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notesSlides/notesSlide257.xml" ContentType="application/vnd.openxmlformats-officedocument.presentationml.notesSlide+xml"/>
  <Override PartName="/ppt/notesSlides/notesSlide258.xml" ContentType="application/vnd.openxmlformats-officedocument.presentationml.notesSlide+xml"/>
  <Override PartName="/ppt/notesSlides/notesSlide259.xml" ContentType="application/vnd.openxmlformats-officedocument.presentationml.notesSlide+xml"/>
  <Override PartName="/ppt/notesSlides/notesSlide260.xml" ContentType="application/vnd.openxmlformats-officedocument.presentationml.notesSlide+xml"/>
  <Override PartName="/ppt/notesSlides/notesSlide261.xml" ContentType="application/vnd.openxmlformats-officedocument.presentationml.notesSlide+xml"/>
  <Override PartName="/ppt/notesSlides/notesSlide262.xml" ContentType="application/vnd.openxmlformats-officedocument.presentationml.notesSlide+xml"/>
  <Override PartName="/ppt/notesSlides/notesSlide263.xml" ContentType="application/vnd.openxmlformats-officedocument.presentationml.notesSlide+xml"/>
  <Override PartName="/ppt/notesSlides/notesSlide264.xml" ContentType="application/vnd.openxmlformats-officedocument.presentationml.notesSlide+xml"/>
  <Override PartName="/ppt/notesSlides/notesSlide265.xml" ContentType="application/vnd.openxmlformats-officedocument.presentationml.notesSlide+xml"/>
  <Override PartName="/ppt/notesSlides/notesSlide266.xml" ContentType="application/vnd.openxmlformats-officedocument.presentationml.notesSlide+xml"/>
  <Override PartName="/ppt/notesSlides/notesSlide267.xml" ContentType="application/vnd.openxmlformats-officedocument.presentationml.notesSlide+xml"/>
  <Override PartName="/ppt/notesSlides/notesSlide268.xml" ContentType="application/vnd.openxmlformats-officedocument.presentationml.notesSlide+xml"/>
  <Override PartName="/ppt/notesSlides/notesSlide269.xml" ContentType="application/vnd.openxmlformats-officedocument.presentationml.notesSlide+xml"/>
  <Override PartName="/ppt/notesSlides/notesSlide270.xml" ContentType="application/vnd.openxmlformats-officedocument.presentationml.notesSlide+xml"/>
  <Override PartName="/ppt/notesSlides/notesSlide271.xml" ContentType="application/vnd.openxmlformats-officedocument.presentationml.notesSlide+xml"/>
  <Override PartName="/ppt/notesSlides/notesSlide272.xml" ContentType="application/vnd.openxmlformats-officedocument.presentationml.notesSlide+xml"/>
  <Override PartName="/ppt/notesSlides/notesSlide273.xml" ContentType="application/vnd.openxmlformats-officedocument.presentationml.notesSlide+xml"/>
  <Override PartName="/ppt/notesSlides/notesSlide274.xml" ContentType="application/vnd.openxmlformats-officedocument.presentationml.notesSlide+xml"/>
  <Override PartName="/ppt/notesSlides/notesSlide275.xml" ContentType="application/vnd.openxmlformats-officedocument.presentationml.notesSlide+xml"/>
  <Override PartName="/ppt/notesSlides/notesSlide276.xml" ContentType="application/vnd.openxmlformats-officedocument.presentationml.notesSlide+xml"/>
  <Override PartName="/ppt/notesSlides/notesSlide277.xml" ContentType="application/vnd.openxmlformats-officedocument.presentationml.notesSlide+xml"/>
  <Override PartName="/ppt/notesSlides/notesSlide278.xml" ContentType="application/vnd.openxmlformats-officedocument.presentationml.notesSlide+xml"/>
  <Override PartName="/ppt/notesSlides/notesSlide279.xml" ContentType="application/vnd.openxmlformats-officedocument.presentationml.notesSlide+xml"/>
  <Override PartName="/ppt/notesSlides/notesSlide280.xml" ContentType="application/vnd.openxmlformats-officedocument.presentationml.notesSlide+xml"/>
  <Override PartName="/ppt/notesSlides/notesSlide281.xml" ContentType="application/vnd.openxmlformats-officedocument.presentationml.notesSlide+xml"/>
  <Override PartName="/ppt/notesSlides/notesSlide282.xml" ContentType="application/vnd.openxmlformats-officedocument.presentationml.notesSlide+xml"/>
  <Override PartName="/ppt/notesSlides/notesSlide283.xml" ContentType="application/vnd.openxmlformats-officedocument.presentationml.notesSlide+xml"/>
  <Override PartName="/ppt/notesSlides/notesSlide284.xml" ContentType="application/vnd.openxmlformats-officedocument.presentationml.notesSlide+xml"/>
  <Override PartName="/ppt/notesSlides/notesSlide285.xml" ContentType="application/vnd.openxmlformats-officedocument.presentationml.notesSlide+xml"/>
  <Override PartName="/ppt/notesSlides/notesSlide286.xml" ContentType="application/vnd.openxmlformats-officedocument.presentationml.notesSlide+xml"/>
  <Override PartName="/ppt/notesSlides/notesSlide287.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4626" r:id="rId1"/>
  </p:sldMasterIdLst>
  <p:notesMasterIdLst>
    <p:notesMasterId r:id="rId320"/>
  </p:notesMasterIdLst>
  <p:handoutMasterIdLst>
    <p:handoutMasterId r:id="rId321"/>
  </p:handoutMasterIdLst>
  <p:sldIdLst>
    <p:sldId id="738" r:id="rId2"/>
    <p:sldId id="256" r:id="rId3"/>
    <p:sldId id="257" r:id="rId4"/>
    <p:sldId id="259" r:id="rId5"/>
    <p:sldId id="729" r:id="rId6"/>
    <p:sldId id="730" r:id="rId7"/>
    <p:sldId id="731" r:id="rId8"/>
    <p:sldId id="732" r:id="rId9"/>
    <p:sldId id="733" r:id="rId10"/>
    <p:sldId id="734" r:id="rId11"/>
    <p:sldId id="735" r:id="rId12"/>
    <p:sldId id="736" r:id="rId13"/>
    <p:sldId id="737" r:id="rId14"/>
    <p:sldId id="275" r:id="rId15"/>
    <p:sldId id="277" r:id="rId16"/>
    <p:sldId id="278" r:id="rId17"/>
    <p:sldId id="279" r:id="rId18"/>
    <p:sldId id="280" r:id="rId19"/>
    <p:sldId id="281" r:id="rId20"/>
    <p:sldId id="282" r:id="rId21"/>
    <p:sldId id="283" r:id="rId22"/>
    <p:sldId id="284" r:id="rId23"/>
    <p:sldId id="286" r:id="rId24"/>
    <p:sldId id="289" r:id="rId25"/>
    <p:sldId id="290" r:id="rId26"/>
    <p:sldId id="292" r:id="rId27"/>
    <p:sldId id="294" r:id="rId28"/>
    <p:sldId id="295" r:id="rId29"/>
    <p:sldId id="297" r:id="rId30"/>
    <p:sldId id="298" r:id="rId31"/>
    <p:sldId id="300" r:id="rId32"/>
    <p:sldId id="301" r:id="rId33"/>
    <p:sldId id="302" r:id="rId34"/>
    <p:sldId id="303" r:id="rId35"/>
    <p:sldId id="305" r:id="rId36"/>
    <p:sldId id="306" r:id="rId37"/>
    <p:sldId id="307" r:id="rId38"/>
    <p:sldId id="308" r:id="rId39"/>
    <p:sldId id="309" r:id="rId40"/>
    <p:sldId id="310" r:id="rId41"/>
    <p:sldId id="311" r:id="rId42"/>
    <p:sldId id="312" r:id="rId43"/>
    <p:sldId id="313" r:id="rId44"/>
    <p:sldId id="314" r:id="rId45"/>
    <p:sldId id="316" r:id="rId46"/>
    <p:sldId id="317" r:id="rId47"/>
    <p:sldId id="318" r:id="rId48"/>
    <p:sldId id="319" r:id="rId49"/>
    <p:sldId id="320" r:id="rId50"/>
    <p:sldId id="321" r:id="rId51"/>
    <p:sldId id="322" r:id="rId52"/>
    <p:sldId id="323" r:id="rId53"/>
    <p:sldId id="324" r:id="rId54"/>
    <p:sldId id="325" r:id="rId55"/>
    <p:sldId id="326" r:id="rId56"/>
    <p:sldId id="327" r:id="rId57"/>
    <p:sldId id="328" r:id="rId58"/>
    <p:sldId id="329" r:id="rId59"/>
    <p:sldId id="330" r:id="rId60"/>
    <p:sldId id="331" r:id="rId61"/>
    <p:sldId id="332" r:id="rId62"/>
    <p:sldId id="333" r:id="rId63"/>
    <p:sldId id="334" r:id="rId64"/>
    <p:sldId id="335" r:id="rId65"/>
    <p:sldId id="336" r:id="rId66"/>
    <p:sldId id="337" r:id="rId67"/>
    <p:sldId id="338" r:id="rId68"/>
    <p:sldId id="339" r:id="rId69"/>
    <p:sldId id="340" r:id="rId70"/>
    <p:sldId id="341" r:id="rId71"/>
    <p:sldId id="342" r:id="rId72"/>
    <p:sldId id="343" r:id="rId73"/>
    <p:sldId id="344" r:id="rId74"/>
    <p:sldId id="345" r:id="rId75"/>
    <p:sldId id="346" r:id="rId76"/>
    <p:sldId id="347" r:id="rId77"/>
    <p:sldId id="348" r:id="rId78"/>
    <p:sldId id="349" r:id="rId79"/>
    <p:sldId id="351" r:id="rId80"/>
    <p:sldId id="352" r:id="rId81"/>
    <p:sldId id="353" r:id="rId82"/>
    <p:sldId id="354" r:id="rId83"/>
    <p:sldId id="356" r:id="rId84"/>
    <p:sldId id="358" r:id="rId85"/>
    <p:sldId id="360" r:id="rId86"/>
    <p:sldId id="361" r:id="rId87"/>
    <p:sldId id="362" r:id="rId88"/>
    <p:sldId id="365" r:id="rId89"/>
    <p:sldId id="366" r:id="rId90"/>
    <p:sldId id="739" r:id="rId91"/>
    <p:sldId id="368" r:id="rId92"/>
    <p:sldId id="369" r:id="rId93"/>
    <p:sldId id="370" r:id="rId94"/>
    <p:sldId id="371" r:id="rId95"/>
    <p:sldId id="372" r:id="rId96"/>
    <p:sldId id="373" r:id="rId97"/>
    <p:sldId id="374" r:id="rId98"/>
    <p:sldId id="375" r:id="rId99"/>
    <p:sldId id="376" r:id="rId100"/>
    <p:sldId id="377" r:id="rId101"/>
    <p:sldId id="378" r:id="rId102"/>
    <p:sldId id="382" r:id="rId103"/>
    <p:sldId id="384" r:id="rId104"/>
    <p:sldId id="385" r:id="rId105"/>
    <p:sldId id="386" r:id="rId106"/>
    <p:sldId id="390" r:id="rId107"/>
    <p:sldId id="392" r:id="rId108"/>
    <p:sldId id="393" r:id="rId109"/>
    <p:sldId id="394" r:id="rId110"/>
    <p:sldId id="395" r:id="rId111"/>
    <p:sldId id="396" r:id="rId112"/>
    <p:sldId id="397" r:id="rId113"/>
    <p:sldId id="398" r:id="rId114"/>
    <p:sldId id="399" r:id="rId115"/>
    <p:sldId id="400" r:id="rId116"/>
    <p:sldId id="402" r:id="rId117"/>
    <p:sldId id="403" r:id="rId118"/>
    <p:sldId id="405" r:id="rId119"/>
    <p:sldId id="407" r:id="rId120"/>
    <p:sldId id="408" r:id="rId121"/>
    <p:sldId id="410" r:id="rId122"/>
    <p:sldId id="411" r:id="rId123"/>
    <p:sldId id="412" r:id="rId124"/>
    <p:sldId id="414" r:id="rId125"/>
    <p:sldId id="416" r:id="rId126"/>
    <p:sldId id="424" r:id="rId127"/>
    <p:sldId id="425" r:id="rId128"/>
    <p:sldId id="426" r:id="rId129"/>
    <p:sldId id="428" r:id="rId130"/>
    <p:sldId id="430" r:id="rId131"/>
    <p:sldId id="431" r:id="rId132"/>
    <p:sldId id="432" r:id="rId133"/>
    <p:sldId id="434" r:id="rId134"/>
    <p:sldId id="435" r:id="rId135"/>
    <p:sldId id="437" r:id="rId136"/>
    <p:sldId id="439" r:id="rId137"/>
    <p:sldId id="441" r:id="rId138"/>
    <p:sldId id="442" r:id="rId139"/>
    <p:sldId id="444" r:id="rId140"/>
    <p:sldId id="445" r:id="rId141"/>
    <p:sldId id="446" r:id="rId142"/>
    <p:sldId id="448" r:id="rId143"/>
    <p:sldId id="449" r:id="rId144"/>
    <p:sldId id="450" r:id="rId145"/>
    <p:sldId id="451" r:id="rId146"/>
    <p:sldId id="452" r:id="rId147"/>
    <p:sldId id="457" r:id="rId148"/>
    <p:sldId id="459" r:id="rId149"/>
    <p:sldId id="460" r:id="rId150"/>
    <p:sldId id="461" r:id="rId151"/>
    <p:sldId id="741" r:id="rId152"/>
    <p:sldId id="463" r:id="rId153"/>
    <p:sldId id="464" r:id="rId154"/>
    <p:sldId id="467" r:id="rId155"/>
    <p:sldId id="468" r:id="rId156"/>
    <p:sldId id="469" r:id="rId157"/>
    <p:sldId id="470" r:id="rId158"/>
    <p:sldId id="471" r:id="rId159"/>
    <p:sldId id="474" r:id="rId160"/>
    <p:sldId id="475" r:id="rId161"/>
    <p:sldId id="483" r:id="rId162"/>
    <p:sldId id="484" r:id="rId163"/>
    <p:sldId id="485" r:id="rId164"/>
    <p:sldId id="486" r:id="rId165"/>
    <p:sldId id="488" r:id="rId166"/>
    <p:sldId id="489" r:id="rId167"/>
    <p:sldId id="490" r:id="rId168"/>
    <p:sldId id="515" r:id="rId169"/>
    <p:sldId id="740" r:id="rId170"/>
    <p:sldId id="550" r:id="rId171"/>
    <p:sldId id="551" r:id="rId172"/>
    <p:sldId id="552" r:id="rId173"/>
    <p:sldId id="553" r:id="rId174"/>
    <p:sldId id="554" r:id="rId175"/>
    <p:sldId id="555" r:id="rId176"/>
    <p:sldId id="556" r:id="rId177"/>
    <p:sldId id="557" r:id="rId178"/>
    <p:sldId id="559" r:id="rId179"/>
    <p:sldId id="560" r:id="rId180"/>
    <p:sldId id="561" r:id="rId181"/>
    <p:sldId id="562" r:id="rId182"/>
    <p:sldId id="563" r:id="rId183"/>
    <p:sldId id="564" r:id="rId184"/>
    <p:sldId id="565" r:id="rId185"/>
    <p:sldId id="566" r:id="rId186"/>
    <p:sldId id="567" r:id="rId187"/>
    <p:sldId id="568" r:id="rId188"/>
    <p:sldId id="569" r:id="rId189"/>
    <p:sldId id="570" r:id="rId190"/>
    <p:sldId id="576" r:id="rId191"/>
    <p:sldId id="578" r:id="rId192"/>
    <p:sldId id="580" r:id="rId193"/>
    <p:sldId id="592" r:id="rId194"/>
    <p:sldId id="593" r:id="rId195"/>
    <p:sldId id="594" r:id="rId196"/>
    <p:sldId id="596" r:id="rId197"/>
    <p:sldId id="601" r:id="rId198"/>
    <p:sldId id="602" r:id="rId199"/>
    <p:sldId id="603" r:id="rId200"/>
    <p:sldId id="604" r:id="rId201"/>
    <p:sldId id="606" r:id="rId202"/>
    <p:sldId id="607" r:id="rId203"/>
    <p:sldId id="609" r:id="rId204"/>
    <p:sldId id="611" r:id="rId205"/>
    <p:sldId id="613" r:id="rId206"/>
    <p:sldId id="614" r:id="rId207"/>
    <p:sldId id="615" r:id="rId208"/>
    <p:sldId id="616" r:id="rId209"/>
    <p:sldId id="617" r:id="rId210"/>
    <p:sldId id="618" r:id="rId211"/>
    <p:sldId id="619" r:id="rId212"/>
    <p:sldId id="620" r:id="rId213"/>
    <p:sldId id="621" r:id="rId214"/>
    <p:sldId id="622" r:id="rId215"/>
    <p:sldId id="623" r:id="rId216"/>
    <p:sldId id="624" r:id="rId217"/>
    <p:sldId id="625" r:id="rId218"/>
    <p:sldId id="626" r:id="rId219"/>
    <p:sldId id="627" r:id="rId220"/>
    <p:sldId id="628" r:id="rId221"/>
    <p:sldId id="629" r:id="rId222"/>
    <p:sldId id="630" r:id="rId223"/>
    <p:sldId id="631" r:id="rId224"/>
    <p:sldId id="632" r:id="rId225"/>
    <p:sldId id="633" r:id="rId226"/>
    <p:sldId id="634" r:id="rId227"/>
    <p:sldId id="635" r:id="rId228"/>
    <p:sldId id="636" r:id="rId229"/>
    <p:sldId id="637" r:id="rId230"/>
    <p:sldId id="638" r:id="rId231"/>
    <p:sldId id="639" r:id="rId232"/>
    <p:sldId id="640" r:id="rId233"/>
    <p:sldId id="641" r:id="rId234"/>
    <p:sldId id="642" r:id="rId235"/>
    <p:sldId id="643" r:id="rId236"/>
    <p:sldId id="644" r:id="rId237"/>
    <p:sldId id="646" r:id="rId238"/>
    <p:sldId id="647" r:id="rId239"/>
    <p:sldId id="648" r:id="rId240"/>
    <p:sldId id="649" r:id="rId241"/>
    <p:sldId id="742" r:id="rId242"/>
    <p:sldId id="651" r:id="rId243"/>
    <p:sldId id="652" r:id="rId244"/>
    <p:sldId id="653" r:id="rId245"/>
    <p:sldId id="654" r:id="rId246"/>
    <p:sldId id="655" r:id="rId247"/>
    <p:sldId id="656" r:id="rId248"/>
    <p:sldId id="657" r:id="rId249"/>
    <p:sldId id="658" r:id="rId250"/>
    <p:sldId id="659" r:id="rId251"/>
    <p:sldId id="660" r:id="rId252"/>
    <p:sldId id="661" r:id="rId253"/>
    <p:sldId id="662" r:id="rId254"/>
    <p:sldId id="663" r:id="rId255"/>
    <p:sldId id="664" r:id="rId256"/>
    <p:sldId id="665" r:id="rId257"/>
    <p:sldId id="666" r:id="rId258"/>
    <p:sldId id="667" r:id="rId259"/>
    <p:sldId id="670" r:id="rId260"/>
    <p:sldId id="671" r:id="rId261"/>
    <p:sldId id="672" r:id="rId262"/>
    <p:sldId id="673" r:id="rId263"/>
    <p:sldId id="674" r:id="rId264"/>
    <p:sldId id="675" r:id="rId265"/>
    <p:sldId id="676" r:id="rId266"/>
    <p:sldId id="677" r:id="rId267"/>
    <p:sldId id="678" r:id="rId268"/>
    <p:sldId id="679" r:id="rId269"/>
    <p:sldId id="680" r:id="rId270"/>
    <p:sldId id="681" r:id="rId271"/>
    <p:sldId id="682" r:id="rId272"/>
    <p:sldId id="683" r:id="rId273"/>
    <p:sldId id="684" r:id="rId274"/>
    <p:sldId id="685" r:id="rId275"/>
    <p:sldId id="686" r:id="rId276"/>
    <p:sldId id="687" r:id="rId277"/>
    <p:sldId id="688" r:id="rId278"/>
    <p:sldId id="689" r:id="rId279"/>
    <p:sldId id="690" r:id="rId280"/>
    <p:sldId id="691" r:id="rId281"/>
    <p:sldId id="692" r:id="rId282"/>
    <p:sldId id="693" r:id="rId283"/>
    <p:sldId id="694" r:id="rId284"/>
    <p:sldId id="695" r:id="rId285"/>
    <p:sldId id="696" r:id="rId286"/>
    <p:sldId id="697" r:id="rId287"/>
    <p:sldId id="698" r:id="rId288"/>
    <p:sldId id="699" r:id="rId289"/>
    <p:sldId id="700" r:id="rId290"/>
    <p:sldId id="701" r:id="rId291"/>
    <p:sldId id="702" r:id="rId292"/>
    <p:sldId id="703" r:id="rId293"/>
    <p:sldId id="704" r:id="rId294"/>
    <p:sldId id="705" r:id="rId295"/>
    <p:sldId id="706" r:id="rId296"/>
    <p:sldId id="707" r:id="rId297"/>
    <p:sldId id="708" r:id="rId298"/>
    <p:sldId id="709" r:id="rId299"/>
    <p:sldId id="710" r:id="rId300"/>
    <p:sldId id="711" r:id="rId301"/>
    <p:sldId id="712" r:id="rId302"/>
    <p:sldId id="713" r:id="rId303"/>
    <p:sldId id="714" r:id="rId304"/>
    <p:sldId id="715" r:id="rId305"/>
    <p:sldId id="716" r:id="rId306"/>
    <p:sldId id="717" r:id="rId307"/>
    <p:sldId id="718" r:id="rId308"/>
    <p:sldId id="719" r:id="rId309"/>
    <p:sldId id="720" r:id="rId310"/>
    <p:sldId id="721" r:id="rId311"/>
    <p:sldId id="722" r:id="rId312"/>
    <p:sldId id="723" r:id="rId313"/>
    <p:sldId id="724" r:id="rId314"/>
    <p:sldId id="725" r:id="rId315"/>
    <p:sldId id="726" r:id="rId316"/>
    <p:sldId id="727" r:id="rId317"/>
    <p:sldId id="728" r:id="rId318"/>
    <p:sldId id="743" r:id="rId319"/>
  </p:sldIdLst>
  <p:sldSz cx="16643350" cy="9361488"/>
  <p:notesSz cx="6858000" cy="9144000"/>
  <p:defaultTextStyle>
    <a:defPPr>
      <a:defRPr lang="zh-TW"/>
    </a:defPPr>
    <a:lvl1pPr algn="l" rtl="0" eaLnBrk="0" fontAlgn="base" hangingPunct="0">
      <a:spcBef>
        <a:spcPct val="0"/>
      </a:spcBef>
      <a:spcAft>
        <a:spcPct val="0"/>
      </a:spcAft>
      <a:defRPr kumimoji="1" sz="4000" kern="1200">
        <a:solidFill>
          <a:schemeClr val="tx1"/>
        </a:solidFill>
        <a:latin typeface="Times New Roman" panose="02020603050405020304" pitchFamily="18" charset="0"/>
        <a:ea typeface="新細明體" panose="02020500000000000000" pitchFamily="18" charset="-120"/>
        <a:cs typeface="+mn-cs"/>
      </a:defRPr>
    </a:lvl1pPr>
    <a:lvl2pPr marL="657225" indent="-200025" algn="l" rtl="0" eaLnBrk="0" fontAlgn="base" hangingPunct="0">
      <a:spcBef>
        <a:spcPct val="0"/>
      </a:spcBef>
      <a:spcAft>
        <a:spcPct val="0"/>
      </a:spcAft>
      <a:defRPr kumimoji="1" sz="4000" kern="1200">
        <a:solidFill>
          <a:schemeClr val="tx1"/>
        </a:solidFill>
        <a:latin typeface="Times New Roman" panose="02020603050405020304" pitchFamily="18" charset="0"/>
        <a:ea typeface="新細明體" panose="02020500000000000000" pitchFamily="18" charset="-120"/>
        <a:cs typeface="+mn-cs"/>
      </a:defRPr>
    </a:lvl2pPr>
    <a:lvl3pPr marL="1316038" indent="-401638" algn="l" rtl="0" eaLnBrk="0" fontAlgn="base" hangingPunct="0">
      <a:spcBef>
        <a:spcPct val="0"/>
      </a:spcBef>
      <a:spcAft>
        <a:spcPct val="0"/>
      </a:spcAft>
      <a:defRPr kumimoji="1" sz="4000" kern="1200">
        <a:solidFill>
          <a:schemeClr val="tx1"/>
        </a:solidFill>
        <a:latin typeface="Times New Roman" panose="02020603050405020304" pitchFamily="18" charset="0"/>
        <a:ea typeface="新細明體" panose="02020500000000000000" pitchFamily="18" charset="-120"/>
        <a:cs typeface="+mn-cs"/>
      </a:defRPr>
    </a:lvl3pPr>
    <a:lvl4pPr marL="1973263" indent="-601663" algn="l" rtl="0" eaLnBrk="0" fontAlgn="base" hangingPunct="0">
      <a:spcBef>
        <a:spcPct val="0"/>
      </a:spcBef>
      <a:spcAft>
        <a:spcPct val="0"/>
      </a:spcAft>
      <a:defRPr kumimoji="1" sz="4000" kern="1200">
        <a:solidFill>
          <a:schemeClr val="tx1"/>
        </a:solidFill>
        <a:latin typeface="Times New Roman" panose="02020603050405020304" pitchFamily="18" charset="0"/>
        <a:ea typeface="新細明體" panose="02020500000000000000" pitchFamily="18" charset="-120"/>
        <a:cs typeface="+mn-cs"/>
      </a:defRPr>
    </a:lvl4pPr>
    <a:lvl5pPr marL="2632075" indent="-803275" algn="l" rtl="0" eaLnBrk="0" fontAlgn="base" hangingPunct="0">
      <a:spcBef>
        <a:spcPct val="0"/>
      </a:spcBef>
      <a:spcAft>
        <a:spcPct val="0"/>
      </a:spcAft>
      <a:defRPr kumimoji="1" sz="4000" kern="1200">
        <a:solidFill>
          <a:schemeClr val="tx1"/>
        </a:solidFill>
        <a:latin typeface="Times New Roman" panose="02020603050405020304" pitchFamily="18" charset="0"/>
        <a:ea typeface="新細明體" panose="02020500000000000000" pitchFamily="18" charset="-120"/>
        <a:cs typeface="+mn-cs"/>
      </a:defRPr>
    </a:lvl5pPr>
    <a:lvl6pPr marL="2286000" algn="l" defTabSz="914400" rtl="0" eaLnBrk="1" latinLnBrk="0" hangingPunct="1">
      <a:defRPr kumimoji="1" sz="4000" kern="1200">
        <a:solidFill>
          <a:schemeClr val="tx1"/>
        </a:solidFill>
        <a:latin typeface="Times New Roman" panose="02020603050405020304" pitchFamily="18" charset="0"/>
        <a:ea typeface="新細明體" panose="02020500000000000000" pitchFamily="18" charset="-120"/>
        <a:cs typeface="+mn-cs"/>
      </a:defRPr>
    </a:lvl6pPr>
    <a:lvl7pPr marL="2743200" algn="l" defTabSz="914400" rtl="0" eaLnBrk="1" latinLnBrk="0" hangingPunct="1">
      <a:defRPr kumimoji="1" sz="4000" kern="1200">
        <a:solidFill>
          <a:schemeClr val="tx1"/>
        </a:solidFill>
        <a:latin typeface="Times New Roman" panose="02020603050405020304" pitchFamily="18" charset="0"/>
        <a:ea typeface="新細明體" panose="02020500000000000000" pitchFamily="18" charset="-120"/>
        <a:cs typeface="+mn-cs"/>
      </a:defRPr>
    </a:lvl7pPr>
    <a:lvl8pPr marL="3200400" algn="l" defTabSz="914400" rtl="0" eaLnBrk="1" latinLnBrk="0" hangingPunct="1">
      <a:defRPr kumimoji="1" sz="4000" kern="1200">
        <a:solidFill>
          <a:schemeClr val="tx1"/>
        </a:solidFill>
        <a:latin typeface="Times New Roman" panose="02020603050405020304" pitchFamily="18" charset="0"/>
        <a:ea typeface="新細明體" panose="02020500000000000000" pitchFamily="18" charset="-120"/>
        <a:cs typeface="+mn-cs"/>
      </a:defRPr>
    </a:lvl8pPr>
    <a:lvl9pPr marL="3657600" algn="l" defTabSz="914400" rtl="0" eaLnBrk="1" latinLnBrk="0" hangingPunct="1">
      <a:defRPr kumimoji="1" sz="4000" kern="1200">
        <a:solidFill>
          <a:schemeClr val="tx1"/>
        </a:solidFill>
        <a:latin typeface="Times New Roman" panose="02020603050405020304" pitchFamily="18" charset="0"/>
        <a:ea typeface="新細明體" panose="02020500000000000000" pitchFamily="18" charset="-120"/>
        <a:cs typeface="+mn-cs"/>
      </a:defRPr>
    </a:lvl9pPr>
  </p:defaultTextStyle>
  <p:extLst>
    <p:ext uri="{EFAFB233-063F-42B5-8137-9DF3F51BA10A}">
      <p15:sldGuideLst xmlns:p15="http://schemas.microsoft.com/office/powerpoint/2012/main">
        <p15:guide id="1" orient="horz" pos="2949">
          <p15:clr>
            <a:srgbClr val="A4A3A4"/>
          </p15:clr>
        </p15:guide>
        <p15:guide id="2" pos="5243">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srgbClr val="FF0000"/>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7DF18680-E054-41AD-8BC1-D1AEF772440D}" styleName="中度样式 2 - 强调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9979" autoAdjust="0"/>
    <p:restoredTop sz="86316" autoAdjust="0"/>
  </p:normalViewPr>
  <p:slideViewPr>
    <p:cSldViewPr>
      <p:cViewPr varScale="1">
        <p:scale>
          <a:sx n="84" d="100"/>
          <a:sy n="84" d="100"/>
        </p:scale>
        <p:origin x="750" y="96"/>
      </p:cViewPr>
      <p:guideLst>
        <p:guide orient="horz" pos="2949"/>
        <p:guide pos="5243"/>
      </p:guideLst>
    </p:cSldViewPr>
  </p:slideViewPr>
  <p:outlineViewPr>
    <p:cViewPr>
      <p:scale>
        <a:sx n="66" d="100"/>
        <a:sy n="66" d="100"/>
      </p:scale>
      <p:origin x="0" y="80202"/>
    </p:cViewPr>
  </p:outlineViewPr>
  <p:notesTextViewPr>
    <p:cViewPr>
      <p:scale>
        <a:sx n="100" d="100"/>
        <a:sy n="100" d="100"/>
      </p:scale>
      <p:origin x="0" y="0"/>
    </p:cViewPr>
  </p:notesText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99" Type="http://schemas.openxmlformats.org/officeDocument/2006/relationships/slide" Target="slides/slide298.xml"/><Relationship Id="rId303" Type="http://schemas.openxmlformats.org/officeDocument/2006/relationships/slide" Target="slides/slide302.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59" Type="http://schemas.openxmlformats.org/officeDocument/2006/relationships/slide" Target="slides/slide158.xml"/><Relationship Id="rId324" Type="http://schemas.openxmlformats.org/officeDocument/2006/relationships/theme" Target="theme/theme1.xml"/><Relationship Id="rId170" Type="http://schemas.openxmlformats.org/officeDocument/2006/relationships/slide" Target="slides/slide169.xml"/><Relationship Id="rId191" Type="http://schemas.openxmlformats.org/officeDocument/2006/relationships/slide" Target="slides/slide190.xml"/><Relationship Id="rId205" Type="http://schemas.openxmlformats.org/officeDocument/2006/relationships/slide" Target="slides/slide204.xml"/><Relationship Id="rId226" Type="http://schemas.openxmlformats.org/officeDocument/2006/relationships/slide" Target="slides/slide225.xml"/><Relationship Id="rId247" Type="http://schemas.openxmlformats.org/officeDocument/2006/relationships/slide" Target="slides/slide246.xml"/><Relationship Id="rId107" Type="http://schemas.openxmlformats.org/officeDocument/2006/relationships/slide" Target="slides/slide106.xml"/><Relationship Id="rId268" Type="http://schemas.openxmlformats.org/officeDocument/2006/relationships/slide" Target="slides/slide267.xml"/><Relationship Id="rId289" Type="http://schemas.openxmlformats.org/officeDocument/2006/relationships/slide" Target="slides/slide288.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314" Type="http://schemas.openxmlformats.org/officeDocument/2006/relationships/slide" Target="slides/slide313.xml"/><Relationship Id="rId5" Type="http://schemas.openxmlformats.org/officeDocument/2006/relationships/slide" Target="slides/slide4.xml"/><Relationship Id="rId95" Type="http://schemas.openxmlformats.org/officeDocument/2006/relationships/slide" Target="slides/slide94.xml"/><Relationship Id="rId160" Type="http://schemas.openxmlformats.org/officeDocument/2006/relationships/slide" Target="slides/slide159.xml"/><Relationship Id="rId181" Type="http://schemas.openxmlformats.org/officeDocument/2006/relationships/slide" Target="slides/slide180.xml"/><Relationship Id="rId216" Type="http://schemas.openxmlformats.org/officeDocument/2006/relationships/slide" Target="slides/slide215.xml"/><Relationship Id="rId237" Type="http://schemas.openxmlformats.org/officeDocument/2006/relationships/slide" Target="slides/slide236.xml"/><Relationship Id="rId258" Type="http://schemas.openxmlformats.org/officeDocument/2006/relationships/slide" Target="slides/slide257.xml"/><Relationship Id="rId279" Type="http://schemas.openxmlformats.org/officeDocument/2006/relationships/slide" Target="slides/slide278.xml"/><Relationship Id="rId22" Type="http://schemas.openxmlformats.org/officeDocument/2006/relationships/slide" Target="slides/slide21.xml"/><Relationship Id="rId43" Type="http://schemas.openxmlformats.org/officeDocument/2006/relationships/slide" Target="slides/slide42.xml"/><Relationship Id="rId64" Type="http://schemas.openxmlformats.org/officeDocument/2006/relationships/slide" Target="slides/slide63.xml"/><Relationship Id="rId118" Type="http://schemas.openxmlformats.org/officeDocument/2006/relationships/slide" Target="slides/slide117.xml"/><Relationship Id="rId139" Type="http://schemas.openxmlformats.org/officeDocument/2006/relationships/slide" Target="slides/slide138.xml"/><Relationship Id="rId290" Type="http://schemas.openxmlformats.org/officeDocument/2006/relationships/slide" Target="slides/slide289.xml"/><Relationship Id="rId304" Type="http://schemas.openxmlformats.org/officeDocument/2006/relationships/slide" Target="slides/slide303.xml"/><Relationship Id="rId325" Type="http://schemas.openxmlformats.org/officeDocument/2006/relationships/tableStyles" Target="tableStyles.xml"/><Relationship Id="rId85" Type="http://schemas.openxmlformats.org/officeDocument/2006/relationships/slide" Target="slides/slide84.xml"/><Relationship Id="rId150" Type="http://schemas.openxmlformats.org/officeDocument/2006/relationships/slide" Target="slides/slide149.xml"/><Relationship Id="rId171" Type="http://schemas.openxmlformats.org/officeDocument/2006/relationships/slide" Target="slides/slide170.xml"/><Relationship Id="rId192" Type="http://schemas.openxmlformats.org/officeDocument/2006/relationships/slide" Target="slides/slide191.xml"/><Relationship Id="rId206" Type="http://schemas.openxmlformats.org/officeDocument/2006/relationships/slide" Target="slides/slide205.xml"/><Relationship Id="rId227" Type="http://schemas.openxmlformats.org/officeDocument/2006/relationships/slide" Target="slides/slide226.xml"/><Relationship Id="rId248" Type="http://schemas.openxmlformats.org/officeDocument/2006/relationships/slide" Target="slides/slide247.xml"/><Relationship Id="rId269" Type="http://schemas.openxmlformats.org/officeDocument/2006/relationships/slide" Target="slides/slide268.xml"/><Relationship Id="rId12" Type="http://schemas.openxmlformats.org/officeDocument/2006/relationships/slide" Target="slides/slide11.xml"/><Relationship Id="rId33" Type="http://schemas.openxmlformats.org/officeDocument/2006/relationships/slide" Target="slides/slide32.xml"/><Relationship Id="rId108" Type="http://schemas.openxmlformats.org/officeDocument/2006/relationships/slide" Target="slides/slide107.xml"/><Relationship Id="rId129" Type="http://schemas.openxmlformats.org/officeDocument/2006/relationships/slide" Target="slides/slide128.xml"/><Relationship Id="rId280" Type="http://schemas.openxmlformats.org/officeDocument/2006/relationships/slide" Target="slides/slide279.xml"/><Relationship Id="rId315" Type="http://schemas.openxmlformats.org/officeDocument/2006/relationships/slide" Target="slides/slide314.xml"/><Relationship Id="rId54" Type="http://schemas.openxmlformats.org/officeDocument/2006/relationships/slide" Target="slides/slide53.xml"/><Relationship Id="rId75" Type="http://schemas.openxmlformats.org/officeDocument/2006/relationships/slide" Target="slides/slide74.xml"/><Relationship Id="rId96" Type="http://schemas.openxmlformats.org/officeDocument/2006/relationships/slide" Target="slides/slide95.xml"/><Relationship Id="rId140" Type="http://schemas.openxmlformats.org/officeDocument/2006/relationships/slide" Target="slides/slide139.xml"/><Relationship Id="rId161" Type="http://schemas.openxmlformats.org/officeDocument/2006/relationships/slide" Target="slides/slide160.xml"/><Relationship Id="rId182" Type="http://schemas.openxmlformats.org/officeDocument/2006/relationships/slide" Target="slides/slide181.xml"/><Relationship Id="rId217" Type="http://schemas.openxmlformats.org/officeDocument/2006/relationships/slide" Target="slides/slide216.xml"/><Relationship Id="rId6" Type="http://schemas.openxmlformats.org/officeDocument/2006/relationships/slide" Target="slides/slide5.xml"/><Relationship Id="rId238" Type="http://schemas.openxmlformats.org/officeDocument/2006/relationships/slide" Target="slides/slide237.xml"/><Relationship Id="rId259" Type="http://schemas.openxmlformats.org/officeDocument/2006/relationships/slide" Target="slides/slide258.xml"/><Relationship Id="rId23" Type="http://schemas.openxmlformats.org/officeDocument/2006/relationships/slide" Target="slides/slide22.xml"/><Relationship Id="rId119" Type="http://schemas.openxmlformats.org/officeDocument/2006/relationships/slide" Target="slides/slide118.xml"/><Relationship Id="rId270" Type="http://schemas.openxmlformats.org/officeDocument/2006/relationships/slide" Target="slides/slide269.xml"/><Relationship Id="rId291" Type="http://schemas.openxmlformats.org/officeDocument/2006/relationships/slide" Target="slides/slide290.xml"/><Relationship Id="rId305" Type="http://schemas.openxmlformats.org/officeDocument/2006/relationships/slide" Target="slides/slide304.xml"/><Relationship Id="rId44" Type="http://schemas.openxmlformats.org/officeDocument/2006/relationships/slide" Target="slides/slide43.xml"/><Relationship Id="rId65" Type="http://schemas.openxmlformats.org/officeDocument/2006/relationships/slide" Target="slides/slide64.xml"/><Relationship Id="rId86" Type="http://schemas.openxmlformats.org/officeDocument/2006/relationships/slide" Target="slides/slide85.xml"/><Relationship Id="rId130" Type="http://schemas.openxmlformats.org/officeDocument/2006/relationships/slide" Target="slides/slide129.xml"/><Relationship Id="rId151" Type="http://schemas.openxmlformats.org/officeDocument/2006/relationships/slide" Target="slides/slide150.xml"/><Relationship Id="rId172" Type="http://schemas.openxmlformats.org/officeDocument/2006/relationships/slide" Target="slides/slide171.xml"/><Relationship Id="rId193" Type="http://schemas.openxmlformats.org/officeDocument/2006/relationships/slide" Target="slides/slide192.xml"/><Relationship Id="rId207" Type="http://schemas.openxmlformats.org/officeDocument/2006/relationships/slide" Target="slides/slide206.xml"/><Relationship Id="rId228" Type="http://schemas.openxmlformats.org/officeDocument/2006/relationships/slide" Target="slides/slide227.xml"/><Relationship Id="rId249" Type="http://schemas.openxmlformats.org/officeDocument/2006/relationships/slide" Target="slides/slide248.xml"/><Relationship Id="rId13" Type="http://schemas.openxmlformats.org/officeDocument/2006/relationships/slide" Target="slides/slide12.xml"/><Relationship Id="rId109" Type="http://schemas.openxmlformats.org/officeDocument/2006/relationships/slide" Target="slides/slide108.xml"/><Relationship Id="rId260" Type="http://schemas.openxmlformats.org/officeDocument/2006/relationships/slide" Target="slides/slide259.xml"/><Relationship Id="rId281" Type="http://schemas.openxmlformats.org/officeDocument/2006/relationships/slide" Target="slides/slide280.xml"/><Relationship Id="rId316" Type="http://schemas.openxmlformats.org/officeDocument/2006/relationships/slide" Target="slides/slide315.xml"/><Relationship Id="rId34" Type="http://schemas.openxmlformats.org/officeDocument/2006/relationships/slide" Target="slides/slide33.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20" Type="http://schemas.openxmlformats.org/officeDocument/2006/relationships/slide" Target="slides/slide119.xml"/><Relationship Id="rId141" Type="http://schemas.openxmlformats.org/officeDocument/2006/relationships/slide" Target="slides/slide140.xml"/><Relationship Id="rId7" Type="http://schemas.openxmlformats.org/officeDocument/2006/relationships/slide" Target="slides/slide6.xml"/><Relationship Id="rId162" Type="http://schemas.openxmlformats.org/officeDocument/2006/relationships/slide" Target="slides/slide161.xml"/><Relationship Id="rId183" Type="http://schemas.openxmlformats.org/officeDocument/2006/relationships/slide" Target="slides/slide182.xml"/><Relationship Id="rId218" Type="http://schemas.openxmlformats.org/officeDocument/2006/relationships/slide" Target="slides/slide217.xml"/><Relationship Id="rId239" Type="http://schemas.openxmlformats.org/officeDocument/2006/relationships/slide" Target="slides/slide238.xml"/><Relationship Id="rId250" Type="http://schemas.openxmlformats.org/officeDocument/2006/relationships/slide" Target="slides/slide249.xml"/><Relationship Id="rId271" Type="http://schemas.openxmlformats.org/officeDocument/2006/relationships/slide" Target="slides/slide270.xml"/><Relationship Id="rId292" Type="http://schemas.openxmlformats.org/officeDocument/2006/relationships/slide" Target="slides/slide291.xml"/><Relationship Id="rId306" Type="http://schemas.openxmlformats.org/officeDocument/2006/relationships/slide" Target="slides/slide305.xml"/><Relationship Id="rId24" Type="http://schemas.openxmlformats.org/officeDocument/2006/relationships/slide" Target="slides/slide23.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31" Type="http://schemas.openxmlformats.org/officeDocument/2006/relationships/slide" Target="slides/slide130.xml"/><Relationship Id="rId152" Type="http://schemas.openxmlformats.org/officeDocument/2006/relationships/slide" Target="slides/slide151.xml"/><Relationship Id="rId173" Type="http://schemas.openxmlformats.org/officeDocument/2006/relationships/slide" Target="slides/slide172.xml"/><Relationship Id="rId194" Type="http://schemas.openxmlformats.org/officeDocument/2006/relationships/slide" Target="slides/slide193.xml"/><Relationship Id="rId208" Type="http://schemas.openxmlformats.org/officeDocument/2006/relationships/slide" Target="slides/slide207.xml"/><Relationship Id="rId229" Type="http://schemas.openxmlformats.org/officeDocument/2006/relationships/slide" Target="slides/slide228.xml"/><Relationship Id="rId240" Type="http://schemas.openxmlformats.org/officeDocument/2006/relationships/slide" Target="slides/slide239.xml"/><Relationship Id="rId261" Type="http://schemas.openxmlformats.org/officeDocument/2006/relationships/slide" Target="slides/slide260.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282" Type="http://schemas.openxmlformats.org/officeDocument/2006/relationships/slide" Target="slides/slide281.xml"/><Relationship Id="rId312" Type="http://schemas.openxmlformats.org/officeDocument/2006/relationships/slide" Target="slides/slide311.xml"/><Relationship Id="rId317" Type="http://schemas.openxmlformats.org/officeDocument/2006/relationships/slide" Target="slides/slide316.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184" Type="http://schemas.openxmlformats.org/officeDocument/2006/relationships/slide" Target="slides/slide183.xml"/><Relationship Id="rId189" Type="http://schemas.openxmlformats.org/officeDocument/2006/relationships/slide" Target="slides/slide188.xml"/><Relationship Id="rId219" Type="http://schemas.openxmlformats.org/officeDocument/2006/relationships/slide" Target="slides/slide218.xml"/><Relationship Id="rId3" Type="http://schemas.openxmlformats.org/officeDocument/2006/relationships/slide" Target="slides/slide2.xml"/><Relationship Id="rId214" Type="http://schemas.openxmlformats.org/officeDocument/2006/relationships/slide" Target="slides/slide213.xml"/><Relationship Id="rId230" Type="http://schemas.openxmlformats.org/officeDocument/2006/relationships/slide" Target="slides/slide229.xml"/><Relationship Id="rId235" Type="http://schemas.openxmlformats.org/officeDocument/2006/relationships/slide" Target="slides/slide234.xml"/><Relationship Id="rId251" Type="http://schemas.openxmlformats.org/officeDocument/2006/relationships/slide" Target="slides/slide250.xml"/><Relationship Id="rId256" Type="http://schemas.openxmlformats.org/officeDocument/2006/relationships/slide" Target="slides/slide255.xml"/><Relationship Id="rId277" Type="http://schemas.openxmlformats.org/officeDocument/2006/relationships/slide" Target="slides/slide276.xml"/><Relationship Id="rId298" Type="http://schemas.openxmlformats.org/officeDocument/2006/relationships/slide" Target="slides/slide297.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272" Type="http://schemas.openxmlformats.org/officeDocument/2006/relationships/slide" Target="slides/slide271.xml"/><Relationship Id="rId293" Type="http://schemas.openxmlformats.org/officeDocument/2006/relationships/slide" Target="slides/slide292.xml"/><Relationship Id="rId302" Type="http://schemas.openxmlformats.org/officeDocument/2006/relationships/slide" Target="slides/slide301.xml"/><Relationship Id="rId307" Type="http://schemas.openxmlformats.org/officeDocument/2006/relationships/slide" Target="slides/slide306.xml"/><Relationship Id="rId323" Type="http://schemas.openxmlformats.org/officeDocument/2006/relationships/viewProps" Target="viewProps.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79" Type="http://schemas.openxmlformats.org/officeDocument/2006/relationships/slide" Target="slides/slide178.xml"/><Relationship Id="rId195" Type="http://schemas.openxmlformats.org/officeDocument/2006/relationships/slide" Target="slides/slide194.xml"/><Relationship Id="rId209" Type="http://schemas.openxmlformats.org/officeDocument/2006/relationships/slide" Target="slides/slide208.xml"/><Relationship Id="rId190" Type="http://schemas.openxmlformats.org/officeDocument/2006/relationships/slide" Target="slides/slide189.xml"/><Relationship Id="rId204" Type="http://schemas.openxmlformats.org/officeDocument/2006/relationships/slide" Target="slides/slide203.xml"/><Relationship Id="rId220" Type="http://schemas.openxmlformats.org/officeDocument/2006/relationships/slide" Target="slides/slide219.xml"/><Relationship Id="rId225" Type="http://schemas.openxmlformats.org/officeDocument/2006/relationships/slide" Target="slides/slide224.xml"/><Relationship Id="rId241" Type="http://schemas.openxmlformats.org/officeDocument/2006/relationships/slide" Target="slides/slide240.xml"/><Relationship Id="rId246" Type="http://schemas.openxmlformats.org/officeDocument/2006/relationships/slide" Target="slides/slide245.xml"/><Relationship Id="rId267" Type="http://schemas.openxmlformats.org/officeDocument/2006/relationships/slide" Target="slides/slide266.xml"/><Relationship Id="rId288" Type="http://schemas.openxmlformats.org/officeDocument/2006/relationships/slide" Target="slides/slide287.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262" Type="http://schemas.openxmlformats.org/officeDocument/2006/relationships/slide" Target="slides/slide261.xml"/><Relationship Id="rId283" Type="http://schemas.openxmlformats.org/officeDocument/2006/relationships/slide" Target="slides/slide282.xml"/><Relationship Id="rId313" Type="http://schemas.openxmlformats.org/officeDocument/2006/relationships/slide" Target="slides/slide312.xml"/><Relationship Id="rId318" Type="http://schemas.openxmlformats.org/officeDocument/2006/relationships/slide" Target="slides/slide317.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slide" Target="slides/slide147.xml"/><Relationship Id="rId164" Type="http://schemas.openxmlformats.org/officeDocument/2006/relationships/slide" Target="slides/slide163.xml"/><Relationship Id="rId169" Type="http://schemas.openxmlformats.org/officeDocument/2006/relationships/slide" Target="slides/slide168.xml"/><Relationship Id="rId185" Type="http://schemas.openxmlformats.org/officeDocument/2006/relationships/slide" Target="slides/slide184.xml"/><Relationship Id="rId4" Type="http://schemas.openxmlformats.org/officeDocument/2006/relationships/slide" Target="slides/slide3.xml"/><Relationship Id="rId9" Type="http://schemas.openxmlformats.org/officeDocument/2006/relationships/slide" Target="slides/slide8.xml"/><Relationship Id="rId180" Type="http://schemas.openxmlformats.org/officeDocument/2006/relationships/slide" Target="slides/slide179.xml"/><Relationship Id="rId210" Type="http://schemas.openxmlformats.org/officeDocument/2006/relationships/slide" Target="slides/slide209.xml"/><Relationship Id="rId215" Type="http://schemas.openxmlformats.org/officeDocument/2006/relationships/slide" Target="slides/slide214.xml"/><Relationship Id="rId236" Type="http://schemas.openxmlformats.org/officeDocument/2006/relationships/slide" Target="slides/slide235.xml"/><Relationship Id="rId257" Type="http://schemas.openxmlformats.org/officeDocument/2006/relationships/slide" Target="slides/slide256.xml"/><Relationship Id="rId278" Type="http://schemas.openxmlformats.org/officeDocument/2006/relationships/slide" Target="slides/slide277.xml"/><Relationship Id="rId26" Type="http://schemas.openxmlformats.org/officeDocument/2006/relationships/slide" Target="slides/slide25.xml"/><Relationship Id="rId231" Type="http://schemas.openxmlformats.org/officeDocument/2006/relationships/slide" Target="slides/slide230.xml"/><Relationship Id="rId252" Type="http://schemas.openxmlformats.org/officeDocument/2006/relationships/slide" Target="slides/slide251.xml"/><Relationship Id="rId273" Type="http://schemas.openxmlformats.org/officeDocument/2006/relationships/slide" Target="slides/slide272.xml"/><Relationship Id="rId294" Type="http://schemas.openxmlformats.org/officeDocument/2006/relationships/slide" Target="slides/slide293.xml"/><Relationship Id="rId308" Type="http://schemas.openxmlformats.org/officeDocument/2006/relationships/slide" Target="slides/slide307.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196" Type="http://schemas.openxmlformats.org/officeDocument/2006/relationships/slide" Target="slides/slide195.xml"/><Relationship Id="rId200" Type="http://schemas.openxmlformats.org/officeDocument/2006/relationships/slide" Target="slides/slide199.xml"/><Relationship Id="rId16" Type="http://schemas.openxmlformats.org/officeDocument/2006/relationships/slide" Target="slides/slide15.xml"/><Relationship Id="rId221" Type="http://schemas.openxmlformats.org/officeDocument/2006/relationships/slide" Target="slides/slide220.xml"/><Relationship Id="rId242" Type="http://schemas.openxmlformats.org/officeDocument/2006/relationships/slide" Target="slides/slide241.xml"/><Relationship Id="rId263" Type="http://schemas.openxmlformats.org/officeDocument/2006/relationships/slide" Target="slides/slide262.xml"/><Relationship Id="rId284" Type="http://schemas.openxmlformats.org/officeDocument/2006/relationships/slide" Target="slides/slide283.xml"/><Relationship Id="rId319" Type="http://schemas.openxmlformats.org/officeDocument/2006/relationships/slide" Target="slides/slide318.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slide" Target="slides/slide185.xml"/><Relationship Id="rId211" Type="http://schemas.openxmlformats.org/officeDocument/2006/relationships/slide" Target="slides/slide210.xml"/><Relationship Id="rId232" Type="http://schemas.openxmlformats.org/officeDocument/2006/relationships/slide" Target="slides/slide231.xml"/><Relationship Id="rId253" Type="http://schemas.openxmlformats.org/officeDocument/2006/relationships/slide" Target="slides/slide252.xml"/><Relationship Id="rId274" Type="http://schemas.openxmlformats.org/officeDocument/2006/relationships/slide" Target="slides/slide273.xml"/><Relationship Id="rId295" Type="http://schemas.openxmlformats.org/officeDocument/2006/relationships/slide" Target="slides/slide294.xml"/><Relationship Id="rId309" Type="http://schemas.openxmlformats.org/officeDocument/2006/relationships/slide" Target="slides/slide308.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320" Type="http://schemas.openxmlformats.org/officeDocument/2006/relationships/notesMaster" Target="notesMasters/notesMaster1.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97" Type="http://schemas.openxmlformats.org/officeDocument/2006/relationships/slide" Target="slides/slide196.xml"/><Relationship Id="rId201" Type="http://schemas.openxmlformats.org/officeDocument/2006/relationships/slide" Target="slides/slide200.xml"/><Relationship Id="rId222" Type="http://schemas.openxmlformats.org/officeDocument/2006/relationships/slide" Target="slides/slide221.xml"/><Relationship Id="rId243" Type="http://schemas.openxmlformats.org/officeDocument/2006/relationships/slide" Target="slides/slide242.xml"/><Relationship Id="rId264" Type="http://schemas.openxmlformats.org/officeDocument/2006/relationships/slide" Target="slides/slide263.xml"/><Relationship Id="rId285" Type="http://schemas.openxmlformats.org/officeDocument/2006/relationships/slide" Target="slides/slide284.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310" Type="http://schemas.openxmlformats.org/officeDocument/2006/relationships/slide" Target="slides/slide309.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openxmlformats.org/officeDocument/2006/relationships/slide" Target="slides/slide186.xml"/><Relationship Id="rId1" Type="http://schemas.openxmlformats.org/officeDocument/2006/relationships/slideMaster" Target="slideMasters/slideMaster1.xml"/><Relationship Id="rId212" Type="http://schemas.openxmlformats.org/officeDocument/2006/relationships/slide" Target="slides/slide211.xml"/><Relationship Id="rId233" Type="http://schemas.openxmlformats.org/officeDocument/2006/relationships/slide" Target="slides/slide232.xml"/><Relationship Id="rId254" Type="http://schemas.openxmlformats.org/officeDocument/2006/relationships/slide" Target="slides/slide253.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275" Type="http://schemas.openxmlformats.org/officeDocument/2006/relationships/slide" Target="slides/slide274.xml"/><Relationship Id="rId296" Type="http://schemas.openxmlformats.org/officeDocument/2006/relationships/slide" Target="slides/slide295.xml"/><Relationship Id="rId300" Type="http://schemas.openxmlformats.org/officeDocument/2006/relationships/slide" Target="slides/slide299.xml"/><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321" Type="http://schemas.openxmlformats.org/officeDocument/2006/relationships/handoutMaster" Target="handoutMasters/handoutMaster1.xml"/><Relationship Id="rId202" Type="http://schemas.openxmlformats.org/officeDocument/2006/relationships/slide" Target="slides/slide201.xml"/><Relationship Id="rId223" Type="http://schemas.openxmlformats.org/officeDocument/2006/relationships/slide" Target="slides/slide222.xml"/><Relationship Id="rId244" Type="http://schemas.openxmlformats.org/officeDocument/2006/relationships/slide" Target="slides/slide243.xml"/><Relationship Id="rId18" Type="http://schemas.openxmlformats.org/officeDocument/2006/relationships/slide" Target="slides/slide17.xml"/><Relationship Id="rId39" Type="http://schemas.openxmlformats.org/officeDocument/2006/relationships/slide" Target="slides/slide38.xml"/><Relationship Id="rId265" Type="http://schemas.openxmlformats.org/officeDocument/2006/relationships/slide" Target="slides/slide264.xml"/><Relationship Id="rId286" Type="http://schemas.openxmlformats.org/officeDocument/2006/relationships/slide" Target="slides/slide285.xml"/><Relationship Id="rId50" Type="http://schemas.openxmlformats.org/officeDocument/2006/relationships/slide" Target="slides/slide49.xml"/><Relationship Id="rId104" Type="http://schemas.openxmlformats.org/officeDocument/2006/relationships/slide" Target="slides/slide103.xml"/><Relationship Id="rId125" Type="http://schemas.openxmlformats.org/officeDocument/2006/relationships/slide" Target="slides/slide124.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311" Type="http://schemas.openxmlformats.org/officeDocument/2006/relationships/slide" Target="slides/slide310.xml"/><Relationship Id="rId71" Type="http://schemas.openxmlformats.org/officeDocument/2006/relationships/slide" Target="slides/slide70.xml"/><Relationship Id="rId92" Type="http://schemas.openxmlformats.org/officeDocument/2006/relationships/slide" Target="slides/slide91.xml"/><Relationship Id="rId213" Type="http://schemas.openxmlformats.org/officeDocument/2006/relationships/slide" Target="slides/slide212.xml"/><Relationship Id="rId234" Type="http://schemas.openxmlformats.org/officeDocument/2006/relationships/slide" Target="slides/slide233.xml"/><Relationship Id="rId2" Type="http://schemas.openxmlformats.org/officeDocument/2006/relationships/slide" Target="slides/slide1.xml"/><Relationship Id="rId29" Type="http://schemas.openxmlformats.org/officeDocument/2006/relationships/slide" Target="slides/slide28.xml"/><Relationship Id="rId255" Type="http://schemas.openxmlformats.org/officeDocument/2006/relationships/slide" Target="slides/slide254.xml"/><Relationship Id="rId276" Type="http://schemas.openxmlformats.org/officeDocument/2006/relationships/slide" Target="slides/slide275.xml"/><Relationship Id="rId297" Type="http://schemas.openxmlformats.org/officeDocument/2006/relationships/slide" Target="slides/slide296.xml"/><Relationship Id="rId40" Type="http://schemas.openxmlformats.org/officeDocument/2006/relationships/slide" Target="slides/slide39.xml"/><Relationship Id="rId115" Type="http://schemas.openxmlformats.org/officeDocument/2006/relationships/slide" Target="slides/slide114.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301" Type="http://schemas.openxmlformats.org/officeDocument/2006/relationships/slide" Target="slides/slide300.xml"/><Relationship Id="rId322" Type="http://schemas.openxmlformats.org/officeDocument/2006/relationships/presProps" Target="presProps.xml"/><Relationship Id="rId61" Type="http://schemas.openxmlformats.org/officeDocument/2006/relationships/slide" Target="slides/slide60.xml"/><Relationship Id="rId82" Type="http://schemas.openxmlformats.org/officeDocument/2006/relationships/slide" Target="slides/slide81.xml"/><Relationship Id="rId199" Type="http://schemas.openxmlformats.org/officeDocument/2006/relationships/slide" Target="slides/slide198.xml"/><Relationship Id="rId203" Type="http://schemas.openxmlformats.org/officeDocument/2006/relationships/slide" Target="slides/slide202.xml"/><Relationship Id="rId19" Type="http://schemas.openxmlformats.org/officeDocument/2006/relationships/slide" Target="slides/slide18.xml"/><Relationship Id="rId224" Type="http://schemas.openxmlformats.org/officeDocument/2006/relationships/slide" Target="slides/slide223.xml"/><Relationship Id="rId245" Type="http://schemas.openxmlformats.org/officeDocument/2006/relationships/slide" Target="slides/slide244.xml"/><Relationship Id="rId266" Type="http://schemas.openxmlformats.org/officeDocument/2006/relationships/slide" Target="slides/slide265.xml"/><Relationship Id="rId287" Type="http://schemas.openxmlformats.org/officeDocument/2006/relationships/slide" Target="slides/slide286.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11618" name="Rectangle 2">
            <a:extLst>
              <a:ext uri="{FF2B5EF4-FFF2-40B4-BE49-F238E27FC236}">
                <a16:creationId xmlns:a16="http://schemas.microsoft.com/office/drawing/2014/main" id="{BDA0F38E-3566-489D-9A6A-6396C0BA5B7C}"/>
              </a:ext>
            </a:extLst>
          </p:cNvPr>
          <p:cNvSpPr>
            <a:spLocks noGrp="1" noChangeArrowheads="1"/>
          </p:cNvSpPr>
          <p:nvPr>
            <p:ph type="hdr" sz="quarter"/>
          </p:nvPr>
        </p:nvSpPr>
        <p:spPr bwMode="auto">
          <a:xfrm>
            <a:off x="0" y="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eaLnBrk="1" hangingPunct="1">
              <a:defRPr sz="1200">
                <a:latin typeface="微软雅黑" pitchFamily="34" charset="-122"/>
                <a:ea typeface="Microsoft JhengHei" pitchFamily="34" charset="-120"/>
              </a:defRPr>
            </a:lvl1pPr>
          </a:lstStyle>
          <a:p>
            <a:pPr>
              <a:defRPr/>
            </a:pPr>
            <a:endParaRPr lang="en-US" altLang="zh-TW"/>
          </a:p>
        </p:txBody>
      </p:sp>
      <p:sp>
        <p:nvSpPr>
          <p:cNvPr id="111619" name="Rectangle 3">
            <a:extLst>
              <a:ext uri="{FF2B5EF4-FFF2-40B4-BE49-F238E27FC236}">
                <a16:creationId xmlns:a16="http://schemas.microsoft.com/office/drawing/2014/main" id="{DD2F0AE3-3133-4043-B59B-AD3C3B40923B}"/>
              </a:ext>
            </a:extLst>
          </p:cNvPr>
          <p:cNvSpPr>
            <a:spLocks noGrp="1" noChangeArrowheads="1"/>
          </p:cNvSpPr>
          <p:nvPr>
            <p:ph type="dt" sz="quarter" idx="1"/>
          </p:nvPr>
        </p:nvSpPr>
        <p:spPr bwMode="auto">
          <a:xfrm>
            <a:off x="3886200" y="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eaLnBrk="1" hangingPunct="1">
              <a:defRPr sz="1200">
                <a:latin typeface="微软雅黑" pitchFamily="34" charset="-122"/>
                <a:ea typeface="Microsoft JhengHei" pitchFamily="34" charset="-120"/>
              </a:defRPr>
            </a:lvl1pPr>
          </a:lstStyle>
          <a:p>
            <a:pPr>
              <a:defRPr/>
            </a:pPr>
            <a:endParaRPr lang="en-US" altLang="zh-TW"/>
          </a:p>
        </p:txBody>
      </p:sp>
      <p:sp>
        <p:nvSpPr>
          <p:cNvPr id="111620" name="Rectangle 4">
            <a:extLst>
              <a:ext uri="{FF2B5EF4-FFF2-40B4-BE49-F238E27FC236}">
                <a16:creationId xmlns:a16="http://schemas.microsoft.com/office/drawing/2014/main" id="{CD2D43B6-2BAB-4ACB-BBAE-50CD68BCED2A}"/>
              </a:ext>
            </a:extLst>
          </p:cNvPr>
          <p:cNvSpPr>
            <a:spLocks noGrp="1" noChangeArrowheads="1"/>
          </p:cNvSpPr>
          <p:nvPr>
            <p:ph type="ftr" sz="quarter" idx="2"/>
          </p:nvPr>
        </p:nvSpPr>
        <p:spPr bwMode="auto">
          <a:xfrm>
            <a:off x="0" y="868680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lvl1pPr eaLnBrk="1" hangingPunct="1">
              <a:defRPr sz="1200">
                <a:latin typeface="微软雅黑" pitchFamily="34" charset="-122"/>
                <a:ea typeface="Microsoft JhengHei" pitchFamily="34" charset="-120"/>
              </a:defRPr>
            </a:lvl1pPr>
          </a:lstStyle>
          <a:p>
            <a:pPr>
              <a:defRPr/>
            </a:pPr>
            <a:endParaRPr lang="en-US" altLang="zh-TW"/>
          </a:p>
        </p:txBody>
      </p:sp>
      <p:sp>
        <p:nvSpPr>
          <p:cNvPr id="111621" name="Rectangle 5">
            <a:extLst>
              <a:ext uri="{FF2B5EF4-FFF2-40B4-BE49-F238E27FC236}">
                <a16:creationId xmlns:a16="http://schemas.microsoft.com/office/drawing/2014/main" id="{B9F61598-16FE-4AD4-AD9A-AA78FB44CA78}"/>
              </a:ext>
            </a:extLst>
          </p:cNvPr>
          <p:cNvSpPr>
            <a:spLocks noGrp="1" noChangeArrowheads="1"/>
          </p:cNvSpPr>
          <p:nvPr>
            <p:ph type="sldNum" sz="quarter" idx="3"/>
          </p:nvPr>
        </p:nvSpPr>
        <p:spPr bwMode="auto">
          <a:xfrm>
            <a:off x="3886200" y="868680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lvl1pPr algn="r" eaLnBrk="1" hangingPunct="1">
              <a:defRPr sz="1200">
                <a:latin typeface="微软雅黑" panose="020B0503020204020204" pitchFamily="34" charset="-122"/>
                <a:ea typeface="Microsoft JhengHei" panose="020B0604030504040204" pitchFamily="34" charset="-120"/>
              </a:defRPr>
            </a:lvl1pPr>
          </a:lstStyle>
          <a:p>
            <a:pPr>
              <a:defRPr/>
            </a:pPr>
            <a:fld id="{CF0B3774-9542-49BC-8E53-CD64400F81BC}" type="slidenum">
              <a:rPr lang="en-US" altLang="zh-TW"/>
              <a:pPr>
                <a:defRPr/>
              </a:pPr>
              <a:t>‹#›</a:t>
            </a:fld>
            <a:endParaRPr lang="en-US" altLang="zh-TW"/>
          </a:p>
        </p:txBody>
      </p:sp>
    </p:spTree>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页眉占位符 1">
            <a:extLst>
              <a:ext uri="{FF2B5EF4-FFF2-40B4-BE49-F238E27FC236}">
                <a16:creationId xmlns:a16="http://schemas.microsoft.com/office/drawing/2014/main" id="{04D6E4CE-36A7-462D-82B9-C7C588197FE9}"/>
              </a:ext>
            </a:extLst>
          </p:cNvPr>
          <p:cNvSpPr>
            <a:spLocks noGrp="1"/>
          </p:cNvSpPr>
          <p:nvPr>
            <p:ph type="hdr" sz="quarter"/>
          </p:nvPr>
        </p:nvSpPr>
        <p:spPr>
          <a:xfrm>
            <a:off x="0" y="0"/>
            <a:ext cx="2971800" cy="457200"/>
          </a:xfrm>
          <a:prstGeom prst="rect">
            <a:avLst/>
          </a:prstGeom>
        </p:spPr>
        <p:txBody>
          <a:bodyPr vert="horz" lIns="91440" tIns="45720" rIns="91440" bIns="45720" rtlCol="0"/>
          <a:lstStyle>
            <a:lvl1pPr algn="l" eaLnBrk="1" hangingPunct="1">
              <a:defRPr sz="1200"/>
            </a:lvl1pPr>
          </a:lstStyle>
          <a:p>
            <a:pPr>
              <a:defRPr/>
            </a:pPr>
            <a:endParaRPr lang="zh-CN" altLang="en-US"/>
          </a:p>
        </p:txBody>
      </p:sp>
      <p:sp>
        <p:nvSpPr>
          <p:cNvPr id="3" name="日期占位符 2">
            <a:extLst>
              <a:ext uri="{FF2B5EF4-FFF2-40B4-BE49-F238E27FC236}">
                <a16:creationId xmlns:a16="http://schemas.microsoft.com/office/drawing/2014/main" id="{7E47404C-9C1A-406E-9B8E-BD740E028430}"/>
              </a:ext>
            </a:extLst>
          </p:cNvPr>
          <p:cNvSpPr>
            <a:spLocks noGrp="1"/>
          </p:cNvSpPr>
          <p:nvPr>
            <p:ph type="dt" idx="1"/>
          </p:nvPr>
        </p:nvSpPr>
        <p:spPr>
          <a:xfrm>
            <a:off x="3884613" y="0"/>
            <a:ext cx="2971800" cy="457200"/>
          </a:xfrm>
          <a:prstGeom prst="rect">
            <a:avLst/>
          </a:prstGeom>
        </p:spPr>
        <p:txBody>
          <a:bodyPr vert="horz" lIns="91440" tIns="45720" rIns="91440" bIns="45720" rtlCol="0"/>
          <a:lstStyle>
            <a:lvl1pPr algn="r" eaLnBrk="1" hangingPunct="1">
              <a:defRPr sz="1200"/>
            </a:lvl1pPr>
          </a:lstStyle>
          <a:p>
            <a:pPr>
              <a:defRPr/>
            </a:pPr>
            <a:fld id="{987106A4-2BDF-4C91-968B-42F5BF3D0EFD}" type="datetimeFigureOut">
              <a:rPr lang="zh-CN" altLang="en-US"/>
              <a:pPr>
                <a:defRPr/>
              </a:pPr>
              <a:t>2018/11/22</a:t>
            </a:fld>
            <a:endParaRPr lang="zh-CN" altLang="en-US"/>
          </a:p>
        </p:txBody>
      </p:sp>
      <p:sp>
        <p:nvSpPr>
          <p:cNvPr id="4" name="幻灯片图像占位符 3">
            <a:extLst>
              <a:ext uri="{FF2B5EF4-FFF2-40B4-BE49-F238E27FC236}">
                <a16:creationId xmlns:a16="http://schemas.microsoft.com/office/drawing/2014/main" id="{6F0F81A7-25A2-49CE-BED1-C3B37A045D52}"/>
              </a:ext>
            </a:extLst>
          </p:cNvPr>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pPr lvl="0"/>
            <a:endParaRPr lang="zh-CN" altLang="en-US" noProof="0"/>
          </a:p>
        </p:txBody>
      </p:sp>
      <p:sp>
        <p:nvSpPr>
          <p:cNvPr id="5" name="备注占位符 4">
            <a:extLst>
              <a:ext uri="{FF2B5EF4-FFF2-40B4-BE49-F238E27FC236}">
                <a16:creationId xmlns:a16="http://schemas.microsoft.com/office/drawing/2014/main" id="{356629AA-3D69-4D4D-94A7-B887F54EBA36}"/>
              </a:ext>
            </a:extLst>
          </p:cNvPr>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zh-CN" altLang="en-US" noProof="0"/>
              <a:t>单击此处编辑母版文本样式</a:t>
            </a:r>
          </a:p>
          <a:p>
            <a:pPr lvl="1"/>
            <a:r>
              <a:rPr lang="zh-CN" altLang="en-US" noProof="0"/>
              <a:t>第二级</a:t>
            </a:r>
          </a:p>
          <a:p>
            <a:pPr lvl="2"/>
            <a:r>
              <a:rPr lang="zh-CN" altLang="en-US" noProof="0"/>
              <a:t>第三级</a:t>
            </a:r>
          </a:p>
          <a:p>
            <a:pPr lvl="3"/>
            <a:r>
              <a:rPr lang="zh-CN" altLang="en-US" noProof="0"/>
              <a:t>第四级</a:t>
            </a:r>
          </a:p>
          <a:p>
            <a:pPr lvl="4"/>
            <a:r>
              <a:rPr lang="zh-CN" altLang="en-US" noProof="0"/>
              <a:t>第五级</a:t>
            </a:r>
          </a:p>
        </p:txBody>
      </p:sp>
      <p:sp>
        <p:nvSpPr>
          <p:cNvPr id="6" name="页脚占位符 5">
            <a:extLst>
              <a:ext uri="{FF2B5EF4-FFF2-40B4-BE49-F238E27FC236}">
                <a16:creationId xmlns:a16="http://schemas.microsoft.com/office/drawing/2014/main" id="{F4CE7FD4-7F32-47BC-A4D7-71B5C487089D}"/>
              </a:ext>
            </a:extLst>
          </p:cNvPr>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eaLnBrk="1" hangingPunct="1">
              <a:defRPr sz="1200"/>
            </a:lvl1pPr>
          </a:lstStyle>
          <a:p>
            <a:pPr>
              <a:defRPr/>
            </a:pPr>
            <a:endParaRPr lang="zh-CN" altLang="en-US"/>
          </a:p>
        </p:txBody>
      </p:sp>
      <p:sp>
        <p:nvSpPr>
          <p:cNvPr id="7" name="灯片编号占位符 6">
            <a:extLst>
              <a:ext uri="{FF2B5EF4-FFF2-40B4-BE49-F238E27FC236}">
                <a16:creationId xmlns:a16="http://schemas.microsoft.com/office/drawing/2014/main" id="{E45113A4-1D34-4AFF-BBAE-70465C1F4F28}"/>
              </a:ext>
            </a:extLst>
          </p:cNvPr>
          <p:cNvSpPr>
            <a:spLocks noGrp="1"/>
          </p:cNvSpPr>
          <p:nvPr>
            <p:ph type="sldNum" sz="quarter" idx="5"/>
          </p:nvPr>
        </p:nvSpPr>
        <p:spPr>
          <a:xfrm>
            <a:off x="3884613" y="8685213"/>
            <a:ext cx="2971800" cy="457200"/>
          </a:xfrm>
          <a:prstGeom prst="rect">
            <a:avLst/>
          </a:prstGeom>
        </p:spPr>
        <p:txBody>
          <a:bodyPr vert="horz" wrap="square" lIns="91440" tIns="45720" rIns="91440" bIns="45720" numCol="1" anchor="b" anchorCtr="0" compatLnSpc="1">
            <a:prstTxWarp prst="textNoShape">
              <a:avLst/>
            </a:prstTxWarp>
          </a:bodyPr>
          <a:lstStyle>
            <a:lvl1pPr algn="r" eaLnBrk="1" hangingPunct="1">
              <a:defRPr sz="1200"/>
            </a:lvl1pPr>
          </a:lstStyle>
          <a:p>
            <a:pPr>
              <a:defRPr/>
            </a:pPr>
            <a:fld id="{C793D2B2-7A58-484C-8522-DA1266EC9D3E}" type="slidenum">
              <a:rPr lang="zh-CN" altLang="en-US"/>
              <a:pPr>
                <a:defRPr/>
              </a:pPr>
              <a:t>‹#›</a:t>
            </a:fld>
            <a:endParaRPr lang="zh-CN" altLang="en-US"/>
          </a:p>
        </p:txBody>
      </p:sp>
    </p:spTree>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mn-lt"/>
        <a:ea typeface="+mn-ea"/>
        <a:cs typeface="+mn-cs"/>
      </a:defRPr>
    </a:lvl1pPr>
    <a:lvl2pPr marL="457200" algn="l" rtl="0" eaLnBrk="0" fontAlgn="base" hangingPunct="0">
      <a:spcBef>
        <a:spcPct val="30000"/>
      </a:spcBef>
      <a:spcAft>
        <a:spcPct val="0"/>
      </a:spcAft>
      <a:defRPr sz="1200" kern="1200">
        <a:solidFill>
          <a:schemeClr val="tx1"/>
        </a:solidFill>
        <a:latin typeface="+mn-lt"/>
        <a:ea typeface="+mn-ea"/>
        <a:cs typeface="+mn-cs"/>
      </a:defRPr>
    </a:lvl2pPr>
    <a:lvl3pPr marL="914400" algn="l" rtl="0" eaLnBrk="0" fontAlgn="base" hangingPunct="0">
      <a:spcBef>
        <a:spcPct val="30000"/>
      </a:spcBef>
      <a:spcAft>
        <a:spcPct val="0"/>
      </a:spcAft>
      <a:defRPr sz="1200" kern="1200">
        <a:solidFill>
          <a:schemeClr val="tx1"/>
        </a:solidFill>
        <a:latin typeface="+mn-lt"/>
        <a:ea typeface="+mn-ea"/>
        <a:cs typeface="+mn-cs"/>
      </a:defRPr>
    </a:lvl3pPr>
    <a:lvl4pPr marL="1371600" algn="l" rtl="0" eaLnBrk="0" fontAlgn="base" hangingPunct="0">
      <a:spcBef>
        <a:spcPct val="30000"/>
      </a:spcBef>
      <a:spcAft>
        <a:spcPct val="0"/>
      </a:spcAft>
      <a:defRPr sz="1200" kern="1200">
        <a:solidFill>
          <a:schemeClr val="tx1"/>
        </a:solidFill>
        <a:latin typeface="+mn-lt"/>
        <a:ea typeface="+mn-ea"/>
        <a:cs typeface="+mn-cs"/>
      </a:defRPr>
    </a:lvl4pPr>
    <a:lvl5pPr marL="1828800" algn="l" rtl="0" eaLnBrk="0" fontAlgn="base" hangingPunct="0">
      <a:spcBef>
        <a:spcPct val="30000"/>
      </a:spcBef>
      <a:spcAft>
        <a:spcPct val="0"/>
      </a:spcAft>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203.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205.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207.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209.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211.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213.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215.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217.xml.rels><?xml version="1.0" encoding="UTF-8" standalone="yes"?>
<Relationships xmlns="http://schemas.openxmlformats.org/package/2006/relationships"><Relationship Id="rId2" Type="http://schemas.openxmlformats.org/officeDocument/2006/relationships/slide" Target="../slides/slide217.xml"/><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219.xml.rels><?xml version="1.0" encoding="UTF-8" standalone="yes"?>
<Relationships xmlns="http://schemas.openxmlformats.org/package/2006/relationships"><Relationship Id="rId2" Type="http://schemas.openxmlformats.org/officeDocument/2006/relationships/slide" Target="../slides/slide219.xml"/><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221.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223.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225.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226.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227.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228.xml.rels><?xml version="1.0" encoding="UTF-8" standalone="yes"?>
<Relationships xmlns="http://schemas.openxmlformats.org/package/2006/relationships"><Relationship Id="rId2" Type="http://schemas.openxmlformats.org/officeDocument/2006/relationships/slide" Target="../slides/slide228.xml"/><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230.xml.rels><?xml version="1.0" encoding="UTF-8" standalone="yes"?>
<Relationships xmlns="http://schemas.openxmlformats.org/package/2006/relationships"><Relationship Id="rId2" Type="http://schemas.openxmlformats.org/officeDocument/2006/relationships/slide" Target="../slides/slide230.xml"/><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2" Type="http://schemas.openxmlformats.org/officeDocument/2006/relationships/slide" Target="../slides/slide231.xml"/><Relationship Id="rId1" Type="http://schemas.openxmlformats.org/officeDocument/2006/relationships/notesMaster" Target="../notesMasters/notesMaster1.xml"/></Relationships>
</file>

<file path=ppt/notesSlides/_rels/notesSlide232.xml.rels><?xml version="1.0" encoding="UTF-8" standalone="yes"?>
<Relationships xmlns="http://schemas.openxmlformats.org/package/2006/relationships"><Relationship Id="rId2" Type="http://schemas.openxmlformats.org/officeDocument/2006/relationships/slide" Target="../slides/slide232.xml"/><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2" Type="http://schemas.openxmlformats.org/officeDocument/2006/relationships/slide" Target="../slides/slide233.xml"/><Relationship Id="rId1" Type="http://schemas.openxmlformats.org/officeDocument/2006/relationships/notesMaster" Target="../notesMasters/notesMaster1.xml"/></Relationships>
</file>

<file path=ppt/notesSlides/_rels/notesSlide234.xml.rels><?xml version="1.0" encoding="UTF-8" standalone="yes"?>
<Relationships xmlns="http://schemas.openxmlformats.org/package/2006/relationships"><Relationship Id="rId2" Type="http://schemas.openxmlformats.org/officeDocument/2006/relationships/slide" Target="../slides/slide234.xml"/><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2" Type="http://schemas.openxmlformats.org/officeDocument/2006/relationships/slide" Target="../slides/slide235.xml"/><Relationship Id="rId1" Type="http://schemas.openxmlformats.org/officeDocument/2006/relationships/notesMaster" Target="../notesMasters/notesMaster1.xml"/></Relationships>
</file>

<file path=ppt/notesSlides/_rels/notesSlide236.xml.rels><?xml version="1.0" encoding="UTF-8" standalone="yes"?>
<Relationships xmlns="http://schemas.openxmlformats.org/package/2006/relationships"><Relationship Id="rId2" Type="http://schemas.openxmlformats.org/officeDocument/2006/relationships/slide" Target="../slides/slide236.xml"/><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2" Type="http://schemas.openxmlformats.org/officeDocument/2006/relationships/slide" Target="../slides/slide237.xml"/><Relationship Id="rId1" Type="http://schemas.openxmlformats.org/officeDocument/2006/relationships/notesMaster" Target="../notesMasters/notesMaster1.xml"/></Relationships>
</file>

<file path=ppt/notesSlides/_rels/notesSlide238.xml.rels><?xml version="1.0" encoding="UTF-8" standalone="yes"?>
<Relationships xmlns="http://schemas.openxmlformats.org/package/2006/relationships"><Relationship Id="rId2" Type="http://schemas.openxmlformats.org/officeDocument/2006/relationships/slide" Target="../slides/slide238.xml"/><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2" Type="http://schemas.openxmlformats.org/officeDocument/2006/relationships/slide" Target="../slides/slide239.xml"/><Relationship Id="rId1" Type="http://schemas.openxmlformats.org/officeDocument/2006/relationships/notesMaster" Target="../notesMasters/notesMaster1.xml"/></Relationships>
</file>

<file path=ppt/notesSlides/_rels/notesSlide240.xml.rels><?xml version="1.0" encoding="UTF-8" standalone="yes"?>
<Relationships xmlns="http://schemas.openxmlformats.org/package/2006/relationships"><Relationship Id="rId2" Type="http://schemas.openxmlformats.org/officeDocument/2006/relationships/slide" Target="../slides/slide240.xml"/><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2" Type="http://schemas.openxmlformats.org/officeDocument/2006/relationships/slide" Target="../slides/slide241.xml"/><Relationship Id="rId1" Type="http://schemas.openxmlformats.org/officeDocument/2006/relationships/notesMaster" Target="../notesMasters/notesMaster1.xml"/></Relationships>
</file>

<file path=ppt/notesSlides/_rels/notesSlide242.xml.rels><?xml version="1.0" encoding="UTF-8" standalone="yes"?>
<Relationships xmlns="http://schemas.openxmlformats.org/package/2006/relationships"><Relationship Id="rId2" Type="http://schemas.openxmlformats.org/officeDocument/2006/relationships/slide" Target="../slides/slide242.xml"/><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2" Type="http://schemas.openxmlformats.org/officeDocument/2006/relationships/slide" Target="../slides/slide243.xml"/><Relationship Id="rId1" Type="http://schemas.openxmlformats.org/officeDocument/2006/relationships/notesMaster" Target="../notesMasters/notesMaster1.xml"/></Relationships>
</file>

<file path=ppt/notesSlides/_rels/notesSlide244.xml.rels><?xml version="1.0" encoding="UTF-8" standalone="yes"?>
<Relationships xmlns="http://schemas.openxmlformats.org/package/2006/relationships"><Relationship Id="rId2" Type="http://schemas.openxmlformats.org/officeDocument/2006/relationships/slide" Target="../slides/slide244.xml"/><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2" Type="http://schemas.openxmlformats.org/officeDocument/2006/relationships/slide" Target="../slides/slide245.xml"/><Relationship Id="rId1" Type="http://schemas.openxmlformats.org/officeDocument/2006/relationships/notesMaster" Target="../notesMasters/notesMaster1.xml"/></Relationships>
</file>

<file path=ppt/notesSlides/_rels/notesSlide246.xml.rels><?xml version="1.0" encoding="UTF-8" standalone="yes"?>
<Relationships xmlns="http://schemas.openxmlformats.org/package/2006/relationships"><Relationship Id="rId2" Type="http://schemas.openxmlformats.org/officeDocument/2006/relationships/slide" Target="../slides/slide246.xml"/><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2" Type="http://schemas.openxmlformats.org/officeDocument/2006/relationships/slide" Target="../slides/slide247.xml"/><Relationship Id="rId1" Type="http://schemas.openxmlformats.org/officeDocument/2006/relationships/notesMaster" Target="../notesMasters/notesMaster1.xml"/></Relationships>
</file>

<file path=ppt/notesSlides/_rels/notesSlide248.xml.rels><?xml version="1.0" encoding="UTF-8" standalone="yes"?>
<Relationships xmlns="http://schemas.openxmlformats.org/package/2006/relationships"><Relationship Id="rId2" Type="http://schemas.openxmlformats.org/officeDocument/2006/relationships/slide" Target="../slides/slide248.xml"/><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2" Type="http://schemas.openxmlformats.org/officeDocument/2006/relationships/slide" Target="../slides/slide249.xml"/><Relationship Id="rId1" Type="http://schemas.openxmlformats.org/officeDocument/2006/relationships/notesMaster" Target="../notesMasters/notesMaster1.xml"/></Relationships>
</file>

<file path=ppt/notesSlides/_rels/notesSlide250.xml.rels><?xml version="1.0" encoding="UTF-8" standalone="yes"?>
<Relationships xmlns="http://schemas.openxmlformats.org/package/2006/relationships"><Relationship Id="rId2" Type="http://schemas.openxmlformats.org/officeDocument/2006/relationships/slide" Target="../slides/slide250.xml"/><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2" Type="http://schemas.openxmlformats.org/officeDocument/2006/relationships/slide" Target="../slides/slide251.xml"/><Relationship Id="rId1" Type="http://schemas.openxmlformats.org/officeDocument/2006/relationships/notesMaster" Target="../notesMasters/notesMaster1.xml"/></Relationships>
</file>

<file path=ppt/notesSlides/_rels/notesSlide252.xml.rels><?xml version="1.0" encoding="UTF-8" standalone="yes"?>
<Relationships xmlns="http://schemas.openxmlformats.org/package/2006/relationships"><Relationship Id="rId2" Type="http://schemas.openxmlformats.org/officeDocument/2006/relationships/slide" Target="../slides/slide252.xml"/><Relationship Id="rId1" Type="http://schemas.openxmlformats.org/officeDocument/2006/relationships/notesMaster" Target="../notesMasters/notesMaster1.xml"/></Relationships>
</file>

<file path=ppt/notesSlides/_rels/notesSlide253.xml.rels><?xml version="1.0" encoding="UTF-8" standalone="yes"?>
<Relationships xmlns="http://schemas.openxmlformats.org/package/2006/relationships"><Relationship Id="rId2" Type="http://schemas.openxmlformats.org/officeDocument/2006/relationships/slide" Target="../slides/slide253.xml"/><Relationship Id="rId1" Type="http://schemas.openxmlformats.org/officeDocument/2006/relationships/notesMaster" Target="../notesMasters/notesMaster1.xml"/></Relationships>
</file>

<file path=ppt/notesSlides/_rels/notesSlide254.xml.rels><?xml version="1.0" encoding="UTF-8" standalone="yes"?>
<Relationships xmlns="http://schemas.openxmlformats.org/package/2006/relationships"><Relationship Id="rId2" Type="http://schemas.openxmlformats.org/officeDocument/2006/relationships/slide" Target="../slides/slide254.xml"/><Relationship Id="rId1" Type="http://schemas.openxmlformats.org/officeDocument/2006/relationships/notesMaster" Target="../notesMasters/notesMaster1.xml"/></Relationships>
</file>

<file path=ppt/notesSlides/_rels/notesSlide255.xml.rels><?xml version="1.0" encoding="UTF-8" standalone="yes"?>
<Relationships xmlns="http://schemas.openxmlformats.org/package/2006/relationships"><Relationship Id="rId2" Type="http://schemas.openxmlformats.org/officeDocument/2006/relationships/slide" Target="../slides/slide255.xml"/><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2" Type="http://schemas.openxmlformats.org/officeDocument/2006/relationships/slide" Target="../slides/slide256.xml"/><Relationship Id="rId1" Type="http://schemas.openxmlformats.org/officeDocument/2006/relationships/notesMaster" Target="../notesMasters/notesMaster1.xml"/></Relationships>
</file>

<file path=ppt/notesSlides/_rels/notesSlide257.xml.rels><?xml version="1.0" encoding="UTF-8" standalone="yes"?>
<Relationships xmlns="http://schemas.openxmlformats.org/package/2006/relationships"><Relationship Id="rId2" Type="http://schemas.openxmlformats.org/officeDocument/2006/relationships/slide" Target="../slides/slide257.xml"/><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2" Type="http://schemas.openxmlformats.org/officeDocument/2006/relationships/slide" Target="../slides/slide258.xml"/><Relationship Id="rId1" Type="http://schemas.openxmlformats.org/officeDocument/2006/relationships/notesMaster" Target="../notesMasters/notesMaster1.xml"/></Relationships>
</file>

<file path=ppt/notesSlides/_rels/notesSlide259.xml.rels><?xml version="1.0" encoding="UTF-8" standalone="yes"?>
<Relationships xmlns="http://schemas.openxmlformats.org/package/2006/relationships"><Relationship Id="rId2" Type="http://schemas.openxmlformats.org/officeDocument/2006/relationships/slide" Target="../slides/slide259.xml"/><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2" Type="http://schemas.openxmlformats.org/officeDocument/2006/relationships/slide" Target="../slides/slide260.xml"/><Relationship Id="rId1" Type="http://schemas.openxmlformats.org/officeDocument/2006/relationships/notesMaster" Target="../notesMasters/notesMaster1.xml"/></Relationships>
</file>

<file path=ppt/notesSlides/_rels/notesSlide261.xml.rels><?xml version="1.0" encoding="UTF-8" standalone="yes"?>
<Relationships xmlns="http://schemas.openxmlformats.org/package/2006/relationships"><Relationship Id="rId2" Type="http://schemas.openxmlformats.org/officeDocument/2006/relationships/slide" Target="../slides/slide261.xml"/><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2" Type="http://schemas.openxmlformats.org/officeDocument/2006/relationships/slide" Target="../slides/slide262.xml"/><Relationship Id="rId1" Type="http://schemas.openxmlformats.org/officeDocument/2006/relationships/notesMaster" Target="../notesMasters/notesMaster1.xml"/></Relationships>
</file>

<file path=ppt/notesSlides/_rels/notesSlide263.xml.rels><?xml version="1.0" encoding="UTF-8" standalone="yes"?>
<Relationships xmlns="http://schemas.openxmlformats.org/package/2006/relationships"><Relationship Id="rId2" Type="http://schemas.openxmlformats.org/officeDocument/2006/relationships/slide" Target="../slides/slide263.xml"/><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2" Type="http://schemas.openxmlformats.org/officeDocument/2006/relationships/slide" Target="../slides/slide264.xml"/><Relationship Id="rId1" Type="http://schemas.openxmlformats.org/officeDocument/2006/relationships/notesMaster" Target="../notesMasters/notesMaster1.xml"/></Relationships>
</file>

<file path=ppt/notesSlides/_rels/notesSlide265.xml.rels><?xml version="1.0" encoding="UTF-8" standalone="yes"?>
<Relationships xmlns="http://schemas.openxmlformats.org/package/2006/relationships"><Relationship Id="rId2" Type="http://schemas.openxmlformats.org/officeDocument/2006/relationships/slide" Target="../slides/slide265.xml"/><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2" Type="http://schemas.openxmlformats.org/officeDocument/2006/relationships/slide" Target="../slides/slide266.xml"/><Relationship Id="rId1" Type="http://schemas.openxmlformats.org/officeDocument/2006/relationships/notesMaster" Target="../notesMasters/notesMaster1.xml"/></Relationships>
</file>

<file path=ppt/notesSlides/_rels/notesSlide267.xml.rels><?xml version="1.0" encoding="UTF-8" standalone="yes"?>
<Relationships xmlns="http://schemas.openxmlformats.org/package/2006/relationships"><Relationship Id="rId2" Type="http://schemas.openxmlformats.org/officeDocument/2006/relationships/slide" Target="../slides/slide267.xml"/><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2" Type="http://schemas.openxmlformats.org/officeDocument/2006/relationships/slide" Target="../slides/slide268.xml"/><Relationship Id="rId1" Type="http://schemas.openxmlformats.org/officeDocument/2006/relationships/notesMaster" Target="../notesMasters/notesMaster1.xml"/></Relationships>
</file>

<file path=ppt/notesSlides/_rels/notesSlide269.xml.rels><?xml version="1.0" encoding="UTF-8" standalone="yes"?>
<Relationships xmlns="http://schemas.openxmlformats.org/package/2006/relationships"><Relationship Id="rId2" Type="http://schemas.openxmlformats.org/officeDocument/2006/relationships/slide" Target="../slides/slide269.xml"/><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2" Type="http://schemas.openxmlformats.org/officeDocument/2006/relationships/slide" Target="../slides/slide270.xml"/><Relationship Id="rId1" Type="http://schemas.openxmlformats.org/officeDocument/2006/relationships/notesMaster" Target="../notesMasters/notesMaster1.xml"/></Relationships>
</file>

<file path=ppt/notesSlides/_rels/notesSlide271.xml.rels><?xml version="1.0" encoding="UTF-8" standalone="yes"?>
<Relationships xmlns="http://schemas.openxmlformats.org/package/2006/relationships"><Relationship Id="rId2" Type="http://schemas.openxmlformats.org/officeDocument/2006/relationships/slide" Target="../slides/slide271.xml"/><Relationship Id="rId1" Type="http://schemas.openxmlformats.org/officeDocument/2006/relationships/notesMaster" Target="../notesMasters/notesMaster1.xml"/></Relationships>
</file>

<file path=ppt/notesSlides/_rels/notesSlide272.xml.rels><?xml version="1.0" encoding="UTF-8" standalone="yes"?>
<Relationships xmlns="http://schemas.openxmlformats.org/package/2006/relationships"><Relationship Id="rId2" Type="http://schemas.openxmlformats.org/officeDocument/2006/relationships/slide" Target="../slides/slide272.xml"/><Relationship Id="rId1" Type="http://schemas.openxmlformats.org/officeDocument/2006/relationships/notesMaster" Target="../notesMasters/notesMaster1.xml"/></Relationships>
</file>

<file path=ppt/notesSlides/_rels/notesSlide273.xml.rels><?xml version="1.0" encoding="UTF-8" standalone="yes"?>
<Relationships xmlns="http://schemas.openxmlformats.org/package/2006/relationships"><Relationship Id="rId2" Type="http://schemas.openxmlformats.org/officeDocument/2006/relationships/slide" Target="../slides/slide273.xml"/><Relationship Id="rId1" Type="http://schemas.openxmlformats.org/officeDocument/2006/relationships/notesMaster" Target="../notesMasters/notesMaster1.xml"/></Relationships>
</file>

<file path=ppt/notesSlides/_rels/notesSlide274.xml.rels><?xml version="1.0" encoding="UTF-8" standalone="yes"?>
<Relationships xmlns="http://schemas.openxmlformats.org/package/2006/relationships"><Relationship Id="rId2" Type="http://schemas.openxmlformats.org/officeDocument/2006/relationships/slide" Target="../slides/slide274.xml"/><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2" Type="http://schemas.openxmlformats.org/officeDocument/2006/relationships/slide" Target="../slides/slide275.xml"/><Relationship Id="rId1" Type="http://schemas.openxmlformats.org/officeDocument/2006/relationships/notesMaster" Target="../notesMasters/notesMaster1.xml"/></Relationships>
</file>

<file path=ppt/notesSlides/_rels/notesSlide276.xml.rels><?xml version="1.0" encoding="UTF-8" standalone="yes"?>
<Relationships xmlns="http://schemas.openxmlformats.org/package/2006/relationships"><Relationship Id="rId2" Type="http://schemas.openxmlformats.org/officeDocument/2006/relationships/slide" Target="../slides/slide276.xml"/><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2" Type="http://schemas.openxmlformats.org/officeDocument/2006/relationships/slide" Target="../slides/slide277.xml"/><Relationship Id="rId1" Type="http://schemas.openxmlformats.org/officeDocument/2006/relationships/notesMaster" Target="../notesMasters/notesMaster1.xml"/></Relationships>
</file>

<file path=ppt/notesSlides/_rels/notesSlide278.xml.rels><?xml version="1.0" encoding="UTF-8" standalone="yes"?>
<Relationships xmlns="http://schemas.openxmlformats.org/package/2006/relationships"><Relationship Id="rId2" Type="http://schemas.openxmlformats.org/officeDocument/2006/relationships/slide" Target="../slides/slide278.xml"/><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2" Type="http://schemas.openxmlformats.org/officeDocument/2006/relationships/slide" Target="../slides/slide279.xml"/><Relationship Id="rId1" Type="http://schemas.openxmlformats.org/officeDocument/2006/relationships/notesMaster" Target="../notesMasters/notesMaster1.xml"/></Relationships>
</file>

<file path=ppt/notesSlides/_rels/notesSlide280.xml.rels><?xml version="1.0" encoding="UTF-8" standalone="yes"?>
<Relationships xmlns="http://schemas.openxmlformats.org/package/2006/relationships"><Relationship Id="rId2" Type="http://schemas.openxmlformats.org/officeDocument/2006/relationships/slide" Target="../slides/slide280.xml"/><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2" Type="http://schemas.openxmlformats.org/officeDocument/2006/relationships/slide" Target="../slides/slide281.xml"/><Relationship Id="rId1" Type="http://schemas.openxmlformats.org/officeDocument/2006/relationships/notesMaster" Target="../notesMasters/notesMaster1.xml"/></Relationships>
</file>

<file path=ppt/notesSlides/_rels/notesSlide282.xml.rels><?xml version="1.0" encoding="UTF-8" standalone="yes"?>
<Relationships xmlns="http://schemas.openxmlformats.org/package/2006/relationships"><Relationship Id="rId2" Type="http://schemas.openxmlformats.org/officeDocument/2006/relationships/slide" Target="../slides/slide282.xml"/><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2" Type="http://schemas.openxmlformats.org/officeDocument/2006/relationships/slide" Target="../slides/slide283.xml"/><Relationship Id="rId1" Type="http://schemas.openxmlformats.org/officeDocument/2006/relationships/notesMaster" Target="../notesMasters/notesMaster1.xml"/></Relationships>
</file>

<file path=ppt/notesSlides/_rels/notesSlide284.xml.rels><?xml version="1.0" encoding="UTF-8" standalone="yes"?>
<Relationships xmlns="http://schemas.openxmlformats.org/package/2006/relationships"><Relationship Id="rId2" Type="http://schemas.openxmlformats.org/officeDocument/2006/relationships/slide" Target="../slides/slide284.xml"/><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2" Type="http://schemas.openxmlformats.org/officeDocument/2006/relationships/slide" Target="../slides/slide285.xml"/><Relationship Id="rId1" Type="http://schemas.openxmlformats.org/officeDocument/2006/relationships/notesMaster" Target="../notesMasters/notesMaster1.xml"/></Relationships>
</file>

<file path=ppt/notesSlides/_rels/notesSlide286.xml.rels><?xml version="1.0" encoding="UTF-8" standalone="yes"?>
<Relationships xmlns="http://schemas.openxmlformats.org/package/2006/relationships"><Relationship Id="rId2" Type="http://schemas.openxmlformats.org/officeDocument/2006/relationships/slide" Target="../slides/slide286.xml"/><Relationship Id="rId1" Type="http://schemas.openxmlformats.org/officeDocument/2006/relationships/notesMaster" Target="../notesMasters/notesMaster1.xml"/></Relationships>
</file>

<file path=ppt/notesSlides/_rels/notesSlide287.xml.rels><?xml version="1.0" encoding="UTF-8" standalone="yes"?>
<Relationships xmlns="http://schemas.openxmlformats.org/package/2006/relationships"><Relationship Id="rId2" Type="http://schemas.openxmlformats.org/officeDocument/2006/relationships/slide" Target="../slides/slide287.xml"/><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2" Type="http://schemas.openxmlformats.org/officeDocument/2006/relationships/slide" Target="../slides/slide288.xml"/><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2" Type="http://schemas.openxmlformats.org/officeDocument/2006/relationships/slide" Target="../slides/slide289.xml"/><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2" Type="http://schemas.openxmlformats.org/officeDocument/2006/relationships/slide" Target="../slides/slide290.xml"/><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2" Type="http://schemas.openxmlformats.org/officeDocument/2006/relationships/slide" Target="../slides/slide291.xml"/><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2" Type="http://schemas.openxmlformats.org/officeDocument/2006/relationships/slide" Target="../slides/slide292.xml"/><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2" Type="http://schemas.openxmlformats.org/officeDocument/2006/relationships/slide" Target="../slides/slide293.xml"/><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2" Type="http://schemas.openxmlformats.org/officeDocument/2006/relationships/slide" Target="../slides/slide294.xml"/><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2" Type="http://schemas.openxmlformats.org/officeDocument/2006/relationships/slide" Target="../slides/slide295.xml"/><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2" Type="http://schemas.openxmlformats.org/officeDocument/2006/relationships/slide" Target="../slides/slide296.xml"/><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2" Type="http://schemas.openxmlformats.org/officeDocument/2006/relationships/slide" Target="../slides/slide297.xml"/><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2" Type="http://schemas.openxmlformats.org/officeDocument/2006/relationships/slide" Target="../slides/slide298.xml"/><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2" Type="http://schemas.openxmlformats.org/officeDocument/2006/relationships/slide" Target="../slides/slide299.xml"/><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2" Type="http://schemas.openxmlformats.org/officeDocument/2006/relationships/slide" Target="../slides/slide300.xml"/><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2" Type="http://schemas.openxmlformats.org/officeDocument/2006/relationships/slide" Target="../slides/slide301.xml"/><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2" Type="http://schemas.openxmlformats.org/officeDocument/2006/relationships/slide" Target="../slides/slide302.xml"/><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2" Type="http://schemas.openxmlformats.org/officeDocument/2006/relationships/slide" Target="../slides/slide303.xml"/><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2" Type="http://schemas.openxmlformats.org/officeDocument/2006/relationships/slide" Target="../slides/slide304.xml"/><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2" Type="http://schemas.openxmlformats.org/officeDocument/2006/relationships/slide" Target="../slides/slide305.xml"/><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2" Type="http://schemas.openxmlformats.org/officeDocument/2006/relationships/slide" Target="../slides/slide306.xml"/><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2" Type="http://schemas.openxmlformats.org/officeDocument/2006/relationships/slide" Target="../slides/slide307.xml"/><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2" Type="http://schemas.openxmlformats.org/officeDocument/2006/relationships/slide" Target="../slides/slide308.xml"/><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2" Type="http://schemas.openxmlformats.org/officeDocument/2006/relationships/slide" Target="../slides/slide309.xml"/><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2" Type="http://schemas.openxmlformats.org/officeDocument/2006/relationships/slide" Target="../slides/slide310.xml"/><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2" Type="http://schemas.openxmlformats.org/officeDocument/2006/relationships/slide" Target="../slides/slide311.xml"/><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2" Type="http://schemas.openxmlformats.org/officeDocument/2006/relationships/slide" Target="../slides/slide312.xml"/><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2" Type="http://schemas.openxmlformats.org/officeDocument/2006/relationships/slide" Target="../slides/slide313.xml"/><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2" Type="http://schemas.openxmlformats.org/officeDocument/2006/relationships/slide" Target="../slides/slide314.xml"/><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2" Type="http://schemas.openxmlformats.org/officeDocument/2006/relationships/slide" Target="../slides/slide315.xml"/><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2" Type="http://schemas.openxmlformats.org/officeDocument/2006/relationships/slide" Target="../slides/slide316.xml"/><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2" Type="http://schemas.openxmlformats.org/officeDocument/2006/relationships/slide" Target="../slides/slide31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a:t>
            </a:fld>
            <a:endParaRPr lang="zh-CN" altLang="en-US"/>
          </a:p>
        </p:txBody>
      </p:sp>
    </p:spTree>
    <p:extLst>
      <p:ext uri="{BB962C8B-B14F-4D97-AF65-F5344CB8AC3E}">
        <p14:creationId xmlns:p14="http://schemas.microsoft.com/office/powerpoint/2010/main" val="1822092863"/>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a:t>
            </a:fld>
            <a:endParaRPr lang="zh-CN" altLang="en-US"/>
          </a:p>
        </p:txBody>
      </p:sp>
    </p:spTree>
    <p:extLst>
      <p:ext uri="{BB962C8B-B14F-4D97-AF65-F5344CB8AC3E}">
        <p14:creationId xmlns:p14="http://schemas.microsoft.com/office/powerpoint/2010/main" val="275504652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3</a:t>
            </a:fld>
            <a:endParaRPr lang="zh-CN" altLang="en-US"/>
          </a:p>
        </p:txBody>
      </p:sp>
    </p:spTree>
    <p:extLst>
      <p:ext uri="{BB962C8B-B14F-4D97-AF65-F5344CB8AC3E}">
        <p14:creationId xmlns:p14="http://schemas.microsoft.com/office/powerpoint/2010/main" val="361070145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4</a:t>
            </a:fld>
            <a:endParaRPr lang="zh-CN" altLang="en-US"/>
          </a:p>
        </p:txBody>
      </p:sp>
    </p:spTree>
    <p:extLst>
      <p:ext uri="{BB962C8B-B14F-4D97-AF65-F5344CB8AC3E}">
        <p14:creationId xmlns:p14="http://schemas.microsoft.com/office/powerpoint/2010/main" val="114323905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5</a:t>
            </a:fld>
            <a:endParaRPr lang="zh-CN" altLang="en-US"/>
          </a:p>
        </p:txBody>
      </p:sp>
    </p:spTree>
    <p:extLst>
      <p:ext uri="{BB962C8B-B14F-4D97-AF65-F5344CB8AC3E}">
        <p14:creationId xmlns:p14="http://schemas.microsoft.com/office/powerpoint/2010/main" val="413228123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6</a:t>
            </a:fld>
            <a:endParaRPr lang="zh-CN" altLang="en-US"/>
          </a:p>
        </p:txBody>
      </p:sp>
    </p:spTree>
    <p:extLst>
      <p:ext uri="{BB962C8B-B14F-4D97-AF65-F5344CB8AC3E}">
        <p14:creationId xmlns:p14="http://schemas.microsoft.com/office/powerpoint/2010/main" val="252625115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幻灯片图像占位符 1">
            <a:extLst>
              <a:ext uri="{FF2B5EF4-FFF2-40B4-BE49-F238E27FC236}">
                <a16:creationId xmlns:a16="http://schemas.microsoft.com/office/drawing/2014/main" id="{3584E891-307E-4A61-9FFA-EBF915098691}"/>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7411" name="备注占位符 2">
            <a:extLst>
              <a:ext uri="{FF2B5EF4-FFF2-40B4-BE49-F238E27FC236}">
                <a16:creationId xmlns:a16="http://schemas.microsoft.com/office/drawing/2014/main" id="{5E60FD27-9B60-4EE9-8020-EACFC13F1C72}"/>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a:p>
        </p:txBody>
      </p:sp>
      <p:sp>
        <p:nvSpPr>
          <p:cNvPr id="17412" name="灯片编号占位符 3">
            <a:extLst>
              <a:ext uri="{FF2B5EF4-FFF2-40B4-BE49-F238E27FC236}">
                <a16:creationId xmlns:a16="http://schemas.microsoft.com/office/drawing/2014/main" id="{0A74D033-D49C-4667-A9FE-86B8F0FE1A60}"/>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Calibri" panose="020F0502020204030204" pitchFamily="34" charset="0"/>
                <a:ea typeface="新細明體" panose="02020500000000000000" pitchFamily="18" charset="-120"/>
              </a:defRPr>
            </a:lvl1pPr>
            <a:lvl2pPr marL="742950" indent="-285750">
              <a:spcBef>
                <a:spcPct val="30000"/>
              </a:spcBef>
              <a:defRPr sz="1200">
                <a:solidFill>
                  <a:schemeClr val="tx1"/>
                </a:solidFill>
                <a:latin typeface="Calibri" panose="020F0502020204030204" pitchFamily="34" charset="0"/>
                <a:ea typeface="新細明體" panose="02020500000000000000" pitchFamily="18" charset="-120"/>
              </a:defRPr>
            </a:lvl2pPr>
            <a:lvl3pPr marL="1143000" indent="-228600">
              <a:spcBef>
                <a:spcPct val="30000"/>
              </a:spcBef>
              <a:defRPr sz="1200">
                <a:solidFill>
                  <a:schemeClr val="tx1"/>
                </a:solidFill>
                <a:latin typeface="Calibri" panose="020F0502020204030204" pitchFamily="34" charset="0"/>
                <a:ea typeface="新細明體" panose="02020500000000000000" pitchFamily="18" charset="-120"/>
              </a:defRPr>
            </a:lvl3pPr>
            <a:lvl4pPr marL="1600200" indent="-228600">
              <a:spcBef>
                <a:spcPct val="30000"/>
              </a:spcBef>
              <a:defRPr sz="1200">
                <a:solidFill>
                  <a:schemeClr val="tx1"/>
                </a:solidFill>
                <a:latin typeface="Calibri" panose="020F0502020204030204" pitchFamily="34" charset="0"/>
                <a:ea typeface="新細明體" panose="02020500000000000000" pitchFamily="18" charset="-120"/>
              </a:defRPr>
            </a:lvl4pPr>
            <a:lvl5pPr marL="2057400" indent="-228600">
              <a:spcBef>
                <a:spcPct val="30000"/>
              </a:spcBef>
              <a:defRPr sz="1200">
                <a:solidFill>
                  <a:schemeClr val="tx1"/>
                </a:solidFill>
                <a:latin typeface="Calibri" panose="020F0502020204030204" pitchFamily="34" charset="0"/>
                <a:ea typeface="新細明體" panose="02020500000000000000" pitchFamily="18" charset="-120"/>
              </a:defRPr>
            </a:lvl5pPr>
            <a:lvl6pPr marL="2514600" indent="-228600" eaLnBrk="0" fontAlgn="base" hangingPunct="0">
              <a:spcBef>
                <a:spcPct val="30000"/>
              </a:spcBef>
              <a:spcAft>
                <a:spcPct val="0"/>
              </a:spcAft>
              <a:defRPr sz="1200">
                <a:solidFill>
                  <a:schemeClr val="tx1"/>
                </a:solidFill>
                <a:latin typeface="Calibri" panose="020F0502020204030204" pitchFamily="34" charset="0"/>
                <a:ea typeface="新細明體" panose="02020500000000000000" pitchFamily="18" charset="-120"/>
              </a:defRPr>
            </a:lvl6pPr>
            <a:lvl7pPr marL="2971800" indent="-228600" eaLnBrk="0" fontAlgn="base" hangingPunct="0">
              <a:spcBef>
                <a:spcPct val="30000"/>
              </a:spcBef>
              <a:spcAft>
                <a:spcPct val="0"/>
              </a:spcAft>
              <a:defRPr sz="1200">
                <a:solidFill>
                  <a:schemeClr val="tx1"/>
                </a:solidFill>
                <a:latin typeface="Calibri" panose="020F0502020204030204" pitchFamily="34" charset="0"/>
                <a:ea typeface="新細明體" panose="02020500000000000000" pitchFamily="18" charset="-120"/>
              </a:defRPr>
            </a:lvl7pPr>
            <a:lvl8pPr marL="3429000" indent="-228600" eaLnBrk="0" fontAlgn="base" hangingPunct="0">
              <a:spcBef>
                <a:spcPct val="30000"/>
              </a:spcBef>
              <a:spcAft>
                <a:spcPct val="0"/>
              </a:spcAft>
              <a:defRPr sz="1200">
                <a:solidFill>
                  <a:schemeClr val="tx1"/>
                </a:solidFill>
                <a:latin typeface="Calibri" panose="020F0502020204030204" pitchFamily="34" charset="0"/>
                <a:ea typeface="新細明體" panose="02020500000000000000" pitchFamily="18" charset="-120"/>
              </a:defRPr>
            </a:lvl8pPr>
            <a:lvl9pPr marL="3886200" indent="-228600" eaLnBrk="0" fontAlgn="base" hangingPunct="0">
              <a:spcBef>
                <a:spcPct val="30000"/>
              </a:spcBef>
              <a:spcAft>
                <a:spcPct val="0"/>
              </a:spcAft>
              <a:defRPr sz="1200">
                <a:solidFill>
                  <a:schemeClr val="tx1"/>
                </a:solidFill>
                <a:latin typeface="Calibri" panose="020F0502020204030204" pitchFamily="34" charset="0"/>
                <a:ea typeface="新細明體" panose="02020500000000000000" pitchFamily="18" charset="-120"/>
              </a:defRPr>
            </a:lvl9pPr>
          </a:lstStyle>
          <a:p>
            <a:pPr>
              <a:spcBef>
                <a:spcPct val="0"/>
              </a:spcBef>
            </a:pPr>
            <a:fld id="{44CA6B7C-E841-4E51-9A44-804AEE51684C}" type="slidenum">
              <a:rPr lang="zh-CN" altLang="en-US" smtClean="0">
                <a:latin typeface="Times New Roman" panose="02020603050405020304" pitchFamily="18" charset="0"/>
              </a:rPr>
              <a:pPr>
                <a:spcBef>
                  <a:spcPct val="0"/>
                </a:spcBef>
              </a:pPr>
              <a:t>7</a:t>
            </a:fld>
            <a:endParaRPr lang="zh-CN" altLang="en-US">
              <a:latin typeface="Times New Roman" panose="02020603050405020304" pitchFamily="18" charset="0"/>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幻灯片图像占位符 1">
            <a:extLst>
              <a:ext uri="{FF2B5EF4-FFF2-40B4-BE49-F238E27FC236}">
                <a16:creationId xmlns:a16="http://schemas.microsoft.com/office/drawing/2014/main" id="{693FD9AE-F348-4B02-85D1-F0FCA73DE369}"/>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9459" name="备注占位符 2">
            <a:extLst>
              <a:ext uri="{FF2B5EF4-FFF2-40B4-BE49-F238E27FC236}">
                <a16:creationId xmlns:a16="http://schemas.microsoft.com/office/drawing/2014/main" id="{E84F9D10-3C5F-4600-961F-6448EB8BB066}"/>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a:p>
        </p:txBody>
      </p:sp>
      <p:sp>
        <p:nvSpPr>
          <p:cNvPr id="19460" name="灯片编号占位符 3">
            <a:extLst>
              <a:ext uri="{FF2B5EF4-FFF2-40B4-BE49-F238E27FC236}">
                <a16:creationId xmlns:a16="http://schemas.microsoft.com/office/drawing/2014/main" id="{C2FD27F4-E20F-4637-AAEB-A04209C9B4BB}"/>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Calibri" panose="020F0502020204030204" pitchFamily="34" charset="0"/>
                <a:ea typeface="新細明體" panose="02020500000000000000" pitchFamily="18" charset="-120"/>
              </a:defRPr>
            </a:lvl1pPr>
            <a:lvl2pPr marL="742950" indent="-285750">
              <a:spcBef>
                <a:spcPct val="30000"/>
              </a:spcBef>
              <a:defRPr sz="1200">
                <a:solidFill>
                  <a:schemeClr val="tx1"/>
                </a:solidFill>
                <a:latin typeface="Calibri" panose="020F0502020204030204" pitchFamily="34" charset="0"/>
                <a:ea typeface="新細明體" panose="02020500000000000000" pitchFamily="18" charset="-120"/>
              </a:defRPr>
            </a:lvl2pPr>
            <a:lvl3pPr marL="1143000" indent="-228600">
              <a:spcBef>
                <a:spcPct val="30000"/>
              </a:spcBef>
              <a:defRPr sz="1200">
                <a:solidFill>
                  <a:schemeClr val="tx1"/>
                </a:solidFill>
                <a:latin typeface="Calibri" panose="020F0502020204030204" pitchFamily="34" charset="0"/>
                <a:ea typeface="新細明體" panose="02020500000000000000" pitchFamily="18" charset="-120"/>
              </a:defRPr>
            </a:lvl3pPr>
            <a:lvl4pPr marL="1600200" indent="-228600">
              <a:spcBef>
                <a:spcPct val="30000"/>
              </a:spcBef>
              <a:defRPr sz="1200">
                <a:solidFill>
                  <a:schemeClr val="tx1"/>
                </a:solidFill>
                <a:latin typeface="Calibri" panose="020F0502020204030204" pitchFamily="34" charset="0"/>
                <a:ea typeface="新細明體" panose="02020500000000000000" pitchFamily="18" charset="-120"/>
              </a:defRPr>
            </a:lvl4pPr>
            <a:lvl5pPr marL="2057400" indent="-228600">
              <a:spcBef>
                <a:spcPct val="30000"/>
              </a:spcBef>
              <a:defRPr sz="1200">
                <a:solidFill>
                  <a:schemeClr val="tx1"/>
                </a:solidFill>
                <a:latin typeface="Calibri" panose="020F0502020204030204" pitchFamily="34" charset="0"/>
                <a:ea typeface="新細明體" panose="02020500000000000000" pitchFamily="18" charset="-120"/>
              </a:defRPr>
            </a:lvl5pPr>
            <a:lvl6pPr marL="2514600" indent="-228600" eaLnBrk="0" fontAlgn="base" hangingPunct="0">
              <a:spcBef>
                <a:spcPct val="30000"/>
              </a:spcBef>
              <a:spcAft>
                <a:spcPct val="0"/>
              </a:spcAft>
              <a:defRPr sz="1200">
                <a:solidFill>
                  <a:schemeClr val="tx1"/>
                </a:solidFill>
                <a:latin typeface="Calibri" panose="020F0502020204030204" pitchFamily="34" charset="0"/>
                <a:ea typeface="新細明體" panose="02020500000000000000" pitchFamily="18" charset="-120"/>
              </a:defRPr>
            </a:lvl6pPr>
            <a:lvl7pPr marL="2971800" indent="-228600" eaLnBrk="0" fontAlgn="base" hangingPunct="0">
              <a:spcBef>
                <a:spcPct val="30000"/>
              </a:spcBef>
              <a:spcAft>
                <a:spcPct val="0"/>
              </a:spcAft>
              <a:defRPr sz="1200">
                <a:solidFill>
                  <a:schemeClr val="tx1"/>
                </a:solidFill>
                <a:latin typeface="Calibri" panose="020F0502020204030204" pitchFamily="34" charset="0"/>
                <a:ea typeface="新細明體" panose="02020500000000000000" pitchFamily="18" charset="-120"/>
              </a:defRPr>
            </a:lvl7pPr>
            <a:lvl8pPr marL="3429000" indent="-228600" eaLnBrk="0" fontAlgn="base" hangingPunct="0">
              <a:spcBef>
                <a:spcPct val="30000"/>
              </a:spcBef>
              <a:spcAft>
                <a:spcPct val="0"/>
              </a:spcAft>
              <a:defRPr sz="1200">
                <a:solidFill>
                  <a:schemeClr val="tx1"/>
                </a:solidFill>
                <a:latin typeface="Calibri" panose="020F0502020204030204" pitchFamily="34" charset="0"/>
                <a:ea typeface="新細明體" panose="02020500000000000000" pitchFamily="18" charset="-120"/>
              </a:defRPr>
            </a:lvl8pPr>
            <a:lvl9pPr marL="3886200" indent="-228600" eaLnBrk="0" fontAlgn="base" hangingPunct="0">
              <a:spcBef>
                <a:spcPct val="30000"/>
              </a:spcBef>
              <a:spcAft>
                <a:spcPct val="0"/>
              </a:spcAft>
              <a:defRPr sz="1200">
                <a:solidFill>
                  <a:schemeClr val="tx1"/>
                </a:solidFill>
                <a:latin typeface="Calibri" panose="020F0502020204030204" pitchFamily="34" charset="0"/>
                <a:ea typeface="新細明體" panose="02020500000000000000" pitchFamily="18" charset="-120"/>
              </a:defRPr>
            </a:lvl9pPr>
          </a:lstStyle>
          <a:p>
            <a:pPr>
              <a:spcBef>
                <a:spcPct val="0"/>
              </a:spcBef>
            </a:pPr>
            <a:fld id="{8C25F1FE-5590-4BDB-98C8-A53378F95543}" type="slidenum">
              <a:rPr lang="zh-CN" altLang="en-US" smtClean="0">
                <a:latin typeface="Times New Roman" panose="02020603050405020304" pitchFamily="18" charset="0"/>
              </a:rPr>
              <a:pPr>
                <a:spcBef>
                  <a:spcPct val="0"/>
                </a:spcBef>
              </a:pPr>
              <a:t>8</a:t>
            </a:fld>
            <a:endParaRPr lang="zh-CN" altLang="en-US">
              <a:latin typeface="Times New Roman" panose="02020603050405020304" pitchFamily="18" charset="0"/>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6" name="幻灯片图像占位符 1">
            <a:extLst>
              <a:ext uri="{FF2B5EF4-FFF2-40B4-BE49-F238E27FC236}">
                <a16:creationId xmlns:a16="http://schemas.microsoft.com/office/drawing/2014/main" id="{B9ED8DB9-B428-4C24-BFF1-7DAD35E8F51D}"/>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1507" name="备注占位符 2">
            <a:extLst>
              <a:ext uri="{FF2B5EF4-FFF2-40B4-BE49-F238E27FC236}">
                <a16:creationId xmlns:a16="http://schemas.microsoft.com/office/drawing/2014/main" id="{605B707B-D8C2-4290-B014-77A056A8D906}"/>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a:p>
        </p:txBody>
      </p:sp>
      <p:sp>
        <p:nvSpPr>
          <p:cNvPr id="21508" name="灯片编号占位符 3">
            <a:extLst>
              <a:ext uri="{FF2B5EF4-FFF2-40B4-BE49-F238E27FC236}">
                <a16:creationId xmlns:a16="http://schemas.microsoft.com/office/drawing/2014/main" id="{29F8B2EC-B39A-48F9-8CE5-278EE5AF026C}"/>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Calibri" panose="020F0502020204030204" pitchFamily="34" charset="0"/>
                <a:ea typeface="新細明體" panose="02020500000000000000" pitchFamily="18" charset="-120"/>
              </a:defRPr>
            </a:lvl1pPr>
            <a:lvl2pPr marL="742950" indent="-285750">
              <a:spcBef>
                <a:spcPct val="30000"/>
              </a:spcBef>
              <a:defRPr sz="1200">
                <a:solidFill>
                  <a:schemeClr val="tx1"/>
                </a:solidFill>
                <a:latin typeface="Calibri" panose="020F0502020204030204" pitchFamily="34" charset="0"/>
                <a:ea typeface="新細明體" panose="02020500000000000000" pitchFamily="18" charset="-120"/>
              </a:defRPr>
            </a:lvl2pPr>
            <a:lvl3pPr marL="1143000" indent="-228600">
              <a:spcBef>
                <a:spcPct val="30000"/>
              </a:spcBef>
              <a:defRPr sz="1200">
                <a:solidFill>
                  <a:schemeClr val="tx1"/>
                </a:solidFill>
                <a:latin typeface="Calibri" panose="020F0502020204030204" pitchFamily="34" charset="0"/>
                <a:ea typeface="新細明體" panose="02020500000000000000" pitchFamily="18" charset="-120"/>
              </a:defRPr>
            </a:lvl3pPr>
            <a:lvl4pPr marL="1600200" indent="-228600">
              <a:spcBef>
                <a:spcPct val="30000"/>
              </a:spcBef>
              <a:defRPr sz="1200">
                <a:solidFill>
                  <a:schemeClr val="tx1"/>
                </a:solidFill>
                <a:latin typeface="Calibri" panose="020F0502020204030204" pitchFamily="34" charset="0"/>
                <a:ea typeface="新細明體" panose="02020500000000000000" pitchFamily="18" charset="-120"/>
              </a:defRPr>
            </a:lvl4pPr>
            <a:lvl5pPr marL="2057400" indent="-228600">
              <a:spcBef>
                <a:spcPct val="30000"/>
              </a:spcBef>
              <a:defRPr sz="1200">
                <a:solidFill>
                  <a:schemeClr val="tx1"/>
                </a:solidFill>
                <a:latin typeface="Calibri" panose="020F0502020204030204" pitchFamily="34" charset="0"/>
                <a:ea typeface="新細明體" panose="02020500000000000000" pitchFamily="18" charset="-120"/>
              </a:defRPr>
            </a:lvl5pPr>
            <a:lvl6pPr marL="2514600" indent="-228600" eaLnBrk="0" fontAlgn="base" hangingPunct="0">
              <a:spcBef>
                <a:spcPct val="30000"/>
              </a:spcBef>
              <a:spcAft>
                <a:spcPct val="0"/>
              </a:spcAft>
              <a:defRPr sz="1200">
                <a:solidFill>
                  <a:schemeClr val="tx1"/>
                </a:solidFill>
                <a:latin typeface="Calibri" panose="020F0502020204030204" pitchFamily="34" charset="0"/>
                <a:ea typeface="新細明體" panose="02020500000000000000" pitchFamily="18" charset="-120"/>
              </a:defRPr>
            </a:lvl6pPr>
            <a:lvl7pPr marL="2971800" indent="-228600" eaLnBrk="0" fontAlgn="base" hangingPunct="0">
              <a:spcBef>
                <a:spcPct val="30000"/>
              </a:spcBef>
              <a:spcAft>
                <a:spcPct val="0"/>
              </a:spcAft>
              <a:defRPr sz="1200">
                <a:solidFill>
                  <a:schemeClr val="tx1"/>
                </a:solidFill>
                <a:latin typeface="Calibri" panose="020F0502020204030204" pitchFamily="34" charset="0"/>
                <a:ea typeface="新細明體" panose="02020500000000000000" pitchFamily="18" charset="-120"/>
              </a:defRPr>
            </a:lvl7pPr>
            <a:lvl8pPr marL="3429000" indent="-228600" eaLnBrk="0" fontAlgn="base" hangingPunct="0">
              <a:spcBef>
                <a:spcPct val="30000"/>
              </a:spcBef>
              <a:spcAft>
                <a:spcPct val="0"/>
              </a:spcAft>
              <a:defRPr sz="1200">
                <a:solidFill>
                  <a:schemeClr val="tx1"/>
                </a:solidFill>
                <a:latin typeface="Calibri" panose="020F0502020204030204" pitchFamily="34" charset="0"/>
                <a:ea typeface="新細明體" panose="02020500000000000000" pitchFamily="18" charset="-120"/>
              </a:defRPr>
            </a:lvl8pPr>
            <a:lvl9pPr marL="3886200" indent="-228600" eaLnBrk="0" fontAlgn="base" hangingPunct="0">
              <a:spcBef>
                <a:spcPct val="30000"/>
              </a:spcBef>
              <a:spcAft>
                <a:spcPct val="0"/>
              </a:spcAft>
              <a:defRPr sz="1200">
                <a:solidFill>
                  <a:schemeClr val="tx1"/>
                </a:solidFill>
                <a:latin typeface="Calibri" panose="020F0502020204030204" pitchFamily="34" charset="0"/>
                <a:ea typeface="新細明體" panose="02020500000000000000" pitchFamily="18" charset="-120"/>
              </a:defRPr>
            </a:lvl9pPr>
          </a:lstStyle>
          <a:p>
            <a:pPr>
              <a:spcBef>
                <a:spcPct val="0"/>
              </a:spcBef>
            </a:pPr>
            <a:fld id="{4AD15DEE-64E5-4BDA-B097-427299357FE8}" type="slidenum">
              <a:rPr lang="zh-CN" altLang="en-US" smtClean="0">
                <a:latin typeface="Times New Roman" panose="02020603050405020304" pitchFamily="18" charset="0"/>
              </a:rPr>
              <a:pPr>
                <a:spcBef>
                  <a:spcPct val="0"/>
                </a:spcBef>
              </a:pPr>
              <a:t>9</a:t>
            </a:fld>
            <a:endParaRPr lang="zh-CN" altLang="en-US">
              <a:latin typeface="Times New Roman" panose="02020603050405020304" pitchFamily="18" charset="0"/>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幻灯片图像占位符 1">
            <a:extLst>
              <a:ext uri="{FF2B5EF4-FFF2-40B4-BE49-F238E27FC236}">
                <a16:creationId xmlns:a16="http://schemas.microsoft.com/office/drawing/2014/main" id="{6A912D6E-4400-4F19-9151-194FD7CAFC3E}"/>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3555" name="备注占位符 2">
            <a:extLst>
              <a:ext uri="{FF2B5EF4-FFF2-40B4-BE49-F238E27FC236}">
                <a16:creationId xmlns:a16="http://schemas.microsoft.com/office/drawing/2014/main" id="{C07A0873-FB72-498D-976B-2748178D46AB}"/>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a:p>
        </p:txBody>
      </p:sp>
      <p:sp>
        <p:nvSpPr>
          <p:cNvPr id="23556" name="灯片编号占位符 3">
            <a:extLst>
              <a:ext uri="{FF2B5EF4-FFF2-40B4-BE49-F238E27FC236}">
                <a16:creationId xmlns:a16="http://schemas.microsoft.com/office/drawing/2014/main" id="{2795A575-1EA6-48D4-8A5E-6E5AA55FE392}"/>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Calibri" panose="020F0502020204030204" pitchFamily="34" charset="0"/>
                <a:ea typeface="新細明體" panose="02020500000000000000" pitchFamily="18" charset="-120"/>
              </a:defRPr>
            </a:lvl1pPr>
            <a:lvl2pPr marL="742950" indent="-285750">
              <a:spcBef>
                <a:spcPct val="30000"/>
              </a:spcBef>
              <a:defRPr sz="1200">
                <a:solidFill>
                  <a:schemeClr val="tx1"/>
                </a:solidFill>
                <a:latin typeface="Calibri" panose="020F0502020204030204" pitchFamily="34" charset="0"/>
                <a:ea typeface="新細明體" panose="02020500000000000000" pitchFamily="18" charset="-120"/>
              </a:defRPr>
            </a:lvl2pPr>
            <a:lvl3pPr marL="1143000" indent="-228600">
              <a:spcBef>
                <a:spcPct val="30000"/>
              </a:spcBef>
              <a:defRPr sz="1200">
                <a:solidFill>
                  <a:schemeClr val="tx1"/>
                </a:solidFill>
                <a:latin typeface="Calibri" panose="020F0502020204030204" pitchFamily="34" charset="0"/>
                <a:ea typeface="新細明體" panose="02020500000000000000" pitchFamily="18" charset="-120"/>
              </a:defRPr>
            </a:lvl3pPr>
            <a:lvl4pPr marL="1600200" indent="-228600">
              <a:spcBef>
                <a:spcPct val="30000"/>
              </a:spcBef>
              <a:defRPr sz="1200">
                <a:solidFill>
                  <a:schemeClr val="tx1"/>
                </a:solidFill>
                <a:latin typeface="Calibri" panose="020F0502020204030204" pitchFamily="34" charset="0"/>
                <a:ea typeface="新細明體" panose="02020500000000000000" pitchFamily="18" charset="-120"/>
              </a:defRPr>
            </a:lvl4pPr>
            <a:lvl5pPr marL="2057400" indent="-228600">
              <a:spcBef>
                <a:spcPct val="30000"/>
              </a:spcBef>
              <a:defRPr sz="1200">
                <a:solidFill>
                  <a:schemeClr val="tx1"/>
                </a:solidFill>
                <a:latin typeface="Calibri" panose="020F0502020204030204" pitchFamily="34" charset="0"/>
                <a:ea typeface="新細明體" panose="02020500000000000000" pitchFamily="18" charset="-120"/>
              </a:defRPr>
            </a:lvl5pPr>
            <a:lvl6pPr marL="2514600" indent="-228600" eaLnBrk="0" fontAlgn="base" hangingPunct="0">
              <a:spcBef>
                <a:spcPct val="30000"/>
              </a:spcBef>
              <a:spcAft>
                <a:spcPct val="0"/>
              </a:spcAft>
              <a:defRPr sz="1200">
                <a:solidFill>
                  <a:schemeClr val="tx1"/>
                </a:solidFill>
                <a:latin typeface="Calibri" panose="020F0502020204030204" pitchFamily="34" charset="0"/>
                <a:ea typeface="新細明體" panose="02020500000000000000" pitchFamily="18" charset="-120"/>
              </a:defRPr>
            </a:lvl6pPr>
            <a:lvl7pPr marL="2971800" indent="-228600" eaLnBrk="0" fontAlgn="base" hangingPunct="0">
              <a:spcBef>
                <a:spcPct val="30000"/>
              </a:spcBef>
              <a:spcAft>
                <a:spcPct val="0"/>
              </a:spcAft>
              <a:defRPr sz="1200">
                <a:solidFill>
                  <a:schemeClr val="tx1"/>
                </a:solidFill>
                <a:latin typeface="Calibri" panose="020F0502020204030204" pitchFamily="34" charset="0"/>
                <a:ea typeface="新細明體" panose="02020500000000000000" pitchFamily="18" charset="-120"/>
              </a:defRPr>
            </a:lvl7pPr>
            <a:lvl8pPr marL="3429000" indent="-228600" eaLnBrk="0" fontAlgn="base" hangingPunct="0">
              <a:spcBef>
                <a:spcPct val="30000"/>
              </a:spcBef>
              <a:spcAft>
                <a:spcPct val="0"/>
              </a:spcAft>
              <a:defRPr sz="1200">
                <a:solidFill>
                  <a:schemeClr val="tx1"/>
                </a:solidFill>
                <a:latin typeface="Calibri" panose="020F0502020204030204" pitchFamily="34" charset="0"/>
                <a:ea typeface="新細明體" panose="02020500000000000000" pitchFamily="18" charset="-120"/>
              </a:defRPr>
            </a:lvl8pPr>
            <a:lvl9pPr marL="3886200" indent="-228600" eaLnBrk="0" fontAlgn="base" hangingPunct="0">
              <a:spcBef>
                <a:spcPct val="30000"/>
              </a:spcBef>
              <a:spcAft>
                <a:spcPct val="0"/>
              </a:spcAft>
              <a:defRPr sz="1200">
                <a:solidFill>
                  <a:schemeClr val="tx1"/>
                </a:solidFill>
                <a:latin typeface="Calibri" panose="020F0502020204030204" pitchFamily="34" charset="0"/>
                <a:ea typeface="新細明體" panose="02020500000000000000" pitchFamily="18" charset="-120"/>
              </a:defRPr>
            </a:lvl9pPr>
          </a:lstStyle>
          <a:p>
            <a:pPr>
              <a:spcBef>
                <a:spcPct val="0"/>
              </a:spcBef>
            </a:pPr>
            <a:fld id="{46ABE46F-0B00-46E4-B6EE-CC3308396E34}" type="slidenum">
              <a:rPr lang="zh-CN" altLang="en-US" smtClean="0">
                <a:latin typeface="Times New Roman" panose="02020603050405020304" pitchFamily="18" charset="0"/>
              </a:rPr>
              <a:pPr>
                <a:spcBef>
                  <a:spcPct val="0"/>
                </a:spcBef>
              </a:pPr>
              <a:t>10</a:t>
            </a:fld>
            <a:endParaRPr lang="zh-CN" altLang="en-US">
              <a:latin typeface="Times New Roman" panose="02020603050405020304" pitchFamily="18" charset="0"/>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幻灯片图像占位符 1">
            <a:extLst>
              <a:ext uri="{FF2B5EF4-FFF2-40B4-BE49-F238E27FC236}">
                <a16:creationId xmlns:a16="http://schemas.microsoft.com/office/drawing/2014/main" id="{109FC8BE-A6D8-4062-9864-2D3360B46724}"/>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5603" name="备注占位符 2">
            <a:extLst>
              <a:ext uri="{FF2B5EF4-FFF2-40B4-BE49-F238E27FC236}">
                <a16:creationId xmlns:a16="http://schemas.microsoft.com/office/drawing/2014/main" id="{8E0F2275-BC02-4308-85FF-21A8526358DD}"/>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a:p>
        </p:txBody>
      </p:sp>
      <p:sp>
        <p:nvSpPr>
          <p:cNvPr id="25604" name="灯片编号占位符 3">
            <a:extLst>
              <a:ext uri="{FF2B5EF4-FFF2-40B4-BE49-F238E27FC236}">
                <a16:creationId xmlns:a16="http://schemas.microsoft.com/office/drawing/2014/main" id="{52675BD6-0524-4ED2-8355-B4B1018CB29B}"/>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Calibri" panose="020F0502020204030204" pitchFamily="34" charset="0"/>
                <a:ea typeface="新細明體" panose="02020500000000000000" pitchFamily="18" charset="-120"/>
              </a:defRPr>
            </a:lvl1pPr>
            <a:lvl2pPr marL="742950" indent="-285750">
              <a:spcBef>
                <a:spcPct val="30000"/>
              </a:spcBef>
              <a:defRPr sz="1200">
                <a:solidFill>
                  <a:schemeClr val="tx1"/>
                </a:solidFill>
                <a:latin typeface="Calibri" panose="020F0502020204030204" pitchFamily="34" charset="0"/>
                <a:ea typeface="新細明體" panose="02020500000000000000" pitchFamily="18" charset="-120"/>
              </a:defRPr>
            </a:lvl2pPr>
            <a:lvl3pPr marL="1143000" indent="-228600">
              <a:spcBef>
                <a:spcPct val="30000"/>
              </a:spcBef>
              <a:defRPr sz="1200">
                <a:solidFill>
                  <a:schemeClr val="tx1"/>
                </a:solidFill>
                <a:latin typeface="Calibri" panose="020F0502020204030204" pitchFamily="34" charset="0"/>
                <a:ea typeface="新細明體" panose="02020500000000000000" pitchFamily="18" charset="-120"/>
              </a:defRPr>
            </a:lvl3pPr>
            <a:lvl4pPr marL="1600200" indent="-228600">
              <a:spcBef>
                <a:spcPct val="30000"/>
              </a:spcBef>
              <a:defRPr sz="1200">
                <a:solidFill>
                  <a:schemeClr val="tx1"/>
                </a:solidFill>
                <a:latin typeface="Calibri" panose="020F0502020204030204" pitchFamily="34" charset="0"/>
                <a:ea typeface="新細明體" panose="02020500000000000000" pitchFamily="18" charset="-120"/>
              </a:defRPr>
            </a:lvl4pPr>
            <a:lvl5pPr marL="2057400" indent="-228600">
              <a:spcBef>
                <a:spcPct val="30000"/>
              </a:spcBef>
              <a:defRPr sz="1200">
                <a:solidFill>
                  <a:schemeClr val="tx1"/>
                </a:solidFill>
                <a:latin typeface="Calibri" panose="020F0502020204030204" pitchFamily="34" charset="0"/>
                <a:ea typeface="新細明體" panose="02020500000000000000" pitchFamily="18" charset="-120"/>
              </a:defRPr>
            </a:lvl5pPr>
            <a:lvl6pPr marL="2514600" indent="-228600" eaLnBrk="0" fontAlgn="base" hangingPunct="0">
              <a:spcBef>
                <a:spcPct val="30000"/>
              </a:spcBef>
              <a:spcAft>
                <a:spcPct val="0"/>
              </a:spcAft>
              <a:defRPr sz="1200">
                <a:solidFill>
                  <a:schemeClr val="tx1"/>
                </a:solidFill>
                <a:latin typeface="Calibri" panose="020F0502020204030204" pitchFamily="34" charset="0"/>
                <a:ea typeface="新細明體" panose="02020500000000000000" pitchFamily="18" charset="-120"/>
              </a:defRPr>
            </a:lvl6pPr>
            <a:lvl7pPr marL="2971800" indent="-228600" eaLnBrk="0" fontAlgn="base" hangingPunct="0">
              <a:spcBef>
                <a:spcPct val="30000"/>
              </a:spcBef>
              <a:spcAft>
                <a:spcPct val="0"/>
              </a:spcAft>
              <a:defRPr sz="1200">
                <a:solidFill>
                  <a:schemeClr val="tx1"/>
                </a:solidFill>
                <a:latin typeface="Calibri" panose="020F0502020204030204" pitchFamily="34" charset="0"/>
                <a:ea typeface="新細明體" panose="02020500000000000000" pitchFamily="18" charset="-120"/>
              </a:defRPr>
            </a:lvl7pPr>
            <a:lvl8pPr marL="3429000" indent="-228600" eaLnBrk="0" fontAlgn="base" hangingPunct="0">
              <a:spcBef>
                <a:spcPct val="30000"/>
              </a:spcBef>
              <a:spcAft>
                <a:spcPct val="0"/>
              </a:spcAft>
              <a:defRPr sz="1200">
                <a:solidFill>
                  <a:schemeClr val="tx1"/>
                </a:solidFill>
                <a:latin typeface="Calibri" panose="020F0502020204030204" pitchFamily="34" charset="0"/>
                <a:ea typeface="新細明體" panose="02020500000000000000" pitchFamily="18" charset="-120"/>
              </a:defRPr>
            </a:lvl8pPr>
            <a:lvl9pPr marL="3886200" indent="-228600" eaLnBrk="0" fontAlgn="base" hangingPunct="0">
              <a:spcBef>
                <a:spcPct val="30000"/>
              </a:spcBef>
              <a:spcAft>
                <a:spcPct val="0"/>
              </a:spcAft>
              <a:defRPr sz="1200">
                <a:solidFill>
                  <a:schemeClr val="tx1"/>
                </a:solidFill>
                <a:latin typeface="Calibri" panose="020F0502020204030204" pitchFamily="34" charset="0"/>
                <a:ea typeface="新細明體" panose="02020500000000000000" pitchFamily="18" charset="-120"/>
              </a:defRPr>
            </a:lvl9pPr>
          </a:lstStyle>
          <a:p>
            <a:pPr>
              <a:spcBef>
                <a:spcPct val="0"/>
              </a:spcBef>
            </a:pPr>
            <a:fld id="{9FD44704-49FC-46FF-BE57-48A3F36170EA}" type="slidenum">
              <a:rPr lang="zh-CN" altLang="en-US" smtClean="0">
                <a:latin typeface="Times New Roman" panose="02020603050405020304" pitchFamily="18" charset="0"/>
              </a:rPr>
              <a:pPr>
                <a:spcBef>
                  <a:spcPct val="0"/>
                </a:spcBef>
              </a:pPr>
              <a:t>11</a:t>
            </a:fld>
            <a:endParaRPr lang="zh-CN" altLang="en-US">
              <a:latin typeface="Times New Roman" panose="02020603050405020304" pitchFamily="18" charset="0"/>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幻灯片图像占位符 1">
            <a:extLst>
              <a:ext uri="{FF2B5EF4-FFF2-40B4-BE49-F238E27FC236}">
                <a16:creationId xmlns:a16="http://schemas.microsoft.com/office/drawing/2014/main" id="{9E7A2A8D-5FB2-4A18-8187-C52112E03397}"/>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7651" name="备注占位符 2">
            <a:extLst>
              <a:ext uri="{FF2B5EF4-FFF2-40B4-BE49-F238E27FC236}">
                <a16:creationId xmlns:a16="http://schemas.microsoft.com/office/drawing/2014/main" id="{63274B74-639C-41BB-B920-437C523D8F2E}"/>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a:p>
        </p:txBody>
      </p:sp>
      <p:sp>
        <p:nvSpPr>
          <p:cNvPr id="27652" name="灯片编号占位符 3">
            <a:extLst>
              <a:ext uri="{FF2B5EF4-FFF2-40B4-BE49-F238E27FC236}">
                <a16:creationId xmlns:a16="http://schemas.microsoft.com/office/drawing/2014/main" id="{CC5F28C5-E7A6-4D7C-8A40-4D60ECFACFE0}"/>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Calibri" panose="020F0502020204030204" pitchFamily="34" charset="0"/>
                <a:ea typeface="新細明體" panose="02020500000000000000" pitchFamily="18" charset="-120"/>
              </a:defRPr>
            </a:lvl1pPr>
            <a:lvl2pPr marL="742950" indent="-285750">
              <a:spcBef>
                <a:spcPct val="30000"/>
              </a:spcBef>
              <a:defRPr sz="1200">
                <a:solidFill>
                  <a:schemeClr val="tx1"/>
                </a:solidFill>
                <a:latin typeface="Calibri" panose="020F0502020204030204" pitchFamily="34" charset="0"/>
                <a:ea typeface="新細明體" panose="02020500000000000000" pitchFamily="18" charset="-120"/>
              </a:defRPr>
            </a:lvl2pPr>
            <a:lvl3pPr marL="1143000" indent="-228600">
              <a:spcBef>
                <a:spcPct val="30000"/>
              </a:spcBef>
              <a:defRPr sz="1200">
                <a:solidFill>
                  <a:schemeClr val="tx1"/>
                </a:solidFill>
                <a:latin typeface="Calibri" panose="020F0502020204030204" pitchFamily="34" charset="0"/>
                <a:ea typeface="新細明體" panose="02020500000000000000" pitchFamily="18" charset="-120"/>
              </a:defRPr>
            </a:lvl3pPr>
            <a:lvl4pPr marL="1600200" indent="-228600">
              <a:spcBef>
                <a:spcPct val="30000"/>
              </a:spcBef>
              <a:defRPr sz="1200">
                <a:solidFill>
                  <a:schemeClr val="tx1"/>
                </a:solidFill>
                <a:latin typeface="Calibri" panose="020F0502020204030204" pitchFamily="34" charset="0"/>
                <a:ea typeface="新細明體" panose="02020500000000000000" pitchFamily="18" charset="-120"/>
              </a:defRPr>
            </a:lvl4pPr>
            <a:lvl5pPr marL="2057400" indent="-228600">
              <a:spcBef>
                <a:spcPct val="30000"/>
              </a:spcBef>
              <a:defRPr sz="1200">
                <a:solidFill>
                  <a:schemeClr val="tx1"/>
                </a:solidFill>
                <a:latin typeface="Calibri" panose="020F0502020204030204" pitchFamily="34" charset="0"/>
                <a:ea typeface="新細明體" panose="02020500000000000000" pitchFamily="18" charset="-120"/>
              </a:defRPr>
            </a:lvl5pPr>
            <a:lvl6pPr marL="2514600" indent="-228600" eaLnBrk="0" fontAlgn="base" hangingPunct="0">
              <a:spcBef>
                <a:spcPct val="30000"/>
              </a:spcBef>
              <a:spcAft>
                <a:spcPct val="0"/>
              </a:spcAft>
              <a:defRPr sz="1200">
                <a:solidFill>
                  <a:schemeClr val="tx1"/>
                </a:solidFill>
                <a:latin typeface="Calibri" panose="020F0502020204030204" pitchFamily="34" charset="0"/>
                <a:ea typeface="新細明體" panose="02020500000000000000" pitchFamily="18" charset="-120"/>
              </a:defRPr>
            </a:lvl6pPr>
            <a:lvl7pPr marL="2971800" indent="-228600" eaLnBrk="0" fontAlgn="base" hangingPunct="0">
              <a:spcBef>
                <a:spcPct val="30000"/>
              </a:spcBef>
              <a:spcAft>
                <a:spcPct val="0"/>
              </a:spcAft>
              <a:defRPr sz="1200">
                <a:solidFill>
                  <a:schemeClr val="tx1"/>
                </a:solidFill>
                <a:latin typeface="Calibri" panose="020F0502020204030204" pitchFamily="34" charset="0"/>
                <a:ea typeface="新細明體" panose="02020500000000000000" pitchFamily="18" charset="-120"/>
              </a:defRPr>
            </a:lvl7pPr>
            <a:lvl8pPr marL="3429000" indent="-228600" eaLnBrk="0" fontAlgn="base" hangingPunct="0">
              <a:spcBef>
                <a:spcPct val="30000"/>
              </a:spcBef>
              <a:spcAft>
                <a:spcPct val="0"/>
              </a:spcAft>
              <a:defRPr sz="1200">
                <a:solidFill>
                  <a:schemeClr val="tx1"/>
                </a:solidFill>
                <a:latin typeface="Calibri" panose="020F0502020204030204" pitchFamily="34" charset="0"/>
                <a:ea typeface="新細明體" panose="02020500000000000000" pitchFamily="18" charset="-120"/>
              </a:defRPr>
            </a:lvl8pPr>
            <a:lvl9pPr marL="3886200" indent="-228600" eaLnBrk="0" fontAlgn="base" hangingPunct="0">
              <a:spcBef>
                <a:spcPct val="30000"/>
              </a:spcBef>
              <a:spcAft>
                <a:spcPct val="0"/>
              </a:spcAft>
              <a:defRPr sz="1200">
                <a:solidFill>
                  <a:schemeClr val="tx1"/>
                </a:solidFill>
                <a:latin typeface="Calibri" panose="020F0502020204030204" pitchFamily="34" charset="0"/>
                <a:ea typeface="新細明體" panose="02020500000000000000" pitchFamily="18" charset="-120"/>
              </a:defRPr>
            </a:lvl9pPr>
          </a:lstStyle>
          <a:p>
            <a:pPr>
              <a:spcBef>
                <a:spcPct val="0"/>
              </a:spcBef>
            </a:pPr>
            <a:fld id="{4183AD01-954B-4C12-B716-A4B7DC360D10}" type="slidenum">
              <a:rPr lang="zh-CN" altLang="en-US" smtClean="0">
                <a:latin typeface="Times New Roman" panose="02020603050405020304" pitchFamily="18" charset="0"/>
              </a:rPr>
              <a:pPr>
                <a:spcBef>
                  <a:spcPct val="0"/>
                </a:spcBef>
              </a:pPr>
              <a:t>12</a:t>
            </a:fld>
            <a:endParaRPr lang="zh-CN" altLang="en-US">
              <a:latin typeface="Times New Roman" panose="02020603050405020304" pitchFamily="18" charset="0"/>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幻灯片图像占位符 1">
            <a:extLst>
              <a:ext uri="{FF2B5EF4-FFF2-40B4-BE49-F238E27FC236}">
                <a16:creationId xmlns:a16="http://schemas.microsoft.com/office/drawing/2014/main" id="{FFE8E877-C6B3-4BF5-9201-ACFD5BD64DE1}"/>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9699" name="备注占位符 2">
            <a:extLst>
              <a:ext uri="{FF2B5EF4-FFF2-40B4-BE49-F238E27FC236}">
                <a16:creationId xmlns:a16="http://schemas.microsoft.com/office/drawing/2014/main" id="{9971140D-2582-4FC3-B5C9-003913B3E47A}"/>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a:p>
        </p:txBody>
      </p:sp>
      <p:sp>
        <p:nvSpPr>
          <p:cNvPr id="29700" name="灯片编号占位符 3">
            <a:extLst>
              <a:ext uri="{FF2B5EF4-FFF2-40B4-BE49-F238E27FC236}">
                <a16:creationId xmlns:a16="http://schemas.microsoft.com/office/drawing/2014/main" id="{83C7326B-6445-4E35-BD0F-E32A9BF5B2BF}"/>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Calibri" panose="020F0502020204030204" pitchFamily="34" charset="0"/>
                <a:ea typeface="新細明體" panose="02020500000000000000" pitchFamily="18" charset="-120"/>
              </a:defRPr>
            </a:lvl1pPr>
            <a:lvl2pPr marL="742950" indent="-285750">
              <a:spcBef>
                <a:spcPct val="30000"/>
              </a:spcBef>
              <a:defRPr sz="1200">
                <a:solidFill>
                  <a:schemeClr val="tx1"/>
                </a:solidFill>
                <a:latin typeface="Calibri" panose="020F0502020204030204" pitchFamily="34" charset="0"/>
                <a:ea typeface="新細明體" panose="02020500000000000000" pitchFamily="18" charset="-120"/>
              </a:defRPr>
            </a:lvl2pPr>
            <a:lvl3pPr marL="1143000" indent="-228600">
              <a:spcBef>
                <a:spcPct val="30000"/>
              </a:spcBef>
              <a:defRPr sz="1200">
                <a:solidFill>
                  <a:schemeClr val="tx1"/>
                </a:solidFill>
                <a:latin typeface="Calibri" panose="020F0502020204030204" pitchFamily="34" charset="0"/>
                <a:ea typeface="新細明體" panose="02020500000000000000" pitchFamily="18" charset="-120"/>
              </a:defRPr>
            </a:lvl3pPr>
            <a:lvl4pPr marL="1600200" indent="-228600">
              <a:spcBef>
                <a:spcPct val="30000"/>
              </a:spcBef>
              <a:defRPr sz="1200">
                <a:solidFill>
                  <a:schemeClr val="tx1"/>
                </a:solidFill>
                <a:latin typeface="Calibri" panose="020F0502020204030204" pitchFamily="34" charset="0"/>
                <a:ea typeface="新細明體" panose="02020500000000000000" pitchFamily="18" charset="-120"/>
              </a:defRPr>
            </a:lvl4pPr>
            <a:lvl5pPr marL="2057400" indent="-228600">
              <a:spcBef>
                <a:spcPct val="30000"/>
              </a:spcBef>
              <a:defRPr sz="1200">
                <a:solidFill>
                  <a:schemeClr val="tx1"/>
                </a:solidFill>
                <a:latin typeface="Calibri" panose="020F0502020204030204" pitchFamily="34" charset="0"/>
                <a:ea typeface="新細明體" panose="02020500000000000000" pitchFamily="18" charset="-120"/>
              </a:defRPr>
            </a:lvl5pPr>
            <a:lvl6pPr marL="2514600" indent="-228600" eaLnBrk="0" fontAlgn="base" hangingPunct="0">
              <a:spcBef>
                <a:spcPct val="30000"/>
              </a:spcBef>
              <a:spcAft>
                <a:spcPct val="0"/>
              </a:spcAft>
              <a:defRPr sz="1200">
                <a:solidFill>
                  <a:schemeClr val="tx1"/>
                </a:solidFill>
                <a:latin typeface="Calibri" panose="020F0502020204030204" pitchFamily="34" charset="0"/>
                <a:ea typeface="新細明體" panose="02020500000000000000" pitchFamily="18" charset="-120"/>
              </a:defRPr>
            </a:lvl6pPr>
            <a:lvl7pPr marL="2971800" indent="-228600" eaLnBrk="0" fontAlgn="base" hangingPunct="0">
              <a:spcBef>
                <a:spcPct val="30000"/>
              </a:spcBef>
              <a:spcAft>
                <a:spcPct val="0"/>
              </a:spcAft>
              <a:defRPr sz="1200">
                <a:solidFill>
                  <a:schemeClr val="tx1"/>
                </a:solidFill>
                <a:latin typeface="Calibri" panose="020F0502020204030204" pitchFamily="34" charset="0"/>
                <a:ea typeface="新細明體" panose="02020500000000000000" pitchFamily="18" charset="-120"/>
              </a:defRPr>
            </a:lvl7pPr>
            <a:lvl8pPr marL="3429000" indent="-228600" eaLnBrk="0" fontAlgn="base" hangingPunct="0">
              <a:spcBef>
                <a:spcPct val="30000"/>
              </a:spcBef>
              <a:spcAft>
                <a:spcPct val="0"/>
              </a:spcAft>
              <a:defRPr sz="1200">
                <a:solidFill>
                  <a:schemeClr val="tx1"/>
                </a:solidFill>
                <a:latin typeface="Calibri" panose="020F0502020204030204" pitchFamily="34" charset="0"/>
                <a:ea typeface="新細明體" panose="02020500000000000000" pitchFamily="18" charset="-120"/>
              </a:defRPr>
            </a:lvl8pPr>
            <a:lvl9pPr marL="3886200" indent="-228600" eaLnBrk="0" fontAlgn="base" hangingPunct="0">
              <a:spcBef>
                <a:spcPct val="30000"/>
              </a:spcBef>
              <a:spcAft>
                <a:spcPct val="0"/>
              </a:spcAft>
              <a:defRPr sz="1200">
                <a:solidFill>
                  <a:schemeClr val="tx1"/>
                </a:solidFill>
                <a:latin typeface="Calibri" panose="020F0502020204030204" pitchFamily="34" charset="0"/>
                <a:ea typeface="新細明體" panose="02020500000000000000" pitchFamily="18" charset="-120"/>
              </a:defRPr>
            </a:lvl9pPr>
          </a:lstStyle>
          <a:p>
            <a:pPr>
              <a:spcBef>
                <a:spcPct val="0"/>
              </a:spcBef>
            </a:pPr>
            <a:fld id="{4CC3C130-4FBE-41BE-9D7D-AFE561BBF784}" type="slidenum">
              <a:rPr lang="zh-CN" altLang="en-US" smtClean="0">
                <a:latin typeface="Times New Roman" panose="02020603050405020304" pitchFamily="18" charset="0"/>
              </a:rPr>
              <a:pPr>
                <a:spcBef>
                  <a:spcPct val="0"/>
                </a:spcBef>
              </a:pPr>
              <a:t>13</a:t>
            </a:fld>
            <a:endParaRPr lang="zh-CN" altLang="en-US">
              <a:latin typeface="Times New Roman" panose="02020603050405020304" pitchFamily="18" charset="0"/>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14</a:t>
            </a:fld>
            <a:endParaRPr lang="zh-CN" altLang="en-US"/>
          </a:p>
        </p:txBody>
      </p:sp>
    </p:spTree>
    <p:extLst>
      <p:ext uri="{BB962C8B-B14F-4D97-AF65-F5344CB8AC3E}">
        <p14:creationId xmlns:p14="http://schemas.microsoft.com/office/powerpoint/2010/main" val="2534959487"/>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15</a:t>
            </a:fld>
            <a:endParaRPr lang="zh-CN" altLang="en-US"/>
          </a:p>
        </p:txBody>
      </p:sp>
    </p:spTree>
    <p:extLst>
      <p:ext uri="{BB962C8B-B14F-4D97-AF65-F5344CB8AC3E}">
        <p14:creationId xmlns:p14="http://schemas.microsoft.com/office/powerpoint/2010/main" val="3056772126"/>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16</a:t>
            </a:fld>
            <a:endParaRPr lang="zh-CN" altLang="en-US"/>
          </a:p>
        </p:txBody>
      </p:sp>
    </p:spTree>
    <p:extLst>
      <p:ext uri="{BB962C8B-B14F-4D97-AF65-F5344CB8AC3E}">
        <p14:creationId xmlns:p14="http://schemas.microsoft.com/office/powerpoint/2010/main" val="399592017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17</a:t>
            </a:fld>
            <a:endParaRPr lang="zh-CN" altLang="en-US"/>
          </a:p>
        </p:txBody>
      </p:sp>
    </p:spTree>
    <p:extLst>
      <p:ext uri="{BB962C8B-B14F-4D97-AF65-F5344CB8AC3E}">
        <p14:creationId xmlns:p14="http://schemas.microsoft.com/office/powerpoint/2010/main" val="1068698654"/>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18</a:t>
            </a:fld>
            <a:endParaRPr lang="zh-CN" altLang="en-US"/>
          </a:p>
        </p:txBody>
      </p:sp>
    </p:spTree>
    <p:extLst>
      <p:ext uri="{BB962C8B-B14F-4D97-AF65-F5344CB8AC3E}">
        <p14:creationId xmlns:p14="http://schemas.microsoft.com/office/powerpoint/2010/main" val="413511931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19</a:t>
            </a:fld>
            <a:endParaRPr lang="zh-CN" altLang="en-US"/>
          </a:p>
        </p:txBody>
      </p:sp>
    </p:spTree>
    <p:extLst>
      <p:ext uri="{BB962C8B-B14F-4D97-AF65-F5344CB8AC3E}">
        <p14:creationId xmlns:p14="http://schemas.microsoft.com/office/powerpoint/2010/main" val="3642934448"/>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20</a:t>
            </a:fld>
            <a:endParaRPr lang="zh-CN" altLang="en-US"/>
          </a:p>
        </p:txBody>
      </p:sp>
    </p:spTree>
    <p:extLst>
      <p:ext uri="{BB962C8B-B14F-4D97-AF65-F5344CB8AC3E}">
        <p14:creationId xmlns:p14="http://schemas.microsoft.com/office/powerpoint/2010/main" val="133557468"/>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21</a:t>
            </a:fld>
            <a:endParaRPr lang="zh-CN" altLang="en-US"/>
          </a:p>
        </p:txBody>
      </p:sp>
    </p:spTree>
    <p:extLst>
      <p:ext uri="{BB962C8B-B14F-4D97-AF65-F5344CB8AC3E}">
        <p14:creationId xmlns:p14="http://schemas.microsoft.com/office/powerpoint/2010/main" val="12808309"/>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22</a:t>
            </a:fld>
            <a:endParaRPr lang="zh-CN" altLang="en-US"/>
          </a:p>
        </p:txBody>
      </p:sp>
    </p:spTree>
    <p:extLst>
      <p:ext uri="{BB962C8B-B14F-4D97-AF65-F5344CB8AC3E}">
        <p14:creationId xmlns:p14="http://schemas.microsoft.com/office/powerpoint/2010/main" val="335388873"/>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23</a:t>
            </a:fld>
            <a:endParaRPr lang="zh-CN" altLang="en-US"/>
          </a:p>
        </p:txBody>
      </p:sp>
    </p:spTree>
    <p:extLst>
      <p:ext uri="{BB962C8B-B14F-4D97-AF65-F5344CB8AC3E}">
        <p14:creationId xmlns:p14="http://schemas.microsoft.com/office/powerpoint/2010/main" val="70517431"/>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24</a:t>
            </a:fld>
            <a:endParaRPr lang="zh-CN" altLang="en-US"/>
          </a:p>
        </p:txBody>
      </p:sp>
    </p:spTree>
    <p:extLst>
      <p:ext uri="{BB962C8B-B14F-4D97-AF65-F5344CB8AC3E}">
        <p14:creationId xmlns:p14="http://schemas.microsoft.com/office/powerpoint/2010/main" val="317405162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25</a:t>
            </a:fld>
            <a:endParaRPr lang="zh-CN" altLang="en-US"/>
          </a:p>
        </p:txBody>
      </p:sp>
    </p:spTree>
    <p:extLst>
      <p:ext uri="{BB962C8B-B14F-4D97-AF65-F5344CB8AC3E}">
        <p14:creationId xmlns:p14="http://schemas.microsoft.com/office/powerpoint/2010/main" val="1936065744"/>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26</a:t>
            </a:fld>
            <a:endParaRPr lang="zh-CN" altLang="en-US"/>
          </a:p>
        </p:txBody>
      </p:sp>
    </p:spTree>
    <p:extLst>
      <p:ext uri="{BB962C8B-B14F-4D97-AF65-F5344CB8AC3E}">
        <p14:creationId xmlns:p14="http://schemas.microsoft.com/office/powerpoint/2010/main" val="1365891149"/>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27</a:t>
            </a:fld>
            <a:endParaRPr lang="zh-CN" altLang="en-US"/>
          </a:p>
        </p:txBody>
      </p:sp>
    </p:spTree>
    <p:extLst>
      <p:ext uri="{BB962C8B-B14F-4D97-AF65-F5344CB8AC3E}">
        <p14:creationId xmlns:p14="http://schemas.microsoft.com/office/powerpoint/2010/main" val="1391226814"/>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28</a:t>
            </a:fld>
            <a:endParaRPr lang="zh-CN" altLang="en-US"/>
          </a:p>
        </p:txBody>
      </p:sp>
    </p:spTree>
    <p:extLst>
      <p:ext uri="{BB962C8B-B14F-4D97-AF65-F5344CB8AC3E}">
        <p14:creationId xmlns:p14="http://schemas.microsoft.com/office/powerpoint/2010/main" val="2723451129"/>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29</a:t>
            </a:fld>
            <a:endParaRPr lang="zh-CN" altLang="en-US"/>
          </a:p>
        </p:txBody>
      </p:sp>
    </p:spTree>
    <p:extLst>
      <p:ext uri="{BB962C8B-B14F-4D97-AF65-F5344CB8AC3E}">
        <p14:creationId xmlns:p14="http://schemas.microsoft.com/office/powerpoint/2010/main" val="1105405126"/>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30</a:t>
            </a:fld>
            <a:endParaRPr lang="zh-CN" altLang="en-US"/>
          </a:p>
        </p:txBody>
      </p:sp>
    </p:spTree>
    <p:extLst>
      <p:ext uri="{BB962C8B-B14F-4D97-AF65-F5344CB8AC3E}">
        <p14:creationId xmlns:p14="http://schemas.microsoft.com/office/powerpoint/2010/main" val="3123381857"/>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31</a:t>
            </a:fld>
            <a:endParaRPr lang="zh-CN" altLang="en-US"/>
          </a:p>
        </p:txBody>
      </p:sp>
    </p:spTree>
    <p:extLst>
      <p:ext uri="{BB962C8B-B14F-4D97-AF65-F5344CB8AC3E}">
        <p14:creationId xmlns:p14="http://schemas.microsoft.com/office/powerpoint/2010/main" val="1820652099"/>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32</a:t>
            </a:fld>
            <a:endParaRPr lang="zh-CN" altLang="en-US"/>
          </a:p>
        </p:txBody>
      </p:sp>
    </p:spTree>
    <p:extLst>
      <p:ext uri="{BB962C8B-B14F-4D97-AF65-F5344CB8AC3E}">
        <p14:creationId xmlns:p14="http://schemas.microsoft.com/office/powerpoint/2010/main" val="1800396512"/>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33</a:t>
            </a:fld>
            <a:endParaRPr lang="zh-CN" altLang="en-US"/>
          </a:p>
        </p:txBody>
      </p:sp>
    </p:spTree>
    <p:extLst>
      <p:ext uri="{BB962C8B-B14F-4D97-AF65-F5344CB8AC3E}">
        <p14:creationId xmlns:p14="http://schemas.microsoft.com/office/powerpoint/2010/main" val="503692765"/>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34</a:t>
            </a:fld>
            <a:endParaRPr lang="zh-CN" altLang="en-US"/>
          </a:p>
        </p:txBody>
      </p:sp>
    </p:spTree>
    <p:extLst>
      <p:ext uri="{BB962C8B-B14F-4D97-AF65-F5344CB8AC3E}">
        <p14:creationId xmlns:p14="http://schemas.microsoft.com/office/powerpoint/2010/main" val="903490435"/>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35</a:t>
            </a:fld>
            <a:endParaRPr lang="zh-CN" altLang="en-US"/>
          </a:p>
        </p:txBody>
      </p:sp>
    </p:spTree>
    <p:extLst>
      <p:ext uri="{BB962C8B-B14F-4D97-AF65-F5344CB8AC3E}">
        <p14:creationId xmlns:p14="http://schemas.microsoft.com/office/powerpoint/2010/main" val="4196486744"/>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36</a:t>
            </a:fld>
            <a:endParaRPr lang="zh-CN" altLang="en-US"/>
          </a:p>
        </p:txBody>
      </p:sp>
    </p:spTree>
    <p:extLst>
      <p:ext uri="{BB962C8B-B14F-4D97-AF65-F5344CB8AC3E}">
        <p14:creationId xmlns:p14="http://schemas.microsoft.com/office/powerpoint/2010/main" val="636972923"/>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37</a:t>
            </a:fld>
            <a:endParaRPr lang="zh-CN" altLang="en-US"/>
          </a:p>
        </p:txBody>
      </p:sp>
    </p:spTree>
    <p:extLst>
      <p:ext uri="{BB962C8B-B14F-4D97-AF65-F5344CB8AC3E}">
        <p14:creationId xmlns:p14="http://schemas.microsoft.com/office/powerpoint/2010/main" val="3168635518"/>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38</a:t>
            </a:fld>
            <a:endParaRPr lang="zh-CN" altLang="en-US"/>
          </a:p>
        </p:txBody>
      </p:sp>
    </p:spTree>
    <p:extLst>
      <p:ext uri="{BB962C8B-B14F-4D97-AF65-F5344CB8AC3E}">
        <p14:creationId xmlns:p14="http://schemas.microsoft.com/office/powerpoint/2010/main" val="610336207"/>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39</a:t>
            </a:fld>
            <a:endParaRPr lang="zh-CN" altLang="en-US"/>
          </a:p>
        </p:txBody>
      </p:sp>
    </p:spTree>
    <p:extLst>
      <p:ext uri="{BB962C8B-B14F-4D97-AF65-F5344CB8AC3E}">
        <p14:creationId xmlns:p14="http://schemas.microsoft.com/office/powerpoint/2010/main" val="200934721"/>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40</a:t>
            </a:fld>
            <a:endParaRPr lang="zh-CN" altLang="en-US"/>
          </a:p>
        </p:txBody>
      </p:sp>
    </p:spTree>
    <p:extLst>
      <p:ext uri="{BB962C8B-B14F-4D97-AF65-F5344CB8AC3E}">
        <p14:creationId xmlns:p14="http://schemas.microsoft.com/office/powerpoint/2010/main" val="600519794"/>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41</a:t>
            </a:fld>
            <a:endParaRPr lang="zh-CN" altLang="en-US"/>
          </a:p>
        </p:txBody>
      </p:sp>
    </p:spTree>
    <p:extLst>
      <p:ext uri="{BB962C8B-B14F-4D97-AF65-F5344CB8AC3E}">
        <p14:creationId xmlns:p14="http://schemas.microsoft.com/office/powerpoint/2010/main" val="3761700327"/>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42</a:t>
            </a:fld>
            <a:endParaRPr lang="zh-CN" altLang="en-US"/>
          </a:p>
        </p:txBody>
      </p:sp>
    </p:spTree>
    <p:extLst>
      <p:ext uri="{BB962C8B-B14F-4D97-AF65-F5344CB8AC3E}">
        <p14:creationId xmlns:p14="http://schemas.microsoft.com/office/powerpoint/2010/main" val="4159236447"/>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43</a:t>
            </a:fld>
            <a:endParaRPr lang="zh-CN" altLang="en-US"/>
          </a:p>
        </p:txBody>
      </p:sp>
    </p:spTree>
    <p:extLst>
      <p:ext uri="{BB962C8B-B14F-4D97-AF65-F5344CB8AC3E}">
        <p14:creationId xmlns:p14="http://schemas.microsoft.com/office/powerpoint/2010/main" val="3788481823"/>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44</a:t>
            </a:fld>
            <a:endParaRPr lang="zh-CN" altLang="en-US"/>
          </a:p>
        </p:txBody>
      </p:sp>
    </p:spTree>
    <p:extLst>
      <p:ext uri="{BB962C8B-B14F-4D97-AF65-F5344CB8AC3E}">
        <p14:creationId xmlns:p14="http://schemas.microsoft.com/office/powerpoint/2010/main" val="2461040104"/>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45</a:t>
            </a:fld>
            <a:endParaRPr lang="zh-CN" altLang="en-US"/>
          </a:p>
        </p:txBody>
      </p:sp>
    </p:spTree>
    <p:extLst>
      <p:ext uri="{BB962C8B-B14F-4D97-AF65-F5344CB8AC3E}">
        <p14:creationId xmlns:p14="http://schemas.microsoft.com/office/powerpoint/2010/main" val="2118101235"/>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46</a:t>
            </a:fld>
            <a:endParaRPr lang="zh-CN" altLang="en-US"/>
          </a:p>
        </p:txBody>
      </p:sp>
    </p:spTree>
    <p:extLst>
      <p:ext uri="{BB962C8B-B14F-4D97-AF65-F5344CB8AC3E}">
        <p14:creationId xmlns:p14="http://schemas.microsoft.com/office/powerpoint/2010/main" val="3233285744"/>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47</a:t>
            </a:fld>
            <a:endParaRPr lang="zh-CN" altLang="en-US"/>
          </a:p>
        </p:txBody>
      </p:sp>
    </p:spTree>
    <p:extLst>
      <p:ext uri="{BB962C8B-B14F-4D97-AF65-F5344CB8AC3E}">
        <p14:creationId xmlns:p14="http://schemas.microsoft.com/office/powerpoint/2010/main" val="4089292501"/>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48</a:t>
            </a:fld>
            <a:endParaRPr lang="zh-CN" altLang="en-US"/>
          </a:p>
        </p:txBody>
      </p:sp>
    </p:spTree>
    <p:extLst>
      <p:ext uri="{BB962C8B-B14F-4D97-AF65-F5344CB8AC3E}">
        <p14:creationId xmlns:p14="http://schemas.microsoft.com/office/powerpoint/2010/main" val="2242329883"/>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49</a:t>
            </a:fld>
            <a:endParaRPr lang="zh-CN" altLang="en-US"/>
          </a:p>
        </p:txBody>
      </p:sp>
    </p:spTree>
    <p:extLst>
      <p:ext uri="{BB962C8B-B14F-4D97-AF65-F5344CB8AC3E}">
        <p14:creationId xmlns:p14="http://schemas.microsoft.com/office/powerpoint/2010/main" val="3159621832"/>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50</a:t>
            </a:fld>
            <a:endParaRPr lang="zh-CN" altLang="en-US"/>
          </a:p>
        </p:txBody>
      </p:sp>
    </p:spTree>
    <p:extLst>
      <p:ext uri="{BB962C8B-B14F-4D97-AF65-F5344CB8AC3E}">
        <p14:creationId xmlns:p14="http://schemas.microsoft.com/office/powerpoint/2010/main" val="3334078348"/>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51</a:t>
            </a:fld>
            <a:endParaRPr lang="zh-CN" altLang="en-US"/>
          </a:p>
        </p:txBody>
      </p:sp>
    </p:spTree>
    <p:extLst>
      <p:ext uri="{BB962C8B-B14F-4D97-AF65-F5344CB8AC3E}">
        <p14:creationId xmlns:p14="http://schemas.microsoft.com/office/powerpoint/2010/main" val="2227410801"/>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52</a:t>
            </a:fld>
            <a:endParaRPr lang="zh-CN" altLang="en-US"/>
          </a:p>
        </p:txBody>
      </p:sp>
    </p:spTree>
    <p:extLst>
      <p:ext uri="{BB962C8B-B14F-4D97-AF65-F5344CB8AC3E}">
        <p14:creationId xmlns:p14="http://schemas.microsoft.com/office/powerpoint/2010/main" val="3430857816"/>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53</a:t>
            </a:fld>
            <a:endParaRPr lang="zh-CN" altLang="en-US"/>
          </a:p>
        </p:txBody>
      </p:sp>
    </p:spTree>
    <p:extLst>
      <p:ext uri="{BB962C8B-B14F-4D97-AF65-F5344CB8AC3E}">
        <p14:creationId xmlns:p14="http://schemas.microsoft.com/office/powerpoint/2010/main" val="3646138329"/>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54</a:t>
            </a:fld>
            <a:endParaRPr lang="zh-CN" altLang="en-US"/>
          </a:p>
        </p:txBody>
      </p:sp>
    </p:spTree>
    <p:extLst>
      <p:ext uri="{BB962C8B-B14F-4D97-AF65-F5344CB8AC3E}">
        <p14:creationId xmlns:p14="http://schemas.microsoft.com/office/powerpoint/2010/main" val="3205711588"/>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55</a:t>
            </a:fld>
            <a:endParaRPr lang="zh-CN" altLang="en-US"/>
          </a:p>
        </p:txBody>
      </p:sp>
    </p:spTree>
    <p:extLst>
      <p:ext uri="{BB962C8B-B14F-4D97-AF65-F5344CB8AC3E}">
        <p14:creationId xmlns:p14="http://schemas.microsoft.com/office/powerpoint/2010/main" val="2456941409"/>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56</a:t>
            </a:fld>
            <a:endParaRPr lang="zh-CN" altLang="en-US"/>
          </a:p>
        </p:txBody>
      </p:sp>
    </p:spTree>
    <p:extLst>
      <p:ext uri="{BB962C8B-B14F-4D97-AF65-F5344CB8AC3E}">
        <p14:creationId xmlns:p14="http://schemas.microsoft.com/office/powerpoint/2010/main" val="187823236"/>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57</a:t>
            </a:fld>
            <a:endParaRPr lang="zh-CN" altLang="en-US"/>
          </a:p>
        </p:txBody>
      </p:sp>
    </p:spTree>
    <p:extLst>
      <p:ext uri="{BB962C8B-B14F-4D97-AF65-F5344CB8AC3E}">
        <p14:creationId xmlns:p14="http://schemas.microsoft.com/office/powerpoint/2010/main" val="1396641031"/>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58</a:t>
            </a:fld>
            <a:endParaRPr lang="zh-CN" altLang="en-US"/>
          </a:p>
        </p:txBody>
      </p:sp>
    </p:spTree>
    <p:extLst>
      <p:ext uri="{BB962C8B-B14F-4D97-AF65-F5344CB8AC3E}">
        <p14:creationId xmlns:p14="http://schemas.microsoft.com/office/powerpoint/2010/main" val="2862710255"/>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59</a:t>
            </a:fld>
            <a:endParaRPr lang="zh-CN" altLang="en-US"/>
          </a:p>
        </p:txBody>
      </p:sp>
    </p:spTree>
    <p:extLst>
      <p:ext uri="{BB962C8B-B14F-4D97-AF65-F5344CB8AC3E}">
        <p14:creationId xmlns:p14="http://schemas.microsoft.com/office/powerpoint/2010/main" val="1199076841"/>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60</a:t>
            </a:fld>
            <a:endParaRPr lang="zh-CN" altLang="en-US"/>
          </a:p>
        </p:txBody>
      </p:sp>
    </p:spTree>
    <p:extLst>
      <p:ext uri="{BB962C8B-B14F-4D97-AF65-F5344CB8AC3E}">
        <p14:creationId xmlns:p14="http://schemas.microsoft.com/office/powerpoint/2010/main" val="2316719987"/>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61</a:t>
            </a:fld>
            <a:endParaRPr lang="zh-CN" altLang="en-US"/>
          </a:p>
        </p:txBody>
      </p:sp>
    </p:spTree>
    <p:extLst>
      <p:ext uri="{BB962C8B-B14F-4D97-AF65-F5344CB8AC3E}">
        <p14:creationId xmlns:p14="http://schemas.microsoft.com/office/powerpoint/2010/main" val="3782874808"/>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62</a:t>
            </a:fld>
            <a:endParaRPr lang="zh-CN" altLang="en-US"/>
          </a:p>
        </p:txBody>
      </p:sp>
    </p:spTree>
    <p:extLst>
      <p:ext uri="{BB962C8B-B14F-4D97-AF65-F5344CB8AC3E}">
        <p14:creationId xmlns:p14="http://schemas.microsoft.com/office/powerpoint/2010/main" val="1373164954"/>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63</a:t>
            </a:fld>
            <a:endParaRPr lang="zh-CN" altLang="en-US"/>
          </a:p>
        </p:txBody>
      </p:sp>
    </p:spTree>
    <p:extLst>
      <p:ext uri="{BB962C8B-B14F-4D97-AF65-F5344CB8AC3E}">
        <p14:creationId xmlns:p14="http://schemas.microsoft.com/office/powerpoint/2010/main" val="2968051996"/>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64</a:t>
            </a:fld>
            <a:endParaRPr lang="zh-CN" altLang="en-US"/>
          </a:p>
        </p:txBody>
      </p:sp>
    </p:spTree>
    <p:extLst>
      <p:ext uri="{BB962C8B-B14F-4D97-AF65-F5344CB8AC3E}">
        <p14:creationId xmlns:p14="http://schemas.microsoft.com/office/powerpoint/2010/main" val="1494070292"/>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65</a:t>
            </a:fld>
            <a:endParaRPr lang="zh-CN" altLang="en-US"/>
          </a:p>
        </p:txBody>
      </p:sp>
    </p:spTree>
    <p:extLst>
      <p:ext uri="{BB962C8B-B14F-4D97-AF65-F5344CB8AC3E}">
        <p14:creationId xmlns:p14="http://schemas.microsoft.com/office/powerpoint/2010/main" val="1925372339"/>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66</a:t>
            </a:fld>
            <a:endParaRPr lang="zh-CN" altLang="en-US"/>
          </a:p>
        </p:txBody>
      </p:sp>
    </p:spTree>
    <p:extLst>
      <p:ext uri="{BB962C8B-B14F-4D97-AF65-F5344CB8AC3E}">
        <p14:creationId xmlns:p14="http://schemas.microsoft.com/office/powerpoint/2010/main" val="3748261877"/>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67</a:t>
            </a:fld>
            <a:endParaRPr lang="zh-CN" altLang="en-US"/>
          </a:p>
        </p:txBody>
      </p:sp>
    </p:spTree>
    <p:extLst>
      <p:ext uri="{BB962C8B-B14F-4D97-AF65-F5344CB8AC3E}">
        <p14:creationId xmlns:p14="http://schemas.microsoft.com/office/powerpoint/2010/main" val="78852437"/>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68</a:t>
            </a:fld>
            <a:endParaRPr lang="zh-CN" altLang="en-US"/>
          </a:p>
        </p:txBody>
      </p:sp>
    </p:spTree>
    <p:extLst>
      <p:ext uri="{BB962C8B-B14F-4D97-AF65-F5344CB8AC3E}">
        <p14:creationId xmlns:p14="http://schemas.microsoft.com/office/powerpoint/2010/main" val="1619496669"/>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69</a:t>
            </a:fld>
            <a:endParaRPr lang="zh-CN" altLang="en-US"/>
          </a:p>
        </p:txBody>
      </p:sp>
    </p:spTree>
    <p:extLst>
      <p:ext uri="{BB962C8B-B14F-4D97-AF65-F5344CB8AC3E}">
        <p14:creationId xmlns:p14="http://schemas.microsoft.com/office/powerpoint/2010/main" val="2623563784"/>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70</a:t>
            </a:fld>
            <a:endParaRPr lang="zh-CN" altLang="en-US"/>
          </a:p>
        </p:txBody>
      </p:sp>
    </p:spTree>
    <p:extLst>
      <p:ext uri="{BB962C8B-B14F-4D97-AF65-F5344CB8AC3E}">
        <p14:creationId xmlns:p14="http://schemas.microsoft.com/office/powerpoint/2010/main" val="1752757599"/>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71</a:t>
            </a:fld>
            <a:endParaRPr lang="zh-CN" altLang="en-US"/>
          </a:p>
        </p:txBody>
      </p:sp>
    </p:spTree>
    <p:extLst>
      <p:ext uri="{BB962C8B-B14F-4D97-AF65-F5344CB8AC3E}">
        <p14:creationId xmlns:p14="http://schemas.microsoft.com/office/powerpoint/2010/main" val="1625007261"/>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72</a:t>
            </a:fld>
            <a:endParaRPr lang="zh-CN" altLang="en-US"/>
          </a:p>
        </p:txBody>
      </p:sp>
    </p:spTree>
    <p:extLst>
      <p:ext uri="{BB962C8B-B14F-4D97-AF65-F5344CB8AC3E}">
        <p14:creationId xmlns:p14="http://schemas.microsoft.com/office/powerpoint/2010/main" val="932039792"/>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73</a:t>
            </a:fld>
            <a:endParaRPr lang="zh-CN" altLang="en-US"/>
          </a:p>
        </p:txBody>
      </p:sp>
    </p:spTree>
    <p:extLst>
      <p:ext uri="{BB962C8B-B14F-4D97-AF65-F5344CB8AC3E}">
        <p14:creationId xmlns:p14="http://schemas.microsoft.com/office/powerpoint/2010/main" val="2135450047"/>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74</a:t>
            </a:fld>
            <a:endParaRPr lang="zh-CN" altLang="en-US"/>
          </a:p>
        </p:txBody>
      </p:sp>
    </p:spTree>
    <p:extLst>
      <p:ext uri="{BB962C8B-B14F-4D97-AF65-F5344CB8AC3E}">
        <p14:creationId xmlns:p14="http://schemas.microsoft.com/office/powerpoint/2010/main" val="3005860397"/>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75</a:t>
            </a:fld>
            <a:endParaRPr lang="zh-CN" altLang="en-US"/>
          </a:p>
        </p:txBody>
      </p:sp>
    </p:spTree>
    <p:extLst>
      <p:ext uri="{BB962C8B-B14F-4D97-AF65-F5344CB8AC3E}">
        <p14:creationId xmlns:p14="http://schemas.microsoft.com/office/powerpoint/2010/main" val="2583872423"/>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76</a:t>
            </a:fld>
            <a:endParaRPr lang="zh-CN" altLang="en-US"/>
          </a:p>
        </p:txBody>
      </p:sp>
    </p:spTree>
    <p:extLst>
      <p:ext uri="{BB962C8B-B14F-4D97-AF65-F5344CB8AC3E}">
        <p14:creationId xmlns:p14="http://schemas.microsoft.com/office/powerpoint/2010/main" val="1662554212"/>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77</a:t>
            </a:fld>
            <a:endParaRPr lang="zh-CN" altLang="en-US"/>
          </a:p>
        </p:txBody>
      </p:sp>
    </p:spTree>
    <p:extLst>
      <p:ext uri="{BB962C8B-B14F-4D97-AF65-F5344CB8AC3E}">
        <p14:creationId xmlns:p14="http://schemas.microsoft.com/office/powerpoint/2010/main" val="101717173"/>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78</a:t>
            </a:fld>
            <a:endParaRPr lang="zh-CN" altLang="en-US"/>
          </a:p>
        </p:txBody>
      </p:sp>
    </p:spTree>
    <p:extLst>
      <p:ext uri="{BB962C8B-B14F-4D97-AF65-F5344CB8AC3E}">
        <p14:creationId xmlns:p14="http://schemas.microsoft.com/office/powerpoint/2010/main" val="1711450612"/>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79</a:t>
            </a:fld>
            <a:endParaRPr lang="zh-CN" altLang="en-US"/>
          </a:p>
        </p:txBody>
      </p:sp>
    </p:spTree>
    <p:extLst>
      <p:ext uri="{BB962C8B-B14F-4D97-AF65-F5344CB8AC3E}">
        <p14:creationId xmlns:p14="http://schemas.microsoft.com/office/powerpoint/2010/main" val="937924358"/>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80</a:t>
            </a:fld>
            <a:endParaRPr lang="zh-CN" altLang="en-US"/>
          </a:p>
        </p:txBody>
      </p:sp>
    </p:spTree>
    <p:extLst>
      <p:ext uri="{BB962C8B-B14F-4D97-AF65-F5344CB8AC3E}">
        <p14:creationId xmlns:p14="http://schemas.microsoft.com/office/powerpoint/2010/main" val="411748377"/>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81</a:t>
            </a:fld>
            <a:endParaRPr lang="zh-CN" altLang="en-US"/>
          </a:p>
        </p:txBody>
      </p:sp>
    </p:spTree>
    <p:extLst>
      <p:ext uri="{BB962C8B-B14F-4D97-AF65-F5344CB8AC3E}">
        <p14:creationId xmlns:p14="http://schemas.microsoft.com/office/powerpoint/2010/main" val="3145632514"/>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82</a:t>
            </a:fld>
            <a:endParaRPr lang="zh-CN" altLang="en-US"/>
          </a:p>
        </p:txBody>
      </p:sp>
    </p:spTree>
    <p:extLst>
      <p:ext uri="{BB962C8B-B14F-4D97-AF65-F5344CB8AC3E}">
        <p14:creationId xmlns:p14="http://schemas.microsoft.com/office/powerpoint/2010/main" val="1748404095"/>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83</a:t>
            </a:fld>
            <a:endParaRPr lang="zh-CN" altLang="en-US"/>
          </a:p>
        </p:txBody>
      </p:sp>
    </p:spTree>
    <p:extLst>
      <p:ext uri="{BB962C8B-B14F-4D97-AF65-F5344CB8AC3E}">
        <p14:creationId xmlns:p14="http://schemas.microsoft.com/office/powerpoint/2010/main" val="1124371196"/>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84</a:t>
            </a:fld>
            <a:endParaRPr lang="zh-CN" altLang="en-US"/>
          </a:p>
        </p:txBody>
      </p:sp>
    </p:spTree>
    <p:extLst>
      <p:ext uri="{BB962C8B-B14F-4D97-AF65-F5344CB8AC3E}">
        <p14:creationId xmlns:p14="http://schemas.microsoft.com/office/powerpoint/2010/main" val="2136552375"/>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85</a:t>
            </a:fld>
            <a:endParaRPr lang="zh-CN" altLang="en-US"/>
          </a:p>
        </p:txBody>
      </p:sp>
    </p:spTree>
    <p:extLst>
      <p:ext uri="{BB962C8B-B14F-4D97-AF65-F5344CB8AC3E}">
        <p14:creationId xmlns:p14="http://schemas.microsoft.com/office/powerpoint/2010/main" val="1675565119"/>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86</a:t>
            </a:fld>
            <a:endParaRPr lang="zh-CN" altLang="en-US"/>
          </a:p>
        </p:txBody>
      </p:sp>
    </p:spTree>
    <p:extLst>
      <p:ext uri="{BB962C8B-B14F-4D97-AF65-F5344CB8AC3E}">
        <p14:creationId xmlns:p14="http://schemas.microsoft.com/office/powerpoint/2010/main" val="1986355168"/>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87</a:t>
            </a:fld>
            <a:endParaRPr lang="zh-CN" altLang="en-US"/>
          </a:p>
        </p:txBody>
      </p:sp>
    </p:spTree>
    <p:extLst>
      <p:ext uri="{BB962C8B-B14F-4D97-AF65-F5344CB8AC3E}">
        <p14:creationId xmlns:p14="http://schemas.microsoft.com/office/powerpoint/2010/main" val="1045758937"/>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88</a:t>
            </a:fld>
            <a:endParaRPr lang="zh-CN" altLang="en-US"/>
          </a:p>
        </p:txBody>
      </p:sp>
    </p:spTree>
    <p:extLst>
      <p:ext uri="{BB962C8B-B14F-4D97-AF65-F5344CB8AC3E}">
        <p14:creationId xmlns:p14="http://schemas.microsoft.com/office/powerpoint/2010/main" val="4122881427"/>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89</a:t>
            </a:fld>
            <a:endParaRPr lang="zh-CN" altLang="en-US"/>
          </a:p>
        </p:txBody>
      </p:sp>
    </p:spTree>
    <p:extLst>
      <p:ext uri="{BB962C8B-B14F-4D97-AF65-F5344CB8AC3E}">
        <p14:creationId xmlns:p14="http://schemas.microsoft.com/office/powerpoint/2010/main" val="631934311"/>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90</a:t>
            </a:fld>
            <a:endParaRPr lang="zh-CN" altLang="en-US"/>
          </a:p>
        </p:txBody>
      </p:sp>
    </p:spTree>
    <p:extLst>
      <p:ext uri="{BB962C8B-B14F-4D97-AF65-F5344CB8AC3E}">
        <p14:creationId xmlns:p14="http://schemas.microsoft.com/office/powerpoint/2010/main" val="2404678640"/>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91</a:t>
            </a:fld>
            <a:endParaRPr lang="zh-CN" altLang="en-US"/>
          </a:p>
        </p:txBody>
      </p:sp>
    </p:spTree>
    <p:extLst>
      <p:ext uri="{BB962C8B-B14F-4D97-AF65-F5344CB8AC3E}">
        <p14:creationId xmlns:p14="http://schemas.microsoft.com/office/powerpoint/2010/main" val="1064307459"/>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92</a:t>
            </a:fld>
            <a:endParaRPr lang="zh-CN" altLang="en-US"/>
          </a:p>
        </p:txBody>
      </p:sp>
    </p:spTree>
    <p:extLst>
      <p:ext uri="{BB962C8B-B14F-4D97-AF65-F5344CB8AC3E}">
        <p14:creationId xmlns:p14="http://schemas.microsoft.com/office/powerpoint/2010/main" val="3535562594"/>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93</a:t>
            </a:fld>
            <a:endParaRPr lang="zh-CN" altLang="en-US"/>
          </a:p>
        </p:txBody>
      </p:sp>
    </p:spTree>
    <p:extLst>
      <p:ext uri="{BB962C8B-B14F-4D97-AF65-F5344CB8AC3E}">
        <p14:creationId xmlns:p14="http://schemas.microsoft.com/office/powerpoint/2010/main" val="3631071521"/>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94</a:t>
            </a:fld>
            <a:endParaRPr lang="zh-CN" altLang="en-US"/>
          </a:p>
        </p:txBody>
      </p:sp>
    </p:spTree>
    <p:extLst>
      <p:ext uri="{BB962C8B-B14F-4D97-AF65-F5344CB8AC3E}">
        <p14:creationId xmlns:p14="http://schemas.microsoft.com/office/powerpoint/2010/main" val="3206776802"/>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95</a:t>
            </a:fld>
            <a:endParaRPr lang="zh-CN" altLang="en-US"/>
          </a:p>
        </p:txBody>
      </p:sp>
    </p:spTree>
    <p:extLst>
      <p:ext uri="{BB962C8B-B14F-4D97-AF65-F5344CB8AC3E}">
        <p14:creationId xmlns:p14="http://schemas.microsoft.com/office/powerpoint/2010/main" val="3912356097"/>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96</a:t>
            </a:fld>
            <a:endParaRPr lang="zh-CN" altLang="en-US"/>
          </a:p>
        </p:txBody>
      </p:sp>
    </p:spTree>
    <p:extLst>
      <p:ext uri="{BB962C8B-B14F-4D97-AF65-F5344CB8AC3E}">
        <p14:creationId xmlns:p14="http://schemas.microsoft.com/office/powerpoint/2010/main" val="4168589310"/>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97</a:t>
            </a:fld>
            <a:endParaRPr lang="zh-CN" altLang="en-US"/>
          </a:p>
        </p:txBody>
      </p:sp>
    </p:spTree>
    <p:extLst>
      <p:ext uri="{BB962C8B-B14F-4D97-AF65-F5344CB8AC3E}">
        <p14:creationId xmlns:p14="http://schemas.microsoft.com/office/powerpoint/2010/main" val="3734982324"/>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98</a:t>
            </a:fld>
            <a:endParaRPr lang="zh-CN" altLang="en-US"/>
          </a:p>
        </p:txBody>
      </p:sp>
    </p:spTree>
    <p:extLst>
      <p:ext uri="{BB962C8B-B14F-4D97-AF65-F5344CB8AC3E}">
        <p14:creationId xmlns:p14="http://schemas.microsoft.com/office/powerpoint/2010/main" val="1912470965"/>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99</a:t>
            </a:fld>
            <a:endParaRPr lang="zh-CN" altLang="en-US"/>
          </a:p>
        </p:txBody>
      </p:sp>
    </p:spTree>
    <p:extLst>
      <p:ext uri="{BB962C8B-B14F-4D97-AF65-F5344CB8AC3E}">
        <p14:creationId xmlns:p14="http://schemas.microsoft.com/office/powerpoint/2010/main" val="1167325256"/>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4" name="幻灯片图像占位符 1">
            <a:extLst>
              <a:ext uri="{FF2B5EF4-FFF2-40B4-BE49-F238E27FC236}">
                <a16:creationId xmlns:a16="http://schemas.microsoft.com/office/drawing/2014/main" id="{7DDC421D-7AF9-4A1B-A156-23E83F8973C4}"/>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0835" name="备注占位符 2">
            <a:extLst>
              <a:ext uri="{FF2B5EF4-FFF2-40B4-BE49-F238E27FC236}">
                <a16:creationId xmlns:a16="http://schemas.microsoft.com/office/drawing/2014/main" id="{56C5A11E-2413-4A70-8A94-FA422F8D5149}"/>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zh-CN" altLang="en-US"/>
          </a:p>
        </p:txBody>
      </p:sp>
      <p:sp>
        <p:nvSpPr>
          <p:cNvPr id="120836" name="灯片编号占位符 3">
            <a:extLst>
              <a:ext uri="{FF2B5EF4-FFF2-40B4-BE49-F238E27FC236}">
                <a16:creationId xmlns:a16="http://schemas.microsoft.com/office/drawing/2014/main" id="{CB7FC4F4-50EE-452D-96BD-47819BD78288}"/>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Calibri" panose="020F0502020204030204" pitchFamily="34" charset="0"/>
                <a:ea typeface="新細明體" panose="02020500000000000000" pitchFamily="18" charset="-120"/>
              </a:defRPr>
            </a:lvl1pPr>
            <a:lvl2pPr marL="742950" indent="-285750">
              <a:spcBef>
                <a:spcPct val="30000"/>
              </a:spcBef>
              <a:defRPr sz="1200">
                <a:solidFill>
                  <a:schemeClr val="tx1"/>
                </a:solidFill>
                <a:latin typeface="Calibri" panose="020F0502020204030204" pitchFamily="34" charset="0"/>
                <a:ea typeface="新細明體" panose="02020500000000000000" pitchFamily="18" charset="-120"/>
              </a:defRPr>
            </a:lvl2pPr>
            <a:lvl3pPr marL="1143000" indent="-228600">
              <a:spcBef>
                <a:spcPct val="30000"/>
              </a:spcBef>
              <a:defRPr sz="1200">
                <a:solidFill>
                  <a:schemeClr val="tx1"/>
                </a:solidFill>
                <a:latin typeface="Calibri" panose="020F0502020204030204" pitchFamily="34" charset="0"/>
                <a:ea typeface="新細明體" panose="02020500000000000000" pitchFamily="18" charset="-120"/>
              </a:defRPr>
            </a:lvl3pPr>
            <a:lvl4pPr marL="1600200" indent="-228600">
              <a:spcBef>
                <a:spcPct val="30000"/>
              </a:spcBef>
              <a:defRPr sz="1200">
                <a:solidFill>
                  <a:schemeClr val="tx1"/>
                </a:solidFill>
                <a:latin typeface="Calibri" panose="020F0502020204030204" pitchFamily="34" charset="0"/>
                <a:ea typeface="新細明體" panose="02020500000000000000" pitchFamily="18" charset="-120"/>
              </a:defRPr>
            </a:lvl4pPr>
            <a:lvl5pPr marL="2057400" indent="-228600">
              <a:spcBef>
                <a:spcPct val="30000"/>
              </a:spcBef>
              <a:defRPr sz="1200">
                <a:solidFill>
                  <a:schemeClr val="tx1"/>
                </a:solidFill>
                <a:latin typeface="Calibri" panose="020F0502020204030204" pitchFamily="34" charset="0"/>
                <a:ea typeface="新細明體" panose="02020500000000000000" pitchFamily="18" charset="-120"/>
              </a:defRPr>
            </a:lvl5pPr>
            <a:lvl6pPr marL="2514600" indent="-228600" eaLnBrk="0" fontAlgn="base" hangingPunct="0">
              <a:spcBef>
                <a:spcPct val="30000"/>
              </a:spcBef>
              <a:spcAft>
                <a:spcPct val="0"/>
              </a:spcAft>
              <a:defRPr sz="1200">
                <a:solidFill>
                  <a:schemeClr val="tx1"/>
                </a:solidFill>
                <a:latin typeface="Calibri" panose="020F0502020204030204" pitchFamily="34" charset="0"/>
                <a:ea typeface="新細明體" panose="02020500000000000000" pitchFamily="18" charset="-120"/>
              </a:defRPr>
            </a:lvl6pPr>
            <a:lvl7pPr marL="2971800" indent="-228600" eaLnBrk="0" fontAlgn="base" hangingPunct="0">
              <a:spcBef>
                <a:spcPct val="30000"/>
              </a:spcBef>
              <a:spcAft>
                <a:spcPct val="0"/>
              </a:spcAft>
              <a:defRPr sz="1200">
                <a:solidFill>
                  <a:schemeClr val="tx1"/>
                </a:solidFill>
                <a:latin typeface="Calibri" panose="020F0502020204030204" pitchFamily="34" charset="0"/>
                <a:ea typeface="新細明體" panose="02020500000000000000" pitchFamily="18" charset="-120"/>
              </a:defRPr>
            </a:lvl7pPr>
            <a:lvl8pPr marL="3429000" indent="-228600" eaLnBrk="0" fontAlgn="base" hangingPunct="0">
              <a:spcBef>
                <a:spcPct val="30000"/>
              </a:spcBef>
              <a:spcAft>
                <a:spcPct val="0"/>
              </a:spcAft>
              <a:defRPr sz="1200">
                <a:solidFill>
                  <a:schemeClr val="tx1"/>
                </a:solidFill>
                <a:latin typeface="Calibri" panose="020F0502020204030204" pitchFamily="34" charset="0"/>
                <a:ea typeface="新細明體" panose="02020500000000000000" pitchFamily="18" charset="-120"/>
              </a:defRPr>
            </a:lvl8pPr>
            <a:lvl9pPr marL="3886200" indent="-228600" eaLnBrk="0" fontAlgn="base" hangingPunct="0">
              <a:spcBef>
                <a:spcPct val="30000"/>
              </a:spcBef>
              <a:spcAft>
                <a:spcPct val="0"/>
              </a:spcAft>
              <a:defRPr sz="1200">
                <a:solidFill>
                  <a:schemeClr val="tx1"/>
                </a:solidFill>
                <a:latin typeface="Calibri" panose="020F0502020204030204" pitchFamily="34" charset="0"/>
                <a:ea typeface="新細明體" panose="02020500000000000000" pitchFamily="18" charset="-120"/>
              </a:defRPr>
            </a:lvl9pPr>
          </a:lstStyle>
          <a:p>
            <a:pPr>
              <a:spcBef>
                <a:spcPct val="0"/>
              </a:spcBef>
            </a:pPr>
            <a:fld id="{EB3EDD80-F9BB-4BD6-BDA8-D65C39194A84}" type="slidenum">
              <a:rPr lang="zh-CN" altLang="en-US" smtClean="0">
                <a:latin typeface="Times New Roman" panose="02020603050405020304" pitchFamily="18" charset="0"/>
              </a:rPr>
              <a:pPr>
                <a:spcBef>
                  <a:spcPct val="0"/>
                </a:spcBef>
              </a:pPr>
              <a:t>100</a:t>
            </a:fld>
            <a:endParaRPr lang="zh-CN" altLang="en-US">
              <a:latin typeface="Times New Roman" panose="02020603050405020304" pitchFamily="18" charset="0"/>
            </a:endParaRPr>
          </a:p>
        </p:txBody>
      </p:sp>
    </p:spTree>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101</a:t>
            </a:fld>
            <a:endParaRPr lang="zh-CN" altLang="en-US"/>
          </a:p>
        </p:txBody>
      </p:sp>
    </p:spTree>
    <p:extLst>
      <p:ext uri="{BB962C8B-B14F-4D97-AF65-F5344CB8AC3E}">
        <p14:creationId xmlns:p14="http://schemas.microsoft.com/office/powerpoint/2010/main" val="512675576"/>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102</a:t>
            </a:fld>
            <a:endParaRPr lang="zh-CN" altLang="en-US"/>
          </a:p>
        </p:txBody>
      </p:sp>
    </p:spTree>
    <p:extLst>
      <p:ext uri="{BB962C8B-B14F-4D97-AF65-F5344CB8AC3E}">
        <p14:creationId xmlns:p14="http://schemas.microsoft.com/office/powerpoint/2010/main" val="1009028257"/>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103</a:t>
            </a:fld>
            <a:endParaRPr lang="zh-CN" altLang="en-US"/>
          </a:p>
        </p:txBody>
      </p:sp>
    </p:spTree>
    <p:extLst>
      <p:ext uri="{BB962C8B-B14F-4D97-AF65-F5344CB8AC3E}">
        <p14:creationId xmlns:p14="http://schemas.microsoft.com/office/powerpoint/2010/main" val="656111383"/>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104</a:t>
            </a:fld>
            <a:endParaRPr lang="zh-CN" altLang="en-US"/>
          </a:p>
        </p:txBody>
      </p:sp>
    </p:spTree>
    <p:extLst>
      <p:ext uri="{BB962C8B-B14F-4D97-AF65-F5344CB8AC3E}">
        <p14:creationId xmlns:p14="http://schemas.microsoft.com/office/powerpoint/2010/main" val="2519458233"/>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105</a:t>
            </a:fld>
            <a:endParaRPr lang="zh-CN" altLang="en-US"/>
          </a:p>
        </p:txBody>
      </p:sp>
    </p:spTree>
    <p:extLst>
      <p:ext uri="{BB962C8B-B14F-4D97-AF65-F5344CB8AC3E}">
        <p14:creationId xmlns:p14="http://schemas.microsoft.com/office/powerpoint/2010/main" val="2557084066"/>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106</a:t>
            </a:fld>
            <a:endParaRPr lang="zh-CN" altLang="en-US"/>
          </a:p>
        </p:txBody>
      </p:sp>
    </p:spTree>
    <p:extLst>
      <p:ext uri="{BB962C8B-B14F-4D97-AF65-F5344CB8AC3E}">
        <p14:creationId xmlns:p14="http://schemas.microsoft.com/office/powerpoint/2010/main" val="64844676"/>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107</a:t>
            </a:fld>
            <a:endParaRPr lang="zh-CN" altLang="en-US"/>
          </a:p>
        </p:txBody>
      </p:sp>
    </p:spTree>
    <p:extLst>
      <p:ext uri="{BB962C8B-B14F-4D97-AF65-F5344CB8AC3E}">
        <p14:creationId xmlns:p14="http://schemas.microsoft.com/office/powerpoint/2010/main" val="670328992"/>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108</a:t>
            </a:fld>
            <a:endParaRPr lang="zh-CN" altLang="en-US"/>
          </a:p>
        </p:txBody>
      </p:sp>
    </p:spTree>
    <p:extLst>
      <p:ext uri="{BB962C8B-B14F-4D97-AF65-F5344CB8AC3E}">
        <p14:creationId xmlns:p14="http://schemas.microsoft.com/office/powerpoint/2010/main" val="3727395267"/>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109</a:t>
            </a:fld>
            <a:endParaRPr lang="zh-CN" altLang="en-US"/>
          </a:p>
        </p:txBody>
      </p:sp>
    </p:spTree>
    <p:extLst>
      <p:ext uri="{BB962C8B-B14F-4D97-AF65-F5344CB8AC3E}">
        <p14:creationId xmlns:p14="http://schemas.microsoft.com/office/powerpoint/2010/main" val="1684394939"/>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110</a:t>
            </a:fld>
            <a:endParaRPr lang="zh-CN" altLang="en-US"/>
          </a:p>
        </p:txBody>
      </p:sp>
    </p:spTree>
    <p:extLst>
      <p:ext uri="{BB962C8B-B14F-4D97-AF65-F5344CB8AC3E}">
        <p14:creationId xmlns:p14="http://schemas.microsoft.com/office/powerpoint/2010/main" val="2729856552"/>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111</a:t>
            </a:fld>
            <a:endParaRPr lang="zh-CN" altLang="en-US"/>
          </a:p>
        </p:txBody>
      </p:sp>
    </p:spTree>
    <p:extLst>
      <p:ext uri="{BB962C8B-B14F-4D97-AF65-F5344CB8AC3E}">
        <p14:creationId xmlns:p14="http://schemas.microsoft.com/office/powerpoint/2010/main" val="1357952935"/>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112</a:t>
            </a:fld>
            <a:endParaRPr lang="zh-CN" altLang="en-US"/>
          </a:p>
        </p:txBody>
      </p:sp>
    </p:spTree>
    <p:extLst>
      <p:ext uri="{BB962C8B-B14F-4D97-AF65-F5344CB8AC3E}">
        <p14:creationId xmlns:p14="http://schemas.microsoft.com/office/powerpoint/2010/main" val="2976024243"/>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113</a:t>
            </a:fld>
            <a:endParaRPr lang="zh-CN" altLang="en-US"/>
          </a:p>
        </p:txBody>
      </p:sp>
    </p:spTree>
    <p:extLst>
      <p:ext uri="{BB962C8B-B14F-4D97-AF65-F5344CB8AC3E}">
        <p14:creationId xmlns:p14="http://schemas.microsoft.com/office/powerpoint/2010/main" val="444081169"/>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114</a:t>
            </a:fld>
            <a:endParaRPr lang="zh-CN" altLang="en-US"/>
          </a:p>
        </p:txBody>
      </p:sp>
    </p:spTree>
    <p:extLst>
      <p:ext uri="{BB962C8B-B14F-4D97-AF65-F5344CB8AC3E}">
        <p14:creationId xmlns:p14="http://schemas.microsoft.com/office/powerpoint/2010/main" val="839072094"/>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115</a:t>
            </a:fld>
            <a:endParaRPr lang="zh-CN" altLang="en-US"/>
          </a:p>
        </p:txBody>
      </p:sp>
    </p:spTree>
    <p:extLst>
      <p:ext uri="{BB962C8B-B14F-4D97-AF65-F5344CB8AC3E}">
        <p14:creationId xmlns:p14="http://schemas.microsoft.com/office/powerpoint/2010/main" val="820341314"/>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116</a:t>
            </a:fld>
            <a:endParaRPr lang="zh-CN" altLang="en-US"/>
          </a:p>
        </p:txBody>
      </p:sp>
    </p:spTree>
    <p:extLst>
      <p:ext uri="{BB962C8B-B14F-4D97-AF65-F5344CB8AC3E}">
        <p14:creationId xmlns:p14="http://schemas.microsoft.com/office/powerpoint/2010/main" val="51056956"/>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117</a:t>
            </a:fld>
            <a:endParaRPr lang="zh-CN" altLang="en-US"/>
          </a:p>
        </p:txBody>
      </p:sp>
    </p:spTree>
    <p:extLst>
      <p:ext uri="{BB962C8B-B14F-4D97-AF65-F5344CB8AC3E}">
        <p14:creationId xmlns:p14="http://schemas.microsoft.com/office/powerpoint/2010/main" val="1322639389"/>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118</a:t>
            </a:fld>
            <a:endParaRPr lang="zh-CN" altLang="en-US"/>
          </a:p>
        </p:txBody>
      </p:sp>
    </p:spTree>
    <p:extLst>
      <p:ext uri="{BB962C8B-B14F-4D97-AF65-F5344CB8AC3E}">
        <p14:creationId xmlns:p14="http://schemas.microsoft.com/office/powerpoint/2010/main" val="2401561400"/>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119</a:t>
            </a:fld>
            <a:endParaRPr lang="zh-CN" altLang="en-US"/>
          </a:p>
        </p:txBody>
      </p:sp>
    </p:spTree>
    <p:extLst>
      <p:ext uri="{BB962C8B-B14F-4D97-AF65-F5344CB8AC3E}">
        <p14:creationId xmlns:p14="http://schemas.microsoft.com/office/powerpoint/2010/main" val="986581114"/>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120</a:t>
            </a:fld>
            <a:endParaRPr lang="zh-CN" altLang="en-US"/>
          </a:p>
        </p:txBody>
      </p:sp>
    </p:spTree>
    <p:extLst>
      <p:ext uri="{BB962C8B-B14F-4D97-AF65-F5344CB8AC3E}">
        <p14:creationId xmlns:p14="http://schemas.microsoft.com/office/powerpoint/2010/main" val="1534023980"/>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121</a:t>
            </a:fld>
            <a:endParaRPr lang="zh-CN" altLang="en-US"/>
          </a:p>
        </p:txBody>
      </p:sp>
    </p:spTree>
    <p:extLst>
      <p:ext uri="{BB962C8B-B14F-4D97-AF65-F5344CB8AC3E}">
        <p14:creationId xmlns:p14="http://schemas.microsoft.com/office/powerpoint/2010/main" val="3826563461"/>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122</a:t>
            </a:fld>
            <a:endParaRPr lang="zh-CN" altLang="en-US"/>
          </a:p>
        </p:txBody>
      </p:sp>
    </p:spTree>
    <p:extLst>
      <p:ext uri="{BB962C8B-B14F-4D97-AF65-F5344CB8AC3E}">
        <p14:creationId xmlns:p14="http://schemas.microsoft.com/office/powerpoint/2010/main" val="4024957582"/>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123</a:t>
            </a:fld>
            <a:endParaRPr lang="zh-CN" altLang="en-US"/>
          </a:p>
        </p:txBody>
      </p:sp>
    </p:spTree>
    <p:extLst>
      <p:ext uri="{BB962C8B-B14F-4D97-AF65-F5344CB8AC3E}">
        <p14:creationId xmlns:p14="http://schemas.microsoft.com/office/powerpoint/2010/main" val="1843588099"/>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124</a:t>
            </a:fld>
            <a:endParaRPr lang="zh-CN" altLang="en-US"/>
          </a:p>
        </p:txBody>
      </p:sp>
    </p:spTree>
    <p:extLst>
      <p:ext uri="{BB962C8B-B14F-4D97-AF65-F5344CB8AC3E}">
        <p14:creationId xmlns:p14="http://schemas.microsoft.com/office/powerpoint/2010/main" val="1098498008"/>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125</a:t>
            </a:fld>
            <a:endParaRPr lang="zh-CN" altLang="en-US"/>
          </a:p>
        </p:txBody>
      </p:sp>
    </p:spTree>
    <p:extLst>
      <p:ext uri="{BB962C8B-B14F-4D97-AF65-F5344CB8AC3E}">
        <p14:creationId xmlns:p14="http://schemas.microsoft.com/office/powerpoint/2010/main" val="2539297386"/>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126</a:t>
            </a:fld>
            <a:endParaRPr lang="zh-CN" altLang="en-US"/>
          </a:p>
        </p:txBody>
      </p:sp>
    </p:spTree>
    <p:extLst>
      <p:ext uri="{BB962C8B-B14F-4D97-AF65-F5344CB8AC3E}">
        <p14:creationId xmlns:p14="http://schemas.microsoft.com/office/powerpoint/2010/main" val="3506300389"/>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127</a:t>
            </a:fld>
            <a:endParaRPr lang="zh-CN" altLang="en-US"/>
          </a:p>
        </p:txBody>
      </p:sp>
    </p:spTree>
    <p:extLst>
      <p:ext uri="{BB962C8B-B14F-4D97-AF65-F5344CB8AC3E}">
        <p14:creationId xmlns:p14="http://schemas.microsoft.com/office/powerpoint/2010/main" val="4269162211"/>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128</a:t>
            </a:fld>
            <a:endParaRPr lang="zh-CN" altLang="en-US"/>
          </a:p>
        </p:txBody>
      </p:sp>
    </p:spTree>
    <p:extLst>
      <p:ext uri="{BB962C8B-B14F-4D97-AF65-F5344CB8AC3E}">
        <p14:creationId xmlns:p14="http://schemas.microsoft.com/office/powerpoint/2010/main" val="4070608893"/>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129</a:t>
            </a:fld>
            <a:endParaRPr lang="zh-CN" altLang="en-US"/>
          </a:p>
        </p:txBody>
      </p:sp>
    </p:spTree>
    <p:extLst>
      <p:ext uri="{BB962C8B-B14F-4D97-AF65-F5344CB8AC3E}">
        <p14:creationId xmlns:p14="http://schemas.microsoft.com/office/powerpoint/2010/main" val="1644432660"/>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130</a:t>
            </a:fld>
            <a:endParaRPr lang="zh-CN" altLang="en-US"/>
          </a:p>
        </p:txBody>
      </p:sp>
    </p:spTree>
    <p:extLst>
      <p:ext uri="{BB962C8B-B14F-4D97-AF65-F5344CB8AC3E}">
        <p14:creationId xmlns:p14="http://schemas.microsoft.com/office/powerpoint/2010/main" val="1209304213"/>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131</a:t>
            </a:fld>
            <a:endParaRPr lang="zh-CN" altLang="en-US"/>
          </a:p>
        </p:txBody>
      </p:sp>
    </p:spTree>
    <p:extLst>
      <p:ext uri="{BB962C8B-B14F-4D97-AF65-F5344CB8AC3E}">
        <p14:creationId xmlns:p14="http://schemas.microsoft.com/office/powerpoint/2010/main" val="3292415988"/>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132</a:t>
            </a:fld>
            <a:endParaRPr lang="zh-CN" altLang="en-US"/>
          </a:p>
        </p:txBody>
      </p:sp>
    </p:spTree>
    <p:extLst>
      <p:ext uri="{BB962C8B-B14F-4D97-AF65-F5344CB8AC3E}">
        <p14:creationId xmlns:p14="http://schemas.microsoft.com/office/powerpoint/2010/main" val="2170204651"/>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133</a:t>
            </a:fld>
            <a:endParaRPr lang="zh-CN" altLang="en-US"/>
          </a:p>
        </p:txBody>
      </p:sp>
    </p:spTree>
    <p:extLst>
      <p:ext uri="{BB962C8B-B14F-4D97-AF65-F5344CB8AC3E}">
        <p14:creationId xmlns:p14="http://schemas.microsoft.com/office/powerpoint/2010/main" val="4151913756"/>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134</a:t>
            </a:fld>
            <a:endParaRPr lang="zh-CN" altLang="en-US"/>
          </a:p>
        </p:txBody>
      </p:sp>
    </p:spTree>
    <p:extLst>
      <p:ext uri="{BB962C8B-B14F-4D97-AF65-F5344CB8AC3E}">
        <p14:creationId xmlns:p14="http://schemas.microsoft.com/office/powerpoint/2010/main" val="1904031144"/>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135</a:t>
            </a:fld>
            <a:endParaRPr lang="zh-CN" altLang="en-US"/>
          </a:p>
        </p:txBody>
      </p:sp>
    </p:spTree>
    <p:extLst>
      <p:ext uri="{BB962C8B-B14F-4D97-AF65-F5344CB8AC3E}">
        <p14:creationId xmlns:p14="http://schemas.microsoft.com/office/powerpoint/2010/main" val="1893449595"/>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136</a:t>
            </a:fld>
            <a:endParaRPr lang="zh-CN" altLang="en-US"/>
          </a:p>
        </p:txBody>
      </p:sp>
    </p:spTree>
    <p:extLst>
      <p:ext uri="{BB962C8B-B14F-4D97-AF65-F5344CB8AC3E}">
        <p14:creationId xmlns:p14="http://schemas.microsoft.com/office/powerpoint/2010/main" val="3968323473"/>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137</a:t>
            </a:fld>
            <a:endParaRPr lang="zh-CN" altLang="en-US"/>
          </a:p>
        </p:txBody>
      </p:sp>
    </p:spTree>
    <p:extLst>
      <p:ext uri="{BB962C8B-B14F-4D97-AF65-F5344CB8AC3E}">
        <p14:creationId xmlns:p14="http://schemas.microsoft.com/office/powerpoint/2010/main" val="1016587775"/>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138</a:t>
            </a:fld>
            <a:endParaRPr lang="zh-CN" altLang="en-US"/>
          </a:p>
        </p:txBody>
      </p:sp>
    </p:spTree>
    <p:extLst>
      <p:ext uri="{BB962C8B-B14F-4D97-AF65-F5344CB8AC3E}">
        <p14:creationId xmlns:p14="http://schemas.microsoft.com/office/powerpoint/2010/main" val="3228153649"/>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139</a:t>
            </a:fld>
            <a:endParaRPr lang="zh-CN" altLang="en-US"/>
          </a:p>
        </p:txBody>
      </p:sp>
    </p:spTree>
    <p:extLst>
      <p:ext uri="{BB962C8B-B14F-4D97-AF65-F5344CB8AC3E}">
        <p14:creationId xmlns:p14="http://schemas.microsoft.com/office/powerpoint/2010/main" val="2927586157"/>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140</a:t>
            </a:fld>
            <a:endParaRPr lang="zh-CN" altLang="en-US"/>
          </a:p>
        </p:txBody>
      </p:sp>
    </p:spTree>
    <p:extLst>
      <p:ext uri="{BB962C8B-B14F-4D97-AF65-F5344CB8AC3E}">
        <p14:creationId xmlns:p14="http://schemas.microsoft.com/office/powerpoint/2010/main" val="2815579924"/>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141</a:t>
            </a:fld>
            <a:endParaRPr lang="zh-CN" altLang="en-US"/>
          </a:p>
        </p:txBody>
      </p:sp>
    </p:spTree>
    <p:extLst>
      <p:ext uri="{BB962C8B-B14F-4D97-AF65-F5344CB8AC3E}">
        <p14:creationId xmlns:p14="http://schemas.microsoft.com/office/powerpoint/2010/main" val="3190603169"/>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142</a:t>
            </a:fld>
            <a:endParaRPr lang="zh-CN" altLang="en-US"/>
          </a:p>
        </p:txBody>
      </p:sp>
    </p:spTree>
    <p:extLst>
      <p:ext uri="{BB962C8B-B14F-4D97-AF65-F5344CB8AC3E}">
        <p14:creationId xmlns:p14="http://schemas.microsoft.com/office/powerpoint/2010/main" val="1319766753"/>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143</a:t>
            </a:fld>
            <a:endParaRPr lang="zh-CN" altLang="en-US"/>
          </a:p>
        </p:txBody>
      </p:sp>
    </p:spTree>
    <p:extLst>
      <p:ext uri="{BB962C8B-B14F-4D97-AF65-F5344CB8AC3E}">
        <p14:creationId xmlns:p14="http://schemas.microsoft.com/office/powerpoint/2010/main" val="1295747626"/>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144</a:t>
            </a:fld>
            <a:endParaRPr lang="zh-CN" altLang="en-US"/>
          </a:p>
        </p:txBody>
      </p:sp>
    </p:spTree>
    <p:extLst>
      <p:ext uri="{BB962C8B-B14F-4D97-AF65-F5344CB8AC3E}">
        <p14:creationId xmlns:p14="http://schemas.microsoft.com/office/powerpoint/2010/main" val="3933264467"/>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145</a:t>
            </a:fld>
            <a:endParaRPr lang="zh-CN" altLang="en-US"/>
          </a:p>
        </p:txBody>
      </p:sp>
    </p:spTree>
    <p:extLst>
      <p:ext uri="{BB962C8B-B14F-4D97-AF65-F5344CB8AC3E}">
        <p14:creationId xmlns:p14="http://schemas.microsoft.com/office/powerpoint/2010/main" val="393599996"/>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146</a:t>
            </a:fld>
            <a:endParaRPr lang="zh-CN" altLang="en-US"/>
          </a:p>
        </p:txBody>
      </p:sp>
    </p:spTree>
    <p:extLst>
      <p:ext uri="{BB962C8B-B14F-4D97-AF65-F5344CB8AC3E}">
        <p14:creationId xmlns:p14="http://schemas.microsoft.com/office/powerpoint/2010/main" val="3888993643"/>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147</a:t>
            </a:fld>
            <a:endParaRPr lang="zh-CN" altLang="en-US"/>
          </a:p>
        </p:txBody>
      </p:sp>
    </p:spTree>
    <p:extLst>
      <p:ext uri="{BB962C8B-B14F-4D97-AF65-F5344CB8AC3E}">
        <p14:creationId xmlns:p14="http://schemas.microsoft.com/office/powerpoint/2010/main" val="1537235523"/>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148</a:t>
            </a:fld>
            <a:endParaRPr lang="zh-CN" altLang="en-US"/>
          </a:p>
        </p:txBody>
      </p:sp>
    </p:spTree>
    <p:extLst>
      <p:ext uri="{BB962C8B-B14F-4D97-AF65-F5344CB8AC3E}">
        <p14:creationId xmlns:p14="http://schemas.microsoft.com/office/powerpoint/2010/main" val="1565198928"/>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149</a:t>
            </a:fld>
            <a:endParaRPr lang="zh-CN" altLang="en-US"/>
          </a:p>
        </p:txBody>
      </p:sp>
    </p:spTree>
    <p:extLst>
      <p:ext uri="{BB962C8B-B14F-4D97-AF65-F5344CB8AC3E}">
        <p14:creationId xmlns:p14="http://schemas.microsoft.com/office/powerpoint/2010/main" val="104892041"/>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150</a:t>
            </a:fld>
            <a:endParaRPr lang="zh-CN" altLang="en-US"/>
          </a:p>
        </p:txBody>
      </p:sp>
    </p:spTree>
    <p:extLst>
      <p:ext uri="{BB962C8B-B14F-4D97-AF65-F5344CB8AC3E}">
        <p14:creationId xmlns:p14="http://schemas.microsoft.com/office/powerpoint/2010/main" val="964256563"/>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151</a:t>
            </a:fld>
            <a:endParaRPr lang="zh-CN" altLang="en-US"/>
          </a:p>
        </p:txBody>
      </p:sp>
    </p:spTree>
    <p:extLst>
      <p:ext uri="{BB962C8B-B14F-4D97-AF65-F5344CB8AC3E}">
        <p14:creationId xmlns:p14="http://schemas.microsoft.com/office/powerpoint/2010/main" val="2052509771"/>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152</a:t>
            </a:fld>
            <a:endParaRPr lang="zh-CN" altLang="en-US"/>
          </a:p>
        </p:txBody>
      </p:sp>
    </p:spTree>
    <p:extLst>
      <p:ext uri="{BB962C8B-B14F-4D97-AF65-F5344CB8AC3E}">
        <p14:creationId xmlns:p14="http://schemas.microsoft.com/office/powerpoint/2010/main" val="2773764939"/>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153</a:t>
            </a:fld>
            <a:endParaRPr lang="zh-CN" altLang="en-US"/>
          </a:p>
        </p:txBody>
      </p:sp>
    </p:spTree>
    <p:extLst>
      <p:ext uri="{BB962C8B-B14F-4D97-AF65-F5344CB8AC3E}">
        <p14:creationId xmlns:p14="http://schemas.microsoft.com/office/powerpoint/2010/main" val="3519942907"/>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154</a:t>
            </a:fld>
            <a:endParaRPr lang="zh-CN" altLang="en-US"/>
          </a:p>
        </p:txBody>
      </p:sp>
    </p:spTree>
    <p:extLst>
      <p:ext uri="{BB962C8B-B14F-4D97-AF65-F5344CB8AC3E}">
        <p14:creationId xmlns:p14="http://schemas.microsoft.com/office/powerpoint/2010/main" val="1973506815"/>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155</a:t>
            </a:fld>
            <a:endParaRPr lang="zh-CN" altLang="en-US"/>
          </a:p>
        </p:txBody>
      </p:sp>
    </p:spTree>
    <p:extLst>
      <p:ext uri="{BB962C8B-B14F-4D97-AF65-F5344CB8AC3E}">
        <p14:creationId xmlns:p14="http://schemas.microsoft.com/office/powerpoint/2010/main" val="2028540229"/>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156</a:t>
            </a:fld>
            <a:endParaRPr lang="zh-CN" altLang="en-US"/>
          </a:p>
        </p:txBody>
      </p:sp>
    </p:spTree>
    <p:extLst>
      <p:ext uri="{BB962C8B-B14F-4D97-AF65-F5344CB8AC3E}">
        <p14:creationId xmlns:p14="http://schemas.microsoft.com/office/powerpoint/2010/main" val="66379844"/>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157</a:t>
            </a:fld>
            <a:endParaRPr lang="zh-CN" altLang="en-US"/>
          </a:p>
        </p:txBody>
      </p:sp>
    </p:spTree>
    <p:extLst>
      <p:ext uri="{BB962C8B-B14F-4D97-AF65-F5344CB8AC3E}">
        <p14:creationId xmlns:p14="http://schemas.microsoft.com/office/powerpoint/2010/main" val="4015056222"/>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158</a:t>
            </a:fld>
            <a:endParaRPr lang="zh-CN" altLang="en-US"/>
          </a:p>
        </p:txBody>
      </p:sp>
    </p:spTree>
    <p:extLst>
      <p:ext uri="{BB962C8B-B14F-4D97-AF65-F5344CB8AC3E}">
        <p14:creationId xmlns:p14="http://schemas.microsoft.com/office/powerpoint/2010/main" val="3872719817"/>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159</a:t>
            </a:fld>
            <a:endParaRPr lang="zh-CN" altLang="en-US"/>
          </a:p>
        </p:txBody>
      </p:sp>
    </p:spTree>
    <p:extLst>
      <p:ext uri="{BB962C8B-B14F-4D97-AF65-F5344CB8AC3E}">
        <p14:creationId xmlns:p14="http://schemas.microsoft.com/office/powerpoint/2010/main" val="212710362"/>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160</a:t>
            </a:fld>
            <a:endParaRPr lang="zh-CN" altLang="en-US"/>
          </a:p>
        </p:txBody>
      </p:sp>
    </p:spTree>
    <p:extLst>
      <p:ext uri="{BB962C8B-B14F-4D97-AF65-F5344CB8AC3E}">
        <p14:creationId xmlns:p14="http://schemas.microsoft.com/office/powerpoint/2010/main" val="3794149855"/>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161</a:t>
            </a:fld>
            <a:endParaRPr lang="zh-CN" altLang="en-US"/>
          </a:p>
        </p:txBody>
      </p:sp>
    </p:spTree>
    <p:extLst>
      <p:ext uri="{BB962C8B-B14F-4D97-AF65-F5344CB8AC3E}">
        <p14:creationId xmlns:p14="http://schemas.microsoft.com/office/powerpoint/2010/main" val="1100705716"/>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162</a:t>
            </a:fld>
            <a:endParaRPr lang="zh-CN" altLang="en-US"/>
          </a:p>
        </p:txBody>
      </p:sp>
    </p:spTree>
    <p:extLst>
      <p:ext uri="{BB962C8B-B14F-4D97-AF65-F5344CB8AC3E}">
        <p14:creationId xmlns:p14="http://schemas.microsoft.com/office/powerpoint/2010/main" val="1316830361"/>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163</a:t>
            </a:fld>
            <a:endParaRPr lang="zh-CN" altLang="en-US"/>
          </a:p>
        </p:txBody>
      </p:sp>
    </p:spTree>
    <p:extLst>
      <p:ext uri="{BB962C8B-B14F-4D97-AF65-F5344CB8AC3E}">
        <p14:creationId xmlns:p14="http://schemas.microsoft.com/office/powerpoint/2010/main" val="3931307601"/>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164</a:t>
            </a:fld>
            <a:endParaRPr lang="zh-CN" altLang="en-US"/>
          </a:p>
        </p:txBody>
      </p:sp>
    </p:spTree>
    <p:extLst>
      <p:ext uri="{BB962C8B-B14F-4D97-AF65-F5344CB8AC3E}">
        <p14:creationId xmlns:p14="http://schemas.microsoft.com/office/powerpoint/2010/main" val="3894372946"/>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165</a:t>
            </a:fld>
            <a:endParaRPr lang="zh-CN" altLang="en-US"/>
          </a:p>
        </p:txBody>
      </p:sp>
    </p:spTree>
    <p:extLst>
      <p:ext uri="{BB962C8B-B14F-4D97-AF65-F5344CB8AC3E}">
        <p14:creationId xmlns:p14="http://schemas.microsoft.com/office/powerpoint/2010/main" val="4252447522"/>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166</a:t>
            </a:fld>
            <a:endParaRPr lang="zh-CN" altLang="en-US"/>
          </a:p>
        </p:txBody>
      </p:sp>
    </p:spTree>
    <p:extLst>
      <p:ext uri="{BB962C8B-B14F-4D97-AF65-F5344CB8AC3E}">
        <p14:creationId xmlns:p14="http://schemas.microsoft.com/office/powerpoint/2010/main" val="3099603516"/>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167</a:t>
            </a:fld>
            <a:endParaRPr lang="zh-CN" altLang="en-US"/>
          </a:p>
        </p:txBody>
      </p:sp>
    </p:spTree>
    <p:extLst>
      <p:ext uri="{BB962C8B-B14F-4D97-AF65-F5344CB8AC3E}">
        <p14:creationId xmlns:p14="http://schemas.microsoft.com/office/powerpoint/2010/main" val="1762422450"/>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168</a:t>
            </a:fld>
            <a:endParaRPr lang="zh-CN" altLang="en-US"/>
          </a:p>
        </p:txBody>
      </p:sp>
    </p:spTree>
    <p:extLst>
      <p:ext uri="{BB962C8B-B14F-4D97-AF65-F5344CB8AC3E}">
        <p14:creationId xmlns:p14="http://schemas.microsoft.com/office/powerpoint/2010/main" val="1724885684"/>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169</a:t>
            </a:fld>
            <a:endParaRPr lang="zh-CN" altLang="en-US"/>
          </a:p>
        </p:txBody>
      </p:sp>
    </p:spTree>
    <p:extLst>
      <p:ext uri="{BB962C8B-B14F-4D97-AF65-F5344CB8AC3E}">
        <p14:creationId xmlns:p14="http://schemas.microsoft.com/office/powerpoint/2010/main" val="3942168444"/>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170</a:t>
            </a:fld>
            <a:endParaRPr lang="zh-CN" altLang="en-US"/>
          </a:p>
        </p:txBody>
      </p:sp>
    </p:spTree>
    <p:extLst>
      <p:ext uri="{BB962C8B-B14F-4D97-AF65-F5344CB8AC3E}">
        <p14:creationId xmlns:p14="http://schemas.microsoft.com/office/powerpoint/2010/main" val="1751771930"/>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171</a:t>
            </a:fld>
            <a:endParaRPr lang="zh-CN" altLang="en-US"/>
          </a:p>
        </p:txBody>
      </p:sp>
    </p:spTree>
    <p:extLst>
      <p:ext uri="{BB962C8B-B14F-4D97-AF65-F5344CB8AC3E}">
        <p14:creationId xmlns:p14="http://schemas.microsoft.com/office/powerpoint/2010/main" val="696361462"/>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172</a:t>
            </a:fld>
            <a:endParaRPr lang="zh-CN" altLang="en-US"/>
          </a:p>
        </p:txBody>
      </p:sp>
    </p:spTree>
    <p:extLst>
      <p:ext uri="{BB962C8B-B14F-4D97-AF65-F5344CB8AC3E}">
        <p14:creationId xmlns:p14="http://schemas.microsoft.com/office/powerpoint/2010/main" val="2442571564"/>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173</a:t>
            </a:fld>
            <a:endParaRPr lang="zh-CN" altLang="en-US"/>
          </a:p>
        </p:txBody>
      </p:sp>
    </p:spTree>
    <p:extLst>
      <p:ext uri="{BB962C8B-B14F-4D97-AF65-F5344CB8AC3E}">
        <p14:creationId xmlns:p14="http://schemas.microsoft.com/office/powerpoint/2010/main" val="801722503"/>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174</a:t>
            </a:fld>
            <a:endParaRPr lang="zh-CN" altLang="en-US"/>
          </a:p>
        </p:txBody>
      </p:sp>
    </p:spTree>
    <p:extLst>
      <p:ext uri="{BB962C8B-B14F-4D97-AF65-F5344CB8AC3E}">
        <p14:creationId xmlns:p14="http://schemas.microsoft.com/office/powerpoint/2010/main" val="3700396649"/>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175</a:t>
            </a:fld>
            <a:endParaRPr lang="zh-CN" altLang="en-US"/>
          </a:p>
        </p:txBody>
      </p:sp>
    </p:spTree>
    <p:extLst>
      <p:ext uri="{BB962C8B-B14F-4D97-AF65-F5344CB8AC3E}">
        <p14:creationId xmlns:p14="http://schemas.microsoft.com/office/powerpoint/2010/main" val="3525900645"/>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176</a:t>
            </a:fld>
            <a:endParaRPr lang="zh-CN" altLang="en-US"/>
          </a:p>
        </p:txBody>
      </p:sp>
    </p:spTree>
    <p:extLst>
      <p:ext uri="{BB962C8B-B14F-4D97-AF65-F5344CB8AC3E}">
        <p14:creationId xmlns:p14="http://schemas.microsoft.com/office/powerpoint/2010/main" val="321425035"/>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177</a:t>
            </a:fld>
            <a:endParaRPr lang="zh-CN" altLang="en-US"/>
          </a:p>
        </p:txBody>
      </p:sp>
    </p:spTree>
    <p:extLst>
      <p:ext uri="{BB962C8B-B14F-4D97-AF65-F5344CB8AC3E}">
        <p14:creationId xmlns:p14="http://schemas.microsoft.com/office/powerpoint/2010/main" val="3380756829"/>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178</a:t>
            </a:fld>
            <a:endParaRPr lang="zh-CN" altLang="en-US"/>
          </a:p>
        </p:txBody>
      </p:sp>
    </p:spTree>
    <p:extLst>
      <p:ext uri="{BB962C8B-B14F-4D97-AF65-F5344CB8AC3E}">
        <p14:creationId xmlns:p14="http://schemas.microsoft.com/office/powerpoint/2010/main" val="3993794314"/>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179</a:t>
            </a:fld>
            <a:endParaRPr lang="zh-CN" altLang="en-US"/>
          </a:p>
        </p:txBody>
      </p:sp>
    </p:spTree>
    <p:extLst>
      <p:ext uri="{BB962C8B-B14F-4D97-AF65-F5344CB8AC3E}">
        <p14:creationId xmlns:p14="http://schemas.microsoft.com/office/powerpoint/2010/main" val="430610640"/>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180</a:t>
            </a:fld>
            <a:endParaRPr lang="zh-CN" altLang="en-US"/>
          </a:p>
        </p:txBody>
      </p:sp>
    </p:spTree>
    <p:extLst>
      <p:ext uri="{BB962C8B-B14F-4D97-AF65-F5344CB8AC3E}">
        <p14:creationId xmlns:p14="http://schemas.microsoft.com/office/powerpoint/2010/main" val="1331041289"/>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181</a:t>
            </a:fld>
            <a:endParaRPr lang="zh-CN" altLang="en-US"/>
          </a:p>
        </p:txBody>
      </p:sp>
    </p:spTree>
    <p:extLst>
      <p:ext uri="{BB962C8B-B14F-4D97-AF65-F5344CB8AC3E}">
        <p14:creationId xmlns:p14="http://schemas.microsoft.com/office/powerpoint/2010/main" val="3866584042"/>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182</a:t>
            </a:fld>
            <a:endParaRPr lang="zh-CN" altLang="en-US"/>
          </a:p>
        </p:txBody>
      </p:sp>
    </p:spTree>
    <p:extLst>
      <p:ext uri="{BB962C8B-B14F-4D97-AF65-F5344CB8AC3E}">
        <p14:creationId xmlns:p14="http://schemas.microsoft.com/office/powerpoint/2010/main" val="440534397"/>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183</a:t>
            </a:fld>
            <a:endParaRPr lang="zh-CN" altLang="en-US"/>
          </a:p>
        </p:txBody>
      </p:sp>
    </p:spTree>
    <p:extLst>
      <p:ext uri="{BB962C8B-B14F-4D97-AF65-F5344CB8AC3E}">
        <p14:creationId xmlns:p14="http://schemas.microsoft.com/office/powerpoint/2010/main" val="2171145854"/>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184</a:t>
            </a:fld>
            <a:endParaRPr lang="zh-CN" altLang="en-US"/>
          </a:p>
        </p:txBody>
      </p:sp>
    </p:spTree>
    <p:extLst>
      <p:ext uri="{BB962C8B-B14F-4D97-AF65-F5344CB8AC3E}">
        <p14:creationId xmlns:p14="http://schemas.microsoft.com/office/powerpoint/2010/main" val="2505071919"/>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185</a:t>
            </a:fld>
            <a:endParaRPr lang="zh-CN" altLang="en-US"/>
          </a:p>
        </p:txBody>
      </p:sp>
    </p:spTree>
    <p:extLst>
      <p:ext uri="{BB962C8B-B14F-4D97-AF65-F5344CB8AC3E}">
        <p14:creationId xmlns:p14="http://schemas.microsoft.com/office/powerpoint/2010/main" val="4058644055"/>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186</a:t>
            </a:fld>
            <a:endParaRPr lang="zh-CN" altLang="en-US"/>
          </a:p>
        </p:txBody>
      </p:sp>
    </p:spTree>
    <p:extLst>
      <p:ext uri="{BB962C8B-B14F-4D97-AF65-F5344CB8AC3E}">
        <p14:creationId xmlns:p14="http://schemas.microsoft.com/office/powerpoint/2010/main" val="3284907327"/>
      </p:ext>
    </p:extLst>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187</a:t>
            </a:fld>
            <a:endParaRPr lang="zh-CN" altLang="en-US"/>
          </a:p>
        </p:txBody>
      </p:sp>
    </p:spTree>
    <p:extLst>
      <p:ext uri="{BB962C8B-B14F-4D97-AF65-F5344CB8AC3E}">
        <p14:creationId xmlns:p14="http://schemas.microsoft.com/office/powerpoint/2010/main" val="1435530039"/>
      </p:ext>
    </p:extLst>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188</a:t>
            </a:fld>
            <a:endParaRPr lang="zh-CN" altLang="en-US"/>
          </a:p>
        </p:txBody>
      </p:sp>
    </p:spTree>
    <p:extLst>
      <p:ext uri="{BB962C8B-B14F-4D97-AF65-F5344CB8AC3E}">
        <p14:creationId xmlns:p14="http://schemas.microsoft.com/office/powerpoint/2010/main" val="2010916024"/>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189</a:t>
            </a:fld>
            <a:endParaRPr lang="zh-CN" altLang="en-US"/>
          </a:p>
        </p:txBody>
      </p:sp>
    </p:spTree>
    <p:extLst>
      <p:ext uri="{BB962C8B-B14F-4D97-AF65-F5344CB8AC3E}">
        <p14:creationId xmlns:p14="http://schemas.microsoft.com/office/powerpoint/2010/main" val="3399597809"/>
      </p:ext>
    </p:extLst>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190</a:t>
            </a:fld>
            <a:endParaRPr lang="zh-CN" altLang="en-US"/>
          </a:p>
        </p:txBody>
      </p:sp>
    </p:spTree>
    <p:extLst>
      <p:ext uri="{BB962C8B-B14F-4D97-AF65-F5344CB8AC3E}">
        <p14:creationId xmlns:p14="http://schemas.microsoft.com/office/powerpoint/2010/main" val="1129846486"/>
      </p:ext>
    </p:extLst>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191</a:t>
            </a:fld>
            <a:endParaRPr lang="zh-CN" altLang="en-US"/>
          </a:p>
        </p:txBody>
      </p:sp>
    </p:spTree>
    <p:extLst>
      <p:ext uri="{BB962C8B-B14F-4D97-AF65-F5344CB8AC3E}">
        <p14:creationId xmlns:p14="http://schemas.microsoft.com/office/powerpoint/2010/main" val="3574992161"/>
      </p:ext>
    </p:extLst>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192</a:t>
            </a:fld>
            <a:endParaRPr lang="zh-CN" altLang="en-US"/>
          </a:p>
        </p:txBody>
      </p:sp>
    </p:spTree>
    <p:extLst>
      <p:ext uri="{BB962C8B-B14F-4D97-AF65-F5344CB8AC3E}">
        <p14:creationId xmlns:p14="http://schemas.microsoft.com/office/powerpoint/2010/main" val="508636320"/>
      </p:ext>
    </p:extLst>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193</a:t>
            </a:fld>
            <a:endParaRPr lang="zh-CN" altLang="en-US"/>
          </a:p>
        </p:txBody>
      </p:sp>
    </p:spTree>
    <p:extLst>
      <p:ext uri="{BB962C8B-B14F-4D97-AF65-F5344CB8AC3E}">
        <p14:creationId xmlns:p14="http://schemas.microsoft.com/office/powerpoint/2010/main" val="565286870"/>
      </p:ext>
    </p:extLst>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194</a:t>
            </a:fld>
            <a:endParaRPr lang="zh-CN" altLang="en-US"/>
          </a:p>
        </p:txBody>
      </p:sp>
    </p:spTree>
    <p:extLst>
      <p:ext uri="{BB962C8B-B14F-4D97-AF65-F5344CB8AC3E}">
        <p14:creationId xmlns:p14="http://schemas.microsoft.com/office/powerpoint/2010/main" val="3450363134"/>
      </p:ext>
    </p:extLst>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195</a:t>
            </a:fld>
            <a:endParaRPr lang="zh-CN" altLang="en-US"/>
          </a:p>
        </p:txBody>
      </p:sp>
    </p:spTree>
    <p:extLst>
      <p:ext uri="{BB962C8B-B14F-4D97-AF65-F5344CB8AC3E}">
        <p14:creationId xmlns:p14="http://schemas.microsoft.com/office/powerpoint/2010/main" val="847255059"/>
      </p:ext>
    </p:extLst>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196</a:t>
            </a:fld>
            <a:endParaRPr lang="zh-CN" altLang="en-US"/>
          </a:p>
        </p:txBody>
      </p:sp>
    </p:spTree>
    <p:extLst>
      <p:ext uri="{BB962C8B-B14F-4D97-AF65-F5344CB8AC3E}">
        <p14:creationId xmlns:p14="http://schemas.microsoft.com/office/powerpoint/2010/main" val="2602732603"/>
      </p:ext>
    </p:extLst>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197</a:t>
            </a:fld>
            <a:endParaRPr lang="zh-CN" altLang="en-US"/>
          </a:p>
        </p:txBody>
      </p:sp>
    </p:spTree>
    <p:extLst>
      <p:ext uri="{BB962C8B-B14F-4D97-AF65-F5344CB8AC3E}">
        <p14:creationId xmlns:p14="http://schemas.microsoft.com/office/powerpoint/2010/main" val="2974421470"/>
      </p:ext>
    </p:extLst>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198</a:t>
            </a:fld>
            <a:endParaRPr lang="zh-CN" altLang="en-US"/>
          </a:p>
        </p:txBody>
      </p:sp>
    </p:spTree>
    <p:extLst>
      <p:ext uri="{BB962C8B-B14F-4D97-AF65-F5344CB8AC3E}">
        <p14:creationId xmlns:p14="http://schemas.microsoft.com/office/powerpoint/2010/main" val="3256827225"/>
      </p:ext>
    </p:extLst>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199</a:t>
            </a:fld>
            <a:endParaRPr lang="zh-CN" altLang="en-US"/>
          </a:p>
        </p:txBody>
      </p:sp>
    </p:spTree>
    <p:extLst>
      <p:ext uri="{BB962C8B-B14F-4D97-AF65-F5344CB8AC3E}">
        <p14:creationId xmlns:p14="http://schemas.microsoft.com/office/powerpoint/2010/main" val="874220812"/>
      </p:ext>
    </p:extLst>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200</a:t>
            </a:fld>
            <a:endParaRPr lang="zh-CN" altLang="en-US"/>
          </a:p>
        </p:txBody>
      </p:sp>
    </p:spTree>
    <p:extLst>
      <p:ext uri="{BB962C8B-B14F-4D97-AF65-F5344CB8AC3E}">
        <p14:creationId xmlns:p14="http://schemas.microsoft.com/office/powerpoint/2010/main" val="1087221917"/>
      </p:ext>
    </p:extLst>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201</a:t>
            </a:fld>
            <a:endParaRPr lang="zh-CN" altLang="en-US"/>
          </a:p>
        </p:txBody>
      </p:sp>
    </p:spTree>
    <p:extLst>
      <p:ext uri="{BB962C8B-B14F-4D97-AF65-F5344CB8AC3E}">
        <p14:creationId xmlns:p14="http://schemas.microsoft.com/office/powerpoint/2010/main" val="355477292"/>
      </p:ext>
    </p:extLst>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202</a:t>
            </a:fld>
            <a:endParaRPr lang="zh-CN" altLang="en-US"/>
          </a:p>
        </p:txBody>
      </p:sp>
    </p:spTree>
    <p:extLst>
      <p:ext uri="{BB962C8B-B14F-4D97-AF65-F5344CB8AC3E}">
        <p14:creationId xmlns:p14="http://schemas.microsoft.com/office/powerpoint/2010/main" val="1519420621"/>
      </p:ext>
    </p:extLst>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203</a:t>
            </a:fld>
            <a:endParaRPr lang="zh-CN" altLang="en-US"/>
          </a:p>
        </p:txBody>
      </p:sp>
    </p:spTree>
    <p:extLst>
      <p:ext uri="{BB962C8B-B14F-4D97-AF65-F5344CB8AC3E}">
        <p14:creationId xmlns:p14="http://schemas.microsoft.com/office/powerpoint/2010/main" val="3750732364"/>
      </p:ext>
    </p:extLst>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204</a:t>
            </a:fld>
            <a:endParaRPr lang="zh-CN" altLang="en-US"/>
          </a:p>
        </p:txBody>
      </p:sp>
    </p:spTree>
    <p:extLst>
      <p:ext uri="{BB962C8B-B14F-4D97-AF65-F5344CB8AC3E}">
        <p14:creationId xmlns:p14="http://schemas.microsoft.com/office/powerpoint/2010/main" val="966438035"/>
      </p:ext>
    </p:extLst>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205</a:t>
            </a:fld>
            <a:endParaRPr lang="zh-CN" altLang="en-US"/>
          </a:p>
        </p:txBody>
      </p:sp>
    </p:spTree>
    <p:extLst>
      <p:ext uri="{BB962C8B-B14F-4D97-AF65-F5344CB8AC3E}">
        <p14:creationId xmlns:p14="http://schemas.microsoft.com/office/powerpoint/2010/main" val="1476610945"/>
      </p:ext>
    </p:extLst>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206</a:t>
            </a:fld>
            <a:endParaRPr lang="zh-CN" altLang="en-US"/>
          </a:p>
        </p:txBody>
      </p:sp>
    </p:spTree>
    <p:extLst>
      <p:ext uri="{BB962C8B-B14F-4D97-AF65-F5344CB8AC3E}">
        <p14:creationId xmlns:p14="http://schemas.microsoft.com/office/powerpoint/2010/main" val="3671590230"/>
      </p:ext>
    </p:extLst>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207</a:t>
            </a:fld>
            <a:endParaRPr lang="zh-CN" altLang="en-US"/>
          </a:p>
        </p:txBody>
      </p:sp>
    </p:spTree>
    <p:extLst>
      <p:ext uri="{BB962C8B-B14F-4D97-AF65-F5344CB8AC3E}">
        <p14:creationId xmlns:p14="http://schemas.microsoft.com/office/powerpoint/2010/main" val="1633230447"/>
      </p:ext>
    </p:extLst>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208</a:t>
            </a:fld>
            <a:endParaRPr lang="zh-CN" altLang="en-US"/>
          </a:p>
        </p:txBody>
      </p:sp>
    </p:spTree>
    <p:extLst>
      <p:ext uri="{BB962C8B-B14F-4D97-AF65-F5344CB8AC3E}">
        <p14:creationId xmlns:p14="http://schemas.microsoft.com/office/powerpoint/2010/main" val="16547223"/>
      </p:ext>
    </p:extLst>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209</a:t>
            </a:fld>
            <a:endParaRPr lang="zh-CN" altLang="en-US"/>
          </a:p>
        </p:txBody>
      </p:sp>
    </p:spTree>
    <p:extLst>
      <p:ext uri="{BB962C8B-B14F-4D97-AF65-F5344CB8AC3E}">
        <p14:creationId xmlns:p14="http://schemas.microsoft.com/office/powerpoint/2010/main" val="1250431406"/>
      </p:ext>
    </p:extLst>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210</a:t>
            </a:fld>
            <a:endParaRPr lang="zh-CN" altLang="en-US"/>
          </a:p>
        </p:txBody>
      </p:sp>
    </p:spTree>
    <p:extLst>
      <p:ext uri="{BB962C8B-B14F-4D97-AF65-F5344CB8AC3E}">
        <p14:creationId xmlns:p14="http://schemas.microsoft.com/office/powerpoint/2010/main" val="2967231914"/>
      </p:ext>
    </p:extLst>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211</a:t>
            </a:fld>
            <a:endParaRPr lang="zh-CN" altLang="en-US"/>
          </a:p>
        </p:txBody>
      </p:sp>
    </p:spTree>
    <p:extLst>
      <p:ext uri="{BB962C8B-B14F-4D97-AF65-F5344CB8AC3E}">
        <p14:creationId xmlns:p14="http://schemas.microsoft.com/office/powerpoint/2010/main" val="2298894835"/>
      </p:ext>
    </p:extLst>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212</a:t>
            </a:fld>
            <a:endParaRPr lang="zh-CN" altLang="en-US"/>
          </a:p>
        </p:txBody>
      </p:sp>
    </p:spTree>
    <p:extLst>
      <p:ext uri="{BB962C8B-B14F-4D97-AF65-F5344CB8AC3E}">
        <p14:creationId xmlns:p14="http://schemas.microsoft.com/office/powerpoint/2010/main" val="4200574318"/>
      </p:ext>
    </p:extLst>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213</a:t>
            </a:fld>
            <a:endParaRPr lang="zh-CN" altLang="en-US"/>
          </a:p>
        </p:txBody>
      </p:sp>
    </p:spTree>
    <p:extLst>
      <p:ext uri="{BB962C8B-B14F-4D97-AF65-F5344CB8AC3E}">
        <p14:creationId xmlns:p14="http://schemas.microsoft.com/office/powerpoint/2010/main" val="3009130485"/>
      </p:ext>
    </p:extLst>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214</a:t>
            </a:fld>
            <a:endParaRPr lang="zh-CN" altLang="en-US"/>
          </a:p>
        </p:txBody>
      </p:sp>
    </p:spTree>
    <p:extLst>
      <p:ext uri="{BB962C8B-B14F-4D97-AF65-F5344CB8AC3E}">
        <p14:creationId xmlns:p14="http://schemas.microsoft.com/office/powerpoint/2010/main" val="3427333708"/>
      </p:ext>
    </p:extLst>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215</a:t>
            </a:fld>
            <a:endParaRPr lang="zh-CN" altLang="en-US"/>
          </a:p>
        </p:txBody>
      </p:sp>
    </p:spTree>
    <p:extLst>
      <p:ext uri="{BB962C8B-B14F-4D97-AF65-F5344CB8AC3E}">
        <p14:creationId xmlns:p14="http://schemas.microsoft.com/office/powerpoint/2010/main" val="3393300385"/>
      </p:ext>
    </p:extLst>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216</a:t>
            </a:fld>
            <a:endParaRPr lang="zh-CN" altLang="en-US"/>
          </a:p>
        </p:txBody>
      </p:sp>
    </p:spTree>
    <p:extLst>
      <p:ext uri="{BB962C8B-B14F-4D97-AF65-F5344CB8AC3E}">
        <p14:creationId xmlns:p14="http://schemas.microsoft.com/office/powerpoint/2010/main" val="1302550221"/>
      </p:ext>
    </p:extLst>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217</a:t>
            </a:fld>
            <a:endParaRPr lang="zh-CN" altLang="en-US"/>
          </a:p>
        </p:txBody>
      </p:sp>
    </p:spTree>
    <p:extLst>
      <p:ext uri="{BB962C8B-B14F-4D97-AF65-F5344CB8AC3E}">
        <p14:creationId xmlns:p14="http://schemas.microsoft.com/office/powerpoint/2010/main" val="1589166498"/>
      </p:ext>
    </p:extLst>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218</a:t>
            </a:fld>
            <a:endParaRPr lang="zh-CN" altLang="en-US"/>
          </a:p>
        </p:txBody>
      </p:sp>
    </p:spTree>
    <p:extLst>
      <p:ext uri="{BB962C8B-B14F-4D97-AF65-F5344CB8AC3E}">
        <p14:creationId xmlns:p14="http://schemas.microsoft.com/office/powerpoint/2010/main" val="1711665581"/>
      </p:ext>
    </p:extLst>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219</a:t>
            </a:fld>
            <a:endParaRPr lang="zh-CN" altLang="en-US"/>
          </a:p>
        </p:txBody>
      </p:sp>
    </p:spTree>
    <p:extLst>
      <p:ext uri="{BB962C8B-B14F-4D97-AF65-F5344CB8AC3E}">
        <p14:creationId xmlns:p14="http://schemas.microsoft.com/office/powerpoint/2010/main" val="2852174008"/>
      </p:ext>
    </p:extLst>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220</a:t>
            </a:fld>
            <a:endParaRPr lang="zh-CN" altLang="en-US"/>
          </a:p>
        </p:txBody>
      </p:sp>
    </p:spTree>
    <p:extLst>
      <p:ext uri="{BB962C8B-B14F-4D97-AF65-F5344CB8AC3E}">
        <p14:creationId xmlns:p14="http://schemas.microsoft.com/office/powerpoint/2010/main" val="2558685259"/>
      </p:ext>
    </p:extLst>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221</a:t>
            </a:fld>
            <a:endParaRPr lang="zh-CN" altLang="en-US"/>
          </a:p>
        </p:txBody>
      </p:sp>
    </p:spTree>
    <p:extLst>
      <p:ext uri="{BB962C8B-B14F-4D97-AF65-F5344CB8AC3E}">
        <p14:creationId xmlns:p14="http://schemas.microsoft.com/office/powerpoint/2010/main" val="3418227636"/>
      </p:ext>
    </p:extLst>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222</a:t>
            </a:fld>
            <a:endParaRPr lang="zh-CN" altLang="en-US"/>
          </a:p>
        </p:txBody>
      </p:sp>
    </p:spTree>
    <p:extLst>
      <p:ext uri="{BB962C8B-B14F-4D97-AF65-F5344CB8AC3E}">
        <p14:creationId xmlns:p14="http://schemas.microsoft.com/office/powerpoint/2010/main" val="4190439837"/>
      </p:ext>
    </p:extLst>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223</a:t>
            </a:fld>
            <a:endParaRPr lang="zh-CN" altLang="en-US"/>
          </a:p>
        </p:txBody>
      </p:sp>
    </p:spTree>
    <p:extLst>
      <p:ext uri="{BB962C8B-B14F-4D97-AF65-F5344CB8AC3E}">
        <p14:creationId xmlns:p14="http://schemas.microsoft.com/office/powerpoint/2010/main" val="2301131802"/>
      </p:ext>
    </p:extLst>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224</a:t>
            </a:fld>
            <a:endParaRPr lang="zh-CN" altLang="en-US"/>
          </a:p>
        </p:txBody>
      </p:sp>
    </p:spTree>
    <p:extLst>
      <p:ext uri="{BB962C8B-B14F-4D97-AF65-F5344CB8AC3E}">
        <p14:creationId xmlns:p14="http://schemas.microsoft.com/office/powerpoint/2010/main" val="3228965026"/>
      </p:ext>
    </p:extLst>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225</a:t>
            </a:fld>
            <a:endParaRPr lang="zh-CN" altLang="en-US"/>
          </a:p>
        </p:txBody>
      </p:sp>
    </p:spTree>
    <p:extLst>
      <p:ext uri="{BB962C8B-B14F-4D97-AF65-F5344CB8AC3E}">
        <p14:creationId xmlns:p14="http://schemas.microsoft.com/office/powerpoint/2010/main" val="2651008398"/>
      </p:ext>
    </p:extLst>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226</a:t>
            </a:fld>
            <a:endParaRPr lang="zh-CN" altLang="en-US"/>
          </a:p>
        </p:txBody>
      </p:sp>
    </p:spTree>
    <p:extLst>
      <p:ext uri="{BB962C8B-B14F-4D97-AF65-F5344CB8AC3E}">
        <p14:creationId xmlns:p14="http://schemas.microsoft.com/office/powerpoint/2010/main" val="3081967206"/>
      </p:ext>
    </p:extLst>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227</a:t>
            </a:fld>
            <a:endParaRPr lang="zh-CN" altLang="en-US"/>
          </a:p>
        </p:txBody>
      </p:sp>
    </p:spTree>
    <p:extLst>
      <p:ext uri="{BB962C8B-B14F-4D97-AF65-F5344CB8AC3E}">
        <p14:creationId xmlns:p14="http://schemas.microsoft.com/office/powerpoint/2010/main" val="3276380450"/>
      </p:ext>
    </p:extLst>
  </p:cSld>
  <p:clrMapOvr>
    <a:masterClrMapping/>
  </p:clrMapOvr>
</p:notes>
</file>

<file path=ppt/notesSlides/notesSlide2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228</a:t>
            </a:fld>
            <a:endParaRPr lang="zh-CN" altLang="en-US"/>
          </a:p>
        </p:txBody>
      </p:sp>
    </p:spTree>
    <p:extLst>
      <p:ext uri="{BB962C8B-B14F-4D97-AF65-F5344CB8AC3E}">
        <p14:creationId xmlns:p14="http://schemas.microsoft.com/office/powerpoint/2010/main" val="425401375"/>
      </p:ext>
    </p:extLst>
  </p:cSld>
  <p:clrMapOvr>
    <a:masterClrMapping/>
  </p:clrMapOvr>
</p:notes>
</file>

<file path=ppt/notesSlides/notesSlide2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229</a:t>
            </a:fld>
            <a:endParaRPr lang="zh-CN" altLang="en-US"/>
          </a:p>
        </p:txBody>
      </p:sp>
    </p:spTree>
    <p:extLst>
      <p:ext uri="{BB962C8B-B14F-4D97-AF65-F5344CB8AC3E}">
        <p14:creationId xmlns:p14="http://schemas.microsoft.com/office/powerpoint/2010/main" val="766206448"/>
      </p:ext>
    </p:extLst>
  </p:cSld>
  <p:clrMapOvr>
    <a:masterClrMapping/>
  </p:clrMapOvr>
</p:notes>
</file>

<file path=ppt/notesSlides/notesSlide2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230</a:t>
            </a:fld>
            <a:endParaRPr lang="zh-CN" altLang="en-US"/>
          </a:p>
        </p:txBody>
      </p:sp>
    </p:spTree>
    <p:extLst>
      <p:ext uri="{BB962C8B-B14F-4D97-AF65-F5344CB8AC3E}">
        <p14:creationId xmlns:p14="http://schemas.microsoft.com/office/powerpoint/2010/main" val="1356496408"/>
      </p:ext>
    </p:extLst>
  </p:cSld>
  <p:clrMapOvr>
    <a:masterClrMapping/>
  </p:clrMapOvr>
</p:notes>
</file>

<file path=ppt/notesSlides/notesSlide2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231</a:t>
            </a:fld>
            <a:endParaRPr lang="zh-CN" altLang="en-US"/>
          </a:p>
        </p:txBody>
      </p:sp>
    </p:spTree>
    <p:extLst>
      <p:ext uri="{BB962C8B-B14F-4D97-AF65-F5344CB8AC3E}">
        <p14:creationId xmlns:p14="http://schemas.microsoft.com/office/powerpoint/2010/main" val="3411421117"/>
      </p:ext>
    </p:extLst>
  </p:cSld>
  <p:clrMapOvr>
    <a:masterClrMapping/>
  </p:clrMapOvr>
</p:notes>
</file>

<file path=ppt/notesSlides/notesSlide2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232</a:t>
            </a:fld>
            <a:endParaRPr lang="zh-CN" altLang="en-US"/>
          </a:p>
        </p:txBody>
      </p:sp>
    </p:spTree>
    <p:extLst>
      <p:ext uri="{BB962C8B-B14F-4D97-AF65-F5344CB8AC3E}">
        <p14:creationId xmlns:p14="http://schemas.microsoft.com/office/powerpoint/2010/main" val="3698241272"/>
      </p:ext>
    </p:extLst>
  </p:cSld>
  <p:clrMapOvr>
    <a:masterClrMapping/>
  </p:clrMapOvr>
</p:notes>
</file>

<file path=ppt/notesSlides/notesSlide2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233</a:t>
            </a:fld>
            <a:endParaRPr lang="zh-CN" altLang="en-US"/>
          </a:p>
        </p:txBody>
      </p:sp>
    </p:spTree>
    <p:extLst>
      <p:ext uri="{BB962C8B-B14F-4D97-AF65-F5344CB8AC3E}">
        <p14:creationId xmlns:p14="http://schemas.microsoft.com/office/powerpoint/2010/main" val="3880497542"/>
      </p:ext>
    </p:extLst>
  </p:cSld>
  <p:clrMapOvr>
    <a:masterClrMapping/>
  </p:clrMapOvr>
</p:notes>
</file>

<file path=ppt/notesSlides/notesSlide2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234</a:t>
            </a:fld>
            <a:endParaRPr lang="zh-CN" altLang="en-US"/>
          </a:p>
        </p:txBody>
      </p:sp>
    </p:spTree>
    <p:extLst>
      <p:ext uri="{BB962C8B-B14F-4D97-AF65-F5344CB8AC3E}">
        <p14:creationId xmlns:p14="http://schemas.microsoft.com/office/powerpoint/2010/main" val="3642865722"/>
      </p:ext>
    </p:extLst>
  </p:cSld>
  <p:clrMapOvr>
    <a:masterClrMapping/>
  </p:clrMapOvr>
</p:notes>
</file>

<file path=ppt/notesSlides/notesSlide2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235</a:t>
            </a:fld>
            <a:endParaRPr lang="zh-CN" altLang="en-US"/>
          </a:p>
        </p:txBody>
      </p:sp>
    </p:spTree>
    <p:extLst>
      <p:ext uri="{BB962C8B-B14F-4D97-AF65-F5344CB8AC3E}">
        <p14:creationId xmlns:p14="http://schemas.microsoft.com/office/powerpoint/2010/main" val="3722462894"/>
      </p:ext>
    </p:extLst>
  </p:cSld>
  <p:clrMapOvr>
    <a:masterClrMapping/>
  </p:clrMapOvr>
</p:notes>
</file>

<file path=ppt/notesSlides/notesSlide2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236</a:t>
            </a:fld>
            <a:endParaRPr lang="zh-CN" altLang="en-US"/>
          </a:p>
        </p:txBody>
      </p:sp>
    </p:spTree>
    <p:extLst>
      <p:ext uri="{BB962C8B-B14F-4D97-AF65-F5344CB8AC3E}">
        <p14:creationId xmlns:p14="http://schemas.microsoft.com/office/powerpoint/2010/main" val="811645063"/>
      </p:ext>
    </p:extLst>
  </p:cSld>
  <p:clrMapOvr>
    <a:masterClrMapping/>
  </p:clrMapOvr>
</p:notes>
</file>

<file path=ppt/notesSlides/notesSlide2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237</a:t>
            </a:fld>
            <a:endParaRPr lang="zh-CN" altLang="en-US"/>
          </a:p>
        </p:txBody>
      </p:sp>
    </p:spTree>
    <p:extLst>
      <p:ext uri="{BB962C8B-B14F-4D97-AF65-F5344CB8AC3E}">
        <p14:creationId xmlns:p14="http://schemas.microsoft.com/office/powerpoint/2010/main" val="4286173602"/>
      </p:ext>
    </p:extLst>
  </p:cSld>
  <p:clrMapOvr>
    <a:masterClrMapping/>
  </p:clrMapOvr>
</p:notes>
</file>

<file path=ppt/notesSlides/notesSlide2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238</a:t>
            </a:fld>
            <a:endParaRPr lang="zh-CN" altLang="en-US"/>
          </a:p>
        </p:txBody>
      </p:sp>
    </p:spTree>
    <p:extLst>
      <p:ext uri="{BB962C8B-B14F-4D97-AF65-F5344CB8AC3E}">
        <p14:creationId xmlns:p14="http://schemas.microsoft.com/office/powerpoint/2010/main" val="2306335818"/>
      </p:ext>
    </p:extLst>
  </p:cSld>
  <p:clrMapOvr>
    <a:masterClrMapping/>
  </p:clrMapOvr>
</p:notes>
</file>

<file path=ppt/notesSlides/notesSlide2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239</a:t>
            </a:fld>
            <a:endParaRPr lang="zh-CN" altLang="en-US"/>
          </a:p>
        </p:txBody>
      </p:sp>
    </p:spTree>
    <p:extLst>
      <p:ext uri="{BB962C8B-B14F-4D97-AF65-F5344CB8AC3E}">
        <p14:creationId xmlns:p14="http://schemas.microsoft.com/office/powerpoint/2010/main" val="3591616115"/>
      </p:ext>
    </p:extLst>
  </p:cSld>
  <p:clrMapOvr>
    <a:masterClrMapping/>
  </p:clrMapOvr>
</p:notes>
</file>

<file path=ppt/notesSlides/notesSlide2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240</a:t>
            </a:fld>
            <a:endParaRPr lang="zh-CN" altLang="en-US"/>
          </a:p>
        </p:txBody>
      </p:sp>
    </p:spTree>
    <p:extLst>
      <p:ext uri="{BB962C8B-B14F-4D97-AF65-F5344CB8AC3E}">
        <p14:creationId xmlns:p14="http://schemas.microsoft.com/office/powerpoint/2010/main" val="712861186"/>
      </p:ext>
    </p:extLst>
  </p:cSld>
  <p:clrMapOvr>
    <a:masterClrMapping/>
  </p:clrMapOvr>
</p:notes>
</file>

<file path=ppt/notesSlides/notesSlide2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241</a:t>
            </a:fld>
            <a:endParaRPr lang="zh-CN" altLang="en-US"/>
          </a:p>
        </p:txBody>
      </p:sp>
    </p:spTree>
    <p:extLst>
      <p:ext uri="{BB962C8B-B14F-4D97-AF65-F5344CB8AC3E}">
        <p14:creationId xmlns:p14="http://schemas.microsoft.com/office/powerpoint/2010/main" val="2153982855"/>
      </p:ext>
    </p:extLst>
  </p:cSld>
  <p:clrMapOvr>
    <a:masterClrMapping/>
  </p:clrMapOvr>
</p:notes>
</file>

<file path=ppt/notesSlides/notesSlide2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242</a:t>
            </a:fld>
            <a:endParaRPr lang="zh-CN" altLang="en-US"/>
          </a:p>
        </p:txBody>
      </p:sp>
    </p:spTree>
    <p:extLst>
      <p:ext uri="{BB962C8B-B14F-4D97-AF65-F5344CB8AC3E}">
        <p14:creationId xmlns:p14="http://schemas.microsoft.com/office/powerpoint/2010/main" val="1550861739"/>
      </p:ext>
    </p:extLst>
  </p:cSld>
  <p:clrMapOvr>
    <a:masterClrMapping/>
  </p:clrMapOvr>
</p:notes>
</file>

<file path=ppt/notesSlides/notesSlide2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243</a:t>
            </a:fld>
            <a:endParaRPr lang="zh-CN" altLang="en-US"/>
          </a:p>
        </p:txBody>
      </p:sp>
    </p:spTree>
    <p:extLst>
      <p:ext uri="{BB962C8B-B14F-4D97-AF65-F5344CB8AC3E}">
        <p14:creationId xmlns:p14="http://schemas.microsoft.com/office/powerpoint/2010/main" val="3240130040"/>
      </p:ext>
    </p:extLst>
  </p:cSld>
  <p:clrMapOvr>
    <a:masterClrMapping/>
  </p:clrMapOvr>
</p:notes>
</file>

<file path=ppt/notesSlides/notesSlide2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244</a:t>
            </a:fld>
            <a:endParaRPr lang="zh-CN" altLang="en-US"/>
          </a:p>
        </p:txBody>
      </p:sp>
    </p:spTree>
    <p:extLst>
      <p:ext uri="{BB962C8B-B14F-4D97-AF65-F5344CB8AC3E}">
        <p14:creationId xmlns:p14="http://schemas.microsoft.com/office/powerpoint/2010/main" val="1981495673"/>
      </p:ext>
    </p:extLst>
  </p:cSld>
  <p:clrMapOvr>
    <a:masterClrMapping/>
  </p:clrMapOvr>
</p:notes>
</file>

<file path=ppt/notesSlides/notesSlide2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245</a:t>
            </a:fld>
            <a:endParaRPr lang="zh-CN" altLang="en-US"/>
          </a:p>
        </p:txBody>
      </p:sp>
    </p:spTree>
    <p:extLst>
      <p:ext uri="{BB962C8B-B14F-4D97-AF65-F5344CB8AC3E}">
        <p14:creationId xmlns:p14="http://schemas.microsoft.com/office/powerpoint/2010/main" val="1950197114"/>
      </p:ext>
    </p:extLst>
  </p:cSld>
  <p:clrMapOvr>
    <a:masterClrMapping/>
  </p:clrMapOvr>
</p:notes>
</file>

<file path=ppt/notesSlides/notesSlide2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246</a:t>
            </a:fld>
            <a:endParaRPr lang="zh-CN" altLang="en-US"/>
          </a:p>
        </p:txBody>
      </p:sp>
    </p:spTree>
    <p:extLst>
      <p:ext uri="{BB962C8B-B14F-4D97-AF65-F5344CB8AC3E}">
        <p14:creationId xmlns:p14="http://schemas.microsoft.com/office/powerpoint/2010/main" val="160903679"/>
      </p:ext>
    </p:extLst>
  </p:cSld>
  <p:clrMapOvr>
    <a:masterClrMapping/>
  </p:clrMapOvr>
</p:notes>
</file>

<file path=ppt/notesSlides/notesSlide2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247</a:t>
            </a:fld>
            <a:endParaRPr lang="zh-CN" altLang="en-US"/>
          </a:p>
        </p:txBody>
      </p:sp>
    </p:spTree>
    <p:extLst>
      <p:ext uri="{BB962C8B-B14F-4D97-AF65-F5344CB8AC3E}">
        <p14:creationId xmlns:p14="http://schemas.microsoft.com/office/powerpoint/2010/main" val="247605171"/>
      </p:ext>
    </p:extLst>
  </p:cSld>
  <p:clrMapOvr>
    <a:masterClrMapping/>
  </p:clrMapOvr>
</p:notes>
</file>

<file path=ppt/notesSlides/notesSlide2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248</a:t>
            </a:fld>
            <a:endParaRPr lang="zh-CN" altLang="en-US"/>
          </a:p>
        </p:txBody>
      </p:sp>
    </p:spTree>
    <p:extLst>
      <p:ext uri="{BB962C8B-B14F-4D97-AF65-F5344CB8AC3E}">
        <p14:creationId xmlns:p14="http://schemas.microsoft.com/office/powerpoint/2010/main" val="563186494"/>
      </p:ext>
    </p:extLst>
  </p:cSld>
  <p:clrMapOvr>
    <a:masterClrMapping/>
  </p:clrMapOvr>
</p:notes>
</file>

<file path=ppt/notesSlides/notesSlide2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249</a:t>
            </a:fld>
            <a:endParaRPr lang="zh-CN" altLang="en-US"/>
          </a:p>
        </p:txBody>
      </p:sp>
    </p:spTree>
    <p:extLst>
      <p:ext uri="{BB962C8B-B14F-4D97-AF65-F5344CB8AC3E}">
        <p14:creationId xmlns:p14="http://schemas.microsoft.com/office/powerpoint/2010/main" val="2745923"/>
      </p:ext>
    </p:extLst>
  </p:cSld>
  <p:clrMapOvr>
    <a:masterClrMapping/>
  </p:clrMapOvr>
</p:notes>
</file>

<file path=ppt/notesSlides/notesSlide2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250</a:t>
            </a:fld>
            <a:endParaRPr lang="zh-CN" altLang="en-US"/>
          </a:p>
        </p:txBody>
      </p:sp>
    </p:spTree>
    <p:extLst>
      <p:ext uri="{BB962C8B-B14F-4D97-AF65-F5344CB8AC3E}">
        <p14:creationId xmlns:p14="http://schemas.microsoft.com/office/powerpoint/2010/main" val="1948336990"/>
      </p:ext>
    </p:extLst>
  </p:cSld>
  <p:clrMapOvr>
    <a:masterClrMapping/>
  </p:clrMapOvr>
</p:notes>
</file>

<file path=ppt/notesSlides/notesSlide2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251</a:t>
            </a:fld>
            <a:endParaRPr lang="zh-CN" altLang="en-US"/>
          </a:p>
        </p:txBody>
      </p:sp>
    </p:spTree>
    <p:extLst>
      <p:ext uri="{BB962C8B-B14F-4D97-AF65-F5344CB8AC3E}">
        <p14:creationId xmlns:p14="http://schemas.microsoft.com/office/powerpoint/2010/main" val="464045070"/>
      </p:ext>
    </p:extLst>
  </p:cSld>
  <p:clrMapOvr>
    <a:masterClrMapping/>
  </p:clrMapOvr>
</p:notes>
</file>

<file path=ppt/notesSlides/notesSlide2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252</a:t>
            </a:fld>
            <a:endParaRPr lang="zh-CN" altLang="en-US"/>
          </a:p>
        </p:txBody>
      </p:sp>
    </p:spTree>
    <p:extLst>
      <p:ext uri="{BB962C8B-B14F-4D97-AF65-F5344CB8AC3E}">
        <p14:creationId xmlns:p14="http://schemas.microsoft.com/office/powerpoint/2010/main" val="224147884"/>
      </p:ext>
    </p:extLst>
  </p:cSld>
  <p:clrMapOvr>
    <a:masterClrMapping/>
  </p:clrMapOvr>
</p:notes>
</file>

<file path=ppt/notesSlides/notesSlide2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253</a:t>
            </a:fld>
            <a:endParaRPr lang="zh-CN" altLang="en-US"/>
          </a:p>
        </p:txBody>
      </p:sp>
    </p:spTree>
    <p:extLst>
      <p:ext uri="{BB962C8B-B14F-4D97-AF65-F5344CB8AC3E}">
        <p14:creationId xmlns:p14="http://schemas.microsoft.com/office/powerpoint/2010/main" val="2893827337"/>
      </p:ext>
    </p:extLst>
  </p:cSld>
  <p:clrMapOvr>
    <a:masterClrMapping/>
  </p:clrMapOvr>
</p:notes>
</file>

<file path=ppt/notesSlides/notesSlide2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254</a:t>
            </a:fld>
            <a:endParaRPr lang="zh-CN" altLang="en-US"/>
          </a:p>
        </p:txBody>
      </p:sp>
    </p:spTree>
    <p:extLst>
      <p:ext uri="{BB962C8B-B14F-4D97-AF65-F5344CB8AC3E}">
        <p14:creationId xmlns:p14="http://schemas.microsoft.com/office/powerpoint/2010/main" val="2858255701"/>
      </p:ext>
    </p:extLst>
  </p:cSld>
  <p:clrMapOvr>
    <a:masterClrMapping/>
  </p:clrMapOvr>
</p:notes>
</file>

<file path=ppt/notesSlides/notesSlide2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255</a:t>
            </a:fld>
            <a:endParaRPr lang="zh-CN" altLang="en-US"/>
          </a:p>
        </p:txBody>
      </p:sp>
    </p:spTree>
    <p:extLst>
      <p:ext uri="{BB962C8B-B14F-4D97-AF65-F5344CB8AC3E}">
        <p14:creationId xmlns:p14="http://schemas.microsoft.com/office/powerpoint/2010/main" val="3305284588"/>
      </p:ext>
    </p:extLst>
  </p:cSld>
  <p:clrMapOvr>
    <a:masterClrMapping/>
  </p:clrMapOvr>
</p:notes>
</file>

<file path=ppt/notesSlides/notesSlide2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256</a:t>
            </a:fld>
            <a:endParaRPr lang="zh-CN" altLang="en-US"/>
          </a:p>
        </p:txBody>
      </p:sp>
    </p:spTree>
    <p:extLst>
      <p:ext uri="{BB962C8B-B14F-4D97-AF65-F5344CB8AC3E}">
        <p14:creationId xmlns:p14="http://schemas.microsoft.com/office/powerpoint/2010/main" val="3125517072"/>
      </p:ext>
    </p:extLst>
  </p:cSld>
  <p:clrMapOvr>
    <a:masterClrMapping/>
  </p:clrMapOvr>
</p:notes>
</file>

<file path=ppt/notesSlides/notesSlide2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257</a:t>
            </a:fld>
            <a:endParaRPr lang="zh-CN" altLang="en-US"/>
          </a:p>
        </p:txBody>
      </p:sp>
    </p:spTree>
    <p:extLst>
      <p:ext uri="{BB962C8B-B14F-4D97-AF65-F5344CB8AC3E}">
        <p14:creationId xmlns:p14="http://schemas.microsoft.com/office/powerpoint/2010/main" val="3953347001"/>
      </p:ext>
    </p:extLst>
  </p:cSld>
  <p:clrMapOvr>
    <a:masterClrMapping/>
  </p:clrMapOvr>
</p:notes>
</file>

<file path=ppt/notesSlides/notesSlide2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258</a:t>
            </a:fld>
            <a:endParaRPr lang="zh-CN" altLang="en-US"/>
          </a:p>
        </p:txBody>
      </p:sp>
    </p:spTree>
    <p:extLst>
      <p:ext uri="{BB962C8B-B14F-4D97-AF65-F5344CB8AC3E}">
        <p14:creationId xmlns:p14="http://schemas.microsoft.com/office/powerpoint/2010/main" val="2304685834"/>
      </p:ext>
    </p:extLst>
  </p:cSld>
  <p:clrMapOvr>
    <a:masterClrMapping/>
  </p:clrMapOvr>
</p:notes>
</file>

<file path=ppt/notesSlides/notesSlide2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259</a:t>
            </a:fld>
            <a:endParaRPr lang="zh-CN" altLang="en-US"/>
          </a:p>
        </p:txBody>
      </p:sp>
    </p:spTree>
    <p:extLst>
      <p:ext uri="{BB962C8B-B14F-4D97-AF65-F5344CB8AC3E}">
        <p14:creationId xmlns:p14="http://schemas.microsoft.com/office/powerpoint/2010/main" val="3088360026"/>
      </p:ext>
    </p:extLst>
  </p:cSld>
  <p:clrMapOvr>
    <a:masterClrMapping/>
  </p:clrMapOvr>
</p:notes>
</file>

<file path=ppt/notesSlides/notesSlide2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260</a:t>
            </a:fld>
            <a:endParaRPr lang="zh-CN" altLang="en-US"/>
          </a:p>
        </p:txBody>
      </p:sp>
    </p:spTree>
    <p:extLst>
      <p:ext uri="{BB962C8B-B14F-4D97-AF65-F5344CB8AC3E}">
        <p14:creationId xmlns:p14="http://schemas.microsoft.com/office/powerpoint/2010/main" val="4179826004"/>
      </p:ext>
    </p:extLst>
  </p:cSld>
  <p:clrMapOvr>
    <a:masterClrMapping/>
  </p:clrMapOvr>
</p:notes>
</file>

<file path=ppt/notesSlides/notesSlide2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261</a:t>
            </a:fld>
            <a:endParaRPr lang="zh-CN" altLang="en-US"/>
          </a:p>
        </p:txBody>
      </p:sp>
    </p:spTree>
    <p:extLst>
      <p:ext uri="{BB962C8B-B14F-4D97-AF65-F5344CB8AC3E}">
        <p14:creationId xmlns:p14="http://schemas.microsoft.com/office/powerpoint/2010/main" val="3254558449"/>
      </p:ext>
    </p:extLst>
  </p:cSld>
  <p:clrMapOvr>
    <a:masterClrMapping/>
  </p:clrMapOvr>
</p:notes>
</file>

<file path=ppt/notesSlides/notesSlide2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262</a:t>
            </a:fld>
            <a:endParaRPr lang="zh-CN" altLang="en-US"/>
          </a:p>
        </p:txBody>
      </p:sp>
    </p:spTree>
    <p:extLst>
      <p:ext uri="{BB962C8B-B14F-4D97-AF65-F5344CB8AC3E}">
        <p14:creationId xmlns:p14="http://schemas.microsoft.com/office/powerpoint/2010/main" val="3209142722"/>
      </p:ext>
    </p:extLst>
  </p:cSld>
  <p:clrMapOvr>
    <a:masterClrMapping/>
  </p:clrMapOvr>
</p:notes>
</file>

<file path=ppt/notesSlides/notesSlide2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263</a:t>
            </a:fld>
            <a:endParaRPr lang="zh-CN" altLang="en-US"/>
          </a:p>
        </p:txBody>
      </p:sp>
    </p:spTree>
    <p:extLst>
      <p:ext uri="{BB962C8B-B14F-4D97-AF65-F5344CB8AC3E}">
        <p14:creationId xmlns:p14="http://schemas.microsoft.com/office/powerpoint/2010/main" val="1290854279"/>
      </p:ext>
    </p:extLst>
  </p:cSld>
  <p:clrMapOvr>
    <a:masterClrMapping/>
  </p:clrMapOvr>
</p:notes>
</file>

<file path=ppt/notesSlides/notesSlide2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264</a:t>
            </a:fld>
            <a:endParaRPr lang="zh-CN" altLang="en-US"/>
          </a:p>
        </p:txBody>
      </p:sp>
    </p:spTree>
    <p:extLst>
      <p:ext uri="{BB962C8B-B14F-4D97-AF65-F5344CB8AC3E}">
        <p14:creationId xmlns:p14="http://schemas.microsoft.com/office/powerpoint/2010/main" val="922575078"/>
      </p:ext>
    </p:extLst>
  </p:cSld>
  <p:clrMapOvr>
    <a:masterClrMapping/>
  </p:clrMapOvr>
</p:notes>
</file>

<file path=ppt/notesSlides/notesSlide2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265</a:t>
            </a:fld>
            <a:endParaRPr lang="zh-CN" altLang="en-US"/>
          </a:p>
        </p:txBody>
      </p:sp>
    </p:spTree>
    <p:extLst>
      <p:ext uri="{BB962C8B-B14F-4D97-AF65-F5344CB8AC3E}">
        <p14:creationId xmlns:p14="http://schemas.microsoft.com/office/powerpoint/2010/main" val="2677443447"/>
      </p:ext>
    </p:extLst>
  </p:cSld>
  <p:clrMapOvr>
    <a:masterClrMapping/>
  </p:clrMapOvr>
</p:notes>
</file>

<file path=ppt/notesSlides/notesSlide2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266</a:t>
            </a:fld>
            <a:endParaRPr lang="zh-CN" altLang="en-US"/>
          </a:p>
        </p:txBody>
      </p:sp>
    </p:spTree>
    <p:extLst>
      <p:ext uri="{BB962C8B-B14F-4D97-AF65-F5344CB8AC3E}">
        <p14:creationId xmlns:p14="http://schemas.microsoft.com/office/powerpoint/2010/main" val="2250433857"/>
      </p:ext>
    </p:extLst>
  </p:cSld>
  <p:clrMapOvr>
    <a:masterClrMapping/>
  </p:clrMapOvr>
</p:notes>
</file>

<file path=ppt/notesSlides/notesSlide2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267</a:t>
            </a:fld>
            <a:endParaRPr lang="zh-CN" altLang="en-US"/>
          </a:p>
        </p:txBody>
      </p:sp>
    </p:spTree>
    <p:extLst>
      <p:ext uri="{BB962C8B-B14F-4D97-AF65-F5344CB8AC3E}">
        <p14:creationId xmlns:p14="http://schemas.microsoft.com/office/powerpoint/2010/main" val="293317392"/>
      </p:ext>
    </p:extLst>
  </p:cSld>
  <p:clrMapOvr>
    <a:masterClrMapping/>
  </p:clrMapOvr>
</p:notes>
</file>

<file path=ppt/notesSlides/notesSlide2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268</a:t>
            </a:fld>
            <a:endParaRPr lang="zh-CN" altLang="en-US"/>
          </a:p>
        </p:txBody>
      </p:sp>
    </p:spTree>
    <p:extLst>
      <p:ext uri="{BB962C8B-B14F-4D97-AF65-F5344CB8AC3E}">
        <p14:creationId xmlns:p14="http://schemas.microsoft.com/office/powerpoint/2010/main" val="3415895761"/>
      </p:ext>
    </p:extLst>
  </p:cSld>
  <p:clrMapOvr>
    <a:masterClrMapping/>
  </p:clrMapOvr>
</p:notes>
</file>

<file path=ppt/notesSlides/notesSlide2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269</a:t>
            </a:fld>
            <a:endParaRPr lang="zh-CN" altLang="en-US"/>
          </a:p>
        </p:txBody>
      </p:sp>
    </p:spTree>
    <p:extLst>
      <p:ext uri="{BB962C8B-B14F-4D97-AF65-F5344CB8AC3E}">
        <p14:creationId xmlns:p14="http://schemas.microsoft.com/office/powerpoint/2010/main" val="3707078513"/>
      </p:ext>
    </p:extLst>
  </p:cSld>
  <p:clrMapOvr>
    <a:masterClrMapping/>
  </p:clrMapOvr>
</p:notes>
</file>

<file path=ppt/notesSlides/notesSlide2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270</a:t>
            </a:fld>
            <a:endParaRPr lang="zh-CN" altLang="en-US"/>
          </a:p>
        </p:txBody>
      </p:sp>
    </p:spTree>
    <p:extLst>
      <p:ext uri="{BB962C8B-B14F-4D97-AF65-F5344CB8AC3E}">
        <p14:creationId xmlns:p14="http://schemas.microsoft.com/office/powerpoint/2010/main" val="800261948"/>
      </p:ext>
    </p:extLst>
  </p:cSld>
  <p:clrMapOvr>
    <a:masterClrMapping/>
  </p:clrMapOvr>
</p:notes>
</file>

<file path=ppt/notesSlides/notesSlide2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271</a:t>
            </a:fld>
            <a:endParaRPr lang="zh-CN" altLang="en-US"/>
          </a:p>
        </p:txBody>
      </p:sp>
    </p:spTree>
    <p:extLst>
      <p:ext uri="{BB962C8B-B14F-4D97-AF65-F5344CB8AC3E}">
        <p14:creationId xmlns:p14="http://schemas.microsoft.com/office/powerpoint/2010/main" val="324834940"/>
      </p:ext>
    </p:extLst>
  </p:cSld>
  <p:clrMapOvr>
    <a:masterClrMapping/>
  </p:clrMapOvr>
</p:notes>
</file>

<file path=ppt/notesSlides/notesSlide2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272</a:t>
            </a:fld>
            <a:endParaRPr lang="zh-CN" altLang="en-US"/>
          </a:p>
        </p:txBody>
      </p:sp>
    </p:spTree>
    <p:extLst>
      <p:ext uri="{BB962C8B-B14F-4D97-AF65-F5344CB8AC3E}">
        <p14:creationId xmlns:p14="http://schemas.microsoft.com/office/powerpoint/2010/main" val="3026147783"/>
      </p:ext>
    </p:extLst>
  </p:cSld>
  <p:clrMapOvr>
    <a:masterClrMapping/>
  </p:clrMapOvr>
</p:notes>
</file>

<file path=ppt/notesSlides/notesSlide2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273</a:t>
            </a:fld>
            <a:endParaRPr lang="zh-CN" altLang="en-US"/>
          </a:p>
        </p:txBody>
      </p:sp>
    </p:spTree>
    <p:extLst>
      <p:ext uri="{BB962C8B-B14F-4D97-AF65-F5344CB8AC3E}">
        <p14:creationId xmlns:p14="http://schemas.microsoft.com/office/powerpoint/2010/main" val="1635685874"/>
      </p:ext>
    </p:extLst>
  </p:cSld>
  <p:clrMapOvr>
    <a:masterClrMapping/>
  </p:clrMapOvr>
</p:notes>
</file>

<file path=ppt/notesSlides/notesSlide2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274</a:t>
            </a:fld>
            <a:endParaRPr lang="zh-CN" altLang="en-US"/>
          </a:p>
        </p:txBody>
      </p:sp>
    </p:spTree>
    <p:extLst>
      <p:ext uri="{BB962C8B-B14F-4D97-AF65-F5344CB8AC3E}">
        <p14:creationId xmlns:p14="http://schemas.microsoft.com/office/powerpoint/2010/main" val="1905452533"/>
      </p:ext>
    </p:extLst>
  </p:cSld>
  <p:clrMapOvr>
    <a:masterClrMapping/>
  </p:clrMapOvr>
</p:notes>
</file>

<file path=ppt/notesSlides/notesSlide2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275</a:t>
            </a:fld>
            <a:endParaRPr lang="zh-CN" altLang="en-US"/>
          </a:p>
        </p:txBody>
      </p:sp>
    </p:spTree>
    <p:extLst>
      <p:ext uri="{BB962C8B-B14F-4D97-AF65-F5344CB8AC3E}">
        <p14:creationId xmlns:p14="http://schemas.microsoft.com/office/powerpoint/2010/main" val="1229557942"/>
      </p:ext>
    </p:extLst>
  </p:cSld>
  <p:clrMapOvr>
    <a:masterClrMapping/>
  </p:clrMapOvr>
</p:notes>
</file>

<file path=ppt/notesSlides/notesSlide2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276</a:t>
            </a:fld>
            <a:endParaRPr lang="zh-CN" altLang="en-US"/>
          </a:p>
        </p:txBody>
      </p:sp>
    </p:spTree>
    <p:extLst>
      <p:ext uri="{BB962C8B-B14F-4D97-AF65-F5344CB8AC3E}">
        <p14:creationId xmlns:p14="http://schemas.microsoft.com/office/powerpoint/2010/main" val="920126611"/>
      </p:ext>
    </p:extLst>
  </p:cSld>
  <p:clrMapOvr>
    <a:masterClrMapping/>
  </p:clrMapOvr>
</p:notes>
</file>

<file path=ppt/notesSlides/notesSlide2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277</a:t>
            </a:fld>
            <a:endParaRPr lang="zh-CN" altLang="en-US"/>
          </a:p>
        </p:txBody>
      </p:sp>
    </p:spTree>
    <p:extLst>
      <p:ext uri="{BB962C8B-B14F-4D97-AF65-F5344CB8AC3E}">
        <p14:creationId xmlns:p14="http://schemas.microsoft.com/office/powerpoint/2010/main" val="1579683015"/>
      </p:ext>
    </p:extLst>
  </p:cSld>
  <p:clrMapOvr>
    <a:masterClrMapping/>
  </p:clrMapOvr>
</p:notes>
</file>

<file path=ppt/notesSlides/notesSlide2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278</a:t>
            </a:fld>
            <a:endParaRPr lang="zh-CN" altLang="en-US"/>
          </a:p>
        </p:txBody>
      </p:sp>
    </p:spTree>
    <p:extLst>
      <p:ext uri="{BB962C8B-B14F-4D97-AF65-F5344CB8AC3E}">
        <p14:creationId xmlns:p14="http://schemas.microsoft.com/office/powerpoint/2010/main" val="54163693"/>
      </p:ext>
    </p:extLst>
  </p:cSld>
  <p:clrMapOvr>
    <a:masterClrMapping/>
  </p:clrMapOvr>
</p:notes>
</file>

<file path=ppt/notesSlides/notesSlide2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279</a:t>
            </a:fld>
            <a:endParaRPr lang="zh-CN" altLang="en-US"/>
          </a:p>
        </p:txBody>
      </p:sp>
    </p:spTree>
    <p:extLst>
      <p:ext uri="{BB962C8B-B14F-4D97-AF65-F5344CB8AC3E}">
        <p14:creationId xmlns:p14="http://schemas.microsoft.com/office/powerpoint/2010/main" val="1843224754"/>
      </p:ext>
    </p:extLst>
  </p:cSld>
  <p:clrMapOvr>
    <a:masterClrMapping/>
  </p:clrMapOvr>
</p:notes>
</file>

<file path=ppt/notesSlides/notesSlide2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280</a:t>
            </a:fld>
            <a:endParaRPr lang="zh-CN" altLang="en-US"/>
          </a:p>
        </p:txBody>
      </p:sp>
    </p:spTree>
    <p:extLst>
      <p:ext uri="{BB962C8B-B14F-4D97-AF65-F5344CB8AC3E}">
        <p14:creationId xmlns:p14="http://schemas.microsoft.com/office/powerpoint/2010/main" val="2668705902"/>
      </p:ext>
    </p:extLst>
  </p:cSld>
  <p:clrMapOvr>
    <a:masterClrMapping/>
  </p:clrMapOvr>
</p:notes>
</file>

<file path=ppt/notesSlides/notesSlide2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281</a:t>
            </a:fld>
            <a:endParaRPr lang="zh-CN" altLang="en-US"/>
          </a:p>
        </p:txBody>
      </p:sp>
    </p:spTree>
    <p:extLst>
      <p:ext uri="{BB962C8B-B14F-4D97-AF65-F5344CB8AC3E}">
        <p14:creationId xmlns:p14="http://schemas.microsoft.com/office/powerpoint/2010/main" val="2048477870"/>
      </p:ext>
    </p:extLst>
  </p:cSld>
  <p:clrMapOvr>
    <a:masterClrMapping/>
  </p:clrMapOvr>
</p:notes>
</file>

<file path=ppt/notesSlides/notesSlide2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282</a:t>
            </a:fld>
            <a:endParaRPr lang="zh-CN" altLang="en-US"/>
          </a:p>
        </p:txBody>
      </p:sp>
    </p:spTree>
    <p:extLst>
      <p:ext uri="{BB962C8B-B14F-4D97-AF65-F5344CB8AC3E}">
        <p14:creationId xmlns:p14="http://schemas.microsoft.com/office/powerpoint/2010/main" val="457152907"/>
      </p:ext>
    </p:extLst>
  </p:cSld>
  <p:clrMapOvr>
    <a:masterClrMapping/>
  </p:clrMapOvr>
</p:notes>
</file>

<file path=ppt/notesSlides/notesSlide2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283</a:t>
            </a:fld>
            <a:endParaRPr lang="zh-CN" altLang="en-US"/>
          </a:p>
        </p:txBody>
      </p:sp>
    </p:spTree>
    <p:extLst>
      <p:ext uri="{BB962C8B-B14F-4D97-AF65-F5344CB8AC3E}">
        <p14:creationId xmlns:p14="http://schemas.microsoft.com/office/powerpoint/2010/main" val="2487762397"/>
      </p:ext>
    </p:extLst>
  </p:cSld>
  <p:clrMapOvr>
    <a:masterClrMapping/>
  </p:clrMapOvr>
</p:notes>
</file>

<file path=ppt/notesSlides/notesSlide2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284</a:t>
            </a:fld>
            <a:endParaRPr lang="zh-CN" altLang="en-US"/>
          </a:p>
        </p:txBody>
      </p:sp>
    </p:spTree>
    <p:extLst>
      <p:ext uri="{BB962C8B-B14F-4D97-AF65-F5344CB8AC3E}">
        <p14:creationId xmlns:p14="http://schemas.microsoft.com/office/powerpoint/2010/main" val="967129884"/>
      </p:ext>
    </p:extLst>
  </p:cSld>
  <p:clrMapOvr>
    <a:masterClrMapping/>
  </p:clrMapOvr>
</p:notes>
</file>

<file path=ppt/notesSlides/notesSlide2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285</a:t>
            </a:fld>
            <a:endParaRPr lang="zh-CN" altLang="en-US"/>
          </a:p>
        </p:txBody>
      </p:sp>
    </p:spTree>
    <p:extLst>
      <p:ext uri="{BB962C8B-B14F-4D97-AF65-F5344CB8AC3E}">
        <p14:creationId xmlns:p14="http://schemas.microsoft.com/office/powerpoint/2010/main" val="4040097446"/>
      </p:ext>
    </p:extLst>
  </p:cSld>
  <p:clrMapOvr>
    <a:masterClrMapping/>
  </p:clrMapOvr>
</p:notes>
</file>

<file path=ppt/notesSlides/notesSlide2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286</a:t>
            </a:fld>
            <a:endParaRPr lang="zh-CN" altLang="en-US"/>
          </a:p>
        </p:txBody>
      </p:sp>
    </p:spTree>
    <p:extLst>
      <p:ext uri="{BB962C8B-B14F-4D97-AF65-F5344CB8AC3E}">
        <p14:creationId xmlns:p14="http://schemas.microsoft.com/office/powerpoint/2010/main" val="1156112610"/>
      </p:ext>
    </p:extLst>
  </p:cSld>
  <p:clrMapOvr>
    <a:masterClrMapping/>
  </p:clrMapOvr>
</p:notes>
</file>

<file path=ppt/notesSlides/notesSlide2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287</a:t>
            </a:fld>
            <a:endParaRPr lang="zh-CN" altLang="en-US"/>
          </a:p>
        </p:txBody>
      </p:sp>
    </p:spTree>
    <p:extLst>
      <p:ext uri="{BB962C8B-B14F-4D97-AF65-F5344CB8AC3E}">
        <p14:creationId xmlns:p14="http://schemas.microsoft.com/office/powerpoint/2010/main" val="1419978537"/>
      </p:ext>
    </p:extLst>
  </p:cSld>
  <p:clrMapOvr>
    <a:masterClrMapping/>
  </p:clrMapOvr>
</p:notes>
</file>

<file path=ppt/notesSlides/notesSlide2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288</a:t>
            </a:fld>
            <a:endParaRPr lang="zh-CN" altLang="en-US"/>
          </a:p>
        </p:txBody>
      </p:sp>
    </p:spTree>
    <p:extLst>
      <p:ext uri="{BB962C8B-B14F-4D97-AF65-F5344CB8AC3E}">
        <p14:creationId xmlns:p14="http://schemas.microsoft.com/office/powerpoint/2010/main" val="2844928138"/>
      </p:ext>
    </p:extLst>
  </p:cSld>
  <p:clrMapOvr>
    <a:masterClrMapping/>
  </p:clrMapOvr>
</p:notes>
</file>

<file path=ppt/notesSlides/notesSlide2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289</a:t>
            </a:fld>
            <a:endParaRPr lang="zh-CN" altLang="en-US"/>
          </a:p>
        </p:txBody>
      </p:sp>
    </p:spTree>
    <p:extLst>
      <p:ext uri="{BB962C8B-B14F-4D97-AF65-F5344CB8AC3E}">
        <p14:creationId xmlns:p14="http://schemas.microsoft.com/office/powerpoint/2010/main" val="1032785365"/>
      </p:ext>
    </p:extLst>
  </p:cSld>
  <p:clrMapOvr>
    <a:masterClrMapping/>
  </p:clrMapOvr>
</p:notes>
</file>

<file path=ppt/notesSlides/notesSlide2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290</a:t>
            </a:fld>
            <a:endParaRPr lang="zh-CN" altLang="en-US"/>
          </a:p>
        </p:txBody>
      </p:sp>
    </p:spTree>
    <p:extLst>
      <p:ext uri="{BB962C8B-B14F-4D97-AF65-F5344CB8AC3E}">
        <p14:creationId xmlns:p14="http://schemas.microsoft.com/office/powerpoint/2010/main" val="3899353922"/>
      </p:ext>
    </p:extLst>
  </p:cSld>
  <p:clrMapOvr>
    <a:masterClrMapping/>
  </p:clrMapOvr>
</p:notes>
</file>

<file path=ppt/notesSlides/notesSlide2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291</a:t>
            </a:fld>
            <a:endParaRPr lang="zh-CN" altLang="en-US"/>
          </a:p>
        </p:txBody>
      </p:sp>
    </p:spTree>
    <p:extLst>
      <p:ext uri="{BB962C8B-B14F-4D97-AF65-F5344CB8AC3E}">
        <p14:creationId xmlns:p14="http://schemas.microsoft.com/office/powerpoint/2010/main" val="4133370665"/>
      </p:ext>
    </p:extLst>
  </p:cSld>
  <p:clrMapOvr>
    <a:masterClrMapping/>
  </p:clrMapOvr>
</p:notes>
</file>

<file path=ppt/notesSlides/notesSlide2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292</a:t>
            </a:fld>
            <a:endParaRPr lang="zh-CN" altLang="en-US"/>
          </a:p>
        </p:txBody>
      </p:sp>
    </p:spTree>
    <p:extLst>
      <p:ext uri="{BB962C8B-B14F-4D97-AF65-F5344CB8AC3E}">
        <p14:creationId xmlns:p14="http://schemas.microsoft.com/office/powerpoint/2010/main" val="711019058"/>
      </p:ext>
    </p:extLst>
  </p:cSld>
  <p:clrMapOvr>
    <a:masterClrMapping/>
  </p:clrMapOvr>
</p:notes>
</file>

<file path=ppt/notesSlides/notesSlide2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293</a:t>
            </a:fld>
            <a:endParaRPr lang="zh-CN" altLang="en-US"/>
          </a:p>
        </p:txBody>
      </p:sp>
    </p:spTree>
    <p:extLst>
      <p:ext uri="{BB962C8B-B14F-4D97-AF65-F5344CB8AC3E}">
        <p14:creationId xmlns:p14="http://schemas.microsoft.com/office/powerpoint/2010/main" val="3010872662"/>
      </p:ext>
    </p:extLst>
  </p:cSld>
  <p:clrMapOvr>
    <a:masterClrMapping/>
  </p:clrMapOvr>
</p:notes>
</file>

<file path=ppt/notesSlides/notesSlide2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294</a:t>
            </a:fld>
            <a:endParaRPr lang="zh-CN" altLang="en-US"/>
          </a:p>
        </p:txBody>
      </p:sp>
    </p:spTree>
    <p:extLst>
      <p:ext uri="{BB962C8B-B14F-4D97-AF65-F5344CB8AC3E}">
        <p14:creationId xmlns:p14="http://schemas.microsoft.com/office/powerpoint/2010/main" val="2773161591"/>
      </p:ext>
    </p:extLst>
  </p:cSld>
  <p:clrMapOvr>
    <a:masterClrMapping/>
  </p:clrMapOvr>
</p:notes>
</file>

<file path=ppt/notesSlides/notesSlide2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295</a:t>
            </a:fld>
            <a:endParaRPr lang="zh-CN" altLang="en-US"/>
          </a:p>
        </p:txBody>
      </p:sp>
    </p:spTree>
    <p:extLst>
      <p:ext uri="{BB962C8B-B14F-4D97-AF65-F5344CB8AC3E}">
        <p14:creationId xmlns:p14="http://schemas.microsoft.com/office/powerpoint/2010/main" val="2292268056"/>
      </p:ext>
    </p:extLst>
  </p:cSld>
  <p:clrMapOvr>
    <a:masterClrMapping/>
  </p:clrMapOvr>
</p:notes>
</file>

<file path=ppt/notesSlides/notesSlide2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296</a:t>
            </a:fld>
            <a:endParaRPr lang="zh-CN" altLang="en-US"/>
          </a:p>
        </p:txBody>
      </p:sp>
    </p:spTree>
    <p:extLst>
      <p:ext uri="{BB962C8B-B14F-4D97-AF65-F5344CB8AC3E}">
        <p14:creationId xmlns:p14="http://schemas.microsoft.com/office/powerpoint/2010/main" val="1589362578"/>
      </p:ext>
    </p:extLst>
  </p:cSld>
  <p:clrMapOvr>
    <a:masterClrMapping/>
  </p:clrMapOvr>
</p:notes>
</file>

<file path=ppt/notesSlides/notesSlide2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297</a:t>
            </a:fld>
            <a:endParaRPr lang="zh-CN" altLang="en-US"/>
          </a:p>
        </p:txBody>
      </p:sp>
    </p:spTree>
    <p:extLst>
      <p:ext uri="{BB962C8B-B14F-4D97-AF65-F5344CB8AC3E}">
        <p14:creationId xmlns:p14="http://schemas.microsoft.com/office/powerpoint/2010/main" val="847769672"/>
      </p:ext>
    </p:extLst>
  </p:cSld>
  <p:clrMapOvr>
    <a:masterClrMapping/>
  </p:clrMapOvr>
</p:notes>
</file>

<file path=ppt/notesSlides/notesSlide2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298</a:t>
            </a:fld>
            <a:endParaRPr lang="zh-CN" altLang="en-US"/>
          </a:p>
        </p:txBody>
      </p:sp>
    </p:spTree>
    <p:extLst>
      <p:ext uri="{BB962C8B-B14F-4D97-AF65-F5344CB8AC3E}">
        <p14:creationId xmlns:p14="http://schemas.microsoft.com/office/powerpoint/2010/main" val="2400535845"/>
      </p:ext>
    </p:extLst>
  </p:cSld>
  <p:clrMapOvr>
    <a:masterClrMapping/>
  </p:clrMapOvr>
</p:notes>
</file>

<file path=ppt/notesSlides/notesSlide2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299</a:t>
            </a:fld>
            <a:endParaRPr lang="zh-CN" altLang="en-US"/>
          </a:p>
        </p:txBody>
      </p:sp>
    </p:spTree>
    <p:extLst>
      <p:ext uri="{BB962C8B-B14F-4D97-AF65-F5344CB8AC3E}">
        <p14:creationId xmlns:p14="http://schemas.microsoft.com/office/powerpoint/2010/main" val="1386833023"/>
      </p:ext>
    </p:extLst>
  </p:cSld>
  <p:clrMapOvr>
    <a:masterClrMapping/>
  </p:clrMapOvr>
</p:notes>
</file>

<file path=ppt/notesSlides/notesSlide3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300</a:t>
            </a:fld>
            <a:endParaRPr lang="zh-CN" altLang="en-US"/>
          </a:p>
        </p:txBody>
      </p:sp>
    </p:spTree>
    <p:extLst>
      <p:ext uri="{BB962C8B-B14F-4D97-AF65-F5344CB8AC3E}">
        <p14:creationId xmlns:p14="http://schemas.microsoft.com/office/powerpoint/2010/main" val="3318321316"/>
      </p:ext>
    </p:extLst>
  </p:cSld>
  <p:clrMapOvr>
    <a:masterClrMapping/>
  </p:clrMapOvr>
</p:notes>
</file>

<file path=ppt/notesSlides/notesSlide3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301</a:t>
            </a:fld>
            <a:endParaRPr lang="zh-CN" altLang="en-US"/>
          </a:p>
        </p:txBody>
      </p:sp>
    </p:spTree>
    <p:extLst>
      <p:ext uri="{BB962C8B-B14F-4D97-AF65-F5344CB8AC3E}">
        <p14:creationId xmlns:p14="http://schemas.microsoft.com/office/powerpoint/2010/main" val="1037279913"/>
      </p:ext>
    </p:extLst>
  </p:cSld>
  <p:clrMapOvr>
    <a:masterClrMapping/>
  </p:clrMapOvr>
</p:notes>
</file>

<file path=ppt/notesSlides/notesSlide3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302</a:t>
            </a:fld>
            <a:endParaRPr lang="zh-CN" altLang="en-US"/>
          </a:p>
        </p:txBody>
      </p:sp>
    </p:spTree>
    <p:extLst>
      <p:ext uri="{BB962C8B-B14F-4D97-AF65-F5344CB8AC3E}">
        <p14:creationId xmlns:p14="http://schemas.microsoft.com/office/powerpoint/2010/main" val="4025409030"/>
      </p:ext>
    </p:extLst>
  </p:cSld>
  <p:clrMapOvr>
    <a:masterClrMapping/>
  </p:clrMapOvr>
</p:notes>
</file>

<file path=ppt/notesSlides/notesSlide3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303</a:t>
            </a:fld>
            <a:endParaRPr lang="zh-CN" altLang="en-US"/>
          </a:p>
        </p:txBody>
      </p:sp>
    </p:spTree>
    <p:extLst>
      <p:ext uri="{BB962C8B-B14F-4D97-AF65-F5344CB8AC3E}">
        <p14:creationId xmlns:p14="http://schemas.microsoft.com/office/powerpoint/2010/main" val="1423395568"/>
      </p:ext>
    </p:extLst>
  </p:cSld>
  <p:clrMapOvr>
    <a:masterClrMapping/>
  </p:clrMapOvr>
</p:notes>
</file>

<file path=ppt/notesSlides/notesSlide3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304</a:t>
            </a:fld>
            <a:endParaRPr lang="zh-CN" altLang="en-US"/>
          </a:p>
        </p:txBody>
      </p:sp>
    </p:spTree>
    <p:extLst>
      <p:ext uri="{BB962C8B-B14F-4D97-AF65-F5344CB8AC3E}">
        <p14:creationId xmlns:p14="http://schemas.microsoft.com/office/powerpoint/2010/main" val="304461061"/>
      </p:ext>
    </p:extLst>
  </p:cSld>
  <p:clrMapOvr>
    <a:masterClrMapping/>
  </p:clrMapOvr>
</p:notes>
</file>

<file path=ppt/notesSlides/notesSlide3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305</a:t>
            </a:fld>
            <a:endParaRPr lang="zh-CN" altLang="en-US"/>
          </a:p>
        </p:txBody>
      </p:sp>
    </p:spTree>
    <p:extLst>
      <p:ext uri="{BB962C8B-B14F-4D97-AF65-F5344CB8AC3E}">
        <p14:creationId xmlns:p14="http://schemas.microsoft.com/office/powerpoint/2010/main" val="469167196"/>
      </p:ext>
    </p:extLst>
  </p:cSld>
  <p:clrMapOvr>
    <a:masterClrMapping/>
  </p:clrMapOvr>
</p:notes>
</file>

<file path=ppt/notesSlides/notesSlide3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306</a:t>
            </a:fld>
            <a:endParaRPr lang="zh-CN" altLang="en-US"/>
          </a:p>
        </p:txBody>
      </p:sp>
    </p:spTree>
    <p:extLst>
      <p:ext uri="{BB962C8B-B14F-4D97-AF65-F5344CB8AC3E}">
        <p14:creationId xmlns:p14="http://schemas.microsoft.com/office/powerpoint/2010/main" val="1823166738"/>
      </p:ext>
    </p:extLst>
  </p:cSld>
  <p:clrMapOvr>
    <a:masterClrMapping/>
  </p:clrMapOvr>
</p:notes>
</file>

<file path=ppt/notesSlides/notesSlide3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307</a:t>
            </a:fld>
            <a:endParaRPr lang="zh-CN" altLang="en-US"/>
          </a:p>
        </p:txBody>
      </p:sp>
    </p:spTree>
    <p:extLst>
      <p:ext uri="{BB962C8B-B14F-4D97-AF65-F5344CB8AC3E}">
        <p14:creationId xmlns:p14="http://schemas.microsoft.com/office/powerpoint/2010/main" val="3385640370"/>
      </p:ext>
    </p:extLst>
  </p:cSld>
  <p:clrMapOvr>
    <a:masterClrMapping/>
  </p:clrMapOvr>
</p:notes>
</file>

<file path=ppt/notesSlides/notesSlide3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308</a:t>
            </a:fld>
            <a:endParaRPr lang="zh-CN" altLang="en-US"/>
          </a:p>
        </p:txBody>
      </p:sp>
    </p:spTree>
    <p:extLst>
      <p:ext uri="{BB962C8B-B14F-4D97-AF65-F5344CB8AC3E}">
        <p14:creationId xmlns:p14="http://schemas.microsoft.com/office/powerpoint/2010/main" val="2439129285"/>
      </p:ext>
    </p:extLst>
  </p:cSld>
  <p:clrMapOvr>
    <a:masterClrMapping/>
  </p:clrMapOvr>
</p:notes>
</file>

<file path=ppt/notesSlides/notesSlide3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309</a:t>
            </a:fld>
            <a:endParaRPr lang="zh-CN" altLang="en-US"/>
          </a:p>
        </p:txBody>
      </p:sp>
    </p:spTree>
    <p:extLst>
      <p:ext uri="{BB962C8B-B14F-4D97-AF65-F5344CB8AC3E}">
        <p14:creationId xmlns:p14="http://schemas.microsoft.com/office/powerpoint/2010/main" val="3190093546"/>
      </p:ext>
    </p:extLst>
  </p:cSld>
  <p:clrMapOvr>
    <a:masterClrMapping/>
  </p:clrMapOvr>
</p:notes>
</file>

<file path=ppt/notesSlides/notesSlide3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310</a:t>
            </a:fld>
            <a:endParaRPr lang="zh-CN" altLang="en-US"/>
          </a:p>
        </p:txBody>
      </p:sp>
    </p:spTree>
    <p:extLst>
      <p:ext uri="{BB962C8B-B14F-4D97-AF65-F5344CB8AC3E}">
        <p14:creationId xmlns:p14="http://schemas.microsoft.com/office/powerpoint/2010/main" val="2725865598"/>
      </p:ext>
    </p:extLst>
  </p:cSld>
  <p:clrMapOvr>
    <a:masterClrMapping/>
  </p:clrMapOvr>
</p:notes>
</file>

<file path=ppt/notesSlides/notesSlide3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311</a:t>
            </a:fld>
            <a:endParaRPr lang="zh-CN" altLang="en-US"/>
          </a:p>
        </p:txBody>
      </p:sp>
    </p:spTree>
    <p:extLst>
      <p:ext uri="{BB962C8B-B14F-4D97-AF65-F5344CB8AC3E}">
        <p14:creationId xmlns:p14="http://schemas.microsoft.com/office/powerpoint/2010/main" val="2356039183"/>
      </p:ext>
    </p:extLst>
  </p:cSld>
  <p:clrMapOvr>
    <a:masterClrMapping/>
  </p:clrMapOvr>
</p:notes>
</file>

<file path=ppt/notesSlides/notesSlide3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312</a:t>
            </a:fld>
            <a:endParaRPr lang="zh-CN" altLang="en-US"/>
          </a:p>
        </p:txBody>
      </p:sp>
    </p:spTree>
    <p:extLst>
      <p:ext uri="{BB962C8B-B14F-4D97-AF65-F5344CB8AC3E}">
        <p14:creationId xmlns:p14="http://schemas.microsoft.com/office/powerpoint/2010/main" val="558594735"/>
      </p:ext>
    </p:extLst>
  </p:cSld>
  <p:clrMapOvr>
    <a:masterClrMapping/>
  </p:clrMapOvr>
</p:notes>
</file>

<file path=ppt/notesSlides/notesSlide3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313</a:t>
            </a:fld>
            <a:endParaRPr lang="zh-CN" altLang="en-US"/>
          </a:p>
        </p:txBody>
      </p:sp>
    </p:spTree>
    <p:extLst>
      <p:ext uri="{BB962C8B-B14F-4D97-AF65-F5344CB8AC3E}">
        <p14:creationId xmlns:p14="http://schemas.microsoft.com/office/powerpoint/2010/main" val="2140240471"/>
      </p:ext>
    </p:extLst>
  </p:cSld>
  <p:clrMapOvr>
    <a:masterClrMapping/>
  </p:clrMapOvr>
</p:notes>
</file>

<file path=ppt/notesSlides/notesSlide3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314</a:t>
            </a:fld>
            <a:endParaRPr lang="zh-CN" altLang="en-US"/>
          </a:p>
        </p:txBody>
      </p:sp>
    </p:spTree>
    <p:extLst>
      <p:ext uri="{BB962C8B-B14F-4D97-AF65-F5344CB8AC3E}">
        <p14:creationId xmlns:p14="http://schemas.microsoft.com/office/powerpoint/2010/main" val="1737525188"/>
      </p:ext>
    </p:extLst>
  </p:cSld>
  <p:clrMapOvr>
    <a:masterClrMapping/>
  </p:clrMapOvr>
</p:notes>
</file>

<file path=ppt/notesSlides/notesSlide3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315</a:t>
            </a:fld>
            <a:endParaRPr lang="zh-CN" altLang="en-US"/>
          </a:p>
        </p:txBody>
      </p:sp>
    </p:spTree>
    <p:extLst>
      <p:ext uri="{BB962C8B-B14F-4D97-AF65-F5344CB8AC3E}">
        <p14:creationId xmlns:p14="http://schemas.microsoft.com/office/powerpoint/2010/main" val="2353292367"/>
      </p:ext>
    </p:extLst>
  </p:cSld>
  <p:clrMapOvr>
    <a:masterClrMapping/>
  </p:clrMapOvr>
</p:notes>
</file>

<file path=ppt/notesSlides/notesSlide3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316</a:t>
            </a:fld>
            <a:endParaRPr lang="zh-CN" altLang="en-US"/>
          </a:p>
        </p:txBody>
      </p:sp>
    </p:spTree>
    <p:extLst>
      <p:ext uri="{BB962C8B-B14F-4D97-AF65-F5344CB8AC3E}">
        <p14:creationId xmlns:p14="http://schemas.microsoft.com/office/powerpoint/2010/main" val="799311598"/>
      </p:ext>
    </p:extLst>
  </p:cSld>
  <p:clrMapOvr>
    <a:masterClrMapping/>
  </p:clrMapOvr>
</p:notes>
</file>

<file path=ppt/notesSlides/notesSlide3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C793D2B2-7A58-484C-8522-DA1266EC9D3E}" type="slidenum">
              <a:rPr lang="zh-CN" altLang="en-US" smtClean="0"/>
              <a:pPr>
                <a:defRPr/>
              </a:pPr>
              <a:t>317</a:t>
            </a:fld>
            <a:endParaRPr lang="zh-CN" altLang="en-US"/>
          </a:p>
        </p:txBody>
      </p:sp>
    </p:spTree>
    <p:extLst>
      <p:ext uri="{BB962C8B-B14F-4D97-AF65-F5344CB8AC3E}">
        <p14:creationId xmlns:p14="http://schemas.microsoft.com/office/powerpoint/2010/main" val="137144866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jpe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标题幻灯片">
    <p:bg>
      <p:bgPr>
        <a:gradFill rotWithShape="1">
          <a:gsLst>
            <a:gs pos="0">
              <a:srgbClr val="3CBDDB"/>
            </a:gs>
            <a:gs pos="100000">
              <a:schemeClr val="accent1"/>
            </a:gs>
          </a:gsLst>
          <a:lin ang="10800000"/>
        </a:gradFill>
        <a:effectLst/>
      </p:bgPr>
    </p:bg>
    <p:spTree>
      <p:nvGrpSpPr>
        <p:cNvPr id="1" name=""/>
        <p:cNvGrpSpPr/>
        <p:nvPr/>
      </p:nvGrpSpPr>
      <p:grpSpPr>
        <a:xfrm>
          <a:off x="0" y="0"/>
          <a:ext cx="0" cy="0"/>
          <a:chOff x="0" y="0"/>
          <a:chExt cx="0" cy="0"/>
        </a:xfrm>
      </p:grpSpPr>
      <p:grpSp>
        <p:nvGrpSpPr>
          <p:cNvPr id="6" name="组合 10">
            <a:extLst>
              <a:ext uri="{FF2B5EF4-FFF2-40B4-BE49-F238E27FC236}">
                <a16:creationId xmlns:a16="http://schemas.microsoft.com/office/drawing/2014/main" id="{CC6FC206-CC5D-459A-9373-CE5E220096DD}"/>
              </a:ext>
            </a:extLst>
          </p:cNvPr>
          <p:cNvGrpSpPr>
            <a:grpSpLocks/>
          </p:cNvGrpSpPr>
          <p:nvPr/>
        </p:nvGrpSpPr>
        <p:grpSpPr bwMode="auto">
          <a:xfrm>
            <a:off x="0" y="0"/>
            <a:ext cx="8412163" cy="9361488"/>
            <a:chOff x="-1" y="0"/>
            <a:chExt cx="6162805" cy="6858000"/>
          </a:xfrm>
        </p:grpSpPr>
        <p:sp>
          <p:nvSpPr>
            <p:cNvPr id="7" name="任意多边形: 形状 6">
              <a:extLst>
                <a:ext uri="{FF2B5EF4-FFF2-40B4-BE49-F238E27FC236}">
                  <a16:creationId xmlns:a16="http://schemas.microsoft.com/office/drawing/2014/main" id="{42FFA606-86EC-4796-9309-145CA1570239}"/>
                </a:ext>
              </a:extLst>
            </p:cNvPr>
            <p:cNvSpPr/>
            <p:nvPr userDrawn="1"/>
          </p:nvSpPr>
          <p:spPr>
            <a:xfrm>
              <a:off x="1484727" y="0"/>
              <a:ext cx="598767" cy="338244"/>
            </a:xfrm>
            <a:custGeom>
              <a:avLst/>
              <a:gdLst>
                <a:gd name="connsiteX0" fmla="*/ 0 w 598767"/>
                <a:gd name="connsiteY0" fmla="*/ 0 h 338244"/>
                <a:gd name="connsiteX1" fmla="*/ 186634 w 598767"/>
                <a:gd name="connsiteY1" fmla="*/ 0 h 338244"/>
                <a:gd name="connsiteX2" fmla="*/ 179118 w 598767"/>
                <a:gd name="connsiteY2" fmla="*/ 36301 h 338244"/>
                <a:gd name="connsiteX3" fmla="*/ 296824 w 598767"/>
                <a:gd name="connsiteY3" fmla="*/ 154007 h 338244"/>
                <a:gd name="connsiteX4" fmla="*/ 414530 w 598767"/>
                <a:gd name="connsiteY4" fmla="*/ 36301 h 338244"/>
                <a:gd name="connsiteX5" fmla="*/ 407014 w 598767"/>
                <a:gd name="connsiteY5" fmla="*/ 0 h 338244"/>
                <a:gd name="connsiteX6" fmla="*/ 598767 w 598767"/>
                <a:gd name="connsiteY6" fmla="*/ 0 h 338244"/>
                <a:gd name="connsiteX7" fmla="*/ 598767 w 598767"/>
                <a:gd name="connsiteY7" fmla="*/ 105391 h 338244"/>
                <a:gd name="connsiteX8" fmla="*/ 537355 w 598767"/>
                <a:gd name="connsiteY8" fmla="*/ 105391 h 338244"/>
                <a:gd name="connsiteX9" fmla="*/ 514325 w 598767"/>
                <a:gd name="connsiteY9" fmla="*/ 161684 h 338244"/>
                <a:gd name="connsiteX10" fmla="*/ 557825 w 598767"/>
                <a:gd name="connsiteY10" fmla="*/ 205185 h 338244"/>
                <a:gd name="connsiteX11" fmla="*/ 465706 w 598767"/>
                <a:gd name="connsiteY11" fmla="*/ 297302 h 338244"/>
                <a:gd name="connsiteX12" fmla="*/ 422207 w 598767"/>
                <a:gd name="connsiteY12" fmla="*/ 253802 h 338244"/>
                <a:gd name="connsiteX13" fmla="*/ 365914 w 598767"/>
                <a:gd name="connsiteY13" fmla="*/ 276832 h 338244"/>
                <a:gd name="connsiteX14" fmla="*/ 365914 w 598767"/>
                <a:gd name="connsiteY14" fmla="*/ 338244 h 338244"/>
                <a:gd name="connsiteX15" fmla="*/ 232853 w 598767"/>
                <a:gd name="connsiteY15" fmla="*/ 338244 h 338244"/>
                <a:gd name="connsiteX16" fmla="*/ 232853 w 598767"/>
                <a:gd name="connsiteY16" fmla="*/ 276832 h 338244"/>
                <a:gd name="connsiteX17" fmla="*/ 176558 w 598767"/>
                <a:gd name="connsiteY17" fmla="*/ 253802 h 338244"/>
                <a:gd name="connsiteX18" fmla="*/ 133058 w 598767"/>
                <a:gd name="connsiteY18" fmla="*/ 297302 h 338244"/>
                <a:gd name="connsiteX19" fmla="*/ 40940 w 598767"/>
                <a:gd name="connsiteY19" fmla="*/ 205185 h 338244"/>
                <a:gd name="connsiteX20" fmla="*/ 84442 w 598767"/>
                <a:gd name="connsiteY20" fmla="*/ 161684 h 338244"/>
                <a:gd name="connsiteX21" fmla="*/ 61411 w 598767"/>
                <a:gd name="connsiteY21" fmla="*/ 105391 h 338244"/>
                <a:gd name="connsiteX22" fmla="*/ 0 w 598767"/>
                <a:gd name="connsiteY22" fmla="*/ 105391 h 338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98767" h="338244">
                  <a:moveTo>
                    <a:pt x="0" y="0"/>
                  </a:moveTo>
                  <a:lnTo>
                    <a:pt x="186634" y="0"/>
                  </a:lnTo>
                  <a:lnTo>
                    <a:pt x="179118" y="36301"/>
                  </a:lnTo>
                  <a:cubicBezTo>
                    <a:pt x="179118" y="102831"/>
                    <a:pt x="232853" y="154007"/>
                    <a:pt x="296824" y="154007"/>
                  </a:cubicBezTo>
                  <a:cubicBezTo>
                    <a:pt x="360795" y="154007"/>
                    <a:pt x="414530" y="100272"/>
                    <a:pt x="414530" y="36301"/>
                  </a:cubicBezTo>
                  <a:lnTo>
                    <a:pt x="407014" y="0"/>
                  </a:lnTo>
                  <a:lnTo>
                    <a:pt x="598767" y="0"/>
                  </a:lnTo>
                  <a:lnTo>
                    <a:pt x="598767" y="105391"/>
                  </a:lnTo>
                  <a:lnTo>
                    <a:pt x="537355" y="105391"/>
                  </a:lnTo>
                  <a:cubicBezTo>
                    <a:pt x="532237" y="123302"/>
                    <a:pt x="524561" y="143772"/>
                    <a:pt x="514325" y="161684"/>
                  </a:cubicBezTo>
                  <a:lnTo>
                    <a:pt x="557825" y="205185"/>
                  </a:lnTo>
                  <a:lnTo>
                    <a:pt x="465706" y="297302"/>
                  </a:lnTo>
                  <a:lnTo>
                    <a:pt x="422207" y="253802"/>
                  </a:lnTo>
                  <a:cubicBezTo>
                    <a:pt x="404295" y="264037"/>
                    <a:pt x="386383" y="271714"/>
                    <a:pt x="365914" y="276832"/>
                  </a:cubicBezTo>
                  <a:lnTo>
                    <a:pt x="365914" y="338244"/>
                  </a:lnTo>
                  <a:lnTo>
                    <a:pt x="232853" y="338244"/>
                  </a:lnTo>
                  <a:lnTo>
                    <a:pt x="232853" y="276832"/>
                  </a:lnTo>
                  <a:cubicBezTo>
                    <a:pt x="214941" y="271714"/>
                    <a:pt x="194470" y="264037"/>
                    <a:pt x="176558" y="253802"/>
                  </a:cubicBezTo>
                  <a:lnTo>
                    <a:pt x="133058" y="297302"/>
                  </a:lnTo>
                  <a:lnTo>
                    <a:pt x="40940" y="205185"/>
                  </a:lnTo>
                  <a:lnTo>
                    <a:pt x="84442" y="161684"/>
                  </a:lnTo>
                  <a:cubicBezTo>
                    <a:pt x="74206" y="143772"/>
                    <a:pt x="66530" y="125860"/>
                    <a:pt x="61411" y="105391"/>
                  </a:cubicBezTo>
                  <a:lnTo>
                    <a:pt x="0" y="105391"/>
                  </a:lnTo>
                  <a:close/>
                </a:path>
              </a:pathLst>
            </a:custGeom>
            <a:solidFill>
              <a:schemeClr val="accent2"/>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8" name="任意多边形: 形状 7">
              <a:extLst>
                <a:ext uri="{FF2B5EF4-FFF2-40B4-BE49-F238E27FC236}">
                  <a16:creationId xmlns:a16="http://schemas.microsoft.com/office/drawing/2014/main" id="{A87CD050-BD06-4C75-863E-D69B31794F3E}"/>
                </a:ext>
              </a:extLst>
            </p:cNvPr>
            <p:cNvSpPr/>
            <p:nvPr userDrawn="1"/>
          </p:nvSpPr>
          <p:spPr>
            <a:xfrm>
              <a:off x="525496" y="1119063"/>
              <a:ext cx="737018" cy="737017"/>
            </a:xfrm>
            <a:custGeom>
              <a:avLst/>
              <a:gdLst>
                <a:gd name="connsiteX0" fmla="*/ 365197 w 736918"/>
                <a:gd name="connsiteY0" fmla="*/ 255966 h 736917"/>
                <a:gd name="connsiteX1" fmla="*/ 477691 w 736918"/>
                <a:gd name="connsiteY1" fmla="*/ 368461 h 736917"/>
                <a:gd name="connsiteX2" fmla="*/ 365197 w 736918"/>
                <a:gd name="connsiteY2" fmla="*/ 480955 h 736917"/>
                <a:gd name="connsiteX3" fmla="*/ 252703 w 736918"/>
                <a:gd name="connsiteY3" fmla="*/ 368461 h 736917"/>
                <a:gd name="connsiteX4" fmla="*/ 365197 w 736918"/>
                <a:gd name="connsiteY4" fmla="*/ 255966 h 736917"/>
                <a:gd name="connsiteX5" fmla="*/ 365198 w 736918"/>
                <a:gd name="connsiteY5" fmla="*/ 215205 h 736917"/>
                <a:gd name="connsiteX6" fmla="*/ 211946 w 736918"/>
                <a:gd name="connsiteY6" fmla="*/ 368459 h 736917"/>
                <a:gd name="connsiteX7" fmla="*/ 365198 w 736918"/>
                <a:gd name="connsiteY7" fmla="*/ 521711 h 736917"/>
                <a:gd name="connsiteX8" fmla="*/ 518451 w 736918"/>
                <a:gd name="connsiteY8" fmla="*/ 368459 h 736917"/>
                <a:gd name="connsiteX9" fmla="*/ 365198 w 736918"/>
                <a:gd name="connsiteY9" fmla="*/ 215205 h 736917"/>
                <a:gd name="connsiteX10" fmla="*/ 365198 w 736918"/>
                <a:gd name="connsiteY10" fmla="*/ 184229 h 736917"/>
                <a:gd name="connsiteX11" fmla="*/ 547797 w 736918"/>
                <a:gd name="connsiteY11" fmla="*/ 368459 h 736917"/>
                <a:gd name="connsiteX12" fmla="*/ 365198 w 736918"/>
                <a:gd name="connsiteY12" fmla="*/ 552688 h 736917"/>
                <a:gd name="connsiteX13" fmla="*/ 180969 w 736918"/>
                <a:gd name="connsiteY13" fmla="*/ 368459 h 736917"/>
                <a:gd name="connsiteX14" fmla="*/ 365198 w 736918"/>
                <a:gd name="connsiteY14" fmla="*/ 184229 h 736917"/>
                <a:gd name="connsiteX15" fmla="*/ 365199 w 736918"/>
                <a:gd name="connsiteY15" fmla="*/ 148361 h 736917"/>
                <a:gd name="connsiteX16" fmla="*/ 145101 w 736918"/>
                <a:gd name="connsiteY16" fmla="*/ 368458 h 736917"/>
                <a:gd name="connsiteX17" fmla="*/ 365199 w 736918"/>
                <a:gd name="connsiteY17" fmla="*/ 588556 h 736917"/>
                <a:gd name="connsiteX18" fmla="*/ 585296 w 736918"/>
                <a:gd name="connsiteY18" fmla="*/ 368458 h 736917"/>
                <a:gd name="connsiteX19" fmla="*/ 365199 w 736918"/>
                <a:gd name="connsiteY19" fmla="*/ 148361 h 736917"/>
                <a:gd name="connsiteX20" fmla="*/ 334222 w 736918"/>
                <a:gd name="connsiteY20" fmla="*/ 0 h 736917"/>
                <a:gd name="connsiteX21" fmla="*/ 402696 w 736918"/>
                <a:gd name="connsiteY21" fmla="*/ 0 h 736917"/>
                <a:gd name="connsiteX22" fmla="*/ 417370 w 736918"/>
                <a:gd name="connsiteY22" fmla="*/ 115755 h 736917"/>
                <a:gd name="connsiteX23" fmla="*/ 511930 w 736918"/>
                <a:gd name="connsiteY23" fmla="*/ 154883 h 736917"/>
                <a:gd name="connsiteX24" fmla="*/ 604860 w 736918"/>
                <a:gd name="connsiteY24" fmla="*/ 83148 h 736917"/>
                <a:gd name="connsiteX25" fmla="*/ 653771 w 736918"/>
                <a:gd name="connsiteY25" fmla="*/ 132058 h 736917"/>
                <a:gd name="connsiteX26" fmla="*/ 582035 w 736918"/>
                <a:gd name="connsiteY26" fmla="*/ 224988 h 736917"/>
                <a:gd name="connsiteX27" fmla="*/ 621163 w 736918"/>
                <a:gd name="connsiteY27" fmla="*/ 319549 h 736917"/>
                <a:gd name="connsiteX28" fmla="*/ 736918 w 736918"/>
                <a:gd name="connsiteY28" fmla="*/ 334221 h 736917"/>
                <a:gd name="connsiteX29" fmla="*/ 736918 w 736918"/>
                <a:gd name="connsiteY29" fmla="*/ 402696 h 736917"/>
                <a:gd name="connsiteX30" fmla="*/ 621163 w 736918"/>
                <a:gd name="connsiteY30" fmla="*/ 417369 h 736917"/>
                <a:gd name="connsiteX31" fmla="*/ 582035 w 736918"/>
                <a:gd name="connsiteY31" fmla="*/ 511929 h 736917"/>
                <a:gd name="connsiteX32" fmla="*/ 653771 w 736918"/>
                <a:gd name="connsiteY32" fmla="*/ 604859 h 736917"/>
                <a:gd name="connsiteX33" fmla="*/ 604860 w 736918"/>
                <a:gd name="connsiteY33" fmla="*/ 653770 h 736917"/>
                <a:gd name="connsiteX34" fmla="*/ 511930 w 736918"/>
                <a:gd name="connsiteY34" fmla="*/ 582034 h 736917"/>
                <a:gd name="connsiteX35" fmla="*/ 417370 w 736918"/>
                <a:gd name="connsiteY35" fmla="*/ 621162 h 736917"/>
                <a:gd name="connsiteX36" fmla="*/ 402696 w 736918"/>
                <a:gd name="connsiteY36" fmla="*/ 736917 h 736917"/>
                <a:gd name="connsiteX37" fmla="*/ 334222 w 736918"/>
                <a:gd name="connsiteY37" fmla="*/ 736917 h 736917"/>
                <a:gd name="connsiteX38" fmla="*/ 319549 w 736918"/>
                <a:gd name="connsiteY38" fmla="*/ 621162 h 736917"/>
                <a:gd name="connsiteX39" fmla="*/ 224988 w 736918"/>
                <a:gd name="connsiteY39" fmla="*/ 582034 h 736917"/>
                <a:gd name="connsiteX40" fmla="*/ 132058 w 736918"/>
                <a:gd name="connsiteY40" fmla="*/ 653770 h 736917"/>
                <a:gd name="connsiteX41" fmla="*/ 83147 w 736918"/>
                <a:gd name="connsiteY41" fmla="*/ 604859 h 736917"/>
                <a:gd name="connsiteX42" fmla="*/ 154883 w 736918"/>
                <a:gd name="connsiteY42" fmla="*/ 511929 h 736917"/>
                <a:gd name="connsiteX43" fmla="*/ 115755 w 736918"/>
                <a:gd name="connsiteY43" fmla="*/ 417369 h 736917"/>
                <a:gd name="connsiteX44" fmla="*/ 0 w 736918"/>
                <a:gd name="connsiteY44" fmla="*/ 402696 h 736917"/>
                <a:gd name="connsiteX45" fmla="*/ 0 w 736918"/>
                <a:gd name="connsiteY45" fmla="*/ 334221 h 736917"/>
                <a:gd name="connsiteX46" fmla="*/ 115755 w 736918"/>
                <a:gd name="connsiteY46" fmla="*/ 319549 h 736917"/>
                <a:gd name="connsiteX47" fmla="*/ 154883 w 736918"/>
                <a:gd name="connsiteY47" fmla="*/ 224988 h 736917"/>
                <a:gd name="connsiteX48" fmla="*/ 83147 w 736918"/>
                <a:gd name="connsiteY48" fmla="*/ 132058 h 736917"/>
                <a:gd name="connsiteX49" fmla="*/ 132058 w 736918"/>
                <a:gd name="connsiteY49" fmla="*/ 83148 h 736917"/>
                <a:gd name="connsiteX50" fmla="*/ 224988 w 736918"/>
                <a:gd name="connsiteY50" fmla="*/ 154883 h 736917"/>
                <a:gd name="connsiteX51" fmla="*/ 319549 w 736918"/>
                <a:gd name="connsiteY51" fmla="*/ 115755 h 736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736918" h="736917">
                  <a:moveTo>
                    <a:pt x="365197" y="255966"/>
                  </a:moveTo>
                  <a:cubicBezTo>
                    <a:pt x="427151" y="255966"/>
                    <a:pt x="477691" y="306507"/>
                    <a:pt x="477691" y="368461"/>
                  </a:cubicBezTo>
                  <a:cubicBezTo>
                    <a:pt x="477691" y="430415"/>
                    <a:pt x="427151" y="480955"/>
                    <a:pt x="365197" y="480955"/>
                  </a:cubicBezTo>
                  <a:cubicBezTo>
                    <a:pt x="303244" y="480955"/>
                    <a:pt x="252703" y="430415"/>
                    <a:pt x="252703" y="368461"/>
                  </a:cubicBezTo>
                  <a:cubicBezTo>
                    <a:pt x="252703" y="306507"/>
                    <a:pt x="303244" y="255966"/>
                    <a:pt x="365197" y="255966"/>
                  </a:cubicBezTo>
                  <a:close/>
                  <a:moveTo>
                    <a:pt x="365198" y="215205"/>
                  </a:moveTo>
                  <a:cubicBezTo>
                    <a:pt x="280421" y="215205"/>
                    <a:pt x="211946" y="283681"/>
                    <a:pt x="211946" y="368459"/>
                  </a:cubicBezTo>
                  <a:cubicBezTo>
                    <a:pt x="211946" y="453236"/>
                    <a:pt x="280421" y="521711"/>
                    <a:pt x="365198" y="521711"/>
                  </a:cubicBezTo>
                  <a:cubicBezTo>
                    <a:pt x="449976" y="521711"/>
                    <a:pt x="518451" y="453236"/>
                    <a:pt x="518451" y="368459"/>
                  </a:cubicBezTo>
                  <a:cubicBezTo>
                    <a:pt x="518451" y="283681"/>
                    <a:pt x="449976" y="215205"/>
                    <a:pt x="365198" y="215205"/>
                  </a:cubicBezTo>
                  <a:close/>
                  <a:moveTo>
                    <a:pt x="365198" y="184229"/>
                  </a:moveTo>
                  <a:cubicBezTo>
                    <a:pt x="466280" y="184229"/>
                    <a:pt x="549428" y="267376"/>
                    <a:pt x="547797" y="368459"/>
                  </a:cubicBezTo>
                  <a:cubicBezTo>
                    <a:pt x="547797" y="471170"/>
                    <a:pt x="466280" y="552688"/>
                    <a:pt x="365198" y="552688"/>
                  </a:cubicBezTo>
                  <a:cubicBezTo>
                    <a:pt x="262487" y="552688"/>
                    <a:pt x="180969" y="469540"/>
                    <a:pt x="180969" y="368459"/>
                  </a:cubicBezTo>
                  <a:cubicBezTo>
                    <a:pt x="180969" y="265747"/>
                    <a:pt x="264116" y="184229"/>
                    <a:pt x="365198" y="184229"/>
                  </a:cubicBezTo>
                  <a:close/>
                  <a:moveTo>
                    <a:pt x="365199" y="148361"/>
                  </a:moveTo>
                  <a:cubicBezTo>
                    <a:pt x="242922" y="148361"/>
                    <a:pt x="145101" y="247813"/>
                    <a:pt x="145101" y="368458"/>
                  </a:cubicBezTo>
                  <a:cubicBezTo>
                    <a:pt x="145101" y="490735"/>
                    <a:pt x="244553" y="588556"/>
                    <a:pt x="365199" y="588556"/>
                  </a:cubicBezTo>
                  <a:cubicBezTo>
                    <a:pt x="487474" y="588556"/>
                    <a:pt x="585296" y="489104"/>
                    <a:pt x="585296" y="368458"/>
                  </a:cubicBezTo>
                  <a:cubicBezTo>
                    <a:pt x="585296" y="246182"/>
                    <a:pt x="485845" y="148361"/>
                    <a:pt x="365199" y="148361"/>
                  </a:cubicBezTo>
                  <a:close/>
                  <a:moveTo>
                    <a:pt x="334222" y="0"/>
                  </a:moveTo>
                  <a:lnTo>
                    <a:pt x="402696" y="0"/>
                  </a:lnTo>
                  <a:lnTo>
                    <a:pt x="417370" y="115755"/>
                  </a:lnTo>
                  <a:cubicBezTo>
                    <a:pt x="451607" y="122276"/>
                    <a:pt x="484214" y="135318"/>
                    <a:pt x="511930" y="154883"/>
                  </a:cubicBezTo>
                  <a:lnTo>
                    <a:pt x="604860" y="83148"/>
                  </a:lnTo>
                  <a:lnTo>
                    <a:pt x="653771" y="132058"/>
                  </a:lnTo>
                  <a:lnTo>
                    <a:pt x="582035" y="224988"/>
                  </a:lnTo>
                  <a:cubicBezTo>
                    <a:pt x="601599" y="252704"/>
                    <a:pt x="614641" y="285310"/>
                    <a:pt x="621163" y="319549"/>
                  </a:cubicBezTo>
                  <a:lnTo>
                    <a:pt x="736918" y="334221"/>
                  </a:lnTo>
                  <a:lnTo>
                    <a:pt x="736918" y="402696"/>
                  </a:lnTo>
                  <a:lnTo>
                    <a:pt x="621163" y="417369"/>
                  </a:lnTo>
                  <a:cubicBezTo>
                    <a:pt x="614641" y="451607"/>
                    <a:pt x="601599" y="484213"/>
                    <a:pt x="582035" y="511929"/>
                  </a:cubicBezTo>
                  <a:lnTo>
                    <a:pt x="653771" y="604859"/>
                  </a:lnTo>
                  <a:lnTo>
                    <a:pt x="604860" y="653770"/>
                  </a:lnTo>
                  <a:lnTo>
                    <a:pt x="511930" y="582034"/>
                  </a:lnTo>
                  <a:cubicBezTo>
                    <a:pt x="484214" y="601599"/>
                    <a:pt x="451607" y="614641"/>
                    <a:pt x="417370" y="621162"/>
                  </a:cubicBezTo>
                  <a:lnTo>
                    <a:pt x="402696" y="736917"/>
                  </a:lnTo>
                  <a:lnTo>
                    <a:pt x="334222" y="736917"/>
                  </a:lnTo>
                  <a:lnTo>
                    <a:pt x="319549" y="621162"/>
                  </a:lnTo>
                  <a:cubicBezTo>
                    <a:pt x="285311" y="614641"/>
                    <a:pt x="252704" y="601599"/>
                    <a:pt x="224988" y="582034"/>
                  </a:cubicBezTo>
                  <a:lnTo>
                    <a:pt x="132058" y="653770"/>
                  </a:lnTo>
                  <a:lnTo>
                    <a:pt x="83147" y="604859"/>
                  </a:lnTo>
                  <a:lnTo>
                    <a:pt x="154883" y="511929"/>
                  </a:lnTo>
                  <a:cubicBezTo>
                    <a:pt x="135318" y="484213"/>
                    <a:pt x="122276" y="451607"/>
                    <a:pt x="115755" y="417369"/>
                  </a:cubicBezTo>
                  <a:lnTo>
                    <a:pt x="0" y="402696"/>
                  </a:lnTo>
                  <a:lnTo>
                    <a:pt x="0" y="334221"/>
                  </a:lnTo>
                  <a:lnTo>
                    <a:pt x="115755" y="319549"/>
                  </a:lnTo>
                  <a:cubicBezTo>
                    <a:pt x="122276" y="285310"/>
                    <a:pt x="135318" y="252704"/>
                    <a:pt x="154883" y="224988"/>
                  </a:cubicBezTo>
                  <a:lnTo>
                    <a:pt x="83147" y="132058"/>
                  </a:lnTo>
                  <a:lnTo>
                    <a:pt x="132058" y="83148"/>
                  </a:lnTo>
                  <a:lnTo>
                    <a:pt x="224988" y="154883"/>
                  </a:lnTo>
                  <a:cubicBezTo>
                    <a:pt x="252704" y="135318"/>
                    <a:pt x="285311" y="122276"/>
                    <a:pt x="319549" y="115755"/>
                  </a:cubicBezTo>
                  <a:close/>
                </a:path>
              </a:pathLst>
            </a:custGeom>
            <a:solidFill>
              <a:schemeClr val="accent2"/>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9" name="任意多边形: 形状 8">
              <a:extLst>
                <a:ext uri="{FF2B5EF4-FFF2-40B4-BE49-F238E27FC236}">
                  <a16:creationId xmlns:a16="http://schemas.microsoft.com/office/drawing/2014/main" id="{78B088BF-94A2-4225-8467-14CB67915BDD}"/>
                </a:ext>
              </a:extLst>
            </p:cNvPr>
            <p:cNvSpPr/>
            <p:nvPr userDrawn="1"/>
          </p:nvSpPr>
          <p:spPr>
            <a:xfrm>
              <a:off x="-1" y="1995483"/>
              <a:ext cx="937374" cy="1126751"/>
            </a:xfrm>
            <a:custGeom>
              <a:avLst/>
              <a:gdLst>
                <a:gd name="connsiteX0" fmla="*/ 332687 w 844710"/>
                <a:gd name="connsiteY0" fmla="*/ 303741 h 1015366"/>
                <a:gd name="connsiteX1" fmla="*/ 133085 w 844710"/>
                <a:gd name="connsiteY1" fmla="*/ 503343 h 1015366"/>
                <a:gd name="connsiteX2" fmla="*/ 332687 w 844710"/>
                <a:gd name="connsiteY2" fmla="*/ 702945 h 1015366"/>
                <a:gd name="connsiteX3" fmla="*/ 532289 w 844710"/>
                <a:gd name="connsiteY3" fmla="*/ 503343 h 1015366"/>
                <a:gd name="connsiteX4" fmla="*/ 332687 w 844710"/>
                <a:gd name="connsiteY4" fmla="*/ 303741 h 1015366"/>
                <a:gd name="connsiteX5" fmla="*/ 224208 w 844710"/>
                <a:gd name="connsiteY5" fmla="*/ 0 h 1015366"/>
                <a:gd name="connsiteX6" fmla="*/ 449847 w 844710"/>
                <a:gd name="connsiteY6" fmla="*/ 0 h 1015366"/>
                <a:gd name="connsiteX7" fmla="*/ 449847 w 844710"/>
                <a:gd name="connsiteY7" fmla="*/ 104140 h 1015366"/>
                <a:gd name="connsiteX8" fmla="*/ 545306 w 844710"/>
                <a:gd name="connsiteY8" fmla="*/ 143194 h 1015366"/>
                <a:gd name="connsiteX9" fmla="*/ 619071 w 844710"/>
                <a:gd name="connsiteY9" fmla="*/ 69426 h 1015366"/>
                <a:gd name="connsiteX10" fmla="*/ 775282 w 844710"/>
                <a:gd name="connsiteY10" fmla="*/ 225636 h 1015366"/>
                <a:gd name="connsiteX11" fmla="*/ 701517 w 844710"/>
                <a:gd name="connsiteY11" fmla="*/ 299404 h 1015366"/>
                <a:gd name="connsiteX12" fmla="*/ 740571 w 844710"/>
                <a:gd name="connsiteY12" fmla="*/ 394864 h 1015366"/>
                <a:gd name="connsiteX13" fmla="*/ 844710 w 844710"/>
                <a:gd name="connsiteY13" fmla="*/ 394864 h 1015366"/>
                <a:gd name="connsiteX14" fmla="*/ 844710 w 844710"/>
                <a:gd name="connsiteY14" fmla="*/ 620503 h 1015366"/>
                <a:gd name="connsiteX15" fmla="*/ 740571 w 844710"/>
                <a:gd name="connsiteY15" fmla="*/ 620503 h 1015366"/>
                <a:gd name="connsiteX16" fmla="*/ 701517 w 844710"/>
                <a:gd name="connsiteY16" fmla="*/ 715962 h 1015366"/>
                <a:gd name="connsiteX17" fmla="*/ 775282 w 844710"/>
                <a:gd name="connsiteY17" fmla="*/ 789730 h 1015366"/>
                <a:gd name="connsiteX18" fmla="*/ 619071 w 844710"/>
                <a:gd name="connsiteY18" fmla="*/ 945938 h 1015366"/>
                <a:gd name="connsiteX19" fmla="*/ 545306 w 844710"/>
                <a:gd name="connsiteY19" fmla="*/ 872173 h 1015366"/>
                <a:gd name="connsiteX20" fmla="*/ 449847 w 844710"/>
                <a:gd name="connsiteY20" fmla="*/ 911227 h 1015366"/>
                <a:gd name="connsiteX21" fmla="*/ 449847 w 844710"/>
                <a:gd name="connsiteY21" fmla="*/ 1015366 h 1015366"/>
                <a:gd name="connsiteX22" fmla="*/ 224208 w 844710"/>
                <a:gd name="connsiteY22" fmla="*/ 1015366 h 1015366"/>
                <a:gd name="connsiteX23" fmla="*/ 224208 w 844710"/>
                <a:gd name="connsiteY23" fmla="*/ 911227 h 1015366"/>
                <a:gd name="connsiteX24" fmla="*/ 128745 w 844710"/>
                <a:gd name="connsiteY24" fmla="*/ 872173 h 1015366"/>
                <a:gd name="connsiteX25" fmla="*/ 54980 w 844710"/>
                <a:gd name="connsiteY25" fmla="*/ 945938 h 1015366"/>
                <a:gd name="connsiteX26" fmla="*/ 0 w 844710"/>
                <a:gd name="connsiteY26" fmla="*/ 890959 h 1015366"/>
                <a:gd name="connsiteX27" fmla="*/ 0 w 844710"/>
                <a:gd name="connsiteY27" fmla="*/ 124406 h 1015366"/>
                <a:gd name="connsiteX28" fmla="*/ 54980 w 844710"/>
                <a:gd name="connsiteY28" fmla="*/ 69426 h 1015366"/>
                <a:gd name="connsiteX29" fmla="*/ 128745 w 844710"/>
                <a:gd name="connsiteY29" fmla="*/ 143194 h 1015366"/>
                <a:gd name="connsiteX30" fmla="*/ 224208 w 844710"/>
                <a:gd name="connsiteY30" fmla="*/ 104140 h 1015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44710" h="1015366">
                  <a:moveTo>
                    <a:pt x="332687" y="303741"/>
                  </a:moveTo>
                  <a:cubicBezTo>
                    <a:pt x="224208" y="303741"/>
                    <a:pt x="133085" y="394864"/>
                    <a:pt x="133085" y="503343"/>
                  </a:cubicBezTo>
                  <a:cubicBezTo>
                    <a:pt x="133085" y="616163"/>
                    <a:pt x="224208" y="702945"/>
                    <a:pt x="332687" y="702945"/>
                  </a:cubicBezTo>
                  <a:cubicBezTo>
                    <a:pt x="441167" y="702945"/>
                    <a:pt x="532289" y="611823"/>
                    <a:pt x="532289" y="503343"/>
                  </a:cubicBezTo>
                  <a:cubicBezTo>
                    <a:pt x="532289" y="394864"/>
                    <a:pt x="441167" y="303741"/>
                    <a:pt x="332687" y="303741"/>
                  </a:cubicBezTo>
                  <a:close/>
                  <a:moveTo>
                    <a:pt x="224208" y="0"/>
                  </a:moveTo>
                  <a:lnTo>
                    <a:pt x="449847" y="0"/>
                  </a:lnTo>
                  <a:lnTo>
                    <a:pt x="449847" y="104140"/>
                  </a:lnTo>
                  <a:cubicBezTo>
                    <a:pt x="484558" y="112820"/>
                    <a:pt x="514932" y="125837"/>
                    <a:pt x="545306" y="143194"/>
                  </a:cubicBezTo>
                  <a:lnTo>
                    <a:pt x="619071" y="69426"/>
                  </a:lnTo>
                  <a:lnTo>
                    <a:pt x="775282" y="225636"/>
                  </a:lnTo>
                  <a:lnTo>
                    <a:pt x="701517" y="299404"/>
                  </a:lnTo>
                  <a:cubicBezTo>
                    <a:pt x="718874" y="329779"/>
                    <a:pt x="731891" y="360150"/>
                    <a:pt x="740571" y="394864"/>
                  </a:cubicBezTo>
                  <a:lnTo>
                    <a:pt x="844710" y="394864"/>
                  </a:lnTo>
                  <a:lnTo>
                    <a:pt x="844710" y="620503"/>
                  </a:lnTo>
                  <a:lnTo>
                    <a:pt x="740571" y="620503"/>
                  </a:lnTo>
                  <a:cubicBezTo>
                    <a:pt x="731891" y="650877"/>
                    <a:pt x="718874" y="685588"/>
                    <a:pt x="701517" y="715962"/>
                  </a:cubicBezTo>
                  <a:lnTo>
                    <a:pt x="775282" y="789730"/>
                  </a:lnTo>
                  <a:lnTo>
                    <a:pt x="619071" y="945938"/>
                  </a:lnTo>
                  <a:lnTo>
                    <a:pt x="545306" y="872173"/>
                  </a:lnTo>
                  <a:cubicBezTo>
                    <a:pt x="514932" y="889530"/>
                    <a:pt x="484558" y="902547"/>
                    <a:pt x="449847" y="911227"/>
                  </a:cubicBezTo>
                  <a:lnTo>
                    <a:pt x="449847" y="1015366"/>
                  </a:lnTo>
                  <a:lnTo>
                    <a:pt x="224208" y="1015366"/>
                  </a:lnTo>
                  <a:lnTo>
                    <a:pt x="224208" y="911227"/>
                  </a:lnTo>
                  <a:cubicBezTo>
                    <a:pt x="193834" y="902547"/>
                    <a:pt x="159119" y="889530"/>
                    <a:pt x="128745" y="872173"/>
                  </a:cubicBezTo>
                  <a:lnTo>
                    <a:pt x="54980" y="945938"/>
                  </a:lnTo>
                  <a:lnTo>
                    <a:pt x="0" y="890959"/>
                  </a:lnTo>
                  <a:lnTo>
                    <a:pt x="0" y="124406"/>
                  </a:lnTo>
                  <a:lnTo>
                    <a:pt x="54980" y="69426"/>
                  </a:lnTo>
                  <a:lnTo>
                    <a:pt x="128745" y="143194"/>
                  </a:lnTo>
                  <a:cubicBezTo>
                    <a:pt x="159119" y="125837"/>
                    <a:pt x="189494" y="112820"/>
                    <a:pt x="224208" y="104140"/>
                  </a:cubicBezTo>
                  <a:close/>
                </a:path>
              </a:pathLst>
            </a:custGeom>
            <a:solidFill>
              <a:schemeClr val="accent2"/>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10" name="任意多边形: 形状 9">
              <a:extLst>
                <a:ext uri="{FF2B5EF4-FFF2-40B4-BE49-F238E27FC236}">
                  <a16:creationId xmlns:a16="http://schemas.microsoft.com/office/drawing/2014/main" id="{59505A73-1525-4DA9-A937-0962398C9CA2}"/>
                </a:ext>
              </a:extLst>
            </p:cNvPr>
            <p:cNvSpPr/>
            <p:nvPr userDrawn="1"/>
          </p:nvSpPr>
          <p:spPr>
            <a:xfrm>
              <a:off x="957046" y="4092832"/>
              <a:ext cx="183729" cy="183729"/>
            </a:xfrm>
            <a:custGeom>
              <a:avLst/>
              <a:gdLst>
                <a:gd name="connsiteX0" fmla="*/ 82669 w 86263"/>
                <a:gd name="connsiteY0" fmla="*/ 46726 h 86263"/>
                <a:gd name="connsiteX1" fmla="*/ 46726 w 86263"/>
                <a:gd name="connsiteY1" fmla="*/ 82669 h 86263"/>
                <a:gd name="connsiteX2" fmla="*/ 10783 w 86263"/>
                <a:gd name="connsiteY2" fmla="*/ 46726 h 86263"/>
                <a:gd name="connsiteX3" fmla="*/ 46726 w 86263"/>
                <a:gd name="connsiteY3" fmla="*/ 10783 h 86263"/>
                <a:gd name="connsiteX4" fmla="*/ 82669 w 86263"/>
                <a:gd name="connsiteY4" fmla="*/ 46726 h 86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63" h="86263">
                  <a:moveTo>
                    <a:pt x="82669" y="46726"/>
                  </a:moveTo>
                  <a:cubicBezTo>
                    <a:pt x="82669" y="66854"/>
                    <a:pt x="66854" y="82669"/>
                    <a:pt x="46726" y="82669"/>
                  </a:cubicBezTo>
                  <a:cubicBezTo>
                    <a:pt x="26598" y="82669"/>
                    <a:pt x="10783" y="66854"/>
                    <a:pt x="10783" y="46726"/>
                  </a:cubicBezTo>
                  <a:cubicBezTo>
                    <a:pt x="10783" y="26598"/>
                    <a:pt x="26598" y="10783"/>
                    <a:pt x="46726" y="10783"/>
                  </a:cubicBezTo>
                  <a:cubicBezTo>
                    <a:pt x="66854" y="10783"/>
                    <a:pt x="82669" y="26598"/>
                    <a:pt x="82669" y="46726"/>
                  </a:cubicBezTo>
                  <a:close/>
                </a:path>
              </a:pathLst>
            </a:custGeom>
            <a:solidFill>
              <a:srgbClr val="4292EA"/>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11" name="任意多边形: 形状 10">
              <a:extLst>
                <a:ext uri="{FF2B5EF4-FFF2-40B4-BE49-F238E27FC236}">
                  <a16:creationId xmlns:a16="http://schemas.microsoft.com/office/drawing/2014/main" id="{956F9396-92A3-4F76-AD76-B4332FEF73BD}"/>
                </a:ext>
              </a:extLst>
            </p:cNvPr>
            <p:cNvSpPr/>
            <p:nvPr userDrawn="1"/>
          </p:nvSpPr>
          <p:spPr>
            <a:xfrm>
              <a:off x="437660" y="3215979"/>
              <a:ext cx="662379" cy="662379"/>
            </a:xfrm>
            <a:custGeom>
              <a:avLst/>
              <a:gdLst>
                <a:gd name="connsiteX0" fmla="*/ 141615 w 345052"/>
                <a:gd name="connsiteY0" fmla="*/ 347209 h 345052"/>
                <a:gd name="connsiteX1" fmla="*/ 216377 w 345052"/>
                <a:gd name="connsiteY1" fmla="*/ 347209 h 345052"/>
                <a:gd name="connsiteX2" fmla="*/ 216377 w 345052"/>
                <a:gd name="connsiteY2" fmla="*/ 312704 h 345052"/>
                <a:gd name="connsiteX3" fmla="*/ 248006 w 345052"/>
                <a:gd name="connsiteY3" fmla="*/ 299764 h 345052"/>
                <a:gd name="connsiteX4" fmla="*/ 272447 w 345052"/>
                <a:gd name="connsiteY4" fmla="*/ 324205 h 345052"/>
                <a:gd name="connsiteX5" fmla="*/ 324205 w 345052"/>
                <a:gd name="connsiteY5" fmla="*/ 272448 h 345052"/>
                <a:gd name="connsiteX6" fmla="*/ 299764 w 345052"/>
                <a:gd name="connsiteY6" fmla="*/ 248006 h 345052"/>
                <a:gd name="connsiteX7" fmla="*/ 312704 w 345052"/>
                <a:gd name="connsiteY7" fmla="*/ 216377 h 345052"/>
                <a:gd name="connsiteX8" fmla="*/ 347209 w 345052"/>
                <a:gd name="connsiteY8" fmla="*/ 216377 h 345052"/>
                <a:gd name="connsiteX9" fmla="*/ 347209 w 345052"/>
                <a:gd name="connsiteY9" fmla="*/ 141615 h 345052"/>
                <a:gd name="connsiteX10" fmla="*/ 312704 w 345052"/>
                <a:gd name="connsiteY10" fmla="*/ 141615 h 345052"/>
                <a:gd name="connsiteX11" fmla="*/ 299764 w 345052"/>
                <a:gd name="connsiteY11" fmla="*/ 109986 h 345052"/>
                <a:gd name="connsiteX12" fmla="*/ 324205 w 345052"/>
                <a:gd name="connsiteY12" fmla="*/ 85544 h 345052"/>
                <a:gd name="connsiteX13" fmla="*/ 272447 w 345052"/>
                <a:gd name="connsiteY13" fmla="*/ 33786 h 345052"/>
                <a:gd name="connsiteX14" fmla="*/ 248006 w 345052"/>
                <a:gd name="connsiteY14" fmla="*/ 58228 h 345052"/>
                <a:gd name="connsiteX15" fmla="*/ 216377 w 345052"/>
                <a:gd name="connsiteY15" fmla="*/ 45288 h 345052"/>
                <a:gd name="connsiteX16" fmla="*/ 216377 w 345052"/>
                <a:gd name="connsiteY16" fmla="*/ 10783 h 345052"/>
                <a:gd name="connsiteX17" fmla="*/ 141615 w 345052"/>
                <a:gd name="connsiteY17" fmla="*/ 10783 h 345052"/>
                <a:gd name="connsiteX18" fmla="*/ 141615 w 345052"/>
                <a:gd name="connsiteY18" fmla="*/ 45288 h 345052"/>
                <a:gd name="connsiteX19" fmla="*/ 109985 w 345052"/>
                <a:gd name="connsiteY19" fmla="*/ 58228 h 345052"/>
                <a:gd name="connsiteX20" fmla="*/ 85544 w 345052"/>
                <a:gd name="connsiteY20" fmla="*/ 33786 h 345052"/>
                <a:gd name="connsiteX21" fmla="*/ 33786 w 345052"/>
                <a:gd name="connsiteY21" fmla="*/ 85544 h 345052"/>
                <a:gd name="connsiteX22" fmla="*/ 58228 w 345052"/>
                <a:gd name="connsiteY22" fmla="*/ 109986 h 345052"/>
                <a:gd name="connsiteX23" fmla="*/ 45288 w 345052"/>
                <a:gd name="connsiteY23" fmla="*/ 141615 h 345052"/>
                <a:gd name="connsiteX24" fmla="*/ 10783 w 345052"/>
                <a:gd name="connsiteY24" fmla="*/ 141615 h 345052"/>
                <a:gd name="connsiteX25" fmla="*/ 10783 w 345052"/>
                <a:gd name="connsiteY25" fmla="*/ 216377 h 345052"/>
                <a:gd name="connsiteX26" fmla="*/ 45288 w 345052"/>
                <a:gd name="connsiteY26" fmla="*/ 216377 h 345052"/>
                <a:gd name="connsiteX27" fmla="*/ 58228 w 345052"/>
                <a:gd name="connsiteY27" fmla="*/ 248006 h 345052"/>
                <a:gd name="connsiteX28" fmla="*/ 33786 w 345052"/>
                <a:gd name="connsiteY28" fmla="*/ 272448 h 345052"/>
                <a:gd name="connsiteX29" fmla="*/ 85544 w 345052"/>
                <a:gd name="connsiteY29" fmla="*/ 324205 h 345052"/>
                <a:gd name="connsiteX30" fmla="*/ 109985 w 345052"/>
                <a:gd name="connsiteY30" fmla="*/ 299764 h 345052"/>
                <a:gd name="connsiteX31" fmla="*/ 141615 w 345052"/>
                <a:gd name="connsiteY31" fmla="*/ 312704 h 345052"/>
                <a:gd name="connsiteX32" fmla="*/ 141615 w 345052"/>
                <a:gd name="connsiteY32" fmla="*/ 347209 h 345052"/>
                <a:gd name="connsiteX33" fmla="*/ 111423 w 345052"/>
                <a:gd name="connsiteY33" fmla="*/ 177558 h 345052"/>
                <a:gd name="connsiteX34" fmla="*/ 177558 w 345052"/>
                <a:gd name="connsiteY34" fmla="*/ 111423 h 345052"/>
                <a:gd name="connsiteX35" fmla="*/ 243693 w 345052"/>
                <a:gd name="connsiteY35" fmla="*/ 177558 h 345052"/>
                <a:gd name="connsiteX36" fmla="*/ 177558 w 345052"/>
                <a:gd name="connsiteY36" fmla="*/ 243693 h 345052"/>
                <a:gd name="connsiteX37" fmla="*/ 111423 w 345052"/>
                <a:gd name="connsiteY37" fmla="*/ 177558 h 345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45052" h="345052">
                  <a:moveTo>
                    <a:pt x="141615" y="347209"/>
                  </a:moveTo>
                  <a:lnTo>
                    <a:pt x="216377" y="347209"/>
                  </a:lnTo>
                  <a:lnTo>
                    <a:pt x="216377" y="312704"/>
                  </a:lnTo>
                  <a:cubicBezTo>
                    <a:pt x="227878" y="309828"/>
                    <a:pt x="237942" y="305515"/>
                    <a:pt x="248006" y="299764"/>
                  </a:cubicBezTo>
                  <a:lnTo>
                    <a:pt x="272447" y="324205"/>
                  </a:lnTo>
                  <a:lnTo>
                    <a:pt x="324205" y="272448"/>
                  </a:lnTo>
                  <a:lnTo>
                    <a:pt x="299764" y="248006"/>
                  </a:lnTo>
                  <a:cubicBezTo>
                    <a:pt x="305515" y="237942"/>
                    <a:pt x="309828" y="226441"/>
                    <a:pt x="312704" y="216377"/>
                  </a:cubicBezTo>
                  <a:lnTo>
                    <a:pt x="347209" y="216377"/>
                  </a:lnTo>
                  <a:lnTo>
                    <a:pt x="347209" y="141615"/>
                  </a:lnTo>
                  <a:lnTo>
                    <a:pt x="312704" y="141615"/>
                  </a:lnTo>
                  <a:cubicBezTo>
                    <a:pt x="309828" y="130113"/>
                    <a:pt x="305515" y="120050"/>
                    <a:pt x="299764" y="109986"/>
                  </a:cubicBezTo>
                  <a:lnTo>
                    <a:pt x="324205" y="85544"/>
                  </a:lnTo>
                  <a:lnTo>
                    <a:pt x="272447" y="33786"/>
                  </a:lnTo>
                  <a:lnTo>
                    <a:pt x="248006" y="58228"/>
                  </a:lnTo>
                  <a:cubicBezTo>
                    <a:pt x="237942" y="52477"/>
                    <a:pt x="227878" y="48164"/>
                    <a:pt x="216377" y="45288"/>
                  </a:cubicBezTo>
                  <a:lnTo>
                    <a:pt x="216377" y="10783"/>
                  </a:lnTo>
                  <a:lnTo>
                    <a:pt x="141615" y="10783"/>
                  </a:lnTo>
                  <a:lnTo>
                    <a:pt x="141615" y="45288"/>
                  </a:lnTo>
                  <a:cubicBezTo>
                    <a:pt x="130113" y="48164"/>
                    <a:pt x="120049" y="52477"/>
                    <a:pt x="109985" y="58228"/>
                  </a:cubicBezTo>
                  <a:lnTo>
                    <a:pt x="85544" y="33786"/>
                  </a:lnTo>
                  <a:lnTo>
                    <a:pt x="33786" y="85544"/>
                  </a:lnTo>
                  <a:lnTo>
                    <a:pt x="58228" y="109986"/>
                  </a:lnTo>
                  <a:cubicBezTo>
                    <a:pt x="52477" y="120050"/>
                    <a:pt x="48164" y="130113"/>
                    <a:pt x="45288" y="141615"/>
                  </a:cubicBezTo>
                  <a:lnTo>
                    <a:pt x="10783" y="141615"/>
                  </a:lnTo>
                  <a:lnTo>
                    <a:pt x="10783" y="216377"/>
                  </a:lnTo>
                  <a:lnTo>
                    <a:pt x="45288" y="216377"/>
                  </a:lnTo>
                  <a:cubicBezTo>
                    <a:pt x="48164" y="227878"/>
                    <a:pt x="52477" y="237942"/>
                    <a:pt x="58228" y="248006"/>
                  </a:cubicBezTo>
                  <a:lnTo>
                    <a:pt x="33786" y="272448"/>
                  </a:lnTo>
                  <a:lnTo>
                    <a:pt x="85544" y="324205"/>
                  </a:lnTo>
                  <a:lnTo>
                    <a:pt x="109985" y="299764"/>
                  </a:lnTo>
                  <a:cubicBezTo>
                    <a:pt x="120049" y="305515"/>
                    <a:pt x="131551" y="309828"/>
                    <a:pt x="141615" y="312704"/>
                  </a:cubicBezTo>
                  <a:lnTo>
                    <a:pt x="141615" y="347209"/>
                  </a:lnTo>
                  <a:close/>
                  <a:moveTo>
                    <a:pt x="111423" y="177558"/>
                  </a:moveTo>
                  <a:cubicBezTo>
                    <a:pt x="111423" y="141615"/>
                    <a:pt x="141615" y="111423"/>
                    <a:pt x="177558" y="111423"/>
                  </a:cubicBezTo>
                  <a:cubicBezTo>
                    <a:pt x="213501" y="111423"/>
                    <a:pt x="243693" y="141615"/>
                    <a:pt x="243693" y="177558"/>
                  </a:cubicBezTo>
                  <a:cubicBezTo>
                    <a:pt x="243693" y="213501"/>
                    <a:pt x="213501" y="243693"/>
                    <a:pt x="177558" y="243693"/>
                  </a:cubicBezTo>
                  <a:cubicBezTo>
                    <a:pt x="141615" y="243693"/>
                    <a:pt x="111423" y="214939"/>
                    <a:pt x="111423" y="177558"/>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14" name="任意多边形: 形状 13">
              <a:extLst>
                <a:ext uri="{FF2B5EF4-FFF2-40B4-BE49-F238E27FC236}">
                  <a16:creationId xmlns:a16="http://schemas.microsoft.com/office/drawing/2014/main" id="{1C872AB3-61FA-4591-959B-81FB87FD497F}"/>
                </a:ext>
              </a:extLst>
            </p:cNvPr>
            <p:cNvSpPr/>
            <p:nvPr/>
          </p:nvSpPr>
          <p:spPr>
            <a:xfrm>
              <a:off x="1042895" y="788996"/>
              <a:ext cx="3745037" cy="2677610"/>
            </a:xfrm>
            <a:custGeom>
              <a:avLst/>
              <a:gdLst>
                <a:gd name="connsiteX0" fmla="*/ 10783 w 2976075"/>
                <a:gd name="connsiteY0" fmla="*/ 1658407 h 2127822"/>
                <a:gd name="connsiteX1" fmla="*/ 69729 w 2976075"/>
                <a:gd name="connsiteY1" fmla="*/ 1717354 h 2127822"/>
                <a:gd name="connsiteX2" fmla="*/ 128676 w 2976075"/>
                <a:gd name="connsiteY2" fmla="*/ 1658407 h 2127822"/>
                <a:gd name="connsiteX3" fmla="*/ 115736 w 2976075"/>
                <a:gd name="connsiteY3" fmla="*/ 1622464 h 2127822"/>
                <a:gd name="connsiteX4" fmla="*/ 243693 w 2976075"/>
                <a:gd name="connsiteY4" fmla="*/ 1494508 h 2127822"/>
                <a:gd name="connsiteX5" fmla="*/ 243693 w 2976075"/>
                <a:gd name="connsiteY5" fmla="*/ 1715916 h 2127822"/>
                <a:gd name="connsiteX6" fmla="*/ 191935 w 2976075"/>
                <a:gd name="connsiteY6" fmla="*/ 1774862 h 2127822"/>
                <a:gd name="connsiteX7" fmla="*/ 250882 w 2976075"/>
                <a:gd name="connsiteY7" fmla="*/ 1833809 h 2127822"/>
                <a:gd name="connsiteX8" fmla="*/ 309828 w 2976075"/>
                <a:gd name="connsiteY8" fmla="*/ 1774862 h 2127822"/>
                <a:gd name="connsiteX9" fmla="*/ 258070 w 2976075"/>
                <a:gd name="connsiteY9" fmla="*/ 1715916 h 2127822"/>
                <a:gd name="connsiteX10" fmla="*/ 258070 w 2976075"/>
                <a:gd name="connsiteY10" fmla="*/ 1478693 h 2127822"/>
                <a:gd name="connsiteX11" fmla="*/ 406155 w 2976075"/>
                <a:gd name="connsiteY11" fmla="*/ 1330608 h 2127822"/>
                <a:gd name="connsiteX12" fmla="*/ 666382 w 2976075"/>
                <a:gd name="connsiteY12" fmla="*/ 1330608 h 2127822"/>
                <a:gd name="connsiteX13" fmla="*/ 716702 w 2976075"/>
                <a:gd name="connsiteY13" fmla="*/ 1380928 h 2127822"/>
                <a:gd name="connsiteX14" fmla="*/ 716702 w 2976075"/>
                <a:gd name="connsiteY14" fmla="*/ 1576457 h 2127822"/>
                <a:gd name="connsiteX15" fmla="*/ 897855 w 2976075"/>
                <a:gd name="connsiteY15" fmla="*/ 1576457 h 2127822"/>
                <a:gd name="connsiteX16" fmla="*/ 897855 w 2976075"/>
                <a:gd name="connsiteY16" fmla="*/ 1662720 h 2127822"/>
                <a:gd name="connsiteX17" fmla="*/ 846097 w 2976075"/>
                <a:gd name="connsiteY17" fmla="*/ 1721667 h 2127822"/>
                <a:gd name="connsiteX18" fmla="*/ 889228 w 2976075"/>
                <a:gd name="connsiteY18" fmla="*/ 1777738 h 2127822"/>
                <a:gd name="connsiteX19" fmla="*/ 821656 w 2976075"/>
                <a:gd name="connsiteY19" fmla="*/ 1845311 h 2127822"/>
                <a:gd name="connsiteX20" fmla="*/ 641941 w 2976075"/>
                <a:gd name="connsiteY20" fmla="*/ 1665596 h 2127822"/>
                <a:gd name="connsiteX21" fmla="*/ 516859 w 2976075"/>
                <a:gd name="connsiteY21" fmla="*/ 1665596 h 2127822"/>
                <a:gd name="connsiteX22" fmla="*/ 516859 w 2976075"/>
                <a:gd name="connsiteY22" fmla="*/ 1536201 h 2127822"/>
                <a:gd name="connsiteX23" fmla="*/ 568617 w 2976075"/>
                <a:gd name="connsiteY23" fmla="*/ 1477255 h 2127822"/>
                <a:gd name="connsiteX24" fmla="*/ 509671 w 2976075"/>
                <a:gd name="connsiteY24" fmla="*/ 1418308 h 2127822"/>
                <a:gd name="connsiteX25" fmla="*/ 450724 w 2976075"/>
                <a:gd name="connsiteY25" fmla="*/ 1470066 h 2127822"/>
                <a:gd name="connsiteX26" fmla="*/ 361586 w 2976075"/>
                <a:gd name="connsiteY26" fmla="*/ 1470066 h 2127822"/>
                <a:gd name="connsiteX27" fmla="*/ 361586 w 2976075"/>
                <a:gd name="connsiteY27" fmla="*/ 1633966 h 2127822"/>
                <a:gd name="connsiteX28" fmla="*/ 449287 w 2976075"/>
                <a:gd name="connsiteY28" fmla="*/ 1633966 h 2127822"/>
                <a:gd name="connsiteX29" fmla="*/ 449287 w 2976075"/>
                <a:gd name="connsiteY29" fmla="*/ 1782051 h 2127822"/>
                <a:gd name="connsiteX30" fmla="*/ 397529 w 2976075"/>
                <a:gd name="connsiteY30" fmla="*/ 1840997 h 2127822"/>
                <a:gd name="connsiteX31" fmla="*/ 456475 w 2976075"/>
                <a:gd name="connsiteY31" fmla="*/ 1899944 h 2127822"/>
                <a:gd name="connsiteX32" fmla="*/ 515422 w 2976075"/>
                <a:gd name="connsiteY32" fmla="*/ 1840997 h 2127822"/>
                <a:gd name="connsiteX33" fmla="*/ 463664 w 2976075"/>
                <a:gd name="connsiteY33" fmla="*/ 1782051 h 2127822"/>
                <a:gd name="connsiteX34" fmla="*/ 463664 w 2976075"/>
                <a:gd name="connsiteY34" fmla="*/ 1619589 h 2127822"/>
                <a:gd name="connsiteX35" fmla="*/ 375963 w 2976075"/>
                <a:gd name="connsiteY35" fmla="*/ 1619589 h 2127822"/>
                <a:gd name="connsiteX36" fmla="*/ 375963 w 2976075"/>
                <a:gd name="connsiteY36" fmla="*/ 1484443 h 2127822"/>
                <a:gd name="connsiteX37" fmla="*/ 449287 w 2976075"/>
                <a:gd name="connsiteY37" fmla="*/ 1484443 h 2127822"/>
                <a:gd name="connsiteX38" fmla="*/ 499607 w 2976075"/>
                <a:gd name="connsiteY38" fmla="*/ 1534764 h 2127822"/>
                <a:gd name="connsiteX39" fmla="*/ 499607 w 2976075"/>
                <a:gd name="connsiteY39" fmla="*/ 1679973 h 2127822"/>
                <a:gd name="connsiteX40" fmla="*/ 633315 w 2976075"/>
                <a:gd name="connsiteY40" fmla="*/ 1679973 h 2127822"/>
                <a:gd name="connsiteX41" fmla="*/ 818780 w 2976075"/>
                <a:gd name="connsiteY41" fmla="*/ 1865439 h 2127822"/>
                <a:gd name="connsiteX42" fmla="*/ 905043 w 2976075"/>
                <a:gd name="connsiteY42" fmla="*/ 1779176 h 2127822"/>
                <a:gd name="connsiteX43" fmla="*/ 961114 w 2976075"/>
                <a:gd name="connsiteY43" fmla="*/ 1720229 h 2127822"/>
                <a:gd name="connsiteX44" fmla="*/ 909356 w 2976075"/>
                <a:gd name="connsiteY44" fmla="*/ 1661283 h 2127822"/>
                <a:gd name="connsiteX45" fmla="*/ 909356 w 2976075"/>
                <a:gd name="connsiteY45" fmla="*/ 1569269 h 2127822"/>
                <a:gd name="connsiteX46" fmla="*/ 1083320 w 2976075"/>
                <a:gd name="connsiteY46" fmla="*/ 1402494 h 2127822"/>
                <a:gd name="connsiteX47" fmla="*/ 1076132 w 2976075"/>
                <a:gd name="connsiteY47" fmla="*/ 1395305 h 2127822"/>
                <a:gd name="connsiteX48" fmla="*/ 1109199 w 2976075"/>
                <a:gd name="connsiteY48" fmla="*/ 1405369 h 2127822"/>
                <a:gd name="connsiteX49" fmla="*/ 1168146 w 2976075"/>
                <a:gd name="connsiteY49" fmla="*/ 1346423 h 2127822"/>
                <a:gd name="connsiteX50" fmla="*/ 1109199 w 2976075"/>
                <a:gd name="connsiteY50" fmla="*/ 1287476 h 2127822"/>
                <a:gd name="connsiteX51" fmla="*/ 1050253 w 2976075"/>
                <a:gd name="connsiteY51" fmla="*/ 1346423 h 2127822"/>
                <a:gd name="connsiteX52" fmla="*/ 1073256 w 2976075"/>
                <a:gd name="connsiteY52" fmla="*/ 1392430 h 2127822"/>
                <a:gd name="connsiteX53" fmla="*/ 913670 w 2976075"/>
                <a:gd name="connsiteY53" fmla="*/ 1552016 h 2127822"/>
                <a:gd name="connsiteX54" fmla="*/ 913670 w 2976075"/>
                <a:gd name="connsiteY54" fmla="*/ 1258722 h 2127822"/>
                <a:gd name="connsiteX55" fmla="*/ 1149455 w 2976075"/>
                <a:gd name="connsiteY55" fmla="*/ 1188274 h 2127822"/>
                <a:gd name="connsiteX56" fmla="*/ 1149455 w 2976075"/>
                <a:gd name="connsiteY56" fmla="*/ 1040189 h 2127822"/>
                <a:gd name="connsiteX57" fmla="*/ 1352173 w 2976075"/>
                <a:gd name="connsiteY57" fmla="*/ 1040189 h 2127822"/>
                <a:gd name="connsiteX58" fmla="*/ 1352173 w 2976075"/>
                <a:gd name="connsiteY58" fmla="*/ 1288914 h 2127822"/>
                <a:gd name="connsiteX59" fmla="*/ 1045940 w 2976075"/>
                <a:gd name="connsiteY59" fmla="*/ 1595148 h 2127822"/>
                <a:gd name="connsiteX60" fmla="*/ 1045940 w 2976075"/>
                <a:gd name="connsiteY60" fmla="*/ 1835247 h 2127822"/>
                <a:gd name="connsiteX61" fmla="*/ 997057 w 2976075"/>
                <a:gd name="connsiteY61" fmla="*/ 1892755 h 2127822"/>
                <a:gd name="connsiteX62" fmla="*/ 1056004 w 2976075"/>
                <a:gd name="connsiteY62" fmla="*/ 1951702 h 2127822"/>
                <a:gd name="connsiteX63" fmla="*/ 1114950 w 2976075"/>
                <a:gd name="connsiteY63" fmla="*/ 1892755 h 2127822"/>
                <a:gd name="connsiteX64" fmla="*/ 1060317 w 2976075"/>
                <a:gd name="connsiteY64" fmla="*/ 1833809 h 2127822"/>
                <a:gd name="connsiteX65" fmla="*/ 1060317 w 2976075"/>
                <a:gd name="connsiteY65" fmla="*/ 1600899 h 2127822"/>
                <a:gd name="connsiteX66" fmla="*/ 1350736 w 2976075"/>
                <a:gd name="connsiteY66" fmla="*/ 1310480 h 2127822"/>
                <a:gd name="connsiteX67" fmla="*/ 1350736 w 2976075"/>
                <a:gd name="connsiteY67" fmla="*/ 1511760 h 2127822"/>
                <a:gd name="connsiteX68" fmla="*/ 1280288 w 2976075"/>
                <a:gd name="connsiteY68" fmla="*/ 1511760 h 2127822"/>
                <a:gd name="connsiteX69" fmla="*/ 1280288 w 2976075"/>
                <a:gd name="connsiteY69" fmla="*/ 1760485 h 2127822"/>
                <a:gd name="connsiteX70" fmla="*/ 1350736 w 2976075"/>
                <a:gd name="connsiteY70" fmla="*/ 1760485 h 2127822"/>
                <a:gd name="connsiteX71" fmla="*/ 1350736 w 2976075"/>
                <a:gd name="connsiteY71" fmla="*/ 1852499 h 2127822"/>
                <a:gd name="connsiteX72" fmla="*/ 1490194 w 2976075"/>
                <a:gd name="connsiteY72" fmla="*/ 1852499 h 2127822"/>
                <a:gd name="connsiteX73" fmla="*/ 1524700 w 2976075"/>
                <a:gd name="connsiteY73" fmla="*/ 1895631 h 2127822"/>
                <a:gd name="connsiteX74" fmla="*/ 1524700 w 2976075"/>
                <a:gd name="connsiteY74" fmla="*/ 1958890 h 2127822"/>
                <a:gd name="connsiteX75" fmla="*/ 1472942 w 2976075"/>
                <a:gd name="connsiteY75" fmla="*/ 2017837 h 2127822"/>
                <a:gd name="connsiteX76" fmla="*/ 1531888 w 2976075"/>
                <a:gd name="connsiteY76" fmla="*/ 2076783 h 2127822"/>
                <a:gd name="connsiteX77" fmla="*/ 1590835 w 2976075"/>
                <a:gd name="connsiteY77" fmla="*/ 2017837 h 2127822"/>
                <a:gd name="connsiteX78" fmla="*/ 1539077 w 2976075"/>
                <a:gd name="connsiteY78" fmla="*/ 1958890 h 2127822"/>
                <a:gd name="connsiteX79" fmla="*/ 1539077 w 2976075"/>
                <a:gd name="connsiteY79" fmla="*/ 1891318 h 2127822"/>
                <a:gd name="connsiteX80" fmla="*/ 1508885 w 2976075"/>
                <a:gd name="connsiteY80" fmla="*/ 1853937 h 2127822"/>
                <a:gd name="connsiteX81" fmla="*/ 1642592 w 2976075"/>
                <a:gd name="connsiteY81" fmla="*/ 1853937 h 2127822"/>
                <a:gd name="connsiteX82" fmla="*/ 1846748 w 2976075"/>
                <a:gd name="connsiteY82" fmla="*/ 1649781 h 2127822"/>
                <a:gd name="connsiteX83" fmla="*/ 1853937 w 2976075"/>
                <a:gd name="connsiteY83" fmla="*/ 1649781 h 2127822"/>
                <a:gd name="connsiteX84" fmla="*/ 1853937 w 2976075"/>
                <a:gd name="connsiteY84" fmla="*/ 2012086 h 2127822"/>
                <a:gd name="connsiteX85" fmla="*/ 1802179 w 2976075"/>
                <a:gd name="connsiteY85" fmla="*/ 2071032 h 2127822"/>
                <a:gd name="connsiteX86" fmla="*/ 1861125 w 2976075"/>
                <a:gd name="connsiteY86" fmla="*/ 2129979 h 2127822"/>
                <a:gd name="connsiteX87" fmla="*/ 1920072 w 2976075"/>
                <a:gd name="connsiteY87" fmla="*/ 2071032 h 2127822"/>
                <a:gd name="connsiteX88" fmla="*/ 1868314 w 2976075"/>
                <a:gd name="connsiteY88" fmla="*/ 2012086 h 2127822"/>
                <a:gd name="connsiteX89" fmla="*/ 1868314 w 2976075"/>
                <a:gd name="connsiteY89" fmla="*/ 1649781 h 2127822"/>
                <a:gd name="connsiteX90" fmla="*/ 2016399 w 2976075"/>
                <a:gd name="connsiteY90" fmla="*/ 1649781 h 2127822"/>
                <a:gd name="connsiteX91" fmla="*/ 2068157 w 2976075"/>
                <a:gd name="connsiteY91" fmla="*/ 1701539 h 2127822"/>
                <a:gd name="connsiteX92" fmla="*/ 2117039 w 2976075"/>
                <a:gd name="connsiteY92" fmla="*/ 1940200 h 2127822"/>
                <a:gd name="connsiteX93" fmla="*/ 2066719 w 2976075"/>
                <a:gd name="connsiteY93" fmla="*/ 1997709 h 2127822"/>
                <a:gd name="connsiteX94" fmla="*/ 2125665 w 2976075"/>
                <a:gd name="connsiteY94" fmla="*/ 2056655 h 2127822"/>
                <a:gd name="connsiteX95" fmla="*/ 2184612 w 2976075"/>
                <a:gd name="connsiteY95" fmla="*/ 1997709 h 2127822"/>
                <a:gd name="connsiteX96" fmla="*/ 2131416 w 2976075"/>
                <a:gd name="connsiteY96" fmla="*/ 1938762 h 2127822"/>
                <a:gd name="connsiteX97" fmla="*/ 2082534 w 2976075"/>
                <a:gd name="connsiteY97" fmla="*/ 1700101 h 2127822"/>
                <a:gd name="connsiteX98" fmla="*/ 2132854 w 2976075"/>
                <a:gd name="connsiteY98" fmla="*/ 1642592 h 2127822"/>
                <a:gd name="connsiteX99" fmla="*/ 2073908 w 2976075"/>
                <a:gd name="connsiteY99" fmla="*/ 1583646 h 2127822"/>
                <a:gd name="connsiteX100" fmla="*/ 2014961 w 2976075"/>
                <a:gd name="connsiteY100" fmla="*/ 1635404 h 2127822"/>
                <a:gd name="connsiteX101" fmla="*/ 1866876 w 2976075"/>
                <a:gd name="connsiteY101" fmla="*/ 1635404 h 2127822"/>
                <a:gd name="connsiteX102" fmla="*/ 1866876 w 2976075"/>
                <a:gd name="connsiteY102" fmla="*/ 1628215 h 2127822"/>
                <a:gd name="connsiteX103" fmla="*/ 2014961 w 2976075"/>
                <a:gd name="connsiteY103" fmla="*/ 1480130 h 2127822"/>
                <a:gd name="connsiteX104" fmla="*/ 2043716 w 2976075"/>
                <a:gd name="connsiteY104" fmla="*/ 1487319 h 2127822"/>
                <a:gd name="connsiteX105" fmla="*/ 2102662 w 2976075"/>
                <a:gd name="connsiteY105" fmla="*/ 1435561 h 2127822"/>
                <a:gd name="connsiteX106" fmla="*/ 2299629 w 2976075"/>
                <a:gd name="connsiteY106" fmla="*/ 1435561 h 2127822"/>
                <a:gd name="connsiteX107" fmla="*/ 2299629 w 2976075"/>
                <a:gd name="connsiteY107" fmla="*/ 1539077 h 2127822"/>
                <a:gd name="connsiteX108" fmla="*/ 2476469 w 2976075"/>
                <a:gd name="connsiteY108" fmla="*/ 1539077 h 2127822"/>
                <a:gd name="connsiteX109" fmla="*/ 2476469 w 2976075"/>
                <a:gd name="connsiteY109" fmla="*/ 1487319 h 2127822"/>
                <a:gd name="connsiteX110" fmla="*/ 2526789 w 2976075"/>
                <a:gd name="connsiteY110" fmla="*/ 1436999 h 2127822"/>
                <a:gd name="connsiteX111" fmla="*/ 2772638 w 2976075"/>
                <a:gd name="connsiteY111" fmla="*/ 1436999 h 2127822"/>
                <a:gd name="connsiteX112" fmla="*/ 2831585 w 2976075"/>
                <a:gd name="connsiteY112" fmla="*/ 1488757 h 2127822"/>
                <a:gd name="connsiteX113" fmla="*/ 2890531 w 2976075"/>
                <a:gd name="connsiteY113" fmla="*/ 1429810 h 2127822"/>
                <a:gd name="connsiteX114" fmla="*/ 2831585 w 2976075"/>
                <a:gd name="connsiteY114" fmla="*/ 1370864 h 2127822"/>
                <a:gd name="connsiteX115" fmla="*/ 2772638 w 2976075"/>
                <a:gd name="connsiteY115" fmla="*/ 1422622 h 2127822"/>
                <a:gd name="connsiteX116" fmla="*/ 2526789 w 2976075"/>
                <a:gd name="connsiteY116" fmla="*/ 1422622 h 2127822"/>
                <a:gd name="connsiteX117" fmla="*/ 2476469 w 2976075"/>
                <a:gd name="connsiteY117" fmla="*/ 1372302 h 2127822"/>
                <a:gd name="connsiteX118" fmla="*/ 2476469 w 2976075"/>
                <a:gd name="connsiteY118" fmla="*/ 1342109 h 2127822"/>
                <a:gd name="connsiteX119" fmla="*/ 2592924 w 2976075"/>
                <a:gd name="connsiteY119" fmla="*/ 1342109 h 2127822"/>
                <a:gd name="connsiteX120" fmla="*/ 2592924 w 2976075"/>
                <a:gd name="connsiteY120" fmla="*/ 1245782 h 2127822"/>
                <a:gd name="connsiteX121" fmla="*/ 2764012 w 2976075"/>
                <a:gd name="connsiteY121" fmla="*/ 1245782 h 2127822"/>
                <a:gd name="connsiteX122" fmla="*/ 2884780 w 2976075"/>
                <a:gd name="connsiteY122" fmla="*/ 1125014 h 2127822"/>
                <a:gd name="connsiteX123" fmla="*/ 2913535 w 2976075"/>
                <a:gd name="connsiteY123" fmla="*/ 1132203 h 2127822"/>
                <a:gd name="connsiteX124" fmla="*/ 2972481 w 2976075"/>
                <a:gd name="connsiteY124" fmla="*/ 1073256 h 2127822"/>
                <a:gd name="connsiteX125" fmla="*/ 2913535 w 2976075"/>
                <a:gd name="connsiteY125" fmla="*/ 1014310 h 2127822"/>
                <a:gd name="connsiteX126" fmla="*/ 2854588 w 2976075"/>
                <a:gd name="connsiteY126" fmla="*/ 1073256 h 2127822"/>
                <a:gd name="connsiteX127" fmla="*/ 2871841 w 2976075"/>
                <a:gd name="connsiteY127" fmla="*/ 1114950 h 2127822"/>
                <a:gd name="connsiteX128" fmla="*/ 2756824 w 2976075"/>
                <a:gd name="connsiteY128" fmla="*/ 1228530 h 2127822"/>
                <a:gd name="connsiteX129" fmla="*/ 2591486 w 2976075"/>
                <a:gd name="connsiteY129" fmla="*/ 1228530 h 2127822"/>
                <a:gd name="connsiteX130" fmla="*/ 2591486 w 2976075"/>
                <a:gd name="connsiteY130" fmla="*/ 998495 h 2127822"/>
                <a:gd name="connsiteX131" fmla="*/ 2680625 w 2976075"/>
                <a:gd name="connsiteY131" fmla="*/ 998495 h 2127822"/>
                <a:gd name="connsiteX132" fmla="*/ 2739571 w 2976075"/>
                <a:gd name="connsiteY132" fmla="*/ 1050253 h 2127822"/>
                <a:gd name="connsiteX133" fmla="*/ 2798517 w 2976075"/>
                <a:gd name="connsiteY133" fmla="*/ 991306 h 2127822"/>
                <a:gd name="connsiteX134" fmla="*/ 2739571 w 2976075"/>
                <a:gd name="connsiteY134" fmla="*/ 932360 h 2127822"/>
                <a:gd name="connsiteX135" fmla="*/ 2680625 w 2976075"/>
                <a:gd name="connsiteY135" fmla="*/ 984118 h 2127822"/>
                <a:gd name="connsiteX136" fmla="*/ 2575671 w 2976075"/>
                <a:gd name="connsiteY136" fmla="*/ 984118 h 2127822"/>
                <a:gd name="connsiteX137" fmla="*/ 2575671 w 2976075"/>
                <a:gd name="connsiteY137" fmla="*/ 1229967 h 2127822"/>
                <a:gd name="connsiteX138" fmla="*/ 2475031 w 2976075"/>
                <a:gd name="connsiteY138" fmla="*/ 1229967 h 2127822"/>
                <a:gd name="connsiteX139" fmla="*/ 2475031 w 2976075"/>
                <a:gd name="connsiteY139" fmla="*/ 995619 h 2127822"/>
                <a:gd name="connsiteX140" fmla="*/ 2545479 w 2976075"/>
                <a:gd name="connsiteY140" fmla="*/ 995619 h 2127822"/>
                <a:gd name="connsiteX141" fmla="*/ 2545479 w 2976075"/>
                <a:gd name="connsiteY141" fmla="*/ 896417 h 2127822"/>
                <a:gd name="connsiteX142" fmla="*/ 2611614 w 2976075"/>
                <a:gd name="connsiteY142" fmla="*/ 896417 h 2127822"/>
                <a:gd name="connsiteX143" fmla="*/ 2753948 w 2976075"/>
                <a:gd name="connsiteY143" fmla="*/ 754083 h 2127822"/>
                <a:gd name="connsiteX144" fmla="*/ 2789891 w 2976075"/>
                <a:gd name="connsiteY144" fmla="*/ 767022 h 2127822"/>
                <a:gd name="connsiteX145" fmla="*/ 2848837 w 2976075"/>
                <a:gd name="connsiteY145" fmla="*/ 708076 h 2127822"/>
                <a:gd name="connsiteX146" fmla="*/ 2789891 w 2976075"/>
                <a:gd name="connsiteY146" fmla="*/ 649130 h 2127822"/>
                <a:gd name="connsiteX147" fmla="*/ 2730945 w 2976075"/>
                <a:gd name="connsiteY147" fmla="*/ 708076 h 2127822"/>
                <a:gd name="connsiteX148" fmla="*/ 2743884 w 2976075"/>
                <a:gd name="connsiteY148" fmla="*/ 744019 h 2127822"/>
                <a:gd name="connsiteX149" fmla="*/ 2605863 w 2976075"/>
                <a:gd name="connsiteY149" fmla="*/ 882040 h 2127822"/>
                <a:gd name="connsiteX150" fmla="*/ 2545479 w 2976075"/>
                <a:gd name="connsiteY150" fmla="*/ 882040 h 2127822"/>
                <a:gd name="connsiteX151" fmla="*/ 2545479 w 2976075"/>
                <a:gd name="connsiteY151" fmla="*/ 643379 h 2127822"/>
                <a:gd name="connsiteX152" fmla="*/ 2579984 w 2976075"/>
                <a:gd name="connsiteY152" fmla="*/ 643379 h 2127822"/>
                <a:gd name="connsiteX153" fmla="*/ 2650432 w 2976075"/>
                <a:gd name="connsiteY153" fmla="*/ 572930 h 2127822"/>
                <a:gd name="connsiteX154" fmla="*/ 2679187 w 2976075"/>
                <a:gd name="connsiteY154" fmla="*/ 580119 h 2127822"/>
                <a:gd name="connsiteX155" fmla="*/ 2738133 w 2976075"/>
                <a:gd name="connsiteY155" fmla="*/ 521173 h 2127822"/>
                <a:gd name="connsiteX156" fmla="*/ 2679187 w 2976075"/>
                <a:gd name="connsiteY156" fmla="*/ 462226 h 2127822"/>
                <a:gd name="connsiteX157" fmla="*/ 2620240 w 2976075"/>
                <a:gd name="connsiteY157" fmla="*/ 521173 h 2127822"/>
                <a:gd name="connsiteX158" fmla="*/ 2637493 w 2976075"/>
                <a:gd name="connsiteY158" fmla="*/ 562866 h 2127822"/>
                <a:gd name="connsiteX159" fmla="*/ 2572796 w 2976075"/>
                <a:gd name="connsiteY159" fmla="*/ 627564 h 2127822"/>
                <a:gd name="connsiteX160" fmla="*/ 2544041 w 2976075"/>
                <a:gd name="connsiteY160" fmla="*/ 627564 h 2127822"/>
                <a:gd name="connsiteX161" fmla="*/ 2544041 w 2976075"/>
                <a:gd name="connsiteY161" fmla="*/ 548489 h 2127822"/>
                <a:gd name="connsiteX162" fmla="*/ 2393081 w 2976075"/>
                <a:gd name="connsiteY162" fmla="*/ 397529 h 2127822"/>
                <a:gd name="connsiteX163" fmla="*/ 2459216 w 2976075"/>
                <a:gd name="connsiteY163" fmla="*/ 397529 h 2127822"/>
                <a:gd name="connsiteX164" fmla="*/ 2518162 w 2976075"/>
                <a:gd name="connsiteY164" fmla="*/ 449287 h 2127822"/>
                <a:gd name="connsiteX165" fmla="*/ 2577109 w 2976075"/>
                <a:gd name="connsiteY165" fmla="*/ 390340 h 2127822"/>
                <a:gd name="connsiteX166" fmla="*/ 2518162 w 2976075"/>
                <a:gd name="connsiteY166" fmla="*/ 331394 h 2127822"/>
                <a:gd name="connsiteX167" fmla="*/ 2459216 w 2976075"/>
                <a:gd name="connsiteY167" fmla="*/ 383152 h 2127822"/>
                <a:gd name="connsiteX168" fmla="*/ 2378704 w 2976075"/>
                <a:gd name="connsiteY168" fmla="*/ 383152 h 2127822"/>
                <a:gd name="connsiteX169" fmla="*/ 2234932 w 2976075"/>
                <a:gd name="connsiteY169" fmla="*/ 239380 h 2127822"/>
                <a:gd name="connsiteX170" fmla="*/ 2232057 w 2976075"/>
                <a:gd name="connsiteY170" fmla="*/ 242255 h 2127822"/>
                <a:gd name="connsiteX171" fmla="*/ 2233494 w 2976075"/>
                <a:gd name="connsiteY171" fmla="*/ 227878 h 2127822"/>
                <a:gd name="connsiteX172" fmla="*/ 2174548 w 2976075"/>
                <a:gd name="connsiteY172" fmla="*/ 168932 h 2127822"/>
                <a:gd name="connsiteX173" fmla="*/ 2115601 w 2976075"/>
                <a:gd name="connsiteY173" fmla="*/ 227878 h 2127822"/>
                <a:gd name="connsiteX174" fmla="*/ 2132854 w 2976075"/>
                <a:gd name="connsiteY174" fmla="*/ 269572 h 2127822"/>
                <a:gd name="connsiteX175" fmla="*/ 1951702 w 2976075"/>
                <a:gd name="connsiteY175" fmla="*/ 450724 h 2127822"/>
                <a:gd name="connsiteX176" fmla="*/ 1951702 w 2976075"/>
                <a:gd name="connsiteY176" fmla="*/ 700887 h 2127822"/>
                <a:gd name="connsiteX177" fmla="*/ 1859688 w 2976075"/>
                <a:gd name="connsiteY177" fmla="*/ 700887 h 2127822"/>
                <a:gd name="connsiteX178" fmla="*/ 1859688 w 2976075"/>
                <a:gd name="connsiteY178" fmla="*/ 334269 h 2127822"/>
                <a:gd name="connsiteX179" fmla="*/ 1964641 w 2976075"/>
                <a:gd name="connsiteY179" fmla="*/ 334269 h 2127822"/>
                <a:gd name="connsiteX180" fmla="*/ 1964641 w 2976075"/>
                <a:gd name="connsiteY180" fmla="*/ 158868 h 2127822"/>
                <a:gd name="connsiteX181" fmla="*/ 2016399 w 2976075"/>
                <a:gd name="connsiteY181" fmla="*/ 99921 h 2127822"/>
                <a:gd name="connsiteX182" fmla="*/ 1957452 w 2976075"/>
                <a:gd name="connsiteY182" fmla="*/ 40975 h 2127822"/>
                <a:gd name="connsiteX183" fmla="*/ 1898506 w 2976075"/>
                <a:gd name="connsiteY183" fmla="*/ 99921 h 2127822"/>
                <a:gd name="connsiteX184" fmla="*/ 1915759 w 2976075"/>
                <a:gd name="connsiteY184" fmla="*/ 141615 h 2127822"/>
                <a:gd name="connsiteX185" fmla="*/ 1843873 w 2976075"/>
                <a:gd name="connsiteY185" fmla="*/ 213501 h 2127822"/>
                <a:gd name="connsiteX186" fmla="*/ 1843873 w 2976075"/>
                <a:gd name="connsiteY186" fmla="*/ 318454 h 2127822"/>
                <a:gd name="connsiteX187" fmla="*/ 1635404 w 2976075"/>
                <a:gd name="connsiteY187" fmla="*/ 318454 h 2127822"/>
                <a:gd name="connsiteX188" fmla="*/ 1635404 w 2976075"/>
                <a:gd name="connsiteY188" fmla="*/ 128676 h 2127822"/>
                <a:gd name="connsiteX189" fmla="*/ 1687162 w 2976075"/>
                <a:gd name="connsiteY189" fmla="*/ 69729 h 2127822"/>
                <a:gd name="connsiteX190" fmla="*/ 1628215 w 2976075"/>
                <a:gd name="connsiteY190" fmla="*/ 10783 h 2127822"/>
                <a:gd name="connsiteX191" fmla="*/ 1569269 w 2976075"/>
                <a:gd name="connsiteY191" fmla="*/ 69729 h 2127822"/>
                <a:gd name="connsiteX192" fmla="*/ 1621027 w 2976075"/>
                <a:gd name="connsiteY192" fmla="*/ 128676 h 2127822"/>
                <a:gd name="connsiteX193" fmla="*/ 1621027 w 2976075"/>
                <a:gd name="connsiteY193" fmla="*/ 318454 h 2127822"/>
                <a:gd name="connsiteX194" fmla="*/ 1503134 w 2976075"/>
                <a:gd name="connsiteY194" fmla="*/ 318454 h 2127822"/>
                <a:gd name="connsiteX195" fmla="*/ 1503134 w 2976075"/>
                <a:gd name="connsiteY195" fmla="*/ 233629 h 2127822"/>
                <a:gd name="connsiteX196" fmla="*/ 1554892 w 2976075"/>
                <a:gd name="connsiteY196" fmla="*/ 174683 h 2127822"/>
                <a:gd name="connsiteX197" fmla="*/ 1495945 w 2976075"/>
                <a:gd name="connsiteY197" fmla="*/ 115736 h 2127822"/>
                <a:gd name="connsiteX198" fmla="*/ 1436999 w 2976075"/>
                <a:gd name="connsiteY198" fmla="*/ 174683 h 2127822"/>
                <a:gd name="connsiteX199" fmla="*/ 1488757 w 2976075"/>
                <a:gd name="connsiteY199" fmla="*/ 233629 h 2127822"/>
                <a:gd name="connsiteX200" fmla="*/ 1488757 w 2976075"/>
                <a:gd name="connsiteY200" fmla="*/ 334269 h 2127822"/>
                <a:gd name="connsiteX201" fmla="*/ 1622464 w 2976075"/>
                <a:gd name="connsiteY201" fmla="*/ 334269 h 2127822"/>
                <a:gd name="connsiteX202" fmla="*/ 1622464 w 2976075"/>
                <a:gd name="connsiteY202" fmla="*/ 375963 h 2127822"/>
                <a:gd name="connsiteX203" fmla="*/ 1526137 w 2976075"/>
                <a:gd name="connsiteY203" fmla="*/ 472290 h 2127822"/>
                <a:gd name="connsiteX204" fmla="*/ 1307604 w 2976075"/>
                <a:gd name="connsiteY204" fmla="*/ 101359 h 2127822"/>
                <a:gd name="connsiteX205" fmla="*/ 1316230 w 2976075"/>
                <a:gd name="connsiteY205" fmla="*/ 71167 h 2127822"/>
                <a:gd name="connsiteX206" fmla="*/ 1257284 w 2976075"/>
                <a:gd name="connsiteY206" fmla="*/ 12221 h 2127822"/>
                <a:gd name="connsiteX207" fmla="*/ 1198338 w 2976075"/>
                <a:gd name="connsiteY207" fmla="*/ 71167 h 2127822"/>
                <a:gd name="connsiteX208" fmla="*/ 1250096 w 2976075"/>
                <a:gd name="connsiteY208" fmla="*/ 130113 h 2127822"/>
                <a:gd name="connsiteX209" fmla="*/ 1250096 w 2976075"/>
                <a:gd name="connsiteY209" fmla="*/ 390340 h 2127822"/>
                <a:gd name="connsiteX210" fmla="*/ 1139391 w 2976075"/>
                <a:gd name="connsiteY210" fmla="*/ 390340 h 2127822"/>
                <a:gd name="connsiteX211" fmla="*/ 1139391 w 2976075"/>
                <a:gd name="connsiteY211" fmla="*/ 703763 h 2127822"/>
                <a:gd name="connsiteX212" fmla="*/ 1011434 w 2976075"/>
                <a:gd name="connsiteY212" fmla="*/ 831720 h 2127822"/>
                <a:gd name="connsiteX213" fmla="*/ 913670 w 2976075"/>
                <a:gd name="connsiteY213" fmla="*/ 831720 h 2127822"/>
                <a:gd name="connsiteX214" fmla="*/ 913670 w 2976075"/>
                <a:gd name="connsiteY214" fmla="*/ 745457 h 2127822"/>
                <a:gd name="connsiteX215" fmla="*/ 1031562 w 2976075"/>
                <a:gd name="connsiteY215" fmla="*/ 745457 h 2127822"/>
                <a:gd name="connsiteX216" fmla="*/ 1031562 w 2976075"/>
                <a:gd name="connsiteY216" fmla="*/ 558553 h 2127822"/>
                <a:gd name="connsiteX217" fmla="*/ 1083320 w 2976075"/>
                <a:gd name="connsiteY217" fmla="*/ 499607 h 2127822"/>
                <a:gd name="connsiteX218" fmla="*/ 1024374 w 2976075"/>
                <a:gd name="connsiteY218" fmla="*/ 440660 h 2127822"/>
                <a:gd name="connsiteX219" fmla="*/ 965427 w 2976075"/>
                <a:gd name="connsiteY219" fmla="*/ 499607 h 2127822"/>
                <a:gd name="connsiteX220" fmla="*/ 1017185 w 2976075"/>
                <a:gd name="connsiteY220" fmla="*/ 558553 h 2127822"/>
                <a:gd name="connsiteX221" fmla="*/ 1017185 w 2976075"/>
                <a:gd name="connsiteY221" fmla="*/ 729642 h 2127822"/>
                <a:gd name="connsiteX222" fmla="*/ 913670 w 2976075"/>
                <a:gd name="connsiteY222" fmla="*/ 729642 h 2127822"/>
                <a:gd name="connsiteX223" fmla="*/ 913670 w 2976075"/>
                <a:gd name="connsiteY223" fmla="*/ 595934 h 2127822"/>
                <a:gd name="connsiteX224" fmla="*/ 784275 w 2976075"/>
                <a:gd name="connsiteY224" fmla="*/ 595934 h 2127822"/>
                <a:gd name="connsiteX225" fmla="*/ 733955 w 2976075"/>
                <a:gd name="connsiteY225" fmla="*/ 545614 h 2127822"/>
                <a:gd name="connsiteX226" fmla="*/ 733955 w 2976075"/>
                <a:gd name="connsiteY226" fmla="*/ 423408 h 2127822"/>
                <a:gd name="connsiteX227" fmla="*/ 884915 w 2976075"/>
                <a:gd name="connsiteY227" fmla="*/ 423408 h 2127822"/>
                <a:gd name="connsiteX228" fmla="*/ 884915 w 2976075"/>
                <a:gd name="connsiteY228" fmla="*/ 350084 h 2127822"/>
                <a:gd name="connsiteX229" fmla="*/ 1066068 w 2976075"/>
                <a:gd name="connsiteY229" fmla="*/ 350084 h 2127822"/>
                <a:gd name="connsiteX230" fmla="*/ 1066068 w 2976075"/>
                <a:gd name="connsiteY230" fmla="*/ 317017 h 2127822"/>
                <a:gd name="connsiteX231" fmla="*/ 1114950 w 2976075"/>
                <a:gd name="connsiteY231" fmla="*/ 259508 h 2127822"/>
                <a:gd name="connsiteX232" fmla="*/ 1056004 w 2976075"/>
                <a:gd name="connsiteY232" fmla="*/ 200562 h 2127822"/>
                <a:gd name="connsiteX233" fmla="*/ 997057 w 2976075"/>
                <a:gd name="connsiteY233" fmla="*/ 259508 h 2127822"/>
                <a:gd name="connsiteX234" fmla="*/ 1051690 w 2976075"/>
                <a:gd name="connsiteY234" fmla="*/ 318454 h 2127822"/>
                <a:gd name="connsiteX235" fmla="*/ 1051690 w 2976075"/>
                <a:gd name="connsiteY235" fmla="*/ 337145 h 2127822"/>
                <a:gd name="connsiteX236" fmla="*/ 883478 w 2976075"/>
                <a:gd name="connsiteY236" fmla="*/ 337145 h 2127822"/>
                <a:gd name="connsiteX237" fmla="*/ 883478 w 2976075"/>
                <a:gd name="connsiteY237" fmla="*/ 236505 h 2127822"/>
                <a:gd name="connsiteX238" fmla="*/ 935235 w 2976075"/>
                <a:gd name="connsiteY238" fmla="*/ 177558 h 2127822"/>
                <a:gd name="connsiteX239" fmla="*/ 876289 w 2976075"/>
                <a:gd name="connsiteY239" fmla="*/ 118612 h 2127822"/>
                <a:gd name="connsiteX240" fmla="*/ 817342 w 2976075"/>
                <a:gd name="connsiteY240" fmla="*/ 177558 h 2127822"/>
                <a:gd name="connsiteX241" fmla="*/ 869100 w 2976075"/>
                <a:gd name="connsiteY241" fmla="*/ 236505 h 2127822"/>
                <a:gd name="connsiteX242" fmla="*/ 869100 w 2976075"/>
                <a:gd name="connsiteY242" fmla="*/ 337145 h 2127822"/>
                <a:gd name="connsiteX243" fmla="*/ 718140 w 2976075"/>
                <a:gd name="connsiteY243" fmla="*/ 337145 h 2127822"/>
                <a:gd name="connsiteX244" fmla="*/ 718140 w 2976075"/>
                <a:gd name="connsiteY244" fmla="*/ 410468 h 2127822"/>
                <a:gd name="connsiteX245" fmla="*/ 621813 w 2976075"/>
                <a:gd name="connsiteY245" fmla="*/ 410468 h 2127822"/>
                <a:gd name="connsiteX246" fmla="*/ 621813 w 2976075"/>
                <a:gd name="connsiteY246" fmla="*/ 732517 h 2127822"/>
                <a:gd name="connsiteX247" fmla="*/ 358711 w 2976075"/>
                <a:gd name="connsiteY247" fmla="*/ 732517 h 2127822"/>
                <a:gd name="connsiteX248" fmla="*/ 358711 w 2976075"/>
                <a:gd name="connsiteY248" fmla="*/ 664944 h 2127822"/>
                <a:gd name="connsiteX249" fmla="*/ 410468 w 2976075"/>
                <a:gd name="connsiteY249" fmla="*/ 605998 h 2127822"/>
                <a:gd name="connsiteX250" fmla="*/ 351522 w 2976075"/>
                <a:gd name="connsiteY250" fmla="*/ 547052 h 2127822"/>
                <a:gd name="connsiteX251" fmla="*/ 292576 w 2976075"/>
                <a:gd name="connsiteY251" fmla="*/ 605998 h 2127822"/>
                <a:gd name="connsiteX252" fmla="*/ 344333 w 2976075"/>
                <a:gd name="connsiteY252" fmla="*/ 664944 h 2127822"/>
                <a:gd name="connsiteX253" fmla="*/ 344333 w 2976075"/>
                <a:gd name="connsiteY253" fmla="*/ 746894 h 2127822"/>
                <a:gd name="connsiteX254" fmla="*/ 621813 w 2976075"/>
                <a:gd name="connsiteY254" fmla="*/ 746894 h 2127822"/>
                <a:gd name="connsiteX255" fmla="*/ 621813 w 2976075"/>
                <a:gd name="connsiteY255" fmla="*/ 951050 h 2127822"/>
                <a:gd name="connsiteX256" fmla="*/ 519735 w 2976075"/>
                <a:gd name="connsiteY256" fmla="*/ 1053128 h 2127822"/>
                <a:gd name="connsiteX257" fmla="*/ 519735 w 2976075"/>
                <a:gd name="connsiteY257" fmla="*/ 925171 h 2127822"/>
                <a:gd name="connsiteX258" fmla="*/ 571493 w 2976075"/>
                <a:gd name="connsiteY258" fmla="*/ 866225 h 2127822"/>
                <a:gd name="connsiteX259" fmla="*/ 512546 w 2976075"/>
                <a:gd name="connsiteY259" fmla="*/ 807278 h 2127822"/>
                <a:gd name="connsiteX260" fmla="*/ 453600 w 2976075"/>
                <a:gd name="connsiteY260" fmla="*/ 866225 h 2127822"/>
                <a:gd name="connsiteX261" fmla="*/ 505358 w 2976075"/>
                <a:gd name="connsiteY261" fmla="*/ 925171 h 2127822"/>
                <a:gd name="connsiteX262" fmla="*/ 505358 w 2976075"/>
                <a:gd name="connsiteY262" fmla="*/ 1068943 h 2127822"/>
                <a:gd name="connsiteX263" fmla="*/ 453600 w 2976075"/>
                <a:gd name="connsiteY263" fmla="*/ 1120701 h 2127822"/>
                <a:gd name="connsiteX264" fmla="*/ 411906 w 2976075"/>
                <a:gd name="connsiteY264" fmla="*/ 1120701 h 2127822"/>
                <a:gd name="connsiteX265" fmla="*/ 411906 w 2976075"/>
                <a:gd name="connsiteY265" fmla="*/ 847535 h 2127822"/>
                <a:gd name="connsiteX266" fmla="*/ 258070 w 2976075"/>
                <a:gd name="connsiteY266" fmla="*/ 847535 h 2127822"/>
                <a:gd name="connsiteX267" fmla="*/ 199124 w 2976075"/>
                <a:gd name="connsiteY267" fmla="*/ 795777 h 2127822"/>
                <a:gd name="connsiteX268" fmla="*/ 140177 w 2976075"/>
                <a:gd name="connsiteY268" fmla="*/ 854723 h 2127822"/>
                <a:gd name="connsiteX269" fmla="*/ 191935 w 2976075"/>
                <a:gd name="connsiteY269" fmla="*/ 913670 h 2127822"/>
                <a:gd name="connsiteX270" fmla="*/ 191935 w 2976075"/>
                <a:gd name="connsiteY270" fmla="*/ 1136516 h 2127822"/>
                <a:gd name="connsiteX271" fmla="*/ 394653 w 2976075"/>
                <a:gd name="connsiteY271" fmla="*/ 1136516 h 2127822"/>
                <a:gd name="connsiteX272" fmla="*/ 394653 w 2976075"/>
                <a:gd name="connsiteY272" fmla="*/ 1244345 h 2127822"/>
                <a:gd name="connsiteX273" fmla="*/ 245131 w 2976075"/>
                <a:gd name="connsiteY273" fmla="*/ 1244345 h 2127822"/>
                <a:gd name="connsiteX274" fmla="*/ 245131 w 2976075"/>
                <a:gd name="connsiteY274" fmla="*/ 1321981 h 2127822"/>
                <a:gd name="connsiteX275" fmla="*/ 76918 w 2976075"/>
                <a:gd name="connsiteY275" fmla="*/ 1321981 h 2127822"/>
                <a:gd name="connsiteX276" fmla="*/ 76918 w 2976075"/>
                <a:gd name="connsiteY276" fmla="*/ 1258722 h 2127822"/>
                <a:gd name="connsiteX277" fmla="*/ 128676 w 2976075"/>
                <a:gd name="connsiteY277" fmla="*/ 1199775 h 2127822"/>
                <a:gd name="connsiteX278" fmla="*/ 69729 w 2976075"/>
                <a:gd name="connsiteY278" fmla="*/ 1140829 h 2127822"/>
                <a:gd name="connsiteX279" fmla="*/ 10783 w 2976075"/>
                <a:gd name="connsiteY279" fmla="*/ 1199775 h 2127822"/>
                <a:gd name="connsiteX280" fmla="*/ 62541 w 2976075"/>
                <a:gd name="connsiteY280" fmla="*/ 1258722 h 2127822"/>
                <a:gd name="connsiteX281" fmla="*/ 62541 w 2976075"/>
                <a:gd name="connsiteY281" fmla="*/ 1337796 h 2127822"/>
                <a:gd name="connsiteX282" fmla="*/ 243693 w 2976075"/>
                <a:gd name="connsiteY282" fmla="*/ 1337796 h 2127822"/>
                <a:gd name="connsiteX283" fmla="*/ 243693 w 2976075"/>
                <a:gd name="connsiteY283" fmla="*/ 1480130 h 2127822"/>
                <a:gd name="connsiteX284" fmla="*/ 105672 w 2976075"/>
                <a:gd name="connsiteY284" fmla="*/ 1618151 h 2127822"/>
                <a:gd name="connsiteX285" fmla="*/ 69729 w 2976075"/>
                <a:gd name="connsiteY285" fmla="*/ 1605212 h 2127822"/>
                <a:gd name="connsiteX286" fmla="*/ 10783 w 2976075"/>
                <a:gd name="connsiteY286" fmla="*/ 1658407 h 2127822"/>
                <a:gd name="connsiteX287" fmla="*/ 69729 w 2976075"/>
                <a:gd name="connsiteY287" fmla="*/ 1238594 h 2127822"/>
                <a:gd name="connsiteX288" fmla="*/ 25160 w 2976075"/>
                <a:gd name="connsiteY288" fmla="*/ 1194025 h 2127822"/>
                <a:gd name="connsiteX289" fmla="*/ 69729 w 2976075"/>
                <a:gd name="connsiteY289" fmla="*/ 1149455 h 2127822"/>
                <a:gd name="connsiteX290" fmla="*/ 114299 w 2976075"/>
                <a:gd name="connsiteY290" fmla="*/ 1194025 h 2127822"/>
                <a:gd name="connsiteX291" fmla="*/ 69729 w 2976075"/>
                <a:gd name="connsiteY291" fmla="*/ 1238594 h 2127822"/>
                <a:gd name="connsiteX292" fmla="*/ 245131 w 2976075"/>
                <a:gd name="connsiteY292" fmla="*/ 851848 h 2127822"/>
                <a:gd name="connsiteX293" fmla="*/ 200562 w 2976075"/>
                <a:gd name="connsiteY293" fmla="*/ 896417 h 2127822"/>
                <a:gd name="connsiteX294" fmla="*/ 155992 w 2976075"/>
                <a:gd name="connsiteY294" fmla="*/ 851848 h 2127822"/>
                <a:gd name="connsiteX295" fmla="*/ 200562 w 2976075"/>
                <a:gd name="connsiteY295" fmla="*/ 807278 h 2127822"/>
                <a:gd name="connsiteX296" fmla="*/ 245131 w 2976075"/>
                <a:gd name="connsiteY296" fmla="*/ 851848 h 2127822"/>
                <a:gd name="connsiteX297" fmla="*/ 396091 w 2976075"/>
                <a:gd name="connsiteY297" fmla="*/ 1117825 h 2127822"/>
                <a:gd name="connsiteX298" fmla="*/ 207750 w 2976075"/>
                <a:gd name="connsiteY298" fmla="*/ 1117825 h 2127822"/>
                <a:gd name="connsiteX299" fmla="*/ 207750 w 2976075"/>
                <a:gd name="connsiteY299" fmla="*/ 909356 h 2127822"/>
                <a:gd name="connsiteX300" fmla="*/ 258070 w 2976075"/>
                <a:gd name="connsiteY300" fmla="*/ 859036 h 2127822"/>
                <a:gd name="connsiteX301" fmla="*/ 396091 w 2976075"/>
                <a:gd name="connsiteY301" fmla="*/ 859036 h 2127822"/>
                <a:gd name="connsiteX302" fmla="*/ 396091 w 2976075"/>
                <a:gd name="connsiteY302" fmla="*/ 1117825 h 2127822"/>
                <a:gd name="connsiteX303" fmla="*/ 351522 w 2976075"/>
                <a:gd name="connsiteY303" fmla="*/ 647692 h 2127822"/>
                <a:gd name="connsiteX304" fmla="*/ 306953 w 2976075"/>
                <a:gd name="connsiteY304" fmla="*/ 603123 h 2127822"/>
                <a:gd name="connsiteX305" fmla="*/ 351522 w 2976075"/>
                <a:gd name="connsiteY305" fmla="*/ 558553 h 2127822"/>
                <a:gd name="connsiteX306" fmla="*/ 396091 w 2976075"/>
                <a:gd name="connsiteY306" fmla="*/ 603123 h 2127822"/>
                <a:gd name="connsiteX307" fmla="*/ 351522 w 2976075"/>
                <a:gd name="connsiteY307" fmla="*/ 647692 h 2127822"/>
                <a:gd name="connsiteX308" fmla="*/ 1054566 w 2976075"/>
                <a:gd name="connsiteY308" fmla="*/ 301202 h 2127822"/>
                <a:gd name="connsiteX309" fmla="*/ 1009997 w 2976075"/>
                <a:gd name="connsiteY309" fmla="*/ 256633 h 2127822"/>
                <a:gd name="connsiteX310" fmla="*/ 1054566 w 2976075"/>
                <a:gd name="connsiteY310" fmla="*/ 212063 h 2127822"/>
                <a:gd name="connsiteX311" fmla="*/ 1099135 w 2976075"/>
                <a:gd name="connsiteY311" fmla="*/ 256633 h 2127822"/>
                <a:gd name="connsiteX312" fmla="*/ 1054566 w 2976075"/>
                <a:gd name="connsiteY312" fmla="*/ 301202 h 2127822"/>
                <a:gd name="connsiteX313" fmla="*/ 1024374 w 2976075"/>
                <a:gd name="connsiteY313" fmla="*/ 544176 h 2127822"/>
                <a:gd name="connsiteX314" fmla="*/ 979805 w 2976075"/>
                <a:gd name="connsiteY314" fmla="*/ 499607 h 2127822"/>
                <a:gd name="connsiteX315" fmla="*/ 1024374 w 2976075"/>
                <a:gd name="connsiteY315" fmla="*/ 455038 h 2127822"/>
                <a:gd name="connsiteX316" fmla="*/ 1068943 w 2976075"/>
                <a:gd name="connsiteY316" fmla="*/ 499607 h 2127822"/>
                <a:gd name="connsiteX317" fmla="*/ 1024374 w 2976075"/>
                <a:gd name="connsiteY317" fmla="*/ 544176 h 2127822"/>
                <a:gd name="connsiteX318" fmla="*/ 1504571 w 2976075"/>
                <a:gd name="connsiteY318" fmla="*/ 219252 h 2127822"/>
                <a:gd name="connsiteX319" fmla="*/ 1460002 w 2976075"/>
                <a:gd name="connsiteY319" fmla="*/ 174683 h 2127822"/>
                <a:gd name="connsiteX320" fmla="*/ 1504571 w 2976075"/>
                <a:gd name="connsiteY320" fmla="*/ 130113 h 2127822"/>
                <a:gd name="connsiteX321" fmla="*/ 1549141 w 2976075"/>
                <a:gd name="connsiteY321" fmla="*/ 174683 h 2127822"/>
                <a:gd name="connsiteX322" fmla="*/ 1504571 w 2976075"/>
                <a:gd name="connsiteY322" fmla="*/ 219252 h 2127822"/>
                <a:gd name="connsiteX323" fmla="*/ 2479344 w 2976075"/>
                <a:gd name="connsiteY323" fmla="*/ 390340 h 2127822"/>
                <a:gd name="connsiteX324" fmla="*/ 2523913 w 2976075"/>
                <a:gd name="connsiteY324" fmla="*/ 345771 h 2127822"/>
                <a:gd name="connsiteX325" fmla="*/ 2568483 w 2976075"/>
                <a:gd name="connsiteY325" fmla="*/ 390340 h 2127822"/>
                <a:gd name="connsiteX326" fmla="*/ 2523913 w 2976075"/>
                <a:gd name="connsiteY326" fmla="*/ 434910 h 2127822"/>
                <a:gd name="connsiteX327" fmla="*/ 2479344 w 2976075"/>
                <a:gd name="connsiteY327" fmla="*/ 390340 h 2127822"/>
                <a:gd name="connsiteX328" fmla="*/ 2638931 w 2976075"/>
                <a:gd name="connsiteY328" fmla="*/ 522610 h 2127822"/>
                <a:gd name="connsiteX329" fmla="*/ 2683500 w 2976075"/>
                <a:gd name="connsiteY329" fmla="*/ 478041 h 2127822"/>
                <a:gd name="connsiteX330" fmla="*/ 2728069 w 2976075"/>
                <a:gd name="connsiteY330" fmla="*/ 522610 h 2127822"/>
                <a:gd name="connsiteX331" fmla="*/ 2683500 w 2976075"/>
                <a:gd name="connsiteY331" fmla="*/ 567180 h 2127822"/>
                <a:gd name="connsiteX332" fmla="*/ 2638931 w 2976075"/>
                <a:gd name="connsiteY332" fmla="*/ 522610 h 2127822"/>
                <a:gd name="connsiteX333" fmla="*/ 2751073 w 2976075"/>
                <a:gd name="connsiteY333" fmla="*/ 706638 h 2127822"/>
                <a:gd name="connsiteX334" fmla="*/ 2795642 w 2976075"/>
                <a:gd name="connsiteY334" fmla="*/ 662069 h 2127822"/>
                <a:gd name="connsiteX335" fmla="*/ 2840211 w 2976075"/>
                <a:gd name="connsiteY335" fmla="*/ 706638 h 2127822"/>
                <a:gd name="connsiteX336" fmla="*/ 2795642 w 2976075"/>
                <a:gd name="connsiteY336" fmla="*/ 751207 h 2127822"/>
                <a:gd name="connsiteX337" fmla="*/ 2751073 w 2976075"/>
                <a:gd name="connsiteY337" fmla="*/ 706638 h 2127822"/>
                <a:gd name="connsiteX338" fmla="*/ 2699315 w 2976075"/>
                <a:gd name="connsiteY338" fmla="*/ 989869 h 2127822"/>
                <a:gd name="connsiteX339" fmla="*/ 2743884 w 2976075"/>
                <a:gd name="connsiteY339" fmla="*/ 945299 h 2127822"/>
                <a:gd name="connsiteX340" fmla="*/ 2788453 w 2976075"/>
                <a:gd name="connsiteY340" fmla="*/ 989869 h 2127822"/>
                <a:gd name="connsiteX341" fmla="*/ 2743884 w 2976075"/>
                <a:gd name="connsiteY341" fmla="*/ 1034438 h 2127822"/>
                <a:gd name="connsiteX342" fmla="*/ 2699315 w 2976075"/>
                <a:gd name="connsiteY342" fmla="*/ 989869 h 2127822"/>
                <a:gd name="connsiteX343" fmla="*/ 2871841 w 2976075"/>
                <a:gd name="connsiteY343" fmla="*/ 1071819 h 2127822"/>
                <a:gd name="connsiteX344" fmla="*/ 2916410 w 2976075"/>
                <a:gd name="connsiteY344" fmla="*/ 1027249 h 2127822"/>
                <a:gd name="connsiteX345" fmla="*/ 2960979 w 2976075"/>
                <a:gd name="connsiteY345" fmla="*/ 1071819 h 2127822"/>
                <a:gd name="connsiteX346" fmla="*/ 2916410 w 2976075"/>
                <a:gd name="connsiteY346" fmla="*/ 1116388 h 2127822"/>
                <a:gd name="connsiteX347" fmla="*/ 2871841 w 2976075"/>
                <a:gd name="connsiteY347" fmla="*/ 1071819 h 2127822"/>
                <a:gd name="connsiteX348" fmla="*/ 2789891 w 2976075"/>
                <a:gd name="connsiteY348" fmla="*/ 1426935 h 2127822"/>
                <a:gd name="connsiteX349" fmla="*/ 2834460 w 2976075"/>
                <a:gd name="connsiteY349" fmla="*/ 1382366 h 2127822"/>
                <a:gd name="connsiteX350" fmla="*/ 2879030 w 2976075"/>
                <a:gd name="connsiteY350" fmla="*/ 1426935 h 2127822"/>
                <a:gd name="connsiteX351" fmla="*/ 2834460 w 2976075"/>
                <a:gd name="connsiteY351" fmla="*/ 1471504 h 2127822"/>
                <a:gd name="connsiteX352" fmla="*/ 2789891 w 2976075"/>
                <a:gd name="connsiteY352" fmla="*/ 1426935 h 2127822"/>
                <a:gd name="connsiteX353" fmla="*/ 2128541 w 2976075"/>
                <a:gd name="connsiteY353" fmla="*/ 1951702 h 2127822"/>
                <a:gd name="connsiteX354" fmla="*/ 2173110 w 2976075"/>
                <a:gd name="connsiteY354" fmla="*/ 1996271 h 2127822"/>
                <a:gd name="connsiteX355" fmla="*/ 2128541 w 2976075"/>
                <a:gd name="connsiteY355" fmla="*/ 2040840 h 2127822"/>
                <a:gd name="connsiteX356" fmla="*/ 2083972 w 2976075"/>
                <a:gd name="connsiteY356" fmla="*/ 1996271 h 2127822"/>
                <a:gd name="connsiteX357" fmla="*/ 2128541 w 2976075"/>
                <a:gd name="connsiteY357" fmla="*/ 1951702 h 2127822"/>
                <a:gd name="connsiteX358" fmla="*/ 2033652 w 2976075"/>
                <a:gd name="connsiteY358" fmla="*/ 1641155 h 2127822"/>
                <a:gd name="connsiteX359" fmla="*/ 2078221 w 2976075"/>
                <a:gd name="connsiteY359" fmla="*/ 1596585 h 2127822"/>
                <a:gd name="connsiteX360" fmla="*/ 2122790 w 2976075"/>
                <a:gd name="connsiteY360" fmla="*/ 1641155 h 2127822"/>
                <a:gd name="connsiteX361" fmla="*/ 2078221 w 2976075"/>
                <a:gd name="connsiteY361" fmla="*/ 1685724 h 2127822"/>
                <a:gd name="connsiteX362" fmla="*/ 2033652 w 2976075"/>
                <a:gd name="connsiteY362" fmla="*/ 1641155 h 2127822"/>
                <a:gd name="connsiteX363" fmla="*/ 1534764 w 2976075"/>
                <a:gd name="connsiteY363" fmla="*/ 1973267 h 2127822"/>
                <a:gd name="connsiteX364" fmla="*/ 1579333 w 2976075"/>
                <a:gd name="connsiteY364" fmla="*/ 2017837 h 2127822"/>
                <a:gd name="connsiteX365" fmla="*/ 1534764 w 2976075"/>
                <a:gd name="connsiteY365" fmla="*/ 2062406 h 2127822"/>
                <a:gd name="connsiteX366" fmla="*/ 1490194 w 2976075"/>
                <a:gd name="connsiteY366" fmla="*/ 2017837 h 2127822"/>
                <a:gd name="connsiteX367" fmla="*/ 1534764 w 2976075"/>
                <a:gd name="connsiteY367" fmla="*/ 1973267 h 2127822"/>
                <a:gd name="connsiteX368" fmla="*/ 1057441 w 2976075"/>
                <a:gd name="connsiteY368" fmla="*/ 1849624 h 2127822"/>
                <a:gd name="connsiteX369" fmla="*/ 1102011 w 2976075"/>
                <a:gd name="connsiteY369" fmla="*/ 1894193 h 2127822"/>
                <a:gd name="connsiteX370" fmla="*/ 1057441 w 2976075"/>
                <a:gd name="connsiteY370" fmla="*/ 1938762 h 2127822"/>
                <a:gd name="connsiteX371" fmla="*/ 1012872 w 2976075"/>
                <a:gd name="connsiteY371" fmla="*/ 1894193 h 2127822"/>
                <a:gd name="connsiteX372" fmla="*/ 1057441 w 2976075"/>
                <a:gd name="connsiteY372" fmla="*/ 1849624 h 2127822"/>
                <a:gd name="connsiteX373" fmla="*/ 1064630 w 2976075"/>
                <a:gd name="connsiteY373" fmla="*/ 1346423 h 2127822"/>
                <a:gd name="connsiteX374" fmla="*/ 1109199 w 2976075"/>
                <a:gd name="connsiteY374" fmla="*/ 1301853 h 2127822"/>
                <a:gd name="connsiteX375" fmla="*/ 1153768 w 2976075"/>
                <a:gd name="connsiteY375" fmla="*/ 1346423 h 2127822"/>
                <a:gd name="connsiteX376" fmla="*/ 1109199 w 2976075"/>
                <a:gd name="connsiteY376" fmla="*/ 1390992 h 2127822"/>
                <a:gd name="connsiteX377" fmla="*/ 1064630 w 2976075"/>
                <a:gd name="connsiteY377" fmla="*/ 1346423 h 2127822"/>
                <a:gd name="connsiteX378" fmla="*/ 460789 w 2976075"/>
                <a:gd name="connsiteY378" fmla="*/ 1797866 h 2127822"/>
                <a:gd name="connsiteX379" fmla="*/ 505358 w 2976075"/>
                <a:gd name="connsiteY379" fmla="*/ 1842435 h 2127822"/>
                <a:gd name="connsiteX380" fmla="*/ 460789 w 2976075"/>
                <a:gd name="connsiteY380" fmla="*/ 1887004 h 2127822"/>
                <a:gd name="connsiteX381" fmla="*/ 416219 w 2976075"/>
                <a:gd name="connsiteY381" fmla="*/ 1842435 h 2127822"/>
                <a:gd name="connsiteX382" fmla="*/ 460789 w 2976075"/>
                <a:gd name="connsiteY382" fmla="*/ 1797866 h 2127822"/>
                <a:gd name="connsiteX383" fmla="*/ 511109 w 2976075"/>
                <a:gd name="connsiteY383" fmla="*/ 1523262 h 2127822"/>
                <a:gd name="connsiteX384" fmla="*/ 466539 w 2976075"/>
                <a:gd name="connsiteY384" fmla="*/ 1478693 h 2127822"/>
                <a:gd name="connsiteX385" fmla="*/ 511109 w 2976075"/>
                <a:gd name="connsiteY385" fmla="*/ 1434123 h 2127822"/>
                <a:gd name="connsiteX386" fmla="*/ 555678 w 2976075"/>
                <a:gd name="connsiteY386" fmla="*/ 1478693 h 2127822"/>
                <a:gd name="connsiteX387" fmla="*/ 511109 w 2976075"/>
                <a:gd name="connsiteY387" fmla="*/ 1523262 h 2127822"/>
                <a:gd name="connsiteX388" fmla="*/ 1301853 w 2976075"/>
                <a:gd name="connsiteY388" fmla="*/ 71167 h 2127822"/>
                <a:gd name="connsiteX389" fmla="*/ 1257284 w 2976075"/>
                <a:gd name="connsiteY389" fmla="*/ 115736 h 2127822"/>
                <a:gd name="connsiteX390" fmla="*/ 1212715 w 2976075"/>
                <a:gd name="connsiteY390" fmla="*/ 71167 h 2127822"/>
                <a:gd name="connsiteX391" fmla="*/ 1257284 w 2976075"/>
                <a:gd name="connsiteY391" fmla="*/ 26598 h 2127822"/>
                <a:gd name="connsiteX392" fmla="*/ 1301853 w 2976075"/>
                <a:gd name="connsiteY392" fmla="*/ 71167 h 2127822"/>
                <a:gd name="connsiteX393" fmla="*/ 1521824 w 2976075"/>
                <a:gd name="connsiteY393" fmla="*/ 483792 h 2127822"/>
                <a:gd name="connsiteX394" fmla="*/ 1428372 w 2976075"/>
                <a:gd name="connsiteY394" fmla="*/ 577244 h 2127822"/>
                <a:gd name="connsiteX395" fmla="*/ 1428372 w 2976075"/>
                <a:gd name="connsiteY395" fmla="*/ 657756 h 2127822"/>
                <a:gd name="connsiteX396" fmla="*/ 1314793 w 2976075"/>
                <a:gd name="connsiteY396" fmla="*/ 677884 h 2127822"/>
                <a:gd name="connsiteX397" fmla="*/ 1257284 w 2976075"/>
                <a:gd name="connsiteY397" fmla="*/ 627564 h 2127822"/>
                <a:gd name="connsiteX398" fmla="*/ 1198338 w 2976075"/>
                <a:gd name="connsiteY398" fmla="*/ 686510 h 2127822"/>
                <a:gd name="connsiteX399" fmla="*/ 1250096 w 2976075"/>
                <a:gd name="connsiteY399" fmla="*/ 745457 h 2127822"/>
                <a:gd name="connsiteX400" fmla="*/ 1250096 w 2976075"/>
                <a:gd name="connsiteY400" fmla="*/ 846097 h 2127822"/>
                <a:gd name="connsiteX401" fmla="*/ 1353611 w 2976075"/>
                <a:gd name="connsiteY401" fmla="*/ 846097 h 2127822"/>
                <a:gd name="connsiteX402" fmla="*/ 1353611 w 2976075"/>
                <a:gd name="connsiteY402" fmla="*/ 945299 h 2127822"/>
                <a:gd name="connsiteX403" fmla="*/ 1135078 w 2976075"/>
                <a:gd name="connsiteY403" fmla="*/ 945299 h 2127822"/>
                <a:gd name="connsiteX404" fmla="*/ 1135078 w 2976075"/>
                <a:gd name="connsiteY404" fmla="*/ 1027249 h 2127822"/>
                <a:gd name="connsiteX405" fmla="*/ 913670 w 2976075"/>
                <a:gd name="connsiteY405" fmla="*/ 1027249 h 2127822"/>
                <a:gd name="connsiteX406" fmla="*/ 913670 w 2976075"/>
                <a:gd name="connsiteY406" fmla="*/ 846097 h 2127822"/>
                <a:gd name="connsiteX407" fmla="*/ 1017185 w 2976075"/>
                <a:gd name="connsiteY407" fmla="*/ 846097 h 2127822"/>
                <a:gd name="connsiteX408" fmla="*/ 1153768 w 2976075"/>
                <a:gd name="connsiteY408" fmla="*/ 709514 h 2127822"/>
                <a:gd name="connsiteX409" fmla="*/ 1153768 w 2976075"/>
                <a:gd name="connsiteY409" fmla="*/ 404718 h 2127822"/>
                <a:gd name="connsiteX410" fmla="*/ 1265910 w 2976075"/>
                <a:gd name="connsiteY410" fmla="*/ 404718 h 2127822"/>
                <a:gd name="connsiteX411" fmla="*/ 1265910 w 2976075"/>
                <a:gd name="connsiteY411" fmla="*/ 128676 h 2127822"/>
                <a:gd name="connsiteX412" fmla="*/ 1298978 w 2976075"/>
                <a:gd name="connsiteY412" fmla="*/ 112861 h 2127822"/>
                <a:gd name="connsiteX413" fmla="*/ 1521824 w 2976075"/>
                <a:gd name="connsiteY413" fmla="*/ 483792 h 2127822"/>
                <a:gd name="connsiteX414" fmla="*/ 1212715 w 2976075"/>
                <a:gd name="connsiteY414" fmla="*/ 685072 h 2127822"/>
                <a:gd name="connsiteX415" fmla="*/ 1257284 w 2976075"/>
                <a:gd name="connsiteY415" fmla="*/ 640503 h 2127822"/>
                <a:gd name="connsiteX416" fmla="*/ 1301853 w 2976075"/>
                <a:gd name="connsiteY416" fmla="*/ 685072 h 2127822"/>
                <a:gd name="connsiteX417" fmla="*/ 1257284 w 2976075"/>
                <a:gd name="connsiteY417" fmla="*/ 729642 h 2127822"/>
                <a:gd name="connsiteX418" fmla="*/ 1212715 w 2976075"/>
                <a:gd name="connsiteY418" fmla="*/ 685072 h 2127822"/>
                <a:gd name="connsiteX419" fmla="*/ 1582208 w 2976075"/>
                <a:gd name="connsiteY419" fmla="*/ 581557 h 2127822"/>
                <a:gd name="connsiteX420" fmla="*/ 1741795 w 2976075"/>
                <a:gd name="connsiteY420" fmla="*/ 581557 h 2127822"/>
                <a:gd name="connsiteX421" fmla="*/ 1741795 w 2976075"/>
                <a:gd name="connsiteY421" fmla="*/ 715265 h 2127822"/>
                <a:gd name="connsiteX422" fmla="*/ 1843873 w 2976075"/>
                <a:gd name="connsiteY422" fmla="*/ 715265 h 2127822"/>
                <a:gd name="connsiteX423" fmla="*/ 1685724 w 2976075"/>
                <a:gd name="connsiteY423" fmla="*/ 873413 h 2127822"/>
                <a:gd name="connsiteX424" fmla="*/ 1543390 w 2976075"/>
                <a:gd name="connsiteY424" fmla="*/ 873413 h 2127822"/>
                <a:gd name="connsiteX425" fmla="*/ 1543390 w 2976075"/>
                <a:gd name="connsiteY425" fmla="*/ 715265 h 2127822"/>
                <a:gd name="connsiteX426" fmla="*/ 1595148 w 2976075"/>
                <a:gd name="connsiteY426" fmla="*/ 656318 h 2127822"/>
                <a:gd name="connsiteX427" fmla="*/ 1536201 w 2976075"/>
                <a:gd name="connsiteY427" fmla="*/ 597372 h 2127822"/>
                <a:gd name="connsiteX428" fmla="*/ 1477255 w 2976075"/>
                <a:gd name="connsiteY428" fmla="*/ 650567 h 2127822"/>
                <a:gd name="connsiteX429" fmla="*/ 1444187 w 2976075"/>
                <a:gd name="connsiteY429" fmla="*/ 656318 h 2127822"/>
                <a:gd name="connsiteX430" fmla="*/ 1444187 w 2976075"/>
                <a:gd name="connsiteY430" fmla="*/ 584432 h 2127822"/>
                <a:gd name="connsiteX431" fmla="*/ 1530450 w 2976075"/>
                <a:gd name="connsiteY431" fmla="*/ 498169 h 2127822"/>
                <a:gd name="connsiteX432" fmla="*/ 1582208 w 2976075"/>
                <a:gd name="connsiteY432" fmla="*/ 581557 h 2127822"/>
                <a:gd name="connsiteX433" fmla="*/ 1534764 w 2976075"/>
                <a:gd name="connsiteY433" fmla="*/ 611749 h 2127822"/>
                <a:gd name="connsiteX434" fmla="*/ 1579333 w 2976075"/>
                <a:gd name="connsiteY434" fmla="*/ 656318 h 2127822"/>
                <a:gd name="connsiteX435" fmla="*/ 1534764 w 2976075"/>
                <a:gd name="connsiteY435" fmla="*/ 700887 h 2127822"/>
                <a:gd name="connsiteX436" fmla="*/ 1490194 w 2976075"/>
                <a:gd name="connsiteY436" fmla="*/ 656318 h 2127822"/>
                <a:gd name="connsiteX437" fmla="*/ 1534764 w 2976075"/>
                <a:gd name="connsiteY437" fmla="*/ 611749 h 2127822"/>
                <a:gd name="connsiteX438" fmla="*/ 1644030 w 2976075"/>
                <a:gd name="connsiteY438" fmla="*/ 114299 h 2127822"/>
                <a:gd name="connsiteX439" fmla="*/ 1644030 w 2976075"/>
                <a:gd name="connsiteY439" fmla="*/ 99921 h 2127822"/>
                <a:gd name="connsiteX440" fmla="*/ 1667034 w 2976075"/>
                <a:gd name="connsiteY440" fmla="*/ 71167 h 2127822"/>
                <a:gd name="connsiteX441" fmla="*/ 1636841 w 2976075"/>
                <a:gd name="connsiteY441" fmla="*/ 40975 h 2127822"/>
                <a:gd name="connsiteX442" fmla="*/ 1606649 w 2976075"/>
                <a:gd name="connsiteY442" fmla="*/ 71167 h 2127822"/>
                <a:gd name="connsiteX443" fmla="*/ 1629653 w 2976075"/>
                <a:gd name="connsiteY443" fmla="*/ 99921 h 2127822"/>
                <a:gd name="connsiteX444" fmla="*/ 1629653 w 2976075"/>
                <a:gd name="connsiteY444" fmla="*/ 114299 h 2127822"/>
                <a:gd name="connsiteX445" fmla="*/ 1592272 w 2976075"/>
                <a:gd name="connsiteY445" fmla="*/ 71167 h 2127822"/>
                <a:gd name="connsiteX446" fmla="*/ 1636841 w 2976075"/>
                <a:gd name="connsiteY446" fmla="*/ 26598 h 2127822"/>
                <a:gd name="connsiteX447" fmla="*/ 1681411 w 2976075"/>
                <a:gd name="connsiteY447" fmla="*/ 71167 h 2127822"/>
                <a:gd name="connsiteX448" fmla="*/ 1644030 w 2976075"/>
                <a:gd name="connsiteY448" fmla="*/ 114299 h 2127822"/>
                <a:gd name="connsiteX449" fmla="*/ 1852499 w 2976075"/>
                <a:gd name="connsiteY449" fmla="*/ 699450 h 2127822"/>
                <a:gd name="connsiteX450" fmla="*/ 1754734 w 2976075"/>
                <a:gd name="connsiteY450" fmla="*/ 699450 h 2127822"/>
                <a:gd name="connsiteX451" fmla="*/ 1754734 w 2976075"/>
                <a:gd name="connsiteY451" fmla="*/ 565742 h 2127822"/>
                <a:gd name="connsiteX452" fmla="*/ 1589397 w 2976075"/>
                <a:gd name="connsiteY452" fmla="*/ 565742 h 2127822"/>
                <a:gd name="connsiteX453" fmla="*/ 1540514 w 2976075"/>
                <a:gd name="connsiteY453" fmla="*/ 485230 h 2127822"/>
                <a:gd name="connsiteX454" fmla="*/ 1644030 w 2976075"/>
                <a:gd name="connsiteY454" fmla="*/ 381714 h 2127822"/>
                <a:gd name="connsiteX455" fmla="*/ 1644030 w 2976075"/>
                <a:gd name="connsiteY455" fmla="*/ 334269 h 2127822"/>
                <a:gd name="connsiteX456" fmla="*/ 1852499 w 2976075"/>
                <a:gd name="connsiteY456" fmla="*/ 334269 h 2127822"/>
                <a:gd name="connsiteX457" fmla="*/ 1852499 w 2976075"/>
                <a:gd name="connsiteY457" fmla="*/ 699450 h 2127822"/>
                <a:gd name="connsiteX458" fmla="*/ 1966079 w 2976075"/>
                <a:gd name="connsiteY458" fmla="*/ 144491 h 2127822"/>
                <a:gd name="connsiteX459" fmla="*/ 1921510 w 2976075"/>
                <a:gd name="connsiteY459" fmla="*/ 99921 h 2127822"/>
                <a:gd name="connsiteX460" fmla="*/ 1966079 w 2976075"/>
                <a:gd name="connsiteY460" fmla="*/ 55352 h 2127822"/>
                <a:gd name="connsiteX461" fmla="*/ 2010648 w 2976075"/>
                <a:gd name="connsiteY461" fmla="*/ 99921 h 2127822"/>
                <a:gd name="connsiteX462" fmla="*/ 1966079 w 2976075"/>
                <a:gd name="connsiteY462" fmla="*/ 144491 h 2127822"/>
                <a:gd name="connsiteX463" fmla="*/ 1866876 w 2976075"/>
                <a:gd name="connsiteY463" fmla="*/ 319892 h 2127822"/>
                <a:gd name="connsiteX464" fmla="*/ 1866876 w 2976075"/>
                <a:gd name="connsiteY464" fmla="*/ 222127 h 2127822"/>
                <a:gd name="connsiteX465" fmla="*/ 1935887 w 2976075"/>
                <a:gd name="connsiteY465" fmla="*/ 151679 h 2127822"/>
                <a:gd name="connsiteX466" fmla="*/ 1957452 w 2976075"/>
                <a:gd name="connsiteY466" fmla="*/ 158868 h 2127822"/>
                <a:gd name="connsiteX467" fmla="*/ 1957452 w 2976075"/>
                <a:gd name="connsiteY467" fmla="*/ 318454 h 2127822"/>
                <a:gd name="connsiteX468" fmla="*/ 1866876 w 2976075"/>
                <a:gd name="connsiteY468" fmla="*/ 318454 h 2127822"/>
                <a:gd name="connsiteX469" fmla="*/ 1958890 w 2976075"/>
                <a:gd name="connsiteY469" fmla="*/ 882040 h 2127822"/>
                <a:gd name="connsiteX470" fmla="*/ 1871189 w 2976075"/>
                <a:gd name="connsiteY470" fmla="*/ 882040 h 2127822"/>
                <a:gd name="connsiteX471" fmla="*/ 1822307 w 2976075"/>
                <a:gd name="connsiteY471" fmla="*/ 930922 h 2127822"/>
                <a:gd name="connsiteX472" fmla="*/ 1822307 w 2976075"/>
                <a:gd name="connsiteY472" fmla="*/ 860474 h 2127822"/>
                <a:gd name="connsiteX473" fmla="*/ 1958890 w 2976075"/>
                <a:gd name="connsiteY473" fmla="*/ 860474 h 2127822"/>
                <a:gd name="connsiteX474" fmla="*/ 1958890 w 2976075"/>
                <a:gd name="connsiteY474" fmla="*/ 882040 h 2127822"/>
                <a:gd name="connsiteX475" fmla="*/ 2224868 w 2976075"/>
                <a:gd name="connsiteY475" fmla="*/ 227878 h 2127822"/>
                <a:gd name="connsiteX476" fmla="*/ 2180299 w 2976075"/>
                <a:gd name="connsiteY476" fmla="*/ 272447 h 2127822"/>
                <a:gd name="connsiteX477" fmla="*/ 2135729 w 2976075"/>
                <a:gd name="connsiteY477" fmla="*/ 227878 h 2127822"/>
                <a:gd name="connsiteX478" fmla="*/ 2180299 w 2976075"/>
                <a:gd name="connsiteY478" fmla="*/ 183309 h 2127822"/>
                <a:gd name="connsiteX479" fmla="*/ 2224868 w 2976075"/>
                <a:gd name="connsiteY479" fmla="*/ 227878 h 2127822"/>
                <a:gd name="connsiteX480" fmla="*/ 2362889 w 2976075"/>
                <a:gd name="connsiteY480" fmla="*/ 383152 h 2127822"/>
                <a:gd name="connsiteX481" fmla="*/ 2220555 w 2976075"/>
                <a:gd name="connsiteY481" fmla="*/ 383152 h 2127822"/>
                <a:gd name="connsiteX482" fmla="*/ 2071032 w 2976075"/>
                <a:gd name="connsiteY482" fmla="*/ 532674 h 2127822"/>
                <a:gd name="connsiteX483" fmla="*/ 2071032 w 2976075"/>
                <a:gd name="connsiteY483" fmla="*/ 698012 h 2127822"/>
                <a:gd name="connsiteX484" fmla="*/ 1974705 w 2976075"/>
                <a:gd name="connsiteY484" fmla="*/ 698012 h 2127822"/>
                <a:gd name="connsiteX485" fmla="*/ 1974705 w 2976075"/>
                <a:gd name="connsiteY485" fmla="*/ 456475 h 2127822"/>
                <a:gd name="connsiteX486" fmla="*/ 2151544 w 2976075"/>
                <a:gd name="connsiteY486" fmla="*/ 278198 h 2127822"/>
                <a:gd name="connsiteX487" fmla="*/ 2180299 w 2976075"/>
                <a:gd name="connsiteY487" fmla="*/ 285387 h 2127822"/>
                <a:gd name="connsiteX488" fmla="*/ 2233494 w 2976075"/>
                <a:gd name="connsiteY488" fmla="*/ 252319 h 2127822"/>
                <a:gd name="connsiteX489" fmla="*/ 2362889 w 2976075"/>
                <a:gd name="connsiteY489" fmla="*/ 383152 h 2127822"/>
                <a:gd name="connsiteX490" fmla="*/ 2035089 w 2976075"/>
                <a:gd name="connsiteY490" fmla="*/ 986993 h 2127822"/>
                <a:gd name="connsiteX491" fmla="*/ 2035089 w 2976075"/>
                <a:gd name="connsiteY491" fmla="*/ 1212715 h 2127822"/>
                <a:gd name="connsiteX492" fmla="*/ 1865439 w 2976075"/>
                <a:gd name="connsiteY492" fmla="*/ 1212715 h 2127822"/>
                <a:gd name="connsiteX493" fmla="*/ 1974705 w 2976075"/>
                <a:gd name="connsiteY493" fmla="*/ 1103448 h 2127822"/>
                <a:gd name="connsiteX494" fmla="*/ 1974705 w 2976075"/>
                <a:gd name="connsiteY494" fmla="*/ 896417 h 2127822"/>
                <a:gd name="connsiteX495" fmla="*/ 2125665 w 2976075"/>
                <a:gd name="connsiteY495" fmla="*/ 896417 h 2127822"/>
                <a:gd name="connsiteX496" fmla="*/ 2035089 w 2976075"/>
                <a:gd name="connsiteY496" fmla="*/ 986993 h 2127822"/>
                <a:gd name="connsiteX497" fmla="*/ 2371515 w 2976075"/>
                <a:gd name="connsiteY497" fmla="*/ 713827 h 2127822"/>
                <a:gd name="connsiteX498" fmla="*/ 2380141 w 2976075"/>
                <a:gd name="connsiteY498" fmla="*/ 713827 h 2127822"/>
                <a:gd name="connsiteX499" fmla="*/ 2380141 w 2976075"/>
                <a:gd name="connsiteY499" fmla="*/ 880602 h 2127822"/>
                <a:gd name="connsiteX500" fmla="*/ 2160171 w 2976075"/>
                <a:gd name="connsiteY500" fmla="*/ 880602 h 2127822"/>
                <a:gd name="connsiteX501" fmla="*/ 2283814 w 2976075"/>
                <a:gd name="connsiteY501" fmla="*/ 756958 h 2127822"/>
                <a:gd name="connsiteX502" fmla="*/ 2312569 w 2976075"/>
                <a:gd name="connsiteY502" fmla="*/ 764147 h 2127822"/>
                <a:gd name="connsiteX503" fmla="*/ 2371515 w 2976075"/>
                <a:gd name="connsiteY503" fmla="*/ 713827 h 2127822"/>
                <a:gd name="connsiteX504" fmla="*/ 2314007 w 2976075"/>
                <a:gd name="connsiteY504" fmla="*/ 751207 h 2127822"/>
                <a:gd name="connsiteX505" fmla="*/ 2269437 w 2976075"/>
                <a:gd name="connsiteY505" fmla="*/ 706638 h 2127822"/>
                <a:gd name="connsiteX506" fmla="*/ 2314007 w 2976075"/>
                <a:gd name="connsiteY506" fmla="*/ 662069 h 2127822"/>
                <a:gd name="connsiteX507" fmla="*/ 2358576 w 2976075"/>
                <a:gd name="connsiteY507" fmla="*/ 706638 h 2127822"/>
                <a:gd name="connsiteX508" fmla="*/ 2314007 w 2976075"/>
                <a:gd name="connsiteY508" fmla="*/ 751207 h 2127822"/>
                <a:gd name="connsiteX509" fmla="*/ 2140043 w 2976075"/>
                <a:gd name="connsiteY509" fmla="*/ 882040 h 2127822"/>
                <a:gd name="connsiteX510" fmla="*/ 1973267 w 2976075"/>
                <a:gd name="connsiteY510" fmla="*/ 882040 h 2127822"/>
                <a:gd name="connsiteX511" fmla="*/ 1973267 w 2976075"/>
                <a:gd name="connsiteY511" fmla="*/ 859036 h 2127822"/>
                <a:gd name="connsiteX512" fmla="*/ 2083972 w 2976075"/>
                <a:gd name="connsiteY512" fmla="*/ 859036 h 2127822"/>
                <a:gd name="connsiteX513" fmla="*/ 2083972 w 2976075"/>
                <a:gd name="connsiteY513" fmla="*/ 713827 h 2127822"/>
                <a:gd name="connsiteX514" fmla="*/ 2255060 w 2976075"/>
                <a:gd name="connsiteY514" fmla="*/ 713827 h 2127822"/>
                <a:gd name="connsiteX515" fmla="*/ 2272313 w 2976075"/>
                <a:gd name="connsiteY515" fmla="*/ 748332 h 2127822"/>
                <a:gd name="connsiteX516" fmla="*/ 2140043 w 2976075"/>
                <a:gd name="connsiteY516" fmla="*/ 882040 h 2127822"/>
                <a:gd name="connsiteX517" fmla="*/ 1973267 w 2976075"/>
                <a:gd name="connsiteY517" fmla="*/ 844659 h 2127822"/>
                <a:gd name="connsiteX518" fmla="*/ 1973267 w 2976075"/>
                <a:gd name="connsiteY518" fmla="*/ 715265 h 2127822"/>
                <a:gd name="connsiteX519" fmla="*/ 2069595 w 2976075"/>
                <a:gd name="connsiteY519" fmla="*/ 715265 h 2127822"/>
                <a:gd name="connsiteX520" fmla="*/ 2069595 w 2976075"/>
                <a:gd name="connsiteY520" fmla="*/ 844659 h 2127822"/>
                <a:gd name="connsiteX521" fmla="*/ 1973267 w 2976075"/>
                <a:gd name="connsiteY521" fmla="*/ 844659 h 2127822"/>
                <a:gd name="connsiteX522" fmla="*/ 2535415 w 2976075"/>
                <a:gd name="connsiteY522" fmla="*/ 882040 h 2127822"/>
                <a:gd name="connsiteX523" fmla="*/ 2395956 w 2976075"/>
                <a:gd name="connsiteY523" fmla="*/ 882040 h 2127822"/>
                <a:gd name="connsiteX524" fmla="*/ 2395956 w 2976075"/>
                <a:gd name="connsiteY524" fmla="*/ 699450 h 2127822"/>
                <a:gd name="connsiteX525" fmla="*/ 2371515 w 2976075"/>
                <a:gd name="connsiteY525" fmla="*/ 699450 h 2127822"/>
                <a:gd name="connsiteX526" fmla="*/ 2312569 w 2976075"/>
                <a:gd name="connsiteY526" fmla="*/ 647692 h 2127822"/>
                <a:gd name="connsiteX527" fmla="*/ 2253622 w 2976075"/>
                <a:gd name="connsiteY527" fmla="*/ 699450 h 2127822"/>
                <a:gd name="connsiteX528" fmla="*/ 2082534 w 2976075"/>
                <a:gd name="connsiteY528" fmla="*/ 699450 h 2127822"/>
                <a:gd name="connsiteX529" fmla="*/ 2082534 w 2976075"/>
                <a:gd name="connsiteY529" fmla="*/ 539863 h 2127822"/>
                <a:gd name="connsiteX530" fmla="*/ 2223430 w 2976075"/>
                <a:gd name="connsiteY530" fmla="*/ 398967 h 2127822"/>
                <a:gd name="connsiteX531" fmla="*/ 2375828 w 2976075"/>
                <a:gd name="connsiteY531" fmla="*/ 398967 h 2127822"/>
                <a:gd name="connsiteX532" fmla="*/ 2532540 w 2976075"/>
                <a:gd name="connsiteY532" fmla="*/ 555678 h 2127822"/>
                <a:gd name="connsiteX533" fmla="*/ 2532540 w 2976075"/>
                <a:gd name="connsiteY533" fmla="*/ 629001 h 2127822"/>
                <a:gd name="connsiteX534" fmla="*/ 2476469 w 2976075"/>
                <a:gd name="connsiteY534" fmla="*/ 629001 h 2127822"/>
                <a:gd name="connsiteX535" fmla="*/ 2476469 w 2976075"/>
                <a:gd name="connsiteY535" fmla="*/ 555678 h 2127822"/>
                <a:gd name="connsiteX536" fmla="*/ 2266562 w 2976075"/>
                <a:gd name="connsiteY536" fmla="*/ 555678 h 2127822"/>
                <a:gd name="connsiteX537" fmla="*/ 2207615 w 2976075"/>
                <a:gd name="connsiteY537" fmla="*/ 503920 h 2127822"/>
                <a:gd name="connsiteX538" fmla="*/ 2148669 w 2976075"/>
                <a:gd name="connsiteY538" fmla="*/ 562866 h 2127822"/>
                <a:gd name="connsiteX539" fmla="*/ 2207615 w 2976075"/>
                <a:gd name="connsiteY539" fmla="*/ 621813 h 2127822"/>
                <a:gd name="connsiteX540" fmla="*/ 2266562 w 2976075"/>
                <a:gd name="connsiteY540" fmla="*/ 570055 h 2127822"/>
                <a:gd name="connsiteX541" fmla="*/ 2462092 w 2976075"/>
                <a:gd name="connsiteY541" fmla="*/ 570055 h 2127822"/>
                <a:gd name="connsiteX542" fmla="*/ 2462092 w 2976075"/>
                <a:gd name="connsiteY542" fmla="*/ 643379 h 2127822"/>
                <a:gd name="connsiteX543" fmla="*/ 2532540 w 2976075"/>
                <a:gd name="connsiteY543" fmla="*/ 643379 h 2127822"/>
                <a:gd name="connsiteX544" fmla="*/ 2532540 w 2976075"/>
                <a:gd name="connsiteY544" fmla="*/ 882040 h 2127822"/>
                <a:gd name="connsiteX545" fmla="*/ 2210491 w 2976075"/>
                <a:gd name="connsiteY545" fmla="*/ 607436 h 2127822"/>
                <a:gd name="connsiteX546" fmla="*/ 2165922 w 2976075"/>
                <a:gd name="connsiteY546" fmla="*/ 562866 h 2127822"/>
                <a:gd name="connsiteX547" fmla="*/ 2210491 w 2976075"/>
                <a:gd name="connsiteY547" fmla="*/ 518297 h 2127822"/>
                <a:gd name="connsiteX548" fmla="*/ 2255060 w 2976075"/>
                <a:gd name="connsiteY548" fmla="*/ 562866 h 2127822"/>
                <a:gd name="connsiteX549" fmla="*/ 2210491 w 2976075"/>
                <a:gd name="connsiteY549" fmla="*/ 607436 h 2127822"/>
                <a:gd name="connsiteX550" fmla="*/ 2464967 w 2976075"/>
                <a:gd name="connsiteY550" fmla="*/ 981242 h 2127822"/>
                <a:gd name="connsiteX551" fmla="*/ 2464967 w 2976075"/>
                <a:gd name="connsiteY551" fmla="*/ 1228530 h 2127822"/>
                <a:gd name="connsiteX552" fmla="*/ 2239245 w 2976075"/>
                <a:gd name="connsiteY552" fmla="*/ 1228530 h 2127822"/>
                <a:gd name="connsiteX553" fmla="*/ 2239245 w 2976075"/>
                <a:gd name="connsiteY553" fmla="*/ 1129327 h 2127822"/>
                <a:gd name="connsiteX554" fmla="*/ 2291003 w 2976075"/>
                <a:gd name="connsiteY554" fmla="*/ 1070381 h 2127822"/>
                <a:gd name="connsiteX555" fmla="*/ 2239245 w 2976075"/>
                <a:gd name="connsiteY555" fmla="*/ 1011434 h 2127822"/>
                <a:gd name="connsiteX556" fmla="*/ 2239245 w 2976075"/>
                <a:gd name="connsiteY556" fmla="*/ 968303 h 2127822"/>
                <a:gd name="connsiteX557" fmla="*/ 2395956 w 2976075"/>
                <a:gd name="connsiteY557" fmla="*/ 968303 h 2127822"/>
                <a:gd name="connsiteX558" fmla="*/ 2395956 w 2976075"/>
                <a:gd name="connsiteY558" fmla="*/ 894979 h 2127822"/>
                <a:gd name="connsiteX559" fmla="*/ 2535415 w 2976075"/>
                <a:gd name="connsiteY559" fmla="*/ 894979 h 2127822"/>
                <a:gd name="connsiteX560" fmla="*/ 2535415 w 2976075"/>
                <a:gd name="connsiteY560" fmla="*/ 979805 h 2127822"/>
                <a:gd name="connsiteX561" fmla="*/ 2464967 w 2976075"/>
                <a:gd name="connsiteY561" fmla="*/ 979805 h 2127822"/>
                <a:gd name="connsiteX562" fmla="*/ 2276626 w 2976075"/>
                <a:gd name="connsiteY562" fmla="*/ 1071819 h 2127822"/>
                <a:gd name="connsiteX563" fmla="*/ 2232057 w 2976075"/>
                <a:gd name="connsiteY563" fmla="*/ 1116388 h 2127822"/>
                <a:gd name="connsiteX564" fmla="*/ 2187487 w 2976075"/>
                <a:gd name="connsiteY564" fmla="*/ 1071819 h 2127822"/>
                <a:gd name="connsiteX565" fmla="*/ 2232057 w 2976075"/>
                <a:gd name="connsiteY565" fmla="*/ 1027249 h 2127822"/>
                <a:gd name="connsiteX566" fmla="*/ 2276626 w 2976075"/>
                <a:gd name="connsiteY566" fmla="*/ 1071819 h 2127822"/>
                <a:gd name="connsiteX567" fmla="*/ 2479344 w 2976075"/>
                <a:gd name="connsiteY567" fmla="*/ 1323419 h 2127822"/>
                <a:gd name="connsiteX568" fmla="*/ 2479344 w 2976075"/>
                <a:gd name="connsiteY568" fmla="*/ 1242907 h 2127822"/>
                <a:gd name="connsiteX569" fmla="*/ 2579984 w 2976075"/>
                <a:gd name="connsiteY569" fmla="*/ 1242907 h 2127822"/>
                <a:gd name="connsiteX570" fmla="*/ 2579984 w 2976075"/>
                <a:gd name="connsiteY570" fmla="*/ 1323419 h 2127822"/>
                <a:gd name="connsiteX571" fmla="*/ 2479344 w 2976075"/>
                <a:gd name="connsiteY571" fmla="*/ 1323419 h 2127822"/>
                <a:gd name="connsiteX572" fmla="*/ 2472155 w 2976075"/>
                <a:gd name="connsiteY572" fmla="*/ 1471504 h 2127822"/>
                <a:gd name="connsiteX573" fmla="*/ 2427586 w 2976075"/>
                <a:gd name="connsiteY573" fmla="*/ 1426935 h 2127822"/>
                <a:gd name="connsiteX574" fmla="*/ 2472155 w 2976075"/>
                <a:gd name="connsiteY574" fmla="*/ 1382366 h 2127822"/>
                <a:gd name="connsiteX575" fmla="*/ 2516725 w 2976075"/>
                <a:gd name="connsiteY575" fmla="*/ 1426935 h 2127822"/>
                <a:gd name="connsiteX576" fmla="*/ 2472155 w 2976075"/>
                <a:gd name="connsiteY576" fmla="*/ 1471504 h 2127822"/>
                <a:gd name="connsiteX577" fmla="*/ 2003459 w 2976075"/>
                <a:gd name="connsiteY577" fmla="*/ 1426935 h 2127822"/>
                <a:gd name="connsiteX578" fmla="*/ 2048029 w 2976075"/>
                <a:gd name="connsiteY578" fmla="*/ 1382366 h 2127822"/>
                <a:gd name="connsiteX579" fmla="*/ 2092598 w 2976075"/>
                <a:gd name="connsiteY579" fmla="*/ 1426935 h 2127822"/>
                <a:gd name="connsiteX580" fmla="*/ 2048029 w 2976075"/>
                <a:gd name="connsiteY580" fmla="*/ 1471504 h 2127822"/>
                <a:gd name="connsiteX581" fmla="*/ 2003459 w 2976075"/>
                <a:gd name="connsiteY581" fmla="*/ 1426935 h 2127822"/>
                <a:gd name="connsiteX582" fmla="*/ 1871189 w 2976075"/>
                <a:gd name="connsiteY582" fmla="*/ 1605212 h 2127822"/>
                <a:gd name="connsiteX583" fmla="*/ 1871189 w 2976075"/>
                <a:gd name="connsiteY583" fmla="*/ 1303291 h 2127822"/>
                <a:gd name="connsiteX584" fmla="*/ 2177423 w 2976075"/>
                <a:gd name="connsiteY584" fmla="*/ 1303291 h 2127822"/>
                <a:gd name="connsiteX585" fmla="*/ 2213366 w 2976075"/>
                <a:gd name="connsiteY585" fmla="*/ 1339234 h 2127822"/>
                <a:gd name="connsiteX586" fmla="*/ 2464967 w 2976075"/>
                <a:gd name="connsiteY586" fmla="*/ 1339234 h 2127822"/>
                <a:gd name="connsiteX587" fmla="*/ 2464967 w 2976075"/>
                <a:gd name="connsiteY587" fmla="*/ 1369426 h 2127822"/>
                <a:gd name="connsiteX588" fmla="*/ 2413209 w 2976075"/>
                <a:gd name="connsiteY588" fmla="*/ 1428373 h 2127822"/>
                <a:gd name="connsiteX589" fmla="*/ 2464967 w 2976075"/>
                <a:gd name="connsiteY589" fmla="*/ 1487319 h 2127822"/>
                <a:gd name="connsiteX590" fmla="*/ 2464967 w 2976075"/>
                <a:gd name="connsiteY590" fmla="*/ 1524700 h 2127822"/>
                <a:gd name="connsiteX591" fmla="*/ 2318320 w 2976075"/>
                <a:gd name="connsiteY591" fmla="*/ 1524700 h 2127822"/>
                <a:gd name="connsiteX592" fmla="*/ 2318320 w 2976075"/>
                <a:gd name="connsiteY592" fmla="*/ 1421184 h 2127822"/>
                <a:gd name="connsiteX593" fmla="*/ 2106975 w 2976075"/>
                <a:gd name="connsiteY593" fmla="*/ 1421184 h 2127822"/>
                <a:gd name="connsiteX594" fmla="*/ 2048029 w 2976075"/>
                <a:gd name="connsiteY594" fmla="*/ 1369426 h 2127822"/>
                <a:gd name="connsiteX595" fmla="*/ 1989082 w 2976075"/>
                <a:gd name="connsiteY595" fmla="*/ 1428373 h 2127822"/>
                <a:gd name="connsiteX596" fmla="*/ 2006335 w 2976075"/>
                <a:gd name="connsiteY596" fmla="*/ 1470066 h 2127822"/>
                <a:gd name="connsiteX597" fmla="*/ 1871189 w 2976075"/>
                <a:gd name="connsiteY597" fmla="*/ 1605212 h 2127822"/>
                <a:gd name="connsiteX598" fmla="*/ 1862563 w 2976075"/>
                <a:gd name="connsiteY598" fmla="*/ 2025025 h 2127822"/>
                <a:gd name="connsiteX599" fmla="*/ 1907132 w 2976075"/>
                <a:gd name="connsiteY599" fmla="*/ 2069594 h 2127822"/>
                <a:gd name="connsiteX600" fmla="*/ 1862563 w 2976075"/>
                <a:gd name="connsiteY600" fmla="*/ 2114164 h 2127822"/>
                <a:gd name="connsiteX601" fmla="*/ 1817994 w 2976075"/>
                <a:gd name="connsiteY601" fmla="*/ 2069594 h 2127822"/>
                <a:gd name="connsiteX602" fmla="*/ 1862563 w 2976075"/>
                <a:gd name="connsiteY602" fmla="*/ 2025025 h 2127822"/>
                <a:gd name="connsiteX603" fmla="*/ 1842435 w 2976075"/>
                <a:gd name="connsiteY603" fmla="*/ 1633966 h 2127822"/>
                <a:gd name="connsiteX604" fmla="*/ 1685724 w 2976075"/>
                <a:gd name="connsiteY604" fmla="*/ 1633966 h 2127822"/>
                <a:gd name="connsiteX605" fmla="*/ 1685724 w 2976075"/>
                <a:gd name="connsiteY605" fmla="*/ 1715916 h 2127822"/>
                <a:gd name="connsiteX606" fmla="*/ 1541952 w 2976075"/>
                <a:gd name="connsiteY606" fmla="*/ 1715916 h 2127822"/>
                <a:gd name="connsiteX607" fmla="*/ 1541952 w 2976075"/>
                <a:gd name="connsiteY607" fmla="*/ 1648343 h 2127822"/>
                <a:gd name="connsiteX608" fmla="*/ 1593710 w 2976075"/>
                <a:gd name="connsiteY608" fmla="*/ 1589397 h 2127822"/>
                <a:gd name="connsiteX609" fmla="*/ 1586521 w 2976075"/>
                <a:gd name="connsiteY609" fmla="*/ 1560643 h 2127822"/>
                <a:gd name="connsiteX610" fmla="*/ 1800741 w 2976075"/>
                <a:gd name="connsiteY610" fmla="*/ 1378052 h 2127822"/>
                <a:gd name="connsiteX611" fmla="*/ 1800741 w 2976075"/>
                <a:gd name="connsiteY611" fmla="*/ 1277412 h 2127822"/>
                <a:gd name="connsiteX612" fmla="*/ 1852499 w 2976075"/>
                <a:gd name="connsiteY612" fmla="*/ 1225654 h 2127822"/>
                <a:gd name="connsiteX613" fmla="*/ 2050904 w 2976075"/>
                <a:gd name="connsiteY613" fmla="*/ 1225654 h 2127822"/>
                <a:gd name="connsiteX614" fmla="*/ 2050904 w 2976075"/>
                <a:gd name="connsiteY614" fmla="*/ 992744 h 2127822"/>
                <a:gd name="connsiteX615" fmla="*/ 2147231 w 2976075"/>
                <a:gd name="connsiteY615" fmla="*/ 896417 h 2127822"/>
                <a:gd name="connsiteX616" fmla="*/ 2381579 w 2976075"/>
                <a:gd name="connsiteY616" fmla="*/ 896417 h 2127822"/>
                <a:gd name="connsiteX617" fmla="*/ 2381579 w 2976075"/>
                <a:gd name="connsiteY617" fmla="*/ 955363 h 2127822"/>
                <a:gd name="connsiteX618" fmla="*/ 2224868 w 2976075"/>
                <a:gd name="connsiteY618" fmla="*/ 955363 h 2127822"/>
                <a:gd name="connsiteX619" fmla="*/ 2224868 w 2976075"/>
                <a:gd name="connsiteY619" fmla="*/ 1014310 h 2127822"/>
                <a:gd name="connsiteX620" fmla="*/ 2173110 w 2976075"/>
                <a:gd name="connsiteY620" fmla="*/ 1073256 h 2127822"/>
                <a:gd name="connsiteX621" fmla="*/ 2224868 w 2976075"/>
                <a:gd name="connsiteY621" fmla="*/ 1132203 h 2127822"/>
                <a:gd name="connsiteX622" fmla="*/ 2224868 w 2976075"/>
                <a:gd name="connsiteY622" fmla="*/ 1244345 h 2127822"/>
                <a:gd name="connsiteX623" fmla="*/ 2464967 w 2976075"/>
                <a:gd name="connsiteY623" fmla="*/ 1244345 h 2127822"/>
                <a:gd name="connsiteX624" fmla="*/ 2464967 w 2976075"/>
                <a:gd name="connsiteY624" fmla="*/ 1324857 h 2127822"/>
                <a:gd name="connsiteX625" fmla="*/ 2220555 w 2976075"/>
                <a:gd name="connsiteY625" fmla="*/ 1324857 h 2127822"/>
                <a:gd name="connsiteX626" fmla="*/ 2184612 w 2976075"/>
                <a:gd name="connsiteY626" fmla="*/ 1288914 h 2127822"/>
                <a:gd name="connsiteX627" fmla="*/ 1856812 w 2976075"/>
                <a:gd name="connsiteY627" fmla="*/ 1288914 h 2127822"/>
                <a:gd name="connsiteX628" fmla="*/ 1856812 w 2976075"/>
                <a:gd name="connsiteY628" fmla="*/ 1621027 h 2127822"/>
                <a:gd name="connsiteX629" fmla="*/ 1842435 w 2976075"/>
                <a:gd name="connsiteY629" fmla="*/ 1633966 h 2127822"/>
                <a:gd name="connsiteX630" fmla="*/ 1534764 w 2976075"/>
                <a:gd name="connsiteY630" fmla="*/ 1633966 h 2127822"/>
                <a:gd name="connsiteX631" fmla="*/ 1490194 w 2976075"/>
                <a:gd name="connsiteY631" fmla="*/ 1589397 h 2127822"/>
                <a:gd name="connsiteX632" fmla="*/ 1534764 w 2976075"/>
                <a:gd name="connsiteY632" fmla="*/ 1544828 h 2127822"/>
                <a:gd name="connsiteX633" fmla="*/ 1579333 w 2976075"/>
                <a:gd name="connsiteY633" fmla="*/ 1589397 h 2127822"/>
                <a:gd name="connsiteX634" fmla="*/ 1534764 w 2976075"/>
                <a:gd name="connsiteY634" fmla="*/ 1633966 h 2127822"/>
                <a:gd name="connsiteX635" fmla="*/ 1367988 w 2976075"/>
                <a:gd name="connsiteY635" fmla="*/ 1760485 h 2127822"/>
                <a:gd name="connsiteX636" fmla="*/ 1416871 w 2976075"/>
                <a:gd name="connsiteY636" fmla="*/ 1760485 h 2127822"/>
                <a:gd name="connsiteX637" fmla="*/ 1480130 w 2976075"/>
                <a:gd name="connsiteY637" fmla="*/ 1838122 h 2127822"/>
                <a:gd name="connsiteX638" fmla="*/ 1367988 w 2976075"/>
                <a:gd name="connsiteY638" fmla="*/ 1838122 h 2127822"/>
                <a:gd name="connsiteX639" fmla="*/ 1367988 w 2976075"/>
                <a:gd name="connsiteY639" fmla="*/ 1760485 h 2127822"/>
                <a:gd name="connsiteX640" fmla="*/ 1367988 w 2976075"/>
                <a:gd name="connsiteY640" fmla="*/ 1296102 h 2127822"/>
                <a:gd name="connsiteX641" fmla="*/ 1435561 w 2976075"/>
                <a:gd name="connsiteY641" fmla="*/ 1228530 h 2127822"/>
                <a:gd name="connsiteX642" fmla="*/ 1829496 w 2976075"/>
                <a:gd name="connsiteY642" fmla="*/ 1228530 h 2127822"/>
                <a:gd name="connsiteX643" fmla="*/ 1784926 w 2976075"/>
                <a:gd name="connsiteY643" fmla="*/ 1273099 h 2127822"/>
                <a:gd name="connsiteX644" fmla="*/ 1784926 w 2976075"/>
                <a:gd name="connsiteY644" fmla="*/ 1372302 h 2127822"/>
                <a:gd name="connsiteX645" fmla="*/ 1576457 w 2976075"/>
                <a:gd name="connsiteY645" fmla="*/ 1549141 h 2127822"/>
                <a:gd name="connsiteX646" fmla="*/ 1533326 w 2976075"/>
                <a:gd name="connsiteY646" fmla="*/ 1530450 h 2127822"/>
                <a:gd name="connsiteX647" fmla="*/ 1474379 w 2976075"/>
                <a:gd name="connsiteY647" fmla="*/ 1589397 h 2127822"/>
                <a:gd name="connsiteX648" fmla="*/ 1526137 w 2976075"/>
                <a:gd name="connsiteY648" fmla="*/ 1648343 h 2127822"/>
                <a:gd name="connsiteX649" fmla="*/ 1526137 w 2976075"/>
                <a:gd name="connsiteY649" fmla="*/ 1730293 h 2127822"/>
                <a:gd name="connsiteX650" fmla="*/ 1698663 w 2976075"/>
                <a:gd name="connsiteY650" fmla="*/ 1730293 h 2127822"/>
                <a:gd name="connsiteX651" fmla="*/ 1698663 w 2976075"/>
                <a:gd name="connsiteY651" fmla="*/ 1648343 h 2127822"/>
                <a:gd name="connsiteX652" fmla="*/ 1825183 w 2976075"/>
                <a:gd name="connsiteY652" fmla="*/ 1648343 h 2127822"/>
                <a:gd name="connsiteX653" fmla="*/ 1635404 w 2976075"/>
                <a:gd name="connsiteY653" fmla="*/ 1838122 h 2127822"/>
                <a:gd name="connsiteX654" fmla="*/ 1495945 w 2976075"/>
                <a:gd name="connsiteY654" fmla="*/ 1838122 h 2127822"/>
                <a:gd name="connsiteX655" fmla="*/ 1421184 w 2976075"/>
                <a:gd name="connsiteY655" fmla="*/ 1746108 h 2127822"/>
                <a:gd name="connsiteX656" fmla="*/ 1365113 w 2976075"/>
                <a:gd name="connsiteY656" fmla="*/ 1746108 h 2127822"/>
                <a:gd name="connsiteX657" fmla="*/ 1365113 w 2976075"/>
                <a:gd name="connsiteY657" fmla="*/ 1527575 h 2127822"/>
                <a:gd name="connsiteX658" fmla="*/ 1418308 w 2976075"/>
                <a:gd name="connsiteY658" fmla="*/ 1527575 h 2127822"/>
                <a:gd name="connsiteX659" fmla="*/ 1418308 w 2976075"/>
                <a:gd name="connsiteY659" fmla="*/ 1383803 h 2127822"/>
                <a:gd name="connsiteX660" fmla="*/ 1472942 w 2976075"/>
                <a:gd name="connsiteY660" fmla="*/ 1383803 h 2127822"/>
                <a:gd name="connsiteX661" fmla="*/ 1531888 w 2976075"/>
                <a:gd name="connsiteY661" fmla="*/ 1435561 h 2127822"/>
                <a:gd name="connsiteX662" fmla="*/ 1590835 w 2976075"/>
                <a:gd name="connsiteY662" fmla="*/ 1376615 h 2127822"/>
                <a:gd name="connsiteX663" fmla="*/ 1531888 w 2976075"/>
                <a:gd name="connsiteY663" fmla="*/ 1317668 h 2127822"/>
                <a:gd name="connsiteX664" fmla="*/ 1472942 w 2976075"/>
                <a:gd name="connsiteY664" fmla="*/ 1369426 h 2127822"/>
                <a:gd name="connsiteX665" fmla="*/ 1402494 w 2976075"/>
                <a:gd name="connsiteY665" fmla="*/ 1369426 h 2127822"/>
                <a:gd name="connsiteX666" fmla="*/ 1402494 w 2976075"/>
                <a:gd name="connsiteY666" fmla="*/ 1513198 h 2127822"/>
                <a:gd name="connsiteX667" fmla="*/ 1363675 w 2976075"/>
                <a:gd name="connsiteY667" fmla="*/ 1513198 h 2127822"/>
                <a:gd name="connsiteX668" fmla="*/ 1363675 w 2976075"/>
                <a:gd name="connsiteY668" fmla="*/ 1296102 h 2127822"/>
                <a:gd name="connsiteX669" fmla="*/ 1534764 w 2976075"/>
                <a:gd name="connsiteY669" fmla="*/ 1332045 h 2127822"/>
                <a:gd name="connsiteX670" fmla="*/ 1579333 w 2976075"/>
                <a:gd name="connsiteY670" fmla="*/ 1376615 h 2127822"/>
                <a:gd name="connsiteX671" fmla="*/ 1534764 w 2976075"/>
                <a:gd name="connsiteY671" fmla="*/ 1421184 h 2127822"/>
                <a:gd name="connsiteX672" fmla="*/ 1490194 w 2976075"/>
                <a:gd name="connsiteY672" fmla="*/ 1376615 h 2127822"/>
                <a:gd name="connsiteX673" fmla="*/ 1534764 w 2976075"/>
                <a:gd name="connsiteY673" fmla="*/ 1332045 h 2127822"/>
                <a:gd name="connsiteX674" fmla="*/ 1367988 w 2976075"/>
                <a:gd name="connsiteY674" fmla="*/ 1040189 h 2127822"/>
                <a:gd name="connsiteX675" fmla="*/ 1731731 w 2976075"/>
                <a:gd name="connsiteY675" fmla="*/ 1040189 h 2127822"/>
                <a:gd name="connsiteX676" fmla="*/ 1806492 w 2976075"/>
                <a:gd name="connsiteY676" fmla="*/ 965427 h 2127822"/>
                <a:gd name="connsiteX677" fmla="*/ 1806492 w 2976075"/>
                <a:gd name="connsiteY677" fmla="*/ 1116388 h 2127822"/>
                <a:gd name="connsiteX678" fmla="*/ 1592272 w 2976075"/>
                <a:gd name="connsiteY678" fmla="*/ 1116388 h 2127822"/>
                <a:gd name="connsiteX679" fmla="*/ 1533326 w 2976075"/>
                <a:gd name="connsiteY679" fmla="*/ 1064630 h 2127822"/>
                <a:gd name="connsiteX680" fmla="*/ 1474379 w 2976075"/>
                <a:gd name="connsiteY680" fmla="*/ 1123576 h 2127822"/>
                <a:gd name="connsiteX681" fmla="*/ 1533326 w 2976075"/>
                <a:gd name="connsiteY681" fmla="*/ 1182523 h 2127822"/>
                <a:gd name="connsiteX682" fmla="*/ 1592272 w 2976075"/>
                <a:gd name="connsiteY682" fmla="*/ 1130765 h 2127822"/>
                <a:gd name="connsiteX683" fmla="*/ 1822307 w 2976075"/>
                <a:gd name="connsiteY683" fmla="*/ 1130765 h 2127822"/>
                <a:gd name="connsiteX684" fmla="*/ 1822307 w 2976075"/>
                <a:gd name="connsiteY684" fmla="*/ 951050 h 2127822"/>
                <a:gd name="connsiteX685" fmla="*/ 1876940 w 2976075"/>
                <a:gd name="connsiteY685" fmla="*/ 896417 h 2127822"/>
                <a:gd name="connsiteX686" fmla="*/ 1958890 w 2976075"/>
                <a:gd name="connsiteY686" fmla="*/ 896417 h 2127822"/>
                <a:gd name="connsiteX687" fmla="*/ 1958890 w 2976075"/>
                <a:gd name="connsiteY687" fmla="*/ 1099135 h 2127822"/>
                <a:gd name="connsiteX688" fmla="*/ 1843873 w 2976075"/>
                <a:gd name="connsiteY688" fmla="*/ 1214153 h 2127822"/>
                <a:gd name="connsiteX689" fmla="*/ 1428372 w 2976075"/>
                <a:gd name="connsiteY689" fmla="*/ 1214153 h 2127822"/>
                <a:gd name="connsiteX690" fmla="*/ 1366551 w 2976075"/>
                <a:gd name="connsiteY690" fmla="*/ 1275974 h 2127822"/>
                <a:gd name="connsiteX691" fmla="*/ 1366551 w 2976075"/>
                <a:gd name="connsiteY691" fmla="*/ 1040189 h 2127822"/>
                <a:gd name="connsiteX692" fmla="*/ 1534764 w 2976075"/>
                <a:gd name="connsiteY692" fmla="*/ 1166708 h 2127822"/>
                <a:gd name="connsiteX693" fmla="*/ 1490194 w 2976075"/>
                <a:gd name="connsiteY693" fmla="*/ 1122139 h 2127822"/>
                <a:gd name="connsiteX694" fmla="*/ 1534764 w 2976075"/>
                <a:gd name="connsiteY694" fmla="*/ 1077569 h 2127822"/>
                <a:gd name="connsiteX695" fmla="*/ 1579333 w 2976075"/>
                <a:gd name="connsiteY695" fmla="*/ 1122139 h 2127822"/>
                <a:gd name="connsiteX696" fmla="*/ 1534764 w 2976075"/>
                <a:gd name="connsiteY696" fmla="*/ 1166708 h 2127822"/>
                <a:gd name="connsiteX697" fmla="*/ 1367988 w 2976075"/>
                <a:gd name="connsiteY697" fmla="*/ 958239 h 2127822"/>
                <a:gd name="connsiteX698" fmla="*/ 1444187 w 2976075"/>
                <a:gd name="connsiteY698" fmla="*/ 958239 h 2127822"/>
                <a:gd name="connsiteX699" fmla="*/ 1444187 w 2976075"/>
                <a:gd name="connsiteY699" fmla="*/ 669258 h 2127822"/>
                <a:gd name="connsiteX700" fmla="*/ 1477255 w 2976075"/>
                <a:gd name="connsiteY700" fmla="*/ 663507 h 2127822"/>
                <a:gd name="connsiteX701" fmla="*/ 1527575 w 2976075"/>
                <a:gd name="connsiteY701" fmla="*/ 713827 h 2127822"/>
                <a:gd name="connsiteX702" fmla="*/ 1527575 w 2976075"/>
                <a:gd name="connsiteY702" fmla="*/ 887791 h 2127822"/>
                <a:gd name="connsiteX703" fmla="*/ 1691475 w 2976075"/>
                <a:gd name="connsiteY703" fmla="*/ 887791 h 2127822"/>
                <a:gd name="connsiteX704" fmla="*/ 1864001 w 2976075"/>
                <a:gd name="connsiteY704" fmla="*/ 715265 h 2127822"/>
                <a:gd name="connsiteX705" fmla="*/ 1960328 w 2976075"/>
                <a:gd name="connsiteY705" fmla="*/ 715265 h 2127822"/>
                <a:gd name="connsiteX706" fmla="*/ 1960328 w 2976075"/>
                <a:gd name="connsiteY706" fmla="*/ 844659 h 2127822"/>
                <a:gd name="connsiteX707" fmla="*/ 1809368 w 2976075"/>
                <a:gd name="connsiteY707" fmla="*/ 844659 h 2127822"/>
                <a:gd name="connsiteX708" fmla="*/ 1809368 w 2976075"/>
                <a:gd name="connsiteY708" fmla="*/ 945299 h 2127822"/>
                <a:gd name="connsiteX709" fmla="*/ 1727418 w 2976075"/>
                <a:gd name="connsiteY709" fmla="*/ 1027249 h 2127822"/>
                <a:gd name="connsiteX710" fmla="*/ 1369426 w 2976075"/>
                <a:gd name="connsiteY710" fmla="*/ 1027249 h 2127822"/>
                <a:gd name="connsiteX711" fmla="*/ 1369426 w 2976075"/>
                <a:gd name="connsiteY711" fmla="*/ 958239 h 2127822"/>
                <a:gd name="connsiteX712" fmla="*/ 1352173 w 2976075"/>
                <a:gd name="connsiteY712" fmla="*/ 1527575 h 2127822"/>
                <a:gd name="connsiteX713" fmla="*/ 1352173 w 2976075"/>
                <a:gd name="connsiteY713" fmla="*/ 1746108 h 2127822"/>
                <a:gd name="connsiteX714" fmla="*/ 1296102 w 2976075"/>
                <a:gd name="connsiteY714" fmla="*/ 1746108 h 2127822"/>
                <a:gd name="connsiteX715" fmla="*/ 1296102 w 2976075"/>
                <a:gd name="connsiteY715" fmla="*/ 1527575 h 2127822"/>
                <a:gd name="connsiteX716" fmla="*/ 1352173 w 2976075"/>
                <a:gd name="connsiteY716" fmla="*/ 1527575 h 2127822"/>
                <a:gd name="connsiteX717" fmla="*/ 1264473 w 2976075"/>
                <a:gd name="connsiteY717" fmla="*/ 828844 h 2127822"/>
                <a:gd name="connsiteX718" fmla="*/ 1264473 w 2976075"/>
                <a:gd name="connsiteY718" fmla="*/ 744019 h 2127822"/>
                <a:gd name="connsiteX719" fmla="*/ 1316230 w 2976075"/>
                <a:gd name="connsiteY719" fmla="*/ 692261 h 2127822"/>
                <a:gd name="connsiteX720" fmla="*/ 1428372 w 2976075"/>
                <a:gd name="connsiteY720" fmla="*/ 672133 h 2127822"/>
                <a:gd name="connsiteX721" fmla="*/ 1428372 w 2976075"/>
                <a:gd name="connsiteY721" fmla="*/ 943862 h 2127822"/>
                <a:gd name="connsiteX722" fmla="*/ 1367988 w 2976075"/>
                <a:gd name="connsiteY722" fmla="*/ 943862 h 2127822"/>
                <a:gd name="connsiteX723" fmla="*/ 1367988 w 2976075"/>
                <a:gd name="connsiteY723" fmla="*/ 828844 h 2127822"/>
                <a:gd name="connsiteX724" fmla="*/ 1264473 w 2976075"/>
                <a:gd name="connsiteY724" fmla="*/ 828844 h 2127822"/>
                <a:gd name="connsiteX725" fmla="*/ 1149455 w 2976075"/>
                <a:gd name="connsiteY725" fmla="*/ 958239 h 2127822"/>
                <a:gd name="connsiteX726" fmla="*/ 1352173 w 2976075"/>
                <a:gd name="connsiteY726" fmla="*/ 958239 h 2127822"/>
                <a:gd name="connsiteX727" fmla="*/ 1352173 w 2976075"/>
                <a:gd name="connsiteY727" fmla="*/ 1025812 h 2127822"/>
                <a:gd name="connsiteX728" fmla="*/ 1149455 w 2976075"/>
                <a:gd name="connsiteY728" fmla="*/ 1025812 h 2127822"/>
                <a:gd name="connsiteX729" fmla="*/ 1149455 w 2976075"/>
                <a:gd name="connsiteY729" fmla="*/ 958239 h 2127822"/>
                <a:gd name="connsiteX730" fmla="*/ 913670 w 2976075"/>
                <a:gd name="connsiteY730" fmla="*/ 1242907 h 2127822"/>
                <a:gd name="connsiteX731" fmla="*/ 913670 w 2976075"/>
                <a:gd name="connsiteY731" fmla="*/ 1040189 h 2127822"/>
                <a:gd name="connsiteX732" fmla="*/ 1135078 w 2976075"/>
                <a:gd name="connsiteY732" fmla="*/ 1040189 h 2127822"/>
                <a:gd name="connsiteX733" fmla="*/ 1135078 w 2976075"/>
                <a:gd name="connsiteY733" fmla="*/ 1176772 h 2127822"/>
                <a:gd name="connsiteX734" fmla="*/ 913670 w 2976075"/>
                <a:gd name="connsiteY734" fmla="*/ 1242907 h 2127822"/>
                <a:gd name="connsiteX735" fmla="*/ 906481 w 2976075"/>
                <a:gd name="connsiteY735" fmla="*/ 1678535 h 2127822"/>
                <a:gd name="connsiteX736" fmla="*/ 951050 w 2976075"/>
                <a:gd name="connsiteY736" fmla="*/ 1723105 h 2127822"/>
                <a:gd name="connsiteX737" fmla="*/ 906481 w 2976075"/>
                <a:gd name="connsiteY737" fmla="*/ 1767674 h 2127822"/>
                <a:gd name="connsiteX738" fmla="*/ 861912 w 2976075"/>
                <a:gd name="connsiteY738" fmla="*/ 1723105 h 2127822"/>
                <a:gd name="connsiteX739" fmla="*/ 906481 w 2976075"/>
                <a:gd name="connsiteY739" fmla="*/ 1678535 h 2127822"/>
                <a:gd name="connsiteX740" fmla="*/ 511109 w 2976075"/>
                <a:gd name="connsiteY740" fmla="*/ 907919 h 2127822"/>
                <a:gd name="connsiteX741" fmla="*/ 466539 w 2976075"/>
                <a:gd name="connsiteY741" fmla="*/ 863349 h 2127822"/>
                <a:gd name="connsiteX742" fmla="*/ 511109 w 2976075"/>
                <a:gd name="connsiteY742" fmla="*/ 818780 h 2127822"/>
                <a:gd name="connsiteX743" fmla="*/ 555678 w 2976075"/>
                <a:gd name="connsiteY743" fmla="*/ 863349 h 2127822"/>
                <a:gd name="connsiteX744" fmla="*/ 511109 w 2976075"/>
                <a:gd name="connsiteY744" fmla="*/ 907919 h 2127822"/>
                <a:gd name="connsiteX745" fmla="*/ 718140 w 2976075"/>
                <a:gd name="connsiteY745" fmla="*/ 545614 h 2127822"/>
                <a:gd name="connsiteX746" fmla="*/ 666382 w 2976075"/>
                <a:gd name="connsiteY746" fmla="*/ 604560 h 2127822"/>
                <a:gd name="connsiteX747" fmla="*/ 718140 w 2976075"/>
                <a:gd name="connsiteY747" fmla="*/ 663507 h 2127822"/>
                <a:gd name="connsiteX748" fmla="*/ 718140 w 2976075"/>
                <a:gd name="connsiteY748" fmla="*/ 731079 h 2127822"/>
                <a:gd name="connsiteX749" fmla="*/ 636190 w 2976075"/>
                <a:gd name="connsiteY749" fmla="*/ 731079 h 2127822"/>
                <a:gd name="connsiteX750" fmla="*/ 636190 w 2976075"/>
                <a:gd name="connsiteY750" fmla="*/ 423408 h 2127822"/>
                <a:gd name="connsiteX751" fmla="*/ 718140 w 2976075"/>
                <a:gd name="connsiteY751" fmla="*/ 423408 h 2127822"/>
                <a:gd name="connsiteX752" fmla="*/ 718140 w 2976075"/>
                <a:gd name="connsiteY752" fmla="*/ 545614 h 2127822"/>
                <a:gd name="connsiteX753" fmla="*/ 876289 w 2976075"/>
                <a:gd name="connsiteY753" fmla="*/ 219252 h 2127822"/>
                <a:gd name="connsiteX754" fmla="*/ 831720 w 2976075"/>
                <a:gd name="connsiteY754" fmla="*/ 174683 h 2127822"/>
                <a:gd name="connsiteX755" fmla="*/ 876289 w 2976075"/>
                <a:gd name="connsiteY755" fmla="*/ 130113 h 2127822"/>
                <a:gd name="connsiteX756" fmla="*/ 920858 w 2976075"/>
                <a:gd name="connsiteY756" fmla="*/ 174683 h 2127822"/>
                <a:gd name="connsiteX757" fmla="*/ 876289 w 2976075"/>
                <a:gd name="connsiteY757" fmla="*/ 219252 h 2127822"/>
                <a:gd name="connsiteX758" fmla="*/ 732517 w 2976075"/>
                <a:gd name="connsiteY758" fmla="*/ 407593 h 2127822"/>
                <a:gd name="connsiteX759" fmla="*/ 732517 w 2976075"/>
                <a:gd name="connsiteY759" fmla="*/ 348647 h 2127822"/>
                <a:gd name="connsiteX760" fmla="*/ 869100 w 2976075"/>
                <a:gd name="connsiteY760" fmla="*/ 348647 h 2127822"/>
                <a:gd name="connsiteX761" fmla="*/ 869100 w 2976075"/>
                <a:gd name="connsiteY761" fmla="*/ 407593 h 2127822"/>
                <a:gd name="connsiteX762" fmla="*/ 732517 w 2976075"/>
                <a:gd name="connsiteY762" fmla="*/ 407593 h 2127822"/>
                <a:gd name="connsiteX763" fmla="*/ 769898 w 2976075"/>
                <a:gd name="connsiteY763" fmla="*/ 603123 h 2127822"/>
                <a:gd name="connsiteX764" fmla="*/ 725329 w 2976075"/>
                <a:gd name="connsiteY764" fmla="*/ 647692 h 2127822"/>
                <a:gd name="connsiteX765" fmla="*/ 680759 w 2976075"/>
                <a:gd name="connsiteY765" fmla="*/ 603123 h 2127822"/>
                <a:gd name="connsiteX766" fmla="*/ 725329 w 2976075"/>
                <a:gd name="connsiteY766" fmla="*/ 558553 h 2127822"/>
                <a:gd name="connsiteX767" fmla="*/ 769898 w 2976075"/>
                <a:gd name="connsiteY767" fmla="*/ 603123 h 2127822"/>
                <a:gd name="connsiteX768" fmla="*/ 899292 w 2976075"/>
                <a:gd name="connsiteY768" fmla="*/ 729642 h 2127822"/>
                <a:gd name="connsiteX769" fmla="*/ 732517 w 2976075"/>
                <a:gd name="connsiteY769" fmla="*/ 729642 h 2127822"/>
                <a:gd name="connsiteX770" fmla="*/ 732517 w 2976075"/>
                <a:gd name="connsiteY770" fmla="*/ 662069 h 2127822"/>
                <a:gd name="connsiteX771" fmla="*/ 782837 w 2976075"/>
                <a:gd name="connsiteY771" fmla="*/ 611749 h 2127822"/>
                <a:gd name="connsiteX772" fmla="*/ 897855 w 2976075"/>
                <a:gd name="connsiteY772" fmla="*/ 611749 h 2127822"/>
                <a:gd name="connsiteX773" fmla="*/ 897855 w 2976075"/>
                <a:gd name="connsiteY773" fmla="*/ 729642 h 2127822"/>
                <a:gd name="connsiteX774" fmla="*/ 899292 w 2976075"/>
                <a:gd name="connsiteY774" fmla="*/ 831720 h 2127822"/>
                <a:gd name="connsiteX775" fmla="*/ 732517 w 2976075"/>
                <a:gd name="connsiteY775" fmla="*/ 831720 h 2127822"/>
                <a:gd name="connsiteX776" fmla="*/ 732517 w 2976075"/>
                <a:gd name="connsiteY776" fmla="*/ 745457 h 2127822"/>
                <a:gd name="connsiteX777" fmla="*/ 899292 w 2976075"/>
                <a:gd name="connsiteY777" fmla="*/ 745457 h 2127822"/>
                <a:gd name="connsiteX778" fmla="*/ 899292 w 2976075"/>
                <a:gd name="connsiteY778" fmla="*/ 831720 h 2127822"/>
                <a:gd name="connsiteX779" fmla="*/ 899292 w 2976075"/>
                <a:gd name="connsiteY779" fmla="*/ 1025812 h 2127822"/>
                <a:gd name="connsiteX780" fmla="*/ 692261 w 2976075"/>
                <a:gd name="connsiteY780" fmla="*/ 1025812 h 2127822"/>
                <a:gd name="connsiteX781" fmla="*/ 613187 w 2976075"/>
                <a:gd name="connsiteY781" fmla="*/ 1104886 h 2127822"/>
                <a:gd name="connsiteX782" fmla="*/ 518297 w 2976075"/>
                <a:gd name="connsiteY782" fmla="*/ 1104886 h 2127822"/>
                <a:gd name="connsiteX783" fmla="*/ 518297 w 2976075"/>
                <a:gd name="connsiteY783" fmla="*/ 1071819 h 2127822"/>
                <a:gd name="connsiteX784" fmla="*/ 634752 w 2976075"/>
                <a:gd name="connsiteY784" fmla="*/ 955363 h 2127822"/>
                <a:gd name="connsiteX785" fmla="*/ 634752 w 2976075"/>
                <a:gd name="connsiteY785" fmla="*/ 744019 h 2127822"/>
                <a:gd name="connsiteX786" fmla="*/ 716702 w 2976075"/>
                <a:gd name="connsiteY786" fmla="*/ 744019 h 2127822"/>
                <a:gd name="connsiteX787" fmla="*/ 716702 w 2976075"/>
                <a:gd name="connsiteY787" fmla="*/ 846097 h 2127822"/>
                <a:gd name="connsiteX788" fmla="*/ 897855 w 2976075"/>
                <a:gd name="connsiteY788" fmla="*/ 846097 h 2127822"/>
                <a:gd name="connsiteX789" fmla="*/ 897855 w 2976075"/>
                <a:gd name="connsiteY789" fmla="*/ 1025812 h 2127822"/>
                <a:gd name="connsiteX790" fmla="*/ 899292 w 2976075"/>
                <a:gd name="connsiteY790" fmla="*/ 1248658 h 2127822"/>
                <a:gd name="connsiteX791" fmla="*/ 771335 w 2976075"/>
                <a:gd name="connsiteY791" fmla="*/ 1287476 h 2127822"/>
                <a:gd name="connsiteX792" fmla="*/ 733955 w 2976075"/>
                <a:gd name="connsiteY792" fmla="*/ 1267348 h 2127822"/>
                <a:gd name="connsiteX793" fmla="*/ 733955 w 2976075"/>
                <a:gd name="connsiteY793" fmla="*/ 1104886 h 2127822"/>
                <a:gd name="connsiteX794" fmla="*/ 634752 w 2976075"/>
                <a:gd name="connsiteY794" fmla="*/ 1104886 h 2127822"/>
                <a:gd name="connsiteX795" fmla="*/ 699450 w 2976075"/>
                <a:gd name="connsiteY795" fmla="*/ 1040189 h 2127822"/>
                <a:gd name="connsiteX796" fmla="*/ 900730 w 2976075"/>
                <a:gd name="connsiteY796" fmla="*/ 1040189 h 2127822"/>
                <a:gd name="connsiteX797" fmla="*/ 900730 w 2976075"/>
                <a:gd name="connsiteY797" fmla="*/ 1248658 h 2127822"/>
                <a:gd name="connsiteX798" fmla="*/ 732517 w 2976075"/>
                <a:gd name="connsiteY798" fmla="*/ 1382366 h 2127822"/>
                <a:gd name="connsiteX799" fmla="*/ 784275 w 2976075"/>
                <a:gd name="connsiteY799" fmla="*/ 1323419 h 2127822"/>
                <a:gd name="connsiteX800" fmla="*/ 778524 w 2976075"/>
                <a:gd name="connsiteY800" fmla="*/ 1298978 h 2127822"/>
                <a:gd name="connsiteX801" fmla="*/ 899292 w 2976075"/>
                <a:gd name="connsiteY801" fmla="*/ 1263035 h 2127822"/>
                <a:gd name="connsiteX802" fmla="*/ 899292 w 2976075"/>
                <a:gd name="connsiteY802" fmla="*/ 1563518 h 2127822"/>
                <a:gd name="connsiteX803" fmla="*/ 732517 w 2976075"/>
                <a:gd name="connsiteY803" fmla="*/ 1563518 h 2127822"/>
                <a:gd name="connsiteX804" fmla="*/ 732517 w 2976075"/>
                <a:gd name="connsiteY804" fmla="*/ 1382366 h 2127822"/>
                <a:gd name="connsiteX805" fmla="*/ 680759 w 2976075"/>
                <a:gd name="connsiteY805" fmla="*/ 1324857 h 2127822"/>
                <a:gd name="connsiteX806" fmla="*/ 725329 w 2976075"/>
                <a:gd name="connsiteY806" fmla="*/ 1280288 h 2127822"/>
                <a:gd name="connsiteX807" fmla="*/ 769898 w 2976075"/>
                <a:gd name="connsiteY807" fmla="*/ 1324857 h 2127822"/>
                <a:gd name="connsiteX808" fmla="*/ 725329 w 2976075"/>
                <a:gd name="connsiteY808" fmla="*/ 1369426 h 2127822"/>
                <a:gd name="connsiteX809" fmla="*/ 680759 w 2976075"/>
                <a:gd name="connsiteY809" fmla="*/ 1324857 h 2127822"/>
                <a:gd name="connsiteX810" fmla="*/ 421970 w 2976075"/>
                <a:gd name="connsiteY810" fmla="*/ 1317668 h 2127822"/>
                <a:gd name="connsiteX811" fmla="*/ 618937 w 2976075"/>
                <a:gd name="connsiteY811" fmla="*/ 1120701 h 2127822"/>
                <a:gd name="connsiteX812" fmla="*/ 718140 w 2976075"/>
                <a:gd name="connsiteY812" fmla="*/ 1120701 h 2127822"/>
                <a:gd name="connsiteX813" fmla="*/ 718140 w 2976075"/>
                <a:gd name="connsiteY813" fmla="*/ 1267348 h 2127822"/>
                <a:gd name="connsiteX814" fmla="*/ 667820 w 2976075"/>
                <a:gd name="connsiteY814" fmla="*/ 1317668 h 2127822"/>
                <a:gd name="connsiteX815" fmla="*/ 421970 w 2976075"/>
                <a:gd name="connsiteY815" fmla="*/ 1317668 h 2127822"/>
                <a:gd name="connsiteX816" fmla="*/ 400404 w 2976075"/>
                <a:gd name="connsiteY816" fmla="*/ 1317668 h 2127822"/>
                <a:gd name="connsiteX817" fmla="*/ 258070 w 2976075"/>
                <a:gd name="connsiteY817" fmla="*/ 1317668 h 2127822"/>
                <a:gd name="connsiteX818" fmla="*/ 258070 w 2976075"/>
                <a:gd name="connsiteY818" fmla="*/ 1254409 h 2127822"/>
                <a:gd name="connsiteX819" fmla="*/ 409031 w 2976075"/>
                <a:gd name="connsiteY819" fmla="*/ 1254409 h 2127822"/>
                <a:gd name="connsiteX820" fmla="*/ 409031 w 2976075"/>
                <a:gd name="connsiteY820" fmla="*/ 1132203 h 2127822"/>
                <a:gd name="connsiteX821" fmla="*/ 456475 w 2976075"/>
                <a:gd name="connsiteY821" fmla="*/ 1132203 h 2127822"/>
                <a:gd name="connsiteX822" fmla="*/ 502482 w 2976075"/>
                <a:gd name="connsiteY822" fmla="*/ 1086196 h 2127822"/>
                <a:gd name="connsiteX823" fmla="*/ 502482 w 2976075"/>
                <a:gd name="connsiteY823" fmla="*/ 1119263 h 2127822"/>
                <a:gd name="connsiteX824" fmla="*/ 598809 w 2976075"/>
                <a:gd name="connsiteY824" fmla="*/ 1119263 h 2127822"/>
                <a:gd name="connsiteX825" fmla="*/ 400404 w 2976075"/>
                <a:gd name="connsiteY825" fmla="*/ 1317668 h 2127822"/>
                <a:gd name="connsiteX826" fmla="*/ 259508 w 2976075"/>
                <a:gd name="connsiteY826" fmla="*/ 1458565 h 2127822"/>
                <a:gd name="connsiteX827" fmla="*/ 259508 w 2976075"/>
                <a:gd name="connsiteY827" fmla="*/ 1332045 h 2127822"/>
                <a:gd name="connsiteX828" fmla="*/ 386027 w 2976075"/>
                <a:gd name="connsiteY828" fmla="*/ 1332045 h 2127822"/>
                <a:gd name="connsiteX829" fmla="*/ 259508 w 2976075"/>
                <a:gd name="connsiteY829" fmla="*/ 1458565 h 2127822"/>
                <a:gd name="connsiteX830" fmla="*/ 252319 w 2976075"/>
                <a:gd name="connsiteY830" fmla="*/ 1730293 h 2127822"/>
                <a:gd name="connsiteX831" fmla="*/ 296889 w 2976075"/>
                <a:gd name="connsiteY831" fmla="*/ 1774862 h 2127822"/>
                <a:gd name="connsiteX832" fmla="*/ 252319 w 2976075"/>
                <a:gd name="connsiteY832" fmla="*/ 1819432 h 2127822"/>
                <a:gd name="connsiteX833" fmla="*/ 207750 w 2976075"/>
                <a:gd name="connsiteY833" fmla="*/ 1774862 h 2127822"/>
                <a:gd name="connsiteX834" fmla="*/ 252319 w 2976075"/>
                <a:gd name="connsiteY834" fmla="*/ 1730293 h 2127822"/>
                <a:gd name="connsiteX835" fmla="*/ 26598 w 2976075"/>
                <a:gd name="connsiteY835" fmla="*/ 1658407 h 2127822"/>
                <a:gd name="connsiteX836" fmla="*/ 71167 w 2976075"/>
                <a:gd name="connsiteY836" fmla="*/ 1613838 h 2127822"/>
                <a:gd name="connsiteX837" fmla="*/ 115736 w 2976075"/>
                <a:gd name="connsiteY837" fmla="*/ 1658407 h 2127822"/>
                <a:gd name="connsiteX838" fmla="*/ 71167 w 2976075"/>
                <a:gd name="connsiteY838" fmla="*/ 1702977 h 2127822"/>
                <a:gd name="connsiteX839" fmla="*/ 26598 w 2976075"/>
                <a:gd name="connsiteY839" fmla="*/ 1658407 h 2127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Lst>
              <a:rect l="l" t="t" r="r" b="b"/>
              <a:pathLst>
                <a:path w="2976075" h="2127822">
                  <a:moveTo>
                    <a:pt x="10783" y="1658407"/>
                  </a:moveTo>
                  <a:cubicBezTo>
                    <a:pt x="10783" y="1691475"/>
                    <a:pt x="36662" y="1717354"/>
                    <a:pt x="69729" y="1717354"/>
                  </a:cubicBezTo>
                  <a:cubicBezTo>
                    <a:pt x="102797" y="1717354"/>
                    <a:pt x="128676" y="1691475"/>
                    <a:pt x="128676" y="1658407"/>
                  </a:cubicBezTo>
                  <a:cubicBezTo>
                    <a:pt x="128676" y="1645468"/>
                    <a:pt x="124363" y="1632528"/>
                    <a:pt x="115736" y="1622464"/>
                  </a:cubicBezTo>
                  <a:lnTo>
                    <a:pt x="243693" y="1494508"/>
                  </a:lnTo>
                  <a:lnTo>
                    <a:pt x="243693" y="1715916"/>
                  </a:lnTo>
                  <a:cubicBezTo>
                    <a:pt x="214939" y="1720229"/>
                    <a:pt x="191935" y="1744670"/>
                    <a:pt x="191935" y="1774862"/>
                  </a:cubicBezTo>
                  <a:cubicBezTo>
                    <a:pt x="191935" y="1807930"/>
                    <a:pt x="217814" y="1833809"/>
                    <a:pt x="250882" y="1833809"/>
                  </a:cubicBezTo>
                  <a:cubicBezTo>
                    <a:pt x="283949" y="1833809"/>
                    <a:pt x="309828" y="1807930"/>
                    <a:pt x="309828" y="1774862"/>
                  </a:cubicBezTo>
                  <a:cubicBezTo>
                    <a:pt x="309828" y="1744670"/>
                    <a:pt x="286825" y="1720229"/>
                    <a:pt x="258070" y="1715916"/>
                  </a:cubicBezTo>
                  <a:lnTo>
                    <a:pt x="258070" y="1478693"/>
                  </a:lnTo>
                  <a:lnTo>
                    <a:pt x="406155" y="1330608"/>
                  </a:lnTo>
                  <a:lnTo>
                    <a:pt x="666382" y="1330608"/>
                  </a:lnTo>
                  <a:cubicBezTo>
                    <a:pt x="669258" y="1356487"/>
                    <a:pt x="690823" y="1378052"/>
                    <a:pt x="716702" y="1380928"/>
                  </a:cubicBezTo>
                  <a:lnTo>
                    <a:pt x="716702" y="1576457"/>
                  </a:lnTo>
                  <a:lnTo>
                    <a:pt x="897855" y="1576457"/>
                  </a:lnTo>
                  <a:lnTo>
                    <a:pt x="897855" y="1662720"/>
                  </a:lnTo>
                  <a:cubicBezTo>
                    <a:pt x="869100" y="1667034"/>
                    <a:pt x="846097" y="1691475"/>
                    <a:pt x="846097" y="1721667"/>
                  </a:cubicBezTo>
                  <a:cubicBezTo>
                    <a:pt x="846097" y="1748984"/>
                    <a:pt x="864787" y="1771987"/>
                    <a:pt x="889228" y="1777738"/>
                  </a:cubicBezTo>
                  <a:lnTo>
                    <a:pt x="821656" y="1845311"/>
                  </a:lnTo>
                  <a:lnTo>
                    <a:pt x="641941" y="1665596"/>
                  </a:lnTo>
                  <a:lnTo>
                    <a:pt x="516859" y="1665596"/>
                  </a:lnTo>
                  <a:lnTo>
                    <a:pt x="516859" y="1536201"/>
                  </a:lnTo>
                  <a:cubicBezTo>
                    <a:pt x="545614" y="1531888"/>
                    <a:pt x="568617" y="1507447"/>
                    <a:pt x="568617" y="1477255"/>
                  </a:cubicBezTo>
                  <a:cubicBezTo>
                    <a:pt x="568617" y="1444187"/>
                    <a:pt x="542738" y="1418308"/>
                    <a:pt x="509671" y="1418308"/>
                  </a:cubicBezTo>
                  <a:cubicBezTo>
                    <a:pt x="479479" y="1418308"/>
                    <a:pt x="455038" y="1441312"/>
                    <a:pt x="450724" y="1470066"/>
                  </a:cubicBezTo>
                  <a:lnTo>
                    <a:pt x="361586" y="1470066"/>
                  </a:lnTo>
                  <a:lnTo>
                    <a:pt x="361586" y="1633966"/>
                  </a:lnTo>
                  <a:lnTo>
                    <a:pt x="449287" y="1633966"/>
                  </a:lnTo>
                  <a:lnTo>
                    <a:pt x="449287" y="1782051"/>
                  </a:lnTo>
                  <a:cubicBezTo>
                    <a:pt x="420532" y="1786364"/>
                    <a:pt x="397529" y="1810805"/>
                    <a:pt x="397529" y="1840997"/>
                  </a:cubicBezTo>
                  <a:cubicBezTo>
                    <a:pt x="397529" y="1874065"/>
                    <a:pt x="423408" y="1899944"/>
                    <a:pt x="456475" y="1899944"/>
                  </a:cubicBezTo>
                  <a:cubicBezTo>
                    <a:pt x="489543" y="1899944"/>
                    <a:pt x="515422" y="1874065"/>
                    <a:pt x="515422" y="1840997"/>
                  </a:cubicBezTo>
                  <a:cubicBezTo>
                    <a:pt x="515422" y="1810805"/>
                    <a:pt x="492418" y="1786364"/>
                    <a:pt x="463664" y="1782051"/>
                  </a:cubicBezTo>
                  <a:lnTo>
                    <a:pt x="463664" y="1619589"/>
                  </a:lnTo>
                  <a:lnTo>
                    <a:pt x="375963" y="1619589"/>
                  </a:lnTo>
                  <a:lnTo>
                    <a:pt x="375963" y="1484443"/>
                  </a:lnTo>
                  <a:lnTo>
                    <a:pt x="449287" y="1484443"/>
                  </a:lnTo>
                  <a:cubicBezTo>
                    <a:pt x="452162" y="1510322"/>
                    <a:pt x="473728" y="1531888"/>
                    <a:pt x="499607" y="1534764"/>
                  </a:cubicBezTo>
                  <a:lnTo>
                    <a:pt x="499607" y="1679973"/>
                  </a:lnTo>
                  <a:lnTo>
                    <a:pt x="633315" y="1679973"/>
                  </a:lnTo>
                  <a:lnTo>
                    <a:pt x="818780" y="1865439"/>
                  </a:lnTo>
                  <a:lnTo>
                    <a:pt x="905043" y="1779176"/>
                  </a:lnTo>
                  <a:cubicBezTo>
                    <a:pt x="936673" y="1777738"/>
                    <a:pt x="961114" y="1751859"/>
                    <a:pt x="961114" y="1720229"/>
                  </a:cubicBezTo>
                  <a:cubicBezTo>
                    <a:pt x="961114" y="1690037"/>
                    <a:pt x="938111" y="1665596"/>
                    <a:pt x="909356" y="1661283"/>
                  </a:cubicBezTo>
                  <a:lnTo>
                    <a:pt x="909356" y="1569269"/>
                  </a:lnTo>
                  <a:lnTo>
                    <a:pt x="1083320" y="1402494"/>
                  </a:lnTo>
                  <a:lnTo>
                    <a:pt x="1076132" y="1395305"/>
                  </a:lnTo>
                  <a:cubicBezTo>
                    <a:pt x="1086196" y="1401056"/>
                    <a:pt x="1096260" y="1405369"/>
                    <a:pt x="1109199" y="1405369"/>
                  </a:cubicBezTo>
                  <a:cubicBezTo>
                    <a:pt x="1142267" y="1405369"/>
                    <a:pt x="1168146" y="1379490"/>
                    <a:pt x="1168146" y="1346423"/>
                  </a:cubicBezTo>
                  <a:cubicBezTo>
                    <a:pt x="1168146" y="1313355"/>
                    <a:pt x="1142267" y="1287476"/>
                    <a:pt x="1109199" y="1287476"/>
                  </a:cubicBezTo>
                  <a:cubicBezTo>
                    <a:pt x="1076132" y="1287476"/>
                    <a:pt x="1050253" y="1313355"/>
                    <a:pt x="1050253" y="1346423"/>
                  </a:cubicBezTo>
                  <a:cubicBezTo>
                    <a:pt x="1050253" y="1365113"/>
                    <a:pt x="1058879" y="1382366"/>
                    <a:pt x="1073256" y="1392430"/>
                  </a:cubicBezTo>
                  <a:lnTo>
                    <a:pt x="913670" y="1552016"/>
                  </a:lnTo>
                  <a:lnTo>
                    <a:pt x="913670" y="1258722"/>
                  </a:lnTo>
                  <a:lnTo>
                    <a:pt x="1149455" y="1188274"/>
                  </a:lnTo>
                  <a:lnTo>
                    <a:pt x="1149455" y="1040189"/>
                  </a:lnTo>
                  <a:lnTo>
                    <a:pt x="1352173" y="1040189"/>
                  </a:lnTo>
                  <a:lnTo>
                    <a:pt x="1352173" y="1288914"/>
                  </a:lnTo>
                  <a:lnTo>
                    <a:pt x="1045940" y="1595148"/>
                  </a:lnTo>
                  <a:lnTo>
                    <a:pt x="1045940" y="1835247"/>
                  </a:lnTo>
                  <a:cubicBezTo>
                    <a:pt x="1018623" y="1839560"/>
                    <a:pt x="997057" y="1864001"/>
                    <a:pt x="997057" y="1892755"/>
                  </a:cubicBezTo>
                  <a:cubicBezTo>
                    <a:pt x="997057" y="1925823"/>
                    <a:pt x="1022936" y="1951702"/>
                    <a:pt x="1056004" y="1951702"/>
                  </a:cubicBezTo>
                  <a:cubicBezTo>
                    <a:pt x="1089071" y="1951702"/>
                    <a:pt x="1114950" y="1925823"/>
                    <a:pt x="1114950" y="1892755"/>
                  </a:cubicBezTo>
                  <a:cubicBezTo>
                    <a:pt x="1114950" y="1862563"/>
                    <a:pt x="1090509" y="1836684"/>
                    <a:pt x="1060317" y="1833809"/>
                  </a:cubicBezTo>
                  <a:lnTo>
                    <a:pt x="1060317" y="1600899"/>
                  </a:lnTo>
                  <a:lnTo>
                    <a:pt x="1350736" y="1310480"/>
                  </a:lnTo>
                  <a:lnTo>
                    <a:pt x="1350736" y="1511760"/>
                  </a:lnTo>
                  <a:lnTo>
                    <a:pt x="1280288" y="1511760"/>
                  </a:lnTo>
                  <a:lnTo>
                    <a:pt x="1280288" y="1760485"/>
                  </a:lnTo>
                  <a:lnTo>
                    <a:pt x="1350736" y="1760485"/>
                  </a:lnTo>
                  <a:lnTo>
                    <a:pt x="1350736" y="1852499"/>
                  </a:lnTo>
                  <a:lnTo>
                    <a:pt x="1490194" y="1852499"/>
                  </a:lnTo>
                  <a:lnTo>
                    <a:pt x="1524700" y="1895631"/>
                  </a:lnTo>
                  <a:lnTo>
                    <a:pt x="1524700" y="1958890"/>
                  </a:lnTo>
                  <a:cubicBezTo>
                    <a:pt x="1495945" y="1963203"/>
                    <a:pt x="1472942" y="1987645"/>
                    <a:pt x="1472942" y="2017837"/>
                  </a:cubicBezTo>
                  <a:cubicBezTo>
                    <a:pt x="1472942" y="2050904"/>
                    <a:pt x="1498821" y="2076783"/>
                    <a:pt x="1531888" y="2076783"/>
                  </a:cubicBezTo>
                  <a:cubicBezTo>
                    <a:pt x="1564956" y="2076783"/>
                    <a:pt x="1590835" y="2050904"/>
                    <a:pt x="1590835" y="2017837"/>
                  </a:cubicBezTo>
                  <a:cubicBezTo>
                    <a:pt x="1590835" y="1987645"/>
                    <a:pt x="1567831" y="1963203"/>
                    <a:pt x="1539077" y="1958890"/>
                  </a:cubicBezTo>
                  <a:lnTo>
                    <a:pt x="1539077" y="1891318"/>
                  </a:lnTo>
                  <a:lnTo>
                    <a:pt x="1508885" y="1853937"/>
                  </a:lnTo>
                  <a:lnTo>
                    <a:pt x="1642592" y="1853937"/>
                  </a:lnTo>
                  <a:lnTo>
                    <a:pt x="1846748" y="1649781"/>
                  </a:lnTo>
                  <a:lnTo>
                    <a:pt x="1853937" y="1649781"/>
                  </a:lnTo>
                  <a:lnTo>
                    <a:pt x="1853937" y="2012086"/>
                  </a:lnTo>
                  <a:cubicBezTo>
                    <a:pt x="1825183" y="2016399"/>
                    <a:pt x="1802179" y="2040840"/>
                    <a:pt x="1802179" y="2071032"/>
                  </a:cubicBezTo>
                  <a:cubicBezTo>
                    <a:pt x="1802179" y="2104100"/>
                    <a:pt x="1828058" y="2129979"/>
                    <a:pt x="1861125" y="2129979"/>
                  </a:cubicBezTo>
                  <a:cubicBezTo>
                    <a:pt x="1894193" y="2129979"/>
                    <a:pt x="1920072" y="2104100"/>
                    <a:pt x="1920072" y="2071032"/>
                  </a:cubicBezTo>
                  <a:cubicBezTo>
                    <a:pt x="1920072" y="2040840"/>
                    <a:pt x="1897068" y="2016399"/>
                    <a:pt x="1868314" y="2012086"/>
                  </a:cubicBezTo>
                  <a:lnTo>
                    <a:pt x="1868314" y="1649781"/>
                  </a:lnTo>
                  <a:lnTo>
                    <a:pt x="2016399" y="1649781"/>
                  </a:lnTo>
                  <a:cubicBezTo>
                    <a:pt x="2019274" y="1677098"/>
                    <a:pt x="2040840" y="1698663"/>
                    <a:pt x="2068157" y="1701539"/>
                  </a:cubicBezTo>
                  <a:lnTo>
                    <a:pt x="2117039" y="1940200"/>
                  </a:lnTo>
                  <a:cubicBezTo>
                    <a:pt x="2088285" y="1944513"/>
                    <a:pt x="2066719" y="1968954"/>
                    <a:pt x="2066719" y="1997709"/>
                  </a:cubicBezTo>
                  <a:cubicBezTo>
                    <a:pt x="2066719" y="2030776"/>
                    <a:pt x="2092598" y="2056655"/>
                    <a:pt x="2125665" y="2056655"/>
                  </a:cubicBezTo>
                  <a:cubicBezTo>
                    <a:pt x="2158733" y="2056655"/>
                    <a:pt x="2184612" y="2030776"/>
                    <a:pt x="2184612" y="1997709"/>
                  </a:cubicBezTo>
                  <a:cubicBezTo>
                    <a:pt x="2184612" y="1967517"/>
                    <a:pt x="2161608" y="1941638"/>
                    <a:pt x="2131416" y="1938762"/>
                  </a:cubicBezTo>
                  <a:lnTo>
                    <a:pt x="2082534" y="1700101"/>
                  </a:lnTo>
                  <a:cubicBezTo>
                    <a:pt x="2111288" y="1695788"/>
                    <a:pt x="2132854" y="1671347"/>
                    <a:pt x="2132854" y="1642592"/>
                  </a:cubicBezTo>
                  <a:cubicBezTo>
                    <a:pt x="2132854" y="1609525"/>
                    <a:pt x="2106975" y="1583646"/>
                    <a:pt x="2073908" y="1583646"/>
                  </a:cubicBezTo>
                  <a:cubicBezTo>
                    <a:pt x="2043716" y="1583646"/>
                    <a:pt x="2019274" y="1606649"/>
                    <a:pt x="2014961" y="1635404"/>
                  </a:cubicBezTo>
                  <a:lnTo>
                    <a:pt x="1866876" y="1635404"/>
                  </a:lnTo>
                  <a:lnTo>
                    <a:pt x="1866876" y="1628215"/>
                  </a:lnTo>
                  <a:lnTo>
                    <a:pt x="2014961" y="1480130"/>
                  </a:lnTo>
                  <a:cubicBezTo>
                    <a:pt x="2023588" y="1484443"/>
                    <a:pt x="2033652" y="1487319"/>
                    <a:pt x="2043716" y="1487319"/>
                  </a:cubicBezTo>
                  <a:cubicBezTo>
                    <a:pt x="2073908" y="1487319"/>
                    <a:pt x="2098349" y="1464315"/>
                    <a:pt x="2102662" y="1435561"/>
                  </a:cubicBezTo>
                  <a:lnTo>
                    <a:pt x="2299629" y="1435561"/>
                  </a:lnTo>
                  <a:lnTo>
                    <a:pt x="2299629" y="1539077"/>
                  </a:lnTo>
                  <a:lnTo>
                    <a:pt x="2476469" y="1539077"/>
                  </a:lnTo>
                  <a:lnTo>
                    <a:pt x="2476469" y="1487319"/>
                  </a:lnTo>
                  <a:cubicBezTo>
                    <a:pt x="2502347" y="1484443"/>
                    <a:pt x="2523913" y="1462878"/>
                    <a:pt x="2526789" y="1436999"/>
                  </a:cubicBezTo>
                  <a:lnTo>
                    <a:pt x="2772638" y="1436999"/>
                  </a:lnTo>
                  <a:cubicBezTo>
                    <a:pt x="2776952" y="1465753"/>
                    <a:pt x="2801393" y="1488757"/>
                    <a:pt x="2831585" y="1488757"/>
                  </a:cubicBezTo>
                  <a:cubicBezTo>
                    <a:pt x="2864652" y="1488757"/>
                    <a:pt x="2890531" y="1462878"/>
                    <a:pt x="2890531" y="1429810"/>
                  </a:cubicBezTo>
                  <a:cubicBezTo>
                    <a:pt x="2890531" y="1396743"/>
                    <a:pt x="2864652" y="1370864"/>
                    <a:pt x="2831585" y="1370864"/>
                  </a:cubicBezTo>
                  <a:cubicBezTo>
                    <a:pt x="2801393" y="1370864"/>
                    <a:pt x="2776952" y="1393867"/>
                    <a:pt x="2772638" y="1422622"/>
                  </a:cubicBezTo>
                  <a:lnTo>
                    <a:pt x="2526789" y="1422622"/>
                  </a:lnTo>
                  <a:cubicBezTo>
                    <a:pt x="2523913" y="1396743"/>
                    <a:pt x="2502347" y="1375177"/>
                    <a:pt x="2476469" y="1372302"/>
                  </a:cubicBezTo>
                  <a:lnTo>
                    <a:pt x="2476469" y="1342109"/>
                  </a:lnTo>
                  <a:lnTo>
                    <a:pt x="2592924" y="1342109"/>
                  </a:lnTo>
                  <a:lnTo>
                    <a:pt x="2592924" y="1245782"/>
                  </a:lnTo>
                  <a:lnTo>
                    <a:pt x="2764012" y="1245782"/>
                  </a:lnTo>
                  <a:lnTo>
                    <a:pt x="2884780" y="1125014"/>
                  </a:lnTo>
                  <a:cubicBezTo>
                    <a:pt x="2893407" y="1129327"/>
                    <a:pt x="2903471" y="1132203"/>
                    <a:pt x="2913535" y="1132203"/>
                  </a:cubicBezTo>
                  <a:cubicBezTo>
                    <a:pt x="2946602" y="1132203"/>
                    <a:pt x="2972481" y="1106324"/>
                    <a:pt x="2972481" y="1073256"/>
                  </a:cubicBezTo>
                  <a:cubicBezTo>
                    <a:pt x="2972481" y="1040189"/>
                    <a:pt x="2946602" y="1014310"/>
                    <a:pt x="2913535" y="1014310"/>
                  </a:cubicBezTo>
                  <a:cubicBezTo>
                    <a:pt x="2880467" y="1014310"/>
                    <a:pt x="2854588" y="1040189"/>
                    <a:pt x="2854588" y="1073256"/>
                  </a:cubicBezTo>
                  <a:cubicBezTo>
                    <a:pt x="2854588" y="1089071"/>
                    <a:pt x="2861777" y="1104886"/>
                    <a:pt x="2871841" y="1114950"/>
                  </a:cubicBezTo>
                  <a:lnTo>
                    <a:pt x="2756824" y="1228530"/>
                  </a:lnTo>
                  <a:lnTo>
                    <a:pt x="2591486" y="1228530"/>
                  </a:lnTo>
                  <a:lnTo>
                    <a:pt x="2591486" y="998495"/>
                  </a:lnTo>
                  <a:lnTo>
                    <a:pt x="2680625" y="998495"/>
                  </a:lnTo>
                  <a:cubicBezTo>
                    <a:pt x="2684938" y="1027249"/>
                    <a:pt x="2709379" y="1050253"/>
                    <a:pt x="2739571" y="1050253"/>
                  </a:cubicBezTo>
                  <a:cubicBezTo>
                    <a:pt x="2772638" y="1050253"/>
                    <a:pt x="2798517" y="1024374"/>
                    <a:pt x="2798517" y="991306"/>
                  </a:cubicBezTo>
                  <a:cubicBezTo>
                    <a:pt x="2798517" y="958239"/>
                    <a:pt x="2772638" y="932360"/>
                    <a:pt x="2739571" y="932360"/>
                  </a:cubicBezTo>
                  <a:cubicBezTo>
                    <a:pt x="2709379" y="932360"/>
                    <a:pt x="2684938" y="955363"/>
                    <a:pt x="2680625" y="984118"/>
                  </a:cubicBezTo>
                  <a:lnTo>
                    <a:pt x="2575671" y="984118"/>
                  </a:lnTo>
                  <a:lnTo>
                    <a:pt x="2575671" y="1229967"/>
                  </a:lnTo>
                  <a:lnTo>
                    <a:pt x="2475031" y="1229967"/>
                  </a:lnTo>
                  <a:lnTo>
                    <a:pt x="2475031" y="995619"/>
                  </a:lnTo>
                  <a:lnTo>
                    <a:pt x="2545479" y="995619"/>
                  </a:lnTo>
                  <a:lnTo>
                    <a:pt x="2545479" y="896417"/>
                  </a:lnTo>
                  <a:lnTo>
                    <a:pt x="2611614" y="896417"/>
                  </a:lnTo>
                  <a:lnTo>
                    <a:pt x="2753948" y="754083"/>
                  </a:lnTo>
                  <a:cubicBezTo>
                    <a:pt x="2764012" y="761272"/>
                    <a:pt x="2776952" y="767022"/>
                    <a:pt x="2789891" y="767022"/>
                  </a:cubicBezTo>
                  <a:cubicBezTo>
                    <a:pt x="2822958" y="767022"/>
                    <a:pt x="2848837" y="741143"/>
                    <a:pt x="2848837" y="708076"/>
                  </a:cubicBezTo>
                  <a:cubicBezTo>
                    <a:pt x="2848837" y="675008"/>
                    <a:pt x="2822958" y="649130"/>
                    <a:pt x="2789891" y="649130"/>
                  </a:cubicBezTo>
                  <a:cubicBezTo>
                    <a:pt x="2756824" y="649130"/>
                    <a:pt x="2730945" y="675008"/>
                    <a:pt x="2730945" y="708076"/>
                  </a:cubicBezTo>
                  <a:cubicBezTo>
                    <a:pt x="2730945" y="721015"/>
                    <a:pt x="2735258" y="733955"/>
                    <a:pt x="2743884" y="744019"/>
                  </a:cubicBezTo>
                  <a:lnTo>
                    <a:pt x="2605863" y="882040"/>
                  </a:lnTo>
                  <a:lnTo>
                    <a:pt x="2545479" y="882040"/>
                  </a:lnTo>
                  <a:lnTo>
                    <a:pt x="2545479" y="643379"/>
                  </a:lnTo>
                  <a:lnTo>
                    <a:pt x="2579984" y="643379"/>
                  </a:lnTo>
                  <a:lnTo>
                    <a:pt x="2650432" y="572930"/>
                  </a:lnTo>
                  <a:cubicBezTo>
                    <a:pt x="2659059" y="577244"/>
                    <a:pt x="2669123" y="580119"/>
                    <a:pt x="2679187" y="580119"/>
                  </a:cubicBezTo>
                  <a:cubicBezTo>
                    <a:pt x="2712254" y="580119"/>
                    <a:pt x="2738133" y="554240"/>
                    <a:pt x="2738133" y="521173"/>
                  </a:cubicBezTo>
                  <a:cubicBezTo>
                    <a:pt x="2738133" y="488105"/>
                    <a:pt x="2712254" y="462226"/>
                    <a:pt x="2679187" y="462226"/>
                  </a:cubicBezTo>
                  <a:cubicBezTo>
                    <a:pt x="2646119" y="462226"/>
                    <a:pt x="2620240" y="488105"/>
                    <a:pt x="2620240" y="521173"/>
                  </a:cubicBezTo>
                  <a:cubicBezTo>
                    <a:pt x="2620240" y="536988"/>
                    <a:pt x="2627429" y="552802"/>
                    <a:pt x="2637493" y="562866"/>
                  </a:cubicBezTo>
                  <a:lnTo>
                    <a:pt x="2572796" y="627564"/>
                  </a:lnTo>
                  <a:lnTo>
                    <a:pt x="2544041" y="627564"/>
                  </a:lnTo>
                  <a:lnTo>
                    <a:pt x="2544041" y="548489"/>
                  </a:lnTo>
                  <a:lnTo>
                    <a:pt x="2393081" y="397529"/>
                  </a:lnTo>
                  <a:lnTo>
                    <a:pt x="2459216" y="397529"/>
                  </a:lnTo>
                  <a:cubicBezTo>
                    <a:pt x="2463529" y="426283"/>
                    <a:pt x="2487970" y="449287"/>
                    <a:pt x="2518162" y="449287"/>
                  </a:cubicBezTo>
                  <a:cubicBezTo>
                    <a:pt x="2551230" y="449287"/>
                    <a:pt x="2577109" y="423408"/>
                    <a:pt x="2577109" y="390340"/>
                  </a:cubicBezTo>
                  <a:cubicBezTo>
                    <a:pt x="2577109" y="357273"/>
                    <a:pt x="2551230" y="331394"/>
                    <a:pt x="2518162" y="331394"/>
                  </a:cubicBezTo>
                  <a:cubicBezTo>
                    <a:pt x="2487970" y="331394"/>
                    <a:pt x="2463529" y="354397"/>
                    <a:pt x="2459216" y="383152"/>
                  </a:cubicBezTo>
                  <a:lnTo>
                    <a:pt x="2378704" y="383152"/>
                  </a:lnTo>
                  <a:lnTo>
                    <a:pt x="2234932" y="239380"/>
                  </a:lnTo>
                  <a:lnTo>
                    <a:pt x="2232057" y="242255"/>
                  </a:lnTo>
                  <a:cubicBezTo>
                    <a:pt x="2233494" y="237942"/>
                    <a:pt x="2233494" y="232191"/>
                    <a:pt x="2233494" y="227878"/>
                  </a:cubicBezTo>
                  <a:cubicBezTo>
                    <a:pt x="2233494" y="194811"/>
                    <a:pt x="2207615" y="168932"/>
                    <a:pt x="2174548" y="168932"/>
                  </a:cubicBezTo>
                  <a:cubicBezTo>
                    <a:pt x="2141480" y="168932"/>
                    <a:pt x="2115601" y="194811"/>
                    <a:pt x="2115601" y="227878"/>
                  </a:cubicBezTo>
                  <a:cubicBezTo>
                    <a:pt x="2115601" y="243693"/>
                    <a:pt x="2122790" y="259508"/>
                    <a:pt x="2132854" y="269572"/>
                  </a:cubicBezTo>
                  <a:lnTo>
                    <a:pt x="1951702" y="450724"/>
                  </a:lnTo>
                  <a:lnTo>
                    <a:pt x="1951702" y="700887"/>
                  </a:lnTo>
                  <a:lnTo>
                    <a:pt x="1859688" y="700887"/>
                  </a:lnTo>
                  <a:lnTo>
                    <a:pt x="1859688" y="334269"/>
                  </a:lnTo>
                  <a:lnTo>
                    <a:pt x="1964641" y="334269"/>
                  </a:lnTo>
                  <a:lnTo>
                    <a:pt x="1964641" y="158868"/>
                  </a:lnTo>
                  <a:cubicBezTo>
                    <a:pt x="1993395" y="154555"/>
                    <a:pt x="2016399" y="130113"/>
                    <a:pt x="2016399" y="99921"/>
                  </a:cubicBezTo>
                  <a:cubicBezTo>
                    <a:pt x="2016399" y="66854"/>
                    <a:pt x="1990520" y="40975"/>
                    <a:pt x="1957452" y="40975"/>
                  </a:cubicBezTo>
                  <a:cubicBezTo>
                    <a:pt x="1924385" y="40975"/>
                    <a:pt x="1898506" y="66854"/>
                    <a:pt x="1898506" y="99921"/>
                  </a:cubicBezTo>
                  <a:cubicBezTo>
                    <a:pt x="1898506" y="115736"/>
                    <a:pt x="1905695" y="131551"/>
                    <a:pt x="1915759" y="141615"/>
                  </a:cubicBezTo>
                  <a:lnTo>
                    <a:pt x="1843873" y="213501"/>
                  </a:lnTo>
                  <a:lnTo>
                    <a:pt x="1843873" y="318454"/>
                  </a:lnTo>
                  <a:lnTo>
                    <a:pt x="1635404" y="318454"/>
                  </a:lnTo>
                  <a:lnTo>
                    <a:pt x="1635404" y="128676"/>
                  </a:lnTo>
                  <a:cubicBezTo>
                    <a:pt x="1664158" y="124363"/>
                    <a:pt x="1687162" y="99921"/>
                    <a:pt x="1687162" y="69729"/>
                  </a:cubicBezTo>
                  <a:cubicBezTo>
                    <a:pt x="1687162" y="36662"/>
                    <a:pt x="1661283" y="10783"/>
                    <a:pt x="1628215" y="10783"/>
                  </a:cubicBezTo>
                  <a:cubicBezTo>
                    <a:pt x="1595148" y="10783"/>
                    <a:pt x="1569269" y="36662"/>
                    <a:pt x="1569269" y="69729"/>
                  </a:cubicBezTo>
                  <a:cubicBezTo>
                    <a:pt x="1569269" y="99921"/>
                    <a:pt x="1592272" y="124363"/>
                    <a:pt x="1621027" y="128676"/>
                  </a:cubicBezTo>
                  <a:lnTo>
                    <a:pt x="1621027" y="318454"/>
                  </a:lnTo>
                  <a:lnTo>
                    <a:pt x="1503134" y="318454"/>
                  </a:lnTo>
                  <a:lnTo>
                    <a:pt x="1503134" y="233629"/>
                  </a:lnTo>
                  <a:cubicBezTo>
                    <a:pt x="1531888" y="229316"/>
                    <a:pt x="1554892" y="204875"/>
                    <a:pt x="1554892" y="174683"/>
                  </a:cubicBezTo>
                  <a:cubicBezTo>
                    <a:pt x="1554892" y="141615"/>
                    <a:pt x="1529013" y="115736"/>
                    <a:pt x="1495945" y="115736"/>
                  </a:cubicBezTo>
                  <a:cubicBezTo>
                    <a:pt x="1462878" y="115736"/>
                    <a:pt x="1436999" y="141615"/>
                    <a:pt x="1436999" y="174683"/>
                  </a:cubicBezTo>
                  <a:cubicBezTo>
                    <a:pt x="1436999" y="204875"/>
                    <a:pt x="1460002" y="229316"/>
                    <a:pt x="1488757" y="233629"/>
                  </a:cubicBezTo>
                  <a:lnTo>
                    <a:pt x="1488757" y="334269"/>
                  </a:lnTo>
                  <a:lnTo>
                    <a:pt x="1622464" y="334269"/>
                  </a:lnTo>
                  <a:lnTo>
                    <a:pt x="1622464" y="375963"/>
                  </a:lnTo>
                  <a:lnTo>
                    <a:pt x="1526137" y="472290"/>
                  </a:lnTo>
                  <a:lnTo>
                    <a:pt x="1307604" y="101359"/>
                  </a:lnTo>
                  <a:cubicBezTo>
                    <a:pt x="1313355" y="92733"/>
                    <a:pt x="1316230" y="82669"/>
                    <a:pt x="1316230" y="71167"/>
                  </a:cubicBezTo>
                  <a:cubicBezTo>
                    <a:pt x="1316230" y="38100"/>
                    <a:pt x="1290352" y="12221"/>
                    <a:pt x="1257284" y="12221"/>
                  </a:cubicBezTo>
                  <a:cubicBezTo>
                    <a:pt x="1224217" y="12221"/>
                    <a:pt x="1198338" y="38100"/>
                    <a:pt x="1198338" y="71167"/>
                  </a:cubicBezTo>
                  <a:cubicBezTo>
                    <a:pt x="1198338" y="101359"/>
                    <a:pt x="1221341" y="125800"/>
                    <a:pt x="1250096" y="130113"/>
                  </a:cubicBezTo>
                  <a:lnTo>
                    <a:pt x="1250096" y="390340"/>
                  </a:lnTo>
                  <a:lnTo>
                    <a:pt x="1139391" y="390340"/>
                  </a:lnTo>
                  <a:lnTo>
                    <a:pt x="1139391" y="703763"/>
                  </a:lnTo>
                  <a:lnTo>
                    <a:pt x="1011434" y="831720"/>
                  </a:lnTo>
                  <a:lnTo>
                    <a:pt x="913670" y="831720"/>
                  </a:lnTo>
                  <a:lnTo>
                    <a:pt x="913670" y="745457"/>
                  </a:lnTo>
                  <a:lnTo>
                    <a:pt x="1031562" y="745457"/>
                  </a:lnTo>
                  <a:lnTo>
                    <a:pt x="1031562" y="558553"/>
                  </a:lnTo>
                  <a:cubicBezTo>
                    <a:pt x="1060317" y="554240"/>
                    <a:pt x="1083320" y="529799"/>
                    <a:pt x="1083320" y="499607"/>
                  </a:cubicBezTo>
                  <a:cubicBezTo>
                    <a:pt x="1083320" y="466539"/>
                    <a:pt x="1057441" y="440660"/>
                    <a:pt x="1024374" y="440660"/>
                  </a:cubicBezTo>
                  <a:cubicBezTo>
                    <a:pt x="991306" y="440660"/>
                    <a:pt x="965427" y="466539"/>
                    <a:pt x="965427" y="499607"/>
                  </a:cubicBezTo>
                  <a:cubicBezTo>
                    <a:pt x="965427" y="529799"/>
                    <a:pt x="988431" y="554240"/>
                    <a:pt x="1017185" y="558553"/>
                  </a:cubicBezTo>
                  <a:lnTo>
                    <a:pt x="1017185" y="729642"/>
                  </a:lnTo>
                  <a:lnTo>
                    <a:pt x="913670" y="729642"/>
                  </a:lnTo>
                  <a:lnTo>
                    <a:pt x="913670" y="595934"/>
                  </a:lnTo>
                  <a:lnTo>
                    <a:pt x="784275" y="595934"/>
                  </a:lnTo>
                  <a:cubicBezTo>
                    <a:pt x="781400" y="570055"/>
                    <a:pt x="759834" y="548489"/>
                    <a:pt x="733955" y="545614"/>
                  </a:cubicBezTo>
                  <a:lnTo>
                    <a:pt x="733955" y="423408"/>
                  </a:lnTo>
                  <a:lnTo>
                    <a:pt x="884915" y="423408"/>
                  </a:lnTo>
                  <a:lnTo>
                    <a:pt x="884915" y="350084"/>
                  </a:lnTo>
                  <a:lnTo>
                    <a:pt x="1066068" y="350084"/>
                  </a:lnTo>
                  <a:lnTo>
                    <a:pt x="1066068" y="317017"/>
                  </a:lnTo>
                  <a:cubicBezTo>
                    <a:pt x="1093384" y="312704"/>
                    <a:pt x="1114950" y="288262"/>
                    <a:pt x="1114950" y="259508"/>
                  </a:cubicBezTo>
                  <a:cubicBezTo>
                    <a:pt x="1114950" y="226441"/>
                    <a:pt x="1089071" y="200562"/>
                    <a:pt x="1056004" y="200562"/>
                  </a:cubicBezTo>
                  <a:cubicBezTo>
                    <a:pt x="1022936" y="200562"/>
                    <a:pt x="997057" y="226441"/>
                    <a:pt x="997057" y="259508"/>
                  </a:cubicBezTo>
                  <a:cubicBezTo>
                    <a:pt x="997057" y="289700"/>
                    <a:pt x="1021498" y="315579"/>
                    <a:pt x="1051690" y="318454"/>
                  </a:cubicBezTo>
                  <a:lnTo>
                    <a:pt x="1051690" y="337145"/>
                  </a:lnTo>
                  <a:lnTo>
                    <a:pt x="883478" y="337145"/>
                  </a:lnTo>
                  <a:lnTo>
                    <a:pt x="883478" y="236505"/>
                  </a:lnTo>
                  <a:cubicBezTo>
                    <a:pt x="912232" y="232191"/>
                    <a:pt x="935235" y="207750"/>
                    <a:pt x="935235" y="177558"/>
                  </a:cubicBezTo>
                  <a:cubicBezTo>
                    <a:pt x="935235" y="144491"/>
                    <a:pt x="909356" y="118612"/>
                    <a:pt x="876289" y="118612"/>
                  </a:cubicBezTo>
                  <a:cubicBezTo>
                    <a:pt x="843221" y="118612"/>
                    <a:pt x="817342" y="144491"/>
                    <a:pt x="817342" y="177558"/>
                  </a:cubicBezTo>
                  <a:cubicBezTo>
                    <a:pt x="817342" y="207750"/>
                    <a:pt x="840346" y="232191"/>
                    <a:pt x="869100" y="236505"/>
                  </a:cubicBezTo>
                  <a:lnTo>
                    <a:pt x="869100" y="337145"/>
                  </a:lnTo>
                  <a:lnTo>
                    <a:pt x="718140" y="337145"/>
                  </a:lnTo>
                  <a:lnTo>
                    <a:pt x="718140" y="410468"/>
                  </a:lnTo>
                  <a:lnTo>
                    <a:pt x="621813" y="410468"/>
                  </a:lnTo>
                  <a:lnTo>
                    <a:pt x="621813" y="732517"/>
                  </a:lnTo>
                  <a:lnTo>
                    <a:pt x="358711" y="732517"/>
                  </a:lnTo>
                  <a:lnTo>
                    <a:pt x="358711" y="664944"/>
                  </a:lnTo>
                  <a:cubicBezTo>
                    <a:pt x="387465" y="660631"/>
                    <a:pt x="410468" y="636190"/>
                    <a:pt x="410468" y="605998"/>
                  </a:cubicBezTo>
                  <a:cubicBezTo>
                    <a:pt x="410468" y="572930"/>
                    <a:pt x="384589" y="547052"/>
                    <a:pt x="351522" y="547052"/>
                  </a:cubicBezTo>
                  <a:cubicBezTo>
                    <a:pt x="318454" y="547052"/>
                    <a:pt x="292576" y="572930"/>
                    <a:pt x="292576" y="605998"/>
                  </a:cubicBezTo>
                  <a:cubicBezTo>
                    <a:pt x="292576" y="636190"/>
                    <a:pt x="315579" y="660631"/>
                    <a:pt x="344333" y="664944"/>
                  </a:cubicBezTo>
                  <a:lnTo>
                    <a:pt x="344333" y="746894"/>
                  </a:lnTo>
                  <a:lnTo>
                    <a:pt x="621813" y="746894"/>
                  </a:lnTo>
                  <a:lnTo>
                    <a:pt x="621813" y="951050"/>
                  </a:lnTo>
                  <a:lnTo>
                    <a:pt x="519735" y="1053128"/>
                  </a:lnTo>
                  <a:lnTo>
                    <a:pt x="519735" y="925171"/>
                  </a:lnTo>
                  <a:cubicBezTo>
                    <a:pt x="548489" y="920858"/>
                    <a:pt x="571493" y="896417"/>
                    <a:pt x="571493" y="866225"/>
                  </a:cubicBezTo>
                  <a:cubicBezTo>
                    <a:pt x="571493" y="833157"/>
                    <a:pt x="545614" y="807278"/>
                    <a:pt x="512546" y="807278"/>
                  </a:cubicBezTo>
                  <a:cubicBezTo>
                    <a:pt x="479479" y="807278"/>
                    <a:pt x="453600" y="833157"/>
                    <a:pt x="453600" y="866225"/>
                  </a:cubicBezTo>
                  <a:cubicBezTo>
                    <a:pt x="453600" y="896417"/>
                    <a:pt x="476603" y="920858"/>
                    <a:pt x="505358" y="925171"/>
                  </a:cubicBezTo>
                  <a:lnTo>
                    <a:pt x="505358" y="1068943"/>
                  </a:lnTo>
                  <a:lnTo>
                    <a:pt x="453600" y="1120701"/>
                  </a:lnTo>
                  <a:lnTo>
                    <a:pt x="411906" y="1120701"/>
                  </a:lnTo>
                  <a:lnTo>
                    <a:pt x="411906" y="847535"/>
                  </a:lnTo>
                  <a:lnTo>
                    <a:pt x="258070" y="847535"/>
                  </a:lnTo>
                  <a:cubicBezTo>
                    <a:pt x="253757" y="818780"/>
                    <a:pt x="229316" y="795777"/>
                    <a:pt x="199124" y="795777"/>
                  </a:cubicBezTo>
                  <a:cubicBezTo>
                    <a:pt x="166056" y="795777"/>
                    <a:pt x="140177" y="821656"/>
                    <a:pt x="140177" y="854723"/>
                  </a:cubicBezTo>
                  <a:cubicBezTo>
                    <a:pt x="140177" y="884915"/>
                    <a:pt x="163181" y="909356"/>
                    <a:pt x="191935" y="913670"/>
                  </a:cubicBezTo>
                  <a:lnTo>
                    <a:pt x="191935" y="1136516"/>
                  </a:lnTo>
                  <a:lnTo>
                    <a:pt x="394653" y="1136516"/>
                  </a:lnTo>
                  <a:lnTo>
                    <a:pt x="394653" y="1244345"/>
                  </a:lnTo>
                  <a:lnTo>
                    <a:pt x="245131" y="1244345"/>
                  </a:lnTo>
                  <a:lnTo>
                    <a:pt x="245131" y="1321981"/>
                  </a:lnTo>
                  <a:lnTo>
                    <a:pt x="76918" y="1321981"/>
                  </a:lnTo>
                  <a:lnTo>
                    <a:pt x="76918" y="1258722"/>
                  </a:lnTo>
                  <a:cubicBezTo>
                    <a:pt x="105672" y="1254409"/>
                    <a:pt x="128676" y="1229967"/>
                    <a:pt x="128676" y="1199775"/>
                  </a:cubicBezTo>
                  <a:cubicBezTo>
                    <a:pt x="128676" y="1166708"/>
                    <a:pt x="102797" y="1140829"/>
                    <a:pt x="69729" y="1140829"/>
                  </a:cubicBezTo>
                  <a:cubicBezTo>
                    <a:pt x="36662" y="1140829"/>
                    <a:pt x="10783" y="1166708"/>
                    <a:pt x="10783" y="1199775"/>
                  </a:cubicBezTo>
                  <a:cubicBezTo>
                    <a:pt x="10783" y="1229967"/>
                    <a:pt x="33786" y="1254409"/>
                    <a:pt x="62541" y="1258722"/>
                  </a:cubicBezTo>
                  <a:lnTo>
                    <a:pt x="62541" y="1337796"/>
                  </a:lnTo>
                  <a:lnTo>
                    <a:pt x="243693" y="1337796"/>
                  </a:lnTo>
                  <a:lnTo>
                    <a:pt x="243693" y="1480130"/>
                  </a:lnTo>
                  <a:lnTo>
                    <a:pt x="105672" y="1618151"/>
                  </a:lnTo>
                  <a:cubicBezTo>
                    <a:pt x="95608" y="1610963"/>
                    <a:pt x="82669" y="1605212"/>
                    <a:pt x="69729" y="1605212"/>
                  </a:cubicBezTo>
                  <a:cubicBezTo>
                    <a:pt x="38100" y="1599461"/>
                    <a:pt x="10783" y="1626778"/>
                    <a:pt x="10783" y="1658407"/>
                  </a:cubicBezTo>
                  <a:close/>
                  <a:moveTo>
                    <a:pt x="69729" y="1238594"/>
                  </a:moveTo>
                  <a:cubicBezTo>
                    <a:pt x="45288" y="1238594"/>
                    <a:pt x="25160" y="1218466"/>
                    <a:pt x="25160" y="1194025"/>
                  </a:cubicBezTo>
                  <a:cubicBezTo>
                    <a:pt x="25160" y="1169583"/>
                    <a:pt x="45288" y="1149455"/>
                    <a:pt x="69729" y="1149455"/>
                  </a:cubicBezTo>
                  <a:cubicBezTo>
                    <a:pt x="94170" y="1149455"/>
                    <a:pt x="114299" y="1169583"/>
                    <a:pt x="114299" y="1194025"/>
                  </a:cubicBezTo>
                  <a:cubicBezTo>
                    <a:pt x="114299" y="1219903"/>
                    <a:pt x="94170" y="1238594"/>
                    <a:pt x="69729" y="1238594"/>
                  </a:cubicBezTo>
                  <a:close/>
                  <a:moveTo>
                    <a:pt x="245131" y="851848"/>
                  </a:moveTo>
                  <a:cubicBezTo>
                    <a:pt x="245131" y="876289"/>
                    <a:pt x="225003" y="896417"/>
                    <a:pt x="200562" y="896417"/>
                  </a:cubicBezTo>
                  <a:cubicBezTo>
                    <a:pt x="176120" y="896417"/>
                    <a:pt x="155992" y="876289"/>
                    <a:pt x="155992" y="851848"/>
                  </a:cubicBezTo>
                  <a:cubicBezTo>
                    <a:pt x="155992" y="827407"/>
                    <a:pt x="176120" y="807278"/>
                    <a:pt x="200562" y="807278"/>
                  </a:cubicBezTo>
                  <a:cubicBezTo>
                    <a:pt x="225003" y="807278"/>
                    <a:pt x="245131" y="827407"/>
                    <a:pt x="245131" y="851848"/>
                  </a:cubicBezTo>
                  <a:close/>
                  <a:moveTo>
                    <a:pt x="396091" y="1117825"/>
                  </a:moveTo>
                  <a:lnTo>
                    <a:pt x="207750" y="1117825"/>
                  </a:lnTo>
                  <a:lnTo>
                    <a:pt x="207750" y="909356"/>
                  </a:lnTo>
                  <a:cubicBezTo>
                    <a:pt x="233629" y="906481"/>
                    <a:pt x="255195" y="884915"/>
                    <a:pt x="258070" y="859036"/>
                  </a:cubicBezTo>
                  <a:lnTo>
                    <a:pt x="396091" y="859036"/>
                  </a:lnTo>
                  <a:lnTo>
                    <a:pt x="396091" y="1117825"/>
                  </a:lnTo>
                  <a:close/>
                  <a:moveTo>
                    <a:pt x="351522" y="647692"/>
                  </a:moveTo>
                  <a:cubicBezTo>
                    <a:pt x="327081" y="647692"/>
                    <a:pt x="306953" y="627564"/>
                    <a:pt x="306953" y="603123"/>
                  </a:cubicBezTo>
                  <a:cubicBezTo>
                    <a:pt x="306953" y="578681"/>
                    <a:pt x="327081" y="558553"/>
                    <a:pt x="351522" y="558553"/>
                  </a:cubicBezTo>
                  <a:cubicBezTo>
                    <a:pt x="375963" y="558553"/>
                    <a:pt x="396091" y="578681"/>
                    <a:pt x="396091" y="603123"/>
                  </a:cubicBezTo>
                  <a:cubicBezTo>
                    <a:pt x="396091" y="627564"/>
                    <a:pt x="375963" y="647692"/>
                    <a:pt x="351522" y="647692"/>
                  </a:cubicBezTo>
                  <a:close/>
                  <a:moveTo>
                    <a:pt x="1054566" y="301202"/>
                  </a:moveTo>
                  <a:cubicBezTo>
                    <a:pt x="1030125" y="301202"/>
                    <a:pt x="1009997" y="281074"/>
                    <a:pt x="1009997" y="256633"/>
                  </a:cubicBezTo>
                  <a:cubicBezTo>
                    <a:pt x="1009997" y="232191"/>
                    <a:pt x="1030125" y="212063"/>
                    <a:pt x="1054566" y="212063"/>
                  </a:cubicBezTo>
                  <a:cubicBezTo>
                    <a:pt x="1079007" y="212063"/>
                    <a:pt x="1099135" y="232191"/>
                    <a:pt x="1099135" y="256633"/>
                  </a:cubicBezTo>
                  <a:cubicBezTo>
                    <a:pt x="1099135" y="281074"/>
                    <a:pt x="1079007" y="301202"/>
                    <a:pt x="1054566" y="301202"/>
                  </a:cubicBezTo>
                  <a:close/>
                  <a:moveTo>
                    <a:pt x="1024374" y="544176"/>
                  </a:moveTo>
                  <a:cubicBezTo>
                    <a:pt x="999933" y="544176"/>
                    <a:pt x="979805" y="524048"/>
                    <a:pt x="979805" y="499607"/>
                  </a:cubicBezTo>
                  <a:cubicBezTo>
                    <a:pt x="979805" y="475166"/>
                    <a:pt x="999933" y="455038"/>
                    <a:pt x="1024374" y="455038"/>
                  </a:cubicBezTo>
                  <a:cubicBezTo>
                    <a:pt x="1048815" y="455038"/>
                    <a:pt x="1068943" y="475166"/>
                    <a:pt x="1068943" y="499607"/>
                  </a:cubicBezTo>
                  <a:cubicBezTo>
                    <a:pt x="1068943" y="525486"/>
                    <a:pt x="1048815" y="544176"/>
                    <a:pt x="1024374" y="544176"/>
                  </a:cubicBezTo>
                  <a:close/>
                  <a:moveTo>
                    <a:pt x="1504571" y="219252"/>
                  </a:moveTo>
                  <a:cubicBezTo>
                    <a:pt x="1480130" y="219252"/>
                    <a:pt x="1460002" y="199124"/>
                    <a:pt x="1460002" y="174683"/>
                  </a:cubicBezTo>
                  <a:cubicBezTo>
                    <a:pt x="1460002" y="150241"/>
                    <a:pt x="1480130" y="130113"/>
                    <a:pt x="1504571" y="130113"/>
                  </a:cubicBezTo>
                  <a:cubicBezTo>
                    <a:pt x="1529013" y="130113"/>
                    <a:pt x="1549141" y="150241"/>
                    <a:pt x="1549141" y="174683"/>
                  </a:cubicBezTo>
                  <a:cubicBezTo>
                    <a:pt x="1547703" y="200562"/>
                    <a:pt x="1529013" y="219252"/>
                    <a:pt x="1504571" y="219252"/>
                  </a:cubicBezTo>
                  <a:close/>
                  <a:moveTo>
                    <a:pt x="2479344" y="390340"/>
                  </a:moveTo>
                  <a:cubicBezTo>
                    <a:pt x="2479344" y="365899"/>
                    <a:pt x="2499472" y="345771"/>
                    <a:pt x="2523913" y="345771"/>
                  </a:cubicBezTo>
                  <a:cubicBezTo>
                    <a:pt x="2548355" y="345771"/>
                    <a:pt x="2568483" y="365899"/>
                    <a:pt x="2568483" y="390340"/>
                  </a:cubicBezTo>
                  <a:cubicBezTo>
                    <a:pt x="2568483" y="414782"/>
                    <a:pt x="2548355" y="434910"/>
                    <a:pt x="2523913" y="434910"/>
                  </a:cubicBezTo>
                  <a:cubicBezTo>
                    <a:pt x="2499472" y="434910"/>
                    <a:pt x="2479344" y="414782"/>
                    <a:pt x="2479344" y="390340"/>
                  </a:cubicBezTo>
                  <a:close/>
                  <a:moveTo>
                    <a:pt x="2638931" y="522610"/>
                  </a:moveTo>
                  <a:cubicBezTo>
                    <a:pt x="2638931" y="498169"/>
                    <a:pt x="2659059" y="478041"/>
                    <a:pt x="2683500" y="478041"/>
                  </a:cubicBezTo>
                  <a:cubicBezTo>
                    <a:pt x="2707941" y="478041"/>
                    <a:pt x="2728069" y="498169"/>
                    <a:pt x="2728069" y="522610"/>
                  </a:cubicBezTo>
                  <a:cubicBezTo>
                    <a:pt x="2728069" y="547052"/>
                    <a:pt x="2707941" y="567180"/>
                    <a:pt x="2683500" y="567180"/>
                  </a:cubicBezTo>
                  <a:cubicBezTo>
                    <a:pt x="2659059" y="565742"/>
                    <a:pt x="2638931" y="547052"/>
                    <a:pt x="2638931" y="522610"/>
                  </a:cubicBezTo>
                  <a:close/>
                  <a:moveTo>
                    <a:pt x="2751073" y="706638"/>
                  </a:moveTo>
                  <a:cubicBezTo>
                    <a:pt x="2751073" y="682197"/>
                    <a:pt x="2771201" y="662069"/>
                    <a:pt x="2795642" y="662069"/>
                  </a:cubicBezTo>
                  <a:cubicBezTo>
                    <a:pt x="2820083" y="662069"/>
                    <a:pt x="2840211" y="682197"/>
                    <a:pt x="2840211" y="706638"/>
                  </a:cubicBezTo>
                  <a:cubicBezTo>
                    <a:pt x="2840211" y="731079"/>
                    <a:pt x="2820083" y="751207"/>
                    <a:pt x="2795642" y="751207"/>
                  </a:cubicBezTo>
                  <a:cubicBezTo>
                    <a:pt x="2769763" y="751207"/>
                    <a:pt x="2751073" y="731079"/>
                    <a:pt x="2751073" y="706638"/>
                  </a:cubicBezTo>
                  <a:close/>
                  <a:moveTo>
                    <a:pt x="2699315" y="989869"/>
                  </a:moveTo>
                  <a:cubicBezTo>
                    <a:pt x="2699315" y="965427"/>
                    <a:pt x="2719443" y="945299"/>
                    <a:pt x="2743884" y="945299"/>
                  </a:cubicBezTo>
                  <a:cubicBezTo>
                    <a:pt x="2768325" y="945299"/>
                    <a:pt x="2788453" y="965427"/>
                    <a:pt x="2788453" y="989869"/>
                  </a:cubicBezTo>
                  <a:cubicBezTo>
                    <a:pt x="2788453" y="1014310"/>
                    <a:pt x="2768325" y="1034438"/>
                    <a:pt x="2743884" y="1034438"/>
                  </a:cubicBezTo>
                  <a:cubicBezTo>
                    <a:pt x="2719443" y="1034438"/>
                    <a:pt x="2699315" y="1014310"/>
                    <a:pt x="2699315" y="989869"/>
                  </a:cubicBezTo>
                  <a:close/>
                  <a:moveTo>
                    <a:pt x="2871841" y="1071819"/>
                  </a:moveTo>
                  <a:cubicBezTo>
                    <a:pt x="2871841" y="1047377"/>
                    <a:pt x="2891969" y="1027249"/>
                    <a:pt x="2916410" y="1027249"/>
                  </a:cubicBezTo>
                  <a:cubicBezTo>
                    <a:pt x="2940851" y="1027249"/>
                    <a:pt x="2960979" y="1047377"/>
                    <a:pt x="2960979" y="1071819"/>
                  </a:cubicBezTo>
                  <a:cubicBezTo>
                    <a:pt x="2960979" y="1096260"/>
                    <a:pt x="2940851" y="1116388"/>
                    <a:pt x="2916410" y="1116388"/>
                  </a:cubicBezTo>
                  <a:cubicBezTo>
                    <a:pt x="2891969" y="1116388"/>
                    <a:pt x="2871841" y="1096260"/>
                    <a:pt x="2871841" y="1071819"/>
                  </a:cubicBezTo>
                  <a:close/>
                  <a:moveTo>
                    <a:pt x="2789891" y="1426935"/>
                  </a:moveTo>
                  <a:cubicBezTo>
                    <a:pt x="2789891" y="1402494"/>
                    <a:pt x="2810019" y="1382366"/>
                    <a:pt x="2834460" y="1382366"/>
                  </a:cubicBezTo>
                  <a:cubicBezTo>
                    <a:pt x="2858901" y="1382366"/>
                    <a:pt x="2879030" y="1402494"/>
                    <a:pt x="2879030" y="1426935"/>
                  </a:cubicBezTo>
                  <a:cubicBezTo>
                    <a:pt x="2879030" y="1451376"/>
                    <a:pt x="2858901" y="1471504"/>
                    <a:pt x="2834460" y="1471504"/>
                  </a:cubicBezTo>
                  <a:cubicBezTo>
                    <a:pt x="2810019" y="1471504"/>
                    <a:pt x="2789891" y="1451376"/>
                    <a:pt x="2789891" y="1426935"/>
                  </a:cubicBezTo>
                  <a:close/>
                  <a:moveTo>
                    <a:pt x="2128541" y="1951702"/>
                  </a:moveTo>
                  <a:cubicBezTo>
                    <a:pt x="2152982" y="1951702"/>
                    <a:pt x="2173110" y="1971830"/>
                    <a:pt x="2173110" y="1996271"/>
                  </a:cubicBezTo>
                  <a:cubicBezTo>
                    <a:pt x="2173110" y="2020712"/>
                    <a:pt x="2152982" y="2040840"/>
                    <a:pt x="2128541" y="2040840"/>
                  </a:cubicBezTo>
                  <a:cubicBezTo>
                    <a:pt x="2104100" y="2040840"/>
                    <a:pt x="2083972" y="2020712"/>
                    <a:pt x="2083972" y="1996271"/>
                  </a:cubicBezTo>
                  <a:cubicBezTo>
                    <a:pt x="2085409" y="1971830"/>
                    <a:pt x="2104100" y="1951702"/>
                    <a:pt x="2128541" y="1951702"/>
                  </a:cubicBezTo>
                  <a:close/>
                  <a:moveTo>
                    <a:pt x="2033652" y="1641155"/>
                  </a:moveTo>
                  <a:cubicBezTo>
                    <a:pt x="2033652" y="1616714"/>
                    <a:pt x="2053780" y="1596585"/>
                    <a:pt x="2078221" y="1596585"/>
                  </a:cubicBezTo>
                  <a:cubicBezTo>
                    <a:pt x="2102662" y="1596585"/>
                    <a:pt x="2122790" y="1616714"/>
                    <a:pt x="2122790" y="1641155"/>
                  </a:cubicBezTo>
                  <a:cubicBezTo>
                    <a:pt x="2122790" y="1665596"/>
                    <a:pt x="2102662" y="1685724"/>
                    <a:pt x="2078221" y="1685724"/>
                  </a:cubicBezTo>
                  <a:cubicBezTo>
                    <a:pt x="2053780" y="1685724"/>
                    <a:pt x="2033652" y="1665596"/>
                    <a:pt x="2033652" y="1641155"/>
                  </a:cubicBezTo>
                  <a:close/>
                  <a:moveTo>
                    <a:pt x="1534764" y="1973267"/>
                  </a:moveTo>
                  <a:cubicBezTo>
                    <a:pt x="1559205" y="1973267"/>
                    <a:pt x="1579333" y="1993396"/>
                    <a:pt x="1579333" y="2017837"/>
                  </a:cubicBezTo>
                  <a:cubicBezTo>
                    <a:pt x="1579333" y="2042278"/>
                    <a:pt x="1559205" y="2062406"/>
                    <a:pt x="1534764" y="2062406"/>
                  </a:cubicBezTo>
                  <a:cubicBezTo>
                    <a:pt x="1510322" y="2062406"/>
                    <a:pt x="1490194" y="2042278"/>
                    <a:pt x="1490194" y="2017837"/>
                  </a:cubicBezTo>
                  <a:cubicBezTo>
                    <a:pt x="1490194" y="1993396"/>
                    <a:pt x="1510322" y="1973267"/>
                    <a:pt x="1534764" y="1973267"/>
                  </a:cubicBezTo>
                  <a:close/>
                  <a:moveTo>
                    <a:pt x="1057441" y="1849624"/>
                  </a:moveTo>
                  <a:cubicBezTo>
                    <a:pt x="1081882" y="1849624"/>
                    <a:pt x="1102011" y="1869752"/>
                    <a:pt x="1102011" y="1894193"/>
                  </a:cubicBezTo>
                  <a:cubicBezTo>
                    <a:pt x="1102011" y="1918634"/>
                    <a:pt x="1081882" y="1938762"/>
                    <a:pt x="1057441" y="1938762"/>
                  </a:cubicBezTo>
                  <a:cubicBezTo>
                    <a:pt x="1033000" y="1938762"/>
                    <a:pt x="1012872" y="1918634"/>
                    <a:pt x="1012872" y="1894193"/>
                  </a:cubicBezTo>
                  <a:cubicBezTo>
                    <a:pt x="1012872" y="1869752"/>
                    <a:pt x="1033000" y="1849624"/>
                    <a:pt x="1057441" y="1849624"/>
                  </a:cubicBezTo>
                  <a:close/>
                  <a:moveTo>
                    <a:pt x="1064630" y="1346423"/>
                  </a:moveTo>
                  <a:cubicBezTo>
                    <a:pt x="1064630" y="1321981"/>
                    <a:pt x="1084758" y="1301853"/>
                    <a:pt x="1109199" y="1301853"/>
                  </a:cubicBezTo>
                  <a:cubicBezTo>
                    <a:pt x="1133640" y="1301853"/>
                    <a:pt x="1153768" y="1321981"/>
                    <a:pt x="1153768" y="1346423"/>
                  </a:cubicBezTo>
                  <a:cubicBezTo>
                    <a:pt x="1153768" y="1370864"/>
                    <a:pt x="1133640" y="1390992"/>
                    <a:pt x="1109199" y="1390992"/>
                  </a:cubicBezTo>
                  <a:cubicBezTo>
                    <a:pt x="1084758" y="1390992"/>
                    <a:pt x="1064630" y="1370864"/>
                    <a:pt x="1064630" y="1346423"/>
                  </a:cubicBezTo>
                  <a:close/>
                  <a:moveTo>
                    <a:pt x="460789" y="1797866"/>
                  </a:moveTo>
                  <a:cubicBezTo>
                    <a:pt x="485230" y="1797866"/>
                    <a:pt x="505358" y="1817994"/>
                    <a:pt x="505358" y="1842435"/>
                  </a:cubicBezTo>
                  <a:cubicBezTo>
                    <a:pt x="505358" y="1866876"/>
                    <a:pt x="485230" y="1887004"/>
                    <a:pt x="460789" y="1887004"/>
                  </a:cubicBezTo>
                  <a:cubicBezTo>
                    <a:pt x="436347" y="1887004"/>
                    <a:pt x="416219" y="1866876"/>
                    <a:pt x="416219" y="1842435"/>
                  </a:cubicBezTo>
                  <a:cubicBezTo>
                    <a:pt x="416219" y="1817994"/>
                    <a:pt x="436347" y="1797866"/>
                    <a:pt x="460789" y="1797866"/>
                  </a:cubicBezTo>
                  <a:close/>
                  <a:moveTo>
                    <a:pt x="511109" y="1523262"/>
                  </a:moveTo>
                  <a:cubicBezTo>
                    <a:pt x="486667" y="1523262"/>
                    <a:pt x="466539" y="1503134"/>
                    <a:pt x="466539" y="1478693"/>
                  </a:cubicBezTo>
                  <a:cubicBezTo>
                    <a:pt x="466539" y="1454251"/>
                    <a:pt x="486667" y="1434123"/>
                    <a:pt x="511109" y="1434123"/>
                  </a:cubicBezTo>
                  <a:cubicBezTo>
                    <a:pt x="535550" y="1434123"/>
                    <a:pt x="555678" y="1454251"/>
                    <a:pt x="555678" y="1478693"/>
                  </a:cubicBezTo>
                  <a:cubicBezTo>
                    <a:pt x="555678" y="1503134"/>
                    <a:pt x="535550" y="1523262"/>
                    <a:pt x="511109" y="1523262"/>
                  </a:cubicBezTo>
                  <a:close/>
                  <a:moveTo>
                    <a:pt x="1301853" y="71167"/>
                  </a:moveTo>
                  <a:cubicBezTo>
                    <a:pt x="1301853" y="95608"/>
                    <a:pt x="1281725" y="115736"/>
                    <a:pt x="1257284" y="115736"/>
                  </a:cubicBezTo>
                  <a:cubicBezTo>
                    <a:pt x="1232843" y="115736"/>
                    <a:pt x="1212715" y="95608"/>
                    <a:pt x="1212715" y="71167"/>
                  </a:cubicBezTo>
                  <a:cubicBezTo>
                    <a:pt x="1212715" y="46726"/>
                    <a:pt x="1232843" y="26598"/>
                    <a:pt x="1257284" y="26598"/>
                  </a:cubicBezTo>
                  <a:cubicBezTo>
                    <a:pt x="1281725" y="26598"/>
                    <a:pt x="1301853" y="46726"/>
                    <a:pt x="1301853" y="71167"/>
                  </a:cubicBezTo>
                  <a:close/>
                  <a:moveTo>
                    <a:pt x="1521824" y="483792"/>
                  </a:moveTo>
                  <a:lnTo>
                    <a:pt x="1428372" y="577244"/>
                  </a:lnTo>
                  <a:lnTo>
                    <a:pt x="1428372" y="657756"/>
                  </a:lnTo>
                  <a:lnTo>
                    <a:pt x="1314793" y="677884"/>
                  </a:lnTo>
                  <a:cubicBezTo>
                    <a:pt x="1310480" y="649130"/>
                    <a:pt x="1286038" y="627564"/>
                    <a:pt x="1257284" y="627564"/>
                  </a:cubicBezTo>
                  <a:cubicBezTo>
                    <a:pt x="1224217" y="627564"/>
                    <a:pt x="1198338" y="653443"/>
                    <a:pt x="1198338" y="686510"/>
                  </a:cubicBezTo>
                  <a:cubicBezTo>
                    <a:pt x="1198338" y="716702"/>
                    <a:pt x="1221341" y="741143"/>
                    <a:pt x="1250096" y="745457"/>
                  </a:cubicBezTo>
                  <a:lnTo>
                    <a:pt x="1250096" y="846097"/>
                  </a:lnTo>
                  <a:lnTo>
                    <a:pt x="1353611" y="846097"/>
                  </a:lnTo>
                  <a:lnTo>
                    <a:pt x="1353611" y="945299"/>
                  </a:lnTo>
                  <a:lnTo>
                    <a:pt x="1135078" y="945299"/>
                  </a:lnTo>
                  <a:lnTo>
                    <a:pt x="1135078" y="1027249"/>
                  </a:lnTo>
                  <a:lnTo>
                    <a:pt x="913670" y="1027249"/>
                  </a:lnTo>
                  <a:lnTo>
                    <a:pt x="913670" y="846097"/>
                  </a:lnTo>
                  <a:lnTo>
                    <a:pt x="1017185" y="846097"/>
                  </a:lnTo>
                  <a:lnTo>
                    <a:pt x="1153768" y="709514"/>
                  </a:lnTo>
                  <a:lnTo>
                    <a:pt x="1153768" y="404718"/>
                  </a:lnTo>
                  <a:lnTo>
                    <a:pt x="1265910" y="404718"/>
                  </a:lnTo>
                  <a:lnTo>
                    <a:pt x="1265910" y="128676"/>
                  </a:lnTo>
                  <a:cubicBezTo>
                    <a:pt x="1278850" y="127238"/>
                    <a:pt x="1290352" y="121487"/>
                    <a:pt x="1298978" y="112861"/>
                  </a:cubicBezTo>
                  <a:lnTo>
                    <a:pt x="1521824" y="483792"/>
                  </a:lnTo>
                  <a:close/>
                  <a:moveTo>
                    <a:pt x="1212715" y="685072"/>
                  </a:moveTo>
                  <a:cubicBezTo>
                    <a:pt x="1212715" y="660631"/>
                    <a:pt x="1232843" y="640503"/>
                    <a:pt x="1257284" y="640503"/>
                  </a:cubicBezTo>
                  <a:cubicBezTo>
                    <a:pt x="1281725" y="640503"/>
                    <a:pt x="1301853" y="660631"/>
                    <a:pt x="1301853" y="685072"/>
                  </a:cubicBezTo>
                  <a:cubicBezTo>
                    <a:pt x="1301853" y="709514"/>
                    <a:pt x="1281725" y="729642"/>
                    <a:pt x="1257284" y="729642"/>
                  </a:cubicBezTo>
                  <a:cubicBezTo>
                    <a:pt x="1232843" y="729642"/>
                    <a:pt x="1212715" y="709514"/>
                    <a:pt x="1212715" y="685072"/>
                  </a:cubicBezTo>
                  <a:close/>
                  <a:moveTo>
                    <a:pt x="1582208" y="581557"/>
                  </a:moveTo>
                  <a:lnTo>
                    <a:pt x="1741795" y="581557"/>
                  </a:lnTo>
                  <a:lnTo>
                    <a:pt x="1741795" y="715265"/>
                  </a:lnTo>
                  <a:lnTo>
                    <a:pt x="1843873" y="715265"/>
                  </a:lnTo>
                  <a:lnTo>
                    <a:pt x="1685724" y="873413"/>
                  </a:lnTo>
                  <a:lnTo>
                    <a:pt x="1543390" y="873413"/>
                  </a:lnTo>
                  <a:lnTo>
                    <a:pt x="1543390" y="715265"/>
                  </a:lnTo>
                  <a:cubicBezTo>
                    <a:pt x="1572144" y="710951"/>
                    <a:pt x="1595148" y="686510"/>
                    <a:pt x="1595148" y="656318"/>
                  </a:cubicBezTo>
                  <a:cubicBezTo>
                    <a:pt x="1595148" y="623251"/>
                    <a:pt x="1569269" y="597372"/>
                    <a:pt x="1536201" y="597372"/>
                  </a:cubicBezTo>
                  <a:cubicBezTo>
                    <a:pt x="1506009" y="597372"/>
                    <a:pt x="1480130" y="620375"/>
                    <a:pt x="1477255" y="650567"/>
                  </a:cubicBezTo>
                  <a:lnTo>
                    <a:pt x="1444187" y="656318"/>
                  </a:lnTo>
                  <a:lnTo>
                    <a:pt x="1444187" y="584432"/>
                  </a:lnTo>
                  <a:lnTo>
                    <a:pt x="1530450" y="498169"/>
                  </a:lnTo>
                  <a:lnTo>
                    <a:pt x="1582208" y="581557"/>
                  </a:lnTo>
                  <a:close/>
                  <a:moveTo>
                    <a:pt x="1534764" y="611749"/>
                  </a:moveTo>
                  <a:cubicBezTo>
                    <a:pt x="1559205" y="611749"/>
                    <a:pt x="1579333" y="631877"/>
                    <a:pt x="1579333" y="656318"/>
                  </a:cubicBezTo>
                  <a:cubicBezTo>
                    <a:pt x="1579333" y="680759"/>
                    <a:pt x="1559205" y="700887"/>
                    <a:pt x="1534764" y="700887"/>
                  </a:cubicBezTo>
                  <a:cubicBezTo>
                    <a:pt x="1510322" y="700887"/>
                    <a:pt x="1490194" y="680759"/>
                    <a:pt x="1490194" y="656318"/>
                  </a:cubicBezTo>
                  <a:cubicBezTo>
                    <a:pt x="1490194" y="630439"/>
                    <a:pt x="1510322" y="611749"/>
                    <a:pt x="1534764" y="611749"/>
                  </a:cubicBezTo>
                  <a:close/>
                  <a:moveTo>
                    <a:pt x="1644030" y="114299"/>
                  </a:moveTo>
                  <a:lnTo>
                    <a:pt x="1644030" y="99921"/>
                  </a:lnTo>
                  <a:cubicBezTo>
                    <a:pt x="1656970" y="97046"/>
                    <a:pt x="1667034" y="85544"/>
                    <a:pt x="1667034" y="71167"/>
                  </a:cubicBezTo>
                  <a:cubicBezTo>
                    <a:pt x="1667034" y="53914"/>
                    <a:pt x="1654094" y="40975"/>
                    <a:pt x="1636841" y="40975"/>
                  </a:cubicBezTo>
                  <a:cubicBezTo>
                    <a:pt x="1619589" y="40975"/>
                    <a:pt x="1606649" y="53914"/>
                    <a:pt x="1606649" y="71167"/>
                  </a:cubicBezTo>
                  <a:cubicBezTo>
                    <a:pt x="1606649" y="85544"/>
                    <a:pt x="1616713" y="97046"/>
                    <a:pt x="1629653" y="99921"/>
                  </a:cubicBezTo>
                  <a:lnTo>
                    <a:pt x="1629653" y="114299"/>
                  </a:lnTo>
                  <a:cubicBezTo>
                    <a:pt x="1609525" y="111423"/>
                    <a:pt x="1592272" y="92733"/>
                    <a:pt x="1592272" y="71167"/>
                  </a:cubicBezTo>
                  <a:cubicBezTo>
                    <a:pt x="1592272" y="46726"/>
                    <a:pt x="1612400" y="26598"/>
                    <a:pt x="1636841" y="26598"/>
                  </a:cubicBezTo>
                  <a:cubicBezTo>
                    <a:pt x="1661283" y="26598"/>
                    <a:pt x="1681411" y="46726"/>
                    <a:pt x="1681411" y="71167"/>
                  </a:cubicBezTo>
                  <a:cubicBezTo>
                    <a:pt x="1681411" y="92733"/>
                    <a:pt x="1665596" y="109985"/>
                    <a:pt x="1644030" y="114299"/>
                  </a:cubicBezTo>
                  <a:close/>
                  <a:moveTo>
                    <a:pt x="1852499" y="699450"/>
                  </a:moveTo>
                  <a:lnTo>
                    <a:pt x="1754734" y="699450"/>
                  </a:lnTo>
                  <a:lnTo>
                    <a:pt x="1754734" y="565742"/>
                  </a:lnTo>
                  <a:lnTo>
                    <a:pt x="1589397" y="565742"/>
                  </a:lnTo>
                  <a:lnTo>
                    <a:pt x="1540514" y="485230"/>
                  </a:lnTo>
                  <a:lnTo>
                    <a:pt x="1644030" y="381714"/>
                  </a:lnTo>
                  <a:lnTo>
                    <a:pt x="1644030" y="334269"/>
                  </a:lnTo>
                  <a:lnTo>
                    <a:pt x="1852499" y="334269"/>
                  </a:lnTo>
                  <a:lnTo>
                    <a:pt x="1852499" y="699450"/>
                  </a:lnTo>
                  <a:close/>
                  <a:moveTo>
                    <a:pt x="1966079" y="144491"/>
                  </a:moveTo>
                  <a:cubicBezTo>
                    <a:pt x="1941638" y="144491"/>
                    <a:pt x="1921510" y="124363"/>
                    <a:pt x="1921510" y="99921"/>
                  </a:cubicBezTo>
                  <a:cubicBezTo>
                    <a:pt x="1921510" y="75480"/>
                    <a:pt x="1941638" y="55352"/>
                    <a:pt x="1966079" y="55352"/>
                  </a:cubicBezTo>
                  <a:cubicBezTo>
                    <a:pt x="1990520" y="55352"/>
                    <a:pt x="2010648" y="75480"/>
                    <a:pt x="2010648" y="99921"/>
                  </a:cubicBezTo>
                  <a:cubicBezTo>
                    <a:pt x="2010648" y="124363"/>
                    <a:pt x="1990520" y="144491"/>
                    <a:pt x="1966079" y="144491"/>
                  </a:cubicBezTo>
                  <a:close/>
                  <a:moveTo>
                    <a:pt x="1866876" y="319892"/>
                  </a:moveTo>
                  <a:lnTo>
                    <a:pt x="1866876" y="222127"/>
                  </a:lnTo>
                  <a:lnTo>
                    <a:pt x="1935887" y="151679"/>
                  </a:lnTo>
                  <a:cubicBezTo>
                    <a:pt x="1943075" y="155992"/>
                    <a:pt x="1950264" y="157430"/>
                    <a:pt x="1957452" y="158868"/>
                  </a:cubicBezTo>
                  <a:lnTo>
                    <a:pt x="1957452" y="318454"/>
                  </a:lnTo>
                  <a:lnTo>
                    <a:pt x="1866876" y="318454"/>
                  </a:lnTo>
                  <a:close/>
                  <a:moveTo>
                    <a:pt x="1958890" y="882040"/>
                  </a:moveTo>
                  <a:lnTo>
                    <a:pt x="1871189" y="882040"/>
                  </a:lnTo>
                  <a:lnTo>
                    <a:pt x="1822307" y="930922"/>
                  </a:lnTo>
                  <a:lnTo>
                    <a:pt x="1822307" y="860474"/>
                  </a:lnTo>
                  <a:lnTo>
                    <a:pt x="1958890" y="860474"/>
                  </a:lnTo>
                  <a:lnTo>
                    <a:pt x="1958890" y="882040"/>
                  </a:lnTo>
                  <a:close/>
                  <a:moveTo>
                    <a:pt x="2224868" y="227878"/>
                  </a:moveTo>
                  <a:cubicBezTo>
                    <a:pt x="2224868" y="252319"/>
                    <a:pt x="2204740" y="272447"/>
                    <a:pt x="2180299" y="272447"/>
                  </a:cubicBezTo>
                  <a:cubicBezTo>
                    <a:pt x="2155858" y="272447"/>
                    <a:pt x="2135729" y="252319"/>
                    <a:pt x="2135729" y="227878"/>
                  </a:cubicBezTo>
                  <a:cubicBezTo>
                    <a:pt x="2135729" y="203437"/>
                    <a:pt x="2155858" y="183309"/>
                    <a:pt x="2180299" y="183309"/>
                  </a:cubicBezTo>
                  <a:cubicBezTo>
                    <a:pt x="2204740" y="183309"/>
                    <a:pt x="2224868" y="203437"/>
                    <a:pt x="2224868" y="227878"/>
                  </a:cubicBezTo>
                  <a:close/>
                  <a:moveTo>
                    <a:pt x="2362889" y="383152"/>
                  </a:moveTo>
                  <a:lnTo>
                    <a:pt x="2220555" y="383152"/>
                  </a:lnTo>
                  <a:lnTo>
                    <a:pt x="2071032" y="532674"/>
                  </a:lnTo>
                  <a:lnTo>
                    <a:pt x="2071032" y="698012"/>
                  </a:lnTo>
                  <a:lnTo>
                    <a:pt x="1974705" y="698012"/>
                  </a:lnTo>
                  <a:lnTo>
                    <a:pt x="1974705" y="456475"/>
                  </a:lnTo>
                  <a:lnTo>
                    <a:pt x="2151544" y="278198"/>
                  </a:lnTo>
                  <a:cubicBezTo>
                    <a:pt x="2160171" y="282512"/>
                    <a:pt x="2170235" y="285387"/>
                    <a:pt x="2180299" y="285387"/>
                  </a:cubicBezTo>
                  <a:cubicBezTo>
                    <a:pt x="2203302" y="285387"/>
                    <a:pt x="2223430" y="272447"/>
                    <a:pt x="2233494" y="252319"/>
                  </a:cubicBezTo>
                  <a:lnTo>
                    <a:pt x="2362889" y="383152"/>
                  </a:lnTo>
                  <a:close/>
                  <a:moveTo>
                    <a:pt x="2035089" y="986993"/>
                  </a:moveTo>
                  <a:lnTo>
                    <a:pt x="2035089" y="1212715"/>
                  </a:lnTo>
                  <a:lnTo>
                    <a:pt x="1865439" y="1212715"/>
                  </a:lnTo>
                  <a:lnTo>
                    <a:pt x="1974705" y="1103448"/>
                  </a:lnTo>
                  <a:lnTo>
                    <a:pt x="1974705" y="896417"/>
                  </a:lnTo>
                  <a:lnTo>
                    <a:pt x="2125665" y="896417"/>
                  </a:lnTo>
                  <a:lnTo>
                    <a:pt x="2035089" y="986993"/>
                  </a:lnTo>
                  <a:close/>
                  <a:moveTo>
                    <a:pt x="2371515" y="713827"/>
                  </a:moveTo>
                  <a:lnTo>
                    <a:pt x="2380141" y="713827"/>
                  </a:lnTo>
                  <a:lnTo>
                    <a:pt x="2380141" y="880602"/>
                  </a:lnTo>
                  <a:lnTo>
                    <a:pt x="2160171" y="880602"/>
                  </a:lnTo>
                  <a:lnTo>
                    <a:pt x="2283814" y="756958"/>
                  </a:lnTo>
                  <a:cubicBezTo>
                    <a:pt x="2292441" y="761272"/>
                    <a:pt x="2302505" y="764147"/>
                    <a:pt x="2312569" y="764147"/>
                  </a:cubicBezTo>
                  <a:cubicBezTo>
                    <a:pt x="2344198" y="765585"/>
                    <a:pt x="2368640" y="742581"/>
                    <a:pt x="2371515" y="713827"/>
                  </a:cubicBezTo>
                  <a:close/>
                  <a:moveTo>
                    <a:pt x="2314007" y="751207"/>
                  </a:moveTo>
                  <a:cubicBezTo>
                    <a:pt x="2289565" y="751207"/>
                    <a:pt x="2269437" y="731079"/>
                    <a:pt x="2269437" y="706638"/>
                  </a:cubicBezTo>
                  <a:cubicBezTo>
                    <a:pt x="2269437" y="682197"/>
                    <a:pt x="2289565" y="662069"/>
                    <a:pt x="2314007" y="662069"/>
                  </a:cubicBezTo>
                  <a:cubicBezTo>
                    <a:pt x="2338448" y="662069"/>
                    <a:pt x="2358576" y="682197"/>
                    <a:pt x="2358576" y="706638"/>
                  </a:cubicBezTo>
                  <a:cubicBezTo>
                    <a:pt x="2357138" y="731079"/>
                    <a:pt x="2338448" y="751207"/>
                    <a:pt x="2314007" y="751207"/>
                  </a:cubicBezTo>
                  <a:close/>
                  <a:moveTo>
                    <a:pt x="2140043" y="882040"/>
                  </a:moveTo>
                  <a:lnTo>
                    <a:pt x="1973267" y="882040"/>
                  </a:lnTo>
                  <a:lnTo>
                    <a:pt x="1973267" y="859036"/>
                  </a:lnTo>
                  <a:lnTo>
                    <a:pt x="2083972" y="859036"/>
                  </a:lnTo>
                  <a:lnTo>
                    <a:pt x="2083972" y="713827"/>
                  </a:lnTo>
                  <a:lnTo>
                    <a:pt x="2255060" y="713827"/>
                  </a:lnTo>
                  <a:cubicBezTo>
                    <a:pt x="2256498" y="726766"/>
                    <a:pt x="2263686" y="739706"/>
                    <a:pt x="2272313" y="748332"/>
                  </a:cubicBezTo>
                  <a:lnTo>
                    <a:pt x="2140043" y="882040"/>
                  </a:lnTo>
                  <a:close/>
                  <a:moveTo>
                    <a:pt x="1973267" y="844659"/>
                  </a:moveTo>
                  <a:lnTo>
                    <a:pt x="1973267" y="715265"/>
                  </a:lnTo>
                  <a:lnTo>
                    <a:pt x="2069595" y="715265"/>
                  </a:lnTo>
                  <a:lnTo>
                    <a:pt x="2069595" y="844659"/>
                  </a:lnTo>
                  <a:lnTo>
                    <a:pt x="1973267" y="844659"/>
                  </a:lnTo>
                  <a:close/>
                  <a:moveTo>
                    <a:pt x="2535415" y="882040"/>
                  </a:moveTo>
                  <a:lnTo>
                    <a:pt x="2395956" y="882040"/>
                  </a:lnTo>
                  <a:lnTo>
                    <a:pt x="2395956" y="699450"/>
                  </a:lnTo>
                  <a:lnTo>
                    <a:pt x="2371515" y="699450"/>
                  </a:lnTo>
                  <a:cubicBezTo>
                    <a:pt x="2367202" y="670695"/>
                    <a:pt x="2342761" y="647692"/>
                    <a:pt x="2312569" y="647692"/>
                  </a:cubicBezTo>
                  <a:cubicBezTo>
                    <a:pt x="2282377" y="647692"/>
                    <a:pt x="2257935" y="670695"/>
                    <a:pt x="2253622" y="699450"/>
                  </a:cubicBezTo>
                  <a:lnTo>
                    <a:pt x="2082534" y="699450"/>
                  </a:lnTo>
                  <a:lnTo>
                    <a:pt x="2082534" y="539863"/>
                  </a:lnTo>
                  <a:lnTo>
                    <a:pt x="2223430" y="398967"/>
                  </a:lnTo>
                  <a:lnTo>
                    <a:pt x="2375828" y="398967"/>
                  </a:lnTo>
                  <a:lnTo>
                    <a:pt x="2532540" y="555678"/>
                  </a:lnTo>
                  <a:lnTo>
                    <a:pt x="2532540" y="629001"/>
                  </a:lnTo>
                  <a:lnTo>
                    <a:pt x="2476469" y="629001"/>
                  </a:lnTo>
                  <a:lnTo>
                    <a:pt x="2476469" y="555678"/>
                  </a:lnTo>
                  <a:lnTo>
                    <a:pt x="2266562" y="555678"/>
                  </a:lnTo>
                  <a:cubicBezTo>
                    <a:pt x="2262249" y="526924"/>
                    <a:pt x="2237807" y="503920"/>
                    <a:pt x="2207615" y="503920"/>
                  </a:cubicBezTo>
                  <a:cubicBezTo>
                    <a:pt x="2174548" y="503920"/>
                    <a:pt x="2148669" y="529799"/>
                    <a:pt x="2148669" y="562866"/>
                  </a:cubicBezTo>
                  <a:cubicBezTo>
                    <a:pt x="2148669" y="595934"/>
                    <a:pt x="2174548" y="621813"/>
                    <a:pt x="2207615" y="621813"/>
                  </a:cubicBezTo>
                  <a:cubicBezTo>
                    <a:pt x="2237807" y="621813"/>
                    <a:pt x="2262249" y="598809"/>
                    <a:pt x="2266562" y="570055"/>
                  </a:cubicBezTo>
                  <a:lnTo>
                    <a:pt x="2462092" y="570055"/>
                  </a:lnTo>
                  <a:lnTo>
                    <a:pt x="2462092" y="643379"/>
                  </a:lnTo>
                  <a:lnTo>
                    <a:pt x="2532540" y="643379"/>
                  </a:lnTo>
                  <a:lnTo>
                    <a:pt x="2532540" y="882040"/>
                  </a:lnTo>
                  <a:close/>
                  <a:moveTo>
                    <a:pt x="2210491" y="607436"/>
                  </a:moveTo>
                  <a:cubicBezTo>
                    <a:pt x="2186050" y="607436"/>
                    <a:pt x="2165922" y="587308"/>
                    <a:pt x="2165922" y="562866"/>
                  </a:cubicBezTo>
                  <a:cubicBezTo>
                    <a:pt x="2165922" y="538425"/>
                    <a:pt x="2186050" y="518297"/>
                    <a:pt x="2210491" y="518297"/>
                  </a:cubicBezTo>
                  <a:cubicBezTo>
                    <a:pt x="2234932" y="518297"/>
                    <a:pt x="2255060" y="538425"/>
                    <a:pt x="2255060" y="562866"/>
                  </a:cubicBezTo>
                  <a:cubicBezTo>
                    <a:pt x="2255060" y="587308"/>
                    <a:pt x="2234932" y="607436"/>
                    <a:pt x="2210491" y="607436"/>
                  </a:cubicBezTo>
                  <a:close/>
                  <a:moveTo>
                    <a:pt x="2464967" y="981242"/>
                  </a:moveTo>
                  <a:lnTo>
                    <a:pt x="2464967" y="1228530"/>
                  </a:lnTo>
                  <a:lnTo>
                    <a:pt x="2239245" y="1228530"/>
                  </a:lnTo>
                  <a:lnTo>
                    <a:pt x="2239245" y="1129327"/>
                  </a:lnTo>
                  <a:cubicBezTo>
                    <a:pt x="2268000" y="1125014"/>
                    <a:pt x="2291003" y="1100573"/>
                    <a:pt x="2291003" y="1070381"/>
                  </a:cubicBezTo>
                  <a:cubicBezTo>
                    <a:pt x="2291003" y="1040189"/>
                    <a:pt x="2268000" y="1015747"/>
                    <a:pt x="2239245" y="1011434"/>
                  </a:cubicBezTo>
                  <a:lnTo>
                    <a:pt x="2239245" y="968303"/>
                  </a:lnTo>
                  <a:lnTo>
                    <a:pt x="2395956" y="968303"/>
                  </a:lnTo>
                  <a:lnTo>
                    <a:pt x="2395956" y="894979"/>
                  </a:lnTo>
                  <a:lnTo>
                    <a:pt x="2535415" y="894979"/>
                  </a:lnTo>
                  <a:lnTo>
                    <a:pt x="2535415" y="979805"/>
                  </a:lnTo>
                  <a:lnTo>
                    <a:pt x="2464967" y="979805"/>
                  </a:lnTo>
                  <a:close/>
                  <a:moveTo>
                    <a:pt x="2276626" y="1071819"/>
                  </a:moveTo>
                  <a:cubicBezTo>
                    <a:pt x="2276626" y="1096260"/>
                    <a:pt x="2256498" y="1116388"/>
                    <a:pt x="2232057" y="1116388"/>
                  </a:cubicBezTo>
                  <a:cubicBezTo>
                    <a:pt x="2207615" y="1116388"/>
                    <a:pt x="2187487" y="1096260"/>
                    <a:pt x="2187487" y="1071819"/>
                  </a:cubicBezTo>
                  <a:cubicBezTo>
                    <a:pt x="2187487" y="1047377"/>
                    <a:pt x="2207615" y="1027249"/>
                    <a:pt x="2232057" y="1027249"/>
                  </a:cubicBezTo>
                  <a:cubicBezTo>
                    <a:pt x="2256498" y="1027249"/>
                    <a:pt x="2276626" y="1047377"/>
                    <a:pt x="2276626" y="1071819"/>
                  </a:cubicBezTo>
                  <a:close/>
                  <a:moveTo>
                    <a:pt x="2479344" y="1323419"/>
                  </a:moveTo>
                  <a:lnTo>
                    <a:pt x="2479344" y="1242907"/>
                  </a:lnTo>
                  <a:lnTo>
                    <a:pt x="2579984" y="1242907"/>
                  </a:lnTo>
                  <a:lnTo>
                    <a:pt x="2579984" y="1323419"/>
                  </a:lnTo>
                  <a:lnTo>
                    <a:pt x="2479344" y="1323419"/>
                  </a:lnTo>
                  <a:close/>
                  <a:moveTo>
                    <a:pt x="2472155" y="1471504"/>
                  </a:moveTo>
                  <a:cubicBezTo>
                    <a:pt x="2447714" y="1471504"/>
                    <a:pt x="2427586" y="1451376"/>
                    <a:pt x="2427586" y="1426935"/>
                  </a:cubicBezTo>
                  <a:cubicBezTo>
                    <a:pt x="2427586" y="1402494"/>
                    <a:pt x="2447714" y="1382366"/>
                    <a:pt x="2472155" y="1382366"/>
                  </a:cubicBezTo>
                  <a:cubicBezTo>
                    <a:pt x="2496597" y="1382366"/>
                    <a:pt x="2516725" y="1402494"/>
                    <a:pt x="2516725" y="1426935"/>
                  </a:cubicBezTo>
                  <a:cubicBezTo>
                    <a:pt x="2515287" y="1451376"/>
                    <a:pt x="2496597" y="1471504"/>
                    <a:pt x="2472155" y="1471504"/>
                  </a:cubicBezTo>
                  <a:close/>
                  <a:moveTo>
                    <a:pt x="2003459" y="1426935"/>
                  </a:moveTo>
                  <a:cubicBezTo>
                    <a:pt x="2003459" y="1402494"/>
                    <a:pt x="2023588" y="1382366"/>
                    <a:pt x="2048029" y="1382366"/>
                  </a:cubicBezTo>
                  <a:cubicBezTo>
                    <a:pt x="2072470" y="1382366"/>
                    <a:pt x="2092598" y="1402494"/>
                    <a:pt x="2092598" y="1426935"/>
                  </a:cubicBezTo>
                  <a:cubicBezTo>
                    <a:pt x="2092598" y="1451376"/>
                    <a:pt x="2072470" y="1471504"/>
                    <a:pt x="2048029" y="1471504"/>
                  </a:cubicBezTo>
                  <a:cubicBezTo>
                    <a:pt x="2023588" y="1471504"/>
                    <a:pt x="2003459" y="1451376"/>
                    <a:pt x="2003459" y="1426935"/>
                  </a:cubicBezTo>
                  <a:close/>
                  <a:moveTo>
                    <a:pt x="1871189" y="1605212"/>
                  </a:moveTo>
                  <a:lnTo>
                    <a:pt x="1871189" y="1303291"/>
                  </a:lnTo>
                  <a:lnTo>
                    <a:pt x="2177423" y="1303291"/>
                  </a:lnTo>
                  <a:lnTo>
                    <a:pt x="2213366" y="1339234"/>
                  </a:lnTo>
                  <a:lnTo>
                    <a:pt x="2464967" y="1339234"/>
                  </a:lnTo>
                  <a:lnTo>
                    <a:pt x="2464967" y="1369426"/>
                  </a:lnTo>
                  <a:cubicBezTo>
                    <a:pt x="2436213" y="1373739"/>
                    <a:pt x="2413209" y="1398180"/>
                    <a:pt x="2413209" y="1428373"/>
                  </a:cubicBezTo>
                  <a:cubicBezTo>
                    <a:pt x="2413209" y="1458565"/>
                    <a:pt x="2436213" y="1483006"/>
                    <a:pt x="2464967" y="1487319"/>
                  </a:cubicBezTo>
                  <a:lnTo>
                    <a:pt x="2464967" y="1524700"/>
                  </a:lnTo>
                  <a:lnTo>
                    <a:pt x="2318320" y="1524700"/>
                  </a:lnTo>
                  <a:lnTo>
                    <a:pt x="2318320" y="1421184"/>
                  </a:lnTo>
                  <a:lnTo>
                    <a:pt x="2106975" y="1421184"/>
                  </a:lnTo>
                  <a:cubicBezTo>
                    <a:pt x="2102662" y="1392430"/>
                    <a:pt x="2078221" y="1369426"/>
                    <a:pt x="2048029" y="1369426"/>
                  </a:cubicBezTo>
                  <a:cubicBezTo>
                    <a:pt x="2014961" y="1369426"/>
                    <a:pt x="1989082" y="1395305"/>
                    <a:pt x="1989082" y="1428373"/>
                  </a:cubicBezTo>
                  <a:cubicBezTo>
                    <a:pt x="1989082" y="1444187"/>
                    <a:pt x="1996271" y="1460002"/>
                    <a:pt x="2006335" y="1470066"/>
                  </a:cubicBezTo>
                  <a:lnTo>
                    <a:pt x="1871189" y="1605212"/>
                  </a:lnTo>
                  <a:close/>
                  <a:moveTo>
                    <a:pt x="1862563" y="2025025"/>
                  </a:moveTo>
                  <a:cubicBezTo>
                    <a:pt x="1887004" y="2025025"/>
                    <a:pt x="1907132" y="2045153"/>
                    <a:pt x="1907132" y="2069594"/>
                  </a:cubicBezTo>
                  <a:cubicBezTo>
                    <a:pt x="1907132" y="2094036"/>
                    <a:pt x="1887004" y="2114164"/>
                    <a:pt x="1862563" y="2114164"/>
                  </a:cubicBezTo>
                  <a:cubicBezTo>
                    <a:pt x="1838122" y="2114164"/>
                    <a:pt x="1817994" y="2094036"/>
                    <a:pt x="1817994" y="2069594"/>
                  </a:cubicBezTo>
                  <a:cubicBezTo>
                    <a:pt x="1819432" y="2045153"/>
                    <a:pt x="1838122" y="2025025"/>
                    <a:pt x="1862563" y="2025025"/>
                  </a:cubicBezTo>
                  <a:close/>
                  <a:moveTo>
                    <a:pt x="1842435" y="1633966"/>
                  </a:moveTo>
                  <a:lnTo>
                    <a:pt x="1685724" y="1633966"/>
                  </a:lnTo>
                  <a:lnTo>
                    <a:pt x="1685724" y="1715916"/>
                  </a:lnTo>
                  <a:lnTo>
                    <a:pt x="1541952" y="1715916"/>
                  </a:lnTo>
                  <a:lnTo>
                    <a:pt x="1541952" y="1648343"/>
                  </a:lnTo>
                  <a:cubicBezTo>
                    <a:pt x="1570706" y="1644030"/>
                    <a:pt x="1593710" y="1619589"/>
                    <a:pt x="1593710" y="1589397"/>
                  </a:cubicBezTo>
                  <a:cubicBezTo>
                    <a:pt x="1593710" y="1579333"/>
                    <a:pt x="1590835" y="1569269"/>
                    <a:pt x="1586521" y="1560643"/>
                  </a:cubicBezTo>
                  <a:lnTo>
                    <a:pt x="1800741" y="1378052"/>
                  </a:lnTo>
                  <a:lnTo>
                    <a:pt x="1800741" y="1277412"/>
                  </a:lnTo>
                  <a:lnTo>
                    <a:pt x="1852499" y="1225654"/>
                  </a:lnTo>
                  <a:lnTo>
                    <a:pt x="2050904" y="1225654"/>
                  </a:lnTo>
                  <a:lnTo>
                    <a:pt x="2050904" y="992744"/>
                  </a:lnTo>
                  <a:lnTo>
                    <a:pt x="2147231" y="896417"/>
                  </a:lnTo>
                  <a:lnTo>
                    <a:pt x="2381579" y="896417"/>
                  </a:lnTo>
                  <a:lnTo>
                    <a:pt x="2381579" y="955363"/>
                  </a:lnTo>
                  <a:lnTo>
                    <a:pt x="2224868" y="955363"/>
                  </a:lnTo>
                  <a:lnTo>
                    <a:pt x="2224868" y="1014310"/>
                  </a:lnTo>
                  <a:cubicBezTo>
                    <a:pt x="2196114" y="1018623"/>
                    <a:pt x="2173110" y="1043064"/>
                    <a:pt x="2173110" y="1073256"/>
                  </a:cubicBezTo>
                  <a:cubicBezTo>
                    <a:pt x="2173110" y="1103448"/>
                    <a:pt x="2196114" y="1127890"/>
                    <a:pt x="2224868" y="1132203"/>
                  </a:cubicBezTo>
                  <a:lnTo>
                    <a:pt x="2224868" y="1244345"/>
                  </a:lnTo>
                  <a:lnTo>
                    <a:pt x="2464967" y="1244345"/>
                  </a:lnTo>
                  <a:lnTo>
                    <a:pt x="2464967" y="1324857"/>
                  </a:lnTo>
                  <a:lnTo>
                    <a:pt x="2220555" y="1324857"/>
                  </a:lnTo>
                  <a:lnTo>
                    <a:pt x="2184612" y="1288914"/>
                  </a:lnTo>
                  <a:lnTo>
                    <a:pt x="1856812" y="1288914"/>
                  </a:lnTo>
                  <a:lnTo>
                    <a:pt x="1856812" y="1621027"/>
                  </a:lnTo>
                  <a:lnTo>
                    <a:pt x="1842435" y="1633966"/>
                  </a:lnTo>
                  <a:close/>
                  <a:moveTo>
                    <a:pt x="1534764" y="1633966"/>
                  </a:moveTo>
                  <a:cubicBezTo>
                    <a:pt x="1510322" y="1633966"/>
                    <a:pt x="1490194" y="1613838"/>
                    <a:pt x="1490194" y="1589397"/>
                  </a:cubicBezTo>
                  <a:cubicBezTo>
                    <a:pt x="1490194" y="1564956"/>
                    <a:pt x="1510322" y="1544828"/>
                    <a:pt x="1534764" y="1544828"/>
                  </a:cubicBezTo>
                  <a:cubicBezTo>
                    <a:pt x="1559205" y="1544828"/>
                    <a:pt x="1579333" y="1564956"/>
                    <a:pt x="1579333" y="1589397"/>
                  </a:cubicBezTo>
                  <a:cubicBezTo>
                    <a:pt x="1577895" y="1613838"/>
                    <a:pt x="1559205" y="1633966"/>
                    <a:pt x="1534764" y="1633966"/>
                  </a:cubicBezTo>
                  <a:close/>
                  <a:moveTo>
                    <a:pt x="1367988" y="1760485"/>
                  </a:moveTo>
                  <a:lnTo>
                    <a:pt x="1416871" y="1760485"/>
                  </a:lnTo>
                  <a:lnTo>
                    <a:pt x="1480130" y="1838122"/>
                  </a:lnTo>
                  <a:lnTo>
                    <a:pt x="1367988" y="1838122"/>
                  </a:lnTo>
                  <a:lnTo>
                    <a:pt x="1367988" y="1760485"/>
                  </a:lnTo>
                  <a:close/>
                  <a:moveTo>
                    <a:pt x="1367988" y="1296102"/>
                  </a:moveTo>
                  <a:lnTo>
                    <a:pt x="1435561" y="1228530"/>
                  </a:lnTo>
                  <a:lnTo>
                    <a:pt x="1829496" y="1228530"/>
                  </a:lnTo>
                  <a:lnTo>
                    <a:pt x="1784926" y="1273099"/>
                  </a:lnTo>
                  <a:lnTo>
                    <a:pt x="1784926" y="1372302"/>
                  </a:lnTo>
                  <a:lnTo>
                    <a:pt x="1576457" y="1549141"/>
                  </a:lnTo>
                  <a:cubicBezTo>
                    <a:pt x="1566393" y="1537639"/>
                    <a:pt x="1550578" y="1530450"/>
                    <a:pt x="1533326" y="1530450"/>
                  </a:cubicBezTo>
                  <a:cubicBezTo>
                    <a:pt x="1500258" y="1530450"/>
                    <a:pt x="1474379" y="1556329"/>
                    <a:pt x="1474379" y="1589397"/>
                  </a:cubicBezTo>
                  <a:cubicBezTo>
                    <a:pt x="1474379" y="1619589"/>
                    <a:pt x="1497383" y="1644030"/>
                    <a:pt x="1526137" y="1648343"/>
                  </a:cubicBezTo>
                  <a:lnTo>
                    <a:pt x="1526137" y="1730293"/>
                  </a:lnTo>
                  <a:lnTo>
                    <a:pt x="1698663" y="1730293"/>
                  </a:lnTo>
                  <a:lnTo>
                    <a:pt x="1698663" y="1648343"/>
                  </a:lnTo>
                  <a:lnTo>
                    <a:pt x="1825183" y="1648343"/>
                  </a:lnTo>
                  <a:lnTo>
                    <a:pt x="1635404" y="1838122"/>
                  </a:lnTo>
                  <a:lnTo>
                    <a:pt x="1495945" y="1838122"/>
                  </a:lnTo>
                  <a:lnTo>
                    <a:pt x="1421184" y="1746108"/>
                  </a:lnTo>
                  <a:lnTo>
                    <a:pt x="1365113" y="1746108"/>
                  </a:lnTo>
                  <a:lnTo>
                    <a:pt x="1365113" y="1527575"/>
                  </a:lnTo>
                  <a:lnTo>
                    <a:pt x="1418308" y="1527575"/>
                  </a:lnTo>
                  <a:lnTo>
                    <a:pt x="1418308" y="1383803"/>
                  </a:lnTo>
                  <a:lnTo>
                    <a:pt x="1472942" y="1383803"/>
                  </a:lnTo>
                  <a:cubicBezTo>
                    <a:pt x="1477255" y="1412558"/>
                    <a:pt x="1501696" y="1435561"/>
                    <a:pt x="1531888" y="1435561"/>
                  </a:cubicBezTo>
                  <a:cubicBezTo>
                    <a:pt x="1564956" y="1435561"/>
                    <a:pt x="1590835" y="1409682"/>
                    <a:pt x="1590835" y="1376615"/>
                  </a:cubicBezTo>
                  <a:cubicBezTo>
                    <a:pt x="1590835" y="1343547"/>
                    <a:pt x="1564956" y="1317668"/>
                    <a:pt x="1531888" y="1317668"/>
                  </a:cubicBezTo>
                  <a:cubicBezTo>
                    <a:pt x="1501696" y="1317668"/>
                    <a:pt x="1477255" y="1340672"/>
                    <a:pt x="1472942" y="1369426"/>
                  </a:cubicBezTo>
                  <a:lnTo>
                    <a:pt x="1402494" y="1369426"/>
                  </a:lnTo>
                  <a:lnTo>
                    <a:pt x="1402494" y="1513198"/>
                  </a:lnTo>
                  <a:lnTo>
                    <a:pt x="1363675" y="1513198"/>
                  </a:lnTo>
                  <a:lnTo>
                    <a:pt x="1363675" y="1296102"/>
                  </a:lnTo>
                  <a:close/>
                  <a:moveTo>
                    <a:pt x="1534764" y="1332045"/>
                  </a:moveTo>
                  <a:cubicBezTo>
                    <a:pt x="1559205" y="1332045"/>
                    <a:pt x="1579333" y="1352173"/>
                    <a:pt x="1579333" y="1376615"/>
                  </a:cubicBezTo>
                  <a:cubicBezTo>
                    <a:pt x="1579333" y="1401056"/>
                    <a:pt x="1559205" y="1421184"/>
                    <a:pt x="1534764" y="1421184"/>
                  </a:cubicBezTo>
                  <a:cubicBezTo>
                    <a:pt x="1510322" y="1421184"/>
                    <a:pt x="1490194" y="1401056"/>
                    <a:pt x="1490194" y="1376615"/>
                  </a:cubicBezTo>
                  <a:cubicBezTo>
                    <a:pt x="1490194" y="1352173"/>
                    <a:pt x="1510322" y="1332045"/>
                    <a:pt x="1534764" y="1332045"/>
                  </a:cubicBezTo>
                  <a:close/>
                  <a:moveTo>
                    <a:pt x="1367988" y="1040189"/>
                  </a:moveTo>
                  <a:lnTo>
                    <a:pt x="1731731" y="1040189"/>
                  </a:lnTo>
                  <a:lnTo>
                    <a:pt x="1806492" y="965427"/>
                  </a:lnTo>
                  <a:lnTo>
                    <a:pt x="1806492" y="1116388"/>
                  </a:lnTo>
                  <a:lnTo>
                    <a:pt x="1592272" y="1116388"/>
                  </a:lnTo>
                  <a:cubicBezTo>
                    <a:pt x="1587959" y="1087633"/>
                    <a:pt x="1563518" y="1064630"/>
                    <a:pt x="1533326" y="1064630"/>
                  </a:cubicBezTo>
                  <a:cubicBezTo>
                    <a:pt x="1500258" y="1064630"/>
                    <a:pt x="1474379" y="1090509"/>
                    <a:pt x="1474379" y="1123576"/>
                  </a:cubicBezTo>
                  <a:cubicBezTo>
                    <a:pt x="1474379" y="1156644"/>
                    <a:pt x="1500258" y="1182523"/>
                    <a:pt x="1533326" y="1182523"/>
                  </a:cubicBezTo>
                  <a:cubicBezTo>
                    <a:pt x="1563518" y="1182523"/>
                    <a:pt x="1587959" y="1159519"/>
                    <a:pt x="1592272" y="1130765"/>
                  </a:cubicBezTo>
                  <a:lnTo>
                    <a:pt x="1822307" y="1130765"/>
                  </a:lnTo>
                  <a:lnTo>
                    <a:pt x="1822307" y="951050"/>
                  </a:lnTo>
                  <a:lnTo>
                    <a:pt x="1876940" y="896417"/>
                  </a:lnTo>
                  <a:lnTo>
                    <a:pt x="1958890" y="896417"/>
                  </a:lnTo>
                  <a:lnTo>
                    <a:pt x="1958890" y="1099135"/>
                  </a:lnTo>
                  <a:lnTo>
                    <a:pt x="1843873" y="1214153"/>
                  </a:lnTo>
                  <a:lnTo>
                    <a:pt x="1428372" y="1214153"/>
                  </a:lnTo>
                  <a:lnTo>
                    <a:pt x="1366551" y="1275974"/>
                  </a:lnTo>
                  <a:lnTo>
                    <a:pt x="1366551" y="1040189"/>
                  </a:lnTo>
                  <a:close/>
                  <a:moveTo>
                    <a:pt x="1534764" y="1166708"/>
                  </a:moveTo>
                  <a:cubicBezTo>
                    <a:pt x="1510322" y="1166708"/>
                    <a:pt x="1490194" y="1146580"/>
                    <a:pt x="1490194" y="1122139"/>
                  </a:cubicBezTo>
                  <a:cubicBezTo>
                    <a:pt x="1490194" y="1097697"/>
                    <a:pt x="1510322" y="1077569"/>
                    <a:pt x="1534764" y="1077569"/>
                  </a:cubicBezTo>
                  <a:cubicBezTo>
                    <a:pt x="1559205" y="1077569"/>
                    <a:pt x="1579333" y="1097697"/>
                    <a:pt x="1579333" y="1122139"/>
                  </a:cubicBezTo>
                  <a:cubicBezTo>
                    <a:pt x="1577895" y="1148018"/>
                    <a:pt x="1559205" y="1166708"/>
                    <a:pt x="1534764" y="1166708"/>
                  </a:cubicBezTo>
                  <a:close/>
                  <a:moveTo>
                    <a:pt x="1367988" y="958239"/>
                  </a:moveTo>
                  <a:lnTo>
                    <a:pt x="1444187" y="958239"/>
                  </a:lnTo>
                  <a:lnTo>
                    <a:pt x="1444187" y="669258"/>
                  </a:lnTo>
                  <a:lnTo>
                    <a:pt x="1477255" y="663507"/>
                  </a:lnTo>
                  <a:cubicBezTo>
                    <a:pt x="1481568" y="689386"/>
                    <a:pt x="1501696" y="709514"/>
                    <a:pt x="1527575" y="713827"/>
                  </a:cubicBezTo>
                  <a:lnTo>
                    <a:pt x="1527575" y="887791"/>
                  </a:lnTo>
                  <a:lnTo>
                    <a:pt x="1691475" y="887791"/>
                  </a:lnTo>
                  <a:lnTo>
                    <a:pt x="1864001" y="715265"/>
                  </a:lnTo>
                  <a:lnTo>
                    <a:pt x="1960328" y="715265"/>
                  </a:lnTo>
                  <a:lnTo>
                    <a:pt x="1960328" y="844659"/>
                  </a:lnTo>
                  <a:lnTo>
                    <a:pt x="1809368" y="844659"/>
                  </a:lnTo>
                  <a:lnTo>
                    <a:pt x="1809368" y="945299"/>
                  </a:lnTo>
                  <a:lnTo>
                    <a:pt x="1727418" y="1027249"/>
                  </a:lnTo>
                  <a:lnTo>
                    <a:pt x="1369426" y="1027249"/>
                  </a:lnTo>
                  <a:lnTo>
                    <a:pt x="1369426" y="958239"/>
                  </a:lnTo>
                  <a:close/>
                  <a:moveTo>
                    <a:pt x="1352173" y="1527575"/>
                  </a:moveTo>
                  <a:lnTo>
                    <a:pt x="1352173" y="1746108"/>
                  </a:lnTo>
                  <a:lnTo>
                    <a:pt x="1296102" y="1746108"/>
                  </a:lnTo>
                  <a:lnTo>
                    <a:pt x="1296102" y="1527575"/>
                  </a:lnTo>
                  <a:lnTo>
                    <a:pt x="1352173" y="1527575"/>
                  </a:lnTo>
                  <a:close/>
                  <a:moveTo>
                    <a:pt x="1264473" y="828844"/>
                  </a:moveTo>
                  <a:lnTo>
                    <a:pt x="1264473" y="744019"/>
                  </a:lnTo>
                  <a:cubicBezTo>
                    <a:pt x="1291789" y="741143"/>
                    <a:pt x="1313355" y="719578"/>
                    <a:pt x="1316230" y="692261"/>
                  </a:cubicBezTo>
                  <a:lnTo>
                    <a:pt x="1428372" y="672133"/>
                  </a:lnTo>
                  <a:lnTo>
                    <a:pt x="1428372" y="943862"/>
                  </a:lnTo>
                  <a:lnTo>
                    <a:pt x="1367988" y="943862"/>
                  </a:lnTo>
                  <a:lnTo>
                    <a:pt x="1367988" y="828844"/>
                  </a:lnTo>
                  <a:lnTo>
                    <a:pt x="1264473" y="828844"/>
                  </a:lnTo>
                  <a:close/>
                  <a:moveTo>
                    <a:pt x="1149455" y="958239"/>
                  </a:moveTo>
                  <a:lnTo>
                    <a:pt x="1352173" y="958239"/>
                  </a:lnTo>
                  <a:lnTo>
                    <a:pt x="1352173" y="1025812"/>
                  </a:lnTo>
                  <a:lnTo>
                    <a:pt x="1149455" y="1025812"/>
                  </a:lnTo>
                  <a:lnTo>
                    <a:pt x="1149455" y="958239"/>
                  </a:lnTo>
                  <a:close/>
                  <a:moveTo>
                    <a:pt x="913670" y="1242907"/>
                  </a:moveTo>
                  <a:lnTo>
                    <a:pt x="913670" y="1040189"/>
                  </a:lnTo>
                  <a:lnTo>
                    <a:pt x="1135078" y="1040189"/>
                  </a:lnTo>
                  <a:lnTo>
                    <a:pt x="1135078" y="1176772"/>
                  </a:lnTo>
                  <a:lnTo>
                    <a:pt x="913670" y="1242907"/>
                  </a:lnTo>
                  <a:close/>
                  <a:moveTo>
                    <a:pt x="906481" y="1678535"/>
                  </a:moveTo>
                  <a:cubicBezTo>
                    <a:pt x="930922" y="1678535"/>
                    <a:pt x="951050" y="1698663"/>
                    <a:pt x="951050" y="1723105"/>
                  </a:cubicBezTo>
                  <a:cubicBezTo>
                    <a:pt x="951050" y="1747546"/>
                    <a:pt x="930922" y="1767674"/>
                    <a:pt x="906481" y="1767674"/>
                  </a:cubicBezTo>
                  <a:cubicBezTo>
                    <a:pt x="882040" y="1767674"/>
                    <a:pt x="861912" y="1747546"/>
                    <a:pt x="861912" y="1723105"/>
                  </a:cubicBezTo>
                  <a:cubicBezTo>
                    <a:pt x="861912" y="1698663"/>
                    <a:pt x="882040" y="1678535"/>
                    <a:pt x="906481" y="1678535"/>
                  </a:cubicBezTo>
                  <a:close/>
                  <a:moveTo>
                    <a:pt x="511109" y="907919"/>
                  </a:moveTo>
                  <a:cubicBezTo>
                    <a:pt x="486667" y="907919"/>
                    <a:pt x="466539" y="887791"/>
                    <a:pt x="466539" y="863349"/>
                  </a:cubicBezTo>
                  <a:cubicBezTo>
                    <a:pt x="466539" y="838908"/>
                    <a:pt x="486667" y="818780"/>
                    <a:pt x="511109" y="818780"/>
                  </a:cubicBezTo>
                  <a:cubicBezTo>
                    <a:pt x="535550" y="818780"/>
                    <a:pt x="555678" y="838908"/>
                    <a:pt x="555678" y="863349"/>
                  </a:cubicBezTo>
                  <a:cubicBezTo>
                    <a:pt x="555678" y="887791"/>
                    <a:pt x="535550" y="907919"/>
                    <a:pt x="511109" y="907919"/>
                  </a:cubicBezTo>
                  <a:close/>
                  <a:moveTo>
                    <a:pt x="718140" y="545614"/>
                  </a:moveTo>
                  <a:cubicBezTo>
                    <a:pt x="689386" y="549927"/>
                    <a:pt x="666382" y="574368"/>
                    <a:pt x="666382" y="604560"/>
                  </a:cubicBezTo>
                  <a:cubicBezTo>
                    <a:pt x="666382" y="634752"/>
                    <a:pt x="689386" y="659194"/>
                    <a:pt x="718140" y="663507"/>
                  </a:cubicBezTo>
                  <a:lnTo>
                    <a:pt x="718140" y="731079"/>
                  </a:lnTo>
                  <a:lnTo>
                    <a:pt x="636190" y="731079"/>
                  </a:lnTo>
                  <a:lnTo>
                    <a:pt x="636190" y="423408"/>
                  </a:lnTo>
                  <a:lnTo>
                    <a:pt x="718140" y="423408"/>
                  </a:lnTo>
                  <a:lnTo>
                    <a:pt x="718140" y="545614"/>
                  </a:lnTo>
                  <a:close/>
                  <a:moveTo>
                    <a:pt x="876289" y="219252"/>
                  </a:moveTo>
                  <a:cubicBezTo>
                    <a:pt x="851848" y="219252"/>
                    <a:pt x="831720" y="199124"/>
                    <a:pt x="831720" y="174683"/>
                  </a:cubicBezTo>
                  <a:cubicBezTo>
                    <a:pt x="831720" y="150241"/>
                    <a:pt x="851848" y="130113"/>
                    <a:pt x="876289" y="130113"/>
                  </a:cubicBezTo>
                  <a:cubicBezTo>
                    <a:pt x="900730" y="130113"/>
                    <a:pt x="920858" y="150241"/>
                    <a:pt x="920858" y="174683"/>
                  </a:cubicBezTo>
                  <a:cubicBezTo>
                    <a:pt x="920858" y="200562"/>
                    <a:pt x="900730" y="219252"/>
                    <a:pt x="876289" y="219252"/>
                  </a:cubicBezTo>
                  <a:close/>
                  <a:moveTo>
                    <a:pt x="732517" y="407593"/>
                  </a:moveTo>
                  <a:lnTo>
                    <a:pt x="732517" y="348647"/>
                  </a:lnTo>
                  <a:lnTo>
                    <a:pt x="869100" y="348647"/>
                  </a:lnTo>
                  <a:lnTo>
                    <a:pt x="869100" y="407593"/>
                  </a:lnTo>
                  <a:lnTo>
                    <a:pt x="732517" y="407593"/>
                  </a:lnTo>
                  <a:close/>
                  <a:moveTo>
                    <a:pt x="769898" y="603123"/>
                  </a:moveTo>
                  <a:cubicBezTo>
                    <a:pt x="769898" y="627564"/>
                    <a:pt x="749770" y="647692"/>
                    <a:pt x="725329" y="647692"/>
                  </a:cubicBezTo>
                  <a:cubicBezTo>
                    <a:pt x="700887" y="647692"/>
                    <a:pt x="680759" y="627564"/>
                    <a:pt x="680759" y="603123"/>
                  </a:cubicBezTo>
                  <a:cubicBezTo>
                    <a:pt x="680759" y="578681"/>
                    <a:pt x="700887" y="558553"/>
                    <a:pt x="725329" y="558553"/>
                  </a:cubicBezTo>
                  <a:cubicBezTo>
                    <a:pt x="749770" y="559991"/>
                    <a:pt x="769898" y="580119"/>
                    <a:pt x="769898" y="603123"/>
                  </a:cubicBezTo>
                  <a:close/>
                  <a:moveTo>
                    <a:pt x="899292" y="729642"/>
                  </a:moveTo>
                  <a:lnTo>
                    <a:pt x="732517" y="729642"/>
                  </a:lnTo>
                  <a:lnTo>
                    <a:pt x="732517" y="662069"/>
                  </a:lnTo>
                  <a:cubicBezTo>
                    <a:pt x="758396" y="659194"/>
                    <a:pt x="779962" y="637628"/>
                    <a:pt x="782837" y="611749"/>
                  </a:cubicBezTo>
                  <a:lnTo>
                    <a:pt x="897855" y="611749"/>
                  </a:lnTo>
                  <a:lnTo>
                    <a:pt x="897855" y="729642"/>
                  </a:lnTo>
                  <a:close/>
                  <a:moveTo>
                    <a:pt x="899292" y="831720"/>
                  </a:moveTo>
                  <a:lnTo>
                    <a:pt x="732517" y="831720"/>
                  </a:lnTo>
                  <a:lnTo>
                    <a:pt x="732517" y="745457"/>
                  </a:lnTo>
                  <a:lnTo>
                    <a:pt x="899292" y="745457"/>
                  </a:lnTo>
                  <a:lnTo>
                    <a:pt x="899292" y="831720"/>
                  </a:lnTo>
                  <a:close/>
                  <a:moveTo>
                    <a:pt x="899292" y="1025812"/>
                  </a:moveTo>
                  <a:lnTo>
                    <a:pt x="692261" y="1025812"/>
                  </a:lnTo>
                  <a:lnTo>
                    <a:pt x="613187" y="1104886"/>
                  </a:lnTo>
                  <a:lnTo>
                    <a:pt x="518297" y="1104886"/>
                  </a:lnTo>
                  <a:lnTo>
                    <a:pt x="518297" y="1071819"/>
                  </a:lnTo>
                  <a:lnTo>
                    <a:pt x="634752" y="955363"/>
                  </a:lnTo>
                  <a:lnTo>
                    <a:pt x="634752" y="744019"/>
                  </a:lnTo>
                  <a:lnTo>
                    <a:pt x="716702" y="744019"/>
                  </a:lnTo>
                  <a:lnTo>
                    <a:pt x="716702" y="846097"/>
                  </a:lnTo>
                  <a:lnTo>
                    <a:pt x="897855" y="846097"/>
                  </a:lnTo>
                  <a:lnTo>
                    <a:pt x="897855" y="1025812"/>
                  </a:lnTo>
                  <a:close/>
                  <a:moveTo>
                    <a:pt x="899292" y="1248658"/>
                  </a:moveTo>
                  <a:lnTo>
                    <a:pt x="771335" y="1287476"/>
                  </a:lnTo>
                  <a:cubicBezTo>
                    <a:pt x="762709" y="1275974"/>
                    <a:pt x="748332" y="1268786"/>
                    <a:pt x="733955" y="1267348"/>
                  </a:cubicBezTo>
                  <a:lnTo>
                    <a:pt x="733955" y="1104886"/>
                  </a:lnTo>
                  <a:lnTo>
                    <a:pt x="634752" y="1104886"/>
                  </a:lnTo>
                  <a:lnTo>
                    <a:pt x="699450" y="1040189"/>
                  </a:lnTo>
                  <a:lnTo>
                    <a:pt x="900730" y="1040189"/>
                  </a:lnTo>
                  <a:lnTo>
                    <a:pt x="900730" y="1248658"/>
                  </a:lnTo>
                  <a:close/>
                  <a:moveTo>
                    <a:pt x="732517" y="1382366"/>
                  </a:moveTo>
                  <a:cubicBezTo>
                    <a:pt x="761271" y="1378052"/>
                    <a:pt x="784275" y="1353611"/>
                    <a:pt x="784275" y="1323419"/>
                  </a:cubicBezTo>
                  <a:cubicBezTo>
                    <a:pt x="784275" y="1314793"/>
                    <a:pt x="782837" y="1306167"/>
                    <a:pt x="778524" y="1298978"/>
                  </a:cubicBezTo>
                  <a:lnTo>
                    <a:pt x="899292" y="1263035"/>
                  </a:lnTo>
                  <a:lnTo>
                    <a:pt x="899292" y="1563518"/>
                  </a:lnTo>
                  <a:lnTo>
                    <a:pt x="732517" y="1563518"/>
                  </a:lnTo>
                  <a:lnTo>
                    <a:pt x="732517" y="1382366"/>
                  </a:lnTo>
                  <a:close/>
                  <a:moveTo>
                    <a:pt x="680759" y="1324857"/>
                  </a:moveTo>
                  <a:cubicBezTo>
                    <a:pt x="680759" y="1300416"/>
                    <a:pt x="700887" y="1280288"/>
                    <a:pt x="725329" y="1280288"/>
                  </a:cubicBezTo>
                  <a:cubicBezTo>
                    <a:pt x="749770" y="1280288"/>
                    <a:pt x="769898" y="1300416"/>
                    <a:pt x="769898" y="1324857"/>
                  </a:cubicBezTo>
                  <a:cubicBezTo>
                    <a:pt x="769898" y="1349298"/>
                    <a:pt x="749770" y="1369426"/>
                    <a:pt x="725329" y="1369426"/>
                  </a:cubicBezTo>
                  <a:cubicBezTo>
                    <a:pt x="700887" y="1369426"/>
                    <a:pt x="680759" y="1349298"/>
                    <a:pt x="680759" y="1324857"/>
                  </a:cubicBezTo>
                  <a:close/>
                  <a:moveTo>
                    <a:pt x="421970" y="1317668"/>
                  </a:moveTo>
                  <a:lnTo>
                    <a:pt x="618937" y="1120701"/>
                  </a:lnTo>
                  <a:lnTo>
                    <a:pt x="718140" y="1120701"/>
                  </a:lnTo>
                  <a:lnTo>
                    <a:pt x="718140" y="1267348"/>
                  </a:lnTo>
                  <a:cubicBezTo>
                    <a:pt x="690823" y="1270224"/>
                    <a:pt x="670695" y="1291789"/>
                    <a:pt x="667820" y="1317668"/>
                  </a:cubicBezTo>
                  <a:lnTo>
                    <a:pt x="421970" y="1317668"/>
                  </a:lnTo>
                  <a:close/>
                  <a:moveTo>
                    <a:pt x="400404" y="1317668"/>
                  </a:moveTo>
                  <a:lnTo>
                    <a:pt x="258070" y="1317668"/>
                  </a:lnTo>
                  <a:lnTo>
                    <a:pt x="258070" y="1254409"/>
                  </a:lnTo>
                  <a:lnTo>
                    <a:pt x="409031" y="1254409"/>
                  </a:lnTo>
                  <a:lnTo>
                    <a:pt x="409031" y="1132203"/>
                  </a:lnTo>
                  <a:lnTo>
                    <a:pt x="456475" y="1132203"/>
                  </a:lnTo>
                  <a:lnTo>
                    <a:pt x="502482" y="1086196"/>
                  </a:lnTo>
                  <a:lnTo>
                    <a:pt x="502482" y="1119263"/>
                  </a:lnTo>
                  <a:lnTo>
                    <a:pt x="598809" y="1119263"/>
                  </a:lnTo>
                  <a:lnTo>
                    <a:pt x="400404" y="1317668"/>
                  </a:lnTo>
                  <a:close/>
                  <a:moveTo>
                    <a:pt x="259508" y="1458565"/>
                  </a:moveTo>
                  <a:lnTo>
                    <a:pt x="259508" y="1332045"/>
                  </a:lnTo>
                  <a:lnTo>
                    <a:pt x="386027" y="1332045"/>
                  </a:lnTo>
                  <a:lnTo>
                    <a:pt x="259508" y="1458565"/>
                  </a:lnTo>
                  <a:close/>
                  <a:moveTo>
                    <a:pt x="252319" y="1730293"/>
                  </a:moveTo>
                  <a:cubicBezTo>
                    <a:pt x="276761" y="1730293"/>
                    <a:pt x="296889" y="1750421"/>
                    <a:pt x="296889" y="1774862"/>
                  </a:cubicBezTo>
                  <a:cubicBezTo>
                    <a:pt x="296889" y="1799304"/>
                    <a:pt x="276761" y="1819432"/>
                    <a:pt x="252319" y="1819432"/>
                  </a:cubicBezTo>
                  <a:cubicBezTo>
                    <a:pt x="227878" y="1819432"/>
                    <a:pt x="207750" y="1799304"/>
                    <a:pt x="207750" y="1774862"/>
                  </a:cubicBezTo>
                  <a:cubicBezTo>
                    <a:pt x="207750" y="1750421"/>
                    <a:pt x="227878" y="1730293"/>
                    <a:pt x="252319" y="1730293"/>
                  </a:cubicBezTo>
                  <a:close/>
                  <a:moveTo>
                    <a:pt x="26598" y="1658407"/>
                  </a:moveTo>
                  <a:cubicBezTo>
                    <a:pt x="26598" y="1633966"/>
                    <a:pt x="46726" y="1613838"/>
                    <a:pt x="71167" y="1613838"/>
                  </a:cubicBezTo>
                  <a:cubicBezTo>
                    <a:pt x="95608" y="1613838"/>
                    <a:pt x="115736" y="1633966"/>
                    <a:pt x="115736" y="1658407"/>
                  </a:cubicBezTo>
                  <a:cubicBezTo>
                    <a:pt x="115736" y="1682849"/>
                    <a:pt x="95608" y="1702977"/>
                    <a:pt x="71167" y="1702977"/>
                  </a:cubicBezTo>
                  <a:cubicBezTo>
                    <a:pt x="45288" y="1702977"/>
                    <a:pt x="26598" y="1682849"/>
                    <a:pt x="26598" y="1658407"/>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b="1" dirty="0"/>
            </a:p>
          </p:txBody>
        </p:sp>
        <p:sp>
          <p:nvSpPr>
            <p:cNvPr id="15" name="任意多边形: 形状 14">
              <a:extLst>
                <a:ext uri="{FF2B5EF4-FFF2-40B4-BE49-F238E27FC236}">
                  <a16:creationId xmlns:a16="http://schemas.microsoft.com/office/drawing/2014/main" id="{372D8128-BAD0-40A0-BFA2-A7974784F4F3}"/>
                </a:ext>
              </a:extLst>
            </p:cNvPr>
            <p:cNvSpPr/>
            <p:nvPr/>
          </p:nvSpPr>
          <p:spPr>
            <a:xfrm>
              <a:off x="1676375" y="4150510"/>
              <a:ext cx="361840" cy="361840"/>
            </a:xfrm>
            <a:custGeom>
              <a:avLst/>
              <a:gdLst>
                <a:gd name="connsiteX0" fmla="*/ 144491 w 287543"/>
                <a:gd name="connsiteY0" fmla="*/ 278198 h 287543"/>
                <a:gd name="connsiteX1" fmla="*/ 10783 w 287543"/>
                <a:gd name="connsiteY1" fmla="*/ 144491 h 287543"/>
                <a:gd name="connsiteX2" fmla="*/ 144491 w 287543"/>
                <a:gd name="connsiteY2" fmla="*/ 10783 h 287543"/>
                <a:gd name="connsiteX3" fmla="*/ 278198 w 287543"/>
                <a:gd name="connsiteY3" fmla="*/ 144491 h 287543"/>
                <a:gd name="connsiteX4" fmla="*/ 144491 w 287543"/>
                <a:gd name="connsiteY4" fmla="*/ 278198 h 287543"/>
                <a:gd name="connsiteX5" fmla="*/ 144491 w 287543"/>
                <a:gd name="connsiteY5" fmla="*/ 36662 h 287543"/>
                <a:gd name="connsiteX6" fmla="*/ 38100 w 287543"/>
                <a:gd name="connsiteY6" fmla="*/ 143053 h 287543"/>
                <a:gd name="connsiteX7" fmla="*/ 144491 w 287543"/>
                <a:gd name="connsiteY7" fmla="*/ 249444 h 287543"/>
                <a:gd name="connsiteX8" fmla="*/ 250882 w 287543"/>
                <a:gd name="connsiteY8" fmla="*/ 143053 h 287543"/>
                <a:gd name="connsiteX9" fmla="*/ 144491 w 287543"/>
                <a:gd name="connsiteY9" fmla="*/ 36662 h 287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7543" h="287543">
                  <a:moveTo>
                    <a:pt x="144491" y="278198"/>
                  </a:moveTo>
                  <a:cubicBezTo>
                    <a:pt x="71167" y="278198"/>
                    <a:pt x="10783" y="217814"/>
                    <a:pt x="10783" y="144491"/>
                  </a:cubicBezTo>
                  <a:cubicBezTo>
                    <a:pt x="10783" y="71167"/>
                    <a:pt x="71167" y="10783"/>
                    <a:pt x="144491" y="10783"/>
                  </a:cubicBezTo>
                  <a:cubicBezTo>
                    <a:pt x="217814" y="10783"/>
                    <a:pt x="278198" y="71167"/>
                    <a:pt x="278198" y="144491"/>
                  </a:cubicBezTo>
                  <a:cubicBezTo>
                    <a:pt x="278198" y="217814"/>
                    <a:pt x="219252" y="278198"/>
                    <a:pt x="144491" y="278198"/>
                  </a:cubicBezTo>
                  <a:close/>
                  <a:moveTo>
                    <a:pt x="144491" y="36662"/>
                  </a:moveTo>
                  <a:cubicBezTo>
                    <a:pt x="85544" y="36662"/>
                    <a:pt x="38100" y="84106"/>
                    <a:pt x="38100" y="143053"/>
                  </a:cubicBezTo>
                  <a:cubicBezTo>
                    <a:pt x="38100" y="201999"/>
                    <a:pt x="85544" y="249444"/>
                    <a:pt x="144491" y="249444"/>
                  </a:cubicBezTo>
                  <a:cubicBezTo>
                    <a:pt x="203437" y="249444"/>
                    <a:pt x="250882" y="201999"/>
                    <a:pt x="250882" y="143053"/>
                  </a:cubicBezTo>
                  <a:cubicBezTo>
                    <a:pt x="252319" y="85544"/>
                    <a:pt x="203437" y="36662"/>
                    <a:pt x="144491" y="36662"/>
                  </a:cubicBezTo>
                  <a:close/>
                </a:path>
              </a:pathLst>
            </a:custGeom>
            <a:solidFill>
              <a:srgbClr val="FFFFFF"/>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16" name="任意多边形: 形状 15">
              <a:extLst>
                <a:ext uri="{FF2B5EF4-FFF2-40B4-BE49-F238E27FC236}">
                  <a16:creationId xmlns:a16="http://schemas.microsoft.com/office/drawing/2014/main" id="{BDC089C9-9AE6-4D34-89E2-13292A9A570F}"/>
                </a:ext>
              </a:extLst>
            </p:cNvPr>
            <p:cNvSpPr/>
            <p:nvPr/>
          </p:nvSpPr>
          <p:spPr>
            <a:xfrm>
              <a:off x="2240843" y="4385707"/>
              <a:ext cx="325656" cy="325656"/>
            </a:xfrm>
            <a:custGeom>
              <a:avLst/>
              <a:gdLst>
                <a:gd name="connsiteX0" fmla="*/ 107110 w 258789"/>
                <a:gd name="connsiteY0" fmla="*/ 258070 h 258789"/>
                <a:gd name="connsiteX1" fmla="*/ 161743 w 258789"/>
                <a:gd name="connsiteY1" fmla="*/ 258070 h 258789"/>
                <a:gd name="connsiteX2" fmla="*/ 161743 w 258789"/>
                <a:gd name="connsiteY2" fmla="*/ 233629 h 258789"/>
                <a:gd name="connsiteX3" fmla="*/ 184747 w 258789"/>
                <a:gd name="connsiteY3" fmla="*/ 223565 h 258789"/>
                <a:gd name="connsiteX4" fmla="*/ 201999 w 258789"/>
                <a:gd name="connsiteY4" fmla="*/ 240818 h 258789"/>
                <a:gd name="connsiteX5" fmla="*/ 240818 w 258789"/>
                <a:gd name="connsiteY5" fmla="*/ 201999 h 258789"/>
                <a:gd name="connsiteX6" fmla="*/ 223565 w 258789"/>
                <a:gd name="connsiteY6" fmla="*/ 184747 h 258789"/>
                <a:gd name="connsiteX7" fmla="*/ 233629 w 258789"/>
                <a:gd name="connsiteY7" fmla="*/ 161743 h 258789"/>
                <a:gd name="connsiteX8" fmla="*/ 258070 w 258789"/>
                <a:gd name="connsiteY8" fmla="*/ 161743 h 258789"/>
                <a:gd name="connsiteX9" fmla="*/ 258070 w 258789"/>
                <a:gd name="connsiteY9" fmla="*/ 107110 h 258789"/>
                <a:gd name="connsiteX10" fmla="*/ 233629 w 258789"/>
                <a:gd name="connsiteY10" fmla="*/ 107110 h 258789"/>
                <a:gd name="connsiteX11" fmla="*/ 223565 w 258789"/>
                <a:gd name="connsiteY11" fmla="*/ 84106 h 258789"/>
                <a:gd name="connsiteX12" fmla="*/ 240818 w 258789"/>
                <a:gd name="connsiteY12" fmla="*/ 66854 h 258789"/>
                <a:gd name="connsiteX13" fmla="*/ 201999 w 258789"/>
                <a:gd name="connsiteY13" fmla="*/ 28035 h 258789"/>
                <a:gd name="connsiteX14" fmla="*/ 184747 w 258789"/>
                <a:gd name="connsiteY14" fmla="*/ 45288 h 258789"/>
                <a:gd name="connsiteX15" fmla="*/ 160306 w 258789"/>
                <a:gd name="connsiteY15" fmla="*/ 35224 h 258789"/>
                <a:gd name="connsiteX16" fmla="*/ 160306 w 258789"/>
                <a:gd name="connsiteY16" fmla="*/ 10783 h 258789"/>
                <a:gd name="connsiteX17" fmla="*/ 105672 w 258789"/>
                <a:gd name="connsiteY17" fmla="*/ 10783 h 258789"/>
                <a:gd name="connsiteX18" fmla="*/ 105672 w 258789"/>
                <a:gd name="connsiteY18" fmla="*/ 35224 h 258789"/>
                <a:gd name="connsiteX19" fmla="*/ 82669 w 258789"/>
                <a:gd name="connsiteY19" fmla="*/ 45288 h 258789"/>
                <a:gd name="connsiteX20" fmla="*/ 65416 w 258789"/>
                <a:gd name="connsiteY20" fmla="*/ 28035 h 258789"/>
                <a:gd name="connsiteX21" fmla="*/ 26598 w 258789"/>
                <a:gd name="connsiteY21" fmla="*/ 66854 h 258789"/>
                <a:gd name="connsiteX22" fmla="*/ 43850 w 258789"/>
                <a:gd name="connsiteY22" fmla="*/ 84106 h 258789"/>
                <a:gd name="connsiteX23" fmla="*/ 33786 w 258789"/>
                <a:gd name="connsiteY23" fmla="*/ 107110 h 258789"/>
                <a:gd name="connsiteX24" fmla="*/ 10783 w 258789"/>
                <a:gd name="connsiteY24" fmla="*/ 107110 h 258789"/>
                <a:gd name="connsiteX25" fmla="*/ 10783 w 258789"/>
                <a:gd name="connsiteY25" fmla="*/ 161743 h 258789"/>
                <a:gd name="connsiteX26" fmla="*/ 35224 w 258789"/>
                <a:gd name="connsiteY26" fmla="*/ 161743 h 258789"/>
                <a:gd name="connsiteX27" fmla="*/ 45288 w 258789"/>
                <a:gd name="connsiteY27" fmla="*/ 184747 h 258789"/>
                <a:gd name="connsiteX28" fmla="*/ 28035 w 258789"/>
                <a:gd name="connsiteY28" fmla="*/ 201999 h 258789"/>
                <a:gd name="connsiteX29" fmla="*/ 66854 w 258789"/>
                <a:gd name="connsiteY29" fmla="*/ 240818 h 258789"/>
                <a:gd name="connsiteX30" fmla="*/ 84106 w 258789"/>
                <a:gd name="connsiteY30" fmla="*/ 223565 h 258789"/>
                <a:gd name="connsiteX31" fmla="*/ 107110 w 258789"/>
                <a:gd name="connsiteY31" fmla="*/ 233629 h 258789"/>
                <a:gd name="connsiteX32" fmla="*/ 107110 w 258789"/>
                <a:gd name="connsiteY32" fmla="*/ 258070 h 258789"/>
                <a:gd name="connsiteX33" fmla="*/ 86982 w 258789"/>
                <a:gd name="connsiteY33" fmla="*/ 132989 h 258789"/>
                <a:gd name="connsiteX34" fmla="*/ 135864 w 258789"/>
                <a:gd name="connsiteY34" fmla="*/ 84106 h 258789"/>
                <a:gd name="connsiteX35" fmla="*/ 184747 w 258789"/>
                <a:gd name="connsiteY35" fmla="*/ 132989 h 258789"/>
                <a:gd name="connsiteX36" fmla="*/ 135864 w 258789"/>
                <a:gd name="connsiteY36" fmla="*/ 181871 h 258789"/>
                <a:gd name="connsiteX37" fmla="*/ 86982 w 258789"/>
                <a:gd name="connsiteY37" fmla="*/ 132989 h 25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8789" h="258789">
                  <a:moveTo>
                    <a:pt x="107110" y="258070"/>
                  </a:moveTo>
                  <a:lnTo>
                    <a:pt x="161743" y="258070"/>
                  </a:lnTo>
                  <a:lnTo>
                    <a:pt x="161743" y="233629"/>
                  </a:lnTo>
                  <a:cubicBezTo>
                    <a:pt x="170370" y="230754"/>
                    <a:pt x="177558" y="227878"/>
                    <a:pt x="184747" y="223565"/>
                  </a:cubicBezTo>
                  <a:lnTo>
                    <a:pt x="201999" y="240818"/>
                  </a:lnTo>
                  <a:lnTo>
                    <a:pt x="240818" y="201999"/>
                  </a:lnTo>
                  <a:lnTo>
                    <a:pt x="223565" y="184747"/>
                  </a:lnTo>
                  <a:cubicBezTo>
                    <a:pt x="227878" y="177558"/>
                    <a:pt x="230754" y="168932"/>
                    <a:pt x="233629" y="161743"/>
                  </a:cubicBezTo>
                  <a:lnTo>
                    <a:pt x="258070" y="161743"/>
                  </a:lnTo>
                  <a:lnTo>
                    <a:pt x="258070" y="107110"/>
                  </a:lnTo>
                  <a:lnTo>
                    <a:pt x="233629" y="107110"/>
                  </a:lnTo>
                  <a:cubicBezTo>
                    <a:pt x="230754" y="98484"/>
                    <a:pt x="227878" y="91295"/>
                    <a:pt x="223565" y="84106"/>
                  </a:cubicBezTo>
                  <a:lnTo>
                    <a:pt x="240818" y="66854"/>
                  </a:lnTo>
                  <a:lnTo>
                    <a:pt x="201999" y="28035"/>
                  </a:lnTo>
                  <a:lnTo>
                    <a:pt x="184747" y="45288"/>
                  </a:lnTo>
                  <a:cubicBezTo>
                    <a:pt x="177558" y="40975"/>
                    <a:pt x="168932" y="38099"/>
                    <a:pt x="160306" y="35224"/>
                  </a:cubicBezTo>
                  <a:lnTo>
                    <a:pt x="160306" y="10783"/>
                  </a:lnTo>
                  <a:lnTo>
                    <a:pt x="105672" y="10783"/>
                  </a:lnTo>
                  <a:lnTo>
                    <a:pt x="105672" y="35224"/>
                  </a:lnTo>
                  <a:cubicBezTo>
                    <a:pt x="97046" y="38099"/>
                    <a:pt x="89857" y="40975"/>
                    <a:pt x="82669" y="45288"/>
                  </a:cubicBezTo>
                  <a:lnTo>
                    <a:pt x="65416" y="28035"/>
                  </a:lnTo>
                  <a:lnTo>
                    <a:pt x="26598" y="66854"/>
                  </a:lnTo>
                  <a:lnTo>
                    <a:pt x="43850" y="84106"/>
                  </a:lnTo>
                  <a:cubicBezTo>
                    <a:pt x="39537" y="91295"/>
                    <a:pt x="36662" y="99921"/>
                    <a:pt x="33786" y="107110"/>
                  </a:cubicBezTo>
                  <a:lnTo>
                    <a:pt x="10783" y="107110"/>
                  </a:lnTo>
                  <a:lnTo>
                    <a:pt x="10783" y="161743"/>
                  </a:lnTo>
                  <a:lnTo>
                    <a:pt x="35224" y="161743"/>
                  </a:lnTo>
                  <a:cubicBezTo>
                    <a:pt x="38100" y="170369"/>
                    <a:pt x="40975" y="177558"/>
                    <a:pt x="45288" y="184747"/>
                  </a:cubicBezTo>
                  <a:lnTo>
                    <a:pt x="28035" y="201999"/>
                  </a:lnTo>
                  <a:lnTo>
                    <a:pt x="66854" y="240818"/>
                  </a:lnTo>
                  <a:lnTo>
                    <a:pt x="84106" y="223565"/>
                  </a:lnTo>
                  <a:cubicBezTo>
                    <a:pt x="91295" y="227878"/>
                    <a:pt x="99921" y="230754"/>
                    <a:pt x="107110" y="233629"/>
                  </a:cubicBezTo>
                  <a:lnTo>
                    <a:pt x="107110" y="258070"/>
                  </a:lnTo>
                  <a:close/>
                  <a:moveTo>
                    <a:pt x="86982" y="132989"/>
                  </a:moveTo>
                  <a:cubicBezTo>
                    <a:pt x="86982" y="105672"/>
                    <a:pt x="108548" y="84106"/>
                    <a:pt x="135864" y="84106"/>
                  </a:cubicBezTo>
                  <a:cubicBezTo>
                    <a:pt x="163181" y="84106"/>
                    <a:pt x="184747" y="105672"/>
                    <a:pt x="184747" y="132989"/>
                  </a:cubicBezTo>
                  <a:cubicBezTo>
                    <a:pt x="184747" y="160305"/>
                    <a:pt x="163181" y="181871"/>
                    <a:pt x="135864" y="181871"/>
                  </a:cubicBezTo>
                  <a:cubicBezTo>
                    <a:pt x="108548" y="181871"/>
                    <a:pt x="86982" y="160305"/>
                    <a:pt x="86982" y="132989"/>
                  </a:cubicBezTo>
                  <a:close/>
                </a:path>
              </a:pathLst>
            </a:custGeom>
            <a:solidFill>
              <a:schemeClr val="bg1"/>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17" name="任意多边形: 形状 16">
              <a:extLst>
                <a:ext uri="{FF2B5EF4-FFF2-40B4-BE49-F238E27FC236}">
                  <a16:creationId xmlns:a16="http://schemas.microsoft.com/office/drawing/2014/main" id="{99663C23-F6BD-4ADA-98C4-2FF8456556D2}"/>
                </a:ext>
              </a:extLst>
            </p:cNvPr>
            <p:cNvSpPr/>
            <p:nvPr/>
          </p:nvSpPr>
          <p:spPr>
            <a:xfrm>
              <a:off x="2946431" y="4591956"/>
              <a:ext cx="325656" cy="325656"/>
            </a:xfrm>
            <a:custGeom>
              <a:avLst/>
              <a:gdLst>
                <a:gd name="connsiteX0" fmla="*/ 107110 w 258789"/>
                <a:gd name="connsiteY0" fmla="*/ 258070 h 258789"/>
                <a:gd name="connsiteX1" fmla="*/ 161743 w 258789"/>
                <a:gd name="connsiteY1" fmla="*/ 258070 h 258789"/>
                <a:gd name="connsiteX2" fmla="*/ 161743 w 258789"/>
                <a:gd name="connsiteY2" fmla="*/ 233629 h 258789"/>
                <a:gd name="connsiteX3" fmla="*/ 184747 w 258789"/>
                <a:gd name="connsiteY3" fmla="*/ 223565 h 258789"/>
                <a:gd name="connsiteX4" fmla="*/ 201999 w 258789"/>
                <a:gd name="connsiteY4" fmla="*/ 240818 h 258789"/>
                <a:gd name="connsiteX5" fmla="*/ 240818 w 258789"/>
                <a:gd name="connsiteY5" fmla="*/ 201999 h 258789"/>
                <a:gd name="connsiteX6" fmla="*/ 223565 w 258789"/>
                <a:gd name="connsiteY6" fmla="*/ 184747 h 258789"/>
                <a:gd name="connsiteX7" fmla="*/ 233629 w 258789"/>
                <a:gd name="connsiteY7" fmla="*/ 161743 h 258789"/>
                <a:gd name="connsiteX8" fmla="*/ 258070 w 258789"/>
                <a:gd name="connsiteY8" fmla="*/ 161743 h 258789"/>
                <a:gd name="connsiteX9" fmla="*/ 258070 w 258789"/>
                <a:gd name="connsiteY9" fmla="*/ 107110 h 258789"/>
                <a:gd name="connsiteX10" fmla="*/ 233629 w 258789"/>
                <a:gd name="connsiteY10" fmla="*/ 107110 h 258789"/>
                <a:gd name="connsiteX11" fmla="*/ 223565 w 258789"/>
                <a:gd name="connsiteY11" fmla="*/ 84107 h 258789"/>
                <a:gd name="connsiteX12" fmla="*/ 240818 w 258789"/>
                <a:gd name="connsiteY12" fmla="*/ 66854 h 258789"/>
                <a:gd name="connsiteX13" fmla="*/ 201999 w 258789"/>
                <a:gd name="connsiteY13" fmla="*/ 28035 h 258789"/>
                <a:gd name="connsiteX14" fmla="*/ 184747 w 258789"/>
                <a:gd name="connsiteY14" fmla="*/ 45288 h 258789"/>
                <a:gd name="connsiteX15" fmla="*/ 161743 w 258789"/>
                <a:gd name="connsiteY15" fmla="*/ 35224 h 258789"/>
                <a:gd name="connsiteX16" fmla="*/ 161743 w 258789"/>
                <a:gd name="connsiteY16" fmla="*/ 10783 h 258789"/>
                <a:gd name="connsiteX17" fmla="*/ 107110 w 258789"/>
                <a:gd name="connsiteY17" fmla="*/ 10783 h 258789"/>
                <a:gd name="connsiteX18" fmla="*/ 107110 w 258789"/>
                <a:gd name="connsiteY18" fmla="*/ 35224 h 258789"/>
                <a:gd name="connsiteX19" fmla="*/ 84106 w 258789"/>
                <a:gd name="connsiteY19" fmla="*/ 45288 h 258789"/>
                <a:gd name="connsiteX20" fmla="*/ 66854 w 258789"/>
                <a:gd name="connsiteY20" fmla="*/ 28035 h 258789"/>
                <a:gd name="connsiteX21" fmla="*/ 28035 w 258789"/>
                <a:gd name="connsiteY21" fmla="*/ 66854 h 258789"/>
                <a:gd name="connsiteX22" fmla="*/ 45288 w 258789"/>
                <a:gd name="connsiteY22" fmla="*/ 84107 h 258789"/>
                <a:gd name="connsiteX23" fmla="*/ 35224 w 258789"/>
                <a:gd name="connsiteY23" fmla="*/ 107110 h 258789"/>
                <a:gd name="connsiteX24" fmla="*/ 10783 w 258789"/>
                <a:gd name="connsiteY24" fmla="*/ 107110 h 258789"/>
                <a:gd name="connsiteX25" fmla="*/ 10783 w 258789"/>
                <a:gd name="connsiteY25" fmla="*/ 161743 h 258789"/>
                <a:gd name="connsiteX26" fmla="*/ 35224 w 258789"/>
                <a:gd name="connsiteY26" fmla="*/ 161743 h 258789"/>
                <a:gd name="connsiteX27" fmla="*/ 45288 w 258789"/>
                <a:gd name="connsiteY27" fmla="*/ 184747 h 258789"/>
                <a:gd name="connsiteX28" fmla="*/ 28035 w 258789"/>
                <a:gd name="connsiteY28" fmla="*/ 201999 h 258789"/>
                <a:gd name="connsiteX29" fmla="*/ 66854 w 258789"/>
                <a:gd name="connsiteY29" fmla="*/ 240818 h 258789"/>
                <a:gd name="connsiteX30" fmla="*/ 84106 w 258789"/>
                <a:gd name="connsiteY30" fmla="*/ 223565 h 258789"/>
                <a:gd name="connsiteX31" fmla="*/ 107110 w 258789"/>
                <a:gd name="connsiteY31" fmla="*/ 233629 h 258789"/>
                <a:gd name="connsiteX32" fmla="*/ 107110 w 258789"/>
                <a:gd name="connsiteY32" fmla="*/ 258070 h 258789"/>
                <a:gd name="connsiteX33" fmla="*/ 85544 w 258789"/>
                <a:gd name="connsiteY33" fmla="*/ 132989 h 258789"/>
                <a:gd name="connsiteX34" fmla="*/ 134427 w 258789"/>
                <a:gd name="connsiteY34" fmla="*/ 84107 h 258789"/>
                <a:gd name="connsiteX35" fmla="*/ 183309 w 258789"/>
                <a:gd name="connsiteY35" fmla="*/ 132989 h 258789"/>
                <a:gd name="connsiteX36" fmla="*/ 134427 w 258789"/>
                <a:gd name="connsiteY36" fmla="*/ 181871 h 258789"/>
                <a:gd name="connsiteX37" fmla="*/ 85544 w 258789"/>
                <a:gd name="connsiteY37" fmla="*/ 132989 h 25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8789" h="258789">
                  <a:moveTo>
                    <a:pt x="107110" y="258070"/>
                  </a:moveTo>
                  <a:lnTo>
                    <a:pt x="161743" y="258070"/>
                  </a:lnTo>
                  <a:lnTo>
                    <a:pt x="161743" y="233629"/>
                  </a:lnTo>
                  <a:cubicBezTo>
                    <a:pt x="170370" y="230754"/>
                    <a:pt x="177558" y="227878"/>
                    <a:pt x="184747" y="223565"/>
                  </a:cubicBezTo>
                  <a:lnTo>
                    <a:pt x="201999" y="240818"/>
                  </a:lnTo>
                  <a:lnTo>
                    <a:pt x="240818" y="201999"/>
                  </a:lnTo>
                  <a:lnTo>
                    <a:pt x="223565" y="184747"/>
                  </a:lnTo>
                  <a:cubicBezTo>
                    <a:pt x="227878" y="177558"/>
                    <a:pt x="230754" y="168932"/>
                    <a:pt x="233629" y="161743"/>
                  </a:cubicBezTo>
                  <a:lnTo>
                    <a:pt x="258070" y="161743"/>
                  </a:lnTo>
                  <a:lnTo>
                    <a:pt x="258070" y="107110"/>
                  </a:lnTo>
                  <a:lnTo>
                    <a:pt x="233629" y="107110"/>
                  </a:lnTo>
                  <a:cubicBezTo>
                    <a:pt x="230754" y="98484"/>
                    <a:pt x="227878" y="91295"/>
                    <a:pt x="223565" y="84107"/>
                  </a:cubicBezTo>
                  <a:lnTo>
                    <a:pt x="240818" y="66854"/>
                  </a:lnTo>
                  <a:lnTo>
                    <a:pt x="201999" y="28035"/>
                  </a:lnTo>
                  <a:lnTo>
                    <a:pt x="184747" y="45288"/>
                  </a:lnTo>
                  <a:cubicBezTo>
                    <a:pt x="177558" y="40975"/>
                    <a:pt x="168932" y="38100"/>
                    <a:pt x="161743" y="35224"/>
                  </a:cubicBezTo>
                  <a:lnTo>
                    <a:pt x="161743" y="10783"/>
                  </a:lnTo>
                  <a:lnTo>
                    <a:pt x="107110" y="10783"/>
                  </a:lnTo>
                  <a:lnTo>
                    <a:pt x="107110" y="35224"/>
                  </a:lnTo>
                  <a:cubicBezTo>
                    <a:pt x="98484" y="38100"/>
                    <a:pt x="91295" y="40975"/>
                    <a:pt x="84106" y="45288"/>
                  </a:cubicBezTo>
                  <a:lnTo>
                    <a:pt x="66854" y="28035"/>
                  </a:lnTo>
                  <a:lnTo>
                    <a:pt x="28035" y="66854"/>
                  </a:lnTo>
                  <a:lnTo>
                    <a:pt x="45288" y="84107"/>
                  </a:lnTo>
                  <a:cubicBezTo>
                    <a:pt x="40975" y="91295"/>
                    <a:pt x="38100" y="99921"/>
                    <a:pt x="35224" y="107110"/>
                  </a:cubicBezTo>
                  <a:lnTo>
                    <a:pt x="10783" y="107110"/>
                  </a:lnTo>
                  <a:lnTo>
                    <a:pt x="10783" y="161743"/>
                  </a:lnTo>
                  <a:lnTo>
                    <a:pt x="35224" y="161743"/>
                  </a:lnTo>
                  <a:cubicBezTo>
                    <a:pt x="38100" y="170370"/>
                    <a:pt x="40975" y="177558"/>
                    <a:pt x="45288" y="184747"/>
                  </a:cubicBezTo>
                  <a:lnTo>
                    <a:pt x="28035" y="201999"/>
                  </a:lnTo>
                  <a:lnTo>
                    <a:pt x="66854" y="240818"/>
                  </a:lnTo>
                  <a:lnTo>
                    <a:pt x="84106" y="223565"/>
                  </a:lnTo>
                  <a:cubicBezTo>
                    <a:pt x="91295" y="227878"/>
                    <a:pt x="99921" y="230754"/>
                    <a:pt x="107110" y="233629"/>
                  </a:cubicBezTo>
                  <a:lnTo>
                    <a:pt x="107110" y="258070"/>
                  </a:lnTo>
                  <a:close/>
                  <a:moveTo>
                    <a:pt x="85544" y="132989"/>
                  </a:moveTo>
                  <a:cubicBezTo>
                    <a:pt x="85544" y="105672"/>
                    <a:pt x="107110" y="84107"/>
                    <a:pt x="134427" y="84107"/>
                  </a:cubicBezTo>
                  <a:cubicBezTo>
                    <a:pt x="161743" y="84107"/>
                    <a:pt x="183309" y="105672"/>
                    <a:pt x="183309" y="132989"/>
                  </a:cubicBezTo>
                  <a:cubicBezTo>
                    <a:pt x="183309" y="160306"/>
                    <a:pt x="161743" y="181871"/>
                    <a:pt x="134427" y="181871"/>
                  </a:cubicBezTo>
                  <a:cubicBezTo>
                    <a:pt x="107110" y="181871"/>
                    <a:pt x="85544" y="160306"/>
                    <a:pt x="85544" y="132989"/>
                  </a:cubicBezTo>
                  <a:close/>
                </a:path>
              </a:pathLst>
            </a:custGeom>
            <a:solidFill>
              <a:schemeClr val="bg1"/>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18" name="任意多边形: 形状 17">
              <a:extLst>
                <a:ext uri="{FF2B5EF4-FFF2-40B4-BE49-F238E27FC236}">
                  <a16:creationId xmlns:a16="http://schemas.microsoft.com/office/drawing/2014/main" id="{0C1FF3AA-B37F-43D4-A1D1-6D875655E0B6}"/>
                </a:ext>
              </a:extLst>
            </p:cNvPr>
            <p:cNvSpPr/>
            <p:nvPr/>
          </p:nvSpPr>
          <p:spPr>
            <a:xfrm>
              <a:off x="2003839" y="5809544"/>
              <a:ext cx="217103" cy="217104"/>
            </a:xfrm>
            <a:custGeom>
              <a:avLst/>
              <a:gdLst>
                <a:gd name="connsiteX0" fmla="*/ 10783 w 172526"/>
                <a:gd name="connsiteY0" fmla="*/ 109985 h 172526"/>
                <a:gd name="connsiteX1" fmla="*/ 26598 w 172526"/>
                <a:gd name="connsiteY1" fmla="*/ 109985 h 172526"/>
                <a:gd name="connsiteX2" fmla="*/ 32349 w 172526"/>
                <a:gd name="connsiteY2" fmla="*/ 125800 h 172526"/>
                <a:gd name="connsiteX3" fmla="*/ 20847 w 172526"/>
                <a:gd name="connsiteY3" fmla="*/ 137302 h 172526"/>
                <a:gd name="connsiteX4" fmla="*/ 46726 w 172526"/>
                <a:gd name="connsiteY4" fmla="*/ 163181 h 172526"/>
                <a:gd name="connsiteX5" fmla="*/ 58228 w 172526"/>
                <a:gd name="connsiteY5" fmla="*/ 151679 h 172526"/>
                <a:gd name="connsiteX6" fmla="*/ 74042 w 172526"/>
                <a:gd name="connsiteY6" fmla="*/ 157430 h 172526"/>
                <a:gd name="connsiteX7" fmla="*/ 74042 w 172526"/>
                <a:gd name="connsiteY7" fmla="*/ 173245 h 172526"/>
                <a:gd name="connsiteX8" fmla="*/ 109985 w 172526"/>
                <a:gd name="connsiteY8" fmla="*/ 173245 h 172526"/>
                <a:gd name="connsiteX9" fmla="*/ 109985 w 172526"/>
                <a:gd name="connsiteY9" fmla="*/ 157430 h 172526"/>
                <a:gd name="connsiteX10" fmla="*/ 125800 w 172526"/>
                <a:gd name="connsiteY10" fmla="*/ 151679 h 172526"/>
                <a:gd name="connsiteX11" fmla="*/ 137302 w 172526"/>
                <a:gd name="connsiteY11" fmla="*/ 163181 h 172526"/>
                <a:gd name="connsiteX12" fmla="*/ 163181 w 172526"/>
                <a:gd name="connsiteY12" fmla="*/ 137302 h 172526"/>
                <a:gd name="connsiteX13" fmla="*/ 151679 w 172526"/>
                <a:gd name="connsiteY13" fmla="*/ 125800 h 172526"/>
                <a:gd name="connsiteX14" fmla="*/ 158868 w 172526"/>
                <a:gd name="connsiteY14" fmla="*/ 109985 h 172526"/>
                <a:gd name="connsiteX15" fmla="*/ 174683 w 172526"/>
                <a:gd name="connsiteY15" fmla="*/ 109985 h 172526"/>
                <a:gd name="connsiteX16" fmla="*/ 174683 w 172526"/>
                <a:gd name="connsiteY16" fmla="*/ 74042 h 172526"/>
                <a:gd name="connsiteX17" fmla="*/ 158868 w 172526"/>
                <a:gd name="connsiteY17" fmla="*/ 74042 h 172526"/>
                <a:gd name="connsiteX18" fmla="*/ 151679 w 172526"/>
                <a:gd name="connsiteY18" fmla="*/ 58227 h 172526"/>
                <a:gd name="connsiteX19" fmla="*/ 163181 w 172526"/>
                <a:gd name="connsiteY19" fmla="*/ 46726 h 172526"/>
                <a:gd name="connsiteX20" fmla="*/ 137302 w 172526"/>
                <a:gd name="connsiteY20" fmla="*/ 20847 h 172526"/>
                <a:gd name="connsiteX21" fmla="*/ 125800 w 172526"/>
                <a:gd name="connsiteY21" fmla="*/ 32349 h 172526"/>
                <a:gd name="connsiteX22" fmla="*/ 109985 w 172526"/>
                <a:gd name="connsiteY22" fmla="*/ 26598 h 172526"/>
                <a:gd name="connsiteX23" fmla="*/ 109985 w 172526"/>
                <a:gd name="connsiteY23" fmla="*/ 10783 h 172526"/>
                <a:gd name="connsiteX24" fmla="*/ 74042 w 172526"/>
                <a:gd name="connsiteY24" fmla="*/ 10783 h 172526"/>
                <a:gd name="connsiteX25" fmla="*/ 74042 w 172526"/>
                <a:gd name="connsiteY25" fmla="*/ 26598 h 172526"/>
                <a:gd name="connsiteX26" fmla="*/ 58228 w 172526"/>
                <a:gd name="connsiteY26" fmla="*/ 32349 h 172526"/>
                <a:gd name="connsiteX27" fmla="*/ 46726 w 172526"/>
                <a:gd name="connsiteY27" fmla="*/ 20847 h 172526"/>
                <a:gd name="connsiteX28" fmla="*/ 20847 w 172526"/>
                <a:gd name="connsiteY28" fmla="*/ 46726 h 172526"/>
                <a:gd name="connsiteX29" fmla="*/ 32349 w 172526"/>
                <a:gd name="connsiteY29" fmla="*/ 58227 h 172526"/>
                <a:gd name="connsiteX30" fmla="*/ 26598 w 172526"/>
                <a:gd name="connsiteY30" fmla="*/ 74042 h 172526"/>
                <a:gd name="connsiteX31" fmla="*/ 10783 w 172526"/>
                <a:gd name="connsiteY31" fmla="*/ 74042 h 172526"/>
                <a:gd name="connsiteX32" fmla="*/ 10783 w 172526"/>
                <a:gd name="connsiteY32" fmla="*/ 109985 h 172526"/>
                <a:gd name="connsiteX33" fmla="*/ 92733 w 172526"/>
                <a:gd name="connsiteY33" fmla="*/ 61103 h 172526"/>
                <a:gd name="connsiteX34" fmla="*/ 124363 w 172526"/>
                <a:gd name="connsiteY34" fmla="*/ 92733 h 172526"/>
                <a:gd name="connsiteX35" fmla="*/ 92733 w 172526"/>
                <a:gd name="connsiteY35" fmla="*/ 124362 h 172526"/>
                <a:gd name="connsiteX36" fmla="*/ 61103 w 172526"/>
                <a:gd name="connsiteY36" fmla="*/ 92733 h 172526"/>
                <a:gd name="connsiteX37" fmla="*/ 92733 w 172526"/>
                <a:gd name="connsiteY37" fmla="*/ 61103 h 172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72526" h="172526">
                  <a:moveTo>
                    <a:pt x="10783" y="109985"/>
                  </a:moveTo>
                  <a:lnTo>
                    <a:pt x="26598" y="109985"/>
                  </a:lnTo>
                  <a:cubicBezTo>
                    <a:pt x="28035" y="115736"/>
                    <a:pt x="30911" y="120050"/>
                    <a:pt x="32349" y="125800"/>
                  </a:cubicBezTo>
                  <a:lnTo>
                    <a:pt x="20847" y="137302"/>
                  </a:lnTo>
                  <a:lnTo>
                    <a:pt x="46726" y="163181"/>
                  </a:lnTo>
                  <a:lnTo>
                    <a:pt x="58228" y="151679"/>
                  </a:lnTo>
                  <a:cubicBezTo>
                    <a:pt x="62541" y="154555"/>
                    <a:pt x="68292" y="155992"/>
                    <a:pt x="74042" y="157430"/>
                  </a:cubicBezTo>
                  <a:lnTo>
                    <a:pt x="74042" y="173245"/>
                  </a:lnTo>
                  <a:lnTo>
                    <a:pt x="109985" y="173245"/>
                  </a:lnTo>
                  <a:lnTo>
                    <a:pt x="109985" y="157430"/>
                  </a:lnTo>
                  <a:cubicBezTo>
                    <a:pt x="115736" y="155992"/>
                    <a:pt x="120049" y="153117"/>
                    <a:pt x="125800" y="151679"/>
                  </a:cubicBezTo>
                  <a:lnTo>
                    <a:pt x="137302" y="163181"/>
                  </a:lnTo>
                  <a:lnTo>
                    <a:pt x="163181" y="137302"/>
                  </a:lnTo>
                  <a:lnTo>
                    <a:pt x="151679" y="125800"/>
                  </a:lnTo>
                  <a:cubicBezTo>
                    <a:pt x="154555" y="121487"/>
                    <a:pt x="155992" y="115736"/>
                    <a:pt x="158868" y="109985"/>
                  </a:cubicBezTo>
                  <a:lnTo>
                    <a:pt x="174683" y="109985"/>
                  </a:lnTo>
                  <a:lnTo>
                    <a:pt x="174683" y="74042"/>
                  </a:lnTo>
                  <a:lnTo>
                    <a:pt x="158868" y="74042"/>
                  </a:lnTo>
                  <a:cubicBezTo>
                    <a:pt x="157430" y="68292"/>
                    <a:pt x="154555" y="63979"/>
                    <a:pt x="151679" y="58227"/>
                  </a:cubicBezTo>
                  <a:lnTo>
                    <a:pt x="163181" y="46726"/>
                  </a:lnTo>
                  <a:lnTo>
                    <a:pt x="137302" y="20847"/>
                  </a:lnTo>
                  <a:lnTo>
                    <a:pt x="125800" y="32349"/>
                  </a:lnTo>
                  <a:cubicBezTo>
                    <a:pt x="121487" y="29473"/>
                    <a:pt x="115736" y="28036"/>
                    <a:pt x="109985" y="26598"/>
                  </a:cubicBezTo>
                  <a:lnTo>
                    <a:pt x="109985" y="10783"/>
                  </a:lnTo>
                  <a:lnTo>
                    <a:pt x="74042" y="10783"/>
                  </a:lnTo>
                  <a:lnTo>
                    <a:pt x="74042" y="26598"/>
                  </a:lnTo>
                  <a:cubicBezTo>
                    <a:pt x="68292" y="28036"/>
                    <a:pt x="63978" y="30911"/>
                    <a:pt x="58228" y="32349"/>
                  </a:cubicBezTo>
                  <a:lnTo>
                    <a:pt x="46726" y="20847"/>
                  </a:lnTo>
                  <a:lnTo>
                    <a:pt x="20847" y="46726"/>
                  </a:lnTo>
                  <a:lnTo>
                    <a:pt x="32349" y="58227"/>
                  </a:lnTo>
                  <a:cubicBezTo>
                    <a:pt x="29473" y="62541"/>
                    <a:pt x="28035" y="68292"/>
                    <a:pt x="26598" y="74042"/>
                  </a:cubicBezTo>
                  <a:lnTo>
                    <a:pt x="10783" y="74042"/>
                  </a:lnTo>
                  <a:lnTo>
                    <a:pt x="10783" y="109985"/>
                  </a:lnTo>
                  <a:close/>
                  <a:moveTo>
                    <a:pt x="92733" y="61103"/>
                  </a:moveTo>
                  <a:cubicBezTo>
                    <a:pt x="109985" y="61103"/>
                    <a:pt x="124363" y="75480"/>
                    <a:pt x="124363" y="92733"/>
                  </a:cubicBezTo>
                  <a:cubicBezTo>
                    <a:pt x="124363" y="109985"/>
                    <a:pt x="109985" y="124362"/>
                    <a:pt x="92733" y="124362"/>
                  </a:cubicBezTo>
                  <a:cubicBezTo>
                    <a:pt x="75480" y="124362"/>
                    <a:pt x="61103" y="109985"/>
                    <a:pt x="61103" y="92733"/>
                  </a:cubicBezTo>
                  <a:cubicBezTo>
                    <a:pt x="61103" y="75480"/>
                    <a:pt x="74042" y="61103"/>
                    <a:pt x="92733" y="61103"/>
                  </a:cubicBezTo>
                  <a:close/>
                </a:path>
              </a:pathLst>
            </a:custGeom>
            <a:solidFill>
              <a:schemeClr val="bg1"/>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19" name="任意多边形: 形状 18">
              <a:extLst>
                <a:ext uri="{FF2B5EF4-FFF2-40B4-BE49-F238E27FC236}">
                  <a16:creationId xmlns:a16="http://schemas.microsoft.com/office/drawing/2014/main" id="{E728C84F-AC01-4C6B-B74A-FBECBD312E9A}"/>
                </a:ext>
              </a:extLst>
            </p:cNvPr>
            <p:cNvSpPr/>
            <p:nvPr/>
          </p:nvSpPr>
          <p:spPr>
            <a:xfrm>
              <a:off x="2676863" y="6303454"/>
              <a:ext cx="217103" cy="217104"/>
            </a:xfrm>
            <a:custGeom>
              <a:avLst/>
              <a:gdLst>
                <a:gd name="connsiteX0" fmla="*/ 10783 w 172526"/>
                <a:gd name="connsiteY0" fmla="*/ 109986 h 172526"/>
                <a:gd name="connsiteX1" fmla="*/ 26598 w 172526"/>
                <a:gd name="connsiteY1" fmla="*/ 109986 h 172526"/>
                <a:gd name="connsiteX2" fmla="*/ 32349 w 172526"/>
                <a:gd name="connsiteY2" fmla="*/ 125800 h 172526"/>
                <a:gd name="connsiteX3" fmla="*/ 20847 w 172526"/>
                <a:gd name="connsiteY3" fmla="*/ 137302 h 172526"/>
                <a:gd name="connsiteX4" fmla="*/ 46726 w 172526"/>
                <a:gd name="connsiteY4" fmla="*/ 163181 h 172526"/>
                <a:gd name="connsiteX5" fmla="*/ 58228 w 172526"/>
                <a:gd name="connsiteY5" fmla="*/ 151679 h 172526"/>
                <a:gd name="connsiteX6" fmla="*/ 74042 w 172526"/>
                <a:gd name="connsiteY6" fmla="*/ 157430 h 172526"/>
                <a:gd name="connsiteX7" fmla="*/ 74042 w 172526"/>
                <a:gd name="connsiteY7" fmla="*/ 173245 h 172526"/>
                <a:gd name="connsiteX8" fmla="*/ 109985 w 172526"/>
                <a:gd name="connsiteY8" fmla="*/ 173245 h 172526"/>
                <a:gd name="connsiteX9" fmla="*/ 109985 w 172526"/>
                <a:gd name="connsiteY9" fmla="*/ 157430 h 172526"/>
                <a:gd name="connsiteX10" fmla="*/ 125800 w 172526"/>
                <a:gd name="connsiteY10" fmla="*/ 151679 h 172526"/>
                <a:gd name="connsiteX11" fmla="*/ 137302 w 172526"/>
                <a:gd name="connsiteY11" fmla="*/ 163181 h 172526"/>
                <a:gd name="connsiteX12" fmla="*/ 163181 w 172526"/>
                <a:gd name="connsiteY12" fmla="*/ 137302 h 172526"/>
                <a:gd name="connsiteX13" fmla="*/ 151679 w 172526"/>
                <a:gd name="connsiteY13" fmla="*/ 125800 h 172526"/>
                <a:gd name="connsiteX14" fmla="*/ 158868 w 172526"/>
                <a:gd name="connsiteY14" fmla="*/ 109986 h 172526"/>
                <a:gd name="connsiteX15" fmla="*/ 174683 w 172526"/>
                <a:gd name="connsiteY15" fmla="*/ 109986 h 172526"/>
                <a:gd name="connsiteX16" fmla="*/ 174683 w 172526"/>
                <a:gd name="connsiteY16" fmla="*/ 74043 h 172526"/>
                <a:gd name="connsiteX17" fmla="*/ 158868 w 172526"/>
                <a:gd name="connsiteY17" fmla="*/ 74043 h 172526"/>
                <a:gd name="connsiteX18" fmla="*/ 151679 w 172526"/>
                <a:gd name="connsiteY18" fmla="*/ 58228 h 172526"/>
                <a:gd name="connsiteX19" fmla="*/ 163181 w 172526"/>
                <a:gd name="connsiteY19" fmla="*/ 46726 h 172526"/>
                <a:gd name="connsiteX20" fmla="*/ 137302 w 172526"/>
                <a:gd name="connsiteY20" fmla="*/ 20847 h 172526"/>
                <a:gd name="connsiteX21" fmla="*/ 125800 w 172526"/>
                <a:gd name="connsiteY21" fmla="*/ 32349 h 172526"/>
                <a:gd name="connsiteX22" fmla="*/ 109985 w 172526"/>
                <a:gd name="connsiteY22" fmla="*/ 26598 h 172526"/>
                <a:gd name="connsiteX23" fmla="*/ 109985 w 172526"/>
                <a:gd name="connsiteY23" fmla="*/ 10783 h 172526"/>
                <a:gd name="connsiteX24" fmla="*/ 74042 w 172526"/>
                <a:gd name="connsiteY24" fmla="*/ 10783 h 172526"/>
                <a:gd name="connsiteX25" fmla="*/ 74042 w 172526"/>
                <a:gd name="connsiteY25" fmla="*/ 26598 h 172526"/>
                <a:gd name="connsiteX26" fmla="*/ 58228 w 172526"/>
                <a:gd name="connsiteY26" fmla="*/ 32349 h 172526"/>
                <a:gd name="connsiteX27" fmla="*/ 46726 w 172526"/>
                <a:gd name="connsiteY27" fmla="*/ 20847 h 172526"/>
                <a:gd name="connsiteX28" fmla="*/ 20847 w 172526"/>
                <a:gd name="connsiteY28" fmla="*/ 46726 h 172526"/>
                <a:gd name="connsiteX29" fmla="*/ 32349 w 172526"/>
                <a:gd name="connsiteY29" fmla="*/ 58228 h 172526"/>
                <a:gd name="connsiteX30" fmla="*/ 26598 w 172526"/>
                <a:gd name="connsiteY30" fmla="*/ 74043 h 172526"/>
                <a:gd name="connsiteX31" fmla="*/ 10783 w 172526"/>
                <a:gd name="connsiteY31" fmla="*/ 74043 h 172526"/>
                <a:gd name="connsiteX32" fmla="*/ 10783 w 172526"/>
                <a:gd name="connsiteY32" fmla="*/ 109986 h 172526"/>
                <a:gd name="connsiteX33" fmla="*/ 92733 w 172526"/>
                <a:gd name="connsiteY33" fmla="*/ 61103 h 172526"/>
                <a:gd name="connsiteX34" fmla="*/ 124363 w 172526"/>
                <a:gd name="connsiteY34" fmla="*/ 92733 h 172526"/>
                <a:gd name="connsiteX35" fmla="*/ 92733 w 172526"/>
                <a:gd name="connsiteY35" fmla="*/ 124363 h 172526"/>
                <a:gd name="connsiteX36" fmla="*/ 61103 w 172526"/>
                <a:gd name="connsiteY36" fmla="*/ 92733 h 172526"/>
                <a:gd name="connsiteX37" fmla="*/ 92733 w 172526"/>
                <a:gd name="connsiteY37" fmla="*/ 61103 h 172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72526" h="172526">
                  <a:moveTo>
                    <a:pt x="10783" y="109986"/>
                  </a:moveTo>
                  <a:lnTo>
                    <a:pt x="26598" y="109986"/>
                  </a:lnTo>
                  <a:cubicBezTo>
                    <a:pt x="28036" y="115737"/>
                    <a:pt x="30911" y="120050"/>
                    <a:pt x="32349" y="125800"/>
                  </a:cubicBezTo>
                  <a:lnTo>
                    <a:pt x="20847" y="137302"/>
                  </a:lnTo>
                  <a:lnTo>
                    <a:pt x="46726" y="163181"/>
                  </a:lnTo>
                  <a:lnTo>
                    <a:pt x="58228" y="151679"/>
                  </a:lnTo>
                  <a:cubicBezTo>
                    <a:pt x="62541" y="154555"/>
                    <a:pt x="68292" y="155992"/>
                    <a:pt x="74042" y="157430"/>
                  </a:cubicBezTo>
                  <a:lnTo>
                    <a:pt x="74042" y="173245"/>
                  </a:lnTo>
                  <a:lnTo>
                    <a:pt x="109985" y="173245"/>
                  </a:lnTo>
                  <a:lnTo>
                    <a:pt x="109985" y="157430"/>
                  </a:lnTo>
                  <a:cubicBezTo>
                    <a:pt x="115736" y="155992"/>
                    <a:pt x="120049" y="153117"/>
                    <a:pt x="125800" y="151679"/>
                  </a:cubicBezTo>
                  <a:lnTo>
                    <a:pt x="137302" y="163181"/>
                  </a:lnTo>
                  <a:lnTo>
                    <a:pt x="163181" y="137302"/>
                  </a:lnTo>
                  <a:lnTo>
                    <a:pt x="151679" y="125800"/>
                  </a:lnTo>
                  <a:cubicBezTo>
                    <a:pt x="154555" y="121487"/>
                    <a:pt x="155992" y="115737"/>
                    <a:pt x="158868" y="109986"/>
                  </a:cubicBezTo>
                  <a:lnTo>
                    <a:pt x="174683" y="109986"/>
                  </a:lnTo>
                  <a:lnTo>
                    <a:pt x="174683" y="74043"/>
                  </a:lnTo>
                  <a:lnTo>
                    <a:pt x="158868" y="74043"/>
                  </a:lnTo>
                  <a:cubicBezTo>
                    <a:pt x="157430" y="68292"/>
                    <a:pt x="154555" y="63979"/>
                    <a:pt x="151679" y="58228"/>
                  </a:cubicBezTo>
                  <a:lnTo>
                    <a:pt x="163181" y="46726"/>
                  </a:lnTo>
                  <a:lnTo>
                    <a:pt x="137302" y="20847"/>
                  </a:lnTo>
                  <a:lnTo>
                    <a:pt x="125800" y="32349"/>
                  </a:lnTo>
                  <a:cubicBezTo>
                    <a:pt x="121487" y="29473"/>
                    <a:pt x="115736" y="28036"/>
                    <a:pt x="109985" y="26598"/>
                  </a:cubicBezTo>
                  <a:lnTo>
                    <a:pt x="109985" y="10783"/>
                  </a:lnTo>
                  <a:lnTo>
                    <a:pt x="74042" y="10783"/>
                  </a:lnTo>
                  <a:lnTo>
                    <a:pt x="74042" y="26598"/>
                  </a:lnTo>
                  <a:cubicBezTo>
                    <a:pt x="68292" y="28036"/>
                    <a:pt x="63978" y="30911"/>
                    <a:pt x="58228" y="32349"/>
                  </a:cubicBezTo>
                  <a:lnTo>
                    <a:pt x="46726" y="20847"/>
                  </a:lnTo>
                  <a:lnTo>
                    <a:pt x="20847" y="46726"/>
                  </a:lnTo>
                  <a:lnTo>
                    <a:pt x="32349" y="58228"/>
                  </a:lnTo>
                  <a:cubicBezTo>
                    <a:pt x="29473" y="62541"/>
                    <a:pt x="28036" y="68292"/>
                    <a:pt x="26598" y="74043"/>
                  </a:cubicBezTo>
                  <a:lnTo>
                    <a:pt x="10783" y="74043"/>
                  </a:lnTo>
                  <a:lnTo>
                    <a:pt x="10783" y="109986"/>
                  </a:lnTo>
                  <a:close/>
                  <a:moveTo>
                    <a:pt x="92733" y="61103"/>
                  </a:moveTo>
                  <a:cubicBezTo>
                    <a:pt x="109985" y="61103"/>
                    <a:pt x="124363" y="75480"/>
                    <a:pt x="124363" y="92733"/>
                  </a:cubicBezTo>
                  <a:cubicBezTo>
                    <a:pt x="124363" y="109986"/>
                    <a:pt x="109985" y="124363"/>
                    <a:pt x="92733" y="124363"/>
                  </a:cubicBezTo>
                  <a:cubicBezTo>
                    <a:pt x="75480" y="124363"/>
                    <a:pt x="61103" y="109986"/>
                    <a:pt x="61103" y="92733"/>
                  </a:cubicBezTo>
                  <a:cubicBezTo>
                    <a:pt x="61103" y="75480"/>
                    <a:pt x="75480" y="61103"/>
                    <a:pt x="92733" y="61103"/>
                  </a:cubicBezTo>
                  <a:close/>
                </a:path>
              </a:pathLst>
            </a:custGeom>
            <a:solidFill>
              <a:schemeClr val="bg1"/>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20" name="任意多边形: 形状 19">
              <a:extLst>
                <a:ext uri="{FF2B5EF4-FFF2-40B4-BE49-F238E27FC236}">
                  <a16:creationId xmlns:a16="http://schemas.microsoft.com/office/drawing/2014/main" id="{F987F3A2-D613-49FF-B729-59059E591D0B}"/>
                </a:ext>
              </a:extLst>
            </p:cNvPr>
            <p:cNvSpPr/>
            <p:nvPr/>
          </p:nvSpPr>
          <p:spPr>
            <a:xfrm>
              <a:off x="2177525" y="5188989"/>
              <a:ext cx="144736" cy="144736"/>
            </a:xfrm>
            <a:custGeom>
              <a:avLst/>
              <a:gdLst>
                <a:gd name="connsiteX0" fmla="*/ 114299 w 115017"/>
                <a:gd name="connsiteY0" fmla="*/ 62541 h 115017"/>
                <a:gd name="connsiteX1" fmla="*/ 62541 w 115017"/>
                <a:gd name="connsiteY1" fmla="*/ 114299 h 115017"/>
                <a:gd name="connsiteX2" fmla="*/ 10783 w 115017"/>
                <a:gd name="connsiteY2" fmla="*/ 62541 h 115017"/>
                <a:gd name="connsiteX3" fmla="*/ 62541 w 115017"/>
                <a:gd name="connsiteY3" fmla="*/ 10783 h 115017"/>
                <a:gd name="connsiteX4" fmla="*/ 114299 w 115017"/>
                <a:gd name="connsiteY4" fmla="*/ 62541 h 1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017" h="115017">
                  <a:moveTo>
                    <a:pt x="114299" y="62541"/>
                  </a:moveTo>
                  <a:cubicBezTo>
                    <a:pt x="114299" y="91295"/>
                    <a:pt x="91295" y="114299"/>
                    <a:pt x="62541" y="114299"/>
                  </a:cubicBezTo>
                  <a:cubicBezTo>
                    <a:pt x="33786" y="114299"/>
                    <a:pt x="10783" y="91295"/>
                    <a:pt x="10783" y="62541"/>
                  </a:cubicBezTo>
                  <a:cubicBezTo>
                    <a:pt x="10783" y="33786"/>
                    <a:pt x="33786" y="10783"/>
                    <a:pt x="62541" y="10783"/>
                  </a:cubicBezTo>
                  <a:cubicBezTo>
                    <a:pt x="91295" y="10783"/>
                    <a:pt x="114299" y="33786"/>
                    <a:pt x="114299" y="62541"/>
                  </a:cubicBezTo>
                  <a:close/>
                </a:path>
              </a:pathLst>
            </a:custGeom>
            <a:solidFill>
              <a:schemeClr val="bg1"/>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21" name="任意多边形: 形状 20">
              <a:extLst>
                <a:ext uri="{FF2B5EF4-FFF2-40B4-BE49-F238E27FC236}">
                  <a16:creationId xmlns:a16="http://schemas.microsoft.com/office/drawing/2014/main" id="{3423BE18-0DAE-4A92-A904-69734B29DAF3}"/>
                </a:ext>
              </a:extLst>
            </p:cNvPr>
            <p:cNvSpPr/>
            <p:nvPr/>
          </p:nvSpPr>
          <p:spPr>
            <a:xfrm>
              <a:off x="3462053" y="5254120"/>
              <a:ext cx="144736" cy="144736"/>
            </a:xfrm>
            <a:custGeom>
              <a:avLst/>
              <a:gdLst>
                <a:gd name="connsiteX0" fmla="*/ 114299 w 115017"/>
                <a:gd name="connsiteY0" fmla="*/ 62541 h 115017"/>
                <a:gd name="connsiteX1" fmla="*/ 62541 w 115017"/>
                <a:gd name="connsiteY1" fmla="*/ 114299 h 115017"/>
                <a:gd name="connsiteX2" fmla="*/ 10783 w 115017"/>
                <a:gd name="connsiteY2" fmla="*/ 62541 h 115017"/>
                <a:gd name="connsiteX3" fmla="*/ 62541 w 115017"/>
                <a:gd name="connsiteY3" fmla="*/ 10783 h 115017"/>
                <a:gd name="connsiteX4" fmla="*/ 114299 w 115017"/>
                <a:gd name="connsiteY4" fmla="*/ 62541 h 1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017" h="115017">
                  <a:moveTo>
                    <a:pt x="114299" y="62541"/>
                  </a:moveTo>
                  <a:cubicBezTo>
                    <a:pt x="114299" y="91295"/>
                    <a:pt x="91295" y="114299"/>
                    <a:pt x="62541" y="114299"/>
                  </a:cubicBezTo>
                  <a:cubicBezTo>
                    <a:pt x="33786" y="114299"/>
                    <a:pt x="10783" y="91295"/>
                    <a:pt x="10783" y="62541"/>
                  </a:cubicBezTo>
                  <a:cubicBezTo>
                    <a:pt x="10783" y="33786"/>
                    <a:pt x="33786" y="10783"/>
                    <a:pt x="62541" y="10783"/>
                  </a:cubicBezTo>
                  <a:cubicBezTo>
                    <a:pt x="91295" y="10783"/>
                    <a:pt x="114299" y="33786"/>
                    <a:pt x="114299" y="62541"/>
                  </a:cubicBezTo>
                  <a:close/>
                </a:path>
              </a:pathLst>
            </a:custGeom>
            <a:solidFill>
              <a:schemeClr val="bg1"/>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22" name="任意多边形: 形状 21">
              <a:extLst>
                <a:ext uri="{FF2B5EF4-FFF2-40B4-BE49-F238E27FC236}">
                  <a16:creationId xmlns:a16="http://schemas.microsoft.com/office/drawing/2014/main" id="{8AF20946-908C-4988-830F-36D5FA949513}"/>
                </a:ext>
              </a:extLst>
            </p:cNvPr>
            <p:cNvSpPr/>
            <p:nvPr/>
          </p:nvSpPr>
          <p:spPr>
            <a:xfrm>
              <a:off x="3518140" y="5847536"/>
              <a:ext cx="144736" cy="144736"/>
            </a:xfrm>
            <a:custGeom>
              <a:avLst/>
              <a:gdLst>
                <a:gd name="connsiteX0" fmla="*/ 114299 w 115017"/>
                <a:gd name="connsiteY0" fmla="*/ 62541 h 115017"/>
                <a:gd name="connsiteX1" fmla="*/ 62541 w 115017"/>
                <a:gd name="connsiteY1" fmla="*/ 114298 h 115017"/>
                <a:gd name="connsiteX2" fmla="*/ 10783 w 115017"/>
                <a:gd name="connsiteY2" fmla="*/ 62541 h 115017"/>
                <a:gd name="connsiteX3" fmla="*/ 62541 w 115017"/>
                <a:gd name="connsiteY3" fmla="*/ 10783 h 115017"/>
                <a:gd name="connsiteX4" fmla="*/ 114299 w 115017"/>
                <a:gd name="connsiteY4" fmla="*/ 62541 h 1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017" h="115017">
                  <a:moveTo>
                    <a:pt x="114299" y="62541"/>
                  </a:moveTo>
                  <a:cubicBezTo>
                    <a:pt x="114299" y="91295"/>
                    <a:pt x="91295" y="114298"/>
                    <a:pt x="62541" y="114298"/>
                  </a:cubicBezTo>
                  <a:cubicBezTo>
                    <a:pt x="33786" y="114298"/>
                    <a:pt x="10783" y="91295"/>
                    <a:pt x="10783" y="62541"/>
                  </a:cubicBezTo>
                  <a:cubicBezTo>
                    <a:pt x="10783" y="33786"/>
                    <a:pt x="33786" y="10783"/>
                    <a:pt x="62541" y="10783"/>
                  </a:cubicBezTo>
                  <a:cubicBezTo>
                    <a:pt x="91295" y="10783"/>
                    <a:pt x="114299" y="33786"/>
                    <a:pt x="114299" y="62541"/>
                  </a:cubicBezTo>
                  <a:close/>
                </a:path>
              </a:pathLst>
            </a:custGeom>
            <a:solidFill>
              <a:schemeClr val="bg1"/>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23" name="任意多边形: 形状 22">
              <a:extLst>
                <a:ext uri="{FF2B5EF4-FFF2-40B4-BE49-F238E27FC236}">
                  <a16:creationId xmlns:a16="http://schemas.microsoft.com/office/drawing/2014/main" id="{220A3578-9C07-4BB7-A4B2-23804436097A}"/>
                </a:ext>
              </a:extLst>
            </p:cNvPr>
            <p:cNvSpPr/>
            <p:nvPr/>
          </p:nvSpPr>
          <p:spPr>
            <a:xfrm>
              <a:off x="1916999" y="6050168"/>
              <a:ext cx="144736" cy="144736"/>
            </a:xfrm>
            <a:custGeom>
              <a:avLst/>
              <a:gdLst>
                <a:gd name="connsiteX0" fmla="*/ 114299 w 115017"/>
                <a:gd name="connsiteY0" fmla="*/ 62541 h 115017"/>
                <a:gd name="connsiteX1" fmla="*/ 62541 w 115017"/>
                <a:gd name="connsiteY1" fmla="*/ 114299 h 115017"/>
                <a:gd name="connsiteX2" fmla="*/ 10783 w 115017"/>
                <a:gd name="connsiteY2" fmla="*/ 62541 h 115017"/>
                <a:gd name="connsiteX3" fmla="*/ 62541 w 115017"/>
                <a:gd name="connsiteY3" fmla="*/ 10783 h 115017"/>
                <a:gd name="connsiteX4" fmla="*/ 114299 w 115017"/>
                <a:gd name="connsiteY4" fmla="*/ 62541 h 1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017" h="115017">
                  <a:moveTo>
                    <a:pt x="114299" y="62541"/>
                  </a:moveTo>
                  <a:cubicBezTo>
                    <a:pt x="114299" y="91295"/>
                    <a:pt x="91295" y="114299"/>
                    <a:pt x="62541" y="114299"/>
                  </a:cubicBezTo>
                  <a:cubicBezTo>
                    <a:pt x="33786" y="114299"/>
                    <a:pt x="10783" y="91295"/>
                    <a:pt x="10783" y="62541"/>
                  </a:cubicBezTo>
                  <a:cubicBezTo>
                    <a:pt x="10783" y="33786"/>
                    <a:pt x="33786" y="10783"/>
                    <a:pt x="62541" y="10783"/>
                  </a:cubicBezTo>
                  <a:cubicBezTo>
                    <a:pt x="91295" y="10783"/>
                    <a:pt x="114299" y="33786"/>
                    <a:pt x="114299" y="62541"/>
                  </a:cubicBezTo>
                  <a:close/>
                </a:path>
              </a:pathLst>
            </a:custGeom>
            <a:solidFill>
              <a:schemeClr val="bg1"/>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24" name="任意多边形: 形状 23">
              <a:extLst>
                <a:ext uri="{FF2B5EF4-FFF2-40B4-BE49-F238E27FC236}">
                  <a16:creationId xmlns:a16="http://schemas.microsoft.com/office/drawing/2014/main" id="{C2B7F124-B0DB-458F-8272-85D728F91586}"/>
                </a:ext>
              </a:extLst>
            </p:cNvPr>
            <p:cNvSpPr/>
            <p:nvPr/>
          </p:nvSpPr>
          <p:spPr>
            <a:xfrm>
              <a:off x="2564692" y="6133390"/>
              <a:ext cx="108552" cy="108552"/>
            </a:xfrm>
            <a:custGeom>
              <a:avLst/>
              <a:gdLst>
                <a:gd name="connsiteX0" fmla="*/ 85544 w 86263"/>
                <a:gd name="connsiteY0" fmla="*/ 48164 h 86263"/>
                <a:gd name="connsiteX1" fmla="*/ 48164 w 86263"/>
                <a:gd name="connsiteY1" fmla="*/ 85544 h 86263"/>
                <a:gd name="connsiteX2" fmla="*/ 10783 w 86263"/>
                <a:gd name="connsiteY2" fmla="*/ 48164 h 86263"/>
                <a:gd name="connsiteX3" fmla="*/ 48164 w 86263"/>
                <a:gd name="connsiteY3" fmla="*/ 10783 h 86263"/>
                <a:gd name="connsiteX4" fmla="*/ 85544 w 86263"/>
                <a:gd name="connsiteY4" fmla="*/ 48164 h 86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63" h="86263">
                  <a:moveTo>
                    <a:pt x="85544" y="48164"/>
                  </a:moveTo>
                  <a:cubicBezTo>
                    <a:pt x="85544" y="68292"/>
                    <a:pt x="68292" y="85544"/>
                    <a:pt x="48164" y="85544"/>
                  </a:cubicBezTo>
                  <a:cubicBezTo>
                    <a:pt x="28035" y="85544"/>
                    <a:pt x="10783" y="68292"/>
                    <a:pt x="10783" y="48164"/>
                  </a:cubicBezTo>
                  <a:cubicBezTo>
                    <a:pt x="10783" y="28036"/>
                    <a:pt x="28035" y="10783"/>
                    <a:pt x="48164" y="10783"/>
                  </a:cubicBezTo>
                  <a:cubicBezTo>
                    <a:pt x="68292" y="10783"/>
                    <a:pt x="85544" y="26598"/>
                    <a:pt x="85544" y="48164"/>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25" name="任意多边形: 形状 24">
              <a:extLst>
                <a:ext uri="{FF2B5EF4-FFF2-40B4-BE49-F238E27FC236}">
                  <a16:creationId xmlns:a16="http://schemas.microsoft.com/office/drawing/2014/main" id="{2947CA64-AD05-4D8C-8EDB-A1A2C85F2936}"/>
                </a:ext>
              </a:extLst>
            </p:cNvPr>
            <p:cNvSpPr/>
            <p:nvPr/>
          </p:nvSpPr>
          <p:spPr>
            <a:xfrm>
              <a:off x="2463375" y="4163176"/>
              <a:ext cx="108552" cy="108552"/>
            </a:xfrm>
            <a:custGeom>
              <a:avLst/>
              <a:gdLst>
                <a:gd name="connsiteX0" fmla="*/ 82669 w 86263"/>
                <a:gd name="connsiteY0" fmla="*/ 46726 h 86263"/>
                <a:gd name="connsiteX1" fmla="*/ 46726 w 86263"/>
                <a:gd name="connsiteY1" fmla="*/ 82669 h 86263"/>
                <a:gd name="connsiteX2" fmla="*/ 10783 w 86263"/>
                <a:gd name="connsiteY2" fmla="*/ 46726 h 86263"/>
                <a:gd name="connsiteX3" fmla="*/ 46726 w 86263"/>
                <a:gd name="connsiteY3" fmla="*/ 10783 h 86263"/>
                <a:gd name="connsiteX4" fmla="*/ 82669 w 86263"/>
                <a:gd name="connsiteY4" fmla="*/ 46726 h 86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63" h="86263">
                  <a:moveTo>
                    <a:pt x="82669" y="46726"/>
                  </a:moveTo>
                  <a:cubicBezTo>
                    <a:pt x="82669" y="66854"/>
                    <a:pt x="66854" y="82669"/>
                    <a:pt x="46726" y="82669"/>
                  </a:cubicBezTo>
                  <a:cubicBezTo>
                    <a:pt x="26598" y="82669"/>
                    <a:pt x="10783" y="66854"/>
                    <a:pt x="10783" y="46726"/>
                  </a:cubicBezTo>
                  <a:cubicBezTo>
                    <a:pt x="10783" y="26598"/>
                    <a:pt x="26598" y="10783"/>
                    <a:pt x="46726" y="10783"/>
                  </a:cubicBezTo>
                  <a:cubicBezTo>
                    <a:pt x="66854" y="12221"/>
                    <a:pt x="82669" y="28035"/>
                    <a:pt x="82669" y="46726"/>
                  </a:cubicBezTo>
                  <a:close/>
                </a:path>
              </a:pathLst>
            </a:custGeom>
            <a:solidFill>
              <a:schemeClr val="bg1"/>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26" name="任意多边形: 形状 25">
              <a:extLst>
                <a:ext uri="{FF2B5EF4-FFF2-40B4-BE49-F238E27FC236}">
                  <a16:creationId xmlns:a16="http://schemas.microsoft.com/office/drawing/2014/main" id="{6ECB84F0-028F-45B7-B8EA-957DC97F39E6}"/>
                </a:ext>
              </a:extLst>
            </p:cNvPr>
            <p:cNvSpPr/>
            <p:nvPr/>
          </p:nvSpPr>
          <p:spPr>
            <a:xfrm>
              <a:off x="2741993" y="4626257"/>
              <a:ext cx="162827" cy="162827"/>
            </a:xfrm>
            <a:custGeom>
              <a:avLst/>
              <a:gdLst>
                <a:gd name="connsiteX0" fmla="*/ 122925 w 129394"/>
                <a:gd name="connsiteY0" fmla="*/ 66911 h 129394"/>
                <a:gd name="connsiteX1" fmla="*/ 66854 w 129394"/>
                <a:gd name="connsiteY1" fmla="*/ 122982 h 129394"/>
                <a:gd name="connsiteX2" fmla="*/ 10783 w 129394"/>
                <a:gd name="connsiteY2" fmla="*/ 66911 h 129394"/>
                <a:gd name="connsiteX3" fmla="*/ 66854 w 129394"/>
                <a:gd name="connsiteY3" fmla="*/ 10840 h 129394"/>
                <a:gd name="connsiteX4" fmla="*/ 122925 w 129394"/>
                <a:gd name="connsiteY4" fmla="*/ 66911 h 1293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394" h="129394">
                  <a:moveTo>
                    <a:pt x="122925" y="66911"/>
                  </a:moveTo>
                  <a:cubicBezTo>
                    <a:pt x="122925" y="98541"/>
                    <a:pt x="97046" y="122982"/>
                    <a:pt x="66854" y="122982"/>
                  </a:cubicBezTo>
                  <a:cubicBezTo>
                    <a:pt x="35224" y="122982"/>
                    <a:pt x="10783" y="97103"/>
                    <a:pt x="10783" y="66911"/>
                  </a:cubicBezTo>
                  <a:cubicBezTo>
                    <a:pt x="10783" y="35281"/>
                    <a:pt x="36662" y="10840"/>
                    <a:pt x="66854" y="10840"/>
                  </a:cubicBezTo>
                  <a:cubicBezTo>
                    <a:pt x="97046" y="9402"/>
                    <a:pt x="122925" y="35281"/>
                    <a:pt x="122925" y="66911"/>
                  </a:cubicBezTo>
                  <a:close/>
                </a:path>
              </a:pathLst>
            </a:custGeom>
            <a:solidFill>
              <a:schemeClr val="bg1"/>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27" name="任意多边形: 形状 26">
              <a:extLst>
                <a:ext uri="{FF2B5EF4-FFF2-40B4-BE49-F238E27FC236}">
                  <a16:creationId xmlns:a16="http://schemas.microsoft.com/office/drawing/2014/main" id="{3DF2D2B3-8082-4E63-9081-1440F78960A1}"/>
                </a:ext>
              </a:extLst>
            </p:cNvPr>
            <p:cNvSpPr/>
            <p:nvPr/>
          </p:nvSpPr>
          <p:spPr>
            <a:xfrm>
              <a:off x="1307299" y="4065479"/>
              <a:ext cx="108552" cy="108552"/>
            </a:xfrm>
            <a:custGeom>
              <a:avLst/>
              <a:gdLst>
                <a:gd name="connsiteX0" fmla="*/ 82669 w 86263"/>
                <a:gd name="connsiteY0" fmla="*/ 46726 h 86263"/>
                <a:gd name="connsiteX1" fmla="*/ 46726 w 86263"/>
                <a:gd name="connsiteY1" fmla="*/ 82669 h 86263"/>
                <a:gd name="connsiteX2" fmla="*/ 10783 w 86263"/>
                <a:gd name="connsiteY2" fmla="*/ 46726 h 86263"/>
                <a:gd name="connsiteX3" fmla="*/ 46726 w 86263"/>
                <a:gd name="connsiteY3" fmla="*/ 10783 h 86263"/>
                <a:gd name="connsiteX4" fmla="*/ 82669 w 86263"/>
                <a:gd name="connsiteY4" fmla="*/ 46726 h 86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63" h="86263">
                  <a:moveTo>
                    <a:pt x="82669" y="46726"/>
                  </a:moveTo>
                  <a:cubicBezTo>
                    <a:pt x="82669" y="66854"/>
                    <a:pt x="66854" y="82669"/>
                    <a:pt x="46726" y="82669"/>
                  </a:cubicBezTo>
                  <a:cubicBezTo>
                    <a:pt x="26598" y="82669"/>
                    <a:pt x="10783" y="66854"/>
                    <a:pt x="10783" y="46726"/>
                  </a:cubicBezTo>
                  <a:cubicBezTo>
                    <a:pt x="10783" y="26598"/>
                    <a:pt x="26598" y="10783"/>
                    <a:pt x="46726" y="10783"/>
                  </a:cubicBezTo>
                  <a:cubicBezTo>
                    <a:pt x="66854" y="10783"/>
                    <a:pt x="82669" y="26598"/>
                    <a:pt x="82669" y="46726"/>
                  </a:cubicBezTo>
                  <a:close/>
                </a:path>
              </a:pathLst>
            </a:custGeom>
            <a:solidFill>
              <a:srgbClr val="FFFFFF"/>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28" name="任意多边形: 形状 27">
              <a:extLst>
                <a:ext uri="{FF2B5EF4-FFF2-40B4-BE49-F238E27FC236}">
                  <a16:creationId xmlns:a16="http://schemas.microsoft.com/office/drawing/2014/main" id="{F7BEEB69-3124-4BC2-B511-7405DF9B4930}"/>
                </a:ext>
              </a:extLst>
            </p:cNvPr>
            <p:cNvSpPr/>
            <p:nvPr/>
          </p:nvSpPr>
          <p:spPr>
            <a:xfrm>
              <a:off x="1679993" y="4664324"/>
              <a:ext cx="72368" cy="72368"/>
            </a:xfrm>
            <a:custGeom>
              <a:avLst/>
              <a:gdLst>
                <a:gd name="connsiteX0" fmla="*/ 53914 w 57508"/>
                <a:gd name="connsiteY0" fmla="*/ 32349 h 57508"/>
                <a:gd name="connsiteX1" fmla="*/ 32349 w 57508"/>
                <a:gd name="connsiteY1" fmla="*/ 53914 h 57508"/>
                <a:gd name="connsiteX2" fmla="*/ 10783 w 57508"/>
                <a:gd name="connsiteY2" fmla="*/ 32349 h 57508"/>
                <a:gd name="connsiteX3" fmla="*/ 32349 w 57508"/>
                <a:gd name="connsiteY3" fmla="*/ 10783 h 57508"/>
                <a:gd name="connsiteX4" fmla="*/ 53914 w 57508"/>
                <a:gd name="connsiteY4" fmla="*/ 32349 h 575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508" h="57508">
                  <a:moveTo>
                    <a:pt x="53914" y="32349"/>
                  </a:moveTo>
                  <a:cubicBezTo>
                    <a:pt x="53914" y="43850"/>
                    <a:pt x="43850" y="53914"/>
                    <a:pt x="32349" y="53914"/>
                  </a:cubicBezTo>
                  <a:cubicBezTo>
                    <a:pt x="20847" y="53914"/>
                    <a:pt x="10783" y="43850"/>
                    <a:pt x="10783" y="32349"/>
                  </a:cubicBezTo>
                  <a:cubicBezTo>
                    <a:pt x="10783" y="20847"/>
                    <a:pt x="20847" y="10783"/>
                    <a:pt x="32349" y="10783"/>
                  </a:cubicBezTo>
                  <a:cubicBezTo>
                    <a:pt x="45288" y="12221"/>
                    <a:pt x="53914" y="20847"/>
                    <a:pt x="53914" y="32349"/>
                  </a:cubicBezTo>
                  <a:close/>
                </a:path>
              </a:pathLst>
            </a:custGeom>
            <a:solidFill>
              <a:srgbClr val="FFFFFF"/>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29" name="任意多边形: 形状 28">
              <a:extLst>
                <a:ext uri="{FF2B5EF4-FFF2-40B4-BE49-F238E27FC236}">
                  <a16:creationId xmlns:a16="http://schemas.microsoft.com/office/drawing/2014/main" id="{33323C9A-D621-4018-8FB7-616777FD89C7}"/>
                </a:ext>
              </a:extLst>
            </p:cNvPr>
            <p:cNvSpPr/>
            <p:nvPr/>
          </p:nvSpPr>
          <p:spPr>
            <a:xfrm>
              <a:off x="1788545" y="4781921"/>
              <a:ext cx="72368" cy="72368"/>
            </a:xfrm>
            <a:custGeom>
              <a:avLst/>
              <a:gdLst>
                <a:gd name="connsiteX0" fmla="*/ 53914 w 57508"/>
                <a:gd name="connsiteY0" fmla="*/ 32349 h 57508"/>
                <a:gd name="connsiteX1" fmla="*/ 32349 w 57508"/>
                <a:gd name="connsiteY1" fmla="*/ 53914 h 57508"/>
                <a:gd name="connsiteX2" fmla="*/ 10783 w 57508"/>
                <a:gd name="connsiteY2" fmla="*/ 32349 h 57508"/>
                <a:gd name="connsiteX3" fmla="*/ 32349 w 57508"/>
                <a:gd name="connsiteY3" fmla="*/ 10783 h 57508"/>
                <a:gd name="connsiteX4" fmla="*/ 53914 w 57508"/>
                <a:gd name="connsiteY4" fmla="*/ 32349 h 575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508" h="57508">
                  <a:moveTo>
                    <a:pt x="53914" y="32349"/>
                  </a:moveTo>
                  <a:cubicBezTo>
                    <a:pt x="53914" y="43850"/>
                    <a:pt x="43850" y="53914"/>
                    <a:pt x="32349" y="53914"/>
                  </a:cubicBezTo>
                  <a:cubicBezTo>
                    <a:pt x="20847" y="53914"/>
                    <a:pt x="10783" y="43850"/>
                    <a:pt x="10783" y="32349"/>
                  </a:cubicBezTo>
                  <a:cubicBezTo>
                    <a:pt x="10783" y="20847"/>
                    <a:pt x="20847" y="10783"/>
                    <a:pt x="32349" y="10783"/>
                  </a:cubicBezTo>
                  <a:cubicBezTo>
                    <a:pt x="43850" y="10783"/>
                    <a:pt x="53914" y="20847"/>
                    <a:pt x="53914" y="32349"/>
                  </a:cubicBezTo>
                  <a:close/>
                </a:path>
              </a:pathLst>
            </a:custGeom>
            <a:solidFill>
              <a:schemeClr val="bg1"/>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30" name="任意多边形: 形状 29">
              <a:extLst>
                <a:ext uri="{FF2B5EF4-FFF2-40B4-BE49-F238E27FC236}">
                  <a16:creationId xmlns:a16="http://schemas.microsoft.com/office/drawing/2014/main" id="{198A0B95-B7B6-49BA-948D-74F5813CC952}"/>
                </a:ext>
              </a:extLst>
            </p:cNvPr>
            <p:cNvSpPr/>
            <p:nvPr/>
          </p:nvSpPr>
          <p:spPr>
            <a:xfrm>
              <a:off x="2163954" y="4822626"/>
              <a:ext cx="1432884" cy="1432883"/>
            </a:xfrm>
            <a:custGeom>
              <a:avLst/>
              <a:gdLst>
                <a:gd name="connsiteX0" fmla="*/ 718252 w 1432884"/>
                <a:gd name="connsiteY0" fmla="*/ 546378 h 1432883"/>
                <a:gd name="connsiteX1" fmla="*/ 888318 w 1432884"/>
                <a:gd name="connsiteY1" fmla="*/ 716443 h 1432883"/>
                <a:gd name="connsiteX2" fmla="*/ 718252 w 1432884"/>
                <a:gd name="connsiteY2" fmla="*/ 886509 h 1432883"/>
                <a:gd name="connsiteX3" fmla="*/ 548187 w 1432884"/>
                <a:gd name="connsiteY3" fmla="*/ 716443 h 1432883"/>
                <a:gd name="connsiteX4" fmla="*/ 718252 w 1432884"/>
                <a:gd name="connsiteY4" fmla="*/ 546378 h 1432883"/>
                <a:gd name="connsiteX5" fmla="*/ 716444 w 1432884"/>
                <a:gd name="connsiteY5" fmla="*/ 410690 h 1432883"/>
                <a:gd name="connsiteX6" fmla="*/ 412497 w 1432884"/>
                <a:gd name="connsiteY6" fmla="*/ 714637 h 1432883"/>
                <a:gd name="connsiteX7" fmla="*/ 716444 w 1432884"/>
                <a:gd name="connsiteY7" fmla="*/ 1018581 h 1432883"/>
                <a:gd name="connsiteX8" fmla="*/ 1020389 w 1432884"/>
                <a:gd name="connsiteY8" fmla="*/ 714637 h 1432883"/>
                <a:gd name="connsiteX9" fmla="*/ 716444 w 1432884"/>
                <a:gd name="connsiteY9" fmla="*/ 410690 h 1432883"/>
                <a:gd name="connsiteX10" fmla="*/ 716444 w 1432884"/>
                <a:gd name="connsiteY10" fmla="*/ 369079 h 1432883"/>
                <a:gd name="connsiteX11" fmla="*/ 1063809 w 1432884"/>
                <a:gd name="connsiteY11" fmla="*/ 716445 h 1432883"/>
                <a:gd name="connsiteX12" fmla="*/ 716444 w 1432884"/>
                <a:gd name="connsiteY12" fmla="*/ 1063812 h 1432883"/>
                <a:gd name="connsiteX13" fmla="*/ 369076 w 1432884"/>
                <a:gd name="connsiteY13" fmla="*/ 716445 h 1432883"/>
                <a:gd name="connsiteX14" fmla="*/ 716444 w 1432884"/>
                <a:gd name="connsiteY14" fmla="*/ 369079 h 1432883"/>
                <a:gd name="connsiteX15" fmla="*/ 718252 w 1432884"/>
                <a:gd name="connsiteY15" fmla="*/ 309373 h 1432883"/>
                <a:gd name="connsiteX16" fmla="*/ 311182 w 1432884"/>
                <a:gd name="connsiteY16" fmla="*/ 716442 h 1432883"/>
                <a:gd name="connsiteX17" fmla="*/ 718252 w 1432884"/>
                <a:gd name="connsiteY17" fmla="*/ 1123510 h 1432883"/>
                <a:gd name="connsiteX18" fmla="*/ 1125321 w 1432884"/>
                <a:gd name="connsiteY18" fmla="*/ 716442 h 1432883"/>
                <a:gd name="connsiteX19" fmla="*/ 718252 w 1432884"/>
                <a:gd name="connsiteY19" fmla="*/ 309373 h 1432883"/>
                <a:gd name="connsiteX20" fmla="*/ 649503 w 1432884"/>
                <a:gd name="connsiteY20" fmla="*/ 0 h 1432883"/>
                <a:gd name="connsiteX21" fmla="*/ 783383 w 1432884"/>
                <a:gd name="connsiteY21" fmla="*/ 0 h 1432883"/>
                <a:gd name="connsiteX22" fmla="*/ 810520 w 1432884"/>
                <a:gd name="connsiteY22" fmla="*/ 206249 h 1432883"/>
                <a:gd name="connsiteX23" fmla="*/ 1011342 w 1432884"/>
                <a:gd name="connsiteY23" fmla="*/ 289472 h 1432883"/>
                <a:gd name="connsiteX24" fmla="*/ 1175978 w 1432884"/>
                <a:gd name="connsiteY24" fmla="*/ 162827 h 1432883"/>
                <a:gd name="connsiteX25" fmla="*/ 1270057 w 1432884"/>
                <a:gd name="connsiteY25" fmla="*/ 256906 h 1432883"/>
                <a:gd name="connsiteX26" fmla="*/ 1143413 w 1432884"/>
                <a:gd name="connsiteY26" fmla="*/ 421543 h 1432883"/>
                <a:gd name="connsiteX27" fmla="*/ 1226636 w 1432884"/>
                <a:gd name="connsiteY27" fmla="*/ 622364 h 1432883"/>
                <a:gd name="connsiteX28" fmla="*/ 1432884 w 1432884"/>
                <a:gd name="connsiteY28" fmla="*/ 649502 h 1432883"/>
                <a:gd name="connsiteX29" fmla="*/ 1432884 w 1432884"/>
                <a:gd name="connsiteY29" fmla="*/ 783383 h 1432883"/>
                <a:gd name="connsiteX30" fmla="*/ 1226636 w 1432884"/>
                <a:gd name="connsiteY30" fmla="*/ 810520 h 1432883"/>
                <a:gd name="connsiteX31" fmla="*/ 1143413 w 1432884"/>
                <a:gd name="connsiteY31" fmla="*/ 1011341 h 1432883"/>
                <a:gd name="connsiteX32" fmla="*/ 1270057 w 1432884"/>
                <a:gd name="connsiteY32" fmla="*/ 1175979 h 1432883"/>
                <a:gd name="connsiteX33" fmla="*/ 1175978 w 1432884"/>
                <a:gd name="connsiteY33" fmla="*/ 1270056 h 1432883"/>
                <a:gd name="connsiteX34" fmla="*/ 1011342 w 1432884"/>
                <a:gd name="connsiteY34" fmla="*/ 1143412 h 1432883"/>
                <a:gd name="connsiteX35" fmla="*/ 810520 w 1432884"/>
                <a:gd name="connsiteY35" fmla="*/ 1226635 h 1432883"/>
                <a:gd name="connsiteX36" fmla="*/ 783383 w 1432884"/>
                <a:gd name="connsiteY36" fmla="*/ 1432883 h 1432883"/>
                <a:gd name="connsiteX37" fmla="*/ 649503 w 1432884"/>
                <a:gd name="connsiteY37" fmla="*/ 1432883 h 1432883"/>
                <a:gd name="connsiteX38" fmla="*/ 622364 w 1432884"/>
                <a:gd name="connsiteY38" fmla="*/ 1226635 h 1432883"/>
                <a:gd name="connsiteX39" fmla="*/ 421543 w 1432884"/>
                <a:gd name="connsiteY39" fmla="*/ 1143412 h 1432883"/>
                <a:gd name="connsiteX40" fmla="*/ 256906 w 1432884"/>
                <a:gd name="connsiteY40" fmla="*/ 1270056 h 1432883"/>
                <a:gd name="connsiteX41" fmla="*/ 162827 w 1432884"/>
                <a:gd name="connsiteY41" fmla="*/ 1175979 h 1432883"/>
                <a:gd name="connsiteX42" fmla="*/ 289472 w 1432884"/>
                <a:gd name="connsiteY42" fmla="*/ 1011341 h 1432883"/>
                <a:gd name="connsiteX43" fmla="*/ 206249 w 1432884"/>
                <a:gd name="connsiteY43" fmla="*/ 810520 h 1432883"/>
                <a:gd name="connsiteX44" fmla="*/ 0 w 1432884"/>
                <a:gd name="connsiteY44" fmla="*/ 783383 h 1432883"/>
                <a:gd name="connsiteX45" fmla="*/ 0 w 1432884"/>
                <a:gd name="connsiteY45" fmla="*/ 649502 h 1432883"/>
                <a:gd name="connsiteX46" fmla="*/ 206249 w 1432884"/>
                <a:gd name="connsiteY46" fmla="*/ 622364 h 1432883"/>
                <a:gd name="connsiteX47" fmla="*/ 289472 w 1432884"/>
                <a:gd name="connsiteY47" fmla="*/ 421543 h 1432883"/>
                <a:gd name="connsiteX48" fmla="*/ 162827 w 1432884"/>
                <a:gd name="connsiteY48" fmla="*/ 256906 h 1432883"/>
                <a:gd name="connsiteX49" fmla="*/ 256906 w 1432884"/>
                <a:gd name="connsiteY49" fmla="*/ 162827 h 1432883"/>
                <a:gd name="connsiteX50" fmla="*/ 421543 w 1432884"/>
                <a:gd name="connsiteY50" fmla="*/ 289472 h 1432883"/>
                <a:gd name="connsiteX51" fmla="*/ 622364 w 1432884"/>
                <a:gd name="connsiteY51" fmla="*/ 206249 h 143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432884" h="1432883">
                  <a:moveTo>
                    <a:pt x="718252" y="546378"/>
                  </a:moveTo>
                  <a:cubicBezTo>
                    <a:pt x="810522" y="544569"/>
                    <a:pt x="888318" y="622365"/>
                    <a:pt x="888318" y="716443"/>
                  </a:cubicBezTo>
                  <a:cubicBezTo>
                    <a:pt x="888318" y="810522"/>
                    <a:pt x="812331" y="886509"/>
                    <a:pt x="718252" y="886509"/>
                  </a:cubicBezTo>
                  <a:cubicBezTo>
                    <a:pt x="624174" y="886509"/>
                    <a:pt x="548187" y="810522"/>
                    <a:pt x="548187" y="716443"/>
                  </a:cubicBezTo>
                  <a:cubicBezTo>
                    <a:pt x="548187" y="622365"/>
                    <a:pt x="624174" y="546378"/>
                    <a:pt x="718252" y="546378"/>
                  </a:cubicBezTo>
                  <a:close/>
                  <a:moveTo>
                    <a:pt x="716444" y="410690"/>
                  </a:moveTo>
                  <a:cubicBezTo>
                    <a:pt x="548187" y="410690"/>
                    <a:pt x="412497" y="548190"/>
                    <a:pt x="412497" y="714637"/>
                  </a:cubicBezTo>
                  <a:cubicBezTo>
                    <a:pt x="412497" y="882892"/>
                    <a:pt x="549997" y="1018581"/>
                    <a:pt x="716444" y="1018581"/>
                  </a:cubicBezTo>
                  <a:cubicBezTo>
                    <a:pt x="884698" y="1018581"/>
                    <a:pt x="1020389" y="882892"/>
                    <a:pt x="1020389" y="714637"/>
                  </a:cubicBezTo>
                  <a:cubicBezTo>
                    <a:pt x="1020389" y="546381"/>
                    <a:pt x="882890" y="410690"/>
                    <a:pt x="716444" y="410690"/>
                  </a:cubicBezTo>
                  <a:close/>
                  <a:moveTo>
                    <a:pt x="716444" y="369079"/>
                  </a:moveTo>
                  <a:cubicBezTo>
                    <a:pt x="908219" y="369079"/>
                    <a:pt x="1063809" y="524670"/>
                    <a:pt x="1063809" y="716445"/>
                  </a:cubicBezTo>
                  <a:cubicBezTo>
                    <a:pt x="1063809" y="908221"/>
                    <a:pt x="908219" y="1063812"/>
                    <a:pt x="716444" y="1063812"/>
                  </a:cubicBezTo>
                  <a:cubicBezTo>
                    <a:pt x="524668" y="1063812"/>
                    <a:pt x="369076" y="908221"/>
                    <a:pt x="369076" y="716445"/>
                  </a:cubicBezTo>
                  <a:cubicBezTo>
                    <a:pt x="369076" y="524670"/>
                    <a:pt x="524668" y="369079"/>
                    <a:pt x="716444" y="369079"/>
                  </a:cubicBezTo>
                  <a:close/>
                  <a:moveTo>
                    <a:pt x="718252" y="309373"/>
                  </a:moveTo>
                  <a:cubicBezTo>
                    <a:pt x="493911" y="309373"/>
                    <a:pt x="311182" y="492102"/>
                    <a:pt x="311182" y="716442"/>
                  </a:cubicBezTo>
                  <a:cubicBezTo>
                    <a:pt x="311182" y="940782"/>
                    <a:pt x="493911" y="1123510"/>
                    <a:pt x="718252" y="1123510"/>
                  </a:cubicBezTo>
                  <a:cubicBezTo>
                    <a:pt x="942592" y="1123510"/>
                    <a:pt x="1125321" y="940782"/>
                    <a:pt x="1125321" y="716442"/>
                  </a:cubicBezTo>
                  <a:cubicBezTo>
                    <a:pt x="1125321" y="490292"/>
                    <a:pt x="942592" y="307564"/>
                    <a:pt x="718252" y="309373"/>
                  </a:cubicBezTo>
                  <a:close/>
                  <a:moveTo>
                    <a:pt x="649503" y="0"/>
                  </a:moveTo>
                  <a:lnTo>
                    <a:pt x="783383" y="0"/>
                  </a:lnTo>
                  <a:lnTo>
                    <a:pt x="810520" y="206249"/>
                  </a:lnTo>
                  <a:cubicBezTo>
                    <a:pt x="884698" y="218913"/>
                    <a:pt x="951638" y="247860"/>
                    <a:pt x="1011342" y="289472"/>
                  </a:cubicBezTo>
                  <a:lnTo>
                    <a:pt x="1175978" y="162827"/>
                  </a:lnTo>
                  <a:lnTo>
                    <a:pt x="1270057" y="256906"/>
                  </a:lnTo>
                  <a:lnTo>
                    <a:pt x="1143413" y="421543"/>
                  </a:lnTo>
                  <a:cubicBezTo>
                    <a:pt x="1185025" y="481247"/>
                    <a:pt x="1213971" y="548186"/>
                    <a:pt x="1226636" y="622364"/>
                  </a:cubicBezTo>
                  <a:lnTo>
                    <a:pt x="1432884" y="649502"/>
                  </a:lnTo>
                  <a:lnTo>
                    <a:pt x="1432884" y="783383"/>
                  </a:lnTo>
                  <a:lnTo>
                    <a:pt x="1226636" y="810520"/>
                  </a:lnTo>
                  <a:cubicBezTo>
                    <a:pt x="1213971" y="884697"/>
                    <a:pt x="1185025" y="951637"/>
                    <a:pt x="1143413" y="1011341"/>
                  </a:cubicBezTo>
                  <a:lnTo>
                    <a:pt x="1270057" y="1175979"/>
                  </a:lnTo>
                  <a:lnTo>
                    <a:pt x="1175978" y="1270056"/>
                  </a:lnTo>
                  <a:lnTo>
                    <a:pt x="1011342" y="1143412"/>
                  </a:lnTo>
                  <a:cubicBezTo>
                    <a:pt x="951638" y="1185024"/>
                    <a:pt x="884698" y="1213970"/>
                    <a:pt x="810520" y="1226635"/>
                  </a:cubicBezTo>
                  <a:lnTo>
                    <a:pt x="783383" y="1432883"/>
                  </a:lnTo>
                  <a:lnTo>
                    <a:pt x="649503" y="1432883"/>
                  </a:lnTo>
                  <a:lnTo>
                    <a:pt x="622364" y="1226635"/>
                  </a:lnTo>
                  <a:cubicBezTo>
                    <a:pt x="548187" y="1213970"/>
                    <a:pt x="481247" y="1185024"/>
                    <a:pt x="421543" y="1143412"/>
                  </a:cubicBezTo>
                  <a:lnTo>
                    <a:pt x="256906" y="1270056"/>
                  </a:lnTo>
                  <a:lnTo>
                    <a:pt x="162827" y="1175979"/>
                  </a:lnTo>
                  <a:lnTo>
                    <a:pt x="289472" y="1011341"/>
                  </a:lnTo>
                  <a:cubicBezTo>
                    <a:pt x="247860" y="951637"/>
                    <a:pt x="218913" y="884697"/>
                    <a:pt x="206249" y="810520"/>
                  </a:cubicBezTo>
                  <a:lnTo>
                    <a:pt x="0" y="783383"/>
                  </a:lnTo>
                  <a:lnTo>
                    <a:pt x="0" y="649502"/>
                  </a:lnTo>
                  <a:lnTo>
                    <a:pt x="206249" y="622364"/>
                  </a:lnTo>
                  <a:cubicBezTo>
                    <a:pt x="218913" y="548186"/>
                    <a:pt x="247860" y="481247"/>
                    <a:pt x="289472" y="421543"/>
                  </a:cubicBezTo>
                  <a:lnTo>
                    <a:pt x="162827" y="256906"/>
                  </a:lnTo>
                  <a:lnTo>
                    <a:pt x="256906" y="162827"/>
                  </a:lnTo>
                  <a:lnTo>
                    <a:pt x="421543" y="289472"/>
                  </a:lnTo>
                  <a:cubicBezTo>
                    <a:pt x="481247" y="247860"/>
                    <a:pt x="548187" y="218913"/>
                    <a:pt x="622364" y="206249"/>
                  </a:cubicBezTo>
                  <a:close/>
                </a:path>
              </a:pathLst>
            </a:custGeom>
            <a:solidFill>
              <a:schemeClr val="bg1"/>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31" name="任意多边形: 形状 30">
              <a:extLst>
                <a:ext uri="{FF2B5EF4-FFF2-40B4-BE49-F238E27FC236}">
                  <a16:creationId xmlns:a16="http://schemas.microsoft.com/office/drawing/2014/main" id="{50E22044-0816-434D-BCBD-549A46C79E17}"/>
                </a:ext>
              </a:extLst>
            </p:cNvPr>
            <p:cNvSpPr/>
            <p:nvPr/>
          </p:nvSpPr>
          <p:spPr>
            <a:xfrm>
              <a:off x="4600039" y="2683252"/>
              <a:ext cx="90460" cy="90460"/>
            </a:xfrm>
            <a:custGeom>
              <a:avLst/>
              <a:gdLst>
                <a:gd name="connsiteX0" fmla="*/ 40975 w 71885"/>
                <a:gd name="connsiteY0" fmla="*/ 10783 h 71885"/>
                <a:gd name="connsiteX1" fmla="*/ 71167 w 71885"/>
                <a:gd name="connsiteY1" fmla="*/ 40975 h 71885"/>
                <a:gd name="connsiteX2" fmla="*/ 40975 w 71885"/>
                <a:gd name="connsiteY2" fmla="*/ 71167 h 71885"/>
                <a:gd name="connsiteX3" fmla="*/ 10783 w 71885"/>
                <a:gd name="connsiteY3" fmla="*/ 40975 h 71885"/>
                <a:gd name="connsiteX4" fmla="*/ 40975 w 71885"/>
                <a:gd name="connsiteY4" fmla="*/ 10783 h 718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85" h="71885">
                  <a:moveTo>
                    <a:pt x="40975" y="10783"/>
                  </a:moveTo>
                  <a:cubicBezTo>
                    <a:pt x="58228" y="10783"/>
                    <a:pt x="71167" y="23722"/>
                    <a:pt x="71167" y="40975"/>
                  </a:cubicBezTo>
                  <a:cubicBezTo>
                    <a:pt x="71167" y="58228"/>
                    <a:pt x="58228" y="71167"/>
                    <a:pt x="40975" y="71167"/>
                  </a:cubicBezTo>
                  <a:cubicBezTo>
                    <a:pt x="23722" y="71167"/>
                    <a:pt x="10783" y="58228"/>
                    <a:pt x="10783" y="40975"/>
                  </a:cubicBezTo>
                  <a:cubicBezTo>
                    <a:pt x="10783" y="23722"/>
                    <a:pt x="23722" y="10783"/>
                    <a:pt x="40975" y="10783"/>
                  </a:cubicBezTo>
                  <a:close/>
                </a:path>
              </a:pathLst>
            </a:custGeom>
            <a:solidFill>
              <a:srgbClr val="09131D"/>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32" name="任意多边形: 形状 31">
              <a:extLst>
                <a:ext uri="{FF2B5EF4-FFF2-40B4-BE49-F238E27FC236}">
                  <a16:creationId xmlns:a16="http://schemas.microsoft.com/office/drawing/2014/main" id="{AAEA8536-88A6-4E1A-8B50-65E7420FF440}"/>
                </a:ext>
              </a:extLst>
            </p:cNvPr>
            <p:cNvSpPr/>
            <p:nvPr/>
          </p:nvSpPr>
          <p:spPr>
            <a:xfrm>
              <a:off x="4549382" y="1775036"/>
              <a:ext cx="90460" cy="90460"/>
            </a:xfrm>
            <a:custGeom>
              <a:avLst/>
              <a:gdLst>
                <a:gd name="connsiteX0" fmla="*/ 40975 w 71885"/>
                <a:gd name="connsiteY0" fmla="*/ 10783 h 71885"/>
                <a:gd name="connsiteX1" fmla="*/ 71167 w 71885"/>
                <a:gd name="connsiteY1" fmla="*/ 40975 h 71885"/>
                <a:gd name="connsiteX2" fmla="*/ 40975 w 71885"/>
                <a:gd name="connsiteY2" fmla="*/ 71167 h 71885"/>
                <a:gd name="connsiteX3" fmla="*/ 10783 w 71885"/>
                <a:gd name="connsiteY3" fmla="*/ 40975 h 71885"/>
                <a:gd name="connsiteX4" fmla="*/ 40975 w 71885"/>
                <a:gd name="connsiteY4" fmla="*/ 10783 h 718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85" h="71885">
                  <a:moveTo>
                    <a:pt x="40975" y="10783"/>
                  </a:moveTo>
                  <a:cubicBezTo>
                    <a:pt x="58227" y="10783"/>
                    <a:pt x="71167" y="23722"/>
                    <a:pt x="71167" y="40975"/>
                  </a:cubicBezTo>
                  <a:cubicBezTo>
                    <a:pt x="71167" y="58228"/>
                    <a:pt x="58227" y="71167"/>
                    <a:pt x="40975" y="71167"/>
                  </a:cubicBezTo>
                  <a:cubicBezTo>
                    <a:pt x="23722" y="71167"/>
                    <a:pt x="10783" y="58228"/>
                    <a:pt x="10783" y="40975"/>
                  </a:cubicBezTo>
                  <a:cubicBezTo>
                    <a:pt x="10783" y="25160"/>
                    <a:pt x="25160" y="10783"/>
                    <a:pt x="40975" y="10783"/>
                  </a:cubicBezTo>
                  <a:close/>
                </a:path>
              </a:pathLst>
            </a:custGeom>
            <a:solidFill>
              <a:srgbClr val="09131D"/>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33" name="任意多边形: 形状 32">
              <a:extLst>
                <a:ext uri="{FF2B5EF4-FFF2-40B4-BE49-F238E27FC236}">
                  <a16:creationId xmlns:a16="http://schemas.microsoft.com/office/drawing/2014/main" id="{188FD8CB-0DB1-45F1-AE90-3FB307FB74F0}"/>
                </a:ext>
              </a:extLst>
            </p:cNvPr>
            <p:cNvSpPr/>
            <p:nvPr/>
          </p:nvSpPr>
          <p:spPr>
            <a:xfrm>
              <a:off x="3841984" y="2234571"/>
              <a:ext cx="90460" cy="90460"/>
            </a:xfrm>
            <a:custGeom>
              <a:avLst/>
              <a:gdLst>
                <a:gd name="connsiteX0" fmla="*/ 40975 w 71885"/>
                <a:gd name="connsiteY0" fmla="*/ 71167 h 71885"/>
                <a:gd name="connsiteX1" fmla="*/ 10783 w 71885"/>
                <a:gd name="connsiteY1" fmla="*/ 40975 h 71885"/>
                <a:gd name="connsiteX2" fmla="*/ 40975 w 71885"/>
                <a:gd name="connsiteY2" fmla="*/ 10783 h 71885"/>
                <a:gd name="connsiteX3" fmla="*/ 71167 w 71885"/>
                <a:gd name="connsiteY3" fmla="*/ 40975 h 71885"/>
                <a:gd name="connsiteX4" fmla="*/ 40975 w 71885"/>
                <a:gd name="connsiteY4" fmla="*/ 71167 h 718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85" h="71885">
                  <a:moveTo>
                    <a:pt x="40975" y="71167"/>
                  </a:moveTo>
                  <a:cubicBezTo>
                    <a:pt x="23722" y="71167"/>
                    <a:pt x="10783" y="58227"/>
                    <a:pt x="10783" y="40975"/>
                  </a:cubicBezTo>
                  <a:cubicBezTo>
                    <a:pt x="10783" y="23722"/>
                    <a:pt x="23722" y="10783"/>
                    <a:pt x="40975" y="10783"/>
                  </a:cubicBezTo>
                  <a:cubicBezTo>
                    <a:pt x="58228" y="10783"/>
                    <a:pt x="71167" y="23722"/>
                    <a:pt x="71167" y="40975"/>
                  </a:cubicBezTo>
                  <a:cubicBezTo>
                    <a:pt x="71167" y="56790"/>
                    <a:pt x="56790" y="71167"/>
                    <a:pt x="40975" y="71167"/>
                  </a:cubicBezTo>
                  <a:close/>
                </a:path>
              </a:pathLst>
            </a:custGeom>
            <a:solidFill>
              <a:srgbClr val="09131D"/>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34" name="任意多边形: 形状 33">
              <a:extLst>
                <a:ext uri="{FF2B5EF4-FFF2-40B4-BE49-F238E27FC236}">
                  <a16:creationId xmlns:a16="http://schemas.microsoft.com/office/drawing/2014/main" id="{216F824F-F08D-4DC3-85C3-DFC12DD98ACC}"/>
                </a:ext>
              </a:extLst>
            </p:cNvPr>
            <p:cNvSpPr/>
            <p:nvPr/>
          </p:nvSpPr>
          <p:spPr>
            <a:xfrm>
              <a:off x="3945109" y="1775036"/>
              <a:ext cx="90460" cy="90460"/>
            </a:xfrm>
            <a:custGeom>
              <a:avLst/>
              <a:gdLst>
                <a:gd name="connsiteX0" fmla="*/ 40975 w 71885"/>
                <a:gd name="connsiteY0" fmla="*/ 71167 h 71885"/>
                <a:gd name="connsiteX1" fmla="*/ 10783 w 71885"/>
                <a:gd name="connsiteY1" fmla="*/ 40975 h 71885"/>
                <a:gd name="connsiteX2" fmla="*/ 40975 w 71885"/>
                <a:gd name="connsiteY2" fmla="*/ 10783 h 71885"/>
                <a:gd name="connsiteX3" fmla="*/ 71167 w 71885"/>
                <a:gd name="connsiteY3" fmla="*/ 40975 h 71885"/>
                <a:gd name="connsiteX4" fmla="*/ 40975 w 71885"/>
                <a:gd name="connsiteY4" fmla="*/ 71167 h 718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85" h="71885">
                  <a:moveTo>
                    <a:pt x="40975" y="71167"/>
                  </a:moveTo>
                  <a:cubicBezTo>
                    <a:pt x="23722" y="71167"/>
                    <a:pt x="10783" y="58228"/>
                    <a:pt x="10783" y="40975"/>
                  </a:cubicBezTo>
                  <a:cubicBezTo>
                    <a:pt x="10783" y="23722"/>
                    <a:pt x="23722" y="10783"/>
                    <a:pt x="40975" y="10783"/>
                  </a:cubicBezTo>
                  <a:cubicBezTo>
                    <a:pt x="58228" y="10783"/>
                    <a:pt x="71167" y="23722"/>
                    <a:pt x="71167" y="40975"/>
                  </a:cubicBezTo>
                  <a:cubicBezTo>
                    <a:pt x="71167" y="58228"/>
                    <a:pt x="56790" y="71167"/>
                    <a:pt x="40975" y="71167"/>
                  </a:cubicBezTo>
                  <a:close/>
                </a:path>
              </a:pathLst>
            </a:custGeom>
            <a:solidFill>
              <a:srgbClr val="09131D"/>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35" name="任意多边形: 形状 34">
              <a:extLst>
                <a:ext uri="{FF2B5EF4-FFF2-40B4-BE49-F238E27FC236}">
                  <a16:creationId xmlns:a16="http://schemas.microsoft.com/office/drawing/2014/main" id="{3EBD7F58-B345-4801-BAF1-482705AB1ABE}"/>
                </a:ext>
              </a:extLst>
            </p:cNvPr>
            <p:cNvSpPr/>
            <p:nvPr/>
          </p:nvSpPr>
          <p:spPr>
            <a:xfrm>
              <a:off x="4410076" y="1543459"/>
              <a:ext cx="90460" cy="90460"/>
            </a:xfrm>
            <a:custGeom>
              <a:avLst/>
              <a:gdLst>
                <a:gd name="connsiteX0" fmla="*/ 40975 w 71885"/>
                <a:gd name="connsiteY0" fmla="*/ 10783 h 71885"/>
                <a:gd name="connsiteX1" fmla="*/ 71167 w 71885"/>
                <a:gd name="connsiteY1" fmla="*/ 40975 h 71885"/>
                <a:gd name="connsiteX2" fmla="*/ 40975 w 71885"/>
                <a:gd name="connsiteY2" fmla="*/ 71167 h 71885"/>
                <a:gd name="connsiteX3" fmla="*/ 10783 w 71885"/>
                <a:gd name="connsiteY3" fmla="*/ 40975 h 71885"/>
                <a:gd name="connsiteX4" fmla="*/ 40975 w 71885"/>
                <a:gd name="connsiteY4" fmla="*/ 10783 h 718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85" h="71885">
                  <a:moveTo>
                    <a:pt x="40975" y="10783"/>
                  </a:moveTo>
                  <a:cubicBezTo>
                    <a:pt x="58228" y="10783"/>
                    <a:pt x="71167" y="23722"/>
                    <a:pt x="71167" y="40975"/>
                  </a:cubicBezTo>
                  <a:cubicBezTo>
                    <a:pt x="71167" y="58228"/>
                    <a:pt x="58228" y="71167"/>
                    <a:pt x="40975" y="71167"/>
                  </a:cubicBezTo>
                  <a:cubicBezTo>
                    <a:pt x="23722" y="71167"/>
                    <a:pt x="10783" y="58228"/>
                    <a:pt x="10783" y="40975"/>
                  </a:cubicBezTo>
                  <a:cubicBezTo>
                    <a:pt x="10783" y="23722"/>
                    <a:pt x="25160" y="10783"/>
                    <a:pt x="40975" y="10783"/>
                  </a:cubicBezTo>
                  <a:close/>
                </a:path>
              </a:pathLst>
            </a:custGeom>
            <a:solidFill>
              <a:srgbClr val="09131D"/>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36" name="任意多边形: 形状 35">
              <a:extLst>
                <a:ext uri="{FF2B5EF4-FFF2-40B4-BE49-F238E27FC236}">
                  <a16:creationId xmlns:a16="http://schemas.microsoft.com/office/drawing/2014/main" id="{CFF9C2D3-A2A9-4133-BE4A-27002CD9C882}"/>
                </a:ext>
              </a:extLst>
            </p:cNvPr>
            <p:cNvSpPr/>
            <p:nvPr/>
          </p:nvSpPr>
          <p:spPr>
            <a:xfrm>
              <a:off x="4209252" y="1377012"/>
              <a:ext cx="90460" cy="90460"/>
            </a:xfrm>
            <a:custGeom>
              <a:avLst/>
              <a:gdLst>
                <a:gd name="connsiteX0" fmla="*/ 40975 w 71885"/>
                <a:gd name="connsiteY0" fmla="*/ 10783 h 71885"/>
                <a:gd name="connsiteX1" fmla="*/ 71167 w 71885"/>
                <a:gd name="connsiteY1" fmla="*/ 40975 h 71885"/>
                <a:gd name="connsiteX2" fmla="*/ 40975 w 71885"/>
                <a:gd name="connsiteY2" fmla="*/ 71167 h 71885"/>
                <a:gd name="connsiteX3" fmla="*/ 10783 w 71885"/>
                <a:gd name="connsiteY3" fmla="*/ 40975 h 71885"/>
                <a:gd name="connsiteX4" fmla="*/ 40975 w 71885"/>
                <a:gd name="connsiteY4" fmla="*/ 10783 h 718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85" h="71885">
                  <a:moveTo>
                    <a:pt x="40975" y="10783"/>
                  </a:moveTo>
                  <a:cubicBezTo>
                    <a:pt x="58228" y="10783"/>
                    <a:pt x="71167" y="23722"/>
                    <a:pt x="71167" y="40975"/>
                  </a:cubicBezTo>
                  <a:cubicBezTo>
                    <a:pt x="71167" y="58228"/>
                    <a:pt x="58228" y="71167"/>
                    <a:pt x="40975" y="71167"/>
                  </a:cubicBezTo>
                  <a:cubicBezTo>
                    <a:pt x="23722" y="71167"/>
                    <a:pt x="10783" y="58228"/>
                    <a:pt x="10783" y="40975"/>
                  </a:cubicBezTo>
                  <a:cubicBezTo>
                    <a:pt x="10783" y="25160"/>
                    <a:pt x="23722" y="10783"/>
                    <a:pt x="40975" y="10783"/>
                  </a:cubicBezTo>
                  <a:close/>
                </a:path>
              </a:pathLst>
            </a:custGeom>
            <a:solidFill>
              <a:srgbClr val="09131D"/>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37" name="任意多边形: 形状 36">
              <a:extLst>
                <a:ext uri="{FF2B5EF4-FFF2-40B4-BE49-F238E27FC236}">
                  <a16:creationId xmlns:a16="http://schemas.microsoft.com/office/drawing/2014/main" id="{E54EA3F5-57D4-490B-BF90-025B31227BFF}"/>
                </a:ext>
              </a:extLst>
            </p:cNvPr>
            <p:cNvSpPr/>
            <p:nvPr/>
          </p:nvSpPr>
          <p:spPr>
            <a:xfrm>
              <a:off x="4486061" y="2131447"/>
              <a:ext cx="90460" cy="90460"/>
            </a:xfrm>
            <a:custGeom>
              <a:avLst/>
              <a:gdLst>
                <a:gd name="connsiteX0" fmla="*/ 40975 w 71885"/>
                <a:gd name="connsiteY0" fmla="*/ 10783 h 71885"/>
                <a:gd name="connsiteX1" fmla="*/ 71167 w 71885"/>
                <a:gd name="connsiteY1" fmla="*/ 40975 h 71885"/>
                <a:gd name="connsiteX2" fmla="*/ 40975 w 71885"/>
                <a:gd name="connsiteY2" fmla="*/ 71167 h 71885"/>
                <a:gd name="connsiteX3" fmla="*/ 10783 w 71885"/>
                <a:gd name="connsiteY3" fmla="*/ 40975 h 71885"/>
                <a:gd name="connsiteX4" fmla="*/ 40975 w 71885"/>
                <a:gd name="connsiteY4" fmla="*/ 10783 h 718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85" h="71885">
                  <a:moveTo>
                    <a:pt x="40975" y="10783"/>
                  </a:moveTo>
                  <a:cubicBezTo>
                    <a:pt x="58227" y="10783"/>
                    <a:pt x="71167" y="23722"/>
                    <a:pt x="71167" y="40975"/>
                  </a:cubicBezTo>
                  <a:cubicBezTo>
                    <a:pt x="71167" y="58228"/>
                    <a:pt x="58227" y="71167"/>
                    <a:pt x="40975" y="71167"/>
                  </a:cubicBezTo>
                  <a:cubicBezTo>
                    <a:pt x="23722" y="71167"/>
                    <a:pt x="10783" y="58228"/>
                    <a:pt x="10783" y="40975"/>
                  </a:cubicBezTo>
                  <a:cubicBezTo>
                    <a:pt x="10783" y="23722"/>
                    <a:pt x="23722" y="10783"/>
                    <a:pt x="40975" y="10783"/>
                  </a:cubicBezTo>
                  <a:close/>
                </a:path>
              </a:pathLst>
            </a:custGeom>
            <a:solidFill>
              <a:srgbClr val="09131D"/>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38" name="任意多边形: 形状 37">
              <a:extLst>
                <a:ext uri="{FF2B5EF4-FFF2-40B4-BE49-F238E27FC236}">
                  <a16:creationId xmlns:a16="http://schemas.microsoft.com/office/drawing/2014/main" id="{AE8C06C1-306C-4ADC-AFBB-035EE56C4B47}"/>
                </a:ext>
              </a:extLst>
            </p:cNvPr>
            <p:cNvSpPr/>
            <p:nvPr/>
          </p:nvSpPr>
          <p:spPr>
            <a:xfrm>
              <a:off x="4144123" y="2683252"/>
              <a:ext cx="90460" cy="90460"/>
            </a:xfrm>
            <a:custGeom>
              <a:avLst/>
              <a:gdLst>
                <a:gd name="connsiteX0" fmla="*/ 40975 w 71885"/>
                <a:gd name="connsiteY0" fmla="*/ 10783 h 71885"/>
                <a:gd name="connsiteX1" fmla="*/ 71167 w 71885"/>
                <a:gd name="connsiteY1" fmla="*/ 40975 h 71885"/>
                <a:gd name="connsiteX2" fmla="*/ 40975 w 71885"/>
                <a:gd name="connsiteY2" fmla="*/ 71167 h 71885"/>
                <a:gd name="connsiteX3" fmla="*/ 10783 w 71885"/>
                <a:gd name="connsiteY3" fmla="*/ 40975 h 71885"/>
                <a:gd name="connsiteX4" fmla="*/ 40975 w 71885"/>
                <a:gd name="connsiteY4" fmla="*/ 10783 h 718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85" h="71885">
                  <a:moveTo>
                    <a:pt x="40975" y="10783"/>
                  </a:moveTo>
                  <a:cubicBezTo>
                    <a:pt x="58228" y="10783"/>
                    <a:pt x="71167" y="23722"/>
                    <a:pt x="71167" y="40975"/>
                  </a:cubicBezTo>
                  <a:cubicBezTo>
                    <a:pt x="71167" y="58228"/>
                    <a:pt x="58228" y="71167"/>
                    <a:pt x="40975" y="71167"/>
                  </a:cubicBezTo>
                  <a:cubicBezTo>
                    <a:pt x="23722" y="71167"/>
                    <a:pt x="10783" y="58228"/>
                    <a:pt x="10783" y="40975"/>
                  </a:cubicBezTo>
                  <a:cubicBezTo>
                    <a:pt x="10783" y="23722"/>
                    <a:pt x="23722" y="10783"/>
                    <a:pt x="40975" y="10783"/>
                  </a:cubicBezTo>
                  <a:close/>
                </a:path>
              </a:pathLst>
            </a:custGeom>
            <a:solidFill>
              <a:srgbClr val="09131D"/>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39" name="任意多边形: 形状 38">
              <a:extLst>
                <a:ext uri="{FF2B5EF4-FFF2-40B4-BE49-F238E27FC236}">
                  <a16:creationId xmlns:a16="http://schemas.microsoft.com/office/drawing/2014/main" id="{98313826-3ED5-45D7-98B5-EFBB437A60DA}"/>
                </a:ext>
              </a:extLst>
            </p:cNvPr>
            <p:cNvSpPr/>
            <p:nvPr/>
          </p:nvSpPr>
          <p:spPr>
            <a:xfrm>
              <a:off x="4703165" y="2234571"/>
              <a:ext cx="90460" cy="90460"/>
            </a:xfrm>
            <a:custGeom>
              <a:avLst/>
              <a:gdLst>
                <a:gd name="connsiteX0" fmla="*/ 40975 w 71885"/>
                <a:gd name="connsiteY0" fmla="*/ 10783 h 71885"/>
                <a:gd name="connsiteX1" fmla="*/ 71167 w 71885"/>
                <a:gd name="connsiteY1" fmla="*/ 40975 h 71885"/>
                <a:gd name="connsiteX2" fmla="*/ 40975 w 71885"/>
                <a:gd name="connsiteY2" fmla="*/ 71167 h 71885"/>
                <a:gd name="connsiteX3" fmla="*/ 10783 w 71885"/>
                <a:gd name="connsiteY3" fmla="*/ 40975 h 71885"/>
                <a:gd name="connsiteX4" fmla="*/ 40975 w 71885"/>
                <a:gd name="connsiteY4" fmla="*/ 10783 h 718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85" h="71885">
                  <a:moveTo>
                    <a:pt x="40975" y="10783"/>
                  </a:moveTo>
                  <a:cubicBezTo>
                    <a:pt x="58227" y="10783"/>
                    <a:pt x="71167" y="23722"/>
                    <a:pt x="71167" y="40975"/>
                  </a:cubicBezTo>
                  <a:cubicBezTo>
                    <a:pt x="71167" y="58227"/>
                    <a:pt x="58227" y="71167"/>
                    <a:pt x="40975" y="71167"/>
                  </a:cubicBezTo>
                  <a:cubicBezTo>
                    <a:pt x="23722" y="71167"/>
                    <a:pt x="10783" y="58227"/>
                    <a:pt x="10783" y="40975"/>
                  </a:cubicBezTo>
                  <a:cubicBezTo>
                    <a:pt x="10783" y="23722"/>
                    <a:pt x="23722" y="10783"/>
                    <a:pt x="40975" y="10783"/>
                  </a:cubicBezTo>
                  <a:close/>
                </a:path>
              </a:pathLst>
            </a:custGeom>
            <a:solidFill>
              <a:srgbClr val="09131D"/>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40" name="任意多边形: 形状 39">
              <a:extLst>
                <a:ext uri="{FF2B5EF4-FFF2-40B4-BE49-F238E27FC236}">
                  <a16:creationId xmlns:a16="http://schemas.microsoft.com/office/drawing/2014/main" id="{670763B3-AA9F-46C9-9C0A-A1FE816F7701}"/>
                </a:ext>
              </a:extLst>
            </p:cNvPr>
            <p:cNvSpPr/>
            <p:nvPr/>
          </p:nvSpPr>
          <p:spPr>
            <a:xfrm>
              <a:off x="3543469" y="6082733"/>
              <a:ext cx="343747" cy="343746"/>
            </a:xfrm>
            <a:custGeom>
              <a:avLst/>
              <a:gdLst>
                <a:gd name="connsiteX0" fmla="*/ 111423 w 273166"/>
                <a:gd name="connsiteY0" fmla="*/ 268134 h 273166"/>
                <a:gd name="connsiteX1" fmla="*/ 167494 w 273166"/>
                <a:gd name="connsiteY1" fmla="*/ 268134 h 273166"/>
                <a:gd name="connsiteX2" fmla="*/ 167494 w 273166"/>
                <a:gd name="connsiteY2" fmla="*/ 242256 h 273166"/>
                <a:gd name="connsiteX3" fmla="*/ 191935 w 273166"/>
                <a:gd name="connsiteY3" fmla="*/ 232191 h 273166"/>
                <a:gd name="connsiteX4" fmla="*/ 210626 w 273166"/>
                <a:gd name="connsiteY4" fmla="*/ 250881 h 273166"/>
                <a:gd name="connsiteX5" fmla="*/ 250882 w 273166"/>
                <a:gd name="connsiteY5" fmla="*/ 210626 h 273166"/>
                <a:gd name="connsiteX6" fmla="*/ 232191 w 273166"/>
                <a:gd name="connsiteY6" fmla="*/ 191935 h 273166"/>
                <a:gd name="connsiteX7" fmla="*/ 242256 w 273166"/>
                <a:gd name="connsiteY7" fmla="*/ 167494 h 273166"/>
                <a:gd name="connsiteX8" fmla="*/ 268134 w 273166"/>
                <a:gd name="connsiteY8" fmla="*/ 167494 h 273166"/>
                <a:gd name="connsiteX9" fmla="*/ 268134 w 273166"/>
                <a:gd name="connsiteY9" fmla="*/ 111423 h 273166"/>
                <a:gd name="connsiteX10" fmla="*/ 242256 w 273166"/>
                <a:gd name="connsiteY10" fmla="*/ 111423 h 273166"/>
                <a:gd name="connsiteX11" fmla="*/ 232191 w 273166"/>
                <a:gd name="connsiteY11" fmla="*/ 86982 h 273166"/>
                <a:gd name="connsiteX12" fmla="*/ 250882 w 273166"/>
                <a:gd name="connsiteY12" fmla="*/ 68292 h 273166"/>
                <a:gd name="connsiteX13" fmla="*/ 210626 w 273166"/>
                <a:gd name="connsiteY13" fmla="*/ 28035 h 273166"/>
                <a:gd name="connsiteX14" fmla="*/ 191935 w 273166"/>
                <a:gd name="connsiteY14" fmla="*/ 46726 h 273166"/>
                <a:gd name="connsiteX15" fmla="*/ 167494 w 273166"/>
                <a:gd name="connsiteY15" fmla="*/ 36662 h 273166"/>
                <a:gd name="connsiteX16" fmla="*/ 167494 w 273166"/>
                <a:gd name="connsiteY16" fmla="*/ 10783 h 273166"/>
                <a:gd name="connsiteX17" fmla="*/ 111423 w 273166"/>
                <a:gd name="connsiteY17" fmla="*/ 10783 h 273166"/>
                <a:gd name="connsiteX18" fmla="*/ 111423 w 273166"/>
                <a:gd name="connsiteY18" fmla="*/ 36662 h 273166"/>
                <a:gd name="connsiteX19" fmla="*/ 86982 w 273166"/>
                <a:gd name="connsiteY19" fmla="*/ 46726 h 273166"/>
                <a:gd name="connsiteX20" fmla="*/ 68292 w 273166"/>
                <a:gd name="connsiteY20" fmla="*/ 28035 h 273166"/>
                <a:gd name="connsiteX21" fmla="*/ 28035 w 273166"/>
                <a:gd name="connsiteY21" fmla="*/ 68292 h 273166"/>
                <a:gd name="connsiteX22" fmla="*/ 46726 w 273166"/>
                <a:gd name="connsiteY22" fmla="*/ 86982 h 273166"/>
                <a:gd name="connsiteX23" fmla="*/ 36662 w 273166"/>
                <a:gd name="connsiteY23" fmla="*/ 111423 h 273166"/>
                <a:gd name="connsiteX24" fmla="*/ 10783 w 273166"/>
                <a:gd name="connsiteY24" fmla="*/ 111423 h 273166"/>
                <a:gd name="connsiteX25" fmla="*/ 10783 w 273166"/>
                <a:gd name="connsiteY25" fmla="*/ 167494 h 273166"/>
                <a:gd name="connsiteX26" fmla="*/ 36662 w 273166"/>
                <a:gd name="connsiteY26" fmla="*/ 167494 h 273166"/>
                <a:gd name="connsiteX27" fmla="*/ 46726 w 273166"/>
                <a:gd name="connsiteY27" fmla="*/ 191935 h 273166"/>
                <a:gd name="connsiteX28" fmla="*/ 28035 w 273166"/>
                <a:gd name="connsiteY28" fmla="*/ 210626 h 273166"/>
                <a:gd name="connsiteX29" fmla="*/ 68292 w 273166"/>
                <a:gd name="connsiteY29" fmla="*/ 250881 h 273166"/>
                <a:gd name="connsiteX30" fmla="*/ 86982 w 273166"/>
                <a:gd name="connsiteY30" fmla="*/ 232191 h 273166"/>
                <a:gd name="connsiteX31" fmla="*/ 111423 w 273166"/>
                <a:gd name="connsiteY31" fmla="*/ 242256 h 273166"/>
                <a:gd name="connsiteX32" fmla="*/ 111423 w 273166"/>
                <a:gd name="connsiteY32" fmla="*/ 268134 h 273166"/>
                <a:gd name="connsiteX33" fmla="*/ 89857 w 273166"/>
                <a:gd name="connsiteY33" fmla="*/ 140177 h 273166"/>
                <a:gd name="connsiteX34" fmla="*/ 140177 w 273166"/>
                <a:gd name="connsiteY34" fmla="*/ 89857 h 273166"/>
                <a:gd name="connsiteX35" fmla="*/ 190498 w 273166"/>
                <a:gd name="connsiteY35" fmla="*/ 140177 h 273166"/>
                <a:gd name="connsiteX36" fmla="*/ 140177 w 273166"/>
                <a:gd name="connsiteY36" fmla="*/ 190498 h 273166"/>
                <a:gd name="connsiteX37" fmla="*/ 89857 w 273166"/>
                <a:gd name="connsiteY37" fmla="*/ 140177 h 273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73166" h="273166">
                  <a:moveTo>
                    <a:pt x="111423" y="268134"/>
                  </a:moveTo>
                  <a:lnTo>
                    <a:pt x="167494" y="268134"/>
                  </a:lnTo>
                  <a:lnTo>
                    <a:pt x="167494" y="242256"/>
                  </a:lnTo>
                  <a:cubicBezTo>
                    <a:pt x="176120" y="239380"/>
                    <a:pt x="184747" y="236504"/>
                    <a:pt x="191935" y="232191"/>
                  </a:cubicBezTo>
                  <a:lnTo>
                    <a:pt x="210626" y="250881"/>
                  </a:lnTo>
                  <a:lnTo>
                    <a:pt x="250882" y="210626"/>
                  </a:lnTo>
                  <a:lnTo>
                    <a:pt x="232191" y="191935"/>
                  </a:lnTo>
                  <a:cubicBezTo>
                    <a:pt x="236504" y="184747"/>
                    <a:pt x="239380" y="176120"/>
                    <a:pt x="242256" y="167494"/>
                  </a:cubicBezTo>
                  <a:lnTo>
                    <a:pt x="268134" y="167494"/>
                  </a:lnTo>
                  <a:lnTo>
                    <a:pt x="268134" y="111423"/>
                  </a:lnTo>
                  <a:lnTo>
                    <a:pt x="242256" y="111423"/>
                  </a:lnTo>
                  <a:cubicBezTo>
                    <a:pt x="239380" y="102797"/>
                    <a:pt x="236504" y="94170"/>
                    <a:pt x="232191" y="86982"/>
                  </a:cubicBezTo>
                  <a:lnTo>
                    <a:pt x="250882" y="68292"/>
                  </a:lnTo>
                  <a:lnTo>
                    <a:pt x="210626" y="28035"/>
                  </a:lnTo>
                  <a:lnTo>
                    <a:pt x="191935" y="46726"/>
                  </a:lnTo>
                  <a:cubicBezTo>
                    <a:pt x="184747" y="42412"/>
                    <a:pt x="176120" y="39537"/>
                    <a:pt x="167494" y="36662"/>
                  </a:cubicBezTo>
                  <a:lnTo>
                    <a:pt x="167494" y="10783"/>
                  </a:lnTo>
                  <a:lnTo>
                    <a:pt x="111423" y="10783"/>
                  </a:lnTo>
                  <a:lnTo>
                    <a:pt x="111423" y="36662"/>
                  </a:lnTo>
                  <a:cubicBezTo>
                    <a:pt x="102797" y="39537"/>
                    <a:pt x="94171" y="42412"/>
                    <a:pt x="86982" y="46726"/>
                  </a:cubicBezTo>
                  <a:lnTo>
                    <a:pt x="68292" y="28035"/>
                  </a:lnTo>
                  <a:lnTo>
                    <a:pt x="28035" y="68292"/>
                  </a:lnTo>
                  <a:lnTo>
                    <a:pt x="46726" y="86982"/>
                  </a:lnTo>
                  <a:cubicBezTo>
                    <a:pt x="42413" y="94170"/>
                    <a:pt x="39537" y="102797"/>
                    <a:pt x="36662" y="111423"/>
                  </a:cubicBezTo>
                  <a:lnTo>
                    <a:pt x="10783" y="111423"/>
                  </a:lnTo>
                  <a:lnTo>
                    <a:pt x="10783" y="167494"/>
                  </a:lnTo>
                  <a:lnTo>
                    <a:pt x="36662" y="167494"/>
                  </a:lnTo>
                  <a:cubicBezTo>
                    <a:pt x="39537" y="176120"/>
                    <a:pt x="42413" y="184747"/>
                    <a:pt x="46726" y="191935"/>
                  </a:cubicBezTo>
                  <a:lnTo>
                    <a:pt x="28035" y="210626"/>
                  </a:lnTo>
                  <a:lnTo>
                    <a:pt x="68292" y="250881"/>
                  </a:lnTo>
                  <a:lnTo>
                    <a:pt x="86982" y="232191"/>
                  </a:lnTo>
                  <a:cubicBezTo>
                    <a:pt x="94171" y="236504"/>
                    <a:pt x="102797" y="239380"/>
                    <a:pt x="111423" y="242256"/>
                  </a:cubicBezTo>
                  <a:lnTo>
                    <a:pt x="111423" y="268134"/>
                  </a:lnTo>
                  <a:close/>
                  <a:moveTo>
                    <a:pt x="89857" y="140177"/>
                  </a:moveTo>
                  <a:cubicBezTo>
                    <a:pt x="89857" y="112861"/>
                    <a:pt x="112861" y="89857"/>
                    <a:pt x="140177" y="89857"/>
                  </a:cubicBezTo>
                  <a:cubicBezTo>
                    <a:pt x="167494" y="89857"/>
                    <a:pt x="190498" y="112861"/>
                    <a:pt x="190498" y="140177"/>
                  </a:cubicBezTo>
                  <a:cubicBezTo>
                    <a:pt x="190498" y="167494"/>
                    <a:pt x="167494" y="190498"/>
                    <a:pt x="140177" y="190498"/>
                  </a:cubicBezTo>
                  <a:cubicBezTo>
                    <a:pt x="111423" y="190498"/>
                    <a:pt x="89857" y="167494"/>
                    <a:pt x="89857" y="140177"/>
                  </a:cubicBezTo>
                  <a:close/>
                </a:path>
              </a:pathLst>
            </a:custGeom>
            <a:solidFill>
              <a:schemeClr val="bg1"/>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41" name="任意多边形: 形状 40">
              <a:extLst>
                <a:ext uri="{FF2B5EF4-FFF2-40B4-BE49-F238E27FC236}">
                  <a16:creationId xmlns:a16="http://schemas.microsoft.com/office/drawing/2014/main" id="{CE9A60F1-F1A9-49C1-A775-2328BDFD2110}"/>
                </a:ext>
              </a:extLst>
            </p:cNvPr>
            <p:cNvSpPr/>
            <p:nvPr/>
          </p:nvSpPr>
          <p:spPr>
            <a:xfrm>
              <a:off x="2623493" y="6619160"/>
              <a:ext cx="323846" cy="238840"/>
            </a:xfrm>
            <a:custGeom>
              <a:avLst/>
              <a:gdLst>
                <a:gd name="connsiteX0" fmla="*/ 146731 w 291832"/>
                <a:gd name="connsiteY0" fmla="*/ 91299 h 215229"/>
                <a:gd name="connsiteX1" fmla="*/ 89669 w 291832"/>
                <a:gd name="connsiteY1" fmla="*/ 148361 h 215229"/>
                <a:gd name="connsiteX2" fmla="*/ 146731 w 291832"/>
                <a:gd name="connsiteY2" fmla="*/ 205423 h 215229"/>
                <a:gd name="connsiteX3" fmla="*/ 203794 w 291832"/>
                <a:gd name="connsiteY3" fmla="*/ 148361 h 215229"/>
                <a:gd name="connsiteX4" fmla="*/ 146731 w 291832"/>
                <a:gd name="connsiteY4" fmla="*/ 91299 h 215229"/>
                <a:gd name="connsiteX5" fmla="*/ 114124 w 291832"/>
                <a:gd name="connsiteY5" fmla="*/ 0 h 215229"/>
                <a:gd name="connsiteX6" fmla="*/ 177708 w 291832"/>
                <a:gd name="connsiteY6" fmla="*/ 0 h 215229"/>
                <a:gd name="connsiteX7" fmla="*/ 177708 w 291832"/>
                <a:gd name="connsiteY7" fmla="*/ 29346 h 215229"/>
                <a:gd name="connsiteX8" fmla="*/ 205423 w 291832"/>
                <a:gd name="connsiteY8" fmla="*/ 40759 h 215229"/>
                <a:gd name="connsiteX9" fmla="*/ 226619 w 291832"/>
                <a:gd name="connsiteY9" fmla="*/ 19565 h 215229"/>
                <a:gd name="connsiteX10" fmla="*/ 272268 w 291832"/>
                <a:gd name="connsiteY10" fmla="*/ 65214 h 215229"/>
                <a:gd name="connsiteX11" fmla="*/ 251073 w 291832"/>
                <a:gd name="connsiteY11" fmla="*/ 86408 h 215229"/>
                <a:gd name="connsiteX12" fmla="*/ 262486 w 291832"/>
                <a:gd name="connsiteY12" fmla="*/ 114124 h 215229"/>
                <a:gd name="connsiteX13" fmla="*/ 291832 w 291832"/>
                <a:gd name="connsiteY13" fmla="*/ 114124 h 215229"/>
                <a:gd name="connsiteX14" fmla="*/ 291832 w 291832"/>
                <a:gd name="connsiteY14" fmla="*/ 177707 h 215229"/>
                <a:gd name="connsiteX15" fmla="*/ 262486 w 291832"/>
                <a:gd name="connsiteY15" fmla="*/ 177707 h 215229"/>
                <a:gd name="connsiteX16" fmla="*/ 251073 w 291832"/>
                <a:gd name="connsiteY16" fmla="*/ 205423 h 215229"/>
                <a:gd name="connsiteX17" fmla="*/ 260880 w 291832"/>
                <a:gd name="connsiteY17" fmla="*/ 215229 h 215229"/>
                <a:gd name="connsiteX18" fmla="*/ 30952 w 291832"/>
                <a:gd name="connsiteY18" fmla="*/ 215229 h 215229"/>
                <a:gd name="connsiteX19" fmla="*/ 40759 w 291832"/>
                <a:gd name="connsiteY19" fmla="*/ 205423 h 215229"/>
                <a:gd name="connsiteX20" fmla="*/ 29346 w 291832"/>
                <a:gd name="connsiteY20" fmla="*/ 177707 h 215229"/>
                <a:gd name="connsiteX21" fmla="*/ 0 w 291832"/>
                <a:gd name="connsiteY21" fmla="*/ 177707 h 215229"/>
                <a:gd name="connsiteX22" fmla="*/ 0 w 291832"/>
                <a:gd name="connsiteY22" fmla="*/ 114124 h 215229"/>
                <a:gd name="connsiteX23" fmla="*/ 29346 w 291832"/>
                <a:gd name="connsiteY23" fmla="*/ 114124 h 215229"/>
                <a:gd name="connsiteX24" fmla="*/ 40759 w 291832"/>
                <a:gd name="connsiteY24" fmla="*/ 86408 h 215229"/>
                <a:gd name="connsiteX25" fmla="*/ 19563 w 291832"/>
                <a:gd name="connsiteY25" fmla="*/ 65214 h 215229"/>
                <a:gd name="connsiteX26" fmla="*/ 65214 w 291832"/>
                <a:gd name="connsiteY26" fmla="*/ 19565 h 215229"/>
                <a:gd name="connsiteX27" fmla="*/ 86408 w 291832"/>
                <a:gd name="connsiteY27" fmla="*/ 40759 h 215229"/>
                <a:gd name="connsiteX28" fmla="*/ 114124 w 291832"/>
                <a:gd name="connsiteY28" fmla="*/ 29346 h 215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91832" h="215229">
                  <a:moveTo>
                    <a:pt x="146731" y="91299"/>
                  </a:moveTo>
                  <a:cubicBezTo>
                    <a:pt x="115755" y="91299"/>
                    <a:pt x="89669" y="117385"/>
                    <a:pt x="89669" y="148361"/>
                  </a:cubicBezTo>
                  <a:cubicBezTo>
                    <a:pt x="89669" y="179338"/>
                    <a:pt x="115755" y="203793"/>
                    <a:pt x="146731" y="205423"/>
                  </a:cubicBezTo>
                  <a:cubicBezTo>
                    <a:pt x="177708" y="205423"/>
                    <a:pt x="203794" y="179338"/>
                    <a:pt x="203794" y="148361"/>
                  </a:cubicBezTo>
                  <a:cubicBezTo>
                    <a:pt x="203794" y="117385"/>
                    <a:pt x="177708" y="91299"/>
                    <a:pt x="146731" y="91299"/>
                  </a:cubicBezTo>
                  <a:close/>
                  <a:moveTo>
                    <a:pt x="114124" y="0"/>
                  </a:moveTo>
                  <a:lnTo>
                    <a:pt x="177708" y="0"/>
                  </a:lnTo>
                  <a:lnTo>
                    <a:pt x="177708" y="29346"/>
                  </a:lnTo>
                  <a:cubicBezTo>
                    <a:pt x="187489" y="32606"/>
                    <a:pt x="197272" y="35868"/>
                    <a:pt x="205423" y="40759"/>
                  </a:cubicBezTo>
                  <a:lnTo>
                    <a:pt x="226619" y="19565"/>
                  </a:lnTo>
                  <a:lnTo>
                    <a:pt x="272268" y="65214"/>
                  </a:lnTo>
                  <a:lnTo>
                    <a:pt x="251073" y="86408"/>
                  </a:lnTo>
                  <a:cubicBezTo>
                    <a:pt x="255964" y="94559"/>
                    <a:pt x="259225" y="104342"/>
                    <a:pt x="262486" y="114124"/>
                  </a:cubicBezTo>
                  <a:lnTo>
                    <a:pt x="291832" y="114124"/>
                  </a:lnTo>
                  <a:lnTo>
                    <a:pt x="291832" y="177707"/>
                  </a:lnTo>
                  <a:lnTo>
                    <a:pt x="262486" y="177707"/>
                  </a:lnTo>
                  <a:cubicBezTo>
                    <a:pt x="259225" y="187489"/>
                    <a:pt x="255964" y="197272"/>
                    <a:pt x="251073" y="205423"/>
                  </a:cubicBezTo>
                  <a:lnTo>
                    <a:pt x="260880" y="215229"/>
                  </a:lnTo>
                  <a:lnTo>
                    <a:pt x="30952" y="215229"/>
                  </a:lnTo>
                  <a:lnTo>
                    <a:pt x="40759" y="205423"/>
                  </a:lnTo>
                  <a:cubicBezTo>
                    <a:pt x="35868" y="197272"/>
                    <a:pt x="32606" y="187489"/>
                    <a:pt x="29346" y="177707"/>
                  </a:cubicBezTo>
                  <a:lnTo>
                    <a:pt x="0" y="177707"/>
                  </a:lnTo>
                  <a:lnTo>
                    <a:pt x="0" y="114124"/>
                  </a:lnTo>
                  <a:lnTo>
                    <a:pt x="29346" y="114124"/>
                  </a:lnTo>
                  <a:cubicBezTo>
                    <a:pt x="32606" y="104342"/>
                    <a:pt x="35868" y="94559"/>
                    <a:pt x="40759" y="86408"/>
                  </a:cubicBezTo>
                  <a:lnTo>
                    <a:pt x="19563" y="65214"/>
                  </a:lnTo>
                  <a:lnTo>
                    <a:pt x="65214" y="19565"/>
                  </a:lnTo>
                  <a:lnTo>
                    <a:pt x="86408" y="40759"/>
                  </a:lnTo>
                  <a:cubicBezTo>
                    <a:pt x="94559" y="35868"/>
                    <a:pt x="104342" y="32606"/>
                    <a:pt x="114124" y="29346"/>
                  </a:cubicBezTo>
                  <a:close/>
                </a:path>
              </a:pathLst>
            </a:custGeom>
            <a:solidFill>
              <a:schemeClr val="bg1"/>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42" name="任意多边形: 形状 41">
              <a:extLst>
                <a:ext uri="{FF2B5EF4-FFF2-40B4-BE49-F238E27FC236}">
                  <a16:creationId xmlns:a16="http://schemas.microsoft.com/office/drawing/2014/main" id="{BBD1198D-9E54-4FC4-9592-192409B1976F}"/>
                </a:ext>
              </a:extLst>
            </p:cNvPr>
            <p:cNvSpPr/>
            <p:nvPr/>
          </p:nvSpPr>
          <p:spPr>
            <a:xfrm>
              <a:off x="1463793" y="3936122"/>
              <a:ext cx="790620" cy="790618"/>
            </a:xfrm>
            <a:custGeom>
              <a:avLst/>
              <a:gdLst>
                <a:gd name="connsiteX0" fmla="*/ 392599 w 790620"/>
                <a:gd name="connsiteY0" fmla="*/ 309370 h 790618"/>
                <a:gd name="connsiteX1" fmla="*/ 479442 w 790620"/>
                <a:gd name="connsiteY1" fmla="*/ 396212 h 790618"/>
                <a:gd name="connsiteX2" fmla="*/ 392599 w 790620"/>
                <a:gd name="connsiteY2" fmla="*/ 483053 h 790618"/>
                <a:gd name="connsiteX3" fmla="*/ 305758 w 790620"/>
                <a:gd name="connsiteY3" fmla="*/ 396212 h 790618"/>
                <a:gd name="connsiteX4" fmla="*/ 392599 w 790620"/>
                <a:gd name="connsiteY4" fmla="*/ 309370 h 790618"/>
                <a:gd name="connsiteX5" fmla="*/ 394408 w 790620"/>
                <a:gd name="connsiteY5" fmla="*/ 182728 h 790618"/>
                <a:gd name="connsiteX6" fmla="*/ 180921 w 790620"/>
                <a:gd name="connsiteY6" fmla="*/ 396215 h 790618"/>
                <a:gd name="connsiteX7" fmla="*/ 394408 w 790620"/>
                <a:gd name="connsiteY7" fmla="*/ 609700 h 790618"/>
                <a:gd name="connsiteX8" fmla="*/ 607893 w 790620"/>
                <a:gd name="connsiteY8" fmla="*/ 396215 h 790618"/>
                <a:gd name="connsiteX9" fmla="*/ 394408 w 790620"/>
                <a:gd name="connsiteY9" fmla="*/ 182728 h 790618"/>
                <a:gd name="connsiteX10" fmla="*/ 358222 w 790620"/>
                <a:gd name="connsiteY10" fmla="*/ 0 h 790618"/>
                <a:gd name="connsiteX11" fmla="*/ 432399 w 790620"/>
                <a:gd name="connsiteY11" fmla="*/ 0 h 790618"/>
                <a:gd name="connsiteX12" fmla="*/ 445483 w 790620"/>
                <a:gd name="connsiteY12" fmla="*/ 104671 h 790618"/>
                <a:gd name="connsiteX13" fmla="*/ 454426 w 790620"/>
                <a:gd name="connsiteY13" fmla="*/ 105576 h 790618"/>
                <a:gd name="connsiteX14" fmla="*/ 560639 w 790620"/>
                <a:gd name="connsiteY14" fmla="*/ 150453 h 790618"/>
                <a:gd name="connsiteX15" fmla="*/ 564815 w 790620"/>
                <a:gd name="connsiteY15" fmla="*/ 153913 h 790618"/>
                <a:gd name="connsiteX16" fmla="*/ 647696 w 790620"/>
                <a:gd name="connsiteY16" fmla="*/ 90458 h 790618"/>
                <a:gd name="connsiteX17" fmla="*/ 700163 w 790620"/>
                <a:gd name="connsiteY17" fmla="*/ 142925 h 790618"/>
                <a:gd name="connsiteX18" fmla="*/ 636636 w 790620"/>
                <a:gd name="connsiteY18" fmla="*/ 225899 h 790618"/>
                <a:gd name="connsiteX19" fmla="*/ 640646 w 790620"/>
                <a:gd name="connsiteY19" fmla="*/ 230778 h 790618"/>
                <a:gd name="connsiteX20" fmla="*/ 685120 w 790620"/>
                <a:gd name="connsiteY20" fmla="*/ 336716 h 790618"/>
                <a:gd name="connsiteX21" fmla="*/ 685969 w 790620"/>
                <a:gd name="connsiteY21" fmla="*/ 345138 h 790618"/>
                <a:gd name="connsiteX22" fmla="*/ 790620 w 790620"/>
                <a:gd name="connsiteY22" fmla="*/ 358219 h 790618"/>
                <a:gd name="connsiteX23" fmla="*/ 790620 w 790620"/>
                <a:gd name="connsiteY23" fmla="*/ 432397 h 790618"/>
                <a:gd name="connsiteX24" fmla="*/ 686468 w 790620"/>
                <a:gd name="connsiteY24" fmla="*/ 446716 h 790618"/>
                <a:gd name="connsiteX25" fmla="*/ 685640 w 790620"/>
                <a:gd name="connsiteY25" fmla="*/ 455714 h 790618"/>
                <a:gd name="connsiteX26" fmla="*/ 649144 w 790620"/>
                <a:gd name="connsiteY26" fmla="*/ 549608 h 790618"/>
                <a:gd name="connsiteX27" fmla="*/ 635635 w 790620"/>
                <a:gd name="connsiteY27" fmla="*/ 565219 h 790618"/>
                <a:gd name="connsiteX28" fmla="*/ 700163 w 790620"/>
                <a:gd name="connsiteY28" fmla="*/ 649500 h 790618"/>
                <a:gd name="connsiteX29" fmla="*/ 647696 w 790620"/>
                <a:gd name="connsiteY29" fmla="*/ 700158 h 790618"/>
                <a:gd name="connsiteX30" fmla="*/ 565813 w 790620"/>
                <a:gd name="connsiteY30" fmla="*/ 637466 h 790618"/>
                <a:gd name="connsiteX31" fmla="*/ 542831 w 790620"/>
                <a:gd name="connsiteY31" fmla="*/ 653388 h 790618"/>
                <a:gd name="connsiteX32" fmla="*/ 472494 w 790620"/>
                <a:gd name="connsiteY32" fmla="*/ 682576 h 790618"/>
                <a:gd name="connsiteX33" fmla="*/ 445457 w 790620"/>
                <a:gd name="connsiteY33" fmla="*/ 686159 h 790618"/>
                <a:gd name="connsiteX34" fmla="*/ 432399 w 790620"/>
                <a:gd name="connsiteY34" fmla="*/ 790618 h 790618"/>
                <a:gd name="connsiteX35" fmla="*/ 358222 w 790620"/>
                <a:gd name="connsiteY35" fmla="*/ 790618 h 790618"/>
                <a:gd name="connsiteX36" fmla="*/ 345391 w 790620"/>
                <a:gd name="connsiteY36" fmla="*/ 687966 h 790618"/>
                <a:gd name="connsiteX37" fmla="*/ 334390 w 790620"/>
                <a:gd name="connsiteY37" fmla="*/ 686853 h 790618"/>
                <a:gd name="connsiteX38" fmla="*/ 240211 w 790620"/>
                <a:gd name="connsiteY38" fmla="*/ 649726 h 790618"/>
                <a:gd name="connsiteX39" fmla="*/ 225260 w 790620"/>
                <a:gd name="connsiteY39" fmla="*/ 636729 h 790618"/>
                <a:gd name="connsiteX40" fmla="*/ 141119 w 790620"/>
                <a:gd name="connsiteY40" fmla="*/ 700158 h 790618"/>
                <a:gd name="connsiteX41" fmla="*/ 90461 w 790620"/>
                <a:gd name="connsiteY41" fmla="*/ 649500 h 790618"/>
                <a:gd name="connsiteX42" fmla="*/ 153353 w 790620"/>
                <a:gd name="connsiteY42" fmla="*/ 567355 h 790618"/>
                <a:gd name="connsiteX43" fmla="*/ 136842 w 790620"/>
                <a:gd name="connsiteY43" fmla="*/ 543442 h 790618"/>
                <a:gd name="connsiteX44" fmla="*/ 107923 w 790620"/>
                <a:gd name="connsiteY44" fmla="*/ 473556 h 790618"/>
                <a:gd name="connsiteX45" fmla="*/ 104379 w 790620"/>
                <a:gd name="connsiteY45" fmla="*/ 446748 h 790618"/>
                <a:gd name="connsiteX46" fmla="*/ 0 w 790620"/>
                <a:gd name="connsiteY46" fmla="*/ 432397 h 790618"/>
                <a:gd name="connsiteX47" fmla="*/ 0 w 790620"/>
                <a:gd name="connsiteY47" fmla="*/ 358219 h 790618"/>
                <a:gd name="connsiteX48" fmla="*/ 105462 w 790620"/>
                <a:gd name="connsiteY48" fmla="*/ 345036 h 790618"/>
                <a:gd name="connsiteX49" fmla="*/ 111127 w 790620"/>
                <a:gd name="connsiteY49" fmla="*/ 307697 h 790618"/>
                <a:gd name="connsiteX50" fmla="*/ 148646 w 790620"/>
                <a:gd name="connsiteY50" fmla="*/ 229983 h 790618"/>
                <a:gd name="connsiteX51" fmla="*/ 153047 w 790620"/>
                <a:gd name="connsiteY51" fmla="*/ 224671 h 790618"/>
                <a:gd name="connsiteX52" fmla="*/ 90461 w 790620"/>
                <a:gd name="connsiteY52" fmla="*/ 142925 h 790618"/>
                <a:gd name="connsiteX53" fmla="*/ 141119 w 790620"/>
                <a:gd name="connsiteY53" fmla="*/ 90458 h 790618"/>
                <a:gd name="connsiteX54" fmla="*/ 224713 w 790620"/>
                <a:gd name="connsiteY54" fmla="*/ 153475 h 790618"/>
                <a:gd name="connsiteX55" fmla="*/ 228971 w 790620"/>
                <a:gd name="connsiteY55" fmla="*/ 149975 h 790618"/>
                <a:gd name="connsiteX56" fmla="*/ 334909 w 790620"/>
                <a:gd name="connsiteY56" fmla="*/ 105502 h 790618"/>
                <a:gd name="connsiteX57" fmla="*/ 345164 w 790620"/>
                <a:gd name="connsiteY57" fmla="*/ 104468 h 790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790620" h="790618">
                  <a:moveTo>
                    <a:pt x="392599" y="309370"/>
                  </a:moveTo>
                  <a:cubicBezTo>
                    <a:pt x="441449" y="307560"/>
                    <a:pt x="479442" y="347363"/>
                    <a:pt x="479442" y="396212"/>
                  </a:cubicBezTo>
                  <a:cubicBezTo>
                    <a:pt x="479442" y="445060"/>
                    <a:pt x="439639" y="483053"/>
                    <a:pt x="392599" y="483053"/>
                  </a:cubicBezTo>
                  <a:cubicBezTo>
                    <a:pt x="343751" y="483053"/>
                    <a:pt x="305758" y="443250"/>
                    <a:pt x="305758" y="396212"/>
                  </a:cubicBezTo>
                  <a:cubicBezTo>
                    <a:pt x="305758" y="347363"/>
                    <a:pt x="345561" y="309370"/>
                    <a:pt x="392599" y="309370"/>
                  </a:cubicBezTo>
                  <a:close/>
                  <a:moveTo>
                    <a:pt x="394408" y="182728"/>
                  </a:moveTo>
                  <a:cubicBezTo>
                    <a:pt x="276809" y="182728"/>
                    <a:pt x="180921" y="278616"/>
                    <a:pt x="180921" y="396215"/>
                  </a:cubicBezTo>
                  <a:cubicBezTo>
                    <a:pt x="180921" y="513813"/>
                    <a:pt x="276809" y="609700"/>
                    <a:pt x="394408" y="609700"/>
                  </a:cubicBezTo>
                  <a:cubicBezTo>
                    <a:pt x="512005" y="609700"/>
                    <a:pt x="607893" y="513813"/>
                    <a:pt x="607893" y="396215"/>
                  </a:cubicBezTo>
                  <a:cubicBezTo>
                    <a:pt x="609703" y="278616"/>
                    <a:pt x="513815" y="182728"/>
                    <a:pt x="394408" y="182728"/>
                  </a:cubicBezTo>
                  <a:close/>
                  <a:moveTo>
                    <a:pt x="358222" y="0"/>
                  </a:moveTo>
                  <a:lnTo>
                    <a:pt x="432399" y="0"/>
                  </a:lnTo>
                  <a:lnTo>
                    <a:pt x="445483" y="104671"/>
                  </a:lnTo>
                  <a:lnTo>
                    <a:pt x="454426" y="105576"/>
                  </a:lnTo>
                  <a:cubicBezTo>
                    <a:pt x="493161" y="113534"/>
                    <a:pt x="529084" y="129039"/>
                    <a:pt x="560639" y="150453"/>
                  </a:cubicBezTo>
                  <a:lnTo>
                    <a:pt x="564815" y="153913"/>
                  </a:lnTo>
                  <a:lnTo>
                    <a:pt x="647696" y="90458"/>
                  </a:lnTo>
                  <a:lnTo>
                    <a:pt x="700163" y="142925"/>
                  </a:lnTo>
                  <a:lnTo>
                    <a:pt x="636636" y="225899"/>
                  </a:lnTo>
                  <a:lnTo>
                    <a:pt x="640646" y="230778"/>
                  </a:lnTo>
                  <a:cubicBezTo>
                    <a:pt x="661912" y="262369"/>
                    <a:pt x="677254" y="298228"/>
                    <a:pt x="685120" y="336716"/>
                  </a:cubicBezTo>
                  <a:lnTo>
                    <a:pt x="685969" y="345138"/>
                  </a:lnTo>
                  <a:lnTo>
                    <a:pt x="790620" y="358219"/>
                  </a:lnTo>
                  <a:lnTo>
                    <a:pt x="790620" y="432397"/>
                  </a:lnTo>
                  <a:lnTo>
                    <a:pt x="686468" y="446716"/>
                  </a:lnTo>
                  <a:lnTo>
                    <a:pt x="685640" y="455714"/>
                  </a:lnTo>
                  <a:cubicBezTo>
                    <a:pt x="678974" y="489391"/>
                    <a:pt x="666442" y="521055"/>
                    <a:pt x="649144" y="549608"/>
                  </a:cubicBezTo>
                  <a:lnTo>
                    <a:pt x="635635" y="565219"/>
                  </a:lnTo>
                  <a:lnTo>
                    <a:pt x="700163" y="649500"/>
                  </a:lnTo>
                  <a:lnTo>
                    <a:pt x="647696" y="700158"/>
                  </a:lnTo>
                  <a:lnTo>
                    <a:pt x="565813" y="637466"/>
                  </a:lnTo>
                  <a:lnTo>
                    <a:pt x="542831" y="653388"/>
                  </a:lnTo>
                  <a:cubicBezTo>
                    <a:pt x="520986" y="665948"/>
                    <a:pt x="497385" y="675832"/>
                    <a:pt x="472494" y="682576"/>
                  </a:cubicBezTo>
                  <a:lnTo>
                    <a:pt x="445457" y="686159"/>
                  </a:lnTo>
                  <a:lnTo>
                    <a:pt x="432399" y="790618"/>
                  </a:lnTo>
                  <a:lnTo>
                    <a:pt x="358222" y="790618"/>
                  </a:lnTo>
                  <a:lnTo>
                    <a:pt x="345391" y="687966"/>
                  </a:lnTo>
                  <a:lnTo>
                    <a:pt x="334390" y="686853"/>
                  </a:lnTo>
                  <a:cubicBezTo>
                    <a:pt x="300496" y="679890"/>
                    <a:pt x="268756" y="667149"/>
                    <a:pt x="240211" y="649726"/>
                  </a:cubicBezTo>
                  <a:lnTo>
                    <a:pt x="225260" y="636729"/>
                  </a:lnTo>
                  <a:lnTo>
                    <a:pt x="141119" y="700158"/>
                  </a:lnTo>
                  <a:lnTo>
                    <a:pt x="90461" y="649500"/>
                  </a:lnTo>
                  <a:lnTo>
                    <a:pt x="153353" y="567355"/>
                  </a:lnTo>
                  <a:lnTo>
                    <a:pt x="136842" y="543442"/>
                  </a:lnTo>
                  <a:cubicBezTo>
                    <a:pt x="124380" y="521698"/>
                    <a:pt x="114594" y="498248"/>
                    <a:pt x="107923" y="473556"/>
                  </a:cubicBezTo>
                  <a:lnTo>
                    <a:pt x="104379" y="446748"/>
                  </a:lnTo>
                  <a:lnTo>
                    <a:pt x="0" y="432397"/>
                  </a:lnTo>
                  <a:lnTo>
                    <a:pt x="0" y="358219"/>
                  </a:lnTo>
                  <a:lnTo>
                    <a:pt x="105462" y="345036"/>
                  </a:lnTo>
                  <a:lnTo>
                    <a:pt x="111127" y="307697"/>
                  </a:lnTo>
                  <a:cubicBezTo>
                    <a:pt x="119848" y="279772"/>
                    <a:pt x="132585" y="253650"/>
                    <a:pt x="148646" y="229983"/>
                  </a:cubicBezTo>
                  <a:lnTo>
                    <a:pt x="153047" y="224671"/>
                  </a:lnTo>
                  <a:lnTo>
                    <a:pt x="90461" y="142925"/>
                  </a:lnTo>
                  <a:lnTo>
                    <a:pt x="141119" y="90458"/>
                  </a:lnTo>
                  <a:lnTo>
                    <a:pt x="224713" y="153475"/>
                  </a:lnTo>
                  <a:lnTo>
                    <a:pt x="228971" y="149975"/>
                  </a:lnTo>
                  <a:cubicBezTo>
                    <a:pt x="260562" y="128710"/>
                    <a:pt x="296421" y="113367"/>
                    <a:pt x="334909" y="105502"/>
                  </a:cubicBezTo>
                  <a:lnTo>
                    <a:pt x="345164" y="104468"/>
                  </a:lnTo>
                  <a:close/>
                </a:path>
              </a:pathLst>
            </a:custGeom>
            <a:solidFill>
              <a:srgbClr val="FFFFFF"/>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43" name="任意多边形: 形状 42">
              <a:extLst>
                <a:ext uri="{FF2B5EF4-FFF2-40B4-BE49-F238E27FC236}">
                  <a16:creationId xmlns:a16="http://schemas.microsoft.com/office/drawing/2014/main" id="{ED6F94A1-77C8-42E3-B9A8-335529FB365A}"/>
                </a:ext>
              </a:extLst>
            </p:cNvPr>
            <p:cNvSpPr/>
            <p:nvPr/>
          </p:nvSpPr>
          <p:spPr>
            <a:xfrm>
              <a:off x="2591832" y="4083570"/>
              <a:ext cx="72368" cy="72368"/>
            </a:xfrm>
            <a:custGeom>
              <a:avLst/>
              <a:gdLst>
                <a:gd name="connsiteX0" fmla="*/ 53914 w 57508"/>
                <a:gd name="connsiteY0" fmla="*/ 32349 h 57508"/>
                <a:gd name="connsiteX1" fmla="*/ 32349 w 57508"/>
                <a:gd name="connsiteY1" fmla="*/ 53914 h 57508"/>
                <a:gd name="connsiteX2" fmla="*/ 10783 w 57508"/>
                <a:gd name="connsiteY2" fmla="*/ 32349 h 57508"/>
                <a:gd name="connsiteX3" fmla="*/ 32349 w 57508"/>
                <a:gd name="connsiteY3" fmla="*/ 10783 h 57508"/>
                <a:gd name="connsiteX4" fmla="*/ 53914 w 57508"/>
                <a:gd name="connsiteY4" fmla="*/ 32349 h 575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508" h="57508">
                  <a:moveTo>
                    <a:pt x="53914" y="32349"/>
                  </a:moveTo>
                  <a:cubicBezTo>
                    <a:pt x="53914" y="43850"/>
                    <a:pt x="43850" y="53914"/>
                    <a:pt x="32349" y="53914"/>
                  </a:cubicBezTo>
                  <a:cubicBezTo>
                    <a:pt x="20847" y="53914"/>
                    <a:pt x="10783" y="43850"/>
                    <a:pt x="10783" y="32349"/>
                  </a:cubicBezTo>
                  <a:cubicBezTo>
                    <a:pt x="10783" y="20847"/>
                    <a:pt x="20847" y="10783"/>
                    <a:pt x="32349" y="10783"/>
                  </a:cubicBezTo>
                  <a:cubicBezTo>
                    <a:pt x="43850" y="10783"/>
                    <a:pt x="53914" y="20847"/>
                    <a:pt x="53914" y="32349"/>
                  </a:cubicBezTo>
                  <a:close/>
                </a:path>
              </a:pathLst>
            </a:custGeom>
            <a:solidFill>
              <a:srgbClr val="C9CED5"/>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44" name="任意多边形: 形状 43">
              <a:extLst>
                <a:ext uri="{FF2B5EF4-FFF2-40B4-BE49-F238E27FC236}">
                  <a16:creationId xmlns:a16="http://schemas.microsoft.com/office/drawing/2014/main" id="{5E06682C-8BB3-4F9E-9BF6-5572BED5DBDC}"/>
                </a:ext>
              </a:extLst>
            </p:cNvPr>
            <p:cNvSpPr/>
            <p:nvPr/>
          </p:nvSpPr>
          <p:spPr>
            <a:xfrm>
              <a:off x="1836491" y="3067706"/>
              <a:ext cx="1078281" cy="1078282"/>
            </a:xfrm>
            <a:custGeom>
              <a:avLst/>
              <a:gdLst>
                <a:gd name="connsiteX0" fmla="*/ 521916 w 1043829"/>
                <a:gd name="connsiteY0" fmla="*/ 374798 h 1043830"/>
                <a:gd name="connsiteX1" fmla="*/ 669033 w 1043829"/>
                <a:gd name="connsiteY1" fmla="*/ 521915 h 1043830"/>
                <a:gd name="connsiteX2" fmla="*/ 521916 w 1043829"/>
                <a:gd name="connsiteY2" fmla="*/ 669032 h 1043830"/>
                <a:gd name="connsiteX3" fmla="*/ 374799 w 1043829"/>
                <a:gd name="connsiteY3" fmla="*/ 521915 h 1043830"/>
                <a:gd name="connsiteX4" fmla="*/ 521916 w 1043829"/>
                <a:gd name="connsiteY4" fmla="*/ 374798 h 1043830"/>
                <a:gd name="connsiteX5" fmla="*/ 521913 w 1043829"/>
                <a:gd name="connsiteY5" fmla="*/ 301240 h 1043830"/>
                <a:gd name="connsiteX6" fmla="*/ 301237 w 1043829"/>
                <a:gd name="connsiteY6" fmla="*/ 521916 h 1043830"/>
                <a:gd name="connsiteX7" fmla="*/ 521913 w 1043829"/>
                <a:gd name="connsiteY7" fmla="*/ 742591 h 1043830"/>
                <a:gd name="connsiteX8" fmla="*/ 742588 w 1043829"/>
                <a:gd name="connsiteY8" fmla="*/ 521916 h 1043830"/>
                <a:gd name="connsiteX9" fmla="*/ 521913 w 1043829"/>
                <a:gd name="connsiteY9" fmla="*/ 301240 h 1043830"/>
                <a:gd name="connsiteX10" fmla="*/ 521913 w 1043829"/>
                <a:gd name="connsiteY10" fmla="*/ 267965 h 1043830"/>
                <a:gd name="connsiteX11" fmla="*/ 775865 w 1043829"/>
                <a:gd name="connsiteY11" fmla="*/ 521916 h 1043830"/>
                <a:gd name="connsiteX12" fmla="*/ 521913 w 1043829"/>
                <a:gd name="connsiteY12" fmla="*/ 775868 h 1043830"/>
                <a:gd name="connsiteX13" fmla="*/ 267962 w 1043829"/>
                <a:gd name="connsiteY13" fmla="*/ 521916 h 1043830"/>
                <a:gd name="connsiteX14" fmla="*/ 521913 w 1043829"/>
                <a:gd name="connsiteY14" fmla="*/ 267965 h 1043830"/>
                <a:gd name="connsiteX15" fmla="*/ 521915 w 1043829"/>
                <a:gd name="connsiteY15" fmla="*/ 224179 h 1043830"/>
                <a:gd name="connsiteX16" fmla="*/ 224178 w 1043829"/>
                <a:gd name="connsiteY16" fmla="*/ 521916 h 1043830"/>
                <a:gd name="connsiteX17" fmla="*/ 521915 w 1043829"/>
                <a:gd name="connsiteY17" fmla="*/ 819653 h 1043830"/>
                <a:gd name="connsiteX18" fmla="*/ 819652 w 1043829"/>
                <a:gd name="connsiteY18" fmla="*/ 521916 h 1043830"/>
                <a:gd name="connsiteX19" fmla="*/ 521915 w 1043829"/>
                <a:gd name="connsiteY19" fmla="*/ 224179 h 1043830"/>
                <a:gd name="connsiteX20" fmla="*/ 472874 w 1043829"/>
                <a:gd name="connsiteY20" fmla="*/ 0 h 1043830"/>
                <a:gd name="connsiteX21" fmla="*/ 570952 w 1043829"/>
                <a:gd name="connsiteY21" fmla="*/ 0 h 1043830"/>
                <a:gd name="connsiteX22" fmla="*/ 590287 w 1043829"/>
                <a:gd name="connsiteY22" fmla="*/ 150540 h 1043830"/>
                <a:gd name="connsiteX23" fmla="*/ 598008 w 1043829"/>
                <a:gd name="connsiteY23" fmla="*/ 151321 h 1043830"/>
                <a:gd name="connsiteX24" fmla="*/ 733201 w 1043829"/>
                <a:gd name="connsiteY24" fmla="*/ 208358 h 1043830"/>
                <a:gd name="connsiteX25" fmla="*/ 736734 w 1043829"/>
                <a:gd name="connsiteY25" fmla="*/ 211275 h 1043830"/>
                <a:gd name="connsiteX26" fmla="*/ 856430 w 1043829"/>
                <a:gd name="connsiteY26" fmla="*/ 119095 h 1043830"/>
                <a:gd name="connsiteX27" fmla="*/ 926486 w 1043829"/>
                <a:gd name="connsiteY27" fmla="*/ 187399 h 1043830"/>
                <a:gd name="connsiteX28" fmla="*/ 833461 w 1043829"/>
                <a:gd name="connsiteY28" fmla="*/ 308193 h 1043830"/>
                <a:gd name="connsiteX29" fmla="*/ 835473 w 1043829"/>
                <a:gd name="connsiteY29" fmla="*/ 310630 h 1043830"/>
                <a:gd name="connsiteX30" fmla="*/ 892510 w 1043829"/>
                <a:gd name="connsiteY30" fmla="*/ 445823 h 1043830"/>
                <a:gd name="connsiteX31" fmla="*/ 893291 w 1043829"/>
                <a:gd name="connsiteY31" fmla="*/ 453541 h 1043830"/>
                <a:gd name="connsiteX32" fmla="*/ 1043829 w 1043829"/>
                <a:gd name="connsiteY32" fmla="*/ 472876 h 1043830"/>
                <a:gd name="connsiteX33" fmla="*/ 1043829 w 1043829"/>
                <a:gd name="connsiteY33" fmla="*/ 570954 h 1043830"/>
                <a:gd name="connsiteX34" fmla="*/ 893292 w 1043829"/>
                <a:gd name="connsiteY34" fmla="*/ 590289 h 1043830"/>
                <a:gd name="connsiteX35" fmla="*/ 892510 w 1043829"/>
                <a:gd name="connsiteY35" fmla="*/ 598009 h 1043830"/>
                <a:gd name="connsiteX36" fmla="*/ 835473 w 1043829"/>
                <a:gd name="connsiteY36" fmla="*/ 733202 h 1043830"/>
                <a:gd name="connsiteX37" fmla="*/ 833462 w 1043829"/>
                <a:gd name="connsiteY37" fmla="*/ 735638 h 1043830"/>
                <a:gd name="connsiteX38" fmla="*/ 926486 w 1043829"/>
                <a:gd name="connsiteY38" fmla="*/ 856430 h 1043830"/>
                <a:gd name="connsiteX39" fmla="*/ 856430 w 1043829"/>
                <a:gd name="connsiteY39" fmla="*/ 926486 h 1043830"/>
                <a:gd name="connsiteX40" fmla="*/ 736502 w 1043829"/>
                <a:gd name="connsiteY40" fmla="*/ 832749 h 1043830"/>
                <a:gd name="connsiteX41" fmla="*/ 733201 w 1043829"/>
                <a:gd name="connsiteY41" fmla="*/ 835474 h 1043830"/>
                <a:gd name="connsiteX42" fmla="*/ 598008 w 1043829"/>
                <a:gd name="connsiteY42" fmla="*/ 892511 h 1043830"/>
                <a:gd name="connsiteX43" fmla="*/ 590287 w 1043829"/>
                <a:gd name="connsiteY43" fmla="*/ 893293 h 1043830"/>
                <a:gd name="connsiteX44" fmla="*/ 570952 w 1043829"/>
                <a:gd name="connsiteY44" fmla="*/ 1043830 h 1043830"/>
                <a:gd name="connsiteX45" fmla="*/ 472874 w 1043829"/>
                <a:gd name="connsiteY45" fmla="*/ 1043830 h 1043830"/>
                <a:gd name="connsiteX46" fmla="*/ 453539 w 1043829"/>
                <a:gd name="connsiteY46" fmla="*/ 893292 h 1043830"/>
                <a:gd name="connsiteX47" fmla="*/ 445822 w 1043829"/>
                <a:gd name="connsiteY47" fmla="*/ 892511 h 1043830"/>
                <a:gd name="connsiteX48" fmla="*/ 310629 w 1043829"/>
                <a:gd name="connsiteY48" fmla="*/ 835474 h 1043830"/>
                <a:gd name="connsiteX49" fmla="*/ 307993 w 1043829"/>
                <a:gd name="connsiteY49" fmla="*/ 833298 h 1043830"/>
                <a:gd name="connsiteX50" fmla="*/ 187397 w 1043829"/>
                <a:gd name="connsiteY50" fmla="*/ 926486 h 1043830"/>
                <a:gd name="connsiteX51" fmla="*/ 119093 w 1043829"/>
                <a:gd name="connsiteY51" fmla="*/ 856430 h 1043830"/>
                <a:gd name="connsiteX52" fmla="*/ 211273 w 1043829"/>
                <a:gd name="connsiteY52" fmla="*/ 736734 h 1043830"/>
                <a:gd name="connsiteX53" fmla="*/ 208357 w 1043829"/>
                <a:gd name="connsiteY53" fmla="*/ 733202 h 1043830"/>
                <a:gd name="connsiteX54" fmla="*/ 151321 w 1043829"/>
                <a:gd name="connsiteY54" fmla="*/ 598009 h 1043830"/>
                <a:gd name="connsiteX55" fmla="*/ 150521 w 1043829"/>
                <a:gd name="connsiteY55" fmla="*/ 590111 h 1043830"/>
                <a:gd name="connsiteX56" fmla="*/ 0 w 1043829"/>
                <a:gd name="connsiteY56" fmla="*/ 570954 h 1043830"/>
                <a:gd name="connsiteX57" fmla="*/ 0 w 1043829"/>
                <a:gd name="connsiteY57" fmla="*/ 472876 h 1043830"/>
                <a:gd name="connsiteX58" fmla="*/ 150521 w 1043829"/>
                <a:gd name="connsiteY58" fmla="*/ 453719 h 1043830"/>
                <a:gd name="connsiteX59" fmla="*/ 151321 w 1043829"/>
                <a:gd name="connsiteY59" fmla="*/ 445823 h 1043830"/>
                <a:gd name="connsiteX60" fmla="*/ 208357 w 1043829"/>
                <a:gd name="connsiteY60" fmla="*/ 310630 h 1043830"/>
                <a:gd name="connsiteX61" fmla="*/ 211274 w 1043829"/>
                <a:gd name="connsiteY61" fmla="*/ 307097 h 1043830"/>
                <a:gd name="connsiteX62" fmla="*/ 119093 w 1043829"/>
                <a:gd name="connsiteY62" fmla="*/ 187399 h 1043830"/>
                <a:gd name="connsiteX63" fmla="*/ 187397 w 1043829"/>
                <a:gd name="connsiteY63" fmla="*/ 119095 h 1043830"/>
                <a:gd name="connsiteX64" fmla="*/ 307755 w 1043829"/>
                <a:gd name="connsiteY64" fmla="*/ 210731 h 1043830"/>
                <a:gd name="connsiteX65" fmla="*/ 310629 w 1043829"/>
                <a:gd name="connsiteY65" fmla="*/ 208358 h 1043830"/>
                <a:gd name="connsiteX66" fmla="*/ 445822 w 1043829"/>
                <a:gd name="connsiteY66" fmla="*/ 151321 h 1043830"/>
                <a:gd name="connsiteX67" fmla="*/ 453539 w 1043829"/>
                <a:gd name="connsiteY67" fmla="*/ 150540 h 1043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043829" h="1043830">
                  <a:moveTo>
                    <a:pt x="521916" y="374798"/>
                  </a:moveTo>
                  <a:cubicBezTo>
                    <a:pt x="604231" y="374798"/>
                    <a:pt x="670784" y="441350"/>
                    <a:pt x="669033" y="521915"/>
                  </a:cubicBezTo>
                  <a:cubicBezTo>
                    <a:pt x="669033" y="602479"/>
                    <a:pt x="602480" y="669032"/>
                    <a:pt x="521916" y="669032"/>
                  </a:cubicBezTo>
                  <a:cubicBezTo>
                    <a:pt x="441351" y="669032"/>
                    <a:pt x="374799" y="602479"/>
                    <a:pt x="374799" y="521915"/>
                  </a:cubicBezTo>
                  <a:cubicBezTo>
                    <a:pt x="374799" y="441350"/>
                    <a:pt x="441351" y="374798"/>
                    <a:pt x="521916" y="374798"/>
                  </a:cubicBezTo>
                  <a:close/>
                  <a:moveTo>
                    <a:pt x="521913" y="301240"/>
                  </a:moveTo>
                  <a:cubicBezTo>
                    <a:pt x="399316" y="301240"/>
                    <a:pt x="301237" y="401071"/>
                    <a:pt x="301237" y="521916"/>
                  </a:cubicBezTo>
                  <a:cubicBezTo>
                    <a:pt x="301237" y="644513"/>
                    <a:pt x="401067" y="742591"/>
                    <a:pt x="521913" y="742591"/>
                  </a:cubicBezTo>
                  <a:cubicBezTo>
                    <a:pt x="644510" y="742591"/>
                    <a:pt x="742588" y="642762"/>
                    <a:pt x="742588" y="521916"/>
                  </a:cubicBezTo>
                  <a:cubicBezTo>
                    <a:pt x="742588" y="401071"/>
                    <a:pt x="644510" y="301240"/>
                    <a:pt x="521913" y="301240"/>
                  </a:cubicBezTo>
                  <a:close/>
                  <a:moveTo>
                    <a:pt x="521913" y="267965"/>
                  </a:moveTo>
                  <a:cubicBezTo>
                    <a:pt x="662024" y="267965"/>
                    <a:pt x="775865" y="381806"/>
                    <a:pt x="775865" y="521916"/>
                  </a:cubicBezTo>
                  <a:cubicBezTo>
                    <a:pt x="775865" y="662027"/>
                    <a:pt x="662024" y="775868"/>
                    <a:pt x="521913" y="775868"/>
                  </a:cubicBezTo>
                  <a:cubicBezTo>
                    <a:pt x="381801" y="775868"/>
                    <a:pt x="267962" y="662027"/>
                    <a:pt x="267962" y="521916"/>
                  </a:cubicBezTo>
                  <a:cubicBezTo>
                    <a:pt x="267962" y="381806"/>
                    <a:pt x="381801" y="267965"/>
                    <a:pt x="521913" y="267965"/>
                  </a:cubicBezTo>
                  <a:close/>
                  <a:moveTo>
                    <a:pt x="521915" y="224179"/>
                  </a:moveTo>
                  <a:cubicBezTo>
                    <a:pt x="357283" y="224179"/>
                    <a:pt x="224178" y="357286"/>
                    <a:pt x="224178" y="521916"/>
                  </a:cubicBezTo>
                  <a:cubicBezTo>
                    <a:pt x="224178" y="686547"/>
                    <a:pt x="357283" y="819653"/>
                    <a:pt x="521915" y="819653"/>
                  </a:cubicBezTo>
                  <a:cubicBezTo>
                    <a:pt x="686546" y="819653"/>
                    <a:pt x="819652" y="686547"/>
                    <a:pt x="819652" y="521916"/>
                  </a:cubicBezTo>
                  <a:cubicBezTo>
                    <a:pt x="819652" y="357286"/>
                    <a:pt x="686546" y="224179"/>
                    <a:pt x="521915" y="224179"/>
                  </a:cubicBezTo>
                  <a:close/>
                  <a:moveTo>
                    <a:pt x="472874" y="0"/>
                  </a:moveTo>
                  <a:lnTo>
                    <a:pt x="570952" y="0"/>
                  </a:lnTo>
                  <a:lnTo>
                    <a:pt x="590287" y="150540"/>
                  </a:lnTo>
                  <a:lnTo>
                    <a:pt x="598008" y="151321"/>
                  </a:lnTo>
                  <a:cubicBezTo>
                    <a:pt x="647191" y="161426"/>
                    <a:pt x="692939" y="181123"/>
                    <a:pt x="733201" y="208358"/>
                  </a:cubicBezTo>
                  <a:lnTo>
                    <a:pt x="736734" y="211275"/>
                  </a:lnTo>
                  <a:lnTo>
                    <a:pt x="856430" y="119095"/>
                  </a:lnTo>
                  <a:lnTo>
                    <a:pt x="926486" y="187399"/>
                  </a:lnTo>
                  <a:lnTo>
                    <a:pt x="833461" y="308193"/>
                  </a:lnTo>
                  <a:lnTo>
                    <a:pt x="835473" y="310630"/>
                  </a:lnTo>
                  <a:cubicBezTo>
                    <a:pt x="862709" y="350892"/>
                    <a:pt x="882405" y="396640"/>
                    <a:pt x="892510" y="445823"/>
                  </a:cubicBezTo>
                  <a:lnTo>
                    <a:pt x="893291" y="453541"/>
                  </a:lnTo>
                  <a:lnTo>
                    <a:pt x="1043829" y="472876"/>
                  </a:lnTo>
                  <a:lnTo>
                    <a:pt x="1043829" y="570954"/>
                  </a:lnTo>
                  <a:lnTo>
                    <a:pt x="893292" y="590289"/>
                  </a:lnTo>
                  <a:lnTo>
                    <a:pt x="892510" y="598009"/>
                  </a:lnTo>
                  <a:cubicBezTo>
                    <a:pt x="882405" y="647192"/>
                    <a:pt x="862709" y="692940"/>
                    <a:pt x="835473" y="733202"/>
                  </a:cubicBezTo>
                  <a:lnTo>
                    <a:pt x="833462" y="735638"/>
                  </a:lnTo>
                  <a:lnTo>
                    <a:pt x="926486" y="856430"/>
                  </a:lnTo>
                  <a:lnTo>
                    <a:pt x="856430" y="926486"/>
                  </a:lnTo>
                  <a:lnTo>
                    <a:pt x="736502" y="832749"/>
                  </a:lnTo>
                  <a:lnTo>
                    <a:pt x="733201" y="835474"/>
                  </a:lnTo>
                  <a:cubicBezTo>
                    <a:pt x="692939" y="862710"/>
                    <a:pt x="647191" y="882406"/>
                    <a:pt x="598008" y="892511"/>
                  </a:cubicBezTo>
                  <a:lnTo>
                    <a:pt x="590287" y="893293"/>
                  </a:lnTo>
                  <a:lnTo>
                    <a:pt x="570952" y="1043830"/>
                  </a:lnTo>
                  <a:lnTo>
                    <a:pt x="472874" y="1043830"/>
                  </a:lnTo>
                  <a:lnTo>
                    <a:pt x="453539" y="893292"/>
                  </a:lnTo>
                  <a:lnTo>
                    <a:pt x="445822" y="892511"/>
                  </a:lnTo>
                  <a:cubicBezTo>
                    <a:pt x="396639" y="882406"/>
                    <a:pt x="350891" y="862710"/>
                    <a:pt x="310629" y="835474"/>
                  </a:cubicBezTo>
                  <a:lnTo>
                    <a:pt x="307993" y="833298"/>
                  </a:lnTo>
                  <a:lnTo>
                    <a:pt x="187397" y="926486"/>
                  </a:lnTo>
                  <a:lnTo>
                    <a:pt x="119093" y="856430"/>
                  </a:lnTo>
                  <a:lnTo>
                    <a:pt x="211273" y="736734"/>
                  </a:lnTo>
                  <a:lnTo>
                    <a:pt x="208357" y="733202"/>
                  </a:lnTo>
                  <a:cubicBezTo>
                    <a:pt x="181122" y="692940"/>
                    <a:pt x="161425" y="647192"/>
                    <a:pt x="151321" y="598009"/>
                  </a:cubicBezTo>
                  <a:lnTo>
                    <a:pt x="150521" y="590111"/>
                  </a:lnTo>
                  <a:lnTo>
                    <a:pt x="0" y="570954"/>
                  </a:lnTo>
                  <a:lnTo>
                    <a:pt x="0" y="472876"/>
                  </a:lnTo>
                  <a:lnTo>
                    <a:pt x="150521" y="453719"/>
                  </a:lnTo>
                  <a:lnTo>
                    <a:pt x="151321" y="445823"/>
                  </a:lnTo>
                  <a:cubicBezTo>
                    <a:pt x="161425" y="396640"/>
                    <a:pt x="181122" y="350892"/>
                    <a:pt x="208357" y="310630"/>
                  </a:cubicBezTo>
                  <a:lnTo>
                    <a:pt x="211274" y="307097"/>
                  </a:lnTo>
                  <a:lnTo>
                    <a:pt x="119093" y="187399"/>
                  </a:lnTo>
                  <a:lnTo>
                    <a:pt x="187397" y="119095"/>
                  </a:lnTo>
                  <a:lnTo>
                    <a:pt x="307755" y="210731"/>
                  </a:lnTo>
                  <a:lnTo>
                    <a:pt x="310629" y="208358"/>
                  </a:lnTo>
                  <a:cubicBezTo>
                    <a:pt x="350891" y="181123"/>
                    <a:pt x="396639" y="161426"/>
                    <a:pt x="445822" y="151321"/>
                  </a:cubicBezTo>
                  <a:lnTo>
                    <a:pt x="453539" y="150540"/>
                  </a:ln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45" name="任意多边形: 形状 44">
              <a:extLst>
                <a:ext uri="{FF2B5EF4-FFF2-40B4-BE49-F238E27FC236}">
                  <a16:creationId xmlns:a16="http://schemas.microsoft.com/office/drawing/2014/main" id="{455B9393-E994-4D5D-A197-7FDC9E4A4972}"/>
                </a:ext>
              </a:extLst>
            </p:cNvPr>
            <p:cNvSpPr/>
            <p:nvPr/>
          </p:nvSpPr>
          <p:spPr>
            <a:xfrm>
              <a:off x="1549732" y="3417786"/>
              <a:ext cx="108552" cy="108552"/>
            </a:xfrm>
            <a:custGeom>
              <a:avLst/>
              <a:gdLst>
                <a:gd name="connsiteX0" fmla="*/ 82669 w 86263"/>
                <a:gd name="connsiteY0" fmla="*/ 46726 h 86263"/>
                <a:gd name="connsiteX1" fmla="*/ 46726 w 86263"/>
                <a:gd name="connsiteY1" fmla="*/ 82669 h 86263"/>
                <a:gd name="connsiteX2" fmla="*/ 10783 w 86263"/>
                <a:gd name="connsiteY2" fmla="*/ 46726 h 86263"/>
                <a:gd name="connsiteX3" fmla="*/ 46726 w 86263"/>
                <a:gd name="connsiteY3" fmla="*/ 10783 h 86263"/>
                <a:gd name="connsiteX4" fmla="*/ 82669 w 86263"/>
                <a:gd name="connsiteY4" fmla="*/ 46726 h 86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63" h="86263">
                  <a:moveTo>
                    <a:pt x="82669" y="46726"/>
                  </a:moveTo>
                  <a:cubicBezTo>
                    <a:pt x="82669" y="66854"/>
                    <a:pt x="66854" y="82669"/>
                    <a:pt x="46726" y="82669"/>
                  </a:cubicBezTo>
                  <a:cubicBezTo>
                    <a:pt x="26598" y="82669"/>
                    <a:pt x="10783" y="66854"/>
                    <a:pt x="10783" y="46726"/>
                  </a:cubicBezTo>
                  <a:cubicBezTo>
                    <a:pt x="10783" y="26598"/>
                    <a:pt x="26598" y="10783"/>
                    <a:pt x="46726" y="10783"/>
                  </a:cubicBezTo>
                  <a:cubicBezTo>
                    <a:pt x="66854" y="10783"/>
                    <a:pt x="82669" y="26598"/>
                    <a:pt x="82669" y="46726"/>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46" name="任意多边形: 形状 45">
              <a:extLst>
                <a:ext uri="{FF2B5EF4-FFF2-40B4-BE49-F238E27FC236}">
                  <a16:creationId xmlns:a16="http://schemas.microsoft.com/office/drawing/2014/main" id="{621F91C7-1012-4934-8FC9-E55B74B3BB5D}"/>
                </a:ext>
              </a:extLst>
            </p:cNvPr>
            <p:cNvSpPr/>
            <p:nvPr/>
          </p:nvSpPr>
          <p:spPr>
            <a:xfrm>
              <a:off x="3536230" y="6462664"/>
              <a:ext cx="108552" cy="108552"/>
            </a:xfrm>
            <a:custGeom>
              <a:avLst/>
              <a:gdLst>
                <a:gd name="connsiteX0" fmla="*/ 85544 w 86263"/>
                <a:gd name="connsiteY0" fmla="*/ 48164 h 86263"/>
                <a:gd name="connsiteX1" fmla="*/ 48163 w 86263"/>
                <a:gd name="connsiteY1" fmla="*/ 85544 h 86263"/>
                <a:gd name="connsiteX2" fmla="*/ 10783 w 86263"/>
                <a:gd name="connsiteY2" fmla="*/ 48164 h 86263"/>
                <a:gd name="connsiteX3" fmla="*/ 48163 w 86263"/>
                <a:gd name="connsiteY3" fmla="*/ 10783 h 86263"/>
                <a:gd name="connsiteX4" fmla="*/ 85544 w 86263"/>
                <a:gd name="connsiteY4" fmla="*/ 48164 h 86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63" h="86263">
                  <a:moveTo>
                    <a:pt x="85544" y="48164"/>
                  </a:moveTo>
                  <a:cubicBezTo>
                    <a:pt x="85544" y="68292"/>
                    <a:pt x="68292" y="85544"/>
                    <a:pt x="48163" y="85544"/>
                  </a:cubicBezTo>
                  <a:cubicBezTo>
                    <a:pt x="28035" y="85544"/>
                    <a:pt x="10783" y="68292"/>
                    <a:pt x="10783" y="48164"/>
                  </a:cubicBezTo>
                  <a:cubicBezTo>
                    <a:pt x="10783" y="28035"/>
                    <a:pt x="28035" y="10783"/>
                    <a:pt x="48163" y="10783"/>
                  </a:cubicBezTo>
                  <a:cubicBezTo>
                    <a:pt x="69729" y="10783"/>
                    <a:pt x="85544" y="26598"/>
                    <a:pt x="85544" y="48164"/>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47" name="任意多边形: 形状 46">
              <a:extLst>
                <a:ext uri="{FF2B5EF4-FFF2-40B4-BE49-F238E27FC236}">
                  <a16:creationId xmlns:a16="http://schemas.microsoft.com/office/drawing/2014/main" id="{F135600D-8B37-4CA7-AFD2-9A59B495265D}"/>
                </a:ext>
              </a:extLst>
            </p:cNvPr>
            <p:cNvSpPr/>
            <p:nvPr/>
          </p:nvSpPr>
          <p:spPr>
            <a:xfrm>
              <a:off x="2865019" y="4479784"/>
              <a:ext cx="108552" cy="108552"/>
            </a:xfrm>
            <a:custGeom>
              <a:avLst/>
              <a:gdLst>
                <a:gd name="connsiteX0" fmla="*/ 85544 w 86263"/>
                <a:gd name="connsiteY0" fmla="*/ 48164 h 86263"/>
                <a:gd name="connsiteX1" fmla="*/ 48164 w 86263"/>
                <a:gd name="connsiteY1" fmla="*/ 85544 h 86263"/>
                <a:gd name="connsiteX2" fmla="*/ 10783 w 86263"/>
                <a:gd name="connsiteY2" fmla="*/ 48164 h 86263"/>
                <a:gd name="connsiteX3" fmla="*/ 48164 w 86263"/>
                <a:gd name="connsiteY3" fmla="*/ 10783 h 86263"/>
                <a:gd name="connsiteX4" fmla="*/ 85544 w 86263"/>
                <a:gd name="connsiteY4" fmla="*/ 48164 h 86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63" h="86263">
                  <a:moveTo>
                    <a:pt x="85544" y="48164"/>
                  </a:moveTo>
                  <a:cubicBezTo>
                    <a:pt x="85544" y="68292"/>
                    <a:pt x="68292" y="85544"/>
                    <a:pt x="48164" y="85544"/>
                  </a:cubicBezTo>
                  <a:cubicBezTo>
                    <a:pt x="28035" y="85544"/>
                    <a:pt x="10783" y="68292"/>
                    <a:pt x="10783" y="48164"/>
                  </a:cubicBezTo>
                  <a:cubicBezTo>
                    <a:pt x="10783" y="28035"/>
                    <a:pt x="28035" y="10783"/>
                    <a:pt x="48164" y="10783"/>
                  </a:cubicBezTo>
                  <a:cubicBezTo>
                    <a:pt x="68292" y="10783"/>
                    <a:pt x="85544" y="28035"/>
                    <a:pt x="85544" y="48164"/>
                  </a:cubicBezTo>
                  <a:close/>
                </a:path>
              </a:pathLst>
            </a:custGeom>
            <a:solidFill>
              <a:schemeClr val="bg1"/>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48" name="任意多边形: 形状 47">
              <a:extLst>
                <a:ext uri="{FF2B5EF4-FFF2-40B4-BE49-F238E27FC236}">
                  <a16:creationId xmlns:a16="http://schemas.microsoft.com/office/drawing/2014/main" id="{2864B2DC-FDDF-4C58-8F3D-12348CC4EF40}"/>
                </a:ext>
              </a:extLst>
            </p:cNvPr>
            <p:cNvSpPr/>
            <p:nvPr/>
          </p:nvSpPr>
          <p:spPr>
            <a:xfrm>
              <a:off x="2649724" y="4544917"/>
              <a:ext cx="108552" cy="108552"/>
            </a:xfrm>
            <a:custGeom>
              <a:avLst/>
              <a:gdLst>
                <a:gd name="connsiteX0" fmla="*/ 82669 w 86263"/>
                <a:gd name="connsiteY0" fmla="*/ 46726 h 86263"/>
                <a:gd name="connsiteX1" fmla="*/ 46726 w 86263"/>
                <a:gd name="connsiteY1" fmla="*/ 82669 h 86263"/>
                <a:gd name="connsiteX2" fmla="*/ 10783 w 86263"/>
                <a:gd name="connsiteY2" fmla="*/ 46726 h 86263"/>
                <a:gd name="connsiteX3" fmla="*/ 46726 w 86263"/>
                <a:gd name="connsiteY3" fmla="*/ 10783 h 86263"/>
                <a:gd name="connsiteX4" fmla="*/ 82669 w 86263"/>
                <a:gd name="connsiteY4" fmla="*/ 46726 h 86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63" h="86263">
                  <a:moveTo>
                    <a:pt x="82669" y="46726"/>
                  </a:moveTo>
                  <a:cubicBezTo>
                    <a:pt x="82669" y="66854"/>
                    <a:pt x="66854" y="82669"/>
                    <a:pt x="46726" y="82669"/>
                  </a:cubicBezTo>
                  <a:cubicBezTo>
                    <a:pt x="26598" y="82669"/>
                    <a:pt x="10783" y="66854"/>
                    <a:pt x="10783" y="46726"/>
                  </a:cubicBezTo>
                  <a:cubicBezTo>
                    <a:pt x="10783" y="26598"/>
                    <a:pt x="26598" y="10783"/>
                    <a:pt x="46726" y="10783"/>
                  </a:cubicBezTo>
                  <a:cubicBezTo>
                    <a:pt x="68292" y="10783"/>
                    <a:pt x="82669" y="26598"/>
                    <a:pt x="82669" y="46726"/>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49" name="任意多边形: 形状 48">
              <a:extLst>
                <a:ext uri="{FF2B5EF4-FFF2-40B4-BE49-F238E27FC236}">
                  <a16:creationId xmlns:a16="http://schemas.microsoft.com/office/drawing/2014/main" id="{44859751-6580-4623-9EF7-3687369BF076}"/>
                </a:ext>
              </a:extLst>
            </p:cNvPr>
            <p:cNvSpPr/>
            <p:nvPr/>
          </p:nvSpPr>
          <p:spPr>
            <a:xfrm>
              <a:off x="1924239" y="4667940"/>
              <a:ext cx="434208" cy="434208"/>
            </a:xfrm>
            <a:custGeom>
              <a:avLst/>
              <a:gdLst>
                <a:gd name="connsiteX0" fmla="*/ 141615 w 345052"/>
                <a:gd name="connsiteY0" fmla="*/ 347209 h 345052"/>
                <a:gd name="connsiteX1" fmla="*/ 216377 w 345052"/>
                <a:gd name="connsiteY1" fmla="*/ 347209 h 345052"/>
                <a:gd name="connsiteX2" fmla="*/ 216377 w 345052"/>
                <a:gd name="connsiteY2" fmla="*/ 312704 h 345052"/>
                <a:gd name="connsiteX3" fmla="*/ 248006 w 345052"/>
                <a:gd name="connsiteY3" fmla="*/ 299764 h 345052"/>
                <a:gd name="connsiteX4" fmla="*/ 272447 w 345052"/>
                <a:gd name="connsiteY4" fmla="*/ 324205 h 345052"/>
                <a:gd name="connsiteX5" fmla="*/ 324205 w 345052"/>
                <a:gd name="connsiteY5" fmla="*/ 272448 h 345052"/>
                <a:gd name="connsiteX6" fmla="*/ 299764 w 345052"/>
                <a:gd name="connsiteY6" fmla="*/ 248006 h 345052"/>
                <a:gd name="connsiteX7" fmla="*/ 312704 w 345052"/>
                <a:gd name="connsiteY7" fmla="*/ 216377 h 345052"/>
                <a:gd name="connsiteX8" fmla="*/ 347209 w 345052"/>
                <a:gd name="connsiteY8" fmla="*/ 216377 h 345052"/>
                <a:gd name="connsiteX9" fmla="*/ 347209 w 345052"/>
                <a:gd name="connsiteY9" fmla="*/ 141615 h 345052"/>
                <a:gd name="connsiteX10" fmla="*/ 312704 w 345052"/>
                <a:gd name="connsiteY10" fmla="*/ 141615 h 345052"/>
                <a:gd name="connsiteX11" fmla="*/ 299764 w 345052"/>
                <a:gd name="connsiteY11" fmla="*/ 109986 h 345052"/>
                <a:gd name="connsiteX12" fmla="*/ 324205 w 345052"/>
                <a:gd name="connsiteY12" fmla="*/ 85544 h 345052"/>
                <a:gd name="connsiteX13" fmla="*/ 272447 w 345052"/>
                <a:gd name="connsiteY13" fmla="*/ 33786 h 345052"/>
                <a:gd name="connsiteX14" fmla="*/ 248006 w 345052"/>
                <a:gd name="connsiteY14" fmla="*/ 58228 h 345052"/>
                <a:gd name="connsiteX15" fmla="*/ 216377 w 345052"/>
                <a:gd name="connsiteY15" fmla="*/ 45288 h 345052"/>
                <a:gd name="connsiteX16" fmla="*/ 216377 w 345052"/>
                <a:gd name="connsiteY16" fmla="*/ 10783 h 345052"/>
                <a:gd name="connsiteX17" fmla="*/ 141615 w 345052"/>
                <a:gd name="connsiteY17" fmla="*/ 10783 h 345052"/>
                <a:gd name="connsiteX18" fmla="*/ 141615 w 345052"/>
                <a:gd name="connsiteY18" fmla="*/ 45288 h 345052"/>
                <a:gd name="connsiteX19" fmla="*/ 109985 w 345052"/>
                <a:gd name="connsiteY19" fmla="*/ 58228 h 345052"/>
                <a:gd name="connsiteX20" fmla="*/ 85544 w 345052"/>
                <a:gd name="connsiteY20" fmla="*/ 33786 h 345052"/>
                <a:gd name="connsiteX21" fmla="*/ 33786 w 345052"/>
                <a:gd name="connsiteY21" fmla="*/ 85544 h 345052"/>
                <a:gd name="connsiteX22" fmla="*/ 58228 w 345052"/>
                <a:gd name="connsiteY22" fmla="*/ 109986 h 345052"/>
                <a:gd name="connsiteX23" fmla="*/ 45288 w 345052"/>
                <a:gd name="connsiteY23" fmla="*/ 141615 h 345052"/>
                <a:gd name="connsiteX24" fmla="*/ 10783 w 345052"/>
                <a:gd name="connsiteY24" fmla="*/ 141615 h 345052"/>
                <a:gd name="connsiteX25" fmla="*/ 10783 w 345052"/>
                <a:gd name="connsiteY25" fmla="*/ 216377 h 345052"/>
                <a:gd name="connsiteX26" fmla="*/ 45288 w 345052"/>
                <a:gd name="connsiteY26" fmla="*/ 216377 h 345052"/>
                <a:gd name="connsiteX27" fmla="*/ 58228 w 345052"/>
                <a:gd name="connsiteY27" fmla="*/ 248006 h 345052"/>
                <a:gd name="connsiteX28" fmla="*/ 33786 w 345052"/>
                <a:gd name="connsiteY28" fmla="*/ 272448 h 345052"/>
                <a:gd name="connsiteX29" fmla="*/ 85544 w 345052"/>
                <a:gd name="connsiteY29" fmla="*/ 324205 h 345052"/>
                <a:gd name="connsiteX30" fmla="*/ 109985 w 345052"/>
                <a:gd name="connsiteY30" fmla="*/ 299764 h 345052"/>
                <a:gd name="connsiteX31" fmla="*/ 141615 w 345052"/>
                <a:gd name="connsiteY31" fmla="*/ 312704 h 345052"/>
                <a:gd name="connsiteX32" fmla="*/ 141615 w 345052"/>
                <a:gd name="connsiteY32" fmla="*/ 347209 h 345052"/>
                <a:gd name="connsiteX33" fmla="*/ 111423 w 345052"/>
                <a:gd name="connsiteY33" fmla="*/ 177558 h 345052"/>
                <a:gd name="connsiteX34" fmla="*/ 177558 w 345052"/>
                <a:gd name="connsiteY34" fmla="*/ 111423 h 345052"/>
                <a:gd name="connsiteX35" fmla="*/ 243693 w 345052"/>
                <a:gd name="connsiteY35" fmla="*/ 177558 h 345052"/>
                <a:gd name="connsiteX36" fmla="*/ 177558 w 345052"/>
                <a:gd name="connsiteY36" fmla="*/ 243693 h 345052"/>
                <a:gd name="connsiteX37" fmla="*/ 111423 w 345052"/>
                <a:gd name="connsiteY37" fmla="*/ 177558 h 345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45052" h="345052">
                  <a:moveTo>
                    <a:pt x="141615" y="347209"/>
                  </a:moveTo>
                  <a:lnTo>
                    <a:pt x="216377" y="347209"/>
                  </a:lnTo>
                  <a:lnTo>
                    <a:pt x="216377" y="312704"/>
                  </a:lnTo>
                  <a:cubicBezTo>
                    <a:pt x="227878" y="309828"/>
                    <a:pt x="237942" y="305515"/>
                    <a:pt x="248006" y="299764"/>
                  </a:cubicBezTo>
                  <a:lnTo>
                    <a:pt x="272447" y="324205"/>
                  </a:lnTo>
                  <a:lnTo>
                    <a:pt x="324205" y="272448"/>
                  </a:lnTo>
                  <a:lnTo>
                    <a:pt x="299764" y="248006"/>
                  </a:lnTo>
                  <a:cubicBezTo>
                    <a:pt x="305515" y="237942"/>
                    <a:pt x="309828" y="226441"/>
                    <a:pt x="312704" y="216377"/>
                  </a:cubicBezTo>
                  <a:lnTo>
                    <a:pt x="347209" y="216377"/>
                  </a:lnTo>
                  <a:lnTo>
                    <a:pt x="347209" y="141615"/>
                  </a:lnTo>
                  <a:lnTo>
                    <a:pt x="312704" y="141615"/>
                  </a:lnTo>
                  <a:cubicBezTo>
                    <a:pt x="309828" y="130113"/>
                    <a:pt x="305515" y="120050"/>
                    <a:pt x="299764" y="109986"/>
                  </a:cubicBezTo>
                  <a:lnTo>
                    <a:pt x="324205" y="85544"/>
                  </a:lnTo>
                  <a:lnTo>
                    <a:pt x="272447" y="33786"/>
                  </a:lnTo>
                  <a:lnTo>
                    <a:pt x="248006" y="58228"/>
                  </a:lnTo>
                  <a:cubicBezTo>
                    <a:pt x="237942" y="52477"/>
                    <a:pt x="227878" y="48164"/>
                    <a:pt x="216377" y="45288"/>
                  </a:cubicBezTo>
                  <a:lnTo>
                    <a:pt x="216377" y="10783"/>
                  </a:lnTo>
                  <a:lnTo>
                    <a:pt x="141615" y="10783"/>
                  </a:lnTo>
                  <a:lnTo>
                    <a:pt x="141615" y="45288"/>
                  </a:lnTo>
                  <a:cubicBezTo>
                    <a:pt x="130113" y="48164"/>
                    <a:pt x="120049" y="52477"/>
                    <a:pt x="109985" y="58228"/>
                  </a:cubicBezTo>
                  <a:lnTo>
                    <a:pt x="85544" y="33786"/>
                  </a:lnTo>
                  <a:lnTo>
                    <a:pt x="33786" y="85544"/>
                  </a:lnTo>
                  <a:lnTo>
                    <a:pt x="58228" y="109986"/>
                  </a:lnTo>
                  <a:cubicBezTo>
                    <a:pt x="52477" y="120050"/>
                    <a:pt x="48164" y="130113"/>
                    <a:pt x="45288" y="141615"/>
                  </a:cubicBezTo>
                  <a:lnTo>
                    <a:pt x="10783" y="141615"/>
                  </a:lnTo>
                  <a:lnTo>
                    <a:pt x="10783" y="216377"/>
                  </a:lnTo>
                  <a:lnTo>
                    <a:pt x="45288" y="216377"/>
                  </a:lnTo>
                  <a:cubicBezTo>
                    <a:pt x="48164" y="227878"/>
                    <a:pt x="52477" y="237942"/>
                    <a:pt x="58228" y="248006"/>
                  </a:cubicBezTo>
                  <a:lnTo>
                    <a:pt x="33786" y="272448"/>
                  </a:lnTo>
                  <a:lnTo>
                    <a:pt x="85544" y="324205"/>
                  </a:lnTo>
                  <a:lnTo>
                    <a:pt x="109985" y="299764"/>
                  </a:lnTo>
                  <a:cubicBezTo>
                    <a:pt x="120049" y="305515"/>
                    <a:pt x="131551" y="309828"/>
                    <a:pt x="141615" y="312704"/>
                  </a:cubicBezTo>
                  <a:lnTo>
                    <a:pt x="141615" y="347209"/>
                  </a:lnTo>
                  <a:close/>
                  <a:moveTo>
                    <a:pt x="111423" y="177558"/>
                  </a:moveTo>
                  <a:cubicBezTo>
                    <a:pt x="111423" y="141615"/>
                    <a:pt x="141615" y="111423"/>
                    <a:pt x="177558" y="111423"/>
                  </a:cubicBezTo>
                  <a:cubicBezTo>
                    <a:pt x="213501" y="111423"/>
                    <a:pt x="243693" y="141615"/>
                    <a:pt x="243693" y="177558"/>
                  </a:cubicBezTo>
                  <a:cubicBezTo>
                    <a:pt x="243693" y="213501"/>
                    <a:pt x="213501" y="243693"/>
                    <a:pt x="177558" y="243693"/>
                  </a:cubicBezTo>
                  <a:cubicBezTo>
                    <a:pt x="141615" y="243693"/>
                    <a:pt x="111423" y="214939"/>
                    <a:pt x="111423" y="177558"/>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50" name="任意多边形: 形状 49">
              <a:extLst>
                <a:ext uri="{FF2B5EF4-FFF2-40B4-BE49-F238E27FC236}">
                  <a16:creationId xmlns:a16="http://schemas.microsoft.com/office/drawing/2014/main" id="{5AD19EC1-D8ED-4594-8003-EA0176291BB9}"/>
                </a:ext>
              </a:extLst>
            </p:cNvPr>
            <p:cNvSpPr/>
            <p:nvPr/>
          </p:nvSpPr>
          <p:spPr>
            <a:xfrm>
              <a:off x="2535747" y="4271727"/>
              <a:ext cx="217104" cy="217104"/>
            </a:xfrm>
            <a:custGeom>
              <a:avLst/>
              <a:gdLst>
                <a:gd name="connsiteX0" fmla="*/ 10783 w 172526"/>
                <a:gd name="connsiteY0" fmla="*/ 109985 h 172526"/>
                <a:gd name="connsiteX1" fmla="*/ 26598 w 172526"/>
                <a:gd name="connsiteY1" fmla="*/ 109985 h 172526"/>
                <a:gd name="connsiteX2" fmla="*/ 32349 w 172526"/>
                <a:gd name="connsiteY2" fmla="*/ 125800 h 172526"/>
                <a:gd name="connsiteX3" fmla="*/ 20847 w 172526"/>
                <a:gd name="connsiteY3" fmla="*/ 137302 h 172526"/>
                <a:gd name="connsiteX4" fmla="*/ 46726 w 172526"/>
                <a:gd name="connsiteY4" fmla="*/ 163181 h 172526"/>
                <a:gd name="connsiteX5" fmla="*/ 58227 w 172526"/>
                <a:gd name="connsiteY5" fmla="*/ 151679 h 172526"/>
                <a:gd name="connsiteX6" fmla="*/ 74042 w 172526"/>
                <a:gd name="connsiteY6" fmla="*/ 157430 h 172526"/>
                <a:gd name="connsiteX7" fmla="*/ 74042 w 172526"/>
                <a:gd name="connsiteY7" fmla="*/ 173245 h 172526"/>
                <a:gd name="connsiteX8" fmla="*/ 109985 w 172526"/>
                <a:gd name="connsiteY8" fmla="*/ 173245 h 172526"/>
                <a:gd name="connsiteX9" fmla="*/ 109985 w 172526"/>
                <a:gd name="connsiteY9" fmla="*/ 157430 h 172526"/>
                <a:gd name="connsiteX10" fmla="*/ 125800 w 172526"/>
                <a:gd name="connsiteY10" fmla="*/ 151679 h 172526"/>
                <a:gd name="connsiteX11" fmla="*/ 137302 w 172526"/>
                <a:gd name="connsiteY11" fmla="*/ 163181 h 172526"/>
                <a:gd name="connsiteX12" fmla="*/ 163181 w 172526"/>
                <a:gd name="connsiteY12" fmla="*/ 137302 h 172526"/>
                <a:gd name="connsiteX13" fmla="*/ 151679 w 172526"/>
                <a:gd name="connsiteY13" fmla="*/ 125800 h 172526"/>
                <a:gd name="connsiteX14" fmla="*/ 158868 w 172526"/>
                <a:gd name="connsiteY14" fmla="*/ 109985 h 172526"/>
                <a:gd name="connsiteX15" fmla="*/ 174683 w 172526"/>
                <a:gd name="connsiteY15" fmla="*/ 109985 h 172526"/>
                <a:gd name="connsiteX16" fmla="*/ 174683 w 172526"/>
                <a:gd name="connsiteY16" fmla="*/ 74042 h 172526"/>
                <a:gd name="connsiteX17" fmla="*/ 158868 w 172526"/>
                <a:gd name="connsiteY17" fmla="*/ 74042 h 172526"/>
                <a:gd name="connsiteX18" fmla="*/ 151679 w 172526"/>
                <a:gd name="connsiteY18" fmla="*/ 58228 h 172526"/>
                <a:gd name="connsiteX19" fmla="*/ 163181 w 172526"/>
                <a:gd name="connsiteY19" fmla="*/ 46726 h 172526"/>
                <a:gd name="connsiteX20" fmla="*/ 137302 w 172526"/>
                <a:gd name="connsiteY20" fmla="*/ 20847 h 172526"/>
                <a:gd name="connsiteX21" fmla="*/ 125800 w 172526"/>
                <a:gd name="connsiteY21" fmla="*/ 32349 h 172526"/>
                <a:gd name="connsiteX22" fmla="*/ 109985 w 172526"/>
                <a:gd name="connsiteY22" fmla="*/ 26598 h 172526"/>
                <a:gd name="connsiteX23" fmla="*/ 109985 w 172526"/>
                <a:gd name="connsiteY23" fmla="*/ 10783 h 172526"/>
                <a:gd name="connsiteX24" fmla="*/ 74042 w 172526"/>
                <a:gd name="connsiteY24" fmla="*/ 10783 h 172526"/>
                <a:gd name="connsiteX25" fmla="*/ 74042 w 172526"/>
                <a:gd name="connsiteY25" fmla="*/ 26598 h 172526"/>
                <a:gd name="connsiteX26" fmla="*/ 58227 w 172526"/>
                <a:gd name="connsiteY26" fmla="*/ 32349 h 172526"/>
                <a:gd name="connsiteX27" fmla="*/ 46726 w 172526"/>
                <a:gd name="connsiteY27" fmla="*/ 20847 h 172526"/>
                <a:gd name="connsiteX28" fmla="*/ 20847 w 172526"/>
                <a:gd name="connsiteY28" fmla="*/ 46726 h 172526"/>
                <a:gd name="connsiteX29" fmla="*/ 32349 w 172526"/>
                <a:gd name="connsiteY29" fmla="*/ 58228 h 172526"/>
                <a:gd name="connsiteX30" fmla="*/ 26598 w 172526"/>
                <a:gd name="connsiteY30" fmla="*/ 74042 h 172526"/>
                <a:gd name="connsiteX31" fmla="*/ 10783 w 172526"/>
                <a:gd name="connsiteY31" fmla="*/ 74042 h 172526"/>
                <a:gd name="connsiteX32" fmla="*/ 10783 w 172526"/>
                <a:gd name="connsiteY32" fmla="*/ 109985 h 172526"/>
                <a:gd name="connsiteX33" fmla="*/ 92733 w 172526"/>
                <a:gd name="connsiteY33" fmla="*/ 61103 h 172526"/>
                <a:gd name="connsiteX34" fmla="*/ 124362 w 172526"/>
                <a:gd name="connsiteY34" fmla="*/ 92733 h 172526"/>
                <a:gd name="connsiteX35" fmla="*/ 92733 w 172526"/>
                <a:gd name="connsiteY35" fmla="*/ 124362 h 172526"/>
                <a:gd name="connsiteX36" fmla="*/ 61103 w 172526"/>
                <a:gd name="connsiteY36" fmla="*/ 92733 h 172526"/>
                <a:gd name="connsiteX37" fmla="*/ 92733 w 172526"/>
                <a:gd name="connsiteY37" fmla="*/ 61103 h 172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72526" h="172526">
                  <a:moveTo>
                    <a:pt x="10783" y="109985"/>
                  </a:moveTo>
                  <a:lnTo>
                    <a:pt x="26598" y="109985"/>
                  </a:lnTo>
                  <a:cubicBezTo>
                    <a:pt x="28035" y="115736"/>
                    <a:pt x="30911" y="120050"/>
                    <a:pt x="32349" y="125800"/>
                  </a:cubicBezTo>
                  <a:lnTo>
                    <a:pt x="20847" y="137302"/>
                  </a:lnTo>
                  <a:lnTo>
                    <a:pt x="46726" y="163181"/>
                  </a:lnTo>
                  <a:lnTo>
                    <a:pt x="58227" y="151679"/>
                  </a:lnTo>
                  <a:cubicBezTo>
                    <a:pt x="62541" y="154555"/>
                    <a:pt x="68292" y="155992"/>
                    <a:pt x="74042" y="157430"/>
                  </a:cubicBezTo>
                  <a:lnTo>
                    <a:pt x="74042" y="173245"/>
                  </a:lnTo>
                  <a:lnTo>
                    <a:pt x="109985" y="173245"/>
                  </a:lnTo>
                  <a:lnTo>
                    <a:pt x="109985" y="157430"/>
                  </a:lnTo>
                  <a:cubicBezTo>
                    <a:pt x="115736" y="155992"/>
                    <a:pt x="120049" y="153117"/>
                    <a:pt x="125800" y="151679"/>
                  </a:cubicBezTo>
                  <a:lnTo>
                    <a:pt x="137302" y="163181"/>
                  </a:lnTo>
                  <a:lnTo>
                    <a:pt x="163181" y="137302"/>
                  </a:lnTo>
                  <a:lnTo>
                    <a:pt x="151679" y="125800"/>
                  </a:lnTo>
                  <a:cubicBezTo>
                    <a:pt x="154555" y="121487"/>
                    <a:pt x="155992" y="115736"/>
                    <a:pt x="158868" y="109985"/>
                  </a:cubicBezTo>
                  <a:lnTo>
                    <a:pt x="174683" y="109985"/>
                  </a:lnTo>
                  <a:lnTo>
                    <a:pt x="174683" y="74042"/>
                  </a:lnTo>
                  <a:lnTo>
                    <a:pt x="158868" y="74042"/>
                  </a:lnTo>
                  <a:cubicBezTo>
                    <a:pt x="157430" y="68292"/>
                    <a:pt x="154555" y="63978"/>
                    <a:pt x="151679" y="58228"/>
                  </a:cubicBezTo>
                  <a:lnTo>
                    <a:pt x="163181" y="46726"/>
                  </a:lnTo>
                  <a:lnTo>
                    <a:pt x="137302" y="20847"/>
                  </a:lnTo>
                  <a:lnTo>
                    <a:pt x="125800" y="32349"/>
                  </a:lnTo>
                  <a:cubicBezTo>
                    <a:pt x="121487" y="29473"/>
                    <a:pt x="115736" y="28035"/>
                    <a:pt x="109985" y="26598"/>
                  </a:cubicBezTo>
                  <a:lnTo>
                    <a:pt x="109985" y="10783"/>
                  </a:lnTo>
                  <a:lnTo>
                    <a:pt x="74042" y="10783"/>
                  </a:lnTo>
                  <a:lnTo>
                    <a:pt x="74042" y="26598"/>
                  </a:lnTo>
                  <a:cubicBezTo>
                    <a:pt x="68292" y="28035"/>
                    <a:pt x="63978" y="30911"/>
                    <a:pt x="58227" y="32349"/>
                  </a:cubicBezTo>
                  <a:lnTo>
                    <a:pt x="46726" y="20847"/>
                  </a:lnTo>
                  <a:lnTo>
                    <a:pt x="20847" y="46726"/>
                  </a:lnTo>
                  <a:lnTo>
                    <a:pt x="32349" y="58228"/>
                  </a:lnTo>
                  <a:cubicBezTo>
                    <a:pt x="29473" y="62541"/>
                    <a:pt x="28035" y="68292"/>
                    <a:pt x="26598" y="74042"/>
                  </a:cubicBezTo>
                  <a:lnTo>
                    <a:pt x="10783" y="74042"/>
                  </a:lnTo>
                  <a:lnTo>
                    <a:pt x="10783" y="109985"/>
                  </a:lnTo>
                  <a:close/>
                  <a:moveTo>
                    <a:pt x="92733" y="61103"/>
                  </a:moveTo>
                  <a:cubicBezTo>
                    <a:pt x="109985" y="61103"/>
                    <a:pt x="124362" y="75480"/>
                    <a:pt x="124362" y="92733"/>
                  </a:cubicBezTo>
                  <a:cubicBezTo>
                    <a:pt x="124362" y="109985"/>
                    <a:pt x="109985" y="124362"/>
                    <a:pt x="92733" y="124362"/>
                  </a:cubicBezTo>
                  <a:cubicBezTo>
                    <a:pt x="75480" y="124362"/>
                    <a:pt x="61103" y="109985"/>
                    <a:pt x="61103" y="92733"/>
                  </a:cubicBezTo>
                  <a:cubicBezTo>
                    <a:pt x="61103" y="74042"/>
                    <a:pt x="75480" y="61103"/>
                    <a:pt x="92733" y="61103"/>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51" name="任意多边形: 形状 50">
              <a:extLst>
                <a:ext uri="{FF2B5EF4-FFF2-40B4-BE49-F238E27FC236}">
                  <a16:creationId xmlns:a16="http://schemas.microsoft.com/office/drawing/2014/main" id="{580EABA2-6FAB-4D24-8B2A-51A159CD2BB8}"/>
                </a:ext>
              </a:extLst>
            </p:cNvPr>
            <p:cNvSpPr/>
            <p:nvPr/>
          </p:nvSpPr>
          <p:spPr>
            <a:xfrm>
              <a:off x="2508609" y="4705934"/>
              <a:ext cx="217104" cy="217104"/>
            </a:xfrm>
            <a:custGeom>
              <a:avLst/>
              <a:gdLst>
                <a:gd name="connsiteX0" fmla="*/ 10783 w 172526"/>
                <a:gd name="connsiteY0" fmla="*/ 109985 h 172526"/>
                <a:gd name="connsiteX1" fmla="*/ 28035 w 172526"/>
                <a:gd name="connsiteY1" fmla="*/ 109985 h 172526"/>
                <a:gd name="connsiteX2" fmla="*/ 33786 w 172526"/>
                <a:gd name="connsiteY2" fmla="*/ 125800 h 172526"/>
                <a:gd name="connsiteX3" fmla="*/ 22285 w 172526"/>
                <a:gd name="connsiteY3" fmla="*/ 137302 h 172526"/>
                <a:gd name="connsiteX4" fmla="*/ 48164 w 172526"/>
                <a:gd name="connsiteY4" fmla="*/ 163181 h 172526"/>
                <a:gd name="connsiteX5" fmla="*/ 59665 w 172526"/>
                <a:gd name="connsiteY5" fmla="*/ 151679 h 172526"/>
                <a:gd name="connsiteX6" fmla="*/ 75480 w 172526"/>
                <a:gd name="connsiteY6" fmla="*/ 157430 h 172526"/>
                <a:gd name="connsiteX7" fmla="*/ 75480 w 172526"/>
                <a:gd name="connsiteY7" fmla="*/ 173245 h 172526"/>
                <a:gd name="connsiteX8" fmla="*/ 111423 w 172526"/>
                <a:gd name="connsiteY8" fmla="*/ 173245 h 172526"/>
                <a:gd name="connsiteX9" fmla="*/ 111423 w 172526"/>
                <a:gd name="connsiteY9" fmla="*/ 157430 h 172526"/>
                <a:gd name="connsiteX10" fmla="*/ 127238 w 172526"/>
                <a:gd name="connsiteY10" fmla="*/ 151679 h 172526"/>
                <a:gd name="connsiteX11" fmla="*/ 138740 w 172526"/>
                <a:gd name="connsiteY11" fmla="*/ 163181 h 172526"/>
                <a:gd name="connsiteX12" fmla="*/ 164619 w 172526"/>
                <a:gd name="connsiteY12" fmla="*/ 137302 h 172526"/>
                <a:gd name="connsiteX13" fmla="*/ 153117 w 172526"/>
                <a:gd name="connsiteY13" fmla="*/ 125800 h 172526"/>
                <a:gd name="connsiteX14" fmla="*/ 158868 w 172526"/>
                <a:gd name="connsiteY14" fmla="*/ 109985 h 172526"/>
                <a:gd name="connsiteX15" fmla="*/ 174683 w 172526"/>
                <a:gd name="connsiteY15" fmla="*/ 109985 h 172526"/>
                <a:gd name="connsiteX16" fmla="*/ 174683 w 172526"/>
                <a:gd name="connsiteY16" fmla="*/ 74042 h 172526"/>
                <a:gd name="connsiteX17" fmla="*/ 157430 w 172526"/>
                <a:gd name="connsiteY17" fmla="*/ 74042 h 172526"/>
                <a:gd name="connsiteX18" fmla="*/ 151679 w 172526"/>
                <a:gd name="connsiteY18" fmla="*/ 58228 h 172526"/>
                <a:gd name="connsiteX19" fmla="*/ 163181 w 172526"/>
                <a:gd name="connsiteY19" fmla="*/ 46726 h 172526"/>
                <a:gd name="connsiteX20" fmla="*/ 137302 w 172526"/>
                <a:gd name="connsiteY20" fmla="*/ 20847 h 172526"/>
                <a:gd name="connsiteX21" fmla="*/ 125800 w 172526"/>
                <a:gd name="connsiteY21" fmla="*/ 32349 h 172526"/>
                <a:gd name="connsiteX22" fmla="*/ 109985 w 172526"/>
                <a:gd name="connsiteY22" fmla="*/ 26598 h 172526"/>
                <a:gd name="connsiteX23" fmla="*/ 109985 w 172526"/>
                <a:gd name="connsiteY23" fmla="*/ 10783 h 172526"/>
                <a:gd name="connsiteX24" fmla="*/ 74042 w 172526"/>
                <a:gd name="connsiteY24" fmla="*/ 10783 h 172526"/>
                <a:gd name="connsiteX25" fmla="*/ 74042 w 172526"/>
                <a:gd name="connsiteY25" fmla="*/ 26598 h 172526"/>
                <a:gd name="connsiteX26" fmla="*/ 58227 w 172526"/>
                <a:gd name="connsiteY26" fmla="*/ 32349 h 172526"/>
                <a:gd name="connsiteX27" fmla="*/ 46726 w 172526"/>
                <a:gd name="connsiteY27" fmla="*/ 20847 h 172526"/>
                <a:gd name="connsiteX28" fmla="*/ 20847 w 172526"/>
                <a:gd name="connsiteY28" fmla="*/ 46726 h 172526"/>
                <a:gd name="connsiteX29" fmla="*/ 32349 w 172526"/>
                <a:gd name="connsiteY29" fmla="*/ 58228 h 172526"/>
                <a:gd name="connsiteX30" fmla="*/ 26598 w 172526"/>
                <a:gd name="connsiteY30" fmla="*/ 74042 h 172526"/>
                <a:gd name="connsiteX31" fmla="*/ 10783 w 172526"/>
                <a:gd name="connsiteY31" fmla="*/ 74042 h 172526"/>
                <a:gd name="connsiteX32" fmla="*/ 10783 w 172526"/>
                <a:gd name="connsiteY32" fmla="*/ 109985 h 172526"/>
                <a:gd name="connsiteX33" fmla="*/ 92733 w 172526"/>
                <a:gd name="connsiteY33" fmla="*/ 61103 h 172526"/>
                <a:gd name="connsiteX34" fmla="*/ 124362 w 172526"/>
                <a:gd name="connsiteY34" fmla="*/ 92733 h 172526"/>
                <a:gd name="connsiteX35" fmla="*/ 92733 w 172526"/>
                <a:gd name="connsiteY35" fmla="*/ 124362 h 172526"/>
                <a:gd name="connsiteX36" fmla="*/ 61103 w 172526"/>
                <a:gd name="connsiteY36" fmla="*/ 92733 h 172526"/>
                <a:gd name="connsiteX37" fmla="*/ 92733 w 172526"/>
                <a:gd name="connsiteY37" fmla="*/ 61103 h 172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72526" h="172526">
                  <a:moveTo>
                    <a:pt x="10783" y="109985"/>
                  </a:moveTo>
                  <a:lnTo>
                    <a:pt x="28035" y="109985"/>
                  </a:lnTo>
                  <a:cubicBezTo>
                    <a:pt x="29473" y="115736"/>
                    <a:pt x="32349" y="120050"/>
                    <a:pt x="33786" y="125800"/>
                  </a:cubicBezTo>
                  <a:lnTo>
                    <a:pt x="22285" y="137302"/>
                  </a:lnTo>
                  <a:lnTo>
                    <a:pt x="48164" y="163181"/>
                  </a:lnTo>
                  <a:lnTo>
                    <a:pt x="59665" y="151679"/>
                  </a:lnTo>
                  <a:cubicBezTo>
                    <a:pt x="63978" y="154555"/>
                    <a:pt x="69729" y="155992"/>
                    <a:pt x="75480" y="157430"/>
                  </a:cubicBezTo>
                  <a:lnTo>
                    <a:pt x="75480" y="173245"/>
                  </a:lnTo>
                  <a:lnTo>
                    <a:pt x="111423" y="173245"/>
                  </a:lnTo>
                  <a:lnTo>
                    <a:pt x="111423" y="157430"/>
                  </a:lnTo>
                  <a:cubicBezTo>
                    <a:pt x="117174" y="155992"/>
                    <a:pt x="121487" y="153117"/>
                    <a:pt x="127238" y="151679"/>
                  </a:cubicBezTo>
                  <a:lnTo>
                    <a:pt x="138740" y="163181"/>
                  </a:lnTo>
                  <a:lnTo>
                    <a:pt x="164619" y="137302"/>
                  </a:lnTo>
                  <a:lnTo>
                    <a:pt x="153117" y="125800"/>
                  </a:lnTo>
                  <a:cubicBezTo>
                    <a:pt x="155992" y="121487"/>
                    <a:pt x="157430" y="115736"/>
                    <a:pt x="158868" y="109985"/>
                  </a:cubicBezTo>
                  <a:lnTo>
                    <a:pt x="174683" y="109985"/>
                  </a:lnTo>
                  <a:lnTo>
                    <a:pt x="174683" y="74042"/>
                  </a:lnTo>
                  <a:lnTo>
                    <a:pt x="157430" y="74042"/>
                  </a:lnTo>
                  <a:cubicBezTo>
                    <a:pt x="155992" y="68292"/>
                    <a:pt x="153117" y="63978"/>
                    <a:pt x="151679" y="58228"/>
                  </a:cubicBezTo>
                  <a:lnTo>
                    <a:pt x="163181" y="46726"/>
                  </a:lnTo>
                  <a:lnTo>
                    <a:pt x="137302" y="20847"/>
                  </a:lnTo>
                  <a:lnTo>
                    <a:pt x="125800" y="32349"/>
                  </a:lnTo>
                  <a:cubicBezTo>
                    <a:pt x="121487" y="29473"/>
                    <a:pt x="115736" y="28035"/>
                    <a:pt x="109985" y="26598"/>
                  </a:cubicBezTo>
                  <a:lnTo>
                    <a:pt x="109985" y="10783"/>
                  </a:lnTo>
                  <a:lnTo>
                    <a:pt x="74042" y="10783"/>
                  </a:lnTo>
                  <a:lnTo>
                    <a:pt x="74042" y="26598"/>
                  </a:lnTo>
                  <a:cubicBezTo>
                    <a:pt x="68292" y="28035"/>
                    <a:pt x="63978" y="30911"/>
                    <a:pt x="58227" y="32349"/>
                  </a:cubicBezTo>
                  <a:lnTo>
                    <a:pt x="46726" y="20847"/>
                  </a:lnTo>
                  <a:lnTo>
                    <a:pt x="20847" y="46726"/>
                  </a:lnTo>
                  <a:lnTo>
                    <a:pt x="32349" y="58228"/>
                  </a:lnTo>
                  <a:cubicBezTo>
                    <a:pt x="29473" y="62541"/>
                    <a:pt x="28035" y="68292"/>
                    <a:pt x="26598" y="74042"/>
                  </a:cubicBezTo>
                  <a:lnTo>
                    <a:pt x="10783" y="74042"/>
                  </a:lnTo>
                  <a:lnTo>
                    <a:pt x="10783" y="109985"/>
                  </a:lnTo>
                  <a:close/>
                  <a:moveTo>
                    <a:pt x="92733" y="61103"/>
                  </a:moveTo>
                  <a:cubicBezTo>
                    <a:pt x="109985" y="61103"/>
                    <a:pt x="124362" y="75480"/>
                    <a:pt x="124362" y="92733"/>
                  </a:cubicBezTo>
                  <a:cubicBezTo>
                    <a:pt x="124362" y="109985"/>
                    <a:pt x="109985" y="124362"/>
                    <a:pt x="92733" y="124362"/>
                  </a:cubicBezTo>
                  <a:cubicBezTo>
                    <a:pt x="75480" y="124362"/>
                    <a:pt x="61103" y="109985"/>
                    <a:pt x="61103" y="92733"/>
                  </a:cubicBezTo>
                  <a:cubicBezTo>
                    <a:pt x="61103" y="75480"/>
                    <a:pt x="75480" y="61103"/>
                    <a:pt x="92733" y="61103"/>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52" name="任意多边形: 形状 51">
              <a:extLst>
                <a:ext uri="{FF2B5EF4-FFF2-40B4-BE49-F238E27FC236}">
                  <a16:creationId xmlns:a16="http://schemas.microsoft.com/office/drawing/2014/main" id="{EEABD451-62C4-42F3-B5DB-991EC7C65801}"/>
                </a:ext>
              </a:extLst>
            </p:cNvPr>
            <p:cNvSpPr/>
            <p:nvPr/>
          </p:nvSpPr>
          <p:spPr>
            <a:xfrm>
              <a:off x="3054986" y="6086353"/>
              <a:ext cx="108551" cy="108551"/>
            </a:xfrm>
            <a:custGeom>
              <a:avLst/>
              <a:gdLst>
                <a:gd name="connsiteX0" fmla="*/ 85544 w 86263"/>
                <a:gd name="connsiteY0" fmla="*/ 48164 h 86263"/>
                <a:gd name="connsiteX1" fmla="*/ 48164 w 86263"/>
                <a:gd name="connsiteY1" fmla="*/ 85544 h 86263"/>
                <a:gd name="connsiteX2" fmla="*/ 10783 w 86263"/>
                <a:gd name="connsiteY2" fmla="*/ 48164 h 86263"/>
                <a:gd name="connsiteX3" fmla="*/ 48164 w 86263"/>
                <a:gd name="connsiteY3" fmla="*/ 10783 h 86263"/>
                <a:gd name="connsiteX4" fmla="*/ 85544 w 86263"/>
                <a:gd name="connsiteY4" fmla="*/ 48164 h 86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63" h="86263">
                  <a:moveTo>
                    <a:pt x="85544" y="48164"/>
                  </a:moveTo>
                  <a:cubicBezTo>
                    <a:pt x="85544" y="68292"/>
                    <a:pt x="68292" y="85544"/>
                    <a:pt x="48164" y="85544"/>
                  </a:cubicBezTo>
                  <a:cubicBezTo>
                    <a:pt x="28035" y="85544"/>
                    <a:pt x="10783" y="68292"/>
                    <a:pt x="10783" y="48164"/>
                  </a:cubicBezTo>
                  <a:cubicBezTo>
                    <a:pt x="10783" y="28036"/>
                    <a:pt x="28035" y="10783"/>
                    <a:pt x="48164" y="10783"/>
                  </a:cubicBezTo>
                  <a:cubicBezTo>
                    <a:pt x="68292" y="10783"/>
                    <a:pt x="85544" y="26598"/>
                    <a:pt x="85544" y="48164"/>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53" name="任意多边形: 形状 52">
              <a:extLst>
                <a:ext uri="{FF2B5EF4-FFF2-40B4-BE49-F238E27FC236}">
                  <a16:creationId xmlns:a16="http://schemas.microsoft.com/office/drawing/2014/main" id="{B519C628-14D3-4F24-83D7-3B6F2C52CA8E}"/>
                </a:ext>
              </a:extLst>
            </p:cNvPr>
            <p:cNvSpPr/>
            <p:nvPr/>
          </p:nvSpPr>
          <p:spPr>
            <a:xfrm>
              <a:off x="3433109" y="5690138"/>
              <a:ext cx="108551" cy="108551"/>
            </a:xfrm>
            <a:custGeom>
              <a:avLst/>
              <a:gdLst>
                <a:gd name="connsiteX0" fmla="*/ 85544 w 86263"/>
                <a:gd name="connsiteY0" fmla="*/ 48164 h 86263"/>
                <a:gd name="connsiteX1" fmla="*/ 48164 w 86263"/>
                <a:gd name="connsiteY1" fmla="*/ 85544 h 86263"/>
                <a:gd name="connsiteX2" fmla="*/ 10783 w 86263"/>
                <a:gd name="connsiteY2" fmla="*/ 48164 h 86263"/>
                <a:gd name="connsiteX3" fmla="*/ 48164 w 86263"/>
                <a:gd name="connsiteY3" fmla="*/ 10783 h 86263"/>
                <a:gd name="connsiteX4" fmla="*/ 85544 w 86263"/>
                <a:gd name="connsiteY4" fmla="*/ 48164 h 86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63" h="86263">
                  <a:moveTo>
                    <a:pt x="85544" y="48164"/>
                  </a:moveTo>
                  <a:cubicBezTo>
                    <a:pt x="85544" y="68292"/>
                    <a:pt x="68292" y="85544"/>
                    <a:pt x="48164" y="85544"/>
                  </a:cubicBezTo>
                  <a:cubicBezTo>
                    <a:pt x="28036" y="85544"/>
                    <a:pt x="10783" y="68292"/>
                    <a:pt x="10783" y="48164"/>
                  </a:cubicBezTo>
                  <a:cubicBezTo>
                    <a:pt x="10783" y="28036"/>
                    <a:pt x="28036" y="10783"/>
                    <a:pt x="48164" y="10783"/>
                  </a:cubicBezTo>
                  <a:cubicBezTo>
                    <a:pt x="68292" y="10783"/>
                    <a:pt x="85544" y="28036"/>
                    <a:pt x="85544" y="48164"/>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54" name="任意多边形: 形状 53">
              <a:extLst>
                <a:ext uri="{FF2B5EF4-FFF2-40B4-BE49-F238E27FC236}">
                  <a16:creationId xmlns:a16="http://schemas.microsoft.com/office/drawing/2014/main" id="{866A844E-E950-4FDF-A85F-3DCA791E3A10}"/>
                </a:ext>
              </a:extLst>
            </p:cNvPr>
            <p:cNvSpPr/>
            <p:nvPr/>
          </p:nvSpPr>
          <p:spPr>
            <a:xfrm>
              <a:off x="3662876" y="5407903"/>
              <a:ext cx="108551" cy="108551"/>
            </a:xfrm>
            <a:custGeom>
              <a:avLst/>
              <a:gdLst>
                <a:gd name="connsiteX0" fmla="*/ 85544 w 86263"/>
                <a:gd name="connsiteY0" fmla="*/ 48163 h 86263"/>
                <a:gd name="connsiteX1" fmla="*/ 48163 w 86263"/>
                <a:gd name="connsiteY1" fmla="*/ 85544 h 86263"/>
                <a:gd name="connsiteX2" fmla="*/ 10783 w 86263"/>
                <a:gd name="connsiteY2" fmla="*/ 48163 h 86263"/>
                <a:gd name="connsiteX3" fmla="*/ 48163 w 86263"/>
                <a:gd name="connsiteY3" fmla="*/ 10783 h 86263"/>
                <a:gd name="connsiteX4" fmla="*/ 85544 w 86263"/>
                <a:gd name="connsiteY4" fmla="*/ 48163 h 86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63" h="86263">
                  <a:moveTo>
                    <a:pt x="85544" y="48163"/>
                  </a:moveTo>
                  <a:cubicBezTo>
                    <a:pt x="85544" y="68291"/>
                    <a:pt x="68292" y="85544"/>
                    <a:pt x="48163" y="85544"/>
                  </a:cubicBezTo>
                  <a:cubicBezTo>
                    <a:pt x="28035" y="85544"/>
                    <a:pt x="10783" y="68291"/>
                    <a:pt x="10783" y="48163"/>
                  </a:cubicBezTo>
                  <a:cubicBezTo>
                    <a:pt x="10783" y="28035"/>
                    <a:pt x="28035" y="10783"/>
                    <a:pt x="48163" y="10783"/>
                  </a:cubicBezTo>
                  <a:cubicBezTo>
                    <a:pt x="68292" y="10783"/>
                    <a:pt x="85544" y="28035"/>
                    <a:pt x="85544" y="48163"/>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55" name="任意多边形: 形状 54">
              <a:extLst>
                <a:ext uri="{FF2B5EF4-FFF2-40B4-BE49-F238E27FC236}">
                  <a16:creationId xmlns:a16="http://schemas.microsoft.com/office/drawing/2014/main" id="{18D4A605-ED0F-4AB8-8BF5-1594B7398C18}"/>
                </a:ext>
              </a:extLst>
            </p:cNvPr>
            <p:cNvSpPr/>
            <p:nvPr/>
          </p:nvSpPr>
          <p:spPr>
            <a:xfrm>
              <a:off x="2307788" y="4208405"/>
              <a:ext cx="72368" cy="72368"/>
            </a:xfrm>
            <a:custGeom>
              <a:avLst/>
              <a:gdLst>
                <a:gd name="connsiteX0" fmla="*/ 53914 w 57508"/>
                <a:gd name="connsiteY0" fmla="*/ 32349 h 57508"/>
                <a:gd name="connsiteX1" fmla="*/ 32349 w 57508"/>
                <a:gd name="connsiteY1" fmla="*/ 53914 h 57508"/>
                <a:gd name="connsiteX2" fmla="*/ 10783 w 57508"/>
                <a:gd name="connsiteY2" fmla="*/ 32349 h 57508"/>
                <a:gd name="connsiteX3" fmla="*/ 32349 w 57508"/>
                <a:gd name="connsiteY3" fmla="*/ 10783 h 57508"/>
                <a:gd name="connsiteX4" fmla="*/ 53914 w 57508"/>
                <a:gd name="connsiteY4" fmla="*/ 32349 h 575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508" h="57508">
                  <a:moveTo>
                    <a:pt x="53914" y="32349"/>
                  </a:moveTo>
                  <a:cubicBezTo>
                    <a:pt x="53914" y="43850"/>
                    <a:pt x="43850" y="53914"/>
                    <a:pt x="32349" y="53914"/>
                  </a:cubicBezTo>
                  <a:cubicBezTo>
                    <a:pt x="20847" y="53914"/>
                    <a:pt x="10783" y="43850"/>
                    <a:pt x="10783" y="32349"/>
                  </a:cubicBezTo>
                  <a:cubicBezTo>
                    <a:pt x="10783" y="20847"/>
                    <a:pt x="20847" y="10783"/>
                    <a:pt x="32349" y="10783"/>
                  </a:cubicBezTo>
                  <a:cubicBezTo>
                    <a:pt x="43850" y="10783"/>
                    <a:pt x="53914" y="20847"/>
                    <a:pt x="53914" y="32349"/>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56" name="任意多边形: 形状 55">
              <a:extLst>
                <a:ext uri="{FF2B5EF4-FFF2-40B4-BE49-F238E27FC236}">
                  <a16:creationId xmlns:a16="http://schemas.microsoft.com/office/drawing/2014/main" id="{72316C61-E63A-4DE6-ACD3-01C9AAC72750}"/>
                </a:ext>
              </a:extLst>
            </p:cNvPr>
            <p:cNvSpPr/>
            <p:nvPr/>
          </p:nvSpPr>
          <p:spPr>
            <a:xfrm>
              <a:off x="1858204" y="6195809"/>
              <a:ext cx="752626" cy="662191"/>
            </a:xfrm>
            <a:custGeom>
              <a:avLst/>
              <a:gdLst>
                <a:gd name="connsiteX0" fmla="*/ 376311 w 752626"/>
                <a:gd name="connsiteY0" fmla="*/ 215295 h 662191"/>
                <a:gd name="connsiteX1" fmla="*/ 217101 w 752626"/>
                <a:gd name="connsiteY1" fmla="*/ 374504 h 662191"/>
                <a:gd name="connsiteX2" fmla="*/ 376311 w 752626"/>
                <a:gd name="connsiteY2" fmla="*/ 533714 h 662191"/>
                <a:gd name="connsiteX3" fmla="*/ 535521 w 752626"/>
                <a:gd name="connsiteY3" fmla="*/ 374504 h 662191"/>
                <a:gd name="connsiteX4" fmla="*/ 376311 w 752626"/>
                <a:gd name="connsiteY4" fmla="*/ 215295 h 662191"/>
                <a:gd name="connsiteX5" fmla="*/ 376311 w 752626"/>
                <a:gd name="connsiteY5" fmla="*/ 191775 h 662191"/>
                <a:gd name="connsiteX6" fmla="*/ 559042 w 752626"/>
                <a:gd name="connsiteY6" fmla="*/ 374504 h 662191"/>
                <a:gd name="connsiteX7" fmla="*/ 376311 w 752626"/>
                <a:gd name="connsiteY7" fmla="*/ 557235 h 662191"/>
                <a:gd name="connsiteX8" fmla="*/ 193582 w 752626"/>
                <a:gd name="connsiteY8" fmla="*/ 374504 h 662191"/>
                <a:gd name="connsiteX9" fmla="*/ 376311 w 752626"/>
                <a:gd name="connsiteY9" fmla="*/ 191775 h 662191"/>
                <a:gd name="connsiteX10" fmla="*/ 374504 w 752626"/>
                <a:gd name="connsiteY10" fmla="*/ 159209 h 662191"/>
                <a:gd name="connsiteX11" fmla="*/ 159209 w 752626"/>
                <a:gd name="connsiteY11" fmla="*/ 374504 h 662191"/>
                <a:gd name="connsiteX12" fmla="*/ 374504 w 752626"/>
                <a:gd name="connsiteY12" fmla="*/ 589800 h 662191"/>
                <a:gd name="connsiteX13" fmla="*/ 589799 w 752626"/>
                <a:gd name="connsiteY13" fmla="*/ 374504 h 662191"/>
                <a:gd name="connsiteX14" fmla="*/ 374504 w 752626"/>
                <a:gd name="connsiteY14" fmla="*/ 159209 h 662191"/>
                <a:gd name="connsiteX15" fmla="*/ 341939 w 752626"/>
                <a:gd name="connsiteY15" fmla="*/ 0 h 662191"/>
                <a:gd name="connsiteX16" fmla="*/ 412498 w 752626"/>
                <a:gd name="connsiteY16" fmla="*/ 0 h 662191"/>
                <a:gd name="connsiteX17" fmla="*/ 426970 w 752626"/>
                <a:gd name="connsiteY17" fmla="*/ 108552 h 662191"/>
                <a:gd name="connsiteX18" fmla="*/ 531905 w 752626"/>
                <a:gd name="connsiteY18" fmla="*/ 151972 h 662191"/>
                <a:gd name="connsiteX19" fmla="*/ 618745 w 752626"/>
                <a:gd name="connsiteY19" fmla="*/ 85032 h 662191"/>
                <a:gd name="connsiteX20" fmla="*/ 667594 w 752626"/>
                <a:gd name="connsiteY20" fmla="*/ 133881 h 662191"/>
                <a:gd name="connsiteX21" fmla="*/ 600654 w 752626"/>
                <a:gd name="connsiteY21" fmla="*/ 220722 h 662191"/>
                <a:gd name="connsiteX22" fmla="*/ 644074 w 752626"/>
                <a:gd name="connsiteY22" fmla="*/ 325656 h 662191"/>
                <a:gd name="connsiteX23" fmla="*/ 752626 w 752626"/>
                <a:gd name="connsiteY23" fmla="*/ 340130 h 662191"/>
                <a:gd name="connsiteX24" fmla="*/ 752626 w 752626"/>
                <a:gd name="connsiteY24" fmla="*/ 410689 h 662191"/>
                <a:gd name="connsiteX25" fmla="*/ 644074 w 752626"/>
                <a:gd name="connsiteY25" fmla="*/ 425163 h 662191"/>
                <a:gd name="connsiteX26" fmla="*/ 600654 w 752626"/>
                <a:gd name="connsiteY26" fmla="*/ 530096 h 662191"/>
                <a:gd name="connsiteX27" fmla="*/ 667594 w 752626"/>
                <a:gd name="connsiteY27" fmla="*/ 616939 h 662191"/>
                <a:gd name="connsiteX28" fmla="*/ 622341 w 752626"/>
                <a:gd name="connsiteY28" fmla="*/ 662191 h 662191"/>
                <a:gd name="connsiteX29" fmla="*/ 614082 w 752626"/>
                <a:gd name="connsiteY29" fmla="*/ 662191 h 662191"/>
                <a:gd name="connsiteX30" fmla="*/ 531905 w 752626"/>
                <a:gd name="connsiteY30" fmla="*/ 598846 h 662191"/>
                <a:gd name="connsiteX31" fmla="*/ 426970 w 752626"/>
                <a:gd name="connsiteY31" fmla="*/ 642267 h 662191"/>
                <a:gd name="connsiteX32" fmla="*/ 424314 w 752626"/>
                <a:gd name="connsiteY32" fmla="*/ 662191 h 662191"/>
                <a:gd name="connsiteX33" fmla="*/ 330121 w 752626"/>
                <a:gd name="connsiteY33" fmla="*/ 662191 h 662191"/>
                <a:gd name="connsiteX34" fmla="*/ 327465 w 752626"/>
                <a:gd name="connsiteY34" fmla="*/ 642267 h 662191"/>
                <a:gd name="connsiteX35" fmla="*/ 222531 w 752626"/>
                <a:gd name="connsiteY35" fmla="*/ 598846 h 662191"/>
                <a:gd name="connsiteX36" fmla="*/ 140354 w 752626"/>
                <a:gd name="connsiteY36" fmla="*/ 662191 h 662191"/>
                <a:gd name="connsiteX37" fmla="*/ 131962 w 752626"/>
                <a:gd name="connsiteY37" fmla="*/ 662191 h 662191"/>
                <a:gd name="connsiteX38" fmla="*/ 85033 w 752626"/>
                <a:gd name="connsiteY38" fmla="*/ 616939 h 662191"/>
                <a:gd name="connsiteX39" fmla="*/ 151972 w 752626"/>
                <a:gd name="connsiteY39" fmla="*/ 530096 h 662191"/>
                <a:gd name="connsiteX40" fmla="*/ 108552 w 752626"/>
                <a:gd name="connsiteY40" fmla="*/ 425163 h 662191"/>
                <a:gd name="connsiteX41" fmla="*/ 0 w 752626"/>
                <a:gd name="connsiteY41" fmla="*/ 410689 h 662191"/>
                <a:gd name="connsiteX42" fmla="*/ 0 w 752626"/>
                <a:gd name="connsiteY42" fmla="*/ 340130 h 662191"/>
                <a:gd name="connsiteX43" fmla="*/ 108552 w 752626"/>
                <a:gd name="connsiteY43" fmla="*/ 325656 h 662191"/>
                <a:gd name="connsiteX44" fmla="*/ 151972 w 752626"/>
                <a:gd name="connsiteY44" fmla="*/ 220722 h 662191"/>
                <a:gd name="connsiteX45" fmla="*/ 85033 w 752626"/>
                <a:gd name="connsiteY45" fmla="*/ 133881 h 662191"/>
                <a:gd name="connsiteX46" fmla="*/ 135690 w 752626"/>
                <a:gd name="connsiteY46" fmla="*/ 85032 h 662191"/>
                <a:gd name="connsiteX47" fmla="*/ 222531 w 752626"/>
                <a:gd name="connsiteY47" fmla="*/ 151972 h 662191"/>
                <a:gd name="connsiteX48" fmla="*/ 327465 w 752626"/>
                <a:gd name="connsiteY48" fmla="*/ 108552 h 66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52626" h="662191">
                  <a:moveTo>
                    <a:pt x="376311" y="215295"/>
                  </a:moveTo>
                  <a:cubicBezTo>
                    <a:pt x="289470" y="215295"/>
                    <a:pt x="217101" y="285854"/>
                    <a:pt x="217101" y="374504"/>
                  </a:cubicBezTo>
                  <a:cubicBezTo>
                    <a:pt x="217101" y="461347"/>
                    <a:pt x="287661" y="533714"/>
                    <a:pt x="376311" y="533714"/>
                  </a:cubicBezTo>
                  <a:cubicBezTo>
                    <a:pt x="463154" y="533714"/>
                    <a:pt x="535521" y="463156"/>
                    <a:pt x="535521" y="374504"/>
                  </a:cubicBezTo>
                  <a:cubicBezTo>
                    <a:pt x="535521" y="287663"/>
                    <a:pt x="464963" y="215295"/>
                    <a:pt x="376311" y="215295"/>
                  </a:cubicBezTo>
                  <a:close/>
                  <a:moveTo>
                    <a:pt x="376311" y="191775"/>
                  </a:moveTo>
                  <a:cubicBezTo>
                    <a:pt x="475818" y="191775"/>
                    <a:pt x="559042" y="273189"/>
                    <a:pt x="559042" y="374504"/>
                  </a:cubicBezTo>
                  <a:cubicBezTo>
                    <a:pt x="559042" y="475820"/>
                    <a:pt x="477628" y="557235"/>
                    <a:pt x="376311" y="557235"/>
                  </a:cubicBezTo>
                  <a:cubicBezTo>
                    <a:pt x="274996" y="557235"/>
                    <a:pt x="193582" y="475820"/>
                    <a:pt x="193582" y="374504"/>
                  </a:cubicBezTo>
                  <a:cubicBezTo>
                    <a:pt x="193582" y="273189"/>
                    <a:pt x="274996" y="191775"/>
                    <a:pt x="376311" y="191775"/>
                  </a:cubicBezTo>
                  <a:close/>
                  <a:moveTo>
                    <a:pt x="374504" y="159209"/>
                  </a:moveTo>
                  <a:cubicBezTo>
                    <a:pt x="255097" y="159209"/>
                    <a:pt x="159209" y="256907"/>
                    <a:pt x="159209" y="374504"/>
                  </a:cubicBezTo>
                  <a:cubicBezTo>
                    <a:pt x="159209" y="493912"/>
                    <a:pt x="256907" y="589800"/>
                    <a:pt x="374504" y="589800"/>
                  </a:cubicBezTo>
                  <a:cubicBezTo>
                    <a:pt x="493912" y="589800"/>
                    <a:pt x="589799" y="492103"/>
                    <a:pt x="589799" y="374504"/>
                  </a:cubicBezTo>
                  <a:cubicBezTo>
                    <a:pt x="589799" y="256907"/>
                    <a:pt x="493912" y="159209"/>
                    <a:pt x="374504" y="159209"/>
                  </a:cubicBezTo>
                  <a:close/>
                  <a:moveTo>
                    <a:pt x="341939" y="0"/>
                  </a:moveTo>
                  <a:lnTo>
                    <a:pt x="412498" y="0"/>
                  </a:lnTo>
                  <a:lnTo>
                    <a:pt x="426970" y="108552"/>
                  </a:lnTo>
                  <a:cubicBezTo>
                    <a:pt x="464963" y="115789"/>
                    <a:pt x="501148" y="130262"/>
                    <a:pt x="531905" y="151972"/>
                  </a:cubicBezTo>
                  <a:lnTo>
                    <a:pt x="618745" y="85032"/>
                  </a:lnTo>
                  <a:lnTo>
                    <a:pt x="667594" y="133881"/>
                  </a:lnTo>
                  <a:lnTo>
                    <a:pt x="600654" y="220722"/>
                  </a:lnTo>
                  <a:cubicBezTo>
                    <a:pt x="622365" y="251479"/>
                    <a:pt x="636839" y="287663"/>
                    <a:pt x="644074" y="325656"/>
                  </a:cubicBezTo>
                  <a:lnTo>
                    <a:pt x="752626" y="340130"/>
                  </a:lnTo>
                  <a:lnTo>
                    <a:pt x="752626" y="410689"/>
                  </a:lnTo>
                  <a:lnTo>
                    <a:pt x="644074" y="425163"/>
                  </a:lnTo>
                  <a:cubicBezTo>
                    <a:pt x="636839" y="463157"/>
                    <a:pt x="622365" y="499339"/>
                    <a:pt x="600654" y="530096"/>
                  </a:cubicBezTo>
                  <a:lnTo>
                    <a:pt x="667594" y="616939"/>
                  </a:lnTo>
                  <a:lnTo>
                    <a:pt x="622341" y="662191"/>
                  </a:lnTo>
                  <a:lnTo>
                    <a:pt x="614082" y="662191"/>
                  </a:lnTo>
                  <a:lnTo>
                    <a:pt x="531905" y="598846"/>
                  </a:lnTo>
                  <a:cubicBezTo>
                    <a:pt x="501148" y="620556"/>
                    <a:pt x="464963" y="635030"/>
                    <a:pt x="426970" y="642267"/>
                  </a:cubicBezTo>
                  <a:lnTo>
                    <a:pt x="424314" y="662191"/>
                  </a:lnTo>
                  <a:lnTo>
                    <a:pt x="330121" y="662191"/>
                  </a:lnTo>
                  <a:lnTo>
                    <a:pt x="327465" y="642267"/>
                  </a:lnTo>
                  <a:cubicBezTo>
                    <a:pt x="289472" y="635030"/>
                    <a:pt x="253287" y="620556"/>
                    <a:pt x="222531" y="598846"/>
                  </a:cubicBezTo>
                  <a:lnTo>
                    <a:pt x="140354" y="662191"/>
                  </a:lnTo>
                  <a:lnTo>
                    <a:pt x="131962" y="662191"/>
                  </a:lnTo>
                  <a:lnTo>
                    <a:pt x="85033" y="616939"/>
                  </a:lnTo>
                  <a:lnTo>
                    <a:pt x="151972" y="530096"/>
                  </a:lnTo>
                  <a:cubicBezTo>
                    <a:pt x="130262" y="499339"/>
                    <a:pt x="115788" y="463157"/>
                    <a:pt x="108552" y="425163"/>
                  </a:cubicBezTo>
                  <a:lnTo>
                    <a:pt x="0" y="410689"/>
                  </a:lnTo>
                  <a:lnTo>
                    <a:pt x="0" y="340130"/>
                  </a:lnTo>
                  <a:lnTo>
                    <a:pt x="108552" y="325656"/>
                  </a:lnTo>
                  <a:cubicBezTo>
                    <a:pt x="115788" y="287663"/>
                    <a:pt x="130262" y="251479"/>
                    <a:pt x="151972" y="220722"/>
                  </a:cubicBezTo>
                  <a:lnTo>
                    <a:pt x="85033" y="133881"/>
                  </a:lnTo>
                  <a:lnTo>
                    <a:pt x="135690" y="85032"/>
                  </a:lnTo>
                  <a:lnTo>
                    <a:pt x="222531" y="151972"/>
                  </a:lnTo>
                  <a:cubicBezTo>
                    <a:pt x="253287" y="130262"/>
                    <a:pt x="289472" y="115789"/>
                    <a:pt x="327465" y="108552"/>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57" name="任意多边形: 形状 56">
              <a:extLst>
                <a:ext uri="{FF2B5EF4-FFF2-40B4-BE49-F238E27FC236}">
                  <a16:creationId xmlns:a16="http://schemas.microsoft.com/office/drawing/2014/main" id="{C68676AD-C277-4FB2-80CA-1B75CA0DD2FA}"/>
                </a:ext>
              </a:extLst>
            </p:cNvPr>
            <p:cNvSpPr/>
            <p:nvPr/>
          </p:nvSpPr>
          <p:spPr>
            <a:xfrm>
              <a:off x="3709915" y="5527309"/>
              <a:ext cx="434208" cy="434208"/>
            </a:xfrm>
            <a:custGeom>
              <a:avLst/>
              <a:gdLst>
                <a:gd name="connsiteX0" fmla="*/ 141615 w 345052"/>
                <a:gd name="connsiteY0" fmla="*/ 347209 h 345052"/>
                <a:gd name="connsiteX1" fmla="*/ 216377 w 345052"/>
                <a:gd name="connsiteY1" fmla="*/ 347209 h 345052"/>
                <a:gd name="connsiteX2" fmla="*/ 216377 w 345052"/>
                <a:gd name="connsiteY2" fmla="*/ 312704 h 345052"/>
                <a:gd name="connsiteX3" fmla="*/ 248006 w 345052"/>
                <a:gd name="connsiteY3" fmla="*/ 299764 h 345052"/>
                <a:gd name="connsiteX4" fmla="*/ 272447 w 345052"/>
                <a:gd name="connsiteY4" fmla="*/ 324206 h 345052"/>
                <a:gd name="connsiteX5" fmla="*/ 324205 w 345052"/>
                <a:gd name="connsiteY5" fmla="*/ 272448 h 345052"/>
                <a:gd name="connsiteX6" fmla="*/ 299764 w 345052"/>
                <a:gd name="connsiteY6" fmla="*/ 248006 h 345052"/>
                <a:gd name="connsiteX7" fmla="*/ 312704 w 345052"/>
                <a:gd name="connsiteY7" fmla="*/ 216377 h 345052"/>
                <a:gd name="connsiteX8" fmla="*/ 347209 w 345052"/>
                <a:gd name="connsiteY8" fmla="*/ 216377 h 345052"/>
                <a:gd name="connsiteX9" fmla="*/ 347209 w 345052"/>
                <a:gd name="connsiteY9" fmla="*/ 141615 h 345052"/>
                <a:gd name="connsiteX10" fmla="*/ 312704 w 345052"/>
                <a:gd name="connsiteY10" fmla="*/ 141615 h 345052"/>
                <a:gd name="connsiteX11" fmla="*/ 299764 w 345052"/>
                <a:gd name="connsiteY11" fmla="*/ 109985 h 345052"/>
                <a:gd name="connsiteX12" fmla="*/ 324205 w 345052"/>
                <a:gd name="connsiteY12" fmla="*/ 85544 h 345052"/>
                <a:gd name="connsiteX13" fmla="*/ 272447 w 345052"/>
                <a:gd name="connsiteY13" fmla="*/ 33786 h 345052"/>
                <a:gd name="connsiteX14" fmla="*/ 248006 w 345052"/>
                <a:gd name="connsiteY14" fmla="*/ 58228 h 345052"/>
                <a:gd name="connsiteX15" fmla="*/ 216377 w 345052"/>
                <a:gd name="connsiteY15" fmla="*/ 45288 h 345052"/>
                <a:gd name="connsiteX16" fmla="*/ 216377 w 345052"/>
                <a:gd name="connsiteY16" fmla="*/ 10783 h 345052"/>
                <a:gd name="connsiteX17" fmla="*/ 141615 w 345052"/>
                <a:gd name="connsiteY17" fmla="*/ 10783 h 345052"/>
                <a:gd name="connsiteX18" fmla="*/ 141615 w 345052"/>
                <a:gd name="connsiteY18" fmla="*/ 45288 h 345052"/>
                <a:gd name="connsiteX19" fmla="*/ 109986 w 345052"/>
                <a:gd name="connsiteY19" fmla="*/ 58228 h 345052"/>
                <a:gd name="connsiteX20" fmla="*/ 85544 w 345052"/>
                <a:gd name="connsiteY20" fmla="*/ 33786 h 345052"/>
                <a:gd name="connsiteX21" fmla="*/ 33786 w 345052"/>
                <a:gd name="connsiteY21" fmla="*/ 85544 h 345052"/>
                <a:gd name="connsiteX22" fmla="*/ 58228 w 345052"/>
                <a:gd name="connsiteY22" fmla="*/ 109985 h 345052"/>
                <a:gd name="connsiteX23" fmla="*/ 45288 w 345052"/>
                <a:gd name="connsiteY23" fmla="*/ 141615 h 345052"/>
                <a:gd name="connsiteX24" fmla="*/ 10783 w 345052"/>
                <a:gd name="connsiteY24" fmla="*/ 141615 h 345052"/>
                <a:gd name="connsiteX25" fmla="*/ 10783 w 345052"/>
                <a:gd name="connsiteY25" fmla="*/ 216377 h 345052"/>
                <a:gd name="connsiteX26" fmla="*/ 45288 w 345052"/>
                <a:gd name="connsiteY26" fmla="*/ 216377 h 345052"/>
                <a:gd name="connsiteX27" fmla="*/ 58228 w 345052"/>
                <a:gd name="connsiteY27" fmla="*/ 248006 h 345052"/>
                <a:gd name="connsiteX28" fmla="*/ 33786 w 345052"/>
                <a:gd name="connsiteY28" fmla="*/ 272448 h 345052"/>
                <a:gd name="connsiteX29" fmla="*/ 85544 w 345052"/>
                <a:gd name="connsiteY29" fmla="*/ 324206 h 345052"/>
                <a:gd name="connsiteX30" fmla="*/ 109986 w 345052"/>
                <a:gd name="connsiteY30" fmla="*/ 299764 h 345052"/>
                <a:gd name="connsiteX31" fmla="*/ 141615 w 345052"/>
                <a:gd name="connsiteY31" fmla="*/ 312704 h 345052"/>
                <a:gd name="connsiteX32" fmla="*/ 141615 w 345052"/>
                <a:gd name="connsiteY32" fmla="*/ 347209 h 345052"/>
                <a:gd name="connsiteX33" fmla="*/ 112861 w 345052"/>
                <a:gd name="connsiteY33" fmla="*/ 177558 h 345052"/>
                <a:gd name="connsiteX34" fmla="*/ 178996 w 345052"/>
                <a:gd name="connsiteY34" fmla="*/ 111423 h 345052"/>
                <a:gd name="connsiteX35" fmla="*/ 245131 w 345052"/>
                <a:gd name="connsiteY35" fmla="*/ 177558 h 345052"/>
                <a:gd name="connsiteX36" fmla="*/ 178996 w 345052"/>
                <a:gd name="connsiteY36" fmla="*/ 243693 h 345052"/>
                <a:gd name="connsiteX37" fmla="*/ 112861 w 345052"/>
                <a:gd name="connsiteY37" fmla="*/ 177558 h 345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45052" h="345052">
                  <a:moveTo>
                    <a:pt x="141615" y="347209"/>
                  </a:moveTo>
                  <a:lnTo>
                    <a:pt x="216377" y="347209"/>
                  </a:lnTo>
                  <a:lnTo>
                    <a:pt x="216377" y="312704"/>
                  </a:lnTo>
                  <a:cubicBezTo>
                    <a:pt x="227878" y="309828"/>
                    <a:pt x="237942" y="305515"/>
                    <a:pt x="248006" y="299764"/>
                  </a:cubicBezTo>
                  <a:lnTo>
                    <a:pt x="272447" y="324206"/>
                  </a:lnTo>
                  <a:lnTo>
                    <a:pt x="324205" y="272448"/>
                  </a:lnTo>
                  <a:lnTo>
                    <a:pt x="299764" y="248006"/>
                  </a:lnTo>
                  <a:cubicBezTo>
                    <a:pt x="305515" y="237943"/>
                    <a:pt x="309828" y="226441"/>
                    <a:pt x="312704" y="216377"/>
                  </a:cubicBezTo>
                  <a:lnTo>
                    <a:pt x="347209" y="216377"/>
                  </a:lnTo>
                  <a:lnTo>
                    <a:pt x="347209" y="141615"/>
                  </a:lnTo>
                  <a:lnTo>
                    <a:pt x="312704" y="141615"/>
                  </a:lnTo>
                  <a:cubicBezTo>
                    <a:pt x="309828" y="130114"/>
                    <a:pt x="305515" y="120050"/>
                    <a:pt x="299764" y="109985"/>
                  </a:cubicBezTo>
                  <a:lnTo>
                    <a:pt x="324205" y="85544"/>
                  </a:lnTo>
                  <a:lnTo>
                    <a:pt x="272447" y="33786"/>
                  </a:lnTo>
                  <a:lnTo>
                    <a:pt x="248006" y="58228"/>
                  </a:lnTo>
                  <a:cubicBezTo>
                    <a:pt x="237942" y="52477"/>
                    <a:pt x="226441" y="48164"/>
                    <a:pt x="216377" y="45288"/>
                  </a:cubicBezTo>
                  <a:lnTo>
                    <a:pt x="216377" y="10783"/>
                  </a:lnTo>
                  <a:lnTo>
                    <a:pt x="141615" y="10783"/>
                  </a:lnTo>
                  <a:lnTo>
                    <a:pt x="141615" y="45288"/>
                  </a:lnTo>
                  <a:cubicBezTo>
                    <a:pt x="130113" y="48164"/>
                    <a:pt x="120050" y="52477"/>
                    <a:pt x="109986" y="58228"/>
                  </a:cubicBezTo>
                  <a:lnTo>
                    <a:pt x="85544" y="33786"/>
                  </a:lnTo>
                  <a:lnTo>
                    <a:pt x="33786" y="85544"/>
                  </a:lnTo>
                  <a:lnTo>
                    <a:pt x="58228" y="109985"/>
                  </a:lnTo>
                  <a:cubicBezTo>
                    <a:pt x="52477" y="120050"/>
                    <a:pt x="48164" y="130114"/>
                    <a:pt x="45288" y="141615"/>
                  </a:cubicBezTo>
                  <a:lnTo>
                    <a:pt x="10783" y="141615"/>
                  </a:lnTo>
                  <a:lnTo>
                    <a:pt x="10783" y="216377"/>
                  </a:lnTo>
                  <a:lnTo>
                    <a:pt x="45288" y="216377"/>
                  </a:lnTo>
                  <a:cubicBezTo>
                    <a:pt x="48164" y="227878"/>
                    <a:pt x="52477" y="237943"/>
                    <a:pt x="58228" y="248006"/>
                  </a:cubicBezTo>
                  <a:lnTo>
                    <a:pt x="33786" y="272448"/>
                  </a:lnTo>
                  <a:lnTo>
                    <a:pt x="85544" y="324206"/>
                  </a:lnTo>
                  <a:lnTo>
                    <a:pt x="109986" y="299764"/>
                  </a:lnTo>
                  <a:cubicBezTo>
                    <a:pt x="120050" y="305515"/>
                    <a:pt x="131551" y="309828"/>
                    <a:pt x="141615" y="312704"/>
                  </a:cubicBezTo>
                  <a:lnTo>
                    <a:pt x="141615" y="347209"/>
                  </a:lnTo>
                  <a:close/>
                  <a:moveTo>
                    <a:pt x="112861" y="177558"/>
                  </a:moveTo>
                  <a:cubicBezTo>
                    <a:pt x="112861" y="141615"/>
                    <a:pt x="143053" y="111423"/>
                    <a:pt x="178996" y="111423"/>
                  </a:cubicBezTo>
                  <a:cubicBezTo>
                    <a:pt x="214939" y="111423"/>
                    <a:pt x="245131" y="141615"/>
                    <a:pt x="245131" y="177558"/>
                  </a:cubicBezTo>
                  <a:cubicBezTo>
                    <a:pt x="245131" y="213501"/>
                    <a:pt x="214939" y="243693"/>
                    <a:pt x="178996" y="243693"/>
                  </a:cubicBezTo>
                  <a:cubicBezTo>
                    <a:pt x="143053" y="243693"/>
                    <a:pt x="112861" y="214939"/>
                    <a:pt x="112861" y="177558"/>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58" name="任意多边形: 形状 57">
              <a:extLst>
                <a:ext uri="{FF2B5EF4-FFF2-40B4-BE49-F238E27FC236}">
                  <a16:creationId xmlns:a16="http://schemas.microsoft.com/office/drawing/2014/main" id="{E9C31738-F290-426A-B627-167C492C2877}"/>
                </a:ext>
              </a:extLst>
            </p:cNvPr>
            <p:cNvSpPr/>
            <p:nvPr/>
          </p:nvSpPr>
          <p:spPr>
            <a:xfrm>
              <a:off x="2979000" y="6278127"/>
              <a:ext cx="506576" cy="506576"/>
            </a:xfrm>
            <a:custGeom>
              <a:avLst/>
              <a:gdLst>
                <a:gd name="connsiteX0" fmla="*/ 163181 w 402560"/>
                <a:gd name="connsiteY0" fmla="*/ 401842 h 402560"/>
                <a:gd name="connsiteX1" fmla="*/ 249444 w 402560"/>
                <a:gd name="connsiteY1" fmla="*/ 401842 h 402560"/>
                <a:gd name="connsiteX2" fmla="*/ 249444 w 402560"/>
                <a:gd name="connsiteY2" fmla="*/ 363024 h 402560"/>
                <a:gd name="connsiteX3" fmla="*/ 286825 w 402560"/>
                <a:gd name="connsiteY3" fmla="*/ 347209 h 402560"/>
                <a:gd name="connsiteX4" fmla="*/ 314141 w 402560"/>
                <a:gd name="connsiteY4" fmla="*/ 374526 h 402560"/>
                <a:gd name="connsiteX5" fmla="*/ 374525 w 402560"/>
                <a:gd name="connsiteY5" fmla="*/ 314141 h 402560"/>
                <a:gd name="connsiteX6" fmla="*/ 347209 w 402560"/>
                <a:gd name="connsiteY6" fmla="*/ 286825 h 402560"/>
                <a:gd name="connsiteX7" fmla="*/ 363024 w 402560"/>
                <a:gd name="connsiteY7" fmla="*/ 249444 h 402560"/>
                <a:gd name="connsiteX8" fmla="*/ 401842 w 402560"/>
                <a:gd name="connsiteY8" fmla="*/ 249444 h 402560"/>
                <a:gd name="connsiteX9" fmla="*/ 401842 w 402560"/>
                <a:gd name="connsiteY9" fmla="*/ 163181 h 402560"/>
                <a:gd name="connsiteX10" fmla="*/ 363024 w 402560"/>
                <a:gd name="connsiteY10" fmla="*/ 163181 h 402560"/>
                <a:gd name="connsiteX11" fmla="*/ 347209 w 402560"/>
                <a:gd name="connsiteY11" fmla="*/ 125800 h 402560"/>
                <a:gd name="connsiteX12" fmla="*/ 374525 w 402560"/>
                <a:gd name="connsiteY12" fmla="*/ 98484 h 402560"/>
                <a:gd name="connsiteX13" fmla="*/ 314141 w 402560"/>
                <a:gd name="connsiteY13" fmla="*/ 38099 h 402560"/>
                <a:gd name="connsiteX14" fmla="*/ 286825 w 402560"/>
                <a:gd name="connsiteY14" fmla="*/ 65416 h 402560"/>
                <a:gd name="connsiteX15" fmla="*/ 249444 w 402560"/>
                <a:gd name="connsiteY15" fmla="*/ 49601 h 402560"/>
                <a:gd name="connsiteX16" fmla="*/ 249444 w 402560"/>
                <a:gd name="connsiteY16" fmla="*/ 10783 h 402560"/>
                <a:gd name="connsiteX17" fmla="*/ 163181 w 402560"/>
                <a:gd name="connsiteY17" fmla="*/ 10783 h 402560"/>
                <a:gd name="connsiteX18" fmla="*/ 163181 w 402560"/>
                <a:gd name="connsiteY18" fmla="*/ 49601 h 402560"/>
                <a:gd name="connsiteX19" fmla="*/ 125800 w 402560"/>
                <a:gd name="connsiteY19" fmla="*/ 65416 h 402560"/>
                <a:gd name="connsiteX20" fmla="*/ 98484 w 402560"/>
                <a:gd name="connsiteY20" fmla="*/ 38099 h 402560"/>
                <a:gd name="connsiteX21" fmla="*/ 38099 w 402560"/>
                <a:gd name="connsiteY21" fmla="*/ 98484 h 402560"/>
                <a:gd name="connsiteX22" fmla="*/ 65416 w 402560"/>
                <a:gd name="connsiteY22" fmla="*/ 125800 h 402560"/>
                <a:gd name="connsiteX23" fmla="*/ 49601 w 402560"/>
                <a:gd name="connsiteY23" fmla="*/ 163181 h 402560"/>
                <a:gd name="connsiteX24" fmla="*/ 10783 w 402560"/>
                <a:gd name="connsiteY24" fmla="*/ 163181 h 402560"/>
                <a:gd name="connsiteX25" fmla="*/ 10783 w 402560"/>
                <a:gd name="connsiteY25" fmla="*/ 249444 h 402560"/>
                <a:gd name="connsiteX26" fmla="*/ 49601 w 402560"/>
                <a:gd name="connsiteY26" fmla="*/ 249444 h 402560"/>
                <a:gd name="connsiteX27" fmla="*/ 65416 w 402560"/>
                <a:gd name="connsiteY27" fmla="*/ 286825 h 402560"/>
                <a:gd name="connsiteX28" fmla="*/ 38099 w 402560"/>
                <a:gd name="connsiteY28" fmla="*/ 314141 h 402560"/>
                <a:gd name="connsiteX29" fmla="*/ 98484 w 402560"/>
                <a:gd name="connsiteY29" fmla="*/ 374526 h 402560"/>
                <a:gd name="connsiteX30" fmla="*/ 125800 w 402560"/>
                <a:gd name="connsiteY30" fmla="*/ 347209 h 402560"/>
                <a:gd name="connsiteX31" fmla="*/ 163181 w 402560"/>
                <a:gd name="connsiteY31" fmla="*/ 363024 h 402560"/>
                <a:gd name="connsiteX32" fmla="*/ 163181 w 402560"/>
                <a:gd name="connsiteY32" fmla="*/ 401842 h 402560"/>
                <a:gd name="connsiteX33" fmla="*/ 130113 w 402560"/>
                <a:gd name="connsiteY33" fmla="*/ 206313 h 402560"/>
                <a:gd name="connsiteX34" fmla="*/ 206312 w 402560"/>
                <a:gd name="connsiteY34" fmla="*/ 130114 h 402560"/>
                <a:gd name="connsiteX35" fmla="*/ 282511 w 402560"/>
                <a:gd name="connsiteY35" fmla="*/ 206313 h 402560"/>
                <a:gd name="connsiteX36" fmla="*/ 206312 w 402560"/>
                <a:gd name="connsiteY36" fmla="*/ 282511 h 402560"/>
                <a:gd name="connsiteX37" fmla="*/ 130113 w 402560"/>
                <a:gd name="connsiteY37" fmla="*/ 206313 h 402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02560" h="402560">
                  <a:moveTo>
                    <a:pt x="163181" y="401842"/>
                  </a:moveTo>
                  <a:lnTo>
                    <a:pt x="249444" y="401842"/>
                  </a:lnTo>
                  <a:lnTo>
                    <a:pt x="249444" y="363024"/>
                  </a:lnTo>
                  <a:cubicBezTo>
                    <a:pt x="262383" y="358711"/>
                    <a:pt x="275323" y="354397"/>
                    <a:pt x="286825" y="347209"/>
                  </a:cubicBezTo>
                  <a:lnTo>
                    <a:pt x="314141" y="374526"/>
                  </a:lnTo>
                  <a:lnTo>
                    <a:pt x="374525" y="314141"/>
                  </a:lnTo>
                  <a:lnTo>
                    <a:pt x="347209" y="286825"/>
                  </a:lnTo>
                  <a:cubicBezTo>
                    <a:pt x="354397" y="275323"/>
                    <a:pt x="358710" y="262383"/>
                    <a:pt x="363024" y="249444"/>
                  </a:cubicBezTo>
                  <a:lnTo>
                    <a:pt x="401842" y="249444"/>
                  </a:lnTo>
                  <a:lnTo>
                    <a:pt x="401842" y="163181"/>
                  </a:lnTo>
                  <a:lnTo>
                    <a:pt x="363024" y="163181"/>
                  </a:lnTo>
                  <a:cubicBezTo>
                    <a:pt x="358710" y="150242"/>
                    <a:pt x="354397" y="137302"/>
                    <a:pt x="347209" y="125800"/>
                  </a:cubicBezTo>
                  <a:lnTo>
                    <a:pt x="374525" y="98484"/>
                  </a:lnTo>
                  <a:lnTo>
                    <a:pt x="314141" y="38099"/>
                  </a:lnTo>
                  <a:lnTo>
                    <a:pt x="286825" y="65416"/>
                  </a:lnTo>
                  <a:cubicBezTo>
                    <a:pt x="275323" y="58228"/>
                    <a:pt x="262383" y="53914"/>
                    <a:pt x="249444" y="49601"/>
                  </a:cubicBezTo>
                  <a:lnTo>
                    <a:pt x="249444" y="10783"/>
                  </a:lnTo>
                  <a:lnTo>
                    <a:pt x="163181" y="10783"/>
                  </a:lnTo>
                  <a:lnTo>
                    <a:pt x="163181" y="49601"/>
                  </a:lnTo>
                  <a:cubicBezTo>
                    <a:pt x="150241" y="53914"/>
                    <a:pt x="137302" y="58228"/>
                    <a:pt x="125800" y="65416"/>
                  </a:cubicBezTo>
                  <a:lnTo>
                    <a:pt x="98484" y="38099"/>
                  </a:lnTo>
                  <a:lnTo>
                    <a:pt x="38099" y="98484"/>
                  </a:lnTo>
                  <a:lnTo>
                    <a:pt x="65416" y="125800"/>
                  </a:lnTo>
                  <a:cubicBezTo>
                    <a:pt x="58227" y="137302"/>
                    <a:pt x="53914" y="150242"/>
                    <a:pt x="49601" y="163181"/>
                  </a:cubicBezTo>
                  <a:lnTo>
                    <a:pt x="10783" y="163181"/>
                  </a:lnTo>
                  <a:lnTo>
                    <a:pt x="10783" y="249444"/>
                  </a:lnTo>
                  <a:lnTo>
                    <a:pt x="49601" y="249444"/>
                  </a:lnTo>
                  <a:cubicBezTo>
                    <a:pt x="53914" y="262383"/>
                    <a:pt x="58227" y="275323"/>
                    <a:pt x="65416" y="286825"/>
                  </a:cubicBezTo>
                  <a:lnTo>
                    <a:pt x="38099" y="314141"/>
                  </a:lnTo>
                  <a:lnTo>
                    <a:pt x="98484" y="374526"/>
                  </a:lnTo>
                  <a:lnTo>
                    <a:pt x="125800" y="347209"/>
                  </a:lnTo>
                  <a:cubicBezTo>
                    <a:pt x="137302" y="354397"/>
                    <a:pt x="150241" y="358711"/>
                    <a:pt x="163181" y="363024"/>
                  </a:cubicBezTo>
                  <a:lnTo>
                    <a:pt x="163181" y="401842"/>
                  </a:lnTo>
                  <a:close/>
                  <a:moveTo>
                    <a:pt x="130113" y="206313"/>
                  </a:moveTo>
                  <a:cubicBezTo>
                    <a:pt x="130113" y="164619"/>
                    <a:pt x="164619" y="130114"/>
                    <a:pt x="206312" y="130114"/>
                  </a:cubicBezTo>
                  <a:cubicBezTo>
                    <a:pt x="248006" y="130114"/>
                    <a:pt x="282511" y="164619"/>
                    <a:pt x="282511" y="206313"/>
                  </a:cubicBezTo>
                  <a:cubicBezTo>
                    <a:pt x="282511" y="248006"/>
                    <a:pt x="248006" y="282511"/>
                    <a:pt x="206312" y="282511"/>
                  </a:cubicBezTo>
                  <a:cubicBezTo>
                    <a:pt x="164619" y="282511"/>
                    <a:pt x="130113" y="248006"/>
                    <a:pt x="130113" y="206313"/>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59" name="任意多边形: 形状 58">
              <a:extLst>
                <a:ext uri="{FF2B5EF4-FFF2-40B4-BE49-F238E27FC236}">
                  <a16:creationId xmlns:a16="http://schemas.microsoft.com/office/drawing/2014/main" id="{D2B2C4B8-2255-4E43-8A76-07A2A04E9AFE}"/>
                </a:ext>
              </a:extLst>
            </p:cNvPr>
            <p:cNvSpPr/>
            <p:nvPr/>
          </p:nvSpPr>
          <p:spPr>
            <a:xfrm>
              <a:off x="2722999" y="3715398"/>
              <a:ext cx="817757" cy="817756"/>
            </a:xfrm>
            <a:custGeom>
              <a:avLst/>
              <a:gdLst>
                <a:gd name="connsiteX0" fmla="*/ 405259 w 817757"/>
                <a:gd name="connsiteY0" fmla="*/ 284046 h 817756"/>
                <a:gd name="connsiteX1" fmla="*/ 530095 w 817757"/>
                <a:gd name="connsiteY1" fmla="*/ 408882 h 817756"/>
                <a:gd name="connsiteX2" fmla="*/ 405259 w 817757"/>
                <a:gd name="connsiteY2" fmla="*/ 533717 h 817756"/>
                <a:gd name="connsiteX3" fmla="*/ 280425 w 817757"/>
                <a:gd name="connsiteY3" fmla="*/ 408882 h 817756"/>
                <a:gd name="connsiteX4" fmla="*/ 405259 w 817757"/>
                <a:gd name="connsiteY4" fmla="*/ 284046 h 817756"/>
                <a:gd name="connsiteX5" fmla="*/ 405261 w 817757"/>
                <a:gd name="connsiteY5" fmla="*/ 238813 h 817756"/>
                <a:gd name="connsiteX6" fmla="*/ 235196 w 817757"/>
                <a:gd name="connsiteY6" fmla="*/ 408879 h 817756"/>
                <a:gd name="connsiteX7" fmla="*/ 405261 w 817757"/>
                <a:gd name="connsiteY7" fmla="*/ 578943 h 817756"/>
                <a:gd name="connsiteX8" fmla="*/ 575325 w 817757"/>
                <a:gd name="connsiteY8" fmla="*/ 408879 h 817756"/>
                <a:gd name="connsiteX9" fmla="*/ 405261 w 817757"/>
                <a:gd name="connsiteY9" fmla="*/ 238813 h 817756"/>
                <a:gd name="connsiteX10" fmla="*/ 405261 w 817757"/>
                <a:gd name="connsiteY10" fmla="*/ 204439 h 817756"/>
                <a:gd name="connsiteX11" fmla="*/ 607891 w 817757"/>
                <a:gd name="connsiteY11" fmla="*/ 408879 h 817756"/>
                <a:gd name="connsiteX12" fmla="*/ 405261 w 817757"/>
                <a:gd name="connsiteY12" fmla="*/ 613319 h 817756"/>
                <a:gd name="connsiteX13" fmla="*/ 200821 w 817757"/>
                <a:gd name="connsiteY13" fmla="*/ 408879 h 817756"/>
                <a:gd name="connsiteX14" fmla="*/ 405261 w 817757"/>
                <a:gd name="connsiteY14" fmla="*/ 204439 h 817756"/>
                <a:gd name="connsiteX15" fmla="*/ 405261 w 817757"/>
                <a:gd name="connsiteY15" fmla="*/ 164636 h 817756"/>
                <a:gd name="connsiteX16" fmla="*/ 161019 w 817757"/>
                <a:gd name="connsiteY16" fmla="*/ 408878 h 817756"/>
                <a:gd name="connsiteX17" fmla="*/ 405261 w 817757"/>
                <a:gd name="connsiteY17" fmla="*/ 653120 h 817756"/>
                <a:gd name="connsiteX18" fmla="*/ 649503 w 817757"/>
                <a:gd name="connsiteY18" fmla="*/ 408878 h 817756"/>
                <a:gd name="connsiteX19" fmla="*/ 405261 w 817757"/>
                <a:gd name="connsiteY19" fmla="*/ 164636 h 817756"/>
                <a:gd name="connsiteX20" fmla="*/ 370886 w 817757"/>
                <a:gd name="connsiteY20" fmla="*/ 0 h 817756"/>
                <a:gd name="connsiteX21" fmla="*/ 446872 w 817757"/>
                <a:gd name="connsiteY21" fmla="*/ 0 h 817756"/>
                <a:gd name="connsiteX22" fmla="*/ 463155 w 817757"/>
                <a:gd name="connsiteY22" fmla="*/ 128453 h 817756"/>
                <a:gd name="connsiteX23" fmla="*/ 568088 w 817757"/>
                <a:gd name="connsiteY23" fmla="*/ 171873 h 817756"/>
                <a:gd name="connsiteX24" fmla="*/ 671212 w 817757"/>
                <a:gd name="connsiteY24" fmla="*/ 92269 h 817756"/>
                <a:gd name="connsiteX25" fmla="*/ 725489 w 817757"/>
                <a:gd name="connsiteY25" fmla="*/ 146545 h 817756"/>
                <a:gd name="connsiteX26" fmla="*/ 645884 w 817757"/>
                <a:gd name="connsiteY26" fmla="*/ 249669 h 817756"/>
                <a:gd name="connsiteX27" fmla="*/ 689304 w 817757"/>
                <a:gd name="connsiteY27" fmla="*/ 354603 h 817756"/>
                <a:gd name="connsiteX28" fmla="*/ 817757 w 817757"/>
                <a:gd name="connsiteY28" fmla="*/ 370885 h 817756"/>
                <a:gd name="connsiteX29" fmla="*/ 817757 w 817757"/>
                <a:gd name="connsiteY29" fmla="*/ 446871 h 817756"/>
                <a:gd name="connsiteX30" fmla="*/ 689304 w 817757"/>
                <a:gd name="connsiteY30" fmla="*/ 463155 h 817756"/>
                <a:gd name="connsiteX31" fmla="*/ 645884 w 817757"/>
                <a:gd name="connsiteY31" fmla="*/ 568087 h 817756"/>
                <a:gd name="connsiteX32" fmla="*/ 725489 w 817757"/>
                <a:gd name="connsiteY32" fmla="*/ 671212 h 817756"/>
                <a:gd name="connsiteX33" fmla="*/ 671212 w 817757"/>
                <a:gd name="connsiteY33" fmla="*/ 725488 h 817756"/>
                <a:gd name="connsiteX34" fmla="*/ 568088 w 817757"/>
                <a:gd name="connsiteY34" fmla="*/ 645883 h 817756"/>
                <a:gd name="connsiteX35" fmla="*/ 463155 w 817757"/>
                <a:gd name="connsiteY35" fmla="*/ 689303 h 817756"/>
                <a:gd name="connsiteX36" fmla="*/ 446872 w 817757"/>
                <a:gd name="connsiteY36" fmla="*/ 817756 h 817756"/>
                <a:gd name="connsiteX37" fmla="*/ 370886 w 817757"/>
                <a:gd name="connsiteY37" fmla="*/ 817756 h 817756"/>
                <a:gd name="connsiteX38" fmla="*/ 354604 w 817757"/>
                <a:gd name="connsiteY38" fmla="*/ 689303 h 817756"/>
                <a:gd name="connsiteX39" fmla="*/ 249669 w 817757"/>
                <a:gd name="connsiteY39" fmla="*/ 645883 h 817756"/>
                <a:gd name="connsiteX40" fmla="*/ 146545 w 817757"/>
                <a:gd name="connsiteY40" fmla="*/ 725488 h 817756"/>
                <a:gd name="connsiteX41" fmla="*/ 92268 w 817757"/>
                <a:gd name="connsiteY41" fmla="*/ 671212 h 817756"/>
                <a:gd name="connsiteX42" fmla="*/ 171874 w 817757"/>
                <a:gd name="connsiteY42" fmla="*/ 568087 h 817756"/>
                <a:gd name="connsiteX43" fmla="*/ 128453 w 817757"/>
                <a:gd name="connsiteY43" fmla="*/ 463155 h 817756"/>
                <a:gd name="connsiteX44" fmla="*/ 0 w 817757"/>
                <a:gd name="connsiteY44" fmla="*/ 446871 h 817756"/>
                <a:gd name="connsiteX45" fmla="*/ 0 w 817757"/>
                <a:gd name="connsiteY45" fmla="*/ 370885 h 817756"/>
                <a:gd name="connsiteX46" fmla="*/ 128453 w 817757"/>
                <a:gd name="connsiteY46" fmla="*/ 354603 h 817756"/>
                <a:gd name="connsiteX47" fmla="*/ 171874 w 817757"/>
                <a:gd name="connsiteY47" fmla="*/ 249669 h 817756"/>
                <a:gd name="connsiteX48" fmla="*/ 92268 w 817757"/>
                <a:gd name="connsiteY48" fmla="*/ 146545 h 817756"/>
                <a:gd name="connsiteX49" fmla="*/ 146545 w 817757"/>
                <a:gd name="connsiteY49" fmla="*/ 92269 h 817756"/>
                <a:gd name="connsiteX50" fmla="*/ 249669 w 817757"/>
                <a:gd name="connsiteY50" fmla="*/ 171873 h 817756"/>
                <a:gd name="connsiteX51" fmla="*/ 354604 w 817757"/>
                <a:gd name="connsiteY51" fmla="*/ 128453 h 817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817757" h="817756">
                  <a:moveTo>
                    <a:pt x="405259" y="284046"/>
                  </a:moveTo>
                  <a:cubicBezTo>
                    <a:pt x="474010" y="284046"/>
                    <a:pt x="530095" y="340131"/>
                    <a:pt x="530095" y="408882"/>
                  </a:cubicBezTo>
                  <a:cubicBezTo>
                    <a:pt x="530095" y="477632"/>
                    <a:pt x="474010" y="533717"/>
                    <a:pt x="405259" y="533717"/>
                  </a:cubicBezTo>
                  <a:cubicBezTo>
                    <a:pt x="336510" y="533717"/>
                    <a:pt x="280425" y="477632"/>
                    <a:pt x="280425" y="408882"/>
                  </a:cubicBezTo>
                  <a:cubicBezTo>
                    <a:pt x="280425" y="340131"/>
                    <a:pt x="336510" y="284046"/>
                    <a:pt x="405259" y="284046"/>
                  </a:cubicBezTo>
                  <a:close/>
                  <a:moveTo>
                    <a:pt x="405261" y="238813"/>
                  </a:moveTo>
                  <a:cubicBezTo>
                    <a:pt x="311183" y="238813"/>
                    <a:pt x="235196" y="314801"/>
                    <a:pt x="235196" y="408879"/>
                  </a:cubicBezTo>
                  <a:cubicBezTo>
                    <a:pt x="235196" y="502957"/>
                    <a:pt x="311183" y="578943"/>
                    <a:pt x="405261" y="578943"/>
                  </a:cubicBezTo>
                  <a:cubicBezTo>
                    <a:pt x="499339" y="578943"/>
                    <a:pt x="575325" y="502957"/>
                    <a:pt x="575325" y="408879"/>
                  </a:cubicBezTo>
                  <a:cubicBezTo>
                    <a:pt x="575325" y="314801"/>
                    <a:pt x="499339" y="238813"/>
                    <a:pt x="405261" y="238813"/>
                  </a:cubicBezTo>
                  <a:close/>
                  <a:moveTo>
                    <a:pt x="405261" y="204439"/>
                  </a:moveTo>
                  <a:cubicBezTo>
                    <a:pt x="517431" y="204439"/>
                    <a:pt x="609701" y="296708"/>
                    <a:pt x="607891" y="408879"/>
                  </a:cubicBezTo>
                  <a:cubicBezTo>
                    <a:pt x="607891" y="522858"/>
                    <a:pt x="517431" y="613319"/>
                    <a:pt x="405261" y="613319"/>
                  </a:cubicBezTo>
                  <a:cubicBezTo>
                    <a:pt x="291281" y="613319"/>
                    <a:pt x="200821" y="521049"/>
                    <a:pt x="200821" y="408879"/>
                  </a:cubicBezTo>
                  <a:cubicBezTo>
                    <a:pt x="200821" y="294899"/>
                    <a:pt x="293090" y="204439"/>
                    <a:pt x="405261" y="204439"/>
                  </a:cubicBezTo>
                  <a:close/>
                  <a:moveTo>
                    <a:pt x="405261" y="164636"/>
                  </a:moveTo>
                  <a:cubicBezTo>
                    <a:pt x="269571" y="164636"/>
                    <a:pt x="161019" y="274998"/>
                    <a:pt x="161019" y="408878"/>
                  </a:cubicBezTo>
                  <a:cubicBezTo>
                    <a:pt x="161019" y="544568"/>
                    <a:pt x="271380" y="653120"/>
                    <a:pt x="405261" y="653120"/>
                  </a:cubicBezTo>
                  <a:cubicBezTo>
                    <a:pt x="540950" y="653120"/>
                    <a:pt x="649503" y="542759"/>
                    <a:pt x="649503" y="408878"/>
                  </a:cubicBezTo>
                  <a:cubicBezTo>
                    <a:pt x="649503" y="273188"/>
                    <a:pt x="539142" y="164636"/>
                    <a:pt x="405261" y="164636"/>
                  </a:cubicBezTo>
                  <a:close/>
                  <a:moveTo>
                    <a:pt x="370886" y="0"/>
                  </a:moveTo>
                  <a:lnTo>
                    <a:pt x="446872" y="0"/>
                  </a:lnTo>
                  <a:lnTo>
                    <a:pt x="463155" y="128453"/>
                  </a:lnTo>
                  <a:cubicBezTo>
                    <a:pt x="501148" y="135690"/>
                    <a:pt x="537332" y="150163"/>
                    <a:pt x="568088" y="171873"/>
                  </a:cubicBezTo>
                  <a:lnTo>
                    <a:pt x="671212" y="92269"/>
                  </a:lnTo>
                  <a:lnTo>
                    <a:pt x="725489" y="146545"/>
                  </a:lnTo>
                  <a:lnTo>
                    <a:pt x="645884" y="249669"/>
                  </a:lnTo>
                  <a:cubicBezTo>
                    <a:pt x="667595" y="280425"/>
                    <a:pt x="682067" y="316609"/>
                    <a:pt x="689304" y="354603"/>
                  </a:cubicBezTo>
                  <a:lnTo>
                    <a:pt x="817757" y="370885"/>
                  </a:lnTo>
                  <a:lnTo>
                    <a:pt x="817757" y="446871"/>
                  </a:lnTo>
                  <a:lnTo>
                    <a:pt x="689304" y="463155"/>
                  </a:lnTo>
                  <a:cubicBezTo>
                    <a:pt x="682067" y="501148"/>
                    <a:pt x="667595" y="537331"/>
                    <a:pt x="645884" y="568087"/>
                  </a:cubicBezTo>
                  <a:lnTo>
                    <a:pt x="725489" y="671212"/>
                  </a:lnTo>
                  <a:lnTo>
                    <a:pt x="671212" y="725488"/>
                  </a:lnTo>
                  <a:lnTo>
                    <a:pt x="568088" y="645883"/>
                  </a:lnTo>
                  <a:cubicBezTo>
                    <a:pt x="537332" y="667594"/>
                    <a:pt x="501148" y="682067"/>
                    <a:pt x="463155" y="689303"/>
                  </a:cubicBezTo>
                  <a:lnTo>
                    <a:pt x="446872" y="817756"/>
                  </a:lnTo>
                  <a:lnTo>
                    <a:pt x="370886" y="817756"/>
                  </a:lnTo>
                  <a:lnTo>
                    <a:pt x="354604" y="689303"/>
                  </a:lnTo>
                  <a:cubicBezTo>
                    <a:pt x="316609" y="682067"/>
                    <a:pt x="280426" y="667594"/>
                    <a:pt x="249669" y="645883"/>
                  </a:cubicBezTo>
                  <a:lnTo>
                    <a:pt x="146545" y="725488"/>
                  </a:lnTo>
                  <a:lnTo>
                    <a:pt x="92268" y="671212"/>
                  </a:lnTo>
                  <a:lnTo>
                    <a:pt x="171874" y="568087"/>
                  </a:lnTo>
                  <a:cubicBezTo>
                    <a:pt x="150163" y="537331"/>
                    <a:pt x="135690" y="501148"/>
                    <a:pt x="128453" y="463155"/>
                  </a:cubicBezTo>
                  <a:lnTo>
                    <a:pt x="0" y="446871"/>
                  </a:lnTo>
                  <a:lnTo>
                    <a:pt x="0" y="370885"/>
                  </a:lnTo>
                  <a:lnTo>
                    <a:pt x="128453" y="354603"/>
                  </a:lnTo>
                  <a:cubicBezTo>
                    <a:pt x="135690" y="316609"/>
                    <a:pt x="150163" y="280425"/>
                    <a:pt x="171874" y="249669"/>
                  </a:cubicBezTo>
                  <a:lnTo>
                    <a:pt x="92268" y="146545"/>
                  </a:lnTo>
                  <a:lnTo>
                    <a:pt x="146545" y="92269"/>
                  </a:lnTo>
                  <a:lnTo>
                    <a:pt x="249669" y="171873"/>
                  </a:lnTo>
                  <a:cubicBezTo>
                    <a:pt x="280426" y="150163"/>
                    <a:pt x="316609" y="135690"/>
                    <a:pt x="354604" y="128453"/>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60" name="任意多边形: 形状 59">
              <a:extLst>
                <a:ext uri="{FF2B5EF4-FFF2-40B4-BE49-F238E27FC236}">
                  <a16:creationId xmlns:a16="http://schemas.microsoft.com/office/drawing/2014/main" id="{009AA0C7-01C6-40C1-9DA6-6E7FDECB4325}"/>
                </a:ext>
              </a:extLst>
            </p:cNvPr>
            <p:cNvSpPr/>
            <p:nvPr userDrawn="1"/>
          </p:nvSpPr>
          <p:spPr>
            <a:xfrm>
              <a:off x="1214130" y="3527244"/>
              <a:ext cx="555425" cy="555425"/>
            </a:xfrm>
            <a:custGeom>
              <a:avLst/>
              <a:gdLst>
                <a:gd name="connsiteX0" fmla="*/ 278616 w 555425"/>
                <a:gd name="connsiteY0" fmla="*/ 220721 h 555425"/>
                <a:gd name="connsiteX1" fmla="*/ 336510 w 555425"/>
                <a:gd name="connsiteY1" fmla="*/ 278616 h 555425"/>
                <a:gd name="connsiteX2" fmla="*/ 278616 w 555425"/>
                <a:gd name="connsiteY2" fmla="*/ 336510 h 555425"/>
                <a:gd name="connsiteX3" fmla="*/ 220721 w 555425"/>
                <a:gd name="connsiteY3" fmla="*/ 278616 h 555425"/>
                <a:gd name="connsiteX4" fmla="*/ 278616 w 555425"/>
                <a:gd name="connsiteY4" fmla="*/ 220721 h 555425"/>
                <a:gd name="connsiteX5" fmla="*/ 278616 w 555425"/>
                <a:gd name="connsiteY5" fmla="*/ 180918 h 555425"/>
                <a:gd name="connsiteX6" fmla="*/ 180920 w 555425"/>
                <a:gd name="connsiteY6" fmla="*/ 278616 h 555425"/>
                <a:gd name="connsiteX7" fmla="*/ 278616 w 555425"/>
                <a:gd name="connsiteY7" fmla="*/ 376312 h 555425"/>
                <a:gd name="connsiteX8" fmla="*/ 376313 w 555425"/>
                <a:gd name="connsiteY8" fmla="*/ 278616 h 555425"/>
                <a:gd name="connsiteX9" fmla="*/ 278616 w 555425"/>
                <a:gd name="connsiteY9" fmla="*/ 180918 h 555425"/>
                <a:gd name="connsiteX10" fmla="*/ 278616 w 555425"/>
                <a:gd name="connsiteY10" fmla="*/ 148352 h 555425"/>
                <a:gd name="connsiteX11" fmla="*/ 410689 w 555425"/>
                <a:gd name="connsiteY11" fmla="*/ 280424 h 555425"/>
                <a:gd name="connsiteX12" fmla="*/ 278616 w 555425"/>
                <a:gd name="connsiteY12" fmla="*/ 412497 h 555425"/>
                <a:gd name="connsiteX13" fmla="*/ 146544 w 555425"/>
                <a:gd name="connsiteY13" fmla="*/ 280424 h 555425"/>
                <a:gd name="connsiteX14" fmla="*/ 278616 w 555425"/>
                <a:gd name="connsiteY14" fmla="*/ 148352 h 555425"/>
                <a:gd name="connsiteX15" fmla="*/ 278617 w 555425"/>
                <a:gd name="connsiteY15" fmla="*/ 121217 h 555425"/>
                <a:gd name="connsiteX16" fmla="*/ 121217 w 555425"/>
                <a:gd name="connsiteY16" fmla="*/ 278617 h 555425"/>
                <a:gd name="connsiteX17" fmla="*/ 278617 w 555425"/>
                <a:gd name="connsiteY17" fmla="*/ 436018 h 555425"/>
                <a:gd name="connsiteX18" fmla="*/ 436018 w 555425"/>
                <a:gd name="connsiteY18" fmla="*/ 278617 h 555425"/>
                <a:gd name="connsiteX19" fmla="*/ 278617 w 555425"/>
                <a:gd name="connsiteY19" fmla="*/ 121217 h 555425"/>
                <a:gd name="connsiteX20" fmla="*/ 251480 w 555425"/>
                <a:gd name="connsiteY20" fmla="*/ 0 h 555425"/>
                <a:gd name="connsiteX21" fmla="*/ 303946 w 555425"/>
                <a:gd name="connsiteY21" fmla="*/ 0 h 555425"/>
                <a:gd name="connsiteX22" fmla="*/ 314802 w 555425"/>
                <a:gd name="connsiteY22" fmla="*/ 79604 h 555425"/>
                <a:gd name="connsiteX23" fmla="*/ 392598 w 555425"/>
                <a:gd name="connsiteY23" fmla="*/ 112170 h 555425"/>
                <a:gd name="connsiteX24" fmla="*/ 455919 w 555425"/>
                <a:gd name="connsiteY24" fmla="*/ 63322 h 555425"/>
                <a:gd name="connsiteX25" fmla="*/ 492103 w 555425"/>
                <a:gd name="connsiteY25" fmla="*/ 99506 h 555425"/>
                <a:gd name="connsiteX26" fmla="*/ 443255 w 555425"/>
                <a:gd name="connsiteY26" fmla="*/ 162828 h 555425"/>
                <a:gd name="connsiteX27" fmla="*/ 475821 w 555425"/>
                <a:gd name="connsiteY27" fmla="*/ 240624 h 555425"/>
                <a:gd name="connsiteX28" fmla="*/ 555425 w 555425"/>
                <a:gd name="connsiteY28" fmla="*/ 251480 h 555425"/>
                <a:gd name="connsiteX29" fmla="*/ 555425 w 555425"/>
                <a:gd name="connsiteY29" fmla="*/ 303946 h 555425"/>
                <a:gd name="connsiteX30" fmla="*/ 475821 w 555425"/>
                <a:gd name="connsiteY30" fmla="*/ 314802 h 555425"/>
                <a:gd name="connsiteX31" fmla="*/ 443255 w 555425"/>
                <a:gd name="connsiteY31" fmla="*/ 392598 h 555425"/>
                <a:gd name="connsiteX32" fmla="*/ 492103 w 555425"/>
                <a:gd name="connsiteY32" fmla="*/ 455920 h 555425"/>
                <a:gd name="connsiteX33" fmla="*/ 455919 w 555425"/>
                <a:gd name="connsiteY33" fmla="*/ 492103 h 555425"/>
                <a:gd name="connsiteX34" fmla="*/ 392598 w 555425"/>
                <a:gd name="connsiteY34" fmla="*/ 443255 h 555425"/>
                <a:gd name="connsiteX35" fmla="*/ 314802 w 555425"/>
                <a:gd name="connsiteY35" fmla="*/ 475820 h 555425"/>
                <a:gd name="connsiteX36" fmla="*/ 303946 w 555425"/>
                <a:gd name="connsiteY36" fmla="*/ 555425 h 555425"/>
                <a:gd name="connsiteX37" fmla="*/ 251480 w 555425"/>
                <a:gd name="connsiteY37" fmla="*/ 555425 h 555425"/>
                <a:gd name="connsiteX38" fmla="*/ 240624 w 555425"/>
                <a:gd name="connsiteY38" fmla="*/ 475820 h 555425"/>
                <a:gd name="connsiteX39" fmla="*/ 162828 w 555425"/>
                <a:gd name="connsiteY39" fmla="*/ 443255 h 555425"/>
                <a:gd name="connsiteX40" fmla="*/ 99506 w 555425"/>
                <a:gd name="connsiteY40" fmla="*/ 492103 h 555425"/>
                <a:gd name="connsiteX41" fmla="*/ 63322 w 555425"/>
                <a:gd name="connsiteY41" fmla="*/ 455920 h 555425"/>
                <a:gd name="connsiteX42" fmla="*/ 112170 w 555425"/>
                <a:gd name="connsiteY42" fmla="*/ 392598 h 555425"/>
                <a:gd name="connsiteX43" fmla="*/ 79604 w 555425"/>
                <a:gd name="connsiteY43" fmla="*/ 314802 h 555425"/>
                <a:gd name="connsiteX44" fmla="*/ 0 w 555425"/>
                <a:gd name="connsiteY44" fmla="*/ 303946 h 555425"/>
                <a:gd name="connsiteX45" fmla="*/ 0 w 555425"/>
                <a:gd name="connsiteY45" fmla="*/ 251480 h 555425"/>
                <a:gd name="connsiteX46" fmla="*/ 79604 w 555425"/>
                <a:gd name="connsiteY46" fmla="*/ 240624 h 555425"/>
                <a:gd name="connsiteX47" fmla="*/ 112170 w 555425"/>
                <a:gd name="connsiteY47" fmla="*/ 162828 h 555425"/>
                <a:gd name="connsiteX48" fmla="*/ 63322 w 555425"/>
                <a:gd name="connsiteY48" fmla="*/ 99506 h 555425"/>
                <a:gd name="connsiteX49" fmla="*/ 99506 w 555425"/>
                <a:gd name="connsiteY49" fmla="*/ 63322 h 555425"/>
                <a:gd name="connsiteX50" fmla="*/ 162828 w 555425"/>
                <a:gd name="connsiteY50" fmla="*/ 112170 h 555425"/>
                <a:gd name="connsiteX51" fmla="*/ 240624 w 555425"/>
                <a:gd name="connsiteY51" fmla="*/ 79604 h 555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555425" h="555425">
                  <a:moveTo>
                    <a:pt x="278616" y="220721"/>
                  </a:moveTo>
                  <a:cubicBezTo>
                    <a:pt x="311182" y="220721"/>
                    <a:pt x="336510" y="246050"/>
                    <a:pt x="336510" y="278616"/>
                  </a:cubicBezTo>
                  <a:cubicBezTo>
                    <a:pt x="336510" y="309372"/>
                    <a:pt x="311182" y="336510"/>
                    <a:pt x="278616" y="336510"/>
                  </a:cubicBezTo>
                  <a:cubicBezTo>
                    <a:pt x="247860" y="336510"/>
                    <a:pt x="220721" y="311182"/>
                    <a:pt x="220721" y="278616"/>
                  </a:cubicBezTo>
                  <a:cubicBezTo>
                    <a:pt x="220721" y="247860"/>
                    <a:pt x="246050" y="220721"/>
                    <a:pt x="278616" y="220721"/>
                  </a:cubicBezTo>
                  <a:close/>
                  <a:moveTo>
                    <a:pt x="278616" y="180918"/>
                  </a:moveTo>
                  <a:cubicBezTo>
                    <a:pt x="224340" y="180918"/>
                    <a:pt x="180920" y="224339"/>
                    <a:pt x="180920" y="278616"/>
                  </a:cubicBezTo>
                  <a:cubicBezTo>
                    <a:pt x="180920" y="332891"/>
                    <a:pt x="224340" y="376312"/>
                    <a:pt x="278616" y="376312"/>
                  </a:cubicBezTo>
                  <a:cubicBezTo>
                    <a:pt x="331083" y="376312"/>
                    <a:pt x="376313" y="332891"/>
                    <a:pt x="376313" y="278616"/>
                  </a:cubicBezTo>
                  <a:cubicBezTo>
                    <a:pt x="376313" y="224339"/>
                    <a:pt x="332893" y="180918"/>
                    <a:pt x="278616" y="180918"/>
                  </a:cubicBezTo>
                  <a:close/>
                  <a:moveTo>
                    <a:pt x="278616" y="148352"/>
                  </a:moveTo>
                  <a:cubicBezTo>
                    <a:pt x="350984" y="148352"/>
                    <a:pt x="408879" y="206247"/>
                    <a:pt x="410689" y="280424"/>
                  </a:cubicBezTo>
                  <a:cubicBezTo>
                    <a:pt x="410689" y="352793"/>
                    <a:pt x="350984" y="412497"/>
                    <a:pt x="278616" y="412497"/>
                  </a:cubicBezTo>
                  <a:cubicBezTo>
                    <a:pt x="206248" y="412497"/>
                    <a:pt x="146544" y="352793"/>
                    <a:pt x="146544" y="280424"/>
                  </a:cubicBezTo>
                  <a:cubicBezTo>
                    <a:pt x="146544" y="208057"/>
                    <a:pt x="206248" y="148352"/>
                    <a:pt x="278616" y="148352"/>
                  </a:cubicBezTo>
                  <a:close/>
                  <a:moveTo>
                    <a:pt x="278617" y="121217"/>
                  </a:moveTo>
                  <a:cubicBezTo>
                    <a:pt x="191775" y="121217"/>
                    <a:pt x="121217" y="191775"/>
                    <a:pt x="121217" y="278617"/>
                  </a:cubicBezTo>
                  <a:cubicBezTo>
                    <a:pt x="121217" y="365459"/>
                    <a:pt x="191775" y="436018"/>
                    <a:pt x="278617" y="436018"/>
                  </a:cubicBezTo>
                  <a:cubicBezTo>
                    <a:pt x="365459" y="436018"/>
                    <a:pt x="436018" y="365459"/>
                    <a:pt x="436018" y="278617"/>
                  </a:cubicBezTo>
                  <a:cubicBezTo>
                    <a:pt x="436018" y="191775"/>
                    <a:pt x="365459" y="121217"/>
                    <a:pt x="278617" y="121217"/>
                  </a:cubicBezTo>
                  <a:close/>
                  <a:moveTo>
                    <a:pt x="251480" y="0"/>
                  </a:moveTo>
                  <a:lnTo>
                    <a:pt x="303946" y="0"/>
                  </a:lnTo>
                  <a:lnTo>
                    <a:pt x="314802" y="79604"/>
                  </a:lnTo>
                  <a:cubicBezTo>
                    <a:pt x="343748" y="85033"/>
                    <a:pt x="369077" y="95888"/>
                    <a:pt x="392598" y="112170"/>
                  </a:cubicBezTo>
                  <a:lnTo>
                    <a:pt x="455919" y="63322"/>
                  </a:lnTo>
                  <a:lnTo>
                    <a:pt x="492103" y="99506"/>
                  </a:lnTo>
                  <a:lnTo>
                    <a:pt x="443255" y="162828"/>
                  </a:lnTo>
                  <a:cubicBezTo>
                    <a:pt x="459537" y="184538"/>
                    <a:pt x="470392" y="211677"/>
                    <a:pt x="475821" y="240624"/>
                  </a:cubicBezTo>
                  <a:lnTo>
                    <a:pt x="555425" y="251480"/>
                  </a:lnTo>
                  <a:lnTo>
                    <a:pt x="555425" y="303946"/>
                  </a:lnTo>
                  <a:lnTo>
                    <a:pt x="475821" y="314802"/>
                  </a:lnTo>
                  <a:cubicBezTo>
                    <a:pt x="470392" y="343748"/>
                    <a:pt x="459537" y="369077"/>
                    <a:pt x="443255" y="392598"/>
                  </a:cubicBezTo>
                  <a:lnTo>
                    <a:pt x="492103" y="455920"/>
                  </a:lnTo>
                  <a:lnTo>
                    <a:pt x="455919" y="492103"/>
                  </a:lnTo>
                  <a:lnTo>
                    <a:pt x="392598" y="443255"/>
                  </a:lnTo>
                  <a:cubicBezTo>
                    <a:pt x="370887" y="459537"/>
                    <a:pt x="343748" y="470392"/>
                    <a:pt x="314802" y="475820"/>
                  </a:cubicBezTo>
                  <a:lnTo>
                    <a:pt x="303946" y="555425"/>
                  </a:lnTo>
                  <a:lnTo>
                    <a:pt x="251480" y="555425"/>
                  </a:lnTo>
                  <a:lnTo>
                    <a:pt x="240624" y="475820"/>
                  </a:lnTo>
                  <a:cubicBezTo>
                    <a:pt x="211677" y="470392"/>
                    <a:pt x="186348" y="459537"/>
                    <a:pt x="162828" y="443255"/>
                  </a:cubicBezTo>
                  <a:lnTo>
                    <a:pt x="99506" y="492103"/>
                  </a:lnTo>
                  <a:lnTo>
                    <a:pt x="63322" y="455920"/>
                  </a:lnTo>
                  <a:lnTo>
                    <a:pt x="112170" y="392598"/>
                  </a:lnTo>
                  <a:cubicBezTo>
                    <a:pt x="95888" y="370887"/>
                    <a:pt x="85033" y="343748"/>
                    <a:pt x="79604" y="314802"/>
                  </a:cubicBezTo>
                  <a:lnTo>
                    <a:pt x="0" y="303946"/>
                  </a:lnTo>
                  <a:lnTo>
                    <a:pt x="0" y="251480"/>
                  </a:lnTo>
                  <a:lnTo>
                    <a:pt x="79604" y="240624"/>
                  </a:lnTo>
                  <a:cubicBezTo>
                    <a:pt x="85033" y="211677"/>
                    <a:pt x="95888" y="186348"/>
                    <a:pt x="112170" y="162828"/>
                  </a:cubicBezTo>
                  <a:lnTo>
                    <a:pt x="63322" y="99506"/>
                  </a:lnTo>
                  <a:lnTo>
                    <a:pt x="99506" y="63322"/>
                  </a:lnTo>
                  <a:lnTo>
                    <a:pt x="162828" y="112170"/>
                  </a:lnTo>
                  <a:cubicBezTo>
                    <a:pt x="184539" y="95888"/>
                    <a:pt x="211677" y="85033"/>
                    <a:pt x="240624" y="79604"/>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61" name="任意多边形: 形状 60">
              <a:extLst>
                <a:ext uri="{FF2B5EF4-FFF2-40B4-BE49-F238E27FC236}">
                  <a16:creationId xmlns:a16="http://schemas.microsoft.com/office/drawing/2014/main" id="{6AE641DE-5DC8-48AF-9173-36B20D031F71}"/>
                </a:ext>
              </a:extLst>
            </p:cNvPr>
            <p:cNvSpPr/>
            <p:nvPr userDrawn="1"/>
          </p:nvSpPr>
          <p:spPr>
            <a:xfrm>
              <a:off x="3268090" y="807138"/>
              <a:ext cx="2894714" cy="5029568"/>
            </a:xfrm>
            <a:custGeom>
              <a:avLst/>
              <a:gdLst>
                <a:gd name="connsiteX0" fmla="*/ 369078 w 2300348"/>
                <a:gd name="connsiteY0" fmla="*/ 13640 h 3996854"/>
                <a:gd name="connsiteX1" fmla="*/ 1854240 w 2300348"/>
                <a:gd name="connsiteY1" fmla="*/ 1467173 h 3996854"/>
                <a:gd name="connsiteX2" fmla="*/ 1822611 w 2300348"/>
                <a:gd name="connsiteY2" fmla="*/ 1684268 h 3996854"/>
                <a:gd name="connsiteX3" fmla="*/ 1862867 w 2300348"/>
                <a:gd name="connsiteY3" fmla="*/ 1891299 h 3996854"/>
                <a:gd name="connsiteX4" fmla="*/ 2156161 w 2300348"/>
                <a:gd name="connsiteY4" fmla="*/ 2311113 h 3996854"/>
                <a:gd name="connsiteX5" fmla="*/ 2239549 w 2300348"/>
                <a:gd name="connsiteY5" fmla="*/ 2601532 h 3996854"/>
                <a:gd name="connsiteX6" fmla="*/ 2006639 w 2300348"/>
                <a:gd name="connsiteY6" fmla="*/ 2761118 h 3996854"/>
                <a:gd name="connsiteX7" fmla="*/ 1964945 w 2300348"/>
                <a:gd name="connsiteY7" fmla="*/ 2851695 h 3996854"/>
                <a:gd name="connsiteX8" fmla="*/ 1970696 w 2300348"/>
                <a:gd name="connsiteY8" fmla="*/ 2946584 h 3996854"/>
                <a:gd name="connsiteX9" fmla="*/ 2031080 w 2300348"/>
                <a:gd name="connsiteY9" fmla="*/ 3063039 h 3996854"/>
                <a:gd name="connsiteX10" fmla="*/ 1911749 w 2300348"/>
                <a:gd name="connsiteY10" fmla="*/ 3180932 h 3996854"/>
                <a:gd name="connsiteX11" fmla="*/ 1980759 w 2300348"/>
                <a:gd name="connsiteY11" fmla="*/ 3333330 h 3996854"/>
                <a:gd name="connsiteX12" fmla="*/ 1885870 w 2300348"/>
                <a:gd name="connsiteY12" fmla="*/ 3408091 h 3996854"/>
                <a:gd name="connsiteX13" fmla="*/ 1821173 w 2300348"/>
                <a:gd name="connsiteY13" fmla="*/ 3593557 h 3996854"/>
                <a:gd name="connsiteX14" fmla="*/ 1717657 w 2300348"/>
                <a:gd name="connsiteY14" fmla="*/ 3937171 h 3996854"/>
                <a:gd name="connsiteX15" fmla="*/ 1286342 w 2300348"/>
                <a:gd name="connsiteY15" fmla="*/ 3928545 h 3996854"/>
                <a:gd name="connsiteX16" fmla="*/ 754387 w 2300348"/>
                <a:gd name="connsiteY16" fmla="*/ 3763208 h 3996854"/>
                <a:gd name="connsiteX17" fmla="*/ 193677 w 2300348"/>
                <a:gd name="connsiteY17" fmla="*/ 3432533 h 3996854"/>
                <a:gd name="connsiteX18" fmla="*/ 26901 w 2300348"/>
                <a:gd name="connsiteY18" fmla="*/ 2927894 h 3996854"/>
                <a:gd name="connsiteX19" fmla="*/ 54218 w 2300348"/>
                <a:gd name="connsiteY19" fmla="*/ 2604407 h 3996854"/>
                <a:gd name="connsiteX20" fmla="*/ 93036 w 2300348"/>
                <a:gd name="connsiteY20" fmla="*/ 2377248 h 3996854"/>
                <a:gd name="connsiteX21" fmla="*/ 107414 w 2300348"/>
                <a:gd name="connsiteY21" fmla="*/ 2128523 h 3996854"/>
                <a:gd name="connsiteX22" fmla="*/ 219556 w 2300348"/>
                <a:gd name="connsiteY22" fmla="*/ 1738901 h 3996854"/>
                <a:gd name="connsiteX23" fmla="*/ 353263 w 2300348"/>
                <a:gd name="connsiteY23" fmla="*/ 1426916 h 3996854"/>
                <a:gd name="connsiteX24" fmla="*/ 341762 w 2300348"/>
                <a:gd name="connsiteY24" fmla="*/ 984099 h 3996854"/>
                <a:gd name="connsiteX25" fmla="*/ 327384 w 2300348"/>
                <a:gd name="connsiteY25" fmla="*/ 616044 h 3996854"/>
                <a:gd name="connsiteX26" fmla="*/ 369078 w 2300348"/>
                <a:gd name="connsiteY26" fmla="*/ 13640 h 3996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300348" h="3996854">
                  <a:moveTo>
                    <a:pt x="369078" y="13640"/>
                  </a:moveTo>
                  <a:cubicBezTo>
                    <a:pt x="369078" y="13640"/>
                    <a:pt x="1847052" y="-121506"/>
                    <a:pt x="1854240" y="1467173"/>
                  </a:cubicBezTo>
                  <a:cubicBezTo>
                    <a:pt x="1854240" y="1467173"/>
                    <a:pt x="1844176" y="1625321"/>
                    <a:pt x="1822611" y="1684268"/>
                  </a:cubicBezTo>
                  <a:cubicBezTo>
                    <a:pt x="1822611" y="1684268"/>
                    <a:pt x="1788105" y="1799285"/>
                    <a:pt x="1862867" y="1891299"/>
                  </a:cubicBezTo>
                  <a:lnTo>
                    <a:pt x="2156161" y="2311113"/>
                  </a:lnTo>
                  <a:cubicBezTo>
                    <a:pt x="2156161" y="2311113"/>
                    <a:pt x="2391947" y="2457760"/>
                    <a:pt x="2239549" y="2601532"/>
                  </a:cubicBezTo>
                  <a:cubicBezTo>
                    <a:pt x="2239549" y="2601532"/>
                    <a:pt x="2123094" y="2707923"/>
                    <a:pt x="2006639" y="2761118"/>
                  </a:cubicBezTo>
                  <a:cubicBezTo>
                    <a:pt x="2006639" y="2761118"/>
                    <a:pt x="1969258" y="2772620"/>
                    <a:pt x="1964945" y="2851695"/>
                  </a:cubicBezTo>
                  <a:cubicBezTo>
                    <a:pt x="1964945" y="2851695"/>
                    <a:pt x="1963507" y="2929331"/>
                    <a:pt x="1970696" y="2946584"/>
                  </a:cubicBezTo>
                  <a:cubicBezTo>
                    <a:pt x="1970696" y="2946584"/>
                    <a:pt x="2041144" y="3006968"/>
                    <a:pt x="2031080" y="3063039"/>
                  </a:cubicBezTo>
                  <a:cubicBezTo>
                    <a:pt x="2031080" y="3063039"/>
                    <a:pt x="2026767" y="3162242"/>
                    <a:pt x="1911749" y="3180932"/>
                  </a:cubicBezTo>
                  <a:cubicBezTo>
                    <a:pt x="1911749" y="3180932"/>
                    <a:pt x="2015265" y="3219750"/>
                    <a:pt x="1980759" y="3333330"/>
                  </a:cubicBezTo>
                  <a:cubicBezTo>
                    <a:pt x="1980759" y="3333330"/>
                    <a:pt x="1973571" y="3376462"/>
                    <a:pt x="1885870" y="3408091"/>
                  </a:cubicBezTo>
                  <a:cubicBezTo>
                    <a:pt x="1885870" y="3408091"/>
                    <a:pt x="1796732" y="3449785"/>
                    <a:pt x="1821173" y="3593557"/>
                  </a:cubicBezTo>
                  <a:cubicBezTo>
                    <a:pt x="1821173" y="3593557"/>
                    <a:pt x="1875806" y="3860972"/>
                    <a:pt x="1717657" y="3937171"/>
                  </a:cubicBezTo>
                  <a:cubicBezTo>
                    <a:pt x="1717657" y="3937171"/>
                    <a:pt x="1553758" y="4060815"/>
                    <a:pt x="1286342" y="3928545"/>
                  </a:cubicBezTo>
                  <a:cubicBezTo>
                    <a:pt x="1286342" y="3928545"/>
                    <a:pt x="1027553" y="3812090"/>
                    <a:pt x="754387" y="3763208"/>
                  </a:cubicBezTo>
                  <a:cubicBezTo>
                    <a:pt x="754387" y="3763208"/>
                    <a:pt x="396395" y="3671194"/>
                    <a:pt x="193677" y="3432533"/>
                  </a:cubicBezTo>
                  <a:cubicBezTo>
                    <a:pt x="193677" y="3432533"/>
                    <a:pt x="-53611" y="3136363"/>
                    <a:pt x="26901" y="2927894"/>
                  </a:cubicBezTo>
                  <a:cubicBezTo>
                    <a:pt x="26901" y="2927894"/>
                    <a:pt x="88723" y="2756805"/>
                    <a:pt x="54218" y="2604407"/>
                  </a:cubicBezTo>
                  <a:cubicBezTo>
                    <a:pt x="54218" y="2604407"/>
                    <a:pt x="28339" y="2536834"/>
                    <a:pt x="93036" y="2377248"/>
                  </a:cubicBezTo>
                  <a:cubicBezTo>
                    <a:pt x="93036" y="2377248"/>
                    <a:pt x="128979" y="2211910"/>
                    <a:pt x="107414" y="2128523"/>
                  </a:cubicBezTo>
                  <a:cubicBezTo>
                    <a:pt x="107414" y="2128523"/>
                    <a:pt x="94474" y="1928680"/>
                    <a:pt x="219556" y="1738901"/>
                  </a:cubicBezTo>
                  <a:cubicBezTo>
                    <a:pt x="219556" y="1738901"/>
                    <a:pt x="324509" y="1572126"/>
                    <a:pt x="353263" y="1426916"/>
                  </a:cubicBezTo>
                  <a:cubicBezTo>
                    <a:pt x="353263" y="1426916"/>
                    <a:pt x="379142" y="1176754"/>
                    <a:pt x="341762" y="984099"/>
                  </a:cubicBezTo>
                  <a:cubicBezTo>
                    <a:pt x="341762" y="984099"/>
                    <a:pt x="318758" y="827388"/>
                    <a:pt x="327384" y="616044"/>
                  </a:cubicBezTo>
                  <a:cubicBezTo>
                    <a:pt x="327384" y="613168"/>
                    <a:pt x="281378" y="39519"/>
                    <a:pt x="369078" y="13640"/>
                  </a:cubicBezTo>
                  <a:close/>
                </a:path>
              </a:pathLst>
            </a:custGeom>
            <a:solidFill>
              <a:schemeClr val="bg1"/>
            </a:solidFill>
            <a:ln w="25400" cap="flat">
              <a:noFill/>
              <a:prstDash val="solid"/>
              <a:miter/>
            </a:ln>
            <a:scene3d>
              <a:camera prst="orthographicFront"/>
              <a:lightRig rig="threePt" dir="t"/>
            </a:scene3d>
            <a:sp3d/>
          </p:spPr>
          <p:txBody>
            <a:bodyPr anchor="ctr"/>
            <a:lstStyle/>
            <a:p>
              <a:pPr>
                <a:defRPr/>
              </a:pPr>
              <a:endParaRPr lang="zh-CN" altLang="en-US" sz="5460"/>
            </a:p>
          </p:txBody>
        </p:sp>
        <p:sp>
          <p:nvSpPr>
            <p:cNvPr id="62" name="任意多边形: 形状 61">
              <a:extLst>
                <a:ext uri="{FF2B5EF4-FFF2-40B4-BE49-F238E27FC236}">
                  <a16:creationId xmlns:a16="http://schemas.microsoft.com/office/drawing/2014/main" id="{605FC156-CBD9-445D-9D68-117FE46DEC47}"/>
                </a:ext>
              </a:extLst>
            </p:cNvPr>
            <p:cNvSpPr/>
            <p:nvPr userDrawn="1"/>
          </p:nvSpPr>
          <p:spPr>
            <a:xfrm>
              <a:off x="4755634" y="2837033"/>
              <a:ext cx="995060" cy="705587"/>
            </a:xfrm>
            <a:custGeom>
              <a:avLst/>
              <a:gdLst>
                <a:gd name="connsiteX0" fmla="*/ 782837 w 790744"/>
                <a:gd name="connsiteY0" fmla="*/ 424846 h 560709"/>
                <a:gd name="connsiteX1" fmla="*/ 679322 w 790744"/>
                <a:gd name="connsiteY1" fmla="*/ 276761 h 560709"/>
                <a:gd name="connsiteX2" fmla="*/ 639065 w 790744"/>
                <a:gd name="connsiteY2" fmla="*/ 69729 h 560709"/>
                <a:gd name="connsiteX3" fmla="*/ 647692 w 790744"/>
                <a:gd name="connsiteY3" fmla="*/ 40975 h 560709"/>
                <a:gd name="connsiteX4" fmla="*/ 492418 w 790744"/>
                <a:gd name="connsiteY4" fmla="*/ 10783 h 560709"/>
                <a:gd name="connsiteX5" fmla="*/ 10783 w 790744"/>
                <a:gd name="connsiteY5" fmla="*/ 285387 h 560709"/>
                <a:gd name="connsiteX6" fmla="*/ 492418 w 790744"/>
                <a:gd name="connsiteY6" fmla="*/ 559991 h 560709"/>
                <a:gd name="connsiteX7" fmla="*/ 782837 w 790744"/>
                <a:gd name="connsiteY7" fmla="*/ 424846 h 560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0744" h="560709">
                  <a:moveTo>
                    <a:pt x="782837" y="424846"/>
                  </a:moveTo>
                  <a:lnTo>
                    <a:pt x="679322" y="276761"/>
                  </a:lnTo>
                  <a:cubicBezTo>
                    <a:pt x="604560" y="184747"/>
                    <a:pt x="639065" y="69729"/>
                    <a:pt x="639065" y="69729"/>
                  </a:cubicBezTo>
                  <a:cubicBezTo>
                    <a:pt x="641941" y="61103"/>
                    <a:pt x="644816" y="52477"/>
                    <a:pt x="647692" y="40975"/>
                  </a:cubicBezTo>
                  <a:cubicBezTo>
                    <a:pt x="600247" y="20847"/>
                    <a:pt x="547052" y="10783"/>
                    <a:pt x="492418" y="10783"/>
                  </a:cubicBezTo>
                  <a:cubicBezTo>
                    <a:pt x="417657" y="10783"/>
                    <a:pt x="10783" y="61103"/>
                    <a:pt x="10783" y="285387"/>
                  </a:cubicBezTo>
                  <a:cubicBezTo>
                    <a:pt x="10783" y="509671"/>
                    <a:pt x="417657" y="559991"/>
                    <a:pt x="492418" y="559991"/>
                  </a:cubicBezTo>
                  <a:cubicBezTo>
                    <a:pt x="616062" y="561429"/>
                    <a:pt x="725329" y="509671"/>
                    <a:pt x="782837" y="424846"/>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63" name="任意多边形: 形状 62">
              <a:extLst>
                <a:ext uri="{FF2B5EF4-FFF2-40B4-BE49-F238E27FC236}">
                  <a16:creationId xmlns:a16="http://schemas.microsoft.com/office/drawing/2014/main" id="{37B99DAC-B21C-4248-A9CA-D5C55ED43019}"/>
                </a:ext>
              </a:extLst>
            </p:cNvPr>
            <p:cNvSpPr/>
            <p:nvPr userDrawn="1"/>
          </p:nvSpPr>
          <p:spPr>
            <a:xfrm>
              <a:off x="4896750" y="2951011"/>
              <a:ext cx="542758" cy="488484"/>
            </a:xfrm>
            <a:custGeom>
              <a:avLst/>
              <a:gdLst>
                <a:gd name="connsiteX0" fmla="*/ 258070 w 431315"/>
                <a:gd name="connsiteY0" fmla="*/ 10783 h 388183"/>
                <a:gd name="connsiteX1" fmla="*/ 10783 w 431315"/>
                <a:gd name="connsiteY1" fmla="*/ 196248 h 388183"/>
                <a:gd name="connsiteX2" fmla="*/ 258070 w 431315"/>
                <a:gd name="connsiteY2" fmla="*/ 381714 h 388183"/>
                <a:gd name="connsiteX3" fmla="*/ 420532 w 431315"/>
                <a:gd name="connsiteY3" fmla="*/ 196248 h 388183"/>
                <a:gd name="connsiteX4" fmla="*/ 258070 w 431315"/>
                <a:gd name="connsiteY4" fmla="*/ 10783 h 3881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1315" h="388183">
                  <a:moveTo>
                    <a:pt x="258070" y="10783"/>
                  </a:moveTo>
                  <a:cubicBezTo>
                    <a:pt x="204875" y="10783"/>
                    <a:pt x="10783" y="56790"/>
                    <a:pt x="10783" y="196248"/>
                  </a:cubicBezTo>
                  <a:cubicBezTo>
                    <a:pt x="10783" y="335707"/>
                    <a:pt x="206312" y="381714"/>
                    <a:pt x="258070" y="381714"/>
                  </a:cubicBezTo>
                  <a:cubicBezTo>
                    <a:pt x="350084" y="381714"/>
                    <a:pt x="420532" y="299764"/>
                    <a:pt x="420532" y="196248"/>
                  </a:cubicBezTo>
                  <a:cubicBezTo>
                    <a:pt x="420532" y="91295"/>
                    <a:pt x="348647" y="10783"/>
                    <a:pt x="258070" y="10783"/>
                  </a:cubicBezTo>
                  <a:close/>
                </a:path>
              </a:pathLst>
            </a:custGeom>
            <a:solidFill>
              <a:schemeClr val="accent3">
                <a:lumMod val="40000"/>
                <a:lumOff val="60000"/>
              </a:schemeClr>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64" name="任意多边形: 形状 63">
              <a:extLst>
                <a:ext uri="{FF2B5EF4-FFF2-40B4-BE49-F238E27FC236}">
                  <a16:creationId xmlns:a16="http://schemas.microsoft.com/office/drawing/2014/main" id="{DC91E5C9-42C0-4484-891A-BE7B7F6918B9}"/>
                </a:ext>
              </a:extLst>
            </p:cNvPr>
            <p:cNvSpPr/>
            <p:nvPr userDrawn="1"/>
          </p:nvSpPr>
          <p:spPr>
            <a:xfrm>
              <a:off x="5580622" y="3897223"/>
              <a:ext cx="578944" cy="398025"/>
            </a:xfrm>
            <a:custGeom>
              <a:avLst/>
              <a:gdLst>
                <a:gd name="connsiteX0" fmla="*/ 10783 w 460069"/>
                <a:gd name="connsiteY0" fmla="*/ 235067 h 316297"/>
                <a:gd name="connsiteX1" fmla="*/ 163181 w 460069"/>
                <a:gd name="connsiteY1" fmla="*/ 306953 h 316297"/>
                <a:gd name="connsiteX2" fmla="*/ 168932 w 460069"/>
                <a:gd name="connsiteY2" fmla="*/ 304077 h 316297"/>
                <a:gd name="connsiteX3" fmla="*/ 401842 w 460069"/>
                <a:gd name="connsiteY3" fmla="*/ 144491 h 316297"/>
                <a:gd name="connsiteX4" fmla="*/ 449287 w 460069"/>
                <a:gd name="connsiteY4" fmla="*/ 10783 h 316297"/>
                <a:gd name="connsiteX5" fmla="*/ 10783 w 460069"/>
                <a:gd name="connsiteY5" fmla="*/ 235067 h 316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069" h="316297">
                  <a:moveTo>
                    <a:pt x="10783" y="235067"/>
                  </a:moveTo>
                  <a:cubicBezTo>
                    <a:pt x="56790" y="292575"/>
                    <a:pt x="163181" y="306953"/>
                    <a:pt x="163181" y="306953"/>
                  </a:cubicBezTo>
                  <a:cubicBezTo>
                    <a:pt x="167494" y="304077"/>
                    <a:pt x="168932" y="304077"/>
                    <a:pt x="168932" y="304077"/>
                  </a:cubicBezTo>
                  <a:cubicBezTo>
                    <a:pt x="285387" y="250882"/>
                    <a:pt x="401842" y="144491"/>
                    <a:pt x="401842" y="144491"/>
                  </a:cubicBezTo>
                  <a:cubicBezTo>
                    <a:pt x="450725" y="98484"/>
                    <a:pt x="459351" y="52477"/>
                    <a:pt x="449287" y="10783"/>
                  </a:cubicBezTo>
                  <a:cubicBezTo>
                    <a:pt x="410468" y="141615"/>
                    <a:pt x="10783" y="235067"/>
                    <a:pt x="10783" y="235067"/>
                  </a:cubicBezTo>
                  <a:close/>
                </a:path>
              </a:pathLst>
            </a:custGeom>
            <a:solidFill>
              <a:schemeClr val="accent3">
                <a:lumMod val="40000"/>
                <a:lumOff val="60000"/>
              </a:schemeClr>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65" name="任意多边形: 形状 64">
              <a:extLst>
                <a:ext uri="{FF2B5EF4-FFF2-40B4-BE49-F238E27FC236}">
                  <a16:creationId xmlns:a16="http://schemas.microsoft.com/office/drawing/2014/main" id="{FC35C8E9-4FD1-4540-B30C-DF2D998F3DE7}"/>
                </a:ext>
              </a:extLst>
            </p:cNvPr>
            <p:cNvSpPr/>
            <p:nvPr userDrawn="1"/>
          </p:nvSpPr>
          <p:spPr>
            <a:xfrm>
              <a:off x="5037867" y="3093883"/>
              <a:ext cx="253287" cy="199011"/>
            </a:xfrm>
            <a:custGeom>
              <a:avLst/>
              <a:gdLst>
                <a:gd name="connsiteX0" fmla="*/ 196248 w 201280"/>
                <a:gd name="connsiteY0" fmla="*/ 82714 h 158148"/>
                <a:gd name="connsiteX1" fmla="*/ 145928 w 201280"/>
                <a:gd name="connsiteY1" fmla="*/ 154600 h 158148"/>
                <a:gd name="connsiteX2" fmla="*/ 10783 w 201280"/>
                <a:gd name="connsiteY2" fmla="*/ 82714 h 158148"/>
                <a:gd name="connsiteX3" fmla="*/ 145928 w 201280"/>
                <a:gd name="connsiteY3" fmla="*/ 10828 h 158148"/>
                <a:gd name="connsiteX4" fmla="*/ 196248 w 201280"/>
                <a:gd name="connsiteY4" fmla="*/ 82714 h 15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280" h="158148">
                  <a:moveTo>
                    <a:pt x="196248" y="82714"/>
                  </a:moveTo>
                  <a:cubicBezTo>
                    <a:pt x="196248" y="122970"/>
                    <a:pt x="173245" y="154600"/>
                    <a:pt x="145928" y="154600"/>
                  </a:cubicBezTo>
                  <a:cubicBezTo>
                    <a:pt x="118612" y="154600"/>
                    <a:pt x="10783" y="121532"/>
                    <a:pt x="10783" y="82714"/>
                  </a:cubicBezTo>
                  <a:cubicBezTo>
                    <a:pt x="10783" y="42458"/>
                    <a:pt x="118612" y="10828"/>
                    <a:pt x="145928" y="10828"/>
                  </a:cubicBezTo>
                  <a:cubicBezTo>
                    <a:pt x="173245" y="9390"/>
                    <a:pt x="196248" y="42458"/>
                    <a:pt x="196248" y="82714"/>
                  </a:cubicBezTo>
                  <a:close/>
                </a:path>
              </a:pathLst>
            </a:custGeom>
            <a:solidFill>
              <a:schemeClr val="accent1"/>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66" name="任意多边形: 形状 65">
              <a:extLst>
                <a:ext uri="{FF2B5EF4-FFF2-40B4-BE49-F238E27FC236}">
                  <a16:creationId xmlns:a16="http://schemas.microsoft.com/office/drawing/2014/main" id="{DB414B64-EA38-42DA-B777-4888267153E7}"/>
                </a:ext>
              </a:extLst>
            </p:cNvPr>
            <p:cNvSpPr/>
            <p:nvPr userDrawn="1"/>
          </p:nvSpPr>
          <p:spPr>
            <a:xfrm>
              <a:off x="5374123" y="4552152"/>
              <a:ext cx="452299" cy="253287"/>
            </a:xfrm>
            <a:custGeom>
              <a:avLst/>
              <a:gdLst>
                <a:gd name="connsiteX0" fmla="*/ 36865 w 359429"/>
                <a:gd name="connsiteY0" fmla="*/ 124362 h 201280"/>
                <a:gd name="connsiteX1" fmla="*/ 21050 w 359429"/>
                <a:gd name="connsiteY1" fmla="*/ 163181 h 201280"/>
                <a:gd name="connsiteX2" fmla="*/ 236708 w 359429"/>
                <a:gd name="connsiteY2" fmla="*/ 203437 h 201280"/>
                <a:gd name="connsiteX3" fmla="*/ 356039 w 359429"/>
                <a:gd name="connsiteY3" fmla="*/ 85544 h 201280"/>
                <a:gd name="connsiteX4" fmla="*/ 333035 w 359429"/>
                <a:gd name="connsiteY4" fmla="*/ 10783 h 201280"/>
                <a:gd name="connsiteX5" fmla="*/ 333035 w 359429"/>
                <a:gd name="connsiteY5" fmla="*/ 10783 h 201280"/>
                <a:gd name="connsiteX6" fmla="*/ 36865 w 359429"/>
                <a:gd name="connsiteY6" fmla="*/ 124362 h 20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9429" h="201280">
                  <a:moveTo>
                    <a:pt x="36865" y="124362"/>
                  </a:moveTo>
                  <a:cubicBezTo>
                    <a:pt x="36865" y="124362"/>
                    <a:pt x="-9142" y="137302"/>
                    <a:pt x="21050" y="163181"/>
                  </a:cubicBezTo>
                  <a:lnTo>
                    <a:pt x="236708" y="203437"/>
                  </a:lnTo>
                  <a:cubicBezTo>
                    <a:pt x="353163" y="184747"/>
                    <a:pt x="356039" y="85544"/>
                    <a:pt x="356039" y="85544"/>
                  </a:cubicBezTo>
                  <a:cubicBezTo>
                    <a:pt x="361789" y="59665"/>
                    <a:pt x="348850" y="32349"/>
                    <a:pt x="333035" y="10783"/>
                  </a:cubicBezTo>
                  <a:lnTo>
                    <a:pt x="333035" y="10783"/>
                  </a:lnTo>
                  <a:cubicBezTo>
                    <a:pt x="334473" y="10783"/>
                    <a:pt x="288466" y="150241"/>
                    <a:pt x="36865" y="124362"/>
                  </a:cubicBezTo>
                  <a:close/>
                </a:path>
              </a:pathLst>
            </a:custGeom>
            <a:solidFill>
              <a:schemeClr val="accent3">
                <a:lumMod val="40000"/>
                <a:lumOff val="60000"/>
              </a:schemeClr>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67" name="任意多边形: 形状 66">
              <a:extLst>
                <a:ext uri="{FF2B5EF4-FFF2-40B4-BE49-F238E27FC236}">
                  <a16:creationId xmlns:a16="http://schemas.microsoft.com/office/drawing/2014/main" id="{B25A0021-CE72-41D3-B40C-8573621D2020}"/>
                </a:ext>
              </a:extLst>
            </p:cNvPr>
            <p:cNvSpPr/>
            <p:nvPr userDrawn="1"/>
          </p:nvSpPr>
          <p:spPr>
            <a:xfrm>
              <a:off x="3266283" y="2840651"/>
              <a:ext cx="2279590" cy="2985175"/>
            </a:xfrm>
            <a:custGeom>
              <a:avLst/>
              <a:gdLst>
                <a:gd name="connsiteX0" fmla="*/ 919724 w 1811524"/>
                <a:gd name="connsiteY0" fmla="*/ 1980456 h 2372234"/>
                <a:gd name="connsiteX1" fmla="*/ 279940 w 1811524"/>
                <a:gd name="connsiteY1" fmla="*/ 10783 h 2372234"/>
                <a:gd name="connsiteX2" fmla="*/ 219556 w 1811524"/>
                <a:gd name="connsiteY2" fmla="*/ 121487 h 2372234"/>
                <a:gd name="connsiteX3" fmla="*/ 107414 w 1811524"/>
                <a:gd name="connsiteY3" fmla="*/ 511109 h 2372234"/>
                <a:gd name="connsiteX4" fmla="*/ 93036 w 1811524"/>
                <a:gd name="connsiteY4" fmla="*/ 759834 h 2372234"/>
                <a:gd name="connsiteX5" fmla="*/ 54218 w 1811524"/>
                <a:gd name="connsiteY5" fmla="*/ 986993 h 2372234"/>
                <a:gd name="connsiteX6" fmla="*/ 26901 w 1811524"/>
                <a:gd name="connsiteY6" fmla="*/ 1310480 h 2372234"/>
                <a:gd name="connsiteX7" fmla="*/ 193677 w 1811524"/>
                <a:gd name="connsiteY7" fmla="*/ 1815118 h 2372234"/>
                <a:gd name="connsiteX8" fmla="*/ 754386 w 1811524"/>
                <a:gd name="connsiteY8" fmla="*/ 2145794 h 2372234"/>
                <a:gd name="connsiteX9" fmla="*/ 1286342 w 1811524"/>
                <a:gd name="connsiteY9" fmla="*/ 2311131 h 2372234"/>
                <a:gd name="connsiteX10" fmla="*/ 1717657 w 1811524"/>
                <a:gd name="connsiteY10" fmla="*/ 2319757 h 2372234"/>
                <a:gd name="connsiteX11" fmla="*/ 1811109 w 1811524"/>
                <a:gd name="connsiteY11" fmla="*/ 2206178 h 2372234"/>
                <a:gd name="connsiteX12" fmla="*/ 919724 w 1811524"/>
                <a:gd name="connsiteY12" fmla="*/ 1980456 h 2372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1524" h="2372234">
                  <a:moveTo>
                    <a:pt x="919724" y="1980456"/>
                  </a:moveTo>
                  <a:cubicBezTo>
                    <a:pt x="292879" y="1744670"/>
                    <a:pt x="258374" y="575806"/>
                    <a:pt x="279940" y="10783"/>
                  </a:cubicBezTo>
                  <a:cubicBezTo>
                    <a:pt x="248310" y="75480"/>
                    <a:pt x="219556" y="121487"/>
                    <a:pt x="219556" y="121487"/>
                  </a:cubicBezTo>
                  <a:cubicBezTo>
                    <a:pt x="94474" y="312703"/>
                    <a:pt x="107414" y="511109"/>
                    <a:pt x="107414" y="511109"/>
                  </a:cubicBezTo>
                  <a:cubicBezTo>
                    <a:pt x="128979" y="594496"/>
                    <a:pt x="93036" y="759834"/>
                    <a:pt x="93036" y="759834"/>
                  </a:cubicBezTo>
                  <a:cubicBezTo>
                    <a:pt x="29777" y="919421"/>
                    <a:pt x="54218" y="986993"/>
                    <a:pt x="54218" y="986993"/>
                  </a:cubicBezTo>
                  <a:cubicBezTo>
                    <a:pt x="88723" y="1139391"/>
                    <a:pt x="26901" y="1310480"/>
                    <a:pt x="26901" y="1310480"/>
                  </a:cubicBezTo>
                  <a:cubicBezTo>
                    <a:pt x="-53611" y="1518949"/>
                    <a:pt x="193677" y="1815118"/>
                    <a:pt x="193677" y="1815118"/>
                  </a:cubicBezTo>
                  <a:cubicBezTo>
                    <a:pt x="396395" y="2052342"/>
                    <a:pt x="754386" y="2145794"/>
                    <a:pt x="754386" y="2145794"/>
                  </a:cubicBezTo>
                  <a:cubicBezTo>
                    <a:pt x="1026115" y="2194676"/>
                    <a:pt x="1286342" y="2311131"/>
                    <a:pt x="1286342" y="2311131"/>
                  </a:cubicBezTo>
                  <a:cubicBezTo>
                    <a:pt x="1555195" y="2443401"/>
                    <a:pt x="1717657" y="2319757"/>
                    <a:pt x="1717657" y="2319757"/>
                  </a:cubicBezTo>
                  <a:cubicBezTo>
                    <a:pt x="1766540" y="2295316"/>
                    <a:pt x="1795294" y="2253622"/>
                    <a:pt x="1811109" y="2206178"/>
                  </a:cubicBezTo>
                  <a:cubicBezTo>
                    <a:pt x="1474683" y="2233494"/>
                    <a:pt x="919724" y="1980456"/>
                    <a:pt x="919724" y="1980456"/>
                  </a:cubicBezTo>
                  <a:close/>
                </a:path>
              </a:pathLst>
            </a:custGeom>
            <a:solidFill>
              <a:schemeClr val="tx2">
                <a:lumMod val="20000"/>
                <a:lumOff val="80000"/>
              </a:schemeClr>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68" name="任意多边形: 形状 67">
              <a:extLst>
                <a:ext uri="{FF2B5EF4-FFF2-40B4-BE49-F238E27FC236}">
                  <a16:creationId xmlns:a16="http://schemas.microsoft.com/office/drawing/2014/main" id="{3956C439-E1CD-40C5-B3E9-37FB56E26559}"/>
                </a:ext>
              </a:extLst>
            </p:cNvPr>
            <p:cNvSpPr/>
            <p:nvPr userDrawn="1"/>
          </p:nvSpPr>
          <p:spPr>
            <a:xfrm>
              <a:off x="1304550" y="479764"/>
              <a:ext cx="182763" cy="182763"/>
            </a:xfrm>
            <a:custGeom>
              <a:avLst/>
              <a:gdLst>
                <a:gd name="connsiteX0" fmla="*/ 82669 w 86263"/>
                <a:gd name="connsiteY0" fmla="*/ 46726 h 86263"/>
                <a:gd name="connsiteX1" fmla="*/ 46726 w 86263"/>
                <a:gd name="connsiteY1" fmla="*/ 82669 h 86263"/>
                <a:gd name="connsiteX2" fmla="*/ 10783 w 86263"/>
                <a:gd name="connsiteY2" fmla="*/ 46726 h 86263"/>
                <a:gd name="connsiteX3" fmla="*/ 46726 w 86263"/>
                <a:gd name="connsiteY3" fmla="*/ 10783 h 86263"/>
                <a:gd name="connsiteX4" fmla="*/ 82669 w 86263"/>
                <a:gd name="connsiteY4" fmla="*/ 46726 h 86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63" h="86263">
                  <a:moveTo>
                    <a:pt x="82669" y="46726"/>
                  </a:moveTo>
                  <a:cubicBezTo>
                    <a:pt x="82669" y="66854"/>
                    <a:pt x="66854" y="82669"/>
                    <a:pt x="46726" y="82669"/>
                  </a:cubicBezTo>
                  <a:cubicBezTo>
                    <a:pt x="26598" y="82669"/>
                    <a:pt x="10783" y="66854"/>
                    <a:pt x="10783" y="46726"/>
                  </a:cubicBezTo>
                  <a:cubicBezTo>
                    <a:pt x="10783" y="26598"/>
                    <a:pt x="26598" y="10783"/>
                    <a:pt x="46726" y="10783"/>
                  </a:cubicBezTo>
                  <a:cubicBezTo>
                    <a:pt x="66854" y="10783"/>
                    <a:pt x="82669" y="26598"/>
                    <a:pt x="82669" y="46726"/>
                  </a:cubicBezTo>
                  <a:close/>
                </a:path>
              </a:pathLst>
            </a:custGeom>
            <a:solidFill>
              <a:schemeClr val="accent2"/>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69" name="任意多边形: 形状 68">
              <a:extLst>
                <a:ext uri="{FF2B5EF4-FFF2-40B4-BE49-F238E27FC236}">
                  <a16:creationId xmlns:a16="http://schemas.microsoft.com/office/drawing/2014/main" id="{9C855FB9-7C81-48D3-AECE-5273D89077E4}"/>
                </a:ext>
              </a:extLst>
            </p:cNvPr>
            <p:cNvSpPr/>
            <p:nvPr userDrawn="1"/>
          </p:nvSpPr>
          <p:spPr>
            <a:xfrm>
              <a:off x="1513051" y="952369"/>
              <a:ext cx="168863" cy="168863"/>
            </a:xfrm>
            <a:custGeom>
              <a:avLst/>
              <a:gdLst>
                <a:gd name="connsiteX0" fmla="*/ 82669 w 86263"/>
                <a:gd name="connsiteY0" fmla="*/ 46726 h 86263"/>
                <a:gd name="connsiteX1" fmla="*/ 46726 w 86263"/>
                <a:gd name="connsiteY1" fmla="*/ 82669 h 86263"/>
                <a:gd name="connsiteX2" fmla="*/ 10783 w 86263"/>
                <a:gd name="connsiteY2" fmla="*/ 46726 h 86263"/>
                <a:gd name="connsiteX3" fmla="*/ 46726 w 86263"/>
                <a:gd name="connsiteY3" fmla="*/ 10783 h 86263"/>
                <a:gd name="connsiteX4" fmla="*/ 82669 w 86263"/>
                <a:gd name="connsiteY4" fmla="*/ 46726 h 86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63" h="86263">
                  <a:moveTo>
                    <a:pt x="82669" y="46726"/>
                  </a:moveTo>
                  <a:cubicBezTo>
                    <a:pt x="82669" y="66854"/>
                    <a:pt x="66854" y="82669"/>
                    <a:pt x="46726" y="82669"/>
                  </a:cubicBezTo>
                  <a:cubicBezTo>
                    <a:pt x="26598" y="82669"/>
                    <a:pt x="10783" y="66854"/>
                    <a:pt x="10783" y="46726"/>
                  </a:cubicBezTo>
                  <a:cubicBezTo>
                    <a:pt x="10783" y="26598"/>
                    <a:pt x="26598" y="10783"/>
                    <a:pt x="46726" y="10783"/>
                  </a:cubicBezTo>
                  <a:cubicBezTo>
                    <a:pt x="66854" y="10783"/>
                    <a:pt x="82669" y="26598"/>
                    <a:pt x="82669" y="46726"/>
                  </a:cubicBezTo>
                  <a:close/>
                </a:path>
              </a:pathLst>
            </a:custGeom>
            <a:solidFill>
              <a:schemeClr val="accent2"/>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70" name="任意多边形: 形状 69">
              <a:extLst>
                <a:ext uri="{FF2B5EF4-FFF2-40B4-BE49-F238E27FC236}">
                  <a16:creationId xmlns:a16="http://schemas.microsoft.com/office/drawing/2014/main" id="{6C655BDF-C0FD-4A98-875C-09C33D3269CD}"/>
                </a:ext>
              </a:extLst>
            </p:cNvPr>
            <p:cNvSpPr/>
            <p:nvPr userDrawn="1"/>
          </p:nvSpPr>
          <p:spPr>
            <a:xfrm>
              <a:off x="1632335" y="465527"/>
              <a:ext cx="355382" cy="355382"/>
            </a:xfrm>
            <a:custGeom>
              <a:avLst/>
              <a:gdLst>
                <a:gd name="connsiteX0" fmla="*/ 141615 w 345052"/>
                <a:gd name="connsiteY0" fmla="*/ 347209 h 345052"/>
                <a:gd name="connsiteX1" fmla="*/ 216377 w 345052"/>
                <a:gd name="connsiteY1" fmla="*/ 347209 h 345052"/>
                <a:gd name="connsiteX2" fmla="*/ 216377 w 345052"/>
                <a:gd name="connsiteY2" fmla="*/ 312704 h 345052"/>
                <a:gd name="connsiteX3" fmla="*/ 248006 w 345052"/>
                <a:gd name="connsiteY3" fmla="*/ 299764 h 345052"/>
                <a:gd name="connsiteX4" fmla="*/ 272447 w 345052"/>
                <a:gd name="connsiteY4" fmla="*/ 324205 h 345052"/>
                <a:gd name="connsiteX5" fmla="*/ 324205 w 345052"/>
                <a:gd name="connsiteY5" fmla="*/ 272448 h 345052"/>
                <a:gd name="connsiteX6" fmla="*/ 299764 w 345052"/>
                <a:gd name="connsiteY6" fmla="*/ 248006 h 345052"/>
                <a:gd name="connsiteX7" fmla="*/ 312704 w 345052"/>
                <a:gd name="connsiteY7" fmla="*/ 216377 h 345052"/>
                <a:gd name="connsiteX8" fmla="*/ 347209 w 345052"/>
                <a:gd name="connsiteY8" fmla="*/ 216377 h 345052"/>
                <a:gd name="connsiteX9" fmla="*/ 347209 w 345052"/>
                <a:gd name="connsiteY9" fmla="*/ 141615 h 345052"/>
                <a:gd name="connsiteX10" fmla="*/ 312704 w 345052"/>
                <a:gd name="connsiteY10" fmla="*/ 141615 h 345052"/>
                <a:gd name="connsiteX11" fmla="*/ 299764 w 345052"/>
                <a:gd name="connsiteY11" fmla="*/ 109986 h 345052"/>
                <a:gd name="connsiteX12" fmla="*/ 324205 w 345052"/>
                <a:gd name="connsiteY12" fmla="*/ 85544 h 345052"/>
                <a:gd name="connsiteX13" fmla="*/ 272447 w 345052"/>
                <a:gd name="connsiteY13" fmla="*/ 33786 h 345052"/>
                <a:gd name="connsiteX14" fmla="*/ 248006 w 345052"/>
                <a:gd name="connsiteY14" fmla="*/ 58228 h 345052"/>
                <a:gd name="connsiteX15" fmla="*/ 216377 w 345052"/>
                <a:gd name="connsiteY15" fmla="*/ 45288 h 345052"/>
                <a:gd name="connsiteX16" fmla="*/ 216377 w 345052"/>
                <a:gd name="connsiteY16" fmla="*/ 10783 h 345052"/>
                <a:gd name="connsiteX17" fmla="*/ 141615 w 345052"/>
                <a:gd name="connsiteY17" fmla="*/ 10783 h 345052"/>
                <a:gd name="connsiteX18" fmla="*/ 141615 w 345052"/>
                <a:gd name="connsiteY18" fmla="*/ 45288 h 345052"/>
                <a:gd name="connsiteX19" fmla="*/ 109985 w 345052"/>
                <a:gd name="connsiteY19" fmla="*/ 58228 h 345052"/>
                <a:gd name="connsiteX20" fmla="*/ 85544 w 345052"/>
                <a:gd name="connsiteY20" fmla="*/ 33786 h 345052"/>
                <a:gd name="connsiteX21" fmla="*/ 33786 w 345052"/>
                <a:gd name="connsiteY21" fmla="*/ 85544 h 345052"/>
                <a:gd name="connsiteX22" fmla="*/ 58228 w 345052"/>
                <a:gd name="connsiteY22" fmla="*/ 109986 h 345052"/>
                <a:gd name="connsiteX23" fmla="*/ 45288 w 345052"/>
                <a:gd name="connsiteY23" fmla="*/ 141615 h 345052"/>
                <a:gd name="connsiteX24" fmla="*/ 10783 w 345052"/>
                <a:gd name="connsiteY24" fmla="*/ 141615 h 345052"/>
                <a:gd name="connsiteX25" fmla="*/ 10783 w 345052"/>
                <a:gd name="connsiteY25" fmla="*/ 216377 h 345052"/>
                <a:gd name="connsiteX26" fmla="*/ 45288 w 345052"/>
                <a:gd name="connsiteY26" fmla="*/ 216377 h 345052"/>
                <a:gd name="connsiteX27" fmla="*/ 58228 w 345052"/>
                <a:gd name="connsiteY27" fmla="*/ 248006 h 345052"/>
                <a:gd name="connsiteX28" fmla="*/ 33786 w 345052"/>
                <a:gd name="connsiteY28" fmla="*/ 272448 h 345052"/>
                <a:gd name="connsiteX29" fmla="*/ 85544 w 345052"/>
                <a:gd name="connsiteY29" fmla="*/ 324205 h 345052"/>
                <a:gd name="connsiteX30" fmla="*/ 109985 w 345052"/>
                <a:gd name="connsiteY30" fmla="*/ 299764 h 345052"/>
                <a:gd name="connsiteX31" fmla="*/ 141615 w 345052"/>
                <a:gd name="connsiteY31" fmla="*/ 312704 h 345052"/>
                <a:gd name="connsiteX32" fmla="*/ 141615 w 345052"/>
                <a:gd name="connsiteY32" fmla="*/ 347209 h 345052"/>
                <a:gd name="connsiteX33" fmla="*/ 111423 w 345052"/>
                <a:gd name="connsiteY33" fmla="*/ 177558 h 345052"/>
                <a:gd name="connsiteX34" fmla="*/ 177558 w 345052"/>
                <a:gd name="connsiteY34" fmla="*/ 111423 h 345052"/>
                <a:gd name="connsiteX35" fmla="*/ 243693 w 345052"/>
                <a:gd name="connsiteY35" fmla="*/ 177558 h 345052"/>
                <a:gd name="connsiteX36" fmla="*/ 177558 w 345052"/>
                <a:gd name="connsiteY36" fmla="*/ 243693 h 345052"/>
                <a:gd name="connsiteX37" fmla="*/ 111423 w 345052"/>
                <a:gd name="connsiteY37" fmla="*/ 177558 h 345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45052" h="345052">
                  <a:moveTo>
                    <a:pt x="141615" y="347209"/>
                  </a:moveTo>
                  <a:lnTo>
                    <a:pt x="216377" y="347209"/>
                  </a:lnTo>
                  <a:lnTo>
                    <a:pt x="216377" y="312704"/>
                  </a:lnTo>
                  <a:cubicBezTo>
                    <a:pt x="227878" y="309828"/>
                    <a:pt x="237942" y="305515"/>
                    <a:pt x="248006" y="299764"/>
                  </a:cubicBezTo>
                  <a:lnTo>
                    <a:pt x="272447" y="324205"/>
                  </a:lnTo>
                  <a:lnTo>
                    <a:pt x="324205" y="272448"/>
                  </a:lnTo>
                  <a:lnTo>
                    <a:pt x="299764" y="248006"/>
                  </a:lnTo>
                  <a:cubicBezTo>
                    <a:pt x="305515" y="237942"/>
                    <a:pt x="309828" y="226441"/>
                    <a:pt x="312704" y="216377"/>
                  </a:cubicBezTo>
                  <a:lnTo>
                    <a:pt x="347209" y="216377"/>
                  </a:lnTo>
                  <a:lnTo>
                    <a:pt x="347209" y="141615"/>
                  </a:lnTo>
                  <a:lnTo>
                    <a:pt x="312704" y="141615"/>
                  </a:lnTo>
                  <a:cubicBezTo>
                    <a:pt x="309828" y="130113"/>
                    <a:pt x="305515" y="120050"/>
                    <a:pt x="299764" y="109986"/>
                  </a:cubicBezTo>
                  <a:lnTo>
                    <a:pt x="324205" y="85544"/>
                  </a:lnTo>
                  <a:lnTo>
                    <a:pt x="272447" y="33786"/>
                  </a:lnTo>
                  <a:lnTo>
                    <a:pt x="248006" y="58228"/>
                  </a:lnTo>
                  <a:cubicBezTo>
                    <a:pt x="237942" y="52477"/>
                    <a:pt x="227878" y="48164"/>
                    <a:pt x="216377" y="45288"/>
                  </a:cubicBezTo>
                  <a:lnTo>
                    <a:pt x="216377" y="10783"/>
                  </a:lnTo>
                  <a:lnTo>
                    <a:pt x="141615" y="10783"/>
                  </a:lnTo>
                  <a:lnTo>
                    <a:pt x="141615" y="45288"/>
                  </a:lnTo>
                  <a:cubicBezTo>
                    <a:pt x="130113" y="48164"/>
                    <a:pt x="120049" y="52477"/>
                    <a:pt x="109985" y="58228"/>
                  </a:cubicBezTo>
                  <a:lnTo>
                    <a:pt x="85544" y="33786"/>
                  </a:lnTo>
                  <a:lnTo>
                    <a:pt x="33786" y="85544"/>
                  </a:lnTo>
                  <a:lnTo>
                    <a:pt x="58228" y="109986"/>
                  </a:lnTo>
                  <a:cubicBezTo>
                    <a:pt x="52477" y="120050"/>
                    <a:pt x="48164" y="130113"/>
                    <a:pt x="45288" y="141615"/>
                  </a:cubicBezTo>
                  <a:lnTo>
                    <a:pt x="10783" y="141615"/>
                  </a:lnTo>
                  <a:lnTo>
                    <a:pt x="10783" y="216377"/>
                  </a:lnTo>
                  <a:lnTo>
                    <a:pt x="45288" y="216377"/>
                  </a:lnTo>
                  <a:cubicBezTo>
                    <a:pt x="48164" y="227878"/>
                    <a:pt x="52477" y="237942"/>
                    <a:pt x="58228" y="248006"/>
                  </a:cubicBezTo>
                  <a:lnTo>
                    <a:pt x="33786" y="272448"/>
                  </a:lnTo>
                  <a:lnTo>
                    <a:pt x="85544" y="324205"/>
                  </a:lnTo>
                  <a:lnTo>
                    <a:pt x="109985" y="299764"/>
                  </a:lnTo>
                  <a:cubicBezTo>
                    <a:pt x="120049" y="305515"/>
                    <a:pt x="131551" y="309828"/>
                    <a:pt x="141615" y="312704"/>
                  </a:cubicBezTo>
                  <a:lnTo>
                    <a:pt x="141615" y="347209"/>
                  </a:lnTo>
                  <a:close/>
                  <a:moveTo>
                    <a:pt x="111423" y="177558"/>
                  </a:moveTo>
                  <a:cubicBezTo>
                    <a:pt x="111423" y="141615"/>
                    <a:pt x="141615" y="111423"/>
                    <a:pt x="177558" y="111423"/>
                  </a:cubicBezTo>
                  <a:cubicBezTo>
                    <a:pt x="213501" y="111423"/>
                    <a:pt x="243693" y="141615"/>
                    <a:pt x="243693" y="177558"/>
                  </a:cubicBezTo>
                  <a:cubicBezTo>
                    <a:pt x="243693" y="213501"/>
                    <a:pt x="213501" y="243693"/>
                    <a:pt x="177558" y="243693"/>
                  </a:cubicBezTo>
                  <a:cubicBezTo>
                    <a:pt x="141615" y="243693"/>
                    <a:pt x="111423" y="214939"/>
                    <a:pt x="111423" y="177558"/>
                  </a:cubicBezTo>
                  <a:close/>
                </a:path>
              </a:pathLst>
            </a:custGeom>
            <a:solidFill>
              <a:schemeClr val="accent2"/>
            </a:solidFill>
            <a:ln w="9525" cap="flat">
              <a:noFill/>
              <a:prstDash val="solid"/>
              <a:miter/>
            </a:ln>
            <a:scene3d>
              <a:camera prst="orthographicFront"/>
              <a:lightRig rig="threePt" dir="t"/>
            </a:scene3d>
            <a:sp3d/>
          </p:spPr>
          <p:txBody>
            <a:bodyPr anchor="ctr"/>
            <a:lstStyle/>
            <a:p>
              <a:pPr>
                <a:defRPr/>
              </a:pPr>
              <a:endParaRPr lang="zh-CN" altLang="en-US" sz="5460"/>
            </a:p>
          </p:txBody>
        </p:sp>
      </p:grpSp>
      <p:grpSp>
        <p:nvGrpSpPr>
          <p:cNvPr id="71" name="组合 70">
            <a:extLst>
              <a:ext uri="{FF2B5EF4-FFF2-40B4-BE49-F238E27FC236}">
                <a16:creationId xmlns:a16="http://schemas.microsoft.com/office/drawing/2014/main" id="{FC860AEF-D10B-4C71-BD35-7F211E6D6B9A}"/>
              </a:ext>
            </a:extLst>
          </p:cNvPr>
          <p:cNvGrpSpPr/>
          <p:nvPr/>
        </p:nvGrpSpPr>
        <p:grpSpPr>
          <a:xfrm>
            <a:off x="13035391" y="307776"/>
            <a:ext cx="3607958" cy="9053714"/>
            <a:chOff x="9549008" y="225469"/>
            <a:chExt cx="2642991" cy="6632532"/>
          </a:xfrm>
          <a:solidFill>
            <a:schemeClr val="accent5">
              <a:lumMod val="60000"/>
              <a:lumOff val="40000"/>
            </a:schemeClr>
          </a:solidFill>
        </p:grpSpPr>
        <p:sp>
          <p:nvSpPr>
            <p:cNvPr id="72" name="任意多边形: 形状 71">
              <a:extLst>
                <a:ext uri="{FF2B5EF4-FFF2-40B4-BE49-F238E27FC236}">
                  <a16:creationId xmlns:a16="http://schemas.microsoft.com/office/drawing/2014/main" id="{CDBF7AFD-F080-46CE-BFD6-9A8DB0454AD9}"/>
                </a:ext>
              </a:extLst>
            </p:cNvPr>
            <p:cNvSpPr/>
            <p:nvPr/>
          </p:nvSpPr>
          <p:spPr>
            <a:xfrm>
              <a:off x="10234354" y="5386192"/>
              <a:ext cx="1957645" cy="1471809"/>
            </a:xfrm>
            <a:custGeom>
              <a:avLst/>
              <a:gdLst>
                <a:gd name="connsiteX0" fmla="*/ 1731911 w 2910214"/>
                <a:gd name="connsiteY0" fmla="*/ 1213894 h 2187975"/>
                <a:gd name="connsiteX1" fmla="*/ 2265402 w 2910214"/>
                <a:gd name="connsiteY1" fmla="*/ 1747390 h 2187975"/>
                <a:gd name="connsiteX2" fmla="*/ 2108836 w 2910214"/>
                <a:gd name="connsiteY2" fmla="*/ 2124315 h 2187975"/>
                <a:gd name="connsiteX3" fmla="*/ 2031736 w 2910214"/>
                <a:gd name="connsiteY3" fmla="*/ 2187975 h 2187975"/>
                <a:gd name="connsiteX4" fmla="*/ 1432088 w 2910214"/>
                <a:gd name="connsiteY4" fmla="*/ 2187975 h 2187975"/>
                <a:gd name="connsiteX5" fmla="*/ 1354988 w 2910214"/>
                <a:gd name="connsiteY5" fmla="*/ 2124315 h 2187975"/>
                <a:gd name="connsiteX6" fmla="*/ 1198419 w 2910214"/>
                <a:gd name="connsiteY6" fmla="*/ 1747390 h 2187975"/>
                <a:gd name="connsiteX7" fmla="*/ 1731911 w 2910214"/>
                <a:gd name="connsiteY7" fmla="*/ 1213894 h 2187975"/>
                <a:gd name="connsiteX8" fmla="*/ 1731916 w 2910214"/>
                <a:gd name="connsiteY8" fmla="*/ 873688 h 2187975"/>
                <a:gd name="connsiteX9" fmla="*/ 2597873 w 2910214"/>
                <a:gd name="connsiteY9" fmla="*/ 1747381 h 2187975"/>
                <a:gd name="connsiteX10" fmla="*/ 2529979 w 2910214"/>
                <a:gd name="connsiteY10" fmla="*/ 2089388 h 2187975"/>
                <a:gd name="connsiteX11" fmla="*/ 2477061 w 2910214"/>
                <a:gd name="connsiteY11" fmla="*/ 2187975 h 2187975"/>
                <a:gd name="connsiteX12" fmla="*/ 2306749 w 2910214"/>
                <a:gd name="connsiteY12" fmla="*/ 2187975 h 2187975"/>
                <a:gd name="connsiteX13" fmla="*/ 2334753 w 2910214"/>
                <a:gd name="connsiteY13" fmla="*/ 2154020 h 2187975"/>
                <a:gd name="connsiteX14" fmla="*/ 2458703 w 2910214"/>
                <a:gd name="connsiteY14" fmla="*/ 1747381 h 2187975"/>
                <a:gd name="connsiteX15" fmla="*/ 1731916 w 2910214"/>
                <a:gd name="connsiteY15" fmla="*/ 1020589 h 2187975"/>
                <a:gd name="connsiteX16" fmla="*/ 1005133 w 2910214"/>
                <a:gd name="connsiteY16" fmla="*/ 1747381 h 2187975"/>
                <a:gd name="connsiteX17" fmla="*/ 1129083 w 2910214"/>
                <a:gd name="connsiteY17" fmla="*/ 2154020 h 2187975"/>
                <a:gd name="connsiteX18" fmla="*/ 1157087 w 2910214"/>
                <a:gd name="connsiteY18" fmla="*/ 2187975 h 2187975"/>
                <a:gd name="connsiteX19" fmla="*/ 981159 w 2910214"/>
                <a:gd name="connsiteY19" fmla="*/ 2187975 h 2187975"/>
                <a:gd name="connsiteX20" fmla="*/ 926244 w 2910214"/>
                <a:gd name="connsiteY20" fmla="*/ 2086127 h 2187975"/>
                <a:gd name="connsiteX21" fmla="*/ 858228 w 2910214"/>
                <a:gd name="connsiteY21" fmla="*/ 1747381 h 2187975"/>
                <a:gd name="connsiteX22" fmla="*/ 1731916 w 2910214"/>
                <a:gd name="connsiteY22" fmla="*/ 873688 h 2187975"/>
                <a:gd name="connsiteX23" fmla="*/ 1585015 w 2910214"/>
                <a:gd name="connsiteY23" fmla="*/ 0 h 2187975"/>
                <a:gd name="connsiteX24" fmla="*/ 1909746 w 2910214"/>
                <a:gd name="connsiteY24" fmla="*/ 0 h 2187975"/>
                <a:gd name="connsiteX25" fmla="*/ 1979336 w 2910214"/>
                <a:gd name="connsiteY25" fmla="*/ 548957 h 2187975"/>
                <a:gd name="connsiteX26" fmla="*/ 2427778 w 2910214"/>
                <a:gd name="connsiteY26" fmla="*/ 734518 h 2187975"/>
                <a:gd name="connsiteX27" fmla="*/ 2868489 w 2910214"/>
                <a:gd name="connsiteY27" fmla="*/ 394321 h 2187975"/>
                <a:gd name="connsiteX28" fmla="*/ 2910214 w 2910214"/>
                <a:gd name="connsiteY28" fmla="*/ 436046 h 2187975"/>
                <a:gd name="connsiteX29" fmla="*/ 2910214 w 2910214"/>
                <a:gd name="connsiteY29" fmla="*/ 872705 h 2187975"/>
                <a:gd name="connsiteX30" fmla="*/ 2760244 w 2910214"/>
                <a:gd name="connsiteY30" fmla="*/ 1066984 h 2187975"/>
                <a:gd name="connsiteX31" fmla="*/ 2876218 w 2910214"/>
                <a:gd name="connsiteY31" fmla="*/ 1279606 h 2187975"/>
                <a:gd name="connsiteX32" fmla="*/ 2910214 w 2910214"/>
                <a:gd name="connsiteY32" fmla="*/ 1376538 h 2187975"/>
                <a:gd name="connsiteX33" fmla="*/ 2910214 w 2910214"/>
                <a:gd name="connsiteY33" fmla="*/ 2118220 h 2187975"/>
                <a:gd name="connsiteX34" fmla="*/ 2885749 w 2910214"/>
                <a:gd name="connsiteY34" fmla="*/ 2187975 h 2187975"/>
                <a:gd name="connsiteX35" fmla="*/ 2674628 w 2910214"/>
                <a:gd name="connsiteY35" fmla="*/ 2187975 h 2187975"/>
                <a:gd name="connsiteX36" fmla="*/ 2694161 w 2910214"/>
                <a:gd name="connsiteY36" fmla="*/ 2151845 h 2187975"/>
                <a:gd name="connsiteX37" fmla="*/ 2775708 w 2910214"/>
                <a:gd name="connsiteY37" fmla="*/ 1747376 h 2187975"/>
                <a:gd name="connsiteX38" fmla="*/ 1731920 w 2910214"/>
                <a:gd name="connsiteY38" fmla="*/ 703588 h 2187975"/>
                <a:gd name="connsiteX39" fmla="*/ 688127 w 2910214"/>
                <a:gd name="connsiteY39" fmla="*/ 1747376 h 2187975"/>
                <a:gd name="connsiteX40" fmla="*/ 770761 w 2910214"/>
                <a:gd name="connsiteY40" fmla="*/ 2155108 h 2187975"/>
                <a:gd name="connsiteX41" fmla="*/ 788693 w 2910214"/>
                <a:gd name="connsiteY41" fmla="*/ 2187975 h 2187975"/>
                <a:gd name="connsiteX42" fmla="*/ 609009 w 2910214"/>
                <a:gd name="connsiteY42" fmla="*/ 2187975 h 2187975"/>
                <a:gd name="connsiteX43" fmla="*/ 577949 w 2910214"/>
                <a:gd name="connsiteY43" fmla="*/ 2099417 h 2187975"/>
                <a:gd name="connsiteX44" fmla="*/ 548957 w 2910214"/>
                <a:gd name="connsiteY44" fmla="*/ 1979331 h 2187975"/>
                <a:gd name="connsiteX45" fmla="*/ 0 w 2910214"/>
                <a:gd name="connsiteY45" fmla="*/ 1909746 h 2187975"/>
                <a:gd name="connsiteX46" fmla="*/ 0 w 2910214"/>
                <a:gd name="connsiteY46" fmla="*/ 1585010 h 2187975"/>
                <a:gd name="connsiteX47" fmla="*/ 548957 w 2910214"/>
                <a:gd name="connsiteY47" fmla="*/ 1515430 h 2187975"/>
                <a:gd name="connsiteX48" fmla="*/ 734517 w 2910214"/>
                <a:gd name="connsiteY48" fmla="*/ 1066984 h 2187975"/>
                <a:gd name="connsiteX49" fmla="*/ 394316 w 2910214"/>
                <a:gd name="connsiteY49" fmla="*/ 626272 h 2187975"/>
                <a:gd name="connsiteX50" fmla="*/ 626272 w 2910214"/>
                <a:gd name="connsiteY50" fmla="*/ 394321 h 2187975"/>
                <a:gd name="connsiteX51" fmla="*/ 1066983 w 2910214"/>
                <a:gd name="connsiteY51" fmla="*/ 734518 h 2187975"/>
                <a:gd name="connsiteX52" fmla="*/ 1515430 w 2910214"/>
                <a:gd name="connsiteY52" fmla="*/ 548957 h 2187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910214" h="2187975">
                  <a:moveTo>
                    <a:pt x="1731911" y="1213894"/>
                  </a:moveTo>
                  <a:cubicBezTo>
                    <a:pt x="2025722" y="1213894"/>
                    <a:pt x="2265402" y="1453579"/>
                    <a:pt x="2265402" y="1747390"/>
                  </a:cubicBezTo>
                  <a:cubicBezTo>
                    <a:pt x="2265402" y="1894296"/>
                    <a:pt x="2205482" y="2027669"/>
                    <a:pt x="2108836" y="2124315"/>
                  </a:cubicBezTo>
                  <a:lnTo>
                    <a:pt x="2031736" y="2187975"/>
                  </a:lnTo>
                  <a:lnTo>
                    <a:pt x="1432088" y="2187975"/>
                  </a:lnTo>
                  <a:lnTo>
                    <a:pt x="1354988" y="2124315"/>
                  </a:lnTo>
                  <a:cubicBezTo>
                    <a:pt x="1258341" y="2027669"/>
                    <a:pt x="1198419" y="1894296"/>
                    <a:pt x="1198419" y="1747390"/>
                  </a:cubicBezTo>
                  <a:cubicBezTo>
                    <a:pt x="1198419" y="1453579"/>
                    <a:pt x="1438105" y="1213894"/>
                    <a:pt x="1731911" y="1213894"/>
                  </a:cubicBezTo>
                  <a:close/>
                  <a:moveTo>
                    <a:pt x="1731916" y="873688"/>
                  </a:moveTo>
                  <a:cubicBezTo>
                    <a:pt x="2211287" y="873688"/>
                    <a:pt x="2605608" y="1268004"/>
                    <a:pt x="2597873" y="1747381"/>
                  </a:cubicBezTo>
                  <a:cubicBezTo>
                    <a:pt x="2597873" y="1869155"/>
                    <a:pt x="2573711" y="1984648"/>
                    <a:pt x="2529979" y="2089388"/>
                  </a:cubicBezTo>
                  <a:lnTo>
                    <a:pt x="2477061" y="2187975"/>
                  </a:lnTo>
                  <a:lnTo>
                    <a:pt x="2306749" y="2187975"/>
                  </a:lnTo>
                  <a:lnTo>
                    <a:pt x="2334753" y="2154020"/>
                  </a:lnTo>
                  <a:cubicBezTo>
                    <a:pt x="2413037" y="2038044"/>
                    <a:pt x="2458703" y="1898149"/>
                    <a:pt x="2458703" y="1747381"/>
                  </a:cubicBezTo>
                  <a:cubicBezTo>
                    <a:pt x="2458703" y="1345329"/>
                    <a:pt x="2133967" y="1020589"/>
                    <a:pt x="1731916" y="1020589"/>
                  </a:cubicBezTo>
                  <a:cubicBezTo>
                    <a:pt x="1329869" y="1020589"/>
                    <a:pt x="1005133" y="1345329"/>
                    <a:pt x="1005133" y="1747381"/>
                  </a:cubicBezTo>
                  <a:cubicBezTo>
                    <a:pt x="1005133" y="1898149"/>
                    <a:pt x="1050799" y="2038044"/>
                    <a:pt x="1129083" y="2154020"/>
                  </a:cubicBezTo>
                  <a:lnTo>
                    <a:pt x="1157087" y="2187975"/>
                  </a:lnTo>
                  <a:lnTo>
                    <a:pt x="981159" y="2187975"/>
                  </a:lnTo>
                  <a:lnTo>
                    <a:pt x="926244" y="2086127"/>
                  </a:lnTo>
                  <a:cubicBezTo>
                    <a:pt x="882390" y="1981749"/>
                    <a:pt x="858228" y="1867223"/>
                    <a:pt x="858228" y="1747381"/>
                  </a:cubicBezTo>
                  <a:cubicBezTo>
                    <a:pt x="858228" y="1260279"/>
                    <a:pt x="1252544" y="873688"/>
                    <a:pt x="1731916" y="873688"/>
                  </a:cubicBezTo>
                  <a:close/>
                  <a:moveTo>
                    <a:pt x="1585015" y="0"/>
                  </a:moveTo>
                  <a:lnTo>
                    <a:pt x="1909746" y="0"/>
                  </a:lnTo>
                  <a:lnTo>
                    <a:pt x="1979336" y="548957"/>
                  </a:lnTo>
                  <a:cubicBezTo>
                    <a:pt x="2141702" y="579882"/>
                    <a:pt x="2296337" y="641732"/>
                    <a:pt x="2427778" y="734518"/>
                  </a:cubicBezTo>
                  <a:lnTo>
                    <a:pt x="2868489" y="394321"/>
                  </a:lnTo>
                  <a:lnTo>
                    <a:pt x="2910214" y="436046"/>
                  </a:lnTo>
                  <a:lnTo>
                    <a:pt x="2910214" y="872705"/>
                  </a:lnTo>
                  <a:lnTo>
                    <a:pt x="2760244" y="1066984"/>
                  </a:lnTo>
                  <a:cubicBezTo>
                    <a:pt x="2806634" y="1132704"/>
                    <a:pt x="2845292" y="1204222"/>
                    <a:pt x="2876218" y="1279606"/>
                  </a:cubicBezTo>
                  <a:lnTo>
                    <a:pt x="2910214" y="1376538"/>
                  </a:lnTo>
                  <a:lnTo>
                    <a:pt x="2910214" y="2118220"/>
                  </a:lnTo>
                  <a:lnTo>
                    <a:pt x="2885749" y="2187975"/>
                  </a:lnTo>
                  <a:lnTo>
                    <a:pt x="2674628" y="2187975"/>
                  </a:lnTo>
                  <a:lnTo>
                    <a:pt x="2694161" y="2151845"/>
                  </a:lnTo>
                  <a:cubicBezTo>
                    <a:pt x="2746714" y="2027170"/>
                    <a:pt x="2775708" y="1890414"/>
                    <a:pt x="2775708" y="1747376"/>
                  </a:cubicBezTo>
                  <a:cubicBezTo>
                    <a:pt x="2775708" y="1167494"/>
                    <a:pt x="2304072" y="703588"/>
                    <a:pt x="1731920" y="703588"/>
                  </a:cubicBezTo>
                  <a:cubicBezTo>
                    <a:pt x="1152034" y="703588"/>
                    <a:pt x="688127" y="1175229"/>
                    <a:pt x="688127" y="1747376"/>
                  </a:cubicBezTo>
                  <a:cubicBezTo>
                    <a:pt x="688127" y="1892348"/>
                    <a:pt x="717605" y="2030071"/>
                    <a:pt x="770761" y="2155108"/>
                  </a:cubicBezTo>
                  <a:lnTo>
                    <a:pt x="788693" y="2187975"/>
                  </a:lnTo>
                  <a:lnTo>
                    <a:pt x="609009" y="2187975"/>
                  </a:lnTo>
                  <a:lnTo>
                    <a:pt x="577949" y="2099417"/>
                  </a:lnTo>
                  <a:cubicBezTo>
                    <a:pt x="566352" y="2060033"/>
                    <a:pt x="556688" y="2019924"/>
                    <a:pt x="548957" y="1979331"/>
                  </a:cubicBezTo>
                  <a:lnTo>
                    <a:pt x="0" y="1909746"/>
                  </a:lnTo>
                  <a:lnTo>
                    <a:pt x="0" y="1585010"/>
                  </a:lnTo>
                  <a:lnTo>
                    <a:pt x="548957" y="1515430"/>
                  </a:lnTo>
                  <a:cubicBezTo>
                    <a:pt x="579882" y="1353055"/>
                    <a:pt x="641732" y="1198424"/>
                    <a:pt x="734517" y="1066984"/>
                  </a:cubicBezTo>
                  <a:lnTo>
                    <a:pt x="394316" y="626272"/>
                  </a:lnTo>
                  <a:lnTo>
                    <a:pt x="626272" y="394321"/>
                  </a:lnTo>
                  <a:lnTo>
                    <a:pt x="1066983" y="734518"/>
                  </a:lnTo>
                  <a:cubicBezTo>
                    <a:pt x="1198424" y="641732"/>
                    <a:pt x="1353059" y="579882"/>
                    <a:pt x="1515430" y="548957"/>
                  </a:cubicBezTo>
                  <a:close/>
                </a:path>
              </a:pathLst>
            </a:custGeom>
            <a:grp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73" name="椭圆 72">
              <a:extLst>
                <a:ext uri="{FF2B5EF4-FFF2-40B4-BE49-F238E27FC236}">
                  <a16:creationId xmlns:a16="http://schemas.microsoft.com/office/drawing/2014/main" id="{15AD622C-079E-4BA1-B906-F4251799EF8B}"/>
                </a:ext>
              </a:extLst>
            </p:cNvPr>
            <p:cNvSpPr/>
            <p:nvPr/>
          </p:nvSpPr>
          <p:spPr>
            <a:xfrm>
              <a:off x="11724362" y="5035463"/>
              <a:ext cx="250520" cy="25052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5460"/>
            </a:p>
          </p:txBody>
        </p:sp>
        <p:sp>
          <p:nvSpPr>
            <p:cNvPr id="74" name="椭圆 73">
              <a:extLst>
                <a:ext uri="{FF2B5EF4-FFF2-40B4-BE49-F238E27FC236}">
                  <a16:creationId xmlns:a16="http://schemas.microsoft.com/office/drawing/2014/main" id="{20ECEA3B-B2CC-421D-BACB-C7E2F29A1254}"/>
                </a:ext>
              </a:extLst>
            </p:cNvPr>
            <p:cNvSpPr/>
            <p:nvPr/>
          </p:nvSpPr>
          <p:spPr>
            <a:xfrm>
              <a:off x="11338143" y="4538597"/>
              <a:ext cx="173276" cy="173276"/>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5460"/>
            </a:p>
          </p:txBody>
        </p:sp>
        <p:sp>
          <p:nvSpPr>
            <p:cNvPr id="75" name="任意多边形: 形状 74">
              <a:extLst>
                <a:ext uri="{FF2B5EF4-FFF2-40B4-BE49-F238E27FC236}">
                  <a16:creationId xmlns:a16="http://schemas.microsoft.com/office/drawing/2014/main" id="{3F8B281F-4DDE-404B-9946-E1DCB6252DAC}"/>
                </a:ext>
              </a:extLst>
            </p:cNvPr>
            <p:cNvSpPr/>
            <p:nvPr/>
          </p:nvSpPr>
          <p:spPr>
            <a:xfrm>
              <a:off x="10375501" y="787282"/>
              <a:ext cx="897923" cy="897923"/>
            </a:xfrm>
            <a:custGeom>
              <a:avLst/>
              <a:gdLst>
                <a:gd name="connsiteX0" fmla="*/ 141615 w 345052"/>
                <a:gd name="connsiteY0" fmla="*/ 347209 h 345052"/>
                <a:gd name="connsiteX1" fmla="*/ 216377 w 345052"/>
                <a:gd name="connsiteY1" fmla="*/ 347209 h 345052"/>
                <a:gd name="connsiteX2" fmla="*/ 216377 w 345052"/>
                <a:gd name="connsiteY2" fmla="*/ 312704 h 345052"/>
                <a:gd name="connsiteX3" fmla="*/ 248006 w 345052"/>
                <a:gd name="connsiteY3" fmla="*/ 299764 h 345052"/>
                <a:gd name="connsiteX4" fmla="*/ 272447 w 345052"/>
                <a:gd name="connsiteY4" fmla="*/ 324205 h 345052"/>
                <a:gd name="connsiteX5" fmla="*/ 324205 w 345052"/>
                <a:gd name="connsiteY5" fmla="*/ 272448 h 345052"/>
                <a:gd name="connsiteX6" fmla="*/ 299764 w 345052"/>
                <a:gd name="connsiteY6" fmla="*/ 248006 h 345052"/>
                <a:gd name="connsiteX7" fmla="*/ 312704 w 345052"/>
                <a:gd name="connsiteY7" fmla="*/ 216377 h 345052"/>
                <a:gd name="connsiteX8" fmla="*/ 347209 w 345052"/>
                <a:gd name="connsiteY8" fmla="*/ 216377 h 345052"/>
                <a:gd name="connsiteX9" fmla="*/ 347209 w 345052"/>
                <a:gd name="connsiteY9" fmla="*/ 141615 h 345052"/>
                <a:gd name="connsiteX10" fmla="*/ 312704 w 345052"/>
                <a:gd name="connsiteY10" fmla="*/ 141615 h 345052"/>
                <a:gd name="connsiteX11" fmla="*/ 299764 w 345052"/>
                <a:gd name="connsiteY11" fmla="*/ 109986 h 345052"/>
                <a:gd name="connsiteX12" fmla="*/ 324205 w 345052"/>
                <a:gd name="connsiteY12" fmla="*/ 85544 h 345052"/>
                <a:gd name="connsiteX13" fmla="*/ 272447 w 345052"/>
                <a:gd name="connsiteY13" fmla="*/ 33786 h 345052"/>
                <a:gd name="connsiteX14" fmla="*/ 248006 w 345052"/>
                <a:gd name="connsiteY14" fmla="*/ 58228 h 345052"/>
                <a:gd name="connsiteX15" fmla="*/ 216377 w 345052"/>
                <a:gd name="connsiteY15" fmla="*/ 45288 h 345052"/>
                <a:gd name="connsiteX16" fmla="*/ 216377 w 345052"/>
                <a:gd name="connsiteY16" fmla="*/ 10783 h 345052"/>
                <a:gd name="connsiteX17" fmla="*/ 141615 w 345052"/>
                <a:gd name="connsiteY17" fmla="*/ 10783 h 345052"/>
                <a:gd name="connsiteX18" fmla="*/ 141615 w 345052"/>
                <a:gd name="connsiteY18" fmla="*/ 45288 h 345052"/>
                <a:gd name="connsiteX19" fmla="*/ 109985 w 345052"/>
                <a:gd name="connsiteY19" fmla="*/ 58228 h 345052"/>
                <a:gd name="connsiteX20" fmla="*/ 85544 w 345052"/>
                <a:gd name="connsiteY20" fmla="*/ 33786 h 345052"/>
                <a:gd name="connsiteX21" fmla="*/ 33786 w 345052"/>
                <a:gd name="connsiteY21" fmla="*/ 85544 h 345052"/>
                <a:gd name="connsiteX22" fmla="*/ 58228 w 345052"/>
                <a:gd name="connsiteY22" fmla="*/ 109986 h 345052"/>
                <a:gd name="connsiteX23" fmla="*/ 45288 w 345052"/>
                <a:gd name="connsiteY23" fmla="*/ 141615 h 345052"/>
                <a:gd name="connsiteX24" fmla="*/ 10783 w 345052"/>
                <a:gd name="connsiteY24" fmla="*/ 141615 h 345052"/>
                <a:gd name="connsiteX25" fmla="*/ 10783 w 345052"/>
                <a:gd name="connsiteY25" fmla="*/ 216377 h 345052"/>
                <a:gd name="connsiteX26" fmla="*/ 45288 w 345052"/>
                <a:gd name="connsiteY26" fmla="*/ 216377 h 345052"/>
                <a:gd name="connsiteX27" fmla="*/ 58228 w 345052"/>
                <a:gd name="connsiteY27" fmla="*/ 248006 h 345052"/>
                <a:gd name="connsiteX28" fmla="*/ 33786 w 345052"/>
                <a:gd name="connsiteY28" fmla="*/ 272448 h 345052"/>
                <a:gd name="connsiteX29" fmla="*/ 85544 w 345052"/>
                <a:gd name="connsiteY29" fmla="*/ 324205 h 345052"/>
                <a:gd name="connsiteX30" fmla="*/ 109985 w 345052"/>
                <a:gd name="connsiteY30" fmla="*/ 299764 h 345052"/>
                <a:gd name="connsiteX31" fmla="*/ 141615 w 345052"/>
                <a:gd name="connsiteY31" fmla="*/ 312704 h 345052"/>
                <a:gd name="connsiteX32" fmla="*/ 141615 w 345052"/>
                <a:gd name="connsiteY32" fmla="*/ 347209 h 345052"/>
                <a:gd name="connsiteX33" fmla="*/ 111423 w 345052"/>
                <a:gd name="connsiteY33" fmla="*/ 177558 h 345052"/>
                <a:gd name="connsiteX34" fmla="*/ 177558 w 345052"/>
                <a:gd name="connsiteY34" fmla="*/ 111423 h 345052"/>
                <a:gd name="connsiteX35" fmla="*/ 243693 w 345052"/>
                <a:gd name="connsiteY35" fmla="*/ 177558 h 345052"/>
                <a:gd name="connsiteX36" fmla="*/ 177558 w 345052"/>
                <a:gd name="connsiteY36" fmla="*/ 243693 h 345052"/>
                <a:gd name="connsiteX37" fmla="*/ 111423 w 345052"/>
                <a:gd name="connsiteY37" fmla="*/ 177558 h 345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45052" h="345052">
                  <a:moveTo>
                    <a:pt x="141615" y="347209"/>
                  </a:moveTo>
                  <a:lnTo>
                    <a:pt x="216377" y="347209"/>
                  </a:lnTo>
                  <a:lnTo>
                    <a:pt x="216377" y="312704"/>
                  </a:lnTo>
                  <a:cubicBezTo>
                    <a:pt x="227878" y="309828"/>
                    <a:pt x="237942" y="305515"/>
                    <a:pt x="248006" y="299764"/>
                  </a:cubicBezTo>
                  <a:lnTo>
                    <a:pt x="272447" y="324205"/>
                  </a:lnTo>
                  <a:lnTo>
                    <a:pt x="324205" y="272448"/>
                  </a:lnTo>
                  <a:lnTo>
                    <a:pt x="299764" y="248006"/>
                  </a:lnTo>
                  <a:cubicBezTo>
                    <a:pt x="305515" y="237942"/>
                    <a:pt x="309828" y="226441"/>
                    <a:pt x="312704" y="216377"/>
                  </a:cubicBezTo>
                  <a:lnTo>
                    <a:pt x="347209" y="216377"/>
                  </a:lnTo>
                  <a:lnTo>
                    <a:pt x="347209" y="141615"/>
                  </a:lnTo>
                  <a:lnTo>
                    <a:pt x="312704" y="141615"/>
                  </a:lnTo>
                  <a:cubicBezTo>
                    <a:pt x="309828" y="130113"/>
                    <a:pt x="305515" y="120050"/>
                    <a:pt x="299764" y="109986"/>
                  </a:cubicBezTo>
                  <a:lnTo>
                    <a:pt x="324205" y="85544"/>
                  </a:lnTo>
                  <a:lnTo>
                    <a:pt x="272447" y="33786"/>
                  </a:lnTo>
                  <a:lnTo>
                    <a:pt x="248006" y="58228"/>
                  </a:lnTo>
                  <a:cubicBezTo>
                    <a:pt x="237942" y="52477"/>
                    <a:pt x="227878" y="48164"/>
                    <a:pt x="216377" y="45288"/>
                  </a:cubicBezTo>
                  <a:lnTo>
                    <a:pt x="216377" y="10783"/>
                  </a:lnTo>
                  <a:lnTo>
                    <a:pt x="141615" y="10783"/>
                  </a:lnTo>
                  <a:lnTo>
                    <a:pt x="141615" y="45288"/>
                  </a:lnTo>
                  <a:cubicBezTo>
                    <a:pt x="130113" y="48164"/>
                    <a:pt x="120049" y="52477"/>
                    <a:pt x="109985" y="58228"/>
                  </a:cubicBezTo>
                  <a:lnTo>
                    <a:pt x="85544" y="33786"/>
                  </a:lnTo>
                  <a:lnTo>
                    <a:pt x="33786" y="85544"/>
                  </a:lnTo>
                  <a:lnTo>
                    <a:pt x="58228" y="109986"/>
                  </a:lnTo>
                  <a:cubicBezTo>
                    <a:pt x="52477" y="120050"/>
                    <a:pt x="48164" y="130113"/>
                    <a:pt x="45288" y="141615"/>
                  </a:cubicBezTo>
                  <a:lnTo>
                    <a:pt x="10783" y="141615"/>
                  </a:lnTo>
                  <a:lnTo>
                    <a:pt x="10783" y="216377"/>
                  </a:lnTo>
                  <a:lnTo>
                    <a:pt x="45288" y="216377"/>
                  </a:lnTo>
                  <a:cubicBezTo>
                    <a:pt x="48164" y="227878"/>
                    <a:pt x="52477" y="237942"/>
                    <a:pt x="58228" y="248006"/>
                  </a:cubicBezTo>
                  <a:lnTo>
                    <a:pt x="33786" y="272448"/>
                  </a:lnTo>
                  <a:lnTo>
                    <a:pt x="85544" y="324205"/>
                  </a:lnTo>
                  <a:lnTo>
                    <a:pt x="109985" y="299764"/>
                  </a:lnTo>
                  <a:cubicBezTo>
                    <a:pt x="120049" y="305515"/>
                    <a:pt x="131551" y="309828"/>
                    <a:pt x="141615" y="312704"/>
                  </a:cubicBezTo>
                  <a:lnTo>
                    <a:pt x="141615" y="347209"/>
                  </a:lnTo>
                  <a:close/>
                  <a:moveTo>
                    <a:pt x="111423" y="177558"/>
                  </a:moveTo>
                  <a:cubicBezTo>
                    <a:pt x="111423" y="141615"/>
                    <a:pt x="141615" y="111423"/>
                    <a:pt x="177558" y="111423"/>
                  </a:cubicBezTo>
                  <a:cubicBezTo>
                    <a:pt x="213501" y="111423"/>
                    <a:pt x="243693" y="141615"/>
                    <a:pt x="243693" y="177558"/>
                  </a:cubicBezTo>
                  <a:cubicBezTo>
                    <a:pt x="243693" y="213501"/>
                    <a:pt x="213501" y="243693"/>
                    <a:pt x="177558" y="243693"/>
                  </a:cubicBezTo>
                  <a:cubicBezTo>
                    <a:pt x="141615" y="243693"/>
                    <a:pt x="111423" y="214939"/>
                    <a:pt x="111423" y="177558"/>
                  </a:cubicBezTo>
                  <a:close/>
                </a:path>
              </a:pathLst>
            </a:custGeom>
            <a:grp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76" name="椭圆 75">
              <a:extLst>
                <a:ext uri="{FF2B5EF4-FFF2-40B4-BE49-F238E27FC236}">
                  <a16:creationId xmlns:a16="http://schemas.microsoft.com/office/drawing/2014/main" id="{287E79F8-4872-4F21-A4BE-188D95B94B18}"/>
                </a:ext>
              </a:extLst>
            </p:cNvPr>
            <p:cNvSpPr/>
            <p:nvPr/>
          </p:nvSpPr>
          <p:spPr>
            <a:xfrm>
              <a:off x="11223321" y="225469"/>
              <a:ext cx="175364" cy="17536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5460"/>
            </a:p>
          </p:txBody>
        </p:sp>
        <p:sp>
          <p:nvSpPr>
            <p:cNvPr id="77" name="椭圆 76">
              <a:extLst>
                <a:ext uri="{FF2B5EF4-FFF2-40B4-BE49-F238E27FC236}">
                  <a16:creationId xmlns:a16="http://schemas.microsoft.com/office/drawing/2014/main" id="{5D8B2B6C-FA37-4419-B5F4-064D61646910}"/>
                </a:ext>
              </a:extLst>
            </p:cNvPr>
            <p:cNvSpPr/>
            <p:nvPr/>
          </p:nvSpPr>
          <p:spPr>
            <a:xfrm>
              <a:off x="9697233" y="542793"/>
              <a:ext cx="135699" cy="13569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5460"/>
            </a:p>
          </p:txBody>
        </p:sp>
        <p:sp>
          <p:nvSpPr>
            <p:cNvPr id="78" name="椭圆 77">
              <a:extLst>
                <a:ext uri="{FF2B5EF4-FFF2-40B4-BE49-F238E27FC236}">
                  <a16:creationId xmlns:a16="http://schemas.microsoft.com/office/drawing/2014/main" id="{196A9C78-8BDD-4326-9A4D-EC60B85899BF}"/>
                </a:ext>
              </a:extLst>
            </p:cNvPr>
            <p:cNvSpPr/>
            <p:nvPr/>
          </p:nvSpPr>
          <p:spPr>
            <a:xfrm>
              <a:off x="9549008" y="6457165"/>
              <a:ext cx="135699" cy="13569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5460"/>
            </a:p>
          </p:txBody>
        </p:sp>
      </p:grpSp>
      <p:sp>
        <p:nvSpPr>
          <p:cNvPr id="9801" name="副标题 2"/>
          <p:cNvSpPr>
            <a:spLocks noGrp="1"/>
          </p:cNvSpPr>
          <p:nvPr>
            <p:ph type="subTitle" idx="1"/>
          </p:nvPr>
        </p:nvSpPr>
        <p:spPr>
          <a:xfrm>
            <a:off x="8635164" y="5176311"/>
            <a:ext cx="6502440" cy="747207"/>
          </a:xfrm>
        </p:spPr>
        <p:txBody>
          <a:bodyPr anchor="ctr"/>
          <a:lstStyle>
            <a:lvl1pPr marL="0" indent="0" algn="l">
              <a:buNone/>
              <a:defRPr sz="2730">
                <a:solidFill>
                  <a:schemeClr val="bg1"/>
                </a:solidFill>
              </a:defRPr>
            </a:lvl1pPr>
            <a:lvl2pPr marL="624048" indent="0" algn="ctr">
              <a:buNone/>
              <a:defRPr sz="2730"/>
            </a:lvl2pPr>
            <a:lvl3pPr marL="1248093" indent="0" algn="ctr">
              <a:buNone/>
              <a:defRPr sz="2457"/>
            </a:lvl3pPr>
            <a:lvl4pPr marL="1872141" indent="0" algn="ctr">
              <a:buNone/>
              <a:defRPr sz="2184"/>
            </a:lvl4pPr>
            <a:lvl5pPr marL="2496188" indent="0" algn="ctr">
              <a:buNone/>
              <a:defRPr sz="2184"/>
            </a:lvl5pPr>
            <a:lvl6pPr marL="3120234" indent="0" algn="ctr">
              <a:buNone/>
              <a:defRPr sz="2184"/>
            </a:lvl6pPr>
            <a:lvl7pPr marL="3744280" indent="0" algn="ctr">
              <a:buNone/>
              <a:defRPr sz="2184"/>
            </a:lvl7pPr>
            <a:lvl8pPr marL="4368328" indent="0" algn="ctr">
              <a:buNone/>
              <a:defRPr sz="2184"/>
            </a:lvl8pPr>
            <a:lvl9pPr marL="4992376" indent="0" algn="ctr">
              <a:buNone/>
              <a:defRPr sz="2184"/>
            </a:lvl9pPr>
          </a:lstStyle>
          <a:p>
            <a:r>
              <a:rPr lang="zh-CN" altLang="en-US"/>
              <a:t>单击此处编辑母版副标题样式</a:t>
            </a:r>
            <a:endParaRPr lang="en-US" dirty="0"/>
          </a:p>
        </p:txBody>
      </p:sp>
      <p:sp>
        <p:nvSpPr>
          <p:cNvPr id="9802" name="标题 1"/>
          <p:cNvSpPr>
            <a:spLocks noGrp="1"/>
          </p:cNvSpPr>
          <p:nvPr>
            <p:ph type="ctrTitle"/>
          </p:nvPr>
        </p:nvSpPr>
        <p:spPr>
          <a:xfrm>
            <a:off x="8635164" y="1951186"/>
            <a:ext cx="6502440" cy="2980074"/>
          </a:xfrm>
        </p:spPr>
        <p:txBody>
          <a:bodyPr anchor="ctr"/>
          <a:lstStyle>
            <a:lvl1pPr algn="l">
              <a:defRPr sz="5460">
                <a:solidFill>
                  <a:schemeClr val="bg1"/>
                </a:solidFill>
              </a:defRPr>
            </a:lvl1pPr>
          </a:lstStyle>
          <a:p>
            <a:r>
              <a:rPr lang="zh-CN" altLang="en-US"/>
              <a:t>单击此处编辑母版标题样式</a:t>
            </a:r>
            <a:endParaRPr lang="zh-CN" altLang="en-US" dirty="0"/>
          </a:p>
        </p:txBody>
      </p:sp>
      <p:sp>
        <p:nvSpPr>
          <p:cNvPr id="12" name="文本占位符 13"/>
          <p:cNvSpPr>
            <a:spLocks noGrp="1"/>
          </p:cNvSpPr>
          <p:nvPr>
            <p:ph type="body" sz="quarter" idx="10"/>
          </p:nvPr>
        </p:nvSpPr>
        <p:spPr>
          <a:xfrm>
            <a:off x="8635164" y="7091877"/>
            <a:ext cx="6502440" cy="389385"/>
          </a:xfrm>
        </p:spPr>
        <p:txBody>
          <a:bodyPr anchor="ctr">
            <a:noAutofit/>
          </a:bodyPr>
          <a:lstStyle>
            <a:lvl1pPr marL="0" indent="0" algn="l">
              <a:buNone/>
              <a:defRPr sz="2048" b="0">
                <a:solidFill>
                  <a:schemeClr val="bg1"/>
                </a:solidFill>
              </a:defRPr>
            </a:lvl1pPr>
            <a:lvl2pPr marL="624047" indent="0">
              <a:buNone/>
              <a:defRPr/>
            </a:lvl2pPr>
            <a:lvl3pPr marL="1248092" indent="0">
              <a:buNone/>
              <a:defRPr/>
            </a:lvl3pPr>
            <a:lvl4pPr marL="1872140" indent="0">
              <a:buNone/>
              <a:defRPr/>
            </a:lvl4pPr>
            <a:lvl5pPr marL="2496188" indent="0">
              <a:buNone/>
              <a:defRPr/>
            </a:lvl5pPr>
          </a:lstStyle>
          <a:p>
            <a:pPr lvl="0"/>
            <a:r>
              <a:rPr lang="zh-CN" altLang="en-US"/>
              <a:t>编辑母版文本样式</a:t>
            </a:r>
          </a:p>
        </p:txBody>
      </p:sp>
      <p:sp>
        <p:nvSpPr>
          <p:cNvPr id="13" name="文本占位符 13"/>
          <p:cNvSpPr>
            <a:spLocks noGrp="1"/>
          </p:cNvSpPr>
          <p:nvPr>
            <p:ph type="body" sz="quarter" idx="11"/>
          </p:nvPr>
        </p:nvSpPr>
        <p:spPr>
          <a:xfrm>
            <a:off x="8635164" y="7496301"/>
            <a:ext cx="6502440" cy="389385"/>
          </a:xfrm>
        </p:spPr>
        <p:txBody>
          <a:bodyPr anchor="ctr">
            <a:noAutofit/>
          </a:bodyPr>
          <a:lstStyle>
            <a:lvl1pPr marL="0" indent="0" algn="l">
              <a:buNone/>
              <a:defRPr sz="2048" b="0">
                <a:solidFill>
                  <a:schemeClr val="bg1"/>
                </a:solidFill>
              </a:defRPr>
            </a:lvl1pPr>
            <a:lvl2pPr marL="624047" indent="0">
              <a:buNone/>
              <a:defRPr/>
            </a:lvl2pPr>
            <a:lvl3pPr marL="1248092" indent="0">
              <a:buNone/>
              <a:defRPr/>
            </a:lvl3pPr>
            <a:lvl4pPr marL="1872140" indent="0">
              <a:buNone/>
              <a:defRPr/>
            </a:lvl4pPr>
            <a:lvl5pPr marL="2496188" indent="0">
              <a:buNone/>
              <a:defRPr/>
            </a:lvl5pPr>
          </a:lstStyle>
          <a:p>
            <a:pPr lvl="0"/>
            <a:r>
              <a:rPr lang="zh-CN" altLang="en-US"/>
              <a:t>编辑母版文本样式</a:t>
            </a:r>
          </a:p>
        </p:txBody>
      </p:sp>
    </p:spTree>
    <p:extLst>
      <p:ext uri="{BB962C8B-B14F-4D97-AF65-F5344CB8AC3E}">
        <p14:creationId xmlns:p14="http://schemas.microsoft.com/office/powerpoint/2010/main" val="1013183808"/>
      </p:ext>
    </p:extLst>
  </p:cSld>
  <p:clrMapOvr>
    <a:overrideClrMapping bg1="lt1" tx1="dk1" bg2="lt2" tx2="dk2" accent1="accent1" accent2="accent2" accent3="accent3" accent4="accent4" accent5="accent5" accent6="accent6" hlink="hlink" folHlink="folHlink"/>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secHead" preserve="1">
  <p:cSld name="节标题">
    <p:spTree>
      <p:nvGrpSpPr>
        <p:cNvPr id="1" name=""/>
        <p:cNvGrpSpPr/>
        <p:nvPr/>
      </p:nvGrpSpPr>
      <p:grpSpPr>
        <a:xfrm>
          <a:off x="0" y="0"/>
          <a:ext cx="0" cy="0"/>
          <a:chOff x="0" y="0"/>
          <a:chExt cx="0" cy="0"/>
        </a:xfrm>
      </p:grpSpPr>
      <p:grpSp>
        <p:nvGrpSpPr>
          <p:cNvPr id="4" name="组合 10">
            <a:extLst>
              <a:ext uri="{FF2B5EF4-FFF2-40B4-BE49-F238E27FC236}">
                <a16:creationId xmlns:a16="http://schemas.microsoft.com/office/drawing/2014/main" id="{BA050A98-5C8A-468C-A83D-54EBF40DD1CA}"/>
              </a:ext>
            </a:extLst>
          </p:cNvPr>
          <p:cNvGrpSpPr>
            <a:grpSpLocks/>
          </p:cNvGrpSpPr>
          <p:nvPr/>
        </p:nvGrpSpPr>
        <p:grpSpPr bwMode="auto">
          <a:xfrm>
            <a:off x="7851775" y="1404938"/>
            <a:ext cx="7875588" cy="7956550"/>
            <a:chOff x="5378824" y="-25751"/>
            <a:chExt cx="6813176" cy="6883751"/>
          </a:xfrm>
        </p:grpSpPr>
        <p:sp>
          <p:nvSpPr>
            <p:cNvPr id="5" name="矩形 4">
              <a:extLst>
                <a:ext uri="{FF2B5EF4-FFF2-40B4-BE49-F238E27FC236}">
                  <a16:creationId xmlns:a16="http://schemas.microsoft.com/office/drawing/2014/main" id="{C063AE41-A547-4494-A389-CD05B140CB28}"/>
                </a:ext>
              </a:extLst>
            </p:cNvPr>
            <p:cNvSpPr/>
            <p:nvPr userDrawn="1"/>
          </p:nvSpPr>
          <p:spPr>
            <a:xfrm>
              <a:off x="5378824" y="344"/>
              <a:ext cx="6813176" cy="6857656"/>
            </a:xfrm>
            <a:prstGeom prst="rect">
              <a:avLst/>
            </a:prstGeom>
            <a:gradFill>
              <a:gsLst>
                <a:gs pos="0">
                  <a:schemeClr val="accent5"/>
                </a:gs>
                <a:gs pos="100000">
                  <a:schemeClr val="accent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5460">
                <a:gradFill>
                  <a:gsLst>
                    <a:gs pos="0">
                      <a:schemeClr val="accent5"/>
                    </a:gs>
                    <a:gs pos="100000">
                      <a:schemeClr val="accent1"/>
                    </a:gs>
                  </a:gsLst>
                  <a:lin ang="0" scaled="0"/>
                </a:gradFill>
              </a:endParaRPr>
            </a:p>
          </p:txBody>
        </p:sp>
        <p:sp>
          <p:nvSpPr>
            <p:cNvPr id="6" name="任意多边形: 形状 5">
              <a:extLst>
                <a:ext uri="{FF2B5EF4-FFF2-40B4-BE49-F238E27FC236}">
                  <a16:creationId xmlns:a16="http://schemas.microsoft.com/office/drawing/2014/main" id="{703B616D-5F50-4E4C-A8CD-6F72EF98BA8F}"/>
                </a:ext>
              </a:extLst>
            </p:cNvPr>
            <p:cNvSpPr/>
            <p:nvPr userDrawn="1"/>
          </p:nvSpPr>
          <p:spPr>
            <a:xfrm flipH="1">
              <a:off x="10994681" y="1415421"/>
              <a:ext cx="698958" cy="698957"/>
            </a:xfrm>
            <a:custGeom>
              <a:avLst/>
              <a:gdLst>
                <a:gd name="connsiteX0" fmla="*/ 365197 w 736918"/>
                <a:gd name="connsiteY0" fmla="*/ 255966 h 736917"/>
                <a:gd name="connsiteX1" fmla="*/ 477691 w 736918"/>
                <a:gd name="connsiteY1" fmla="*/ 368461 h 736917"/>
                <a:gd name="connsiteX2" fmla="*/ 365197 w 736918"/>
                <a:gd name="connsiteY2" fmla="*/ 480955 h 736917"/>
                <a:gd name="connsiteX3" fmla="*/ 252703 w 736918"/>
                <a:gd name="connsiteY3" fmla="*/ 368461 h 736917"/>
                <a:gd name="connsiteX4" fmla="*/ 365197 w 736918"/>
                <a:gd name="connsiteY4" fmla="*/ 255966 h 736917"/>
                <a:gd name="connsiteX5" fmla="*/ 365198 w 736918"/>
                <a:gd name="connsiteY5" fmla="*/ 215205 h 736917"/>
                <a:gd name="connsiteX6" fmla="*/ 211946 w 736918"/>
                <a:gd name="connsiteY6" fmla="*/ 368459 h 736917"/>
                <a:gd name="connsiteX7" fmla="*/ 365198 w 736918"/>
                <a:gd name="connsiteY7" fmla="*/ 521711 h 736917"/>
                <a:gd name="connsiteX8" fmla="*/ 518451 w 736918"/>
                <a:gd name="connsiteY8" fmla="*/ 368459 h 736917"/>
                <a:gd name="connsiteX9" fmla="*/ 365198 w 736918"/>
                <a:gd name="connsiteY9" fmla="*/ 215205 h 736917"/>
                <a:gd name="connsiteX10" fmla="*/ 365198 w 736918"/>
                <a:gd name="connsiteY10" fmla="*/ 184229 h 736917"/>
                <a:gd name="connsiteX11" fmla="*/ 547797 w 736918"/>
                <a:gd name="connsiteY11" fmla="*/ 368459 h 736917"/>
                <a:gd name="connsiteX12" fmla="*/ 365198 w 736918"/>
                <a:gd name="connsiteY12" fmla="*/ 552688 h 736917"/>
                <a:gd name="connsiteX13" fmla="*/ 180969 w 736918"/>
                <a:gd name="connsiteY13" fmla="*/ 368459 h 736917"/>
                <a:gd name="connsiteX14" fmla="*/ 365198 w 736918"/>
                <a:gd name="connsiteY14" fmla="*/ 184229 h 736917"/>
                <a:gd name="connsiteX15" fmla="*/ 365199 w 736918"/>
                <a:gd name="connsiteY15" fmla="*/ 148361 h 736917"/>
                <a:gd name="connsiteX16" fmla="*/ 145101 w 736918"/>
                <a:gd name="connsiteY16" fmla="*/ 368458 h 736917"/>
                <a:gd name="connsiteX17" fmla="*/ 365199 w 736918"/>
                <a:gd name="connsiteY17" fmla="*/ 588556 h 736917"/>
                <a:gd name="connsiteX18" fmla="*/ 585296 w 736918"/>
                <a:gd name="connsiteY18" fmla="*/ 368458 h 736917"/>
                <a:gd name="connsiteX19" fmla="*/ 365199 w 736918"/>
                <a:gd name="connsiteY19" fmla="*/ 148361 h 736917"/>
                <a:gd name="connsiteX20" fmla="*/ 334222 w 736918"/>
                <a:gd name="connsiteY20" fmla="*/ 0 h 736917"/>
                <a:gd name="connsiteX21" fmla="*/ 402696 w 736918"/>
                <a:gd name="connsiteY21" fmla="*/ 0 h 736917"/>
                <a:gd name="connsiteX22" fmla="*/ 417370 w 736918"/>
                <a:gd name="connsiteY22" fmla="*/ 115755 h 736917"/>
                <a:gd name="connsiteX23" fmla="*/ 511930 w 736918"/>
                <a:gd name="connsiteY23" fmla="*/ 154883 h 736917"/>
                <a:gd name="connsiteX24" fmla="*/ 604860 w 736918"/>
                <a:gd name="connsiteY24" fmla="*/ 83148 h 736917"/>
                <a:gd name="connsiteX25" fmla="*/ 653771 w 736918"/>
                <a:gd name="connsiteY25" fmla="*/ 132058 h 736917"/>
                <a:gd name="connsiteX26" fmla="*/ 582035 w 736918"/>
                <a:gd name="connsiteY26" fmla="*/ 224988 h 736917"/>
                <a:gd name="connsiteX27" fmla="*/ 621163 w 736918"/>
                <a:gd name="connsiteY27" fmla="*/ 319549 h 736917"/>
                <a:gd name="connsiteX28" fmla="*/ 736918 w 736918"/>
                <a:gd name="connsiteY28" fmla="*/ 334221 h 736917"/>
                <a:gd name="connsiteX29" fmla="*/ 736918 w 736918"/>
                <a:gd name="connsiteY29" fmla="*/ 402696 h 736917"/>
                <a:gd name="connsiteX30" fmla="*/ 621163 w 736918"/>
                <a:gd name="connsiteY30" fmla="*/ 417369 h 736917"/>
                <a:gd name="connsiteX31" fmla="*/ 582035 w 736918"/>
                <a:gd name="connsiteY31" fmla="*/ 511929 h 736917"/>
                <a:gd name="connsiteX32" fmla="*/ 653771 w 736918"/>
                <a:gd name="connsiteY32" fmla="*/ 604859 h 736917"/>
                <a:gd name="connsiteX33" fmla="*/ 604860 w 736918"/>
                <a:gd name="connsiteY33" fmla="*/ 653770 h 736917"/>
                <a:gd name="connsiteX34" fmla="*/ 511930 w 736918"/>
                <a:gd name="connsiteY34" fmla="*/ 582034 h 736917"/>
                <a:gd name="connsiteX35" fmla="*/ 417370 w 736918"/>
                <a:gd name="connsiteY35" fmla="*/ 621162 h 736917"/>
                <a:gd name="connsiteX36" fmla="*/ 402696 w 736918"/>
                <a:gd name="connsiteY36" fmla="*/ 736917 h 736917"/>
                <a:gd name="connsiteX37" fmla="*/ 334222 w 736918"/>
                <a:gd name="connsiteY37" fmla="*/ 736917 h 736917"/>
                <a:gd name="connsiteX38" fmla="*/ 319549 w 736918"/>
                <a:gd name="connsiteY38" fmla="*/ 621162 h 736917"/>
                <a:gd name="connsiteX39" fmla="*/ 224988 w 736918"/>
                <a:gd name="connsiteY39" fmla="*/ 582034 h 736917"/>
                <a:gd name="connsiteX40" fmla="*/ 132058 w 736918"/>
                <a:gd name="connsiteY40" fmla="*/ 653770 h 736917"/>
                <a:gd name="connsiteX41" fmla="*/ 83147 w 736918"/>
                <a:gd name="connsiteY41" fmla="*/ 604859 h 736917"/>
                <a:gd name="connsiteX42" fmla="*/ 154883 w 736918"/>
                <a:gd name="connsiteY42" fmla="*/ 511929 h 736917"/>
                <a:gd name="connsiteX43" fmla="*/ 115755 w 736918"/>
                <a:gd name="connsiteY43" fmla="*/ 417369 h 736917"/>
                <a:gd name="connsiteX44" fmla="*/ 0 w 736918"/>
                <a:gd name="connsiteY44" fmla="*/ 402696 h 736917"/>
                <a:gd name="connsiteX45" fmla="*/ 0 w 736918"/>
                <a:gd name="connsiteY45" fmla="*/ 334221 h 736917"/>
                <a:gd name="connsiteX46" fmla="*/ 115755 w 736918"/>
                <a:gd name="connsiteY46" fmla="*/ 319549 h 736917"/>
                <a:gd name="connsiteX47" fmla="*/ 154883 w 736918"/>
                <a:gd name="connsiteY47" fmla="*/ 224988 h 736917"/>
                <a:gd name="connsiteX48" fmla="*/ 83147 w 736918"/>
                <a:gd name="connsiteY48" fmla="*/ 132058 h 736917"/>
                <a:gd name="connsiteX49" fmla="*/ 132058 w 736918"/>
                <a:gd name="connsiteY49" fmla="*/ 83148 h 736917"/>
                <a:gd name="connsiteX50" fmla="*/ 224988 w 736918"/>
                <a:gd name="connsiteY50" fmla="*/ 154883 h 736917"/>
                <a:gd name="connsiteX51" fmla="*/ 319549 w 736918"/>
                <a:gd name="connsiteY51" fmla="*/ 115755 h 736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736918" h="736917">
                  <a:moveTo>
                    <a:pt x="365197" y="255966"/>
                  </a:moveTo>
                  <a:cubicBezTo>
                    <a:pt x="427151" y="255966"/>
                    <a:pt x="477691" y="306507"/>
                    <a:pt x="477691" y="368461"/>
                  </a:cubicBezTo>
                  <a:cubicBezTo>
                    <a:pt x="477691" y="430415"/>
                    <a:pt x="427151" y="480955"/>
                    <a:pt x="365197" y="480955"/>
                  </a:cubicBezTo>
                  <a:cubicBezTo>
                    <a:pt x="303244" y="480955"/>
                    <a:pt x="252703" y="430415"/>
                    <a:pt x="252703" y="368461"/>
                  </a:cubicBezTo>
                  <a:cubicBezTo>
                    <a:pt x="252703" y="306507"/>
                    <a:pt x="303244" y="255966"/>
                    <a:pt x="365197" y="255966"/>
                  </a:cubicBezTo>
                  <a:close/>
                  <a:moveTo>
                    <a:pt x="365198" y="215205"/>
                  </a:moveTo>
                  <a:cubicBezTo>
                    <a:pt x="280421" y="215205"/>
                    <a:pt x="211946" y="283681"/>
                    <a:pt x="211946" y="368459"/>
                  </a:cubicBezTo>
                  <a:cubicBezTo>
                    <a:pt x="211946" y="453236"/>
                    <a:pt x="280421" y="521711"/>
                    <a:pt x="365198" y="521711"/>
                  </a:cubicBezTo>
                  <a:cubicBezTo>
                    <a:pt x="449976" y="521711"/>
                    <a:pt x="518451" y="453236"/>
                    <a:pt x="518451" y="368459"/>
                  </a:cubicBezTo>
                  <a:cubicBezTo>
                    <a:pt x="518451" y="283681"/>
                    <a:pt x="449976" y="215205"/>
                    <a:pt x="365198" y="215205"/>
                  </a:cubicBezTo>
                  <a:close/>
                  <a:moveTo>
                    <a:pt x="365198" y="184229"/>
                  </a:moveTo>
                  <a:cubicBezTo>
                    <a:pt x="466280" y="184229"/>
                    <a:pt x="549428" y="267376"/>
                    <a:pt x="547797" y="368459"/>
                  </a:cubicBezTo>
                  <a:cubicBezTo>
                    <a:pt x="547797" y="471170"/>
                    <a:pt x="466280" y="552688"/>
                    <a:pt x="365198" y="552688"/>
                  </a:cubicBezTo>
                  <a:cubicBezTo>
                    <a:pt x="262487" y="552688"/>
                    <a:pt x="180969" y="469540"/>
                    <a:pt x="180969" y="368459"/>
                  </a:cubicBezTo>
                  <a:cubicBezTo>
                    <a:pt x="180969" y="265747"/>
                    <a:pt x="264116" y="184229"/>
                    <a:pt x="365198" y="184229"/>
                  </a:cubicBezTo>
                  <a:close/>
                  <a:moveTo>
                    <a:pt x="365199" y="148361"/>
                  </a:moveTo>
                  <a:cubicBezTo>
                    <a:pt x="242922" y="148361"/>
                    <a:pt x="145101" y="247813"/>
                    <a:pt x="145101" y="368458"/>
                  </a:cubicBezTo>
                  <a:cubicBezTo>
                    <a:pt x="145101" y="490735"/>
                    <a:pt x="244553" y="588556"/>
                    <a:pt x="365199" y="588556"/>
                  </a:cubicBezTo>
                  <a:cubicBezTo>
                    <a:pt x="487474" y="588556"/>
                    <a:pt x="585296" y="489104"/>
                    <a:pt x="585296" y="368458"/>
                  </a:cubicBezTo>
                  <a:cubicBezTo>
                    <a:pt x="585296" y="246182"/>
                    <a:pt x="485845" y="148361"/>
                    <a:pt x="365199" y="148361"/>
                  </a:cubicBezTo>
                  <a:close/>
                  <a:moveTo>
                    <a:pt x="334222" y="0"/>
                  </a:moveTo>
                  <a:lnTo>
                    <a:pt x="402696" y="0"/>
                  </a:lnTo>
                  <a:lnTo>
                    <a:pt x="417370" y="115755"/>
                  </a:lnTo>
                  <a:cubicBezTo>
                    <a:pt x="451607" y="122276"/>
                    <a:pt x="484214" y="135318"/>
                    <a:pt x="511930" y="154883"/>
                  </a:cubicBezTo>
                  <a:lnTo>
                    <a:pt x="604860" y="83148"/>
                  </a:lnTo>
                  <a:lnTo>
                    <a:pt x="653771" y="132058"/>
                  </a:lnTo>
                  <a:lnTo>
                    <a:pt x="582035" y="224988"/>
                  </a:lnTo>
                  <a:cubicBezTo>
                    <a:pt x="601599" y="252704"/>
                    <a:pt x="614641" y="285310"/>
                    <a:pt x="621163" y="319549"/>
                  </a:cubicBezTo>
                  <a:lnTo>
                    <a:pt x="736918" y="334221"/>
                  </a:lnTo>
                  <a:lnTo>
                    <a:pt x="736918" y="402696"/>
                  </a:lnTo>
                  <a:lnTo>
                    <a:pt x="621163" y="417369"/>
                  </a:lnTo>
                  <a:cubicBezTo>
                    <a:pt x="614641" y="451607"/>
                    <a:pt x="601599" y="484213"/>
                    <a:pt x="582035" y="511929"/>
                  </a:cubicBezTo>
                  <a:lnTo>
                    <a:pt x="653771" y="604859"/>
                  </a:lnTo>
                  <a:lnTo>
                    <a:pt x="604860" y="653770"/>
                  </a:lnTo>
                  <a:lnTo>
                    <a:pt x="511930" y="582034"/>
                  </a:lnTo>
                  <a:cubicBezTo>
                    <a:pt x="484214" y="601599"/>
                    <a:pt x="451607" y="614641"/>
                    <a:pt x="417370" y="621162"/>
                  </a:cubicBezTo>
                  <a:lnTo>
                    <a:pt x="402696" y="736917"/>
                  </a:lnTo>
                  <a:lnTo>
                    <a:pt x="334222" y="736917"/>
                  </a:lnTo>
                  <a:lnTo>
                    <a:pt x="319549" y="621162"/>
                  </a:lnTo>
                  <a:cubicBezTo>
                    <a:pt x="285311" y="614641"/>
                    <a:pt x="252704" y="601599"/>
                    <a:pt x="224988" y="582034"/>
                  </a:cubicBezTo>
                  <a:lnTo>
                    <a:pt x="132058" y="653770"/>
                  </a:lnTo>
                  <a:lnTo>
                    <a:pt x="83147" y="604859"/>
                  </a:lnTo>
                  <a:lnTo>
                    <a:pt x="154883" y="511929"/>
                  </a:lnTo>
                  <a:cubicBezTo>
                    <a:pt x="135318" y="484213"/>
                    <a:pt x="122276" y="451607"/>
                    <a:pt x="115755" y="417369"/>
                  </a:cubicBezTo>
                  <a:lnTo>
                    <a:pt x="0" y="402696"/>
                  </a:lnTo>
                  <a:lnTo>
                    <a:pt x="0" y="334221"/>
                  </a:lnTo>
                  <a:lnTo>
                    <a:pt x="115755" y="319549"/>
                  </a:lnTo>
                  <a:cubicBezTo>
                    <a:pt x="122276" y="285310"/>
                    <a:pt x="135318" y="252704"/>
                    <a:pt x="154883" y="224988"/>
                  </a:cubicBezTo>
                  <a:lnTo>
                    <a:pt x="83147" y="132058"/>
                  </a:lnTo>
                  <a:lnTo>
                    <a:pt x="132058" y="83148"/>
                  </a:lnTo>
                  <a:lnTo>
                    <a:pt x="224988" y="154883"/>
                  </a:lnTo>
                  <a:cubicBezTo>
                    <a:pt x="252704" y="135318"/>
                    <a:pt x="285311" y="122276"/>
                    <a:pt x="319549" y="115755"/>
                  </a:cubicBezTo>
                  <a:close/>
                </a:path>
              </a:pathLst>
            </a:custGeom>
            <a:solidFill>
              <a:schemeClr val="accent2"/>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7" name="任意多边形: 形状 6">
              <a:extLst>
                <a:ext uri="{FF2B5EF4-FFF2-40B4-BE49-F238E27FC236}">
                  <a16:creationId xmlns:a16="http://schemas.microsoft.com/office/drawing/2014/main" id="{AA8C02EF-D3D4-4D84-BCE9-75D46FF9DA8B}"/>
                </a:ext>
              </a:extLst>
            </p:cNvPr>
            <p:cNvSpPr/>
            <p:nvPr userDrawn="1"/>
          </p:nvSpPr>
          <p:spPr>
            <a:xfrm flipH="1">
              <a:off x="11303032" y="2246582"/>
              <a:ext cx="888968" cy="1068566"/>
            </a:xfrm>
            <a:custGeom>
              <a:avLst/>
              <a:gdLst>
                <a:gd name="connsiteX0" fmla="*/ 332687 w 844710"/>
                <a:gd name="connsiteY0" fmla="*/ 303741 h 1015366"/>
                <a:gd name="connsiteX1" fmla="*/ 133085 w 844710"/>
                <a:gd name="connsiteY1" fmla="*/ 503343 h 1015366"/>
                <a:gd name="connsiteX2" fmla="*/ 332687 w 844710"/>
                <a:gd name="connsiteY2" fmla="*/ 702945 h 1015366"/>
                <a:gd name="connsiteX3" fmla="*/ 532289 w 844710"/>
                <a:gd name="connsiteY3" fmla="*/ 503343 h 1015366"/>
                <a:gd name="connsiteX4" fmla="*/ 332687 w 844710"/>
                <a:gd name="connsiteY4" fmla="*/ 303741 h 1015366"/>
                <a:gd name="connsiteX5" fmla="*/ 224208 w 844710"/>
                <a:gd name="connsiteY5" fmla="*/ 0 h 1015366"/>
                <a:gd name="connsiteX6" fmla="*/ 449847 w 844710"/>
                <a:gd name="connsiteY6" fmla="*/ 0 h 1015366"/>
                <a:gd name="connsiteX7" fmla="*/ 449847 w 844710"/>
                <a:gd name="connsiteY7" fmla="*/ 104140 h 1015366"/>
                <a:gd name="connsiteX8" fmla="*/ 545306 w 844710"/>
                <a:gd name="connsiteY8" fmla="*/ 143194 h 1015366"/>
                <a:gd name="connsiteX9" fmla="*/ 619071 w 844710"/>
                <a:gd name="connsiteY9" fmla="*/ 69426 h 1015366"/>
                <a:gd name="connsiteX10" fmla="*/ 775282 w 844710"/>
                <a:gd name="connsiteY10" fmla="*/ 225636 h 1015366"/>
                <a:gd name="connsiteX11" fmla="*/ 701517 w 844710"/>
                <a:gd name="connsiteY11" fmla="*/ 299404 h 1015366"/>
                <a:gd name="connsiteX12" fmla="*/ 740571 w 844710"/>
                <a:gd name="connsiteY12" fmla="*/ 394864 h 1015366"/>
                <a:gd name="connsiteX13" fmla="*/ 844710 w 844710"/>
                <a:gd name="connsiteY13" fmla="*/ 394864 h 1015366"/>
                <a:gd name="connsiteX14" fmla="*/ 844710 w 844710"/>
                <a:gd name="connsiteY14" fmla="*/ 620503 h 1015366"/>
                <a:gd name="connsiteX15" fmla="*/ 740571 w 844710"/>
                <a:gd name="connsiteY15" fmla="*/ 620503 h 1015366"/>
                <a:gd name="connsiteX16" fmla="*/ 701517 w 844710"/>
                <a:gd name="connsiteY16" fmla="*/ 715962 h 1015366"/>
                <a:gd name="connsiteX17" fmla="*/ 775282 w 844710"/>
                <a:gd name="connsiteY17" fmla="*/ 789730 h 1015366"/>
                <a:gd name="connsiteX18" fmla="*/ 619071 w 844710"/>
                <a:gd name="connsiteY18" fmla="*/ 945938 h 1015366"/>
                <a:gd name="connsiteX19" fmla="*/ 545306 w 844710"/>
                <a:gd name="connsiteY19" fmla="*/ 872173 h 1015366"/>
                <a:gd name="connsiteX20" fmla="*/ 449847 w 844710"/>
                <a:gd name="connsiteY20" fmla="*/ 911227 h 1015366"/>
                <a:gd name="connsiteX21" fmla="*/ 449847 w 844710"/>
                <a:gd name="connsiteY21" fmla="*/ 1015366 h 1015366"/>
                <a:gd name="connsiteX22" fmla="*/ 224208 w 844710"/>
                <a:gd name="connsiteY22" fmla="*/ 1015366 h 1015366"/>
                <a:gd name="connsiteX23" fmla="*/ 224208 w 844710"/>
                <a:gd name="connsiteY23" fmla="*/ 911227 h 1015366"/>
                <a:gd name="connsiteX24" fmla="*/ 128745 w 844710"/>
                <a:gd name="connsiteY24" fmla="*/ 872173 h 1015366"/>
                <a:gd name="connsiteX25" fmla="*/ 54980 w 844710"/>
                <a:gd name="connsiteY25" fmla="*/ 945938 h 1015366"/>
                <a:gd name="connsiteX26" fmla="*/ 0 w 844710"/>
                <a:gd name="connsiteY26" fmla="*/ 890959 h 1015366"/>
                <a:gd name="connsiteX27" fmla="*/ 0 w 844710"/>
                <a:gd name="connsiteY27" fmla="*/ 124406 h 1015366"/>
                <a:gd name="connsiteX28" fmla="*/ 54980 w 844710"/>
                <a:gd name="connsiteY28" fmla="*/ 69426 h 1015366"/>
                <a:gd name="connsiteX29" fmla="*/ 128745 w 844710"/>
                <a:gd name="connsiteY29" fmla="*/ 143194 h 1015366"/>
                <a:gd name="connsiteX30" fmla="*/ 224208 w 844710"/>
                <a:gd name="connsiteY30" fmla="*/ 104140 h 1015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44710" h="1015366">
                  <a:moveTo>
                    <a:pt x="332687" y="303741"/>
                  </a:moveTo>
                  <a:cubicBezTo>
                    <a:pt x="224208" y="303741"/>
                    <a:pt x="133085" y="394864"/>
                    <a:pt x="133085" y="503343"/>
                  </a:cubicBezTo>
                  <a:cubicBezTo>
                    <a:pt x="133085" y="616163"/>
                    <a:pt x="224208" y="702945"/>
                    <a:pt x="332687" y="702945"/>
                  </a:cubicBezTo>
                  <a:cubicBezTo>
                    <a:pt x="441167" y="702945"/>
                    <a:pt x="532289" y="611823"/>
                    <a:pt x="532289" y="503343"/>
                  </a:cubicBezTo>
                  <a:cubicBezTo>
                    <a:pt x="532289" y="394864"/>
                    <a:pt x="441167" y="303741"/>
                    <a:pt x="332687" y="303741"/>
                  </a:cubicBezTo>
                  <a:close/>
                  <a:moveTo>
                    <a:pt x="224208" y="0"/>
                  </a:moveTo>
                  <a:lnTo>
                    <a:pt x="449847" y="0"/>
                  </a:lnTo>
                  <a:lnTo>
                    <a:pt x="449847" y="104140"/>
                  </a:lnTo>
                  <a:cubicBezTo>
                    <a:pt x="484558" y="112820"/>
                    <a:pt x="514932" y="125837"/>
                    <a:pt x="545306" y="143194"/>
                  </a:cubicBezTo>
                  <a:lnTo>
                    <a:pt x="619071" y="69426"/>
                  </a:lnTo>
                  <a:lnTo>
                    <a:pt x="775282" y="225636"/>
                  </a:lnTo>
                  <a:lnTo>
                    <a:pt x="701517" y="299404"/>
                  </a:lnTo>
                  <a:cubicBezTo>
                    <a:pt x="718874" y="329779"/>
                    <a:pt x="731891" y="360150"/>
                    <a:pt x="740571" y="394864"/>
                  </a:cubicBezTo>
                  <a:lnTo>
                    <a:pt x="844710" y="394864"/>
                  </a:lnTo>
                  <a:lnTo>
                    <a:pt x="844710" y="620503"/>
                  </a:lnTo>
                  <a:lnTo>
                    <a:pt x="740571" y="620503"/>
                  </a:lnTo>
                  <a:cubicBezTo>
                    <a:pt x="731891" y="650877"/>
                    <a:pt x="718874" y="685588"/>
                    <a:pt x="701517" y="715962"/>
                  </a:cubicBezTo>
                  <a:lnTo>
                    <a:pt x="775282" y="789730"/>
                  </a:lnTo>
                  <a:lnTo>
                    <a:pt x="619071" y="945938"/>
                  </a:lnTo>
                  <a:lnTo>
                    <a:pt x="545306" y="872173"/>
                  </a:lnTo>
                  <a:cubicBezTo>
                    <a:pt x="514932" y="889530"/>
                    <a:pt x="484558" y="902547"/>
                    <a:pt x="449847" y="911227"/>
                  </a:cubicBezTo>
                  <a:lnTo>
                    <a:pt x="449847" y="1015366"/>
                  </a:lnTo>
                  <a:lnTo>
                    <a:pt x="224208" y="1015366"/>
                  </a:lnTo>
                  <a:lnTo>
                    <a:pt x="224208" y="911227"/>
                  </a:lnTo>
                  <a:cubicBezTo>
                    <a:pt x="193834" y="902547"/>
                    <a:pt x="159119" y="889530"/>
                    <a:pt x="128745" y="872173"/>
                  </a:cubicBezTo>
                  <a:lnTo>
                    <a:pt x="54980" y="945938"/>
                  </a:lnTo>
                  <a:lnTo>
                    <a:pt x="0" y="890959"/>
                  </a:lnTo>
                  <a:lnTo>
                    <a:pt x="0" y="124406"/>
                  </a:lnTo>
                  <a:lnTo>
                    <a:pt x="54980" y="69426"/>
                  </a:lnTo>
                  <a:lnTo>
                    <a:pt x="128745" y="143194"/>
                  </a:lnTo>
                  <a:cubicBezTo>
                    <a:pt x="159119" y="125837"/>
                    <a:pt x="189494" y="112820"/>
                    <a:pt x="224208" y="104140"/>
                  </a:cubicBezTo>
                  <a:close/>
                </a:path>
              </a:pathLst>
            </a:custGeom>
            <a:solidFill>
              <a:schemeClr val="accent2"/>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8" name="任意多边形: 形状 7">
              <a:extLst>
                <a:ext uri="{FF2B5EF4-FFF2-40B4-BE49-F238E27FC236}">
                  <a16:creationId xmlns:a16="http://schemas.microsoft.com/office/drawing/2014/main" id="{A1568D0A-2C3B-4284-8F5C-1A4792E4418A}"/>
                </a:ext>
              </a:extLst>
            </p:cNvPr>
            <p:cNvSpPr/>
            <p:nvPr userDrawn="1"/>
          </p:nvSpPr>
          <p:spPr>
            <a:xfrm flipH="1">
              <a:off x="11110134" y="4235624"/>
              <a:ext cx="174241" cy="174241"/>
            </a:xfrm>
            <a:custGeom>
              <a:avLst/>
              <a:gdLst>
                <a:gd name="connsiteX0" fmla="*/ 82669 w 86263"/>
                <a:gd name="connsiteY0" fmla="*/ 46726 h 86263"/>
                <a:gd name="connsiteX1" fmla="*/ 46726 w 86263"/>
                <a:gd name="connsiteY1" fmla="*/ 82669 h 86263"/>
                <a:gd name="connsiteX2" fmla="*/ 10783 w 86263"/>
                <a:gd name="connsiteY2" fmla="*/ 46726 h 86263"/>
                <a:gd name="connsiteX3" fmla="*/ 46726 w 86263"/>
                <a:gd name="connsiteY3" fmla="*/ 10783 h 86263"/>
                <a:gd name="connsiteX4" fmla="*/ 82669 w 86263"/>
                <a:gd name="connsiteY4" fmla="*/ 46726 h 86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63" h="86263">
                  <a:moveTo>
                    <a:pt x="82669" y="46726"/>
                  </a:moveTo>
                  <a:cubicBezTo>
                    <a:pt x="82669" y="66854"/>
                    <a:pt x="66854" y="82669"/>
                    <a:pt x="46726" y="82669"/>
                  </a:cubicBezTo>
                  <a:cubicBezTo>
                    <a:pt x="26598" y="82669"/>
                    <a:pt x="10783" y="66854"/>
                    <a:pt x="10783" y="46726"/>
                  </a:cubicBezTo>
                  <a:cubicBezTo>
                    <a:pt x="10783" y="26598"/>
                    <a:pt x="26598" y="10783"/>
                    <a:pt x="46726" y="10783"/>
                  </a:cubicBezTo>
                  <a:cubicBezTo>
                    <a:pt x="66854" y="10783"/>
                    <a:pt x="82669" y="26598"/>
                    <a:pt x="82669" y="46726"/>
                  </a:cubicBezTo>
                  <a:close/>
                </a:path>
              </a:pathLst>
            </a:custGeom>
            <a:solidFill>
              <a:srgbClr val="4292EA"/>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9" name="任意多边形: 形状 8">
              <a:extLst>
                <a:ext uri="{FF2B5EF4-FFF2-40B4-BE49-F238E27FC236}">
                  <a16:creationId xmlns:a16="http://schemas.microsoft.com/office/drawing/2014/main" id="{32AD946B-F8D5-4A7A-BA1D-B555C221C830}"/>
                </a:ext>
              </a:extLst>
            </p:cNvPr>
            <p:cNvSpPr/>
            <p:nvPr userDrawn="1"/>
          </p:nvSpPr>
          <p:spPr>
            <a:xfrm flipH="1">
              <a:off x="11148766" y="3404052"/>
              <a:ext cx="628174" cy="628174"/>
            </a:xfrm>
            <a:custGeom>
              <a:avLst/>
              <a:gdLst>
                <a:gd name="connsiteX0" fmla="*/ 141615 w 345052"/>
                <a:gd name="connsiteY0" fmla="*/ 347209 h 345052"/>
                <a:gd name="connsiteX1" fmla="*/ 216377 w 345052"/>
                <a:gd name="connsiteY1" fmla="*/ 347209 h 345052"/>
                <a:gd name="connsiteX2" fmla="*/ 216377 w 345052"/>
                <a:gd name="connsiteY2" fmla="*/ 312704 h 345052"/>
                <a:gd name="connsiteX3" fmla="*/ 248006 w 345052"/>
                <a:gd name="connsiteY3" fmla="*/ 299764 h 345052"/>
                <a:gd name="connsiteX4" fmla="*/ 272447 w 345052"/>
                <a:gd name="connsiteY4" fmla="*/ 324205 h 345052"/>
                <a:gd name="connsiteX5" fmla="*/ 324205 w 345052"/>
                <a:gd name="connsiteY5" fmla="*/ 272448 h 345052"/>
                <a:gd name="connsiteX6" fmla="*/ 299764 w 345052"/>
                <a:gd name="connsiteY6" fmla="*/ 248006 h 345052"/>
                <a:gd name="connsiteX7" fmla="*/ 312704 w 345052"/>
                <a:gd name="connsiteY7" fmla="*/ 216377 h 345052"/>
                <a:gd name="connsiteX8" fmla="*/ 347209 w 345052"/>
                <a:gd name="connsiteY8" fmla="*/ 216377 h 345052"/>
                <a:gd name="connsiteX9" fmla="*/ 347209 w 345052"/>
                <a:gd name="connsiteY9" fmla="*/ 141615 h 345052"/>
                <a:gd name="connsiteX10" fmla="*/ 312704 w 345052"/>
                <a:gd name="connsiteY10" fmla="*/ 141615 h 345052"/>
                <a:gd name="connsiteX11" fmla="*/ 299764 w 345052"/>
                <a:gd name="connsiteY11" fmla="*/ 109986 h 345052"/>
                <a:gd name="connsiteX12" fmla="*/ 324205 w 345052"/>
                <a:gd name="connsiteY12" fmla="*/ 85544 h 345052"/>
                <a:gd name="connsiteX13" fmla="*/ 272447 w 345052"/>
                <a:gd name="connsiteY13" fmla="*/ 33786 h 345052"/>
                <a:gd name="connsiteX14" fmla="*/ 248006 w 345052"/>
                <a:gd name="connsiteY14" fmla="*/ 58228 h 345052"/>
                <a:gd name="connsiteX15" fmla="*/ 216377 w 345052"/>
                <a:gd name="connsiteY15" fmla="*/ 45288 h 345052"/>
                <a:gd name="connsiteX16" fmla="*/ 216377 w 345052"/>
                <a:gd name="connsiteY16" fmla="*/ 10783 h 345052"/>
                <a:gd name="connsiteX17" fmla="*/ 141615 w 345052"/>
                <a:gd name="connsiteY17" fmla="*/ 10783 h 345052"/>
                <a:gd name="connsiteX18" fmla="*/ 141615 w 345052"/>
                <a:gd name="connsiteY18" fmla="*/ 45288 h 345052"/>
                <a:gd name="connsiteX19" fmla="*/ 109985 w 345052"/>
                <a:gd name="connsiteY19" fmla="*/ 58228 h 345052"/>
                <a:gd name="connsiteX20" fmla="*/ 85544 w 345052"/>
                <a:gd name="connsiteY20" fmla="*/ 33786 h 345052"/>
                <a:gd name="connsiteX21" fmla="*/ 33786 w 345052"/>
                <a:gd name="connsiteY21" fmla="*/ 85544 h 345052"/>
                <a:gd name="connsiteX22" fmla="*/ 58228 w 345052"/>
                <a:gd name="connsiteY22" fmla="*/ 109986 h 345052"/>
                <a:gd name="connsiteX23" fmla="*/ 45288 w 345052"/>
                <a:gd name="connsiteY23" fmla="*/ 141615 h 345052"/>
                <a:gd name="connsiteX24" fmla="*/ 10783 w 345052"/>
                <a:gd name="connsiteY24" fmla="*/ 141615 h 345052"/>
                <a:gd name="connsiteX25" fmla="*/ 10783 w 345052"/>
                <a:gd name="connsiteY25" fmla="*/ 216377 h 345052"/>
                <a:gd name="connsiteX26" fmla="*/ 45288 w 345052"/>
                <a:gd name="connsiteY26" fmla="*/ 216377 h 345052"/>
                <a:gd name="connsiteX27" fmla="*/ 58228 w 345052"/>
                <a:gd name="connsiteY27" fmla="*/ 248006 h 345052"/>
                <a:gd name="connsiteX28" fmla="*/ 33786 w 345052"/>
                <a:gd name="connsiteY28" fmla="*/ 272448 h 345052"/>
                <a:gd name="connsiteX29" fmla="*/ 85544 w 345052"/>
                <a:gd name="connsiteY29" fmla="*/ 324205 h 345052"/>
                <a:gd name="connsiteX30" fmla="*/ 109985 w 345052"/>
                <a:gd name="connsiteY30" fmla="*/ 299764 h 345052"/>
                <a:gd name="connsiteX31" fmla="*/ 141615 w 345052"/>
                <a:gd name="connsiteY31" fmla="*/ 312704 h 345052"/>
                <a:gd name="connsiteX32" fmla="*/ 141615 w 345052"/>
                <a:gd name="connsiteY32" fmla="*/ 347209 h 345052"/>
                <a:gd name="connsiteX33" fmla="*/ 111423 w 345052"/>
                <a:gd name="connsiteY33" fmla="*/ 177558 h 345052"/>
                <a:gd name="connsiteX34" fmla="*/ 177558 w 345052"/>
                <a:gd name="connsiteY34" fmla="*/ 111423 h 345052"/>
                <a:gd name="connsiteX35" fmla="*/ 243693 w 345052"/>
                <a:gd name="connsiteY35" fmla="*/ 177558 h 345052"/>
                <a:gd name="connsiteX36" fmla="*/ 177558 w 345052"/>
                <a:gd name="connsiteY36" fmla="*/ 243693 h 345052"/>
                <a:gd name="connsiteX37" fmla="*/ 111423 w 345052"/>
                <a:gd name="connsiteY37" fmla="*/ 177558 h 345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45052" h="345052">
                  <a:moveTo>
                    <a:pt x="141615" y="347209"/>
                  </a:moveTo>
                  <a:lnTo>
                    <a:pt x="216377" y="347209"/>
                  </a:lnTo>
                  <a:lnTo>
                    <a:pt x="216377" y="312704"/>
                  </a:lnTo>
                  <a:cubicBezTo>
                    <a:pt x="227878" y="309828"/>
                    <a:pt x="237942" y="305515"/>
                    <a:pt x="248006" y="299764"/>
                  </a:cubicBezTo>
                  <a:lnTo>
                    <a:pt x="272447" y="324205"/>
                  </a:lnTo>
                  <a:lnTo>
                    <a:pt x="324205" y="272448"/>
                  </a:lnTo>
                  <a:lnTo>
                    <a:pt x="299764" y="248006"/>
                  </a:lnTo>
                  <a:cubicBezTo>
                    <a:pt x="305515" y="237942"/>
                    <a:pt x="309828" y="226441"/>
                    <a:pt x="312704" y="216377"/>
                  </a:cubicBezTo>
                  <a:lnTo>
                    <a:pt x="347209" y="216377"/>
                  </a:lnTo>
                  <a:lnTo>
                    <a:pt x="347209" y="141615"/>
                  </a:lnTo>
                  <a:lnTo>
                    <a:pt x="312704" y="141615"/>
                  </a:lnTo>
                  <a:cubicBezTo>
                    <a:pt x="309828" y="130113"/>
                    <a:pt x="305515" y="120050"/>
                    <a:pt x="299764" y="109986"/>
                  </a:cubicBezTo>
                  <a:lnTo>
                    <a:pt x="324205" y="85544"/>
                  </a:lnTo>
                  <a:lnTo>
                    <a:pt x="272447" y="33786"/>
                  </a:lnTo>
                  <a:lnTo>
                    <a:pt x="248006" y="58228"/>
                  </a:lnTo>
                  <a:cubicBezTo>
                    <a:pt x="237942" y="52477"/>
                    <a:pt x="227878" y="48164"/>
                    <a:pt x="216377" y="45288"/>
                  </a:cubicBezTo>
                  <a:lnTo>
                    <a:pt x="216377" y="10783"/>
                  </a:lnTo>
                  <a:lnTo>
                    <a:pt x="141615" y="10783"/>
                  </a:lnTo>
                  <a:lnTo>
                    <a:pt x="141615" y="45288"/>
                  </a:lnTo>
                  <a:cubicBezTo>
                    <a:pt x="130113" y="48164"/>
                    <a:pt x="120049" y="52477"/>
                    <a:pt x="109985" y="58228"/>
                  </a:cubicBezTo>
                  <a:lnTo>
                    <a:pt x="85544" y="33786"/>
                  </a:lnTo>
                  <a:lnTo>
                    <a:pt x="33786" y="85544"/>
                  </a:lnTo>
                  <a:lnTo>
                    <a:pt x="58228" y="109986"/>
                  </a:lnTo>
                  <a:cubicBezTo>
                    <a:pt x="52477" y="120050"/>
                    <a:pt x="48164" y="130113"/>
                    <a:pt x="45288" y="141615"/>
                  </a:cubicBezTo>
                  <a:lnTo>
                    <a:pt x="10783" y="141615"/>
                  </a:lnTo>
                  <a:lnTo>
                    <a:pt x="10783" y="216377"/>
                  </a:lnTo>
                  <a:lnTo>
                    <a:pt x="45288" y="216377"/>
                  </a:lnTo>
                  <a:cubicBezTo>
                    <a:pt x="48164" y="227878"/>
                    <a:pt x="52477" y="237942"/>
                    <a:pt x="58228" y="248006"/>
                  </a:cubicBezTo>
                  <a:lnTo>
                    <a:pt x="33786" y="272448"/>
                  </a:lnTo>
                  <a:lnTo>
                    <a:pt x="85544" y="324205"/>
                  </a:lnTo>
                  <a:lnTo>
                    <a:pt x="109985" y="299764"/>
                  </a:lnTo>
                  <a:cubicBezTo>
                    <a:pt x="120049" y="305515"/>
                    <a:pt x="131551" y="309828"/>
                    <a:pt x="141615" y="312704"/>
                  </a:cubicBezTo>
                  <a:lnTo>
                    <a:pt x="141615" y="347209"/>
                  </a:lnTo>
                  <a:close/>
                  <a:moveTo>
                    <a:pt x="111423" y="177558"/>
                  </a:moveTo>
                  <a:cubicBezTo>
                    <a:pt x="111423" y="141615"/>
                    <a:pt x="141615" y="111423"/>
                    <a:pt x="177558" y="111423"/>
                  </a:cubicBezTo>
                  <a:cubicBezTo>
                    <a:pt x="213501" y="111423"/>
                    <a:pt x="243693" y="141615"/>
                    <a:pt x="243693" y="177558"/>
                  </a:cubicBezTo>
                  <a:cubicBezTo>
                    <a:pt x="243693" y="213501"/>
                    <a:pt x="213501" y="243693"/>
                    <a:pt x="177558" y="243693"/>
                  </a:cubicBezTo>
                  <a:cubicBezTo>
                    <a:pt x="141615" y="243693"/>
                    <a:pt x="111423" y="214939"/>
                    <a:pt x="111423" y="177558"/>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10" name="任意多边形: 形状 9">
              <a:extLst>
                <a:ext uri="{FF2B5EF4-FFF2-40B4-BE49-F238E27FC236}">
                  <a16:creationId xmlns:a16="http://schemas.microsoft.com/office/drawing/2014/main" id="{745B942E-DAE1-48D6-8C6C-0EE3EAE3C0EE}"/>
                </a:ext>
              </a:extLst>
            </p:cNvPr>
            <p:cNvSpPr/>
            <p:nvPr/>
          </p:nvSpPr>
          <p:spPr>
            <a:xfrm flipH="1">
              <a:off x="7651316" y="1102398"/>
              <a:ext cx="3551643" cy="2539338"/>
            </a:xfrm>
            <a:custGeom>
              <a:avLst/>
              <a:gdLst>
                <a:gd name="connsiteX0" fmla="*/ 10783 w 2976075"/>
                <a:gd name="connsiteY0" fmla="*/ 1658407 h 2127822"/>
                <a:gd name="connsiteX1" fmla="*/ 69729 w 2976075"/>
                <a:gd name="connsiteY1" fmla="*/ 1717354 h 2127822"/>
                <a:gd name="connsiteX2" fmla="*/ 128676 w 2976075"/>
                <a:gd name="connsiteY2" fmla="*/ 1658407 h 2127822"/>
                <a:gd name="connsiteX3" fmla="*/ 115736 w 2976075"/>
                <a:gd name="connsiteY3" fmla="*/ 1622464 h 2127822"/>
                <a:gd name="connsiteX4" fmla="*/ 243693 w 2976075"/>
                <a:gd name="connsiteY4" fmla="*/ 1494508 h 2127822"/>
                <a:gd name="connsiteX5" fmla="*/ 243693 w 2976075"/>
                <a:gd name="connsiteY5" fmla="*/ 1715916 h 2127822"/>
                <a:gd name="connsiteX6" fmla="*/ 191935 w 2976075"/>
                <a:gd name="connsiteY6" fmla="*/ 1774862 h 2127822"/>
                <a:gd name="connsiteX7" fmla="*/ 250882 w 2976075"/>
                <a:gd name="connsiteY7" fmla="*/ 1833809 h 2127822"/>
                <a:gd name="connsiteX8" fmla="*/ 309828 w 2976075"/>
                <a:gd name="connsiteY8" fmla="*/ 1774862 h 2127822"/>
                <a:gd name="connsiteX9" fmla="*/ 258070 w 2976075"/>
                <a:gd name="connsiteY9" fmla="*/ 1715916 h 2127822"/>
                <a:gd name="connsiteX10" fmla="*/ 258070 w 2976075"/>
                <a:gd name="connsiteY10" fmla="*/ 1478693 h 2127822"/>
                <a:gd name="connsiteX11" fmla="*/ 406155 w 2976075"/>
                <a:gd name="connsiteY11" fmla="*/ 1330608 h 2127822"/>
                <a:gd name="connsiteX12" fmla="*/ 666382 w 2976075"/>
                <a:gd name="connsiteY12" fmla="*/ 1330608 h 2127822"/>
                <a:gd name="connsiteX13" fmla="*/ 716702 w 2976075"/>
                <a:gd name="connsiteY13" fmla="*/ 1380928 h 2127822"/>
                <a:gd name="connsiteX14" fmla="*/ 716702 w 2976075"/>
                <a:gd name="connsiteY14" fmla="*/ 1576457 h 2127822"/>
                <a:gd name="connsiteX15" fmla="*/ 897855 w 2976075"/>
                <a:gd name="connsiteY15" fmla="*/ 1576457 h 2127822"/>
                <a:gd name="connsiteX16" fmla="*/ 897855 w 2976075"/>
                <a:gd name="connsiteY16" fmla="*/ 1662720 h 2127822"/>
                <a:gd name="connsiteX17" fmla="*/ 846097 w 2976075"/>
                <a:gd name="connsiteY17" fmla="*/ 1721667 h 2127822"/>
                <a:gd name="connsiteX18" fmla="*/ 889228 w 2976075"/>
                <a:gd name="connsiteY18" fmla="*/ 1777738 h 2127822"/>
                <a:gd name="connsiteX19" fmla="*/ 821656 w 2976075"/>
                <a:gd name="connsiteY19" fmla="*/ 1845311 h 2127822"/>
                <a:gd name="connsiteX20" fmla="*/ 641941 w 2976075"/>
                <a:gd name="connsiteY20" fmla="*/ 1665596 h 2127822"/>
                <a:gd name="connsiteX21" fmla="*/ 516859 w 2976075"/>
                <a:gd name="connsiteY21" fmla="*/ 1665596 h 2127822"/>
                <a:gd name="connsiteX22" fmla="*/ 516859 w 2976075"/>
                <a:gd name="connsiteY22" fmla="*/ 1536201 h 2127822"/>
                <a:gd name="connsiteX23" fmla="*/ 568617 w 2976075"/>
                <a:gd name="connsiteY23" fmla="*/ 1477255 h 2127822"/>
                <a:gd name="connsiteX24" fmla="*/ 509671 w 2976075"/>
                <a:gd name="connsiteY24" fmla="*/ 1418308 h 2127822"/>
                <a:gd name="connsiteX25" fmla="*/ 450724 w 2976075"/>
                <a:gd name="connsiteY25" fmla="*/ 1470066 h 2127822"/>
                <a:gd name="connsiteX26" fmla="*/ 361586 w 2976075"/>
                <a:gd name="connsiteY26" fmla="*/ 1470066 h 2127822"/>
                <a:gd name="connsiteX27" fmla="*/ 361586 w 2976075"/>
                <a:gd name="connsiteY27" fmla="*/ 1633966 h 2127822"/>
                <a:gd name="connsiteX28" fmla="*/ 449287 w 2976075"/>
                <a:gd name="connsiteY28" fmla="*/ 1633966 h 2127822"/>
                <a:gd name="connsiteX29" fmla="*/ 449287 w 2976075"/>
                <a:gd name="connsiteY29" fmla="*/ 1782051 h 2127822"/>
                <a:gd name="connsiteX30" fmla="*/ 397529 w 2976075"/>
                <a:gd name="connsiteY30" fmla="*/ 1840997 h 2127822"/>
                <a:gd name="connsiteX31" fmla="*/ 456475 w 2976075"/>
                <a:gd name="connsiteY31" fmla="*/ 1899944 h 2127822"/>
                <a:gd name="connsiteX32" fmla="*/ 515422 w 2976075"/>
                <a:gd name="connsiteY32" fmla="*/ 1840997 h 2127822"/>
                <a:gd name="connsiteX33" fmla="*/ 463664 w 2976075"/>
                <a:gd name="connsiteY33" fmla="*/ 1782051 h 2127822"/>
                <a:gd name="connsiteX34" fmla="*/ 463664 w 2976075"/>
                <a:gd name="connsiteY34" fmla="*/ 1619589 h 2127822"/>
                <a:gd name="connsiteX35" fmla="*/ 375963 w 2976075"/>
                <a:gd name="connsiteY35" fmla="*/ 1619589 h 2127822"/>
                <a:gd name="connsiteX36" fmla="*/ 375963 w 2976075"/>
                <a:gd name="connsiteY36" fmla="*/ 1484443 h 2127822"/>
                <a:gd name="connsiteX37" fmla="*/ 449287 w 2976075"/>
                <a:gd name="connsiteY37" fmla="*/ 1484443 h 2127822"/>
                <a:gd name="connsiteX38" fmla="*/ 499607 w 2976075"/>
                <a:gd name="connsiteY38" fmla="*/ 1534764 h 2127822"/>
                <a:gd name="connsiteX39" fmla="*/ 499607 w 2976075"/>
                <a:gd name="connsiteY39" fmla="*/ 1679973 h 2127822"/>
                <a:gd name="connsiteX40" fmla="*/ 633315 w 2976075"/>
                <a:gd name="connsiteY40" fmla="*/ 1679973 h 2127822"/>
                <a:gd name="connsiteX41" fmla="*/ 818780 w 2976075"/>
                <a:gd name="connsiteY41" fmla="*/ 1865439 h 2127822"/>
                <a:gd name="connsiteX42" fmla="*/ 905043 w 2976075"/>
                <a:gd name="connsiteY42" fmla="*/ 1779176 h 2127822"/>
                <a:gd name="connsiteX43" fmla="*/ 961114 w 2976075"/>
                <a:gd name="connsiteY43" fmla="*/ 1720229 h 2127822"/>
                <a:gd name="connsiteX44" fmla="*/ 909356 w 2976075"/>
                <a:gd name="connsiteY44" fmla="*/ 1661283 h 2127822"/>
                <a:gd name="connsiteX45" fmla="*/ 909356 w 2976075"/>
                <a:gd name="connsiteY45" fmla="*/ 1569269 h 2127822"/>
                <a:gd name="connsiteX46" fmla="*/ 1083320 w 2976075"/>
                <a:gd name="connsiteY46" fmla="*/ 1402494 h 2127822"/>
                <a:gd name="connsiteX47" fmla="*/ 1076132 w 2976075"/>
                <a:gd name="connsiteY47" fmla="*/ 1395305 h 2127822"/>
                <a:gd name="connsiteX48" fmla="*/ 1109199 w 2976075"/>
                <a:gd name="connsiteY48" fmla="*/ 1405369 h 2127822"/>
                <a:gd name="connsiteX49" fmla="*/ 1168146 w 2976075"/>
                <a:gd name="connsiteY49" fmla="*/ 1346423 h 2127822"/>
                <a:gd name="connsiteX50" fmla="*/ 1109199 w 2976075"/>
                <a:gd name="connsiteY50" fmla="*/ 1287476 h 2127822"/>
                <a:gd name="connsiteX51" fmla="*/ 1050253 w 2976075"/>
                <a:gd name="connsiteY51" fmla="*/ 1346423 h 2127822"/>
                <a:gd name="connsiteX52" fmla="*/ 1073256 w 2976075"/>
                <a:gd name="connsiteY52" fmla="*/ 1392430 h 2127822"/>
                <a:gd name="connsiteX53" fmla="*/ 913670 w 2976075"/>
                <a:gd name="connsiteY53" fmla="*/ 1552016 h 2127822"/>
                <a:gd name="connsiteX54" fmla="*/ 913670 w 2976075"/>
                <a:gd name="connsiteY54" fmla="*/ 1258722 h 2127822"/>
                <a:gd name="connsiteX55" fmla="*/ 1149455 w 2976075"/>
                <a:gd name="connsiteY55" fmla="*/ 1188274 h 2127822"/>
                <a:gd name="connsiteX56" fmla="*/ 1149455 w 2976075"/>
                <a:gd name="connsiteY56" fmla="*/ 1040189 h 2127822"/>
                <a:gd name="connsiteX57" fmla="*/ 1352173 w 2976075"/>
                <a:gd name="connsiteY57" fmla="*/ 1040189 h 2127822"/>
                <a:gd name="connsiteX58" fmla="*/ 1352173 w 2976075"/>
                <a:gd name="connsiteY58" fmla="*/ 1288914 h 2127822"/>
                <a:gd name="connsiteX59" fmla="*/ 1045940 w 2976075"/>
                <a:gd name="connsiteY59" fmla="*/ 1595148 h 2127822"/>
                <a:gd name="connsiteX60" fmla="*/ 1045940 w 2976075"/>
                <a:gd name="connsiteY60" fmla="*/ 1835247 h 2127822"/>
                <a:gd name="connsiteX61" fmla="*/ 997057 w 2976075"/>
                <a:gd name="connsiteY61" fmla="*/ 1892755 h 2127822"/>
                <a:gd name="connsiteX62" fmla="*/ 1056004 w 2976075"/>
                <a:gd name="connsiteY62" fmla="*/ 1951702 h 2127822"/>
                <a:gd name="connsiteX63" fmla="*/ 1114950 w 2976075"/>
                <a:gd name="connsiteY63" fmla="*/ 1892755 h 2127822"/>
                <a:gd name="connsiteX64" fmla="*/ 1060317 w 2976075"/>
                <a:gd name="connsiteY64" fmla="*/ 1833809 h 2127822"/>
                <a:gd name="connsiteX65" fmla="*/ 1060317 w 2976075"/>
                <a:gd name="connsiteY65" fmla="*/ 1600899 h 2127822"/>
                <a:gd name="connsiteX66" fmla="*/ 1350736 w 2976075"/>
                <a:gd name="connsiteY66" fmla="*/ 1310480 h 2127822"/>
                <a:gd name="connsiteX67" fmla="*/ 1350736 w 2976075"/>
                <a:gd name="connsiteY67" fmla="*/ 1511760 h 2127822"/>
                <a:gd name="connsiteX68" fmla="*/ 1280288 w 2976075"/>
                <a:gd name="connsiteY68" fmla="*/ 1511760 h 2127822"/>
                <a:gd name="connsiteX69" fmla="*/ 1280288 w 2976075"/>
                <a:gd name="connsiteY69" fmla="*/ 1760485 h 2127822"/>
                <a:gd name="connsiteX70" fmla="*/ 1350736 w 2976075"/>
                <a:gd name="connsiteY70" fmla="*/ 1760485 h 2127822"/>
                <a:gd name="connsiteX71" fmla="*/ 1350736 w 2976075"/>
                <a:gd name="connsiteY71" fmla="*/ 1852499 h 2127822"/>
                <a:gd name="connsiteX72" fmla="*/ 1490194 w 2976075"/>
                <a:gd name="connsiteY72" fmla="*/ 1852499 h 2127822"/>
                <a:gd name="connsiteX73" fmla="*/ 1524700 w 2976075"/>
                <a:gd name="connsiteY73" fmla="*/ 1895631 h 2127822"/>
                <a:gd name="connsiteX74" fmla="*/ 1524700 w 2976075"/>
                <a:gd name="connsiteY74" fmla="*/ 1958890 h 2127822"/>
                <a:gd name="connsiteX75" fmla="*/ 1472942 w 2976075"/>
                <a:gd name="connsiteY75" fmla="*/ 2017837 h 2127822"/>
                <a:gd name="connsiteX76" fmla="*/ 1531888 w 2976075"/>
                <a:gd name="connsiteY76" fmla="*/ 2076783 h 2127822"/>
                <a:gd name="connsiteX77" fmla="*/ 1590835 w 2976075"/>
                <a:gd name="connsiteY77" fmla="*/ 2017837 h 2127822"/>
                <a:gd name="connsiteX78" fmla="*/ 1539077 w 2976075"/>
                <a:gd name="connsiteY78" fmla="*/ 1958890 h 2127822"/>
                <a:gd name="connsiteX79" fmla="*/ 1539077 w 2976075"/>
                <a:gd name="connsiteY79" fmla="*/ 1891318 h 2127822"/>
                <a:gd name="connsiteX80" fmla="*/ 1508885 w 2976075"/>
                <a:gd name="connsiteY80" fmla="*/ 1853937 h 2127822"/>
                <a:gd name="connsiteX81" fmla="*/ 1642592 w 2976075"/>
                <a:gd name="connsiteY81" fmla="*/ 1853937 h 2127822"/>
                <a:gd name="connsiteX82" fmla="*/ 1846748 w 2976075"/>
                <a:gd name="connsiteY82" fmla="*/ 1649781 h 2127822"/>
                <a:gd name="connsiteX83" fmla="*/ 1853937 w 2976075"/>
                <a:gd name="connsiteY83" fmla="*/ 1649781 h 2127822"/>
                <a:gd name="connsiteX84" fmla="*/ 1853937 w 2976075"/>
                <a:gd name="connsiteY84" fmla="*/ 2012086 h 2127822"/>
                <a:gd name="connsiteX85" fmla="*/ 1802179 w 2976075"/>
                <a:gd name="connsiteY85" fmla="*/ 2071032 h 2127822"/>
                <a:gd name="connsiteX86" fmla="*/ 1861125 w 2976075"/>
                <a:gd name="connsiteY86" fmla="*/ 2129979 h 2127822"/>
                <a:gd name="connsiteX87" fmla="*/ 1920072 w 2976075"/>
                <a:gd name="connsiteY87" fmla="*/ 2071032 h 2127822"/>
                <a:gd name="connsiteX88" fmla="*/ 1868314 w 2976075"/>
                <a:gd name="connsiteY88" fmla="*/ 2012086 h 2127822"/>
                <a:gd name="connsiteX89" fmla="*/ 1868314 w 2976075"/>
                <a:gd name="connsiteY89" fmla="*/ 1649781 h 2127822"/>
                <a:gd name="connsiteX90" fmla="*/ 2016399 w 2976075"/>
                <a:gd name="connsiteY90" fmla="*/ 1649781 h 2127822"/>
                <a:gd name="connsiteX91" fmla="*/ 2068157 w 2976075"/>
                <a:gd name="connsiteY91" fmla="*/ 1701539 h 2127822"/>
                <a:gd name="connsiteX92" fmla="*/ 2117039 w 2976075"/>
                <a:gd name="connsiteY92" fmla="*/ 1940200 h 2127822"/>
                <a:gd name="connsiteX93" fmla="*/ 2066719 w 2976075"/>
                <a:gd name="connsiteY93" fmla="*/ 1997709 h 2127822"/>
                <a:gd name="connsiteX94" fmla="*/ 2125665 w 2976075"/>
                <a:gd name="connsiteY94" fmla="*/ 2056655 h 2127822"/>
                <a:gd name="connsiteX95" fmla="*/ 2184612 w 2976075"/>
                <a:gd name="connsiteY95" fmla="*/ 1997709 h 2127822"/>
                <a:gd name="connsiteX96" fmla="*/ 2131416 w 2976075"/>
                <a:gd name="connsiteY96" fmla="*/ 1938762 h 2127822"/>
                <a:gd name="connsiteX97" fmla="*/ 2082534 w 2976075"/>
                <a:gd name="connsiteY97" fmla="*/ 1700101 h 2127822"/>
                <a:gd name="connsiteX98" fmla="*/ 2132854 w 2976075"/>
                <a:gd name="connsiteY98" fmla="*/ 1642592 h 2127822"/>
                <a:gd name="connsiteX99" fmla="*/ 2073908 w 2976075"/>
                <a:gd name="connsiteY99" fmla="*/ 1583646 h 2127822"/>
                <a:gd name="connsiteX100" fmla="*/ 2014961 w 2976075"/>
                <a:gd name="connsiteY100" fmla="*/ 1635404 h 2127822"/>
                <a:gd name="connsiteX101" fmla="*/ 1866876 w 2976075"/>
                <a:gd name="connsiteY101" fmla="*/ 1635404 h 2127822"/>
                <a:gd name="connsiteX102" fmla="*/ 1866876 w 2976075"/>
                <a:gd name="connsiteY102" fmla="*/ 1628215 h 2127822"/>
                <a:gd name="connsiteX103" fmla="*/ 2014961 w 2976075"/>
                <a:gd name="connsiteY103" fmla="*/ 1480130 h 2127822"/>
                <a:gd name="connsiteX104" fmla="*/ 2043716 w 2976075"/>
                <a:gd name="connsiteY104" fmla="*/ 1487319 h 2127822"/>
                <a:gd name="connsiteX105" fmla="*/ 2102662 w 2976075"/>
                <a:gd name="connsiteY105" fmla="*/ 1435561 h 2127822"/>
                <a:gd name="connsiteX106" fmla="*/ 2299629 w 2976075"/>
                <a:gd name="connsiteY106" fmla="*/ 1435561 h 2127822"/>
                <a:gd name="connsiteX107" fmla="*/ 2299629 w 2976075"/>
                <a:gd name="connsiteY107" fmla="*/ 1539077 h 2127822"/>
                <a:gd name="connsiteX108" fmla="*/ 2476469 w 2976075"/>
                <a:gd name="connsiteY108" fmla="*/ 1539077 h 2127822"/>
                <a:gd name="connsiteX109" fmla="*/ 2476469 w 2976075"/>
                <a:gd name="connsiteY109" fmla="*/ 1487319 h 2127822"/>
                <a:gd name="connsiteX110" fmla="*/ 2526789 w 2976075"/>
                <a:gd name="connsiteY110" fmla="*/ 1436999 h 2127822"/>
                <a:gd name="connsiteX111" fmla="*/ 2772638 w 2976075"/>
                <a:gd name="connsiteY111" fmla="*/ 1436999 h 2127822"/>
                <a:gd name="connsiteX112" fmla="*/ 2831585 w 2976075"/>
                <a:gd name="connsiteY112" fmla="*/ 1488757 h 2127822"/>
                <a:gd name="connsiteX113" fmla="*/ 2890531 w 2976075"/>
                <a:gd name="connsiteY113" fmla="*/ 1429810 h 2127822"/>
                <a:gd name="connsiteX114" fmla="*/ 2831585 w 2976075"/>
                <a:gd name="connsiteY114" fmla="*/ 1370864 h 2127822"/>
                <a:gd name="connsiteX115" fmla="*/ 2772638 w 2976075"/>
                <a:gd name="connsiteY115" fmla="*/ 1422622 h 2127822"/>
                <a:gd name="connsiteX116" fmla="*/ 2526789 w 2976075"/>
                <a:gd name="connsiteY116" fmla="*/ 1422622 h 2127822"/>
                <a:gd name="connsiteX117" fmla="*/ 2476469 w 2976075"/>
                <a:gd name="connsiteY117" fmla="*/ 1372302 h 2127822"/>
                <a:gd name="connsiteX118" fmla="*/ 2476469 w 2976075"/>
                <a:gd name="connsiteY118" fmla="*/ 1342109 h 2127822"/>
                <a:gd name="connsiteX119" fmla="*/ 2592924 w 2976075"/>
                <a:gd name="connsiteY119" fmla="*/ 1342109 h 2127822"/>
                <a:gd name="connsiteX120" fmla="*/ 2592924 w 2976075"/>
                <a:gd name="connsiteY120" fmla="*/ 1245782 h 2127822"/>
                <a:gd name="connsiteX121" fmla="*/ 2764012 w 2976075"/>
                <a:gd name="connsiteY121" fmla="*/ 1245782 h 2127822"/>
                <a:gd name="connsiteX122" fmla="*/ 2884780 w 2976075"/>
                <a:gd name="connsiteY122" fmla="*/ 1125014 h 2127822"/>
                <a:gd name="connsiteX123" fmla="*/ 2913535 w 2976075"/>
                <a:gd name="connsiteY123" fmla="*/ 1132203 h 2127822"/>
                <a:gd name="connsiteX124" fmla="*/ 2972481 w 2976075"/>
                <a:gd name="connsiteY124" fmla="*/ 1073256 h 2127822"/>
                <a:gd name="connsiteX125" fmla="*/ 2913535 w 2976075"/>
                <a:gd name="connsiteY125" fmla="*/ 1014310 h 2127822"/>
                <a:gd name="connsiteX126" fmla="*/ 2854588 w 2976075"/>
                <a:gd name="connsiteY126" fmla="*/ 1073256 h 2127822"/>
                <a:gd name="connsiteX127" fmla="*/ 2871841 w 2976075"/>
                <a:gd name="connsiteY127" fmla="*/ 1114950 h 2127822"/>
                <a:gd name="connsiteX128" fmla="*/ 2756824 w 2976075"/>
                <a:gd name="connsiteY128" fmla="*/ 1228530 h 2127822"/>
                <a:gd name="connsiteX129" fmla="*/ 2591486 w 2976075"/>
                <a:gd name="connsiteY129" fmla="*/ 1228530 h 2127822"/>
                <a:gd name="connsiteX130" fmla="*/ 2591486 w 2976075"/>
                <a:gd name="connsiteY130" fmla="*/ 998495 h 2127822"/>
                <a:gd name="connsiteX131" fmla="*/ 2680625 w 2976075"/>
                <a:gd name="connsiteY131" fmla="*/ 998495 h 2127822"/>
                <a:gd name="connsiteX132" fmla="*/ 2739571 w 2976075"/>
                <a:gd name="connsiteY132" fmla="*/ 1050253 h 2127822"/>
                <a:gd name="connsiteX133" fmla="*/ 2798517 w 2976075"/>
                <a:gd name="connsiteY133" fmla="*/ 991306 h 2127822"/>
                <a:gd name="connsiteX134" fmla="*/ 2739571 w 2976075"/>
                <a:gd name="connsiteY134" fmla="*/ 932360 h 2127822"/>
                <a:gd name="connsiteX135" fmla="*/ 2680625 w 2976075"/>
                <a:gd name="connsiteY135" fmla="*/ 984118 h 2127822"/>
                <a:gd name="connsiteX136" fmla="*/ 2575671 w 2976075"/>
                <a:gd name="connsiteY136" fmla="*/ 984118 h 2127822"/>
                <a:gd name="connsiteX137" fmla="*/ 2575671 w 2976075"/>
                <a:gd name="connsiteY137" fmla="*/ 1229967 h 2127822"/>
                <a:gd name="connsiteX138" fmla="*/ 2475031 w 2976075"/>
                <a:gd name="connsiteY138" fmla="*/ 1229967 h 2127822"/>
                <a:gd name="connsiteX139" fmla="*/ 2475031 w 2976075"/>
                <a:gd name="connsiteY139" fmla="*/ 995619 h 2127822"/>
                <a:gd name="connsiteX140" fmla="*/ 2545479 w 2976075"/>
                <a:gd name="connsiteY140" fmla="*/ 995619 h 2127822"/>
                <a:gd name="connsiteX141" fmla="*/ 2545479 w 2976075"/>
                <a:gd name="connsiteY141" fmla="*/ 896417 h 2127822"/>
                <a:gd name="connsiteX142" fmla="*/ 2611614 w 2976075"/>
                <a:gd name="connsiteY142" fmla="*/ 896417 h 2127822"/>
                <a:gd name="connsiteX143" fmla="*/ 2753948 w 2976075"/>
                <a:gd name="connsiteY143" fmla="*/ 754083 h 2127822"/>
                <a:gd name="connsiteX144" fmla="*/ 2789891 w 2976075"/>
                <a:gd name="connsiteY144" fmla="*/ 767022 h 2127822"/>
                <a:gd name="connsiteX145" fmla="*/ 2848837 w 2976075"/>
                <a:gd name="connsiteY145" fmla="*/ 708076 h 2127822"/>
                <a:gd name="connsiteX146" fmla="*/ 2789891 w 2976075"/>
                <a:gd name="connsiteY146" fmla="*/ 649130 h 2127822"/>
                <a:gd name="connsiteX147" fmla="*/ 2730945 w 2976075"/>
                <a:gd name="connsiteY147" fmla="*/ 708076 h 2127822"/>
                <a:gd name="connsiteX148" fmla="*/ 2743884 w 2976075"/>
                <a:gd name="connsiteY148" fmla="*/ 744019 h 2127822"/>
                <a:gd name="connsiteX149" fmla="*/ 2605863 w 2976075"/>
                <a:gd name="connsiteY149" fmla="*/ 882040 h 2127822"/>
                <a:gd name="connsiteX150" fmla="*/ 2545479 w 2976075"/>
                <a:gd name="connsiteY150" fmla="*/ 882040 h 2127822"/>
                <a:gd name="connsiteX151" fmla="*/ 2545479 w 2976075"/>
                <a:gd name="connsiteY151" fmla="*/ 643379 h 2127822"/>
                <a:gd name="connsiteX152" fmla="*/ 2579984 w 2976075"/>
                <a:gd name="connsiteY152" fmla="*/ 643379 h 2127822"/>
                <a:gd name="connsiteX153" fmla="*/ 2650432 w 2976075"/>
                <a:gd name="connsiteY153" fmla="*/ 572930 h 2127822"/>
                <a:gd name="connsiteX154" fmla="*/ 2679187 w 2976075"/>
                <a:gd name="connsiteY154" fmla="*/ 580119 h 2127822"/>
                <a:gd name="connsiteX155" fmla="*/ 2738133 w 2976075"/>
                <a:gd name="connsiteY155" fmla="*/ 521173 h 2127822"/>
                <a:gd name="connsiteX156" fmla="*/ 2679187 w 2976075"/>
                <a:gd name="connsiteY156" fmla="*/ 462226 h 2127822"/>
                <a:gd name="connsiteX157" fmla="*/ 2620240 w 2976075"/>
                <a:gd name="connsiteY157" fmla="*/ 521173 h 2127822"/>
                <a:gd name="connsiteX158" fmla="*/ 2637493 w 2976075"/>
                <a:gd name="connsiteY158" fmla="*/ 562866 h 2127822"/>
                <a:gd name="connsiteX159" fmla="*/ 2572796 w 2976075"/>
                <a:gd name="connsiteY159" fmla="*/ 627564 h 2127822"/>
                <a:gd name="connsiteX160" fmla="*/ 2544041 w 2976075"/>
                <a:gd name="connsiteY160" fmla="*/ 627564 h 2127822"/>
                <a:gd name="connsiteX161" fmla="*/ 2544041 w 2976075"/>
                <a:gd name="connsiteY161" fmla="*/ 548489 h 2127822"/>
                <a:gd name="connsiteX162" fmla="*/ 2393081 w 2976075"/>
                <a:gd name="connsiteY162" fmla="*/ 397529 h 2127822"/>
                <a:gd name="connsiteX163" fmla="*/ 2459216 w 2976075"/>
                <a:gd name="connsiteY163" fmla="*/ 397529 h 2127822"/>
                <a:gd name="connsiteX164" fmla="*/ 2518162 w 2976075"/>
                <a:gd name="connsiteY164" fmla="*/ 449287 h 2127822"/>
                <a:gd name="connsiteX165" fmla="*/ 2577109 w 2976075"/>
                <a:gd name="connsiteY165" fmla="*/ 390340 h 2127822"/>
                <a:gd name="connsiteX166" fmla="*/ 2518162 w 2976075"/>
                <a:gd name="connsiteY166" fmla="*/ 331394 h 2127822"/>
                <a:gd name="connsiteX167" fmla="*/ 2459216 w 2976075"/>
                <a:gd name="connsiteY167" fmla="*/ 383152 h 2127822"/>
                <a:gd name="connsiteX168" fmla="*/ 2378704 w 2976075"/>
                <a:gd name="connsiteY168" fmla="*/ 383152 h 2127822"/>
                <a:gd name="connsiteX169" fmla="*/ 2234932 w 2976075"/>
                <a:gd name="connsiteY169" fmla="*/ 239380 h 2127822"/>
                <a:gd name="connsiteX170" fmla="*/ 2232057 w 2976075"/>
                <a:gd name="connsiteY170" fmla="*/ 242255 h 2127822"/>
                <a:gd name="connsiteX171" fmla="*/ 2233494 w 2976075"/>
                <a:gd name="connsiteY171" fmla="*/ 227878 h 2127822"/>
                <a:gd name="connsiteX172" fmla="*/ 2174548 w 2976075"/>
                <a:gd name="connsiteY172" fmla="*/ 168932 h 2127822"/>
                <a:gd name="connsiteX173" fmla="*/ 2115601 w 2976075"/>
                <a:gd name="connsiteY173" fmla="*/ 227878 h 2127822"/>
                <a:gd name="connsiteX174" fmla="*/ 2132854 w 2976075"/>
                <a:gd name="connsiteY174" fmla="*/ 269572 h 2127822"/>
                <a:gd name="connsiteX175" fmla="*/ 1951702 w 2976075"/>
                <a:gd name="connsiteY175" fmla="*/ 450724 h 2127822"/>
                <a:gd name="connsiteX176" fmla="*/ 1951702 w 2976075"/>
                <a:gd name="connsiteY176" fmla="*/ 700887 h 2127822"/>
                <a:gd name="connsiteX177" fmla="*/ 1859688 w 2976075"/>
                <a:gd name="connsiteY177" fmla="*/ 700887 h 2127822"/>
                <a:gd name="connsiteX178" fmla="*/ 1859688 w 2976075"/>
                <a:gd name="connsiteY178" fmla="*/ 334269 h 2127822"/>
                <a:gd name="connsiteX179" fmla="*/ 1964641 w 2976075"/>
                <a:gd name="connsiteY179" fmla="*/ 334269 h 2127822"/>
                <a:gd name="connsiteX180" fmla="*/ 1964641 w 2976075"/>
                <a:gd name="connsiteY180" fmla="*/ 158868 h 2127822"/>
                <a:gd name="connsiteX181" fmla="*/ 2016399 w 2976075"/>
                <a:gd name="connsiteY181" fmla="*/ 99921 h 2127822"/>
                <a:gd name="connsiteX182" fmla="*/ 1957452 w 2976075"/>
                <a:gd name="connsiteY182" fmla="*/ 40975 h 2127822"/>
                <a:gd name="connsiteX183" fmla="*/ 1898506 w 2976075"/>
                <a:gd name="connsiteY183" fmla="*/ 99921 h 2127822"/>
                <a:gd name="connsiteX184" fmla="*/ 1915759 w 2976075"/>
                <a:gd name="connsiteY184" fmla="*/ 141615 h 2127822"/>
                <a:gd name="connsiteX185" fmla="*/ 1843873 w 2976075"/>
                <a:gd name="connsiteY185" fmla="*/ 213501 h 2127822"/>
                <a:gd name="connsiteX186" fmla="*/ 1843873 w 2976075"/>
                <a:gd name="connsiteY186" fmla="*/ 318454 h 2127822"/>
                <a:gd name="connsiteX187" fmla="*/ 1635404 w 2976075"/>
                <a:gd name="connsiteY187" fmla="*/ 318454 h 2127822"/>
                <a:gd name="connsiteX188" fmla="*/ 1635404 w 2976075"/>
                <a:gd name="connsiteY188" fmla="*/ 128676 h 2127822"/>
                <a:gd name="connsiteX189" fmla="*/ 1687162 w 2976075"/>
                <a:gd name="connsiteY189" fmla="*/ 69729 h 2127822"/>
                <a:gd name="connsiteX190" fmla="*/ 1628215 w 2976075"/>
                <a:gd name="connsiteY190" fmla="*/ 10783 h 2127822"/>
                <a:gd name="connsiteX191" fmla="*/ 1569269 w 2976075"/>
                <a:gd name="connsiteY191" fmla="*/ 69729 h 2127822"/>
                <a:gd name="connsiteX192" fmla="*/ 1621027 w 2976075"/>
                <a:gd name="connsiteY192" fmla="*/ 128676 h 2127822"/>
                <a:gd name="connsiteX193" fmla="*/ 1621027 w 2976075"/>
                <a:gd name="connsiteY193" fmla="*/ 318454 h 2127822"/>
                <a:gd name="connsiteX194" fmla="*/ 1503134 w 2976075"/>
                <a:gd name="connsiteY194" fmla="*/ 318454 h 2127822"/>
                <a:gd name="connsiteX195" fmla="*/ 1503134 w 2976075"/>
                <a:gd name="connsiteY195" fmla="*/ 233629 h 2127822"/>
                <a:gd name="connsiteX196" fmla="*/ 1554892 w 2976075"/>
                <a:gd name="connsiteY196" fmla="*/ 174683 h 2127822"/>
                <a:gd name="connsiteX197" fmla="*/ 1495945 w 2976075"/>
                <a:gd name="connsiteY197" fmla="*/ 115736 h 2127822"/>
                <a:gd name="connsiteX198" fmla="*/ 1436999 w 2976075"/>
                <a:gd name="connsiteY198" fmla="*/ 174683 h 2127822"/>
                <a:gd name="connsiteX199" fmla="*/ 1488757 w 2976075"/>
                <a:gd name="connsiteY199" fmla="*/ 233629 h 2127822"/>
                <a:gd name="connsiteX200" fmla="*/ 1488757 w 2976075"/>
                <a:gd name="connsiteY200" fmla="*/ 334269 h 2127822"/>
                <a:gd name="connsiteX201" fmla="*/ 1622464 w 2976075"/>
                <a:gd name="connsiteY201" fmla="*/ 334269 h 2127822"/>
                <a:gd name="connsiteX202" fmla="*/ 1622464 w 2976075"/>
                <a:gd name="connsiteY202" fmla="*/ 375963 h 2127822"/>
                <a:gd name="connsiteX203" fmla="*/ 1526137 w 2976075"/>
                <a:gd name="connsiteY203" fmla="*/ 472290 h 2127822"/>
                <a:gd name="connsiteX204" fmla="*/ 1307604 w 2976075"/>
                <a:gd name="connsiteY204" fmla="*/ 101359 h 2127822"/>
                <a:gd name="connsiteX205" fmla="*/ 1316230 w 2976075"/>
                <a:gd name="connsiteY205" fmla="*/ 71167 h 2127822"/>
                <a:gd name="connsiteX206" fmla="*/ 1257284 w 2976075"/>
                <a:gd name="connsiteY206" fmla="*/ 12221 h 2127822"/>
                <a:gd name="connsiteX207" fmla="*/ 1198338 w 2976075"/>
                <a:gd name="connsiteY207" fmla="*/ 71167 h 2127822"/>
                <a:gd name="connsiteX208" fmla="*/ 1250096 w 2976075"/>
                <a:gd name="connsiteY208" fmla="*/ 130113 h 2127822"/>
                <a:gd name="connsiteX209" fmla="*/ 1250096 w 2976075"/>
                <a:gd name="connsiteY209" fmla="*/ 390340 h 2127822"/>
                <a:gd name="connsiteX210" fmla="*/ 1139391 w 2976075"/>
                <a:gd name="connsiteY210" fmla="*/ 390340 h 2127822"/>
                <a:gd name="connsiteX211" fmla="*/ 1139391 w 2976075"/>
                <a:gd name="connsiteY211" fmla="*/ 703763 h 2127822"/>
                <a:gd name="connsiteX212" fmla="*/ 1011434 w 2976075"/>
                <a:gd name="connsiteY212" fmla="*/ 831720 h 2127822"/>
                <a:gd name="connsiteX213" fmla="*/ 913670 w 2976075"/>
                <a:gd name="connsiteY213" fmla="*/ 831720 h 2127822"/>
                <a:gd name="connsiteX214" fmla="*/ 913670 w 2976075"/>
                <a:gd name="connsiteY214" fmla="*/ 745457 h 2127822"/>
                <a:gd name="connsiteX215" fmla="*/ 1031562 w 2976075"/>
                <a:gd name="connsiteY215" fmla="*/ 745457 h 2127822"/>
                <a:gd name="connsiteX216" fmla="*/ 1031562 w 2976075"/>
                <a:gd name="connsiteY216" fmla="*/ 558553 h 2127822"/>
                <a:gd name="connsiteX217" fmla="*/ 1083320 w 2976075"/>
                <a:gd name="connsiteY217" fmla="*/ 499607 h 2127822"/>
                <a:gd name="connsiteX218" fmla="*/ 1024374 w 2976075"/>
                <a:gd name="connsiteY218" fmla="*/ 440660 h 2127822"/>
                <a:gd name="connsiteX219" fmla="*/ 965427 w 2976075"/>
                <a:gd name="connsiteY219" fmla="*/ 499607 h 2127822"/>
                <a:gd name="connsiteX220" fmla="*/ 1017185 w 2976075"/>
                <a:gd name="connsiteY220" fmla="*/ 558553 h 2127822"/>
                <a:gd name="connsiteX221" fmla="*/ 1017185 w 2976075"/>
                <a:gd name="connsiteY221" fmla="*/ 729642 h 2127822"/>
                <a:gd name="connsiteX222" fmla="*/ 913670 w 2976075"/>
                <a:gd name="connsiteY222" fmla="*/ 729642 h 2127822"/>
                <a:gd name="connsiteX223" fmla="*/ 913670 w 2976075"/>
                <a:gd name="connsiteY223" fmla="*/ 595934 h 2127822"/>
                <a:gd name="connsiteX224" fmla="*/ 784275 w 2976075"/>
                <a:gd name="connsiteY224" fmla="*/ 595934 h 2127822"/>
                <a:gd name="connsiteX225" fmla="*/ 733955 w 2976075"/>
                <a:gd name="connsiteY225" fmla="*/ 545614 h 2127822"/>
                <a:gd name="connsiteX226" fmla="*/ 733955 w 2976075"/>
                <a:gd name="connsiteY226" fmla="*/ 423408 h 2127822"/>
                <a:gd name="connsiteX227" fmla="*/ 884915 w 2976075"/>
                <a:gd name="connsiteY227" fmla="*/ 423408 h 2127822"/>
                <a:gd name="connsiteX228" fmla="*/ 884915 w 2976075"/>
                <a:gd name="connsiteY228" fmla="*/ 350084 h 2127822"/>
                <a:gd name="connsiteX229" fmla="*/ 1066068 w 2976075"/>
                <a:gd name="connsiteY229" fmla="*/ 350084 h 2127822"/>
                <a:gd name="connsiteX230" fmla="*/ 1066068 w 2976075"/>
                <a:gd name="connsiteY230" fmla="*/ 317017 h 2127822"/>
                <a:gd name="connsiteX231" fmla="*/ 1114950 w 2976075"/>
                <a:gd name="connsiteY231" fmla="*/ 259508 h 2127822"/>
                <a:gd name="connsiteX232" fmla="*/ 1056004 w 2976075"/>
                <a:gd name="connsiteY232" fmla="*/ 200562 h 2127822"/>
                <a:gd name="connsiteX233" fmla="*/ 997057 w 2976075"/>
                <a:gd name="connsiteY233" fmla="*/ 259508 h 2127822"/>
                <a:gd name="connsiteX234" fmla="*/ 1051690 w 2976075"/>
                <a:gd name="connsiteY234" fmla="*/ 318454 h 2127822"/>
                <a:gd name="connsiteX235" fmla="*/ 1051690 w 2976075"/>
                <a:gd name="connsiteY235" fmla="*/ 337145 h 2127822"/>
                <a:gd name="connsiteX236" fmla="*/ 883478 w 2976075"/>
                <a:gd name="connsiteY236" fmla="*/ 337145 h 2127822"/>
                <a:gd name="connsiteX237" fmla="*/ 883478 w 2976075"/>
                <a:gd name="connsiteY237" fmla="*/ 236505 h 2127822"/>
                <a:gd name="connsiteX238" fmla="*/ 935235 w 2976075"/>
                <a:gd name="connsiteY238" fmla="*/ 177558 h 2127822"/>
                <a:gd name="connsiteX239" fmla="*/ 876289 w 2976075"/>
                <a:gd name="connsiteY239" fmla="*/ 118612 h 2127822"/>
                <a:gd name="connsiteX240" fmla="*/ 817342 w 2976075"/>
                <a:gd name="connsiteY240" fmla="*/ 177558 h 2127822"/>
                <a:gd name="connsiteX241" fmla="*/ 869100 w 2976075"/>
                <a:gd name="connsiteY241" fmla="*/ 236505 h 2127822"/>
                <a:gd name="connsiteX242" fmla="*/ 869100 w 2976075"/>
                <a:gd name="connsiteY242" fmla="*/ 337145 h 2127822"/>
                <a:gd name="connsiteX243" fmla="*/ 718140 w 2976075"/>
                <a:gd name="connsiteY243" fmla="*/ 337145 h 2127822"/>
                <a:gd name="connsiteX244" fmla="*/ 718140 w 2976075"/>
                <a:gd name="connsiteY244" fmla="*/ 410468 h 2127822"/>
                <a:gd name="connsiteX245" fmla="*/ 621813 w 2976075"/>
                <a:gd name="connsiteY245" fmla="*/ 410468 h 2127822"/>
                <a:gd name="connsiteX246" fmla="*/ 621813 w 2976075"/>
                <a:gd name="connsiteY246" fmla="*/ 732517 h 2127822"/>
                <a:gd name="connsiteX247" fmla="*/ 358711 w 2976075"/>
                <a:gd name="connsiteY247" fmla="*/ 732517 h 2127822"/>
                <a:gd name="connsiteX248" fmla="*/ 358711 w 2976075"/>
                <a:gd name="connsiteY248" fmla="*/ 664944 h 2127822"/>
                <a:gd name="connsiteX249" fmla="*/ 410468 w 2976075"/>
                <a:gd name="connsiteY249" fmla="*/ 605998 h 2127822"/>
                <a:gd name="connsiteX250" fmla="*/ 351522 w 2976075"/>
                <a:gd name="connsiteY250" fmla="*/ 547052 h 2127822"/>
                <a:gd name="connsiteX251" fmla="*/ 292576 w 2976075"/>
                <a:gd name="connsiteY251" fmla="*/ 605998 h 2127822"/>
                <a:gd name="connsiteX252" fmla="*/ 344333 w 2976075"/>
                <a:gd name="connsiteY252" fmla="*/ 664944 h 2127822"/>
                <a:gd name="connsiteX253" fmla="*/ 344333 w 2976075"/>
                <a:gd name="connsiteY253" fmla="*/ 746894 h 2127822"/>
                <a:gd name="connsiteX254" fmla="*/ 621813 w 2976075"/>
                <a:gd name="connsiteY254" fmla="*/ 746894 h 2127822"/>
                <a:gd name="connsiteX255" fmla="*/ 621813 w 2976075"/>
                <a:gd name="connsiteY255" fmla="*/ 951050 h 2127822"/>
                <a:gd name="connsiteX256" fmla="*/ 519735 w 2976075"/>
                <a:gd name="connsiteY256" fmla="*/ 1053128 h 2127822"/>
                <a:gd name="connsiteX257" fmla="*/ 519735 w 2976075"/>
                <a:gd name="connsiteY257" fmla="*/ 925171 h 2127822"/>
                <a:gd name="connsiteX258" fmla="*/ 571493 w 2976075"/>
                <a:gd name="connsiteY258" fmla="*/ 866225 h 2127822"/>
                <a:gd name="connsiteX259" fmla="*/ 512546 w 2976075"/>
                <a:gd name="connsiteY259" fmla="*/ 807278 h 2127822"/>
                <a:gd name="connsiteX260" fmla="*/ 453600 w 2976075"/>
                <a:gd name="connsiteY260" fmla="*/ 866225 h 2127822"/>
                <a:gd name="connsiteX261" fmla="*/ 505358 w 2976075"/>
                <a:gd name="connsiteY261" fmla="*/ 925171 h 2127822"/>
                <a:gd name="connsiteX262" fmla="*/ 505358 w 2976075"/>
                <a:gd name="connsiteY262" fmla="*/ 1068943 h 2127822"/>
                <a:gd name="connsiteX263" fmla="*/ 453600 w 2976075"/>
                <a:gd name="connsiteY263" fmla="*/ 1120701 h 2127822"/>
                <a:gd name="connsiteX264" fmla="*/ 411906 w 2976075"/>
                <a:gd name="connsiteY264" fmla="*/ 1120701 h 2127822"/>
                <a:gd name="connsiteX265" fmla="*/ 411906 w 2976075"/>
                <a:gd name="connsiteY265" fmla="*/ 847535 h 2127822"/>
                <a:gd name="connsiteX266" fmla="*/ 258070 w 2976075"/>
                <a:gd name="connsiteY266" fmla="*/ 847535 h 2127822"/>
                <a:gd name="connsiteX267" fmla="*/ 199124 w 2976075"/>
                <a:gd name="connsiteY267" fmla="*/ 795777 h 2127822"/>
                <a:gd name="connsiteX268" fmla="*/ 140177 w 2976075"/>
                <a:gd name="connsiteY268" fmla="*/ 854723 h 2127822"/>
                <a:gd name="connsiteX269" fmla="*/ 191935 w 2976075"/>
                <a:gd name="connsiteY269" fmla="*/ 913670 h 2127822"/>
                <a:gd name="connsiteX270" fmla="*/ 191935 w 2976075"/>
                <a:gd name="connsiteY270" fmla="*/ 1136516 h 2127822"/>
                <a:gd name="connsiteX271" fmla="*/ 394653 w 2976075"/>
                <a:gd name="connsiteY271" fmla="*/ 1136516 h 2127822"/>
                <a:gd name="connsiteX272" fmla="*/ 394653 w 2976075"/>
                <a:gd name="connsiteY272" fmla="*/ 1244345 h 2127822"/>
                <a:gd name="connsiteX273" fmla="*/ 245131 w 2976075"/>
                <a:gd name="connsiteY273" fmla="*/ 1244345 h 2127822"/>
                <a:gd name="connsiteX274" fmla="*/ 245131 w 2976075"/>
                <a:gd name="connsiteY274" fmla="*/ 1321981 h 2127822"/>
                <a:gd name="connsiteX275" fmla="*/ 76918 w 2976075"/>
                <a:gd name="connsiteY275" fmla="*/ 1321981 h 2127822"/>
                <a:gd name="connsiteX276" fmla="*/ 76918 w 2976075"/>
                <a:gd name="connsiteY276" fmla="*/ 1258722 h 2127822"/>
                <a:gd name="connsiteX277" fmla="*/ 128676 w 2976075"/>
                <a:gd name="connsiteY277" fmla="*/ 1199775 h 2127822"/>
                <a:gd name="connsiteX278" fmla="*/ 69729 w 2976075"/>
                <a:gd name="connsiteY278" fmla="*/ 1140829 h 2127822"/>
                <a:gd name="connsiteX279" fmla="*/ 10783 w 2976075"/>
                <a:gd name="connsiteY279" fmla="*/ 1199775 h 2127822"/>
                <a:gd name="connsiteX280" fmla="*/ 62541 w 2976075"/>
                <a:gd name="connsiteY280" fmla="*/ 1258722 h 2127822"/>
                <a:gd name="connsiteX281" fmla="*/ 62541 w 2976075"/>
                <a:gd name="connsiteY281" fmla="*/ 1337796 h 2127822"/>
                <a:gd name="connsiteX282" fmla="*/ 243693 w 2976075"/>
                <a:gd name="connsiteY282" fmla="*/ 1337796 h 2127822"/>
                <a:gd name="connsiteX283" fmla="*/ 243693 w 2976075"/>
                <a:gd name="connsiteY283" fmla="*/ 1480130 h 2127822"/>
                <a:gd name="connsiteX284" fmla="*/ 105672 w 2976075"/>
                <a:gd name="connsiteY284" fmla="*/ 1618151 h 2127822"/>
                <a:gd name="connsiteX285" fmla="*/ 69729 w 2976075"/>
                <a:gd name="connsiteY285" fmla="*/ 1605212 h 2127822"/>
                <a:gd name="connsiteX286" fmla="*/ 10783 w 2976075"/>
                <a:gd name="connsiteY286" fmla="*/ 1658407 h 2127822"/>
                <a:gd name="connsiteX287" fmla="*/ 69729 w 2976075"/>
                <a:gd name="connsiteY287" fmla="*/ 1238594 h 2127822"/>
                <a:gd name="connsiteX288" fmla="*/ 25160 w 2976075"/>
                <a:gd name="connsiteY288" fmla="*/ 1194025 h 2127822"/>
                <a:gd name="connsiteX289" fmla="*/ 69729 w 2976075"/>
                <a:gd name="connsiteY289" fmla="*/ 1149455 h 2127822"/>
                <a:gd name="connsiteX290" fmla="*/ 114299 w 2976075"/>
                <a:gd name="connsiteY290" fmla="*/ 1194025 h 2127822"/>
                <a:gd name="connsiteX291" fmla="*/ 69729 w 2976075"/>
                <a:gd name="connsiteY291" fmla="*/ 1238594 h 2127822"/>
                <a:gd name="connsiteX292" fmla="*/ 245131 w 2976075"/>
                <a:gd name="connsiteY292" fmla="*/ 851848 h 2127822"/>
                <a:gd name="connsiteX293" fmla="*/ 200562 w 2976075"/>
                <a:gd name="connsiteY293" fmla="*/ 896417 h 2127822"/>
                <a:gd name="connsiteX294" fmla="*/ 155992 w 2976075"/>
                <a:gd name="connsiteY294" fmla="*/ 851848 h 2127822"/>
                <a:gd name="connsiteX295" fmla="*/ 200562 w 2976075"/>
                <a:gd name="connsiteY295" fmla="*/ 807278 h 2127822"/>
                <a:gd name="connsiteX296" fmla="*/ 245131 w 2976075"/>
                <a:gd name="connsiteY296" fmla="*/ 851848 h 2127822"/>
                <a:gd name="connsiteX297" fmla="*/ 396091 w 2976075"/>
                <a:gd name="connsiteY297" fmla="*/ 1117825 h 2127822"/>
                <a:gd name="connsiteX298" fmla="*/ 207750 w 2976075"/>
                <a:gd name="connsiteY298" fmla="*/ 1117825 h 2127822"/>
                <a:gd name="connsiteX299" fmla="*/ 207750 w 2976075"/>
                <a:gd name="connsiteY299" fmla="*/ 909356 h 2127822"/>
                <a:gd name="connsiteX300" fmla="*/ 258070 w 2976075"/>
                <a:gd name="connsiteY300" fmla="*/ 859036 h 2127822"/>
                <a:gd name="connsiteX301" fmla="*/ 396091 w 2976075"/>
                <a:gd name="connsiteY301" fmla="*/ 859036 h 2127822"/>
                <a:gd name="connsiteX302" fmla="*/ 396091 w 2976075"/>
                <a:gd name="connsiteY302" fmla="*/ 1117825 h 2127822"/>
                <a:gd name="connsiteX303" fmla="*/ 351522 w 2976075"/>
                <a:gd name="connsiteY303" fmla="*/ 647692 h 2127822"/>
                <a:gd name="connsiteX304" fmla="*/ 306953 w 2976075"/>
                <a:gd name="connsiteY304" fmla="*/ 603123 h 2127822"/>
                <a:gd name="connsiteX305" fmla="*/ 351522 w 2976075"/>
                <a:gd name="connsiteY305" fmla="*/ 558553 h 2127822"/>
                <a:gd name="connsiteX306" fmla="*/ 396091 w 2976075"/>
                <a:gd name="connsiteY306" fmla="*/ 603123 h 2127822"/>
                <a:gd name="connsiteX307" fmla="*/ 351522 w 2976075"/>
                <a:gd name="connsiteY307" fmla="*/ 647692 h 2127822"/>
                <a:gd name="connsiteX308" fmla="*/ 1054566 w 2976075"/>
                <a:gd name="connsiteY308" fmla="*/ 301202 h 2127822"/>
                <a:gd name="connsiteX309" fmla="*/ 1009997 w 2976075"/>
                <a:gd name="connsiteY309" fmla="*/ 256633 h 2127822"/>
                <a:gd name="connsiteX310" fmla="*/ 1054566 w 2976075"/>
                <a:gd name="connsiteY310" fmla="*/ 212063 h 2127822"/>
                <a:gd name="connsiteX311" fmla="*/ 1099135 w 2976075"/>
                <a:gd name="connsiteY311" fmla="*/ 256633 h 2127822"/>
                <a:gd name="connsiteX312" fmla="*/ 1054566 w 2976075"/>
                <a:gd name="connsiteY312" fmla="*/ 301202 h 2127822"/>
                <a:gd name="connsiteX313" fmla="*/ 1024374 w 2976075"/>
                <a:gd name="connsiteY313" fmla="*/ 544176 h 2127822"/>
                <a:gd name="connsiteX314" fmla="*/ 979805 w 2976075"/>
                <a:gd name="connsiteY314" fmla="*/ 499607 h 2127822"/>
                <a:gd name="connsiteX315" fmla="*/ 1024374 w 2976075"/>
                <a:gd name="connsiteY315" fmla="*/ 455038 h 2127822"/>
                <a:gd name="connsiteX316" fmla="*/ 1068943 w 2976075"/>
                <a:gd name="connsiteY316" fmla="*/ 499607 h 2127822"/>
                <a:gd name="connsiteX317" fmla="*/ 1024374 w 2976075"/>
                <a:gd name="connsiteY317" fmla="*/ 544176 h 2127822"/>
                <a:gd name="connsiteX318" fmla="*/ 1504571 w 2976075"/>
                <a:gd name="connsiteY318" fmla="*/ 219252 h 2127822"/>
                <a:gd name="connsiteX319" fmla="*/ 1460002 w 2976075"/>
                <a:gd name="connsiteY319" fmla="*/ 174683 h 2127822"/>
                <a:gd name="connsiteX320" fmla="*/ 1504571 w 2976075"/>
                <a:gd name="connsiteY320" fmla="*/ 130113 h 2127822"/>
                <a:gd name="connsiteX321" fmla="*/ 1549141 w 2976075"/>
                <a:gd name="connsiteY321" fmla="*/ 174683 h 2127822"/>
                <a:gd name="connsiteX322" fmla="*/ 1504571 w 2976075"/>
                <a:gd name="connsiteY322" fmla="*/ 219252 h 2127822"/>
                <a:gd name="connsiteX323" fmla="*/ 2479344 w 2976075"/>
                <a:gd name="connsiteY323" fmla="*/ 390340 h 2127822"/>
                <a:gd name="connsiteX324" fmla="*/ 2523913 w 2976075"/>
                <a:gd name="connsiteY324" fmla="*/ 345771 h 2127822"/>
                <a:gd name="connsiteX325" fmla="*/ 2568483 w 2976075"/>
                <a:gd name="connsiteY325" fmla="*/ 390340 h 2127822"/>
                <a:gd name="connsiteX326" fmla="*/ 2523913 w 2976075"/>
                <a:gd name="connsiteY326" fmla="*/ 434910 h 2127822"/>
                <a:gd name="connsiteX327" fmla="*/ 2479344 w 2976075"/>
                <a:gd name="connsiteY327" fmla="*/ 390340 h 2127822"/>
                <a:gd name="connsiteX328" fmla="*/ 2638931 w 2976075"/>
                <a:gd name="connsiteY328" fmla="*/ 522610 h 2127822"/>
                <a:gd name="connsiteX329" fmla="*/ 2683500 w 2976075"/>
                <a:gd name="connsiteY329" fmla="*/ 478041 h 2127822"/>
                <a:gd name="connsiteX330" fmla="*/ 2728069 w 2976075"/>
                <a:gd name="connsiteY330" fmla="*/ 522610 h 2127822"/>
                <a:gd name="connsiteX331" fmla="*/ 2683500 w 2976075"/>
                <a:gd name="connsiteY331" fmla="*/ 567180 h 2127822"/>
                <a:gd name="connsiteX332" fmla="*/ 2638931 w 2976075"/>
                <a:gd name="connsiteY332" fmla="*/ 522610 h 2127822"/>
                <a:gd name="connsiteX333" fmla="*/ 2751073 w 2976075"/>
                <a:gd name="connsiteY333" fmla="*/ 706638 h 2127822"/>
                <a:gd name="connsiteX334" fmla="*/ 2795642 w 2976075"/>
                <a:gd name="connsiteY334" fmla="*/ 662069 h 2127822"/>
                <a:gd name="connsiteX335" fmla="*/ 2840211 w 2976075"/>
                <a:gd name="connsiteY335" fmla="*/ 706638 h 2127822"/>
                <a:gd name="connsiteX336" fmla="*/ 2795642 w 2976075"/>
                <a:gd name="connsiteY336" fmla="*/ 751207 h 2127822"/>
                <a:gd name="connsiteX337" fmla="*/ 2751073 w 2976075"/>
                <a:gd name="connsiteY337" fmla="*/ 706638 h 2127822"/>
                <a:gd name="connsiteX338" fmla="*/ 2699315 w 2976075"/>
                <a:gd name="connsiteY338" fmla="*/ 989869 h 2127822"/>
                <a:gd name="connsiteX339" fmla="*/ 2743884 w 2976075"/>
                <a:gd name="connsiteY339" fmla="*/ 945299 h 2127822"/>
                <a:gd name="connsiteX340" fmla="*/ 2788453 w 2976075"/>
                <a:gd name="connsiteY340" fmla="*/ 989869 h 2127822"/>
                <a:gd name="connsiteX341" fmla="*/ 2743884 w 2976075"/>
                <a:gd name="connsiteY341" fmla="*/ 1034438 h 2127822"/>
                <a:gd name="connsiteX342" fmla="*/ 2699315 w 2976075"/>
                <a:gd name="connsiteY342" fmla="*/ 989869 h 2127822"/>
                <a:gd name="connsiteX343" fmla="*/ 2871841 w 2976075"/>
                <a:gd name="connsiteY343" fmla="*/ 1071819 h 2127822"/>
                <a:gd name="connsiteX344" fmla="*/ 2916410 w 2976075"/>
                <a:gd name="connsiteY344" fmla="*/ 1027249 h 2127822"/>
                <a:gd name="connsiteX345" fmla="*/ 2960979 w 2976075"/>
                <a:gd name="connsiteY345" fmla="*/ 1071819 h 2127822"/>
                <a:gd name="connsiteX346" fmla="*/ 2916410 w 2976075"/>
                <a:gd name="connsiteY346" fmla="*/ 1116388 h 2127822"/>
                <a:gd name="connsiteX347" fmla="*/ 2871841 w 2976075"/>
                <a:gd name="connsiteY347" fmla="*/ 1071819 h 2127822"/>
                <a:gd name="connsiteX348" fmla="*/ 2789891 w 2976075"/>
                <a:gd name="connsiteY348" fmla="*/ 1426935 h 2127822"/>
                <a:gd name="connsiteX349" fmla="*/ 2834460 w 2976075"/>
                <a:gd name="connsiteY349" fmla="*/ 1382366 h 2127822"/>
                <a:gd name="connsiteX350" fmla="*/ 2879030 w 2976075"/>
                <a:gd name="connsiteY350" fmla="*/ 1426935 h 2127822"/>
                <a:gd name="connsiteX351" fmla="*/ 2834460 w 2976075"/>
                <a:gd name="connsiteY351" fmla="*/ 1471504 h 2127822"/>
                <a:gd name="connsiteX352" fmla="*/ 2789891 w 2976075"/>
                <a:gd name="connsiteY352" fmla="*/ 1426935 h 2127822"/>
                <a:gd name="connsiteX353" fmla="*/ 2128541 w 2976075"/>
                <a:gd name="connsiteY353" fmla="*/ 1951702 h 2127822"/>
                <a:gd name="connsiteX354" fmla="*/ 2173110 w 2976075"/>
                <a:gd name="connsiteY354" fmla="*/ 1996271 h 2127822"/>
                <a:gd name="connsiteX355" fmla="*/ 2128541 w 2976075"/>
                <a:gd name="connsiteY355" fmla="*/ 2040840 h 2127822"/>
                <a:gd name="connsiteX356" fmla="*/ 2083972 w 2976075"/>
                <a:gd name="connsiteY356" fmla="*/ 1996271 h 2127822"/>
                <a:gd name="connsiteX357" fmla="*/ 2128541 w 2976075"/>
                <a:gd name="connsiteY357" fmla="*/ 1951702 h 2127822"/>
                <a:gd name="connsiteX358" fmla="*/ 2033652 w 2976075"/>
                <a:gd name="connsiteY358" fmla="*/ 1641155 h 2127822"/>
                <a:gd name="connsiteX359" fmla="*/ 2078221 w 2976075"/>
                <a:gd name="connsiteY359" fmla="*/ 1596585 h 2127822"/>
                <a:gd name="connsiteX360" fmla="*/ 2122790 w 2976075"/>
                <a:gd name="connsiteY360" fmla="*/ 1641155 h 2127822"/>
                <a:gd name="connsiteX361" fmla="*/ 2078221 w 2976075"/>
                <a:gd name="connsiteY361" fmla="*/ 1685724 h 2127822"/>
                <a:gd name="connsiteX362" fmla="*/ 2033652 w 2976075"/>
                <a:gd name="connsiteY362" fmla="*/ 1641155 h 2127822"/>
                <a:gd name="connsiteX363" fmla="*/ 1534764 w 2976075"/>
                <a:gd name="connsiteY363" fmla="*/ 1973267 h 2127822"/>
                <a:gd name="connsiteX364" fmla="*/ 1579333 w 2976075"/>
                <a:gd name="connsiteY364" fmla="*/ 2017837 h 2127822"/>
                <a:gd name="connsiteX365" fmla="*/ 1534764 w 2976075"/>
                <a:gd name="connsiteY365" fmla="*/ 2062406 h 2127822"/>
                <a:gd name="connsiteX366" fmla="*/ 1490194 w 2976075"/>
                <a:gd name="connsiteY366" fmla="*/ 2017837 h 2127822"/>
                <a:gd name="connsiteX367" fmla="*/ 1534764 w 2976075"/>
                <a:gd name="connsiteY367" fmla="*/ 1973267 h 2127822"/>
                <a:gd name="connsiteX368" fmla="*/ 1057441 w 2976075"/>
                <a:gd name="connsiteY368" fmla="*/ 1849624 h 2127822"/>
                <a:gd name="connsiteX369" fmla="*/ 1102011 w 2976075"/>
                <a:gd name="connsiteY369" fmla="*/ 1894193 h 2127822"/>
                <a:gd name="connsiteX370" fmla="*/ 1057441 w 2976075"/>
                <a:gd name="connsiteY370" fmla="*/ 1938762 h 2127822"/>
                <a:gd name="connsiteX371" fmla="*/ 1012872 w 2976075"/>
                <a:gd name="connsiteY371" fmla="*/ 1894193 h 2127822"/>
                <a:gd name="connsiteX372" fmla="*/ 1057441 w 2976075"/>
                <a:gd name="connsiteY372" fmla="*/ 1849624 h 2127822"/>
                <a:gd name="connsiteX373" fmla="*/ 1064630 w 2976075"/>
                <a:gd name="connsiteY373" fmla="*/ 1346423 h 2127822"/>
                <a:gd name="connsiteX374" fmla="*/ 1109199 w 2976075"/>
                <a:gd name="connsiteY374" fmla="*/ 1301853 h 2127822"/>
                <a:gd name="connsiteX375" fmla="*/ 1153768 w 2976075"/>
                <a:gd name="connsiteY375" fmla="*/ 1346423 h 2127822"/>
                <a:gd name="connsiteX376" fmla="*/ 1109199 w 2976075"/>
                <a:gd name="connsiteY376" fmla="*/ 1390992 h 2127822"/>
                <a:gd name="connsiteX377" fmla="*/ 1064630 w 2976075"/>
                <a:gd name="connsiteY377" fmla="*/ 1346423 h 2127822"/>
                <a:gd name="connsiteX378" fmla="*/ 460789 w 2976075"/>
                <a:gd name="connsiteY378" fmla="*/ 1797866 h 2127822"/>
                <a:gd name="connsiteX379" fmla="*/ 505358 w 2976075"/>
                <a:gd name="connsiteY379" fmla="*/ 1842435 h 2127822"/>
                <a:gd name="connsiteX380" fmla="*/ 460789 w 2976075"/>
                <a:gd name="connsiteY380" fmla="*/ 1887004 h 2127822"/>
                <a:gd name="connsiteX381" fmla="*/ 416219 w 2976075"/>
                <a:gd name="connsiteY381" fmla="*/ 1842435 h 2127822"/>
                <a:gd name="connsiteX382" fmla="*/ 460789 w 2976075"/>
                <a:gd name="connsiteY382" fmla="*/ 1797866 h 2127822"/>
                <a:gd name="connsiteX383" fmla="*/ 511109 w 2976075"/>
                <a:gd name="connsiteY383" fmla="*/ 1523262 h 2127822"/>
                <a:gd name="connsiteX384" fmla="*/ 466539 w 2976075"/>
                <a:gd name="connsiteY384" fmla="*/ 1478693 h 2127822"/>
                <a:gd name="connsiteX385" fmla="*/ 511109 w 2976075"/>
                <a:gd name="connsiteY385" fmla="*/ 1434123 h 2127822"/>
                <a:gd name="connsiteX386" fmla="*/ 555678 w 2976075"/>
                <a:gd name="connsiteY386" fmla="*/ 1478693 h 2127822"/>
                <a:gd name="connsiteX387" fmla="*/ 511109 w 2976075"/>
                <a:gd name="connsiteY387" fmla="*/ 1523262 h 2127822"/>
                <a:gd name="connsiteX388" fmla="*/ 1301853 w 2976075"/>
                <a:gd name="connsiteY388" fmla="*/ 71167 h 2127822"/>
                <a:gd name="connsiteX389" fmla="*/ 1257284 w 2976075"/>
                <a:gd name="connsiteY389" fmla="*/ 115736 h 2127822"/>
                <a:gd name="connsiteX390" fmla="*/ 1212715 w 2976075"/>
                <a:gd name="connsiteY390" fmla="*/ 71167 h 2127822"/>
                <a:gd name="connsiteX391" fmla="*/ 1257284 w 2976075"/>
                <a:gd name="connsiteY391" fmla="*/ 26598 h 2127822"/>
                <a:gd name="connsiteX392" fmla="*/ 1301853 w 2976075"/>
                <a:gd name="connsiteY392" fmla="*/ 71167 h 2127822"/>
                <a:gd name="connsiteX393" fmla="*/ 1521824 w 2976075"/>
                <a:gd name="connsiteY393" fmla="*/ 483792 h 2127822"/>
                <a:gd name="connsiteX394" fmla="*/ 1428372 w 2976075"/>
                <a:gd name="connsiteY394" fmla="*/ 577244 h 2127822"/>
                <a:gd name="connsiteX395" fmla="*/ 1428372 w 2976075"/>
                <a:gd name="connsiteY395" fmla="*/ 657756 h 2127822"/>
                <a:gd name="connsiteX396" fmla="*/ 1314793 w 2976075"/>
                <a:gd name="connsiteY396" fmla="*/ 677884 h 2127822"/>
                <a:gd name="connsiteX397" fmla="*/ 1257284 w 2976075"/>
                <a:gd name="connsiteY397" fmla="*/ 627564 h 2127822"/>
                <a:gd name="connsiteX398" fmla="*/ 1198338 w 2976075"/>
                <a:gd name="connsiteY398" fmla="*/ 686510 h 2127822"/>
                <a:gd name="connsiteX399" fmla="*/ 1250096 w 2976075"/>
                <a:gd name="connsiteY399" fmla="*/ 745457 h 2127822"/>
                <a:gd name="connsiteX400" fmla="*/ 1250096 w 2976075"/>
                <a:gd name="connsiteY400" fmla="*/ 846097 h 2127822"/>
                <a:gd name="connsiteX401" fmla="*/ 1353611 w 2976075"/>
                <a:gd name="connsiteY401" fmla="*/ 846097 h 2127822"/>
                <a:gd name="connsiteX402" fmla="*/ 1353611 w 2976075"/>
                <a:gd name="connsiteY402" fmla="*/ 945299 h 2127822"/>
                <a:gd name="connsiteX403" fmla="*/ 1135078 w 2976075"/>
                <a:gd name="connsiteY403" fmla="*/ 945299 h 2127822"/>
                <a:gd name="connsiteX404" fmla="*/ 1135078 w 2976075"/>
                <a:gd name="connsiteY404" fmla="*/ 1027249 h 2127822"/>
                <a:gd name="connsiteX405" fmla="*/ 913670 w 2976075"/>
                <a:gd name="connsiteY405" fmla="*/ 1027249 h 2127822"/>
                <a:gd name="connsiteX406" fmla="*/ 913670 w 2976075"/>
                <a:gd name="connsiteY406" fmla="*/ 846097 h 2127822"/>
                <a:gd name="connsiteX407" fmla="*/ 1017185 w 2976075"/>
                <a:gd name="connsiteY407" fmla="*/ 846097 h 2127822"/>
                <a:gd name="connsiteX408" fmla="*/ 1153768 w 2976075"/>
                <a:gd name="connsiteY408" fmla="*/ 709514 h 2127822"/>
                <a:gd name="connsiteX409" fmla="*/ 1153768 w 2976075"/>
                <a:gd name="connsiteY409" fmla="*/ 404718 h 2127822"/>
                <a:gd name="connsiteX410" fmla="*/ 1265910 w 2976075"/>
                <a:gd name="connsiteY410" fmla="*/ 404718 h 2127822"/>
                <a:gd name="connsiteX411" fmla="*/ 1265910 w 2976075"/>
                <a:gd name="connsiteY411" fmla="*/ 128676 h 2127822"/>
                <a:gd name="connsiteX412" fmla="*/ 1298978 w 2976075"/>
                <a:gd name="connsiteY412" fmla="*/ 112861 h 2127822"/>
                <a:gd name="connsiteX413" fmla="*/ 1521824 w 2976075"/>
                <a:gd name="connsiteY413" fmla="*/ 483792 h 2127822"/>
                <a:gd name="connsiteX414" fmla="*/ 1212715 w 2976075"/>
                <a:gd name="connsiteY414" fmla="*/ 685072 h 2127822"/>
                <a:gd name="connsiteX415" fmla="*/ 1257284 w 2976075"/>
                <a:gd name="connsiteY415" fmla="*/ 640503 h 2127822"/>
                <a:gd name="connsiteX416" fmla="*/ 1301853 w 2976075"/>
                <a:gd name="connsiteY416" fmla="*/ 685072 h 2127822"/>
                <a:gd name="connsiteX417" fmla="*/ 1257284 w 2976075"/>
                <a:gd name="connsiteY417" fmla="*/ 729642 h 2127822"/>
                <a:gd name="connsiteX418" fmla="*/ 1212715 w 2976075"/>
                <a:gd name="connsiteY418" fmla="*/ 685072 h 2127822"/>
                <a:gd name="connsiteX419" fmla="*/ 1582208 w 2976075"/>
                <a:gd name="connsiteY419" fmla="*/ 581557 h 2127822"/>
                <a:gd name="connsiteX420" fmla="*/ 1741795 w 2976075"/>
                <a:gd name="connsiteY420" fmla="*/ 581557 h 2127822"/>
                <a:gd name="connsiteX421" fmla="*/ 1741795 w 2976075"/>
                <a:gd name="connsiteY421" fmla="*/ 715265 h 2127822"/>
                <a:gd name="connsiteX422" fmla="*/ 1843873 w 2976075"/>
                <a:gd name="connsiteY422" fmla="*/ 715265 h 2127822"/>
                <a:gd name="connsiteX423" fmla="*/ 1685724 w 2976075"/>
                <a:gd name="connsiteY423" fmla="*/ 873413 h 2127822"/>
                <a:gd name="connsiteX424" fmla="*/ 1543390 w 2976075"/>
                <a:gd name="connsiteY424" fmla="*/ 873413 h 2127822"/>
                <a:gd name="connsiteX425" fmla="*/ 1543390 w 2976075"/>
                <a:gd name="connsiteY425" fmla="*/ 715265 h 2127822"/>
                <a:gd name="connsiteX426" fmla="*/ 1595148 w 2976075"/>
                <a:gd name="connsiteY426" fmla="*/ 656318 h 2127822"/>
                <a:gd name="connsiteX427" fmla="*/ 1536201 w 2976075"/>
                <a:gd name="connsiteY427" fmla="*/ 597372 h 2127822"/>
                <a:gd name="connsiteX428" fmla="*/ 1477255 w 2976075"/>
                <a:gd name="connsiteY428" fmla="*/ 650567 h 2127822"/>
                <a:gd name="connsiteX429" fmla="*/ 1444187 w 2976075"/>
                <a:gd name="connsiteY429" fmla="*/ 656318 h 2127822"/>
                <a:gd name="connsiteX430" fmla="*/ 1444187 w 2976075"/>
                <a:gd name="connsiteY430" fmla="*/ 584432 h 2127822"/>
                <a:gd name="connsiteX431" fmla="*/ 1530450 w 2976075"/>
                <a:gd name="connsiteY431" fmla="*/ 498169 h 2127822"/>
                <a:gd name="connsiteX432" fmla="*/ 1582208 w 2976075"/>
                <a:gd name="connsiteY432" fmla="*/ 581557 h 2127822"/>
                <a:gd name="connsiteX433" fmla="*/ 1534764 w 2976075"/>
                <a:gd name="connsiteY433" fmla="*/ 611749 h 2127822"/>
                <a:gd name="connsiteX434" fmla="*/ 1579333 w 2976075"/>
                <a:gd name="connsiteY434" fmla="*/ 656318 h 2127822"/>
                <a:gd name="connsiteX435" fmla="*/ 1534764 w 2976075"/>
                <a:gd name="connsiteY435" fmla="*/ 700887 h 2127822"/>
                <a:gd name="connsiteX436" fmla="*/ 1490194 w 2976075"/>
                <a:gd name="connsiteY436" fmla="*/ 656318 h 2127822"/>
                <a:gd name="connsiteX437" fmla="*/ 1534764 w 2976075"/>
                <a:gd name="connsiteY437" fmla="*/ 611749 h 2127822"/>
                <a:gd name="connsiteX438" fmla="*/ 1644030 w 2976075"/>
                <a:gd name="connsiteY438" fmla="*/ 114299 h 2127822"/>
                <a:gd name="connsiteX439" fmla="*/ 1644030 w 2976075"/>
                <a:gd name="connsiteY439" fmla="*/ 99921 h 2127822"/>
                <a:gd name="connsiteX440" fmla="*/ 1667034 w 2976075"/>
                <a:gd name="connsiteY440" fmla="*/ 71167 h 2127822"/>
                <a:gd name="connsiteX441" fmla="*/ 1636841 w 2976075"/>
                <a:gd name="connsiteY441" fmla="*/ 40975 h 2127822"/>
                <a:gd name="connsiteX442" fmla="*/ 1606649 w 2976075"/>
                <a:gd name="connsiteY442" fmla="*/ 71167 h 2127822"/>
                <a:gd name="connsiteX443" fmla="*/ 1629653 w 2976075"/>
                <a:gd name="connsiteY443" fmla="*/ 99921 h 2127822"/>
                <a:gd name="connsiteX444" fmla="*/ 1629653 w 2976075"/>
                <a:gd name="connsiteY444" fmla="*/ 114299 h 2127822"/>
                <a:gd name="connsiteX445" fmla="*/ 1592272 w 2976075"/>
                <a:gd name="connsiteY445" fmla="*/ 71167 h 2127822"/>
                <a:gd name="connsiteX446" fmla="*/ 1636841 w 2976075"/>
                <a:gd name="connsiteY446" fmla="*/ 26598 h 2127822"/>
                <a:gd name="connsiteX447" fmla="*/ 1681411 w 2976075"/>
                <a:gd name="connsiteY447" fmla="*/ 71167 h 2127822"/>
                <a:gd name="connsiteX448" fmla="*/ 1644030 w 2976075"/>
                <a:gd name="connsiteY448" fmla="*/ 114299 h 2127822"/>
                <a:gd name="connsiteX449" fmla="*/ 1852499 w 2976075"/>
                <a:gd name="connsiteY449" fmla="*/ 699450 h 2127822"/>
                <a:gd name="connsiteX450" fmla="*/ 1754734 w 2976075"/>
                <a:gd name="connsiteY450" fmla="*/ 699450 h 2127822"/>
                <a:gd name="connsiteX451" fmla="*/ 1754734 w 2976075"/>
                <a:gd name="connsiteY451" fmla="*/ 565742 h 2127822"/>
                <a:gd name="connsiteX452" fmla="*/ 1589397 w 2976075"/>
                <a:gd name="connsiteY452" fmla="*/ 565742 h 2127822"/>
                <a:gd name="connsiteX453" fmla="*/ 1540514 w 2976075"/>
                <a:gd name="connsiteY453" fmla="*/ 485230 h 2127822"/>
                <a:gd name="connsiteX454" fmla="*/ 1644030 w 2976075"/>
                <a:gd name="connsiteY454" fmla="*/ 381714 h 2127822"/>
                <a:gd name="connsiteX455" fmla="*/ 1644030 w 2976075"/>
                <a:gd name="connsiteY455" fmla="*/ 334269 h 2127822"/>
                <a:gd name="connsiteX456" fmla="*/ 1852499 w 2976075"/>
                <a:gd name="connsiteY456" fmla="*/ 334269 h 2127822"/>
                <a:gd name="connsiteX457" fmla="*/ 1852499 w 2976075"/>
                <a:gd name="connsiteY457" fmla="*/ 699450 h 2127822"/>
                <a:gd name="connsiteX458" fmla="*/ 1966079 w 2976075"/>
                <a:gd name="connsiteY458" fmla="*/ 144491 h 2127822"/>
                <a:gd name="connsiteX459" fmla="*/ 1921510 w 2976075"/>
                <a:gd name="connsiteY459" fmla="*/ 99921 h 2127822"/>
                <a:gd name="connsiteX460" fmla="*/ 1966079 w 2976075"/>
                <a:gd name="connsiteY460" fmla="*/ 55352 h 2127822"/>
                <a:gd name="connsiteX461" fmla="*/ 2010648 w 2976075"/>
                <a:gd name="connsiteY461" fmla="*/ 99921 h 2127822"/>
                <a:gd name="connsiteX462" fmla="*/ 1966079 w 2976075"/>
                <a:gd name="connsiteY462" fmla="*/ 144491 h 2127822"/>
                <a:gd name="connsiteX463" fmla="*/ 1866876 w 2976075"/>
                <a:gd name="connsiteY463" fmla="*/ 319892 h 2127822"/>
                <a:gd name="connsiteX464" fmla="*/ 1866876 w 2976075"/>
                <a:gd name="connsiteY464" fmla="*/ 222127 h 2127822"/>
                <a:gd name="connsiteX465" fmla="*/ 1935887 w 2976075"/>
                <a:gd name="connsiteY465" fmla="*/ 151679 h 2127822"/>
                <a:gd name="connsiteX466" fmla="*/ 1957452 w 2976075"/>
                <a:gd name="connsiteY466" fmla="*/ 158868 h 2127822"/>
                <a:gd name="connsiteX467" fmla="*/ 1957452 w 2976075"/>
                <a:gd name="connsiteY467" fmla="*/ 318454 h 2127822"/>
                <a:gd name="connsiteX468" fmla="*/ 1866876 w 2976075"/>
                <a:gd name="connsiteY468" fmla="*/ 318454 h 2127822"/>
                <a:gd name="connsiteX469" fmla="*/ 1958890 w 2976075"/>
                <a:gd name="connsiteY469" fmla="*/ 882040 h 2127822"/>
                <a:gd name="connsiteX470" fmla="*/ 1871189 w 2976075"/>
                <a:gd name="connsiteY470" fmla="*/ 882040 h 2127822"/>
                <a:gd name="connsiteX471" fmla="*/ 1822307 w 2976075"/>
                <a:gd name="connsiteY471" fmla="*/ 930922 h 2127822"/>
                <a:gd name="connsiteX472" fmla="*/ 1822307 w 2976075"/>
                <a:gd name="connsiteY472" fmla="*/ 860474 h 2127822"/>
                <a:gd name="connsiteX473" fmla="*/ 1958890 w 2976075"/>
                <a:gd name="connsiteY473" fmla="*/ 860474 h 2127822"/>
                <a:gd name="connsiteX474" fmla="*/ 1958890 w 2976075"/>
                <a:gd name="connsiteY474" fmla="*/ 882040 h 2127822"/>
                <a:gd name="connsiteX475" fmla="*/ 2224868 w 2976075"/>
                <a:gd name="connsiteY475" fmla="*/ 227878 h 2127822"/>
                <a:gd name="connsiteX476" fmla="*/ 2180299 w 2976075"/>
                <a:gd name="connsiteY476" fmla="*/ 272447 h 2127822"/>
                <a:gd name="connsiteX477" fmla="*/ 2135729 w 2976075"/>
                <a:gd name="connsiteY477" fmla="*/ 227878 h 2127822"/>
                <a:gd name="connsiteX478" fmla="*/ 2180299 w 2976075"/>
                <a:gd name="connsiteY478" fmla="*/ 183309 h 2127822"/>
                <a:gd name="connsiteX479" fmla="*/ 2224868 w 2976075"/>
                <a:gd name="connsiteY479" fmla="*/ 227878 h 2127822"/>
                <a:gd name="connsiteX480" fmla="*/ 2362889 w 2976075"/>
                <a:gd name="connsiteY480" fmla="*/ 383152 h 2127822"/>
                <a:gd name="connsiteX481" fmla="*/ 2220555 w 2976075"/>
                <a:gd name="connsiteY481" fmla="*/ 383152 h 2127822"/>
                <a:gd name="connsiteX482" fmla="*/ 2071032 w 2976075"/>
                <a:gd name="connsiteY482" fmla="*/ 532674 h 2127822"/>
                <a:gd name="connsiteX483" fmla="*/ 2071032 w 2976075"/>
                <a:gd name="connsiteY483" fmla="*/ 698012 h 2127822"/>
                <a:gd name="connsiteX484" fmla="*/ 1974705 w 2976075"/>
                <a:gd name="connsiteY484" fmla="*/ 698012 h 2127822"/>
                <a:gd name="connsiteX485" fmla="*/ 1974705 w 2976075"/>
                <a:gd name="connsiteY485" fmla="*/ 456475 h 2127822"/>
                <a:gd name="connsiteX486" fmla="*/ 2151544 w 2976075"/>
                <a:gd name="connsiteY486" fmla="*/ 278198 h 2127822"/>
                <a:gd name="connsiteX487" fmla="*/ 2180299 w 2976075"/>
                <a:gd name="connsiteY487" fmla="*/ 285387 h 2127822"/>
                <a:gd name="connsiteX488" fmla="*/ 2233494 w 2976075"/>
                <a:gd name="connsiteY488" fmla="*/ 252319 h 2127822"/>
                <a:gd name="connsiteX489" fmla="*/ 2362889 w 2976075"/>
                <a:gd name="connsiteY489" fmla="*/ 383152 h 2127822"/>
                <a:gd name="connsiteX490" fmla="*/ 2035089 w 2976075"/>
                <a:gd name="connsiteY490" fmla="*/ 986993 h 2127822"/>
                <a:gd name="connsiteX491" fmla="*/ 2035089 w 2976075"/>
                <a:gd name="connsiteY491" fmla="*/ 1212715 h 2127822"/>
                <a:gd name="connsiteX492" fmla="*/ 1865439 w 2976075"/>
                <a:gd name="connsiteY492" fmla="*/ 1212715 h 2127822"/>
                <a:gd name="connsiteX493" fmla="*/ 1974705 w 2976075"/>
                <a:gd name="connsiteY493" fmla="*/ 1103448 h 2127822"/>
                <a:gd name="connsiteX494" fmla="*/ 1974705 w 2976075"/>
                <a:gd name="connsiteY494" fmla="*/ 896417 h 2127822"/>
                <a:gd name="connsiteX495" fmla="*/ 2125665 w 2976075"/>
                <a:gd name="connsiteY495" fmla="*/ 896417 h 2127822"/>
                <a:gd name="connsiteX496" fmla="*/ 2035089 w 2976075"/>
                <a:gd name="connsiteY496" fmla="*/ 986993 h 2127822"/>
                <a:gd name="connsiteX497" fmla="*/ 2371515 w 2976075"/>
                <a:gd name="connsiteY497" fmla="*/ 713827 h 2127822"/>
                <a:gd name="connsiteX498" fmla="*/ 2380141 w 2976075"/>
                <a:gd name="connsiteY498" fmla="*/ 713827 h 2127822"/>
                <a:gd name="connsiteX499" fmla="*/ 2380141 w 2976075"/>
                <a:gd name="connsiteY499" fmla="*/ 880602 h 2127822"/>
                <a:gd name="connsiteX500" fmla="*/ 2160171 w 2976075"/>
                <a:gd name="connsiteY500" fmla="*/ 880602 h 2127822"/>
                <a:gd name="connsiteX501" fmla="*/ 2283814 w 2976075"/>
                <a:gd name="connsiteY501" fmla="*/ 756958 h 2127822"/>
                <a:gd name="connsiteX502" fmla="*/ 2312569 w 2976075"/>
                <a:gd name="connsiteY502" fmla="*/ 764147 h 2127822"/>
                <a:gd name="connsiteX503" fmla="*/ 2371515 w 2976075"/>
                <a:gd name="connsiteY503" fmla="*/ 713827 h 2127822"/>
                <a:gd name="connsiteX504" fmla="*/ 2314007 w 2976075"/>
                <a:gd name="connsiteY504" fmla="*/ 751207 h 2127822"/>
                <a:gd name="connsiteX505" fmla="*/ 2269437 w 2976075"/>
                <a:gd name="connsiteY505" fmla="*/ 706638 h 2127822"/>
                <a:gd name="connsiteX506" fmla="*/ 2314007 w 2976075"/>
                <a:gd name="connsiteY506" fmla="*/ 662069 h 2127822"/>
                <a:gd name="connsiteX507" fmla="*/ 2358576 w 2976075"/>
                <a:gd name="connsiteY507" fmla="*/ 706638 h 2127822"/>
                <a:gd name="connsiteX508" fmla="*/ 2314007 w 2976075"/>
                <a:gd name="connsiteY508" fmla="*/ 751207 h 2127822"/>
                <a:gd name="connsiteX509" fmla="*/ 2140043 w 2976075"/>
                <a:gd name="connsiteY509" fmla="*/ 882040 h 2127822"/>
                <a:gd name="connsiteX510" fmla="*/ 1973267 w 2976075"/>
                <a:gd name="connsiteY510" fmla="*/ 882040 h 2127822"/>
                <a:gd name="connsiteX511" fmla="*/ 1973267 w 2976075"/>
                <a:gd name="connsiteY511" fmla="*/ 859036 h 2127822"/>
                <a:gd name="connsiteX512" fmla="*/ 2083972 w 2976075"/>
                <a:gd name="connsiteY512" fmla="*/ 859036 h 2127822"/>
                <a:gd name="connsiteX513" fmla="*/ 2083972 w 2976075"/>
                <a:gd name="connsiteY513" fmla="*/ 713827 h 2127822"/>
                <a:gd name="connsiteX514" fmla="*/ 2255060 w 2976075"/>
                <a:gd name="connsiteY514" fmla="*/ 713827 h 2127822"/>
                <a:gd name="connsiteX515" fmla="*/ 2272313 w 2976075"/>
                <a:gd name="connsiteY515" fmla="*/ 748332 h 2127822"/>
                <a:gd name="connsiteX516" fmla="*/ 2140043 w 2976075"/>
                <a:gd name="connsiteY516" fmla="*/ 882040 h 2127822"/>
                <a:gd name="connsiteX517" fmla="*/ 1973267 w 2976075"/>
                <a:gd name="connsiteY517" fmla="*/ 844659 h 2127822"/>
                <a:gd name="connsiteX518" fmla="*/ 1973267 w 2976075"/>
                <a:gd name="connsiteY518" fmla="*/ 715265 h 2127822"/>
                <a:gd name="connsiteX519" fmla="*/ 2069595 w 2976075"/>
                <a:gd name="connsiteY519" fmla="*/ 715265 h 2127822"/>
                <a:gd name="connsiteX520" fmla="*/ 2069595 w 2976075"/>
                <a:gd name="connsiteY520" fmla="*/ 844659 h 2127822"/>
                <a:gd name="connsiteX521" fmla="*/ 1973267 w 2976075"/>
                <a:gd name="connsiteY521" fmla="*/ 844659 h 2127822"/>
                <a:gd name="connsiteX522" fmla="*/ 2535415 w 2976075"/>
                <a:gd name="connsiteY522" fmla="*/ 882040 h 2127822"/>
                <a:gd name="connsiteX523" fmla="*/ 2395956 w 2976075"/>
                <a:gd name="connsiteY523" fmla="*/ 882040 h 2127822"/>
                <a:gd name="connsiteX524" fmla="*/ 2395956 w 2976075"/>
                <a:gd name="connsiteY524" fmla="*/ 699450 h 2127822"/>
                <a:gd name="connsiteX525" fmla="*/ 2371515 w 2976075"/>
                <a:gd name="connsiteY525" fmla="*/ 699450 h 2127822"/>
                <a:gd name="connsiteX526" fmla="*/ 2312569 w 2976075"/>
                <a:gd name="connsiteY526" fmla="*/ 647692 h 2127822"/>
                <a:gd name="connsiteX527" fmla="*/ 2253622 w 2976075"/>
                <a:gd name="connsiteY527" fmla="*/ 699450 h 2127822"/>
                <a:gd name="connsiteX528" fmla="*/ 2082534 w 2976075"/>
                <a:gd name="connsiteY528" fmla="*/ 699450 h 2127822"/>
                <a:gd name="connsiteX529" fmla="*/ 2082534 w 2976075"/>
                <a:gd name="connsiteY529" fmla="*/ 539863 h 2127822"/>
                <a:gd name="connsiteX530" fmla="*/ 2223430 w 2976075"/>
                <a:gd name="connsiteY530" fmla="*/ 398967 h 2127822"/>
                <a:gd name="connsiteX531" fmla="*/ 2375828 w 2976075"/>
                <a:gd name="connsiteY531" fmla="*/ 398967 h 2127822"/>
                <a:gd name="connsiteX532" fmla="*/ 2532540 w 2976075"/>
                <a:gd name="connsiteY532" fmla="*/ 555678 h 2127822"/>
                <a:gd name="connsiteX533" fmla="*/ 2532540 w 2976075"/>
                <a:gd name="connsiteY533" fmla="*/ 629001 h 2127822"/>
                <a:gd name="connsiteX534" fmla="*/ 2476469 w 2976075"/>
                <a:gd name="connsiteY534" fmla="*/ 629001 h 2127822"/>
                <a:gd name="connsiteX535" fmla="*/ 2476469 w 2976075"/>
                <a:gd name="connsiteY535" fmla="*/ 555678 h 2127822"/>
                <a:gd name="connsiteX536" fmla="*/ 2266562 w 2976075"/>
                <a:gd name="connsiteY536" fmla="*/ 555678 h 2127822"/>
                <a:gd name="connsiteX537" fmla="*/ 2207615 w 2976075"/>
                <a:gd name="connsiteY537" fmla="*/ 503920 h 2127822"/>
                <a:gd name="connsiteX538" fmla="*/ 2148669 w 2976075"/>
                <a:gd name="connsiteY538" fmla="*/ 562866 h 2127822"/>
                <a:gd name="connsiteX539" fmla="*/ 2207615 w 2976075"/>
                <a:gd name="connsiteY539" fmla="*/ 621813 h 2127822"/>
                <a:gd name="connsiteX540" fmla="*/ 2266562 w 2976075"/>
                <a:gd name="connsiteY540" fmla="*/ 570055 h 2127822"/>
                <a:gd name="connsiteX541" fmla="*/ 2462092 w 2976075"/>
                <a:gd name="connsiteY541" fmla="*/ 570055 h 2127822"/>
                <a:gd name="connsiteX542" fmla="*/ 2462092 w 2976075"/>
                <a:gd name="connsiteY542" fmla="*/ 643379 h 2127822"/>
                <a:gd name="connsiteX543" fmla="*/ 2532540 w 2976075"/>
                <a:gd name="connsiteY543" fmla="*/ 643379 h 2127822"/>
                <a:gd name="connsiteX544" fmla="*/ 2532540 w 2976075"/>
                <a:gd name="connsiteY544" fmla="*/ 882040 h 2127822"/>
                <a:gd name="connsiteX545" fmla="*/ 2210491 w 2976075"/>
                <a:gd name="connsiteY545" fmla="*/ 607436 h 2127822"/>
                <a:gd name="connsiteX546" fmla="*/ 2165922 w 2976075"/>
                <a:gd name="connsiteY546" fmla="*/ 562866 h 2127822"/>
                <a:gd name="connsiteX547" fmla="*/ 2210491 w 2976075"/>
                <a:gd name="connsiteY547" fmla="*/ 518297 h 2127822"/>
                <a:gd name="connsiteX548" fmla="*/ 2255060 w 2976075"/>
                <a:gd name="connsiteY548" fmla="*/ 562866 h 2127822"/>
                <a:gd name="connsiteX549" fmla="*/ 2210491 w 2976075"/>
                <a:gd name="connsiteY549" fmla="*/ 607436 h 2127822"/>
                <a:gd name="connsiteX550" fmla="*/ 2464967 w 2976075"/>
                <a:gd name="connsiteY550" fmla="*/ 981242 h 2127822"/>
                <a:gd name="connsiteX551" fmla="*/ 2464967 w 2976075"/>
                <a:gd name="connsiteY551" fmla="*/ 1228530 h 2127822"/>
                <a:gd name="connsiteX552" fmla="*/ 2239245 w 2976075"/>
                <a:gd name="connsiteY552" fmla="*/ 1228530 h 2127822"/>
                <a:gd name="connsiteX553" fmla="*/ 2239245 w 2976075"/>
                <a:gd name="connsiteY553" fmla="*/ 1129327 h 2127822"/>
                <a:gd name="connsiteX554" fmla="*/ 2291003 w 2976075"/>
                <a:gd name="connsiteY554" fmla="*/ 1070381 h 2127822"/>
                <a:gd name="connsiteX555" fmla="*/ 2239245 w 2976075"/>
                <a:gd name="connsiteY555" fmla="*/ 1011434 h 2127822"/>
                <a:gd name="connsiteX556" fmla="*/ 2239245 w 2976075"/>
                <a:gd name="connsiteY556" fmla="*/ 968303 h 2127822"/>
                <a:gd name="connsiteX557" fmla="*/ 2395956 w 2976075"/>
                <a:gd name="connsiteY557" fmla="*/ 968303 h 2127822"/>
                <a:gd name="connsiteX558" fmla="*/ 2395956 w 2976075"/>
                <a:gd name="connsiteY558" fmla="*/ 894979 h 2127822"/>
                <a:gd name="connsiteX559" fmla="*/ 2535415 w 2976075"/>
                <a:gd name="connsiteY559" fmla="*/ 894979 h 2127822"/>
                <a:gd name="connsiteX560" fmla="*/ 2535415 w 2976075"/>
                <a:gd name="connsiteY560" fmla="*/ 979805 h 2127822"/>
                <a:gd name="connsiteX561" fmla="*/ 2464967 w 2976075"/>
                <a:gd name="connsiteY561" fmla="*/ 979805 h 2127822"/>
                <a:gd name="connsiteX562" fmla="*/ 2276626 w 2976075"/>
                <a:gd name="connsiteY562" fmla="*/ 1071819 h 2127822"/>
                <a:gd name="connsiteX563" fmla="*/ 2232057 w 2976075"/>
                <a:gd name="connsiteY563" fmla="*/ 1116388 h 2127822"/>
                <a:gd name="connsiteX564" fmla="*/ 2187487 w 2976075"/>
                <a:gd name="connsiteY564" fmla="*/ 1071819 h 2127822"/>
                <a:gd name="connsiteX565" fmla="*/ 2232057 w 2976075"/>
                <a:gd name="connsiteY565" fmla="*/ 1027249 h 2127822"/>
                <a:gd name="connsiteX566" fmla="*/ 2276626 w 2976075"/>
                <a:gd name="connsiteY566" fmla="*/ 1071819 h 2127822"/>
                <a:gd name="connsiteX567" fmla="*/ 2479344 w 2976075"/>
                <a:gd name="connsiteY567" fmla="*/ 1323419 h 2127822"/>
                <a:gd name="connsiteX568" fmla="*/ 2479344 w 2976075"/>
                <a:gd name="connsiteY568" fmla="*/ 1242907 h 2127822"/>
                <a:gd name="connsiteX569" fmla="*/ 2579984 w 2976075"/>
                <a:gd name="connsiteY569" fmla="*/ 1242907 h 2127822"/>
                <a:gd name="connsiteX570" fmla="*/ 2579984 w 2976075"/>
                <a:gd name="connsiteY570" fmla="*/ 1323419 h 2127822"/>
                <a:gd name="connsiteX571" fmla="*/ 2479344 w 2976075"/>
                <a:gd name="connsiteY571" fmla="*/ 1323419 h 2127822"/>
                <a:gd name="connsiteX572" fmla="*/ 2472155 w 2976075"/>
                <a:gd name="connsiteY572" fmla="*/ 1471504 h 2127822"/>
                <a:gd name="connsiteX573" fmla="*/ 2427586 w 2976075"/>
                <a:gd name="connsiteY573" fmla="*/ 1426935 h 2127822"/>
                <a:gd name="connsiteX574" fmla="*/ 2472155 w 2976075"/>
                <a:gd name="connsiteY574" fmla="*/ 1382366 h 2127822"/>
                <a:gd name="connsiteX575" fmla="*/ 2516725 w 2976075"/>
                <a:gd name="connsiteY575" fmla="*/ 1426935 h 2127822"/>
                <a:gd name="connsiteX576" fmla="*/ 2472155 w 2976075"/>
                <a:gd name="connsiteY576" fmla="*/ 1471504 h 2127822"/>
                <a:gd name="connsiteX577" fmla="*/ 2003459 w 2976075"/>
                <a:gd name="connsiteY577" fmla="*/ 1426935 h 2127822"/>
                <a:gd name="connsiteX578" fmla="*/ 2048029 w 2976075"/>
                <a:gd name="connsiteY578" fmla="*/ 1382366 h 2127822"/>
                <a:gd name="connsiteX579" fmla="*/ 2092598 w 2976075"/>
                <a:gd name="connsiteY579" fmla="*/ 1426935 h 2127822"/>
                <a:gd name="connsiteX580" fmla="*/ 2048029 w 2976075"/>
                <a:gd name="connsiteY580" fmla="*/ 1471504 h 2127822"/>
                <a:gd name="connsiteX581" fmla="*/ 2003459 w 2976075"/>
                <a:gd name="connsiteY581" fmla="*/ 1426935 h 2127822"/>
                <a:gd name="connsiteX582" fmla="*/ 1871189 w 2976075"/>
                <a:gd name="connsiteY582" fmla="*/ 1605212 h 2127822"/>
                <a:gd name="connsiteX583" fmla="*/ 1871189 w 2976075"/>
                <a:gd name="connsiteY583" fmla="*/ 1303291 h 2127822"/>
                <a:gd name="connsiteX584" fmla="*/ 2177423 w 2976075"/>
                <a:gd name="connsiteY584" fmla="*/ 1303291 h 2127822"/>
                <a:gd name="connsiteX585" fmla="*/ 2213366 w 2976075"/>
                <a:gd name="connsiteY585" fmla="*/ 1339234 h 2127822"/>
                <a:gd name="connsiteX586" fmla="*/ 2464967 w 2976075"/>
                <a:gd name="connsiteY586" fmla="*/ 1339234 h 2127822"/>
                <a:gd name="connsiteX587" fmla="*/ 2464967 w 2976075"/>
                <a:gd name="connsiteY587" fmla="*/ 1369426 h 2127822"/>
                <a:gd name="connsiteX588" fmla="*/ 2413209 w 2976075"/>
                <a:gd name="connsiteY588" fmla="*/ 1428373 h 2127822"/>
                <a:gd name="connsiteX589" fmla="*/ 2464967 w 2976075"/>
                <a:gd name="connsiteY589" fmla="*/ 1487319 h 2127822"/>
                <a:gd name="connsiteX590" fmla="*/ 2464967 w 2976075"/>
                <a:gd name="connsiteY590" fmla="*/ 1524700 h 2127822"/>
                <a:gd name="connsiteX591" fmla="*/ 2318320 w 2976075"/>
                <a:gd name="connsiteY591" fmla="*/ 1524700 h 2127822"/>
                <a:gd name="connsiteX592" fmla="*/ 2318320 w 2976075"/>
                <a:gd name="connsiteY592" fmla="*/ 1421184 h 2127822"/>
                <a:gd name="connsiteX593" fmla="*/ 2106975 w 2976075"/>
                <a:gd name="connsiteY593" fmla="*/ 1421184 h 2127822"/>
                <a:gd name="connsiteX594" fmla="*/ 2048029 w 2976075"/>
                <a:gd name="connsiteY594" fmla="*/ 1369426 h 2127822"/>
                <a:gd name="connsiteX595" fmla="*/ 1989082 w 2976075"/>
                <a:gd name="connsiteY595" fmla="*/ 1428373 h 2127822"/>
                <a:gd name="connsiteX596" fmla="*/ 2006335 w 2976075"/>
                <a:gd name="connsiteY596" fmla="*/ 1470066 h 2127822"/>
                <a:gd name="connsiteX597" fmla="*/ 1871189 w 2976075"/>
                <a:gd name="connsiteY597" fmla="*/ 1605212 h 2127822"/>
                <a:gd name="connsiteX598" fmla="*/ 1862563 w 2976075"/>
                <a:gd name="connsiteY598" fmla="*/ 2025025 h 2127822"/>
                <a:gd name="connsiteX599" fmla="*/ 1907132 w 2976075"/>
                <a:gd name="connsiteY599" fmla="*/ 2069594 h 2127822"/>
                <a:gd name="connsiteX600" fmla="*/ 1862563 w 2976075"/>
                <a:gd name="connsiteY600" fmla="*/ 2114164 h 2127822"/>
                <a:gd name="connsiteX601" fmla="*/ 1817994 w 2976075"/>
                <a:gd name="connsiteY601" fmla="*/ 2069594 h 2127822"/>
                <a:gd name="connsiteX602" fmla="*/ 1862563 w 2976075"/>
                <a:gd name="connsiteY602" fmla="*/ 2025025 h 2127822"/>
                <a:gd name="connsiteX603" fmla="*/ 1842435 w 2976075"/>
                <a:gd name="connsiteY603" fmla="*/ 1633966 h 2127822"/>
                <a:gd name="connsiteX604" fmla="*/ 1685724 w 2976075"/>
                <a:gd name="connsiteY604" fmla="*/ 1633966 h 2127822"/>
                <a:gd name="connsiteX605" fmla="*/ 1685724 w 2976075"/>
                <a:gd name="connsiteY605" fmla="*/ 1715916 h 2127822"/>
                <a:gd name="connsiteX606" fmla="*/ 1541952 w 2976075"/>
                <a:gd name="connsiteY606" fmla="*/ 1715916 h 2127822"/>
                <a:gd name="connsiteX607" fmla="*/ 1541952 w 2976075"/>
                <a:gd name="connsiteY607" fmla="*/ 1648343 h 2127822"/>
                <a:gd name="connsiteX608" fmla="*/ 1593710 w 2976075"/>
                <a:gd name="connsiteY608" fmla="*/ 1589397 h 2127822"/>
                <a:gd name="connsiteX609" fmla="*/ 1586521 w 2976075"/>
                <a:gd name="connsiteY609" fmla="*/ 1560643 h 2127822"/>
                <a:gd name="connsiteX610" fmla="*/ 1800741 w 2976075"/>
                <a:gd name="connsiteY610" fmla="*/ 1378052 h 2127822"/>
                <a:gd name="connsiteX611" fmla="*/ 1800741 w 2976075"/>
                <a:gd name="connsiteY611" fmla="*/ 1277412 h 2127822"/>
                <a:gd name="connsiteX612" fmla="*/ 1852499 w 2976075"/>
                <a:gd name="connsiteY612" fmla="*/ 1225654 h 2127822"/>
                <a:gd name="connsiteX613" fmla="*/ 2050904 w 2976075"/>
                <a:gd name="connsiteY613" fmla="*/ 1225654 h 2127822"/>
                <a:gd name="connsiteX614" fmla="*/ 2050904 w 2976075"/>
                <a:gd name="connsiteY614" fmla="*/ 992744 h 2127822"/>
                <a:gd name="connsiteX615" fmla="*/ 2147231 w 2976075"/>
                <a:gd name="connsiteY615" fmla="*/ 896417 h 2127822"/>
                <a:gd name="connsiteX616" fmla="*/ 2381579 w 2976075"/>
                <a:gd name="connsiteY616" fmla="*/ 896417 h 2127822"/>
                <a:gd name="connsiteX617" fmla="*/ 2381579 w 2976075"/>
                <a:gd name="connsiteY617" fmla="*/ 955363 h 2127822"/>
                <a:gd name="connsiteX618" fmla="*/ 2224868 w 2976075"/>
                <a:gd name="connsiteY618" fmla="*/ 955363 h 2127822"/>
                <a:gd name="connsiteX619" fmla="*/ 2224868 w 2976075"/>
                <a:gd name="connsiteY619" fmla="*/ 1014310 h 2127822"/>
                <a:gd name="connsiteX620" fmla="*/ 2173110 w 2976075"/>
                <a:gd name="connsiteY620" fmla="*/ 1073256 h 2127822"/>
                <a:gd name="connsiteX621" fmla="*/ 2224868 w 2976075"/>
                <a:gd name="connsiteY621" fmla="*/ 1132203 h 2127822"/>
                <a:gd name="connsiteX622" fmla="*/ 2224868 w 2976075"/>
                <a:gd name="connsiteY622" fmla="*/ 1244345 h 2127822"/>
                <a:gd name="connsiteX623" fmla="*/ 2464967 w 2976075"/>
                <a:gd name="connsiteY623" fmla="*/ 1244345 h 2127822"/>
                <a:gd name="connsiteX624" fmla="*/ 2464967 w 2976075"/>
                <a:gd name="connsiteY624" fmla="*/ 1324857 h 2127822"/>
                <a:gd name="connsiteX625" fmla="*/ 2220555 w 2976075"/>
                <a:gd name="connsiteY625" fmla="*/ 1324857 h 2127822"/>
                <a:gd name="connsiteX626" fmla="*/ 2184612 w 2976075"/>
                <a:gd name="connsiteY626" fmla="*/ 1288914 h 2127822"/>
                <a:gd name="connsiteX627" fmla="*/ 1856812 w 2976075"/>
                <a:gd name="connsiteY627" fmla="*/ 1288914 h 2127822"/>
                <a:gd name="connsiteX628" fmla="*/ 1856812 w 2976075"/>
                <a:gd name="connsiteY628" fmla="*/ 1621027 h 2127822"/>
                <a:gd name="connsiteX629" fmla="*/ 1842435 w 2976075"/>
                <a:gd name="connsiteY629" fmla="*/ 1633966 h 2127822"/>
                <a:gd name="connsiteX630" fmla="*/ 1534764 w 2976075"/>
                <a:gd name="connsiteY630" fmla="*/ 1633966 h 2127822"/>
                <a:gd name="connsiteX631" fmla="*/ 1490194 w 2976075"/>
                <a:gd name="connsiteY631" fmla="*/ 1589397 h 2127822"/>
                <a:gd name="connsiteX632" fmla="*/ 1534764 w 2976075"/>
                <a:gd name="connsiteY632" fmla="*/ 1544828 h 2127822"/>
                <a:gd name="connsiteX633" fmla="*/ 1579333 w 2976075"/>
                <a:gd name="connsiteY633" fmla="*/ 1589397 h 2127822"/>
                <a:gd name="connsiteX634" fmla="*/ 1534764 w 2976075"/>
                <a:gd name="connsiteY634" fmla="*/ 1633966 h 2127822"/>
                <a:gd name="connsiteX635" fmla="*/ 1367988 w 2976075"/>
                <a:gd name="connsiteY635" fmla="*/ 1760485 h 2127822"/>
                <a:gd name="connsiteX636" fmla="*/ 1416871 w 2976075"/>
                <a:gd name="connsiteY636" fmla="*/ 1760485 h 2127822"/>
                <a:gd name="connsiteX637" fmla="*/ 1480130 w 2976075"/>
                <a:gd name="connsiteY637" fmla="*/ 1838122 h 2127822"/>
                <a:gd name="connsiteX638" fmla="*/ 1367988 w 2976075"/>
                <a:gd name="connsiteY638" fmla="*/ 1838122 h 2127822"/>
                <a:gd name="connsiteX639" fmla="*/ 1367988 w 2976075"/>
                <a:gd name="connsiteY639" fmla="*/ 1760485 h 2127822"/>
                <a:gd name="connsiteX640" fmla="*/ 1367988 w 2976075"/>
                <a:gd name="connsiteY640" fmla="*/ 1296102 h 2127822"/>
                <a:gd name="connsiteX641" fmla="*/ 1435561 w 2976075"/>
                <a:gd name="connsiteY641" fmla="*/ 1228530 h 2127822"/>
                <a:gd name="connsiteX642" fmla="*/ 1829496 w 2976075"/>
                <a:gd name="connsiteY642" fmla="*/ 1228530 h 2127822"/>
                <a:gd name="connsiteX643" fmla="*/ 1784926 w 2976075"/>
                <a:gd name="connsiteY643" fmla="*/ 1273099 h 2127822"/>
                <a:gd name="connsiteX644" fmla="*/ 1784926 w 2976075"/>
                <a:gd name="connsiteY644" fmla="*/ 1372302 h 2127822"/>
                <a:gd name="connsiteX645" fmla="*/ 1576457 w 2976075"/>
                <a:gd name="connsiteY645" fmla="*/ 1549141 h 2127822"/>
                <a:gd name="connsiteX646" fmla="*/ 1533326 w 2976075"/>
                <a:gd name="connsiteY646" fmla="*/ 1530450 h 2127822"/>
                <a:gd name="connsiteX647" fmla="*/ 1474379 w 2976075"/>
                <a:gd name="connsiteY647" fmla="*/ 1589397 h 2127822"/>
                <a:gd name="connsiteX648" fmla="*/ 1526137 w 2976075"/>
                <a:gd name="connsiteY648" fmla="*/ 1648343 h 2127822"/>
                <a:gd name="connsiteX649" fmla="*/ 1526137 w 2976075"/>
                <a:gd name="connsiteY649" fmla="*/ 1730293 h 2127822"/>
                <a:gd name="connsiteX650" fmla="*/ 1698663 w 2976075"/>
                <a:gd name="connsiteY650" fmla="*/ 1730293 h 2127822"/>
                <a:gd name="connsiteX651" fmla="*/ 1698663 w 2976075"/>
                <a:gd name="connsiteY651" fmla="*/ 1648343 h 2127822"/>
                <a:gd name="connsiteX652" fmla="*/ 1825183 w 2976075"/>
                <a:gd name="connsiteY652" fmla="*/ 1648343 h 2127822"/>
                <a:gd name="connsiteX653" fmla="*/ 1635404 w 2976075"/>
                <a:gd name="connsiteY653" fmla="*/ 1838122 h 2127822"/>
                <a:gd name="connsiteX654" fmla="*/ 1495945 w 2976075"/>
                <a:gd name="connsiteY654" fmla="*/ 1838122 h 2127822"/>
                <a:gd name="connsiteX655" fmla="*/ 1421184 w 2976075"/>
                <a:gd name="connsiteY655" fmla="*/ 1746108 h 2127822"/>
                <a:gd name="connsiteX656" fmla="*/ 1365113 w 2976075"/>
                <a:gd name="connsiteY656" fmla="*/ 1746108 h 2127822"/>
                <a:gd name="connsiteX657" fmla="*/ 1365113 w 2976075"/>
                <a:gd name="connsiteY657" fmla="*/ 1527575 h 2127822"/>
                <a:gd name="connsiteX658" fmla="*/ 1418308 w 2976075"/>
                <a:gd name="connsiteY658" fmla="*/ 1527575 h 2127822"/>
                <a:gd name="connsiteX659" fmla="*/ 1418308 w 2976075"/>
                <a:gd name="connsiteY659" fmla="*/ 1383803 h 2127822"/>
                <a:gd name="connsiteX660" fmla="*/ 1472942 w 2976075"/>
                <a:gd name="connsiteY660" fmla="*/ 1383803 h 2127822"/>
                <a:gd name="connsiteX661" fmla="*/ 1531888 w 2976075"/>
                <a:gd name="connsiteY661" fmla="*/ 1435561 h 2127822"/>
                <a:gd name="connsiteX662" fmla="*/ 1590835 w 2976075"/>
                <a:gd name="connsiteY662" fmla="*/ 1376615 h 2127822"/>
                <a:gd name="connsiteX663" fmla="*/ 1531888 w 2976075"/>
                <a:gd name="connsiteY663" fmla="*/ 1317668 h 2127822"/>
                <a:gd name="connsiteX664" fmla="*/ 1472942 w 2976075"/>
                <a:gd name="connsiteY664" fmla="*/ 1369426 h 2127822"/>
                <a:gd name="connsiteX665" fmla="*/ 1402494 w 2976075"/>
                <a:gd name="connsiteY665" fmla="*/ 1369426 h 2127822"/>
                <a:gd name="connsiteX666" fmla="*/ 1402494 w 2976075"/>
                <a:gd name="connsiteY666" fmla="*/ 1513198 h 2127822"/>
                <a:gd name="connsiteX667" fmla="*/ 1363675 w 2976075"/>
                <a:gd name="connsiteY667" fmla="*/ 1513198 h 2127822"/>
                <a:gd name="connsiteX668" fmla="*/ 1363675 w 2976075"/>
                <a:gd name="connsiteY668" fmla="*/ 1296102 h 2127822"/>
                <a:gd name="connsiteX669" fmla="*/ 1534764 w 2976075"/>
                <a:gd name="connsiteY669" fmla="*/ 1332045 h 2127822"/>
                <a:gd name="connsiteX670" fmla="*/ 1579333 w 2976075"/>
                <a:gd name="connsiteY670" fmla="*/ 1376615 h 2127822"/>
                <a:gd name="connsiteX671" fmla="*/ 1534764 w 2976075"/>
                <a:gd name="connsiteY671" fmla="*/ 1421184 h 2127822"/>
                <a:gd name="connsiteX672" fmla="*/ 1490194 w 2976075"/>
                <a:gd name="connsiteY672" fmla="*/ 1376615 h 2127822"/>
                <a:gd name="connsiteX673" fmla="*/ 1534764 w 2976075"/>
                <a:gd name="connsiteY673" fmla="*/ 1332045 h 2127822"/>
                <a:gd name="connsiteX674" fmla="*/ 1367988 w 2976075"/>
                <a:gd name="connsiteY674" fmla="*/ 1040189 h 2127822"/>
                <a:gd name="connsiteX675" fmla="*/ 1731731 w 2976075"/>
                <a:gd name="connsiteY675" fmla="*/ 1040189 h 2127822"/>
                <a:gd name="connsiteX676" fmla="*/ 1806492 w 2976075"/>
                <a:gd name="connsiteY676" fmla="*/ 965427 h 2127822"/>
                <a:gd name="connsiteX677" fmla="*/ 1806492 w 2976075"/>
                <a:gd name="connsiteY677" fmla="*/ 1116388 h 2127822"/>
                <a:gd name="connsiteX678" fmla="*/ 1592272 w 2976075"/>
                <a:gd name="connsiteY678" fmla="*/ 1116388 h 2127822"/>
                <a:gd name="connsiteX679" fmla="*/ 1533326 w 2976075"/>
                <a:gd name="connsiteY679" fmla="*/ 1064630 h 2127822"/>
                <a:gd name="connsiteX680" fmla="*/ 1474379 w 2976075"/>
                <a:gd name="connsiteY680" fmla="*/ 1123576 h 2127822"/>
                <a:gd name="connsiteX681" fmla="*/ 1533326 w 2976075"/>
                <a:gd name="connsiteY681" fmla="*/ 1182523 h 2127822"/>
                <a:gd name="connsiteX682" fmla="*/ 1592272 w 2976075"/>
                <a:gd name="connsiteY682" fmla="*/ 1130765 h 2127822"/>
                <a:gd name="connsiteX683" fmla="*/ 1822307 w 2976075"/>
                <a:gd name="connsiteY683" fmla="*/ 1130765 h 2127822"/>
                <a:gd name="connsiteX684" fmla="*/ 1822307 w 2976075"/>
                <a:gd name="connsiteY684" fmla="*/ 951050 h 2127822"/>
                <a:gd name="connsiteX685" fmla="*/ 1876940 w 2976075"/>
                <a:gd name="connsiteY685" fmla="*/ 896417 h 2127822"/>
                <a:gd name="connsiteX686" fmla="*/ 1958890 w 2976075"/>
                <a:gd name="connsiteY686" fmla="*/ 896417 h 2127822"/>
                <a:gd name="connsiteX687" fmla="*/ 1958890 w 2976075"/>
                <a:gd name="connsiteY687" fmla="*/ 1099135 h 2127822"/>
                <a:gd name="connsiteX688" fmla="*/ 1843873 w 2976075"/>
                <a:gd name="connsiteY688" fmla="*/ 1214153 h 2127822"/>
                <a:gd name="connsiteX689" fmla="*/ 1428372 w 2976075"/>
                <a:gd name="connsiteY689" fmla="*/ 1214153 h 2127822"/>
                <a:gd name="connsiteX690" fmla="*/ 1366551 w 2976075"/>
                <a:gd name="connsiteY690" fmla="*/ 1275974 h 2127822"/>
                <a:gd name="connsiteX691" fmla="*/ 1366551 w 2976075"/>
                <a:gd name="connsiteY691" fmla="*/ 1040189 h 2127822"/>
                <a:gd name="connsiteX692" fmla="*/ 1534764 w 2976075"/>
                <a:gd name="connsiteY692" fmla="*/ 1166708 h 2127822"/>
                <a:gd name="connsiteX693" fmla="*/ 1490194 w 2976075"/>
                <a:gd name="connsiteY693" fmla="*/ 1122139 h 2127822"/>
                <a:gd name="connsiteX694" fmla="*/ 1534764 w 2976075"/>
                <a:gd name="connsiteY694" fmla="*/ 1077569 h 2127822"/>
                <a:gd name="connsiteX695" fmla="*/ 1579333 w 2976075"/>
                <a:gd name="connsiteY695" fmla="*/ 1122139 h 2127822"/>
                <a:gd name="connsiteX696" fmla="*/ 1534764 w 2976075"/>
                <a:gd name="connsiteY696" fmla="*/ 1166708 h 2127822"/>
                <a:gd name="connsiteX697" fmla="*/ 1367988 w 2976075"/>
                <a:gd name="connsiteY697" fmla="*/ 958239 h 2127822"/>
                <a:gd name="connsiteX698" fmla="*/ 1444187 w 2976075"/>
                <a:gd name="connsiteY698" fmla="*/ 958239 h 2127822"/>
                <a:gd name="connsiteX699" fmla="*/ 1444187 w 2976075"/>
                <a:gd name="connsiteY699" fmla="*/ 669258 h 2127822"/>
                <a:gd name="connsiteX700" fmla="*/ 1477255 w 2976075"/>
                <a:gd name="connsiteY700" fmla="*/ 663507 h 2127822"/>
                <a:gd name="connsiteX701" fmla="*/ 1527575 w 2976075"/>
                <a:gd name="connsiteY701" fmla="*/ 713827 h 2127822"/>
                <a:gd name="connsiteX702" fmla="*/ 1527575 w 2976075"/>
                <a:gd name="connsiteY702" fmla="*/ 887791 h 2127822"/>
                <a:gd name="connsiteX703" fmla="*/ 1691475 w 2976075"/>
                <a:gd name="connsiteY703" fmla="*/ 887791 h 2127822"/>
                <a:gd name="connsiteX704" fmla="*/ 1864001 w 2976075"/>
                <a:gd name="connsiteY704" fmla="*/ 715265 h 2127822"/>
                <a:gd name="connsiteX705" fmla="*/ 1960328 w 2976075"/>
                <a:gd name="connsiteY705" fmla="*/ 715265 h 2127822"/>
                <a:gd name="connsiteX706" fmla="*/ 1960328 w 2976075"/>
                <a:gd name="connsiteY706" fmla="*/ 844659 h 2127822"/>
                <a:gd name="connsiteX707" fmla="*/ 1809368 w 2976075"/>
                <a:gd name="connsiteY707" fmla="*/ 844659 h 2127822"/>
                <a:gd name="connsiteX708" fmla="*/ 1809368 w 2976075"/>
                <a:gd name="connsiteY708" fmla="*/ 945299 h 2127822"/>
                <a:gd name="connsiteX709" fmla="*/ 1727418 w 2976075"/>
                <a:gd name="connsiteY709" fmla="*/ 1027249 h 2127822"/>
                <a:gd name="connsiteX710" fmla="*/ 1369426 w 2976075"/>
                <a:gd name="connsiteY710" fmla="*/ 1027249 h 2127822"/>
                <a:gd name="connsiteX711" fmla="*/ 1369426 w 2976075"/>
                <a:gd name="connsiteY711" fmla="*/ 958239 h 2127822"/>
                <a:gd name="connsiteX712" fmla="*/ 1352173 w 2976075"/>
                <a:gd name="connsiteY712" fmla="*/ 1527575 h 2127822"/>
                <a:gd name="connsiteX713" fmla="*/ 1352173 w 2976075"/>
                <a:gd name="connsiteY713" fmla="*/ 1746108 h 2127822"/>
                <a:gd name="connsiteX714" fmla="*/ 1296102 w 2976075"/>
                <a:gd name="connsiteY714" fmla="*/ 1746108 h 2127822"/>
                <a:gd name="connsiteX715" fmla="*/ 1296102 w 2976075"/>
                <a:gd name="connsiteY715" fmla="*/ 1527575 h 2127822"/>
                <a:gd name="connsiteX716" fmla="*/ 1352173 w 2976075"/>
                <a:gd name="connsiteY716" fmla="*/ 1527575 h 2127822"/>
                <a:gd name="connsiteX717" fmla="*/ 1264473 w 2976075"/>
                <a:gd name="connsiteY717" fmla="*/ 828844 h 2127822"/>
                <a:gd name="connsiteX718" fmla="*/ 1264473 w 2976075"/>
                <a:gd name="connsiteY718" fmla="*/ 744019 h 2127822"/>
                <a:gd name="connsiteX719" fmla="*/ 1316230 w 2976075"/>
                <a:gd name="connsiteY719" fmla="*/ 692261 h 2127822"/>
                <a:gd name="connsiteX720" fmla="*/ 1428372 w 2976075"/>
                <a:gd name="connsiteY720" fmla="*/ 672133 h 2127822"/>
                <a:gd name="connsiteX721" fmla="*/ 1428372 w 2976075"/>
                <a:gd name="connsiteY721" fmla="*/ 943862 h 2127822"/>
                <a:gd name="connsiteX722" fmla="*/ 1367988 w 2976075"/>
                <a:gd name="connsiteY722" fmla="*/ 943862 h 2127822"/>
                <a:gd name="connsiteX723" fmla="*/ 1367988 w 2976075"/>
                <a:gd name="connsiteY723" fmla="*/ 828844 h 2127822"/>
                <a:gd name="connsiteX724" fmla="*/ 1264473 w 2976075"/>
                <a:gd name="connsiteY724" fmla="*/ 828844 h 2127822"/>
                <a:gd name="connsiteX725" fmla="*/ 1149455 w 2976075"/>
                <a:gd name="connsiteY725" fmla="*/ 958239 h 2127822"/>
                <a:gd name="connsiteX726" fmla="*/ 1352173 w 2976075"/>
                <a:gd name="connsiteY726" fmla="*/ 958239 h 2127822"/>
                <a:gd name="connsiteX727" fmla="*/ 1352173 w 2976075"/>
                <a:gd name="connsiteY727" fmla="*/ 1025812 h 2127822"/>
                <a:gd name="connsiteX728" fmla="*/ 1149455 w 2976075"/>
                <a:gd name="connsiteY728" fmla="*/ 1025812 h 2127822"/>
                <a:gd name="connsiteX729" fmla="*/ 1149455 w 2976075"/>
                <a:gd name="connsiteY729" fmla="*/ 958239 h 2127822"/>
                <a:gd name="connsiteX730" fmla="*/ 913670 w 2976075"/>
                <a:gd name="connsiteY730" fmla="*/ 1242907 h 2127822"/>
                <a:gd name="connsiteX731" fmla="*/ 913670 w 2976075"/>
                <a:gd name="connsiteY731" fmla="*/ 1040189 h 2127822"/>
                <a:gd name="connsiteX732" fmla="*/ 1135078 w 2976075"/>
                <a:gd name="connsiteY732" fmla="*/ 1040189 h 2127822"/>
                <a:gd name="connsiteX733" fmla="*/ 1135078 w 2976075"/>
                <a:gd name="connsiteY733" fmla="*/ 1176772 h 2127822"/>
                <a:gd name="connsiteX734" fmla="*/ 913670 w 2976075"/>
                <a:gd name="connsiteY734" fmla="*/ 1242907 h 2127822"/>
                <a:gd name="connsiteX735" fmla="*/ 906481 w 2976075"/>
                <a:gd name="connsiteY735" fmla="*/ 1678535 h 2127822"/>
                <a:gd name="connsiteX736" fmla="*/ 951050 w 2976075"/>
                <a:gd name="connsiteY736" fmla="*/ 1723105 h 2127822"/>
                <a:gd name="connsiteX737" fmla="*/ 906481 w 2976075"/>
                <a:gd name="connsiteY737" fmla="*/ 1767674 h 2127822"/>
                <a:gd name="connsiteX738" fmla="*/ 861912 w 2976075"/>
                <a:gd name="connsiteY738" fmla="*/ 1723105 h 2127822"/>
                <a:gd name="connsiteX739" fmla="*/ 906481 w 2976075"/>
                <a:gd name="connsiteY739" fmla="*/ 1678535 h 2127822"/>
                <a:gd name="connsiteX740" fmla="*/ 511109 w 2976075"/>
                <a:gd name="connsiteY740" fmla="*/ 907919 h 2127822"/>
                <a:gd name="connsiteX741" fmla="*/ 466539 w 2976075"/>
                <a:gd name="connsiteY741" fmla="*/ 863349 h 2127822"/>
                <a:gd name="connsiteX742" fmla="*/ 511109 w 2976075"/>
                <a:gd name="connsiteY742" fmla="*/ 818780 h 2127822"/>
                <a:gd name="connsiteX743" fmla="*/ 555678 w 2976075"/>
                <a:gd name="connsiteY743" fmla="*/ 863349 h 2127822"/>
                <a:gd name="connsiteX744" fmla="*/ 511109 w 2976075"/>
                <a:gd name="connsiteY744" fmla="*/ 907919 h 2127822"/>
                <a:gd name="connsiteX745" fmla="*/ 718140 w 2976075"/>
                <a:gd name="connsiteY745" fmla="*/ 545614 h 2127822"/>
                <a:gd name="connsiteX746" fmla="*/ 666382 w 2976075"/>
                <a:gd name="connsiteY746" fmla="*/ 604560 h 2127822"/>
                <a:gd name="connsiteX747" fmla="*/ 718140 w 2976075"/>
                <a:gd name="connsiteY747" fmla="*/ 663507 h 2127822"/>
                <a:gd name="connsiteX748" fmla="*/ 718140 w 2976075"/>
                <a:gd name="connsiteY748" fmla="*/ 731079 h 2127822"/>
                <a:gd name="connsiteX749" fmla="*/ 636190 w 2976075"/>
                <a:gd name="connsiteY749" fmla="*/ 731079 h 2127822"/>
                <a:gd name="connsiteX750" fmla="*/ 636190 w 2976075"/>
                <a:gd name="connsiteY750" fmla="*/ 423408 h 2127822"/>
                <a:gd name="connsiteX751" fmla="*/ 718140 w 2976075"/>
                <a:gd name="connsiteY751" fmla="*/ 423408 h 2127822"/>
                <a:gd name="connsiteX752" fmla="*/ 718140 w 2976075"/>
                <a:gd name="connsiteY752" fmla="*/ 545614 h 2127822"/>
                <a:gd name="connsiteX753" fmla="*/ 876289 w 2976075"/>
                <a:gd name="connsiteY753" fmla="*/ 219252 h 2127822"/>
                <a:gd name="connsiteX754" fmla="*/ 831720 w 2976075"/>
                <a:gd name="connsiteY754" fmla="*/ 174683 h 2127822"/>
                <a:gd name="connsiteX755" fmla="*/ 876289 w 2976075"/>
                <a:gd name="connsiteY755" fmla="*/ 130113 h 2127822"/>
                <a:gd name="connsiteX756" fmla="*/ 920858 w 2976075"/>
                <a:gd name="connsiteY756" fmla="*/ 174683 h 2127822"/>
                <a:gd name="connsiteX757" fmla="*/ 876289 w 2976075"/>
                <a:gd name="connsiteY757" fmla="*/ 219252 h 2127822"/>
                <a:gd name="connsiteX758" fmla="*/ 732517 w 2976075"/>
                <a:gd name="connsiteY758" fmla="*/ 407593 h 2127822"/>
                <a:gd name="connsiteX759" fmla="*/ 732517 w 2976075"/>
                <a:gd name="connsiteY759" fmla="*/ 348647 h 2127822"/>
                <a:gd name="connsiteX760" fmla="*/ 869100 w 2976075"/>
                <a:gd name="connsiteY760" fmla="*/ 348647 h 2127822"/>
                <a:gd name="connsiteX761" fmla="*/ 869100 w 2976075"/>
                <a:gd name="connsiteY761" fmla="*/ 407593 h 2127822"/>
                <a:gd name="connsiteX762" fmla="*/ 732517 w 2976075"/>
                <a:gd name="connsiteY762" fmla="*/ 407593 h 2127822"/>
                <a:gd name="connsiteX763" fmla="*/ 769898 w 2976075"/>
                <a:gd name="connsiteY763" fmla="*/ 603123 h 2127822"/>
                <a:gd name="connsiteX764" fmla="*/ 725329 w 2976075"/>
                <a:gd name="connsiteY764" fmla="*/ 647692 h 2127822"/>
                <a:gd name="connsiteX765" fmla="*/ 680759 w 2976075"/>
                <a:gd name="connsiteY765" fmla="*/ 603123 h 2127822"/>
                <a:gd name="connsiteX766" fmla="*/ 725329 w 2976075"/>
                <a:gd name="connsiteY766" fmla="*/ 558553 h 2127822"/>
                <a:gd name="connsiteX767" fmla="*/ 769898 w 2976075"/>
                <a:gd name="connsiteY767" fmla="*/ 603123 h 2127822"/>
                <a:gd name="connsiteX768" fmla="*/ 899292 w 2976075"/>
                <a:gd name="connsiteY768" fmla="*/ 729642 h 2127822"/>
                <a:gd name="connsiteX769" fmla="*/ 732517 w 2976075"/>
                <a:gd name="connsiteY769" fmla="*/ 729642 h 2127822"/>
                <a:gd name="connsiteX770" fmla="*/ 732517 w 2976075"/>
                <a:gd name="connsiteY770" fmla="*/ 662069 h 2127822"/>
                <a:gd name="connsiteX771" fmla="*/ 782837 w 2976075"/>
                <a:gd name="connsiteY771" fmla="*/ 611749 h 2127822"/>
                <a:gd name="connsiteX772" fmla="*/ 897855 w 2976075"/>
                <a:gd name="connsiteY772" fmla="*/ 611749 h 2127822"/>
                <a:gd name="connsiteX773" fmla="*/ 897855 w 2976075"/>
                <a:gd name="connsiteY773" fmla="*/ 729642 h 2127822"/>
                <a:gd name="connsiteX774" fmla="*/ 899292 w 2976075"/>
                <a:gd name="connsiteY774" fmla="*/ 831720 h 2127822"/>
                <a:gd name="connsiteX775" fmla="*/ 732517 w 2976075"/>
                <a:gd name="connsiteY775" fmla="*/ 831720 h 2127822"/>
                <a:gd name="connsiteX776" fmla="*/ 732517 w 2976075"/>
                <a:gd name="connsiteY776" fmla="*/ 745457 h 2127822"/>
                <a:gd name="connsiteX777" fmla="*/ 899292 w 2976075"/>
                <a:gd name="connsiteY777" fmla="*/ 745457 h 2127822"/>
                <a:gd name="connsiteX778" fmla="*/ 899292 w 2976075"/>
                <a:gd name="connsiteY778" fmla="*/ 831720 h 2127822"/>
                <a:gd name="connsiteX779" fmla="*/ 899292 w 2976075"/>
                <a:gd name="connsiteY779" fmla="*/ 1025812 h 2127822"/>
                <a:gd name="connsiteX780" fmla="*/ 692261 w 2976075"/>
                <a:gd name="connsiteY780" fmla="*/ 1025812 h 2127822"/>
                <a:gd name="connsiteX781" fmla="*/ 613187 w 2976075"/>
                <a:gd name="connsiteY781" fmla="*/ 1104886 h 2127822"/>
                <a:gd name="connsiteX782" fmla="*/ 518297 w 2976075"/>
                <a:gd name="connsiteY782" fmla="*/ 1104886 h 2127822"/>
                <a:gd name="connsiteX783" fmla="*/ 518297 w 2976075"/>
                <a:gd name="connsiteY783" fmla="*/ 1071819 h 2127822"/>
                <a:gd name="connsiteX784" fmla="*/ 634752 w 2976075"/>
                <a:gd name="connsiteY784" fmla="*/ 955363 h 2127822"/>
                <a:gd name="connsiteX785" fmla="*/ 634752 w 2976075"/>
                <a:gd name="connsiteY785" fmla="*/ 744019 h 2127822"/>
                <a:gd name="connsiteX786" fmla="*/ 716702 w 2976075"/>
                <a:gd name="connsiteY786" fmla="*/ 744019 h 2127822"/>
                <a:gd name="connsiteX787" fmla="*/ 716702 w 2976075"/>
                <a:gd name="connsiteY787" fmla="*/ 846097 h 2127822"/>
                <a:gd name="connsiteX788" fmla="*/ 897855 w 2976075"/>
                <a:gd name="connsiteY788" fmla="*/ 846097 h 2127822"/>
                <a:gd name="connsiteX789" fmla="*/ 897855 w 2976075"/>
                <a:gd name="connsiteY789" fmla="*/ 1025812 h 2127822"/>
                <a:gd name="connsiteX790" fmla="*/ 899292 w 2976075"/>
                <a:gd name="connsiteY790" fmla="*/ 1248658 h 2127822"/>
                <a:gd name="connsiteX791" fmla="*/ 771335 w 2976075"/>
                <a:gd name="connsiteY791" fmla="*/ 1287476 h 2127822"/>
                <a:gd name="connsiteX792" fmla="*/ 733955 w 2976075"/>
                <a:gd name="connsiteY792" fmla="*/ 1267348 h 2127822"/>
                <a:gd name="connsiteX793" fmla="*/ 733955 w 2976075"/>
                <a:gd name="connsiteY793" fmla="*/ 1104886 h 2127822"/>
                <a:gd name="connsiteX794" fmla="*/ 634752 w 2976075"/>
                <a:gd name="connsiteY794" fmla="*/ 1104886 h 2127822"/>
                <a:gd name="connsiteX795" fmla="*/ 699450 w 2976075"/>
                <a:gd name="connsiteY795" fmla="*/ 1040189 h 2127822"/>
                <a:gd name="connsiteX796" fmla="*/ 900730 w 2976075"/>
                <a:gd name="connsiteY796" fmla="*/ 1040189 h 2127822"/>
                <a:gd name="connsiteX797" fmla="*/ 900730 w 2976075"/>
                <a:gd name="connsiteY797" fmla="*/ 1248658 h 2127822"/>
                <a:gd name="connsiteX798" fmla="*/ 732517 w 2976075"/>
                <a:gd name="connsiteY798" fmla="*/ 1382366 h 2127822"/>
                <a:gd name="connsiteX799" fmla="*/ 784275 w 2976075"/>
                <a:gd name="connsiteY799" fmla="*/ 1323419 h 2127822"/>
                <a:gd name="connsiteX800" fmla="*/ 778524 w 2976075"/>
                <a:gd name="connsiteY800" fmla="*/ 1298978 h 2127822"/>
                <a:gd name="connsiteX801" fmla="*/ 899292 w 2976075"/>
                <a:gd name="connsiteY801" fmla="*/ 1263035 h 2127822"/>
                <a:gd name="connsiteX802" fmla="*/ 899292 w 2976075"/>
                <a:gd name="connsiteY802" fmla="*/ 1563518 h 2127822"/>
                <a:gd name="connsiteX803" fmla="*/ 732517 w 2976075"/>
                <a:gd name="connsiteY803" fmla="*/ 1563518 h 2127822"/>
                <a:gd name="connsiteX804" fmla="*/ 732517 w 2976075"/>
                <a:gd name="connsiteY804" fmla="*/ 1382366 h 2127822"/>
                <a:gd name="connsiteX805" fmla="*/ 680759 w 2976075"/>
                <a:gd name="connsiteY805" fmla="*/ 1324857 h 2127822"/>
                <a:gd name="connsiteX806" fmla="*/ 725329 w 2976075"/>
                <a:gd name="connsiteY806" fmla="*/ 1280288 h 2127822"/>
                <a:gd name="connsiteX807" fmla="*/ 769898 w 2976075"/>
                <a:gd name="connsiteY807" fmla="*/ 1324857 h 2127822"/>
                <a:gd name="connsiteX808" fmla="*/ 725329 w 2976075"/>
                <a:gd name="connsiteY808" fmla="*/ 1369426 h 2127822"/>
                <a:gd name="connsiteX809" fmla="*/ 680759 w 2976075"/>
                <a:gd name="connsiteY809" fmla="*/ 1324857 h 2127822"/>
                <a:gd name="connsiteX810" fmla="*/ 421970 w 2976075"/>
                <a:gd name="connsiteY810" fmla="*/ 1317668 h 2127822"/>
                <a:gd name="connsiteX811" fmla="*/ 618937 w 2976075"/>
                <a:gd name="connsiteY811" fmla="*/ 1120701 h 2127822"/>
                <a:gd name="connsiteX812" fmla="*/ 718140 w 2976075"/>
                <a:gd name="connsiteY812" fmla="*/ 1120701 h 2127822"/>
                <a:gd name="connsiteX813" fmla="*/ 718140 w 2976075"/>
                <a:gd name="connsiteY813" fmla="*/ 1267348 h 2127822"/>
                <a:gd name="connsiteX814" fmla="*/ 667820 w 2976075"/>
                <a:gd name="connsiteY814" fmla="*/ 1317668 h 2127822"/>
                <a:gd name="connsiteX815" fmla="*/ 421970 w 2976075"/>
                <a:gd name="connsiteY815" fmla="*/ 1317668 h 2127822"/>
                <a:gd name="connsiteX816" fmla="*/ 400404 w 2976075"/>
                <a:gd name="connsiteY816" fmla="*/ 1317668 h 2127822"/>
                <a:gd name="connsiteX817" fmla="*/ 258070 w 2976075"/>
                <a:gd name="connsiteY817" fmla="*/ 1317668 h 2127822"/>
                <a:gd name="connsiteX818" fmla="*/ 258070 w 2976075"/>
                <a:gd name="connsiteY818" fmla="*/ 1254409 h 2127822"/>
                <a:gd name="connsiteX819" fmla="*/ 409031 w 2976075"/>
                <a:gd name="connsiteY819" fmla="*/ 1254409 h 2127822"/>
                <a:gd name="connsiteX820" fmla="*/ 409031 w 2976075"/>
                <a:gd name="connsiteY820" fmla="*/ 1132203 h 2127822"/>
                <a:gd name="connsiteX821" fmla="*/ 456475 w 2976075"/>
                <a:gd name="connsiteY821" fmla="*/ 1132203 h 2127822"/>
                <a:gd name="connsiteX822" fmla="*/ 502482 w 2976075"/>
                <a:gd name="connsiteY822" fmla="*/ 1086196 h 2127822"/>
                <a:gd name="connsiteX823" fmla="*/ 502482 w 2976075"/>
                <a:gd name="connsiteY823" fmla="*/ 1119263 h 2127822"/>
                <a:gd name="connsiteX824" fmla="*/ 598809 w 2976075"/>
                <a:gd name="connsiteY824" fmla="*/ 1119263 h 2127822"/>
                <a:gd name="connsiteX825" fmla="*/ 400404 w 2976075"/>
                <a:gd name="connsiteY825" fmla="*/ 1317668 h 2127822"/>
                <a:gd name="connsiteX826" fmla="*/ 259508 w 2976075"/>
                <a:gd name="connsiteY826" fmla="*/ 1458565 h 2127822"/>
                <a:gd name="connsiteX827" fmla="*/ 259508 w 2976075"/>
                <a:gd name="connsiteY827" fmla="*/ 1332045 h 2127822"/>
                <a:gd name="connsiteX828" fmla="*/ 386027 w 2976075"/>
                <a:gd name="connsiteY828" fmla="*/ 1332045 h 2127822"/>
                <a:gd name="connsiteX829" fmla="*/ 259508 w 2976075"/>
                <a:gd name="connsiteY829" fmla="*/ 1458565 h 2127822"/>
                <a:gd name="connsiteX830" fmla="*/ 252319 w 2976075"/>
                <a:gd name="connsiteY830" fmla="*/ 1730293 h 2127822"/>
                <a:gd name="connsiteX831" fmla="*/ 296889 w 2976075"/>
                <a:gd name="connsiteY831" fmla="*/ 1774862 h 2127822"/>
                <a:gd name="connsiteX832" fmla="*/ 252319 w 2976075"/>
                <a:gd name="connsiteY832" fmla="*/ 1819432 h 2127822"/>
                <a:gd name="connsiteX833" fmla="*/ 207750 w 2976075"/>
                <a:gd name="connsiteY833" fmla="*/ 1774862 h 2127822"/>
                <a:gd name="connsiteX834" fmla="*/ 252319 w 2976075"/>
                <a:gd name="connsiteY834" fmla="*/ 1730293 h 2127822"/>
                <a:gd name="connsiteX835" fmla="*/ 26598 w 2976075"/>
                <a:gd name="connsiteY835" fmla="*/ 1658407 h 2127822"/>
                <a:gd name="connsiteX836" fmla="*/ 71167 w 2976075"/>
                <a:gd name="connsiteY836" fmla="*/ 1613838 h 2127822"/>
                <a:gd name="connsiteX837" fmla="*/ 115736 w 2976075"/>
                <a:gd name="connsiteY837" fmla="*/ 1658407 h 2127822"/>
                <a:gd name="connsiteX838" fmla="*/ 71167 w 2976075"/>
                <a:gd name="connsiteY838" fmla="*/ 1702977 h 2127822"/>
                <a:gd name="connsiteX839" fmla="*/ 26598 w 2976075"/>
                <a:gd name="connsiteY839" fmla="*/ 1658407 h 2127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Lst>
              <a:rect l="l" t="t" r="r" b="b"/>
              <a:pathLst>
                <a:path w="2976075" h="2127822">
                  <a:moveTo>
                    <a:pt x="10783" y="1658407"/>
                  </a:moveTo>
                  <a:cubicBezTo>
                    <a:pt x="10783" y="1691475"/>
                    <a:pt x="36662" y="1717354"/>
                    <a:pt x="69729" y="1717354"/>
                  </a:cubicBezTo>
                  <a:cubicBezTo>
                    <a:pt x="102797" y="1717354"/>
                    <a:pt x="128676" y="1691475"/>
                    <a:pt x="128676" y="1658407"/>
                  </a:cubicBezTo>
                  <a:cubicBezTo>
                    <a:pt x="128676" y="1645468"/>
                    <a:pt x="124363" y="1632528"/>
                    <a:pt x="115736" y="1622464"/>
                  </a:cubicBezTo>
                  <a:lnTo>
                    <a:pt x="243693" y="1494508"/>
                  </a:lnTo>
                  <a:lnTo>
                    <a:pt x="243693" y="1715916"/>
                  </a:lnTo>
                  <a:cubicBezTo>
                    <a:pt x="214939" y="1720229"/>
                    <a:pt x="191935" y="1744670"/>
                    <a:pt x="191935" y="1774862"/>
                  </a:cubicBezTo>
                  <a:cubicBezTo>
                    <a:pt x="191935" y="1807930"/>
                    <a:pt x="217814" y="1833809"/>
                    <a:pt x="250882" y="1833809"/>
                  </a:cubicBezTo>
                  <a:cubicBezTo>
                    <a:pt x="283949" y="1833809"/>
                    <a:pt x="309828" y="1807930"/>
                    <a:pt x="309828" y="1774862"/>
                  </a:cubicBezTo>
                  <a:cubicBezTo>
                    <a:pt x="309828" y="1744670"/>
                    <a:pt x="286825" y="1720229"/>
                    <a:pt x="258070" y="1715916"/>
                  </a:cubicBezTo>
                  <a:lnTo>
                    <a:pt x="258070" y="1478693"/>
                  </a:lnTo>
                  <a:lnTo>
                    <a:pt x="406155" y="1330608"/>
                  </a:lnTo>
                  <a:lnTo>
                    <a:pt x="666382" y="1330608"/>
                  </a:lnTo>
                  <a:cubicBezTo>
                    <a:pt x="669258" y="1356487"/>
                    <a:pt x="690823" y="1378052"/>
                    <a:pt x="716702" y="1380928"/>
                  </a:cubicBezTo>
                  <a:lnTo>
                    <a:pt x="716702" y="1576457"/>
                  </a:lnTo>
                  <a:lnTo>
                    <a:pt x="897855" y="1576457"/>
                  </a:lnTo>
                  <a:lnTo>
                    <a:pt x="897855" y="1662720"/>
                  </a:lnTo>
                  <a:cubicBezTo>
                    <a:pt x="869100" y="1667034"/>
                    <a:pt x="846097" y="1691475"/>
                    <a:pt x="846097" y="1721667"/>
                  </a:cubicBezTo>
                  <a:cubicBezTo>
                    <a:pt x="846097" y="1748984"/>
                    <a:pt x="864787" y="1771987"/>
                    <a:pt x="889228" y="1777738"/>
                  </a:cubicBezTo>
                  <a:lnTo>
                    <a:pt x="821656" y="1845311"/>
                  </a:lnTo>
                  <a:lnTo>
                    <a:pt x="641941" y="1665596"/>
                  </a:lnTo>
                  <a:lnTo>
                    <a:pt x="516859" y="1665596"/>
                  </a:lnTo>
                  <a:lnTo>
                    <a:pt x="516859" y="1536201"/>
                  </a:lnTo>
                  <a:cubicBezTo>
                    <a:pt x="545614" y="1531888"/>
                    <a:pt x="568617" y="1507447"/>
                    <a:pt x="568617" y="1477255"/>
                  </a:cubicBezTo>
                  <a:cubicBezTo>
                    <a:pt x="568617" y="1444187"/>
                    <a:pt x="542738" y="1418308"/>
                    <a:pt x="509671" y="1418308"/>
                  </a:cubicBezTo>
                  <a:cubicBezTo>
                    <a:pt x="479479" y="1418308"/>
                    <a:pt x="455038" y="1441312"/>
                    <a:pt x="450724" y="1470066"/>
                  </a:cubicBezTo>
                  <a:lnTo>
                    <a:pt x="361586" y="1470066"/>
                  </a:lnTo>
                  <a:lnTo>
                    <a:pt x="361586" y="1633966"/>
                  </a:lnTo>
                  <a:lnTo>
                    <a:pt x="449287" y="1633966"/>
                  </a:lnTo>
                  <a:lnTo>
                    <a:pt x="449287" y="1782051"/>
                  </a:lnTo>
                  <a:cubicBezTo>
                    <a:pt x="420532" y="1786364"/>
                    <a:pt x="397529" y="1810805"/>
                    <a:pt x="397529" y="1840997"/>
                  </a:cubicBezTo>
                  <a:cubicBezTo>
                    <a:pt x="397529" y="1874065"/>
                    <a:pt x="423408" y="1899944"/>
                    <a:pt x="456475" y="1899944"/>
                  </a:cubicBezTo>
                  <a:cubicBezTo>
                    <a:pt x="489543" y="1899944"/>
                    <a:pt x="515422" y="1874065"/>
                    <a:pt x="515422" y="1840997"/>
                  </a:cubicBezTo>
                  <a:cubicBezTo>
                    <a:pt x="515422" y="1810805"/>
                    <a:pt x="492418" y="1786364"/>
                    <a:pt x="463664" y="1782051"/>
                  </a:cubicBezTo>
                  <a:lnTo>
                    <a:pt x="463664" y="1619589"/>
                  </a:lnTo>
                  <a:lnTo>
                    <a:pt x="375963" y="1619589"/>
                  </a:lnTo>
                  <a:lnTo>
                    <a:pt x="375963" y="1484443"/>
                  </a:lnTo>
                  <a:lnTo>
                    <a:pt x="449287" y="1484443"/>
                  </a:lnTo>
                  <a:cubicBezTo>
                    <a:pt x="452162" y="1510322"/>
                    <a:pt x="473728" y="1531888"/>
                    <a:pt x="499607" y="1534764"/>
                  </a:cubicBezTo>
                  <a:lnTo>
                    <a:pt x="499607" y="1679973"/>
                  </a:lnTo>
                  <a:lnTo>
                    <a:pt x="633315" y="1679973"/>
                  </a:lnTo>
                  <a:lnTo>
                    <a:pt x="818780" y="1865439"/>
                  </a:lnTo>
                  <a:lnTo>
                    <a:pt x="905043" y="1779176"/>
                  </a:lnTo>
                  <a:cubicBezTo>
                    <a:pt x="936673" y="1777738"/>
                    <a:pt x="961114" y="1751859"/>
                    <a:pt x="961114" y="1720229"/>
                  </a:cubicBezTo>
                  <a:cubicBezTo>
                    <a:pt x="961114" y="1690037"/>
                    <a:pt x="938111" y="1665596"/>
                    <a:pt x="909356" y="1661283"/>
                  </a:cubicBezTo>
                  <a:lnTo>
                    <a:pt x="909356" y="1569269"/>
                  </a:lnTo>
                  <a:lnTo>
                    <a:pt x="1083320" y="1402494"/>
                  </a:lnTo>
                  <a:lnTo>
                    <a:pt x="1076132" y="1395305"/>
                  </a:lnTo>
                  <a:cubicBezTo>
                    <a:pt x="1086196" y="1401056"/>
                    <a:pt x="1096260" y="1405369"/>
                    <a:pt x="1109199" y="1405369"/>
                  </a:cubicBezTo>
                  <a:cubicBezTo>
                    <a:pt x="1142267" y="1405369"/>
                    <a:pt x="1168146" y="1379490"/>
                    <a:pt x="1168146" y="1346423"/>
                  </a:cubicBezTo>
                  <a:cubicBezTo>
                    <a:pt x="1168146" y="1313355"/>
                    <a:pt x="1142267" y="1287476"/>
                    <a:pt x="1109199" y="1287476"/>
                  </a:cubicBezTo>
                  <a:cubicBezTo>
                    <a:pt x="1076132" y="1287476"/>
                    <a:pt x="1050253" y="1313355"/>
                    <a:pt x="1050253" y="1346423"/>
                  </a:cubicBezTo>
                  <a:cubicBezTo>
                    <a:pt x="1050253" y="1365113"/>
                    <a:pt x="1058879" y="1382366"/>
                    <a:pt x="1073256" y="1392430"/>
                  </a:cubicBezTo>
                  <a:lnTo>
                    <a:pt x="913670" y="1552016"/>
                  </a:lnTo>
                  <a:lnTo>
                    <a:pt x="913670" y="1258722"/>
                  </a:lnTo>
                  <a:lnTo>
                    <a:pt x="1149455" y="1188274"/>
                  </a:lnTo>
                  <a:lnTo>
                    <a:pt x="1149455" y="1040189"/>
                  </a:lnTo>
                  <a:lnTo>
                    <a:pt x="1352173" y="1040189"/>
                  </a:lnTo>
                  <a:lnTo>
                    <a:pt x="1352173" y="1288914"/>
                  </a:lnTo>
                  <a:lnTo>
                    <a:pt x="1045940" y="1595148"/>
                  </a:lnTo>
                  <a:lnTo>
                    <a:pt x="1045940" y="1835247"/>
                  </a:lnTo>
                  <a:cubicBezTo>
                    <a:pt x="1018623" y="1839560"/>
                    <a:pt x="997057" y="1864001"/>
                    <a:pt x="997057" y="1892755"/>
                  </a:cubicBezTo>
                  <a:cubicBezTo>
                    <a:pt x="997057" y="1925823"/>
                    <a:pt x="1022936" y="1951702"/>
                    <a:pt x="1056004" y="1951702"/>
                  </a:cubicBezTo>
                  <a:cubicBezTo>
                    <a:pt x="1089071" y="1951702"/>
                    <a:pt x="1114950" y="1925823"/>
                    <a:pt x="1114950" y="1892755"/>
                  </a:cubicBezTo>
                  <a:cubicBezTo>
                    <a:pt x="1114950" y="1862563"/>
                    <a:pt x="1090509" y="1836684"/>
                    <a:pt x="1060317" y="1833809"/>
                  </a:cubicBezTo>
                  <a:lnTo>
                    <a:pt x="1060317" y="1600899"/>
                  </a:lnTo>
                  <a:lnTo>
                    <a:pt x="1350736" y="1310480"/>
                  </a:lnTo>
                  <a:lnTo>
                    <a:pt x="1350736" y="1511760"/>
                  </a:lnTo>
                  <a:lnTo>
                    <a:pt x="1280288" y="1511760"/>
                  </a:lnTo>
                  <a:lnTo>
                    <a:pt x="1280288" y="1760485"/>
                  </a:lnTo>
                  <a:lnTo>
                    <a:pt x="1350736" y="1760485"/>
                  </a:lnTo>
                  <a:lnTo>
                    <a:pt x="1350736" y="1852499"/>
                  </a:lnTo>
                  <a:lnTo>
                    <a:pt x="1490194" y="1852499"/>
                  </a:lnTo>
                  <a:lnTo>
                    <a:pt x="1524700" y="1895631"/>
                  </a:lnTo>
                  <a:lnTo>
                    <a:pt x="1524700" y="1958890"/>
                  </a:lnTo>
                  <a:cubicBezTo>
                    <a:pt x="1495945" y="1963203"/>
                    <a:pt x="1472942" y="1987645"/>
                    <a:pt x="1472942" y="2017837"/>
                  </a:cubicBezTo>
                  <a:cubicBezTo>
                    <a:pt x="1472942" y="2050904"/>
                    <a:pt x="1498821" y="2076783"/>
                    <a:pt x="1531888" y="2076783"/>
                  </a:cubicBezTo>
                  <a:cubicBezTo>
                    <a:pt x="1564956" y="2076783"/>
                    <a:pt x="1590835" y="2050904"/>
                    <a:pt x="1590835" y="2017837"/>
                  </a:cubicBezTo>
                  <a:cubicBezTo>
                    <a:pt x="1590835" y="1987645"/>
                    <a:pt x="1567831" y="1963203"/>
                    <a:pt x="1539077" y="1958890"/>
                  </a:cubicBezTo>
                  <a:lnTo>
                    <a:pt x="1539077" y="1891318"/>
                  </a:lnTo>
                  <a:lnTo>
                    <a:pt x="1508885" y="1853937"/>
                  </a:lnTo>
                  <a:lnTo>
                    <a:pt x="1642592" y="1853937"/>
                  </a:lnTo>
                  <a:lnTo>
                    <a:pt x="1846748" y="1649781"/>
                  </a:lnTo>
                  <a:lnTo>
                    <a:pt x="1853937" y="1649781"/>
                  </a:lnTo>
                  <a:lnTo>
                    <a:pt x="1853937" y="2012086"/>
                  </a:lnTo>
                  <a:cubicBezTo>
                    <a:pt x="1825183" y="2016399"/>
                    <a:pt x="1802179" y="2040840"/>
                    <a:pt x="1802179" y="2071032"/>
                  </a:cubicBezTo>
                  <a:cubicBezTo>
                    <a:pt x="1802179" y="2104100"/>
                    <a:pt x="1828058" y="2129979"/>
                    <a:pt x="1861125" y="2129979"/>
                  </a:cubicBezTo>
                  <a:cubicBezTo>
                    <a:pt x="1894193" y="2129979"/>
                    <a:pt x="1920072" y="2104100"/>
                    <a:pt x="1920072" y="2071032"/>
                  </a:cubicBezTo>
                  <a:cubicBezTo>
                    <a:pt x="1920072" y="2040840"/>
                    <a:pt x="1897068" y="2016399"/>
                    <a:pt x="1868314" y="2012086"/>
                  </a:cubicBezTo>
                  <a:lnTo>
                    <a:pt x="1868314" y="1649781"/>
                  </a:lnTo>
                  <a:lnTo>
                    <a:pt x="2016399" y="1649781"/>
                  </a:lnTo>
                  <a:cubicBezTo>
                    <a:pt x="2019274" y="1677098"/>
                    <a:pt x="2040840" y="1698663"/>
                    <a:pt x="2068157" y="1701539"/>
                  </a:cubicBezTo>
                  <a:lnTo>
                    <a:pt x="2117039" y="1940200"/>
                  </a:lnTo>
                  <a:cubicBezTo>
                    <a:pt x="2088285" y="1944513"/>
                    <a:pt x="2066719" y="1968954"/>
                    <a:pt x="2066719" y="1997709"/>
                  </a:cubicBezTo>
                  <a:cubicBezTo>
                    <a:pt x="2066719" y="2030776"/>
                    <a:pt x="2092598" y="2056655"/>
                    <a:pt x="2125665" y="2056655"/>
                  </a:cubicBezTo>
                  <a:cubicBezTo>
                    <a:pt x="2158733" y="2056655"/>
                    <a:pt x="2184612" y="2030776"/>
                    <a:pt x="2184612" y="1997709"/>
                  </a:cubicBezTo>
                  <a:cubicBezTo>
                    <a:pt x="2184612" y="1967517"/>
                    <a:pt x="2161608" y="1941638"/>
                    <a:pt x="2131416" y="1938762"/>
                  </a:cubicBezTo>
                  <a:lnTo>
                    <a:pt x="2082534" y="1700101"/>
                  </a:lnTo>
                  <a:cubicBezTo>
                    <a:pt x="2111288" y="1695788"/>
                    <a:pt x="2132854" y="1671347"/>
                    <a:pt x="2132854" y="1642592"/>
                  </a:cubicBezTo>
                  <a:cubicBezTo>
                    <a:pt x="2132854" y="1609525"/>
                    <a:pt x="2106975" y="1583646"/>
                    <a:pt x="2073908" y="1583646"/>
                  </a:cubicBezTo>
                  <a:cubicBezTo>
                    <a:pt x="2043716" y="1583646"/>
                    <a:pt x="2019274" y="1606649"/>
                    <a:pt x="2014961" y="1635404"/>
                  </a:cubicBezTo>
                  <a:lnTo>
                    <a:pt x="1866876" y="1635404"/>
                  </a:lnTo>
                  <a:lnTo>
                    <a:pt x="1866876" y="1628215"/>
                  </a:lnTo>
                  <a:lnTo>
                    <a:pt x="2014961" y="1480130"/>
                  </a:lnTo>
                  <a:cubicBezTo>
                    <a:pt x="2023588" y="1484443"/>
                    <a:pt x="2033652" y="1487319"/>
                    <a:pt x="2043716" y="1487319"/>
                  </a:cubicBezTo>
                  <a:cubicBezTo>
                    <a:pt x="2073908" y="1487319"/>
                    <a:pt x="2098349" y="1464315"/>
                    <a:pt x="2102662" y="1435561"/>
                  </a:cubicBezTo>
                  <a:lnTo>
                    <a:pt x="2299629" y="1435561"/>
                  </a:lnTo>
                  <a:lnTo>
                    <a:pt x="2299629" y="1539077"/>
                  </a:lnTo>
                  <a:lnTo>
                    <a:pt x="2476469" y="1539077"/>
                  </a:lnTo>
                  <a:lnTo>
                    <a:pt x="2476469" y="1487319"/>
                  </a:lnTo>
                  <a:cubicBezTo>
                    <a:pt x="2502347" y="1484443"/>
                    <a:pt x="2523913" y="1462878"/>
                    <a:pt x="2526789" y="1436999"/>
                  </a:cubicBezTo>
                  <a:lnTo>
                    <a:pt x="2772638" y="1436999"/>
                  </a:lnTo>
                  <a:cubicBezTo>
                    <a:pt x="2776952" y="1465753"/>
                    <a:pt x="2801393" y="1488757"/>
                    <a:pt x="2831585" y="1488757"/>
                  </a:cubicBezTo>
                  <a:cubicBezTo>
                    <a:pt x="2864652" y="1488757"/>
                    <a:pt x="2890531" y="1462878"/>
                    <a:pt x="2890531" y="1429810"/>
                  </a:cubicBezTo>
                  <a:cubicBezTo>
                    <a:pt x="2890531" y="1396743"/>
                    <a:pt x="2864652" y="1370864"/>
                    <a:pt x="2831585" y="1370864"/>
                  </a:cubicBezTo>
                  <a:cubicBezTo>
                    <a:pt x="2801393" y="1370864"/>
                    <a:pt x="2776952" y="1393867"/>
                    <a:pt x="2772638" y="1422622"/>
                  </a:cubicBezTo>
                  <a:lnTo>
                    <a:pt x="2526789" y="1422622"/>
                  </a:lnTo>
                  <a:cubicBezTo>
                    <a:pt x="2523913" y="1396743"/>
                    <a:pt x="2502347" y="1375177"/>
                    <a:pt x="2476469" y="1372302"/>
                  </a:cubicBezTo>
                  <a:lnTo>
                    <a:pt x="2476469" y="1342109"/>
                  </a:lnTo>
                  <a:lnTo>
                    <a:pt x="2592924" y="1342109"/>
                  </a:lnTo>
                  <a:lnTo>
                    <a:pt x="2592924" y="1245782"/>
                  </a:lnTo>
                  <a:lnTo>
                    <a:pt x="2764012" y="1245782"/>
                  </a:lnTo>
                  <a:lnTo>
                    <a:pt x="2884780" y="1125014"/>
                  </a:lnTo>
                  <a:cubicBezTo>
                    <a:pt x="2893407" y="1129327"/>
                    <a:pt x="2903471" y="1132203"/>
                    <a:pt x="2913535" y="1132203"/>
                  </a:cubicBezTo>
                  <a:cubicBezTo>
                    <a:pt x="2946602" y="1132203"/>
                    <a:pt x="2972481" y="1106324"/>
                    <a:pt x="2972481" y="1073256"/>
                  </a:cubicBezTo>
                  <a:cubicBezTo>
                    <a:pt x="2972481" y="1040189"/>
                    <a:pt x="2946602" y="1014310"/>
                    <a:pt x="2913535" y="1014310"/>
                  </a:cubicBezTo>
                  <a:cubicBezTo>
                    <a:pt x="2880467" y="1014310"/>
                    <a:pt x="2854588" y="1040189"/>
                    <a:pt x="2854588" y="1073256"/>
                  </a:cubicBezTo>
                  <a:cubicBezTo>
                    <a:pt x="2854588" y="1089071"/>
                    <a:pt x="2861777" y="1104886"/>
                    <a:pt x="2871841" y="1114950"/>
                  </a:cubicBezTo>
                  <a:lnTo>
                    <a:pt x="2756824" y="1228530"/>
                  </a:lnTo>
                  <a:lnTo>
                    <a:pt x="2591486" y="1228530"/>
                  </a:lnTo>
                  <a:lnTo>
                    <a:pt x="2591486" y="998495"/>
                  </a:lnTo>
                  <a:lnTo>
                    <a:pt x="2680625" y="998495"/>
                  </a:lnTo>
                  <a:cubicBezTo>
                    <a:pt x="2684938" y="1027249"/>
                    <a:pt x="2709379" y="1050253"/>
                    <a:pt x="2739571" y="1050253"/>
                  </a:cubicBezTo>
                  <a:cubicBezTo>
                    <a:pt x="2772638" y="1050253"/>
                    <a:pt x="2798517" y="1024374"/>
                    <a:pt x="2798517" y="991306"/>
                  </a:cubicBezTo>
                  <a:cubicBezTo>
                    <a:pt x="2798517" y="958239"/>
                    <a:pt x="2772638" y="932360"/>
                    <a:pt x="2739571" y="932360"/>
                  </a:cubicBezTo>
                  <a:cubicBezTo>
                    <a:pt x="2709379" y="932360"/>
                    <a:pt x="2684938" y="955363"/>
                    <a:pt x="2680625" y="984118"/>
                  </a:cubicBezTo>
                  <a:lnTo>
                    <a:pt x="2575671" y="984118"/>
                  </a:lnTo>
                  <a:lnTo>
                    <a:pt x="2575671" y="1229967"/>
                  </a:lnTo>
                  <a:lnTo>
                    <a:pt x="2475031" y="1229967"/>
                  </a:lnTo>
                  <a:lnTo>
                    <a:pt x="2475031" y="995619"/>
                  </a:lnTo>
                  <a:lnTo>
                    <a:pt x="2545479" y="995619"/>
                  </a:lnTo>
                  <a:lnTo>
                    <a:pt x="2545479" y="896417"/>
                  </a:lnTo>
                  <a:lnTo>
                    <a:pt x="2611614" y="896417"/>
                  </a:lnTo>
                  <a:lnTo>
                    <a:pt x="2753948" y="754083"/>
                  </a:lnTo>
                  <a:cubicBezTo>
                    <a:pt x="2764012" y="761272"/>
                    <a:pt x="2776952" y="767022"/>
                    <a:pt x="2789891" y="767022"/>
                  </a:cubicBezTo>
                  <a:cubicBezTo>
                    <a:pt x="2822958" y="767022"/>
                    <a:pt x="2848837" y="741143"/>
                    <a:pt x="2848837" y="708076"/>
                  </a:cubicBezTo>
                  <a:cubicBezTo>
                    <a:pt x="2848837" y="675008"/>
                    <a:pt x="2822958" y="649130"/>
                    <a:pt x="2789891" y="649130"/>
                  </a:cubicBezTo>
                  <a:cubicBezTo>
                    <a:pt x="2756824" y="649130"/>
                    <a:pt x="2730945" y="675008"/>
                    <a:pt x="2730945" y="708076"/>
                  </a:cubicBezTo>
                  <a:cubicBezTo>
                    <a:pt x="2730945" y="721015"/>
                    <a:pt x="2735258" y="733955"/>
                    <a:pt x="2743884" y="744019"/>
                  </a:cubicBezTo>
                  <a:lnTo>
                    <a:pt x="2605863" y="882040"/>
                  </a:lnTo>
                  <a:lnTo>
                    <a:pt x="2545479" y="882040"/>
                  </a:lnTo>
                  <a:lnTo>
                    <a:pt x="2545479" y="643379"/>
                  </a:lnTo>
                  <a:lnTo>
                    <a:pt x="2579984" y="643379"/>
                  </a:lnTo>
                  <a:lnTo>
                    <a:pt x="2650432" y="572930"/>
                  </a:lnTo>
                  <a:cubicBezTo>
                    <a:pt x="2659059" y="577244"/>
                    <a:pt x="2669123" y="580119"/>
                    <a:pt x="2679187" y="580119"/>
                  </a:cubicBezTo>
                  <a:cubicBezTo>
                    <a:pt x="2712254" y="580119"/>
                    <a:pt x="2738133" y="554240"/>
                    <a:pt x="2738133" y="521173"/>
                  </a:cubicBezTo>
                  <a:cubicBezTo>
                    <a:pt x="2738133" y="488105"/>
                    <a:pt x="2712254" y="462226"/>
                    <a:pt x="2679187" y="462226"/>
                  </a:cubicBezTo>
                  <a:cubicBezTo>
                    <a:pt x="2646119" y="462226"/>
                    <a:pt x="2620240" y="488105"/>
                    <a:pt x="2620240" y="521173"/>
                  </a:cubicBezTo>
                  <a:cubicBezTo>
                    <a:pt x="2620240" y="536988"/>
                    <a:pt x="2627429" y="552802"/>
                    <a:pt x="2637493" y="562866"/>
                  </a:cubicBezTo>
                  <a:lnTo>
                    <a:pt x="2572796" y="627564"/>
                  </a:lnTo>
                  <a:lnTo>
                    <a:pt x="2544041" y="627564"/>
                  </a:lnTo>
                  <a:lnTo>
                    <a:pt x="2544041" y="548489"/>
                  </a:lnTo>
                  <a:lnTo>
                    <a:pt x="2393081" y="397529"/>
                  </a:lnTo>
                  <a:lnTo>
                    <a:pt x="2459216" y="397529"/>
                  </a:lnTo>
                  <a:cubicBezTo>
                    <a:pt x="2463529" y="426283"/>
                    <a:pt x="2487970" y="449287"/>
                    <a:pt x="2518162" y="449287"/>
                  </a:cubicBezTo>
                  <a:cubicBezTo>
                    <a:pt x="2551230" y="449287"/>
                    <a:pt x="2577109" y="423408"/>
                    <a:pt x="2577109" y="390340"/>
                  </a:cubicBezTo>
                  <a:cubicBezTo>
                    <a:pt x="2577109" y="357273"/>
                    <a:pt x="2551230" y="331394"/>
                    <a:pt x="2518162" y="331394"/>
                  </a:cubicBezTo>
                  <a:cubicBezTo>
                    <a:pt x="2487970" y="331394"/>
                    <a:pt x="2463529" y="354397"/>
                    <a:pt x="2459216" y="383152"/>
                  </a:cubicBezTo>
                  <a:lnTo>
                    <a:pt x="2378704" y="383152"/>
                  </a:lnTo>
                  <a:lnTo>
                    <a:pt x="2234932" y="239380"/>
                  </a:lnTo>
                  <a:lnTo>
                    <a:pt x="2232057" y="242255"/>
                  </a:lnTo>
                  <a:cubicBezTo>
                    <a:pt x="2233494" y="237942"/>
                    <a:pt x="2233494" y="232191"/>
                    <a:pt x="2233494" y="227878"/>
                  </a:cubicBezTo>
                  <a:cubicBezTo>
                    <a:pt x="2233494" y="194811"/>
                    <a:pt x="2207615" y="168932"/>
                    <a:pt x="2174548" y="168932"/>
                  </a:cubicBezTo>
                  <a:cubicBezTo>
                    <a:pt x="2141480" y="168932"/>
                    <a:pt x="2115601" y="194811"/>
                    <a:pt x="2115601" y="227878"/>
                  </a:cubicBezTo>
                  <a:cubicBezTo>
                    <a:pt x="2115601" y="243693"/>
                    <a:pt x="2122790" y="259508"/>
                    <a:pt x="2132854" y="269572"/>
                  </a:cubicBezTo>
                  <a:lnTo>
                    <a:pt x="1951702" y="450724"/>
                  </a:lnTo>
                  <a:lnTo>
                    <a:pt x="1951702" y="700887"/>
                  </a:lnTo>
                  <a:lnTo>
                    <a:pt x="1859688" y="700887"/>
                  </a:lnTo>
                  <a:lnTo>
                    <a:pt x="1859688" y="334269"/>
                  </a:lnTo>
                  <a:lnTo>
                    <a:pt x="1964641" y="334269"/>
                  </a:lnTo>
                  <a:lnTo>
                    <a:pt x="1964641" y="158868"/>
                  </a:lnTo>
                  <a:cubicBezTo>
                    <a:pt x="1993395" y="154555"/>
                    <a:pt x="2016399" y="130113"/>
                    <a:pt x="2016399" y="99921"/>
                  </a:cubicBezTo>
                  <a:cubicBezTo>
                    <a:pt x="2016399" y="66854"/>
                    <a:pt x="1990520" y="40975"/>
                    <a:pt x="1957452" y="40975"/>
                  </a:cubicBezTo>
                  <a:cubicBezTo>
                    <a:pt x="1924385" y="40975"/>
                    <a:pt x="1898506" y="66854"/>
                    <a:pt x="1898506" y="99921"/>
                  </a:cubicBezTo>
                  <a:cubicBezTo>
                    <a:pt x="1898506" y="115736"/>
                    <a:pt x="1905695" y="131551"/>
                    <a:pt x="1915759" y="141615"/>
                  </a:cubicBezTo>
                  <a:lnTo>
                    <a:pt x="1843873" y="213501"/>
                  </a:lnTo>
                  <a:lnTo>
                    <a:pt x="1843873" y="318454"/>
                  </a:lnTo>
                  <a:lnTo>
                    <a:pt x="1635404" y="318454"/>
                  </a:lnTo>
                  <a:lnTo>
                    <a:pt x="1635404" y="128676"/>
                  </a:lnTo>
                  <a:cubicBezTo>
                    <a:pt x="1664158" y="124363"/>
                    <a:pt x="1687162" y="99921"/>
                    <a:pt x="1687162" y="69729"/>
                  </a:cubicBezTo>
                  <a:cubicBezTo>
                    <a:pt x="1687162" y="36662"/>
                    <a:pt x="1661283" y="10783"/>
                    <a:pt x="1628215" y="10783"/>
                  </a:cubicBezTo>
                  <a:cubicBezTo>
                    <a:pt x="1595148" y="10783"/>
                    <a:pt x="1569269" y="36662"/>
                    <a:pt x="1569269" y="69729"/>
                  </a:cubicBezTo>
                  <a:cubicBezTo>
                    <a:pt x="1569269" y="99921"/>
                    <a:pt x="1592272" y="124363"/>
                    <a:pt x="1621027" y="128676"/>
                  </a:cubicBezTo>
                  <a:lnTo>
                    <a:pt x="1621027" y="318454"/>
                  </a:lnTo>
                  <a:lnTo>
                    <a:pt x="1503134" y="318454"/>
                  </a:lnTo>
                  <a:lnTo>
                    <a:pt x="1503134" y="233629"/>
                  </a:lnTo>
                  <a:cubicBezTo>
                    <a:pt x="1531888" y="229316"/>
                    <a:pt x="1554892" y="204875"/>
                    <a:pt x="1554892" y="174683"/>
                  </a:cubicBezTo>
                  <a:cubicBezTo>
                    <a:pt x="1554892" y="141615"/>
                    <a:pt x="1529013" y="115736"/>
                    <a:pt x="1495945" y="115736"/>
                  </a:cubicBezTo>
                  <a:cubicBezTo>
                    <a:pt x="1462878" y="115736"/>
                    <a:pt x="1436999" y="141615"/>
                    <a:pt x="1436999" y="174683"/>
                  </a:cubicBezTo>
                  <a:cubicBezTo>
                    <a:pt x="1436999" y="204875"/>
                    <a:pt x="1460002" y="229316"/>
                    <a:pt x="1488757" y="233629"/>
                  </a:cubicBezTo>
                  <a:lnTo>
                    <a:pt x="1488757" y="334269"/>
                  </a:lnTo>
                  <a:lnTo>
                    <a:pt x="1622464" y="334269"/>
                  </a:lnTo>
                  <a:lnTo>
                    <a:pt x="1622464" y="375963"/>
                  </a:lnTo>
                  <a:lnTo>
                    <a:pt x="1526137" y="472290"/>
                  </a:lnTo>
                  <a:lnTo>
                    <a:pt x="1307604" y="101359"/>
                  </a:lnTo>
                  <a:cubicBezTo>
                    <a:pt x="1313355" y="92733"/>
                    <a:pt x="1316230" y="82669"/>
                    <a:pt x="1316230" y="71167"/>
                  </a:cubicBezTo>
                  <a:cubicBezTo>
                    <a:pt x="1316230" y="38100"/>
                    <a:pt x="1290352" y="12221"/>
                    <a:pt x="1257284" y="12221"/>
                  </a:cubicBezTo>
                  <a:cubicBezTo>
                    <a:pt x="1224217" y="12221"/>
                    <a:pt x="1198338" y="38100"/>
                    <a:pt x="1198338" y="71167"/>
                  </a:cubicBezTo>
                  <a:cubicBezTo>
                    <a:pt x="1198338" y="101359"/>
                    <a:pt x="1221341" y="125800"/>
                    <a:pt x="1250096" y="130113"/>
                  </a:cubicBezTo>
                  <a:lnTo>
                    <a:pt x="1250096" y="390340"/>
                  </a:lnTo>
                  <a:lnTo>
                    <a:pt x="1139391" y="390340"/>
                  </a:lnTo>
                  <a:lnTo>
                    <a:pt x="1139391" y="703763"/>
                  </a:lnTo>
                  <a:lnTo>
                    <a:pt x="1011434" y="831720"/>
                  </a:lnTo>
                  <a:lnTo>
                    <a:pt x="913670" y="831720"/>
                  </a:lnTo>
                  <a:lnTo>
                    <a:pt x="913670" y="745457"/>
                  </a:lnTo>
                  <a:lnTo>
                    <a:pt x="1031562" y="745457"/>
                  </a:lnTo>
                  <a:lnTo>
                    <a:pt x="1031562" y="558553"/>
                  </a:lnTo>
                  <a:cubicBezTo>
                    <a:pt x="1060317" y="554240"/>
                    <a:pt x="1083320" y="529799"/>
                    <a:pt x="1083320" y="499607"/>
                  </a:cubicBezTo>
                  <a:cubicBezTo>
                    <a:pt x="1083320" y="466539"/>
                    <a:pt x="1057441" y="440660"/>
                    <a:pt x="1024374" y="440660"/>
                  </a:cubicBezTo>
                  <a:cubicBezTo>
                    <a:pt x="991306" y="440660"/>
                    <a:pt x="965427" y="466539"/>
                    <a:pt x="965427" y="499607"/>
                  </a:cubicBezTo>
                  <a:cubicBezTo>
                    <a:pt x="965427" y="529799"/>
                    <a:pt x="988431" y="554240"/>
                    <a:pt x="1017185" y="558553"/>
                  </a:cubicBezTo>
                  <a:lnTo>
                    <a:pt x="1017185" y="729642"/>
                  </a:lnTo>
                  <a:lnTo>
                    <a:pt x="913670" y="729642"/>
                  </a:lnTo>
                  <a:lnTo>
                    <a:pt x="913670" y="595934"/>
                  </a:lnTo>
                  <a:lnTo>
                    <a:pt x="784275" y="595934"/>
                  </a:lnTo>
                  <a:cubicBezTo>
                    <a:pt x="781400" y="570055"/>
                    <a:pt x="759834" y="548489"/>
                    <a:pt x="733955" y="545614"/>
                  </a:cubicBezTo>
                  <a:lnTo>
                    <a:pt x="733955" y="423408"/>
                  </a:lnTo>
                  <a:lnTo>
                    <a:pt x="884915" y="423408"/>
                  </a:lnTo>
                  <a:lnTo>
                    <a:pt x="884915" y="350084"/>
                  </a:lnTo>
                  <a:lnTo>
                    <a:pt x="1066068" y="350084"/>
                  </a:lnTo>
                  <a:lnTo>
                    <a:pt x="1066068" y="317017"/>
                  </a:lnTo>
                  <a:cubicBezTo>
                    <a:pt x="1093384" y="312704"/>
                    <a:pt x="1114950" y="288262"/>
                    <a:pt x="1114950" y="259508"/>
                  </a:cubicBezTo>
                  <a:cubicBezTo>
                    <a:pt x="1114950" y="226441"/>
                    <a:pt x="1089071" y="200562"/>
                    <a:pt x="1056004" y="200562"/>
                  </a:cubicBezTo>
                  <a:cubicBezTo>
                    <a:pt x="1022936" y="200562"/>
                    <a:pt x="997057" y="226441"/>
                    <a:pt x="997057" y="259508"/>
                  </a:cubicBezTo>
                  <a:cubicBezTo>
                    <a:pt x="997057" y="289700"/>
                    <a:pt x="1021498" y="315579"/>
                    <a:pt x="1051690" y="318454"/>
                  </a:cubicBezTo>
                  <a:lnTo>
                    <a:pt x="1051690" y="337145"/>
                  </a:lnTo>
                  <a:lnTo>
                    <a:pt x="883478" y="337145"/>
                  </a:lnTo>
                  <a:lnTo>
                    <a:pt x="883478" y="236505"/>
                  </a:lnTo>
                  <a:cubicBezTo>
                    <a:pt x="912232" y="232191"/>
                    <a:pt x="935235" y="207750"/>
                    <a:pt x="935235" y="177558"/>
                  </a:cubicBezTo>
                  <a:cubicBezTo>
                    <a:pt x="935235" y="144491"/>
                    <a:pt x="909356" y="118612"/>
                    <a:pt x="876289" y="118612"/>
                  </a:cubicBezTo>
                  <a:cubicBezTo>
                    <a:pt x="843221" y="118612"/>
                    <a:pt x="817342" y="144491"/>
                    <a:pt x="817342" y="177558"/>
                  </a:cubicBezTo>
                  <a:cubicBezTo>
                    <a:pt x="817342" y="207750"/>
                    <a:pt x="840346" y="232191"/>
                    <a:pt x="869100" y="236505"/>
                  </a:cubicBezTo>
                  <a:lnTo>
                    <a:pt x="869100" y="337145"/>
                  </a:lnTo>
                  <a:lnTo>
                    <a:pt x="718140" y="337145"/>
                  </a:lnTo>
                  <a:lnTo>
                    <a:pt x="718140" y="410468"/>
                  </a:lnTo>
                  <a:lnTo>
                    <a:pt x="621813" y="410468"/>
                  </a:lnTo>
                  <a:lnTo>
                    <a:pt x="621813" y="732517"/>
                  </a:lnTo>
                  <a:lnTo>
                    <a:pt x="358711" y="732517"/>
                  </a:lnTo>
                  <a:lnTo>
                    <a:pt x="358711" y="664944"/>
                  </a:lnTo>
                  <a:cubicBezTo>
                    <a:pt x="387465" y="660631"/>
                    <a:pt x="410468" y="636190"/>
                    <a:pt x="410468" y="605998"/>
                  </a:cubicBezTo>
                  <a:cubicBezTo>
                    <a:pt x="410468" y="572930"/>
                    <a:pt x="384589" y="547052"/>
                    <a:pt x="351522" y="547052"/>
                  </a:cubicBezTo>
                  <a:cubicBezTo>
                    <a:pt x="318454" y="547052"/>
                    <a:pt x="292576" y="572930"/>
                    <a:pt x="292576" y="605998"/>
                  </a:cubicBezTo>
                  <a:cubicBezTo>
                    <a:pt x="292576" y="636190"/>
                    <a:pt x="315579" y="660631"/>
                    <a:pt x="344333" y="664944"/>
                  </a:cubicBezTo>
                  <a:lnTo>
                    <a:pt x="344333" y="746894"/>
                  </a:lnTo>
                  <a:lnTo>
                    <a:pt x="621813" y="746894"/>
                  </a:lnTo>
                  <a:lnTo>
                    <a:pt x="621813" y="951050"/>
                  </a:lnTo>
                  <a:lnTo>
                    <a:pt x="519735" y="1053128"/>
                  </a:lnTo>
                  <a:lnTo>
                    <a:pt x="519735" y="925171"/>
                  </a:lnTo>
                  <a:cubicBezTo>
                    <a:pt x="548489" y="920858"/>
                    <a:pt x="571493" y="896417"/>
                    <a:pt x="571493" y="866225"/>
                  </a:cubicBezTo>
                  <a:cubicBezTo>
                    <a:pt x="571493" y="833157"/>
                    <a:pt x="545614" y="807278"/>
                    <a:pt x="512546" y="807278"/>
                  </a:cubicBezTo>
                  <a:cubicBezTo>
                    <a:pt x="479479" y="807278"/>
                    <a:pt x="453600" y="833157"/>
                    <a:pt x="453600" y="866225"/>
                  </a:cubicBezTo>
                  <a:cubicBezTo>
                    <a:pt x="453600" y="896417"/>
                    <a:pt x="476603" y="920858"/>
                    <a:pt x="505358" y="925171"/>
                  </a:cubicBezTo>
                  <a:lnTo>
                    <a:pt x="505358" y="1068943"/>
                  </a:lnTo>
                  <a:lnTo>
                    <a:pt x="453600" y="1120701"/>
                  </a:lnTo>
                  <a:lnTo>
                    <a:pt x="411906" y="1120701"/>
                  </a:lnTo>
                  <a:lnTo>
                    <a:pt x="411906" y="847535"/>
                  </a:lnTo>
                  <a:lnTo>
                    <a:pt x="258070" y="847535"/>
                  </a:lnTo>
                  <a:cubicBezTo>
                    <a:pt x="253757" y="818780"/>
                    <a:pt x="229316" y="795777"/>
                    <a:pt x="199124" y="795777"/>
                  </a:cubicBezTo>
                  <a:cubicBezTo>
                    <a:pt x="166056" y="795777"/>
                    <a:pt x="140177" y="821656"/>
                    <a:pt x="140177" y="854723"/>
                  </a:cubicBezTo>
                  <a:cubicBezTo>
                    <a:pt x="140177" y="884915"/>
                    <a:pt x="163181" y="909356"/>
                    <a:pt x="191935" y="913670"/>
                  </a:cubicBezTo>
                  <a:lnTo>
                    <a:pt x="191935" y="1136516"/>
                  </a:lnTo>
                  <a:lnTo>
                    <a:pt x="394653" y="1136516"/>
                  </a:lnTo>
                  <a:lnTo>
                    <a:pt x="394653" y="1244345"/>
                  </a:lnTo>
                  <a:lnTo>
                    <a:pt x="245131" y="1244345"/>
                  </a:lnTo>
                  <a:lnTo>
                    <a:pt x="245131" y="1321981"/>
                  </a:lnTo>
                  <a:lnTo>
                    <a:pt x="76918" y="1321981"/>
                  </a:lnTo>
                  <a:lnTo>
                    <a:pt x="76918" y="1258722"/>
                  </a:lnTo>
                  <a:cubicBezTo>
                    <a:pt x="105672" y="1254409"/>
                    <a:pt x="128676" y="1229967"/>
                    <a:pt x="128676" y="1199775"/>
                  </a:cubicBezTo>
                  <a:cubicBezTo>
                    <a:pt x="128676" y="1166708"/>
                    <a:pt x="102797" y="1140829"/>
                    <a:pt x="69729" y="1140829"/>
                  </a:cubicBezTo>
                  <a:cubicBezTo>
                    <a:pt x="36662" y="1140829"/>
                    <a:pt x="10783" y="1166708"/>
                    <a:pt x="10783" y="1199775"/>
                  </a:cubicBezTo>
                  <a:cubicBezTo>
                    <a:pt x="10783" y="1229967"/>
                    <a:pt x="33786" y="1254409"/>
                    <a:pt x="62541" y="1258722"/>
                  </a:cubicBezTo>
                  <a:lnTo>
                    <a:pt x="62541" y="1337796"/>
                  </a:lnTo>
                  <a:lnTo>
                    <a:pt x="243693" y="1337796"/>
                  </a:lnTo>
                  <a:lnTo>
                    <a:pt x="243693" y="1480130"/>
                  </a:lnTo>
                  <a:lnTo>
                    <a:pt x="105672" y="1618151"/>
                  </a:lnTo>
                  <a:cubicBezTo>
                    <a:pt x="95608" y="1610963"/>
                    <a:pt x="82669" y="1605212"/>
                    <a:pt x="69729" y="1605212"/>
                  </a:cubicBezTo>
                  <a:cubicBezTo>
                    <a:pt x="38100" y="1599461"/>
                    <a:pt x="10783" y="1626778"/>
                    <a:pt x="10783" y="1658407"/>
                  </a:cubicBezTo>
                  <a:close/>
                  <a:moveTo>
                    <a:pt x="69729" y="1238594"/>
                  </a:moveTo>
                  <a:cubicBezTo>
                    <a:pt x="45288" y="1238594"/>
                    <a:pt x="25160" y="1218466"/>
                    <a:pt x="25160" y="1194025"/>
                  </a:cubicBezTo>
                  <a:cubicBezTo>
                    <a:pt x="25160" y="1169583"/>
                    <a:pt x="45288" y="1149455"/>
                    <a:pt x="69729" y="1149455"/>
                  </a:cubicBezTo>
                  <a:cubicBezTo>
                    <a:pt x="94170" y="1149455"/>
                    <a:pt x="114299" y="1169583"/>
                    <a:pt x="114299" y="1194025"/>
                  </a:cubicBezTo>
                  <a:cubicBezTo>
                    <a:pt x="114299" y="1219903"/>
                    <a:pt x="94170" y="1238594"/>
                    <a:pt x="69729" y="1238594"/>
                  </a:cubicBezTo>
                  <a:close/>
                  <a:moveTo>
                    <a:pt x="245131" y="851848"/>
                  </a:moveTo>
                  <a:cubicBezTo>
                    <a:pt x="245131" y="876289"/>
                    <a:pt x="225003" y="896417"/>
                    <a:pt x="200562" y="896417"/>
                  </a:cubicBezTo>
                  <a:cubicBezTo>
                    <a:pt x="176120" y="896417"/>
                    <a:pt x="155992" y="876289"/>
                    <a:pt x="155992" y="851848"/>
                  </a:cubicBezTo>
                  <a:cubicBezTo>
                    <a:pt x="155992" y="827407"/>
                    <a:pt x="176120" y="807278"/>
                    <a:pt x="200562" y="807278"/>
                  </a:cubicBezTo>
                  <a:cubicBezTo>
                    <a:pt x="225003" y="807278"/>
                    <a:pt x="245131" y="827407"/>
                    <a:pt x="245131" y="851848"/>
                  </a:cubicBezTo>
                  <a:close/>
                  <a:moveTo>
                    <a:pt x="396091" y="1117825"/>
                  </a:moveTo>
                  <a:lnTo>
                    <a:pt x="207750" y="1117825"/>
                  </a:lnTo>
                  <a:lnTo>
                    <a:pt x="207750" y="909356"/>
                  </a:lnTo>
                  <a:cubicBezTo>
                    <a:pt x="233629" y="906481"/>
                    <a:pt x="255195" y="884915"/>
                    <a:pt x="258070" y="859036"/>
                  </a:cubicBezTo>
                  <a:lnTo>
                    <a:pt x="396091" y="859036"/>
                  </a:lnTo>
                  <a:lnTo>
                    <a:pt x="396091" y="1117825"/>
                  </a:lnTo>
                  <a:close/>
                  <a:moveTo>
                    <a:pt x="351522" y="647692"/>
                  </a:moveTo>
                  <a:cubicBezTo>
                    <a:pt x="327081" y="647692"/>
                    <a:pt x="306953" y="627564"/>
                    <a:pt x="306953" y="603123"/>
                  </a:cubicBezTo>
                  <a:cubicBezTo>
                    <a:pt x="306953" y="578681"/>
                    <a:pt x="327081" y="558553"/>
                    <a:pt x="351522" y="558553"/>
                  </a:cubicBezTo>
                  <a:cubicBezTo>
                    <a:pt x="375963" y="558553"/>
                    <a:pt x="396091" y="578681"/>
                    <a:pt x="396091" y="603123"/>
                  </a:cubicBezTo>
                  <a:cubicBezTo>
                    <a:pt x="396091" y="627564"/>
                    <a:pt x="375963" y="647692"/>
                    <a:pt x="351522" y="647692"/>
                  </a:cubicBezTo>
                  <a:close/>
                  <a:moveTo>
                    <a:pt x="1054566" y="301202"/>
                  </a:moveTo>
                  <a:cubicBezTo>
                    <a:pt x="1030125" y="301202"/>
                    <a:pt x="1009997" y="281074"/>
                    <a:pt x="1009997" y="256633"/>
                  </a:cubicBezTo>
                  <a:cubicBezTo>
                    <a:pt x="1009997" y="232191"/>
                    <a:pt x="1030125" y="212063"/>
                    <a:pt x="1054566" y="212063"/>
                  </a:cubicBezTo>
                  <a:cubicBezTo>
                    <a:pt x="1079007" y="212063"/>
                    <a:pt x="1099135" y="232191"/>
                    <a:pt x="1099135" y="256633"/>
                  </a:cubicBezTo>
                  <a:cubicBezTo>
                    <a:pt x="1099135" y="281074"/>
                    <a:pt x="1079007" y="301202"/>
                    <a:pt x="1054566" y="301202"/>
                  </a:cubicBezTo>
                  <a:close/>
                  <a:moveTo>
                    <a:pt x="1024374" y="544176"/>
                  </a:moveTo>
                  <a:cubicBezTo>
                    <a:pt x="999933" y="544176"/>
                    <a:pt x="979805" y="524048"/>
                    <a:pt x="979805" y="499607"/>
                  </a:cubicBezTo>
                  <a:cubicBezTo>
                    <a:pt x="979805" y="475166"/>
                    <a:pt x="999933" y="455038"/>
                    <a:pt x="1024374" y="455038"/>
                  </a:cubicBezTo>
                  <a:cubicBezTo>
                    <a:pt x="1048815" y="455038"/>
                    <a:pt x="1068943" y="475166"/>
                    <a:pt x="1068943" y="499607"/>
                  </a:cubicBezTo>
                  <a:cubicBezTo>
                    <a:pt x="1068943" y="525486"/>
                    <a:pt x="1048815" y="544176"/>
                    <a:pt x="1024374" y="544176"/>
                  </a:cubicBezTo>
                  <a:close/>
                  <a:moveTo>
                    <a:pt x="1504571" y="219252"/>
                  </a:moveTo>
                  <a:cubicBezTo>
                    <a:pt x="1480130" y="219252"/>
                    <a:pt x="1460002" y="199124"/>
                    <a:pt x="1460002" y="174683"/>
                  </a:cubicBezTo>
                  <a:cubicBezTo>
                    <a:pt x="1460002" y="150241"/>
                    <a:pt x="1480130" y="130113"/>
                    <a:pt x="1504571" y="130113"/>
                  </a:cubicBezTo>
                  <a:cubicBezTo>
                    <a:pt x="1529013" y="130113"/>
                    <a:pt x="1549141" y="150241"/>
                    <a:pt x="1549141" y="174683"/>
                  </a:cubicBezTo>
                  <a:cubicBezTo>
                    <a:pt x="1547703" y="200562"/>
                    <a:pt x="1529013" y="219252"/>
                    <a:pt x="1504571" y="219252"/>
                  </a:cubicBezTo>
                  <a:close/>
                  <a:moveTo>
                    <a:pt x="2479344" y="390340"/>
                  </a:moveTo>
                  <a:cubicBezTo>
                    <a:pt x="2479344" y="365899"/>
                    <a:pt x="2499472" y="345771"/>
                    <a:pt x="2523913" y="345771"/>
                  </a:cubicBezTo>
                  <a:cubicBezTo>
                    <a:pt x="2548355" y="345771"/>
                    <a:pt x="2568483" y="365899"/>
                    <a:pt x="2568483" y="390340"/>
                  </a:cubicBezTo>
                  <a:cubicBezTo>
                    <a:pt x="2568483" y="414782"/>
                    <a:pt x="2548355" y="434910"/>
                    <a:pt x="2523913" y="434910"/>
                  </a:cubicBezTo>
                  <a:cubicBezTo>
                    <a:pt x="2499472" y="434910"/>
                    <a:pt x="2479344" y="414782"/>
                    <a:pt x="2479344" y="390340"/>
                  </a:cubicBezTo>
                  <a:close/>
                  <a:moveTo>
                    <a:pt x="2638931" y="522610"/>
                  </a:moveTo>
                  <a:cubicBezTo>
                    <a:pt x="2638931" y="498169"/>
                    <a:pt x="2659059" y="478041"/>
                    <a:pt x="2683500" y="478041"/>
                  </a:cubicBezTo>
                  <a:cubicBezTo>
                    <a:pt x="2707941" y="478041"/>
                    <a:pt x="2728069" y="498169"/>
                    <a:pt x="2728069" y="522610"/>
                  </a:cubicBezTo>
                  <a:cubicBezTo>
                    <a:pt x="2728069" y="547052"/>
                    <a:pt x="2707941" y="567180"/>
                    <a:pt x="2683500" y="567180"/>
                  </a:cubicBezTo>
                  <a:cubicBezTo>
                    <a:pt x="2659059" y="565742"/>
                    <a:pt x="2638931" y="547052"/>
                    <a:pt x="2638931" y="522610"/>
                  </a:cubicBezTo>
                  <a:close/>
                  <a:moveTo>
                    <a:pt x="2751073" y="706638"/>
                  </a:moveTo>
                  <a:cubicBezTo>
                    <a:pt x="2751073" y="682197"/>
                    <a:pt x="2771201" y="662069"/>
                    <a:pt x="2795642" y="662069"/>
                  </a:cubicBezTo>
                  <a:cubicBezTo>
                    <a:pt x="2820083" y="662069"/>
                    <a:pt x="2840211" y="682197"/>
                    <a:pt x="2840211" y="706638"/>
                  </a:cubicBezTo>
                  <a:cubicBezTo>
                    <a:pt x="2840211" y="731079"/>
                    <a:pt x="2820083" y="751207"/>
                    <a:pt x="2795642" y="751207"/>
                  </a:cubicBezTo>
                  <a:cubicBezTo>
                    <a:pt x="2769763" y="751207"/>
                    <a:pt x="2751073" y="731079"/>
                    <a:pt x="2751073" y="706638"/>
                  </a:cubicBezTo>
                  <a:close/>
                  <a:moveTo>
                    <a:pt x="2699315" y="989869"/>
                  </a:moveTo>
                  <a:cubicBezTo>
                    <a:pt x="2699315" y="965427"/>
                    <a:pt x="2719443" y="945299"/>
                    <a:pt x="2743884" y="945299"/>
                  </a:cubicBezTo>
                  <a:cubicBezTo>
                    <a:pt x="2768325" y="945299"/>
                    <a:pt x="2788453" y="965427"/>
                    <a:pt x="2788453" y="989869"/>
                  </a:cubicBezTo>
                  <a:cubicBezTo>
                    <a:pt x="2788453" y="1014310"/>
                    <a:pt x="2768325" y="1034438"/>
                    <a:pt x="2743884" y="1034438"/>
                  </a:cubicBezTo>
                  <a:cubicBezTo>
                    <a:pt x="2719443" y="1034438"/>
                    <a:pt x="2699315" y="1014310"/>
                    <a:pt x="2699315" y="989869"/>
                  </a:cubicBezTo>
                  <a:close/>
                  <a:moveTo>
                    <a:pt x="2871841" y="1071819"/>
                  </a:moveTo>
                  <a:cubicBezTo>
                    <a:pt x="2871841" y="1047377"/>
                    <a:pt x="2891969" y="1027249"/>
                    <a:pt x="2916410" y="1027249"/>
                  </a:cubicBezTo>
                  <a:cubicBezTo>
                    <a:pt x="2940851" y="1027249"/>
                    <a:pt x="2960979" y="1047377"/>
                    <a:pt x="2960979" y="1071819"/>
                  </a:cubicBezTo>
                  <a:cubicBezTo>
                    <a:pt x="2960979" y="1096260"/>
                    <a:pt x="2940851" y="1116388"/>
                    <a:pt x="2916410" y="1116388"/>
                  </a:cubicBezTo>
                  <a:cubicBezTo>
                    <a:pt x="2891969" y="1116388"/>
                    <a:pt x="2871841" y="1096260"/>
                    <a:pt x="2871841" y="1071819"/>
                  </a:cubicBezTo>
                  <a:close/>
                  <a:moveTo>
                    <a:pt x="2789891" y="1426935"/>
                  </a:moveTo>
                  <a:cubicBezTo>
                    <a:pt x="2789891" y="1402494"/>
                    <a:pt x="2810019" y="1382366"/>
                    <a:pt x="2834460" y="1382366"/>
                  </a:cubicBezTo>
                  <a:cubicBezTo>
                    <a:pt x="2858901" y="1382366"/>
                    <a:pt x="2879030" y="1402494"/>
                    <a:pt x="2879030" y="1426935"/>
                  </a:cubicBezTo>
                  <a:cubicBezTo>
                    <a:pt x="2879030" y="1451376"/>
                    <a:pt x="2858901" y="1471504"/>
                    <a:pt x="2834460" y="1471504"/>
                  </a:cubicBezTo>
                  <a:cubicBezTo>
                    <a:pt x="2810019" y="1471504"/>
                    <a:pt x="2789891" y="1451376"/>
                    <a:pt x="2789891" y="1426935"/>
                  </a:cubicBezTo>
                  <a:close/>
                  <a:moveTo>
                    <a:pt x="2128541" y="1951702"/>
                  </a:moveTo>
                  <a:cubicBezTo>
                    <a:pt x="2152982" y="1951702"/>
                    <a:pt x="2173110" y="1971830"/>
                    <a:pt x="2173110" y="1996271"/>
                  </a:cubicBezTo>
                  <a:cubicBezTo>
                    <a:pt x="2173110" y="2020712"/>
                    <a:pt x="2152982" y="2040840"/>
                    <a:pt x="2128541" y="2040840"/>
                  </a:cubicBezTo>
                  <a:cubicBezTo>
                    <a:pt x="2104100" y="2040840"/>
                    <a:pt x="2083972" y="2020712"/>
                    <a:pt x="2083972" y="1996271"/>
                  </a:cubicBezTo>
                  <a:cubicBezTo>
                    <a:pt x="2085409" y="1971830"/>
                    <a:pt x="2104100" y="1951702"/>
                    <a:pt x="2128541" y="1951702"/>
                  </a:cubicBezTo>
                  <a:close/>
                  <a:moveTo>
                    <a:pt x="2033652" y="1641155"/>
                  </a:moveTo>
                  <a:cubicBezTo>
                    <a:pt x="2033652" y="1616714"/>
                    <a:pt x="2053780" y="1596585"/>
                    <a:pt x="2078221" y="1596585"/>
                  </a:cubicBezTo>
                  <a:cubicBezTo>
                    <a:pt x="2102662" y="1596585"/>
                    <a:pt x="2122790" y="1616714"/>
                    <a:pt x="2122790" y="1641155"/>
                  </a:cubicBezTo>
                  <a:cubicBezTo>
                    <a:pt x="2122790" y="1665596"/>
                    <a:pt x="2102662" y="1685724"/>
                    <a:pt x="2078221" y="1685724"/>
                  </a:cubicBezTo>
                  <a:cubicBezTo>
                    <a:pt x="2053780" y="1685724"/>
                    <a:pt x="2033652" y="1665596"/>
                    <a:pt x="2033652" y="1641155"/>
                  </a:cubicBezTo>
                  <a:close/>
                  <a:moveTo>
                    <a:pt x="1534764" y="1973267"/>
                  </a:moveTo>
                  <a:cubicBezTo>
                    <a:pt x="1559205" y="1973267"/>
                    <a:pt x="1579333" y="1993396"/>
                    <a:pt x="1579333" y="2017837"/>
                  </a:cubicBezTo>
                  <a:cubicBezTo>
                    <a:pt x="1579333" y="2042278"/>
                    <a:pt x="1559205" y="2062406"/>
                    <a:pt x="1534764" y="2062406"/>
                  </a:cubicBezTo>
                  <a:cubicBezTo>
                    <a:pt x="1510322" y="2062406"/>
                    <a:pt x="1490194" y="2042278"/>
                    <a:pt x="1490194" y="2017837"/>
                  </a:cubicBezTo>
                  <a:cubicBezTo>
                    <a:pt x="1490194" y="1993396"/>
                    <a:pt x="1510322" y="1973267"/>
                    <a:pt x="1534764" y="1973267"/>
                  </a:cubicBezTo>
                  <a:close/>
                  <a:moveTo>
                    <a:pt x="1057441" y="1849624"/>
                  </a:moveTo>
                  <a:cubicBezTo>
                    <a:pt x="1081882" y="1849624"/>
                    <a:pt x="1102011" y="1869752"/>
                    <a:pt x="1102011" y="1894193"/>
                  </a:cubicBezTo>
                  <a:cubicBezTo>
                    <a:pt x="1102011" y="1918634"/>
                    <a:pt x="1081882" y="1938762"/>
                    <a:pt x="1057441" y="1938762"/>
                  </a:cubicBezTo>
                  <a:cubicBezTo>
                    <a:pt x="1033000" y="1938762"/>
                    <a:pt x="1012872" y="1918634"/>
                    <a:pt x="1012872" y="1894193"/>
                  </a:cubicBezTo>
                  <a:cubicBezTo>
                    <a:pt x="1012872" y="1869752"/>
                    <a:pt x="1033000" y="1849624"/>
                    <a:pt x="1057441" y="1849624"/>
                  </a:cubicBezTo>
                  <a:close/>
                  <a:moveTo>
                    <a:pt x="1064630" y="1346423"/>
                  </a:moveTo>
                  <a:cubicBezTo>
                    <a:pt x="1064630" y="1321981"/>
                    <a:pt x="1084758" y="1301853"/>
                    <a:pt x="1109199" y="1301853"/>
                  </a:cubicBezTo>
                  <a:cubicBezTo>
                    <a:pt x="1133640" y="1301853"/>
                    <a:pt x="1153768" y="1321981"/>
                    <a:pt x="1153768" y="1346423"/>
                  </a:cubicBezTo>
                  <a:cubicBezTo>
                    <a:pt x="1153768" y="1370864"/>
                    <a:pt x="1133640" y="1390992"/>
                    <a:pt x="1109199" y="1390992"/>
                  </a:cubicBezTo>
                  <a:cubicBezTo>
                    <a:pt x="1084758" y="1390992"/>
                    <a:pt x="1064630" y="1370864"/>
                    <a:pt x="1064630" y="1346423"/>
                  </a:cubicBezTo>
                  <a:close/>
                  <a:moveTo>
                    <a:pt x="460789" y="1797866"/>
                  </a:moveTo>
                  <a:cubicBezTo>
                    <a:pt x="485230" y="1797866"/>
                    <a:pt x="505358" y="1817994"/>
                    <a:pt x="505358" y="1842435"/>
                  </a:cubicBezTo>
                  <a:cubicBezTo>
                    <a:pt x="505358" y="1866876"/>
                    <a:pt x="485230" y="1887004"/>
                    <a:pt x="460789" y="1887004"/>
                  </a:cubicBezTo>
                  <a:cubicBezTo>
                    <a:pt x="436347" y="1887004"/>
                    <a:pt x="416219" y="1866876"/>
                    <a:pt x="416219" y="1842435"/>
                  </a:cubicBezTo>
                  <a:cubicBezTo>
                    <a:pt x="416219" y="1817994"/>
                    <a:pt x="436347" y="1797866"/>
                    <a:pt x="460789" y="1797866"/>
                  </a:cubicBezTo>
                  <a:close/>
                  <a:moveTo>
                    <a:pt x="511109" y="1523262"/>
                  </a:moveTo>
                  <a:cubicBezTo>
                    <a:pt x="486667" y="1523262"/>
                    <a:pt x="466539" y="1503134"/>
                    <a:pt x="466539" y="1478693"/>
                  </a:cubicBezTo>
                  <a:cubicBezTo>
                    <a:pt x="466539" y="1454251"/>
                    <a:pt x="486667" y="1434123"/>
                    <a:pt x="511109" y="1434123"/>
                  </a:cubicBezTo>
                  <a:cubicBezTo>
                    <a:pt x="535550" y="1434123"/>
                    <a:pt x="555678" y="1454251"/>
                    <a:pt x="555678" y="1478693"/>
                  </a:cubicBezTo>
                  <a:cubicBezTo>
                    <a:pt x="555678" y="1503134"/>
                    <a:pt x="535550" y="1523262"/>
                    <a:pt x="511109" y="1523262"/>
                  </a:cubicBezTo>
                  <a:close/>
                  <a:moveTo>
                    <a:pt x="1301853" y="71167"/>
                  </a:moveTo>
                  <a:cubicBezTo>
                    <a:pt x="1301853" y="95608"/>
                    <a:pt x="1281725" y="115736"/>
                    <a:pt x="1257284" y="115736"/>
                  </a:cubicBezTo>
                  <a:cubicBezTo>
                    <a:pt x="1232843" y="115736"/>
                    <a:pt x="1212715" y="95608"/>
                    <a:pt x="1212715" y="71167"/>
                  </a:cubicBezTo>
                  <a:cubicBezTo>
                    <a:pt x="1212715" y="46726"/>
                    <a:pt x="1232843" y="26598"/>
                    <a:pt x="1257284" y="26598"/>
                  </a:cubicBezTo>
                  <a:cubicBezTo>
                    <a:pt x="1281725" y="26598"/>
                    <a:pt x="1301853" y="46726"/>
                    <a:pt x="1301853" y="71167"/>
                  </a:cubicBezTo>
                  <a:close/>
                  <a:moveTo>
                    <a:pt x="1521824" y="483792"/>
                  </a:moveTo>
                  <a:lnTo>
                    <a:pt x="1428372" y="577244"/>
                  </a:lnTo>
                  <a:lnTo>
                    <a:pt x="1428372" y="657756"/>
                  </a:lnTo>
                  <a:lnTo>
                    <a:pt x="1314793" y="677884"/>
                  </a:lnTo>
                  <a:cubicBezTo>
                    <a:pt x="1310480" y="649130"/>
                    <a:pt x="1286038" y="627564"/>
                    <a:pt x="1257284" y="627564"/>
                  </a:cubicBezTo>
                  <a:cubicBezTo>
                    <a:pt x="1224217" y="627564"/>
                    <a:pt x="1198338" y="653443"/>
                    <a:pt x="1198338" y="686510"/>
                  </a:cubicBezTo>
                  <a:cubicBezTo>
                    <a:pt x="1198338" y="716702"/>
                    <a:pt x="1221341" y="741143"/>
                    <a:pt x="1250096" y="745457"/>
                  </a:cubicBezTo>
                  <a:lnTo>
                    <a:pt x="1250096" y="846097"/>
                  </a:lnTo>
                  <a:lnTo>
                    <a:pt x="1353611" y="846097"/>
                  </a:lnTo>
                  <a:lnTo>
                    <a:pt x="1353611" y="945299"/>
                  </a:lnTo>
                  <a:lnTo>
                    <a:pt x="1135078" y="945299"/>
                  </a:lnTo>
                  <a:lnTo>
                    <a:pt x="1135078" y="1027249"/>
                  </a:lnTo>
                  <a:lnTo>
                    <a:pt x="913670" y="1027249"/>
                  </a:lnTo>
                  <a:lnTo>
                    <a:pt x="913670" y="846097"/>
                  </a:lnTo>
                  <a:lnTo>
                    <a:pt x="1017185" y="846097"/>
                  </a:lnTo>
                  <a:lnTo>
                    <a:pt x="1153768" y="709514"/>
                  </a:lnTo>
                  <a:lnTo>
                    <a:pt x="1153768" y="404718"/>
                  </a:lnTo>
                  <a:lnTo>
                    <a:pt x="1265910" y="404718"/>
                  </a:lnTo>
                  <a:lnTo>
                    <a:pt x="1265910" y="128676"/>
                  </a:lnTo>
                  <a:cubicBezTo>
                    <a:pt x="1278850" y="127238"/>
                    <a:pt x="1290352" y="121487"/>
                    <a:pt x="1298978" y="112861"/>
                  </a:cubicBezTo>
                  <a:lnTo>
                    <a:pt x="1521824" y="483792"/>
                  </a:lnTo>
                  <a:close/>
                  <a:moveTo>
                    <a:pt x="1212715" y="685072"/>
                  </a:moveTo>
                  <a:cubicBezTo>
                    <a:pt x="1212715" y="660631"/>
                    <a:pt x="1232843" y="640503"/>
                    <a:pt x="1257284" y="640503"/>
                  </a:cubicBezTo>
                  <a:cubicBezTo>
                    <a:pt x="1281725" y="640503"/>
                    <a:pt x="1301853" y="660631"/>
                    <a:pt x="1301853" y="685072"/>
                  </a:cubicBezTo>
                  <a:cubicBezTo>
                    <a:pt x="1301853" y="709514"/>
                    <a:pt x="1281725" y="729642"/>
                    <a:pt x="1257284" y="729642"/>
                  </a:cubicBezTo>
                  <a:cubicBezTo>
                    <a:pt x="1232843" y="729642"/>
                    <a:pt x="1212715" y="709514"/>
                    <a:pt x="1212715" y="685072"/>
                  </a:cubicBezTo>
                  <a:close/>
                  <a:moveTo>
                    <a:pt x="1582208" y="581557"/>
                  </a:moveTo>
                  <a:lnTo>
                    <a:pt x="1741795" y="581557"/>
                  </a:lnTo>
                  <a:lnTo>
                    <a:pt x="1741795" y="715265"/>
                  </a:lnTo>
                  <a:lnTo>
                    <a:pt x="1843873" y="715265"/>
                  </a:lnTo>
                  <a:lnTo>
                    <a:pt x="1685724" y="873413"/>
                  </a:lnTo>
                  <a:lnTo>
                    <a:pt x="1543390" y="873413"/>
                  </a:lnTo>
                  <a:lnTo>
                    <a:pt x="1543390" y="715265"/>
                  </a:lnTo>
                  <a:cubicBezTo>
                    <a:pt x="1572144" y="710951"/>
                    <a:pt x="1595148" y="686510"/>
                    <a:pt x="1595148" y="656318"/>
                  </a:cubicBezTo>
                  <a:cubicBezTo>
                    <a:pt x="1595148" y="623251"/>
                    <a:pt x="1569269" y="597372"/>
                    <a:pt x="1536201" y="597372"/>
                  </a:cubicBezTo>
                  <a:cubicBezTo>
                    <a:pt x="1506009" y="597372"/>
                    <a:pt x="1480130" y="620375"/>
                    <a:pt x="1477255" y="650567"/>
                  </a:cubicBezTo>
                  <a:lnTo>
                    <a:pt x="1444187" y="656318"/>
                  </a:lnTo>
                  <a:lnTo>
                    <a:pt x="1444187" y="584432"/>
                  </a:lnTo>
                  <a:lnTo>
                    <a:pt x="1530450" y="498169"/>
                  </a:lnTo>
                  <a:lnTo>
                    <a:pt x="1582208" y="581557"/>
                  </a:lnTo>
                  <a:close/>
                  <a:moveTo>
                    <a:pt x="1534764" y="611749"/>
                  </a:moveTo>
                  <a:cubicBezTo>
                    <a:pt x="1559205" y="611749"/>
                    <a:pt x="1579333" y="631877"/>
                    <a:pt x="1579333" y="656318"/>
                  </a:cubicBezTo>
                  <a:cubicBezTo>
                    <a:pt x="1579333" y="680759"/>
                    <a:pt x="1559205" y="700887"/>
                    <a:pt x="1534764" y="700887"/>
                  </a:cubicBezTo>
                  <a:cubicBezTo>
                    <a:pt x="1510322" y="700887"/>
                    <a:pt x="1490194" y="680759"/>
                    <a:pt x="1490194" y="656318"/>
                  </a:cubicBezTo>
                  <a:cubicBezTo>
                    <a:pt x="1490194" y="630439"/>
                    <a:pt x="1510322" y="611749"/>
                    <a:pt x="1534764" y="611749"/>
                  </a:cubicBezTo>
                  <a:close/>
                  <a:moveTo>
                    <a:pt x="1644030" y="114299"/>
                  </a:moveTo>
                  <a:lnTo>
                    <a:pt x="1644030" y="99921"/>
                  </a:lnTo>
                  <a:cubicBezTo>
                    <a:pt x="1656970" y="97046"/>
                    <a:pt x="1667034" y="85544"/>
                    <a:pt x="1667034" y="71167"/>
                  </a:cubicBezTo>
                  <a:cubicBezTo>
                    <a:pt x="1667034" y="53914"/>
                    <a:pt x="1654094" y="40975"/>
                    <a:pt x="1636841" y="40975"/>
                  </a:cubicBezTo>
                  <a:cubicBezTo>
                    <a:pt x="1619589" y="40975"/>
                    <a:pt x="1606649" y="53914"/>
                    <a:pt x="1606649" y="71167"/>
                  </a:cubicBezTo>
                  <a:cubicBezTo>
                    <a:pt x="1606649" y="85544"/>
                    <a:pt x="1616713" y="97046"/>
                    <a:pt x="1629653" y="99921"/>
                  </a:cubicBezTo>
                  <a:lnTo>
                    <a:pt x="1629653" y="114299"/>
                  </a:lnTo>
                  <a:cubicBezTo>
                    <a:pt x="1609525" y="111423"/>
                    <a:pt x="1592272" y="92733"/>
                    <a:pt x="1592272" y="71167"/>
                  </a:cubicBezTo>
                  <a:cubicBezTo>
                    <a:pt x="1592272" y="46726"/>
                    <a:pt x="1612400" y="26598"/>
                    <a:pt x="1636841" y="26598"/>
                  </a:cubicBezTo>
                  <a:cubicBezTo>
                    <a:pt x="1661283" y="26598"/>
                    <a:pt x="1681411" y="46726"/>
                    <a:pt x="1681411" y="71167"/>
                  </a:cubicBezTo>
                  <a:cubicBezTo>
                    <a:pt x="1681411" y="92733"/>
                    <a:pt x="1665596" y="109985"/>
                    <a:pt x="1644030" y="114299"/>
                  </a:cubicBezTo>
                  <a:close/>
                  <a:moveTo>
                    <a:pt x="1852499" y="699450"/>
                  </a:moveTo>
                  <a:lnTo>
                    <a:pt x="1754734" y="699450"/>
                  </a:lnTo>
                  <a:lnTo>
                    <a:pt x="1754734" y="565742"/>
                  </a:lnTo>
                  <a:lnTo>
                    <a:pt x="1589397" y="565742"/>
                  </a:lnTo>
                  <a:lnTo>
                    <a:pt x="1540514" y="485230"/>
                  </a:lnTo>
                  <a:lnTo>
                    <a:pt x="1644030" y="381714"/>
                  </a:lnTo>
                  <a:lnTo>
                    <a:pt x="1644030" y="334269"/>
                  </a:lnTo>
                  <a:lnTo>
                    <a:pt x="1852499" y="334269"/>
                  </a:lnTo>
                  <a:lnTo>
                    <a:pt x="1852499" y="699450"/>
                  </a:lnTo>
                  <a:close/>
                  <a:moveTo>
                    <a:pt x="1966079" y="144491"/>
                  </a:moveTo>
                  <a:cubicBezTo>
                    <a:pt x="1941638" y="144491"/>
                    <a:pt x="1921510" y="124363"/>
                    <a:pt x="1921510" y="99921"/>
                  </a:cubicBezTo>
                  <a:cubicBezTo>
                    <a:pt x="1921510" y="75480"/>
                    <a:pt x="1941638" y="55352"/>
                    <a:pt x="1966079" y="55352"/>
                  </a:cubicBezTo>
                  <a:cubicBezTo>
                    <a:pt x="1990520" y="55352"/>
                    <a:pt x="2010648" y="75480"/>
                    <a:pt x="2010648" y="99921"/>
                  </a:cubicBezTo>
                  <a:cubicBezTo>
                    <a:pt x="2010648" y="124363"/>
                    <a:pt x="1990520" y="144491"/>
                    <a:pt x="1966079" y="144491"/>
                  </a:cubicBezTo>
                  <a:close/>
                  <a:moveTo>
                    <a:pt x="1866876" y="319892"/>
                  </a:moveTo>
                  <a:lnTo>
                    <a:pt x="1866876" y="222127"/>
                  </a:lnTo>
                  <a:lnTo>
                    <a:pt x="1935887" y="151679"/>
                  </a:lnTo>
                  <a:cubicBezTo>
                    <a:pt x="1943075" y="155992"/>
                    <a:pt x="1950264" y="157430"/>
                    <a:pt x="1957452" y="158868"/>
                  </a:cubicBezTo>
                  <a:lnTo>
                    <a:pt x="1957452" y="318454"/>
                  </a:lnTo>
                  <a:lnTo>
                    <a:pt x="1866876" y="318454"/>
                  </a:lnTo>
                  <a:close/>
                  <a:moveTo>
                    <a:pt x="1958890" y="882040"/>
                  </a:moveTo>
                  <a:lnTo>
                    <a:pt x="1871189" y="882040"/>
                  </a:lnTo>
                  <a:lnTo>
                    <a:pt x="1822307" y="930922"/>
                  </a:lnTo>
                  <a:lnTo>
                    <a:pt x="1822307" y="860474"/>
                  </a:lnTo>
                  <a:lnTo>
                    <a:pt x="1958890" y="860474"/>
                  </a:lnTo>
                  <a:lnTo>
                    <a:pt x="1958890" y="882040"/>
                  </a:lnTo>
                  <a:close/>
                  <a:moveTo>
                    <a:pt x="2224868" y="227878"/>
                  </a:moveTo>
                  <a:cubicBezTo>
                    <a:pt x="2224868" y="252319"/>
                    <a:pt x="2204740" y="272447"/>
                    <a:pt x="2180299" y="272447"/>
                  </a:cubicBezTo>
                  <a:cubicBezTo>
                    <a:pt x="2155858" y="272447"/>
                    <a:pt x="2135729" y="252319"/>
                    <a:pt x="2135729" y="227878"/>
                  </a:cubicBezTo>
                  <a:cubicBezTo>
                    <a:pt x="2135729" y="203437"/>
                    <a:pt x="2155858" y="183309"/>
                    <a:pt x="2180299" y="183309"/>
                  </a:cubicBezTo>
                  <a:cubicBezTo>
                    <a:pt x="2204740" y="183309"/>
                    <a:pt x="2224868" y="203437"/>
                    <a:pt x="2224868" y="227878"/>
                  </a:cubicBezTo>
                  <a:close/>
                  <a:moveTo>
                    <a:pt x="2362889" y="383152"/>
                  </a:moveTo>
                  <a:lnTo>
                    <a:pt x="2220555" y="383152"/>
                  </a:lnTo>
                  <a:lnTo>
                    <a:pt x="2071032" y="532674"/>
                  </a:lnTo>
                  <a:lnTo>
                    <a:pt x="2071032" y="698012"/>
                  </a:lnTo>
                  <a:lnTo>
                    <a:pt x="1974705" y="698012"/>
                  </a:lnTo>
                  <a:lnTo>
                    <a:pt x="1974705" y="456475"/>
                  </a:lnTo>
                  <a:lnTo>
                    <a:pt x="2151544" y="278198"/>
                  </a:lnTo>
                  <a:cubicBezTo>
                    <a:pt x="2160171" y="282512"/>
                    <a:pt x="2170235" y="285387"/>
                    <a:pt x="2180299" y="285387"/>
                  </a:cubicBezTo>
                  <a:cubicBezTo>
                    <a:pt x="2203302" y="285387"/>
                    <a:pt x="2223430" y="272447"/>
                    <a:pt x="2233494" y="252319"/>
                  </a:cubicBezTo>
                  <a:lnTo>
                    <a:pt x="2362889" y="383152"/>
                  </a:lnTo>
                  <a:close/>
                  <a:moveTo>
                    <a:pt x="2035089" y="986993"/>
                  </a:moveTo>
                  <a:lnTo>
                    <a:pt x="2035089" y="1212715"/>
                  </a:lnTo>
                  <a:lnTo>
                    <a:pt x="1865439" y="1212715"/>
                  </a:lnTo>
                  <a:lnTo>
                    <a:pt x="1974705" y="1103448"/>
                  </a:lnTo>
                  <a:lnTo>
                    <a:pt x="1974705" y="896417"/>
                  </a:lnTo>
                  <a:lnTo>
                    <a:pt x="2125665" y="896417"/>
                  </a:lnTo>
                  <a:lnTo>
                    <a:pt x="2035089" y="986993"/>
                  </a:lnTo>
                  <a:close/>
                  <a:moveTo>
                    <a:pt x="2371515" y="713827"/>
                  </a:moveTo>
                  <a:lnTo>
                    <a:pt x="2380141" y="713827"/>
                  </a:lnTo>
                  <a:lnTo>
                    <a:pt x="2380141" y="880602"/>
                  </a:lnTo>
                  <a:lnTo>
                    <a:pt x="2160171" y="880602"/>
                  </a:lnTo>
                  <a:lnTo>
                    <a:pt x="2283814" y="756958"/>
                  </a:lnTo>
                  <a:cubicBezTo>
                    <a:pt x="2292441" y="761272"/>
                    <a:pt x="2302505" y="764147"/>
                    <a:pt x="2312569" y="764147"/>
                  </a:cubicBezTo>
                  <a:cubicBezTo>
                    <a:pt x="2344198" y="765585"/>
                    <a:pt x="2368640" y="742581"/>
                    <a:pt x="2371515" y="713827"/>
                  </a:cubicBezTo>
                  <a:close/>
                  <a:moveTo>
                    <a:pt x="2314007" y="751207"/>
                  </a:moveTo>
                  <a:cubicBezTo>
                    <a:pt x="2289565" y="751207"/>
                    <a:pt x="2269437" y="731079"/>
                    <a:pt x="2269437" y="706638"/>
                  </a:cubicBezTo>
                  <a:cubicBezTo>
                    <a:pt x="2269437" y="682197"/>
                    <a:pt x="2289565" y="662069"/>
                    <a:pt x="2314007" y="662069"/>
                  </a:cubicBezTo>
                  <a:cubicBezTo>
                    <a:pt x="2338448" y="662069"/>
                    <a:pt x="2358576" y="682197"/>
                    <a:pt x="2358576" y="706638"/>
                  </a:cubicBezTo>
                  <a:cubicBezTo>
                    <a:pt x="2357138" y="731079"/>
                    <a:pt x="2338448" y="751207"/>
                    <a:pt x="2314007" y="751207"/>
                  </a:cubicBezTo>
                  <a:close/>
                  <a:moveTo>
                    <a:pt x="2140043" y="882040"/>
                  </a:moveTo>
                  <a:lnTo>
                    <a:pt x="1973267" y="882040"/>
                  </a:lnTo>
                  <a:lnTo>
                    <a:pt x="1973267" y="859036"/>
                  </a:lnTo>
                  <a:lnTo>
                    <a:pt x="2083972" y="859036"/>
                  </a:lnTo>
                  <a:lnTo>
                    <a:pt x="2083972" y="713827"/>
                  </a:lnTo>
                  <a:lnTo>
                    <a:pt x="2255060" y="713827"/>
                  </a:lnTo>
                  <a:cubicBezTo>
                    <a:pt x="2256498" y="726766"/>
                    <a:pt x="2263686" y="739706"/>
                    <a:pt x="2272313" y="748332"/>
                  </a:cubicBezTo>
                  <a:lnTo>
                    <a:pt x="2140043" y="882040"/>
                  </a:lnTo>
                  <a:close/>
                  <a:moveTo>
                    <a:pt x="1973267" y="844659"/>
                  </a:moveTo>
                  <a:lnTo>
                    <a:pt x="1973267" y="715265"/>
                  </a:lnTo>
                  <a:lnTo>
                    <a:pt x="2069595" y="715265"/>
                  </a:lnTo>
                  <a:lnTo>
                    <a:pt x="2069595" y="844659"/>
                  </a:lnTo>
                  <a:lnTo>
                    <a:pt x="1973267" y="844659"/>
                  </a:lnTo>
                  <a:close/>
                  <a:moveTo>
                    <a:pt x="2535415" y="882040"/>
                  </a:moveTo>
                  <a:lnTo>
                    <a:pt x="2395956" y="882040"/>
                  </a:lnTo>
                  <a:lnTo>
                    <a:pt x="2395956" y="699450"/>
                  </a:lnTo>
                  <a:lnTo>
                    <a:pt x="2371515" y="699450"/>
                  </a:lnTo>
                  <a:cubicBezTo>
                    <a:pt x="2367202" y="670695"/>
                    <a:pt x="2342761" y="647692"/>
                    <a:pt x="2312569" y="647692"/>
                  </a:cubicBezTo>
                  <a:cubicBezTo>
                    <a:pt x="2282377" y="647692"/>
                    <a:pt x="2257935" y="670695"/>
                    <a:pt x="2253622" y="699450"/>
                  </a:cubicBezTo>
                  <a:lnTo>
                    <a:pt x="2082534" y="699450"/>
                  </a:lnTo>
                  <a:lnTo>
                    <a:pt x="2082534" y="539863"/>
                  </a:lnTo>
                  <a:lnTo>
                    <a:pt x="2223430" y="398967"/>
                  </a:lnTo>
                  <a:lnTo>
                    <a:pt x="2375828" y="398967"/>
                  </a:lnTo>
                  <a:lnTo>
                    <a:pt x="2532540" y="555678"/>
                  </a:lnTo>
                  <a:lnTo>
                    <a:pt x="2532540" y="629001"/>
                  </a:lnTo>
                  <a:lnTo>
                    <a:pt x="2476469" y="629001"/>
                  </a:lnTo>
                  <a:lnTo>
                    <a:pt x="2476469" y="555678"/>
                  </a:lnTo>
                  <a:lnTo>
                    <a:pt x="2266562" y="555678"/>
                  </a:lnTo>
                  <a:cubicBezTo>
                    <a:pt x="2262249" y="526924"/>
                    <a:pt x="2237807" y="503920"/>
                    <a:pt x="2207615" y="503920"/>
                  </a:cubicBezTo>
                  <a:cubicBezTo>
                    <a:pt x="2174548" y="503920"/>
                    <a:pt x="2148669" y="529799"/>
                    <a:pt x="2148669" y="562866"/>
                  </a:cubicBezTo>
                  <a:cubicBezTo>
                    <a:pt x="2148669" y="595934"/>
                    <a:pt x="2174548" y="621813"/>
                    <a:pt x="2207615" y="621813"/>
                  </a:cubicBezTo>
                  <a:cubicBezTo>
                    <a:pt x="2237807" y="621813"/>
                    <a:pt x="2262249" y="598809"/>
                    <a:pt x="2266562" y="570055"/>
                  </a:cubicBezTo>
                  <a:lnTo>
                    <a:pt x="2462092" y="570055"/>
                  </a:lnTo>
                  <a:lnTo>
                    <a:pt x="2462092" y="643379"/>
                  </a:lnTo>
                  <a:lnTo>
                    <a:pt x="2532540" y="643379"/>
                  </a:lnTo>
                  <a:lnTo>
                    <a:pt x="2532540" y="882040"/>
                  </a:lnTo>
                  <a:close/>
                  <a:moveTo>
                    <a:pt x="2210491" y="607436"/>
                  </a:moveTo>
                  <a:cubicBezTo>
                    <a:pt x="2186050" y="607436"/>
                    <a:pt x="2165922" y="587308"/>
                    <a:pt x="2165922" y="562866"/>
                  </a:cubicBezTo>
                  <a:cubicBezTo>
                    <a:pt x="2165922" y="538425"/>
                    <a:pt x="2186050" y="518297"/>
                    <a:pt x="2210491" y="518297"/>
                  </a:cubicBezTo>
                  <a:cubicBezTo>
                    <a:pt x="2234932" y="518297"/>
                    <a:pt x="2255060" y="538425"/>
                    <a:pt x="2255060" y="562866"/>
                  </a:cubicBezTo>
                  <a:cubicBezTo>
                    <a:pt x="2255060" y="587308"/>
                    <a:pt x="2234932" y="607436"/>
                    <a:pt x="2210491" y="607436"/>
                  </a:cubicBezTo>
                  <a:close/>
                  <a:moveTo>
                    <a:pt x="2464967" y="981242"/>
                  </a:moveTo>
                  <a:lnTo>
                    <a:pt x="2464967" y="1228530"/>
                  </a:lnTo>
                  <a:lnTo>
                    <a:pt x="2239245" y="1228530"/>
                  </a:lnTo>
                  <a:lnTo>
                    <a:pt x="2239245" y="1129327"/>
                  </a:lnTo>
                  <a:cubicBezTo>
                    <a:pt x="2268000" y="1125014"/>
                    <a:pt x="2291003" y="1100573"/>
                    <a:pt x="2291003" y="1070381"/>
                  </a:cubicBezTo>
                  <a:cubicBezTo>
                    <a:pt x="2291003" y="1040189"/>
                    <a:pt x="2268000" y="1015747"/>
                    <a:pt x="2239245" y="1011434"/>
                  </a:cubicBezTo>
                  <a:lnTo>
                    <a:pt x="2239245" y="968303"/>
                  </a:lnTo>
                  <a:lnTo>
                    <a:pt x="2395956" y="968303"/>
                  </a:lnTo>
                  <a:lnTo>
                    <a:pt x="2395956" y="894979"/>
                  </a:lnTo>
                  <a:lnTo>
                    <a:pt x="2535415" y="894979"/>
                  </a:lnTo>
                  <a:lnTo>
                    <a:pt x="2535415" y="979805"/>
                  </a:lnTo>
                  <a:lnTo>
                    <a:pt x="2464967" y="979805"/>
                  </a:lnTo>
                  <a:close/>
                  <a:moveTo>
                    <a:pt x="2276626" y="1071819"/>
                  </a:moveTo>
                  <a:cubicBezTo>
                    <a:pt x="2276626" y="1096260"/>
                    <a:pt x="2256498" y="1116388"/>
                    <a:pt x="2232057" y="1116388"/>
                  </a:cubicBezTo>
                  <a:cubicBezTo>
                    <a:pt x="2207615" y="1116388"/>
                    <a:pt x="2187487" y="1096260"/>
                    <a:pt x="2187487" y="1071819"/>
                  </a:cubicBezTo>
                  <a:cubicBezTo>
                    <a:pt x="2187487" y="1047377"/>
                    <a:pt x="2207615" y="1027249"/>
                    <a:pt x="2232057" y="1027249"/>
                  </a:cubicBezTo>
                  <a:cubicBezTo>
                    <a:pt x="2256498" y="1027249"/>
                    <a:pt x="2276626" y="1047377"/>
                    <a:pt x="2276626" y="1071819"/>
                  </a:cubicBezTo>
                  <a:close/>
                  <a:moveTo>
                    <a:pt x="2479344" y="1323419"/>
                  </a:moveTo>
                  <a:lnTo>
                    <a:pt x="2479344" y="1242907"/>
                  </a:lnTo>
                  <a:lnTo>
                    <a:pt x="2579984" y="1242907"/>
                  </a:lnTo>
                  <a:lnTo>
                    <a:pt x="2579984" y="1323419"/>
                  </a:lnTo>
                  <a:lnTo>
                    <a:pt x="2479344" y="1323419"/>
                  </a:lnTo>
                  <a:close/>
                  <a:moveTo>
                    <a:pt x="2472155" y="1471504"/>
                  </a:moveTo>
                  <a:cubicBezTo>
                    <a:pt x="2447714" y="1471504"/>
                    <a:pt x="2427586" y="1451376"/>
                    <a:pt x="2427586" y="1426935"/>
                  </a:cubicBezTo>
                  <a:cubicBezTo>
                    <a:pt x="2427586" y="1402494"/>
                    <a:pt x="2447714" y="1382366"/>
                    <a:pt x="2472155" y="1382366"/>
                  </a:cubicBezTo>
                  <a:cubicBezTo>
                    <a:pt x="2496597" y="1382366"/>
                    <a:pt x="2516725" y="1402494"/>
                    <a:pt x="2516725" y="1426935"/>
                  </a:cubicBezTo>
                  <a:cubicBezTo>
                    <a:pt x="2515287" y="1451376"/>
                    <a:pt x="2496597" y="1471504"/>
                    <a:pt x="2472155" y="1471504"/>
                  </a:cubicBezTo>
                  <a:close/>
                  <a:moveTo>
                    <a:pt x="2003459" y="1426935"/>
                  </a:moveTo>
                  <a:cubicBezTo>
                    <a:pt x="2003459" y="1402494"/>
                    <a:pt x="2023588" y="1382366"/>
                    <a:pt x="2048029" y="1382366"/>
                  </a:cubicBezTo>
                  <a:cubicBezTo>
                    <a:pt x="2072470" y="1382366"/>
                    <a:pt x="2092598" y="1402494"/>
                    <a:pt x="2092598" y="1426935"/>
                  </a:cubicBezTo>
                  <a:cubicBezTo>
                    <a:pt x="2092598" y="1451376"/>
                    <a:pt x="2072470" y="1471504"/>
                    <a:pt x="2048029" y="1471504"/>
                  </a:cubicBezTo>
                  <a:cubicBezTo>
                    <a:pt x="2023588" y="1471504"/>
                    <a:pt x="2003459" y="1451376"/>
                    <a:pt x="2003459" y="1426935"/>
                  </a:cubicBezTo>
                  <a:close/>
                  <a:moveTo>
                    <a:pt x="1871189" y="1605212"/>
                  </a:moveTo>
                  <a:lnTo>
                    <a:pt x="1871189" y="1303291"/>
                  </a:lnTo>
                  <a:lnTo>
                    <a:pt x="2177423" y="1303291"/>
                  </a:lnTo>
                  <a:lnTo>
                    <a:pt x="2213366" y="1339234"/>
                  </a:lnTo>
                  <a:lnTo>
                    <a:pt x="2464967" y="1339234"/>
                  </a:lnTo>
                  <a:lnTo>
                    <a:pt x="2464967" y="1369426"/>
                  </a:lnTo>
                  <a:cubicBezTo>
                    <a:pt x="2436213" y="1373739"/>
                    <a:pt x="2413209" y="1398180"/>
                    <a:pt x="2413209" y="1428373"/>
                  </a:cubicBezTo>
                  <a:cubicBezTo>
                    <a:pt x="2413209" y="1458565"/>
                    <a:pt x="2436213" y="1483006"/>
                    <a:pt x="2464967" y="1487319"/>
                  </a:cubicBezTo>
                  <a:lnTo>
                    <a:pt x="2464967" y="1524700"/>
                  </a:lnTo>
                  <a:lnTo>
                    <a:pt x="2318320" y="1524700"/>
                  </a:lnTo>
                  <a:lnTo>
                    <a:pt x="2318320" y="1421184"/>
                  </a:lnTo>
                  <a:lnTo>
                    <a:pt x="2106975" y="1421184"/>
                  </a:lnTo>
                  <a:cubicBezTo>
                    <a:pt x="2102662" y="1392430"/>
                    <a:pt x="2078221" y="1369426"/>
                    <a:pt x="2048029" y="1369426"/>
                  </a:cubicBezTo>
                  <a:cubicBezTo>
                    <a:pt x="2014961" y="1369426"/>
                    <a:pt x="1989082" y="1395305"/>
                    <a:pt x="1989082" y="1428373"/>
                  </a:cubicBezTo>
                  <a:cubicBezTo>
                    <a:pt x="1989082" y="1444187"/>
                    <a:pt x="1996271" y="1460002"/>
                    <a:pt x="2006335" y="1470066"/>
                  </a:cubicBezTo>
                  <a:lnTo>
                    <a:pt x="1871189" y="1605212"/>
                  </a:lnTo>
                  <a:close/>
                  <a:moveTo>
                    <a:pt x="1862563" y="2025025"/>
                  </a:moveTo>
                  <a:cubicBezTo>
                    <a:pt x="1887004" y="2025025"/>
                    <a:pt x="1907132" y="2045153"/>
                    <a:pt x="1907132" y="2069594"/>
                  </a:cubicBezTo>
                  <a:cubicBezTo>
                    <a:pt x="1907132" y="2094036"/>
                    <a:pt x="1887004" y="2114164"/>
                    <a:pt x="1862563" y="2114164"/>
                  </a:cubicBezTo>
                  <a:cubicBezTo>
                    <a:pt x="1838122" y="2114164"/>
                    <a:pt x="1817994" y="2094036"/>
                    <a:pt x="1817994" y="2069594"/>
                  </a:cubicBezTo>
                  <a:cubicBezTo>
                    <a:pt x="1819432" y="2045153"/>
                    <a:pt x="1838122" y="2025025"/>
                    <a:pt x="1862563" y="2025025"/>
                  </a:cubicBezTo>
                  <a:close/>
                  <a:moveTo>
                    <a:pt x="1842435" y="1633966"/>
                  </a:moveTo>
                  <a:lnTo>
                    <a:pt x="1685724" y="1633966"/>
                  </a:lnTo>
                  <a:lnTo>
                    <a:pt x="1685724" y="1715916"/>
                  </a:lnTo>
                  <a:lnTo>
                    <a:pt x="1541952" y="1715916"/>
                  </a:lnTo>
                  <a:lnTo>
                    <a:pt x="1541952" y="1648343"/>
                  </a:lnTo>
                  <a:cubicBezTo>
                    <a:pt x="1570706" y="1644030"/>
                    <a:pt x="1593710" y="1619589"/>
                    <a:pt x="1593710" y="1589397"/>
                  </a:cubicBezTo>
                  <a:cubicBezTo>
                    <a:pt x="1593710" y="1579333"/>
                    <a:pt x="1590835" y="1569269"/>
                    <a:pt x="1586521" y="1560643"/>
                  </a:cubicBezTo>
                  <a:lnTo>
                    <a:pt x="1800741" y="1378052"/>
                  </a:lnTo>
                  <a:lnTo>
                    <a:pt x="1800741" y="1277412"/>
                  </a:lnTo>
                  <a:lnTo>
                    <a:pt x="1852499" y="1225654"/>
                  </a:lnTo>
                  <a:lnTo>
                    <a:pt x="2050904" y="1225654"/>
                  </a:lnTo>
                  <a:lnTo>
                    <a:pt x="2050904" y="992744"/>
                  </a:lnTo>
                  <a:lnTo>
                    <a:pt x="2147231" y="896417"/>
                  </a:lnTo>
                  <a:lnTo>
                    <a:pt x="2381579" y="896417"/>
                  </a:lnTo>
                  <a:lnTo>
                    <a:pt x="2381579" y="955363"/>
                  </a:lnTo>
                  <a:lnTo>
                    <a:pt x="2224868" y="955363"/>
                  </a:lnTo>
                  <a:lnTo>
                    <a:pt x="2224868" y="1014310"/>
                  </a:lnTo>
                  <a:cubicBezTo>
                    <a:pt x="2196114" y="1018623"/>
                    <a:pt x="2173110" y="1043064"/>
                    <a:pt x="2173110" y="1073256"/>
                  </a:cubicBezTo>
                  <a:cubicBezTo>
                    <a:pt x="2173110" y="1103448"/>
                    <a:pt x="2196114" y="1127890"/>
                    <a:pt x="2224868" y="1132203"/>
                  </a:cubicBezTo>
                  <a:lnTo>
                    <a:pt x="2224868" y="1244345"/>
                  </a:lnTo>
                  <a:lnTo>
                    <a:pt x="2464967" y="1244345"/>
                  </a:lnTo>
                  <a:lnTo>
                    <a:pt x="2464967" y="1324857"/>
                  </a:lnTo>
                  <a:lnTo>
                    <a:pt x="2220555" y="1324857"/>
                  </a:lnTo>
                  <a:lnTo>
                    <a:pt x="2184612" y="1288914"/>
                  </a:lnTo>
                  <a:lnTo>
                    <a:pt x="1856812" y="1288914"/>
                  </a:lnTo>
                  <a:lnTo>
                    <a:pt x="1856812" y="1621027"/>
                  </a:lnTo>
                  <a:lnTo>
                    <a:pt x="1842435" y="1633966"/>
                  </a:lnTo>
                  <a:close/>
                  <a:moveTo>
                    <a:pt x="1534764" y="1633966"/>
                  </a:moveTo>
                  <a:cubicBezTo>
                    <a:pt x="1510322" y="1633966"/>
                    <a:pt x="1490194" y="1613838"/>
                    <a:pt x="1490194" y="1589397"/>
                  </a:cubicBezTo>
                  <a:cubicBezTo>
                    <a:pt x="1490194" y="1564956"/>
                    <a:pt x="1510322" y="1544828"/>
                    <a:pt x="1534764" y="1544828"/>
                  </a:cubicBezTo>
                  <a:cubicBezTo>
                    <a:pt x="1559205" y="1544828"/>
                    <a:pt x="1579333" y="1564956"/>
                    <a:pt x="1579333" y="1589397"/>
                  </a:cubicBezTo>
                  <a:cubicBezTo>
                    <a:pt x="1577895" y="1613838"/>
                    <a:pt x="1559205" y="1633966"/>
                    <a:pt x="1534764" y="1633966"/>
                  </a:cubicBezTo>
                  <a:close/>
                  <a:moveTo>
                    <a:pt x="1367988" y="1760485"/>
                  </a:moveTo>
                  <a:lnTo>
                    <a:pt x="1416871" y="1760485"/>
                  </a:lnTo>
                  <a:lnTo>
                    <a:pt x="1480130" y="1838122"/>
                  </a:lnTo>
                  <a:lnTo>
                    <a:pt x="1367988" y="1838122"/>
                  </a:lnTo>
                  <a:lnTo>
                    <a:pt x="1367988" y="1760485"/>
                  </a:lnTo>
                  <a:close/>
                  <a:moveTo>
                    <a:pt x="1367988" y="1296102"/>
                  </a:moveTo>
                  <a:lnTo>
                    <a:pt x="1435561" y="1228530"/>
                  </a:lnTo>
                  <a:lnTo>
                    <a:pt x="1829496" y="1228530"/>
                  </a:lnTo>
                  <a:lnTo>
                    <a:pt x="1784926" y="1273099"/>
                  </a:lnTo>
                  <a:lnTo>
                    <a:pt x="1784926" y="1372302"/>
                  </a:lnTo>
                  <a:lnTo>
                    <a:pt x="1576457" y="1549141"/>
                  </a:lnTo>
                  <a:cubicBezTo>
                    <a:pt x="1566393" y="1537639"/>
                    <a:pt x="1550578" y="1530450"/>
                    <a:pt x="1533326" y="1530450"/>
                  </a:cubicBezTo>
                  <a:cubicBezTo>
                    <a:pt x="1500258" y="1530450"/>
                    <a:pt x="1474379" y="1556329"/>
                    <a:pt x="1474379" y="1589397"/>
                  </a:cubicBezTo>
                  <a:cubicBezTo>
                    <a:pt x="1474379" y="1619589"/>
                    <a:pt x="1497383" y="1644030"/>
                    <a:pt x="1526137" y="1648343"/>
                  </a:cubicBezTo>
                  <a:lnTo>
                    <a:pt x="1526137" y="1730293"/>
                  </a:lnTo>
                  <a:lnTo>
                    <a:pt x="1698663" y="1730293"/>
                  </a:lnTo>
                  <a:lnTo>
                    <a:pt x="1698663" y="1648343"/>
                  </a:lnTo>
                  <a:lnTo>
                    <a:pt x="1825183" y="1648343"/>
                  </a:lnTo>
                  <a:lnTo>
                    <a:pt x="1635404" y="1838122"/>
                  </a:lnTo>
                  <a:lnTo>
                    <a:pt x="1495945" y="1838122"/>
                  </a:lnTo>
                  <a:lnTo>
                    <a:pt x="1421184" y="1746108"/>
                  </a:lnTo>
                  <a:lnTo>
                    <a:pt x="1365113" y="1746108"/>
                  </a:lnTo>
                  <a:lnTo>
                    <a:pt x="1365113" y="1527575"/>
                  </a:lnTo>
                  <a:lnTo>
                    <a:pt x="1418308" y="1527575"/>
                  </a:lnTo>
                  <a:lnTo>
                    <a:pt x="1418308" y="1383803"/>
                  </a:lnTo>
                  <a:lnTo>
                    <a:pt x="1472942" y="1383803"/>
                  </a:lnTo>
                  <a:cubicBezTo>
                    <a:pt x="1477255" y="1412558"/>
                    <a:pt x="1501696" y="1435561"/>
                    <a:pt x="1531888" y="1435561"/>
                  </a:cubicBezTo>
                  <a:cubicBezTo>
                    <a:pt x="1564956" y="1435561"/>
                    <a:pt x="1590835" y="1409682"/>
                    <a:pt x="1590835" y="1376615"/>
                  </a:cubicBezTo>
                  <a:cubicBezTo>
                    <a:pt x="1590835" y="1343547"/>
                    <a:pt x="1564956" y="1317668"/>
                    <a:pt x="1531888" y="1317668"/>
                  </a:cubicBezTo>
                  <a:cubicBezTo>
                    <a:pt x="1501696" y="1317668"/>
                    <a:pt x="1477255" y="1340672"/>
                    <a:pt x="1472942" y="1369426"/>
                  </a:cubicBezTo>
                  <a:lnTo>
                    <a:pt x="1402494" y="1369426"/>
                  </a:lnTo>
                  <a:lnTo>
                    <a:pt x="1402494" y="1513198"/>
                  </a:lnTo>
                  <a:lnTo>
                    <a:pt x="1363675" y="1513198"/>
                  </a:lnTo>
                  <a:lnTo>
                    <a:pt x="1363675" y="1296102"/>
                  </a:lnTo>
                  <a:close/>
                  <a:moveTo>
                    <a:pt x="1534764" y="1332045"/>
                  </a:moveTo>
                  <a:cubicBezTo>
                    <a:pt x="1559205" y="1332045"/>
                    <a:pt x="1579333" y="1352173"/>
                    <a:pt x="1579333" y="1376615"/>
                  </a:cubicBezTo>
                  <a:cubicBezTo>
                    <a:pt x="1579333" y="1401056"/>
                    <a:pt x="1559205" y="1421184"/>
                    <a:pt x="1534764" y="1421184"/>
                  </a:cubicBezTo>
                  <a:cubicBezTo>
                    <a:pt x="1510322" y="1421184"/>
                    <a:pt x="1490194" y="1401056"/>
                    <a:pt x="1490194" y="1376615"/>
                  </a:cubicBezTo>
                  <a:cubicBezTo>
                    <a:pt x="1490194" y="1352173"/>
                    <a:pt x="1510322" y="1332045"/>
                    <a:pt x="1534764" y="1332045"/>
                  </a:cubicBezTo>
                  <a:close/>
                  <a:moveTo>
                    <a:pt x="1367988" y="1040189"/>
                  </a:moveTo>
                  <a:lnTo>
                    <a:pt x="1731731" y="1040189"/>
                  </a:lnTo>
                  <a:lnTo>
                    <a:pt x="1806492" y="965427"/>
                  </a:lnTo>
                  <a:lnTo>
                    <a:pt x="1806492" y="1116388"/>
                  </a:lnTo>
                  <a:lnTo>
                    <a:pt x="1592272" y="1116388"/>
                  </a:lnTo>
                  <a:cubicBezTo>
                    <a:pt x="1587959" y="1087633"/>
                    <a:pt x="1563518" y="1064630"/>
                    <a:pt x="1533326" y="1064630"/>
                  </a:cubicBezTo>
                  <a:cubicBezTo>
                    <a:pt x="1500258" y="1064630"/>
                    <a:pt x="1474379" y="1090509"/>
                    <a:pt x="1474379" y="1123576"/>
                  </a:cubicBezTo>
                  <a:cubicBezTo>
                    <a:pt x="1474379" y="1156644"/>
                    <a:pt x="1500258" y="1182523"/>
                    <a:pt x="1533326" y="1182523"/>
                  </a:cubicBezTo>
                  <a:cubicBezTo>
                    <a:pt x="1563518" y="1182523"/>
                    <a:pt x="1587959" y="1159519"/>
                    <a:pt x="1592272" y="1130765"/>
                  </a:cubicBezTo>
                  <a:lnTo>
                    <a:pt x="1822307" y="1130765"/>
                  </a:lnTo>
                  <a:lnTo>
                    <a:pt x="1822307" y="951050"/>
                  </a:lnTo>
                  <a:lnTo>
                    <a:pt x="1876940" y="896417"/>
                  </a:lnTo>
                  <a:lnTo>
                    <a:pt x="1958890" y="896417"/>
                  </a:lnTo>
                  <a:lnTo>
                    <a:pt x="1958890" y="1099135"/>
                  </a:lnTo>
                  <a:lnTo>
                    <a:pt x="1843873" y="1214153"/>
                  </a:lnTo>
                  <a:lnTo>
                    <a:pt x="1428372" y="1214153"/>
                  </a:lnTo>
                  <a:lnTo>
                    <a:pt x="1366551" y="1275974"/>
                  </a:lnTo>
                  <a:lnTo>
                    <a:pt x="1366551" y="1040189"/>
                  </a:lnTo>
                  <a:close/>
                  <a:moveTo>
                    <a:pt x="1534764" y="1166708"/>
                  </a:moveTo>
                  <a:cubicBezTo>
                    <a:pt x="1510322" y="1166708"/>
                    <a:pt x="1490194" y="1146580"/>
                    <a:pt x="1490194" y="1122139"/>
                  </a:cubicBezTo>
                  <a:cubicBezTo>
                    <a:pt x="1490194" y="1097697"/>
                    <a:pt x="1510322" y="1077569"/>
                    <a:pt x="1534764" y="1077569"/>
                  </a:cubicBezTo>
                  <a:cubicBezTo>
                    <a:pt x="1559205" y="1077569"/>
                    <a:pt x="1579333" y="1097697"/>
                    <a:pt x="1579333" y="1122139"/>
                  </a:cubicBezTo>
                  <a:cubicBezTo>
                    <a:pt x="1577895" y="1148018"/>
                    <a:pt x="1559205" y="1166708"/>
                    <a:pt x="1534764" y="1166708"/>
                  </a:cubicBezTo>
                  <a:close/>
                  <a:moveTo>
                    <a:pt x="1367988" y="958239"/>
                  </a:moveTo>
                  <a:lnTo>
                    <a:pt x="1444187" y="958239"/>
                  </a:lnTo>
                  <a:lnTo>
                    <a:pt x="1444187" y="669258"/>
                  </a:lnTo>
                  <a:lnTo>
                    <a:pt x="1477255" y="663507"/>
                  </a:lnTo>
                  <a:cubicBezTo>
                    <a:pt x="1481568" y="689386"/>
                    <a:pt x="1501696" y="709514"/>
                    <a:pt x="1527575" y="713827"/>
                  </a:cubicBezTo>
                  <a:lnTo>
                    <a:pt x="1527575" y="887791"/>
                  </a:lnTo>
                  <a:lnTo>
                    <a:pt x="1691475" y="887791"/>
                  </a:lnTo>
                  <a:lnTo>
                    <a:pt x="1864001" y="715265"/>
                  </a:lnTo>
                  <a:lnTo>
                    <a:pt x="1960328" y="715265"/>
                  </a:lnTo>
                  <a:lnTo>
                    <a:pt x="1960328" y="844659"/>
                  </a:lnTo>
                  <a:lnTo>
                    <a:pt x="1809368" y="844659"/>
                  </a:lnTo>
                  <a:lnTo>
                    <a:pt x="1809368" y="945299"/>
                  </a:lnTo>
                  <a:lnTo>
                    <a:pt x="1727418" y="1027249"/>
                  </a:lnTo>
                  <a:lnTo>
                    <a:pt x="1369426" y="1027249"/>
                  </a:lnTo>
                  <a:lnTo>
                    <a:pt x="1369426" y="958239"/>
                  </a:lnTo>
                  <a:close/>
                  <a:moveTo>
                    <a:pt x="1352173" y="1527575"/>
                  </a:moveTo>
                  <a:lnTo>
                    <a:pt x="1352173" y="1746108"/>
                  </a:lnTo>
                  <a:lnTo>
                    <a:pt x="1296102" y="1746108"/>
                  </a:lnTo>
                  <a:lnTo>
                    <a:pt x="1296102" y="1527575"/>
                  </a:lnTo>
                  <a:lnTo>
                    <a:pt x="1352173" y="1527575"/>
                  </a:lnTo>
                  <a:close/>
                  <a:moveTo>
                    <a:pt x="1264473" y="828844"/>
                  </a:moveTo>
                  <a:lnTo>
                    <a:pt x="1264473" y="744019"/>
                  </a:lnTo>
                  <a:cubicBezTo>
                    <a:pt x="1291789" y="741143"/>
                    <a:pt x="1313355" y="719578"/>
                    <a:pt x="1316230" y="692261"/>
                  </a:cubicBezTo>
                  <a:lnTo>
                    <a:pt x="1428372" y="672133"/>
                  </a:lnTo>
                  <a:lnTo>
                    <a:pt x="1428372" y="943862"/>
                  </a:lnTo>
                  <a:lnTo>
                    <a:pt x="1367988" y="943862"/>
                  </a:lnTo>
                  <a:lnTo>
                    <a:pt x="1367988" y="828844"/>
                  </a:lnTo>
                  <a:lnTo>
                    <a:pt x="1264473" y="828844"/>
                  </a:lnTo>
                  <a:close/>
                  <a:moveTo>
                    <a:pt x="1149455" y="958239"/>
                  </a:moveTo>
                  <a:lnTo>
                    <a:pt x="1352173" y="958239"/>
                  </a:lnTo>
                  <a:lnTo>
                    <a:pt x="1352173" y="1025812"/>
                  </a:lnTo>
                  <a:lnTo>
                    <a:pt x="1149455" y="1025812"/>
                  </a:lnTo>
                  <a:lnTo>
                    <a:pt x="1149455" y="958239"/>
                  </a:lnTo>
                  <a:close/>
                  <a:moveTo>
                    <a:pt x="913670" y="1242907"/>
                  </a:moveTo>
                  <a:lnTo>
                    <a:pt x="913670" y="1040189"/>
                  </a:lnTo>
                  <a:lnTo>
                    <a:pt x="1135078" y="1040189"/>
                  </a:lnTo>
                  <a:lnTo>
                    <a:pt x="1135078" y="1176772"/>
                  </a:lnTo>
                  <a:lnTo>
                    <a:pt x="913670" y="1242907"/>
                  </a:lnTo>
                  <a:close/>
                  <a:moveTo>
                    <a:pt x="906481" y="1678535"/>
                  </a:moveTo>
                  <a:cubicBezTo>
                    <a:pt x="930922" y="1678535"/>
                    <a:pt x="951050" y="1698663"/>
                    <a:pt x="951050" y="1723105"/>
                  </a:cubicBezTo>
                  <a:cubicBezTo>
                    <a:pt x="951050" y="1747546"/>
                    <a:pt x="930922" y="1767674"/>
                    <a:pt x="906481" y="1767674"/>
                  </a:cubicBezTo>
                  <a:cubicBezTo>
                    <a:pt x="882040" y="1767674"/>
                    <a:pt x="861912" y="1747546"/>
                    <a:pt x="861912" y="1723105"/>
                  </a:cubicBezTo>
                  <a:cubicBezTo>
                    <a:pt x="861912" y="1698663"/>
                    <a:pt x="882040" y="1678535"/>
                    <a:pt x="906481" y="1678535"/>
                  </a:cubicBezTo>
                  <a:close/>
                  <a:moveTo>
                    <a:pt x="511109" y="907919"/>
                  </a:moveTo>
                  <a:cubicBezTo>
                    <a:pt x="486667" y="907919"/>
                    <a:pt x="466539" y="887791"/>
                    <a:pt x="466539" y="863349"/>
                  </a:cubicBezTo>
                  <a:cubicBezTo>
                    <a:pt x="466539" y="838908"/>
                    <a:pt x="486667" y="818780"/>
                    <a:pt x="511109" y="818780"/>
                  </a:cubicBezTo>
                  <a:cubicBezTo>
                    <a:pt x="535550" y="818780"/>
                    <a:pt x="555678" y="838908"/>
                    <a:pt x="555678" y="863349"/>
                  </a:cubicBezTo>
                  <a:cubicBezTo>
                    <a:pt x="555678" y="887791"/>
                    <a:pt x="535550" y="907919"/>
                    <a:pt x="511109" y="907919"/>
                  </a:cubicBezTo>
                  <a:close/>
                  <a:moveTo>
                    <a:pt x="718140" y="545614"/>
                  </a:moveTo>
                  <a:cubicBezTo>
                    <a:pt x="689386" y="549927"/>
                    <a:pt x="666382" y="574368"/>
                    <a:pt x="666382" y="604560"/>
                  </a:cubicBezTo>
                  <a:cubicBezTo>
                    <a:pt x="666382" y="634752"/>
                    <a:pt x="689386" y="659194"/>
                    <a:pt x="718140" y="663507"/>
                  </a:cubicBezTo>
                  <a:lnTo>
                    <a:pt x="718140" y="731079"/>
                  </a:lnTo>
                  <a:lnTo>
                    <a:pt x="636190" y="731079"/>
                  </a:lnTo>
                  <a:lnTo>
                    <a:pt x="636190" y="423408"/>
                  </a:lnTo>
                  <a:lnTo>
                    <a:pt x="718140" y="423408"/>
                  </a:lnTo>
                  <a:lnTo>
                    <a:pt x="718140" y="545614"/>
                  </a:lnTo>
                  <a:close/>
                  <a:moveTo>
                    <a:pt x="876289" y="219252"/>
                  </a:moveTo>
                  <a:cubicBezTo>
                    <a:pt x="851848" y="219252"/>
                    <a:pt x="831720" y="199124"/>
                    <a:pt x="831720" y="174683"/>
                  </a:cubicBezTo>
                  <a:cubicBezTo>
                    <a:pt x="831720" y="150241"/>
                    <a:pt x="851848" y="130113"/>
                    <a:pt x="876289" y="130113"/>
                  </a:cubicBezTo>
                  <a:cubicBezTo>
                    <a:pt x="900730" y="130113"/>
                    <a:pt x="920858" y="150241"/>
                    <a:pt x="920858" y="174683"/>
                  </a:cubicBezTo>
                  <a:cubicBezTo>
                    <a:pt x="920858" y="200562"/>
                    <a:pt x="900730" y="219252"/>
                    <a:pt x="876289" y="219252"/>
                  </a:cubicBezTo>
                  <a:close/>
                  <a:moveTo>
                    <a:pt x="732517" y="407593"/>
                  </a:moveTo>
                  <a:lnTo>
                    <a:pt x="732517" y="348647"/>
                  </a:lnTo>
                  <a:lnTo>
                    <a:pt x="869100" y="348647"/>
                  </a:lnTo>
                  <a:lnTo>
                    <a:pt x="869100" y="407593"/>
                  </a:lnTo>
                  <a:lnTo>
                    <a:pt x="732517" y="407593"/>
                  </a:lnTo>
                  <a:close/>
                  <a:moveTo>
                    <a:pt x="769898" y="603123"/>
                  </a:moveTo>
                  <a:cubicBezTo>
                    <a:pt x="769898" y="627564"/>
                    <a:pt x="749770" y="647692"/>
                    <a:pt x="725329" y="647692"/>
                  </a:cubicBezTo>
                  <a:cubicBezTo>
                    <a:pt x="700887" y="647692"/>
                    <a:pt x="680759" y="627564"/>
                    <a:pt x="680759" y="603123"/>
                  </a:cubicBezTo>
                  <a:cubicBezTo>
                    <a:pt x="680759" y="578681"/>
                    <a:pt x="700887" y="558553"/>
                    <a:pt x="725329" y="558553"/>
                  </a:cubicBezTo>
                  <a:cubicBezTo>
                    <a:pt x="749770" y="559991"/>
                    <a:pt x="769898" y="580119"/>
                    <a:pt x="769898" y="603123"/>
                  </a:cubicBezTo>
                  <a:close/>
                  <a:moveTo>
                    <a:pt x="899292" y="729642"/>
                  </a:moveTo>
                  <a:lnTo>
                    <a:pt x="732517" y="729642"/>
                  </a:lnTo>
                  <a:lnTo>
                    <a:pt x="732517" y="662069"/>
                  </a:lnTo>
                  <a:cubicBezTo>
                    <a:pt x="758396" y="659194"/>
                    <a:pt x="779962" y="637628"/>
                    <a:pt x="782837" y="611749"/>
                  </a:cubicBezTo>
                  <a:lnTo>
                    <a:pt x="897855" y="611749"/>
                  </a:lnTo>
                  <a:lnTo>
                    <a:pt x="897855" y="729642"/>
                  </a:lnTo>
                  <a:close/>
                  <a:moveTo>
                    <a:pt x="899292" y="831720"/>
                  </a:moveTo>
                  <a:lnTo>
                    <a:pt x="732517" y="831720"/>
                  </a:lnTo>
                  <a:lnTo>
                    <a:pt x="732517" y="745457"/>
                  </a:lnTo>
                  <a:lnTo>
                    <a:pt x="899292" y="745457"/>
                  </a:lnTo>
                  <a:lnTo>
                    <a:pt x="899292" y="831720"/>
                  </a:lnTo>
                  <a:close/>
                  <a:moveTo>
                    <a:pt x="899292" y="1025812"/>
                  </a:moveTo>
                  <a:lnTo>
                    <a:pt x="692261" y="1025812"/>
                  </a:lnTo>
                  <a:lnTo>
                    <a:pt x="613187" y="1104886"/>
                  </a:lnTo>
                  <a:lnTo>
                    <a:pt x="518297" y="1104886"/>
                  </a:lnTo>
                  <a:lnTo>
                    <a:pt x="518297" y="1071819"/>
                  </a:lnTo>
                  <a:lnTo>
                    <a:pt x="634752" y="955363"/>
                  </a:lnTo>
                  <a:lnTo>
                    <a:pt x="634752" y="744019"/>
                  </a:lnTo>
                  <a:lnTo>
                    <a:pt x="716702" y="744019"/>
                  </a:lnTo>
                  <a:lnTo>
                    <a:pt x="716702" y="846097"/>
                  </a:lnTo>
                  <a:lnTo>
                    <a:pt x="897855" y="846097"/>
                  </a:lnTo>
                  <a:lnTo>
                    <a:pt x="897855" y="1025812"/>
                  </a:lnTo>
                  <a:close/>
                  <a:moveTo>
                    <a:pt x="899292" y="1248658"/>
                  </a:moveTo>
                  <a:lnTo>
                    <a:pt x="771335" y="1287476"/>
                  </a:lnTo>
                  <a:cubicBezTo>
                    <a:pt x="762709" y="1275974"/>
                    <a:pt x="748332" y="1268786"/>
                    <a:pt x="733955" y="1267348"/>
                  </a:cubicBezTo>
                  <a:lnTo>
                    <a:pt x="733955" y="1104886"/>
                  </a:lnTo>
                  <a:lnTo>
                    <a:pt x="634752" y="1104886"/>
                  </a:lnTo>
                  <a:lnTo>
                    <a:pt x="699450" y="1040189"/>
                  </a:lnTo>
                  <a:lnTo>
                    <a:pt x="900730" y="1040189"/>
                  </a:lnTo>
                  <a:lnTo>
                    <a:pt x="900730" y="1248658"/>
                  </a:lnTo>
                  <a:close/>
                  <a:moveTo>
                    <a:pt x="732517" y="1382366"/>
                  </a:moveTo>
                  <a:cubicBezTo>
                    <a:pt x="761271" y="1378052"/>
                    <a:pt x="784275" y="1353611"/>
                    <a:pt x="784275" y="1323419"/>
                  </a:cubicBezTo>
                  <a:cubicBezTo>
                    <a:pt x="784275" y="1314793"/>
                    <a:pt x="782837" y="1306167"/>
                    <a:pt x="778524" y="1298978"/>
                  </a:cubicBezTo>
                  <a:lnTo>
                    <a:pt x="899292" y="1263035"/>
                  </a:lnTo>
                  <a:lnTo>
                    <a:pt x="899292" y="1563518"/>
                  </a:lnTo>
                  <a:lnTo>
                    <a:pt x="732517" y="1563518"/>
                  </a:lnTo>
                  <a:lnTo>
                    <a:pt x="732517" y="1382366"/>
                  </a:lnTo>
                  <a:close/>
                  <a:moveTo>
                    <a:pt x="680759" y="1324857"/>
                  </a:moveTo>
                  <a:cubicBezTo>
                    <a:pt x="680759" y="1300416"/>
                    <a:pt x="700887" y="1280288"/>
                    <a:pt x="725329" y="1280288"/>
                  </a:cubicBezTo>
                  <a:cubicBezTo>
                    <a:pt x="749770" y="1280288"/>
                    <a:pt x="769898" y="1300416"/>
                    <a:pt x="769898" y="1324857"/>
                  </a:cubicBezTo>
                  <a:cubicBezTo>
                    <a:pt x="769898" y="1349298"/>
                    <a:pt x="749770" y="1369426"/>
                    <a:pt x="725329" y="1369426"/>
                  </a:cubicBezTo>
                  <a:cubicBezTo>
                    <a:pt x="700887" y="1369426"/>
                    <a:pt x="680759" y="1349298"/>
                    <a:pt x="680759" y="1324857"/>
                  </a:cubicBezTo>
                  <a:close/>
                  <a:moveTo>
                    <a:pt x="421970" y="1317668"/>
                  </a:moveTo>
                  <a:lnTo>
                    <a:pt x="618937" y="1120701"/>
                  </a:lnTo>
                  <a:lnTo>
                    <a:pt x="718140" y="1120701"/>
                  </a:lnTo>
                  <a:lnTo>
                    <a:pt x="718140" y="1267348"/>
                  </a:lnTo>
                  <a:cubicBezTo>
                    <a:pt x="690823" y="1270224"/>
                    <a:pt x="670695" y="1291789"/>
                    <a:pt x="667820" y="1317668"/>
                  </a:cubicBezTo>
                  <a:lnTo>
                    <a:pt x="421970" y="1317668"/>
                  </a:lnTo>
                  <a:close/>
                  <a:moveTo>
                    <a:pt x="400404" y="1317668"/>
                  </a:moveTo>
                  <a:lnTo>
                    <a:pt x="258070" y="1317668"/>
                  </a:lnTo>
                  <a:lnTo>
                    <a:pt x="258070" y="1254409"/>
                  </a:lnTo>
                  <a:lnTo>
                    <a:pt x="409031" y="1254409"/>
                  </a:lnTo>
                  <a:lnTo>
                    <a:pt x="409031" y="1132203"/>
                  </a:lnTo>
                  <a:lnTo>
                    <a:pt x="456475" y="1132203"/>
                  </a:lnTo>
                  <a:lnTo>
                    <a:pt x="502482" y="1086196"/>
                  </a:lnTo>
                  <a:lnTo>
                    <a:pt x="502482" y="1119263"/>
                  </a:lnTo>
                  <a:lnTo>
                    <a:pt x="598809" y="1119263"/>
                  </a:lnTo>
                  <a:lnTo>
                    <a:pt x="400404" y="1317668"/>
                  </a:lnTo>
                  <a:close/>
                  <a:moveTo>
                    <a:pt x="259508" y="1458565"/>
                  </a:moveTo>
                  <a:lnTo>
                    <a:pt x="259508" y="1332045"/>
                  </a:lnTo>
                  <a:lnTo>
                    <a:pt x="386027" y="1332045"/>
                  </a:lnTo>
                  <a:lnTo>
                    <a:pt x="259508" y="1458565"/>
                  </a:lnTo>
                  <a:close/>
                  <a:moveTo>
                    <a:pt x="252319" y="1730293"/>
                  </a:moveTo>
                  <a:cubicBezTo>
                    <a:pt x="276761" y="1730293"/>
                    <a:pt x="296889" y="1750421"/>
                    <a:pt x="296889" y="1774862"/>
                  </a:cubicBezTo>
                  <a:cubicBezTo>
                    <a:pt x="296889" y="1799304"/>
                    <a:pt x="276761" y="1819432"/>
                    <a:pt x="252319" y="1819432"/>
                  </a:cubicBezTo>
                  <a:cubicBezTo>
                    <a:pt x="227878" y="1819432"/>
                    <a:pt x="207750" y="1799304"/>
                    <a:pt x="207750" y="1774862"/>
                  </a:cubicBezTo>
                  <a:cubicBezTo>
                    <a:pt x="207750" y="1750421"/>
                    <a:pt x="227878" y="1730293"/>
                    <a:pt x="252319" y="1730293"/>
                  </a:cubicBezTo>
                  <a:close/>
                  <a:moveTo>
                    <a:pt x="26598" y="1658407"/>
                  </a:moveTo>
                  <a:cubicBezTo>
                    <a:pt x="26598" y="1633966"/>
                    <a:pt x="46726" y="1613838"/>
                    <a:pt x="71167" y="1613838"/>
                  </a:cubicBezTo>
                  <a:cubicBezTo>
                    <a:pt x="95608" y="1613838"/>
                    <a:pt x="115736" y="1633966"/>
                    <a:pt x="115736" y="1658407"/>
                  </a:cubicBezTo>
                  <a:cubicBezTo>
                    <a:pt x="115736" y="1682849"/>
                    <a:pt x="95608" y="1702977"/>
                    <a:pt x="71167" y="1702977"/>
                  </a:cubicBezTo>
                  <a:cubicBezTo>
                    <a:pt x="45288" y="1702977"/>
                    <a:pt x="26598" y="1682849"/>
                    <a:pt x="26598" y="1658407"/>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b="1" dirty="0"/>
            </a:p>
          </p:txBody>
        </p:sp>
        <p:sp>
          <p:nvSpPr>
            <p:cNvPr id="11" name="任意多边形: 形状 10">
              <a:extLst>
                <a:ext uri="{FF2B5EF4-FFF2-40B4-BE49-F238E27FC236}">
                  <a16:creationId xmlns:a16="http://schemas.microsoft.com/office/drawing/2014/main" id="{E32E2716-EFEB-4532-8A9E-1EBA752DFC2F}"/>
                </a:ext>
              </a:extLst>
            </p:cNvPr>
            <p:cNvSpPr/>
            <p:nvPr/>
          </p:nvSpPr>
          <p:spPr>
            <a:xfrm flipH="1">
              <a:off x="10259037" y="4290324"/>
              <a:ext cx="343155" cy="343155"/>
            </a:xfrm>
            <a:custGeom>
              <a:avLst/>
              <a:gdLst>
                <a:gd name="connsiteX0" fmla="*/ 144491 w 287543"/>
                <a:gd name="connsiteY0" fmla="*/ 278198 h 287543"/>
                <a:gd name="connsiteX1" fmla="*/ 10783 w 287543"/>
                <a:gd name="connsiteY1" fmla="*/ 144491 h 287543"/>
                <a:gd name="connsiteX2" fmla="*/ 144491 w 287543"/>
                <a:gd name="connsiteY2" fmla="*/ 10783 h 287543"/>
                <a:gd name="connsiteX3" fmla="*/ 278198 w 287543"/>
                <a:gd name="connsiteY3" fmla="*/ 144491 h 287543"/>
                <a:gd name="connsiteX4" fmla="*/ 144491 w 287543"/>
                <a:gd name="connsiteY4" fmla="*/ 278198 h 287543"/>
                <a:gd name="connsiteX5" fmla="*/ 144491 w 287543"/>
                <a:gd name="connsiteY5" fmla="*/ 36662 h 287543"/>
                <a:gd name="connsiteX6" fmla="*/ 38100 w 287543"/>
                <a:gd name="connsiteY6" fmla="*/ 143053 h 287543"/>
                <a:gd name="connsiteX7" fmla="*/ 144491 w 287543"/>
                <a:gd name="connsiteY7" fmla="*/ 249444 h 287543"/>
                <a:gd name="connsiteX8" fmla="*/ 250882 w 287543"/>
                <a:gd name="connsiteY8" fmla="*/ 143053 h 287543"/>
                <a:gd name="connsiteX9" fmla="*/ 144491 w 287543"/>
                <a:gd name="connsiteY9" fmla="*/ 36662 h 287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7543" h="287543">
                  <a:moveTo>
                    <a:pt x="144491" y="278198"/>
                  </a:moveTo>
                  <a:cubicBezTo>
                    <a:pt x="71167" y="278198"/>
                    <a:pt x="10783" y="217814"/>
                    <a:pt x="10783" y="144491"/>
                  </a:cubicBezTo>
                  <a:cubicBezTo>
                    <a:pt x="10783" y="71167"/>
                    <a:pt x="71167" y="10783"/>
                    <a:pt x="144491" y="10783"/>
                  </a:cubicBezTo>
                  <a:cubicBezTo>
                    <a:pt x="217814" y="10783"/>
                    <a:pt x="278198" y="71167"/>
                    <a:pt x="278198" y="144491"/>
                  </a:cubicBezTo>
                  <a:cubicBezTo>
                    <a:pt x="278198" y="217814"/>
                    <a:pt x="219252" y="278198"/>
                    <a:pt x="144491" y="278198"/>
                  </a:cubicBezTo>
                  <a:close/>
                  <a:moveTo>
                    <a:pt x="144491" y="36662"/>
                  </a:moveTo>
                  <a:cubicBezTo>
                    <a:pt x="85544" y="36662"/>
                    <a:pt x="38100" y="84106"/>
                    <a:pt x="38100" y="143053"/>
                  </a:cubicBezTo>
                  <a:cubicBezTo>
                    <a:pt x="38100" y="201999"/>
                    <a:pt x="85544" y="249444"/>
                    <a:pt x="144491" y="249444"/>
                  </a:cubicBezTo>
                  <a:cubicBezTo>
                    <a:pt x="203437" y="249444"/>
                    <a:pt x="250882" y="201999"/>
                    <a:pt x="250882" y="143053"/>
                  </a:cubicBezTo>
                  <a:cubicBezTo>
                    <a:pt x="252319" y="85544"/>
                    <a:pt x="203437" y="36662"/>
                    <a:pt x="144491" y="36662"/>
                  </a:cubicBezTo>
                  <a:close/>
                </a:path>
              </a:pathLst>
            </a:custGeom>
            <a:solidFill>
              <a:srgbClr val="FFFFFF"/>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12" name="任意多边形: 形状 11">
              <a:extLst>
                <a:ext uri="{FF2B5EF4-FFF2-40B4-BE49-F238E27FC236}">
                  <a16:creationId xmlns:a16="http://schemas.microsoft.com/office/drawing/2014/main" id="{822F9021-781A-4D01-BBDA-6121522F6F7F}"/>
                </a:ext>
              </a:extLst>
            </p:cNvPr>
            <p:cNvSpPr/>
            <p:nvPr/>
          </p:nvSpPr>
          <p:spPr>
            <a:xfrm flipH="1">
              <a:off x="9758034" y="4513375"/>
              <a:ext cx="308839" cy="308839"/>
            </a:xfrm>
            <a:custGeom>
              <a:avLst/>
              <a:gdLst>
                <a:gd name="connsiteX0" fmla="*/ 107110 w 258789"/>
                <a:gd name="connsiteY0" fmla="*/ 258070 h 258789"/>
                <a:gd name="connsiteX1" fmla="*/ 161743 w 258789"/>
                <a:gd name="connsiteY1" fmla="*/ 258070 h 258789"/>
                <a:gd name="connsiteX2" fmla="*/ 161743 w 258789"/>
                <a:gd name="connsiteY2" fmla="*/ 233629 h 258789"/>
                <a:gd name="connsiteX3" fmla="*/ 184747 w 258789"/>
                <a:gd name="connsiteY3" fmla="*/ 223565 h 258789"/>
                <a:gd name="connsiteX4" fmla="*/ 201999 w 258789"/>
                <a:gd name="connsiteY4" fmla="*/ 240818 h 258789"/>
                <a:gd name="connsiteX5" fmla="*/ 240818 w 258789"/>
                <a:gd name="connsiteY5" fmla="*/ 201999 h 258789"/>
                <a:gd name="connsiteX6" fmla="*/ 223565 w 258789"/>
                <a:gd name="connsiteY6" fmla="*/ 184747 h 258789"/>
                <a:gd name="connsiteX7" fmla="*/ 233629 w 258789"/>
                <a:gd name="connsiteY7" fmla="*/ 161743 h 258789"/>
                <a:gd name="connsiteX8" fmla="*/ 258070 w 258789"/>
                <a:gd name="connsiteY8" fmla="*/ 161743 h 258789"/>
                <a:gd name="connsiteX9" fmla="*/ 258070 w 258789"/>
                <a:gd name="connsiteY9" fmla="*/ 107110 h 258789"/>
                <a:gd name="connsiteX10" fmla="*/ 233629 w 258789"/>
                <a:gd name="connsiteY10" fmla="*/ 107110 h 258789"/>
                <a:gd name="connsiteX11" fmla="*/ 223565 w 258789"/>
                <a:gd name="connsiteY11" fmla="*/ 84106 h 258789"/>
                <a:gd name="connsiteX12" fmla="*/ 240818 w 258789"/>
                <a:gd name="connsiteY12" fmla="*/ 66854 h 258789"/>
                <a:gd name="connsiteX13" fmla="*/ 201999 w 258789"/>
                <a:gd name="connsiteY13" fmla="*/ 28035 h 258789"/>
                <a:gd name="connsiteX14" fmla="*/ 184747 w 258789"/>
                <a:gd name="connsiteY14" fmla="*/ 45288 h 258789"/>
                <a:gd name="connsiteX15" fmla="*/ 160306 w 258789"/>
                <a:gd name="connsiteY15" fmla="*/ 35224 h 258789"/>
                <a:gd name="connsiteX16" fmla="*/ 160306 w 258789"/>
                <a:gd name="connsiteY16" fmla="*/ 10783 h 258789"/>
                <a:gd name="connsiteX17" fmla="*/ 105672 w 258789"/>
                <a:gd name="connsiteY17" fmla="*/ 10783 h 258789"/>
                <a:gd name="connsiteX18" fmla="*/ 105672 w 258789"/>
                <a:gd name="connsiteY18" fmla="*/ 35224 h 258789"/>
                <a:gd name="connsiteX19" fmla="*/ 82669 w 258789"/>
                <a:gd name="connsiteY19" fmla="*/ 45288 h 258789"/>
                <a:gd name="connsiteX20" fmla="*/ 65416 w 258789"/>
                <a:gd name="connsiteY20" fmla="*/ 28035 h 258789"/>
                <a:gd name="connsiteX21" fmla="*/ 26598 w 258789"/>
                <a:gd name="connsiteY21" fmla="*/ 66854 h 258789"/>
                <a:gd name="connsiteX22" fmla="*/ 43850 w 258789"/>
                <a:gd name="connsiteY22" fmla="*/ 84106 h 258789"/>
                <a:gd name="connsiteX23" fmla="*/ 33786 w 258789"/>
                <a:gd name="connsiteY23" fmla="*/ 107110 h 258789"/>
                <a:gd name="connsiteX24" fmla="*/ 10783 w 258789"/>
                <a:gd name="connsiteY24" fmla="*/ 107110 h 258789"/>
                <a:gd name="connsiteX25" fmla="*/ 10783 w 258789"/>
                <a:gd name="connsiteY25" fmla="*/ 161743 h 258789"/>
                <a:gd name="connsiteX26" fmla="*/ 35224 w 258789"/>
                <a:gd name="connsiteY26" fmla="*/ 161743 h 258789"/>
                <a:gd name="connsiteX27" fmla="*/ 45288 w 258789"/>
                <a:gd name="connsiteY27" fmla="*/ 184747 h 258789"/>
                <a:gd name="connsiteX28" fmla="*/ 28035 w 258789"/>
                <a:gd name="connsiteY28" fmla="*/ 201999 h 258789"/>
                <a:gd name="connsiteX29" fmla="*/ 66854 w 258789"/>
                <a:gd name="connsiteY29" fmla="*/ 240818 h 258789"/>
                <a:gd name="connsiteX30" fmla="*/ 84106 w 258789"/>
                <a:gd name="connsiteY30" fmla="*/ 223565 h 258789"/>
                <a:gd name="connsiteX31" fmla="*/ 107110 w 258789"/>
                <a:gd name="connsiteY31" fmla="*/ 233629 h 258789"/>
                <a:gd name="connsiteX32" fmla="*/ 107110 w 258789"/>
                <a:gd name="connsiteY32" fmla="*/ 258070 h 258789"/>
                <a:gd name="connsiteX33" fmla="*/ 86982 w 258789"/>
                <a:gd name="connsiteY33" fmla="*/ 132989 h 258789"/>
                <a:gd name="connsiteX34" fmla="*/ 135864 w 258789"/>
                <a:gd name="connsiteY34" fmla="*/ 84106 h 258789"/>
                <a:gd name="connsiteX35" fmla="*/ 184747 w 258789"/>
                <a:gd name="connsiteY35" fmla="*/ 132989 h 258789"/>
                <a:gd name="connsiteX36" fmla="*/ 135864 w 258789"/>
                <a:gd name="connsiteY36" fmla="*/ 181871 h 258789"/>
                <a:gd name="connsiteX37" fmla="*/ 86982 w 258789"/>
                <a:gd name="connsiteY37" fmla="*/ 132989 h 25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8789" h="258789">
                  <a:moveTo>
                    <a:pt x="107110" y="258070"/>
                  </a:moveTo>
                  <a:lnTo>
                    <a:pt x="161743" y="258070"/>
                  </a:lnTo>
                  <a:lnTo>
                    <a:pt x="161743" y="233629"/>
                  </a:lnTo>
                  <a:cubicBezTo>
                    <a:pt x="170370" y="230754"/>
                    <a:pt x="177558" y="227878"/>
                    <a:pt x="184747" y="223565"/>
                  </a:cubicBezTo>
                  <a:lnTo>
                    <a:pt x="201999" y="240818"/>
                  </a:lnTo>
                  <a:lnTo>
                    <a:pt x="240818" y="201999"/>
                  </a:lnTo>
                  <a:lnTo>
                    <a:pt x="223565" y="184747"/>
                  </a:lnTo>
                  <a:cubicBezTo>
                    <a:pt x="227878" y="177558"/>
                    <a:pt x="230754" y="168932"/>
                    <a:pt x="233629" y="161743"/>
                  </a:cubicBezTo>
                  <a:lnTo>
                    <a:pt x="258070" y="161743"/>
                  </a:lnTo>
                  <a:lnTo>
                    <a:pt x="258070" y="107110"/>
                  </a:lnTo>
                  <a:lnTo>
                    <a:pt x="233629" y="107110"/>
                  </a:lnTo>
                  <a:cubicBezTo>
                    <a:pt x="230754" y="98484"/>
                    <a:pt x="227878" y="91295"/>
                    <a:pt x="223565" y="84106"/>
                  </a:cubicBezTo>
                  <a:lnTo>
                    <a:pt x="240818" y="66854"/>
                  </a:lnTo>
                  <a:lnTo>
                    <a:pt x="201999" y="28035"/>
                  </a:lnTo>
                  <a:lnTo>
                    <a:pt x="184747" y="45288"/>
                  </a:lnTo>
                  <a:cubicBezTo>
                    <a:pt x="177558" y="40975"/>
                    <a:pt x="168932" y="38099"/>
                    <a:pt x="160306" y="35224"/>
                  </a:cubicBezTo>
                  <a:lnTo>
                    <a:pt x="160306" y="10783"/>
                  </a:lnTo>
                  <a:lnTo>
                    <a:pt x="105672" y="10783"/>
                  </a:lnTo>
                  <a:lnTo>
                    <a:pt x="105672" y="35224"/>
                  </a:lnTo>
                  <a:cubicBezTo>
                    <a:pt x="97046" y="38099"/>
                    <a:pt x="89857" y="40975"/>
                    <a:pt x="82669" y="45288"/>
                  </a:cubicBezTo>
                  <a:lnTo>
                    <a:pt x="65416" y="28035"/>
                  </a:lnTo>
                  <a:lnTo>
                    <a:pt x="26598" y="66854"/>
                  </a:lnTo>
                  <a:lnTo>
                    <a:pt x="43850" y="84106"/>
                  </a:lnTo>
                  <a:cubicBezTo>
                    <a:pt x="39537" y="91295"/>
                    <a:pt x="36662" y="99921"/>
                    <a:pt x="33786" y="107110"/>
                  </a:cubicBezTo>
                  <a:lnTo>
                    <a:pt x="10783" y="107110"/>
                  </a:lnTo>
                  <a:lnTo>
                    <a:pt x="10783" y="161743"/>
                  </a:lnTo>
                  <a:lnTo>
                    <a:pt x="35224" y="161743"/>
                  </a:lnTo>
                  <a:cubicBezTo>
                    <a:pt x="38100" y="170369"/>
                    <a:pt x="40975" y="177558"/>
                    <a:pt x="45288" y="184747"/>
                  </a:cubicBezTo>
                  <a:lnTo>
                    <a:pt x="28035" y="201999"/>
                  </a:lnTo>
                  <a:lnTo>
                    <a:pt x="66854" y="240818"/>
                  </a:lnTo>
                  <a:lnTo>
                    <a:pt x="84106" y="223565"/>
                  </a:lnTo>
                  <a:cubicBezTo>
                    <a:pt x="91295" y="227878"/>
                    <a:pt x="99921" y="230754"/>
                    <a:pt x="107110" y="233629"/>
                  </a:cubicBezTo>
                  <a:lnTo>
                    <a:pt x="107110" y="258070"/>
                  </a:lnTo>
                  <a:close/>
                  <a:moveTo>
                    <a:pt x="86982" y="132989"/>
                  </a:moveTo>
                  <a:cubicBezTo>
                    <a:pt x="86982" y="105672"/>
                    <a:pt x="108548" y="84106"/>
                    <a:pt x="135864" y="84106"/>
                  </a:cubicBezTo>
                  <a:cubicBezTo>
                    <a:pt x="163181" y="84106"/>
                    <a:pt x="184747" y="105672"/>
                    <a:pt x="184747" y="132989"/>
                  </a:cubicBezTo>
                  <a:cubicBezTo>
                    <a:pt x="184747" y="160305"/>
                    <a:pt x="163181" y="181871"/>
                    <a:pt x="135864" y="181871"/>
                  </a:cubicBezTo>
                  <a:cubicBezTo>
                    <a:pt x="108548" y="181871"/>
                    <a:pt x="86982" y="160305"/>
                    <a:pt x="86982" y="132989"/>
                  </a:cubicBezTo>
                  <a:close/>
                </a:path>
              </a:pathLst>
            </a:custGeom>
            <a:solidFill>
              <a:schemeClr val="bg1"/>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13" name="任意多边形: 形状 12">
              <a:extLst>
                <a:ext uri="{FF2B5EF4-FFF2-40B4-BE49-F238E27FC236}">
                  <a16:creationId xmlns:a16="http://schemas.microsoft.com/office/drawing/2014/main" id="{1D159955-F70C-4E80-B906-1035D62FA54C}"/>
                </a:ext>
              </a:extLst>
            </p:cNvPr>
            <p:cNvSpPr/>
            <p:nvPr/>
          </p:nvSpPr>
          <p:spPr>
            <a:xfrm flipH="1">
              <a:off x="9088882" y="4708973"/>
              <a:ext cx="308839" cy="308839"/>
            </a:xfrm>
            <a:custGeom>
              <a:avLst/>
              <a:gdLst>
                <a:gd name="connsiteX0" fmla="*/ 107110 w 258789"/>
                <a:gd name="connsiteY0" fmla="*/ 258070 h 258789"/>
                <a:gd name="connsiteX1" fmla="*/ 161743 w 258789"/>
                <a:gd name="connsiteY1" fmla="*/ 258070 h 258789"/>
                <a:gd name="connsiteX2" fmla="*/ 161743 w 258789"/>
                <a:gd name="connsiteY2" fmla="*/ 233629 h 258789"/>
                <a:gd name="connsiteX3" fmla="*/ 184747 w 258789"/>
                <a:gd name="connsiteY3" fmla="*/ 223565 h 258789"/>
                <a:gd name="connsiteX4" fmla="*/ 201999 w 258789"/>
                <a:gd name="connsiteY4" fmla="*/ 240818 h 258789"/>
                <a:gd name="connsiteX5" fmla="*/ 240818 w 258789"/>
                <a:gd name="connsiteY5" fmla="*/ 201999 h 258789"/>
                <a:gd name="connsiteX6" fmla="*/ 223565 w 258789"/>
                <a:gd name="connsiteY6" fmla="*/ 184747 h 258789"/>
                <a:gd name="connsiteX7" fmla="*/ 233629 w 258789"/>
                <a:gd name="connsiteY7" fmla="*/ 161743 h 258789"/>
                <a:gd name="connsiteX8" fmla="*/ 258070 w 258789"/>
                <a:gd name="connsiteY8" fmla="*/ 161743 h 258789"/>
                <a:gd name="connsiteX9" fmla="*/ 258070 w 258789"/>
                <a:gd name="connsiteY9" fmla="*/ 107110 h 258789"/>
                <a:gd name="connsiteX10" fmla="*/ 233629 w 258789"/>
                <a:gd name="connsiteY10" fmla="*/ 107110 h 258789"/>
                <a:gd name="connsiteX11" fmla="*/ 223565 w 258789"/>
                <a:gd name="connsiteY11" fmla="*/ 84107 h 258789"/>
                <a:gd name="connsiteX12" fmla="*/ 240818 w 258789"/>
                <a:gd name="connsiteY12" fmla="*/ 66854 h 258789"/>
                <a:gd name="connsiteX13" fmla="*/ 201999 w 258789"/>
                <a:gd name="connsiteY13" fmla="*/ 28035 h 258789"/>
                <a:gd name="connsiteX14" fmla="*/ 184747 w 258789"/>
                <a:gd name="connsiteY14" fmla="*/ 45288 h 258789"/>
                <a:gd name="connsiteX15" fmla="*/ 161743 w 258789"/>
                <a:gd name="connsiteY15" fmla="*/ 35224 h 258789"/>
                <a:gd name="connsiteX16" fmla="*/ 161743 w 258789"/>
                <a:gd name="connsiteY16" fmla="*/ 10783 h 258789"/>
                <a:gd name="connsiteX17" fmla="*/ 107110 w 258789"/>
                <a:gd name="connsiteY17" fmla="*/ 10783 h 258789"/>
                <a:gd name="connsiteX18" fmla="*/ 107110 w 258789"/>
                <a:gd name="connsiteY18" fmla="*/ 35224 h 258789"/>
                <a:gd name="connsiteX19" fmla="*/ 84106 w 258789"/>
                <a:gd name="connsiteY19" fmla="*/ 45288 h 258789"/>
                <a:gd name="connsiteX20" fmla="*/ 66854 w 258789"/>
                <a:gd name="connsiteY20" fmla="*/ 28035 h 258789"/>
                <a:gd name="connsiteX21" fmla="*/ 28035 w 258789"/>
                <a:gd name="connsiteY21" fmla="*/ 66854 h 258789"/>
                <a:gd name="connsiteX22" fmla="*/ 45288 w 258789"/>
                <a:gd name="connsiteY22" fmla="*/ 84107 h 258789"/>
                <a:gd name="connsiteX23" fmla="*/ 35224 w 258789"/>
                <a:gd name="connsiteY23" fmla="*/ 107110 h 258789"/>
                <a:gd name="connsiteX24" fmla="*/ 10783 w 258789"/>
                <a:gd name="connsiteY24" fmla="*/ 107110 h 258789"/>
                <a:gd name="connsiteX25" fmla="*/ 10783 w 258789"/>
                <a:gd name="connsiteY25" fmla="*/ 161743 h 258789"/>
                <a:gd name="connsiteX26" fmla="*/ 35224 w 258789"/>
                <a:gd name="connsiteY26" fmla="*/ 161743 h 258789"/>
                <a:gd name="connsiteX27" fmla="*/ 45288 w 258789"/>
                <a:gd name="connsiteY27" fmla="*/ 184747 h 258789"/>
                <a:gd name="connsiteX28" fmla="*/ 28035 w 258789"/>
                <a:gd name="connsiteY28" fmla="*/ 201999 h 258789"/>
                <a:gd name="connsiteX29" fmla="*/ 66854 w 258789"/>
                <a:gd name="connsiteY29" fmla="*/ 240818 h 258789"/>
                <a:gd name="connsiteX30" fmla="*/ 84106 w 258789"/>
                <a:gd name="connsiteY30" fmla="*/ 223565 h 258789"/>
                <a:gd name="connsiteX31" fmla="*/ 107110 w 258789"/>
                <a:gd name="connsiteY31" fmla="*/ 233629 h 258789"/>
                <a:gd name="connsiteX32" fmla="*/ 107110 w 258789"/>
                <a:gd name="connsiteY32" fmla="*/ 258070 h 258789"/>
                <a:gd name="connsiteX33" fmla="*/ 85544 w 258789"/>
                <a:gd name="connsiteY33" fmla="*/ 132989 h 258789"/>
                <a:gd name="connsiteX34" fmla="*/ 134427 w 258789"/>
                <a:gd name="connsiteY34" fmla="*/ 84107 h 258789"/>
                <a:gd name="connsiteX35" fmla="*/ 183309 w 258789"/>
                <a:gd name="connsiteY35" fmla="*/ 132989 h 258789"/>
                <a:gd name="connsiteX36" fmla="*/ 134427 w 258789"/>
                <a:gd name="connsiteY36" fmla="*/ 181871 h 258789"/>
                <a:gd name="connsiteX37" fmla="*/ 85544 w 258789"/>
                <a:gd name="connsiteY37" fmla="*/ 132989 h 25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8789" h="258789">
                  <a:moveTo>
                    <a:pt x="107110" y="258070"/>
                  </a:moveTo>
                  <a:lnTo>
                    <a:pt x="161743" y="258070"/>
                  </a:lnTo>
                  <a:lnTo>
                    <a:pt x="161743" y="233629"/>
                  </a:lnTo>
                  <a:cubicBezTo>
                    <a:pt x="170370" y="230754"/>
                    <a:pt x="177558" y="227878"/>
                    <a:pt x="184747" y="223565"/>
                  </a:cubicBezTo>
                  <a:lnTo>
                    <a:pt x="201999" y="240818"/>
                  </a:lnTo>
                  <a:lnTo>
                    <a:pt x="240818" y="201999"/>
                  </a:lnTo>
                  <a:lnTo>
                    <a:pt x="223565" y="184747"/>
                  </a:lnTo>
                  <a:cubicBezTo>
                    <a:pt x="227878" y="177558"/>
                    <a:pt x="230754" y="168932"/>
                    <a:pt x="233629" y="161743"/>
                  </a:cubicBezTo>
                  <a:lnTo>
                    <a:pt x="258070" y="161743"/>
                  </a:lnTo>
                  <a:lnTo>
                    <a:pt x="258070" y="107110"/>
                  </a:lnTo>
                  <a:lnTo>
                    <a:pt x="233629" y="107110"/>
                  </a:lnTo>
                  <a:cubicBezTo>
                    <a:pt x="230754" y="98484"/>
                    <a:pt x="227878" y="91295"/>
                    <a:pt x="223565" y="84107"/>
                  </a:cubicBezTo>
                  <a:lnTo>
                    <a:pt x="240818" y="66854"/>
                  </a:lnTo>
                  <a:lnTo>
                    <a:pt x="201999" y="28035"/>
                  </a:lnTo>
                  <a:lnTo>
                    <a:pt x="184747" y="45288"/>
                  </a:lnTo>
                  <a:cubicBezTo>
                    <a:pt x="177558" y="40975"/>
                    <a:pt x="168932" y="38100"/>
                    <a:pt x="161743" y="35224"/>
                  </a:cubicBezTo>
                  <a:lnTo>
                    <a:pt x="161743" y="10783"/>
                  </a:lnTo>
                  <a:lnTo>
                    <a:pt x="107110" y="10783"/>
                  </a:lnTo>
                  <a:lnTo>
                    <a:pt x="107110" y="35224"/>
                  </a:lnTo>
                  <a:cubicBezTo>
                    <a:pt x="98484" y="38100"/>
                    <a:pt x="91295" y="40975"/>
                    <a:pt x="84106" y="45288"/>
                  </a:cubicBezTo>
                  <a:lnTo>
                    <a:pt x="66854" y="28035"/>
                  </a:lnTo>
                  <a:lnTo>
                    <a:pt x="28035" y="66854"/>
                  </a:lnTo>
                  <a:lnTo>
                    <a:pt x="45288" y="84107"/>
                  </a:lnTo>
                  <a:cubicBezTo>
                    <a:pt x="40975" y="91295"/>
                    <a:pt x="38100" y="99921"/>
                    <a:pt x="35224" y="107110"/>
                  </a:cubicBezTo>
                  <a:lnTo>
                    <a:pt x="10783" y="107110"/>
                  </a:lnTo>
                  <a:lnTo>
                    <a:pt x="10783" y="161743"/>
                  </a:lnTo>
                  <a:lnTo>
                    <a:pt x="35224" y="161743"/>
                  </a:lnTo>
                  <a:cubicBezTo>
                    <a:pt x="38100" y="170370"/>
                    <a:pt x="40975" y="177558"/>
                    <a:pt x="45288" y="184747"/>
                  </a:cubicBezTo>
                  <a:lnTo>
                    <a:pt x="28035" y="201999"/>
                  </a:lnTo>
                  <a:lnTo>
                    <a:pt x="66854" y="240818"/>
                  </a:lnTo>
                  <a:lnTo>
                    <a:pt x="84106" y="223565"/>
                  </a:lnTo>
                  <a:cubicBezTo>
                    <a:pt x="91295" y="227878"/>
                    <a:pt x="99921" y="230754"/>
                    <a:pt x="107110" y="233629"/>
                  </a:cubicBezTo>
                  <a:lnTo>
                    <a:pt x="107110" y="258070"/>
                  </a:lnTo>
                  <a:close/>
                  <a:moveTo>
                    <a:pt x="85544" y="132989"/>
                  </a:moveTo>
                  <a:cubicBezTo>
                    <a:pt x="85544" y="105672"/>
                    <a:pt x="107110" y="84107"/>
                    <a:pt x="134427" y="84107"/>
                  </a:cubicBezTo>
                  <a:cubicBezTo>
                    <a:pt x="161743" y="84107"/>
                    <a:pt x="183309" y="105672"/>
                    <a:pt x="183309" y="132989"/>
                  </a:cubicBezTo>
                  <a:cubicBezTo>
                    <a:pt x="183309" y="160306"/>
                    <a:pt x="161743" y="181871"/>
                    <a:pt x="134427" y="181871"/>
                  </a:cubicBezTo>
                  <a:cubicBezTo>
                    <a:pt x="107110" y="181871"/>
                    <a:pt x="85544" y="160306"/>
                    <a:pt x="85544" y="132989"/>
                  </a:cubicBezTo>
                  <a:close/>
                </a:path>
              </a:pathLst>
            </a:custGeom>
            <a:solidFill>
              <a:schemeClr val="bg1"/>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14" name="任意多边形: 形状 13">
              <a:extLst>
                <a:ext uri="{FF2B5EF4-FFF2-40B4-BE49-F238E27FC236}">
                  <a16:creationId xmlns:a16="http://schemas.microsoft.com/office/drawing/2014/main" id="{BDF80545-E46F-4E1B-ACAC-A1C9B13B04DA}"/>
                </a:ext>
              </a:extLst>
            </p:cNvPr>
            <p:cNvSpPr/>
            <p:nvPr/>
          </p:nvSpPr>
          <p:spPr>
            <a:xfrm flipH="1">
              <a:off x="10085746" y="5863685"/>
              <a:ext cx="205892" cy="205893"/>
            </a:xfrm>
            <a:custGeom>
              <a:avLst/>
              <a:gdLst>
                <a:gd name="connsiteX0" fmla="*/ 10783 w 172526"/>
                <a:gd name="connsiteY0" fmla="*/ 109985 h 172526"/>
                <a:gd name="connsiteX1" fmla="*/ 26598 w 172526"/>
                <a:gd name="connsiteY1" fmla="*/ 109985 h 172526"/>
                <a:gd name="connsiteX2" fmla="*/ 32349 w 172526"/>
                <a:gd name="connsiteY2" fmla="*/ 125800 h 172526"/>
                <a:gd name="connsiteX3" fmla="*/ 20847 w 172526"/>
                <a:gd name="connsiteY3" fmla="*/ 137302 h 172526"/>
                <a:gd name="connsiteX4" fmla="*/ 46726 w 172526"/>
                <a:gd name="connsiteY4" fmla="*/ 163181 h 172526"/>
                <a:gd name="connsiteX5" fmla="*/ 58228 w 172526"/>
                <a:gd name="connsiteY5" fmla="*/ 151679 h 172526"/>
                <a:gd name="connsiteX6" fmla="*/ 74042 w 172526"/>
                <a:gd name="connsiteY6" fmla="*/ 157430 h 172526"/>
                <a:gd name="connsiteX7" fmla="*/ 74042 w 172526"/>
                <a:gd name="connsiteY7" fmla="*/ 173245 h 172526"/>
                <a:gd name="connsiteX8" fmla="*/ 109985 w 172526"/>
                <a:gd name="connsiteY8" fmla="*/ 173245 h 172526"/>
                <a:gd name="connsiteX9" fmla="*/ 109985 w 172526"/>
                <a:gd name="connsiteY9" fmla="*/ 157430 h 172526"/>
                <a:gd name="connsiteX10" fmla="*/ 125800 w 172526"/>
                <a:gd name="connsiteY10" fmla="*/ 151679 h 172526"/>
                <a:gd name="connsiteX11" fmla="*/ 137302 w 172526"/>
                <a:gd name="connsiteY11" fmla="*/ 163181 h 172526"/>
                <a:gd name="connsiteX12" fmla="*/ 163181 w 172526"/>
                <a:gd name="connsiteY12" fmla="*/ 137302 h 172526"/>
                <a:gd name="connsiteX13" fmla="*/ 151679 w 172526"/>
                <a:gd name="connsiteY13" fmla="*/ 125800 h 172526"/>
                <a:gd name="connsiteX14" fmla="*/ 158868 w 172526"/>
                <a:gd name="connsiteY14" fmla="*/ 109985 h 172526"/>
                <a:gd name="connsiteX15" fmla="*/ 174683 w 172526"/>
                <a:gd name="connsiteY15" fmla="*/ 109985 h 172526"/>
                <a:gd name="connsiteX16" fmla="*/ 174683 w 172526"/>
                <a:gd name="connsiteY16" fmla="*/ 74042 h 172526"/>
                <a:gd name="connsiteX17" fmla="*/ 158868 w 172526"/>
                <a:gd name="connsiteY17" fmla="*/ 74042 h 172526"/>
                <a:gd name="connsiteX18" fmla="*/ 151679 w 172526"/>
                <a:gd name="connsiteY18" fmla="*/ 58227 h 172526"/>
                <a:gd name="connsiteX19" fmla="*/ 163181 w 172526"/>
                <a:gd name="connsiteY19" fmla="*/ 46726 h 172526"/>
                <a:gd name="connsiteX20" fmla="*/ 137302 w 172526"/>
                <a:gd name="connsiteY20" fmla="*/ 20847 h 172526"/>
                <a:gd name="connsiteX21" fmla="*/ 125800 w 172526"/>
                <a:gd name="connsiteY21" fmla="*/ 32349 h 172526"/>
                <a:gd name="connsiteX22" fmla="*/ 109985 w 172526"/>
                <a:gd name="connsiteY22" fmla="*/ 26598 h 172526"/>
                <a:gd name="connsiteX23" fmla="*/ 109985 w 172526"/>
                <a:gd name="connsiteY23" fmla="*/ 10783 h 172526"/>
                <a:gd name="connsiteX24" fmla="*/ 74042 w 172526"/>
                <a:gd name="connsiteY24" fmla="*/ 10783 h 172526"/>
                <a:gd name="connsiteX25" fmla="*/ 74042 w 172526"/>
                <a:gd name="connsiteY25" fmla="*/ 26598 h 172526"/>
                <a:gd name="connsiteX26" fmla="*/ 58228 w 172526"/>
                <a:gd name="connsiteY26" fmla="*/ 32349 h 172526"/>
                <a:gd name="connsiteX27" fmla="*/ 46726 w 172526"/>
                <a:gd name="connsiteY27" fmla="*/ 20847 h 172526"/>
                <a:gd name="connsiteX28" fmla="*/ 20847 w 172526"/>
                <a:gd name="connsiteY28" fmla="*/ 46726 h 172526"/>
                <a:gd name="connsiteX29" fmla="*/ 32349 w 172526"/>
                <a:gd name="connsiteY29" fmla="*/ 58227 h 172526"/>
                <a:gd name="connsiteX30" fmla="*/ 26598 w 172526"/>
                <a:gd name="connsiteY30" fmla="*/ 74042 h 172526"/>
                <a:gd name="connsiteX31" fmla="*/ 10783 w 172526"/>
                <a:gd name="connsiteY31" fmla="*/ 74042 h 172526"/>
                <a:gd name="connsiteX32" fmla="*/ 10783 w 172526"/>
                <a:gd name="connsiteY32" fmla="*/ 109985 h 172526"/>
                <a:gd name="connsiteX33" fmla="*/ 92733 w 172526"/>
                <a:gd name="connsiteY33" fmla="*/ 61103 h 172526"/>
                <a:gd name="connsiteX34" fmla="*/ 124363 w 172526"/>
                <a:gd name="connsiteY34" fmla="*/ 92733 h 172526"/>
                <a:gd name="connsiteX35" fmla="*/ 92733 w 172526"/>
                <a:gd name="connsiteY35" fmla="*/ 124362 h 172526"/>
                <a:gd name="connsiteX36" fmla="*/ 61103 w 172526"/>
                <a:gd name="connsiteY36" fmla="*/ 92733 h 172526"/>
                <a:gd name="connsiteX37" fmla="*/ 92733 w 172526"/>
                <a:gd name="connsiteY37" fmla="*/ 61103 h 172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72526" h="172526">
                  <a:moveTo>
                    <a:pt x="10783" y="109985"/>
                  </a:moveTo>
                  <a:lnTo>
                    <a:pt x="26598" y="109985"/>
                  </a:lnTo>
                  <a:cubicBezTo>
                    <a:pt x="28035" y="115736"/>
                    <a:pt x="30911" y="120050"/>
                    <a:pt x="32349" y="125800"/>
                  </a:cubicBezTo>
                  <a:lnTo>
                    <a:pt x="20847" y="137302"/>
                  </a:lnTo>
                  <a:lnTo>
                    <a:pt x="46726" y="163181"/>
                  </a:lnTo>
                  <a:lnTo>
                    <a:pt x="58228" y="151679"/>
                  </a:lnTo>
                  <a:cubicBezTo>
                    <a:pt x="62541" y="154555"/>
                    <a:pt x="68292" y="155992"/>
                    <a:pt x="74042" y="157430"/>
                  </a:cubicBezTo>
                  <a:lnTo>
                    <a:pt x="74042" y="173245"/>
                  </a:lnTo>
                  <a:lnTo>
                    <a:pt x="109985" y="173245"/>
                  </a:lnTo>
                  <a:lnTo>
                    <a:pt x="109985" y="157430"/>
                  </a:lnTo>
                  <a:cubicBezTo>
                    <a:pt x="115736" y="155992"/>
                    <a:pt x="120049" y="153117"/>
                    <a:pt x="125800" y="151679"/>
                  </a:cubicBezTo>
                  <a:lnTo>
                    <a:pt x="137302" y="163181"/>
                  </a:lnTo>
                  <a:lnTo>
                    <a:pt x="163181" y="137302"/>
                  </a:lnTo>
                  <a:lnTo>
                    <a:pt x="151679" y="125800"/>
                  </a:lnTo>
                  <a:cubicBezTo>
                    <a:pt x="154555" y="121487"/>
                    <a:pt x="155992" y="115736"/>
                    <a:pt x="158868" y="109985"/>
                  </a:cubicBezTo>
                  <a:lnTo>
                    <a:pt x="174683" y="109985"/>
                  </a:lnTo>
                  <a:lnTo>
                    <a:pt x="174683" y="74042"/>
                  </a:lnTo>
                  <a:lnTo>
                    <a:pt x="158868" y="74042"/>
                  </a:lnTo>
                  <a:cubicBezTo>
                    <a:pt x="157430" y="68292"/>
                    <a:pt x="154555" y="63979"/>
                    <a:pt x="151679" y="58227"/>
                  </a:cubicBezTo>
                  <a:lnTo>
                    <a:pt x="163181" y="46726"/>
                  </a:lnTo>
                  <a:lnTo>
                    <a:pt x="137302" y="20847"/>
                  </a:lnTo>
                  <a:lnTo>
                    <a:pt x="125800" y="32349"/>
                  </a:lnTo>
                  <a:cubicBezTo>
                    <a:pt x="121487" y="29473"/>
                    <a:pt x="115736" y="28036"/>
                    <a:pt x="109985" y="26598"/>
                  </a:cubicBezTo>
                  <a:lnTo>
                    <a:pt x="109985" y="10783"/>
                  </a:lnTo>
                  <a:lnTo>
                    <a:pt x="74042" y="10783"/>
                  </a:lnTo>
                  <a:lnTo>
                    <a:pt x="74042" y="26598"/>
                  </a:lnTo>
                  <a:cubicBezTo>
                    <a:pt x="68292" y="28036"/>
                    <a:pt x="63978" y="30911"/>
                    <a:pt x="58228" y="32349"/>
                  </a:cubicBezTo>
                  <a:lnTo>
                    <a:pt x="46726" y="20847"/>
                  </a:lnTo>
                  <a:lnTo>
                    <a:pt x="20847" y="46726"/>
                  </a:lnTo>
                  <a:lnTo>
                    <a:pt x="32349" y="58227"/>
                  </a:lnTo>
                  <a:cubicBezTo>
                    <a:pt x="29473" y="62541"/>
                    <a:pt x="28035" y="68292"/>
                    <a:pt x="26598" y="74042"/>
                  </a:cubicBezTo>
                  <a:lnTo>
                    <a:pt x="10783" y="74042"/>
                  </a:lnTo>
                  <a:lnTo>
                    <a:pt x="10783" y="109985"/>
                  </a:lnTo>
                  <a:close/>
                  <a:moveTo>
                    <a:pt x="92733" y="61103"/>
                  </a:moveTo>
                  <a:cubicBezTo>
                    <a:pt x="109985" y="61103"/>
                    <a:pt x="124363" y="75480"/>
                    <a:pt x="124363" y="92733"/>
                  </a:cubicBezTo>
                  <a:cubicBezTo>
                    <a:pt x="124363" y="109985"/>
                    <a:pt x="109985" y="124362"/>
                    <a:pt x="92733" y="124362"/>
                  </a:cubicBezTo>
                  <a:cubicBezTo>
                    <a:pt x="75480" y="124362"/>
                    <a:pt x="61103" y="109985"/>
                    <a:pt x="61103" y="92733"/>
                  </a:cubicBezTo>
                  <a:cubicBezTo>
                    <a:pt x="61103" y="75480"/>
                    <a:pt x="74042" y="61103"/>
                    <a:pt x="92733" y="61103"/>
                  </a:cubicBezTo>
                  <a:close/>
                </a:path>
              </a:pathLst>
            </a:custGeom>
            <a:solidFill>
              <a:schemeClr val="bg1"/>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15" name="任意多边形: 形状 14">
              <a:extLst>
                <a:ext uri="{FF2B5EF4-FFF2-40B4-BE49-F238E27FC236}">
                  <a16:creationId xmlns:a16="http://schemas.microsoft.com/office/drawing/2014/main" id="{4F01B586-E34F-41BB-9341-31F96605A2EE}"/>
                </a:ext>
              </a:extLst>
            </p:cNvPr>
            <p:cNvSpPr/>
            <p:nvPr/>
          </p:nvSpPr>
          <p:spPr>
            <a:xfrm flipH="1">
              <a:off x="9447477" y="6332090"/>
              <a:ext cx="205892" cy="205893"/>
            </a:xfrm>
            <a:custGeom>
              <a:avLst/>
              <a:gdLst>
                <a:gd name="connsiteX0" fmla="*/ 10783 w 172526"/>
                <a:gd name="connsiteY0" fmla="*/ 109986 h 172526"/>
                <a:gd name="connsiteX1" fmla="*/ 26598 w 172526"/>
                <a:gd name="connsiteY1" fmla="*/ 109986 h 172526"/>
                <a:gd name="connsiteX2" fmla="*/ 32349 w 172526"/>
                <a:gd name="connsiteY2" fmla="*/ 125800 h 172526"/>
                <a:gd name="connsiteX3" fmla="*/ 20847 w 172526"/>
                <a:gd name="connsiteY3" fmla="*/ 137302 h 172526"/>
                <a:gd name="connsiteX4" fmla="*/ 46726 w 172526"/>
                <a:gd name="connsiteY4" fmla="*/ 163181 h 172526"/>
                <a:gd name="connsiteX5" fmla="*/ 58228 w 172526"/>
                <a:gd name="connsiteY5" fmla="*/ 151679 h 172526"/>
                <a:gd name="connsiteX6" fmla="*/ 74042 w 172526"/>
                <a:gd name="connsiteY6" fmla="*/ 157430 h 172526"/>
                <a:gd name="connsiteX7" fmla="*/ 74042 w 172526"/>
                <a:gd name="connsiteY7" fmla="*/ 173245 h 172526"/>
                <a:gd name="connsiteX8" fmla="*/ 109985 w 172526"/>
                <a:gd name="connsiteY8" fmla="*/ 173245 h 172526"/>
                <a:gd name="connsiteX9" fmla="*/ 109985 w 172526"/>
                <a:gd name="connsiteY9" fmla="*/ 157430 h 172526"/>
                <a:gd name="connsiteX10" fmla="*/ 125800 w 172526"/>
                <a:gd name="connsiteY10" fmla="*/ 151679 h 172526"/>
                <a:gd name="connsiteX11" fmla="*/ 137302 w 172526"/>
                <a:gd name="connsiteY11" fmla="*/ 163181 h 172526"/>
                <a:gd name="connsiteX12" fmla="*/ 163181 w 172526"/>
                <a:gd name="connsiteY12" fmla="*/ 137302 h 172526"/>
                <a:gd name="connsiteX13" fmla="*/ 151679 w 172526"/>
                <a:gd name="connsiteY13" fmla="*/ 125800 h 172526"/>
                <a:gd name="connsiteX14" fmla="*/ 158868 w 172526"/>
                <a:gd name="connsiteY14" fmla="*/ 109986 h 172526"/>
                <a:gd name="connsiteX15" fmla="*/ 174683 w 172526"/>
                <a:gd name="connsiteY15" fmla="*/ 109986 h 172526"/>
                <a:gd name="connsiteX16" fmla="*/ 174683 w 172526"/>
                <a:gd name="connsiteY16" fmla="*/ 74043 h 172526"/>
                <a:gd name="connsiteX17" fmla="*/ 158868 w 172526"/>
                <a:gd name="connsiteY17" fmla="*/ 74043 h 172526"/>
                <a:gd name="connsiteX18" fmla="*/ 151679 w 172526"/>
                <a:gd name="connsiteY18" fmla="*/ 58228 h 172526"/>
                <a:gd name="connsiteX19" fmla="*/ 163181 w 172526"/>
                <a:gd name="connsiteY19" fmla="*/ 46726 h 172526"/>
                <a:gd name="connsiteX20" fmla="*/ 137302 w 172526"/>
                <a:gd name="connsiteY20" fmla="*/ 20847 h 172526"/>
                <a:gd name="connsiteX21" fmla="*/ 125800 w 172526"/>
                <a:gd name="connsiteY21" fmla="*/ 32349 h 172526"/>
                <a:gd name="connsiteX22" fmla="*/ 109985 w 172526"/>
                <a:gd name="connsiteY22" fmla="*/ 26598 h 172526"/>
                <a:gd name="connsiteX23" fmla="*/ 109985 w 172526"/>
                <a:gd name="connsiteY23" fmla="*/ 10783 h 172526"/>
                <a:gd name="connsiteX24" fmla="*/ 74042 w 172526"/>
                <a:gd name="connsiteY24" fmla="*/ 10783 h 172526"/>
                <a:gd name="connsiteX25" fmla="*/ 74042 w 172526"/>
                <a:gd name="connsiteY25" fmla="*/ 26598 h 172526"/>
                <a:gd name="connsiteX26" fmla="*/ 58228 w 172526"/>
                <a:gd name="connsiteY26" fmla="*/ 32349 h 172526"/>
                <a:gd name="connsiteX27" fmla="*/ 46726 w 172526"/>
                <a:gd name="connsiteY27" fmla="*/ 20847 h 172526"/>
                <a:gd name="connsiteX28" fmla="*/ 20847 w 172526"/>
                <a:gd name="connsiteY28" fmla="*/ 46726 h 172526"/>
                <a:gd name="connsiteX29" fmla="*/ 32349 w 172526"/>
                <a:gd name="connsiteY29" fmla="*/ 58228 h 172526"/>
                <a:gd name="connsiteX30" fmla="*/ 26598 w 172526"/>
                <a:gd name="connsiteY30" fmla="*/ 74043 h 172526"/>
                <a:gd name="connsiteX31" fmla="*/ 10783 w 172526"/>
                <a:gd name="connsiteY31" fmla="*/ 74043 h 172526"/>
                <a:gd name="connsiteX32" fmla="*/ 10783 w 172526"/>
                <a:gd name="connsiteY32" fmla="*/ 109986 h 172526"/>
                <a:gd name="connsiteX33" fmla="*/ 92733 w 172526"/>
                <a:gd name="connsiteY33" fmla="*/ 61103 h 172526"/>
                <a:gd name="connsiteX34" fmla="*/ 124363 w 172526"/>
                <a:gd name="connsiteY34" fmla="*/ 92733 h 172526"/>
                <a:gd name="connsiteX35" fmla="*/ 92733 w 172526"/>
                <a:gd name="connsiteY35" fmla="*/ 124363 h 172526"/>
                <a:gd name="connsiteX36" fmla="*/ 61103 w 172526"/>
                <a:gd name="connsiteY36" fmla="*/ 92733 h 172526"/>
                <a:gd name="connsiteX37" fmla="*/ 92733 w 172526"/>
                <a:gd name="connsiteY37" fmla="*/ 61103 h 172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72526" h="172526">
                  <a:moveTo>
                    <a:pt x="10783" y="109986"/>
                  </a:moveTo>
                  <a:lnTo>
                    <a:pt x="26598" y="109986"/>
                  </a:lnTo>
                  <a:cubicBezTo>
                    <a:pt x="28036" y="115737"/>
                    <a:pt x="30911" y="120050"/>
                    <a:pt x="32349" y="125800"/>
                  </a:cubicBezTo>
                  <a:lnTo>
                    <a:pt x="20847" y="137302"/>
                  </a:lnTo>
                  <a:lnTo>
                    <a:pt x="46726" y="163181"/>
                  </a:lnTo>
                  <a:lnTo>
                    <a:pt x="58228" y="151679"/>
                  </a:lnTo>
                  <a:cubicBezTo>
                    <a:pt x="62541" y="154555"/>
                    <a:pt x="68292" y="155992"/>
                    <a:pt x="74042" y="157430"/>
                  </a:cubicBezTo>
                  <a:lnTo>
                    <a:pt x="74042" y="173245"/>
                  </a:lnTo>
                  <a:lnTo>
                    <a:pt x="109985" y="173245"/>
                  </a:lnTo>
                  <a:lnTo>
                    <a:pt x="109985" y="157430"/>
                  </a:lnTo>
                  <a:cubicBezTo>
                    <a:pt x="115736" y="155992"/>
                    <a:pt x="120049" y="153117"/>
                    <a:pt x="125800" y="151679"/>
                  </a:cubicBezTo>
                  <a:lnTo>
                    <a:pt x="137302" y="163181"/>
                  </a:lnTo>
                  <a:lnTo>
                    <a:pt x="163181" y="137302"/>
                  </a:lnTo>
                  <a:lnTo>
                    <a:pt x="151679" y="125800"/>
                  </a:lnTo>
                  <a:cubicBezTo>
                    <a:pt x="154555" y="121487"/>
                    <a:pt x="155992" y="115737"/>
                    <a:pt x="158868" y="109986"/>
                  </a:cubicBezTo>
                  <a:lnTo>
                    <a:pt x="174683" y="109986"/>
                  </a:lnTo>
                  <a:lnTo>
                    <a:pt x="174683" y="74043"/>
                  </a:lnTo>
                  <a:lnTo>
                    <a:pt x="158868" y="74043"/>
                  </a:lnTo>
                  <a:cubicBezTo>
                    <a:pt x="157430" y="68292"/>
                    <a:pt x="154555" y="63979"/>
                    <a:pt x="151679" y="58228"/>
                  </a:cubicBezTo>
                  <a:lnTo>
                    <a:pt x="163181" y="46726"/>
                  </a:lnTo>
                  <a:lnTo>
                    <a:pt x="137302" y="20847"/>
                  </a:lnTo>
                  <a:lnTo>
                    <a:pt x="125800" y="32349"/>
                  </a:lnTo>
                  <a:cubicBezTo>
                    <a:pt x="121487" y="29473"/>
                    <a:pt x="115736" y="28036"/>
                    <a:pt x="109985" y="26598"/>
                  </a:cubicBezTo>
                  <a:lnTo>
                    <a:pt x="109985" y="10783"/>
                  </a:lnTo>
                  <a:lnTo>
                    <a:pt x="74042" y="10783"/>
                  </a:lnTo>
                  <a:lnTo>
                    <a:pt x="74042" y="26598"/>
                  </a:lnTo>
                  <a:cubicBezTo>
                    <a:pt x="68292" y="28036"/>
                    <a:pt x="63978" y="30911"/>
                    <a:pt x="58228" y="32349"/>
                  </a:cubicBezTo>
                  <a:lnTo>
                    <a:pt x="46726" y="20847"/>
                  </a:lnTo>
                  <a:lnTo>
                    <a:pt x="20847" y="46726"/>
                  </a:lnTo>
                  <a:lnTo>
                    <a:pt x="32349" y="58228"/>
                  </a:lnTo>
                  <a:cubicBezTo>
                    <a:pt x="29473" y="62541"/>
                    <a:pt x="28036" y="68292"/>
                    <a:pt x="26598" y="74043"/>
                  </a:cubicBezTo>
                  <a:lnTo>
                    <a:pt x="10783" y="74043"/>
                  </a:lnTo>
                  <a:lnTo>
                    <a:pt x="10783" y="109986"/>
                  </a:lnTo>
                  <a:close/>
                  <a:moveTo>
                    <a:pt x="92733" y="61103"/>
                  </a:moveTo>
                  <a:cubicBezTo>
                    <a:pt x="109985" y="61103"/>
                    <a:pt x="124363" y="75480"/>
                    <a:pt x="124363" y="92733"/>
                  </a:cubicBezTo>
                  <a:cubicBezTo>
                    <a:pt x="124363" y="109986"/>
                    <a:pt x="109985" y="124363"/>
                    <a:pt x="92733" y="124363"/>
                  </a:cubicBezTo>
                  <a:cubicBezTo>
                    <a:pt x="75480" y="124363"/>
                    <a:pt x="61103" y="109986"/>
                    <a:pt x="61103" y="92733"/>
                  </a:cubicBezTo>
                  <a:cubicBezTo>
                    <a:pt x="61103" y="75480"/>
                    <a:pt x="75480" y="61103"/>
                    <a:pt x="92733" y="61103"/>
                  </a:cubicBezTo>
                  <a:close/>
                </a:path>
              </a:pathLst>
            </a:custGeom>
            <a:solidFill>
              <a:schemeClr val="bg1"/>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16" name="任意多边形: 形状 15">
              <a:extLst>
                <a:ext uri="{FF2B5EF4-FFF2-40B4-BE49-F238E27FC236}">
                  <a16:creationId xmlns:a16="http://schemas.microsoft.com/office/drawing/2014/main" id="{BB86573C-CC11-4E37-A095-7BF020B546B9}"/>
                </a:ext>
              </a:extLst>
            </p:cNvPr>
            <p:cNvSpPr/>
            <p:nvPr/>
          </p:nvSpPr>
          <p:spPr>
            <a:xfrm flipH="1">
              <a:off x="9989660" y="5275176"/>
              <a:ext cx="137262" cy="137262"/>
            </a:xfrm>
            <a:custGeom>
              <a:avLst/>
              <a:gdLst>
                <a:gd name="connsiteX0" fmla="*/ 114299 w 115017"/>
                <a:gd name="connsiteY0" fmla="*/ 62541 h 115017"/>
                <a:gd name="connsiteX1" fmla="*/ 62541 w 115017"/>
                <a:gd name="connsiteY1" fmla="*/ 114299 h 115017"/>
                <a:gd name="connsiteX2" fmla="*/ 10783 w 115017"/>
                <a:gd name="connsiteY2" fmla="*/ 62541 h 115017"/>
                <a:gd name="connsiteX3" fmla="*/ 62541 w 115017"/>
                <a:gd name="connsiteY3" fmla="*/ 10783 h 115017"/>
                <a:gd name="connsiteX4" fmla="*/ 114299 w 115017"/>
                <a:gd name="connsiteY4" fmla="*/ 62541 h 1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017" h="115017">
                  <a:moveTo>
                    <a:pt x="114299" y="62541"/>
                  </a:moveTo>
                  <a:cubicBezTo>
                    <a:pt x="114299" y="91295"/>
                    <a:pt x="91295" y="114299"/>
                    <a:pt x="62541" y="114299"/>
                  </a:cubicBezTo>
                  <a:cubicBezTo>
                    <a:pt x="33786" y="114299"/>
                    <a:pt x="10783" y="91295"/>
                    <a:pt x="10783" y="62541"/>
                  </a:cubicBezTo>
                  <a:cubicBezTo>
                    <a:pt x="10783" y="33786"/>
                    <a:pt x="33786" y="10783"/>
                    <a:pt x="62541" y="10783"/>
                  </a:cubicBezTo>
                  <a:cubicBezTo>
                    <a:pt x="91295" y="10783"/>
                    <a:pt x="114299" y="33786"/>
                    <a:pt x="114299" y="62541"/>
                  </a:cubicBezTo>
                  <a:close/>
                </a:path>
              </a:pathLst>
            </a:custGeom>
            <a:solidFill>
              <a:schemeClr val="bg1"/>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17" name="任意多边形: 形状 16">
              <a:extLst>
                <a:ext uri="{FF2B5EF4-FFF2-40B4-BE49-F238E27FC236}">
                  <a16:creationId xmlns:a16="http://schemas.microsoft.com/office/drawing/2014/main" id="{D56BCF3E-E9D5-4D2C-9D34-40999C6E8B59}"/>
                </a:ext>
              </a:extLst>
            </p:cNvPr>
            <p:cNvSpPr/>
            <p:nvPr/>
          </p:nvSpPr>
          <p:spPr>
            <a:xfrm flipH="1">
              <a:off x="8771464" y="5336943"/>
              <a:ext cx="137262" cy="137262"/>
            </a:xfrm>
            <a:custGeom>
              <a:avLst/>
              <a:gdLst>
                <a:gd name="connsiteX0" fmla="*/ 114299 w 115017"/>
                <a:gd name="connsiteY0" fmla="*/ 62541 h 115017"/>
                <a:gd name="connsiteX1" fmla="*/ 62541 w 115017"/>
                <a:gd name="connsiteY1" fmla="*/ 114299 h 115017"/>
                <a:gd name="connsiteX2" fmla="*/ 10783 w 115017"/>
                <a:gd name="connsiteY2" fmla="*/ 62541 h 115017"/>
                <a:gd name="connsiteX3" fmla="*/ 62541 w 115017"/>
                <a:gd name="connsiteY3" fmla="*/ 10783 h 115017"/>
                <a:gd name="connsiteX4" fmla="*/ 114299 w 115017"/>
                <a:gd name="connsiteY4" fmla="*/ 62541 h 1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017" h="115017">
                  <a:moveTo>
                    <a:pt x="114299" y="62541"/>
                  </a:moveTo>
                  <a:cubicBezTo>
                    <a:pt x="114299" y="91295"/>
                    <a:pt x="91295" y="114299"/>
                    <a:pt x="62541" y="114299"/>
                  </a:cubicBezTo>
                  <a:cubicBezTo>
                    <a:pt x="33786" y="114299"/>
                    <a:pt x="10783" y="91295"/>
                    <a:pt x="10783" y="62541"/>
                  </a:cubicBezTo>
                  <a:cubicBezTo>
                    <a:pt x="10783" y="33786"/>
                    <a:pt x="33786" y="10783"/>
                    <a:pt x="62541" y="10783"/>
                  </a:cubicBezTo>
                  <a:cubicBezTo>
                    <a:pt x="91295" y="10783"/>
                    <a:pt x="114299" y="33786"/>
                    <a:pt x="114299" y="62541"/>
                  </a:cubicBezTo>
                  <a:close/>
                </a:path>
              </a:pathLst>
            </a:custGeom>
            <a:solidFill>
              <a:schemeClr val="bg1"/>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18" name="任意多边形: 形状 17">
              <a:extLst>
                <a:ext uri="{FF2B5EF4-FFF2-40B4-BE49-F238E27FC236}">
                  <a16:creationId xmlns:a16="http://schemas.microsoft.com/office/drawing/2014/main" id="{FC592067-A00B-47F1-92AB-DDDB3773B8D1}"/>
                </a:ext>
              </a:extLst>
            </p:cNvPr>
            <p:cNvSpPr/>
            <p:nvPr/>
          </p:nvSpPr>
          <p:spPr>
            <a:xfrm flipH="1">
              <a:off x="8718274" y="5899715"/>
              <a:ext cx="137262" cy="137262"/>
            </a:xfrm>
            <a:custGeom>
              <a:avLst/>
              <a:gdLst>
                <a:gd name="connsiteX0" fmla="*/ 114299 w 115017"/>
                <a:gd name="connsiteY0" fmla="*/ 62541 h 115017"/>
                <a:gd name="connsiteX1" fmla="*/ 62541 w 115017"/>
                <a:gd name="connsiteY1" fmla="*/ 114298 h 115017"/>
                <a:gd name="connsiteX2" fmla="*/ 10783 w 115017"/>
                <a:gd name="connsiteY2" fmla="*/ 62541 h 115017"/>
                <a:gd name="connsiteX3" fmla="*/ 62541 w 115017"/>
                <a:gd name="connsiteY3" fmla="*/ 10783 h 115017"/>
                <a:gd name="connsiteX4" fmla="*/ 114299 w 115017"/>
                <a:gd name="connsiteY4" fmla="*/ 62541 h 1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017" h="115017">
                  <a:moveTo>
                    <a:pt x="114299" y="62541"/>
                  </a:moveTo>
                  <a:cubicBezTo>
                    <a:pt x="114299" y="91295"/>
                    <a:pt x="91295" y="114298"/>
                    <a:pt x="62541" y="114298"/>
                  </a:cubicBezTo>
                  <a:cubicBezTo>
                    <a:pt x="33786" y="114298"/>
                    <a:pt x="10783" y="91295"/>
                    <a:pt x="10783" y="62541"/>
                  </a:cubicBezTo>
                  <a:cubicBezTo>
                    <a:pt x="10783" y="33786"/>
                    <a:pt x="33786" y="10783"/>
                    <a:pt x="62541" y="10783"/>
                  </a:cubicBezTo>
                  <a:cubicBezTo>
                    <a:pt x="91295" y="10783"/>
                    <a:pt x="114299" y="33786"/>
                    <a:pt x="114299" y="62541"/>
                  </a:cubicBezTo>
                  <a:close/>
                </a:path>
              </a:pathLst>
            </a:custGeom>
            <a:solidFill>
              <a:schemeClr val="bg1"/>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19" name="任意多边形: 形状 18">
              <a:extLst>
                <a:ext uri="{FF2B5EF4-FFF2-40B4-BE49-F238E27FC236}">
                  <a16:creationId xmlns:a16="http://schemas.microsoft.com/office/drawing/2014/main" id="{5D6F3D7F-5D62-4DB5-B142-C382C06647F9}"/>
                </a:ext>
              </a:extLst>
            </p:cNvPr>
            <p:cNvSpPr/>
            <p:nvPr/>
          </p:nvSpPr>
          <p:spPr>
            <a:xfrm flipH="1">
              <a:off x="10236732" y="6091883"/>
              <a:ext cx="137262" cy="137262"/>
            </a:xfrm>
            <a:custGeom>
              <a:avLst/>
              <a:gdLst>
                <a:gd name="connsiteX0" fmla="*/ 114299 w 115017"/>
                <a:gd name="connsiteY0" fmla="*/ 62541 h 115017"/>
                <a:gd name="connsiteX1" fmla="*/ 62541 w 115017"/>
                <a:gd name="connsiteY1" fmla="*/ 114299 h 115017"/>
                <a:gd name="connsiteX2" fmla="*/ 10783 w 115017"/>
                <a:gd name="connsiteY2" fmla="*/ 62541 h 115017"/>
                <a:gd name="connsiteX3" fmla="*/ 62541 w 115017"/>
                <a:gd name="connsiteY3" fmla="*/ 10783 h 115017"/>
                <a:gd name="connsiteX4" fmla="*/ 114299 w 115017"/>
                <a:gd name="connsiteY4" fmla="*/ 62541 h 1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017" h="115017">
                  <a:moveTo>
                    <a:pt x="114299" y="62541"/>
                  </a:moveTo>
                  <a:cubicBezTo>
                    <a:pt x="114299" y="91295"/>
                    <a:pt x="91295" y="114299"/>
                    <a:pt x="62541" y="114299"/>
                  </a:cubicBezTo>
                  <a:cubicBezTo>
                    <a:pt x="33786" y="114299"/>
                    <a:pt x="10783" y="91295"/>
                    <a:pt x="10783" y="62541"/>
                  </a:cubicBezTo>
                  <a:cubicBezTo>
                    <a:pt x="10783" y="33786"/>
                    <a:pt x="33786" y="10783"/>
                    <a:pt x="62541" y="10783"/>
                  </a:cubicBezTo>
                  <a:cubicBezTo>
                    <a:pt x="91295" y="10783"/>
                    <a:pt x="114299" y="33786"/>
                    <a:pt x="114299" y="62541"/>
                  </a:cubicBezTo>
                  <a:close/>
                </a:path>
              </a:pathLst>
            </a:custGeom>
            <a:solidFill>
              <a:schemeClr val="bg1"/>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22" name="任意多边形: 形状 21">
              <a:extLst>
                <a:ext uri="{FF2B5EF4-FFF2-40B4-BE49-F238E27FC236}">
                  <a16:creationId xmlns:a16="http://schemas.microsoft.com/office/drawing/2014/main" id="{93FC42BE-94E4-4570-9D9A-47CEEB807ACD}"/>
                </a:ext>
              </a:extLst>
            </p:cNvPr>
            <p:cNvSpPr/>
            <p:nvPr/>
          </p:nvSpPr>
          <p:spPr>
            <a:xfrm flipH="1">
              <a:off x="9656801" y="6170808"/>
              <a:ext cx="102946" cy="102946"/>
            </a:xfrm>
            <a:custGeom>
              <a:avLst/>
              <a:gdLst>
                <a:gd name="connsiteX0" fmla="*/ 85544 w 86263"/>
                <a:gd name="connsiteY0" fmla="*/ 48164 h 86263"/>
                <a:gd name="connsiteX1" fmla="*/ 48164 w 86263"/>
                <a:gd name="connsiteY1" fmla="*/ 85544 h 86263"/>
                <a:gd name="connsiteX2" fmla="*/ 10783 w 86263"/>
                <a:gd name="connsiteY2" fmla="*/ 48164 h 86263"/>
                <a:gd name="connsiteX3" fmla="*/ 48164 w 86263"/>
                <a:gd name="connsiteY3" fmla="*/ 10783 h 86263"/>
                <a:gd name="connsiteX4" fmla="*/ 85544 w 86263"/>
                <a:gd name="connsiteY4" fmla="*/ 48164 h 86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63" h="86263">
                  <a:moveTo>
                    <a:pt x="85544" y="48164"/>
                  </a:moveTo>
                  <a:cubicBezTo>
                    <a:pt x="85544" y="68292"/>
                    <a:pt x="68292" y="85544"/>
                    <a:pt x="48164" y="85544"/>
                  </a:cubicBezTo>
                  <a:cubicBezTo>
                    <a:pt x="28035" y="85544"/>
                    <a:pt x="10783" y="68292"/>
                    <a:pt x="10783" y="48164"/>
                  </a:cubicBezTo>
                  <a:cubicBezTo>
                    <a:pt x="10783" y="28036"/>
                    <a:pt x="28035" y="10783"/>
                    <a:pt x="48164" y="10783"/>
                  </a:cubicBezTo>
                  <a:cubicBezTo>
                    <a:pt x="68292" y="10783"/>
                    <a:pt x="85544" y="26598"/>
                    <a:pt x="85544" y="48164"/>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23" name="任意多边形: 形状 22">
              <a:extLst>
                <a:ext uri="{FF2B5EF4-FFF2-40B4-BE49-F238E27FC236}">
                  <a16:creationId xmlns:a16="http://schemas.microsoft.com/office/drawing/2014/main" id="{C45D1699-C4D2-4083-9551-C77FE5AEAC29}"/>
                </a:ext>
              </a:extLst>
            </p:cNvPr>
            <p:cNvSpPr/>
            <p:nvPr/>
          </p:nvSpPr>
          <p:spPr>
            <a:xfrm flipH="1">
              <a:off x="9752886" y="4302336"/>
              <a:ext cx="102946" cy="102946"/>
            </a:xfrm>
            <a:custGeom>
              <a:avLst/>
              <a:gdLst>
                <a:gd name="connsiteX0" fmla="*/ 82669 w 86263"/>
                <a:gd name="connsiteY0" fmla="*/ 46726 h 86263"/>
                <a:gd name="connsiteX1" fmla="*/ 46726 w 86263"/>
                <a:gd name="connsiteY1" fmla="*/ 82669 h 86263"/>
                <a:gd name="connsiteX2" fmla="*/ 10783 w 86263"/>
                <a:gd name="connsiteY2" fmla="*/ 46726 h 86263"/>
                <a:gd name="connsiteX3" fmla="*/ 46726 w 86263"/>
                <a:gd name="connsiteY3" fmla="*/ 10783 h 86263"/>
                <a:gd name="connsiteX4" fmla="*/ 82669 w 86263"/>
                <a:gd name="connsiteY4" fmla="*/ 46726 h 86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63" h="86263">
                  <a:moveTo>
                    <a:pt x="82669" y="46726"/>
                  </a:moveTo>
                  <a:cubicBezTo>
                    <a:pt x="82669" y="66854"/>
                    <a:pt x="66854" y="82669"/>
                    <a:pt x="46726" y="82669"/>
                  </a:cubicBezTo>
                  <a:cubicBezTo>
                    <a:pt x="26598" y="82669"/>
                    <a:pt x="10783" y="66854"/>
                    <a:pt x="10783" y="46726"/>
                  </a:cubicBezTo>
                  <a:cubicBezTo>
                    <a:pt x="10783" y="26598"/>
                    <a:pt x="26598" y="10783"/>
                    <a:pt x="46726" y="10783"/>
                  </a:cubicBezTo>
                  <a:cubicBezTo>
                    <a:pt x="66854" y="12221"/>
                    <a:pt x="82669" y="28035"/>
                    <a:pt x="82669" y="46726"/>
                  </a:cubicBezTo>
                  <a:close/>
                </a:path>
              </a:pathLst>
            </a:custGeom>
            <a:solidFill>
              <a:schemeClr val="bg1"/>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24" name="任意多边形: 形状 23">
              <a:extLst>
                <a:ext uri="{FF2B5EF4-FFF2-40B4-BE49-F238E27FC236}">
                  <a16:creationId xmlns:a16="http://schemas.microsoft.com/office/drawing/2014/main" id="{B335EDDE-8034-4369-829A-206EBAC3B4D1}"/>
                </a:ext>
              </a:extLst>
            </p:cNvPr>
            <p:cNvSpPr/>
            <p:nvPr/>
          </p:nvSpPr>
          <p:spPr>
            <a:xfrm flipH="1">
              <a:off x="9437184" y="4741503"/>
              <a:ext cx="154419" cy="154419"/>
            </a:xfrm>
            <a:custGeom>
              <a:avLst/>
              <a:gdLst>
                <a:gd name="connsiteX0" fmla="*/ 122925 w 129394"/>
                <a:gd name="connsiteY0" fmla="*/ 66911 h 129394"/>
                <a:gd name="connsiteX1" fmla="*/ 66854 w 129394"/>
                <a:gd name="connsiteY1" fmla="*/ 122982 h 129394"/>
                <a:gd name="connsiteX2" fmla="*/ 10783 w 129394"/>
                <a:gd name="connsiteY2" fmla="*/ 66911 h 129394"/>
                <a:gd name="connsiteX3" fmla="*/ 66854 w 129394"/>
                <a:gd name="connsiteY3" fmla="*/ 10840 h 129394"/>
                <a:gd name="connsiteX4" fmla="*/ 122925 w 129394"/>
                <a:gd name="connsiteY4" fmla="*/ 66911 h 1293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394" h="129394">
                  <a:moveTo>
                    <a:pt x="122925" y="66911"/>
                  </a:moveTo>
                  <a:cubicBezTo>
                    <a:pt x="122925" y="98541"/>
                    <a:pt x="97046" y="122982"/>
                    <a:pt x="66854" y="122982"/>
                  </a:cubicBezTo>
                  <a:cubicBezTo>
                    <a:pt x="35224" y="122982"/>
                    <a:pt x="10783" y="97103"/>
                    <a:pt x="10783" y="66911"/>
                  </a:cubicBezTo>
                  <a:cubicBezTo>
                    <a:pt x="10783" y="35281"/>
                    <a:pt x="36662" y="10840"/>
                    <a:pt x="66854" y="10840"/>
                  </a:cubicBezTo>
                  <a:cubicBezTo>
                    <a:pt x="97046" y="9402"/>
                    <a:pt x="122925" y="35281"/>
                    <a:pt x="122925" y="66911"/>
                  </a:cubicBezTo>
                  <a:close/>
                </a:path>
              </a:pathLst>
            </a:custGeom>
            <a:solidFill>
              <a:schemeClr val="bg1"/>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25" name="任意多边形: 形状 24">
              <a:extLst>
                <a:ext uri="{FF2B5EF4-FFF2-40B4-BE49-F238E27FC236}">
                  <a16:creationId xmlns:a16="http://schemas.microsoft.com/office/drawing/2014/main" id="{A1909978-BAEE-4978-AE21-BA3429F01C6B}"/>
                </a:ext>
              </a:extLst>
            </p:cNvPr>
            <p:cNvSpPr/>
            <p:nvPr/>
          </p:nvSpPr>
          <p:spPr>
            <a:xfrm flipH="1">
              <a:off x="10849263" y="4209684"/>
              <a:ext cx="102946" cy="102946"/>
            </a:xfrm>
            <a:custGeom>
              <a:avLst/>
              <a:gdLst>
                <a:gd name="connsiteX0" fmla="*/ 82669 w 86263"/>
                <a:gd name="connsiteY0" fmla="*/ 46726 h 86263"/>
                <a:gd name="connsiteX1" fmla="*/ 46726 w 86263"/>
                <a:gd name="connsiteY1" fmla="*/ 82669 h 86263"/>
                <a:gd name="connsiteX2" fmla="*/ 10783 w 86263"/>
                <a:gd name="connsiteY2" fmla="*/ 46726 h 86263"/>
                <a:gd name="connsiteX3" fmla="*/ 46726 w 86263"/>
                <a:gd name="connsiteY3" fmla="*/ 10783 h 86263"/>
                <a:gd name="connsiteX4" fmla="*/ 82669 w 86263"/>
                <a:gd name="connsiteY4" fmla="*/ 46726 h 86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63" h="86263">
                  <a:moveTo>
                    <a:pt x="82669" y="46726"/>
                  </a:moveTo>
                  <a:cubicBezTo>
                    <a:pt x="82669" y="66854"/>
                    <a:pt x="66854" y="82669"/>
                    <a:pt x="46726" y="82669"/>
                  </a:cubicBezTo>
                  <a:cubicBezTo>
                    <a:pt x="26598" y="82669"/>
                    <a:pt x="10783" y="66854"/>
                    <a:pt x="10783" y="46726"/>
                  </a:cubicBezTo>
                  <a:cubicBezTo>
                    <a:pt x="10783" y="26598"/>
                    <a:pt x="26598" y="10783"/>
                    <a:pt x="46726" y="10783"/>
                  </a:cubicBezTo>
                  <a:cubicBezTo>
                    <a:pt x="66854" y="10783"/>
                    <a:pt x="82669" y="26598"/>
                    <a:pt x="82669" y="46726"/>
                  </a:cubicBezTo>
                  <a:close/>
                </a:path>
              </a:pathLst>
            </a:custGeom>
            <a:solidFill>
              <a:srgbClr val="FFFFFF"/>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26" name="任意多边形: 形状 25">
              <a:extLst>
                <a:ext uri="{FF2B5EF4-FFF2-40B4-BE49-F238E27FC236}">
                  <a16:creationId xmlns:a16="http://schemas.microsoft.com/office/drawing/2014/main" id="{A960C7EE-0B5E-4115-86D4-31F8CF33D04E}"/>
                </a:ext>
              </a:extLst>
            </p:cNvPr>
            <p:cNvSpPr/>
            <p:nvPr/>
          </p:nvSpPr>
          <p:spPr>
            <a:xfrm flipH="1">
              <a:off x="10530130" y="4777604"/>
              <a:ext cx="68631" cy="68631"/>
            </a:xfrm>
            <a:custGeom>
              <a:avLst/>
              <a:gdLst>
                <a:gd name="connsiteX0" fmla="*/ 53914 w 57508"/>
                <a:gd name="connsiteY0" fmla="*/ 32349 h 57508"/>
                <a:gd name="connsiteX1" fmla="*/ 32349 w 57508"/>
                <a:gd name="connsiteY1" fmla="*/ 53914 h 57508"/>
                <a:gd name="connsiteX2" fmla="*/ 10783 w 57508"/>
                <a:gd name="connsiteY2" fmla="*/ 32349 h 57508"/>
                <a:gd name="connsiteX3" fmla="*/ 32349 w 57508"/>
                <a:gd name="connsiteY3" fmla="*/ 10783 h 57508"/>
                <a:gd name="connsiteX4" fmla="*/ 53914 w 57508"/>
                <a:gd name="connsiteY4" fmla="*/ 32349 h 575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508" h="57508">
                  <a:moveTo>
                    <a:pt x="53914" y="32349"/>
                  </a:moveTo>
                  <a:cubicBezTo>
                    <a:pt x="53914" y="43850"/>
                    <a:pt x="43850" y="53914"/>
                    <a:pt x="32349" y="53914"/>
                  </a:cubicBezTo>
                  <a:cubicBezTo>
                    <a:pt x="20847" y="53914"/>
                    <a:pt x="10783" y="43850"/>
                    <a:pt x="10783" y="32349"/>
                  </a:cubicBezTo>
                  <a:cubicBezTo>
                    <a:pt x="10783" y="20847"/>
                    <a:pt x="20847" y="10783"/>
                    <a:pt x="32349" y="10783"/>
                  </a:cubicBezTo>
                  <a:cubicBezTo>
                    <a:pt x="45288" y="12221"/>
                    <a:pt x="53914" y="20847"/>
                    <a:pt x="53914" y="32349"/>
                  </a:cubicBezTo>
                  <a:close/>
                </a:path>
              </a:pathLst>
            </a:custGeom>
            <a:solidFill>
              <a:srgbClr val="FFFFFF"/>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27" name="任意多边形: 形状 26">
              <a:extLst>
                <a:ext uri="{FF2B5EF4-FFF2-40B4-BE49-F238E27FC236}">
                  <a16:creationId xmlns:a16="http://schemas.microsoft.com/office/drawing/2014/main" id="{7A552C6F-7E07-4AFE-807B-E1B148D2356E}"/>
                </a:ext>
              </a:extLst>
            </p:cNvPr>
            <p:cNvSpPr/>
            <p:nvPr/>
          </p:nvSpPr>
          <p:spPr>
            <a:xfrm flipH="1">
              <a:off x="10427184" y="4889129"/>
              <a:ext cx="68631" cy="68631"/>
            </a:xfrm>
            <a:custGeom>
              <a:avLst/>
              <a:gdLst>
                <a:gd name="connsiteX0" fmla="*/ 53914 w 57508"/>
                <a:gd name="connsiteY0" fmla="*/ 32349 h 57508"/>
                <a:gd name="connsiteX1" fmla="*/ 32349 w 57508"/>
                <a:gd name="connsiteY1" fmla="*/ 53914 h 57508"/>
                <a:gd name="connsiteX2" fmla="*/ 10783 w 57508"/>
                <a:gd name="connsiteY2" fmla="*/ 32349 h 57508"/>
                <a:gd name="connsiteX3" fmla="*/ 32349 w 57508"/>
                <a:gd name="connsiteY3" fmla="*/ 10783 h 57508"/>
                <a:gd name="connsiteX4" fmla="*/ 53914 w 57508"/>
                <a:gd name="connsiteY4" fmla="*/ 32349 h 575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508" h="57508">
                  <a:moveTo>
                    <a:pt x="53914" y="32349"/>
                  </a:moveTo>
                  <a:cubicBezTo>
                    <a:pt x="53914" y="43850"/>
                    <a:pt x="43850" y="53914"/>
                    <a:pt x="32349" y="53914"/>
                  </a:cubicBezTo>
                  <a:cubicBezTo>
                    <a:pt x="20847" y="53914"/>
                    <a:pt x="10783" y="43850"/>
                    <a:pt x="10783" y="32349"/>
                  </a:cubicBezTo>
                  <a:cubicBezTo>
                    <a:pt x="10783" y="20847"/>
                    <a:pt x="20847" y="10783"/>
                    <a:pt x="32349" y="10783"/>
                  </a:cubicBezTo>
                  <a:cubicBezTo>
                    <a:pt x="43850" y="10783"/>
                    <a:pt x="53914" y="20847"/>
                    <a:pt x="53914" y="32349"/>
                  </a:cubicBezTo>
                  <a:close/>
                </a:path>
              </a:pathLst>
            </a:custGeom>
            <a:solidFill>
              <a:schemeClr val="bg1"/>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28" name="任意多边形: 形状 27">
              <a:extLst>
                <a:ext uri="{FF2B5EF4-FFF2-40B4-BE49-F238E27FC236}">
                  <a16:creationId xmlns:a16="http://schemas.microsoft.com/office/drawing/2014/main" id="{72A5C596-3DA2-4B6E-BAA0-DB03E672BA4B}"/>
                </a:ext>
              </a:extLst>
            </p:cNvPr>
            <p:cNvSpPr/>
            <p:nvPr/>
          </p:nvSpPr>
          <p:spPr>
            <a:xfrm flipH="1">
              <a:off x="8780902" y="4927732"/>
              <a:ext cx="1358890" cy="1358889"/>
            </a:xfrm>
            <a:custGeom>
              <a:avLst/>
              <a:gdLst>
                <a:gd name="connsiteX0" fmla="*/ 718252 w 1432884"/>
                <a:gd name="connsiteY0" fmla="*/ 546378 h 1432883"/>
                <a:gd name="connsiteX1" fmla="*/ 888318 w 1432884"/>
                <a:gd name="connsiteY1" fmla="*/ 716443 h 1432883"/>
                <a:gd name="connsiteX2" fmla="*/ 718252 w 1432884"/>
                <a:gd name="connsiteY2" fmla="*/ 886509 h 1432883"/>
                <a:gd name="connsiteX3" fmla="*/ 548187 w 1432884"/>
                <a:gd name="connsiteY3" fmla="*/ 716443 h 1432883"/>
                <a:gd name="connsiteX4" fmla="*/ 718252 w 1432884"/>
                <a:gd name="connsiteY4" fmla="*/ 546378 h 1432883"/>
                <a:gd name="connsiteX5" fmla="*/ 716444 w 1432884"/>
                <a:gd name="connsiteY5" fmla="*/ 410690 h 1432883"/>
                <a:gd name="connsiteX6" fmla="*/ 412497 w 1432884"/>
                <a:gd name="connsiteY6" fmla="*/ 714637 h 1432883"/>
                <a:gd name="connsiteX7" fmla="*/ 716444 w 1432884"/>
                <a:gd name="connsiteY7" fmla="*/ 1018581 h 1432883"/>
                <a:gd name="connsiteX8" fmla="*/ 1020389 w 1432884"/>
                <a:gd name="connsiteY8" fmla="*/ 714637 h 1432883"/>
                <a:gd name="connsiteX9" fmla="*/ 716444 w 1432884"/>
                <a:gd name="connsiteY9" fmla="*/ 410690 h 1432883"/>
                <a:gd name="connsiteX10" fmla="*/ 716444 w 1432884"/>
                <a:gd name="connsiteY10" fmla="*/ 369079 h 1432883"/>
                <a:gd name="connsiteX11" fmla="*/ 1063809 w 1432884"/>
                <a:gd name="connsiteY11" fmla="*/ 716445 h 1432883"/>
                <a:gd name="connsiteX12" fmla="*/ 716444 w 1432884"/>
                <a:gd name="connsiteY12" fmla="*/ 1063812 h 1432883"/>
                <a:gd name="connsiteX13" fmla="*/ 369076 w 1432884"/>
                <a:gd name="connsiteY13" fmla="*/ 716445 h 1432883"/>
                <a:gd name="connsiteX14" fmla="*/ 716444 w 1432884"/>
                <a:gd name="connsiteY14" fmla="*/ 369079 h 1432883"/>
                <a:gd name="connsiteX15" fmla="*/ 718252 w 1432884"/>
                <a:gd name="connsiteY15" fmla="*/ 309373 h 1432883"/>
                <a:gd name="connsiteX16" fmla="*/ 311182 w 1432884"/>
                <a:gd name="connsiteY16" fmla="*/ 716442 h 1432883"/>
                <a:gd name="connsiteX17" fmla="*/ 718252 w 1432884"/>
                <a:gd name="connsiteY17" fmla="*/ 1123510 h 1432883"/>
                <a:gd name="connsiteX18" fmla="*/ 1125321 w 1432884"/>
                <a:gd name="connsiteY18" fmla="*/ 716442 h 1432883"/>
                <a:gd name="connsiteX19" fmla="*/ 718252 w 1432884"/>
                <a:gd name="connsiteY19" fmla="*/ 309373 h 1432883"/>
                <a:gd name="connsiteX20" fmla="*/ 649503 w 1432884"/>
                <a:gd name="connsiteY20" fmla="*/ 0 h 1432883"/>
                <a:gd name="connsiteX21" fmla="*/ 783383 w 1432884"/>
                <a:gd name="connsiteY21" fmla="*/ 0 h 1432883"/>
                <a:gd name="connsiteX22" fmla="*/ 810520 w 1432884"/>
                <a:gd name="connsiteY22" fmla="*/ 206249 h 1432883"/>
                <a:gd name="connsiteX23" fmla="*/ 1011342 w 1432884"/>
                <a:gd name="connsiteY23" fmla="*/ 289472 h 1432883"/>
                <a:gd name="connsiteX24" fmla="*/ 1175978 w 1432884"/>
                <a:gd name="connsiteY24" fmla="*/ 162827 h 1432883"/>
                <a:gd name="connsiteX25" fmla="*/ 1270057 w 1432884"/>
                <a:gd name="connsiteY25" fmla="*/ 256906 h 1432883"/>
                <a:gd name="connsiteX26" fmla="*/ 1143413 w 1432884"/>
                <a:gd name="connsiteY26" fmla="*/ 421543 h 1432883"/>
                <a:gd name="connsiteX27" fmla="*/ 1226636 w 1432884"/>
                <a:gd name="connsiteY27" fmla="*/ 622364 h 1432883"/>
                <a:gd name="connsiteX28" fmla="*/ 1432884 w 1432884"/>
                <a:gd name="connsiteY28" fmla="*/ 649502 h 1432883"/>
                <a:gd name="connsiteX29" fmla="*/ 1432884 w 1432884"/>
                <a:gd name="connsiteY29" fmla="*/ 783383 h 1432883"/>
                <a:gd name="connsiteX30" fmla="*/ 1226636 w 1432884"/>
                <a:gd name="connsiteY30" fmla="*/ 810520 h 1432883"/>
                <a:gd name="connsiteX31" fmla="*/ 1143413 w 1432884"/>
                <a:gd name="connsiteY31" fmla="*/ 1011341 h 1432883"/>
                <a:gd name="connsiteX32" fmla="*/ 1270057 w 1432884"/>
                <a:gd name="connsiteY32" fmla="*/ 1175979 h 1432883"/>
                <a:gd name="connsiteX33" fmla="*/ 1175978 w 1432884"/>
                <a:gd name="connsiteY33" fmla="*/ 1270056 h 1432883"/>
                <a:gd name="connsiteX34" fmla="*/ 1011342 w 1432884"/>
                <a:gd name="connsiteY34" fmla="*/ 1143412 h 1432883"/>
                <a:gd name="connsiteX35" fmla="*/ 810520 w 1432884"/>
                <a:gd name="connsiteY35" fmla="*/ 1226635 h 1432883"/>
                <a:gd name="connsiteX36" fmla="*/ 783383 w 1432884"/>
                <a:gd name="connsiteY36" fmla="*/ 1432883 h 1432883"/>
                <a:gd name="connsiteX37" fmla="*/ 649503 w 1432884"/>
                <a:gd name="connsiteY37" fmla="*/ 1432883 h 1432883"/>
                <a:gd name="connsiteX38" fmla="*/ 622364 w 1432884"/>
                <a:gd name="connsiteY38" fmla="*/ 1226635 h 1432883"/>
                <a:gd name="connsiteX39" fmla="*/ 421543 w 1432884"/>
                <a:gd name="connsiteY39" fmla="*/ 1143412 h 1432883"/>
                <a:gd name="connsiteX40" fmla="*/ 256906 w 1432884"/>
                <a:gd name="connsiteY40" fmla="*/ 1270056 h 1432883"/>
                <a:gd name="connsiteX41" fmla="*/ 162827 w 1432884"/>
                <a:gd name="connsiteY41" fmla="*/ 1175979 h 1432883"/>
                <a:gd name="connsiteX42" fmla="*/ 289472 w 1432884"/>
                <a:gd name="connsiteY42" fmla="*/ 1011341 h 1432883"/>
                <a:gd name="connsiteX43" fmla="*/ 206249 w 1432884"/>
                <a:gd name="connsiteY43" fmla="*/ 810520 h 1432883"/>
                <a:gd name="connsiteX44" fmla="*/ 0 w 1432884"/>
                <a:gd name="connsiteY44" fmla="*/ 783383 h 1432883"/>
                <a:gd name="connsiteX45" fmla="*/ 0 w 1432884"/>
                <a:gd name="connsiteY45" fmla="*/ 649502 h 1432883"/>
                <a:gd name="connsiteX46" fmla="*/ 206249 w 1432884"/>
                <a:gd name="connsiteY46" fmla="*/ 622364 h 1432883"/>
                <a:gd name="connsiteX47" fmla="*/ 289472 w 1432884"/>
                <a:gd name="connsiteY47" fmla="*/ 421543 h 1432883"/>
                <a:gd name="connsiteX48" fmla="*/ 162827 w 1432884"/>
                <a:gd name="connsiteY48" fmla="*/ 256906 h 1432883"/>
                <a:gd name="connsiteX49" fmla="*/ 256906 w 1432884"/>
                <a:gd name="connsiteY49" fmla="*/ 162827 h 1432883"/>
                <a:gd name="connsiteX50" fmla="*/ 421543 w 1432884"/>
                <a:gd name="connsiteY50" fmla="*/ 289472 h 1432883"/>
                <a:gd name="connsiteX51" fmla="*/ 622364 w 1432884"/>
                <a:gd name="connsiteY51" fmla="*/ 206249 h 143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432884" h="1432883">
                  <a:moveTo>
                    <a:pt x="718252" y="546378"/>
                  </a:moveTo>
                  <a:cubicBezTo>
                    <a:pt x="810522" y="544569"/>
                    <a:pt x="888318" y="622365"/>
                    <a:pt x="888318" y="716443"/>
                  </a:cubicBezTo>
                  <a:cubicBezTo>
                    <a:pt x="888318" y="810522"/>
                    <a:pt x="812331" y="886509"/>
                    <a:pt x="718252" y="886509"/>
                  </a:cubicBezTo>
                  <a:cubicBezTo>
                    <a:pt x="624174" y="886509"/>
                    <a:pt x="548187" y="810522"/>
                    <a:pt x="548187" y="716443"/>
                  </a:cubicBezTo>
                  <a:cubicBezTo>
                    <a:pt x="548187" y="622365"/>
                    <a:pt x="624174" y="546378"/>
                    <a:pt x="718252" y="546378"/>
                  </a:cubicBezTo>
                  <a:close/>
                  <a:moveTo>
                    <a:pt x="716444" y="410690"/>
                  </a:moveTo>
                  <a:cubicBezTo>
                    <a:pt x="548187" y="410690"/>
                    <a:pt x="412497" y="548190"/>
                    <a:pt x="412497" y="714637"/>
                  </a:cubicBezTo>
                  <a:cubicBezTo>
                    <a:pt x="412497" y="882892"/>
                    <a:pt x="549997" y="1018581"/>
                    <a:pt x="716444" y="1018581"/>
                  </a:cubicBezTo>
                  <a:cubicBezTo>
                    <a:pt x="884698" y="1018581"/>
                    <a:pt x="1020389" y="882892"/>
                    <a:pt x="1020389" y="714637"/>
                  </a:cubicBezTo>
                  <a:cubicBezTo>
                    <a:pt x="1020389" y="546381"/>
                    <a:pt x="882890" y="410690"/>
                    <a:pt x="716444" y="410690"/>
                  </a:cubicBezTo>
                  <a:close/>
                  <a:moveTo>
                    <a:pt x="716444" y="369079"/>
                  </a:moveTo>
                  <a:cubicBezTo>
                    <a:pt x="908219" y="369079"/>
                    <a:pt x="1063809" y="524670"/>
                    <a:pt x="1063809" y="716445"/>
                  </a:cubicBezTo>
                  <a:cubicBezTo>
                    <a:pt x="1063809" y="908221"/>
                    <a:pt x="908219" y="1063812"/>
                    <a:pt x="716444" y="1063812"/>
                  </a:cubicBezTo>
                  <a:cubicBezTo>
                    <a:pt x="524668" y="1063812"/>
                    <a:pt x="369076" y="908221"/>
                    <a:pt x="369076" y="716445"/>
                  </a:cubicBezTo>
                  <a:cubicBezTo>
                    <a:pt x="369076" y="524670"/>
                    <a:pt x="524668" y="369079"/>
                    <a:pt x="716444" y="369079"/>
                  </a:cubicBezTo>
                  <a:close/>
                  <a:moveTo>
                    <a:pt x="718252" y="309373"/>
                  </a:moveTo>
                  <a:cubicBezTo>
                    <a:pt x="493911" y="309373"/>
                    <a:pt x="311182" y="492102"/>
                    <a:pt x="311182" y="716442"/>
                  </a:cubicBezTo>
                  <a:cubicBezTo>
                    <a:pt x="311182" y="940782"/>
                    <a:pt x="493911" y="1123510"/>
                    <a:pt x="718252" y="1123510"/>
                  </a:cubicBezTo>
                  <a:cubicBezTo>
                    <a:pt x="942592" y="1123510"/>
                    <a:pt x="1125321" y="940782"/>
                    <a:pt x="1125321" y="716442"/>
                  </a:cubicBezTo>
                  <a:cubicBezTo>
                    <a:pt x="1125321" y="490292"/>
                    <a:pt x="942592" y="307564"/>
                    <a:pt x="718252" y="309373"/>
                  </a:cubicBezTo>
                  <a:close/>
                  <a:moveTo>
                    <a:pt x="649503" y="0"/>
                  </a:moveTo>
                  <a:lnTo>
                    <a:pt x="783383" y="0"/>
                  </a:lnTo>
                  <a:lnTo>
                    <a:pt x="810520" y="206249"/>
                  </a:lnTo>
                  <a:cubicBezTo>
                    <a:pt x="884698" y="218913"/>
                    <a:pt x="951638" y="247860"/>
                    <a:pt x="1011342" y="289472"/>
                  </a:cubicBezTo>
                  <a:lnTo>
                    <a:pt x="1175978" y="162827"/>
                  </a:lnTo>
                  <a:lnTo>
                    <a:pt x="1270057" y="256906"/>
                  </a:lnTo>
                  <a:lnTo>
                    <a:pt x="1143413" y="421543"/>
                  </a:lnTo>
                  <a:cubicBezTo>
                    <a:pt x="1185025" y="481247"/>
                    <a:pt x="1213971" y="548186"/>
                    <a:pt x="1226636" y="622364"/>
                  </a:cubicBezTo>
                  <a:lnTo>
                    <a:pt x="1432884" y="649502"/>
                  </a:lnTo>
                  <a:lnTo>
                    <a:pt x="1432884" y="783383"/>
                  </a:lnTo>
                  <a:lnTo>
                    <a:pt x="1226636" y="810520"/>
                  </a:lnTo>
                  <a:cubicBezTo>
                    <a:pt x="1213971" y="884697"/>
                    <a:pt x="1185025" y="951637"/>
                    <a:pt x="1143413" y="1011341"/>
                  </a:cubicBezTo>
                  <a:lnTo>
                    <a:pt x="1270057" y="1175979"/>
                  </a:lnTo>
                  <a:lnTo>
                    <a:pt x="1175978" y="1270056"/>
                  </a:lnTo>
                  <a:lnTo>
                    <a:pt x="1011342" y="1143412"/>
                  </a:lnTo>
                  <a:cubicBezTo>
                    <a:pt x="951638" y="1185024"/>
                    <a:pt x="884698" y="1213970"/>
                    <a:pt x="810520" y="1226635"/>
                  </a:cubicBezTo>
                  <a:lnTo>
                    <a:pt x="783383" y="1432883"/>
                  </a:lnTo>
                  <a:lnTo>
                    <a:pt x="649503" y="1432883"/>
                  </a:lnTo>
                  <a:lnTo>
                    <a:pt x="622364" y="1226635"/>
                  </a:lnTo>
                  <a:cubicBezTo>
                    <a:pt x="548187" y="1213970"/>
                    <a:pt x="481247" y="1185024"/>
                    <a:pt x="421543" y="1143412"/>
                  </a:cubicBezTo>
                  <a:lnTo>
                    <a:pt x="256906" y="1270056"/>
                  </a:lnTo>
                  <a:lnTo>
                    <a:pt x="162827" y="1175979"/>
                  </a:lnTo>
                  <a:lnTo>
                    <a:pt x="289472" y="1011341"/>
                  </a:lnTo>
                  <a:cubicBezTo>
                    <a:pt x="247860" y="951637"/>
                    <a:pt x="218913" y="884697"/>
                    <a:pt x="206249" y="810520"/>
                  </a:cubicBezTo>
                  <a:lnTo>
                    <a:pt x="0" y="783383"/>
                  </a:lnTo>
                  <a:lnTo>
                    <a:pt x="0" y="649502"/>
                  </a:lnTo>
                  <a:lnTo>
                    <a:pt x="206249" y="622364"/>
                  </a:lnTo>
                  <a:cubicBezTo>
                    <a:pt x="218913" y="548186"/>
                    <a:pt x="247860" y="481247"/>
                    <a:pt x="289472" y="421543"/>
                  </a:cubicBezTo>
                  <a:lnTo>
                    <a:pt x="162827" y="256906"/>
                  </a:lnTo>
                  <a:lnTo>
                    <a:pt x="256906" y="162827"/>
                  </a:lnTo>
                  <a:lnTo>
                    <a:pt x="421543" y="289472"/>
                  </a:lnTo>
                  <a:cubicBezTo>
                    <a:pt x="481247" y="247860"/>
                    <a:pt x="548187" y="218913"/>
                    <a:pt x="622364" y="206249"/>
                  </a:cubicBezTo>
                  <a:close/>
                </a:path>
              </a:pathLst>
            </a:custGeom>
            <a:solidFill>
              <a:schemeClr val="bg1"/>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29" name="任意多边形: 形状 28">
              <a:extLst>
                <a:ext uri="{FF2B5EF4-FFF2-40B4-BE49-F238E27FC236}">
                  <a16:creationId xmlns:a16="http://schemas.microsoft.com/office/drawing/2014/main" id="{FB222444-0485-4A6B-8C60-B5311D748255}"/>
                </a:ext>
              </a:extLst>
            </p:cNvPr>
            <p:cNvSpPr/>
            <p:nvPr/>
          </p:nvSpPr>
          <p:spPr>
            <a:xfrm flipH="1">
              <a:off x="7743717" y="2898835"/>
              <a:ext cx="85789" cy="85789"/>
            </a:xfrm>
            <a:custGeom>
              <a:avLst/>
              <a:gdLst>
                <a:gd name="connsiteX0" fmla="*/ 40975 w 71885"/>
                <a:gd name="connsiteY0" fmla="*/ 10783 h 71885"/>
                <a:gd name="connsiteX1" fmla="*/ 71167 w 71885"/>
                <a:gd name="connsiteY1" fmla="*/ 40975 h 71885"/>
                <a:gd name="connsiteX2" fmla="*/ 40975 w 71885"/>
                <a:gd name="connsiteY2" fmla="*/ 71167 h 71885"/>
                <a:gd name="connsiteX3" fmla="*/ 10783 w 71885"/>
                <a:gd name="connsiteY3" fmla="*/ 40975 h 71885"/>
                <a:gd name="connsiteX4" fmla="*/ 40975 w 71885"/>
                <a:gd name="connsiteY4" fmla="*/ 10783 h 718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85" h="71885">
                  <a:moveTo>
                    <a:pt x="40975" y="10783"/>
                  </a:moveTo>
                  <a:cubicBezTo>
                    <a:pt x="58228" y="10783"/>
                    <a:pt x="71167" y="23722"/>
                    <a:pt x="71167" y="40975"/>
                  </a:cubicBezTo>
                  <a:cubicBezTo>
                    <a:pt x="71167" y="58228"/>
                    <a:pt x="58228" y="71167"/>
                    <a:pt x="40975" y="71167"/>
                  </a:cubicBezTo>
                  <a:cubicBezTo>
                    <a:pt x="23722" y="71167"/>
                    <a:pt x="10783" y="58228"/>
                    <a:pt x="10783" y="40975"/>
                  </a:cubicBezTo>
                  <a:cubicBezTo>
                    <a:pt x="10783" y="23722"/>
                    <a:pt x="23722" y="10783"/>
                    <a:pt x="40975" y="10783"/>
                  </a:cubicBezTo>
                  <a:close/>
                </a:path>
              </a:pathLst>
            </a:custGeom>
            <a:solidFill>
              <a:srgbClr val="09131D"/>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30" name="任意多边形: 形状 29">
              <a:extLst>
                <a:ext uri="{FF2B5EF4-FFF2-40B4-BE49-F238E27FC236}">
                  <a16:creationId xmlns:a16="http://schemas.microsoft.com/office/drawing/2014/main" id="{A27F8A44-16B9-4128-A79B-7334122FA4F3}"/>
                </a:ext>
              </a:extLst>
            </p:cNvPr>
            <p:cNvSpPr/>
            <p:nvPr/>
          </p:nvSpPr>
          <p:spPr>
            <a:xfrm flipH="1">
              <a:off x="7791758" y="2037519"/>
              <a:ext cx="85789" cy="85789"/>
            </a:xfrm>
            <a:custGeom>
              <a:avLst/>
              <a:gdLst>
                <a:gd name="connsiteX0" fmla="*/ 40975 w 71885"/>
                <a:gd name="connsiteY0" fmla="*/ 10783 h 71885"/>
                <a:gd name="connsiteX1" fmla="*/ 71167 w 71885"/>
                <a:gd name="connsiteY1" fmla="*/ 40975 h 71885"/>
                <a:gd name="connsiteX2" fmla="*/ 40975 w 71885"/>
                <a:gd name="connsiteY2" fmla="*/ 71167 h 71885"/>
                <a:gd name="connsiteX3" fmla="*/ 10783 w 71885"/>
                <a:gd name="connsiteY3" fmla="*/ 40975 h 71885"/>
                <a:gd name="connsiteX4" fmla="*/ 40975 w 71885"/>
                <a:gd name="connsiteY4" fmla="*/ 10783 h 718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85" h="71885">
                  <a:moveTo>
                    <a:pt x="40975" y="10783"/>
                  </a:moveTo>
                  <a:cubicBezTo>
                    <a:pt x="58227" y="10783"/>
                    <a:pt x="71167" y="23722"/>
                    <a:pt x="71167" y="40975"/>
                  </a:cubicBezTo>
                  <a:cubicBezTo>
                    <a:pt x="71167" y="58228"/>
                    <a:pt x="58227" y="71167"/>
                    <a:pt x="40975" y="71167"/>
                  </a:cubicBezTo>
                  <a:cubicBezTo>
                    <a:pt x="23722" y="71167"/>
                    <a:pt x="10783" y="58228"/>
                    <a:pt x="10783" y="40975"/>
                  </a:cubicBezTo>
                  <a:cubicBezTo>
                    <a:pt x="10783" y="25160"/>
                    <a:pt x="25160" y="10783"/>
                    <a:pt x="40975" y="10783"/>
                  </a:cubicBezTo>
                  <a:close/>
                </a:path>
              </a:pathLst>
            </a:custGeom>
            <a:solidFill>
              <a:srgbClr val="09131D"/>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31" name="任意多边形: 形状 30">
              <a:extLst>
                <a:ext uri="{FF2B5EF4-FFF2-40B4-BE49-F238E27FC236}">
                  <a16:creationId xmlns:a16="http://schemas.microsoft.com/office/drawing/2014/main" id="{CF38E07E-A14B-4EB7-88D3-0EB1352D0C08}"/>
                </a:ext>
              </a:extLst>
            </p:cNvPr>
            <p:cNvSpPr/>
            <p:nvPr/>
          </p:nvSpPr>
          <p:spPr>
            <a:xfrm flipH="1">
              <a:off x="8462626" y="2473324"/>
              <a:ext cx="85789" cy="85789"/>
            </a:xfrm>
            <a:custGeom>
              <a:avLst/>
              <a:gdLst>
                <a:gd name="connsiteX0" fmla="*/ 40975 w 71885"/>
                <a:gd name="connsiteY0" fmla="*/ 71167 h 71885"/>
                <a:gd name="connsiteX1" fmla="*/ 10783 w 71885"/>
                <a:gd name="connsiteY1" fmla="*/ 40975 h 71885"/>
                <a:gd name="connsiteX2" fmla="*/ 40975 w 71885"/>
                <a:gd name="connsiteY2" fmla="*/ 10783 h 71885"/>
                <a:gd name="connsiteX3" fmla="*/ 71167 w 71885"/>
                <a:gd name="connsiteY3" fmla="*/ 40975 h 71885"/>
                <a:gd name="connsiteX4" fmla="*/ 40975 w 71885"/>
                <a:gd name="connsiteY4" fmla="*/ 71167 h 718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85" h="71885">
                  <a:moveTo>
                    <a:pt x="40975" y="71167"/>
                  </a:moveTo>
                  <a:cubicBezTo>
                    <a:pt x="23722" y="71167"/>
                    <a:pt x="10783" y="58227"/>
                    <a:pt x="10783" y="40975"/>
                  </a:cubicBezTo>
                  <a:cubicBezTo>
                    <a:pt x="10783" y="23722"/>
                    <a:pt x="23722" y="10783"/>
                    <a:pt x="40975" y="10783"/>
                  </a:cubicBezTo>
                  <a:cubicBezTo>
                    <a:pt x="58228" y="10783"/>
                    <a:pt x="71167" y="23722"/>
                    <a:pt x="71167" y="40975"/>
                  </a:cubicBezTo>
                  <a:cubicBezTo>
                    <a:pt x="71167" y="56790"/>
                    <a:pt x="56790" y="71167"/>
                    <a:pt x="40975" y="71167"/>
                  </a:cubicBezTo>
                  <a:close/>
                </a:path>
              </a:pathLst>
            </a:custGeom>
            <a:solidFill>
              <a:srgbClr val="09131D"/>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32" name="任意多边形: 形状 31">
              <a:extLst>
                <a:ext uri="{FF2B5EF4-FFF2-40B4-BE49-F238E27FC236}">
                  <a16:creationId xmlns:a16="http://schemas.microsoft.com/office/drawing/2014/main" id="{474D9729-9294-46C3-A6B4-1E2764593A7B}"/>
                </a:ext>
              </a:extLst>
            </p:cNvPr>
            <p:cNvSpPr/>
            <p:nvPr/>
          </p:nvSpPr>
          <p:spPr>
            <a:xfrm flipH="1">
              <a:off x="8364827" y="2037519"/>
              <a:ext cx="85789" cy="85789"/>
            </a:xfrm>
            <a:custGeom>
              <a:avLst/>
              <a:gdLst>
                <a:gd name="connsiteX0" fmla="*/ 40975 w 71885"/>
                <a:gd name="connsiteY0" fmla="*/ 71167 h 71885"/>
                <a:gd name="connsiteX1" fmla="*/ 10783 w 71885"/>
                <a:gd name="connsiteY1" fmla="*/ 40975 h 71885"/>
                <a:gd name="connsiteX2" fmla="*/ 40975 w 71885"/>
                <a:gd name="connsiteY2" fmla="*/ 10783 h 71885"/>
                <a:gd name="connsiteX3" fmla="*/ 71167 w 71885"/>
                <a:gd name="connsiteY3" fmla="*/ 40975 h 71885"/>
                <a:gd name="connsiteX4" fmla="*/ 40975 w 71885"/>
                <a:gd name="connsiteY4" fmla="*/ 71167 h 718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85" h="71885">
                  <a:moveTo>
                    <a:pt x="40975" y="71167"/>
                  </a:moveTo>
                  <a:cubicBezTo>
                    <a:pt x="23722" y="71167"/>
                    <a:pt x="10783" y="58228"/>
                    <a:pt x="10783" y="40975"/>
                  </a:cubicBezTo>
                  <a:cubicBezTo>
                    <a:pt x="10783" y="23722"/>
                    <a:pt x="23722" y="10783"/>
                    <a:pt x="40975" y="10783"/>
                  </a:cubicBezTo>
                  <a:cubicBezTo>
                    <a:pt x="58228" y="10783"/>
                    <a:pt x="71167" y="23722"/>
                    <a:pt x="71167" y="40975"/>
                  </a:cubicBezTo>
                  <a:cubicBezTo>
                    <a:pt x="71167" y="58228"/>
                    <a:pt x="56790" y="71167"/>
                    <a:pt x="40975" y="71167"/>
                  </a:cubicBezTo>
                  <a:close/>
                </a:path>
              </a:pathLst>
            </a:custGeom>
            <a:solidFill>
              <a:srgbClr val="09131D"/>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33" name="任意多边形: 形状 32">
              <a:extLst>
                <a:ext uri="{FF2B5EF4-FFF2-40B4-BE49-F238E27FC236}">
                  <a16:creationId xmlns:a16="http://schemas.microsoft.com/office/drawing/2014/main" id="{E97B2FC5-698C-47B4-B452-1D9A03CE8FAA}"/>
                </a:ext>
              </a:extLst>
            </p:cNvPr>
            <p:cNvSpPr/>
            <p:nvPr/>
          </p:nvSpPr>
          <p:spPr>
            <a:xfrm flipH="1">
              <a:off x="7923871" y="1817901"/>
              <a:ext cx="85789" cy="85789"/>
            </a:xfrm>
            <a:custGeom>
              <a:avLst/>
              <a:gdLst>
                <a:gd name="connsiteX0" fmla="*/ 40975 w 71885"/>
                <a:gd name="connsiteY0" fmla="*/ 10783 h 71885"/>
                <a:gd name="connsiteX1" fmla="*/ 71167 w 71885"/>
                <a:gd name="connsiteY1" fmla="*/ 40975 h 71885"/>
                <a:gd name="connsiteX2" fmla="*/ 40975 w 71885"/>
                <a:gd name="connsiteY2" fmla="*/ 71167 h 71885"/>
                <a:gd name="connsiteX3" fmla="*/ 10783 w 71885"/>
                <a:gd name="connsiteY3" fmla="*/ 40975 h 71885"/>
                <a:gd name="connsiteX4" fmla="*/ 40975 w 71885"/>
                <a:gd name="connsiteY4" fmla="*/ 10783 h 718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85" h="71885">
                  <a:moveTo>
                    <a:pt x="40975" y="10783"/>
                  </a:moveTo>
                  <a:cubicBezTo>
                    <a:pt x="58228" y="10783"/>
                    <a:pt x="71167" y="23722"/>
                    <a:pt x="71167" y="40975"/>
                  </a:cubicBezTo>
                  <a:cubicBezTo>
                    <a:pt x="71167" y="58228"/>
                    <a:pt x="58228" y="71167"/>
                    <a:pt x="40975" y="71167"/>
                  </a:cubicBezTo>
                  <a:cubicBezTo>
                    <a:pt x="23722" y="71167"/>
                    <a:pt x="10783" y="58228"/>
                    <a:pt x="10783" y="40975"/>
                  </a:cubicBezTo>
                  <a:cubicBezTo>
                    <a:pt x="10783" y="23722"/>
                    <a:pt x="25160" y="10783"/>
                    <a:pt x="40975" y="10783"/>
                  </a:cubicBezTo>
                  <a:close/>
                </a:path>
              </a:pathLst>
            </a:custGeom>
            <a:solidFill>
              <a:srgbClr val="09131D"/>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34" name="任意多边形: 形状 33">
              <a:extLst>
                <a:ext uri="{FF2B5EF4-FFF2-40B4-BE49-F238E27FC236}">
                  <a16:creationId xmlns:a16="http://schemas.microsoft.com/office/drawing/2014/main" id="{204C6BED-BDA4-4D02-85E1-9C9A9789A1E0}"/>
                </a:ext>
              </a:extLst>
            </p:cNvPr>
            <p:cNvSpPr/>
            <p:nvPr/>
          </p:nvSpPr>
          <p:spPr>
            <a:xfrm flipH="1">
              <a:off x="8114324" y="1660049"/>
              <a:ext cx="85789" cy="85789"/>
            </a:xfrm>
            <a:custGeom>
              <a:avLst/>
              <a:gdLst>
                <a:gd name="connsiteX0" fmla="*/ 40975 w 71885"/>
                <a:gd name="connsiteY0" fmla="*/ 10783 h 71885"/>
                <a:gd name="connsiteX1" fmla="*/ 71167 w 71885"/>
                <a:gd name="connsiteY1" fmla="*/ 40975 h 71885"/>
                <a:gd name="connsiteX2" fmla="*/ 40975 w 71885"/>
                <a:gd name="connsiteY2" fmla="*/ 71167 h 71885"/>
                <a:gd name="connsiteX3" fmla="*/ 10783 w 71885"/>
                <a:gd name="connsiteY3" fmla="*/ 40975 h 71885"/>
                <a:gd name="connsiteX4" fmla="*/ 40975 w 71885"/>
                <a:gd name="connsiteY4" fmla="*/ 10783 h 718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85" h="71885">
                  <a:moveTo>
                    <a:pt x="40975" y="10783"/>
                  </a:moveTo>
                  <a:cubicBezTo>
                    <a:pt x="58228" y="10783"/>
                    <a:pt x="71167" y="23722"/>
                    <a:pt x="71167" y="40975"/>
                  </a:cubicBezTo>
                  <a:cubicBezTo>
                    <a:pt x="71167" y="58228"/>
                    <a:pt x="58228" y="71167"/>
                    <a:pt x="40975" y="71167"/>
                  </a:cubicBezTo>
                  <a:cubicBezTo>
                    <a:pt x="23722" y="71167"/>
                    <a:pt x="10783" y="58228"/>
                    <a:pt x="10783" y="40975"/>
                  </a:cubicBezTo>
                  <a:cubicBezTo>
                    <a:pt x="10783" y="25160"/>
                    <a:pt x="23722" y="10783"/>
                    <a:pt x="40975" y="10783"/>
                  </a:cubicBezTo>
                  <a:close/>
                </a:path>
              </a:pathLst>
            </a:custGeom>
            <a:solidFill>
              <a:srgbClr val="09131D"/>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35" name="任意多边形: 形状 34">
              <a:extLst>
                <a:ext uri="{FF2B5EF4-FFF2-40B4-BE49-F238E27FC236}">
                  <a16:creationId xmlns:a16="http://schemas.microsoft.com/office/drawing/2014/main" id="{C65FBC5F-67A0-49C3-9AF4-8A8AE7BFCB8C}"/>
                </a:ext>
              </a:extLst>
            </p:cNvPr>
            <p:cNvSpPr/>
            <p:nvPr/>
          </p:nvSpPr>
          <p:spPr>
            <a:xfrm flipH="1">
              <a:off x="7851809" y="2375525"/>
              <a:ext cx="85789" cy="85789"/>
            </a:xfrm>
            <a:custGeom>
              <a:avLst/>
              <a:gdLst>
                <a:gd name="connsiteX0" fmla="*/ 40975 w 71885"/>
                <a:gd name="connsiteY0" fmla="*/ 10783 h 71885"/>
                <a:gd name="connsiteX1" fmla="*/ 71167 w 71885"/>
                <a:gd name="connsiteY1" fmla="*/ 40975 h 71885"/>
                <a:gd name="connsiteX2" fmla="*/ 40975 w 71885"/>
                <a:gd name="connsiteY2" fmla="*/ 71167 h 71885"/>
                <a:gd name="connsiteX3" fmla="*/ 10783 w 71885"/>
                <a:gd name="connsiteY3" fmla="*/ 40975 h 71885"/>
                <a:gd name="connsiteX4" fmla="*/ 40975 w 71885"/>
                <a:gd name="connsiteY4" fmla="*/ 10783 h 718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85" h="71885">
                  <a:moveTo>
                    <a:pt x="40975" y="10783"/>
                  </a:moveTo>
                  <a:cubicBezTo>
                    <a:pt x="58227" y="10783"/>
                    <a:pt x="71167" y="23722"/>
                    <a:pt x="71167" y="40975"/>
                  </a:cubicBezTo>
                  <a:cubicBezTo>
                    <a:pt x="71167" y="58228"/>
                    <a:pt x="58227" y="71167"/>
                    <a:pt x="40975" y="71167"/>
                  </a:cubicBezTo>
                  <a:cubicBezTo>
                    <a:pt x="23722" y="71167"/>
                    <a:pt x="10783" y="58228"/>
                    <a:pt x="10783" y="40975"/>
                  </a:cubicBezTo>
                  <a:cubicBezTo>
                    <a:pt x="10783" y="23722"/>
                    <a:pt x="23722" y="10783"/>
                    <a:pt x="40975" y="10783"/>
                  </a:cubicBezTo>
                  <a:close/>
                </a:path>
              </a:pathLst>
            </a:custGeom>
            <a:solidFill>
              <a:srgbClr val="09131D"/>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36" name="任意多边形: 形状 35">
              <a:extLst>
                <a:ext uri="{FF2B5EF4-FFF2-40B4-BE49-F238E27FC236}">
                  <a16:creationId xmlns:a16="http://schemas.microsoft.com/office/drawing/2014/main" id="{C31E28DD-B961-4144-9FE1-8DC96D35E416}"/>
                </a:ext>
              </a:extLst>
            </p:cNvPr>
            <p:cNvSpPr/>
            <p:nvPr/>
          </p:nvSpPr>
          <p:spPr>
            <a:xfrm flipH="1">
              <a:off x="8176090" y="2898835"/>
              <a:ext cx="85789" cy="85789"/>
            </a:xfrm>
            <a:custGeom>
              <a:avLst/>
              <a:gdLst>
                <a:gd name="connsiteX0" fmla="*/ 40975 w 71885"/>
                <a:gd name="connsiteY0" fmla="*/ 10783 h 71885"/>
                <a:gd name="connsiteX1" fmla="*/ 71167 w 71885"/>
                <a:gd name="connsiteY1" fmla="*/ 40975 h 71885"/>
                <a:gd name="connsiteX2" fmla="*/ 40975 w 71885"/>
                <a:gd name="connsiteY2" fmla="*/ 71167 h 71885"/>
                <a:gd name="connsiteX3" fmla="*/ 10783 w 71885"/>
                <a:gd name="connsiteY3" fmla="*/ 40975 h 71885"/>
                <a:gd name="connsiteX4" fmla="*/ 40975 w 71885"/>
                <a:gd name="connsiteY4" fmla="*/ 10783 h 718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85" h="71885">
                  <a:moveTo>
                    <a:pt x="40975" y="10783"/>
                  </a:moveTo>
                  <a:cubicBezTo>
                    <a:pt x="58228" y="10783"/>
                    <a:pt x="71167" y="23722"/>
                    <a:pt x="71167" y="40975"/>
                  </a:cubicBezTo>
                  <a:cubicBezTo>
                    <a:pt x="71167" y="58228"/>
                    <a:pt x="58228" y="71167"/>
                    <a:pt x="40975" y="71167"/>
                  </a:cubicBezTo>
                  <a:cubicBezTo>
                    <a:pt x="23722" y="71167"/>
                    <a:pt x="10783" y="58228"/>
                    <a:pt x="10783" y="40975"/>
                  </a:cubicBezTo>
                  <a:cubicBezTo>
                    <a:pt x="10783" y="23722"/>
                    <a:pt x="23722" y="10783"/>
                    <a:pt x="40975" y="10783"/>
                  </a:cubicBezTo>
                  <a:close/>
                </a:path>
              </a:pathLst>
            </a:custGeom>
            <a:solidFill>
              <a:srgbClr val="09131D"/>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37" name="任意多边形: 形状 36">
              <a:extLst>
                <a:ext uri="{FF2B5EF4-FFF2-40B4-BE49-F238E27FC236}">
                  <a16:creationId xmlns:a16="http://schemas.microsoft.com/office/drawing/2014/main" id="{024E7872-2262-4E7B-9C83-0D9576ACCBD0}"/>
                </a:ext>
              </a:extLst>
            </p:cNvPr>
            <p:cNvSpPr/>
            <p:nvPr/>
          </p:nvSpPr>
          <p:spPr>
            <a:xfrm flipH="1">
              <a:off x="7645917" y="2473324"/>
              <a:ext cx="85789" cy="85789"/>
            </a:xfrm>
            <a:custGeom>
              <a:avLst/>
              <a:gdLst>
                <a:gd name="connsiteX0" fmla="*/ 40975 w 71885"/>
                <a:gd name="connsiteY0" fmla="*/ 10783 h 71885"/>
                <a:gd name="connsiteX1" fmla="*/ 71167 w 71885"/>
                <a:gd name="connsiteY1" fmla="*/ 40975 h 71885"/>
                <a:gd name="connsiteX2" fmla="*/ 40975 w 71885"/>
                <a:gd name="connsiteY2" fmla="*/ 71167 h 71885"/>
                <a:gd name="connsiteX3" fmla="*/ 10783 w 71885"/>
                <a:gd name="connsiteY3" fmla="*/ 40975 h 71885"/>
                <a:gd name="connsiteX4" fmla="*/ 40975 w 71885"/>
                <a:gd name="connsiteY4" fmla="*/ 10783 h 718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85" h="71885">
                  <a:moveTo>
                    <a:pt x="40975" y="10783"/>
                  </a:moveTo>
                  <a:cubicBezTo>
                    <a:pt x="58227" y="10783"/>
                    <a:pt x="71167" y="23722"/>
                    <a:pt x="71167" y="40975"/>
                  </a:cubicBezTo>
                  <a:cubicBezTo>
                    <a:pt x="71167" y="58227"/>
                    <a:pt x="58227" y="71167"/>
                    <a:pt x="40975" y="71167"/>
                  </a:cubicBezTo>
                  <a:cubicBezTo>
                    <a:pt x="23722" y="71167"/>
                    <a:pt x="10783" y="58227"/>
                    <a:pt x="10783" y="40975"/>
                  </a:cubicBezTo>
                  <a:cubicBezTo>
                    <a:pt x="10783" y="23722"/>
                    <a:pt x="23722" y="10783"/>
                    <a:pt x="40975" y="10783"/>
                  </a:cubicBezTo>
                  <a:close/>
                </a:path>
              </a:pathLst>
            </a:custGeom>
            <a:solidFill>
              <a:srgbClr val="09131D"/>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38" name="任意多边形: 形状 37">
              <a:extLst>
                <a:ext uri="{FF2B5EF4-FFF2-40B4-BE49-F238E27FC236}">
                  <a16:creationId xmlns:a16="http://schemas.microsoft.com/office/drawing/2014/main" id="{13AF995F-9EC5-4257-A8A1-13FACA615418}"/>
                </a:ext>
              </a:extLst>
            </p:cNvPr>
            <p:cNvSpPr/>
            <p:nvPr/>
          </p:nvSpPr>
          <p:spPr>
            <a:xfrm flipH="1">
              <a:off x="8505519" y="6122767"/>
              <a:ext cx="325996" cy="325995"/>
            </a:xfrm>
            <a:custGeom>
              <a:avLst/>
              <a:gdLst>
                <a:gd name="connsiteX0" fmla="*/ 111423 w 273166"/>
                <a:gd name="connsiteY0" fmla="*/ 268134 h 273166"/>
                <a:gd name="connsiteX1" fmla="*/ 167494 w 273166"/>
                <a:gd name="connsiteY1" fmla="*/ 268134 h 273166"/>
                <a:gd name="connsiteX2" fmla="*/ 167494 w 273166"/>
                <a:gd name="connsiteY2" fmla="*/ 242256 h 273166"/>
                <a:gd name="connsiteX3" fmla="*/ 191935 w 273166"/>
                <a:gd name="connsiteY3" fmla="*/ 232191 h 273166"/>
                <a:gd name="connsiteX4" fmla="*/ 210626 w 273166"/>
                <a:gd name="connsiteY4" fmla="*/ 250881 h 273166"/>
                <a:gd name="connsiteX5" fmla="*/ 250882 w 273166"/>
                <a:gd name="connsiteY5" fmla="*/ 210626 h 273166"/>
                <a:gd name="connsiteX6" fmla="*/ 232191 w 273166"/>
                <a:gd name="connsiteY6" fmla="*/ 191935 h 273166"/>
                <a:gd name="connsiteX7" fmla="*/ 242256 w 273166"/>
                <a:gd name="connsiteY7" fmla="*/ 167494 h 273166"/>
                <a:gd name="connsiteX8" fmla="*/ 268134 w 273166"/>
                <a:gd name="connsiteY8" fmla="*/ 167494 h 273166"/>
                <a:gd name="connsiteX9" fmla="*/ 268134 w 273166"/>
                <a:gd name="connsiteY9" fmla="*/ 111423 h 273166"/>
                <a:gd name="connsiteX10" fmla="*/ 242256 w 273166"/>
                <a:gd name="connsiteY10" fmla="*/ 111423 h 273166"/>
                <a:gd name="connsiteX11" fmla="*/ 232191 w 273166"/>
                <a:gd name="connsiteY11" fmla="*/ 86982 h 273166"/>
                <a:gd name="connsiteX12" fmla="*/ 250882 w 273166"/>
                <a:gd name="connsiteY12" fmla="*/ 68292 h 273166"/>
                <a:gd name="connsiteX13" fmla="*/ 210626 w 273166"/>
                <a:gd name="connsiteY13" fmla="*/ 28035 h 273166"/>
                <a:gd name="connsiteX14" fmla="*/ 191935 w 273166"/>
                <a:gd name="connsiteY14" fmla="*/ 46726 h 273166"/>
                <a:gd name="connsiteX15" fmla="*/ 167494 w 273166"/>
                <a:gd name="connsiteY15" fmla="*/ 36662 h 273166"/>
                <a:gd name="connsiteX16" fmla="*/ 167494 w 273166"/>
                <a:gd name="connsiteY16" fmla="*/ 10783 h 273166"/>
                <a:gd name="connsiteX17" fmla="*/ 111423 w 273166"/>
                <a:gd name="connsiteY17" fmla="*/ 10783 h 273166"/>
                <a:gd name="connsiteX18" fmla="*/ 111423 w 273166"/>
                <a:gd name="connsiteY18" fmla="*/ 36662 h 273166"/>
                <a:gd name="connsiteX19" fmla="*/ 86982 w 273166"/>
                <a:gd name="connsiteY19" fmla="*/ 46726 h 273166"/>
                <a:gd name="connsiteX20" fmla="*/ 68292 w 273166"/>
                <a:gd name="connsiteY20" fmla="*/ 28035 h 273166"/>
                <a:gd name="connsiteX21" fmla="*/ 28035 w 273166"/>
                <a:gd name="connsiteY21" fmla="*/ 68292 h 273166"/>
                <a:gd name="connsiteX22" fmla="*/ 46726 w 273166"/>
                <a:gd name="connsiteY22" fmla="*/ 86982 h 273166"/>
                <a:gd name="connsiteX23" fmla="*/ 36662 w 273166"/>
                <a:gd name="connsiteY23" fmla="*/ 111423 h 273166"/>
                <a:gd name="connsiteX24" fmla="*/ 10783 w 273166"/>
                <a:gd name="connsiteY24" fmla="*/ 111423 h 273166"/>
                <a:gd name="connsiteX25" fmla="*/ 10783 w 273166"/>
                <a:gd name="connsiteY25" fmla="*/ 167494 h 273166"/>
                <a:gd name="connsiteX26" fmla="*/ 36662 w 273166"/>
                <a:gd name="connsiteY26" fmla="*/ 167494 h 273166"/>
                <a:gd name="connsiteX27" fmla="*/ 46726 w 273166"/>
                <a:gd name="connsiteY27" fmla="*/ 191935 h 273166"/>
                <a:gd name="connsiteX28" fmla="*/ 28035 w 273166"/>
                <a:gd name="connsiteY28" fmla="*/ 210626 h 273166"/>
                <a:gd name="connsiteX29" fmla="*/ 68292 w 273166"/>
                <a:gd name="connsiteY29" fmla="*/ 250881 h 273166"/>
                <a:gd name="connsiteX30" fmla="*/ 86982 w 273166"/>
                <a:gd name="connsiteY30" fmla="*/ 232191 h 273166"/>
                <a:gd name="connsiteX31" fmla="*/ 111423 w 273166"/>
                <a:gd name="connsiteY31" fmla="*/ 242256 h 273166"/>
                <a:gd name="connsiteX32" fmla="*/ 111423 w 273166"/>
                <a:gd name="connsiteY32" fmla="*/ 268134 h 273166"/>
                <a:gd name="connsiteX33" fmla="*/ 89857 w 273166"/>
                <a:gd name="connsiteY33" fmla="*/ 140177 h 273166"/>
                <a:gd name="connsiteX34" fmla="*/ 140177 w 273166"/>
                <a:gd name="connsiteY34" fmla="*/ 89857 h 273166"/>
                <a:gd name="connsiteX35" fmla="*/ 190498 w 273166"/>
                <a:gd name="connsiteY35" fmla="*/ 140177 h 273166"/>
                <a:gd name="connsiteX36" fmla="*/ 140177 w 273166"/>
                <a:gd name="connsiteY36" fmla="*/ 190498 h 273166"/>
                <a:gd name="connsiteX37" fmla="*/ 89857 w 273166"/>
                <a:gd name="connsiteY37" fmla="*/ 140177 h 273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73166" h="273166">
                  <a:moveTo>
                    <a:pt x="111423" y="268134"/>
                  </a:moveTo>
                  <a:lnTo>
                    <a:pt x="167494" y="268134"/>
                  </a:lnTo>
                  <a:lnTo>
                    <a:pt x="167494" y="242256"/>
                  </a:lnTo>
                  <a:cubicBezTo>
                    <a:pt x="176120" y="239380"/>
                    <a:pt x="184747" y="236504"/>
                    <a:pt x="191935" y="232191"/>
                  </a:cubicBezTo>
                  <a:lnTo>
                    <a:pt x="210626" y="250881"/>
                  </a:lnTo>
                  <a:lnTo>
                    <a:pt x="250882" y="210626"/>
                  </a:lnTo>
                  <a:lnTo>
                    <a:pt x="232191" y="191935"/>
                  </a:lnTo>
                  <a:cubicBezTo>
                    <a:pt x="236504" y="184747"/>
                    <a:pt x="239380" y="176120"/>
                    <a:pt x="242256" y="167494"/>
                  </a:cubicBezTo>
                  <a:lnTo>
                    <a:pt x="268134" y="167494"/>
                  </a:lnTo>
                  <a:lnTo>
                    <a:pt x="268134" y="111423"/>
                  </a:lnTo>
                  <a:lnTo>
                    <a:pt x="242256" y="111423"/>
                  </a:lnTo>
                  <a:cubicBezTo>
                    <a:pt x="239380" y="102797"/>
                    <a:pt x="236504" y="94170"/>
                    <a:pt x="232191" y="86982"/>
                  </a:cubicBezTo>
                  <a:lnTo>
                    <a:pt x="250882" y="68292"/>
                  </a:lnTo>
                  <a:lnTo>
                    <a:pt x="210626" y="28035"/>
                  </a:lnTo>
                  <a:lnTo>
                    <a:pt x="191935" y="46726"/>
                  </a:lnTo>
                  <a:cubicBezTo>
                    <a:pt x="184747" y="42412"/>
                    <a:pt x="176120" y="39537"/>
                    <a:pt x="167494" y="36662"/>
                  </a:cubicBezTo>
                  <a:lnTo>
                    <a:pt x="167494" y="10783"/>
                  </a:lnTo>
                  <a:lnTo>
                    <a:pt x="111423" y="10783"/>
                  </a:lnTo>
                  <a:lnTo>
                    <a:pt x="111423" y="36662"/>
                  </a:lnTo>
                  <a:cubicBezTo>
                    <a:pt x="102797" y="39537"/>
                    <a:pt x="94171" y="42412"/>
                    <a:pt x="86982" y="46726"/>
                  </a:cubicBezTo>
                  <a:lnTo>
                    <a:pt x="68292" y="28035"/>
                  </a:lnTo>
                  <a:lnTo>
                    <a:pt x="28035" y="68292"/>
                  </a:lnTo>
                  <a:lnTo>
                    <a:pt x="46726" y="86982"/>
                  </a:lnTo>
                  <a:cubicBezTo>
                    <a:pt x="42413" y="94170"/>
                    <a:pt x="39537" y="102797"/>
                    <a:pt x="36662" y="111423"/>
                  </a:cubicBezTo>
                  <a:lnTo>
                    <a:pt x="10783" y="111423"/>
                  </a:lnTo>
                  <a:lnTo>
                    <a:pt x="10783" y="167494"/>
                  </a:lnTo>
                  <a:lnTo>
                    <a:pt x="36662" y="167494"/>
                  </a:lnTo>
                  <a:cubicBezTo>
                    <a:pt x="39537" y="176120"/>
                    <a:pt x="42413" y="184747"/>
                    <a:pt x="46726" y="191935"/>
                  </a:cubicBezTo>
                  <a:lnTo>
                    <a:pt x="28035" y="210626"/>
                  </a:lnTo>
                  <a:lnTo>
                    <a:pt x="68292" y="250881"/>
                  </a:lnTo>
                  <a:lnTo>
                    <a:pt x="86982" y="232191"/>
                  </a:lnTo>
                  <a:cubicBezTo>
                    <a:pt x="94171" y="236504"/>
                    <a:pt x="102797" y="239380"/>
                    <a:pt x="111423" y="242256"/>
                  </a:cubicBezTo>
                  <a:lnTo>
                    <a:pt x="111423" y="268134"/>
                  </a:lnTo>
                  <a:close/>
                  <a:moveTo>
                    <a:pt x="89857" y="140177"/>
                  </a:moveTo>
                  <a:cubicBezTo>
                    <a:pt x="89857" y="112861"/>
                    <a:pt x="112861" y="89857"/>
                    <a:pt x="140177" y="89857"/>
                  </a:cubicBezTo>
                  <a:cubicBezTo>
                    <a:pt x="167494" y="89857"/>
                    <a:pt x="190498" y="112861"/>
                    <a:pt x="190498" y="140177"/>
                  </a:cubicBezTo>
                  <a:cubicBezTo>
                    <a:pt x="190498" y="167494"/>
                    <a:pt x="167494" y="190498"/>
                    <a:pt x="140177" y="190498"/>
                  </a:cubicBezTo>
                  <a:cubicBezTo>
                    <a:pt x="111423" y="190498"/>
                    <a:pt x="89857" y="167494"/>
                    <a:pt x="89857" y="140177"/>
                  </a:cubicBezTo>
                  <a:close/>
                </a:path>
              </a:pathLst>
            </a:custGeom>
            <a:solidFill>
              <a:schemeClr val="bg1"/>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39" name="任意多边形: 形状 38">
              <a:extLst>
                <a:ext uri="{FF2B5EF4-FFF2-40B4-BE49-F238E27FC236}">
                  <a16:creationId xmlns:a16="http://schemas.microsoft.com/office/drawing/2014/main" id="{A1ADC5AE-72BD-4762-8866-4578B0564731}"/>
                </a:ext>
              </a:extLst>
            </p:cNvPr>
            <p:cNvSpPr/>
            <p:nvPr/>
          </p:nvSpPr>
          <p:spPr>
            <a:xfrm flipH="1">
              <a:off x="9396861" y="6631493"/>
              <a:ext cx="307123" cy="226506"/>
            </a:xfrm>
            <a:custGeom>
              <a:avLst/>
              <a:gdLst>
                <a:gd name="connsiteX0" fmla="*/ 146731 w 291832"/>
                <a:gd name="connsiteY0" fmla="*/ 91299 h 215229"/>
                <a:gd name="connsiteX1" fmla="*/ 89669 w 291832"/>
                <a:gd name="connsiteY1" fmla="*/ 148361 h 215229"/>
                <a:gd name="connsiteX2" fmla="*/ 146731 w 291832"/>
                <a:gd name="connsiteY2" fmla="*/ 205423 h 215229"/>
                <a:gd name="connsiteX3" fmla="*/ 203794 w 291832"/>
                <a:gd name="connsiteY3" fmla="*/ 148361 h 215229"/>
                <a:gd name="connsiteX4" fmla="*/ 146731 w 291832"/>
                <a:gd name="connsiteY4" fmla="*/ 91299 h 215229"/>
                <a:gd name="connsiteX5" fmla="*/ 114124 w 291832"/>
                <a:gd name="connsiteY5" fmla="*/ 0 h 215229"/>
                <a:gd name="connsiteX6" fmla="*/ 177708 w 291832"/>
                <a:gd name="connsiteY6" fmla="*/ 0 h 215229"/>
                <a:gd name="connsiteX7" fmla="*/ 177708 w 291832"/>
                <a:gd name="connsiteY7" fmla="*/ 29346 h 215229"/>
                <a:gd name="connsiteX8" fmla="*/ 205423 w 291832"/>
                <a:gd name="connsiteY8" fmla="*/ 40759 h 215229"/>
                <a:gd name="connsiteX9" fmla="*/ 226619 w 291832"/>
                <a:gd name="connsiteY9" fmla="*/ 19565 h 215229"/>
                <a:gd name="connsiteX10" fmla="*/ 272268 w 291832"/>
                <a:gd name="connsiteY10" fmla="*/ 65214 h 215229"/>
                <a:gd name="connsiteX11" fmla="*/ 251073 w 291832"/>
                <a:gd name="connsiteY11" fmla="*/ 86408 h 215229"/>
                <a:gd name="connsiteX12" fmla="*/ 262486 w 291832"/>
                <a:gd name="connsiteY12" fmla="*/ 114124 h 215229"/>
                <a:gd name="connsiteX13" fmla="*/ 291832 w 291832"/>
                <a:gd name="connsiteY13" fmla="*/ 114124 h 215229"/>
                <a:gd name="connsiteX14" fmla="*/ 291832 w 291832"/>
                <a:gd name="connsiteY14" fmla="*/ 177707 h 215229"/>
                <a:gd name="connsiteX15" fmla="*/ 262486 w 291832"/>
                <a:gd name="connsiteY15" fmla="*/ 177707 h 215229"/>
                <a:gd name="connsiteX16" fmla="*/ 251073 w 291832"/>
                <a:gd name="connsiteY16" fmla="*/ 205423 h 215229"/>
                <a:gd name="connsiteX17" fmla="*/ 260880 w 291832"/>
                <a:gd name="connsiteY17" fmla="*/ 215229 h 215229"/>
                <a:gd name="connsiteX18" fmla="*/ 30952 w 291832"/>
                <a:gd name="connsiteY18" fmla="*/ 215229 h 215229"/>
                <a:gd name="connsiteX19" fmla="*/ 40759 w 291832"/>
                <a:gd name="connsiteY19" fmla="*/ 205423 h 215229"/>
                <a:gd name="connsiteX20" fmla="*/ 29346 w 291832"/>
                <a:gd name="connsiteY20" fmla="*/ 177707 h 215229"/>
                <a:gd name="connsiteX21" fmla="*/ 0 w 291832"/>
                <a:gd name="connsiteY21" fmla="*/ 177707 h 215229"/>
                <a:gd name="connsiteX22" fmla="*/ 0 w 291832"/>
                <a:gd name="connsiteY22" fmla="*/ 114124 h 215229"/>
                <a:gd name="connsiteX23" fmla="*/ 29346 w 291832"/>
                <a:gd name="connsiteY23" fmla="*/ 114124 h 215229"/>
                <a:gd name="connsiteX24" fmla="*/ 40759 w 291832"/>
                <a:gd name="connsiteY24" fmla="*/ 86408 h 215229"/>
                <a:gd name="connsiteX25" fmla="*/ 19563 w 291832"/>
                <a:gd name="connsiteY25" fmla="*/ 65214 h 215229"/>
                <a:gd name="connsiteX26" fmla="*/ 65214 w 291832"/>
                <a:gd name="connsiteY26" fmla="*/ 19565 h 215229"/>
                <a:gd name="connsiteX27" fmla="*/ 86408 w 291832"/>
                <a:gd name="connsiteY27" fmla="*/ 40759 h 215229"/>
                <a:gd name="connsiteX28" fmla="*/ 114124 w 291832"/>
                <a:gd name="connsiteY28" fmla="*/ 29346 h 215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91832" h="215229">
                  <a:moveTo>
                    <a:pt x="146731" y="91299"/>
                  </a:moveTo>
                  <a:cubicBezTo>
                    <a:pt x="115755" y="91299"/>
                    <a:pt x="89669" y="117385"/>
                    <a:pt x="89669" y="148361"/>
                  </a:cubicBezTo>
                  <a:cubicBezTo>
                    <a:pt x="89669" y="179338"/>
                    <a:pt x="115755" y="203793"/>
                    <a:pt x="146731" y="205423"/>
                  </a:cubicBezTo>
                  <a:cubicBezTo>
                    <a:pt x="177708" y="205423"/>
                    <a:pt x="203794" y="179338"/>
                    <a:pt x="203794" y="148361"/>
                  </a:cubicBezTo>
                  <a:cubicBezTo>
                    <a:pt x="203794" y="117385"/>
                    <a:pt x="177708" y="91299"/>
                    <a:pt x="146731" y="91299"/>
                  </a:cubicBezTo>
                  <a:close/>
                  <a:moveTo>
                    <a:pt x="114124" y="0"/>
                  </a:moveTo>
                  <a:lnTo>
                    <a:pt x="177708" y="0"/>
                  </a:lnTo>
                  <a:lnTo>
                    <a:pt x="177708" y="29346"/>
                  </a:lnTo>
                  <a:cubicBezTo>
                    <a:pt x="187489" y="32606"/>
                    <a:pt x="197272" y="35868"/>
                    <a:pt x="205423" y="40759"/>
                  </a:cubicBezTo>
                  <a:lnTo>
                    <a:pt x="226619" y="19565"/>
                  </a:lnTo>
                  <a:lnTo>
                    <a:pt x="272268" y="65214"/>
                  </a:lnTo>
                  <a:lnTo>
                    <a:pt x="251073" y="86408"/>
                  </a:lnTo>
                  <a:cubicBezTo>
                    <a:pt x="255964" y="94559"/>
                    <a:pt x="259225" y="104342"/>
                    <a:pt x="262486" y="114124"/>
                  </a:cubicBezTo>
                  <a:lnTo>
                    <a:pt x="291832" y="114124"/>
                  </a:lnTo>
                  <a:lnTo>
                    <a:pt x="291832" y="177707"/>
                  </a:lnTo>
                  <a:lnTo>
                    <a:pt x="262486" y="177707"/>
                  </a:lnTo>
                  <a:cubicBezTo>
                    <a:pt x="259225" y="187489"/>
                    <a:pt x="255964" y="197272"/>
                    <a:pt x="251073" y="205423"/>
                  </a:cubicBezTo>
                  <a:lnTo>
                    <a:pt x="260880" y="215229"/>
                  </a:lnTo>
                  <a:lnTo>
                    <a:pt x="30952" y="215229"/>
                  </a:lnTo>
                  <a:lnTo>
                    <a:pt x="40759" y="205423"/>
                  </a:lnTo>
                  <a:cubicBezTo>
                    <a:pt x="35868" y="197272"/>
                    <a:pt x="32606" y="187489"/>
                    <a:pt x="29346" y="177707"/>
                  </a:cubicBezTo>
                  <a:lnTo>
                    <a:pt x="0" y="177707"/>
                  </a:lnTo>
                  <a:lnTo>
                    <a:pt x="0" y="114124"/>
                  </a:lnTo>
                  <a:lnTo>
                    <a:pt x="29346" y="114124"/>
                  </a:lnTo>
                  <a:cubicBezTo>
                    <a:pt x="32606" y="104342"/>
                    <a:pt x="35868" y="94559"/>
                    <a:pt x="40759" y="86408"/>
                  </a:cubicBezTo>
                  <a:lnTo>
                    <a:pt x="19563" y="65214"/>
                  </a:lnTo>
                  <a:lnTo>
                    <a:pt x="65214" y="19565"/>
                  </a:lnTo>
                  <a:lnTo>
                    <a:pt x="86408" y="40759"/>
                  </a:lnTo>
                  <a:cubicBezTo>
                    <a:pt x="94559" y="35868"/>
                    <a:pt x="104342" y="32606"/>
                    <a:pt x="114124" y="29346"/>
                  </a:cubicBezTo>
                  <a:close/>
                </a:path>
              </a:pathLst>
            </a:custGeom>
            <a:solidFill>
              <a:schemeClr val="bg1"/>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40" name="任意多边形: 形状 39">
              <a:extLst>
                <a:ext uri="{FF2B5EF4-FFF2-40B4-BE49-F238E27FC236}">
                  <a16:creationId xmlns:a16="http://schemas.microsoft.com/office/drawing/2014/main" id="{04C867A5-DB7D-4C85-B843-2357BBAC0960}"/>
                </a:ext>
              </a:extLst>
            </p:cNvPr>
            <p:cNvSpPr/>
            <p:nvPr/>
          </p:nvSpPr>
          <p:spPr>
            <a:xfrm flipH="1">
              <a:off x="10054004" y="4087007"/>
              <a:ext cx="749792" cy="749791"/>
            </a:xfrm>
            <a:custGeom>
              <a:avLst/>
              <a:gdLst>
                <a:gd name="connsiteX0" fmla="*/ 392599 w 790620"/>
                <a:gd name="connsiteY0" fmla="*/ 309370 h 790618"/>
                <a:gd name="connsiteX1" fmla="*/ 479442 w 790620"/>
                <a:gd name="connsiteY1" fmla="*/ 396212 h 790618"/>
                <a:gd name="connsiteX2" fmla="*/ 392599 w 790620"/>
                <a:gd name="connsiteY2" fmla="*/ 483053 h 790618"/>
                <a:gd name="connsiteX3" fmla="*/ 305758 w 790620"/>
                <a:gd name="connsiteY3" fmla="*/ 396212 h 790618"/>
                <a:gd name="connsiteX4" fmla="*/ 392599 w 790620"/>
                <a:gd name="connsiteY4" fmla="*/ 309370 h 790618"/>
                <a:gd name="connsiteX5" fmla="*/ 394408 w 790620"/>
                <a:gd name="connsiteY5" fmla="*/ 182728 h 790618"/>
                <a:gd name="connsiteX6" fmla="*/ 180921 w 790620"/>
                <a:gd name="connsiteY6" fmla="*/ 396215 h 790618"/>
                <a:gd name="connsiteX7" fmla="*/ 394408 w 790620"/>
                <a:gd name="connsiteY7" fmla="*/ 609700 h 790618"/>
                <a:gd name="connsiteX8" fmla="*/ 607893 w 790620"/>
                <a:gd name="connsiteY8" fmla="*/ 396215 h 790618"/>
                <a:gd name="connsiteX9" fmla="*/ 394408 w 790620"/>
                <a:gd name="connsiteY9" fmla="*/ 182728 h 790618"/>
                <a:gd name="connsiteX10" fmla="*/ 358222 w 790620"/>
                <a:gd name="connsiteY10" fmla="*/ 0 h 790618"/>
                <a:gd name="connsiteX11" fmla="*/ 432399 w 790620"/>
                <a:gd name="connsiteY11" fmla="*/ 0 h 790618"/>
                <a:gd name="connsiteX12" fmla="*/ 445483 w 790620"/>
                <a:gd name="connsiteY12" fmla="*/ 104671 h 790618"/>
                <a:gd name="connsiteX13" fmla="*/ 454426 w 790620"/>
                <a:gd name="connsiteY13" fmla="*/ 105576 h 790618"/>
                <a:gd name="connsiteX14" fmla="*/ 560639 w 790620"/>
                <a:gd name="connsiteY14" fmla="*/ 150453 h 790618"/>
                <a:gd name="connsiteX15" fmla="*/ 564815 w 790620"/>
                <a:gd name="connsiteY15" fmla="*/ 153913 h 790618"/>
                <a:gd name="connsiteX16" fmla="*/ 647696 w 790620"/>
                <a:gd name="connsiteY16" fmla="*/ 90458 h 790618"/>
                <a:gd name="connsiteX17" fmla="*/ 700163 w 790620"/>
                <a:gd name="connsiteY17" fmla="*/ 142925 h 790618"/>
                <a:gd name="connsiteX18" fmla="*/ 636636 w 790620"/>
                <a:gd name="connsiteY18" fmla="*/ 225899 h 790618"/>
                <a:gd name="connsiteX19" fmla="*/ 640646 w 790620"/>
                <a:gd name="connsiteY19" fmla="*/ 230778 h 790618"/>
                <a:gd name="connsiteX20" fmla="*/ 685120 w 790620"/>
                <a:gd name="connsiteY20" fmla="*/ 336716 h 790618"/>
                <a:gd name="connsiteX21" fmla="*/ 685969 w 790620"/>
                <a:gd name="connsiteY21" fmla="*/ 345138 h 790618"/>
                <a:gd name="connsiteX22" fmla="*/ 790620 w 790620"/>
                <a:gd name="connsiteY22" fmla="*/ 358219 h 790618"/>
                <a:gd name="connsiteX23" fmla="*/ 790620 w 790620"/>
                <a:gd name="connsiteY23" fmla="*/ 432397 h 790618"/>
                <a:gd name="connsiteX24" fmla="*/ 686468 w 790620"/>
                <a:gd name="connsiteY24" fmla="*/ 446716 h 790618"/>
                <a:gd name="connsiteX25" fmla="*/ 685640 w 790620"/>
                <a:gd name="connsiteY25" fmla="*/ 455714 h 790618"/>
                <a:gd name="connsiteX26" fmla="*/ 649144 w 790620"/>
                <a:gd name="connsiteY26" fmla="*/ 549608 h 790618"/>
                <a:gd name="connsiteX27" fmla="*/ 635635 w 790620"/>
                <a:gd name="connsiteY27" fmla="*/ 565219 h 790618"/>
                <a:gd name="connsiteX28" fmla="*/ 700163 w 790620"/>
                <a:gd name="connsiteY28" fmla="*/ 649500 h 790618"/>
                <a:gd name="connsiteX29" fmla="*/ 647696 w 790620"/>
                <a:gd name="connsiteY29" fmla="*/ 700158 h 790618"/>
                <a:gd name="connsiteX30" fmla="*/ 565813 w 790620"/>
                <a:gd name="connsiteY30" fmla="*/ 637466 h 790618"/>
                <a:gd name="connsiteX31" fmla="*/ 542831 w 790620"/>
                <a:gd name="connsiteY31" fmla="*/ 653388 h 790618"/>
                <a:gd name="connsiteX32" fmla="*/ 472494 w 790620"/>
                <a:gd name="connsiteY32" fmla="*/ 682576 h 790618"/>
                <a:gd name="connsiteX33" fmla="*/ 445457 w 790620"/>
                <a:gd name="connsiteY33" fmla="*/ 686159 h 790618"/>
                <a:gd name="connsiteX34" fmla="*/ 432399 w 790620"/>
                <a:gd name="connsiteY34" fmla="*/ 790618 h 790618"/>
                <a:gd name="connsiteX35" fmla="*/ 358222 w 790620"/>
                <a:gd name="connsiteY35" fmla="*/ 790618 h 790618"/>
                <a:gd name="connsiteX36" fmla="*/ 345391 w 790620"/>
                <a:gd name="connsiteY36" fmla="*/ 687966 h 790618"/>
                <a:gd name="connsiteX37" fmla="*/ 334390 w 790620"/>
                <a:gd name="connsiteY37" fmla="*/ 686853 h 790618"/>
                <a:gd name="connsiteX38" fmla="*/ 240211 w 790620"/>
                <a:gd name="connsiteY38" fmla="*/ 649726 h 790618"/>
                <a:gd name="connsiteX39" fmla="*/ 225260 w 790620"/>
                <a:gd name="connsiteY39" fmla="*/ 636729 h 790618"/>
                <a:gd name="connsiteX40" fmla="*/ 141119 w 790620"/>
                <a:gd name="connsiteY40" fmla="*/ 700158 h 790618"/>
                <a:gd name="connsiteX41" fmla="*/ 90461 w 790620"/>
                <a:gd name="connsiteY41" fmla="*/ 649500 h 790618"/>
                <a:gd name="connsiteX42" fmla="*/ 153353 w 790620"/>
                <a:gd name="connsiteY42" fmla="*/ 567355 h 790618"/>
                <a:gd name="connsiteX43" fmla="*/ 136842 w 790620"/>
                <a:gd name="connsiteY43" fmla="*/ 543442 h 790618"/>
                <a:gd name="connsiteX44" fmla="*/ 107923 w 790620"/>
                <a:gd name="connsiteY44" fmla="*/ 473556 h 790618"/>
                <a:gd name="connsiteX45" fmla="*/ 104379 w 790620"/>
                <a:gd name="connsiteY45" fmla="*/ 446748 h 790618"/>
                <a:gd name="connsiteX46" fmla="*/ 0 w 790620"/>
                <a:gd name="connsiteY46" fmla="*/ 432397 h 790618"/>
                <a:gd name="connsiteX47" fmla="*/ 0 w 790620"/>
                <a:gd name="connsiteY47" fmla="*/ 358219 h 790618"/>
                <a:gd name="connsiteX48" fmla="*/ 105462 w 790620"/>
                <a:gd name="connsiteY48" fmla="*/ 345036 h 790618"/>
                <a:gd name="connsiteX49" fmla="*/ 111127 w 790620"/>
                <a:gd name="connsiteY49" fmla="*/ 307697 h 790618"/>
                <a:gd name="connsiteX50" fmla="*/ 148646 w 790620"/>
                <a:gd name="connsiteY50" fmla="*/ 229983 h 790618"/>
                <a:gd name="connsiteX51" fmla="*/ 153047 w 790620"/>
                <a:gd name="connsiteY51" fmla="*/ 224671 h 790618"/>
                <a:gd name="connsiteX52" fmla="*/ 90461 w 790620"/>
                <a:gd name="connsiteY52" fmla="*/ 142925 h 790618"/>
                <a:gd name="connsiteX53" fmla="*/ 141119 w 790620"/>
                <a:gd name="connsiteY53" fmla="*/ 90458 h 790618"/>
                <a:gd name="connsiteX54" fmla="*/ 224713 w 790620"/>
                <a:gd name="connsiteY54" fmla="*/ 153475 h 790618"/>
                <a:gd name="connsiteX55" fmla="*/ 228971 w 790620"/>
                <a:gd name="connsiteY55" fmla="*/ 149975 h 790618"/>
                <a:gd name="connsiteX56" fmla="*/ 334909 w 790620"/>
                <a:gd name="connsiteY56" fmla="*/ 105502 h 790618"/>
                <a:gd name="connsiteX57" fmla="*/ 345164 w 790620"/>
                <a:gd name="connsiteY57" fmla="*/ 104468 h 790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790620" h="790618">
                  <a:moveTo>
                    <a:pt x="392599" y="309370"/>
                  </a:moveTo>
                  <a:cubicBezTo>
                    <a:pt x="441449" y="307560"/>
                    <a:pt x="479442" y="347363"/>
                    <a:pt x="479442" y="396212"/>
                  </a:cubicBezTo>
                  <a:cubicBezTo>
                    <a:pt x="479442" y="445060"/>
                    <a:pt x="439639" y="483053"/>
                    <a:pt x="392599" y="483053"/>
                  </a:cubicBezTo>
                  <a:cubicBezTo>
                    <a:pt x="343751" y="483053"/>
                    <a:pt x="305758" y="443250"/>
                    <a:pt x="305758" y="396212"/>
                  </a:cubicBezTo>
                  <a:cubicBezTo>
                    <a:pt x="305758" y="347363"/>
                    <a:pt x="345561" y="309370"/>
                    <a:pt x="392599" y="309370"/>
                  </a:cubicBezTo>
                  <a:close/>
                  <a:moveTo>
                    <a:pt x="394408" y="182728"/>
                  </a:moveTo>
                  <a:cubicBezTo>
                    <a:pt x="276809" y="182728"/>
                    <a:pt x="180921" y="278616"/>
                    <a:pt x="180921" y="396215"/>
                  </a:cubicBezTo>
                  <a:cubicBezTo>
                    <a:pt x="180921" y="513813"/>
                    <a:pt x="276809" y="609700"/>
                    <a:pt x="394408" y="609700"/>
                  </a:cubicBezTo>
                  <a:cubicBezTo>
                    <a:pt x="512005" y="609700"/>
                    <a:pt x="607893" y="513813"/>
                    <a:pt x="607893" y="396215"/>
                  </a:cubicBezTo>
                  <a:cubicBezTo>
                    <a:pt x="609703" y="278616"/>
                    <a:pt x="513815" y="182728"/>
                    <a:pt x="394408" y="182728"/>
                  </a:cubicBezTo>
                  <a:close/>
                  <a:moveTo>
                    <a:pt x="358222" y="0"/>
                  </a:moveTo>
                  <a:lnTo>
                    <a:pt x="432399" y="0"/>
                  </a:lnTo>
                  <a:lnTo>
                    <a:pt x="445483" y="104671"/>
                  </a:lnTo>
                  <a:lnTo>
                    <a:pt x="454426" y="105576"/>
                  </a:lnTo>
                  <a:cubicBezTo>
                    <a:pt x="493161" y="113534"/>
                    <a:pt x="529084" y="129039"/>
                    <a:pt x="560639" y="150453"/>
                  </a:cubicBezTo>
                  <a:lnTo>
                    <a:pt x="564815" y="153913"/>
                  </a:lnTo>
                  <a:lnTo>
                    <a:pt x="647696" y="90458"/>
                  </a:lnTo>
                  <a:lnTo>
                    <a:pt x="700163" y="142925"/>
                  </a:lnTo>
                  <a:lnTo>
                    <a:pt x="636636" y="225899"/>
                  </a:lnTo>
                  <a:lnTo>
                    <a:pt x="640646" y="230778"/>
                  </a:lnTo>
                  <a:cubicBezTo>
                    <a:pt x="661912" y="262369"/>
                    <a:pt x="677254" y="298228"/>
                    <a:pt x="685120" y="336716"/>
                  </a:cubicBezTo>
                  <a:lnTo>
                    <a:pt x="685969" y="345138"/>
                  </a:lnTo>
                  <a:lnTo>
                    <a:pt x="790620" y="358219"/>
                  </a:lnTo>
                  <a:lnTo>
                    <a:pt x="790620" y="432397"/>
                  </a:lnTo>
                  <a:lnTo>
                    <a:pt x="686468" y="446716"/>
                  </a:lnTo>
                  <a:lnTo>
                    <a:pt x="685640" y="455714"/>
                  </a:lnTo>
                  <a:cubicBezTo>
                    <a:pt x="678974" y="489391"/>
                    <a:pt x="666442" y="521055"/>
                    <a:pt x="649144" y="549608"/>
                  </a:cubicBezTo>
                  <a:lnTo>
                    <a:pt x="635635" y="565219"/>
                  </a:lnTo>
                  <a:lnTo>
                    <a:pt x="700163" y="649500"/>
                  </a:lnTo>
                  <a:lnTo>
                    <a:pt x="647696" y="700158"/>
                  </a:lnTo>
                  <a:lnTo>
                    <a:pt x="565813" y="637466"/>
                  </a:lnTo>
                  <a:lnTo>
                    <a:pt x="542831" y="653388"/>
                  </a:lnTo>
                  <a:cubicBezTo>
                    <a:pt x="520986" y="665948"/>
                    <a:pt x="497385" y="675832"/>
                    <a:pt x="472494" y="682576"/>
                  </a:cubicBezTo>
                  <a:lnTo>
                    <a:pt x="445457" y="686159"/>
                  </a:lnTo>
                  <a:lnTo>
                    <a:pt x="432399" y="790618"/>
                  </a:lnTo>
                  <a:lnTo>
                    <a:pt x="358222" y="790618"/>
                  </a:lnTo>
                  <a:lnTo>
                    <a:pt x="345391" y="687966"/>
                  </a:lnTo>
                  <a:lnTo>
                    <a:pt x="334390" y="686853"/>
                  </a:lnTo>
                  <a:cubicBezTo>
                    <a:pt x="300496" y="679890"/>
                    <a:pt x="268756" y="667149"/>
                    <a:pt x="240211" y="649726"/>
                  </a:cubicBezTo>
                  <a:lnTo>
                    <a:pt x="225260" y="636729"/>
                  </a:lnTo>
                  <a:lnTo>
                    <a:pt x="141119" y="700158"/>
                  </a:lnTo>
                  <a:lnTo>
                    <a:pt x="90461" y="649500"/>
                  </a:lnTo>
                  <a:lnTo>
                    <a:pt x="153353" y="567355"/>
                  </a:lnTo>
                  <a:lnTo>
                    <a:pt x="136842" y="543442"/>
                  </a:lnTo>
                  <a:cubicBezTo>
                    <a:pt x="124380" y="521698"/>
                    <a:pt x="114594" y="498248"/>
                    <a:pt x="107923" y="473556"/>
                  </a:cubicBezTo>
                  <a:lnTo>
                    <a:pt x="104379" y="446748"/>
                  </a:lnTo>
                  <a:lnTo>
                    <a:pt x="0" y="432397"/>
                  </a:lnTo>
                  <a:lnTo>
                    <a:pt x="0" y="358219"/>
                  </a:lnTo>
                  <a:lnTo>
                    <a:pt x="105462" y="345036"/>
                  </a:lnTo>
                  <a:lnTo>
                    <a:pt x="111127" y="307697"/>
                  </a:lnTo>
                  <a:cubicBezTo>
                    <a:pt x="119848" y="279772"/>
                    <a:pt x="132585" y="253650"/>
                    <a:pt x="148646" y="229983"/>
                  </a:cubicBezTo>
                  <a:lnTo>
                    <a:pt x="153047" y="224671"/>
                  </a:lnTo>
                  <a:lnTo>
                    <a:pt x="90461" y="142925"/>
                  </a:lnTo>
                  <a:lnTo>
                    <a:pt x="141119" y="90458"/>
                  </a:lnTo>
                  <a:lnTo>
                    <a:pt x="224713" y="153475"/>
                  </a:lnTo>
                  <a:lnTo>
                    <a:pt x="228971" y="149975"/>
                  </a:lnTo>
                  <a:cubicBezTo>
                    <a:pt x="260562" y="128710"/>
                    <a:pt x="296421" y="113367"/>
                    <a:pt x="334909" y="105502"/>
                  </a:cubicBezTo>
                  <a:lnTo>
                    <a:pt x="345164" y="104468"/>
                  </a:lnTo>
                  <a:close/>
                </a:path>
              </a:pathLst>
            </a:custGeom>
            <a:solidFill>
              <a:srgbClr val="FFFFFF"/>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41" name="任意多边形: 形状 40">
              <a:extLst>
                <a:ext uri="{FF2B5EF4-FFF2-40B4-BE49-F238E27FC236}">
                  <a16:creationId xmlns:a16="http://schemas.microsoft.com/office/drawing/2014/main" id="{2A398656-9AB1-47D6-B388-54CE2C532010}"/>
                </a:ext>
              </a:extLst>
            </p:cNvPr>
            <p:cNvSpPr/>
            <p:nvPr/>
          </p:nvSpPr>
          <p:spPr>
            <a:xfrm flipH="1">
              <a:off x="9665378" y="4226841"/>
              <a:ext cx="68631" cy="68631"/>
            </a:xfrm>
            <a:custGeom>
              <a:avLst/>
              <a:gdLst>
                <a:gd name="connsiteX0" fmla="*/ 53914 w 57508"/>
                <a:gd name="connsiteY0" fmla="*/ 32349 h 57508"/>
                <a:gd name="connsiteX1" fmla="*/ 32349 w 57508"/>
                <a:gd name="connsiteY1" fmla="*/ 53914 h 57508"/>
                <a:gd name="connsiteX2" fmla="*/ 10783 w 57508"/>
                <a:gd name="connsiteY2" fmla="*/ 32349 h 57508"/>
                <a:gd name="connsiteX3" fmla="*/ 32349 w 57508"/>
                <a:gd name="connsiteY3" fmla="*/ 10783 h 57508"/>
                <a:gd name="connsiteX4" fmla="*/ 53914 w 57508"/>
                <a:gd name="connsiteY4" fmla="*/ 32349 h 575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508" h="57508">
                  <a:moveTo>
                    <a:pt x="53914" y="32349"/>
                  </a:moveTo>
                  <a:cubicBezTo>
                    <a:pt x="53914" y="43850"/>
                    <a:pt x="43850" y="53914"/>
                    <a:pt x="32349" y="53914"/>
                  </a:cubicBezTo>
                  <a:cubicBezTo>
                    <a:pt x="20847" y="53914"/>
                    <a:pt x="10783" y="43850"/>
                    <a:pt x="10783" y="32349"/>
                  </a:cubicBezTo>
                  <a:cubicBezTo>
                    <a:pt x="10783" y="20847"/>
                    <a:pt x="20847" y="10783"/>
                    <a:pt x="32349" y="10783"/>
                  </a:cubicBezTo>
                  <a:cubicBezTo>
                    <a:pt x="43850" y="10783"/>
                    <a:pt x="53914" y="20847"/>
                    <a:pt x="53914" y="32349"/>
                  </a:cubicBezTo>
                  <a:close/>
                </a:path>
              </a:pathLst>
            </a:custGeom>
            <a:solidFill>
              <a:srgbClr val="C9CED5"/>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42" name="任意多边形: 形状 41">
              <a:extLst>
                <a:ext uri="{FF2B5EF4-FFF2-40B4-BE49-F238E27FC236}">
                  <a16:creationId xmlns:a16="http://schemas.microsoft.com/office/drawing/2014/main" id="{6C358BAE-5024-43FC-9F37-07A0F0CBFDC6}"/>
                </a:ext>
              </a:extLst>
            </p:cNvPr>
            <p:cNvSpPr/>
            <p:nvPr/>
          </p:nvSpPr>
          <p:spPr>
            <a:xfrm flipH="1">
              <a:off x="9427746" y="3263436"/>
              <a:ext cx="1022599" cy="1022600"/>
            </a:xfrm>
            <a:custGeom>
              <a:avLst/>
              <a:gdLst>
                <a:gd name="connsiteX0" fmla="*/ 521916 w 1043829"/>
                <a:gd name="connsiteY0" fmla="*/ 374798 h 1043830"/>
                <a:gd name="connsiteX1" fmla="*/ 669033 w 1043829"/>
                <a:gd name="connsiteY1" fmla="*/ 521915 h 1043830"/>
                <a:gd name="connsiteX2" fmla="*/ 521916 w 1043829"/>
                <a:gd name="connsiteY2" fmla="*/ 669032 h 1043830"/>
                <a:gd name="connsiteX3" fmla="*/ 374799 w 1043829"/>
                <a:gd name="connsiteY3" fmla="*/ 521915 h 1043830"/>
                <a:gd name="connsiteX4" fmla="*/ 521916 w 1043829"/>
                <a:gd name="connsiteY4" fmla="*/ 374798 h 1043830"/>
                <a:gd name="connsiteX5" fmla="*/ 521913 w 1043829"/>
                <a:gd name="connsiteY5" fmla="*/ 301240 h 1043830"/>
                <a:gd name="connsiteX6" fmla="*/ 301237 w 1043829"/>
                <a:gd name="connsiteY6" fmla="*/ 521916 h 1043830"/>
                <a:gd name="connsiteX7" fmla="*/ 521913 w 1043829"/>
                <a:gd name="connsiteY7" fmla="*/ 742591 h 1043830"/>
                <a:gd name="connsiteX8" fmla="*/ 742588 w 1043829"/>
                <a:gd name="connsiteY8" fmla="*/ 521916 h 1043830"/>
                <a:gd name="connsiteX9" fmla="*/ 521913 w 1043829"/>
                <a:gd name="connsiteY9" fmla="*/ 301240 h 1043830"/>
                <a:gd name="connsiteX10" fmla="*/ 521913 w 1043829"/>
                <a:gd name="connsiteY10" fmla="*/ 267965 h 1043830"/>
                <a:gd name="connsiteX11" fmla="*/ 775865 w 1043829"/>
                <a:gd name="connsiteY11" fmla="*/ 521916 h 1043830"/>
                <a:gd name="connsiteX12" fmla="*/ 521913 w 1043829"/>
                <a:gd name="connsiteY12" fmla="*/ 775868 h 1043830"/>
                <a:gd name="connsiteX13" fmla="*/ 267962 w 1043829"/>
                <a:gd name="connsiteY13" fmla="*/ 521916 h 1043830"/>
                <a:gd name="connsiteX14" fmla="*/ 521913 w 1043829"/>
                <a:gd name="connsiteY14" fmla="*/ 267965 h 1043830"/>
                <a:gd name="connsiteX15" fmla="*/ 521915 w 1043829"/>
                <a:gd name="connsiteY15" fmla="*/ 224179 h 1043830"/>
                <a:gd name="connsiteX16" fmla="*/ 224178 w 1043829"/>
                <a:gd name="connsiteY16" fmla="*/ 521916 h 1043830"/>
                <a:gd name="connsiteX17" fmla="*/ 521915 w 1043829"/>
                <a:gd name="connsiteY17" fmla="*/ 819653 h 1043830"/>
                <a:gd name="connsiteX18" fmla="*/ 819652 w 1043829"/>
                <a:gd name="connsiteY18" fmla="*/ 521916 h 1043830"/>
                <a:gd name="connsiteX19" fmla="*/ 521915 w 1043829"/>
                <a:gd name="connsiteY19" fmla="*/ 224179 h 1043830"/>
                <a:gd name="connsiteX20" fmla="*/ 472874 w 1043829"/>
                <a:gd name="connsiteY20" fmla="*/ 0 h 1043830"/>
                <a:gd name="connsiteX21" fmla="*/ 570952 w 1043829"/>
                <a:gd name="connsiteY21" fmla="*/ 0 h 1043830"/>
                <a:gd name="connsiteX22" fmla="*/ 590287 w 1043829"/>
                <a:gd name="connsiteY22" fmla="*/ 150540 h 1043830"/>
                <a:gd name="connsiteX23" fmla="*/ 598008 w 1043829"/>
                <a:gd name="connsiteY23" fmla="*/ 151321 h 1043830"/>
                <a:gd name="connsiteX24" fmla="*/ 733201 w 1043829"/>
                <a:gd name="connsiteY24" fmla="*/ 208358 h 1043830"/>
                <a:gd name="connsiteX25" fmla="*/ 736734 w 1043829"/>
                <a:gd name="connsiteY25" fmla="*/ 211275 h 1043830"/>
                <a:gd name="connsiteX26" fmla="*/ 856430 w 1043829"/>
                <a:gd name="connsiteY26" fmla="*/ 119095 h 1043830"/>
                <a:gd name="connsiteX27" fmla="*/ 926486 w 1043829"/>
                <a:gd name="connsiteY27" fmla="*/ 187399 h 1043830"/>
                <a:gd name="connsiteX28" fmla="*/ 833461 w 1043829"/>
                <a:gd name="connsiteY28" fmla="*/ 308193 h 1043830"/>
                <a:gd name="connsiteX29" fmla="*/ 835473 w 1043829"/>
                <a:gd name="connsiteY29" fmla="*/ 310630 h 1043830"/>
                <a:gd name="connsiteX30" fmla="*/ 892510 w 1043829"/>
                <a:gd name="connsiteY30" fmla="*/ 445823 h 1043830"/>
                <a:gd name="connsiteX31" fmla="*/ 893291 w 1043829"/>
                <a:gd name="connsiteY31" fmla="*/ 453541 h 1043830"/>
                <a:gd name="connsiteX32" fmla="*/ 1043829 w 1043829"/>
                <a:gd name="connsiteY32" fmla="*/ 472876 h 1043830"/>
                <a:gd name="connsiteX33" fmla="*/ 1043829 w 1043829"/>
                <a:gd name="connsiteY33" fmla="*/ 570954 h 1043830"/>
                <a:gd name="connsiteX34" fmla="*/ 893292 w 1043829"/>
                <a:gd name="connsiteY34" fmla="*/ 590289 h 1043830"/>
                <a:gd name="connsiteX35" fmla="*/ 892510 w 1043829"/>
                <a:gd name="connsiteY35" fmla="*/ 598009 h 1043830"/>
                <a:gd name="connsiteX36" fmla="*/ 835473 w 1043829"/>
                <a:gd name="connsiteY36" fmla="*/ 733202 h 1043830"/>
                <a:gd name="connsiteX37" fmla="*/ 833462 w 1043829"/>
                <a:gd name="connsiteY37" fmla="*/ 735638 h 1043830"/>
                <a:gd name="connsiteX38" fmla="*/ 926486 w 1043829"/>
                <a:gd name="connsiteY38" fmla="*/ 856430 h 1043830"/>
                <a:gd name="connsiteX39" fmla="*/ 856430 w 1043829"/>
                <a:gd name="connsiteY39" fmla="*/ 926486 h 1043830"/>
                <a:gd name="connsiteX40" fmla="*/ 736502 w 1043829"/>
                <a:gd name="connsiteY40" fmla="*/ 832749 h 1043830"/>
                <a:gd name="connsiteX41" fmla="*/ 733201 w 1043829"/>
                <a:gd name="connsiteY41" fmla="*/ 835474 h 1043830"/>
                <a:gd name="connsiteX42" fmla="*/ 598008 w 1043829"/>
                <a:gd name="connsiteY42" fmla="*/ 892511 h 1043830"/>
                <a:gd name="connsiteX43" fmla="*/ 590287 w 1043829"/>
                <a:gd name="connsiteY43" fmla="*/ 893293 h 1043830"/>
                <a:gd name="connsiteX44" fmla="*/ 570952 w 1043829"/>
                <a:gd name="connsiteY44" fmla="*/ 1043830 h 1043830"/>
                <a:gd name="connsiteX45" fmla="*/ 472874 w 1043829"/>
                <a:gd name="connsiteY45" fmla="*/ 1043830 h 1043830"/>
                <a:gd name="connsiteX46" fmla="*/ 453539 w 1043829"/>
                <a:gd name="connsiteY46" fmla="*/ 893292 h 1043830"/>
                <a:gd name="connsiteX47" fmla="*/ 445822 w 1043829"/>
                <a:gd name="connsiteY47" fmla="*/ 892511 h 1043830"/>
                <a:gd name="connsiteX48" fmla="*/ 310629 w 1043829"/>
                <a:gd name="connsiteY48" fmla="*/ 835474 h 1043830"/>
                <a:gd name="connsiteX49" fmla="*/ 307993 w 1043829"/>
                <a:gd name="connsiteY49" fmla="*/ 833298 h 1043830"/>
                <a:gd name="connsiteX50" fmla="*/ 187397 w 1043829"/>
                <a:gd name="connsiteY50" fmla="*/ 926486 h 1043830"/>
                <a:gd name="connsiteX51" fmla="*/ 119093 w 1043829"/>
                <a:gd name="connsiteY51" fmla="*/ 856430 h 1043830"/>
                <a:gd name="connsiteX52" fmla="*/ 211273 w 1043829"/>
                <a:gd name="connsiteY52" fmla="*/ 736734 h 1043830"/>
                <a:gd name="connsiteX53" fmla="*/ 208357 w 1043829"/>
                <a:gd name="connsiteY53" fmla="*/ 733202 h 1043830"/>
                <a:gd name="connsiteX54" fmla="*/ 151321 w 1043829"/>
                <a:gd name="connsiteY54" fmla="*/ 598009 h 1043830"/>
                <a:gd name="connsiteX55" fmla="*/ 150521 w 1043829"/>
                <a:gd name="connsiteY55" fmla="*/ 590111 h 1043830"/>
                <a:gd name="connsiteX56" fmla="*/ 0 w 1043829"/>
                <a:gd name="connsiteY56" fmla="*/ 570954 h 1043830"/>
                <a:gd name="connsiteX57" fmla="*/ 0 w 1043829"/>
                <a:gd name="connsiteY57" fmla="*/ 472876 h 1043830"/>
                <a:gd name="connsiteX58" fmla="*/ 150521 w 1043829"/>
                <a:gd name="connsiteY58" fmla="*/ 453719 h 1043830"/>
                <a:gd name="connsiteX59" fmla="*/ 151321 w 1043829"/>
                <a:gd name="connsiteY59" fmla="*/ 445823 h 1043830"/>
                <a:gd name="connsiteX60" fmla="*/ 208357 w 1043829"/>
                <a:gd name="connsiteY60" fmla="*/ 310630 h 1043830"/>
                <a:gd name="connsiteX61" fmla="*/ 211274 w 1043829"/>
                <a:gd name="connsiteY61" fmla="*/ 307097 h 1043830"/>
                <a:gd name="connsiteX62" fmla="*/ 119093 w 1043829"/>
                <a:gd name="connsiteY62" fmla="*/ 187399 h 1043830"/>
                <a:gd name="connsiteX63" fmla="*/ 187397 w 1043829"/>
                <a:gd name="connsiteY63" fmla="*/ 119095 h 1043830"/>
                <a:gd name="connsiteX64" fmla="*/ 307755 w 1043829"/>
                <a:gd name="connsiteY64" fmla="*/ 210731 h 1043830"/>
                <a:gd name="connsiteX65" fmla="*/ 310629 w 1043829"/>
                <a:gd name="connsiteY65" fmla="*/ 208358 h 1043830"/>
                <a:gd name="connsiteX66" fmla="*/ 445822 w 1043829"/>
                <a:gd name="connsiteY66" fmla="*/ 151321 h 1043830"/>
                <a:gd name="connsiteX67" fmla="*/ 453539 w 1043829"/>
                <a:gd name="connsiteY67" fmla="*/ 150540 h 1043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043829" h="1043830">
                  <a:moveTo>
                    <a:pt x="521916" y="374798"/>
                  </a:moveTo>
                  <a:cubicBezTo>
                    <a:pt x="604231" y="374798"/>
                    <a:pt x="670784" y="441350"/>
                    <a:pt x="669033" y="521915"/>
                  </a:cubicBezTo>
                  <a:cubicBezTo>
                    <a:pt x="669033" y="602479"/>
                    <a:pt x="602480" y="669032"/>
                    <a:pt x="521916" y="669032"/>
                  </a:cubicBezTo>
                  <a:cubicBezTo>
                    <a:pt x="441351" y="669032"/>
                    <a:pt x="374799" y="602479"/>
                    <a:pt x="374799" y="521915"/>
                  </a:cubicBezTo>
                  <a:cubicBezTo>
                    <a:pt x="374799" y="441350"/>
                    <a:pt x="441351" y="374798"/>
                    <a:pt x="521916" y="374798"/>
                  </a:cubicBezTo>
                  <a:close/>
                  <a:moveTo>
                    <a:pt x="521913" y="301240"/>
                  </a:moveTo>
                  <a:cubicBezTo>
                    <a:pt x="399316" y="301240"/>
                    <a:pt x="301237" y="401071"/>
                    <a:pt x="301237" y="521916"/>
                  </a:cubicBezTo>
                  <a:cubicBezTo>
                    <a:pt x="301237" y="644513"/>
                    <a:pt x="401067" y="742591"/>
                    <a:pt x="521913" y="742591"/>
                  </a:cubicBezTo>
                  <a:cubicBezTo>
                    <a:pt x="644510" y="742591"/>
                    <a:pt x="742588" y="642762"/>
                    <a:pt x="742588" y="521916"/>
                  </a:cubicBezTo>
                  <a:cubicBezTo>
                    <a:pt x="742588" y="401071"/>
                    <a:pt x="644510" y="301240"/>
                    <a:pt x="521913" y="301240"/>
                  </a:cubicBezTo>
                  <a:close/>
                  <a:moveTo>
                    <a:pt x="521913" y="267965"/>
                  </a:moveTo>
                  <a:cubicBezTo>
                    <a:pt x="662024" y="267965"/>
                    <a:pt x="775865" y="381806"/>
                    <a:pt x="775865" y="521916"/>
                  </a:cubicBezTo>
                  <a:cubicBezTo>
                    <a:pt x="775865" y="662027"/>
                    <a:pt x="662024" y="775868"/>
                    <a:pt x="521913" y="775868"/>
                  </a:cubicBezTo>
                  <a:cubicBezTo>
                    <a:pt x="381801" y="775868"/>
                    <a:pt x="267962" y="662027"/>
                    <a:pt x="267962" y="521916"/>
                  </a:cubicBezTo>
                  <a:cubicBezTo>
                    <a:pt x="267962" y="381806"/>
                    <a:pt x="381801" y="267965"/>
                    <a:pt x="521913" y="267965"/>
                  </a:cubicBezTo>
                  <a:close/>
                  <a:moveTo>
                    <a:pt x="521915" y="224179"/>
                  </a:moveTo>
                  <a:cubicBezTo>
                    <a:pt x="357283" y="224179"/>
                    <a:pt x="224178" y="357286"/>
                    <a:pt x="224178" y="521916"/>
                  </a:cubicBezTo>
                  <a:cubicBezTo>
                    <a:pt x="224178" y="686547"/>
                    <a:pt x="357283" y="819653"/>
                    <a:pt x="521915" y="819653"/>
                  </a:cubicBezTo>
                  <a:cubicBezTo>
                    <a:pt x="686546" y="819653"/>
                    <a:pt x="819652" y="686547"/>
                    <a:pt x="819652" y="521916"/>
                  </a:cubicBezTo>
                  <a:cubicBezTo>
                    <a:pt x="819652" y="357286"/>
                    <a:pt x="686546" y="224179"/>
                    <a:pt x="521915" y="224179"/>
                  </a:cubicBezTo>
                  <a:close/>
                  <a:moveTo>
                    <a:pt x="472874" y="0"/>
                  </a:moveTo>
                  <a:lnTo>
                    <a:pt x="570952" y="0"/>
                  </a:lnTo>
                  <a:lnTo>
                    <a:pt x="590287" y="150540"/>
                  </a:lnTo>
                  <a:lnTo>
                    <a:pt x="598008" y="151321"/>
                  </a:lnTo>
                  <a:cubicBezTo>
                    <a:pt x="647191" y="161426"/>
                    <a:pt x="692939" y="181123"/>
                    <a:pt x="733201" y="208358"/>
                  </a:cubicBezTo>
                  <a:lnTo>
                    <a:pt x="736734" y="211275"/>
                  </a:lnTo>
                  <a:lnTo>
                    <a:pt x="856430" y="119095"/>
                  </a:lnTo>
                  <a:lnTo>
                    <a:pt x="926486" y="187399"/>
                  </a:lnTo>
                  <a:lnTo>
                    <a:pt x="833461" y="308193"/>
                  </a:lnTo>
                  <a:lnTo>
                    <a:pt x="835473" y="310630"/>
                  </a:lnTo>
                  <a:cubicBezTo>
                    <a:pt x="862709" y="350892"/>
                    <a:pt x="882405" y="396640"/>
                    <a:pt x="892510" y="445823"/>
                  </a:cubicBezTo>
                  <a:lnTo>
                    <a:pt x="893291" y="453541"/>
                  </a:lnTo>
                  <a:lnTo>
                    <a:pt x="1043829" y="472876"/>
                  </a:lnTo>
                  <a:lnTo>
                    <a:pt x="1043829" y="570954"/>
                  </a:lnTo>
                  <a:lnTo>
                    <a:pt x="893292" y="590289"/>
                  </a:lnTo>
                  <a:lnTo>
                    <a:pt x="892510" y="598009"/>
                  </a:lnTo>
                  <a:cubicBezTo>
                    <a:pt x="882405" y="647192"/>
                    <a:pt x="862709" y="692940"/>
                    <a:pt x="835473" y="733202"/>
                  </a:cubicBezTo>
                  <a:lnTo>
                    <a:pt x="833462" y="735638"/>
                  </a:lnTo>
                  <a:lnTo>
                    <a:pt x="926486" y="856430"/>
                  </a:lnTo>
                  <a:lnTo>
                    <a:pt x="856430" y="926486"/>
                  </a:lnTo>
                  <a:lnTo>
                    <a:pt x="736502" y="832749"/>
                  </a:lnTo>
                  <a:lnTo>
                    <a:pt x="733201" y="835474"/>
                  </a:lnTo>
                  <a:cubicBezTo>
                    <a:pt x="692939" y="862710"/>
                    <a:pt x="647191" y="882406"/>
                    <a:pt x="598008" y="892511"/>
                  </a:cubicBezTo>
                  <a:lnTo>
                    <a:pt x="590287" y="893293"/>
                  </a:lnTo>
                  <a:lnTo>
                    <a:pt x="570952" y="1043830"/>
                  </a:lnTo>
                  <a:lnTo>
                    <a:pt x="472874" y="1043830"/>
                  </a:lnTo>
                  <a:lnTo>
                    <a:pt x="453539" y="893292"/>
                  </a:lnTo>
                  <a:lnTo>
                    <a:pt x="445822" y="892511"/>
                  </a:lnTo>
                  <a:cubicBezTo>
                    <a:pt x="396639" y="882406"/>
                    <a:pt x="350891" y="862710"/>
                    <a:pt x="310629" y="835474"/>
                  </a:cubicBezTo>
                  <a:lnTo>
                    <a:pt x="307993" y="833298"/>
                  </a:lnTo>
                  <a:lnTo>
                    <a:pt x="187397" y="926486"/>
                  </a:lnTo>
                  <a:lnTo>
                    <a:pt x="119093" y="856430"/>
                  </a:lnTo>
                  <a:lnTo>
                    <a:pt x="211273" y="736734"/>
                  </a:lnTo>
                  <a:lnTo>
                    <a:pt x="208357" y="733202"/>
                  </a:lnTo>
                  <a:cubicBezTo>
                    <a:pt x="181122" y="692940"/>
                    <a:pt x="161425" y="647192"/>
                    <a:pt x="151321" y="598009"/>
                  </a:cubicBezTo>
                  <a:lnTo>
                    <a:pt x="150521" y="590111"/>
                  </a:lnTo>
                  <a:lnTo>
                    <a:pt x="0" y="570954"/>
                  </a:lnTo>
                  <a:lnTo>
                    <a:pt x="0" y="472876"/>
                  </a:lnTo>
                  <a:lnTo>
                    <a:pt x="150521" y="453719"/>
                  </a:lnTo>
                  <a:lnTo>
                    <a:pt x="151321" y="445823"/>
                  </a:lnTo>
                  <a:cubicBezTo>
                    <a:pt x="161425" y="396640"/>
                    <a:pt x="181122" y="350892"/>
                    <a:pt x="208357" y="310630"/>
                  </a:cubicBezTo>
                  <a:lnTo>
                    <a:pt x="211274" y="307097"/>
                  </a:lnTo>
                  <a:lnTo>
                    <a:pt x="119093" y="187399"/>
                  </a:lnTo>
                  <a:lnTo>
                    <a:pt x="187397" y="119095"/>
                  </a:lnTo>
                  <a:lnTo>
                    <a:pt x="307755" y="210731"/>
                  </a:lnTo>
                  <a:lnTo>
                    <a:pt x="310629" y="208358"/>
                  </a:lnTo>
                  <a:cubicBezTo>
                    <a:pt x="350891" y="181123"/>
                    <a:pt x="396639" y="161426"/>
                    <a:pt x="445822" y="151321"/>
                  </a:cubicBezTo>
                  <a:lnTo>
                    <a:pt x="453539" y="150540"/>
                  </a:ln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43" name="任意多边形: 形状 42">
              <a:extLst>
                <a:ext uri="{FF2B5EF4-FFF2-40B4-BE49-F238E27FC236}">
                  <a16:creationId xmlns:a16="http://schemas.microsoft.com/office/drawing/2014/main" id="{743AB86B-44C4-4DCE-AA1B-F8A145DBDA9B}"/>
                </a:ext>
              </a:extLst>
            </p:cNvPr>
            <p:cNvSpPr/>
            <p:nvPr/>
          </p:nvSpPr>
          <p:spPr>
            <a:xfrm flipH="1">
              <a:off x="10619349" y="3595438"/>
              <a:ext cx="102946" cy="102946"/>
            </a:xfrm>
            <a:custGeom>
              <a:avLst/>
              <a:gdLst>
                <a:gd name="connsiteX0" fmla="*/ 82669 w 86263"/>
                <a:gd name="connsiteY0" fmla="*/ 46726 h 86263"/>
                <a:gd name="connsiteX1" fmla="*/ 46726 w 86263"/>
                <a:gd name="connsiteY1" fmla="*/ 82669 h 86263"/>
                <a:gd name="connsiteX2" fmla="*/ 10783 w 86263"/>
                <a:gd name="connsiteY2" fmla="*/ 46726 h 86263"/>
                <a:gd name="connsiteX3" fmla="*/ 46726 w 86263"/>
                <a:gd name="connsiteY3" fmla="*/ 10783 h 86263"/>
                <a:gd name="connsiteX4" fmla="*/ 82669 w 86263"/>
                <a:gd name="connsiteY4" fmla="*/ 46726 h 86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63" h="86263">
                  <a:moveTo>
                    <a:pt x="82669" y="46726"/>
                  </a:moveTo>
                  <a:cubicBezTo>
                    <a:pt x="82669" y="66854"/>
                    <a:pt x="66854" y="82669"/>
                    <a:pt x="46726" y="82669"/>
                  </a:cubicBezTo>
                  <a:cubicBezTo>
                    <a:pt x="26598" y="82669"/>
                    <a:pt x="10783" y="66854"/>
                    <a:pt x="10783" y="46726"/>
                  </a:cubicBezTo>
                  <a:cubicBezTo>
                    <a:pt x="10783" y="26598"/>
                    <a:pt x="26598" y="10783"/>
                    <a:pt x="46726" y="10783"/>
                  </a:cubicBezTo>
                  <a:cubicBezTo>
                    <a:pt x="66854" y="10783"/>
                    <a:pt x="82669" y="26598"/>
                    <a:pt x="82669" y="46726"/>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44" name="任意多边形: 形状 43">
              <a:extLst>
                <a:ext uri="{FF2B5EF4-FFF2-40B4-BE49-F238E27FC236}">
                  <a16:creationId xmlns:a16="http://schemas.microsoft.com/office/drawing/2014/main" id="{63490898-AC24-40F8-88B5-6FC9617BE7B6}"/>
                </a:ext>
              </a:extLst>
            </p:cNvPr>
            <p:cNvSpPr/>
            <p:nvPr/>
          </p:nvSpPr>
          <p:spPr>
            <a:xfrm flipH="1">
              <a:off x="8735433" y="6483078"/>
              <a:ext cx="102946" cy="102946"/>
            </a:xfrm>
            <a:custGeom>
              <a:avLst/>
              <a:gdLst>
                <a:gd name="connsiteX0" fmla="*/ 85544 w 86263"/>
                <a:gd name="connsiteY0" fmla="*/ 48164 h 86263"/>
                <a:gd name="connsiteX1" fmla="*/ 48163 w 86263"/>
                <a:gd name="connsiteY1" fmla="*/ 85544 h 86263"/>
                <a:gd name="connsiteX2" fmla="*/ 10783 w 86263"/>
                <a:gd name="connsiteY2" fmla="*/ 48164 h 86263"/>
                <a:gd name="connsiteX3" fmla="*/ 48163 w 86263"/>
                <a:gd name="connsiteY3" fmla="*/ 10783 h 86263"/>
                <a:gd name="connsiteX4" fmla="*/ 85544 w 86263"/>
                <a:gd name="connsiteY4" fmla="*/ 48164 h 86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63" h="86263">
                  <a:moveTo>
                    <a:pt x="85544" y="48164"/>
                  </a:moveTo>
                  <a:cubicBezTo>
                    <a:pt x="85544" y="68292"/>
                    <a:pt x="68292" y="85544"/>
                    <a:pt x="48163" y="85544"/>
                  </a:cubicBezTo>
                  <a:cubicBezTo>
                    <a:pt x="28035" y="85544"/>
                    <a:pt x="10783" y="68292"/>
                    <a:pt x="10783" y="48164"/>
                  </a:cubicBezTo>
                  <a:cubicBezTo>
                    <a:pt x="10783" y="28035"/>
                    <a:pt x="28035" y="10783"/>
                    <a:pt x="48163" y="10783"/>
                  </a:cubicBezTo>
                  <a:cubicBezTo>
                    <a:pt x="69729" y="10783"/>
                    <a:pt x="85544" y="26598"/>
                    <a:pt x="85544" y="48164"/>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45" name="任意多边形: 形状 44">
              <a:extLst>
                <a:ext uri="{FF2B5EF4-FFF2-40B4-BE49-F238E27FC236}">
                  <a16:creationId xmlns:a16="http://schemas.microsoft.com/office/drawing/2014/main" id="{B1FE2D28-E263-45C0-8B76-70BF82158D78}"/>
                </a:ext>
              </a:extLst>
            </p:cNvPr>
            <p:cNvSpPr/>
            <p:nvPr/>
          </p:nvSpPr>
          <p:spPr>
            <a:xfrm flipH="1">
              <a:off x="9371983" y="4602594"/>
              <a:ext cx="102946" cy="102946"/>
            </a:xfrm>
            <a:custGeom>
              <a:avLst/>
              <a:gdLst>
                <a:gd name="connsiteX0" fmla="*/ 85544 w 86263"/>
                <a:gd name="connsiteY0" fmla="*/ 48164 h 86263"/>
                <a:gd name="connsiteX1" fmla="*/ 48164 w 86263"/>
                <a:gd name="connsiteY1" fmla="*/ 85544 h 86263"/>
                <a:gd name="connsiteX2" fmla="*/ 10783 w 86263"/>
                <a:gd name="connsiteY2" fmla="*/ 48164 h 86263"/>
                <a:gd name="connsiteX3" fmla="*/ 48164 w 86263"/>
                <a:gd name="connsiteY3" fmla="*/ 10783 h 86263"/>
                <a:gd name="connsiteX4" fmla="*/ 85544 w 86263"/>
                <a:gd name="connsiteY4" fmla="*/ 48164 h 86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63" h="86263">
                  <a:moveTo>
                    <a:pt x="85544" y="48164"/>
                  </a:moveTo>
                  <a:cubicBezTo>
                    <a:pt x="85544" y="68292"/>
                    <a:pt x="68292" y="85544"/>
                    <a:pt x="48164" y="85544"/>
                  </a:cubicBezTo>
                  <a:cubicBezTo>
                    <a:pt x="28035" y="85544"/>
                    <a:pt x="10783" y="68292"/>
                    <a:pt x="10783" y="48164"/>
                  </a:cubicBezTo>
                  <a:cubicBezTo>
                    <a:pt x="10783" y="28035"/>
                    <a:pt x="28035" y="10783"/>
                    <a:pt x="48164" y="10783"/>
                  </a:cubicBezTo>
                  <a:cubicBezTo>
                    <a:pt x="68292" y="10783"/>
                    <a:pt x="85544" y="28035"/>
                    <a:pt x="85544" y="48164"/>
                  </a:cubicBezTo>
                  <a:close/>
                </a:path>
              </a:pathLst>
            </a:custGeom>
            <a:solidFill>
              <a:schemeClr val="bg1"/>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46" name="任意多边形: 形状 45">
              <a:extLst>
                <a:ext uri="{FF2B5EF4-FFF2-40B4-BE49-F238E27FC236}">
                  <a16:creationId xmlns:a16="http://schemas.microsoft.com/office/drawing/2014/main" id="{7539CA91-53B5-4E9B-B006-4CAF6FFDEC05}"/>
                </a:ext>
              </a:extLst>
            </p:cNvPr>
            <p:cNvSpPr/>
            <p:nvPr/>
          </p:nvSpPr>
          <p:spPr>
            <a:xfrm flipH="1">
              <a:off x="9576160" y="4664364"/>
              <a:ext cx="102946" cy="102946"/>
            </a:xfrm>
            <a:custGeom>
              <a:avLst/>
              <a:gdLst>
                <a:gd name="connsiteX0" fmla="*/ 82669 w 86263"/>
                <a:gd name="connsiteY0" fmla="*/ 46726 h 86263"/>
                <a:gd name="connsiteX1" fmla="*/ 46726 w 86263"/>
                <a:gd name="connsiteY1" fmla="*/ 82669 h 86263"/>
                <a:gd name="connsiteX2" fmla="*/ 10783 w 86263"/>
                <a:gd name="connsiteY2" fmla="*/ 46726 h 86263"/>
                <a:gd name="connsiteX3" fmla="*/ 46726 w 86263"/>
                <a:gd name="connsiteY3" fmla="*/ 10783 h 86263"/>
                <a:gd name="connsiteX4" fmla="*/ 82669 w 86263"/>
                <a:gd name="connsiteY4" fmla="*/ 46726 h 86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63" h="86263">
                  <a:moveTo>
                    <a:pt x="82669" y="46726"/>
                  </a:moveTo>
                  <a:cubicBezTo>
                    <a:pt x="82669" y="66854"/>
                    <a:pt x="66854" y="82669"/>
                    <a:pt x="46726" y="82669"/>
                  </a:cubicBezTo>
                  <a:cubicBezTo>
                    <a:pt x="26598" y="82669"/>
                    <a:pt x="10783" y="66854"/>
                    <a:pt x="10783" y="46726"/>
                  </a:cubicBezTo>
                  <a:cubicBezTo>
                    <a:pt x="10783" y="26598"/>
                    <a:pt x="26598" y="10783"/>
                    <a:pt x="46726" y="10783"/>
                  </a:cubicBezTo>
                  <a:cubicBezTo>
                    <a:pt x="68292" y="10783"/>
                    <a:pt x="82669" y="26598"/>
                    <a:pt x="82669" y="46726"/>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47" name="任意多边形: 形状 46">
              <a:extLst>
                <a:ext uri="{FF2B5EF4-FFF2-40B4-BE49-F238E27FC236}">
                  <a16:creationId xmlns:a16="http://schemas.microsoft.com/office/drawing/2014/main" id="{F3B22B63-B9B6-478E-8E32-87035EF574B6}"/>
                </a:ext>
              </a:extLst>
            </p:cNvPr>
            <p:cNvSpPr/>
            <p:nvPr/>
          </p:nvSpPr>
          <p:spPr>
            <a:xfrm flipH="1">
              <a:off x="9955342" y="4781034"/>
              <a:ext cx="411786" cy="411786"/>
            </a:xfrm>
            <a:custGeom>
              <a:avLst/>
              <a:gdLst>
                <a:gd name="connsiteX0" fmla="*/ 141615 w 345052"/>
                <a:gd name="connsiteY0" fmla="*/ 347209 h 345052"/>
                <a:gd name="connsiteX1" fmla="*/ 216377 w 345052"/>
                <a:gd name="connsiteY1" fmla="*/ 347209 h 345052"/>
                <a:gd name="connsiteX2" fmla="*/ 216377 w 345052"/>
                <a:gd name="connsiteY2" fmla="*/ 312704 h 345052"/>
                <a:gd name="connsiteX3" fmla="*/ 248006 w 345052"/>
                <a:gd name="connsiteY3" fmla="*/ 299764 h 345052"/>
                <a:gd name="connsiteX4" fmla="*/ 272447 w 345052"/>
                <a:gd name="connsiteY4" fmla="*/ 324205 h 345052"/>
                <a:gd name="connsiteX5" fmla="*/ 324205 w 345052"/>
                <a:gd name="connsiteY5" fmla="*/ 272448 h 345052"/>
                <a:gd name="connsiteX6" fmla="*/ 299764 w 345052"/>
                <a:gd name="connsiteY6" fmla="*/ 248006 h 345052"/>
                <a:gd name="connsiteX7" fmla="*/ 312704 w 345052"/>
                <a:gd name="connsiteY7" fmla="*/ 216377 h 345052"/>
                <a:gd name="connsiteX8" fmla="*/ 347209 w 345052"/>
                <a:gd name="connsiteY8" fmla="*/ 216377 h 345052"/>
                <a:gd name="connsiteX9" fmla="*/ 347209 w 345052"/>
                <a:gd name="connsiteY9" fmla="*/ 141615 h 345052"/>
                <a:gd name="connsiteX10" fmla="*/ 312704 w 345052"/>
                <a:gd name="connsiteY10" fmla="*/ 141615 h 345052"/>
                <a:gd name="connsiteX11" fmla="*/ 299764 w 345052"/>
                <a:gd name="connsiteY11" fmla="*/ 109986 h 345052"/>
                <a:gd name="connsiteX12" fmla="*/ 324205 w 345052"/>
                <a:gd name="connsiteY12" fmla="*/ 85544 h 345052"/>
                <a:gd name="connsiteX13" fmla="*/ 272447 w 345052"/>
                <a:gd name="connsiteY13" fmla="*/ 33786 h 345052"/>
                <a:gd name="connsiteX14" fmla="*/ 248006 w 345052"/>
                <a:gd name="connsiteY14" fmla="*/ 58228 h 345052"/>
                <a:gd name="connsiteX15" fmla="*/ 216377 w 345052"/>
                <a:gd name="connsiteY15" fmla="*/ 45288 h 345052"/>
                <a:gd name="connsiteX16" fmla="*/ 216377 w 345052"/>
                <a:gd name="connsiteY16" fmla="*/ 10783 h 345052"/>
                <a:gd name="connsiteX17" fmla="*/ 141615 w 345052"/>
                <a:gd name="connsiteY17" fmla="*/ 10783 h 345052"/>
                <a:gd name="connsiteX18" fmla="*/ 141615 w 345052"/>
                <a:gd name="connsiteY18" fmla="*/ 45288 h 345052"/>
                <a:gd name="connsiteX19" fmla="*/ 109985 w 345052"/>
                <a:gd name="connsiteY19" fmla="*/ 58228 h 345052"/>
                <a:gd name="connsiteX20" fmla="*/ 85544 w 345052"/>
                <a:gd name="connsiteY20" fmla="*/ 33786 h 345052"/>
                <a:gd name="connsiteX21" fmla="*/ 33786 w 345052"/>
                <a:gd name="connsiteY21" fmla="*/ 85544 h 345052"/>
                <a:gd name="connsiteX22" fmla="*/ 58228 w 345052"/>
                <a:gd name="connsiteY22" fmla="*/ 109986 h 345052"/>
                <a:gd name="connsiteX23" fmla="*/ 45288 w 345052"/>
                <a:gd name="connsiteY23" fmla="*/ 141615 h 345052"/>
                <a:gd name="connsiteX24" fmla="*/ 10783 w 345052"/>
                <a:gd name="connsiteY24" fmla="*/ 141615 h 345052"/>
                <a:gd name="connsiteX25" fmla="*/ 10783 w 345052"/>
                <a:gd name="connsiteY25" fmla="*/ 216377 h 345052"/>
                <a:gd name="connsiteX26" fmla="*/ 45288 w 345052"/>
                <a:gd name="connsiteY26" fmla="*/ 216377 h 345052"/>
                <a:gd name="connsiteX27" fmla="*/ 58228 w 345052"/>
                <a:gd name="connsiteY27" fmla="*/ 248006 h 345052"/>
                <a:gd name="connsiteX28" fmla="*/ 33786 w 345052"/>
                <a:gd name="connsiteY28" fmla="*/ 272448 h 345052"/>
                <a:gd name="connsiteX29" fmla="*/ 85544 w 345052"/>
                <a:gd name="connsiteY29" fmla="*/ 324205 h 345052"/>
                <a:gd name="connsiteX30" fmla="*/ 109985 w 345052"/>
                <a:gd name="connsiteY30" fmla="*/ 299764 h 345052"/>
                <a:gd name="connsiteX31" fmla="*/ 141615 w 345052"/>
                <a:gd name="connsiteY31" fmla="*/ 312704 h 345052"/>
                <a:gd name="connsiteX32" fmla="*/ 141615 w 345052"/>
                <a:gd name="connsiteY32" fmla="*/ 347209 h 345052"/>
                <a:gd name="connsiteX33" fmla="*/ 111423 w 345052"/>
                <a:gd name="connsiteY33" fmla="*/ 177558 h 345052"/>
                <a:gd name="connsiteX34" fmla="*/ 177558 w 345052"/>
                <a:gd name="connsiteY34" fmla="*/ 111423 h 345052"/>
                <a:gd name="connsiteX35" fmla="*/ 243693 w 345052"/>
                <a:gd name="connsiteY35" fmla="*/ 177558 h 345052"/>
                <a:gd name="connsiteX36" fmla="*/ 177558 w 345052"/>
                <a:gd name="connsiteY36" fmla="*/ 243693 h 345052"/>
                <a:gd name="connsiteX37" fmla="*/ 111423 w 345052"/>
                <a:gd name="connsiteY37" fmla="*/ 177558 h 345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45052" h="345052">
                  <a:moveTo>
                    <a:pt x="141615" y="347209"/>
                  </a:moveTo>
                  <a:lnTo>
                    <a:pt x="216377" y="347209"/>
                  </a:lnTo>
                  <a:lnTo>
                    <a:pt x="216377" y="312704"/>
                  </a:lnTo>
                  <a:cubicBezTo>
                    <a:pt x="227878" y="309828"/>
                    <a:pt x="237942" y="305515"/>
                    <a:pt x="248006" y="299764"/>
                  </a:cubicBezTo>
                  <a:lnTo>
                    <a:pt x="272447" y="324205"/>
                  </a:lnTo>
                  <a:lnTo>
                    <a:pt x="324205" y="272448"/>
                  </a:lnTo>
                  <a:lnTo>
                    <a:pt x="299764" y="248006"/>
                  </a:lnTo>
                  <a:cubicBezTo>
                    <a:pt x="305515" y="237942"/>
                    <a:pt x="309828" y="226441"/>
                    <a:pt x="312704" y="216377"/>
                  </a:cubicBezTo>
                  <a:lnTo>
                    <a:pt x="347209" y="216377"/>
                  </a:lnTo>
                  <a:lnTo>
                    <a:pt x="347209" y="141615"/>
                  </a:lnTo>
                  <a:lnTo>
                    <a:pt x="312704" y="141615"/>
                  </a:lnTo>
                  <a:cubicBezTo>
                    <a:pt x="309828" y="130113"/>
                    <a:pt x="305515" y="120050"/>
                    <a:pt x="299764" y="109986"/>
                  </a:cubicBezTo>
                  <a:lnTo>
                    <a:pt x="324205" y="85544"/>
                  </a:lnTo>
                  <a:lnTo>
                    <a:pt x="272447" y="33786"/>
                  </a:lnTo>
                  <a:lnTo>
                    <a:pt x="248006" y="58228"/>
                  </a:lnTo>
                  <a:cubicBezTo>
                    <a:pt x="237942" y="52477"/>
                    <a:pt x="227878" y="48164"/>
                    <a:pt x="216377" y="45288"/>
                  </a:cubicBezTo>
                  <a:lnTo>
                    <a:pt x="216377" y="10783"/>
                  </a:lnTo>
                  <a:lnTo>
                    <a:pt x="141615" y="10783"/>
                  </a:lnTo>
                  <a:lnTo>
                    <a:pt x="141615" y="45288"/>
                  </a:lnTo>
                  <a:cubicBezTo>
                    <a:pt x="130113" y="48164"/>
                    <a:pt x="120049" y="52477"/>
                    <a:pt x="109985" y="58228"/>
                  </a:cubicBezTo>
                  <a:lnTo>
                    <a:pt x="85544" y="33786"/>
                  </a:lnTo>
                  <a:lnTo>
                    <a:pt x="33786" y="85544"/>
                  </a:lnTo>
                  <a:lnTo>
                    <a:pt x="58228" y="109986"/>
                  </a:lnTo>
                  <a:cubicBezTo>
                    <a:pt x="52477" y="120050"/>
                    <a:pt x="48164" y="130113"/>
                    <a:pt x="45288" y="141615"/>
                  </a:cubicBezTo>
                  <a:lnTo>
                    <a:pt x="10783" y="141615"/>
                  </a:lnTo>
                  <a:lnTo>
                    <a:pt x="10783" y="216377"/>
                  </a:lnTo>
                  <a:lnTo>
                    <a:pt x="45288" y="216377"/>
                  </a:lnTo>
                  <a:cubicBezTo>
                    <a:pt x="48164" y="227878"/>
                    <a:pt x="52477" y="237942"/>
                    <a:pt x="58228" y="248006"/>
                  </a:cubicBezTo>
                  <a:lnTo>
                    <a:pt x="33786" y="272448"/>
                  </a:lnTo>
                  <a:lnTo>
                    <a:pt x="85544" y="324205"/>
                  </a:lnTo>
                  <a:lnTo>
                    <a:pt x="109985" y="299764"/>
                  </a:lnTo>
                  <a:cubicBezTo>
                    <a:pt x="120049" y="305515"/>
                    <a:pt x="131551" y="309828"/>
                    <a:pt x="141615" y="312704"/>
                  </a:cubicBezTo>
                  <a:lnTo>
                    <a:pt x="141615" y="347209"/>
                  </a:lnTo>
                  <a:close/>
                  <a:moveTo>
                    <a:pt x="111423" y="177558"/>
                  </a:moveTo>
                  <a:cubicBezTo>
                    <a:pt x="111423" y="141615"/>
                    <a:pt x="141615" y="111423"/>
                    <a:pt x="177558" y="111423"/>
                  </a:cubicBezTo>
                  <a:cubicBezTo>
                    <a:pt x="213501" y="111423"/>
                    <a:pt x="243693" y="141615"/>
                    <a:pt x="243693" y="177558"/>
                  </a:cubicBezTo>
                  <a:cubicBezTo>
                    <a:pt x="243693" y="213501"/>
                    <a:pt x="213501" y="243693"/>
                    <a:pt x="177558" y="243693"/>
                  </a:cubicBezTo>
                  <a:cubicBezTo>
                    <a:pt x="141615" y="243693"/>
                    <a:pt x="111423" y="214939"/>
                    <a:pt x="111423" y="177558"/>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48" name="任意多边形: 形状 47">
              <a:extLst>
                <a:ext uri="{FF2B5EF4-FFF2-40B4-BE49-F238E27FC236}">
                  <a16:creationId xmlns:a16="http://schemas.microsoft.com/office/drawing/2014/main" id="{A2691C5D-13F0-4928-820C-CB9778A22737}"/>
                </a:ext>
              </a:extLst>
            </p:cNvPr>
            <p:cNvSpPr/>
            <p:nvPr/>
          </p:nvSpPr>
          <p:spPr>
            <a:xfrm flipH="1">
              <a:off x="9581305" y="4405281"/>
              <a:ext cx="205893" cy="205893"/>
            </a:xfrm>
            <a:custGeom>
              <a:avLst/>
              <a:gdLst>
                <a:gd name="connsiteX0" fmla="*/ 10783 w 172526"/>
                <a:gd name="connsiteY0" fmla="*/ 109985 h 172526"/>
                <a:gd name="connsiteX1" fmla="*/ 26598 w 172526"/>
                <a:gd name="connsiteY1" fmla="*/ 109985 h 172526"/>
                <a:gd name="connsiteX2" fmla="*/ 32349 w 172526"/>
                <a:gd name="connsiteY2" fmla="*/ 125800 h 172526"/>
                <a:gd name="connsiteX3" fmla="*/ 20847 w 172526"/>
                <a:gd name="connsiteY3" fmla="*/ 137302 h 172526"/>
                <a:gd name="connsiteX4" fmla="*/ 46726 w 172526"/>
                <a:gd name="connsiteY4" fmla="*/ 163181 h 172526"/>
                <a:gd name="connsiteX5" fmla="*/ 58227 w 172526"/>
                <a:gd name="connsiteY5" fmla="*/ 151679 h 172526"/>
                <a:gd name="connsiteX6" fmla="*/ 74042 w 172526"/>
                <a:gd name="connsiteY6" fmla="*/ 157430 h 172526"/>
                <a:gd name="connsiteX7" fmla="*/ 74042 w 172526"/>
                <a:gd name="connsiteY7" fmla="*/ 173245 h 172526"/>
                <a:gd name="connsiteX8" fmla="*/ 109985 w 172526"/>
                <a:gd name="connsiteY8" fmla="*/ 173245 h 172526"/>
                <a:gd name="connsiteX9" fmla="*/ 109985 w 172526"/>
                <a:gd name="connsiteY9" fmla="*/ 157430 h 172526"/>
                <a:gd name="connsiteX10" fmla="*/ 125800 w 172526"/>
                <a:gd name="connsiteY10" fmla="*/ 151679 h 172526"/>
                <a:gd name="connsiteX11" fmla="*/ 137302 w 172526"/>
                <a:gd name="connsiteY11" fmla="*/ 163181 h 172526"/>
                <a:gd name="connsiteX12" fmla="*/ 163181 w 172526"/>
                <a:gd name="connsiteY12" fmla="*/ 137302 h 172526"/>
                <a:gd name="connsiteX13" fmla="*/ 151679 w 172526"/>
                <a:gd name="connsiteY13" fmla="*/ 125800 h 172526"/>
                <a:gd name="connsiteX14" fmla="*/ 158868 w 172526"/>
                <a:gd name="connsiteY14" fmla="*/ 109985 h 172526"/>
                <a:gd name="connsiteX15" fmla="*/ 174683 w 172526"/>
                <a:gd name="connsiteY15" fmla="*/ 109985 h 172526"/>
                <a:gd name="connsiteX16" fmla="*/ 174683 w 172526"/>
                <a:gd name="connsiteY16" fmla="*/ 74042 h 172526"/>
                <a:gd name="connsiteX17" fmla="*/ 158868 w 172526"/>
                <a:gd name="connsiteY17" fmla="*/ 74042 h 172526"/>
                <a:gd name="connsiteX18" fmla="*/ 151679 w 172526"/>
                <a:gd name="connsiteY18" fmla="*/ 58228 h 172526"/>
                <a:gd name="connsiteX19" fmla="*/ 163181 w 172526"/>
                <a:gd name="connsiteY19" fmla="*/ 46726 h 172526"/>
                <a:gd name="connsiteX20" fmla="*/ 137302 w 172526"/>
                <a:gd name="connsiteY20" fmla="*/ 20847 h 172526"/>
                <a:gd name="connsiteX21" fmla="*/ 125800 w 172526"/>
                <a:gd name="connsiteY21" fmla="*/ 32349 h 172526"/>
                <a:gd name="connsiteX22" fmla="*/ 109985 w 172526"/>
                <a:gd name="connsiteY22" fmla="*/ 26598 h 172526"/>
                <a:gd name="connsiteX23" fmla="*/ 109985 w 172526"/>
                <a:gd name="connsiteY23" fmla="*/ 10783 h 172526"/>
                <a:gd name="connsiteX24" fmla="*/ 74042 w 172526"/>
                <a:gd name="connsiteY24" fmla="*/ 10783 h 172526"/>
                <a:gd name="connsiteX25" fmla="*/ 74042 w 172526"/>
                <a:gd name="connsiteY25" fmla="*/ 26598 h 172526"/>
                <a:gd name="connsiteX26" fmla="*/ 58227 w 172526"/>
                <a:gd name="connsiteY26" fmla="*/ 32349 h 172526"/>
                <a:gd name="connsiteX27" fmla="*/ 46726 w 172526"/>
                <a:gd name="connsiteY27" fmla="*/ 20847 h 172526"/>
                <a:gd name="connsiteX28" fmla="*/ 20847 w 172526"/>
                <a:gd name="connsiteY28" fmla="*/ 46726 h 172526"/>
                <a:gd name="connsiteX29" fmla="*/ 32349 w 172526"/>
                <a:gd name="connsiteY29" fmla="*/ 58228 h 172526"/>
                <a:gd name="connsiteX30" fmla="*/ 26598 w 172526"/>
                <a:gd name="connsiteY30" fmla="*/ 74042 h 172526"/>
                <a:gd name="connsiteX31" fmla="*/ 10783 w 172526"/>
                <a:gd name="connsiteY31" fmla="*/ 74042 h 172526"/>
                <a:gd name="connsiteX32" fmla="*/ 10783 w 172526"/>
                <a:gd name="connsiteY32" fmla="*/ 109985 h 172526"/>
                <a:gd name="connsiteX33" fmla="*/ 92733 w 172526"/>
                <a:gd name="connsiteY33" fmla="*/ 61103 h 172526"/>
                <a:gd name="connsiteX34" fmla="*/ 124362 w 172526"/>
                <a:gd name="connsiteY34" fmla="*/ 92733 h 172526"/>
                <a:gd name="connsiteX35" fmla="*/ 92733 w 172526"/>
                <a:gd name="connsiteY35" fmla="*/ 124362 h 172526"/>
                <a:gd name="connsiteX36" fmla="*/ 61103 w 172526"/>
                <a:gd name="connsiteY36" fmla="*/ 92733 h 172526"/>
                <a:gd name="connsiteX37" fmla="*/ 92733 w 172526"/>
                <a:gd name="connsiteY37" fmla="*/ 61103 h 172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72526" h="172526">
                  <a:moveTo>
                    <a:pt x="10783" y="109985"/>
                  </a:moveTo>
                  <a:lnTo>
                    <a:pt x="26598" y="109985"/>
                  </a:lnTo>
                  <a:cubicBezTo>
                    <a:pt x="28035" y="115736"/>
                    <a:pt x="30911" y="120050"/>
                    <a:pt x="32349" y="125800"/>
                  </a:cubicBezTo>
                  <a:lnTo>
                    <a:pt x="20847" y="137302"/>
                  </a:lnTo>
                  <a:lnTo>
                    <a:pt x="46726" y="163181"/>
                  </a:lnTo>
                  <a:lnTo>
                    <a:pt x="58227" y="151679"/>
                  </a:lnTo>
                  <a:cubicBezTo>
                    <a:pt x="62541" y="154555"/>
                    <a:pt x="68292" y="155992"/>
                    <a:pt x="74042" y="157430"/>
                  </a:cubicBezTo>
                  <a:lnTo>
                    <a:pt x="74042" y="173245"/>
                  </a:lnTo>
                  <a:lnTo>
                    <a:pt x="109985" y="173245"/>
                  </a:lnTo>
                  <a:lnTo>
                    <a:pt x="109985" y="157430"/>
                  </a:lnTo>
                  <a:cubicBezTo>
                    <a:pt x="115736" y="155992"/>
                    <a:pt x="120049" y="153117"/>
                    <a:pt x="125800" y="151679"/>
                  </a:cubicBezTo>
                  <a:lnTo>
                    <a:pt x="137302" y="163181"/>
                  </a:lnTo>
                  <a:lnTo>
                    <a:pt x="163181" y="137302"/>
                  </a:lnTo>
                  <a:lnTo>
                    <a:pt x="151679" y="125800"/>
                  </a:lnTo>
                  <a:cubicBezTo>
                    <a:pt x="154555" y="121487"/>
                    <a:pt x="155992" y="115736"/>
                    <a:pt x="158868" y="109985"/>
                  </a:cubicBezTo>
                  <a:lnTo>
                    <a:pt x="174683" y="109985"/>
                  </a:lnTo>
                  <a:lnTo>
                    <a:pt x="174683" y="74042"/>
                  </a:lnTo>
                  <a:lnTo>
                    <a:pt x="158868" y="74042"/>
                  </a:lnTo>
                  <a:cubicBezTo>
                    <a:pt x="157430" y="68292"/>
                    <a:pt x="154555" y="63978"/>
                    <a:pt x="151679" y="58228"/>
                  </a:cubicBezTo>
                  <a:lnTo>
                    <a:pt x="163181" y="46726"/>
                  </a:lnTo>
                  <a:lnTo>
                    <a:pt x="137302" y="20847"/>
                  </a:lnTo>
                  <a:lnTo>
                    <a:pt x="125800" y="32349"/>
                  </a:lnTo>
                  <a:cubicBezTo>
                    <a:pt x="121487" y="29473"/>
                    <a:pt x="115736" y="28035"/>
                    <a:pt x="109985" y="26598"/>
                  </a:cubicBezTo>
                  <a:lnTo>
                    <a:pt x="109985" y="10783"/>
                  </a:lnTo>
                  <a:lnTo>
                    <a:pt x="74042" y="10783"/>
                  </a:lnTo>
                  <a:lnTo>
                    <a:pt x="74042" y="26598"/>
                  </a:lnTo>
                  <a:cubicBezTo>
                    <a:pt x="68292" y="28035"/>
                    <a:pt x="63978" y="30911"/>
                    <a:pt x="58227" y="32349"/>
                  </a:cubicBezTo>
                  <a:lnTo>
                    <a:pt x="46726" y="20847"/>
                  </a:lnTo>
                  <a:lnTo>
                    <a:pt x="20847" y="46726"/>
                  </a:lnTo>
                  <a:lnTo>
                    <a:pt x="32349" y="58228"/>
                  </a:lnTo>
                  <a:cubicBezTo>
                    <a:pt x="29473" y="62541"/>
                    <a:pt x="28035" y="68292"/>
                    <a:pt x="26598" y="74042"/>
                  </a:cubicBezTo>
                  <a:lnTo>
                    <a:pt x="10783" y="74042"/>
                  </a:lnTo>
                  <a:lnTo>
                    <a:pt x="10783" y="109985"/>
                  </a:lnTo>
                  <a:close/>
                  <a:moveTo>
                    <a:pt x="92733" y="61103"/>
                  </a:moveTo>
                  <a:cubicBezTo>
                    <a:pt x="109985" y="61103"/>
                    <a:pt x="124362" y="75480"/>
                    <a:pt x="124362" y="92733"/>
                  </a:cubicBezTo>
                  <a:cubicBezTo>
                    <a:pt x="124362" y="109985"/>
                    <a:pt x="109985" y="124362"/>
                    <a:pt x="92733" y="124362"/>
                  </a:cubicBezTo>
                  <a:cubicBezTo>
                    <a:pt x="75480" y="124362"/>
                    <a:pt x="61103" y="109985"/>
                    <a:pt x="61103" y="92733"/>
                  </a:cubicBezTo>
                  <a:cubicBezTo>
                    <a:pt x="61103" y="74042"/>
                    <a:pt x="75480" y="61103"/>
                    <a:pt x="92733" y="61103"/>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49" name="任意多边形: 形状 48">
              <a:extLst>
                <a:ext uri="{FF2B5EF4-FFF2-40B4-BE49-F238E27FC236}">
                  <a16:creationId xmlns:a16="http://schemas.microsoft.com/office/drawing/2014/main" id="{F29BC9F6-884F-43CE-B159-FEE87C028036}"/>
                </a:ext>
              </a:extLst>
            </p:cNvPr>
            <p:cNvSpPr/>
            <p:nvPr/>
          </p:nvSpPr>
          <p:spPr>
            <a:xfrm flipH="1">
              <a:off x="9607042" y="4817066"/>
              <a:ext cx="205893" cy="205893"/>
            </a:xfrm>
            <a:custGeom>
              <a:avLst/>
              <a:gdLst>
                <a:gd name="connsiteX0" fmla="*/ 10783 w 172526"/>
                <a:gd name="connsiteY0" fmla="*/ 109985 h 172526"/>
                <a:gd name="connsiteX1" fmla="*/ 28035 w 172526"/>
                <a:gd name="connsiteY1" fmla="*/ 109985 h 172526"/>
                <a:gd name="connsiteX2" fmla="*/ 33786 w 172526"/>
                <a:gd name="connsiteY2" fmla="*/ 125800 h 172526"/>
                <a:gd name="connsiteX3" fmla="*/ 22285 w 172526"/>
                <a:gd name="connsiteY3" fmla="*/ 137302 h 172526"/>
                <a:gd name="connsiteX4" fmla="*/ 48164 w 172526"/>
                <a:gd name="connsiteY4" fmla="*/ 163181 h 172526"/>
                <a:gd name="connsiteX5" fmla="*/ 59665 w 172526"/>
                <a:gd name="connsiteY5" fmla="*/ 151679 h 172526"/>
                <a:gd name="connsiteX6" fmla="*/ 75480 w 172526"/>
                <a:gd name="connsiteY6" fmla="*/ 157430 h 172526"/>
                <a:gd name="connsiteX7" fmla="*/ 75480 w 172526"/>
                <a:gd name="connsiteY7" fmla="*/ 173245 h 172526"/>
                <a:gd name="connsiteX8" fmla="*/ 111423 w 172526"/>
                <a:gd name="connsiteY8" fmla="*/ 173245 h 172526"/>
                <a:gd name="connsiteX9" fmla="*/ 111423 w 172526"/>
                <a:gd name="connsiteY9" fmla="*/ 157430 h 172526"/>
                <a:gd name="connsiteX10" fmla="*/ 127238 w 172526"/>
                <a:gd name="connsiteY10" fmla="*/ 151679 h 172526"/>
                <a:gd name="connsiteX11" fmla="*/ 138740 w 172526"/>
                <a:gd name="connsiteY11" fmla="*/ 163181 h 172526"/>
                <a:gd name="connsiteX12" fmla="*/ 164619 w 172526"/>
                <a:gd name="connsiteY12" fmla="*/ 137302 h 172526"/>
                <a:gd name="connsiteX13" fmla="*/ 153117 w 172526"/>
                <a:gd name="connsiteY13" fmla="*/ 125800 h 172526"/>
                <a:gd name="connsiteX14" fmla="*/ 158868 w 172526"/>
                <a:gd name="connsiteY14" fmla="*/ 109985 h 172526"/>
                <a:gd name="connsiteX15" fmla="*/ 174683 w 172526"/>
                <a:gd name="connsiteY15" fmla="*/ 109985 h 172526"/>
                <a:gd name="connsiteX16" fmla="*/ 174683 w 172526"/>
                <a:gd name="connsiteY16" fmla="*/ 74042 h 172526"/>
                <a:gd name="connsiteX17" fmla="*/ 157430 w 172526"/>
                <a:gd name="connsiteY17" fmla="*/ 74042 h 172526"/>
                <a:gd name="connsiteX18" fmla="*/ 151679 w 172526"/>
                <a:gd name="connsiteY18" fmla="*/ 58228 h 172526"/>
                <a:gd name="connsiteX19" fmla="*/ 163181 w 172526"/>
                <a:gd name="connsiteY19" fmla="*/ 46726 h 172526"/>
                <a:gd name="connsiteX20" fmla="*/ 137302 w 172526"/>
                <a:gd name="connsiteY20" fmla="*/ 20847 h 172526"/>
                <a:gd name="connsiteX21" fmla="*/ 125800 w 172526"/>
                <a:gd name="connsiteY21" fmla="*/ 32349 h 172526"/>
                <a:gd name="connsiteX22" fmla="*/ 109985 w 172526"/>
                <a:gd name="connsiteY22" fmla="*/ 26598 h 172526"/>
                <a:gd name="connsiteX23" fmla="*/ 109985 w 172526"/>
                <a:gd name="connsiteY23" fmla="*/ 10783 h 172526"/>
                <a:gd name="connsiteX24" fmla="*/ 74042 w 172526"/>
                <a:gd name="connsiteY24" fmla="*/ 10783 h 172526"/>
                <a:gd name="connsiteX25" fmla="*/ 74042 w 172526"/>
                <a:gd name="connsiteY25" fmla="*/ 26598 h 172526"/>
                <a:gd name="connsiteX26" fmla="*/ 58227 w 172526"/>
                <a:gd name="connsiteY26" fmla="*/ 32349 h 172526"/>
                <a:gd name="connsiteX27" fmla="*/ 46726 w 172526"/>
                <a:gd name="connsiteY27" fmla="*/ 20847 h 172526"/>
                <a:gd name="connsiteX28" fmla="*/ 20847 w 172526"/>
                <a:gd name="connsiteY28" fmla="*/ 46726 h 172526"/>
                <a:gd name="connsiteX29" fmla="*/ 32349 w 172526"/>
                <a:gd name="connsiteY29" fmla="*/ 58228 h 172526"/>
                <a:gd name="connsiteX30" fmla="*/ 26598 w 172526"/>
                <a:gd name="connsiteY30" fmla="*/ 74042 h 172526"/>
                <a:gd name="connsiteX31" fmla="*/ 10783 w 172526"/>
                <a:gd name="connsiteY31" fmla="*/ 74042 h 172526"/>
                <a:gd name="connsiteX32" fmla="*/ 10783 w 172526"/>
                <a:gd name="connsiteY32" fmla="*/ 109985 h 172526"/>
                <a:gd name="connsiteX33" fmla="*/ 92733 w 172526"/>
                <a:gd name="connsiteY33" fmla="*/ 61103 h 172526"/>
                <a:gd name="connsiteX34" fmla="*/ 124362 w 172526"/>
                <a:gd name="connsiteY34" fmla="*/ 92733 h 172526"/>
                <a:gd name="connsiteX35" fmla="*/ 92733 w 172526"/>
                <a:gd name="connsiteY35" fmla="*/ 124362 h 172526"/>
                <a:gd name="connsiteX36" fmla="*/ 61103 w 172526"/>
                <a:gd name="connsiteY36" fmla="*/ 92733 h 172526"/>
                <a:gd name="connsiteX37" fmla="*/ 92733 w 172526"/>
                <a:gd name="connsiteY37" fmla="*/ 61103 h 172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72526" h="172526">
                  <a:moveTo>
                    <a:pt x="10783" y="109985"/>
                  </a:moveTo>
                  <a:lnTo>
                    <a:pt x="28035" y="109985"/>
                  </a:lnTo>
                  <a:cubicBezTo>
                    <a:pt x="29473" y="115736"/>
                    <a:pt x="32349" y="120050"/>
                    <a:pt x="33786" y="125800"/>
                  </a:cubicBezTo>
                  <a:lnTo>
                    <a:pt x="22285" y="137302"/>
                  </a:lnTo>
                  <a:lnTo>
                    <a:pt x="48164" y="163181"/>
                  </a:lnTo>
                  <a:lnTo>
                    <a:pt x="59665" y="151679"/>
                  </a:lnTo>
                  <a:cubicBezTo>
                    <a:pt x="63978" y="154555"/>
                    <a:pt x="69729" y="155992"/>
                    <a:pt x="75480" y="157430"/>
                  </a:cubicBezTo>
                  <a:lnTo>
                    <a:pt x="75480" y="173245"/>
                  </a:lnTo>
                  <a:lnTo>
                    <a:pt x="111423" y="173245"/>
                  </a:lnTo>
                  <a:lnTo>
                    <a:pt x="111423" y="157430"/>
                  </a:lnTo>
                  <a:cubicBezTo>
                    <a:pt x="117174" y="155992"/>
                    <a:pt x="121487" y="153117"/>
                    <a:pt x="127238" y="151679"/>
                  </a:cubicBezTo>
                  <a:lnTo>
                    <a:pt x="138740" y="163181"/>
                  </a:lnTo>
                  <a:lnTo>
                    <a:pt x="164619" y="137302"/>
                  </a:lnTo>
                  <a:lnTo>
                    <a:pt x="153117" y="125800"/>
                  </a:lnTo>
                  <a:cubicBezTo>
                    <a:pt x="155992" y="121487"/>
                    <a:pt x="157430" y="115736"/>
                    <a:pt x="158868" y="109985"/>
                  </a:cubicBezTo>
                  <a:lnTo>
                    <a:pt x="174683" y="109985"/>
                  </a:lnTo>
                  <a:lnTo>
                    <a:pt x="174683" y="74042"/>
                  </a:lnTo>
                  <a:lnTo>
                    <a:pt x="157430" y="74042"/>
                  </a:lnTo>
                  <a:cubicBezTo>
                    <a:pt x="155992" y="68292"/>
                    <a:pt x="153117" y="63978"/>
                    <a:pt x="151679" y="58228"/>
                  </a:cubicBezTo>
                  <a:lnTo>
                    <a:pt x="163181" y="46726"/>
                  </a:lnTo>
                  <a:lnTo>
                    <a:pt x="137302" y="20847"/>
                  </a:lnTo>
                  <a:lnTo>
                    <a:pt x="125800" y="32349"/>
                  </a:lnTo>
                  <a:cubicBezTo>
                    <a:pt x="121487" y="29473"/>
                    <a:pt x="115736" y="28035"/>
                    <a:pt x="109985" y="26598"/>
                  </a:cubicBezTo>
                  <a:lnTo>
                    <a:pt x="109985" y="10783"/>
                  </a:lnTo>
                  <a:lnTo>
                    <a:pt x="74042" y="10783"/>
                  </a:lnTo>
                  <a:lnTo>
                    <a:pt x="74042" y="26598"/>
                  </a:lnTo>
                  <a:cubicBezTo>
                    <a:pt x="68292" y="28035"/>
                    <a:pt x="63978" y="30911"/>
                    <a:pt x="58227" y="32349"/>
                  </a:cubicBezTo>
                  <a:lnTo>
                    <a:pt x="46726" y="20847"/>
                  </a:lnTo>
                  <a:lnTo>
                    <a:pt x="20847" y="46726"/>
                  </a:lnTo>
                  <a:lnTo>
                    <a:pt x="32349" y="58228"/>
                  </a:lnTo>
                  <a:cubicBezTo>
                    <a:pt x="29473" y="62541"/>
                    <a:pt x="28035" y="68292"/>
                    <a:pt x="26598" y="74042"/>
                  </a:cubicBezTo>
                  <a:lnTo>
                    <a:pt x="10783" y="74042"/>
                  </a:lnTo>
                  <a:lnTo>
                    <a:pt x="10783" y="109985"/>
                  </a:lnTo>
                  <a:close/>
                  <a:moveTo>
                    <a:pt x="92733" y="61103"/>
                  </a:moveTo>
                  <a:cubicBezTo>
                    <a:pt x="109985" y="61103"/>
                    <a:pt x="124362" y="75480"/>
                    <a:pt x="124362" y="92733"/>
                  </a:cubicBezTo>
                  <a:cubicBezTo>
                    <a:pt x="124362" y="109985"/>
                    <a:pt x="109985" y="124362"/>
                    <a:pt x="92733" y="124362"/>
                  </a:cubicBezTo>
                  <a:cubicBezTo>
                    <a:pt x="75480" y="124362"/>
                    <a:pt x="61103" y="109985"/>
                    <a:pt x="61103" y="92733"/>
                  </a:cubicBezTo>
                  <a:cubicBezTo>
                    <a:pt x="61103" y="75480"/>
                    <a:pt x="75480" y="61103"/>
                    <a:pt x="92733" y="61103"/>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50" name="任意多边形: 形状 49">
              <a:extLst>
                <a:ext uri="{FF2B5EF4-FFF2-40B4-BE49-F238E27FC236}">
                  <a16:creationId xmlns:a16="http://schemas.microsoft.com/office/drawing/2014/main" id="{16187704-67C0-4425-959E-B5879B471AF1}"/>
                </a:ext>
              </a:extLst>
            </p:cNvPr>
            <p:cNvSpPr/>
            <p:nvPr/>
          </p:nvSpPr>
          <p:spPr>
            <a:xfrm flipH="1">
              <a:off x="9191827" y="6126200"/>
              <a:ext cx="102945" cy="102945"/>
            </a:xfrm>
            <a:custGeom>
              <a:avLst/>
              <a:gdLst>
                <a:gd name="connsiteX0" fmla="*/ 85544 w 86263"/>
                <a:gd name="connsiteY0" fmla="*/ 48164 h 86263"/>
                <a:gd name="connsiteX1" fmla="*/ 48164 w 86263"/>
                <a:gd name="connsiteY1" fmla="*/ 85544 h 86263"/>
                <a:gd name="connsiteX2" fmla="*/ 10783 w 86263"/>
                <a:gd name="connsiteY2" fmla="*/ 48164 h 86263"/>
                <a:gd name="connsiteX3" fmla="*/ 48164 w 86263"/>
                <a:gd name="connsiteY3" fmla="*/ 10783 h 86263"/>
                <a:gd name="connsiteX4" fmla="*/ 85544 w 86263"/>
                <a:gd name="connsiteY4" fmla="*/ 48164 h 86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63" h="86263">
                  <a:moveTo>
                    <a:pt x="85544" y="48164"/>
                  </a:moveTo>
                  <a:cubicBezTo>
                    <a:pt x="85544" y="68292"/>
                    <a:pt x="68292" y="85544"/>
                    <a:pt x="48164" y="85544"/>
                  </a:cubicBezTo>
                  <a:cubicBezTo>
                    <a:pt x="28035" y="85544"/>
                    <a:pt x="10783" y="68292"/>
                    <a:pt x="10783" y="48164"/>
                  </a:cubicBezTo>
                  <a:cubicBezTo>
                    <a:pt x="10783" y="28036"/>
                    <a:pt x="28035" y="10783"/>
                    <a:pt x="48164" y="10783"/>
                  </a:cubicBezTo>
                  <a:cubicBezTo>
                    <a:pt x="68292" y="10783"/>
                    <a:pt x="85544" y="26598"/>
                    <a:pt x="85544" y="48164"/>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51" name="任意多边形: 形状 50">
              <a:extLst>
                <a:ext uri="{FF2B5EF4-FFF2-40B4-BE49-F238E27FC236}">
                  <a16:creationId xmlns:a16="http://schemas.microsoft.com/office/drawing/2014/main" id="{35FD998A-2DF2-4E02-9549-392C791E5535}"/>
                </a:ext>
              </a:extLst>
            </p:cNvPr>
            <p:cNvSpPr/>
            <p:nvPr/>
          </p:nvSpPr>
          <p:spPr>
            <a:xfrm flipH="1">
              <a:off x="8833230" y="5750445"/>
              <a:ext cx="102945" cy="102945"/>
            </a:xfrm>
            <a:custGeom>
              <a:avLst/>
              <a:gdLst>
                <a:gd name="connsiteX0" fmla="*/ 85544 w 86263"/>
                <a:gd name="connsiteY0" fmla="*/ 48164 h 86263"/>
                <a:gd name="connsiteX1" fmla="*/ 48164 w 86263"/>
                <a:gd name="connsiteY1" fmla="*/ 85544 h 86263"/>
                <a:gd name="connsiteX2" fmla="*/ 10783 w 86263"/>
                <a:gd name="connsiteY2" fmla="*/ 48164 h 86263"/>
                <a:gd name="connsiteX3" fmla="*/ 48164 w 86263"/>
                <a:gd name="connsiteY3" fmla="*/ 10783 h 86263"/>
                <a:gd name="connsiteX4" fmla="*/ 85544 w 86263"/>
                <a:gd name="connsiteY4" fmla="*/ 48164 h 86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63" h="86263">
                  <a:moveTo>
                    <a:pt x="85544" y="48164"/>
                  </a:moveTo>
                  <a:cubicBezTo>
                    <a:pt x="85544" y="68292"/>
                    <a:pt x="68292" y="85544"/>
                    <a:pt x="48164" y="85544"/>
                  </a:cubicBezTo>
                  <a:cubicBezTo>
                    <a:pt x="28036" y="85544"/>
                    <a:pt x="10783" y="68292"/>
                    <a:pt x="10783" y="48164"/>
                  </a:cubicBezTo>
                  <a:cubicBezTo>
                    <a:pt x="10783" y="28036"/>
                    <a:pt x="28036" y="10783"/>
                    <a:pt x="48164" y="10783"/>
                  </a:cubicBezTo>
                  <a:cubicBezTo>
                    <a:pt x="68292" y="10783"/>
                    <a:pt x="85544" y="28036"/>
                    <a:pt x="85544" y="48164"/>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52" name="任意多边形: 形状 51">
              <a:extLst>
                <a:ext uri="{FF2B5EF4-FFF2-40B4-BE49-F238E27FC236}">
                  <a16:creationId xmlns:a16="http://schemas.microsoft.com/office/drawing/2014/main" id="{D70E3857-10F5-46DA-A6C0-53240A5B86DC}"/>
                </a:ext>
              </a:extLst>
            </p:cNvPr>
            <p:cNvSpPr/>
            <p:nvPr/>
          </p:nvSpPr>
          <p:spPr>
            <a:xfrm flipH="1">
              <a:off x="8615328" y="5482785"/>
              <a:ext cx="102945" cy="102945"/>
            </a:xfrm>
            <a:custGeom>
              <a:avLst/>
              <a:gdLst>
                <a:gd name="connsiteX0" fmla="*/ 85544 w 86263"/>
                <a:gd name="connsiteY0" fmla="*/ 48163 h 86263"/>
                <a:gd name="connsiteX1" fmla="*/ 48163 w 86263"/>
                <a:gd name="connsiteY1" fmla="*/ 85544 h 86263"/>
                <a:gd name="connsiteX2" fmla="*/ 10783 w 86263"/>
                <a:gd name="connsiteY2" fmla="*/ 48163 h 86263"/>
                <a:gd name="connsiteX3" fmla="*/ 48163 w 86263"/>
                <a:gd name="connsiteY3" fmla="*/ 10783 h 86263"/>
                <a:gd name="connsiteX4" fmla="*/ 85544 w 86263"/>
                <a:gd name="connsiteY4" fmla="*/ 48163 h 86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63" h="86263">
                  <a:moveTo>
                    <a:pt x="85544" y="48163"/>
                  </a:moveTo>
                  <a:cubicBezTo>
                    <a:pt x="85544" y="68291"/>
                    <a:pt x="68292" y="85544"/>
                    <a:pt x="48163" y="85544"/>
                  </a:cubicBezTo>
                  <a:cubicBezTo>
                    <a:pt x="28035" y="85544"/>
                    <a:pt x="10783" y="68291"/>
                    <a:pt x="10783" y="48163"/>
                  </a:cubicBezTo>
                  <a:cubicBezTo>
                    <a:pt x="10783" y="28035"/>
                    <a:pt x="28035" y="10783"/>
                    <a:pt x="48163" y="10783"/>
                  </a:cubicBezTo>
                  <a:cubicBezTo>
                    <a:pt x="68292" y="10783"/>
                    <a:pt x="85544" y="28035"/>
                    <a:pt x="85544" y="48163"/>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53" name="任意多边形: 形状 52">
              <a:extLst>
                <a:ext uri="{FF2B5EF4-FFF2-40B4-BE49-F238E27FC236}">
                  <a16:creationId xmlns:a16="http://schemas.microsoft.com/office/drawing/2014/main" id="{C9002CBB-E79C-4265-9F4C-A5E444AEFE87}"/>
                </a:ext>
              </a:extLst>
            </p:cNvPr>
            <p:cNvSpPr/>
            <p:nvPr/>
          </p:nvSpPr>
          <p:spPr>
            <a:xfrm flipH="1">
              <a:off x="9934754" y="4345229"/>
              <a:ext cx="68631" cy="68631"/>
            </a:xfrm>
            <a:custGeom>
              <a:avLst/>
              <a:gdLst>
                <a:gd name="connsiteX0" fmla="*/ 53914 w 57508"/>
                <a:gd name="connsiteY0" fmla="*/ 32349 h 57508"/>
                <a:gd name="connsiteX1" fmla="*/ 32349 w 57508"/>
                <a:gd name="connsiteY1" fmla="*/ 53914 h 57508"/>
                <a:gd name="connsiteX2" fmla="*/ 10783 w 57508"/>
                <a:gd name="connsiteY2" fmla="*/ 32349 h 57508"/>
                <a:gd name="connsiteX3" fmla="*/ 32349 w 57508"/>
                <a:gd name="connsiteY3" fmla="*/ 10783 h 57508"/>
                <a:gd name="connsiteX4" fmla="*/ 53914 w 57508"/>
                <a:gd name="connsiteY4" fmla="*/ 32349 h 575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508" h="57508">
                  <a:moveTo>
                    <a:pt x="53914" y="32349"/>
                  </a:moveTo>
                  <a:cubicBezTo>
                    <a:pt x="53914" y="43850"/>
                    <a:pt x="43850" y="53914"/>
                    <a:pt x="32349" y="53914"/>
                  </a:cubicBezTo>
                  <a:cubicBezTo>
                    <a:pt x="20847" y="53914"/>
                    <a:pt x="10783" y="43850"/>
                    <a:pt x="10783" y="32349"/>
                  </a:cubicBezTo>
                  <a:cubicBezTo>
                    <a:pt x="10783" y="20847"/>
                    <a:pt x="20847" y="10783"/>
                    <a:pt x="32349" y="10783"/>
                  </a:cubicBezTo>
                  <a:cubicBezTo>
                    <a:pt x="43850" y="10783"/>
                    <a:pt x="53914" y="20847"/>
                    <a:pt x="53914" y="32349"/>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54" name="任意多边形: 形状 53">
              <a:extLst>
                <a:ext uri="{FF2B5EF4-FFF2-40B4-BE49-F238E27FC236}">
                  <a16:creationId xmlns:a16="http://schemas.microsoft.com/office/drawing/2014/main" id="{B3391D64-129F-4446-BC47-A7506872DDA8}"/>
                </a:ext>
              </a:extLst>
            </p:cNvPr>
            <p:cNvSpPr/>
            <p:nvPr/>
          </p:nvSpPr>
          <p:spPr>
            <a:xfrm flipH="1">
              <a:off x="9715992" y="6230004"/>
              <a:ext cx="713760" cy="627995"/>
            </a:xfrm>
            <a:custGeom>
              <a:avLst/>
              <a:gdLst>
                <a:gd name="connsiteX0" fmla="*/ 376311 w 752626"/>
                <a:gd name="connsiteY0" fmla="*/ 215295 h 662191"/>
                <a:gd name="connsiteX1" fmla="*/ 217101 w 752626"/>
                <a:gd name="connsiteY1" fmla="*/ 374504 h 662191"/>
                <a:gd name="connsiteX2" fmla="*/ 376311 w 752626"/>
                <a:gd name="connsiteY2" fmla="*/ 533714 h 662191"/>
                <a:gd name="connsiteX3" fmla="*/ 535521 w 752626"/>
                <a:gd name="connsiteY3" fmla="*/ 374504 h 662191"/>
                <a:gd name="connsiteX4" fmla="*/ 376311 w 752626"/>
                <a:gd name="connsiteY4" fmla="*/ 215295 h 662191"/>
                <a:gd name="connsiteX5" fmla="*/ 376311 w 752626"/>
                <a:gd name="connsiteY5" fmla="*/ 191775 h 662191"/>
                <a:gd name="connsiteX6" fmla="*/ 559042 w 752626"/>
                <a:gd name="connsiteY6" fmla="*/ 374504 h 662191"/>
                <a:gd name="connsiteX7" fmla="*/ 376311 w 752626"/>
                <a:gd name="connsiteY7" fmla="*/ 557235 h 662191"/>
                <a:gd name="connsiteX8" fmla="*/ 193582 w 752626"/>
                <a:gd name="connsiteY8" fmla="*/ 374504 h 662191"/>
                <a:gd name="connsiteX9" fmla="*/ 376311 w 752626"/>
                <a:gd name="connsiteY9" fmla="*/ 191775 h 662191"/>
                <a:gd name="connsiteX10" fmla="*/ 374504 w 752626"/>
                <a:gd name="connsiteY10" fmla="*/ 159209 h 662191"/>
                <a:gd name="connsiteX11" fmla="*/ 159209 w 752626"/>
                <a:gd name="connsiteY11" fmla="*/ 374504 h 662191"/>
                <a:gd name="connsiteX12" fmla="*/ 374504 w 752626"/>
                <a:gd name="connsiteY12" fmla="*/ 589800 h 662191"/>
                <a:gd name="connsiteX13" fmla="*/ 589799 w 752626"/>
                <a:gd name="connsiteY13" fmla="*/ 374504 h 662191"/>
                <a:gd name="connsiteX14" fmla="*/ 374504 w 752626"/>
                <a:gd name="connsiteY14" fmla="*/ 159209 h 662191"/>
                <a:gd name="connsiteX15" fmla="*/ 341939 w 752626"/>
                <a:gd name="connsiteY15" fmla="*/ 0 h 662191"/>
                <a:gd name="connsiteX16" fmla="*/ 412498 w 752626"/>
                <a:gd name="connsiteY16" fmla="*/ 0 h 662191"/>
                <a:gd name="connsiteX17" fmla="*/ 426970 w 752626"/>
                <a:gd name="connsiteY17" fmla="*/ 108552 h 662191"/>
                <a:gd name="connsiteX18" fmla="*/ 531905 w 752626"/>
                <a:gd name="connsiteY18" fmla="*/ 151972 h 662191"/>
                <a:gd name="connsiteX19" fmla="*/ 618745 w 752626"/>
                <a:gd name="connsiteY19" fmla="*/ 85032 h 662191"/>
                <a:gd name="connsiteX20" fmla="*/ 667594 w 752626"/>
                <a:gd name="connsiteY20" fmla="*/ 133881 h 662191"/>
                <a:gd name="connsiteX21" fmla="*/ 600654 w 752626"/>
                <a:gd name="connsiteY21" fmla="*/ 220722 h 662191"/>
                <a:gd name="connsiteX22" fmla="*/ 644074 w 752626"/>
                <a:gd name="connsiteY22" fmla="*/ 325656 h 662191"/>
                <a:gd name="connsiteX23" fmla="*/ 752626 w 752626"/>
                <a:gd name="connsiteY23" fmla="*/ 340130 h 662191"/>
                <a:gd name="connsiteX24" fmla="*/ 752626 w 752626"/>
                <a:gd name="connsiteY24" fmla="*/ 410689 h 662191"/>
                <a:gd name="connsiteX25" fmla="*/ 644074 w 752626"/>
                <a:gd name="connsiteY25" fmla="*/ 425163 h 662191"/>
                <a:gd name="connsiteX26" fmla="*/ 600654 w 752626"/>
                <a:gd name="connsiteY26" fmla="*/ 530096 h 662191"/>
                <a:gd name="connsiteX27" fmla="*/ 667594 w 752626"/>
                <a:gd name="connsiteY27" fmla="*/ 616939 h 662191"/>
                <a:gd name="connsiteX28" fmla="*/ 622341 w 752626"/>
                <a:gd name="connsiteY28" fmla="*/ 662191 h 662191"/>
                <a:gd name="connsiteX29" fmla="*/ 614082 w 752626"/>
                <a:gd name="connsiteY29" fmla="*/ 662191 h 662191"/>
                <a:gd name="connsiteX30" fmla="*/ 531905 w 752626"/>
                <a:gd name="connsiteY30" fmla="*/ 598846 h 662191"/>
                <a:gd name="connsiteX31" fmla="*/ 426970 w 752626"/>
                <a:gd name="connsiteY31" fmla="*/ 642267 h 662191"/>
                <a:gd name="connsiteX32" fmla="*/ 424314 w 752626"/>
                <a:gd name="connsiteY32" fmla="*/ 662191 h 662191"/>
                <a:gd name="connsiteX33" fmla="*/ 330121 w 752626"/>
                <a:gd name="connsiteY33" fmla="*/ 662191 h 662191"/>
                <a:gd name="connsiteX34" fmla="*/ 327465 w 752626"/>
                <a:gd name="connsiteY34" fmla="*/ 642267 h 662191"/>
                <a:gd name="connsiteX35" fmla="*/ 222531 w 752626"/>
                <a:gd name="connsiteY35" fmla="*/ 598846 h 662191"/>
                <a:gd name="connsiteX36" fmla="*/ 140354 w 752626"/>
                <a:gd name="connsiteY36" fmla="*/ 662191 h 662191"/>
                <a:gd name="connsiteX37" fmla="*/ 131962 w 752626"/>
                <a:gd name="connsiteY37" fmla="*/ 662191 h 662191"/>
                <a:gd name="connsiteX38" fmla="*/ 85033 w 752626"/>
                <a:gd name="connsiteY38" fmla="*/ 616939 h 662191"/>
                <a:gd name="connsiteX39" fmla="*/ 151972 w 752626"/>
                <a:gd name="connsiteY39" fmla="*/ 530096 h 662191"/>
                <a:gd name="connsiteX40" fmla="*/ 108552 w 752626"/>
                <a:gd name="connsiteY40" fmla="*/ 425163 h 662191"/>
                <a:gd name="connsiteX41" fmla="*/ 0 w 752626"/>
                <a:gd name="connsiteY41" fmla="*/ 410689 h 662191"/>
                <a:gd name="connsiteX42" fmla="*/ 0 w 752626"/>
                <a:gd name="connsiteY42" fmla="*/ 340130 h 662191"/>
                <a:gd name="connsiteX43" fmla="*/ 108552 w 752626"/>
                <a:gd name="connsiteY43" fmla="*/ 325656 h 662191"/>
                <a:gd name="connsiteX44" fmla="*/ 151972 w 752626"/>
                <a:gd name="connsiteY44" fmla="*/ 220722 h 662191"/>
                <a:gd name="connsiteX45" fmla="*/ 85033 w 752626"/>
                <a:gd name="connsiteY45" fmla="*/ 133881 h 662191"/>
                <a:gd name="connsiteX46" fmla="*/ 135690 w 752626"/>
                <a:gd name="connsiteY46" fmla="*/ 85032 h 662191"/>
                <a:gd name="connsiteX47" fmla="*/ 222531 w 752626"/>
                <a:gd name="connsiteY47" fmla="*/ 151972 h 662191"/>
                <a:gd name="connsiteX48" fmla="*/ 327465 w 752626"/>
                <a:gd name="connsiteY48" fmla="*/ 108552 h 66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52626" h="662191">
                  <a:moveTo>
                    <a:pt x="376311" y="215295"/>
                  </a:moveTo>
                  <a:cubicBezTo>
                    <a:pt x="289470" y="215295"/>
                    <a:pt x="217101" y="285854"/>
                    <a:pt x="217101" y="374504"/>
                  </a:cubicBezTo>
                  <a:cubicBezTo>
                    <a:pt x="217101" y="461347"/>
                    <a:pt x="287661" y="533714"/>
                    <a:pt x="376311" y="533714"/>
                  </a:cubicBezTo>
                  <a:cubicBezTo>
                    <a:pt x="463154" y="533714"/>
                    <a:pt x="535521" y="463156"/>
                    <a:pt x="535521" y="374504"/>
                  </a:cubicBezTo>
                  <a:cubicBezTo>
                    <a:pt x="535521" y="287663"/>
                    <a:pt x="464963" y="215295"/>
                    <a:pt x="376311" y="215295"/>
                  </a:cubicBezTo>
                  <a:close/>
                  <a:moveTo>
                    <a:pt x="376311" y="191775"/>
                  </a:moveTo>
                  <a:cubicBezTo>
                    <a:pt x="475818" y="191775"/>
                    <a:pt x="559042" y="273189"/>
                    <a:pt x="559042" y="374504"/>
                  </a:cubicBezTo>
                  <a:cubicBezTo>
                    <a:pt x="559042" y="475820"/>
                    <a:pt x="477628" y="557235"/>
                    <a:pt x="376311" y="557235"/>
                  </a:cubicBezTo>
                  <a:cubicBezTo>
                    <a:pt x="274996" y="557235"/>
                    <a:pt x="193582" y="475820"/>
                    <a:pt x="193582" y="374504"/>
                  </a:cubicBezTo>
                  <a:cubicBezTo>
                    <a:pt x="193582" y="273189"/>
                    <a:pt x="274996" y="191775"/>
                    <a:pt x="376311" y="191775"/>
                  </a:cubicBezTo>
                  <a:close/>
                  <a:moveTo>
                    <a:pt x="374504" y="159209"/>
                  </a:moveTo>
                  <a:cubicBezTo>
                    <a:pt x="255097" y="159209"/>
                    <a:pt x="159209" y="256907"/>
                    <a:pt x="159209" y="374504"/>
                  </a:cubicBezTo>
                  <a:cubicBezTo>
                    <a:pt x="159209" y="493912"/>
                    <a:pt x="256907" y="589800"/>
                    <a:pt x="374504" y="589800"/>
                  </a:cubicBezTo>
                  <a:cubicBezTo>
                    <a:pt x="493912" y="589800"/>
                    <a:pt x="589799" y="492103"/>
                    <a:pt x="589799" y="374504"/>
                  </a:cubicBezTo>
                  <a:cubicBezTo>
                    <a:pt x="589799" y="256907"/>
                    <a:pt x="493912" y="159209"/>
                    <a:pt x="374504" y="159209"/>
                  </a:cubicBezTo>
                  <a:close/>
                  <a:moveTo>
                    <a:pt x="341939" y="0"/>
                  </a:moveTo>
                  <a:lnTo>
                    <a:pt x="412498" y="0"/>
                  </a:lnTo>
                  <a:lnTo>
                    <a:pt x="426970" y="108552"/>
                  </a:lnTo>
                  <a:cubicBezTo>
                    <a:pt x="464963" y="115789"/>
                    <a:pt x="501148" y="130262"/>
                    <a:pt x="531905" y="151972"/>
                  </a:cubicBezTo>
                  <a:lnTo>
                    <a:pt x="618745" y="85032"/>
                  </a:lnTo>
                  <a:lnTo>
                    <a:pt x="667594" y="133881"/>
                  </a:lnTo>
                  <a:lnTo>
                    <a:pt x="600654" y="220722"/>
                  </a:lnTo>
                  <a:cubicBezTo>
                    <a:pt x="622365" y="251479"/>
                    <a:pt x="636839" y="287663"/>
                    <a:pt x="644074" y="325656"/>
                  </a:cubicBezTo>
                  <a:lnTo>
                    <a:pt x="752626" y="340130"/>
                  </a:lnTo>
                  <a:lnTo>
                    <a:pt x="752626" y="410689"/>
                  </a:lnTo>
                  <a:lnTo>
                    <a:pt x="644074" y="425163"/>
                  </a:lnTo>
                  <a:cubicBezTo>
                    <a:pt x="636839" y="463157"/>
                    <a:pt x="622365" y="499339"/>
                    <a:pt x="600654" y="530096"/>
                  </a:cubicBezTo>
                  <a:lnTo>
                    <a:pt x="667594" y="616939"/>
                  </a:lnTo>
                  <a:lnTo>
                    <a:pt x="622341" y="662191"/>
                  </a:lnTo>
                  <a:lnTo>
                    <a:pt x="614082" y="662191"/>
                  </a:lnTo>
                  <a:lnTo>
                    <a:pt x="531905" y="598846"/>
                  </a:lnTo>
                  <a:cubicBezTo>
                    <a:pt x="501148" y="620556"/>
                    <a:pt x="464963" y="635030"/>
                    <a:pt x="426970" y="642267"/>
                  </a:cubicBezTo>
                  <a:lnTo>
                    <a:pt x="424314" y="662191"/>
                  </a:lnTo>
                  <a:lnTo>
                    <a:pt x="330121" y="662191"/>
                  </a:lnTo>
                  <a:lnTo>
                    <a:pt x="327465" y="642267"/>
                  </a:lnTo>
                  <a:cubicBezTo>
                    <a:pt x="289472" y="635030"/>
                    <a:pt x="253287" y="620556"/>
                    <a:pt x="222531" y="598846"/>
                  </a:cubicBezTo>
                  <a:lnTo>
                    <a:pt x="140354" y="662191"/>
                  </a:lnTo>
                  <a:lnTo>
                    <a:pt x="131962" y="662191"/>
                  </a:lnTo>
                  <a:lnTo>
                    <a:pt x="85033" y="616939"/>
                  </a:lnTo>
                  <a:lnTo>
                    <a:pt x="151972" y="530096"/>
                  </a:lnTo>
                  <a:cubicBezTo>
                    <a:pt x="130262" y="499339"/>
                    <a:pt x="115788" y="463157"/>
                    <a:pt x="108552" y="425163"/>
                  </a:cubicBezTo>
                  <a:lnTo>
                    <a:pt x="0" y="410689"/>
                  </a:lnTo>
                  <a:lnTo>
                    <a:pt x="0" y="340130"/>
                  </a:lnTo>
                  <a:lnTo>
                    <a:pt x="108552" y="325656"/>
                  </a:lnTo>
                  <a:cubicBezTo>
                    <a:pt x="115788" y="287663"/>
                    <a:pt x="130262" y="251479"/>
                    <a:pt x="151972" y="220722"/>
                  </a:cubicBezTo>
                  <a:lnTo>
                    <a:pt x="85033" y="133881"/>
                  </a:lnTo>
                  <a:lnTo>
                    <a:pt x="135690" y="85032"/>
                  </a:lnTo>
                  <a:lnTo>
                    <a:pt x="222531" y="151972"/>
                  </a:lnTo>
                  <a:cubicBezTo>
                    <a:pt x="253287" y="130262"/>
                    <a:pt x="289472" y="115789"/>
                    <a:pt x="327465" y="108552"/>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55" name="任意多边形: 形状 54">
              <a:extLst>
                <a:ext uri="{FF2B5EF4-FFF2-40B4-BE49-F238E27FC236}">
                  <a16:creationId xmlns:a16="http://schemas.microsoft.com/office/drawing/2014/main" id="{CCD991AF-2057-4944-AEB1-44ADCE40DFB2}"/>
                </a:ext>
              </a:extLst>
            </p:cNvPr>
            <p:cNvSpPr/>
            <p:nvPr/>
          </p:nvSpPr>
          <p:spPr>
            <a:xfrm flipH="1">
              <a:off x="8261878" y="5596025"/>
              <a:ext cx="411786" cy="411786"/>
            </a:xfrm>
            <a:custGeom>
              <a:avLst/>
              <a:gdLst>
                <a:gd name="connsiteX0" fmla="*/ 141615 w 345052"/>
                <a:gd name="connsiteY0" fmla="*/ 347209 h 345052"/>
                <a:gd name="connsiteX1" fmla="*/ 216377 w 345052"/>
                <a:gd name="connsiteY1" fmla="*/ 347209 h 345052"/>
                <a:gd name="connsiteX2" fmla="*/ 216377 w 345052"/>
                <a:gd name="connsiteY2" fmla="*/ 312704 h 345052"/>
                <a:gd name="connsiteX3" fmla="*/ 248006 w 345052"/>
                <a:gd name="connsiteY3" fmla="*/ 299764 h 345052"/>
                <a:gd name="connsiteX4" fmla="*/ 272447 w 345052"/>
                <a:gd name="connsiteY4" fmla="*/ 324206 h 345052"/>
                <a:gd name="connsiteX5" fmla="*/ 324205 w 345052"/>
                <a:gd name="connsiteY5" fmla="*/ 272448 h 345052"/>
                <a:gd name="connsiteX6" fmla="*/ 299764 w 345052"/>
                <a:gd name="connsiteY6" fmla="*/ 248006 h 345052"/>
                <a:gd name="connsiteX7" fmla="*/ 312704 w 345052"/>
                <a:gd name="connsiteY7" fmla="*/ 216377 h 345052"/>
                <a:gd name="connsiteX8" fmla="*/ 347209 w 345052"/>
                <a:gd name="connsiteY8" fmla="*/ 216377 h 345052"/>
                <a:gd name="connsiteX9" fmla="*/ 347209 w 345052"/>
                <a:gd name="connsiteY9" fmla="*/ 141615 h 345052"/>
                <a:gd name="connsiteX10" fmla="*/ 312704 w 345052"/>
                <a:gd name="connsiteY10" fmla="*/ 141615 h 345052"/>
                <a:gd name="connsiteX11" fmla="*/ 299764 w 345052"/>
                <a:gd name="connsiteY11" fmla="*/ 109985 h 345052"/>
                <a:gd name="connsiteX12" fmla="*/ 324205 w 345052"/>
                <a:gd name="connsiteY12" fmla="*/ 85544 h 345052"/>
                <a:gd name="connsiteX13" fmla="*/ 272447 w 345052"/>
                <a:gd name="connsiteY13" fmla="*/ 33786 h 345052"/>
                <a:gd name="connsiteX14" fmla="*/ 248006 w 345052"/>
                <a:gd name="connsiteY14" fmla="*/ 58228 h 345052"/>
                <a:gd name="connsiteX15" fmla="*/ 216377 w 345052"/>
                <a:gd name="connsiteY15" fmla="*/ 45288 h 345052"/>
                <a:gd name="connsiteX16" fmla="*/ 216377 w 345052"/>
                <a:gd name="connsiteY16" fmla="*/ 10783 h 345052"/>
                <a:gd name="connsiteX17" fmla="*/ 141615 w 345052"/>
                <a:gd name="connsiteY17" fmla="*/ 10783 h 345052"/>
                <a:gd name="connsiteX18" fmla="*/ 141615 w 345052"/>
                <a:gd name="connsiteY18" fmla="*/ 45288 h 345052"/>
                <a:gd name="connsiteX19" fmla="*/ 109986 w 345052"/>
                <a:gd name="connsiteY19" fmla="*/ 58228 h 345052"/>
                <a:gd name="connsiteX20" fmla="*/ 85544 w 345052"/>
                <a:gd name="connsiteY20" fmla="*/ 33786 h 345052"/>
                <a:gd name="connsiteX21" fmla="*/ 33786 w 345052"/>
                <a:gd name="connsiteY21" fmla="*/ 85544 h 345052"/>
                <a:gd name="connsiteX22" fmla="*/ 58228 w 345052"/>
                <a:gd name="connsiteY22" fmla="*/ 109985 h 345052"/>
                <a:gd name="connsiteX23" fmla="*/ 45288 w 345052"/>
                <a:gd name="connsiteY23" fmla="*/ 141615 h 345052"/>
                <a:gd name="connsiteX24" fmla="*/ 10783 w 345052"/>
                <a:gd name="connsiteY24" fmla="*/ 141615 h 345052"/>
                <a:gd name="connsiteX25" fmla="*/ 10783 w 345052"/>
                <a:gd name="connsiteY25" fmla="*/ 216377 h 345052"/>
                <a:gd name="connsiteX26" fmla="*/ 45288 w 345052"/>
                <a:gd name="connsiteY26" fmla="*/ 216377 h 345052"/>
                <a:gd name="connsiteX27" fmla="*/ 58228 w 345052"/>
                <a:gd name="connsiteY27" fmla="*/ 248006 h 345052"/>
                <a:gd name="connsiteX28" fmla="*/ 33786 w 345052"/>
                <a:gd name="connsiteY28" fmla="*/ 272448 h 345052"/>
                <a:gd name="connsiteX29" fmla="*/ 85544 w 345052"/>
                <a:gd name="connsiteY29" fmla="*/ 324206 h 345052"/>
                <a:gd name="connsiteX30" fmla="*/ 109986 w 345052"/>
                <a:gd name="connsiteY30" fmla="*/ 299764 h 345052"/>
                <a:gd name="connsiteX31" fmla="*/ 141615 w 345052"/>
                <a:gd name="connsiteY31" fmla="*/ 312704 h 345052"/>
                <a:gd name="connsiteX32" fmla="*/ 141615 w 345052"/>
                <a:gd name="connsiteY32" fmla="*/ 347209 h 345052"/>
                <a:gd name="connsiteX33" fmla="*/ 112861 w 345052"/>
                <a:gd name="connsiteY33" fmla="*/ 177558 h 345052"/>
                <a:gd name="connsiteX34" fmla="*/ 178996 w 345052"/>
                <a:gd name="connsiteY34" fmla="*/ 111423 h 345052"/>
                <a:gd name="connsiteX35" fmla="*/ 245131 w 345052"/>
                <a:gd name="connsiteY35" fmla="*/ 177558 h 345052"/>
                <a:gd name="connsiteX36" fmla="*/ 178996 w 345052"/>
                <a:gd name="connsiteY36" fmla="*/ 243693 h 345052"/>
                <a:gd name="connsiteX37" fmla="*/ 112861 w 345052"/>
                <a:gd name="connsiteY37" fmla="*/ 177558 h 345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45052" h="345052">
                  <a:moveTo>
                    <a:pt x="141615" y="347209"/>
                  </a:moveTo>
                  <a:lnTo>
                    <a:pt x="216377" y="347209"/>
                  </a:lnTo>
                  <a:lnTo>
                    <a:pt x="216377" y="312704"/>
                  </a:lnTo>
                  <a:cubicBezTo>
                    <a:pt x="227878" y="309828"/>
                    <a:pt x="237942" y="305515"/>
                    <a:pt x="248006" y="299764"/>
                  </a:cubicBezTo>
                  <a:lnTo>
                    <a:pt x="272447" y="324206"/>
                  </a:lnTo>
                  <a:lnTo>
                    <a:pt x="324205" y="272448"/>
                  </a:lnTo>
                  <a:lnTo>
                    <a:pt x="299764" y="248006"/>
                  </a:lnTo>
                  <a:cubicBezTo>
                    <a:pt x="305515" y="237943"/>
                    <a:pt x="309828" y="226441"/>
                    <a:pt x="312704" y="216377"/>
                  </a:cubicBezTo>
                  <a:lnTo>
                    <a:pt x="347209" y="216377"/>
                  </a:lnTo>
                  <a:lnTo>
                    <a:pt x="347209" y="141615"/>
                  </a:lnTo>
                  <a:lnTo>
                    <a:pt x="312704" y="141615"/>
                  </a:lnTo>
                  <a:cubicBezTo>
                    <a:pt x="309828" y="130114"/>
                    <a:pt x="305515" y="120050"/>
                    <a:pt x="299764" y="109985"/>
                  </a:cubicBezTo>
                  <a:lnTo>
                    <a:pt x="324205" y="85544"/>
                  </a:lnTo>
                  <a:lnTo>
                    <a:pt x="272447" y="33786"/>
                  </a:lnTo>
                  <a:lnTo>
                    <a:pt x="248006" y="58228"/>
                  </a:lnTo>
                  <a:cubicBezTo>
                    <a:pt x="237942" y="52477"/>
                    <a:pt x="226441" y="48164"/>
                    <a:pt x="216377" y="45288"/>
                  </a:cubicBezTo>
                  <a:lnTo>
                    <a:pt x="216377" y="10783"/>
                  </a:lnTo>
                  <a:lnTo>
                    <a:pt x="141615" y="10783"/>
                  </a:lnTo>
                  <a:lnTo>
                    <a:pt x="141615" y="45288"/>
                  </a:lnTo>
                  <a:cubicBezTo>
                    <a:pt x="130113" y="48164"/>
                    <a:pt x="120050" y="52477"/>
                    <a:pt x="109986" y="58228"/>
                  </a:cubicBezTo>
                  <a:lnTo>
                    <a:pt x="85544" y="33786"/>
                  </a:lnTo>
                  <a:lnTo>
                    <a:pt x="33786" y="85544"/>
                  </a:lnTo>
                  <a:lnTo>
                    <a:pt x="58228" y="109985"/>
                  </a:lnTo>
                  <a:cubicBezTo>
                    <a:pt x="52477" y="120050"/>
                    <a:pt x="48164" y="130114"/>
                    <a:pt x="45288" y="141615"/>
                  </a:cubicBezTo>
                  <a:lnTo>
                    <a:pt x="10783" y="141615"/>
                  </a:lnTo>
                  <a:lnTo>
                    <a:pt x="10783" y="216377"/>
                  </a:lnTo>
                  <a:lnTo>
                    <a:pt x="45288" y="216377"/>
                  </a:lnTo>
                  <a:cubicBezTo>
                    <a:pt x="48164" y="227878"/>
                    <a:pt x="52477" y="237943"/>
                    <a:pt x="58228" y="248006"/>
                  </a:cubicBezTo>
                  <a:lnTo>
                    <a:pt x="33786" y="272448"/>
                  </a:lnTo>
                  <a:lnTo>
                    <a:pt x="85544" y="324206"/>
                  </a:lnTo>
                  <a:lnTo>
                    <a:pt x="109986" y="299764"/>
                  </a:lnTo>
                  <a:cubicBezTo>
                    <a:pt x="120050" y="305515"/>
                    <a:pt x="131551" y="309828"/>
                    <a:pt x="141615" y="312704"/>
                  </a:cubicBezTo>
                  <a:lnTo>
                    <a:pt x="141615" y="347209"/>
                  </a:lnTo>
                  <a:close/>
                  <a:moveTo>
                    <a:pt x="112861" y="177558"/>
                  </a:moveTo>
                  <a:cubicBezTo>
                    <a:pt x="112861" y="141615"/>
                    <a:pt x="143053" y="111423"/>
                    <a:pt x="178996" y="111423"/>
                  </a:cubicBezTo>
                  <a:cubicBezTo>
                    <a:pt x="214939" y="111423"/>
                    <a:pt x="245131" y="141615"/>
                    <a:pt x="245131" y="177558"/>
                  </a:cubicBezTo>
                  <a:cubicBezTo>
                    <a:pt x="245131" y="213501"/>
                    <a:pt x="214939" y="243693"/>
                    <a:pt x="178996" y="243693"/>
                  </a:cubicBezTo>
                  <a:cubicBezTo>
                    <a:pt x="143053" y="243693"/>
                    <a:pt x="112861" y="214939"/>
                    <a:pt x="112861" y="177558"/>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56" name="任意多边形: 形状 55">
              <a:extLst>
                <a:ext uri="{FF2B5EF4-FFF2-40B4-BE49-F238E27FC236}">
                  <a16:creationId xmlns:a16="http://schemas.microsoft.com/office/drawing/2014/main" id="{3EF07B58-DFFE-43A3-9FBA-21373C0BF4B4}"/>
                </a:ext>
              </a:extLst>
            </p:cNvPr>
            <p:cNvSpPr/>
            <p:nvPr/>
          </p:nvSpPr>
          <p:spPr>
            <a:xfrm flipH="1">
              <a:off x="8886418" y="6308071"/>
              <a:ext cx="480416" cy="480416"/>
            </a:xfrm>
            <a:custGeom>
              <a:avLst/>
              <a:gdLst>
                <a:gd name="connsiteX0" fmla="*/ 163181 w 402560"/>
                <a:gd name="connsiteY0" fmla="*/ 401842 h 402560"/>
                <a:gd name="connsiteX1" fmla="*/ 249444 w 402560"/>
                <a:gd name="connsiteY1" fmla="*/ 401842 h 402560"/>
                <a:gd name="connsiteX2" fmla="*/ 249444 w 402560"/>
                <a:gd name="connsiteY2" fmla="*/ 363024 h 402560"/>
                <a:gd name="connsiteX3" fmla="*/ 286825 w 402560"/>
                <a:gd name="connsiteY3" fmla="*/ 347209 h 402560"/>
                <a:gd name="connsiteX4" fmla="*/ 314141 w 402560"/>
                <a:gd name="connsiteY4" fmla="*/ 374526 h 402560"/>
                <a:gd name="connsiteX5" fmla="*/ 374525 w 402560"/>
                <a:gd name="connsiteY5" fmla="*/ 314141 h 402560"/>
                <a:gd name="connsiteX6" fmla="*/ 347209 w 402560"/>
                <a:gd name="connsiteY6" fmla="*/ 286825 h 402560"/>
                <a:gd name="connsiteX7" fmla="*/ 363024 w 402560"/>
                <a:gd name="connsiteY7" fmla="*/ 249444 h 402560"/>
                <a:gd name="connsiteX8" fmla="*/ 401842 w 402560"/>
                <a:gd name="connsiteY8" fmla="*/ 249444 h 402560"/>
                <a:gd name="connsiteX9" fmla="*/ 401842 w 402560"/>
                <a:gd name="connsiteY9" fmla="*/ 163181 h 402560"/>
                <a:gd name="connsiteX10" fmla="*/ 363024 w 402560"/>
                <a:gd name="connsiteY10" fmla="*/ 163181 h 402560"/>
                <a:gd name="connsiteX11" fmla="*/ 347209 w 402560"/>
                <a:gd name="connsiteY11" fmla="*/ 125800 h 402560"/>
                <a:gd name="connsiteX12" fmla="*/ 374525 w 402560"/>
                <a:gd name="connsiteY12" fmla="*/ 98484 h 402560"/>
                <a:gd name="connsiteX13" fmla="*/ 314141 w 402560"/>
                <a:gd name="connsiteY13" fmla="*/ 38099 h 402560"/>
                <a:gd name="connsiteX14" fmla="*/ 286825 w 402560"/>
                <a:gd name="connsiteY14" fmla="*/ 65416 h 402560"/>
                <a:gd name="connsiteX15" fmla="*/ 249444 w 402560"/>
                <a:gd name="connsiteY15" fmla="*/ 49601 h 402560"/>
                <a:gd name="connsiteX16" fmla="*/ 249444 w 402560"/>
                <a:gd name="connsiteY16" fmla="*/ 10783 h 402560"/>
                <a:gd name="connsiteX17" fmla="*/ 163181 w 402560"/>
                <a:gd name="connsiteY17" fmla="*/ 10783 h 402560"/>
                <a:gd name="connsiteX18" fmla="*/ 163181 w 402560"/>
                <a:gd name="connsiteY18" fmla="*/ 49601 h 402560"/>
                <a:gd name="connsiteX19" fmla="*/ 125800 w 402560"/>
                <a:gd name="connsiteY19" fmla="*/ 65416 h 402560"/>
                <a:gd name="connsiteX20" fmla="*/ 98484 w 402560"/>
                <a:gd name="connsiteY20" fmla="*/ 38099 h 402560"/>
                <a:gd name="connsiteX21" fmla="*/ 38099 w 402560"/>
                <a:gd name="connsiteY21" fmla="*/ 98484 h 402560"/>
                <a:gd name="connsiteX22" fmla="*/ 65416 w 402560"/>
                <a:gd name="connsiteY22" fmla="*/ 125800 h 402560"/>
                <a:gd name="connsiteX23" fmla="*/ 49601 w 402560"/>
                <a:gd name="connsiteY23" fmla="*/ 163181 h 402560"/>
                <a:gd name="connsiteX24" fmla="*/ 10783 w 402560"/>
                <a:gd name="connsiteY24" fmla="*/ 163181 h 402560"/>
                <a:gd name="connsiteX25" fmla="*/ 10783 w 402560"/>
                <a:gd name="connsiteY25" fmla="*/ 249444 h 402560"/>
                <a:gd name="connsiteX26" fmla="*/ 49601 w 402560"/>
                <a:gd name="connsiteY26" fmla="*/ 249444 h 402560"/>
                <a:gd name="connsiteX27" fmla="*/ 65416 w 402560"/>
                <a:gd name="connsiteY27" fmla="*/ 286825 h 402560"/>
                <a:gd name="connsiteX28" fmla="*/ 38099 w 402560"/>
                <a:gd name="connsiteY28" fmla="*/ 314141 h 402560"/>
                <a:gd name="connsiteX29" fmla="*/ 98484 w 402560"/>
                <a:gd name="connsiteY29" fmla="*/ 374526 h 402560"/>
                <a:gd name="connsiteX30" fmla="*/ 125800 w 402560"/>
                <a:gd name="connsiteY30" fmla="*/ 347209 h 402560"/>
                <a:gd name="connsiteX31" fmla="*/ 163181 w 402560"/>
                <a:gd name="connsiteY31" fmla="*/ 363024 h 402560"/>
                <a:gd name="connsiteX32" fmla="*/ 163181 w 402560"/>
                <a:gd name="connsiteY32" fmla="*/ 401842 h 402560"/>
                <a:gd name="connsiteX33" fmla="*/ 130113 w 402560"/>
                <a:gd name="connsiteY33" fmla="*/ 206313 h 402560"/>
                <a:gd name="connsiteX34" fmla="*/ 206312 w 402560"/>
                <a:gd name="connsiteY34" fmla="*/ 130114 h 402560"/>
                <a:gd name="connsiteX35" fmla="*/ 282511 w 402560"/>
                <a:gd name="connsiteY35" fmla="*/ 206313 h 402560"/>
                <a:gd name="connsiteX36" fmla="*/ 206312 w 402560"/>
                <a:gd name="connsiteY36" fmla="*/ 282511 h 402560"/>
                <a:gd name="connsiteX37" fmla="*/ 130113 w 402560"/>
                <a:gd name="connsiteY37" fmla="*/ 206313 h 402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02560" h="402560">
                  <a:moveTo>
                    <a:pt x="163181" y="401842"/>
                  </a:moveTo>
                  <a:lnTo>
                    <a:pt x="249444" y="401842"/>
                  </a:lnTo>
                  <a:lnTo>
                    <a:pt x="249444" y="363024"/>
                  </a:lnTo>
                  <a:cubicBezTo>
                    <a:pt x="262383" y="358711"/>
                    <a:pt x="275323" y="354397"/>
                    <a:pt x="286825" y="347209"/>
                  </a:cubicBezTo>
                  <a:lnTo>
                    <a:pt x="314141" y="374526"/>
                  </a:lnTo>
                  <a:lnTo>
                    <a:pt x="374525" y="314141"/>
                  </a:lnTo>
                  <a:lnTo>
                    <a:pt x="347209" y="286825"/>
                  </a:lnTo>
                  <a:cubicBezTo>
                    <a:pt x="354397" y="275323"/>
                    <a:pt x="358710" y="262383"/>
                    <a:pt x="363024" y="249444"/>
                  </a:cubicBezTo>
                  <a:lnTo>
                    <a:pt x="401842" y="249444"/>
                  </a:lnTo>
                  <a:lnTo>
                    <a:pt x="401842" y="163181"/>
                  </a:lnTo>
                  <a:lnTo>
                    <a:pt x="363024" y="163181"/>
                  </a:lnTo>
                  <a:cubicBezTo>
                    <a:pt x="358710" y="150242"/>
                    <a:pt x="354397" y="137302"/>
                    <a:pt x="347209" y="125800"/>
                  </a:cubicBezTo>
                  <a:lnTo>
                    <a:pt x="374525" y="98484"/>
                  </a:lnTo>
                  <a:lnTo>
                    <a:pt x="314141" y="38099"/>
                  </a:lnTo>
                  <a:lnTo>
                    <a:pt x="286825" y="65416"/>
                  </a:lnTo>
                  <a:cubicBezTo>
                    <a:pt x="275323" y="58228"/>
                    <a:pt x="262383" y="53914"/>
                    <a:pt x="249444" y="49601"/>
                  </a:cubicBezTo>
                  <a:lnTo>
                    <a:pt x="249444" y="10783"/>
                  </a:lnTo>
                  <a:lnTo>
                    <a:pt x="163181" y="10783"/>
                  </a:lnTo>
                  <a:lnTo>
                    <a:pt x="163181" y="49601"/>
                  </a:lnTo>
                  <a:cubicBezTo>
                    <a:pt x="150241" y="53914"/>
                    <a:pt x="137302" y="58228"/>
                    <a:pt x="125800" y="65416"/>
                  </a:cubicBezTo>
                  <a:lnTo>
                    <a:pt x="98484" y="38099"/>
                  </a:lnTo>
                  <a:lnTo>
                    <a:pt x="38099" y="98484"/>
                  </a:lnTo>
                  <a:lnTo>
                    <a:pt x="65416" y="125800"/>
                  </a:lnTo>
                  <a:cubicBezTo>
                    <a:pt x="58227" y="137302"/>
                    <a:pt x="53914" y="150242"/>
                    <a:pt x="49601" y="163181"/>
                  </a:cubicBezTo>
                  <a:lnTo>
                    <a:pt x="10783" y="163181"/>
                  </a:lnTo>
                  <a:lnTo>
                    <a:pt x="10783" y="249444"/>
                  </a:lnTo>
                  <a:lnTo>
                    <a:pt x="49601" y="249444"/>
                  </a:lnTo>
                  <a:cubicBezTo>
                    <a:pt x="53914" y="262383"/>
                    <a:pt x="58227" y="275323"/>
                    <a:pt x="65416" y="286825"/>
                  </a:cubicBezTo>
                  <a:lnTo>
                    <a:pt x="38099" y="314141"/>
                  </a:lnTo>
                  <a:lnTo>
                    <a:pt x="98484" y="374526"/>
                  </a:lnTo>
                  <a:lnTo>
                    <a:pt x="125800" y="347209"/>
                  </a:lnTo>
                  <a:cubicBezTo>
                    <a:pt x="137302" y="354397"/>
                    <a:pt x="150241" y="358711"/>
                    <a:pt x="163181" y="363024"/>
                  </a:cubicBezTo>
                  <a:lnTo>
                    <a:pt x="163181" y="401842"/>
                  </a:lnTo>
                  <a:close/>
                  <a:moveTo>
                    <a:pt x="130113" y="206313"/>
                  </a:moveTo>
                  <a:cubicBezTo>
                    <a:pt x="130113" y="164619"/>
                    <a:pt x="164619" y="130114"/>
                    <a:pt x="206312" y="130114"/>
                  </a:cubicBezTo>
                  <a:cubicBezTo>
                    <a:pt x="248006" y="130114"/>
                    <a:pt x="282511" y="164619"/>
                    <a:pt x="282511" y="206313"/>
                  </a:cubicBezTo>
                  <a:cubicBezTo>
                    <a:pt x="282511" y="248006"/>
                    <a:pt x="248006" y="282511"/>
                    <a:pt x="206312" y="282511"/>
                  </a:cubicBezTo>
                  <a:cubicBezTo>
                    <a:pt x="164619" y="282511"/>
                    <a:pt x="130113" y="248006"/>
                    <a:pt x="130113" y="206313"/>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57" name="任意多边形: 形状 56">
              <a:extLst>
                <a:ext uri="{FF2B5EF4-FFF2-40B4-BE49-F238E27FC236}">
                  <a16:creationId xmlns:a16="http://schemas.microsoft.com/office/drawing/2014/main" id="{A84710A5-9F8E-45DF-874D-EF74C78B5ECB}"/>
                </a:ext>
              </a:extLst>
            </p:cNvPr>
            <p:cNvSpPr/>
            <p:nvPr/>
          </p:nvSpPr>
          <p:spPr>
            <a:xfrm flipH="1">
              <a:off x="8834088" y="3877681"/>
              <a:ext cx="775528" cy="775527"/>
            </a:xfrm>
            <a:custGeom>
              <a:avLst/>
              <a:gdLst>
                <a:gd name="connsiteX0" fmla="*/ 405259 w 817757"/>
                <a:gd name="connsiteY0" fmla="*/ 284046 h 817756"/>
                <a:gd name="connsiteX1" fmla="*/ 530095 w 817757"/>
                <a:gd name="connsiteY1" fmla="*/ 408882 h 817756"/>
                <a:gd name="connsiteX2" fmla="*/ 405259 w 817757"/>
                <a:gd name="connsiteY2" fmla="*/ 533717 h 817756"/>
                <a:gd name="connsiteX3" fmla="*/ 280425 w 817757"/>
                <a:gd name="connsiteY3" fmla="*/ 408882 h 817756"/>
                <a:gd name="connsiteX4" fmla="*/ 405259 w 817757"/>
                <a:gd name="connsiteY4" fmla="*/ 284046 h 817756"/>
                <a:gd name="connsiteX5" fmla="*/ 405261 w 817757"/>
                <a:gd name="connsiteY5" fmla="*/ 238813 h 817756"/>
                <a:gd name="connsiteX6" fmla="*/ 235196 w 817757"/>
                <a:gd name="connsiteY6" fmla="*/ 408879 h 817756"/>
                <a:gd name="connsiteX7" fmla="*/ 405261 w 817757"/>
                <a:gd name="connsiteY7" fmla="*/ 578943 h 817756"/>
                <a:gd name="connsiteX8" fmla="*/ 575325 w 817757"/>
                <a:gd name="connsiteY8" fmla="*/ 408879 h 817756"/>
                <a:gd name="connsiteX9" fmla="*/ 405261 w 817757"/>
                <a:gd name="connsiteY9" fmla="*/ 238813 h 817756"/>
                <a:gd name="connsiteX10" fmla="*/ 405261 w 817757"/>
                <a:gd name="connsiteY10" fmla="*/ 204439 h 817756"/>
                <a:gd name="connsiteX11" fmla="*/ 607891 w 817757"/>
                <a:gd name="connsiteY11" fmla="*/ 408879 h 817756"/>
                <a:gd name="connsiteX12" fmla="*/ 405261 w 817757"/>
                <a:gd name="connsiteY12" fmla="*/ 613319 h 817756"/>
                <a:gd name="connsiteX13" fmla="*/ 200821 w 817757"/>
                <a:gd name="connsiteY13" fmla="*/ 408879 h 817756"/>
                <a:gd name="connsiteX14" fmla="*/ 405261 w 817757"/>
                <a:gd name="connsiteY14" fmla="*/ 204439 h 817756"/>
                <a:gd name="connsiteX15" fmla="*/ 405261 w 817757"/>
                <a:gd name="connsiteY15" fmla="*/ 164636 h 817756"/>
                <a:gd name="connsiteX16" fmla="*/ 161019 w 817757"/>
                <a:gd name="connsiteY16" fmla="*/ 408878 h 817756"/>
                <a:gd name="connsiteX17" fmla="*/ 405261 w 817757"/>
                <a:gd name="connsiteY17" fmla="*/ 653120 h 817756"/>
                <a:gd name="connsiteX18" fmla="*/ 649503 w 817757"/>
                <a:gd name="connsiteY18" fmla="*/ 408878 h 817756"/>
                <a:gd name="connsiteX19" fmla="*/ 405261 w 817757"/>
                <a:gd name="connsiteY19" fmla="*/ 164636 h 817756"/>
                <a:gd name="connsiteX20" fmla="*/ 370886 w 817757"/>
                <a:gd name="connsiteY20" fmla="*/ 0 h 817756"/>
                <a:gd name="connsiteX21" fmla="*/ 446872 w 817757"/>
                <a:gd name="connsiteY21" fmla="*/ 0 h 817756"/>
                <a:gd name="connsiteX22" fmla="*/ 463155 w 817757"/>
                <a:gd name="connsiteY22" fmla="*/ 128453 h 817756"/>
                <a:gd name="connsiteX23" fmla="*/ 568088 w 817757"/>
                <a:gd name="connsiteY23" fmla="*/ 171873 h 817756"/>
                <a:gd name="connsiteX24" fmla="*/ 671212 w 817757"/>
                <a:gd name="connsiteY24" fmla="*/ 92269 h 817756"/>
                <a:gd name="connsiteX25" fmla="*/ 725489 w 817757"/>
                <a:gd name="connsiteY25" fmla="*/ 146545 h 817756"/>
                <a:gd name="connsiteX26" fmla="*/ 645884 w 817757"/>
                <a:gd name="connsiteY26" fmla="*/ 249669 h 817756"/>
                <a:gd name="connsiteX27" fmla="*/ 689304 w 817757"/>
                <a:gd name="connsiteY27" fmla="*/ 354603 h 817756"/>
                <a:gd name="connsiteX28" fmla="*/ 817757 w 817757"/>
                <a:gd name="connsiteY28" fmla="*/ 370885 h 817756"/>
                <a:gd name="connsiteX29" fmla="*/ 817757 w 817757"/>
                <a:gd name="connsiteY29" fmla="*/ 446871 h 817756"/>
                <a:gd name="connsiteX30" fmla="*/ 689304 w 817757"/>
                <a:gd name="connsiteY30" fmla="*/ 463155 h 817756"/>
                <a:gd name="connsiteX31" fmla="*/ 645884 w 817757"/>
                <a:gd name="connsiteY31" fmla="*/ 568087 h 817756"/>
                <a:gd name="connsiteX32" fmla="*/ 725489 w 817757"/>
                <a:gd name="connsiteY32" fmla="*/ 671212 h 817756"/>
                <a:gd name="connsiteX33" fmla="*/ 671212 w 817757"/>
                <a:gd name="connsiteY33" fmla="*/ 725488 h 817756"/>
                <a:gd name="connsiteX34" fmla="*/ 568088 w 817757"/>
                <a:gd name="connsiteY34" fmla="*/ 645883 h 817756"/>
                <a:gd name="connsiteX35" fmla="*/ 463155 w 817757"/>
                <a:gd name="connsiteY35" fmla="*/ 689303 h 817756"/>
                <a:gd name="connsiteX36" fmla="*/ 446872 w 817757"/>
                <a:gd name="connsiteY36" fmla="*/ 817756 h 817756"/>
                <a:gd name="connsiteX37" fmla="*/ 370886 w 817757"/>
                <a:gd name="connsiteY37" fmla="*/ 817756 h 817756"/>
                <a:gd name="connsiteX38" fmla="*/ 354604 w 817757"/>
                <a:gd name="connsiteY38" fmla="*/ 689303 h 817756"/>
                <a:gd name="connsiteX39" fmla="*/ 249669 w 817757"/>
                <a:gd name="connsiteY39" fmla="*/ 645883 h 817756"/>
                <a:gd name="connsiteX40" fmla="*/ 146545 w 817757"/>
                <a:gd name="connsiteY40" fmla="*/ 725488 h 817756"/>
                <a:gd name="connsiteX41" fmla="*/ 92268 w 817757"/>
                <a:gd name="connsiteY41" fmla="*/ 671212 h 817756"/>
                <a:gd name="connsiteX42" fmla="*/ 171874 w 817757"/>
                <a:gd name="connsiteY42" fmla="*/ 568087 h 817756"/>
                <a:gd name="connsiteX43" fmla="*/ 128453 w 817757"/>
                <a:gd name="connsiteY43" fmla="*/ 463155 h 817756"/>
                <a:gd name="connsiteX44" fmla="*/ 0 w 817757"/>
                <a:gd name="connsiteY44" fmla="*/ 446871 h 817756"/>
                <a:gd name="connsiteX45" fmla="*/ 0 w 817757"/>
                <a:gd name="connsiteY45" fmla="*/ 370885 h 817756"/>
                <a:gd name="connsiteX46" fmla="*/ 128453 w 817757"/>
                <a:gd name="connsiteY46" fmla="*/ 354603 h 817756"/>
                <a:gd name="connsiteX47" fmla="*/ 171874 w 817757"/>
                <a:gd name="connsiteY47" fmla="*/ 249669 h 817756"/>
                <a:gd name="connsiteX48" fmla="*/ 92268 w 817757"/>
                <a:gd name="connsiteY48" fmla="*/ 146545 h 817756"/>
                <a:gd name="connsiteX49" fmla="*/ 146545 w 817757"/>
                <a:gd name="connsiteY49" fmla="*/ 92269 h 817756"/>
                <a:gd name="connsiteX50" fmla="*/ 249669 w 817757"/>
                <a:gd name="connsiteY50" fmla="*/ 171873 h 817756"/>
                <a:gd name="connsiteX51" fmla="*/ 354604 w 817757"/>
                <a:gd name="connsiteY51" fmla="*/ 128453 h 817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817757" h="817756">
                  <a:moveTo>
                    <a:pt x="405259" y="284046"/>
                  </a:moveTo>
                  <a:cubicBezTo>
                    <a:pt x="474010" y="284046"/>
                    <a:pt x="530095" y="340131"/>
                    <a:pt x="530095" y="408882"/>
                  </a:cubicBezTo>
                  <a:cubicBezTo>
                    <a:pt x="530095" y="477632"/>
                    <a:pt x="474010" y="533717"/>
                    <a:pt x="405259" y="533717"/>
                  </a:cubicBezTo>
                  <a:cubicBezTo>
                    <a:pt x="336510" y="533717"/>
                    <a:pt x="280425" y="477632"/>
                    <a:pt x="280425" y="408882"/>
                  </a:cubicBezTo>
                  <a:cubicBezTo>
                    <a:pt x="280425" y="340131"/>
                    <a:pt x="336510" y="284046"/>
                    <a:pt x="405259" y="284046"/>
                  </a:cubicBezTo>
                  <a:close/>
                  <a:moveTo>
                    <a:pt x="405261" y="238813"/>
                  </a:moveTo>
                  <a:cubicBezTo>
                    <a:pt x="311183" y="238813"/>
                    <a:pt x="235196" y="314801"/>
                    <a:pt x="235196" y="408879"/>
                  </a:cubicBezTo>
                  <a:cubicBezTo>
                    <a:pt x="235196" y="502957"/>
                    <a:pt x="311183" y="578943"/>
                    <a:pt x="405261" y="578943"/>
                  </a:cubicBezTo>
                  <a:cubicBezTo>
                    <a:pt x="499339" y="578943"/>
                    <a:pt x="575325" y="502957"/>
                    <a:pt x="575325" y="408879"/>
                  </a:cubicBezTo>
                  <a:cubicBezTo>
                    <a:pt x="575325" y="314801"/>
                    <a:pt x="499339" y="238813"/>
                    <a:pt x="405261" y="238813"/>
                  </a:cubicBezTo>
                  <a:close/>
                  <a:moveTo>
                    <a:pt x="405261" y="204439"/>
                  </a:moveTo>
                  <a:cubicBezTo>
                    <a:pt x="517431" y="204439"/>
                    <a:pt x="609701" y="296708"/>
                    <a:pt x="607891" y="408879"/>
                  </a:cubicBezTo>
                  <a:cubicBezTo>
                    <a:pt x="607891" y="522858"/>
                    <a:pt x="517431" y="613319"/>
                    <a:pt x="405261" y="613319"/>
                  </a:cubicBezTo>
                  <a:cubicBezTo>
                    <a:pt x="291281" y="613319"/>
                    <a:pt x="200821" y="521049"/>
                    <a:pt x="200821" y="408879"/>
                  </a:cubicBezTo>
                  <a:cubicBezTo>
                    <a:pt x="200821" y="294899"/>
                    <a:pt x="293090" y="204439"/>
                    <a:pt x="405261" y="204439"/>
                  </a:cubicBezTo>
                  <a:close/>
                  <a:moveTo>
                    <a:pt x="405261" y="164636"/>
                  </a:moveTo>
                  <a:cubicBezTo>
                    <a:pt x="269571" y="164636"/>
                    <a:pt x="161019" y="274998"/>
                    <a:pt x="161019" y="408878"/>
                  </a:cubicBezTo>
                  <a:cubicBezTo>
                    <a:pt x="161019" y="544568"/>
                    <a:pt x="271380" y="653120"/>
                    <a:pt x="405261" y="653120"/>
                  </a:cubicBezTo>
                  <a:cubicBezTo>
                    <a:pt x="540950" y="653120"/>
                    <a:pt x="649503" y="542759"/>
                    <a:pt x="649503" y="408878"/>
                  </a:cubicBezTo>
                  <a:cubicBezTo>
                    <a:pt x="649503" y="273188"/>
                    <a:pt x="539142" y="164636"/>
                    <a:pt x="405261" y="164636"/>
                  </a:cubicBezTo>
                  <a:close/>
                  <a:moveTo>
                    <a:pt x="370886" y="0"/>
                  </a:moveTo>
                  <a:lnTo>
                    <a:pt x="446872" y="0"/>
                  </a:lnTo>
                  <a:lnTo>
                    <a:pt x="463155" y="128453"/>
                  </a:lnTo>
                  <a:cubicBezTo>
                    <a:pt x="501148" y="135690"/>
                    <a:pt x="537332" y="150163"/>
                    <a:pt x="568088" y="171873"/>
                  </a:cubicBezTo>
                  <a:lnTo>
                    <a:pt x="671212" y="92269"/>
                  </a:lnTo>
                  <a:lnTo>
                    <a:pt x="725489" y="146545"/>
                  </a:lnTo>
                  <a:lnTo>
                    <a:pt x="645884" y="249669"/>
                  </a:lnTo>
                  <a:cubicBezTo>
                    <a:pt x="667595" y="280425"/>
                    <a:pt x="682067" y="316609"/>
                    <a:pt x="689304" y="354603"/>
                  </a:cubicBezTo>
                  <a:lnTo>
                    <a:pt x="817757" y="370885"/>
                  </a:lnTo>
                  <a:lnTo>
                    <a:pt x="817757" y="446871"/>
                  </a:lnTo>
                  <a:lnTo>
                    <a:pt x="689304" y="463155"/>
                  </a:lnTo>
                  <a:cubicBezTo>
                    <a:pt x="682067" y="501148"/>
                    <a:pt x="667595" y="537331"/>
                    <a:pt x="645884" y="568087"/>
                  </a:cubicBezTo>
                  <a:lnTo>
                    <a:pt x="725489" y="671212"/>
                  </a:lnTo>
                  <a:lnTo>
                    <a:pt x="671212" y="725488"/>
                  </a:lnTo>
                  <a:lnTo>
                    <a:pt x="568088" y="645883"/>
                  </a:lnTo>
                  <a:cubicBezTo>
                    <a:pt x="537332" y="667594"/>
                    <a:pt x="501148" y="682067"/>
                    <a:pt x="463155" y="689303"/>
                  </a:cubicBezTo>
                  <a:lnTo>
                    <a:pt x="446872" y="817756"/>
                  </a:lnTo>
                  <a:lnTo>
                    <a:pt x="370886" y="817756"/>
                  </a:lnTo>
                  <a:lnTo>
                    <a:pt x="354604" y="689303"/>
                  </a:lnTo>
                  <a:cubicBezTo>
                    <a:pt x="316609" y="682067"/>
                    <a:pt x="280426" y="667594"/>
                    <a:pt x="249669" y="645883"/>
                  </a:cubicBezTo>
                  <a:lnTo>
                    <a:pt x="146545" y="725488"/>
                  </a:lnTo>
                  <a:lnTo>
                    <a:pt x="92268" y="671212"/>
                  </a:lnTo>
                  <a:lnTo>
                    <a:pt x="171874" y="568087"/>
                  </a:lnTo>
                  <a:cubicBezTo>
                    <a:pt x="150163" y="537331"/>
                    <a:pt x="135690" y="501148"/>
                    <a:pt x="128453" y="463155"/>
                  </a:cubicBezTo>
                  <a:lnTo>
                    <a:pt x="0" y="446871"/>
                  </a:lnTo>
                  <a:lnTo>
                    <a:pt x="0" y="370885"/>
                  </a:lnTo>
                  <a:lnTo>
                    <a:pt x="128453" y="354603"/>
                  </a:lnTo>
                  <a:cubicBezTo>
                    <a:pt x="135690" y="316609"/>
                    <a:pt x="150163" y="280425"/>
                    <a:pt x="171874" y="249669"/>
                  </a:cubicBezTo>
                  <a:lnTo>
                    <a:pt x="92268" y="146545"/>
                  </a:lnTo>
                  <a:lnTo>
                    <a:pt x="146545" y="92269"/>
                  </a:lnTo>
                  <a:lnTo>
                    <a:pt x="249669" y="171873"/>
                  </a:lnTo>
                  <a:cubicBezTo>
                    <a:pt x="280426" y="150163"/>
                    <a:pt x="316609" y="135690"/>
                    <a:pt x="354604" y="128453"/>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58" name="任意多边形: 形状 57">
              <a:extLst>
                <a:ext uri="{FF2B5EF4-FFF2-40B4-BE49-F238E27FC236}">
                  <a16:creationId xmlns:a16="http://schemas.microsoft.com/office/drawing/2014/main" id="{1DED9925-28A8-4FD1-9AE3-A23F3EEABCF5}"/>
                </a:ext>
              </a:extLst>
            </p:cNvPr>
            <p:cNvSpPr/>
            <p:nvPr userDrawn="1"/>
          </p:nvSpPr>
          <p:spPr>
            <a:xfrm flipH="1">
              <a:off x="10513824" y="3699243"/>
              <a:ext cx="526743" cy="526743"/>
            </a:xfrm>
            <a:custGeom>
              <a:avLst/>
              <a:gdLst>
                <a:gd name="connsiteX0" fmla="*/ 278616 w 555425"/>
                <a:gd name="connsiteY0" fmla="*/ 220721 h 555425"/>
                <a:gd name="connsiteX1" fmla="*/ 336510 w 555425"/>
                <a:gd name="connsiteY1" fmla="*/ 278616 h 555425"/>
                <a:gd name="connsiteX2" fmla="*/ 278616 w 555425"/>
                <a:gd name="connsiteY2" fmla="*/ 336510 h 555425"/>
                <a:gd name="connsiteX3" fmla="*/ 220721 w 555425"/>
                <a:gd name="connsiteY3" fmla="*/ 278616 h 555425"/>
                <a:gd name="connsiteX4" fmla="*/ 278616 w 555425"/>
                <a:gd name="connsiteY4" fmla="*/ 220721 h 555425"/>
                <a:gd name="connsiteX5" fmla="*/ 278616 w 555425"/>
                <a:gd name="connsiteY5" fmla="*/ 180918 h 555425"/>
                <a:gd name="connsiteX6" fmla="*/ 180920 w 555425"/>
                <a:gd name="connsiteY6" fmla="*/ 278616 h 555425"/>
                <a:gd name="connsiteX7" fmla="*/ 278616 w 555425"/>
                <a:gd name="connsiteY7" fmla="*/ 376312 h 555425"/>
                <a:gd name="connsiteX8" fmla="*/ 376313 w 555425"/>
                <a:gd name="connsiteY8" fmla="*/ 278616 h 555425"/>
                <a:gd name="connsiteX9" fmla="*/ 278616 w 555425"/>
                <a:gd name="connsiteY9" fmla="*/ 180918 h 555425"/>
                <a:gd name="connsiteX10" fmla="*/ 278616 w 555425"/>
                <a:gd name="connsiteY10" fmla="*/ 148352 h 555425"/>
                <a:gd name="connsiteX11" fmla="*/ 410689 w 555425"/>
                <a:gd name="connsiteY11" fmla="*/ 280424 h 555425"/>
                <a:gd name="connsiteX12" fmla="*/ 278616 w 555425"/>
                <a:gd name="connsiteY12" fmla="*/ 412497 h 555425"/>
                <a:gd name="connsiteX13" fmla="*/ 146544 w 555425"/>
                <a:gd name="connsiteY13" fmla="*/ 280424 h 555425"/>
                <a:gd name="connsiteX14" fmla="*/ 278616 w 555425"/>
                <a:gd name="connsiteY14" fmla="*/ 148352 h 555425"/>
                <a:gd name="connsiteX15" fmla="*/ 278617 w 555425"/>
                <a:gd name="connsiteY15" fmla="*/ 121217 h 555425"/>
                <a:gd name="connsiteX16" fmla="*/ 121217 w 555425"/>
                <a:gd name="connsiteY16" fmla="*/ 278617 h 555425"/>
                <a:gd name="connsiteX17" fmla="*/ 278617 w 555425"/>
                <a:gd name="connsiteY17" fmla="*/ 436018 h 555425"/>
                <a:gd name="connsiteX18" fmla="*/ 436018 w 555425"/>
                <a:gd name="connsiteY18" fmla="*/ 278617 h 555425"/>
                <a:gd name="connsiteX19" fmla="*/ 278617 w 555425"/>
                <a:gd name="connsiteY19" fmla="*/ 121217 h 555425"/>
                <a:gd name="connsiteX20" fmla="*/ 251480 w 555425"/>
                <a:gd name="connsiteY20" fmla="*/ 0 h 555425"/>
                <a:gd name="connsiteX21" fmla="*/ 303946 w 555425"/>
                <a:gd name="connsiteY21" fmla="*/ 0 h 555425"/>
                <a:gd name="connsiteX22" fmla="*/ 314802 w 555425"/>
                <a:gd name="connsiteY22" fmla="*/ 79604 h 555425"/>
                <a:gd name="connsiteX23" fmla="*/ 392598 w 555425"/>
                <a:gd name="connsiteY23" fmla="*/ 112170 h 555425"/>
                <a:gd name="connsiteX24" fmla="*/ 455919 w 555425"/>
                <a:gd name="connsiteY24" fmla="*/ 63322 h 555425"/>
                <a:gd name="connsiteX25" fmla="*/ 492103 w 555425"/>
                <a:gd name="connsiteY25" fmla="*/ 99506 h 555425"/>
                <a:gd name="connsiteX26" fmla="*/ 443255 w 555425"/>
                <a:gd name="connsiteY26" fmla="*/ 162828 h 555425"/>
                <a:gd name="connsiteX27" fmla="*/ 475821 w 555425"/>
                <a:gd name="connsiteY27" fmla="*/ 240624 h 555425"/>
                <a:gd name="connsiteX28" fmla="*/ 555425 w 555425"/>
                <a:gd name="connsiteY28" fmla="*/ 251480 h 555425"/>
                <a:gd name="connsiteX29" fmla="*/ 555425 w 555425"/>
                <a:gd name="connsiteY29" fmla="*/ 303946 h 555425"/>
                <a:gd name="connsiteX30" fmla="*/ 475821 w 555425"/>
                <a:gd name="connsiteY30" fmla="*/ 314802 h 555425"/>
                <a:gd name="connsiteX31" fmla="*/ 443255 w 555425"/>
                <a:gd name="connsiteY31" fmla="*/ 392598 h 555425"/>
                <a:gd name="connsiteX32" fmla="*/ 492103 w 555425"/>
                <a:gd name="connsiteY32" fmla="*/ 455920 h 555425"/>
                <a:gd name="connsiteX33" fmla="*/ 455919 w 555425"/>
                <a:gd name="connsiteY33" fmla="*/ 492103 h 555425"/>
                <a:gd name="connsiteX34" fmla="*/ 392598 w 555425"/>
                <a:gd name="connsiteY34" fmla="*/ 443255 h 555425"/>
                <a:gd name="connsiteX35" fmla="*/ 314802 w 555425"/>
                <a:gd name="connsiteY35" fmla="*/ 475820 h 555425"/>
                <a:gd name="connsiteX36" fmla="*/ 303946 w 555425"/>
                <a:gd name="connsiteY36" fmla="*/ 555425 h 555425"/>
                <a:gd name="connsiteX37" fmla="*/ 251480 w 555425"/>
                <a:gd name="connsiteY37" fmla="*/ 555425 h 555425"/>
                <a:gd name="connsiteX38" fmla="*/ 240624 w 555425"/>
                <a:gd name="connsiteY38" fmla="*/ 475820 h 555425"/>
                <a:gd name="connsiteX39" fmla="*/ 162828 w 555425"/>
                <a:gd name="connsiteY39" fmla="*/ 443255 h 555425"/>
                <a:gd name="connsiteX40" fmla="*/ 99506 w 555425"/>
                <a:gd name="connsiteY40" fmla="*/ 492103 h 555425"/>
                <a:gd name="connsiteX41" fmla="*/ 63322 w 555425"/>
                <a:gd name="connsiteY41" fmla="*/ 455920 h 555425"/>
                <a:gd name="connsiteX42" fmla="*/ 112170 w 555425"/>
                <a:gd name="connsiteY42" fmla="*/ 392598 h 555425"/>
                <a:gd name="connsiteX43" fmla="*/ 79604 w 555425"/>
                <a:gd name="connsiteY43" fmla="*/ 314802 h 555425"/>
                <a:gd name="connsiteX44" fmla="*/ 0 w 555425"/>
                <a:gd name="connsiteY44" fmla="*/ 303946 h 555425"/>
                <a:gd name="connsiteX45" fmla="*/ 0 w 555425"/>
                <a:gd name="connsiteY45" fmla="*/ 251480 h 555425"/>
                <a:gd name="connsiteX46" fmla="*/ 79604 w 555425"/>
                <a:gd name="connsiteY46" fmla="*/ 240624 h 555425"/>
                <a:gd name="connsiteX47" fmla="*/ 112170 w 555425"/>
                <a:gd name="connsiteY47" fmla="*/ 162828 h 555425"/>
                <a:gd name="connsiteX48" fmla="*/ 63322 w 555425"/>
                <a:gd name="connsiteY48" fmla="*/ 99506 h 555425"/>
                <a:gd name="connsiteX49" fmla="*/ 99506 w 555425"/>
                <a:gd name="connsiteY49" fmla="*/ 63322 h 555425"/>
                <a:gd name="connsiteX50" fmla="*/ 162828 w 555425"/>
                <a:gd name="connsiteY50" fmla="*/ 112170 h 555425"/>
                <a:gd name="connsiteX51" fmla="*/ 240624 w 555425"/>
                <a:gd name="connsiteY51" fmla="*/ 79604 h 555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555425" h="555425">
                  <a:moveTo>
                    <a:pt x="278616" y="220721"/>
                  </a:moveTo>
                  <a:cubicBezTo>
                    <a:pt x="311182" y="220721"/>
                    <a:pt x="336510" y="246050"/>
                    <a:pt x="336510" y="278616"/>
                  </a:cubicBezTo>
                  <a:cubicBezTo>
                    <a:pt x="336510" y="309372"/>
                    <a:pt x="311182" y="336510"/>
                    <a:pt x="278616" y="336510"/>
                  </a:cubicBezTo>
                  <a:cubicBezTo>
                    <a:pt x="247860" y="336510"/>
                    <a:pt x="220721" y="311182"/>
                    <a:pt x="220721" y="278616"/>
                  </a:cubicBezTo>
                  <a:cubicBezTo>
                    <a:pt x="220721" y="247860"/>
                    <a:pt x="246050" y="220721"/>
                    <a:pt x="278616" y="220721"/>
                  </a:cubicBezTo>
                  <a:close/>
                  <a:moveTo>
                    <a:pt x="278616" y="180918"/>
                  </a:moveTo>
                  <a:cubicBezTo>
                    <a:pt x="224340" y="180918"/>
                    <a:pt x="180920" y="224339"/>
                    <a:pt x="180920" y="278616"/>
                  </a:cubicBezTo>
                  <a:cubicBezTo>
                    <a:pt x="180920" y="332891"/>
                    <a:pt x="224340" y="376312"/>
                    <a:pt x="278616" y="376312"/>
                  </a:cubicBezTo>
                  <a:cubicBezTo>
                    <a:pt x="331083" y="376312"/>
                    <a:pt x="376313" y="332891"/>
                    <a:pt x="376313" y="278616"/>
                  </a:cubicBezTo>
                  <a:cubicBezTo>
                    <a:pt x="376313" y="224339"/>
                    <a:pt x="332893" y="180918"/>
                    <a:pt x="278616" y="180918"/>
                  </a:cubicBezTo>
                  <a:close/>
                  <a:moveTo>
                    <a:pt x="278616" y="148352"/>
                  </a:moveTo>
                  <a:cubicBezTo>
                    <a:pt x="350984" y="148352"/>
                    <a:pt x="408879" y="206247"/>
                    <a:pt x="410689" y="280424"/>
                  </a:cubicBezTo>
                  <a:cubicBezTo>
                    <a:pt x="410689" y="352793"/>
                    <a:pt x="350984" y="412497"/>
                    <a:pt x="278616" y="412497"/>
                  </a:cubicBezTo>
                  <a:cubicBezTo>
                    <a:pt x="206248" y="412497"/>
                    <a:pt x="146544" y="352793"/>
                    <a:pt x="146544" y="280424"/>
                  </a:cubicBezTo>
                  <a:cubicBezTo>
                    <a:pt x="146544" y="208057"/>
                    <a:pt x="206248" y="148352"/>
                    <a:pt x="278616" y="148352"/>
                  </a:cubicBezTo>
                  <a:close/>
                  <a:moveTo>
                    <a:pt x="278617" y="121217"/>
                  </a:moveTo>
                  <a:cubicBezTo>
                    <a:pt x="191775" y="121217"/>
                    <a:pt x="121217" y="191775"/>
                    <a:pt x="121217" y="278617"/>
                  </a:cubicBezTo>
                  <a:cubicBezTo>
                    <a:pt x="121217" y="365459"/>
                    <a:pt x="191775" y="436018"/>
                    <a:pt x="278617" y="436018"/>
                  </a:cubicBezTo>
                  <a:cubicBezTo>
                    <a:pt x="365459" y="436018"/>
                    <a:pt x="436018" y="365459"/>
                    <a:pt x="436018" y="278617"/>
                  </a:cubicBezTo>
                  <a:cubicBezTo>
                    <a:pt x="436018" y="191775"/>
                    <a:pt x="365459" y="121217"/>
                    <a:pt x="278617" y="121217"/>
                  </a:cubicBezTo>
                  <a:close/>
                  <a:moveTo>
                    <a:pt x="251480" y="0"/>
                  </a:moveTo>
                  <a:lnTo>
                    <a:pt x="303946" y="0"/>
                  </a:lnTo>
                  <a:lnTo>
                    <a:pt x="314802" y="79604"/>
                  </a:lnTo>
                  <a:cubicBezTo>
                    <a:pt x="343748" y="85033"/>
                    <a:pt x="369077" y="95888"/>
                    <a:pt x="392598" y="112170"/>
                  </a:cubicBezTo>
                  <a:lnTo>
                    <a:pt x="455919" y="63322"/>
                  </a:lnTo>
                  <a:lnTo>
                    <a:pt x="492103" y="99506"/>
                  </a:lnTo>
                  <a:lnTo>
                    <a:pt x="443255" y="162828"/>
                  </a:lnTo>
                  <a:cubicBezTo>
                    <a:pt x="459537" y="184538"/>
                    <a:pt x="470392" y="211677"/>
                    <a:pt x="475821" y="240624"/>
                  </a:cubicBezTo>
                  <a:lnTo>
                    <a:pt x="555425" y="251480"/>
                  </a:lnTo>
                  <a:lnTo>
                    <a:pt x="555425" y="303946"/>
                  </a:lnTo>
                  <a:lnTo>
                    <a:pt x="475821" y="314802"/>
                  </a:lnTo>
                  <a:cubicBezTo>
                    <a:pt x="470392" y="343748"/>
                    <a:pt x="459537" y="369077"/>
                    <a:pt x="443255" y="392598"/>
                  </a:cubicBezTo>
                  <a:lnTo>
                    <a:pt x="492103" y="455920"/>
                  </a:lnTo>
                  <a:lnTo>
                    <a:pt x="455919" y="492103"/>
                  </a:lnTo>
                  <a:lnTo>
                    <a:pt x="392598" y="443255"/>
                  </a:lnTo>
                  <a:cubicBezTo>
                    <a:pt x="370887" y="459537"/>
                    <a:pt x="343748" y="470392"/>
                    <a:pt x="314802" y="475820"/>
                  </a:cubicBezTo>
                  <a:lnTo>
                    <a:pt x="303946" y="555425"/>
                  </a:lnTo>
                  <a:lnTo>
                    <a:pt x="251480" y="555425"/>
                  </a:lnTo>
                  <a:lnTo>
                    <a:pt x="240624" y="475820"/>
                  </a:lnTo>
                  <a:cubicBezTo>
                    <a:pt x="211677" y="470392"/>
                    <a:pt x="186348" y="459537"/>
                    <a:pt x="162828" y="443255"/>
                  </a:cubicBezTo>
                  <a:lnTo>
                    <a:pt x="99506" y="492103"/>
                  </a:lnTo>
                  <a:lnTo>
                    <a:pt x="63322" y="455920"/>
                  </a:lnTo>
                  <a:lnTo>
                    <a:pt x="112170" y="392598"/>
                  </a:lnTo>
                  <a:cubicBezTo>
                    <a:pt x="95888" y="370887"/>
                    <a:pt x="85033" y="343748"/>
                    <a:pt x="79604" y="314802"/>
                  </a:cubicBezTo>
                  <a:lnTo>
                    <a:pt x="0" y="303946"/>
                  </a:lnTo>
                  <a:lnTo>
                    <a:pt x="0" y="251480"/>
                  </a:lnTo>
                  <a:lnTo>
                    <a:pt x="79604" y="240624"/>
                  </a:lnTo>
                  <a:cubicBezTo>
                    <a:pt x="85033" y="211677"/>
                    <a:pt x="95888" y="186348"/>
                    <a:pt x="112170" y="162828"/>
                  </a:cubicBezTo>
                  <a:lnTo>
                    <a:pt x="63322" y="99506"/>
                  </a:lnTo>
                  <a:lnTo>
                    <a:pt x="99506" y="63322"/>
                  </a:lnTo>
                  <a:lnTo>
                    <a:pt x="162828" y="112170"/>
                  </a:lnTo>
                  <a:cubicBezTo>
                    <a:pt x="184539" y="95888"/>
                    <a:pt x="211677" y="85033"/>
                    <a:pt x="240624" y="79604"/>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59" name="任意多边形: 形状 58">
              <a:extLst>
                <a:ext uri="{FF2B5EF4-FFF2-40B4-BE49-F238E27FC236}">
                  <a16:creationId xmlns:a16="http://schemas.microsoft.com/office/drawing/2014/main" id="{F731B31B-137E-4A52-A227-F67B1444A6CC}"/>
                </a:ext>
              </a:extLst>
            </p:cNvPr>
            <p:cNvSpPr/>
            <p:nvPr userDrawn="1"/>
          </p:nvSpPr>
          <p:spPr>
            <a:xfrm flipH="1">
              <a:off x="6347442" y="1119603"/>
              <a:ext cx="2745231" cy="4769841"/>
            </a:xfrm>
            <a:custGeom>
              <a:avLst/>
              <a:gdLst>
                <a:gd name="connsiteX0" fmla="*/ 369078 w 2300348"/>
                <a:gd name="connsiteY0" fmla="*/ 13640 h 3996854"/>
                <a:gd name="connsiteX1" fmla="*/ 1854240 w 2300348"/>
                <a:gd name="connsiteY1" fmla="*/ 1467173 h 3996854"/>
                <a:gd name="connsiteX2" fmla="*/ 1822611 w 2300348"/>
                <a:gd name="connsiteY2" fmla="*/ 1684268 h 3996854"/>
                <a:gd name="connsiteX3" fmla="*/ 1862867 w 2300348"/>
                <a:gd name="connsiteY3" fmla="*/ 1891299 h 3996854"/>
                <a:gd name="connsiteX4" fmla="*/ 2156161 w 2300348"/>
                <a:gd name="connsiteY4" fmla="*/ 2311113 h 3996854"/>
                <a:gd name="connsiteX5" fmla="*/ 2239549 w 2300348"/>
                <a:gd name="connsiteY5" fmla="*/ 2601532 h 3996854"/>
                <a:gd name="connsiteX6" fmla="*/ 2006639 w 2300348"/>
                <a:gd name="connsiteY6" fmla="*/ 2761118 h 3996854"/>
                <a:gd name="connsiteX7" fmla="*/ 1964945 w 2300348"/>
                <a:gd name="connsiteY7" fmla="*/ 2851695 h 3996854"/>
                <a:gd name="connsiteX8" fmla="*/ 1970696 w 2300348"/>
                <a:gd name="connsiteY8" fmla="*/ 2946584 h 3996854"/>
                <a:gd name="connsiteX9" fmla="*/ 2031080 w 2300348"/>
                <a:gd name="connsiteY9" fmla="*/ 3063039 h 3996854"/>
                <a:gd name="connsiteX10" fmla="*/ 1911749 w 2300348"/>
                <a:gd name="connsiteY10" fmla="*/ 3180932 h 3996854"/>
                <a:gd name="connsiteX11" fmla="*/ 1980759 w 2300348"/>
                <a:gd name="connsiteY11" fmla="*/ 3333330 h 3996854"/>
                <a:gd name="connsiteX12" fmla="*/ 1885870 w 2300348"/>
                <a:gd name="connsiteY12" fmla="*/ 3408091 h 3996854"/>
                <a:gd name="connsiteX13" fmla="*/ 1821173 w 2300348"/>
                <a:gd name="connsiteY13" fmla="*/ 3593557 h 3996854"/>
                <a:gd name="connsiteX14" fmla="*/ 1717657 w 2300348"/>
                <a:gd name="connsiteY14" fmla="*/ 3937171 h 3996854"/>
                <a:gd name="connsiteX15" fmla="*/ 1286342 w 2300348"/>
                <a:gd name="connsiteY15" fmla="*/ 3928545 h 3996854"/>
                <a:gd name="connsiteX16" fmla="*/ 754387 w 2300348"/>
                <a:gd name="connsiteY16" fmla="*/ 3763208 h 3996854"/>
                <a:gd name="connsiteX17" fmla="*/ 193677 w 2300348"/>
                <a:gd name="connsiteY17" fmla="*/ 3432533 h 3996854"/>
                <a:gd name="connsiteX18" fmla="*/ 26901 w 2300348"/>
                <a:gd name="connsiteY18" fmla="*/ 2927894 h 3996854"/>
                <a:gd name="connsiteX19" fmla="*/ 54218 w 2300348"/>
                <a:gd name="connsiteY19" fmla="*/ 2604407 h 3996854"/>
                <a:gd name="connsiteX20" fmla="*/ 93036 w 2300348"/>
                <a:gd name="connsiteY20" fmla="*/ 2377248 h 3996854"/>
                <a:gd name="connsiteX21" fmla="*/ 107414 w 2300348"/>
                <a:gd name="connsiteY21" fmla="*/ 2128523 h 3996854"/>
                <a:gd name="connsiteX22" fmla="*/ 219556 w 2300348"/>
                <a:gd name="connsiteY22" fmla="*/ 1738901 h 3996854"/>
                <a:gd name="connsiteX23" fmla="*/ 353263 w 2300348"/>
                <a:gd name="connsiteY23" fmla="*/ 1426916 h 3996854"/>
                <a:gd name="connsiteX24" fmla="*/ 341762 w 2300348"/>
                <a:gd name="connsiteY24" fmla="*/ 984099 h 3996854"/>
                <a:gd name="connsiteX25" fmla="*/ 327384 w 2300348"/>
                <a:gd name="connsiteY25" fmla="*/ 616044 h 3996854"/>
                <a:gd name="connsiteX26" fmla="*/ 369078 w 2300348"/>
                <a:gd name="connsiteY26" fmla="*/ 13640 h 3996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300348" h="3996854">
                  <a:moveTo>
                    <a:pt x="369078" y="13640"/>
                  </a:moveTo>
                  <a:cubicBezTo>
                    <a:pt x="369078" y="13640"/>
                    <a:pt x="1847052" y="-121506"/>
                    <a:pt x="1854240" y="1467173"/>
                  </a:cubicBezTo>
                  <a:cubicBezTo>
                    <a:pt x="1854240" y="1467173"/>
                    <a:pt x="1844176" y="1625321"/>
                    <a:pt x="1822611" y="1684268"/>
                  </a:cubicBezTo>
                  <a:cubicBezTo>
                    <a:pt x="1822611" y="1684268"/>
                    <a:pt x="1788105" y="1799285"/>
                    <a:pt x="1862867" y="1891299"/>
                  </a:cubicBezTo>
                  <a:lnTo>
                    <a:pt x="2156161" y="2311113"/>
                  </a:lnTo>
                  <a:cubicBezTo>
                    <a:pt x="2156161" y="2311113"/>
                    <a:pt x="2391947" y="2457760"/>
                    <a:pt x="2239549" y="2601532"/>
                  </a:cubicBezTo>
                  <a:cubicBezTo>
                    <a:pt x="2239549" y="2601532"/>
                    <a:pt x="2123094" y="2707923"/>
                    <a:pt x="2006639" y="2761118"/>
                  </a:cubicBezTo>
                  <a:cubicBezTo>
                    <a:pt x="2006639" y="2761118"/>
                    <a:pt x="1969258" y="2772620"/>
                    <a:pt x="1964945" y="2851695"/>
                  </a:cubicBezTo>
                  <a:cubicBezTo>
                    <a:pt x="1964945" y="2851695"/>
                    <a:pt x="1963507" y="2929331"/>
                    <a:pt x="1970696" y="2946584"/>
                  </a:cubicBezTo>
                  <a:cubicBezTo>
                    <a:pt x="1970696" y="2946584"/>
                    <a:pt x="2041144" y="3006968"/>
                    <a:pt x="2031080" y="3063039"/>
                  </a:cubicBezTo>
                  <a:cubicBezTo>
                    <a:pt x="2031080" y="3063039"/>
                    <a:pt x="2026767" y="3162242"/>
                    <a:pt x="1911749" y="3180932"/>
                  </a:cubicBezTo>
                  <a:cubicBezTo>
                    <a:pt x="1911749" y="3180932"/>
                    <a:pt x="2015265" y="3219750"/>
                    <a:pt x="1980759" y="3333330"/>
                  </a:cubicBezTo>
                  <a:cubicBezTo>
                    <a:pt x="1980759" y="3333330"/>
                    <a:pt x="1973571" y="3376462"/>
                    <a:pt x="1885870" y="3408091"/>
                  </a:cubicBezTo>
                  <a:cubicBezTo>
                    <a:pt x="1885870" y="3408091"/>
                    <a:pt x="1796732" y="3449785"/>
                    <a:pt x="1821173" y="3593557"/>
                  </a:cubicBezTo>
                  <a:cubicBezTo>
                    <a:pt x="1821173" y="3593557"/>
                    <a:pt x="1875806" y="3860972"/>
                    <a:pt x="1717657" y="3937171"/>
                  </a:cubicBezTo>
                  <a:cubicBezTo>
                    <a:pt x="1717657" y="3937171"/>
                    <a:pt x="1553758" y="4060815"/>
                    <a:pt x="1286342" y="3928545"/>
                  </a:cubicBezTo>
                  <a:cubicBezTo>
                    <a:pt x="1286342" y="3928545"/>
                    <a:pt x="1027553" y="3812090"/>
                    <a:pt x="754387" y="3763208"/>
                  </a:cubicBezTo>
                  <a:cubicBezTo>
                    <a:pt x="754387" y="3763208"/>
                    <a:pt x="396395" y="3671194"/>
                    <a:pt x="193677" y="3432533"/>
                  </a:cubicBezTo>
                  <a:cubicBezTo>
                    <a:pt x="193677" y="3432533"/>
                    <a:pt x="-53611" y="3136363"/>
                    <a:pt x="26901" y="2927894"/>
                  </a:cubicBezTo>
                  <a:cubicBezTo>
                    <a:pt x="26901" y="2927894"/>
                    <a:pt x="88723" y="2756805"/>
                    <a:pt x="54218" y="2604407"/>
                  </a:cubicBezTo>
                  <a:cubicBezTo>
                    <a:pt x="54218" y="2604407"/>
                    <a:pt x="28339" y="2536834"/>
                    <a:pt x="93036" y="2377248"/>
                  </a:cubicBezTo>
                  <a:cubicBezTo>
                    <a:pt x="93036" y="2377248"/>
                    <a:pt x="128979" y="2211910"/>
                    <a:pt x="107414" y="2128523"/>
                  </a:cubicBezTo>
                  <a:cubicBezTo>
                    <a:pt x="107414" y="2128523"/>
                    <a:pt x="94474" y="1928680"/>
                    <a:pt x="219556" y="1738901"/>
                  </a:cubicBezTo>
                  <a:cubicBezTo>
                    <a:pt x="219556" y="1738901"/>
                    <a:pt x="324509" y="1572126"/>
                    <a:pt x="353263" y="1426916"/>
                  </a:cubicBezTo>
                  <a:cubicBezTo>
                    <a:pt x="353263" y="1426916"/>
                    <a:pt x="379142" y="1176754"/>
                    <a:pt x="341762" y="984099"/>
                  </a:cubicBezTo>
                  <a:cubicBezTo>
                    <a:pt x="341762" y="984099"/>
                    <a:pt x="318758" y="827388"/>
                    <a:pt x="327384" y="616044"/>
                  </a:cubicBezTo>
                  <a:cubicBezTo>
                    <a:pt x="327384" y="613168"/>
                    <a:pt x="281378" y="39519"/>
                    <a:pt x="369078" y="13640"/>
                  </a:cubicBezTo>
                  <a:close/>
                </a:path>
              </a:pathLst>
            </a:custGeom>
            <a:solidFill>
              <a:schemeClr val="bg1"/>
            </a:solidFill>
            <a:ln w="25400" cap="flat">
              <a:noFill/>
              <a:prstDash val="solid"/>
              <a:miter/>
            </a:ln>
            <a:scene3d>
              <a:camera prst="orthographicFront"/>
              <a:lightRig rig="threePt" dir="t"/>
            </a:scene3d>
            <a:sp3d/>
          </p:spPr>
          <p:txBody>
            <a:bodyPr anchor="ctr"/>
            <a:lstStyle/>
            <a:p>
              <a:pPr>
                <a:defRPr/>
              </a:pPr>
              <a:endParaRPr lang="zh-CN" altLang="en-US" sz="5460"/>
            </a:p>
          </p:txBody>
        </p:sp>
        <p:sp>
          <p:nvSpPr>
            <p:cNvPr id="60" name="任意多边形: 形状 59">
              <a:extLst>
                <a:ext uri="{FF2B5EF4-FFF2-40B4-BE49-F238E27FC236}">
                  <a16:creationId xmlns:a16="http://schemas.microsoft.com/office/drawing/2014/main" id="{AC4A50DA-EB34-41EF-9578-DBD99B63F6E7}"/>
                </a:ext>
              </a:extLst>
            </p:cNvPr>
            <p:cNvSpPr/>
            <p:nvPr userDrawn="1"/>
          </p:nvSpPr>
          <p:spPr>
            <a:xfrm flipH="1">
              <a:off x="6738271" y="3044675"/>
              <a:ext cx="943675" cy="669150"/>
            </a:xfrm>
            <a:custGeom>
              <a:avLst/>
              <a:gdLst>
                <a:gd name="connsiteX0" fmla="*/ 782837 w 790744"/>
                <a:gd name="connsiteY0" fmla="*/ 424846 h 560709"/>
                <a:gd name="connsiteX1" fmla="*/ 679322 w 790744"/>
                <a:gd name="connsiteY1" fmla="*/ 276761 h 560709"/>
                <a:gd name="connsiteX2" fmla="*/ 639065 w 790744"/>
                <a:gd name="connsiteY2" fmla="*/ 69729 h 560709"/>
                <a:gd name="connsiteX3" fmla="*/ 647692 w 790744"/>
                <a:gd name="connsiteY3" fmla="*/ 40975 h 560709"/>
                <a:gd name="connsiteX4" fmla="*/ 492418 w 790744"/>
                <a:gd name="connsiteY4" fmla="*/ 10783 h 560709"/>
                <a:gd name="connsiteX5" fmla="*/ 10783 w 790744"/>
                <a:gd name="connsiteY5" fmla="*/ 285387 h 560709"/>
                <a:gd name="connsiteX6" fmla="*/ 492418 w 790744"/>
                <a:gd name="connsiteY6" fmla="*/ 559991 h 560709"/>
                <a:gd name="connsiteX7" fmla="*/ 782837 w 790744"/>
                <a:gd name="connsiteY7" fmla="*/ 424846 h 560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0744" h="560709">
                  <a:moveTo>
                    <a:pt x="782837" y="424846"/>
                  </a:moveTo>
                  <a:lnTo>
                    <a:pt x="679322" y="276761"/>
                  </a:lnTo>
                  <a:cubicBezTo>
                    <a:pt x="604560" y="184747"/>
                    <a:pt x="639065" y="69729"/>
                    <a:pt x="639065" y="69729"/>
                  </a:cubicBezTo>
                  <a:cubicBezTo>
                    <a:pt x="641941" y="61103"/>
                    <a:pt x="644816" y="52477"/>
                    <a:pt x="647692" y="40975"/>
                  </a:cubicBezTo>
                  <a:cubicBezTo>
                    <a:pt x="600247" y="20847"/>
                    <a:pt x="547052" y="10783"/>
                    <a:pt x="492418" y="10783"/>
                  </a:cubicBezTo>
                  <a:cubicBezTo>
                    <a:pt x="417657" y="10783"/>
                    <a:pt x="10783" y="61103"/>
                    <a:pt x="10783" y="285387"/>
                  </a:cubicBezTo>
                  <a:cubicBezTo>
                    <a:pt x="10783" y="509671"/>
                    <a:pt x="417657" y="559991"/>
                    <a:pt x="492418" y="559991"/>
                  </a:cubicBezTo>
                  <a:cubicBezTo>
                    <a:pt x="616062" y="561429"/>
                    <a:pt x="725329" y="509671"/>
                    <a:pt x="782837" y="424846"/>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61" name="任意多边形: 形状 60">
              <a:extLst>
                <a:ext uri="{FF2B5EF4-FFF2-40B4-BE49-F238E27FC236}">
                  <a16:creationId xmlns:a16="http://schemas.microsoft.com/office/drawing/2014/main" id="{F637CBA0-11A8-4DF9-9DED-DD263A4F6CD5}"/>
                </a:ext>
              </a:extLst>
            </p:cNvPr>
            <p:cNvSpPr/>
            <p:nvPr userDrawn="1"/>
          </p:nvSpPr>
          <p:spPr>
            <a:xfrm flipH="1">
              <a:off x="7033387" y="3152767"/>
              <a:ext cx="514730" cy="463259"/>
            </a:xfrm>
            <a:custGeom>
              <a:avLst/>
              <a:gdLst>
                <a:gd name="connsiteX0" fmla="*/ 258070 w 431315"/>
                <a:gd name="connsiteY0" fmla="*/ 10783 h 388183"/>
                <a:gd name="connsiteX1" fmla="*/ 10783 w 431315"/>
                <a:gd name="connsiteY1" fmla="*/ 196248 h 388183"/>
                <a:gd name="connsiteX2" fmla="*/ 258070 w 431315"/>
                <a:gd name="connsiteY2" fmla="*/ 381714 h 388183"/>
                <a:gd name="connsiteX3" fmla="*/ 420532 w 431315"/>
                <a:gd name="connsiteY3" fmla="*/ 196248 h 388183"/>
                <a:gd name="connsiteX4" fmla="*/ 258070 w 431315"/>
                <a:gd name="connsiteY4" fmla="*/ 10783 h 3881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1315" h="388183">
                  <a:moveTo>
                    <a:pt x="258070" y="10783"/>
                  </a:moveTo>
                  <a:cubicBezTo>
                    <a:pt x="204875" y="10783"/>
                    <a:pt x="10783" y="56790"/>
                    <a:pt x="10783" y="196248"/>
                  </a:cubicBezTo>
                  <a:cubicBezTo>
                    <a:pt x="10783" y="335707"/>
                    <a:pt x="206312" y="381714"/>
                    <a:pt x="258070" y="381714"/>
                  </a:cubicBezTo>
                  <a:cubicBezTo>
                    <a:pt x="350084" y="381714"/>
                    <a:pt x="420532" y="299764"/>
                    <a:pt x="420532" y="196248"/>
                  </a:cubicBezTo>
                  <a:cubicBezTo>
                    <a:pt x="420532" y="91295"/>
                    <a:pt x="348647" y="10783"/>
                    <a:pt x="258070" y="10783"/>
                  </a:cubicBezTo>
                  <a:close/>
                </a:path>
              </a:pathLst>
            </a:custGeom>
            <a:solidFill>
              <a:schemeClr val="accent3">
                <a:lumMod val="40000"/>
                <a:lumOff val="60000"/>
              </a:schemeClr>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62" name="任意多边形: 形状 61">
              <a:extLst>
                <a:ext uri="{FF2B5EF4-FFF2-40B4-BE49-F238E27FC236}">
                  <a16:creationId xmlns:a16="http://schemas.microsoft.com/office/drawing/2014/main" id="{37D917AA-C34A-4F7B-876C-812D869958EE}"/>
                </a:ext>
              </a:extLst>
            </p:cNvPr>
            <p:cNvSpPr/>
            <p:nvPr userDrawn="1"/>
          </p:nvSpPr>
          <p:spPr>
            <a:xfrm flipH="1">
              <a:off x="6350513" y="4050116"/>
              <a:ext cx="549047" cy="377471"/>
            </a:xfrm>
            <a:custGeom>
              <a:avLst/>
              <a:gdLst>
                <a:gd name="connsiteX0" fmla="*/ 10783 w 460069"/>
                <a:gd name="connsiteY0" fmla="*/ 235067 h 316297"/>
                <a:gd name="connsiteX1" fmla="*/ 163181 w 460069"/>
                <a:gd name="connsiteY1" fmla="*/ 306953 h 316297"/>
                <a:gd name="connsiteX2" fmla="*/ 168932 w 460069"/>
                <a:gd name="connsiteY2" fmla="*/ 304077 h 316297"/>
                <a:gd name="connsiteX3" fmla="*/ 401842 w 460069"/>
                <a:gd name="connsiteY3" fmla="*/ 144491 h 316297"/>
                <a:gd name="connsiteX4" fmla="*/ 449287 w 460069"/>
                <a:gd name="connsiteY4" fmla="*/ 10783 h 316297"/>
                <a:gd name="connsiteX5" fmla="*/ 10783 w 460069"/>
                <a:gd name="connsiteY5" fmla="*/ 235067 h 316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069" h="316297">
                  <a:moveTo>
                    <a:pt x="10783" y="235067"/>
                  </a:moveTo>
                  <a:cubicBezTo>
                    <a:pt x="56790" y="292575"/>
                    <a:pt x="163181" y="306953"/>
                    <a:pt x="163181" y="306953"/>
                  </a:cubicBezTo>
                  <a:cubicBezTo>
                    <a:pt x="167494" y="304077"/>
                    <a:pt x="168932" y="304077"/>
                    <a:pt x="168932" y="304077"/>
                  </a:cubicBezTo>
                  <a:cubicBezTo>
                    <a:pt x="285387" y="250882"/>
                    <a:pt x="401842" y="144491"/>
                    <a:pt x="401842" y="144491"/>
                  </a:cubicBezTo>
                  <a:cubicBezTo>
                    <a:pt x="450725" y="98484"/>
                    <a:pt x="459351" y="52477"/>
                    <a:pt x="449287" y="10783"/>
                  </a:cubicBezTo>
                  <a:cubicBezTo>
                    <a:pt x="410468" y="141615"/>
                    <a:pt x="10783" y="235067"/>
                    <a:pt x="10783" y="235067"/>
                  </a:cubicBezTo>
                  <a:close/>
                </a:path>
              </a:pathLst>
            </a:custGeom>
            <a:solidFill>
              <a:schemeClr val="accent3">
                <a:lumMod val="40000"/>
                <a:lumOff val="60000"/>
              </a:schemeClr>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63" name="任意多边形: 形状 62">
              <a:extLst>
                <a:ext uri="{FF2B5EF4-FFF2-40B4-BE49-F238E27FC236}">
                  <a16:creationId xmlns:a16="http://schemas.microsoft.com/office/drawing/2014/main" id="{8614C822-F807-40A4-AE68-502C52968F6C}"/>
                </a:ext>
              </a:extLst>
            </p:cNvPr>
            <p:cNvSpPr/>
            <p:nvPr userDrawn="1"/>
          </p:nvSpPr>
          <p:spPr>
            <a:xfrm flipH="1">
              <a:off x="7174080" y="3288261"/>
              <a:ext cx="240207" cy="188734"/>
            </a:xfrm>
            <a:custGeom>
              <a:avLst/>
              <a:gdLst>
                <a:gd name="connsiteX0" fmla="*/ 196248 w 201280"/>
                <a:gd name="connsiteY0" fmla="*/ 82714 h 158148"/>
                <a:gd name="connsiteX1" fmla="*/ 145928 w 201280"/>
                <a:gd name="connsiteY1" fmla="*/ 154600 h 158148"/>
                <a:gd name="connsiteX2" fmla="*/ 10783 w 201280"/>
                <a:gd name="connsiteY2" fmla="*/ 82714 h 158148"/>
                <a:gd name="connsiteX3" fmla="*/ 145928 w 201280"/>
                <a:gd name="connsiteY3" fmla="*/ 10828 h 158148"/>
                <a:gd name="connsiteX4" fmla="*/ 196248 w 201280"/>
                <a:gd name="connsiteY4" fmla="*/ 82714 h 15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280" h="158148">
                  <a:moveTo>
                    <a:pt x="196248" y="82714"/>
                  </a:moveTo>
                  <a:cubicBezTo>
                    <a:pt x="196248" y="122970"/>
                    <a:pt x="173245" y="154600"/>
                    <a:pt x="145928" y="154600"/>
                  </a:cubicBezTo>
                  <a:cubicBezTo>
                    <a:pt x="118612" y="154600"/>
                    <a:pt x="10783" y="121532"/>
                    <a:pt x="10783" y="82714"/>
                  </a:cubicBezTo>
                  <a:cubicBezTo>
                    <a:pt x="10783" y="42458"/>
                    <a:pt x="118612" y="10828"/>
                    <a:pt x="145928" y="10828"/>
                  </a:cubicBezTo>
                  <a:cubicBezTo>
                    <a:pt x="173245" y="9390"/>
                    <a:pt x="196248" y="42458"/>
                    <a:pt x="196248" y="82714"/>
                  </a:cubicBezTo>
                  <a:close/>
                </a:path>
              </a:pathLst>
            </a:custGeom>
            <a:solidFill>
              <a:schemeClr val="accent1"/>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64" name="任意多边形: 形状 63">
              <a:extLst>
                <a:ext uri="{FF2B5EF4-FFF2-40B4-BE49-F238E27FC236}">
                  <a16:creationId xmlns:a16="http://schemas.microsoft.com/office/drawing/2014/main" id="{F5FCADFD-E79C-43B2-A099-9F70E438CC7E}"/>
                </a:ext>
              </a:extLst>
            </p:cNvPr>
            <p:cNvSpPr/>
            <p:nvPr userDrawn="1"/>
          </p:nvSpPr>
          <p:spPr>
            <a:xfrm flipH="1">
              <a:off x="6666453" y="4671225"/>
              <a:ext cx="428942" cy="240207"/>
            </a:xfrm>
            <a:custGeom>
              <a:avLst/>
              <a:gdLst>
                <a:gd name="connsiteX0" fmla="*/ 36865 w 359429"/>
                <a:gd name="connsiteY0" fmla="*/ 124362 h 201280"/>
                <a:gd name="connsiteX1" fmla="*/ 21050 w 359429"/>
                <a:gd name="connsiteY1" fmla="*/ 163181 h 201280"/>
                <a:gd name="connsiteX2" fmla="*/ 236708 w 359429"/>
                <a:gd name="connsiteY2" fmla="*/ 203437 h 201280"/>
                <a:gd name="connsiteX3" fmla="*/ 356039 w 359429"/>
                <a:gd name="connsiteY3" fmla="*/ 85544 h 201280"/>
                <a:gd name="connsiteX4" fmla="*/ 333035 w 359429"/>
                <a:gd name="connsiteY4" fmla="*/ 10783 h 201280"/>
                <a:gd name="connsiteX5" fmla="*/ 333035 w 359429"/>
                <a:gd name="connsiteY5" fmla="*/ 10783 h 201280"/>
                <a:gd name="connsiteX6" fmla="*/ 36865 w 359429"/>
                <a:gd name="connsiteY6" fmla="*/ 124362 h 20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9429" h="201280">
                  <a:moveTo>
                    <a:pt x="36865" y="124362"/>
                  </a:moveTo>
                  <a:cubicBezTo>
                    <a:pt x="36865" y="124362"/>
                    <a:pt x="-9142" y="137302"/>
                    <a:pt x="21050" y="163181"/>
                  </a:cubicBezTo>
                  <a:lnTo>
                    <a:pt x="236708" y="203437"/>
                  </a:lnTo>
                  <a:cubicBezTo>
                    <a:pt x="353163" y="184747"/>
                    <a:pt x="356039" y="85544"/>
                    <a:pt x="356039" y="85544"/>
                  </a:cubicBezTo>
                  <a:cubicBezTo>
                    <a:pt x="361789" y="59665"/>
                    <a:pt x="348850" y="32349"/>
                    <a:pt x="333035" y="10783"/>
                  </a:cubicBezTo>
                  <a:lnTo>
                    <a:pt x="333035" y="10783"/>
                  </a:lnTo>
                  <a:cubicBezTo>
                    <a:pt x="334473" y="10783"/>
                    <a:pt x="288466" y="150241"/>
                    <a:pt x="36865" y="124362"/>
                  </a:cubicBezTo>
                  <a:close/>
                </a:path>
              </a:pathLst>
            </a:custGeom>
            <a:solidFill>
              <a:schemeClr val="accent3">
                <a:lumMod val="40000"/>
                <a:lumOff val="60000"/>
              </a:schemeClr>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65" name="任意多边形: 形状 64">
              <a:extLst>
                <a:ext uri="{FF2B5EF4-FFF2-40B4-BE49-F238E27FC236}">
                  <a16:creationId xmlns:a16="http://schemas.microsoft.com/office/drawing/2014/main" id="{C3CCFED6-39BE-4B70-9779-D08AD69794BA}"/>
                </a:ext>
              </a:extLst>
            </p:cNvPr>
            <p:cNvSpPr/>
            <p:nvPr userDrawn="1"/>
          </p:nvSpPr>
          <p:spPr>
            <a:xfrm flipH="1">
              <a:off x="6932515" y="3048106"/>
              <a:ext cx="2161872" cy="2831021"/>
            </a:xfrm>
            <a:custGeom>
              <a:avLst/>
              <a:gdLst>
                <a:gd name="connsiteX0" fmla="*/ 919724 w 1811524"/>
                <a:gd name="connsiteY0" fmla="*/ 1980456 h 2372234"/>
                <a:gd name="connsiteX1" fmla="*/ 279940 w 1811524"/>
                <a:gd name="connsiteY1" fmla="*/ 10783 h 2372234"/>
                <a:gd name="connsiteX2" fmla="*/ 219556 w 1811524"/>
                <a:gd name="connsiteY2" fmla="*/ 121487 h 2372234"/>
                <a:gd name="connsiteX3" fmla="*/ 107414 w 1811524"/>
                <a:gd name="connsiteY3" fmla="*/ 511109 h 2372234"/>
                <a:gd name="connsiteX4" fmla="*/ 93036 w 1811524"/>
                <a:gd name="connsiteY4" fmla="*/ 759834 h 2372234"/>
                <a:gd name="connsiteX5" fmla="*/ 54218 w 1811524"/>
                <a:gd name="connsiteY5" fmla="*/ 986993 h 2372234"/>
                <a:gd name="connsiteX6" fmla="*/ 26901 w 1811524"/>
                <a:gd name="connsiteY6" fmla="*/ 1310480 h 2372234"/>
                <a:gd name="connsiteX7" fmla="*/ 193677 w 1811524"/>
                <a:gd name="connsiteY7" fmla="*/ 1815118 h 2372234"/>
                <a:gd name="connsiteX8" fmla="*/ 754386 w 1811524"/>
                <a:gd name="connsiteY8" fmla="*/ 2145794 h 2372234"/>
                <a:gd name="connsiteX9" fmla="*/ 1286342 w 1811524"/>
                <a:gd name="connsiteY9" fmla="*/ 2311131 h 2372234"/>
                <a:gd name="connsiteX10" fmla="*/ 1717657 w 1811524"/>
                <a:gd name="connsiteY10" fmla="*/ 2319757 h 2372234"/>
                <a:gd name="connsiteX11" fmla="*/ 1811109 w 1811524"/>
                <a:gd name="connsiteY11" fmla="*/ 2206178 h 2372234"/>
                <a:gd name="connsiteX12" fmla="*/ 919724 w 1811524"/>
                <a:gd name="connsiteY12" fmla="*/ 1980456 h 2372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1524" h="2372234">
                  <a:moveTo>
                    <a:pt x="919724" y="1980456"/>
                  </a:moveTo>
                  <a:cubicBezTo>
                    <a:pt x="292879" y="1744670"/>
                    <a:pt x="258374" y="575806"/>
                    <a:pt x="279940" y="10783"/>
                  </a:cubicBezTo>
                  <a:cubicBezTo>
                    <a:pt x="248310" y="75480"/>
                    <a:pt x="219556" y="121487"/>
                    <a:pt x="219556" y="121487"/>
                  </a:cubicBezTo>
                  <a:cubicBezTo>
                    <a:pt x="94474" y="312703"/>
                    <a:pt x="107414" y="511109"/>
                    <a:pt x="107414" y="511109"/>
                  </a:cubicBezTo>
                  <a:cubicBezTo>
                    <a:pt x="128979" y="594496"/>
                    <a:pt x="93036" y="759834"/>
                    <a:pt x="93036" y="759834"/>
                  </a:cubicBezTo>
                  <a:cubicBezTo>
                    <a:pt x="29777" y="919421"/>
                    <a:pt x="54218" y="986993"/>
                    <a:pt x="54218" y="986993"/>
                  </a:cubicBezTo>
                  <a:cubicBezTo>
                    <a:pt x="88723" y="1139391"/>
                    <a:pt x="26901" y="1310480"/>
                    <a:pt x="26901" y="1310480"/>
                  </a:cubicBezTo>
                  <a:cubicBezTo>
                    <a:pt x="-53611" y="1518949"/>
                    <a:pt x="193677" y="1815118"/>
                    <a:pt x="193677" y="1815118"/>
                  </a:cubicBezTo>
                  <a:cubicBezTo>
                    <a:pt x="396395" y="2052342"/>
                    <a:pt x="754386" y="2145794"/>
                    <a:pt x="754386" y="2145794"/>
                  </a:cubicBezTo>
                  <a:cubicBezTo>
                    <a:pt x="1026115" y="2194676"/>
                    <a:pt x="1286342" y="2311131"/>
                    <a:pt x="1286342" y="2311131"/>
                  </a:cubicBezTo>
                  <a:cubicBezTo>
                    <a:pt x="1555195" y="2443401"/>
                    <a:pt x="1717657" y="2319757"/>
                    <a:pt x="1717657" y="2319757"/>
                  </a:cubicBezTo>
                  <a:cubicBezTo>
                    <a:pt x="1766540" y="2295316"/>
                    <a:pt x="1795294" y="2253622"/>
                    <a:pt x="1811109" y="2206178"/>
                  </a:cubicBezTo>
                  <a:cubicBezTo>
                    <a:pt x="1474683" y="2233494"/>
                    <a:pt x="919724" y="1980456"/>
                    <a:pt x="919724" y="1980456"/>
                  </a:cubicBezTo>
                  <a:close/>
                </a:path>
              </a:pathLst>
            </a:custGeom>
            <a:solidFill>
              <a:schemeClr val="tx2">
                <a:lumMod val="20000"/>
                <a:lumOff val="80000"/>
              </a:schemeClr>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66" name="任意多边形: 形状 65">
              <a:extLst>
                <a:ext uri="{FF2B5EF4-FFF2-40B4-BE49-F238E27FC236}">
                  <a16:creationId xmlns:a16="http://schemas.microsoft.com/office/drawing/2014/main" id="{D65A6E22-6711-4CE7-959D-FA748ACDB68E}"/>
                </a:ext>
              </a:extLst>
            </p:cNvPr>
            <p:cNvSpPr/>
            <p:nvPr userDrawn="1"/>
          </p:nvSpPr>
          <p:spPr>
            <a:xfrm flipH="1">
              <a:off x="10781491" y="809135"/>
              <a:ext cx="173325" cy="173325"/>
            </a:xfrm>
            <a:custGeom>
              <a:avLst/>
              <a:gdLst>
                <a:gd name="connsiteX0" fmla="*/ 82669 w 86263"/>
                <a:gd name="connsiteY0" fmla="*/ 46726 h 86263"/>
                <a:gd name="connsiteX1" fmla="*/ 46726 w 86263"/>
                <a:gd name="connsiteY1" fmla="*/ 82669 h 86263"/>
                <a:gd name="connsiteX2" fmla="*/ 10783 w 86263"/>
                <a:gd name="connsiteY2" fmla="*/ 46726 h 86263"/>
                <a:gd name="connsiteX3" fmla="*/ 46726 w 86263"/>
                <a:gd name="connsiteY3" fmla="*/ 10783 h 86263"/>
                <a:gd name="connsiteX4" fmla="*/ 82669 w 86263"/>
                <a:gd name="connsiteY4" fmla="*/ 46726 h 86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63" h="86263">
                  <a:moveTo>
                    <a:pt x="82669" y="46726"/>
                  </a:moveTo>
                  <a:cubicBezTo>
                    <a:pt x="82669" y="66854"/>
                    <a:pt x="66854" y="82669"/>
                    <a:pt x="46726" y="82669"/>
                  </a:cubicBezTo>
                  <a:cubicBezTo>
                    <a:pt x="26598" y="82669"/>
                    <a:pt x="10783" y="66854"/>
                    <a:pt x="10783" y="46726"/>
                  </a:cubicBezTo>
                  <a:cubicBezTo>
                    <a:pt x="10783" y="26598"/>
                    <a:pt x="26598" y="10783"/>
                    <a:pt x="46726" y="10783"/>
                  </a:cubicBezTo>
                  <a:cubicBezTo>
                    <a:pt x="66854" y="10783"/>
                    <a:pt x="82669" y="26598"/>
                    <a:pt x="82669" y="46726"/>
                  </a:cubicBezTo>
                  <a:close/>
                </a:path>
              </a:pathLst>
            </a:custGeom>
            <a:solidFill>
              <a:schemeClr val="accent2"/>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67" name="任意多边形: 形状 66">
              <a:extLst>
                <a:ext uri="{FF2B5EF4-FFF2-40B4-BE49-F238E27FC236}">
                  <a16:creationId xmlns:a16="http://schemas.microsoft.com/office/drawing/2014/main" id="{B943FFE6-E6D1-4424-9AAB-2814D334554D}"/>
                </a:ext>
              </a:extLst>
            </p:cNvPr>
            <p:cNvSpPr/>
            <p:nvPr userDrawn="1"/>
          </p:nvSpPr>
          <p:spPr>
            <a:xfrm flipH="1">
              <a:off x="10596939" y="1257335"/>
              <a:ext cx="160143" cy="160143"/>
            </a:xfrm>
            <a:custGeom>
              <a:avLst/>
              <a:gdLst>
                <a:gd name="connsiteX0" fmla="*/ 82669 w 86263"/>
                <a:gd name="connsiteY0" fmla="*/ 46726 h 86263"/>
                <a:gd name="connsiteX1" fmla="*/ 46726 w 86263"/>
                <a:gd name="connsiteY1" fmla="*/ 82669 h 86263"/>
                <a:gd name="connsiteX2" fmla="*/ 10783 w 86263"/>
                <a:gd name="connsiteY2" fmla="*/ 46726 h 86263"/>
                <a:gd name="connsiteX3" fmla="*/ 46726 w 86263"/>
                <a:gd name="connsiteY3" fmla="*/ 10783 h 86263"/>
                <a:gd name="connsiteX4" fmla="*/ 82669 w 86263"/>
                <a:gd name="connsiteY4" fmla="*/ 46726 h 86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63" h="86263">
                  <a:moveTo>
                    <a:pt x="82669" y="46726"/>
                  </a:moveTo>
                  <a:cubicBezTo>
                    <a:pt x="82669" y="66854"/>
                    <a:pt x="66854" y="82669"/>
                    <a:pt x="46726" y="82669"/>
                  </a:cubicBezTo>
                  <a:cubicBezTo>
                    <a:pt x="26598" y="82669"/>
                    <a:pt x="10783" y="66854"/>
                    <a:pt x="10783" y="46726"/>
                  </a:cubicBezTo>
                  <a:cubicBezTo>
                    <a:pt x="10783" y="26598"/>
                    <a:pt x="26598" y="10783"/>
                    <a:pt x="46726" y="10783"/>
                  </a:cubicBezTo>
                  <a:cubicBezTo>
                    <a:pt x="66854" y="10783"/>
                    <a:pt x="82669" y="26598"/>
                    <a:pt x="82669" y="46726"/>
                  </a:cubicBezTo>
                  <a:close/>
                </a:path>
              </a:pathLst>
            </a:custGeom>
            <a:solidFill>
              <a:schemeClr val="accent2"/>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68" name="任意多边形: 形状 67">
              <a:extLst>
                <a:ext uri="{FF2B5EF4-FFF2-40B4-BE49-F238E27FC236}">
                  <a16:creationId xmlns:a16="http://schemas.microsoft.com/office/drawing/2014/main" id="{D900BE5C-8D49-4DBD-AD7C-EEB74EF13A53}"/>
                </a:ext>
              </a:extLst>
            </p:cNvPr>
            <p:cNvSpPr/>
            <p:nvPr userDrawn="1"/>
          </p:nvSpPr>
          <p:spPr>
            <a:xfrm flipH="1">
              <a:off x="10156754" y="645459"/>
              <a:ext cx="487204" cy="487204"/>
            </a:xfrm>
            <a:custGeom>
              <a:avLst/>
              <a:gdLst>
                <a:gd name="connsiteX0" fmla="*/ 141615 w 345052"/>
                <a:gd name="connsiteY0" fmla="*/ 347209 h 345052"/>
                <a:gd name="connsiteX1" fmla="*/ 216377 w 345052"/>
                <a:gd name="connsiteY1" fmla="*/ 347209 h 345052"/>
                <a:gd name="connsiteX2" fmla="*/ 216377 w 345052"/>
                <a:gd name="connsiteY2" fmla="*/ 312704 h 345052"/>
                <a:gd name="connsiteX3" fmla="*/ 248006 w 345052"/>
                <a:gd name="connsiteY3" fmla="*/ 299764 h 345052"/>
                <a:gd name="connsiteX4" fmla="*/ 272447 w 345052"/>
                <a:gd name="connsiteY4" fmla="*/ 324205 h 345052"/>
                <a:gd name="connsiteX5" fmla="*/ 324205 w 345052"/>
                <a:gd name="connsiteY5" fmla="*/ 272448 h 345052"/>
                <a:gd name="connsiteX6" fmla="*/ 299764 w 345052"/>
                <a:gd name="connsiteY6" fmla="*/ 248006 h 345052"/>
                <a:gd name="connsiteX7" fmla="*/ 312704 w 345052"/>
                <a:gd name="connsiteY7" fmla="*/ 216377 h 345052"/>
                <a:gd name="connsiteX8" fmla="*/ 347209 w 345052"/>
                <a:gd name="connsiteY8" fmla="*/ 216377 h 345052"/>
                <a:gd name="connsiteX9" fmla="*/ 347209 w 345052"/>
                <a:gd name="connsiteY9" fmla="*/ 141615 h 345052"/>
                <a:gd name="connsiteX10" fmla="*/ 312704 w 345052"/>
                <a:gd name="connsiteY10" fmla="*/ 141615 h 345052"/>
                <a:gd name="connsiteX11" fmla="*/ 299764 w 345052"/>
                <a:gd name="connsiteY11" fmla="*/ 109986 h 345052"/>
                <a:gd name="connsiteX12" fmla="*/ 324205 w 345052"/>
                <a:gd name="connsiteY12" fmla="*/ 85544 h 345052"/>
                <a:gd name="connsiteX13" fmla="*/ 272447 w 345052"/>
                <a:gd name="connsiteY13" fmla="*/ 33786 h 345052"/>
                <a:gd name="connsiteX14" fmla="*/ 248006 w 345052"/>
                <a:gd name="connsiteY14" fmla="*/ 58228 h 345052"/>
                <a:gd name="connsiteX15" fmla="*/ 216377 w 345052"/>
                <a:gd name="connsiteY15" fmla="*/ 45288 h 345052"/>
                <a:gd name="connsiteX16" fmla="*/ 216377 w 345052"/>
                <a:gd name="connsiteY16" fmla="*/ 10783 h 345052"/>
                <a:gd name="connsiteX17" fmla="*/ 141615 w 345052"/>
                <a:gd name="connsiteY17" fmla="*/ 10783 h 345052"/>
                <a:gd name="connsiteX18" fmla="*/ 141615 w 345052"/>
                <a:gd name="connsiteY18" fmla="*/ 45288 h 345052"/>
                <a:gd name="connsiteX19" fmla="*/ 109985 w 345052"/>
                <a:gd name="connsiteY19" fmla="*/ 58228 h 345052"/>
                <a:gd name="connsiteX20" fmla="*/ 85544 w 345052"/>
                <a:gd name="connsiteY20" fmla="*/ 33786 h 345052"/>
                <a:gd name="connsiteX21" fmla="*/ 33786 w 345052"/>
                <a:gd name="connsiteY21" fmla="*/ 85544 h 345052"/>
                <a:gd name="connsiteX22" fmla="*/ 58228 w 345052"/>
                <a:gd name="connsiteY22" fmla="*/ 109986 h 345052"/>
                <a:gd name="connsiteX23" fmla="*/ 45288 w 345052"/>
                <a:gd name="connsiteY23" fmla="*/ 141615 h 345052"/>
                <a:gd name="connsiteX24" fmla="*/ 10783 w 345052"/>
                <a:gd name="connsiteY24" fmla="*/ 141615 h 345052"/>
                <a:gd name="connsiteX25" fmla="*/ 10783 w 345052"/>
                <a:gd name="connsiteY25" fmla="*/ 216377 h 345052"/>
                <a:gd name="connsiteX26" fmla="*/ 45288 w 345052"/>
                <a:gd name="connsiteY26" fmla="*/ 216377 h 345052"/>
                <a:gd name="connsiteX27" fmla="*/ 58228 w 345052"/>
                <a:gd name="connsiteY27" fmla="*/ 248006 h 345052"/>
                <a:gd name="connsiteX28" fmla="*/ 33786 w 345052"/>
                <a:gd name="connsiteY28" fmla="*/ 272448 h 345052"/>
                <a:gd name="connsiteX29" fmla="*/ 85544 w 345052"/>
                <a:gd name="connsiteY29" fmla="*/ 324205 h 345052"/>
                <a:gd name="connsiteX30" fmla="*/ 109985 w 345052"/>
                <a:gd name="connsiteY30" fmla="*/ 299764 h 345052"/>
                <a:gd name="connsiteX31" fmla="*/ 141615 w 345052"/>
                <a:gd name="connsiteY31" fmla="*/ 312704 h 345052"/>
                <a:gd name="connsiteX32" fmla="*/ 141615 w 345052"/>
                <a:gd name="connsiteY32" fmla="*/ 347209 h 345052"/>
                <a:gd name="connsiteX33" fmla="*/ 111423 w 345052"/>
                <a:gd name="connsiteY33" fmla="*/ 177558 h 345052"/>
                <a:gd name="connsiteX34" fmla="*/ 177558 w 345052"/>
                <a:gd name="connsiteY34" fmla="*/ 111423 h 345052"/>
                <a:gd name="connsiteX35" fmla="*/ 243693 w 345052"/>
                <a:gd name="connsiteY35" fmla="*/ 177558 h 345052"/>
                <a:gd name="connsiteX36" fmla="*/ 177558 w 345052"/>
                <a:gd name="connsiteY36" fmla="*/ 243693 h 345052"/>
                <a:gd name="connsiteX37" fmla="*/ 111423 w 345052"/>
                <a:gd name="connsiteY37" fmla="*/ 177558 h 345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45052" h="345052">
                  <a:moveTo>
                    <a:pt x="141615" y="347209"/>
                  </a:moveTo>
                  <a:lnTo>
                    <a:pt x="216377" y="347209"/>
                  </a:lnTo>
                  <a:lnTo>
                    <a:pt x="216377" y="312704"/>
                  </a:lnTo>
                  <a:cubicBezTo>
                    <a:pt x="227878" y="309828"/>
                    <a:pt x="237942" y="305515"/>
                    <a:pt x="248006" y="299764"/>
                  </a:cubicBezTo>
                  <a:lnTo>
                    <a:pt x="272447" y="324205"/>
                  </a:lnTo>
                  <a:lnTo>
                    <a:pt x="324205" y="272448"/>
                  </a:lnTo>
                  <a:lnTo>
                    <a:pt x="299764" y="248006"/>
                  </a:lnTo>
                  <a:cubicBezTo>
                    <a:pt x="305515" y="237942"/>
                    <a:pt x="309828" y="226441"/>
                    <a:pt x="312704" y="216377"/>
                  </a:cubicBezTo>
                  <a:lnTo>
                    <a:pt x="347209" y="216377"/>
                  </a:lnTo>
                  <a:lnTo>
                    <a:pt x="347209" y="141615"/>
                  </a:lnTo>
                  <a:lnTo>
                    <a:pt x="312704" y="141615"/>
                  </a:lnTo>
                  <a:cubicBezTo>
                    <a:pt x="309828" y="130113"/>
                    <a:pt x="305515" y="120050"/>
                    <a:pt x="299764" y="109986"/>
                  </a:cubicBezTo>
                  <a:lnTo>
                    <a:pt x="324205" y="85544"/>
                  </a:lnTo>
                  <a:lnTo>
                    <a:pt x="272447" y="33786"/>
                  </a:lnTo>
                  <a:lnTo>
                    <a:pt x="248006" y="58228"/>
                  </a:lnTo>
                  <a:cubicBezTo>
                    <a:pt x="237942" y="52477"/>
                    <a:pt x="227878" y="48164"/>
                    <a:pt x="216377" y="45288"/>
                  </a:cubicBezTo>
                  <a:lnTo>
                    <a:pt x="216377" y="10783"/>
                  </a:lnTo>
                  <a:lnTo>
                    <a:pt x="141615" y="10783"/>
                  </a:lnTo>
                  <a:lnTo>
                    <a:pt x="141615" y="45288"/>
                  </a:lnTo>
                  <a:cubicBezTo>
                    <a:pt x="130113" y="48164"/>
                    <a:pt x="120049" y="52477"/>
                    <a:pt x="109985" y="58228"/>
                  </a:cubicBezTo>
                  <a:lnTo>
                    <a:pt x="85544" y="33786"/>
                  </a:lnTo>
                  <a:lnTo>
                    <a:pt x="33786" y="85544"/>
                  </a:lnTo>
                  <a:lnTo>
                    <a:pt x="58228" y="109986"/>
                  </a:lnTo>
                  <a:cubicBezTo>
                    <a:pt x="52477" y="120050"/>
                    <a:pt x="48164" y="130113"/>
                    <a:pt x="45288" y="141615"/>
                  </a:cubicBezTo>
                  <a:lnTo>
                    <a:pt x="10783" y="141615"/>
                  </a:lnTo>
                  <a:lnTo>
                    <a:pt x="10783" y="216377"/>
                  </a:lnTo>
                  <a:lnTo>
                    <a:pt x="45288" y="216377"/>
                  </a:lnTo>
                  <a:cubicBezTo>
                    <a:pt x="48164" y="227878"/>
                    <a:pt x="52477" y="237942"/>
                    <a:pt x="58228" y="248006"/>
                  </a:cubicBezTo>
                  <a:lnTo>
                    <a:pt x="33786" y="272448"/>
                  </a:lnTo>
                  <a:lnTo>
                    <a:pt x="85544" y="324205"/>
                  </a:lnTo>
                  <a:lnTo>
                    <a:pt x="109985" y="299764"/>
                  </a:lnTo>
                  <a:cubicBezTo>
                    <a:pt x="120049" y="305515"/>
                    <a:pt x="131551" y="309828"/>
                    <a:pt x="141615" y="312704"/>
                  </a:cubicBezTo>
                  <a:lnTo>
                    <a:pt x="141615" y="347209"/>
                  </a:lnTo>
                  <a:close/>
                  <a:moveTo>
                    <a:pt x="111423" y="177558"/>
                  </a:moveTo>
                  <a:cubicBezTo>
                    <a:pt x="111423" y="141615"/>
                    <a:pt x="141615" y="111423"/>
                    <a:pt x="177558" y="111423"/>
                  </a:cubicBezTo>
                  <a:cubicBezTo>
                    <a:pt x="213501" y="111423"/>
                    <a:pt x="243693" y="141615"/>
                    <a:pt x="243693" y="177558"/>
                  </a:cubicBezTo>
                  <a:cubicBezTo>
                    <a:pt x="243693" y="213501"/>
                    <a:pt x="213501" y="243693"/>
                    <a:pt x="177558" y="243693"/>
                  </a:cubicBezTo>
                  <a:cubicBezTo>
                    <a:pt x="141615" y="243693"/>
                    <a:pt x="111423" y="214939"/>
                    <a:pt x="111423" y="177558"/>
                  </a:cubicBezTo>
                  <a:close/>
                </a:path>
              </a:pathLst>
            </a:custGeom>
            <a:solidFill>
              <a:schemeClr val="accent2"/>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69" name="任意多边形: 形状 68">
              <a:extLst>
                <a:ext uri="{FF2B5EF4-FFF2-40B4-BE49-F238E27FC236}">
                  <a16:creationId xmlns:a16="http://schemas.microsoft.com/office/drawing/2014/main" id="{AB754120-1E38-4D11-B7CB-687FFC862F15}"/>
                </a:ext>
              </a:extLst>
            </p:cNvPr>
            <p:cNvSpPr/>
            <p:nvPr userDrawn="1"/>
          </p:nvSpPr>
          <p:spPr>
            <a:xfrm flipH="1">
              <a:off x="11026880" y="-25751"/>
              <a:ext cx="987216" cy="987216"/>
            </a:xfrm>
            <a:custGeom>
              <a:avLst/>
              <a:gdLst>
                <a:gd name="connsiteX0" fmla="*/ 141615 w 345052"/>
                <a:gd name="connsiteY0" fmla="*/ 347209 h 345052"/>
                <a:gd name="connsiteX1" fmla="*/ 216377 w 345052"/>
                <a:gd name="connsiteY1" fmla="*/ 347209 h 345052"/>
                <a:gd name="connsiteX2" fmla="*/ 216377 w 345052"/>
                <a:gd name="connsiteY2" fmla="*/ 312704 h 345052"/>
                <a:gd name="connsiteX3" fmla="*/ 248006 w 345052"/>
                <a:gd name="connsiteY3" fmla="*/ 299764 h 345052"/>
                <a:gd name="connsiteX4" fmla="*/ 272447 w 345052"/>
                <a:gd name="connsiteY4" fmla="*/ 324205 h 345052"/>
                <a:gd name="connsiteX5" fmla="*/ 324205 w 345052"/>
                <a:gd name="connsiteY5" fmla="*/ 272448 h 345052"/>
                <a:gd name="connsiteX6" fmla="*/ 299764 w 345052"/>
                <a:gd name="connsiteY6" fmla="*/ 248006 h 345052"/>
                <a:gd name="connsiteX7" fmla="*/ 312704 w 345052"/>
                <a:gd name="connsiteY7" fmla="*/ 216377 h 345052"/>
                <a:gd name="connsiteX8" fmla="*/ 347209 w 345052"/>
                <a:gd name="connsiteY8" fmla="*/ 216377 h 345052"/>
                <a:gd name="connsiteX9" fmla="*/ 347209 w 345052"/>
                <a:gd name="connsiteY9" fmla="*/ 141615 h 345052"/>
                <a:gd name="connsiteX10" fmla="*/ 312704 w 345052"/>
                <a:gd name="connsiteY10" fmla="*/ 141615 h 345052"/>
                <a:gd name="connsiteX11" fmla="*/ 299764 w 345052"/>
                <a:gd name="connsiteY11" fmla="*/ 109986 h 345052"/>
                <a:gd name="connsiteX12" fmla="*/ 324205 w 345052"/>
                <a:gd name="connsiteY12" fmla="*/ 85544 h 345052"/>
                <a:gd name="connsiteX13" fmla="*/ 272447 w 345052"/>
                <a:gd name="connsiteY13" fmla="*/ 33786 h 345052"/>
                <a:gd name="connsiteX14" fmla="*/ 248006 w 345052"/>
                <a:gd name="connsiteY14" fmla="*/ 58228 h 345052"/>
                <a:gd name="connsiteX15" fmla="*/ 216377 w 345052"/>
                <a:gd name="connsiteY15" fmla="*/ 45288 h 345052"/>
                <a:gd name="connsiteX16" fmla="*/ 216377 w 345052"/>
                <a:gd name="connsiteY16" fmla="*/ 10783 h 345052"/>
                <a:gd name="connsiteX17" fmla="*/ 141615 w 345052"/>
                <a:gd name="connsiteY17" fmla="*/ 10783 h 345052"/>
                <a:gd name="connsiteX18" fmla="*/ 141615 w 345052"/>
                <a:gd name="connsiteY18" fmla="*/ 45288 h 345052"/>
                <a:gd name="connsiteX19" fmla="*/ 109985 w 345052"/>
                <a:gd name="connsiteY19" fmla="*/ 58228 h 345052"/>
                <a:gd name="connsiteX20" fmla="*/ 85544 w 345052"/>
                <a:gd name="connsiteY20" fmla="*/ 33786 h 345052"/>
                <a:gd name="connsiteX21" fmla="*/ 33786 w 345052"/>
                <a:gd name="connsiteY21" fmla="*/ 85544 h 345052"/>
                <a:gd name="connsiteX22" fmla="*/ 58228 w 345052"/>
                <a:gd name="connsiteY22" fmla="*/ 109986 h 345052"/>
                <a:gd name="connsiteX23" fmla="*/ 45288 w 345052"/>
                <a:gd name="connsiteY23" fmla="*/ 141615 h 345052"/>
                <a:gd name="connsiteX24" fmla="*/ 10783 w 345052"/>
                <a:gd name="connsiteY24" fmla="*/ 141615 h 345052"/>
                <a:gd name="connsiteX25" fmla="*/ 10783 w 345052"/>
                <a:gd name="connsiteY25" fmla="*/ 216377 h 345052"/>
                <a:gd name="connsiteX26" fmla="*/ 45288 w 345052"/>
                <a:gd name="connsiteY26" fmla="*/ 216377 h 345052"/>
                <a:gd name="connsiteX27" fmla="*/ 58228 w 345052"/>
                <a:gd name="connsiteY27" fmla="*/ 248006 h 345052"/>
                <a:gd name="connsiteX28" fmla="*/ 33786 w 345052"/>
                <a:gd name="connsiteY28" fmla="*/ 272448 h 345052"/>
                <a:gd name="connsiteX29" fmla="*/ 85544 w 345052"/>
                <a:gd name="connsiteY29" fmla="*/ 324205 h 345052"/>
                <a:gd name="connsiteX30" fmla="*/ 109985 w 345052"/>
                <a:gd name="connsiteY30" fmla="*/ 299764 h 345052"/>
                <a:gd name="connsiteX31" fmla="*/ 141615 w 345052"/>
                <a:gd name="connsiteY31" fmla="*/ 312704 h 345052"/>
                <a:gd name="connsiteX32" fmla="*/ 141615 w 345052"/>
                <a:gd name="connsiteY32" fmla="*/ 347209 h 345052"/>
                <a:gd name="connsiteX33" fmla="*/ 111423 w 345052"/>
                <a:gd name="connsiteY33" fmla="*/ 177558 h 345052"/>
                <a:gd name="connsiteX34" fmla="*/ 177558 w 345052"/>
                <a:gd name="connsiteY34" fmla="*/ 111423 h 345052"/>
                <a:gd name="connsiteX35" fmla="*/ 243693 w 345052"/>
                <a:gd name="connsiteY35" fmla="*/ 177558 h 345052"/>
                <a:gd name="connsiteX36" fmla="*/ 177558 w 345052"/>
                <a:gd name="connsiteY36" fmla="*/ 243693 h 345052"/>
                <a:gd name="connsiteX37" fmla="*/ 111423 w 345052"/>
                <a:gd name="connsiteY37" fmla="*/ 177558 h 345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45052" h="345052">
                  <a:moveTo>
                    <a:pt x="141615" y="347209"/>
                  </a:moveTo>
                  <a:lnTo>
                    <a:pt x="216377" y="347209"/>
                  </a:lnTo>
                  <a:lnTo>
                    <a:pt x="216377" y="312704"/>
                  </a:lnTo>
                  <a:cubicBezTo>
                    <a:pt x="227878" y="309828"/>
                    <a:pt x="237942" y="305515"/>
                    <a:pt x="248006" y="299764"/>
                  </a:cubicBezTo>
                  <a:lnTo>
                    <a:pt x="272447" y="324205"/>
                  </a:lnTo>
                  <a:lnTo>
                    <a:pt x="324205" y="272448"/>
                  </a:lnTo>
                  <a:lnTo>
                    <a:pt x="299764" y="248006"/>
                  </a:lnTo>
                  <a:cubicBezTo>
                    <a:pt x="305515" y="237942"/>
                    <a:pt x="309828" y="226441"/>
                    <a:pt x="312704" y="216377"/>
                  </a:cubicBezTo>
                  <a:lnTo>
                    <a:pt x="347209" y="216377"/>
                  </a:lnTo>
                  <a:lnTo>
                    <a:pt x="347209" y="141615"/>
                  </a:lnTo>
                  <a:lnTo>
                    <a:pt x="312704" y="141615"/>
                  </a:lnTo>
                  <a:cubicBezTo>
                    <a:pt x="309828" y="130113"/>
                    <a:pt x="305515" y="120050"/>
                    <a:pt x="299764" y="109986"/>
                  </a:cubicBezTo>
                  <a:lnTo>
                    <a:pt x="324205" y="85544"/>
                  </a:lnTo>
                  <a:lnTo>
                    <a:pt x="272447" y="33786"/>
                  </a:lnTo>
                  <a:lnTo>
                    <a:pt x="248006" y="58228"/>
                  </a:lnTo>
                  <a:cubicBezTo>
                    <a:pt x="237942" y="52477"/>
                    <a:pt x="227878" y="48164"/>
                    <a:pt x="216377" y="45288"/>
                  </a:cubicBezTo>
                  <a:lnTo>
                    <a:pt x="216377" y="10783"/>
                  </a:lnTo>
                  <a:lnTo>
                    <a:pt x="141615" y="10783"/>
                  </a:lnTo>
                  <a:lnTo>
                    <a:pt x="141615" y="45288"/>
                  </a:lnTo>
                  <a:cubicBezTo>
                    <a:pt x="130113" y="48164"/>
                    <a:pt x="120049" y="52477"/>
                    <a:pt x="109985" y="58228"/>
                  </a:cubicBezTo>
                  <a:lnTo>
                    <a:pt x="85544" y="33786"/>
                  </a:lnTo>
                  <a:lnTo>
                    <a:pt x="33786" y="85544"/>
                  </a:lnTo>
                  <a:lnTo>
                    <a:pt x="58228" y="109986"/>
                  </a:lnTo>
                  <a:cubicBezTo>
                    <a:pt x="52477" y="120050"/>
                    <a:pt x="48164" y="130113"/>
                    <a:pt x="45288" y="141615"/>
                  </a:cubicBezTo>
                  <a:lnTo>
                    <a:pt x="10783" y="141615"/>
                  </a:lnTo>
                  <a:lnTo>
                    <a:pt x="10783" y="216377"/>
                  </a:lnTo>
                  <a:lnTo>
                    <a:pt x="45288" y="216377"/>
                  </a:lnTo>
                  <a:cubicBezTo>
                    <a:pt x="48164" y="227878"/>
                    <a:pt x="52477" y="237942"/>
                    <a:pt x="58228" y="248006"/>
                  </a:cubicBezTo>
                  <a:lnTo>
                    <a:pt x="33786" y="272448"/>
                  </a:lnTo>
                  <a:lnTo>
                    <a:pt x="85544" y="324205"/>
                  </a:lnTo>
                  <a:lnTo>
                    <a:pt x="109985" y="299764"/>
                  </a:lnTo>
                  <a:cubicBezTo>
                    <a:pt x="120049" y="305515"/>
                    <a:pt x="131551" y="309828"/>
                    <a:pt x="141615" y="312704"/>
                  </a:cubicBezTo>
                  <a:lnTo>
                    <a:pt x="141615" y="347209"/>
                  </a:lnTo>
                  <a:close/>
                  <a:moveTo>
                    <a:pt x="111423" y="177558"/>
                  </a:moveTo>
                  <a:cubicBezTo>
                    <a:pt x="111423" y="141615"/>
                    <a:pt x="141615" y="111423"/>
                    <a:pt x="177558" y="111423"/>
                  </a:cubicBezTo>
                  <a:cubicBezTo>
                    <a:pt x="213501" y="111423"/>
                    <a:pt x="243693" y="141615"/>
                    <a:pt x="243693" y="177558"/>
                  </a:cubicBezTo>
                  <a:cubicBezTo>
                    <a:pt x="243693" y="213501"/>
                    <a:pt x="213501" y="243693"/>
                    <a:pt x="177558" y="243693"/>
                  </a:cubicBezTo>
                  <a:cubicBezTo>
                    <a:pt x="141615" y="243693"/>
                    <a:pt x="111423" y="214939"/>
                    <a:pt x="111423" y="177558"/>
                  </a:cubicBezTo>
                  <a:close/>
                </a:path>
              </a:pathLst>
            </a:custGeom>
            <a:solidFill>
              <a:schemeClr val="accent2"/>
            </a:solidFill>
            <a:ln w="9525" cap="flat">
              <a:noFill/>
              <a:prstDash val="solid"/>
              <a:miter/>
            </a:ln>
            <a:scene3d>
              <a:camera prst="orthographicFront"/>
              <a:lightRig rig="threePt" dir="t"/>
            </a:scene3d>
            <a:sp3d/>
          </p:spPr>
          <p:txBody>
            <a:bodyPr anchor="ctr"/>
            <a:lstStyle/>
            <a:p>
              <a:pPr>
                <a:defRPr/>
              </a:pPr>
              <a:endParaRPr lang="zh-CN" altLang="en-US" sz="5460"/>
            </a:p>
          </p:txBody>
        </p:sp>
      </p:grpSp>
      <p:pic>
        <p:nvPicPr>
          <p:cNvPr id="70" name="图片 75">
            <a:extLst>
              <a:ext uri="{FF2B5EF4-FFF2-40B4-BE49-F238E27FC236}">
                <a16:creationId xmlns:a16="http://schemas.microsoft.com/office/drawing/2014/main" id="{304A345E-86A9-4C80-A292-AFA10880CCC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4081125" y="385763"/>
            <a:ext cx="2162175" cy="377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 name="标题 1"/>
          <p:cNvSpPr>
            <a:spLocks noGrp="1"/>
          </p:cNvSpPr>
          <p:nvPr>
            <p:ph type="title"/>
          </p:nvPr>
        </p:nvSpPr>
        <p:spPr>
          <a:xfrm>
            <a:off x="822734" y="5518850"/>
            <a:ext cx="7397752" cy="1222194"/>
          </a:xfrm>
        </p:spPr>
        <p:txBody>
          <a:bodyPr/>
          <a:lstStyle>
            <a:lvl1pPr algn="l">
              <a:defRPr sz="3276" b="1">
                <a:solidFill>
                  <a:schemeClr val="tx2"/>
                </a:solidFill>
              </a:defRPr>
            </a:lvl1pPr>
          </a:lstStyle>
          <a:p>
            <a:r>
              <a:rPr lang="zh-CN" altLang="en-US"/>
              <a:t>单击此处编辑母版标题样式</a:t>
            </a:r>
            <a:endParaRPr lang="zh-CN" altLang="en-US" dirty="0"/>
          </a:p>
        </p:txBody>
      </p:sp>
      <p:sp>
        <p:nvSpPr>
          <p:cNvPr id="21" name="文本占位符 2"/>
          <p:cNvSpPr>
            <a:spLocks noGrp="1"/>
          </p:cNvSpPr>
          <p:nvPr>
            <p:ph type="body" idx="1"/>
          </p:nvPr>
        </p:nvSpPr>
        <p:spPr>
          <a:xfrm>
            <a:off x="824257" y="6741045"/>
            <a:ext cx="7397752" cy="1386372"/>
          </a:xfrm>
        </p:spPr>
        <p:txBody>
          <a:bodyPr anchor="t"/>
          <a:lstStyle>
            <a:lvl1pPr marL="0" indent="0" algn="l">
              <a:lnSpc>
                <a:spcPct val="100000"/>
              </a:lnSpc>
              <a:buNone/>
              <a:defRPr sz="1502">
                <a:solidFill>
                  <a:schemeClr val="tx2"/>
                </a:solidFill>
              </a:defRPr>
            </a:lvl1pPr>
            <a:lvl2pPr marL="624048" indent="0">
              <a:buNone/>
              <a:defRPr sz="2730">
                <a:solidFill>
                  <a:schemeClr val="tx1">
                    <a:tint val="75000"/>
                  </a:schemeClr>
                </a:solidFill>
              </a:defRPr>
            </a:lvl2pPr>
            <a:lvl3pPr marL="1248093" indent="0">
              <a:buNone/>
              <a:defRPr sz="2457">
                <a:solidFill>
                  <a:schemeClr val="tx1">
                    <a:tint val="75000"/>
                  </a:schemeClr>
                </a:solidFill>
              </a:defRPr>
            </a:lvl3pPr>
            <a:lvl4pPr marL="1872141" indent="0">
              <a:buNone/>
              <a:defRPr sz="2184">
                <a:solidFill>
                  <a:schemeClr val="tx1">
                    <a:tint val="75000"/>
                  </a:schemeClr>
                </a:solidFill>
              </a:defRPr>
            </a:lvl4pPr>
            <a:lvl5pPr marL="2496188" indent="0">
              <a:buNone/>
              <a:defRPr sz="2184">
                <a:solidFill>
                  <a:schemeClr val="tx1">
                    <a:tint val="75000"/>
                  </a:schemeClr>
                </a:solidFill>
              </a:defRPr>
            </a:lvl5pPr>
            <a:lvl6pPr marL="3120234" indent="0">
              <a:buNone/>
              <a:defRPr sz="2184">
                <a:solidFill>
                  <a:schemeClr val="tx1">
                    <a:tint val="75000"/>
                  </a:schemeClr>
                </a:solidFill>
              </a:defRPr>
            </a:lvl6pPr>
            <a:lvl7pPr marL="3744280" indent="0">
              <a:buNone/>
              <a:defRPr sz="2184">
                <a:solidFill>
                  <a:schemeClr val="tx1">
                    <a:tint val="75000"/>
                  </a:schemeClr>
                </a:solidFill>
              </a:defRPr>
            </a:lvl7pPr>
            <a:lvl8pPr marL="4368328" indent="0">
              <a:buNone/>
              <a:defRPr sz="2184">
                <a:solidFill>
                  <a:schemeClr val="tx1">
                    <a:tint val="75000"/>
                  </a:schemeClr>
                </a:solidFill>
              </a:defRPr>
            </a:lvl8pPr>
            <a:lvl9pPr marL="4992376" indent="0">
              <a:buNone/>
              <a:defRPr sz="2184">
                <a:solidFill>
                  <a:schemeClr val="tx1">
                    <a:tint val="75000"/>
                  </a:schemeClr>
                </a:solidFill>
              </a:defRPr>
            </a:lvl9pPr>
          </a:lstStyle>
          <a:p>
            <a:pPr lvl="0"/>
            <a:r>
              <a:rPr lang="zh-CN" altLang="en-US"/>
              <a:t>编辑母版文本样式</a:t>
            </a:r>
          </a:p>
        </p:txBody>
      </p:sp>
    </p:spTree>
    <p:extLst>
      <p:ext uri="{BB962C8B-B14F-4D97-AF65-F5344CB8AC3E}">
        <p14:creationId xmlns:p14="http://schemas.microsoft.com/office/powerpoint/2010/main" val="1867355998"/>
      </p:ext>
    </p:extLst>
  </p:cSld>
  <p:clrMapOvr>
    <a:overrideClrMapping bg1="lt1" tx1="dk1" bg2="lt2" tx2="dk2" accent1="accent1" accent2="accent2" accent3="accent3" accent4="accent4" accent5="accent5" accent6="accent6" hlink="hlink" folHlink="folHlink"/>
  </p:clrMapOvr>
  <p:transition spd="slow">
    <p:fade/>
  </p:transition>
</p:sldLayout>
</file>

<file path=ppt/slideLayouts/slideLayout3.xml><?xml version="1.0" encoding="utf-8"?>
<p:sldLayout xmlns:a="http://schemas.openxmlformats.org/drawingml/2006/main" xmlns:r="http://schemas.openxmlformats.org/officeDocument/2006/relationships" xmlns:p="http://schemas.openxmlformats.org/presentationml/2006/main" preserve="1">
  <p:cSld name="标题和内容">
    <p:spTree>
      <p:nvGrpSpPr>
        <p:cNvPr id="1" name=""/>
        <p:cNvGrpSpPr/>
        <p:nvPr/>
      </p:nvGrpSpPr>
      <p:grpSpPr>
        <a:xfrm>
          <a:off x="0" y="0"/>
          <a:ext cx="0" cy="0"/>
          <a:chOff x="0" y="0"/>
          <a:chExt cx="0" cy="0"/>
        </a:xfrm>
      </p:grpSpPr>
      <p:pic>
        <p:nvPicPr>
          <p:cNvPr id="4" name="图片 10" descr="图片包含 文字, 纵横字谜&#10;&#10;已生成极高可信度的说明">
            <a:extLst>
              <a:ext uri="{FF2B5EF4-FFF2-40B4-BE49-F238E27FC236}">
                <a16:creationId xmlns:a16="http://schemas.microsoft.com/office/drawing/2014/main" id="{6857474F-CFB2-4D6E-8AC9-82FA0FBD7680}"/>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5068550" y="7727950"/>
            <a:ext cx="1574800" cy="157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标题 5">
            <a:extLst>
              <a:ext uri="{FF2B5EF4-FFF2-40B4-BE49-F238E27FC236}">
                <a16:creationId xmlns:a16="http://schemas.microsoft.com/office/drawing/2014/main" id="{D124F9DB-C87A-423F-9657-38C7A2901430}"/>
              </a:ext>
            </a:extLst>
          </p:cNvPr>
          <p:cNvSpPr>
            <a:spLocks noGrp="1"/>
          </p:cNvSpPr>
          <p:nvPr>
            <p:ph type="title"/>
          </p:nvPr>
        </p:nvSpPr>
        <p:spPr/>
        <p:txBody>
          <a:bodyPr/>
          <a:lstStyle>
            <a:lvl1pPr>
              <a:defRPr>
                <a:latin typeface="+mn-ea"/>
                <a:ea typeface="+mn-ea"/>
              </a:defRPr>
            </a:lvl1pPr>
          </a:lstStyle>
          <a:p>
            <a:r>
              <a:rPr lang="zh-CN" altLang="en-US"/>
              <a:t>单击此处编辑母版标题样式</a:t>
            </a:r>
            <a:endParaRPr lang="zh-CN" altLang="en-US" dirty="0"/>
          </a:p>
        </p:txBody>
      </p:sp>
      <p:sp>
        <p:nvSpPr>
          <p:cNvPr id="8" name="内容占位符 7">
            <a:extLst>
              <a:ext uri="{FF2B5EF4-FFF2-40B4-BE49-F238E27FC236}">
                <a16:creationId xmlns:a16="http://schemas.microsoft.com/office/drawing/2014/main" id="{2070191C-4093-409C-8FD5-7369A79637AD}"/>
              </a:ext>
            </a:extLst>
          </p:cNvPr>
          <p:cNvSpPr>
            <a:spLocks noGrp="1"/>
          </p:cNvSpPr>
          <p:nvPr>
            <p:ph sz="quarter" idx="13"/>
          </p:nvPr>
        </p:nvSpPr>
        <p:spPr>
          <a:xfrm>
            <a:off x="914518" y="1542911"/>
            <a:ext cx="14812149" cy="6834753"/>
          </a:xfrm>
        </p:spPr>
        <p:txBody>
          <a:bodyPr/>
          <a:lstStyle>
            <a:lvl1pPr>
              <a:defRPr>
                <a:latin typeface="+mn-ea"/>
                <a:ea typeface="+mn-ea"/>
              </a:defRPr>
            </a:lvl1pPr>
            <a:lvl2pPr>
              <a:defRPr>
                <a:latin typeface="+mn-ea"/>
                <a:ea typeface="+mn-ea"/>
              </a:defRPr>
            </a:lvl2pPr>
            <a:lvl3pPr>
              <a:defRPr>
                <a:latin typeface="+mn-ea"/>
                <a:ea typeface="+mn-ea"/>
              </a:defRPr>
            </a:lvl3pPr>
            <a:lvl4pPr>
              <a:defRPr>
                <a:latin typeface="+mn-ea"/>
                <a:ea typeface="+mn-ea"/>
              </a:defRPr>
            </a:lvl4pPr>
            <a:lvl5pPr>
              <a:defRPr>
                <a:latin typeface="+mn-ea"/>
                <a:ea typeface="+mn-ea"/>
              </a:defRPr>
            </a:lvl5p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zh-CN" altLang="en-US" dirty="0"/>
          </a:p>
        </p:txBody>
      </p:sp>
      <p:sp>
        <p:nvSpPr>
          <p:cNvPr id="5" name="日期占位符 2">
            <a:extLst>
              <a:ext uri="{FF2B5EF4-FFF2-40B4-BE49-F238E27FC236}">
                <a16:creationId xmlns:a16="http://schemas.microsoft.com/office/drawing/2014/main" id="{968E7427-683C-4304-A775-858FF21E2977}"/>
              </a:ext>
            </a:extLst>
          </p:cNvPr>
          <p:cNvSpPr>
            <a:spLocks noGrp="1"/>
          </p:cNvSpPr>
          <p:nvPr>
            <p:ph type="dt" sz="half" idx="14"/>
          </p:nvPr>
        </p:nvSpPr>
        <p:spPr/>
        <p:txBody>
          <a:bodyPr/>
          <a:lstStyle>
            <a:lvl1pPr>
              <a:defRPr>
                <a:latin typeface="+mn-ea"/>
                <a:ea typeface="+mn-ea"/>
              </a:defRPr>
            </a:lvl1pPr>
          </a:lstStyle>
          <a:p>
            <a:pPr>
              <a:defRPr/>
            </a:pPr>
            <a:endParaRPr lang="en-US" altLang="zh-TW"/>
          </a:p>
        </p:txBody>
      </p:sp>
      <p:sp>
        <p:nvSpPr>
          <p:cNvPr id="7" name="页脚占位符 3">
            <a:extLst>
              <a:ext uri="{FF2B5EF4-FFF2-40B4-BE49-F238E27FC236}">
                <a16:creationId xmlns:a16="http://schemas.microsoft.com/office/drawing/2014/main" id="{5CE0FB9F-F532-4D0E-9C4C-4BDE11FA4CD3}"/>
              </a:ext>
            </a:extLst>
          </p:cNvPr>
          <p:cNvSpPr>
            <a:spLocks noGrp="1"/>
          </p:cNvSpPr>
          <p:nvPr>
            <p:ph type="ftr" sz="quarter" idx="15"/>
          </p:nvPr>
        </p:nvSpPr>
        <p:spPr/>
        <p:txBody>
          <a:bodyPr/>
          <a:lstStyle>
            <a:lvl1pPr>
              <a:defRPr>
                <a:latin typeface="+mn-ea"/>
                <a:ea typeface="+mn-ea"/>
              </a:defRPr>
            </a:lvl1pPr>
          </a:lstStyle>
          <a:p>
            <a:pPr>
              <a:defRPr/>
            </a:pPr>
            <a:endParaRPr lang="en-US" altLang="zh-TW"/>
          </a:p>
        </p:txBody>
      </p:sp>
      <p:sp>
        <p:nvSpPr>
          <p:cNvPr id="9" name="灯片编号占位符 4">
            <a:extLst>
              <a:ext uri="{FF2B5EF4-FFF2-40B4-BE49-F238E27FC236}">
                <a16:creationId xmlns:a16="http://schemas.microsoft.com/office/drawing/2014/main" id="{1EF27CCA-DC87-49CB-ACDB-292434F8D1BA}"/>
              </a:ext>
            </a:extLst>
          </p:cNvPr>
          <p:cNvSpPr>
            <a:spLocks noGrp="1"/>
          </p:cNvSpPr>
          <p:nvPr>
            <p:ph type="sldNum" sz="quarter" idx="16"/>
          </p:nvPr>
        </p:nvSpPr>
        <p:spPr/>
        <p:txBody>
          <a:bodyPr/>
          <a:lstStyle>
            <a:lvl1pPr>
              <a:defRPr smtClean="0">
                <a:latin typeface="+mn-ea"/>
                <a:ea typeface="+mn-ea"/>
              </a:defRPr>
            </a:lvl1pPr>
          </a:lstStyle>
          <a:p>
            <a:pPr>
              <a:defRPr/>
            </a:pPr>
            <a:fld id="{7D00769C-5C1B-43AA-B407-79D0DFED9BDB}" type="slidenum">
              <a:rPr lang="en-US" altLang="zh-TW" smtClean="0"/>
              <a:pPr>
                <a:defRPr/>
              </a:pPr>
              <a:t>‹#›</a:t>
            </a:fld>
            <a:endParaRPr lang="en-US" altLang="zh-TW"/>
          </a:p>
        </p:txBody>
      </p:sp>
    </p:spTree>
    <p:extLst>
      <p:ext uri="{BB962C8B-B14F-4D97-AF65-F5344CB8AC3E}">
        <p14:creationId xmlns:p14="http://schemas.microsoft.com/office/powerpoint/2010/main" val="3423755493"/>
      </p:ext>
    </p:extLst>
  </p:cSld>
  <p:clrMapOvr>
    <a:masterClrMapping/>
  </p:clrMapOvr>
  <p:transition spd="slow">
    <p:fade/>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仅标题页">
    <p:spTree>
      <p:nvGrpSpPr>
        <p:cNvPr id="1" name=""/>
        <p:cNvGrpSpPr/>
        <p:nvPr/>
      </p:nvGrpSpPr>
      <p:grpSpPr>
        <a:xfrm>
          <a:off x="0" y="0"/>
          <a:ext cx="0" cy="0"/>
          <a:chOff x="0" y="0"/>
          <a:chExt cx="0" cy="0"/>
        </a:xfrm>
      </p:grpSpPr>
      <p:pic>
        <p:nvPicPr>
          <p:cNvPr id="3" name="图片 10" descr="图片包含 文字, 纵横字谜&#10;&#10;已生成极高可信度的说明">
            <a:extLst>
              <a:ext uri="{FF2B5EF4-FFF2-40B4-BE49-F238E27FC236}">
                <a16:creationId xmlns:a16="http://schemas.microsoft.com/office/drawing/2014/main" id="{D06C6BEB-AA52-45EB-98DD-0B6CC53B7D32}"/>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5068550" y="7727950"/>
            <a:ext cx="1574800" cy="157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a:extLst>
              <a:ext uri="{FF2B5EF4-FFF2-40B4-BE49-F238E27FC236}">
                <a16:creationId xmlns:a16="http://schemas.microsoft.com/office/drawing/2014/main" id="{F21C7A1C-3684-4AAF-A408-C63B6CB64104}"/>
              </a:ext>
            </a:extLst>
          </p:cNvPr>
          <p:cNvSpPr>
            <a:spLocks noGrp="1"/>
          </p:cNvSpPr>
          <p:nvPr>
            <p:ph type="title"/>
          </p:nvPr>
        </p:nvSpPr>
        <p:spPr/>
        <p:txBody>
          <a:bodyPr/>
          <a:lstStyle>
            <a:lvl1pPr>
              <a:defRPr>
                <a:latin typeface="+mn-ea"/>
                <a:ea typeface="+mn-ea"/>
              </a:defRPr>
            </a:lvl1pPr>
          </a:lstStyle>
          <a:p>
            <a:r>
              <a:rPr lang="zh-CN" altLang="en-US"/>
              <a:t>单击此处编辑母版标题样式</a:t>
            </a:r>
            <a:endParaRPr lang="en-US" dirty="0"/>
          </a:p>
        </p:txBody>
      </p:sp>
      <p:sp>
        <p:nvSpPr>
          <p:cNvPr id="4" name="Date Placeholder 2">
            <a:extLst>
              <a:ext uri="{FF2B5EF4-FFF2-40B4-BE49-F238E27FC236}">
                <a16:creationId xmlns:a16="http://schemas.microsoft.com/office/drawing/2014/main" id="{580A4910-95F7-40FF-BBB3-7613779F1DFA}"/>
              </a:ext>
            </a:extLst>
          </p:cNvPr>
          <p:cNvSpPr>
            <a:spLocks noGrp="1"/>
          </p:cNvSpPr>
          <p:nvPr>
            <p:ph type="dt" sz="half" idx="10"/>
          </p:nvPr>
        </p:nvSpPr>
        <p:spPr/>
        <p:txBody>
          <a:bodyPr/>
          <a:lstStyle>
            <a:lvl1pPr>
              <a:defRPr>
                <a:latin typeface="+mn-ea"/>
                <a:ea typeface="+mn-ea"/>
              </a:defRPr>
            </a:lvl1pPr>
          </a:lstStyle>
          <a:p>
            <a:pPr>
              <a:defRPr/>
            </a:pPr>
            <a:fld id="{96DFF08F-DC6B-4601-B491-B0F83F6DD2DA}" type="datetimeFigureOut">
              <a:rPr lang="en-US" smtClean="0"/>
              <a:pPr>
                <a:defRPr/>
              </a:pPr>
              <a:t>11/22/2018</a:t>
            </a:fld>
            <a:endParaRPr lang="en-US" dirty="0"/>
          </a:p>
        </p:txBody>
      </p:sp>
      <p:sp>
        <p:nvSpPr>
          <p:cNvPr id="5" name="Footer Placeholder 3">
            <a:extLst>
              <a:ext uri="{FF2B5EF4-FFF2-40B4-BE49-F238E27FC236}">
                <a16:creationId xmlns:a16="http://schemas.microsoft.com/office/drawing/2014/main" id="{A7A7C67A-AC77-49C1-B332-951CB41478EB}"/>
              </a:ext>
            </a:extLst>
          </p:cNvPr>
          <p:cNvSpPr>
            <a:spLocks noGrp="1"/>
          </p:cNvSpPr>
          <p:nvPr>
            <p:ph type="ftr" sz="quarter" idx="11"/>
          </p:nvPr>
        </p:nvSpPr>
        <p:spPr/>
        <p:txBody>
          <a:bodyPr/>
          <a:lstStyle>
            <a:lvl1pPr>
              <a:defRPr>
                <a:latin typeface="+mn-ea"/>
                <a:ea typeface="+mn-ea"/>
              </a:defRPr>
            </a:lvl1pPr>
          </a:lstStyle>
          <a:p>
            <a:pPr>
              <a:defRPr/>
            </a:pPr>
            <a:endParaRPr lang="en-US"/>
          </a:p>
        </p:txBody>
      </p:sp>
      <p:sp>
        <p:nvSpPr>
          <p:cNvPr id="6" name="Slide Number Placeholder 4">
            <a:extLst>
              <a:ext uri="{FF2B5EF4-FFF2-40B4-BE49-F238E27FC236}">
                <a16:creationId xmlns:a16="http://schemas.microsoft.com/office/drawing/2014/main" id="{15A93C97-4E6C-471F-945A-93F498EB6E22}"/>
              </a:ext>
            </a:extLst>
          </p:cNvPr>
          <p:cNvSpPr>
            <a:spLocks noGrp="1"/>
          </p:cNvSpPr>
          <p:nvPr>
            <p:ph type="sldNum" sz="quarter" idx="12"/>
          </p:nvPr>
        </p:nvSpPr>
        <p:spPr/>
        <p:txBody>
          <a:bodyPr/>
          <a:lstStyle>
            <a:lvl1pPr>
              <a:defRPr smtClean="0">
                <a:latin typeface="+mn-ea"/>
                <a:ea typeface="+mn-ea"/>
              </a:defRPr>
            </a:lvl1pPr>
          </a:lstStyle>
          <a:p>
            <a:pPr>
              <a:defRPr/>
            </a:pPr>
            <a:fld id="{268A6B4B-5E7A-4434-9F68-C2FDBC8EF805}" type="slidenum">
              <a:rPr lang="en-US" smtClean="0"/>
              <a:pPr>
                <a:defRPr/>
              </a:pPr>
              <a:t>‹#›</a:t>
            </a:fld>
            <a:endParaRPr lang="en-US"/>
          </a:p>
        </p:txBody>
      </p:sp>
    </p:spTree>
    <p:extLst>
      <p:ext uri="{BB962C8B-B14F-4D97-AF65-F5344CB8AC3E}">
        <p14:creationId xmlns:p14="http://schemas.microsoft.com/office/powerpoint/2010/main" val="3462317675"/>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showMasterSp="0" type="blank" preserve="1">
  <p:cSld name="空白">
    <p:spTree>
      <p:nvGrpSpPr>
        <p:cNvPr id="1" name=""/>
        <p:cNvGrpSpPr/>
        <p:nvPr/>
      </p:nvGrpSpPr>
      <p:grpSpPr>
        <a:xfrm>
          <a:off x="0" y="0"/>
          <a:ext cx="0" cy="0"/>
          <a:chOff x="0" y="0"/>
          <a:chExt cx="0" cy="0"/>
        </a:xfrm>
      </p:grpSpPr>
      <p:pic>
        <p:nvPicPr>
          <p:cNvPr id="2" name="图片 10" descr="图片包含 文字, 纵横字谜&#10;&#10;已生成极高可信度的说明">
            <a:extLst>
              <a:ext uri="{FF2B5EF4-FFF2-40B4-BE49-F238E27FC236}">
                <a16:creationId xmlns:a16="http://schemas.microsoft.com/office/drawing/2014/main" id="{026F93CC-293B-467A-B1DC-11009612DC6C}"/>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5068550" y="7727950"/>
            <a:ext cx="1574800" cy="157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3" name="直接连接符 2">
            <a:extLst>
              <a:ext uri="{FF2B5EF4-FFF2-40B4-BE49-F238E27FC236}">
                <a16:creationId xmlns:a16="http://schemas.microsoft.com/office/drawing/2014/main" id="{A5F704BC-E3A8-4B2C-AF8B-CCD83A1966CE}"/>
              </a:ext>
            </a:extLst>
          </p:cNvPr>
          <p:cNvCxnSpPr/>
          <p:nvPr userDrawn="1"/>
        </p:nvCxnSpPr>
        <p:spPr>
          <a:xfrm>
            <a:off x="0" y="863600"/>
            <a:ext cx="16530638" cy="0"/>
          </a:xfrm>
          <a:prstGeom prst="line">
            <a:avLst/>
          </a:prstGeom>
        </p:spPr>
        <p:style>
          <a:lnRef idx="1">
            <a:schemeClr val="accent1"/>
          </a:lnRef>
          <a:fillRef idx="0">
            <a:schemeClr val="accent1"/>
          </a:fillRef>
          <a:effectRef idx="0">
            <a:schemeClr val="accent1"/>
          </a:effectRef>
          <a:fontRef idx="minor">
            <a:schemeClr val="tx1"/>
          </a:fontRef>
        </p:style>
      </p:cxnSp>
      <p:pic>
        <p:nvPicPr>
          <p:cNvPr id="4" name="图片 13">
            <a:extLst>
              <a:ext uri="{FF2B5EF4-FFF2-40B4-BE49-F238E27FC236}">
                <a16:creationId xmlns:a16="http://schemas.microsoft.com/office/drawing/2014/main" id="{3185FB84-0F96-4091-A309-3BF7C463EBBD}"/>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4081125" y="385763"/>
            <a:ext cx="2162175" cy="377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066653371"/>
      </p:ext>
    </p:extLst>
  </p:cSld>
  <p:clrMapOvr>
    <a:masterClrMapping/>
  </p:clrMapOvr>
  <p:transition spd="slow">
    <p:fade/>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showMasterSp="0" preserve="1">
  <p:cSld name="末尾幻灯片">
    <p:bg>
      <p:bgPr>
        <a:gradFill rotWithShape="0">
          <a:gsLst>
            <a:gs pos="0">
              <a:srgbClr val="3CBDDB"/>
            </a:gs>
            <a:gs pos="100000">
              <a:schemeClr val="accent1"/>
            </a:gs>
          </a:gsLst>
          <a:lin ang="10800000"/>
        </a:gradFill>
        <a:effectLst/>
      </p:bgPr>
    </p:bg>
    <p:spTree>
      <p:nvGrpSpPr>
        <p:cNvPr id="1" name=""/>
        <p:cNvGrpSpPr/>
        <p:nvPr/>
      </p:nvGrpSpPr>
      <p:grpSpPr>
        <a:xfrm>
          <a:off x="0" y="0"/>
          <a:ext cx="0" cy="0"/>
          <a:chOff x="0" y="0"/>
          <a:chExt cx="0" cy="0"/>
        </a:xfrm>
      </p:grpSpPr>
      <p:grpSp>
        <p:nvGrpSpPr>
          <p:cNvPr id="5" name="组合 10">
            <a:extLst>
              <a:ext uri="{FF2B5EF4-FFF2-40B4-BE49-F238E27FC236}">
                <a16:creationId xmlns:a16="http://schemas.microsoft.com/office/drawing/2014/main" id="{AEA9369A-E159-4A9E-B9ED-A33A02631526}"/>
              </a:ext>
            </a:extLst>
          </p:cNvPr>
          <p:cNvGrpSpPr>
            <a:grpSpLocks/>
          </p:cNvGrpSpPr>
          <p:nvPr/>
        </p:nvGrpSpPr>
        <p:grpSpPr bwMode="auto">
          <a:xfrm>
            <a:off x="0" y="0"/>
            <a:ext cx="8412163" cy="9361488"/>
            <a:chOff x="-1" y="0"/>
            <a:chExt cx="6162805" cy="6858000"/>
          </a:xfrm>
        </p:grpSpPr>
        <p:sp>
          <p:nvSpPr>
            <p:cNvPr id="7" name="任意多边形: 形状 6">
              <a:extLst>
                <a:ext uri="{FF2B5EF4-FFF2-40B4-BE49-F238E27FC236}">
                  <a16:creationId xmlns:a16="http://schemas.microsoft.com/office/drawing/2014/main" id="{C189F8FE-2790-4D21-8657-0E74F201966E}"/>
                </a:ext>
              </a:extLst>
            </p:cNvPr>
            <p:cNvSpPr/>
            <p:nvPr userDrawn="1"/>
          </p:nvSpPr>
          <p:spPr>
            <a:xfrm>
              <a:off x="1484727" y="0"/>
              <a:ext cx="598767" cy="338244"/>
            </a:xfrm>
            <a:custGeom>
              <a:avLst/>
              <a:gdLst>
                <a:gd name="connsiteX0" fmla="*/ 0 w 598767"/>
                <a:gd name="connsiteY0" fmla="*/ 0 h 338244"/>
                <a:gd name="connsiteX1" fmla="*/ 186634 w 598767"/>
                <a:gd name="connsiteY1" fmla="*/ 0 h 338244"/>
                <a:gd name="connsiteX2" fmla="*/ 179118 w 598767"/>
                <a:gd name="connsiteY2" fmla="*/ 36301 h 338244"/>
                <a:gd name="connsiteX3" fmla="*/ 296824 w 598767"/>
                <a:gd name="connsiteY3" fmla="*/ 154007 h 338244"/>
                <a:gd name="connsiteX4" fmla="*/ 414530 w 598767"/>
                <a:gd name="connsiteY4" fmla="*/ 36301 h 338244"/>
                <a:gd name="connsiteX5" fmla="*/ 407014 w 598767"/>
                <a:gd name="connsiteY5" fmla="*/ 0 h 338244"/>
                <a:gd name="connsiteX6" fmla="*/ 598767 w 598767"/>
                <a:gd name="connsiteY6" fmla="*/ 0 h 338244"/>
                <a:gd name="connsiteX7" fmla="*/ 598767 w 598767"/>
                <a:gd name="connsiteY7" fmla="*/ 105391 h 338244"/>
                <a:gd name="connsiteX8" fmla="*/ 537355 w 598767"/>
                <a:gd name="connsiteY8" fmla="*/ 105391 h 338244"/>
                <a:gd name="connsiteX9" fmla="*/ 514325 w 598767"/>
                <a:gd name="connsiteY9" fmla="*/ 161684 h 338244"/>
                <a:gd name="connsiteX10" fmla="*/ 557825 w 598767"/>
                <a:gd name="connsiteY10" fmla="*/ 205185 h 338244"/>
                <a:gd name="connsiteX11" fmla="*/ 465706 w 598767"/>
                <a:gd name="connsiteY11" fmla="*/ 297302 h 338244"/>
                <a:gd name="connsiteX12" fmla="*/ 422207 w 598767"/>
                <a:gd name="connsiteY12" fmla="*/ 253802 h 338244"/>
                <a:gd name="connsiteX13" fmla="*/ 365914 w 598767"/>
                <a:gd name="connsiteY13" fmla="*/ 276832 h 338244"/>
                <a:gd name="connsiteX14" fmla="*/ 365914 w 598767"/>
                <a:gd name="connsiteY14" fmla="*/ 338244 h 338244"/>
                <a:gd name="connsiteX15" fmla="*/ 232853 w 598767"/>
                <a:gd name="connsiteY15" fmla="*/ 338244 h 338244"/>
                <a:gd name="connsiteX16" fmla="*/ 232853 w 598767"/>
                <a:gd name="connsiteY16" fmla="*/ 276832 h 338244"/>
                <a:gd name="connsiteX17" fmla="*/ 176558 w 598767"/>
                <a:gd name="connsiteY17" fmla="*/ 253802 h 338244"/>
                <a:gd name="connsiteX18" fmla="*/ 133058 w 598767"/>
                <a:gd name="connsiteY18" fmla="*/ 297302 h 338244"/>
                <a:gd name="connsiteX19" fmla="*/ 40940 w 598767"/>
                <a:gd name="connsiteY19" fmla="*/ 205185 h 338244"/>
                <a:gd name="connsiteX20" fmla="*/ 84442 w 598767"/>
                <a:gd name="connsiteY20" fmla="*/ 161684 h 338244"/>
                <a:gd name="connsiteX21" fmla="*/ 61411 w 598767"/>
                <a:gd name="connsiteY21" fmla="*/ 105391 h 338244"/>
                <a:gd name="connsiteX22" fmla="*/ 0 w 598767"/>
                <a:gd name="connsiteY22" fmla="*/ 105391 h 338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98767" h="338244">
                  <a:moveTo>
                    <a:pt x="0" y="0"/>
                  </a:moveTo>
                  <a:lnTo>
                    <a:pt x="186634" y="0"/>
                  </a:lnTo>
                  <a:lnTo>
                    <a:pt x="179118" y="36301"/>
                  </a:lnTo>
                  <a:cubicBezTo>
                    <a:pt x="179118" y="102831"/>
                    <a:pt x="232853" y="154007"/>
                    <a:pt x="296824" y="154007"/>
                  </a:cubicBezTo>
                  <a:cubicBezTo>
                    <a:pt x="360795" y="154007"/>
                    <a:pt x="414530" y="100272"/>
                    <a:pt x="414530" y="36301"/>
                  </a:cubicBezTo>
                  <a:lnTo>
                    <a:pt x="407014" y="0"/>
                  </a:lnTo>
                  <a:lnTo>
                    <a:pt x="598767" y="0"/>
                  </a:lnTo>
                  <a:lnTo>
                    <a:pt x="598767" y="105391"/>
                  </a:lnTo>
                  <a:lnTo>
                    <a:pt x="537355" y="105391"/>
                  </a:lnTo>
                  <a:cubicBezTo>
                    <a:pt x="532237" y="123302"/>
                    <a:pt x="524561" y="143772"/>
                    <a:pt x="514325" y="161684"/>
                  </a:cubicBezTo>
                  <a:lnTo>
                    <a:pt x="557825" y="205185"/>
                  </a:lnTo>
                  <a:lnTo>
                    <a:pt x="465706" y="297302"/>
                  </a:lnTo>
                  <a:lnTo>
                    <a:pt x="422207" y="253802"/>
                  </a:lnTo>
                  <a:cubicBezTo>
                    <a:pt x="404295" y="264037"/>
                    <a:pt x="386383" y="271714"/>
                    <a:pt x="365914" y="276832"/>
                  </a:cubicBezTo>
                  <a:lnTo>
                    <a:pt x="365914" y="338244"/>
                  </a:lnTo>
                  <a:lnTo>
                    <a:pt x="232853" y="338244"/>
                  </a:lnTo>
                  <a:lnTo>
                    <a:pt x="232853" y="276832"/>
                  </a:lnTo>
                  <a:cubicBezTo>
                    <a:pt x="214941" y="271714"/>
                    <a:pt x="194470" y="264037"/>
                    <a:pt x="176558" y="253802"/>
                  </a:cubicBezTo>
                  <a:lnTo>
                    <a:pt x="133058" y="297302"/>
                  </a:lnTo>
                  <a:lnTo>
                    <a:pt x="40940" y="205185"/>
                  </a:lnTo>
                  <a:lnTo>
                    <a:pt x="84442" y="161684"/>
                  </a:lnTo>
                  <a:cubicBezTo>
                    <a:pt x="74206" y="143772"/>
                    <a:pt x="66530" y="125860"/>
                    <a:pt x="61411" y="105391"/>
                  </a:cubicBezTo>
                  <a:lnTo>
                    <a:pt x="0" y="105391"/>
                  </a:lnTo>
                  <a:close/>
                </a:path>
              </a:pathLst>
            </a:custGeom>
            <a:solidFill>
              <a:schemeClr val="accent2"/>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8" name="任意多边形: 形状 7">
              <a:extLst>
                <a:ext uri="{FF2B5EF4-FFF2-40B4-BE49-F238E27FC236}">
                  <a16:creationId xmlns:a16="http://schemas.microsoft.com/office/drawing/2014/main" id="{592A877A-FE50-4372-A1F4-4ADF74F9A8C9}"/>
                </a:ext>
              </a:extLst>
            </p:cNvPr>
            <p:cNvSpPr/>
            <p:nvPr userDrawn="1"/>
          </p:nvSpPr>
          <p:spPr>
            <a:xfrm>
              <a:off x="525496" y="1119063"/>
              <a:ext cx="737018" cy="737017"/>
            </a:xfrm>
            <a:custGeom>
              <a:avLst/>
              <a:gdLst>
                <a:gd name="connsiteX0" fmla="*/ 365197 w 736918"/>
                <a:gd name="connsiteY0" fmla="*/ 255966 h 736917"/>
                <a:gd name="connsiteX1" fmla="*/ 477691 w 736918"/>
                <a:gd name="connsiteY1" fmla="*/ 368461 h 736917"/>
                <a:gd name="connsiteX2" fmla="*/ 365197 w 736918"/>
                <a:gd name="connsiteY2" fmla="*/ 480955 h 736917"/>
                <a:gd name="connsiteX3" fmla="*/ 252703 w 736918"/>
                <a:gd name="connsiteY3" fmla="*/ 368461 h 736917"/>
                <a:gd name="connsiteX4" fmla="*/ 365197 w 736918"/>
                <a:gd name="connsiteY4" fmla="*/ 255966 h 736917"/>
                <a:gd name="connsiteX5" fmla="*/ 365198 w 736918"/>
                <a:gd name="connsiteY5" fmla="*/ 215205 h 736917"/>
                <a:gd name="connsiteX6" fmla="*/ 211946 w 736918"/>
                <a:gd name="connsiteY6" fmla="*/ 368459 h 736917"/>
                <a:gd name="connsiteX7" fmla="*/ 365198 w 736918"/>
                <a:gd name="connsiteY7" fmla="*/ 521711 h 736917"/>
                <a:gd name="connsiteX8" fmla="*/ 518451 w 736918"/>
                <a:gd name="connsiteY8" fmla="*/ 368459 h 736917"/>
                <a:gd name="connsiteX9" fmla="*/ 365198 w 736918"/>
                <a:gd name="connsiteY9" fmla="*/ 215205 h 736917"/>
                <a:gd name="connsiteX10" fmla="*/ 365198 w 736918"/>
                <a:gd name="connsiteY10" fmla="*/ 184229 h 736917"/>
                <a:gd name="connsiteX11" fmla="*/ 547797 w 736918"/>
                <a:gd name="connsiteY11" fmla="*/ 368459 h 736917"/>
                <a:gd name="connsiteX12" fmla="*/ 365198 w 736918"/>
                <a:gd name="connsiteY12" fmla="*/ 552688 h 736917"/>
                <a:gd name="connsiteX13" fmla="*/ 180969 w 736918"/>
                <a:gd name="connsiteY13" fmla="*/ 368459 h 736917"/>
                <a:gd name="connsiteX14" fmla="*/ 365198 w 736918"/>
                <a:gd name="connsiteY14" fmla="*/ 184229 h 736917"/>
                <a:gd name="connsiteX15" fmla="*/ 365199 w 736918"/>
                <a:gd name="connsiteY15" fmla="*/ 148361 h 736917"/>
                <a:gd name="connsiteX16" fmla="*/ 145101 w 736918"/>
                <a:gd name="connsiteY16" fmla="*/ 368458 h 736917"/>
                <a:gd name="connsiteX17" fmla="*/ 365199 w 736918"/>
                <a:gd name="connsiteY17" fmla="*/ 588556 h 736917"/>
                <a:gd name="connsiteX18" fmla="*/ 585296 w 736918"/>
                <a:gd name="connsiteY18" fmla="*/ 368458 h 736917"/>
                <a:gd name="connsiteX19" fmla="*/ 365199 w 736918"/>
                <a:gd name="connsiteY19" fmla="*/ 148361 h 736917"/>
                <a:gd name="connsiteX20" fmla="*/ 334222 w 736918"/>
                <a:gd name="connsiteY20" fmla="*/ 0 h 736917"/>
                <a:gd name="connsiteX21" fmla="*/ 402696 w 736918"/>
                <a:gd name="connsiteY21" fmla="*/ 0 h 736917"/>
                <a:gd name="connsiteX22" fmla="*/ 417370 w 736918"/>
                <a:gd name="connsiteY22" fmla="*/ 115755 h 736917"/>
                <a:gd name="connsiteX23" fmla="*/ 511930 w 736918"/>
                <a:gd name="connsiteY23" fmla="*/ 154883 h 736917"/>
                <a:gd name="connsiteX24" fmla="*/ 604860 w 736918"/>
                <a:gd name="connsiteY24" fmla="*/ 83148 h 736917"/>
                <a:gd name="connsiteX25" fmla="*/ 653771 w 736918"/>
                <a:gd name="connsiteY25" fmla="*/ 132058 h 736917"/>
                <a:gd name="connsiteX26" fmla="*/ 582035 w 736918"/>
                <a:gd name="connsiteY26" fmla="*/ 224988 h 736917"/>
                <a:gd name="connsiteX27" fmla="*/ 621163 w 736918"/>
                <a:gd name="connsiteY27" fmla="*/ 319549 h 736917"/>
                <a:gd name="connsiteX28" fmla="*/ 736918 w 736918"/>
                <a:gd name="connsiteY28" fmla="*/ 334221 h 736917"/>
                <a:gd name="connsiteX29" fmla="*/ 736918 w 736918"/>
                <a:gd name="connsiteY29" fmla="*/ 402696 h 736917"/>
                <a:gd name="connsiteX30" fmla="*/ 621163 w 736918"/>
                <a:gd name="connsiteY30" fmla="*/ 417369 h 736917"/>
                <a:gd name="connsiteX31" fmla="*/ 582035 w 736918"/>
                <a:gd name="connsiteY31" fmla="*/ 511929 h 736917"/>
                <a:gd name="connsiteX32" fmla="*/ 653771 w 736918"/>
                <a:gd name="connsiteY32" fmla="*/ 604859 h 736917"/>
                <a:gd name="connsiteX33" fmla="*/ 604860 w 736918"/>
                <a:gd name="connsiteY33" fmla="*/ 653770 h 736917"/>
                <a:gd name="connsiteX34" fmla="*/ 511930 w 736918"/>
                <a:gd name="connsiteY34" fmla="*/ 582034 h 736917"/>
                <a:gd name="connsiteX35" fmla="*/ 417370 w 736918"/>
                <a:gd name="connsiteY35" fmla="*/ 621162 h 736917"/>
                <a:gd name="connsiteX36" fmla="*/ 402696 w 736918"/>
                <a:gd name="connsiteY36" fmla="*/ 736917 h 736917"/>
                <a:gd name="connsiteX37" fmla="*/ 334222 w 736918"/>
                <a:gd name="connsiteY37" fmla="*/ 736917 h 736917"/>
                <a:gd name="connsiteX38" fmla="*/ 319549 w 736918"/>
                <a:gd name="connsiteY38" fmla="*/ 621162 h 736917"/>
                <a:gd name="connsiteX39" fmla="*/ 224988 w 736918"/>
                <a:gd name="connsiteY39" fmla="*/ 582034 h 736917"/>
                <a:gd name="connsiteX40" fmla="*/ 132058 w 736918"/>
                <a:gd name="connsiteY40" fmla="*/ 653770 h 736917"/>
                <a:gd name="connsiteX41" fmla="*/ 83147 w 736918"/>
                <a:gd name="connsiteY41" fmla="*/ 604859 h 736917"/>
                <a:gd name="connsiteX42" fmla="*/ 154883 w 736918"/>
                <a:gd name="connsiteY42" fmla="*/ 511929 h 736917"/>
                <a:gd name="connsiteX43" fmla="*/ 115755 w 736918"/>
                <a:gd name="connsiteY43" fmla="*/ 417369 h 736917"/>
                <a:gd name="connsiteX44" fmla="*/ 0 w 736918"/>
                <a:gd name="connsiteY44" fmla="*/ 402696 h 736917"/>
                <a:gd name="connsiteX45" fmla="*/ 0 w 736918"/>
                <a:gd name="connsiteY45" fmla="*/ 334221 h 736917"/>
                <a:gd name="connsiteX46" fmla="*/ 115755 w 736918"/>
                <a:gd name="connsiteY46" fmla="*/ 319549 h 736917"/>
                <a:gd name="connsiteX47" fmla="*/ 154883 w 736918"/>
                <a:gd name="connsiteY47" fmla="*/ 224988 h 736917"/>
                <a:gd name="connsiteX48" fmla="*/ 83147 w 736918"/>
                <a:gd name="connsiteY48" fmla="*/ 132058 h 736917"/>
                <a:gd name="connsiteX49" fmla="*/ 132058 w 736918"/>
                <a:gd name="connsiteY49" fmla="*/ 83148 h 736917"/>
                <a:gd name="connsiteX50" fmla="*/ 224988 w 736918"/>
                <a:gd name="connsiteY50" fmla="*/ 154883 h 736917"/>
                <a:gd name="connsiteX51" fmla="*/ 319549 w 736918"/>
                <a:gd name="connsiteY51" fmla="*/ 115755 h 736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736918" h="736917">
                  <a:moveTo>
                    <a:pt x="365197" y="255966"/>
                  </a:moveTo>
                  <a:cubicBezTo>
                    <a:pt x="427151" y="255966"/>
                    <a:pt x="477691" y="306507"/>
                    <a:pt x="477691" y="368461"/>
                  </a:cubicBezTo>
                  <a:cubicBezTo>
                    <a:pt x="477691" y="430415"/>
                    <a:pt x="427151" y="480955"/>
                    <a:pt x="365197" y="480955"/>
                  </a:cubicBezTo>
                  <a:cubicBezTo>
                    <a:pt x="303244" y="480955"/>
                    <a:pt x="252703" y="430415"/>
                    <a:pt x="252703" y="368461"/>
                  </a:cubicBezTo>
                  <a:cubicBezTo>
                    <a:pt x="252703" y="306507"/>
                    <a:pt x="303244" y="255966"/>
                    <a:pt x="365197" y="255966"/>
                  </a:cubicBezTo>
                  <a:close/>
                  <a:moveTo>
                    <a:pt x="365198" y="215205"/>
                  </a:moveTo>
                  <a:cubicBezTo>
                    <a:pt x="280421" y="215205"/>
                    <a:pt x="211946" y="283681"/>
                    <a:pt x="211946" y="368459"/>
                  </a:cubicBezTo>
                  <a:cubicBezTo>
                    <a:pt x="211946" y="453236"/>
                    <a:pt x="280421" y="521711"/>
                    <a:pt x="365198" y="521711"/>
                  </a:cubicBezTo>
                  <a:cubicBezTo>
                    <a:pt x="449976" y="521711"/>
                    <a:pt x="518451" y="453236"/>
                    <a:pt x="518451" y="368459"/>
                  </a:cubicBezTo>
                  <a:cubicBezTo>
                    <a:pt x="518451" y="283681"/>
                    <a:pt x="449976" y="215205"/>
                    <a:pt x="365198" y="215205"/>
                  </a:cubicBezTo>
                  <a:close/>
                  <a:moveTo>
                    <a:pt x="365198" y="184229"/>
                  </a:moveTo>
                  <a:cubicBezTo>
                    <a:pt x="466280" y="184229"/>
                    <a:pt x="549428" y="267376"/>
                    <a:pt x="547797" y="368459"/>
                  </a:cubicBezTo>
                  <a:cubicBezTo>
                    <a:pt x="547797" y="471170"/>
                    <a:pt x="466280" y="552688"/>
                    <a:pt x="365198" y="552688"/>
                  </a:cubicBezTo>
                  <a:cubicBezTo>
                    <a:pt x="262487" y="552688"/>
                    <a:pt x="180969" y="469540"/>
                    <a:pt x="180969" y="368459"/>
                  </a:cubicBezTo>
                  <a:cubicBezTo>
                    <a:pt x="180969" y="265747"/>
                    <a:pt x="264116" y="184229"/>
                    <a:pt x="365198" y="184229"/>
                  </a:cubicBezTo>
                  <a:close/>
                  <a:moveTo>
                    <a:pt x="365199" y="148361"/>
                  </a:moveTo>
                  <a:cubicBezTo>
                    <a:pt x="242922" y="148361"/>
                    <a:pt x="145101" y="247813"/>
                    <a:pt x="145101" y="368458"/>
                  </a:cubicBezTo>
                  <a:cubicBezTo>
                    <a:pt x="145101" y="490735"/>
                    <a:pt x="244553" y="588556"/>
                    <a:pt x="365199" y="588556"/>
                  </a:cubicBezTo>
                  <a:cubicBezTo>
                    <a:pt x="487474" y="588556"/>
                    <a:pt x="585296" y="489104"/>
                    <a:pt x="585296" y="368458"/>
                  </a:cubicBezTo>
                  <a:cubicBezTo>
                    <a:pt x="585296" y="246182"/>
                    <a:pt x="485845" y="148361"/>
                    <a:pt x="365199" y="148361"/>
                  </a:cubicBezTo>
                  <a:close/>
                  <a:moveTo>
                    <a:pt x="334222" y="0"/>
                  </a:moveTo>
                  <a:lnTo>
                    <a:pt x="402696" y="0"/>
                  </a:lnTo>
                  <a:lnTo>
                    <a:pt x="417370" y="115755"/>
                  </a:lnTo>
                  <a:cubicBezTo>
                    <a:pt x="451607" y="122276"/>
                    <a:pt x="484214" y="135318"/>
                    <a:pt x="511930" y="154883"/>
                  </a:cubicBezTo>
                  <a:lnTo>
                    <a:pt x="604860" y="83148"/>
                  </a:lnTo>
                  <a:lnTo>
                    <a:pt x="653771" y="132058"/>
                  </a:lnTo>
                  <a:lnTo>
                    <a:pt x="582035" y="224988"/>
                  </a:lnTo>
                  <a:cubicBezTo>
                    <a:pt x="601599" y="252704"/>
                    <a:pt x="614641" y="285310"/>
                    <a:pt x="621163" y="319549"/>
                  </a:cubicBezTo>
                  <a:lnTo>
                    <a:pt x="736918" y="334221"/>
                  </a:lnTo>
                  <a:lnTo>
                    <a:pt x="736918" y="402696"/>
                  </a:lnTo>
                  <a:lnTo>
                    <a:pt x="621163" y="417369"/>
                  </a:lnTo>
                  <a:cubicBezTo>
                    <a:pt x="614641" y="451607"/>
                    <a:pt x="601599" y="484213"/>
                    <a:pt x="582035" y="511929"/>
                  </a:cubicBezTo>
                  <a:lnTo>
                    <a:pt x="653771" y="604859"/>
                  </a:lnTo>
                  <a:lnTo>
                    <a:pt x="604860" y="653770"/>
                  </a:lnTo>
                  <a:lnTo>
                    <a:pt x="511930" y="582034"/>
                  </a:lnTo>
                  <a:cubicBezTo>
                    <a:pt x="484214" y="601599"/>
                    <a:pt x="451607" y="614641"/>
                    <a:pt x="417370" y="621162"/>
                  </a:cubicBezTo>
                  <a:lnTo>
                    <a:pt x="402696" y="736917"/>
                  </a:lnTo>
                  <a:lnTo>
                    <a:pt x="334222" y="736917"/>
                  </a:lnTo>
                  <a:lnTo>
                    <a:pt x="319549" y="621162"/>
                  </a:lnTo>
                  <a:cubicBezTo>
                    <a:pt x="285311" y="614641"/>
                    <a:pt x="252704" y="601599"/>
                    <a:pt x="224988" y="582034"/>
                  </a:cubicBezTo>
                  <a:lnTo>
                    <a:pt x="132058" y="653770"/>
                  </a:lnTo>
                  <a:lnTo>
                    <a:pt x="83147" y="604859"/>
                  </a:lnTo>
                  <a:lnTo>
                    <a:pt x="154883" y="511929"/>
                  </a:lnTo>
                  <a:cubicBezTo>
                    <a:pt x="135318" y="484213"/>
                    <a:pt x="122276" y="451607"/>
                    <a:pt x="115755" y="417369"/>
                  </a:cubicBezTo>
                  <a:lnTo>
                    <a:pt x="0" y="402696"/>
                  </a:lnTo>
                  <a:lnTo>
                    <a:pt x="0" y="334221"/>
                  </a:lnTo>
                  <a:lnTo>
                    <a:pt x="115755" y="319549"/>
                  </a:lnTo>
                  <a:cubicBezTo>
                    <a:pt x="122276" y="285310"/>
                    <a:pt x="135318" y="252704"/>
                    <a:pt x="154883" y="224988"/>
                  </a:cubicBezTo>
                  <a:lnTo>
                    <a:pt x="83147" y="132058"/>
                  </a:lnTo>
                  <a:lnTo>
                    <a:pt x="132058" y="83148"/>
                  </a:lnTo>
                  <a:lnTo>
                    <a:pt x="224988" y="154883"/>
                  </a:lnTo>
                  <a:cubicBezTo>
                    <a:pt x="252704" y="135318"/>
                    <a:pt x="285311" y="122276"/>
                    <a:pt x="319549" y="115755"/>
                  </a:cubicBezTo>
                  <a:close/>
                </a:path>
              </a:pathLst>
            </a:custGeom>
            <a:solidFill>
              <a:schemeClr val="accent2"/>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9" name="任意多边形: 形状 8">
              <a:extLst>
                <a:ext uri="{FF2B5EF4-FFF2-40B4-BE49-F238E27FC236}">
                  <a16:creationId xmlns:a16="http://schemas.microsoft.com/office/drawing/2014/main" id="{72CC57A5-A523-490A-9A0F-7C91EF2C8695}"/>
                </a:ext>
              </a:extLst>
            </p:cNvPr>
            <p:cNvSpPr/>
            <p:nvPr userDrawn="1"/>
          </p:nvSpPr>
          <p:spPr>
            <a:xfrm>
              <a:off x="-1" y="1995483"/>
              <a:ext cx="937374" cy="1126751"/>
            </a:xfrm>
            <a:custGeom>
              <a:avLst/>
              <a:gdLst>
                <a:gd name="connsiteX0" fmla="*/ 332687 w 844710"/>
                <a:gd name="connsiteY0" fmla="*/ 303741 h 1015366"/>
                <a:gd name="connsiteX1" fmla="*/ 133085 w 844710"/>
                <a:gd name="connsiteY1" fmla="*/ 503343 h 1015366"/>
                <a:gd name="connsiteX2" fmla="*/ 332687 w 844710"/>
                <a:gd name="connsiteY2" fmla="*/ 702945 h 1015366"/>
                <a:gd name="connsiteX3" fmla="*/ 532289 w 844710"/>
                <a:gd name="connsiteY3" fmla="*/ 503343 h 1015366"/>
                <a:gd name="connsiteX4" fmla="*/ 332687 w 844710"/>
                <a:gd name="connsiteY4" fmla="*/ 303741 h 1015366"/>
                <a:gd name="connsiteX5" fmla="*/ 224208 w 844710"/>
                <a:gd name="connsiteY5" fmla="*/ 0 h 1015366"/>
                <a:gd name="connsiteX6" fmla="*/ 449847 w 844710"/>
                <a:gd name="connsiteY6" fmla="*/ 0 h 1015366"/>
                <a:gd name="connsiteX7" fmla="*/ 449847 w 844710"/>
                <a:gd name="connsiteY7" fmla="*/ 104140 h 1015366"/>
                <a:gd name="connsiteX8" fmla="*/ 545306 w 844710"/>
                <a:gd name="connsiteY8" fmla="*/ 143194 h 1015366"/>
                <a:gd name="connsiteX9" fmla="*/ 619071 w 844710"/>
                <a:gd name="connsiteY9" fmla="*/ 69426 h 1015366"/>
                <a:gd name="connsiteX10" fmla="*/ 775282 w 844710"/>
                <a:gd name="connsiteY10" fmla="*/ 225636 h 1015366"/>
                <a:gd name="connsiteX11" fmla="*/ 701517 w 844710"/>
                <a:gd name="connsiteY11" fmla="*/ 299404 h 1015366"/>
                <a:gd name="connsiteX12" fmla="*/ 740571 w 844710"/>
                <a:gd name="connsiteY12" fmla="*/ 394864 h 1015366"/>
                <a:gd name="connsiteX13" fmla="*/ 844710 w 844710"/>
                <a:gd name="connsiteY13" fmla="*/ 394864 h 1015366"/>
                <a:gd name="connsiteX14" fmla="*/ 844710 w 844710"/>
                <a:gd name="connsiteY14" fmla="*/ 620503 h 1015366"/>
                <a:gd name="connsiteX15" fmla="*/ 740571 w 844710"/>
                <a:gd name="connsiteY15" fmla="*/ 620503 h 1015366"/>
                <a:gd name="connsiteX16" fmla="*/ 701517 w 844710"/>
                <a:gd name="connsiteY16" fmla="*/ 715962 h 1015366"/>
                <a:gd name="connsiteX17" fmla="*/ 775282 w 844710"/>
                <a:gd name="connsiteY17" fmla="*/ 789730 h 1015366"/>
                <a:gd name="connsiteX18" fmla="*/ 619071 w 844710"/>
                <a:gd name="connsiteY18" fmla="*/ 945938 h 1015366"/>
                <a:gd name="connsiteX19" fmla="*/ 545306 w 844710"/>
                <a:gd name="connsiteY19" fmla="*/ 872173 h 1015366"/>
                <a:gd name="connsiteX20" fmla="*/ 449847 w 844710"/>
                <a:gd name="connsiteY20" fmla="*/ 911227 h 1015366"/>
                <a:gd name="connsiteX21" fmla="*/ 449847 w 844710"/>
                <a:gd name="connsiteY21" fmla="*/ 1015366 h 1015366"/>
                <a:gd name="connsiteX22" fmla="*/ 224208 w 844710"/>
                <a:gd name="connsiteY22" fmla="*/ 1015366 h 1015366"/>
                <a:gd name="connsiteX23" fmla="*/ 224208 w 844710"/>
                <a:gd name="connsiteY23" fmla="*/ 911227 h 1015366"/>
                <a:gd name="connsiteX24" fmla="*/ 128745 w 844710"/>
                <a:gd name="connsiteY24" fmla="*/ 872173 h 1015366"/>
                <a:gd name="connsiteX25" fmla="*/ 54980 w 844710"/>
                <a:gd name="connsiteY25" fmla="*/ 945938 h 1015366"/>
                <a:gd name="connsiteX26" fmla="*/ 0 w 844710"/>
                <a:gd name="connsiteY26" fmla="*/ 890959 h 1015366"/>
                <a:gd name="connsiteX27" fmla="*/ 0 w 844710"/>
                <a:gd name="connsiteY27" fmla="*/ 124406 h 1015366"/>
                <a:gd name="connsiteX28" fmla="*/ 54980 w 844710"/>
                <a:gd name="connsiteY28" fmla="*/ 69426 h 1015366"/>
                <a:gd name="connsiteX29" fmla="*/ 128745 w 844710"/>
                <a:gd name="connsiteY29" fmla="*/ 143194 h 1015366"/>
                <a:gd name="connsiteX30" fmla="*/ 224208 w 844710"/>
                <a:gd name="connsiteY30" fmla="*/ 104140 h 1015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44710" h="1015366">
                  <a:moveTo>
                    <a:pt x="332687" y="303741"/>
                  </a:moveTo>
                  <a:cubicBezTo>
                    <a:pt x="224208" y="303741"/>
                    <a:pt x="133085" y="394864"/>
                    <a:pt x="133085" y="503343"/>
                  </a:cubicBezTo>
                  <a:cubicBezTo>
                    <a:pt x="133085" y="616163"/>
                    <a:pt x="224208" y="702945"/>
                    <a:pt x="332687" y="702945"/>
                  </a:cubicBezTo>
                  <a:cubicBezTo>
                    <a:pt x="441167" y="702945"/>
                    <a:pt x="532289" y="611823"/>
                    <a:pt x="532289" y="503343"/>
                  </a:cubicBezTo>
                  <a:cubicBezTo>
                    <a:pt x="532289" y="394864"/>
                    <a:pt x="441167" y="303741"/>
                    <a:pt x="332687" y="303741"/>
                  </a:cubicBezTo>
                  <a:close/>
                  <a:moveTo>
                    <a:pt x="224208" y="0"/>
                  </a:moveTo>
                  <a:lnTo>
                    <a:pt x="449847" y="0"/>
                  </a:lnTo>
                  <a:lnTo>
                    <a:pt x="449847" y="104140"/>
                  </a:lnTo>
                  <a:cubicBezTo>
                    <a:pt x="484558" y="112820"/>
                    <a:pt x="514932" y="125837"/>
                    <a:pt x="545306" y="143194"/>
                  </a:cubicBezTo>
                  <a:lnTo>
                    <a:pt x="619071" y="69426"/>
                  </a:lnTo>
                  <a:lnTo>
                    <a:pt x="775282" y="225636"/>
                  </a:lnTo>
                  <a:lnTo>
                    <a:pt x="701517" y="299404"/>
                  </a:lnTo>
                  <a:cubicBezTo>
                    <a:pt x="718874" y="329779"/>
                    <a:pt x="731891" y="360150"/>
                    <a:pt x="740571" y="394864"/>
                  </a:cubicBezTo>
                  <a:lnTo>
                    <a:pt x="844710" y="394864"/>
                  </a:lnTo>
                  <a:lnTo>
                    <a:pt x="844710" y="620503"/>
                  </a:lnTo>
                  <a:lnTo>
                    <a:pt x="740571" y="620503"/>
                  </a:lnTo>
                  <a:cubicBezTo>
                    <a:pt x="731891" y="650877"/>
                    <a:pt x="718874" y="685588"/>
                    <a:pt x="701517" y="715962"/>
                  </a:cubicBezTo>
                  <a:lnTo>
                    <a:pt x="775282" y="789730"/>
                  </a:lnTo>
                  <a:lnTo>
                    <a:pt x="619071" y="945938"/>
                  </a:lnTo>
                  <a:lnTo>
                    <a:pt x="545306" y="872173"/>
                  </a:lnTo>
                  <a:cubicBezTo>
                    <a:pt x="514932" y="889530"/>
                    <a:pt x="484558" y="902547"/>
                    <a:pt x="449847" y="911227"/>
                  </a:cubicBezTo>
                  <a:lnTo>
                    <a:pt x="449847" y="1015366"/>
                  </a:lnTo>
                  <a:lnTo>
                    <a:pt x="224208" y="1015366"/>
                  </a:lnTo>
                  <a:lnTo>
                    <a:pt x="224208" y="911227"/>
                  </a:lnTo>
                  <a:cubicBezTo>
                    <a:pt x="193834" y="902547"/>
                    <a:pt x="159119" y="889530"/>
                    <a:pt x="128745" y="872173"/>
                  </a:cubicBezTo>
                  <a:lnTo>
                    <a:pt x="54980" y="945938"/>
                  </a:lnTo>
                  <a:lnTo>
                    <a:pt x="0" y="890959"/>
                  </a:lnTo>
                  <a:lnTo>
                    <a:pt x="0" y="124406"/>
                  </a:lnTo>
                  <a:lnTo>
                    <a:pt x="54980" y="69426"/>
                  </a:lnTo>
                  <a:lnTo>
                    <a:pt x="128745" y="143194"/>
                  </a:lnTo>
                  <a:cubicBezTo>
                    <a:pt x="159119" y="125837"/>
                    <a:pt x="189494" y="112820"/>
                    <a:pt x="224208" y="104140"/>
                  </a:cubicBezTo>
                  <a:close/>
                </a:path>
              </a:pathLst>
            </a:custGeom>
            <a:solidFill>
              <a:schemeClr val="accent2"/>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10" name="任意多边形: 形状 9">
              <a:extLst>
                <a:ext uri="{FF2B5EF4-FFF2-40B4-BE49-F238E27FC236}">
                  <a16:creationId xmlns:a16="http://schemas.microsoft.com/office/drawing/2014/main" id="{0E59E915-7211-4AE0-BEF7-ED6B482E3CA0}"/>
                </a:ext>
              </a:extLst>
            </p:cNvPr>
            <p:cNvSpPr/>
            <p:nvPr userDrawn="1"/>
          </p:nvSpPr>
          <p:spPr>
            <a:xfrm>
              <a:off x="957046" y="4092832"/>
              <a:ext cx="183729" cy="183729"/>
            </a:xfrm>
            <a:custGeom>
              <a:avLst/>
              <a:gdLst>
                <a:gd name="connsiteX0" fmla="*/ 82669 w 86263"/>
                <a:gd name="connsiteY0" fmla="*/ 46726 h 86263"/>
                <a:gd name="connsiteX1" fmla="*/ 46726 w 86263"/>
                <a:gd name="connsiteY1" fmla="*/ 82669 h 86263"/>
                <a:gd name="connsiteX2" fmla="*/ 10783 w 86263"/>
                <a:gd name="connsiteY2" fmla="*/ 46726 h 86263"/>
                <a:gd name="connsiteX3" fmla="*/ 46726 w 86263"/>
                <a:gd name="connsiteY3" fmla="*/ 10783 h 86263"/>
                <a:gd name="connsiteX4" fmla="*/ 82669 w 86263"/>
                <a:gd name="connsiteY4" fmla="*/ 46726 h 86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63" h="86263">
                  <a:moveTo>
                    <a:pt x="82669" y="46726"/>
                  </a:moveTo>
                  <a:cubicBezTo>
                    <a:pt x="82669" y="66854"/>
                    <a:pt x="66854" y="82669"/>
                    <a:pt x="46726" y="82669"/>
                  </a:cubicBezTo>
                  <a:cubicBezTo>
                    <a:pt x="26598" y="82669"/>
                    <a:pt x="10783" y="66854"/>
                    <a:pt x="10783" y="46726"/>
                  </a:cubicBezTo>
                  <a:cubicBezTo>
                    <a:pt x="10783" y="26598"/>
                    <a:pt x="26598" y="10783"/>
                    <a:pt x="46726" y="10783"/>
                  </a:cubicBezTo>
                  <a:cubicBezTo>
                    <a:pt x="66854" y="10783"/>
                    <a:pt x="82669" y="26598"/>
                    <a:pt x="82669" y="46726"/>
                  </a:cubicBezTo>
                  <a:close/>
                </a:path>
              </a:pathLst>
            </a:custGeom>
            <a:solidFill>
              <a:srgbClr val="4292EA"/>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11" name="任意多边形: 形状 10">
              <a:extLst>
                <a:ext uri="{FF2B5EF4-FFF2-40B4-BE49-F238E27FC236}">
                  <a16:creationId xmlns:a16="http://schemas.microsoft.com/office/drawing/2014/main" id="{3C48C18F-21DD-4097-AABB-1FB14EEB1DAD}"/>
                </a:ext>
              </a:extLst>
            </p:cNvPr>
            <p:cNvSpPr/>
            <p:nvPr userDrawn="1"/>
          </p:nvSpPr>
          <p:spPr>
            <a:xfrm>
              <a:off x="437660" y="3215979"/>
              <a:ext cx="662379" cy="662379"/>
            </a:xfrm>
            <a:custGeom>
              <a:avLst/>
              <a:gdLst>
                <a:gd name="connsiteX0" fmla="*/ 141615 w 345052"/>
                <a:gd name="connsiteY0" fmla="*/ 347209 h 345052"/>
                <a:gd name="connsiteX1" fmla="*/ 216377 w 345052"/>
                <a:gd name="connsiteY1" fmla="*/ 347209 h 345052"/>
                <a:gd name="connsiteX2" fmla="*/ 216377 w 345052"/>
                <a:gd name="connsiteY2" fmla="*/ 312704 h 345052"/>
                <a:gd name="connsiteX3" fmla="*/ 248006 w 345052"/>
                <a:gd name="connsiteY3" fmla="*/ 299764 h 345052"/>
                <a:gd name="connsiteX4" fmla="*/ 272447 w 345052"/>
                <a:gd name="connsiteY4" fmla="*/ 324205 h 345052"/>
                <a:gd name="connsiteX5" fmla="*/ 324205 w 345052"/>
                <a:gd name="connsiteY5" fmla="*/ 272448 h 345052"/>
                <a:gd name="connsiteX6" fmla="*/ 299764 w 345052"/>
                <a:gd name="connsiteY6" fmla="*/ 248006 h 345052"/>
                <a:gd name="connsiteX7" fmla="*/ 312704 w 345052"/>
                <a:gd name="connsiteY7" fmla="*/ 216377 h 345052"/>
                <a:gd name="connsiteX8" fmla="*/ 347209 w 345052"/>
                <a:gd name="connsiteY8" fmla="*/ 216377 h 345052"/>
                <a:gd name="connsiteX9" fmla="*/ 347209 w 345052"/>
                <a:gd name="connsiteY9" fmla="*/ 141615 h 345052"/>
                <a:gd name="connsiteX10" fmla="*/ 312704 w 345052"/>
                <a:gd name="connsiteY10" fmla="*/ 141615 h 345052"/>
                <a:gd name="connsiteX11" fmla="*/ 299764 w 345052"/>
                <a:gd name="connsiteY11" fmla="*/ 109986 h 345052"/>
                <a:gd name="connsiteX12" fmla="*/ 324205 w 345052"/>
                <a:gd name="connsiteY12" fmla="*/ 85544 h 345052"/>
                <a:gd name="connsiteX13" fmla="*/ 272447 w 345052"/>
                <a:gd name="connsiteY13" fmla="*/ 33786 h 345052"/>
                <a:gd name="connsiteX14" fmla="*/ 248006 w 345052"/>
                <a:gd name="connsiteY14" fmla="*/ 58228 h 345052"/>
                <a:gd name="connsiteX15" fmla="*/ 216377 w 345052"/>
                <a:gd name="connsiteY15" fmla="*/ 45288 h 345052"/>
                <a:gd name="connsiteX16" fmla="*/ 216377 w 345052"/>
                <a:gd name="connsiteY16" fmla="*/ 10783 h 345052"/>
                <a:gd name="connsiteX17" fmla="*/ 141615 w 345052"/>
                <a:gd name="connsiteY17" fmla="*/ 10783 h 345052"/>
                <a:gd name="connsiteX18" fmla="*/ 141615 w 345052"/>
                <a:gd name="connsiteY18" fmla="*/ 45288 h 345052"/>
                <a:gd name="connsiteX19" fmla="*/ 109985 w 345052"/>
                <a:gd name="connsiteY19" fmla="*/ 58228 h 345052"/>
                <a:gd name="connsiteX20" fmla="*/ 85544 w 345052"/>
                <a:gd name="connsiteY20" fmla="*/ 33786 h 345052"/>
                <a:gd name="connsiteX21" fmla="*/ 33786 w 345052"/>
                <a:gd name="connsiteY21" fmla="*/ 85544 h 345052"/>
                <a:gd name="connsiteX22" fmla="*/ 58228 w 345052"/>
                <a:gd name="connsiteY22" fmla="*/ 109986 h 345052"/>
                <a:gd name="connsiteX23" fmla="*/ 45288 w 345052"/>
                <a:gd name="connsiteY23" fmla="*/ 141615 h 345052"/>
                <a:gd name="connsiteX24" fmla="*/ 10783 w 345052"/>
                <a:gd name="connsiteY24" fmla="*/ 141615 h 345052"/>
                <a:gd name="connsiteX25" fmla="*/ 10783 w 345052"/>
                <a:gd name="connsiteY25" fmla="*/ 216377 h 345052"/>
                <a:gd name="connsiteX26" fmla="*/ 45288 w 345052"/>
                <a:gd name="connsiteY26" fmla="*/ 216377 h 345052"/>
                <a:gd name="connsiteX27" fmla="*/ 58228 w 345052"/>
                <a:gd name="connsiteY27" fmla="*/ 248006 h 345052"/>
                <a:gd name="connsiteX28" fmla="*/ 33786 w 345052"/>
                <a:gd name="connsiteY28" fmla="*/ 272448 h 345052"/>
                <a:gd name="connsiteX29" fmla="*/ 85544 w 345052"/>
                <a:gd name="connsiteY29" fmla="*/ 324205 h 345052"/>
                <a:gd name="connsiteX30" fmla="*/ 109985 w 345052"/>
                <a:gd name="connsiteY30" fmla="*/ 299764 h 345052"/>
                <a:gd name="connsiteX31" fmla="*/ 141615 w 345052"/>
                <a:gd name="connsiteY31" fmla="*/ 312704 h 345052"/>
                <a:gd name="connsiteX32" fmla="*/ 141615 w 345052"/>
                <a:gd name="connsiteY32" fmla="*/ 347209 h 345052"/>
                <a:gd name="connsiteX33" fmla="*/ 111423 w 345052"/>
                <a:gd name="connsiteY33" fmla="*/ 177558 h 345052"/>
                <a:gd name="connsiteX34" fmla="*/ 177558 w 345052"/>
                <a:gd name="connsiteY34" fmla="*/ 111423 h 345052"/>
                <a:gd name="connsiteX35" fmla="*/ 243693 w 345052"/>
                <a:gd name="connsiteY35" fmla="*/ 177558 h 345052"/>
                <a:gd name="connsiteX36" fmla="*/ 177558 w 345052"/>
                <a:gd name="connsiteY36" fmla="*/ 243693 h 345052"/>
                <a:gd name="connsiteX37" fmla="*/ 111423 w 345052"/>
                <a:gd name="connsiteY37" fmla="*/ 177558 h 345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45052" h="345052">
                  <a:moveTo>
                    <a:pt x="141615" y="347209"/>
                  </a:moveTo>
                  <a:lnTo>
                    <a:pt x="216377" y="347209"/>
                  </a:lnTo>
                  <a:lnTo>
                    <a:pt x="216377" y="312704"/>
                  </a:lnTo>
                  <a:cubicBezTo>
                    <a:pt x="227878" y="309828"/>
                    <a:pt x="237942" y="305515"/>
                    <a:pt x="248006" y="299764"/>
                  </a:cubicBezTo>
                  <a:lnTo>
                    <a:pt x="272447" y="324205"/>
                  </a:lnTo>
                  <a:lnTo>
                    <a:pt x="324205" y="272448"/>
                  </a:lnTo>
                  <a:lnTo>
                    <a:pt x="299764" y="248006"/>
                  </a:lnTo>
                  <a:cubicBezTo>
                    <a:pt x="305515" y="237942"/>
                    <a:pt x="309828" y="226441"/>
                    <a:pt x="312704" y="216377"/>
                  </a:cubicBezTo>
                  <a:lnTo>
                    <a:pt x="347209" y="216377"/>
                  </a:lnTo>
                  <a:lnTo>
                    <a:pt x="347209" y="141615"/>
                  </a:lnTo>
                  <a:lnTo>
                    <a:pt x="312704" y="141615"/>
                  </a:lnTo>
                  <a:cubicBezTo>
                    <a:pt x="309828" y="130113"/>
                    <a:pt x="305515" y="120050"/>
                    <a:pt x="299764" y="109986"/>
                  </a:cubicBezTo>
                  <a:lnTo>
                    <a:pt x="324205" y="85544"/>
                  </a:lnTo>
                  <a:lnTo>
                    <a:pt x="272447" y="33786"/>
                  </a:lnTo>
                  <a:lnTo>
                    <a:pt x="248006" y="58228"/>
                  </a:lnTo>
                  <a:cubicBezTo>
                    <a:pt x="237942" y="52477"/>
                    <a:pt x="227878" y="48164"/>
                    <a:pt x="216377" y="45288"/>
                  </a:cubicBezTo>
                  <a:lnTo>
                    <a:pt x="216377" y="10783"/>
                  </a:lnTo>
                  <a:lnTo>
                    <a:pt x="141615" y="10783"/>
                  </a:lnTo>
                  <a:lnTo>
                    <a:pt x="141615" y="45288"/>
                  </a:lnTo>
                  <a:cubicBezTo>
                    <a:pt x="130113" y="48164"/>
                    <a:pt x="120049" y="52477"/>
                    <a:pt x="109985" y="58228"/>
                  </a:cubicBezTo>
                  <a:lnTo>
                    <a:pt x="85544" y="33786"/>
                  </a:lnTo>
                  <a:lnTo>
                    <a:pt x="33786" y="85544"/>
                  </a:lnTo>
                  <a:lnTo>
                    <a:pt x="58228" y="109986"/>
                  </a:lnTo>
                  <a:cubicBezTo>
                    <a:pt x="52477" y="120050"/>
                    <a:pt x="48164" y="130113"/>
                    <a:pt x="45288" y="141615"/>
                  </a:cubicBezTo>
                  <a:lnTo>
                    <a:pt x="10783" y="141615"/>
                  </a:lnTo>
                  <a:lnTo>
                    <a:pt x="10783" y="216377"/>
                  </a:lnTo>
                  <a:lnTo>
                    <a:pt x="45288" y="216377"/>
                  </a:lnTo>
                  <a:cubicBezTo>
                    <a:pt x="48164" y="227878"/>
                    <a:pt x="52477" y="237942"/>
                    <a:pt x="58228" y="248006"/>
                  </a:cubicBezTo>
                  <a:lnTo>
                    <a:pt x="33786" y="272448"/>
                  </a:lnTo>
                  <a:lnTo>
                    <a:pt x="85544" y="324205"/>
                  </a:lnTo>
                  <a:lnTo>
                    <a:pt x="109985" y="299764"/>
                  </a:lnTo>
                  <a:cubicBezTo>
                    <a:pt x="120049" y="305515"/>
                    <a:pt x="131551" y="309828"/>
                    <a:pt x="141615" y="312704"/>
                  </a:cubicBezTo>
                  <a:lnTo>
                    <a:pt x="141615" y="347209"/>
                  </a:lnTo>
                  <a:close/>
                  <a:moveTo>
                    <a:pt x="111423" y="177558"/>
                  </a:moveTo>
                  <a:cubicBezTo>
                    <a:pt x="111423" y="141615"/>
                    <a:pt x="141615" y="111423"/>
                    <a:pt x="177558" y="111423"/>
                  </a:cubicBezTo>
                  <a:cubicBezTo>
                    <a:pt x="213501" y="111423"/>
                    <a:pt x="243693" y="141615"/>
                    <a:pt x="243693" y="177558"/>
                  </a:cubicBezTo>
                  <a:cubicBezTo>
                    <a:pt x="243693" y="213501"/>
                    <a:pt x="213501" y="243693"/>
                    <a:pt x="177558" y="243693"/>
                  </a:cubicBezTo>
                  <a:cubicBezTo>
                    <a:pt x="141615" y="243693"/>
                    <a:pt x="111423" y="214939"/>
                    <a:pt x="111423" y="177558"/>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12" name="任意多边形: 形状 11">
              <a:extLst>
                <a:ext uri="{FF2B5EF4-FFF2-40B4-BE49-F238E27FC236}">
                  <a16:creationId xmlns:a16="http://schemas.microsoft.com/office/drawing/2014/main" id="{777F7D01-7A22-4D44-97E4-5EBFDE11031D}"/>
                </a:ext>
              </a:extLst>
            </p:cNvPr>
            <p:cNvSpPr/>
            <p:nvPr/>
          </p:nvSpPr>
          <p:spPr>
            <a:xfrm>
              <a:off x="1042895" y="788996"/>
              <a:ext cx="3745037" cy="2677610"/>
            </a:xfrm>
            <a:custGeom>
              <a:avLst/>
              <a:gdLst>
                <a:gd name="connsiteX0" fmla="*/ 10783 w 2976075"/>
                <a:gd name="connsiteY0" fmla="*/ 1658407 h 2127822"/>
                <a:gd name="connsiteX1" fmla="*/ 69729 w 2976075"/>
                <a:gd name="connsiteY1" fmla="*/ 1717354 h 2127822"/>
                <a:gd name="connsiteX2" fmla="*/ 128676 w 2976075"/>
                <a:gd name="connsiteY2" fmla="*/ 1658407 h 2127822"/>
                <a:gd name="connsiteX3" fmla="*/ 115736 w 2976075"/>
                <a:gd name="connsiteY3" fmla="*/ 1622464 h 2127822"/>
                <a:gd name="connsiteX4" fmla="*/ 243693 w 2976075"/>
                <a:gd name="connsiteY4" fmla="*/ 1494508 h 2127822"/>
                <a:gd name="connsiteX5" fmla="*/ 243693 w 2976075"/>
                <a:gd name="connsiteY5" fmla="*/ 1715916 h 2127822"/>
                <a:gd name="connsiteX6" fmla="*/ 191935 w 2976075"/>
                <a:gd name="connsiteY6" fmla="*/ 1774862 h 2127822"/>
                <a:gd name="connsiteX7" fmla="*/ 250882 w 2976075"/>
                <a:gd name="connsiteY7" fmla="*/ 1833809 h 2127822"/>
                <a:gd name="connsiteX8" fmla="*/ 309828 w 2976075"/>
                <a:gd name="connsiteY8" fmla="*/ 1774862 h 2127822"/>
                <a:gd name="connsiteX9" fmla="*/ 258070 w 2976075"/>
                <a:gd name="connsiteY9" fmla="*/ 1715916 h 2127822"/>
                <a:gd name="connsiteX10" fmla="*/ 258070 w 2976075"/>
                <a:gd name="connsiteY10" fmla="*/ 1478693 h 2127822"/>
                <a:gd name="connsiteX11" fmla="*/ 406155 w 2976075"/>
                <a:gd name="connsiteY11" fmla="*/ 1330608 h 2127822"/>
                <a:gd name="connsiteX12" fmla="*/ 666382 w 2976075"/>
                <a:gd name="connsiteY12" fmla="*/ 1330608 h 2127822"/>
                <a:gd name="connsiteX13" fmla="*/ 716702 w 2976075"/>
                <a:gd name="connsiteY13" fmla="*/ 1380928 h 2127822"/>
                <a:gd name="connsiteX14" fmla="*/ 716702 w 2976075"/>
                <a:gd name="connsiteY14" fmla="*/ 1576457 h 2127822"/>
                <a:gd name="connsiteX15" fmla="*/ 897855 w 2976075"/>
                <a:gd name="connsiteY15" fmla="*/ 1576457 h 2127822"/>
                <a:gd name="connsiteX16" fmla="*/ 897855 w 2976075"/>
                <a:gd name="connsiteY16" fmla="*/ 1662720 h 2127822"/>
                <a:gd name="connsiteX17" fmla="*/ 846097 w 2976075"/>
                <a:gd name="connsiteY17" fmla="*/ 1721667 h 2127822"/>
                <a:gd name="connsiteX18" fmla="*/ 889228 w 2976075"/>
                <a:gd name="connsiteY18" fmla="*/ 1777738 h 2127822"/>
                <a:gd name="connsiteX19" fmla="*/ 821656 w 2976075"/>
                <a:gd name="connsiteY19" fmla="*/ 1845311 h 2127822"/>
                <a:gd name="connsiteX20" fmla="*/ 641941 w 2976075"/>
                <a:gd name="connsiteY20" fmla="*/ 1665596 h 2127822"/>
                <a:gd name="connsiteX21" fmla="*/ 516859 w 2976075"/>
                <a:gd name="connsiteY21" fmla="*/ 1665596 h 2127822"/>
                <a:gd name="connsiteX22" fmla="*/ 516859 w 2976075"/>
                <a:gd name="connsiteY22" fmla="*/ 1536201 h 2127822"/>
                <a:gd name="connsiteX23" fmla="*/ 568617 w 2976075"/>
                <a:gd name="connsiteY23" fmla="*/ 1477255 h 2127822"/>
                <a:gd name="connsiteX24" fmla="*/ 509671 w 2976075"/>
                <a:gd name="connsiteY24" fmla="*/ 1418308 h 2127822"/>
                <a:gd name="connsiteX25" fmla="*/ 450724 w 2976075"/>
                <a:gd name="connsiteY25" fmla="*/ 1470066 h 2127822"/>
                <a:gd name="connsiteX26" fmla="*/ 361586 w 2976075"/>
                <a:gd name="connsiteY26" fmla="*/ 1470066 h 2127822"/>
                <a:gd name="connsiteX27" fmla="*/ 361586 w 2976075"/>
                <a:gd name="connsiteY27" fmla="*/ 1633966 h 2127822"/>
                <a:gd name="connsiteX28" fmla="*/ 449287 w 2976075"/>
                <a:gd name="connsiteY28" fmla="*/ 1633966 h 2127822"/>
                <a:gd name="connsiteX29" fmla="*/ 449287 w 2976075"/>
                <a:gd name="connsiteY29" fmla="*/ 1782051 h 2127822"/>
                <a:gd name="connsiteX30" fmla="*/ 397529 w 2976075"/>
                <a:gd name="connsiteY30" fmla="*/ 1840997 h 2127822"/>
                <a:gd name="connsiteX31" fmla="*/ 456475 w 2976075"/>
                <a:gd name="connsiteY31" fmla="*/ 1899944 h 2127822"/>
                <a:gd name="connsiteX32" fmla="*/ 515422 w 2976075"/>
                <a:gd name="connsiteY32" fmla="*/ 1840997 h 2127822"/>
                <a:gd name="connsiteX33" fmla="*/ 463664 w 2976075"/>
                <a:gd name="connsiteY33" fmla="*/ 1782051 h 2127822"/>
                <a:gd name="connsiteX34" fmla="*/ 463664 w 2976075"/>
                <a:gd name="connsiteY34" fmla="*/ 1619589 h 2127822"/>
                <a:gd name="connsiteX35" fmla="*/ 375963 w 2976075"/>
                <a:gd name="connsiteY35" fmla="*/ 1619589 h 2127822"/>
                <a:gd name="connsiteX36" fmla="*/ 375963 w 2976075"/>
                <a:gd name="connsiteY36" fmla="*/ 1484443 h 2127822"/>
                <a:gd name="connsiteX37" fmla="*/ 449287 w 2976075"/>
                <a:gd name="connsiteY37" fmla="*/ 1484443 h 2127822"/>
                <a:gd name="connsiteX38" fmla="*/ 499607 w 2976075"/>
                <a:gd name="connsiteY38" fmla="*/ 1534764 h 2127822"/>
                <a:gd name="connsiteX39" fmla="*/ 499607 w 2976075"/>
                <a:gd name="connsiteY39" fmla="*/ 1679973 h 2127822"/>
                <a:gd name="connsiteX40" fmla="*/ 633315 w 2976075"/>
                <a:gd name="connsiteY40" fmla="*/ 1679973 h 2127822"/>
                <a:gd name="connsiteX41" fmla="*/ 818780 w 2976075"/>
                <a:gd name="connsiteY41" fmla="*/ 1865439 h 2127822"/>
                <a:gd name="connsiteX42" fmla="*/ 905043 w 2976075"/>
                <a:gd name="connsiteY42" fmla="*/ 1779176 h 2127822"/>
                <a:gd name="connsiteX43" fmla="*/ 961114 w 2976075"/>
                <a:gd name="connsiteY43" fmla="*/ 1720229 h 2127822"/>
                <a:gd name="connsiteX44" fmla="*/ 909356 w 2976075"/>
                <a:gd name="connsiteY44" fmla="*/ 1661283 h 2127822"/>
                <a:gd name="connsiteX45" fmla="*/ 909356 w 2976075"/>
                <a:gd name="connsiteY45" fmla="*/ 1569269 h 2127822"/>
                <a:gd name="connsiteX46" fmla="*/ 1083320 w 2976075"/>
                <a:gd name="connsiteY46" fmla="*/ 1402494 h 2127822"/>
                <a:gd name="connsiteX47" fmla="*/ 1076132 w 2976075"/>
                <a:gd name="connsiteY47" fmla="*/ 1395305 h 2127822"/>
                <a:gd name="connsiteX48" fmla="*/ 1109199 w 2976075"/>
                <a:gd name="connsiteY48" fmla="*/ 1405369 h 2127822"/>
                <a:gd name="connsiteX49" fmla="*/ 1168146 w 2976075"/>
                <a:gd name="connsiteY49" fmla="*/ 1346423 h 2127822"/>
                <a:gd name="connsiteX50" fmla="*/ 1109199 w 2976075"/>
                <a:gd name="connsiteY50" fmla="*/ 1287476 h 2127822"/>
                <a:gd name="connsiteX51" fmla="*/ 1050253 w 2976075"/>
                <a:gd name="connsiteY51" fmla="*/ 1346423 h 2127822"/>
                <a:gd name="connsiteX52" fmla="*/ 1073256 w 2976075"/>
                <a:gd name="connsiteY52" fmla="*/ 1392430 h 2127822"/>
                <a:gd name="connsiteX53" fmla="*/ 913670 w 2976075"/>
                <a:gd name="connsiteY53" fmla="*/ 1552016 h 2127822"/>
                <a:gd name="connsiteX54" fmla="*/ 913670 w 2976075"/>
                <a:gd name="connsiteY54" fmla="*/ 1258722 h 2127822"/>
                <a:gd name="connsiteX55" fmla="*/ 1149455 w 2976075"/>
                <a:gd name="connsiteY55" fmla="*/ 1188274 h 2127822"/>
                <a:gd name="connsiteX56" fmla="*/ 1149455 w 2976075"/>
                <a:gd name="connsiteY56" fmla="*/ 1040189 h 2127822"/>
                <a:gd name="connsiteX57" fmla="*/ 1352173 w 2976075"/>
                <a:gd name="connsiteY57" fmla="*/ 1040189 h 2127822"/>
                <a:gd name="connsiteX58" fmla="*/ 1352173 w 2976075"/>
                <a:gd name="connsiteY58" fmla="*/ 1288914 h 2127822"/>
                <a:gd name="connsiteX59" fmla="*/ 1045940 w 2976075"/>
                <a:gd name="connsiteY59" fmla="*/ 1595148 h 2127822"/>
                <a:gd name="connsiteX60" fmla="*/ 1045940 w 2976075"/>
                <a:gd name="connsiteY60" fmla="*/ 1835247 h 2127822"/>
                <a:gd name="connsiteX61" fmla="*/ 997057 w 2976075"/>
                <a:gd name="connsiteY61" fmla="*/ 1892755 h 2127822"/>
                <a:gd name="connsiteX62" fmla="*/ 1056004 w 2976075"/>
                <a:gd name="connsiteY62" fmla="*/ 1951702 h 2127822"/>
                <a:gd name="connsiteX63" fmla="*/ 1114950 w 2976075"/>
                <a:gd name="connsiteY63" fmla="*/ 1892755 h 2127822"/>
                <a:gd name="connsiteX64" fmla="*/ 1060317 w 2976075"/>
                <a:gd name="connsiteY64" fmla="*/ 1833809 h 2127822"/>
                <a:gd name="connsiteX65" fmla="*/ 1060317 w 2976075"/>
                <a:gd name="connsiteY65" fmla="*/ 1600899 h 2127822"/>
                <a:gd name="connsiteX66" fmla="*/ 1350736 w 2976075"/>
                <a:gd name="connsiteY66" fmla="*/ 1310480 h 2127822"/>
                <a:gd name="connsiteX67" fmla="*/ 1350736 w 2976075"/>
                <a:gd name="connsiteY67" fmla="*/ 1511760 h 2127822"/>
                <a:gd name="connsiteX68" fmla="*/ 1280288 w 2976075"/>
                <a:gd name="connsiteY68" fmla="*/ 1511760 h 2127822"/>
                <a:gd name="connsiteX69" fmla="*/ 1280288 w 2976075"/>
                <a:gd name="connsiteY69" fmla="*/ 1760485 h 2127822"/>
                <a:gd name="connsiteX70" fmla="*/ 1350736 w 2976075"/>
                <a:gd name="connsiteY70" fmla="*/ 1760485 h 2127822"/>
                <a:gd name="connsiteX71" fmla="*/ 1350736 w 2976075"/>
                <a:gd name="connsiteY71" fmla="*/ 1852499 h 2127822"/>
                <a:gd name="connsiteX72" fmla="*/ 1490194 w 2976075"/>
                <a:gd name="connsiteY72" fmla="*/ 1852499 h 2127822"/>
                <a:gd name="connsiteX73" fmla="*/ 1524700 w 2976075"/>
                <a:gd name="connsiteY73" fmla="*/ 1895631 h 2127822"/>
                <a:gd name="connsiteX74" fmla="*/ 1524700 w 2976075"/>
                <a:gd name="connsiteY74" fmla="*/ 1958890 h 2127822"/>
                <a:gd name="connsiteX75" fmla="*/ 1472942 w 2976075"/>
                <a:gd name="connsiteY75" fmla="*/ 2017837 h 2127822"/>
                <a:gd name="connsiteX76" fmla="*/ 1531888 w 2976075"/>
                <a:gd name="connsiteY76" fmla="*/ 2076783 h 2127822"/>
                <a:gd name="connsiteX77" fmla="*/ 1590835 w 2976075"/>
                <a:gd name="connsiteY77" fmla="*/ 2017837 h 2127822"/>
                <a:gd name="connsiteX78" fmla="*/ 1539077 w 2976075"/>
                <a:gd name="connsiteY78" fmla="*/ 1958890 h 2127822"/>
                <a:gd name="connsiteX79" fmla="*/ 1539077 w 2976075"/>
                <a:gd name="connsiteY79" fmla="*/ 1891318 h 2127822"/>
                <a:gd name="connsiteX80" fmla="*/ 1508885 w 2976075"/>
                <a:gd name="connsiteY80" fmla="*/ 1853937 h 2127822"/>
                <a:gd name="connsiteX81" fmla="*/ 1642592 w 2976075"/>
                <a:gd name="connsiteY81" fmla="*/ 1853937 h 2127822"/>
                <a:gd name="connsiteX82" fmla="*/ 1846748 w 2976075"/>
                <a:gd name="connsiteY82" fmla="*/ 1649781 h 2127822"/>
                <a:gd name="connsiteX83" fmla="*/ 1853937 w 2976075"/>
                <a:gd name="connsiteY83" fmla="*/ 1649781 h 2127822"/>
                <a:gd name="connsiteX84" fmla="*/ 1853937 w 2976075"/>
                <a:gd name="connsiteY84" fmla="*/ 2012086 h 2127822"/>
                <a:gd name="connsiteX85" fmla="*/ 1802179 w 2976075"/>
                <a:gd name="connsiteY85" fmla="*/ 2071032 h 2127822"/>
                <a:gd name="connsiteX86" fmla="*/ 1861125 w 2976075"/>
                <a:gd name="connsiteY86" fmla="*/ 2129979 h 2127822"/>
                <a:gd name="connsiteX87" fmla="*/ 1920072 w 2976075"/>
                <a:gd name="connsiteY87" fmla="*/ 2071032 h 2127822"/>
                <a:gd name="connsiteX88" fmla="*/ 1868314 w 2976075"/>
                <a:gd name="connsiteY88" fmla="*/ 2012086 h 2127822"/>
                <a:gd name="connsiteX89" fmla="*/ 1868314 w 2976075"/>
                <a:gd name="connsiteY89" fmla="*/ 1649781 h 2127822"/>
                <a:gd name="connsiteX90" fmla="*/ 2016399 w 2976075"/>
                <a:gd name="connsiteY90" fmla="*/ 1649781 h 2127822"/>
                <a:gd name="connsiteX91" fmla="*/ 2068157 w 2976075"/>
                <a:gd name="connsiteY91" fmla="*/ 1701539 h 2127822"/>
                <a:gd name="connsiteX92" fmla="*/ 2117039 w 2976075"/>
                <a:gd name="connsiteY92" fmla="*/ 1940200 h 2127822"/>
                <a:gd name="connsiteX93" fmla="*/ 2066719 w 2976075"/>
                <a:gd name="connsiteY93" fmla="*/ 1997709 h 2127822"/>
                <a:gd name="connsiteX94" fmla="*/ 2125665 w 2976075"/>
                <a:gd name="connsiteY94" fmla="*/ 2056655 h 2127822"/>
                <a:gd name="connsiteX95" fmla="*/ 2184612 w 2976075"/>
                <a:gd name="connsiteY95" fmla="*/ 1997709 h 2127822"/>
                <a:gd name="connsiteX96" fmla="*/ 2131416 w 2976075"/>
                <a:gd name="connsiteY96" fmla="*/ 1938762 h 2127822"/>
                <a:gd name="connsiteX97" fmla="*/ 2082534 w 2976075"/>
                <a:gd name="connsiteY97" fmla="*/ 1700101 h 2127822"/>
                <a:gd name="connsiteX98" fmla="*/ 2132854 w 2976075"/>
                <a:gd name="connsiteY98" fmla="*/ 1642592 h 2127822"/>
                <a:gd name="connsiteX99" fmla="*/ 2073908 w 2976075"/>
                <a:gd name="connsiteY99" fmla="*/ 1583646 h 2127822"/>
                <a:gd name="connsiteX100" fmla="*/ 2014961 w 2976075"/>
                <a:gd name="connsiteY100" fmla="*/ 1635404 h 2127822"/>
                <a:gd name="connsiteX101" fmla="*/ 1866876 w 2976075"/>
                <a:gd name="connsiteY101" fmla="*/ 1635404 h 2127822"/>
                <a:gd name="connsiteX102" fmla="*/ 1866876 w 2976075"/>
                <a:gd name="connsiteY102" fmla="*/ 1628215 h 2127822"/>
                <a:gd name="connsiteX103" fmla="*/ 2014961 w 2976075"/>
                <a:gd name="connsiteY103" fmla="*/ 1480130 h 2127822"/>
                <a:gd name="connsiteX104" fmla="*/ 2043716 w 2976075"/>
                <a:gd name="connsiteY104" fmla="*/ 1487319 h 2127822"/>
                <a:gd name="connsiteX105" fmla="*/ 2102662 w 2976075"/>
                <a:gd name="connsiteY105" fmla="*/ 1435561 h 2127822"/>
                <a:gd name="connsiteX106" fmla="*/ 2299629 w 2976075"/>
                <a:gd name="connsiteY106" fmla="*/ 1435561 h 2127822"/>
                <a:gd name="connsiteX107" fmla="*/ 2299629 w 2976075"/>
                <a:gd name="connsiteY107" fmla="*/ 1539077 h 2127822"/>
                <a:gd name="connsiteX108" fmla="*/ 2476469 w 2976075"/>
                <a:gd name="connsiteY108" fmla="*/ 1539077 h 2127822"/>
                <a:gd name="connsiteX109" fmla="*/ 2476469 w 2976075"/>
                <a:gd name="connsiteY109" fmla="*/ 1487319 h 2127822"/>
                <a:gd name="connsiteX110" fmla="*/ 2526789 w 2976075"/>
                <a:gd name="connsiteY110" fmla="*/ 1436999 h 2127822"/>
                <a:gd name="connsiteX111" fmla="*/ 2772638 w 2976075"/>
                <a:gd name="connsiteY111" fmla="*/ 1436999 h 2127822"/>
                <a:gd name="connsiteX112" fmla="*/ 2831585 w 2976075"/>
                <a:gd name="connsiteY112" fmla="*/ 1488757 h 2127822"/>
                <a:gd name="connsiteX113" fmla="*/ 2890531 w 2976075"/>
                <a:gd name="connsiteY113" fmla="*/ 1429810 h 2127822"/>
                <a:gd name="connsiteX114" fmla="*/ 2831585 w 2976075"/>
                <a:gd name="connsiteY114" fmla="*/ 1370864 h 2127822"/>
                <a:gd name="connsiteX115" fmla="*/ 2772638 w 2976075"/>
                <a:gd name="connsiteY115" fmla="*/ 1422622 h 2127822"/>
                <a:gd name="connsiteX116" fmla="*/ 2526789 w 2976075"/>
                <a:gd name="connsiteY116" fmla="*/ 1422622 h 2127822"/>
                <a:gd name="connsiteX117" fmla="*/ 2476469 w 2976075"/>
                <a:gd name="connsiteY117" fmla="*/ 1372302 h 2127822"/>
                <a:gd name="connsiteX118" fmla="*/ 2476469 w 2976075"/>
                <a:gd name="connsiteY118" fmla="*/ 1342109 h 2127822"/>
                <a:gd name="connsiteX119" fmla="*/ 2592924 w 2976075"/>
                <a:gd name="connsiteY119" fmla="*/ 1342109 h 2127822"/>
                <a:gd name="connsiteX120" fmla="*/ 2592924 w 2976075"/>
                <a:gd name="connsiteY120" fmla="*/ 1245782 h 2127822"/>
                <a:gd name="connsiteX121" fmla="*/ 2764012 w 2976075"/>
                <a:gd name="connsiteY121" fmla="*/ 1245782 h 2127822"/>
                <a:gd name="connsiteX122" fmla="*/ 2884780 w 2976075"/>
                <a:gd name="connsiteY122" fmla="*/ 1125014 h 2127822"/>
                <a:gd name="connsiteX123" fmla="*/ 2913535 w 2976075"/>
                <a:gd name="connsiteY123" fmla="*/ 1132203 h 2127822"/>
                <a:gd name="connsiteX124" fmla="*/ 2972481 w 2976075"/>
                <a:gd name="connsiteY124" fmla="*/ 1073256 h 2127822"/>
                <a:gd name="connsiteX125" fmla="*/ 2913535 w 2976075"/>
                <a:gd name="connsiteY125" fmla="*/ 1014310 h 2127822"/>
                <a:gd name="connsiteX126" fmla="*/ 2854588 w 2976075"/>
                <a:gd name="connsiteY126" fmla="*/ 1073256 h 2127822"/>
                <a:gd name="connsiteX127" fmla="*/ 2871841 w 2976075"/>
                <a:gd name="connsiteY127" fmla="*/ 1114950 h 2127822"/>
                <a:gd name="connsiteX128" fmla="*/ 2756824 w 2976075"/>
                <a:gd name="connsiteY128" fmla="*/ 1228530 h 2127822"/>
                <a:gd name="connsiteX129" fmla="*/ 2591486 w 2976075"/>
                <a:gd name="connsiteY129" fmla="*/ 1228530 h 2127822"/>
                <a:gd name="connsiteX130" fmla="*/ 2591486 w 2976075"/>
                <a:gd name="connsiteY130" fmla="*/ 998495 h 2127822"/>
                <a:gd name="connsiteX131" fmla="*/ 2680625 w 2976075"/>
                <a:gd name="connsiteY131" fmla="*/ 998495 h 2127822"/>
                <a:gd name="connsiteX132" fmla="*/ 2739571 w 2976075"/>
                <a:gd name="connsiteY132" fmla="*/ 1050253 h 2127822"/>
                <a:gd name="connsiteX133" fmla="*/ 2798517 w 2976075"/>
                <a:gd name="connsiteY133" fmla="*/ 991306 h 2127822"/>
                <a:gd name="connsiteX134" fmla="*/ 2739571 w 2976075"/>
                <a:gd name="connsiteY134" fmla="*/ 932360 h 2127822"/>
                <a:gd name="connsiteX135" fmla="*/ 2680625 w 2976075"/>
                <a:gd name="connsiteY135" fmla="*/ 984118 h 2127822"/>
                <a:gd name="connsiteX136" fmla="*/ 2575671 w 2976075"/>
                <a:gd name="connsiteY136" fmla="*/ 984118 h 2127822"/>
                <a:gd name="connsiteX137" fmla="*/ 2575671 w 2976075"/>
                <a:gd name="connsiteY137" fmla="*/ 1229967 h 2127822"/>
                <a:gd name="connsiteX138" fmla="*/ 2475031 w 2976075"/>
                <a:gd name="connsiteY138" fmla="*/ 1229967 h 2127822"/>
                <a:gd name="connsiteX139" fmla="*/ 2475031 w 2976075"/>
                <a:gd name="connsiteY139" fmla="*/ 995619 h 2127822"/>
                <a:gd name="connsiteX140" fmla="*/ 2545479 w 2976075"/>
                <a:gd name="connsiteY140" fmla="*/ 995619 h 2127822"/>
                <a:gd name="connsiteX141" fmla="*/ 2545479 w 2976075"/>
                <a:gd name="connsiteY141" fmla="*/ 896417 h 2127822"/>
                <a:gd name="connsiteX142" fmla="*/ 2611614 w 2976075"/>
                <a:gd name="connsiteY142" fmla="*/ 896417 h 2127822"/>
                <a:gd name="connsiteX143" fmla="*/ 2753948 w 2976075"/>
                <a:gd name="connsiteY143" fmla="*/ 754083 h 2127822"/>
                <a:gd name="connsiteX144" fmla="*/ 2789891 w 2976075"/>
                <a:gd name="connsiteY144" fmla="*/ 767022 h 2127822"/>
                <a:gd name="connsiteX145" fmla="*/ 2848837 w 2976075"/>
                <a:gd name="connsiteY145" fmla="*/ 708076 h 2127822"/>
                <a:gd name="connsiteX146" fmla="*/ 2789891 w 2976075"/>
                <a:gd name="connsiteY146" fmla="*/ 649130 h 2127822"/>
                <a:gd name="connsiteX147" fmla="*/ 2730945 w 2976075"/>
                <a:gd name="connsiteY147" fmla="*/ 708076 h 2127822"/>
                <a:gd name="connsiteX148" fmla="*/ 2743884 w 2976075"/>
                <a:gd name="connsiteY148" fmla="*/ 744019 h 2127822"/>
                <a:gd name="connsiteX149" fmla="*/ 2605863 w 2976075"/>
                <a:gd name="connsiteY149" fmla="*/ 882040 h 2127822"/>
                <a:gd name="connsiteX150" fmla="*/ 2545479 w 2976075"/>
                <a:gd name="connsiteY150" fmla="*/ 882040 h 2127822"/>
                <a:gd name="connsiteX151" fmla="*/ 2545479 w 2976075"/>
                <a:gd name="connsiteY151" fmla="*/ 643379 h 2127822"/>
                <a:gd name="connsiteX152" fmla="*/ 2579984 w 2976075"/>
                <a:gd name="connsiteY152" fmla="*/ 643379 h 2127822"/>
                <a:gd name="connsiteX153" fmla="*/ 2650432 w 2976075"/>
                <a:gd name="connsiteY153" fmla="*/ 572930 h 2127822"/>
                <a:gd name="connsiteX154" fmla="*/ 2679187 w 2976075"/>
                <a:gd name="connsiteY154" fmla="*/ 580119 h 2127822"/>
                <a:gd name="connsiteX155" fmla="*/ 2738133 w 2976075"/>
                <a:gd name="connsiteY155" fmla="*/ 521173 h 2127822"/>
                <a:gd name="connsiteX156" fmla="*/ 2679187 w 2976075"/>
                <a:gd name="connsiteY156" fmla="*/ 462226 h 2127822"/>
                <a:gd name="connsiteX157" fmla="*/ 2620240 w 2976075"/>
                <a:gd name="connsiteY157" fmla="*/ 521173 h 2127822"/>
                <a:gd name="connsiteX158" fmla="*/ 2637493 w 2976075"/>
                <a:gd name="connsiteY158" fmla="*/ 562866 h 2127822"/>
                <a:gd name="connsiteX159" fmla="*/ 2572796 w 2976075"/>
                <a:gd name="connsiteY159" fmla="*/ 627564 h 2127822"/>
                <a:gd name="connsiteX160" fmla="*/ 2544041 w 2976075"/>
                <a:gd name="connsiteY160" fmla="*/ 627564 h 2127822"/>
                <a:gd name="connsiteX161" fmla="*/ 2544041 w 2976075"/>
                <a:gd name="connsiteY161" fmla="*/ 548489 h 2127822"/>
                <a:gd name="connsiteX162" fmla="*/ 2393081 w 2976075"/>
                <a:gd name="connsiteY162" fmla="*/ 397529 h 2127822"/>
                <a:gd name="connsiteX163" fmla="*/ 2459216 w 2976075"/>
                <a:gd name="connsiteY163" fmla="*/ 397529 h 2127822"/>
                <a:gd name="connsiteX164" fmla="*/ 2518162 w 2976075"/>
                <a:gd name="connsiteY164" fmla="*/ 449287 h 2127822"/>
                <a:gd name="connsiteX165" fmla="*/ 2577109 w 2976075"/>
                <a:gd name="connsiteY165" fmla="*/ 390340 h 2127822"/>
                <a:gd name="connsiteX166" fmla="*/ 2518162 w 2976075"/>
                <a:gd name="connsiteY166" fmla="*/ 331394 h 2127822"/>
                <a:gd name="connsiteX167" fmla="*/ 2459216 w 2976075"/>
                <a:gd name="connsiteY167" fmla="*/ 383152 h 2127822"/>
                <a:gd name="connsiteX168" fmla="*/ 2378704 w 2976075"/>
                <a:gd name="connsiteY168" fmla="*/ 383152 h 2127822"/>
                <a:gd name="connsiteX169" fmla="*/ 2234932 w 2976075"/>
                <a:gd name="connsiteY169" fmla="*/ 239380 h 2127822"/>
                <a:gd name="connsiteX170" fmla="*/ 2232057 w 2976075"/>
                <a:gd name="connsiteY170" fmla="*/ 242255 h 2127822"/>
                <a:gd name="connsiteX171" fmla="*/ 2233494 w 2976075"/>
                <a:gd name="connsiteY171" fmla="*/ 227878 h 2127822"/>
                <a:gd name="connsiteX172" fmla="*/ 2174548 w 2976075"/>
                <a:gd name="connsiteY172" fmla="*/ 168932 h 2127822"/>
                <a:gd name="connsiteX173" fmla="*/ 2115601 w 2976075"/>
                <a:gd name="connsiteY173" fmla="*/ 227878 h 2127822"/>
                <a:gd name="connsiteX174" fmla="*/ 2132854 w 2976075"/>
                <a:gd name="connsiteY174" fmla="*/ 269572 h 2127822"/>
                <a:gd name="connsiteX175" fmla="*/ 1951702 w 2976075"/>
                <a:gd name="connsiteY175" fmla="*/ 450724 h 2127822"/>
                <a:gd name="connsiteX176" fmla="*/ 1951702 w 2976075"/>
                <a:gd name="connsiteY176" fmla="*/ 700887 h 2127822"/>
                <a:gd name="connsiteX177" fmla="*/ 1859688 w 2976075"/>
                <a:gd name="connsiteY177" fmla="*/ 700887 h 2127822"/>
                <a:gd name="connsiteX178" fmla="*/ 1859688 w 2976075"/>
                <a:gd name="connsiteY178" fmla="*/ 334269 h 2127822"/>
                <a:gd name="connsiteX179" fmla="*/ 1964641 w 2976075"/>
                <a:gd name="connsiteY179" fmla="*/ 334269 h 2127822"/>
                <a:gd name="connsiteX180" fmla="*/ 1964641 w 2976075"/>
                <a:gd name="connsiteY180" fmla="*/ 158868 h 2127822"/>
                <a:gd name="connsiteX181" fmla="*/ 2016399 w 2976075"/>
                <a:gd name="connsiteY181" fmla="*/ 99921 h 2127822"/>
                <a:gd name="connsiteX182" fmla="*/ 1957452 w 2976075"/>
                <a:gd name="connsiteY182" fmla="*/ 40975 h 2127822"/>
                <a:gd name="connsiteX183" fmla="*/ 1898506 w 2976075"/>
                <a:gd name="connsiteY183" fmla="*/ 99921 h 2127822"/>
                <a:gd name="connsiteX184" fmla="*/ 1915759 w 2976075"/>
                <a:gd name="connsiteY184" fmla="*/ 141615 h 2127822"/>
                <a:gd name="connsiteX185" fmla="*/ 1843873 w 2976075"/>
                <a:gd name="connsiteY185" fmla="*/ 213501 h 2127822"/>
                <a:gd name="connsiteX186" fmla="*/ 1843873 w 2976075"/>
                <a:gd name="connsiteY186" fmla="*/ 318454 h 2127822"/>
                <a:gd name="connsiteX187" fmla="*/ 1635404 w 2976075"/>
                <a:gd name="connsiteY187" fmla="*/ 318454 h 2127822"/>
                <a:gd name="connsiteX188" fmla="*/ 1635404 w 2976075"/>
                <a:gd name="connsiteY188" fmla="*/ 128676 h 2127822"/>
                <a:gd name="connsiteX189" fmla="*/ 1687162 w 2976075"/>
                <a:gd name="connsiteY189" fmla="*/ 69729 h 2127822"/>
                <a:gd name="connsiteX190" fmla="*/ 1628215 w 2976075"/>
                <a:gd name="connsiteY190" fmla="*/ 10783 h 2127822"/>
                <a:gd name="connsiteX191" fmla="*/ 1569269 w 2976075"/>
                <a:gd name="connsiteY191" fmla="*/ 69729 h 2127822"/>
                <a:gd name="connsiteX192" fmla="*/ 1621027 w 2976075"/>
                <a:gd name="connsiteY192" fmla="*/ 128676 h 2127822"/>
                <a:gd name="connsiteX193" fmla="*/ 1621027 w 2976075"/>
                <a:gd name="connsiteY193" fmla="*/ 318454 h 2127822"/>
                <a:gd name="connsiteX194" fmla="*/ 1503134 w 2976075"/>
                <a:gd name="connsiteY194" fmla="*/ 318454 h 2127822"/>
                <a:gd name="connsiteX195" fmla="*/ 1503134 w 2976075"/>
                <a:gd name="connsiteY195" fmla="*/ 233629 h 2127822"/>
                <a:gd name="connsiteX196" fmla="*/ 1554892 w 2976075"/>
                <a:gd name="connsiteY196" fmla="*/ 174683 h 2127822"/>
                <a:gd name="connsiteX197" fmla="*/ 1495945 w 2976075"/>
                <a:gd name="connsiteY197" fmla="*/ 115736 h 2127822"/>
                <a:gd name="connsiteX198" fmla="*/ 1436999 w 2976075"/>
                <a:gd name="connsiteY198" fmla="*/ 174683 h 2127822"/>
                <a:gd name="connsiteX199" fmla="*/ 1488757 w 2976075"/>
                <a:gd name="connsiteY199" fmla="*/ 233629 h 2127822"/>
                <a:gd name="connsiteX200" fmla="*/ 1488757 w 2976075"/>
                <a:gd name="connsiteY200" fmla="*/ 334269 h 2127822"/>
                <a:gd name="connsiteX201" fmla="*/ 1622464 w 2976075"/>
                <a:gd name="connsiteY201" fmla="*/ 334269 h 2127822"/>
                <a:gd name="connsiteX202" fmla="*/ 1622464 w 2976075"/>
                <a:gd name="connsiteY202" fmla="*/ 375963 h 2127822"/>
                <a:gd name="connsiteX203" fmla="*/ 1526137 w 2976075"/>
                <a:gd name="connsiteY203" fmla="*/ 472290 h 2127822"/>
                <a:gd name="connsiteX204" fmla="*/ 1307604 w 2976075"/>
                <a:gd name="connsiteY204" fmla="*/ 101359 h 2127822"/>
                <a:gd name="connsiteX205" fmla="*/ 1316230 w 2976075"/>
                <a:gd name="connsiteY205" fmla="*/ 71167 h 2127822"/>
                <a:gd name="connsiteX206" fmla="*/ 1257284 w 2976075"/>
                <a:gd name="connsiteY206" fmla="*/ 12221 h 2127822"/>
                <a:gd name="connsiteX207" fmla="*/ 1198338 w 2976075"/>
                <a:gd name="connsiteY207" fmla="*/ 71167 h 2127822"/>
                <a:gd name="connsiteX208" fmla="*/ 1250096 w 2976075"/>
                <a:gd name="connsiteY208" fmla="*/ 130113 h 2127822"/>
                <a:gd name="connsiteX209" fmla="*/ 1250096 w 2976075"/>
                <a:gd name="connsiteY209" fmla="*/ 390340 h 2127822"/>
                <a:gd name="connsiteX210" fmla="*/ 1139391 w 2976075"/>
                <a:gd name="connsiteY210" fmla="*/ 390340 h 2127822"/>
                <a:gd name="connsiteX211" fmla="*/ 1139391 w 2976075"/>
                <a:gd name="connsiteY211" fmla="*/ 703763 h 2127822"/>
                <a:gd name="connsiteX212" fmla="*/ 1011434 w 2976075"/>
                <a:gd name="connsiteY212" fmla="*/ 831720 h 2127822"/>
                <a:gd name="connsiteX213" fmla="*/ 913670 w 2976075"/>
                <a:gd name="connsiteY213" fmla="*/ 831720 h 2127822"/>
                <a:gd name="connsiteX214" fmla="*/ 913670 w 2976075"/>
                <a:gd name="connsiteY214" fmla="*/ 745457 h 2127822"/>
                <a:gd name="connsiteX215" fmla="*/ 1031562 w 2976075"/>
                <a:gd name="connsiteY215" fmla="*/ 745457 h 2127822"/>
                <a:gd name="connsiteX216" fmla="*/ 1031562 w 2976075"/>
                <a:gd name="connsiteY216" fmla="*/ 558553 h 2127822"/>
                <a:gd name="connsiteX217" fmla="*/ 1083320 w 2976075"/>
                <a:gd name="connsiteY217" fmla="*/ 499607 h 2127822"/>
                <a:gd name="connsiteX218" fmla="*/ 1024374 w 2976075"/>
                <a:gd name="connsiteY218" fmla="*/ 440660 h 2127822"/>
                <a:gd name="connsiteX219" fmla="*/ 965427 w 2976075"/>
                <a:gd name="connsiteY219" fmla="*/ 499607 h 2127822"/>
                <a:gd name="connsiteX220" fmla="*/ 1017185 w 2976075"/>
                <a:gd name="connsiteY220" fmla="*/ 558553 h 2127822"/>
                <a:gd name="connsiteX221" fmla="*/ 1017185 w 2976075"/>
                <a:gd name="connsiteY221" fmla="*/ 729642 h 2127822"/>
                <a:gd name="connsiteX222" fmla="*/ 913670 w 2976075"/>
                <a:gd name="connsiteY222" fmla="*/ 729642 h 2127822"/>
                <a:gd name="connsiteX223" fmla="*/ 913670 w 2976075"/>
                <a:gd name="connsiteY223" fmla="*/ 595934 h 2127822"/>
                <a:gd name="connsiteX224" fmla="*/ 784275 w 2976075"/>
                <a:gd name="connsiteY224" fmla="*/ 595934 h 2127822"/>
                <a:gd name="connsiteX225" fmla="*/ 733955 w 2976075"/>
                <a:gd name="connsiteY225" fmla="*/ 545614 h 2127822"/>
                <a:gd name="connsiteX226" fmla="*/ 733955 w 2976075"/>
                <a:gd name="connsiteY226" fmla="*/ 423408 h 2127822"/>
                <a:gd name="connsiteX227" fmla="*/ 884915 w 2976075"/>
                <a:gd name="connsiteY227" fmla="*/ 423408 h 2127822"/>
                <a:gd name="connsiteX228" fmla="*/ 884915 w 2976075"/>
                <a:gd name="connsiteY228" fmla="*/ 350084 h 2127822"/>
                <a:gd name="connsiteX229" fmla="*/ 1066068 w 2976075"/>
                <a:gd name="connsiteY229" fmla="*/ 350084 h 2127822"/>
                <a:gd name="connsiteX230" fmla="*/ 1066068 w 2976075"/>
                <a:gd name="connsiteY230" fmla="*/ 317017 h 2127822"/>
                <a:gd name="connsiteX231" fmla="*/ 1114950 w 2976075"/>
                <a:gd name="connsiteY231" fmla="*/ 259508 h 2127822"/>
                <a:gd name="connsiteX232" fmla="*/ 1056004 w 2976075"/>
                <a:gd name="connsiteY232" fmla="*/ 200562 h 2127822"/>
                <a:gd name="connsiteX233" fmla="*/ 997057 w 2976075"/>
                <a:gd name="connsiteY233" fmla="*/ 259508 h 2127822"/>
                <a:gd name="connsiteX234" fmla="*/ 1051690 w 2976075"/>
                <a:gd name="connsiteY234" fmla="*/ 318454 h 2127822"/>
                <a:gd name="connsiteX235" fmla="*/ 1051690 w 2976075"/>
                <a:gd name="connsiteY235" fmla="*/ 337145 h 2127822"/>
                <a:gd name="connsiteX236" fmla="*/ 883478 w 2976075"/>
                <a:gd name="connsiteY236" fmla="*/ 337145 h 2127822"/>
                <a:gd name="connsiteX237" fmla="*/ 883478 w 2976075"/>
                <a:gd name="connsiteY237" fmla="*/ 236505 h 2127822"/>
                <a:gd name="connsiteX238" fmla="*/ 935235 w 2976075"/>
                <a:gd name="connsiteY238" fmla="*/ 177558 h 2127822"/>
                <a:gd name="connsiteX239" fmla="*/ 876289 w 2976075"/>
                <a:gd name="connsiteY239" fmla="*/ 118612 h 2127822"/>
                <a:gd name="connsiteX240" fmla="*/ 817342 w 2976075"/>
                <a:gd name="connsiteY240" fmla="*/ 177558 h 2127822"/>
                <a:gd name="connsiteX241" fmla="*/ 869100 w 2976075"/>
                <a:gd name="connsiteY241" fmla="*/ 236505 h 2127822"/>
                <a:gd name="connsiteX242" fmla="*/ 869100 w 2976075"/>
                <a:gd name="connsiteY242" fmla="*/ 337145 h 2127822"/>
                <a:gd name="connsiteX243" fmla="*/ 718140 w 2976075"/>
                <a:gd name="connsiteY243" fmla="*/ 337145 h 2127822"/>
                <a:gd name="connsiteX244" fmla="*/ 718140 w 2976075"/>
                <a:gd name="connsiteY244" fmla="*/ 410468 h 2127822"/>
                <a:gd name="connsiteX245" fmla="*/ 621813 w 2976075"/>
                <a:gd name="connsiteY245" fmla="*/ 410468 h 2127822"/>
                <a:gd name="connsiteX246" fmla="*/ 621813 w 2976075"/>
                <a:gd name="connsiteY246" fmla="*/ 732517 h 2127822"/>
                <a:gd name="connsiteX247" fmla="*/ 358711 w 2976075"/>
                <a:gd name="connsiteY247" fmla="*/ 732517 h 2127822"/>
                <a:gd name="connsiteX248" fmla="*/ 358711 w 2976075"/>
                <a:gd name="connsiteY248" fmla="*/ 664944 h 2127822"/>
                <a:gd name="connsiteX249" fmla="*/ 410468 w 2976075"/>
                <a:gd name="connsiteY249" fmla="*/ 605998 h 2127822"/>
                <a:gd name="connsiteX250" fmla="*/ 351522 w 2976075"/>
                <a:gd name="connsiteY250" fmla="*/ 547052 h 2127822"/>
                <a:gd name="connsiteX251" fmla="*/ 292576 w 2976075"/>
                <a:gd name="connsiteY251" fmla="*/ 605998 h 2127822"/>
                <a:gd name="connsiteX252" fmla="*/ 344333 w 2976075"/>
                <a:gd name="connsiteY252" fmla="*/ 664944 h 2127822"/>
                <a:gd name="connsiteX253" fmla="*/ 344333 w 2976075"/>
                <a:gd name="connsiteY253" fmla="*/ 746894 h 2127822"/>
                <a:gd name="connsiteX254" fmla="*/ 621813 w 2976075"/>
                <a:gd name="connsiteY254" fmla="*/ 746894 h 2127822"/>
                <a:gd name="connsiteX255" fmla="*/ 621813 w 2976075"/>
                <a:gd name="connsiteY255" fmla="*/ 951050 h 2127822"/>
                <a:gd name="connsiteX256" fmla="*/ 519735 w 2976075"/>
                <a:gd name="connsiteY256" fmla="*/ 1053128 h 2127822"/>
                <a:gd name="connsiteX257" fmla="*/ 519735 w 2976075"/>
                <a:gd name="connsiteY257" fmla="*/ 925171 h 2127822"/>
                <a:gd name="connsiteX258" fmla="*/ 571493 w 2976075"/>
                <a:gd name="connsiteY258" fmla="*/ 866225 h 2127822"/>
                <a:gd name="connsiteX259" fmla="*/ 512546 w 2976075"/>
                <a:gd name="connsiteY259" fmla="*/ 807278 h 2127822"/>
                <a:gd name="connsiteX260" fmla="*/ 453600 w 2976075"/>
                <a:gd name="connsiteY260" fmla="*/ 866225 h 2127822"/>
                <a:gd name="connsiteX261" fmla="*/ 505358 w 2976075"/>
                <a:gd name="connsiteY261" fmla="*/ 925171 h 2127822"/>
                <a:gd name="connsiteX262" fmla="*/ 505358 w 2976075"/>
                <a:gd name="connsiteY262" fmla="*/ 1068943 h 2127822"/>
                <a:gd name="connsiteX263" fmla="*/ 453600 w 2976075"/>
                <a:gd name="connsiteY263" fmla="*/ 1120701 h 2127822"/>
                <a:gd name="connsiteX264" fmla="*/ 411906 w 2976075"/>
                <a:gd name="connsiteY264" fmla="*/ 1120701 h 2127822"/>
                <a:gd name="connsiteX265" fmla="*/ 411906 w 2976075"/>
                <a:gd name="connsiteY265" fmla="*/ 847535 h 2127822"/>
                <a:gd name="connsiteX266" fmla="*/ 258070 w 2976075"/>
                <a:gd name="connsiteY266" fmla="*/ 847535 h 2127822"/>
                <a:gd name="connsiteX267" fmla="*/ 199124 w 2976075"/>
                <a:gd name="connsiteY267" fmla="*/ 795777 h 2127822"/>
                <a:gd name="connsiteX268" fmla="*/ 140177 w 2976075"/>
                <a:gd name="connsiteY268" fmla="*/ 854723 h 2127822"/>
                <a:gd name="connsiteX269" fmla="*/ 191935 w 2976075"/>
                <a:gd name="connsiteY269" fmla="*/ 913670 h 2127822"/>
                <a:gd name="connsiteX270" fmla="*/ 191935 w 2976075"/>
                <a:gd name="connsiteY270" fmla="*/ 1136516 h 2127822"/>
                <a:gd name="connsiteX271" fmla="*/ 394653 w 2976075"/>
                <a:gd name="connsiteY271" fmla="*/ 1136516 h 2127822"/>
                <a:gd name="connsiteX272" fmla="*/ 394653 w 2976075"/>
                <a:gd name="connsiteY272" fmla="*/ 1244345 h 2127822"/>
                <a:gd name="connsiteX273" fmla="*/ 245131 w 2976075"/>
                <a:gd name="connsiteY273" fmla="*/ 1244345 h 2127822"/>
                <a:gd name="connsiteX274" fmla="*/ 245131 w 2976075"/>
                <a:gd name="connsiteY274" fmla="*/ 1321981 h 2127822"/>
                <a:gd name="connsiteX275" fmla="*/ 76918 w 2976075"/>
                <a:gd name="connsiteY275" fmla="*/ 1321981 h 2127822"/>
                <a:gd name="connsiteX276" fmla="*/ 76918 w 2976075"/>
                <a:gd name="connsiteY276" fmla="*/ 1258722 h 2127822"/>
                <a:gd name="connsiteX277" fmla="*/ 128676 w 2976075"/>
                <a:gd name="connsiteY277" fmla="*/ 1199775 h 2127822"/>
                <a:gd name="connsiteX278" fmla="*/ 69729 w 2976075"/>
                <a:gd name="connsiteY278" fmla="*/ 1140829 h 2127822"/>
                <a:gd name="connsiteX279" fmla="*/ 10783 w 2976075"/>
                <a:gd name="connsiteY279" fmla="*/ 1199775 h 2127822"/>
                <a:gd name="connsiteX280" fmla="*/ 62541 w 2976075"/>
                <a:gd name="connsiteY280" fmla="*/ 1258722 h 2127822"/>
                <a:gd name="connsiteX281" fmla="*/ 62541 w 2976075"/>
                <a:gd name="connsiteY281" fmla="*/ 1337796 h 2127822"/>
                <a:gd name="connsiteX282" fmla="*/ 243693 w 2976075"/>
                <a:gd name="connsiteY282" fmla="*/ 1337796 h 2127822"/>
                <a:gd name="connsiteX283" fmla="*/ 243693 w 2976075"/>
                <a:gd name="connsiteY283" fmla="*/ 1480130 h 2127822"/>
                <a:gd name="connsiteX284" fmla="*/ 105672 w 2976075"/>
                <a:gd name="connsiteY284" fmla="*/ 1618151 h 2127822"/>
                <a:gd name="connsiteX285" fmla="*/ 69729 w 2976075"/>
                <a:gd name="connsiteY285" fmla="*/ 1605212 h 2127822"/>
                <a:gd name="connsiteX286" fmla="*/ 10783 w 2976075"/>
                <a:gd name="connsiteY286" fmla="*/ 1658407 h 2127822"/>
                <a:gd name="connsiteX287" fmla="*/ 69729 w 2976075"/>
                <a:gd name="connsiteY287" fmla="*/ 1238594 h 2127822"/>
                <a:gd name="connsiteX288" fmla="*/ 25160 w 2976075"/>
                <a:gd name="connsiteY288" fmla="*/ 1194025 h 2127822"/>
                <a:gd name="connsiteX289" fmla="*/ 69729 w 2976075"/>
                <a:gd name="connsiteY289" fmla="*/ 1149455 h 2127822"/>
                <a:gd name="connsiteX290" fmla="*/ 114299 w 2976075"/>
                <a:gd name="connsiteY290" fmla="*/ 1194025 h 2127822"/>
                <a:gd name="connsiteX291" fmla="*/ 69729 w 2976075"/>
                <a:gd name="connsiteY291" fmla="*/ 1238594 h 2127822"/>
                <a:gd name="connsiteX292" fmla="*/ 245131 w 2976075"/>
                <a:gd name="connsiteY292" fmla="*/ 851848 h 2127822"/>
                <a:gd name="connsiteX293" fmla="*/ 200562 w 2976075"/>
                <a:gd name="connsiteY293" fmla="*/ 896417 h 2127822"/>
                <a:gd name="connsiteX294" fmla="*/ 155992 w 2976075"/>
                <a:gd name="connsiteY294" fmla="*/ 851848 h 2127822"/>
                <a:gd name="connsiteX295" fmla="*/ 200562 w 2976075"/>
                <a:gd name="connsiteY295" fmla="*/ 807278 h 2127822"/>
                <a:gd name="connsiteX296" fmla="*/ 245131 w 2976075"/>
                <a:gd name="connsiteY296" fmla="*/ 851848 h 2127822"/>
                <a:gd name="connsiteX297" fmla="*/ 396091 w 2976075"/>
                <a:gd name="connsiteY297" fmla="*/ 1117825 h 2127822"/>
                <a:gd name="connsiteX298" fmla="*/ 207750 w 2976075"/>
                <a:gd name="connsiteY298" fmla="*/ 1117825 h 2127822"/>
                <a:gd name="connsiteX299" fmla="*/ 207750 w 2976075"/>
                <a:gd name="connsiteY299" fmla="*/ 909356 h 2127822"/>
                <a:gd name="connsiteX300" fmla="*/ 258070 w 2976075"/>
                <a:gd name="connsiteY300" fmla="*/ 859036 h 2127822"/>
                <a:gd name="connsiteX301" fmla="*/ 396091 w 2976075"/>
                <a:gd name="connsiteY301" fmla="*/ 859036 h 2127822"/>
                <a:gd name="connsiteX302" fmla="*/ 396091 w 2976075"/>
                <a:gd name="connsiteY302" fmla="*/ 1117825 h 2127822"/>
                <a:gd name="connsiteX303" fmla="*/ 351522 w 2976075"/>
                <a:gd name="connsiteY303" fmla="*/ 647692 h 2127822"/>
                <a:gd name="connsiteX304" fmla="*/ 306953 w 2976075"/>
                <a:gd name="connsiteY304" fmla="*/ 603123 h 2127822"/>
                <a:gd name="connsiteX305" fmla="*/ 351522 w 2976075"/>
                <a:gd name="connsiteY305" fmla="*/ 558553 h 2127822"/>
                <a:gd name="connsiteX306" fmla="*/ 396091 w 2976075"/>
                <a:gd name="connsiteY306" fmla="*/ 603123 h 2127822"/>
                <a:gd name="connsiteX307" fmla="*/ 351522 w 2976075"/>
                <a:gd name="connsiteY307" fmla="*/ 647692 h 2127822"/>
                <a:gd name="connsiteX308" fmla="*/ 1054566 w 2976075"/>
                <a:gd name="connsiteY308" fmla="*/ 301202 h 2127822"/>
                <a:gd name="connsiteX309" fmla="*/ 1009997 w 2976075"/>
                <a:gd name="connsiteY309" fmla="*/ 256633 h 2127822"/>
                <a:gd name="connsiteX310" fmla="*/ 1054566 w 2976075"/>
                <a:gd name="connsiteY310" fmla="*/ 212063 h 2127822"/>
                <a:gd name="connsiteX311" fmla="*/ 1099135 w 2976075"/>
                <a:gd name="connsiteY311" fmla="*/ 256633 h 2127822"/>
                <a:gd name="connsiteX312" fmla="*/ 1054566 w 2976075"/>
                <a:gd name="connsiteY312" fmla="*/ 301202 h 2127822"/>
                <a:gd name="connsiteX313" fmla="*/ 1024374 w 2976075"/>
                <a:gd name="connsiteY313" fmla="*/ 544176 h 2127822"/>
                <a:gd name="connsiteX314" fmla="*/ 979805 w 2976075"/>
                <a:gd name="connsiteY314" fmla="*/ 499607 h 2127822"/>
                <a:gd name="connsiteX315" fmla="*/ 1024374 w 2976075"/>
                <a:gd name="connsiteY315" fmla="*/ 455038 h 2127822"/>
                <a:gd name="connsiteX316" fmla="*/ 1068943 w 2976075"/>
                <a:gd name="connsiteY316" fmla="*/ 499607 h 2127822"/>
                <a:gd name="connsiteX317" fmla="*/ 1024374 w 2976075"/>
                <a:gd name="connsiteY317" fmla="*/ 544176 h 2127822"/>
                <a:gd name="connsiteX318" fmla="*/ 1504571 w 2976075"/>
                <a:gd name="connsiteY318" fmla="*/ 219252 h 2127822"/>
                <a:gd name="connsiteX319" fmla="*/ 1460002 w 2976075"/>
                <a:gd name="connsiteY319" fmla="*/ 174683 h 2127822"/>
                <a:gd name="connsiteX320" fmla="*/ 1504571 w 2976075"/>
                <a:gd name="connsiteY320" fmla="*/ 130113 h 2127822"/>
                <a:gd name="connsiteX321" fmla="*/ 1549141 w 2976075"/>
                <a:gd name="connsiteY321" fmla="*/ 174683 h 2127822"/>
                <a:gd name="connsiteX322" fmla="*/ 1504571 w 2976075"/>
                <a:gd name="connsiteY322" fmla="*/ 219252 h 2127822"/>
                <a:gd name="connsiteX323" fmla="*/ 2479344 w 2976075"/>
                <a:gd name="connsiteY323" fmla="*/ 390340 h 2127822"/>
                <a:gd name="connsiteX324" fmla="*/ 2523913 w 2976075"/>
                <a:gd name="connsiteY324" fmla="*/ 345771 h 2127822"/>
                <a:gd name="connsiteX325" fmla="*/ 2568483 w 2976075"/>
                <a:gd name="connsiteY325" fmla="*/ 390340 h 2127822"/>
                <a:gd name="connsiteX326" fmla="*/ 2523913 w 2976075"/>
                <a:gd name="connsiteY326" fmla="*/ 434910 h 2127822"/>
                <a:gd name="connsiteX327" fmla="*/ 2479344 w 2976075"/>
                <a:gd name="connsiteY327" fmla="*/ 390340 h 2127822"/>
                <a:gd name="connsiteX328" fmla="*/ 2638931 w 2976075"/>
                <a:gd name="connsiteY328" fmla="*/ 522610 h 2127822"/>
                <a:gd name="connsiteX329" fmla="*/ 2683500 w 2976075"/>
                <a:gd name="connsiteY329" fmla="*/ 478041 h 2127822"/>
                <a:gd name="connsiteX330" fmla="*/ 2728069 w 2976075"/>
                <a:gd name="connsiteY330" fmla="*/ 522610 h 2127822"/>
                <a:gd name="connsiteX331" fmla="*/ 2683500 w 2976075"/>
                <a:gd name="connsiteY331" fmla="*/ 567180 h 2127822"/>
                <a:gd name="connsiteX332" fmla="*/ 2638931 w 2976075"/>
                <a:gd name="connsiteY332" fmla="*/ 522610 h 2127822"/>
                <a:gd name="connsiteX333" fmla="*/ 2751073 w 2976075"/>
                <a:gd name="connsiteY333" fmla="*/ 706638 h 2127822"/>
                <a:gd name="connsiteX334" fmla="*/ 2795642 w 2976075"/>
                <a:gd name="connsiteY334" fmla="*/ 662069 h 2127822"/>
                <a:gd name="connsiteX335" fmla="*/ 2840211 w 2976075"/>
                <a:gd name="connsiteY335" fmla="*/ 706638 h 2127822"/>
                <a:gd name="connsiteX336" fmla="*/ 2795642 w 2976075"/>
                <a:gd name="connsiteY336" fmla="*/ 751207 h 2127822"/>
                <a:gd name="connsiteX337" fmla="*/ 2751073 w 2976075"/>
                <a:gd name="connsiteY337" fmla="*/ 706638 h 2127822"/>
                <a:gd name="connsiteX338" fmla="*/ 2699315 w 2976075"/>
                <a:gd name="connsiteY338" fmla="*/ 989869 h 2127822"/>
                <a:gd name="connsiteX339" fmla="*/ 2743884 w 2976075"/>
                <a:gd name="connsiteY339" fmla="*/ 945299 h 2127822"/>
                <a:gd name="connsiteX340" fmla="*/ 2788453 w 2976075"/>
                <a:gd name="connsiteY340" fmla="*/ 989869 h 2127822"/>
                <a:gd name="connsiteX341" fmla="*/ 2743884 w 2976075"/>
                <a:gd name="connsiteY341" fmla="*/ 1034438 h 2127822"/>
                <a:gd name="connsiteX342" fmla="*/ 2699315 w 2976075"/>
                <a:gd name="connsiteY342" fmla="*/ 989869 h 2127822"/>
                <a:gd name="connsiteX343" fmla="*/ 2871841 w 2976075"/>
                <a:gd name="connsiteY343" fmla="*/ 1071819 h 2127822"/>
                <a:gd name="connsiteX344" fmla="*/ 2916410 w 2976075"/>
                <a:gd name="connsiteY344" fmla="*/ 1027249 h 2127822"/>
                <a:gd name="connsiteX345" fmla="*/ 2960979 w 2976075"/>
                <a:gd name="connsiteY345" fmla="*/ 1071819 h 2127822"/>
                <a:gd name="connsiteX346" fmla="*/ 2916410 w 2976075"/>
                <a:gd name="connsiteY346" fmla="*/ 1116388 h 2127822"/>
                <a:gd name="connsiteX347" fmla="*/ 2871841 w 2976075"/>
                <a:gd name="connsiteY347" fmla="*/ 1071819 h 2127822"/>
                <a:gd name="connsiteX348" fmla="*/ 2789891 w 2976075"/>
                <a:gd name="connsiteY348" fmla="*/ 1426935 h 2127822"/>
                <a:gd name="connsiteX349" fmla="*/ 2834460 w 2976075"/>
                <a:gd name="connsiteY349" fmla="*/ 1382366 h 2127822"/>
                <a:gd name="connsiteX350" fmla="*/ 2879030 w 2976075"/>
                <a:gd name="connsiteY350" fmla="*/ 1426935 h 2127822"/>
                <a:gd name="connsiteX351" fmla="*/ 2834460 w 2976075"/>
                <a:gd name="connsiteY351" fmla="*/ 1471504 h 2127822"/>
                <a:gd name="connsiteX352" fmla="*/ 2789891 w 2976075"/>
                <a:gd name="connsiteY352" fmla="*/ 1426935 h 2127822"/>
                <a:gd name="connsiteX353" fmla="*/ 2128541 w 2976075"/>
                <a:gd name="connsiteY353" fmla="*/ 1951702 h 2127822"/>
                <a:gd name="connsiteX354" fmla="*/ 2173110 w 2976075"/>
                <a:gd name="connsiteY354" fmla="*/ 1996271 h 2127822"/>
                <a:gd name="connsiteX355" fmla="*/ 2128541 w 2976075"/>
                <a:gd name="connsiteY355" fmla="*/ 2040840 h 2127822"/>
                <a:gd name="connsiteX356" fmla="*/ 2083972 w 2976075"/>
                <a:gd name="connsiteY356" fmla="*/ 1996271 h 2127822"/>
                <a:gd name="connsiteX357" fmla="*/ 2128541 w 2976075"/>
                <a:gd name="connsiteY357" fmla="*/ 1951702 h 2127822"/>
                <a:gd name="connsiteX358" fmla="*/ 2033652 w 2976075"/>
                <a:gd name="connsiteY358" fmla="*/ 1641155 h 2127822"/>
                <a:gd name="connsiteX359" fmla="*/ 2078221 w 2976075"/>
                <a:gd name="connsiteY359" fmla="*/ 1596585 h 2127822"/>
                <a:gd name="connsiteX360" fmla="*/ 2122790 w 2976075"/>
                <a:gd name="connsiteY360" fmla="*/ 1641155 h 2127822"/>
                <a:gd name="connsiteX361" fmla="*/ 2078221 w 2976075"/>
                <a:gd name="connsiteY361" fmla="*/ 1685724 h 2127822"/>
                <a:gd name="connsiteX362" fmla="*/ 2033652 w 2976075"/>
                <a:gd name="connsiteY362" fmla="*/ 1641155 h 2127822"/>
                <a:gd name="connsiteX363" fmla="*/ 1534764 w 2976075"/>
                <a:gd name="connsiteY363" fmla="*/ 1973267 h 2127822"/>
                <a:gd name="connsiteX364" fmla="*/ 1579333 w 2976075"/>
                <a:gd name="connsiteY364" fmla="*/ 2017837 h 2127822"/>
                <a:gd name="connsiteX365" fmla="*/ 1534764 w 2976075"/>
                <a:gd name="connsiteY365" fmla="*/ 2062406 h 2127822"/>
                <a:gd name="connsiteX366" fmla="*/ 1490194 w 2976075"/>
                <a:gd name="connsiteY366" fmla="*/ 2017837 h 2127822"/>
                <a:gd name="connsiteX367" fmla="*/ 1534764 w 2976075"/>
                <a:gd name="connsiteY367" fmla="*/ 1973267 h 2127822"/>
                <a:gd name="connsiteX368" fmla="*/ 1057441 w 2976075"/>
                <a:gd name="connsiteY368" fmla="*/ 1849624 h 2127822"/>
                <a:gd name="connsiteX369" fmla="*/ 1102011 w 2976075"/>
                <a:gd name="connsiteY369" fmla="*/ 1894193 h 2127822"/>
                <a:gd name="connsiteX370" fmla="*/ 1057441 w 2976075"/>
                <a:gd name="connsiteY370" fmla="*/ 1938762 h 2127822"/>
                <a:gd name="connsiteX371" fmla="*/ 1012872 w 2976075"/>
                <a:gd name="connsiteY371" fmla="*/ 1894193 h 2127822"/>
                <a:gd name="connsiteX372" fmla="*/ 1057441 w 2976075"/>
                <a:gd name="connsiteY372" fmla="*/ 1849624 h 2127822"/>
                <a:gd name="connsiteX373" fmla="*/ 1064630 w 2976075"/>
                <a:gd name="connsiteY373" fmla="*/ 1346423 h 2127822"/>
                <a:gd name="connsiteX374" fmla="*/ 1109199 w 2976075"/>
                <a:gd name="connsiteY374" fmla="*/ 1301853 h 2127822"/>
                <a:gd name="connsiteX375" fmla="*/ 1153768 w 2976075"/>
                <a:gd name="connsiteY375" fmla="*/ 1346423 h 2127822"/>
                <a:gd name="connsiteX376" fmla="*/ 1109199 w 2976075"/>
                <a:gd name="connsiteY376" fmla="*/ 1390992 h 2127822"/>
                <a:gd name="connsiteX377" fmla="*/ 1064630 w 2976075"/>
                <a:gd name="connsiteY377" fmla="*/ 1346423 h 2127822"/>
                <a:gd name="connsiteX378" fmla="*/ 460789 w 2976075"/>
                <a:gd name="connsiteY378" fmla="*/ 1797866 h 2127822"/>
                <a:gd name="connsiteX379" fmla="*/ 505358 w 2976075"/>
                <a:gd name="connsiteY379" fmla="*/ 1842435 h 2127822"/>
                <a:gd name="connsiteX380" fmla="*/ 460789 w 2976075"/>
                <a:gd name="connsiteY380" fmla="*/ 1887004 h 2127822"/>
                <a:gd name="connsiteX381" fmla="*/ 416219 w 2976075"/>
                <a:gd name="connsiteY381" fmla="*/ 1842435 h 2127822"/>
                <a:gd name="connsiteX382" fmla="*/ 460789 w 2976075"/>
                <a:gd name="connsiteY382" fmla="*/ 1797866 h 2127822"/>
                <a:gd name="connsiteX383" fmla="*/ 511109 w 2976075"/>
                <a:gd name="connsiteY383" fmla="*/ 1523262 h 2127822"/>
                <a:gd name="connsiteX384" fmla="*/ 466539 w 2976075"/>
                <a:gd name="connsiteY384" fmla="*/ 1478693 h 2127822"/>
                <a:gd name="connsiteX385" fmla="*/ 511109 w 2976075"/>
                <a:gd name="connsiteY385" fmla="*/ 1434123 h 2127822"/>
                <a:gd name="connsiteX386" fmla="*/ 555678 w 2976075"/>
                <a:gd name="connsiteY386" fmla="*/ 1478693 h 2127822"/>
                <a:gd name="connsiteX387" fmla="*/ 511109 w 2976075"/>
                <a:gd name="connsiteY387" fmla="*/ 1523262 h 2127822"/>
                <a:gd name="connsiteX388" fmla="*/ 1301853 w 2976075"/>
                <a:gd name="connsiteY388" fmla="*/ 71167 h 2127822"/>
                <a:gd name="connsiteX389" fmla="*/ 1257284 w 2976075"/>
                <a:gd name="connsiteY389" fmla="*/ 115736 h 2127822"/>
                <a:gd name="connsiteX390" fmla="*/ 1212715 w 2976075"/>
                <a:gd name="connsiteY390" fmla="*/ 71167 h 2127822"/>
                <a:gd name="connsiteX391" fmla="*/ 1257284 w 2976075"/>
                <a:gd name="connsiteY391" fmla="*/ 26598 h 2127822"/>
                <a:gd name="connsiteX392" fmla="*/ 1301853 w 2976075"/>
                <a:gd name="connsiteY392" fmla="*/ 71167 h 2127822"/>
                <a:gd name="connsiteX393" fmla="*/ 1521824 w 2976075"/>
                <a:gd name="connsiteY393" fmla="*/ 483792 h 2127822"/>
                <a:gd name="connsiteX394" fmla="*/ 1428372 w 2976075"/>
                <a:gd name="connsiteY394" fmla="*/ 577244 h 2127822"/>
                <a:gd name="connsiteX395" fmla="*/ 1428372 w 2976075"/>
                <a:gd name="connsiteY395" fmla="*/ 657756 h 2127822"/>
                <a:gd name="connsiteX396" fmla="*/ 1314793 w 2976075"/>
                <a:gd name="connsiteY396" fmla="*/ 677884 h 2127822"/>
                <a:gd name="connsiteX397" fmla="*/ 1257284 w 2976075"/>
                <a:gd name="connsiteY397" fmla="*/ 627564 h 2127822"/>
                <a:gd name="connsiteX398" fmla="*/ 1198338 w 2976075"/>
                <a:gd name="connsiteY398" fmla="*/ 686510 h 2127822"/>
                <a:gd name="connsiteX399" fmla="*/ 1250096 w 2976075"/>
                <a:gd name="connsiteY399" fmla="*/ 745457 h 2127822"/>
                <a:gd name="connsiteX400" fmla="*/ 1250096 w 2976075"/>
                <a:gd name="connsiteY400" fmla="*/ 846097 h 2127822"/>
                <a:gd name="connsiteX401" fmla="*/ 1353611 w 2976075"/>
                <a:gd name="connsiteY401" fmla="*/ 846097 h 2127822"/>
                <a:gd name="connsiteX402" fmla="*/ 1353611 w 2976075"/>
                <a:gd name="connsiteY402" fmla="*/ 945299 h 2127822"/>
                <a:gd name="connsiteX403" fmla="*/ 1135078 w 2976075"/>
                <a:gd name="connsiteY403" fmla="*/ 945299 h 2127822"/>
                <a:gd name="connsiteX404" fmla="*/ 1135078 w 2976075"/>
                <a:gd name="connsiteY404" fmla="*/ 1027249 h 2127822"/>
                <a:gd name="connsiteX405" fmla="*/ 913670 w 2976075"/>
                <a:gd name="connsiteY405" fmla="*/ 1027249 h 2127822"/>
                <a:gd name="connsiteX406" fmla="*/ 913670 w 2976075"/>
                <a:gd name="connsiteY406" fmla="*/ 846097 h 2127822"/>
                <a:gd name="connsiteX407" fmla="*/ 1017185 w 2976075"/>
                <a:gd name="connsiteY407" fmla="*/ 846097 h 2127822"/>
                <a:gd name="connsiteX408" fmla="*/ 1153768 w 2976075"/>
                <a:gd name="connsiteY408" fmla="*/ 709514 h 2127822"/>
                <a:gd name="connsiteX409" fmla="*/ 1153768 w 2976075"/>
                <a:gd name="connsiteY409" fmla="*/ 404718 h 2127822"/>
                <a:gd name="connsiteX410" fmla="*/ 1265910 w 2976075"/>
                <a:gd name="connsiteY410" fmla="*/ 404718 h 2127822"/>
                <a:gd name="connsiteX411" fmla="*/ 1265910 w 2976075"/>
                <a:gd name="connsiteY411" fmla="*/ 128676 h 2127822"/>
                <a:gd name="connsiteX412" fmla="*/ 1298978 w 2976075"/>
                <a:gd name="connsiteY412" fmla="*/ 112861 h 2127822"/>
                <a:gd name="connsiteX413" fmla="*/ 1521824 w 2976075"/>
                <a:gd name="connsiteY413" fmla="*/ 483792 h 2127822"/>
                <a:gd name="connsiteX414" fmla="*/ 1212715 w 2976075"/>
                <a:gd name="connsiteY414" fmla="*/ 685072 h 2127822"/>
                <a:gd name="connsiteX415" fmla="*/ 1257284 w 2976075"/>
                <a:gd name="connsiteY415" fmla="*/ 640503 h 2127822"/>
                <a:gd name="connsiteX416" fmla="*/ 1301853 w 2976075"/>
                <a:gd name="connsiteY416" fmla="*/ 685072 h 2127822"/>
                <a:gd name="connsiteX417" fmla="*/ 1257284 w 2976075"/>
                <a:gd name="connsiteY417" fmla="*/ 729642 h 2127822"/>
                <a:gd name="connsiteX418" fmla="*/ 1212715 w 2976075"/>
                <a:gd name="connsiteY418" fmla="*/ 685072 h 2127822"/>
                <a:gd name="connsiteX419" fmla="*/ 1582208 w 2976075"/>
                <a:gd name="connsiteY419" fmla="*/ 581557 h 2127822"/>
                <a:gd name="connsiteX420" fmla="*/ 1741795 w 2976075"/>
                <a:gd name="connsiteY420" fmla="*/ 581557 h 2127822"/>
                <a:gd name="connsiteX421" fmla="*/ 1741795 w 2976075"/>
                <a:gd name="connsiteY421" fmla="*/ 715265 h 2127822"/>
                <a:gd name="connsiteX422" fmla="*/ 1843873 w 2976075"/>
                <a:gd name="connsiteY422" fmla="*/ 715265 h 2127822"/>
                <a:gd name="connsiteX423" fmla="*/ 1685724 w 2976075"/>
                <a:gd name="connsiteY423" fmla="*/ 873413 h 2127822"/>
                <a:gd name="connsiteX424" fmla="*/ 1543390 w 2976075"/>
                <a:gd name="connsiteY424" fmla="*/ 873413 h 2127822"/>
                <a:gd name="connsiteX425" fmla="*/ 1543390 w 2976075"/>
                <a:gd name="connsiteY425" fmla="*/ 715265 h 2127822"/>
                <a:gd name="connsiteX426" fmla="*/ 1595148 w 2976075"/>
                <a:gd name="connsiteY426" fmla="*/ 656318 h 2127822"/>
                <a:gd name="connsiteX427" fmla="*/ 1536201 w 2976075"/>
                <a:gd name="connsiteY427" fmla="*/ 597372 h 2127822"/>
                <a:gd name="connsiteX428" fmla="*/ 1477255 w 2976075"/>
                <a:gd name="connsiteY428" fmla="*/ 650567 h 2127822"/>
                <a:gd name="connsiteX429" fmla="*/ 1444187 w 2976075"/>
                <a:gd name="connsiteY429" fmla="*/ 656318 h 2127822"/>
                <a:gd name="connsiteX430" fmla="*/ 1444187 w 2976075"/>
                <a:gd name="connsiteY430" fmla="*/ 584432 h 2127822"/>
                <a:gd name="connsiteX431" fmla="*/ 1530450 w 2976075"/>
                <a:gd name="connsiteY431" fmla="*/ 498169 h 2127822"/>
                <a:gd name="connsiteX432" fmla="*/ 1582208 w 2976075"/>
                <a:gd name="connsiteY432" fmla="*/ 581557 h 2127822"/>
                <a:gd name="connsiteX433" fmla="*/ 1534764 w 2976075"/>
                <a:gd name="connsiteY433" fmla="*/ 611749 h 2127822"/>
                <a:gd name="connsiteX434" fmla="*/ 1579333 w 2976075"/>
                <a:gd name="connsiteY434" fmla="*/ 656318 h 2127822"/>
                <a:gd name="connsiteX435" fmla="*/ 1534764 w 2976075"/>
                <a:gd name="connsiteY435" fmla="*/ 700887 h 2127822"/>
                <a:gd name="connsiteX436" fmla="*/ 1490194 w 2976075"/>
                <a:gd name="connsiteY436" fmla="*/ 656318 h 2127822"/>
                <a:gd name="connsiteX437" fmla="*/ 1534764 w 2976075"/>
                <a:gd name="connsiteY437" fmla="*/ 611749 h 2127822"/>
                <a:gd name="connsiteX438" fmla="*/ 1644030 w 2976075"/>
                <a:gd name="connsiteY438" fmla="*/ 114299 h 2127822"/>
                <a:gd name="connsiteX439" fmla="*/ 1644030 w 2976075"/>
                <a:gd name="connsiteY439" fmla="*/ 99921 h 2127822"/>
                <a:gd name="connsiteX440" fmla="*/ 1667034 w 2976075"/>
                <a:gd name="connsiteY440" fmla="*/ 71167 h 2127822"/>
                <a:gd name="connsiteX441" fmla="*/ 1636841 w 2976075"/>
                <a:gd name="connsiteY441" fmla="*/ 40975 h 2127822"/>
                <a:gd name="connsiteX442" fmla="*/ 1606649 w 2976075"/>
                <a:gd name="connsiteY442" fmla="*/ 71167 h 2127822"/>
                <a:gd name="connsiteX443" fmla="*/ 1629653 w 2976075"/>
                <a:gd name="connsiteY443" fmla="*/ 99921 h 2127822"/>
                <a:gd name="connsiteX444" fmla="*/ 1629653 w 2976075"/>
                <a:gd name="connsiteY444" fmla="*/ 114299 h 2127822"/>
                <a:gd name="connsiteX445" fmla="*/ 1592272 w 2976075"/>
                <a:gd name="connsiteY445" fmla="*/ 71167 h 2127822"/>
                <a:gd name="connsiteX446" fmla="*/ 1636841 w 2976075"/>
                <a:gd name="connsiteY446" fmla="*/ 26598 h 2127822"/>
                <a:gd name="connsiteX447" fmla="*/ 1681411 w 2976075"/>
                <a:gd name="connsiteY447" fmla="*/ 71167 h 2127822"/>
                <a:gd name="connsiteX448" fmla="*/ 1644030 w 2976075"/>
                <a:gd name="connsiteY448" fmla="*/ 114299 h 2127822"/>
                <a:gd name="connsiteX449" fmla="*/ 1852499 w 2976075"/>
                <a:gd name="connsiteY449" fmla="*/ 699450 h 2127822"/>
                <a:gd name="connsiteX450" fmla="*/ 1754734 w 2976075"/>
                <a:gd name="connsiteY450" fmla="*/ 699450 h 2127822"/>
                <a:gd name="connsiteX451" fmla="*/ 1754734 w 2976075"/>
                <a:gd name="connsiteY451" fmla="*/ 565742 h 2127822"/>
                <a:gd name="connsiteX452" fmla="*/ 1589397 w 2976075"/>
                <a:gd name="connsiteY452" fmla="*/ 565742 h 2127822"/>
                <a:gd name="connsiteX453" fmla="*/ 1540514 w 2976075"/>
                <a:gd name="connsiteY453" fmla="*/ 485230 h 2127822"/>
                <a:gd name="connsiteX454" fmla="*/ 1644030 w 2976075"/>
                <a:gd name="connsiteY454" fmla="*/ 381714 h 2127822"/>
                <a:gd name="connsiteX455" fmla="*/ 1644030 w 2976075"/>
                <a:gd name="connsiteY455" fmla="*/ 334269 h 2127822"/>
                <a:gd name="connsiteX456" fmla="*/ 1852499 w 2976075"/>
                <a:gd name="connsiteY456" fmla="*/ 334269 h 2127822"/>
                <a:gd name="connsiteX457" fmla="*/ 1852499 w 2976075"/>
                <a:gd name="connsiteY457" fmla="*/ 699450 h 2127822"/>
                <a:gd name="connsiteX458" fmla="*/ 1966079 w 2976075"/>
                <a:gd name="connsiteY458" fmla="*/ 144491 h 2127822"/>
                <a:gd name="connsiteX459" fmla="*/ 1921510 w 2976075"/>
                <a:gd name="connsiteY459" fmla="*/ 99921 h 2127822"/>
                <a:gd name="connsiteX460" fmla="*/ 1966079 w 2976075"/>
                <a:gd name="connsiteY460" fmla="*/ 55352 h 2127822"/>
                <a:gd name="connsiteX461" fmla="*/ 2010648 w 2976075"/>
                <a:gd name="connsiteY461" fmla="*/ 99921 h 2127822"/>
                <a:gd name="connsiteX462" fmla="*/ 1966079 w 2976075"/>
                <a:gd name="connsiteY462" fmla="*/ 144491 h 2127822"/>
                <a:gd name="connsiteX463" fmla="*/ 1866876 w 2976075"/>
                <a:gd name="connsiteY463" fmla="*/ 319892 h 2127822"/>
                <a:gd name="connsiteX464" fmla="*/ 1866876 w 2976075"/>
                <a:gd name="connsiteY464" fmla="*/ 222127 h 2127822"/>
                <a:gd name="connsiteX465" fmla="*/ 1935887 w 2976075"/>
                <a:gd name="connsiteY465" fmla="*/ 151679 h 2127822"/>
                <a:gd name="connsiteX466" fmla="*/ 1957452 w 2976075"/>
                <a:gd name="connsiteY466" fmla="*/ 158868 h 2127822"/>
                <a:gd name="connsiteX467" fmla="*/ 1957452 w 2976075"/>
                <a:gd name="connsiteY467" fmla="*/ 318454 h 2127822"/>
                <a:gd name="connsiteX468" fmla="*/ 1866876 w 2976075"/>
                <a:gd name="connsiteY468" fmla="*/ 318454 h 2127822"/>
                <a:gd name="connsiteX469" fmla="*/ 1958890 w 2976075"/>
                <a:gd name="connsiteY469" fmla="*/ 882040 h 2127822"/>
                <a:gd name="connsiteX470" fmla="*/ 1871189 w 2976075"/>
                <a:gd name="connsiteY470" fmla="*/ 882040 h 2127822"/>
                <a:gd name="connsiteX471" fmla="*/ 1822307 w 2976075"/>
                <a:gd name="connsiteY471" fmla="*/ 930922 h 2127822"/>
                <a:gd name="connsiteX472" fmla="*/ 1822307 w 2976075"/>
                <a:gd name="connsiteY472" fmla="*/ 860474 h 2127822"/>
                <a:gd name="connsiteX473" fmla="*/ 1958890 w 2976075"/>
                <a:gd name="connsiteY473" fmla="*/ 860474 h 2127822"/>
                <a:gd name="connsiteX474" fmla="*/ 1958890 w 2976075"/>
                <a:gd name="connsiteY474" fmla="*/ 882040 h 2127822"/>
                <a:gd name="connsiteX475" fmla="*/ 2224868 w 2976075"/>
                <a:gd name="connsiteY475" fmla="*/ 227878 h 2127822"/>
                <a:gd name="connsiteX476" fmla="*/ 2180299 w 2976075"/>
                <a:gd name="connsiteY476" fmla="*/ 272447 h 2127822"/>
                <a:gd name="connsiteX477" fmla="*/ 2135729 w 2976075"/>
                <a:gd name="connsiteY477" fmla="*/ 227878 h 2127822"/>
                <a:gd name="connsiteX478" fmla="*/ 2180299 w 2976075"/>
                <a:gd name="connsiteY478" fmla="*/ 183309 h 2127822"/>
                <a:gd name="connsiteX479" fmla="*/ 2224868 w 2976075"/>
                <a:gd name="connsiteY479" fmla="*/ 227878 h 2127822"/>
                <a:gd name="connsiteX480" fmla="*/ 2362889 w 2976075"/>
                <a:gd name="connsiteY480" fmla="*/ 383152 h 2127822"/>
                <a:gd name="connsiteX481" fmla="*/ 2220555 w 2976075"/>
                <a:gd name="connsiteY481" fmla="*/ 383152 h 2127822"/>
                <a:gd name="connsiteX482" fmla="*/ 2071032 w 2976075"/>
                <a:gd name="connsiteY482" fmla="*/ 532674 h 2127822"/>
                <a:gd name="connsiteX483" fmla="*/ 2071032 w 2976075"/>
                <a:gd name="connsiteY483" fmla="*/ 698012 h 2127822"/>
                <a:gd name="connsiteX484" fmla="*/ 1974705 w 2976075"/>
                <a:gd name="connsiteY484" fmla="*/ 698012 h 2127822"/>
                <a:gd name="connsiteX485" fmla="*/ 1974705 w 2976075"/>
                <a:gd name="connsiteY485" fmla="*/ 456475 h 2127822"/>
                <a:gd name="connsiteX486" fmla="*/ 2151544 w 2976075"/>
                <a:gd name="connsiteY486" fmla="*/ 278198 h 2127822"/>
                <a:gd name="connsiteX487" fmla="*/ 2180299 w 2976075"/>
                <a:gd name="connsiteY487" fmla="*/ 285387 h 2127822"/>
                <a:gd name="connsiteX488" fmla="*/ 2233494 w 2976075"/>
                <a:gd name="connsiteY488" fmla="*/ 252319 h 2127822"/>
                <a:gd name="connsiteX489" fmla="*/ 2362889 w 2976075"/>
                <a:gd name="connsiteY489" fmla="*/ 383152 h 2127822"/>
                <a:gd name="connsiteX490" fmla="*/ 2035089 w 2976075"/>
                <a:gd name="connsiteY490" fmla="*/ 986993 h 2127822"/>
                <a:gd name="connsiteX491" fmla="*/ 2035089 w 2976075"/>
                <a:gd name="connsiteY491" fmla="*/ 1212715 h 2127822"/>
                <a:gd name="connsiteX492" fmla="*/ 1865439 w 2976075"/>
                <a:gd name="connsiteY492" fmla="*/ 1212715 h 2127822"/>
                <a:gd name="connsiteX493" fmla="*/ 1974705 w 2976075"/>
                <a:gd name="connsiteY493" fmla="*/ 1103448 h 2127822"/>
                <a:gd name="connsiteX494" fmla="*/ 1974705 w 2976075"/>
                <a:gd name="connsiteY494" fmla="*/ 896417 h 2127822"/>
                <a:gd name="connsiteX495" fmla="*/ 2125665 w 2976075"/>
                <a:gd name="connsiteY495" fmla="*/ 896417 h 2127822"/>
                <a:gd name="connsiteX496" fmla="*/ 2035089 w 2976075"/>
                <a:gd name="connsiteY496" fmla="*/ 986993 h 2127822"/>
                <a:gd name="connsiteX497" fmla="*/ 2371515 w 2976075"/>
                <a:gd name="connsiteY497" fmla="*/ 713827 h 2127822"/>
                <a:gd name="connsiteX498" fmla="*/ 2380141 w 2976075"/>
                <a:gd name="connsiteY498" fmla="*/ 713827 h 2127822"/>
                <a:gd name="connsiteX499" fmla="*/ 2380141 w 2976075"/>
                <a:gd name="connsiteY499" fmla="*/ 880602 h 2127822"/>
                <a:gd name="connsiteX500" fmla="*/ 2160171 w 2976075"/>
                <a:gd name="connsiteY500" fmla="*/ 880602 h 2127822"/>
                <a:gd name="connsiteX501" fmla="*/ 2283814 w 2976075"/>
                <a:gd name="connsiteY501" fmla="*/ 756958 h 2127822"/>
                <a:gd name="connsiteX502" fmla="*/ 2312569 w 2976075"/>
                <a:gd name="connsiteY502" fmla="*/ 764147 h 2127822"/>
                <a:gd name="connsiteX503" fmla="*/ 2371515 w 2976075"/>
                <a:gd name="connsiteY503" fmla="*/ 713827 h 2127822"/>
                <a:gd name="connsiteX504" fmla="*/ 2314007 w 2976075"/>
                <a:gd name="connsiteY504" fmla="*/ 751207 h 2127822"/>
                <a:gd name="connsiteX505" fmla="*/ 2269437 w 2976075"/>
                <a:gd name="connsiteY505" fmla="*/ 706638 h 2127822"/>
                <a:gd name="connsiteX506" fmla="*/ 2314007 w 2976075"/>
                <a:gd name="connsiteY506" fmla="*/ 662069 h 2127822"/>
                <a:gd name="connsiteX507" fmla="*/ 2358576 w 2976075"/>
                <a:gd name="connsiteY507" fmla="*/ 706638 h 2127822"/>
                <a:gd name="connsiteX508" fmla="*/ 2314007 w 2976075"/>
                <a:gd name="connsiteY508" fmla="*/ 751207 h 2127822"/>
                <a:gd name="connsiteX509" fmla="*/ 2140043 w 2976075"/>
                <a:gd name="connsiteY509" fmla="*/ 882040 h 2127822"/>
                <a:gd name="connsiteX510" fmla="*/ 1973267 w 2976075"/>
                <a:gd name="connsiteY510" fmla="*/ 882040 h 2127822"/>
                <a:gd name="connsiteX511" fmla="*/ 1973267 w 2976075"/>
                <a:gd name="connsiteY511" fmla="*/ 859036 h 2127822"/>
                <a:gd name="connsiteX512" fmla="*/ 2083972 w 2976075"/>
                <a:gd name="connsiteY512" fmla="*/ 859036 h 2127822"/>
                <a:gd name="connsiteX513" fmla="*/ 2083972 w 2976075"/>
                <a:gd name="connsiteY513" fmla="*/ 713827 h 2127822"/>
                <a:gd name="connsiteX514" fmla="*/ 2255060 w 2976075"/>
                <a:gd name="connsiteY514" fmla="*/ 713827 h 2127822"/>
                <a:gd name="connsiteX515" fmla="*/ 2272313 w 2976075"/>
                <a:gd name="connsiteY515" fmla="*/ 748332 h 2127822"/>
                <a:gd name="connsiteX516" fmla="*/ 2140043 w 2976075"/>
                <a:gd name="connsiteY516" fmla="*/ 882040 h 2127822"/>
                <a:gd name="connsiteX517" fmla="*/ 1973267 w 2976075"/>
                <a:gd name="connsiteY517" fmla="*/ 844659 h 2127822"/>
                <a:gd name="connsiteX518" fmla="*/ 1973267 w 2976075"/>
                <a:gd name="connsiteY518" fmla="*/ 715265 h 2127822"/>
                <a:gd name="connsiteX519" fmla="*/ 2069595 w 2976075"/>
                <a:gd name="connsiteY519" fmla="*/ 715265 h 2127822"/>
                <a:gd name="connsiteX520" fmla="*/ 2069595 w 2976075"/>
                <a:gd name="connsiteY520" fmla="*/ 844659 h 2127822"/>
                <a:gd name="connsiteX521" fmla="*/ 1973267 w 2976075"/>
                <a:gd name="connsiteY521" fmla="*/ 844659 h 2127822"/>
                <a:gd name="connsiteX522" fmla="*/ 2535415 w 2976075"/>
                <a:gd name="connsiteY522" fmla="*/ 882040 h 2127822"/>
                <a:gd name="connsiteX523" fmla="*/ 2395956 w 2976075"/>
                <a:gd name="connsiteY523" fmla="*/ 882040 h 2127822"/>
                <a:gd name="connsiteX524" fmla="*/ 2395956 w 2976075"/>
                <a:gd name="connsiteY524" fmla="*/ 699450 h 2127822"/>
                <a:gd name="connsiteX525" fmla="*/ 2371515 w 2976075"/>
                <a:gd name="connsiteY525" fmla="*/ 699450 h 2127822"/>
                <a:gd name="connsiteX526" fmla="*/ 2312569 w 2976075"/>
                <a:gd name="connsiteY526" fmla="*/ 647692 h 2127822"/>
                <a:gd name="connsiteX527" fmla="*/ 2253622 w 2976075"/>
                <a:gd name="connsiteY527" fmla="*/ 699450 h 2127822"/>
                <a:gd name="connsiteX528" fmla="*/ 2082534 w 2976075"/>
                <a:gd name="connsiteY528" fmla="*/ 699450 h 2127822"/>
                <a:gd name="connsiteX529" fmla="*/ 2082534 w 2976075"/>
                <a:gd name="connsiteY529" fmla="*/ 539863 h 2127822"/>
                <a:gd name="connsiteX530" fmla="*/ 2223430 w 2976075"/>
                <a:gd name="connsiteY530" fmla="*/ 398967 h 2127822"/>
                <a:gd name="connsiteX531" fmla="*/ 2375828 w 2976075"/>
                <a:gd name="connsiteY531" fmla="*/ 398967 h 2127822"/>
                <a:gd name="connsiteX532" fmla="*/ 2532540 w 2976075"/>
                <a:gd name="connsiteY532" fmla="*/ 555678 h 2127822"/>
                <a:gd name="connsiteX533" fmla="*/ 2532540 w 2976075"/>
                <a:gd name="connsiteY533" fmla="*/ 629001 h 2127822"/>
                <a:gd name="connsiteX534" fmla="*/ 2476469 w 2976075"/>
                <a:gd name="connsiteY534" fmla="*/ 629001 h 2127822"/>
                <a:gd name="connsiteX535" fmla="*/ 2476469 w 2976075"/>
                <a:gd name="connsiteY535" fmla="*/ 555678 h 2127822"/>
                <a:gd name="connsiteX536" fmla="*/ 2266562 w 2976075"/>
                <a:gd name="connsiteY536" fmla="*/ 555678 h 2127822"/>
                <a:gd name="connsiteX537" fmla="*/ 2207615 w 2976075"/>
                <a:gd name="connsiteY537" fmla="*/ 503920 h 2127822"/>
                <a:gd name="connsiteX538" fmla="*/ 2148669 w 2976075"/>
                <a:gd name="connsiteY538" fmla="*/ 562866 h 2127822"/>
                <a:gd name="connsiteX539" fmla="*/ 2207615 w 2976075"/>
                <a:gd name="connsiteY539" fmla="*/ 621813 h 2127822"/>
                <a:gd name="connsiteX540" fmla="*/ 2266562 w 2976075"/>
                <a:gd name="connsiteY540" fmla="*/ 570055 h 2127822"/>
                <a:gd name="connsiteX541" fmla="*/ 2462092 w 2976075"/>
                <a:gd name="connsiteY541" fmla="*/ 570055 h 2127822"/>
                <a:gd name="connsiteX542" fmla="*/ 2462092 w 2976075"/>
                <a:gd name="connsiteY542" fmla="*/ 643379 h 2127822"/>
                <a:gd name="connsiteX543" fmla="*/ 2532540 w 2976075"/>
                <a:gd name="connsiteY543" fmla="*/ 643379 h 2127822"/>
                <a:gd name="connsiteX544" fmla="*/ 2532540 w 2976075"/>
                <a:gd name="connsiteY544" fmla="*/ 882040 h 2127822"/>
                <a:gd name="connsiteX545" fmla="*/ 2210491 w 2976075"/>
                <a:gd name="connsiteY545" fmla="*/ 607436 h 2127822"/>
                <a:gd name="connsiteX546" fmla="*/ 2165922 w 2976075"/>
                <a:gd name="connsiteY546" fmla="*/ 562866 h 2127822"/>
                <a:gd name="connsiteX547" fmla="*/ 2210491 w 2976075"/>
                <a:gd name="connsiteY547" fmla="*/ 518297 h 2127822"/>
                <a:gd name="connsiteX548" fmla="*/ 2255060 w 2976075"/>
                <a:gd name="connsiteY548" fmla="*/ 562866 h 2127822"/>
                <a:gd name="connsiteX549" fmla="*/ 2210491 w 2976075"/>
                <a:gd name="connsiteY549" fmla="*/ 607436 h 2127822"/>
                <a:gd name="connsiteX550" fmla="*/ 2464967 w 2976075"/>
                <a:gd name="connsiteY550" fmla="*/ 981242 h 2127822"/>
                <a:gd name="connsiteX551" fmla="*/ 2464967 w 2976075"/>
                <a:gd name="connsiteY551" fmla="*/ 1228530 h 2127822"/>
                <a:gd name="connsiteX552" fmla="*/ 2239245 w 2976075"/>
                <a:gd name="connsiteY552" fmla="*/ 1228530 h 2127822"/>
                <a:gd name="connsiteX553" fmla="*/ 2239245 w 2976075"/>
                <a:gd name="connsiteY553" fmla="*/ 1129327 h 2127822"/>
                <a:gd name="connsiteX554" fmla="*/ 2291003 w 2976075"/>
                <a:gd name="connsiteY554" fmla="*/ 1070381 h 2127822"/>
                <a:gd name="connsiteX555" fmla="*/ 2239245 w 2976075"/>
                <a:gd name="connsiteY555" fmla="*/ 1011434 h 2127822"/>
                <a:gd name="connsiteX556" fmla="*/ 2239245 w 2976075"/>
                <a:gd name="connsiteY556" fmla="*/ 968303 h 2127822"/>
                <a:gd name="connsiteX557" fmla="*/ 2395956 w 2976075"/>
                <a:gd name="connsiteY557" fmla="*/ 968303 h 2127822"/>
                <a:gd name="connsiteX558" fmla="*/ 2395956 w 2976075"/>
                <a:gd name="connsiteY558" fmla="*/ 894979 h 2127822"/>
                <a:gd name="connsiteX559" fmla="*/ 2535415 w 2976075"/>
                <a:gd name="connsiteY559" fmla="*/ 894979 h 2127822"/>
                <a:gd name="connsiteX560" fmla="*/ 2535415 w 2976075"/>
                <a:gd name="connsiteY560" fmla="*/ 979805 h 2127822"/>
                <a:gd name="connsiteX561" fmla="*/ 2464967 w 2976075"/>
                <a:gd name="connsiteY561" fmla="*/ 979805 h 2127822"/>
                <a:gd name="connsiteX562" fmla="*/ 2276626 w 2976075"/>
                <a:gd name="connsiteY562" fmla="*/ 1071819 h 2127822"/>
                <a:gd name="connsiteX563" fmla="*/ 2232057 w 2976075"/>
                <a:gd name="connsiteY563" fmla="*/ 1116388 h 2127822"/>
                <a:gd name="connsiteX564" fmla="*/ 2187487 w 2976075"/>
                <a:gd name="connsiteY564" fmla="*/ 1071819 h 2127822"/>
                <a:gd name="connsiteX565" fmla="*/ 2232057 w 2976075"/>
                <a:gd name="connsiteY565" fmla="*/ 1027249 h 2127822"/>
                <a:gd name="connsiteX566" fmla="*/ 2276626 w 2976075"/>
                <a:gd name="connsiteY566" fmla="*/ 1071819 h 2127822"/>
                <a:gd name="connsiteX567" fmla="*/ 2479344 w 2976075"/>
                <a:gd name="connsiteY567" fmla="*/ 1323419 h 2127822"/>
                <a:gd name="connsiteX568" fmla="*/ 2479344 w 2976075"/>
                <a:gd name="connsiteY568" fmla="*/ 1242907 h 2127822"/>
                <a:gd name="connsiteX569" fmla="*/ 2579984 w 2976075"/>
                <a:gd name="connsiteY569" fmla="*/ 1242907 h 2127822"/>
                <a:gd name="connsiteX570" fmla="*/ 2579984 w 2976075"/>
                <a:gd name="connsiteY570" fmla="*/ 1323419 h 2127822"/>
                <a:gd name="connsiteX571" fmla="*/ 2479344 w 2976075"/>
                <a:gd name="connsiteY571" fmla="*/ 1323419 h 2127822"/>
                <a:gd name="connsiteX572" fmla="*/ 2472155 w 2976075"/>
                <a:gd name="connsiteY572" fmla="*/ 1471504 h 2127822"/>
                <a:gd name="connsiteX573" fmla="*/ 2427586 w 2976075"/>
                <a:gd name="connsiteY573" fmla="*/ 1426935 h 2127822"/>
                <a:gd name="connsiteX574" fmla="*/ 2472155 w 2976075"/>
                <a:gd name="connsiteY574" fmla="*/ 1382366 h 2127822"/>
                <a:gd name="connsiteX575" fmla="*/ 2516725 w 2976075"/>
                <a:gd name="connsiteY575" fmla="*/ 1426935 h 2127822"/>
                <a:gd name="connsiteX576" fmla="*/ 2472155 w 2976075"/>
                <a:gd name="connsiteY576" fmla="*/ 1471504 h 2127822"/>
                <a:gd name="connsiteX577" fmla="*/ 2003459 w 2976075"/>
                <a:gd name="connsiteY577" fmla="*/ 1426935 h 2127822"/>
                <a:gd name="connsiteX578" fmla="*/ 2048029 w 2976075"/>
                <a:gd name="connsiteY578" fmla="*/ 1382366 h 2127822"/>
                <a:gd name="connsiteX579" fmla="*/ 2092598 w 2976075"/>
                <a:gd name="connsiteY579" fmla="*/ 1426935 h 2127822"/>
                <a:gd name="connsiteX580" fmla="*/ 2048029 w 2976075"/>
                <a:gd name="connsiteY580" fmla="*/ 1471504 h 2127822"/>
                <a:gd name="connsiteX581" fmla="*/ 2003459 w 2976075"/>
                <a:gd name="connsiteY581" fmla="*/ 1426935 h 2127822"/>
                <a:gd name="connsiteX582" fmla="*/ 1871189 w 2976075"/>
                <a:gd name="connsiteY582" fmla="*/ 1605212 h 2127822"/>
                <a:gd name="connsiteX583" fmla="*/ 1871189 w 2976075"/>
                <a:gd name="connsiteY583" fmla="*/ 1303291 h 2127822"/>
                <a:gd name="connsiteX584" fmla="*/ 2177423 w 2976075"/>
                <a:gd name="connsiteY584" fmla="*/ 1303291 h 2127822"/>
                <a:gd name="connsiteX585" fmla="*/ 2213366 w 2976075"/>
                <a:gd name="connsiteY585" fmla="*/ 1339234 h 2127822"/>
                <a:gd name="connsiteX586" fmla="*/ 2464967 w 2976075"/>
                <a:gd name="connsiteY586" fmla="*/ 1339234 h 2127822"/>
                <a:gd name="connsiteX587" fmla="*/ 2464967 w 2976075"/>
                <a:gd name="connsiteY587" fmla="*/ 1369426 h 2127822"/>
                <a:gd name="connsiteX588" fmla="*/ 2413209 w 2976075"/>
                <a:gd name="connsiteY588" fmla="*/ 1428373 h 2127822"/>
                <a:gd name="connsiteX589" fmla="*/ 2464967 w 2976075"/>
                <a:gd name="connsiteY589" fmla="*/ 1487319 h 2127822"/>
                <a:gd name="connsiteX590" fmla="*/ 2464967 w 2976075"/>
                <a:gd name="connsiteY590" fmla="*/ 1524700 h 2127822"/>
                <a:gd name="connsiteX591" fmla="*/ 2318320 w 2976075"/>
                <a:gd name="connsiteY591" fmla="*/ 1524700 h 2127822"/>
                <a:gd name="connsiteX592" fmla="*/ 2318320 w 2976075"/>
                <a:gd name="connsiteY592" fmla="*/ 1421184 h 2127822"/>
                <a:gd name="connsiteX593" fmla="*/ 2106975 w 2976075"/>
                <a:gd name="connsiteY593" fmla="*/ 1421184 h 2127822"/>
                <a:gd name="connsiteX594" fmla="*/ 2048029 w 2976075"/>
                <a:gd name="connsiteY594" fmla="*/ 1369426 h 2127822"/>
                <a:gd name="connsiteX595" fmla="*/ 1989082 w 2976075"/>
                <a:gd name="connsiteY595" fmla="*/ 1428373 h 2127822"/>
                <a:gd name="connsiteX596" fmla="*/ 2006335 w 2976075"/>
                <a:gd name="connsiteY596" fmla="*/ 1470066 h 2127822"/>
                <a:gd name="connsiteX597" fmla="*/ 1871189 w 2976075"/>
                <a:gd name="connsiteY597" fmla="*/ 1605212 h 2127822"/>
                <a:gd name="connsiteX598" fmla="*/ 1862563 w 2976075"/>
                <a:gd name="connsiteY598" fmla="*/ 2025025 h 2127822"/>
                <a:gd name="connsiteX599" fmla="*/ 1907132 w 2976075"/>
                <a:gd name="connsiteY599" fmla="*/ 2069594 h 2127822"/>
                <a:gd name="connsiteX600" fmla="*/ 1862563 w 2976075"/>
                <a:gd name="connsiteY600" fmla="*/ 2114164 h 2127822"/>
                <a:gd name="connsiteX601" fmla="*/ 1817994 w 2976075"/>
                <a:gd name="connsiteY601" fmla="*/ 2069594 h 2127822"/>
                <a:gd name="connsiteX602" fmla="*/ 1862563 w 2976075"/>
                <a:gd name="connsiteY602" fmla="*/ 2025025 h 2127822"/>
                <a:gd name="connsiteX603" fmla="*/ 1842435 w 2976075"/>
                <a:gd name="connsiteY603" fmla="*/ 1633966 h 2127822"/>
                <a:gd name="connsiteX604" fmla="*/ 1685724 w 2976075"/>
                <a:gd name="connsiteY604" fmla="*/ 1633966 h 2127822"/>
                <a:gd name="connsiteX605" fmla="*/ 1685724 w 2976075"/>
                <a:gd name="connsiteY605" fmla="*/ 1715916 h 2127822"/>
                <a:gd name="connsiteX606" fmla="*/ 1541952 w 2976075"/>
                <a:gd name="connsiteY606" fmla="*/ 1715916 h 2127822"/>
                <a:gd name="connsiteX607" fmla="*/ 1541952 w 2976075"/>
                <a:gd name="connsiteY607" fmla="*/ 1648343 h 2127822"/>
                <a:gd name="connsiteX608" fmla="*/ 1593710 w 2976075"/>
                <a:gd name="connsiteY608" fmla="*/ 1589397 h 2127822"/>
                <a:gd name="connsiteX609" fmla="*/ 1586521 w 2976075"/>
                <a:gd name="connsiteY609" fmla="*/ 1560643 h 2127822"/>
                <a:gd name="connsiteX610" fmla="*/ 1800741 w 2976075"/>
                <a:gd name="connsiteY610" fmla="*/ 1378052 h 2127822"/>
                <a:gd name="connsiteX611" fmla="*/ 1800741 w 2976075"/>
                <a:gd name="connsiteY611" fmla="*/ 1277412 h 2127822"/>
                <a:gd name="connsiteX612" fmla="*/ 1852499 w 2976075"/>
                <a:gd name="connsiteY612" fmla="*/ 1225654 h 2127822"/>
                <a:gd name="connsiteX613" fmla="*/ 2050904 w 2976075"/>
                <a:gd name="connsiteY613" fmla="*/ 1225654 h 2127822"/>
                <a:gd name="connsiteX614" fmla="*/ 2050904 w 2976075"/>
                <a:gd name="connsiteY614" fmla="*/ 992744 h 2127822"/>
                <a:gd name="connsiteX615" fmla="*/ 2147231 w 2976075"/>
                <a:gd name="connsiteY615" fmla="*/ 896417 h 2127822"/>
                <a:gd name="connsiteX616" fmla="*/ 2381579 w 2976075"/>
                <a:gd name="connsiteY616" fmla="*/ 896417 h 2127822"/>
                <a:gd name="connsiteX617" fmla="*/ 2381579 w 2976075"/>
                <a:gd name="connsiteY617" fmla="*/ 955363 h 2127822"/>
                <a:gd name="connsiteX618" fmla="*/ 2224868 w 2976075"/>
                <a:gd name="connsiteY618" fmla="*/ 955363 h 2127822"/>
                <a:gd name="connsiteX619" fmla="*/ 2224868 w 2976075"/>
                <a:gd name="connsiteY619" fmla="*/ 1014310 h 2127822"/>
                <a:gd name="connsiteX620" fmla="*/ 2173110 w 2976075"/>
                <a:gd name="connsiteY620" fmla="*/ 1073256 h 2127822"/>
                <a:gd name="connsiteX621" fmla="*/ 2224868 w 2976075"/>
                <a:gd name="connsiteY621" fmla="*/ 1132203 h 2127822"/>
                <a:gd name="connsiteX622" fmla="*/ 2224868 w 2976075"/>
                <a:gd name="connsiteY622" fmla="*/ 1244345 h 2127822"/>
                <a:gd name="connsiteX623" fmla="*/ 2464967 w 2976075"/>
                <a:gd name="connsiteY623" fmla="*/ 1244345 h 2127822"/>
                <a:gd name="connsiteX624" fmla="*/ 2464967 w 2976075"/>
                <a:gd name="connsiteY624" fmla="*/ 1324857 h 2127822"/>
                <a:gd name="connsiteX625" fmla="*/ 2220555 w 2976075"/>
                <a:gd name="connsiteY625" fmla="*/ 1324857 h 2127822"/>
                <a:gd name="connsiteX626" fmla="*/ 2184612 w 2976075"/>
                <a:gd name="connsiteY626" fmla="*/ 1288914 h 2127822"/>
                <a:gd name="connsiteX627" fmla="*/ 1856812 w 2976075"/>
                <a:gd name="connsiteY627" fmla="*/ 1288914 h 2127822"/>
                <a:gd name="connsiteX628" fmla="*/ 1856812 w 2976075"/>
                <a:gd name="connsiteY628" fmla="*/ 1621027 h 2127822"/>
                <a:gd name="connsiteX629" fmla="*/ 1842435 w 2976075"/>
                <a:gd name="connsiteY629" fmla="*/ 1633966 h 2127822"/>
                <a:gd name="connsiteX630" fmla="*/ 1534764 w 2976075"/>
                <a:gd name="connsiteY630" fmla="*/ 1633966 h 2127822"/>
                <a:gd name="connsiteX631" fmla="*/ 1490194 w 2976075"/>
                <a:gd name="connsiteY631" fmla="*/ 1589397 h 2127822"/>
                <a:gd name="connsiteX632" fmla="*/ 1534764 w 2976075"/>
                <a:gd name="connsiteY632" fmla="*/ 1544828 h 2127822"/>
                <a:gd name="connsiteX633" fmla="*/ 1579333 w 2976075"/>
                <a:gd name="connsiteY633" fmla="*/ 1589397 h 2127822"/>
                <a:gd name="connsiteX634" fmla="*/ 1534764 w 2976075"/>
                <a:gd name="connsiteY634" fmla="*/ 1633966 h 2127822"/>
                <a:gd name="connsiteX635" fmla="*/ 1367988 w 2976075"/>
                <a:gd name="connsiteY635" fmla="*/ 1760485 h 2127822"/>
                <a:gd name="connsiteX636" fmla="*/ 1416871 w 2976075"/>
                <a:gd name="connsiteY636" fmla="*/ 1760485 h 2127822"/>
                <a:gd name="connsiteX637" fmla="*/ 1480130 w 2976075"/>
                <a:gd name="connsiteY637" fmla="*/ 1838122 h 2127822"/>
                <a:gd name="connsiteX638" fmla="*/ 1367988 w 2976075"/>
                <a:gd name="connsiteY638" fmla="*/ 1838122 h 2127822"/>
                <a:gd name="connsiteX639" fmla="*/ 1367988 w 2976075"/>
                <a:gd name="connsiteY639" fmla="*/ 1760485 h 2127822"/>
                <a:gd name="connsiteX640" fmla="*/ 1367988 w 2976075"/>
                <a:gd name="connsiteY640" fmla="*/ 1296102 h 2127822"/>
                <a:gd name="connsiteX641" fmla="*/ 1435561 w 2976075"/>
                <a:gd name="connsiteY641" fmla="*/ 1228530 h 2127822"/>
                <a:gd name="connsiteX642" fmla="*/ 1829496 w 2976075"/>
                <a:gd name="connsiteY642" fmla="*/ 1228530 h 2127822"/>
                <a:gd name="connsiteX643" fmla="*/ 1784926 w 2976075"/>
                <a:gd name="connsiteY643" fmla="*/ 1273099 h 2127822"/>
                <a:gd name="connsiteX644" fmla="*/ 1784926 w 2976075"/>
                <a:gd name="connsiteY644" fmla="*/ 1372302 h 2127822"/>
                <a:gd name="connsiteX645" fmla="*/ 1576457 w 2976075"/>
                <a:gd name="connsiteY645" fmla="*/ 1549141 h 2127822"/>
                <a:gd name="connsiteX646" fmla="*/ 1533326 w 2976075"/>
                <a:gd name="connsiteY646" fmla="*/ 1530450 h 2127822"/>
                <a:gd name="connsiteX647" fmla="*/ 1474379 w 2976075"/>
                <a:gd name="connsiteY647" fmla="*/ 1589397 h 2127822"/>
                <a:gd name="connsiteX648" fmla="*/ 1526137 w 2976075"/>
                <a:gd name="connsiteY648" fmla="*/ 1648343 h 2127822"/>
                <a:gd name="connsiteX649" fmla="*/ 1526137 w 2976075"/>
                <a:gd name="connsiteY649" fmla="*/ 1730293 h 2127822"/>
                <a:gd name="connsiteX650" fmla="*/ 1698663 w 2976075"/>
                <a:gd name="connsiteY650" fmla="*/ 1730293 h 2127822"/>
                <a:gd name="connsiteX651" fmla="*/ 1698663 w 2976075"/>
                <a:gd name="connsiteY651" fmla="*/ 1648343 h 2127822"/>
                <a:gd name="connsiteX652" fmla="*/ 1825183 w 2976075"/>
                <a:gd name="connsiteY652" fmla="*/ 1648343 h 2127822"/>
                <a:gd name="connsiteX653" fmla="*/ 1635404 w 2976075"/>
                <a:gd name="connsiteY653" fmla="*/ 1838122 h 2127822"/>
                <a:gd name="connsiteX654" fmla="*/ 1495945 w 2976075"/>
                <a:gd name="connsiteY654" fmla="*/ 1838122 h 2127822"/>
                <a:gd name="connsiteX655" fmla="*/ 1421184 w 2976075"/>
                <a:gd name="connsiteY655" fmla="*/ 1746108 h 2127822"/>
                <a:gd name="connsiteX656" fmla="*/ 1365113 w 2976075"/>
                <a:gd name="connsiteY656" fmla="*/ 1746108 h 2127822"/>
                <a:gd name="connsiteX657" fmla="*/ 1365113 w 2976075"/>
                <a:gd name="connsiteY657" fmla="*/ 1527575 h 2127822"/>
                <a:gd name="connsiteX658" fmla="*/ 1418308 w 2976075"/>
                <a:gd name="connsiteY658" fmla="*/ 1527575 h 2127822"/>
                <a:gd name="connsiteX659" fmla="*/ 1418308 w 2976075"/>
                <a:gd name="connsiteY659" fmla="*/ 1383803 h 2127822"/>
                <a:gd name="connsiteX660" fmla="*/ 1472942 w 2976075"/>
                <a:gd name="connsiteY660" fmla="*/ 1383803 h 2127822"/>
                <a:gd name="connsiteX661" fmla="*/ 1531888 w 2976075"/>
                <a:gd name="connsiteY661" fmla="*/ 1435561 h 2127822"/>
                <a:gd name="connsiteX662" fmla="*/ 1590835 w 2976075"/>
                <a:gd name="connsiteY662" fmla="*/ 1376615 h 2127822"/>
                <a:gd name="connsiteX663" fmla="*/ 1531888 w 2976075"/>
                <a:gd name="connsiteY663" fmla="*/ 1317668 h 2127822"/>
                <a:gd name="connsiteX664" fmla="*/ 1472942 w 2976075"/>
                <a:gd name="connsiteY664" fmla="*/ 1369426 h 2127822"/>
                <a:gd name="connsiteX665" fmla="*/ 1402494 w 2976075"/>
                <a:gd name="connsiteY665" fmla="*/ 1369426 h 2127822"/>
                <a:gd name="connsiteX666" fmla="*/ 1402494 w 2976075"/>
                <a:gd name="connsiteY666" fmla="*/ 1513198 h 2127822"/>
                <a:gd name="connsiteX667" fmla="*/ 1363675 w 2976075"/>
                <a:gd name="connsiteY667" fmla="*/ 1513198 h 2127822"/>
                <a:gd name="connsiteX668" fmla="*/ 1363675 w 2976075"/>
                <a:gd name="connsiteY668" fmla="*/ 1296102 h 2127822"/>
                <a:gd name="connsiteX669" fmla="*/ 1534764 w 2976075"/>
                <a:gd name="connsiteY669" fmla="*/ 1332045 h 2127822"/>
                <a:gd name="connsiteX670" fmla="*/ 1579333 w 2976075"/>
                <a:gd name="connsiteY670" fmla="*/ 1376615 h 2127822"/>
                <a:gd name="connsiteX671" fmla="*/ 1534764 w 2976075"/>
                <a:gd name="connsiteY671" fmla="*/ 1421184 h 2127822"/>
                <a:gd name="connsiteX672" fmla="*/ 1490194 w 2976075"/>
                <a:gd name="connsiteY672" fmla="*/ 1376615 h 2127822"/>
                <a:gd name="connsiteX673" fmla="*/ 1534764 w 2976075"/>
                <a:gd name="connsiteY673" fmla="*/ 1332045 h 2127822"/>
                <a:gd name="connsiteX674" fmla="*/ 1367988 w 2976075"/>
                <a:gd name="connsiteY674" fmla="*/ 1040189 h 2127822"/>
                <a:gd name="connsiteX675" fmla="*/ 1731731 w 2976075"/>
                <a:gd name="connsiteY675" fmla="*/ 1040189 h 2127822"/>
                <a:gd name="connsiteX676" fmla="*/ 1806492 w 2976075"/>
                <a:gd name="connsiteY676" fmla="*/ 965427 h 2127822"/>
                <a:gd name="connsiteX677" fmla="*/ 1806492 w 2976075"/>
                <a:gd name="connsiteY677" fmla="*/ 1116388 h 2127822"/>
                <a:gd name="connsiteX678" fmla="*/ 1592272 w 2976075"/>
                <a:gd name="connsiteY678" fmla="*/ 1116388 h 2127822"/>
                <a:gd name="connsiteX679" fmla="*/ 1533326 w 2976075"/>
                <a:gd name="connsiteY679" fmla="*/ 1064630 h 2127822"/>
                <a:gd name="connsiteX680" fmla="*/ 1474379 w 2976075"/>
                <a:gd name="connsiteY680" fmla="*/ 1123576 h 2127822"/>
                <a:gd name="connsiteX681" fmla="*/ 1533326 w 2976075"/>
                <a:gd name="connsiteY681" fmla="*/ 1182523 h 2127822"/>
                <a:gd name="connsiteX682" fmla="*/ 1592272 w 2976075"/>
                <a:gd name="connsiteY682" fmla="*/ 1130765 h 2127822"/>
                <a:gd name="connsiteX683" fmla="*/ 1822307 w 2976075"/>
                <a:gd name="connsiteY683" fmla="*/ 1130765 h 2127822"/>
                <a:gd name="connsiteX684" fmla="*/ 1822307 w 2976075"/>
                <a:gd name="connsiteY684" fmla="*/ 951050 h 2127822"/>
                <a:gd name="connsiteX685" fmla="*/ 1876940 w 2976075"/>
                <a:gd name="connsiteY685" fmla="*/ 896417 h 2127822"/>
                <a:gd name="connsiteX686" fmla="*/ 1958890 w 2976075"/>
                <a:gd name="connsiteY686" fmla="*/ 896417 h 2127822"/>
                <a:gd name="connsiteX687" fmla="*/ 1958890 w 2976075"/>
                <a:gd name="connsiteY687" fmla="*/ 1099135 h 2127822"/>
                <a:gd name="connsiteX688" fmla="*/ 1843873 w 2976075"/>
                <a:gd name="connsiteY688" fmla="*/ 1214153 h 2127822"/>
                <a:gd name="connsiteX689" fmla="*/ 1428372 w 2976075"/>
                <a:gd name="connsiteY689" fmla="*/ 1214153 h 2127822"/>
                <a:gd name="connsiteX690" fmla="*/ 1366551 w 2976075"/>
                <a:gd name="connsiteY690" fmla="*/ 1275974 h 2127822"/>
                <a:gd name="connsiteX691" fmla="*/ 1366551 w 2976075"/>
                <a:gd name="connsiteY691" fmla="*/ 1040189 h 2127822"/>
                <a:gd name="connsiteX692" fmla="*/ 1534764 w 2976075"/>
                <a:gd name="connsiteY692" fmla="*/ 1166708 h 2127822"/>
                <a:gd name="connsiteX693" fmla="*/ 1490194 w 2976075"/>
                <a:gd name="connsiteY693" fmla="*/ 1122139 h 2127822"/>
                <a:gd name="connsiteX694" fmla="*/ 1534764 w 2976075"/>
                <a:gd name="connsiteY694" fmla="*/ 1077569 h 2127822"/>
                <a:gd name="connsiteX695" fmla="*/ 1579333 w 2976075"/>
                <a:gd name="connsiteY695" fmla="*/ 1122139 h 2127822"/>
                <a:gd name="connsiteX696" fmla="*/ 1534764 w 2976075"/>
                <a:gd name="connsiteY696" fmla="*/ 1166708 h 2127822"/>
                <a:gd name="connsiteX697" fmla="*/ 1367988 w 2976075"/>
                <a:gd name="connsiteY697" fmla="*/ 958239 h 2127822"/>
                <a:gd name="connsiteX698" fmla="*/ 1444187 w 2976075"/>
                <a:gd name="connsiteY698" fmla="*/ 958239 h 2127822"/>
                <a:gd name="connsiteX699" fmla="*/ 1444187 w 2976075"/>
                <a:gd name="connsiteY699" fmla="*/ 669258 h 2127822"/>
                <a:gd name="connsiteX700" fmla="*/ 1477255 w 2976075"/>
                <a:gd name="connsiteY700" fmla="*/ 663507 h 2127822"/>
                <a:gd name="connsiteX701" fmla="*/ 1527575 w 2976075"/>
                <a:gd name="connsiteY701" fmla="*/ 713827 h 2127822"/>
                <a:gd name="connsiteX702" fmla="*/ 1527575 w 2976075"/>
                <a:gd name="connsiteY702" fmla="*/ 887791 h 2127822"/>
                <a:gd name="connsiteX703" fmla="*/ 1691475 w 2976075"/>
                <a:gd name="connsiteY703" fmla="*/ 887791 h 2127822"/>
                <a:gd name="connsiteX704" fmla="*/ 1864001 w 2976075"/>
                <a:gd name="connsiteY704" fmla="*/ 715265 h 2127822"/>
                <a:gd name="connsiteX705" fmla="*/ 1960328 w 2976075"/>
                <a:gd name="connsiteY705" fmla="*/ 715265 h 2127822"/>
                <a:gd name="connsiteX706" fmla="*/ 1960328 w 2976075"/>
                <a:gd name="connsiteY706" fmla="*/ 844659 h 2127822"/>
                <a:gd name="connsiteX707" fmla="*/ 1809368 w 2976075"/>
                <a:gd name="connsiteY707" fmla="*/ 844659 h 2127822"/>
                <a:gd name="connsiteX708" fmla="*/ 1809368 w 2976075"/>
                <a:gd name="connsiteY708" fmla="*/ 945299 h 2127822"/>
                <a:gd name="connsiteX709" fmla="*/ 1727418 w 2976075"/>
                <a:gd name="connsiteY709" fmla="*/ 1027249 h 2127822"/>
                <a:gd name="connsiteX710" fmla="*/ 1369426 w 2976075"/>
                <a:gd name="connsiteY710" fmla="*/ 1027249 h 2127822"/>
                <a:gd name="connsiteX711" fmla="*/ 1369426 w 2976075"/>
                <a:gd name="connsiteY711" fmla="*/ 958239 h 2127822"/>
                <a:gd name="connsiteX712" fmla="*/ 1352173 w 2976075"/>
                <a:gd name="connsiteY712" fmla="*/ 1527575 h 2127822"/>
                <a:gd name="connsiteX713" fmla="*/ 1352173 w 2976075"/>
                <a:gd name="connsiteY713" fmla="*/ 1746108 h 2127822"/>
                <a:gd name="connsiteX714" fmla="*/ 1296102 w 2976075"/>
                <a:gd name="connsiteY714" fmla="*/ 1746108 h 2127822"/>
                <a:gd name="connsiteX715" fmla="*/ 1296102 w 2976075"/>
                <a:gd name="connsiteY715" fmla="*/ 1527575 h 2127822"/>
                <a:gd name="connsiteX716" fmla="*/ 1352173 w 2976075"/>
                <a:gd name="connsiteY716" fmla="*/ 1527575 h 2127822"/>
                <a:gd name="connsiteX717" fmla="*/ 1264473 w 2976075"/>
                <a:gd name="connsiteY717" fmla="*/ 828844 h 2127822"/>
                <a:gd name="connsiteX718" fmla="*/ 1264473 w 2976075"/>
                <a:gd name="connsiteY718" fmla="*/ 744019 h 2127822"/>
                <a:gd name="connsiteX719" fmla="*/ 1316230 w 2976075"/>
                <a:gd name="connsiteY719" fmla="*/ 692261 h 2127822"/>
                <a:gd name="connsiteX720" fmla="*/ 1428372 w 2976075"/>
                <a:gd name="connsiteY720" fmla="*/ 672133 h 2127822"/>
                <a:gd name="connsiteX721" fmla="*/ 1428372 w 2976075"/>
                <a:gd name="connsiteY721" fmla="*/ 943862 h 2127822"/>
                <a:gd name="connsiteX722" fmla="*/ 1367988 w 2976075"/>
                <a:gd name="connsiteY722" fmla="*/ 943862 h 2127822"/>
                <a:gd name="connsiteX723" fmla="*/ 1367988 w 2976075"/>
                <a:gd name="connsiteY723" fmla="*/ 828844 h 2127822"/>
                <a:gd name="connsiteX724" fmla="*/ 1264473 w 2976075"/>
                <a:gd name="connsiteY724" fmla="*/ 828844 h 2127822"/>
                <a:gd name="connsiteX725" fmla="*/ 1149455 w 2976075"/>
                <a:gd name="connsiteY725" fmla="*/ 958239 h 2127822"/>
                <a:gd name="connsiteX726" fmla="*/ 1352173 w 2976075"/>
                <a:gd name="connsiteY726" fmla="*/ 958239 h 2127822"/>
                <a:gd name="connsiteX727" fmla="*/ 1352173 w 2976075"/>
                <a:gd name="connsiteY727" fmla="*/ 1025812 h 2127822"/>
                <a:gd name="connsiteX728" fmla="*/ 1149455 w 2976075"/>
                <a:gd name="connsiteY728" fmla="*/ 1025812 h 2127822"/>
                <a:gd name="connsiteX729" fmla="*/ 1149455 w 2976075"/>
                <a:gd name="connsiteY729" fmla="*/ 958239 h 2127822"/>
                <a:gd name="connsiteX730" fmla="*/ 913670 w 2976075"/>
                <a:gd name="connsiteY730" fmla="*/ 1242907 h 2127822"/>
                <a:gd name="connsiteX731" fmla="*/ 913670 w 2976075"/>
                <a:gd name="connsiteY731" fmla="*/ 1040189 h 2127822"/>
                <a:gd name="connsiteX732" fmla="*/ 1135078 w 2976075"/>
                <a:gd name="connsiteY732" fmla="*/ 1040189 h 2127822"/>
                <a:gd name="connsiteX733" fmla="*/ 1135078 w 2976075"/>
                <a:gd name="connsiteY733" fmla="*/ 1176772 h 2127822"/>
                <a:gd name="connsiteX734" fmla="*/ 913670 w 2976075"/>
                <a:gd name="connsiteY734" fmla="*/ 1242907 h 2127822"/>
                <a:gd name="connsiteX735" fmla="*/ 906481 w 2976075"/>
                <a:gd name="connsiteY735" fmla="*/ 1678535 h 2127822"/>
                <a:gd name="connsiteX736" fmla="*/ 951050 w 2976075"/>
                <a:gd name="connsiteY736" fmla="*/ 1723105 h 2127822"/>
                <a:gd name="connsiteX737" fmla="*/ 906481 w 2976075"/>
                <a:gd name="connsiteY737" fmla="*/ 1767674 h 2127822"/>
                <a:gd name="connsiteX738" fmla="*/ 861912 w 2976075"/>
                <a:gd name="connsiteY738" fmla="*/ 1723105 h 2127822"/>
                <a:gd name="connsiteX739" fmla="*/ 906481 w 2976075"/>
                <a:gd name="connsiteY739" fmla="*/ 1678535 h 2127822"/>
                <a:gd name="connsiteX740" fmla="*/ 511109 w 2976075"/>
                <a:gd name="connsiteY740" fmla="*/ 907919 h 2127822"/>
                <a:gd name="connsiteX741" fmla="*/ 466539 w 2976075"/>
                <a:gd name="connsiteY741" fmla="*/ 863349 h 2127822"/>
                <a:gd name="connsiteX742" fmla="*/ 511109 w 2976075"/>
                <a:gd name="connsiteY742" fmla="*/ 818780 h 2127822"/>
                <a:gd name="connsiteX743" fmla="*/ 555678 w 2976075"/>
                <a:gd name="connsiteY743" fmla="*/ 863349 h 2127822"/>
                <a:gd name="connsiteX744" fmla="*/ 511109 w 2976075"/>
                <a:gd name="connsiteY744" fmla="*/ 907919 h 2127822"/>
                <a:gd name="connsiteX745" fmla="*/ 718140 w 2976075"/>
                <a:gd name="connsiteY745" fmla="*/ 545614 h 2127822"/>
                <a:gd name="connsiteX746" fmla="*/ 666382 w 2976075"/>
                <a:gd name="connsiteY746" fmla="*/ 604560 h 2127822"/>
                <a:gd name="connsiteX747" fmla="*/ 718140 w 2976075"/>
                <a:gd name="connsiteY747" fmla="*/ 663507 h 2127822"/>
                <a:gd name="connsiteX748" fmla="*/ 718140 w 2976075"/>
                <a:gd name="connsiteY748" fmla="*/ 731079 h 2127822"/>
                <a:gd name="connsiteX749" fmla="*/ 636190 w 2976075"/>
                <a:gd name="connsiteY749" fmla="*/ 731079 h 2127822"/>
                <a:gd name="connsiteX750" fmla="*/ 636190 w 2976075"/>
                <a:gd name="connsiteY750" fmla="*/ 423408 h 2127822"/>
                <a:gd name="connsiteX751" fmla="*/ 718140 w 2976075"/>
                <a:gd name="connsiteY751" fmla="*/ 423408 h 2127822"/>
                <a:gd name="connsiteX752" fmla="*/ 718140 w 2976075"/>
                <a:gd name="connsiteY752" fmla="*/ 545614 h 2127822"/>
                <a:gd name="connsiteX753" fmla="*/ 876289 w 2976075"/>
                <a:gd name="connsiteY753" fmla="*/ 219252 h 2127822"/>
                <a:gd name="connsiteX754" fmla="*/ 831720 w 2976075"/>
                <a:gd name="connsiteY754" fmla="*/ 174683 h 2127822"/>
                <a:gd name="connsiteX755" fmla="*/ 876289 w 2976075"/>
                <a:gd name="connsiteY755" fmla="*/ 130113 h 2127822"/>
                <a:gd name="connsiteX756" fmla="*/ 920858 w 2976075"/>
                <a:gd name="connsiteY756" fmla="*/ 174683 h 2127822"/>
                <a:gd name="connsiteX757" fmla="*/ 876289 w 2976075"/>
                <a:gd name="connsiteY757" fmla="*/ 219252 h 2127822"/>
                <a:gd name="connsiteX758" fmla="*/ 732517 w 2976075"/>
                <a:gd name="connsiteY758" fmla="*/ 407593 h 2127822"/>
                <a:gd name="connsiteX759" fmla="*/ 732517 w 2976075"/>
                <a:gd name="connsiteY759" fmla="*/ 348647 h 2127822"/>
                <a:gd name="connsiteX760" fmla="*/ 869100 w 2976075"/>
                <a:gd name="connsiteY760" fmla="*/ 348647 h 2127822"/>
                <a:gd name="connsiteX761" fmla="*/ 869100 w 2976075"/>
                <a:gd name="connsiteY761" fmla="*/ 407593 h 2127822"/>
                <a:gd name="connsiteX762" fmla="*/ 732517 w 2976075"/>
                <a:gd name="connsiteY762" fmla="*/ 407593 h 2127822"/>
                <a:gd name="connsiteX763" fmla="*/ 769898 w 2976075"/>
                <a:gd name="connsiteY763" fmla="*/ 603123 h 2127822"/>
                <a:gd name="connsiteX764" fmla="*/ 725329 w 2976075"/>
                <a:gd name="connsiteY764" fmla="*/ 647692 h 2127822"/>
                <a:gd name="connsiteX765" fmla="*/ 680759 w 2976075"/>
                <a:gd name="connsiteY765" fmla="*/ 603123 h 2127822"/>
                <a:gd name="connsiteX766" fmla="*/ 725329 w 2976075"/>
                <a:gd name="connsiteY766" fmla="*/ 558553 h 2127822"/>
                <a:gd name="connsiteX767" fmla="*/ 769898 w 2976075"/>
                <a:gd name="connsiteY767" fmla="*/ 603123 h 2127822"/>
                <a:gd name="connsiteX768" fmla="*/ 899292 w 2976075"/>
                <a:gd name="connsiteY768" fmla="*/ 729642 h 2127822"/>
                <a:gd name="connsiteX769" fmla="*/ 732517 w 2976075"/>
                <a:gd name="connsiteY769" fmla="*/ 729642 h 2127822"/>
                <a:gd name="connsiteX770" fmla="*/ 732517 w 2976075"/>
                <a:gd name="connsiteY770" fmla="*/ 662069 h 2127822"/>
                <a:gd name="connsiteX771" fmla="*/ 782837 w 2976075"/>
                <a:gd name="connsiteY771" fmla="*/ 611749 h 2127822"/>
                <a:gd name="connsiteX772" fmla="*/ 897855 w 2976075"/>
                <a:gd name="connsiteY772" fmla="*/ 611749 h 2127822"/>
                <a:gd name="connsiteX773" fmla="*/ 897855 w 2976075"/>
                <a:gd name="connsiteY773" fmla="*/ 729642 h 2127822"/>
                <a:gd name="connsiteX774" fmla="*/ 899292 w 2976075"/>
                <a:gd name="connsiteY774" fmla="*/ 831720 h 2127822"/>
                <a:gd name="connsiteX775" fmla="*/ 732517 w 2976075"/>
                <a:gd name="connsiteY775" fmla="*/ 831720 h 2127822"/>
                <a:gd name="connsiteX776" fmla="*/ 732517 w 2976075"/>
                <a:gd name="connsiteY776" fmla="*/ 745457 h 2127822"/>
                <a:gd name="connsiteX777" fmla="*/ 899292 w 2976075"/>
                <a:gd name="connsiteY777" fmla="*/ 745457 h 2127822"/>
                <a:gd name="connsiteX778" fmla="*/ 899292 w 2976075"/>
                <a:gd name="connsiteY778" fmla="*/ 831720 h 2127822"/>
                <a:gd name="connsiteX779" fmla="*/ 899292 w 2976075"/>
                <a:gd name="connsiteY779" fmla="*/ 1025812 h 2127822"/>
                <a:gd name="connsiteX780" fmla="*/ 692261 w 2976075"/>
                <a:gd name="connsiteY780" fmla="*/ 1025812 h 2127822"/>
                <a:gd name="connsiteX781" fmla="*/ 613187 w 2976075"/>
                <a:gd name="connsiteY781" fmla="*/ 1104886 h 2127822"/>
                <a:gd name="connsiteX782" fmla="*/ 518297 w 2976075"/>
                <a:gd name="connsiteY782" fmla="*/ 1104886 h 2127822"/>
                <a:gd name="connsiteX783" fmla="*/ 518297 w 2976075"/>
                <a:gd name="connsiteY783" fmla="*/ 1071819 h 2127822"/>
                <a:gd name="connsiteX784" fmla="*/ 634752 w 2976075"/>
                <a:gd name="connsiteY784" fmla="*/ 955363 h 2127822"/>
                <a:gd name="connsiteX785" fmla="*/ 634752 w 2976075"/>
                <a:gd name="connsiteY785" fmla="*/ 744019 h 2127822"/>
                <a:gd name="connsiteX786" fmla="*/ 716702 w 2976075"/>
                <a:gd name="connsiteY786" fmla="*/ 744019 h 2127822"/>
                <a:gd name="connsiteX787" fmla="*/ 716702 w 2976075"/>
                <a:gd name="connsiteY787" fmla="*/ 846097 h 2127822"/>
                <a:gd name="connsiteX788" fmla="*/ 897855 w 2976075"/>
                <a:gd name="connsiteY788" fmla="*/ 846097 h 2127822"/>
                <a:gd name="connsiteX789" fmla="*/ 897855 w 2976075"/>
                <a:gd name="connsiteY789" fmla="*/ 1025812 h 2127822"/>
                <a:gd name="connsiteX790" fmla="*/ 899292 w 2976075"/>
                <a:gd name="connsiteY790" fmla="*/ 1248658 h 2127822"/>
                <a:gd name="connsiteX791" fmla="*/ 771335 w 2976075"/>
                <a:gd name="connsiteY791" fmla="*/ 1287476 h 2127822"/>
                <a:gd name="connsiteX792" fmla="*/ 733955 w 2976075"/>
                <a:gd name="connsiteY792" fmla="*/ 1267348 h 2127822"/>
                <a:gd name="connsiteX793" fmla="*/ 733955 w 2976075"/>
                <a:gd name="connsiteY793" fmla="*/ 1104886 h 2127822"/>
                <a:gd name="connsiteX794" fmla="*/ 634752 w 2976075"/>
                <a:gd name="connsiteY794" fmla="*/ 1104886 h 2127822"/>
                <a:gd name="connsiteX795" fmla="*/ 699450 w 2976075"/>
                <a:gd name="connsiteY795" fmla="*/ 1040189 h 2127822"/>
                <a:gd name="connsiteX796" fmla="*/ 900730 w 2976075"/>
                <a:gd name="connsiteY796" fmla="*/ 1040189 h 2127822"/>
                <a:gd name="connsiteX797" fmla="*/ 900730 w 2976075"/>
                <a:gd name="connsiteY797" fmla="*/ 1248658 h 2127822"/>
                <a:gd name="connsiteX798" fmla="*/ 732517 w 2976075"/>
                <a:gd name="connsiteY798" fmla="*/ 1382366 h 2127822"/>
                <a:gd name="connsiteX799" fmla="*/ 784275 w 2976075"/>
                <a:gd name="connsiteY799" fmla="*/ 1323419 h 2127822"/>
                <a:gd name="connsiteX800" fmla="*/ 778524 w 2976075"/>
                <a:gd name="connsiteY800" fmla="*/ 1298978 h 2127822"/>
                <a:gd name="connsiteX801" fmla="*/ 899292 w 2976075"/>
                <a:gd name="connsiteY801" fmla="*/ 1263035 h 2127822"/>
                <a:gd name="connsiteX802" fmla="*/ 899292 w 2976075"/>
                <a:gd name="connsiteY802" fmla="*/ 1563518 h 2127822"/>
                <a:gd name="connsiteX803" fmla="*/ 732517 w 2976075"/>
                <a:gd name="connsiteY803" fmla="*/ 1563518 h 2127822"/>
                <a:gd name="connsiteX804" fmla="*/ 732517 w 2976075"/>
                <a:gd name="connsiteY804" fmla="*/ 1382366 h 2127822"/>
                <a:gd name="connsiteX805" fmla="*/ 680759 w 2976075"/>
                <a:gd name="connsiteY805" fmla="*/ 1324857 h 2127822"/>
                <a:gd name="connsiteX806" fmla="*/ 725329 w 2976075"/>
                <a:gd name="connsiteY806" fmla="*/ 1280288 h 2127822"/>
                <a:gd name="connsiteX807" fmla="*/ 769898 w 2976075"/>
                <a:gd name="connsiteY807" fmla="*/ 1324857 h 2127822"/>
                <a:gd name="connsiteX808" fmla="*/ 725329 w 2976075"/>
                <a:gd name="connsiteY808" fmla="*/ 1369426 h 2127822"/>
                <a:gd name="connsiteX809" fmla="*/ 680759 w 2976075"/>
                <a:gd name="connsiteY809" fmla="*/ 1324857 h 2127822"/>
                <a:gd name="connsiteX810" fmla="*/ 421970 w 2976075"/>
                <a:gd name="connsiteY810" fmla="*/ 1317668 h 2127822"/>
                <a:gd name="connsiteX811" fmla="*/ 618937 w 2976075"/>
                <a:gd name="connsiteY811" fmla="*/ 1120701 h 2127822"/>
                <a:gd name="connsiteX812" fmla="*/ 718140 w 2976075"/>
                <a:gd name="connsiteY812" fmla="*/ 1120701 h 2127822"/>
                <a:gd name="connsiteX813" fmla="*/ 718140 w 2976075"/>
                <a:gd name="connsiteY813" fmla="*/ 1267348 h 2127822"/>
                <a:gd name="connsiteX814" fmla="*/ 667820 w 2976075"/>
                <a:gd name="connsiteY814" fmla="*/ 1317668 h 2127822"/>
                <a:gd name="connsiteX815" fmla="*/ 421970 w 2976075"/>
                <a:gd name="connsiteY815" fmla="*/ 1317668 h 2127822"/>
                <a:gd name="connsiteX816" fmla="*/ 400404 w 2976075"/>
                <a:gd name="connsiteY816" fmla="*/ 1317668 h 2127822"/>
                <a:gd name="connsiteX817" fmla="*/ 258070 w 2976075"/>
                <a:gd name="connsiteY817" fmla="*/ 1317668 h 2127822"/>
                <a:gd name="connsiteX818" fmla="*/ 258070 w 2976075"/>
                <a:gd name="connsiteY818" fmla="*/ 1254409 h 2127822"/>
                <a:gd name="connsiteX819" fmla="*/ 409031 w 2976075"/>
                <a:gd name="connsiteY819" fmla="*/ 1254409 h 2127822"/>
                <a:gd name="connsiteX820" fmla="*/ 409031 w 2976075"/>
                <a:gd name="connsiteY820" fmla="*/ 1132203 h 2127822"/>
                <a:gd name="connsiteX821" fmla="*/ 456475 w 2976075"/>
                <a:gd name="connsiteY821" fmla="*/ 1132203 h 2127822"/>
                <a:gd name="connsiteX822" fmla="*/ 502482 w 2976075"/>
                <a:gd name="connsiteY822" fmla="*/ 1086196 h 2127822"/>
                <a:gd name="connsiteX823" fmla="*/ 502482 w 2976075"/>
                <a:gd name="connsiteY823" fmla="*/ 1119263 h 2127822"/>
                <a:gd name="connsiteX824" fmla="*/ 598809 w 2976075"/>
                <a:gd name="connsiteY824" fmla="*/ 1119263 h 2127822"/>
                <a:gd name="connsiteX825" fmla="*/ 400404 w 2976075"/>
                <a:gd name="connsiteY825" fmla="*/ 1317668 h 2127822"/>
                <a:gd name="connsiteX826" fmla="*/ 259508 w 2976075"/>
                <a:gd name="connsiteY826" fmla="*/ 1458565 h 2127822"/>
                <a:gd name="connsiteX827" fmla="*/ 259508 w 2976075"/>
                <a:gd name="connsiteY827" fmla="*/ 1332045 h 2127822"/>
                <a:gd name="connsiteX828" fmla="*/ 386027 w 2976075"/>
                <a:gd name="connsiteY828" fmla="*/ 1332045 h 2127822"/>
                <a:gd name="connsiteX829" fmla="*/ 259508 w 2976075"/>
                <a:gd name="connsiteY829" fmla="*/ 1458565 h 2127822"/>
                <a:gd name="connsiteX830" fmla="*/ 252319 w 2976075"/>
                <a:gd name="connsiteY830" fmla="*/ 1730293 h 2127822"/>
                <a:gd name="connsiteX831" fmla="*/ 296889 w 2976075"/>
                <a:gd name="connsiteY831" fmla="*/ 1774862 h 2127822"/>
                <a:gd name="connsiteX832" fmla="*/ 252319 w 2976075"/>
                <a:gd name="connsiteY832" fmla="*/ 1819432 h 2127822"/>
                <a:gd name="connsiteX833" fmla="*/ 207750 w 2976075"/>
                <a:gd name="connsiteY833" fmla="*/ 1774862 h 2127822"/>
                <a:gd name="connsiteX834" fmla="*/ 252319 w 2976075"/>
                <a:gd name="connsiteY834" fmla="*/ 1730293 h 2127822"/>
                <a:gd name="connsiteX835" fmla="*/ 26598 w 2976075"/>
                <a:gd name="connsiteY835" fmla="*/ 1658407 h 2127822"/>
                <a:gd name="connsiteX836" fmla="*/ 71167 w 2976075"/>
                <a:gd name="connsiteY836" fmla="*/ 1613838 h 2127822"/>
                <a:gd name="connsiteX837" fmla="*/ 115736 w 2976075"/>
                <a:gd name="connsiteY837" fmla="*/ 1658407 h 2127822"/>
                <a:gd name="connsiteX838" fmla="*/ 71167 w 2976075"/>
                <a:gd name="connsiteY838" fmla="*/ 1702977 h 2127822"/>
                <a:gd name="connsiteX839" fmla="*/ 26598 w 2976075"/>
                <a:gd name="connsiteY839" fmla="*/ 1658407 h 2127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Lst>
              <a:rect l="l" t="t" r="r" b="b"/>
              <a:pathLst>
                <a:path w="2976075" h="2127822">
                  <a:moveTo>
                    <a:pt x="10783" y="1658407"/>
                  </a:moveTo>
                  <a:cubicBezTo>
                    <a:pt x="10783" y="1691475"/>
                    <a:pt x="36662" y="1717354"/>
                    <a:pt x="69729" y="1717354"/>
                  </a:cubicBezTo>
                  <a:cubicBezTo>
                    <a:pt x="102797" y="1717354"/>
                    <a:pt x="128676" y="1691475"/>
                    <a:pt x="128676" y="1658407"/>
                  </a:cubicBezTo>
                  <a:cubicBezTo>
                    <a:pt x="128676" y="1645468"/>
                    <a:pt x="124363" y="1632528"/>
                    <a:pt x="115736" y="1622464"/>
                  </a:cubicBezTo>
                  <a:lnTo>
                    <a:pt x="243693" y="1494508"/>
                  </a:lnTo>
                  <a:lnTo>
                    <a:pt x="243693" y="1715916"/>
                  </a:lnTo>
                  <a:cubicBezTo>
                    <a:pt x="214939" y="1720229"/>
                    <a:pt x="191935" y="1744670"/>
                    <a:pt x="191935" y="1774862"/>
                  </a:cubicBezTo>
                  <a:cubicBezTo>
                    <a:pt x="191935" y="1807930"/>
                    <a:pt x="217814" y="1833809"/>
                    <a:pt x="250882" y="1833809"/>
                  </a:cubicBezTo>
                  <a:cubicBezTo>
                    <a:pt x="283949" y="1833809"/>
                    <a:pt x="309828" y="1807930"/>
                    <a:pt x="309828" y="1774862"/>
                  </a:cubicBezTo>
                  <a:cubicBezTo>
                    <a:pt x="309828" y="1744670"/>
                    <a:pt x="286825" y="1720229"/>
                    <a:pt x="258070" y="1715916"/>
                  </a:cubicBezTo>
                  <a:lnTo>
                    <a:pt x="258070" y="1478693"/>
                  </a:lnTo>
                  <a:lnTo>
                    <a:pt x="406155" y="1330608"/>
                  </a:lnTo>
                  <a:lnTo>
                    <a:pt x="666382" y="1330608"/>
                  </a:lnTo>
                  <a:cubicBezTo>
                    <a:pt x="669258" y="1356487"/>
                    <a:pt x="690823" y="1378052"/>
                    <a:pt x="716702" y="1380928"/>
                  </a:cubicBezTo>
                  <a:lnTo>
                    <a:pt x="716702" y="1576457"/>
                  </a:lnTo>
                  <a:lnTo>
                    <a:pt x="897855" y="1576457"/>
                  </a:lnTo>
                  <a:lnTo>
                    <a:pt x="897855" y="1662720"/>
                  </a:lnTo>
                  <a:cubicBezTo>
                    <a:pt x="869100" y="1667034"/>
                    <a:pt x="846097" y="1691475"/>
                    <a:pt x="846097" y="1721667"/>
                  </a:cubicBezTo>
                  <a:cubicBezTo>
                    <a:pt x="846097" y="1748984"/>
                    <a:pt x="864787" y="1771987"/>
                    <a:pt x="889228" y="1777738"/>
                  </a:cubicBezTo>
                  <a:lnTo>
                    <a:pt x="821656" y="1845311"/>
                  </a:lnTo>
                  <a:lnTo>
                    <a:pt x="641941" y="1665596"/>
                  </a:lnTo>
                  <a:lnTo>
                    <a:pt x="516859" y="1665596"/>
                  </a:lnTo>
                  <a:lnTo>
                    <a:pt x="516859" y="1536201"/>
                  </a:lnTo>
                  <a:cubicBezTo>
                    <a:pt x="545614" y="1531888"/>
                    <a:pt x="568617" y="1507447"/>
                    <a:pt x="568617" y="1477255"/>
                  </a:cubicBezTo>
                  <a:cubicBezTo>
                    <a:pt x="568617" y="1444187"/>
                    <a:pt x="542738" y="1418308"/>
                    <a:pt x="509671" y="1418308"/>
                  </a:cubicBezTo>
                  <a:cubicBezTo>
                    <a:pt x="479479" y="1418308"/>
                    <a:pt x="455038" y="1441312"/>
                    <a:pt x="450724" y="1470066"/>
                  </a:cubicBezTo>
                  <a:lnTo>
                    <a:pt x="361586" y="1470066"/>
                  </a:lnTo>
                  <a:lnTo>
                    <a:pt x="361586" y="1633966"/>
                  </a:lnTo>
                  <a:lnTo>
                    <a:pt x="449287" y="1633966"/>
                  </a:lnTo>
                  <a:lnTo>
                    <a:pt x="449287" y="1782051"/>
                  </a:lnTo>
                  <a:cubicBezTo>
                    <a:pt x="420532" y="1786364"/>
                    <a:pt x="397529" y="1810805"/>
                    <a:pt x="397529" y="1840997"/>
                  </a:cubicBezTo>
                  <a:cubicBezTo>
                    <a:pt x="397529" y="1874065"/>
                    <a:pt x="423408" y="1899944"/>
                    <a:pt x="456475" y="1899944"/>
                  </a:cubicBezTo>
                  <a:cubicBezTo>
                    <a:pt x="489543" y="1899944"/>
                    <a:pt x="515422" y="1874065"/>
                    <a:pt x="515422" y="1840997"/>
                  </a:cubicBezTo>
                  <a:cubicBezTo>
                    <a:pt x="515422" y="1810805"/>
                    <a:pt x="492418" y="1786364"/>
                    <a:pt x="463664" y="1782051"/>
                  </a:cubicBezTo>
                  <a:lnTo>
                    <a:pt x="463664" y="1619589"/>
                  </a:lnTo>
                  <a:lnTo>
                    <a:pt x="375963" y="1619589"/>
                  </a:lnTo>
                  <a:lnTo>
                    <a:pt x="375963" y="1484443"/>
                  </a:lnTo>
                  <a:lnTo>
                    <a:pt x="449287" y="1484443"/>
                  </a:lnTo>
                  <a:cubicBezTo>
                    <a:pt x="452162" y="1510322"/>
                    <a:pt x="473728" y="1531888"/>
                    <a:pt x="499607" y="1534764"/>
                  </a:cubicBezTo>
                  <a:lnTo>
                    <a:pt x="499607" y="1679973"/>
                  </a:lnTo>
                  <a:lnTo>
                    <a:pt x="633315" y="1679973"/>
                  </a:lnTo>
                  <a:lnTo>
                    <a:pt x="818780" y="1865439"/>
                  </a:lnTo>
                  <a:lnTo>
                    <a:pt x="905043" y="1779176"/>
                  </a:lnTo>
                  <a:cubicBezTo>
                    <a:pt x="936673" y="1777738"/>
                    <a:pt x="961114" y="1751859"/>
                    <a:pt x="961114" y="1720229"/>
                  </a:cubicBezTo>
                  <a:cubicBezTo>
                    <a:pt x="961114" y="1690037"/>
                    <a:pt x="938111" y="1665596"/>
                    <a:pt x="909356" y="1661283"/>
                  </a:cubicBezTo>
                  <a:lnTo>
                    <a:pt x="909356" y="1569269"/>
                  </a:lnTo>
                  <a:lnTo>
                    <a:pt x="1083320" y="1402494"/>
                  </a:lnTo>
                  <a:lnTo>
                    <a:pt x="1076132" y="1395305"/>
                  </a:lnTo>
                  <a:cubicBezTo>
                    <a:pt x="1086196" y="1401056"/>
                    <a:pt x="1096260" y="1405369"/>
                    <a:pt x="1109199" y="1405369"/>
                  </a:cubicBezTo>
                  <a:cubicBezTo>
                    <a:pt x="1142267" y="1405369"/>
                    <a:pt x="1168146" y="1379490"/>
                    <a:pt x="1168146" y="1346423"/>
                  </a:cubicBezTo>
                  <a:cubicBezTo>
                    <a:pt x="1168146" y="1313355"/>
                    <a:pt x="1142267" y="1287476"/>
                    <a:pt x="1109199" y="1287476"/>
                  </a:cubicBezTo>
                  <a:cubicBezTo>
                    <a:pt x="1076132" y="1287476"/>
                    <a:pt x="1050253" y="1313355"/>
                    <a:pt x="1050253" y="1346423"/>
                  </a:cubicBezTo>
                  <a:cubicBezTo>
                    <a:pt x="1050253" y="1365113"/>
                    <a:pt x="1058879" y="1382366"/>
                    <a:pt x="1073256" y="1392430"/>
                  </a:cubicBezTo>
                  <a:lnTo>
                    <a:pt x="913670" y="1552016"/>
                  </a:lnTo>
                  <a:lnTo>
                    <a:pt x="913670" y="1258722"/>
                  </a:lnTo>
                  <a:lnTo>
                    <a:pt x="1149455" y="1188274"/>
                  </a:lnTo>
                  <a:lnTo>
                    <a:pt x="1149455" y="1040189"/>
                  </a:lnTo>
                  <a:lnTo>
                    <a:pt x="1352173" y="1040189"/>
                  </a:lnTo>
                  <a:lnTo>
                    <a:pt x="1352173" y="1288914"/>
                  </a:lnTo>
                  <a:lnTo>
                    <a:pt x="1045940" y="1595148"/>
                  </a:lnTo>
                  <a:lnTo>
                    <a:pt x="1045940" y="1835247"/>
                  </a:lnTo>
                  <a:cubicBezTo>
                    <a:pt x="1018623" y="1839560"/>
                    <a:pt x="997057" y="1864001"/>
                    <a:pt x="997057" y="1892755"/>
                  </a:cubicBezTo>
                  <a:cubicBezTo>
                    <a:pt x="997057" y="1925823"/>
                    <a:pt x="1022936" y="1951702"/>
                    <a:pt x="1056004" y="1951702"/>
                  </a:cubicBezTo>
                  <a:cubicBezTo>
                    <a:pt x="1089071" y="1951702"/>
                    <a:pt x="1114950" y="1925823"/>
                    <a:pt x="1114950" y="1892755"/>
                  </a:cubicBezTo>
                  <a:cubicBezTo>
                    <a:pt x="1114950" y="1862563"/>
                    <a:pt x="1090509" y="1836684"/>
                    <a:pt x="1060317" y="1833809"/>
                  </a:cubicBezTo>
                  <a:lnTo>
                    <a:pt x="1060317" y="1600899"/>
                  </a:lnTo>
                  <a:lnTo>
                    <a:pt x="1350736" y="1310480"/>
                  </a:lnTo>
                  <a:lnTo>
                    <a:pt x="1350736" y="1511760"/>
                  </a:lnTo>
                  <a:lnTo>
                    <a:pt x="1280288" y="1511760"/>
                  </a:lnTo>
                  <a:lnTo>
                    <a:pt x="1280288" y="1760485"/>
                  </a:lnTo>
                  <a:lnTo>
                    <a:pt x="1350736" y="1760485"/>
                  </a:lnTo>
                  <a:lnTo>
                    <a:pt x="1350736" y="1852499"/>
                  </a:lnTo>
                  <a:lnTo>
                    <a:pt x="1490194" y="1852499"/>
                  </a:lnTo>
                  <a:lnTo>
                    <a:pt x="1524700" y="1895631"/>
                  </a:lnTo>
                  <a:lnTo>
                    <a:pt x="1524700" y="1958890"/>
                  </a:lnTo>
                  <a:cubicBezTo>
                    <a:pt x="1495945" y="1963203"/>
                    <a:pt x="1472942" y="1987645"/>
                    <a:pt x="1472942" y="2017837"/>
                  </a:cubicBezTo>
                  <a:cubicBezTo>
                    <a:pt x="1472942" y="2050904"/>
                    <a:pt x="1498821" y="2076783"/>
                    <a:pt x="1531888" y="2076783"/>
                  </a:cubicBezTo>
                  <a:cubicBezTo>
                    <a:pt x="1564956" y="2076783"/>
                    <a:pt x="1590835" y="2050904"/>
                    <a:pt x="1590835" y="2017837"/>
                  </a:cubicBezTo>
                  <a:cubicBezTo>
                    <a:pt x="1590835" y="1987645"/>
                    <a:pt x="1567831" y="1963203"/>
                    <a:pt x="1539077" y="1958890"/>
                  </a:cubicBezTo>
                  <a:lnTo>
                    <a:pt x="1539077" y="1891318"/>
                  </a:lnTo>
                  <a:lnTo>
                    <a:pt x="1508885" y="1853937"/>
                  </a:lnTo>
                  <a:lnTo>
                    <a:pt x="1642592" y="1853937"/>
                  </a:lnTo>
                  <a:lnTo>
                    <a:pt x="1846748" y="1649781"/>
                  </a:lnTo>
                  <a:lnTo>
                    <a:pt x="1853937" y="1649781"/>
                  </a:lnTo>
                  <a:lnTo>
                    <a:pt x="1853937" y="2012086"/>
                  </a:lnTo>
                  <a:cubicBezTo>
                    <a:pt x="1825183" y="2016399"/>
                    <a:pt x="1802179" y="2040840"/>
                    <a:pt x="1802179" y="2071032"/>
                  </a:cubicBezTo>
                  <a:cubicBezTo>
                    <a:pt x="1802179" y="2104100"/>
                    <a:pt x="1828058" y="2129979"/>
                    <a:pt x="1861125" y="2129979"/>
                  </a:cubicBezTo>
                  <a:cubicBezTo>
                    <a:pt x="1894193" y="2129979"/>
                    <a:pt x="1920072" y="2104100"/>
                    <a:pt x="1920072" y="2071032"/>
                  </a:cubicBezTo>
                  <a:cubicBezTo>
                    <a:pt x="1920072" y="2040840"/>
                    <a:pt x="1897068" y="2016399"/>
                    <a:pt x="1868314" y="2012086"/>
                  </a:cubicBezTo>
                  <a:lnTo>
                    <a:pt x="1868314" y="1649781"/>
                  </a:lnTo>
                  <a:lnTo>
                    <a:pt x="2016399" y="1649781"/>
                  </a:lnTo>
                  <a:cubicBezTo>
                    <a:pt x="2019274" y="1677098"/>
                    <a:pt x="2040840" y="1698663"/>
                    <a:pt x="2068157" y="1701539"/>
                  </a:cubicBezTo>
                  <a:lnTo>
                    <a:pt x="2117039" y="1940200"/>
                  </a:lnTo>
                  <a:cubicBezTo>
                    <a:pt x="2088285" y="1944513"/>
                    <a:pt x="2066719" y="1968954"/>
                    <a:pt x="2066719" y="1997709"/>
                  </a:cubicBezTo>
                  <a:cubicBezTo>
                    <a:pt x="2066719" y="2030776"/>
                    <a:pt x="2092598" y="2056655"/>
                    <a:pt x="2125665" y="2056655"/>
                  </a:cubicBezTo>
                  <a:cubicBezTo>
                    <a:pt x="2158733" y="2056655"/>
                    <a:pt x="2184612" y="2030776"/>
                    <a:pt x="2184612" y="1997709"/>
                  </a:cubicBezTo>
                  <a:cubicBezTo>
                    <a:pt x="2184612" y="1967517"/>
                    <a:pt x="2161608" y="1941638"/>
                    <a:pt x="2131416" y="1938762"/>
                  </a:cubicBezTo>
                  <a:lnTo>
                    <a:pt x="2082534" y="1700101"/>
                  </a:lnTo>
                  <a:cubicBezTo>
                    <a:pt x="2111288" y="1695788"/>
                    <a:pt x="2132854" y="1671347"/>
                    <a:pt x="2132854" y="1642592"/>
                  </a:cubicBezTo>
                  <a:cubicBezTo>
                    <a:pt x="2132854" y="1609525"/>
                    <a:pt x="2106975" y="1583646"/>
                    <a:pt x="2073908" y="1583646"/>
                  </a:cubicBezTo>
                  <a:cubicBezTo>
                    <a:pt x="2043716" y="1583646"/>
                    <a:pt x="2019274" y="1606649"/>
                    <a:pt x="2014961" y="1635404"/>
                  </a:cubicBezTo>
                  <a:lnTo>
                    <a:pt x="1866876" y="1635404"/>
                  </a:lnTo>
                  <a:lnTo>
                    <a:pt x="1866876" y="1628215"/>
                  </a:lnTo>
                  <a:lnTo>
                    <a:pt x="2014961" y="1480130"/>
                  </a:lnTo>
                  <a:cubicBezTo>
                    <a:pt x="2023588" y="1484443"/>
                    <a:pt x="2033652" y="1487319"/>
                    <a:pt x="2043716" y="1487319"/>
                  </a:cubicBezTo>
                  <a:cubicBezTo>
                    <a:pt x="2073908" y="1487319"/>
                    <a:pt x="2098349" y="1464315"/>
                    <a:pt x="2102662" y="1435561"/>
                  </a:cubicBezTo>
                  <a:lnTo>
                    <a:pt x="2299629" y="1435561"/>
                  </a:lnTo>
                  <a:lnTo>
                    <a:pt x="2299629" y="1539077"/>
                  </a:lnTo>
                  <a:lnTo>
                    <a:pt x="2476469" y="1539077"/>
                  </a:lnTo>
                  <a:lnTo>
                    <a:pt x="2476469" y="1487319"/>
                  </a:lnTo>
                  <a:cubicBezTo>
                    <a:pt x="2502347" y="1484443"/>
                    <a:pt x="2523913" y="1462878"/>
                    <a:pt x="2526789" y="1436999"/>
                  </a:cubicBezTo>
                  <a:lnTo>
                    <a:pt x="2772638" y="1436999"/>
                  </a:lnTo>
                  <a:cubicBezTo>
                    <a:pt x="2776952" y="1465753"/>
                    <a:pt x="2801393" y="1488757"/>
                    <a:pt x="2831585" y="1488757"/>
                  </a:cubicBezTo>
                  <a:cubicBezTo>
                    <a:pt x="2864652" y="1488757"/>
                    <a:pt x="2890531" y="1462878"/>
                    <a:pt x="2890531" y="1429810"/>
                  </a:cubicBezTo>
                  <a:cubicBezTo>
                    <a:pt x="2890531" y="1396743"/>
                    <a:pt x="2864652" y="1370864"/>
                    <a:pt x="2831585" y="1370864"/>
                  </a:cubicBezTo>
                  <a:cubicBezTo>
                    <a:pt x="2801393" y="1370864"/>
                    <a:pt x="2776952" y="1393867"/>
                    <a:pt x="2772638" y="1422622"/>
                  </a:cubicBezTo>
                  <a:lnTo>
                    <a:pt x="2526789" y="1422622"/>
                  </a:lnTo>
                  <a:cubicBezTo>
                    <a:pt x="2523913" y="1396743"/>
                    <a:pt x="2502347" y="1375177"/>
                    <a:pt x="2476469" y="1372302"/>
                  </a:cubicBezTo>
                  <a:lnTo>
                    <a:pt x="2476469" y="1342109"/>
                  </a:lnTo>
                  <a:lnTo>
                    <a:pt x="2592924" y="1342109"/>
                  </a:lnTo>
                  <a:lnTo>
                    <a:pt x="2592924" y="1245782"/>
                  </a:lnTo>
                  <a:lnTo>
                    <a:pt x="2764012" y="1245782"/>
                  </a:lnTo>
                  <a:lnTo>
                    <a:pt x="2884780" y="1125014"/>
                  </a:lnTo>
                  <a:cubicBezTo>
                    <a:pt x="2893407" y="1129327"/>
                    <a:pt x="2903471" y="1132203"/>
                    <a:pt x="2913535" y="1132203"/>
                  </a:cubicBezTo>
                  <a:cubicBezTo>
                    <a:pt x="2946602" y="1132203"/>
                    <a:pt x="2972481" y="1106324"/>
                    <a:pt x="2972481" y="1073256"/>
                  </a:cubicBezTo>
                  <a:cubicBezTo>
                    <a:pt x="2972481" y="1040189"/>
                    <a:pt x="2946602" y="1014310"/>
                    <a:pt x="2913535" y="1014310"/>
                  </a:cubicBezTo>
                  <a:cubicBezTo>
                    <a:pt x="2880467" y="1014310"/>
                    <a:pt x="2854588" y="1040189"/>
                    <a:pt x="2854588" y="1073256"/>
                  </a:cubicBezTo>
                  <a:cubicBezTo>
                    <a:pt x="2854588" y="1089071"/>
                    <a:pt x="2861777" y="1104886"/>
                    <a:pt x="2871841" y="1114950"/>
                  </a:cubicBezTo>
                  <a:lnTo>
                    <a:pt x="2756824" y="1228530"/>
                  </a:lnTo>
                  <a:lnTo>
                    <a:pt x="2591486" y="1228530"/>
                  </a:lnTo>
                  <a:lnTo>
                    <a:pt x="2591486" y="998495"/>
                  </a:lnTo>
                  <a:lnTo>
                    <a:pt x="2680625" y="998495"/>
                  </a:lnTo>
                  <a:cubicBezTo>
                    <a:pt x="2684938" y="1027249"/>
                    <a:pt x="2709379" y="1050253"/>
                    <a:pt x="2739571" y="1050253"/>
                  </a:cubicBezTo>
                  <a:cubicBezTo>
                    <a:pt x="2772638" y="1050253"/>
                    <a:pt x="2798517" y="1024374"/>
                    <a:pt x="2798517" y="991306"/>
                  </a:cubicBezTo>
                  <a:cubicBezTo>
                    <a:pt x="2798517" y="958239"/>
                    <a:pt x="2772638" y="932360"/>
                    <a:pt x="2739571" y="932360"/>
                  </a:cubicBezTo>
                  <a:cubicBezTo>
                    <a:pt x="2709379" y="932360"/>
                    <a:pt x="2684938" y="955363"/>
                    <a:pt x="2680625" y="984118"/>
                  </a:cubicBezTo>
                  <a:lnTo>
                    <a:pt x="2575671" y="984118"/>
                  </a:lnTo>
                  <a:lnTo>
                    <a:pt x="2575671" y="1229967"/>
                  </a:lnTo>
                  <a:lnTo>
                    <a:pt x="2475031" y="1229967"/>
                  </a:lnTo>
                  <a:lnTo>
                    <a:pt x="2475031" y="995619"/>
                  </a:lnTo>
                  <a:lnTo>
                    <a:pt x="2545479" y="995619"/>
                  </a:lnTo>
                  <a:lnTo>
                    <a:pt x="2545479" y="896417"/>
                  </a:lnTo>
                  <a:lnTo>
                    <a:pt x="2611614" y="896417"/>
                  </a:lnTo>
                  <a:lnTo>
                    <a:pt x="2753948" y="754083"/>
                  </a:lnTo>
                  <a:cubicBezTo>
                    <a:pt x="2764012" y="761272"/>
                    <a:pt x="2776952" y="767022"/>
                    <a:pt x="2789891" y="767022"/>
                  </a:cubicBezTo>
                  <a:cubicBezTo>
                    <a:pt x="2822958" y="767022"/>
                    <a:pt x="2848837" y="741143"/>
                    <a:pt x="2848837" y="708076"/>
                  </a:cubicBezTo>
                  <a:cubicBezTo>
                    <a:pt x="2848837" y="675008"/>
                    <a:pt x="2822958" y="649130"/>
                    <a:pt x="2789891" y="649130"/>
                  </a:cubicBezTo>
                  <a:cubicBezTo>
                    <a:pt x="2756824" y="649130"/>
                    <a:pt x="2730945" y="675008"/>
                    <a:pt x="2730945" y="708076"/>
                  </a:cubicBezTo>
                  <a:cubicBezTo>
                    <a:pt x="2730945" y="721015"/>
                    <a:pt x="2735258" y="733955"/>
                    <a:pt x="2743884" y="744019"/>
                  </a:cubicBezTo>
                  <a:lnTo>
                    <a:pt x="2605863" y="882040"/>
                  </a:lnTo>
                  <a:lnTo>
                    <a:pt x="2545479" y="882040"/>
                  </a:lnTo>
                  <a:lnTo>
                    <a:pt x="2545479" y="643379"/>
                  </a:lnTo>
                  <a:lnTo>
                    <a:pt x="2579984" y="643379"/>
                  </a:lnTo>
                  <a:lnTo>
                    <a:pt x="2650432" y="572930"/>
                  </a:lnTo>
                  <a:cubicBezTo>
                    <a:pt x="2659059" y="577244"/>
                    <a:pt x="2669123" y="580119"/>
                    <a:pt x="2679187" y="580119"/>
                  </a:cubicBezTo>
                  <a:cubicBezTo>
                    <a:pt x="2712254" y="580119"/>
                    <a:pt x="2738133" y="554240"/>
                    <a:pt x="2738133" y="521173"/>
                  </a:cubicBezTo>
                  <a:cubicBezTo>
                    <a:pt x="2738133" y="488105"/>
                    <a:pt x="2712254" y="462226"/>
                    <a:pt x="2679187" y="462226"/>
                  </a:cubicBezTo>
                  <a:cubicBezTo>
                    <a:pt x="2646119" y="462226"/>
                    <a:pt x="2620240" y="488105"/>
                    <a:pt x="2620240" y="521173"/>
                  </a:cubicBezTo>
                  <a:cubicBezTo>
                    <a:pt x="2620240" y="536988"/>
                    <a:pt x="2627429" y="552802"/>
                    <a:pt x="2637493" y="562866"/>
                  </a:cubicBezTo>
                  <a:lnTo>
                    <a:pt x="2572796" y="627564"/>
                  </a:lnTo>
                  <a:lnTo>
                    <a:pt x="2544041" y="627564"/>
                  </a:lnTo>
                  <a:lnTo>
                    <a:pt x="2544041" y="548489"/>
                  </a:lnTo>
                  <a:lnTo>
                    <a:pt x="2393081" y="397529"/>
                  </a:lnTo>
                  <a:lnTo>
                    <a:pt x="2459216" y="397529"/>
                  </a:lnTo>
                  <a:cubicBezTo>
                    <a:pt x="2463529" y="426283"/>
                    <a:pt x="2487970" y="449287"/>
                    <a:pt x="2518162" y="449287"/>
                  </a:cubicBezTo>
                  <a:cubicBezTo>
                    <a:pt x="2551230" y="449287"/>
                    <a:pt x="2577109" y="423408"/>
                    <a:pt x="2577109" y="390340"/>
                  </a:cubicBezTo>
                  <a:cubicBezTo>
                    <a:pt x="2577109" y="357273"/>
                    <a:pt x="2551230" y="331394"/>
                    <a:pt x="2518162" y="331394"/>
                  </a:cubicBezTo>
                  <a:cubicBezTo>
                    <a:pt x="2487970" y="331394"/>
                    <a:pt x="2463529" y="354397"/>
                    <a:pt x="2459216" y="383152"/>
                  </a:cubicBezTo>
                  <a:lnTo>
                    <a:pt x="2378704" y="383152"/>
                  </a:lnTo>
                  <a:lnTo>
                    <a:pt x="2234932" y="239380"/>
                  </a:lnTo>
                  <a:lnTo>
                    <a:pt x="2232057" y="242255"/>
                  </a:lnTo>
                  <a:cubicBezTo>
                    <a:pt x="2233494" y="237942"/>
                    <a:pt x="2233494" y="232191"/>
                    <a:pt x="2233494" y="227878"/>
                  </a:cubicBezTo>
                  <a:cubicBezTo>
                    <a:pt x="2233494" y="194811"/>
                    <a:pt x="2207615" y="168932"/>
                    <a:pt x="2174548" y="168932"/>
                  </a:cubicBezTo>
                  <a:cubicBezTo>
                    <a:pt x="2141480" y="168932"/>
                    <a:pt x="2115601" y="194811"/>
                    <a:pt x="2115601" y="227878"/>
                  </a:cubicBezTo>
                  <a:cubicBezTo>
                    <a:pt x="2115601" y="243693"/>
                    <a:pt x="2122790" y="259508"/>
                    <a:pt x="2132854" y="269572"/>
                  </a:cubicBezTo>
                  <a:lnTo>
                    <a:pt x="1951702" y="450724"/>
                  </a:lnTo>
                  <a:lnTo>
                    <a:pt x="1951702" y="700887"/>
                  </a:lnTo>
                  <a:lnTo>
                    <a:pt x="1859688" y="700887"/>
                  </a:lnTo>
                  <a:lnTo>
                    <a:pt x="1859688" y="334269"/>
                  </a:lnTo>
                  <a:lnTo>
                    <a:pt x="1964641" y="334269"/>
                  </a:lnTo>
                  <a:lnTo>
                    <a:pt x="1964641" y="158868"/>
                  </a:lnTo>
                  <a:cubicBezTo>
                    <a:pt x="1993395" y="154555"/>
                    <a:pt x="2016399" y="130113"/>
                    <a:pt x="2016399" y="99921"/>
                  </a:cubicBezTo>
                  <a:cubicBezTo>
                    <a:pt x="2016399" y="66854"/>
                    <a:pt x="1990520" y="40975"/>
                    <a:pt x="1957452" y="40975"/>
                  </a:cubicBezTo>
                  <a:cubicBezTo>
                    <a:pt x="1924385" y="40975"/>
                    <a:pt x="1898506" y="66854"/>
                    <a:pt x="1898506" y="99921"/>
                  </a:cubicBezTo>
                  <a:cubicBezTo>
                    <a:pt x="1898506" y="115736"/>
                    <a:pt x="1905695" y="131551"/>
                    <a:pt x="1915759" y="141615"/>
                  </a:cubicBezTo>
                  <a:lnTo>
                    <a:pt x="1843873" y="213501"/>
                  </a:lnTo>
                  <a:lnTo>
                    <a:pt x="1843873" y="318454"/>
                  </a:lnTo>
                  <a:lnTo>
                    <a:pt x="1635404" y="318454"/>
                  </a:lnTo>
                  <a:lnTo>
                    <a:pt x="1635404" y="128676"/>
                  </a:lnTo>
                  <a:cubicBezTo>
                    <a:pt x="1664158" y="124363"/>
                    <a:pt x="1687162" y="99921"/>
                    <a:pt x="1687162" y="69729"/>
                  </a:cubicBezTo>
                  <a:cubicBezTo>
                    <a:pt x="1687162" y="36662"/>
                    <a:pt x="1661283" y="10783"/>
                    <a:pt x="1628215" y="10783"/>
                  </a:cubicBezTo>
                  <a:cubicBezTo>
                    <a:pt x="1595148" y="10783"/>
                    <a:pt x="1569269" y="36662"/>
                    <a:pt x="1569269" y="69729"/>
                  </a:cubicBezTo>
                  <a:cubicBezTo>
                    <a:pt x="1569269" y="99921"/>
                    <a:pt x="1592272" y="124363"/>
                    <a:pt x="1621027" y="128676"/>
                  </a:cubicBezTo>
                  <a:lnTo>
                    <a:pt x="1621027" y="318454"/>
                  </a:lnTo>
                  <a:lnTo>
                    <a:pt x="1503134" y="318454"/>
                  </a:lnTo>
                  <a:lnTo>
                    <a:pt x="1503134" y="233629"/>
                  </a:lnTo>
                  <a:cubicBezTo>
                    <a:pt x="1531888" y="229316"/>
                    <a:pt x="1554892" y="204875"/>
                    <a:pt x="1554892" y="174683"/>
                  </a:cubicBezTo>
                  <a:cubicBezTo>
                    <a:pt x="1554892" y="141615"/>
                    <a:pt x="1529013" y="115736"/>
                    <a:pt x="1495945" y="115736"/>
                  </a:cubicBezTo>
                  <a:cubicBezTo>
                    <a:pt x="1462878" y="115736"/>
                    <a:pt x="1436999" y="141615"/>
                    <a:pt x="1436999" y="174683"/>
                  </a:cubicBezTo>
                  <a:cubicBezTo>
                    <a:pt x="1436999" y="204875"/>
                    <a:pt x="1460002" y="229316"/>
                    <a:pt x="1488757" y="233629"/>
                  </a:cubicBezTo>
                  <a:lnTo>
                    <a:pt x="1488757" y="334269"/>
                  </a:lnTo>
                  <a:lnTo>
                    <a:pt x="1622464" y="334269"/>
                  </a:lnTo>
                  <a:lnTo>
                    <a:pt x="1622464" y="375963"/>
                  </a:lnTo>
                  <a:lnTo>
                    <a:pt x="1526137" y="472290"/>
                  </a:lnTo>
                  <a:lnTo>
                    <a:pt x="1307604" y="101359"/>
                  </a:lnTo>
                  <a:cubicBezTo>
                    <a:pt x="1313355" y="92733"/>
                    <a:pt x="1316230" y="82669"/>
                    <a:pt x="1316230" y="71167"/>
                  </a:cubicBezTo>
                  <a:cubicBezTo>
                    <a:pt x="1316230" y="38100"/>
                    <a:pt x="1290352" y="12221"/>
                    <a:pt x="1257284" y="12221"/>
                  </a:cubicBezTo>
                  <a:cubicBezTo>
                    <a:pt x="1224217" y="12221"/>
                    <a:pt x="1198338" y="38100"/>
                    <a:pt x="1198338" y="71167"/>
                  </a:cubicBezTo>
                  <a:cubicBezTo>
                    <a:pt x="1198338" y="101359"/>
                    <a:pt x="1221341" y="125800"/>
                    <a:pt x="1250096" y="130113"/>
                  </a:cubicBezTo>
                  <a:lnTo>
                    <a:pt x="1250096" y="390340"/>
                  </a:lnTo>
                  <a:lnTo>
                    <a:pt x="1139391" y="390340"/>
                  </a:lnTo>
                  <a:lnTo>
                    <a:pt x="1139391" y="703763"/>
                  </a:lnTo>
                  <a:lnTo>
                    <a:pt x="1011434" y="831720"/>
                  </a:lnTo>
                  <a:lnTo>
                    <a:pt x="913670" y="831720"/>
                  </a:lnTo>
                  <a:lnTo>
                    <a:pt x="913670" y="745457"/>
                  </a:lnTo>
                  <a:lnTo>
                    <a:pt x="1031562" y="745457"/>
                  </a:lnTo>
                  <a:lnTo>
                    <a:pt x="1031562" y="558553"/>
                  </a:lnTo>
                  <a:cubicBezTo>
                    <a:pt x="1060317" y="554240"/>
                    <a:pt x="1083320" y="529799"/>
                    <a:pt x="1083320" y="499607"/>
                  </a:cubicBezTo>
                  <a:cubicBezTo>
                    <a:pt x="1083320" y="466539"/>
                    <a:pt x="1057441" y="440660"/>
                    <a:pt x="1024374" y="440660"/>
                  </a:cubicBezTo>
                  <a:cubicBezTo>
                    <a:pt x="991306" y="440660"/>
                    <a:pt x="965427" y="466539"/>
                    <a:pt x="965427" y="499607"/>
                  </a:cubicBezTo>
                  <a:cubicBezTo>
                    <a:pt x="965427" y="529799"/>
                    <a:pt x="988431" y="554240"/>
                    <a:pt x="1017185" y="558553"/>
                  </a:cubicBezTo>
                  <a:lnTo>
                    <a:pt x="1017185" y="729642"/>
                  </a:lnTo>
                  <a:lnTo>
                    <a:pt x="913670" y="729642"/>
                  </a:lnTo>
                  <a:lnTo>
                    <a:pt x="913670" y="595934"/>
                  </a:lnTo>
                  <a:lnTo>
                    <a:pt x="784275" y="595934"/>
                  </a:lnTo>
                  <a:cubicBezTo>
                    <a:pt x="781400" y="570055"/>
                    <a:pt x="759834" y="548489"/>
                    <a:pt x="733955" y="545614"/>
                  </a:cubicBezTo>
                  <a:lnTo>
                    <a:pt x="733955" y="423408"/>
                  </a:lnTo>
                  <a:lnTo>
                    <a:pt x="884915" y="423408"/>
                  </a:lnTo>
                  <a:lnTo>
                    <a:pt x="884915" y="350084"/>
                  </a:lnTo>
                  <a:lnTo>
                    <a:pt x="1066068" y="350084"/>
                  </a:lnTo>
                  <a:lnTo>
                    <a:pt x="1066068" y="317017"/>
                  </a:lnTo>
                  <a:cubicBezTo>
                    <a:pt x="1093384" y="312704"/>
                    <a:pt x="1114950" y="288262"/>
                    <a:pt x="1114950" y="259508"/>
                  </a:cubicBezTo>
                  <a:cubicBezTo>
                    <a:pt x="1114950" y="226441"/>
                    <a:pt x="1089071" y="200562"/>
                    <a:pt x="1056004" y="200562"/>
                  </a:cubicBezTo>
                  <a:cubicBezTo>
                    <a:pt x="1022936" y="200562"/>
                    <a:pt x="997057" y="226441"/>
                    <a:pt x="997057" y="259508"/>
                  </a:cubicBezTo>
                  <a:cubicBezTo>
                    <a:pt x="997057" y="289700"/>
                    <a:pt x="1021498" y="315579"/>
                    <a:pt x="1051690" y="318454"/>
                  </a:cubicBezTo>
                  <a:lnTo>
                    <a:pt x="1051690" y="337145"/>
                  </a:lnTo>
                  <a:lnTo>
                    <a:pt x="883478" y="337145"/>
                  </a:lnTo>
                  <a:lnTo>
                    <a:pt x="883478" y="236505"/>
                  </a:lnTo>
                  <a:cubicBezTo>
                    <a:pt x="912232" y="232191"/>
                    <a:pt x="935235" y="207750"/>
                    <a:pt x="935235" y="177558"/>
                  </a:cubicBezTo>
                  <a:cubicBezTo>
                    <a:pt x="935235" y="144491"/>
                    <a:pt x="909356" y="118612"/>
                    <a:pt x="876289" y="118612"/>
                  </a:cubicBezTo>
                  <a:cubicBezTo>
                    <a:pt x="843221" y="118612"/>
                    <a:pt x="817342" y="144491"/>
                    <a:pt x="817342" y="177558"/>
                  </a:cubicBezTo>
                  <a:cubicBezTo>
                    <a:pt x="817342" y="207750"/>
                    <a:pt x="840346" y="232191"/>
                    <a:pt x="869100" y="236505"/>
                  </a:cubicBezTo>
                  <a:lnTo>
                    <a:pt x="869100" y="337145"/>
                  </a:lnTo>
                  <a:lnTo>
                    <a:pt x="718140" y="337145"/>
                  </a:lnTo>
                  <a:lnTo>
                    <a:pt x="718140" y="410468"/>
                  </a:lnTo>
                  <a:lnTo>
                    <a:pt x="621813" y="410468"/>
                  </a:lnTo>
                  <a:lnTo>
                    <a:pt x="621813" y="732517"/>
                  </a:lnTo>
                  <a:lnTo>
                    <a:pt x="358711" y="732517"/>
                  </a:lnTo>
                  <a:lnTo>
                    <a:pt x="358711" y="664944"/>
                  </a:lnTo>
                  <a:cubicBezTo>
                    <a:pt x="387465" y="660631"/>
                    <a:pt x="410468" y="636190"/>
                    <a:pt x="410468" y="605998"/>
                  </a:cubicBezTo>
                  <a:cubicBezTo>
                    <a:pt x="410468" y="572930"/>
                    <a:pt x="384589" y="547052"/>
                    <a:pt x="351522" y="547052"/>
                  </a:cubicBezTo>
                  <a:cubicBezTo>
                    <a:pt x="318454" y="547052"/>
                    <a:pt x="292576" y="572930"/>
                    <a:pt x="292576" y="605998"/>
                  </a:cubicBezTo>
                  <a:cubicBezTo>
                    <a:pt x="292576" y="636190"/>
                    <a:pt x="315579" y="660631"/>
                    <a:pt x="344333" y="664944"/>
                  </a:cubicBezTo>
                  <a:lnTo>
                    <a:pt x="344333" y="746894"/>
                  </a:lnTo>
                  <a:lnTo>
                    <a:pt x="621813" y="746894"/>
                  </a:lnTo>
                  <a:lnTo>
                    <a:pt x="621813" y="951050"/>
                  </a:lnTo>
                  <a:lnTo>
                    <a:pt x="519735" y="1053128"/>
                  </a:lnTo>
                  <a:lnTo>
                    <a:pt x="519735" y="925171"/>
                  </a:lnTo>
                  <a:cubicBezTo>
                    <a:pt x="548489" y="920858"/>
                    <a:pt x="571493" y="896417"/>
                    <a:pt x="571493" y="866225"/>
                  </a:cubicBezTo>
                  <a:cubicBezTo>
                    <a:pt x="571493" y="833157"/>
                    <a:pt x="545614" y="807278"/>
                    <a:pt x="512546" y="807278"/>
                  </a:cubicBezTo>
                  <a:cubicBezTo>
                    <a:pt x="479479" y="807278"/>
                    <a:pt x="453600" y="833157"/>
                    <a:pt x="453600" y="866225"/>
                  </a:cubicBezTo>
                  <a:cubicBezTo>
                    <a:pt x="453600" y="896417"/>
                    <a:pt x="476603" y="920858"/>
                    <a:pt x="505358" y="925171"/>
                  </a:cubicBezTo>
                  <a:lnTo>
                    <a:pt x="505358" y="1068943"/>
                  </a:lnTo>
                  <a:lnTo>
                    <a:pt x="453600" y="1120701"/>
                  </a:lnTo>
                  <a:lnTo>
                    <a:pt x="411906" y="1120701"/>
                  </a:lnTo>
                  <a:lnTo>
                    <a:pt x="411906" y="847535"/>
                  </a:lnTo>
                  <a:lnTo>
                    <a:pt x="258070" y="847535"/>
                  </a:lnTo>
                  <a:cubicBezTo>
                    <a:pt x="253757" y="818780"/>
                    <a:pt x="229316" y="795777"/>
                    <a:pt x="199124" y="795777"/>
                  </a:cubicBezTo>
                  <a:cubicBezTo>
                    <a:pt x="166056" y="795777"/>
                    <a:pt x="140177" y="821656"/>
                    <a:pt x="140177" y="854723"/>
                  </a:cubicBezTo>
                  <a:cubicBezTo>
                    <a:pt x="140177" y="884915"/>
                    <a:pt x="163181" y="909356"/>
                    <a:pt x="191935" y="913670"/>
                  </a:cubicBezTo>
                  <a:lnTo>
                    <a:pt x="191935" y="1136516"/>
                  </a:lnTo>
                  <a:lnTo>
                    <a:pt x="394653" y="1136516"/>
                  </a:lnTo>
                  <a:lnTo>
                    <a:pt x="394653" y="1244345"/>
                  </a:lnTo>
                  <a:lnTo>
                    <a:pt x="245131" y="1244345"/>
                  </a:lnTo>
                  <a:lnTo>
                    <a:pt x="245131" y="1321981"/>
                  </a:lnTo>
                  <a:lnTo>
                    <a:pt x="76918" y="1321981"/>
                  </a:lnTo>
                  <a:lnTo>
                    <a:pt x="76918" y="1258722"/>
                  </a:lnTo>
                  <a:cubicBezTo>
                    <a:pt x="105672" y="1254409"/>
                    <a:pt x="128676" y="1229967"/>
                    <a:pt x="128676" y="1199775"/>
                  </a:cubicBezTo>
                  <a:cubicBezTo>
                    <a:pt x="128676" y="1166708"/>
                    <a:pt x="102797" y="1140829"/>
                    <a:pt x="69729" y="1140829"/>
                  </a:cubicBezTo>
                  <a:cubicBezTo>
                    <a:pt x="36662" y="1140829"/>
                    <a:pt x="10783" y="1166708"/>
                    <a:pt x="10783" y="1199775"/>
                  </a:cubicBezTo>
                  <a:cubicBezTo>
                    <a:pt x="10783" y="1229967"/>
                    <a:pt x="33786" y="1254409"/>
                    <a:pt x="62541" y="1258722"/>
                  </a:cubicBezTo>
                  <a:lnTo>
                    <a:pt x="62541" y="1337796"/>
                  </a:lnTo>
                  <a:lnTo>
                    <a:pt x="243693" y="1337796"/>
                  </a:lnTo>
                  <a:lnTo>
                    <a:pt x="243693" y="1480130"/>
                  </a:lnTo>
                  <a:lnTo>
                    <a:pt x="105672" y="1618151"/>
                  </a:lnTo>
                  <a:cubicBezTo>
                    <a:pt x="95608" y="1610963"/>
                    <a:pt x="82669" y="1605212"/>
                    <a:pt x="69729" y="1605212"/>
                  </a:cubicBezTo>
                  <a:cubicBezTo>
                    <a:pt x="38100" y="1599461"/>
                    <a:pt x="10783" y="1626778"/>
                    <a:pt x="10783" y="1658407"/>
                  </a:cubicBezTo>
                  <a:close/>
                  <a:moveTo>
                    <a:pt x="69729" y="1238594"/>
                  </a:moveTo>
                  <a:cubicBezTo>
                    <a:pt x="45288" y="1238594"/>
                    <a:pt x="25160" y="1218466"/>
                    <a:pt x="25160" y="1194025"/>
                  </a:cubicBezTo>
                  <a:cubicBezTo>
                    <a:pt x="25160" y="1169583"/>
                    <a:pt x="45288" y="1149455"/>
                    <a:pt x="69729" y="1149455"/>
                  </a:cubicBezTo>
                  <a:cubicBezTo>
                    <a:pt x="94170" y="1149455"/>
                    <a:pt x="114299" y="1169583"/>
                    <a:pt x="114299" y="1194025"/>
                  </a:cubicBezTo>
                  <a:cubicBezTo>
                    <a:pt x="114299" y="1219903"/>
                    <a:pt x="94170" y="1238594"/>
                    <a:pt x="69729" y="1238594"/>
                  </a:cubicBezTo>
                  <a:close/>
                  <a:moveTo>
                    <a:pt x="245131" y="851848"/>
                  </a:moveTo>
                  <a:cubicBezTo>
                    <a:pt x="245131" y="876289"/>
                    <a:pt x="225003" y="896417"/>
                    <a:pt x="200562" y="896417"/>
                  </a:cubicBezTo>
                  <a:cubicBezTo>
                    <a:pt x="176120" y="896417"/>
                    <a:pt x="155992" y="876289"/>
                    <a:pt x="155992" y="851848"/>
                  </a:cubicBezTo>
                  <a:cubicBezTo>
                    <a:pt x="155992" y="827407"/>
                    <a:pt x="176120" y="807278"/>
                    <a:pt x="200562" y="807278"/>
                  </a:cubicBezTo>
                  <a:cubicBezTo>
                    <a:pt x="225003" y="807278"/>
                    <a:pt x="245131" y="827407"/>
                    <a:pt x="245131" y="851848"/>
                  </a:cubicBezTo>
                  <a:close/>
                  <a:moveTo>
                    <a:pt x="396091" y="1117825"/>
                  </a:moveTo>
                  <a:lnTo>
                    <a:pt x="207750" y="1117825"/>
                  </a:lnTo>
                  <a:lnTo>
                    <a:pt x="207750" y="909356"/>
                  </a:lnTo>
                  <a:cubicBezTo>
                    <a:pt x="233629" y="906481"/>
                    <a:pt x="255195" y="884915"/>
                    <a:pt x="258070" y="859036"/>
                  </a:cubicBezTo>
                  <a:lnTo>
                    <a:pt x="396091" y="859036"/>
                  </a:lnTo>
                  <a:lnTo>
                    <a:pt x="396091" y="1117825"/>
                  </a:lnTo>
                  <a:close/>
                  <a:moveTo>
                    <a:pt x="351522" y="647692"/>
                  </a:moveTo>
                  <a:cubicBezTo>
                    <a:pt x="327081" y="647692"/>
                    <a:pt x="306953" y="627564"/>
                    <a:pt x="306953" y="603123"/>
                  </a:cubicBezTo>
                  <a:cubicBezTo>
                    <a:pt x="306953" y="578681"/>
                    <a:pt x="327081" y="558553"/>
                    <a:pt x="351522" y="558553"/>
                  </a:cubicBezTo>
                  <a:cubicBezTo>
                    <a:pt x="375963" y="558553"/>
                    <a:pt x="396091" y="578681"/>
                    <a:pt x="396091" y="603123"/>
                  </a:cubicBezTo>
                  <a:cubicBezTo>
                    <a:pt x="396091" y="627564"/>
                    <a:pt x="375963" y="647692"/>
                    <a:pt x="351522" y="647692"/>
                  </a:cubicBezTo>
                  <a:close/>
                  <a:moveTo>
                    <a:pt x="1054566" y="301202"/>
                  </a:moveTo>
                  <a:cubicBezTo>
                    <a:pt x="1030125" y="301202"/>
                    <a:pt x="1009997" y="281074"/>
                    <a:pt x="1009997" y="256633"/>
                  </a:cubicBezTo>
                  <a:cubicBezTo>
                    <a:pt x="1009997" y="232191"/>
                    <a:pt x="1030125" y="212063"/>
                    <a:pt x="1054566" y="212063"/>
                  </a:cubicBezTo>
                  <a:cubicBezTo>
                    <a:pt x="1079007" y="212063"/>
                    <a:pt x="1099135" y="232191"/>
                    <a:pt x="1099135" y="256633"/>
                  </a:cubicBezTo>
                  <a:cubicBezTo>
                    <a:pt x="1099135" y="281074"/>
                    <a:pt x="1079007" y="301202"/>
                    <a:pt x="1054566" y="301202"/>
                  </a:cubicBezTo>
                  <a:close/>
                  <a:moveTo>
                    <a:pt x="1024374" y="544176"/>
                  </a:moveTo>
                  <a:cubicBezTo>
                    <a:pt x="999933" y="544176"/>
                    <a:pt x="979805" y="524048"/>
                    <a:pt x="979805" y="499607"/>
                  </a:cubicBezTo>
                  <a:cubicBezTo>
                    <a:pt x="979805" y="475166"/>
                    <a:pt x="999933" y="455038"/>
                    <a:pt x="1024374" y="455038"/>
                  </a:cubicBezTo>
                  <a:cubicBezTo>
                    <a:pt x="1048815" y="455038"/>
                    <a:pt x="1068943" y="475166"/>
                    <a:pt x="1068943" y="499607"/>
                  </a:cubicBezTo>
                  <a:cubicBezTo>
                    <a:pt x="1068943" y="525486"/>
                    <a:pt x="1048815" y="544176"/>
                    <a:pt x="1024374" y="544176"/>
                  </a:cubicBezTo>
                  <a:close/>
                  <a:moveTo>
                    <a:pt x="1504571" y="219252"/>
                  </a:moveTo>
                  <a:cubicBezTo>
                    <a:pt x="1480130" y="219252"/>
                    <a:pt x="1460002" y="199124"/>
                    <a:pt x="1460002" y="174683"/>
                  </a:cubicBezTo>
                  <a:cubicBezTo>
                    <a:pt x="1460002" y="150241"/>
                    <a:pt x="1480130" y="130113"/>
                    <a:pt x="1504571" y="130113"/>
                  </a:cubicBezTo>
                  <a:cubicBezTo>
                    <a:pt x="1529013" y="130113"/>
                    <a:pt x="1549141" y="150241"/>
                    <a:pt x="1549141" y="174683"/>
                  </a:cubicBezTo>
                  <a:cubicBezTo>
                    <a:pt x="1547703" y="200562"/>
                    <a:pt x="1529013" y="219252"/>
                    <a:pt x="1504571" y="219252"/>
                  </a:cubicBezTo>
                  <a:close/>
                  <a:moveTo>
                    <a:pt x="2479344" y="390340"/>
                  </a:moveTo>
                  <a:cubicBezTo>
                    <a:pt x="2479344" y="365899"/>
                    <a:pt x="2499472" y="345771"/>
                    <a:pt x="2523913" y="345771"/>
                  </a:cubicBezTo>
                  <a:cubicBezTo>
                    <a:pt x="2548355" y="345771"/>
                    <a:pt x="2568483" y="365899"/>
                    <a:pt x="2568483" y="390340"/>
                  </a:cubicBezTo>
                  <a:cubicBezTo>
                    <a:pt x="2568483" y="414782"/>
                    <a:pt x="2548355" y="434910"/>
                    <a:pt x="2523913" y="434910"/>
                  </a:cubicBezTo>
                  <a:cubicBezTo>
                    <a:pt x="2499472" y="434910"/>
                    <a:pt x="2479344" y="414782"/>
                    <a:pt x="2479344" y="390340"/>
                  </a:cubicBezTo>
                  <a:close/>
                  <a:moveTo>
                    <a:pt x="2638931" y="522610"/>
                  </a:moveTo>
                  <a:cubicBezTo>
                    <a:pt x="2638931" y="498169"/>
                    <a:pt x="2659059" y="478041"/>
                    <a:pt x="2683500" y="478041"/>
                  </a:cubicBezTo>
                  <a:cubicBezTo>
                    <a:pt x="2707941" y="478041"/>
                    <a:pt x="2728069" y="498169"/>
                    <a:pt x="2728069" y="522610"/>
                  </a:cubicBezTo>
                  <a:cubicBezTo>
                    <a:pt x="2728069" y="547052"/>
                    <a:pt x="2707941" y="567180"/>
                    <a:pt x="2683500" y="567180"/>
                  </a:cubicBezTo>
                  <a:cubicBezTo>
                    <a:pt x="2659059" y="565742"/>
                    <a:pt x="2638931" y="547052"/>
                    <a:pt x="2638931" y="522610"/>
                  </a:cubicBezTo>
                  <a:close/>
                  <a:moveTo>
                    <a:pt x="2751073" y="706638"/>
                  </a:moveTo>
                  <a:cubicBezTo>
                    <a:pt x="2751073" y="682197"/>
                    <a:pt x="2771201" y="662069"/>
                    <a:pt x="2795642" y="662069"/>
                  </a:cubicBezTo>
                  <a:cubicBezTo>
                    <a:pt x="2820083" y="662069"/>
                    <a:pt x="2840211" y="682197"/>
                    <a:pt x="2840211" y="706638"/>
                  </a:cubicBezTo>
                  <a:cubicBezTo>
                    <a:pt x="2840211" y="731079"/>
                    <a:pt x="2820083" y="751207"/>
                    <a:pt x="2795642" y="751207"/>
                  </a:cubicBezTo>
                  <a:cubicBezTo>
                    <a:pt x="2769763" y="751207"/>
                    <a:pt x="2751073" y="731079"/>
                    <a:pt x="2751073" y="706638"/>
                  </a:cubicBezTo>
                  <a:close/>
                  <a:moveTo>
                    <a:pt x="2699315" y="989869"/>
                  </a:moveTo>
                  <a:cubicBezTo>
                    <a:pt x="2699315" y="965427"/>
                    <a:pt x="2719443" y="945299"/>
                    <a:pt x="2743884" y="945299"/>
                  </a:cubicBezTo>
                  <a:cubicBezTo>
                    <a:pt x="2768325" y="945299"/>
                    <a:pt x="2788453" y="965427"/>
                    <a:pt x="2788453" y="989869"/>
                  </a:cubicBezTo>
                  <a:cubicBezTo>
                    <a:pt x="2788453" y="1014310"/>
                    <a:pt x="2768325" y="1034438"/>
                    <a:pt x="2743884" y="1034438"/>
                  </a:cubicBezTo>
                  <a:cubicBezTo>
                    <a:pt x="2719443" y="1034438"/>
                    <a:pt x="2699315" y="1014310"/>
                    <a:pt x="2699315" y="989869"/>
                  </a:cubicBezTo>
                  <a:close/>
                  <a:moveTo>
                    <a:pt x="2871841" y="1071819"/>
                  </a:moveTo>
                  <a:cubicBezTo>
                    <a:pt x="2871841" y="1047377"/>
                    <a:pt x="2891969" y="1027249"/>
                    <a:pt x="2916410" y="1027249"/>
                  </a:cubicBezTo>
                  <a:cubicBezTo>
                    <a:pt x="2940851" y="1027249"/>
                    <a:pt x="2960979" y="1047377"/>
                    <a:pt x="2960979" y="1071819"/>
                  </a:cubicBezTo>
                  <a:cubicBezTo>
                    <a:pt x="2960979" y="1096260"/>
                    <a:pt x="2940851" y="1116388"/>
                    <a:pt x="2916410" y="1116388"/>
                  </a:cubicBezTo>
                  <a:cubicBezTo>
                    <a:pt x="2891969" y="1116388"/>
                    <a:pt x="2871841" y="1096260"/>
                    <a:pt x="2871841" y="1071819"/>
                  </a:cubicBezTo>
                  <a:close/>
                  <a:moveTo>
                    <a:pt x="2789891" y="1426935"/>
                  </a:moveTo>
                  <a:cubicBezTo>
                    <a:pt x="2789891" y="1402494"/>
                    <a:pt x="2810019" y="1382366"/>
                    <a:pt x="2834460" y="1382366"/>
                  </a:cubicBezTo>
                  <a:cubicBezTo>
                    <a:pt x="2858901" y="1382366"/>
                    <a:pt x="2879030" y="1402494"/>
                    <a:pt x="2879030" y="1426935"/>
                  </a:cubicBezTo>
                  <a:cubicBezTo>
                    <a:pt x="2879030" y="1451376"/>
                    <a:pt x="2858901" y="1471504"/>
                    <a:pt x="2834460" y="1471504"/>
                  </a:cubicBezTo>
                  <a:cubicBezTo>
                    <a:pt x="2810019" y="1471504"/>
                    <a:pt x="2789891" y="1451376"/>
                    <a:pt x="2789891" y="1426935"/>
                  </a:cubicBezTo>
                  <a:close/>
                  <a:moveTo>
                    <a:pt x="2128541" y="1951702"/>
                  </a:moveTo>
                  <a:cubicBezTo>
                    <a:pt x="2152982" y="1951702"/>
                    <a:pt x="2173110" y="1971830"/>
                    <a:pt x="2173110" y="1996271"/>
                  </a:cubicBezTo>
                  <a:cubicBezTo>
                    <a:pt x="2173110" y="2020712"/>
                    <a:pt x="2152982" y="2040840"/>
                    <a:pt x="2128541" y="2040840"/>
                  </a:cubicBezTo>
                  <a:cubicBezTo>
                    <a:pt x="2104100" y="2040840"/>
                    <a:pt x="2083972" y="2020712"/>
                    <a:pt x="2083972" y="1996271"/>
                  </a:cubicBezTo>
                  <a:cubicBezTo>
                    <a:pt x="2085409" y="1971830"/>
                    <a:pt x="2104100" y="1951702"/>
                    <a:pt x="2128541" y="1951702"/>
                  </a:cubicBezTo>
                  <a:close/>
                  <a:moveTo>
                    <a:pt x="2033652" y="1641155"/>
                  </a:moveTo>
                  <a:cubicBezTo>
                    <a:pt x="2033652" y="1616714"/>
                    <a:pt x="2053780" y="1596585"/>
                    <a:pt x="2078221" y="1596585"/>
                  </a:cubicBezTo>
                  <a:cubicBezTo>
                    <a:pt x="2102662" y="1596585"/>
                    <a:pt x="2122790" y="1616714"/>
                    <a:pt x="2122790" y="1641155"/>
                  </a:cubicBezTo>
                  <a:cubicBezTo>
                    <a:pt x="2122790" y="1665596"/>
                    <a:pt x="2102662" y="1685724"/>
                    <a:pt x="2078221" y="1685724"/>
                  </a:cubicBezTo>
                  <a:cubicBezTo>
                    <a:pt x="2053780" y="1685724"/>
                    <a:pt x="2033652" y="1665596"/>
                    <a:pt x="2033652" y="1641155"/>
                  </a:cubicBezTo>
                  <a:close/>
                  <a:moveTo>
                    <a:pt x="1534764" y="1973267"/>
                  </a:moveTo>
                  <a:cubicBezTo>
                    <a:pt x="1559205" y="1973267"/>
                    <a:pt x="1579333" y="1993396"/>
                    <a:pt x="1579333" y="2017837"/>
                  </a:cubicBezTo>
                  <a:cubicBezTo>
                    <a:pt x="1579333" y="2042278"/>
                    <a:pt x="1559205" y="2062406"/>
                    <a:pt x="1534764" y="2062406"/>
                  </a:cubicBezTo>
                  <a:cubicBezTo>
                    <a:pt x="1510322" y="2062406"/>
                    <a:pt x="1490194" y="2042278"/>
                    <a:pt x="1490194" y="2017837"/>
                  </a:cubicBezTo>
                  <a:cubicBezTo>
                    <a:pt x="1490194" y="1993396"/>
                    <a:pt x="1510322" y="1973267"/>
                    <a:pt x="1534764" y="1973267"/>
                  </a:cubicBezTo>
                  <a:close/>
                  <a:moveTo>
                    <a:pt x="1057441" y="1849624"/>
                  </a:moveTo>
                  <a:cubicBezTo>
                    <a:pt x="1081882" y="1849624"/>
                    <a:pt x="1102011" y="1869752"/>
                    <a:pt x="1102011" y="1894193"/>
                  </a:cubicBezTo>
                  <a:cubicBezTo>
                    <a:pt x="1102011" y="1918634"/>
                    <a:pt x="1081882" y="1938762"/>
                    <a:pt x="1057441" y="1938762"/>
                  </a:cubicBezTo>
                  <a:cubicBezTo>
                    <a:pt x="1033000" y="1938762"/>
                    <a:pt x="1012872" y="1918634"/>
                    <a:pt x="1012872" y="1894193"/>
                  </a:cubicBezTo>
                  <a:cubicBezTo>
                    <a:pt x="1012872" y="1869752"/>
                    <a:pt x="1033000" y="1849624"/>
                    <a:pt x="1057441" y="1849624"/>
                  </a:cubicBezTo>
                  <a:close/>
                  <a:moveTo>
                    <a:pt x="1064630" y="1346423"/>
                  </a:moveTo>
                  <a:cubicBezTo>
                    <a:pt x="1064630" y="1321981"/>
                    <a:pt x="1084758" y="1301853"/>
                    <a:pt x="1109199" y="1301853"/>
                  </a:cubicBezTo>
                  <a:cubicBezTo>
                    <a:pt x="1133640" y="1301853"/>
                    <a:pt x="1153768" y="1321981"/>
                    <a:pt x="1153768" y="1346423"/>
                  </a:cubicBezTo>
                  <a:cubicBezTo>
                    <a:pt x="1153768" y="1370864"/>
                    <a:pt x="1133640" y="1390992"/>
                    <a:pt x="1109199" y="1390992"/>
                  </a:cubicBezTo>
                  <a:cubicBezTo>
                    <a:pt x="1084758" y="1390992"/>
                    <a:pt x="1064630" y="1370864"/>
                    <a:pt x="1064630" y="1346423"/>
                  </a:cubicBezTo>
                  <a:close/>
                  <a:moveTo>
                    <a:pt x="460789" y="1797866"/>
                  </a:moveTo>
                  <a:cubicBezTo>
                    <a:pt x="485230" y="1797866"/>
                    <a:pt x="505358" y="1817994"/>
                    <a:pt x="505358" y="1842435"/>
                  </a:cubicBezTo>
                  <a:cubicBezTo>
                    <a:pt x="505358" y="1866876"/>
                    <a:pt x="485230" y="1887004"/>
                    <a:pt x="460789" y="1887004"/>
                  </a:cubicBezTo>
                  <a:cubicBezTo>
                    <a:pt x="436347" y="1887004"/>
                    <a:pt x="416219" y="1866876"/>
                    <a:pt x="416219" y="1842435"/>
                  </a:cubicBezTo>
                  <a:cubicBezTo>
                    <a:pt x="416219" y="1817994"/>
                    <a:pt x="436347" y="1797866"/>
                    <a:pt x="460789" y="1797866"/>
                  </a:cubicBezTo>
                  <a:close/>
                  <a:moveTo>
                    <a:pt x="511109" y="1523262"/>
                  </a:moveTo>
                  <a:cubicBezTo>
                    <a:pt x="486667" y="1523262"/>
                    <a:pt x="466539" y="1503134"/>
                    <a:pt x="466539" y="1478693"/>
                  </a:cubicBezTo>
                  <a:cubicBezTo>
                    <a:pt x="466539" y="1454251"/>
                    <a:pt x="486667" y="1434123"/>
                    <a:pt x="511109" y="1434123"/>
                  </a:cubicBezTo>
                  <a:cubicBezTo>
                    <a:pt x="535550" y="1434123"/>
                    <a:pt x="555678" y="1454251"/>
                    <a:pt x="555678" y="1478693"/>
                  </a:cubicBezTo>
                  <a:cubicBezTo>
                    <a:pt x="555678" y="1503134"/>
                    <a:pt x="535550" y="1523262"/>
                    <a:pt x="511109" y="1523262"/>
                  </a:cubicBezTo>
                  <a:close/>
                  <a:moveTo>
                    <a:pt x="1301853" y="71167"/>
                  </a:moveTo>
                  <a:cubicBezTo>
                    <a:pt x="1301853" y="95608"/>
                    <a:pt x="1281725" y="115736"/>
                    <a:pt x="1257284" y="115736"/>
                  </a:cubicBezTo>
                  <a:cubicBezTo>
                    <a:pt x="1232843" y="115736"/>
                    <a:pt x="1212715" y="95608"/>
                    <a:pt x="1212715" y="71167"/>
                  </a:cubicBezTo>
                  <a:cubicBezTo>
                    <a:pt x="1212715" y="46726"/>
                    <a:pt x="1232843" y="26598"/>
                    <a:pt x="1257284" y="26598"/>
                  </a:cubicBezTo>
                  <a:cubicBezTo>
                    <a:pt x="1281725" y="26598"/>
                    <a:pt x="1301853" y="46726"/>
                    <a:pt x="1301853" y="71167"/>
                  </a:cubicBezTo>
                  <a:close/>
                  <a:moveTo>
                    <a:pt x="1521824" y="483792"/>
                  </a:moveTo>
                  <a:lnTo>
                    <a:pt x="1428372" y="577244"/>
                  </a:lnTo>
                  <a:lnTo>
                    <a:pt x="1428372" y="657756"/>
                  </a:lnTo>
                  <a:lnTo>
                    <a:pt x="1314793" y="677884"/>
                  </a:lnTo>
                  <a:cubicBezTo>
                    <a:pt x="1310480" y="649130"/>
                    <a:pt x="1286038" y="627564"/>
                    <a:pt x="1257284" y="627564"/>
                  </a:cubicBezTo>
                  <a:cubicBezTo>
                    <a:pt x="1224217" y="627564"/>
                    <a:pt x="1198338" y="653443"/>
                    <a:pt x="1198338" y="686510"/>
                  </a:cubicBezTo>
                  <a:cubicBezTo>
                    <a:pt x="1198338" y="716702"/>
                    <a:pt x="1221341" y="741143"/>
                    <a:pt x="1250096" y="745457"/>
                  </a:cubicBezTo>
                  <a:lnTo>
                    <a:pt x="1250096" y="846097"/>
                  </a:lnTo>
                  <a:lnTo>
                    <a:pt x="1353611" y="846097"/>
                  </a:lnTo>
                  <a:lnTo>
                    <a:pt x="1353611" y="945299"/>
                  </a:lnTo>
                  <a:lnTo>
                    <a:pt x="1135078" y="945299"/>
                  </a:lnTo>
                  <a:lnTo>
                    <a:pt x="1135078" y="1027249"/>
                  </a:lnTo>
                  <a:lnTo>
                    <a:pt x="913670" y="1027249"/>
                  </a:lnTo>
                  <a:lnTo>
                    <a:pt x="913670" y="846097"/>
                  </a:lnTo>
                  <a:lnTo>
                    <a:pt x="1017185" y="846097"/>
                  </a:lnTo>
                  <a:lnTo>
                    <a:pt x="1153768" y="709514"/>
                  </a:lnTo>
                  <a:lnTo>
                    <a:pt x="1153768" y="404718"/>
                  </a:lnTo>
                  <a:lnTo>
                    <a:pt x="1265910" y="404718"/>
                  </a:lnTo>
                  <a:lnTo>
                    <a:pt x="1265910" y="128676"/>
                  </a:lnTo>
                  <a:cubicBezTo>
                    <a:pt x="1278850" y="127238"/>
                    <a:pt x="1290352" y="121487"/>
                    <a:pt x="1298978" y="112861"/>
                  </a:cubicBezTo>
                  <a:lnTo>
                    <a:pt x="1521824" y="483792"/>
                  </a:lnTo>
                  <a:close/>
                  <a:moveTo>
                    <a:pt x="1212715" y="685072"/>
                  </a:moveTo>
                  <a:cubicBezTo>
                    <a:pt x="1212715" y="660631"/>
                    <a:pt x="1232843" y="640503"/>
                    <a:pt x="1257284" y="640503"/>
                  </a:cubicBezTo>
                  <a:cubicBezTo>
                    <a:pt x="1281725" y="640503"/>
                    <a:pt x="1301853" y="660631"/>
                    <a:pt x="1301853" y="685072"/>
                  </a:cubicBezTo>
                  <a:cubicBezTo>
                    <a:pt x="1301853" y="709514"/>
                    <a:pt x="1281725" y="729642"/>
                    <a:pt x="1257284" y="729642"/>
                  </a:cubicBezTo>
                  <a:cubicBezTo>
                    <a:pt x="1232843" y="729642"/>
                    <a:pt x="1212715" y="709514"/>
                    <a:pt x="1212715" y="685072"/>
                  </a:cubicBezTo>
                  <a:close/>
                  <a:moveTo>
                    <a:pt x="1582208" y="581557"/>
                  </a:moveTo>
                  <a:lnTo>
                    <a:pt x="1741795" y="581557"/>
                  </a:lnTo>
                  <a:lnTo>
                    <a:pt x="1741795" y="715265"/>
                  </a:lnTo>
                  <a:lnTo>
                    <a:pt x="1843873" y="715265"/>
                  </a:lnTo>
                  <a:lnTo>
                    <a:pt x="1685724" y="873413"/>
                  </a:lnTo>
                  <a:lnTo>
                    <a:pt x="1543390" y="873413"/>
                  </a:lnTo>
                  <a:lnTo>
                    <a:pt x="1543390" y="715265"/>
                  </a:lnTo>
                  <a:cubicBezTo>
                    <a:pt x="1572144" y="710951"/>
                    <a:pt x="1595148" y="686510"/>
                    <a:pt x="1595148" y="656318"/>
                  </a:cubicBezTo>
                  <a:cubicBezTo>
                    <a:pt x="1595148" y="623251"/>
                    <a:pt x="1569269" y="597372"/>
                    <a:pt x="1536201" y="597372"/>
                  </a:cubicBezTo>
                  <a:cubicBezTo>
                    <a:pt x="1506009" y="597372"/>
                    <a:pt x="1480130" y="620375"/>
                    <a:pt x="1477255" y="650567"/>
                  </a:cubicBezTo>
                  <a:lnTo>
                    <a:pt x="1444187" y="656318"/>
                  </a:lnTo>
                  <a:lnTo>
                    <a:pt x="1444187" y="584432"/>
                  </a:lnTo>
                  <a:lnTo>
                    <a:pt x="1530450" y="498169"/>
                  </a:lnTo>
                  <a:lnTo>
                    <a:pt x="1582208" y="581557"/>
                  </a:lnTo>
                  <a:close/>
                  <a:moveTo>
                    <a:pt x="1534764" y="611749"/>
                  </a:moveTo>
                  <a:cubicBezTo>
                    <a:pt x="1559205" y="611749"/>
                    <a:pt x="1579333" y="631877"/>
                    <a:pt x="1579333" y="656318"/>
                  </a:cubicBezTo>
                  <a:cubicBezTo>
                    <a:pt x="1579333" y="680759"/>
                    <a:pt x="1559205" y="700887"/>
                    <a:pt x="1534764" y="700887"/>
                  </a:cubicBezTo>
                  <a:cubicBezTo>
                    <a:pt x="1510322" y="700887"/>
                    <a:pt x="1490194" y="680759"/>
                    <a:pt x="1490194" y="656318"/>
                  </a:cubicBezTo>
                  <a:cubicBezTo>
                    <a:pt x="1490194" y="630439"/>
                    <a:pt x="1510322" y="611749"/>
                    <a:pt x="1534764" y="611749"/>
                  </a:cubicBezTo>
                  <a:close/>
                  <a:moveTo>
                    <a:pt x="1644030" y="114299"/>
                  </a:moveTo>
                  <a:lnTo>
                    <a:pt x="1644030" y="99921"/>
                  </a:lnTo>
                  <a:cubicBezTo>
                    <a:pt x="1656970" y="97046"/>
                    <a:pt x="1667034" y="85544"/>
                    <a:pt x="1667034" y="71167"/>
                  </a:cubicBezTo>
                  <a:cubicBezTo>
                    <a:pt x="1667034" y="53914"/>
                    <a:pt x="1654094" y="40975"/>
                    <a:pt x="1636841" y="40975"/>
                  </a:cubicBezTo>
                  <a:cubicBezTo>
                    <a:pt x="1619589" y="40975"/>
                    <a:pt x="1606649" y="53914"/>
                    <a:pt x="1606649" y="71167"/>
                  </a:cubicBezTo>
                  <a:cubicBezTo>
                    <a:pt x="1606649" y="85544"/>
                    <a:pt x="1616713" y="97046"/>
                    <a:pt x="1629653" y="99921"/>
                  </a:cubicBezTo>
                  <a:lnTo>
                    <a:pt x="1629653" y="114299"/>
                  </a:lnTo>
                  <a:cubicBezTo>
                    <a:pt x="1609525" y="111423"/>
                    <a:pt x="1592272" y="92733"/>
                    <a:pt x="1592272" y="71167"/>
                  </a:cubicBezTo>
                  <a:cubicBezTo>
                    <a:pt x="1592272" y="46726"/>
                    <a:pt x="1612400" y="26598"/>
                    <a:pt x="1636841" y="26598"/>
                  </a:cubicBezTo>
                  <a:cubicBezTo>
                    <a:pt x="1661283" y="26598"/>
                    <a:pt x="1681411" y="46726"/>
                    <a:pt x="1681411" y="71167"/>
                  </a:cubicBezTo>
                  <a:cubicBezTo>
                    <a:pt x="1681411" y="92733"/>
                    <a:pt x="1665596" y="109985"/>
                    <a:pt x="1644030" y="114299"/>
                  </a:cubicBezTo>
                  <a:close/>
                  <a:moveTo>
                    <a:pt x="1852499" y="699450"/>
                  </a:moveTo>
                  <a:lnTo>
                    <a:pt x="1754734" y="699450"/>
                  </a:lnTo>
                  <a:lnTo>
                    <a:pt x="1754734" y="565742"/>
                  </a:lnTo>
                  <a:lnTo>
                    <a:pt x="1589397" y="565742"/>
                  </a:lnTo>
                  <a:lnTo>
                    <a:pt x="1540514" y="485230"/>
                  </a:lnTo>
                  <a:lnTo>
                    <a:pt x="1644030" y="381714"/>
                  </a:lnTo>
                  <a:lnTo>
                    <a:pt x="1644030" y="334269"/>
                  </a:lnTo>
                  <a:lnTo>
                    <a:pt x="1852499" y="334269"/>
                  </a:lnTo>
                  <a:lnTo>
                    <a:pt x="1852499" y="699450"/>
                  </a:lnTo>
                  <a:close/>
                  <a:moveTo>
                    <a:pt x="1966079" y="144491"/>
                  </a:moveTo>
                  <a:cubicBezTo>
                    <a:pt x="1941638" y="144491"/>
                    <a:pt x="1921510" y="124363"/>
                    <a:pt x="1921510" y="99921"/>
                  </a:cubicBezTo>
                  <a:cubicBezTo>
                    <a:pt x="1921510" y="75480"/>
                    <a:pt x="1941638" y="55352"/>
                    <a:pt x="1966079" y="55352"/>
                  </a:cubicBezTo>
                  <a:cubicBezTo>
                    <a:pt x="1990520" y="55352"/>
                    <a:pt x="2010648" y="75480"/>
                    <a:pt x="2010648" y="99921"/>
                  </a:cubicBezTo>
                  <a:cubicBezTo>
                    <a:pt x="2010648" y="124363"/>
                    <a:pt x="1990520" y="144491"/>
                    <a:pt x="1966079" y="144491"/>
                  </a:cubicBezTo>
                  <a:close/>
                  <a:moveTo>
                    <a:pt x="1866876" y="319892"/>
                  </a:moveTo>
                  <a:lnTo>
                    <a:pt x="1866876" y="222127"/>
                  </a:lnTo>
                  <a:lnTo>
                    <a:pt x="1935887" y="151679"/>
                  </a:lnTo>
                  <a:cubicBezTo>
                    <a:pt x="1943075" y="155992"/>
                    <a:pt x="1950264" y="157430"/>
                    <a:pt x="1957452" y="158868"/>
                  </a:cubicBezTo>
                  <a:lnTo>
                    <a:pt x="1957452" y="318454"/>
                  </a:lnTo>
                  <a:lnTo>
                    <a:pt x="1866876" y="318454"/>
                  </a:lnTo>
                  <a:close/>
                  <a:moveTo>
                    <a:pt x="1958890" y="882040"/>
                  </a:moveTo>
                  <a:lnTo>
                    <a:pt x="1871189" y="882040"/>
                  </a:lnTo>
                  <a:lnTo>
                    <a:pt x="1822307" y="930922"/>
                  </a:lnTo>
                  <a:lnTo>
                    <a:pt x="1822307" y="860474"/>
                  </a:lnTo>
                  <a:lnTo>
                    <a:pt x="1958890" y="860474"/>
                  </a:lnTo>
                  <a:lnTo>
                    <a:pt x="1958890" y="882040"/>
                  </a:lnTo>
                  <a:close/>
                  <a:moveTo>
                    <a:pt x="2224868" y="227878"/>
                  </a:moveTo>
                  <a:cubicBezTo>
                    <a:pt x="2224868" y="252319"/>
                    <a:pt x="2204740" y="272447"/>
                    <a:pt x="2180299" y="272447"/>
                  </a:cubicBezTo>
                  <a:cubicBezTo>
                    <a:pt x="2155858" y="272447"/>
                    <a:pt x="2135729" y="252319"/>
                    <a:pt x="2135729" y="227878"/>
                  </a:cubicBezTo>
                  <a:cubicBezTo>
                    <a:pt x="2135729" y="203437"/>
                    <a:pt x="2155858" y="183309"/>
                    <a:pt x="2180299" y="183309"/>
                  </a:cubicBezTo>
                  <a:cubicBezTo>
                    <a:pt x="2204740" y="183309"/>
                    <a:pt x="2224868" y="203437"/>
                    <a:pt x="2224868" y="227878"/>
                  </a:cubicBezTo>
                  <a:close/>
                  <a:moveTo>
                    <a:pt x="2362889" y="383152"/>
                  </a:moveTo>
                  <a:lnTo>
                    <a:pt x="2220555" y="383152"/>
                  </a:lnTo>
                  <a:lnTo>
                    <a:pt x="2071032" y="532674"/>
                  </a:lnTo>
                  <a:lnTo>
                    <a:pt x="2071032" y="698012"/>
                  </a:lnTo>
                  <a:lnTo>
                    <a:pt x="1974705" y="698012"/>
                  </a:lnTo>
                  <a:lnTo>
                    <a:pt x="1974705" y="456475"/>
                  </a:lnTo>
                  <a:lnTo>
                    <a:pt x="2151544" y="278198"/>
                  </a:lnTo>
                  <a:cubicBezTo>
                    <a:pt x="2160171" y="282512"/>
                    <a:pt x="2170235" y="285387"/>
                    <a:pt x="2180299" y="285387"/>
                  </a:cubicBezTo>
                  <a:cubicBezTo>
                    <a:pt x="2203302" y="285387"/>
                    <a:pt x="2223430" y="272447"/>
                    <a:pt x="2233494" y="252319"/>
                  </a:cubicBezTo>
                  <a:lnTo>
                    <a:pt x="2362889" y="383152"/>
                  </a:lnTo>
                  <a:close/>
                  <a:moveTo>
                    <a:pt x="2035089" y="986993"/>
                  </a:moveTo>
                  <a:lnTo>
                    <a:pt x="2035089" y="1212715"/>
                  </a:lnTo>
                  <a:lnTo>
                    <a:pt x="1865439" y="1212715"/>
                  </a:lnTo>
                  <a:lnTo>
                    <a:pt x="1974705" y="1103448"/>
                  </a:lnTo>
                  <a:lnTo>
                    <a:pt x="1974705" y="896417"/>
                  </a:lnTo>
                  <a:lnTo>
                    <a:pt x="2125665" y="896417"/>
                  </a:lnTo>
                  <a:lnTo>
                    <a:pt x="2035089" y="986993"/>
                  </a:lnTo>
                  <a:close/>
                  <a:moveTo>
                    <a:pt x="2371515" y="713827"/>
                  </a:moveTo>
                  <a:lnTo>
                    <a:pt x="2380141" y="713827"/>
                  </a:lnTo>
                  <a:lnTo>
                    <a:pt x="2380141" y="880602"/>
                  </a:lnTo>
                  <a:lnTo>
                    <a:pt x="2160171" y="880602"/>
                  </a:lnTo>
                  <a:lnTo>
                    <a:pt x="2283814" y="756958"/>
                  </a:lnTo>
                  <a:cubicBezTo>
                    <a:pt x="2292441" y="761272"/>
                    <a:pt x="2302505" y="764147"/>
                    <a:pt x="2312569" y="764147"/>
                  </a:cubicBezTo>
                  <a:cubicBezTo>
                    <a:pt x="2344198" y="765585"/>
                    <a:pt x="2368640" y="742581"/>
                    <a:pt x="2371515" y="713827"/>
                  </a:cubicBezTo>
                  <a:close/>
                  <a:moveTo>
                    <a:pt x="2314007" y="751207"/>
                  </a:moveTo>
                  <a:cubicBezTo>
                    <a:pt x="2289565" y="751207"/>
                    <a:pt x="2269437" y="731079"/>
                    <a:pt x="2269437" y="706638"/>
                  </a:cubicBezTo>
                  <a:cubicBezTo>
                    <a:pt x="2269437" y="682197"/>
                    <a:pt x="2289565" y="662069"/>
                    <a:pt x="2314007" y="662069"/>
                  </a:cubicBezTo>
                  <a:cubicBezTo>
                    <a:pt x="2338448" y="662069"/>
                    <a:pt x="2358576" y="682197"/>
                    <a:pt x="2358576" y="706638"/>
                  </a:cubicBezTo>
                  <a:cubicBezTo>
                    <a:pt x="2357138" y="731079"/>
                    <a:pt x="2338448" y="751207"/>
                    <a:pt x="2314007" y="751207"/>
                  </a:cubicBezTo>
                  <a:close/>
                  <a:moveTo>
                    <a:pt x="2140043" y="882040"/>
                  </a:moveTo>
                  <a:lnTo>
                    <a:pt x="1973267" y="882040"/>
                  </a:lnTo>
                  <a:lnTo>
                    <a:pt x="1973267" y="859036"/>
                  </a:lnTo>
                  <a:lnTo>
                    <a:pt x="2083972" y="859036"/>
                  </a:lnTo>
                  <a:lnTo>
                    <a:pt x="2083972" y="713827"/>
                  </a:lnTo>
                  <a:lnTo>
                    <a:pt x="2255060" y="713827"/>
                  </a:lnTo>
                  <a:cubicBezTo>
                    <a:pt x="2256498" y="726766"/>
                    <a:pt x="2263686" y="739706"/>
                    <a:pt x="2272313" y="748332"/>
                  </a:cubicBezTo>
                  <a:lnTo>
                    <a:pt x="2140043" y="882040"/>
                  </a:lnTo>
                  <a:close/>
                  <a:moveTo>
                    <a:pt x="1973267" y="844659"/>
                  </a:moveTo>
                  <a:lnTo>
                    <a:pt x="1973267" y="715265"/>
                  </a:lnTo>
                  <a:lnTo>
                    <a:pt x="2069595" y="715265"/>
                  </a:lnTo>
                  <a:lnTo>
                    <a:pt x="2069595" y="844659"/>
                  </a:lnTo>
                  <a:lnTo>
                    <a:pt x="1973267" y="844659"/>
                  </a:lnTo>
                  <a:close/>
                  <a:moveTo>
                    <a:pt x="2535415" y="882040"/>
                  </a:moveTo>
                  <a:lnTo>
                    <a:pt x="2395956" y="882040"/>
                  </a:lnTo>
                  <a:lnTo>
                    <a:pt x="2395956" y="699450"/>
                  </a:lnTo>
                  <a:lnTo>
                    <a:pt x="2371515" y="699450"/>
                  </a:lnTo>
                  <a:cubicBezTo>
                    <a:pt x="2367202" y="670695"/>
                    <a:pt x="2342761" y="647692"/>
                    <a:pt x="2312569" y="647692"/>
                  </a:cubicBezTo>
                  <a:cubicBezTo>
                    <a:pt x="2282377" y="647692"/>
                    <a:pt x="2257935" y="670695"/>
                    <a:pt x="2253622" y="699450"/>
                  </a:cubicBezTo>
                  <a:lnTo>
                    <a:pt x="2082534" y="699450"/>
                  </a:lnTo>
                  <a:lnTo>
                    <a:pt x="2082534" y="539863"/>
                  </a:lnTo>
                  <a:lnTo>
                    <a:pt x="2223430" y="398967"/>
                  </a:lnTo>
                  <a:lnTo>
                    <a:pt x="2375828" y="398967"/>
                  </a:lnTo>
                  <a:lnTo>
                    <a:pt x="2532540" y="555678"/>
                  </a:lnTo>
                  <a:lnTo>
                    <a:pt x="2532540" y="629001"/>
                  </a:lnTo>
                  <a:lnTo>
                    <a:pt x="2476469" y="629001"/>
                  </a:lnTo>
                  <a:lnTo>
                    <a:pt x="2476469" y="555678"/>
                  </a:lnTo>
                  <a:lnTo>
                    <a:pt x="2266562" y="555678"/>
                  </a:lnTo>
                  <a:cubicBezTo>
                    <a:pt x="2262249" y="526924"/>
                    <a:pt x="2237807" y="503920"/>
                    <a:pt x="2207615" y="503920"/>
                  </a:cubicBezTo>
                  <a:cubicBezTo>
                    <a:pt x="2174548" y="503920"/>
                    <a:pt x="2148669" y="529799"/>
                    <a:pt x="2148669" y="562866"/>
                  </a:cubicBezTo>
                  <a:cubicBezTo>
                    <a:pt x="2148669" y="595934"/>
                    <a:pt x="2174548" y="621813"/>
                    <a:pt x="2207615" y="621813"/>
                  </a:cubicBezTo>
                  <a:cubicBezTo>
                    <a:pt x="2237807" y="621813"/>
                    <a:pt x="2262249" y="598809"/>
                    <a:pt x="2266562" y="570055"/>
                  </a:cubicBezTo>
                  <a:lnTo>
                    <a:pt x="2462092" y="570055"/>
                  </a:lnTo>
                  <a:lnTo>
                    <a:pt x="2462092" y="643379"/>
                  </a:lnTo>
                  <a:lnTo>
                    <a:pt x="2532540" y="643379"/>
                  </a:lnTo>
                  <a:lnTo>
                    <a:pt x="2532540" y="882040"/>
                  </a:lnTo>
                  <a:close/>
                  <a:moveTo>
                    <a:pt x="2210491" y="607436"/>
                  </a:moveTo>
                  <a:cubicBezTo>
                    <a:pt x="2186050" y="607436"/>
                    <a:pt x="2165922" y="587308"/>
                    <a:pt x="2165922" y="562866"/>
                  </a:cubicBezTo>
                  <a:cubicBezTo>
                    <a:pt x="2165922" y="538425"/>
                    <a:pt x="2186050" y="518297"/>
                    <a:pt x="2210491" y="518297"/>
                  </a:cubicBezTo>
                  <a:cubicBezTo>
                    <a:pt x="2234932" y="518297"/>
                    <a:pt x="2255060" y="538425"/>
                    <a:pt x="2255060" y="562866"/>
                  </a:cubicBezTo>
                  <a:cubicBezTo>
                    <a:pt x="2255060" y="587308"/>
                    <a:pt x="2234932" y="607436"/>
                    <a:pt x="2210491" y="607436"/>
                  </a:cubicBezTo>
                  <a:close/>
                  <a:moveTo>
                    <a:pt x="2464967" y="981242"/>
                  </a:moveTo>
                  <a:lnTo>
                    <a:pt x="2464967" y="1228530"/>
                  </a:lnTo>
                  <a:lnTo>
                    <a:pt x="2239245" y="1228530"/>
                  </a:lnTo>
                  <a:lnTo>
                    <a:pt x="2239245" y="1129327"/>
                  </a:lnTo>
                  <a:cubicBezTo>
                    <a:pt x="2268000" y="1125014"/>
                    <a:pt x="2291003" y="1100573"/>
                    <a:pt x="2291003" y="1070381"/>
                  </a:cubicBezTo>
                  <a:cubicBezTo>
                    <a:pt x="2291003" y="1040189"/>
                    <a:pt x="2268000" y="1015747"/>
                    <a:pt x="2239245" y="1011434"/>
                  </a:cubicBezTo>
                  <a:lnTo>
                    <a:pt x="2239245" y="968303"/>
                  </a:lnTo>
                  <a:lnTo>
                    <a:pt x="2395956" y="968303"/>
                  </a:lnTo>
                  <a:lnTo>
                    <a:pt x="2395956" y="894979"/>
                  </a:lnTo>
                  <a:lnTo>
                    <a:pt x="2535415" y="894979"/>
                  </a:lnTo>
                  <a:lnTo>
                    <a:pt x="2535415" y="979805"/>
                  </a:lnTo>
                  <a:lnTo>
                    <a:pt x="2464967" y="979805"/>
                  </a:lnTo>
                  <a:close/>
                  <a:moveTo>
                    <a:pt x="2276626" y="1071819"/>
                  </a:moveTo>
                  <a:cubicBezTo>
                    <a:pt x="2276626" y="1096260"/>
                    <a:pt x="2256498" y="1116388"/>
                    <a:pt x="2232057" y="1116388"/>
                  </a:cubicBezTo>
                  <a:cubicBezTo>
                    <a:pt x="2207615" y="1116388"/>
                    <a:pt x="2187487" y="1096260"/>
                    <a:pt x="2187487" y="1071819"/>
                  </a:cubicBezTo>
                  <a:cubicBezTo>
                    <a:pt x="2187487" y="1047377"/>
                    <a:pt x="2207615" y="1027249"/>
                    <a:pt x="2232057" y="1027249"/>
                  </a:cubicBezTo>
                  <a:cubicBezTo>
                    <a:pt x="2256498" y="1027249"/>
                    <a:pt x="2276626" y="1047377"/>
                    <a:pt x="2276626" y="1071819"/>
                  </a:cubicBezTo>
                  <a:close/>
                  <a:moveTo>
                    <a:pt x="2479344" y="1323419"/>
                  </a:moveTo>
                  <a:lnTo>
                    <a:pt x="2479344" y="1242907"/>
                  </a:lnTo>
                  <a:lnTo>
                    <a:pt x="2579984" y="1242907"/>
                  </a:lnTo>
                  <a:lnTo>
                    <a:pt x="2579984" y="1323419"/>
                  </a:lnTo>
                  <a:lnTo>
                    <a:pt x="2479344" y="1323419"/>
                  </a:lnTo>
                  <a:close/>
                  <a:moveTo>
                    <a:pt x="2472155" y="1471504"/>
                  </a:moveTo>
                  <a:cubicBezTo>
                    <a:pt x="2447714" y="1471504"/>
                    <a:pt x="2427586" y="1451376"/>
                    <a:pt x="2427586" y="1426935"/>
                  </a:cubicBezTo>
                  <a:cubicBezTo>
                    <a:pt x="2427586" y="1402494"/>
                    <a:pt x="2447714" y="1382366"/>
                    <a:pt x="2472155" y="1382366"/>
                  </a:cubicBezTo>
                  <a:cubicBezTo>
                    <a:pt x="2496597" y="1382366"/>
                    <a:pt x="2516725" y="1402494"/>
                    <a:pt x="2516725" y="1426935"/>
                  </a:cubicBezTo>
                  <a:cubicBezTo>
                    <a:pt x="2515287" y="1451376"/>
                    <a:pt x="2496597" y="1471504"/>
                    <a:pt x="2472155" y="1471504"/>
                  </a:cubicBezTo>
                  <a:close/>
                  <a:moveTo>
                    <a:pt x="2003459" y="1426935"/>
                  </a:moveTo>
                  <a:cubicBezTo>
                    <a:pt x="2003459" y="1402494"/>
                    <a:pt x="2023588" y="1382366"/>
                    <a:pt x="2048029" y="1382366"/>
                  </a:cubicBezTo>
                  <a:cubicBezTo>
                    <a:pt x="2072470" y="1382366"/>
                    <a:pt x="2092598" y="1402494"/>
                    <a:pt x="2092598" y="1426935"/>
                  </a:cubicBezTo>
                  <a:cubicBezTo>
                    <a:pt x="2092598" y="1451376"/>
                    <a:pt x="2072470" y="1471504"/>
                    <a:pt x="2048029" y="1471504"/>
                  </a:cubicBezTo>
                  <a:cubicBezTo>
                    <a:pt x="2023588" y="1471504"/>
                    <a:pt x="2003459" y="1451376"/>
                    <a:pt x="2003459" y="1426935"/>
                  </a:cubicBezTo>
                  <a:close/>
                  <a:moveTo>
                    <a:pt x="1871189" y="1605212"/>
                  </a:moveTo>
                  <a:lnTo>
                    <a:pt x="1871189" y="1303291"/>
                  </a:lnTo>
                  <a:lnTo>
                    <a:pt x="2177423" y="1303291"/>
                  </a:lnTo>
                  <a:lnTo>
                    <a:pt x="2213366" y="1339234"/>
                  </a:lnTo>
                  <a:lnTo>
                    <a:pt x="2464967" y="1339234"/>
                  </a:lnTo>
                  <a:lnTo>
                    <a:pt x="2464967" y="1369426"/>
                  </a:lnTo>
                  <a:cubicBezTo>
                    <a:pt x="2436213" y="1373739"/>
                    <a:pt x="2413209" y="1398180"/>
                    <a:pt x="2413209" y="1428373"/>
                  </a:cubicBezTo>
                  <a:cubicBezTo>
                    <a:pt x="2413209" y="1458565"/>
                    <a:pt x="2436213" y="1483006"/>
                    <a:pt x="2464967" y="1487319"/>
                  </a:cubicBezTo>
                  <a:lnTo>
                    <a:pt x="2464967" y="1524700"/>
                  </a:lnTo>
                  <a:lnTo>
                    <a:pt x="2318320" y="1524700"/>
                  </a:lnTo>
                  <a:lnTo>
                    <a:pt x="2318320" y="1421184"/>
                  </a:lnTo>
                  <a:lnTo>
                    <a:pt x="2106975" y="1421184"/>
                  </a:lnTo>
                  <a:cubicBezTo>
                    <a:pt x="2102662" y="1392430"/>
                    <a:pt x="2078221" y="1369426"/>
                    <a:pt x="2048029" y="1369426"/>
                  </a:cubicBezTo>
                  <a:cubicBezTo>
                    <a:pt x="2014961" y="1369426"/>
                    <a:pt x="1989082" y="1395305"/>
                    <a:pt x="1989082" y="1428373"/>
                  </a:cubicBezTo>
                  <a:cubicBezTo>
                    <a:pt x="1989082" y="1444187"/>
                    <a:pt x="1996271" y="1460002"/>
                    <a:pt x="2006335" y="1470066"/>
                  </a:cubicBezTo>
                  <a:lnTo>
                    <a:pt x="1871189" y="1605212"/>
                  </a:lnTo>
                  <a:close/>
                  <a:moveTo>
                    <a:pt x="1862563" y="2025025"/>
                  </a:moveTo>
                  <a:cubicBezTo>
                    <a:pt x="1887004" y="2025025"/>
                    <a:pt x="1907132" y="2045153"/>
                    <a:pt x="1907132" y="2069594"/>
                  </a:cubicBezTo>
                  <a:cubicBezTo>
                    <a:pt x="1907132" y="2094036"/>
                    <a:pt x="1887004" y="2114164"/>
                    <a:pt x="1862563" y="2114164"/>
                  </a:cubicBezTo>
                  <a:cubicBezTo>
                    <a:pt x="1838122" y="2114164"/>
                    <a:pt x="1817994" y="2094036"/>
                    <a:pt x="1817994" y="2069594"/>
                  </a:cubicBezTo>
                  <a:cubicBezTo>
                    <a:pt x="1819432" y="2045153"/>
                    <a:pt x="1838122" y="2025025"/>
                    <a:pt x="1862563" y="2025025"/>
                  </a:cubicBezTo>
                  <a:close/>
                  <a:moveTo>
                    <a:pt x="1842435" y="1633966"/>
                  </a:moveTo>
                  <a:lnTo>
                    <a:pt x="1685724" y="1633966"/>
                  </a:lnTo>
                  <a:lnTo>
                    <a:pt x="1685724" y="1715916"/>
                  </a:lnTo>
                  <a:lnTo>
                    <a:pt x="1541952" y="1715916"/>
                  </a:lnTo>
                  <a:lnTo>
                    <a:pt x="1541952" y="1648343"/>
                  </a:lnTo>
                  <a:cubicBezTo>
                    <a:pt x="1570706" y="1644030"/>
                    <a:pt x="1593710" y="1619589"/>
                    <a:pt x="1593710" y="1589397"/>
                  </a:cubicBezTo>
                  <a:cubicBezTo>
                    <a:pt x="1593710" y="1579333"/>
                    <a:pt x="1590835" y="1569269"/>
                    <a:pt x="1586521" y="1560643"/>
                  </a:cubicBezTo>
                  <a:lnTo>
                    <a:pt x="1800741" y="1378052"/>
                  </a:lnTo>
                  <a:lnTo>
                    <a:pt x="1800741" y="1277412"/>
                  </a:lnTo>
                  <a:lnTo>
                    <a:pt x="1852499" y="1225654"/>
                  </a:lnTo>
                  <a:lnTo>
                    <a:pt x="2050904" y="1225654"/>
                  </a:lnTo>
                  <a:lnTo>
                    <a:pt x="2050904" y="992744"/>
                  </a:lnTo>
                  <a:lnTo>
                    <a:pt x="2147231" y="896417"/>
                  </a:lnTo>
                  <a:lnTo>
                    <a:pt x="2381579" y="896417"/>
                  </a:lnTo>
                  <a:lnTo>
                    <a:pt x="2381579" y="955363"/>
                  </a:lnTo>
                  <a:lnTo>
                    <a:pt x="2224868" y="955363"/>
                  </a:lnTo>
                  <a:lnTo>
                    <a:pt x="2224868" y="1014310"/>
                  </a:lnTo>
                  <a:cubicBezTo>
                    <a:pt x="2196114" y="1018623"/>
                    <a:pt x="2173110" y="1043064"/>
                    <a:pt x="2173110" y="1073256"/>
                  </a:cubicBezTo>
                  <a:cubicBezTo>
                    <a:pt x="2173110" y="1103448"/>
                    <a:pt x="2196114" y="1127890"/>
                    <a:pt x="2224868" y="1132203"/>
                  </a:cubicBezTo>
                  <a:lnTo>
                    <a:pt x="2224868" y="1244345"/>
                  </a:lnTo>
                  <a:lnTo>
                    <a:pt x="2464967" y="1244345"/>
                  </a:lnTo>
                  <a:lnTo>
                    <a:pt x="2464967" y="1324857"/>
                  </a:lnTo>
                  <a:lnTo>
                    <a:pt x="2220555" y="1324857"/>
                  </a:lnTo>
                  <a:lnTo>
                    <a:pt x="2184612" y="1288914"/>
                  </a:lnTo>
                  <a:lnTo>
                    <a:pt x="1856812" y="1288914"/>
                  </a:lnTo>
                  <a:lnTo>
                    <a:pt x="1856812" y="1621027"/>
                  </a:lnTo>
                  <a:lnTo>
                    <a:pt x="1842435" y="1633966"/>
                  </a:lnTo>
                  <a:close/>
                  <a:moveTo>
                    <a:pt x="1534764" y="1633966"/>
                  </a:moveTo>
                  <a:cubicBezTo>
                    <a:pt x="1510322" y="1633966"/>
                    <a:pt x="1490194" y="1613838"/>
                    <a:pt x="1490194" y="1589397"/>
                  </a:cubicBezTo>
                  <a:cubicBezTo>
                    <a:pt x="1490194" y="1564956"/>
                    <a:pt x="1510322" y="1544828"/>
                    <a:pt x="1534764" y="1544828"/>
                  </a:cubicBezTo>
                  <a:cubicBezTo>
                    <a:pt x="1559205" y="1544828"/>
                    <a:pt x="1579333" y="1564956"/>
                    <a:pt x="1579333" y="1589397"/>
                  </a:cubicBezTo>
                  <a:cubicBezTo>
                    <a:pt x="1577895" y="1613838"/>
                    <a:pt x="1559205" y="1633966"/>
                    <a:pt x="1534764" y="1633966"/>
                  </a:cubicBezTo>
                  <a:close/>
                  <a:moveTo>
                    <a:pt x="1367988" y="1760485"/>
                  </a:moveTo>
                  <a:lnTo>
                    <a:pt x="1416871" y="1760485"/>
                  </a:lnTo>
                  <a:lnTo>
                    <a:pt x="1480130" y="1838122"/>
                  </a:lnTo>
                  <a:lnTo>
                    <a:pt x="1367988" y="1838122"/>
                  </a:lnTo>
                  <a:lnTo>
                    <a:pt x="1367988" y="1760485"/>
                  </a:lnTo>
                  <a:close/>
                  <a:moveTo>
                    <a:pt x="1367988" y="1296102"/>
                  </a:moveTo>
                  <a:lnTo>
                    <a:pt x="1435561" y="1228530"/>
                  </a:lnTo>
                  <a:lnTo>
                    <a:pt x="1829496" y="1228530"/>
                  </a:lnTo>
                  <a:lnTo>
                    <a:pt x="1784926" y="1273099"/>
                  </a:lnTo>
                  <a:lnTo>
                    <a:pt x="1784926" y="1372302"/>
                  </a:lnTo>
                  <a:lnTo>
                    <a:pt x="1576457" y="1549141"/>
                  </a:lnTo>
                  <a:cubicBezTo>
                    <a:pt x="1566393" y="1537639"/>
                    <a:pt x="1550578" y="1530450"/>
                    <a:pt x="1533326" y="1530450"/>
                  </a:cubicBezTo>
                  <a:cubicBezTo>
                    <a:pt x="1500258" y="1530450"/>
                    <a:pt x="1474379" y="1556329"/>
                    <a:pt x="1474379" y="1589397"/>
                  </a:cubicBezTo>
                  <a:cubicBezTo>
                    <a:pt x="1474379" y="1619589"/>
                    <a:pt x="1497383" y="1644030"/>
                    <a:pt x="1526137" y="1648343"/>
                  </a:cubicBezTo>
                  <a:lnTo>
                    <a:pt x="1526137" y="1730293"/>
                  </a:lnTo>
                  <a:lnTo>
                    <a:pt x="1698663" y="1730293"/>
                  </a:lnTo>
                  <a:lnTo>
                    <a:pt x="1698663" y="1648343"/>
                  </a:lnTo>
                  <a:lnTo>
                    <a:pt x="1825183" y="1648343"/>
                  </a:lnTo>
                  <a:lnTo>
                    <a:pt x="1635404" y="1838122"/>
                  </a:lnTo>
                  <a:lnTo>
                    <a:pt x="1495945" y="1838122"/>
                  </a:lnTo>
                  <a:lnTo>
                    <a:pt x="1421184" y="1746108"/>
                  </a:lnTo>
                  <a:lnTo>
                    <a:pt x="1365113" y="1746108"/>
                  </a:lnTo>
                  <a:lnTo>
                    <a:pt x="1365113" y="1527575"/>
                  </a:lnTo>
                  <a:lnTo>
                    <a:pt x="1418308" y="1527575"/>
                  </a:lnTo>
                  <a:lnTo>
                    <a:pt x="1418308" y="1383803"/>
                  </a:lnTo>
                  <a:lnTo>
                    <a:pt x="1472942" y="1383803"/>
                  </a:lnTo>
                  <a:cubicBezTo>
                    <a:pt x="1477255" y="1412558"/>
                    <a:pt x="1501696" y="1435561"/>
                    <a:pt x="1531888" y="1435561"/>
                  </a:cubicBezTo>
                  <a:cubicBezTo>
                    <a:pt x="1564956" y="1435561"/>
                    <a:pt x="1590835" y="1409682"/>
                    <a:pt x="1590835" y="1376615"/>
                  </a:cubicBezTo>
                  <a:cubicBezTo>
                    <a:pt x="1590835" y="1343547"/>
                    <a:pt x="1564956" y="1317668"/>
                    <a:pt x="1531888" y="1317668"/>
                  </a:cubicBezTo>
                  <a:cubicBezTo>
                    <a:pt x="1501696" y="1317668"/>
                    <a:pt x="1477255" y="1340672"/>
                    <a:pt x="1472942" y="1369426"/>
                  </a:cubicBezTo>
                  <a:lnTo>
                    <a:pt x="1402494" y="1369426"/>
                  </a:lnTo>
                  <a:lnTo>
                    <a:pt x="1402494" y="1513198"/>
                  </a:lnTo>
                  <a:lnTo>
                    <a:pt x="1363675" y="1513198"/>
                  </a:lnTo>
                  <a:lnTo>
                    <a:pt x="1363675" y="1296102"/>
                  </a:lnTo>
                  <a:close/>
                  <a:moveTo>
                    <a:pt x="1534764" y="1332045"/>
                  </a:moveTo>
                  <a:cubicBezTo>
                    <a:pt x="1559205" y="1332045"/>
                    <a:pt x="1579333" y="1352173"/>
                    <a:pt x="1579333" y="1376615"/>
                  </a:cubicBezTo>
                  <a:cubicBezTo>
                    <a:pt x="1579333" y="1401056"/>
                    <a:pt x="1559205" y="1421184"/>
                    <a:pt x="1534764" y="1421184"/>
                  </a:cubicBezTo>
                  <a:cubicBezTo>
                    <a:pt x="1510322" y="1421184"/>
                    <a:pt x="1490194" y="1401056"/>
                    <a:pt x="1490194" y="1376615"/>
                  </a:cubicBezTo>
                  <a:cubicBezTo>
                    <a:pt x="1490194" y="1352173"/>
                    <a:pt x="1510322" y="1332045"/>
                    <a:pt x="1534764" y="1332045"/>
                  </a:cubicBezTo>
                  <a:close/>
                  <a:moveTo>
                    <a:pt x="1367988" y="1040189"/>
                  </a:moveTo>
                  <a:lnTo>
                    <a:pt x="1731731" y="1040189"/>
                  </a:lnTo>
                  <a:lnTo>
                    <a:pt x="1806492" y="965427"/>
                  </a:lnTo>
                  <a:lnTo>
                    <a:pt x="1806492" y="1116388"/>
                  </a:lnTo>
                  <a:lnTo>
                    <a:pt x="1592272" y="1116388"/>
                  </a:lnTo>
                  <a:cubicBezTo>
                    <a:pt x="1587959" y="1087633"/>
                    <a:pt x="1563518" y="1064630"/>
                    <a:pt x="1533326" y="1064630"/>
                  </a:cubicBezTo>
                  <a:cubicBezTo>
                    <a:pt x="1500258" y="1064630"/>
                    <a:pt x="1474379" y="1090509"/>
                    <a:pt x="1474379" y="1123576"/>
                  </a:cubicBezTo>
                  <a:cubicBezTo>
                    <a:pt x="1474379" y="1156644"/>
                    <a:pt x="1500258" y="1182523"/>
                    <a:pt x="1533326" y="1182523"/>
                  </a:cubicBezTo>
                  <a:cubicBezTo>
                    <a:pt x="1563518" y="1182523"/>
                    <a:pt x="1587959" y="1159519"/>
                    <a:pt x="1592272" y="1130765"/>
                  </a:cubicBezTo>
                  <a:lnTo>
                    <a:pt x="1822307" y="1130765"/>
                  </a:lnTo>
                  <a:lnTo>
                    <a:pt x="1822307" y="951050"/>
                  </a:lnTo>
                  <a:lnTo>
                    <a:pt x="1876940" y="896417"/>
                  </a:lnTo>
                  <a:lnTo>
                    <a:pt x="1958890" y="896417"/>
                  </a:lnTo>
                  <a:lnTo>
                    <a:pt x="1958890" y="1099135"/>
                  </a:lnTo>
                  <a:lnTo>
                    <a:pt x="1843873" y="1214153"/>
                  </a:lnTo>
                  <a:lnTo>
                    <a:pt x="1428372" y="1214153"/>
                  </a:lnTo>
                  <a:lnTo>
                    <a:pt x="1366551" y="1275974"/>
                  </a:lnTo>
                  <a:lnTo>
                    <a:pt x="1366551" y="1040189"/>
                  </a:lnTo>
                  <a:close/>
                  <a:moveTo>
                    <a:pt x="1534764" y="1166708"/>
                  </a:moveTo>
                  <a:cubicBezTo>
                    <a:pt x="1510322" y="1166708"/>
                    <a:pt x="1490194" y="1146580"/>
                    <a:pt x="1490194" y="1122139"/>
                  </a:cubicBezTo>
                  <a:cubicBezTo>
                    <a:pt x="1490194" y="1097697"/>
                    <a:pt x="1510322" y="1077569"/>
                    <a:pt x="1534764" y="1077569"/>
                  </a:cubicBezTo>
                  <a:cubicBezTo>
                    <a:pt x="1559205" y="1077569"/>
                    <a:pt x="1579333" y="1097697"/>
                    <a:pt x="1579333" y="1122139"/>
                  </a:cubicBezTo>
                  <a:cubicBezTo>
                    <a:pt x="1577895" y="1148018"/>
                    <a:pt x="1559205" y="1166708"/>
                    <a:pt x="1534764" y="1166708"/>
                  </a:cubicBezTo>
                  <a:close/>
                  <a:moveTo>
                    <a:pt x="1367988" y="958239"/>
                  </a:moveTo>
                  <a:lnTo>
                    <a:pt x="1444187" y="958239"/>
                  </a:lnTo>
                  <a:lnTo>
                    <a:pt x="1444187" y="669258"/>
                  </a:lnTo>
                  <a:lnTo>
                    <a:pt x="1477255" y="663507"/>
                  </a:lnTo>
                  <a:cubicBezTo>
                    <a:pt x="1481568" y="689386"/>
                    <a:pt x="1501696" y="709514"/>
                    <a:pt x="1527575" y="713827"/>
                  </a:cubicBezTo>
                  <a:lnTo>
                    <a:pt x="1527575" y="887791"/>
                  </a:lnTo>
                  <a:lnTo>
                    <a:pt x="1691475" y="887791"/>
                  </a:lnTo>
                  <a:lnTo>
                    <a:pt x="1864001" y="715265"/>
                  </a:lnTo>
                  <a:lnTo>
                    <a:pt x="1960328" y="715265"/>
                  </a:lnTo>
                  <a:lnTo>
                    <a:pt x="1960328" y="844659"/>
                  </a:lnTo>
                  <a:lnTo>
                    <a:pt x="1809368" y="844659"/>
                  </a:lnTo>
                  <a:lnTo>
                    <a:pt x="1809368" y="945299"/>
                  </a:lnTo>
                  <a:lnTo>
                    <a:pt x="1727418" y="1027249"/>
                  </a:lnTo>
                  <a:lnTo>
                    <a:pt x="1369426" y="1027249"/>
                  </a:lnTo>
                  <a:lnTo>
                    <a:pt x="1369426" y="958239"/>
                  </a:lnTo>
                  <a:close/>
                  <a:moveTo>
                    <a:pt x="1352173" y="1527575"/>
                  </a:moveTo>
                  <a:lnTo>
                    <a:pt x="1352173" y="1746108"/>
                  </a:lnTo>
                  <a:lnTo>
                    <a:pt x="1296102" y="1746108"/>
                  </a:lnTo>
                  <a:lnTo>
                    <a:pt x="1296102" y="1527575"/>
                  </a:lnTo>
                  <a:lnTo>
                    <a:pt x="1352173" y="1527575"/>
                  </a:lnTo>
                  <a:close/>
                  <a:moveTo>
                    <a:pt x="1264473" y="828844"/>
                  </a:moveTo>
                  <a:lnTo>
                    <a:pt x="1264473" y="744019"/>
                  </a:lnTo>
                  <a:cubicBezTo>
                    <a:pt x="1291789" y="741143"/>
                    <a:pt x="1313355" y="719578"/>
                    <a:pt x="1316230" y="692261"/>
                  </a:cubicBezTo>
                  <a:lnTo>
                    <a:pt x="1428372" y="672133"/>
                  </a:lnTo>
                  <a:lnTo>
                    <a:pt x="1428372" y="943862"/>
                  </a:lnTo>
                  <a:lnTo>
                    <a:pt x="1367988" y="943862"/>
                  </a:lnTo>
                  <a:lnTo>
                    <a:pt x="1367988" y="828844"/>
                  </a:lnTo>
                  <a:lnTo>
                    <a:pt x="1264473" y="828844"/>
                  </a:lnTo>
                  <a:close/>
                  <a:moveTo>
                    <a:pt x="1149455" y="958239"/>
                  </a:moveTo>
                  <a:lnTo>
                    <a:pt x="1352173" y="958239"/>
                  </a:lnTo>
                  <a:lnTo>
                    <a:pt x="1352173" y="1025812"/>
                  </a:lnTo>
                  <a:lnTo>
                    <a:pt x="1149455" y="1025812"/>
                  </a:lnTo>
                  <a:lnTo>
                    <a:pt x="1149455" y="958239"/>
                  </a:lnTo>
                  <a:close/>
                  <a:moveTo>
                    <a:pt x="913670" y="1242907"/>
                  </a:moveTo>
                  <a:lnTo>
                    <a:pt x="913670" y="1040189"/>
                  </a:lnTo>
                  <a:lnTo>
                    <a:pt x="1135078" y="1040189"/>
                  </a:lnTo>
                  <a:lnTo>
                    <a:pt x="1135078" y="1176772"/>
                  </a:lnTo>
                  <a:lnTo>
                    <a:pt x="913670" y="1242907"/>
                  </a:lnTo>
                  <a:close/>
                  <a:moveTo>
                    <a:pt x="906481" y="1678535"/>
                  </a:moveTo>
                  <a:cubicBezTo>
                    <a:pt x="930922" y="1678535"/>
                    <a:pt x="951050" y="1698663"/>
                    <a:pt x="951050" y="1723105"/>
                  </a:cubicBezTo>
                  <a:cubicBezTo>
                    <a:pt x="951050" y="1747546"/>
                    <a:pt x="930922" y="1767674"/>
                    <a:pt x="906481" y="1767674"/>
                  </a:cubicBezTo>
                  <a:cubicBezTo>
                    <a:pt x="882040" y="1767674"/>
                    <a:pt x="861912" y="1747546"/>
                    <a:pt x="861912" y="1723105"/>
                  </a:cubicBezTo>
                  <a:cubicBezTo>
                    <a:pt x="861912" y="1698663"/>
                    <a:pt x="882040" y="1678535"/>
                    <a:pt x="906481" y="1678535"/>
                  </a:cubicBezTo>
                  <a:close/>
                  <a:moveTo>
                    <a:pt x="511109" y="907919"/>
                  </a:moveTo>
                  <a:cubicBezTo>
                    <a:pt x="486667" y="907919"/>
                    <a:pt x="466539" y="887791"/>
                    <a:pt x="466539" y="863349"/>
                  </a:cubicBezTo>
                  <a:cubicBezTo>
                    <a:pt x="466539" y="838908"/>
                    <a:pt x="486667" y="818780"/>
                    <a:pt x="511109" y="818780"/>
                  </a:cubicBezTo>
                  <a:cubicBezTo>
                    <a:pt x="535550" y="818780"/>
                    <a:pt x="555678" y="838908"/>
                    <a:pt x="555678" y="863349"/>
                  </a:cubicBezTo>
                  <a:cubicBezTo>
                    <a:pt x="555678" y="887791"/>
                    <a:pt x="535550" y="907919"/>
                    <a:pt x="511109" y="907919"/>
                  </a:cubicBezTo>
                  <a:close/>
                  <a:moveTo>
                    <a:pt x="718140" y="545614"/>
                  </a:moveTo>
                  <a:cubicBezTo>
                    <a:pt x="689386" y="549927"/>
                    <a:pt x="666382" y="574368"/>
                    <a:pt x="666382" y="604560"/>
                  </a:cubicBezTo>
                  <a:cubicBezTo>
                    <a:pt x="666382" y="634752"/>
                    <a:pt x="689386" y="659194"/>
                    <a:pt x="718140" y="663507"/>
                  </a:cubicBezTo>
                  <a:lnTo>
                    <a:pt x="718140" y="731079"/>
                  </a:lnTo>
                  <a:lnTo>
                    <a:pt x="636190" y="731079"/>
                  </a:lnTo>
                  <a:lnTo>
                    <a:pt x="636190" y="423408"/>
                  </a:lnTo>
                  <a:lnTo>
                    <a:pt x="718140" y="423408"/>
                  </a:lnTo>
                  <a:lnTo>
                    <a:pt x="718140" y="545614"/>
                  </a:lnTo>
                  <a:close/>
                  <a:moveTo>
                    <a:pt x="876289" y="219252"/>
                  </a:moveTo>
                  <a:cubicBezTo>
                    <a:pt x="851848" y="219252"/>
                    <a:pt x="831720" y="199124"/>
                    <a:pt x="831720" y="174683"/>
                  </a:cubicBezTo>
                  <a:cubicBezTo>
                    <a:pt x="831720" y="150241"/>
                    <a:pt x="851848" y="130113"/>
                    <a:pt x="876289" y="130113"/>
                  </a:cubicBezTo>
                  <a:cubicBezTo>
                    <a:pt x="900730" y="130113"/>
                    <a:pt x="920858" y="150241"/>
                    <a:pt x="920858" y="174683"/>
                  </a:cubicBezTo>
                  <a:cubicBezTo>
                    <a:pt x="920858" y="200562"/>
                    <a:pt x="900730" y="219252"/>
                    <a:pt x="876289" y="219252"/>
                  </a:cubicBezTo>
                  <a:close/>
                  <a:moveTo>
                    <a:pt x="732517" y="407593"/>
                  </a:moveTo>
                  <a:lnTo>
                    <a:pt x="732517" y="348647"/>
                  </a:lnTo>
                  <a:lnTo>
                    <a:pt x="869100" y="348647"/>
                  </a:lnTo>
                  <a:lnTo>
                    <a:pt x="869100" y="407593"/>
                  </a:lnTo>
                  <a:lnTo>
                    <a:pt x="732517" y="407593"/>
                  </a:lnTo>
                  <a:close/>
                  <a:moveTo>
                    <a:pt x="769898" y="603123"/>
                  </a:moveTo>
                  <a:cubicBezTo>
                    <a:pt x="769898" y="627564"/>
                    <a:pt x="749770" y="647692"/>
                    <a:pt x="725329" y="647692"/>
                  </a:cubicBezTo>
                  <a:cubicBezTo>
                    <a:pt x="700887" y="647692"/>
                    <a:pt x="680759" y="627564"/>
                    <a:pt x="680759" y="603123"/>
                  </a:cubicBezTo>
                  <a:cubicBezTo>
                    <a:pt x="680759" y="578681"/>
                    <a:pt x="700887" y="558553"/>
                    <a:pt x="725329" y="558553"/>
                  </a:cubicBezTo>
                  <a:cubicBezTo>
                    <a:pt x="749770" y="559991"/>
                    <a:pt x="769898" y="580119"/>
                    <a:pt x="769898" y="603123"/>
                  </a:cubicBezTo>
                  <a:close/>
                  <a:moveTo>
                    <a:pt x="899292" y="729642"/>
                  </a:moveTo>
                  <a:lnTo>
                    <a:pt x="732517" y="729642"/>
                  </a:lnTo>
                  <a:lnTo>
                    <a:pt x="732517" y="662069"/>
                  </a:lnTo>
                  <a:cubicBezTo>
                    <a:pt x="758396" y="659194"/>
                    <a:pt x="779962" y="637628"/>
                    <a:pt x="782837" y="611749"/>
                  </a:cubicBezTo>
                  <a:lnTo>
                    <a:pt x="897855" y="611749"/>
                  </a:lnTo>
                  <a:lnTo>
                    <a:pt x="897855" y="729642"/>
                  </a:lnTo>
                  <a:close/>
                  <a:moveTo>
                    <a:pt x="899292" y="831720"/>
                  </a:moveTo>
                  <a:lnTo>
                    <a:pt x="732517" y="831720"/>
                  </a:lnTo>
                  <a:lnTo>
                    <a:pt x="732517" y="745457"/>
                  </a:lnTo>
                  <a:lnTo>
                    <a:pt x="899292" y="745457"/>
                  </a:lnTo>
                  <a:lnTo>
                    <a:pt x="899292" y="831720"/>
                  </a:lnTo>
                  <a:close/>
                  <a:moveTo>
                    <a:pt x="899292" y="1025812"/>
                  </a:moveTo>
                  <a:lnTo>
                    <a:pt x="692261" y="1025812"/>
                  </a:lnTo>
                  <a:lnTo>
                    <a:pt x="613187" y="1104886"/>
                  </a:lnTo>
                  <a:lnTo>
                    <a:pt x="518297" y="1104886"/>
                  </a:lnTo>
                  <a:lnTo>
                    <a:pt x="518297" y="1071819"/>
                  </a:lnTo>
                  <a:lnTo>
                    <a:pt x="634752" y="955363"/>
                  </a:lnTo>
                  <a:lnTo>
                    <a:pt x="634752" y="744019"/>
                  </a:lnTo>
                  <a:lnTo>
                    <a:pt x="716702" y="744019"/>
                  </a:lnTo>
                  <a:lnTo>
                    <a:pt x="716702" y="846097"/>
                  </a:lnTo>
                  <a:lnTo>
                    <a:pt x="897855" y="846097"/>
                  </a:lnTo>
                  <a:lnTo>
                    <a:pt x="897855" y="1025812"/>
                  </a:lnTo>
                  <a:close/>
                  <a:moveTo>
                    <a:pt x="899292" y="1248658"/>
                  </a:moveTo>
                  <a:lnTo>
                    <a:pt x="771335" y="1287476"/>
                  </a:lnTo>
                  <a:cubicBezTo>
                    <a:pt x="762709" y="1275974"/>
                    <a:pt x="748332" y="1268786"/>
                    <a:pt x="733955" y="1267348"/>
                  </a:cubicBezTo>
                  <a:lnTo>
                    <a:pt x="733955" y="1104886"/>
                  </a:lnTo>
                  <a:lnTo>
                    <a:pt x="634752" y="1104886"/>
                  </a:lnTo>
                  <a:lnTo>
                    <a:pt x="699450" y="1040189"/>
                  </a:lnTo>
                  <a:lnTo>
                    <a:pt x="900730" y="1040189"/>
                  </a:lnTo>
                  <a:lnTo>
                    <a:pt x="900730" y="1248658"/>
                  </a:lnTo>
                  <a:close/>
                  <a:moveTo>
                    <a:pt x="732517" y="1382366"/>
                  </a:moveTo>
                  <a:cubicBezTo>
                    <a:pt x="761271" y="1378052"/>
                    <a:pt x="784275" y="1353611"/>
                    <a:pt x="784275" y="1323419"/>
                  </a:cubicBezTo>
                  <a:cubicBezTo>
                    <a:pt x="784275" y="1314793"/>
                    <a:pt x="782837" y="1306167"/>
                    <a:pt x="778524" y="1298978"/>
                  </a:cubicBezTo>
                  <a:lnTo>
                    <a:pt x="899292" y="1263035"/>
                  </a:lnTo>
                  <a:lnTo>
                    <a:pt x="899292" y="1563518"/>
                  </a:lnTo>
                  <a:lnTo>
                    <a:pt x="732517" y="1563518"/>
                  </a:lnTo>
                  <a:lnTo>
                    <a:pt x="732517" y="1382366"/>
                  </a:lnTo>
                  <a:close/>
                  <a:moveTo>
                    <a:pt x="680759" y="1324857"/>
                  </a:moveTo>
                  <a:cubicBezTo>
                    <a:pt x="680759" y="1300416"/>
                    <a:pt x="700887" y="1280288"/>
                    <a:pt x="725329" y="1280288"/>
                  </a:cubicBezTo>
                  <a:cubicBezTo>
                    <a:pt x="749770" y="1280288"/>
                    <a:pt x="769898" y="1300416"/>
                    <a:pt x="769898" y="1324857"/>
                  </a:cubicBezTo>
                  <a:cubicBezTo>
                    <a:pt x="769898" y="1349298"/>
                    <a:pt x="749770" y="1369426"/>
                    <a:pt x="725329" y="1369426"/>
                  </a:cubicBezTo>
                  <a:cubicBezTo>
                    <a:pt x="700887" y="1369426"/>
                    <a:pt x="680759" y="1349298"/>
                    <a:pt x="680759" y="1324857"/>
                  </a:cubicBezTo>
                  <a:close/>
                  <a:moveTo>
                    <a:pt x="421970" y="1317668"/>
                  </a:moveTo>
                  <a:lnTo>
                    <a:pt x="618937" y="1120701"/>
                  </a:lnTo>
                  <a:lnTo>
                    <a:pt x="718140" y="1120701"/>
                  </a:lnTo>
                  <a:lnTo>
                    <a:pt x="718140" y="1267348"/>
                  </a:lnTo>
                  <a:cubicBezTo>
                    <a:pt x="690823" y="1270224"/>
                    <a:pt x="670695" y="1291789"/>
                    <a:pt x="667820" y="1317668"/>
                  </a:cubicBezTo>
                  <a:lnTo>
                    <a:pt x="421970" y="1317668"/>
                  </a:lnTo>
                  <a:close/>
                  <a:moveTo>
                    <a:pt x="400404" y="1317668"/>
                  </a:moveTo>
                  <a:lnTo>
                    <a:pt x="258070" y="1317668"/>
                  </a:lnTo>
                  <a:lnTo>
                    <a:pt x="258070" y="1254409"/>
                  </a:lnTo>
                  <a:lnTo>
                    <a:pt x="409031" y="1254409"/>
                  </a:lnTo>
                  <a:lnTo>
                    <a:pt x="409031" y="1132203"/>
                  </a:lnTo>
                  <a:lnTo>
                    <a:pt x="456475" y="1132203"/>
                  </a:lnTo>
                  <a:lnTo>
                    <a:pt x="502482" y="1086196"/>
                  </a:lnTo>
                  <a:lnTo>
                    <a:pt x="502482" y="1119263"/>
                  </a:lnTo>
                  <a:lnTo>
                    <a:pt x="598809" y="1119263"/>
                  </a:lnTo>
                  <a:lnTo>
                    <a:pt x="400404" y="1317668"/>
                  </a:lnTo>
                  <a:close/>
                  <a:moveTo>
                    <a:pt x="259508" y="1458565"/>
                  </a:moveTo>
                  <a:lnTo>
                    <a:pt x="259508" y="1332045"/>
                  </a:lnTo>
                  <a:lnTo>
                    <a:pt x="386027" y="1332045"/>
                  </a:lnTo>
                  <a:lnTo>
                    <a:pt x="259508" y="1458565"/>
                  </a:lnTo>
                  <a:close/>
                  <a:moveTo>
                    <a:pt x="252319" y="1730293"/>
                  </a:moveTo>
                  <a:cubicBezTo>
                    <a:pt x="276761" y="1730293"/>
                    <a:pt x="296889" y="1750421"/>
                    <a:pt x="296889" y="1774862"/>
                  </a:cubicBezTo>
                  <a:cubicBezTo>
                    <a:pt x="296889" y="1799304"/>
                    <a:pt x="276761" y="1819432"/>
                    <a:pt x="252319" y="1819432"/>
                  </a:cubicBezTo>
                  <a:cubicBezTo>
                    <a:pt x="227878" y="1819432"/>
                    <a:pt x="207750" y="1799304"/>
                    <a:pt x="207750" y="1774862"/>
                  </a:cubicBezTo>
                  <a:cubicBezTo>
                    <a:pt x="207750" y="1750421"/>
                    <a:pt x="227878" y="1730293"/>
                    <a:pt x="252319" y="1730293"/>
                  </a:cubicBezTo>
                  <a:close/>
                  <a:moveTo>
                    <a:pt x="26598" y="1658407"/>
                  </a:moveTo>
                  <a:cubicBezTo>
                    <a:pt x="26598" y="1633966"/>
                    <a:pt x="46726" y="1613838"/>
                    <a:pt x="71167" y="1613838"/>
                  </a:cubicBezTo>
                  <a:cubicBezTo>
                    <a:pt x="95608" y="1613838"/>
                    <a:pt x="115736" y="1633966"/>
                    <a:pt x="115736" y="1658407"/>
                  </a:cubicBezTo>
                  <a:cubicBezTo>
                    <a:pt x="115736" y="1682849"/>
                    <a:pt x="95608" y="1702977"/>
                    <a:pt x="71167" y="1702977"/>
                  </a:cubicBezTo>
                  <a:cubicBezTo>
                    <a:pt x="45288" y="1702977"/>
                    <a:pt x="26598" y="1682849"/>
                    <a:pt x="26598" y="1658407"/>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b="1" dirty="0"/>
            </a:p>
          </p:txBody>
        </p:sp>
        <p:sp>
          <p:nvSpPr>
            <p:cNvPr id="14" name="任意多边形: 形状 13">
              <a:extLst>
                <a:ext uri="{FF2B5EF4-FFF2-40B4-BE49-F238E27FC236}">
                  <a16:creationId xmlns:a16="http://schemas.microsoft.com/office/drawing/2014/main" id="{2C0ECA4C-CA05-4160-8759-AE65B5354083}"/>
                </a:ext>
              </a:extLst>
            </p:cNvPr>
            <p:cNvSpPr/>
            <p:nvPr/>
          </p:nvSpPr>
          <p:spPr>
            <a:xfrm>
              <a:off x="1676375" y="4150510"/>
              <a:ext cx="361840" cy="361840"/>
            </a:xfrm>
            <a:custGeom>
              <a:avLst/>
              <a:gdLst>
                <a:gd name="connsiteX0" fmla="*/ 144491 w 287543"/>
                <a:gd name="connsiteY0" fmla="*/ 278198 h 287543"/>
                <a:gd name="connsiteX1" fmla="*/ 10783 w 287543"/>
                <a:gd name="connsiteY1" fmla="*/ 144491 h 287543"/>
                <a:gd name="connsiteX2" fmla="*/ 144491 w 287543"/>
                <a:gd name="connsiteY2" fmla="*/ 10783 h 287543"/>
                <a:gd name="connsiteX3" fmla="*/ 278198 w 287543"/>
                <a:gd name="connsiteY3" fmla="*/ 144491 h 287543"/>
                <a:gd name="connsiteX4" fmla="*/ 144491 w 287543"/>
                <a:gd name="connsiteY4" fmla="*/ 278198 h 287543"/>
                <a:gd name="connsiteX5" fmla="*/ 144491 w 287543"/>
                <a:gd name="connsiteY5" fmla="*/ 36662 h 287543"/>
                <a:gd name="connsiteX6" fmla="*/ 38100 w 287543"/>
                <a:gd name="connsiteY6" fmla="*/ 143053 h 287543"/>
                <a:gd name="connsiteX7" fmla="*/ 144491 w 287543"/>
                <a:gd name="connsiteY7" fmla="*/ 249444 h 287543"/>
                <a:gd name="connsiteX8" fmla="*/ 250882 w 287543"/>
                <a:gd name="connsiteY8" fmla="*/ 143053 h 287543"/>
                <a:gd name="connsiteX9" fmla="*/ 144491 w 287543"/>
                <a:gd name="connsiteY9" fmla="*/ 36662 h 287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7543" h="287543">
                  <a:moveTo>
                    <a:pt x="144491" y="278198"/>
                  </a:moveTo>
                  <a:cubicBezTo>
                    <a:pt x="71167" y="278198"/>
                    <a:pt x="10783" y="217814"/>
                    <a:pt x="10783" y="144491"/>
                  </a:cubicBezTo>
                  <a:cubicBezTo>
                    <a:pt x="10783" y="71167"/>
                    <a:pt x="71167" y="10783"/>
                    <a:pt x="144491" y="10783"/>
                  </a:cubicBezTo>
                  <a:cubicBezTo>
                    <a:pt x="217814" y="10783"/>
                    <a:pt x="278198" y="71167"/>
                    <a:pt x="278198" y="144491"/>
                  </a:cubicBezTo>
                  <a:cubicBezTo>
                    <a:pt x="278198" y="217814"/>
                    <a:pt x="219252" y="278198"/>
                    <a:pt x="144491" y="278198"/>
                  </a:cubicBezTo>
                  <a:close/>
                  <a:moveTo>
                    <a:pt x="144491" y="36662"/>
                  </a:moveTo>
                  <a:cubicBezTo>
                    <a:pt x="85544" y="36662"/>
                    <a:pt x="38100" y="84106"/>
                    <a:pt x="38100" y="143053"/>
                  </a:cubicBezTo>
                  <a:cubicBezTo>
                    <a:pt x="38100" y="201999"/>
                    <a:pt x="85544" y="249444"/>
                    <a:pt x="144491" y="249444"/>
                  </a:cubicBezTo>
                  <a:cubicBezTo>
                    <a:pt x="203437" y="249444"/>
                    <a:pt x="250882" y="201999"/>
                    <a:pt x="250882" y="143053"/>
                  </a:cubicBezTo>
                  <a:cubicBezTo>
                    <a:pt x="252319" y="85544"/>
                    <a:pt x="203437" y="36662"/>
                    <a:pt x="144491" y="36662"/>
                  </a:cubicBezTo>
                  <a:close/>
                </a:path>
              </a:pathLst>
            </a:custGeom>
            <a:solidFill>
              <a:srgbClr val="FFFFFF"/>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16" name="任意多边形: 形状 15">
              <a:extLst>
                <a:ext uri="{FF2B5EF4-FFF2-40B4-BE49-F238E27FC236}">
                  <a16:creationId xmlns:a16="http://schemas.microsoft.com/office/drawing/2014/main" id="{6C93FFEB-334F-4336-BD38-FC866073F57E}"/>
                </a:ext>
              </a:extLst>
            </p:cNvPr>
            <p:cNvSpPr/>
            <p:nvPr/>
          </p:nvSpPr>
          <p:spPr>
            <a:xfrm>
              <a:off x="2240843" y="4385707"/>
              <a:ext cx="325656" cy="325656"/>
            </a:xfrm>
            <a:custGeom>
              <a:avLst/>
              <a:gdLst>
                <a:gd name="connsiteX0" fmla="*/ 107110 w 258789"/>
                <a:gd name="connsiteY0" fmla="*/ 258070 h 258789"/>
                <a:gd name="connsiteX1" fmla="*/ 161743 w 258789"/>
                <a:gd name="connsiteY1" fmla="*/ 258070 h 258789"/>
                <a:gd name="connsiteX2" fmla="*/ 161743 w 258789"/>
                <a:gd name="connsiteY2" fmla="*/ 233629 h 258789"/>
                <a:gd name="connsiteX3" fmla="*/ 184747 w 258789"/>
                <a:gd name="connsiteY3" fmla="*/ 223565 h 258789"/>
                <a:gd name="connsiteX4" fmla="*/ 201999 w 258789"/>
                <a:gd name="connsiteY4" fmla="*/ 240818 h 258789"/>
                <a:gd name="connsiteX5" fmla="*/ 240818 w 258789"/>
                <a:gd name="connsiteY5" fmla="*/ 201999 h 258789"/>
                <a:gd name="connsiteX6" fmla="*/ 223565 w 258789"/>
                <a:gd name="connsiteY6" fmla="*/ 184747 h 258789"/>
                <a:gd name="connsiteX7" fmla="*/ 233629 w 258789"/>
                <a:gd name="connsiteY7" fmla="*/ 161743 h 258789"/>
                <a:gd name="connsiteX8" fmla="*/ 258070 w 258789"/>
                <a:gd name="connsiteY8" fmla="*/ 161743 h 258789"/>
                <a:gd name="connsiteX9" fmla="*/ 258070 w 258789"/>
                <a:gd name="connsiteY9" fmla="*/ 107110 h 258789"/>
                <a:gd name="connsiteX10" fmla="*/ 233629 w 258789"/>
                <a:gd name="connsiteY10" fmla="*/ 107110 h 258789"/>
                <a:gd name="connsiteX11" fmla="*/ 223565 w 258789"/>
                <a:gd name="connsiteY11" fmla="*/ 84106 h 258789"/>
                <a:gd name="connsiteX12" fmla="*/ 240818 w 258789"/>
                <a:gd name="connsiteY12" fmla="*/ 66854 h 258789"/>
                <a:gd name="connsiteX13" fmla="*/ 201999 w 258789"/>
                <a:gd name="connsiteY13" fmla="*/ 28035 h 258789"/>
                <a:gd name="connsiteX14" fmla="*/ 184747 w 258789"/>
                <a:gd name="connsiteY14" fmla="*/ 45288 h 258789"/>
                <a:gd name="connsiteX15" fmla="*/ 160306 w 258789"/>
                <a:gd name="connsiteY15" fmla="*/ 35224 h 258789"/>
                <a:gd name="connsiteX16" fmla="*/ 160306 w 258789"/>
                <a:gd name="connsiteY16" fmla="*/ 10783 h 258789"/>
                <a:gd name="connsiteX17" fmla="*/ 105672 w 258789"/>
                <a:gd name="connsiteY17" fmla="*/ 10783 h 258789"/>
                <a:gd name="connsiteX18" fmla="*/ 105672 w 258789"/>
                <a:gd name="connsiteY18" fmla="*/ 35224 h 258789"/>
                <a:gd name="connsiteX19" fmla="*/ 82669 w 258789"/>
                <a:gd name="connsiteY19" fmla="*/ 45288 h 258789"/>
                <a:gd name="connsiteX20" fmla="*/ 65416 w 258789"/>
                <a:gd name="connsiteY20" fmla="*/ 28035 h 258789"/>
                <a:gd name="connsiteX21" fmla="*/ 26598 w 258789"/>
                <a:gd name="connsiteY21" fmla="*/ 66854 h 258789"/>
                <a:gd name="connsiteX22" fmla="*/ 43850 w 258789"/>
                <a:gd name="connsiteY22" fmla="*/ 84106 h 258789"/>
                <a:gd name="connsiteX23" fmla="*/ 33786 w 258789"/>
                <a:gd name="connsiteY23" fmla="*/ 107110 h 258789"/>
                <a:gd name="connsiteX24" fmla="*/ 10783 w 258789"/>
                <a:gd name="connsiteY24" fmla="*/ 107110 h 258789"/>
                <a:gd name="connsiteX25" fmla="*/ 10783 w 258789"/>
                <a:gd name="connsiteY25" fmla="*/ 161743 h 258789"/>
                <a:gd name="connsiteX26" fmla="*/ 35224 w 258789"/>
                <a:gd name="connsiteY26" fmla="*/ 161743 h 258789"/>
                <a:gd name="connsiteX27" fmla="*/ 45288 w 258789"/>
                <a:gd name="connsiteY27" fmla="*/ 184747 h 258789"/>
                <a:gd name="connsiteX28" fmla="*/ 28035 w 258789"/>
                <a:gd name="connsiteY28" fmla="*/ 201999 h 258789"/>
                <a:gd name="connsiteX29" fmla="*/ 66854 w 258789"/>
                <a:gd name="connsiteY29" fmla="*/ 240818 h 258789"/>
                <a:gd name="connsiteX30" fmla="*/ 84106 w 258789"/>
                <a:gd name="connsiteY30" fmla="*/ 223565 h 258789"/>
                <a:gd name="connsiteX31" fmla="*/ 107110 w 258789"/>
                <a:gd name="connsiteY31" fmla="*/ 233629 h 258789"/>
                <a:gd name="connsiteX32" fmla="*/ 107110 w 258789"/>
                <a:gd name="connsiteY32" fmla="*/ 258070 h 258789"/>
                <a:gd name="connsiteX33" fmla="*/ 86982 w 258789"/>
                <a:gd name="connsiteY33" fmla="*/ 132989 h 258789"/>
                <a:gd name="connsiteX34" fmla="*/ 135864 w 258789"/>
                <a:gd name="connsiteY34" fmla="*/ 84106 h 258789"/>
                <a:gd name="connsiteX35" fmla="*/ 184747 w 258789"/>
                <a:gd name="connsiteY35" fmla="*/ 132989 h 258789"/>
                <a:gd name="connsiteX36" fmla="*/ 135864 w 258789"/>
                <a:gd name="connsiteY36" fmla="*/ 181871 h 258789"/>
                <a:gd name="connsiteX37" fmla="*/ 86982 w 258789"/>
                <a:gd name="connsiteY37" fmla="*/ 132989 h 25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8789" h="258789">
                  <a:moveTo>
                    <a:pt x="107110" y="258070"/>
                  </a:moveTo>
                  <a:lnTo>
                    <a:pt x="161743" y="258070"/>
                  </a:lnTo>
                  <a:lnTo>
                    <a:pt x="161743" y="233629"/>
                  </a:lnTo>
                  <a:cubicBezTo>
                    <a:pt x="170370" y="230754"/>
                    <a:pt x="177558" y="227878"/>
                    <a:pt x="184747" y="223565"/>
                  </a:cubicBezTo>
                  <a:lnTo>
                    <a:pt x="201999" y="240818"/>
                  </a:lnTo>
                  <a:lnTo>
                    <a:pt x="240818" y="201999"/>
                  </a:lnTo>
                  <a:lnTo>
                    <a:pt x="223565" y="184747"/>
                  </a:lnTo>
                  <a:cubicBezTo>
                    <a:pt x="227878" y="177558"/>
                    <a:pt x="230754" y="168932"/>
                    <a:pt x="233629" y="161743"/>
                  </a:cubicBezTo>
                  <a:lnTo>
                    <a:pt x="258070" y="161743"/>
                  </a:lnTo>
                  <a:lnTo>
                    <a:pt x="258070" y="107110"/>
                  </a:lnTo>
                  <a:lnTo>
                    <a:pt x="233629" y="107110"/>
                  </a:lnTo>
                  <a:cubicBezTo>
                    <a:pt x="230754" y="98484"/>
                    <a:pt x="227878" y="91295"/>
                    <a:pt x="223565" y="84106"/>
                  </a:cubicBezTo>
                  <a:lnTo>
                    <a:pt x="240818" y="66854"/>
                  </a:lnTo>
                  <a:lnTo>
                    <a:pt x="201999" y="28035"/>
                  </a:lnTo>
                  <a:lnTo>
                    <a:pt x="184747" y="45288"/>
                  </a:lnTo>
                  <a:cubicBezTo>
                    <a:pt x="177558" y="40975"/>
                    <a:pt x="168932" y="38099"/>
                    <a:pt x="160306" y="35224"/>
                  </a:cubicBezTo>
                  <a:lnTo>
                    <a:pt x="160306" y="10783"/>
                  </a:lnTo>
                  <a:lnTo>
                    <a:pt x="105672" y="10783"/>
                  </a:lnTo>
                  <a:lnTo>
                    <a:pt x="105672" y="35224"/>
                  </a:lnTo>
                  <a:cubicBezTo>
                    <a:pt x="97046" y="38099"/>
                    <a:pt x="89857" y="40975"/>
                    <a:pt x="82669" y="45288"/>
                  </a:cubicBezTo>
                  <a:lnTo>
                    <a:pt x="65416" y="28035"/>
                  </a:lnTo>
                  <a:lnTo>
                    <a:pt x="26598" y="66854"/>
                  </a:lnTo>
                  <a:lnTo>
                    <a:pt x="43850" y="84106"/>
                  </a:lnTo>
                  <a:cubicBezTo>
                    <a:pt x="39537" y="91295"/>
                    <a:pt x="36662" y="99921"/>
                    <a:pt x="33786" y="107110"/>
                  </a:cubicBezTo>
                  <a:lnTo>
                    <a:pt x="10783" y="107110"/>
                  </a:lnTo>
                  <a:lnTo>
                    <a:pt x="10783" y="161743"/>
                  </a:lnTo>
                  <a:lnTo>
                    <a:pt x="35224" y="161743"/>
                  </a:lnTo>
                  <a:cubicBezTo>
                    <a:pt x="38100" y="170369"/>
                    <a:pt x="40975" y="177558"/>
                    <a:pt x="45288" y="184747"/>
                  </a:cubicBezTo>
                  <a:lnTo>
                    <a:pt x="28035" y="201999"/>
                  </a:lnTo>
                  <a:lnTo>
                    <a:pt x="66854" y="240818"/>
                  </a:lnTo>
                  <a:lnTo>
                    <a:pt x="84106" y="223565"/>
                  </a:lnTo>
                  <a:cubicBezTo>
                    <a:pt x="91295" y="227878"/>
                    <a:pt x="99921" y="230754"/>
                    <a:pt x="107110" y="233629"/>
                  </a:cubicBezTo>
                  <a:lnTo>
                    <a:pt x="107110" y="258070"/>
                  </a:lnTo>
                  <a:close/>
                  <a:moveTo>
                    <a:pt x="86982" y="132989"/>
                  </a:moveTo>
                  <a:cubicBezTo>
                    <a:pt x="86982" y="105672"/>
                    <a:pt x="108548" y="84106"/>
                    <a:pt x="135864" y="84106"/>
                  </a:cubicBezTo>
                  <a:cubicBezTo>
                    <a:pt x="163181" y="84106"/>
                    <a:pt x="184747" y="105672"/>
                    <a:pt x="184747" y="132989"/>
                  </a:cubicBezTo>
                  <a:cubicBezTo>
                    <a:pt x="184747" y="160305"/>
                    <a:pt x="163181" y="181871"/>
                    <a:pt x="135864" y="181871"/>
                  </a:cubicBezTo>
                  <a:cubicBezTo>
                    <a:pt x="108548" y="181871"/>
                    <a:pt x="86982" y="160305"/>
                    <a:pt x="86982" y="132989"/>
                  </a:cubicBezTo>
                  <a:close/>
                </a:path>
              </a:pathLst>
            </a:custGeom>
            <a:solidFill>
              <a:schemeClr val="bg1"/>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17" name="任意多边形: 形状 16">
              <a:extLst>
                <a:ext uri="{FF2B5EF4-FFF2-40B4-BE49-F238E27FC236}">
                  <a16:creationId xmlns:a16="http://schemas.microsoft.com/office/drawing/2014/main" id="{EAE2AFEF-28B9-4F49-A0E4-BEA2D9360534}"/>
                </a:ext>
              </a:extLst>
            </p:cNvPr>
            <p:cNvSpPr/>
            <p:nvPr/>
          </p:nvSpPr>
          <p:spPr>
            <a:xfrm>
              <a:off x="2946431" y="4591956"/>
              <a:ext cx="325656" cy="325656"/>
            </a:xfrm>
            <a:custGeom>
              <a:avLst/>
              <a:gdLst>
                <a:gd name="connsiteX0" fmla="*/ 107110 w 258789"/>
                <a:gd name="connsiteY0" fmla="*/ 258070 h 258789"/>
                <a:gd name="connsiteX1" fmla="*/ 161743 w 258789"/>
                <a:gd name="connsiteY1" fmla="*/ 258070 h 258789"/>
                <a:gd name="connsiteX2" fmla="*/ 161743 w 258789"/>
                <a:gd name="connsiteY2" fmla="*/ 233629 h 258789"/>
                <a:gd name="connsiteX3" fmla="*/ 184747 w 258789"/>
                <a:gd name="connsiteY3" fmla="*/ 223565 h 258789"/>
                <a:gd name="connsiteX4" fmla="*/ 201999 w 258789"/>
                <a:gd name="connsiteY4" fmla="*/ 240818 h 258789"/>
                <a:gd name="connsiteX5" fmla="*/ 240818 w 258789"/>
                <a:gd name="connsiteY5" fmla="*/ 201999 h 258789"/>
                <a:gd name="connsiteX6" fmla="*/ 223565 w 258789"/>
                <a:gd name="connsiteY6" fmla="*/ 184747 h 258789"/>
                <a:gd name="connsiteX7" fmla="*/ 233629 w 258789"/>
                <a:gd name="connsiteY7" fmla="*/ 161743 h 258789"/>
                <a:gd name="connsiteX8" fmla="*/ 258070 w 258789"/>
                <a:gd name="connsiteY8" fmla="*/ 161743 h 258789"/>
                <a:gd name="connsiteX9" fmla="*/ 258070 w 258789"/>
                <a:gd name="connsiteY9" fmla="*/ 107110 h 258789"/>
                <a:gd name="connsiteX10" fmla="*/ 233629 w 258789"/>
                <a:gd name="connsiteY10" fmla="*/ 107110 h 258789"/>
                <a:gd name="connsiteX11" fmla="*/ 223565 w 258789"/>
                <a:gd name="connsiteY11" fmla="*/ 84107 h 258789"/>
                <a:gd name="connsiteX12" fmla="*/ 240818 w 258789"/>
                <a:gd name="connsiteY12" fmla="*/ 66854 h 258789"/>
                <a:gd name="connsiteX13" fmla="*/ 201999 w 258789"/>
                <a:gd name="connsiteY13" fmla="*/ 28035 h 258789"/>
                <a:gd name="connsiteX14" fmla="*/ 184747 w 258789"/>
                <a:gd name="connsiteY14" fmla="*/ 45288 h 258789"/>
                <a:gd name="connsiteX15" fmla="*/ 161743 w 258789"/>
                <a:gd name="connsiteY15" fmla="*/ 35224 h 258789"/>
                <a:gd name="connsiteX16" fmla="*/ 161743 w 258789"/>
                <a:gd name="connsiteY16" fmla="*/ 10783 h 258789"/>
                <a:gd name="connsiteX17" fmla="*/ 107110 w 258789"/>
                <a:gd name="connsiteY17" fmla="*/ 10783 h 258789"/>
                <a:gd name="connsiteX18" fmla="*/ 107110 w 258789"/>
                <a:gd name="connsiteY18" fmla="*/ 35224 h 258789"/>
                <a:gd name="connsiteX19" fmla="*/ 84106 w 258789"/>
                <a:gd name="connsiteY19" fmla="*/ 45288 h 258789"/>
                <a:gd name="connsiteX20" fmla="*/ 66854 w 258789"/>
                <a:gd name="connsiteY20" fmla="*/ 28035 h 258789"/>
                <a:gd name="connsiteX21" fmla="*/ 28035 w 258789"/>
                <a:gd name="connsiteY21" fmla="*/ 66854 h 258789"/>
                <a:gd name="connsiteX22" fmla="*/ 45288 w 258789"/>
                <a:gd name="connsiteY22" fmla="*/ 84107 h 258789"/>
                <a:gd name="connsiteX23" fmla="*/ 35224 w 258789"/>
                <a:gd name="connsiteY23" fmla="*/ 107110 h 258789"/>
                <a:gd name="connsiteX24" fmla="*/ 10783 w 258789"/>
                <a:gd name="connsiteY24" fmla="*/ 107110 h 258789"/>
                <a:gd name="connsiteX25" fmla="*/ 10783 w 258789"/>
                <a:gd name="connsiteY25" fmla="*/ 161743 h 258789"/>
                <a:gd name="connsiteX26" fmla="*/ 35224 w 258789"/>
                <a:gd name="connsiteY26" fmla="*/ 161743 h 258789"/>
                <a:gd name="connsiteX27" fmla="*/ 45288 w 258789"/>
                <a:gd name="connsiteY27" fmla="*/ 184747 h 258789"/>
                <a:gd name="connsiteX28" fmla="*/ 28035 w 258789"/>
                <a:gd name="connsiteY28" fmla="*/ 201999 h 258789"/>
                <a:gd name="connsiteX29" fmla="*/ 66854 w 258789"/>
                <a:gd name="connsiteY29" fmla="*/ 240818 h 258789"/>
                <a:gd name="connsiteX30" fmla="*/ 84106 w 258789"/>
                <a:gd name="connsiteY30" fmla="*/ 223565 h 258789"/>
                <a:gd name="connsiteX31" fmla="*/ 107110 w 258789"/>
                <a:gd name="connsiteY31" fmla="*/ 233629 h 258789"/>
                <a:gd name="connsiteX32" fmla="*/ 107110 w 258789"/>
                <a:gd name="connsiteY32" fmla="*/ 258070 h 258789"/>
                <a:gd name="connsiteX33" fmla="*/ 85544 w 258789"/>
                <a:gd name="connsiteY33" fmla="*/ 132989 h 258789"/>
                <a:gd name="connsiteX34" fmla="*/ 134427 w 258789"/>
                <a:gd name="connsiteY34" fmla="*/ 84107 h 258789"/>
                <a:gd name="connsiteX35" fmla="*/ 183309 w 258789"/>
                <a:gd name="connsiteY35" fmla="*/ 132989 h 258789"/>
                <a:gd name="connsiteX36" fmla="*/ 134427 w 258789"/>
                <a:gd name="connsiteY36" fmla="*/ 181871 h 258789"/>
                <a:gd name="connsiteX37" fmla="*/ 85544 w 258789"/>
                <a:gd name="connsiteY37" fmla="*/ 132989 h 25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8789" h="258789">
                  <a:moveTo>
                    <a:pt x="107110" y="258070"/>
                  </a:moveTo>
                  <a:lnTo>
                    <a:pt x="161743" y="258070"/>
                  </a:lnTo>
                  <a:lnTo>
                    <a:pt x="161743" y="233629"/>
                  </a:lnTo>
                  <a:cubicBezTo>
                    <a:pt x="170370" y="230754"/>
                    <a:pt x="177558" y="227878"/>
                    <a:pt x="184747" y="223565"/>
                  </a:cubicBezTo>
                  <a:lnTo>
                    <a:pt x="201999" y="240818"/>
                  </a:lnTo>
                  <a:lnTo>
                    <a:pt x="240818" y="201999"/>
                  </a:lnTo>
                  <a:lnTo>
                    <a:pt x="223565" y="184747"/>
                  </a:lnTo>
                  <a:cubicBezTo>
                    <a:pt x="227878" y="177558"/>
                    <a:pt x="230754" y="168932"/>
                    <a:pt x="233629" y="161743"/>
                  </a:cubicBezTo>
                  <a:lnTo>
                    <a:pt x="258070" y="161743"/>
                  </a:lnTo>
                  <a:lnTo>
                    <a:pt x="258070" y="107110"/>
                  </a:lnTo>
                  <a:lnTo>
                    <a:pt x="233629" y="107110"/>
                  </a:lnTo>
                  <a:cubicBezTo>
                    <a:pt x="230754" y="98484"/>
                    <a:pt x="227878" y="91295"/>
                    <a:pt x="223565" y="84107"/>
                  </a:cubicBezTo>
                  <a:lnTo>
                    <a:pt x="240818" y="66854"/>
                  </a:lnTo>
                  <a:lnTo>
                    <a:pt x="201999" y="28035"/>
                  </a:lnTo>
                  <a:lnTo>
                    <a:pt x="184747" y="45288"/>
                  </a:lnTo>
                  <a:cubicBezTo>
                    <a:pt x="177558" y="40975"/>
                    <a:pt x="168932" y="38100"/>
                    <a:pt x="161743" y="35224"/>
                  </a:cubicBezTo>
                  <a:lnTo>
                    <a:pt x="161743" y="10783"/>
                  </a:lnTo>
                  <a:lnTo>
                    <a:pt x="107110" y="10783"/>
                  </a:lnTo>
                  <a:lnTo>
                    <a:pt x="107110" y="35224"/>
                  </a:lnTo>
                  <a:cubicBezTo>
                    <a:pt x="98484" y="38100"/>
                    <a:pt x="91295" y="40975"/>
                    <a:pt x="84106" y="45288"/>
                  </a:cubicBezTo>
                  <a:lnTo>
                    <a:pt x="66854" y="28035"/>
                  </a:lnTo>
                  <a:lnTo>
                    <a:pt x="28035" y="66854"/>
                  </a:lnTo>
                  <a:lnTo>
                    <a:pt x="45288" y="84107"/>
                  </a:lnTo>
                  <a:cubicBezTo>
                    <a:pt x="40975" y="91295"/>
                    <a:pt x="38100" y="99921"/>
                    <a:pt x="35224" y="107110"/>
                  </a:cubicBezTo>
                  <a:lnTo>
                    <a:pt x="10783" y="107110"/>
                  </a:lnTo>
                  <a:lnTo>
                    <a:pt x="10783" y="161743"/>
                  </a:lnTo>
                  <a:lnTo>
                    <a:pt x="35224" y="161743"/>
                  </a:lnTo>
                  <a:cubicBezTo>
                    <a:pt x="38100" y="170370"/>
                    <a:pt x="40975" y="177558"/>
                    <a:pt x="45288" y="184747"/>
                  </a:cubicBezTo>
                  <a:lnTo>
                    <a:pt x="28035" y="201999"/>
                  </a:lnTo>
                  <a:lnTo>
                    <a:pt x="66854" y="240818"/>
                  </a:lnTo>
                  <a:lnTo>
                    <a:pt x="84106" y="223565"/>
                  </a:lnTo>
                  <a:cubicBezTo>
                    <a:pt x="91295" y="227878"/>
                    <a:pt x="99921" y="230754"/>
                    <a:pt x="107110" y="233629"/>
                  </a:cubicBezTo>
                  <a:lnTo>
                    <a:pt x="107110" y="258070"/>
                  </a:lnTo>
                  <a:close/>
                  <a:moveTo>
                    <a:pt x="85544" y="132989"/>
                  </a:moveTo>
                  <a:cubicBezTo>
                    <a:pt x="85544" y="105672"/>
                    <a:pt x="107110" y="84107"/>
                    <a:pt x="134427" y="84107"/>
                  </a:cubicBezTo>
                  <a:cubicBezTo>
                    <a:pt x="161743" y="84107"/>
                    <a:pt x="183309" y="105672"/>
                    <a:pt x="183309" y="132989"/>
                  </a:cubicBezTo>
                  <a:cubicBezTo>
                    <a:pt x="183309" y="160306"/>
                    <a:pt x="161743" y="181871"/>
                    <a:pt x="134427" y="181871"/>
                  </a:cubicBezTo>
                  <a:cubicBezTo>
                    <a:pt x="107110" y="181871"/>
                    <a:pt x="85544" y="160306"/>
                    <a:pt x="85544" y="132989"/>
                  </a:cubicBezTo>
                  <a:close/>
                </a:path>
              </a:pathLst>
            </a:custGeom>
            <a:solidFill>
              <a:schemeClr val="bg1"/>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18" name="任意多边形: 形状 17">
              <a:extLst>
                <a:ext uri="{FF2B5EF4-FFF2-40B4-BE49-F238E27FC236}">
                  <a16:creationId xmlns:a16="http://schemas.microsoft.com/office/drawing/2014/main" id="{FE52E618-69E4-431C-B88B-08837CDD8F95}"/>
                </a:ext>
              </a:extLst>
            </p:cNvPr>
            <p:cNvSpPr/>
            <p:nvPr/>
          </p:nvSpPr>
          <p:spPr>
            <a:xfrm>
              <a:off x="2003839" y="5809544"/>
              <a:ext cx="217103" cy="217104"/>
            </a:xfrm>
            <a:custGeom>
              <a:avLst/>
              <a:gdLst>
                <a:gd name="connsiteX0" fmla="*/ 10783 w 172526"/>
                <a:gd name="connsiteY0" fmla="*/ 109985 h 172526"/>
                <a:gd name="connsiteX1" fmla="*/ 26598 w 172526"/>
                <a:gd name="connsiteY1" fmla="*/ 109985 h 172526"/>
                <a:gd name="connsiteX2" fmla="*/ 32349 w 172526"/>
                <a:gd name="connsiteY2" fmla="*/ 125800 h 172526"/>
                <a:gd name="connsiteX3" fmla="*/ 20847 w 172526"/>
                <a:gd name="connsiteY3" fmla="*/ 137302 h 172526"/>
                <a:gd name="connsiteX4" fmla="*/ 46726 w 172526"/>
                <a:gd name="connsiteY4" fmla="*/ 163181 h 172526"/>
                <a:gd name="connsiteX5" fmla="*/ 58228 w 172526"/>
                <a:gd name="connsiteY5" fmla="*/ 151679 h 172526"/>
                <a:gd name="connsiteX6" fmla="*/ 74042 w 172526"/>
                <a:gd name="connsiteY6" fmla="*/ 157430 h 172526"/>
                <a:gd name="connsiteX7" fmla="*/ 74042 w 172526"/>
                <a:gd name="connsiteY7" fmla="*/ 173245 h 172526"/>
                <a:gd name="connsiteX8" fmla="*/ 109985 w 172526"/>
                <a:gd name="connsiteY8" fmla="*/ 173245 h 172526"/>
                <a:gd name="connsiteX9" fmla="*/ 109985 w 172526"/>
                <a:gd name="connsiteY9" fmla="*/ 157430 h 172526"/>
                <a:gd name="connsiteX10" fmla="*/ 125800 w 172526"/>
                <a:gd name="connsiteY10" fmla="*/ 151679 h 172526"/>
                <a:gd name="connsiteX11" fmla="*/ 137302 w 172526"/>
                <a:gd name="connsiteY11" fmla="*/ 163181 h 172526"/>
                <a:gd name="connsiteX12" fmla="*/ 163181 w 172526"/>
                <a:gd name="connsiteY12" fmla="*/ 137302 h 172526"/>
                <a:gd name="connsiteX13" fmla="*/ 151679 w 172526"/>
                <a:gd name="connsiteY13" fmla="*/ 125800 h 172526"/>
                <a:gd name="connsiteX14" fmla="*/ 158868 w 172526"/>
                <a:gd name="connsiteY14" fmla="*/ 109985 h 172526"/>
                <a:gd name="connsiteX15" fmla="*/ 174683 w 172526"/>
                <a:gd name="connsiteY15" fmla="*/ 109985 h 172526"/>
                <a:gd name="connsiteX16" fmla="*/ 174683 w 172526"/>
                <a:gd name="connsiteY16" fmla="*/ 74042 h 172526"/>
                <a:gd name="connsiteX17" fmla="*/ 158868 w 172526"/>
                <a:gd name="connsiteY17" fmla="*/ 74042 h 172526"/>
                <a:gd name="connsiteX18" fmla="*/ 151679 w 172526"/>
                <a:gd name="connsiteY18" fmla="*/ 58227 h 172526"/>
                <a:gd name="connsiteX19" fmla="*/ 163181 w 172526"/>
                <a:gd name="connsiteY19" fmla="*/ 46726 h 172526"/>
                <a:gd name="connsiteX20" fmla="*/ 137302 w 172526"/>
                <a:gd name="connsiteY20" fmla="*/ 20847 h 172526"/>
                <a:gd name="connsiteX21" fmla="*/ 125800 w 172526"/>
                <a:gd name="connsiteY21" fmla="*/ 32349 h 172526"/>
                <a:gd name="connsiteX22" fmla="*/ 109985 w 172526"/>
                <a:gd name="connsiteY22" fmla="*/ 26598 h 172526"/>
                <a:gd name="connsiteX23" fmla="*/ 109985 w 172526"/>
                <a:gd name="connsiteY23" fmla="*/ 10783 h 172526"/>
                <a:gd name="connsiteX24" fmla="*/ 74042 w 172526"/>
                <a:gd name="connsiteY24" fmla="*/ 10783 h 172526"/>
                <a:gd name="connsiteX25" fmla="*/ 74042 w 172526"/>
                <a:gd name="connsiteY25" fmla="*/ 26598 h 172526"/>
                <a:gd name="connsiteX26" fmla="*/ 58228 w 172526"/>
                <a:gd name="connsiteY26" fmla="*/ 32349 h 172526"/>
                <a:gd name="connsiteX27" fmla="*/ 46726 w 172526"/>
                <a:gd name="connsiteY27" fmla="*/ 20847 h 172526"/>
                <a:gd name="connsiteX28" fmla="*/ 20847 w 172526"/>
                <a:gd name="connsiteY28" fmla="*/ 46726 h 172526"/>
                <a:gd name="connsiteX29" fmla="*/ 32349 w 172526"/>
                <a:gd name="connsiteY29" fmla="*/ 58227 h 172526"/>
                <a:gd name="connsiteX30" fmla="*/ 26598 w 172526"/>
                <a:gd name="connsiteY30" fmla="*/ 74042 h 172526"/>
                <a:gd name="connsiteX31" fmla="*/ 10783 w 172526"/>
                <a:gd name="connsiteY31" fmla="*/ 74042 h 172526"/>
                <a:gd name="connsiteX32" fmla="*/ 10783 w 172526"/>
                <a:gd name="connsiteY32" fmla="*/ 109985 h 172526"/>
                <a:gd name="connsiteX33" fmla="*/ 92733 w 172526"/>
                <a:gd name="connsiteY33" fmla="*/ 61103 h 172526"/>
                <a:gd name="connsiteX34" fmla="*/ 124363 w 172526"/>
                <a:gd name="connsiteY34" fmla="*/ 92733 h 172526"/>
                <a:gd name="connsiteX35" fmla="*/ 92733 w 172526"/>
                <a:gd name="connsiteY35" fmla="*/ 124362 h 172526"/>
                <a:gd name="connsiteX36" fmla="*/ 61103 w 172526"/>
                <a:gd name="connsiteY36" fmla="*/ 92733 h 172526"/>
                <a:gd name="connsiteX37" fmla="*/ 92733 w 172526"/>
                <a:gd name="connsiteY37" fmla="*/ 61103 h 172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72526" h="172526">
                  <a:moveTo>
                    <a:pt x="10783" y="109985"/>
                  </a:moveTo>
                  <a:lnTo>
                    <a:pt x="26598" y="109985"/>
                  </a:lnTo>
                  <a:cubicBezTo>
                    <a:pt x="28035" y="115736"/>
                    <a:pt x="30911" y="120050"/>
                    <a:pt x="32349" y="125800"/>
                  </a:cubicBezTo>
                  <a:lnTo>
                    <a:pt x="20847" y="137302"/>
                  </a:lnTo>
                  <a:lnTo>
                    <a:pt x="46726" y="163181"/>
                  </a:lnTo>
                  <a:lnTo>
                    <a:pt x="58228" y="151679"/>
                  </a:lnTo>
                  <a:cubicBezTo>
                    <a:pt x="62541" y="154555"/>
                    <a:pt x="68292" y="155992"/>
                    <a:pt x="74042" y="157430"/>
                  </a:cubicBezTo>
                  <a:lnTo>
                    <a:pt x="74042" y="173245"/>
                  </a:lnTo>
                  <a:lnTo>
                    <a:pt x="109985" y="173245"/>
                  </a:lnTo>
                  <a:lnTo>
                    <a:pt x="109985" y="157430"/>
                  </a:lnTo>
                  <a:cubicBezTo>
                    <a:pt x="115736" y="155992"/>
                    <a:pt x="120049" y="153117"/>
                    <a:pt x="125800" y="151679"/>
                  </a:cubicBezTo>
                  <a:lnTo>
                    <a:pt x="137302" y="163181"/>
                  </a:lnTo>
                  <a:lnTo>
                    <a:pt x="163181" y="137302"/>
                  </a:lnTo>
                  <a:lnTo>
                    <a:pt x="151679" y="125800"/>
                  </a:lnTo>
                  <a:cubicBezTo>
                    <a:pt x="154555" y="121487"/>
                    <a:pt x="155992" y="115736"/>
                    <a:pt x="158868" y="109985"/>
                  </a:cubicBezTo>
                  <a:lnTo>
                    <a:pt x="174683" y="109985"/>
                  </a:lnTo>
                  <a:lnTo>
                    <a:pt x="174683" y="74042"/>
                  </a:lnTo>
                  <a:lnTo>
                    <a:pt x="158868" y="74042"/>
                  </a:lnTo>
                  <a:cubicBezTo>
                    <a:pt x="157430" y="68292"/>
                    <a:pt x="154555" y="63979"/>
                    <a:pt x="151679" y="58227"/>
                  </a:cubicBezTo>
                  <a:lnTo>
                    <a:pt x="163181" y="46726"/>
                  </a:lnTo>
                  <a:lnTo>
                    <a:pt x="137302" y="20847"/>
                  </a:lnTo>
                  <a:lnTo>
                    <a:pt x="125800" y="32349"/>
                  </a:lnTo>
                  <a:cubicBezTo>
                    <a:pt x="121487" y="29473"/>
                    <a:pt x="115736" y="28036"/>
                    <a:pt x="109985" y="26598"/>
                  </a:cubicBezTo>
                  <a:lnTo>
                    <a:pt x="109985" y="10783"/>
                  </a:lnTo>
                  <a:lnTo>
                    <a:pt x="74042" y="10783"/>
                  </a:lnTo>
                  <a:lnTo>
                    <a:pt x="74042" y="26598"/>
                  </a:lnTo>
                  <a:cubicBezTo>
                    <a:pt x="68292" y="28036"/>
                    <a:pt x="63978" y="30911"/>
                    <a:pt x="58228" y="32349"/>
                  </a:cubicBezTo>
                  <a:lnTo>
                    <a:pt x="46726" y="20847"/>
                  </a:lnTo>
                  <a:lnTo>
                    <a:pt x="20847" y="46726"/>
                  </a:lnTo>
                  <a:lnTo>
                    <a:pt x="32349" y="58227"/>
                  </a:lnTo>
                  <a:cubicBezTo>
                    <a:pt x="29473" y="62541"/>
                    <a:pt x="28035" y="68292"/>
                    <a:pt x="26598" y="74042"/>
                  </a:cubicBezTo>
                  <a:lnTo>
                    <a:pt x="10783" y="74042"/>
                  </a:lnTo>
                  <a:lnTo>
                    <a:pt x="10783" y="109985"/>
                  </a:lnTo>
                  <a:close/>
                  <a:moveTo>
                    <a:pt x="92733" y="61103"/>
                  </a:moveTo>
                  <a:cubicBezTo>
                    <a:pt x="109985" y="61103"/>
                    <a:pt x="124363" y="75480"/>
                    <a:pt x="124363" y="92733"/>
                  </a:cubicBezTo>
                  <a:cubicBezTo>
                    <a:pt x="124363" y="109985"/>
                    <a:pt x="109985" y="124362"/>
                    <a:pt x="92733" y="124362"/>
                  </a:cubicBezTo>
                  <a:cubicBezTo>
                    <a:pt x="75480" y="124362"/>
                    <a:pt x="61103" y="109985"/>
                    <a:pt x="61103" y="92733"/>
                  </a:cubicBezTo>
                  <a:cubicBezTo>
                    <a:pt x="61103" y="75480"/>
                    <a:pt x="74042" y="61103"/>
                    <a:pt x="92733" y="61103"/>
                  </a:cubicBezTo>
                  <a:close/>
                </a:path>
              </a:pathLst>
            </a:custGeom>
            <a:solidFill>
              <a:schemeClr val="bg1"/>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19" name="任意多边形: 形状 18">
              <a:extLst>
                <a:ext uri="{FF2B5EF4-FFF2-40B4-BE49-F238E27FC236}">
                  <a16:creationId xmlns:a16="http://schemas.microsoft.com/office/drawing/2014/main" id="{8CD2DDCB-2ECA-4FC3-9A60-374F52C0FFAC}"/>
                </a:ext>
              </a:extLst>
            </p:cNvPr>
            <p:cNvSpPr/>
            <p:nvPr/>
          </p:nvSpPr>
          <p:spPr>
            <a:xfrm>
              <a:off x="2676863" y="6303454"/>
              <a:ext cx="217103" cy="217104"/>
            </a:xfrm>
            <a:custGeom>
              <a:avLst/>
              <a:gdLst>
                <a:gd name="connsiteX0" fmla="*/ 10783 w 172526"/>
                <a:gd name="connsiteY0" fmla="*/ 109986 h 172526"/>
                <a:gd name="connsiteX1" fmla="*/ 26598 w 172526"/>
                <a:gd name="connsiteY1" fmla="*/ 109986 h 172526"/>
                <a:gd name="connsiteX2" fmla="*/ 32349 w 172526"/>
                <a:gd name="connsiteY2" fmla="*/ 125800 h 172526"/>
                <a:gd name="connsiteX3" fmla="*/ 20847 w 172526"/>
                <a:gd name="connsiteY3" fmla="*/ 137302 h 172526"/>
                <a:gd name="connsiteX4" fmla="*/ 46726 w 172526"/>
                <a:gd name="connsiteY4" fmla="*/ 163181 h 172526"/>
                <a:gd name="connsiteX5" fmla="*/ 58228 w 172526"/>
                <a:gd name="connsiteY5" fmla="*/ 151679 h 172526"/>
                <a:gd name="connsiteX6" fmla="*/ 74042 w 172526"/>
                <a:gd name="connsiteY6" fmla="*/ 157430 h 172526"/>
                <a:gd name="connsiteX7" fmla="*/ 74042 w 172526"/>
                <a:gd name="connsiteY7" fmla="*/ 173245 h 172526"/>
                <a:gd name="connsiteX8" fmla="*/ 109985 w 172526"/>
                <a:gd name="connsiteY8" fmla="*/ 173245 h 172526"/>
                <a:gd name="connsiteX9" fmla="*/ 109985 w 172526"/>
                <a:gd name="connsiteY9" fmla="*/ 157430 h 172526"/>
                <a:gd name="connsiteX10" fmla="*/ 125800 w 172526"/>
                <a:gd name="connsiteY10" fmla="*/ 151679 h 172526"/>
                <a:gd name="connsiteX11" fmla="*/ 137302 w 172526"/>
                <a:gd name="connsiteY11" fmla="*/ 163181 h 172526"/>
                <a:gd name="connsiteX12" fmla="*/ 163181 w 172526"/>
                <a:gd name="connsiteY12" fmla="*/ 137302 h 172526"/>
                <a:gd name="connsiteX13" fmla="*/ 151679 w 172526"/>
                <a:gd name="connsiteY13" fmla="*/ 125800 h 172526"/>
                <a:gd name="connsiteX14" fmla="*/ 158868 w 172526"/>
                <a:gd name="connsiteY14" fmla="*/ 109986 h 172526"/>
                <a:gd name="connsiteX15" fmla="*/ 174683 w 172526"/>
                <a:gd name="connsiteY15" fmla="*/ 109986 h 172526"/>
                <a:gd name="connsiteX16" fmla="*/ 174683 w 172526"/>
                <a:gd name="connsiteY16" fmla="*/ 74043 h 172526"/>
                <a:gd name="connsiteX17" fmla="*/ 158868 w 172526"/>
                <a:gd name="connsiteY17" fmla="*/ 74043 h 172526"/>
                <a:gd name="connsiteX18" fmla="*/ 151679 w 172526"/>
                <a:gd name="connsiteY18" fmla="*/ 58228 h 172526"/>
                <a:gd name="connsiteX19" fmla="*/ 163181 w 172526"/>
                <a:gd name="connsiteY19" fmla="*/ 46726 h 172526"/>
                <a:gd name="connsiteX20" fmla="*/ 137302 w 172526"/>
                <a:gd name="connsiteY20" fmla="*/ 20847 h 172526"/>
                <a:gd name="connsiteX21" fmla="*/ 125800 w 172526"/>
                <a:gd name="connsiteY21" fmla="*/ 32349 h 172526"/>
                <a:gd name="connsiteX22" fmla="*/ 109985 w 172526"/>
                <a:gd name="connsiteY22" fmla="*/ 26598 h 172526"/>
                <a:gd name="connsiteX23" fmla="*/ 109985 w 172526"/>
                <a:gd name="connsiteY23" fmla="*/ 10783 h 172526"/>
                <a:gd name="connsiteX24" fmla="*/ 74042 w 172526"/>
                <a:gd name="connsiteY24" fmla="*/ 10783 h 172526"/>
                <a:gd name="connsiteX25" fmla="*/ 74042 w 172526"/>
                <a:gd name="connsiteY25" fmla="*/ 26598 h 172526"/>
                <a:gd name="connsiteX26" fmla="*/ 58228 w 172526"/>
                <a:gd name="connsiteY26" fmla="*/ 32349 h 172526"/>
                <a:gd name="connsiteX27" fmla="*/ 46726 w 172526"/>
                <a:gd name="connsiteY27" fmla="*/ 20847 h 172526"/>
                <a:gd name="connsiteX28" fmla="*/ 20847 w 172526"/>
                <a:gd name="connsiteY28" fmla="*/ 46726 h 172526"/>
                <a:gd name="connsiteX29" fmla="*/ 32349 w 172526"/>
                <a:gd name="connsiteY29" fmla="*/ 58228 h 172526"/>
                <a:gd name="connsiteX30" fmla="*/ 26598 w 172526"/>
                <a:gd name="connsiteY30" fmla="*/ 74043 h 172526"/>
                <a:gd name="connsiteX31" fmla="*/ 10783 w 172526"/>
                <a:gd name="connsiteY31" fmla="*/ 74043 h 172526"/>
                <a:gd name="connsiteX32" fmla="*/ 10783 w 172526"/>
                <a:gd name="connsiteY32" fmla="*/ 109986 h 172526"/>
                <a:gd name="connsiteX33" fmla="*/ 92733 w 172526"/>
                <a:gd name="connsiteY33" fmla="*/ 61103 h 172526"/>
                <a:gd name="connsiteX34" fmla="*/ 124363 w 172526"/>
                <a:gd name="connsiteY34" fmla="*/ 92733 h 172526"/>
                <a:gd name="connsiteX35" fmla="*/ 92733 w 172526"/>
                <a:gd name="connsiteY35" fmla="*/ 124363 h 172526"/>
                <a:gd name="connsiteX36" fmla="*/ 61103 w 172526"/>
                <a:gd name="connsiteY36" fmla="*/ 92733 h 172526"/>
                <a:gd name="connsiteX37" fmla="*/ 92733 w 172526"/>
                <a:gd name="connsiteY37" fmla="*/ 61103 h 172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72526" h="172526">
                  <a:moveTo>
                    <a:pt x="10783" y="109986"/>
                  </a:moveTo>
                  <a:lnTo>
                    <a:pt x="26598" y="109986"/>
                  </a:lnTo>
                  <a:cubicBezTo>
                    <a:pt x="28036" y="115737"/>
                    <a:pt x="30911" y="120050"/>
                    <a:pt x="32349" y="125800"/>
                  </a:cubicBezTo>
                  <a:lnTo>
                    <a:pt x="20847" y="137302"/>
                  </a:lnTo>
                  <a:lnTo>
                    <a:pt x="46726" y="163181"/>
                  </a:lnTo>
                  <a:lnTo>
                    <a:pt x="58228" y="151679"/>
                  </a:lnTo>
                  <a:cubicBezTo>
                    <a:pt x="62541" y="154555"/>
                    <a:pt x="68292" y="155992"/>
                    <a:pt x="74042" y="157430"/>
                  </a:cubicBezTo>
                  <a:lnTo>
                    <a:pt x="74042" y="173245"/>
                  </a:lnTo>
                  <a:lnTo>
                    <a:pt x="109985" y="173245"/>
                  </a:lnTo>
                  <a:lnTo>
                    <a:pt x="109985" y="157430"/>
                  </a:lnTo>
                  <a:cubicBezTo>
                    <a:pt x="115736" y="155992"/>
                    <a:pt x="120049" y="153117"/>
                    <a:pt x="125800" y="151679"/>
                  </a:cubicBezTo>
                  <a:lnTo>
                    <a:pt x="137302" y="163181"/>
                  </a:lnTo>
                  <a:lnTo>
                    <a:pt x="163181" y="137302"/>
                  </a:lnTo>
                  <a:lnTo>
                    <a:pt x="151679" y="125800"/>
                  </a:lnTo>
                  <a:cubicBezTo>
                    <a:pt x="154555" y="121487"/>
                    <a:pt x="155992" y="115737"/>
                    <a:pt x="158868" y="109986"/>
                  </a:cubicBezTo>
                  <a:lnTo>
                    <a:pt x="174683" y="109986"/>
                  </a:lnTo>
                  <a:lnTo>
                    <a:pt x="174683" y="74043"/>
                  </a:lnTo>
                  <a:lnTo>
                    <a:pt x="158868" y="74043"/>
                  </a:lnTo>
                  <a:cubicBezTo>
                    <a:pt x="157430" y="68292"/>
                    <a:pt x="154555" y="63979"/>
                    <a:pt x="151679" y="58228"/>
                  </a:cubicBezTo>
                  <a:lnTo>
                    <a:pt x="163181" y="46726"/>
                  </a:lnTo>
                  <a:lnTo>
                    <a:pt x="137302" y="20847"/>
                  </a:lnTo>
                  <a:lnTo>
                    <a:pt x="125800" y="32349"/>
                  </a:lnTo>
                  <a:cubicBezTo>
                    <a:pt x="121487" y="29473"/>
                    <a:pt x="115736" y="28036"/>
                    <a:pt x="109985" y="26598"/>
                  </a:cubicBezTo>
                  <a:lnTo>
                    <a:pt x="109985" y="10783"/>
                  </a:lnTo>
                  <a:lnTo>
                    <a:pt x="74042" y="10783"/>
                  </a:lnTo>
                  <a:lnTo>
                    <a:pt x="74042" y="26598"/>
                  </a:lnTo>
                  <a:cubicBezTo>
                    <a:pt x="68292" y="28036"/>
                    <a:pt x="63978" y="30911"/>
                    <a:pt x="58228" y="32349"/>
                  </a:cubicBezTo>
                  <a:lnTo>
                    <a:pt x="46726" y="20847"/>
                  </a:lnTo>
                  <a:lnTo>
                    <a:pt x="20847" y="46726"/>
                  </a:lnTo>
                  <a:lnTo>
                    <a:pt x="32349" y="58228"/>
                  </a:lnTo>
                  <a:cubicBezTo>
                    <a:pt x="29473" y="62541"/>
                    <a:pt x="28036" y="68292"/>
                    <a:pt x="26598" y="74043"/>
                  </a:cubicBezTo>
                  <a:lnTo>
                    <a:pt x="10783" y="74043"/>
                  </a:lnTo>
                  <a:lnTo>
                    <a:pt x="10783" y="109986"/>
                  </a:lnTo>
                  <a:close/>
                  <a:moveTo>
                    <a:pt x="92733" y="61103"/>
                  </a:moveTo>
                  <a:cubicBezTo>
                    <a:pt x="109985" y="61103"/>
                    <a:pt x="124363" y="75480"/>
                    <a:pt x="124363" y="92733"/>
                  </a:cubicBezTo>
                  <a:cubicBezTo>
                    <a:pt x="124363" y="109986"/>
                    <a:pt x="109985" y="124363"/>
                    <a:pt x="92733" y="124363"/>
                  </a:cubicBezTo>
                  <a:cubicBezTo>
                    <a:pt x="75480" y="124363"/>
                    <a:pt x="61103" y="109986"/>
                    <a:pt x="61103" y="92733"/>
                  </a:cubicBezTo>
                  <a:cubicBezTo>
                    <a:pt x="61103" y="75480"/>
                    <a:pt x="75480" y="61103"/>
                    <a:pt x="92733" y="61103"/>
                  </a:cubicBezTo>
                  <a:close/>
                </a:path>
              </a:pathLst>
            </a:custGeom>
            <a:solidFill>
              <a:schemeClr val="bg1"/>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20" name="任意多边形: 形状 19">
              <a:extLst>
                <a:ext uri="{FF2B5EF4-FFF2-40B4-BE49-F238E27FC236}">
                  <a16:creationId xmlns:a16="http://schemas.microsoft.com/office/drawing/2014/main" id="{4569ADC6-A6B2-4DEA-830F-8BCE5FC918B9}"/>
                </a:ext>
              </a:extLst>
            </p:cNvPr>
            <p:cNvSpPr/>
            <p:nvPr/>
          </p:nvSpPr>
          <p:spPr>
            <a:xfrm>
              <a:off x="2177525" y="5188989"/>
              <a:ext cx="144736" cy="144736"/>
            </a:xfrm>
            <a:custGeom>
              <a:avLst/>
              <a:gdLst>
                <a:gd name="connsiteX0" fmla="*/ 114299 w 115017"/>
                <a:gd name="connsiteY0" fmla="*/ 62541 h 115017"/>
                <a:gd name="connsiteX1" fmla="*/ 62541 w 115017"/>
                <a:gd name="connsiteY1" fmla="*/ 114299 h 115017"/>
                <a:gd name="connsiteX2" fmla="*/ 10783 w 115017"/>
                <a:gd name="connsiteY2" fmla="*/ 62541 h 115017"/>
                <a:gd name="connsiteX3" fmla="*/ 62541 w 115017"/>
                <a:gd name="connsiteY3" fmla="*/ 10783 h 115017"/>
                <a:gd name="connsiteX4" fmla="*/ 114299 w 115017"/>
                <a:gd name="connsiteY4" fmla="*/ 62541 h 1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017" h="115017">
                  <a:moveTo>
                    <a:pt x="114299" y="62541"/>
                  </a:moveTo>
                  <a:cubicBezTo>
                    <a:pt x="114299" y="91295"/>
                    <a:pt x="91295" y="114299"/>
                    <a:pt x="62541" y="114299"/>
                  </a:cubicBezTo>
                  <a:cubicBezTo>
                    <a:pt x="33786" y="114299"/>
                    <a:pt x="10783" y="91295"/>
                    <a:pt x="10783" y="62541"/>
                  </a:cubicBezTo>
                  <a:cubicBezTo>
                    <a:pt x="10783" y="33786"/>
                    <a:pt x="33786" y="10783"/>
                    <a:pt x="62541" y="10783"/>
                  </a:cubicBezTo>
                  <a:cubicBezTo>
                    <a:pt x="91295" y="10783"/>
                    <a:pt x="114299" y="33786"/>
                    <a:pt x="114299" y="62541"/>
                  </a:cubicBezTo>
                  <a:close/>
                </a:path>
              </a:pathLst>
            </a:custGeom>
            <a:solidFill>
              <a:schemeClr val="bg1"/>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21" name="任意多边形: 形状 20">
              <a:extLst>
                <a:ext uri="{FF2B5EF4-FFF2-40B4-BE49-F238E27FC236}">
                  <a16:creationId xmlns:a16="http://schemas.microsoft.com/office/drawing/2014/main" id="{B2660D05-2F72-4B7F-94E6-2C8DDD773432}"/>
                </a:ext>
              </a:extLst>
            </p:cNvPr>
            <p:cNvSpPr/>
            <p:nvPr/>
          </p:nvSpPr>
          <p:spPr>
            <a:xfrm>
              <a:off x="3462053" y="5254120"/>
              <a:ext cx="144736" cy="144736"/>
            </a:xfrm>
            <a:custGeom>
              <a:avLst/>
              <a:gdLst>
                <a:gd name="connsiteX0" fmla="*/ 114299 w 115017"/>
                <a:gd name="connsiteY0" fmla="*/ 62541 h 115017"/>
                <a:gd name="connsiteX1" fmla="*/ 62541 w 115017"/>
                <a:gd name="connsiteY1" fmla="*/ 114299 h 115017"/>
                <a:gd name="connsiteX2" fmla="*/ 10783 w 115017"/>
                <a:gd name="connsiteY2" fmla="*/ 62541 h 115017"/>
                <a:gd name="connsiteX3" fmla="*/ 62541 w 115017"/>
                <a:gd name="connsiteY3" fmla="*/ 10783 h 115017"/>
                <a:gd name="connsiteX4" fmla="*/ 114299 w 115017"/>
                <a:gd name="connsiteY4" fmla="*/ 62541 h 1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017" h="115017">
                  <a:moveTo>
                    <a:pt x="114299" y="62541"/>
                  </a:moveTo>
                  <a:cubicBezTo>
                    <a:pt x="114299" y="91295"/>
                    <a:pt x="91295" y="114299"/>
                    <a:pt x="62541" y="114299"/>
                  </a:cubicBezTo>
                  <a:cubicBezTo>
                    <a:pt x="33786" y="114299"/>
                    <a:pt x="10783" y="91295"/>
                    <a:pt x="10783" y="62541"/>
                  </a:cubicBezTo>
                  <a:cubicBezTo>
                    <a:pt x="10783" y="33786"/>
                    <a:pt x="33786" y="10783"/>
                    <a:pt x="62541" y="10783"/>
                  </a:cubicBezTo>
                  <a:cubicBezTo>
                    <a:pt x="91295" y="10783"/>
                    <a:pt x="114299" y="33786"/>
                    <a:pt x="114299" y="62541"/>
                  </a:cubicBezTo>
                  <a:close/>
                </a:path>
              </a:pathLst>
            </a:custGeom>
            <a:solidFill>
              <a:schemeClr val="bg1"/>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22" name="任意多边形: 形状 21">
              <a:extLst>
                <a:ext uri="{FF2B5EF4-FFF2-40B4-BE49-F238E27FC236}">
                  <a16:creationId xmlns:a16="http://schemas.microsoft.com/office/drawing/2014/main" id="{4DF54FC8-F5B9-47CB-B535-1B531D61600B}"/>
                </a:ext>
              </a:extLst>
            </p:cNvPr>
            <p:cNvSpPr/>
            <p:nvPr/>
          </p:nvSpPr>
          <p:spPr>
            <a:xfrm>
              <a:off x="3518140" y="5847536"/>
              <a:ext cx="144736" cy="144736"/>
            </a:xfrm>
            <a:custGeom>
              <a:avLst/>
              <a:gdLst>
                <a:gd name="connsiteX0" fmla="*/ 114299 w 115017"/>
                <a:gd name="connsiteY0" fmla="*/ 62541 h 115017"/>
                <a:gd name="connsiteX1" fmla="*/ 62541 w 115017"/>
                <a:gd name="connsiteY1" fmla="*/ 114298 h 115017"/>
                <a:gd name="connsiteX2" fmla="*/ 10783 w 115017"/>
                <a:gd name="connsiteY2" fmla="*/ 62541 h 115017"/>
                <a:gd name="connsiteX3" fmla="*/ 62541 w 115017"/>
                <a:gd name="connsiteY3" fmla="*/ 10783 h 115017"/>
                <a:gd name="connsiteX4" fmla="*/ 114299 w 115017"/>
                <a:gd name="connsiteY4" fmla="*/ 62541 h 1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017" h="115017">
                  <a:moveTo>
                    <a:pt x="114299" y="62541"/>
                  </a:moveTo>
                  <a:cubicBezTo>
                    <a:pt x="114299" y="91295"/>
                    <a:pt x="91295" y="114298"/>
                    <a:pt x="62541" y="114298"/>
                  </a:cubicBezTo>
                  <a:cubicBezTo>
                    <a:pt x="33786" y="114298"/>
                    <a:pt x="10783" y="91295"/>
                    <a:pt x="10783" y="62541"/>
                  </a:cubicBezTo>
                  <a:cubicBezTo>
                    <a:pt x="10783" y="33786"/>
                    <a:pt x="33786" y="10783"/>
                    <a:pt x="62541" y="10783"/>
                  </a:cubicBezTo>
                  <a:cubicBezTo>
                    <a:pt x="91295" y="10783"/>
                    <a:pt x="114299" y="33786"/>
                    <a:pt x="114299" y="62541"/>
                  </a:cubicBezTo>
                  <a:close/>
                </a:path>
              </a:pathLst>
            </a:custGeom>
            <a:solidFill>
              <a:schemeClr val="bg1"/>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23" name="任意多边形: 形状 22">
              <a:extLst>
                <a:ext uri="{FF2B5EF4-FFF2-40B4-BE49-F238E27FC236}">
                  <a16:creationId xmlns:a16="http://schemas.microsoft.com/office/drawing/2014/main" id="{1058643A-233D-4D9D-A695-00A9B5BD3B5E}"/>
                </a:ext>
              </a:extLst>
            </p:cNvPr>
            <p:cNvSpPr/>
            <p:nvPr/>
          </p:nvSpPr>
          <p:spPr>
            <a:xfrm>
              <a:off x="1916999" y="6050168"/>
              <a:ext cx="144736" cy="144736"/>
            </a:xfrm>
            <a:custGeom>
              <a:avLst/>
              <a:gdLst>
                <a:gd name="connsiteX0" fmla="*/ 114299 w 115017"/>
                <a:gd name="connsiteY0" fmla="*/ 62541 h 115017"/>
                <a:gd name="connsiteX1" fmla="*/ 62541 w 115017"/>
                <a:gd name="connsiteY1" fmla="*/ 114299 h 115017"/>
                <a:gd name="connsiteX2" fmla="*/ 10783 w 115017"/>
                <a:gd name="connsiteY2" fmla="*/ 62541 h 115017"/>
                <a:gd name="connsiteX3" fmla="*/ 62541 w 115017"/>
                <a:gd name="connsiteY3" fmla="*/ 10783 h 115017"/>
                <a:gd name="connsiteX4" fmla="*/ 114299 w 115017"/>
                <a:gd name="connsiteY4" fmla="*/ 62541 h 11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017" h="115017">
                  <a:moveTo>
                    <a:pt x="114299" y="62541"/>
                  </a:moveTo>
                  <a:cubicBezTo>
                    <a:pt x="114299" y="91295"/>
                    <a:pt x="91295" y="114299"/>
                    <a:pt x="62541" y="114299"/>
                  </a:cubicBezTo>
                  <a:cubicBezTo>
                    <a:pt x="33786" y="114299"/>
                    <a:pt x="10783" y="91295"/>
                    <a:pt x="10783" y="62541"/>
                  </a:cubicBezTo>
                  <a:cubicBezTo>
                    <a:pt x="10783" y="33786"/>
                    <a:pt x="33786" y="10783"/>
                    <a:pt x="62541" y="10783"/>
                  </a:cubicBezTo>
                  <a:cubicBezTo>
                    <a:pt x="91295" y="10783"/>
                    <a:pt x="114299" y="33786"/>
                    <a:pt x="114299" y="62541"/>
                  </a:cubicBezTo>
                  <a:close/>
                </a:path>
              </a:pathLst>
            </a:custGeom>
            <a:solidFill>
              <a:schemeClr val="bg1"/>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24" name="任意多边形: 形状 23">
              <a:extLst>
                <a:ext uri="{FF2B5EF4-FFF2-40B4-BE49-F238E27FC236}">
                  <a16:creationId xmlns:a16="http://schemas.microsoft.com/office/drawing/2014/main" id="{0316B80C-85E3-4544-9A10-4E918B0FC5EA}"/>
                </a:ext>
              </a:extLst>
            </p:cNvPr>
            <p:cNvSpPr/>
            <p:nvPr/>
          </p:nvSpPr>
          <p:spPr>
            <a:xfrm>
              <a:off x="2564692" y="6133390"/>
              <a:ext cx="108552" cy="108552"/>
            </a:xfrm>
            <a:custGeom>
              <a:avLst/>
              <a:gdLst>
                <a:gd name="connsiteX0" fmla="*/ 85544 w 86263"/>
                <a:gd name="connsiteY0" fmla="*/ 48164 h 86263"/>
                <a:gd name="connsiteX1" fmla="*/ 48164 w 86263"/>
                <a:gd name="connsiteY1" fmla="*/ 85544 h 86263"/>
                <a:gd name="connsiteX2" fmla="*/ 10783 w 86263"/>
                <a:gd name="connsiteY2" fmla="*/ 48164 h 86263"/>
                <a:gd name="connsiteX3" fmla="*/ 48164 w 86263"/>
                <a:gd name="connsiteY3" fmla="*/ 10783 h 86263"/>
                <a:gd name="connsiteX4" fmla="*/ 85544 w 86263"/>
                <a:gd name="connsiteY4" fmla="*/ 48164 h 86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63" h="86263">
                  <a:moveTo>
                    <a:pt x="85544" y="48164"/>
                  </a:moveTo>
                  <a:cubicBezTo>
                    <a:pt x="85544" y="68292"/>
                    <a:pt x="68292" y="85544"/>
                    <a:pt x="48164" y="85544"/>
                  </a:cubicBezTo>
                  <a:cubicBezTo>
                    <a:pt x="28035" y="85544"/>
                    <a:pt x="10783" y="68292"/>
                    <a:pt x="10783" y="48164"/>
                  </a:cubicBezTo>
                  <a:cubicBezTo>
                    <a:pt x="10783" y="28036"/>
                    <a:pt x="28035" y="10783"/>
                    <a:pt x="48164" y="10783"/>
                  </a:cubicBezTo>
                  <a:cubicBezTo>
                    <a:pt x="68292" y="10783"/>
                    <a:pt x="85544" y="26598"/>
                    <a:pt x="85544" y="48164"/>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25" name="任意多边形: 形状 24">
              <a:extLst>
                <a:ext uri="{FF2B5EF4-FFF2-40B4-BE49-F238E27FC236}">
                  <a16:creationId xmlns:a16="http://schemas.microsoft.com/office/drawing/2014/main" id="{1B4E7E85-9FC7-49E5-ADB3-D3076BE2E844}"/>
                </a:ext>
              </a:extLst>
            </p:cNvPr>
            <p:cNvSpPr/>
            <p:nvPr/>
          </p:nvSpPr>
          <p:spPr>
            <a:xfrm>
              <a:off x="2463375" y="4163176"/>
              <a:ext cx="108552" cy="108552"/>
            </a:xfrm>
            <a:custGeom>
              <a:avLst/>
              <a:gdLst>
                <a:gd name="connsiteX0" fmla="*/ 82669 w 86263"/>
                <a:gd name="connsiteY0" fmla="*/ 46726 h 86263"/>
                <a:gd name="connsiteX1" fmla="*/ 46726 w 86263"/>
                <a:gd name="connsiteY1" fmla="*/ 82669 h 86263"/>
                <a:gd name="connsiteX2" fmla="*/ 10783 w 86263"/>
                <a:gd name="connsiteY2" fmla="*/ 46726 h 86263"/>
                <a:gd name="connsiteX3" fmla="*/ 46726 w 86263"/>
                <a:gd name="connsiteY3" fmla="*/ 10783 h 86263"/>
                <a:gd name="connsiteX4" fmla="*/ 82669 w 86263"/>
                <a:gd name="connsiteY4" fmla="*/ 46726 h 86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63" h="86263">
                  <a:moveTo>
                    <a:pt x="82669" y="46726"/>
                  </a:moveTo>
                  <a:cubicBezTo>
                    <a:pt x="82669" y="66854"/>
                    <a:pt x="66854" y="82669"/>
                    <a:pt x="46726" y="82669"/>
                  </a:cubicBezTo>
                  <a:cubicBezTo>
                    <a:pt x="26598" y="82669"/>
                    <a:pt x="10783" y="66854"/>
                    <a:pt x="10783" y="46726"/>
                  </a:cubicBezTo>
                  <a:cubicBezTo>
                    <a:pt x="10783" y="26598"/>
                    <a:pt x="26598" y="10783"/>
                    <a:pt x="46726" y="10783"/>
                  </a:cubicBezTo>
                  <a:cubicBezTo>
                    <a:pt x="66854" y="12221"/>
                    <a:pt x="82669" y="28035"/>
                    <a:pt x="82669" y="46726"/>
                  </a:cubicBezTo>
                  <a:close/>
                </a:path>
              </a:pathLst>
            </a:custGeom>
            <a:solidFill>
              <a:schemeClr val="bg1"/>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26" name="任意多边形: 形状 25">
              <a:extLst>
                <a:ext uri="{FF2B5EF4-FFF2-40B4-BE49-F238E27FC236}">
                  <a16:creationId xmlns:a16="http://schemas.microsoft.com/office/drawing/2014/main" id="{1265988A-F56B-4060-A1C5-D6D91F16D124}"/>
                </a:ext>
              </a:extLst>
            </p:cNvPr>
            <p:cNvSpPr/>
            <p:nvPr/>
          </p:nvSpPr>
          <p:spPr>
            <a:xfrm>
              <a:off x="2741993" y="4626257"/>
              <a:ext cx="162827" cy="162827"/>
            </a:xfrm>
            <a:custGeom>
              <a:avLst/>
              <a:gdLst>
                <a:gd name="connsiteX0" fmla="*/ 122925 w 129394"/>
                <a:gd name="connsiteY0" fmla="*/ 66911 h 129394"/>
                <a:gd name="connsiteX1" fmla="*/ 66854 w 129394"/>
                <a:gd name="connsiteY1" fmla="*/ 122982 h 129394"/>
                <a:gd name="connsiteX2" fmla="*/ 10783 w 129394"/>
                <a:gd name="connsiteY2" fmla="*/ 66911 h 129394"/>
                <a:gd name="connsiteX3" fmla="*/ 66854 w 129394"/>
                <a:gd name="connsiteY3" fmla="*/ 10840 h 129394"/>
                <a:gd name="connsiteX4" fmla="*/ 122925 w 129394"/>
                <a:gd name="connsiteY4" fmla="*/ 66911 h 1293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394" h="129394">
                  <a:moveTo>
                    <a:pt x="122925" y="66911"/>
                  </a:moveTo>
                  <a:cubicBezTo>
                    <a:pt x="122925" y="98541"/>
                    <a:pt x="97046" y="122982"/>
                    <a:pt x="66854" y="122982"/>
                  </a:cubicBezTo>
                  <a:cubicBezTo>
                    <a:pt x="35224" y="122982"/>
                    <a:pt x="10783" y="97103"/>
                    <a:pt x="10783" y="66911"/>
                  </a:cubicBezTo>
                  <a:cubicBezTo>
                    <a:pt x="10783" y="35281"/>
                    <a:pt x="36662" y="10840"/>
                    <a:pt x="66854" y="10840"/>
                  </a:cubicBezTo>
                  <a:cubicBezTo>
                    <a:pt x="97046" y="9402"/>
                    <a:pt x="122925" y="35281"/>
                    <a:pt x="122925" y="66911"/>
                  </a:cubicBezTo>
                  <a:close/>
                </a:path>
              </a:pathLst>
            </a:custGeom>
            <a:solidFill>
              <a:schemeClr val="bg1"/>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27" name="任意多边形: 形状 26">
              <a:extLst>
                <a:ext uri="{FF2B5EF4-FFF2-40B4-BE49-F238E27FC236}">
                  <a16:creationId xmlns:a16="http://schemas.microsoft.com/office/drawing/2014/main" id="{BE5FD0FF-519C-48AF-9777-73C5CEAC9B80}"/>
                </a:ext>
              </a:extLst>
            </p:cNvPr>
            <p:cNvSpPr/>
            <p:nvPr/>
          </p:nvSpPr>
          <p:spPr>
            <a:xfrm>
              <a:off x="1307299" y="4065479"/>
              <a:ext cx="108552" cy="108552"/>
            </a:xfrm>
            <a:custGeom>
              <a:avLst/>
              <a:gdLst>
                <a:gd name="connsiteX0" fmla="*/ 82669 w 86263"/>
                <a:gd name="connsiteY0" fmla="*/ 46726 h 86263"/>
                <a:gd name="connsiteX1" fmla="*/ 46726 w 86263"/>
                <a:gd name="connsiteY1" fmla="*/ 82669 h 86263"/>
                <a:gd name="connsiteX2" fmla="*/ 10783 w 86263"/>
                <a:gd name="connsiteY2" fmla="*/ 46726 h 86263"/>
                <a:gd name="connsiteX3" fmla="*/ 46726 w 86263"/>
                <a:gd name="connsiteY3" fmla="*/ 10783 h 86263"/>
                <a:gd name="connsiteX4" fmla="*/ 82669 w 86263"/>
                <a:gd name="connsiteY4" fmla="*/ 46726 h 86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63" h="86263">
                  <a:moveTo>
                    <a:pt x="82669" y="46726"/>
                  </a:moveTo>
                  <a:cubicBezTo>
                    <a:pt x="82669" y="66854"/>
                    <a:pt x="66854" y="82669"/>
                    <a:pt x="46726" y="82669"/>
                  </a:cubicBezTo>
                  <a:cubicBezTo>
                    <a:pt x="26598" y="82669"/>
                    <a:pt x="10783" y="66854"/>
                    <a:pt x="10783" y="46726"/>
                  </a:cubicBezTo>
                  <a:cubicBezTo>
                    <a:pt x="10783" y="26598"/>
                    <a:pt x="26598" y="10783"/>
                    <a:pt x="46726" y="10783"/>
                  </a:cubicBezTo>
                  <a:cubicBezTo>
                    <a:pt x="66854" y="10783"/>
                    <a:pt x="82669" y="26598"/>
                    <a:pt x="82669" y="46726"/>
                  </a:cubicBezTo>
                  <a:close/>
                </a:path>
              </a:pathLst>
            </a:custGeom>
            <a:solidFill>
              <a:srgbClr val="FFFFFF"/>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28" name="任意多边形: 形状 27">
              <a:extLst>
                <a:ext uri="{FF2B5EF4-FFF2-40B4-BE49-F238E27FC236}">
                  <a16:creationId xmlns:a16="http://schemas.microsoft.com/office/drawing/2014/main" id="{ABA67A12-D404-4C7A-9218-09A4E77EFA23}"/>
                </a:ext>
              </a:extLst>
            </p:cNvPr>
            <p:cNvSpPr/>
            <p:nvPr/>
          </p:nvSpPr>
          <p:spPr>
            <a:xfrm>
              <a:off x="1679993" y="4664324"/>
              <a:ext cx="72368" cy="72368"/>
            </a:xfrm>
            <a:custGeom>
              <a:avLst/>
              <a:gdLst>
                <a:gd name="connsiteX0" fmla="*/ 53914 w 57508"/>
                <a:gd name="connsiteY0" fmla="*/ 32349 h 57508"/>
                <a:gd name="connsiteX1" fmla="*/ 32349 w 57508"/>
                <a:gd name="connsiteY1" fmla="*/ 53914 h 57508"/>
                <a:gd name="connsiteX2" fmla="*/ 10783 w 57508"/>
                <a:gd name="connsiteY2" fmla="*/ 32349 h 57508"/>
                <a:gd name="connsiteX3" fmla="*/ 32349 w 57508"/>
                <a:gd name="connsiteY3" fmla="*/ 10783 h 57508"/>
                <a:gd name="connsiteX4" fmla="*/ 53914 w 57508"/>
                <a:gd name="connsiteY4" fmla="*/ 32349 h 575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508" h="57508">
                  <a:moveTo>
                    <a:pt x="53914" y="32349"/>
                  </a:moveTo>
                  <a:cubicBezTo>
                    <a:pt x="53914" y="43850"/>
                    <a:pt x="43850" y="53914"/>
                    <a:pt x="32349" y="53914"/>
                  </a:cubicBezTo>
                  <a:cubicBezTo>
                    <a:pt x="20847" y="53914"/>
                    <a:pt x="10783" y="43850"/>
                    <a:pt x="10783" y="32349"/>
                  </a:cubicBezTo>
                  <a:cubicBezTo>
                    <a:pt x="10783" y="20847"/>
                    <a:pt x="20847" y="10783"/>
                    <a:pt x="32349" y="10783"/>
                  </a:cubicBezTo>
                  <a:cubicBezTo>
                    <a:pt x="45288" y="12221"/>
                    <a:pt x="53914" y="20847"/>
                    <a:pt x="53914" y="32349"/>
                  </a:cubicBezTo>
                  <a:close/>
                </a:path>
              </a:pathLst>
            </a:custGeom>
            <a:solidFill>
              <a:srgbClr val="FFFFFF"/>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29" name="任意多边形: 形状 28">
              <a:extLst>
                <a:ext uri="{FF2B5EF4-FFF2-40B4-BE49-F238E27FC236}">
                  <a16:creationId xmlns:a16="http://schemas.microsoft.com/office/drawing/2014/main" id="{55721CF2-414A-4923-9F4D-05BE598C2210}"/>
                </a:ext>
              </a:extLst>
            </p:cNvPr>
            <p:cNvSpPr/>
            <p:nvPr/>
          </p:nvSpPr>
          <p:spPr>
            <a:xfrm>
              <a:off x="1788545" y="4781921"/>
              <a:ext cx="72368" cy="72368"/>
            </a:xfrm>
            <a:custGeom>
              <a:avLst/>
              <a:gdLst>
                <a:gd name="connsiteX0" fmla="*/ 53914 w 57508"/>
                <a:gd name="connsiteY0" fmla="*/ 32349 h 57508"/>
                <a:gd name="connsiteX1" fmla="*/ 32349 w 57508"/>
                <a:gd name="connsiteY1" fmla="*/ 53914 h 57508"/>
                <a:gd name="connsiteX2" fmla="*/ 10783 w 57508"/>
                <a:gd name="connsiteY2" fmla="*/ 32349 h 57508"/>
                <a:gd name="connsiteX3" fmla="*/ 32349 w 57508"/>
                <a:gd name="connsiteY3" fmla="*/ 10783 h 57508"/>
                <a:gd name="connsiteX4" fmla="*/ 53914 w 57508"/>
                <a:gd name="connsiteY4" fmla="*/ 32349 h 575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508" h="57508">
                  <a:moveTo>
                    <a:pt x="53914" y="32349"/>
                  </a:moveTo>
                  <a:cubicBezTo>
                    <a:pt x="53914" y="43850"/>
                    <a:pt x="43850" y="53914"/>
                    <a:pt x="32349" y="53914"/>
                  </a:cubicBezTo>
                  <a:cubicBezTo>
                    <a:pt x="20847" y="53914"/>
                    <a:pt x="10783" y="43850"/>
                    <a:pt x="10783" y="32349"/>
                  </a:cubicBezTo>
                  <a:cubicBezTo>
                    <a:pt x="10783" y="20847"/>
                    <a:pt x="20847" y="10783"/>
                    <a:pt x="32349" y="10783"/>
                  </a:cubicBezTo>
                  <a:cubicBezTo>
                    <a:pt x="43850" y="10783"/>
                    <a:pt x="53914" y="20847"/>
                    <a:pt x="53914" y="32349"/>
                  </a:cubicBezTo>
                  <a:close/>
                </a:path>
              </a:pathLst>
            </a:custGeom>
            <a:solidFill>
              <a:schemeClr val="bg1"/>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30" name="任意多边形: 形状 29">
              <a:extLst>
                <a:ext uri="{FF2B5EF4-FFF2-40B4-BE49-F238E27FC236}">
                  <a16:creationId xmlns:a16="http://schemas.microsoft.com/office/drawing/2014/main" id="{532B0108-6D79-40B5-A78C-218C5352EAA2}"/>
                </a:ext>
              </a:extLst>
            </p:cNvPr>
            <p:cNvSpPr/>
            <p:nvPr/>
          </p:nvSpPr>
          <p:spPr>
            <a:xfrm>
              <a:off x="2163954" y="4822626"/>
              <a:ext cx="1432884" cy="1432883"/>
            </a:xfrm>
            <a:custGeom>
              <a:avLst/>
              <a:gdLst>
                <a:gd name="connsiteX0" fmla="*/ 718252 w 1432884"/>
                <a:gd name="connsiteY0" fmla="*/ 546378 h 1432883"/>
                <a:gd name="connsiteX1" fmla="*/ 888318 w 1432884"/>
                <a:gd name="connsiteY1" fmla="*/ 716443 h 1432883"/>
                <a:gd name="connsiteX2" fmla="*/ 718252 w 1432884"/>
                <a:gd name="connsiteY2" fmla="*/ 886509 h 1432883"/>
                <a:gd name="connsiteX3" fmla="*/ 548187 w 1432884"/>
                <a:gd name="connsiteY3" fmla="*/ 716443 h 1432883"/>
                <a:gd name="connsiteX4" fmla="*/ 718252 w 1432884"/>
                <a:gd name="connsiteY4" fmla="*/ 546378 h 1432883"/>
                <a:gd name="connsiteX5" fmla="*/ 716444 w 1432884"/>
                <a:gd name="connsiteY5" fmla="*/ 410690 h 1432883"/>
                <a:gd name="connsiteX6" fmla="*/ 412497 w 1432884"/>
                <a:gd name="connsiteY6" fmla="*/ 714637 h 1432883"/>
                <a:gd name="connsiteX7" fmla="*/ 716444 w 1432884"/>
                <a:gd name="connsiteY7" fmla="*/ 1018581 h 1432883"/>
                <a:gd name="connsiteX8" fmla="*/ 1020389 w 1432884"/>
                <a:gd name="connsiteY8" fmla="*/ 714637 h 1432883"/>
                <a:gd name="connsiteX9" fmla="*/ 716444 w 1432884"/>
                <a:gd name="connsiteY9" fmla="*/ 410690 h 1432883"/>
                <a:gd name="connsiteX10" fmla="*/ 716444 w 1432884"/>
                <a:gd name="connsiteY10" fmla="*/ 369079 h 1432883"/>
                <a:gd name="connsiteX11" fmla="*/ 1063809 w 1432884"/>
                <a:gd name="connsiteY11" fmla="*/ 716445 h 1432883"/>
                <a:gd name="connsiteX12" fmla="*/ 716444 w 1432884"/>
                <a:gd name="connsiteY12" fmla="*/ 1063812 h 1432883"/>
                <a:gd name="connsiteX13" fmla="*/ 369076 w 1432884"/>
                <a:gd name="connsiteY13" fmla="*/ 716445 h 1432883"/>
                <a:gd name="connsiteX14" fmla="*/ 716444 w 1432884"/>
                <a:gd name="connsiteY14" fmla="*/ 369079 h 1432883"/>
                <a:gd name="connsiteX15" fmla="*/ 718252 w 1432884"/>
                <a:gd name="connsiteY15" fmla="*/ 309373 h 1432883"/>
                <a:gd name="connsiteX16" fmla="*/ 311182 w 1432884"/>
                <a:gd name="connsiteY16" fmla="*/ 716442 h 1432883"/>
                <a:gd name="connsiteX17" fmla="*/ 718252 w 1432884"/>
                <a:gd name="connsiteY17" fmla="*/ 1123510 h 1432883"/>
                <a:gd name="connsiteX18" fmla="*/ 1125321 w 1432884"/>
                <a:gd name="connsiteY18" fmla="*/ 716442 h 1432883"/>
                <a:gd name="connsiteX19" fmla="*/ 718252 w 1432884"/>
                <a:gd name="connsiteY19" fmla="*/ 309373 h 1432883"/>
                <a:gd name="connsiteX20" fmla="*/ 649503 w 1432884"/>
                <a:gd name="connsiteY20" fmla="*/ 0 h 1432883"/>
                <a:gd name="connsiteX21" fmla="*/ 783383 w 1432884"/>
                <a:gd name="connsiteY21" fmla="*/ 0 h 1432883"/>
                <a:gd name="connsiteX22" fmla="*/ 810520 w 1432884"/>
                <a:gd name="connsiteY22" fmla="*/ 206249 h 1432883"/>
                <a:gd name="connsiteX23" fmla="*/ 1011342 w 1432884"/>
                <a:gd name="connsiteY23" fmla="*/ 289472 h 1432883"/>
                <a:gd name="connsiteX24" fmla="*/ 1175978 w 1432884"/>
                <a:gd name="connsiteY24" fmla="*/ 162827 h 1432883"/>
                <a:gd name="connsiteX25" fmla="*/ 1270057 w 1432884"/>
                <a:gd name="connsiteY25" fmla="*/ 256906 h 1432883"/>
                <a:gd name="connsiteX26" fmla="*/ 1143413 w 1432884"/>
                <a:gd name="connsiteY26" fmla="*/ 421543 h 1432883"/>
                <a:gd name="connsiteX27" fmla="*/ 1226636 w 1432884"/>
                <a:gd name="connsiteY27" fmla="*/ 622364 h 1432883"/>
                <a:gd name="connsiteX28" fmla="*/ 1432884 w 1432884"/>
                <a:gd name="connsiteY28" fmla="*/ 649502 h 1432883"/>
                <a:gd name="connsiteX29" fmla="*/ 1432884 w 1432884"/>
                <a:gd name="connsiteY29" fmla="*/ 783383 h 1432883"/>
                <a:gd name="connsiteX30" fmla="*/ 1226636 w 1432884"/>
                <a:gd name="connsiteY30" fmla="*/ 810520 h 1432883"/>
                <a:gd name="connsiteX31" fmla="*/ 1143413 w 1432884"/>
                <a:gd name="connsiteY31" fmla="*/ 1011341 h 1432883"/>
                <a:gd name="connsiteX32" fmla="*/ 1270057 w 1432884"/>
                <a:gd name="connsiteY32" fmla="*/ 1175979 h 1432883"/>
                <a:gd name="connsiteX33" fmla="*/ 1175978 w 1432884"/>
                <a:gd name="connsiteY33" fmla="*/ 1270056 h 1432883"/>
                <a:gd name="connsiteX34" fmla="*/ 1011342 w 1432884"/>
                <a:gd name="connsiteY34" fmla="*/ 1143412 h 1432883"/>
                <a:gd name="connsiteX35" fmla="*/ 810520 w 1432884"/>
                <a:gd name="connsiteY35" fmla="*/ 1226635 h 1432883"/>
                <a:gd name="connsiteX36" fmla="*/ 783383 w 1432884"/>
                <a:gd name="connsiteY36" fmla="*/ 1432883 h 1432883"/>
                <a:gd name="connsiteX37" fmla="*/ 649503 w 1432884"/>
                <a:gd name="connsiteY37" fmla="*/ 1432883 h 1432883"/>
                <a:gd name="connsiteX38" fmla="*/ 622364 w 1432884"/>
                <a:gd name="connsiteY38" fmla="*/ 1226635 h 1432883"/>
                <a:gd name="connsiteX39" fmla="*/ 421543 w 1432884"/>
                <a:gd name="connsiteY39" fmla="*/ 1143412 h 1432883"/>
                <a:gd name="connsiteX40" fmla="*/ 256906 w 1432884"/>
                <a:gd name="connsiteY40" fmla="*/ 1270056 h 1432883"/>
                <a:gd name="connsiteX41" fmla="*/ 162827 w 1432884"/>
                <a:gd name="connsiteY41" fmla="*/ 1175979 h 1432883"/>
                <a:gd name="connsiteX42" fmla="*/ 289472 w 1432884"/>
                <a:gd name="connsiteY42" fmla="*/ 1011341 h 1432883"/>
                <a:gd name="connsiteX43" fmla="*/ 206249 w 1432884"/>
                <a:gd name="connsiteY43" fmla="*/ 810520 h 1432883"/>
                <a:gd name="connsiteX44" fmla="*/ 0 w 1432884"/>
                <a:gd name="connsiteY44" fmla="*/ 783383 h 1432883"/>
                <a:gd name="connsiteX45" fmla="*/ 0 w 1432884"/>
                <a:gd name="connsiteY45" fmla="*/ 649502 h 1432883"/>
                <a:gd name="connsiteX46" fmla="*/ 206249 w 1432884"/>
                <a:gd name="connsiteY46" fmla="*/ 622364 h 1432883"/>
                <a:gd name="connsiteX47" fmla="*/ 289472 w 1432884"/>
                <a:gd name="connsiteY47" fmla="*/ 421543 h 1432883"/>
                <a:gd name="connsiteX48" fmla="*/ 162827 w 1432884"/>
                <a:gd name="connsiteY48" fmla="*/ 256906 h 1432883"/>
                <a:gd name="connsiteX49" fmla="*/ 256906 w 1432884"/>
                <a:gd name="connsiteY49" fmla="*/ 162827 h 1432883"/>
                <a:gd name="connsiteX50" fmla="*/ 421543 w 1432884"/>
                <a:gd name="connsiteY50" fmla="*/ 289472 h 1432883"/>
                <a:gd name="connsiteX51" fmla="*/ 622364 w 1432884"/>
                <a:gd name="connsiteY51" fmla="*/ 206249 h 143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432884" h="1432883">
                  <a:moveTo>
                    <a:pt x="718252" y="546378"/>
                  </a:moveTo>
                  <a:cubicBezTo>
                    <a:pt x="810522" y="544569"/>
                    <a:pt x="888318" y="622365"/>
                    <a:pt x="888318" y="716443"/>
                  </a:cubicBezTo>
                  <a:cubicBezTo>
                    <a:pt x="888318" y="810522"/>
                    <a:pt x="812331" y="886509"/>
                    <a:pt x="718252" y="886509"/>
                  </a:cubicBezTo>
                  <a:cubicBezTo>
                    <a:pt x="624174" y="886509"/>
                    <a:pt x="548187" y="810522"/>
                    <a:pt x="548187" y="716443"/>
                  </a:cubicBezTo>
                  <a:cubicBezTo>
                    <a:pt x="548187" y="622365"/>
                    <a:pt x="624174" y="546378"/>
                    <a:pt x="718252" y="546378"/>
                  </a:cubicBezTo>
                  <a:close/>
                  <a:moveTo>
                    <a:pt x="716444" y="410690"/>
                  </a:moveTo>
                  <a:cubicBezTo>
                    <a:pt x="548187" y="410690"/>
                    <a:pt x="412497" y="548190"/>
                    <a:pt x="412497" y="714637"/>
                  </a:cubicBezTo>
                  <a:cubicBezTo>
                    <a:pt x="412497" y="882892"/>
                    <a:pt x="549997" y="1018581"/>
                    <a:pt x="716444" y="1018581"/>
                  </a:cubicBezTo>
                  <a:cubicBezTo>
                    <a:pt x="884698" y="1018581"/>
                    <a:pt x="1020389" y="882892"/>
                    <a:pt x="1020389" y="714637"/>
                  </a:cubicBezTo>
                  <a:cubicBezTo>
                    <a:pt x="1020389" y="546381"/>
                    <a:pt x="882890" y="410690"/>
                    <a:pt x="716444" y="410690"/>
                  </a:cubicBezTo>
                  <a:close/>
                  <a:moveTo>
                    <a:pt x="716444" y="369079"/>
                  </a:moveTo>
                  <a:cubicBezTo>
                    <a:pt x="908219" y="369079"/>
                    <a:pt x="1063809" y="524670"/>
                    <a:pt x="1063809" y="716445"/>
                  </a:cubicBezTo>
                  <a:cubicBezTo>
                    <a:pt x="1063809" y="908221"/>
                    <a:pt x="908219" y="1063812"/>
                    <a:pt x="716444" y="1063812"/>
                  </a:cubicBezTo>
                  <a:cubicBezTo>
                    <a:pt x="524668" y="1063812"/>
                    <a:pt x="369076" y="908221"/>
                    <a:pt x="369076" y="716445"/>
                  </a:cubicBezTo>
                  <a:cubicBezTo>
                    <a:pt x="369076" y="524670"/>
                    <a:pt x="524668" y="369079"/>
                    <a:pt x="716444" y="369079"/>
                  </a:cubicBezTo>
                  <a:close/>
                  <a:moveTo>
                    <a:pt x="718252" y="309373"/>
                  </a:moveTo>
                  <a:cubicBezTo>
                    <a:pt x="493911" y="309373"/>
                    <a:pt x="311182" y="492102"/>
                    <a:pt x="311182" y="716442"/>
                  </a:cubicBezTo>
                  <a:cubicBezTo>
                    <a:pt x="311182" y="940782"/>
                    <a:pt x="493911" y="1123510"/>
                    <a:pt x="718252" y="1123510"/>
                  </a:cubicBezTo>
                  <a:cubicBezTo>
                    <a:pt x="942592" y="1123510"/>
                    <a:pt x="1125321" y="940782"/>
                    <a:pt x="1125321" y="716442"/>
                  </a:cubicBezTo>
                  <a:cubicBezTo>
                    <a:pt x="1125321" y="490292"/>
                    <a:pt x="942592" y="307564"/>
                    <a:pt x="718252" y="309373"/>
                  </a:cubicBezTo>
                  <a:close/>
                  <a:moveTo>
                    <a:pt x="649503" y="0"/>
                  </a:moveTo>
                  <a:lnTo>
                    <a:pt x="783383" y="0"/>
                  </a:lnTo>
                  <a:lnTo>
                    <a:pt x="810520" y="206249"/>
                  </a:lnTo>
                  <a:cubicBezTo>
                    <a:pt x="884698" y="218913"/>
                    <a:pt x="951638" y="247860"/>
                    <a:pt x="1011342" y="289472"/>
                  </a:cubicBezTo>
                  <a:lnTo>
                    <a:pt x="1175978" y="162827"/>
                  </a:lnTo>
                  <a:lnTo>
                    <a:pt x="1270057" y="256906"/>
                  </a:lnTo>
                  <a:lnTo>
                    <a:pt x="1143413" y="421543"/>
                  </a:lnTo>
                  <a:cubicBezTo>
                    <a:pt x="1185025" y="481247"/>
                    <a:pt x="1213971" y="548186"/>
                    <a:pt x="1226636" y="622364"/>
                  </a:cubicBezTo>
                  <a:lnTo>
                    <a:pt x="1432884" y="649502"/>
                  </a:lnTo>
                  <a:lnTo>
                    <a:pt x="1432884" y="783383"/>
                  </a:lnTo>
                  <a:lnTo>
                    <a:pt x="1226636" y="810520"/>
                  </a:lnTo>
                  <a:cubicBezTo>
                    <a:pt x="1213971" y="884697"/>
                    <a:pt x="1185025" y="951637"/>
                    <a:pt x="1143413" y="1011341"/>
                  </a:cubicBezTo>
                  <a:lnTo>
                    <a:pt x="1270057" y="1175979"/>
                  </a:lnTo>
                  <a:lnTo>
                    <a:pt x="1175978" y="1270056"/>
                  </a:lnTo>
                  <a:lnTo>
                    <a:pt x="1011342" y="1143412"/>
                  </a:lnTo>
                  <a:cubicBezTo>
                    <a:pt x="951638" y="1185024"/>
                    <a:pt x="884698" y="1213970"/>
                    <a:pt x="810520" y="1226635"/>
                  </a:cubicBezTo>
                  <a:lnTo>
                    <a:pt x="783383" y="1432883"/>
                  </a:lnTo>
                  <a:lnTo>
                    <a:pt x="649503" y="1432883"/>
                  </a:lnTo>
                  <a:lnTo>
                    <a:pt x="622364" y="1226635"/>
                  </a:lnTo>
                  <a:cubicBezTo>
                    <a:pt x="548187" y="1213970"/>
                    <a:pt x="481247" y="1185024"/>
                    <a:pt x="421543" y="1143412"/>
                  </a:cubicBezTo>
                  <a:lnTo>
                    <a:pt x="256906" y="1270056"/>
                  </a:lnTo>
                  <a:lnTo>
                    <a:pt x="162827" y="1175979"/>
                  </a:lnTo>
                  <a:lnTo>
                    <a:pt x="289472" y="1011341"/>
                  </a:lnTo>
                  <a:cubicBezTo>
                    <a:pt x="247860" y="951637"/>
                    <a:pt x="218913" y="884697"/>
                    <a:pt x="206249" y="810520"/>
                  </a:cubicBezTo>
                  <a:lnTo>
                    <a:pt x="0" y="783383"/>
                  </a:lnTo>
                  <a:lnTo>
                    <a:pt x="0" y="649502"/>
                  </a:lnTo>
                  <a:lnTo>
                    <a:pt x="206249" y="622364"/>
                  </a:lnTo>
                  <a:cubicBezTo>
                    <a:pt x="218913" y="548186"/>
                    <a:pt x="247860" y="481247"/>
                    <a:pt x="289472" y="421543"/>
                  </a:cubicBezTo>
                  <a:lnTo>
                    <a:pt x="162827" y="256906"/>
                  </a:lnTo>
                  <a:lnTo>
                    <a:pt x="256906" y="162827"/>
                  </a:lnTo>
                  <a:lnTo>
                    <a:pt x="421543" y="289472"/>
                  </a:lnTo>
                  <a:cubicBezTo>
                    <a:pt x="481247" y="247860"/>
                    <a:pt x="548187" y="218913"/>
                    <a:pt x="622364" y="206249"/>
                  </a:cubicBezTo>
                  <a:close/>
                </a:path>
              </a:pathLst>
            </a:custGeom>
            <a:solidFill>
              <a:schemeClr val="bg1"/>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31" name="任意多边形: 形状 30">
              <a:extLst>
                <a:ext uri="{FF2B5EF4-FFF2-40B4-BE49-F238E27FC236}">
                  <a16:creationId xmlns:a16="http://schemas.microsoft.com/office/drawing/2014/main" id="{E29B7AD1-A06B-4818-AA69-9017CF236156}"/>
                </a:ext>
              </a:extLst>
            </p:cNvPr>
            <p:cNvSpPr/>
            <p:nvPr/>
          </p:nvSpPr>
          <p:spPr>
            <a:xfrm>
              <a:off x="4600039" y="2683252"/>
              <a:ext cx="90460" cy="90460"/>
            </a:xfrm>
            <a:custGeom>
              <a:avLst/>
              <a:gdLst>
                <a:gd name="connsiteX0" fmla="*/ 40975 w 71885"/>
                <a:gd name="connsiteY0" fmla="*/ 10783 h 71885"/>
                <a:gd name="connsiteX1" fmla="*/ 71167 w 71885"/>
                <a:gd name="connsiteY1" fmla="*/ 40975 h 71885"/>
                <a:gd name="connsiteX2" fmla="*/ 40975 w 71885"/>
                <a:gd name="connsiteY2" fmla="*/ 71167 h 71885"/>
                <a:gd name="connsiteX3" fmla="*/ 10783 w 71885"/>
                <a:gd name="connsiteY3" fmla="*/ 40975 h 71885"/>
                <a:gd name="connsiteX4" fmla="*/ 40975 w 71885"/>
                <a:gd name="connsiteY4" fmla="*/ 10783 h 718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85" h="71885">
                  <a:moveTo>
                    <a:pt x="40975" y="10783"/>
                  </a:moveTo>
                  <a:cubicBezTo>
                    <a:pt x="58228" y="10783"/>
                    <a:pt x="71167" y="23722"/>
                    <a:pt x="71167" y="40975"/>
                  </a:cubicBezTo>
                  <a:cubicBezTo>
                    <a:pt x="71167" y="58228"/>
                    <a:pt x="58228" y="71167"/>
                    <a:pt x="40975" y="71167"/>
                  </a:cubicBezTo>
                  <a:cubicBezTo>
                    <a:pt x="23722" y="71167"/>
                    <a:pt x="10783" y="58228"/>
                    <a:pt x="10783" y="40975"/>
                  </a:cubicBezTo>
                  <a:cubicBezTo>
                    <a:pt x="10783" y="23722"/>
                    <a:pt x="23722" y="10783"/>
                    <a:pt x="40975" y="10783"/>
                  </a:cubicBezTo>
                  <a:close/>
                </a:path>
              </a:pathLst>
            </a:custGeom>
            <a:solidFill>
              <a:srgbClr val="09131D"/>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32" name="任意多边形: 形状 31">
              <a:extLst>
                <a:ext uri="{FF2B5EF4-FFF2-40B4-BE49-F238E27FC236}">
                  <a16:creationId xmlns:a16="http://schemas.microsoft.com/office/drawing/2014/main" id="{C3C7002D-0996-4357-B238-E7D4EF00F5AF}"/>
                </a:ext>
              </a:extLst>
            </p:cNvPr>
            <p:cNvSpPr/>
            <p:nvPr/>
          </p:nvSpPr>
          <p:spPr>
            <a:xfrm>
              <a:off x="4549382" y="1775036"/>
              <a:ext cx="90460" cy="90460"/>
            </a:xfrm>
            <a:custGeom>
              <a:avLst/>
              <a:gdLst>
                <a:gd name="connsiteX0" fmla="*/ 40975 w 71885"/>
                <a:gd name="connsiteY0" fmla="*/ 10783 h 71885"/>
                <a:gd name="connsiteX1" fmla="*/ 71167 w 71885"/>
                <a:gd name="connsiteY1" fmla="*/ 40975 h 71885"/>
                <a:gd name="connsiteX2" fmla="*/ 40975 w 71885"/>
                <a:gd name="connsiteY2" fmla="*/ 71167 h 71885"/>
                <a:gd name="connsiteX3" fmla="*/ 10783 w 71885"/>
                <a:gd name="connsiteY3" fmla="*/ 40975 h 71885"/>
                <a:gd name="connsiteX4" fmla="*/ 40975 w 71885"/>
                <a:gd name="connsiteY4" fmla="*/ 10783 h 718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85" h="71885">
                  <a:moveTo>
                    <a:pt x="40975" y="10783"/>
                  </a:moveTo>
                  <a:cubicBezTo>
                    <a:pt x="58227" y="10783"/>
                    <a:pt x="71167" y="23722"/>
                    <a:pt x="71167" y="40975"/>
                  </a:cubicBezTo>
                  <a:cubicBezTo>
                    <a:pt x="71167" y="58228"/>
                    <a:pt x="58227" y="71167"/>
                    <a:pt x="40975" y="71167"/>
                  </a:cubicBezTo>
                  <a:cubicBezTo>
                    <a:pt x="23722" y="71167"/>
                    <a:pt x="10783" y="58228"/>
                    <a:pt x="10783" y="40975"/>
                  </a:cubicBezTo>
                  <a:cubicBezTo>
                    <a:pt x="10783" y="25160"/>
                    <a:pt x="25160" y="10783"/>
                    <a:pt x="40975" y="10783"/>
                  </a:cubicBezTo>
                  <a:close/>
                </a:path>
              </a:pathLst>
            </a:custGeom>
            <a:solidFill>
              <a:srgbClr val="09131D"/>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33" name="任意多边形: 形状 32">
              <a:extLst>
                <a:ext uri="{FF2B5EF4-FFF2-40B4-BE49-F238E27FC236}">
                  <a16:creationId xmlns:a16="http://schemas.microsoft.com/office/drawing/2014/main" id="{40678AFD-CA5E-4391-B37F-2D12007EA701}"/>
                </a:ext>
              </a:extLst>
            </p:cNvPr>
            <p:cNvSpPr/>
            <p:nvPr/>
          </p:nvSpPr>
          <p:spPr>
            <a:xfrm>
              <a:off x="3841984" y="2234571"/>
              <a:ext cx="90460" cy="90460"/>
            </a:xfrm>
            <a:custGeom>
              <a:avLst/>
              <a:gdLst>
                <a:gd name="connsiteX0" fmla="*/ 40975 w 71885"/>
                <a:gd name="connsiteY0" fmla="*/ 71167 h 71885"/>
                <a:gd name="connsiteX1" fmla="*/ 10783 w 71885"/>
                <a:gd name="connsiteY1" fmla="*/ 40975 h 71885"/>
                <a:gd name="connsiteX2" fmla="*/ 40975 w 71885"/>
                <a:gd name="connsiteY2" fmla="*/ 10783 h 71885"/>
                <a:gd name="connsiteX3" fmla="*/ 71167 w 71885"/>
                <a:gd name="connsiteY3" fmla="*/ 40975 h 71885"/>
                <a:gd name="connsiteX4" fmla="*/ 40975 w 71885"/>
                <a:gd name="connsiteY4" fmla="*/ 71167 h 718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85" h="71885">
                  <a:moveTo>
                    <a:pt x="40975" y="71167"/>
                  </a:moveTo>
                  <a:cubicBezTo>
                    <a:pt x="23722" y="71167"/>
                    <a:pt x="10783" y="58227"/>
                    <a:pt x="10783" y="40975"/>
                  </a:cubicBezTo>
                  <a:cubicBezTo>
                    <a:pt x="10783" y="23722"/>
                    <a:pt x="23722" y="10783"/>
                    <a:pt x="40975" y="10783"/>
                  </a:cubicBezTo>
                  <a:cubicBezTo>
                    <a:pt x="58228" y="10783"/>
                    <a:pt x="71167" y="23722"/>
                    <a:pt x="71167" y="40975"/>
                  </a:cubicBezTo>
                  <a:cubicBezTo>
                    <a:pt x="71167" y="56790"/>
                    <a:pt x="56790" y="71167"/>
                    <a:pt x="40975" y="71167"/>
                  </a:cubicBezTo>
                  <a:close/>
                </a:path>
              </a:pathLst>
            </a:custGeom>
            <a:solidFill>
              <a:srgbClr val="09131D"/>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34" name="任意多边形: 形状 33">
              <a:extLst>
                <a:ext uri="{FF2B5EF4-FFF2-40B4-BE49-F238E27FC236}">
                  <a16:creationId xmlns:a16="http://schemas.microsoft.com/office/drawing/2014/main" id="{1F05A041-49C3-42D3-BD17-55C1815DEF91}"/>
                </a:ext>
              </a:extLst>
            </p:cNvPr>
            <p:cNvSpPr/>
            <p:nvPr/>
          </p:nvSpPr>
          <p:spPr>
            <a:xfrm>
              <a:off x="3945109" y="1775036"/>
              <a:ext cx="90460" cy="90460"/>
            </a:xfrm>
            <a:custGeom>
              <a:avLst/>
              <a:gdLst>
                <a:gd name="connsiteX0" fmla="*/ 40975 w 71885"/>
                <a:gd name="connsiteY0" fmla="*/ 71167 h 71885"/>
                <a:gd name="connsiteX1" fmla="*/ 10783 w 71885"/>
                <a:gd name="connsiteY1" fmla="*/ 40975 h 71885"/>
                <a:gd name="connsiteX2" fmla="*/ 40975 w 71885"/>
                <a:gd name="connsiteY2" fmla="*/ 10783 h 71885"/>
                <a:gd name="connsiteX3" fmla="*/ 71167 w 71885"/>
                <a:gd name="connsiteY3" fmla="*/ 40975 h 71885"/>
                <a:gd name="connsiteX4" fmla="*/ 40975 w 71885"/>
                <a:gd name="connsiteY4" fmla="*/ 71167 h 718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85" h="71885">
                  <a:moveTo>
                    <a:pt x="40975" y="71167"/>
                  </a:moveTo>
                  <a:cubicBezTo>
                    <a:pt x="23722" y="71167"/>
                    <a:pt x="10783" y="58228"/>
                    <a:pt x="10783" y="40975"/>
                  </a:cubicBezTo>
                  <a:cubicBezTo>
                    <a:pt x="10783" y="23722"/>
                    <a:pt x="23722" y="10783"/>
                    <a:pt x="40975" y="10783"/>
                  </a:cubicBezTo>
                  <a:cubicBezTo>
                    <a:pt x="58228" y="10783"/>
                    <a:pt x="71167" y="23722"/>
                    <a:pt x="71167" y="40975"/>
                  </a:cubicBezTo>
                  <a:cubicBezTo>
                    <a:pt x="71167" y="58228"/>
                    <a:pt x="56790" y="71167"/>
                    <a:pt x="40975" y="71167"/>
                  </a:cubicBezTo>
                  <a:close/>
                </a:path>
              </a:pathLst>
            </a:custGeom>
            <a:solidFill>
              <a:srgbClr val="09131D"/>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35" name="任意多边形: 形状 34">
              <a:extLst>
                <a:ext uri="{FF2B5EF4-FFF2-40B4-BE49-F238E27FC236}">
                  <a16:creationId xmlns:a16="http://schemas.microsoft.com/office/drawing/2014/main" id="{D168F284-7288-4E21-A6EA-283EF07A5F7D}"/>
                </a:ext>
              </a:extLst>
            </p:cNvPr>
            <p:cNvSpPr/>
            <p:nvPr/>
          </p:nvSpPr>
          <p:spPr>
            <a:xfrm>
              <a:off x="4410076" y="1543459"/>
              <a:ext cx="90460" cy="90460"/>
            </a:xfrm>
            <a:custGeom>
              <a:avLst/>
              <a:gdLst>
                <a:gd name="connsiteX0" fmla="*/ 40975 w 71885"/>
                <a:gd name="connsiteY0" fmla="*/ 10783 h 71885"/>
                <a:gd name="connsiteX1" fmla="*/ 71167 w 71885"/>
                <a:gd name="connsiteY1" fmla="*/ 40975 h 71885"/>
                <a:gd name="connsiteX2" fmla="*/ 40975 w 71885"/>
                <a:gd name="connsiteY2" fmla="*/ 71167 h 71885"/>
                <a:gd name="connsiteX3" fmla="*/ 10783 w 71885"/>
                <a:gd name="connsiteY3" fmla="*/ 40975 h 71885"/>
                <a:gd name="connsiteX4" fmla="*/ 40975 w 71885"/>
                <a:gd name="connsiteY4" fmla="*/ 10783 h 718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85" h="71885">
                  <a:moveTo>
                    <a:pt x="40975" y="10783"/>
                  </a:moveTo>
                  <a:cubicBezTo>
                    <a:pt x="58228" y="10783"/>
                    <a:pt x="71167" y="23722"/>
                    <a:pt x="71167" y="40975"/>
                  </a:cubicBezTo>
                  <a:cubicBezTo>
                    <a:pt x="71167" y="58228"/>
                    <a:pt x="58228" y="71167"/>
                    <a:pt x="40975" y="71167"/>
                  </a:cubicBezTo>
                  <a:cubicBezTo>
                    <a:pt x="23722" y="71167"/>
                    <a:pt x="10783" y="58228"/>
                    <a:pt x="10783" y="40975"/>
                  </a:cubicBezTo>
                  <a:cubicBezTo>
                    <a:pt x="10783" y="23722"/>
                    <a:pt x="25160" y="10783"/>
                    <a:pt x="40975" y="10783"/>
                  </a:cubicBezTo>
                  <a:close/>
                </a:path>
              </a:pathLst>
            </a:custGeom>
            <a:solidFill>
              <a:srgbClr val="09131D"/>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36" name="任意多边形: 形状 35">
              <a:extLst>
                <a:ext uri="{FF2B5EF4-FFF2-40B4-BE49-F238E27FC236}">
                  <a16:creationId xmlns:a16="http://schemas.microsoft.com/office/drawing/2014/main" id="{5C4F792F-9C28-4007-B8EE-4CCD03312F6E}"/>
                </a:ext>
              </a:extLst>
            </p:cNvPr>
            <p:cNvSpPr/>
            <p:nvPr/>
          </p:nvSpPr>
          <p:spPr>
            <a:xfrm>
              <a:off x="4209252" y="1377012"/>
              <a:ext cx="90460" cy="90460"/>
            </a:xfrm>
            <a:custGeom>
              <a:avLst/>
              <a:gdLst>
                <a:gd name="connsiteX0" fmla="*/ 40975 w 71885"/>
                <a:gd name="connsiteY0" fmla="*/ 10783 h 71885"/>
                <a:gd name="connsiteX1" fmla="*/ 71167 w 71885"/>
                <a:gd name="connsiteY1" fmla="*/ 40975 h 71885"/>
                <a:gd name="connsiteX2" fmla="*/ 40975 w 71885"/>
                <a:gd name="connsiteY2" fmla="*/ 71167 h 71885"/>
                <a:gd name="connsiteX3" fmla="*/ 10783 w 71885"/>
                <a:gd name="connsiteY3" fmla="*/ 40975 h 71885"/>
                <a:gd name="connsiteX4" fmla="*/ 40975 w 71885"/>
                <a:gd name="connsiteY4" fmla="*/ 10783 h 718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85" h="71885">
                  <a:moveTo>
                    <a:pt x="40975" y="10783"/>
                  </a:moveTo>
                  <a:cubicBezTo>
                    <a:pt x="58228" y="10783"/>
                    <a:pt x="71167" y="23722"/>
                    <a:pt x="71167" y="40975"/>
                  </a:cubicBezTo>
                  <a:cubicBezTo>
                    <a:pt x="71167" y="58228"/>
                    <a:pt x="58228" y="71167"/>
                    <a:pt x="40975" y="71167"/>
                  </a:cubicBezTo>
                  <a:cubicBezTo>
                    <a:pt x="23722" y="71167"/>
                    <a:pt x="10783" y="58228"/>
                    <a:pt x="10783" y="40975"/>
                  </a:cubicBezTo>
                  <a:cubicBezTo>
                    <a:pt x="10783" y="25160"/>
                    <a:pt x="23722" y="10783"/>
                    <a:pt x="40975" y="10783"/>
                  </a:cubicBezTo>
                  <a:close/>
                </a:path>
              </a:pathLst>
            </a:custGeom>
            <a:solidFill>
              <a:srgbClr val="09131D"/>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37" name="任意多边形: 形状 36">
              <a:extLst>
                <a:ext uri="{FF2B5EF4-FFF2-40B4-BE49-F238E27FC236}">
                  <a16:creationId xmlns:a16="http://schemas.microsoft.com/office/drawing/2014/main" id="{08739FC2-B618-487F-82D8-17A770F8224F}"/>
                </a:ext>
              </a:extLst>
            </p:cNvPr>
            <p:cNvSpPr/>
            <p:nvPr/>
          </p:nvSpPr>
          <p:spPr>
            <a:xfrm>
              <a:off x="4486061" y="2131447"/>
              <a:ext cx="90460" cy="90460"/>
            </a:xfrm>
            <a:custGeom>
              <a:avLst/>
              <a:gdLst>
                <a:gd name="connsiteX0" fmla="*/ 40975 w 71885"/>
                <a:gd name="connsiteY0" fmla="*/ 10783 h 71885"/>
                <a:gd name="connsiteX1" fmla="*/ 71167 w 71885"/>
                <a:gd name="connsiteY1" fmla="*/ 40975 h 71885"/>
                <a:gd name="connsiteX2" fmla="*/ 40975 w 71885"/>
                <a:gd name="connsiteY2" fmla="*/ 71167 h 71885"/>
                <a:gd name="connsiteX3" fmla="*/ 10783 w 71885"/>
                <a:gd name="connsiteY3" fmla="*/ 40975 h 71885"/>
                <a:gd name="connsiteX4" fmla="*/ 40975 w 71885"/>
                <a:gd name="connsiteY4" fmla="*/ 10783 h 718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85" h="71885">
                  <a:moveTo>
                    <a:pt x="40975" y="10783"/>
                  </a:moveTo>
                  <a:cubicBezTo>
                    <a:pt x="58227" y="10783"/>
                    <a:pt x="71167" y="23722"/>
                    <a:pt x="71167" y="40975"/>
                  </a:cubicBezTo>
                  <a:cubicBezTo>
                    <a:pt x="71167" y="58228"/>
                    <a:pt x="58227" y="71167"/>
                    <a:pt x="40975" y="71167"/>
                  </a:cubicBezTo>
                  <a:cubicBezTo>
                    <a:pt x="23722" y="71167"/>
                    <a:pt x="10783" y="58228"/>
                    <a:pt x="10783" y="40975"/>
                  </a:cubicBezTo>
                  <a:cubicBezTo>
                    <a:pt x="10783" y="23722"/>
                    <a:pt x="23722" y="10783"/>
                    <a:pt x="40975" y="10783"/>
                  </a:cubicBezTo>
                  <a:close/>
                </a:path>
              </a:pathLst>
            </a:custGeom>
            <a:solidFill>
              <a:srgbClr val="09131D"/>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38" name="任意多边形: 形状 37">
              <a:extLst>
                <a:ext uri="{FF2B5EF4-FFF2-40B4-BE49-F238E27FC236}">
                  <a16:creationId xmlns:a16="http://schemas.microsoft.com/office/drawing/2014/main" id="{607F5694-716B-4B8D-A44B-14311AA8A3EA}"/>
                </a:ext>
              </a:extLst>
            </p:cNvPr>
            <p:cNvSpPr/>
            <p:nvPr/>
          </p:nvSpPr>
          <p:spPr>
            <a:xfrm>
              <a:off x="4144123" y="2683252"/>
              <a:ext cx="90460" cy="90460"/>
            </a:xfrm>
            <a:custGeom>
              <a:avLst/>
              <a:gdLst>
                <a:gd name="connsiteX0" fmla="*/ 40975 w 71885"/>
                <a:gd name="connsiteY0" fmla="*/ 10783 h 71885"/>
                <a:gd name="connsiteX1" fmla="*/ 71167 w 71885"/>
                <a:gd name="connsiteY1" fmla="*/ 40975 h 71885"/>
                <a:gd name="connsiteX2" fmla="*/ 40975 w 71885"/>
                <a:gd name="connsiteY2" fmla="*/ 71167 h 71885"/>
                <a:gd name="connsiteX3" fmla="*/ 10783 w 71885"/>
                <a:gd name="connsiteY3" fmla="*/ 40975 h 71885"/>
                <a:gd name="connsiteX4" fmla="*/ 40975 w 71885"/>
                <a:gd name="connsiteY4" fmla="*/ 10783 h 718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85" h="71885">
                  <a:moveTo>
                    <a:pt x="40975" y="10783"/>
                  </a:moveTo>
                  <a:cubicBezTo>
                    <a:pt x="58228" y="10783"/>
                    <a:pt x="71167" y="23722"/>
                    <a:pt x="71167" y="40975"/>
                  </a:cubicBezTo>
                  <a:cubicBezTo>
                    <a:pt x="71167" y="58228"/>
                    <a:pt x="58228" y="71167"/>
                    <a:pt x="40975" y="71167"/>
                  </a:cubicBezTo>
                  <a:cubicBezTo>
                    <a:pt x="23722" y="71167"/>
                    <a:pt x="10783" y="58228"/>
                    <a:pt x="10783" y="40975"/>
                  </a:cubicBezTo>
                  <a:cubicBezTo>
                    <a:pt x="10783" y="23722"/>
                    <a:pt x="23722" y="10783"/>
                    <a:pt x="40975" y="10783"/>
                  </a:cubicBezTo>
                  <a:close/>
                </a:path>
              </a:pathLst>
            </a:custGeom>
            <a:solidFill>
              <a:srgbClr val="09131D"/>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39" name="任意多边形: 形状 38">
              <a:extLst>
                <a:ext uri="{FF2B5EF4-FFF2-40B4-BE49-F238E27FC236}">
                  <a16:creationId xmlns:a16="http://schemas.microsoft.com/office/drawing/2014/main" id="{322E8ABB-4601-4B1E-94C2-BEEE4B0F4FB2}"/>
                </a:ext>
              </a:extLst>
            </p:cNvPr>
            <p:cNvSpPr/>
            <p:nvPr/>
          </p:nvSpPr>
          <p:spPr>
            <a:xfrm>
              <a:off x="4703165" y="2234571"/>
              <a:ext cx="90460" cy="90460"/>
            </a:xfrm>
            <a:custGeom>
              <a:avLst/>
              <a:gdLst>
                <a:gd name="connsiteX0" fmla="*/ 40975 w 71885"/>
                <a:gd name="connsiteY0" fmla="*/ 10783 h 71885"/>
                <a:gd name="connsiteX1" fmla="*/ 71167 w 71885"/>
                <a:gd name="connsiteY1" fmla="*/ 40975 h 71885"/>
                <a:gd name="connsiteX2" fmla="*/ 40975 w 71885"/>
                <a:gd name="connsiteY2" fmla="*/ 71167 h 71885"/>
                <a:gd name="connsiteX3" fmla="*/ 10783 w 71885"/>
                <a:gd name="connsiteY3" fmla="*/ 40975 h 71885"/>
                <a:gd name="connsiteX4" fmla="*/ 40975 w 71885"/>
                <a:gd name="connsiteY4" fmla="*/ 10783 h 718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85" h="71885">
                  <a:moveTo>
                    <a:pt x="40975" y="10783"/>
                  </a:moveTo>
                  <a:cubicBezTo>
                    <a:pt x="58227" y="10783"/>
                    <a:pt x="71167" y="23722"/>
                    <a:pt x="71167" y="40975"/>
                  </a:cubicBezTo>
                  <a:cubicBezTo>
                    <a:pt x="71167" y="58227"/>
                    <a:pt x="58227" y="71167"/>
                    <a:pt x="40975" y="71167"/>
                  </a:cubicBezTo>
                  <a:cubicBezTo>
                    <a:pt x="23722" y="71167"/>
                    <a:pt x="10783" y="58227"/>
                    <a:pt x="10783" y="40975"/>
                  </a:cubicBezTo>
                  <a:cubicBezTo>
                    <a:pt x="10783" y="23722"/>
                    <a:pt x="23722" y="10783"/>
                    <a:pt x="40975" y="10783"/>
                  </a:cubicBezTo>
                  <a:close/>
                </a:path>
              </a:pathLst>
            </a:custGeom>
            <a:solidFill>
              <a:srgbClr val="09131D"/>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40" name="任意多边形: 形状 39">
              <a:extLst>
                <a:ext uri="{FF2B5EF4-FFF2-40B4-BE49-F238E27FC236}">
                  <a16:creationId xmlns:a16="http://schemas.microsoft.com/office/drawing/2014/main" id="{B44C5932-C6ED-4D4F-B03C-9BB426F71498}"/>
                </a:ext>
              </a:extLst>
            </p:cNvPr>
            <p:cNvSpPr/>
            <p:nvPr/>
          </p:nvSpPr>
          <p:spPr>
            <a:xfrm>
              <a:off x="3543469" y="6082733"/>
              <a:ext cx="343747" cy="343746"/>
            </a:xfrm>
            <a:custGeom>
              <a:avLst/>
              <a:gdLst>
                <a:gd name="connsiteX0" fmla="*/ 111423 w 273166"/>
                <a:gd name="connsiteY0" fmla="*/ 268134 h 273166"/>
                <a:gd name="connsiteX1" fmla="*/ 167494 w 273166"/>
                <a:gd name="connsiteY1" fmla="*/ 268134 h 273166"/>
                <a:gd name="connsiteX2" fmla="*/ 167494 w 273166"/>
                <a:gd name="connsiteY2" fmla="*/ 242256 h 273166"/>
                <a:gd name="connsiteX3" fmla="*/ 191935 w 273166"/>
                <a:gd name="connsiteY3" fmla="*/ 232191 h 273166"/>
                <a:gd name="connsiteX4" fmla="*/ 210626 w 273166"/>
                <a:gd name="connsiteY4" fmla="*/ 250881 h 273166"/>
                <a:gd name="connsiteX5" fmla="*/ 250882 w 273166"/>
                <a:gd name="connsiteY5" fmla="*/ 210626 h 273166"/>
                <a:gd name="connsiteX6" fmla="*/ 232191 w 273166"/>
                <a:gd name="connsiteY6" fmla="*/ 191935 h 273166"/>
                <a:gd name="connsiteX7" fmla="*/ 242256 w 273166"/>
                <a:gd name="connsiteY7" fmla="*/ 167494 h 273166"/>
                <a:gd name="connsiteX8" fmla="*/ 268134 w 273166"/>
                <a:gd name="connsiteY8" fmla="*/ 167494 h 273166"/>
                <a:gd name="connsiteX9" fmla="*/ 268134 w 273166"/>
                <a:gd name="connsiteY9" fmla="*/ 111423 h 273166"/>
                <a:gd name="connsiteX10" fmla="*/ 242256 w 273166"/>
                <a:gd name="connsiteY10" fmla="*/ 111423 h 273166"/>
                <a:gd name="connsiteX11" fmla="*/ 232191 w 273166"/>
                <a:gd name="connsiteY11" fmla="*/ 86982 h 273166"/>
                <a:gd name="connsiteX12" fmla="*/ 250882 w 273166"/>
                <a:gd name="connsiteY12" fmla="*/ 68292 h 273166"/>
                <a:gd name="connsiteX13" fmla="*/ 210626 w 273166"/>
                <a:gd name="connsiteY13" fmla="*/ 28035 h 273166"/>
                <a:gd name="connsiteX14" fmla="*/ 191935 w 273166"/>
                <a:gd name="connsiteY14" fmla="*/ 46726 h 273166"/>
                <a:gd name="connsiteX15" fmla="*/ 167494 w 273166"/>
                <a:gd name="connsiteY15" fmla="*/ 36662 h 273166"/>
                <a:gd name="connsiteX16" fmla="*/ 167494 w 273166"/>
                <a:gd name="connsiteY16" fmla="*/ 10783 h 273166"/>
                <a:gd name="connsiteX17" fmla="*/ 111423 w 273166"/>
                <a:gd name="connsiteY17" fmla="*/ 10783 h 273166"/>
                <a:gd name="connsiteX18" fmla="*/ 111423 w 273166"/>
                <a:gd name="connsiteY18" fmla="*/ 36662 h 273166"/>
                <a:gd name="connsiteX19" fmla="*/ 86982 w 273166"/>
                <a:gd name="connsiteY19" fmla="*/ 46726 h 273166"/>
                <a:gd name="connsiteX20" fmla="*/ 68292 w 273166"/>
                <a:gd name="connsiteY20" fmla="*/ 28035 h 273166"/>
                <a:gd name="connsiteX21" fmla="*/ 28035 w 273166"/>
                <a:gd name="connsiteY21" fmla="*/ 68292 h 273166"/>
                <a:gd name="connsiteX22" fmla="*/ 46726 w 273166"/>
                <a:gd name="connsiteY22" fmla="*/ 86982 h 273166"/>
                <a:gd name="connsiteX23" fmla="*/ 36662 w 273166"/>
                <a:gd name="connsiteY23" fmla="*/ 111423 h 273166"/>
                <a:gd name="connsiteX24" fmla="*/ 10783 w 273166"/>
                <a:gd name="connsiteY24" fmla="*/ 111423 h 273166"/>
                <a:gd name="connsiteX25" fmla="*/ 10783 w 273166"/>
                <a:gd name="connsiteY25" fmla="*/ 167494 h 273166"/>
                <a:gd name="connsiteX26" fmla="*/ 36662 w 273166"/>
                <a:gd name="connsiteY26" fmla="*/ 167494 h 273166"/>
                <a:gd name="connsiteX27" fmla="*/ 46726 w 273166"/>
                <a:gd name="connsiteY27" fmla="*/ 191935 h 273166"/>
                <a:gd name="connsiteX28" fmla="*/ 28035 w 273166"/>
                <a:gd name="connsiteY28" fmla="*/ 210626 h 273166"/>
                <a:gd name="connsiteX29" fmla="*/ 68292 w 273166"/>
                <a:gd name="connsiteY29" fmla="*/ 250881 h 273166"/>
                <a:gd name="connsiteX30" fmla="*/ 86982 w 273166"/>
                <a:gd name="connsiteY30" fmla="*/ 232191 h 273166"/>
                <a:gd name="connsiteX31" fmla="*/ 111423 w 273166"/>
                <a:gd name="connsiteY31" fmla="*/ 242256 h 273166"/>
                <a:gd name="connsiteX32" fmla="*/ 111423 w 273166"/>
                <a:gd name="connsiteY32" fmla="*/ 268134 h 273166"/>
                <a:gd name="connsiteX33" fmla="*/ 89857 w 273166"/>
                <a:gd name="connsiteY33" fmla="*/ 140177 h 273166"/>
                <a:gd name="connsiteX34" fmla="*/ 140177 w 273166"/>
                <a:gd name="connsiteY34" fmla="*/ 89857 h 273166"/>
                <a:gd name="connsiteX35" fmla="*/ 190498 w 273166"/>
                <a:gd name="connsiteY35" fmla="*/ 140177 h 273166"/>
                <a:gd name="connsiteX36" fmla="*/ 140177 w 273166"/>
                <a:gd name="connsiteY36" fmla="*/ 190498 h 273166"/>
                <a:gd name="connsiteX37" fmla="*/ 89857 w 273166"/>
                <a:gd name="connsiteY37" fmla="*/ 140177 h 273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73166" h="273166">
                  <a:moveTo>
                    <a:pt x="111423" y="268134"/>
                  </a:moveTo>
                  <a:lnTo>
                    <a:pt x="167494" y="268134"/>
                  </a:lnTo>
                  <a:lnTo>
                    <a:pt x="167494" y="242256"/>
                  </a:lnTo>
                  <a:cubicBezTo>
                    <a:pt x="176120" y="239380"/>
                    <a:pt x="184747" y="236504"/>
                    <a:pt x="191935" y="232191"/>
                  </a:cubicBezTo>
                  <a:lnTo>
                    <a:pt x="210626" y="250881"/>
                  </a:lnTo>
                  <a:lnTo>
                    <a:pt x="250882" y="210626"/>
                  </a:lnTo>
                  <a:lnTo>
                    <a:pt x="232191" y="191935"/>
                  </a:lnTo>
                  <a:cubicBezTo>
                    <a:pt x="236504" y="184747"/>
                    <a:pt x="239380" y="176120"/>
                    <a:pt x="242256" y="167494"/>
                  </a:cubicBezTo>
                  <a:lnTo>
                    <a:pt x="268134" y="167494"/>
                  </a:lnTo>
                  <a:lnTo>
                    <a:pt x="268134" y="111423"/>
                  </a:lnTo>
                  <a:lnTo>
                    <a:pt x="242256" y="111423"/>
                  </a:lnTo>
                  <a:cubicBezTo>
                    <a:pt x="239380" y="102797"/>
                    <a:pt x="236504" y="94170"/>
                    <a:pt x="232191" y="86982"/>
                  </a:cubicBezTo>
                  <a:lnTo>
                    <a:pt x="250882" y="68292"/>
                  </a:lnTo>
                  <a:lnTo>
                    <a:pt x="210626" y="28035"/>
                  </a:lnTo>
                  <a:lnTo>
                    <a:pt x="191935" y="46726"/>
                  </a:lnTo>
                  <a:cubicBezTo>
                    <a:pt x="184747" y="42412"/>
                    <a:pt x="176120" y="39537"/>
                    <a:pt x="167494" y="36662"/>
                  </a:cubicBezTo>
                  <a:lnTo>
                    <a:pt x="167494" y="10783"/>
                  </a:lnTo>
                  <a:lnTo>
                    <a:pt x="111423" y="10783"/>
                  </a:lnTo>
                  <a:lnTo>
                    <a:pt x="111423" y="36662"/>
                  </a:lnTo>
                  <a:cubicBezTo>
                    <a:pt x="102797" y="39537"/>
                    <a:pt x="94171" y="42412"/>
                    <a:pt x="86982" y="46726"/>
                  </a:cubicBezTo>
                  <a:lnTo>
                    <a:pt x="68292" y="28035"/>
                  </a:lnTo>
                  <a:lnTo>
                    <a:pt x="28035" y="68292"/>
                  </a:lnTo>
                  <a:lnTo>
                    <a:pt x="46726" y="86982"/>
                  </a:lnTo>
                  <a:cubicBezTo>
                    <a:pt x="42413" y="94170"/>
                    <a:pt x="39537" y="102797"/>
                    <a:pt x="36662" y="111423"/>
                  </a:cubicBezTo>
                  <a:lnTo>
                    <a:pt x="10783" y="111423"/>
                  </a:lnTo>
                  <a:lnTo>
                    <a:pt x="10783" y="167494"/>
                  </a:lnTo>
                  <a:lnTo>
                    <a:pt x="36662" y="167494"/>
                  </a:lnTo>
                  <a:cubicBezTo>
                    <a:pt x="39537" y="176120"/>
                    <a:pt x="42413" y="184747"/>
                    <a:pt x="46726" y="191935"/>
                  </a:cubicBezTo>
                  <a:lnTo>
                    <a:pt x="28035" y="210626"/>
                  </a:lnTo>
                  <a:lnTo>
                    <a:pt x="68292" y="250881"/>
                  </a:lnTo>
                  <a:lnTo>
                    <a:pt x="86982" y="232191"/>
                  </a:lnTo>
                  <a:cubicBezTo>
                    <a:pt x="94171" y="236504"/>
                    <a:pt x="102797" y="239380"/>
                    <a:pt x="111423" y="242256"/>
                  </a:cubicBezTo>
                  <a:lnTo>
                    <a:pt x="111423" y="268134"/>
                  </a:lnTo>
                  <a:close/>
                  <a:moveTo>
                    <a:pt x="89857" y="140177"/>
                  </a:moveTo>
                  <a:cubicBezTo>
                    <a:pt x="89857" y="112861"/>
                    <a:pt x="112861" y="89857"/>
                    <a:pt x="140177" y="89857"/>
                  </a:cubicBezTo>
                  <a:cubicBezTo>
                    <a:pt x="167494" y="89857"/>
                    <a:pt x="190498" y="112861"/>
                    <a:pt x="190498" y="140177"/>
                  </a:cubicBezTo>
                  <a:cubicBezTo>
                    <a:pt x="190498" y="167494"/>
                    <a:pt x="167494" y="190498"/>
                    <a:pt x="140177" y="190498"/>
                  </a:cubicBezTo>
                  <a:cubicBezTo>
                    <a:pt x="111423" y="190498"/>
                    <a:pt x="89857" y="167494"/>
                    <a:pt x="89857" y="140177"/>
                  </a:cubicBezTo>
                  <a:close/>
                </a:path>
              </a:pathLst>
            </a:custGeom>
            <a:solidFill>
              <a:schemeClr val="bg1"/>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41" name="任意多边形: 形状 40">
              <a:extLst>
                <a:ext uri="{FF2B5EF4-FFF2-40B4-BE49-F238E27FC236}">
                  <a16:creationId xmlns:a16="http://schemas.microsoft.com/office/drawing/2014/main" id="{FD303CE9-13C8-4950-9AF3-B7230BC67A77}"/>
                </a:ext>
              </a:extLst>
            </p:cNvPr>
            <p:cNvSpPr/>
            <p:nvPr/>
          </p:nvSpPr>
          <p:spPr>
            <a:xfrm>
              <a:off x="2623493" y="6619160"/>
              <a:ext cx="323846" cy="238840"/>
            </a:xfrm>
            <a:custGeom>
              <a:avLst/>
              <a:gdLst>
                <a:gd name="connsiteX0" fmla="*/ 146731 w 291832"/>
                <a:gd name="connsiteY0" fmla="*/ 91299 h 215229"/>
                <a:gd name="connsiteX1" fmla="*/ 89669 w 291832"/>
                <a:gd name="connsiteY1" fmla="*/ 148361 h 215229"/>
                <a:gd name="connsiteX2" fmla="*/ 146731 w 291832"/>
                <a:gd name="connsiteY2" fmla="*/ 205423 h 215229"/>
                <a:gd name="connsiteX3" fmla="*/ 203794 w 291832"/>
                <a:gd name="connsiteY3" fmla="*/ 148361 h 215229"/>
                <a:gd name="connsiteX4" fmla="*/ 146731 w 291832"/>
                <a:gd name="connsiteY4" fmla="*/ 91299 h 215229"/>
                <a:gd name="connsiteX5" fmla="*/ 114124 w 291832"/>
                <a:gd name="connsiteY5" fmla="*/ 0 h 215229"/>
                <a:gd name="connsiteX6" fmla="*/ 177708 w 291832"/>
                <a:gd name="connsiteY6" fmla="*/ 0 h 215229"/>
                <a:gd name="connsiteX7" fmla="*/ 177708 w 291832"/>
                <a:gd name="connsiteY7" fmla="*/ 29346 h 215229"/>
                <a:gd name="connsiteX8" fmla="*/ 205423 w 291832"/>
                <a:gd name="connsiteY8" fmla="*/ 40759 h 215229"/>
                <a:gd name="connsiteX9" fmla="*/ 226619 w 291832"/>
                <a:gd name="connsiteY9" fmla="*/ 19565 h 215229"/>
                <a:gd name="connsiteX10" fmla="*/ 272268 w 291832"/>
                <a:gd name="connsiteY10" fmla="*/ 65214 h 215229"/>
                <a:gd name="connsiteX11" fmla="*/ 251073 w 291832"/>
                <a:gd name="connsiteY11" fmla="*/ 86408 h 215229"/>
                <a:gd name="connsiteX12" fmla="*/ 262486 w 291832"/>
                <a:gd name="connsiteY12" fmla="*/ 114124 h 215229"/>
                <a:gd name="connsiteX13" fmla="*/ 291832 w 291832"/>
                <a:gd name="connsiteY13" fmla="*/ 114124 h 215229"/>
                <a:gd name="connsiteX14" fmla="*/ 291832 w 291832"/>
                <a:gd name="connsiteY14" fmla="*/ 177707 h 215229"/>
                <a:gd name="connsiteX15" fmla="*/ 262486 w 291832"/>
                <a:gd name="connsiteY15" fmla="*/ 177707 h 215229"/>
                <a:gd name="connsiteX16" fmla="*/ 251073 w 291832"/>
                <a:gd name="connsiteY16" fmla="*/ 205423 h 215229"/>
                <a:gd name="connsiteX17" fmla="*/ 260880 w 291832"/>
                <a:gd name="connsiteY17" fmla="*/ 215229 h 215229"/>
                <a:gd name="connsiteX18" fmla="*/ 30952 w 291832"/>
                <a:gd name="connsiteY18" fmla="*/ 215229 h 215229"/>
                <a:gd name="connsiteX19" fmla="*/ 40759 w 291832"/>
                <a:gd name="connsiteY19" fmla="*/ 205423 h 215229"/>
                <a:gd name="connsiteX20" fmla="*/ 29346 w 291832"/>
                <a:gd name="connsiteY20" fmla="*/ 177707 h 215229"/>
                <a:gd name="connsiteX21" fmla="*/ 0 w 291832"/>
                <a:gd name="connsiteY21" fmla="*/ 177707 h 215229"/>
                <a:gd name="connsiteX22" fmla="*/ 0 w 291832"/>
                <a:gd name="connsiteY22" fmla="*/ 114124 h 215229"/>
                <a:gd name="connsiteX23" fmla="*/ 29346 w 291832"/>
                <a:gd name="connsiteY23" fmla="*/ 114124 h 215229"/>
                <a:gd name="connsiteX24" fmla="*/ 40759 w 291832"/>
                <a:gd name="connsiteY24" fmla="*/ 86408 h 215229"/>
                <a:gd name="connsiteX25" fmla="*/ 19563 w 291832"/>
                <a:gd name="connsiteY25" fmla="*/ 65214 h 215229"/>
                <a:gd name="connsiteX26" fmla="*/ 65214 w 291832"/>
                <a:gd name="connsiteY26" fmla="*/ 19565 h 215229"/>
                <a:gd name="connsiteX27" fmla="*/ 86408 w 291832"/>
                <a:gd name="connsiteY27" fmla="*/ 40759 h 215229"/>
                <a:gd name="connsiteX28" fmla="*/ 114124 w 291832"/>
                <a:gd name="connsiteY28" fmla="*/ 29346 h 215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91832" h="215229">
                  <a:moveTo>
                    <a:pt x="146731" y="91299"/>
                  </a:moveTo>
                  <a:cubicBezTo>
                    <a:pt x="115755" y="91299"/>
                    <a:pt x="89669" y="117385"/>
                    <a:pt x="89669" y="148361"/>
                  </a:cubicBezTo>
                  <a:cubicBezTo>
                    <a:pt x="89669" y="179338"/>
                    <a:pt x="115755" y="203793"/>
                    <a:pt x="146731" y="205423"/>
                  </a:cubicBezTo>
                  <a:cubicBezTo>
                    <a:pt x="177708" y="205423"/>
                    <a:pt x="203794" y="179338"/>
                    <a:pt x="203794" y="148361"/>
                  </a:cubicBezTo>
                  <a:cubicBezTo>
                    <a:pt x="203794" y="117385"/>
                    <a:pt x="177708" y="91299"/>
                    <a:pt x="146731" y="91299"/>
                  </a:cubicBezTo>
                  <a:close/>
                  <a:moveTo>
                    <a:pt x="114124" y="0"/>
                  </a:moveTo>
                  <a:lnTo>
                    <a:pt x="177708" y="0"/>
                  </a:lnTo>
                  <a:lnTo>
                    <a:pt x="177708" y="29346"/>
                  </a:lnTo>
                  <a:cubicBezTo>
                    <a:pt x="187489" y="32606"/>
                    <a:pt x="197272" y="35868"/>
                    <a:pt x="205423" y="40759"/>
                  </a:cubicBezTo>
                  <a:lnTo>
                    <a:pt x="226619" y="19565"/>
                  </a:lnTo>
                  <a:lnTo>
                    <a:pt x="272268" y="65214"/>
                  </a:lnTo>
                  <a:lnTo>
                    <a:pt x="251073" y="86408"/>
                  </a:lnTo>
                  <a:cubicBezTo>
                    <a:pt x="255964" y="94559"/>
                    <a:pt x="259225" y="104342"/>
                    <a:pt x="262486" y="114124"/>
                  </a:cubicBezTo>
                  <a:lnTo>
                    <a:pt x="291832" y="114124"/>
                  </a:lnTo>
                  <a:lnTo>
                    <a:pt x="291832" y="177707"/>
                  </a:lnTo>
                  <a:lnTo>
                    <a:pt x="262486" y="177707"/>
                  </a:lnTo>
                  <a:cubicBezTo>
                    <a:pt x="259225" y="187489"/>
                    <a:pt x="255964" y="197272"/>
                    <a:pt x="251073" y="205423"/>
                  </a:cubicBezTo>
                  <a:lnTo>
                    <a:pt x="260880" y="215229"/>
                  </a:lnTo>
                  <a:lnTo>
                    <a:pt x="30952" y="215229"/>
                  </a:lnTo>
                  <a:lnTo>
                    <a:pt x="40759" y="205423"/>
                  </a:lnTo>
                  <a:cubicBezTo>
                    <a:pt x="35868" y="197272"/>
                    <a:pt x="32606" y="187489"/>
                    <a:pt x="29346" y="177707"/>
                  </a:cubicBezTo>
                  <a:lnTo>
                    <a:pt x="0" y="177707"/>
                  </a:lnTo>
                  <a:lnTo>
                    <a:pt x="0" y="114124"/>
                  </a:lnTo>
                  <a:lnTo>
                    <a:pt x="29346" y="114124"/>
                  </a:lnTo>
                  <a:cubicBezTo>
                    <a:pt x="32606" y="104342"/>
                    <a:pt x="35868" y="94559"/>
                    <a:pt x="40759" y="86408"/>
                  </a:cubicBezTo>
                  <a:lnTo>
                    <a:pt x="19563" y="65214"/>
                  </a:lnTo>
                  <a:lnTo>
                    <a:pt x="65214" y="19565"/>
                  </a:lnTo>
                  <a:lnTo>
                    <a:pt x="86408" y="40759"/>
                  </a:lnTo>
                  <a:cubicBezTo>
                    <a:pt x="94559" y="35868"/>
                    <a:pt x="104342" y="32606"/>
                    <a:pt x="114124" y="29346"/>
                  </a:cubicBezTo>
                  <a:close/>
                </a:path>
              </a:pathLst>
            </a:custGeom>
            <a:solidFill>
              <a:schemeClr val="bg1"/>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42" name="任意多边形: 形状 41">
              <a:extLst>
                <a:ext uri="{FF2B5EF4-FFF2-40B4-BE49-F238E27FC236}">
                  <a16:creationId xmlns:a16="http://schemas.microsoft.com/office/drawing/2014/main" id="{10E81EEC-1187-4F2C-B587-218837D7D00C}"/>
                </a:ext>
              </a:extLst>
            </p:cNvPr>
            <p:cNvSpPr/>
            <p:nvPr/>
          </p:nvSpPr>
          <p:spPr>
            <a:xfrm>
              <a:off x="1463793" y="3936122"/>
              <a:ext cx="790620" cy="790618"/>
            </a:xfrm>
            <a:custGeom>
              <a:avLst/>
              <a:gdLst>
                <a:gd name="connsiteX0" fmla="*/ 392599 w 790620"/>
                <a:gd name="connsiteY0" fmla="*/ 309370 h 790618"/>
                <a:gd name="connsiteX1" fmla="*/ 479442 w 790620"/>
                <a:gd name="connsiteY1" fmla="*/ 396212 h 790618"/>
                <a:gd name="connsiteX2" fmla="*/ 392599 w 790620"/>
                <a:gd name="connsiteY2" fmla="*/ 483053 h 790618"/>
                <a:gd name="connsiteX3" fmla="*/ 305758 w 790620"/>
                <a:gd name="connsiteY3" fmla="*/ 396212 h 790618"/>
                <a:gd name="connsiteX4" fmla="*/ 392599 w 790620"/>
                <a:gd name="connsiteY4" fmla="*/ 309370 h 790618"/>
                <a:gd name="connsiteX5" fmla="*/ 394408 w 790620"/>
                <a:gd name="connsiteY5" fmla="*/ 182728 h 790618"/>
                <a:gd name="connsiteX6" fmla="*/ 180921 w 790620"/>
                <a:gd name="connsiteY6" fmla="*/ 396215 h 790618"/>
                <a:gd name="connsiteX7" fmla="*/ 394408 w 790620"/>
                <a:gd name="connsiteY7" fmla="*/ 609700 h 790618"/>
                <a:gd name="connsiteX8" fmla="*/ 607893 w 790620"/>
                <a:gd name="connsiteY8" fmla="*/ 396215 h 790618"/>
                <a:gd name="connsiteX9" fmla="*/ 394408 w 790620"/>
                <a:gd name="connsiteY9" fmla="*/ 182728 h 790618"/>
                <a:gd name="connsiteX10" fmla="*/ 358222 w 790620"/>
                <a:gd name="connsiteY10" fmla="*/ 0 h 790618"/>
                <a:gd name="connsiteX11" fmla="*/ 432399 w 790620"/>
                <a:gd name="connsiteY11" fmla="*/ 0 h 790618"/>
                <a:gd name="connsiteX12" fmla="*/ 445483 w 790620"/>
                <a:gd name="connsiteY12" fmla="*/ 104671 h 790618"/>
                <a:gd name="connsiteX13" fmla="*/ 454426 w 790620"/>
                <a:gd name="connsiteY13" fmla="*/ 105576 h 790618"/>
                <a:gd name="connsiteX14" fmla="*/ 560639 w 790620"/>
                <a:gd name="connsiteY14" fmla="*/ 150453 h 790618"/>
                <a:gd name="connsiteX15" fmla="*/ 564815 w 790620"/>
                <a:gd name="connsiteY15" fmla="*/ 153913 h 790618"/>
                <a:gd name="connsiteX16" fmla="*/ 647696 w 790620"/>
                <a:gd name="connsiteY16" fmla="*/ 90458 h 790618"/>
                <a:gd name="connsiteX17" fmla="*/ 700163 w 790620"/>
                <a:gd name="connsiteY17" fmla="*/ 142925 h 790618"/>
                <a:gd name="connsiteX18" fmla="*/ 636636 w 790620"/>
                <a:gd name="connsiteY18" fmla="*/ 225899 h 790618"/>
                <a:gd name="connsiteX19" fmla="*/ 640646 w 790620"/>
                <a:gd name="connsiteY19" fmla="*/ 230778 h 790618"/>
                <a:gd name="connsiteX20" fmla="*/ 685120 w 790620"/>
                <a:gd name="connsiteY20" fmla="*/ 336716 h 790618"/>
                <a:gd name="connsiteX21" fmla="*/ 685969 w 790620"/>
                <a:gd name="connsiteY21" fmla="*/ 345138 h 790618"/>
                <a:gd name="connsiteX22" fmla="*/ 790620 w 790620"/>
                <a:gd name="connsiteY22" fmla="*/ 358219 h 790618"/>
                <a:gd name="connsiteX23" fmla="*/ 790620 w 790620"/>
                <a:gd name="connsiteY23" fmla="*/ 432397 h 790618"/>
                <a:gd name="connsiteX24" fmla="*/ 686468 w 790620"/>
                <a:gd name="connsiteY24" fmla="*/ 446716 h 790618"/>
                <a:gd name="connsiteX25" fmla="*/ 685640 w 790620"/>
                <a:gd name="connsiteY25" fmla="*/ 455714 h 790618"/>
                <a:gd name="connsiteX26" fmla="*/ 649144 w 790620"/>
                <a:gd name="connsiteY26" fmla="*/ 549608 h 790618"/>
                <a:gd name="connsiteX27" fmla="*/ 635635 w 790620"/>
                <a:gd name="connsiteY27" fmla="*/ 565219 h 790618"/>
                <a:gd name="connsiteX28" fmla="*/ 700163 w 790620"/>
                <a:gd name="connsiteY28" fmla="*/ 649500 h 790618"/>
                <a:gd name="connsiteX29" fmla="*/ 647696 w 790620"/>
                <a:gd name="connsiteY29" fmla="*/ 700158 h 790618"/>
                <a:gd name="connsiteX30" fmla="*/ 565813 w 790620"/>
                <a:gd name="connsiteY30" fmla="*/ 637466 h 790618"/>
                <a:gd name="connsiteX31" fmla="*/ 542831 w 790620"/>
                <a:gd name="connsiteY31" fmla="*/ 653388 h 790618"/>
                <a:gd name="connsiteX32" fmla="*/ 472494 w 790620"/>
                <a:gd name="connsiteY32" fmla="*/ 682576 h 790618"/>
                <a:gd name="connsiteX33" fmla="*/ 445457 w 790620"/>
                <a:gd name="connsiteY33" fmla="*/ 686159 h 790618"/>
                <a:gd name="connsiteX34" fmla="*/ 432399 w 790620"/>
                <a:gd name="connsiteY34" fmla="*/ 790618 h 790618"/>
                <a:gd name="connsiteX35" fmla="*/ 358222 w 790620"/>
                <a:gd name="connsiteY35" fmla="*/ 790618 h 790618"/>
                <a:gd name="connsiteX36" fmla="*/ 345391 w 790620"/>
                <a:gd name="connsiteY36" fmla="*/ 687966 h 790618"/>
                <a:gd name="connsiteX37" fmla="*/ 334390 w 790620"/>
                <a:gd name="connsiteY37" fmla="*/ 686853 h 790618"/>
                <a:gd name="connsiteX38" fmla="*/ 240211 w 790620"/>
                <a:gd name="connsiteY38" fmla="*/ 649726 h 790618"/>
                <a:gd name="connsiteX39" fmla="*/ 225260 w 790620"/>
                <a:gd name="connsiteY39" fmla="*/ 636729 h 790618"/>
                <a:gd name="connsiteX40" fmla="*/ 141119 w 790620"/>
                <a:gd name="connsiteY40" fmla="*/ 700158 h 790618"/>
                <a:gd name="connsiteX41" fmla="*/ 90461 w 790620"/>
                <a:gd name="connsiteY41" fmla="*/ 649500 h 790618"/>
                <a:gd name="connsiteX42" fmla="*/ 153353 w 790620"/>
                <a:gd name="connsiteY42" fmla="*/ 567355 h 790618"/>
                <a:gd name="connsiteX43" fmla="*/ 136842 w 790620"/>
                <a:gd name="connsiteY43" fmla="*/ 543442 h 790618"/>
                <a:gd name="connsiteX44" fmla="*/ 107923 w 790620"/>
                <a:gd name="connsiteY44" fmla="*/ 473556 h 790618"/>
                <a:gd name="connsiteX45" fmla="*/ 104379 w 790620"/>
                <a:gd name="connsiteY45" fmla="*/ 446748 h 790618"/>
                <a:gd name="connsiteX46" fmla="*/ 0 w 790620"/>
                <a:gd name="connsiteY46" fmla="*/ 432397 h 790618"/>
                <a:gd name="connsiteX47" fmla="*/ 0 w 790620"/>
                <a:gd name="connsiteY47" fmla="*/ 358219 h 790618"/>
                <a:gd name="connsiteX48" fmla="*/ 105462 w 790620"/>
                <a:gd name="connsiteY48" fmla="*/ 345036 h 790618"/>
                <a:gd name="connsiteX49" fmla="*/ 111127 w 790620"/>
                <a:gd name="connsiteY49" fmla="*/ 307697 h 790618"/>
                <a:gd name="connsiteX50" fmla="*/ 148646 w 790620"/>
                <a:gd name="connsiteY50" fmla="*/ 229983 h 790618"/>
                <a:gd name="connsiteX51" fmla="*/ 153047 w 790620"/>
                <a:gd name="connsiteY51" fmla="*/ 224671 h 790618"/>
                <a:gd name="connsiteX52" fmla="*/ 90461 w 790620"/>
                <a:gd name="connsiteY52" fmla="*/ 142925 h 790618"/>
                <a:gd name="connsiteX53" fmla="*/ 141119 w 790620"/>
                <a:gd name="connsiteY53" fmla="*/ 90458 h 790618"/>
                <a:gd name="connsiteX54" fmla="*/ 224713 w 790620"/>
                <a:gd name="connsiteY54" fmla="*/ 153475 h 790618"/>
                <a:gd name="connsiteX55" fmla="*/ 228971 w 790620"/>
                <a:gd name="connsiteY55" fmla="*/ 149975 h 790618"/>
                <a:gd name="connsiteX56" fmla="*/ 334909 w 790620"/>
                <a:gd name="connsiteY56" fmla="*/ 105502 h 790618"/>
                <a:gd name="connsiteX57" fmla="*/ 345164 w 790620"/>
                <a:gd name="connsiteY57" fmla="*/ 104468 h 790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790620" h="790618">
                  <a:moveTo>
                    <a:pt x="392599" y="309370"/>
                  </a:moveTo>
                  <a:cubicBezTo>
                    <a:pt x="441449" y="307560"/>
                    <a:pt x="479442" y="347363"/>
                    <a:pt x="479442" y="396212"/>
                  </a:cubicBezTo>
                  <a:cubicBezTo>
                    <a:pt x="479442" y="445060"/>
                    <a:pt x="439639" y="483053"/>
                    <a:pt x="392599" y="483053"/>
                  </a:cubicBezTo>
                  <a:cubicBezTo>
                    <a:pt x="343751" y="483053"/>
                    <a:pt x="305758" y="443250"/>
                    <a:pt x="305758" y="396212"/>
                  </a:cubicBezTo>
                  <a:cubicBezTo>
                    <a:pt x="305758" y="347363"/>
                    <a:pt x="345561" y="309370"/>
                    <a:pt x="392599" y="309370"/>
                  </a:cubicBezTo>
                  <a:close/>
                  <a:moveTo>
                    <a:pt x="394408" y="182728"/>
                  </a:moveTo>
                  <a:cubicBezTo>
                    <a:pt x="276809" y="182728"/>
                    <a:pt x="180921" y="278616"/>
                    <a:pt x="180921" y="396215"/>
                  </a:cubicBezTo>
                  <a:cubicBezTo>
                    <a:pt x="180921" y="513813"/>
                    <a:pt x="276809" y="609700"/>
                    <a:pt x="394408" y="609700"/>
                  </a:cubicBezTo>
                  <a:cubicBezTo>
                    <a:pt x="512005" y="609700"/>
                    <a:pt x="607893" y="513813"/>
                    <a:pt x="607893" y="396215"/>
                  </a:cubicBezTo>
                  <a:cubicBezTo>
                    <a:pt x="609703" y="278616"/>
                    <a:pt x="513815" y="182728"/>
                    <a:pt x="394408" y="182728"/>
                  </a:cubicBezTo>
                  <a:close/>
                  <a:moveTo>
                    <a:pt x="358222" y="0"/>
                  </a:moveTo>
                  <a:lnTo>
                    <a:pt x="432399" y="0"/>
                  </a:lnTo>
                  <a:lnTo>
                    <a:pt x="445483" y="104671"/>
                  </a:lnTo>
                  <a:lnTo>
                    <a:pt x="454426" y="105576"/>
                  </a:lnTo>
                  <a:cubicBezTo>
                    <a:pt x="493161" y="113534"/>
                    <a:pt x="529084" y="129039"/>
                    <a:pt x="560639" y="150453"/>
                  </a:cubicBezTo>
                  <a:lnTo>
                    <a:pt x="564815" y="153913"/>
                  </a:lnTo>
                  <a:lnTo>
                    <a:pt x="647696" y="90458"/>
                  </a:lnTo>
                  <a:lnTo>
                    <a:pt x="700163" y="142925"/>
                  </a:lnTo>
                  <a:lnTo>
                    <a:pt x="636636" y="225899"/>
                  </a:lnTo>
                  <a:lnTo>
                    <a:pt x="640646" y="230778"/>
                  </a:lnTo>
                  <a:cubicBezTo>
                    <a:pt x="661912" y="262369"/>
                    <a:pt x="677254" y="298228"/>
                    <a:pt x="685120" y="336716"/>
                  </a:cubicBezTo>
                  <a:lnTo>
                    <a:pt x="685969" y="345138"/>
                  </a:lnTo>
                  <a:lnTo>
                    <a:pt x="790620" y="358219"/>
                  </a:lnTo>
                  <a:lnTo>
                    <a:pt x="790620" y="432397"/>
                  </a:lnTo>
                  <a:lnTo>
                    <a:pt x="686468" y="446716"/>
                  </a:lnTo>
                  <a:lnTo>
                    <a:pt x="685640" y="455714"/>
                  </a:lnTo>
                  <a:cubicBezTo>
                    <a:pt x="678974" y="489391"/>
                    <a:pt x="666442" y="521055"/>
                    <a:pt x="649144" y="549608"/>
                  </a:cubicBezTo>
                  <a:lnTo>
                    <a:pt x="635635" y="565219"/>
                  </a:lnTo>
                  <a:lnTo>
                    <a:pt x="700163" y="649500"/>
                  </a:lnTo>
                  <a:lnTo>
                    <a:pt x="647696" y="700158"/>
                  </a:lnTo>
                  <a:lnTo>
                    <a:pt x="565813" y="637466"/>
                  </a:lnTo>
                  <a:lnTo>
                    <a:pt x="542831" y="653388"/>
                  </a:lnTo>
                  <a:cubicBezTo>
                    <a:pt x="520986" y="665948"/>
                    <a:pt x="497385" y="675832"/>
                    <a:pt x="472494" y="682576"/>
                  </a:cubicBezTo>
                  <a:lnTo>
                    <a:pt x="445457" y="686159"/>
                  </a:lnTo>
                  <a:lnTo>
                    <a:pt x="432399" y="790618"/>
                  </a:lnTo>
                  <a:lnTo>
                    <a:pt x="358222" y="790618"/>
                  </a:lnTo>
                  <a:lnTo>
                    <a:pt x="345391" y="687966"/>
                  </a:lnTo>
                  <a:lnTo>
                    <a:pt x="334390" y="686853"/>
                  </a:lnTo>
                  <a:cubicBezTo>
                    <a:pt x="300496" y="679890"/>
                    <a:pt x="268756" y="667149"/>
                    <a:pt x="240211" y="649726"/>
                  </a:cubicBezTo>
                  <a:lnTo>
                    <a:pt x="225260" y="636729"/>
                  </a:lnTo>
                  <a:lnTo>
                    <a:pt x="141119" y="700158"/>
                  </a:lnTo>
                  <a:lnTo>
                    <a:pt x="90461" y="649500"/>
                  </a:lnTo>
                  <a:lnTo>
                    <a:pt x="153353" y="567355"/>
                  </a:lnTo>
                  <a:lnTo>
                    <a:pt x="136842" y="543442"/>
                  </a:lnTo>
                  <a:cubicBezTo>
                    <a:pt x="124380" y="521698"/>
                    <a:pt x="114594" y="498248"/>
                    <a:pt x="107923" y="473556"/>
                  </a:cubicBezTo>
                  <a:lnTo>
                    <a:pt x="104379" y="446748"/>
                  </a:lnTo>
                  <a:lnTo>
                    <a:pt x="0" y="432397"/>
                  </a:lnTo>
                  <a:lnTo>
                    <a:pt x="0" y="358219"/>
                  </a:lnTo>
                  <a:lnTo>
                    <a:pt x="105462" y="345036"/>
                  </a:lnTo>
                  <a:lnTo>
                    <a:pt x="111127" y="307697"/>
                  </a:lnTo>
                  <a:cubicBezTo>
                    <a:pt x="119848" y="279772"/>
                    <a:pt x="132585" y="253650"/>
                    <a:pt x="148646" y="229983"/>
                  </a:cubicBezTo>
                  <a:lnTo>
                    <a:pt x="153047" y="224671"/>
                  </a:lnTo>
                  <a:lnTo>
                    <a:pt x="90461" y="142925"/>
                  </a:lnTo>
                  <a:lnTo>
                    <a:pt x="141119" y="90458"/>
                  </a:lnTo>
                  <a:lnTo>
                    <a:pt x="224713" y="153475"/>
                  </a:lnTo>
                  <a:lnTo>
                    <a:pt x="228971" y="149975"/>
                  </a:lnTo>
                  <a:cubicBezTo>
                    <a:pt x="260562" y="128710"/>
                    <a:pt x="296421" y="113367"/>
                    <a:pt x="334909" y="105502"/>
                  </a:cubicBezTo>
                  <a:lnTo>
                    <a:pt x="345164" y="104468"/>
                  </a:lnTo>
                  <a:close/>
                </a:path>
              </a:pathLst>
            </a:custGeom>
            <a:solidFill>
              <a:srgbClr val="FFFFFF"/>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43" name="任意多边形: 形状 42">
              <a:extLst>
                <a:ext uri="{FF2B5EF4-FFF2-40B4-BE49-F238E27FC236}">
                  <a16:creationId xmlns:a16="http://schemas.microsoft.com/office/drawing/2014/main" id="{A1A7B302-C0C5-40F9-9ACF-80D3F75516A0}"/>
                </a:ext>
              </a:extLst>
            </p:cNvPr>
            <p:cNvSpPr/>
            <p:nvPr/>
          </p:nvSpPr>
          <p:spPr>
            <a:xfrm>
              <a:off x="2591832" y="4083570"/>
              <a:ext cx="72368" cy="72368"/>
            </a:xfrm>
            <a:custGeom>
              <a:avLst/>
              <a:gdLst>
                <a:gd name="connsiteX0" fmla="*/ 53914 w 57508"/>
                <a:gd name="connsiteY0" fmla="*/ 32349 h 57508"/>
                <a:gd name="connsiteX1" fmla="*/ 32349 w 57508"/>
                <a:gd name="connsiteY1" fmla="*/ 53914 h 57508"/>
                <a:gd name="connsiteX2" fmla="*/ 10783 w 57508"/>
                <a:gd name="connsiteY2" fmla="*/ 32349 h 57508"/>
                <a:gd name="connsiteX3" fmla="*/ 32349 w 57508"/>
                <a:gd name="connsiteY3" fmla="*/ 10783 h 57508"/>
                <a:gd name="connsiteX4" fmla="*/ 53914 w 57508"/>
                <a:gd name="connsiteY4" fmla="*/ 32349 h 575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508" h="57508">
                  <a:moveTo>
                    <a:pt x="53914" y="32349"/>
                  </a:moveTo>
                  <a:cubicBezTo>
                    <a:pt x="53914" y="43850"/>
                    <a:pt x="43850" y="53914"/>
                    <a:pt x="32349" y="53914"/>
                  </a:cubicBezTo>
                  <a:cubicBezTo>
                    <a:pt x="20847" y="53914"/>
                    <a:pt x="10783" y="43850"/>
                    <a:pt x="10783" y="32349"/>
                  </a:cubicBezTo>
                  <a:cubicBezTo>
                    <a:pt x="10783" y="20847"/>
                    <a:pt x="20847" y="10783"/>
                    <a:pt x="32349" y="10783"/>
                  </a:cubicBezTo>
                  <a:cubicBezTo>
                    <a:pt x="43850" y="10783"/>
                    <a:pt x="53914" y="20847"/>
                    <a:pt x="53914" y="32349"/>
                  </a:cubicBezTo>
                  <a:close/>
                </a:path>
              </a:pathLst>
            </a:custGeom>
            <a:solidFill>
              <a:srgbClr val="C9CED5"/>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44" name="任意多边形: 形状 43">
              <a:extLst>
                <a:ext uri="{FF2B5EF4-FFF2-40B4-BE49-F238E27FC236}">
                  <a16:creationId xmlns:a16="http://schemas.microsoft.com/office/drawing/2014/main" id="{D94EAB12-96B7-4012-9814-76B2B53B42AF}"/>
                </a:ext>
              </a:extLst>
            </p:cNvPr>
            <p:cNvSpPr/>
            <p:nvPr/>
          </p:nvSpPr>
          <p:spPr>
            <a:xfrm>
              <a:off x="1836491" y="3067706"/>
              <a:ext cx="1078281" cy="1078282"/>
            </a:xfrm>
            <a:custGeom>
              <a:avLst/>
              <a:gdLst>
                <a:gd name="connsiteX0" fmla="*/ 521916 w 1043829"/>
                <a:gd name="connsiteY0" fmla="*/ 374798 h 1043830"/>
                <a:gd name="connsiteX1" fmla="*/ 669033 w 1043829"/>
                <a:gd name="connsiteY1" fmla="*/ 521915 h 1043830"/>
                <a:gd name="connsiteX2" fmla="*/ 521916 w 1043829"/>
                <a:gd name="connsiteY2" fmla="*/ 669032 h 1043830"/>
                <a:gd name="connsiteX3" fmla="*/ 374799 w 1043829"/>
                <a:gd name="connsiteY3" fmla="*/ 521915 h 1043830"/>
                <a:gd name="connsiteX4" fmla="*/ 521916 w 1043829"/>
                <a:gd name="connsiteY4" fmla="*/ 374798 h 1043830"/>
                <a:gd name="connsiteX5" fmla="*/ 521913 w 1043829"/>
                <a:gd name="connsiteY5" fmla="*/ 301240 h 1043830"/>
                <a:gd name="connsiteX6" fmla="*/ 301237 w 1043829"/>
                <a:gd name="connsiteY6" fmla="*/ 521916 h 1043830"/>
                <a:gd name="connsiteX7" fmla="*/ 521913 w 1043829"/>
                <a:gd name="connsiteY7" fmla="*/ 742591 h 1043830"/>
                <a:gd name="connsiteX8" fmla="*/ 742588 w 1043829"/>
                <a:gd name="connsiteY8" fmla="*/ 521916 h 1043830"/>
                <a:gd name="connsiteX9" fmla="*/ 521913 w 1043829"/>
                <a:gd name="connsiteY9" fmla="*/ 301240 h 1043830"/>
                <a:gd name="connsiteX10" fmla="*/ 521913 w 1043829"/>
                <a:gd name="connsiteY10" fmla="*/ 267965 h 1043830"/>
                <a:gd name="connsiteX11" fmla="*/ 775865 w 1043829"/>
                <a:gd name="connsiteY11" fmla="*/ 521916 h 1043830"/>
                <a:gd name="connsiteX12" fmla="*/ 521913 w 1043829"/>
                <a:gd name="connsiteY12" fmla="*/ 775868 h 1043830"/>
                <a:gd name="connsiteX13" fmla="*/ 267962 w 1043829"/>
                <a:gd name="connsiteY13" fmla="*/ 521916 h 1043830"/>
                <a:gd name="connsiteX14" fmla="*/ 521913 w 1043829"/>
                <a:gd name="connsiteY14" fmla="*/ 267965 h 1043830"/>
                <a:gd name="connsiteX15" fmla="*/ 521915 w 1043829"/>
                <a:gd name="connsiteY15" fmla="*/ 224179 h 1043830"/>
                <a:gd name="connsiteX16" fmla="*/ 224178 w 1043829"/>
                <a:gd name="connsiteY16" fmla="*/ 521916 h 1043830"/>
                <a:gd name="connsiteX17" fmla="*/ 521915 w 1043829"/>
                <a:gd name="connsiteY17" fmla="*/ 819653 h 1043830"/>
                <a:gd name="connsiteX18" fmla="*/ 819652 w 1043829"/>
                <a:gd name="connsiteY18" fmla="*/ 521916 h 1043830"/>
                <a:gd name="connsiteX19" fmla="*/ 521915 w 1043829"/>
                <a:gd name="connsiteY19" fmla="*/ 224179 h 1043830"/>
                <a:gd name="connsiteX20" fmla="*/ 472874 w 1043829"/>
                <a:gd name="connsiteY20" fmla="*/ 0 h 1043830"/>
                <a:gd name="connsiteX21" fmla="*/ 570952 w 1043829"/>
                <a:gd name="connsiteY21" fmla="*/ 0 h 1043830"/>
                <a:gd name="connsiteX22" fmla="*/ 590287 w 1043829"/>
                <a:gd name="connsiteY22" fmla="*/ 150540 h 1043830"/>
                <a:gd name="connsiteX23" fmla="*/ 598008 w 1043829"/>
                <a:gd name="connsiteY23" fmla="*/ 151321 h 1043830"/>
                <a:gd name="connsiteX24" fmla="*/ 733201 w 1043829"/>
                <a:gd name="connsiteY24" fmla="*/ 208358 h 1043830"/>
                <a:gd name="connsiteX25" fmla="*/ 736734 w 1043829"/>
                <a:gd name="connsiteY25" fmla="*/ 211275 h 1043830"/>
                <a:gd name="connsiteX26" fmla="*/ 856430 w 1043829"/>
                <a:gd name="connsiteY26" fmla="*/ 119095 h 1043830"/>
                <a:gd name="connsiteX27" fmla="*/ 926486 w 1043829"/>
                <a:gd name="connsiteY27" fmla="*/ 187399 h 1043830"/>
                <a:gd name="connsiteX28" fmla="*/ 833461 w 1043829"/>
                <a:gd name="connsiteY28" fmla="*/ 308193 h 1043830"/>
                <a:gd name="connsiteX29" fmla="*/ 835473 w 1043829"/>
                <a:gd name="connsiteY29" fmla="*/ 310630 h 1043830"/>
                <a:gd name="connsiteX30" fmla="*/ 892510 w 1043829"/>
                <a:gd name="connsiteY30" fmla="*/ 445823 h 1043830"/>
                <a:gd name="connsiteX31" fmla="*/ 893291 w 1043829"/>
                <a:gd name="connsiteY31" fmla="*/ 453541 h 1043830"/>
                <a:gd name="connsiteX32" fmla="*/ 1043829 w 1043829"/>
                <a:gd name="connsiteY32" fmla="*/ 472876 h 1043830"/>
                <a:gd name="connsiteX33" fmla="*/ 1043829 w 1043829"/>
                <a:gd name="connsiteY33" fmla="*/ 570954 h 1043830"/>
                <a:gd name="connsiteX34" fmla="*/ 893292 w 1043829"/>
                <a:gd name="connsiteY34" fmla="*/ 590289 h 1043830"/>
                <a:gd name="connsiteX35" fmla="*/ 892510 w 1043829"/>
                <a:gd name="connsiteY35" fmla="*/ 598009 h 1043830"/>
                <a:gd name="connsiteX36" fmla="*/ 835473 w 1043829"/>
                <a:gd name="connsiteY36" fmla="*/ 733202 h 1043830"/>
                <a:gd name="connsiteX37" fmla="*/ 833462 w 1043829"/>
                <a:gd name="connsiteY37" fmla="*/ 735638 h 1043830"/>
                <a:gd name="connsiteX38" fmla="*/ 926486 w 1043829"/>
                <a:gd name="connsiteY38" fmla="*/ 856430 h 1043830"/>
                <a:gd name="connsiteX39" fmla="*/ 856430 w 1043829"/>
                <a:gd name="connsiteY39" fmla="*/ 926486 h 1043830"/>
                <a:gd name="connsiteX40" fmla="*/ 736502 w 1043829"/>
                <a:gd name="connsiteY40" fmla="*/ 832749 h 1043830"/>
                <a:gd name="connsiteX41" fmla="*/ 733201 w 1043829"/>
                <a:gd name="connsiteY41" fmla="*/ 835474 h 1043830"/>
                <a:gd name="connsiteX42" fmla="*/ 598008 w 1043829"/>
                <a:gd name="connsiteY42" fmla="*/ 892511 h 1043830"/>
                <a:gd name="connsiteX43" fmla="*/ 590287 w 1043829"/>
                <a:gd name="connsiteY43" fmla="*/ 893293 h 1043830"/>
                <a:gd name="connsiteX44" fmla="*/ 570952 w 1043829"/>
                <a:gd name="connsiteY44" fmla="*/ 1043830 h 1043830"/>
                <a:gd name="connsiteX45" fmla="*/ 472874 w 1043829"/>
                <a:gd name="connsiteY45" fmla="*/ 1043830 h 1043830"/>
                <a:gd name="connsiteX46" fmla="*/ 453539 w 1043829"/>
                <a:gd name="connsiteY46" fmla="*/ 893292 h 1043830"/>
                <a:gd name="connsiteX47" fmla="*/ 445822 w 1043829"/>
                <a:gd name="connsiteY47" fmla="*/ 892511 h 1043830"/>
                <a:gd name="connsiteX48" fmla="*/ 310629 w 1043829"/>
                <a:gd name="connsiteY48" fmla="*/ 835474 h 1043830"/>
                <a:gd name="connsiteX49" fmla="*/ 307993 w 1043829"/>
                <a:gd name="connsiteY49" fmla="*/ 833298 h 1043830"/>
                <a:gd name="connsiteX50" fmla="*/ 187397 w 1043829"/>
                <a:gd name="connsiteY50" fmla="*/ 926486 h 1043830"/>
                <a:gd name="connsiteX51" fmla="*/ 119093 w 1043829"/>
                <a:gd name="connsiteY51" fmla="*/ 856430 h 1043830"/>
                <a:gd name="connsiteX52" fmla="*/ 211273 w 1043829"/>
                <a:gd name="connsiteY52" fmla="*/ 736734 h 1043830"/>
                <a:gd name="connsiteX53" fmla="*/ 208357 w 1043829"/>
                <a:gd name="connsiteY53" fmla="*/ 733202 h 1043830"/>
                <a:gd name="connsiteX54" fmla="*/ 151321 w 1043829"/>
                <a:gd name="connsiteY54" fmla="*/ 598009 h 1043830"/>
                <a:gd name="connsiteX55" fmla="*/ 150521 w 1043829"/>
                <a:gd name="connsiteY55" fmla="*/ 590111 h 1043830"/>
                <a:gd name="connsiteX56" fmla="*/ 0 w 1043829"/>
                <a:gd name="connsiteY56" fmla="*/ 570954 h 1043830"/>
                <a:gd name="connsiteX57" fmla="*/ 0 w 1043829"/>
                <a:gd name="connsiteY57" fmla="*/ 472876 h 1043830"/>
                <a:gd name="connsiteX58" fmla="*/ 150521 w 1043829"/>
                <a:gd name="connsiteY58" fmla="*/ 453719 h 1043830"/>
                <a:gd name="connsiteX59" fmla="*/ 151321 w 1043829"/>
                <a:gd name="connsiteY59" fmla="*/ 445823 h 1043830"/>
                <a:gd name="connsiteX60" fmla="*/ 208357 w 1043829"/>
                <a:gd name="connsiteY60" fmla="*/ 310630 h 1043830"/>
                <a:gd name="connsiteX61" fmla="*/ 211274 w 1043829"/>
                <a:gd name="connsiteY61" fmla="*/ 307097 h 1043830"/>
                <a:gd name="connsiteX62" fmla="*/ 119093 w 1043829"/>
                <a:gd name="connsiteY62" fmla="*/ 187399 h 1043830"/>
                <a:gd name="connsiteX63" fmla="*/ 187397 w 1043829"/>
                <a:gd name="connsiteY63" fmla="*/ 119095 h 1043830"/>
                <a:gd name="connsiteX64" fmla="*/ 307755 w 1043829"/>
                <a:gd name="connsiteY64" fmla="*/ 210731 h 1043830"/>
                <a:gd name="connsiteX65" fmla="*/ 310629 w 1043829"/>
                <a:gd name="connsiteY65" fmla="*/ 208358 h 1043830"/>
                <a:gd name="connsiteX66" fmla="*/ 445822 w 1043829"/>
                <a:gd name="connsiteY66" fmla="*/ 151321 h 1043830"/>
                <a:gd name="connsiteX67" fmla="*/ 453539 w 1043829"/>
                <a:gd name="connsiteY67" fmla="*/ 150540 h 1043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043829" h="1043830">
                  <a:moveTo>
                    <a:pt x="521916" y="374798"/>
                  </a:moveTo>
                  <a:cubicBezTo>
                    <a:pt x="604231" y="374798"/>
                    <a:pt x="670784" y="441350"/>
                    <a:pt x="669033" y="521915"/>
                  </a:cubicBezTo>
                  <a:cubicBezTo>
                    <a:pt x="669033" y="602479"/>
                    <a:pt x="602480" y="669032"/>
                    <a:pt x="521916" y="669032"/>
                  </a:cubicBezTo>
                  <a:cubicBezTo>
                    <a:pt x="441351" y="669032"/>
                    <a:pt x="374799" y="602479"/>
                    <a:pt x="374799" y="521915"/>
                  </a:cubicBezTo>
                  <a:cubicBezTo>
                    <a:pt x="374799" y="441350"/>
                    <a:pt x="441351" y="374798"/>
                    <a:pt x="521916" y="374798"/>
                  </a:cubicBezTo>
                  <a:close/>
                  <a:moveTo>
                    <a:pt x="521913" y="301240"/>
                  </a:moveTo>
                  <a:cubicBezTo>
                    <a:pt x="399316" y="301240"/>
                    <a:pt x="301237" y="401071"/>
                    <a:pt x="301237" y="521916"/>
                  </a:cubicBezTo>
                  <a:cubicBezTo>
                    <a:pt x="301237" y="644513"/>
                    <a:pt x="401067" y="742591"/>
                    <a:pt x="521913" y="742591"/>
                  </a:cubicBezTo>
                  <a:cubicBezTo>
                    <a:pt x="644510" y="742591"/>
                    <a:pt x="742588" y="642762"/>
                    <a:pt x="742588" y="521916"/>
                  </a:cubicBezTo>
                  <a:cubicBezTo>
                    <a:pt x="742588" y="401071"/>
                    <a:pt x="644510" y="301240"/>
                    <a:pt x="521913" y="301240"/>
                  </a:cubicBezTo>
                  <a:close/>
                  <a:moveTo>
                    <a:pt x="521913" y="267965"/>
                  </a:moveTo>
                  <a:cubicBezTo>
                    <a:pt x="662024" y="267965"/>
                    <a:pt x="775865" y="381806"/>
                    <a:pt x="775865" y="521916"/>
                  </a:cubicBezTo>
                  <a:cubicBezTo>
                    <a:pt x="775865" y="662027"/>
                    <a:pt x="662024" y="775868"/>
                    <a:pt x="521913" y="775868"/>
                  </a:cubicBezTo>
                  <a:cubicBezTo>
                    <a:pt x="381801" y="775868"/>
                    <a:pt x="267962" y="662027"/>
                    <a:pt x="267962" y="521916"/>
                  </a:cubicBezTo>
                  <a:cubicBezTo>
                    <a:pt x="267962" y="381806"/>
                    <a:pt x="381801" y="267965"/>
                    <a:pt x="521913" y="267965"/>
                  </a:cubicBezTo>
                  <a:close/>
                  <a:moveTo>
                    <a:pt x="521915" y="224179"/>
                  </a:moveTo>
                  <a:cubicBezTo>
                    <a:pt x="357283" y="224179"/>
                    <a:pt x="224178" y="357286"/>
                    <a:pt x="224178" y="521916"/>
                  </a:cubicBezTo>
                  <a:cubicBezTo>
                    <a:pt x="224178" y="686547"/>
                    <a:pt x="357283" y="819653"/>
                    <a:pt x="521915" y="819653"/>
                  </a:cubicBezTo>
                  <a:cubicBezTo>
                    <a:pt x="686546" y="819653"/>
                    <a:pt x="819652" y="686547"/>
                    <a:pt x="819652" y="521916"/>
                  </a:cubicBezTo>
                  <a:cubicBezTo>
                    <a:pt x="819652" y="357286"/>
                    <a:pt x="686546" y="224179"/>
                    <a:pt x="521915" y="224179"/>
                  </a:cubicBezTo>
                  <a:close/>
                  <a:moveTo>
                    <a:pt x="472874" y="0"/>
                  </a:moveTo>
                  <a:lnTo>
                    <a:pt x="570952" y="0"/>
                  </a:lnTo>
                  <a:lnTo>
                    <a:pt x="590287" y="150540"/>
                  </a:lnTo>
                  <a:lnTo>
                    <a:pt x="598008" y="151321"/>
                  </a:lnTo>
                  <a:cubicBezTo>
                    <a:pt x="647191" y="161426"/>
                    <a:pt x="692939" y="181123"/>
                    <a:pt x="733201" y="208358"/>
                  </a:cubicBezTo>
                  <a:lnTo>
                    <a:pt x="736734" y="211275"/>
                  </a:lnTo>
                  <a:lnTo>
                    <a:pt x="856430" y="119095"/>
                  </a:lnTo>
                  <a:lnTo>
                    <a:pt x="926486" y="187399"/>
                  </a:lnTo>
                  <a:lnTo>
                    <a:pt x="833461" y="308193"/>
                  </a:lnTo>
                  <a:lnTo>
                    <a:pt x="835473" y="310630"/>
                  </a:lnTo>
                  <a:cubicBezTo>
                    <a:pt x="862709" y="350892"/>
                    <a:pt x="882405" y="396640"/>
                    <a:pt x="892510" y="445823"/>
                  </a:cubicBezTo>
                  <a:lnTo>
                    <a:pt x="893291" y="453541"/>
                  </a:lnTo>
                  <a:lnTo>
                    <a:pt x="1043829" y="472876"/>
                  </a:lnTo>
                  <a:lnTo>
                    <a:pt x="1043829" y="570954"/>
                  </a:lnTo>
                  <a:lnTo>
                    <a:pt x="893292" y="590289"/>
                  </a:lnTo>
                  <a:lnTo>
                    <a:pt x="892510" y="598009"/>
                  </a:lnTo>
                  <a:cubicBezTo>
                    <a:pt x="882405" y="647192"/>
                    <a:pt x="862709" y="692940"/>
                    <a:pt x="835473" y="733202"/>
                  </a:cubicBezTo>
                  <a:lnTo>
                    <a:pt x="833462" y="735638"/>
                  </a:lnTo>
                  <a:lnTo>
                    <a:pt x="926486" y="856430"/>
                  </a:lnTo>
                  <a:lnTo>
                    <a:pt x="856430" y="926486"/>
                  </a:lnTo>
                  <a:lnTo>
                    <a:pt x="736502" y="832749"/>
                  </a:lnTo>
                  <a:lnTo>
                    <a:pt x="733201" y="835474"/>
                  </a:lnTo>
                  <a:cubicBezTo>
                    <a:pt x="692939" y="862710"/>
                    <a:pt x="647191" y="882406"/>
                    <a:pt x="598008" y="892511"/>
                  </a:cubicBezTo>
                  <a:lnTo>
                    <a:pt x="590287" y="893293"/>
                  </a:lnTo>
                  <a:lnTo>
                    <a:pt x="570952" y="1043830"/>
                  </a:lnTo>
                  <a:lnTo>
                    <a:pt x="472874" y="1043830"/>
                  </a:lnTo>
                  <a:lnTo>
                    <a:pt x="453539" y="893292"/>
                  </a:lnTo>
                  <a:lnTo>
                    <a:pt x="445822" y="892511"/>
                  </a:lnTo>
                  <a:cubicBezTo>
                    <a:pt x="396639" y="882406"/>
                    <a:pt x="350891" y="862710"/>
                    <a:pt x="310629" y="835474"/>
                  </a:cubicBezTo>
                  <a:lnTo>
                    <a:pt x="307993" y="833298"/>
                  </a:lnTo>
                  <a:lnTo>
                    <a:pt x="187397" y="926486"/>
                  </a:lnTo>
                  <a:lnTo>
                    <a:pt x="119093" y="856430"/>
                  </a:lnTo>
                  <a:lnTo>
                    <a:pt x="211273" y="736734"/>
                  </a:lnTo>
                  <a:lnTo>
                    <a:pt x="208357" y="733202"/>
                  </a:lnTo>
                  <a:cubicBezTo>
                    <a:pt x="181122" y="692940"/>
                    <a:pt x="161425" y="647192"/>
                    <a:pt x="151321" y="598009"/>
                  </a:cubicBezTo>
                  <a:lnTo>
                    <a:pt x="150521" y="590111"/>
                  </a:lnTo>
                  <a:lnTo>
                    <a:pt x="0" y="570954"/>
                  </a:lnTo>
                  <a:lnTo>
                    <a:pt x="0" y="472876"/>
                  </a:lnTo>
                  <a:lnTo>
                    <a:pt x="150521" y="453719"/>
                  </a:lnTo>
                  <a:lnTo>
                    <a:pt x="151321" y="445823"/>
                  </a:lnTo>
                  <a:cubicBezTo>
                    <a:pt x="161425" y="396640"/>
                    <a:pt x="181122" y="350892"/>
                    <a:pt x="208357" y="310630"/>
                  </a:cubicBezTo>
                  <a:lnTo>
                    <a:pt x="211274" y="307097"/>
                  </a:lnTo>
                  <a:lnTo>
                    <a:pt x="119093" y="187399"/>
                  </a:lnTo>
                  <a:lnTo>
                    <a:pt x="187397" y="119095"/>
                  </a:lnTo>
                  <a:lnTo>
                    <a:pt x="307755" y="210731"/>
                  </a:lnTo>
                  <a:lnTo>
                    <a:pt x="310629" y="208358"/>
                  </a:lnTo>
                  <a:cubicBezTo>
                    <a:pt x="350891" y="181123"/>
                    <a:pt x="396639" y="161426"/>
                    <a:pt x="445822" y="151321"/>
                  </a:cubicBezTo>
                  <a:lnTo>
                    <a:pt x="453539" y="150540"/>
                  </a:ln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45" name="任意多边形: 形状 44">
              <a:extLst>
                <a:ext uri="{FF2B5EF4-FFF2-40B4-BE49-F238E27FC236}">
                  <a16:creationId xmlns:a16="http://schemas.microsoft.com/office/drawing/2014/main" id="{3AB76575-7C13-4524-A38F-A5C39DCCB0DD}"/>
                </a:ext>
              </a:extLst>
            </p:cNvPr>
            <p:cNvSpPr/>
            <p:nvPr/>
          </p:nvSpPr>
          <p:spPr>
            <a:xfrm>
              <a:off x="1549732" y="3417786"/>
              <a:ext cx="108552" cy="108552"/>
            </a:xfrm>
            <a:custGeom>
              <a:avLst/>
              <a:gdLst>
                <a:gd name="connsiteX0" fmla="*/ 82669 w 86263"/>
                <a:gd name="connsiteY0" fmla="*/ 46726 h 86263"/>
                <a:gd name="connsiteX1" fmla="*/ 46726 w 86263"/>
                <a:gd name="connsiteY1" fmla="*/ 82669 h 86263"/>
                <a:gd name="connsiteX2" fmla="*/ 10783 w 86263"/>
                <a:gd name="connsiteY2" fmla="*/ 46726 h 86263"/>
                <a:gd name="connsiteX3" fmla="*/ 46726 w 86263"/>
                <a:gd name="connsiteY3" fmla="*/ 10783 h 86263"/>
                <a:gd name="connsiteX4" fmla="*/ 82669 w 86263"/>
                <a:gd name="connsiteY4" fmla="*/ 46726 h 86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63" h="86263">
                  <a:moveTo>
                    <a:pt x="82669" y="46726"/>
                  </a:moveTo>
                  <a:cubicBezTo>
                    <a:pt x="82669" y="66854"/>
                    <a:pt x="66854" y="82669"/>
                    <a:pt x="46726" y="82669"/>
                  </a:cubicBezTo>
                  <a:cubicBezTo>
                    <a:pt x="26598" y="82669"/>
                    <a:pt x="10783" y="66854"/>
                    <a:pt x="10783" y="46726"/>
                  </a:cubicBezTo>
                  <a:cubicBezTo>
                    <a:pt x="10783" y="26598"/>
                    <a:pt x="26598" y="10783"/>
                    <a:pt x="46726" y="10783"/>
                  </a:cubicBezTo>
                  <a:cubicBezTo>
                    <a:pt x="66854" y="10783"/>
                    <a:pt x="82669" y="26598"/>
                    <a:pt x="82669" y="46726"/>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46" name="任意多边形: 形状 45">
              <a:extLst>
                <a:ext uri="{FF2B5EF4-FFF2-40B4-BE49-F238E27FC236}">
                  <a16:creationId xmlns:a16="http://schemas.microsoft.com/office/drawing/2014/main" id="{26267B13-5BDA-4A1B-AB91-66BA244F557B}"/>
                </a:ext>
              </a:extLst>
            </p:cNvPr>
            <p:cNvSpPr/>
            <p:nvPr/>
          </p:nvSpPr>
          <p:spPr>
            <a:xfrm>
              <a:off x="3536230" y="6462664"/>
              <a:ext cx="108552" cy="108552"/>
            </a:xfrm>
            <a:custGeom>
              <a:avLst/>
              <a:gdLst>
                <a:gd name="connsiteX0" fmla="*/ 85544 w 86263"/>
                <a:gd name="connsiteY0" fmla="*/ 48164 h 86263"/>
                <a:gd name="connsiteX1" fmla="*/ 48163 w 86263"/>
                <a:gd name="connsiteY1" fmla="*/ 85544 h 86263"/>
                <a:gd name="connsiteX2" fmla="*/ 10783 w 86263"/>
                <a:gd name="connsiteY2" fmla="*/ 48164 h 86263"/>
                <a:gd name="connsiteX3" fmla="*/ 48163 w 86263"/>
                <a:gd name="connsiteY3" fmla="*/ 10783 h 86263"/>
                <a:gd name="connsiteX4" fmla="*/ 85544 w 86263"/>
                <a:gd name="connsiteY4" fmla="*/ 48164 h 86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63" h="86263">
                  <a:moveTo>
                    <a:pt x="85544" y="48164"/>
                  </a:moveTo>
                  <a:cubicBezTo>
                    <a:pt x="85544" y="68292"/>
                    <a:pt x="68292" y="85544"/>
                    <a:pt x="48163" y="85544"/>
                  </a:cubicBezTo>
                  <a:cubicBezTo>
                    <a:pt x="28035" y="85544"/>
                    <a:pt x="10783" y="68292"/>
                    <a:pt x="10783" y="48164"/>
                  </a:cubicBezTo>
                  <a:cubicBezTo>
                    <a:pt x="10783" y="28035"/>
                    <a:pt x="28035" y="10783"/>
                    <a:pt x="48163" y="10783"/>
                  </a:cubicBezTo>
                  <a:cubicBezTo>
                    <a:pt x="69729" y="10783"/>
                    <a:pt x="85544" y="26598"/>
                    <a:pt x="85544" y="48164"/>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47" name="任意多边形: 形状 46">
              <a:extLst>
                <a:ext uri="{FF2B5EF4-FFF2-40B4-BE49-F238E27FC236}">
                  <a16:creationId xmlns:a16="http://schemas.microsoft.com/office/drawing/2014/main" id="{DDB89BA7-86FD-4703-974A-7408A2532188}"/>
                </a:ext>
              </a:extLst>
            </p:cNvPr>
            <p:cNvSpPr/>
            <p:nvPr/>
          </p:nvSpPr>
          <p:spPr>
            <a:xfrm>
              <a:off x="2865019" y="4479784"/>
              <a:ext cx="108552" cy="108552"/>
            </a:xfrm>
            <a:custGeom>
              <a:avLst/>
              <a:gdLst>
                <a:gd name="connsiteX0" fmla="*/ 85544 w 86263"/>
                <a:gd name="connsiteY0" fmla="*/ 48164 h 86263"/>
                <a:gd name="connsiteX1" fmla="*/ 48164 w 86263"/>
                <a:gd name="connsiteY1" fmla="*/ 85544 h 86263"/>
                <a:gd name="connsiteX2" fmla="*/ 10783 w 86263"/>
                <a:gd name="connsiteY2" fmla="*/ 48164 h 86263"/>
                <a:gd name="connsiteX3" fmla="*/ 48164 w 86263"/>
                <a:gd name="connsiteY3" fmla="*/ 10783 h 86263"/>
                <a:gd name="connsiteX4" fmla="*/ 85544 w 86263"/>
                <a:gd name="connsiteY4" fmla="*/ 48164 h 86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63" h="86263">
                  <a:moveTo>
                    <a:pt x="85544" y="48164"/>
                  </a:moveTo>
                  <a:cubicBezTo>
                    <a:pt x="85544" y="68292"/>
                    <a:pt x="68292" y="85544"/>
                    <a:pt x="48164" y="85544"/>
                  </a:cubicBezTo>
                  <a:cubicBezTo>
                    <a:pt x="28035" y="85544"/>
                    <a:pt x="10783" y="68292"/>
                    <a:pt x="10783" y="48164"/>
                  </a:cubicBezTo>
                  <a:cubicBezTo>
                    <a:pt x="10783" y="28035"/>
                    <a:pt x="28035" y="10783"/>
                    <a:pt x="48164" y="10783"/>
                  </a:cubicBezTo>
                  <a:cubicBezTo>
                    <a:pt x="68292" y="10783"/>
                    <a:pt x="85544" y="28035"/>
                    <a:pt x="85544" y="48164"/>
                  </a:cubicBezTo>
                  <a:close/>
                </a:path>
              </a:pathLst>
            </a:custGeom>
            <a:solidFill>
              <a:schemeClr val="bg1"/>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48" name="任意多边形: 形状 47">
              <a:extLst>
                <a:ext uri="{FF2B5EF4-FFF2-40B4-BE49-F238E27FC236}">
                  <a16:creationId xmlns:a16="http://schemas.microsoft.com/office/drawing/2014/main" id="{6105F855-FB21-4EF6-BB3B-56505D41535C}"/>
                </a:ext>
              </a:extLst>
            </p:cNvPr>
            <p:cNvSpPr/>
            <p:nvPr/>
          </p:nvSpPr>
          <p:spPr>
            <a:xfrm>
              <a:off x="2649724" y="4544917"/>
              <a:ext cx="108552" cy="108552"/>
            </a:xfrm>
            <a:custGeom>
              <a:avLst/>
              <a:gdLst>
                <a:gd name="connsiteX0" fmla="*/ 82669 w 86263"/>
                <a:gd name="connsiteY0" fmla="*/ 46726 h 86263"/>
                <a:gd name="connsiteX1" fmla="*/ 46726 w 86263"/>
                <a:gd name="connsiteY1" fmla="*/ 82669 h 86263"/>
                <a:gd name="connsiteX2" fmla="*/ 10783 w 86263"/>
                <a:gd name="connsiteY2" fmla="*/ 46726 h 86263"/>
                <a:gd name="connsiteX3" fmla="*/ 46726 w 86263"/>
                <a:gd name="connsiteY3" fmla="*/ 10783 h 86263"/>
                <a:gd name="connsiteX4" fmla="*/ 82669 w 86263"/>
                <a:gd name="connsiteY4" fmla="*/ 46726 h 86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63" h="86263">
                  <a:moveTo>
                    <a:pt x="82669" y="46726"/>
                  </a:moveTo>
                  <a:cubicBezTo>
                    <a:pt x="82669" y="66854"/>
                    <a:pt x="66854" y="82669"/>
                    <a:pt x="46726" y="82669"/>
                  </a:cubicBezTo>
                  <a:cubicBezTo>
                    <a:pt x="26598" y="82669"/>
                    <a:pt x="10783" y="66854"/>
                    <a:pt x="10783" y="46726"/>
                  </a:cubicBezTo>
                  <a:cubicBezTo>
                    <a:pt x="10783" y="26598"/>
                    <a:pt x="26598" y="10783"/>
                    <a:pt x="46726" y="10783"/>
                  </a:cubicBezTo>
                  <a:cubicBezTo>
                    <a:pt x="68292" y="10783"/>
                    <a:pt x="82669" y="26598"/>
                    <a:pt x="82669" y="46726"/>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49" name="任意多边形: 形状 48">
              <a:extLst>
                <a:ext uri="{FF2B5EF4-FFF2-40B4-BE49-F238E27FC236}">
                  <a16:creationId xmlns:a16="http://schemas.microsoft.com/office/drawing/2014/main" id="{CDAA205D-5F13-45DF-A862-CB5B7A0A1336}"/>
                </a:ext>
              </a:extLst>
            </p:cNvPr>
            <p:cNvSpPr/>
            <p:nvPr/>
          </p:nvSpPr>
          <p:spPr>
            <a:xfrm>
              <a:off x="1924239" y="4667940"/>
              <a:ext cx="434208" cy="434208"/>
            </a:xfrm>
            <a:custGeom>
              <a:avLst/>
              <a:gdLst>
                <a:gd name="connsiteX0" fmla="*/ 141615 w 345052"/>
                <a:gd name="connsiteY0" fmla="*/ 347209 h 345052"/>
                <a:gd name="connsiteX1" fmla="*/ 216377 w 345052"/>
                <a:gd name="connsiteY1" fmla="*/ 347209 h 345052"/>
                <a:gd name="connsiteX2" fmla="*/ 216377 w 345052"/>
                <a:gd name="connsiteY2" fmla="*/ 312704 h 345052"/>
                <a:gd name="connsiteX3" fmla="*/ 248006 w 345052"/>
                <a:gd name="connsiteY3" fmla="*/ 299764 h 345052"/>
                <a:gd name="connsiteX4" fmla="*/ 272447 w 345052"/>
                <a:gd name="connsiteY4" fmla="*/ 324205 h 345052"/>
                <a:gd name="connsiteX5" fmla="*/ 324205 w 345052"/>
                <a:gd name="connsiteY5" fmla="*/ 272448 h 345052"/>
                <a:gd name="connsiteX6" fmla="*/ 299764 w 345052"/>
                <a:gd name="connsiteY6" fmla="*/ 248006 h 345052"/>
                <a:gd name="connsiteX7" fmla="*/ 312704 w 345052"/>
                <a:gd name="connsiteY7" fmla="*/ 216377 h 345052"/>
                <a:gd name="connsiteX8" fmla="*/ 347209 w 345052"/>
                <a:gd name="connsiteY8" fmla="*/ 216377 h 345052"/>
                <a:gd name="connsiteX9" fmla="*/ 347209 w 345052"/>
                <a:gd name="connsiteY9" fmla="*/ 141615 h 345052"/>
                <a:gd name="connsiteX10" fmla="*/ 312704 w 345052"/>
                <a:gd name="connsiteY10" fmla="*/ 141615 h 345052"/>
                <a:gd name="connsiteX11" fmla="*/ 299764 w 345052"/>
                <a:gd name="connsiteY11" fmla="*/ 109986 h 345052"/>
                <a:gd name="connsiteX12" fmla="*/ 324205 w 345052"/>
                <a:gd name="connsiteY12" fmla="*/ 85544 h 345052"/>
                <a:gd name="connsiteX13" fmla="*/ 272447 w 345052"/>
                <a:gd name="connsiteY13" fmla="*/ 33786 h 345052"/>
                <a:gd name="connsiteX14" fmla="*/ 248006 w 345052"/>
                <a:gd name="connsiteY14" fmla="*/ 58228 h 345052"/>
                <a:gd name="connsiteX15" fmla="*/ 216377 w 345052"/>
                <a:gd name="connsiteY15" fmla="*/ 45288 h 345052"/>
                <a:gd name="connsiteX16" fmla="*/ 216377 w 345052"/>
                <a:gd name="connsiteY16" fmla="*/ 10783 h 345052"/>
                <a:gd name="connsiteX17" fmla="*/ 141615 w 345052"/>
                <a:gd name="connsiteY17" fmla="*/ 10783 h 345052"/>
                <a:gd name="connsiteX18" fmla="*/ 141615 w 345052"/>
                <a:gd name="connsiteY18" fmla="*/ 45288 h 345052"/>
                <a:gd name="connsiteX19" fmla="*/ 109985 w 345052"/>
                <a:gd name="connsiteY19" fmla="*/ 58228 h 345052"/>
                <a:gd name="connsiteX20" fmla="*/ 85544 w 345052"/>
                <a:gd name="connsiteY20" fmla="*/ 33786 h 345052"/>
                <a:gd name="connsiteX21" fmla="*/ 33786 w 345052"/>
                <a:gd name="connsiteY21" fmla="*/ 85544 h 345052"/>
                <a:gd name="connsiteX22" fmla="*/ 58228 w 345052"/>
                <a:gd name="connsiteY22" fmla="*/ 109986 h 345052"/>
                <a:gd name="connsiteX23" fmla="*/ 45288 w 345052"/>
                <a:gd name="connsiteY23" fmla="*/ 141615 h 345052"/>
                <a:gd name="connsiteX24" fmla="*/ 10783 w 345052"/>
                <a:gd name="connsiteY24" fmla="*/ 141615 h 345052"/>
                <a:gd name="connsiteX25" fmla="*/ 10783 w 345052"/>
                <a:gd name="connsiteY25" fmla="*/ 216377 h 345052"/>
                <a:gd name="connsiteX26" fmla="*/ 45288 w 345052"/>
                <a:gd name="connsiteY26" fmla="*/ 216377 h 345052"/>
                <a:gd name="connsiteX27" fmla="*/ 58228 w 345052"/>
                <a:gd name="connsiteY27" fmla="*/ 248006 h 345052"/>
                <a:gd name="connsiteX28" fmla="*/ 33786 w 345052"/>
                <a:gd name="connsiteY28" fmla="*/ 272448 h 345052"/>
                <a:gd name="connsiteX29" fmla="*/ 85544 w 345052"/>
                <a:gd name="connsiteY29" fmla="*/ 324205 h 345052"/>
                <a:gd name="connsiteX30" fmla="*/ 109985 w 345052"/>
                <a:gd name="connsiteY30" fmla="*/ 299764 h 345052"/>
                <a:gd name="connsiteX31" fmla="*/ 141615 w 345052"/>
                <a:gd name="connsiteY31" fmla="*/ 312704 h 345052"/>
                <a:gd name="connsiteX32" fmla="*/ 141615 w 345052"/>
                <a:gd name="connsiteY32" fmla="*/ 347209 h 345052"/>
                <a:gd name="connsiteX33" fmla="*/ 111423 w 345052"/>
                <a:gd name="connsiteY33" fmla="*/ 177558 h 345052"/>
                <a:gd name="connsiteX34" fmla="*/ 177558 w 345052"/>
                <a:gd name="connsiteY34" fmla="*/ 111423 h 345052"/>
                <a:gd name="connsiteX35" fmla="*/ 243693 w 345052"/>
                <a:gd name="connsiteY35" fmla="*/ 177558 h 345052"/>
                <a:gd name="connsiteX36" fmla="*/ 177558 w 345052"/>
                <a:gd name="connsiteY36" fmla="*/ 243693 h 345052"/>
                <a:gd name="connsiteX37" fmla="*/ 111423 w 345052"/>
                <a:gd name="connsiteY37" fmla="*/ 177558 h 345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45052" h="345052">
                  <a:moveTo>
                    <a:pt x="141615" y="347209"/>
                  </a:moveTo>
                  <a:lnTo>
                    <a:pt x="216377" y="347209"/>
                  </a:lnTo>
                  <a:lnTo>
                    <a:pt x="216377" y="312704"/>
                  </a:lnTo>
                  <a:cubicBezTo>
                    <a:pt x="227878" y="309828"/>
                    <a:pt x="237942" y="305515"/>
                    <a:pt x="248006" y="299764"/>
                  </a:cubicBezTo>
                  <a:lnTo>
                    <a:pt x="272447" y="324205"/>
                  </a:lnTo>
                  <a:lnTo>
                    <a:pt x="324205" y="272448"/>
                  </a:lnTo>
                  <a:lnTo>
                    <a:pt x="299764" y="248006"/>
                  </a:lnTo>
                  <a:cubicBezTo>
                    <a:pt x="305515" y="237942"/>
                    <a:pt x="309828" y="226441"/>
                    <a:pt x="312704" y="216377"/>
                  </a:cubicBezTo>
                  <a:lnTo>
                    <a:pt x="347209" y="216377"/>
                  </a:lnTo>
                  <a:lnTo>
                    <a:pt x="347209" y="141615"/>
                  </a:lnTo>
                  <a:lnTo>
                    <a:pt x="312704" y="141615"/>
                  </a:lnTo>
                  <a:cubicBezTo>
                    <a:pt x="309828" y="130113"/>
                    <a:pt x="305515" y="120050"/>
                    <a:pt x="299764" y="109986"/>
                  </a:cubicBezTo>
                  <a:lnTo>
                    <a:pt x="324205" y="85544"/>
                  </a:lnTo>
                  <a:lnTo>
                    <a:pt x="272447" y="33786"/>
                  </a:lnTo>
                  <a:lnTo>
                    <a:pt x="248006" y="58228"/>
                  </a:lnTo>
                  <a:cubicBezTo>
                    <a:pt x="237942" y="52477"/>
                    <a:pt x="227878" y="48164"/>
                    <a:pt x="216377" y="45288"/>
                  </a:cubicBezTo>
                  <a:lnTo>
                    <a:pt x="216377" y="10783"/>
                  </a:lnTo>
                  <a:lnTo>
                    <a:pt x="141615" y="10783"/>
                  </a:lnTo>
                  <a:lnTo>
                    <a:pt x="141615" y="45288"/>
                  </a:lnTo>
                  <a:cubicBezTo>
                    <a:pt x="130113" y="48164"/>
                    <a:pt x="120049" y="52477"/>
                    <a:pt x="109985" y="58228"/>
                  </a:cubicBezTo>
                  <a:lnTo>
                    <a:pt x="85544" y="33786"/>
                  </a:lnTo>
                  <a:lnTo>
                    <a:pt x="33786" y="85544"/>
                  </a:lnTo>
                  <a:lnTo>
                    <a:pt x="58228" y="109986"/>
                  </a:lnTo>
                  <a:cubicBezTo>
                    <a:pt x="52477" y="120050"/>
                    <a:pt x="48164" y="130113"/>
                    <a:pt x="45288" y="141615"/>
                  </a:cubicBezTo>
                  <a:lnTo>
                    <a:pt x="10783" y="141615"/>
                  </a:lnTo>
                  <a:lnTo>
                    <a:pt x="10783" y="216377"/>
                  </a:lnTo>
                  <a:lnTo>
                    <a:pt x="45288" y="216377"/>
                  </a:lnTo>
                  <a:cubicBezTo>
                    <a:pt x="48164" y="227878"/>
                    <a:pt x="52477" y="237942"/>
                    <a:pt x="58228" y="248006"/>
                  </a:cubicBezTo>
                  <a:lnTo>
                    <a:pt x="33786" y="272448"/>
                  </a:lnTo>
                  <a:lnTo>
                    <a:pt x="85544" y="324205"/>
                  </a:lnTo>
                  <a:lnTo>
                    <a:pt x="109985" y="299764"/>
                  </a:lnTo>
                  <a:cubicBezTo>
                    <a:pt x="120049" y="305515"/>
                    <a:pt x="131551" y="309828"/>
                    <a:pt x="141615" y="312704"/>
                  </a:cubicBezTo>
                  <a:lnTo>
                    <a:pt x="141615" y="347209"/>
                  </a:lnTo>
                  <a:close/>
                  <a:moveTo>
                    <a:pt x="111423" y="177558"/>
                  </a:moveTo>
                  <a:cubicBezTo>
                    <a:pt x="111423" y="141615"/>
                    <a:pt x="141615" y="111423"/>
                    <a:pt x="177558" y="111423"/>
                  </a:cubicBezTo>
                  <a:cubicBezTo>
                    <a:pt x="213501" y="111423"/>
                    <a:pt x="243693" y="141615"/>
                    <a:pt x="243693" y="177558"/>
                  </a:cubicBezTo>
                  <a:cubicBezTo>
                    <a:pt x="243693" y="213501"/>
                    <a:pt x="213501" y="243693"/>
                    <a:pt x="177558" y="243693"/>
                  </a:cubicBezTo>
                  <a:cubicBezTo>
                    <a:pt x="141615" y="243693"/>
                    <a:pt x="111423" y="214939"/>
                    <a:pt x="111423" y="177558"/>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50" name="任意多边形: 形状 49">
              <a:extLst>
                <a:ext uri="{FF2B5EF4-FFF2-40B4-BE49-F238E27FC236}">
                  <a16:creationId xmlns:a16="http://schemas.microsoft.com/office/drawing/2014/main" id="{3A62523F-EBA2-4694-AD88-897EBB9E8D4D}"/>
                </a:ext>
              </a:extLst>
            </p:cNvPr>
            <p:cNvSpPr/>
            <p:nvPr/>
          </p:nvSpPr>
          <p:spPr>
            <a:xfrm>
              <a:off x="2535747" y="4271727"/>
              <a:ext cx="217104" cy="217104"/>
            </a:xfrm>
            <a:custGeom>
              <a:avLst/>
              <a:gdLst>
                <a:gd name="connsiteX0" fmla="*/ 10783 w 172526"/>
                <a:gd name="connsiteY0" fmla="*/ 109985 h 172526"/>
                <a:gd name="connsiteX1" fmla="*/ 26598 w 172526"/>
                <a:gd name="connsiteY1" fmla="*/ 109985 h 172526"/>
                <a:gd name="connsiteX2" fmla="*/ 32349 w 172526"/>
                <a:gd name="connsiteY2" fmla="*/ 125800 h 172526"/>
                <a:gd name="connsiteX3" fmla="*/ 20847 w 172526"/>
                <a:gd name="connsiteY3" fmla="*/ 137302 h 172526"/>
                <a:gd name="connsiteX4" fmla="*/ 46726 w 172526"/>
                <a:gd name="connsiteY4" fmla="*/ 163181 h 172526"/>
                <a:gd name="connsiteX5" fmla="*/ 58227 w 172526"/>
                <a:gd name="connsiteY5" fmla="*/ 151679 h 172526"/>
                <a:gd name="connsiteX6" fmla="*/ 74042 w 172526"/>
                <a:gd name="connsiteY6" fmla="*/ 157430 h 172526"/>
                <a:gd name="connsiteX7" fmla="*/ 74042 w 172526"/>
                <a:gd name="connsiteY7" fmla="*/ 173245 h 172526"/>
                <a:gd name="connsiteX8" fmla="*/ 109985 w 172526"/>
                <a:gd name="connsiteY8" fmla="*/ 173245 h 172526"/>
                <a:gd name="connsiteX9" fmla="*/ 109985 w 172526"/>
                <a:gd name="connsiteY9" fmla="*/ 157430 h 172526"/>
                <a:gd name="connsiteX10" fmla="*/ 125800 w 172526"/>
                <a:gd name="connsiteY10" fmla="*/ 151679 h 172526"/>
                <a:gd name="connsiteX11" fmla="*/ 137302 w 172526"/>
                <a:gd name="connsiteY11" fmla="*/ 163181 h 172526"/>
                <a:gd name="connsiteX12" fmla="*/ 163181 w 172526"/>
                <a:gd name="connsiteY12" fmla="*/ 137302 h 172526"/>
                <a:gd name="connsiteX13" fmla="*/ 151679 w 172526"/>
                <a:gd name="connsiteY13" fmla="*/ 125800 h 172526"/>
                <a:gd name="connsiteX14" fmla="*/ 158868 w 172526"/>
                <a:gd name="connsiteY14" fmla="*/ 109985 h 172526"/>
                <a:gd name="connsiteX15" fmla="*/ 174683 w 172526"/>
                <a:gd name="connsiteY15" fmla="*/ 109985 h 172526"/>
                <a:gd name="connsiteX16" fmla="*/ 174683 w 172526"/>
                <a:gd name="connsiteY16" fmla="*/ 74042 h 172526"/>
                <a:gd name="connsiteX17" fmla="*/ 158868 w 172526"/>
                <a:gd name="connsiteY17" fmla="*/ 74042 h 172526"/>
                <a:gd name="connsiteX18" fmla="*/ 151679 w 172526"/>
                <a:gd name="connsiteY18" fmla="*/ 58228 h 172526"/>
                <a:gd name="connsiteX19" fmla="*/ 163181 w 172526"/>
                <a:gd name="connsiteY19" fmla="*/ 46726 h 172526"/>
                <a:gd name="connsiteX20" fmla="*/ 137302 w 172526"/>
                <a:gd name="connsiteY20" fmla="*/ 20847 h 172526"/>
                <a:gd name="connsiteX21" fmla="*/ 125800 w 172526"/>
                <a:gd name="connsiteY21" fmla="*/ 32349 h 172526"/>
                <a:gd name="connsiteX22" fmla="*/ 109985 w 172526"/>
                <a:gd name="connsiteY22" fmla="*/ 26598 h 172526"/>
                <a:gd name="connsiteX23" fmla="*/ 109985 w 172526"/>
                <a:gd name="connsiteY23" fmla="*/ 10783 h 172526"/>
                <a:gd name="connsiteX24" fmla="*/ 74042 w 172526"/>
                <a:gd name="connsiteY24" fmla="*/ 10783 h 172526"/>
                <a:gd name="connsiteX25" fmla="*/ 74042 w 172526"/>
                <a:gd name="connsiteY25" fmla="*/ 26598 h 172526"/>
                <a:gd name="connsiteX26" fmla="*/ 58227 w 172526"/>
                <a:gd name="connsiteY26" fmla="*/ 32349 h 172526"/>
                <a:gd name="connsiteX27" fmla="*/ 46726 w 172526"/>
                <a:gd name="connsiteY27" fmla="*/ 20847 h 172526"/>
                <a:gd name="connsiteX28" fmla="*/ 20847 w 172526"/>
                <a:gd name="connsiteY28" fmla="*/ 46726 h 172526"/>
                <a:gd name="connsiteX29" fmla="*/ 32349 w 172526"/>
                <a:gd name="connsiteY29" fmla="*/ 58228 h 172526"/>
                <a:gd name="connsiteX30" fmla="*/ 26598 w 172526"/>
                <a:gd name="connsiteY30" fmla="*/ 74042 h 172526"/>
                <a:gd name="connsiteX31" fmla="*/ 10783 w 172526"/>
                <a:gd name="connsiteY31" fmla="*/ 74042 h 172526"/>
                <a:gd name="connsiteX32" fmla="*/ 10783 w 172526"/>
                <a:gd name="connsiteY32" fmla="*/ 109985 h 172526"/>
                <a:gd name="connsiteX33" fmla="*/ 92733 w 172526"/>
                <a:gd name="connsiteY33" fmla="*/ 61103 h 172526"/>
                <a:gd name="connsiteX34" fmla="*/ 124362 w 172526"/>
                <a:gd name="connsiteY34" fmla="*/ 92733 h 172526"/>
                <a:gd name="connsiteX35" fmla="*/ 92733 w 172526"/>
                <a:gd name="connsiteY35" fmla="*/ 124362 h 172526"/>
                <a:gd name="connsiteX36" fmla="*/ 61103 w 172526"/>
                <a:gd name="connsiteY36" fmla="*/ 92733 h 172526"/>
                <a:gd name="connsiteX37" fmla="*/ 92733 w 172526"/>
                <a:gd name="connsiteY37" fmla="*/ 61103 h 172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72526" h="172526">
                  <a:moveTo>
                    <a:pt x="10783" y="109985"/>
                  </a:moveTo>
                  <a:lnTo>
                    <a:pt x="26598" y="109985"/>
                  </a:lnTo>
                  <a:cubicBezTo>
                    <a:pt x="28035" y="115736"/>
                    <a:pt x="30911" y="120050"/>
                    <a:pt x="32349" y="125800"/>
                  </a:cubicBezTo>
                  <a:lnTo>
                    <a:pt x="20847" y="137302"/>
                  </a:lnTo>
                  <a:lnTo>
                    <a:pt x="46726" y="163181"/>
                  </a:lnTo>
                  <a:lnTo>
                    <a:pt x="58227" y="151679"/>
                  </a:lnTo>
                  <a:cubicBezTo>
                    <a:pt x="62541" y="154555"/>
                    <a:pt x="68292" y="155992"/>
                    <a:pt x="74042" y="157430"/>
                  </a:cubicBezTo>
                  <a:lnTo>
                    <a:pt x="74042" y="173245"/>
                  </a:lnTo>
                  <a:lnTo>
                    <a:pt x="109985" y="173245"/>
                  </a:lnTo>
                  <a:lnTo>
                    <a:pt x="109985" y="157430"/>
                  </a:lnTo>
                  <a:cubicBezTo>
                    <a:pt x="115736" y="155992"/>
                    <a:pt x="120049" y="153117"/>
                    <a:pt x="125800" y="151679"/>
                  </a:cubicBezTo>
                  <a:lnTo>
                    <a:pt x="137302" y="163181"/>
                  </a:lnTo>
                  <a:lnTo>
                    <a:pt x="163181" y="137302"/>
                  </a:lnTo>
                  <a:lnTo>
                    <a:pt x="151679" y="125800"/>
                  </a:lnTo>
                  <a:cubicBezTo>
                    <a:pt x="154555" y="121487"/>
                    <a:pt x="155992" y="115736"/>
                    <a:pt x="158868" y="109985"/>
                  </a:cubicBezTo>
                  <a:lnTo>
                    <a:pt x="174683" y="109985"/>
                  </a:lnTo>
                  <a:lnTo>
                    <a:pt x="174683" y="74042"/>
                  </a:lnTo>
                  <a:lnTo>
                    <a:pt x="158868" y="74042"/>
                  </a:lnTo>
                  <a:cubicBezTo>
                    <a:pt x="157430" y="68292"/>
                    <a:pt x="154555" y="63978"/>
                    <a:pt x="151679" y="58228"/>
                  </a:cubicBezTo>
                  <a:lnTo>
                    <a:pt x="163181" y="46726"/>
                  </a:lnTo>
                  <a:lnTo>
                    <a:pt x="137302" y="20847"/>
                  </a:lnTo>
                  <a:lnTo>
                    <a:pt x="125800" y="32349"/>
                  </a:lnTo>
                  <a:cubicBezTo>
                    <a:pt x="121487" y="29473"/>
                    <a:pt x="115736" y="28035"/>
                    <a:pt x="109985" y="26598"/>
                  </a:cubicBezTo>
                  <a:lnTo>
                    <a:pt x="109985" y="10783"/>
                  </a:lnTo>
                  <a:lnTo>
                    <a:pt x="74042" y="10783"/>
                  </a:lnTo>
                  <a:lnTo>
                    <a:pt x="74042" y="26598"/>
                  </a:lnTo>
                  <a:cubicBezTo>
                    <a:pt x="68292" y="28035"/>
                    <a:pt x="63978" y="30911"/>
                    <a:pt x="58227" y="32349"/>
                  </a:cubicBezTo>
                  <a:lnTo>
                    <a:pt x="46726" y="20847"/>
                  </a:lnTo>
                  <a:lnTo>
                    <a:pt x="20847" y="46726"/>
                  </a:lnTo>
                  <a:lnTo>
                    <a:pt x="32349" y="58228"/>
                  </a:lnTo>
                  <a:cubicBezTo>
                    <a:pt x="29473" y="62541"/>
                    <a:pt x="28035" y="68292"/>
                    <a:pt x="26598" y="74042"/>
                  </a:cubicBezTo>
                  <a:lnTo>
                    <a:pt x="10783" y="74042"/>
                  </a:lnTo>
                  <a:lnTo>
                    <a:pt x="10783" y="109985"/>
                  </a:lnTo>
                  <a:close/>
                  <a:moveTo>
                    <a:pt x="92733" y="61103"/>
                  </a:moveTo>
                  <a:cubicBezTo>
                    <a:pt x="109985" y="61103"/>
                    <a:pt x="124362" y="75480"/>
                    <a:pt x="124362" y="92733"/>
                  </a:cubicBezTo>
                  <a:cubicBezTo>
                    <a:pt x="124362" y="109985"/>
                    <a:pt x="109985" y="124362"/>
                    <a:pt x="92733" y="124362"/>
                  </a:cubicBezTo>
                  <a:cubicBezTo>
                    <a:pt x="75480" y="124362"/>
                    <a:pt x="61103" y="109985"/>
                    <a:pt x="61103" y="92733"/>
                  </a:cubicBezTo>
                  <a:cubicBezTo>
                    <a:pt x="61103" y="74042"/>
                    <a:pt x="75480" y="61103"/>
                    <a:pt x="92733" y="61103"/>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51" name="任意多边形: 形状 50">
              <a:extLst>
                <a:ext uri="{FF2B5EF4-FFF2-40B4-BE49-F238E27FC236}">
                  <a16:creationId xmlns:a16="http://schemas.microsoft.com/office/drawing/2014/main" id="{A6292303-06BC-46E9-A227-B55119E4E781}"/>
                </a:ext>
              </a:extLst>
            </p:cNvPr>
            <p:cNvSpPr/>
            <p:nvPr/>
          </p:nvSpPr>
          <p:spPr>
            <a:xfrm>
              <a:off x="2508609" y="4705934"/>
              <a:ext cx="217104" cy="217104"/>
            </a:xfrm>
            <a:custGeom>
              <a:avLst/>
              <a:gdLst>
                <a:gd name="connsiteX0" fmla="*/ 10783 w 172526"/>
                <a:gd name="connsiteY0" fmla="*/ 109985 h 172526"/>
                <a:gd name="connsiteX1" fmla="*/ 28035 w 172526"/>
                <a:gd name="connsiteY1" fmla="*/ 109985 h 172526"/>
                <a:gd name="connsiteX2" fmla="*/ 33786 w 172526"/>
                <a:gd name="connsiteY2" fmla="*/ 125800 h 172526"/>
                <a:gd name="connsiteX3" fmla="*/ 22285 w 172526"/>
                <a:gd name="connsiteY3" fmla="*/ 137302 h 172526"/>
                <a:gd name="connsiteX4" fmla="*/ 48164 w 172526"/>
                <a:gd name="connsiteY4" fmla="*/ 163181 h 172526"/>
                <a:gd name="connsiteX5" fmla="*/ 59665 w 172526"/>
                <a:gd name="connsiteY5" fmla="*/ 151679 h 172526"/>
                <a:gd name="connsiteX6" fmla="*/ 75480 w 172526"/>
                <a:gd name="connsiteY6" fmla="*/ 157430 h 172526"/>
                <a:gd name="connsiteX7" fmla="*/ 75480 w 172526"/>
                <a:gd name="connsiteY7" fmla="*/ 173245 h 172526"/>
                <a:gd name="connsiteX8" fmla="*/ 111423 w 172526"/>
                <a:gd name="connsiteY8" fmla="*/ 173245 h 172526"/>
                <a:gd name="connsiteX9" fmla="*/ 111423 w 172526"/>
                <a:gd name="connsiteY9" fmla="*/ 157430 h 172526"/>
                <a:gd name="connsiteX10" fmla="*/ 127238 w 172526"/>
                <a:gd name="connsiteY10" fmla="*/ 151679 h 172526"/>
                <a:gd name="connsiteX11" fmla="*/ 138740 w 172526"/>
                <a:gd name="connsiteY11" fmla="*/ 163181 h 172526"/>
                <a:gd name="connsiteX12" fmla="*/ 164619 w 172526"/>
                <a:gd name="connsiteY12" fmla="*/ 137302 h 172526"/>
                <a:gd name="connsiteX13" fmla="*/ 153117 w 172526"/>
                <a:gd name="connsiteY13" fmla="*/ 125800 h 172526"/>
                <a:gd name="connsiteX14" fmla="*/ 158868 w 172526"/>
                <a:gd name="connsiteY14" fmla="*/ 109985 h 172526"/>
                <a:gd name="connsiteX15" fmla="*/ 174683 w 172526"/>
                <a:gd name="connsiteY15" fmla="*/ 109985 h 172526"/>
                <a:gd name="connsiteX16" fmla="*/ 174683 w 172526"/>
                <a:gd name="connsiteY16" fmla="*/ 74042 h 172526"/>
                <a:gd name="connsiteX17" fmla="*/ 157430 w 172526"/>
                <a:gd name="connsiteY17" fmla="*/ 74042 h 172526"/>
                <a:gd name="connsiteX18" fmla="*/ 151679 w 172526"/>
                <a:gd name="connsiteY18" fmla="*/ 58228 h 172526"/>
                <a:gd name="connsiteX19" fmla="*/ 163181 w 172526"/>
                <a:gd name="connsiteY19" fmla="*/ 46726 h 172526"/>
                <a:gd name="connsiteX20" fmla="*/ 137302 w 172526"/>
                <a:gd name="connsiteY20" fmla="*/ 20847 h 172526"/>
                <a:gd name="connsiteX21" fmla="*/ 125800 w 172526"/>
                <a:gd name="connsiteY21" fmla="*/ 32349 h 172526"/>
                <a:gd name="connsiteX22" fmla="*/ 109985 w 172526"/>
                <a:gd name="connsiteY22" fmla="*/ 26598 h 172526"/>
                <a:gd name="connsiteX23" fmla="*/ 109985 w 172526"/>
                <a:gd name="connsiteY23" fmla="*/ 10783 h 172526"/>
                <a:gd name="connsiteX24" fmla="*/ 74042 w 172526"/>
                <a:gd name="connsiteY24" fmla="*/ 10783 h 172526"/>
                <a:gd name="connsiteX25" fmla="*/ 74042 w 172526"/>
                <a:gd name="connsiteY25" fmla="*/ 26598 h 172526"/>
                <a:gd name="connsiteX26" fmla="*/ 58227 w 172526"/>
                <a:gd name="connsiteY26" fmla="*/ 32349 h 172526"/>
                <a:gd name="connsiteX27" fmla="*/ 46726 w 172526"/>
                <a:gd name="connsiteY27" fmla="*/ 20847 h 172526"/>
                <a:gd name="connsiteX28" fmla="*/ 20847 w 172526"/>
                <a:gd name="connsiteY28" fmla="*/ 46726 h 172526"/>
                <a:gd name="connsiteX29" fmla="*/ 32349 w 172526"/>
                <a:gd name="connsiteY29" fmla="*/ 58228 h 172526"/>
                <a:gd name="connsiteX30" fmla="*/ 26598 w 172526"/>
                <a:gd name="connsiteY30" fmla="*/ 74042 h 172526"/>
                <a:gd name="connsiteX31" fmla="*/ 10783 w 172526"/>
                <a:gd name="connsiteY31" fmla="*/ 74042 h 172526"/>
                <a:gd name="connsiteX32" fmla="*/ 10783 w 172526"/>
                <a:gd name="connsiteY32" fmla="*/ 109985 h 172526"/>
                <a:gd name="connsiteX33" fmla="*/ 92733 w 172526"/>
                <a:gd name="connsiteY33" fmla="*/ 61103 h 172526"/>
                <a:gd name="connsiteX34" fmla="*/ 124362 w 172526"/>
                <a:gd name="connsiteY34" fmla="*/ 92733 h 172526"/>
                <a:gd name="connsiteX35" fmla="*/ 92733 w 172526"/>
                <a:gd name="connsiteY35" fmla="*/ 124362 h 172526"/>
                <a:gd name="connsiteX36" fmla="*/ 61103 w 172526"/>
                <a:gd name="connsiteY36" fmla="*/ 92733 h 172526"/>
                <a:gd name="connsiteX37" fmla="*/ 92733 w 172526"/>
                <a:gd name="connsiteY37" fmla="*/ 61103 h 172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72526" h="172526">
                  <a:moveTo>
                    <a:pt x="10783" y="109985"/>
                  </a:moveTo>
                  <a:lnTo>
                    <a:pt x="28035" y="109985"/>
                  </a:lnTo>
                  <a:cubicBezTo>
                    <a:pt x="29473" y="115736"/>
                    <a:pt x="32349" y="120050"/>
                    <a:pt x="33786" y="125800"/>
                  </a:cubicBezTo>
                  <a:lnTo>
                    <a:pt x="22285" y="137302"/>
                  </a:lnTo>
                  <a:lnTo>
                    <a:pt x="48164" y="163181"/>
                  </a:lnTo>
                  <a:lnTo>
                    <a:pt x="59665" y="151679"/>
                  </a:lnTo>
                  <a:cubicBezTo>
                    <a:pt x="63978" y="154555"/>
                    <a:pt x="69729" y="155992"/>
                    <a:pt x="75480" y="157430"/>
                  </a:cubicBezTo>
                  <a:lnTo>
                    <a:pt x="75480" y="173245"/>
                  </a:lnTo>
                  <a:lnTo>
                    <a:pt x="111423" y="173245"/>
                  </a:lnTo>
                  <a:lnTo>
                    <a:pt x="111423" y="157430"/>
                  </a:lnTo>
                  <a:cubicBezTo>
                    <a:pt x="117174" y="155992"/>
                    <a:pt x="121487" y="153117"/>
                    <a:pt x="127238" y="151679"/>
                  </a:cubicBezTo>
                  <a:lnTo>
                    <a:pt x="138740" y="163181"/>
                  </a:lnTo>
                  <a:lnTo>
                    <a:pt x="164619" y="137302"/>
                  </a:lnTo>
                  <a:lnTo>
                    <a:pt x="153117" y="125800"/>
                  </a:lnTo>
                  <a:cubicBezTo>
                    <a:pt x="155992" y="121487"/>
                    <a:pt x="157430" y="115736"/>
                    <a:pt x="158868" y="109985"/>
                  </a:cubicBezTo>
                  <a:lnTo>
                    <a:pt x="174683" y="109985"/>
                  </a:lnTo>
                  <a:lnTo>
                    <a:pt x="174683" y="74042"/>
                  </a:lnTo>
                  <a:lnTo>
                    <a:pt x="157430" y="74042"/>
                  </a:lnTo>
                  <a:cubicBezTo>
                    <a:pt x="155992" y="68292"/>
                    <a:pt x="153117" y="63978"/>
                    <a:pt x="151679" y="58228"/>
                  </a:cubicBezTo>
                  <a:lnTo>
                    <a:pt x="163181" y="46726"/>
                  </a:lnTo>
                  <a:lnTo>
                    <a:pt x="137302" y="20847"/>
                  </a:lnTo>
                  <a:lnTo>
                    <a:pt x="125800" y="32349"/>
                  </a:lnTo>
                  <a:cubicBezTo>
                    <a:pt x="121487" y="29473"/>
                    <a:pt x="115736" y="28035"/>
                    <a:pt x="109985" y="26598"/>
                  </a:cubicBezTo>
                  <a:lnTo>
                    <a:pt x="109985" y="10783"/>
                  </a:lnTo>
                  <a:lnTo>
                    <a:pt x="74042" y="10783"/>
                  </a:lnTo>
                  <a:lnTo>
                    <a:pt x="74042" y="26598"/>
                  </a:lnTo>
                  <a:cubicBezTo>
                    <a:pt x="68292" y="28035"/>
                    <a:pt x="63978" y="30911"/>
                    <a:pt x="58227" y="32349"/>
                  </a:cubicBezTo>
                  <a:lnTo>
                    <a:pt x="46726" y="20847"/>
                  </a:lnTo>
                  <a:lnTo>
                    <a:pt x="20847" y="46726"/>
                  </a:lnTo>
                  <a:lnTo>
                    <a:pt x="32349" y="58228"/>
                  </a:lnTo>
                  <a:cubicBezTo>
                    <a:pt x="29473" y="62541"/>
                    <a:pt x="28035" y="68292"/>
                    <a:pt x="26598" y="74042"/>
                  </a:cubicBezTo>
                  <a:lnTo>
                    <a:pt x="10783" y="74042"/>
                  </a:lnTo>
                  <a:lnTo>
                    <a:pt x="10783" y="109985"/>
                  </a:lnTo>
                  <a:close/>
                  <a:moveTo>
                    <a:pt x="92733" y="61103"/>
                  </a:moveTo>
                  <a:cubicBezTo>
                    <a:pt x="109985" y="61103"/>
                    <a:pt x="124362" y="75480"/>
                    <a:pt x="124362" y="92733"/>
                  </a:cubicBezTo>
                  <a:cubicBezTo>
                    <a:pt x="124362" y="109985"/>
                    <a:pt x="109985" y="124362"/>
                    <a:pt x="92733" y="124362"/>
                  </a:cubicBezTo>
                  <a:cubicBezTo>
                    <a:pt x="75480" y="124362"/>
                    <a:pt x="61103" y="109985"/>
                    <a:pt x="61103" y="92733"/>
                  </a:cubicBezTo>
                  <a:cubicBezTo>
                    <a:pt x="61103" y="75480"/>
                    <a:pt x="75480" y="61103"/>
                    <a:pt x="92733" y="61103"/>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52" name="任意多边形: 形状 51">
              <a:extLst>
                <a:ext uri="{FF2B5EF4-FFF2-40B4-BE49-F238E27FC236}">
                  <a16:creationId xmlns:a16="http://schemas.microsoft.com/office/drawing/2014/main" id="{6AFBBFC8-4DF6-4D67-9E1F-9099EF2F11EC}"/>
                </a:ext>
              </a:extLst>
            </p:cNvPr>
            <p:cNvSpPr/>
            <p:nvPr/>
          </p:nvSpPr>
          <p:spPr>
            <a:xfrm>
              <a:off x="3054986" y="6086353"/>
              <a:ext cx="108551" cy="108551"/>
            </a:xfrm>
            <a:custGeom>
              <a:avLst/>
              <a:gdLst>
                <a:gd name="connsiteX0" fmla="*/ 85544 w 86263"/>
                <a:gd name="connsiteY0" fmla="*/ 48164 h 86263"/>
                <a:gd name="connsiteX1" fmla="*/ 48164 w 86263"/>
                <a:gd name="connsiteY1" fmla="*/ 85544 h 86263"/>
                <a:gd name="connsiteX2" fmla="*/ 10783 w 86263"/>
                <a:gd name="connsiteY2" fmla="*/ 48164 h 86263"/>
                <a:gd name="connsiteX3" fmla="*/ 48164 w 86263"/>
                <a:gd name="connsiteY3" fmla="*/ 10783 h 86263"/>
                <a:gd name="connsiteX4" fmla="*/ 85544 w 86263"/>
                <a:gd name="connsiteY4" fmla="*/ 48164 h 86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63" h="86263">
                  <a:moveTo>
                    <a:pt x="85544" y="48164"/>
                  </a:moveTo>
                  <a:cubicBezTo>
                    <a:pt x="85544" y="68292"/>
                    <a:pt x="68292" y="85544"/>
                    <a:pt x="48164" y="85544"/>
                  </a:cubicBezTo>
                  <a:cubicBezTo>
                    <a:pt x="28035" y="85544"/>
                    <a:pt x="10783" y="68292"/>
                    <a:pt x="10783" y="48164"/>
                  </a:cubicBezTo>
                  <a:cubicBezTo>
                    <a:pt x="10783" y="28036"/>
                    <a:pt x="28035" y="10783"/>
                    <a:pt x="48164" y="10783"/>
                  </a:cubicBezTo>
                  <a:cubicBezTo>
                    <a:pt x="68292" y="10783"/>
                    <a:pt x="85544" y="26598"/>
                    <a:pt x="85544" y="48164"/>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53" name="任意多边形: 形状 52">
              <a:extLst>
                <a:ext uri="{FF2B5EF4-FFF2-40B4-BE49-F238E27FC236}">
                  <a16:creationId xmlns:a16="http://schemas.microsoft.com/office/drawing/2014/main" id="{02B6B6D3-6FB2-40CF-B4EA-22A16C664E5E}"/>
                </a:ext>
              </a:extLst>
            </p:cNvPr>
            <p:cNvSpPr/>
            <p:nvPr/>
          </p:nvSpPr>
          <p:spPr>
            <a:xfrm>
              <a:off x="3433109" y="5690138"/>
              <a:ext cx="108551" cy="108551"/>
            </a:xfrm>
            <a:custGeom>
              <a:avLst/>
              <a:gdLst>
                <a:gd name="connsiteX0" fmla="*/ 85544 w 86263"/>
                <a:gd name="connsiteY0" fmla="*/ 48164 h 86263"/>
                <a:gd name="connsiteX1" fmla="*/ 48164 w 86263"/>
                <a:gd name="connsiteY1" fmla="*/ 85544 h 86263"/>
                <a:gd name="connsiteX2" fmla="*/ 10783 w 86263"/>
                <a:gd name="connsiteY2" fmla="*/ 48164 h 86263"/>
                <a:gd name="connsiteX3" fmla="*/ 48164 w 86263"/>
                <a:gd name="connsiteY3" fmla="*/ 10783 h 86263"/>
                <a:gd name="connsiteX4" fmla="*/ 85544 w 86263"/>
                <a:gd name="connsiteY4" fmla="*/ 48164 h 86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63" h="86263">
                  <a:moveTo>
                    <a:pt x="85544" y="48164"/>
                  </a:moveTo>
                  <a:cubicBezTo>
                    <a:pt x="85544" y="68292"/>
                    <a:pt x="68292" y="85544"/>
                    <a:pt x="48164" y="85544"/>
                  </a:cubicBezTo>
                  <a:cubicBezTo>
                    <a:pt x="28036" y="85544"/>
                    <a:pt x="10783" y="68292"/>
                    <a:pt x="10783" y="48164"/>
                  </a:cubicBezTo>
                  <a:cubicBezTo>
                    <a:pt x="10783" y="28036"/>
                    <a:pt x="28036" y="10783"/>
                    <a:pt x="48164" y="10783"/>
                  </a:cubicBezTo>
                  <a:cubicBezTo>
                    <a:pt x="68292" y="10783"/>
                    <a:pt x="85544" y="28036"/>
                    <a:pt x="85544" y="48164"/>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54" name="任意多边形: 形状 53">
              <a:extLst>
                <a:ext uri="{FF2B5EF4-FFF2-40B4-BE49-F238E27FC236}">
                  <a16:creationId xmlns:a16="http://schemas.microsoft.com/office/drawing/2014/main" id="{8B1540AA-10C9-48AD-A65C-59A5A887903D}"/>
                </a:ext>
              </a:extLst>
            </p:cNvPr>
            <p:cNvSpPr/>
            <p:nvPr/>
          </p:nvSpPr>
          <p:spPr>
            <a:xfrm>
              <a:off x="3662876" y="5407903"/>
              <a:ext cx="108551" cy="108551"/>
            </a:xfrm>
            <a:custGeom>
              <a:avLst/>
              <a:gdLst>
                <a:gd name="connsiteX0" fmla="*/ 85544 w 86263"/>
                <a:gd name="connsiteY0" fmla="*/ 48163 h 86263"/>
                <a:gd name="connsiteX1" fmla="*/ 48163 w 86263"/>
                <a:gd name="connsiteY1" fmla="*/ 85544 h 86263"/>
                <a:gd name="connsiteX2" fmla="*/ 10783 w 86263"/>
                <a:gd name="connsiteY2" fmla="*/ 48163 h 86263"/>
                <a:gd name="connsiteX3" fmla="*/ 48163 w 86263"/>
                <a:gd name="connsiteY3" fmla="*/ 10783 h 86263"/>
                <a:gd name="connsiteX4" fmla="*/ 85544 w 86263"/>
                <a:gd name="connsiteY4" fmla="*/ 48163 h 86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63" h="86263">
                  <a:moveTo>
                    <a:pt x="85544" y="48163"/>
                  </a:moveTo>
                  <a:cubicBezTo>
                    <a:pt x="85544" y="68291"/>
                    <a:pt x="68292" y="85544"/>
                    <a:pt x="48163" y="85544"/>
                  </a:cubicBezTo>
                  <a:cubicBezTo>
                    <a:pt x="28035" y="85544"/>
                    <a:pt x="10783" y="68291"/>
                    <a:pt x="10783" y="48163"/>
                  </a:cubicBezTo>
                  <a:cubicBezTo>
                    <a:pt x="10783" y="28035"/>
                    <a:pt x="28035" y="10783"/>
                    <a:pt x="48163" y="10783"/>
                  </a:cubicBezTo>
                  <a:cubicBezTo>
                    <a:pt x="68292" y="10783"/>
                    <a:pt x="85544" y="28035"/>
                    <a:pt x="85544" y="48163"/>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55" name="任意多边形: 形状 54">
              <a:extLst>
                <a:ext uri="{FF2B5EF4-FFF2-40B4-BE49-F238E27FC236}">
                  <a16:creationId xmlns:a16="http://schemas.microsoft.com/office/drawing/2014/main" id="{E4DA88A8-AB81-4A9D-B02E-3E5C70D8DFA1}"/>
                </a:ext>
              </a:extLst>
            </p:cNvPr>
            <p:cNvSpPr/>
            <p:nvPr/>
          </p:nvSpPr>
          <p:spPr>
            <a:xfrm>
              <a:off x="2307788" y="4208405"/>
              <a:ext cx="72368" cy="72368"/>
            </a:xfrm>
            <a:custGeom>
              <a:avLst/>
              <a:gdLst>
                <a:gd name="connsiteX0" fmla="*/ 53914 w 57508"/>
                <a:gd name="connsiteY0" fmla="*/ 32349 h 57508"/>
                <a:gd name="connsiteX1" fmla="*/ 32349 w 57508"/>
                <a:gd name="connsiteY1" fmla="*/ 53914 h 57508"/>
                <a:gd name="connsiteX2" fmla="*/ 10783 w 57508"/>
                <a:gd name="connsiteY2" fmla="*/ 32349 h 57508"/>
                <a:gd name="connsiteX3" fmla="*/ 32349 w 57508"/>
                <a:gd name="connsiteY3" fmla="*/ 10783 h 57508"/>
                <a:gd name="connsiteX4" fmla="*/ 53914 w 57508"/>
                <a:gd name="connsiteY4" fmla="*/ 32349 h 575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508" h="57508">
                  <a:moveTo>
                    <a:pt x="53914" y="32349"/>
                  </a:moveTo>
                  <a:cubicBezTo>
                    <a:pt x="53914" y="43850"/>
                    <a:pt x="43850" y="53914"/>
                    <a:pt x="32349" y="53914"/>
                  </a:cubicBezTo>
                  <a:cubicBezTo>
                    <a:pt x="20847" y="53914"/>
                    <a:pt x="10783" y="43850"/>
                    <a:pt x="10783" y="32349"/>
                  </a:cubicBezTo>
                  <a:cubicBezTo>
                    <a:pt x="10783" y="20847"/>
                    <a:pt x="20847" y="10783"/>
                    <a:pt x="32349" y="10783"/>
                  </a:cubicBezTo>
                  <a:cubicBezTo>
                    <a:pt x="43850" y="10783"/>
                    <a:pt x="53914" y="20847"/>
                    <a:pt x="53914" y="32349"/>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56" name="任意多边形: 形状 55">
              <a:extLst>
                <a:ext uri="{FF2B5EF4-FFF2-40B4-BE49-F238E27FC236}">
                  <a16:creationId xmlns:a16="http://schemas.microsoft.com/office/drawing/2014/main" id="{AF5726E7-1E3D-4D25-9A26-FCE44AAA2EE9}"/>
                </a:ext>
              </a:extLst>
            </p:cNvPr>
            <p:cNvSpPr/>
            <p:nvPr/>
          </p:nvSpPr>
          <p:spPr>
            <a:xfrm>
              <a:off x="1858204" y="6195809"/>
              <a:ext cx="752626" cy="662191"/>
            </a:xfrm>
            <a:custGeom>
              <a:avLst/>
              <a:gdLst>
                <a:gd name="connsiteX0" fmla="*/ 376311 w 752626"/>
                <a:gd name="connsiteY0" fmla="*/ 215295 h 662191"/>
                <a:gd name="connsiteX1" fmla="*/ 217101 w 752626"/>
                <a:gd name="connsiteY1" fmla="*/ 374504 h 662191"/>
                <a:gd name="connsiteX2" fmla="*/ 376311 w 752626"/>
                <a:gd name="connsiteY2" fmla="*/ 533714 h 662191"/>
                <a:gd name="connsiteX3" fmla="*/ 535521 w 752626"/>
                <a:gd name="connsiteY3" fmla="*/ 374504 h 662191"/>
                <a:gd name="connsiteX4" fmla="*/ 376311 w 752626"/>
                <a:gd name="connsiteY4" fmla="*/ 215295 h 662191"/>
                <a:gd name="connsiteX5" fmla="*/ 376311 w 752626"/>
                <a:gd name="connsiteY5" fmla="*/ 191775 h 662191"/>
                <a:gd name="connsiteX6" fmla="*/ 559042 w 752626"/>
                <a:gd name="connsiteY6" fmla="*/ 374504 h 662191"/>
                <a:gd name="connsiteX7" fmla="*/ 376311 w 752626"/>
                <a:gd name="connsiteY7" fmla="*/ 557235 h 662191"/>
                <a:gd name="connsiteX8" fmla="*/ 193582 w 752626"/>
                <a:gd name="connsiteY8" fmla="*/ 374504 h 662191"/>
                <a:gd name="connsiteX9" fmla="*/ 376311 w 752626"/>
                <a:gd name="connsiteY9" fmla="*/ 191775 h 662191"/>
                <a:gd name="connsiteX10" fmla="*/ 374504 w 752626"/>
                <a:gd name="connsiteY10" fmla="*/ 159209 h 662191"/>
                <a:gd name="connsiteX11" fmla="*/ 159209 w 752626"/>
                <a:gd name="connsiteY11" fmla="*/ 374504 h 662191"/>
                <a:gd name="connsiteX12" fmla="*/ 374504 w 752626"/>
                <a:gd name="connsiteY12" fmla="*/ 589800 h 662191"/>
                <a:gd name="connsiteX13" fmla="*/ 589799 w 752626"/>
                <a:gd name="connsiteY13" fmla="*/ 374504 h 662191"/>
                <a:gd name="connsiteX14" fmla="*/ 374504 w 752626"/>
                <a:gd name="connsiteY14" fmla="*/ 159209 h 662191"/>
                <a:gd name="connsiteX15" fmla="*/ 341939 w 752626"/>
                <a:gd name="connsiteY15" fmla="*/ 0 h 662191"/>
                <a:gd name="connsiteX16" fmla="*/ 412498 w 752626"/>
                <a:gd name="connsiteY16" fmla="*/ 0 h 662191"/>
                <a:gd name="connsiteX17" fmla="*/ 426970 w 752626"/>
                <a:gd name="connsiteY17" fmla="*/ 108552 h 662191"/>
                <a:gd name="connsiteX18" fmla="*/ 531905 w 752626"/>
                <a:gd name="connsiteY18" fmla="*/ 151972 h 662191"/>
                <a:gd name="connsiteX19" fmla="*/ 618745 w 752626"/>
                <a:gd name="connsiteY19" fmla="*/ 85032 h 662191"/>
                <a:gd name="connsiteX20" fmla="*/ 667594 w 752626"/>
                <a:gd name="connsiteY20" fmla="*/ 133881 h 662191"/>
                <a:gd name="connsiteX21" fmla="*/ 600654 w 752626"/>
                <a:gd name="connsiteY21" fmla="*/ 220722 h 662191"/>
                <a:gd name="connsiteX22" fmla="*/ 644074 w 752626"/>
                <a:gd name="connsiteY22" fmla="*/ 325656 h 662191"/>
                <a:gd name="connsiteX23" fmla="*/ 752626 w 752626"/>
                <a:gd name="connsiteY23" fmla="*/ 340130 h 662191"/>
                <a:gd name="connsiteX24" fmla="*/ 752626 w 752626"/>
                <a:gd name="connsiteY24" fmla="*/ 410689 h 662191"/>
                <a:gd name="connsiteX25" fmla="*/ 644074 w 752626"/>
                <a:gd name="connsiteY25" fmla="*/ 425163 h 662191"/>
                <a:gd name="connsiteX26" fmla="*/ 600654 w 752626"/>
                <a:gd name="connsiteY26" fmla="*/ 530096 h 662191"/>
                <a:gd name="connsiteX27" fmla="*/ 667594 w 752626"/>
                <a:gd name="connsiteY27" fmla="*/ 616939 h 662191"/>
                <a:gd name="connsiteX28" fmla="*/ 622341 w 752626"/>
                <a:gd name="connsiteY28" fmla="*/ 662191 h 662191"/>
                <a:gd name="connsiteX29" fmla="*/ 614082 w 752626"/>
                <a:gd name="connsiteY29" fmla="*/ 662191 h 662191"/>
                <a:gd name="connsiteX30" fmla="*/ 531905 w 752626"/>
                <a:gd name="connsiteY30" fmla="*/ 598846 h 662191"/>
                <a:gd name="connsiteX31" fmla="*/ 426970 w 752626"/>
                <a:gd name="connsiteY31" fmla="*/ 642267 h 662191"/>
                <a:gd name="connsiteX32" fmla="*/ 424314 w 752626"/>
                <a:gd name="connsiteY32" fmla="*/ 662191 h 662191"/>
                <a:gd name="connsiteX33" fmla="*/ 330121 w 752626"/>
                <a:gd name="connsiteY33" fmla="*/ 662191 h 662191"/>
                <a:gd name="connsiteX34" fmla="*/ 327465 w 752626"/>
                <a:gd name="connsiteY34" fmla="*/ 642267 h 662191"/>
                <a:gd name="connsiteX35" fmla="*/ 222531 w 752626"/>
                <a:gd name="connsiteY35" fmla="*/ 598846 h 662191"/>
                <a:gd name="connsiteX36" fmla="*/ 140354 w 752626"/>
                <a:gd name="connsiteY36" fmla="*/ 662191 h 662191"/>
                <a:gd name="connsiteX37" fmla="*/ 131962 w 752626"/>
                <a:gd name="connsiteY37" fmla="*/ 662191 h 662191"/>
                <a:gd name="connsiteX38" fmla="*/ 85033 w 752626"/>
                <a:gd name="connsiteY38" fmla="*/ 616939 h 662191"/>
                <a:gd name="connsiteX39" fmla="*/ 151972 w 752626"/>
                <a:gd name="connsiteY39" fmla="*/ 530096 h 662191"/>
                <a:gd name="connsiteX40" fmla="*/ 108552 w 752626"/>
                <a:gd name="connsiteY40" fmla="*/ 425163 h 662191"/>
                <a:gd name="connsiteX41" fmla="*/ 0 w 752626"/>
                <a:gd name="connsiteY41" fmla="*/ 410689 h 662191"/>
                <a:gd name="connsiteX42" fmla="*/ 0 w 752626"/>
                <a:gd name="connsiteY42" fmla="*/ 340130 h 662191"/>
                <a:gd name="connsiteX43" fmla="*/ 108552 w 752626"/>
                <a:gd name="connsiteY43" fmla="*/ 325656 h 662191"/>
                <a:gd name="connsiteX44" fmla="*/ 151972 w 752626"/>
                <a:gd name="connsiteY44" fmla="*/ 220722 h 662191"/>
                <a:gd name="connsiteX45" fmla="*/ 85033 w 752626"/>
                <a:gd name="connsiteY45" fmla="*/ 133881 h 662191"/>
                <a:gd name="connsiteX46" fmla="*/ 135690 w 752626"/>
                <a:gd name="connsiteY46" fmla="*/ 85032 h 662191"/>
                <a:gd name="connsiteX47" fmla="*/ 222531 w 752626"/>
                <a:gd name="connsiteY47" fmla="*/ 151972 h 662191"/>
                <a:gd name="connsiteX48" fmla="*/ 327465 w 752626"/>
                <a:gd name="connsiteY48" fmla="*/ 108552 h 66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52626" h="662191">
                  <a:moveTo>
                    <a:pt x="376311" y="215295"/>
                  </a:moveTo>
                  <a:cubicBezTo>
                    <a:pt x="289470" y="215295"/>
                    <a:pt x="217101" y="285854"/>
                    <a:pt x="217101" y="374504"/>
                  </a:cubicBezTo>
                  <a:cubicBezTo>
                    <a:pt x="217101" y="461347"/>
                    <a:pt x="287661" y="533714"/>
                    <a:pt x="376311" y="533714"/>
                  </a:cubicBezTo>
                  <a:cubicBezTo>
                    <a:pt x="463154" y="533714"/>
                    <a:pt x="535521" y="463156"/>
                    <a:pt x="535521" y="374504"/>
                  </a:cubicBezTo>
                  <a:cubicBezTo>
                    <a:pt x="535521" y="287663"/>
                    <a:pt x="464963" y="215295"/>
                    <a:pt x="376311" y="215295"/>
                  </a:cubicBezTo>
                  <a:close/>
                  <a:moveTo>
                    <a:pt x="376311" y="191775"/>
                  </a:moveTo>
                  <a:cubicBezTo>
                    <a:pt x="475818" y="191775"/>
                    <a:pt x="559042" y="273189"/>
                    <a:pt x="559042" y="374504"/>
                  </a:cubicBezTo>
                  <a:cubicBezTo>
                    <a:pt x="559042" y="475820"/>
                    <a:pt x="477628" y="557235"/>
                    <a:pt x="376311" y="557235"/>
                  </a:cubicBezTo>
                  <a:cubicBezTo>
                    <a:pt x="274996" y="557235"/>
                    <a:pt x="193582" y="475820"/>
                    <a:pt x="193582" y="374504"/>
                  </a:cubicBezTo>
                  <a:cubicBezTo>
                    <a:pt x="193582" y="273189"/>
                    <a:pt x="274996" y="191775"/>
                    <a:pt x="376311" y="191775"/>
                  </a:cubicBezTo>
                  <a:close/>
                  <a:moveTo>
                    <a:pt x="374504" y="159209"/>
                  </a:moveTo>
                  <a:cubicBezTo>
                    <a:pt x="255097" y="159209"/>
                    <a:pt x="159209" y="256907"/>
                    <a:pt x="159209" y="374504"/>
                  </a:cubicBezTo>
                  <a:cubicBezTo>
                    <a:pt x="159209" y="493912"/>
                    <a:pt x="256907" y="589800"/>
                    <a:pt x="374504" y="589800"/>
                  </a:cubicBezTo>
                  <a:cubicBezTo>
                    <a:pt x="493912" y="589800"/>
                    <a:pt x="589799" y="492103"/>
                    <a:pt x="589799" y="374504"/>
                  </a:cubicBezTo>
                  <a:cubicBezTo>
                    <a:pt x="589799" y="256907"/>
                    <a:pt x="493912" y="159209"/>
                    <a:pt x="374504" y="159209"/>
                  </a:cubicBezTo>
                  <a:close/>
                  <a:moveTo>
                    <a:pt x="341939" y="0"/>
                  </a:moveTo>
                  <a:lnTo>
                    <a:pt x="412498" y="0"/>
                  </a:lnTo>
                  <a:lnTo>
                    <a:pt x="426970" y="108552"/>
                  </a:lnTo>
                  <a:cubicBezTo>
                    <a:pt x="464963" y="115789"/>
                    <a:pt x="501148" y="130262"/>
                    <a:pt x="531905" y="151972"/>
                  </a:cubicBezTo>
                  <a:lnTo>
                    <a:pt x="618745" y="85032"/>
                  </a:lnTo>
                  <a:lnTo>
                    <a:pt x="667594" y="133881"/>
                  </a:lnTo>
                  <a:lnTo>
                    <a:pt x="600654" y="220722"/>
                  </a:lnTo>
                  <a:cubicBezTo>
                    <a:pt x="622365" y="251479"/>
                    <a:pt x="636839" y="287663"/>
                    <a:pt x="644074" y="325656"/>
                  </a:cubicBezTo>
                  <a:lnTo>
                    <a:pt x="752626" y="340130"/>
                  </a:lnTo>
                  <a:lnTo>
                    <a:pt x="752626" y="410689"/>
                  </a:lnTo>
                  <a:lnTo>
                    <a:pt x="644074" y="425163"/>
                  </a:lnTo>
                  <a:cubicBezTo>
                    <a:pt x="636839" y="463157"/>
                    <a:pt x="622365" y="499339"/>
                    <a:pt x="600654" y="530096"/>
                  </a:cubicBezTo>
                  <a:lnTo>
                    <a:pt x="667594" y="616939"/>
                  </a:lnTo>
                  <a:lnTo>
                    <a:pt x="622341" y="662191"/>
                  </a:lnTo>
                  <a:lnTo>
                    <a:pt x="614082" y="662191"/>
                  </a:lnTo>
                  <a:lnTo>
                    <a:pt x="531905" y="598846"/>
                  </a:lnTo>
                  <a:cubicBezTo>
                    <a:pt x="501148" y="620556"/>
                    <a:pt x="464963" y="635030"/>
                    <a:pt x="426970" y="642267"/>
                  </a:cubicBezTo>
                  <a:lnTo>
                    <a:pt x="424314" y="662191"/>
                  </a:lnTo>
                  <a:lnTo>
                    <a:pt x="330121" y="662191"/>
                  </a:lnTo>
                  <a:lnTo>
                    <a:pt x="327465" y="642267"/>
                  </a:lnTo>
                  <a:cubicBezTo>
                    <a:pt x="289472" y="635030"/>
                    <a:pt x="253287" y="620556"/>
                    <a:pt x="222531" y="598846"/>
                  </a:cubicBezTo>
                  <a:lnTo>
                    <a:pt x="140354" y="662191"/>
                  </a:lnTo>
                  <a:lnTo>
                    <a:pt x="131962" y="662191"/>
                  </a:lnTo>
                  <a:lnTo>
                    <a:pt x="85033" y="616939"/>
                  </a:lnTo>
                  <a:lnTo>
                    <a:pt x="151972" y="530096"/>
                  </a:lnTo>
                  <a:cubicBezTo>
                    <a:pt x="130262" y="499339"/>
                    <a:pt x="115788" y="463157"/>
                    <a:pt x="108552" y="425163"/>
                  </a:cubicBezTo>
                  <a:lnTo>
                    <a:pt x="0" y="410689"/>
                  </a:lnTo>
                  <a:lnTo>
                    <a:pt x="0" y="340130"/>
                  </a:lnTo>
                  <a:lnTo>
                    <a:pt x="108552" y="325656"/>
                  </a:lnTo>
                  <a:cubicBezTo>
                    <a:pt x="115788" y="287663"/>
                    <a:pt x="130262" y="251479"/>
                    <a:pt x="151972" y="220722"/>
                  </a:cubicBezTo>
                  <a:lnTo>
                    <a:pt x="85033" y="133881"/>
                  </a:lnTo>
                  <a:lnTo>
                    <a:pt x="135690" y="85032"/>
                  </a:lnTo>
                  <a:lnTo>
                    <a:pt x="222531" y="151972"/>
                  </a:lnTo>
                  <a:cubicBezTo>
                    <a:pt x="253287" y="130262"/>
                    <a:pt x="289472" y="115789"/>
                    <a:pt x="327465" y="108552"/>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57" name="任意多边形: 形状 56">
              <a:extLst>
                <a:ext uri="{FF2B5EF4-FFF2-40B4-BE49-F238E27FC236}">
                  <a16:creationId xmlns:a16="http://schemas.microsoft.com/office/drawing/2014/main" id="{E66A4744-CED3-4CBC-B939-DE062A4DB825}"/>
                </a:ext>
              </a:extLst>
            </p:cNvPr>
            <p:cNvSpPr/>
            <p:nvPr/>
          </p:nvSpPr>
          <p:spPr>
            <a:xfrm>
              <a:off x="3709915" y="5527309"/>
              <a:ext cx="434208" cy="434208"/>
            </a:xfrm>
            <a:custGeom>
              <a:avLst/>
              <a:gdLst>
                <a:gd name="connsiteX0" fmla="*/ 141615 w 345052"/>
                <a:gd name="connsiteY0" fmla="*/ 347209 h 345052"/>
                <a:gd name="connsiteX1" fmla="*/ 216377 w 345052"/>
                <a:gd name="connsiteY1" fmla="*/ 347209 h 345052"/>
                <a:gd name="connsiteX2" fmla="*/ 216377 w 345052"/>
                <a:gd name="connsiteY2" fmla="*/ 312704 h 345052"/>
                <a:gd name="connsiteX3" fmla="*/ 248006 w 345052"/>
                <a:gd name="connsiteY3" fmla="*/ 299764 h 345052"/>
                <a:gd name="connsiteX4" fmla="*/ 272447 w 345052"/>
                <a:gd name="connsiteY4" fmla="*/ 324206 h 345052"/>
                <a:gd name="connsiteX5" fmla="*/ 324205 w 345052"/>
                <a:gd name="connsiteY5" fmla="*/ 272448 h 345052"/>
                <a:gd name="connsiteX6" fmla="*/ 299764 w 345052"/>
                <a:gd name="connsiteY6" fmla="*/ 248006 h 345052"/>
                <a:gd name="connsiteX7" fmla="*/ 312704 w 345052"/>
                <a:gd name="connsiteY7" fmla="*/ 216377 h 345052"/>
                <a:gd name="connsiteX8" fmla="*/ 347209 w 345052"/>
                <a:gd name="connsiteY8" fmla="*/ 216377 h 345052"/>
                <a:gd name="connsiteX9" fmla="*/ 347209 w 345052"/>
                <a:gd name="connsiteY9" fmla="*/ 141615 h 345052"/>
                <a:gd name="connsiteX10" fmla="*/ 312704 w 345052"/>
                <a:gd name="connsiteY10" fmla="*/ 141615 h 345052"/>
                <a:gd name="connsiteX11" fmla="*/ 299764 w 345052"/>
                <a:gd name="connsiteY11" fmla="*/ 109985 h 345052"/>
                <a:gd name="connsiteX12" fmla="*/ 324205 w 345052"/>
                <a:gd name="connsiteY12" fmla="*/ 85544 h 345052"/>
                <a:gd name="connsiteX13" fmla="*/ 272447 w 345052"/>
                <a:gd name="connsiteY13" fmla="*/ 33786 h 345052"/>
                <a:gd name="connsiteX14" fmla="*/ 248006 w 345052"/>
                <a:gd name="connsiteY14" fmla="*/ 58228 h 345052"/>
                <a:gd name="connsiteX15" fmla="*/ 216377 w 345052"/>
                <a:gd name="connsiteY15" fmla="*/ 45288 h 345052"/>
                <a:gd name="connsiteX16" fmla="*/ 216377 w 345052"/>
                <a:gd name="connsiteY16" fmla="*/ 10783 h 345052"/>
                <a:gd name="connsiteX17" fmla="*/ 141615 w 345052"/>
                <a:gd name="connsiteY17" fmla="*/ 10783 h 345052"/>
                <a:gd name="connsiteX18" fmla="*/ 141615 w 345052"/>
                <a:gd name="connsiteY18" fmla="*/ 45288 h 345052"/>
                <a:gd name="connsiteX19" fmla="*/ 109986 w 345052"/>
                <a:gd name="connsiteY19" fmla="*/ 58228 h 345052"/>
                <a:gd name="connsiteX20" fmla="*/ 85544 w 345052"/>
                <a:gd name="connsiteY20" fmla="*/ 33786 h 345052"/>
                <a:gd name="connsiteX21" fmla="*/ 33786 w 345052"/>
                <a:gd name="connsiteY21" fmla="*/ 85544 h 345052"/>
                <a:gd name="connsiteX22" fmla="*/ 58228 w 345052"/>
                <a:gd name="connsiteY22" fmla="*/ 109985 h 345052"/>
                <a:gd name="connsiteX23" fmla="*/ 45288 w 345052"/>
                <a:gd name="connsiteY23" fmla="*/ 141615 h 345052"/>
                <a:gd name="connsiteX24" fmla="*/ 10783 w 345052"/>
                <a:gd name="connsiteY24" fmla="*/ 141615 h 345052"/>
                <a:gd name="connsiteX25" fmla="*/ 10783 w 345052"/>
                <a:gd name="connsiteY25" fmla="*/ 216377 h 345052"/>
                <a:gd name="connsiteX26" fmla="*/ 45288 w 345052"/>
                <a:gd name="connsiteY26" fmla="*/ 216377 h 345052"/>
                <a:gd name="connsiteX27" fmla="*/ 58228 w 345052"/>
                <a:gd name="connsiteY27" fmla="*/ 248006 h 345052"/>
                <a:gd name="connsiteX28" fmla="*/ 33786 w 345052"/>
                <a:gd name="connsiteY28" fmla="*/ 272448 h 345052"/>
                <a:gd name="connsiteX29" fmla="*/ 85544 w 345052"/>
                <a:gd name="connsiteY29" fmla="*/ 324206 h 345052"/>
                <a:gd name="connsiteX30" fmla="*/ 109986 w 345052"/>
                <a:gd name="connsiteY30" fmla="*/ 299764 h 345052"/>
                <a:gd name="connsiteX31" fmla="*/ 141615 w 345052"/>
                <a:gd name="connsiteY31" fmla="*/ 312704 h 345052"/>
                <a:gd name="connsiteX32" fmla="*/ 141615 w 345052"/>
                <a:gd name="connsiteY32" fmla="*/ 347209 h 345052"/>
                <a:gd name="connsiteX33" fmla="*/ 112861 w 345052"/>
                <a:gd name="connsiteY33" fmla="*/ 177558 h 345052"/>
                <a:gd name="connsiteX34" fmla="*/ 178996 w 345052"/>
                <a:gd name="connsiteY34" fmla="*/ 111423 h 345052"/>
                <a:gd name="connsiteX35" fmla="*/ 245131 w 345052"/>
                <a:gd name="connsiteY35" fmla="*/ 177558 h 345052"/>
                <a:gd name="connsiteX36" fmla="*/ 178996 w 345052"/>
                <a:gd name="connsiteY36" fmla="*/ 243693 h 345052"/>
                <a:gd name="connsiteX37" fmla="*/ 112861 w 345052"/>
                <a:gd name="connsiteY37" fmla="*/ 177558 h 345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45052" h="345052">
                  <a:moveTo>
                    <a:pt x="141615" y="347209"/>
                  </a:moveTo>
                  <a:lnTo>
                    <a:pt x="216377" y="347209"/>
                  </a:lnTo>
                  <a:lnTo>
                    <a:pt x="216377" y="312704"/>
                  </a:lnTo>
                  <a:cubicBezTo>
                    <a:pt x="227878" y="309828"/>
                    <a:pt x="237942" y="305515"/>
                    <a:pt x="248006" y="299764"/>
                  </a:cubicBezTo>
                  <a:lnTo>
                    <a:pt x="272447" y="324206"/>
                  </a:lnTo>
                  <a:lnTo>
                    <a:pt x="324205" y="272448"/>
                  </a:lnTo>
                  <a:lnTo>
                    <a:pt x="299764" y="248006"/>
                  </a:lnTo>
                  <a:cubicBezTo>
                    <a:pt x="305515" y="237943"/>
                    <a:pt x="309828" y="226441"/>
                    <a:pt x="312704" y="216377"/>
                  </a:cubicBezTo>
                  <a:lnTo>
                    <a:pt x="347209" y="216377"/>
                  </a:lnTo>
                  <a:lnTo>
                    <a:pt x="347209" y="141615"/>
                  </a:lnTo>
                  <a:lnTo>
                    <a:pt x="312704" y="141615"/>
                  </a:lnTo>
                  <a:cubicBezTo>
                    <a:pt x="309828" y="130114"/>
                    <a:pt x="305515" y="120050"/>
                    <a:pt x="299764" y="109985"/>
                  </a:cubicBezTo>
                  <a:lnTo>
                    <a:pt x="324205" y="85544"/>
                  </a:lnTo>
                  <a:lnTo>
                    <a:pt x="272447" y="33786"/>
                  </a:lnTo>
                  <a:lnTo>
                    <a:pt x="248006" y="58228"/>
                  </a:lnTo>
                  <a:cubicBezTo>
                    <a:pt x="237942" y="52477"/>
                    <a:pt x="226441" y="48164"/>
                    <a:pt x="216377" y="45288"/>
                  </a:cubicBezTo>
                  <a:lnTo>
                    <a:pt x="216377" y="10783"/>
                  </a:lnTo>
                  <a:lnTo>
                    <a:pt x="141615" y="10783"/>
                  </a:lnTo>
                  <a:lnTo>
                    <a:pt x="141615" y="45288"/>
                  </a:lnTo>
                  <a:cubicBezTo>
                    <a:pt x="130113" y="48164"/>
                    <a:pt x="120050" y="52477"/>
                    <a:pt x="109986" y="58228"/>
                  </a:cubicBezTo>
                  <a:lnTo>
                    <a:pt x="85544" y="33786"/>
                  </a:lnTo>
                  <a:lnTo>
                    <a:pt x="33786" y="85544"/>
                  </a:lnTo>
                  <a:lnTo>
                    <a:pt x="58228" y="109985"/>
                  </a:lnTo>
                  <a:cubicBezTo>
                    <a:pt x="52477" y="120050"/>
                    <a:pt x="48164" y="130114"/>
                    <a:pt x="45288" y="141615"/>
                  </a:cubicBezTo>
                  <a:lnTo>
                    <a:pt x="10783" y="141615"/>
                  </a:lnTo>
                  <a:lnTo>
                    <a:pt x="10783" y="216377"/>
                  </a:lnTo>
                  <a:lnTo>
                    <a:pt x="45288" y="216377"/>
                  </a:lnTo>
                  <a:cubicBezTo>
                    <a:pt x="48164" y="227878"/>
                    <a:pt x="52477" y="237943"/>
                    <a:pt x="58228" y="248006"/>
                  </a:cubicBezTo>
                  <a:lnTo>
                    <a:pt x="33786" y="272448"/>
                  </a:lnTo>
                  <a:lnTo>
                    <a:pt x="85544" y="324206"/>
                  </a:lnTo>
                  <a:lnTo>
                    <a:pt x="109986" y="299764"/>
                  </a:lnTo>
                  <a:cubicBezTo>
                    <a:pt x="120050" y="305515"/>
                    <a:pt x="131551" y="309828"/>
                    <a:pt x="141615" y="312704"/>
                  </a:cubicBezTo>
                  <a:lnTo>
                    <a:pt x="141615" y="347209"/>
                  </a:lnTo>
                  <a:close/>
                  <a:moveTo>
                    <a:pt x="112861" y="177558"/>
                  </a:moveTo>
                  <a:cubicBezTo>
                    <a:pt x="112861" y="141615"/>
                    <a:pt x="143053" y="111423"/>
                    <a:pt x="178996" y="111423"/>
                  </a:cubicBezTo>
                  <a:cubicBezTo>
                    <a:pt x="214939" y="111423"/>
                    <a:pt x="245131" y="141615"/>
                    <a:pt x="245131" y="177558"/>
                  </a:cubicBezTo>
                  <a:cubicBezTo>
                    <a:pt x="245131" y="213501"/>
                    <a:pt x="214939" y="243693"/>
                    <a:pt x="178996" y="243693"/>
                  </a:cubicBezTo>
                  <a:cubicBezTo>
                    <a:pt x="143053" y="243693"/>
                    <a:pt x="112861" y="214939"/>
                    <a:pt x="112861" y="177558"/>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58" name="任意多边形: 形状 57">
              <a:extLst>
                <a:ext uri="{FF2B5EF4-FFF2-40B4-BE49-F238E27FC236}">
                  <a16:creationId xmlns:a16="http://schemas.microsoft.com/office/drawing/2014/main" id="{AC08F8FE-F33B-4279-9FA9-DFEB2BA2367F}"/>
                </a:ext>
              </a:extLst>
            </p:cNvPr>
            <p:cNvSpPr/>
            <p:nvPr/>
          </p:nvSpPr>
          <p:spPr>
            <a:xfrm>
              <a:off x="2979000" y="6278127"/>
              <a:ext cx="506576" cy="506576"/>
            </a:xfrm>
            <a:custGeom>
              <a:avLst/>
              <a:gdLst>
                <a:gd name="connsiteX0" fmla="*/ 163181 w 402560"/>
                <a:gd name="connsiteY0" fmla="*/ 401842 h 402560"/>
                <a:gd name="connsiteX1" fmla="*/ 249444 w 402560"/>
                <a:gd name="connsiteY1" fmla="*/ 401842 h 402560"/>
                <a:gd name="connsiteX2" fmla="*/ 249444 w 402560"/>
                <a:gd name="connsiteY2" fmla="*/ 363024 h 402560"/>
                <a:gd name="connsiteX3" fmla="*/ 286825 w 402560"/>
                <a:gd name="connsiteY3" fmla="*/ 347209 h 402560"/>
                <a:gd name="connsiteX4" fmla="*/ 314141 w 402560"/>
                <a:gd name="connsiteY4" fmla="*/ 374526 h 402560"/>
                <a:gd name="connsiteX5" fmla="*/ 374525 w 402560"/>
                <a:gd name="connsiteY5" fmla="*/ 314141 h 402560"/>
                <a:gd name="connsiteX6" fmla="*/ 347209 w 402560"/>
                <a:gd name="connsiteY6" fmla="*/ 286825 h 402560"/>
                <a:gd name="connsiteX7" fmla="*/ 363024 w 402560"/>
                <a:gd name="connsiteY7" fmla="*/ 249444 h 402560"/>
                <a:gd name="connsiteX8" fmla="*/ 401842 w 402560"/>
                <a:gd name="connsiteY8" fmla="*/ 249444 h 402560"/>
                <a:gd name="connsiteX9" fmla="*/ 401842 w 402560"/>
                <a:gd name="connsiteY9" fmla="*/ 163181 h 402560"/>
                <a:gd name="connsiteX10" fmla="*/ 363024 w 402560"/>
                <a:gd name="connsiteY10" fmla="*/ 163181 h 402560"/>
                <a:gd name="connsiteX11" fmla="*/ 347209 w 402560"/>
                <a:gd name="connsiteY11" fmla="*/ 125800 h 402560"/>
                <a:gd name="connsiteX12" fmla="*/ 374525 w 402560"/>
                <a:gd name="connsiteY12" fmla="*/ 98484 h 402560"/>
                <a:gd name="connsiteX13" fmla="*/ 314141 w 402560"/>
                <a:gd name="connsiteY13" fmla="*/ 38099 h 402560"/>
                <a:gd name="connsiteX14" fmla="*/ 286825 w 402560"/>
                <a:gd name="connsiteY14" fmla="*/ 65416 h 402560"/>
                <a:gd name="connsiteX15" fmla="*/ 249444 w 402560"/>
                <a:gd name="connsiteY15" fmla="*/ 49601 h 402560"/>
                <a:gd name="connsiteX16" fmla="*/ 249444 w 402560"/>
                <a:gd name="connsiteY16" fmla="*/ 10783 h 402560"/>
                <a:gd name="connsiteX17" fmla="*/ 163181 w 402560"/>
                <a:gd name="connsiteY17" fmla="*/ 10783 h 402560"/>
                <a:gd name="connsiteX18" fmla="*/ 163181 w 402560"/>
                <a:gd name="connsiteY18" fmla="*/ 49601 h 402560"/>
                <a:gd name="connsiteX19" fmla="*/ 125800 w 402560"/>
                <a:gd name="connsiteY19" fmla="*/ 65416 h 402560"/>
                <a:gd name="connsiteX20" fmla="*/ 98484 w 402560"/>
                <a:gd name="connsiteY20" fmla="*/ 38099 h 402560"/>
                <a:gd name="connsiteX21" fmla="*/ 38099 w 402560"/>
                <a:gd name="connsiteY21" fmla="*/ 98484 h 402560"/>
                <a:gd name="connsiteX22" fmla="*/ 65416 w 402560"/>
                <a:gd name="connsiteY22" fmla="*/ 125800 h 402560"/>
                <a:gd name="connsiteX23" fmla="*/ 49601 w 402560"/>
                <a:gd name="connsiteY23" fmla="*/ 163181 h 402560"/>
                <a:gd name="connsiteX24" fmla="*/ 10783 w 402560"/>
                <a:gd name="connsiteY24" fmla="*/ 163181 h 402560"/>
                <a:gd name="connsiteX25" fmla="*/ 10783 w 402560"/>
                <a:gd name="connsiteY25" fmla="*/ 249444 h 402560"/>
                <a:gd name="connsiteX26" fmla="*/ 49601 w 402560"/>
                <a:gd name="connsiteY26" fmla="*/ 249444 h 402560"/>
                <a:gd name="connsiteX27" fmla="*/ 65416 w 402560"/>
                <a:gd name="connsiteY27" fmla="*/ 286825 h 402560"/>
                <a:gd name="connsiteX28" fmla="*/ 38099 w 402560"/>
                <a:gd name="connsiteY28" fmla="*/ 314141 h 402560"/>
                <a:gd name="connsiteX29" fmla="*/ 98484 w 402560"/>
                <a:gd name="connsiteY29" fmla="*/ 374526 h 402560"/>
                <a:gd name="connsiteX30" fmla="*/ 125800 w 402560"/>
                <a:gd name="connsiteY30" fmla="*/ 347209 h 402560"/>
                <a:gd name="connsiteX31" fmla="*/ 163181 w 402560"/>
                <a:gd name="connsiteY31" fmla="*/ 363024 h 402560"/>
                <a:gd name="connsiteX32" fmla="*/ 163181 w 402560"/>
                <a:gd name="connsiteY32" fmla="*/ 401842 h 402560"/>
                <a:gd name="connsiteX33" fmla="*/ 130113 w 402560"/>
                <a:gd name="connsiteY33" fmla="*/ 206313 h 402560"/>
                <a:gd name="connsiteX34" fmla="*/ 206312 w 402560"/>
                <a:gd name="connsiteY34" fmla="*/ 130114 h 402560"/>
                <a:gd name="connsiteX35" fmla="*/ 282511 w 402560"/>
                <a:gd name="connsiteY35" fmla="*/ 206313 h 402560"/>
                <a:gd name="connsiteX36" fmla="*/ 206312 w 402560"/>
                <a:gd name="connsiteY36" fmla="*/ 282511 h 402560"/>
                <a:gd name="connsiteX37" fmla="*/ 130113 w 402560"/>
                <a:gd name="connsiteY37" fmla="*/ 206313 h 402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02560" h="402560">
                  <a:moveTo>
                    <a:pt x="163181" y="401842"/>
                  </a:moveTo>
                  <a:lnTo>
                    <a:pt x="249444" y="401842"/>
                  </a:lnTo>
                  <a:lnTo>
                    <a:pt x="249444" y="363024"/>
                  </a:lnTo>
                  <a:cubicBezTo>
                    <a:pt x="262383" y="358711"/>
                    <a:pt x="275323" y="354397"/>
                    <a:pt x="286825" y="347209"/>
                  </a:cubicBezTo>
                  <a:lnTo>
                    <a:pt x="314141" y="374526"/>
                  </a:lnTo>
                  <a:lnTo>
                    <a:pt x="374525" y="314141"/>
                  </a:lnTo>
                  <a:lnTo>
                    <a:pt x="347209" y="286825"/>
                  </a:lnTo>
                  <a:cubicBezTo>
                    <a:pt x="354397" y="275323"/>
                    <a:pt x="358710" y="262383"/>
                    <a:pt x="363024" y="249444"/>
                  </a:cubicBezTo>
                  <a:lnTo>
                    <a:pt x="401842" y="249444"/>
                  </a:lnTo>
                  <a:lnTo>
                    <a:pt x="401842" y="163181"/>
                  </a:lnTo>
                  <a:lnTo>
                    <a:pt x="363024" y="163181"/>
                  </a:lnTo>
                  <a:cubicBezTo>
                    <a:pt x="358710" y="150242"/>
                    <a:pt x="354397" y="137302"/>
                    <a:pt x="347209" y="125800"/>
                  </a:cubicBezTo>
                  <a:lnTo>
                    <a:pt x="374525" y="98484"/>
                  </a:lnTo>
                  <a:lnTo>
                    <a:pt x="314141" y="38099"/>
                  </a:lnTo>
                  <a:lnTo>
                    <a:pt x="286825" y="65416"/>
                  </a:lnTo>
                  <a:cubicBezTo>
                    <a:pt x="275323" y="58228"/>
                    <a:pt x="262383" y="53914"/>
                    <a:pt x="249444" y="49601"/>
                  </a:cubicBezTo>
                  <a:lnTo>
                    <a:pt x="249444" y="10783"/>
                  </a:lnTo>
                  <a:lnTo>
                    <a:pt x="163181" y="10783"/>
                  </a:lnTo>
                  <a:lnTo>
                    <a:pt x="163181" y="49601"/>
                  </a:lnTo>
                  <a:cubicBezTo>
                    <a:pt x="150241" y="53914"/>
                    <a:pt x="137302" y="58228"/>
                    <a:pt x="125800" y="65416"/>
                  </a:cubicBezTo>
                  <a:lnTo>
                    <a:pt x="98484" y="38099"/>
                  </a:lnTo>
                  <a:lnTo>
                    <a:pt x="38099" y="98484"/>
                  </a:lnTo>
                  <a:lnTo>
                    <a:pt x="65416" y="125800"/>
                  </a:lnTo>
                  <a:cubicBezTo>
                    <a:pt x="58227" y="137302"/>
                    <a:pt x="53914" y="150242"/>
                    <a:pt x="49601" y="163181"/>
                  </a:cubicBezTo>
                  <a:lnTo>
                    <a:pt x="10783" y="163181"/>
                  </a:lnTo>
                  <a:lnTo>
                    <a:pt x="10783" y="249444"/>
                  </a:lnTo>
                  <a:lnTo>
                    <a:pt x="49601" y="249444"/>
                  </a:lnTo>
                  <a:cubicBezTo>
                    <a:pt x="53914" y="262383"/>
                    <a:pt x="58227" y="275323"/>
                    <a:pt x="65416" y="286825"/>
                  </a:cubicBezTo>
                  <a:lnTo>
                    <a:pt x="38099" y="314141"/>
                  </a:lnTo>
                  <a:lnTo>
                    <a:pt x="98484" y="374526"/>
                  </a:lnTo>
                  <a:lnTo>
                    <a:pt x="125800" y="347209"/>
                  </a:lnTo>
                  <a:cubicBezTo>
                    <a:pt x="137302" y="354397"/>
                    <a:pt x="150241" y="358711"/>
                    <a:pt x="163181" y="363024"/>
                  </a:cubicBezTo>
                  <a:lnTo>
                    <a:pt x="163181" y="401842"/>
                  </a:lnTo>
                  <a:close/>
                  <a:moveTo>
                    <a:pt x="130113" y="206313"/>
                  </a:moveTo>
                  <a:cubicBezTo>
                    <a:pt x="130113" y="164619"/>
                    <a:pt x="164619" y="130114"/>
                    <a:pt x="206312" y="130114"/>
                  </a:cubicBezTo>
                  <a:cubicBezTo>
                    <a:pt x="248006" y="130114"/>
                    <a:pt x="282511" y="164619"/>
                    <a:pt x="282511" y="206313"/>
                  </a:cubicBezTo>
                  <a:cubicBezTo>
                    <a:pt x="282511" y="248006"/>
                    <a:pt x="248006" y="282511"/>
                    <a:pt x="206312" y="282511"/>
                  </a:cubicBezTo>
                  <a:cubicBezTo>
                    <a:pt x="164619" y="282511"/>
                    <a:pt x="130113" y="248006"/>
                    <a:pt x="130113" y="206313"/>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59" name="任意多边形: 形状 58">
              <a:extLst>
                <a:ext uri="{FF2B5EF4-FFF2-40B4-BE49-F238E27FC236}">
                  <a16:creationId xmlns:a16="http://schemas.microsoft.com/office/drawing/2014/main" id="{19568F40-F067-4296-A0F4-76A72A2A7D64}"/>
                </a:ext>
              </a:extLst>
            </p:cNvPr>
            <p:cNvSpPr/>
            <p:nvPr/>
          </p:nvSpPr>
          <p:spPr>
            <a:xfrm>
              <a:off x="2722999" y="3715398"/>
              <a:ext cx="817757" cy="817756"/>
            </a:xfrm>
            <a:custGeom>
              <a:avLst/>
              <a:gdLst>
                <a:gd name="connsiteX0" fmla="*/ 405259 w 817757"/>
                <a:gd name="connsiteY0" fmla="*/ 284046 h 817756"/>
                <a:gd name="connsiteX1" fmla="*/ 530095 w 817757"/>
                <a:gd name="connsiteY1" fmla="*/ 408882 h 817756"/>
                <a:gd name="connsiteX2" fmla="*/ 405259 w 817757"/>
                <a:gd name="connsiteY2" fmla="*/ 533717 h 817756"/>
                <a:gd name="connsiteX3" fmla="*/ 280425 w 817757"/>
                <a:gd name="connsiteY3" fmla="*/ 408882 h 817756"/>
                <a:gd name="connsiteX4" fmla="*/ 405259 w 817757"/>
                <a:gd name="connsiteY4" fmla="*/ 284046 h 817756"/>
                <a:gd name="connsiteX5" fmla="*/ 405261 w 817757"/>
                <a:gd name="connsiteY5" fmla="*/ 238813 h 817756"/>
                <a:gd name="connsiteX6" fmla="*/ 235196 w 817757"/>
                <a:gd name="connsiteY6" fmla="*/ 408879 h 817756"/>
                <a:gd name="connsiteX7" fmla="*/ 405261 w 817757"/>
                <a:gd name="connsiteY7" fmla="*/ 578943 h 817756"/>
                <a:gd name="connsiteX8" fmla="*/ 575325 w 817757"/>
                <a:gd name="connsiteY8" fmla="*/ 408879 h 817756"/>
                <a:gd name="connsiteX9" fmla="*/ 405261 w 817757"/>
                <a:gd name="connsiteY9" fmla="*/ 238813 h 817756"/>
                <a:gd name="connsiteX10" fmla="*/ 405261 w 817757"/>
                <a:gd name="connsiteY10" fmla="*/ 204439 h 817756"/>
                <a:gd name="connsiteX11" fmla="*/ 607891 w 817757"/>
                <a:gd name="connsiteY11" fmla="*/ 408879 h 817756"/>
                <a:gd name="connsiteX12" fmla="*/ 405261 w 817757"/>
                <a:gd name="connsiteY12" fmla="*/ 613319 h 817756"/>
                <a:gd name="connsiteX13" fmla="*/ 200821 w 817757"/>
                <a:gd name="connsiteY13" fmla="*/ 408879 h 817756"/>
                <a:gd name="connsiteX14" fmla="*/ 405261 w 817757"/>
                <a:gd name="connsiteY14" fmla="*/ 204439 h 817756"/>
                <a:gd name="connsiteX15" fmla="*/ 405261 w 817757"/>
                <a:gd name="connsiteY15" fmla="*/ 164636 h 817756"/>
                <a:gd name="connsiteX16" fmla="*/ 161019 w 817757"/>
                <a:gd name="connsiteY16" fmla="*/ 408878 h 817756"/>
                <a:gd name="connsiteX17" fmla="*/ 405261 w 817757"/>
                <a:gd name="connsiteY17" fmla="*/ 653120 h 817756"/>
                <a:gd name="connsiteX18" fmla="*/ 649503 w 817757"/>
                <a:gd name="connsiteY18" fmla="*/ 408878 h 817756"/>
                <a:gd name="connsiteX19" fmla="*/ 405261 w 817757"/>
                <a:gd name="connsiteY19" fmla="*/ 164636 h 817756"/>
                <a:gd name="connsiteX20" fmla="*/ 370886 w 817757"/>
                <a:gd name="connsiteY20" fmla="*/ 0 h 817756"/>
                <a:gd name="connsiteX21" fmla="*/ 446872 w 817757"/>
                <a:gd name="connsiteY21" fmla="*/ 0 h 817756"/>
                <a:gd name="connsiteX22" fmla="*/ 463155 w 817757"/>
                <a:gd name="connsiteY22" fmla="*/ 128453 h 817756"/>
                <a:gd name="connsiteX23" fmla="*/ 568088 w 817757"/>
                <a:gd name="connsiteY23" fmla="*/ 171873 h 817756"/>
                <a:gd name="connsiteX24" fmla="*/ 671212 w 817757"/>
                <a:gd name="connsiteY24" fmla="*/ 92269 h 817756"/>
                <a:gd name="connsiteX25" fmla="*/ 725489 w 817757"/>
                <a:gd name="connsiteY25" fmla="*/ 146545 h 817756"/>
                <a:gd name="connsiteX26" fmla="*/ 645884 w 817757"/>
                <a:gd name="connsiteY26" fmla="*/ 249669 h 817756"/>
                <a:gd name="connsiteX27" fmla="*/ 689304 w 817757"/>
                <a:gd name="connsiteY27" fmla="*/ 354603 h 817756"/>
                <a:gd name="connsiteX28" fmla="*/ 817757 w 817757"/>
                <a:gd name="connsiteY28" fmla="*/ 370885 h 817756"/>
                <a:gd name="connsiteX29" fmla="*/ 817757 w 817757"/>
                <a:gd name="connsiteY29" fmla="*/ 446871 h 817756"/>
                <a:gd name="connsiteX30" fmla="*/ 689304 w 817757"/>
                <a:gd name="connsiteY30" fmla="*/ 463155 h 817756"/>
                <a:gd name="connsiteX31" fmla="*/ 645884 w 817757"/>
                <a:gd name="connsiteY31" fmla="*/ 568087 h 817756"/>
                <a:gd name="connsiteX32" fmla="*/ 725489 w 817757"/>
                <a:gd name="connsiteY32" fmla="*/ 671212 h 817756"/>
                <a:gd name="connsiteX33" fmla="*/ 671212 w 817757"/>
                <a:gd name="connsiteY33" fmla="*/ 725488 h 817756"/>
                <a:gd name="connsiteX34" fmla="*/ 568088 w 817757"/>
                <a:gd name="connsiteY34" fmla="*/ 645883 h 817756"/>
                <a:gd name="connsiteX35" fmla="*/ 463155 w 817757"/>
                <a:gd name="connsiteY35" fmla="*/ 689303 h 817756"/>
                <a:gd name="connsiteX36" fmla="*/ 446872 w 817757"/>
                <a:gd name="connsiteY36" fmla="*/ 817756 h 817756"/>
                <a:gd name="connsiteX37" fmla="*/ 370886 w 817757"/>
                <a:gd name="connsiteY37" fmla="*/ 817756 h 817756"/>
                <a:gd name="connsiteX38" fmla="*/ 354604 w 817757"/>
                <a:gd name="connsiteY38" fmla="*/ 689303 h 817756"/>
                <a:gd name="connsiteX39" fmla="*/ 249669 w 817757"/>
                <a:gd name="connsiteY39" fmla="*/ 645883 h 817756"/>
                <a:gd name="connsiteX40" fmla="*/ 146545 w 817757"/>
                <a:gd name="connsiteY40" fmla="*/ 725488 h 817756"/>
                <a:gd name="connsiteX41" fmla="*/ 92268 w 817757"/>
                <a:gd name="connsiteY41" fmla="*/ 671212 h 817756"/>
                <a:gd name="connsiteX42" fmla="*/ 171874 w 817757"/>
                <a:gd name="connsiteY42" fmla="*/ 568087 h 817756"/>
                <a:gd name="connsiteX43" fmla="*/ 128453 w 817757"/>
                <a:gd name="connsiteY43" fmla="*/ 463155 h 817756"/>
                <a:gd name="connsiteX44" fmla="*/ 0 w 817757"/>
                <a:gd name="connsiteY44" fmla="*/ 446871 h 817756"/>
                <a:gd name="connsiteX45" fmla="*/ 0 w 817757"/>
                <a:gd name="connsiteY45" fmla="*/ 370885 h 817756"/>
                <a:gd name="connsiteX46" fmla="*/ 128453 w 817757"/>
                <a:gd name="connsiteY46" fmla="*/ 354603 h 817756"/>
                <a:gd name="connsiteX47" fmla="*/ 171874 w 817757"/>
                <a:gd name="connsiteY47" fmla="*/ 249669 h 817756"/>
                <a:gd name="connsiteX48" fmla="*/ 92268 w 817757"/>
                <a:gd name="connsiteY48" fmla="*/ 146545 h 817756"/>
                <a:gd name="connsiteX49" fmla="*/ 146545 w 817757"/>
                <a:gd name="connsiteY49" fmla="*/ 92269 h 817756"/>
                <a:gd name="connsiteX50" fmla="*/ 249669 w 817757"/>
                <a:gd name="connsiteY50" fmla="*/ 171873 h 817756"/>
                <a:gd name="connsiteX51" fmla="*/ 354604 w 817757"/>
                <a:gd name="connsiteY51" fmla="*/ 128453 h 817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817757" h="817756">
                  <a:moveTo>
                    <a:pt x="405259" y="284046"/>
                  </a:moveTo>
                  <a:cubicBezTo>
                    <a:pt x="474010" y="284046"/>
                    <a:pt x="530095" y="340131"/>
                    <a:pt x="530095" y="408882"/>
                  </a:cubicBezTo>
                  <a:cubicBezTo>
                    <a:pt x="530095" y="477632"/>
                    <a:pt x="474010" y="533717"/>
                    <a:pt x="405259" y="533717"/>
                  </a:cubicBezTo>
                  <a:cubicBezTo>
                    <a:pt x="336510" y="533717"/>
                    <a:pt x="280425" y="477632"/>
                    <a:pt x="280425" y="408882"/>
                  </a:cubicBezTo>
                  <a:cubicBezTo>
                    <a:pt x="280425" y="340131"/>
                    <a:pt x="336510" y="284046"/>
                    <a:pt x="405259" y="284046"/>
                  </a:cubicBezTo>
                  <a:close/>
                  <a:moveTo>
                    <a:pt x="405261" y="238813"/>
                  </a:moveTo>
                  <a:cubicBezTo>
                    <a:pt x="311183" y="238813"/>
                    <a:pt x="235196" y="314801"/>
                    <a:pt x="235196" y="408879"/>
                  </a:cubicBezTo>
                  <a:cubicBezTo>
                    <a:pt x="235196" y="502957"/>
                    <a:pt x="311183" y="578943"/>
                    <a:pt x="405261" y="578943"/>
                  </a:cubicBezTo>
                  <a:cubicBezTo>
                    <a:pt x="499339" y="578943"/>
                    <a:pt x="575325" y="502957"/>
                    <a:pt x="575325" y="408879"/>
                  </a:cubicBezTo>
                  <a:cubicBezTo>
                    <a:pt x="575325" y="314801"/>
                    <a:pt x="499339" y="238813"/>
                    <a:pt x="405261" y="238813"/>
                  </a:cubicBezTo>
                  <a:close/>
                  <a:moveTo>
                    <a:pt x="405261" y="204439"/>
                  </a:moveTo>
                  <a:cubicBezTo>
                    <a:pt x="517431" y="204439"/>
                    <a:pt x="609701" y="296708"/>
                    <a:pt x="607891" y="408879"/>
                  </a:cubicBezTo>
                  <a:cubicBezTo>
                    <a:pt x="607891" y="522858"/>
                    <a:pt x="517431" y="613319"/>
                    <a:pt x="405261" y="613319"/>
                  </a:cubicBezTo>
                  <a:cubicBezTo>
                    <a:pt x="291281" y="613319"/>
                    <a:pt x="200821" y="521049"/>
                    <a:pt x="200821" y="408879"/>
                  </a:cubicBezTo>
                  <a:cubicBezTo>
                    <a:pt x="200821" y="294899"/>
                    <a:pt x="293090" y="204439"/>
                    <a:pt x="405261" y="204439"/>
                  </a:cubicBezTo>
                  <a:close/>
                  <a:moveTo>
                    <a:pt x="405261" y="164636"/>
                  </a:moveTo>
                  <a:cubicBezTo>
                    <a:pt x="269571" y="164636"/>
                    <a:pt x="161019" y="274998"/>
                    <a:pt x="161019" y="408878"/>
                  </a:cubicBezTo>
                  <a:cubicBezTo>
                    <a:pt x="161019" y="544568"/>
                    <a:pt x="271380" y="653120"/>
                    <a:pt x="405261" y="653120"/>
                  </a:cubicBezTo>
                  <a:cubicBezTo>
                    <a:pt x="540950" y="653120"/>
                    <a:pt x="649503" y="542759"/>
                    <a:pt x="649503" y="408878"/>
                  </a:cubicBezTo>
                  <a:cubicBezTo>
                    <a:pt x="649503" y="273188"/>
                    <a:pt x="539142" y="164636"/>
                    <a:pt x="405261" y="164636"/>
                  </a:cubicBezTo>
                  <a:close/>
                  <a:moveTo>
                    <a:pt x="370886" y="0"/>
                  </a:moveTo>
                  <a:lnTo>
                    <a:pt x="446872" y="0"/>
                  </a:lnTo>
                  <a:lnTo>
                    <a:pt x="463155" y="128453"/>
                  </a:lnTo>
                  <a:cubicBezTo>
                    <a:pt x="501148" y="135690"/>
                    <a:pt x="537332" y="150163"/>
                    <a:pt x="568088" y="171873"/>
                  </a:cubicBezTo>
                  <a:lnTo>
                    <a:pt x="671212" y="92269"/>
                  </a:lnTo>
                  <a:lnTo>
                    <a:pt x="725489" y="146545"/>
                  </a:lnTo>
                  <a:lnTo>
                    <a:pt x="645884" y="249669"/>
                  </a:lnTo>
                  <a:cubicBezTo>
                    <a:pt x="667595" y="280425"/>
                    <a:pt x="682067" y="316609"/>
                    <a:pt x="689304" y="354603"/>
                  </a:cubicBezTo>
                  <a:lnTo>
                    <a:pt x="817757" y="370885"/>
                  </a:lnTo>
                  <a:lnTo>
                    <a:pt x="817757" y="446871"/>
                  </a:lnTo>
                  <a:lnTo>
                    <a:pt x="689304" y="463155"/>
                  </a:lnTo>
                  <a:cubicBezTo>
                    <a:pt x="682067" y="501148"/>
                    <a:pt x="667595" y="537331"/>
                    <a:pt x="645884" y="568087"/>
                  </a:cubicBezTo>
                  <a:lnTo>
                    <a:pt x="725489" y="671212"/>
                  </a:lnTo>
                  <a:lnTo>
                    <a:pt x="671212" y="725488"/>
                  </a:lnTo>
                  <a:lnTo>
                    <a:pt x="568088" y="645883"/>
                  </a:lnTo>
                  <a:cubicBezTo>
                    <a:pt x="537332" y="667594"/>
                    <a:pt x="501148" y="682067"/>
                    <a:pt x="463155" y="689303"/>
                  </a:cubicBezTo>
                  <a:lnTo>
                    <a:pt x="446872" y="817756"/>
                  </a:lnTo>
                  <a:lnTo>
                    <a:pt x="370886" y="817756"/>
                  </a:lnTo>
                  <a:lnTo>
                    <a:pt x="354604" y="689303"/>
                  </a:lnTo>
                  <a:cubicBezTo>
                    <a:pt x="316609" y="682067"/>
                    <a:pt x="280426" y="667594"/>
                    <a:pt x="249669" y="645883"/>
                  </a:cubicBezTo>
                  <a:lnTo>
                    <a:pt x="146545" y="725488"/>
                  </a:lnTo>
                  <a:lnTo>
                    <a:pt x="92268" y="671212"/>
                  </a:lnTo>
                  <a:lnTo>
                    <a:pt x="171874" y="568087"/>
                  </a:lnTo>
                  <a:cubicBezTo>
                    <a:pt x="150163" y="537331"/>
                    <a:pt x="135690" y="501148"/>
                    <a:pt x="128453" y="463155"/>
                  </a:cubicBezTo>
                  <a:lnTo>
                    <a:pt x="0" y="446871"/>
                  </a:lnTo>
                  <a:lnTo>
                    <a:pt x="0" y="370885"/>
                  </a:lnTo>
                  <a:lnTo>
                    <a:pt x="128453" y="354603"/>
                  </a:lnTo>
                  <a:cubicBezTo>
                    <a:pt x="135690" y="316609"/>
                    <a:pt x="150163" y="280425"/>
                    <a:pt x="171874" y="249669"/>
                  </a:cubicBezTo>
                  <a:lnTo>
                    <a:pt x="92268" y="146545"/>
                  </a:lnTo>
                  <a:lnTo>
                    <a:pt x="146545" y="92269"/>
                  </a:lnTo>
                  <a:lnTo>
                    <a:pt x="249669" y="171873"/>
                  </a:lnTo>
                  <a:cubicBezTo>
                    <a:pt x="280426" y="150163"/>
                    <a:pt x="316609" y="135690"/>
                    <a:pt x="354604" y="128453"/>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60" name="任意多边形: 形状 59">
              <a:extLst>
                <a:ext uri="{FF2B5EF4-FFF2-40B4-BE49-F238E27FC236}">
                  <a16:creationId xmlns:a16="http://schemas.microsoft.com/office/drawing/2014/main" id="{F484D843-F4FC-418C-8FCC-73A7AF41AB7A}"/>
                </a:ext>
              </a:extLst>
            </p:cNvPr>
            <p:cNvSpPr/>
            <p:nvPr userDrawn="1"/>
          </p:nvSpPr>
          <p:spPr>
            <a:xfrm>
              <a:off x="1214130" y="3527244"/>
              <a:ext cx="555425" cy="555425"/>
            </a:xfrm>
            <a:custGeom>
              <a:avLst/>
              <a:gdLst>
                <a:gd name="connsiteX0" fmla="*/ 278616 w 555425"/>
                <a:gd name="connsiteY0" fmla="*/ 220721 h 555425"/>
                <a:gd name="connsiteX1" fmla="*/ 336510 w 555425"/>
                <a:gd name="connsiteY1" fmla="*/ 278616 h 555425"/>
                <a:gd name="connsiteX2" fmla="*/ 278616 w 555425"/>
                <a:gd name="connsiteY2" fmla="*/ 336510 h 555425"/>
                <a:gd name="connsiteX3" fmla="*/ 220721 w 555425"/>
                <a:gd name="connsiteY3" fmla="*/ 278616 h 555425"/>
                <a:gd name="connsiteX4" fmla="*/ 278616 w 555425"/>
                <a:gd name="connsiteY4" fmla="*/ 220721 h 555425"/>
                <a:gd name="connsiteX5" fmla="*/ 278616 w 555425"/>
                <a:gd name="connsiteY5" fmla="*/ 180918 h 555425"/>
                <a:gd name="connsiteX6" fmla="*/ 180920 w 555425"/>
                <a:gd name="connsiteY6" fmla="*/ 278616 h 555425"/>
                <a:gd name="connsiteX7" fmla="*/ 278616 w 555425"/>
                <a:gd name="connsiteY7" fmla="*/ 376312 h 555425"/>
                <a:gd name="connsiteX8" fmla="*/ 376313 w 555425"/>
                <a:gd name="connsiteY8" fmla="*/ 278616 h 555425"/>
                <a:gd name="connsiteX9" fmla="*/ 278616 w 555425"/>
                <a:gd name="connsiteY9" fmla="*/ 180918 h 555425"/>
                <a:gd name="connsiteX10" fmla="*/ 278616 w 555425"/>
                <a:gd name="connsiteY10" fmla="*/ 148352 h 555425"/>
                <a:gd name="connsiteX11" fmla="*/ 410689 w 555425"/>
                <a:gd name="connsiteY11" fmla="*/ 280424 h 555425"/>
                <a:gd name="connsiteX12" fmla="*/ 278616 w 555425"/>
                <a:gd name="connsiteY12" fmla="*/ 412497 h 555425"/>
                <a:gd name="connsiteX13" fmla="*/ 146544 w 555425"/>
                <a:gd name="connsiteY13" fmla="*/ 280424 h 555425"/>
                <a:gd name="connsiteX14" fmla="*/ 278616 w 555425"/>
                <a:gd name="connsiteY14" fmla="*/ 148352 h 555425"/>
                <a:gd name="connsiteX15" fmla="*/ 278617 w 555425"/>
                <a:gd name="connsiteY15" fmla="*/ 121217 h 555425"/>
                <a:gd name="connsiteX16" fmla="*/ 121217 w 555425"/>
                <a:gd name="connsiteY16" fmla="*/ 278617 h 555425"/>
                <a:gd name="connsiteX17" fmla="*/ 278617 w 555425"/>
                <a:gd name="connsiteY17" fmla="*/ 436018 h 555425"/>
                <a:gd name="connsiteX18" fmla="*/ 436018 w 555425"/>
                <a:gd name="connsiteY18" fmla="*/ 278617 h 555425"/>
                <a:gd name="connsiteX19" fmla="*/ 278617 w 555425"/>
                <a:gd name="connsiteY19" fmla="*/ 121217 h 555425"/>
                <a:gd name="connsiteX20" fmla="*/ 251480 w 555425"/>
                <a:gd name="connsiteY20" fmla="*/ 0 h 555425"/>
                <a:gd name="connsiteX21" fmla="*/ 303946 w 555425"/>
                <a:gd name="connsiteY21" fmla="*/ 0 h 555425"/>
                <a:gd name="connsiteX22" fmla="*/ 314802 w 555425"/>
                <a:gd name="connsiteY22" fmla="*/ 79604 h 555425"/>
                <a:gd name="connsiteX23" fmla="*/ 392598 w 555425"/>
                <a:gd name="connsiteY23" fmla="*/ 112170 h 555425"/>
                <a:gd name="connsiteX24" fmla="*/ 455919 w 555425"/>
                <a:gd name="connsiteY24" fmla="*/ 63322 h 555425"/>
                <a:gd name="connsiteX25" fmla="*/ 492103 w 555425"/>
                <a:gd name="connsiteY25" fmla="*/ 99506 h 555425"/>
                <a:gd name="connsiteX26" fmla="*/ 443255 w 555425"/>
                <a:gd name="connsiteY26" fmla="*/ 162828 h 555425"/>
                <a:gd name="connsiteX27" fmla="*/ 475821 w 555425"/>
                <a:gd name="connsiteY27" fmla="*/ 240624 h 555425"/>
                <a:gd name="connsiteX28" fmla="*/ 555425 w 555425"/>
                <a:gd name="connsiteY28" fmla="*/ 251480 h 555425"/>
                <a:gd name="connsiteX29" fmla="*/ 555425 w 555425"/>
                <a:gd name="connsiteY29" fmla="*/ 303946 h 555425"/>
                <a:gd name="connsiteX30" fmla="*/ 475821 w 555425"/>
                <a:gd name="connsiteY30" fmla="*/ 314802 h 555425"/>
                <a:gd name="connsiteX31" fmla="*/ 443255 w 555425"/>
                <a:gd name="connsiteY31" fmla="*/ 392598 h 555425"/>
                <a:gd name="connsiteX32" fmla="*/ 492103 w 555425"/>
                <a:gd name="connsiteY32" fmla="*/ 455920 h 555425"/>
                <a:gd name="connsiteX33" fmla="*/ 455919 w 555425"/>
                <a:gd name="connsiteY33" fmla="*/ 492103 h 555425"/>
                <a:gd name="connsiteX34" fmla="*/ 392598 w 555425"/>
                <a:gd name="connsiteY34" fmla="*/ 443255 h 555425"/>
                <a:gd name="connsiteX35" fmla="*/ 314802 w 555425"/>
                <a:gd name="connsiteY35" fmla="*/ 475820 h 555425"/>
                <a:gd name="connsiteX36" fmla="*/ 303946 w 555425"/>
                <a:gd name="connsiteY36" fmla="*/ 555425 h 555425"/>
                <a:gd name="connsiteX37" fmla="*/ 251480 w 555425"/>
                <a:gd name="connsiteY37" fmla="*/ 555425 h 555425"/>
                <a:gd name="connsiteX38" fmla="*/ 240624 w 555425"/>
                <a:gd name="connsiteY38" fmla="*/ 475820 h 555425"/>
                <a:gd name="connsiteX39" fmla="*/ 162828 w 555425"/>
                <a:gd name="connsiteY39" fmla="*/ 443255 h 555425"/>
                <a:gd name="connsiteX40" fmla="*/ 99506 w 555425"/>
                <a:gd name="connsiteY40" fmla="*/ 492103 h 555425"/>
                <a:gd name="connsiteX41" fmla="*/ 63322 w 555425"/>
                <a:gd name="connsiteY41" fmla="*/ 455920 h 555425"/>
                <a:gd name="connsiteX42" fmla="*/ 112170 w 555425"/>
                <a:gd name="connsiteY42" fmla="*/ 392598 h 555425"/>
                <a:gd name="connsiteX43" fmla="*/ 79604 w 555425"/>
                <a:gd name="connsiteY43" fmla="*/ 314802 h 555425"/>
                <a:gd name="connsiteX44" fmla="*/ 0 w 555425"/>
                <a:gd name="connsiteY44" fmla="*/ 303946 h 555425"/>
                <a:gd name="connsiteX45" fmla="*/ 0 w 555425"/>
                <a:gd name="connsiteY45" fmla="*/ 251480 h 555425"/>
                <a:gd name="connsiteX46" fmla="*/ 79604 w 555425"/>
                <a:gd name="connsiteY46" fmla="*/ 240624 h 555425"/>
                <a:gd name="connsiteX47" fmla="*/ 112170 w 555425"/>
                <a:gd name="connsiteY47" fmla="*/ 162828 h 555425"/>
                <a:gd name="connsiteX48" fmla="*/ 63322 w 555425"/>
                <a:gd name="connsiteY48" fmla="*/ 99506 h 555425"/>
                <a:gd name="connsiteX49" fmla="*/ 99506 w 555425"/>
                <a:gd name="connsiteY49" fmla="*/ 63322 h 555425"/>
                <a:gd name="connsiteX50" fmla="*/ 162828 w 555425"/>
                <a:gd name="connsiteY50" fmla="*/ 112170 h 555425"/>
                <a:gd name="connsiteX51" fmla="*/ 240624 w 555425"/>
                <a:gd name="connsiteY51" fmla="*/ 79604 h 555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555425" h="555425">
                  <a:moveTo>
                    <a:pt x="278616" y="220721"/>
                  </a:moveTo>
                  <a:cubicBezTo>
                    <a:pt x="311182" y="220721"/>
                    <a:pt x="336510" y="246050"/>
                    <a:pt x="336510" y="278616"/>
                  </a:cubicBezTo>
                  <a:cubicBezTo>
                    <a:pt x="336510" y="309372"/>
                    <a:pt x="311182" y="336510"/>
                    <a:pt x="278616" y="336510"/>
                  </a:cubicBezTo>
                  <a:cubicBezTo>
                    <a:pt x="247860" y="336510"/>
                    <a:pt x="220721" y="311182"/>
                    <a:pt x="220721" y="278616"/>
                  </a:cubicBezTo>
                  <a:cubicBezTo>
                    <a:pt x="220721" y="247860"/>
                    <a:pt x="246050" y="220721"/>
                    <a:pt x="278616" y="220721"/>
                  </a:cubicBezTo>
                  <a:close/>
                  <a:moveTo>
                    <a:pt x="278616" y="180918"/>
                  </a:moveTo>
                  <a:cubicBezTo>
                    <a:pt x="224340" y="180918"/>
                    <a:pt x="180920" y="224339"/>
                    <a:pt x="180920" y="278616"/>
                  </a:cubicBezTo>
                  <a:cubicBezTo>
                    <a:pt x="180920" y="332891"/>
                    <a:pt x="224340" y="376312"/>
                    <a:pt x="278616" y="376312"/>
                  </a:cubicBezTo>
                  <a:cubicBezTo>
                    <a:pt x="331083" y="376312"/>
                    <a:pt x="376313" y="332891"/>
                    <a:pt x="376313" y="278616"/>
                  </a:cubicBezTo>
                  <a:cubicBezTo>
                    <a:pt x="376313" y="224339"/>
                    <a:pt x="332893" y="180918"/>
                    <a:pt x="278616" y="180918"/>
                  </a:cubicBezTo>
                  <a:close/>
                  <a:moveTo>
                    <a:pt x="278616" y="148352"/>
                  </a:moveTo>
                  <a:cubicBezTo>
                    <a:pt x="350984" y="148352"/>
                    <a:pt x="408879" y="206247"/>
                    <a:pt x="410689" y="280424"/>
                  </a:cubicBezTo>
                  <a:cubicBezTo>
                    <a:pt x="410689" y="352793"/>
                    <a:pt x="350984" y="412497"/>
                    <a:pt x="278616" y="412497"/>
                  </a:cubicBezTo>
                  <a:cubicBezTo>
                    <a:pt x="206248" y="412497"/>
                    <a:pt x="146544" y="352793"/>
                    <a:pt x="146544" y="280424"/>
                  </a:cubicBezTo>
                  <a:cubicBezTo>
                    <a:pt x="146544" y="208057"/>
                    <a:pt x="206248" y="148352"/>
                    <a:pt x="278616" y="148352"/>
                  </a:cubicBezTo>
                  <a:close/>
                  <a:moveTo>
                    <a:pt x="278617" y="121217"/>
                  </a:moveTo>
                  <a:cubicBezTo>
                    <a:pt x="191775" y="121217"/>
                    <a:pt x="121217" y="191775"/>
                    <a:pt x="121217" y="278617"/>
                  </a:cubicBezTo>
                  <a:cubicBezTo>
                    <a:pt x="121217" y="365459"/>
                    <a:pt x="191775" y="436018"/>
                    <a:pt x="278617" y="436018"/>
                  </a:cubicBezTo>
                  <a:cubicBezTo>
                    <a:pt x="365459" y="436018"/>
                    <a:pt x="436018" y="365459"/>
                    <a:pt x="436018" y="278617"/>
                  </a:cubicBezTo>
                  <a:cubicBezTo>
                    <a:pt x="436018" y="191775"/>
                    <a:pt x="365459" y="121217"/>
                    <a:pt x="278617" y="121217"/>
                  </a:cubicBezTo>
                  <a:close/>
                  <a:moveTo>
                    <a:pt x="251480" y="0"/>
                  </a:moveTo>
                  <a:lnTo>
                    <a:pt x="303946" y="0"/>
                  </a:lnTo>
                  <a:lnTo>
                    <a:pt x="314802" y="79604"/>
                  </a:lnTo>
                  <a:cubicBezTo>
                    <a:pt x="343748" y="85033"/>
                    <a:pt x="369077" y="95888"/>
                    <a:pt x="392598" y="112170"/>
                  </a:cubicBezTo>
                  <a:lnTo>
                    <a:pt x="455919" y="63322"/>
                  </a:lnTo>
                  <a:lnTo>
                    <a:pt x="492103" y="99506"/>
                  </a:lnTo>
                  <a:lnTo>
                    <a:pt x="443255" y="162828"/>
                  </a:lnTo>
                  <a:cubicBezTo>
                    <a:pt x="459537" y="184538"/>
                    <a:pt x="470392" y="211677"/>
                    <a:pt x="475821" y="240624"/>
                  </a:cubicBezTo>
                  <a:lnTo>
                    <a:pt x="555425" y="251480"/>
                  </a:lnTo>
                  <a:lnTo>
                    <a:pt x="555425" y="303946"/>
                  </a:lnTo>
                  <a:lnTo>
                    <a:pt x="475821" y="314802"/>
                  </a:lnTo>
                  <a:cubicBezTo>
                    <a:pt x="470392" y="343748"/>
                    <a:pt x="459537" y="369077"/>
                    <a:pt x="443255" y="392598"/>
                  </a:cubicBezTo>
                  <a:lnTo>
                    <a:pt x="492103" y="455920"/>
                  </a:lnTo>
                  <a:lnTo>
                    <a:pt x="455919" y="492103"/>
                  </a:lnTo>
                  <a:lnTo>
                    <a:pt x="392598" y="443255"/>
                  </a:lnTo>
                  <a:cubicBezTo>
                    <a:pt x="370887" y="459537"/>
                    <a:pt x="343748" y="470392"/>
                    <a:pt x="314802" y="475820"/>
                  </a:cubicBezTo>
                  <a:lnTo>
                    <a:pt x="303946" y="555425"/>
                  </a:lnTo>
                  <a:lnTo>
                    <a:pt x="251480" y="555425"/>
                  </a:lnTo>
                  <a:lnTo>
                    <a:pt x="240624" y="475820"/>
                  </a:lnTo>
                  <a:cubicBezTo>
                    <a:pt x="211677" y="470392"/>
                    <a:pt x="186348" y="459537"/>
                    <a:pt x="162828" y="443255"/>
                  </a:cubicBezTo>
                  <a:lnTo>
                    <a:pt x="99506" y="492103"/>
                  </a:lnTo>
                  <a:lnTo>
                    <a:pt x="63322" y="455920"/>
                  </a:lnTo>
                  <a:lnTo>
                    <a:pt x="112170" y="392598"/>
                  </a:lnTo>
                  <a:cubicBezTo>
                    <a:pt x="95888" y="370887"/>
                    <a:pt x="85033" y="343748"/>
                    <a:pt x="79604" y="314802"/>
                  </a:cubicBezTo>
                  <a:lnTo>
                    <a:pt x="0" y="303946"/>
                  </a:lnTo>
                  <a:lnTo>
                    <a:pt x="0" y="251480"/>
                  </a:lnTo>
                  <a:lnTo>
                    <a:pt x="79604" y="240624"/>
                  </a:lnTo>
                  <a:cubicBezTo>
                    <a:pt x="85033" y="211677"/>
                    <a:pt x="95888" y="186348"/>
                    <a:pt x="112170" y="162828"/>
                  </a:cubicBezTo>
                  <a:lnTo>
                    <a:pt x="63322" y="99506"/>
                  </a:lnTo>
                  <a:lnTo>
                    <a:pt x="99506" y="63322"/>
                  </a:lnTo>
                  <a:lnTo>
                    <a:pt x="162828" y="112170"/>
                  </a:lnTo>
                  <a:cubicBezTo>
                    <a:pt x="184539" y="95888"/>
                    <a:pt x="211677" y="85033"/>
                    <a:pt x="240624" y="79604"/>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61" name="任意多边形: 形状 60">
              <a:extLst>
                <a:ext uri="{FF2B5EF4-FFF2-40B4-BE49-F238E27FC236}">
                  <a16:creationId xmlns:a16="http://schemas.microsoft.com/office/drawing/2014/main" id="{B2ED2434-D881-4DDC-BF3D-D14EF4E1C944}"/>
                </a:ext>
              </a:extLst>
            </p:cNvPr>
            <p:cNvSpPr/>
            <p:nvPr userDrawn="1"/>
          </p:nvSpPr>
          <p:spPr>
            <a:xfrm>
              <a:off x="3268090" y="807138"/>
              <a:ext cx="2894714" cy="5029568"/>
            </a:xfrm>
            <a:custGeom>
              <a:avLst/>
              <a:gdLst>
                <a:gd name="connsiteX0" fmla="*/ 369078 w 2300348"/>
                <a:gd name="connsiteY0" fmla="*/ 13640 h 3996854"/>
                <a:gd name="connsiteX1" fmla="*/ 1854240 w 2300348"/>
                <a:gd name="connsiteY1" fmla="*/ 1467173 h 3996854"/>
                <a:gd name="connsiteX2" fmla="*/ 1822611 w 2300348"/>
                <a:gd name="connsiteY2" fmla="*/ 1684268 h 3996854"/>
                <a:gd name="connsiteX3" fmla="*/ 1862867 w 2300348"/>
                <a:gd name="connsiteY3" fmla="*/ 1891299 h 3996854"/>
                <a:gd name="connsiteX4" fmla="*/ 2156161 w 2300348"/>
                <a:gd name="connsiteY4" fmla="*/ 2311113 h 3996854"/>
                <a:gd name="connsiteX5" fmla="*/ 2239549 w 2300348"/>
                <a:gd name="connsiteY5" fmla="*/ 2601532 h 3996854"/>
                <a:gd name="connsiteX6" fmla="*/ 2006639 w 2300348"/>
                <a:gd name="connsiteY6" fmla="*/ 2761118 h 3996854"/>
                <a:gd name="connsiteX7" fmla="*/ 1964945 w 2300348"/>
                <a:gd name="connsiteY7" fmla="*/ 2851695 h 3996854"/>
                <a:gd name="connsiteX8" fmla="*/ 1970696 w 2300348"/>
                <a:gd name="connsiteY8" fmla="*/ 2946584 h 3996854"/>
                <a:gd name="connsiteX9" fmla="*/ 2031080 w 2300348"/>
                <a:gd name="connsiteY9" fmla="*/ 3063039 h 3996854"/>
                <a:gd name="connsiteX10" fmla="*/ 1911749 w 2300348"/>
                <a:gd name="connsiteY10" fmla="*/ 3180932 h 3996854"/>
                <a:gd name="connsiteX11" fmla="*/ 1980759 w 2300348"/>
                <a:gd name="connsiteY11" fmla="*/ 3333330 h 3996854"/>
                <a:gd name="connsiteX12" fmla="*/ 1885870 w 2300348"/>
                <a:gd name="connsiteY12" fmla="*/ 3408091 h 3996854"/>
                <a:gd name="connsiteX13" fmla="*/ 1821173 w 2300348"/>
                <a:gd name="connsiteY13" fmla="*/ 3593557 h 3996854"/>
                <a:gd name="connsiteX14" fmla="*/ 1717657 w 2300348"/>
                <a:gd name="connsiteY14" fmla="*/ 3937171 h 3996854"/>
                <a:gd name="connsiteX15" fmla="*/ 1286342 w 2300348"/>
                <a:gd name="connsiteY15" fmla="*/ 3928545 h 3996854"/>
                <a:gd name="connsiteX16" fmla="*/ 754387 w 2300348"/>
                <a:gd name="connsiteY16" fmla="*/ 3763208 h 3996854"/>
                <a:gd name="connsiteX17" fmla="*/ 193677 w 2300348"/>
                <a:gd name="connsiteY17" fmla="*/ 3432533 h 3996854"/>
                <a:gd name="connsiteX18" fmla="*/ 26901 w 2300348"/>
                <a:gd name="connsiteY18" fmla="*/ 2927894 h 3996854"/>
                <a:gd name="connsiteX19" fmla="*/ 54218 w 2300348"/>
                <a:gd name="connsiteY19" fmla="*/ 2604407 h 3996854"/>
                <a:gd name="connsiteX20" fmla="*/ 93036 w 2300348"/>
                <a:gd name="connsiteY20" fmla="*/ 2377248 h 3996854"/>
                <a:gd name="connsiteX21" fmla="*/ 107414 w 2300348"/>
                <a:gd name="connsiteY21" fmla="*/ 2128523 h 3996854"/>
                <a:gd name="connsiteX22" fmla="*/ 219556 w 2300348"/>
                <a:gd name="connsiteY22" fmla="*/ 1738901 h 3996854"/>
                <a:gd name="connsiteX23" fmla="*/ 353263 w 2300348"/>
                <a:gd name="connsiteY23" fmla="*/ 1426916 h 3996854"/>
                <a:gd name="connsiteX24" fmla="*/ 341762 w 2300348"/>
                <a:gd name="connsiteY24" fmla="*/ 984099 h 3996854"/>
                <a:gd name="connsiteX25" fmla="*/ 327384 w 2300348"/>
                <a:gd name="connsiteY25" fmla="*/ 616044 h 3996854"/>
                <a:gd name="connsiteX26" fmla="*/ 369078 w 2300348"/>
                <a:gd name="connsiteY26" fmla="*/ 13640 h 3996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300348" h="3996854">
                  <a:moveTo>
                    <a:pt x="369078" y="13640"/>
                  </a:moveTo>
                  <a:cubicBezTo>
                    <a:pt x="369078" y="13640"/>
                    <a:pt x="1847052" y="-121506"/>
                    <a:pt x="1854240" y="1467173"/>
                  </a:cubicBezTo>
                  <a:cubicBezTo>
                    <a:pt x="1854240" y="1467173"/>
                    <a:pt x="1844176" y="1625321"/>
                    <a:pt x="1822611" y="1684268"/>
                  </a:cubicBezTo>
                  <a:cubicBezTo>
                    <a:pt x="1822611" y="1684268"/>
                    <a:pt x="1788105" y="1799285"/>
                    <a:pt x="1862867" y="1891299"/>
                  </a:cubicBezTo>
                  <a:lnTo>
                    <a:pt x="2156161" y="2311113"/>
                  </a:lnTo>
                  <a:cubicBezTo>
                    <a:pt x="2156161" y="2311113"/>
                    <a:pt x="2391947" y="2457760"/>
                    <a:pt x="2239549" y="2601532"/>
                  </a:cubicBezTo>
                  <a:cubicBezTo>
                    <a:pt x="2239549" y="2601532"/>
                    <a:pt x="2123094" y="2707923"/>
                    <a:pt x="2006639" y="2761118"/>
                  </a:cubicBezTo>
                  <a:cubicBezTo>
                    <a:pt x="2006639" y="2761118"/>
                    <a:pt x="1969258" y="2772620"/>
                    <a:pt x="1964945" y="2851695"/>
                  </a:cubicBezTo>
                  <a:cubicBezTo>
                    <a:pt x="1964945" y="2851695"/>
                    <a:pt x="1963507" y="2929331"/>
                    <a:pt x="1970696" y="2946584"/>
                  </a:cubicBezTo>
                  <a:cubicBezTo>
                    <a:pt x="1970696" y="2946584"/>
                    <a:pt x="2041144" y="3006968"/>
                    <a:pt x="2031080" y="3063039"/>
                  </a:cubicBezTo>
                  <a:cubicBezTo>
                    <a:pt x="2031080" y="3063039"/>
                    <a:pt x="2026767" y="3162242"/>
                    <a:pt x="1911749" y="3180932"/>
                  </a:cubicBezTo>
                  <a:cubicBezTo>
                    <a:pt x="1911749" y="3180932"/>
                    <a:pt x="2015265" y="3219750"/>
                    <a:pt x="1980759" y="3333330"/>
                  </a:cubicBezTo>
                  <a:cubicBezTo>
                    <a:pt x="1980759" y="3333330"/>
                    <a:pt x="1973571" y="3376462"/>
                    <a:pt x="1885870" y="3408091"/>
                  </a:cubicBezTo>
                  <a:cubicBezTo>
                    <a:pt x="1885870" y="3408091"/>
                    <a:pt x="1796732" y="3449785"/>
                    <a:pt x="1821173" y="3593557"/>
                  </a:cubicBezTo>
                  <a:cubicBezTo>
                    <a:pt x="1821173" y="3593557"/>
                    <a:pt x="1875806" y="3860972"/>
                    <a:pt x="1717657" y="3937171"/>
                  </a:cubicBezTo>
                  <a:cubicBezTo>
                    <a:pt x="1717657" y="3937171"/>
                    <a:pt x="1553758" y="4060815"/>
                    <a:pt x="1286342" y="3928545"/>
                  </a:cubicBezTo>
                  <a:cubicBezTo>
                    <a:pt x="1286342" y="3928545"/>
                    <a:pt x="1027553" y="3812090"/>
                    <a:pt x="754387" y="3763208"/>
                  </a:cubicBezTo>
                  <a:cubicBezTo>
                    <a:pt x="754387" y="3763208"/>
                    <a:pt x="396395" y="3671194"/>
                    <a:pt x="193677" y="3432533"/>
                  </a:cubicBezTo>
                  <a:cubicBezTo>
                    <a:pt x="193677" y="3432533"/>
                    <a:pt x="-53611" y="3136363"/>
                    <a:pt x="26901" y="2927894"/>
                  </a:cubicBezTo>
                  <a:cubicBezTo>
                    <a:pt x="26901" y="2927894"/>
                    <a:pt x="88723" y="2756805"/>
                    <a:pt x="54218" y="2604407"/>
                  </a:cubicBezTo>
                  <a:cubicBezTo>
                    <a:pt x="54218" y="2604407"/>
                    <a:pt x="28339" y="2536834"/>
                    <a:pt x="93036" y="2377248"/>
                  </a:cubicBezTo>
                  <a:cubicBezTo>
                    <a:pt x="93036" y="2377248"/>
                    <a:pt x="128979" y="2211910"/>
                    <a:pt x="107414" y="2128523"/>
                  </a:cubicBezTo>
                  <a:cubicBezTo>
                    <a:pt x="107414" y="2128523"/>
                    <a:pt x="94474" y="1928680"/>
                    <a:pt x="219556" y="1738901"/>
                  </a:cubicBezTo>
                  <a:cubicBezTo>
                    <a:pt x="219556" y="1738901"/>
                    <a:pt x="324509" y="1572126"/>
                    <a:pt x="353263" y="1426916"/>
                  </a:cubicBezTo>
                  <a:cubicBezTo>
                    <a:pt x="353263" y="1426916"/>
                    <a:pt x="379142" y="1176754"/>
                    <a:pt x="341762" y="984099"/>
                  </a:cubicBezTo>
                  <a:cubicBezTo>
                    <a:pt x="341762" y="984099"/>
                    <a:pt x="318758" y="827388"/>
                    <a:pt x="327384" y="616044"/>
                  </a:cubicBezTo>
                  <a:cubicBezTo>
                    <a:pt x="327384" y="613168"/>
                    <a:pt x="281378" y="39519"/>
                    <a:pt x="369078" y="13640"/>
                  </a:cubicBezTo>
                  <a:close/>
                </a:path>
              </a:pathLst>
            </a:custGeom>
            <a:solidFill>
              <a:schemeClr val="bg1"/>
            </a:solidFill>
            <a:ln w="25400" cap="flat">
              <a:noFill/>
              <a:prstDash val="solid"/>
              <a:miter/>
            </a:ln>
            <a:scene3d>
              <a:camera prst="orthographicFront"/>
              <a:lightRig rig="threePt" dir="t"/>
            </a:scene3d>
            <a:sp3d/>
          </p:spPr>
          <p:txBody>
            <a:bodyPr anchor="ctr"/>
            <a:lstStyle/>
            <a:p>
              <a:pPr>
                <a:defRPr/>
              </a:pPr>
              <a:endParaRPr lang="zh-CN" altLang="en-US" sz="5460"/>
            </a:p>
          </p:txBody>
        </p:sp>
        <p:sp>
          <p:nvSpPr>
            <p:cNvPr id="62" name="任意多边形: 形状 61">
              <a:extLst>
                <a:ext uri="{FF2B5EF4-FFF2-40B4-BE49-F238E27FC236}">
                  <a16:creationId xmlns:a16="http://schemas.microsoft.com/office/drawing/2014/main" id="{FAA830EA-3056-402E-887C-30D3761E5965}"/>
                </a:ext>
              </a:extLst>
            </p:cNvPr>
            <p:cNvSpPr/>
            <p:nvPr userDrawn="1"/>
          </p:nvSpPr>
          <p:spPr>
            <a:xfrm>
              <a:off x="4755634" y="2837033"/>
              <a:ext cx="995060" cy="705587"/>
            </a:xfrm>
            <a:custGeom>
              <a:avLst/>
              <a:gdLst>
                <a:gd name="connsiteX0" fmla="*/ 782837 w 790744"/>
                <a:gd name="connsiteY0" fmla="*/ 424846 h 560709"/>
                <a:gd name="connsiteX1" fmla="*/ 679322 w 790744"/>
                <a:gd name="connsiteY1" fmla="*/ 276761 h 560709"/>
                <a:gd name="connsiteX2" fmla="*/ 639065 w 790744"/>
                <a:gd name="connsiteY2" fmla="*/ 69729 h 560709"/>
                <a:gd name="connsiteX3" fmla="*/ 647692 w 790744"/>
                <a:gd name="connsiteY3" fmla="*/ 40975 h 560709"/>
                <a:gd name="connsiteX4" fmla="*/ 492418 w 790744"/>
                <a:gd name="connsiteY4" fmla="*/ 10783 h 560709"/>
                <a:gd name="connsiteX5" fmla="*/ 10783 w 790744"/>
                <a:gd name="connsiteY5" fmla="*/ 285387 h 560709"/>
                <a:gd name="connsiteX6" fmla="*/ 492418 w 790744"/>
                <a:gd name="connsiteY6" fmla="*/ 559991 h 560709"/>
                <a:gd name="connsiteX7" fmla="*/ 782837 w 790744"/>
                <a:gd name="connsiteY7" fmla="*/ 424846 h 560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0744" h="560709">
                  <a:moveTo>
                    <a:pt x="782837" y="424846"/>
                  </a:moveTo>
                  <a:lnTo>
                    <a:pt x="679322" y="276761"/>
                  </a:lnTo>
                  <a:cubicBezTo>
                    <a:pt x="604560" y="184747"/>
                    <a:pt x="639065" y="69729"/>
                    <a:pt x="639065" y="69729"/>
                  </a:cubicBezTo>
                  <a:cubicBezTo>
                    <a:pt x="641941" y="61103"/>
                    <a:pt x="644816" y="52477"/>
                    <a:pt x="647692" y="40975"/>
                  </a:cubicBezTo>
                  <a:cubicBezTo>
                    <a:pt x="600247" y="20847"/>
                    <a:pt x="547052" y="10783"/>
                    <a:pt x="492418" y="10783"/>
                  </a:cubicBezTo>
                  <a:cubicBezTo>
                    <a:pt x="417657" y="10783"/>
                    <a:pt x="10783" y="61103"/>
                    <a:pt x="10783" y="285387"/>
                  </a:cubicBezTo>
                  <a:cubicBezTo>
                    <a:pt x="10783" y="509671"/>
                    <a:pt x="417657" y="559991"/>
                    <a:pt x="492418" y="559991"/>
                  </a:cubicBezTo>
                  <a:cubicBezTo>
                    <a:pt x="616062" y="561429"/>
                    <a:pt x="725329" y="509671"/>
                    <a:pt x="782837" y="424846"/>
                  </a:cubicBezTo>
                  <a:close/>
                </a:path>
              </a:pathLst>
            </a:custGeom>
            <a:solidFill>
              <a:schemeClr val="accent3"/>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63" name="任意多边形: 形状 62">
              <a:extLst>
                <a:ext uri="{FF2B5EF4-FFF2-40B4-BE49-F238E27FC236}">
                  <a16:creationId xmlns:a16="http://schemas.microsoft.com/office/drawing/2014/main" id="{5CDAC8D0-F967-4A35-98D3-C805EE55B558}"/>
                </a:ext>
              </a:extLst>
            </p:cNvPr>
            <p:cNvSpPr/>
            <p:nvPr userDrawn="1"/>
          </p:nvSpPr>
          <p:spPr>
            <a:xfrm>
              <a:off x="4896750" y="2951011"/>
              <a:ext cx="542758" cy="488484"/>
            </a:xfrm>
            <a:custGeom>
              <a:avLst/>
              <a:gdLst>
                <a:gd name="connsiteX0" fmla="*/ 258070 w 431315"/>
                <a:gd name="connsiteY0" fmla="*/ 10783 h 388183"/>
                <a:gd name="connsiteX1" fmla="*/ 10783 w 431315"/>
                <a:gd name="connsiteY1" fmla="*/ 196248 h 388183"/>
                <a:gd name="connsiteX2" fmla="*/ 258070 w 431315"/>
                <a:gd name="connsiteY2" fmla="*/ 381714 h 388183"/>
                <a:gd name="connsiteX3" fmla="*/ 420532 w 431315"/>
                <a:gd name="connsiteY3" fmla="*/ 196248 h 388183"/>
                <a:gd name="connsiteX4" fmla="*/ 258070 w 431315"/>
                <a:gd name="connsiteY4" fmla="*/ 10783 h 3881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1315" h="388183">
                  <a:moveTo>
                    <a:pt x="258070" y="10783"/>
                  </a:moveTo>
                  <a:cubicBezTo>
                    <a:pt x="204875" y="10783"/>
                    <a:pt x="10783" y="56790"/>
                    <a:pt x="10783" y="196248"/>
                  </a:cubicBezTo>
                  <a:cubicBezTo>
                    <a:pt x="10783" y="335707"/>
                    <a:pt x="206312" y="381714"/>
                    <a:pt x="258070" y="381714"/>
                  </a:cubicBezTo>
                  <a:cubicBezTo>
                    <a:pt x="350084" y="381714"/>
                    <a:pt x="420532" y="299764"/>
                    <a:pt x="420532" y="196248"/>
                  </a:cubicBezTo>
                  <a:cubicBezTo>
                    <a:pt x="420532" y="91295"/>
                    <a:pt x="348647" y="10783"/>
                    <a:pt x="258070" y="10783"/>
                  </a:cubicBezTo>
                  <a:close/>
                </a:path>
              </a:pathLst>
            </a:custGeom>
            <a:solidFill>
              <a:schemeClr val="accent3">
                <a:lumMod val="40000"/>
                <a:lumOff val="60000"/>
              </a:schemeClr>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64" name="任意多边形: 形状 63">
              <a:extLst>
                <a:ext uri="{FF2B5EF4-FFF2-40B4-BE49-F238E27FC236}">
                  <a16:creationId xmlns:a16="http://schemas.microsoft.com/office/drawing/2014/main" id="{2003B872-F427-4F72-ABA8-4316749AD628}"/>
                </a:ext>
              </a:extLst>
            </p:cNvPr>
            <p:cNvSpPr/>
            <p:nvPr userDrawn="1"/>
          </p:nvSpPr>
          <p:spPr>
            <a:xfrm>
              <a:off x="5580622" y="3897223"/>
              <a:ext cx="578944" cy="398025"/>
            </a:xfrm>
            <a:custGeom>
              <a:avLst/>
              <a:gdLst>
                <a:gd name="connsiteX0" fmla="*/ 10783 w 460069"/>
                <a:gd name="connsiteY0" fmla="*/ 235067 h 316297"/>
                <a:gd name="connsiteX1" fmla="*/ 163181 w 460069"/>
                <a:gd name="connsiteY1" fmla="*/ 306953 h 316297"/>
                <a:gd name="connsiteX2" fmla="*/ 168932 w 460069"/>
                <a:gd name="connsiteY2" fmla="*/ 304077 h 316297"/>
                <a:gd name="connsiteX3" fmla="*/ 401842 w 460069"/>
                <a:gd name="connsiteY3" fmla="*/ 144491 h 316297"/>
                <a:gd name="connsiteX4" fmla="*/ 449287 w 460069"/>
                <a:gd name="connsiteY4" fmla="*/ 10783 h 316297"/>
                <a:gd name="connsiteX5" fmla="*/ 10783 w 460069"/>
                <a:gd name="connsiteY5" fmla="*/ 235067 h 316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069" h="316297">
                  <a:moveTo>
                    <a:pt x="10783" y="235067"/>
                  </a:moveTo>
                  <a:cubicBezTo>
                    <a:pt x="56790" y="292575"/>
                    <a:pt x="163181" y="306953"/>
                    <a:pt x="163181" y="306953"/>
                  </a:cubicBezTo>
                  <a:cubicBezTo>
                    <a:pt x="167494" y="304077"/>
                    <a:pt x="168932" y="304077"/>
                    <a:pt x="168932" y="304077"/>
                  </a:cubicBezTo>
                  <a:cubicBezTo>
                    <a:pt x="285387" y="250882"/>
                    <a:pt x="401842" y="144491"/>
                    <a:pt x="401842" y="144491"/>
                  </a:cubicBezTo>
                  <a:cubicBezTo>
                    <a:pt x="450725" y="98484"/>
                    <a:pt x="459351" y="52477"/>
                    <a:pt x="449287" y="10783"/>
                  </a:cubicBezTo>
                  <a:cubicBezTo>
                    <a:pt x="410468" y="141615"/>
                    <a:pt x="10783" y="235067"/>
                    <a:pt x="10783" y="235067"/>
                  </a:cubicBezTo>
                  <a:close/>
                </a:path>
              </a:pathLst>
            </a:custGeom>
            <a:solidFill>
              <a:schemeClr val="accent3">
                <a:lumMod val="40000"/>
                <a:lumOff val="60000"/>
              </a:schemeClr>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65" name="任意多边形: 形状 64">
              <a:extLst>
                <a:ext uri="{FF2B5EF4-FFF2-40B4-BE49-F238E27FC236}">
                  <a16:creationId xmlns:a16="http://schemas.microsoft.com/office/drawing/2014/main" id="{927C8697-3623-4CDA-85B9-F0C79437F5AA}"/>
                </a:ext>
              </a:extLst>
            </p:cNvPr>
            <p:cNvSpPr/>
            <p:nvPr userDrawn="1"/>
          </p:nvSpPr>
          <p:spPr>
            <a:xfrm>
              <a:off x="5037867" y="3093883"/>
              <a:ext cx="253287" cy="199011"/>
            </a:xfrm>
            <a:custGeom>
              <a:avLst/>
              <a:gdLst>
                <a:gd name="connsiteX0" fmla="*/ 196248 w 201280"/>
                <a:gd name="connsiteY0" fmla="*/ 82714 h 158148"/>
                <a:gd name="connsiteX1" fmla="*/ 145928 w 201280"/>
                <a:gd name="connsiteY1" fmla="*/ 154600 h 158148"/>
                <a:gd name="connsiteX2" fmla="*/ 10783 w 201280"/>
                <a:gd name="connsiteY2" fmla="*/ 82714 h 158148"/>
                <a:gd name="connsiteX3" fmla="*/ 145928 w 201280"/>
                <a:gd name="connsiteY3" fmla="*/ 10828 h 158148"/>
                <a:gd name="connsiteX4" fmla="*/ 196248 w 201280"/>
                <a:gd name="connsiteY4" fmla="*/ 82714 h 15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280" h="158148">
                  <a:moveTo>
                    <a:pt x="196248" y="82714"/>
                  </a:moveTo>
                  <a:cubicBezTo>
                    <a:pt x="196248" y="122970"/>
                    <a:pt x="173245" y="154600"/>
                    <a:pt x="145928" y="154600"/>
                  </a:cubicBezTo>
                  <a:cubicBezTo>
                    <a:pt x="118612" y="154600"/>
                    <a:pt x="10783" y="121532"/>
                    <a:pt x="10783" y="82714"/>
                  </a:cubicBezTo>
                  <a:cubicBezTo>
                    <a:pt x="10783" y="42458"/>
                    <a:pt x="118612" y="10828"/>
                    <a:pt x="145928" y="10828"/>
                  </a:cubicBezTo>
                  <a:cubicBezTo>
                    <a:pt x="173245" y="9390"/>
                    <a:pt x="196248" y="42458"/>
                    <a:pt x="196248" y="82714"/>
                  </a:cubicBezTo>
                  <a:close/>
                </a:path>
              </a:pathLst>
            </a:custGeom>
            <a:solidFill>
              <a:schemeClr val="accent1"/>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66" name="任意多边形: 形状 65">
              <a:extLst>
                <a:ext uri="{FF2B5EF4-FFF2-40B4-BE49-F238E27FC236}">
                  <a16:creationId xmlns:a16="http://schemas.microsoft.com/office/drawing/2014/main" id="{1D0A0C79-99A1-4FDF-B790-BC407218E312}"/>
                </a:ext>
              </a:extLst>
            </p:cNvPr>
            <p:cNvSpPr/>
            <p:nvPr userDrawn="1"/>
          </p:nvSpPr>
          <p:spPr>
            <a:xfrm>
              <a:off x="5374123" y="4552152"/>
              <a:ext cx="452299" cy="253287"/>
            </a:xfrm>
            <a:custGeom>
              <a:avLst/>
              <a:gdLst>
                <a:gd name="connsiteX0" fmla="*/ 36865 w 359429"/>
                <a:gd name="connsiteY0" fmla="*/ 124362 h 201280"/>
                <a:gd name="connsiteX1" fmla="*/ 21050 w 359429"/>
                <a:gd name="connsiteY1" fmla="*/ 163181 h 201280"/>
                <a:gd name="connsiteX2" fmla="*/ 236708 w 359429"/>
                <a:gd name="connsiteY2" fmla="*/ 203437 h 201280"/>
                <a:gd name="connsiteX3" fmla="*/ 356039 w 359429"/>
                <a:gd name="connsiteY3" fmla="*/ 85544 h 201280"/>
                <a:gd name="connsiteX4" fmla="*/ 333035 w 359429"/>
                <a:gd name="connsiteY4" fmla="*/ 10783 h 201280"/>
                <a:gd name="connsiteX5" fmla="*/ 333035 w 359429"/>
                <a:gd name="connsiteY5" fmla="*/ 10783 h 201280"/>
                <a:gd name="connsiteX6" fmla="*/ 36865 w 359429"/>
                <a:gd name="connsiteY6" fmla="*/ 124362 h 20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9429" h="201280">
                  <a:moveTo>
                    <a:pt x="36865" y="124362"/>
                  </a:moveTo>
                  <a:cubicBezTo>
                    <a:pt x="36865" y="124362"/>
                    <a:pt x="-9142" y="137302"/>
                    <a:pt x="21050" y="163181"/>
                  </a:cubicBezTo>
                  <a:lnTo>
                    <a:pt x="236708" y="203437"/>
                  </a:lnTo>
                  <a:cubicBezTo>
                    <a:pt x="353163" y="184747"/>
                    <a:pt x="356039" y="85544"/>
                    <a:pt x="356039" y="85544"/>
                  </a:cubicBezTo>
                  <a:cubicBezTo>
                    <a:pt x="361789" y="59665"/>
                    <a:pt x="348850" y="32349"/>
                    <a:pt x="333035" y="10783"/>
                  </a:cubicBezTo>
                  <a:lnTo>
                    <a:pt x="333035" y="10783"/>
                  </a:lnTo>
                  <a:cubicBezTo>
                    <a:pt x="334473" y="10783"/>
                    <a:pt x="288466" y="150241"/>
                    <a:pt x="36865" y="124362"/>
                  </a:cubicBezTo>
                  <a:close/>
                </a:path>
              </a:pathLst>
            </a:custGeom>
            <a:solidFill>
              <a:schemeClr val="accent3">
                <a:lumMod val="40000"/>
                <a:lumOff val="60000"/>
              </a:schemeClr>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67" name="任意多边形: 形状 66">
              <a:extLst>
                <a:ext uri="{FF2B5EF4-FFF2-40B4-BE49-F238E27FC236}">
                  <a16:creationId xmlns:a16="http://schemas.microsoft.com/office/drawing/2014/main" id="{BF652DA4-1BE9-4297-A873-EB0916ED9800}"/>
                </a:ext>
              </a:extLst>
            </p:cNvPr>
            <p:cNvSpPr/>
            <p:nvPr userDrawn="1"/>
          </p:nvSpPr>
          <p:spPr>
            <a:xfrm>
              <a:off x="3266283" y="2840651"/>
              <a:ext cx="2279590" cy="2985175"/>
            </a:xfrm>
            <a:custGeom>
              <a:avLst/>
              <a:gdLst>
                <a:gd name="connsiteX0" fmla="*/ 919724 w 1811524"/>
                <a:gd name="connsiteY0" fmla="*/ 1980456 h 2372234"/>
                <a:gd name="connsiteX1" fmla="*/ 279940 w 1811524"/>
                <a:gd name="connsiteY1" fmla="*/ 10783 h 2372234"/>
                <a:gd name="connsiteX2" fmla="*/ 219556 w 1811524"/>
                <a:gd name="connsiteY2" fmla="*/ 121487 h 2372234"/>
                <a:gd name="connsiteX3" fmla="*/ 107414 w 1811524"/>
                <a:gd name="connsiteY3" fmla="*/ 511109 h 2372234"/>
                <a:gd name="connsiteX4" fmla="*/ 93036 w 1811524"/>
                <a:gd name="connsiteY4" fmla="*/ 759834 h 2372234"/>
                <a:gd name="connsiteX5" fmla="*/ 54218 w 1811524"/>
                <a:gd name="connsiteY5" fmla="*/ 986993 h 2372234"/>
                <a:gd name="connsiteX6" fmla="*/ 26901 w 1811524"/>
                <a:gd name="connsiteY6" fmla="*/ 1310480 h 2372234"/>
                <a:gd name="connsiteX7" fmla="*/ 193677 w 1811524"/>
                <a:gd name="connsiteY7" fmla="*/ 1815118 h 2372234"/>
                <a:gd name="connsiteX8" fmla="*/ 754386 w 1811524"/>
                <a:gd name="connsiteY8" fmla="*/ 2145794 h 2372234"/>
                <a:gd name="connsiteX9" fmla="*/ 1286342 w 1811524"/>
                <a:gd name="connsiteY9" fmla="*/ 2311131 h 2372234"/>
                <a:gd name="connsiteX10" fmla="*/ 1717657 w 1811524"/>
                <a:gd name="connsiteY10" fmla="*/ 2319757 h 2372234"/>
                <a:gd name="connsiteX11" fmla="*/ 1811109 w 1811524"/>
                <a:gd name="connsiteY11" fmla="*/ 2206178 h 2372234"/>
                <a:gd name="connsiteX12" fmla="*/ 919724 w 1811524"/>
                <a:gd name="connsiteY12" fmla="*/ 1980456 h 2372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1524" h="2372234">
                  <a:moveTo>
                    <a:pt x="919724" y="1980456"/>
                  </a:moveTo>
                  <a:cubicBezTo>
                    <a:pt x="292879" y="1744670"/>
                    <a:pt x="258374" y="575806"/>
                    <a:pt x="279940" y="10783"/>
                  </a:cubicBezTo>
                  <a:cubicBezTo>
                    <a:pt x="248310" y="75480"/>
                    <a:pt x="219556" y="121487"/>
                    <a:pt x="219556" y="121487"/>
                  </a:cubicBezTo>
                  <a:cubicBezTo>
                    <a:pt x="94474" y="312703"/>
                    <a:pt x="107414" y="511109"/>
                    <a:pt x="107414" y="511109"/>
                  </a:cubicBezTo>
                  <a:cubicBezTo>
                    <a:pt x="128979" y="594496"/>
                    <a:pt x="93036" y="759834"/>
                    <a:pt x="93036" y="759834"/>
                  </a:cubicBezTo>
                  <a:cubicBezTo>
                    <a:pt x="29777" y="919421"/>
                    <a:pt x="54218" y="986993"/>
                    <a:pt x="54218" y="986993"/>
                  </a:cubicBezTo>
                  <a:cubicBezTo>
                    <a:pt x="88723" y="1139391"/>
                    <a:pt x="26901" y="1310480"/>
                    <a:pt x="26901" y="1310480"/>
                  </a:cubicBezTo>
                  <a:cubicBezTo>
                    <a:pt x="-53611" y="1518949"/>
                    <a:pt x="193677" y="1815118"/>
                    <a:pt x="193677" y="1815118"/>
                  </a:cubicBezTo>
                  <a:cubicBezTo>
                    <a:pt x="396395" y="2052342"/>
                    <a:pt x="754386" y="2145794"/>
                    <a:pt x="754386" y="2145794"/>
                  </a:cubicBezTo>
                  <a:cubicBezTo>
                    <a:pt x="1026115" y="2194676"/>
                    <a:pt x="1286342" y="2311131"/>
                    <a:pt x="1286342" y="2311131"/>
                  </a:cubicBezTo>
                  <a:cubicBezTo>
                    <a:pt x="1555195" y="2443401"/>
                    <a:pt x="1717657" y="2319757"/>
                    <a:pt x="1717657" y="2319757"/>
                  </a:cubicBezTo>
                  <a:cubicBezTo>
                    <a:pt x="1766540" y="2295316"/>
                    <a:pt x="1795294" y="2253622"/>
                    <a:pt x="1811109" y="2206178"/>
                  </a:cubicBezTo>
                  <a:cubicBezTo>
                    <a:pt x="1474683" y="2233494"/>
                    <a:pt x="919724" y="1980456"/>
                    <a:pt x="919724" y="1980456"/>
                  </a:cubicBezTo>
                  <a:close/>
                </a:path>
              </a:pathLst>
            </a:custGeom>
            <a:solidFill>
              <a:schemeClr val="tx2">
                <a:lumMod val="20000"/>
                <a:lumOff val="80000"/>
              </a:schemeClr>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68" name="任意多边形: 形状 67">
              <a:extLst>
                <a:ext uri="{FF2B5EF4-FFF2-40B4-BE49-F238E27FC236}">
                  <a16:creationId xmlns:a16="http://schemas.microsoft.com/office/drawing/2014/main" id="{2F2B288F-6513-4834-892F-CAA9132B12E2}"/>
                </a:ext>
              </a:extLst>
            </p:cNvPr>
            <p:cNvSpPr/>
            <p:nvPr userDrawn="1"/>
          </p:nvSpPr>
          <p:spPr>
            <a:xfrm>
              <a:off x="1304550" y="479764"/>
              <a:ext cx="182763" cy="182763"/>
            </a:xfrm>
            <a:custGeom>
              <a:avLst/>
              <a:gdLst>
                <a:gd name="connsiteX0" fmla="*/ 82669 w 86263"/>
                <a:gd name="connsiteY0" fmla="*/ 46726 h 86263"/>
                <a:gd name="connsiteX1" fmla="*/ 46726 w 86263"/>
                <a:gd name="connsiteY1" fmla="*/ 82669 h 86263"/>
                <a:gd name="connsiteX2" fmla="*/ 10783 w 86263"/>
                <a:gd name="connsiteY2" fmla="*/ 46726 h 86263"/>
                <a:gd name="connsiteX3" fmla="*/ 46726 w 86263"/>
                <a:gd name="connsiteY3" fmla="*/ 10783 h 86263"/>
                <a:gd name="connsiteX4" fmla="*/ 82669 w 86263"/>
                <a:gd name="connsiteY4" fmla="*/ 46726 h 86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63" h="86263">
                  <a:moveTo>
                    <a:pt x="82669" y="46726"/>
                  </a:moveTo>
                  <a:cubicBezTo>
                    <a:pt x="82669" y="66854"/>
                    <a:pt x="66854" y="82669"/>
                    <a:pt x="46726" y="82669"/>
                  </a:cubicBezTo>
                  <a:cubicBezTo>
                    <a:pt x="26598" y="82669"/>
                    <a:pt x="10783" y="66854"/>
                    <a:pt x="10783" y="46726"/>
                  </a:cubicBezTo>
                  <a:cubicBezTo>
                    <a:pt x="10783" y="26598"/>
                    <a:pt x="26598" y="10783"/>
                    <a:pt x="46726" y="10783"/>
                  </a:cubicBezTo>
                  <a:cubicBezTo>
                    <a:pt x="66854" y="10783"/>
                    <a:pt x="82669" y="26598"/>
                    <a:pt x="82669" y="46726"/>
                  </a:cubicBezTo>
                  <a:close/>
                </a:path>
              </a:pathLst>
            </a:custGeom>
            <a:solidFill>
              <a:schemeClr val="accent2"/>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69" name="任意多边形: 形状 68">
              <a:extLst>
                <a:ext uri="{FF2B5EF4-FFF2-40B4-BE49-F238E27FC236}">
                  <a16:creationId xmlns:a16="http://schemas.microsoft.com/office/drawing/2014/main" id="{324A9A64-0AD5-40A2-B38C-040671F3EB50}"/>
                </a:ext>
              </a:extLst>
            </p:cNvPr>
            <p:cNvSpPr/>
            <p:nvPr userDrawn="1"/>
          </p:nvSpPr>
          <p:spPr>
            <a:xfrm>
              <a:off x="1513051" y="952369"/>
              <a:ext cx="168863" cy="168863"/>
            </a:xfrm>
            <a:custGeom>
              <a:avLst/>
              <a:gdLst>
                <a:gd name="connsiteX0" fmla="*/ 82669 w 86263"/>
                <a:gd name="connsiteY0" fmla="*/ 46726 h 86263"/>
                <a:gd name="connsiteX1" fmla="*/ 46726 w 86263"/>
                <a:gd name="connsiteY1" fmla="*/ 82669 h 86263"/>
                <a:gd name="connsiteX2" fmla="*/ 10783 w 86263"/>
                <a:gd name="connsiteY2" fmla="*/ 46726 h 86263"/>
                <a:gd name="connsiteX3" fmla="*/ 46726 w 86263"/>
                <a:gd name="connsiteY3" fmla="*/ 10783 h 86263"/>
                <a:gd name="connsiteX4" fmla="*/ 82669 w 86263"/>
                <a:gd name="connsiteY4" fmla="*/ 46726 h 86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63" h="86263">
                  <a:moveTo>
                    <a:pt x="82669" y="46726"/>
                  </a:moveTo>
                  <a:cubicBezTo>
                    <a:pt x="82669" y="66854"/>
                    <a:pt x="66854" y="82669"/>
                    <a:pt x="46726" y="82669"/>
                  </a:cubicBezTo>
                  <a:cubicBezTo>
                    <a:pt x="26598" y="82669"/>
                    <a:pt x="10783" y="66854"/>
                    <a:pt x="10783" y="46726"/>
                  </a:cubicBezTo>
                  <a:cubicBezTo>
                    <a:pt x="10783" y="26598"/>
                    <a:pt x="26598" y="10783"/>
                    <a:pt x="46726" y="10783"/>
                  </a:cubicBezTo>
                  <a:cubicBezTo>
                    <a:pt x="66854" y="10783"/>
                    <a:pt x="82669" y="26598"/>
                    <a:pt x="82669" y="46726"/>
                  </a:cubicBezTo>
                  <a:close/>
                </a:path>
              </a:pathLst>
            </a:custGeom>
            <a:solidFill>
              <a:schemeClr val="accent2"/>
            </a:solidFill>
            <a:ln w="9525" cap="flat">
              <a:noFill/>
              <a:prstDash val="solid"/>
              <a:miter/>
            </a:ln>
            <a:scene3d>
              <a:camera prst="orthographicFront"/>
              <a:lightRig rig="threePt" dir="t"/>
            </a:scene3d>
            <a:sp3d/>
          </p:spPr>
          <p:txBody>
            <a:bodyPr anchor="ctr"/>
            <a:lstStyle/>
            <a:p>
              <a:pPr>
                <a:defRPr/>
              </a:pPr>
              <a:endParaRPr lang="zh-CN" altLang="en-US" sz="5460"/>
            </a:p>
          </p:txBody>
        </p:sp>
        <p:sp>
          <p:nvSpPr>
            <p:cNvPr id="70" name="任意多边形: 形状 69">
              <a:extLst>
                <a:ext uri="{FF2B5EF4-FFF2-40B4-BE49-F238E27FC236}">
                  <a16:creationId xmlns:a16="http://schemas.microsoft.com/office/drawing/2014/main" id="{8167439F-28FB-4C46-88E7-58D65DEE0153}"/>
                </a:ext>
              </a:extLst>
            </p:cNvPr>
            <p:cNvSpPr/>
            <p:nvPr userDrawn="1"/>
          </p:nvSpPr>
          <p:spPr>
            <a:xfrm>
              <a:off x="1632335" y="465527"/>
              <a:ext cx="355382" cy="355382"/>
            </a:xfrm>
            <a:custGeom>
              <a:avLst/>
              <a:gdLst>
                <a:gd name="connsiteX0" fmla="*/ 141615 w 345052"/>
                <a:gd name="connsiteY0" fmla="*/ 347209 h 345052"/>
                <a:gd name="connsiteX1" fmla="*/ 216377 w 345052"/>
                <a:gd name="connsiteY1" fmla="*/ 347209 h 345052"/>
                <a:gd name="connsiteX2" fmla="*/ 216377 w 345052"/>
                <a:gd name="connsiteY2" fmla="*/ 312704 h 345052"/>
                <a:gd name="connsiteX3" fmla="*/ 248006 w 345052"/>
                <a:gd name="connsiteY3" fmla="*/ 299764 h 345052"/>
                <a:gd name="connsiteX4" fmla="*/ 272447 w 345052"/>
                <a:gd name="connsiteY4" fmla="*/ 324205 h 345052"/>
                <a:gd name="connsiteX5" fmla="*/ 324205 w 345052"/>
                <a:gd name="connsiteY5" fmla="*/ 272448 h 345052"/>
                <a:gd name="connsiteX6" fmla="*/ 299764 w 345052"/>
                <a:gd name="connsiteY6" fmla="*/ 248006 h 345052"/>
                <a:gd name="connsiteX7" fmla="*/ 312704 w 345052"/>
                <a:gd name="connsiteY7" fmla="*/ 216377 h 345052"/>
                <a:gd name="connsiteX8" fmla="*/ 347209 w 345052"/>
                <a:gd name="connsiteY8" fmla="*/ 216377 h 345052"/>
                <a:gd name="connsiteX9" fmla="*/ 347209 w 345052"/>
                <a:gd name="connsiteY9" fmla="*/ 141615 h 345052"/>
                <a:gd name="connsiteX10" fmla="*/ 312704 w 345052"/>
                <a:gd name="connsiteY10" fmla="*/ 141615 h 345052"/>
                <a:gd name="connsiteX11" fmla="*/ 299764 w 345052"/>
                <a:gd name="connsiteY11" fmla="*/ 109986 h 345052"/>
                <a:gd name="connsiteX12" fmla="*/ 324205 w 345052"/>
                <a:gd name="connsiteY12" fmla="*/ 85544 h 345052"/>
                <a:gd name="connsiteX13" fmla="*/ 272447 w 345052"/>
                <a:gd name="connsiteY13" fmla="*/ 33786 h 345052"/>
                <a:gd name="connsiteX14" fmla="*/ 248006 w 345052"/>
                <a:gd name="connsiteY14" fmla="*/ 58228 h 345052"/>
                <a:gd name="connsiteX15" fmla="*/ 216377 w 345052"/>
                <a:gd name="connsiteY15" fmla="*/ 45288 h 345052"/>
                <a:gd name="connsiteX16" fmla="*/ 216377 w 345052"/>
                <a:gd name="connsiteY16" fmla="*/ 10783 h 345052"/>
                <a:gd name="connsiteX17" fmla="*/ 141615 w 345052"/>
                <a:gd name="connsiteY17" fmla="*/ 10783 h 345052"/>
                <a:gd name="connsiteX18" fmla="*/ 141615 w 345052"/>
                <a:gd name="connsiteY18" fmla="*/ 45288 h 345052"/>
                <a:gd name="connsiteX19" fmla="*/ 109985 w 345052"/>
                <a:gd name="connsiteY19" fmla="*/ 58228 h 345052"/>
                <a:gd name="connsiteX20" fmla="*/ 85544 w 345052"/>
                <a:gd name="connsiteY20" fmla="*/ 33786 h 345052"/>
                <a:gd name="connsiteX21" fmla="*/ 33786 w 345052"/>
                <a:gd name="connsiteY21" fmla="*/ 85544 h 345052"/>
                <a:gd name="connsiteX22" fmla="*/ 58228 w 345052"/>
                <a:gd name="connsiteY22" fmla="*/ 109986 h 345052"/>
                <a:gd name="connsiteX23" fmla="*/ 45288 w 345052"/>
                <a:gd name="connsiteY23" fmla="*/ 141615 h 345052"/>
                <a:gd name="connsiteX24" fmla="*/ 10783 w 345052"/>
                <a:gd name="connsiteY24" fmla="*/ 141615 h 345052"/>
                <a:gd name="connsiteX25" fmla="*/ 10783 w 345052"/>
                <a:gd name="connsiteY25" fmla="*/ 216377 h 345052"/>
                <a:gd name="connsiteX26" fmla="*/ 45288 w 345052"/>
                <a:gd name="connsiteY26" fmla="*/ 216377 h 345052"/>
                <a:gd name="connsiteX27" fmla="*/ 58228 w 345052"/>
                <a:gd name="connsiteY27" fmla="*/ 248006 h 345052"/>
                <a:gd name="connsiteX28" fmla="*/ 33786 w 345052"/>
                <a:gd name="connsiteY28" fmla="*/ 272448 h 345052"/>
                <a:gd name="connsiteX29" fmla="*/ 85544 w 345052"/>
                <a:gd name="connsiteY29" fmla="*/ 324205 h 345052"/>
                <a:gd name="connsiteX30" fmla="*/ 109985 w 345052"/>
                <a:gd name="connsiteY30" fmla="*/ 299764 h 345052"/>
                <a:gd name="connsiteX31" fmla="*/ 141615 w 345052"/>
                <a:gd name="connsiteY31" fmla="*/ 312704 h 345052"/>
                <a:gd name="connsiteX32" fmla="*/ 141615 w 345052"/>
                <a:gd name="connsiteY32" fmla="*/ 347209 h 345052"/>
                <a:gd name="connsiteX33" fmla="*/ 111423 w 345052"/>
                <a:gd name="connsiteY33" fmla="*/ 177558 h 345052"/>
                <a:gd name="connsiteX34" fmla="*/ 177558 w 345052"/>
                <a:gd name="connsiteY34" fmla="*/ 111423 h 345052"/>
                <a:gd name="connsiteX35" fmla="*/ 243693 w 345052"/>
                <a:gd name="connsiteY35" fmla="*/ 177558 h 345052"/>
                <a:gd name="connsiteX36" fmla="*/ 177558 w 345052"/>
                <a:gd name="connsiteY36" fmla="*/ 243693 h 345052"/>
                <a:gd name="connsiteX37" fmla="*/ 111423 w 345052"/>
                <a:gd name="connsiteY37" fmla="*/ 177558 h 345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45052" h="345052">
                  <a:moveTo>
                    <a:pt x="141615" y="347209"/>
                  </a:moveTo>
                  <a:lnTo>
                    <a:pt x="216377" y="347209"/>
                  </a:lnTo>
                  <a:lnTo>
                    <a:pt x="216377" y="312704"/>
                  </a:lnTo>
                  <a:cubicBezTo>
                    <a:pt x="227878" y="309828"/>
                    <a:pt x="237942" y="305515"/>
                    <a:pt x="248006" y="299764"/>
                  </a:cubicBezTo>
                  <a:lnTo>
                    <a:pt x="272447" y="324205"/>
                  </a:lnTo>
                  <a:lnTo>
                    <a:pt x="324205" y="272448"/>
                  </a:lnTo>
                  <a:lnTo>
                    <a:pt x="299764" y="248006"/>
                  </a:lnTo>
                  <a:cubicBezTo>
                    <a:pt x="305515" y="237942"/>
                    <a:pt x="309828" y="226441"/>
                    <a:pt x="312704" y="216377"/>
                  </a:cubicBezTo>
                  <a:lnTo>
                    <a:pt x="347209" y="216377"/>
                  </a:lnTo>
                  <a:lnTo>
                    <a:pt x="347209" y="141615"/>
                  </a:lnTo>
                  <a:lnTo>
                    <a:pt x="312704" y="141615"/>
                  </a:lnTo>
                  <a:cubicBezTo>
                    <a:pt x="309828" y="130113"/>
                    <a:pt x="305515" y="120050"/>
                    <a:pt x="299764" y="109986"/>
                  </a:cubicBezTo>
                  <a:lnTo>
                    <a:pt x="324205" y="85544"/>
                  </a:lnTo>
                  <a:lnTo>
                    <a:pt x="272447" y="33786"/>
                  </a:lnTo>
                  <a:lnTo>
                    <a:pt x="248006" y="58228"/>
                  </a:lnTo>
                  <a:cubicBezTo>
                    <a:pt x="237942" y="52477"/>
                    <a:pt x="227878" y="48164"/>
                    <a:pt x="216377" y="45288"/>
                  </a:cubicBezTo>
                  <a:lnTo>
                    <a:pt x="216377" y="10783"/>
                  </a:lnTo>
                  <a:lnTo>
                    <a:pt x="141615" y="10783"/>
                  </a:lnTo>
                  <a:lnTo>
                    <a:pt x="141615" y="45288"/>
                  </a:lnTo>
                  <a:cubicBezTo>
                    <a:pt x="130113" y="48164"/>
                    <a:pt x="120049" y="52477"/>
                    <a:pt x="109985" y="58228"/>
                  </a:cubicBezTo>
                  <a:lnTo>
                    <a:pt x="85544" y="33786"/>
                  </a:lnTo>
                  <a:lnTo>
                    <a:pt x="33786" y="85544"/>
                  </a:lnTo>
                  <a:lnTo>
                    <a:pt x="58228" y="109986"/>
                  </a:lnTo>
                  <a:cubicBezTo>
                    <a:pt x="52477" y="120050"/>
                    <a:pt x="48164" y="130113"/>
                    <a:pt x="45288" y="141615"/>
                  </a:cubicBezTo>
                  <a:lnTo>
                    <a:pt x="10783" y="141615"/>
                  </a:lnTo>
                  <a:lnTo>
                    <a:pt x="10783" y="216377"/>
                  </a:lnTo>
                  <a:lnTo>
                    <a:pt x="45288" y="216377"/>
                  </a:lnTo>
                  <a:cubicBezTo>
                    <a:pt x="48164" y="227878"/>
                    <a:pt x="52477" y="237942"/>
                    <a:pt x="58228" y="248006"/>
                  </a:cubicBezTo>
                  <a:lnTo>
                    <a:pt x="33786" y="272448"/>
                  </a:lnTo>
                  <a:lnTo>
                    <a:pt x="85544" y="324205"/>
                  </a:lnTo>
                  <a:lnTo>
                    <a:pt x="109985" y="299764"/>
                  </a:lnTo>
                  <a:cubicBezTo>
                    <a:pt x="120049" y="305515"/>
                    <a:pt x="131551" y="309828"/>
                    <a:pt x="141615" y="312704"/>
                  </a:cubicBezTo>
                  <a:lnTo>
                    <a:pt x="141615" y="347209"/>
                  </a:lnTo>
                  <a:close/>
                  <a:moveTo>
                    <a:pt x="111423" y="177558"/>
                  </a:moveTo>
                  <a:cubicBezTo>
                    <a:pt x="111423" y="141615"/>
                    <a:pt x="141615" y="111423"/>
                    <a:pt x="177558" y="111423"/>
                  </a:cubicBezTo>
                  <a:cubicBezTo>
                    <a:pt x="213501" y="111423"/>
                    <a:pt x="243693" y="141615"/>
                    <a:pt x="243693" y="177558"/>
                  </a:cubicBezTo>
                  <a:cubicBezTo>
                    <a:pt x="243693" y="213501"/>
                    <a:pt x="213501" y="243693"/>
                    <a:pt x="177558" y="243693"/>
                  </a:cubicBezTo>
                  <a:cubicBezTo>
                    <a:pt x="141615" y="243693"/>
                    <a:pt x="111423" y="214939"/>
                    <a:pt x="111423" y="177558"/>
                  </a:cubicBezTo>
                  <a:close/>
                </a:path>
              </a:pathLst>
            </a:custGeom>
            <a:solidFill>
              <a:schemeClr val="accent2"/>
            </a:solidFill>
            <a:ln w="9525" cap="flat">
              <a:noFill/>
              <a:prstDash val="solid"/>
              <a:miter/>
            </a:ln>
            <a:scene3d>
              <a:camera prst="orthographicFront"/>
              <a:lightRig rig="threePt" dir="t"/>
            </a:scene3d>
            <a:sp3d/>
          </p:spPr>
          <p:txBody>
            <a:bodyPr anchor="ctr"/>
            <a:lstStyle/>
            <a:p>
              <a:pPr>
                <a:defRPr/>
              </a:pPr>
              <a:endParaRPr lang="zh-CN" altLang="en-US" sz="5460"/>
            </a:p>
          </p:txBody>
        </p:sp>
      </p:grpSp>
      <p:sp>
        <p:nvSpPr>
          <p:cNvPr id="13" name="标题 1"/>
          <p:cNvSpPr>
            <a:spLocks noGrp="1"/>
          </p:cNvSpPr>
          <p:nvPr>
            <p:ph type="ctrTitle"/>
          </p:nvPr>
        </p:nvSpPr>
        <p:spPr>
          <a:xfrm>
            <a:off x="8976396" y="2650765"/>
            <a:ext cx="6748099" cy="2213435"/>
          </a:xfrm>
        </p:spPr>
        <p:txBody>
          <a:bodyPr/>
          <a:lstStyle>
            <a:lvl1pPr marL="0" indent="0" algn="r">
              <a:buFont typeface="Arial" panose="020B0604020202020204" pitchFamily="34" charset="0"/>
              <a:buNone/>
              <a:defRPr sz="4368">
                <a:solidFill>
                  <a:schemeClr val="bg1"/>
                </a:solidFill>
              </a:defRPr>
            </a:lvl1pPr>
          </a:lstStyle>
          <a:p>
            <a:r>
              <a:rPr lang="zh-CN" altLang="en-US"/>
              <a:t>单击此处编辑母版标题样式</a:t>
            </a:r>
            <a:endParaRPr lang="zh-CN" altLang="en-US" dirty="0"/>
          </a:p>
        </p:txBody>
      </p:sp>
      <p:sp>
        <p:nvSpPr>
          <p:cNvPr id="15" name="文本占位符 62"/>
          <p:cNvSpPr>
            <a:spLocks noGrp="1"/>
          </p:cNvSpPr>
          <p:nvPr>
            <p:ph type="body" sz="quarter" idx="18"/>
          </p:nvPr>
        </p:nvSpPr>
        <p:spPr>
          <a:xfrm>
            <a:off x="8976396" y="6679966"/>
            <a:ext cx="6748099" cy="424353"/>
          </a:xfrm>
        </p:spPr>
        <p:txBody>
          <a:bodyPr/>
          <a:lstStyle>
            <a:lvl1pPr marL="0" indent="0" algn="r">
              <a:buNone/>
              <a:defRPr lang="zh-CN" altLang="en-US" sz="2048" smtClean="0">
                <a:solidFill>
                  <a:schemeClr val="bg1"/>
                </a:solidFill>
              </a:defRPr>
            </a:lvl1pPr>
            <a:lvl2pPr>
              <a:defRPr lang="zh-CN" altLang="en-US" sz="2730" smtClean="0"/>
            </a:lvl2pPr>
            <a:lvl3pPr>
              <a:defRPr lang="zh-CN" altLang="en-US" sz="2457" smtClean="0"/>
            </a:lvl3pPr>
            <a:lvl4pPr>
              <a:defRPr lang="zh-CN" altLang="en-US" sz="2184" smtClean="0"/>
            </a:lvl4pPr>
            <a:lvl5pPr>
              <a:defRPr lang="zh-CN" altLang="en-US" sz="2184"/>
            </a:lvl5pPr>
          </a:lstStyle>
          <a:p>
            <a:pPr lvl="0"/>
            <a:r>
              <a:rPr lang="zh-CN" altLang="en-US"/>
              <a:t>编辑母版文本样式</a:t>
            </a:r>
          </a:p>
        </p:txBody>
      </p:sp>
      <p:sp>
        <p:nvSpPr>
          <p:cNvPr id="6" name="文本占位符 13">
            <a:extLst>
              <a:ext uri="{FF2B5EF4-FFF2-40B4-BE49-F238E27FC236}">
                <a16:creationId xmlns:a16="http://schemas.microsoft.com/office/drawing/2014/main" id="{05EBDA4F-7210-4CAE-8333-80DB24212E78}"/>
              </a:ext>
            </a:extLst>
          </p:cNvPr>
          <p:cNvSpPr>
            <a:spLocks noGrp="1"/>
          </p:cNvSpPr>
          <p:nvPr>
            <p:ph type="body" sz="quarter" idx="10"/>
          </p:nvPr>
        </p:nvSpPr>
        <p:spPr>
          <a:xfrm>
            <a:off x="8976399" y="6275542"/>
            <a:ext cx="6748099" cy="404424"/>
          </a:xfrm>
        </p:spPr>
        <p:txBody>
          <a:bodyPr anchor="ctr">
            <a:noAutofit/>
          </a:bodyPr>
          <a:lstStyle>
            <a:lvl1pPr marL="0" indent="0" algn="r">
              <a:buNone/>
              <a:defRPr sz="2048" b="0">
                <a:solidFill>
                  <a:schemeClr val="bg1"/>
                </a:solidFill>
              </a:defRPr>
            </a:lvl1pPr>
            <a:lvl2pPr marL="624047" indent="0">
              <a:buNone/>
              <a:defRPr/>
            </a:lvl2pPr>
            <a:lvl3pPr marL="1248092" indent="0">
              <a:buNone/>
              <a:defRPr/>
            </a:lvl3pPr>
            <a:lvl4pPr marL="1872140" indent="0">
              <a:buNone/>
              <a:defRPr/>
            </a:lvl4pPr>
            <a:lvl5pPr marL="2496188" indent="0">
              <a:buNone/>
              <a:defRPr/>
            </a:lvl5pPr>
          </a:lstStyle>
          <a:p>
            <a:pPr lvl="0"/>
            <a:r>
              <a:rPr lang="zh-CN" altLang="en-US"/>
              <a:t>编辑母版文本样式</a:t>
            </a:r>
          </a:p>
        </p:txBody>
      </p:sp>
    </p:spTree>
    <p:extLst>
      <p:ext uri="{BB962C8B-B14F-4D97-AF65-F5344CB8AC3E}">
        <p14:creationId xmlns:p14="http://schemas.microsoft.com/office/powerpoint/2010/main" val="2163709622"/>
      </p:ext>
    </p:extLst>
  </p:cSld>
  <p:clrMapOvr>
    <a:overrideClrMapping bg1="lt1" tx1="dk1" bg2="lt2" tx2="dk2" accent1="accent1" accent2="accent2" accent3="accent3" accent4="accent4" accent5="accent5" accent6="accent6" hlink="hlink" folHlink="folHlink"/>
  </p:clrMapOvr>
</p:sldLayout>
</file>

<file path=ppt/slideMasters/_rels/slideMaster1.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slideLayout" Target="../slideLayouts/slideLayout3.xml"/><Relationship Id="rId7"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标题占位符 1">
            <a:extLst>
              <a:ext uri="{FF2B5EF4-FFF2-40B4-BE49-F238E27FC236}">
                <a16:creationId xmlns:a16="http://schemas.microsoft.com/office/drawing/2014/main" id="{3C78CF32-A89A-4BD5-90B4-87798F2202FE}"/>
              </a:ext>
            </a:extLst>
          </p:cNvPr>
          <p:cNvSpPr>
            <a:spLocks noGrp="1"/>
          </p:cNvSpPr>
          <p:nvPr>
            <p:ph type="title"/>
          </p:nvPr>
        </p:nvSpPr>
        <p:spPr>
          <a:xfrm>
            <a:off x="914400" y="0"/>
            <a:ext cx="14812963" cy="1404938"/>
          </a:xfrm>
          <a:prstGeom prst="rect">
            <a:avLst/>
          </a:prstGeom>
        </p:spPr>
        <p:txBody>
          <a:bodyPr vert="horz" lIns="91440" tIns="45720" rIns="91440" bIns="45720" rtlCol="0" anchor="b">
            <a:normAutofit/>
          </a:bodyPr>
          <a:lstStyle/>
          <a:p>
            <a:r>
              <a:rPr lang="zh-CN" altLang="en-US"/>
              <a:t>单击此处编辑母版标题样式</a:t>
            </a:r>
            <a:endParaRPr lang="zh-CN" altLang="en-US" dirty="0"/>
          </a:p>
        </p:txBody>
      </p:sp>
      <p:sp>
        <p:nvSpPr>
          <p:cNvPr id="3" name="文本占位符 2">
            <a:extLst>
              <a:ext uri="{FF2B5EF4-FFF2-40B4-BE49-F238E27FC236}">
                <a16:creationId xmlns:a16="http://schemas.microsoft.com/office/drawing/2014/main" id="{44964046-EF39-4051-A15B-2B8CC9EA1EFE}"/>
              </a:ext>
            </a:extLst>
          </p:cNvPr>
          <p:cNvSpPr>
            <a:spLocks noGrp="1"/>
          </p:cNvSpPr>
          <p:nvPr>
            <p:ph type="body" idx="1"/>
          </p:nvPr>
        </p:nvSpPr>
        <p:spPr>
          <a:xfrm>
            <a:off x="914400" y="1533525"/>
            <a:ext cx="14812963" cy="6853238"/>
          </a:xfrm>
          <a:prstGeom prst="rect">
            <a:avLst/>
          </a:prstGeom>
        </p:spPr>
        <p:txBody>
          <a:bodyPr vert="horz" lIns="91440" tIns="45720" rIns="91440" bIns="45720" rtlCol="0">
            <a:normAutofit/>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zh-CN" altLang="en-US" dirty="0"/>
          </a:p>
        </p:txBody>
      </p:sp>
      <p:cxnSp>
        <p:nvCxnSpPr>
          <p:cNvPr id="7" name="直接连接符 6">
            <a:extLst>
              <a:ext uri="{FF2B5EF4-FFF2-40B4-BE49-F238E27FC236}">
                <a16:creationId xmlns:a16="http://schemas.microsoft.com/office/drawing/2014/main" id="{28D1FDD6-08D7-48E0-83F8-0FB7F6B5DBC0}"/>
              </a:ext>
            </a:extLst>
          </p:cNvPr>
          <p:cNvCxnSpPr/>
          <p:nvPr/>
        </p:nvCxnSpPr>
        <p:spPr>
          <a:xfrm>
            <a:off x="914400" y="1404938"/>
            <a:ext cx="14812963" cy="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8" name="日期占位符 3">
            <a:extLst>
              <a:ext uri="{FF2B5EF4-FFF2-40B4-BE49-F238E27FC236}">
                <a16:creationId xmlns:a16="http://schemas.microsoft.com/office/drawing/2014/main" id="{04388434-9949-479C-A9C3-67A953F6A939}"/>
              </a:ext>
            </a:extLst>
          </p:cNvPr>
          <p:cNvSpPr>
            <a:spLocks noGrp="1"/>
          </p:cNvSpPr>
          <p:nvPr>
            <p:ph type="dt" sz="half" idx="2"/>
          </p:nvPr>
        </p:nvSpPr>
        <p:spPr>
          <a:xfrm>
            <a:off x="7373938" y="8518525"/>
            <a:ext cx="1895475" cy="280988"/>
          </a:xfrm>
          <a:prstGeom prst="rect">
            <a:avLst/>
          </a:prstGeom>
        </p:spPr>
        <p:txBody>
          <a:bodyPr vert="horz" lIns="91440" tIns="45720" rIns="91440" bIns="45720" rtlCol="0" anchor="ctr"/>
          <a:lstStyle>
            <a:lvl1pPr algn="ctr">
              <a:defRPr sz="1365" smtClean="0">
                <a:solidFill>
                  <a:schemeClr val="tx1">
                    <a:lumMod val="50000"/>
                    <a:lumOff val="50000"/>
                  </a:schemeClr>
                </a:solidFill>
              </a:defRPr>
            </a:lvl1pPr>
          </a:lstStyle>
          <a:p>
            <a:pPr>
              <a:defRPr/>
            </a:pPr>
            <a:fld id="{D604119D-E09E-4550-BA8C-81BA6841CFFE}" type="datetime1">
              <a:rPr lang="zh-CN" altLang="en-US"/>
              <a:pPr>
                <a:defRPr/>
              </a:pPr>
              <a:t>2018/11/22</a:t>
            </a:fld>
            <a:endParaRPr lang="zh-CN" altLang="en-US"/>
          </a:p>
        </p:txBody>
      </p:sp>
      <p:sp>
        <p:nvSpPr>
          <p:cNvPr id="9" name="页脚占位符 4">
            <a:extLst>
              <a:ext uri="{FF2B5EF4-FFF2-40B4-BE49-F238E27FC236}">
                <a16:creationId xmlns:a16="http://schemas.microsoft.com/office/drawing/2014/main" id="{50A5656E-7A33-4865-A262-1F96263BAA16}"/>
              </a:ext>
            </a:extLst>
          </p:cNvPr>
          <p:cNvSpPr>
            <a:spLocks noGrp="1"/>
          </p:cNvSpPr>
          <p:nvPr>
            <p:ph type="ftr" sz="quarter" idx="3"/>
          </p:nvPr>
        </p:nvSpPr>
        <p:spPr>
          <a:xfrm>
            <a:off x="914400" y="8518525"/>
            <a:ext cx="5651500" cy="280988"/>
          </a:xfrm>
          <a:prstGeom prst="rect">
            <a:avLst/>
          </a:prstGeom>
        </p:spPr>
        <p:txBody>
          <a:bodyPr vert="horz" lIns="91440" tIns="45720" rIns="91440" bIns="45720" rtlCol="0" anchor="ctr"/>
          <a:lstStyle>
            <a:lvl1pPr algn="l">
              <a:defRPr sz="1365" dirty="0">
                <a:solidFill>
                  <a:schemeClr val="tx1">
                    <a:lumMod val="50000"/>
                    <a:lumOff val="50000"/>
                  </a:schemeClr>
                </a:solidFill>
              </a:defRPr>
            </a:lvl1pPr>
          </a:lstStyle>
          <a:p>
            <a:pPr>
              <a:defRPr/>
            </a:pPr>
            <a:r>
              <a:rPr lang="en-US" altLang="zh-CN"/>
              <a:t>www.islide.cc</a:t>
            </a:r>
            <a:endParaRPr lang="zh-CN" altLang="en-US"/>
          </a:p>
        </p:txBody>
      </p:sp>
      <p:sp>
        <p:nvSpPr>
          <p:cNvPr id="10" name="灯片编号占位符 5">
            <a:extLst>
              <a:ext uri="{FF2B5EF4-FFF2-40B4-BE49-F238E27FC236}">
                <a16:creationId xmlns:a16="http://schemas.microsoft.com/office/drawing/2014/main" id="{5BF52F79-380E-4278-8B67-588AFE5840F9}"/>
              </a:ext>
            </a:extLst>
          </p:cNvPr>
          <p:cNvSpPr>
            <a:spLocks noGrp="1"/>
          </p:cNvSpPr>
          <p:nvPr>
            <p:ph type="sldNum" sz="quarter" idx="4"/>
          </p:nvPr>
        </p:nvSpPr>
        <p:spPr>
          <a:xfrm>
            <a:off x="11753850" y="8518525"/>
            <a:ext cx="3973513" cy="280988"/>
          </a:xfrm>
          <a:prstGeom prst="rect">
            <a:avLst/>
          </a:prstGeom>
        </p:spPr>
        <p:txBody>
          <a:bodyPr vert="horz" lIns="91440" tIns="45720" rIns="91440" bIns="45720" rtlCol="0" anchor="ctr"/>
          <a:lstStyle>
            <a:lvl1pPr algn="r">
              <a:defRPr sz="1365" dirty="0">
                <a:solidFill>
                  <a:schemeClr val="tx1"/>
                </a:solidFill>
                <a:latin typeface="+mn-ea"/>
                <a:ea typeface="+mn-ea"/>
              </a:defRPr>
            </a:lvl1pPr>
          </a:lstStyle>
          <a:p>
            <a:pPr>
              <a:defRPr/>
            </a:pPr>
            <a:r>
              <a:rPr lang="zh-CN" altLang="en-US"/>
              <a:t>智造俱乐部 </a:t>
            </a:r>
          </a:p>
        </p:txBody>
      </p:sp>
      <p:pic>
        <p:nvPicPr>
          <p:cNvPr id="1032" name="图片 11">
            <a:extLst>
              <a:ext uri="{FF2B5EF4-FFF2-40B4-BE49-F238E27FC236}">
                <a16:creationId xmlns:a16="http://schemas.microsoft.com/office/drawing/2014/main" id="{33CE4038-81CC-4687-AD5B-5086F067AA9C}"/>
              </a:ext>
            </a:extLst>
          </p:cNvPr>
          <p:cNvPicPr>
            <a:picLocks noChangeAspect="1" noChangeArrowheads="1"/>
          </p:cNvPicPr>
          <p:nvPr userDrawn="1"/>
        </p:nvPicPr>
        <p:blipFill>
          <a:blip r:embed="rId8">
            <a:extLst>
              <a:ext uri="{28A0092B-C50C-407E-A947-70E740481C1C}">
                <a14:useLocalDpi xmlns:a14="http://schemas.microsoft.com/office/drawing/2010/main" val="0"/>
              </a:ext>
            </a:extLst>
          </a:blip>
          <a:srcRect/>
          <a:stretch>
            <a:fillRect/>
          </a:stretch>
        </p:blipFill>
        <p:spPr bwMode="auto">
          <a:xfrm>
            <a:off x="14081125" y="385763"/>
            <a:ext cx="2162175" cy="377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 bg1="lt1" tx1="dk1" bg2="lt2" tx2="dk2" accent1="accent1" accent2="accent2" accent3="accent3" accent4="accent4" accent5="accent5" accent6="accent6" hlink="hlink" folHlink="folHlink"/>
  <p:sldLayoutIdLst>
    <p:sldLayoutId id="2147484639" r:id="rId1"/>
    <p:sldLayoutId id="2147484640" r:id="rId2"/>
    <p:sldLayoutId id="2147484641" r:id="rId3"/>
    <p:sldLayoutId id="2147484642" r:id="rId4"/>
    <p:sldLayoutId id="2147484643" r:id="rId5"/>
    <p:sldLayoutId id="2147484644" r:id="rId6"/>
  </p:sldLayoutIdLst>
  <p:txStyles>
    <p:titleStyle>
      <a:lvl1pPr algn="l" defTabSz="1247775" rtl="0" fontAlgn="base">
        <a:lnSpc>
          <a:spcPct val="90000"/>
        </a:lnSpc>
        <a:spcBef>
          <a:spcPct val="0"/>
        </a:spcBef>
        <a:spcAft>
          <a:spcPct val="0"/>
        </a:spcAft>
        <a:defRPr sz="3800" b="1" kern="1200">
          <a:solidFill>
            <a:schemeClr val="tx1"/>
          </a:solidFill>
          <a:latin typeface="+mj-lt"/>
          <a:ea typeface="微软雅黑" panose="020B0503020204020204" pitchFamily="34" charset="-122"/>
          <a:cs typeface="+mj-cs"/>
        </a:defRPr>
      </a:lvl1pPr>
      <a:lvl2pPr algn="l" defTabSz="1247775" rtl="0" fontAlgn="base">
        <a:lnSpc>
          <a:spcPct val="90000"/>
        </a:lnSpc>
        <a:spcBef>
          <a:spcPct val="0"/>
        </a:spcBef>
        <a:spcAft>
          <a:spcPct val="0"/>
        </a:spcAft>
        <a:defRPr sz="3800" b="1">
          <a:solidFill>
            <a:schemeClr val="tx1"/>
          </a:solidFill>
          <a:latin typeface="Arial" panose="020B0604020202020204" pitchFamily="34" charset="0"/>
          <a:ea typeface="微软雅黑" panose="020B0503020204020204" pitchFamily="34" charset="-122"/>
        </a:defRPr>
      </a:lvl2pPr>
      <a:lvl3pPr algn="l" defTabSz="1247775" rtl="0" fontAlgn="base">
        <a:lnSpc>
          <a:spcPct val="90000"/>
        </a:lnSpc>
        <a:spcBef>
          <a:spcPct val="0"/>
        </a:spcBef>
        <a:spcAft>
          <a:spcPct val="0"/>
        </a:spcAft>
        <a:defRPr sz="3800" b="1">
          <a:solidFill>
            <a:schemeClr val="tx1"/>
          </a:solidFill>
          <a:latin typeface="Arial" panose="020B0604020202020204" pitchFamily="34" charset="0"/>
          <a:ea typeface="微软雅黑" panose="020B0503020204020204" pitchFamily="34" charset="-122"/>
        </a:defRPr>
      </a:lvl3pPr>
      <a:lvl4pPr algn="l" defTabSz="1247775" rtl="0" fontAlgn="base">
        <a:lnSpc>
          <a:spcPct val="90000"/>
        </a:lnSpc>
        <a:spcBef>
          <a:spcPct val="0"/>
        </a:spcBef>
        <a:spcAft>
          <a:spcPct val="0"/>
        </a:spcAft>
        <a:defRPr sz="3800" b="1">
          <a:solidFill>
            <a:schemeClr val="tx1"/>
          </a:solidFill>
          <a:latin typeface="Arial" panose="020B0604020202020204" pitchFamily="34" charset="0"/>
          <a:ea typeface="微软雅黑" panose="020B0503020204020204" pitchFamily="34" charset="-122"/>
        </a:defRPr>
      </a:lvl4pPr>
      <a:lvl5pPr algn="l" defTabSz="1247775" rtl="0" fontAlgn="base">
        <a:lnSpc>
          <a:spcPct val="90000"/>
        </a:lnSpc>
        <a:spcBef>
          <a:spcPct val="0"/>
        </a:spcBef>
        <a:spcAft>
          <a:spcPct val="0"/>
        </a:spcAft>
        <a:defRPr sz="3800" b="1">
          <a:solidFill>
            <a:schemeClr val="tx1"/>
          </a:solidFill>
          <a:latin typeface="Arial" panose="020B0604020202020204" pitchFamily="34" charset="0"/>
          <a:ea typeface="微软雅黑" panose="020B0503020204020204" pitchFamily="34" charset="-122"/>
        </a:defRPr>
      </a:lvl5pPr>
      <a:lvl6pPr marL="457200" algn="l" defTabSz="1247775" rtl="0" fontAlgn="base">
        <a:lnSpc>
          <a:spcPct val="90000"/>
        </a:lnSpc>
        <a:spcBef>
          <a:spcPct val="0"/>
        </a:spcBef>
        <a:spcAft>
          <a:spcPct val="0"/>
        </a:spcAft>
        <a:defRPr sz="3800" b="1">
          <a:solidFill>
            <a:schemeClr val="tx1"/>
          </a:solidFill>
          <a:latin typeface="Arial" panose="020B0604020202020204" pitchFamily="34" charset="0"/>
          <a:ea typeface="微软雅黑" panose="020B0503020204020204" pitchFamily="34" charset="-122"/>
        </a:defRPr>
      </a:lvl6pPr>
      <a:lvl7pPr marL="914400" algn="l" defTabSz="1247775" rtl="0" fontAlgn="base">
        <a:lnSpc>
          <a:spcPct val="90000"/>
        </a:lnSpc>
        <a:spcBef>
          <a:spcPct val="0"/>
        </a:spcBef>
        <a:spcAft>
          <a:spcPct val="0"/>
        </a:spcAft>
        <a:defRPr sz="3800" b="1">
          <a:solidFill>
            <a:schemeClr val="tx1"/>
          </a:solidFill>
          <a:latin typeface="Arial" panose="020B0604020202020204" pitchFamily="34" charset="0"/>
          <a:ea typeface="微软雅黑" panose="020B0503020204020204" pitchFamily="34" charset="-122"/>
        </a:defRPr>
      </a:lvl7pPr>
      <a:lvl8pPr marL="1371600" algn="l" defTabSz="1247775" rtl="0" fontAlgn="base">
        <a:lnSpc>
          <a:spcPct val="90000"/>
        </a:lnSpc>
        <a:spcBef>
          <a:spcPct val="0"/>
        </a:spcBef>
        <a:spcAft>
          <a:spcPct val="0"/>
        </a:spcAft>
        <a:defRPr sz="3800" b="1">
          <a:solidFill>
            <a:schemeClr val="tx1"/>
          </a:solidFill>
          <a:latin typeface="Arial" panose="020B0604020202020204" pitchFamily="34" charset="0"/>
          <a:ea typeface="微软雅黑" panose="020B0503020204020204" pitchFamily="34" charset="-122"/>
        </a:defRPr>
      </a:lvl8pPr>
      <a:lvl9pPr marL="1828800" algn="l" defTabSz="1247775" rtl="0" fontAlgn="base">
        <a:lnSpc>
          <a:spcPct val="90000"/>
        </a:lnSpc>
        <a:spcBef>
          <a:spcPct val="0"/>
        </a:spcBef>
        <a:spcAft>
          <a:spcPct val="0"/>
        </a:spcAft>
        <a:defRPr sz="3800" b="1">
          <a:solidFill>
            <a:schemeClr val="tx1"/>
          </a:solidFill>
          <a:latin typeface="Arial" panose="020B0604020202020204" pitchFamily="34" charset="0"/>
          <a:ea typeface="微软雅黑" panose="020B0503020204020204" pitchFamily="34" charset="-122"/>
        </a:defRPr>
      </a:lvl9pPr>
    </p:titleStyle>
    <p:bodyStyle>
      <a:lvl1pPr marL="311150" indent="-311150" algn="l" defTabSz="1247775" rtl="0" fontAlgn="base">
        <a:lnSpc>
          <a:spcPct val="90000"/>
        </a:lnSpc>
        <a:spcBef>
          <a:spcPts val="1363"/>
        </a:spcBef>
        <a:spcAft>
          <a:spcPct val="0"/>
        </a:spcAft>
        <a:buFont typeface="Arial" panose="020B0604020202020204" pitchFamily="34" charset="0"/>
        <a:buChar char="•"/>
        <a:defRPr sz="2400" kern="1200">
          <a:solidFill>
            <a:schemeClr val="tx1"/>
          </a:solidFill>
          <a:latin typeface="+mn-lt"/>
          <a:ea typeface="微软雅黑" panose="020B0503020204020204" pitchFamily="34" charset="-122"/>
          <a:cs typeface="+mn-cs"/>
        </a:defRPr>
      </a:lvl1pPr>
      <a:lvl2pPr marL="935038" indent="-311150" algn="l" defTabSz="1247775" rtl="0" fontAlgn="base">
        <a:lnSpc>
          <a:spcPct val="90000"/>
        </a:lnSpc>
        <a:spcBef>
          <a:spcPts val="688"/>
        </a:spcBef>
        <a:spcAft>
          <a:spcPct val="0"/>
        </a:spcAft>
        <a:buFont typeface="Arial" panose="020B0604020202020204" pitchFamily="34" charset="0"/>
        <a:buChar char="•"/>
        <a:defRPr sz="2100" kern="1200">
          <a:solidFill>
            <a:schemeClr val="tx1"/>
          </a:solidFill>
          <a:latin typeface="+mn-lt"/>
          <a:ea typeface="微软雅黑" panose="020B0503020204020204" pitchFamily="34" charset="-122"/>
          <a:cs typeface="+mn-cs"/>
        </a:defRPr>
      </a:lvl2pPr>
      <a:lvl3pPr marL="1558925" indent="-311150" algn="l" defTabSz="1247775" rtl="0" fontAlgn="base">
        <a:lnSpc>
          <a:spcPct val="90000"/>
        </a:lnSpc>
        <a:spcBef>
          <a:spcPts val="688"/>
        </a:spcBef>
        <a:spcAft>
          <a:spcPct val="0"/>
        </a:spcAft>
        <a:buFont typeface="Arial" panose="020B0604020202020204" pitchFamily="34" charset="0"/>
        <a:buChar char="•"/>
        <a:defRPr sz="1900" kern="1200">
          <a:solidFill>
            <a:schemeClr val="tx1"/>
          </a:solidFill>
          <a:latin typeface="+mn-lt"/>
          <a:ea typeface="微软雅黑" panose="020B0503020204020204" pitchFamily="34" charset="-122"/>
          <a:cs typeface="+mn-cs"/>
        </a:defRPr>
      </a:lvl3pPr>
      <a:lvl4pPr marL="2182813" indent="-311150" algn="l" defTabSz="1247775" rtl="0" fontAlgn="base">
        <a:lnSpc>
          <a:spcPct val="90000"/>
        </a:lnSpc>
        <a:spcBef>
          <a:spcPts val="688"/>
        </a:spcBef>
        <a:spcAft>
          <a:spcPct val="0"/>
        </a:spcAft>
        <a:buFont typeface="Arial" panose="020B0604020202020204" pitchFamily="34" charset="0"/>
        <a:buChar char="•"/>
        <a:defRPr sz="1600" kern="1200">
          <a:solidFill>
            <a:schemeClr val="tx1"/>
          </a:solidFill>
          <a:latin typeface="+mn-lt"/>
          <a:ea typeface="微软雅黑" panose="020B0503020204020204" pitchFamily="34" charset="-122"/>
          <a:cs typeface="+mn-cs"/>
        </a:defRPr>
      </a:lvl4pPr>
      <a:lvl5pPr marL="2806700" indent="-311150" algn="l" defTabSz="1247775" rtl="0" fontAlgn="base">
        <a:lnSpc>
          <a:spcPct val="90000"/>
        </a:lnSpc>
        <a:spcBef>
          <a:spcPts val="688"/>
        </a:spcBef>
        <a:spcAft>
          <a:spcPct val="0"/>
        </a:spcAft>
        <a:buFont typeface="Arial" panose="020B0604020202020204" pitchFamily="34" charset="0"/>
        <a:buChar char="•"/>
        <a:defRPr sz="1600" kern="1200">
          <a:solidFill>
            <a:schemeClr val="tx1"/>
          </a:solidFill>
          <a:latin typeface="+mn-lt"/>
          <a:ea typeface="微软雅黑" panose="020B0503020204020204" pitchFamily="34" charset="-122"/>
          <a:cs typeface="+mn-cs"/>
        </a:defRPr>
      </a:lvl5pPr>
      <a:lvl6pPr marL="3432257" indent="-312024" algn="l" defTabSz="1248093" rtl="0" eaLnBrk="1" latinLnBrk="0" hangingPunct="1">
        <a:lnSpc>
          <a:spcPct val="90000"/>
        </a:lnSpc>
        <a:spcBef>
          <a:spcPts val="683"/>
        </a:spcBef>
        <a:buFont typeface="Arial" panose="020B0604020202020204" pitchFamily="34" charset="0"/>
        <a:buChar char="•"/>
        <a:defRPr sz="2457" kern="1200">
          <a:solidFill>
            <a:schemeClr val="tx1"/>
          </a:solidFill>
          <a:latin typeface="+mn-lt"/>
          <a:ea typeface="+mn-ea"/>
          <a:cs typeface="+mn-cs"/>
        </a:defRPr>
      </a:lvl6pPr>
      <a:lvl7pPr marL="4056305" indent="-312024" algn="l" defTabSz="1248093" rtl="0" eaLnBrk="1" latinLnBrk="0" hangingPunct="1">
        <a:lnSpc>
          <a:spcPct val="90000"/>
        </a:lnSpc>
        <a:spcBef>
          <a:spcPts val="683"/>
        </a:spcBef>
        <a:buFont typeface="Arial" panose="020B0604020202020204" pitchFamily="34" charset="0"/>
        <a:buChar char="•"/>
        <a:defRPr sz="2457" kern="1200">
          <a:solidFill>
            <a:schemeClr val="tx1"/>
          </a:solidFill>
          <a:latin typeface="+mn-lt"/>
          <a:ea typeface="+mn-ea"/>
          <a:cs typeface="+mn-cs"/>
        </a:defRPr>
      </a:lvl7pPr>
      <a:lvl8pPr marL="4680352" indent="-312024" algn="l" defTabSz="1248093" rtl="0" eaLnBrk="1" latinLnBrk="0" hangingPunct="1">
        <a:lnSpc>
          <a:spcPct val="90000"/>
        </a:lnSpc>
        <a:spcBef>
          <a:spcPts val="683"/>
        </a:spcBef>
        <a:buFont typeface="Arial" panose="020B0604020202020204" pitchFamily="34" charset="0"/>
        <a:buChar char="•"/>
        <a:defRPr sz="2457" kern="1200">
          <a:solidFill>
            <a:schemeClr val="tx1"/>
          </a:solidFill>
          <a:latin typeface="+mn-lt"/>
          <a:ea typeface="+mn-ea"/>
          <a:cs typeface="+mn-cs"/>
        </a:defRPr>
      </a:lvl8pPr>
      <a:lvl9pPr marL="5304398" indent="-312024" algn="l" defTabSz="1248093" rtl="0" eaLnBrk="1" latinLnBrk="0" hangingPunct="1">
        <a:lnSpc>
          <a:spcPct val="90000"/>
        </a:lnSpc>
        <a:spcBef>
          <a:spcPts val="683"/>
        </a:spcBef>
        <a:buFont typeface="Arial" panose="020B0604020202020204" pitchFamily="34" charset="0"/>
        <a:buChar char="•"/>
        <a:defRPr sz="2457" kern="1200">
          <a:solidFill>
            <a:schemeClr val="tx1"/>
          </a:solidFill>
          <a:latin typeface="+mn-lt"/>
          <a:ea typeface="+mn-ea"/>
          <a:cs typeface="+mn-cs"/>
        </a:defRPr>
      </a:lvl9pPr>
    </p:bodyStyle>
    <p:otherStyle>
      <a:defPPr>
        <a:defRPr lang="zh-CN"/>
      </a:defPPr>
      <a:lvl1pPr marL="0" algn="l" defTabSz="1248093" rtl="0" eaLnBrk="1" latinLnBrk="0" hangingPunct="1">
        <a:defRPr sz="2457" kern="1200">
          <a:solidFill>
            <a:schemeClr val="tx1"/>
          </a:solidFill>
          <a:latin typeface="+mn-lt"/>
          <a:ea typeface="+mn-ea"/>
          <a:cs typeface="+mn-cs"/>
        </a:defRPr>
      </a:lvl1pPr>
      <a:lvl2pPr marL="624048" algn="l" defTabSz="1248093" rtl="0" eaLnBrk="1" latinLnBrk="0" hangingPunct="1">
        <a:defRPr sz="2457" kern="1200">
          <a:solidFill>
            <a:schemeClr val="tx1"/>
          </a:solidFill>
          <a:latin typeface="+mn-lt"/>
          <a:ea typeface="+mn-ea"/>
          <a:cs typeface="+mn-cs"/>
        </a:defRPr>
      </a:lvl2pPr>
      <a:lvl3pPr marL="1248093" algn="l" defTabSz="1248093" rtl="0" eaLnBrk="1" latinLnBrk="0" hangingPunct="1">
        <a:defRPr sz="2457" kern="1200">
          <a:solidFill>
            <a:schemeClr val="tx1"/>
          </a:solidFill>
          <a:latin typeface="+mn-lt"/>
          <a:ea typeface="+mn-ea"/>
          <a:cs typeface="+mn-cs"/>
        </a:defRPr>
      </a:lvl3pPr>
      <a:lvl4pPr marL="1872141" algn="l" defTabSz="1248093" rtl="0" eaLnBrk="1" latinLnBrk="0" hangingPunct="1">
        <a:defRPr sz="2457" kern="1200">
          <a:solidFill>
            <a:schemeClr val="tx1"/>
          </a:solidFill>
          <a:latin typeface="+mn-lt"/>
          <a:ea typeface="+mn-ea"/>
          <a:cs typeface="+mn-cs"/>
        </a:defRPr>
      </a:lvl4pPr>
      <a:lvl5pPr marL="2496188" algn="l" defTabSz="1248093" rtl="0" eaLnBrk="1" latinLnBrk="0" hangingPunct="1">
        <a:defRPr sz="2457" kern="1200">
          <a:solidFill>
            <a:schemeClr val="tx1"/>
          </a:solidFill>
          <a:latin typeface="+mn-lt"/>
          <a:ea typeface="+mn-ea"/>
          <a:cs typeface="+mn-cs"/>
        </a:defRPr>
      </a:lvl5pPr>
      <a:lvl6pPr marL="3120234" algn="l" defTabSz="1248093" rtl="0" eaLnBrk="1" latinLnBrk="0" hangingPunct="1">
        <a:defRPr sz="2457" kern="1200">
          <a:solidFill>
            <a:schemeClr val="tx1"/>
          </a:solidFill>
          <a:latin typeface="+mn-lt"/>
          <a:ea typeface="+mn-ea"/>
          <a:cs typeface="+mn-cs"/>
        </a:defRPr>
      </a:lvl6pPr>
      <a:lvl7pPr marL="3744280" algn="l" defTabSz="1248093" rtl="0" eaLnBrk="1" latinLnBrk="0" hangingPunct="1">
        <a:defRPr sz="2457" kern="1200">
          <a:solidFill>
            <a:schemeClr val="tx1"/>
          </a:solidFill>
          <a:latin typeface="+mn-lt"/>
          <a:ea typeface="+mn-ea"/>
          <a:cs typeface="+mn-cs"/>
        </a:defRPr>
      </a:lvl7pPr>
      <a:lvl8pPr marL="4368328" algn="l" defTabSz="1248093" rtl="0" eaLnBrk="1" latinLnBrk="0" hangingPunct="1">
        <a:defRPr sz="2457" kern="1200">
          <a:solidFill>
            <a:schemeClr val="tx1"/>
          </a:solidFill>
          <a:latin typeface="+mn-lt"/>
          <a:ea typeface="+mn-ea"/>
          <a:cs typeface="+mn-cs"/>
        </a:defRPr>
      </a:lvl8pPr>
      <a:lvl9pPr marL="4992376" algn="l" defTabSz="1248093" rtl="0" eaLnBrk="1" latinLnBrk="0" hangingPunct="1">
        <a:defRPr sz="2457"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5.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5.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5.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5.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5.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5.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5.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5.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5.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5.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5.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5.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5.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5.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5.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5.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5.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5.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5.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5.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5.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5.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5.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5.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5.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5.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5.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5.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5.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5.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5.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5.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5.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5.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5.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5.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5.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5.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5.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5.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5.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5.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5.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5.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5.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5.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5.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5.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5.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5.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5.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5.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5.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5.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5.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5.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5.xml"/></Relationships>
</file>

<file path=ppt/slides/_rels/slide8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88.xml"/><Relationship Id="rId1" Type="http://schemas.openxmlformats.org/officeDocument/2006/relationships/slideLayout" Target="../slideLayouts/slideLayout5.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5.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91.xml"/><Relationship Id="rId1" Type="http://schemas.openxmlformats.org/officeDocument/2006/relationships/slideLayout" Target="../slideLayouts/slideLayout5.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5.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5.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5.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5.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5.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5.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5.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5.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5.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5.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5.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5.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5.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5.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5.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5.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108.xml"/><Relationship Id="rId1" Type="http://schemas.openxmlformats.org/officeDocument/2006/relationships/slideLayout" Target="../slideLayouts/slideLayout5.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109.xml"/><Relationship Id="rId1" Type="http://schemas.openxmlformats.org/officeDocument/2006/relationships/slideLayout" Target="../slideLayouts/slideLayout5.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110.xml"/><Relationship Id="rId1" Type="http://schemas.openxmlformats.org/officeDocument/2006/relationships/slideLayout" Target="../slideLayouts/slideLayout5.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5.xml"/></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112.xml"/><Relationship Id="rId1" Type="http://schemas.openxmlformats.org/officeDocument/2006/relationships/slideLayout" Target="../slideLayouts/slideLayout5.xml"/></Relationships>
</file>

<file path=ppt/slides/_rels/slide113.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5.xml"/></Relationships>
</file>

<file path=ppt/slides/_rels/slide114.xml.rels><?xml version="1.0" encoding="UTF-8" standalone="yes"?>
<Relationships xmlns="http://schemas.openxmlformats.org/package/2006/relationships"><Relationship Id="rId2" Type="http://schemas.openxmlformats.org/officeDocument/2006/relationships/notesSlide" Target="../notesSlides/notesSlide114.xml"/><Relationship Id="rId1" Type="http://schemas.openxmlformats.org/officeDocument/2006/relationships/slideLayout" Target="../slideLayouts/slideLayout5.xml"/></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115.xml"/><Relationship Id="rId1" Type="http://schemas.openxmlformats.org/officeDocument/2006/relationships/slideLayout" Target="../slideLayouts/slideLayout5.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116.xml"/><Relationship Id="rId1" Type="http://schemas.openxmlformats.org/officeDocument/2006/relationships/slideLayout" Target="../slideLayouts/slideLayout5.xml"/></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117.xml"/><Relationship Id="rId1" Type="http://schemas.openxmlformats.org/officeDocument/2006/relationships/slideLayout" Target="../slideLayouts/slideLayout5.xml"/></Relationships>
</file>

<file path=ppt/slides/_rels/slide118.xml.rels><?xml version="1.0" encoding="UTF-8" standalone="yes"?>
<Relationships xmlns="http://schemas.openxmlformats.org/package/2006/relationships"><Relationship Id="rId2" Type="http://schemas.openxmlformats.org/officeDocument/2006/relationships/notesSlide" Target="../notesSlides/notesSlide118.xml"/><Relationship Id="rId1" Type="http://schemas.openxmlformats.org/officeDocument/2006/relationships/slideLayout" Target="../slideLayouts/slideLayout5.xml"/></Relationships>
</file>

<file path=ppt/slides/_rels/slide119.xml.rels><?xml version="1.0" encoding="UTF-8" standalone="yes"?>
<Relationships xmlns="http://schemas.openxmlformats.org/package/2006/relationships"><Relationship Id="rId2" Type="http://schemas.openxmlformats.org/officeDocument/2006/relationships/notesSlide" Target="../notesSlides/notesSlide119.xml"/><Relationship Id="rId1" Type="http://schemas.openxmlformats.org/officeDocument/2006/relationships/slideLayout" Target="../slideLayouts/slideLayout5.xml"/></Relationships>
</file>

<file path=ppt/slides/_rels/slide120.xml.rels><?xml version="1.0" encoding="UTF-8" standalone="yes"?>
<Relationships xmlns="http://schemas.openxmlformats.org/package/2006/relationships"><Relationship Id="rId2" Type="http://schemas.openxmlformats.org/officeDocument/2006/relationships/notesSlide" Target="../notesSlides/notesSlide120.xml"/><Relationship Id="rId1" Type="http://schemas.openxmlformats.org/officeDocument/2006/relationships/slideLayout" Target="../slideLayouts/slideLayout5.xml"/></Relationships>
</file>

<file path=ppt/slides/_rels/slide121.xml.rels><?xml version="1.0" encoding="UTF-8" standalone="yes"?>
<Relationships xmlns="http://schemas.openxmlformats.org/package/2006/relationships"><Relationship Id="rId2" Type="http://schemas.openxmlformats.org/officeDocument/2006/relationships/notesSlide" Target="../notesSlides/notesSlide121.xml"/><Relationship Id="rId1" Type="http://schemas.openxmlformats.org/officeDocument/2006/relationships/slideLayout" Target="../slideLayouts/slideLayout5.xml"/></Relationships>
</file>

<file path=ppt/slides/_rels/slide122.xml.rels><?xml version="1.0" encoding="UTF-8" standalone="yes"?>
<Relationships xmlns="http://schemas.openxmlformats.org/package/2006/relationships"><Relationship Id="rId2" Type="http://schemas.openxmlformats.org/officeDocument/2006/relationships/notesSlide" Target="../notesSlides/notesSlide122.xml"/><Relationship Id="rId1" Type="http://schemas.openxmlformats.org/officeDocument/2006/relationships/slideLayout" Target="../slideLayouts/slideLayout5.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123.xml"/><Relationship Id="rId1" Type="http://schemas.openxmlformats.org/officeDocument/2006/relationships/slideLayout" Target="../slideLayouts/slideLayout5.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124.xml"/><Relationship Id="rId1" Type="http://schemas.openxmlformats.org/officeDocument/2006/relationships/slideLayout" Target="../slideLayouts/slideLayout5.xml"/></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125.xml"/><Relationship Id="rId1" Type="http://schemas.openxmlformats.org/officeDocument/2006/relationships/slideLayout" Target="../slideLayouts/slideLayout5.xml"/></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126.xml"/><Relationship Id="rId1" Type="http://schemas.openxmlformats.org/officeDocument/2006/relationships/slideLayout" Target="../slideLayouts/slideLayout5.xml"/></Relationships>
</file>

<file path=ppt/slides/_rels/slide127.xml.rels><?xml version="1.0" encoding="UTF-8" standalone="yes"?>
<Relationships xmlns="http://schemas.openxmlformats.org/package/2006/relationships"><Relationship Id="rId2" Type="http://schemas.openxmlformats.org/officeDocument/2006/relationships/notesSlide" Target="../notesSlides/notesSlide127.xml"/><Relationship Id="rId1" Type="http://schemas.openxmlformats.org/officeDocument/2006/relationships/slideLayout" Target="../slideLayouts/slideLayout5.xml"/></Relationships>
</file>

<file path=ppt/slides/_rels/slide128.xml.rels><?xml version="1.0" encoding="UTF-8" standalone="yes"?>
<Relationships xmlns="http://schemas.openxmlformats.org/package/2006/relationships"><Relationship Id="rId2" Type="http://schemas.openxmlformats.org/officeDocument/2006/relationships/notesSlide" Target="../notesSlides/notesSlide128.xml"/><Relationship Id="rId1" Type="http://schemas.openxmlformats.org/officeDocument/2006/relationships/slideLayout" Target="../slideLayouts/slideLayout5.xml"/></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129.xml"/><Relationship Id="rId1" Type="http://schemas.openxmlformats.org/officeDocument/2006/relationships/slideLayout" Target="../slideLayouts/slideLayout5.xml"/></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130.xml"/><Relationship Id="rId1" Type="http://schemas.openxmlformats.org/officeDocument/2006/relationships/slideLayout" Target="../slideLayouts/slideLayout5.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131.xml"/><Relationship Id="rId1" Type="http://schemas.openxmlformats.org/officeDocument/2006/relationships/slideLayout" Target="../slideLayouts/slideLayout5.xm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132.xml"/><Relationship Id="rId1" Type="http://schemas.openxmlformats.org/officeDocument/2006/relationships/slideLayout" Target="../slideLayouts/slideLayout5.x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5.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134.xml"/><Relationship Id="rId1" Type="http://schemas.openxmlformats.org/officeDocument/2006/relationships/slideLayout" Target="../slideLayouts/slideLayout5.xml"/></Relationships>
</file>

<file path=ppt/slides/_rels/slide135.xml.rels><?xml version="1.0" encoding="UTF-8" standalone="yes"?>
<Relationships xmlns="http://schemas.openxmlformats.org/package/2006/relationships"><Relationship Id="rId2" Type="http://schemas.openxmlformats.org/officeDocument/2006/relationships/notesSlide" Target="../notesSlides/notesSlide135.xml"/><Relationship Id="rId1" Type="http://schemas.openxmlformats.org/officeDocument/2006/relationships/slideLayout" Target="../slideLayouts/slideLayout5.xml"/></Relationships>
</file>

<file path=ppt/slides/_rels/slide136.xml.rels><?xml version="1.0" encoding="UTF-8" standalone="yes"?>
<Relationships xmlns="http://schemas.openxmlformats.org/package/2006/relationships"><Relationship Id="rId2" Type="http://schemas.openxmlformats.org/officeDocument/2006/relationships/notesSlide" Target="../notesSlides/notesSlide136.xml"/><Relationship Id="rId1" Type="http://schemas.openxmlformats.org/officeDocument/2006/relationships/slideLayout" Target="../slideLayouts/slideLayout5.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137.xml"/><Relationship Id="rId1" Type="http://schemas.openxmlformats.org/officeDocument/2006/relationships/slideLayout" Target="../slideLayouts/slideLayout5.xml"/></Relationships>
</file>

<file path=ppt/slides/_rels/slide138.xml.rels><?xml version="1.0" encoding="UTF-8" standalone="yes"?>
<Relationships xmlns="http://schemas.openxmlformats.org/package/2006/relationships"><Relationship Id="rId2" Type="http://schemas.openxmlformats.org/officeDocument/2006/relationships/notesSlide" Target="../notesSlides/notesSlide138.xml"/><Relationship Id="rId1" Type="http://schemas.openxmlformats.org/officeDocument/2006/relationships/slideLayout" Target="../slideLayouts/slideLayout5.xml"/></Relationships>
</file>

<file path=ppt/slides/_rels/slide139.xml.rels><?xml version="1.0" encoding="UTF-8" standalone="yes"?>
<Relationships xmlns="http://schemas.openxmlformats.org/package/2006/relationships"><Relationship Id="rId2" Type="http://schemas.openxmlformats.org/officeDocument/2006/relationships/notesSlide" Target="../notesSlides/notesSlide139.xml"/><Relationship Id="rId1" Type="http://schemas.openxmlformats.org/officeDocument/2006/relationships/slideLayout" Target="../slideLayouts/slideLayout5.xml"/></Relationships>
</file>

<file path=ppt/slides/_rels/slide140.xml.rels><?xml version="1.0" encoding="UTF-8" standalone="yes"?>
<Relationships xmlns="http://schemas.openxmlformats.org/package/2006/relationships"><Relationship Id="rId2" Type="http://schemas.openxmlformats.org/officeDocument/2006/relationships/notesSlide" Target="../notesSlides/notesSlide140.xml"/><Relationship Id="rId1" Type="http://schemas.openxmlformats.org/officeDocument/2006/relationships/slideLayout" Target="../slideLayouts/slideLayout5.xml"/></Relationships>
</file>

<file path=ppt/slides/_rels/slide141.xml.rels><?xml version="1.0" encoding="UTF-8" standalone="yes"?>
<Relationships xmlns="http://schemas.openxmlformats.org/package/2006/relationships"><Relationship Id="rId2" Type="http://schemas.openxmlformats.org/officeDocument/2006/relationships/notesSlide" Target="../notesSlides/notesSlide141.xml"/><Relationship Id="rId1" Type="http://schemas.openxmlformats.org/officeDocument/2006/relationships/slideLayout" Target="../slideLayouts/slideLayout5.xml"/></Relationships>
</file>

<file path=ppt/slides/_rels/slide142.xml.rels><?xml version="1.0" encoding="UTF-8" standalone="yes"?>
<Relationships xmlns="http://schemas.openxmlformats.org/package/2006/relationships"><Relationship Id="rId2" Type="http://schemas.openxmlformats.org/officeDocument/2006/relationships/notesSlide" Target="../notesSlides/notesSlide142.xml"/><Relationship Id="rId1" Type="http://schemas.openxmlformats.org/officeDocument/2006/relationships/slideLayout" Target="../slideLayouts/slideLayout5.xml"/></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143.xml"/><Relationship Id="rId1" Type="http://schemas.openxmlformats.org/officeDocument/2006/relationships/slideLayout" Target="../slideLayouts/slideLayout5.xml"/></Relationships>
</file>

<file path=ppt/slides/_rels/slide144.xml.rels><?xml version="1.0" encoding="UTF-8" standalone="yes"?>
<Relationships xmlns="http://schemas.openxmlformats.org/package/2006/relationships"><Relationship Id="rId2" Type="http://schemas.openxmlformats.org/officeDocument/2006/relationships/notesSlide" Target="../notesSlides/notesSlide144.xml"/><Relationship Id="rId1" Type="http://schemas.openxmlformats.org/officeDocument/2006/relationships/slideLayout" Target="../slideLayouts/slideLayout5.xml"/></Relationships>
</file>

<file path=ppt/slides/_rels/slide145.xml.rels><?xml version="1.0" encoding="UTF-8" standalone="yes"?>
<Relationships xmlns="http://schemas.openxmlformats.org/package/2006/relationships"><Relationship Id="rId2" Type="http://schemas.openxmlformats.org/officeDocument/2006/relationships/notesSlide" Target="../notesSlides/notesSlide145.xml"/><Relationship Id="rId1" Type="http://schemas.openxmlformats.org/officeDocument/2006/relationships/slideLayout" Target="../slideLayouts/slideLayout5.xml"/></Relationships>
</file>

<file path=ppt/slides/_rels/slide146.xml.rels><?xml version="1.0" encoding="UTF-8" standalone="yes"?>
<Relationships xmlns="http://schemas.openxmlformats.org/package/2006/relationships"><Relationship Id="rId2" Type="http://schemas.openxmlformats.org/officeDocument/2006/relationships/notesSlide" Target="../notesSlides/notesSlide146.xml"/><Relationship Id="rId1" Type="http://schemas.openxmlformats.org/officeDocument/2006/relationships/slideLayout" Target="../slideLayouts/slideLayout5.xml"/></Relationships>
</file>

<file path=ppt/slides/_rels/slide147.xml.rels><?xml version="1.0" encoding="UTF-8" standalone="yes"?>
<Relationships xmlns="http://schemas.openxmlformats.org/package/2006/relationships"><Relationship Id="rId2" Type="http://schemas.openxmlformats.org/officeDocument/2006/relationships/notesSlide" Target="../notesSlides/notesSlide147.xml"/><Relationship Id="rId1" Type="http://schemas.openxmlformats.org/officeDocument/2006/relationships/slideLayout" Target="../slideLayouts/slideLayout5.xml"/></Relationships>
</file>

<file path=ppt/slides/_rels/slide148.xml.rels><?xml version="1.0" encoding="UTF-8" standalone="yes"?>
<Relationships xmlns="http://schemas.openxmlformats.org/package/2006/relationships"><Relationship Id="rId2" Type="http://schemas.openxmlformats.org/officeDocument/2006/relationships/notesSlide" Target="../notesSlides/notesSlide148.xml"/><Relationship Id="rId1" Type="http://schemas.openxmlformats.org/officeDocument/2006/relationships/slideLayout" Target="../slideLayouts/slideLayout5.xml"/></Relationships>
</file>

<file path=ppt/slides/_rels/slide149.xml.rels><?xml version="1.0" encoding="UTF-8" standalone="yes"?>
<Relationships xmlns="http://schemas.openxmlformats.org/package/2006/relationships"><Relationship Id="rId2" Type="http://schemas.openxmlformats.org/officeDocument/2006/relationships/notesSlide" Target="../notesSlides/notesSlide149.xml"/><Relationship Id="rId1" Type="http://schemas.openxmlformats.org/officeDocument/2006/relationships/slideLayout" Target="../slideLayouts/slideLayout5.xml"/></Relationships>
</file>

<file path=ppt/slides/_rels/slide150.xml.rels><?xml version="1.0" encoding="UTF-8" standalone="yes"?>
<Relationships xmlns="http://schemas.openxmlformats.org/package/2006/relationships"><Relationship Id="rId2" Type="http://schemas.openxmlformats.org/officeDocument/2006/relationships/notesSlide" Target="../notesSlides/notesSlide150.xml"/><Relationship Id="rId1" Type="http://schemas.openxmlformats.org/officeDocument/2006/relationships/slideLayout" Target="../slideLayouts/slideLayout5.xml"/></Relationships>
</file>

<file path=ppt/slides/_rels/slide151.xml.rels><?xml version="1.0" encoding="UTF-8" standalone="yes"?>
<Relationships xmlns="http://schemas.openxmlformats.org/package/2006/relationships"><Relationship Id="rId2" Type="http://schemas.openxmlformats.org/officeDocument/2006/relationships/notesSlide" Target="../notesSlides/notesSlide151.xml"/><Relationship Id="rId1" Type="http://schemas.openxmlformats.org/officeDocument/2006/relationships/slideLayout" Target="../slideLayouts/slideLayout2.xml"/></Relationships>
</file>

<file path=ppt/slides/_rels/slide152.xml.rels><?xml version="1.0" encoding="UTF-8" standalone="yes"?>
<Relationships xmlns="http://schemas.openxmlformats.org/package/2006/relationships"><Relationship Id="rId2" Type="http://schemas.openxmlformats.org/officeDocument/2006/relationships/notesSlide" Target="../notesSlides/notesSlide152.xml"/><Relationship Id="rId1" Type="http://schemas.openxmlformats.org/officeDocument/2006/relationships/slideLayout" Target="../slideLayouts/slideLayout5.xml"/></Relationships>
</file>

<file path=ppt/slides/_rels/slide153.xml.rels><?xml version="1.0" encoding="UTF-8" standalone="yes"?>
<Relationships xmlns="http://schemas.openxmlformats.org/package/2006/relationships"><Relationship Id="rId2" Type="http://schemas.openxmlformats.org/officeDocument/2006/relationships/notesSlide" Target="../notesSlides/notesSlide153.xml"/><Relationship Id="rId1" Type="http://schemas.openxmlformats.org/officeDocument/2006/relationships/slideLayout" Target="../slideLayouts/slideLayout5.xml"/></Relationships>
</file>

<file path=ppt/slides/_rels/slide154.xml.rels><?xml version="1.0" encoding="UTF-8" standalone="yes"?>
<Relationships xmlns="http://schemas.openxmlformats.org/package/2006/relationships"><Relationship Id="rId2" Type="http://schemas.openxmlformats.org/officeDocument/2006/relationships/notesSlide" Target="../notesSlides/notesSlide154.xml"/><Relationship Id="rId1" Type="http://schemas.openxmlformats.org/officeDocument/2006/relationships/slideLayout" Target="../slideLayouts/slideLayout5.xml"/></Relationships>
</file>

<file path=ppt/slides/_rels/slide155.xml.rels><?xml version="1.0" encoding="UTF-8" standalone="yes"?>
<Relationships xmlns="http://schemas.openxmlformats.org/package/2006/relationships"><Relationship Id="rId2" Type="http://schemas.openxmlformats.org/officeDocument/2006/relationships/notesSlide" Target="../notesSlides/notesSlide155.xml"/><Relationship Id="rId1" Type="http://schemas.openxmlformats.org/officeDocument/2006/relationships/slideLayout" Target="../slideLayouts/slideLayout5.xml"/></Relationships>
</file>

<file path=ppt/slides/_rels/slide156.xml.rels><?xml version="1.0" encoding="UTF-8" standalone="yes"?>
<Relationships xmlns="http://schemas.openxmlformats.org/package/2006/relationships"><Relationship Id="rId2" Type="http://schemas.openxmlformats.org/officeDocument/2006/relationships/notesSlide" Target="../notesSlides/notesSlide156.xml"/><Relationship Id="rId1" Type="http://schemas.openxmlformats.org/officeDocument/2006/relationships/slideLayout" Target="../slideLayouts/slideLayout5.xml"/></Relationships>
</file>

<file path=ppt/slides/_rels/slide157.xml.rels><?xml version="1.0" encoding="UTF-8" standalone="yes"?>
<Relationships xmlns="http://schemas.openxmlformats.org/package/2006/relationships"><Relationship Id="rId2" Type="http://schemas.openxmlformats.org/officeDocument/2006/relationships/notesSlide" Target="../notesSlides/notesSlide157.xml"/><Relationship Id="rId1" Type="http://schemas.openxmlformats.org/officeDocument/2006/relationships/slideLayout" Target="../slideLayouts/slideLayout5.xml"/></Relationships>
</file>

<file path=ppt/slides/_rels/slide158.xml.rels><?xml version="1.0" encoding="UTF-8" standalone="yes"?>
<Relationships xmlns="http://schemas.openxmlformats.org/package/2006/relationships"><Relationship Id="rId2" Type="http://schemas.openxmlformats.org/officeDocument/2006/relationships/notesSlide" Target="../notesSlides/notesSlide158.xml"/><Relationship Id="rId1" Type="http://schemas.openxmlformats.org/officeDocument/2006/relationships/slideLayout" Target="../slideLayouts/slideLayout5.xml"/></Relationships>
</file>

<file path=ppt/slides/_rels/slide159.xml.rels><?xml version="1.0" encoding="UTF-8" standalone="yes"?>
<Relationships xmlns="http://schemas.openxmlformats.org/package/2006/relationships"><Relationship Id="rId2" Type="http://schemas.openxmlformats.org/officeDocument/2006/relationships/notesSlide" Target="../notesSlides/notesSlide159.xml"/><Relationship Id="rId1" Type="http://schemas.openxmlformats.org/officeDocument/2006/relationships/slideLayout" Target="../slideLayouts/slideLayout5.xml"/></Relationships>
</file>

<file path=ppt/slides/_rels/slide160.xml.rels><?xml version="1.0" encoding="UTF-8" standalone="yes"?>
<Relationships xmlns="http://schemas.openxmlformats.org/package/2006/relationships"><Relationship Id="rId2" Type="http://schemas.openxmlformats.org/officeDocument/2006/relationships/notesSlide" Target="../notesSlides/notesSlide160.xml"/><Relationship Id="rId1" Type="http://schemas.openxmlformats.org/officeDocument/2006/relationships/slideLayout" Target="../slideLayouts/slideLayout5.xml"/></Relationships>
</file>

<file path=ppt/slides/_rels/slide161.xml.rels><?xml version="1.0" encoding="UTF-8" standalone="yes"?>
<Relationships xmlns="http://schemas.openxmlformats.org/package/2006/relationships"><Relationship Id="rId2" Type="http://schemas.openxmlformats.org/officeDocument/2006/relationships/notesSlide" Target="../notesSlides/notesSlide161.xml"/><Relationship Id="rId1" Type="http://schemas.openxmlformats.org/officeDocument/2006/relationships/slideLayout" Target="../slideLayouts/slideLayout5.xml"/></Relationships>
</file>

<file path=ppt/slides/_rels/slide162.xml.rels><?xml version="1.0" encoding="UTF-8" standalone="yes"?>
<Relationships xmlns="http://schemas.openxmlformats.org/package/2006/relationships"><Relationship Id="rId2" Type="http://schemas.openxmlformats.org/officeDocument/2006/relationships/notesSlide" Target="../notesSlides/notesSlide162.xml"/><Relationship Id="rId1" Type="http://schemas.openxmlformats.org/officeDocument/2006/relationships/slideLayout" Target="../slideLayouts/slideLayout5.xml"/></Relationships>
</file>

<file path=ppt/slides/_rels/slide163.xml.rels><?xml version="1.0" encoding="UTF-8" standalone="yes"?>
<Relationships xmlns="http://schemas.openxmlformats.org/package/2006/relationships"><Relationship Id="rId2" Type="http://schemas.openxmlformats.org/officeDocument/2006/relationships/notesSlide" Target="../notesSlides/notesSlide163.xml"/><Relationship Id="rId1" Type="http://schemas.openxmlformats.org/officeDocument/2006/relationships/slideLayout" Target="../slideLayouts/slideLayout5.xml"/></Relationships>
</file>

<file path=ppt/slides/_rels/slide164.xml.rels><?xml version="1.0" encoding="UTF-8" standalone="yes"?>
<Relationships xmlns="http://schemas.openxmlformats.org/package/2006/relationships"><Relationship Id="rId2" Type="http://schemas.openxmlformats.org/officeDocument/2006/relationships/notesSlide" Target="../notesSlides/notesSlide164.xml"/><Relationship Id="rId1" Type="http://schemas.openxmlformats.org/officeDocument/2006/relationships/slideLayout" Target="../slideLayouts/slideLayout5.xml"/></Relationships>
</file>

<file path=ppt/slides/_rels/slide165.xml.rels><?xml version="1.0" encoding="UTF-8" standalone="yes"?>
<Relationships xmlns="http://schemas.openxmlformats.org/package/2006/relationships"><Relationship Id="rId2" Type="http://schemas.openxmlformats.org/officeDocument/2006/relationships/notesSlide" Target="../notesSlides/notesSlide165.xml"/><Relationship Id="rId1" Type="http://schemas.openxmlformats.org/officeDocument/2006/relationships/slideLayout" Target="../slideLayouts/slideLayout5.xml"/></Relationships>
</file>

<file path=ppt/slides/_rels/slide166.xml.rels><?xml version="1.0" encoding="UTF-8" standalone="yes"?>
<Relationships xmlns="http://schemas.openxmlformats.org/package/2006/relationships"><Relationship Id="rId2" Type="http://schemas.openxmlformats.org/officeDocument/2006/relationships/notesSlide" Target="../notesSlides/notesSlide166.xml"/><Relationship Id="rId1" Type="http://schemas.openxmlformats.org/officeDocument/2006/relationships/slideLayout" Target="../slideLayouts/slideLayout5.xml"/></Relationships>
</file>

<file path=ppt/slides/_rels/slide167.xml.rels><?xml version="1.0" encoding="UTF-8" standalone="yes"?>
<Relationships xmlns="http://schemas.openxmlformats.org/package/2006/relationships"><Relationship Id="rId2" Type="http://schemas.openxmlformats.org/officeDocument/2006/relationships/notesSlide" Target="../notesSlides/notesSlide167.xml"/><Relationship Id="rId1" Type="http://schemas.openxmlformats.org/officeDocument/2006/relationships/slideLayout" Target="../slideLayouts/slideLayout5.xml"/></Relationships>
</file>

<file path=ppt/slides/_rels/slide168.xml.rels><?xml version="1.0" encoding="UTF-8" standalone="yes"?>
<Relationships xmlns="http://schemas.openxmlformats.org/package/2006/relationships"><Relationship Id="rId2" Type="http://schemas.openxmlformats.org/officeDocument/2006/relationships/notesSlide" Target="../notesSlides/notesSlide168.xml"/><Relationship Id="rId1" Type="http://schemas.openxmlformats.org/officeDocument/2006/relationships/slideLayout" Target="../slideLayouts/slideLayout5.xml"/></Relationships>
</file>

<file path=ppt/slides/_rels/slide169.xml.rels><?xml version="1.0" encoding="UTF-8" standalone="yes"?>
<Relationships xmlns="http://schemas.openxmlformats.org/package/2006/relationships"><Relationship Id="rId2" Type="http://schemas.openxmlformats.org/officeDocument/2006/relationships/notesSlide" Target="../notesSlides/notesSlide169.xml"/><Relationship Id="rId1" Type="http://schemas.openxmlformats.org/officeDocument/2006/relationships/slideLayout" Target="../slideLayouts/slideLayout2.xml"/></Relationships>
</file>

<file path=ppt/slides/_rels/slide170.xml.rels><?xml version="1.0" encoding="UTF-8" standalone="yes"?>
<Relationships xmlns="http://schemas.openxmlformats.org/package/2006/relationships"><Relationship Id="rId2" Type="http://schemas.openxmlformats.org/officeDocument/2006/relationships/notesSlide" Target="../notesSlides/notesSlide170.xml"/><Relationship Id="rId1" Type="http://schemas.openxmlformats.org/officeDocument/2006/relationships/slideLayout" Target="../slideLayouts/slideLayout5.xml"/></Relationships>
</file>

<file path=ppt/slides/_rels/slide171.xml.rels><?xml version="1.0" encoding="UTF-8" standalone="yes"?>
<Relationships xmlns="http://schemas.openxmlformats.org/package/2006/relationships"><Relationship Id="rId2" Type="http://schemas.openxmlformats.org/officeDocument/2006/relationships/notesSlide" Target="../notesSlides/notesSlide171.xml"/><Relationship Id="rId1" Type="http://schemas.openxmlformats.org/officeDocument/2006/relationships/slideLayout" Target="../slideLayouts/slideLayout5.xml"/></Relationships>
</file>

<file path=ppt/slides/_rels/slide172.xml.rels><?xml version="1.0" encoding="UTF-8" standalone="yes"?>
<Relationships xmlns="http://schemas.openxmlformats.org/package/2006/relationships"><Relationship Id="rId2" Type="http://schemas.openxmlformats.org/officeDocument/2006/relationships/notesSlide" Target="../notesSlides/notesSlide172.xml"/><Relationship Id="rId1" Type="http://schemas.openxmlformats.org/officeDocument/2006/relationships/slideLayout" Target="../slideLayouts/slideLayout5.xml"/></Relationships>
</file>

<file path=ppt/slides/_rels/slide173.xml.rels><?xml version="1.0" encoding="UTF-8" standalone="yes"?>
<Relationships xmlns="http://schemas.openxmlformats.org/package/2006/relationships"><Relationship Id="rId2" Type="http://schemas.openxmlformats.org/officeDocument/2006/relationships/notesSlide" Target="../notesSlides/notesSlide173.xml"/><Relationship Id="rId1" Type="http://schemas.openxmlformats.org/officeDocument/2006/relationships/slideLayout" Target="../slideLayouts/slideLayout5.xml"/></Relationships>
</file>

<file path=ppt/slides/_rels/slide174.xml.rels><?xml version="1.0" encoding="UTF-8" standalone="yes"?>
<Relationships xmlns="http://schemas.openxmlformats.org/package/2006/relationships"><Relationship Id="rId2" Type="http://schemas.openxmlformats.org/officeDocument/2006/relationships/notesSlide" Target="../notesSlides/notesSlide174.xml"/><Relationship Id="rId1" Type="http://schemas.openxmlformats.org/officeDocument/2006/relationships/slideLayout" Target="../slideLayouts/slideLayout5.xml"/></Relationships>
</file>

<file path=ppt/slides/_rels/slide175.xml.rels><?xml version="1.0" encoding="UTF-8" standalone="yes"?>
<Relationships xmlns="http://schemas.openxmlformats.org/package/2006/relationships"><Relationship Id="rId2" Type="http://schemas.openxmlformats.org/officeDocument/2006/relationships/notesSlide" Target="../notesSlides/notesSlide175.xml"/><Relationship Id="rId1" Type="http://schemas.openxmlformats.org/officeDocument/2006/relationships/slideLayout" Target="../slideLayouts/slideLayout5.xml"/></Relationships>
</file>

<file path=ppt/slides/_rels/slide176.xml.rels><?xml version="1.0" encoding="UTF-8" standalone="yes"?>
<Relationships xmlns="http://schemas.openxmlformats.org/package/2006/relationships"><Relationship Id="rId2" Type="http://schemas.openxmlformats.org/officeDocument/2006/relationships/notesSlide" Target="../notesSlides/notesSlide176.xml"/><Relationship Id="rId1" Type="http://schemas.openxmlformats.org/officeDocument/2006/relationships/slideLayout" Target="../slideLayouts/slideLayout5.xml"/></Relationships>
</file>

<file path=ppt/slides/_rels/slide177.xml.rels><?xml version="1.0" encoding="UTF-8" standalone="yes"?>
<Relationships xmlns="http://schemas.openxmlformats.org/package/2006/relationships"><Relationship Id="rId2" Type="http://schemas.openxmlformats.org/officeDocument/2006/relationships/notesSlide" Target="../notesSlides/notesSlide177.xml"/><Relationship Id="rId1" Type="http://schemas.openxmlformats.org/officeDocument/2006/relationships/slideLayout" Target="../slideLayouts/slideLayout5.xml"/></Relationships>
</file>

<file path=ppt/slides/_rels/slide178.xml.rels><?xml version="1.0" encoding="UTF-8" standalone="yes"?>
<Relationships xmlns="http://schemas.openxmlformats.org/package/2006/relationships"><Relationship Id="rId2" Type="http://schemas.openxmlformats.org/officeDocument/2006/relationships/notesSlide" Target="../notesSlides/notesSlide178.xml"/><Relationship Id="rId1" Type="http://schemas.openxmlformats.org/officeDocument/2006/relationships/slideLayout" Target="../slideLayouts/slideLayout5.xml"/></Relationships>
</file>

<file path=ppt/slides/_rels/slide179.xml.rels><?xml version="1.0" encoding="UTF-8" standalone="yes"?>
<Relationships xmlns="http://schemas.openxmlformats.org/package/2006/relationships"><Relationship Id="rId2" Type="http://schemas.openxmlformats.org/officeDocument/2006/relationships/notesSlide" Target="../notesSlides/notesSlide179.xml"/><Relationship Id="rId1" Type="http://schemas.openxmlformats.org/officeDocument/2006/relationships/slideLayout" Target="../slideLayouts/slideLayout5.xml"/></Relationships>
</file>

<file path=ppt/slides/_rels/slide180.xml.rels><?xml version="1.0" encoding="UTF-8" standalone="yes"?>
<Relationships xmlns="http://schemas.openxmlformats.org/package/2006/relationships"><Relationship Id="rId2" Type="http://schemas.openxmlformats.org/officeDocument/2006/relationships/notesSlide" Target="../notesSlides/notesSlide180.xml"/><Relationship Id="rId1" Type="http://schemas.openxmlformats.org/officeDocument/2006/relationships/slideLayout" Target="../slideLayouts/slideLayout5.xml"/></Relationships>
</file>

<file path=ppt/slides/_rels/slide181.xml.rels><?xml version="1.0" encoding="UTF-8" standalone="yes"?>
<Relationships xmlns="http://schemas.openxmlformats.org/package/2006/relationships"><Relationship Id="rId2" Type="http://schemas.openxmlformats.org/officeDocument/2006/relationships/notesSlide" Target="../notesSlides/notesSlide181.xml"/><Relationship Id="rId1" Type="http://schemas.openxmlformats.org/officeDocument/2006/relationships/slideLayout" Target="../slideLayouts/slideLayout5.xml"/></Relationships>
</file>

<file path=ppt/slides/_rels/slide182.xml.rels><?xml version="1.0" encoding="UTF-8" standalone="yes"?>
<Relationships xmlns="http://schemas.openxmlformats.org/package/2006/relationships"><Relationship Id="rId2" Type="http://schemas.openxmlformats.org/officeDocument/2006/relationships/notesSlide" Target="../notesSlides/notesSlide182.xml"/><Relationship Id="rId1" Type="http://schemas.openxmlformats.org/officeDocument/2006/relationships/slideLayout" Target="../slideLayouts/slideLayout5.xml"/></Relationships>
</file>

<file path=ppt/slides/_rels/slide183.xml.rels><?xml version="1.0" encoding="UTF-8" standalone="yes"?>
<Relationships xmlns="http://schemas.openxmlformats.org/package/2006/relationships"><Relationship Id="rId2" Type="http://schemas.openxmlformats.org/officeDocument/2006/relationships/notesSlide" Target="../notesSlides/notesSlide183.xml"/><Relationship Id="rId1" Type="http://schemas.openxmlformats.org/officeDocument/2006/relationships/slideLayout" Target="../slideLayouts/slideLayout5.xml"/></Relationships>
</file>

<file path=ppt/slides/_rels/slide184.xml.rels><?xml version="1.0" encoding="UTF-8" standalone="yes"?>
<Relationships xmlns="http://schemas.openxmlformats.org/package/2006/relationships"><Relationship Id="rId2" Type="http://schemas.openxmlformats.org/officeDocument/2006/relationships/notesSlide" Target="../notesSlides/notesSlide184.xml"/><Relationship Id="rId1" Type="http://schemas.openxmlformats.org/officeDocument/2006/relationships/slideLayout" Target="../slideLayouts/slideLayout5.xml"/></Relationships>
</file>

<file path=ppt/slides/_rels/slide185.xml.rels><?xml version="1.0" encoding="UTF-8" standalone="yes"?>
<Relationships xmlns="http://schemas.openxmlformats.org/package/2006/relationships"><Relationship Id="rId2" Type="http://schemas.openxmlformats.org/officeDocument/2006/relationships/notesSlide" Target="../notesSlides/notesSlide185.xml"/><Relationship Id="rId1" Type="http://schemas.openxmlformats.org/officeDocument/2006/relationships/slideLayout" Target="../slideLayouts/slideLayout5.xml"/></Relationships>
</file>

<file path=ppt/slides/_rels/slide186.xml.rels><?xml version="1.0" encoding="UTF-8" standalone="yes"?>
<Relationships xmlns="http://schemas.openxmlformats.org/package/2006/relationships"><Relationship Id="rId2" Type="http://schemas.openxmlformats.org/officeDocument/2006/relationships/notesSlide" Target="../notesSlides/notesSlide186.xml"/><Relationship Id="rId1" Type="http://schemas.openxmlformats.org/officeDocument/2006/relationships/slideLayout" Target="../slideLayouts/slideLayout5.xml"/></Relationships>
</file>

<file path=ppt/slides/_rels/slide187.xml.rels><?xml version="1.0" encoding="UTF-8" standalone="yes"?>
<Relationships xmlns="http://schemas.openxmlformats.org/package/2006/relationships"><Relationship Id="rId2" Type="http://schemas.openxmlformats.org/officeDocument/2006/relationships/notesSlide" Target="../notesSlides/notesSlide187.xml"/><Relationship Id="rId1" Type="http://schemas.openxmlformats.org/officeDocument/2006/relationships/slideLayout" Target="../slideLayouts/slideLayout5.xml"/></Relationships>
</file>

<file path=ppt/slides/_rels/slide188.xml.rels><?xml version="1.0" encoding="UTF-8" standalone="yes"?>
<Relationships xmlns="http://schemas.openxmlformats.org/package/2006/relationships"><Relationship Id="rId2" Type="http://schemas.openxmlformats.org/officeDocument/2006/relationships/notesSlide" Target="../notesSlides/notesSlide188.xml"/><Relationship Id="rId1" Type="http://schemas.openxmlformats.org/officeDocument/2006/relationships/slideLayout" Target="../slideLayouts/slideLayout5.xml"/></Relationships>
</file>

<file path=ppt/slides/_rels/slide189.xml.rels><?xml version="1.0" encoding="UTF-8" standalone="yes"?>
<Relationships xmlns="http://schemas.openxmlformats.org/package/2006/relationships"><Relationship Id="rId2" Type="http://schemas.openxmlformats.org/officeDocument/2006/relationships/notesSlide" Target="../notesSlides/notesSlide189.xml"/><Relationship Id="rId1" Type="http://schemas.openxmlformats.org/officeDocument/2006/relationships/slideLayout" Target="../slideLayouts/slideLayout5.xml"/></Relationships>
</file>

<file path=ppt/slides/_rels/slide190.xml.rels><?xml version="1.0" encoding="UTF-8" standalone="yes"?>
<Relationships xmlns="http://schemas.openxmlformats.org/package/2006/relationships"><Relationship Id="rId2" Type="http://schemas.openxmlformats.org/officeDocument/2006/relationships/notesSlide" Target="../notesSlides/notesSlide190.xml"/><Relationship Id="rId1" Type="http://schemas.openxmlformats.org/officeDocument/2006/relationships/slideLayout" Target="../slideLayouts/slideLayout5.xml"/></Relationships>
</file>

<file path=ppt/slides/_rels/slide191.xml.rels><?xml version="1.0" encoding="UTF-8" standalone="yes"?>
<Relationships xmlns="http://schemas.openxmlformats.org/package/2006/relationships"><Relationship Id="rId2" Type="http://schemas.openxmlformats.org/officeDocument/2006/relationships/notesSlide" Target="../notesSlides/notesSlide191.xml"/><Relationship Id="rId1" Type="http://schemas.openxmlformats.org/officeDocument/2006/relationships/slideLayout" Target="../slideLayouts/slideLayout5.xml"/></Relationships>
</file>

<file path=ppt/slides/_rels/slide192.xml.rels><?xml version="1.0" encoding="UTF-8" standalone="yes"?>
<Relationships xmlns="http://schemas.openxmlformats.org/package/2006/relationships"><Relationship Id="rId2" Type="http://schemas.openxmlformats.org/officeDocument/2006/relationships/notesSlide" Target="../notesSlides/notesSlide192.xml"/><Relationship Id="rId1" Type="http://schemas.openxmlformats.org/officeDocument/2006/relationships/slideLayout" Target="../slideLayouts/slideLayout5.xml"/></Relationships>
</file>

<file path=ppt/slides/_rels/slide193.xml.rels><?xml version="1.0" encoding="UTF-8" standalone="yes"?>
<Relationships xmlns="http://schemas.openxmlformats.org/package/2006/relationships"><Relationship Id="rId2" Type="http://schemas.openxmlformats.org/officeDocument/2006/relationships/notesSlide" Target="../notesSlides/notesSlide193.xml"/><Relationship Id="rId1" Type="http://schemas.openxmlformats.org/officeDocument/2006/relationships/slideLayout" Target="../slideLayouts/slideLayout5.xml"/></Relationships>
</file>

<file path=ppt/slides/_rels/slide194.xml.rels><?xml version="1.0" encoding="UTF-8" standalone="yes"?>
<Relationships xmlns="http://schemas.openxmlformats.org/package/2006/relationships"><Relationship Id="rId2" Type="http://schemas.openxmlformats.org/officeDocument/2006/relationships/notesSlide" Target="../notesSlides/notesSlide194.xml"/><Relationship Id="rId1" Type="http://schemas.openxmlformats.org/officeDocument/2006/relationships/slideLayout" Target="../slideLayouts/slideLayout5.xml"/></Relationships>
</file>

<file path=ppt/slides/_rels/slide195.xml.rels><?xml version="1.0" encoding="UTF-8" standalone="yes"?>
<Relationships xmlns="http://schemas.openxmlformats.org/package/2006/relationships"><Relationship Id="rId2" Type="http://schemas.openxmlformats.org/officeDocument/2006/relationships/notesSlide" Target="../notesSlides/notesSlide195.xml"/><Relationship Id="rId1" Type="http://schemas.openxmlformats.org/officeDocument/2006/relationships/slideLayout" Target="../slideLayouts/slideLayout5.xml"/></Relationships>
</file>

<file path=ppt/slides/_rels/slide196.xml.rels><?xml version="1.0" encoding="UTF-8" standalone="yes"?>
<Relationships xmlns="http://schemas.openxmlformats.org/package/2006/relationships"><Relationship Id="rId2" Type="http://schemas.openxmlformats.org/officeDocument/2006/relationships/notesSlide" Target="../notesSlides/notesSlide196.xml"/><Relationship Id="rId1" Type="http://schemas.openxmlformats.org/officeDocument/2006/relationships/slideLayout" Target="../slideLayouts/slideLayout5.xml"/></Relationships>
</file>

<file path=ppt/slides/_rels/slide197.xml.rels><?xml version="1.0" encoding="UTF-8" standalone="yes"?>
<Relationships xmlns="http://schemas.openxmlformats.org/package/2006/relationships"><Relationship Id="rId2" Type="http://schemas.openxmlformats.org/officeDocument/2006/relationships/notesSlide" Target="../notesSlides/notesSlide197.xml"/><Relationship Id="rId1" Type="http://schemas.openxmlformats.org/officeDocument/2006/relationships/slideLayout" Target="../slideLayouts/slideLayout5.xml"/></Relationships>
</file>

<file path=ppt/slides/_rels/slide198.xml.rels><?xml version="1.0" encoding="UTF-8" standalone="yes"?>
<Relationships xmlns="http://schemas.openxmlformats.org/package/2006/relationships"><Relationship Id="rId2" Type="http://schemas.openxmlformats.org/officeDocument/2006/relationships/notesSlide" Target="../notesSlides/notesSlide198.xml"/><Relationship Id="rId1" Type="http://schemas.openxmlformats.org/officeDocument/2006/relationships/slideLayout" Target="../slideLayouts/slideLayout5.xml"/></Relationships>
</file>

<file path=ppt/slides/_rels/slide199.xml.rels><?xml version="1.0" encoding="UTF-8" standalone="yes"?>
<Relationships xmlns="http://schemas.openxmlformats.org/package/2006/relationships"><Relationship Id="rId2" Type="http://schemas.openxmlformats.org/officeDocument/2006/relationships/notesSlide" Target="../notesSlides/notesSlide199.xml"/><Relationship Id="rId1" Type="http://schemas.openxmlformats.org/officeDocument/2006/relationships/slideLayout" Target="../slideLayouts/slideLayout5.xml"/></Relationships>
</file>

<file path=ppt/slides/_rels/slide200.xml.rels><?xml version="1.0" encoding="UTF-8" standalone="yes"?>
<Relationships xmlns="http://schemas.openxmlformats.org/package/2006/relationships"><Relationship Id="rId2" Type="http://schemas.openxmlformats.org/officeDocument/2006/relationships/notesSlide" Target="../notesSlides/notesSlide200.xml"/><Relationship Id="rId1" Type="http://schemas.openxmlformats.org/officeDocument/2006/relationships/slideLayout" Target="../slideLayouts/slideLayout5.xml"/></Relationships>
</file>

<file path=ppt/slides/_rels/slide20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201.xml"/><Relationship Id="rId1" Type="http://schemas.openxmlformats.org/officeDocument/2006/relationships/slideLayout" Target="../slideLayouts/slideLayout5.xml"/></Relationships>
</file>

<file path=ppt/slides/_rels/slide202.xml.rels><?xml version="1.0" encoding="UTF-8" standalone="yes"?>
<Relationships xmlns="http://schemas.openxmlformats.org/package/2006/relationships"><Relationship Id="rId2" Type="http://schemas.openxmlformats.org/officeDocument/2006/relationships/notesSlide" Target="../notesSlides/notesSlide202.xml"/><Relationship Id="rId1" Type="http://schemas.openxmlformats.org/officeDocument/2006/relationships/slideLayout" Target="../slideLayouts/slideLayout5.xml"/></Relationships>
</file>

<file path=ppt/slides/_rels/slide203.xml.rels><?xml version="1.0" encoding="UTF-8" standalone="yes"?>
<Relationships xmlns="http://schemas.openxmlformats.org/package/2006/relationships"><Relationship Id="rId2" Type="http://schemas.openxmlformats.org/officeDocument/2006/relationships/notesSlide" Target="../notesSlides/notesSlide203.xml"/><Relationship Id="rId1" Type="http://schemas.openxmlformats.org/officeDocument/2006/relationships/slideLayout" Target="../slideLayouts/slideLayout5.xml"/></Relationships>
</file>

<file path=ppt/slides/_rels/slide204.xml.rels><?xml version="1.0" encoding="UTF-8" standalone="yes"?>
<Relationships xmlns="http://schemas.openxmlformats.org/package/2006/relationships"><Relationship Id="rId2" Type="http://schemas.openxmlformats.org/officeDocument/2006/relationships/notesSlide" Target="../notesSlides/notesSlide204.xml"/><Relationship Id="rId1" Type="http://schemas.openxmlformats.org/officeDocument/2006/relationships/slideLayout" Target="../slideLayouts/slideLayout5.xml"/></Relationships>
</file>

<file path=ppt/slides/_rels/slide205.xml.rels><?xml version="1.0" encoding="UTF-8" standalone="yes"?>
<Relationships xmlns="http://schemas.openxmlformats.org/package/2006/relationships"><Relationship Id="rId2" Type="http://schemas.openxmlformats.org/officeDocument/2006/relationships/notesSlide" Target="../notesSlides/notesSlide205.xml"/><Relationship Id="rId1" Type="http://schemas.openxmlformats.org/officeDocument/2006/relationships/slideLayout" Target="../slideLayouts/slideLayout5.xml"/></Relationships>
</file>

<file path=ppt/slides/_rels/slide206.xml.rels><?xml version="1.0" encoding="UTF-8" standalone="yes"?>
<Relationships xmlns="http://schemas.openxmlformats.org/package/2006/relationships"><Relationship Id="rId2" Type="http://schemas.openxmlformats.org/officeDocument/2006/relationships/notesSlide" Target="../notesSlides/notesSlide206.xml"/><Relationship Id="rId1" Type="http://schemas.openxmlformats.org/officeDocument/2006/relationships/slideLayout" Target="../slideLayouts/slideLayout5.xml"/></Relationships>
</file>

<file path=ppt/slides/_rels/slide207.xml.rels><?xml version="1.0" encoding="UTF-8" standalone="yes"?>
<Relationships xmlns="http://schemas.openxmlformats.org/package/2006/relationships"><Relationship Id="rId2" Type="http://schemas.openxmlformats.org/officeDocument/2006/relationships/notesSlide" Target="../notesSlides/notesSlide207.xml"/><Relationship Id="rId1" Type="http://schemas.openxmlformats.org/officeDocument/2006/relationships/slideLayout" Target="../slideLayouts/slideLayout5.xml"/></Relationships>
</file>

<file path=ppt/slides/_rels/slide208.xml.rels><?xml version="1.0" encoding="UTF-8" standalone="yes"?>
<Relationships xmlns="http://schemas.openxmlformats.org/package/2006/relationships"><Relationship Id="rId2" Type="http://schemas.openxmlformats.org/officeDocument/2006/relationships/notesSlide" Target="../notesSlides/notesSlide208.xml"/><Relationship Id="rId1" Type="http://schemas.openxmlformats.org/officeDocument/2006/relationships/slideLayout" Target="../slideLayouts/slideLayout5.xml"/></Relationships>
</file>

<file path=ppt/slides/_rels/slide209.xml.rels><?xml version="1.0" encoding="UTF-8" standalone="yes"?>
<Relationships xmlns="http://schemas.openxmlformats.org/package/2006/relationships"><Relationship Id="rId2" Type="http://schemas.openxmlformats.org/officeDocument/2006/relationships/notesSlide" Target="../notesSlides/notesSlide209.xml"/><Relationship Id="rId1" Type="http://schemas.openxmlformats.org/officeDocument/2006/relationships/slideLayout" Target="../slideLayouts/slideLayout5.xml"/></Relationships>
</file>

<file path=ppt/slides/_rels/slide210.xml.rels><?xml version="1.0" encoding="UTF-8" standalone="yes"?>
<Relationships xmlns="http://schemas.openxmlformats.org/package/2006/relationships"><Relationship Id="rId2" Type="http://schemas.openxmlformats.org/officeDocument/2006/relationships/notesSlide" Target="../notesSlides/notesSlide210.xml"/><Relationship Id="rId1" Type="http://schemas.openxmlformats.org/officeDocument/2006/relationships/slideLayout" Target="../slideLayouts/slideLayout5.xml"/></Relationships>
</file>

<file path=ppt/slides/_rels/slide211.xml.rels><?xml version="1.0" encoding="UTF-8" standalone="yes"?>
<Relationships xmlns="http://schemas.openxmlformats.org/package/2006/relationships"><Relationship Id="rId2" Type="http://schemas.openxmlformats.org/officeDocument/2006/relationships/notesSlide" Target="../notesSlides/notesSlide211.xml"/><Relationship Id="rId1" Type="http://schemas.openxmlformats.org/officeDocument/2006/relationships/slideLayout" Target="../slideLayouts/slideLayout5.xml"/></Relationships>
</file>

<file path=ppt/slides/_rels/slide212.xml.rels><?xml version="1.0" encoding="UTF-8" standalone="yes"?>
<Relationships xmlns="http://schemas.openxmlformats.org/package/2006/relationships"><Relationship Id="rId2" Type="http://schemas.openxmlformats.org/officeDocument/2006/relationships/notesSlide" Target="../notesSlides/notesSlide212.xml"/><Relationship Id="rId1" Type="http://schemas.openxmlformats.org/officeDocument/2006/relationships/slideLayout" Target="../slideLayouts/slideLayout5.xml"/></Relationships>
</file>

<file path=ppt/slides/_rels/slide213.xml.rels><?xml version="1.0" encoding="UTF-8" standalone="yes"?>
<Relationships xmlns="http://schemas.openxmlformats.org/package/2006/relationships"><Relationship Id="rId2" Type="http://schemas.openxmlformats.org/officeDocument/2006/relationships/notesSlide" Target="../notesSlides/notesSlide213.xml"/><Relationship Id="rId1" Type="http://schemas.openxmlformats.org/officeDocument/2006/relationships/slideLayout" Target="../slideLayouts/slideLayout5.xml"/></Relationships>
</file>

<file path=ppt/slides/_rels/slide214.xml.rels><?xml version="1.0" encoding="UTF-8" standalone="yes"?>
<Relationships xmlns="http://schemas.openxmlformats.org/package/2006/relationships"><Relationship Id="rId2" Type="http://schemas.openxmlformats.org/officeDocument/2006/relationships/notesSlide" Target="../notesSlides/notesSlide214.xml"/><Relationship Id="rId1" Type="http://schemas.openxmlformats.org/officeDocument/2006/relationships/slideLayout" Target="../slideLayouts/slideLayout5.xml"/></Relationships>
</file>

<file path=ppt/slides/_rels/slide215.xml.rels><?xml version="1.0" encoding="UTF-8" standalone="yes"?>
<Relationships xmlns="http://schemas.openxmlformats.org/package/2006/relationships"><Relationship Id="rId2" Type="http://schemas.openxmlformats.org/officeDocument/2006/relationships/notesSlide" Target="../notesSlides/notesSlide215.xml"/><Relationship Id="rId1" Type="http://schemas.openxmlformats.org/officeDocument/2006/relationships/slideLayout" Target="../slideLayouts/slideLayout5.xml"/></Relationships>
</file>

<file path=ppt/slides/_rels/slide216.xml.rels><?xml version="1.0" encoding="UTF-8" standalone="yes"?>
<Relationships xmlns="http://schemas.openxmlformats.org/package/2006/relationships"><Relationship Id="rId2" Type="http://schemas.openxmlformats.org/officeDocument/2006/relationships/notesSlide" Target="../notesSlides/notesSlide216.xml"/><Relationship Id="rId1" Type="http://schemas.openxmlformats.org/officeDocument/2006/relationships/slideLayout" Target="../slideLayouts/slideLayout5.xml"/></Relationships>
</file>

<file path=ppt/slides/_rels/slide217.xml.rels><?xml version="1.0" encoding="UTF-8" standalone="yes"?>
<Relationships xmlns="http://schemas.openxmlformats.org/package/2006/relationships"><Relationship Id="rId2" Type="http://schemas.openxmlformats.org/officeDocument/2006/relationships/notesSlide" Target="../notesSlides/notesSlide217.xml"/><Relationship Id="rId1" Type="http://schemas.openxmlformats.org/officeDocument/2006/relationships/slideLayout" Target="../slideLayouts/slideLayout5.xml"/></Relationships>
</file>

<file path=ppt/slides/_rels/slide218.xml.rels><?xml version="1.0" encoding="UTF-8" standalone="yes"?>
<Relationships xmlns="http://schemas.openxmlformats.org/package/2006/relationships"><Relationship Id="rId2" Type="http://schemas.openxmlformats.org/officeDocument/2006/relationships/notesSlide" Target="../notesSlides/notesSlide218.xml"/><Relationship Id="rId1" Type="http://schemas.openxmlformats.org/officeDocument/2006/relationships/slideLayout" Target="../slideLayouts/slideLayout5.xml"/></Relationships>
</file>

<file path=ppt/slides/_rels/slide219.xml.rels><?xml version="1.0" encoding="UTF-8" standalone="yes"?>
<Relationships xmlns="http://schemas.openxmlformats.org/package/2006/relationships"><Relationship Id="rId2" Type="http://schemas.openxmlformats.org/officeDocument/2006/relationships/notesSlide" Target="../notesSlides/notesSlide219.xml"/><Relationship Id="rId1" Type="http://schemas.openxmlformats.org/officeDocument/2006/relationships/slideLayout" Target="../slideLayouts/slideLayout5.xml"/></Relationships>
</file>

<file path=ppt/slides/_rels/slide220.xml.rels><?xml version="1.0" encoding="UTF-8" standalone="yes"?>
<Relationships xmlns="http://schemas.openxmlformats.org/package/2006/relationships"><Relationship Id="rId2" Type="http://schemas.openxmlformats.org/officeDocument/2006/relationships/notesSlide" Target="../notesSlides/notesSlide220.xml"/><Relationship Id="rId1" Type="http://schemas.openxmlformats.org/officeDocument/2006/relationships/slideLayout" Target="../slideLayouts/slideLayout5.xml"/></Relationships>
</file>

<file path=ppt/slides/_rels/slide221.xml.rels><?xml version="1.0" encoding="UTF-8" standalone="yes"?>
<Relationships xmlns="http://schemas.openxmlformats.org/package/2006/relationships"><Relationship Id="rId2" Type="http://schemas.openxmlformats.org/officeDocument/2006/relationships/notesSlide" Target="../notesSlides/notesSlide221.xml"/><Relationship Id="rId1" Type="http://schemas.openxmlformats.org/officeDocument/2006/relationships/slideLayout" Target="../slideLayouts/slideLayout5.xml"/></Relationships>
</file>

<file path=ppt/slides/_rels/slide222.xml.rels><?xml version="1.0" encoding="UTF-8" standalone="yes"?>
<Relationships xmlns="http://schemas.openxmlformats.org/package/2006/relationships"><Relationship Id="rId2" Type="http://schemas.openxmlformats.org/officeDocument/2006/relationships/notesSlide" Target="../notesSlides/notesSlide222.xml"/><Relationship Id="rId1" Type="http://schemas.openxmlformats.org/officeDocument/2006/relationships/slideLayout" Target="../slideLayouts/slideLayout5.xml"/></Relationships>
</file>

<file path=ppt/slides/_rels/slide223.xml.rels><?xml version="1.0" encoding="UTF-8" standalone="yes"?>
<Relationships xmlns="http://schemas.openxmlformats.org/package/2006/relationships"><Relationship Id="rId2" Type="http://schemas.openxmlformats.org/officeDocument/2006/relationships/notesSlide" Target="../notesSlides/notesSlide223.xml"/><Relationship Id="rId1" Type="http://schemas.openxmlformats.org/officeDocument/2006/relationships/slideLayout" Target="../slideLayouts/slideLayout5.xml"/></Relationships>
</file>

<file path=ppt/slides/_rels/slide224.xml.rels><?xml version="1.0" encoding="UTF-8" standalone="yes"?>
<Relationships xmlns="http://schemas.openxmlformats.org/package/2006/relationships"><Relationship Id="rId2" Type="http://schemas.openxmlformats.org/officeDocument/2006/relationships/notesSlide" Target="../notesSlides/notesSlide224.xml"/><Relationship Id="rId1" Type="http://schemas.openxmlformats.org/officeDocument/2006/relationships/slideLayout" Target="../slideLayouts/slideLayout5.xml"/></Relationships>
</file>

<file path=ppt/slides/_rels/slide225.xml.rels><?xml version="1.0" encoding="UTF-8" standalone="yes"?>
<Relationships xmlns="http://schemas.openxmlformats.org/package/2006/relationships"><Relationship Id="rId2" Type="http://schemas.openxmlformats.org/officeDocument/2006/relationships/notesSlide" Target="../notesSlides/notesSlide225.xml"/><Relationship Id="rId1" Type="http://schemas.openxmlformats.org/officeDocument/2006/relationships/slideLayout" Target="../slideLayouts/slideLayout5.xml"/></Relationships>
</file>

<file path=ppt/slides/_rels/slide226.xml.rels><?xml version="1.0" encoding="UTF-8" standalone="yes"?>
<Relationships xmlns="http://schemas.openxmlformats.org/package/2006/relationships"><Relationship Id="rId2" Type="http://schemas.openxmlformats.org/officeDocument/2006/relationships/notesSlide" Target="../notesSlides/notesSlide226.xml"/><Relationship Id="rId1" Type="http://schemas.openxmlformats.org/officeDocument/2006/relationships/slideLayout" Target="../slideLayouts/slideLayout5.xml"/></Relationships>
</file>

<file path=ppt/slides/_rels/slide227.xml.rels><?xml version="1.0" encoding="UTF-8" standalone="yes"?>
<Relationships xmlns="http://schemas.openxmlformats.org/package/2006/relationships"><Relationship Id="rId2" Type="http://schemas.openxmlformats.org/officeDocument/2006/relationships/notesSlide" Target="../notesSlides/notesSlide227.xml"/><Relationship Id="rId1" Type="http://schemas.openxmlformats.org/officeDocument/2006/relationships/slideLayout" Target="../slideLayouts/slideLayout5.xml"/></Relationships>
</file>

<file path=ppt/slides/_rels/slide228.xml.rels><?xml version="1.0" encoding="UTF-8" standalone="yes"?>
<Relationships xmlns="http://schemas.openxmlformats.org/package/2006/relationships"><Relationship Id="rId2" Type="http://schemas.openxmlformats.org/officeDocument/2006/relationships/notesSlide" Target="../notesSlides/notesSlide228.xml"/><Relationship Id="rId1" Type="http://schemas.openxmlformats.org/officeDocument/2006/relationships/slideLayout" Target="../slideLayouts/slideLayout5.xml"/></Relationships>
</file>

<file path=ppt/slides/_rels/slide229.xml.rels><?xml version="1.0" encoding="UTF-8" standalone="yes"?>
<Relationships xmlns="http://schemas.openxmlformats.org/package/2006/relationships"><Relationship Id="rId2" Type="http://schemas.openxmlformats.org/officeDocument/2006/relationships/notesSlide" Target="../notesSlides/notesSlide229.xml"/><Relationship Id="rId1" Type="http://schemas.openxmlformats.org/officeDocument/2006/relationships/slideLayout" Target="../slideLayouts/slideLayout5.xml"/></Relationships>
</file>

<file path=ppt/slides/_rels/slide230.xml.rels><?xml version="1.0" encoding="UTF-8" standalone="yes"?>
<Relationships xmlns="http://schemas.openxmlformats.org/package/2006/relationships"><Relationship Id="rId2" Type="http://schemas.openxmlformats.org/officeDocument/2006/relationships/notesSlide" Target="../notesSlides/notesSlide230.xml"/><Relationship Id="rId1" Type="http://schemas.openxmlformats.org/officeDocument/2006/relationships/slideLayout" Target="../slideLayouts/slideLayout5.xml"/></Relationships>
</file>

<file path=ppt/slides/_rels/slide231.xml.rels><?xml version="1.0" encoding="UTF-8" standalone="yes"?>
<Relationships xmlns="http://schemas.openxmlformats.org/package/2006/relationships"><Relationship Id="rId2" Type="http://schemas.openxmlformats.org/officeDocument/2006/relationships/notesSlide" Target="../notesSlides/notesSlide231.xml"/><Relationship Id="rId1" Type="http://schemas.openxmlformats.org/officeDocument/2006/relationships/slideLayout" Target="../slideLayouts/slideLayout5.xml"/></Relationships>
</file>

<file path=ppt/slides/_rels/slide232.xml.rels><?xml version="1.0" encoding="UTF-8" standalone="yes"?>
<Relationships xmlns="http://schemas.openxmlformats.org/package/2006/relationships"><Relationship Id="rId2" Type="http://schemas.openxmlformats.org/officeDocument/2006/relationships/notesSlide" Target="../notesSlides/notesSlide232.xml"/><Relationship Id="rId1" Type="http://schemas.openxmlformats.org/officeDocument/2006/relationships/slideLayout" Target="../slideLayouts/slideLayout5.xml"/></Relationships>
</file>

<file path=ppt/slides/_rels/slide233.xml.rels><?xml version="1.0" encoding="UTF-8" standalone="yes"?>
<Relationships xmlns="http://schemas.openxmlformats.org/package/2006/relationships"><Relationship Id="rId2" Type="http://schemas.openxmlformats.org/officeDocument/2006/relationships/notesSlide" Target="../notesSlides/notesSlide233.xml"/><Relationship Id="rId1" Type="http://schemas.openxmlformats.org/officeDocument/2006/relationships/slideLayout" Target="../slideLayouts/slideLayout5.xml"/></Relationships>
</file>

<file path=ppt/slides/_rels/slide234.xml.rels><?xml version="1.0" encoding="UTF-8" standalone="yes"?>
<Relationships xmlns="http://schemas.openxmlformats.org/package/2006/relationships"><Relationship Id="rId2" Type="http://schemas.openxmlformats.org/officeDocument/2006/relationships/notesSlide" Target="../notesSlides/notesSlide234.xml"/><Relationship Id="rId1" Type="http://schemas.openxmlformats.org/officeDocument/2006/relationships/slideLayout" Target="../slideLayouts/slideLayout5.xml"/></Relationships>
</file>

<file path=ppt/slides/_rels/slide235.xml.rels><?xml version="1.0" encoding="UTF-8" standalone="yes"?>
<Relationships xmlns="http://schemas.openxmlformats.org/package/2006/relationships"><Relationship Id="rId2" Type="http://schemas.openxmlformats.org/officeDocument/2006/relationships/notesSlide" Target="../notesSlides/notesSlide235.xml"/><Relationship Id="rId1" Type="http://schemas.openxmlformats.org/officeDocument/2006/relationships/slideLayout" Target="../slideLayouts/slideLayout5.xml"/></Relationships>
</file>

<file path=ppt/slides/_rels/slide236.xml.rels><?xml version="1.0" encoding="UTF-8" standalone="yes"?>
<Relationships xmlns="http://schemas.openxmlformats.org/package/2006/relationships"><Relationship Id="rId2" Type="http://schemas.openxmlformats.org/officeDocument/2006/relationships/notesSlide" Target="../notesSlides/notesSlide236.xml"/><Relationship Id="rId1" Type="http://schemas.openxmlformats.org/officeDocument/2006/relationships/slideLayout" Target="../slideLayouts/slideLayout5.xml"/></Relationships>
</file>

<file path=ppt/slides/_rels/slide237.xml.rels><?xml version="1.0" encoding="UTF-8" standalone="yes"?>
<Relationships xmlns="http://schemas.openxmlformats.org/package/2006/relationships"><Relationship Id="rId2" Type="http://schemas.openxmlformats.org/officeDocument/2006/relationships/notesSlide" Target="../notesSlides/notesSlide237.xml"/><Relationship Id="rId1" Type="http://schemas.openxmlformats.org/officeDocument/2006/relationships/slideLayout" Target="../slideLayouts/slideLayout5.xml"/></Relationships>
</file>

<file path=ppt/slides/_rels/slide238.xml.rels><?xml version="1.0" encoding="UTF-8" standalone="yes"?>
<Relationships xmlns="http://schemas.openxmlformats.org/package/2006/relationships"><Relationship Id="rId2" Type="http://schemas.openxmlformats.org/officeDocument/2006/relationships/notesSlide" Target="../notesSlides/notesSlide238.xml"/><Relationship Id="rId1" Type="http://schemas.openxmlformats.org/officeDocument/2006/relationships/slideLayout" Target="../slideLayouts/slideLayout5.xml"/></Relationships>
</file>

<file path=ppt/slides/_rels/slide239.xml.rels><?xml version="1.0" encoding="UTF-8" standalone="yes"?>
<Relationships xmlns="http://schemas.openxmlformats.org/package/2006/relationships"><Relationship Id="rId2" Type="http://schemas.openxmlformats.org/officeDocument/2006/relationships/notesSlide" Target="../notesSlides/notesSlide239.xml"/><Relationship Id="rId1" Type="http://schemas.openxmlformats.org/officeDocument/2006/relationships/slideLayout" Target="../slideLayouts/slideLayout5.xml"/></Relationships>
</file>

<file path=ppt/slides/_rels/slide240.xml.rels><?xml version="1.0" encoding="UTF-8" standalone="yes"?>
<Relationships xmlns="http://schemas.openxmlformats.org/package/2006/relationships"><Relationship Id="rId2" Type="http://schemas.openxmlformats.org/officeDocument/2006/relationships/notesSlide" Target="../notesSlides/notesSlide240.xml"/><Relationship Id="rId1" Type="http://schemas.openxmlformats.org/officeDocument/2006/relationships/slideLayout" Target="../slideLayouts/slideLayout5.xml"/></Relationships>
</file>

<file path=ppt/slides/_rels/slide241.xml.rels><?xml version="1.0" encoding="UTF-8" standalone="yes"?>
<Relationships xmlns="http://schemas.openxmlformats.org/package/2006/relationships"><Relationship Id="rId2" Type="http://schemas.openxmlformats.org/officeDocument/2006/relationships/notesSlide" Target="../notesSlides/notesSlide241.xml"/><Relationship Id="rId1" Type="http://schemas.openxmlformats.org/officeDocument/2006/relationships/slideLayout" Target="../slideLayouts/slideLayout2.xml"/></Relationships>
</file>

<file path=ppt/slides/_rels/slide242.xml.rels><?xml version="1.0" encoding="UTF-8" standalone="yes"?>
<Relationships xmlns="http://schemas.openxmlformats.org/package/2006/relationships"><Relationship Id="rId2" Type="http://schemas.openxmlformats.org/officeDocument/2006/relationships/notesSlide" Target="../notesSlides/notesSlide242.xml"/><Relationship Id="rId1" Type="http://schemas.openxmlformats.org/officeDocument/2006/relationships/slideLayout" Target="../slideLayouts/slideLayout5.xml"/></Relationships>
</file>

<file path=ppt/slides/_rels/slide243.xml.rels><?xml version="1.0" encoding="UTF-8" standalone="yes"?>
<Relationships xmlns="http://schemas.openxmlformats.org/package/2006/relationships"><Relationship Id="rId2" Type="http://schemas.openxmlformats.org/officeDocument/2006/relationships/notesSlide" Target="../notesSlides/notesSlide243.xml"/><Relationship Id="rId1" Type="http://schemas.openxmlformats.org/officeDocument/2006/relationships/slideLayout" Target="../slideLayouts/slideLayout5.xml"/></Relationships>
</file>

<file path=ppt/slides/_rels/slide244.xml.rels><?xml version="1.0" encoding="UTF-8" standalone="yes"?>
<Relationships xmlns="http://schemas.openxmlformats.org/package/2006/relationships"><Relationship Id="rId2" Type="http://schemas.openxmlformats.org/officeDocument/2006/relationships/notesSlide" Target="../notesSlides/notesSlide244.xml"/><Relationship Id="rId1" Type="http://schemas.openxmlformats.org/officeDocument/2006/relationships/slideLayout" Target="../slideLayouts/slideLayout5.xml"/></Relationships>
</file>

<file path=ppt/slides/_rels/slide245.xml.rels><?xml version="1.0" encoding="UTF-8" standalone="yes"?>
<Relationships xmlns="http://schemas.openxmlformats.org/package/2006/relationships"><Relationship Id="rId2" Type="http://schemas.openxmlformats.org/officeDocument/2006/relationships/notesSlide" Target="../notesSlides/notesSlide245.xml"/><Relationship Id="rId1" Type="http://schemas.openxmlformats.org/officeDocument/2006/relationships/slideLayout" Target="../slideLayouts/slideLayout5.xml"/></Relationships>
</file>

<file path=ppt/slides/_rels/slide246.xml.rels><?xml version="1.0" encoding="UTF-8" standalone="yes"?>
<Relationships xmlns="http://schemas.openxmlformats.org/package/2006/relationships"><Relationship Id="rId2" Type="http://schemas.openxmlformats.org/officeDocument/2006/relationships/notesSlide" Target="../notesSlides/notesSlide246.xml"/><Relationship Id="rId1" Type="http://schemas.openxmlformats.org/officeDocument/2006/relationships/slideLayout" Target="../slideLayouts/slideLayout5.xml"/></Relationships>
</file>

<file path=ppt/slides/_rels/slide247.xml.rels><?xml version="1.0" encoding="UTF-8" standalone="yes"?>
<Relationships xmlns="http://schemas.openxmlformats.org/package/2006/relationships"><Relationship Id="rId2" Type="http://schemas.openxmlformats.org/officeDocument/2006/relationships/notesSlide" Target="../notesSlides/notesSlide247.xml"/><Relationship Id="rId1" Type="http://schemas.openxmlformats.org/officeDocument/2006/relationships/slideLayout" Target="../slideLayouts/slideLayout5.xml"/></Relationships>
</file>

<file path=ppt/slides/_rels/slide248.xml.rels><?xml version="1.0" encoding="UTF-8" standalone="yes"?>
<Relationships xmlns="http://schemas.openxmlformats.org/package/2006/relationships"><Relationship Id="rId2" Type="http://schemas.openxmlformats.org/officeDocument/2006/relationships/notesSlide" Target="../notesSlides/notesSlide248.xml"/><Relationship Id="rId1" Type="http://schemas.openxmlformats.org/officeDocument/2006/relationships/slideLayout" Target="../slideLayouts/slideLayout5.xml"/></Relationships>
</file>

<file path=ppt/slides/_rels/slide249.xml.rels><?xml version="1.0" encoding="UTF-8" standalone="yes"?>
<Relationships xmlns="http://schemas.openxmlformats.org/package/2006/relationships"><Relationship Id="rId2" Type="http://schemas.openxmlformats.org/officeDocument/2006/relationships/notesSlide" Target="../notesSlides/notesSlide249.xml"/><Relationship Id="rId1" Type="http://schemas.openxmlformats.org/officeDocument/2006/relationships/slideLayout" Target="../slideLayouts/slideLayout5.xml"/></Relationships>
</file>

<file path=ppt/slides/_rels/slide250.xml.rels><?xml version="1.0" encoding="UTF-8" standalone="yes"?>
<Relationships xmlns="http://schemas.openxmlformats.org/package/2006/relationships"><Relationship Id="rId2" Type="http://schemas.openxmlformats.org/officeDocument/2006/relationships/notesSlide" Target="../notesSlides/notesSlide250.xml"/><Relationship Id="rId1" Type="http://schemas.openxmlformats.org/officeDocument/2006/relationships/slideLayout" Target="../slideLayouts/slideLayout5.xml"/></Relationships>
</file>

<file path=ppt/slides/_rels/slide251.xml.rels><?xml version="1.0" encoding="UTF-8" standalone="yes"?>
<Relationships xmlns="http://schemas.openxmlformats.org/package/2006/relationships"><Relationship Id="rId2" Type="http://schemas.openxmlformats.org/officeDocument/2006/relationships/notesSlide" Target="../notesSlides/notesSlide251.xml"/><Relationship Id="rId1" Type="http://schemas.openxmlformats.org/officeDocument/2006/relationships/slideLayout" Target="../slideLayouts/slideLayout5.xml"/></Relationships>
</file>

<file path=ppt/slides/_rels/slide252.xml.rels><?xml version="1.0" encoding="UTF-8" standalone="yes"?>
<Relationships xmlns="http://schemas.openxmlformats.org/package/2006/relationships"><Relationship Id="rId2" Type="http://schemas.openxmlformats.org/officeDocument/2006/relationships/notesSlide" Target="../notesSlides/notesSlide252.xml"/><Relationship Id="rId1" Type="http://schemas.openxmlformats.org/officeDocument/2006/relationships/slideLayout" Target="../slideLayouts/slideLayout5.xml"/></Relationships>
</file>

<file path=ppt/slides/_rels/slide253.xml.rels><?xml version="1.0" encoding="UTF-8" standalone="yes"?>
<Relationships xmlns="http://schemas.openxmlformats.org/package/2006/relationships"><Relationship Id="rId2" Type="http://schemas.openxmlformats.org/officeDocument/2006/relationships/notesSlide" Target="../notesSlides/notesSlide253.xml"/><Relationship Id="rId1" Type="http://schemas.openxmlformats.org/officeDocument/2006/relationships/slideLayout" Target="../slideLayouts/slideLayout5.xml"/></Relationships>
</file>

<file path=ppt/slides/_rels/slide254.xml.rels><?xml version="1.0" encoding="UTF-8" standalone="yes"?>
<Relationships xmlns="http://schemas.openxmlformats.org/package/2006/relationships"><Relationship Id="rId2" Type="http://schemas.openxmlformats.org/officeDocument/2006/relationships/notesSlide" Target="../notesSlides/notesSlide254.xml"/><Relationship Id="rId1" Type="http://schemas.openxmlformats.org/officeDocument/2006/relationships/slideLayout" Target="../slideLayouts/slideLayout5.xml"/></Relationships>
</file>

<file path=ppt/slides/_rels/slide255.xml.rels><?xml version="1.0" encoding="UTF-8" standalone="yes"?>
<Relationships xmlns="http://schemas.openxmlformats.org/package/2006/relationships"><Relationship Id="rId2" Type="http://schemas.openxmlformats.org/officeDocument/2006/relationships/notesSlide" Target="../notesSlides/notesSlide255.xml"/><Relationship Id="rId1" Type="http://schemas.openxmlformats.org/officeDocument/2006/relationships/slideLayout" Target="../slideLayouts/slideLayout3.xml"/></Relationships>
</file>

<file path=ppt/slides/_rels/slide256.xml.rels><?xml version="1.0" encoding="UTF-8" standalone="yes"?>
<Relationships xmlns="http://schemas.openxmlformats.org/package/2006/relationships"><Relationship Id="rId2" Type="http://schemas.openxmlformats.org/officeDocument/2006/relationships/notesSlide" Target="../notesSlides/notesSlide256.xml"/><Relationship Id="rId1" Type="http://schemas.openxmlformats.org/officeDocument/2006/relationships/slideLayout" Target="../slideLayouts/slideLayout3.xml"/></Relationships>
</file>

<file path=ppt/slides/_rels/slide257.xml.rels><?xml version="1.0" encoding="UTF-8" standalone="yes"?>
<Relationships xmlns="http://schemas.openxmlformats.org/package/2006/relationships"><Relationship Id="rId2" Type="http://schemas.openxmlformats.org/officeDocument/2006/relationships/notesSlide" Target="../notesSlides/notesSlide257.xml"/><Relationship Id="rId1" Type="http://schemas.openxmlformats.org/officeDocument/2006/relationships/slideLayout" Target="../slideLayouts/slideLayout5.xml"/></Relationships>
</file>

<file path=ppt/slides/_rels/slide258.xml.rels><?xml version="1.0" encoding="UTF-8" standalone="yes"?>
<Relationships xmlns="http://schemas.openxmlformats.org/package/2006/relationships"><Relationship Id="rId2" Type="http://schemas.openxmlformats.org/officeDocument/2006/relationships/notesSlide" Target="../notesSlides/notesSlide258.xml"/><Relationship Id="rId1" Type="http://schemas.openxmlformats.org/officeDocument/2006/relationships/slideLayout" Target="../slideLayouts/slideLayout5.xml"/></Relationships>
</file>

<file path=ppt/slides/_rels/slide259.xml.rels><?xml version="1.0" encoding="UTF-8" standalone="yes"?>
<Relationships xmlns="http://schemas.openxmlformats.org/package/2006/relationships"><Relationship Id="rId2" Type="http://schemas.openxmlformats.org/officeDocument/2006/relationships/notesSlide" Target="../notesSlides/notesSlide259.xml"/><Relationship Id="rId1" Type="http://schemas.openxmlformats.org/officeDocument/2006/relationships/slideLayout" Target="../slideLayouts/slideLayout5.xml"/></Relationships>
</file>

<file path=ppt/slides/_rels/slide260.xml.rels><?xml version="1.0" encoding="UTF-8" standalone="yes"?>
<Relationships xmlns="http://schemas.openxmlformats.org/package/2006/relationships"><Relationship Id="rId2" Type="http://schemas.openxmlformats.org/officeDocument/2006/relationships/notesSlide" Target="../notesSlides/notesSlide260.xml"/><Relationship Id="rId1" Type="http://schemas.openxmlformats.org/officeDocument/2006/relationships/slideLayout" Target="../slideLayouts/slideLayout5.xml"/></Relationships>
</file>

<file path=ppt/slides/_rels/slide261.xml.rels><?xml version="1.0" encoding="UTF-8" standalone="yes"?>
<Relationships xmlns="http://schemas.openxmlformats.org/package/2006/relationships"><Relationship Id="rId2" Type="http://schemas.openxmlformats.org/officeDocument/2006/relationships/notesSlide" Target="../notesSlides/notesSlide261.xml"/><Relationship Id="rId1" Type="http://schemas.openxmlformats.org/officeDocument/2006/relationships/slideLayout" Target="../slideLayouts/slideLayout5.xml"/></Relationships>
</file>

<file path=ppt/slides/_rels/slide262.xml.rels><?xml version="1.0" encoding="UTF-8" standalone="yes"?>
<Relationships xmlns="http://schemas.openxmlformats.org/package/2006/relationships"><Relationship Id="rId2" Type="http://schemas.openxmlformats.org/officeDocument/2006/relationships/notesSlide" Target="../notesSlides/notesSlide262.xml"/><Relationship Id="rId1" Type="http://schemas.openxmlformats.org/officeDocument/2006/relationships/slideLayout" Target="../slideLayouts/slideLayout5.xml"/></Relationships>
</file>

<file path=ppt/slides/_rels/slide263.xml.rels><?xml version="1.0" encoding="UTF-8" standalone="yes"?>
<Relationships xmlns="http://schemas.openxmlformats.org/package/2006/relationships"><Relationship Id="rId2" Type="http://schemas.openxmlformats.org/officeDocument/2006/relationships/notesSlide" Target="../notesSlides/notesSlide263.xml"/><Relationship Id="rId1" Type="http://schemas.openxmlformats.org/officeDocument/2006/relationships/slideLayout" Target="../slideLayouts/slideLayout5.xml"/></Relationships>
</file>

<file path=ppt/slides/_rels/slide264.xml.rels><?xml version="1.0" encoding="UTF-8" standalone="yes"?>
<Relationships xmlns="http://schemas.openxmlformats.org/package/2006/relationships"><Relationship Id="rId2" Type="http://schemas.openxmlformats.org/officeDocument/2006/relationships/notesSlide" Target="../notesSlides/notesSlide264.xml"/><Relationship Id="rId1" Type="http://schemas.openxmlformats.org/officeDocument/2006/relationships/slideLayout" Target="../slideLayouts/slideLayout5.xml"/></Relationships>
</file>

<file path=ppt/slides/_rels/slide265.xml.rels><?xml version="1.0" encoding="UTF-8" standalone="yes"?>
<Relationships xmlns="http://schemas.openxmlformats.org/package/2006/relationships"><Relationship Id="rId2" Type="http://schemas.openxmlformats.org/officeDocument/2006/relationships/notesSlide" Target="../notesSlides/notesSlide265.xml"/><Relationship Id="rId1" Type="http://schemas.openxmlformats.org/officeDocument/2006/relationships/slideLayout" Target="../slideLayouts/slideLayout5.xml"/></Relationships>
</file>

<file path=ppt/slides/_rels/slide266.xml.rels><?xml version="1.0" encoding="UTF-8" standalone="yes"?>
<Relationships xmlns="http://schemas.openxmlformats.org/package/2006/relationships"><Relationship Id="rId2" Type="http://schemas.openxmlformats.org/officeDocument/2006/relationships/notesSlide" Target="../notesSlides/notesSlide266.xml"/><Relationship Id="rId1" Type="http://schemas.openxmlformats.org/officeDocument/2006/relationships/slideLayout" Target="../slideLayouts/slideLayout5.xml"/></Relationships>
</file>

<file path=ppt/slides/_rels/slide267.xml.rels><?xml version="1.0" encoding="UTF-8" standalone="yes"?>
<Relationships xmlns="http://schemas.openxmlformats.org/package/2006/relationships"><Relationship Id="rId2" Type="http://schemas.openxmlformats.org/officeDocument/2006/relationships/notesSlide" Target="../notesSlides/notesSlide267.xml"/><Relationship Id="rId1" Type="http://schemas.openxmlformats.org/officeDocument/2006/relationships/slideLayout" Target="../slideLayouts/slideLayout5.xml"/></Relationships>
</file>

<file path=ppt/slides/_rels/slide268.xml.rels><?xml version="1.0" encoding="UTF-8" standalone="yes"?>
<Relationships xmlns="http://schemas.openxmlformats.org/package/2006/relationships"><Relationship Id="rId2" Type="http://schemas.openxmlformats.org/officeDocument/2006/relationships/notesSlide" Target="../notesSlides/notesSlide268.xml"/><Relationship Id="rId1" Type="http://schemas.openxmlformats.org/officeDocument/2006/relationships/slideLayout" Target="../slideLayouts/slideLayout5.xml"/></Relationships>
</file>

<file path=ppt/slides/_rels/slide269.xml.rels><?xml version="1.0" encoding="UTF-8" standalone="yes"?>
<Relationships xmlns="http://schemas.openxmlformats.org/package/2006/relationships"><Relationship Id="rId2" Type="http://schemas.openxmlformats.org/officeDocument/2006/relationships/notesSlide" Target="../notesSlides/notesSlide269.xml"/><Relationship Id="rId1" Type="http://schemas.openxmlformats.org/officeDocument/2006/relationships/slideLayout" Target="../slideLayouts/slideLayout5.xml"/></Relationships>
</file>

<file path=ppt/slides/_rels/slide270.xml.rels><?xml version="1.0" encoding="UTF-8" standalone="yes"?>
<Relationships xmlns="http://schemas.openxmlformats.org/package/2006/relationships"><Relationship Id="rId2" Type="http://schemas.openxmlformats.org/officeDocument/2006/relationships/notesSlide" Target="../notesSlides/notesSlide270.xml"/><Relationship Id="rId1" Type="http://schemas.openxmlformats.org/officeDocument/2006/relationships/slideLayout" Target="../slideLayouts/slideLayout5.xml"/></Relationships>
</file>

<file path=ppt/slides/_rels/slide271.xml.rels><?xml version="1.0" encoding="UTF-8" standalone="yes"?>
<Relationships xmlns="http://schemas.openxmlformats.org/package/2006/relationships"><Relationship Id="rId2" Type="http://schemas.openxmlformats.org/officeDocument/2006/relationships/notesSlide" Target="../notesSlides/notesSlide271.xml"/><Relationship Id="rId1" Type="http://schemas.openxmlformats.org/officeDocument/2006/relationships/slideLayout" Target="../slideLayouts/slideLayout5.xml"/></Relationships>
</file>

<file path=ppt/slides/_rels/slide272.xml.rels><?xml version="1.0" encoding="UTF-8" standalone="yes"?>
<Relationships xmlns="http://schemas.openxmlformats.org/package/2006/relationships"><Relationship Id="rId2" Type="http://schemas.openxmlformats.org/officeDocument/2006/relationships/notesSlide" Target="../notesSlides/notesSlide272.xml"/><Relationship Id="rId1" Type="http://schemas.openxmlformats.org/officeDocument/2006/relationships/slideLayout" Target="../slideLayouts/slideLayout5.xml"/></Relationships>
</file>

<file path=ppt/slides/_rels/slide273.xml.rels><?xml version="1.0" encoding="UTF-8" standalone="yes"?>
<Relationships xmlns="http://schemas.openxmlformats.org/package/2006/relationships"><Relationship Id="rId2" Type="http://schemas.openxmlformats.org/officeDocument/2006/relationships/notesSlide" Target="../notesSlides/notesSlide273.xml"/><Relationship Id="rId1" Type="http://schemas.openxmlformats.org/officeDocument/2006/relationships/slideLayout" Target="../slideLayouts/slideLayout5.xml"/></Relationships>
</file>

<file path=ppt/slides/_rels/slide274.xml.rels><?xml version="1.0" encoding="UTF-8" standalone="yes"?>
<Relationships xmlns="http://schemas.openxmlformats.org/package/2006/relationships"><Relationship Id="rId2" Type="http://schemas.openxmlformats.org/officeDocument/2006/relationships/notesSlide" Target="../notesSlides/notesSlide274.xml"/><Relationship Id="rId1" Type="http://schemas.openxmlformats.org/officeDocument/2006/relationships/slideLayout" Target="../slideLayouts/slideLayout5.xml"/></Relationships>
</file>

<file path=ppt/slides/_rels/slide275.xml.rels><?xml version="1.0" encoding="UTF-8" standalone="yes"?>
<Relationships xmlns="http://schemas.openxmlformats.org/package/2006/relationships"><Relationship Id="rId2" Type="http://schemas.openxmlformats.org/officeDocument/2006/relationships/notesSlide" Target="../notesSlides/notesSlide275.xml"/><Relationship Id="rId1" Type="http://schemas.openxmlformats.org/officeDocument/2006/relationships/slideLayout" Target="../slideLayouts/slideLayout5.xml"/></Relationships>
</file>

<file path=ppt/slides/_rels/slide276.xml.rels><?xml version="1.0" encoding="UTF-8" standalone="yes"?>
<Relationships xmlns="http://schemas.openxmlformats.org/package/2006/relationships"><Relationship Id="rId2" Type="http://schemas.openxmlformats.org/officeDocument/2006/relationships/notesSlide" Target="../notesSlides/notesSlide276.xml"/><Relationship Id="rId1" Type="http://schemas.openxmlformats.org/officeDocument/2006/relationships/slideLayout" Target="../slideLayouts/slideLayout5.xml"/></Relationships>
</file>

<file path=ppt/slides/_rels/slide277.xml.rels><?xml version="1.0" encoding="UTF-8" standalone="yes"?>
<Relationships xmlns="http://schemas.openxmlformats.org/package/2006/relationships"><Relationship Id="rId2" Type="http://schemas.openxmlformats.org/officeDocument/2006/relationships/notesSlide" Target="../notesSlides/notesSlide277.xml"/><Relationship Id="rId1" Type="http://schemas.openxmlformats.org/officeDocument/2006/relationships/slideLayout" Target="../slideLayouts/slideLayout5.xml"/></Relationships>
</file>

<file path=ppt/slides/_rels/slide278.xml.rels><?xml version="1.0" encoding="UTF-8" standalone="yes"?>
<Relationships xmlns="http://schemas.openxmlformats.org/package/2006/relationships"><Relationship Id="rId2" Type="http://schemas.openxmlformats.org/officeDocument/2006/relationships/notesSlide" Target="../notesSlides/notesSlide278.xml"/><Relationship Id="rId1" Type="http://schemas.openxmlformats.org/officeDocument/2006/relationships/slideLayout" Target="../slideLayouts/slideLayout5.xml"/></Relationships>
</file>

<file path=ppt/slides/_rels/slide279.xml.rels><?xml version="1.0" encoding="UTF-8" standalone="yes"?>
<Relationships xmlns="http://schemas.openxmlformats.org/package/2006/relationships"><Relationship Id="rId2" Type="http://schemas.openxmlformats.org/officeDocument/2006/relationships/notesSlide" Target="../notesSlides/notesSlide279.xml"/><Relationship Id="rId1" Type="http://schemas.openxmlformats.org/officeDocument/2006/relationships/slideLayout" Target="../slideLayouts/slideLayout5.xml"/></Relationships>
</file>

<file path=ppt/slides/_rels/slide280.xml.rels><?xml version="1.0" encoding="UTF-8" standalone="yes"?>
<Relationships xmlns="http://schemas.openxmlformats.org/package/2006/relationships"><Relationship Id="rId2" Type="http://schemas.openxmlformats.org/officeDocument/2006/relationships/notesSlide" Target="../notesSlides/notesSlide280.xml"/><Relationship Id="rId1" Type="http://schemas.openxmlformats.org/officeDocument/2006/relationships/slideLayout" Target="../slideLayouts/slideLayout5.xml"/></Relationships>
</file>

<file path=ppt/slides/_rels/slide281.xml.rels><?xml version="1.0" encoding="UTF-8" standalone="yes"?>
<Relationships xmlns="http://schemas.openxmlformats.org/package/2006/relationships"><Relationship Id="rId2" Type="http://schemas.openxmlformats.org/officeDocument/2006/relationships/notesSlide" Target="../notesSlides/notesSlide281.xml"/><Relationship Id="rId1" Type="http://schemas.openxmlformats.org/officeDocument/2006/relationships/slideLayout" Target="../slideLayouts/slideLayout5.xml"/></Relationships>
</file>

<file path=ppt/slides/_rels/slide282.xml.rels><?xml version="1.0" encoding="UTF-8" standalone="yes"?>
<Relationships xmlns="http://schemas.openxmlformats.org/package/2006/relationships"><Relationship Id="rId2" Type="http://schemas.openxmlformats.org/officeDocument/2006/relationships/notesSlide" Target="../notesSlides/notesSlide282.xml"/><Relationship Id="rId1" Type="http://schemas.openxmlformats.org/officeDocument/2006/relationships/slideLayout" Target="../slideLayouts/slideLayout5.xml"/></Relationships>
</file>

<file path=ppt/slides/_rels/slide283.xml.rels><?xml version="1.0" encoding="UTF-8" standalone="yes"?>
<Relationships xmlns="http://schemas.openxmlformats.org/package/2006/relationships"><Relationship Id="rId2" Type="http://schemas.openxmlformats.org/officeDocument/2006/relationships/notesSlide" Target="../notesSlides/notesSlide283.xml"/><Relationship Id="rId1" Type="http://schemas.openxmlformats.org/officeDocument/2006/relationships/slideLayout" Target="../slideLayouts/slideLayout5.xml"/></Relationships>
</file>

<file path=ppt/slides/_rels/slide284.xml.rels><?xml version="1.0" encoding="UTF-8" standalone="yes"?>
<Relationships xmlns="http://schemas.openxmlformats.org/package/2006/relationships"><Relationship Id="rId2" Type="http://schemas.openxmlformats.org/officeDocument/2006/relationships/notesSlide" Target="../notesSlides/notesSlide284.xml"/><Relationship Id="rId1" Type="http://schemas.openxmlformats.org/officeDocument/2006/relationships/slideLayout" Target="../slideLayouts/slideLayout5.xml"/></Relationships>
</file>

<file path=ppt/slides/_rels/slide285.xml.rels><?xml version="1.0" encoding="UTF-8" standalone="yes"?>
<Relationships xmlns="http://schemas.openxmlformats.org/package/2006/relationships"><Relationship Id="rId2" Type="http://schemas.openxmlformats.org/officeDocument/2006/relationships/notesSlide" Target="../notesSlides/notesSlide285.xml"/><Relationship Id="rId1" Type="http://schemas.openxmlformats.org/officeDocument/2006/relationships/slideLayout" Target="../slideLayouts/slideLayout5.xml"/></Relationships>
</file>

<file path=ppt/slides/_rels/slide286.xml.rels><?xml version="1.0" encoding="UTF-8" standalone="yes"?>
<Relationships xmlns="http://schemas.openxmlformats.org/package/2006/relationships"><Relationship Id="rId2" Type="http://schemas.openxmlformats.org/officeDocument/2006/relationships/notesSlide" Target="../notesSlides/notesSlide286.xml"/><Relationship Id="rId1" Type="http://schemas.openxmlformats.org/officeDocument/2006/relationships/slideLayout" Target="../slideLayouts/slideLayout5.xml"/></Relationships>
</file>

<file path=ppt/slides/_rels/slide287.xml.rels><?xml version="1.0" encoding="UTF-8" standalone="yes"?>
<Relationships xmlns="http://schemas.openxmlformats.org/package/2006/relationships"><Relationship Id="rId2" Type="http://schemas.openxmlformats.org/officeDocument/2006/relationships/notesSlide" Target="../notesSlides/notesSlide287.xml"/><Relationship Id="rId1" Type="http://schemas.openxmlformats.org/officeDocument/2006/relationships/slideLayout" Target="../slideLayouts/slideLayout5.xml"/></Relationships>
</file>

<file path=ppt/slides/_rels/slide288.xml.rels><?xml version="1.0" encoding="UTF-8" standalone="yes"?>
<Relationships xmlns="http://schemas.openxmlformats.org/package/2006/relationships"><Relationship Id="rId2" Type="http://schemas.openxmlformats.org/officeDocument/2006/relationships/notesSlide" Target="../notesSlides/notesSlide288.xml"/><Relationship Id="rId1" Type="http://schemas.openxmlformats.org/officeDocument/2006/relationships/slideLayout" Target="../slideLayouts/slideLayout5.xml"/></Relationships>
</file>

<file path=ppt/slides/_rels/slide289.xml.rels><?xml version="1.0" encoding="UTF-8" standalone="yes"?>
<Relationships xmlns="http://schemas.openxmlformats.org/package/2006/relationships"><Relationship Id="rId2" Type="http://schemas.openxmlformats.org/officeDocument/2006/relationships/notesSlide" Target="../notesSlides/notesSlide289.xml"/><Relationship Id="rId1" Type="http://schemas.openxmlformats.org/officeDocument/2006/relationships/slideLayout" Target="../slideLayouts/slideLayout5.xml"/></Relationships>
</file>

<file path=ppt/slides/_rels/slide290.xml.rels><?xml version="1.0" encoding="UTF-8" standalone="yes"?>
<Relationships xmlns="http://schemas.openxmlformats.org/package/2006/relationships"><Relationship Id="rId2" Type="http://schemas.openxmlformats.org/officeDocument/2006/relationships/notesSlide" Target="../notesSlides/notesSlide290.xml"/><Relationship Id="rId1" Type="http://schemas.openxmlformats.org/officeDocument/2006/relationships/slideLayout" Target="../slideLayouts/slideLayout5.xml"/></Relationships>
</file>

<file path=ppt/slides/_rels/slide291.xml.rels><?xml version="1.0" encoding="UTF-8" standalone="yes"?>
<Relationships xmlns="http://schemas.openxmlformats.org/package/2006/relationships"><Relationship Id="rId2" Type="http://schemas.openxmlformats.org/officeDocument/2006/relationships/notesSlide" Target="../notesSlides/notesSlide291.xml"/><Relationship Id="rId1" Type="http://schemas.openxmlformats.org/officeDocument/2006/relationships/slideLayout" Target="../slideLayouts/slideLayout5.xml"/></Relationships>
</file>

<file path=ppt/slides/_rels/slide292.xml.rels><?xml version="1.0" encoding="UTF-8" standalone="yes"?>
<Relationships xmlns="http://schemas.openxmlformats.org/package/2006/relationships"><Relationship Id="rId2" Type="http://schemas.openxmlformats.org/officeDocument/2006/relationships/notesSlide" Target="../notesSlides/notesSlide292.xml"/><Relationship Id="rId1" Type="http://schemas.openxmlformats.org/officeDocument/2006/relationships/slideLayout" Target="../slideLayouts/slideLayout5.xml"/></Relationships>
</file>

<file path=ppt/slides/_rels/slide293.xml.rels><?xml version="1.0" encoding="UTF-8" standalone="yes"?>
<Relationships xmlns="http://schemas.openxmlformats.org/package/2006/relationships"><Relationship Id="rId2" Type="http://schemas.openxmlformats.org/officeDocument/2006/relationships/notesSlide" Target="../notesSlides/notesSlide293.xml"/><Relationship Id="rId1" Type="http://schemas.openxmlformats.org/officeDocument/2006/relationships/slideLayout" Target="../slideLayouts/slideLayout5.xml"/></Relationships>
</file>

<file path=ppt/slides/_rels/slide294.xml.rels><?xml version="1.0" encoding="UTF-8" standalone="yes"?>
<Relationships xmlns="http://schemas.openxmlformats.org/package/2006/relationships"><Relationship Id="rId2" Type="http://schemas.openxmlformats.org/officeDocument/2006/relationships/notesSlide" Target="../notesSlides/notesSlide294.xml"/><Relationship Id="rId1" Type="http://schemas.openxmlformats.org/officeDocument/2006/relationships/slideLayout" Target="../slideLayouts/slideLayout5.xml"/></Relationships>
</file>

<file path=ppt/slides/_rels/slide295.xml.rels><?xml version="1.0" encoding="UTF-8" standalone="yes"?>
<Relationships xmlns="http://schemas.openxmlformats.org/package/2006/relationships"><Relationship Id="rId2" Type="http://schemas.openxmlformats.org/officeDocument/2006/relationships/notesSlide" Target="../notesSlides/notesSlide295.xml"/><Relationship Id="rId1" Type="http://schemas.openxmlformats.org/officeDocument/2006/relationships/slideLayout" Target="../slideLayouts/slideLayout5.xml"/></Relationships>
</file>

<file path=ppt/slides/_rels/slide296.xml.rels><?xml version="1.0" encoding="UTF-8" standalone="yes"?>
<Relationships xmlns="http://schemas.openxmlformats.org/package/2006/relationships"><Relationship Id="rId2" Type="http://schemas.openxmlformats.org/officeDocument/2006/relationships/notesSlide" Target="../notesSlides/notesSlide296.xml"/><Relationship Id="rId1" Type="http://schemas.openxmlformats.org/officeDocument/2006/relationships/slideLayout" Target="../slideLayouts/slideLayout5.xml"/></Relationships>
</file>

<file path=ppt/slides/_rels/slide297.xml.rels><?xml version="1.0" encoding="UTF-8" standalone="yes"?>
<Relationships xmlns="http://schemas.openxmlformats.org/package/2006/relationships"><Relationship Id="rId2" Type="http://schemas.openxmlformats.org/officeDocument/2006/relationships/notesSlide" Target="../notesSlides/notesSlide297.xml"/><Relationship Id="rId1" Type="http://schemas.openxmlformats.org/officeDocument/2006/relationships/slideLayout" Target="../slideLayouts/slideLayout5.xml"/></Relationships>
</file>

<file path=ppt/slides/_rels/slide298.xml.rels><?xml version="1.0" encoding="UTF-8" standalone="yes"?>
<Relationships xmlns="http://schemas.openxmlformats.org/package/2006/relationships"><Relationship Id="rId2" Type="http://schemas.openxmlformats.org/officeDocument/2006/relationships/notesSlide" Target="../notesSlides/notesSlide298.xml"/><Relationship Id="rId1" Type="http://schemas.openxmlformats.org/officeDocument/2006/relationships/slideLayout" Target="../slideLayouts/slideLayout5.xml"/></Relationships>
</file>

<file path=ppt/slides/_rels/slide299.xml.rels><?xml version="1.0" encoding="UTF-8" standalone="yes"?>
<Relationships xmlns="http://schemas.openxmlformats.org/package/2006/relationships"><Relationship Id="rId2" Type="http://schemas.openxmlformats.org/officeDocument/2006/relationships/notesSlide" Target="../notesSlides/notesSlide299.xml"/><Relationship Id="rId1" Type="http://schemas.openxmlformats.org/officeDocument/2006/relationships/slideLayout" Target="../slideLayouts/slideLayout5.xml"/></Relationships>
</file>

<file path=ppt/slides/_rels/slide300.xml.rels><?xml version="1.0" encoding="UTF-8" standalone="yes"?>
<Relationships xmlns="http://schemas.openxmlformats.org/package/2006/relationships"><Relationship Id="rId2" Type="http://schemas.openxmlformats.org/officeDocument/2006/relationships/notesSlide" Target="../notesSlides/notesSlide300.xml"/><Relationship Id="rId1" Type="http://schemas.openxmlformats.org/officeDocument/2006/relationships/slideLayout" Target="../slideLayouts/slideLayout5.xml"/></Relationships>
</file>

<file path=ppt/slides/_rels/slide301.xml.rels><?xml version="1.0" encoding="UTF-8" standalone="yes"?>
<Relationships xmlns="http://schemas.openxmlformats.org/package/2006/relationships"><Relationship Id="rId2" Type="http://schemas.openxmlformats.org/officeDocument/2006/relationships/notesSlide" Target="../notesSlides/notesSlide301.xml"/><Relationship Id="rId1" Type="http://schemas.openxmlformats.org/officeDocument/2006/relationships/slideLayout" Target="../slideLayouts/slideLayout5.xml"/></Relationships>
</file>

<file path=ppt/slides/_rels/slide302.xml.rels><?xml version="1.0" encoding="UTF-8" standalone="yes"?>
<Relationships xmlns="http://schemas.openxmlformats.org/package/2006/relationships"><Relationship Id="rId2" Type="http://schemas.openxmlformats.org/officeDocument/2006/relationships/notesSlide" Target="../notesSlides/notesSlide302.xml"/><Relationship Id="rId1" Type="http://schemas.openxmlformats.org/officeDocument/2006/relationships/slideLayout" Target="../slideLayouts/slideLayout5.xml"/></Relationships>
</file>

<file path=ppt/slides/_rels/slide303.xml.rels><?xml version="1.0" encoding="UTF-8" standalone="yes"?>
<Relationships xmlns="http://schemas.openxmlformats.org/package/2006/relationships"><Relationship Id="rId2" Type="http://schemas.openxmlformats.org/officeDocument/2006/relationships/notesSlide" Target="../notesSlides/notesSlide303.xml"/><Relationship Id="rId1" Type="http://schemas.openxmlformats.org/officeDocument/2006/relationships/slideLayout" Target="../slideLayouts/slideLayout5.xml"/></Relationships>
</file>

<file path=ppt/slides/_rels/slide304.xml.rels><?xml version="1.0" encoding="UTF-8" standalone="yes"?>
<Relationships xmlns="http://schemas.openxmlformats.org/package/2006/relationships"><Relationship Id="rId2" Type="http://schemas.openxmlformats.org/officeDocument/2006/relationships/notesSlide" Target="../notesSlides/notesSlide304.xml"/><Relationship Id="rId1" Type="http://schemas.openxmlformats.org/officeDocument/2006/relationships/slideLayout" Target="../slideLayouts/slideLayout5.xml"/></Relationships>
</file>

<file path=ppt/slides/_rels/slide305.xml.rels><?xml version="1.0" encoding="UTF-8" standalone="yes"?>
<Relationships xmlns="http://schemas.openxmlformats.org/package/2006/relationships"><Relationship Id="rId2" Type="http://schemas.openxmlformats.org/officeDocument/2006/relationships/notesSlide" Target="../notesSlides/notesSlide305.xml"/><Relationship Id="rId1" Type="http://schemas.openxmlformats.org/officeDocument/2006/relationships/slideLayout" Target="../slideLayouts/slideLayout5.xml"/></Relationships>
</file>

<file path=ppt/slides/_rels/slide306.xml.rels><?xml version="1.0" encoding="UTF-8" standalone="yes"?>
<Relationships xmlns="http://schemas.openxmlformats.org/package/2006/relationships"><Relationship Id="rId2" Type="http://schemas.openxmlformats.org/officeDocument/2006/relationships/notesSlide" Target="../notesSlides/notesSlide306.xml"/><Relationship Id="rId1" Type="http://schemas.openxmlformats.org/officeDocument/2006/relationships/slideLayout" Target="../slideLayouts/slideLayout5.xml"/></Relationships>
</file>

<file path=ppt/slides/_rels/slide307.xml.rels><?xml version="1.0" encoding="UTF-8" standalone="yes"?>
<Relationships xmlns="http://schemas.openxmlformats.org/package/2006/relationships"><Relationship Id="rId2" Type="http://schemas.openxmlformats.org/officeDocument/2006/relationships/notesSlide" Target="../notesSlides/notesSlide307.xml"/><Relationship Id="rId1" Type="http://schemas.openxmlformats.org/officeDocument/2006/relationships/slideLayout" Target="../slideLayouts/slideLayout5.xml"/></Relationships>
</file>

<file path=ppt/slides/_rels/slide308.xml.rels><?xml version="1.0" encoding="UTF-8" standalone="yes"?>
<Relationships xmlns="http://schemas.openxmlformats.org/package/2006/relationships"><Relationship Id="rId2" Type="http://schemas.openxmlformats.org/officeDocument/2006/relationships/notesSlide" Target="../notesSlides/notesSlide308.xml"/><Relationship Id="rId1" Type="http://schemas.openxmlformats.org/officeDocument/2006/relationships/slideLayout" Target="../slideLayouts/slideLayout5.xml"/></Relationships>
</file>

<file path=ppt/slides/_rels/slide309.xml.rels><?xml version="1.0" encoding="UTF-8" standalone="yes"?>
<Relationships xmlns="http://schemas.openxmlformats.org/package/2006/relationships"><Relationship Id="rId2" Type="http://schemas.openxmlformats.org/officeDocument/2006/relationships/notesSlide" Target="../notesSlides/notesSlide309.xml"/><Relationship Id="rId1" Type="http://schemas.openxmlformats.org/officeDocument/2006/relationships/slideLayout" Target="../slideLayouts/slideLayout5.xml"/></Relationships>
</file>

<file path=ppt/slides/_rels/slide310.xml.rels><?xml version="1.0" encoding="UTF-8" standalone="yes"?>
<Relationships xmlns="http://schemas.openxmlformats.org/package/2006/relationships"><Relationship Id="rId2" Type="http://schemas.openxmlformats.org/officeDocument/2006/relationships/notesSlide" Target="../notesSlides/notesSlide310.xml"/><Relationship Id="rId1" Type="http://schemas.openxmlformats.org/officeDocument/2006/relationships/slideLayout" Target="../slideLayouts/slideLayout5.xml"/></Relationships>
</file>

<file path=ppt/slides/_rels/slide311.xml.rels><?xml version="1.0" encoding="UTF-8" standalone="yes"?>
<Relationships xmlns="http://schemas.openxmlformats.org/package/2006/relationships"><Relationship Id="rId2" Type="http://schemas.openxmlformats.org/officeDocument/2006/relationships/notesSlide" Target="../notesSlides/notesSlide311.xml"/><Relationship Id="rId1" Type="http://schemas.openxmlformats.org/officeDocument/2006/relationships/slideLayout" Target="../slideLayouts/slideLayout5.xml"/></Relationships>
</file>

<file path=ppt/slides/_rels/slide312.xml.rels><?xml version="1.0" encoding="UTF-8" standalone="yes"?>
<Relationships xmlns="http://schemas.openxmlformats.org/package/2006/relationships"><Relationship Id="rId2" Type="http://schemas.openxmlformats.org/officeDocument/2006/relationships/notesSlide" Target="../notesSlides/notesSlide312.xml"/><Relationship Id="rId1" Type="http://schemas.openxmlformats.org/officeDocument/2006/relationships/slideLayout" Target="../slideLayouts/slideLayout5.xml"/></Relationships>
</file>

<file path=ppt/slides/_rels/slide313.xml.rels><?xml version="1.0" encoding="UTF-8" standalone="yes"?>
<Relationships xmlns="http://schemas.openxmlformats.org/package/2006/relationships"><Relationship Id="rId2" Type="http://schemas.openxmlformats.org/officeDocument/2006/relationships/notesSlide" Target="../notesSlides/notesSlide313.xml"/><Relationship Id="rId1" Type="http://schemas.openxmlformats.org/officeDocument/2006/relationships/slideLayout" Target="../slideLayouts/slideLayout5.xml"/></Relationships>
</file>

<file path=ppt/slides/_rels/slide314.xml.rels><?xml version="1.0" encoding="UTF-8" standalone="yes"?>
<Relationships xmlns="http://schemas.openxmlformats.org/package/2006/relationships"><Relationship Id="rId2" Type="http://schemas.openxmlformats.org/officeDocument/2006/relationships/notesSlide" Target="../notesSlides/notesSlide314.xml"/><Relationship Id="rId1" Type="http://schemas.openxmlformats.org/officeDocument/2006/relationships/slideLayout" Target="../slideLayouts/slideLayout5.xml"/></Relationships>
</file>

<file path=ppt/slides/_rels/slide315.xml.rels><?xml version="1.0" encoding="UTF-8" standalone="yes"?>
<Relationships xmlns="http://schemas.openxmlformats.org/package/2006/relationships"><Relationship Id="rId2" Type="http://schemas.openxmlformats.org/officeDocument/2006/relationships/notesSlide" Target="../notesSlides/notesSlide315.xml"/><Relationship Id="rId1" Type="http://schemas.openxmlformats.org/officeDocument/2006/relationships/slideLayout" Target="../slideLayouts/slideLayout5.xml"/></Relationships>
</file>

<file path=ppt/slides/_rels/slide316.xml.rels><?xml version="1.0" encoding="UTF-8" standalone="yes"?>
<Relationships xmlns="http://schemas.openxmlformats.org/package/2006/relationships"><Relationship Id="rId2" Type="http://schemas.openxmlformats.org/officeDocument/2006/relationships/notesSlide" Target="../notesSlides/notesSlide316.xml"/><Relationship Id="rId1" Type="http://schemas.openxmlformats.org/officeDocument/2006/relationships/slideLayout" Target="../slideLayouts/slideLayout5.xml"/></Relationships>
</file>

<file path=ppt/slides/_rels/slide317.xml.rels><?xml version="1.0" encoding="UTF-8" standalone="yes"?>
<Relationships xmlns="http://schemas.openxmlformats.org/package/2006/relationships"><Relationship Id="rId2" Type="http://schemas.openxmlformats.org/officeDocument/2006/relationships/notesSlide" Target="../notesSlides/notesSlide317.xml"/><Relationship Id="rId1" Type="http://schemas.openxmlformats.org/officeDocument/2006/relationships/slideLayout" Target="../slideLayouts/slideLayout5.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标题 5">
            <a:extLst>
              <a:ext uri="{FF2B5EF4-FFF2-40B4-BE49-F238E27FC236}">
                <a16:creationId xmlns:a16="http://schemas.microsoft.com/office/drawing/2014/main" id="{E2A72E8E-E48A-4927-AFFD-A5634B2FF593}"/>
              </a:ext>
            </a:extLst>
          </p:cNvPr>
          <p:cNvSpPr>
            <a:spLocks noGrp="1"/>
          </p:cNvSpPr>
          <p:nvPr>
            <p:ph type="ctrTitle"/>
          </p:nvPr>
        </p:nvSpPr>
        <p:spPr>
          <a:xfrm>
            <a:off x="8634413" y="1951038"/>
            <a:ext cx="6502400" cy="2979737"/>
          </a:xfrm>
        </p:spPr>
        <p:txBody>
          <a:bodyPr/>
          <a:lstStyle/>
          <a:p>
            <a:pPr defTabSz="1248093" fontAlgn="auto">
              <a:lnSpc>
                <a:spcPct val="120000"/>
              </a:lnSpc>
              <a:spcAft>
                <a:spcPts val="0"/>
              </a:spcAft>
              <a:defRPr/>
            </a:pPr>
            <a:r>
              <a:rPr lang="zh-CN" altLang="en-US" sz="6000" dirty="0">
                <a:latin typeface="+mn-lt"/>
                <a:ea typeface="+mn-ea"/>
                <a:cs typeface="+mn-ea"/>
                <a:sym typeface="+mn-lt"/>
              </a:rPr>
              <a:t>工程部主管跟我学</a:t>
            </a:r>
            <a:endParaRPr lang="zh-CN" altLang="en-US" dirty="0">
              <a:latin typeface="+mn-lt"/>
              <a:ea typeface="+mn-ea"/>
              <a:cs typeface="+mn-ea"/>
              <a:sym typeface="+mn-lt"/>
            </a:endParaRPr>
          </a:p>
        </p:txBody>
      </p:sp>
    </p:spTree>
  </p:cSld>
  <p:clrMapOvr>
    <a:masterClrMapping/>
  </p:clrMapOvr>
  <p:transition spd="slow"/>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Text Box 4">
            <a:extLst>
              <a:ext uri="{FF2B5EF4-FFF2-40B4-BE49-F238E27FC236}">
                <a16:creationId xmlns:a16="http://schemas.microsoft.com/office/drawing/2014/main" id="{213834ED-7145-4B91-93DD-2F521F153F7F}"/>
              </a:ext>
            </a:extLst>
          </p:cNvPr>
          <p:cNvSpPr txBox="1">
            <a:spLocks noChangeArrowheads="1"/>
          </p:cNvSpPr>
          <p:nvPr/>
        </p:nvSpPr>
        <p:spPr bwMode="auto">
          <a:xfrm>
            <a:off x="2106613" y="3744913"/>
            <a:ext cx="13681075" cy="281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100" dirty="0">
                <a:latin typeface="+mn-lt"/>
                <a:ea typeface="+mn-ea"/>
                <a:cs typeface="+mn-ea"/>
                <a:sym typeface="+mn-lt"/>
              </a:rPr>
              <a:t>找工作的时候</a:t>
            </a:r>
            <a:r>
              <a:rPr lang="en-US" altLang="zh-TW" sz="2100" dirty="0">
                <a:latin typeface="+mn-lt"/>
                <a:ea typeface="+mn-ea"/>
                <a:cs typeface="+mn-ea"/>
                <a:sym typeface="+mn-lt"/>
              </a:rPr>
              <a:t>,</a:t>
            </a:r>
            <a:r>
              <a:rPr lang="zh-TW" altLang="en-US" sz="2100" dirty="0">
                <a:latin typeface="+mn-lt"/>
                <a:ea typeface="+mn-ea"/>
                <a:cs typeface="+mn-ea"/>
                <a:sym typeface="+mn-lt"/>
              </a:rPr>
              <a:t>我有文凭</a:t>
            </a:r>
            <a:r>
              <a:rPr lang="en-US" altLang="zh-TW" sz="2100" dirty="0">
                <a:latin typeface="+mn-lt"/>
                <a:ea typeface="+mn-ea"/>
                <a:cs typeface="+mn-ea"/>
                <a:sym typeface="+mn-lt"/>
              </a:rPr>
              <a:t>,</a:t>
            </a:r>
            <a:r>
              <a:rPr lang="zh-TW" altLang="en-US" sz="2100" dirty="0">
                <a:latin typeface="+mn-lt"/>
                <a:ea typeface="+mn-ea"/>
                <a:cs typeface="+mn-ea"/>
                <a:sym typeface="+mn-lt"/>
              </a:rPr>
              <a:t>也有证件</a:t>
            </a:r>
            <a:r>
              <a:rPr lang="en-US" altLang="zh-TW" sz="2100" dirty="0">
                <a:latin typeface="+mn-lt"/>
                <a:ea typeface="+mn-ea"/>
                <a:cs typeface="+mn-ea"/>
                <a:sym typeface="+mn-lt"/>
              </a:rPr>
              <a:t>,</a:t>
            </a:r>
            <a:r>
              <a:rPr lang="zh-TW" altLang="en-US" sz="2100" dirty="0">
                <a:latin typeface="+mn-lt"/>
                <a:ea typeface="+mn-ea"/>
                <a:cs typeface="+mn-ea"/>
                <a:sym typeface="+mn-lt"/>
              </a:rPr>
              <a:t>可到现场一试</a:t>
            </a:r>
            <a:r>
              <a:rPr lang="en-US" altLang="zh-TW" sz="2100" dirty="0">
                <a:latin typeface="+mn-lt"/>
                <a:ea typeface="+mn-ea"/>
                <a:cs typeface="+mn-ea"/>
                <a:sym typeface="+mn-lt"/>
              </a:rPr>
              <a:t>,</a:t>
            </a:r>
            <a:r>
              <a:rPr lang="zh-TW" altLang="en-US" sz="2100" dirty="0">
                <a:latin typeface="+mn-lt"/>
                <a:ea typeface="+mn-ea"/>
                <a:cs typeface="+mn-ea"/>
                <a:sym typeface="+mn-lt"/>
              </a:rPr>
              <a:t>人家嫌没有经验</a:t>
            </a:r>
            <a:r>
              <a:rPr lang="en-US" altLang="zh-TW" sz="2100" dirty="0">
                <a:latin typeface="+mn-lt"/>
                <a:ea typeface="+mn-ea"/>
                <a:cs typeface="+mn-ea"/>
                <a:sym typeface="+mn-lt"/>
              </a:rPr>
              <a:t>;</a:t>
            </a:r>
            <a:r>
              <a:rPr lang="zh-TW" altLang="en-US" sz="2100" dirty="0">
                <a:latin typeface="+mn-lt"/>
                <a:ea typeface="+mn-ea"/>
                <a:cs typeface="+mn-ea"/>
                <a:sym typeface="+mn-lt"/>
              </a:rPr>
              <a:t>做管理时</a:t>
            </a:r>
            <a:r>
              <a:rPr lang="en-US" altLang="zh-TW" sz="2100" dirty="0">
                <a:latin typeface="+mn-lt"/>
                <a:ea typeface="+mn-ea"/>
                <a:cs typeface="+mn-ea"/>
                <a:sym typeface="+mn-lt"/>
              </a:rPr>
              <a:t>,</a:t>
            </a:r>
            <a:r>
              <a:rPr lang="zh-TW" altLang="en-US" sz="2100" dirty="0">
                <a:latin typeface="+mn-lt"/>
                <a:ea typeface="+mn-ea"/>
                <a:cs typeface="+mn-ea"/>
                <a:sym typeface="+mn-lt"/>
              </a:rPr>
              <a:t>我有胆识</a:t>
            </a:r>
            <a:r>
              <a:rPr lang="en-US" altLang="zh-TW" sz="2100" dirty="0">
                <a:latin typeface="+mn-lt"/>
                <a:ea typeface="+mn-ea"/>
                <a:cs typeface="+mn-ea"/>
                <a:sym typeface="+mn-lt"/>
              </a:rPr>
              <a:t>,</a:t>
            </a:r>
            <a:r>
              <a:rPr lang="zh-TW" altLang="en-US" sz="2100" dirty="0">
                <a:latin typeface="+mn-lt"/>
                <a:ea typeface="+mn-ea"/>
                <a:cs typeface="+mn-ea"/>
                <a:sym typeface="+mn-lt"/>
              </a:rPr>
              <a:t>也敢想敢干</a:t>
            </a:r>
            <a:r>
              <a:rPr lang="en-US" altLang="zh-TW" sz="2100" dirty="0">
                <a:latin typeface="+mn-lt"/>
                <a:ea typeface="+mn-ea"/>
                <a:cs typeface="+mn-ea"/>
                <a:sym typeface="+mn-lt"/>
              </a:rPr>
              <a:t>,</a:t>
            </a:r>
            <a:r>
              <a:rPr lang="zh-TW" altLang="en-US" sz="2100" dirty="0">
                <a:latin typeface="+mn-lt"/>
                <a:ea typeface="+mn-ea"/>
                <a:cs typeface="+mn-ea"/>
                <a:sym typeface="+mn-lt"/>
              </a:rPr>
              <a:t>可上司总嫌我没有经验</a:t>
            </a:r>
            <a:r>
              <a:rPr lang="en-US" altLang="zh-TW" sz="2100" dirty="0">
                <a:latin typeface="+mn-lt"/>
                <a:ea typeface="+mn-ea"/>
                <a:cs typeface="+mn-ea"/>
                <a:sym typeface="+mn-lt"/>
              </a:rPr>
              <a:t>,</a:t>
            </a:r>
            <a:r>
              <a:rPr lang="zh-TW" altLang="en-US" sz="2100" dirty="0">
                <a:latin typeface="+mn-lt"/>
                <a:ea typeface="+mn-ea"/>
                <a:cs typeface="+mn-ea"/>
                <a:sym typeface="+mn-lt"/>
              </a:rPr>
              <a:t>同事们说我</a:t>
            </a:r>
            <a:r>
              <a:rPr lang="en-US" altLang="zh-TW" sz="2100" dirty="0">
                <a:latin typeface="+mn-lt"/>
                <a:ea typeface="+mn-ea"/>
                <a:cs typeface="+mn-ea"/>
                <a:sym typeface="+mn-lt"/>
              </a:rPr>
              <a:t>,</a:t>
            </a:r>
            <a:r>
              <a:rPr lang="zh-TW" altLang="en-US" sz="2100" dirty="0">
                <a:latin typeface="+mn-lt"/>
                <a:ea typeface="+mn-ea"/>
                <a:cs typeface="+mn-ea"/>
                <a:sym typeface="+mn-lt"/>
              </a:rPr>
              <a:t>你没生过孩子</a:t>
            </a:r>
            <a:r>
              <a:rPr lang="en-US" altLang="zh-TW" sz="2100" dirty="0">
                <a:latin typeface="+mn-lt"/>
                <a:ea typeface="+mn-ea"/>
                <a:cs typeface="+mn-ea"/>
                <a:sym typeface="+mn-lt"/>
              </a:rPr>
              <a:t>,</a:t>
            </a:r>
            <a:r>
              <a:rPr lang="zh-TW" altLang="en-US" sz="2100" b="1" dirty="0">
                <a:latin typeface="+mn-lt"/>
                <a:ea typeface="+mn-ea"/>
                <a:cs typeface="+mn-ea"/>
                <a:sym typeface="+mn-lt"/>
              </a:rPr>
              <a:t>不知道肚子痛</a:t>
            </a:r>
            <a:r>
              <a:rPr lang="en-US" altLang="zh-TW" sz="2100" b="1" dirty="0">
                <a:latin typeface="+mn-lt"/>
                <a:ea typeface="+mn-ea"/>
                <a:cs typeface="+mn-ea"/>
                <a:sym typeface="+mn-lt"/>
              </a:rPr>
              <a:t>,</a:t>
            </a:r>
            <a:r>
              <a:rPr lang="zh-TW" altLang="en-US" sz="2100" b="1" dirty="0">
                <a:latin typeface="+mn-lt"/>
                <a:ea typeface="+mn-ea"/>
                <a:cs typeface="+mn-ea"/>
                <a:sym typeface="+mn-lt"/>
              </a:rPr>
              <a:t>可有的女人生过孩子了</a:t>
            </a:r>
            <a:r>
              <a:rPr lang="en-US" altLang="zh-TW" sz="2100" b="1" dirty="0">
                <a:latin typeface="+mn-lt"/>
                <a:ea typeface="+mn-ea"/>
                <a:cs typeface="+mn-ea"/>
                <a:sym typeface="+mn-lt"/>
              </a:rPr>
              <a:t>,</a:t>
            </a:r>
            <a:r>
              <a:rPr lang="zh-TW" altLang="en-US" sz="2100" b="1" dirty="0">
                <a:latin typeface="+mn-lt"/>
                <a:ea typeface="+mn-ea"/>
                <a:cs typeface="+mn-ea"/>
                <a:sym typeface="+mn-lt"/>
              </a:rPr>
              <a:t>下次照样肚子痛</a:t>
            </a:r>
            <a:r>
              <a:rPr lang="en-US" altLang="zh-TW" sz="2100" b="1" dirty="0">
                <a:latin typeface="+mn-lt"/>
                <a:ea typeface="+mn-ea"/>
                <a:cs typeface="+mn-ea"/>
                <a:sym typeface="+mn-lt"/>
              </a:rPr>
              <a:t>.</a:t>
            </a:r>
            <a:r>
              <a:rPr lang="zh-TW" altLang="en-US" sz="2100" b="1" dirty="0">
                <a:latin typeface="+mn-lt"/>
                <a:ea typeface="+mn-ea"/>
                <a:cs typeface="+mn-ea"/>
                <a:sym typeface="+mn-lt"/>
              </a:rPr>
              <a:t>这些都是没有</a:t>
            </a:r>
            <a:r>
              <a:rPr lang="zh-TW" altLang="en-US" sz="2100" dirty="0">
                <a:latin typeface="+mn-lt"/>
                <a:ea typeface="+mn-ea"/>
                <a:cs typeface="+mn-ea"/>
                <a:sym typeface="+mn-lt"/>
              </a:rPr>
              <a:t>经验的表现</a:t>
            </a:r>
            <a:r>
              <a:rPr lang="en-US" altLang="zh-TW" sz="2100" dirty="0">
                <a:latin typeface="+mn-lt"/>
                <a:ea typeface="+mn-ea"/>
                <a:cs typeface="+mn-ea"/>
                <a:sym typeface="+mn-lt"/>
              </a:rPr>
              <a:t>.</a:t>
            </a:r>
          </a:p>
          <a:p>
            <a:pPr eaLnBrk="1" hangingPunct="1">
              <a:lnSpc>
                <a:spcPct val="120000"/>
              </a:lnSpc>
              <a:defRPr/>
            </a:pPr>
            <a:r>
              <a:rPr lang="en-US" altLang="zh-TW" sz="2100" dirty="0">
                <a:latin typeface="+mn-lt"/>
                <a:ea typeface="+mn-ea"/>
                <a:cs typeface="+mn-ea"/>
                <a:sym typeface="+mn-lt"/>
              </a:rPr>
              <a:t>   </a:t>
            </a:r>
            <a:r>
              <a:rPr lang="zh-TW" altLang="en-US" sz="2100" dirty="0">
                <a:latin typeface="+mn-lt"/>
                <a:ea typeface="+mn-ea"/>
                <a:cs typeface="+mn-ea"/>
                <a:sym typeface="+mn-lt"/>
              </a:rPr>
              <a:t>那么</a:t>
            </a:r>
            <a:r>
              <a:rPr lang="en-US" altLang="zh-TW" sz="2100" dirty="0">
                <a:latin typeface="+mn-lt"/>
                <a:ea typeface="+mn-ea"/>
                <a:cs typeface="+mn-ea"/>
                <a:sym typeface="+mn-lt"/>
              </a:rPr>
              <a:t>,</a:t>
            </a:r>
            <a:r>
              <a:rPr lang="zh-TW" altLang="en-US" sz="2100" dirty="0">
                <a:latin typeface="+mn-lt"/>
                <a:ea typeface="+mn-ea"/>
                <a:cs typeface="+mn-ea"/>
                <a:sym typeface="+mn-lt"/>
              </a:rPr>
              <a:t>经验是什么昵</a:t>
            </a:r>
            <a:r>
              <a:rPr lang="en-US" altLang="zh-TW" sz="2100" dirty="0">
                <a:latin typeface="+mn-lt"/>
                <a:ea typeface="+mn-ea"/>
                <a:cs typeface="+mn-ea"/>
                <a:sym typeface="+mn-lt"/>
              </a:rPr>
              <a:t>?</a:t>
            </a:r>
          </a:p>
          <a:p>
            <a:pPr eaLnBrk="1" hangingPunct="1">
              <a:lnSpc>
                <a:spcPct val="120000"/>
              </a:lnSpc>
              <a:defRPr/>
            </a:pPr>
            <a:r>
              <a:rPr lang="en-US" altLang="zh-TW" sz="2100" dirty="0">
                <a:latin typeface="+mn-lt"/>
                <a:ea typeface="+mn-ea"/>
                <a:cs typeface="+mn-ea"/>
                <a:sym typeface="+mn-lt"/>
              </a:rPr>
              <a:t>   </a:t>
            </a:r>
            <a:r>
              <a:rPr lang="zh-TW" altLang="en-US" sz="2100" dirty="0">
                <a:latin typeface="+mn-lt"/>
                <a:ea typeface="+mn-ea"/>
                <a:cs typeface="+mn-ea"/>
                <a:sym typeface="+mn-lt"/>
              </a:rPr>
              <a:t>经验是对既往工作的总结的结晶</a:t>
            </a:r>
            <a:r>
              <a:rPr lang="en-US" altLang="zh-TW" sz="2100" dirty="0">
                <a:latin typeface="+mn-lt"/>
                <a:ea typeface="+mn-ea"/>
                <a:cs typeface="+mn-ea"/>
                <a:sym typeface="+mn-lt"/>
              </a:rPr>
              <a:t>,</a:t>
            </a:r>
            <a:r>
              <a:rPr lang="zh-TW" altLang="en-US" sz="2100" dirty="0">
                <a:latin typeface="+mn-lt"/>
                <a:ea typeface="+mn-ea"/>
                <a:cs typeface="+mn-ea"/>
                <a:sym typeface="+mn-lt"/>
              </a:rPr>
              <a:t>这其中既要有工作过程</a:t>
            </a:r>
            <a:r>
              <a:rPr lang="en-US" altLang="zh-TW" sz="2100" dirty="0">
                <a:latin typeface="+mn-lt"/>
                <a:ea typeface="+mn-ea"/>
                <a:cs typeface="+mn-ea"/>
                <a:sym typeface="+mn-lt"/>
              </a:rPr>
              <a:t>,</a:t>
            </a:r>
            <a:r>
              <a:rPr lang="zh-TW" altLang="en-US" sz="2100" dirty="0">
                <a:latin typeface="+mn-lt"/>
                <a:ea typeface="+mn-ea"/>
                <a:cs typeface="+mn-ea"/>
                <a:sym typeface="+mn-lt"/>
              </a:rPr>
              <a:t>又要有它的结晶</a:t>
            </a:r>
            <a:r>
              <a:rPr lang="en-US" altLang="zh-TW" sz="2100" dirty="0">
                <a:latin typeface="+mn-lt"/>
                <a:ea typeface="+mn-ea"/>
                <a:cs typeface="+mn-ea"/>
                <a:sym typeface="+mn-lt"/>
              </a:rPr>
              <a:t>,</a:t>
            </a:r>
            <a:r>
              <a:rPr lang="zh-TW" altLang="en-US" sz="2100" dirty="0">
                <a:latin typeface="+mn-lt"/>
                <a:ea typeface="+mn-ea"/>
                <a:cs typeface="+mn-ea"/>
                <a:sym typeface="+mn-lt"/>
              </a:rPr>
              <a:t>两者缺一不可</a:t>
            </a:r>
            <a:r>
              <a:rPr lang="en-US" altLang="zh-TW" sz="2100" dirty="0">
                <a:latin typeface="+mn-lt"/>
                <a:ea typeface="+mn-ea"/>
                <a:cs typeface="+mn-ea"/>
                <a:sym typeface="+mn-lt"/>
              </a:rPr>
              <a:t>.</a:t>
            </a:r>
          </a:p>
          <a:p>
            <a:pPr eaLnBrk="1" hangingPunct="1">
              <a:lnSpc>
                <a:spcPct val="120000"/>
              </a:lnSpc>
              <a:defRPr/>
            </a:pPr>
            <a:r>
              <a:rPr lang="en-US" altLang="zh-TW" sz="2100" dirty="0">
                <a:latin typeface="+mn-lt"/>
                <a:ea typeface="+mn-ea"/>
                <a:cs typeface="+mn-ea"/>
                <a:sym typeface="+mn-lt"/>
              </a:rPr>
              <a:t>   </a:t>
            </a:r>
            <a:r>
              <a:rPr lang="zh-TW" altLang="en-US" sz="2100" dirty="0">
                <a:latin typeface="+mn-lt"/>
                <a:ea typeface="+mn-ea"/>
                <a:cs typeface="+mn-ea"/>
                <a:sym typeface="+mn-lt"/>
              </a:rPr>
              <a:t>经验是宝贵的</a:t>
            </a:r>
            <a:r>
              <a:rPr lang="en-US" altLang="zh-TW" sz="2100" dirty="0">
                <a:latin typeface="+mn-lt"/>
                <a:ea typeface="+mn-ea"/>
                <a:cs typeface="+mn-ea"/>
                <a:sym typeface="+mn-lt"/>
              </a:rPr>
              <a:t>,</a:t>
            </a:r>
            <a:r>
              <a:rPr lang="zh-TW" altLang="en-US" sz="2100" dirty="0">
                <a:latin typeface="+mn-lt"/>
                <a:ea typeface="+mn-ea"/>
                <a:cs typeface="+mn-ea"/>
                <a:sym typeface="+mn-lt"/>
              </a:rPr>
              <a:t>因为它凝聚着曾经奋斗的艰辛</a:t>
            </a:r>
            <a:r>
              <a:rPr lang="en-US" altLang="zh-TW" sz="2100" dirty="0">
                <a:latin typeface="+mn-lt"/>
                <a:ea typeface="+mn-ea"/>
                <a:cs typeface="+mn-ea"/>
                <a:sym typeface="+mn-lt"/>
              </a:rPr>
              <a:t>,</a:t>
            </a:r>
            <a:r>
              <a:rPr lang="zh-TW" altLang="en-US" sz="2100" dirty="0">
                <a:latin typeface="+mn-lt"/>
                <a:ea typeface="+mn-ea"/>
                <a:cs typeface="+mn-ea"/>
                <a:sym typeface="+mn-lt"/>
              </a:rPr>
              <a:t>失败的酸楚</a:t>
            </a:r>
            <a:r>
              <a:rPr lang="en-US" altLang="zh-TW" sz="2100" dirty="0">
                <a:latin typeface="+mn-lt"/>
                <a:ea typeface="+mn-ea"/>
                <a:cs typeface="+mn-ea"/>
                <a:sym typeface="+mn-lt"/>
              </a:rPr>
              <a:t>,</a:t>
            </a:r>
            <a:r>
              <a:rPr lang="zh-TW" altLang="en-US" sz="2100" dirty="0">
                <a:latin typeface="+mn-lt"/>
                <a:ea typeface="+mn-ea"/>
                <a:cs typeface="+mn-ea"/>
                <a:sym typeface="+mn-lt"/>
              </a:rPr>
              <a:t>血泪与汗水交织的历程</a:t>
            </a:r>
            <a:r>
              <a:rPr lang="en-US" altLang="zh-TW" sz="2100" dirty="0">
                <a:latin typeface="+mn-lt"/>
                <a:ea typeface="+mn-ea"/>
                <a:cs typeface="+mn-ea"/>
                <a:sym typeface="+mn-lt"/>
              </a:rPr>
              <a:t>.</a:t>
            </a:r>
          </a:p>
          <a:p>
            <a:pPr eaLnBrk="1" hangingPunct="1">
              <a:lnSpc>
                <a:spcPct val="120000"/>
              </a:lnSpc>
              <a:defRPr/>
            </a:pPr>
            <a:r>
              <a:rPr lang="en-US" altLang="zh-TW" sz="2100" dirty="0">
                <a:latin typeface="+mn-lt"/>
                <a:ea typeface="+mn-ea"/>
                <a:cs typeface="+mn-ea"/>
                <a:sym typeface="+mn-lt"/>
              </a:rPr>
              <a:t>   </a:t>
            </a:r>
            <a:r>
              <a:rPr lang="zh-TW" altLang="en-US" sz="2100" dirty="0">
                <a:latin typeface="+mn-lt"/>
                <a:ea typeface="+mn-ea"/>
                <a:cs typeface="+mn-ea"/>
                <a:sym typeface="+mn-lt"/>
              </a:rPr>
              <a:t>经验是你过河时搭起的小桥</a:t>
            </a:r>
            <a:r>
              <a:rPr lang="en-US" altLang="zh-TW" sz="2100" dirty="0">
                <a:latin typeface="+mn-lt"/>
                <a:ea typeface="+mn-ea"/>
                <a:cs typeface="+mn-ea"/>
                <a:sym typeface="+mn-lt"/>
              </a:rPr>
              <a:t>,</a:t>
            </a:r>
            <a:r>
              <a:rPr lang="zh-TW" altLang="en-US" sz="2100" dirty="0">
                <a:latin typeface="+mn-lt"/>
                <a:ea typeface="+mn-ea"/>
                <a:cs typeface="+mn-ea"/>
                <a:sym typeface="+mn-lt"/>
              </a:rPr>
              <a:t>不仅走过了自己</a:t>
            </a:r>
            <a:r>
              <a:rPr lang="en-US" altLang="zh-TW" sz="2100" dirty="0">
                <a:latin typeface="+mn-lt"/>
                <a:ea typeface="+mn-ea"/>
                <a:cs typeface="+mn-ea"/>
                <a:sym typeface="+mn-lt"/>
              </a:rPr>
              <a:t>,</a:t>
            </a:r>
            <a:r>
              <a:rPr lang="zh-TW" altLang="en-US" sz="2100" dirty="0">
                <a:latin typeface="+mn-lt"/>
                <a:ea typeface="+mn-ea"/>
                <a:cs typeface="+mn-ea"/>
                <a:sym typeface="+mn-lt"/>
              </a:rPr>
              <a:t>而且给他人留下了一条便捷之路</a:t>
            </a:r>
            <a:r>
              <a:rPr lang="en-US" altLang="zh-TW" sz="2100" dirty="0">
                <a:latin typeface="+mn-lt"/>
                <a:ea typeface="+mn-ea"/>
                <a:cs typeface="+mn-ea"/>
                <a:sym typeface="+mn-lt"/>
              </a:rPr>
              <a:t>.</a:t>
            </a:r>
          </a:p>
          <a:p>
            <a:pPr eaLnBrk="1" hangingPunct="1">
              <a:lnSpc>
                <a:spcPct val="120000"/>
              </a:lnSpc>
              <a:defRPr/>
            </a:pPr>
            <a:r>
              <a:rPr lang="en-US" altLang="zh-TW" sz="2100" dirty="0">
                <a:latin typeface="+mn-lt"/>
                <a:ea typeface="+mn-ea"/>
                <a:cs typeface="+mn-ea"/>
                <a:sym typeface="+mn-lt"/>
              </a:rPr>
              <a:t>   </a:t>
            </a:r>
            <a:r>
              <a:rPr lang="zh-TW" altLang="en-US" sz="2100" dirty="0">
                <a:latin typeface="+mn-lt"/>
                <a:ea typeface="+mn-ea"/>
                <a:cs typeface="+mn-ea"/>
                <a:sym typeface="+mn-lt"/>
              </a:rPr>
              <a:t>经验是一颗长起来很苦</a:t>
            </a:r>
            <a:r>
              <a:rPr lang="en-US" altLang="zh-TW" sz="2100" dirty="0">
                <a:latin typeface="+mn-lt"/>
                <a:ea typeface="+mn-ea"/>
                <a:cs typeface="+mn-ea"/>
                <a:sym typeface="+mn-lt"/>
              </a:rPr>
              <a:t>,</a:t>
            </a:r>
            <a:r>
              <a:rPr lang="zh-TW" altLang="en-US" sz="2100" dirty="0">
                <a:latin typeface="+mn-lt"/>
                <a:ea typeface="+mn-ea"/>
                <a:cs typeface="+mn-ea"/>
                <a:sym typeface="+mn-lt"/>
              </a:rPr>
              <a:t>但吃起来却很甜的果子</a:t>
            </a:r>
            <a:r>
              <a:rPr lang="en-US" altLang="zh-TW" sz="2100" dirty="0">
                <a:latin typeface="+mn-lt"/>
                <a:ea typeface="+mn-ea"/>
                <a:cs typeface="+mn-ea"/>
                <a:sym typeface="+mn-lt"/>
              </a:rPr>
              <a:t>.</a:t>
            </a:r>
          </a:p>
        </p:txBody>
      </p:sp>
      <p:sp>
        <p:nvSpPr>
          <p:cNvPr id="4" name="文本框 3">
            <a:extLst>
              <a:ext uri="{FF2B5EF4-FFF2-40B4-BE49-F238E27FC236}">
                <a16:creationId xmlns:a16="http://schemas.microsoft.com/office/drawing/2014/main" id="{446DF534-1357-4EB1-91DD-3FDD1E9BB2C5}"/>
              </a:ext>
            </a:extLst>
          </p:cNvPr>
          <p:cNvSpPr txBox="1"/>
          <p:nvPr/>
        </p:nvSpPr>
        <p:spPr>
          <a:xfrm>
            <a:off x="5801395" y="1728416"/>
            <a:ext cx="7154043" cy="700769"/>
          </a:xfrm>
          <a:prstGeom prst="rect">
            <a:avLst/>
          </a:prstGeom>
          <a:noFill/>
          <a:effectLst/>
        </p:spPr>
        <p:txBody>
          <a:bodyPr>
            <a:spAutoFit/>
          </a:bodyPr>
          <a:lstStyle/>
          <a:p>
            <a:pP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工程部主管怎么做？</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3250" name="Text Box 2">
            <a:extLst>
              <a:ext uri="{FF2B5EF4-FFF2-40B4-BE49-F238E27FC236}">
                <a16:creationId xmlns:a16="http://schemas.microsoft.com/office/drawing/2014/main" id="{1131CF22-4C4A-4184-B236-CA407C826927}"/>
              </a:ext>
            </a:extLst>
          </p:cNvPr>
          <p:cNvSpPr txBox="1">
            <a:spLocks noChangeArrowheads="1"/>
          </p:cNvSpPr>
          <p:nvPr/>
        </p:nvSpPr>
        <p:spPr bwMode="auto">
          <a:xfrm>
            <a:off x="1481138" y="2592388"/>
            <a:ext cx="13681075" cy="52720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经验是前人栽下来的树</a:t>
            </a:r>
            <a:r>
              <a:rPr lang="en-US" altLang="zh-TW" sz="2000" dirty="0">
                <a:latin typeface="+mn-lt"/>
                <a:ea typeface="+mn-ea"/>
                <a:cs typeface="+mn-ea"/>
                <a:sym typeface="+mn-lt"/>
              </a:rPr>
              <a:t>,</a:t>
            </a:r>
            <a:r>
              <a:rPr lang="zh-TW" altLang="en-US" sz="2000" dirty="0">
                <a:latin typeface="+mn-lt"/>
                <a:ea typeface="+mn-ea"/>
                <a:cs typeface="+mn-ea"/>
                <a:sym typeface="+mn-lt"/>
              </a:rPr>
              <a:t>让后人去乘凉</a:t>
            </a:r>
            <a:r>
              <a:rPr lang="en-US" altLang="zh-TW" sz="2000" dirty="0">
                <a:latin typeface="+mn-lt"/>
                <a:ea typeface="+mn-ea"/>
                <a:cs typeface="+mn-ea"/>
                <a:sym typeface="+mn-lt"/>
              </a:rPr>
              <a:t>,</a:t>
            </a:r>
            <a:r>
              <a:rPr lang="zh-TW" altLang="en-US" sz="2000" dirty="0">
                <a:latin typeface="+mn-lt"/>
                <a:ea typeface="+mn-ea"/>
                <a:cs typeface="+mn-ea"/>
                <a:sym typeface="+mn-lt"/>
              </a:rPr>
              <a:t>并且用别人的劳动成果营造自己的惬意和幸福</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难道不是吗</a:t>
            </a:r>
            <a:r>
              <a:rPr lang="en-US" altLang="zh-TW" sz="2000" dirty="0">
                <a:latin typeface="+mn-lt"/>
                <a:ea typeface="+mn-ea"/>
                <a:cs typeface="+mn-ea"/>
                <a:sym typeface="+mn-lt"/>
              </a:rPr>
              <a:t>?</a:t>
            </a:r>
            <a:r>
              <a:rPr lang="zh-TW" altLang="en-US" sz="2000" dirty="0">
                <a:latin typeface="+mn-lt"/>
                <a:ea typeface="+mn-ea"/>
                <a:cs typeface="+mn-ea"/>
                <a:sym typeface="+mn-lt"/>
              </a:rPr>
              <a:t>亲爱的朋友</a:t>
            </a:r>
            <a:r>
              <a:rPr lang="en-US" altLang="zh-TW" sz="2000" dirty="0">
                <a:latin typeface="+mn-lt"/>
                <a:ea typeface="+mn-ea"/>
                <a:cs typeface="+mn-ea"/>
                <a:sym typeface="+mn-lt"/>
              </a:rPr>
              <a:t>,</a:t>
            </a:r>
            <a:r>
              <a:rPr lang="zh-TW" altLang="en-US" sz="2000" dirty="0">
                <a:latin typeface="+mn-lt"/>
                <a:ea typeface="+mn-ea"/>
                <a:cs typeface="+mn-ea"/>
                <a:sym typeface="+mn-lt"/>
              </a:rPr>
              <a:t>当你尽情地享用他人历尽千辛万苦得到的方法</a:t>
            </a:r>
            <a:r>
              <a:rPr lang="en-US" altLang="zh-TW" sz="2000" dirty="0">
                <a:latin typeface="+mn-lt"/>
                <a:ea typeface="+mn-ea"/>
                <a:cs typeface="+mn-ea"/>
                <a:sym typeface="+mn-lt"/>
              </a:rPr>
              <a:t>,</a:t>
            </a:r>
            <a:r>
              <a:rPr lang="zh-TW" altLang="en-US" sz="2000" dirty="0">
                <a:latin typeface="+mn-lt"/>
                <a:ea typeface="+mn-ea"/>
                <a:cs typeface="+mn-ea"/>
                <a:sym typeface="+mn-lt"/>
              </a:rPr>
              <a:t>结论和诀窍</a:t>
            </a:r>
            <a:r>
              <a:rPr lang="en-US" altLang="zh-TW" sz="2000" dirty="0">
                <a:latin typeface="+mn-lt"/>
                <a:ea typeface="+mn-ea"/>
                <a:cs typeface="+mn-ea"/>
                <a:sym typeface="+mn-lt"/>
              </a:rPr>
              <a:t>,</a:t>
            </a:r>
            <a:r>
              <a:rPr lang="zh-TW" altLang="en-US" sz="2000" dirty="0">
                <a:latin typeface="+mn-lt"/>
                <a:ea typeface="+mn-ea"/>
                <a:cs typeface="+mn-ea"/>
                <a:sym typeface="+mn-lt"/>
              </a:rPr>
              <a:t>顺利而简单地完成自已的工作并得到上司奖赏时</a:t>
            </a:r>
            <a:r>
              <a:rPr lang="en-US" altLang="zh-TW" sz="2000" dirty="0">
                <a:latin typeface="+mn-lt"/>
                <a:ea typeface="+mn-ea"/>
                <a:cs typeface="+mn-ea"/>
                <a:sym typeface="+mn-lt"/>
              </a:rPr>
              <a:t>,</a:t>
            </a:r>
            <a:r>
              <a:rPr lang="zh-TW" altLang="en-US" sz="2000" dirty="0">
                <a:latin typeface="+mn-lt"/>
                <a:ea typeface="+mn-ea"/>
                <a:cs typeface="+mn-ea"/>
                <a:sym typeface="+mn-lt"/>
              </a:rPr>
              <a:t>难道不觉得这轻松和容易的背后所依靠和利用的是经验吗</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不错</a:t>
            </a:r>
            <a:r>
              <a:rPr lang="en-US" altLang="zh-TW" sz="2000" dirty="0">
                <a:latin typeface="+mn-lt"/>
                <a:ea typeface="+mn-ea"/>
                <a:cs typeface="+mn-ea"/>
                <a:sym typeface="+mn-lt"/>
              </a:rPr>
              <a:t>,</a:t>
            </a:r>
            <a:r>
              <a:rPr lang="zh-TW" altLang="en-US" sz="2000" dirty="0">
                <a:latin typeface="+mn-lt"/>
                <a:ea typeface="+mn-ea"/>
                <a:cs typeface="+mn-ea"/>
                <a:sym typeface="+mn-lt"/>
              </a:rPr>
              <a:t>的确是这样的</a:t>
            </a:r>
            <a:r>
              <a:rPr lang="en-US" altLang="zh-TW" sz="2000" dirty="0">
                <a:latin typeface="+mn-lt"/>
                <a:ea typeface="+mn-ea"/>
                <a:cs typeface="+mn-ea"/>
                <a:sym typeface="+mn-lt"/>
              </a:rPr>
              <a:t>,</a:t>
            </a:r>
            <a:r>
              <a:rPr lang="zh-TW" altLang="en-US" sz="2000" dirty="0">
                <a:latin typeface="+mn-lt"/>
                <a:ea typeface="+mn-ea"/>
                <a:cs typeface="+mn-ea"/>
                <a:sym typeface="+mn-lt"/>
              </a:rPr>
              <a:t>这正是现代人明智之举的一种典型表象</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本套</a:t>
            </a:r>
            <a:r>
              <a:rPr lang="en-US" altLang="zh-TW" sz="2000" dirty="0">
                <a:latin typeface="+mn-lt"/>
                <a:ea typeface="+mn-ea"/>
                <a:cs typeface="+mn-ea"/>
                <a:sym typeface="+mn-lt"/>
              </a:rPr>
              <a:t>&lt;&lt;</a:t>
            </a:r>
            <a:r>
              <a:rPr lang="zh-TW" altLang="en-US" sz="2000" dirty="0">
                <a:latin typeface="+mn-lt"/>
                <a:ea typeface="+mn-ea"/>
                <a:cs typeface="+mn-ea"/>
                <a:sym typeface="+mn-lt"/>
              </a:rPr>
              <a:t>三资企业现场管理经验丛书</a:t>
            </a:r>
            <a:r>
              <a:rPr lang="en-US" altLang="zh-TW" sz="2000" dirty="0">
                <a:latin typeface="+mn-lt"/>
                <a:ea typeface="+mn-ea"/>
                <a:cs typeface="+mn-ea"/>
                <a:sym typeface="+mn-lt"/>
              </a:rPr>
              <a:t>&gt;&gt;</a:t>
            </a:r>
            <a:r>
              <a:rPr lang="zh-TW" altLang="en-US" sz="2000" dirty="0">
                <a:latin typeface="+mn-lt"/>
                <a:ea typeface="+mn-ea"/>
                <a:cs typeface="+mn-ea"/>
                <a:sym typeface="+mn-lt"/>
              </a:rPr>
              <a:t>正是基于传授经验的目的而编写的</a:t>
            </a:r>
            <a:r>
              <a:rPr lang="en-US" altLang="zh-TW" sz="2000" dirty="0">
                <a:latin typeface="+mn-lt"/>
                <a:ea typeface="+mn-ea"/>
                <a:cs typeface="+mn-ea"/>
                <a:sym typeface="+mn-lt"/>
              </a:rPr>
              <a:t>,</a:t>
            </a:r>
            <a:r>
              <a:rPr lang="zh-TW" altLang="en-US" sz="2000" dirty="0">
                <a:latin typeface="+mn-lt"/>
                <a:ea typeface="+mn-ea"/>
                <a:cs typeface="+mn-ea"/>
                <a:sym typeface="+mn-lt"/>
              </a:rPr>
              <a:t>书中所涉及的方法</a:t>
            </a:r>
            <a:r>
              <a:rPr lang="en-US" altLang="zh-TW" sz="2000" dirty="0">
                <a:latin typeface="+mn-lt"/>
                <a:ea typeface="+mn-ea"/>
                <a:cs typeface="+mn-ea"/>
                <a:sym typeface="+mn-lt"/>
              </a:rPr>
              <a:t>,</a:t>
            </a:r>
            <a:r>
              <a:rPr lang="zh-TW" altLang="en-US" sz="2000" dirty="0">
                <a:latin typeface="+mn-lt"/>
                <a:ea typeface="+mn-ea"/>
                <a:cs typeface="+mn-ea"/>
                <a:sym typeface="+mn-lt"/>
              </a:rPr>
              <a:t>理念</a:t>
            </a:r>
            <a:r>
              <a:rPr lang="en-US" altLang="zh-TW" sz="2000" dirty="0">
                <a:latin typeface="+mn-lt"/>
                <a:ea typeface="+mn-ea"/>
                <a:cs typeface="+mn-ea"/>
                <a:sym typeface="+mn-lt"/>
              </a:rPr>
              <a:t>,</a:t>
            </a:r>
            <a:r>
              <a:rPr lang="zh-TW" altLang="en-US" sz="2000" dirty="0">
                <a:latin typeface="+mn-lt"/>
                <a:ea typeface="+mn-ea"/>
                <a:cs typeface="+mn-ea"/>
                <a:sym typeface="+mn-lt"/>
              </a:rPr>
              <a:t>思想</a:t>
            </a:r>
            <a:r>
              <a:rPr lang="en-US" altLang="zh-TW" sz="2000" dirty="0">
                <a:latin typeface="+mn-lt"/>
                <a:ea typeface="+mn-ea"/>
                <a:cs typeface="+mn-ea"/>
                <a:sym typeface="+mn-lt"/>
              </a:rPr>
              <a:t>,</a:t>
            </a:r>
            <a:r>
              <a:rPr lang="zh-TW" altLang="en-US" sz="2000" dirty="0">
                <a:latin typeface="+mn-lt"/>
                <a:ea typeface="+mn-ea"/>
                <a:cs typeface="+mn-ea"/>
                <a:sym typeface="+mn-lt"/>
              </a:rPr>
              <a:t>案例等完全取材于一些国际企业生产现场第一线的实践</a:t>
            </a:r>
            <a:r>
              <a:rPr lang="en-US" altLang="zh-TW" sz="2000" dirty="0">
                <a:latin typeface="+mn-lt"/>
                <a:ea typeface="+mn-ea"/>
                <a:cs typeface="+mn-ea"/>
                <a:sym typeface="+mn-lt"/>
              </a:rPr>
              <a:t>,</a:t>
            </a:r>
            <a:r>
              <a:rPr lang="zh-TW" altLang="en-US" sz="2000" dirty="0">
                <a:latin typeface="+mn-lt"/>
                <a:ea typeface="+mn-ea"/>
                <a:cs typeface="+mn-ea"/>
                <a:sym typeface="+mn-lt"/>
              </a:rPr>
              <a:t>是经过多次论证和考验的</a:t>
            </a:r>
            <a:r>
              <a:rPr lang="en-US" altLang="zh-TW" sz="2000" dirty="0">
                <a:latin typeface="+mn-lt"/>
                <a:ea typeface="+mn-ea"/>
                <a:cs typeface="+mn-ea"/>
                <a:sym typeface="+mn-lt"/>
              </a:rPr>
              <a:t>,</a:t>
            </a:r>
            <a:r>
              <a:rPr lang="zh-TW" altLang="en-US" sz="2000" dirty="0">
                <a:latin typeface="+mn-lt"/>
                <a:ea typeface="+mn-ea"/>
                <a:cs typeface="+mn-ea"/>
                <a:sym typeface="+mn-lt"/>
              </a:rPr>
              <a:t>真所谓“事实有原形</a:t>
            </a:r>
            <a:r>
              <a:rPr lang="en-US" altLang="zh-TW" sz="2000" dirty="0">
                <a:latin typeface="+mn-lt"/>
                <a:ea typeface="+mn-ea"/>
                <a:cs typeface="+mn-ea"/>
                <a:sym typeface="+mn-lt"/>
              </a:rPr>
              <a:t>,</a:t>
            </a:r>
            <a:r>
              <a:rPr lang="zh-TW" altLang="en-US" sz="2000" dirty="0">
                <a:latin typeface="+mn-lt"/>
                <a:ea typeface="+mn-ea"/>
                <a:cs typeface="+mn-ea"/>
                <a:sym typeface="+mn-lt"/>
              </a:rPr>
              <a:t>件件皆可查”</a:t>
            </a:r>
            <a:r>
              <a:rPr lang="en-US" altLang="zh-TW" sz="2000" dirty="0">
                <a:latin typeface="+mn-lt"/>
                <a:ea typeface="+mn-ea"/>
                <a:cs typeface="+mn-ea"/>
                <a:sym typeface="+mn-lt"/>
              </a:rPr>
              <a:t>.</a:t>
            </a:r>
            <a:r>
              <a:rPr lang="zh-TW" altLang="en-US" sz="2000" dirty="0">
                <a:latin typeface="+mn-lt"/>
                <a:ea typeface="+mn-ea"/>
                <a:cs typeface="+mn-ea"/>
                <a:sym typeface="+mn-lt"/>
              </a:rPr>
              <a:t>这样做的目的就是为了给读者提供一些可以拿起来就用</a:t>
            </a:r>
            <a:r>
              <a:rPr lang="en-US" altLang="zh-TW" sz="2000" dirty="0">
                <a:latin typeface="+mn-lt"/>
                <a:ea typeface="+mn-ea"/>
                <a:cs typeface="+mn-ea"/>
                <a:sym typeface="+mn-lt"/>
              </a:rPr>
              <a:t>,</a:t>
            </a:r>
            <a:r>
              <a:rPr lang="zh-TW" altLang="en-US" sz="2000" dirty="0">
                <a:latin typeface="+mn-lt"/>
                <a:ea typeface="+mn-ea"/>
                <a:cs typeface="+mn-ea"/>
                <a:sym typeface="+mn-lt"/>
              </a:rPr>
              <a:t>用了就有效的活生生的经验</a:t>
            </a:r>
            <a:r>
              <a:rPr lang="en-US" altLang="zh-TW" sz="2000" dirty="0">
                <a:latin typeface="+mn-lt"/>
                <a:ea typeface="+mn-ea"/>
                <a:cs typeface="+mn-ea"/>
                <a:sym typeface="+mn-lt"/>
              </a:rPr>
              <a:t>,</a:t>
            </a:r>
            <a:r>
              <a:rPr lang="zh-TW" altLang="en-US" sz="2000" dirty="0">
                <a:latin typeface="+mn-lt"/>
                <a:ea typeface="+mn-ea"/>
                <a:cs typeface="+mn-ea"/>
                <a:sym typeface="+mn-lt"/>
              </a:rPr>
              <a:t>而决非臆造的故事</a:t>
            </a:r>
            <a:r>
              <a:rPr lang="en-US" altLang="zh-TW" sz="2000" dirty="0">
                <a:latin typeface="+mn-lt"/>
                <a:ea typeface="+mn-ea"/>
                <a:cs typeface="+mn-ea"/>
                <a:sym typeface="+mn-lt"/>
              </a:rPr>
              <a:t>,</a:t>
            </a:r>
            <a:r>
              <a:rPr lang="zh-TW" altLang="en-US" sz="2000" dirty="0">
                <a:latin typeface="+mn-lt"/>
                <a:ea typeface="+mn-ea"/>
                <a:cs typeface="+mn-ea"/>
                <a:sym typeface="+mn-lt"/>
              </a:rPr>
              <a:t>空洞的设想</a:t>
            </a:r>
            <a:r>
              <a:rPr lang="en-US" altLang="zh-TW" sz="2000" dirty="0">
                <a:latin typeface="+mn-lt"/>
                <a:ea typeface="+mn-ea"/>
                <a:cs typeface="+mn-ea"/>
                <a:sym typeface="+mn-lt"/>
              </a:rPr>
              <a:t>.</a:t>
            </a:r>
            <a:r>
              <a:rPr lang="zh-TW" altLang="en-US" sz="2000" dirty="0">
                <a:latin typeface="+mn-lt"/>
                <a:ea typeface="+mn-ea"/>
                <a:cs typeface="+mn-ea"/>
                <a:sym typeface="+mn-lt"/>
              </a:rPr>
              <a:t>非常适合于企业界的现场主管以及正在努力想做主管的人阅读</a:t>
            </a:r>
            <a:r>
              <a:rPr lang="en-US" altLang="zh-TW" sz="2000" dirty="0">
                <a:latin typeface="+mn-lt"/>
                <a:ea typeface="+mn-ea"/>
                <a:cs typeface="+mn-ea"/>
                <a:sym typeface="+mn-lt"/>
              </a:rPr>
              <a:t>,</a:t>
            </a:r>
            <a:r>
              <a:rPr lang="zh-TW" altLang="en-US" sz="2000" dirty="0">
                <a:latin typeface="+mn-lt"/>
                <a:ea typeface="+mn-ea"/>
                <a:cs typeface="+mn-ea"/>
                <a:sym typeface="+mn-lt"/>
              </a:rPr>
              <a:t>学习和参照</a:t>
            </a:r>
            <a:r>
              <a:rPr lang="en-US" altLang="zh-TW" sz="2000" dirty="0">
                <a:latin typeface="+mn-lt"/>
                <a:ea typeface="+mn-ea"/>
                <a:cs typeface="+mn-ea"/>
                <a:sym typeface="+mn-lt"/>
              </a:rPr>
              <a:t>,</a:t>
            </a:r>
            <a:r>
              <a:rPr lang="zh-TW" altLang="en-US" sz="2000" dirty="0">
                <a:latin typeface="+mn-lt"/>
                <a:ea typeface="+mn-ea"/>
                <a:cs typeface="+mn-ea"/>
                <a:sym typeface="+mn-lt"/>
              </a:rPr>
              <a:t>当然</a:t>
            </a:r>
            <a:r>
              <a:rPr lang="en-US" altLang="zh-TW" sz="2000" dirty="0">
                <a:latin typeface="+mn-lt"/>
                <a:ea typeface="+mn-ea"/>
                <a:cs typeface="+mn-ea"/>
                <a:sym typeface="+mn-lt"/>
              </a:rPr>
              <a:t>,</a:t>
            </a:r>
            <a:r>
              <a:rPr lang="zh-TW" altLang="en-US" sz="2000" dirty="0">
                <a:latin typeface="+mn-lt"/>
                <a:ea typeface="+mn-ea"/>
                <a:cs typeface="+mn-ea"/>
                <a:sym typeface="+mn-lt"/>
              </a:rPr>
              <a:t>这里所说的主管仅仅是对一个职位的叫法而已</a:t>
            </a:r>
            <a:r>
              <a:rPr lang="en-US" altLang="zh-TW" sz="2000" dirty="0">
                <a:latin typeface="+mn-lt"/>
                <a:ea typeface="+mn-ea"/>
                <a:cs typeface="+mn-ea"/>
                <a:sym typeface="+mn-lt"/>
              </a:rPr>
              <a:t>,</a:t>
            </a:r>
            <a:r>
              <a:rPr lang="zh-TW" altLang="en-US" sz="2000" dirty="0">
                <a:latin typeface="+mn-lt"/>
                <a:ea typeface="+mn-ea"/>
                <a:cs typeface="+mn-ea"/>
                <a:sym typeface="+mn-lt"/>
              </a:rPr>
              <a:t>至于有的地方叫经理</a:t>
            </a:r>
            <a:r>
              <a:rPr lang="en-US" altLang="zh-TW" sz="2000" dirty="0">
                <a:latin typeface="+mn-lt"/>
                <a:ea typeface="+mn-ea"/>
                <a:cs typeface="+mn-ea"/>
                <a:sym typeface="+mn-lt"/>
              </a:rPr>
              <a:t>,</a:t>
            </a:r>
            <a:r>
              <a:rPr lang="zh-TW" altLang="en-US" sz="2000" dirty="0">
                <a:latin typeface="+mn-lt"/>
                <a:ea typeface="+mn-ea"/>
                <a:cs typeface="+mn-ea"/>
                <a:sym typeface="+mn-lt"/>
              </a:rPr>
              <a:t>主任</a:t>
            </a:r>
            <a:r>
              <a:rPr lang="en-US" altLang="zh-TW" sz="2000" dirty="0">
                <a:latin typeface="+mn-lt"/>
                <a:ea typeface="+mn-ea"/>
                <a:cs typeface="+mn-ea"/>
                <a:sym typeface="+mn-lt"/>
              </a:rPr>
              <a:t>,</a:t>
            </a:r>
            <a:r>
              <a:rPr lang="zh-TW" altLang="en-US" sz="2000" dirty="0">
                <a:latin typeface="+mn-lt"/>
                <a:ea typeface="+mn-ea"/>
                <a:cs typeface="+mn-ea"/>
                <a:sym typeface="+mn-lt"/>
              </a:rPr>
              <a:t>部长</a:t>
            </a:r>
            <a:r>
              <a:rPr lang="en-US" altLang="zh-TW" sz="2000" dirty="0">
                <a:latin typeface="+mn-lt"/>
                <a:ea typeface="+mn-ea"/>
                <a:cs typeface="+mn-ea"/>
                <a:sym typeface="+mn-lt"/>
              </a:rPr>
              <a:t>,</a:t>
            </a:r>
            <a:r>
              <a:rPr lang="zh-TW" altLang="en-US" sz="2000" dirty="0">
                <a:latin typeface="+mn-lt"/>
                <a:ea typeface="+mn-ea"/>
                <a:cs typeface="+mn-ea"/>
                <a:sym typeface="+mn-lt"/>
              </a:rPr>
              <a:t>课长</a:t>
            </a:r>
            <a:r>
              <a:rPr lang="en-US" altLang="zh-TW" sz="2000" dirty="0">
                <a:latin typeface="+mn-lt"/>
                <a:ea typeface="+mn-ea"/>
                <a:cs typeface="+mn-ea"/>
                <a:sym typeface="+mn-lt"/>
              </a:rPr>
              <a:t>,</a:t>
            </a:r>
            <a:r>
              <a:rPr lang="zh-TW" altLang="en-US" sz="2000" dirty="0">
                <a:latin typeface="+mn-lt"/>
                <a:ea typeface="+mn-ea"/>
                <a:cs typeface="+mn-ea"/>
                <a:sym typeface="+mn-lt"/>
              </a:rPr>
              <a:t>专员等什么的</a:t>
            </a:r>
            <a:r>
              <a:rPr lang="en-US" altLang="zh-TW" sz="2000" dirty="0">
                <a:latin typeface="+mn-lt"/>
                <a:ea typeface="+mn-ea"/>
                <a:cs typeface="+mn-ea"/>
                <a:sym typeface="+mn-lt"/>
              </a:rPr>
              <a:t>,</a:t>
            </a:r>
            <a:r>
              <a:rPr lang="zh-TW" altLang="en-US" sz="2000" dirty="0">
                <a:latin typeface="+mn-lt"/>
                <a:ea typeface="+mn-ea"/>
                <a:cs typeface="+mn-ea"/>
                <a:sym typeface="+mn-lt"/>
              </a:rPr>
              <a:t>都与此属于同一个范畴</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本套丛书所涉及的经验范围包括电子</a:t>
            </a:r>
            <a:r>
              <a:rPr lang="en-US" altLang="zh-TW" sz="2000" dirty="0">
                <a:latin typeface="+mn-lt"/>
                <a:ea typeface="+mn-ea"/>
                <a:cs typeface="+mn-ea"/>
                <a:sym typeface="+mn-lt"/>
              </a:rPr>
              <a:t>,</a:t>
            </a:r>
            <a:r>
              <a:rPr lang="zh-TW" altLang="en-US" sz="2000" dirty="0">
                <a:latin typeface="+mn-lt"/>
                <a:ea typeface="+mn-ea"/>
                <a:cs typeface="+mn-ea"/>
                <a:sym typeface="+mn-lt"/>
              </a:rPr>
              <a:t>塑料</a:t>
            </a:r>
            <a:r>
              <a:rPr lang="en-US" altLang="zh-TW" sz="2000" dirty="0">
                <a:latin typeface="+mn-lt"/>
                <a:ea typeface="+mn-ea"/>
                <a:cs typeface="+mn-ea"/>
                <a:sym typeface="+mn-lt"/>
              </a:rPr>
              <a:t>,</a:t>
            </a:r>
            <a:r>
              <a:rPr lang="zh-TW" altLang="en-US" sz="2000" dirty="0">
                <a:latin typeface="+mn-lt"/>
                <a:ea typeface="+mn-ea"/>
                <a:cs typeface="+mn-ea"/>
                <a:sym typeface="+mn-lt"/>
              </a:rPr>
              <a:t>五金</a:t>
            </a:r>
            <a:r>
              <a:rPr lang="en-US" altLang="zh-TW" sz="2000" dirty="0">
                <a:latin typeface="+mn-lt"/>
                <a:ea typeface="+mn-ea"/>
                <a:cs typeface="+mn-ea"/>
                <a:sym typeface="+mn-lt"/>
              </a:rPr>
              <a:t>,</a:t>
            </a:r>
            <a:r>
              <a:rPr lang="zh-TW" altLang="en-US" sz="2000" dirty="0">
                <a:latin typeface="+mn-lt"/>
                <a:ea typeface="+mn-ea"/>
                <a:cs typeface="+mn-ea"/>
                <a:sym typeface="+mn-lt"/>
              </a:rPr>
              <a:t>机械</a:t>
            </a:r>
            <a:r>
              <a:rPr lang="en-US" altLang="zh-TW" sz="2000" dirty="0">
                <a:latin typeface="+mn-lt"/>
                <a:ea typeface="+mn-ea"/>
                <a:cs typeface="+mn-ea"/>
                <a:sym typeface="+mn-lt"/>
              </a:rPr>
              <a:t>,</a:t>
            </a:r>
            <a:r>
              <a:rPr lang="zh-TW" altLang="en-US" sz="2000" dirty="0">
                <a:latin typeface="+mn-lt"/>
                <a:ea typeface="+mn-ea"/>
                <a:cs typeface="+mn-ea"/>
                <a:sym typeface="+mn-lt"/>
              </a:rPr>
              <a:t>印刷和化工等多种行业</a:t>
            </a:r>
            <a:r>
              <a:rPr lang="en-US" altLang="zh-TW" sz="2000" dirty="0">
                <a:latin typeface="+mn-lt"/>
                <a:ea typeface="+mn-ea"/>
                <a:cs typeface="+mn-ea"/>
                <a:sym typeface="+mn-lt"/>
              </a:rPr>
              <a:t>,</a:t>
            </a:r>
            <a:r>
              <a:rPr lang="zh-TW" altLang="en-US" sz="2000" dirty="0">
                <a:latin typeface="+mn-lt"/>
                <a:ea typeface="+mn-ea"/>
                <a:cs typeface="+mn-ea"/>
                <a:sym typeface="+mn-lt"/>
              </a:rPr>
              <a:t>书的内容是以点带面</a:t>
            </a:r>
            <a:r>
              <a:rPr lang="en-US" altLang="zh-TW" sz="2000" dirty="0">
                <a:latin typeface="+mn-lt"/>
                <a:ea typeface="+mn-ea"/>
                <a:cs typeface="+mn-ea"/>
                <a:sym typeface="+mn-lt"/>
              </a:rPr>
              <a:t>,</a:t>
            </a:r>
            <a:r>
              <a:rPr lang="zh-TW" altLang="en-US" sz="2000" dirty="0">
                <a:latin typeface="+mn-lt"/>
                <a:ea typeface="+mn-ea"/>
                <a:cs typeface="+mn-ea"/>
                <a:sym typeface="+mn-lt"/>
              </a:rPr>
              <a:t>深入浅出</a:t>
            </a:r>
            <a:r>
              <a:rPr lang="en-US" altLang="zh-TW" sz="2000" dirty="0">
                <a:latin typeface="+mn-lt"/>
                <a:ea typeface="+mn-ea"/>
                <a:cs typeface="+mn-ea"/>
                <a:sym typeface="+mn-lt"/>
              </a:rPr>
              <a:t>;</a:t>
            </a:r>
            <a:r>
              <a:rPr lang="zh-TW" altLang="en-US" sz="2000" dirty="0">
                <a:latin typeface="+mn-lt"/>
                <a:ea typeface="+mn-ea"/>
                <a:cs typeface="+mn-ea"/>
                <a:sym typeface="+mn-lt"/>
              </a:rPr>
              <a:t>风格是图文并茂</a:t>
            </a:r>
            <a:r>
              <a:rPr lang="en-US" altLang="zh-TW" sz="2000" dirty="0">
                <a:latin typeface="+mn-lt"/>
                <a:ea typeface="+mn-ea"/>
                <a:cs typeface="+mn-ea"/>
                <a:sym typeface="+mn-lt"/>
              </a:rPr>
              <a:t>;</a:t>
            </a:r>
            <a:r>
              <a:rPr lang="zh-TW" altLang="en-US" sz="2000" dirty="0">
                <a:latin typeface="+mn-lt"/>
                <a:ea typeface="+mn-ea"/>
                <a:cs typeface="+mn-ea"/>
                <a:sym typeface="+mn-lt"/>
              </a:rPr>
              <a:t>原则是看之有物</a:t>
            </a:r>
            <a:r>
              <a:rPr lang="en-US" altLang="zh-TW" sz="2000" dirty="0">
                <a:latin typeface="+mn-lt"/>
                <a:ea typeface="+mn-ea"/>
                <a:cs typeface="+mn-ea"/>
                <a:sym typeface="+mn-lt"/>
              </a:rPr>
              <a:t>,</a:t>
            </a:r>
            <a:r>
              <a:rPr lang="zh-TW" altLang="en-US" sz="2000" dirty="0">
                <a:latin typeface="+mn-lt"/>
                <a:ea typeface="+mn-ea"/>
                <a:cs typeface="+mn-ea"/>
                <a:sym typeface="+mn-lt"/>
              </a:rPr>
              <a:t>用之有效</a:t>
            </a:r>
            <a:r>
              <a:rPr lang="en-US" altLang="zh-TW" sz="2000" dirty="0">
                <a:latin typeface="+mn-lt"/>
                <a:ea typeface="+mn-ea"/>
                <a:cs typeface="+mn-ea"/>
                <a:sym typeface="+mn-lt"/>
              </a:rPr>
              <a:t>.</a:t>
            </a:r>
            <a:r>
              <a:rPr lang="zh-TW" altLang="en-US" sz="2000" dirty="0">
                <a:latin typeface="+mn-lt"/>
                <a:ea typeface="+mn-ea"/>
                <a:cs typeface="+mn-ea"/>
                <a:sym typeface="+mn-lt"/>
              </a:rPr>
              <a:t>当然</a:t>
            </a:r>
            <a:r>
              <a:rPr lang="en-US" altLang="zh-TW" sz="2000" dirty="0">
                <a:latin typeface="+mn-lt"/>
                <a:ea typeface="+mn-ea"/>
                <a:cs typeface="+mn-ea"/>
                <a:sym typeface="+mn-lt"/>
              </a:rPr>
              <a:t>,</a:t>
            </a:r>
            <a:r>
              <a:rPr lang="zh-TW" altLang="en-US" sz="2000" dirty="0">
                <a:latin typeface="+mn-lt"/>
                <a:ea typeface="+mn-ea"/>
                <a:cs typeface="+mn-ea"/>
                <a:sym typeface="+mn-lt"/>
              </a:rPr>
              <a:t>是否真正具备了这些特点</a:t>
            </a:r>
            <a:r>
              <a:rPr lang="en-US" altLang="zh-TW" sz="2000" dirty="0">
                <a:latin typeface="+mn-lt"/>
                <a:ea typeface="+mn-ea"/>
                <a:cs typeface="+mn-ea"/>
                <a:sym typeface="+mn-lt"/>
              </a:rPr>
              <a:t>,</a:t>
            </a:r>
            <a:r>
              <a:rPr lang="zh-TW" altLang="en-US" sz="2000" dirty="0">
                <a:latin typeface="+mn-lt"/>
                <a:ea typeface="+mn-ea"/>
                <a:cs typeface="+mn-ea"/>
                <a:sym typeface="+mn-lt"/>
              </a:rPr>
              <a:t>还有待广大读者给予公论</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由于编者水平有限</a:t>
            </a:r>
            <a:r>
              <a:rPr lang="en-US" altLang="zh-TW" sz="2000" dirty="0">
                <a:latin typeface="+mn-lt"/>
                <a:ea typeface="+mn-ea"/>
                <a:cs typeface="+mn-ea"/>
                <a:sym typeface="+mn-lt"/>
              </a:rPr>
              <a:t>,</a:t>
            </a:r>
            <a:r>
              <a:rPr lang="zh-TW" altLang="en-US" sz="2000" dirty="0">
                <a:latin typeface="+mn-lt"/>
                <a:ea typeface="+mn-ea"/>
                <a:cs typeface="+mn-ea"/>
                <a:sym typeface="+mn-lt"/>
              </a:rPr>
              <a:t>加之时间仓促</a:t>
            </a:r>
            <a:r>
              <a:rPr lang="en-US" altLang="zh-TW" sz="2000" dirty="0">
                <a:latin typeface="+mn-lt"/>
                <a:ea typeface="+mn-ea"/>
                <a:cs typeface="+mn-ea"/>
                <a:sym typeface="+mn-lt"/>
              </a:rPr>
              <a:t>,</a:t>
            </a:r>
            <a:r>
              <a:rPr lang="zh-TW" altLang="en-US" sz="2000" dirty="0">
                <a:latin typeface="+mn-lt"/>
                <a:ea typeface="+mn-ea"/>
                <a:cs typeface="+mn-ea"/>
                <a:sym typeface="+mn-lt"/>
              </a:rPr>
              <a:t>书中难免有错误和不足之处</a:t>
            </a:r>
            <a:r>
              <a:rPr lang="en-US" altLang="zh-TW" sz="2000" dirty="0">
                <a:latin typeface="+mn-lt"/>
                <a:ea typeface="+mn-ea"/>
                <a:cs typeface="+mn-ea"/>
                <a:sym typeface="+mn-lt"/>
              </a:rPr>
              <a:t>,</a:t>
            </a:r>
            <a:r>
              <a:rPr lang="zh-TW" altLang="en-US" sz="2000" dirty="0">
                <a:latin typeface="+mn-lt"/>
                <a:ea typeface="+mn-ea"/>
                <a:cs typeface="+mn-ea"/>
                <a:sym typeface="+mn-lt"/>
              </a:rPr>
              <a:t>恳请有识之士批评指正</a:t>
            </a:r>
            <a:r>
              <a:rPr lang="en-US" altLang="zh-TW" sz="2000" dirty="0">
                <a:latin typeface="+mn-lt"/>
                <a:ea typeface="+mn-ea"/>
                <a:cs typeface="+mn-ea"/>
                <a:sym typeface="+mn-lt"/>
              </a:rPr>
              <a:t>,</a:t>
            </a:r>
            <a:r>
              <a:rPr lang="zh-TW" altLang="en-US" sz="2000" dirty="0">
                <a:latin typeface="+mn-lt"/>
                <a:ea typeface="+mn-ea"/>
                <a:cs typeface="+mn-ea"/>
                <a:sym typeface="+mn-lt"/>
              </a:rPr>
              <a:t>多谢</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编著者</a:t>
            </a:r>
          </a:p>
          <a:p>
            <a:pPr eaLnBrk="1" hangingPunct="1">
              <a:lnSpc>
                <a:spcPct val="120000"/>
              </a:lnSpc>
              <a:defRPr/>
            </a:pPr>
            <a:endParaRPr lang="zh-TW" altLang="en-US" sz="2000" dirty="0">
              <a:latin typeface="+mn-lt"/>
              <a:ea typeface="+mn-ea"/>
              <a:cs typeface="+mn-ea"/>
              <a:sym typeface="+mn-lt"/>
            </a:endParaRPr>
          </a:p>
        </p:txBody>
      </p:sp>
      <p:sp>
        <p:nvSpPr>
          <p:cNvPr id="3" name="文本框 3">
            <a:extLst>
              <a:ext uri="{FF2B5EF4-FFF2-40B4-BE49-F238E27FC236}">
                <a16:creationId xmlns:a16="http://schemas.microsoft.com/office/drawing/2014/main" id="{548F0FA6-9B73-4B3A-929C-FBC93B14CD52}"/>
              </a:ext>
            </a:extLst>
          </p:cNvPr>
          <p:cNvSpPr txBox="1"/>
          <p:nvPr/>
        </p:nvSpPr>
        <p:spPr>
          <a:xfrm>
            <a:off x="1521904" y="792312"/>
            <a:ext cx="7154043" cy="700769"/>
          </a:xfrm>
          <a:prstGeom prst="rect">
            <a:avLst/>
          </a:prstGeom>
          <a:noFill/>
          <a:effectLst/>
        </p:spPr>
        <p:txBody>
          <a:bodyPr>
            <a:spAutoFit/>
          </a:bodyPr>
          <a:lstStyle/>
          <a:p>
            <a:pP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工程部主管怎么做？</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文本框 3">
            <a:extLst>
              <a:ext uri="{FF2B5EF4-FFF2-40B4-BE49-F238E27FC236}">
                <a16:creationId xmlns:a16="http://schemas.microsoft.com/office/drawing/2014/main" id="{F5932396-F6F7-4092-AEE3-3CC053D6FA4B}"/>
              </a:ext>
            </a:extLst>
          </p:cNvPr>
          <p:cNvSpPr txBox="1"/>
          <p:nvPr/>
        </p:nvSpPr>
        <p:spPr>
          <a:xfrm>
            <a:off x="7169547" y="144240"/>
            <a:ext cx="1753444" cy="700769"/>
          </a:xfrm>
          <a:prstGeom prst="rect">
            <a:avLst/>
          </a:prstGeom>
          <a:noFill/>
          <a:effectLst/>
        </p:spPr>
        <p:txBody>
          <a:bodyPr>
            <a:spAutoFit/>
          </a:bodyPr>
          <a:lstStyle/>
          <a:p>
            <a:pP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目录</a:t>
            </a:r>
          </a:p>
        </p:txBody>
      </p:sp>
      <p:graphicFrame>
        <p:nvGraphicFramePr>
          <p:cNvPr id="2" name="表格 1">
            <a:extLst>
              <a:ext uri="{FF2B5EF4-FFF2-40B4-BE49-F238E27FC236}">
                <a16:creationId xmlns:a16="http://schemas.microsoft.com/office/drawing/2014/main" id="{4AE114F5-43AE-4392-8274-1AFD3913B21B}"/>
              </a:ext>
            </a:extLst>
          </p:cNvPr>
          <p:cNvGraphicFramePr>
            <a:graphicFrameLocks noGrp="1"/>
          </p:cNvGraphicFramePr>
          <p:nvPr/>
        </p:nvGraphicFramePr>
        <p:xfrm>
          <a:off x="1925638" y="1439863"/>
          <a:ext cx="12720637" cy="6568519"/>
        </p:xfrm>
        <a:graphic>
          <a:graphicData uri="http://schemas.openxmlformats.org/drawingml/2006/table">
            <a:tbl>
              <a:tblPr/>
              <a:tblGrid>
                <a:gridCol w="1004887">
                  <a:extLst>
                    <a:ext uri="{9D8B030D-6E8A-4147-A177-3AD203B41FA5}">
                      <a16:colId xmlns:a16="http://schemas.microsoft.com/office/drawing/2014/main" val="1892765284"/>
                    </a:ext>
                  </a:extLst>
                </a:gridCol>
                <a:gridCol w="4959350">
                  <a:extLst>
                    <a:ext uri="{9D8B030D-6E8A-4147-A177-3AD203B41FA5}">
                      <a16:colId xmlns:a16="http://schemas.microsoft.com/office/drawing/2014/main" val="2864101437"/>
                    </a:ext>
                  </a:extLst>
                </a:gridCol>
                <a:gridCol w="1008063">
                  <a:extLst>
                    <a:ext uri="{9D8B030D-6E8A-4147-A177-3AD203B41FA5}">
                      <a16:colId xmlns:a16="http://schemas.microsoft.com/office/drawing/2014/main" val="2842904016"/>
                    </a:ext>
                  </a:extLst>
                </a:gridCol>
                <a:gridCol w="5748337">
                  <a:extLst>
                    <a:ext uri="{9D8B030D-6E8A-4147-A177-3AD203B41FA5}">
                      <a16:colId xmlns:a16="http://schemas.microsoft.com/office/drawing/2014/main" val="3377643428"/>
                    </a:ext>
                  </a:extLst>
                </a:gridCol>
              </a:tblGrid>
              <a:tr h="587375">
                <a:tc gridSpan="4">
                  <a:txBody>
                    <a:bodyPr/>
                    <a:lstStyle>
                      <a:lvl1pPr defTabSz="1316038">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316038">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316038">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316038">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316038">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316038" rtl="0" eaLnBrk="1" fontAlgn="base" latinLnBrk="0" hangingPunct="1">
                        <a:lnSpc>
                          <a:spcPct val="120000"/>
                        </a:lnSpc>
                        <a:spcBef>
                          <a:spcPct val="0"/>
                        </a:spcBef>
                        <a:spcAft>
                          <a:spcPct val="0"/>
                        </a:spcAft>
                        <a:buClrTx/>
                        <a:buSzTx/>
                        <a:buFontTx/>
                        <a:buNone/>
                        <a:tabLst/>
                      </a:pPr>
                      <a:r>
                        <a:rPr kumimoji="0" lang="zh-TW" altLang="en-US" sz="2800" b="1" i="0" u="none" strike="noStrike" cap="none" normalizeH="0" baseline="0">
                          <a:ln>
                            <a:noFill/>
                          </a:ln>
                          <a:solidFill>
                            <a:srgbClr val="FFFFFF"/>
                          </a:solidFill>
                          <a:effectLst/>
                          <a:latin typeface="Arial" panose="020B0604020202020204" pitchFamily="34" charset="0"/>
                          <a:ea typeface="微软雅黑" panose="020B0503020204020204" pitchFamily="34" charset="-122"/>
                          <a:sym typeface="+mn-lt"/>
                        </a:rPr>
                        <a:t>第</a:t>
                      </a:r>
                      <a:r>
                        <a:rPr kumimoji="0" lang="en-US" altLang="zh-TW" sz="2800" b="1" i="0" u="none" strike="noStrike" cap="none" normalizeH="0" baseline="0">
                          <a:ln>
                            <a:noFill/>
                          </a:ln>
                          <a:solidFill>
                            <a:srgbClr val="FFFFFF"/>
                          </a:solidFill>
                          <a:effectLst/>
                          <a:latin typeface="Arial" panose="020B0604020202020204" pitchFamily="34" charset="0"/>
                          <a:ea typeface="微软雅黑" panose="020B0503020204020204" pitchFamily="34" charset="-122"/>
                          <a:sym typeface="+mn-lt"/>
                        </a:rPr>
                        <a:t>1</a:t>
                      </a:r>
                      <a:r>
                        <a:rPr kumimoji="0" lang="zh-TW" altLang="en-US" sz="2800" b="1" i="0" u="none" strike="noStrike" cap="none" normalizeH="0" baseline="0">
                          <a:ln>
                            <a:noFill/>
                          </a:ln>
                          <a:solidFill>
                            <a:srgbClr val="FFFFFF"/>
                          </a:solidFill>
                          <a:effectLst/>
                          <a:latin typeface="Arial" panose="020B0604020202020204" pitchFamily="34" charset="0"/>
                          <a:ea typeface="微软雅黑" panose="020B0503020204020204" pitchFamily="34" charset="-122"/>
                          <a:sym typeface="+mn-lt"/>
                        </a:rPr>
                        <a:t>章      工程部主管从这里开始</a:t>
                      </a:r>
                      <a:endParaRPr kumimoji="0" lang="zh-CN" altLang="en-US" sz="2500" b="1" i="0" u="none" strike="noStrike" cap="none" normalizeH="0" baseline="0">
                        <a:ln>
                          <a:noFill/>
                        </a:ln>
                        <a:solidFill>
                          <a:srgbClr val="FFFFFF"/>
                        </a:solidFill>
                        <a:effectLst/>
                        <a:latin typeface="Arial" panose="020B0604020202020204" pitchFamily="34" charset="0"/>
                        <a:ea typeface="微软雅黑" panose="020B0503020204020204" pitchFamily="34" charset="-122"/>
                        <a:sym typeface="+mn-lt"/>
                      </a:endParaRPr>
                    </a:p>
                  </a:txBody>
                  <a:tcPr marL="91444" marR="91444" marT="45721" marB="45721"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3CBDDB"/>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8125059"/>
                  </a:ext>
                </a:extLst>
              </a:tr>
              <a:tr h="536575">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r>
                        <a:rPr kumimoji="0" lang="en-US" altLang="zh-CN"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1</a:t>
                      </a:r>
                      <a:endParaRPr kumimoji="0" lang="zh-CN" altLang="en-US"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1" marB="45721"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E8F1"/>
                    </a:solidFill>
                  </a:tcPr>
                </a:tc>
                <a:tc>
                  <a:txBody>
                    <a:bodyPr/>
                    <a:lstStyle>
                      <a:lvl1pPr defTabSz="1316038">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316038">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316038">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316038">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316038">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316038" rtl="0" eaLnBrk="1" fontAlgn="base" latinLnBrk="0" hangingPunct="1">
                        <a:lnSpc>
                          <a:spcPct val="120000"/>
                        </a:lnSpc>
                        <a:spcBef>
                          <a:spcPct val="0"/>
                        </a:spcBef>
                        <a:spcAft>
                          <a:spcPct val="0"/>
                        </a:spcAft>
                        <a:buClrTx/>
                        <a:buSzTx/>
                        <a:buFontTx/>
                        <a:buNone/>
                        <a:tabLst/>
                      </a:pPr>
                      <a:r>
                        <a:rPr kumimoji="0" lang="zh-TW" altLang="en-US"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认识工程部 </a:t>
                      </a:r>
                      <a:endParaRPr kumimoji="0" lang="zh-CN" altLang="en-US" sz="1800" b="1"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1" marB="45721"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E8F1"/>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r>
                        <a:rPr kumimoji="0" lang="en-US" altLang="zh-TW"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3</a:t>
                      </a:r>
                      <a:endParaRPr kumimoji="0" lang="zh-CN"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1" marB="45721"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E8F1"/>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endParaRPr kumimoji="0" lang="zh-CN"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1" marB="45721"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E8F1"/>
                    </a:solidFill>
                  </a:tcPr>
                </a:tc>
                <a:extLst>
                  <a:ext uri="{0D108BD9-81ED-4DB2-BD59-A6C34878D82A}">
                    <a16:rowId xmlns:a16="http://schemas.microsoft.com/office/drawing/2014/main" val="479567674"/>
                  </a:ext>
                </a:extLst>
              </a:tr>
              <a:tr h="396875">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r>
                        <a:rPr kumimoji="0" lang="en-US" altLang="zh-TW"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1.1</a:t>
                      </a:r>
                      <a:endParaRPr kumimoji="0" lang="zh-CN" altLang="en-US"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1" marB="45721"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F4F8"/>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r>
                        <a:rPr kumimoji="0" lang="en-US" altLang="zh-TW"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 </a:t>
                      </a:r>
                      <a:r>
                        <a:rPr kumimoji="0" lang="zh-TW" altLang="en-US"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建立能动的组织构架 </a:t>
                      </a:r>
                      <a:endParaRPr kumimoji="0" lang="en-US" altLang="zh-TW"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1" marB="45721"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F4F8"/>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r>
                        <a:rPr kumimoji="0" lang="en-US" altLang="zh-TW"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4</a:t>
                      </a:r>
                      <a:endParaRPr kumimoji="0" lang="zh-CN"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1" marB="45721"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F4F8"/>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endParaRPr kumimoji="0" lang="zh-CN" altLang="en-US" sz="2000" b="0" i="1"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1" marB="45721"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F4F8"/>
                    </a:solidFill>
                  </a:tcPr>
                </a:tc>
                <a:extLst>
                  <a:ext uri="{0D108BD9-81ED-4DB2-BD59-A6C34878D82A}">
                    <a16:rowId xmlns:a16="http://schemas.microsoft.com/office/drawing/2014/main" val="578090122"/>
                  </a:ext>
                </a:extLst>
              </a:tr>
              <a:tr h="473075">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r>
                        <a:rPr kumimoji="0" lang="en-US" altLang="zh-CN"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1.2</a:t>
                      </a:r>
                      <a:endParaRPr kumimoji="0" lang="zh-CN" altLang="en-US"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1" marB="45721"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E8F1"/>
                    </a:solidFill>
                  </a:tcPr>
                </a:tc>
                <a:tc>
                  <a:txBody>
                    <a:bodyPr/>
                    <a:lstStyle>
                      <a:lvl1pPr defTabSz="1316038">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316038">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316038">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316038">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316038">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316038" rtl="0" eaLnBrk="1" fontAlgn="base" latinLnBrk="0" hangingPunct="1">
                        <a:lnSpc>
                          <a:spcPct val="120000"/>
                        </a:lnSpc>
                        <a:spcBef>
                          <a:spcPct val="0"/>
                        </a:spcBef>
                        <a:spcAft>
                          <a:spcPct val="0"/>
                        </a:spcAft>
                        <a:buClrTx/>
                        <a:buSzTx/>
                        <a:buFontTx/>
                        <a:buNone/>
                        <a:tabLst/>
                      </a:pPr>
                      <a:r>
                        <a:rPr kumimoji="0" lang="zh-TW" altLang="en-US"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明确分工职责 </a:t>
                      </a:r>
                      <a:endParaRPr kumimoji="0" lang="zh-CN" altLang="en-US"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1" marB="45721"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E8F1"/>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r>
                        <a:rPr kumimoji="0" lang="en-US" altLang="zh-TW"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7</a:t>
                      </a:r>
                      <a:endParaRPr kumimoji="0" lang="zh-CN"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1" marB="45721"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E8F1"/>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endParaRPr kumimoji="0" lang="zh-CN" altLang="en-US" sz="25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1" marB="45721"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E8F1"/>
                    </a:solidFill>
                  </a:tcPr>
                </a:tc>
                <a:extLst>
                  <a:ext uri="{0D108BD9-81ED-4DB2-BD59-A6C34878D82A}">
                    <a16:rowId xmlns:a16="http://schemas.microsoft.com/office/drawing/2014/main" val="1485676435"/>
                  </a:ext>
                </a:extLst>
              </a:tr>
              <a:tr h="473075">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endParaRPr kumimoji="0" lang="zh-CN" altLang="en-US"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1" marB="45721"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F4F8"/>
                    </a:solidFill>
                  </a:tcPr>
                </a:tc>
                <a:tc>
                  <a:txBody>
                    <a:bodyPr/>
                    <a:lstStyle>
                      <a:lvl1pPr defTabSz="1316038">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316038">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316038">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316038">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316038">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316038" rtl="0" eaLnBrk="1" fontAlgn="base" latinLnBrk="0" hangingPunct="1">
                        <a:lnSpc>
                          <a:spcPct val="120000"/>
                        </a:lnSpc>
                        <a:spcBef>
                          <a:spcPct val="0"/>
                        </a:spcBef>
                        <a:spcAft>
                          <a:spcPct val="0"/>
                        </a:spcAft>
                        <a:buClrTx/>
                        <a:buSzTx/>
                        <a:buFontTx/>
                        <a:buNone/>
                        <a:tabLst/>
                      </a:pPr>
                      <a:r>
                        <a:rPr kumimoji="0" lang="zh-CN" altLang="en-US"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某</a:t>
                      </a:r>
                      <a:r>
                        <a:rPr kumimoji="0" lang="zh-TW" altLang="en-US"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电子公司工程部部门职责 </a:t>
                      </a:r>
                      <a:endParaRPr kumimoji="0" lang="zh-CN" altLang="en-US"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1" marB="45721"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F4F8"/>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r>
                        <a:rPr kumimoji="0" lang="en-US" altLang="zh-TW"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8</a:t>
                      </a:r>
                      <a:endParaRPr kumimoji="0" lang="zh-CN"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1" marB="45721"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F4F8"/>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endParaRPr kumimoji="0" lang="zh-CN" altLang="en-US" sz="25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1" marB="45721"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F4F8"/>
                    </a:solidFill>
                  </a:tcPr>
                </a:tc>
                <a:extLst>
                  <a:ext uri="{0D108BD9-81ED-4DB2-BD59-A6C34878D82A}">
                    <a16:rowId xmlns:a16="http://schemas.microsoft.com/office/drawing/2014/main" val="2229082845"/>
                  </a:ext>
                </a:extLst>
              </a:tr>
              <a:tr h="536575">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r>
                        <a:rPr kumimoji="0" lang="en-US" altLang="zh-TW"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1.3</a:t>
                      </a:r>
                      <a:endParaRPr kumimoji="0" lang="zh-CN" altLang="en-US"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1" marB="45721"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E8F1"/>
                    </a:solidFill>
                  </a:tcPr>
                </a:tc>
                <a:tc>
                  <a:txBody>
                    <a:bodyPr/>
                    <a:lstStyle>
                      <a:lvl1pPr defTabSz="1316038">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316038">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316038">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316038">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316038">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316038" rtl="0" eaLnBrk="1" fontAlgn="base" latinLnBrk="0" hangingPunct="1">
                        <a:lnSpc>
                          <a:spcPct val="120000"/>
                        </a:lnSpc>
                        <a:spcBef>
                          <a:spcPct val="0"/>
                        </a:spcBef>
                        <a:spcAft>
                          <a:spcPct val="0"/>
                        </a:spcAft>
                        <a:buClrTx/>
                        <a:buSzTx/>
                        <a:buFontTx/>
                        <a:buNone/>
                        <a:tabLst/>
                      </a:pPr>
                      <a:r>
                        <a:rPr kumimoji="0" lang="zh-TW" altLang="en-US"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动态的工程技朮管理 </a:t>
                      </a:r>
                      <a:endParaRPr kumimoji="0" lang="zh-CN" altLang="en-US"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1" marB="45721"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E8F1"/>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r>
                        <a:rPr kumimoji="0" lang="en-US" altLang="zh-TW"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14</a:t>
                      </a:r>
                      <a:endParaRPr kumimoji="0" lang="zh-CN"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1" marB="45721"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E8F1"/>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endParaRPr kumimoji="0" lang="zh-CN" altLang="en-US" sz="25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1" marB="45721"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E8F1"/>
                    </a:solidFill>
                  </a:tcPr>
                </a:tc>
                <a:extLst>
                  <a:ext uri="{0D108BD9-81ED-4DB2-BD59-A6C34878D82A}">
                    <a16:rowId xmlns:a16="http://schemas.microsoft.com/office/drawing/2014/main" val="2060878238"/>
                  </a:ext>
                </a:extLst>
              </a:tr>
              <a:tr h="473075">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r>
                        <a:rPr kumimoji="0" lang="en-US" altLang="zh-TW"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1.4</a:t>
                      </a:r>
                      <a:endParaRPr kumimoji="0" lang="zh-CN" altLang="en-US"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1" marB="45721"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F4F8"/>
                    </a:solidFill>
                  </a:tcPr>
                </a:tc>
                <a:tc>
                  <a:txBody>
                    <a:bodyPr/>
                    <a:lstStyle>
                      <a:lvl1pPr defTabSz="1316038">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316038">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316038">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316038">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316038">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316038" rtl="0" eaLnBrk="1" fontAlgn="base" latinLnBrk="0" hangingPunct="1">
                        <a:lnSpc>
                          <a:spcPct val="120000"/>
                        </a:lnSpc>
                        <a:spcBef>
                          <a:spcPct val="0"/>
                        </a:spcBef>
                        <a:spcAft>
                          <a:spcPct val="0"/>
                        </a:spcAft>
                        <a:buClrTx/>
                        <a:buSzTx/>
                        <a:buFontTx/>
                        <a:buNone/>
                        <a:tabLst/>
                      </a:pPr>
                      <a:r>
                        <a:rPr kumimoji="0" lang="zh-TW" altLang="en-US"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宗旨是指导并服务生产 </a:t>
                      </a:r>
                      <a:endParaRPr kumimoji="0" lang="zh-CN" altLang="en-US"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1" marB="45721"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F4F8"/>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r>
                        <a:rPr kumimoji="0" lang="en-US" altLang="zh-TW"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15</a:t>
                      </a:r>
                      <a:endParaRPr kumimoji="0" lang="zh-CN"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1" marB="45721"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F4F8"/>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endParaRPr kumimoji="0" lang="zh-CN" altLang="en-US" sz="25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1" marB="45721"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F4F8"/>
                    </a:solidFill>
                  </a:tcPr>
                </a:tc>
                <a:extLst>
                  <a:ext uri="{0D108BD9-81ED-4DB2-BD59-A6C34878D82A}">
                    <a16:rowId xmlns:a16="http://schemas.microsoft.com/office/drawing/2014/main" val="2461489277"/>
                  </a:ext>
                </a:extLst>
              </a:tr>
              <a:tr h="473075">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r>
                        <a:rPr kumimoji="0" lang="en-US" altLang="zh-CN"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2.</a:t>
                      </a:r>
                      <a:endParaRPr kumimoji="0" lang="zh-CN"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1" marB="45721"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E8F1"/>
                    </a:solidFill>
                  </a:tcPr>
                </a:tc>
                <a:tc>
                  <a:txBody>
                    <a:bodyPr/>
                    <a:lstStyle>
                      <a:lvl1pPr defTabSz="1316038">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316038">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316038">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316038">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316038">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316038" rtl="0" eaLnBrk="1" fontAlgn="base" latinLnBrk="0" hangingPunct="1">
                        <a:lnSpc>
                          <a:spcPct val="120000"/>
                        </a:lnSpc>
                        <a:spcBef>
                          <a:spcPct val="0"/>
                        </a:spcBef>
                        <a:spcAft>
                          <a:spcPct val="0"/>
                        </a:spcAft>
                        <a:buClrTx/>
                        <a:buSzTx/>
                        <a:buFontTx/>
                        <a:buNone/>
                        <a:tabLst/>
                      </a:pPr>
                      <a:r>
                        <a:rPr kumimoji="0" lang="zh-TW"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用科学手段管理工程部</a:t>
                      </a:r>
                      <a:endParaRPr kumimoji="0" lang="zh-CN"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1" marB="45721"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E8F1"/>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r>
                        <a:rPr kumimoji="0" lang="en-US" altLang="zh-TW"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 17</a:t>
                      </a:r>
                      <a:endParaRPr kumimoji="0" lang="zh-CN"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1" marB="45721"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E8F1"/>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endParaRPr kumimoji="0" lang="zh-CN" altLang="en-US" sz="25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1" marB="45721"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E8F1"/>
                    </a:solidFill>
                  </a:tcPr>
                </a:tc>
                <a:extLst>
                  <a:ext uri="{0D108BD9-81ED-4DB2-BD59-A6C34878D82A}">
                    <a16:rowId xmlns:a16="http://schemas.microsoft.com/office/drawing/2014/main" val="1192088234"/>
                  </a:ext>
                </a:extLst>
              </a:tr>
              <a:tr h="473075">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r>
                        <a:rPr kumimoji="0" lang="en-US" altLang="zh-TW"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2.1</a:t>
                      </a:r>
                      <a:endParaRPr kumimoji="0" lang="zh-CN"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1" marB="45721"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F4F8"/>
                    </a:solidFill>
                  </a:tcPr>
                </a:tc>
                <a:tc>
                  <a:txBody>
                    <a:bodyPr/>
                    <a:lstStyle>
                      <a:lvl1pPr defTabSz="1316038">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316038">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316038">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316038">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316038">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316038" rtl="0" eaLnBrk="1" fontAlgn="base" latinLnBrk="0" hangingPunct="1">
                        <a:lnSpc>
                          <a:spcPct val="120000"/>
                        </a:lnSpc>
                        <a:spcBef>
                          <a:spcPct val="0"/>
                        </a:spcBef>
                        <a:spcAft>
                          <a:spcPct val="0"/>
                        </a:spcAft>
                        <a:buClrTx/>
                        <a:buSzTx/>
                        <a:buFontTx/>
                        <a:buNone/>
                        <a:tabLst/>
                      </a:pPr>
                      <a:r>
                        <a:rPr kumimoji="0" lang="zh-TW"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如何应用头脑风暴法 </a:t>
                      </a:r>
                      <a:endParaRPr kumimoji="0" lang="zh-CN"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1" marB="45721"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F4F8"/>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r>
                        <a:rPr kumimoji="0" lang="en-US" altLang="zh-TW"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20</a:t>
                      </a:r>
                      <a:endParaRPr kumimoji="0" lang="zh-CN"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1" marB="45721"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F4F8"/>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endParaRPr kumimoji="0" lang="zh-CN" altLang="en-US" sz="25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1" marB="45721"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F4F8"/>
                    </a:solidFill>
                  </a:tcPr>
                </a:tc>
                <a:extLst>
                  <a:ext uri="{0D108BD9-81ED-4DB2-BD59-A6C34878D82A}">
                    <a16:rowId xmlns:a16="http://schemas.microsoft.com/office/drawing/2014/main" val="3260114304"/>
                  </a:ext>
                </a:extLst>
              </a:tr>
              <a:tr h="508000">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r>
                        <a:rPr kumimoji="0" lang="en-US" altLang="zh-TW"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2.2</a:t>
                      </a:r>
                      <a:endParaRPr kumimoji="0" lang="zh-CN"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1" marB="45721"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E8F1"/>
                    </a:solidFill>
                  </a:tcPr>
                </a:tc>
                <a:tc>
                  <a:txBody>
                    <a:bodyPr/>
                    <a:lstStyle>
                      <a:lvl1pPr defTabSz="1316038">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316038">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316038">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316038">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316038">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316038" rtl="0" eaLnBrk="1" fontAlgn="base" latinLnBrk="0" hangingPunct="1">
                        <a:lnSpc>
                          <a:spcPct val="120000"/>
                        </a:lnSpc>
                        <a:spcBef>
                          <a:spcPct val="0"/>
                        </a:spcBef>
                        <a:spcAft>
                          <a:spcPct val="0"/>
                        </a:spcAft>
                        <a:buClrTx/>
                        <a:buSzTx/>
                        <a:buFontTx/>
                        <a:buNone/>
                        <a:tabLst/>
                      </a:pPr>
                      <a:r>
                        <a:rPr kumimoji="0" lang="zh-TW"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怎样实施多方论证法 </a:t>
                      </a:r>
                      <a:endParaRPr kumimoji="0" lang="zh-CN"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1" marB="45721"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E8F1"/>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r>
                        <a:rPr kumimoji="0" lang="en-US" altLang="zh-TW"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21</a:t>
                      </a:r>
                      <a:endParaRPr kumimoji="0" lang="zh-CN"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1" marB="45721"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E8F1"/>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endParaRPr kumimoji="0" lang="zh-CN" altLang="en-US" sz="25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1" marB="45721"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E8F1"/>
                    </a:solidFill>
                  </a:tcPr>
                </a:tc>
                <a:extLst>
                  <a:ext uri="{0D108BD9-81ED-4DB2-BD59-A6C34878D82A}">
                    <a16:rowId xmlns:a16="http://schemas.microsoft.com/office/drawing/2014/main" val="1714424656"/>
                  </a:ext>
                </a:extLst>
              </a:tr>
              <a:tr h="647700">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r>
                        <a:rPr kumimoji="0" lang="en-US" altLang="zh-TW"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2.3</a:t>
                      </a:r>
                      <a:endParaRPr kumimoji="0" lang="zh-CN"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1" marB="45721"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F4F8"/>
                    </a:solidFill>
                  </a:tcPr>
                </a:tc>
                <a:tc>
                  <a:txBody>
                    <a:bodyPr/>
                    <a:lstStyle>
                      <a:lvl1pPr defTabSz="1316038">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316038">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316038">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316038">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316038">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316038" rtl="0" eaLnBrk="1" fontAlgn="base" latinLnBrk="0" hangingPunct="1">
                        <a:lnSpc>
                          <a:spcPct val="120000"/>
                        </a:lnSpc>
                        <a:spcBef>
                          <a:spcPct val="0"/>
                        </a:spcBef>
                        <a:spcAft>
                          <a:spcPct val="0"/>
                        </a:spcAft>
                        <a:buClrTx/>
                        <a:buSzTx/>
                        <a:buFontTx/>
                        <a:buNone/>
                        <a:tabLst/>
                      </a:pPr>
                      <a:r>
                        <a:rPr kumimoji="0" lang="zh-TW"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解决问题按“七步骤法”走 </a:t>
                      </a:r>
                      <a:endParaRPr kumimoji="0" lang="zh-CN"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1" marB="45721"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F4F8"/>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r>
                        <a:rPr kumimoji="0" lang="en-US" altLang="zh-TW"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23</a:t>
                      </a:r>
                      <a:endParaRPr kumimoji="0" lang="zh-CN"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1" marB="45721"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F4F8"/>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endParaRPr kumimoji="0" lang="zh-CN" altLang="en-US" sz="25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1" marB="45721"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F4F8"/>
                    </a:solidFill>
                  </a:tcPr>
                </a:tc>
                <a:extLst>
                  <a:ext uri="{0D108BD9-81ED-4DB2-BD59-A6C34878D82A}">
                    <a16:rowId xmlns:a16="http://schemas.microsoft.com/office/drawing/2014/main" val="4284583763"/>
                  </a:ext>
                </a:extLst>
              </a:tr>
              <a:tr h="795338">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r>
                        <a:rPr kumimoji="0" lang="en-US" altLang="zh-TW"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2.4</a:t>
                      </a:r>
                      <a:endParaRPr kumimoji="0" lang="zh-CN"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1" marB="45721"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E8F1"/>
                    </a:solidFill>
                  </a:tcPr>
                </a:tc>
                <a:tc>
                  <a:txBody>
                    <a:bodyPr/>
                    <a:lstStyle>
                      <a:lvl1pPr defTabSz="1316038">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316038">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316038">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316038">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316038">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316038" rtl="0" eaLnBrk="1" fontAlgn="base" latinLnBrk="0" hangingPunct="1">
                        <a:lnSpc>
                          <a:spcPct val="120000"/>
                        </a:lnSpc>
                        <a:spcBef>
                          <a:spcPct val="0"/>
                        </a:spcBef>
                        <a:spcAft>
                          <a:spcPct val="0"/>
                        </a:spcAft>
                        <a:buClrTx/>
                        <a:buSzTx/>
                        <a:buFontTx/>
                        <a:buNone/>
                        <a:tabLst/>
                      </a:pPr>
                      <a:r>
                        <a:rPr kumimoji="0" lang="zh-TW"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处理问题从不拖拉 </a:t>
                      </a:r>
                      <a:endParaRPr kumimoji="0" lang="zh-CN"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1" marB="45721"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E8F1"/>
                    </a:solidFill>
                  </a:tcPr>
                </a:tc>
                <a:tc>
                  <a:txBody>
                    <a:bodyPr/>
                    <a:lstStyle>
                      <a:lvl1pPr defTabSz="1316038">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316038">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316038">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316038">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316038">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316038" rtl="0" eaLnBrk="1" fontAlgn="base" latinLnBrk="0" hangingPunct="1">
                        <a:lnSpc>
                          <a:spcPct val="120000"/>
                        </a:lnSpc>
                        <a:spcBef>
                          <a:spcPct val="0"/>
                        </a:spcBef>
                        <a:spcAft>
                          <a:spcPct val="0"/>
                        </a:spcAft>
                        <a:buClrTx/>
                        <a:buSzTx/>
                        <a:buFontTx/>
                        <a:buNone/>
                        <a:tabLst/>
                      </a:pPr>
                      <a:r>
                        <a:rPr kumimoji="0" lang="en-US" altLang="zh-TW"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27</a:t>
                      </a:r>
                    </a:p>
                    <a:p>
                      <a:pPr marL="0" marR="0" lvl="0" indent="0" algn="l" defTabSz="1316038" rtl="0" eaLnBrk="1" fontAlgn="base" latinLnBrk="0" hangingPunct="1">
                        <a:lnSpc>
                          <a:spcPct val="120000"/>
                        </a:lnSpc>
                        <a:spcBef>
                          <a:spcPct val="0"/>
                        </a:spcBef>
                        <a:spcAft>
                          <a:spcPct val="0"/>
                        </a:spcAft>
                        <a:buClrTx/>
                        <a:buSzTx/>
                        <a:buFontTx/>
                        <a:buNone/>
                        <a:tabLst/>
                      </a:pPr>
                      <a:endParaRPr kumimoji="0" lang="zh-CN"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1" marB="45721"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E8F1"/>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endParaRPr kumimoji="0" lang="zh-CN" altLang="en-US" sz="25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1" marB="45721"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E8F1"/>
                    </a:solidFill>
                  </a:tcPr>
                </a:tc>
                <a:extLst>
                  <a:ext uri="{0D108BD9-81ED-4DB2-BD59-A6C34878D82A}">
                    <a16:rowId xmlns:a16="http://schemas.microsoft.com/office/drawing/2014/main" val="290683077"/>
                  </a:ext>
                </a:extLst>
              </a:tr>
            </a:tbl>
          </a:graphicData>
        </a:graphic>
      </p:graphicFrame>
    </p:spTree>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文本框 3">
            <a:extLst>
              <a:ext uri="{FF2B5EF4-FFF2-40B4-BE49-F238E27FC236}">
                <a16:creationId xmlns:a16="http://schemas.microsoft.com/office/drawing/2014/main" id="{289FE63B-A00E-4BD9-9081-86C1FF94C2B3}"/>
              </a:ext>
            </a:extLst>
          </p:cNvPr>
          <p:cNvSpPr txBox="1"/>
          <p:nvPr/>
        </p:nvSpPr>
        <p:spPr>
          <a:xfrm>
            <a:off x="6953523" y="144240"/>
            <a:ext cx="1753444" cy="700769"/>
          </a:xfrm>
          <a:prstGeom prst="rect">
            <a:avLst/>
          </a:prstGeom>
          <a:noFill/>
          <a:effectLst/>
        </p:spPr>
        <p:txBody>
          <a:bodyPr>
            <a:spAutoFit/>
          </a:bodyPr>
          <a:lstStyle/>
          <a:p>
            <a:pP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目录</a:t>
            </a:r>
          </a:p>
        </p:txBody>
      </p:sp>
      <p:graphicFrame>
        <p:nvGraphicFramePr>
          <p:cNvPr id="2" name="表格 1">
            <a:extLst>
              <a:ext uri="{FF2B5EF4-FFF2-40B4-BE49-F238E27FC236}">
                <a16:creationId xmlns:a16="http://schemas.microsoft.com/office/drawing/2014/main" id="{CB34F26E-04BA-4F1C-94FC-5CD5288C5C4E}"/>
              </a:ext>
            </a:extLst>
          </p:cNvPr>
          <p:cNvGraphicFramePr>
            <a:graphicFrameLocks noGrp="1"/>
          </p:cNvGraphicFramePr>
          <p:nvPr/>
        </p:nvGraphicFramePr>
        <p:xfrm>
          <a:off x="1614488" y="1098550"/>
          <a:ext cx="13681075" cy="7877440"/>
        </p:xfrm>
        <a:graphic>
          <a:graphicData uri="http://schemas.openxmlformats.org/drawingml/2006/table">
            <a:tbl>
              <a:tblPr/>
              <a:tblGrid>
                <a:gridCol w="1079500">
                  <a:extLst>
                    <a:ext uri="{9D8B030D-6E8A-4147-A177-3AD203B41FA5}">
                      <a16:colId xmlns:a16="http://schemas.microsoft.com/office/drawing/2014/main" val="4252382064"/>
                    </a:ext>
                  </a:extLst>
                </a:gridCol>
                <a:gridCol w="5334000">
                  <a:extLst>
                    <a:ext uri="{9D8B030D-6E8A-4147-A177-3AD203B41FA5}">
                      <a16:colId xmlns:a16="http://schemas.microsoft.com/office/drawing/2014/main" val="1901970022"/>
                    </a:ext>
                  </a:extLst>
                </a:gridCol>
                <a:gridCol w="1084262">
                  <a:extLst>
                    <a:ext uri="{9D8B030D-6E8A-4147-A177-3AD203B41FA5}">
                      <a16:colId xmlns:a16="http://schemas.microsoft.com/office/drawing/2014/main" val="1333799110"/>
                    </a:ext>
                  </a:extLst>
                </a:gridCol>
                <a:gridCol w="6183313">
                  <a:extLst>
                    <a:ext uri="{9D8B030D-6E8A-4147-A177-3AD203B41FA5}">
                      <a16:colId xmlns:a16="http://schemas.microsoft.com/office/drawing/2014/main" val="1343340631"/>
                    </a:ext>
                  </a:extLst>
                </a:gridCol>
              </a:tblGrid>
              <a:tr h="647700">
                <a:tc gridSpan="4">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r>
                        <a:rPr kumimoji="0" lang="zh-TW" altLang="en-US" sz="2800" b="1" i="0" u="none" strike="noStrike" cap="none" normalizeH="0" baseline="0">
                          <a:ln>
                            <a:noFill/>
                          </a:ln>
                          <a:solidFill>
                            <a:srgbClr val="FFFFFF"/>
                          </a:solidFill>
                          <a:effectLst/>
                          <a:latin typeface="Arial" panose="020B0604020202020204" pitchFamily="34" charset="0"/>
                          <a:ea typeface="微软雅黑" panose="020B0503020204020204" pitchFamily="34" charset="-122"/>
                          <a:sym typeface="+mn-lt"/>
                        </a:rPr>
                        <a:t>第</a:t>
                      </a:r>
                      <a:r>
                        <a:rPr kumimoji="0" lang="en-US" altLang="zh-TW" sz="2800" b="1" i="0" u="none" strike="noStrike" cap="none" normalizeH="0" baseline="0">
                          <a:ln>
                            <a:noFill/>
                          </a:ln>
                          <a:solidFill>
                            <a:srgbClr val="FFFFFF"/>
                          </a:solidFill>
                          <a:effectLst/>
                          <a:latin typeface="Arial" panose="020B0604020202020204" pitchFamily="34" charset="0"/>
                          <a:ea typeface="微软雅黑" panose="020B0503020204020204" pitchFamily="34" charset="-122"/>
                          <a:sym typeface="+mn-lt"/>
                        </a:rPr>
                        <a:t>2</a:t>
                      </a:r>
                      <a:r>
                        <a:rPr kumimoji="0" lang="zh-TW" altLang="en-US" sz="2800" b="1" i="0" u="none" strike="noStrike" cap="none" normalizeH="0" baseline="0">
                          <a:ln>
                            <a:noFill/>
                          </a:ln>
                          <a:solidFill>
                            <a:srgbClr val="FFFFFF"/>
                          </a:solidFill>
                          <a:effectLst/>
                          <a:latin typeface="Arial" panose="020B0604020202020204" pitchFamily="34" charset="0"/>
                          <a:ea typeface="微软雅黑" panose="020B0503020204020204" pitchFamily="34" charset="-122"/>
                          <a:sym typeface="+mn-lt"/>
                        </a:rPr>
                        <a:t>章      技朮权威来自</a:t>
                      </a:r>
                      <a:r>
                        <a:rPr kumimoji="0" lang="en-US" altLang="zh-TW" sz="2800" b="1" i="0" u="none" strike="noStrike" cap="none" normalizeH="0" baseline="0">
                          <a:ln>
                            <a:noFill/>
                          </a:ln>
                          <a:solidFill>
                            <a:srgbClr val="FFFFFF"/>
                          </a:solidFill>
                          <a:effectLst/>
                          <a:latin typeface="Arial" panose="020B0604020202020204" pitchFamily="34" charset="0"/>
                          <a:ea typeface="微软雅黑" panose="020B0503020204020204" pitchFamily="34" charset="-122"/>
                          <a:sym typeface="+mn-lt"/>
                        </a:rPr>
                        <a:t>PE</a:t>
                      </a:r>
                    </a:p>
                  </a:txBody>
                  <a:tcPr marL="91444" marR="91444" marT="45725" marB="45725"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3CBDDB"/>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3640534548"/>
                  </a:ext>
                </a:extLst>
              </a:tr>
              <a:tr h="536575">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r>
                        <a:rPr kumimoji="0" lang="en-US" altLang="zh-CN"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1</a:t>
                      </a:r>
                      <a:endParaRPr kumimoji="0" lang="zh-CN" altLang="en-US"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5" marB="45725"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E8F1"/>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r>
                        <a:rPr kumimoji="0" lang="en-US" altLang="zh-TW"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PE</a:t>
                      </a:r>
                      <a:r>
                        <a:rPr kumimoji="0" lang="zh-TW" altLang="en-US"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是什么 </a:t>
                      </a:r>
                      <a:r>
                        <a:rPr kumimoji="0" lang="en-US" altLang="zh-TW"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 31</a:t>
                      </a:r>
                      <a:endParaRPr kumimoji="0" lang="en-US" altLang="zh-TW" sz="1800" b="1"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5" marB="45725"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E8F1"/>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r>
                        <a:rPr kumimoji="0" lang="en-US" altLang="zh-TW"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3</a:t>
                      </a:r>
                      <a:endParaRPr kumimoji="0" lang="zh-CN"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5" marB="45725"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E8F1"/>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endParaRPr kumimoji="0" lang="zh-CN"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5" marB="45725"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E8F1"/>
                    </a:solidFill>
                  </a:tcPr>
                </a:tc>
                <a:extLst>
                  <a:ext uri="{0D108BD9-81ED-4DB2-BD59-A6C34878D82A}">
                    <a16:rowId xmlns:a16="http://schemas.microsoft.com/office/drawing/2014/main" val="3660264839"/>
                  </a:ext>
                </a:extLst>
              </a:tr>
              <a:tr h="777875">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r>
                        <a:rPr kumimoji="0" lang="en-US" altLang="zh-TW"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1.1</a:t>
                      </a:r>
                      <a:endParaRPr kumimoji="0" lang="zh-CN" altLang="en-US"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5" marB="45725"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F4F8"/>
                    </a:solidFill>
                  </a:tcPr>
                </a:tc>
                <a:tc>
                  <a:txBody>
                    <a:bodyPr/>
                    <a:lstStyle>
                      <a:lvl1pPr defTabSz="1316038">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316038">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316038">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316038">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316038">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316038" rtl="0" eaLnBrk="1" fontAlgn="base" latinLnBrk="0" hangingPunct="1">
                        <a:lnSpc>
                          <a:spcPct val="120000"/>
                        </a:lnSpc>
                        <a:spcBef>
                          <a:spcPct val="0"/>
                        </a:spcBef>
                        <a:spcAft>
                          <a:spcPct val="0"/>
                        </a:spcAft>
                        <a:buClrTx/>
                        <a:buSzTx/>
                        <a:buFontTx/>
                        <a:buNone/>
                        <a:tabLst/>
                      </a:pPr>
                      <a:r>
                        <a:rPr kumimoji="0" lang="en-US" altLang="zh-TW"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PE</a:t>
                      </a:r>
                      <a:r>
                        <a:rPr kumimoji="0" lang="zh-TW" altLang="en-US"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是指一个部门 </a:t>
                      </a:r>
                      <a:r>
                        <a:rPr kumimoji="0" lang="en-US" altLang="zh-TW"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 32</a:t>
                      </a:r>
                    </a:p>
                    <a:p>
                      <a:pPr marL="0" marR="0" lvl="0" indent="0" algn="l" defTabSz="1316038" rtl="0" eaLnBrk="1" fontAlgn="base" latinLnBrk="0" hangingPunct="1">
                        <a:lnSpc>
                          <a:spcPct val="120000"/>
                        </a:lnSpc>
                        <a:spcBef>
                          <a:spcPct val="0"/>
                        </a:spcBef>
                        <a:spcAft>
                          <a:spcPct val="0"/>
                        </a:spcAft>
                        <a:buClrTx/>
                        <a:buSzTx/>
                        <a:buFontTx/>
                        <a:buNone/>
                        <a:tabLst/>
                      </a:pPr>
                      <a:endParaRPr kumimoji="0" lang="en-US" altLang="zh-TW"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5" marB="45725"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F4F8"/>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r>
                        <a:rPr kumimoji="0" lang="en-US" altLang="zh-TW"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4</a:t>
                      </a:r>
                      <a:endParaRPr kumimoji="0" lang="zh-CN"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5" marB="45725"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F4F8"/>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endParaRPr kumimoji="0" lang="zh-CN" altLang="en-US" sz="2000" b="0" i="1"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5" marB="45725"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F4F8"/>
                    </a:solidFill>
                  </a:tcPr>
                </a:tc>
                <a:extLst>
                  <a:ext uri="{0D108BD9-81ED-4DB2-BD59-A6C34878D82A}">
                    <a16:rowId xmlns:a16="http://schemas.microsoft.com/office/drawing/2014/main" val="4093090342"/>
                  </a:ext>
                </a:extLst>
              </a:tr>
              <a:tr h="473075">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r>
                        <a:rPr kumimoji="0" lang="en-US" altLang="zh-CN"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1.2</a:t>
                      </a:r>
                      <a:endParaRPr kumimoji="0" lang="zh-CN" altLang="en-US"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5" marB="45725"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E8F1"/>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r>
                        <a:rPr kumimoji="0" lang="en-US" altLang="zh-TW"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1.2 PE</a:t>
                      </a:r>
                      <a:r>
                        <a:rPr kumimoji="0" lang="zh-TW" altLang="en-US"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是指一类人 </a:t>
                      </a:r>
                      <a:r>
                        <a:rPr kumimoji="0" lang="en-US" altLang="zh-TW"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 34</a:t>
                      </a:r>
                    </a:p>
                  </a:txBody>
                  <a:tcPr marL="91444" marR="91444" marT="45725" marB="45725"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E8F1"/>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r>
                        <a:rPr kumimoji="0" lang="en-US" altLang="zh-TW"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7</a:t>
                      </a:r>
                      <a:endParaRPr kumimoji="0" lang="zh-CN"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5" marB="45725"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E8F1"/>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endParaRPr kumimoji="0" lang="zh-CN" altLang="en-US" sz="25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5" marB="45725"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E8F1"/>
                    </a:solidFill>
                  </a:tcPr>
                </a:tc>
                <a:extLst>
                  <a:ext uri="{0D108BD9-81ED-4DB2-BD59-A6C34878D82A}">
                    <a16:rowId xmlns:a16="http://schemas.microsoft.com/office/drawing/2014/main" val="1385131138"/>
                  </a:ext>
                </a:extLst>
              </a:tr>
              <a:tr h="473075">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r>
                        <a:rPr kumimoji="0" lang="en-US" altLang="zh-TW"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1.3</a:t>
                      </a:r>
                      <a:endParaRPr kumimoji="0" lang="zh-CN" altLang="en-US"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5" marB="45725"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F4F8"/>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r>
                        <a:rPr kumimoji="0" lang="en-US" altLang="zh-TW"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PE</a:t>
                      </a:r>
                      <a:r>
                        <a:rPr kumimoji="0" lang="zh-TW" altLang="en-US"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也可以指一种状态 </a:t>
                      </a:r>
                      <a:r>
                        <a:rPr kumimoji="0" lang="en-US" altLang="zh-TW"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 34</a:t>
                      </a:r>
                      <a:endParaRPr kumimoji="0" lang="en-US" altLang="zh-TW" sz="1800" b="1"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5" marB="45725"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F4F8"/>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r>
                        <a:rPr kumimoji="0" lang="en-US" altLang="zh-TW"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8</a:t>
                      </a:r>
                      <a:endParaRPr kumimoji="0" lang="zh-CN"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5" marB="45725"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F4F8"/>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endParaRPr kumimoji="0" lang="zh-CN" altLang="en-US" sz="25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5" marB="45725"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F4F8"/>
                    </a:solidFill>
                  </a:tcPr>
                </a:tc>
                <a:extLst>
                  <a:ext uri="{0D108BD9-81ED-4DB2-BD59-A6C34878D82A}">
                    <a16:rowId xmlns:a16="http://schemas.microsoft.com/office/drawing/2014/main" val="3633786338"/>
                  </a:ext>
                </a:extLst>
              </a:tr>
              <a:tr h="536575">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r>
                        <a:rPr kumimoji="0" lang="en-US" altLang="zh-TW"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2.</a:t>
                      </a:r>
                      <a:endParaRPr kumimoji="0" lang="zh-CN" altLang="en-US"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5" marB="45725"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E8F1"/>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r>
                        <a:rPr kumimoji="0" lang="en-US" altLang="zh-TW"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PE</a:t>
                      </a:r>
                      <a:r>
                        <a:rPr kumimoji="0" lang="zh-TW" altLang="en-US"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担负着哪些任务 </a:t>
                      </a:r>
                      <a:r>
                        <a:rPr kumimoji="0" lang="en-US" altLang="zh-TW"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 35</a:t>
                      </a:r>
                      <a:endParaRPr kumimoji="0" lang="en-US" altLang="zh-TW" sz="1800" b="1"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5" marB="45725"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E8F1"/>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r>
                        <a:rPr kumimoji="0" lang="en-US" altLang="zh-TW"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14</a:t>
                      </a:r>
                      <a:endParaRPr kumimoji="0" lang="zh-CN"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5" marB="45725"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E8F1"/>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endParaRPr kumimoji="0" lang="zh-CN" altLang="en-US" sz="25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5" marB="45725"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E8F1"/>
                    </a:solidFill>
                  </a:tcPr>
                </a:tc>
                <a:extLst>
                  <a:ext uri="{0D108BD9-81ED-4DB2-BD59-A6C34878D82A}">
                    <a16:rowId xmlns:a16="http://schemas.microsoft.com/office/drawing/2014/main" val="1173326487"/>
                  </a:ext>
                </a:extLst>
              </a:tr>
              <a:tr h="473075">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r>
                        <a:rPr kumimoji="0" lang="en-US" altLang="zh-TW"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2.1</a:t>
                      </a:r>
                      <a:endParaRPr kumimoji="0" lang="zh-CN" altLang="en-US"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5" marB="45725"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F4F8"/>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r>
                        <a:rPr kumimoji="0" lang="zh-TW" altLang="en-US"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跟踪试产新机种 </a:t>
                      </a:r>
                      <a:r>
                        <a:rPr kumimoji="0" lang="en-US" altLang="zh-TW" sz="18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 37</a:t>
                      </a:r>
                    </a:p>
                  </a:txBody>
                  <a:tcPr marL="91444" marR="91444" marT="45725" marB="45725"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F4F8"/>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r>
                        <a:rPr kumimoji="0" lang="en-US" altLang="zh-TW"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15</a:t>
                      </a:r>
                      <a:endParaRPr kumimoji="0" lang="zh-CN"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5" marB="45725"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F4F8"/>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endParaRPr kumimoji="0" lang="zh-CN" altLang="en-US" sz="25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5" marB="45725"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F4F8"/>
                    </a:solidFill>
                  </a:tcPr>
                </a:tc>
                <a:extLst>
                  <a:ext uri="{0D108BD9-81ED-4DB2-BD59-A6C34878D82A}">
                    <a16:rowId xmlns:a16="http://schemas.microsoft.com/office/drawing/2014/main" val="1671406157"/>
                  </a:ext>
                </a:extLst>
              </a:tr>
              <a:tr h="473075">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r>
                        <a:rPr kumimoji="0" lang="en-US" altLang="zh-TW"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2.2</a:t>
                      </a:r>
                      <a:endParaRPr kumimoji="0" lang="zh-CN"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5" marB="45725"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E8F1"/>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r>
                        <a:rPr kumimoji="0" lang="zh-TW"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就地解决生产突发事故 </a:t>
                      </a:r>
                      <a:r>
                        <a:rPr kumimoji="0" lang="en-US" altLang="zh-TW"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 39</a:t>
                      </a:r>
                    </a:p>
                  </a:txBody>
                  <a:tcPr marL="91444" marR="91444" marT="45725" marB="45725"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E8F1"/>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r>
                        <a:rPr kumimoji="0" lang="en-US" altLang="zh-TW"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 17</a:t>
                      </a:r>
                      <a:endParaRPr kumimoji="0" lang="zh-CN"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5" marB="45725"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E8F1"/>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endParaRPr kumimoji="0" lang="zh-CN" altLang="en-US" sz="25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5" marB="45725"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E8F1"/>
                    </a:solidFill>
                  </a:tcPr>
                </a:tc>
                <a:extLst>
                  <a:ext uri="{0D108BD9-81ED-4DB2-BD59-A6C34878D82A}">
                    <a16:rowId xmlns:a16="http://schemas.microsoft.com/office/drawing/2014/main" val="522701530"/>
                  </a:ext>
                </a:extLst>
              </a:tr>
              <a:tr h="473075">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r>
                        <a:rPr kumimoji="0" lang="en-US" altLang="zh-TW"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2.3 </a:t>
                      </a:r>
                      <a:endParaRPr kumimoji="0" lang="zh-CN"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5" marB="45725"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F4F8"/>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r>
                        <a:rPr kumimoji="0" lang="zh-TW"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临时性问题第一时间解决 </a:t>
                      </a:r>
                      <a:r>
                        <a:rPr kumimoji="0" lang="en-US" altLang="zh-TW"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 40</a:t>
                      </a:r>
                    </a:p>
                  </a:txBody>
                  <a:tcPr marL="91444" marR="91444" marT="45725" marB="45725"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F4F8"/>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r>
                        <a:rPr kumimoji="0" lang="en-US" altLang="zh-TW"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20</a:t>
                      </a:r>
                      <a:endParaRPr kumimoji="0" lang="zh-CN"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5" marB="45725"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F4F8"/>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endParaRPr kumimoji="0" lang="zh-CN" altLang="en-US" sz="25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5" marB="45725"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F4F8"/>
                    </a:solidFill>
                  </a:tcPr>
                </a:tc>
                <a:extLst>
                  <a:ext uri="{0D108BD9-81ED-4DB2-BD59-A6C34878D82A}">
                    <a16:rowId xmlns:a16="http://schemas.microsoft.com/office/drawing/2014/main" val="3476475522"/>
                  </a:ext>
                </a:extLst>
              </a:tr>
              <a:tr h="508000">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r>
                        <a:rPr kumimoji="0" lang="en-US" altLang="zh-TW"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2.4</a:t>
                      </a:r>
                      <a:endParaRPr kumimoji="0" lang="zh-CN"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5" marB="45725"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E8F1"/>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r>
                        <a:rPr kumimoji="0" lang="zh-TW"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紧急性问题第一时间解决 </a:t>
                      </a:r>
                      <a:r>
                        <a:rPr kumimoji="0" lang="en-US" altLang="zh-TW"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 42</a:t>
                      </a:r>
                    </a:p>
                  </a:txBody>
                  <a:tcPr marL="91444" marR="91444" marT="45725" marB="45725"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E8F1"/>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r>
                        <a:rPr kumimoji="0" lang="en-US" altLang="zh-TW"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21</a:t>
                      </a:r>
                      <a:endParaRPr kumimoji="0" lang="zh-CN"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5" marB="45725"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E8F1"/>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endParaRPr kumimoji="0" lang="zh-CN" altLang="en-US" sz="25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5" marB="45725"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E8F1"/>
                    </a:solidFill>
                  </a:tcPr>
                </a:tc>
                <a:extLst>
                  <a:ext uri="{0D108BD9-81ED-4DB2-BD59-A6C34878D82A}">
                    <a16:rowId xmlns:a16="http://schemas.microsoft.com/office/drawing/2014/main" val="464969613"/>
                  </a:ext>
                </a:extLst>
              </a:tr>
              <a:tr h="473075">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r>
                        <a:rPr kumimoji="0" lang="en-US" altLang="zh-TW"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2.5 </a:t>
                      </a:r>
                      <a:endParaRPr kumimoji="0" lang="zh-CN"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5" marB="45725"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F4F8"/>
                    </a:solidFill>
                  </a:tcPr>
                </a:tc>
                <a:tc>
                  <a:txBody>
                    <a:bodyPr/>
                    <a:lstStyle>
                      <a:lvl1pPr defTabSz="1316038">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316038">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316038">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316038">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316038">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316038" rtl="0" eaLnBrk="1" fontAlgn="base" latinLnBrk="0" hangingPunct="1">
                        <a:lnSpc>
                          <a:spcPct val="120000"/>
                        </a:lnSpc>
                        <a:spcBef>
                          <a:spcPct val="0"/>
                        </a:spcBef>
                        <a:spcAft>
                          <a:spcPct val="0"/>
                        </a:spcAft>
                        <a:buClrTx/>
                        <a:buSzTx/>
                        <a:buFontTx/>
                        <a:buNone/>
                        <a:tabLst/>
                      </a:pPr>
                      <a:r>
                        <a:rPr kumimoji="0" lang="zh-TW"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生产改进持续做 </a:t>
                      </a:r>
                      <a:r>
                        <a:rPr kumimoji="0" lang="en-US" altLang="zh-TW"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 43</a:t>
                      </a:r>
                      <a:endParaRPr kumimoji="0" lang="zh-CN"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5" marB="45725"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F4F8"/>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endParaRPr kumimoji="0" lang="zh-CN"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5" marB="45725"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F4F8"/>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endParaRPr kumimoji="0" lang="zh-CN" altLang="en-US" sz="25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5" marB="45725"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F4F8"/>
                    </a:solidFill>
                  </a:tcPr>
                </a:tc>
                <a:extLst>
                  <a:ext uri="{0D108BD9-81ED-4DB2-BD59-A6C34878D82A}">
                    <a16:rowId xmlns:a16="http://schemas.microsoft.com/office/drawing/2014/main" val="1478568951"/>
                  </a:ext>
                </a:extLst>
              </a:tr>
              <a:tr h="473075">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r>
                        <a:rPr kumimoji="0" lang="en-US" altLang="zh-TW"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2.6 </a:t>
                      </a:r>
                      <a:endParaRPr kumimoji="0" lang="zh-CN"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5" marB="45725"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E8F1"/>
                    </a:solidFill>
                  </a:tcPr>
                </a:tc>
                <a:tc>
                  <a:txBody>
                    <a:bodyPr/>
                    <a:lstStyle>
                      <a:lvl1pPr defTabSz="1316038">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316038">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316038">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316038">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316038">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316038" rtl="0" eaLnBrk="1" fontAlgn="base" latinLnBrk="0" hangingPunct="1">
                        <a:lnSpc>
                          <a:spcPct val="120000"/>
                        </a:lnSpc>
                        <a:spcBef>
                          <a:spcPct val="0"/>
                        </a:spcBef>
                        <a:spcAft>
                          <a:spcPct val="0"/>
                        </a:spcAft>
                        <a:buClrTx/>
                        <a:buSzTx/>
                        <a:buFontTx/>
                        <a:buNone/>
                        <a:tabLst/>
                      </a:pPr>
                      <a:r>
                        <a:rPr kumimoji="0" lang="zh-TW"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工程变更紧盯住 </a:t>
                      </a:r>
                      <a:r>
                        <a:rPr kumimoji="0" lang="en-US" altLang="zh-TW"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 45</a:t>
                      </a:r>
                      <a:endParaRPr kumimoji="0" lang="zh-CN"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5" marB="45725"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E8F1"/>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endParaRPr kumimoji="0" lang="zh-CN"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5" marB="45725"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E8F1"/>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endParaRPr kumimoji="0" lang="zh-CN" altLang="en-US" sz="25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5" marB="45725"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E8F1"/>
                    </a:solidFill>
                  </a:tcPr>
                </a:tc>
                <a:extLst>
                  <a:ext uri="{0D108BD9-81ED-4DB2-BD59-A6C34878D82A}">
                    <a16:rowId xmlns:a16="http://schemas.microsoft.com/office/drawing/2014/main" val="4104514598"/>
                  </a:ext>
                </a:extLst>
              </a:tr>
              <a:tr h="528638">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r>
                        <a:rPr kumimoji="0" lang="en-US" altLang="zh-TW"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2.7</a:t>
                      </a:r>
                      <a:endParaRPr kumimoji="0" lang="zh-CN"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5" marB="45725"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F4F8"/>
                    </a:solidFill>
                  </a:tcPr>
                </a:tc>
                <a:tc>
                  <a:txBody>
                    <a:bodyPr/>
                    <a:lstStyle>
                      <a:lvl1pPr defTabSz="1316038">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316038">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316038">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316038">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316038">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316038" rtl="0" eaLnBrk="1" fontAlgn="base" latinLnBrk="0" hangingPunct="1">
                        <a:lnSpc>
                          <a:spcPct val="120000"/>
                        </a:lnSpc>
                        <a:spcBef>
                          <a:spcPct val="0"/>
                        </a:spcBef>
                        <a:spcAft>
                          <a:spcPct val="0"/>
                        </a:spcAft>
                        <a:buClrTx/>
                        <a:buSzTx/>
                        <a:buFontTx/>
                        <a:buNone/>
                        <a:tabLst/>
                      </a:pPr>
                      <a:r>
                        <a:rPr kumimoji="0" lang="zh-TW"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事故材料要鉴定 </a:t>
                      </a:r>
                      <a:r>
                        <a:rPr kumimoji="0" lang="en-US" altLang="zh-TW"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rPr>
                        <a:t>/ 48</a:t>
                      </a:r>
                      <a:endParaRPr kumimoji="0" lang="zh-CN"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5" marB="45725"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F4F8"/>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endParaRPr kumimoji="0" lang="zh-CN"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5" marB="45725"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F4F8"/>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endParaRPr kumimoji="0" lang="zh-CN" altLang="en-US" sz="25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5" marB="45725"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F4F8"/>
                    </a:solidFill>
                  </a:tcPr>
                </a:tc>
                <a:extLst>
                  <a:ext uri="{0D108BD9-81ED-4DB2-BD59-A6C34878D82A}">
                    <a16:rowId xmlns:a16="http://schemas.microsoft.com/office/drawing/2014/main" val="3201658970"/>
                  </a:ext>
                </a:extLst>
              </a:tr>
              <a:tr h="795338">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endParaRPr kumimoji="0" lang="zh-CN"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5" marB="45725"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E8F1"/>
                    </a:solidFill>
                  </a:tcPr>
                </a:tc>
                <a:tc>
                  <a:txBody>
                    <a:bodyPr/>
                    <a:lstStyle>
                      <a:lvl1pPr defTabSz="1316038">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316038">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316038">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316038">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316038">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316038"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316038" rtl="0" eaLnBrk="1" fontAlgn="base" latinLnBrk="0" hangingPunct="1">
                        <a:lnSpc>
                          <a:spcPct val="120000"/>
                        </a:lnSpc>
                        <a:spcBef>
                          <a:spcPct val="0"/>
                        </a:spcBef>
                        <a:spcAft>
                          <a:spcPct val="0"/>
                        </a:spcAft>
                        <a:buClrTx/>
                        <a:buSzTx/>
                        <a:buFontTx/>
                        <a:buNone/>
                        <a:tabLst/>
                      </a:pPr>
                      <a:endParaRPr kumimoji="0" lang="zh-CN"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5" marB="45725"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E8F1"/>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endParaRPr kumimoji="0" lang="zh-CN" altLang="en-US" sz="20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5" marB="45725"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E8F1"/>
                    </a:solidFill>
                  </a:tcPr>
                </a:tc>
                <a:tc>
                  <a:txBody>
                    <a:bodyPr/>
                    <a:lstStyle>
                      <a:lvl1pPr defTabSz="1247775">
                        <a:lnSpc>
                          <a:spcPct val="90000"/>
                        </a:lnSpc>
                        <a:spcBef>
                          <a:spcPts val="1363"/>
                        </a:spcBef>
                        <a:buFont typeface="Arial" panose="020B0604020202020204" pitchFamily="34" charset="0"/>
                        <a:defRPr sz="2000">
                          <a:solidFill>
                            <a:schemeClr val="tx1"/>
                          </a:solidFill>
                          <a:latin typeface="Arial" panose="020B0604020202020204" pitchFamily="34" charset="0"/>
                          <a:ea typeface="微软雅黑" panose="020B0503020204020204" pitchFamily="34" charset="-122"/>
                        </a:defRPr>
                      </a:lvl1pPr>
                      <a:lvl2pPr marL="623888" defTabSz="1247775">
                        <a:lnSpc>
                          <a:spcPct val="90000"/>
                        </a:lnSpc>
                        <a:spcBef>
                          <a:spcPts val="688"/>
                        </a:spcBef>
                        <a:buFont typeface="Arial" panose="020B0604020202020204" pitchFamily="34" charset="0"/>
                        <a:defRPr sz="1900">
                          <a:solidFill>
                            <a:schemeClr val="tx1"/>
                          </a:solidFill>
                          <a:latin typeface="Arial" panose="020B0604020202020204" pitchFamily="34" charset="0"/>
                          <a:ea typeface="微软雅黑" panose="020B0503020204020204" pitchFamily="34" charset="-122"/>
                        </a:defRPr>
                      </a:lvl2pPr>
                      <a:lvl3pPr marL="1247775" defTabSz="1247775">
                        <a:lnSpc>
                          <a:spcPct val="90000"/>
                        </a:lnSpc>
                        <a:spcBef>
                          <a:spcPts val="688"/>
                        </a:spcBef>
                        <a:buFont typeface="Arial" panose="020B0604020202020204" pitchFamily="34" charset="0"/>
                        <a:defRPr sz="1700">
                          <a:solidFill>
                            <a:schemeClr val="tx1"/>
                          </a:solidFill>
                          <a:latin typeface="Arial" panose="020B0604020202020204" pitchFamily="34" charset="0"/>
                          <a:ea typeface="微软雅黑" panose="020B0503020204020204" pitchFamily="34" charset="-122"/>
                        </a:defRPr>
                      </a:lvl3pPr>
                      <a:lvl4pPr marL="1871663"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4pPr>
                      <a:lvl5pPr marL="2495550" defTabSz="1247775">
                        <a:lnSpc>
                          <a:spcPct val="90000"/>
                        </a:lnSpc>
                        <a:spcBef>
                          <a:spcPts val="688"/>
                        </a:spcBef>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5pPr>
                      <a:lvl6pPr marL="29527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6pPr>
                      <a:lvl7pPr marL="34099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7pPr>
                      <a:lvl8pPr marL="38671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8pPr>
                      <a:lvl9pPr marL="4324350" indent="-803275" defTabSz="1247775" fontAlgn="base">
                        <a:lnSpc>
                          <a:spcPct val="90000"/>
                        </a:lnSpc>
                        <a:spcBef>
                          <a:spcPts val="688"/>
                        </a:spcBef>
                        <a:spcAft>
                          <a:spcPct val="0"/>
                        </a:spcAft>
                        <a:buFont typeface="Arial" panose="020B0604020202020204" pitchFamily="34" charset="0"/>
                        <a:defRPr sz="1400">
                          <a:solidFill>
                            <a:schemeClr val="tx1"/>
                          </a:solidFill>
                          <a:latin typeface="Arial" panose="020B0604020202020204" pitchFamily="34" charset="0"/>
                          <a:ea typeface="微软雅黑" panose="020B0503020204020204" pitchFamily="34" charset="-122"/>
                        </a:defRPr>
                      </a:lvl9pPr>
                    </a:lstStyle>
                    <a:p>
                      <a:pPr marL="0" marR="0" lvl="0" indent="0" algn="l" defTabSz="1247775" rtl="0" eaLnBrk="1" fontAlgn="base" latinLnBrk="0" hangingPunct="1">
                        <a:lnSpc>
                          <a:spcPct val="120000"/>
                        </a:lnSpc>
                        <a:spcBef>
                          <a:spcPct val="0"/>
                        </a:spcBef>
                        <a:spcAft>
                          <a:spcPct val="0"/>
                        </a:spcAft>
                        <a:buClrTx/>
                        <a:buSzTx/>
                        <a:buFontTx/>
                        <a:buNone/>
                        <a:tabLst/>
                      </a:pPr>
                      <a:endParaRPr kumimoji="0" lang="zh-CN" altLang="en-US" sz="2500" b="0" i="0" u="none" strike="noStrike" cap="none" normalizeH="0" baseline="0">
                        <a:ln>
                          <a:noFill/>
                        </a:ln>
                        <a:solidFill>
                          <a:srgbClr val="000000"/>
                        </a:solidFill>
                        <a:effectLst/>
                        <a:latin typeface="Arial" panose="020B0604020202020204" pitchFamily="34" charset="0"/>
                        <a:ea typeface="微软雅黑" panose="020B0503020204020204" pitchFamily="34" charset="-122"/>
                        <a:sym typeface="+mn-lt"/>
                      </a:endParaRPr>
                    </a:p>
                  </a:txBody>
                  <a:tcPr marL="91444" marR="91444" marT="45725" marB="45725"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EE8F1"/>
                    </a:solidFill>
                  </a:tcPr>
                </a:tc>
                <a:extLst>
                  <a:ext uri="{0D108BD9-81ED-4DB2-BD59-A6C34878D82A}">
                    <a16:rowId xmlns:a16="http://schemas.microsoft.com/office/drawing/2014/main" val="1491326729"/>
                  </a:ext>
                </a:extLst>
              </a:tr>
            </a:tbl>
          </a:graphicData>
        </a:graphic>
      </p:graphicFrame>
    </p:spTree>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文本框 3">
            <a:extLst>
              <a:ext uri="{FF2B5EF4-FFF2-40B4-BE49-F238E27FC236}">
                <a16:creationId xmlns:a16="http://schemas.microsoft.com/office/drawing/2014/main" id="{64CC925F-F53E-4A16-A8A1-4355EB3F308C}"/>
              </a:ext>
            </a:extLst>
          </p:cNvPr>
          <p:cNvSpPr txBox="1"/>
          <p:nvPr/>
        </p:nvSpPr>
        <p:spPr>
          <a:xfrm>
            <a:off x="6953523" y="235487"/>
            <a:ext cx="1753444" cy="700769"/>
          </a:xfrm>
          <a:prstGeom prst="rect">
            <a:avLst/>
          </a:prstGeom>
          <a:noFill/>
          <a:effectLst/>
        </p:spPr>
        <p:txBody>
          <a:bodyPr>
            <a:spAutoFit/>
          </a:bodyPr>
          <a:lstStyle/>
          <a:p>
            <a:pP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目录</a:t>
            </a:r>
          </a:p>
        </p:txBody>
      </p:sp>
      <p:graphicFrame>
        <p:nvGraphicFramePr>
          <p:cNvPr id="2" name="表格 1">
            <a:extLst>
              <a:ext uri="{FF2B5EF4-FFF2-40B4-BE49-F238E27FC236}">
                <a16:creationId xmlns:a16="http://schemas.microsoft.com/office/drawing/2014/main" id="{9CC6998E-FE1E-4B92-99C4-5E8DFF37D21D}"/>
              </a:ext>
            </a:extLst>
          </p:cNvPr>
          <p:cNvGraphicFramePr>
            <a:graphicFrameLocks noGrp="1"/>
          </p:cNvGraphicFramePr>
          <p:nvPr/>
        </p:nvGraphicFramePr>
        <p:xfrm>
          <a:off x="1049338" y="1008063"/>
          <a:ext cx="13825536" cy="7877173"/>
        </p:xfrm>
        <a:graphic>
          <a:graphicData uri="http://schemas.openxmlformats.org/drawingml/2006/table">
            <a:tbl>
              <a:tblPr firstRow="1" bandRow="1">
                <a:tableStyleId>{7DF18680-E054-41AD-8BC1-D1AEF772440D}</a:tableStyleId>
              </a:tblPr>
              <a:tblGrid>
                <a:gridCol w="1091526">
                  <a:extLst>
                    <a:ext uri="{9D8B030D-6E8A-4147-A177-3AD203B41FA5}">
                      <a16:colId xmlns:a16="http://schemas.microsoft.com/office/drawing/2014/main" val="20000"/>
                    </a:ext>
                  </a:extLst>
                </a:gridCol>
                <a:gridCol w="5390534">
                  <a:extLst>
                    <a:ext uri="{9D8B030D-6E8A-4147-A177-3AD203B41FA5}">
                      <a16:colId xmlns:a16="http://schemas.microsoft.com/office/drawing/2014/main" val="20001"/>
                    </a:ext>
                  </a:extLst>
                </a:gridCol>
                <a:gridCol w="1095726">
                  <a:extLst>
                    <a:ext uri="{9D8B030D-6E8A-4147-A177-3AD203B41FA5}">
                      <a16:colId xmlns:a16="http://schemas.microsoft.com/office/drawing/2014/main" val="20002"/>
                    </a:ext>
                  </a:extLst>
                </a:gridCol>
                <a:gridCol w="6247750">
                  <a:extLst>
                    <a:ext uri="{9D8B030D-6E8A-4147-A177-3AD203B41FA5}">
                      <a16:colId xmlns:a16="http://schemas.microsoft.com/office/drawing/2014/main" val="20003"/>
                    </a:ext>
                  </a:extLst>
                </a:gridCol>
              </a:tblGrid>
              <a:tr h="648191">
                <a:tc gridSpan="4">
                  <a:txBody>
                    <a:bodyPr/>
                    <a:lstStyle/>
                    <a:p>
                      <a:pPr eaLnBrk="1" hangingPunct="1">
                        <a:lnSpc>
                          <a:spcPct val="120000"/>
                        </a:lnSpc>
                        <a:spcBef>
                          <a:spcPct val="0"/>
                        </a:spcBef>
                        <a:spcAft>
                          <a:spcPts val="0"/>
                        </a:spcAft>
                      </a:pPr>
                      <a:r>
                        <a:rPr lang="en-US" altLang="zh-TW" sz="2800" dirty="0">
                          <a:latin typeface="+mn-lt"/>
                          <a:ea typeface="+mn-ea"/>
                          <a:cs typeface="+mn-ea"/>
                          <a:sym typeface="+mn-lt"/>
                        </a:rPr>
                        <a:t>[</a:t>
                      </a:r>
                      <a:r>
                        <a:rPr lang="zh-TW" altLang="en-US" sz="2800" dirty="0">
                          <a:latin typeface="+mn-lt"/>
                          <a:ea typeface="+mn-ea"/>
                          <a:cs typeface="+mn-ea"/>
                          <a:sym typeface="+mn-lt"/>
                        </a:rPr>
                        <a:t>指引案例</a:t>
                      </a:r>
                      <a:r>
                        <a:rPr lang="en-US" altLang="zh-TW" sz="2800" dirty="0">
                          <a:latin typeface="+mn-lt"/>
                          <a:ea typeface="+mn-ea"/>
                          <a:cs typeface="+mn-ea"/>
                          <a:sym typeface="+mn-lt"/>
                        </a:rPr>
                        <a:t>]</a:t>
                      </a:r>
                      <a:endParaRPr lang="en-US" altLang="zh-TW" sz="2800" b="1" dirty="0">
                        <a:latin typeface="+mn-lt"/>
                        <a:ea typeface="+mn-ea"/>
                        <a:cs typeface="+mn-ea"/>
                        <a:sym typeface="+mn-lt"/>
                      </a:endParaRPr>
                    </a:p>
                  </a:txBody>
                  <a:tcPr marL="91444" marR="91444" marT="45727" marB="45727"/>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536336">
                <a:tc>
                  <a:txBody>
                    <a:bodyPr/>
                    <a:lstStyle/>
                    <a:p>
                      <a:pPr>
                        <a:lnSpc>
                          <a:spcPct val="120000"/>
                        </a:lnSpc>
                        <a:spcBef>
                          <a:spcPts val="0"/>
                        </a:spcBef>
                        <a:spcAft>
                          <a:spcPts val="0"/>
                        </a:spcAft>
                      </a:pPr>
                      <a:r>
                        <a:rPr lang="en-US" altLang="zh-CN" sz="1800">
                          <a:latin typeface="+mn-lt"/>
                          <a:ea typeface="+mn-ea"/>
                          <a:cs typeface="+mn-ea"/>
                          <a:sym typeface="+mn-lt"/>
                        </a:rPr>
                        <a:t>1</a:t>
                      </a:r>
                      <a:endParaRPr lang="zh-CN" altLang="en-US" sz="1800">
                        <a:latin typeface="+mn-lt"/>
                        <a:ea typeface="+mn-ea"/>
                        <a:cs typeface="+mn-ea"/>
                        <a:sym typeface="+mn-lt"/>
                      </a:endParaRPr>
                    </a:p>
                  </a:txBody>
                  <a:tcPr marL="91444" marR="91444" marT="45727" marB="45727"/>
                </a:tc>
                <a:tc>
                  <a:txBody>
                    <a:bodyPr/>
                    <a:lstStyle/>
                    <a:p>
                      <a:pPr eaLnBrk="1" hangingPunct="1">
                        <a:lnSpc>
                          <a:spcPct val="120000"/>
                        </a:lnSpc>
                        <a:spcBef>
                          <a:spcPct val="0"/>
                        </a:spcBef>
                        <a:spcAft>
                          <a:spcPts val="0"/>
                        </a:spcAft>
                      </a:pPr>
                      <a:r>
                        <a:rPr lang="zh-TW" altLang="en-US" sz="1800">
                          <a:latin typeface="+mn-lt"/>
                          <a:ea typeface="+mn-ea"/>
                          <a:cs typeface="+mn-ea"/>
                          <a:sym typeface="+mn-lt"/>
                        </a:rPr>
                        <a:t>过程变异对产品材料性能的影响 </a:t>
                      </a:r>
                      <a:r>
                        <a:rPr lang="en-US" altLang="zh-TW" sz="1800">
                          <a:latin typeface="+mn-lt"/>
                          <a:ea typeface="+mn-ea"/>
                          <a:cs typeface="+mn-ea"/>
                          <a:sym typeface="+mn-lt"/>
                        </a:rPr>
                        <a:t>/ 49</a:t>
                      </a:r>
                    </a:p>
                  </a:txBody>
                  <a:tcPr marL="91444" marR="91444" marT="45727" marB="45727"/>
                </a:tc>
                <a:tc>
                  <a:txBody>
                    <a:bodyPr/>
                    <a:lstStyle/>
                    <a:p>
                      <a:pPr>
                        <a:lnSpc>
                          <a:spcPct val="120000"/>
                        </a:lnSpc>
                        <a:spcBef>
                          <a:spcPts val="0"/>
                        </a:spcBef>
                        <a:spcAft>
                          <a:spcPts val="0"/>
                        </a:spcAft>
                      </a:pPr>
                      <a:r>
                        <a:rPr lang="en-US" altLang="zh-TW" sz="2000">
                          <a:latin typeface="+mn-lt"/>
                          <a:ea typeface="+mn-ea"/>
                          <a:cs typeface="+mn-ea"/>
                          <a:sym typeface="+mn-lt"/>
                        </a:rPr>
                        <a:t>3</a:t>
                      </a:r>
                      <a:endParaRPr lang="zh-CN" altLang="en-US" sz="2000" b="0">
                        <a:latin typeface="+mn-lt"/>
                        <a:ea typeface="+mn-ea"/>
                        <a:cs typeface="+mn-ea"/>
                        <a:sym typeface="+mn-lt"/>
                      </a:endParaRPr>
                    </a:p>
                  </a:txBody>
                  <a:tcPr marL="91444" marR="91444" marT="45727" marB="45727"/>
                </a:tc>
                <a:tc>
                  <a:txBody>
                    <a:bodyPr/>
                    <a:lstStyle/>
                    <a:p>
                      <a:pPr>
                        <a:lnSpc>
                          <a:spcPct val="120000"/>
                        </a:lnSpc>
                        <a:spcBef>
                          <a:spcPts val="0"/>
                        </a:spcBef>
                        <a:spcAft>
                          <a:spcPts val="0"/>
                        </a:spcAft>
                      </a:pPr>
                      <a:endParaRPr lang="zh-CN" altLang="en-US" sz="2000">
                        <a:latin typeface="+mn-lt"/>
                        <a:ea typeface="+mn-ea"/>
                        <a:cs typeface="+mn-ea"/>
                        <a:sym typeface="+mn-lt"/>
                      </a:endParaRPr>
                    </a:p>
                  </a:txBody>
                  <a:tcPr marL="91444" marR="91444" marT="45727" marB="45727"/>
                </a:tc>
                <a:extLst>
                  <a:ext uri="{0D108BD9-81ED-4DB2-BD59-A6C34878D82A}">
                    <a16:rowId xmlns:a16="http://schemas.microsoft.com/office/drawing/2014/main" val="10001"/>
                  </a:ext>
                </a:extLst>
              </a:tr>
              <a:tr h="777383">
                <a:tc>
                  <a:txBody>
                    <a:bodyPr/>
                    <a:lstStyle/>
                    <a:p>
                      <a:pPr>
                        <a:lnSpc>
                          <a:spcPct val="120000"/>
                        </a:lnSpc>
                        <a:spcBef>
                          <a:spcPts val="0"/>
                        </a:spcBef>
                        <a:spcAft>
                          <a:spcPts val="0"/>
                        </a:spcAft>
                      </a:pPr>
                      <a:r>
                        <a:rPr lang="en-US" altLang="zh-TW" sz="1800">
                          <a:latin typeface="+mn-lt"/>
                          <a:ea typeface="+mn-ea"/>
                          <a:cs typeface="+mn-ea"/>
                          <a:sym typeface="+mn-lt"/>
                        </a:rPr>
                        <a:t>1.1</a:t>
                      </a:r>
                      <a:endParaRPr lang="zh-CN" altLang="en-US" sz="1800">
                        <a:latin typeface="+mn-lt"/>
                        <a:ea typeface="+mn-ea"/>
                        <a:cs typeface="+mn-ea"/>
                        <a:sym typeface="+mn-lt"/>
                      </a:endParaRPr>
                    </a:p>
                  </a:txBody>
                  <a:tcPr marL="91444" marR="91444" marT="45727" marB="45727"/>
                </a:tc>
                <a:tc>
                  <a:txBody>
                    <a:bodyPr/>
                    <a:lstStyle/>
                    <a:p>
                      <a:pPr eaLnBrk="1" hangingPunct="1">
                        <a:lnSpc>
                          <a:spcPct val="120000"/>
                        </a:lnSpc>
                        <a:spcBef>
                          <a:spcPct val="0"/>
                        </a:spcBef>
                        <a:spcAft>
                          <a:spcPts val="0"/>
                        </a:spcAft>
                      </a:pPr>
                      <a:r>
                        <a:rPr lang="en-US" altLang="zh-TW" sz="1800">
                          <a:latin typeface="+mn-lt"/>
                          <a:ea typeface="+mn-ea"/>
                          <a:cs typeface="+mn-ea"/>
                          <a:sym typeface="+mn-lt"/>
                        </a:rPr>
                        <a:t>2.8 </a:t>
                      </a:r>
                      <a:r>
                        <a:rPr lang="zh-TW" altLang="en-US" sz="1800">
                          <a:latin typeface="+mn-lt"/>
                          <a:ea typeface="+mn-ea"/>
                          <a:cs typeface="+mn-ea"/>
                          <a:sym typeface="+mn-lt"/>
                        </a:rPr>
                        <a:t>修理员是你的好帮手 </a:t>
                      </a:r>
                      <a:r>
                        <a:rPr lang="en-US" altLang="zh-TW" sz="1800">
                          <a:latin typeface="+mn-lt"/>
                          <a:ea typeface="+mn-ea"/>
                          <a:cs typeface="+mn-ea"/>
                          <a:sym typeface="+mn-lt"/>
                        </a:rPr>
                        <a:t>/ 50</a:t>
                      </a:r>
                    </a:p>
                    <a:p>
                      <a:pPr eaLnBrk="1" hangingPunct="1">
                        <a:lnSpc>
                          <a:spcPct val="120000"/>
                        </a:lnSpc>
                        <a:spcBef>
                          <a:spcPct val="0"/>
                        </a:spcBef>
                        <a:spcAft>
                          <a:spcPts val="0"/>
                        </a:spcAft>
                      </a:pPr>
                      <a:endParaRPr lang="en-US" altLang="zh-TW" sz="1800">
                        <a:latin typeface="+mn-lt"/>
                        <a:ea typeface="+mn-ea"/>
                        <a:cs typeface="+mn-ea"/>
                        <a:sym typeface="+mn-lt"/>
                      </a:endParaRPr>
                    </a:p>
                  </a:txBody>
                  <a:tcPr marL="91444" marR="91444" marT="45727" marB="45727"/>
                </a:tc>
                <a:tc>
                  <a:txBody>
                    <a:bodyPr/>
                    <a:lstStyle/>
                    <a:p>
                      <a:pPr>
                        <a:lnSpc>
                          <a:spcPct val="120000"/>
                        </a:lnSpc>
                        <a:spcBef>
                          <a:spcPts val="0"/>
                        </a:spcBef>
                        <a:spcAft>
                          <a:spcPts val="0"/>
                        </a:spcAft>
                      </a:pPr>
                      <a:r>
                        <a:rPr lang="en-US" altLang="zh-TW" sz="2000">
                          <a:latin typeface="+mn-lt"/>
                          <a:ea typeface="+mn-ea"/>
                          <a:cs typeface="+mn-ea"/>
                          <a:sym typeface="+mn-lt"/>
                        </a:rPr>
                        <a:t>4</a:t>
                      </a:r>
                      <a:endParaRPr lang="zh-CN" altLang="en-US" sz="2000" b="0">
                        <a:latin typeface="+mn-lt"/>
                        <a:ea typeface="+mn-ea"/>
                        <a:cs typeface="+mn-ea"/>
                        <a:sym typeface="+mn-lt"/>
                      </a:endParaRPr>
                    </a:p>
                  </a:txBody>
                  <a:tcPr marL="91444" marR="91444" marT="45727" marB="45727"/>
                </a:tc>
                <a:tc>
                  <a:txBody>
                    <a:bodyPr/>
                    <a:lstStyle/>
                    <a:p>
                      <a:pPr>
                        <a:lnSpc>
                          <a:spcPct val="120000"/>
                        </a:lnSpc>
                        <a:spcBef>
                          <a:spcPts val="0"/>
                        </a:spcBef>
                        <a:spcAft>
                          <a:spcPts val="0"/>
                        </a:spcAft>
                      </a:pPr>
                      <a:endParaRPr lang="zh-CN" altLang="en-US" sz="2000" i="1">
                        <a:latin typeface="+mn-lt"/>
                        <a:ea typeface="+mn-ea"/>
                        <a:cs typeface="+mn-ea"/>
                        <a:sym typeface="+mn-lt"/>
                      </a:endParaRPr>
                    </a:p>
                  </a:txBody>
                  <a:tcPr marL="91444" marR="91444" marT="45727" marB="45727"/>
                </a:tc>
                <a:extLst>
                  <a:ext uri="{0D108BD9-81ED-4DB2-BD59-A6C34878D82A}">
                    <a16:rowId xmlns:a16="http://schemas.microsoft.com/office/drawing/2014/main" val="10002"/>
                  </a:ext>
                </a:extLst>
              </a:tr>
              <a:tr h="506704">
                <a:tc>
                  <a:txBody>
                    <a:bodyPr/>
                    <a:lstStyle/>
                    <a:p>
                      <a:pPr>
                        <a:lnSpc>
                          <a:spcPct val="120000"/>
                        </a:lnSpc>
                        <a:spcBef>
                          <a:spcPts val="0"/>
                        </a:spcBef>
                        <a:spcAft>
                          <a:spcPts val="0"/>
                        </a:spcAft>
                      </a:pPr>
                      <a:r>
                        <a:rPr lang="en-US" altLang="zh-CN" sz="1800">
                          <a:latin typeface="+mn-lt"/>
                          <a:ea typeface="+mn-ea"/>
                          <a:cs typeface="+mn-ea"/>
                          <a:sym typeface="+mn-lt"/>
                        </a:rPr>
                        <a:t>1.2</a:t>
                      </a:r>
                      <a:endParaRPr lang="zh-CN" altLang="en-US" sz="1800">
                        <a:latin typeface="+mn-lt"/>
                        <a:ea typeface="+mn-ea"/>
                        <a:cs typeface="+mn-ea"/>
                        <a:sym typeface="+mn-lt"/>
                      </a:endParaRPr>
                    </a:p>
                  </a:txBody>
                  <a:tcPr marL="91444" marR="91444" marT="45727" marB="45727"/>
                </a:tc>
                <a:tc>
                  <a:txBody>
                    <a:bodyPr/>
                    <a:lstStyle/>
                    <a:p>
                      <a:pPr eaLnBrk="1" hangingPunct="1">
                        <a:lnSpc>
                          <a:spcPct val="120000"/>
                        </a:lnSpc>
                        <a:spcBef>
                          <a:spcPct val="0"/>
                        </a:spcBef>
                        <a:spcAft>
                          <a:spcPts val="0"/>
                        </a:spcAft>
                      </a:pPr>
                      <a:r>
                        <a:rPr lang="en-US" altLang="zh-TW" sz="1800">
                          <a:latin typeface="+mn-lt"/>
                          <a:ea typeface="+mn-ea"/>
                          <a:cs typeface="+mn-ea"/>
                          <a:sym typeface="+mn-lt"/>
                        </a:rPr>
                        <a:t>2.9 </a:t>
                      </a:r>
                      <a:r>
                        <a:rPr lang="zh-TW" altLang="en-US" sz="1800">
                          <a:latin typeface="+mn-lt"/>
                          <a:ea typeface="+mn-ea"/>
                          <a:cs typeface="+mn-ea"/>
                          <a:sym typeface="+mn-lt"/>
                        </a:rPr>
                        <a:t>更换生产</a:t>
                      </a:r>
                      <a:r>
                        <a:rPr lang="en-US" altLang="zh-TW" sz="1800">
                          <a:latin typeface="+mn-lt"/>
                          <a:ea typeface="+mn-ea"/>
                          <a:cs typeface="+mn-ea"/>
                          <a:sym typeface="+mn-lt"/>
                        </a:rPr>
                        <a:t>MODEL</a:t>
                      </a:r>
                      <a:r>
                        <a:rPr lang="zh-TW" altLang="en-US" sz="1800">
                          <a:latin typeface="+mn-lt"/>
                          <a:ea typeface="+mn-ea"/>
                          <a:cs typeface="+mn-ea"/>
                          <a:sym typeface="+mn-lt"/>
                        </a:rPr>
                        <a:t>也要插手 </a:t>
                      </a:r>
                      <a:r>
                        <a:rPr lang="en-US" altLang="zh-TW" sz="1800">
                          <a:latin typeface="+mn-lt"/>
                          <a:ea typeface="+mn-ea"/>
                          <a:cs typeface="+mn-ea"/>
                          <a:sym typeface="+mn-lt"/>
                        </a:rPr>
                        <a:t>/ 52</a:t>
                      </a:r>
                    </a:p>
                  </a:txBody>
                  <a:tcPr marL="91444" marR="91444" marT="45727" marB="45727"/>
                </a:tc>
                <a:tc>
                  <a:txBody>
                    <a:bodyPr/>
                    <a:lstStyle/>
                    <a:p>
                      <a:pPr>
                        <a:lnSpc>
                          <a:spcPct val="120000"/>
                        </a:lnSpc>
                        <a:spcBef>
                          <a:spcPts val="0"/>
                        </a:spcBef>
                        <a:spcAft>
                          <a:spcPts val="0"/>
                        </a:spcAft>
                      </a:pPr>
                      <a:r>
                        <a:rPr lang="en-US" altLang="zh-TW" sz="2000">
                          <a:latin typeface="+mn-lt"/>
                          <a:ea typeface="+mn-ea"/>
                          <a:cs typeface="+mn-ea"/>
                          <a:sym typeface="+mn-lt"/>
                        </a:rPr>
                        <a:t>7</a:t>
                      </a:r>
                      <a:endParaRPr lang="zh-CN" altLang="en-US" sz="2000" b="0">
                        <a:latin typeface="+mn-lt"/>
                        <a:ea typeface="+mn-ea"/>
                        <a:cs typeface="+mn-ea"/>
                        <a:sym typeface="+mn-lt"/>
                      </a:endParaRPr>
                    </a:p>
                  </a:txBody>
                  <a:tcPr marL="91444" marR="91444" marT="45727" marB="45727"/>
                </a:tc>
                <a:tc>
                  <a:txBody>
                    <a:bodyPr/>
                    <a:lstStyle/>
                    <a:p>
                      <a:pPr>
                        <a:lnSpc>
                          <a:spcPct val="120000"/>
                        </a:lnSpc>
                        <a:spcBef>
                          <a:spcPts val="0"/>
                        </a:spcBef>
                        <a:spcAft>
                          <a:spcPts val="0"/>
                        </a:spcAft>
                      </a:pPr>
                      <a:endParaRPr lang="zh-CN" altLang="en-US" sz="2500">
                        <a:latin typeface="+mn-lt"/>
                        <a:ea typeface="+mn-ea"/>
                        <a:cs typeface="+mn-ea"/>
                        <a:sym typeface="+mn-lt"/>
                      </a:endParaRPr>
                    </a:p>
                  </a:txBody>
                  <a:tcPr marL="91444" marR="91444" marT="45727" marB="45727"/>
                </a:tc>
                <a:extLst>
                  <a:ext uri="{0D108BD9-81ED-4DB2-BD59-A6C34878D82A}">
                    <a16:rowId xmlns:a16="http://schemas.microsoft.com/office/drawing/2014/main" val="10003"/>
                  </a:ext>
                </a:extLst>
              </a:tr>
              <a:tr h="506704">
                <a:tc>
                  <a:txBody>
                    <a:bodyPr/>
                    <a:lstStyle/>
                    <a:p>
                      <a:pPr>
                        <a:lnSpc>
                          <a:spcPct val="120000"/>
                        </a:lnSpc>
                        <a:spcBef>
                          <a:spcPts val="0"/>
                        </a:spcBef>
                        <a:spcAft>
                          <a:spcPts val="0"/>
                        </a:spcAft>
                      </a:pPr>
                      <a:r>
                        <a:rPr lang="en-US" altLang="zh-TW" sz="1800">
                          <a:latin typeface="+mn-lt"/>
                          <a:ea typeface="+mn-ea"/>
                          <a:cs typeface="+mn-ea"/>
                          <a:sym typeface="+mn-lt"/>
                        </a:rPr>
                        <a:t>1.3</a:t>
                      </a:r>
                      <a:endParaRPr lang="zh-CN" altLang="en-US" sz="1800">
                        <a:latin typeface="+mn-lt"/>
                        <a:ea typeface="+mn-ea"/>
                        <a:cs typeface="+mn-ea"/>
                        <a:sym typeface="+mn-lt"/>
                      </a:endParaRPr>
                    </a:p>
                  </a:txBody>
                  <a:tcPr marL="91444" marR="91444" marT="45727" marB="45727"/>
                </a:tc>
                <a:tc>
                  <a:txBody>
                    <a:bodyPr/>
                    <a:lstStyle/>
                    <a:p>
                      <a:pPr eaLnBrk="1" hangingPunct="1">
                        <a:lnSpc>
                          <a:spcPct val="120000"/>
                        </a:lnSpc>
                        <a:spcBef>
                          <a:spcPct val="0"/>
                        </a:spcBef>
                        <a:spcAft>
                          <a:spcPts val="0"/>
                        </a:spcAft>
                      </a:pPr>
                      <a:r>
                        <a:rPr lang="en-US" altLang="zh-TW" sz="1800">
                          <a:latin typeface="+mn-lt"/>
                          <a:ea typeface="+mn-ea"/>
                          <a:cs typeface="+mn-ea"/>
                          <a:sym typeface="+mn-lt"/>
                        </a:rPr>
                        <a:t>2.10 </a:t>
                      </a:r>
                      <a:r>
                        <a:rPr lang="zh-TW" altLang="en-US" sz="1800">
                          <a:latin typeface="+mn-lt"/>
                          <a:ea typeface="+mn-ea"/>
                          <a:cs typeface="+mn-ea"/>
                          <a:sym typeface="+mn-lt"/>
                        </a:rPr>
                        <a:t>做好防错减风险 </a:t>
                      </a:r>
                      <a:r>
                        <a:rPr lang="en-US" altLang="zh-TW" sz="1800">
                          <a:latin typeface="+mn-lt"/>
                          <a:ea typeface="+mn-ea"/>
                          <a:cs typeface="+mn-ea"/>
                          <a:sym typeface="+mn-lt"/>
                        </a:rPr>
                        <a:t>/ 54</a:t>
                      </a:r>
                    </a:p>
                  </a:txBody>
                  <a:tcPr marL="91444" marR="91444" marT="45727" marB="45727"/>
                </a:tc>
                <a:tc>
                  <a:txBody>
                    <a:bodyPr/>
                    <a:lstStyle/>
                    <a:p>
                      <a:pPr>
                        <a:lnSpc>
                          <a:spcPct val="120000"/>
                        </a:lnSpc>
                        <a:spcBef>
                          <a:spcPts val="0"/>
                        </a:spcBef>
                        <a:spcAft>
                          <a:spcPts val="0"/>
                        </a:spcAft>
                      </a:pPr>
                      <a:r>
                        <a:rPr lang="en-US" altLang="zh-TW" sz="2000">
                          <a:latin typeface="+mn-lt"/>
                          <a:ea typeface="+mn-ea"/>
                          <a:cs typeface="+mn-ea"/>
                          <a:sym typeface="+mn-lt"/>
                        </a:rPr>
                        <a:t>8</a:t>
                      </a:r>
                      <a:endParaRPr lang="zh-CN" altLang="en-US" sz="2000" b="0">
                        <a:latin typeface="+mn-lt"/>
                        <a:ea typeface="+mn-ea"/>
                        <a:cs typeface="+mn-ea"/>
                        <a:sym typeface="+mn-lt"/>
                      </a:endParaRPr>
                    </a:p>
                  </a:txBody>
                  <a:tcPr marL="91444" marR="91444" marT="45727" marB="45727"/>
                </a:tc>
                <a:tc>
                  <a:txBody>
                    <a:bodyPr/>
                    <a:lstStyle/>
                    <a:p>
                      <a:pPr>
                        <a:lnSpc>
                          <a:spcPct val="120000"/>
                        </a:lnSpc>
                        <a:spcBef>
                          <a:spcPts val="0"/>
                        </a:spcBef>
                        <a:spcAft>
                          <a:spcPts val="0"/>
                        </a:spcAft>
                      </a:pPr>
                      <a:endParaRPr lang="zh-CN" altLang="en-US" sz="2500">
                        <a:latin typeface="+mn-lt"/>
                        <a:ea typeface="+mn-ea"/>
                        <a:cs typeface="+mn-ea"/>
                        <a:sym typeface="+mn-lt"/>
                      </a:endParaRPr>
                    </a:p>
                  </a:txBody>
                  <a:tcPr marL="91444" marR="91444" marT="45727" marB="45727"/>
                </a:tc>
                <a:extLst>
                  <a:ext uri="{0D108BD9-81ED-4DB2-BD59-A6C34878D82A}">
                    <a16:rowId xmlns:a16="http://schemas.microsoft.com/office/drawing/2014/main" val="10004"/>
                  </a:ext>
                </a:extLst>
              </a:tr>
              <a:tr h="536336">
                <a:tc>
                  <a:txBody>
                    <a:bodyPr/>
                    <a:lstStyle/>
                    <a:p>
                      <a:pPr>
                        <a:lnSpc>
                          <a:spcPct val="120000"/>
                        </a:lnSpc>
                        <a:spcBef>
                          <a:spcPts val="0"/>
                        </a:spcBef>
                        <a:spcAft>
                          <a:spcPts val="0"/>
                        </a:spcAft>
                      </a:pPr>
                      <a:r>
                        <a:rPr lang="en-US" altLang="zh-TW" sz="1800">
                          <a:latin typeface="+mn-lt"/>
                          <a:ea typeface="+mn-ea"/>
                          <a:cs typeface="+mn-ea"/>
                          <a:sym typeface="+mn-lt"/>
                        </a:rPr>
                        <a:t>2.</a:t>
                      </a:r>
                      <a:endParaRPr lang="zh-CN" altLang="en-US" sz="1800">
                        <a:latin typeface="+mn-lt"/>
                        <a:ea typeface="+mn-ea"/>
                        <a:cs typeface="+mn-ea"/>
                        <a:sym typeface="+mn-lt"/>
                      </a:endParaRPr>
                    </a:p>
                  </a:txBody>
                  <a:tcPr marL="91444" marR="91444" marT="45727" marB="45727"/>
                </a:tc>
                <a:tc>
                  <a:txBody>
                    <a:bodyPr/>
                    <a:lstStyle/>
                    <a:p>
                      <a:pPr eaLnBrk="1" hangingPunct="1">
                        <a:lnSpc>
                          <a:spcPct val="120000"/>
                        </a:lnSpc>
                        <a:spcBef>
                          <a:spcPct val="0"/>
                        </a:spcBef>
                        <a:spcAft>
                          <a:spcPts val="0"/>
                        </a:spcAft>
                        <a:buFontTx/>
                        <a:buAutoNum type="arabicPeriod" startAt="3"/>
                      </a:pPr>
                      <a:r>
                        <a:rPr lang="zh-TW" altLang="en-US" sz="1800">
                          <a:latin typeface="+mn-lt"/>
                          <a:ea typeface="+mn-ea"/>
                          <a:cs typeface="+mn-ea"/>
                          <a:sym typeface="+mn-lt"/>
                        </a:rPr>
                        <a:t>把</a:t>
                      </a:r>
                      <a:r>
                        <a:rPr lang="en-US" altLang="zh-TW" sz="1800">
                          <a:latin typeface="+mn-lt"/>
                          <a:ea typeface="+mn-ea"/>
                          <a:cs typeface="+mn-ea"/>
                          <a:sym typeface="+mn-lt"/>
                        </a:rPr>
                        <a:t>PE</a:t>
                      </a:r>
                      <a:r>
                        <a:rPr lang="zh-TW" altLang="en-US" sz="1800">
                          <a:latin typeface="+mn-lt"/>
                          <a:ea typeface="+mn-ea"/>
                          <a:cs typeface="+mn-ea"/>
                          <a:sym typeface="+mn-lt"/>
                        </a:rPr>
                        <a:t>工作做到家 </a:t>
                      </a:r>
                      <a:r>
                        <a:rPr lang="en-US" altLang="zh-TW" sz="1800">
                          <a:latin typeface="+mn-lt"/>
                          <a:ea typeface="+mn-ea"/>
                          <a:cs typeface="+mn-ea"/>
                          <a:sym typeface="+mn-lt"/>
                        </a:rPr>
                        <a:t>/ 55</a:t>
                      </a:r>
                      <a:endParaRPr lang="en-US" altLang="zh-TW" sz="1800" b="1">
                        <a:latin typeface="+mn-lt"/>
                        <a:ea typeface="+mn-ea"/>
                        <a:cs typeface="+mn-ea"/>
                        <a:sym typeface="+mn-lt"/>
                      </a:endParaRPr>
                    </a:p>
                  </a:txBody>
                  <a:tcPr marL="91444" marR="91444" marT="45727" marB="45727"/>
                </a:tc>
                <a:tc>
                  <a:txBody>
                    <a:bodyPr/>
                    <a:lstStyle/>
                    <a:p>
                      <a:pPr>
                        <a:lnSpc>
                          <a:spcPct val="120000"/>
                        </a:lnSpc>
                        <a:spcBef>
                          <a:spcPts val="0"/>
                        </a:spcBef>
                        <a:spcAft>
                          <a:spcPts val="0"/>
                        </a:spcAft>
                      </a:pPr>
                      <a:r>
                        <a:rPr lang="en-US" altLang="zh-TW" sz="2000">
                          <a:latin typeface="+mn-lt"/>
                          <a:ea typeface="+mn-ea"/>
                          <a:cs typeface="+mn-ea"/>
                          <a:sym typeface="+mn-lt"/>
                        </a:rPr>
                        <a:t>14</a:t>
                      </a:r>
                      <a:endParaRPr lang="zh-CN" altLang="en-US" sz="2000" b="0">
                        <a:latin typeface="+mn-lt"/>
                        <a:ea typeface="+mn-ea"/>
                        <a:cs typeface="+mn-ea"/>
                        <a:sym typeface="+mn-lt"/>
                      </a:endParaRPr>
                    </a:p>
                  </a:txBody>
                  <a:tcPr marL="91444" marR="91444" marT="45727" marB="45727"/>
                </a:tc>
                <a:tc>
                  <a:txBody>
                    <a:bodyPr/>
                    <a:lstStyle/>
                    <a:p>
                      <a:pPr>
                        <a:lnSpc>
                          <a:spcPct val="120000"/>
                        </a:lnSpc>
                        <a:spcBef>
                          <a:spcPts val="0"/>
                        </a:spcBef>
                        <a:spcAft>
                          <a:spcPts val="0"/>
                        </a:spcAft>
                      </a:pPr>
                      <a:endParaRPr lang="zh-CN" altLang="en-US" sz="2500">
                        <a:latin typeface="+mn-lt"/>
                        <a:ea typeface="+mn-ea"/>
                        <a:cs typeface="+mn-ea"/>
                        <a:sym typeface="+mn-lt"/>
                      </a:endParaRPr>
                    </a:p>
                  </a:txBody>
                  <a:tcPr marL="91444" marR="91444" marT="45727" marB="45727"/>
                </a:tc>
                <a:extLst>
                  <a:ext uri="{0D108BD9-81ED-4DB2-BD59-A6C34878D82A}">
                    <a16:rowId xmlns:a16="http://schemas.microsoft.com/office/drawing/2014/main" val="10005"/>
                  </a:ext>
                </a:extLst>
              </a:tr>
              <a:tr h="506704">
                <a:tc>
                  <a:txBody>
                    <a:bodyPr/>
                    <a:lstStyle/>
                    <a:p>
                      <a:pPr>
                        <a:lnSpc>
                          <a:spcPct val="120000"/>
                        </a:lnSpc>
                        <a:spcBef>
                          <a:spcPts val="0"/>
                        </a:spcBef>
                        <a:spcAft>
                          <a:spcPts val="0"/>
                        </a:spcAft>
                      </a:pPr>
                      <a:r>
                        <a:rPr lang="en-US" altLang="zh-TW" sz="1800">
                          <a:latin typeface="+mn-lt"/>
                          <a:ea typeface="+mn-ea"/>
                          <a:cs typeface="+mn-ea"/>
                          <a:sym typeface="+mn-lt"/>
                        </a:rPr>
                        <a:t>2.1</a:t>
                      </a:r>
                      <a:endParaRPr lang="zh-CN" altLang="en-US" sz="1800">
                        <a:latin typeface="+mn-lt"/>
                        <a:ea typeface="+mn-ea"/>
                        <a:cs typeface="+mn-ea"/>
                        <a:sym typeface="+mn-lt"/>
                      </a:endParaRPr>
                    </a:p>
                  </a:txBody>
                  <a:tcPr marL="91444" marR="91444" marT="45727" marB="45727"/>
                </a:tc>
                <a:tc>
                  <a:txBody>
                    <a:bodyPr/>
                    <a:lstStyle/>
                    <a:p>
                      <a:pPr eaLnBrk="1" hangingPunct="1">
                        <a:lnSpc>
                          <a:spcPct val="120000"/>
                        </a:lnSpc>
                        <a:spcBef>
                          <a:spcPct val="0"/>
                        </a:spcBef>
                        <a:spcAft>
                          <a:spcPts val="0"/>
                        </a:spcAft>
                      </a:pPr>
                      <a:r>
                        <a:rPr lang="en-US" altLang="zh-TW" sz="1800">
                          <a:latin typeface="+mn-lt"/>
                          <a:ea typeface="+mn-ea"/>
                          <a:cs typeface="+mn-ea"/>
                          <a:sym typeface="+mn-lt"/>
                        </a:rPr>
                        <a:t>3.1 </a:t>
                      </a:r>
                      <a:r>
                        <a:rPr lang="zh-TW" altLang="en-US" sz="1800">
                          <a:latin typeface="+mn-lt"/>
                          <a:ea typeface="+mn-ea"/>
                          <a:cs typeface="+mn-ea"/>
                          <a:sym typeface="+mn-lt"/>
                        </a:rPr>
                        <a:t>经常掌握典型的处理个案 </a:t>
                      </a:r>
                      <a:r>
                        <a:rPr lang="en-US" altLang="zh-TW" sz="1800">
                          <a:latin typeface="+mn-lt"/>
                          <a:ea typeface="+mn-ea"/>
                          <a:cs typeface="+mn-ea"/>
                          <a:sym typeface="+mn-lt"/>
                        </a:rPr>
                        <a:t>/ 56</a:t>
                      </a:r>
                    </a:p>
                  </a:txBody>
                  <a:tcPr marL="91444" marR="91444" marT="45727" marB="45727"/>
                </a:tc>
                <a:tc>
                  <a:txBody>
                    <a:bodyPr/>
                    <a:lstStyle/>
                    <a:p>
                      <a:pPr>
                        <a:lnSpc>
                          <a:spcPct val="120000"/>
                        </a:lnSpc>
                        <a:spcBef>
                          <a:spcPts val="0"/>
                        </a:spcBef>
                        <a:spcAft>
                          <a:spcPts val="0"/>
                        </a:spcAft>
                      </a:pPr>
                      <a:r>
                        <a:rPr lang="en-US" altLang="zh-TW" sz="2000">
                          <a:latin typeface="+mn-lt"/>
                          <a:ea typeface="+mn-ea"/>
                          <a:cs typeface="+mn-ea"/>
                          <a:sym typeface="+mn-lt"/>
                        </a:rPr>
                        <a:t>15</a:t>
                      </a:r>
                      <a:endParaRPr lang="zh-CN" altLang="en-US" sz="2000" b="0">
                        <a:latin typeface="+mn-lt"/>
                        <a:ea typeface="+mn-ea"/>
                        <a:cs typeface="+mn-ea"/>
                        <a:sym typeface="+mn-lt"/>
                      </a:endParaRPr>
                    </a:p>
                  </a:txBody>
                  <a:tcPr marL="91444" marR="91444" marT="45727" marB="45727"/>
                </a:tc>
                <a:tc>
                  <a:txBody>
                    <a:bodyPr/>
                    <a:lstStyle/>
                    <a:p>
                      <a:pPr>
                        <a:lnSpc>
                          <a:spcPct val="120000"/>
                        </a:lnSpc>
                        <a:spcBef>
                          <a:spcPts val="0"/>
                        </a:spcBef>
                        <a:spcAft>
                          <a:spcPts val="0"/>
                        </a:spcAft>
                      </a:pPr>
                      <a:endParaRPr lang="zh-CN" altLang="en-US" sz="2500">
                        <a:latin typeface="+mn-lt"/>
                        <a:ea typeface="+mn-ea"/>
                        <a:cs typeface="+mn-ea"/>
                        <a:sym typeface="+mn-lt"/>
                      </a:endParaRPr>
                    </a:p>
                  </a:txBody>
                  <a:tcPr marL="91444" marR="91444" marT="45727" marB="45727"/>
                </a:tc>
                <a:extLst>
                  <a:ext uri="{0D108BD9-81ED-4DB2-BD59-A6C34878D82A}">
                    <a16:rowId xmlns:a16="http://schemas.microsoft.com/office/drawing/2014/main" val="10006"/>
                  </a:ext>
                </a:extLst>
              </a:tr>
              <a:tr h="506704">
                <a:tc>
                  <a:txBody>
                    <a:bodyPr/>
                    <a:lstStyle/>
                    <a:p>
                      <a:pPr>
                        <a:lnSpc>
                          <a:spcPct val="120000"/>
                        </a:lnSpc>
                        <a:spcBef>
                          <a:spcPts val="0"/>
                        </a:spcBef>
                        <a:spcAft>
                          <a:spcPts val="0"/>
                        </a:spcAft>
                      </a:pPr>
                      <a:r>
                        <a:rPr lang="en-US" altLang="zh-TW" sz="2000">
                          <a:latin typeface="+mn-lt"/>
                          <a:ea typeface="+mn-ea"/>
                          <a:cs typeface="+mn-ea"/>
                          <a:sym typeface="+mn-lt"/>
                        </a:rPr>
                        <a:t>2.2</a:t>
                      </a:r>
                      <a:endParaRPr lang="zh-CN" altLang="en-US" sz="2000">
                        <a:latin typeface="+mn-lt"/>
                        <a:ea typeface="+mn-ea"/>
                        <a:cs typeface="+mn-ea"/>
                        <a:sym typeface="+mn-lt"/>
                      </a:endParaRPr>
                    </a:p>
                  </a:txBody>
                  <a:tcPr marL="91444" marR="91444" marT="45727" marB="45727"/>
                </a:tc>
                <a:tc>
                  <a:txBody>
                    <a:bodyPr/>
                    <a:lstStyle/>
                    <a:p>
                      <a:pPr eaLnBrk="1" hangingPunct="1">
                        <a:lnSpc>
                          <a:spcPct val="120000"/>
                        </a:lnSpc>
                        <a:spcBef>
                          <a:spcPct val="0"/>
                        </a:spcBef>
                        <a:spcAft>
                          <a:spcPts val="0"/>
                        </a:spcAft>
                      </a:pPr>
                      <a:r>
                        <a:rPr lang="zh-TW" altLang="en-US" sz="2000">
                          <a:latin typeface="+mn-lt"/>
                          <a:ea typeface="+mn-ea"/>
                          <a:cs typeface="+mn-ea"/>
                          <a:sym typeface="+mn-lt"/>
                        </a:rPr>
                        <a:t>典型的产品处理个案 </a:t>
                      </a:r>
                      <a:r>
                        <a:rPr lang="en-US" altLang="zh-TW" sz="2000">
                          <a:latin typeface="+mn-lt"/>
                          <a:ea typeface="+mn-ea"/>
                          <a:cs typeface="+mn-ea"/>
                          <a:sym typeface="+mn-lt"/>
                        </a:rPr>
                        <a:t>/ 58</a:t>
                      </a:r>
                    </a:p>
                  </a:txBody>
                  <a:tcPr marL="91444" marR="91444" marT="45727" marB="45727"/>
                </a:tc>
                <a:tc>
                  <a:txBody>
                    <a:bodyPr/>
                    <a:lstStyle/>
                    <a:p>
                      <a:pPr>
                        <a:lnSpc>
                          <a:spcPct val="120000"/>
                        </a:lnSpc>
                        <a:spcBef>
                          <a:spcPts val="0"/>
                        </a:spcBef>
                        <a:spcAft>
                          <a:spcPts val="0"/>
                        </a:spcAft>
                      </a:pPr>
                      <a:r>
                        <a:rPr lang="en-US" altLang="zh-TW" sz="2000">
                          <a:latin typeface="+mn-lt"/>
                          <a:ea typeface="+mn-ea"/>
                          <a:cs typeface="+mn-ea"/>
                          <a:sym typeface="+mn-lt"/>
                        </a:rPr>
                        <a:t> 17</a:t>
                      </a:r>
                      <a:endParaRPr lang="zh-CN" altLang="en-US" sz="2000" b="0">
                        <a:latin typeface="+mn-lt"/>
                        <a:ea typeface="+mn-ea"/>
                        <a:cs typeface="+mn-ea"/>
                        <a:sym typeface="+mn-lt"/>
                      </a:endParaRPr>
                    </a:p>
                  </a:txBody>
                  <a:tcPr marL="91444" marR="91444" marT="45727" marB="45727"/>
                </a:tc>
                <a:tc>
                  <a:txBody>
                    <a:bodyPr/>
                    <a:lstStyle/>
                    <a:p>
                      <a:pPr>
                        <a:lnSpc>
                          <a:spcPct val="120000"/>
                        </a:lnSpc>
                        <a:spcBef>
                          <a:spcPts val="0"/>
                        </a:spcBef>
                        <a:spcAft>
                          <a:spcPts val="0"/>
                        </a:spcAft>
                      </a:pPr>
                      <a:endParaRPr lang="zh-CN" altLang="en-US" sz="2500">
                        <a:latin typeface="+mn-lt"/>
                        <a:ea typeface="+mn-ea"/>
                        <a:cs typeface="+mn-ea"/>
                        <a:sym typeface="+mn-lt"/>
                      </a:endParaRPr>
                    </a:p>
                  </a:txBody>
                  <a:tcPr marL="91444" marR="91444" marT="45727" marB="45727"/>
                </a:tc>
                <a:extLst>
                  <a:ext uri="{0D108BD9-81ED-4DB2-BD59-A6C34878D82A}">
                    <a16:rowId xmlns:a16="http://schemas.microsoft.com/office/drawing/2014/main" val="10007"/>
                  </a:ext>
                </a:extLst>
              </a:tr>
              <a:tr h="506704">
                <a:tc>
                  <a:txBody>
                    <a:bodyPr/>
                    <a:lstStyle/>
                    <a:p>
                      <a:pPr>
                        <a:lnSpc>
                          <a:spcPct val="120000"/>
                        </a:lnSpc>
                        <a:spcBef>
                          <a:spcPts val="0"/>
                        </a:spcBef>
                        <a:spcAft>
                          <a:spcPts val="0"/>
                        </a:spcAft>
                      </a:pPr>
                      <a:r>
                        <a:rPr lang="en-US" altLang="zh-TW" sz="2000">
                          <a:latin typeface="+mn-lt"/>
                          <a:ea typeface="+mn-ea"/>
                          <a:cs typeface="+mn-ea"/>
                          <a:sym typeface="+mn-lt"/>
                        </a:rPr>
                        <a:t>2.3 </a:t>
                      </a:r>
                      <a:endParaRPr lang="zh-CN" altLang="en-US" sz="2000">
                        <a:latin typeface="+mn-lt"/>
                        <a:ea typeface="+mn-ea"/>
                        <a:cs typeface="+mn-ea"/>
                        <a:sym typeface="+mn-lt"/>
                      </a:endParaRPr>
                    </a:p>
                  </a:txBody>
                  <a:tcPr marL="91444" marR="91444" marT="45727" marB="45727"/>
                </a:tc>
                <a:tc>
                  <a:txBody>
                    <a:bodyPr/>
                    <a:lstStyle/>
                    <a:p>
                      <a:pPr eaLnBrk="1" hangingPunct="1">
                        <a:lnSpc>
                          <a:spcPct val="120000"/>
                        </a:lnSpc>
                        <a:spcBef>
                          <a:spcPct val="0"/>
                        </a:spcBef>
                        <a:spcAft>
                          <a:spcPts val="0"/>
                        </a:spcAft>
                      </a:pPr>
                      <a:r>
                        <a:rPr lang="en-US" altLang="zh-TW" sz="2000">
                          <a:latin typeface="+mn-lt"/>
                          <a:ea typeface="+mn-ea"/>
                          <a:cs typeface="+mn-ea"/>
                          <a:sym typeface="+mn-lt"/>
                        </a:rPr>
                        <a:t>3.2 </a:t>
                      </a:r>
                      <a:r>
                        <a:rPr lang="zh-TW" altLang="en-US" sz="2000">
                          <a:latin typeface="+mn-lt"/>
                          <a:ea typeface="+mn-ea"/>
                          <a:cs typeface="+mn-ea"/>
                          <a:sym typeface="+mn-lt"/>
                        </a:rPr>
                        <a:t>临阵现场当胸有成竹 </a:t>
                      </a:r>
                      <a:r>
                        <a:rPr lang="en-US" altLang="zh-TW" sz="2000">
                          <a:latin typeface="+mn-lt"/>
                          <a:ea typeface="+mn-ea"/>
                          <a:cs typeface="+mn-ea"/>
                          <a:sym typeface="+mn-lt"/>
                        </a:rPr>
                        <a:t>/ 59</a:t>
                      </a:r>
                    </a:p>
                  </a:txBody>
                  <a:tcPr marL="91444" marR="91444" marT="45727" marB="45727"/>
                </a:tc>
                <a:tc>
                  <a:txBody>
                    <a:bodyPr/>
                    <a:lstStyle/>
                    <a:p>
                      <a:pPr>
                        <a:lnSpc>
                          <a:spcPct val="120000"/>
                        </a:lnSpc>
                        <a:spcBef>
                          <a:spcPts val="0"/>
                        </a:spcBef>
                        <a:spcAft>
                          <a:spcPts val="0"/>
                        </a:spcAft>
                      </a:pPr>
                      <a:r>
                        <a:rPr lang="en-US" altLang="zh-TW" sz="2000">
                          <a:latin typeface="+mn-lt"/>
                          <a:ea typeface="+mn-ea"/>
                          <a:cs typeface="+mn-ea"/>
                          <a:sym typeface="+mn-lt"/>
                        </a:rPr>
                        <a:t>20</a:t>
                      </a:r>
                      <a:endParaRPr lang="zh-CN" altLang="en-US" sz="2000" b="0">
                        <a:latin typeface="+mn-lt"/>
                        <a:ea typeface="+mn-ea"/>
                        <a:cs typeface="+mn-ea"/>
                        <a:sym typeface="+mn-lt"/>
                      </a:endParaRPr>
                    </a:p>
                  </a:txBody>
                  <a:tcPr marL="91444" marR="91444" marT="45727" marB="45727"/>
                </a:tc>
                <a:tc>
                  <a:txBody>
                    <a:bodyPr/>
                    <a:lstStyle/>
                    <a:p>
                      <a:pPr>
                        <a:lnSpc>
                          <a:spcPct val="120000"/>
                        </a:lnSpc>
                        <a:spcBef>
                          <a:spcPts val="0"/>
                        </a:spcBef>
                        <a:spcAft>
                          <a:spcPts val="0"/>
                        </a:spcAft>
                      </a:pPr>
                      <a:endParaRPr lang="zh-CN" altLang="en-US" sz="2500">
                        <a:latin typeface="+mn-lt"/>
                        <a:ea typeface="+mn-ea"/>
                        <a:cs typeface="+mn-ea"/>
                        <a:sym typeface="+mn-lt"/>
                      </a:endParaRPr>
                    </a:p>
                  </a:txBody>
                  <a:tcPr marL="91444" marR="91444" marT="45727" marB="45727"/>
                </a:tc>
                <a:extLst>
                  <a:ext uri="{0D108BD9-81ED-4DB2-BD59-A6C34878D82A}">
                    <a16:rowId xmlns:a16="http://schemas.microsoft.com/office/drawing/2014/main" val="10008"/>
                  </a:ext>
                </a:extLst>
              </a:tr>
              <a:tr h="507770">
                <a:tc>
                  <a:txBody>
                    <a:bodyPr/>
                    <a:lstStyle/>
                    <a:p>
                      <a:pPr>
                        <a:lnSpc>
                          <a:spcPct val="120000"/>
                        </a:lnSpc>
                        <a:spcBef>
                          <a:spcPts val="0"/>
                        </a:spcBef>
                        <a:spcAft>
                          <a:spcPts val="0"/>
                        </a:spcAft>
                      </a:pPr>
                      <a:r>
                        <a:rPr lang="en-US" altLang="zh-TW" sz="2000">
                          <a:latin typeface="+mn-lt"/>
                          <a:ea typeface="+mn-ea"/>
                          <a:cs typeface="+mn-ea"/>
                          <a:sym typeface="+mn-lt"/>
                        </a:rPr>
                        <a:t>2.4</a:t>
                      </a:r>
                      <a:endParaRPr lang="zh-CN" altLang="en-US" sz="2000">
                        <a:latin typeface="+mn-lt"/>
                        <a:ea typeface="+mn-ea"/>
                        <a:cs typeface="+mn-ea"/>
                        <a:sym typeface="+mn-lt"/>
                      </a:endParaRPr>
                    </a:p>
                  </a:txBody>
                  <a:tcPr marL="91444" marR="91444" marT="45727" marB="45727"/>
                </a:tc>
                <a:tc>
                  <a:txBody>
                    <a:bodyPr/>
                    <a:lstStyle/>
                    <a:p>
                      <a:pPr eaLnBrk="1" hangingPunct="1">
                        <a:lnSpc>
                          <a:spcPct val="120000"/>
                        </a:lnSpc>
                        <a:spcBef>
                          <a:spcPct val="0"/>
                        </a:spcBef>
                        <a:spcAft>
                          <a:spcPts val="0"/>
                        </a:spcAft>
                      </a:pPr>
                      <a:r>
                        <a:rPr lang="en-US" altLang="zh-TW" sz="2000">
                          <a:latin typeface="+mn-lt"/>
                          <a:ea typeface="+mn-ea"/>
                          <a:cs typeface="+mn-ea"/>
                          <a:sym typeface="+mn-lt"/>
                        </a:rPr>
                        <a:t>3.3 </a:t>
                      </a:r>
                      <a:r>
                        <a:rPr lang="zh-TW" altLang="en-US" sz="2000">
                          <a:latin typeface="+mn-lt"/>
                          <a:ea typeface="+mn-ea"/>
                          <a:cs typeface="+mn-ea"/>
                          <a:sym typeface="+mn-lt"/>
                        </a:rPr>
                        <a:t>不慌不忙应对各种审查 </a:t>
                      </a:r>
                      <a:r>
                        <a:rPr lang="en-US" altLang="zh-TW" sz="2000">
                          <a:latin typeface="+mn-lt"/>
                          <a:ea typeface="+mn-ea"/>
                          <a:cs typeface="+mn-ea"/>
                          <a:sym typeface="+mn-lt"/>
                        </a:rPr>
                        <a:t>/ 60</a:t>
                      </a:r>
                    </a:p>
                  </a:txBody>
                  <a:tcPr marL="91444" marR="91444" marT="45727" marB="45727"/>
                </a:tc>
                <a:tc>
                  <a:txBody>
                    <a:bodyPr/>
                    <a:lstStyle/>
                    <a:p>
                      <a:pPr>
                        <a:lnSpc>
                          <a:spcPct val="120000"/>
                        </a:lnSpc>
                        <a:spcBef>
                          <a:spcPts val="0"/>
                        </a:spcBef>
                        <a:spcAft>
                          <a:spcPts val="0"/>
                        </a:spcAft>
                      </a:pPr>
                      <a:r>
                        <a:rPr lang="en-US" altLang="zh-TW" sz="2000">
                          <a:latin typeface="+mn-lt"/>
                          <a:ea typeface="+mn-ea"/>
                          <a:cs typeface="+mn-ea"/>
                          <a:sym typeface="+mn-lt"/>
                        </a:rPr>
                        <a:t>21</a:t>
                      </a:r>
                      <a:endParaRPr lang="zh-CN" altLang="en-US" sz="2000" b="0">
                        <a:latin typeface="+mn-lt"/>
                        <a:ea typeface="+mn-ea"/>
                        <a:cs typeface="+mn-ea"/>
                        <a:sym typeface="+mn-lt"/>
                      </a:endParaRPr>
                    </a:p>
                  </a:txBody>
                  <a:tcPr marL="91444" marR="91444" marT="45727" marB="45727"/>
                </a:tc>
                <a:tc>
                  <a:txBody>
                    <a:bodyPr/>
                    <a:lstStyle/>
                    <a:p>
                      <a:pPr>
                        <a:lnSpc>
                          <a:spcPct val="120000"/>
                        </a:lnSpc>
                        <a:spcBef>
                          <a:spcPts val="0"/>
                        </a:spcBef>
                        <a:spcAft>
                          <a:spcPts val="0"/>
                        </a:spcAft>
                      </a:pPr>
                      <a:endParaRPr lang="zh-CN" altLang="en-US" sz="2500">
                        <a:latin typeface="+mn-lt"/>
                        <a:ea typeface="+mn-ea"/>
                        <a:cs typeface="+mn-ea"/>
                        <a:sym typeface="+mn-lt"/>
                      </a:endParaRPr>
                    </a:p>
                  </a:txBody>
                  <a:tcPr marL="91444" marR="91444" marT="45727" marB="45727"/>
                </a:tc>
                <a:extLst>
                  <a:ext uri="{0D108BD9-81ED-4DB2-BD59-A6C34878D82A}">
                    <a16:rowId xmlns:a16="http://schemas.microsoft.com/office/drawing/2014/main" val="10009"/>
                  </a:ext>
                </a:extLst>
              </a:tr>
              <a:tr h="506704">
                <a:tc>
                  <a:txBody>
                    <a:bodyPr/>
                    <a:lstStyle/>
                    <a:p>
                      <a:pPr>
                        <a:lnSpc>
                          <a:spcPct val="120000"/>
                        </a:lnSpc>
                        <a:spcBef>
                          <a:spcPts val="0"/>
                        </a:spcBef>
                        <a:spcAft>
                          <a:spcPts val="0"/>
                        </a:spcAft>
                      </a:pPr>
                      <a:r>
                        <a:rPr lang="en-US" altLang="zh-TW" sz="2000">
                          <a:latin typeface="+mn-lt"/>
                          <a:ea typeface="+mn-ea"/>
                          <a:cs typeface="+mn-ea"/>
                          <a:sym typeface="+mn-lt"/>
                        </a:rPr>
                        <a:t>2.5 </a:t>
                      </a:r>
                      <a:endParaRPr lang="zh-CN" altLang="en-US" sz="2000">
                        <a:latin typeface="+mn-lt"/>
                        <a:ea typeface="+mn-ea"/>
                        <a:cs typeface="+mn-ea"/>
                        <a:sym typeface="+mn-lt"/>
                      </a:endParaRPr>
                    </a:p>
                  </a:txBody>
                  <a:tcPr marL="91444" marR="91444" marT="45727" marB="45727"/>
                </a:tc>
                <a:tc>
                  <a:txBody>
                    <a:bodyPr/>
                    <a:lstStyle/>
                    <a:p>
                      <a:pPr eaLnBrk="1" hangingPunct="1">
                        <a:lnSpc>
                          <a:spcPct val="120000"/>
                        </a:lnSpc>
                        <a:spcBef>
                          <a:spcPct val="0"/>
                        </a:spcBef>
                        <a:spcAft>
                          <a:spcPts val="0"/>
                        </a:spcAft>
                      </a:pPr>
                      <a:r>
                        <a:rPr lang="en-US" altLang="zh-TW" sz="2000">
                          <a:latin typeface="+mn-lt"/>
                          <a:ea typeface="+mn-ea"/>
                          <a:cs typeface="+mn-ea"/>
                          <a:sym typeface="+mn-lt"/>
                        </a:rPr>
                        <a:t>3.4 </a:t>
                      </a:r>
                      <a:r>
                        <a:rPr lang="zh-TW" altLang="en-US" sz="2000">
                          <a:latin typeface="+mn-lt"/>
                          <a:ea typeface="+mn-ea"/>
                          <a:cs typeface="+mn-ea"/>
                          <a:sym typeface="+mn-lt"/>
                        </a:rPr>
                        <a:t>解决问题你有你的风采 </a:t>
                      </a:r>
                      <a:r>
                        <a:rPr lang="en-US" altLang="zh-TW" sz="2000">
                          <a:latin typeface="+mn-lt"/>
                          <a:ea typeface="+mn-ea"/>
                          <a:cs typeface="+mn-ea"/>
                          <a:sym typeface="+mn-lt"/>
                        </a:rPr>
                        <a:t>/ 64</a:t>
                      </a:r>
                    </a:p>
                  </a:txBody>
                  <a:tcPr marL="91444" marR="91444" marT="45727" marB="45727"/>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44" marR="91444" marT="45727" marB="45727"/>
                </a:tc>
                <a:tc>
                  <a:txBody>
                    <a:bodyPr/>
                    <a:lstStyle/>
                    <a:p>
                      <a:pPr>
                        <a:lnSpc>
                          <a:spcPct val="120000"/>
                        </a:lnSpc>
                        <a:spcBef>
                          <a:spcPts val="0"/>
                        </a:spcBef>
                        <a:spcAft>
                          <a:spcPts val="0"/>
                        </a:spcAft>
                      </a:pPr>
                      <a:endParaRPr lang="zh-CN" altLang="en-US" sz="2500">
                        <a:latin typeface="+mn-lt"/>
                        <a:ea typeface="+mn-ea"/>
                        <a:cs typeface="+mn-ea"/>
                        <a:sym typeface="+mn-lt"/>
                      </a:endParaRPr>
                    </a:p>
                  </a:txBody>
                  <a:tcPr marL="91444" marR="91444" marT="45727" marB="45727"/>
                </a:tc>
                <a:extLst>
                  <a:ext uri="{0D108BD9-81ED-4DB2-BD59-A6C34878D82A}">
                    <a16:rowId xmlns:a16="http://schemas.microsoft.com/office/drawing/2014/main" val="10010"/>
                  </a:ext>
                </a:extLst>
              </a:tr>
              <a:tr h="506704">
                <a:tc>
                  <a:txBody>
                    <a:bodyPr/>
                    <a:lstStyle/>
                    <a:p>
                      <a:pPr>
                        <a:lnSpc>
                          <a:spcPct val="120000"/>
                        </a:lnSpc>
                        <a:spcBef>
                          <a:spcPts val="0"/>
                        </a:spcBef>
                        <a:spcAft>
                          <a:spcPts val="0"/>
                        </a:spcAft>
                      </a:pPr>
                      <a:endParaRPr lang="zh-CN" altLang="en-US" sz="2000">
                        <a:latin typeface="+mn-lt"/>
                        <a:ea typeface="+mn-ea"/>
                        <a:cs typeface="+mn-ea"/>
                        <a:sym typeface="+mn-lt"/>
                      </a:endParaRPr>
                    </a:p>
                  </a:txBody>
                  <a:tcPr marL="91444" marR="91444" marT="45727" marB="45727"/>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2000">
                        <a:latin typeface="+mn-lt"/>
                        <a:ea typeface="+mn-ea"/>
                        <a:cs typeface="+mn-ea"/>
                        <a:sym typeface="+mn-lt"/>
                      </a:endParaRPr>
                    </a:p>
                  </a:txBody>
                  <a:tcPr marL="91444" marR="91444" marT="45727" marB="45727"/>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44" marR="91444" marT="45727" marB="45727"/>
                </a:tc>
                <a:tc>
                  <a:txBody>
                    <a:bodyPr/>
                    <a:lstStyle/>
                    <a:p>
                      <a:pPr>
                        <a:lnSpc>
                          <a:spcPct val="120000"/>
                        </a:lnSpc>
                        <a:spcBef>
                          <a:spcPts val="0"/>
                        </a:spcBef>
                        <a:spcAft>
                          <a:spcPts val="0"/>
                        </a:spcAft>
                      </a:pPr>
                      <a:endParaRPr lang="zh-CN" altLang="en-US" sz="2500">
                        <a:latin typeface="+mn-lt"/>
                        <a:ea typeface="+mn-ea"/>
                        <a:cs typeface="+mn-ea"/>
                        <a:sym typeface="+mn-lt"/>
                      </a:endParaRPr>
                    </a:p>
                  </a:txBody>
                  <a:tcPr marL="91444" marR="91444" marT="45727" marB="45727"/>
                </a:tc>
                <a:extLst>
                  <a:ext uri="{0D108BD9-81ED-4DB2-BD59-A6C34878D82A}">
                    <a16:rowId xmlns:a16="http://schemas.microsoft.com/office/drawing/2014/main" val="10011"/>
                  </a:ext>
                </a:extLst>
              </a:tr>
              <a:tr h="528374">
                <a:tc>
                  <a:txBody>
                    <a:bodyPr/>
                    <a:lstStyle/>
                    <a:p>
                      <a:pPr>
                        <a:lnSpc>
                          <a:spcPct val="120000"/>
                        </a:lnSpc>
                        <a:spcBef>
                          <a:spcPts val="0"/>
                        </a:spcBef>
                        <a:spcAft>
                          <a:spcPts val="0"/>
                        </a:spcAft>
                      </a:pPr>
                      <a:endParaRPr lang="zh-CN" altLang="en-US" sz="2000">
                        <a:latin typeface="+mn-lt"/>
                        <a:ea typeface="+mn-ea"/>
                        <a:cs typeface="+mn-ea"/>
                        <a:sym typeface="+mn-lt"/>
                      </a:endParaRPr>
                    </a:p>
                  </a:txBody>
                  <a:tcPr marL="91444" marR="91444" marT="45727" marB="45727"/>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2000">
                        <a:latin typeface="+mn-lt"/>
                        <a:ea typeface="+mn-ea"/>
                        <a:cs typeface="+mn-ea"/>
                        <a:sym typeface="+mn-lt"/>
                      </a:endParaRPr>
                    </a:p>
                  </a:txBody>
                  <a:tcPr marL="91444" marR="91444" marT="45727" marB="45727"/>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44" marR="91444" marT="45727" marB="45727"/>
                </a:tc>
                <a:tc>
                  <a:txBody>
                    <a:bodyPr/>
                    <a:lstStyle/>
                    <a:p>
                      <a:pPr>
                        <a:lnSpc>
                          <a:spcPct val="120000"/>
                        </a:lnSpc>
                        <a:spcBef>
                          <a:spcPts val="0"/>
                        </a:spcBef>
                        <a:spcAft>
                          <a:spcPts val="0"/>
                        </a:spcAft>
                      </a:pPr>
                      <a:endParaRPr lang="zh-CN" altLang="en-US" sz="2500">
                        <a:latin typeface="+mn-lt"/>
                        <a:ea typeface="+mn-ea"/>
                        <a:cs typeface="+mn-ea"/>
                        <a:sym typeface="+mn-lt"/>
                      </a:endParaRPr>
                    </a:p>
                  </a:txBody>
                  <a:tcPr marL="91444" marR="91444" marT="45727" marB="45727"/>
                </a:tc>
                <a:extLst>
                  <a:ext uri="{0D108BD9-81ED-4DB2-BD59-A6C34878D82A}">
                    <a16:rowId xmlns:a16="http://schemas.microsoft.com/office/drawing/2014/main" val="10012"/>
                  </a:ext>
                </a:extLst>
              </a:tr>
              <a:tr h="795855">
                <a:tc>
                  <a:txBody>
                    <a:bodyPr/>
                    <a:lstStyle/>
                    <a:p>
                      <a:pPr>
                        <a:lnSpc>
                          <a:spcPct val="120000"/>
                        </a:lnSpc>
                        <a:spcBef>
                          <a:spcPts val="0"/>
                        </a:spcBef>
                        <a:spcAft>
                          <a:spcPts val="0"/>
                        </a:spcAft>
                      </a:pPr>
                      <a:endParaRPr lang="zh-CN" altLang="en-US" sz="2000">
                        <a:latin typeface="+mn-lt"/>
                        <a:ea typeface="+mn-ea"/>
                        <a:cs typeface="+mn-ea"/>
                        <a:sym typeface="+mn-lt"/>
                      </a:endParaRPr>
                    </a:p>
                  </a:txBody>
                  <a:tcPr marL="91444" marR="91444" marT="45727" marB="45727"/>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2000">
                        <a:latin typeface="+mn-lt"/>
                        <a:ea typeface="+mn-ea"/>
                        <a:cs typeface="+mn-ea"/>
                        <a:sym typeface="+mn-lt"/>
                      </a:endParaRPr>
                    </a:p>
                  </a:txBody>
                  <a:tcPr marL="91444" marR="91444" marT="45727" marB="45727"/>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44" marR="91444" marT="45727" marB="45727"/>
                </a:tc>
                <a:tc>
                  <a:txBody>
                    <a:bodyPr/>
                    <a:lstStyle/>
                    <a:p>
                      <a:pPr>
                        <a:lnSpc>
                          <a:spcPct val="120000"/>
                        </a:lnSpc>
                        <a:spcBef>
                          <a:spcPts val="0"/>
                        </a:spcBef>
                        <a:spcAft>
                          <a:spcPts val="0"/>
                        </a:spcAft>
                      </a:pPr>
                      <a:endParaRPr lang="zh-CN" altLang="en-US" sz="2500" dirty="0">
                        <a:latin typeface="+mn-lt"/>
                        <a:ea typeface="+mn-ea"/>
                        <a:cs typeface="+mn-ea"/>
                        <a:sym typeface="+mn-lt"/>
                      </a:endParaRPr>
                    </a:p>
                  </a:txBody>
                  <a:tcPr marL="91444" marR="91444" marT="45727" marB="45727"/>
                </a:tc>
                <a:extLst>
                  <a:ext uri="{0D108BD9-81ED-4DB2-BD59-A6C34878D82A}">
                    <a16:rowId xmlns:a16="http://schemas.microsoft.com/office/drawing/2014/main" val="10013"/>
                  </a:ext>
                </a:extLst>
              </a:tr>
            </a:tbl>
          </a:graphicData>
        </a:graphic>
      </p:graphicFrame>
    </p:spTree>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文本框 3">
            <a:extLst>
              <a:ext uri="{FF2B5EF4-FFF2-40B4-BE49-F238E27FC236}">
                <a16:creationId xmlns:a16="http://schemas.microsoft.com/office/drawing/2014/main" id="{82691153-34D7-4C8A-A249-CF8A65478415}"/>
              </a:ext>
            </a:extLst>
          </p:cNvPr>
          <p:cNvSpPr txBox="1"/>
          <p:nvPr/>
        </p:nvSpPr>
        <p:spPr>
          <a:xfrm>
            <a:off x="7313563" y="260843"/>
            <a:ext cx="1753444" cy="700769"/>
          </a:xfrm>
          <a:prstGeom prst="rect">
            <a:avLst/>
          </a:prstGeom>
          <a:noFill/>
          <a:effectLst/>
        </p:spPr>
        <p:txBody>
          <a:bodyPr>
            <a:spAutoFit/>
          </a:bodyPr>
          <a:lstStyle/>
          <a:p>
            <a:pP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目录</a:t>
            </a:r>
          </a:p>
        </p:txBody>
      </p:sp>
      <p:graphicFrame>
        <p:nvGraphicFramePr>
          <p:cNvPr id="2" name="表格 1">
            <a:extLst>
              <a:ext uri="{FF2B5EF4-FFF2-40B4-BE49-F238E27FC236}">
                <a16:creationId xmlns:a16="http://schemas.microsoft.com/office/drawing/2014/main" id="{4951FA6E-3E6B-484E-A220-0505B0405D0A}"/>
              </a:ext>
            </a:extLst>
          </p:cNvPr>
          <p:cNvGraphicFramePr>
            <a:graphicFrameLocks noGrp="1"/>
          </p:cNvGraphicFramePr>
          <p:nvPr/>
        </p:nvGraphicFramePr>
        <p:xfrm>
          <a:off x="1960563" y="1022350"/>
          <a:ext cx="12722225" cy="8047056"/>
        </p:xfrm>
        <a:graphic>
          <a:graphicData uri="http://schemas.openxmlformats.org/drawingml/2006/table">
            <a:tbl>
              <a:tblPr firstRow="1" bandRow="1">
                <a:tableStyleId>{7DF18680-E054-41AD-8BC1-D1AEF772440D}</a:tableStyleId>
              </a:tblPr>
              <a:tblGrid>
                <a:gridCol w="1004419">
                  <a:extLst>
                    <a:ext uri="{9D8B030D-6E8A-4147-A177-3AD203B41FA5}">
                      <a16:colId xmlns:a16="http://schemas.microsoft.com/office/drawing/2014/main" val="20000"/>
                    </a:ext>
                  </a:extLst>
                </a:gridCol>
                <a:gridCol w="4960357">
                  <a:extLst>
                    <a:ext uri="{9D8B030D-6E8A-4147-A177-3AD203B41FA5}">
                      <a16:colId xmlns:a16="http://schemas.microsoft.com/office/drawing/2014/main" val="20001"/>
                    </a:ext>
                  </a:extLst>
                </a:gridCol>
                <a:gridCol w="1008285">
                  <a:extLst>
                    <a:ext uri="{9D8B030D-6E8A-4147-A177-3AD203B41FA5}">
                      <a16:colId xmlns:a16="http://schemas.microsoft.com/office/drawing/2014/main" val="20002"/>
                    </a:ext>
                  </a:extLst>
                </a:gridCol>
                <a:gridCol w="5749164">
                  <a:extLst>
                    <a:ext uri="{9D8B030D-6E8A-4147-A177-3AD203B41FA5}">
                      <a16:colId xmlns:a16="http://schemas.microsoft.com/office/drawing/2014/main" val="20003"/>
                    </a:ext>
                  </a:extLst>
                </a:gridCol>
              </a:tblGrid>
              <a:tr h="648123">
                <a:tc gridSpan="4">
                  <a:txBody>
                    <a:bodyPr/>
                    <a:lstStyle/>
                    <a:p>
                      <a:pPr algn="l" eaLnBrk="1" hangingPunct="1">
                        <a:lnSpc>
                          <a:spcPct val="120000"/>
                        </a:lnSpc>
                        <a:spcBef>
                          <a:spcPct val="0"/>
                        </a:spcBef>
                        <a:spcAft>
                          <a:spcPts val="0"/>
                        </a:spcAft>
                      </a:pPr>
                      <a:r>
                        <a:rPr lang="zh-TW" altLang="en-US" sz="2800" dirty="0">
                          <a:latin typeface="+mn-lt"/>
                          <a:ea typeface="+mn-ea"/>
                          <a:cs typeface="+mn-ea"/>
                          <a:sym typeface="+mn-lt"/>
                        </a:rPr>
                        <a:t>第</a:t>
                      </a:r>
                      <a:r>
                        <a:rPr lang="en-US" altLang="zh-TW" sz="2800" dirty="0">
                          <a:latin typeface="+mn-lt"/>
                          <a:ea typeface="+mn-ea"/>
                          <a:cs typeface="+mn-ea"/>
                          <a:sym typeface="+mn-lt"/>
                        </a:rPr>
                        <a:t>3</a:t>
                      </a:r>
                      <a:r>
                        <a:rPr lang="zh-TW" altLang="en-US" sz="2800" dirty="0">
                          <a:latin typeface="+mn-lt"/>
                          <a:ea typeface="+mn-ea"/>
                          <a:cs typeface="+mn-ea"/>
                          <a:sym typeface="+mn-lt"/>
                        </a:rPr>
                        <a:t>章   </a:t>
                      </a:r>
                      <a:r>
                        <a:rPr lang="en-US" altLang="zh-TW" sz="2800" dirty="0">
                          <a:latin typeface="+mn-lt"/>
                          <a:ea typeface="+mn-ea"/>
                          <a:cs typeface="+mn-ea"/>
                          <a:sym typeface="+mn-lt"/>
                        </a:rPr>
                        <a:t>ME------</a:t>
                      </a:r>
                      <a:r>
                        <a:rPr lang="zh-TW" altLang="en-US" sz="2800" dirty="0">
                          <a:latin typeface="+mn-lt"/>
                          <a:ea typeface="+mn-ea"/>
                          <a:cs typeface="+mn-ea"/>
                          <a:sym typeface="+mn-lt"/>
                        </a:rPr>
                        <a:t>欲善工先利器</a:t>
                      </a:r>
                      <a:endParaRPr lang="zh-TW" altLang="en-US" sz="2800" b="1" dirty="0">
                        <a:latin typeface="+mn-lt"/>
                        <a:ea typeface="+mn-ea"/>
                        <a:cs typeface="+mn-ea"/>
                        <a:sym typeface="+mn-lt"/>
                      </a:endParaRPr>
                    </a:p>
                  </a:txBody>
                  <a:tcPr marL="91455" marR="91455" marT="45723" marB="45723"/>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536280">
                <a:tc>
                  <a:txBody>
                    <a:bodyPr/>
                    <a:lstStyle/>
                    <a:p>
                      <a:pPr algn="l">
                        <a:lnSpc>
                          <a:spcPct val="120000"/>
                        </a:lnSpc>
                        <a:spcBef>
                          <a:spcPts val="0"/>
                        </a:spcBef>
                        <a:spcAft>
                          <a:spcPts val="0"/>
                        </a:spcAft>
                      </a:pPr>
                      <a:r>
                        <a:rPr lang="en-US" altLang="zh-CN" sz="1800">
                          <a:latin typeface="+mn-lt"/>
                          <a:ea typeface="+mn-ea"/>
                          <a:cs typeface="+mn-ea"/>
                          <a:sym typeface="+mn-lt"/>
                        </a:rPr>
                        <a:t>1</a:t>
                      </a:r>
                      <a:endParaRPr lang="zh-CN" altLang="en-US" sz="1800">
                        <a:latin typeface="+mn-lt"/>
                        <a:ea typeface="+mn-ea"/>
                        <a:cs typeface="+mn-ea"/>
                        <a:sym typeface="+mn-lt"/>
                      </a:endParaRPr>
                    </a:p>
                  </a:txBody>
                  <a:tcPr marL="91455" marR="91455" marT="45723" marB="45723"/>
                </a:tc>
                <a:tc>
                  <a:txBody>
                    <a:bodyPr/>
                    <a:lstStyle/>
                    <a:p>
                      <a:pPr algn="l" eaLnBrk="1" hangingPunct="1">
                        <a:lnSpc>
                          <a:spcPct val="120000"/>
                        </a:lnSpc>
                        <a:spcBef>
                          <a:spcPct val="0"/>
                        </a:spcBef>
                        <a:spcAft>
                          <a:spcPts val="0"/>
                        </a:spcAft>
                        <a:buFontTx/>
                        <a:buAutoNum type="arabicPeriod"/>
                      </a:pPr>
                      <a:r>
                        <a:rPr lang="zh-TW" altLang="en-US" sz="1800">
                          <a:latin typeface="+mn-lt"/>
                          <a:ea typeface="+mn-ea"/>
                          <a:cs typeface="+mn-ea"/>
                          <a:sym typeface="+mn-lt"/>
                        </a:rPr>
                        <a:t>管理生产硬件的</a:t>
                      </a:r>
                      <a:r>
                        <a:rPr lang="en-US" altLang="zh-TW" sz="1800">
                          <a:latin typeface="+mn-lt"/>
                          <a:ea typeface="+mn-ea"/>
                          <a:cs typeface="+mn-ea"/>
                          <a:sym typeface="+mn-lt"/>
                        </a:rPr>
                        <a:t>ME / 69</a:t>
                      </a:r>
                      <a:endParaRPr lang="en-US" altLang="zh-TW" sz="1800" b="1">
                        <a:latin typeface="+mn-lt"/>
                        <a:ea typeface="+mn-ea"/>
                        <a:cs typeface="+mn-ea"/>
                        <a:sym typeface="+mn-lt"/>
                      </a:endParaRPr>
                    </a:p>
                  </a:txBody>
                  <a:tcPr marL="91455" marR="91455" marT="45723" marB="45723"/>
                </a:tc>
                <a:tc>
                  <a:txBody>
                    <a:bodyPr/>
                    <a:lstStyle/>
                    <a:p>
                      <a:pPr algn="l">
                        <a:lnSpc>
                          <a:spcPct val="120000"/>
                        </a:lnSpc>
                        <a:spcBef>
                          <a:spcPts val="0"/>
                        </a:spcBef>
                        <a:spcAft>
                          <a:spcPts val="0"/>
                        </a:spcAft>
                      </a:pPr>
                      <a:r>
                        <a:rPr lang="en-US" altLang="zh-TW" sz="2000" dirty="0">
                          <a:latin typeface="+mn-lt"/>
                          <a:ea typeface="+mn-ea"/>
                          <a:cs typeface="+mn-ea"/>
                          <a:sym typeface="+mn-lt"/>
                        </a:rPr>
                        <a:t>3</a:t>
                      </a:r>
                      <a:endParaRPr lang="zh-CN" altLang="en-US" sz="2000" b="0" dirty="0">
                        <a:latin typeface="+mn-lt"/>
                        <a:ea typeface="+mn-ea"/>
                        <a:cs typeface="+mn-ea"/>
                        <a:sym typeface="+mn-lt"/>
                      </a:endParaRPr>
                    </a:p>
                  </a:txBody>
                  <a:tcPr marL="91455" marR="91455" marT="45723" marB="45723"/>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TW" sz="2000">
                          <a:latin typeface="+mn-lt"/>
                          <a:ea typeface="+mn-ea"/>
                          <a:cs typeface="+mn-ea"/>
                          <a:sym typeface="+mn-lt"/>
                        </a:rPr>
                        <a:t>3.2 </a:t>
                      </a:r>
                      <a:r>
                        <a:rPr lang="zh-TW" altLang="en-US" sz="2000">
                          <a:latin typeface="+mn-lt"/>
                          <a:ea typeface="+mn-ea"/>
                          <a:cs typeface="+mn-ea"/>
                          <a:sym typeface="+mn-lt"/>
                        </a:rPr>
                        <a:t>管好计量标准 </a:t>
                      </a:r>
                      <a:r>
                        <a:rPr lang="en-US" altLang="zh-TW" sz="2000">
                          <a:latin typeface="+mn-lt"/>
                          <a:ea typeface="+mn-ea"/>
                          <a:cs typeface="+mn-ea"/>
                          <a:sym typeface="+mn-lt"/>
                        </a:rPr>
                        <a:t>/ 102</a:t>
                      </a:r>
                      <a:endParaRPr lang="zh-CN" altLang="en-US" sz="2000">
                        <a:latin typeface="+mn-lt"/>
                        <a:ea typeface="+mn-ea"/>
                        <a:cs typeface="+mn-ea"/>
                        <a:sym typeface="+mn-lt"/>
                      </a:endParaRPr>
                    </a:p>
                  </a:txBody>
                  <a:tcPr marL="91455" marR="91455" marT="45723" marB="45723"/>
                </a:tc>
                <a:extLst>
                  <a:ext uri="{0D108BD9-81ED-4DB2-BD59-A6C34878D82A}">
                    <a16:rowId xmlns:a16="http://schemas.microsoft.com/office/drawing/2014/main" val="10001"/>
                  </a:ext>
                </a:extLst>
              </a:tr>
              <a:tr h="472308">
                <a:tc>
                  <a:txBody>
                    <a:bodyPr/>
                    <a:lstStyle/>
                    <a:p>
                      <a:pPr algn="l">
                        <a:lnSpc>
                          <a:spcPct val="120000"/>
                        </a:lnSpc>
                        <a:spcBef>
                          <a:spcPts val="0"/>
                        </a:spcBef>
                        <a:spcAft>
                          <a:spcPts val="0"/>
                        </a:spcAft>
                      </a:pPr>
                      <a:r>
                        <a:rPr lang="en-US" altLang="zh-TW" sz="1800">
                          <a:latin typeface="+mn-lt"/>
                          <a:ea typeface="+mn-ea"/>
                          <a:cs typeface="+mn-ea"/>
                          <a:sym typeface="+mn-lt"/>
                        </a:rPr>
                        <a:t>1.1</a:t>
                      </a:r>
                      <a:endParaRPr lang="zh-CN" altLang="en-US" sz="1800">
                        <a:latin typeface="+mn-lt"/>
                        <a:ea typeface="+mn-ea"/>
                        <a:cs typeface="+mn-ea"/>
                        <a:sym typeface="+mn-lt"/>
                      </a:endParaRPr>
                    </a:p>
                  </a:txBody>
                  <a:tcPr marL="91455" marR="91455" marT="45723" marB="45723"/>
                </a:tc>
                <a:tc>
                  <a:txBody>
                    <a:bodyPr/>
                    <a:lstStyle/>
                    <a:p>
                      <a:pPr algn="l" eaLnBrk="1" hangingPunct="1">
                        <a:lnSpc>
                          <a:spcPct val="120000"/>
                        </a:lnSpc>
                        <a:spcBef>
                          <a:spcPct val="0"/>
                        </a:spcBef>
                        <a:spcAft>
                          <a:spcPts val="0"/>
                        </a:spcAft>
                      </a:pPr>
                      <a:r>
                        <a:rPr lang="en-US" altLang="zh-TW" sz="1800">
                          <a:latin typeface="+mn-lt"/>
                          <a:ea typeface="+mn-ea"/>
                          <a:cs typeface="+mn-ea"/>
                          <a:sym typeface="+mn-lt"/>
                        </a:rPr>
                        <a:t>1.1 </a:t>
                      </a:r>
                      <a:r>
                        <a:rPr lang="zh-TW" altLang="en-US" sz="1800">
                          <a:latin typeface="+mn-lt"/>
                          <a:ea typeface="+mn-ea"/>
                          <a:cs typeface="+mn-ea"/>
                          <a:sym typeface="+mn-lt"/>
                        </a:rPr>
                        <a:t>真实的</a:t>
                      </a:r>
                      <a:r>
                        <a:rPr lang="en-US" altLang="zh-TW" sz="1800">
                          <a:latin typeface="+mn-lt"/>
                          <a:ea typeface="+mn-ea"/>
                          <a:cs typeface="+mn-ea"/>
                          <a:sym typeface="+mn-lt"/>
                        </a:rPr>
                        <a:t>ME / 70</a:t>
                      </a:r>
                    </a:p>
                  </a:txBody>
                  <a:tcPr marL="91455" marR="91455" marT="45723" marB="45723"/>
                </a:tc>
                <a:tc>
                  <a:txBody>
                    <a:bodyPr/>
                    <a:lstStyle/>
                    <a:p>
                      <a:pPr algn="l">
                        <a:lnSpc>
                          <a:spcPct val="120000"/>
                        </a:lnSpc>
                        <a:spcBef>
                          <a:spcPts val="0"/>
                        </a:spcBef>
                        <a:spcAft>
                          <a:spcPts val="0"/>
                        </a:spcAft>
                      </a:pPr>
                      <a:r>
                        <a:rPr lang="en-US" altLang="zh-TW" sz="1800">
                          <a:latin typeface="+mn-lt"/>
                          <a:ea typeface="+mn-ea"/>
                          <a:cs typeface="+mn-ea"/>
                          <a:sym typeface="+mn-lt"/>
                        </a:rPr>
                        <a:t>4</a:t>
                      </a:r>
                      <a:endParaRPr lang="zh-CN" altLang="en-US" sz="1800" b="0">
                        <a:latin typeface="+mn-lt"/>
                        <a:ea typeface="+mn-ea"/>
                        <a:cs typeface="+mn-ea"/>
                        <a:sym typeface="+mn-lt"/>
                      </a:endParaRPr>
                    </a:p>
                  </a:txBody>
                  <a:tcPr marL="91455" marR="91455" marT="45723" marB="45723"/>
                </a:tc>
                <a:tc>
                  <a:txBody>
                    <a:bodyPr/>
                    <a:lstStyle/>
                    <a:p>
                      <a:pPr algn="l" eaLnBrk="1" hangingPunct="1">
                        <a:lnSpc>
                          <a:spcPct val="120000"/>
                        </a:lnSpc>
                        <a:spcBef>
                          <a:spcPct val="0"/>
                        </a:spcBef>
                        <a:spcAft>
                          <a:spcPts val="0"/>
                        </a:spcAft>
                      </a:pPr>
                      <a:r>
                        <a:rPr lang="en-US" altLang="zh-TW" sz="1800">
                          <a:latin typeface="+mn-lt"/>
                          <a:ea typeface="+mn-ea"/>
                          <a:cs typeface="+mn-ea"/>
                          <a:sym typeface="+mn-lt"/>
                        </a:rPr>
                        <a:t>[</a:t>
                      </a:r>
                      <a:r>
                        <a:rPr lang="zh-TW" altLang="en-US" sz="1800">
                          <a:latin typeface="+mn-lt"/>
                          <a:ea typeface="+mn-ea"/>
                          <a:cs typeface="+mn-ea"/>
                          <a:sym typeface="+mn-lt"/>
                        </a:rPr>
                        <a:t>指引案例</a:t>
                      </a:r>
                      <a:r>
                        <a:rPr lang="en-US" altLang="zh-TW" sz="1800">
                          <a:latin typeface="+mn-lt"/>
                          <a:ea typeface="+mn-ea"/>
                          <a:cs typeface="+mn-ea"/>
                          <a:sym typeface="+mn-lt"/>
                        </a:rPr>
                        <a:t>]   </a:t>
                      </a:r>
                      <a:r>
                        <a:rPr lang="zh-TW" altLang="en-US" sz="1800">
                          <a:latin typeface="+mn-lt"/>
                          <a:ea typeface="+mn-ea"/>
                          <a:cs typeface="+mn-ea"/>
                          <a:sym typeface="+mn-lt"/>
                        </a:rPr>
                        <a:t>计量室计量标准的管理 </a:t>
                      </a:r>
                      <a:r>
                        <a:rPr lang="en-US" altLang="zh-TW" sz="1800">
                          <a:latin typeface="+mn-lt"/>
                          <a:ea typeface="+mn-ea"/>
                          <a:cs typeface="+mn-ea"/>
                          <a:sym typeface="+mn-lt"/>
                        </a:rPr>
                        <a:t>/ 103</a:t>
                      </a:r>
                      <a:endParaRPr lang="zh-CN" altLang="en-US" sz="1800" i="1">
                        <a:latin typeface="+mn-lt"/>
                        <a:ea typeface="+mn-ea"/>
                        <a:cs typeface="+mn-ea"/>
                        <a:sym typeface="+mn-lt"/>
                      </a:endParaRPr>
                    </a:p>
                  </a:txBody>
                  <a:tcPr marL="91455" marR="91455" marT="45723" marB="45723"/>
                </a:tc>
                <a:extLst>
                  <a:ext uri="{0D108BD9-81ED-4DB2-BD59-A6C34878D82A}">
                    <a16:rowId xmlns:a16="http://schemas.microsoft.com/office/drawing/2014/main" val="10002"/>
                  </a:ext>
                </a:extLst>
              </a:tr>
              <a:tr h="472478">
                <a:tc>
                  <a:txBody>
                    <a:bodyPr/>
                    <a:lstStyle/>
                    <a:p>
                      <a:pPr algn="l">
                        <a:lnSpc>
                          <a:spcPct val="120000"/>
                        </a:lnSpc>
                        <a:spcBef>
                          <a:spcPts val="0"/>
                        </a:spcBef>
                        <a:spcAft>
                          <a:spcPts val="0"/>
                        </a:spcAft>
                      </a:pPr>
                      <a:r>
                        <a:rPr lang="en-US" altLang="zh-CN" sz="1800">
                          <a:latin typeface="+mn-lt"/>
                          <a:ea typeface="+mn-ea"/>
                          <a:cs typeface="+mn-ea"/>
                          <a:sym typeface="+mn-lt"/>
                        </a:rPr>
                        <a:t>1.2</a:t>
                      </a:r>
                      <a:endParaRPr lang="zh-CN" altLang="en-US" sz="1800">
                        <a:latin typeface="+mn-lt"/>
                        <a:ea typeface="+mn-ea"/>
                        <a:cs typeface="+mn-ea"/>
                        <a:sym typeface="+mn-lt"/>
                      </a:endParaRPr>
                    </a:p>
                  </a:txBody>
                  <a:tcPr marL="91455" marR="91455" marT="45723" marB="45723"/>
                </a:tc>
                <a:tc>
                  <a:txBody>
                    <a:bodyPr/>
                    <a:lstStyle/>
                    <a:p>
                      <a:pPr algn="l" eaLnBrk="1" hangingPunct="1">
                        <a:lnSpc>
                          <a:spcPct val="120000"/>
                        </a:lnSpc>
                        <a:spcBef>
                          <a:spcPct val="0"/>
                        </a:spcBef>
                        <a:spcAft>
                          <a:spcPts val="0"/>
                        </a:spcAft>
                      </a:pPr>
                      <a:r>
                        <a:rPr lang="en-US" altLang="zh-TW" sz="1800">
                          <a:latin typeface="+mn-lt"/>
                          <a:ea typeface="+mn-ea"/>
                          <a:cs typeface="+mn-ea"/>
                          <a:sym typeface="+mn-lt"/>
                        </a:rPr>
                        <a:t>1.2 </a:t>
                      </a:r>
                      <a:r>
                        <a:rPr lang="zh-TW" altLang="en-US" sz="1800">
                          <a:latin typeface="+mn-lt"/>
                          <a:ea typeface="+mn-ea"/>
                          <a:cs typeface="+mn-ea"/>
                          <a:sym typeface="+mn-lt"/>
                        </a:rPr>
                        <a:t>如何建立</a:t>
                      </a:r>
                      <a:r>
                        <a:rPr lang="en-US" altLang="zh-TW" sz="1800">
                          <a:latin typeface="+mn-lt"/>
                          <a:ea typeface="+mn-ea"/>
                          <a:cs typeface="+mn-ea"/>
                          <a:sym typeface="+mn-lt"/>
                        </a:rPr>
                        <a:t>ME</a:t>
                      </a:r>
                      <a:r>
                        <a:rPr lang="zh-TW" altLang="en-US" sz="1800">
                          <a:latin typeface="+mn-lt"/>
                          <a:ea typeface="+mn-ea"/>
                          <a:cs typeface="+mn-ea"/>
                          <a:sym typeface="+mn-lt"/>
                        </a:rPr>
                        <a:t>的构架 </a:t>
                      </a:r>
                      <a:r>
                        <a:rPr lang="en-US" altLang="zh-TW" sz="1800">
                          <a:latin typeface="+mn-lt"/>
                          <a:ea typeface="+mn-ea"/>
                          <a:cs typeface="+mn-ea"/>
                          <a:sym typeface="+mn-lt"/>
                        </a:rPr>
                        <a:t>/ 72</a:t>
                      </a:r>
                    </a:p>
                  </a:txBody>
                  <a:tcPr marL="91455" marR="91455" marT="45723" marB="45723"/>
                </a:tc>
                <a:tc>
                  <a:txBody>
                    <a:bodyPr/>
                    <a:lstStyle/>
                    <a:p>
                      <a:pPr algn="l">
                        <a:lnSpc>
                          <a:spcPct val="120000"/>
                        </a:lnSpc>
                        <a:spcBef>
                          <a:spcPts val="0"/>
                        </a:spcBef>
                        <a:spcAft>
                          <a:spcPts val="0"/>
                        </a:spcAft>
                      </a:pPr>
                      <a:r>
                        <a:rPr lang="en-US" altLang="zh-TW" sz="1800">
                          <a:latin typeface="+mn-lt"/>
                          <a:ea typeface="+mn-ea"/>
                          <a:cs typeface="+mn-ea"/>
                          <a:sym typeface="+mn-lt"/>
                        </a:rPr>
                        <a:t>7</a:t>
                      </a:r>
                      <a:endParaRPr lang="zh-CN" altLang="en-US" sz="1800" b="0">
                        <a:latin typeface="+mn-lt"/>
                        <a:ea typeface="+mn-ea"/>
                        <a:cs typeface="+mn-ea"/>
                        <a:sym typeface="+mn-lt"/>
                      </a:endParaRPr>
                    </a:p>
                  </a:txBody>
                  <a:tcPr marL="91455" marR="91455" marT="45723" marB="45723"/>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TW" sz="1800">
                          <a:latin typeface="+mn-lt"/>
                          <a:ea typeface="+mn-ea"/>
                          <a:cs typeface="+mn-ea"/>
                          <a:sym typeface="+mn-lt"/>
                        </a:rPr>
                        <a:t>3.3 </a:t>
                      </a:r>
                      <a:r>
                        <a:rPr lang="zh-TW" altLang="en-US" sz="1800">
                          <a:latin typeface="+mn-lt"/>
                          <a:ea typeface="+mn-ea"/>
                          <a:cs typeface="+mn-ea"/>
                          <a:sym typeface="+mn-lt"/>
                        </a:rPr>
                        <a:t>标准仪器应具备哪些条件 </a:t>
                      </a:r>
                      <a:r>
                        <a:rPr lang="en-US" altLang="zh-TW" sz="1800">
                          <a:latin typeface="+mn-lt"/>
                          <a:ea typeface="+mn-ea"/>
                          <a:cs typeface="+mn-ea"/>
                          <a:sym typeface="+mn-lt"/>
                        </a:rPr>
                        <a:t>/ 103</a:t>
                      </a:r>
                      <a:endParaRPr lang="zh-CN" altLang="en-US" sz="1800">
                        <a:latin typeface="+mn-lt"/>
                        <a:ea typeface="+mn-ea"/>
                        <a:cs typeface="+mn-ea"/>
                        <a:sym typeface="+mn-lt"/>
                      </a:endParaRPr>
                    </a:p>
                  </a:txBody>
                  <a:tcPr marL="91455" marR="91455" marT="45723" marB="45723"/>
                </a:tc>
                <a:extLst>
                  <a:ext uri="{0D108BD9-81ED-4DB2-BD59-A6C34878D82A}">
                    <a16:rowId xmlns:a16="http://schemas.microsoft.com/office/drawing/2014/main" val="10003"/>
                  </a:ext>
                </a:extLst>
              </a:tr>
              <a:tr h="472478">
                <a:tc>
                  <a:txBody>
                    <a:bodyPr/>
                    <a:lstStyle/>
                    <a:p>
                      <a:pPr algn="l">
                        <a:lnSpc>
                          <a:spcPct val="120000"/>
                        </a:lnSpc>
                        <a:spcBef>
                          <a:spcPts val="0"/>
                        </a:spcBef>
                        <a:spcAft>
                          <a:spcPts val="0"/>
                        </a:spcAft>
                      </a:pPr>
                      <a:r>
                        <a:rPr lang="en-US" altLang="zh-TW" sz="1800">
                          <a:latin typeface="+mn-lt"/>
                          <a:ea typeface="+mn-ea"/>
                          <a:cs typeface="+mn-ea"/>
                          <a:sym typeface="+mn-lt"/>
                        </a:rPr>
                        <a:t>1.3</a:t>
                      </a:r>
                      <a:endParaRPr lang="zh-CN" altLang="en-US" sz="1800">
                        <a:latin typeface="+mn-lt"/>
                        <a:ea typeface="+mn-ea"/>
                        <a:cs typeface="+mn-ea"/>
                        <a:sym typeface="+mn-lt"/>
                      </a:endParaRPr>
                    </a:p>
                  </a:txBody>
                  <a:tcPr marL="91455" marR="91455" marT="45723" marB="45723"/>
                </a:tc>
                <a:tc>
                  <a:txBody>
                    <a:bodyPr/>
                    <a:lstStyle/>
                    <a:p>
                      <a:pPr algn="l" eaLnBrk="1" hangingPunct="1">
                        <a:lnSpc>
                          <a:spcPct val="120000"/>
                        </a:lnSpc>
                        <a:spcBef>
                          <a:spcPct val="0"/>
                        </a:spcBef>
                        <a:spcAft>
                          <a:spcPts val="0"/>
                        </a:spcAft>
                      </a:pPr>
                      <a:r>
                        <a:rPr lang="en-US" altLang="zh-TW" sz="1800">
                          <a:latin typeface="+mn-lt"/>
                          <a:ea typeface="+mn-ea"/>
                          <a:cs typeface="+mn-ea"/>
                          <a:sym typeface="+mn-lt"/>
                        </a:rPr>
                        <a:t>1.3 ME</a:t>
                      </a:r>
                      <a:r>
                        <a:rPr lang="zh-TW" altLang="en-US" sz="1800">
                          <a:latin typeface="+mn-lt"/>
                          <a:ea typeface="+mn-ea"/>
                          <a:cs typeface="+mn-ea"/>
                          <a:sym typeface="+mn-lt"/>
                        </a:rPr>
                        <a:t>的职责 </a:t>
                      </a:r>
                      <a:r>
                        <a:rPr lang="en-US" altLang="zh-TW" sz="1800">
                          <a:latin typeface="+mn-lt"/>
                          <a:ea typeface="+mn-ea"/>
                          <a:cs typeface="+mn-ea"/>
                          <a:sym typeface="+mn-lt"/>
                        </a:rPr>
                        <a:t>/ 74</a:t>
                      </a:r>
                    </a:p>
                  </a:txBody>
                  <a:tcPr marL="91455" marR="91455" marT="45723" marB="45723"/>
                </a:tc>
                <a:tc>
                  <a:txBody>
                    <a:bodyPr/>
                    <a:lstStyle/>
                    <a:p>
                      <a:pPr algn="l">
                        <a:lnSpc>
                          <a:spcPct val="120000"/>
                        </a:lnSpc>
                        <a:spcBef>
                          <a:spcPts val="0"/>
                        </a:spcBef>
                        <a:spcAft>
                          <a:spcPts val="0"/>
                        </a:spcAft>
                      </a:pPr>
                      <a:r>
                        <a:rPr lang="en-US" altLang="zh-TW" sz="1800">
                          <a:latin typeface="+mn-lt"/>
                          <a:ea typeface="+mn-ea"/>
                          <a:cs typeface="+mn-ea"/>
                          <a:sym typeface="+mn-lt"/>
                        </a:rPr>
                        <a:t>8</a:t>
                      </a:r>
                      <a:endParaRPr lang="zh-CN" altLang="en-US" sz="1800" b="0">
                        <a:latin typeface="+mn-lt"/>
                        <a:ea typeface="+mn-ea"/>
                        <a:cs typeface="+mn-ea"/>
                        <a:sym typeface="+mn-lt"/>
                      </a:endParaRPr>
                    </a:p>
                  </a:txBody>
                  <a:tcPr marL="91455" marR="91455" marT="45723" marB="45723"/>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TW" sz="1800">
                          <a:latin typeface="+mn-lt"/>
                          <a:ea typeface="+mn-ea"/>
                          <a:cs typeface="+mn-ea"/>
                          <a:sym typeface="+mn-lt"/>
                        </a:rPr>
                        <a:t>3.4 </a:t>
                      </a:r>
                      <a:r>
                        <a:rPr lang="zh-TW" altLang="en-US" sz="1800">
                          <a:latin typeface="+mn-lt"/>
                          <a:ea typeface="+mn-ea"/>
                          <a:cs typeface="+mn-ea"/>
                          <a:sym typeface="+mn-lt"/>
                        </a:rPr>
                        <a:t>分级别实施校准 </a:t>
                      </a:r>
                      <a:r>
                        <a:rPr lang="en-US" altLang="zh-TW" sz="1800">
                          <a:latin typeface="+mn-lt"/>
                          <a:ea typeface="+mn-ea"/>
                          <a:cs typeface="+mn-ea"/>
                          <a:sym typeface="+mn-lt"/>
                        </a:rPr>
                        <a:t>/ 104</a:t>
                      </a:r>
                      <a:endParaRPr lang="zh-CN" altLang="en-US" sz="1800">
                        <a:latin typeface="+mn-lt"/>
                        <a:ea typeface="+mn-ea"/>
                        <a:cs typeface="+mn-ea"/>
                        <a:sym typeface="+mn-lt"/>
                      </a:endParaRPr>
                    </a:p>
                  </a:txBody>
                  <a:tcPr marL="91455" marR="91455" marT="45723" marB="45723"/>
                </a:tc>
                <a:extLst>
                  <a:ext uri="{0D108BD9-81ED-4DB2-BD59-A6C34878D82A}">
                    <a16:rowId xmlns:a16="http://schemas.microsoft.com/office/drawing/2014/main" val="10004"/>
                  </a:ext>
                </a:extLst>
              </a:tr>
              <a:tr h="536280">
                <a:tc>
                  <a:txBody>
                    <a:bodyPr/>
                    <a:lstStyle/>
                    <a:p>
                      <a:pPr algn="l">
                        <a:lnSpc>
                          <a:spcPct val="120000"/>
                        </a:lnSpc>
                        <a:spcBef>
                          <a:spcPts val="0"/>
                        </a:spcBef>
                        <a:spcAft>
                          <a:spcPts val="0"/>
                        </a:spcAft>
                      </a:pPr>
                      <a:r>
                        <a:rPr lang="en-US" altLang="zh-TW" sz="1800">
                          <a:latin typeface="+mn-lt"/>
                          <a:ea typeface="+mn-ea"/>
                          <a:cs typeface="+mn-ea"/>
                          <a:sym typeface="+mn-lt"/>
                        </a:rPr>
                        <a:t>2.</a:t>
                      </a:r>
                      <a:endParaRPr lang="zh-CN" altLang="en-US" sz="1800">
                        <a:latin typeface="+mn-lt"/>
                        <a:ea typeface="+mn-ea"/>
                        <a:cs typeface="+mn-ea"/>
                        <a:sym typeface="+mn-lt"/>
                      </a:endParaRPr>
                    </a:p>
                  </a:txBody>
                  <a:tcPr marL="91455" marR="91455" marT="45723" marB="45723"/>
                </a:tc>
                <a:tc>
                  <a:txBody>
                    <a:bodyPr/>
                    <a:lstStyle/>
                    <a:p>
                      <a:pPr algn="l" eaLnBrk="1" hangingPunct="1">
                        <a:lnSpc>
                          <a:spcPct val="120000"/>
                        </a:lnSpc>
                        <a:spcBef>
                          <a:spcPct val="0"/>
                        </a:spcBef>
                        <a:spcAft>
                          <a:spcPts val="0"/>
                        </a:spcAft>
                      </a:pPr>
                      <a:r>
                        <a:rPr lang="en-US" altLang="zh-TW" sz="1800">
                          <a:latin typeface="+mn-lt"/>
                          <a:ea typeface="+mn-ea"/>
                          <a:cs typeface="+mn-ea"/>
                          <a:sym typeface="+mn-lt"/>
                        </a:rPr>
                        <a:t>[</a:t>
                      </a:r>
                      <a:r>
                        <a:rPr lang="zh-TW" altLang="en-US" sz="1800">
                          <a:latin typeface="+mn-lt"/>
                          <a:ea typeface="+mn-ea"/>
                          <a:cs typeface="+mn-ea"/>
                          <a:sym typeface="+mn-lt"/>
                        </a:rPr>
                        <a:t>指引案例</a:t>
                      </a:r>
                      <a:r>
                        <a:rPr lang="en-US" altLang="zh-TW" sz="1800">
                          <a:latin typeface="+mn-lt"/>
                          <a:ea typeface="+mn-ea"/>
                          <a:cs typeface="+mn-ea"/>
                          <a:sym typeface="+mn-lt"/>
                        </a:rPr>
                        <a:t>]</a:t>
                      </a:r>
                      <a:endParaRPr lang="en-US" altLang="zh-TW" sz="1800" b="1">
                        <a:latin typeface="+mn-lt"/>
                        <a:ea typeface="+mn-ea"/>
                        <a:cs typeface="+mn-ea"/>
                        <a:sym typeface="+mn-lt"/>
                      </a:endParaRPr>
                    </a:p>
                  </a:txBody>
                  <a:tcPr marL="91455" marR="91455" marT="45723" marB="45723"/>
                </a:tc>
                <a:tc>
                  <a:txBody>
                    <a:bodyPr/>
                    <a:lstStyle/>
                    <a:p>
                      <a:pPr algn="l">
                        <a:lnSpc>
                          <a:spcPct val="120000"/>
                        </a:lnSpc>
                        <a:spcBef>
                          <a:spcPts val="0"/>
                        </a:spcBef>
                        <a:spcAft>
                          <a:spcPts val="0"/>
                        </a:spcAft>
                      </a:pPr>
                      <a:r>
                        <a:rPr lang="en-US" altLang="zh-TW" sz="1800">
                          <a:latin typeface="+mn-lt"/>
                          <a:ea typeface="+mn-ea"/>
                          <a:cs typeface="+mn-ea"/>
                          <a:sym typeface="+mn-lt"/>
                        </a:rPr>
                        <a:t>14</a:t>
                      </a:r>
                      <a:endParaRPr lang="zh-CN" altLang="en-US" sz="1800" b="0">
                        <a:latin typeface="+mn-lt"/>
                        <a:ea typeface="+mn-ea"/>
                        <a:cs typeface="+mn-ea"/>
                        <a:sym typeface="+mn-lt"/>
                      </a:endParaRPr>
                    </a:p>
                  </a:txBody>
                  <a:tcPr marL="91455" marR="91455" marT="45723" marB="45723"/>
                </a:tc>
                <a:tc>
                  <a:txBody>
                    <a:bodyPr/>
                    <a:lstStyle/>
                    <a:p>
                      <a:pPr algn="l" eaLnBrk="1" hangingPunct="1">
                        <a:lnSpc>
                          <a:spcPct val="120000"/>
                        </a:lnSpc>
                        <a:spcBef>
                          <a:spcPct val="0"/>
                        </a:spcBef>
                        <a:spcAft>
                          <a:spcPts val="0"/>
                        </a:spcAft>
                      </a:pPr>
                      <a:r>
                        <a:rPr lang="en-US" altLang="zh-TW" sz="1800">
                          <a:latin typeface="+mn-lt"/>
                          <a:ea typeface="+mn-ea"/>
                          <a:cs typeface="+mn-ea"/>
                          <a:sym typeface="+mn-lt"/>
                        </a:rPr>
                        <a:t>[</a:t>
                      </a:r>
                      <a:r>
                        <a:rPr lang="zh-TW" altLang="en-US" sz="1800">
                          <a:latin typeface="+mn-lt"/>
                          <a:ea typeface="+mn-ea"/>
                          <a:cs typeface="+mn-ea"/>
                          <a:sym typeface="+mn-lt"/>
                        </a:rPr>
                        <a:t>指引案例</a:t>
                      </a:r>
                      <a:r>
                        <a:rPr lang="en-US" altLang="zh-TW" sz="1800">
                          <a:latin typeface="+mn-lt"/>
                          <a:ea typeface="+mn-ea"/>
                          <a:cs typeface="+mn-ea"/>
                          <a:sym typeface="+mn-lt"/>
                        </a:rPr>
                        <a:t>]   </a:t>
                      </a:r>
                      <a:r>
                        <a:rPr lang="zh-TW" altLang="en-US" sz="1800">
                          <a:latin typeface="+mn-lt"/>
                          <a:ea typeface="+mn-ea"/>
                          <a:cs typeface="+mn-ea"/>
                          <a:sym typeface="+mn-lt"/>
                        </a:rPr>
                        <a:t>校准过程 </a:t>
                      </a:r>
                      <a:r>
                        <a:rPr lang="en-US" altLang="zh-TW" sz="1800">
                          <a:latin typeface="+mn-lt"/>
                          <a:ea typeface="+mn-ea"/>
                          <a:cs typeface="+mn-ea"/>
                          <a:sym typeface="+mn-lt"/>
                        </a:rPr>
                        <a:t>/ 107</a:t>
                      </a:r>
                      <a:endParaRPr lang="zh-CN" altLang="en-US" sz="1800">
                        <a:latin typeface="+mn-lt"/>
                        <a:ea typeface="+mn-ea"/>
                        <a:cs typeface="+mn-ea"/>
                        <a:sym typeface="+mn-lt"/>
                      </a:endParaRPr>
                    </a:p>
                  </a:txBody>
                  <a:tcPr marL="91455" marR="91455" marT="45723" marB="45723"/>
                </a:tc>
                <a:extLst>
                  <a:ext uri="{0D108BD9-81ED-4DB2-BD59-A6C34878D82A}">
                    <a16:rowId xmlns:a16="http://schemas.microsoft.com/office/drawing/2014/main" val="10005"/>
                  </a:ext>
                </a:extLst>
              </a:tr>
              <a:tr h="425705">
                <a:tc>
                  <a:txBody>
                    <a:bodyPr/>
                    <a:lstStyle/>
                    <a:p>
                      <a:pPr algn="l">
                        <a:lnSpc>
                          <a:spcPct val="120000"/>
                        </a:lnSpc>
                        <a:spcBef>
                          <a:spcPts val="0"/>
                        </a:spcBef>
                        <a:spcAft>
                          <a:spcPts val="0"/>
                        </a:spcAft>
                      </a:pPr>
                      <a:r>
                        <a:rPr lang="en-US" altLang="zh-TW" sz="1800">
                          <a:latin typeface="+mn-lt"/>
                          <a:ea typeface="+mn-ea"/>
                          <a:cs typeface="+mn-ea"/>
                          <a:sym typeface="+mn-lt"/>
                        </a:rPr>
                        <a:t>2.1</a:t>
                      </a:r>
                      <a:endParaRPr lang="zh-CN" altLang="en-US" sz="1800">
                        <a:latin typeface="+mn-lt"/>
                        <a:ea typeface="+mn-ea"/>
                        <a:cs typeface="+mn-ea"/>
                        <a:sym typeface="+mn-lt"/>
                      </a:endParaRPr>
                    </a:p>
                  </a:txBody>
                  <a:tcPr marL="91455" marR="91455" marT="45723" marB="45723"/>
                </a:tc>
                <a:tc>
                  <a:txBody>
                    <a:bodyPr/>
                    <a:lstStyle/>
                    <a:p>
                      <a:pPr algn="l" eaLnBrk="1" hangingPunct="1">
                        <a:lnSpc>
                          <a:spcPct val="120000"/>
                        </a:lnSpc>
                        <a:spcBef>
                          <a:spcPct val="0"/>
                        </a:spcBef>
                        <a:spcAft>
                          <a:spcPts val="0"/>
                        </a:spcAft>
                      </a:pPr>
                      <a:r>
                        <a:rPr lang="en-US" altLang="zh-TW" sz="1800">
                          <a:latin typeface="+mn-lt"/>
                          <a:ea typeface="+mn-ea"/>
                          <a:cs typeface="+mn-ea"/>
                          <a:sym typeface="+mn-lt"/>
                        </a:rPr>
                        <a:t>ME</a:t>
                      </a:r>
                      <a:r>
                        <a:rPr lang="zh-TW" altLang="en-US" sz="1800">
                          <a:latin typeface="+mn-lt"/>
                          <a:ea typeface="+mn-ea"/>
                          <a:cs typeface="+mn-ea"/>
                          <a:sym typeface="+mn-lt"/>
                        </a:rPr>
                        <a:t>的组织结构和岗位职责 </a:t>
                      </a:r>
                      <a:r>
                        <a:rPr lang="en-US" altLang="zh-TW" sz="1800">
                          <a:latin typeface="+mn-lt"/>
                          <a:ea typeface="+mn-ea"/>
                          <a:cs typeface="+mn-ea"/>
                          <a:sym typeface="+mn-lt"/>
                        </a:rPr>
                        <a:t>/ 75</a:t>
                      </a:r>
                    </a:p>
                  </a:txBody>
                  <a:tcPr marL="91455" marR="91455" marT="45723" marB="45723"/>
                </a:tc>
                <a:tc>
                  <a:txBody>
                    <a:bodyPr/>
                    <a:lstStyle/>
                    <a:p>
                      <a:pPr algn="l">
                        <a:lnSpc>
                          <a:spcPct val="120000"/>
                        </a:lnSpc>
                        <a:spcBef>
                          <a:spcPts val="0"/>
                        </a:spcBef>
                        <a:spcAft>
                          <a:spcPts val="0"/>
                        </a:spcAft>
                      </a:pPr>
                      <a:r>
                        <a:rPr lang="en-US" altLang="zh-TW" sz="2000">
                          <a:latin typeface="+mn-lt"/>
                          <a:ea typeface="+mn-ea"/>
                          <a:cs typeface="+mn-ea"/>
                          <a:sym typeface="+mn-lt"/>
                        </a:rPr>
                        <a:t>15</a:t>
                      </a:r>
                      <a:endParaRPr lang="zh-CN" altLang="en-US" sz="2000" b="0">
                        <a:latin typeface="+mn-lt"/>
                        <a:ea typeface="+mn-ea"/>
                        <a:cs typeface="+mn-ea"/>
                        <a:sym typeface="+mn-lt"/>
                      </a:endParaRPr>
                    </a:p>
                  </a:txBody>
                  <a:tcPr marL="91455" marR="91455" marT="45723" marB="45723"/>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TW" sz="2000">
                          <a:latin typeface="+mn-lt"/>
                          <a:ea typeface="+mn-ea"/>
                          <a:cs typeface="+mn-ea"/>
                          <a:sym typeface="+mn-lt"/>
                        </a:rPr>
                        <a:t>3.5 </a:t>
                      </a:r>
                      <a:r>
                        <a:rPr lang="zh-TW" altLang="en-US" sz="2000">
                          <a:latin typeface="+mn-lt"/>
                          <a:ea typeface="+mn-ea"/>
                          <a:cs typeface="+mn-ea"/>
                          <a:sym typeface="+mn-lt"/>
                        </a:rPr>
                        <a:t>校准员必须有资格 </a:t>
                      </a:r>
                      <a:r>
                        <a:rPr lang="en-US" altLang="zh-TW" sz="2000">
                          <a:latin typeface="+mn-lt"/>
                          <a:ea typeface="+mn-ea"/>
                          <a:cs typeface="+mn-ea"/>
                          <a:sym typeface="+mn-lt"/>
                        </a:rPr>
                        <a:t>/ 109</a:t>
                      </a:r>
                      <a:endParaRPr lang="zh-CN" altLang="en-US" sz="2000">
                        <a:latin typeface="+mn-lt"/>
                        <a:ea typeface="+mn-ea"/>
                        <a:cs typeface="+mn-ea"/>
                        <a:sym typeface="+mn-lt"/>
                      </a:endParaRPr>
                    </a:p>
                  </a:txBody>
                  <a:tcPr marL="91455" marR="91455" marT="45723" marB="45723"/>
                </a:tc>
                <a:extLst>
                  <a:ext uri="{0D108BD9-81ED-4DB2-BD59-A6C34878D82A}">
                    <a16:rowId xmlns:a16="http://schemas.microsoft.com/office/drawing/2014/main" val="10006"/>
                  </a:ext>
                </a:extLst>
              </a:tr>
              <a:tr h="472478">
                <a:tc>
                  <a:txBody>
                    <a:bodyPr/>
                    <a:lstStyle/>
                    <a:p>
                      <a:pPr algn="l">
                        <a:lnSpc>
                          <a:spcPct val="120000"/>
                        </a:lnSpc>
                        <a:spcBef>
                          <a:spcPts val="0"/>
                        </a:spcBef>
                        <a:spcAft>
                          <a:spcPts val="0"/>
                        </a:spcAft>
                      </a:pPr>
                      <a:r>
                        <a:rPr lang="en-US" altLang="zh-TW" sz="2000">
                          <a:latin typeface="+mn-lt"/>
                          <a:ea typeface="+mn-ea"/>
                          <a:cs typeface="+mn-ea"/>
                          <a:sym typeface="+mn-lt"/>
                        </a:rPr>
                        <a:t>2.2</a:t>
                      </a:r>
                      <a:endParaRPr lang="zh-CN" altLang="en-US" sz="2000">
                        <a:latin typeface="+mn-lt"/>
                        <a:ea typeface="+mn-ea"/>
                        <a:cs typeface="+mn-ea"/>
                        <a:sym typeface="+mn-lt"/>
                      </a:endParaRPr>
                    </a:p>
                  </a:txBody>
                  <a:tcPr marL="91455" marR="91455" marT="45723" marB="45723"/>
                </a:tc>
                <a:tc>
                  <a:txBody>
                    <a:bodyPr/>
                    <a:lstStyle/>
                    <a:p>
                      <a:pPr algn="l" eaLnBrk="1" hangingPunct="1">
                        <a:lnSpc>
                          <a:spcPct val="120000"/>
                        </a:lnSpc>
                        <a:spcBef>
                          <a:spcPct val="0"/>
                        </a:spcBef>
                        <a:spcAft>
                          <a:spcPts val="0"/>
                        </a:spcAft>
                        <a:buFontTx/>
                        <a:buAutoNum type="arabicPeriod" startAt="2"/>
                      </a:pPr>
                      <a:r>
                        <a:rPr lang="zh-TW" altLang="en-US" sz="2000">
                          <a:latin typeface="+mn-lt"/>
                          <a:ea typeface="+mn-ea"/>
                          <a:cs typeface="+mn-ea"/>
                          <a:sym typeface="+mn-lt"/>
                        </a:rPr>
                        <a:t>不能等到机器坏了才去修理 </a:t>
                      </a:r>
                      <a:r>
                        <a:rPr lang="en-US" altLang="zh-TW" sz="2000">
                          <a:latin typeface="+mn-lt"/>
                          <a:ea typeface="+mn-ea"/>
                          <a:cs typeface="+mn-ea"/>
                          <a:sym typeface="+mn-lt"/>
                        </a:rPr>
                        <a:t>/ 79</a:t>
                      </a:r>
                      <a:endParaRPr lang="en-US" altLang="zh-TW" sz="2000" b="1">
                        <a:latin typeface="+mn-lt"/>
                        <a:ea typeface="+mn-ea"/>
                        <a:cs typeface="+mn-ea"/>
                        <a:sym typeface="+mn-lt"/>
                      </a:endParaRPr>
                    </a:p>
                  </a:txBody>
                  <a:tcPr marL="91455" marR="91455" marT="45723" marB="45723"/>
                </a:tc>
                <a:tc>
                  <a:txBody>
                    <a:bodyPr/>
                    <a:lstStyle/>
                    <a:p>
                      <a:pPr algn="l">
                        <a:lnSpc>
                          <a:spcPct val="120000"/>
                        </a:lnSpc>
                        <a:spcBef>
                          <a:spcPts val="0"/>
                        </a:spcBef>
                        <a:spcAft>
                          <a:spcPts val="0"/>
                        </a:spcAft>
                      </a:pPr>
                      <a:r>
                        <a:rPr lang="en-US" altLang="zh-TW" sz="2000" dirty="0">
                          <a:latin typeface="+mn-lt"/>
                          <a:ea typeface="+mn-ea"/>
                          <a:cs typeface="+mn-ea"/>
                          <a:sym typeface="+mn-lt"/>
                        </a:rPr>
                        <a:t>17</a:t>
                      </a:r>
                      <a:endParaRPr lang="zh-CN" altLang="en-US" sz="2000" b="0" dirty="0">
                        <a:latin typeface="+mn-lt"/>
                        <a:ea typeface="+mn-ea"/>
                        <a:cs typeface="+mn-ea"/>
                        <a:sym typeface="+mn-lt"/>
                      </a:endParaRPr>
                    </a:p>
                  </a:txBody>
                  <a:tcPr marL="91455" marR="91455" marT="45723" marB="45723"/>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TW" sz="2000">
                          <a:latin typeface="+mn-lt"/>
                          <a:ea typeface="+mn-ea"/>
                          <a:cs typeface="+mn-ea"/>
                          <a:sym typeface="+mn-lt"/>
                        </a:rPr>
                        <a:t>4.</a:t>
                      </a:r>
                      <a:r>
                        <a:rPr lang="zh-TW" altLang="en-US" sz="2000">
                          <a:latin typeface="+mn-lt"/>
                          <a:ea typeface="+mn-ea"/>
                          <a:cs typeface="+mn-ea"/>
                          <a:sym typeface="+mn-lt"/>
                        </a:rPr>
                        <a:t>治具</a:t>
                      </a:r>
                      <a:r>
                        <a:rPr lang="en-US" altLang="zh-TW" sz="2000">
                          <a:latin typeface="+mn-lt"/>
                          <a:ea typeface="+mn-ea"/>
                          <a:cs typeface="+mn-ea"/>
                          <a:sym typeface="+mn-lt"/>
                        </a:rPr>
                        <a:t>,JIG</a:t>
                      </a:r>
                      <a:r>
                        <a:rPr lang="zh-TW" altLang="en-US" sz="2000">
                          <a:latin typeface="+mn-lt"/>
                          <a:ea typeface="+mn-ea"/>
                          <a:cs typeface="+mn-ea"/>
                          <a:sym typeface="+mn-lt"/>
                        </a:rPr>
                        <a:t>帮助生产 </a:t>
                      </a:r>
                      <a:r>
                        <a:rPr lang="en-US" altLang="zh-TW" sz="2000">
                          <a:latin typeface="+mn-lt"/>
                          <a:ea typeface="+mn-ea"/>
                          <a:cs typeface="+mn-ea"/>
                          <a:sym typeface="+mn-lt"/>
                        </a:rPr>
                        <a:t>/ 113</a:t>
                      </a:r>
                      <a:endParaRPr lang="zh-CN" altLang="en-US" sz="2000">
                        <a:latin typeface="+mn-lt"/>
                        <a:ea typeface="+mn-ea"/>
                        <a:cs typeface="+mn-ea"/>
                        <a:sym typeface="+mn-lt"/>
                      </a:endParaRPr>
                    </a:p>
                  </a:txBody>
                  <a:tcPr marL="91455" marR="91455" marT="45723" marB="45723"/>
                </a:tc>
                <a:extLst>
                  <a:ext uri="{0D108BD9-81ED-4DB2-BD59-A6C34878D82A}">
                    <a16:rowId xmlns:a16="http://schemas.microsoft.com/office/drawing/2014/main" val="10007"/>
                  </a:ext>
                </a:extLst>
              </a:tr>
              <a:tr h="472478">
                <a:tc>
                  <a:txBody>
                    <a:bodyPr/>
                    <a:lstStyle/>
                    <a:p>
                      <a:pPr algn="l">
                        <a:lnSpc>
                          <a:spcPct val="120000"/>
                        </a:lnSpc>
                        <a:spcBef>
                          <a:spcPts val="0"/>
                        </a:spcBef>
                        <a:spcAft>
                          <a:spcPts val="0"/>
                        </a:spcAft>
                      </a:pPr>
                      <a:r>
                        <a:rPr lang="en-US" altLang="zh-TW" sz="2000">
                          <a:latin typeface="+mn-lt"/>
                          <a:ea typeface="+mn-ea"/>
                          <a:cs typeface="+mn-ea"/>
                          <a:sym typeface="+mn-lt"/>
                        </a:rPr>
                        <a:t>2.3 </a:t>
                      </a:r>
                      <a:endParaRPr lang="zh-CN" altLang="en-US" sz="2000">
                        <a:latin typeface="+mn-lt"/>
                        <a:ea typeface="+mn-ea"/>
                        <a:cs typeface="+mn-ea"/>
                        <a:sym typeface="+mn-lt"/>
                      </a:endParaRPr>
                    </a:p>
                  </a:txBody>
                  <a:tcPr marL="91455" marR="91455" marT="45723" marB="45723"/>
                </a:tc>
                <a:tc>
                  <a:txBody>
                    <a:bodyPr/>
                    <a:lstStyle/>
                    <a:p>
                      <a:pPr algn="l" eaLnBrk="1" hangingPunct="1">
                        <a:lnSpc>
                          <a:spcPct val="120000"/>
                        </a:lnSpc>
                        <a:spcBef>
                          <a:spcPct val="0"/>
                        </a:spcBef>
                        <a:spcAft>
                          <a:spcPts val="0"/>
                        </a:spcAft>
                      </a:pPr>
                      <a:r>
                        <a:rPr lang="en-US" altLang="zh-TW" sz="2000">
                          <a:latin typeface="+mn-lt"/>
                          <a:ea typeface="+mn-ea"/>
                          <a:cs typeface="+mn-ea"/>
                          <a:sym typeface="+mn-lt"/>
                        </a:rPr>
                        <a:t>2.1 </a:t>
                      </a:r>
                      <a:r>
                        <a:rPr lang="zh-TW" altLang="en-US" sz="2000">
                          <a:latin typeface="+mn-lt"/>
                          <a:ea typeface="+mn-ea"/>
                          <a:cs typeface="+mn-ea"/>
                          <a:sym typeface="+mn-lt"/>
                        </a:rPr>
                        <a:t>怎样建立预防保养计划 </a:t>
                      </a:r>
                      <a:r>
                        <a:rPr lang="en-US" altLang="zh-TW" sz="2000">
                          <a:latin typeface="+mn-lt"/>
                          <a:ea typeface="+mn-ea"/>
                          <a:cs typeface="+mn-ea"/>
                          <a:sym typeface="+mn-lt"/>
                        </a:rPr>
                        <a:t>/ 80</a:t>
                      </a:r>
                    </a:p>
                  </a:txBody>
                  <a:tcPr marL="91455" marR="91455" marT="45723" marB="45723"/>
                </a:tc>
                <a:tc>
                  <a:txBody>
                    <a:bodyPr/>
                    <a:lstStyle/>
                    <a:p>
                      <a:pPr algn="l">
                        <a:lnSpc>
                          <a:spcPct val="120000"/>
                        </a:lnSpc>
                        <a:spcBef>
                          <a:spcPts val="0"/>
                        </a:spcBef>
                        <a:spcAft>
                          <a:spcPts val="0"/>
                        </a:spcAft>
                      </a:pPr>
                      <a:r>
                        <a:rPr lang="en-US" altLang="zh-TW" sz="2000">
                          <a:latin typeface="+mn-lt"/>
                          <a:ea typeface="+mn-ea"/>
                          <a:cs typeface="+mn-ea"/>
                          <a:sym typeface="+mn-lt"/>
                        </a:rPr>
                        <a:t>20</a:t>
                      </a:r>
                      <a:endParaRPr lang="zh-CN" altLang="en-US" sz="2000" b="0">
                        <a:latin typeface="+mn-lt"/>
                        <a:ea typeface="+mn-ea"/>
                        <a:cs typeface="+mn-ea"/>
                        <a:sym typeface="+mn-lt"/>
                      </a:endParaRPr>
                    </a:p>
                  </a:txBody>
                  <a:tcPr marL="91455" marR="91455" marT="45723" marB="45723"/>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TW" sz="2000">
                          <a:latin typeface="+mn-lt"/>
                          <a:ea typeface="+mn-ea"/>
                          <a:cs typeface="+mn-ea"/>
                          <a:sym typeface="+mn-lt"/>
                        </a:rPr>
                        <a:t>4.1 </a:t>
                      </a:r>
                      <a:r>
                        <a:rPr lang="zh-TW" altLang="en-US" sz="2000">
                          <a:latin typeface="+mn-lt"/>
                          <a:ea typeface="+mn-ea"/>
                          <a:cs typeface="+mn-ea"/>
                          <a:sym typeface="+mn-lt"/>
                        </a:rPr>
                        <a:t>治具</a:t>
                      </a:r>
                      <a:r>
                        <a:rPr lang="en-US" altLang="zh-TW" sz="2000">
                          <a:latin typeface="+mn-lt"/>
                          <a:ea typeface="+mn-ea"/>
                          <a:cs typeface="+mn-ea"/>
                          <a:sym typeface="+mn-lt"/>
                        </a:rPr>
                        <a:t>,JIG</a:t>
                      </a:r>
                      <a:r>
                        <a:rPr lang="zh-TW" altLang="en-US" sz="2000">
                          <a:latin typeface="+mn-lt"/>
                          <a:ea typeface="+mn-ea"/>
                          <a:cs typeface="+mn-ea"/>
                          <a:sym typeface="+mn-lt"/>
                        </a:rPr>
                        <a:t>如何开发 </a:t>
                      </a:r>
                      <a:r>
                        <a:rPr lang="en-US" altLang="zh-TW" sz="2000">
                          <a:latin typeface="+mn-lt"/>
                          <a:ea typeface="+mn-ea"/>
                          <a:cs typeface="+mn-ea"/>
                          <a:sym typeface="+mn-lt"/>
                        </a:rPr>
                        <a:t>/ 114</a:t>
                      </a:r>
                      <a:endParaRPr lang="zh-CN" altLang="en-US" sz="2000">
                        <a:latin typeface="+mn-lt"/>
                        <a:ea typeface="+mn-ea"/>
                        <a:cs typeface="+mn-ea"/>
                        <a:sym typeface="+mn-lt"/>
                      </a:endParaRPr>
                    </a:p>
                  </a:txBody>
                  <a:tcPr marL="91455" marR="91455" marT="45723" marB="45723"/>
                </a:tc>
                <a:extLst>
                  <a:ext uri="{0D108BD9-81ED-4DB2-BD59-A6C34878D82A}">
                    <a16:rowId xmlns:a16="http://schemas.microsoft.com/office/drawing/2014/main" val="10008"/>
                  </a:ext>
                </a:extLst>
              </a:tr>
              <a:tr h="425705">
                <a:tc>
                  <a:txBody>
                    <a:bodyPr/>
                    <a:lstStyle/>
                    <a:p>
                      <a:pPr algn="l">
                        <a:lnSpc>
                          <a:spcPct val="120000"/>
                        </a:lnSpc>
                        <a:spcBef>
                          <a:spcPts val="0"/>
                        </a:spcBef>
                        <a:spcAft>
                          <a:spcPts val="0"/>
                        </a:spcAft>
                      </a:pPr>
                      <a:r>
                        <a:rPr lang="en-US" altLang="zh-TW" sz="2000">
                          <a:latin typeface="+mn-lt"/>
                          <a:ea typeface="+mn-ea"/>
                          <a:cs typeface="+mn-ea"/>
                          <a:sym typeface="+mn-lt"/>
                        </a:rPr>
                        <a:t>2.4</a:t>
                      </a:r>
                      <a:endParaRPr lang="zh-CN" altLang="en-US" sz="2000">
                        <a:latin typeface="+mn-lt"/>
                        <a:ea typeface="+mn-ea"/>
                        <a:cs typeface="+mn-ea"/>
                        <a:sym typeface="+mn-lt"/>
                      </a:endParaRPr>
                    </a:p>
                  </a:txBody>
                  <a:tcPr marL="91455" marR="91455" marT="45723" marB="45723"/>
                </a:tc>
                <a:tc>
                  <a:txBody>
                    <a:bodyPr/>
                    <a:lstStyle/>
                    <a:p>
                      <a:pPr algn="l" eaLnBrk="1" hangingPunct="1">
                        <a:lnSpc>
                          <a:spcPct val="120000"/>
                        </a:lnSpc>
                        <a:spcBef>
                          <a:spcPct val="0"/>
                        </a:spcBef>
                        <a:spcAft>
                          <a:spcPts val="0"/>
                        </a:spcAft>
                      </a:pPr>
                      <a:r>
                        <a:rPr lang="en-US" altLang="zh-TW" sz="2000">
                          <a:latin typeface="+mn-lt"/>
                          <a:ea typeface="+mn-ea"/>
                          <a:cs typeface="+mn-ea"/>
                          <a:sym typeface="+mn-lt"/>
                        </a:rPr>
                        <a:t>2.2 ME</a:t>
                      </a:r>
                      <a:r>
                        <a:rPr lang="zh-TW" altLang="en-US" sz="2000">
                          <a:latin typeface="+mn-lt"/>
                          <a:ea typeface="+mn-ea"/>
                          <a:cs typeface="+mn-ea"/>
                          <a:sym typeface="+mn-lt"/>
                        </a:rPr>
                        <a:t>定期实施预防保养 </a:t>
                      </a:r>
                      <a:r>
                        <a:rPr lang="en-US" altLang="zh-TW" sz="2000">
                          <a:latin typeface="+mn-lt"/>
                          <a:ea typeface="+mn-ea"/>
                          <a:cs typeface="+mn-ea"/>
                          <a:sym typeface="+mn-lt"/>
                        </a:rPr>
                        <a:t>/ 84</a:t>
                      </a:r>
                    </a:p>
                  </a:txBody>
                  <a:tcPr marL="91455" marR="91455" marT="45723" marB="45723"/>
                </a:tc>
                <a:tc>
                  <a:txBody>
                    <a:bodyPr/>
                    <a:lstStyle/>
                    <a:p>
                      <a:pPr algn="l">
                        <a:lnSpc>
                          <a:spcPct val="120000"/>
                        </a:lnSpc>
                        <a:spcBef>
                          <a:spcPts val="0"/>
                        </a:spcBef>
                        <a:spcAft>
                          <a:spcPts val="0"/>
                        </a:spcAft>
                      </a:pPr>
                      <a:r>
                        <a:rPr lang="en-US" altLang="zh-TW" sz="2000">
                          <a:latin typeface="+mn-lt"/>
                          <a:ea typeface="+mn-ea"/>
                          <a:cs typeface="+mn-ea"/>
                          <a:sym typeface="+mn-lt"/>
                        </a:rPr>
                        <a:t>21</a:t>
                      </a:r>
                      <a:endParaRPr lang="zh-CN" altLang="en-US" sz="2000" b="0">
                        <a:latin typeface="+mn-lt"/>
                        <a:ea typeface="+mn-ea"/>
                        <a:cs typeface="+mn-ea"/>
                        <a:sym typeface="+mn-lt"/>
                      </a:endParaRPr>
                    </a:p>
                  </a:txBody>
                  <a:tcPr marL="91455" marR="91455" marT="45723" marB="45723"/>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TW" sz="2000">
                          <a:latin typeface="+mn-lt"/>
                          <a:ea typeface="+mn-ea"/>
                          <a:cs typeface="+mn-ea"/>
                          <a:sym typeface="+mn-lt"/>
                        </a:rPr>
                        <a:t>4.2 </a:t>
                      </a:r>
                      <a:r>
                        <a:rPr lang="zh-TW" altLang="en-US" sz="2000">
                          <a:latin typeface="+mn-lt"/>
                          <a:ea typeface="+mn-ea"/>
                          <a:cs typeface="+mn-ea"/>
                          <a:sym typeface="+mn-lt"/>
                        </a:rPr>
                        <a:t>让治具</a:t>
                      </a:r>
                      <a:r>
                        <a:rPr lang="en-US" altLang="zh-TW" sz="2000">
                          <a:latin typeface="+mn-lt"/>
                          <a:ea typeface="+mn-ea"/>
                          <a:cs typeface="+mn-ea"/>
                          <a:sym typeface="+mn-lt"/>
                        </a:rPr>
                        <a:t>,JIG</a:t>
                      </a:r>
                      <a:r>
                        <a:rPr lang="zh-TW" altLang="en-US" sz="2000">
                          <a:latin typeface="+mn-lt"/>
                          <a:ea typeface="+mn-ea"/>
                          <a:cs typeface="+mn-ea"/>
                          <a:sym typeface="+mn-lt"/>
                        </a:rPr>
                        <a:t>派上大用场 </a:t>
                      </a:r>
                      <a:r>
                        <a:rPr lang="en-US" altLang="zh-TW" sz="2000">
                          <a:latin typeface="+mn-lt"/>
                          <a:ea typeface="+mn-ea"/>
                          <a:cs typeface="+mn-ea"/>
                          <a:sym typeface="+mn-lt"/>
                        </a:rPr>
                        <a:t>/ 116</a:t>
                      </a:r>
                      <a:endParaRPr lang="zh-CN" altLang="en-US" sz="2000">
                        <a:latin typeface="+mn-lt"/>
                        <a:ea typeface="+mn-ea"/>
                        <a:cs typeface="+mn-ea"/>
                        <a:sym typeface="+mn-lt"/>
                      </a:endParaRPr>
                    </a:p>
                  </a:txBody>
                  <a:tcPr marL="91455" marR="91455" marT="45723" marB="45723"/>
                </a:tc>
                <a:extLst>
                  <a:ext uri="{0D108BD9-81ED-4DB2-BD59-A6C34878D82A}">
                    <a16:rowId xmlns:a16="http://schemas.microsoft.com/office/drawing/2014/main" val="10009"/>
                  </a:ext>
                </a:extLst>
              </a:tr>
              <a:tr h="425705">
                <a:tc>
                  <a:txBody>
                    <a:bodyPr/>
                    <a:lstStyle/>
                    <a:p>
                      <a:pPr algn="l">
                        <a:lnSpc>
                          <a:spcPct val="120000"/>
                        </a:lnSpc>
                        <a:spcBef>
                          <a:spcPts val="0"/>
                        </a:spcBef>
                        <a:spcAft>
                          <a:spcPts val="0"/>
                        </a:spcAft>
                      </a:pPr>
                      <a:r>
                        <a:rPr lang="en-US" altLang="zh-TW" sz="2000">
                          <a:latin typeface="+mn-lt"/>
                          <a:ea typeface="+mn-ea"/>
                          <a:cs typeface="+mn-ea"/>
                          <a:sym typeface="+mn-lt"/>
                        </a:rPr>
                        <a:t>2.5 </a:t>
                      </a:r>
                      <a:endParaRPr lang="zh-CN" altLang="en-US" sz="2000">
                        <a:latin typeface="+mn-lt"/>
                        <a:ea typeface="+mn-ea"/>
                        <a:cs typeface="+mn-ea"/>
                        <a:sym typeface="+mn-lt"/>
                      </a:endParaRPr>
                    </a:p>
                  </a:txBody>
                  <a:tcPr marL="91455" marR="91455" marT="45723" marB="45723"/>
                </a:tc>
                <a:tc>
                  <a:txBody>
                    <a:bodyPr/>
                    <a:lstStyle/>
                    <a:p>
                      <a:pPr algn="l" eaLnBrk="1" hangingPunct="1">
                        <a:lnSpc>
                          <a:spcPct val="120000"/>
                        </a:lnSpc>
                        <a:spcBef>
                          <a:spcPct val="0"/>
                        </a:spcBef>
                        <a:spcAft>
                          <a:spcPts val="0"/>
                        </a:spcAft>
                      </a:pPr>
                      <a:r>
                        <a:rPr lang="en-US" altLang="zh-TW" sz="2000">
                          <a:latin typeface="+mn-lt"/>
                          <a:ea typeface="+mn-ea"/>
                          <a:cs typeface="+mn-ea"/>
                          <a:sym typeface="+mn-lt"/>
                        </a:rPr>
                        <a:t>2.3 </a:t>
                      </a:r>
                      <a:r>
                        <a:rPr lang="zh-TW" altLang="en-US" sz="2000">
                          <a:latin typeface="+mn-lt"/>
                          <a:ea typeface="+mn-ea"/>
                          <a:cs typeface="+mn-ea"/>
                          <a:sym typeface="+mn-lt"/>
                        </a:rPr>
                        <a:t>能长期安全运行的机器是好机器 </a:t>
                      </a:r>
                      <a:r>
                        <a:rPr lang="en-US" altLang="zh-TW" sz="2000">
                          <a:latin typeface="+mn-lt"/>
                          <a:ea typeface="+mn-ea"/>
                          <a:cs typeface="+mn-ea"/>
                          <a:sym typeface="+mn-lt"/>
                        </a:rPr>
                        <a:t>/ 93</a:t>
                      </a:r>
                    </a:p>
                  </a:txBody>
                  <a:tcPr marL="91455" marR="91455" marT="45723" marB="45723"/>
                </a:tc>
                <a:tc>
                  <a:txBody>
                    <a:bodyPr/>
                    <a:lstStyle/>
                    <a:p>
                      <a:pPr algn="l">
                        <a:lnSpc>
                          <a:spcPct val="120000"/>
                        </a:lnSpc>
                        <a:spcBef>
                          <a:spcPts val="0"/>
                        </a:spcBef>
                        <a:spcAft>
                          <a:spcPts val="0"/>
                        </a:spcAft>
                      </a:pPr>
                      <a:endParaRPr lang="zh-CN" altLang="en-US" sz="2000" b="0">
                        <a:latin typeface="+mn-lt"/>
                        <a:ea typeface="+mn-ea"/>
                        <a:cs typeface="+mn-ea"/>
                        <a:sym typeface="+mn-lt"/>
                      </a:endParaRPr>
                    </a:p>
                  </a:txBody>
                  <a:tcPr marL="91455" marR="91455" marT="45723" marB="45723"/>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TW" sz="2000">
                          <a:latin typeface="+mn-lt"/>
                          <a:ea typeface="+mn-ea"/>
                          <a:cs typeface="+mn-ea"/>
                          <a:sym typeface="+mn-lt"/>
                        </a:rPr>
                        <a:t>4.3 </a:t>
                      </a:r>
                      <a:r>
                        <a:rPr lang="zh-TW" altLang="en-US" sz="2000">
                          <a:latin typeface="+mn-lt"/>
                          <a:ea typeface="+mn-ea"/>
                          <a:cs typeface="+mn-ea"/>
                          <a:sym typeface="+mn-lt"/>
                        </a:rPr>
                        <a:t>治具</a:t>
                      </a:r>
                      <a:r>
                        <a:rPr lang="en-US" altLang="zh-TW" sz="2000">
                          <a:latin typeface="+mn-lt"/>
                          <a:ea typeface="+mn-ea"/>
                          <a:cs typeface="+mn-ea"/>
                          <a:sym typeface="+mn-lt"/>
                        </a:rPr>
                        <a:t>,JIG</a:t>
                      </a:r>
                      <a:r>
                        <a:rPr lang="zh-TW" altLang="en-US" sz="2000">
                          <a:latin typeface="+mn-lt"/>
                          <a:ea typeface="+mn-ea"/>
                          <a:cs typeface="+mn-ea"/>
                          <a:sym typeface="+mn-lt"/>
                        </a:rPr>
                        <a:t>的日常管理方法 </a:t>
                      </a:r>
                      <a:r>
                        <a:rPr lang="en-US" altLang="zh-TW" sz="2000">
                          <a:latin typeface="+mn-lt"/>
                          <a:ea typeface="+mn-ea"/>
                          <a:cs typeface="+mn-ea"/>
                          <a:sym typeface="+mn-lt"/>
                        </a:rPr>
                        <a:t>/ 117</a:t>
                      </a:r>
                      <a:endParaRPr lang="zh-CN" altLang="en-US" sz="2000">
                        <a:latin typeface="+mn-lt"/>
                        <a:ea typeface="+mn-ea"/>
                        <a:cs typeface="+mn-ea"/>
                        <a:sym typeface="+mn-lt"/>
                      </a:endParaRPr>
                    </a:p>
                  </a:txBody>
                  <a:tcPr marL="91455" marR="91455" marT="45723" marB="45723"/>
                </a:tc>
                <a:extLst>
                  <a:ext uri="{0D108BD9-81ED-4DB2-BD59-A6C34878D82A}">
                    <a16:rowId xmlns:a16="http://schemas.microsoft.com/office/drawing/2014/main" val="10010"/>
                  </a:ext>
                </a:extLst>
              </a:tr>
              <a:tr h="425705">
                <a:tc>
                  <a:txBody>
                    <a:bodyPr/>
                    <a:lstStyle/>
                    <a:p>
                      <a:pPr algn="l">
                        <a:lnSpc>
                          <a:spcPct val="120000"/>
                        </a:lnSpc>
                        <a:spcBef>
                          <a:spcPts val="0"/>
                        </a:spcBef>
                        <a:spcAft>
                          <a:spcPts val="0"/>
                        </a:spcAft>
                      </a:pPr>
                      <a:endParaRPr lang="zh-CN" altLang="en-US" sz="2000">
                        <a:latin typeface="+mn-lt"/>
                        <a:ea typeface="+mn-ea"/>
                        <a:cs typeface="+mn-ea"/>
                        <a:sym typeface="+mn-lt"/>
                      </a:endParaRPr>
                    </a:p>
                  </a:txBody>
                  <a:tcPr marL="91455" marR="91455" marT="45723" marB="45723"/>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TW" sz="2000">
                          <a:latin typeface="+mn-lt"/>
                          <a:ea typeface="+mn-ea"/>
                          <a:cs typeface="+mn-ea"/>
                          <a:sym typeface="+mn-lt"/>
                        </a:rPr>
                        <a:t>2.4 </a:t>
                      </a:r>
                      <a:r>
                        <a:rPr lang="zh-TW" altLang="en-US" sz="2000">
                          <a:latin typeface="+mn-lt"/>
                          <a:ea typeface="+mn-ea"/>
                          <a:cs typeface="+mn-ea"/>
                          <a:sym typeface="+mn-lt"/>
                        </a:rPr>
                        <a:t>机器应有履历卡 </a:t>
                      </a:r>
                      <a:r>
                        <a:rPr lang="en-US" altLang="zh-TW" sz="2000">
                          <a:latin typeface="+mn-lt"/>
                          <a:ea typeface="+mn-ea"/>
                          <a:cs typeface="+mn-ea"/>
                          <a:sym typeface="+mn-lt"/>
                        </a:rPr>
                        <a:t>/ 94</a:t>
                      </a:r>
                      <a:endParaRPr lang="zh-CN" altLang="en-US" sz="2000">
                        <a:latin typeface="+mn-lt"/>
                        <a:ea typeface="+mn-ea"/>
                        <a:cs typeface="+mn-ea"/>
                        <a:sym typeface="+mn-lt"/>
                      </a:endParaRPr>
                    </a:p>
                  </a:txBody>
                  <a:tcPr marL="91455" marR="91455" marT="45723" marB="45723"/>
                </a:tc>
                <a:tc>
                  <a:txBody>
                    <a:bodyPr/>
                    <a:lstStyle/>
                    <a:p>
                      <a:pPr algn="l">
                        <a:lnSpc>
                          <a:spcPct val="120000"/>
                        </a:lnSpc>
                        <a:spcBef>
                          <a:spcPts val="0"/>
                        </a:spcBef>
                        <a:spcAft>
                          <a:spcPts val="0"/>
                        </a:spcAft>
                      </a:pPr>
                      <a:endParaRPr lang="zh-CN" altLang="en-US" sz="2000" b="0">
                        <a:latin typeface="+mn-lt"/>
                        <a:ea typeface="+mn-ea"/>
                        <a:cs typeface="+mn-ea"/>
                        <a:sym typeface="+mn-lt"/>
                      </a:endParaRPr>
                    </a:p>
                  </a:txBody>
                  <a:tcPr marL="91455" marR="91455" marT="45723" marB="45723"/>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zh-TW" altLang="en-US" sz="2000">
                          <a:latin typeface="+mn-lt"/>
                          <a:ea typeface="+mn-ea"/>
                          <a:cs typeface="+mn-ea"/>
                          <a:sym typeface="+mn-lt"/>
                        </a:rPr>
                        <a:t>使用轻巧的工具 </a:t>
                      </a:r>
                      <a:r>
                        <a:rPr lang="en-US" altLang="zh-TW" sz="2000">
                          <a:latin typeface="+mn-lt"/>
                          <a:ea typeface="+mn-ea"/>
                          <a:cs typeface="+mn-ea"/>
                          <a:sym typeface="+mn-lt"/>
                        </a:rPr>
                        <a:t>/ 121</a:t>
                      </a:r>
                      <a:endParaRPr lang="zh-CN" altLang="en-US" sz="2000">
                        <a:latin typeface="+mn-lt"/>
                        <a:ea typeface="+mn-ea"/>
                        <a:cs typeface="+mn-ea"/>
                        <a:sym typeface="+mn-lt"/>
                      </a:endParaRPr>
                    </a:p>
                  </a:txBody>
                  <a:tcPr marL="91455" marR="91455" marT="45723" marB="45723"/>
                </a:tc>
                <a:extLst>
                  <a:ext uri="{0D108BD9-81ED-4DB2-BD59-A6C34878D82A}">
                    <a16:rowId xmlns:a16="http://schemas.microsoft.com/office/drawing/2014/main" val="10011"/>
                  </a:ext>
                </a:extLst>
              </a:tr>
              <a:tr h="528319">
                <a:tc>
                  <a:txBody>
                    <a:bodyPr/>
                    <a:lstStyle/>
                    <a:p>
                      <a:pPr algn="l">
                        <a:lnSpc>
                          <a:spcPct val="120000"/>
                        </a:lnSpc>
                        <a:spcBef>
                          <a:spcPts val="0"/>
                        </a:spcBef>
                        <a:spcAft>
                          <a:spcPts val="0"/>
                        </a:spcAft>
                      </a:pPr>
                      <a:r>
                        <a:rPr lang="en-US" altLang="zh-CN" sz="2000">
                          <a:latin typeface="+mn-lt"/>
                          <a:ea typeface="+mn-ea"/>
                          <a:cs typeface="+mn-ea"/>
                          <a:sym typeface="+mn-lt"/>
                        </a:rPr>
                        <a:t>3.</a:t>
                      </a:r>
                      <a:endParaRPr lang="zh-CN" altLang="en-US" sz="2000">
                        <a:latin typeface="+mn-lt"/>
                        <a:ea typeface="+mn-ea"/>
                        <a:cs typeface="+mn-ea"/>
                        <a:sym typeface="+mn-lt"/>
                      </a:endParaRPr>
                    </a:p>
                  </a:txBody>
                  <a:tcPr marL="91455" marR="91455" marT="45723" marB="45723"/>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zh-TW" altLang="en-US" sz="2000">
                          <a:latin typeface="+mn-lt"/>
                          <a:ea typeface="+mn-ea"/>
                          <a:cs typeface="+mn-ea"/>
                          <a:sym typeface="+mn-lt"/>
                        </a:rPr>
                        <a:t>仪器没有精度</a:t>
                      </a:r>
                      <a:r>
                        <a:rPr lang="en-US" altLang="zh-TW" sz="2000">
                          <a:latin typeface="+mn-lt"/>
                          <a:ea typeface="+mn-ea"/>
                          <a:cs typeface="+mn-ea"/>
                          <a:sym typeface="+mn-lt"/>
                        </a:rPr>
                        <a:t>,</a:t>
                      </a:r>
                      <a:r>
                        <a:rPr lang="zh-TW" altLang="en-US" sz="2000">
                          <a:latin typeface="+mn-lt"/>
                          <a:ea typeface="+mn-ea"/>
                          <a:cs typeface="+mn-ea"/>
                          <a:sym typeface="+mn-lt"/>
                        </a:rPr>
                        <a:t>产品没有质量 </a:t>
                      </a:r>
                      <a:r>
                        <a:rPr lang="en-US" altLang="zh-TW" sz="2000">
                          <a:latin typeface="+mn-lt"/>
                          <a:ea typeface="+mn-ea"/>
                          <a:cs typeface="+mn-ea"/>
                          <a:sym typeface="+mn-lt"/>
                        </a:rPr>
                        <a:t>/ 97</a:t>
                      </a:r>
                      <a:endParaRPr lang="zh-CN" altLang="en-US" sz="2000">
                        <a:latin typeface="+mn-lt"/>
                        <a:ea typeface="+mn-ea"/>
                        <a:cs typeface="+mn-ea"/>
                        <a:sym typeface="+mn-lt"/>
                      </a:endParaRPr>
                    </a:p>
                  </a:txBody>
                  <a:tcPr marL="91455" marR="91455" marT="45723" marB="45723"/>
                </a:tc>
                <a:tc>
                  <a:txBody>
                    <a:bodyPr/>
                    <a:lstStyle/>
                    <a:p>
                      <a:pPr algn="l">
                        <a:lnSpc>
                          <a:spcPct val="120000"/>
                        </a:lnSpc>
                        <a:spcBef>
                          <a:spcPts val="0"/>
                        </a:spcBef>
                        <a:spcAft>
                          <a:spcPts val="0"/>
                        </a:spcAft>
                      </a:pPr>
                      <a:endParaRPr lang="zh-CN" altLang="en-US" sz="2000" b="0">
                        <a:latin typeface="+mn-lt"/>
                        <a:ea typeface="+mn-ea"/>
                        <a:cs typeface="+mn-ea"/>
                        <a:sym typeface="+mn-lt"/>
                      </a:endParaRPr>
                    </a:p>
                  </a:txBody>
                  <a:tcPr marL="91455" marR="91455" marT="45723" marB="45723"/>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TW" sz="2000">
                          <a:latin typeface="+mn-lt"/>
                          <a:ea typeface="+mn-ea"/>
                          <a:cs typeface="+mn-ea"/>
                          <a:sym typeface="+mn-lt"/>
                        </a:rPr>
                        <a:t>5.1 </a:t>
                      </a:r>
                      <a:r>
                        <a:rPr lang="zh-TW" altLang="en-US" sz="2000">
                          <a:latin typeface="+mn-lt"/>
                          <a:ea typeface="+mn-ea"/>
                          <a:cs typeface="+mn-ea"/>
                          <a:sym typeface="+mn-lt"/>
                        </a:rPr>
                        <a:t>易损工具定期补 </a:t>
                      </a:r>
                      <a:r>
                        <a:rPr lang="en-US" altLang="zh-TW" sz="2000">
                          <a:latin typeface="+mn-lt"/>
                          <a:ea typeface="+mn-ea"/>
                          <a:cs typeface="+mn-ea"/>
                          <a:sym typeface="+mn-lt"/>
                        </a:rPr>
                        <a:t>/ 121</a:t>
                      </a:r>
                      <a:endParaRPr lang="zh-CN" altLang="en-US" sz="2000">
                        <a:latin typeface="+mn-lt"/>
                        <a:ea typeface="+mn-ea"/>
                        <a:cs typeface="+mn-ea"/>
                        <a:sym typeface="+mn-lt"/>
                      </a:endParaRPr>
                    </a:p>
                  </a:txBody>
                  <a:tcPr marL="91455" marR="91455" marT="45723" marB="45723"/>
                </a:tc>
                <a:extLst>
                  <a:ext uri="{0D108BD9-81ED-4DB2-BD59-A6C34878D82A}">
                    <a16:rowId xmlns:a16="http://schemas.microsoft.com/office/drawing/2014/main" val="10012"/>
                  </a:ext>
                </a:extLst>
              </a:tr>
              <a:tr h="433164">
                <a:tc>
                  <a:txBody>
                    <a:bodyPr/>
                    <a:lstStyle/>
                    <a:p>
                      <a:pPr algn="l">
                        <a:lnSpc>
                          <a:spcPct val="120000"/>
                        </a:lnSpc>
                        <a:spcBef>
                          <a:spcPts val="0"/>
                        </a:spcBef>
                        <a:spcAft>
                          <a:spcPts val="0"/>
                        </a:spcAft>
                      </a:pPr>
                      <a:endParaRPr lang="zh-CN" altLang="en-US" sz="2000">
                        <a:latin typeface="+mn-lt"/>
                        <a:ea typeface="+mn-ea"/>
                        <a:cs typeface="+mn-ea"/>
                        <a:sym typeface="+mn-lt"/>
                      </a:endParaRPr>
                    </a:p>
                  </a:txBody>
                  <a:tcPr marL="91455" marR="91455" marT="45723" marB="45723"/>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TW" sz="2000">
                          <a:latin typeface="+mn-lt"/>
                          <a:ea typeface="+mn-ea"/>
                          <a:cs typeface="+mn-ea"/>
                          <a:sym typeface="+mn-lt"/>
                        </a:rPr>
                        <a:t>3.1 </a:t>
                      </a:r>
                      <a:r>
                        <a:rPr lang="zh-TW" altLang="en-US" sz="2000">
                          <a:latin typeface="+mn-lt"/>
                          <a:ea typeface="+mn-ea"/>
                          <a:cs typeface="+mn-ea"/>
                          <a:sym typeface="+mn-lt"/>
                        </a:rPr>
                        <a:t>企业有标准计量室 </a:t>
                      </a:r>
                      <a:r>
                        <a:rPr lang="en-US" altLang="zh-TW" sz="2000">
                          <a:latin typeface="+mn-lt"/>
                          <a:ea typeface="+mn-ea"/>
                          <a:cs typeface="+mn-ea"/>
                          <a:sym typeface="+mn-lt"/>
                        </a:rPr>
                        <a:t>/ 99</a:t>
                      </a:r>
                      <a:endParaRPr lang="zh-CN" altLang="en-US" sz="2000">
                        <a:latin typeface="+mn-lt"/>
                        <a:ea typeface="+mn-ea"/>
                        <a:cs typeface="+mn-ea"/>
                        <a:sym typeface="+mn-lt"/>
                      </a:endParaRPr>
                    </a:p>
                  </a:txBody>
                  <a:tcPr marL="91455" marR="91455" marT="45723" marB="45723"/>
                </a:tc>
                <a:tc>
                  <a:txBody>
                    <a:bodyPr/>
                    <a:lstStyle/>
                    <a:p>
                      <a:pPr algn="l">
                        <a:lnSpc>
                          <a:spcPct val="120000"/>
                        </a:lnSpc>
                        <a:spcBef>
                          <a:spcPts val="0"/>
                        </a:spcBef>
                        <a:spcAft>
                          <a:spcPts val="0"/>
                        </a:spcAft>
                      </a:pPr>
                      <a:endParaRPr lang="zh-CN" altLang="en-US" sz="2000" b="0">
                        <a:latin typeface="+mn-lt"/>
                        <a:ea typeface="+mn-ea"/>
                        <a:cs typeface="+mn-ea"/>
                        <a:sym typeface="+mn-lt"/>
                      </a:endParaRPr>
                    </a:p>
                  </a:txBody>
                  <a:tcPr marL="91455" marR="91455" marT="45723" marB="45723"/>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TW" sz="2000">
                          <a:latin typeface="+mn-lt"/>
                          <a:ea typeface="+mn-ea"/>
                          <a:cs typeface="+mn-ea"/>
                          <a:sym typeface="+mn-lt"/>
                        </a:rPr>
                        <a:t>5.2 </a:t>
                      </a:r>
                      <a:r>
                        <a:rPr lang="zh-TW" altLang="en-US" sz="2000">
                          <a:latin typeface="+mn-lt"/>
                          <a:ea typeface="+mn-ea"/>
                          <a:cs typeface="+mn-ea"/>
                          <a:sym typeface="+mn-lt"/>
                        </a:rPr>
                        <a:t>老化工具及时换 </a:t>
                      </a:r>
                      <a:r>
                        <a:rPr lang="en-US" altLang="zh-TW" sz="2000">
                          <a:latin typeface="+mn-lt"/>
                          <a:ea typeface="+mn-ea"/>
                          <a:cs typeface="+mn-ea"/>
                          <a:sym typeface="+mn-lt"/>
                        </a:rPr>
                        <a:t>/ 124</a:t>
                      </a:r>
                      <a:endParaRPr lang="zh-CN" altLang="en-US" sz="2000">
                        <a:latin typeface="+mn-lt"/>
                        <a:ea typeface="+mn-ea"/>
                        <a:cs typeface="+mn-ea"/>
                        <a:sym typeface="+mn-lt"/>
                      </a:endParaRPr>
                    </a:p>
                  </a:txBody>
                  <a:tcPr marL="91455" marR="91455" marT="45723" marB="45723"/>
                </a:tc>
                <a:extLst>
                  <a:ext uri="{0D108BD9-81ED-4DB2-BD59-A6C34878D82A}">
                    <a16:rowId xmlns:a16="http://schemas.microsoft.com/office/drawing/2014/main" val="10013"/>
                  </a:ext>
                </a:extLst>
              </a:tr>
              <a:tr h="504058">
                <a:tc>
                  <a:txBody>
                    <a:bodyPr/>
                    <a:lstStyle/>
                    <a:p>
                      <a:pPr algn="l">
                        <a:lnSpc>
                          <a:spcPct val="120000"/>
                        </a:lnSpc>
                        <a:spcBef>
                          <a:spcPts val="0"/>
                        </a:spcBef>
                        <a:spcAft>
                          <a:spcPts val="0"/>
                        </a:spcAft>
                      </a:pPr>
                      <a:endParaRPr lang="zh-CN" altLang="en-US" sz="2000">
                        <a:latin typeface="+mn-lt"/>
                        <a:ea typeface="+mn-ea"/>
                        <a:cs typeface="+mn-ea"/>
                        <a:sym typeface="+mn-lt"/>
                      </a:endParaRPr>
                    </a:p>
                  </a:txBody>
                  <a:tcPr marL="91455" marR="91455" marT="45723" marB="45723"/>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2000">
                        <a:latin typeface="+mn-lt"/>
                        <a:ea typeface="+mn-ea"/>
                        <a:cs typeface="+mn-ea"/>
                        <a:sym typeface="+mn-lt"/>
                      </a:endParaRPr>
                    </a:p>
                  </a:txBody>
                  <a:tcPr marL="91455" marR="91455" marT="45723" marB="45723"/>
                </a:tc>
                <a:tc>
                  <a:txBody>
                    <a:bodyPr/>
                    <a:lstStyle/>
                    <a:p>
                      <a:pPr algn="l">
                        <a:lnSpc>
                          <a:spcPct val="120000"/>
                        </a:lnSpc>
                        <a:spcBef>
                          <a:spcPts val="0"/>
                        </a:spcBef>
                        <a:spcAft>
                          <a:spcPts val="0"/>
                        </a:spcAft>
                      </a:pPr>
                      <a:endParaRPr lang="zh-CN" altLang="en-US" sz="2000" b="0">
                        <a:latin typeface="+mn-lt"/>
                        <a:ea typeface="+mn-ea"/>
                        <a:cs typeface="+mn-ea"/>
                        <a:sym typeface="+mn-lt"/>
                      </a:endParaRPr>
                    </a:p>
                  </a:txBody>
                  <a:tcPr marL="91455" marR="91455" marT="45723" marB="45723"/>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TW" sz="2000">
                          <a:latin typeface="+mn-lt"/>
                          <a:ea typeface="+mn-ea"/>
                          <a:cs typeface="+mn-ea"/>
                          <a:sym typeface="+mn-lt"/>
                        </a:rPr>
                        <a:t>5.3 </a:t>
                      </a:r>
                      <a:r>
                        <a:rPr lang="zh-TW" altLang="en-US" sz="2000">
                          <a:latin typeface="+mn-lt"/>
                          <a:ea typeface="+mn-ea"/>
                          <a:cs typeface="+mn-ea"/>
                          <a:sym typeface="+mn-lt"/>
                        </a:rPr>
                        <a:t>必须安全使用工具 </a:t>
                      </a:r>
                      <a:r>
                        <a:rPr lang="en-US" altLang="zh-TW" sz="2000">
                          <a:latin typeface="+mn-lt"/>
                          <a:ea typeface="+mn-ea"/>
                          <a:cs typeface="+mn-ea"/>
                          <a:sym typeface="+mn-lt"/>
                        </a:rPr>
                        <a:t>/ 127</a:t>
                      </a:r>
                      <a:endParaRPr lang="zh-CN" altLang="en-US" sz="2000">
                        <a:latin typeface="+mn-lt"/>
                        <a:ea typeface="+mn-ea"/>
                        <a:cs typeface="+mn-ea"/>
                        <a:sym typeface="+mn-lt"/>
                      </a:endParaRPr>
                    </a:p>
                  </a:txBody>
                  <a:tcPr marL="91455" marR="91455" marT="45723" marB="45723"/>
                </a:tc>
                <a:extLst>
                  <a:ext uri="{0D108BD9-81ED-4DB2-BD59-A6C34878D82A}">
                    <a16:rowId xmlns:a16="http://schemas.microsoft.com/office/drawing/2014/main" val="10014"/>
                  </a:ext>
                </a:extLst>
              </a:tr>
              <a:tr h="795772">
                <a:tc>
                  <a:txBody>
                    <a:bodyPr/>
                    <a:lstStyle/>
                    <a:p>
                      <a:pPr algn="l">
                        <a:lnSpc>
                          <a:spcPct val="120000"/>
                        </a:lnSpc>
                        <a:spcBef>
                          <a:spcPts val="0"/>
                        </a:spcBef>
                        <a:spcAft>
                          <a:spcPts val="0"/>
                        </a:spcAft>
                      </a:pPr>
                      <a:endParaRPr lang="zh-CN" altLang="en-US" sz="2000">
                        <a:latin typeface="+mn-lt"/>
                        <a:ea typeface="+mn-ea"/>
                        <a:cs typeface="+mn-ea"/>
                        <a:sym typeface="+mn-lt"/>
                      </a:endParaRPr>
                    </a:p>
                  </a:txBody>
                  <a:tcPr marL="91455" marR="91455" marT="45723" marB="45723"/>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2000">
                        <a:latin typeface="+mn-lt"/>
                        <a:ea typeface="+mn-ea"/>
                        <a:cs typeface="+mn-ea"/>
                        <a:sym typeface="+mn-lt"/>
                      </a:endParaRPr>
                    </a:p>
                  </a:txBody>
                  <a:tcPr marL="91455" marR="91455" marT="45723" marB="45723"/>
                </a:tc>
                <a:tc>
                  <a:txBody>
                    <a:bodyPr/>
                    <a:lstStyle/>
                    <a:p>
                      <a:pPr algn="l">
                        <a:lnSpc>
                          <a:spcPct val="120000"/>
                        </a:lnSpc>
                        <a:spcBef>
                          <a:spcPts val="0"/>
                        </a:spcBef>
                        <a:spcAft>
                          <a:spcPts val="0"/>
                        </a:spcAft>
                      </a:pPr>
                      <a:endParaRPr lang="zh-CN" altLang="en-US" sz="2000" b="0">
                        <a:latin typeface="+mn-lt"/>
                        <a:ea typeface="+mn-ea"/>
                        <a:cs typeface="+mn-ea"/>
                        <a:sym typeface="+mn-lt"/>
                      </a:endParaRPr>
                    </a:p>
                  </a:txBody>
                  <a:tcPr marL="91455" marR="91455" marT="45723" marB="45723"/>
                </a:tc>
                <a:tc>
                  <a:txBody>
                    <a:bodyPr/>
                    <a:lstStyle/>
                    <a:p>
                      <a:pPr marL="0" marR="0" indent="0" algn="l" defTabSz="1316455" rtl="0" eaLnBrk="1" fontAlgn="auto" latinLnBrk="0" hangingPunct="1">
                        <a:lnSpc>
                          <a:spcPct val="120000"/>
                        </a:lnSpc>
                        <a:spcBef>
                          <a:spcPct val="0"/>
                        </a:spcBef>
                        <a:spcAft>
                          <a:spcPts val="0"/>
                        </a:spcAft>
                        <a:buClrTx/>
                        <a:buSzTx/>
                        <a:buFontTx/>
                        <a:buNone/>
                        <a:tabLst/>
                        <a:defRPr/>
                      </a:pPr>
                      <a:r>
                        <a:rPr lang="en-US" altLang="zh-TW" sz="1600" dirty="0">
                          <a:latin typeface="+mn-lt"/>
                          <a:ea typeface="+mn-ea"/>
                          <a:cs typeface="+mn-ea"/>
                          <a:sym typeface="+mn-lt"/>
                        </a:rPr>
                        <a:t>[</a:t>
                      </a:r>
                      <a:r>
                        <a:rPr lang="zh-TW" altLang="en-US" sz="1600" dirty="0">
                          <a:latin typeface="+mn-lt"/>
                          <a:ea typeface="+mn-ea"/>
                          <a:cs typeface="+mn-ea"/>
                          <a:sym typeface="+mn-lt"/>
                        </a:rPr>
                        <a:t>指引案例</a:t>
                      </a:r>
                      <a:r>
                        <a:rPr lang="en-US" altLang="zh-TW" sz="1600" dirty="0">
                          <a:latin typeface="+mn-lt"/>
                          <a:ea typeface="+mn-ea"/>
                          <a:cs typeface="+mn-ea"/>
                          <a:sym typeface="+mn-lt"/>
                        </a:rPr>
                        <a:t>]   </a:t>
                      </a:r>
                      <a:r>
                        <a:rPr lang="zh-TW" altLang="en-US" sz="1600" dirty="0">
                          <a:latin typeface="+mn-lt"/>
                          <a:ea typeface="+mn-ea"/>
                          <a:cs typeface="+mn-ea"/>
                          <a:sym typeface="+mn-lt"/>
                        </a:rPr>
                        <a:t>电烙铁使用安全规程 </a:t>
                      </a:r>
                      <a:r>
                        <a:rPr lang="en-US" altLang="zh-TW" sz="1600" dirty="0">
                          <a:latin typeface="+mn-lt"/>
                          <a:ea typeface="+mn-ea"/>
                          <a:cs typeface="+mn-ea"/>
                          <a:sym typeface="+mn-lt"/>
                        </a:rPr>
                        <a:t>/ 127</a:t>
                      </a:r>
                    </a:p>
                    <a:p>
                      <a:pPr marL="0" marR="0" indent="0" algn="l" defTabSz="1316455" rtl="0" eaLnBrk="1" fontAlgn="auto" latinLnBrk="0" hangingPunct="1">
                        <a:lnSpc>
                          <a:spcPct val="120000"/>
                        </a:lnSpc>
                        <a:spcBef>
                          <a:spcPct val="0"/>
                        </a:spcBef>
                        <a:spcAft>
                          <a:spcPts val="0"/>
                        </a:spcAft>
                        <a:buClrTx/>
                        <a:buSzTx/>
                        <a:buFontTx/>
                        <a:buNone/>
                        <a:tabLst/>
                        <a:defRPr/>
                      </a:pPr>
                      <a:r>
                        <a:rPr lang="en-US" altLang="zh-TW" sz="1600" dirty="0">
                          <a:latin typeface="+mn-lt"/>
                          <a:ea typeface="+mn-ea"/>
                          <a:cs typeface="+mn-ea"/>
                          <a:sym typeface="+mn-lt"/>
                        </a:rPr>
                        <a:t>5.4 </a:t>
                      </a:r>
                      <a:r>
                        <a:rPr lang="zh-TW" altLang="en-US" sz="1600" dirty="0">
                          <a:latin typeface="+mn-lt"/>
                          <a:ea typeface="+mn-ea"/>
                          <a:cs typeface="+mn-ea"/>
                          <a:sym typeface="+mn-lt"/>
                        </a:rPr>
                        <a:t>工具好用</a:t>
                      </a:r>
                      <a:r>
                        <a:rPr lang="en-US" altLang="zh-TW" sz="1600" dirty="0">
                          <a:latin typeface="+mn-lt"/>
                          <a:ea typeface="+mn-ea"/>
                          <a:cs typeface="+mn-ea"/>
                          <a:sym typeface="+mn-lt"/>
                        </a:rPr>
                        <a:t>,</a:t>
                      </a:r>
                      <a:r>
                        <a:rPr lang="zh-TW" altLang="en-US" sz="1600" dirty="0">
                          <a:latin typeface="+mn-lt"/>
                          <a:ea typeface="+mn-ea"/>
                          <a:cs typeface="+mn-ea"/>
                          <a:sym typeface="+mn-lt"/>
                        </a:rPr>
                        <a:t>生产放心 </a:t>
                      </a:r>
                      <a:r>
                        <a:rPr lang="en-US" altLang="zh-TW" sz="1600" dirty="0">
                          <a:latin typeface="+mn-lt"/>
                          <a:ea typeface="+mn-ea"/>
                          <a:cs typeface="+mn-ea"/>
                          <a:sym typeface="+mn-lt"/>
                        </a:rPr>
                        <a:t>/ 129</a:t>
                      </a:r>
                      <a:endParaRPr lang="zh-CN" altLang="en-US" sz="1600" dirty="0">
                        <a:latin typeface="+mn-lt"/>
                        <a:ea typeface="+mn-ea"/>
                        <a:cs typeface="+mn-ea"/>
                        <a:sym typeface="+mn-lt"/>
                      </a:endParaRPr>
                    </a:p>
                  </a:txBody>
                  <a:tcPr marL="91455" marR="91455" marT="45723" marB="45723"/>
                </a:tc>
                <a:extLst>
                  <a:ext uri="{0D108BD9-81ED-4DB2-BD59-A6C34878D82A}">
                    <a16:rowId xmlns:a16="http://schemas.microsoft.com/office/drawing/2014/main" val="10015"/>
                  </a:ext>
                </a:extLst>
              </a:tr>
            </a:tbl>
          </a:graphicData>
        </a:graphic>
      </p:graphicFrame>
    </p:spTree>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文本框 3">
            <a:extLst>
              <a:ext uri="{FF2B5EF4-FFF2-40B4-BE49-F238E27FC236}">
                <a16:creationId xmlns:a16="http://schemas.microsoft.com/office/drawing/2014/main" id="{6D53A3F0-34C4-4C89-B7E2-607D315C7588}"/>
              </a:ext>
            </a:extLst>
          </p:cNvPr>
          <p:cNvSpPr txBox="1"/>
          <p:nvPr/>
        </p:nvSpPr>
        <p:spPr>
          <a:xfrm>
            <a:off x="7169547" y="216248"/>
            <a:ext cx="1753444" cy="700769"/>
          </a:xfrm>
          <a:prstGeom prst="rect">
            <a:avLst/>
          </a:prstGeom>
          <a:noFill/>
          <a:effectLst/>
        </p:spPr>
        <p:txBody>
          <a:bodyPr>
            <a:spAutoFit/>
          </a:bodyPr>
          <a:lstStyle/>
          <a:p>
            <a:pP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目录</a:t>
            </a:r>
          </a:p>
        </p:txBody>
      </p:sp>
      <p:graphicFrame>
        <p:nvGraphicFramePr>
          <p:cNvPr id="2" name="表格 1">
            <a:extLst>
              <a:ext uri="{FF2B5EF4-FFF2-40B4-BE49-F238E27FC236}">
                <a16:creationId xmlns:a16="http://schemas.microsoft.com/office/drawing/2014/main" id="{1E3F6F0C-0026-44A6-9D4D-E6A5EDF77E14}"/>
              </a:ext>
            </a:extLst>
          </p:cNvPr>
          <p:cNvGraphicFramePr>
            <a:graphicFrameLocks noGrp="1"/>
          </p:cNvGraphicFramePr>
          <p:nvPr/>
        </p:nvGraphicFramePr>
        <p:xfrm>
          <a:off x="1960563" y="1216025"/>
          <a:ext cx="12722225" cy="7751771"/>
        </p:xfrm>
        <a:graphic>
          <a:graphicData uri="http://schemas.openxmlformats.org/drawingml/2006/table">
            <a:tbl>
              <a:tblPr firstRow="1" bandRow="1">
                <a:tableStyleId>{7DF18680-E054-41AD-8BC1-D1AEF772440D}</a:tableStyleId>
              </a:tblPr>
              <a:tblGrid>
                <a:gridCol w="1004419">
                  <a:extLst>
                    <a:ext uri="{9D8B030D-6E8A-4147-A177-3AD203B41FA5}">
                      <a16:colId xmlns:a16="http://schemas.microsoft.com/office/drawing/2014/main" val="20000"/>
                    </a:ext>
                  </a:extLst>
                </a:gridCol>
                <a:gridCol w="4960357">
                  <a:extLst>
                    <a:ext uri="{9D8B030D-6E8A-4147-A177-3AD203B41FA5}">
                      <a16:colId xmlns:a16="http://schemas.microsoft.com/office/drawing/2014/main" val="20001"/>
                    </a:ext>
                  </a:extLst>
                </a:gridCol>
                <a:gridCol w="1008285">
                  <a:extLst>
                    <a:ext uri="{9D8B030D-6E8A-4147-A177-3AD203B41FA5}">
                      <a16:colId xmlns:a16="http://schemas.microsoft.com/office/drawing/2014/main" val="20002"/>
                    </a:ext>
                  </a:extLst>
                </a:gridCol>
                <a:gridCol w="5749164">
                  <a:extLst>
                    <a:ext uri="{9D8B030D-6E8A-4147-A177-3AD203B41FA5}">
                      <a16:colId xmlns:a16="http://schemas.microsoft.com/office/drawing/2014/main" val="20003"/>
                    </a:ext>
                  </a:extLst>
                </a:gridCol>
              </a:tblGrid>
              <a:tr h="648129">
                <a:tc gridSpan="4">
                  <a:txBody>
                    <a:bodyPr/>
                    <a:lstStyle/>
                    <a:p>
                      <a:pPr eaLnBrk="1" hangingPunct="1">
                        <a:lnSpc>
                          <a:spcPct val="120000"/>
                        </a:lnSpc>
                        <a:spcBef>
                          <a:spcPct val="0"/>
                        </a:spcBef>
                        <a:spcAft>
                          <a:spcPts val="0"/>
                        </a:spcAft>
                      </a:pPr>
                      <a:r>
                        <a:rPr lang="zh-TW" altLang="en-US" sz="2800">
                          <a:latin typeface="+mn-lt"/>
                          <a:ea typeface="+mn-ea"/>
                          <a:cs typeface="+mn-ea"/>
                          <a:sym typeface="+mn-lt"/>
                        </a:rPr>
                        <a:t>第</a:t>
                      </a:r>
                      <a:r>
                        <a:rPr lang="en-US" altLang="zh-TW" sz="2800">
                          <a:latin typeface="+mn-lt"/>
                          <a:ea typeface="+mn-ea"/>
                          <a:cs typeface="+mn-ea"/>
                          <a:sym typeface="+mn-lt"/>
                        </a:rPr>
                        <a:t>3</a:t>
                      </a:r>
                      <a:r>
                        <a:rPr lang="zh-TW" altLang="en-US" sz="2800">
                          <a:latin typeface="+mn-lt"/>
                          <a:ea typeface="+mn-ea"/>
                          <a:cs typeface="+mn-ea"/>
                          <a:sym typeface="+mn-lt"/>
                        </a:rPr>
                        <a:t>章   </a:t>
                      </a:r>
                      <a:r>
                        <a:rPr lang="en-US" altLang="zh-TW" sz="2800">
                          <a:latin typeface="+mn-lt"/>
                          <a:ea typeface="+mn-ea"/>
                          <a:cs typeface="+mn-ea"/>
                          <a:sym typeface="+mn-lt"/>
                        </a:rPr>
                        <a:t>ME------</a:t>
                      </a:r>
                      <a:r>
                        <a:rPr lang="zh-TW" altLang="en-US" sz="2800">
                          <a:latin typeface="+mn-lt"/>
                          <a:ea typeface="+mn-ea"/>
                          <a:cs typeface="+mn-ea"/>
                          <a:sym typeface="+mn-lt"/>
                        </a:rPr>
                        <a:t>欲善工先利器</a:t>
                      </a:r>
                      <a:endParaRPr lang="zh-TW" altLang="en-US" sz="2800" b="1">
                        <a:latin typeface="+mn-lt"/>
                        <a:ea typeface="+mn-ea"/>
                        <a:cs typeface="+mn-ea"/>
                        <a:sym typeface="+mn-lt"/>
                      </a:endParaRPr>
                    </a:p>
                  </a:txBody>
                  <a:tcPr marL="91455" marR="91455" marT="45724" marB="45724"/>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536285">
                <a:tc>
                  <a:txBody>
                    <a:bodyPr/>
                    <a:lstStyle/>
                    <a:p>
                      <a:pPr>
                        <a:lnSpc>
                          <a:spcPct val="120000"/>
                        </a:lnSpc>
                        <a:spcBef>
                          <a:spcPts val="0"/>
                        </a:spcBef>
                        <a:spcAft>
                          <a:spcPts val="0"/>
                        </a:spcAft>
                      </a:pPr>
                      <a:r>
                        <a:rPr lang="en-US" altLang="zh-CN" sz="1800">
                          <a:latin typeface="+mn-lt"/>
                          <a:ea typeface="+mn-ea"/>
                          <a:cs typeface="+mn-ea"/>
                          <a:sym typeface="+mn-lt"/>
                        </a:rPr>
                        <a:t>1</a:t>
                      </a:r>
                      <a:endParaRPr lang="zh-CN" altLang="en-US" sz="1800">
                        <a:latin typeface="+mn-lt"/>
                        <a:ea typeface="+mn-ea"/>
                        <a:cs typeface="+mn-ea"/>
                        <a:sym typeface="+mn-lt"/>
                      </a:endParaRPr>
                    </a:p>
                  </a:txBody>
                  <a:tcPr marL="91455" marR="91455" marT="45724" marB="45724"/>
                </a:tc>
                <a:tc>
                  <a:txBody>
                    <a:bodyPr/>
                    <a:lstStyle/>
                    <a:p>
                      <a:pPr eaLnBrk="1" hangingPunct="1">
                        <a:lnSpc>
                          <a:spcPct val="120000"/>
                        </a:lnSpc>
                        <a:spcBef>
                          <a:spcPct val="0"/>
                        </a:spcBef>
                        <a:spcAft>
                          <a:spcPts val="0"/>
                        </a:spcAft>
                        <a:buFontTx/>
                        <a:buAutoNum type="arabicPeriod" startAt="6"/>
                      </a:pPr>
                      <a:r>
                        <a:rPr lang="zh-TW" altLang="en-US" sz="1800">
                          <a:latin typeface="+mn-lt"/>
                          <a:ea typeface="+mn-ea"/>
                          <a:cs typeface="+mn-ea"/>
                          <a:sym typeface="+mn-lt"/>
                        </a:rPr>
                        <a:t>及时添置新设备 </a:t>
                      </a:r>
                      <a:r>
                        <a:rPr lang="en-US" altLang="zh-TW" sz="1800">
                          <a:latin typeface="+mn-lt"/>
                          <a:ea typeface="+mn-ea"/>
                          <a:cs typeface="+mn-ea"/>
                          <a:sym typeface="+mn-lt"/>
                        </a:rPr>
                        <a:t>/ 131</a:t>
                      </a:r>
                      <a:endParaRPr lang="en-US" altLang="zh-TW" sz="1800" b="1">
                        <a:latin typeface="+mn-lt"/>
                        <a:ea typeface="+mn-ea"/>
                        <a:cs typeface="+mn-ea"/>
                        <a:sym typeface="+mn-lt"/>
                      </a:endParaRPr>
                    </a:p>
                  </a:txBody>
                  <a:tcPr marL="91455" marR="91455" marT="45724" marB="45724"/>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55" marR="91455" marT="45724" marB="45724"/>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2000">
                        <a:latin typeface="+mn-lt"/>
                        <a:ea typeface="+mn-ea"/>
                        <a:cs typeface="+mn-ea"/>
                        <a:sym typeface="+mn-lt"/>
                      </a:endParaRPr>
                    </a:p>
                  </a:txBody>
                  <a:tcPr marL="91455" marR="91455" marT="45724" marB="45724"/>
                </a:tc>
                <a:extLst>
                  <a:ext uri="{0D108BD9-81ED-4DB2-BD59-A6C34878D82A}">
                    <a16:rowId xmlns:a16="http://schemas.microsoft.com/office/drawing/2014/main" val="10001"/>
                  </a:ext>
                </a:extLst>
              </a:tr>
              <a:tr h="472312">
                <a:tc>
                  <a:txBody>
                    <a:bodyPr/>
                    <a:lstStyle/>
                    <a:p>
                      <a:pPr>
                        <a:lnSpc>
                          <a:spcPct val="120000"/>
                        </a:lnSpc>
                        <a:spcBef>
                          <a:spcPts val="0"/>
                        </a:spcBef>
                        <a:spcAft>
                          <a:spcPts val="0"/>
                        </a:spcAft>
                      </a:pPr>
                      <a:endParaRPr lang="zh-CN" altLang="en-US" sz="1800">
                        <a:latin typeface="+mn-lt"/>
                        <a:ea typeface="+mn-ea"/>
                        <a:cs typeface="+mn-ea"/>
                        <a:sym typeface="+mn-lt"/>
                      </a:endParaRPr>
                    </a:p>
                  </a:txBody>
                  <a:tcPr marL="91455" marR="91455" marT="45724" marB="45724"/>
                </a:tc>
                <a:tc>
                  <a:txBody>
                    <a:bodyPr/>
                    <a:lstStyle/>
                    <a:p>
                      <a:pPr marL="0" marR="0" indent="0" algn="l" defTabSz="1316455" rtl="0" eaLnBrk="1" fontAlgn="auto" latinLnBrk="0" hangingPunct="1">
                        <a:lnSpc>
                          <a:spcPct val="120000"/>
                        </a:lnSpc>
                        <a:spcBef>
                          <a:spcPct val="0"/>
                        </a:spcBef>
                        <a:spcAft>
                          <a:spcPts val="0"/>
                        </a:spcAft>
                        <a:buClrTx/>
                        <a:buSzTx/>
                        <a:buFontTx/>
                        <a:buNone/>
                        <a:tabLst/>
                        <a:defRPr/>
                      </a:pPr>
                      <a:r>
                        <a:rPr lang="en-US" altLang="zh-TW" sz="1800">
                          <a:latin typeface="+mn-lt"/>
                          <a:ea typeface="+mn-ea"/>
                          <a:cs typeface="+mn-ea"/>
                          <a:sym typeface="+mn-lt"/>
                        </a:rPr>
                        <a:t>6.1 </a:t>
                      </a:r>
                      <a:r>
                        <a:rPr lang="zh-TW" altLang="en-US" sz="1800">
                          <a:latin typeface="+mn-lt"/>
                          <a:ea typeface="+mn-ea"/>
                          <a:cs typeface="+mn-ea"/>
                          <a:sym typeface="+mn-lt"/>
                        </a:rPr>
                        <a:t>需要设备先申请 </a:t>
                      </a:r>
                      <a:r>
                        <a:rPr lang="en-US" altLang="zh-TW" sz="1800">
                          <a:latin typeface="+mn-lt"/>
                          <a:ea typeface="+mn-ea"/>
                          <a:cs typeface="+mn-ea"/>
                          <a:sym typeface="+mn-lt"/>
                        </a:rPr>
                        <a:t>/ 132</a:t>
                      </a:r>
                    </a:p>
                  </a:txBody>
                  <a:tcPr marL="91455" marR="91455" marT="45724" marB="45724"/>
                </a:tc>
                <a:tc>
                  <a:txBody>
                    <a:bodyPr/>
                    <a:lstStyle/>
                    <a:p>
                      <a:pPr>
                        <a:lnSpc>
                          <a:spcPct val="120000"/>
                        </a:lnSpc>
                        <a:spcBef>
                          <a:spcPts val="0"/>
                        </a:spcBef>
                        <a:spcAft>
                          <a:spcPts val="0"/>
                        </a:spcAft>
                      </a:pPr>
                      <a:endParaRPr lang="zh-CN" altLang="en-US" sz="1800" b="0">
                        <a:latin typeface="+mn-lt"/>
                        <a:ea typeface="+mn-ea"/>
                        <a:cs typeface="+mn-ea"/>
                        <a:sym typeface="+mn-lt"/>
                      </a:endParaRPr>
                    </a:p>
                  </a:txBody>
                  <a:tcPr marL="91455" marR="91455" marT="45724" marB="45724"/>
                </a:tc>
                <a:tc>
                  <a:txBody>
                    <a:bodyPr/>
                    <a:lstStyle/>
                    <a:p>
                      <a:pPr eaLnBrk="1" hangingPunct="1">
                        <a:lnSpc>
                          <a:spcPct val="120000"/>
                        </a:lnSpc>
                        <a:spcBef>
                          <a:spcPct val="0"/>
                        </a:spcBef>
                        <a:spcAft>
                          <a:spcPts val="0"/>
                        </a:spcAft>
                      </a:pPr>
                      <a:endParaRPr lang="zh-CN" altLang="en-US" sz="1800" i="1">
                        <a:latin typeface="+mn-lt"/>
                        <a:ea typeface="+mn-ea"/>
                        <a:cs typeface="+mn-ea"/>
                        <a:sym typeface="+mn-lt"/>
                      </a:endParaRPr>
                    </a:p>
                  </a:txBody>
                  <a:tcPr marL="91455" marR="91455" marT="45724" marB="45724"/>
                </a:tc>
                <a:extLst>
                  <a:ext uri="{0D108BD9-81ED-4DB2-BD59-A6C34878D82A}">
                    <a16:rowId xmlns:a16="http://schemas.microsoft.com/office/drawing/2014/main" val="10002"/>
                  </a:ext>
                </a:extLst>
              </a:tr>
              <a:tr h="472482">
                <a:tc>
                  <a:txBody>
                    <a:bodyPr/>
                    <a:lstStyle/>
                    <a:p>
                      <a:pPr>
                        <a:lnSpc>
                          <a:spcPct val="120000"/>
                        </a:lnSpc>
                        <a:spcBef>
                          <a:spcPts val="0"/>
                        </a:spcBef>
                        <a:spcAft>
                          <a:spcPts val="0"/>
                        </a:spcAft>
                      </a:pPr>
                      <a:endParaRPr lang="zh-CN" altLang="en-US" sz="1800">
                        <a:latin typeface="+mn-lt"/>
                        <a:ea typeface="+mn-ea"/>
                        <a:cs typeface="+mn-ea"/>
                        <a:sym typeface="+mn-lt"/>
                      </a:endParaRPr>
                    </a:p>
                  </a:txBody>
                  <a:tcPr marL="91455" marR="91455" marT="45724" marB="45724"/>
                </a:tc>
                <a:tc>
                  <a:txBody>
                    <a:bodyPr/>
                    <a:lstStyle/>
                    <a:p>
                      <a:pPr marL="0" marR="0" indent="0" algn="l" defTabSz="1316455" rtl="0" eaLnBrk="1" fontAlgn="auto" latinLnBrk="0" hangingPunct="1">
                        <a:lnSpc>
                          <a:spcPct val="120000"/>
                        </a:lnSpc>
                        <a:spcBef>
                          <a:spcPct val="0"/>
                        </a:spcBef>
                        <a:spcAft>
                          <a:spcPts val="0"/>
                        </a:spcAft>
                        <a:buClrTx/>
                        <a:buSzTx/>
                        <a:buFontTx/>
                        <a:buNone/>
                        <a:tabLst/>
                        <a:defRPr/>
                      </a:pPr>
                      <a:r>
                        <a:rPr lang="en-US" altLang="zh-TW" sz="1800">
                          <a:latin typeface="+mn-lt"/>
                          <a:ea typeface="+mn-ea"/>
                          <a:cs typeface="+mn-ea"/>
                          <a:sym typeface="+mn-lt"/>
                        </a:rPr>
                        <a:t>6.2 </a:t>
                      </a:r>
                      <a:r>
                        <a:rPr lang="zh-TW" altLang="en-US" sz="1800">
                          <a:latin typeface="+mn-lt"/>
                          <a:ea typeface="+mn-ea"/>
                          <a:cs typeface="+mn-ea"/>
                          <a:sym typeface="+mn-lt"/>
                        </a:rPr>
                        <a:t>新入设备须鉴定 </a:t>
                      </a:r>
                      <a:r>
                        <a:rPr lang="en-US" altLang="zh-TW" sz="1800">
                          <a:latin typeface="+mn-lt"/>
                          <a:ea typeface="+mn-ea"/>
                          <a:cs typeface="+mn-ea"/>
                          <a:sym typeface="+mn-lt"/>
                        </a:rPr>
                        <a:t>/ 134</a:t>
                      </a:r>
                    </a:p>
                  </a:txBody>
                  <a:tcPr marL="91455" marR="91455" marT="45724" marB="45724"/>
                </a:tc>
                <a:tc>
                  <a:txBody>
                    <a:bodyPr/>
                    <a:lstStyle/>
                    <a:p>
                      <a:pPr>
                        <a:lnSpc>
                          <a:spcPct val="120000"/>
                        </a:lnSpc>
                        <a:spcBef>
                          <a:spcPts val="0"/>
                        </a:spcBef>
                        <a:spcAft>
                          <a:spcPts val="0"/>
                        </a:spcAft>
                      </a:pPr>
                      <a:endParaRPr lang="zh-CN" altLang="en-US" sz="1800" b="0">
                        <a:latin typeface="+mn-lt"/>
                        <a:ea typeface="+mn-ea"/>
                        <a:cs typeface="+mn-ea"/>
                        <a:sym typeface="+mn-lt"/>
                      </a:endParaRPr>
                    </a:p>
                  </a:txBody>
                  <a:tcPr marL="91455" marR="91455" marT="45724" marB="45724"/>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1800">
                        <a:latin typeface="+mn-lt"/>
                        <a:ea typeface="+mn-ea"/>
                        <a:cs typeface="+mn-ea"/>
                        <a:sym typeface="+mn-lt"/>
                      </a:endParaRPr>
                    </a:p>
                  </a:txBody>
                  <a:tcPr marL="91455" marR="91455" marT="45724" marB="45724"/>
                </a:tc>
                <a:extLst>
                  <a:ext uri="{0D108BD9-81ED-4DB2-BD59-A6C34878D82A}">
                    <a16:rowId xmlns:a16="http://schemas.microsoft.com/office/drawing/2014/main" val="10003"/>
                  </a:ext>
                </a:extLst>
              </a:tr>
              <a:tr h="472482">
                <a:tc>
                  <a:txBody>
                    <a:bodyPr/>
                    <a:lstStyle/>
                    <a:p>
                      <a:pPr>
                        <a:lnSpc>
                          <a:spcPct val="120000"/>
                        </a:lnSpc>
                        <a:spcBef>
                          <a:spcPts val="0"/>
                        </a:spcBef>
                        <a:spcAft>
                          <a:spcPts val="0"/>
                        </a:spcAft>
                      </a:pPr>
                      <a:endParaRPr lang="zh-CN" altLang="en-US" sz="1800">
                        <a:latin typeface="+mn-lt"/>
                        <a:ea typeface="+mn-ea"/>
                        <a:cs typeface="+mn-ea"/>
                        <a:sym typeface="+mn-lt"/>
                      </a:endParaRPr>
                    </a:p>
                  </a:txBody>
                  <a:tcPr marL="91455" marR="91455" marT="45724" marB="45724"/>
                </a:tc>
                <a:tc>
                  <a:txBody>
                    <a:bodyPr/>
                    <a:lstStyle/>
                    <a:p>
                      <a:pPr eaLnBrk="1" hangingPunct="1">
                        <a:lnSpc>
                          <a:spcPct val="120000"/>
                        </a:lnSpc>
                        <a:spcBef>
                          <a:spcPct val="0"/>
                        </a:spcBef>
                        <a:spcAft>
                          <a:spcPts val="0"/>
                        </a:spcAft>
                      </a:pPr>
                      <a:r>
                        <a:rPr lang="en-US" altLang="zh-CN" sz="1800">
                          <a:latin typeface="+mn-lt"/>
                          <a:ea typeface="+mn-ea"/>
                          <a:cs typeface="+mn-ea"/>
                          <a:sym typeface="+mn-lt"/>
                        </a:rPr>
                        <a:t>[</a:t>
                      </a:r>
                      <a:r>
                        <a:rPr lang="zh-CN" altLang="en-US" sz="1800">
                          <a:latin typeface="+mn-lt"/>
                          <a:ea typeface="+mn-ea"/>
                          <a:cs typeface="+mn-ea"/>
                          <a:sym typeface="+mn-lt"/>
                        </a:rPr>
                        <a:t>指引案例</a:t>
                      </a:r>
                      <a:r>
                        <a:rPr lang="en-US" altLang="zh-CN" sz="1800">
                          <a:latin typeface="+mn-lt"/>
                          <a:ea typeface="+mn-ea"/>
                          <a:cs typeface="+mn-ea"/>
                          <a:sym typeface="+mn-lt"/>
                        </a:rPr>
                        <a:t>]    </a:t>
                      </a:r>
                      <a:r>
                        <a:rPr lang="zh-CN" altLang="en-US" sz="1800">
                          <a:latin typeface="+mn-lt"/>
                          <a:ea typeface="+mn-ea"/>
                          <a:cs typeface="+mn-ea"/>
                          <a:sym typeface="+mn-lt"/>
                        </a:rPr>
                        <a:t>新入设备鉴定过程 </a:t>
                      </a:r>
                      <a:r>
                        <a:rPr lang="en-US" altLang="zh-CN" sz="1800">
                          <a:latin typeface="+mn-lt"/>
                          <a:ea typeface="+mn-ea"/>
                          <a:cs typeface="+mn-ea"/>
                          <a:sym typeface="+mn-lt"/>
                        </a:rPr>
                        <a:t>/ 136</a:t>
                      </a:r>
                      <a:endParaRPr lang="en-US" altLang="zh-TW" sz="1800">
                        <a:latin typeface="+mn-lt"/>
                        <a:ea typeface="+mn-ea"/>
                        <a:cs typeface="+mn-ea"/>
                        <a:sym typeface="+mn-lt"/>
                      </a:endParaRPr>
                    </a:p>
                  </a:txBody>
                  <a:tcPr marL="91455" marR="91455" marT="45724" marB="45724"/>
                </a:tc>
                <a:tc>
                  <a:txBody>
                    <a:bodyPr/>
                    <a:lstStyle/>
                    <a:p>
                      <a:pPr>
                        <a:lnSpc>
                          <a:spcPct val="120000"/>
                        </a:lnSpc>
                        <a:spcBef>
                          <a:spcPts val="0"/>
                        </a:spcBef>
                        <a:spcAft>
                          <a:spcPts val="0"/>
                        </a:spcAft>
                      </a:pPr>
                      <a:endParaRPr lang="zh-CN" altLang="en-US" sz="1800" b="0">
                        <a:latin typeface="+mn-lt"/>
                        <a:ea typeface="+mn-ea"/>
                        <a:cs typeface="+mn-ea"/>
                        <a:sym typeface="+mn-lt"/>
                      </a:endParaRPr>
                    </a:p>
                  </a:txBody>
                  <a:tcPr marL="91455" marR="91455" marT="45724" marB="45724"/>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1800">
                        <a:latin typeface="+mn-lt"/>
                        <a:ea typeface="+mn-ea"/>
                        <a:cs typeface="+mn-ea"/>
                        <a:sym typeface="+mn-lt"/>
                      </a:endParaRPr>
                    </a:p>
                  </a:txBody>
                  <a:tcPr marL="91455" marR="91455" marT="45724" marB="45724"/>
                </a:tc>
                <a:extLst>
                  <a:ext uri="{0D108BD9-81ED-4DB2-BD59-A6C34878D82A}">
                    <a16:rowId xmlns:a16="http://schemas.microsoft.com/office/drawing/2014/main" val="10004"/>
                  </a:ext>
                </a:extLst>
              </a:tr>
              <a:tr h="536285">
                <a:tc>
                  <a:txBody>
                    <a:bodyPr/>
                    <a:lstStyle/>
                    <a:p>
                      <a:pPr>
                        <a:lnSpc>
                          <a:spcPct val="120000"/>
                        </a:lnSpc>
                        <a:spcBef>
                          <a:spcPts val="0"/>
                        </a:spcBef>
                        <a:spcAft>
                          <a:spcPts val="0"/>
                        </a:spcAft>
                      </a:pPr>
                      <a:endParaRPr lang="zh-CN" altLang="en-US" sz="1800">
                        <a:latin typeface="+mn-lt"/>
                        <a:ea typeface="+mn-ea"/>
                        <a:cs typeface="+mn-ea"/>
                        <a:sym typeface="+mn-lt"/>
                      </a:endParaRPr>
                    </a:p>
                  </a:txBody>
                  <a:tcPr marL="91455" marR="91455" marT="45724" marB="45724"/>
                </a:tc>
                <a:tc>
                  <a:txBody>
                    <a:bodyPr/>
                    <a:lstStyle/>
                    <a:p>
                      <a:pPr eaLnBrk="1" hangingPunct="1">
                        <a:lnSpc>
                          <a:spcPct val="120000"/>
                        </a:lnSpc>
                        <a:spcBef>
                          <a:spcPct val="0"/>
                        </a:spcBef>
                        <a:spcAft>
                          <a:spcPts val="0"/>
                        </a:spcAft>
                      </a:pPr>
                      <a:r>
                        <a:rPr lang="en-US" altLang="zh-CN" sz="1800">
                          <a:latin typeface="+mn-lt"/>
                          <a:ea typeface="+mn-ea"/>
                          <a:cs typeface="+mn-ea"/>
                          <a:sym typeface="+mn-lt"/>
                        </a:rPr>
                        <a:t>6.3 </a:t>
                      </a:r>
                      <a:r>
                        <a:rPr lang="zh-CN" altLang="en-US" sz="1800">
                          <a:latin typeface="+mn-lt"/>
                          <a:ea typeface="+mn-ea"/>
                          <a:cs typeface="+mn-ea"/>
                          <a:sym typeface="+mn-lt"/>
                        </a:rPr>
                        <a:t>有效管理新设备 </a:t>
                      </a:r>
                      <a:r>
                        <a:rPr lang="en-US" altLang="zh-CN" sz="1800">
                          <a:latin typeface="+mn-lt"/>
                          <a:ea typeface="+mn-ea"/>
                          <a:cs typeface="+mn-ea"/>
                          <a:sym typeface="+mn-lt"/>
                        </a:rPr>
                        <a:t>/ 138</a:t>
                      </a:r>
                      <a:endParaRPr lang="en-US" altLang="zh-TW" sz="1800" b="1">
                        <a:latin typeface="+mn-lt"/>
                        <a:ea typeface="+mn-ea"/>
                        <a:cs typeface="+mn-ea"/>
                        <a:sym typeface="+mn-lt"/>
                      </a:endParaRPr>
                    </a:p>
                  </a:txBody>
                  <a:tcPr marL="91455" marR="91455" marT="45724" marB="45724"/>
                </a:tc>
                <a:tc>
                  <a:txBody>
                    <a:bodyPr/>
                    <a:lstStyle/>
                    <a:p>
                      <a:pPr>
                        <a:lnSpc>
                          <a:spcPct val="120000"/>
                        </a:lnSpc>
                        <a:spcBef>
                          <a:spcPts val="0"/>
                        </a:spcBef>
                        <a:spcAft>
                          <a:spcPts val="0"/>
                        </a:spcAft>
                      </a:pPr>
                      <a:endParaRPr lang="zh-CN" altLang="en-US" sz="1800" b="0">
                        <a:latin typeface="+mn-lt"/>
                        <a:ea typeface="+mn-ea"/>
                        <a:cs typeface="+mn-ea"/>
                        <a:sym typeface="+mn-lt"/>
                      </a:endParaRPr>
                    </a:p>
                  </a:txBody>
                  <a:tcPr marL="91455" marR="91455" marT="45724" marB="45724"/>
                </a:tc>
                <a:tc>
                  <a:txBody>
                    <a:bodyPr/>
                    <a:lstStyle/>
                    <a:p>
                      <a:pPr eaLnBrk="1" hangingPunct="1">
                        <a:lnSpc>
                          <a:spcPct val="120000"/>
                        </a:lnSpc>
                        <a:spcBef>
                          <a:spcPct val="0"/>
                        </a:spcBef>
                        <a:spcAft>
                          <a:spcPts val="0"/>
                        </a:spcAft>
                      </a:pPr>
                      <a:endParaRPr lang="zh-CN" altLang="en-US" sz="1800">
                        <a:latin typeface="+mn-lt"/>
                        <a:ea typeface="+mn-ea"/>
                        <a:cs typeface="+mn-ea"/>
                        <a:sym typeface="+mn-lt"/>
                      </a:endParaRPr>
                    </a:p>
                  </a:txBody>
                  <a:tcPr marL="91455" marR="91455" marT="45724" marB="45724"/>
                </a:tc>
                <a:extLst>
                  <a:ext uri="{0D108BD9-81ED-4DB2-BD59-A6C34878D82A}">
                    <a16:rowId xmlns:a16="http://schemas.microsoft.com/office/drawing/2014/main" val="10005"/>
                  </a:ext>
                </a:extLst>
              </a:tr>
              <a:tr h="423614">
                <a:tc>
                  <a:txBody>
                    <a:bodyPr/>
                    <a:lstStyle/>
                    <a:p>
                      <a:pPr>
                        <a:lnSpc>
                          <a:spcPct val="120000"/>
                        </a:lnSpc>
                        <a:spcBef>
                          <a:spcPts val="0"/>
                        </a:spcBef>
                        <a:spcAft>
                          <a:spcPts val="0"/>
                        </a:spcAft>
                      </a:pPr>
                      <a:endParaRPr lang="zh-CN" altLang="en-US" sz="1800">
                        <a:latin typeface="+mn-lt"/>
                        <a:ea typeface="+mn-ea"/>
                        <a:cs typeface="+mn-ea"/>
                        <a:sym typeface="+mn-lt"/>
                      </a:endParaRPr>
                    </a:p>
                  </a:txBody>
                  <a:tcPr marL="91455" marR="91455" marT="45724" marB="45724"/>
                </a:tc>
                <a:tc>
                  <a:txBody>
                    <a:bodyPr/>
                    <a:lstStyle/>
                    <a:p>
                      <a:pPr eaLnBrk="1" hangingPunct="1">
                        <a:lnSpc>
                          <a:spcPct val="120000"/>
                        </a:lnSpc>
                        <a:spcBef>
                          <a:spcPct val="0"/>
                        </a:spcBef>
                        <a:spcAft>
                          <a:spcPts val="0"/>
                        </a:spcAft>
                      </a:pPr>
                      <a:r>
                        <a:rPr lang="en-US" altLang="zh-CN" sz="1800">
                          <a:latin typeface="+mn-lt"/>
                          <a:ea typeface="+mn-ea"/>
                          <a:cs typeface="+mn-ea"/>
                          <a:sym typeface="+mn-lt"/>
                        </a:rPr>
                        <a:t>6.4 </a:t>
                      </a:r>
                      <a:r>
                        <a:rPr lang="zh-CN" altLang="en-US" sz="1800">
                          <a:latin typeface="+mn-lt"/>
                          <a:ea typeface="+mn-ea"/>
                          <a:cs typeface="+mn-ea"/>
                          <a:sym typeface="+mn-lt"/>
                        </a:rPr>
                        <a:t>自制设备要注意 </a:t>
                      </a:r>
                      <a:r>
                        <a:rPr lang="en-US" altLang="zh-CN" sz="1800">
                          <a:latin typeface="+mn-lt"/>
                          <a:ea typeface="+mn-ea"/>
                          <a:cs typeface="+mn-ea"/>
                          <a:sym typeface="+mn-lt"/>
                        </a:rPr>
                        <a:t>/ 139</a:t>
                      </a:r>
                      <a:endParaRPr lang="en-US" altLang="zh-TW" sz="1800">
                        <a:latin typeface="+mn-lt"/>
                        <a:ea typeface="+mn-ea"/>
                        <a:cs typeface="+mn-ea"/>
                        <a:sym typeface="+mn-lt"/>
                      </a:endParaRPr>
                    </a:p>
                  </a:txBody>
                  <a:tcPr marL="91455" marR="91455" marT="45724" marB="45724"/>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55" marR="91455" marT="45724" marB="45724"/>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2000">
                        <a:latin typeface="+mn-lt"/>
                        <a:ea typeface="+mn-ea"/>
                        <a:cs typeface="+mn-ea"/>
                        <a:sym typeface="+mn-lt"/>
                      </a:endParaRPr>
                    </a:p>
                  </a:txBody>
                  <a:tcPr marL="91455" marR="91455" marT="45724" marB="45724"/>
                </a:tc>
                <a:extLst>
                  <a:ext uri="{0D108BD9-81ED-4DB2-BD59-A6C34878D82A}">
                    <a16:rowId xmlns:a16="http://schemas.microsoft.com/office/drawing/2014/main" val="10006"/>
                  </a:ext>
                </a:extLst>
              </a:tr>
              <a:tr h="472482">
                <a:tc>
                  <a:txBody>
                    <a:bodyPr/>
                    <a:lstStyle/>
                    <a:p>
                      <a:pPr>
                        <a:lnSpc>
                          <a:spcPct val="120000"/>
                        </a:lnSpc>
                        <a:spcBef>
                          <a:spcPts val="0"/>
                        </a:spcBef>
                        <a:spcAft>
                          <a:spcPts val="0"/>
                        </a:spcAft>
                      </a:pPr>
                      <a:endParaRPr lang="zh-CN" altLang="en-US" sz="2000">
                        <a:latin typeface="+mn-lt"/>
                        <a:ea typeface="+mn-ea"/>
                        <a:cs typeface="+mn-ea"/>
                        <a:sym typeface="+mn-lt"/>
                      </a:endParaRPr>
                    </a:p>
                  </a:txBody>
                  <a:tcPr marL="91455" marR="91455" marT="45724" marB="45724"/>
                </a:tc>
                <a:tc>
                  <a:txBody>
                    <a:bodyPr/>
                    <a:lstStyle/>
                    <a:p>
                      <a:pPr eaLnBrk="1" hangingPunct="1">
                        <a:lnSpc>
                          <a:spcPct val="120000"/>
                        </a:lnSpc>
                        <a:spcBef>
                          <a:spcPct val="0"/>
                        </a:spcBef>
                        <a:spcAft>
                          <a:spcPts val="0"/>
                        </a:spcAft>
                        <a:buFontTx/>
                        <a:buNone/>
                      </a:pPr>
                      <a:r>
                        <a:rPr lang="en-US" altLang="zh-CN" sz="2000">
                          <a:latin typeface="+mn-lt"/>
                          <a:ea typeface="+mn-ea"/>
                          <a:cs typeface="+mn-ea"/>
                          <a:sym typeface="+mn-lt"/>
                        </a:rPr>
                        <a:t>6.5 </a:t>
                      </a:r>
                      <a:r>
                        <a:rPr lang="zh-CN" altLang="en-US" sz="2000">
                          <a:latin typeface="+mn-lt"/>
                          <a:ea typeface="+mn-ea"/>
                          <a:cs typeface="+mn-ea"/>
                          <a:sym typeface="+mn-lt"/>
                        </a:rPr>
                        <a:t>及时更新设备台账 </a:t>
                      </a:r>
                      <a:r>
                        <a:rPr lang="en-US" altLang="zh-CN" sz="2000">
                          <a:latin typeface="+mn-lt"/>
                          <a:ea typeface="+mn-ea"/>
                          <a:cs typeface="+mn-ea"/>
                          <a:sym typeface="+mn-lt"/>
                        </a:rPr>
                        <a:t>/ 140</a:t>
                      </a:r>
                      <a:endParaRPr lang="en-US" altLang="zh-TW" sz="2000" b="1">
                        <a:latin typeface="+mn-lt"/>
                        <a:ea typeface="+mn-ea"/>
                        <a:cs typeface="+mn-ea"/>
                        <a:sym typeface="+mn-lt"/>
                      </a:endParaRPr>
                    </a:p>
                  </a:txBody>
                  <a:tcPr marL="91455" marR="91455" marT="45724" marB="45724"/>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55" marR="91455" marT="45724" marB="45724"/>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2000">
                        <a:latin typeface="+mn-lt"/>
                        <a:ea typeface="+mn-ea"/>
                        <a:cs typeface="+mn-ea"/>
                        <a:sym typeface="+mn-lt"/>
                      </a:endParaRPr>
                    </a:p>
                  </a:txBody>
                  <a:tcPr marL="91455" marR="91455" marT="45724" marB="45724"/>
                </a:tc>
                <a:extLst>
                  <a:ext uri="{0D108BD9-81ED-4DB2-BD59-A6C34878D82A}">
                    <a16:rowId xmlns:a16="http://schemas.microsoft.com/office/drawing/2014/main" val="10007"/>
                  </a:ext>
                </a:extLst>
              </a:tr>
              <a:tr h="472482">
                <a:tc>
                  <a:txBody>
                    <a:bodyPr/>
                    <a:lstStyle/>
                    <a:p>
                      <a:pPr>
                        <a:lnSpc>
                          <a:spcPct val="120000"/>
                        </a:lnSpc>
                        <a:spcBef>
                          <a:spcPts val="0"/>
                        </a:spcBef>
                        <a:spcAft>
                          <a:spcPts val="0"/>
                        </a:spcAft>
                      </a:pPr>
                      <a:endParaRPr lang="zh-CN" altLang="en-US" sz="2000">
                        <a:latin typeface="+mn-lt"/>
                        <a:ea typeface="+mn-ea"/>
                        <a:cs typeface="+mn-ea"/>
                        <a:sym typeface="+mn-lt"/>
                      </a:endParaRPr>
                    </a:p>
                  </a:txBody>
                  <a:tcPr marL="91455" marR="91455" marT="45724" marB="45724"/>
                </a:tc>
                <a:tc>
                  <a:txBody>
                    <a:bodyPr/>
                    <a:lstStyle/>
                    <a:p>
                      <a:pPr eaLnBrk="1" hangingPunct="1">
                        <a:lnSpc>
                          <a:spcPct val="120000"/>
                        </a:lnSpc>
                        <a:spcBef>
                          <a:spcPct val="0"/>
                        </a:spcBef>
                        <a:spcAft>
                          <a:spcPts val="0"/>
                        </a:spcAft>
                      </a:pPr>
                      <a:endParaRPr lang="en-US" altLang="zh-TW" sz="2000">
                        <a:latin typeface="+mn-lt"/>
                        <a:ea typeface="+mn-ea"/>
                        <a:cs typeface="+mn-ea"/>
                        <a:sym typeface="+mn-lt"/>
                      </a:endParaRPr>
                    </a:p>
                  </a:txBody>
                  <a:tcPr marL="91455" marR="91455" marT="45724" marB="45724"/>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55" marR="91455" marT="45724" marB="45724"/>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2000">
                        <a:latin typeface="+mn-lt"/>
                        <a:ea typeface="+mn-ea"/>
                        <a:cs typeface="+mn-ea"/>
                        <a:sym typeface="+mn-lt"/>
                      </a:endParaRPr>
                    </a:p>
                  </a:txBody>
                  <a:tcPr marL="91455" marR="91455" marT="45724" marB="45724"/>
                </a:tc>
                <a:extLst>
                  <a:ext uri="{0D108BD9-81ED-4DB2-BD59-A6C34878D82A}">
                    <a16:rowId xmlns:a16="http://schemas.microsoft.com/office/drawing/2014/main" val="10008"/>
                  </a:ext>
                </a:extLst>
              </a:tr>
              <a:tr h="507722">
                <a:tc>
                  <a:txBody>
                    <a:bodyPr/>
                    <a:lstStyle/>
                    <a:p>
                      <a:pPr>
                        <a:lnSpc>
                          <a:spcPct val="120000"/>
                        </a:lnSpc>
                        <a:spcBef>
                          <a:spcPts val="0"/>
                        </a:spcBef>
                        <a:spcAft>
                          <a:spcPts val="0"/>
                        </a:spcAft>
                      </a:pPr>
                      <a:endParaRPr lang="zh-CN" altLang="en-US" sz="2000">
                        <a:latin typeface="+mn-lt"/>
                        <a:ea typeface="+mn-ea"/>
                        <a:cs typeface="+mn-ea"/>
                        <a:sym typeface="+mn-lt"/>
                      </a:endParaRPr>
                    </a:p>
                  </a:txBody>
                  <a:tcPr marL="91455" marR="91455" marT="45724" marB="45724"/>
                </a:tc>
                <a:tc>
                  <a:txBody>
                    <a:bodyPr/>
                    <a:lstStyle/>
                    <a:p>
                      <a:pPr eaLnBrk="1" hangingPunct="1">
                        <a:lnSpc>
                          <a:spcPct val="120000"/>
                        </a:lnSpc>
                        <a:spcBef>
                          <a:spcPct val="0"/>
                        </a:spcBef>
                        <a:spcAft>
                          <a:spcPts val="0"/>
                        </a:spcAft>
                      </a:pPr>
                      <a:endParaRPr lang="en-US" altLang="zh-TW" sz="2000">
                        <a:latin typeface="+mn-lt"/>
                        <a:ea typeface="+mn-ea"/>
                        <a:cs typeface="+mn-ea"/>
                        <a:sym typeface="+mn-lt"/>
                      </a:endParaRPr>
                    </a:p>
                  </a:txBody>
                  <a:tcPr marL="91455" marR="91455" marT="45724" marB="45724"/>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55" marR="91455" marT="45724" marB="45724"/>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2000">
                        <a:latin typeface="+mn-lt"/>
                        <a:ea typeface="+mn-ea"/>
                        <a:cs typeface="+mn-ea"/>
                        <a:sym typeface="+mn-lt"/>
                      </a:endParaRPr>
                    </a:p>
                  </a:txBody>
                  <a:tcPr marL="91455" marR="91455" marT="45724" marB="45724"/>
                </a:tc>
                <a:extLst>
                  <a:ext uri="{0D108BD9-81ED-4DB2-BD59-A6C34878D82A}">
                    <a16:rowId xmlns:a16="http://schemas.microsoft.com/office/drawing/2014/main" val="10009"/>
                  </a:ext>
                </a:extLst>
              </a:tr>
              <a:tr h="423614">
                <a:tc>
                  <a:txBody>
                    <a:bodyPr/>
                    <a:lstStyle/>
                    <a:p>
                      <a:pPr>
                        <a:lnSpc>
                          <a:spcPct val="120000"/>
                        </a:lnSpc>
                        <a:spcBef>
                          <a:spcPts val="0"/>
                        </a:spcBef>
                        <a:spcAft>
                          <a:spcPts val="0"/>
                        </a:spcAft>
                      </a:pPr>
                      <a:endParaRPr lang="zh-CN" altLang="en-US" sz="2000">
                        <a:latin typeface="+mn-lt"/>
                        <a:ea typeface="+mn-ea"/>
                        <a:cs typeface="+mn-ea"/>
                        <a:sym typeface="+mn-lt"/>
                      </a:endParaRPr>
                    </a:p>
                  </a:txBody>
                  <a:tcPr marL="91455" marR="91455" marT="45724" marB="45724"/>
                </a:tc>
                <a:tc>
                  <a:txBody>
                    <a:bodyPr/>
                    <a:lstStyle/>
                    <a:p>
                      <a:pPr eaLnBrk="1" hangingPunct="1">
                        <a:lnSpc>
                          <a:spcPct val="120000"/>
                        </a:lnSpc>
                        <a:spcBef>
                          <a:spcPct val="0"/>
                        </a:spcBef>
                        <a:spcAft>
                          <a:spcPts val="0"/>
                        </a:spcAft>
                      </a:pPr>
                      <a:endParaRPr lang="en-US" altLang="zh-TW" sz="2000">
                        <a:latin typeface="+mn-lt"/>
                        <a:ea typeface="+mn-ea"/>
                        <a:cs typeface="+mn-ea"/>
                        <a:sym typeface="+mn-lt"/>
                      </a:endParaRPr>
                    </a:p>
                  </a:txBody>
                  <a:tcPr marL="91455" marR="91455" marT="45724" marB="45724"/>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55" marR="91455" marT="45724" marB="45724"/>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2000">
                        <a:latin typeface="+mn-lt"/>
                        <a:ea typeface="+mn-ea"/>
                        <a:cs typeface="+mn-ea"/>
                        <a:sym typeface="+mn-lt"/>
                      </a:endParaRPr>
                    </a:p>
                  </a:txBody>
                  <a:tcPr marL="91455" marR="91455" marT="45724" marB="45724"/>
                </a:tc>
                <a:extLst>
                  <a:ext uri="{0D108BD9-81ED-4DB2-BD59-A6C34878D82A}">
                    <a16:rowId xmlns:a16="http://schemas.microsoft.com/office/drawing/2014/main" val="10010"/>
                  </a:ext>
                </a:extLst>
              </a:tr>
              <a:tr h="424705">
                <a:tc>
                  <a:txBody>
                    <a:bodyPr/>
                    <a:lstStyle/>
                    <a:p>
                      <a:pPr>
                        <a:lnSpc>
                          <a:spcPct val="120000"/>
                        </a:lnSpc>
                        <a:spcBef>
                          <a:spcPts val="0"/>
                        </a:spcBef>
                        <a:spcAft>
                          <a:spcPts val="0"/>
                        </a:spcAft>
                      </a:pPr>
                      <a:endParaRPr lang="zh-CN" altLang="en-US" sz="2000">
                        <a:latin typeface="+mn-lt"/>
                        <a:ea typeface="+mn-ea"/>
                        <a:cs typeface="+mn-ea"/>
                        <a:sym typeface="+mn-lt"/>
                      </a:endParaRPr>
                    </a:p>
                  </a:txBody>
                  <a:tcPr marL="91455" marR="91455" marT="45724" marB="45724"/>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2000">
                        <a:latin typeface="+mn-lt"/>
                        <a:ea typeface="+mn-ea"/>
                        <a:cs typeface="+mn-ea"/>
                        <a:sym typeface="+mn-lt"/>
                      </a:endParaRPr>
                    </a:p>
                  </a:txBody>
                  <a:tcPr marL="91455" marR="91455" marT="45724" marB="45724"/>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55" marR="91455" marT="45724" marB="45724"/>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2000">
                        <a:latin typeface="+mn-lt"/>
                        <a:ea typeface="+mn-ea"/>
                        <a:cs typeface="+mn-ea"/>
                        <a:sym typeface="+mn-lt"/>
                      </a:endParaRPr>
                    </a:p>
                  </a:txBody>
                  <a:tcPr marL="91455" marR="91455" marT="45724" marB="45724"/>
                </a:tc>
                <a:extLst>
                  <a:ext uri="{0D108BD9-81ED-4DB2-BD59-A6C34878D82A}">
                    <a16:rowId xmlns:a16="http://schemas.microsoft.com/office/drawing/2014/main" val="10011"/>
                  </a:ext>
                </a:extLst>
              </a:tr>
              <a:tr h="528324">
                <a:tc>
                  <a:txBody>
                    <a:bodyPr/>
                    <a:lstStyle/>
                    <a:p>
                      <a:pPr>
                        <a:lnSpc>
                          <a:spcPct val="120000"/>
                        </a:lnSpc>
                        <a:spcBef>
                          <a:spcPts val="0"/>
                        </a:spcBef>
                        <a:spcAft>
                          <a:spcPts val="0"/>
                        </a:spcAft>
                      </a:pPr>
                      <a:endParaRPr lang="zh-CN" altLang="en-US" sz="2000">
                        <a:latin typeface="+mn-lt"/>
                        <a:ea typeface="+mn-ea"/>
                        <a:cs typeface="+mn-ea"/>
                        <a:sym typeface="+mn-lt"/>
                      </a:endParaRPr>
                    </a:p>
                  </a:txBody>
                  <a:tcPr marL="91455" marR="91455" marT="45724" marB="45724"/>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2000">
                        <a:latin typeface="+mn-lt"/>
                        <a:ea typeface="+mn-ea"/>
                        <a:cs typeface="+mn-ea"/>
                        <a:sym typeface="+mn-lt"/>
                      </a:endParaRPr>
                    </a:p>
                  </a:txBody>
                  <a:tcPr marL="91455" marR="91455" marT="45724" marB="45724"/>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55" marR="91455" marT="45724" marB="45724"/>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2000">
                        <a:latin typeface="+mn-lt"/>
                        <a:ea typeface="+mn-ea"/>
                        <a:cs typeface="+mn-ea"/>
                        <a:sym typeface="+mn-lt"/>
                      </a:endParaRPr>
                    </a:p>
                  </a:txBody>
                  <a:tcPr marL="91455" marR="91455" marT="45724" marB="45724"/>
                </a:tc>
                <a:extLst>
                  <a:ext uri="{0D108BD9-81ED-4DB2-BD59-A6C34878D82A}">
                    <a16:rowId xmlns:a16="http://schemas.microsoft.com/office/drawing/2014/main" val="10012"/>
                  </a:ext>
                </a:extLst>
              </a:tr>
              <a:tr h="433168">
                <a:tc>
                  <a:txBody>
                    <a:bodyPr/>
                    <a:lstStyle/>
                    <a:p>
                      <a:pPr>
                        <a:lnSpc>
                          <a:spcPct val="120000"/>
                        </a:lnSpc>
                        <a:spcBef>
                          <a:spcPts val="0"/>
                        </a:spcBef>
                        <a:spcAft>
                          <a:spcPts val="0"/>
                        </a:spcAft>
                      </a:pPr>
                      <a:endParaRPr lang="zh-CN" altLang="en-US" sz="2000">
                        <a:latin typeface="+mn-lt"/>
                        <a:ea typeface="+mn-ea"/>
                        <a:cs typeface="+mn-ea"/>
                        <a:sym typeface="+mn-lt"/>
                      </a:endParaRPr>
                    </a:p>
                  </a:txBody>
                  <a:tcPr marL="91455" marR="91455" marT="45724" marB="45724"/>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2000">
                        <a:latin typeface="+mn-lt"/>
                        <a:ea typeface="+mn-ea"/>
                        <a:cs typeface="+mn-ea"/>
                        <a:sym typeface="+mn-lt"/>
                      </a:endParaRPr>
                    </a:p>
                  </a:txBody>
                  <a:tcPr marL="91455" marR="91455" marT="45724" marB="45724"/>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55" marR="91455" marT="45724" marB="45724"/>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2000">
                        <a:latin typeface="+mn-lt"/>
                        <a:ea typeface="+mn-ea"/>
                        <a:cs typeface="+mn-ea"/>
                        <a:sym typeface="+mn-lt"/>
                      </a:endParaRPr>
                    </a:p>
                  </a:txBody>
                  <a:tcPr marL="91455" marR="91455" marT="45724" marB="45724"/>
                </a:tc>
                <a:extLst>
                  <a:ext uri="{0D108BD9-81ED-4DB2-BD59-A6C34878D82A}">
                    <a16:rowId xmlns:a16="http://schemas.microsoft.com/office/drawing/2014/main" val="10013"/>
                  </a:ext>
                </a:extLst>
              </a:tr>
              <a:tr h="504062">
                <a:tc>
                  <a:txBody>
                    <a:bodyPr/>
                    <a:lstStyle/>
                    <a:p>
                      <a:pPr>
                        <a:lnSpc>
                          <a:spcPct val="120000"/>
                        </a:lnSpc>
                        <a:spcBef>
                          <a:spcPts val="0"/>
                        </a:spcBef>
                        <a:spcAft>
                          <a:spcPts val="0"/>
                        </a:spcAft>
                      </a:pPr>
                      <a:endParaRPr lang="zh-CN" altLang="en-US" sz="2000">
                        <a:latin typeface="+mn-lt"/>
                        <a:ea typeface="+mn-ea"/>
                        <a:cs typeface="+mn-ea"/>
                        <a:sym typeface="+mn-lt"/>
                      </a:endParaRPr>
                    </a:p>
                  </a:txBody>
                  <a:tcPr marL="91455" marR="91455" marT="45724" marB="45724"/>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2000">
                        <a:latin typeface="+mn-lt"/>
                        <a:ea typeface="+mn-ea"/>
                        <a:cs typeface="+mn-ea"/>
                        <a:sym typeface="+mn-lt"/>
                      </a:endParaRPr>
                    </a:p>
                  </a:txBody>
                  <a:tcPr marL="91455" marR="91455" marT="45724" marB="45724"/>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55" marR="91455" marT="45724" marB="45724"/>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2000">
                        <a:latin typeface="+mn-lt"/>
                        <a:ea typeface="+mn-ea"/>
                        <a:cs typeface="+mn-ea"/>
                        <a:sym typeface="+mn-lt"/>
                      </a:endParaRPr>
                    </a:p>
                  </a:txBody>
                  <a:tcPr marL="91455" marR="91455" marT="45724" marB="45724"/>
                </a:tc>
                <a:extLst>
                  <a:ext uri="{0D108BD9-81ED-4DB2-BD59-A6C34878D82A}">
                    <a16:rowId xmlns:a16="http://schemas.microsoft.com/office/drawing/2014/main" val="10014"/>
                  </a:ext>
                </a:extLst>
              </a:tr>
              <a:tr h="423614">
                <a:tc>
                  <a:txBody>
                    <a:bodyPr/>
                    <a:lstStyle/>
                    <a:p>
                      <a:pPr>
                        <a:lnSpc>
                          <a:spcPct val="120000"/>
                        </a:lnSpc>
                        <a:spcBef>
                          <a:spcPts val="0"/>
                        </a:spcBef>
                        <a:spcAft>
                          <a:spcPts val="0"/>
                        </a:spcAft>
                      </a:pPr>
                      <a:endParaRPr lang="zh-CN" altLang="en-US" sz="2000">
                        <a:latin typeface="+mn-lt"/>
                        <a:ea typeface="+mn-ea"/>
                        <a:cs typeface="+mn-ea"/>
                        <a:sym typeface="+mn-lt"/>
                      </a:endParaRPr>
                    </a:p>
                  </a:txBody>
                  <a:tcPr marL="91455" marR="91455" marT="45724" marB="45724"/>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2000">
                        <a:latin typeface="+mn-lt"/>
                        <a:ea typeface="+mn-ea"/>
                        <a:cs typeface="+mn-ea"/>
                        <a:sym typeface="+mn-lt"/>
                      </a:endParaRPr>
                    </a:p>
                  </a:txBody>
                  <a:tcPr marL="91455" marR="91455" marT="45724" marB="45724"/>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55" marR="91455" marT="45724" marB="45724"/>
                </a:tc>
                <a:tc>
                  <a:txBody>
                    <a:bodyPr/>
                    <a:lstStyle/>
                    <a:p>
                      <a:pPr marL="0" marR="0" indent="0" algn="l" defTabSz="1316455" rtl="0" eaLnBrk="1" fontAlgn="auto" latinLnBrk="0" hangingPunct="1">
                        <a:lnSpc>
                          <a:spcPct val="120000"/>
                        </a:lnSpc>
                        <a:spcBef>
                          <a:spcPct val="0"/>
                        </a:spcBef>
                        <a:spcAft>
                          <a:spcPts val="0"/>
                        </a:spcAft>
                        <a:buClrTx/>
                        <a:buSzTx/>
                        <a:buFontTx/>
                        <a:buNone/>
                        <a:tabLst/>
                        <a:defRPr/>
                      </a:pPr>
                      <a:endParaRPr lang="zh-CN" altLang="en-US" sz="1600" dirty="0">
                        <a:latin typeface="+mn-lt"/>
                        <a:ea typeface="+mn-ea"/>
                        <a:cs typeface="+mn-ea"/>
                        <a:sym typeface="+mn-lt"/>
                      </a:endParaRPr>
                    </a:p>
                  </a:txBody>
                  <a:tcPr marL="91455" marR="91455" marT="45724" marB="45724"/>
                </a:tc>
                <a:extLst>
                  <a:ext uri="{0D108BD9-81ED-4DB2-BD59-A6C34878D82A}">
                    <a16:rowId xmlns:a16="http://schemas.microsoft.com/office/drawing/2014/main" val="10015"/>
                  </a:ext>
                </a:extLst>
              </a:tr>
            </a:tbl>
          </a:graphicData>
        </a:graphic>
      </p:graphicFrame>
    </p:spTree>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文本框 3">
            <a:extLst>
              <a:ext uri="{FF2B5EF4-FFF2-40B4-BE49-F238E27FC236}">
                <a16:creationId xmlns:a16="http://schemas.microsoft.com/office/drawing/2014/main" id="{53D7FD7D-F6BC-402A-B32A-4BEEBB51ABA2}"/>
              </a:ext>
            </a:extLst>
          </p:cNvPr>
          <p:cNvSpPr txBox="1"/>
          <p:nvPr/>
        </p:nvSpPr>
        <p:spPr>
          <a:xfrm>
            <a:off x="7673603" y="245985"/>
            <a:ext cx="1753444" cy="700769"/>
          </a:xfrm>
          <a:prstGeom prst="rect">
            <a:avLst/>
          </a:prstGeom>
          <a:noFill/>
          <a:effectLst/>
        </p:spPr>
        <p:txBody>
          <a:bodyPr>
            <a:spAutoFit/>
          </a:bodyPr>
          <a:lstStyle/>
          <a:p>
            <a:pP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目录</a:t>
            </a:r>
          </a:p>
        </p:txBody>
      </p:sp>
      <p:graphicFrame>
        <p:nvGraphicFramePr>
          <p:cNvPr id="2" name="表格 1">
            <a:extLst>
              <a:ext uri="{FF2B5EF4-FFF2-40B4-BE49-F238E27FC236}">
                <a16:creationId xmlns:a16="http://schemas.microsoft.com/office/drawing/2014/main" id="{8621F207-C459-4174-A9D9-707889B1E89C}"/>
              </a:ext>
            </a:extLst>
          </p:cNvPr>
          <p:cNvGraphicFramePr>
            <a:graphicFrameLocks noGrp="1"/>
          </p:cNvGraphicFramePr>
          <p:nvPr/>
        </p:nvGraphicFramePr>
        <p:xfrm>
          <a:off x="1960563" y="1292225"/>
          <a:ext cx="12720638" cy="7577158"/>
        </p:xfrm>
        <a:graphic>
          <a:graphicData uri="http://schemas.openxmlformats.org/drawingml/2006/table">
            <a:tbl>
              <a:tblPr firstRow="1" bandRow="1">
                <a:tableStyleId>{7DF18680-E054-41AD-8BC1-D1AEF772440D}</a:tableStyleId>
              </a:tblPr>
              <a:tblGrid>
                <a:gridCol w="1004294">
                  <a:extLst>
                    <a:ext uri="{9D8B030D-6E8A-4147-A177-3AD203B41FA5}">
                      <a16:colId xmlns:a16="http://schemas.microsoft.com/office/drawing/2014/main" val="20000"/>
                    </a:ext>
                  </a:extLst>
                </a:gridCol>
                <a:gridCol w="5759609">
                  <a:extLst>
                    <a:ext uri="{9D8B030D-6E8A-4147-A177-3AD203B41FA5}">
                      <a16:colId xmlns:a16="http://schemas.microsoft.com/office/drawing/2014/main" val="20001"/>
                    </a:ext>
                  </a:extLst>
                </a:gridCol>
                <a:gridCol w="208288">
                  <a:extLst>
                    <a:ext uri="{9D8B030D-6E8A-4147-A177-3AD203B41FA5}">
                      <a16:colId xmlns:a16="http://schemas.microsoft.com/office/drawing/2014/main" val="20002"/>
                    </a:ext>
                  </a:extLst>
                </a:gridCol>
                <a:gridCol w="5748447">
                  <a:extLst>
                    <a:ext uri="{9D8B030D-6E8A-4147-A177-3AD203B41FA5}">
                      <a16:colId xmlns:a16="http://schemas.microsoft.com/office/drawing/2014/main" val="20003"/>
                    </a:ext>
                  </a:extLst>
                </a:gridCol>
              </a:tblGrid>
              <a:tr h="648071">
                <a:tc gridSpan="4">
                  <a:txBody>
                    <a:bodyPr/>
                    <a:lstStyle/>
                    <a:p>
                      <a:pPr eaLnBrk="1" hangingPunct="1">
                        <a:lnSpc>
                          <a:spcPct val="120000"/>
                        </a:lnSpc>
                        <a:spcBef>
                          <a:spcPct val="0"/>
                        </a:spcBef>
                        <a:spcAft>
                          <a:spcPts val="0"/>
                        </a:spcAft>
                      </a:pPr>
                      <a:r>
                        <a:rPr lang="zh-CN" altLang="en-US" sz="2800" dirty="0">
                          <a:latin typeface="+mn-lt"/>
                          <a:ea typeface="+mn-ea"/>
                          <a:cs typeface="+mn-ea"/>
                          <a:sym typeface="+mn-lt"/>
                        </a:rPr>
                        <a:t>第</a:t>
                      </a:r>
                      <a:r>
                        <a:rPr lang="en-US" altLang="zh-CN" sz="2800" dirty="0">
                          <a:latin typeface="+mn-lt"/>
                          <a:ea typeface="+mn-ea"/>
                          <a:cs typeface="+mn-ea"/>
                          <a:sym typeface="+mn-lt"/>
                        </a:rPr>
                        <a:t>4</a:t>
                      </a:r>
                      <a:r>
                        <a:rPr lang="zh-CN" altLang="en-US" sz="2800" dirty="0">
                          <a:latin typeface="+mn-lt"/>
                          <a:ea typeface="+mn-ea"/>
                          <a:cs typeface="+mn-ea"/>
                          <a:sym typeface="+mn-lt"/>
                        </a:rPr>
                        <a:t>章   产品测试指针</a:t>
                      </a:r>
                      <a:r>
                        <a:rPr lang="en-US" altLang="zh-CN" sz="2800" dirty="0">
                          <a:latin typeface="+mn-lt"/>
                          <a:ea typeface="+mn-ea"/>
                          <a:cs typeface="+mn-ea"/>
                          <a:sym typeface="+mn-lt"/>
                        </a:rPr>
                        <a:t>-------TE</a:t>
                      </a:r>
                      <a:r>
                        <a:rPr lang="zh-CN" altLang="en-US" sz="2800" dirty="0">
                          <a:latin typeface="+mn-lt"/>
                          <a:ea typeface="+mn-ea"/>
                          <a:cs typeface="+mn-ea"/>
                          <a:sym typeface="+mn-lt"/>
                        </a:rPr>
                        <a:t>搞定</a:t>
                      </a:r>
                      <a:endParaRPr lang="zh-TW" altLang="en-US" sz="2800" b="1" dirty="0">
                        <a:latin typeface="+mn-lt"/>
                        <a:ea typeface="+mn-ea"/>
                        <a:cs typeface="+mn-ea"/>
                        <a:sym typeface="+mn-lt"/>
                      </a:endParaRPr>
                    </a:p>
                  </a:txBody>
                  <a:tcPr marL="91444" marR="91444"/>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536236">
                <a:tc>
                  <a:txBody>
                    <a:bodyPr/>
                    <a:lstStyle/>
                    <a:p>
                      <a:pPr>
                        <a:lnSpc>
                          <a:spcPct val="120000"/>
                        </a:lnSpc>
                        <a:spcBef>
                          <a:spcPts val="0"/>
                        </a:spcBef>
                        <a:spcAft>
                          <a:spcPts val="0"/>
                        </a:spcAft>
                      </a:pPr>
                      <a:r>
                        <a:rPr lang="en-US" altLang="zh-CN" sz="1800">
                          <a:latin typeface="+mn-lt"/>
                          <a:ea typeface="+mn-ea"/>
                          <a:cs typeface="+mn-ea"/>
                          <a:sym typeface="+mn-lt"/>
                        </a:rPr>
                        <a:t>1</a:t>
                      </a:r>
                      <a:endParaRPr lang="zh-CN" altLang="en-US" sz="1800">
                        <a:latin typeface="+mn-lt"/>
                        <a:ea typeface="+mn-ea"/>
                        <a:cs typeface="+mn-ea"/>
                        <a:sym typeface="+mn-lt"/>
                      </a:endParaRPr>
                    </a:p>
                  </a:txBody>
                  <a:tcPr marL="91444" marR="91444"/>
                </a:tc>
                <a:tc>
                  <a:txBody>
                    <a:bodyPr/>
                    <a:lstStyle/>
                    <a:p>
                      <a:pPr eaLnBrk="1" hangingPunct="1">
                        <a:lnSpc>
                          <a:spcPct val="120000"/>
                        </a:lnSpc>
                        <a:spcBef>
                          <a:spcPct val="0"/>
                        </a:spcBef>
                        <a:spcAft>
                          <a:spcPts val="0"/>
                        </a:spcAft>
                        <a:buFontTx/>
                        <a:buNone/>
                      </a:pPr>
                      <a:r>
                        <a:rPr lang="en-US" altLang="zh-TW" sz="1800">
                          <a:latin typeface="+mn-lt"/>
                          <a:ea typeface="+mn-ea"/>
                          <a:cs typeface="+mn-ea"/>
                          <a:sym typeface="+mn-lt"/>
                        </a:rPr>
                        <a:t>TE</a:t>
                      </a:r>
                      <a:r>
                        <a:rPr lang="zh-CN" altLang="en-US" sz="1800">
                          <a:latin typeface="+mn-lt"/>
                          <a:ea typeface="+mn-ea"/>
                          <a:cs typeface="+mn-ea"/>
                          <a:sym typeface="+mn-lt"/>
                        </a:rPr>
                        <a:t>匆忙为哪般 </a:t>
                      </a:r>
                      <a:r>
                        <a:rPr lang="en-US" altLang="zh-CN" sz="1800">
                          <a:latin typeface="+mn-lt"/>
                          <a:ea typeface="+mn-ea"/>
                          <a:cs typeface="+mn-ea"/>
                          <a:sym typeface="+mn-lt"/>
                        </a:rPr>
                        <a:t>/ 145</a:t>
                      </a:r>
                      <a:endParaRPr lang="en-US" altLang="zh-TW" sz="1800" b="1">
                        <a:latin typeface="+mn-lt"/>
                        <a:ea typeface="+mn-ea"/>
                        <a:cs typeface="+mn-ea"/>
                        <a:sym typeface="+mn-lt"/>
                      </a:endParaRPr>
                    </a:p>
                  </a:txBody>
                  <a:tcPr marL="91444" marR="91444"/>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44" marR="91444"/>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zh-CN" altLang="en-US" sz="2000">
                          <a:latin typeface="+mn-lt"/>
                          <a:ea typeface="+mn-ea"/>
                          <a:cs typeface="+mn-ea"/>
                          <a:sym typeface="+mn-lt"/>
                        </a:rPr>
                        <a:t>内控指针要严于产品规格 </a:t>
                      </a:r>
                      <a:r>
                        <a:rPr lang="en-US" altLang="zh-CN" sz="2000">
                          <a:latin typeface="+mn-lt"/>
                          <a:ea typeface="+mn-ea"/>
                          <a:cs typeface="+mn-ea"/>
                          <a:sym typeface="+mn-lt"/>
                        </a:rPr>
                        <a:t>/ 16</a:t>
                      </a:r>
                      <a:endParaRPr lang="zh-CN" altLang="en-US" sz="2000">
                        <a:latin typeface="+mn-lt"/>
                        <a:ea typeface="+mn-ea"/>
                        <a:cs typeface="+mn-ea"/>
                        <a:sym typeface="+mn-lt"/>
                      </a:endParaRPr>
                    </a:p>
                  </a:txBody>
                  <a:tcPr marL="91444" marR="91444"/>
                </a:tc>
                <a:extLst>
                  <a:ext uri="{0D108BD9-81ED-4DB2-BD59-A6C34878D82A}">
                    <a16:rowId xmlns:a16="http://schemas.microsoft.com/office/drawing/2014/main" val="10001"/>
                  </a:ext>
                </a:extLst>
              </a:tr>
              <a:tr h="472270">
                <a:tc>
                  <a:txBody>
                    <a:bodyPr/>
                    <a:lstStyle/>
                    <a:p>
                      <a:pPr>
                        <a:lnSpc>
                          <a:spcPct val="120000"/>
                        </a:lnSpc>
                        <a:spcBef>
                          <a:spcPts val="0"/>
                        </a:spcBef>
                        <a:spcAft>
                          <a:spcPts val="0"/>
                        </a:spcAft>
                      </a:pPr>
                      <a:endParaRPr lang="zh-CN" altLang="en-US" sz="1800">
                        <a:latin typeface="+mn-lt"/>
                        <a:ea typeface="+mn-ea"/>
                        <a:cs typeface="+mn-ea"/>
                        <a:sym typeface="+mn-lt"/>
                      </a:endParaRPr>
                    </a:p>
                  </a:txBody>
                  <a:tcPr marL="91444" marR="91444"/>
                </a:tc>
                <a:tc>
                  <a:txBody>
                    <a:bodyPr/>
                    <a:lstStyle/>
                    <a:p>
                      <a:pPr marL="0" marR="0" indent="0" algn="l" defTabSz="1316455" rtl="0" eaLnBrk="1" fontAlgn="auto" latinLnBrk="0" hangingPunct="1">
                        <a:lnSpc>
                          <a:spcPct val="120000"/>
                        </a:lnSpc>
                        <a:spcBef>
                          <a:spcPct val="0"/>
                        </a:spcBef>
                        <a:spcAft>
                          <a:spcPts val="0"/>
                        </a:spcAft>
                        <a:buClrTx/>
                        <a:buSzTx/>
                        <a:buFontTx/>
                        <a:buNone/>
                        <a:tabLst/>
                        <a:defRPr/>
                      </a:pPr>
                      <a:r>
                        <a:rPr lang="en-US" altLang="zh-CN" sz="1800">
                          <a:latin typeface="+mn-lt"/>
                          <a:ea typeface="+mn-ea"/>
                          <a:cs typeface="+mn-ea"/>
                          <a:sym typeface="+mn-lt"/>
                        </a:rPr>
                        <a:t>1.1 TE</a:t>
                      </a:r>
                      <a:r>
                        <a:rPr lang="zh-CN" altLang="en-US" sz="1800">
                          <a:latin typeface="+mn-lt"/>
                          <a:ea typeface="+mn-ea"/>
                          <a:cs typeface="+mn-ea"/>
                          <a:sym typeface="+mn-lt"/>
                        </a:rPr>
                        <a:t>有哪些工作任务 </a:t>
                      </a:r>
                      <a:r>
                        <a:rPr lang="en-US" altLang="zh-CN" sz="1800">
                          <a:latin typeface="+mn-lt"/>
                          <a:ea typeface="+mn-ea"/>
                          <a:cs typeface="+mn-ea"/>
                          <a:sym typeface="+mn-lt"/>
                        </a:rPr>
                        <a:t>/ 145</a:t>
                      </a:r>
                      <a:endParaRPr lang="en-US" altLang="zh-TW" sz="1800">
                        <a:latin typeface="+mn-lt"/>
                        <a:ea typeface="+mn-ea"/>
                        <a:cs typeface="+mn-ea"/>
                        <a:sym typeface="+mn-lt"/>
                      </a:endParaRPr>
                    </a:p>
                  </a:txBody>
                  <a:tcPr marL="91444" marR="91444"/>
                </a:tc>
                <a:tc>
                  <a:txBody>
                    <a:bodyPr/>
                    <a:lstStyle/>
                    <a:p>
                      <a:pPr>
                        <a:lnSpc>
                          <a:spcPct val="120000"/>
                        </a:lnSpc>
                        <a:spcBef>
                          <a:spcPts val="0"/>
                        </a:spcBef>
                        <a:spcAft>
                          <a:spcPts val="0"/>
                        </a:spcAft>
                      </a:pPr>
                      <a:endParaRPr lang="zh-CN" altLang="en-US" sz="1800" b="0">
                        <a:latin typeface="+mn-lt"/>
                        <a:ea typeface="+mn-ea"/>
                        <a:cs typeface="+mn-ea"/>
                        <a:sym typeface="+mn-lt"/>
                      </a:endParaRPr>
                    </a:p>
                  </a:txBody>
                  <a:tcPr marL="91444" marR="91444"/>
                </a:tc>
                <a:tc>
                  <a:txBody>
                    <a:bodyPr/>
                    <a:lstStyle/>
                    <a:p>
                      <a:pPr eaLnBrk="1" hangingPunct="1">
                        <a:lnSpc>
                          <a:spcPct val="120000"/>
                        </a:lnSpc>
                        <a:spcBef>
                          <a:spcPct val="0"/>
                        </a:spcBef>
                        <a:spcAft>
                          <a:spcPts val="0"/>
                        </a:spcAft>
                      </a:pPr>
                      <a:r>
                        <a:rPr lang="en-US" altLang="zh-CN" sz="1800">
                          <a:latin typeface="+mn-lt"/>
                          <a:ea typeface="+mn-ea"/>
                          <a:cs typeface="+mn-ea"/>
                          <a:sym typeface="+mn-lt"/>
                        </a:rPr>
                        <a:t>3.1 </a:t>
                      </a:r>
                      <a:r>
                        <a:rPr lang="zh-CN" altLang="en-US" sz="1800">
                          <a:latin typeface="+mn-lt"/>
                          <a:ea typeface="+mn-ea"/>
                          <a:cs typeface="+mn-ea"/>
                          <a:sym typeface="+mn-lt"/>
                        </a:rPr>
                        <a:t>怎样管理产品规格 </a:t>
                      </a:r>
                      <a:r>
                        <a:rPr lang="en-US" altLang="zh-CN" sz="1800">
                          <a:latin typeface="+mn-lt"/>
                          <a:ea typeface="+mn-ea"/>
                          <a:cs typeface="+mn-ea"/>
                          <a:sym typeface="+mn-lt"/>
                        </a:rPr>
                        <a:t>/ 166</a:t>
                      </a:r>
                      <a:endParaRPr lang="zh-CN" altLang="en-US" sz="1800" i="1">
                        <a:latin typeface="+mn-lt"/>
                        <a:ea typeface="+mn-ea"/>
                        <a:cs typeface="+mn-ea"/>
                        <a:sym typeface="+mn-lt"/>
                      </a:endParaRPr>
                    </a:p>
                  </a:txBody>
                  <a:tcPr marL="91444" marR="91444"/>
                </a:tc>
                <a:extLst>
                  <a:ext uri="{0D108BD9-81ED-4DB2-BD59-A6C34878D82A}">
                    <a16:rowId xmlns:a16="http://schemas.microsoft.com/office/drawing/2014/main" val="10002"/>
                  </a:ext>
                </a:extLst>
              </a:tr>
              <a:tr h="472440">
                <a:tc>
                  <a:txBody>
                    <a:bodyPr/>
                    <a:lstStyle/>
                    <a:p>
                      <a:pPr>
                        <a:lnSpc>
                          <a:spcPct val="120000"/>
                        </a:lnSpc>
                        <a:spcBef>
                          <a:spcPts val="0"/>
                        </a:spcBef>
                        <a:spcAft>
                          <a:spcPts val="0"/>
                        </a:spcAft>
                      </a:pPr>
                      <a:endParaRPr lang="zh-CN" altLang="en-US" sz="1800">
                        <a:latin typeface="+mn-lt"/>
                        <a:ea typeface="+mn-ea"/>
                        <a:cs typeface="+mn-ea"/>
                        <a:sym typeface="+mn-lt"/>
                      </a:endParaRPr>
                    </a:p>
                  </a:txBody>
                  <a:tcPr marL="91444" marR="91444"/>
                </a:tc>
                <a:tc>
                  <a:txBody>
                    <a:bodyPr/>
                    <a:lstStyle/>
                    <a:p>
                      <a:pPr marL="0" marR="0" indent="0" algn="l" defTabSz="1316455" rtl="0" eaLnBrk="1" fontAlgn="auto" latinLnBrk="0" hangingPunct="1">
                        <a:lnSpc>
                          <a:spcPct val="120000"/>
                        </a:lnSpc>
                        <a:spcBef>
                          <a:spcPct val="0"/>
                        </a:spcBef>
                        <a:spcAft>
                          <a:spcPts val="0"/>
                        </a:spcAft>
                        <a:buClrTx/>
                        <a:buSzTx/>
                        <a:buFontTx/>
                        <a:buNone/>
                        <a:tabLst/>
                        <a:defRPr/>
                      </a:pPr>
                      <a:r>
                        <a:rPr lang="en-US" altLang="zh-CN" sz="1800">
                          <a:latin typeface="+mn-lt"/>
                          <a:ea typeface="+mn-ea"/>
                          <a:cs typeface="+mn-ea"/>
                          <a:sym typeface="+mn-lt"/>
                        </a:rPr>
                        <a:t>1.2 </a:t>
                      </a:r>
                      <a:r>
                        <a:rPr lang="zh-CN" altLang="en-US" sz="1800">
                          <a:latin typeface="+mn-lt"/>
                          <a:ea typeface="+mn-ea"/>
                          <a:cs typeface="+mn-ea"/>
                          <a:sym typeface="+mn-lt"/>
                        </a:rPr>
                        <a:t>测试指针直接关联产品生命 </a:t>
                      </a:r>
                      <a:r>
                        <a:rPr lang="en-US" altLang="zh-CN" sz="1800">
                          <a:latin typeface="+mn-lt"/>
                          <a:ea typeface="+mn-ea"/>
                          <a:cs typeface="+mn-ea"/>
                          <a:sym typeface="+mn-lt"/>
                        </a:rPr>
                        <a:t>/ 147</a:t>
                      </a:r>
                      <a:endParaRPr lang="en-US" altLang="zh-TW" sz="1800">
                        <a:latin typeface="+mn-lt"/>
                        <a:ea typeface="+mn-ea"/>
                        <a:cs typeface="+mn-ea"/>
                        <a:sym typeface="+mn-lt"/>
                      </a:endParaRPr>
                    </a:p>
                  </a:txBody>
                  <a:tcPr marL="91444" marR="91444"/>
                </a:tc>
                <a:tc>
                  <a:txBody>
                    <a:bodyPr/>
                    <a:lstStyle/>
                    <a:p>
                      <a:pPr>
                        <a:lnSpc>
                          <a:spcPct val="120000"/>
                        </a:lnSpc>
                        <a:spcBef>
                          <a:spcPts val="0"/>
                        </a:spcBef>
                        <a:spcAft>
                          <a:spcPts val="0"/>
                        </a:spcAft>
                      </a:pPr>
                      <a:endParaRPr lang="zh-CN" altLang="en-US" sz="1800" b="0">
                        <a:latin typeface="+mn-lt"/>
                        <a:ea typeface="+mn-ea"/>
                        <a:cs typeface="+mn-ea"/>
                        <a:sym typeface="+mn-lt"/>
                      </a:endParaRPr>
                    </a:p>
                  </a:txBody>
                  <a:tcPr marL="91444" marR="91444"/>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CN" sz="1800">
                          <a:latin typeface="+mn-lt"/>
                          <a:ea typeface="+mn-ea"/>
                          <a:cs typeface="+mn-ea"/>
                          <a:sym typeface="+mn-lt"/>
                        </a:rPr>
                        <a:t>3.2 </a:t>
                      </a:r>
                      <a:r>
                        <a:rPr lang="zh-CN" altLang="en-US" sz="1800">
                          <a:latin typeface="+mn-lt"/>
                          <a:ea typeface="+mn-ea"/>
                          <a:cs typeface="+mn-ea"/>
                          <a:sym typeface="+mn-lt"/>
                        </a:rPr>
                        <a:t>怎样设置内控指标 </a:t>
                      </a:r>
                      <a:r>
                        <a:rPr lang="en-US" altLang="zh-CN" sz="1800">
                          <a:latin typeface="+mn-lt"/>
                          <a:ea typeface="+mn-ea"/>
                          <a:cs typeface="+mn-ea"/>
                          <a:sym typeface="+mn-lt"/>
                        </a:rPr>
                        <a:t>/ 167</a:t>
                      </a:r>
                      <a:endParaRPr lang="zh-CN" altLang="en-US" sz="1800">
                        <a:latin typeface="+mn-lt"/>
                        <a:ea typeface="+mn-ea"/>
                        <a:cs typeface="+mn-ea"/>
                        <a:sym typeface="+mn-lt"/>
                      </a:endParaRPr>
                    </a:p>
                  </a:txBody>
                  <a:tcPr marL="91444" marR="91444"/>
                </a:tc>
                <a:extLst>
                  <a:ext uri="{0D108BD9-81ED-4DB2-BD59-A6C34878D82A}">
                    <a16:rowId xmlns:a16="http://schemas.microsoft.com/office/drawing/2014/main" val="10003"/>
                  </a:ext>
                </a:extLst>
              </a:tr>
              <a:tr h="721479">
                <a:tc>
                  <a:txBody>
                    <a:bodyPr/>
                    <a:lstStyle/>
                    <a:p>
                      <a:pPr>
                        <a:lnSpc>
                          <a:spcPct val="120000"/>
                        </a:lnSpc>
                        <a:spcBef>
                          <a:spcPts val="0"/>
                        </a:spcBef>
                        <a:spcAft>
                          <a:spcPts val="0"/>
                        </a:spcAft>
                      </a:pPr>
                      <a:endParaRPr lang="zh-CN" altLang="en-US" sz="1800">
                        <a:latin typeface="+mn-lt"/>
                        <a:ea typeface="+mn-ea"/>
                        <a:cs typeface="+mn-ea"/>
                        <a:sym typeface="+mn-lt"/>
                      </a:endParaRPr>
                    </a:p>
                  </a:txBody>
                  <a:tcPr marL="91444" marR="91444"/>
                </a:tc>
                <a:tc>
                  <a:txBody>
                    <a:bodyPr/>
                    <a:lstStyle/>
                    <a:p>
                      <a:pPr eaLnBrk="1" hangingPunct="1">
                        <a:lnSpc>
                          <a:spcPct val="120000"/>
                        </a:lnSpc>
                        <a:spcBef>
                          <a:spcPct val="0"/>
                        </a:spcBef>
                        <a:spcAft>
                          <a:spcPts val="0"/>
                        </a:spcAft>
                      </a:pPr>
                      <a:r>
                        <a:rPr lang="en-US" altLang="zh-TW" sz="1800">
                          <a:latin typeface="+mn-lt"/>
                          <a:ea typeface="+mn-ea"/>
                          <a:cs typeface="+mn-ea"/>
                          <a:sym typeface="+mn-lt"/>
                        </a:rPr>
                        <a:t>1.3 TE</a:t>
                      </a:r>
                      <a:r>
                        <a:rPr lang="zh-CN" altLang="en-US" sz="1800">
                          <a:latin typeface="+mn-lt"/>
                          <a:ea typeface="+mn-ea"/>
                          <a:cs typeface="+mn-ea"/>
                          <a:sym typeface="+mn-lt"/>
                        </a:rPr>
                        <a:t>和</a:t>
                      </a:r>
                      <a:r>
                        <a:rPr lang="en-US" altLang="zh-TW" sz="1800">
                          <a:latin typeface="+mn-lt"/>
                          <a:ea typeface="+mn-ea"/>
                          <a:cs typeface="+mn-ea"/>
                          <a:sym typeface="+mn-lt"/>
                        </a:rPr>
                        <a:t>PE</a:t>
                      </a:r>
                      <a:r>
                        <a:rPr lang="zh-CN" altLang="en-US" sz="1800">
                          <a:latin typeface="+mn-lt"/>
                          <a:ea typeface="+mn-ea"/>
                          <a:cs typeface="+mn-ea"/>
                          <a:sym typeface="+mn-lt"/>
                        </a:rPr>
                        <a:t>好密切 </a:t>
                      </a:r>
                      <a:r>
                        <a:rPr lang="en-US" altLang="zh-CN" sz="1800">
                          <a:latin typeface="+mn-lt"/>
                          <a:ea typeface="+mn-ea"/>
                          <a:cs typeface="+mn-ea"/>
                          <a:sym typeface="+mn-lt"/>
                        </a:rPr>
                        <a:t>/ 148</a:t>
                      </a:r>
                      <a:endParaRPr lang="en-US" altLang="zh-TW" sz="1800">
                        <a:latin typeface="+mn-lt"/>
                        <a:ea typeface="+mn-ea"/>
                        <a:cs typeface="+mn-ea"/>
                        <a:sym typeface="+mn-lt"/>
                      </a:endParaRPr>
                    </a:p>
                  </a:txBody>
                  <a:tcPr marL="91444" marR="91444"/>
                </a:tc>
                <a:tc>
                  <a:txBody>
                    <a:bodyPr/>
                    <a:lstStyle/>
                    <a:p>
                      <a:pPr>
                        <a:lnSpc>
                          <a:spcPct val="120000"/>
                        </a:lnSpc>
                        <a:spcBef>
                          <a:spcPts val="0"/>
                        </a:spcBef>
                        <a:spcAft>
                          <a:spcPts val="0"/>
                        </a:spcAft>
                      </a:pPr>
                      <a:endParaRPr lang="zh-CN" altLang="en-US" sz="1800" b="0">
                        <a:latin typeface="+mn-lt"/>
                        <a:ea typeface="+mn-ea"/>
                        <a:cs typeface="+mn-ea"/>
                        <a:sym typeface="+mn-lt"/>
                      </a:endParaRPr>
                    </a:p>
                  </a:txBody>
                  <a:tcPr marL="91444" marR="91444"/>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CN" sz="1800">
                          <a:latin typeface="+mn-lt"/>
                          <a:ea typeface="+mn-ea"/>
                          <a:cs typeface="+mn-ea"/>
                          <a:sym typeface="+mn-lt"/>
                        </a:rPr>
                        <a:t>[</a:t>
                      </a:r>
                      <a:r>
                        <a:rPr lang="zh-CN" altLang="en-US" sz="1800">
                          <a:latin typeface="+mn-lt"/>
                          <a:ea typeface="+mn-ea"/>
                          <a:cs typeface="+mn-ea"/>
                          <a:sym typeface="+mn-lt"/>
                        </a:rPr>
                        <a:t>指引案例</a:t>
                      </a:r>
                      <a:r>
                        <a:rPr lang="en-US" altLang="zh-CN" sz="1800">
                          <a:latin typeface="+mn-lt"/>
                          <a:ea typeface="+mn-ea"/>
                          <a:cs typeface="+mn-ea"/>
                          <a:sym typeface="+mn-lt"/>
                        </a:rPr>
                        <a:t>]</a:t>
                      </a:r>
                    </a:p>
                    <a:p>
                      <a:pPr marL="0" marR="0" indent="0" algn="l" defTabSz="1316455" rtl="0" eaLnBrk="1" fontAlgn="auto" latinLnBrk="0" hangingPunct="1">
                        <a:lnSpc>
                          <a:spcPct val="120000"/>
                        </a:lnSpc>
                        <a:spcBef>
                          <a:spcPts val="0"/>
                        </a:spcBef>
                        <a:spcAft>
                          <a:spcPts val="0"/>
                        </a:spcAft>
                        <a:buClrTx/>
                        <a:buSzTx/>
                        <a:buFontTx/>
                        <a:buNone/>
                        <a:tabLst/>
                        <a:defRPr/>
                      </a:pPr>
                      <a:r>
                        <a:rPr lang="en-US" altLang="zh-CN" sz="1800">
                          <a:latin typeface="+mn-lt"/>
                          <a:ea typeface="+mn-ea"/>
                          <a:cs typeface="+mn-ea"/>
                          <a:sym typeface="+mn-lt"/>
                        </a:rPr>
                        <a:t>   </a:t>
                      </a:r>
                      <a:r>
                        <a:rPr lang="zh-CN" altLang="en-US" sz="1800">
                          <a:latin typeface="+mn-lt"/>
                          <a:ea typeface="+mn-ea"/>
                          <a:cs typeface="+mn-ea"/>
                          <a:sym typeface="+mn-lt"/>
                        </a:rPr>
                        <a:t>设置电感线圈的内控指标 </a:t>
                      </a:r>
                      <a:r>
                        <a:rPr lang="en-US" altLang="zh-CN" sz="1800">
                          <a:latin typeface="+mn-lt"/>
                          <a:ea typeface="+mn-ea"/>
                          <a:cs typeface="+mn-ea"/>
                          <a:sym typeface="+mn-lt"/>
                        </a:rPr>
                        <a:t>/ 169</a:t>
                      </a:r>
                      <a:endParaRPr lang="zh-CN" altLang="en-US" sz="1800">
                        <a:latin typeface="+mn-lt"/>
                        <a:ea typeface="+mn-ea"/>
                        <a:cs typeface="+mn-ea"/>
                        <a:sym typeface="+mn-lt"/>
                      </a:endParaRPr>
                    </a:p>
                  </a:txBody>
                  <a:tcPr marL="91444" marR="91444"/>
                </a:tc>
                <a:extLst>
                  <a:ext uri="{0D108BD9-81ED-4DB2-BD59-A6C34878D82A}">
                    <a16:rowId xmlns:a16="http://schemas.microsoft.com/office/drawing/2014/main" val="10004"/>
                  </a:ext>
                </a:extLst>
              </a:tr>
              <a:tr h="536236">
                <a:tc>
                  <a:txBody>
                    <a:bodyPr/>
                    <a:lstStyle/>
                    <a:p>
                      <a:pPr>
                        <a:lnSpc>
                          <a:spcPct val="120000"/>
                        </a:lnSpc>
                        <a:spcBef>
                          <a:spcPts val="0"/>
                        </a:spcBef>
                        <a:spcAft>
                          <a:spcPts val="0"/>
                        </a:spcAft>
                      </a:pPr>
                      <a:endParaRPr lang="zh-CN" altLang="en-US" sz="1800">
                        <a:latin typeface="+mn-lt"/>
                        <a:ea typeface="+mn-ea"/>
                        <a:cs typeface="+mn-ea"/>
                        <a:sym typeface="+mn-lt"/>
                      </a:endParaRPr>
                    </a:p>
                  </a:txBody>
                  <a:tcPr marL="91444" marR="91444"/>
                </a:tc>
                <a:tc>
                  <a:txBody>
                    <a:bodyPr/>
                    <a:lstStyle/>
                    <a:p>
                      <a:pPr eaLnBrk="1" hangingPunct="1">
                        <a:lnSpc>
                          <a:spcPct val="120000"/>
                        </a:lnSpc>
                        <a:spcBef>
                          <a:spcPct val="0"/>
                        </a:spcBef>
                        <a:spcAft>
                          <a:spcPts val="0"/>
                        </a:spcAft>
                      </a:pPr>
                      <a:r>
                        <a:rPr lang="zh-CN" altLang="en-US" sz="1800">
                          <a:latin typeface="+mn-lt"/>
                          <a:ea typeface="+mn-ea"/>
                          <a:cs typeface="+mn-ea"/>
                          <a:sym typeface="+mn-lt"/>
                        </a:rPr>
                        <a:t>测试工程有分工 </a:t>
                      </a:r>
                      <a:r>
                        <a:rPr lang="en-US" altLang="zh-CN" sz="1800">
                          <a:latin typeface="+mn-lt"/>
                          <a:ea typeface="+mn-ea"/>
                          <a:cs typeface="+mn-ea"/>
                          <a:sym typeface="+mn-lt"/>
                        </a:rPr>
                        <a:t>/ 150</a:t>
                      </a:r>
                      <a:endParaRPr lang="en-US" altLang="zh-TW" sz="1800" b="1">
                        <a:latin typeface="+mn-lt"/>
                        <a:ea typeface="+mn-ea"/>
                        <a:cs typeface="+mn-ea"/>
                        <a:sym typeface="+mn-lt"/>
                      </a:endParaRPr>
                    </a:p>
                  </a:txBody>
                  <a:tcPr marL="91444" marR="91444"/>
                </a:tc>
                <a:tc>
                  <a:txBody>
                    <a:bodyPr/>
                    <a:lstStyle/>
                    <a:p>
                      <a:pPr>
                        <a:lnSpc>
                          <a:spcPct val="120000"/>
                        </a:lnSpc>
                        <a:spcBef>
                          <a:spcPts val="0"/>
                        </a:spcBef>
                        <a:spcAft>
                          <a:spcPts val="0"/>
                        </a:spcAft>
                      </a:pPr>
                      <a:endParaRPr lang="zh-CN" altLang="en-US" sz="1800" b="0">
                        <a:latin typeface="+mn-lt"/>
                        <a:ea typeface="+mn-ea"/>
                        <a:cs typeface="+mn-ea"/>
                        <a:sym typeface="+mn-lt"/>
                      </a:endParaRPr>
                    </a:p>
                  </a:txBody>
                  <a:tcPr marL="91444" marR="91444"/>
                </a:tc>
                <a:tc>
                  <a:txBody>
                    <a:bodyPr/>
                    <a:lstStyle/>
                    <a:p>
                      <a:pPr eaLnBrk="1" hangingPunct="1">
                        <a:lnSpc>
                          <a:spcPct val="120000"/>
                        </a:lnSpc>
                        <a:spcBef>
                          <a:spcPct val="0"/>
                        </a:spcBef>
                        <a:spcAft>
                          <a:spcPts val="0"/>
                        </a:spcAft>
                      </a:pPr>
                      <a:r>
                        <a:rPr lang="en-US" altLang="zh-CN" sz="1800">
                          <a:latin typeface="+mn-lt"/>
                          <a:ea typeface="+mn-ea"/>
                          <a:cs typeface="+mn-ea"/>
                          <a:sym typeface="+mn-lt"/>
                        </a:rPr>
                        <a:t>3.3 </a:t>
                      </a:r>
                      <a:r>
                        <a:rPr lang="zh-CN" altLang="en-US" sz="1800">
                          <a:latin typeface="+mn-lt"/>
                          <a:ea typeface="+mn-ea"/>
                          <a:cs typeface="+mn-ea"/>
                          <a:sym typeface="+mn-lt"/>
                        </a:rPr>
                        <a:t>轻松处理测试工程中的麻烦事 </a:t>
                      </a:r>
                      <a:r>
                        <a:rPr lang="en-US" altLang="zh-CN" sz="1800">
                          <a:latin typeface="+mn-lt"/>
                          <a:ea typeface="+mn-ea"/>
                          <a:cs typeface="+mn-ea"/>
                          <a:sym typeface="+mn-lt"/>
                        </a:rPr>
                        <a:t>/ 171</a:t>
                      </a:r>
                      <a:endParaRPr lang="zh-CN" altLang="en-US" sz="1800">
                        <a:latin typeface="+mn-lt"/>
                        <a:ea typeface="+mn-ea"/>
                        <a:cs typeface="+mn-ea"/>
                        <a:sym typeface="+mn-lt"/>
                      </a:endParaRPr>
                    </a:p>
                  </a:txBody>
                  <a:tcPr marL="91444" marR="91444"/>
                </a:tc>
                <a:extLst>
                  <a:ext uri="{0D108BD9-81ED-4DB2-BD59-A6C34878D82A}">
                    <a16:rowId xmlns:a16="http://schemas.microsoft.com/office/drawing/2014/main" val="10005"/>
                  </a:ext>
                </a:extLst>
              </a:tr>
              <a:tr h="425700">
                <a:tc>
                  <a:txBody>
                    <a:bodyPr/>
                    <a:lstStyle/>
                    <a:p>
                      <a:pPr>
                        <a:lnSpc>
                          <a:spcPct val="120000"/>
                        </a:lnSpc>
                        <a:spcBef>
                          <a:spcPts val="0"/>
                        </a:spcBef>
                        <a:spcAft>
                          <a:spcPts val="0"/>
                        </a:spcAft>
                      </a:pPr>
                      <a:endParaRPr lang="zh-CN" altLang="en-US" sz="1800">
                        <a:latin typeface="+mn-lt"/>
                        <a:ea typeface="+mn-ea"/>
                        <a:cs typeface="+mn-ea"/>
                        <a:sym typeface="+mn-lt"/>
                      </a:endParaRPr>
                    </a:p>
                  </a:txBody>
                  <a:tcPr marL="91444" marR="91444"/>
                </a:tc>
                <a:tc>
                  <a:txBody>
                    <a:bodyPr/>
                    <a:lstStyle/>
                    <a:p>
                      <a:pPr eaLnBrk="1" hangingPunct="1">
                        <a:lnSpc>
                          <a:spcPct val="120000"/>
                        </a:lnSpc>
                        <a:spcBef>
                          <a:spcPct val="0"/>
                        </a:spcBef>
                        <a:spcAft>
                          <a:spcPts val="0"/>
                        </a:spcAft>
                      </a:pPr>
                      <a:r>
                        <a:rPr lang="en-US" altLang="zh-CN" sz="1800">
                          <a:latin typeface="+mn-lt"/>
                          <a:ea typeface="+mn-ea"/>
                          <a:cs typeface="+mn-ea"/>
                          <a:sym typeface="+mn-lt"/>
                        </a:rPr>
                        <a:t>2.1 </a:t>
                      </a:r>
                      <a:r>
                        <a:rPr lang="zh-CN" altLang="en-US" sz="1800">
                          <a:latin typeface="+mn-lt"/>
                          <a:ea typeface="+mn-ea"/>
                          <a:cs typeface="+mn-ea"/>
                          <a:sym typeface="+mn-lt"/>
                        </a:rPr>
                        <a:t>产品现场测试 </a:t>
                      </a:r>
                      <a:r>
                        <a:rPr lang="en-US" altLang="zh-CN" sz="1800">
                          <a:latin typeface="+mn-lt"/>
                          <a:ea typeface="+mn-ea"/>
                          <a:cs typeface="+mn-ea"/>
                          <a:sym typeface="+mn-lt"/>
                        </a:rPr>
                        <a:t>/ 150</a:t>
                      </a:r>
                      <a:endParaRPr lang="en-US" altLang="zh-TW" sz="1800">
                        <a:latin typeface="+mn-lt"/>
                        <a:ea typeface="+mn-ea"/>
                        <a:cs typeface="+mn-ea"/>
                        <a:sym typeface="+mn-lt"/>
                      </a:endParaRPr>
                    </a:p>
                  </a:txBody>
                  <a:tcPr marL="91444" marR="91444"/>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44" marR="91444"/>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CN" sz="2000">
                          <a:latin typeface="+mn-lt"/>
                          <a:ea typeface="+mn-ea"/>
                          <a:cs typeface="+mn-ea"/>
                          <a:sym typeface="+mn-lt"/>
                        </a:rPr>
                        <a:t>3.4 </a:t>
                      </a:r>
                      <a:r>
                        <a:rPr lang="zh-CN" altLang="en-US" sz="2000">
                          <a:latin typeface="+mn-lt"/>
                          <a:ea typeface="+mn-ea"/>
                          <a:cs typeface="+mn-ea"/>
                          <a:sym typeface="+mn-lt"/>
                        </a:rPr>
                        <a:t>临时测试指标要规定控制方法 </a:t>
                      </a:r>
                      <a:r>
                        <a:rPr lang="en-US" altLang="zh-CN" sz="2000">
                          <a:latin typeface="+mn-lt"/>
                          <a:ea typeface="+mn-ea"/>
                          <a:cs typeface="+mn-ea"/>
                          <a:sym typeface="+mn-lt"/>
                        </a:rPr>
                        <a:t>/ 173</a:t>
                      </a:r>
                      <a:endParaRPr lang="zh-CN" altLang="en-US" sz="2000">
                        <a:latin typeface="+mn-lt"/>
                        <a:ea typeface="+mn-ea"/>
                        <a:cs typeface="+mn-ea"/>
                        <a:sym typeface="+mn-lt"/>
                      </a:endParaRPr>
                    </a:p>
                  </a:txBody>
                  <a:tcPr marL="91444" marR="91444"/>
                </a:tc>
                <a:extLst>
                  <a:ext uri="{0D108BD9-81ED-4DB2-BD59-A6C34878D82A}">
                    <a16:rowId xmlns:a16="http://schemas.microsoft.com/office/drawing/2014/main" val="10006"/>
                  </a:ext>
                </a:extLst>
              </a:tr>
              <a:tr h="472440">
                <a:tc>
                  <a:txBody>
                    <a:bodyPr/>
                    <a:lstStyle/>
                    <a:p>
                      <a:pPr>
                        <a:lnSpc>
                          <a:spcPct val="120000"/>
                        </a:lnSpc>
                        <a:spcBef>
                          <a:spcPts val="0"/>
                        </a:spcBef>
                        <a:spcAft>
                          <a:spcPts val="0"/>
                        </a:spcAft>
                      </a:pPr>
                      <a:endParaRPr lang="zh-CN" altLang="en-US" sz="2000">
                        <a:latin typeface="+mn-lt"/>
                        <a:ea typeface="+mn-ea"/>
                        <a:cs typeface="+mn-ea"/>
                        <a:sym typeface="+mn-lt"/>
                      </a:endParaRPr>
                    </a:p>
                  </a:txBody>
                  <a:tcPr marL="91444" marR="91444"/>
                </a:tc>
                <a:tc>
                  <a:txBody>
                    <a:bodyPr/>
                    <a:lstStyle/>
                    <a:p>
                      <a:pPr eaLnBrk="1" hangingPunct="1">
                        <a:lnSpc>
                          <a:spcPct val="120000"/>
                        </a:lnSpc>
                        <a:spcBef>
                          <a:spcPct val="0"/>
                        </a:spcBef>
                        <a:spcAft>
                          <a:spcPts val="0"/>
                        </a:spcAft>
                        <a:buFontTx/>
                        <a:buNone/>
                      </a:pPr>
                      <a:r>
                        <a:rPr lang="en-US" altLang="zh-CN" sz="2000">
                          <a:latin typeface="+mn-lt"/>
                          <a:ea typeface="+mn-ea"/>
                          <a:cs typeface="+mn-ea"/>
                          <a:sym typeface="+mn-lt"/>
                        </a:rPr>
                        <a:t>[</a:t>
                      </a:r>
                      <a:r>
                        <a:rPr lang="zh-CN" altLang="en-US" sz="2000">
                          <a:latin typeface="+mn-lt"/>
                          <a:ea typeface="+mn-ea"/>
                          <a:cs typeface="+mn-ea"/>
                          <a:sym typeface="+mn-lt"/>
                        </a:rPr>
                        <a:t>指引案例</a:t>
                      </a:r>
                      <a:r>
                        <a:rPr lang="en-US" altLang="zh-CN" sz="2000">
                          <a:latin typeface="+mn-lt"/>
                          <a:ea typeface="+mn-ea"/>
                          <a:cs typeface="+mn-ea"/>
                          <a:sym typeface="+mn-lt"/>
                        </a:rPr>
                        <a:t>]   </a:t>
                      </a:r>
                      <a:r>
                        <a:rPr lang="zh-CN" altLang="en-US" sz="2000">
                          <a:latin typeface="+mn-lt"/>
                          <a:ea typeface="+mn-ea"/>
                          <a:cs typeface="+mn-ea"/>
                          <a:sym typeface="+mn-lt"/>
                        </a:rPr>
                        <a:t>音响产品外观检查 </a:t>
                      </a:r>
                      <a:r>
                        <a:rPr lang="en-US" altLang="zh-CN" sz="2000">
                          <a:latin typeface="+mn-lt"/>
                          <a:ea typeface="+mn-ea"/>
                          <a:cs typeface="+mn-ea"/>
                          <a:sym typeface="+mn-lt"/>
                        </a:rPr>
                        <a:t>/ 151</a:t>
                      </a:r>
                      <a:endParaRPr lang="en-US" altLang="zh-TW" sz="2000" b="1">
                        <a:latin typeface="+mn-lt"/>
                        <a:ea typeface="+mn-ea"/>
                        <a:cs typeface="+mn-ea"/>
                        <a:sym typeface="+mn-lt"/>
                      </a:endParaRPr>
                    </a:p>
                  </a:txBody>
                  <a:tcPr marL="91444" marR="91444"/>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44" marR="91444"/>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CN" sz="2000">
                          <a:latin typeface="+mn-lt"/>
                          <a:ea typeface="+mn-ea"/>
                          <a:cs typeface="+mn-ea"/>
                          <a:sym typeface="+mn-lt"/>
                        </a:rPr>
                        <a:t>3.5 </a:t>
                      </a:r>
                      <a:r>
                        <a:rPr lang="zh-CN" altLang="en-US" sz="2000">
                          <a:latin typeface="+mn-lt"/>
                          <a:ea typeface="+mn-ea"/>
                          <a:cs typeface="+mn-ea"/>
                          <a:sym typeface="+mn-lt"/>
                        </a:rPr>
                        <a:t>测试规格变更的管理 </a:t>
                      </a:r>
                      <a:r>
                        <a:rPr lang="en-US" altLang="zh-CN" sz="2000">
                          <a:latin typeface="+mn-lt"/>
                          <a:ea typeface="+mn-ea"/>
                          <a:cs typeface="+mn-ea"/>
                          <a:sym typeface="+mn-lt"/>
                        </a:rPr>
                        <a:t>/ 175</a:t>
                      </a:r>
                      <a:endParaRPr lang="zh-CN" altLang="en-US" sz="2000">
                        <a:latin typeface="+mn-lt"/>
                        <a:ea typeface="+mn-ea"/>
                        <a:cs typeface="+mn-ea"/>
                        <a:sym typeface="+mn-lt"/>
                      </a:endParaRPr>
                    </a:p>
                  </a:txBody>
                  <a:tcPr marL="91444" marR="91444"/>
                </a:tc>
                <a:extLst>
                  <a:ext uri="{0D108BD9-81ED-4DB2-BD59-A6C34878D82A}">
                    <a16:rowId xmlns:a16="http://schemas.microsoft.com/office/drawing/2014/main" val="10007"/>
                  </a:ext>
                </a:extLst>
              </a:tr>
              <a:tr h="472440">
                <a:tc>
                  <a:txBody>
                    <a:bodyPr/>
                    <a:lstStyle/>
                    <a:p>
                      <a:pPr>
                        <a:lnSpc>
                          <a:spcPct val="120000"/>
                        </a:lnSpc>
                        <a:spcBef>
                          <a:spcPts val="0"/>
                        </a:spcBef>
                        <a:spcAft>
                          <a:spcPts val="0"/>
                        </a:spcAft>
                      </a:pPr>
                      <a:endParaRPr lang="zh-CN" altLang="en-US" sz="2000">
                        <a:latin typeface="+mn-lt"/>
                        <a:ea typeface="+mn-ea"/>
                        <a:cs typeface="+mn-ea"/>
                        <a:sym typeface="+mn-lt"/>
                      </a:endParaRPr>
                    </a:p>
                  </a:txBody>
                  <a:tcPr marL="91444" marR="91444"/>
                </a:tc>
                <a:tc>
                  <a:txBody>
                    <a:bodyPr/>
                    <a:lstStyle/>
                    <a:p>
                      <a:pPr eaLnBrk="1" hangingPunct="1">
                        <a:lnSpc>
                          <a:spcPct val="120000"/>
                        </a:lnSpc>
                        <a:spcBef>
                          <a:spcPct val="0"/>
                        </a:spcBef>
                        <a:spcAft>
                          <a:spcPts val="0"/>
                        </a:spcAft>
                      </a:pPr>
                      <a:r>
                        <a:rPr lang="en-US" altLang="zh-CN" sz="2000">
                          <a:latin typeface="+mn-lt"/>
                          <a:ea typeface="+mn-ea"/>
                          <a:cs typeface="+mn-ea"/>
                          <a:sym typeface="+mn-lt"/>
                        </a:rPr>
                        <a:t>2.2 </a:t>
                      </a:r>
                      <a:r>
                        <a:rPr lang="zh-CN" altLang="en-US" sz="2000">
                          <a:latin typeface="+mn-lt"/>
                          <a:ea typeface="+mn-ea"/>
                          <a:cs typeface="+mn-ea"/>
                          <a:sym typeface="+mn-lt"/>
                        </a:rPr>
                        <a:t>老化测试 </a:t>
                      </a:r>
                      <a:r>
                        <a:rPr lang="en-US" altLang="zh-CN" sz="2000">
                          <a:latin typeface="+mn-lt"/>
                          <a:ea typeface="+mn-ea"/>
                          <a:cs typeface="+mn-ea"/>
                          <a:sym typeface="+mn-lt"/>
                        </a:rPr>
                        <a:t>/ 153</a:t>
                      </a:r>
                      <a:endParaRPr lang="en-US" altLang="zh-TW" sz="2000">
                        <a:latin typeface="+mn-lt"/>
                        <a:ea typeface="+mn-ea"/>
                        <a:cs typeface="+mn-ea"/>
                        <a:sym typeface="+mn-lt"/>
                      </a:endParaRPr>
                    </a:p>
                  </a:txBody>
                  <a:tcPr marL="91444" marR="91444"/>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44" marR="91444"/>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CN" sz="2000">
                          <a:latin typeface="+mn-lt"/>
                          <a:ea typeface="+mn-ea"/>
                          <a:cs typeface="+mn-ea"/>
                          <a:sym typeface="+mn-lt"/>
                        </a:rPr>
                        <a:t>3.6 </a:t>
                      </a:r>
                      <a:r>
                        <a:rPr lang="zh-CN" altLang="en-US" sz="2000">
                          <a:latin typeface="+mn-lt"/>
                          <a:ea typeface="+mn-ea"/>
                          <a:cs typeface="+mn-ea"/>
                          <a:sym typeface="+mn-lt"/>
                        </a:rPr>
                        <a:t>保持测试记录 </a:t>
                      </a:r>
                      <a:r>
                        <a:rPr lang="en-US" altLang="zh-CN" sz="2000">
                          <a:latin typeface="+mn-lt"/>
                          <a:ea typeface="+mn-ea"/>
                          <a:cs typeface="+mn-ea"/>
                          <a:sym typeface="+mn-lt"/>
                        </a:rPr>
                        <a:t>/ 177</a:t>
                      </a:r>
                      <a:endParaRPr lang="zh-CN" altLang="en-US" sz="2000">
                        <a:latin typeface="+mn-lt"/>
                        <a:ea typeface="+mn-ea"/>
                        <a:cs typeface="+mn-ea"/>
                        <a:sym typeface="+mn-lt"/>
                      </a:endParaRPr>
                    </a:p>
                  </a:txBody>
                  <a:tcPr marL="91444" marR="91444"/>
                </a:tc>
                <a:extLst>
                  <a:ext uri="{0D108BD9-81ED-4DB2-BD59-A6C34878D82A}">
                    <a16:rowId xmlns:a16="http://schemas.microsoft.com/office/drawing/2014/main" val="10008"/>
                  </a:ext>
                </a:extLst>
              </a:tr>
              <a:tr h="507678">
                <a:tc>
                  <a:txBody>
                    <a:bodyPr/>
                    <a:lstStyle/>
                    <a:p>
                      <a:pPr>
                        <a:lnSpc>
                          <a:spcPct val="120000"/>
                        </a:lnSpc>
                        <a:spcBef>
                          <a:spcPts val="0"/>
                        </a:spcBef>
                        <a:spcAft>
                          <a:spcPts val="0"/>
                        </a:spcAft>
                      </a:pPr>
                      <a:endParaRPr lang="zh-CN" altLang="en-US" sz="2000">
                        <a:latin typeface="+mn-lt"/>
                        <a:ea typeface="+mn-ea"/>
                        <a:cs typeface="+mn-ea"/>
                        <a:sym typeface="+mn-lt"/>
                      </a:endParaRPr>
                    </a:p>
                  </a:txBody>
                  <a:tcPr marL="91444" marR="91444"/>
                </a:tc>
                <a:tc>
                  <a:txBody>
                    <a:bodyPr/>
                    <a:lstStyle/>
                    <a:p>
                      <a:pPr eaLnBrk="1" hangingPunct="1">
                        <a:lnSpc>
                          <a:spcPct val="120000"/>
                        </a:lnSpc>
                        <a:spcBef>
                          <a:spcPct val="0"/>
                        </a:spcBef>
                        <a:spcAft>
                          <a:spcPts val="0"/>
                        </a:spcAft>
                      </a:pPr>
                      <a:r>
                        <a:rPr lang="en-US" altLang="zh-CN" sz="2000">
                          <a:latin typeface="+mn-lt"/>
                          <a:ea typeface="+mn-ea"/>
                          <a:cs typeface="+mn-ea"/>
                          <a:sym typeface="+mn-lt"/>
                        </a:rPr>
                        <a:t>[</a:t>
                      </a:r>
                      <a:r>
                        <a:rPr lang="zh-CN" altLang="en-US" sz="2000">
                          <a:latin typeface="+mn-lt"/>
                          <a:ea typeface="+mn-ea"/>
                          <a:cs typeface="+mn-ea"/>
                          <a:sym typeface="+mn-lt"/>
                        </a:rPr>
                        <a:t>指引案例</a:t>
                      </a:r>
                      <a:r>
                        <a:rPr lang="en-US" altLang="zh-CN" sz="2000">
                          <a:latin typeface="+mn-lt"/>
                          <a:ea typeface="+mn-ea"/>
                          <a:cs typeface="+mn-ea"/>
                          <a:sym typeface="+mn-lt"/>
                        </a:rPr>
                        <a:t>]   </a:t>
                      </a:r>
                      <a:r>
                        <a:rPr lang="zh-CN" altLang="en-US" sz="2000">
                          <a:latin typeface="+mn-lt"/>
                          <a:ea typeface="+mn-ea"/>
                          <a:cs typeface="+mn-ea"/>
                          <a:sym typeface="+mn-lt"/>
                        </a:rPr>
                        <a:t>汽车收放机老化测试 </a:t>
                      </a:r>
                      <a:r>
                        <a:rPr lang="en-US" altLang="zh-CN" sz="2000">
                          <a:latin typeface="+mn-lt"/>
                          <a:ea typeface="+mn-ea"/>
                          <a:cs typeface="+mn-ea"/>
                          <a:sym typeface="+mn-lt"/>
                        </a:rPr>
                        <a:t>/ 155</a:t>
                      </a:r>
                      <a:endParaRPr lang="en-US" altLang="zh-TW" sz="2000">
                        <a:latin typeface="+mn-lt"/>
                        <a:ea typeface="+mn-ea"/>
                        <a:cs typeface="+mn-ea"/>
                        <a:sym typeface="+mn-lt"/>
                      </a:endParaRPr>
                    </a:p>
                  </a:txBody>
                  <a:tcPr marL="91444" marR="91444"/>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44" marR="91444"/>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CN" sz="2000">
                          <a:latin typeface="+mn-lt"/>
                          <a:ea typeface="+mn-ea"/>
                          <a:cs typeface="+mn-ea"/>
                          <a:sym typeface="+mn-lt"/>
                        </a:rPr>
                        <a:t>[</a:t>
                      </a:r>
                      <a:r>
                        <a:rPr lang="zh-CN" altLang="en-US" sz="2000">
                          <a:latin typeface="+mn-lt"/>
                          <a:ea typeface="+mn-ea"/>
                          <a:cs typeface="+mn-ea"/>
                          <a:sym typeface="+mn-lt"/>
                        </a:rPr>
                        <a:t>指引案例</a:t>
                      </a:r>
                      <a:r>
                        <a:rPr lang="en-US" altLang="zh-CN" sz="2000">
                          <a:latin typeface="+mn-lt"/>
                          <a:ea typeface="+mn-ea"/>
                          <a:cs typeface="+mn-ea"/>
                          <a:sym typeface="+mn-lt"/>
                        </a:rPr>
                        <a:t>]   </a:t>
                      </a:r>
                      <a:r>
                        <a:rPr lang="zh-CN" altLang="en-US" sz="2000">
                          <a:latin typeface="+mn-lt"/>
                          <a:ea typeface="+mn-ea"/>
                          <a:cs typeface="+mn-ea"/>
                          <a:sym typeface="+mn-lt"/>
                        </a:rPr>
                        <a:t>测试记录保存规定 </a:t>
                      </a:r>
                      <a:r>
                        <a:rPr lang="en-US" altLang="zh-CN" sz="2000">
                          <a:latin typeface="+mn-lt"/>
                          <a:ea typeface="+mn-ea"/>
                          <a:cs typeface="+mn-ea"/>
                          <a:sym typeface="+mn-lt"/>
                        </a:rPr>
                        <a:t>/ 180</a:t>
                      </a:r>
                      <a:endParaRPr lang="zh-CN" altLang="en-US" sz="2000">
                        <a:latin typeface="+mn-lt"/>
                        <a:ea typeface="+mn-ea"/>
                        <a:cs typeface="+mn-ea"/>
                        <a:sym typeface="+mn-lt"/>
                      </a:endParaRPr>
                    </a:p>
                  </a:txBody>
                  <a:tcPr marL="91444" marR="91444"/>
                </a:tc>
                <a:extLst>
                  <a:ext uri="{0D108BD9-81ED-4DB2-BD59-A6C34878D82A}">
                    <a16:rowId xmlns:a16="http://schemas.microsoft.com/office/drawing/2014/main" val="10009"/>
                  </a:ext>
                </a:extLst>
              </a:tr>
              <a:tr h="425700">
                <a:tc>
                  <a:txBody>
                    <a:bodyPr/>
                    <a:lstStyle/>
                    <a:p>
                      <a:pPr>
                        <a:lnSpc>
                          <a:spcPct val="120000"/>
                        </a:lnSpc>
                        <a:spcBef>
                          <a:spcPts val="0"/>
                        </a:spcBef>
                        <a:spcAft>
                          <a:spcPts val="0"/>
                        </a:spcAft>
                      </a:pPr>
                      <a:endParaRPr lang="zh-CN" altLang="en-US" sz="2000">
                        <a:latin typeface="+mn-lt"/>
                        <a:ea typeface="+mn-ea"/>
                        <a:cs typeface="+mn-ea"/>
                        <a:sym typeface="+mn-lt"/>
                      </a:endParaRPr>
                    </a:p>
                  </a:txBody>
                  <a:tcPr marL="91444" marR="91444"/>
                </a:tc>
                <a:tc>
                  <a:txBody>
                    <a:bodyPr/>
                    <a:lstStyle/>
                    <a:p>
                      <a:pPr eaLnBrk="1" hangingPunct="1">
                        <a:lnSpc>
                          <a:spcPct val="120000"/>
                        </a:lnSpc>
                        <a:spcBef>
                          <a:spcPct val="0"/>
                        </a:spcBef>
                        <a:spcAft>
                          <a:spcPts val="0"/>
                        </a:spcAft>
                      </a:pPr>
                      <a:r>
                        <a:rPr lang="en-US" altLang="zh-CN" sz="2000">
                          <a:latin typeface="+mn-lt"/>
                          <a:ea typeface="+mn-ea"/>
                          <a:cs typeface="+mn-ea"/>
                          <a:sym typeface="+mn-lt"/>
                        </a:rPr>
                        <a:t>2.3 </a:t>
                      </a:r>
                      <a:r>
                        <a:rPr lang="zh-CN" altLang="en-US" sz="2000">
                          <a:latin typeface="+mn-lt"/>
                          <a:ea typeface="+mn-ea"/>
                          <a:cs typeface="+mn-ea"/>
                          <a:sym typeface="+mn-lt"/>
                        </a:rPr>
                        <a:t>实验室测试 </a:t>
                      </a:r>
                      <a:r>
                        <a:rPr lang="en-US" altLang="zh-CN" sz="2000">
                          <a:latin typeface="+mn-lt"/>
                          <a:ea typeface="+mn-ea"/>
                          <a:cs typeface="+mn-ea"/>
                          <a:sym typeface="+mn-lt"/>
                        </a:rPr>
                        <a:t>/ 156</a:t>
                      </a:r>
                      <a:endParaRPr lang="en-US" altLang="zh-TW" sz="2000">
                        <a:latin typeface="+mn-lt"/>
                        <a:ea typeface="+mn-ea"/>
                        <a:cs typeface="+mn-ea"/>
                        <a:sym typeface="+mn-lt"/>
                      </a:endParaRPr>
                    </a:p>
                  </a:txBody>
                  <a:tcPr marL="91444" marR="91444"/>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44" marR="91444"/>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zh-CN" altLang="en-US" sz="2000">
                          <a:latin typeface="+mn-lt"/>
                          <a:ea typeface="+mn-ea"/>
                          <a:cs typeface="+mn-ea"/>
                          <a:sym typeface="+mn-lt"/>
                        </a:rPr>
                        <a:t>赋予测试员资格 </a:t>
                      </a:r>
                      <a:r>
                        <a:rPr lang="en-US" altLang="zh-CN" sz="2000">
                          <a:latin typeface="+mn-lt"/>
                          <a:ea typeface="+mn-ea"/>
                          <a:cs typeface="+mn-ea"/>
                          <a:sym typeface="+mn-lt"/>
                        </a:rPr>
                        <a:t>/ 181</a:t>
                      </a:r>
                      <a:endParaRPr lang="zh-CN" altLang="en-US" sz="2000">
                        <a:latin typeface="+mn-lt"/>
                        <a:ea typeface="+mn-ea"/>
                        <a:cs typeface="+mn-ea"/>
                        <a:sym typeface="+mn-lt"/>
                      </a:endParaRPr>
                    </a:p>
                  </a:txBody>
                  <a:tcPr marL="91444" marR="91444"/>
                </a:tc>
                <a:extLst>
                  <a:ext uri="{0D108BD9-81ED-4DB2-BD59-A6C34878D82A}">
                    <a16:rowId xmlns:a16="http://schemas.microsoft.com/office/drawing/2014/main" val="10010"/>
                  </a:ext>
                </a:extLst>
              </a:tr>
              <a:tr h="425700">
                <a:tc>
                  <a:txBody>
                    <a:bodyPr/>
                    <a:lstStyle/>
                    <a:p>
                      <a:pPr>
                        <a:lnSpc>
                          <a:spcPct val="120000"/>
                        </a:lnSpc>
                        <a:spcBef>
                          <a:spcPts val="0"/>
                        </a:spcBef>
                        <a:spcAft>
                          <a:spcPts val="0"/>
                        </a:spcAft>
                      </a:pPr>
                      <a:endParaRPr lang="zh-CN" altLang="en-US" sz="2000">
                        <a:latin typeface="+mn-lt"/>
                        <a:ea typeface="+mn-ea"/>
                        <a:cs typeface="+mn-ea"/>
                        <a:sym typeface="+mn-lt"/>
                      </a:endParaRPr>
                    </a:p>
                  </a:txBody>
                  <a:tcPr marL="91444" marR="91444"/>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CN" sz="2000">
                          <a:latin typeface="+mn-lt"/>
                          <a:ea typeface="+mn-ea"/>
                          <a:cs typeface="+mn-ea"/>
                          <a:sym typeface="+mn-lt"/>
                        </a:rPr>
                        <a:t>[</a:t>
                      </a:r>
                      <a:r>
                        <a:rPr lang="zh-CN" altLang="en-US" sz="2000">
                          <a:latin typeface="+mn-lt"/>
                          <a:ea typeface="+mn-ea"/>
                          <a:cs typeface="+mn-ea"/>
                          <a:sym typeface="+mn-lt"/>
                        </a:rPr>
                        <a:t>指引案例</a:t>
                      </a:r>
                      <a:r>
                        <a:rPr lang="en-US" altLang="zh-CN" sz="2000">
                          <a:latin typeface="+mn-lt"/>
                          <a:ea typeface="+mn-ea"/>
                          <a:cs typeface="+mn-ea"/>
                          <a:sym typeface="+mn-lt"/>
                        </a:rPr>
                        <a:t>]   </a:t>
                      </a:r>
                      <a:r>
                        <a:rPr lang="zh-CN" altLang="en-US" sz="2000">
                          <a:latin typeface="+mn-lt"/>
                          <a:ea typeface="+mn-ea"/>
                          <a:cs typeface="+mn-ea"/>
                          <a:sym typeface="+mn-lt"/>
                        </a:rPr>
                        <a:t>塑料产品喷油可靠性测试 </a:t>
                      </a:r>
                      <a:r>
                        <a:rPr lang="en-US" altLang="zh-CN" sz="2000">
                          <a:latin typeface="+mn-lt"/>
                          <a:ea typeface="+mn-ea"/>
                          <a:cs typeface="+mn-ea"/>
                          <a:sym typeface="+mn-lt"/>
                        </a:rPr>
                        <a:t>/ 156</a:t>
                      </a:r>
                      <a:endParaRPr lang="zh-CN" altLang="en-US" sz="2000">
                        <a:latin typeface="+mn-lt"/>
                        <a:ea typeface="+mn-ea"/>
                        <a:cs typeface="+mn-ea"/>
                        <a:sym typeface="+mn-lt"/>
                      </a:endParaRPr>
                    </a:p>
                  </a:txBody>
                  <a:tcPr marL="91444" marR="91444"/>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44" marR="91444"/>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CN" sz="2000">
                          <a:latin typeface="+mn-lt"/>
                          <a:ea typeface="+mn-ea"/>
                          <a:cs typeface="+mn-ea"/>
                          <a:sym typeface="+mn-lt"/>
                        </a:rPr>
                        <a:t>4.1 </a:t>
                      </a:r>
                      <a:r>
                        <a:rPr lang="zh-CN" altLang="en-US" sz="2000">
                          <a:latin typeface="+mn-lt"/>
                          <a:ea typeface="+mn-ea"/>
                          <a:cs typeface="+mn-ea"/>
                          <a:sym typeface="+mn-lt"/>
                        </a:rPr>
                        <a:t>测试员工作必备 </a:t>
                      </a:r>
                      <a:r>
                        <a:rPr lang="en-US" altLang="zh-CN" sz="2000">
                          <a:latin typeface="+mn-lt"/>
                          <a:ea typeface="+mn-ea"/>
                          <a:cs typeface="+mn-ea"/>
                          <a:sym typeface="+mn-lt"/>
                        </a:rPr>
                        <a:t>/ 182</a:t>
                      </a:r>
                      <a:endParaRPr lang="zh-CN" altLang="en-US" sz="2000">
                        <a:latin typeface="+mn-lt"/>
                        <a:ea typeface="+mn-ea"/>
                        <a:cs typeface="+mn-ea"/>
                        <a:sym typeface="+mn-lt"/>
                      </a:endParaRPr>
                    </a:p>
                  </a:txBody>
                  <a:tcPr marL="91444" marR="91444"/>
                </a:tc>
                <a:extLst>
                  <a:ext uri="{0D108BD9-81ED-4DB2-BD59-A6C34878D82A}">
                    <a16:rowId xmlns:a16="http://schemas.microsoft.com/office/drawing/2014/main" val="10011"/>
                  </a:ext>
                </a:extLst>
              </a:tr>
              <a:tr h="523602">
                <a:tc>
                  <a:txBody>
                    <a:bodyPr/>
                    <a:lstStyle/>
                    <a:p>
                      <a:pPr>
                        <a:lnSpc>
                          <a:spcPct val="120000"/>
                        </a:lnSpc>
                        <a:spcBef>
                          <a:spcPts val="0"/>
                        </a:spcBef>
                        <a:spcAft>
                          <a:spcPts val="0"/>
                        </a:spcAft>
                      </a:pPr>
                      <a:endParaRPr lang="zh-CN" altLang="en-US" sz="2000">
                        <a:latin typeface="+mn-lt"/>
                        <a:ea typeface="+mn-ea"/>
                        <a:cs typeface="+mn-ea"/>
                        <a:sym typeface="+mn-lt"/>
                      </a:endParaRPr>
                    </a:p>
                  </a:txBody>
                  <a:tcPr marL="91444" marR="91444"/>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CN" sz="2000">
                          <a:latin typeface="+mn-lt"/>
                          <a:ea typeface="+mn-ea"/>
                          <a:cs typeface="+mn-ea"/>
                          <a:sym typeface="+mn-lt"/>
                        </a:rPr>
                        <a:t>2.4 </a:t>
                      </a:r>
                      <a:r>
                        <a:rPr lang="zh-CN" altLang="en-US" sz="2000">
                          <a:latin typeface="+mn-lt"/>
                          <a:ea typeface="+mn-ea"/>
                          <a:cs typeface="+mn-ea"/>
                          <a:sym typeface="+mn-lt"/>
                        </a:rPr>
                        <a:t>顾客测试 </a:t>
                      </a:r>
                      <a:r>
                        <a:rPr lang="en-US" altLang="zh-CN" sz="2000">
                          <a:latin typeface="+mn-lt"/>
                          <a:ea typeface="+mn-ea"/>
                          <a:cs typeface="+mn-ea"/>
                          <a:sym typeface="+mn-lt"/>
                        </a:rPr>
                        <a:t>/ 158</a:t>
                      </a:r>
                      <a:endParaRPr lang="zh-CN" altLang="en-US" sz="2000">
                        <a:latin typeface="+mn-lt"/>
                        <a:ea typeface="+mn-ea"/>
                        <a:cs typeface="+mn-ea"/>
                        <a:sym typeface="+mn-lt"/>
                      </a:endParaRPr>
                    </a:p>
                  </a:txBody>
                  <a:tcPr marL="91444" marR="91444"/>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44" marR="91444"/>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CN" sz="2000">
                          <a:latin typeface="+mn-lt"/>
                          <a:ea typeface="+mn-ea"/>
                          <a:cs typeface="+mn-ea"/>
                          <a:sym typeface="+mn-lt"/>
                        </a:rPr>
                        <a:t>4.2 </a:t>
                      </a:r>
                      <a:r>
                        <a:rPr lang="zh-CN" altLang="en-US" sz="2000">
                          <a:latin typeface="+mn-lt"/>
                          <a:ea typeface="+mn-ea"/>
                          <a:cs typeface="+mn-ea"/>
                          <a:sym typeface="+mn-lt"/>
                        </a:rPr>
                        <a:t>测试人员的资格管理 </a:t>
                      </a:r>
                      <a:r>
                        <a:rPr lang="en-US" altLang="zh-CN" sz="2000">
                          <a:latin typeface="+mn-lt"/>
                          <a:ea typeface="+mn-ea"/>
                          <a:cs typeface="+mn-ea"/>
                          <a:sym typeface="+mn-lt"/>
                        </a:rPr>
                        <a:t>/ 183</a:t>
                      </a:r>
                      <a:endParaRPr lang="zh-CN" altLang="en-US" sz="2000">
                        <a:latin typeface="+mn-lt"/>
                        <a:ea typeface="+mn-ea"/>
                        <a:cs typeface="+mn-ea"/>
                        <a:sym typeface="+mn-lt"/>
                      </a:endParaRPr>
                    </a:p>
                  </a:txBody>
                  <a:tcPr marL="91444" marR="91444"/>
                </a:tc>
                <a:extLst>
                  <a:ext uri="{0D108BD9-81ED-4DB2-BD59-A6C34878D82A}">
                    <a16:rowId xmlns:a16="http://schemas.microsoft.com/office/drawing/2014/main" val="10012"/>
                  </a:ext>
                </a:extLst>
              </a:tr>
              <a:tr h="433128">
                <a:tc>
                  <a:txBody>
                    <a:bodyPr/>
                    <a:lstStyle/>
                    <a:p>
                      <a:pPr>
                        <a:lnSpc>
                          <a:spcPct val="120000"/>
                        </a:lnSpc>
                        <a:spcBef>
                          <a:spcPts val="0"/>
                        </a:spcBef>
                        <a:spcAft>
                          <a:spcPts val="0"/>
                        </a:spcAft>
                      </a:pPr>
                      <a:endParaRPr lang="zh-CN" altLang="en-US" sz="2000">
                        <a:latin typeface="+mn-lt"/>
                        <a:ea typeface="+mn-ea"/>
                        <a:cs typeface="+mn-ea"/>
                        <a:sym typeface="+mn-lt"/>
                      </a:endParaRPr>
                    </a:p>
                  </a:txBody>
                  <a:tcPr marL="91444" marR="91444"/>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CN" sz="2000">
                          <a:latin typeface="+mn-lt"/>
                          <a:ea typeface="+mn-ea"/>
                          <a:cs typeface="+mn-ea"/>
                          <a:sym typeface="+mn-lt"/>
                        </a:rPr>
                        <a:t>2.5 </a:t>
                      </a:r>
                      <a:r>
                        <a:rPr lang="zh-CN" altLang="en-US" sz="2000">
                          <a:latin typeface="+mn-lt"/>
                          <a:ea typeface="+mn-ea"/>
                          <a:cs typeface="+mn-ea"/>
                          <a:sym typeface="+mn-lt"/>
                        </a:rPr>
                        <a:t>机构测试 </a:t>
                      </a:r>
                      <a:r>
                        <a:rPr lang="en-US" altLang="zh-CN" sz="2000">
                          <a:latin typeface="+mn-lt"/>
                          <a:ea typeface="+mn-ea"/>
                          <a:cs typeface="+mn-ea"/>
                          <a:sym typeface="+mn-lt"/>
                        </a:rPr>
                        <a:t>/ 159</a:t>
                      </a:r>
                      <a:endParaRPr lang="zh-CN" altLang="en-US" sz="2000">
                        <a:latin typeface="+mn-lt"/>
                        <a:ea typeface="+mn-ea"/>
                        <a:cs typeface="+mn-ea"/>
                        <a:sym typeface="+mn-lt"/>
                      </a:endParaRPr>
                    </a:p>
                  </a:txBody>
                  <a:tcPr marL="91444" marR="91444"/>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44" marR="91444"/>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CN" sz="2000">
                          <a:latin typeface="+mn-lt"/>
                          <a:ea typeface="+mn-ea"/>
                          <a:cs typeface="+mn-ea"/>
                          <a:sym typeface="+mn-lt"/>
                        </a:rPr>
                        <a:t>4.3 </a:t>
                      </a:r>
                      <a:r>
                        <a:rPr lang="zh-CN" altLang="en-US" sz="2000">
                          <a:latin typeface="+mn-lt"/>
                          <a:ea typeface="+mn-ea"/>
                          <a:cs typeface="+mn-ea"/>
                          <a:sym typeface="+mn-lt"/>
                        </a:rPr>
                        <a:t>提升测试员的技能 </a:t>
                      </a:r>
                      <a:r>
                        <a:rPr lang="en-US" altLang="zh-CN" sz="2000">
                          <a:latin typeface="+mn-lt"/>
                          <a:ea typeface="+mn-ea"/>
                          <a:cs typeface="+mn-ea"/>
                          <a:sym typeface="+mn-lt"/>
                        </a:rPr>
                        <a:t>/ 186</a:t>
                      </a:r>
                      <a:endParaRPr lang="zh-CN" altLang="en-US" sz="2000">
                        <a:latin typeface="+mn-lt"/>
                        <a:ea typeface="+mn-ea"/>
                        <a:cs typeface="+mn-ea"/>
                        <a:sym typeface="+mn-lt"/>
                      </a:endParaRPr>
                    </a:p>
                  </a:txBody>
                  <a:tcPr marL="91444" marR="91444"/>
                </a:tc>
                <a:extLst>
                  <a:ext uri="{0D108BD9-81ED-4DB2-BD59-A6C34878D82A}">
                    <a16:rowId xmlns:a16="http://schemas.microsoft.com/office/drawing/2014/main" val="10013"/>
                  </a:ext>
                </a:extLst>
              </a:tr>
              <a:tr h="504018">
                <a:tc>
                  <a:txBody>
                    <a:bodyPr/>
                    <a:lstStyle/>
                    <a:p>
                      <a:pPr>
                        <a:lnSpc>
                          <a:spcPct val="120000"/>
                        </a:lnSpc>
                        <a:spcBef>
                          <a:spcPts val="0"/>
                        </a:spcBef>
                        <a:spcAft>
                          <a:spcPts val="0"/>
                        </a:spcAft>
                      </a:pPr>
                      <a:endParaRPr lang="zh-CN" altLang="en-US" sz="2000">
                        <a:latin typeface="+mn-lt"/>
                        <a:ea typeface="+mn-ea"/>
                        <a:cs typeface="+mn-ea"/>
                        <a:sym typeface="+mn-lt"/>
                      </a:endParaRPr>
                    </a:p>
                  </a:txBody>
                  <a:tcPr marL="91444" marR="91444"/>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CN" sz="2000">
                          <a:latin typeface="+mn-lt"/>
                          <a:ea typeface="+mn-ea"/>
                          <a:cs typeface="+mn-ea"/>
                          <a:sym typeface="+mn-lt"/>
                        </a:rPr>
                        <a:t>[</a:t>
                      </a:r>
                      <a:r>
                        <a:rPr lang="zh-CN" altLang="en-US" sz="2000">
                          <a:latin typeface="+mn-lt"/>
                          <a:ea typeface="+mn-ea"/>
                          <a:cs typeface="+mn-ea"/>
                          <a:sym typeface="+mn-lt"/>
                        </a:rPr>
                        <a:t>指引案例</a:t>
                      </a:r>
                      <a:r>
                        <a:rPr lang="en-US" altLang="zh-CN" sz="2000">
                          <a:latin typeface="+mn-lt"/>
                          <a:ea typeface="+mn-ea"/>
                          <a:cs typeface="+mn-ea"/>
                          <a:sym typeface="+mn-lt"/>
                        </a:rPr>
                        <a:t>]   </a:t>
                      </a:r>
                      <a:r>
                        <a:rPr lang="zh-CN" altLang="en-US" sz="2000">
                          <a:latin typeface="+mn-lt"/>
                          <a:ea typeface="+mn-ea"/>
                          <a:cs typeface="+mn-ea"/>
                          <a:sym typeface="+mn-lt"/>
                        </a:rPr>
                        <a:t>电磁兼容</a:t>
                      </a:r>
                      <a:r>
                        <a:rPr lang="en-US" altLang="zh-CN" sz="2000">
                          <a:latin typeface="+mn-lt"/>
                          <a:ea typeface="+mn-ea"/>
                          <a:cs typeface="+mn-ea"/>
                          <a:sym typeface="+mn-lt"/>
                        </a:rPr>
                        <a:t>(EMC)</a:t>
                      </a:r>
                      <a:r>
                        <a:rPr lang="zh-CN" altLang="en-US" sz="2000">
                          <a:latin typeface="+mn-lt"/>
                          <a:ea typeface="+mn-ea"/>
                          <a:cs typeface="+mn-ea"/>
                          <a:sym typeface="+mn-lt"/>
                        </a:rPr>
                        <a:t>机构测试 </a:t>
                      </a:r>
                      <a:r>
                        <a:rPr lang="en-US" altLang="zh-CN" sz="2000">
                          <a:latin typeface="+mn-lt"/>
                          <a:ea typeface="+mn-ea"/>
                          <a:cs typeface="+mn-ea"/>
                          <a:sym typeface="+mn-lt"/>
                        </a:rPr>
                        <a:t>/ 160</a:t>
                      </a:r>
                      <a:endParaRPr lang="zh-CN" altLang="en-US" sz="2000">
                        <a:latin typeface="+mn-lt"/>
                        <a:ea typeface="+mn-ea"/>
                        <a:cs typeface="+mn-ea"/>
                        <a:sym typeface="+mn-lt"/>
                      </a:endParaRPr>
                    </a:p>
                  </a:txBody>
                  <a:tcPr marL="91444" marR="91444"/>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44" marR="91444"/>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zh-CN" altLang="en-US" sz="2000" dirty="0">
                          <a:latin typeface="+mn-lt"/>
                          <a:ea typeface="+mn-ea"/>
                          <a:cs typeface="+mn-ea"/>
                          <a:sym typeface="+mn-lt"/>
                        </a:rPr>
                        <a:t>精选测试设备 </a:t>
                      </a:r>
                      <a:r>
                        <a:rPr lang="en-US" altLang="zh-CN" sz="2000" dirty="0">
                          <a:latin typeface="+mn-lt"/>
                          <a:ea typeface="+mn-ea"/>
                          <a:cs typeface="+mn-ea"/>
                          <a:sym typeface="+mn-lt"/>
                        </a:rPr>
                        <a:t>/ 187</a:t>
                      </a:r>
                      <a:endParaRPr lang="zh-CN" altLang="en-US" sz="2000" dirty="0">
                        <a:latin typeface="+mn-lt"/>
                        <a:ea typeface="+mn-ea"/>
                        <a:cs typeface="+mn-ea"/>
                        <a:sym typeface="+mn-lt"/>
                      </a:endParaRPr>
                    </a:p>
                  </a:txBody>
                  <a:tcPr marL="91444" marR="91444"/>
                </a:tc>
                <a:extLst>
                  <a:ext uri="{0D108BD9-81ED-4DB2-BD59-A6C34878D82A}">
                    <a16:rowId xmlns:a16="http://schemas.microsoft.com/office/drawing/2014/main" val="10014"/>
                  </a:ext>
                </a:extLst>
              </a:tr>
            </a:tbl>
          </a:graphicData>
        </a:graphic>
      </p:graphicFrame>
    </p:spTree>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文本框 3">
            <a:extLst>
              <a:ext uri="{FF2B5EF4-FFF2-40B4-BE49-F238E27FC236}">
                <a16:creationId xmlns:a16="http://schemas.microsoft.com/office/drawing/2014/main" id="{B70E9B69-F84D-4B7A-BD9B-1A38CAABE3F1}"/>
              </a:ext>
            </a:extLst>
          </p:cNvPr>
          <p:cNvSpPr txBox="1"/>
          <p:nvPr/>
        </p:nvSpPr>
        <p:spPr>
          <a:xfrm>
            <a:off x="7529587" y="144240"/>
            <a:ext cx="1753444" cy="700769"/>
          </a:xfrm>
          <a:prstGeom prst="rect">
            <a:avLst/>
          </a:prstGeom>
          <a:noFill/>
          <a:effectLst/>
        </p:spPr>
        <p:txBody>
          <a:bodyPr>
            <a:spAutoFit/>
          </a:bodyPr>
          <a:lstStyle/>
          <a:p>
            <a:pP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目录</a:t>
            </a:r>
          </a:p>
        </p:txBody>
      </p:sp>
      <p:graphicFrame>
        <p:nvGraphicFramePr>
          <p:cNvPr id="2" name="表格 1">
            <a:extLst>
              <a:ext uri="{FF2B5EF4-FFF2-40B4-BE49-F238E27FC236}">
                <a16:creationId xmlns:a16="http://schemas.microsoft.com/office/drawing/2014/main" id="{7AE190BB-3B82-4459-BF3F-3DCA03D2EB92}"/>
              </a:ext>
            </a:extLst>
          </p:cNvPr>
          <p:cNvGraphicFramePr>
            <a:graphicFrameLocks noGrp="1"/>
          </p:cNvGraphicFramePr>
          <p:nvPr/>
        </p:nvGraphicFramePr>
        <p:xfrm>
          <a:off x="1960563" y="1292225"/>
          <a:ext cx="12720638" cy="7326399"/>
        </p:xfrm>
        <a:graphic>
          <a:graphicData uri="http://schemas.openxmlformats.org/drawingml/2006/table">
            <a:tbl>
              <a:tblPr firstRow="1" bandRow="1">
                <a:tableStyleId>{7DF18680-E054-41AD-8BC1-D1AEF772440D}</a:tableStyleId>
              </a:tblPr>
              <a:tblGrid>
                <a:gridCol w="1004294">
                  <a:extLst>
                    <a:ext uri="{9D8B030D-6E8A-4147-A177-3AD203B41FA5}">
                      <a16:colId xmlns:a16="http://schemas.microsoft.com/office/drawing/2014/main" val="20000"/>
                    </a:ext>
                  </a:extLst>
                </a:gridCol>
                <a:gridCol w="5759609">
                  <a:extLst>
                    <a:ext uri="{9D8B030D-6E8A-4147-A177-3AD203B41FA5}">
                      <a16:colId xmlns:a16="http://schemas.microsoft.com/office/drawing/2014/main" val="20001"/>
                    </a:ext>
                  </a:extLst>
                </a:gridCol>
                <a:gridCol w="208288">
                  <a:extLst>
                    <a:ext uri="{9D8B030D-6E8A-4147-A177-3AD203B41FA5}">
                      <a16:colId xmlns:a16="http://schemas.microsoft.com/office/drawing/2014/main" val="20002"/>
                    </a:ext>
                  </a:extLst>
                </a:gridCol>
                <a:gridCol w="5748447">
                  <a:extLst>
                    <a:ext uri="{9D8B030D-6E8A-4147-A177-3AD203B41FA5}">
                      <a16:colId xmlns:a16="http://schemas.microsoft.com/office/drawing/2014/main" val="20003"/>
                    </a:ext>
                  </a:extLst>
                </a:gridCol>
              </a:tblGrid>
              <a:tr h="648111">
                <a:tc gridSpan="4">
                  <a:txBody>
                    <a:bodyPr/>
                    <a:lstStyle/>
                    <a:p>
                      <a:pPr eaLnBrk="1" hangingPunct="1">
                        <a:lnSpc>
                          <a:spcPct val="120000"/>
                        </a:lnSpc>
                        <a:spcBef>
                          <a:spcPct val="0"/>
                        </a:spcBef>
                        <a:spcAft>
                          <a:spcPts val="0"/>
                        </a:spcAft>
                      </a:pPr>
                      <a:r>
                        <a:rPr lang="zh-CN" altLang="en-US" sz="2800" dirty="0">
                          <a:latin typeface="+mn-lt"/>
                          <a:ea typeface="+mn-ea"/>
                          <a:cs typeface="+mn-ea"/>
                          <a:sym typeface="+mn-lt"/>
                        </a:rPr>
                        <a:t>第</a:t>
                      </a:r>
                      <a:r>
                        <a:rPr lang="en-US" altLang="zh-CN" sz="2800" dirty="0">
                          <a:latin typeface="+mn-lt"/>
                          <a:ea typeface="+mn-ea"/>
                          <a:cs typeface="+mn-ea"/>
                          <a:sym typeface="+mn-lt"/>
                        </a:rPr>
                        <a:t>4</a:t>
                      </a:r>
                      <a:r>
                        <a:rPr lang="zh-CN" altLang="en-US" sz="2800" dirty="0">
                          <a:latin typeface="+mn-lt"/>
                          <a:ea typeface="+mn-ea"/>
                          <a:cs typeface="+mn-ea"/>
                          <a:sym typeface="+mn-lt"/>
                        </a:rPr>
                        <a:t>章   产品测试指针</a:t>
                      </a:r>
                      <a:r>
                        <a:rPr lang="en-US" altLang="zh-CN" sz="2800" dirty="0">
                          <a:latin typeface="+mn-lt"/>
                          <a:ea typeface="+mn-ea"/>
                          <a:cs typeface="+mn-ea"/>
                          <a:sym typeface="+mn-lt"/>
                        </a:rPr>
                        <a:t>-------TE</a:t>
                      </a:r>
                      <a:r>
                        <a:rPr lang="zh-CN" altLang="en-US" sz="2800" dirty="0">
                          <a:latin typeface="+mn-lt"/>
                          <a:ea typeface="+mn-ea"/>
                          <a:cs typeface="+mn-ea"/>
                          <a:sym typeface="+mn-lt"/>
                        </a:rPr>
                        <a:t>搞定</a:t>
                      </a:r>
                      <a:endParaRPr lang="zh-TW" altLang="en-US" sz="2800" b="1" dirty="0">
                        <a:latin typeface="+mn-lt"/>
                        <a:ea typeface="+mn-ea"/>
                        <a:cs typeface="+mn-ea"/>
                        <a:sym typeface="+mn-lt"/>
                      </a:endParaRPr>
                    </a:p>
                  </a:txBody>
                  <a:tcPr marL="91444" marR="91444" marT="45722" marB="45722"/>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536269">
                <a:tc>
                  <a:txBody>
                    <a:bodyPr/>
                    <a:lstStyle/>
                    <a:p>
                      <a:pPr>
                        <a:lnSpc>
                          <a:spcPct val="120000"/>
                        </a:lnSpc>
                        <a:spcBef>
                          <a:spcPts val="0"/>
                        </a:spcBef>
                        <a:spcAft>
                          <a:spcPts val="0"/>
                        </a:spcAft>
                      </a:pPr>
                      <a:r>
                        <a:rPr lang="en-US" altLang="zh-CN" sz="1800">
                          <a:latin typeface="+mn-lt"/>
                          <a:ea typeface="+mn-ea"/>
                          <a:cs typeface="+mn-ea"/>
                          <a:sym typeface="+mn-lt"/>
                        </a:rPr>
                        <a:t>1</a:t>
                      </a:r>
                      <a:endParaRPr lang="zh-CN" altLang="en-US" sz="1800">
                        <a:latin typeface="+mn-lt"/>
                        <a:ea typeface="+mn-ea"/>
                        <a:cs typeface="+mn-ea"/>
                        <a:sym typeface="+mn-lt"/>
                      </a:endParaRPr>
                    </a:p>
                  </a:txBody>
                  <a:tcPr marL="91444" marR="91444" marT="45722" marB="45722"/>
                </a:tc>
                <a:tc>
                  <a:txBody>
                    <a:bodyPr/>
                    <a:lstStyle/>
                    <a:p>
                      <a:pPr eaLnBrk="1" hangingPunct="1">
                        <a:lnSpc>
                          <a:spcPct val="120000"/>
                        </a:lnSpc>
                        <a:spcBef>
                          <a:spcPct val="0"/>
                        </a:spcBef>
                        <a:spcAft>
                          <a:spcPts val="0"/>
                        </a:spcAft>
                        <a:buFontTx/>
                        <a:buNone/>
                      </a:pPr>
                      <a:r>
                        <a:rPr lang="en-US" altLang="zh-CN" sz="1800">
                          <a:latin typeface="+mn-lt"/>
                          <a:ea typeface="+mn-ea"/>
                          <a:cs typeface="+mn-ea"/>
                          <a:sym typeface="+mn-lt"/>
                        </a:rPr>
                        <a:t>5.1 </a:t>
                      </a:r>
                      <a:r>
                        <a:rPr lang="zh-CN" altLang="en-US" sz="1800">
                          <a:latin typeface="+mn-lt"/>
                          <a:ea typeface="+mn-ea"/>
                          <a:cs typeface="+mn-ea"/>
                          <a:sym typeface="+mn-lt"/>
                        </a:rPr>
                        <a:t>鉴别设备的能力 </a:t>
                      </a:r>
                      <a:r>
                        <a:rPr lang="en-US" altLang="zh-CN" sz="1800">
                          <a:latin typeface="+mn-lt"/>
                          <a:ea typeface="+mn-ea"/>
                          <a:cs typeface="+mn-ea"/>
                          <a:sym typeface="+mn-lt"/>
                        </a:rPr>
                        <a:t>/ 189</a:t>
                      </a:r>
                      <a:endParaRPr lang="en-US" altLang="zh-TW" sz="1800" b="1">
                        <a:latin typeface="+mn-lt"/>
                        <a:ea typeface="+mn-ea"/>
                        <a:cs typeface="+mn-ea"/>
                        <a:sym typeface="+mn-lt"/>
                      </a:endParaRPr>
                    </a:p>
                  </a:txBody>
                  <a:tcPr marL="91444" marR="91444" marT="45722" marB="45722"/>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44" marR="91444" marT="45722" marB="45722"/>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2000">
                        <a:latin typeface="+mn-lt"/>
                        <a:ea typeface="+mn-ea"/>
                        <a:cs typeface="+mn-ea"/>
                        <a:sym typeface="+mn-lt"/>
                      </a:endParaRPr>
                    </a:p>
                  </a:txBody>
                  <a:tcPr marL="91444" marR="91444" marT="45722" marB="45722"/>
                </a:tc>
                <a:extLst>
                  <a:ext uri="{0D108BD9-81ED-4DB2-BD59-A6C34878D82A}">
                    <a16:rowId xmlns:a16="http://schemas.microsoft.com/office/drawing/2014/main" val="10001"/>
                  </a:ext>
                </a:extLst>
              </a:tr>
              <a:tr h="472299">
                <a:tc>
                  <a:txBody>
                    <a:bodyPr/>
                    <a:lstStyle/>
                    <a:p>
                      <a:pPr>
                        <a:lnSpc>
                          <a:spcPct val="120000"/>
                        </a:lnSpc>
                        <a:spcBef>
                          <a:spcPts val="0"/>
                        </a:spcBef>
                        <a:spcAft>
                          <a:spcPts val="0"/>
                        </a:spcAft>
                      </a:pPr>
                      <a:endParaRPr lang="zh-CN" altLang="en-US" sz="1800">
                        <a:latin typeface="+mn-lt"/>
                        <a:ea typeface="+mn-ea"/>
                        <a:cs typeface="+mn-ea"/>
                        <a:sym typeface="+mn-lt"/>
                      </a:endParaRPr>
                    </a:p>
                  </a:txBody>
                  <a:tcPr marL="91444" marR="91444" marT="45722" marB="45722"/>
                </a:tc>
                <a:tc>
                  <a:txBody>
                    <a:bodyPr/>
                    <a:lstStyle/>
                    <a:p>
                      <a:pPr marL="0" marR="0" indent="0" algn="l" defTabSz="1316455" rtl="0" eaLnBrk="1" fontAlgn="auto" latinLnBrk="0" hangingPunct="1">
                        <a:lnSpc>
                          <a:spcPct val="120000"/>
                        </a:lnSpc>
                        <a:spcBef>
                          <a:spcPct val="0"/>
                        </a:spcBef>
                        <a:spcAft>
                          <a:spcPts val="0"/>
                        </a:spcAft>
                        <a:buClrTx/>
                        <a:buSzTx/>
                        <a:buFontTx/>
                        <a:buNone/>
                        <a:tabLst/>
                        <a:defRPr/>
                      </a:pPr>
                      <a:r>
                        <a:rPr lang="en-US" altLang="zh-CN" sz="1800">
                          <a:latin typeface="+mn-lt"/>
                          <a:ea typeface="+mn-ea"/>
                          <a:cs typeface="+mn-ea"/>
                          <a:sym typeface="+mn-lt"/>
                        </a:rPr>
                        <a:t>5.2 </a:t>
                      </a:r>
                      <a:r>
                        <a:rPr lang="zh-CN" altLang="en-US" sz="1800">
                          <a:latin typeface="+mn-lt"/>
                          <a:ea typeface="+mn-ea"/>
                          <a:cs typeface="+mn-ea"/>
                          <a:sym typeface="+mn-lt"/>
                        </a:rPr>
                        <a:t>开始测试先点检 </a:t>
                      </a:r>
                      <a:r>
                        <a:rPr lang="en-US" altLang="zh-CN" sz="1800">
                          <a:latin typeface="+mn-lt"/>
                          <a:ea typeface="+mn-ea"/>
                          <a:cs typeface="+mn-ea"/>
                          <a:sym typeface="+mn-lt"/>
                        </a:rPr>
                        <a:t>/ 190</a:t>
                      </a:r>
                      <a:endParaRPr lang="en-US" altLang="zh-TW" sz="1800">
                        <a:latin typeface="+mn-lt"/>
                        <a:ea typeface="+mn-ea"/>
                        <a:cs typeface="+mn-ea"/>
                        <a:sym typeface="+mn-lt"/>
                      </a:endParaRPr>
                    </a:p>
                  </a:txBody>
                  <a:tcPr marL="91444" marR="91444" marT="45722" marB="45722"/>
                </a:tc>
                <a:tc>
                  <a:txBody>
                    <a:bodyPr/>
                    <a:lstStyle/>
                    <a:p>
                      <a:pPr>
                        <a:lnSpc>
                          <a:spcPct val="120000"/>
                        </a:lnSpc>
                        <a:spcBef>
                          <a:spcPts val="0"/>
                        </a:spcBef>
                        <a:spcAft>
                          <a:spcPts val="0"/>
                        </a:spcAft>
                      </a:pPr>
                      <a:endParaRPr lang="zh-CN" altLang="en-US" sz="1800" b="0">
                        <a:latin typeface="+mn-lt"/>
                        <a:ea typeface="+mn-ea"/>
                        <a:cs typeface="+mn-ea"/>
                        <a:sym typeface="+mn-lt"/>
                      </a:endParaRPr>
                    </a:p>
                  </a:txBody>
                  <a:tcPr marL="91444" marR="91444" marT="45722" marB="45722"/>
                </a:tc>
                <a:tc>
                  <a:txBody>
                    <a:bodyPr/>
                    <a:lstStyle/>
                    <a:p>
                      <a:pPr eaLnBrk="1" hangingPunct="1">
                        <a:lnSpc>
                          <a:spcPct val="120000"/>
                        </a:lnSpc>
                        <a:spcBef>
                          <a:spcPct val="0"/>
                        </a:spcBef>
                        <a:spcAft>
                          <a:spcPts val="0"/>
                        </a:spcAft>
                      </a:pPr>
                      <a:endParaRPr lang="zh-CN" altLang="en-US" sz="1800" i="1">
                        <a:latin typeface="+mn-lt"/>
                        <a:ea typeface="+mn-ea"/>
                        <a:cs typeface="+mn-ea"/>
                        <a:sym typeface="+mn-lt"/>
                      </a:endParaRPr>
                    </a:p>
                  </a:txBody>
                  <a:tcPr marL="91444" marR="91444" marT="45722" marB="45722"/>
                </a:tc>
                <a:extLst>
                  <a:ext uri="{0D108BD9-81ED-4DB2-BD59-A6C34878D82A}">
                    <a16:rowId xmlns:a16="http://schemas.microsoft.com/office/drawing/2014/main" val="10002"/>
                  </a:ext>
                </a:extLst>
              </a:tr>
              <a:tr h="472469">
                <a:tc>
                  <a:txBody>
                    <a:bodyPr/>
                    <a:lstStyle/>
                    <a:p>
                      <a:pPr>
                        <a:lnSpc>
                          <a:spcPct val="120000"/>
                        </a:lnSpc>
                        <a:spcBef>
                          <a:spcPts val="0"/>
                        </a:spcBef>
                        <a:spcAft>
                          <a:spcPts val="0"/>
                        </a:spcAft>
                      </a:pPr>
                      <a:endParaRPr lang="zh-CN" altLang="en-US" sz="1800">
                        <a:latin typeface="+mn-lt"/>
                        <a:ea typeface="+mn-ea"/>
                        <a:cs typeface="+mn-ea"/>
                        <a:sym typeface="+mn-lt"/>
                      </a:endParaRPr>
                    </a:p>
                  </a:txBody>
                  <a:tcPr marL="91444" marR="91444" marT="45722" marB="45722"/>
                </a:tc>
                <a:tc>
                  <a:txBody>
                    <a:bodyPr/>
                    <a:lstStyle/>
                    <a:p>
                      <a:pPr marL="0" marR="0" indent="0" algn="l" defTabSz="1316455" rtl="0" eaLnBrk="1" fontAlgn="auto" latinLnBrk="0" hangingPunct="1">
                        <a:lnSpc>
                          <a:spcPct val="120000"/>
                        </a:lnSpc>
                        <a:spcBef>
                          <a:spcPct val="0"/>
                        </a:spcBef>
                        <a:spcAft>
                          <a:spcPts val="0"/>
                        </a:spcAft>
                        <a:buClrTx/>
                        <a:buSzTx/>
                        <a:buFontTx/>
                        <a:buNone/>
                        <a:tabLst/>
                        <a:defRPr/>
                      </a:pPr>
                      <a:r>
                        <a:rPr lang="en-US" altLang="zh-CN" sz="1800">
                          <a:latin typeface="+mn-lt"/>
                          <a:ea typeface="+mn-ea"/>
                          <a:cs typeface="+mn-ea"/>
                          <a:sym typeface="+mn-lt"/>
                        </a:rPr>
                        <a:t>5.3 </a:t>
                      </a:r>
                      <a:r>
                        <a:rPr lang="zh-CN" altLang="en-US" sz="1800">
                          <a:latin typeface="+mn-lt"/>
                          <a:ea typeface="+mn-ea"/>
                          <a:cs typeface="+mn-ea"/>
                          <a:sym typeface="+mn-lt"/>
                        </a:rPr>
                        <a:t>测试精度要管理 </a:t>
                      </a:r>
                      <a:r>
                        <a:rPr lang="en-US" altLang="zh-CN" sz="1800">
                          <a:latin typeface="+mn-lt"/>
                          <a:ea typeface="+mn-ea"/>
                          <a:cs typeface="+mn-ea"/>
                          <a:sym typeface="+mn-lt"/>
                        </a:rPr>
                        <a:t>/ 193</a:t>
                      </a:r>
                      <a:endParaRPr lang="en-US" altLang="zh-TW" sz="1800">
                        <a:latin typeface="+mn-lt"/>
                        <a:ea typeface="+mn-ea"/>
                        <a:cs typeface="+mn-ea"/>
                        <a:sym typeface="+mn-lt"/>
                      </a:endParaRPr>
                    </a:p>
                  </a:txBody>
                  <a:tcPr marL="91444" marR="91444" marT="45722" marB="45722"/>
                </a:tc>
                <a:tc>
                  <a:txBody>
                    <a:bodyPr/>
                    <a:lstStyle/>
                    <a:p>
                      <a:pPr>
                        <a:lnSpc>
                          <a:spcPct val="120000"/>
                        </a:lnSpc>
                        <a:spcBef>
                          <a:spcPts val="0"/>
                        </a:spcBef>
                        <a:spcAft>
                          <a:spcPts val="0"/>
                        </a:spcAft>
                      </a:pPr>
                      <a:endParaRPr lang="zh-CN" altLang="en-US" sz="1800" b="0">
                        <a:latin typeface="+mn-lt"/>
                        <a:ea typeface="+mn-ea"/>
                        <a:cs typeface="+mn-ea"/>
                        <a:sym typeface="+mn-lt"/>
                      </a:endParaRPr>
                    </a:p>
                  </a:txBody>
                  <a:tcPr marL="91444" marR="91444" marT="45722" marB="45722"/>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1800">
                        <a:latin typeface="+mn-lt"/>
                        <a:ea typeface="+mn-ea"/>
                        <a:cs typeface="+mn-ea"/>
                        <a:sym typeface="+mn-lt"/>
                      </a:endParaRPr>
                    </a:p>
                  </a:txBody>
                  <a:tcPr marL="91444" marR="91444" marT="45722" marB="45722"/>
                </a:tc>
                <a:extLst>
                  <a:ext uri="{0D108BD9-81ED-4DB2-BD59-A6C34878D82A}">
                    <a16:rowId xmlns:a16="http://schemas.microsoft.com/office/drawing/2014/main" val="10003"/>
                  </a:ext>
                </a:extLst>
              </a:tr>
              <a:tr h="472469">
                <a:tc>
                  <a:txBody>
                    <a:bodyPr/>
                    <a:lstStyle/>
                    <a:p>
                      <a:pPr>
                        <a:lnSpc>
                          <a:spcPct val="120000"/>
                        </a:lnSpc>
                        <a:spcBef>
                          <a:spcPts val="0"/>
                        </a:spcBef>
                        <a:spcAft>
                          <a:spcPts val="0"/>
                        </a:spcAft>
                      </a:pPr>
                      <a:endParaRPr lang="zh-CN" altLang="en-US" sz="1800">
                        <a:latin typeface="+mn-lt"/>
                        <a:ea typeface="+mn-ea"/>
                        <a:cs typeface="+mn-ea"/>
                        <a:sym typeface="+mn-lt"/>
                      </a:endParaRPr>
                    </a:p>
                  </a:txBody>
                  <a:tcPr marL="91444" marR="91444" marT="45722" marB="45722"/>
                </a:tc>
                <a:tc>
                  <a:txBody>
                    <a:bodyPr/>
                    <a:lstStyle/>
                    <a:p>
                      <a:pPr eaLnBrk="1" hangingPunct="1">
                        <a:lnSpc>
                          <a:spcPct val="120000"/>
                        </a:lnSpc>
                        <a:spcBef>
                          <a:spcPct val="0"/>
                        </a:spcBef>
                        <a:spcAft>
                          <a:spcPts val="0"/>
                        </a:spcAft>
                      </a:pPr>
                      <a:r>
                        <a:rPr lang="en-US" altLang="zh-CN" sz="1800">
                          <a:latin typeface="+mn-lt"/>
                          <a:ea typeface="+mn-ea"/>
                          <a:cs typeface="+mn-ea"/>
                          <a:sym typeface="+mn-lt"/>
                        </a:rPr>
                        <a:t>5.4 </a:t>
                      </a:r>
                      <a:r>
                        <a:rPr lang="zh-CN" altLang="en-US" sz="1800">
                          <a:latin typeface="+mn-lt"/>
                          <a:ea typeface="+mn-ea"/>
                          <a:cs typeface="+mn-ea"/>
                          <a:sym typeface="+mn-lt"/>
                        </a:rPr>
                        <a:t>多多应用自动防错 </a:t>
                      </a:r>
                      <a:r>
                        <a:rPr lang="en-US" altLang="zh-CN" sz="1800">
                          <a:latin typeface="+mn-lt"/>
                          <a:ea typeface="+mn-ea"/>
                          <a:cs typeface="+mn-ea"/>
                          <a:sym typeface="+mn-lt"/>
                        </a:rPr>
                        <a:t>/ 193</a:t>
                      </a:r>
                      <a:endParaRPr lang="en-US" altLang="zh-TW" sz="1800">
                        <a:latin typeface="+mn-lt"/>
                        <a:ea typeface="+mn-ea"/>
                        <a:cs typeface="+mn-ea"/>
                        <a:sym typeface="+mn-lt"/>
                      </a:endParaRPr>
                    </a:p>
                  </a:txBody>
                  <a:tcPr marL="91444" marR="91444" marT="45722" marB="45722"/>
                </a:tc>
                <a:tc>
                  <a:txBody>
                    <a:bodyPr/>
                    <a:lstStyle/>
                    <a:p>
                      <a:pPr>
                        <a:lnSpc>
                          <a:spcPct val="120000"/>
                        </a:lnSpc>
                        <a:spcBef>
                          <a:spcPts val="0"/>
                        </a:spcBef>
                        <a:spcAft>
                          <a:spcPts val="0"/>
                        </a:spcAft>
                      </a:pPr>
                      <a:endParaRPr lang="zh-CN" altLang="en-US" sz="1800" b="0">
                        <a:latin typeface="+mn-lt"/>
                        <a:ea typeface="+mn-ea"/>
                        <a:cs typeface="+mn-ea"/>
                        <a:sym typeface="+mn-lt"/>
                      </a:endParaRPr>
                    </a:p>
                  </a:txBody>
                  <a:tcPr marL="91444" marR="91444" marT="45722" marB="45722"/>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1800">
                        <a:latin typeface="+mn-lt"/>
                        <a:ea typeface="+mn-ea"/>
                        <a:cs typeface="+mn-ea"/>
                        <a:sym typeface="+mn-lt"/>
                      </a:endParaRPr>
                    </a:p>
                  </a:txBody>
                  <a:tcPr marL="91444" marR="91444" marT="45722" marB="45722"/>
                </a:tc>
                <a:extLst>
                  <a:ext uri="{0D108BD9-81ED-4DB2-BD59-A6C34878D82A}">
                    <a16:rowId xmlns:a16="http://schemas.microsoft.com/office/drawing/2014/main" val="10004"/>
                  </a:ext>
                </a:extLst>
              </a:tr>
              <a:tr h="536269">
                <a:tc>
                  <a:txBody>
                    <a:bodyPr/>
                    <a:lstStyle/>
                    <a:p>
                      <a:pPr>
                        <a:lnSpc>
                          <a:spcPct val="120000"/>
                        </a:lnSpc>
                        <a:spcBef>
                          <a:spcPts val="0"/>
                        </a:spcBef>
                        <a:spcAft>
                          <a:spcPts val="0"/>
                        </a:spcAft>
                      </a:pPr>
                      <a:endParaRPr lang="zh-CN" altLang="en-US" sz="1800">
                        <a:latin typeface="+mn-lt"/>
                        <a:ea typeface="+mn-ea"/>
                        <a:cs typeface="+mn-ea"/>
                        <a:sym typeface="+mn-lt"/>
                      </a:endParaRPr>
                    </a:p>
                  </a:txBody>
                  <a:tcPr marL="91444" marR="91444" marT="45722" marB="45722"/>
                </a:tc>
                <a:tc>
                  <a:txBody>
                    <a:bodyPr/>
                    <a:lstStyle/>
                    <a:p>
                      <a:pPr eaLnBrk="1" hangingPunct="1">
                        <a:lnSpc>
                          <a:spcPct val="120000"/>
                        </a:lnSpc>
                        <a:spcBef>
                          <a:spcPct val="0"/>
                        </a:spcBef>
                        <a:spcAft>
                          <a:spcPts val="0"/>
                        </a:spcAft>
                      </a:pPr>
                      <a:r>
                        <a:rPr lang="en-US" altLang="zh-CN" sz="1800">
                          <a:latin typeface="+mn-lt"/>
                          <a:ea typeface="+mn-ea"/>
                          <a:cs typeface="+mn-ea"/>
                          <a:sym typeface="+mn-lt"/>
                        </a:rPr>
                        <a:t>5.5 </a:t>
                      </a:r>
                      <a:r>
                        <a:rPr lang="zh-CN" altLang="en-US" sz="1800">
                          <a:latin typeface="+mn-lt"/>
                          <a:ea typeface="+mn-ea"/>
                          <a:cs typeface="+mn-ea"/>
                          <a:sym typeface="+mn-lt"/>
                        </a:rPr>
                        <a:t>测试设备需要防护 </a:t>
                      </a:r>
                      <a:r>
                        <a:rPr lang="en-US" altLang="zh-CN" sz="1800">
                          <a:latin typeface="+mn-lt"/>
                          <a:ea typeface="+mn-ea"/>
                          <a:cs typeface="+mn-ea"/>
                          <a:sym typeface="+mn-lt"/>
                        </a:rPr>
                        <a:t>/ 195</a:t>
                      </a:r>
                      <a:endParaRPr lang="en-US" altLang="zh-TW" sz="1800" b="1">
                        <a:latin typeface="+mn-lt"/>
                        <a:ea typeface="+mn-ea"/>
                        <a:cs typeface="+mn-ea"/>
                        <a:sym typeface="+mn-lt"/>
                      </a:endParaRPr>
                    </a:p>
                  </a:txBody>
                  <a:tcPr marL="91444" marR="91444" marT="45722" marB="45722"/>
                </a:tc>
                <a:tc>
                  <a:txBody>
                    <a:bodyPr/>
                    <a:lstStyle/>
                    <a:p>
                      <a:pPr>
                        <a:lnSpc>
                          <a:spcPct val="120000"/>
                        </a:lnSpc>
                        <a:spcBef>
                          <a:spcPts val="0"/>
                        </a:spcBef>
                        <a:spcAft>
                          <a:spcPts val="0"/>
                        </a:spcAft>
                      </a:pPr>
                      <a:endParaRPr lang="zh-CN" altLang="en-US" sz="1800" b="0">
                        <a:latin typeface="+mn-lt"/>
                        <a:ea typeface="+mn-ea"/>
                        <a:cs typeface="+mn-ea"/>
                        <a:sym typeface="+mn-lt"/>
                      </a:endParaRPr>
                    </a:p>
                  </a:txBody>
                  <a:tcPr marL="91444" marR="91444" marT="45722" marB="45722"/>
                </a:tc>
                <a:tc>
                  <a:txBody>
                    <a:bodyPr/>
                    <a:lstStyle/>
                    <a:p>
                      <a:pPr eaLnBrk="1" hangingPunct="1">
                        <a:lnSpc>
                          <a:spcPct val="120000"/>
                        </a:lnSpc>
                        <a:spcBef>
                          <a:spcPct val="0"/>
                        </a:spcBef>
                        <a:spcAft>
                          <a:spcPts val="0"/>
                        </a:spcAft>
                      </a:pPr>
                      <a:endParaRPr lang="zh-CN" altLang="en-US" sz="1800">
                        <a:latin typeface="+mn-lt"/>
                        <a:ea typeface="+mn-ea"/>
                        <a:cs typeface="+mn-ea"/>
                        <a:sym typeface="+mn-lt"/>
                      </a:endParaRPr>
                    </a:p>
                  </a:txBody>
                  <a:tcPr marL="91444" marR="91444" marT="45722" marB="45722"/>
                </a:tc>
                <a:extLst>
                  <a:ext uri="{0D108BD9-81ED-4DB2-BD59-A6C34878D82A}">
                    <a16:rowId xmlns:a16="http://schemas.microsoft.com/office/drawing/2014/main" val="10005"/>
                  </a:ext>
                </a:extLst>
              </a:tr>
              <a:tr h="423585">
                <a:tc>
                  <a:txBody>
                    <a:bodyPr/>
                    <a:lstStyle/>
                    <a:p>
                      <a:pPr>
                        <a:lnSpc>
                          <a:spcPct val="120000"/>
                        </a:lnSpc>
                        <a:spcBef>
                          <a:spcPts val="0"/>
                        </a:spcBef>
                        <a:spcAft>
                          <a:spcPts val="0"/>
                        </a:spcAft>
                      </a:pPr>
                      <a:r>
                        <a:rPr lang="en-US" altLang="zh-CN" sz="1800">
                          <a:latin typeface="+mn-lt"/>
                          <a:ea typeface="+mn-ea"/>
                          <a:cs typeface="+mn-ea"/>
                          <a:sym typeface="+mn-lt"/>
                        </a:rPr>
                        <a:t>6</a:t>
                      </a:r>
                      <a:endParaRPr lang="zh-CN" altLang="en-US" sz="1800">
                        <a:latin typeface="+mn-lt"/>
                        <a:ea typeface="+mn-ea"/>
                        <a:cs typeface="+mn-ea"/>
                        <a:sym typeface="+mn-lt"/>
                      </a:endParaRPr>
                    </a:p>
                  </a:txBody>
                  <a:tcPr marL="91444" marR="91444" marT="45722" marB="45722"/>
                </a:tc>
                <a:tc>
                  <a:txBody>
                    <a:bodyPr/>
                    <a:lstStyle/>
                    <a:p>
                      <a:pPr eaLnBrk="1" hangingPunct="1">
                        <a:lnSpc>
                          <a:spcPct val="120000"/>
                        </a:lnSpc>
                        <a:spcBef>
                          <a:spcPct val="0"/>
                        </a:spcBef>
                        <a:spcAft>
                          <a:spcPts val="0"/>
                        </a:spcAft>
                      </a:pPr>
                      <a:r>
                        <a:rPr lang="zh-CN" altLang="en-US" sz="1800">
                          <a:latin typeface="+mn-lt"/>
                          <a:ea typeface="+mn-ea"/>
                          <a:cs typeface="+mn-ea"/>
                          <a:sym typeface="+mn-lt"/>
                        </a:rPr>
                        <a:t>管理测试软件不能手软 </a:t>
                      </a:r>
                      <a:r>
                        <a:rPr lang="en-US" altLang="zh-CN" sz="1800">
                          <a:latin typeface="+mn-lt"/>
                          <a:ea typeface="+mn-ea"/>
                          <a:cs typeface="+mn-ea"/>
                          <a:sym typeface="+mn-lt"/>
                        </a:rPr>
                        <a:t>/ 196</a:t>
                      </a:r>
                      <a:endParaRPr lang="en-US" altLang="zh-TW" sz="1800">
                        <a:latin typeface="+mn-lt"/>
                        <a:ea typeface="+mn-ea"/>
                        <a:cs typeface="+mn-ea"/>
                        <a:sym typeface="+mn-lt"/>
                      </a:endParaRPr>
                    </a:p>
                  </a:txBody>
                  <a:tcPr marL="91444" marR="91444" marT="45722" marB="45722"/>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44" marR="91444" marT="45722" marB="45722"/>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2000">
                        <a:latin typeface="+mn-lt"/>
                        <a:ea typeface="+mn-ea"/>
                        <a:cs typeface="+mn-ea"/>
                        <a:sym typeface="+mn-lt"/>
                      </a:endParaRPr>
                    </a:p>
                  </a:txBody>
                  <a:tcPr marL="91444" marR="91444" marT="45722" marB="45722"/>
                </a:tc>
                <a:extLst>
                  <a:ext uri="{0D108BD9-81ED-4DB2-BD59-A6C34878D82A}">
                    <a16:rowId xmlns:a16="http://schemas.microsoft.com/office/drawing/2014/main" val="10006"/>
                  </a:ext>
                </a:extLst>
              </a:tr>
              <a:tr h="472469">
                <a:tc>
                  <a:txBody>
                    <a:bodyPr/>
                    <a:lstStyle/>
                    <a:p>
                      <a:pPr>
                        <a:lnSpc>
                          <a:spcPct val="120000"/>
                        </a:lnSpc>
                        <a:spcBef>
                          <a:spcPts val="0"/>
                        </a:spcBef>
                        <a:spcAft>
                          <a:spcPts val="0"/>
                        </a:spcAft>
                      </a:pPr>
                      <a:endParaRPr lang="zh-CN" altLang="en-US" sz="2000">
                        <a:latin typeface="+mn-lt"/>
                        <a:ea typeface="+mn-ea"/>
                        <a:cs typeface="+mn-ea"/>
                        <a:sym typeface="+mn-lt"/>
                      </a:endParaRPr>
                    </a:p>
                  </a:txBody>
                  <a:tcPr marL="91444" marR="91444" marT="45722" marB="45722"/>
                </a:tc>
                <a:tc>
                  <a:txBody>
                    <a:bodyPr/>
                    <a:lstStyle/>
                    <a:p>
                      <a:pPr eaLnBrk="1" hangingPunct="1">
                        <a:lnSpc>
                          <a:spcPct val="120000"/>
                        </a:lnSpc>
                        <a:spcBef>
                          <a:spcPct val="0"/>
                        </a:spcBef>
                        <a:spcAft>
                          <a:spcPts val="0"/>
                        </a:spcAft>
                        <a:buFontTx/>
                        <a:buNone/>
                      </a:pPr>
                      <a:r>
                        <a:rPr lang="en-US" altLang="zh-CN" sz="2000">
                          <a:latin typeface="+mn-lt"/>
                          <a:ea typeface="+mn-ea"/>
                          <a:cs typeface="+mn-ea"/>
                          <a:sym typeface="+mn-lt"/>
                        </a:rPr>
                        <a:t>6.1 </a:t>
                      </a:r>
                      <a:r>
                        <a:rPr lang="zh-CN" altLang="en-US" sz="2000">
                          <a:latin typeface="+mn-lt"/>
                          <a:ea typeface="+mn-ea"/>
                          <a:cs typeface="+mn-ea"/>
                          <a:sym typeface="+mn-lt"/>
                        </a:rPr>
                        <a:t>测试软件种类多 </a:t>
                      </a:r>
                      <a:r>
                        <a:rPr lang="en-US" altLang="zh-CN" sz="2000">
                          <a:latin typeface="+mn-lt"/>
                          <a:ea typeface="+mn-ea"/>
                          <a:cs typeface="+mn-ea"/>
                          <a:sym typeface="+mn-lt"/>
                        </a:rPr>
                        <a:t>/ 197</a:t>
                      </a:r>
                      <a:endParaRPr lang="en-US" altLang="zh-TW" sz="2000" b="1">
                        <a:latin typeface="+mn-lt"/>
                        <a:ea typeface="+mn-ea"/>
                        <a:cs typeface="+mn-ea"/>
                        <a:sym typeface="+mn-lt"/>
                      </a:endParaRPr>
                    </a:p>
                  </a:txBody>
                  <a:tcPr marL="91444" marR="91444" marT="45722" marB="45722"/>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44" marR="91444" marT="45722" marB="45722"/>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2000">
                        <a:latin typeface="+mn-lt"/>
                        <a:ea typeface="+mn-ea"/>
                        <a:cs typeface="+mn-ea"/>
                        <a:sym typeface="+mn-lt"/>
                      </a:endParaRPr>
                    </a:p>
                  </a:txBody>
                  <a:tcPr marL="91444" marR="91444" marT="45722" marB="45722"/>
                </a:tc>
                <a:extLst>
                  <a:ext uri="{0D108BD9-81ED-4DB2-BD59-A6C34878D82A}">
                    <a16:rowId xmlns:a16="http://schemas.microsoft.com/office/drawing/2014/main" val="10007"/>
                  </a:ext>
                </a:extLst>
              </a:tr>
              <a:tr h="472469">
                <a:tc>
                  <a:txBody>
                    <a:bodyPr/>
                    <a:lstStyle/>
                    <a:p>
                      <a:pPr>
                        <a:lnSpc>
                          <a:spcPct val="120000"/>
                        </a:lnSpc>
                        <a:spcBef>
                          <a:spcPts val="0"/>
                        </a:spcBef>
                        <a:spcAft>
                          <a:spcPts val="0"/>
                        </a:spcAft>
                      </a:pPr>
                      <a:endParaRPr lang="zh-CN" altLang="en-US" sz="2000">
                        <a:latin typeface="+mn-lt"/>
                        <a:ea typeface="+mn-ea"/>
                        <a:cs typeface="+mn-ea"/>
                        <a:sym typeface="+mn-lt"/>
                      </a:endParaRPr>
                    </a:p>
                  </a:txBody>
                  <a:tcPr marL="91444" marR="91444" marT="45722" marB="45722"/>
                </a:tc>
                <a:tc>
                  <a:txBody>
                    <a:bodyPr/>
                    <a:lstStyle/>
                    <a:p>
                      <a:pPr eaLnBrk="1" hangingPunct="1">
                        <a:lnSpc>
                          <a:spcPct val="120000"/>
                        </a:lnSpc>
                        <a:spcBef>
                          <a:spcPct val="0"/>
                        </a:spcBef>
                        <a:spcAft>
                          <a:spcPts val="0"/>
                        </a:spcAft>
                      </a:pPr>
                      <a:r>
                        <a:rPr lang="en-US" altLang="zh-CN" sz="2000">
                          <a:latin typeface="+mn-lt"/>
                          <a:ea typeface="+mn-ea"/>
                          <a:cs typeface="+mn-ea"/>
                          <a:sym typeface="+mn-lt"/>
                        </a:rPr>
                        <a:t>6.2 </a:t>
                      </a:r>
                      <a:r>
                        <a:rPr lang="zh-CN" altLang="en-US" sz="2000">
                          <a:latin typeface="+mn-lt"/>
                          <a:ea typeface="+mn-ea"/>
                          <a:cs typeface="+mn-ea"/>
                          <a:sym typeface="+mn-lt"/>
                        </a:rPr>
                        <a:t>用软件前先鉴定 </a:t>
                      </a:r>
                      <a:r>
                        <a:rPr lang="en-US" altLang="zh-CN" sz="2000">
                          <a:latin typeface="+mn-lt"/>
                          <a:ea typeface="+mn-ea"/>
                          <a:cs typeface="+mn-ea"/>
                          <a:sym typeface="+mn-lt"/>
                        </a:rPr>
                        <a:t>/ 200</a:t>
                      </a:r>
                      <a:endParaRPr lang="en-US" altLang="zh-TW" sz="2000">
                        <a:latin typeface="+mn-lt"/>
                        <a:ea typeface="+mn-ea"/>
                        <a:cs typeface="+mn-ea"/>
                        <a:sym typeface="+mn-lt"/>
                      </a:endParaRPr>
                    </a:p>
                  </a:txBody>
                  <a:tcPr marL="91444" marR="91444" marT="45722" marB="45722"/>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44" marR="91444" marT="45722" marB="45722"/>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2000">
                        <a:latin typeface="+mn-lt"/>
                        <a:ea typeface="+mn-ea"/>
                        <a:cs typeface="+mn-ea"/>
                        <a:sym typeface="+mn-lt"/>
                      </a:endParaRPr>
                    </a:p>
                  </a:txBody>
                  <a:tcPr marL="91444" marR="91444" marT="45722" marB="45722"/>
                </a:tc>
                <a:extLst>
                  <a:ext uri="{0D108BD9-81ED-4DB2-BD59-A6C34878D82A}">
                    <a16:rowId xmlns:a16="http://schemas.microsoft.com/office/drawing/2014/main" val="10008"/>
                  </a:ext>
                </a:extLst>
              </a:tr>
              <a:tr h="507708">
                <a:tc>
                  <a:txBody>
                    <a:bodyPr/>
                    <a:lstStyle/>
                    <a:p>
                      <a:pPr>
                        <a:lnSpc>
                          <a:spcPct val="120000"/>
                        </a:lnSpc>
                        <a:spcBef>
                          <a:spcPts val="0"/>
                        </a:spcBef>
                        <a:spcAft>
                          <a:spcPts val="0"/>
                        </a:spcAft>
                      </a:pPr>
                      <a:endParaRPr lang="zh-CN" altLang="en-US" sz="2000">
                        <a:latin typeface="+mn-lt"/>
                        <a:ea typeface="+mn-ea"/>
                        <a:cs typeface="+mn-ea"/>
                        <a:sym typeface="+mn-lt"/>
                      </a:endParaRPr>
                    </a:p>
                  </a:txBody>
                  <a:tcPr marL="91444" marR="91444" marT="45722" marB="45722"/>
                </a:tc>
                <a:tc>
                  <a:txBody>
                    <a:bodyPr/>
                    <a:lstStyle/>
                    <a:p>
                      <a:pPr eaLnBrk="1" hangingPunct="1">
                        <a:lnSpc>
                          <a:spcPct val="120000"/>
                        </a:lnSpc>
                        <a:spcBef>
                          <a:spcPct val="0"/>
                        </a:spcBef>
                        <a:spcAft>
                          <a:spcPts val="0"/>
                        </a:spcAft>
                      </a:pPr>
                      <a:r>
                        <a:rPr lang="en-US" altLang="zh-CN" sz="2000">
                          <a:latin typeface="+mn-lt"/>
                          <a:ea typeface="+mn-ea"/>
                          <a:cs typeface="+mn-ea"/>
                          <a:sym typeface="+mn-lt"/>
                        </a:rPr>
                        <a:t>6.3 </a:t>
                      </a:r>
                      <a:r>
                        <a:rPr lang="zh-CN" altLang="en-US" sz="2000">
                          <a:latin typeface="+mn-lt"/>
                          <a:ea typeface="+mn-ea"/>
                          <a:cs typeface="+mn-ea"/>
                          <a:sym typeface="+mn-lt"/>
                        </a:rPr>
                        <a:t>软件也会有损耗 </a:t>
                      </a:r>
                      <a:r>
                        <a:rPr lang="en-US" altLang="zh-CN" sz="2000">
                          <a:latin typeface="+mn-lt"/>
                          <a:ea typeface="+mn-ea"/>
                          <a:cs typeface="+mn-ea"/>
                          <a:sym typeface="+mn-lt"/>
                        </a:rPr>
                        <a:t>/ 202</a:t>
                      </a:r>
                      <a:endParaRPr lang="en-US" altLang="zh-TW" sz="2000">
                        <a:latin typeface="+mn-lt"/>
                        <a:ea typeface="+mn-ea"/>
                        <a:cs typeface="+mn-ea"/>
                        <a:sym typeface="+mn-lt"/>
                      </a:endParaRPr>
                    </a:p>
                  </a:txBody>
                  <a:tcPr marL="91444" marR="91444" marT="45722" marB="45722"/>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44" marR="91444" marT="45722" marB="45722"/>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2000">
                        <a:latin typeface="+mn-lt"/>
                        <a:ea typeface="+mn-ea"/>
                        <a:cs typeface="+mn-ea"/>
                        <a:sym typeface="+mn-lt"/>
                      </a:endParaRPr>
                    </a:p>
                  </a:txBody>
                  <a:tcPr marL="91444" marR="91444" marT="45722" marB="45722"/>
                </a:tc>
                <a:extLst>
                  <a:ext uri="{0D108BD9-81ED-4DB2-BD59-A6C34878D82A}">
                    <a16:rowId xmlns:a16="http://schemas.microsoft.com/office/drawing/2014/main" val="10009"/>
                  </a:ext>
                </a:extLst>
              </a:tr>
              <a:tr h="425680">
                <a:tc>
                  <a:txBody>
                    <a:bodyPr/>
                    <a:lstStyle/>
                    <a:p>
                      <a:pPr>
                        <a:lnSpc>
                          <a:spcPct val="120000"/>
                        </a:lnSpc>
                        <a:spcBef>
                          <a:spcPts val="0"/>
                        </a:spcBef>
                        <a:spcAft>
                          <a:spcPts val="0"/>
                        </a:spcAft>
                      </a:pPr>
                      <a:endParaRPr lang="zh-CN" altLang="en-US" sz="2000">
                        <a:latin typeface="+mn-lt"/>
                        <a:ea typeface="+mn-ea"/>
                        <a:cs typeface="+mn-ea"/>
                        <a:sym typeface="+mn-lt"/>
                      </a:endParaRPr>
                    </a:p>
                  </a:txBody>
                  <a:tcPr marL="91444" marR="91444" marT="45722" marB="45722"/>
                </a:tc>
                <a:tc>
                  <a:txBody>
                    <a:bodyPr/>
                    <a:lstStyle/>
                    <a:p>
                      <a:pPr eaLnBrk="1" hangingPunct="1">
                        <a:lnSpc>
                          <a:spcPct val="120000"/>
                        </a:lnSpc>
                        <a:spcBef>
                          <a:spcPct val="0"/>
                        </a:spcBef>
                        <a:spcAft>
                          <a:spcPts val="0"/>
                        </a:spcAft>
                      </a:pPr>
                      <a:r>
                        <a:rPr lang="en-US" altLang="zh-CN" sz="2000">
                          <a:latin typeface="+mn-lt"/>
                          <a:ea typeface="+mn-ea"/>
                          <a:cs typeface="+mn-ea"/>
                          <a:sym typeface="+mn-lt"/>
                        </a:rPr>
                        <a:t>6.4 </a:t>
                      </a:r>
                      <a:r>
                        <a:rPr lang="zh-CN" altLang="en-US" sz="2000">
                          <a:latin typeface="+mn-lt"/>
                          <a:ea typeface="+mn-ea"/>
                          <a:cs typeface="+mn-ea"/>
                          <a:sym typeface="+mn-lt"/>
                        </a:rPr>
                        <a:t>制度化的软件管理规定 </a:t>
                      </a:r>
                      <a:r>
                        <a:rPr lang="en-US" altLang="zh-CN" sz="2000">
                          <a:latin typeface="+mn-lt"/>
                          <a:ea typeface="+mn-ea"/>
                          <a:cs typeface="+mn-ea"/>
                          <a:sym typeface="+mn-lt"/>
                        </a:rPr>
                        <a:t>/ 203</a:t>
                      </a:r>
                      <a:endParaRPr lang="en-US" altLang="zh-TW" sz="2000">
                        <a:latin typeface="+mn-lt"/>
                        <a:ea typeface="+mn-ea"/>
                        <a:cs typeface="+mn-ea"/>
                        <a:sym typeface="+mn-lt"/>
                      </a:endParaRPr>
                    </a:p>
                  </a:txBody>
                  <a:tcPr marL="91444" marR="91444" marT="45722" marB="45722"/>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44" marR="91444" marT="45722" marB="45722"/>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2000">
                        <a:latin typeface="+mn-lt"/>
                        <a:ea typeface="+mn-ea"/>
                        <a:cs typeface="+mn-ea"/>
                        <a:sym typeface="+mn-lt"/>
                      </a:endParaRPr>
                    </a:p>
                  </a:txBody>
                  <a:tcPr marL="91444" marR="91444" marT="45722" marB="45722"/>
                </a:tc>
                <a:extLst>
                  <a:ext uri="{0D108BD9-81ED-4DB2-BD59-A6C34878D82A}">
                    <a16:rowId xmlns:a16="http://schemas.microsoft.com/office/drawing/2014/main" val="10010"/>
                  </a:ext>
                </a:extLst>
              </a:tr>
              <a:tr h="425680">
                <a:tc>
                  <a:txBody>
                    <a:bodyPr/>
                    <a:lstStyle/>
                    <a:p>
                      <a:pPr>
                        <a:lnSpc>
                          <a:spcPct val="120000"/>
                        </a:lnSpc>
                        <a:spcBef>
                          <a:spcPts val="0"/>
                        </a:spcBef>
                        <a:spcAft>
                          <a:spcPts val="0"/>
                        </a:spcAft>
                      </a:pPr>
                      <a:endParaRPr lang="zh-CN" altLang="en-US" sz="2000">
                        <a:latin typeface="+mn-lt"/>
                        <a:ea typeface="+mn-ea"/>
                        <a:cs typeface="+mn-ea"/>
                        <a:sym typeface="+mn-lt"/>
                      </a:endParaRPr>
                    </a:p>
                  </a:txBody>
                  <a:tcPr marL="91444" marR="91444" marT="45722" marB="45722"/>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CN" sz="2000">
                          <a:latin typeface="+mn-lt"/>
                          <a:ea typeface="+mn-ea"/>
                          <a:cs typeface="+mn-ea"/>
                          <a:sym typeface="+mn-lt"/>
                        </a:rPr>
                        <a:t>[</a:t>
                      </a:r>
                      <a:r>
                        <a:rPr lang="zh-CN" altLang="en-US" sz="2000">
                          <a:latin typeface="+mn-lt"/>
                          <a:ea typeface="+mn-ea"/>
                          <a:cs typeface="+mn-ea"/>
                          <a:sym typeface="+mn-lt"/>
                        </a:rPr>
                        <a:t>指引案例</a:t>
                      </a:r>
                      <a:r>
                        <a:rPr lang="en-US" altLang="zh-CN" sz="2000">
                          <a:latin typeface="+mn-lt"/>
                          <a:ea typeface="+mn-ea"/>
                          <a:cs typeface="+mn-ea"/>
                          <a:sym typeface="+mn-lt"/>
                        </a:rPr>
                        <a:t>]   </a:t>
                      </a:r>
                      <a:r>
                        <a:rPr lang="zh-CN" altLang="en-US" sz="2000">
                          <a:latin typeface="+mn-lt"/>
                          <a:ea typeface="+mn-ea"/>
                          <a:cs typeface="+mn-ea"/>
                          <a:sym typeface="+mn-lt"/>
                        </a:rPr>
                        <a:t>测试软件管理规定 </a:t>
                      </a:r>
                      <a:r>
                        <a:rPr lang="en-US" altLang="zh-CN" sz="2000">
                          <a:latin typeface="+mn-lt"/>
                          <a:ea typeface="+mn-ea"/>
                          <a:cs typeface="+mn-ea"/>
                          <a:sym typeface="+mn-lt"/>
                        </a:rPr>
                        <a:t>/ 204</a:t>
                      </a:r>
                      <a:endParaRPr lang="zh-CN" altLang="en-US" sz="2000">
                        <a:latin typeface="+mn-lt"/>
                        <a:ea typeface="+mn-ea"/>
                        <a:cs typeface="+mn-ea"/>
                        <a:sym typeface="+mn-lt"/>
                      </a:endParaRPr>
                    </a:p>
                  </a:txBody>
                  <a:tcPr marL="91444" marR="91444" marT="45722" marB="45722"/>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44" marR="91444" marT="45722" marB="45722"/>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2000">
                        <a:latin typeface="+mn-lt"/>
                        <a:ea typeface="+mn-ea"/>
                        <a:cs typeface="+mn-ea"/>
                        <a:sym typeface="+mn-lt"/>
                      </a:endParaRPr>
                    </a:p>
                  </a:txBody>
                  <a:tcPr marL="91444" marR="91444" marT="45722" marB="45722"/>
                </a:tc>
                <a:extLst>
                  <a:ext uri="{0D108BD9-81ED-4DB2-BD59-A6C34878D82A}">
                    <a16:rowId xmlns:a16="http://schemas.microsoft.com/office/drawing/2014/main" val="10011"/>
                  </a:ext>
                </a:extLst>
              </a:tr>
              <a:tr h="523635">
                <a:tc>
                  <a:txBody>
                    <a:bodyPr/>
                    <a:lstStyle/>
                    <a:p>
                      <a:pPr>
                        <a:lnSpc>
                          <a:spcPct val="120000"/>
                        </a:lnSpc>
                        <a:spcBef>
                          <a:spcPts val="0"/>
                        </a:spcBef>
                        <a:spcAft>
                          <a:spcPts val="0"/>
                        </a:spcAft>
                      </a:pPr>
                      <a:endParaRPr lang="zh-CN" altLang="en-US" sz="2000">
                        <a:latin typeface="+mn-lt"/>
                        <a:ea typeface="+mn-ea"/>
                        <a:cs typeface="+mn-ea"/>
                        <a:sym typeface="+mn-lt"/>
                      </a:endParaRPr>
                    </a:p>
                  </a:txBody>
                  <a:tcPr marL="91444" marR="91444" marT="45722" marB="45722"/>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2000">
                        <a:latin typeface="+mn-lt"/>
                        <a:ea typeface="+mn-ea"/>
                        <a:cs typeface="+mn-ea"/>
                        <a:sym typeface="+mn-lt"/>
                      </a:endParaRPr>
                    </a:p>
                  </a:txBody>
                  <a:tcPr marL="91444" marR="91444" marT="45722" marB="45722"/>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44" marR="91444" marT="45722" marB="45722"/>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2000">
                        <a:latin typeface="+mn-lt"/>
                        <a:ea typeface="+mn-ea"/>
                        <a:cs typeface="+mn-ea"/>
                        <a:sym typeface="+mn-lt"/>
                      </a:endParaRPr>
                    </a:p>
                  </a:txBody>
                  <a:tcPr marL="91444" marR="91444" marT="45722" marB="45722"/>
                </a:tc>
                <a:extLst>
                  <a:ext uri="{0D108BD9-81ED-4DB2-BD59-A6C34878D82A}">
                    <a16:rowId xmlns:a16="http://schemas.microsoft.com/office/drawing/2014/main" val="10012"/>
                  </a:ext>
                </a:extLst>
              </a:tr>
              <a:tr h="433155">
                <a:tc>
                  <a:txBody>
                    <a:bodyPr/>
                    <a:lstStyle/>
                    <a:p>
                      <a:pPr>
                        <a:lnSpc>
                          <a:spcPct val="120000"/>
                        </a:lnSpc>
                        <a:spcBef>
                          <a:spcPts val="0"/>
                        </a:spcBef>
                        <a:spcAft>
                          <a:spcPts val="0"/>
                        </a:spcAft>
                      </a:pPr>
                      <a:endParaRPr lang="zh-CN" altLang="en-US" sz="2000">
                        <a:latin typeface="+mn-lt"/>
                        <a:ea typeface="+mn-ea"/>
                        <a:cs typeface="+mn-ea"/>
                        <a:sym typeface="+mn-lt"/>
                      </a:endParaRPr>
                    </a:p>
                  </a:txBody>
                  <a:tcPr marL="91444" marR="91444" marT="45722" marB="45722"/>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2000">
                        <a:latin typeface="+mn-lt"/>
                        <a:ea typeface="+mn-ea"/>
                        <a:cs typeface="+mn-ea"/>
                        <a:sym typeface="+mn-lt"/>
                      </a:endParaRPr>
                    </a:p>
                  </a:txBody>
                  <a:tcPr marL="91444" marR="91444" marT="45722" marB="45722"/>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44" marR="91444" marT="45722" marB="45722"/>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2000">
                        <a:latin typeface="+mn-lt"/>
                        <a:ea typeface="+mn-ea"/>
                        <a:cs typeface="+mn-ea"/>
                        <a:sym typeface="+mn-lt"/>
                      </a:endParaRPr>
                    </a:p>
                  </a:txBody>
                  <a:tcPr marL="91444" marR="91444" marT="45722" marB="45722"/>
                </a:tc>
                <a:extLst>
                  <a:ext uri="{0D108BD9-81ED-4DB2-BD59-A6C34878D82A}">
                    <a16:rowId xmlns:a16="http://schemas.microsoft.com/office/drawing/2014/main" val="10013"/>
                  </a:ext>
                </a:extLst>
              </a:tr>
              <a:tr h="504048">
                <a:tc>
                  <a:txBody>
                    <a:bodyPr/>
                    <a:lstStyle/>
                    <a:p>
                      <a:pPr>
                        <a:lnSpc>
                          <a:spcPct val="120000"/>
                        </a:lnSpc>
                        <a:spcBef>
                          <a:spcPts val="0"/>
                        </a:spcBef>
                        <a:spcAft>
                          <a:spcPts val="0"/>
                        </a:spcAft>
                      </a:pPr>
                      <a:endParaRPr lang="zh-CN" altLang="en-US" sz="2000">
                        <a:latin typeface="+mn-lt"/>
                        <a:ea typeface="+mn-ea"/>
                        <a:cs typeface="+mn-ea"/>
                        <a:sym typeface="+mn-lt"/>
                      </a:endParaRPr>
                    </a:p>
                  </a:txBody>
                  <a:tcPr marL="91444" marR="91444" marT="45722" marB="45722"/>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2000">
                        <a:latin typeface="+mn-lt"/>
                        <a:ea typeface="+mn-ea"/>
                        <a:cs typeface="+mn-ea"/>
                        <a:sym typeface="+mn-lt"/>
                      </a:endParaRPr>
                    </a:p>
                  </a:txBody>
                  <a:tcPr marL="91444" marR="91444" marT="45722" marB="45722"/>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44" marR="91444" marT="45722" marB="45722"/>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2000" dirty="0">
                        <a:latin typeface="+mn-lt"/>
                        <a:ea typeface="+mn-ea"/>
                        <a:cs typeface="+mn-ea"/>
                        <a:sym typeface="+mn-lt"/>
                      </a:endParaRPr>
                    </a:p>
                  </a:txBody>
                  <a:tcPr marL="91444" marR="91444" marT="45722" marB="45722"/>
                </a:tc>
                <a:extLst>
                  <a:ext uri="{0D108BD9-81ED-4DB2-BD59-A6C34878D82A}">
                    <a16:rowId xmlns:a16="http://schemas.microsoft.com/office/drawing/2014/main" val="10014"/>
                  </a:ext>
                </a:extLst>
              </a:tr>
            </a:tbl>
          </a:graphicData>
        </a:graphic>
      </p:graphicFrame>
    </p:spTree>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8" name="Text Box 2">
            <a:extLst>
              <a:ext uri="{FF2B5EF4-FFF2-40B4-BE49-F238E27FC236}">
                <a16:creationId xmlns:a16="http://schemas.microsoft.com/office/drawing/2014/main" id="{AE697FA0-0892-4521-952C-72D58C0CE016}"/>
              </a:ext>
            </a:extLst>
          </p:cNvPr>
          <p:cNvSpPr txBox="1">
            <a:spLocks noChangeArrowheads="1"/>
          </p:cNvSpPr>
          <p:nvPr/>
        </p:nvSpPr>
        <p:spPr bwMode="auto">
          <a:xfrm>
            <a:off x="1481138" y="0"/>
            <a:ext cx="13681075"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zh-CN" sz="2000">
              <a:latin typeface="+mn-lt"/>
              <a:ea typeface="+mn-ea"/>
              <a:cs typeface="+mn-ea"/>
              <a:sym typeface="+mn-lt"/>
            </a:endParaRPr>
          </a:p>
        </p:txBody>
      </p:sp>
      <p:sp>
        <p:nvSpPr>
          <p:cNvPr id="5" name="文本框 3">
            <a:extLst>
              <a:ext uri="{FF2B5EF4-FFF2-40B4-BE49-F238E27FC236}">
                <a16:creationId xmlns:a16="http://schemas.microsoft.com/office/drawing/2014/main" id="{17226E7F-1153-483E-93C9-004F9C1F43D3}"/>
              </a:ext>
            </a:extLst>
          </p:cNvPr>
          <p:cNvSpPr txBox="1"/>
          <p:nvPr/>
        </p:nvSpPr>
        <p:spPr>
          <a:xfrm>
            <a:off x="7313563" y="120589"/>
            <a:ext cx="1753444" cy="700769"/>
          </a:xfrm>
          <a:prstGeom prst="rect">
            <a:avLst/>
          </a:prstGeom>
          <a:noFill/>
          <a:effectLst/>
        </p:spPr>
        <p:txBody>
          <a:bodyPr>
            <a:spAutoFit/>
          </a:bodyPr>
          <a:lstStyle/>
          <a:p>
            <a:pP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目录</a:t>
            </a:r>
          </a:p>
        </p:txBody>
      </p:sp>
      <p:graphicFrame>
        <p:nvGraphicFramePr>
          <p:cNvPr id="2" name="表格 1">
            <a:extLst>
              <a:ext uri="{FF2B5EF4-FFF2-40B4-BE49-F238E27FC236}">
                <a16:creationId xmlns:a16="http://schemas.microsoft.com/office/drawing/2014/main" id="{E3A20535-7900-49F4-80CF-1D6A2EE8E28B}"/>
              </a:ext>
            </a:extLst>
          </p:cNvPr>
          <p:cNvGraphicFramePr>
            <a:graphicFrameLocks noGrp="1"/>
          </p:cNvGraphicFramePr>
          <p:nvPr/>
        </p:nvGraphicFramePr>
        <p:xfrm>
          <a:off x="1960563" y="936625"/>
          <a:ext cx="12722225" cy="7608980"/>
        </p:xfrm>
        <a:graphic>
          <a:graphicData uri="http://schemas.openxmlformats.org/drawingml/2006/table">
            <a:tbl>
              <a:tblPr firstRow="1" bandRow="1">
                <a:tableStyleId>{7DF18680-E054-41AD-8BC1-D1AEF772440D}</a:tableStyleId>
              </a:tblPr>
              <a:tblGrid>
                <a:gridCol w="1004419">
                  <a:extLst>
                    <a:ext uri="{9D8B030D-6E8A-4147-A177-3AD203B41FA5}">
                      <a16:colId xmlns:a16="http://schemas.microsoft.com/office/drawing/2014/main" val="20000"/>
                    </a:ext>
                  </a:extLst>
                </a:gridCol>
                <a:gridCol w="5760328">
                  <a:extLst>
                    <a:ext uri="{9D8B030D-6E8A-4147-A177-3AD203B41FA5}">
                      <a16:colId xmlns:a16="http://schemas.microsoft.com/office/drawing/2014/main" val="20001"/>
                    </a:ext>
                  </a:extLst>
                </a:gridCol>
                <a:gridCol w="208314">
                  <a:extLst>
                    <a:ext uri="{9D8B030D-6E8A-4147-A177-3AD203B41FA5}">
                      <a16:colId xmlns:a16="http://schemas.microsoft.com/office/drawing/2014/main" val="20002"/>
                    </a:ext>
                  </a:extLst>
                </a:gridCol>
                <a:gridCol w="5749164">
                  <a:extLst>
                    <a:ext uri="{9D8B030D-6E8A-4147-A177-3AD203B41FA5}">
                      <a16:colId xmlns:a16="http://schemas.microsoft.com/office/drawing/2014/main" val="20003"/>
                    </a:ext>
                  </a:extLst>
                </a:gridCol>
              </a:tblGrid>
              <a:tr h="572009">
                <a:tc gridSpan="4">
                  <a:txBody>
                    <a:bodyPr/>
                    <a:lstStyle/>
                    <a:p>
                      <a:pPr eaLnBrk="1" hangingPunct="1">
                        <a:lnSpc>
                          <a:spcPct val="120000"/>
                        </a:lnSpc>
                        <a:spcBef>
                          <a:spcPct val="0"/>
                        </a:spcBef>
                        <a:spcAft>
                          <a:spcPts val="0"/>
                        </a:spcAft>
                      </a:pPr>
                      <a:r>
                        <a:rPr lang="zh-CN" altLang="en-US" sz="2800" dirty="0">
                          <a:latin typeface="+mn-lt"/>
                          <a:ea typeface="+mn-ea"/>
                          <a:cs typeface="+mn-ea"/>
                          <a:sym typeface="+mn-lt"/>
                        </a:rPr>
                        <a:t>第</a:t>
                      </a:r>
                      <a:r>
                        <a:rPr lang="en-US" altLang="zh-CN" sz="2800" dirty="0">
                          <a:latin typeface="+mn-lt"/>
                          <a:ea typeface="+mn-ea"/>
                          <a:cs typeface="+mn-ea"/>
                          <a:sym typeface="+mn-lt"/>
                        </a:rPr>
                        <a:t>5</a:t>
                      </a:r>
                      <a:r>
                        <a:rPr lang="zh-CN" altLang="en-US" sz="2800" dirty="0">
                          <a:latin typeface="+mn-lt"/>
                          <a:ea typeface="+mn-ea"/>
                          <a:cs typeface="+mn-ea"/>
                          <a:sym typeface="+mn-lt"/>
                        </a:rPr>
                        <a:t>章  工业工程 </a:t>
                      </a:r>
                      <a:r>
                        <a:rPr lang="en-US" altLang="zh-CN" sz="2800" dirty="0">
                          <a:latin typeface="+mn-lt"/>
                          <a:ea typeface="+mn-ea"/>
                          <a:cs typeface="+mn-ea"/>
                          <a:sym typeface="+mn-lt"/>
                        </a:rPr>
                        <a:t>( IE ) </a:t>
                      </a:r>
                      <a:r>
                        <a:rPr lang="zh-CN" altLang="en-US" sz="2800" dirty="0">
                          <a:latin typeface="+mn-lt"/>
                          <a:ea typeface="+mn-ea"/>
                          <a:cs typeface="+mn-ea"/>
                          <a:sym typeface="+mn-lt"/>
                        </a:rPr>
                        <a:t>左右企业利润</a:t>
                      </a:r>
                      <a:endParaRPr lang="zh-TW" altLang="en-US" sz="2800" b="1" dirty="0">
                        <a:latin typeface="+mn-lt"/>
                        <a:ea typeface="+mn-ea"/>
                        <a:cs typeface="+mn-ea"/>
                        <a:sym typeface="+mn-lt"/>
                      </a:endParaRPr>
                    </a:p>
                  </a:txBody>
                  <a:tcPr marL="91455" marR="91455" marT="45726" marB="45726"/>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536306">
                <a:tc>
                  <a:txBody>
                    <a:bodyPr/>
                    <a:lstStyle/>
                    <a:p>
                      <a:pPr>
                        <a:lnSpc>
                          <a:spcPct val="120000"/>
                        </a:lnSpc>
                        <a:spcBef>
                          <a:spcPts val="0"/>
                        </a:spcBef>
                        <a:spcAft>
                          <a:spcPts val="0"/>
                        </a:spcAft>
                      </a:pPr>
                      <a:r>
                        <a:rPr lang="en-US" altLang="zh-CN" sz="1800">
                          <a:latin typeface="+mn-lt"/>
                          <a:ea typeface="+mn-ea"/>
                          <a:cs typeface="+mn-ea"/>
                          <a:sym typeface="+mn-lt"/>
                        </a:rPr>
                        <a:t>1.</a:t>
                      </a:r>
                      <a:endParaRPr lang="zh-CN" altLang="en-US" sz="1800">
                        <a:latin typeface="+mn-lt"/>
                        <a:ea typeface="+mn-ea"/>
                        <a:cs typeface="+mn-ea"/>
                        <a:sym typeface="+mn-lt"/>
                      </a:endParaRPr>
                    </a:p>
                  </a:txBody>
                  <a:tcPr marL="91455" marR="91455" marT="45726" marB="45726"/>
                </a:tc>
                <a:tc>
                  <a:txBody>
                    <a:bodyPr/>
                    <a:lstStyle/>
                    <a:p>
                      <a:pPr eaLnBrk="1" hangingPunct="1">
                        <a:lnSpc>
                          <a:spcPct val="120000"/>
                        </a:lnSpc>
                        <a:spcBef>
                          <a:spcPct val="0"/>
                        </a:spcBef>
                        <a:spcAft>
                          <a:spcPts val="0"/>
                        </a:spcAft>
                        <a:buFontTx/>
                        <a:buNone/>
                      </a:pPr>
                      <a:r>
                        <a:rPr lang="zh-CN" altLang="en-US" sz="1800">
                          <a:latin typeface="+mn-lt"/>
                          <a:ea typeface="+mn-ea"/>
                          <a:cs typeface="+mn-ea"/>
                          <a:sym typeface="+mn-lt"/>
                        </a:rPr>
                        <a:t>忙而不乱的</a:t>
                      </a:r>
                      <a:r>
                        <a:rPr lang="en-US" altLang="zh-TW" sz="1800">
                          <a:latin typeface="+mn-lt"/>
                          <a:ea typeface="+mn-ea"/>
                          <a:cs typeface="+mn-ea"/>
                          <a:sym typeface="+mn-lt"/>
                        </a:rPr>
                        <a:t>IE / 209</a:t>
                      </a:r>
                      <a:endParaRPr lang="en-US" altLang="zh-TW" sz="1800" b="1">
                        <a:latin typeface="+mn-lt"/>
                        <a:ea typeface="+mn-ea"/>
                        <a:cs typeface="+mn-ea"/>
                        <a:sym typeface="+mn-lt"/>
                      </a:endParaRPr>
                    </a:p>
                  </a:txBody>
                  <a:tcPr marL="91455" marR="91455" marT="45726" marB="45726"/>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55" marR="91455" marT="45726" marB="45726"/>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CN" sz="2000">
                          <a:latin typeface="+mn-lt"/>
                          <a:ea typeface="+mn-ea"/>
                          <a:cs typeface="+mn-ea"/>
                          <a:sym typeface="+mn-lt"/>
                        </a:rPr>
                        <a:t>2.7 </a:t>
                      </a:r>
                      <a:r>
                        <a:rPr lang="zh-CN" altLang="en-US" sz="2000">
                          <a:latin typeface="+mn-lt"/>
                          <a:ea typeface="+mn-ea"/>
                          <a:cs typeface="+mn-ea"/>
                          <a:sym typeface="+mn-lt"/>
                        </a:rPr>
                        <a:t>工艺图纸版次管理 </a:t>
                      </a:r>
                      <a:r>
                        <a:rPr lang="en-US" altLang="zh-CN" sz="2000">
                          <a:latin typeface="+mn-lt"/>
                          <a:ea typeface="+mn-ea"/>
                          <a:cs typeface="+mn-ea"/>
                          <a:sym typeface="+mn-lt"/>
                        </a:rPr>
                        <a:t>/ 256</a:t>
                      </a:r>
                      <a:endParaRPr lang="zh-CN" altLang="en-US" sz="2000">
                        <a:latin typeface="+mn-lt"/>
                        <a:ea typeface="+mn-ea"/>
                        <a:cs typeface="+mn-ea"/>
                        <a:sym typeface="+mn-lt"/>
                      </a:endParaRPr>
                    </a:p>
                  </a:txBody>
                  <a:tcPr marL="91455" marR="91455" marT="45726" marB="45726"/>
                </a:tc>
                <a:extLst>
                  <a:ext uri="{0D108BD9-81ED-4DB2-BD59-A6C34878D82A}">
                    <a16:rowId xmlns:a16="http://schemas.microsoft.com/office/drawing/2014/main" val="10001"/>
                  </a:ext>
                </a:extLst>
              </a:tr>
              <a:tr h="472331">
                <a:tc>
                  <a:txBody>
                    <a:bodyPr/>
                    <a:lstStyle/>
                    <a:p>
                      <a:pPr>
                        <a:lnSpc>
                          <a:spcPct val="120000"/>
                        </a:lnSpc>
                        <a:spcBef>
                          <a:spcPts val="0"/>
                        </a:spcBef>
                        <a:spcAft>
                          <a:spcPts val="0"/>
                        </a:spcAft>
                      </a:pPr>
                      <a:endParaRPr lang="zh-CN" altLang="en-US" sz="1800">
                        <a:latin typeface="+mn-lt"/>
                        <a:ea typeface="+mn-ea"/>
                        <a:cs typeface="+mn-ea"/>
                        <a:sym typeface="+mn-lt"/>
                      </a:endParaRPr>
                    </a:p>
                  </a:txBody>
                  <a:tcPr marL="91455" marR="91455" marT="45726" marB="45726"/>
                </a:tc>
                <a:tc>
                  <a:txBody>
                    <a:bodyPr/>
                    <a:lstStyle/>
                    <a:p>
                      <a:pPr marL="0" marR="0" indent="0" algn="l" defTabSz="1316455" rtl="0" eaLnBrk="1" fontAlgn="auto" latinLnBrk="0" hangingPunct="1">
                        <a:lnSpc>
                          <a:spcPct val="120000"/>
                        </a:lnSpc>
                        <a:spcBef>
                          <a:spcPct val="0"/>
                        </a:spcBef>
                        <a:spcAft>
                          <a:spcPts val="0"/>
                        </a:spcAft>
                        <a:buClrTx/>
                        <a:buSzTx/>
                        <a:buFontTx/>
                        <a:buNone/>
                        <a:tabLst/>
                        <a:defRPr/>
                      </a:pPr>
                      <a:r>
                        <a:rPr lang="en-US" altLang="zh-TW" sz="1800">
                          <a:latin typeface="+mn-lt"/>
                          <a:ea typeface="+mn-ea"/>
                          <a:cs typeface="+mn-ea"/>
                          <a:sym typeface="+mn-lt"/>
                        </a:rPr>
                        <a:t>1.1 IE</a:t>
                      </a:r>
                      <a:r>
                        <a:rPr lang="zh-CN" altLang="en-US" sz="1800">
                          <a:latin typeface="+mn-lt"/>
                          <a:ea typeface="+mn-ea"/>
                          <a:cs typeface="+mn-ea"/>
                          <a:sym typeface="+mn-lt"/>
                        </a:rPr>
                        <a:t>的职责 </a:t>
                      </a:r>
                      <a:r>
                        <a:rPr lang="en-US" altLang="zh-CN" sz="1800">
                          <a:latin typeface="+mn-lt"/>
                          <a:ea typeface="+mn-ea"/>
                          <a:cs typeface="+mn-ea"/>
                          <a:sym typeface="+mn-lt"/>
                        </a:rPr>
                        <a:t>/ 209</a:t>
                      </a:r>
                      <a:endParaRPr lang="en-US" altLang="zh-TW" sz="1800">
                        <a:latin typeface="+mn-lt"/>
                        <a:ea typeface="+mn-ea"/>
                        <a:cs typeface="+mn-ea"/>
                        <a:sym typeface="+mn-lt"/>
                      </a:endParaRPr>
                    </a:p>
                  </a:txBody>
                  <a:tcPr marL="91455" marR="91455" marT="45726" marB="45726"/>
                </a:tc>
                <a:tc>
                  <a:txBody>
                    <a:bodyPr/>
                    <a:lstStyle/>
                    <a:p>
                      <a:pPr>
                        <a:lnSpc>
                          <a:spcPct val="120000"/>
                        </a:lnSpc>
                        <a:spcBef>
                          <a:spcPts val="0"/>
                        </a:spcBef>
                        <a:spcAft>
                          <a:spcPts val="0"/>
                        </a:spcAft>
                      </a:pPr>
                      <a:endParaRPr lang="zh-CN" altLang="en-US" sz="1800" b="0">
                        <a:latin typeface="+mn-lt"/>
                        <a:ea typeface="+mn-ea"/>
                        <a:cs typeface="+mn-ea"/>
                        <a:sym typeface="+mn-lt"/>
                      </a:endParaRPr>
                    </a:p>
                  </a:txBody>
                  <a:tcPr marL="91455" marR="91455" marT="45726" marB="45726"/>
                </a:tc>
                <a:tc>
                  <a:txBody>
                    <a:bodyPr/>
                    <a:lstStyle/>
                    <a:p>
                      <a:pPr eaLnBrk="1" hangingPunct="1">
                        <a:lnSpc>
                          <a:spcPct val="120000"/>
                        </a:lnSpc>
                        <a:spcBef>
                          <a:spcPct val="0"/>
                        </a:spcBef>
                        <a:spcAft>
                          <a:spcPts val="0"/>
                        </a:spcAft>
                      </a:pPr>
                      <a:r>
                        <a:rPr lang="en-US" altLang="zh-CN" sz="1800">
                          <a:latin typeface="+mn-lt"/>
                          <a:ea typeface="+mn-ea"/>
                          <a:cs typeface="+mn-ea"/>
                          <a:sym typeface="+mn-lt"/>
                        </a:rPr>
                        <a:t>2.8 </a:t>
                      </a:r>
                      <a:r>
                        <a:rPr lang="zh-CN" altLang="en-US" sz="1800">
                          <a:latin typeface="+mn-lt"/>
                          <a:ea typeface="+mn-ea"/>
                          <a:cs typeface="+mn-ea"/>
                          <a:sym typeface="+mn-lt"/>
                        </a:rPr>
                        <a:t>一定要受控的工程技朮数据 </a:t>
                      </a:r>
                      <a:r>
                        <a:rPr lang="en-US" altLang="zh-CN" sz="1800">
                          <a:latin typeface="+mn-lt"/>
                          <a:ea typeface="+mn-ea"/>
                          <a:cs typeface="+mn-ea"/>
                          <a:sym typeface="+mn-lt"/>
                        </a:rPr>
                        <a:t>/ 256</a:t>
                      </a:r>
                      <a:endParaRPr lang="zh-CN" altLang="en-US" sz="1800" i="1">
                        <a:latin typeface="+mn-lt"/>
                        <a:ea typeface="+mn-ea"/>
                        <a:cs typeface="+mn-ea"/>
                        <a:sym typeface="+mn-lt"/>
                      </a:endParaRPr>
                    </a:p>
                  </a:txBody>
                  <a:tcPr marL="91455" marR="91455" marT="45726" marB="45726"/>
                </a:tc>
                <a:extLst>
                  <a:ext uri="{0D108BD9-81ED-4DB2-BD59-A6C34878D82A}">
                    <a16:rowId xmlns:a16="http://schemas.microsoft.com/office/drawing/2014/main" val="10002"/>
                  </a:ext>
                </a:extLst>
              </a:tr>
              <a:tr h="472501">
                <a:tc>
                  <a:txBody>
                    <a:bodyPr/>
                    <a:lstStyle/>
                    <a:p>
                      <a:pPr>
                        <a:lnSpc>
                          <a:spcPct val="120000"/>
                        </a:lnSpc>
                        <a:spcBef>
                          <a:spcPts val="0"/>
                        </a:spcBef>
                        <a:spcAft>
                          <a:spcPts val="0"/>
                        </a:spcAft>
                      </a:pPr>
                      <a:endParaRPr lang="zh-CN" altLang="en-US" sz="1800">
                        <a:latin typeface="+mn-lt"/>
                        <a:ea typeface="+mn-ea"/>
                        <a:cs typeface="+mn-ea"/>
                        <a:sym typeface="+mn-lt"/>
                      </a:endParaRPr>
                    </a:p>
                  </a:txBody>
                  <a:tcPr marL="91455" marR="91455" marT="45726" marB="45726"/>
                </a:tc>
                <a:tc>
                  <a:txBody>
                    <a:bodyPr/>
                    <a:lstStyle/>
                    <a:p>
                      <a:pPr marL="0" marR="0" indent="0" algn="l" defTabSz="1316455" rtl="0" eaLnBrk="1" fontAlgn="auto" latinLnBrk="0" hangingPunct="1">
                        <a:lnSpc>
                          <a:spcPct val="120000"/>
                        </a:lnSpc>
                        <a:spcBef>
                          <a:spcPct val="0"/>
                        </a:spcBef>
                        <a:spcAft>
                          <a:spcPts val="0"/>
                        </a:spcAft>
                        <a:buClrTx/>
                        <a:buSzTx/>
                        <a:buFontTx/>
                        <a:buNone/>
                        <a:tabLst/>
                        <a:defRPr/>
                      </a:pPr>
                      <a:r>
                        <a:rPr lang="en-US" altLang="zh-CN" sz="1800">
                          <a:latin typeface="+mn-lt"/>
                          <a:ea typeface="+mn-ea"/>
                          <a:cs typeface="+mn-ea"/>
                          <a:sym typeface="+mn-lt"/>
                        </a:rPr>
                        <a:t>1.2 IE</a:t>
                      </a:r>
                      <a:r>
                        <a:rPr lang="zh-CN" altLang="en-US" sz="1800">
                          <a:latin typeface="+mn-lt"/>
                          <a:ea typeface="+mn-ea"/>
                          <a:cs typeface="+mn-ea"/>
                          <a:sym typeface="+mn-lt"/>
                        </a:rPr>
                        <a:t>直接为生产服务 </a:t>
                      </a:r>
                      <a:r>
                        <a:rPr lang="en-US" altLang="zh-CN" sz="1800">
                          <a:latin typeface="+mn-lt"/>
                          <a:ea typeface="+mn-ea"/>
                          <a:cs typeface="+mn-ea"/>
                          <a:sym typeface="+mn-lt"/>
                        </a:rPr>
                        <a:t>/ 212</a:t>
                      </a:r>
                      <a:endParaRPr lang="en-US" altLang="zh-TW" sz="1800">
                        <a:latin typeface="+mn-lt"/>
                        <a:ea typeface="+mn-ea"/>
                        <a:cs typeface="+mn-ea"/>
                        <a:sym typeface="+mn-lt"/>
                      </a:endParaRPr>
                    </a:p>
                  </a:txBody>
                  <a:tcPr marL="91455" marR="91455" marT="45726" marB="45726"/>
                </a:tc>
                <a:tc>
                  <a:txBody>
                    <a:bodyPr/>
                    <a:lstStyle/>
                    <a:p>
                      <a:pPr>
                        <a:lnSpc>
                          <a:spcPct val="120000"/>
                        </a:lnSpc>
                        <a:spcBef>
                          <a:spcPts val="0"/>
                        </a:spcBef>
                        <a:spcAft>
                          <a:spcPts val="0"/>
                        </a:spcAft>
                      </a:pPr>
                      <a:endParaRPr lang="zh-CN" altLang="en-US" sz="1800" b="0">
                        <a:latin typeface="+mn-lt"/>
                        <a:ea typeface="+mn-ea"/>
                        <a:cs typeface="+mn-ea"/>
                        <a:sym typeface="+mn-lt"/>
                      </a:endParaRPr>
                    </a:p>
                  </a:txBody>
                  <a:tcPr marL="91455" marR="91455" marT="45726" marB="45726"/>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zh-CN" altLang="en-US" sz="1800">
                          <a:latin typeface="+mn-lt"/>
                          <a:ea typeface="+mn-ea"/>
                          <a:cs typeface="+mn-ea"/>
                          <a:sym typeface="+mn-lt"/>
                        </a:rPr>
                        <a:t>提升工程效率</a:t>
                      </a:r>
                      <a:r>
                        <a:rPr lang="en-US" altLang="zh-CN" sz="1800">
                          <a:latin typeface="+mn-lt"/>
                          <a:ea typeface="+mn-ea"/>
                          <a:cs typeface="+mn-ea"/>
                          <a:sym typeface="+mn-lt"/>
                        </a:rPr>
                        <a:t>,</a:t>
                      </a:r>
                      <a:r>
                        <a:rPr lang="zh-CN" altLang="en-US" sz="1800">
                          <a:latin typeface="+mn-lt"/>
                          <a:ea typeface="+mn-ea"/>
                          <a:cs typeface="+mn-ea"/>
                          <a:sym typeface="+mn-lt"/>
                        </a:rPr>
                        <a:t>不遗余力 </a:t>
                      </a:r>
                      <a:r>
                        <a:rPr lang="en-US" altLang="zh-CN" sz="1800">
                          <a:latin typeface="+mn-lt"/>
                          <a:ea typeface="+mn-ea"/>
                          <a:cs typeface="+mn-ea"/>
                          <a:sym typeface="+mn-lt"/>
                        </a:rPr>
                        <a:t>/ 257</a:t>
                      </a:r>
                      <a:endParaRPr lang="zh-CN" altLang="en-US" sz="1800">
                        <a:latin typeface="+mn-lt"/>
                        <a:ea typeface="+mn-ea"/>
                        <a:cs typeface="+mn-ea"/>
                        <a:sym typeface="+mn-lt"/>
                      </a:endParaRPr>
                    </a:p>
                  </a:txBody>
                  <a:tcPr marL="91455" marR="91455" marT="45726" marB="45726"/>
                </a:tc>
                <a:extLst>
                  <a:ext uri="{0D108BD9-81ED-4DB2-BD59-A6C34878D82A}">
                    <a16:rowId xmlns:a16="http://schemas.microsoft.com/office/drawing/2014/main" val="10003"/>
                  </a:ext>
                </a:extLst>
              </a:tr>
              <a:tr h="472501">
                <a:tc>
                  <a:txBody>
                    <a:bodyPr/>
                    <a:lstStyle/>
                    <a:p>
                      <a:pPr>
                        <a:lnSpc>
                          <a:spcPct val="120000"/>
                        </a:lnSpc>
                        <a:spcBef>
                          <a:spcPts val="0"/>
                        </a:spcBef>
                        <a:spcAft>
                          <a:spcPts val="0"/>
                        </a:spcAft>
                      </a:pPr>
                      <a:endParaRPr lang="zh-CN" altLang="en-US" sz="1800">
                        <a:latin typeface="+mn-lt"/>
                        <a:ea typeface="+mn-ea"/>
                        <a:cs typeface="+mn-ea"/>
                        <a:sym typeface="+mn-lt"/>
                      </a:endParaRPr>
                    </a:p>
                  </a:txBody>
                  <a:tcPr marL="91455" marR="91455" marT="45726" marB="45726"/>
                </a:tc>
                <a:tc>
                  <a:txBody>
                    <a:bodyPr/>
                    <a:lstStyle/>
                    <a:p>
                      <a:pPr eaLnBrk="1" hangingPunct="1">
                        <a:lnSpc>
                          <a:spcPct val="120000"/>
                        </a:lnSpc>
                        <a:spcBef>
                          <a:spcPct val="0"/>
                        </a:spcBef>
                        <a:spcAft>
                          <a:spcPts val="0"/>
                        </a:spcAft>
                      </a:pPr>
                      <a:r>
                        <a:rPr lang="en-US" altLang="zh-CN" sz="1800">
                          <a:latin typeface="+mn-lt"/>
                          <a:ea typeface="+mn-ea"/>
                          <a:cs typeface="+mn-ea"/>
                          <a:sym typeface="+mn-lt"/>
                        </a:rPr>
                        <a:t>1.3 IE</a:t>
                      </a:r>
                      <a:r>
                        <a:rPr lang="zh-CN" altLang="en-US" sz="1800">
                          <a:latin typeface="+mn-lt"/>
                          <a:ea typeface="+mn-ea"/>
                          <a:cs typeface="+mn-ea"/>
                          <a:sym typeface="+mn-lt"/>
                        </a:rPr>
                        <a:t>是公司的利润驱动器 </a:t>
                      </a:r>
                      <a:r>
                        <a:rPr lang="en-US" altLang="zh-CN" sz="1800">
                          <a:latin typeface="+mn-lt"/>
                          <a:ea typeface="+mn-ea"/>
                          <a:cs typeface="+mn-ea"/>
                          <a:sym typeface="+mn-lt"/>
                        </a:rPr>
                        <a:t>/ 214</a:t>
                      </a:r>
                      <a:endParaRPr lang="en-US" altLang="zh-TW" sz="1800">
                        <a:latin typeface="+mn-lt"/>
                        <a:ea typeface="+mn-ea"/>
                        <a:cs typeface="+mn-ea"/>
                        <a:sym typeface="+mn-lt"/>
                      </a:endParaRPr>
                    </a:p>
                  </a:txBody>
                  <a:tcPr marL="91455" marR="91455" marT="45726" marB="45726"/>
                </a:tc>
                <a:tc>
                  <a:txBody>
                    <a:bodyPr/>
                    <a:lstStyle/>
                    <a:p>
                      <a:pPr>
                        <a:lnSpc>
                          <a:spcPct val="120000"/>
                        </a:lnSpc>
                        <a:spcBef>
                          <a:spcPts val="0"/>
                        </a:spcBef>
                        <a:spcAft>
                          <a:spcPts val="0"/>
                        </a:spcAft>
                      </a:pPr>
                      <a:endParaRPr lang="zh-CN" altLang="en-US" sz="1800" b="0">
                        <a:latin typeface="+mn-lt"/>
                        <a:ea typeface="+mn-ea"/>
                        <a:cs typeface="+mn-ea"/>
                        <a:sym typeface="+mn-lt"/>
                      </a:endParaRPr>
                    </a:p>
                  </a:txBody>
                  <a:tcPr marL="91455" marR="91455" marT="45726" marB="45726"/>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CN" sz="1800">
                          <a:latin typeface="+mn-lt"/>
                          <a:ea typeface="+mn-ea"/>
                          <a:cs typeface="+mn-ea"/>
                          <a:sym typeface="+mn-lt"/>
                        </a:rPr>
                        <a:t>3.1 </a:t>
                      </a:r>
                      <a:r>
                        <a:rPr lang="zh-CN" altLang="en-US" sz="1800">
                          <a:latin typeface="+mn-lt"/>
                          <a:ea typeface="+mn-ea"/>
                          <a:cs typeface="+mn-ea"/>
                          <a:sym typeface="+mn-lt"/>
                        </a:rPr>
                        <a:t>人机工程学研究和应用 </a:t>
                      </a:r>
                      <a:r>
                        <a:rPr lang="en-US" altLang="zh-CN" sz="1800">
                          <a:latin typeface="+mn-lt"/>
                          <a:ea typeface="+mn-ea"/>
                          <a:cs typeface="+mn-ea"/>
                          <a:sym typeface="+mn-lt"/>
                        </a:rPr>
                        <a:t>/ 259</a:t>
                      </a:r>
                      <a:endParaRPr lang="zh-CN" altLang="en-US" sz="1800">
                        <a:latin typeface="+mn-lt"/>
                        <a:ea typeface="+mn-ea"/>
                        <a:cs typeface="+mn-ea"/>
                        <a:sym typeface="+mn-lt"/>
                      </a:endParaRPr>
                    </a:p>
                  </a:txBody>
                  <a:tcPr marL="91455" marR="91455" marT="45726" marB="45726"/>
                </a:tc>
                <a:extLst>
                  <a:ext uri="{0D108BD9-81ED-4DB2-BD59-A6C34878D82A}">
                    <a16:rowId xmlns:a16="http://schemas.microsoft.com/office/drawing/2014/main" val="10004"/>
                  </a:ext>
                </a:extLst>
              </a:tr>
              <a:tr h="536306">
                <a:tc>
                  <a:txBody>
                    <a:bodyPr/>
                    <a:lstStyle/>
                    <a:p>
                      <a:pPr>
                        <a:lnSpc>
                          <a:spcPct val="120000"/>
                        </a:lnSpc>
                        <a:spcBef>
                          <a:spcPts val="0"/>
                        </a:spcBef>
                        <a:spcAft>
                          <a:spcPts val="0"/>
                        </a:spcAft>
                      </a:pPr>
                      <a:r>
                        <a:rPr lang="en-US" altLang="zh-CN" sz="1800">
                          <a:latin typeface="+mn-lt"/>
                          <a:ea typeface="+mn-ea"/>
                          <a:cs typeface="+mn-ea"/>
                          <a:sym typeface="+mn-lt"/>
                        </a:rPr>
                        <a:t>2.</a:t>
                      </a:r>
                      <a:endParaRPr lang="zh-CN" altLang="en-US" sz="1800">
                        <a:latin typeface="+mn-lt"/>
                        <a:ea typeface="+mn-ea"/>
                        <a:cs typeface="+mn-ea"/>
                        <a:sym typeface="+mn-lt"/>
                      </a:endParaRPr>
                    </a:p>
                  </a:txBody>
                  <a:tcPr marL="91455" marR="91455" marT="45726" marB="45726"/>
                </a:tc>
                <a:tc>
                  <a:txBody>
                    <a:bodyPr/>
                    <a:lstStyle/>
                    <a:p>
                      <a:pPr eaLnBrk="1" hangingPunct="1">
                        <a:lnSpc>
                          <a:spcPct val="120000"/>
                        </a:lnSpc>
                        <a:spcBef>
                          <a:spcPct val="0"/>
                        </a:spcBef>
                        <a:spcAft>
                          <a:spcPts val="0"/>
                        </a:spcAft>
                      </a:pPr>
                      <a:r>
                        <a:rPr lang="zh-CN" altLang="en-US" sz="1800">
                          <a:latin typeface="+mn-lt"/>
                          <a:ea typeface="+mn-ea"/>
                          <a:cs typeface="+mn-ea"/>
                          <a:sym typeface="+mn-lt"/>
                        </a:rPr>
                        <a:t>工程技朮数据管理有条不紊 </a:t>
                      </a:r>
                      <a:r>
                        <a:rPr lang="en-US" altLang="zh-CN" sz="1800">
                          <a:latin typeface="+mn-lt"/>
                          <a:ea typeface="+mn-ea"/>
                          <a:cs typeface="+mn-ea"/>
                          <a:sym typeface="+mn-lt"/>
                        </a:rPr>
                        <a:t>/ 217</a:t>
                      </a:r>
                      <a:endParaRPr lang="en-US" altLang="zh-TW" sz="1800" b="1">
                        <a:latin typeface="+mn-lt"/>
                        <a:ea typeface="+mn-ea"/>
                        <a:cs typeface="+mn-ea"/>
                        <a:sym typeface="+mn-lt"/>
                      </a:endParaRPr>
                    </a:p>
                  </a:txBody>
                  <a:tcPr marL="91455" marR="91455" marT="45726" marB="45726"/>
                </a:tc>
                <a:tc>
                  <a:txBody>
                    <a:bodyPr/>
                    <a:lstStyle/>
                    <a:p>
                      <a:pPr>
                        <a:lnSpc>
                          <a:spcPct val="120000"/>
                        </a:lnSpc>
                        <a:spcBef>
                          <a:spcPts val="0"/>
                        </a:spcBef>
                        <a:spcAft>
                          <a:spcPts val="0"/>
                        </a:spcAft>
                      </a:pPr>
                      <a:endParaRPr lang="zh-CN" altLang="en-US" sz="1800" b="0">
                        <a:latin typeface="+mn-lt"/>
                        <a:ea typeface="+mn-ea"/>
                        <a:cs typeface="+mn-ea"/>
                        <a:sym typeface="+mn-lt"/>
                      </a:endParaRPr>
                    </a:p>
                  </a:txBody>
                  <a:tcPr marL="91455" marR="91455" marT="45726" marB="45726"/>
                </a:tc>
                <a:tc>
                  <a:txBody>
                    <a:bodyPr/>
                    <a:lstStyle/>
                    <a:p>
                      <a:pPr eaLnBrk="1" hangingPunct="1">
                        <a:lnSpc>
                          <a:spcPct val="120000"/>
                        </a:lnSpc>
                        <a:spcBef>
                          <a:spcPct val="0"/>
                        </a:spcBef>
                        <a:spcAft>
                          <a:spcPts val="0"/>
                        </a:spcAft>
                      </a:pPr>
                      <a:r>
                        <a:rPr lang="en-US" altLang="zh-CN" sz="1800">
                          <a:latin typeface="+mn-lt"/>
                          <a:ea typeface="+mn-ea"/>
                          <a:cs typeface="+mn-ea"/>
                          <a:sym typeface="+mn-lt"/>
                        </a:rPr>
                        <a:t>3.2 </a:t>
                      </a:r>
                      <a:r>
                        <a:rPr lang="zh-CN" altLang="en-US" sz="1800">
                          <a:latin typeface="+mn-lt"/>
                          <a:ea typeface="+mn-ea"/>
                          <a:cs typeface="+mn-ea"/>
                          <a:sym typeface="+mn-lt"/>
                        </a:rPr>
                        <a:t>操作动作分析管理 </a:t>
                      </a:r>
                      <a:r>
                        <a:rPr lang="en-US" altLang="zh-CN" sz="1800">
                          <a:latin typeface="+mn-lt"/>
                          <a:ea typeface="+mn-ea"/>
                          <a:cs typeface="+mn-ea"/>
                          <a:sym typeface="+mn-lt"/>
                        </a:rPr>
                        <a:t>/ 262</a:t>
                      </a:r>
                      <a:endParaRPr lang="zh-CN" altLang="en-US" sz="1800">
                        <a:latin typeface="+mn-lt"/>
                        <a:ea typeface="+mn-ea"/>
                        <a:cs typeface="+mn-ea"/>
                        <a:sym typeface="+mn-lt"/>
                      </a:endParaRPr>
                    </a:p>
                  </a:txBody>
                  <a:tcPr marL="91455" marR="91455" marT="45726" marB="45726"/>
                </a:tc>
                <a:extLst>
                  <a:ext uri="{0D108BD9-81ED-4DB2-BD59-A6C34878D82A}">
                    <a16:rowId xmlns:a16="http://schemas.microsoft.com/office/drawing/2014/main" val="10005"/>
                  </a:ext>
                </a:extLst>
              </a:tr>
              <a:tr h="425698">
                <a:tc>
                  <a:txBody>
                    <a:bodyPr/>
                    <a:lstStyle/>
                    <a:p>
                      <a:pPr>
                        <a:lnSpc>
                          <a:spcPct val="120000"/>
                        </a:lnSpc>
                        <a:spcBef>
                          <a:spcPts val="0"/>
                        </a:spcBef>
                        <a:spcAft>
                          <a:spcPts val="0"/>
                        </a:spcAft>
                      </a:pPr>
                      <a:endParaRPr lang="zh-CN" altLang="en-US" sz="1800">
                        <a:latin typeface="+mn-lt"/>
                        <a:ea typeface="+mn-ea"/>
                        <a:cs typeface="+mn-ea"/>
                        <a:sym typeface="+mn-lt"/>
                      </a:endParaRPr>
                    </a:p>
                  </a:txBody>
                  <a:tcPr marL="91455" marR="91455" marT="45726" marB="45726"/>
                </a:tc>
                <a:tc>
                  <a:txBody>
                    <a:bodyPr/>
                    <a:lstStyle/>
                    <a:p>
                      <a:pPr eaLnBrk="1" hangingPunct="1">
                        <a:lnSpc>
                          <a:spcPct val="120000"/>
                        </a:lnSpc>
                        <a:spcBef>
                          <a:spcPct val="0"/>
                        </a:spcBef>
                        <a:spcAft>
                          <a:spcPts val="0"/>
                        </a:spcAft>
                      </a:pPr>
                      <a:r>
                        <a:rPr lang="en-US" altLang="zh-CN" sz="1800">
                          <a:latin typeface="+mn-lt"/>
                          <a:ea typeface="+mn-ea"/>
                          <a:cs typeface="+mn-ea"/>
                          <a:sym typeface="+mn-lt"/>
                        </a:rPr>
                        <a:t>2.1 </a:t>
                      </a:r>
                      <a:r>
                        <a:rPr lang="zh-CN" altLang="en-US" sz="1800">
                          <a:latin typeface="+mn-lt"/>
                          <a:ea typeface="+mn-ea"/>
                          <a:cs typeface="+mn-ea"/>
                          <a:sym typeface="+mn-lt"/>
                        </a:rPr>
                        <a:t>无差错接收外来文件数据 </a:t>
                      </a:r>
                      <a:r>
                        <a:rPr lang="en-US" altLang="zh-CN" sz="1800">
                          <a:latin typeface="+mn-lt"/>
                          <a:ea typeface="+mn-ea"/>
                          <a:cs typeface="+mn-ea"/>
                          <a:sym typeface="+mn-lt"/>
                        </a:rPr>
                        <a:t>/ 219</a:t>
                      </a:r>
                      <a:endParaRPr lang="en-US" altLang="zh-TW" sz="1800">
                        <a:latin typeface="+mn-lt"/>
                        <a:ea typeface="+mn-ea"/>
                        <a:cs typeface="+mn-ea"/>
                        <a:sym typeface="+mn-lt"/>
                      </a:endParaRPr>
                    </a:p>
                  </a:txBody>
                  <a:tcPr marL="91455" marR="91455" marT="45726" marB="45726"/>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55" marR="91455" marT="45726" marB="45726"/>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CN" sz="2000">
                          <a:latin typeface="+mn-lt"/>
                          <a:ea typeface="+mn-ea"/>
                          <a:cs typeface="+mn-ea"/>
                          <a:sym typeface="+mn-lt"/>
                        </a:rPr>
                        <a:t>3.3 </a:t>
                      </a:r>
                      <a:r>
                        <a:rPr lang="zh-CN" altLang="en-US" sz="2000">
                          <a:latin typeface="+mn-lt"/>
                          <a:ea typeface="+mn-ea"/>
                          <a:cs typeface="+mn-ea"/>
                          <a:sym typeface="+mn-lt"/>
                        </a:rPr>
                        <a:t>标准工时标准吗 </a:t>
                      </a:r>
                      <a:r>
                        <a:rPr lang="en-US" altLang="zh-CN" sz="2000">
                          <a:latin typeface="+mn-lt"/>
                          <a:ea typeface="+mn-ea"/>
                          <a:cs typeface="+mn-ea"/>
                          <a:sym typeface="+mn-lt"/>
                        </a:rPr>
                        <a:t>/ 263</a:t>
                      </a:r>
                      <a:endParaRPr lang="zh-CN" altLang="en-US" sz="2000">
                        <a:latin typeface="+mn-lt"/>
                        <a:ea typeface="+mn-ea"/>
                        <a:cs typeface="+mn-ea"/>
                        <a:sym typeface="+mn-lt"/>
                      </a:endParaRPr>
                    </a:p>
                  </a:txBody>
                  <a:tcPr marL="91455" marR="91455" marT="45726" marB="45726"/>
                </a:tc>
                <a:extLst>
                  <a:ext uri="{0D108BD9-81ED-4DB2-BD59-A6C34878D82A}">
                    <a16:rowId xmlns:a16="http://schemas.microsoft.com/office/drawing/2014/main" val="10006"/>
                  </a:ext>
                </a:extLst>
              </a:tr>
              <a:tr h="472501">
                <a:tc>
                  <a:txBody>
                    <a:bodyPr/>
                    <a:lstStyle/>
                    <a:p>
                      <a:pPr>
                        <a:lnSpc>
                          <a:spcPct val="120000"/>
                        </a:lnSpc>
                        <a:spcBef>
                          <a:spcPts val="0"/>
                        </a:spcBef>
                        <a:spcAft>
                          <a:spcPts val="0"/>
                        </a:spcAft>
                      </a:pPr>
                      <a:endParaRPr lang="zh-CN" altLang="en-US" sz="2000">
                        <a:latin typeface="+mn-lt"/>
                        <a:ea typeface="+mn-ea"/>
                        <a:cs typeface="+mn-ea"/>
                        <a:sym typeface="+mn-lt"/>
                      </a:endParaRPr>
                    </a:p>
                  </a:txBody>
                  <a:tcPr marL="91455" marR="91455" marT="45726" marB="45726"/>
                </a:tc>
                <a:tc>
                  <a:txBody>
                    <a:bodyPr/>
                    <a:lstStyle/>
                    <a:p>
                      <a:pPr eaLnBrk="1" hangingPunct="1">
                        <a:lnSpc>
                          <a:spcPct val="120000"/>
                        </a:lnSpc>
                        <a:spcBef>
                          <a:spcPct val="0"/>
                        </a:spcBef>
                        <a:spcAft>
                          <a:spcPts val="0"/>
                        </a:spcAft>
                        <a:buFontTx/>
                        <a:buNone/>
                      </a:pPr>
                      <a:r>
                        <a:rPr lang="en-US" altLang="zh-CN" sz="2000">
                          <a:latin typeface="+mn-lt"/>
                          <a:ea typeface="+mn-ea"/>
                          <a:cs typeface="+mn-ea"/>
                          <a:sym typeface="+mn-lt"/>
                        </a:rPr>
                        <a:t>2.2 </a:t>
                      </a:r>
                      <a:r>
                        <a:rPr lang="zh-CN" altLang="en-US" sz="2000">
                          <a:latin typeface="+mn-lt"/>
                          <a:ea typeface="+mn-ea"/>
                          <a:cs typeface="+mn-ea"/>
                          <a:sym typeface="+mn-lt"/>
                        </a:rPr>
                        <a:t>文件必须发放到位 </a:t>
                      </a:r>
                      <a:r>
                        <a:rPr lang="en-US" altLang="zh-CN" sz="2000">
                          <a:latin typeface="+mn-lt"/>
                          <a:ea typeface="+mn-ea"/>
                          <a:cs typeface="+mn-ea"/>
                          <a:sym typeface="+mn-lt"/>
                        </a:rPr>
                        <a:t>/ 221</a:t>
                      </a:r>
                      <a:endParaRPr lang="en-US" altLang="zh-TW" sz="2000" b="1">
                        <a:latin typeface="+mn-lt"/>
                        <a:ea typeface="+mn-ea"/>
                        <a:cs typeface="+mn-ea"/>
                        <a:sym typeface="+mn-lt"/>
                      </a:endParaRPr>
                    </a:p>
                  </a:txBody>
                  <a:tcPr marL="91455" marR="91455" marT="45726" marB="45726"/>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55" marR="91455" marT="45726" marB="45726"/>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CN" sz="2000">
                          <a:latin typeface="+mn-lt"/>
                          <a:ea typeface="+mn-ea"/>
                          <a:cs typeface="+mn-ea"/>
                          <a:sym typeface="+mn-lt"/>
                        </a:rPr>
                        <a:t>3.4 </a:t>
                      </a:r>
                      <a:r>
                        <a:rPr lang="zh-CN" altLang="en-US" sz="2000">
                          <a:latin typeface="+mn-lt"/>
                          <a:ea typeface="+mn-ea"/>
                          <a:cs typeface="+mn-ea"/>
                          <a:sym typeface="+mn-lt"/>
                        </a:rPr>
                        <a:t>工程平衡的重要性 </a:t>
                      </a:r>
                      <a:r>
                        <a:rPr lang="en-US" altLang="zh-CN" sz="2000">
                          <a:latin typeface="+mn-lt"/>
                          <a:ea typeface="+mn-ea"/>
                          <a:cs typeface="+mn-ea"/>
                          <a:sym typeface="+mn-lt"/>
                        </a:rPr>
                        <a:t>/ 268</a:t>
                      </a:r>
                      <a:endParaRPr lang="zh-CN" altLang="en-US" sz="2000">
                        <a:latin typeface="+mn-lt"/>
                        <a:ea typeface="+mn-ea"/>
                        <a:cs typeface="+mn-ea"/>
                        <a:sym typeface="+mn-lt"/>
                      </a:endParaRPr>
                    </a:p>
                  </a:txBody>
                  <a:tcPr marL="91455" marR="91455" marT="45726" marB="45726"/>
                </a:tc>
                <a:extLst>
                  <a:ext uri="{0D108BD9-81ED-4DB2-BD59-A6C34878D82A}">
                    <a16:rowId xmlns:a16="http://schemas.microsoft.com/office/drawing/2014/main" val="10007"/>
                  </a:ext>
                </a:extLst>
              </a:tr>
              <a:tr h="472501">
                <a:tc>
                  <a:txBody>
                    <a:bodyPr/>
                    <a:lstStyle/>
                    <a:p>
                      <a:pPr>
                        <a:lnSpc>
                          <a:spcPct val="120000"/>
                        </a:lnSpc>
                        <a:spcBef>
                          <a:spcPts val="0"/>
                        </a:spcBef>
                        <a:spcAft>
                          <a:spcPts val="0"/>
                        </a:spcAft>
                      </a:pPr>
                      <a:endParaRPr lang="zh-CN" altLang="en-US" sz="2000">
                        <a:latin typeface="+mn-lt"/>
                        <a:ea typeface="+mn-ea"/>
                        <a:cs typeface="+mn-ea"/>
                        <a:sym typeface="+mn-lt"/>
                      </a:endParaRPr>
                    </a:p>
                  </a:txBody>
                  <a:tcPr marL="91455" marR="91455" marT="45726" marB="45726"/>
                </a:tc>
                <a:tc>
                  <a:txBody>
                    <a:bodyPr/>
                    <a:lstStyle/>
                    <a:p>
                      <a:pPr eaLnBrk="1" hangingPunct="1">
                        <a:lnSpc>
                          <a:spcPct val="120000"/>
                        </a:lnSpc>
                        <a:spcBef>
                          <a:spcPct val="0"/>
                        </a:spcBef>
                        <a:spcAft>
                          <a:spcPts val="0"/>
                        </a:spcAft>
                      </a:pPr>
                      <a:r>
                        <a:rPr lang="en-US" altLang="zh-CN" sz="2000">
                          <a:latin typeface="+mn-lt"/>
                          <a:ea typeface="+mn-ea"/>
                          <a:cs typeface="+mn-ea"/>
                          <a:sym typeface="+mn-lt"/>
                        </a:rPr>
                        <a:t>2.3 </a:t>
                      </a:r>
                      <a:r>
                        <a:rPr lang="zh-CN" altLang="en-US" sz="2000">
                          <a:latin typeface="+mn-lt"/>
                          <a:ea typeface="+mn-ea"/>
                          <a:cs typeface="+mn-ea"/>
                          <a:sym typeface="+mn-lt"/>
                        </a:rPr>
                        <a:t>安排出最合理的流程 </a:t>
                      </a:r>
                      <a:r>
                        <a:rPr lang="en-US" altLang="zh-CN" sz="2000">
                          <a:latin typeface="+mn-lt"/>
                          <a:ea typeface="+mn-ea"/>
                          <a:cs typeface="+mn-ea"/>
                          <a:sym typeface="+mn-lt"/>
                        </a:rPr>
                        <a:t>/ 223</a:t>
                      </a:r>
                      <a:endParaRPr lang="en-US" altLang="zh-TW" sz="2000">
                        <a:latin typeface="+mn-lt"/>
                        <a:ea typeface="+mn-ea"/>
                        <a:cs typeface="+mn-ea"/>
                        <a:sym typeface="+mn-lt"/>
                      </a:endParaRPr>
                    </a:p>
                  </a:txBody>
                  <a:tcPr marL="91455" marR="91455" marT="45726" marB="45726"/>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55" marR="91455" marT="45726" marB="45726"/>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CN" sz="2000">
                          <a:latin typeface="+mn-lt"/>
                          <a:ea typeface="+mn-ea"/>
                          <a:cs typeface="+mn-ea"/>
                          <a:sym typeface="+mn-lt"/>
                        </a:rPr>
                        <a:t>3.5 </a:t>
                      </a:r>
                      <a:r>
                        <a:rPr lang="zh-CN" altLang="en-US" sz="2000">
                          <a:latin typeface="+mn-lt"/>
                          <a:ea typeface="+mn-ea"/>
                          <a:cs typeface="+mn-ea"/>
                          <a:sym typeface="+mn-lt"/>
                        </a:rPr>
                        <a:t>协调生产能力 </a:t>
                      </a:r>
                      <a:r>
                        <a:rPr lang="en-US" altLang="zh-CN" sz="2000">
                          <a:latin typeface="+mn-lt"/>
                          <a:ea typeface="+mn-ea"/>
                          <a:cs typeface="+mn-ea"/>
                          <a:sym typeface="+mn-lt"/>
                        </a:rPr>
                        <a:t>/ 269</a:t>
                      </a:r>
                      <a:endParaRPr lang="zh-CN" altLang="en-US" sz="2000">
                        <a:latin typeface="+mn-lt"/>
                        <a:ea typeface="+mn-ea"/>
                        <a:cs typeface="+mn-ea"/>
                        <a:sym typeface="+mn-lt"/>
                      </a:endParaRPr>
                    </a:p>
                  </a:txBody>
                  <a:tcPr marL="91455" marR="91455" marT="45726" marB="45726"/>
                </a:tc>
                <a:extLst>
                  <a:ext uri="{0D108BD9-81ED-4DB2-BD59-A6C34878D82A}">
                    <a16:rowId xmlns:a16="http://schemas.microsoft.com/office/drawing/2014/main" val="10008"/>
                  </a:ext>
                </a:extLst>
              </a:tr>
              <a:tr h="507742">
                <a:tc>
                  <a:txBody>
                    <a:bodyPr/>
                    <a:lstStyle/>
                    <a:p>
                      <a:pPr>
                        <a:lnSpc>
                          <a:spcPct val="120000"/>
                        </a:lnSpc>
                        <a:spcBef>
                          <a:spcPts val="0"/>
                        </a:spcBef>
                        <a:spcAft>
                          <a:spcPts val="0"/>
                        </a:spcAft>
                      </a:pPr>
                      <a:endParaRPr lang="zh-CN" altLang="en-US" sz="2000">
                        <a:latin typeface="+mn-lt"/>
                        <a:ea typeface="+mn-ea"/>
                        <a:cs typeface="+mn-ea"/>
                        <a:sym typeface="+mn-lt"/>
                      </a:endParaRPr>
                    </a:p>
                  </a:txBody>
                  <a:tcPr marL="91455" marR="91455" marT="45726" marB="45726"/>
                </a:tc>
                <a:tc>
                  <a:txBody>
                    <a:bodyPr/>
                    <a:lstStyle/>
                    <a:p>
                      <a:pPr eaLnBrk="1" hangingPunct="1">
                        <a:lnSpc>
                          <a:spcPct val="120000"/>
                        </a:lnSpc>
                        <a:spcBef>
                          <a:spcPct val="0"/>
                        </a:spcBef>
                        <a:spcAft>
                          <a:spcPts val="0"/>
                        </a:spcAft>
                      </a:pPr>
                      <a:r>
                        <a:rPr lang="en-US" altLang="zh-CN" sz="2000">
                          <a:latin typeface="+mn-lt"/>
                          <a:ea typeface="+mn-ea"/>
                          <a:cs typeface="+mn-ea"/>
                          <a:sym typeface="+mn-lt"/>
                        </a:rPr>
                        <a:t>[</a:t>
                      </a:r>
                      <a:r>
                        <a:rPr lang="zh-CN" altLang="en-US" sz="2000">
                          <a:latin typeface="+mn-lt"/>
                          <a:ea typeface="+mn-ea"/>
                          <a:cs typeface="+mn-ea"/>
                          <a:sym typeface="+mn-lt"/>
                        </a:rPr>
                        <a:t>指引案例</a:t>
                      </a:r>
                      <a:r>
                        <a:rPr lang="en-US" altLang="zh-CN" sz="2000">
                          <a:latin typeface="+mn-lt"/>
                          <a:ea typeface="+mn-ea"/>
                          <a:cs typeface="+mn-ea"/>
                          <a:sym typeface="+mn-lt"/>
                        </a:rPr>
                        <a:t>]   </a:t>
                      </a:r>
                      <a:r>
                        <a:rPr lang="zh-CN" altLang="en-US" sz="2000">
                          <a:latin typeface="+mn-lt"/>
                          <a:ea typeface="+mn-ea"/>
                          <a:cs typeface="+mn-ea"/>
                          <a:sym typeface="+mn-lt"/>
                        </a:rPr>
                        <a:t>塑料件生产流程图 </a:t>
                      </a:r>
                      <a:r>
                        <a:rPr lang="en-US" altLang="zh-CN" sz="2000">
                          <a:latin typeface="+mn-lt"/>
                          <a:ea typeface="+mn-ea"/>
                          <a:cs typeface="+mn-ea"/>
                          <a:sym typeface="+mn-lt"/>
                        </a:rPr>
                        <a:t>/ 225</a:t>
                      </a:r>
                      <a:endParaRPr lang="en-US" altLang="zh-TW" sz="2000">
                        <a:latin typeface="+mn-lt"/>
                        <a:ea typeface="+mn-ea"/>
                        <a:cs typeface="+mn-ea"/>
                        <a:sym typeface="+mn-lt"/>
                      </a:endParaRPr>
                    </a:p>
                  </a:txBody>
                  <a:tcPr marL="91455" marR="91455" marT="45726" marB="45726"/>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55" marR="91455" marT="45726" marB="45726"/>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CN" sz="2000">
                          <a:latin typeface="+mn-lt"/>
                          <a:ea typeface="+mn-ea"/>
                          <a:cs typeface="+mn-ea"/>
                          <a:sym typeface="+mn-lt"/>
                        </a:rPr>
                        <a:t>3.6 </a:t>
                      </a:r>
                      <a:r>
                        <a:rPr lang="zh-CN" altLang="en-US" sz="2000">
                          <a:latin typeface="+mn-lt"/>
                          <a:ea typeface="+mn-ea"/>
                          <a:cs typeface="+mn-ea"/>
                          <a:sym typeface="+mn-lt"/>
                        </a:rPr>
                        <a:t>工程能力调查技朮 </a:t>
                      </a:r>
                      <a:r>
                        <a:rPr lang="en-US" altLang="zh-CN" sz="2000">
                          <a:latin typeface="+mn-lt"/>
                          <a:ea typeface="+mn-ea"/>
                          <a:cs typeface="+mn-ea"/>
                          <a:sym typeface="+mn-lt"/>
                        </a:rPr>
                        <a:t>/ 270</a:t>
                      </a:r>
                      <a:endParaRPr lang="zh-CN" altLang="en-US" sz="2000">
                        <a:latin typeface="+mn-lt"/>
                        <a:ea typeface="+mn-ea"/>
                        <a:cs typeface="+mn-ea"/>
                        <a:sym typeface="+mn-lt"/>
                      </a:endParaRPr>
                    </a:p>
                  </a:txBody>
                  <a:tcPr marL="91455" marR="91455" marT="45726" marB="45726"/>
                </a:tc>
                <a:extLst>
                  <a:ext uri="{0D108BD9-81ED-4DB2-BD59-A6C34878D82A}">
                    <a16:rowId xmlns:a16="http://schemas.microsoft.com/office/drawing/2014/main" val="10009"/>
                  </a:ext>
                </a:extLst>
              </a:tr>
              <a:tr h="425698">
                <a:tc>
                  <a:txBody>
                    <a:bodyPr/>
                    <a:lstStyle/>
                    <a:p>
                      <a:pPr>
                        <a:lnSpc>
                          <a:spcPct val="120000"/>
                        </a:lnSpc>
                        <a:spcBef>
                          <a:spcPts val="0"/>
                        </a:spcBef>
                        <a:spcAft>
                          <a:spcPts val="0"/>
                        </a:spcAft>
                      </a:pPr>
                      <a:endParaRPr lang="zh-CN" altLang="en-US" sz="2000">
                        <a:latin typeface="+mn-lt"/>
                        <a:ea typeface="+mn-ea"/>
                        <a:cs typeface="+mn-ea"/>
                        <a:sym typeface="+mn-lt"/>
                      </a:endParaRPr>
                    </a:p>
                  </a:txBody>
                  <a:tcPr marL="91455" marR="91455" marT="45726" marB="45726"/>
                </a:tc>
                <a:tc>
                  <a:txBody>
                    <a:bodyPr/>
                    <a:lstStyle/>
                    <a:p>
                      <a:pPr eaLnBrk="1" hangingPunct="1">
                        <a:lnSpc>
                          <a:spcPct val="120000"/>
                        </a:lnSpc>
                        <a:spcBef>
                          <a:spcPct val="0"/>
                        </a:spcBef>
                        <a:spcAft>
                          <a:spcPts val="0"/>
                        </a:spcAft>
                      </a:pPr>
                      <a:r>
                        <a:rPr lang="en-US" altLang="zh-CN" sz="2000">
                          <a:latin typeface="+mn-lt"/>
                          <a:ea typeface="+mn-ea"/>
                          <a:cs typeface="+mn-ea"/>
                          <a:sym typeface="+mn-lt"/>
                        </a:rPr>
                        <a:t>2.4 </a:t>
                      </a:r>
                      <a:r>
                        <a:rPr lang="zh-CN" altLang="en-US" sz="2000">
                          <a:latin typeface="+mn-lt"/>
                          <a:ea typeface="+mn-ea"/>
                          <a:cs typeface="+mn-ea"/>
                          <a:sym typeface="+mn-lt"/>
                        </a:rPr>
                        <a:t>怎样应用</a:t>
                      </a:r>
                      <a:r>
                        <a:rPr lang="en-US" altLang="zh-TW" sz="2000">
                          <a:latin typeface="+mn-lt"/>
                          <a:ea typeface="+mn-ea"/>
                          <a:cs typeface="+mn-ea"/>
                          <a:sym typeface="+mn-lt"/>
                        </a:rPr>
                        <a:t>FMEA / 227</a:t>
                      </a:r>
                    </a:p>
                  </a:txBody>
                  <a:tcPr marL="91455" marR="91455" marT="45726" marB="45726"/>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55" marR="91455" marT="45726" marB="45726"/>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CN" sz="2000">
                          <a:latin typeface="+mn-lt"/>
                          <a:ea typeface="+mn-ea"/>
                          <a:cs typeface="+mn-ea"/>
                          <a:sym typeface="+mn-lt"/>
                        </a:rPr>
                        <a:t>3.7 </a:t>
                      </a:r>
                      <a:r>
                        <a:rPr lang="zh-CN" altLang="en-US" sz="2000">
                          <a:latin typeface="+mn-lt"/>
                          <a:ea typeface="+mn-ea"/>
                          <a:cs typeface="+mn-ea"/>
                          <a:sym typeface="+mn-lt"/>
                        </a:rPr>
                        <a:t>提高生产性的方法调研 </a:t>
                      </a:r>
                      <a:r>
                        <a:rPr lang="en-US" altLang="zh-CN" sz="2000">
                          <a:latin typeface="+mn-lt"/>
                          <a:ea typeface="+mn-ea"/>
                          <a:cs typeface="+mn-ea"/>
                          <a:sym typeface="+mn-lt"/>
                        </a:rPr>
                        <a:t>/ 272</a:t>
                      </a:r>
                      <a:endParaRPr lang="zh-CN" altLang="en-US" sz="2000">
                        <a:latin typeface="+mn-lt"/>
                        <a:ea typeface="+mn-ea"/>
                        <a:cs typeface="+mn-ea"/>
                        <a:sym typeface="+mn-lt"/>
                      </a:endParaRPr>
                    </a:p>
                  </a:txBody>
                  <a:tcPr marL="91455" marR="91455" marT="45726" marB="45726"/>
                </a:tc>
                <a:extLst>
                  <a:ext uri="{0D108BD9-81ED-4DB2-BD59-A6C34878D82A}">
                    <a16:rowId xmlns:a16="http://schemas.microsoft.com/office/drawing/2014/main" val="10010"/>
                  </a:ext>
                </a:extLst>
              </a:tr>
              <a:tr h="425698">
                <a:tc>
                  <a:txBody>
                    <a:bodyPr/>
                    <a:lstStyle/>
                    <a:p>
                      <a:pPr>
                        <a:lnSpc>
                          <a:spcPct val="120000"/>
                        </a:lnSpc>
                        <a:spcBef>
                          <a:spcPts val="0"/>
                        </a:spcBef>
                        <a:spcAft>
                          <a:spcPts val="0"/>
                        </a:spcAft>
                      </a:pPr>
                      <a:endParaRPr lang="zh-CN" altLang="en-US" sz="2000">
                        <a:latin typeface="+mn-lt"/>
                        <a:ea typeface="+mn-ea"/>
                        <a:cs typeface="+mn-ea"/>
                        <a:sym typeface="+mn-lt"/>
                      </a:endParaRPr>
                    </a:p>
                  </a:txBody>
                  <a:tcPr marL="91455" marR="91455" marT="45726" marB="45726"/>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CN" sz="2000">
                          <a:latin typeface="+mn-lt"/>
                          <a:ea typeface="+mn-ea"/>
                          <a:cs typeface="+mn-ea"/>
                          <a:sym typeface="+mn-lt"/>
                        </a:rPr>
                        <a:t>[</a:t>
                      </a:r>
                      <a:r>
                        <a:rPr lang="zh-CN" altLang="en-US" sz="2000">
                          <a:latin typeface="+mn-lt"/>
                          <a:ea typeface="+mn-ea"/>
                          <a:cs typeface="+mn-ea"/>
                          <a:sym typeface="+mn-lt"/>
                        </a:rPr>
                        <a:t>指引案例</a:t>
                      </a:r>
                      <a:r>
                        <a:rPr lang="en-US" altLang="zh-CN" sz="2000">
                          <a:latin typeface="+mn-lt"/>
                          <a:ea typeface="+mn-ea"/>
                          <a:cs typeface="+mn-ea"/>
                          <a:sym typeface="+mn-lt"/>
                        </a:rPr>
                        <a:t>]   PFMEA</a:t>
                      </a:r>
                      <a:r>
                        <a:rPr lang="zh-CN" altLang="en-US" sz="2000">
                          <a:latin typeface="+mn-lt"/>
                          <a:ea typeface="+mn-ea"/>
                          <a:cs typeface="+mn-ea"/>
                          <a:sym typeface="+mn-lt"/>
                        </a:rPr>
                        <a:t>制定格式 </a:t>
                      </a:r>
                      <a:r>
                        <a:rPr lang="en-US" altLang="zh-CN" sz="2000">
                          <a:latin typeface="+mn-lt"/>
                          <a:ea typeface="+mn-ea"/>
                          <a:cs typeface="+mn-ea"/>
                          <a:sym typeface="+mn-lt"/>
                        </a:rPr>
                        <a:t>/ 238</a:t>
                      </a:r>
                      <a:endParaRPr lang="zh-CN" altLang="en-US" sz="2000">
                        <a:latin typeface="+mn-lt"/>
                        <a:ea typeface="+mn-ea"/>
                        <a:cs typeface="+mn-ea"/>
                        <a:sym typeface="+mn-lt"/>
                      </a:endParaRPr>
                    </a:p>
                  </a:txBody>
                  <a:tcPr marL="91455" marR="91455" marT="45726" marB="45726"/>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55" marR="91455" marT="45726" marB="45726"/>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CN" sz="2000">
                          <a:latin typeface="+mn-lt"/>
                          <a:ea typeface="+mn-ea"/>
                          <a:cs typeface="+mn-ea"/>
                          <a:sym typeface="+mn-lt"/>
                        </a:rPr>
                        <a:t>3.8 </a:t>
                      </a:r>
                      <a:r>
                        <a:rPr lang="zh-CN" altLang="en-US" sz="2000">
                          <a:latin typeface="+mn-lt"/>
                          <a:ea typeface="+mn-ea"/>
                          <a:cs typeface="+mn-ea"/>
                          <a:sym typeface="+mn-lt"/>
                        </a:rPr>
                        <a:t>减低工程损耗的技巧 </a:t>
                      </a:r>
                      <a:r>
                        <a:rPr lang="en-US" altLang="zh-CN" sz="2000">
                          <a:latin typeface="+mn-lt"/>
                          <a:ea typeface="+mn-ea"/>
                          <a:cs typeface="+mn-ea"/>
                          <a:sym typeface="+mn-lt"/>
                        </a:rPr>
                        <a:t>/ 273</a:t>
                      </a:r>
                      <a:endParaRPr lang="zh-CN" altLang="en-US" sz="2000">
                        <a:latin typeface="+mn-lt"/>
                        <a:ea typeface="+mn-ea"/>
                        <a:cs typeface="+mn-ea"/>
                        <a:sym typeface="+mn-lt"/>
                      </a:endParaRPr>
                    </a:p>
                  </a:txBody>
                  <a:tcPr marL="91455" marR="91455" marT="45726" marB="45726"/>
                </a:tc>
                <a:extLst>
                  <a:ext uri="{0D108BD9-81ED-4DB2-BD59-A6C34878D82A}">
                    <a16:rowId xmlns:a16="http://schemas.microsoft.com/office/drawing/2014/main" val="10011"/>
                  </a:ext>
                </a:extLst>
              </a:tr>
              <a:tr h="523670">
                <a:tc>
                  <a:txBody>
                    <a:bodyPr/>
                    <a:lstStyle/>
                    <a:p>
                      <a:pPr>
                        <a:lnSpc>
                          <a:spcPct val="120000"/>
                        </a:lnSpc>
                        <a:spcBef>
                          <a:spcPts val="0"/>
                        </a:spcBef>
                        <a:spcAft>
                          <a:spcPts val="0"/>
                        </a:spcAft>
                      </a:pPr>
                      <a:endParaRPr lang="zh-CN" altLang="en-US" sz="2000">
                        <a:latin typeface="+mn-lt"/>
                        <a:ea typeface="+mn-ea"/>
                        <a:cs typeface="+mn-ea"/>
                        <a:sym typeface="+mn-lt"/>
                      </a:endParaRPr>
                    </a:p>
                  </a:txBody>
                  <a:tcPr marL="91455" marR="91455" marT="45726" marB="45726"/>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CN" sz="2000">
                          <a:latin typeface="+mn-lt"/>
                          <a:ea typeface="+mn-ea"/>
                          <a:cs typeface="+mn-ea"/>
                          <a:sym typeface="+mn-lt"/>
                        </a:rPr>
                        <a:t>2.5 </a:t>
                      </a:r>
                      <a:r>
                        <a:rPr lang="zh-CN" altLang="en-US" sz="2000">
                          <a:latin typeface="+mn-lt"/>
                          <a:ea typeface="+mn-ea"/>
                          <a:cs typeface="+mn-ea"/>
                          <a:sym typeface="+mn-lt"/>
                        </a:rPr>
                        <a:t>监控计划动态管理 </a:t>
                      </a:r>
                      <a:r>
                        <a:rPr lang="en-US" altLang="zh-CN" sz="2000">
                          <a:latin typeface="+mn-lt"/>
                          <a:ea typeface="+mn-ea"/>
                          <a:cs typeface="+mn-ea"/>
                          <a:sym typeface="+mn-lt"/>
                        </a:rPr>
                        <a:t>/ 240</a:t>
                      </a:r>
                      <a:endParaRPr lang="zh-CN" altLang="en-US" sz="2000">
                        <a:latin typeface="+mn-lt"/>
                        <a:ea typeface="+mn-ea"/>
                        <a:cs typeface="+mn-ea"/>
                        <a:sym typeface="+mn-lt"/>
                      </a:endParaRPr>
                    </a:p>
                  </a:txBody>
                  <a:tcPr marL="91455" marR="91455" marT="45726" marB="45726"/>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55" marR="91455" marT="45726" marB="45726"/>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CN" sz="2000">
                          <a:latin typeface="+mn-lt"/>
                          <a:ea typeface="+mn-ea"/>
                          <a:cs typeface="+mn-ea"/>
                          <a:sym typeface="+mn-lt"/>
                        </a:rPr>
                        <a:t>3.9 </a:t>
                      </a:r>
                      <a:r>
                        <a:rPr lang="zh-CN" altLang="en-US" sz="2000">
                          <a:latin typeface="+mn-lt"/>
                          <a:ea typeface="+mn-ea"/>
                          <a:cs typeface="+mn-ea"/>
                          <a:sym typeface="+mn-lt"/>
                        </a:rPr>
                        <a:t>没有效率就没有利润 </a:t>
                      </a:r>
                      <a:r>
                        <a:rPr lang="en-US" altLang="zh-CN" sz="2000">
                          <a:latin typeface="+mn-lt"/>
                          <a:ea typeface="+mn-ea"/>
                          <a:cs typeface="+mn-ea"/>
                          <a:sym typeface="+mn-lt"/>
                        </a:rPr>
                        <a:t>/ 275</a:t>
                      </a:r>
                      <a:endParaRPr lang="zh-CN" altLang="en-US" sz="2000">
                        <a:latin typeface="+mn-lt"/>
                        <a:ea typeface="+mn-ea"/>
                        <a:cs typeface="+mn-ea"/>
                        <a:sym typeface="+mn-lt"/>
                      </a:endParaRPr>
                    </a:p>
                  </a:txBody>
                  <a:tcPr marL="91455" marR="91455" marT="45726" marB="45726"/>
                </a:tc>
                <a:extLst>
                  <a:ext uri="{0D108BD9-81ED-4DB2-BD59-A6C34878D82A}">
                    <a16:rowId xmlns:a16="http://schemas.microsoft.com/office/drawing/2014/main" val="10012"/>
                  </a:ext>
                </a:extLst>
              </a:tr>
              <a:tr h="789344">
                <a:tc>
                  <a:txBody>
                    <a:bodyPr/>
                    <a:lstStyle/>
                    <a:p>
                      <a:pPr>
                        <a:lnSpc>
                          <a:spcPct val="120000"/>
                        </a:lnSpc>
                        <a:spcBef>
                          <a:spcPts val="0"/>
                        </a:spcBef>
                        <a:spcAft>
                          <a:spcPts val="0"/>
                        </a:spcAft>
                      </a:pPr>
                      <a:endParaRPr lang="zh-CN" altLang="en-US" sz="2000">
                        <a:latin typeface="+mn-lt"/>
                        <a:ea typeface="+mn-ea"/>
                        <a:cs typeface="+mn-ea"/>
                        <a:sym typeface="+mn-lt"/>
                      </a:endParaRPr>
                    </a:p>
                  </a:txBody>
                  <a:tcPr marL="91455" marR="91455" marT="45726" marB="45726"/>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CN" sz="2000">
                          <a:latin typeface="+mn-lt"/>
                          <a:ea typeface="+mn-ea"/>
                          <a:cs typeface="+mn-ea"/>
                          <a:sym typeface="+mn-lt"/>
                        </a:rPr>
                        <a:t>[</a:t>
                      </a:r>
                      <a:r>
                        <a:rPr lang="zh-CN" altLang="en-US" sz="2000">
                          <a:latin typeface="+mn-lt"/>
                          <a:ea typeface="+mn-ea"/>
                          <a:cs typeface="+mn-ea"/>
                          <a:sym typeface="+mn-lt"/>
                        </a:rPr>
                        <a:t>指引案例</a:t>
                      </a:r>
                      <a:r>
                        <a:rPr lang="en-US" altLang="zh-CN" sz="2000">
                          <a:latin typeface="+mn-lt"/>
                          <a:ea typeface="+mn-ea"/>
                          <a:cs typeface="+mn-ea"/>
                          <a:sym typeface="+mn-lt"/>
                        </a:rPr>
                        <a:t>]   </a:t>
                      </a:r>
                      <a:r>
                        <a:rPr lang="zh-CN" altLang="en-US" sz="2000">
                          <a:latin typeface="+mn-lt"/>
                          <a:ea typeface="+mn-ea"/>
                          <a:cs typeface="+mn-ea"/>
                          <a:sym typeface="+mn-lt"/>
                        </a:rPr>
                        <a:t>监控计划制定格式 </a:t>
                      </a:r>
                      <a:r>
                        <a:rPr lang="en-US" altLang="zh-CN" sz="2000">
                          <a:latin typeface="+mn-lt"/>
                          <a:ea typeface="+mn-ea"/>
                          <a:cs typeface="+mn-ea"/>
                          <a:sym typeface="+mn-lt"/>
                        </a:rPr>
                        <a:t>/ 245</a:t>
                      </a:r>
                    </a:p>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2000">
                        <a:latin typeface="+mn-lt"/>
                        <a:ea typeface="+mn-ea"/>
                        <a:cs typeface="+mn-ea"/>
                        <a:sym typeface="+mn-lt"/>
                      </a:endParaRPr>
                    </a:p>
                  </a:txBody>
                  <a:tcPr marL="91455" marR="91455" marT="45726" marB="45726"/>
                </a:tc>
                <a:tc>
                  <a:txBody>
                    <a:bodyPr/>
                    <a:lstStyle/>
                    <a:p>
                      <a:pPr>
                        <a:lnSpc>
                          <a:spcPct val="120000"/>
                        </a:lnSpc>
                        <a:spcBef>
                          <a:spcPts val="0"/>
                        </a:spcBef>
                        <a:spcAft>
                          <a:spcPts val="0"/>
                        </a:spcAft>
                      </a:pPr>
                      <a:r>
                        <a:rPr lang="en-US" altLang="zh-CN" sz="2000">
                          <a:latin typeface="+mn-lt"/>
                          <a:ea typeface="+mn-ea"/>
                          <a:cs typeface="+mn-ea"/>
                          <a:sym typeface="+mn-lt"/>
                        </a:rPr>
                        <a:t>4</a:t>
                      </a:r>
                      <a:endParaRPr lang="zh-CN" altLang="en-US" sz="2000" b="0">
                        <a:latin typeface="+mn-lt"/>
                        <a:ea typeface="+mn-ea"/>
                        <a:cs typeface="+mn-ea"/>
                        <a:sym typeface="+mn-lt"/>
                      </a:endParaRPr>
                    </a:p>
                  </a:txBody>
                  <a:tcPr marL="91455" marR="91455" marT="45726" marB="45726"/>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zh-CN" altLang="en-US" sz="2000">
                          <a:latin typeface="+mn-lt"/>
                          <a:ea typeface="+mn-ea"/>
                          <a:cs typeface="+mn-ea"/>
                          <a:sym typeface="+mn-lt"/>
                        </a:rPr>
                        <a:t>工程的多事之秋 </a:t>
                      </a:r>
                      <a:r>
                        <a:rPr lang="en-US" altLang="zh-CN" sz="2000">
                          <a:latin typeface="+mn-lt"/>
                          <a:ea typeface="+mn-ea"/>
                          <a:cs typeface="+mn-ea"/>
                          <a:sym typeface="+mn-lt"/>
                        </a:rPr>
                        <a:t>/ 276</a:t>
                      </a:r>
                      <a:endParaRPr lang="zh-CN" altLang="en-US" sz="2000">
                        <a:latin typeface="+mn-lt"/>
                        <a:ea typeface="+mn-ea"/>
                        <a:cs typeface="+mn-ea"/>
                        <a:sym typeface="+mn-lt"/>
                      </a:endParaRPr>
                    </a:p>
                  </a:txBody>
                  <a:tcPr marL="91455" marR="91455" marT="45726" marB="45726"/>
                </a:tc>
                <a:extLst>
                  <a:ext uri="{0D108BD9-81ED-4DB2-BD59-A6C34878D82A}">
                    <a16:rowId xmlns:a16="http://schemas.microsoft.com/office/drawing/2014/main" val="10013"/>
                  </a:ext>
                </a:extLst>
              </a:tr>
              <a:tr h="504083">
                <a:tc>
                  <a:txBody>
                    <a:bodyPr/>
                    <a:lstStyle/>
                    <a:p>
                      <a:pPr>
                        <a:lnSpc>
                          <a:spcPct val="120000"/>
                        </a:lnSpc>
                        <a:spcBef>
                          <a:spcPts val="0"/>
                        </a:spcBef>
                        <a:spcAft>
                          <a:spcPts val="0"/>
                        </a:spcAft>
                      </a:pPr>
                      <a:endParaRPr lang="zh-CN" altLang="en-US" sz="2000">
                        <a:latin typeface="+mn-lt"/>
                        <a:ea typeface="+mn-ea"/>
                        <a:cs typeface="+mn-ea"/>
                        <a:sym typeface="+mn-lt"/>
                      </a:endParaRPr>
                    </a:p>
                  </a:txBody>
                  <a:tcPr marL="91455" marR="91455" marT="45726" marB="45726"/>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CN" sz="2000">
                          <a:latin typeface="+mn-lt"/>
                          <a:ea typeface="+mn-ea"/>
                          <a:cs typeface="+mn-ea"/>
                          <a:sym typeface="+mn-lt"/>
                        </a:rPr>
                        <a:t>2.6 </a:t>
                      </a:r>
                      <a:r>
                        <a:rPr lang="zh-CN" altLang="en-US" sz="2000">
                          <a:latin typeface="+mn-lt"/>
                          <a:ea typeface="+mn-ea"/>
                          <a:cs typeface="+mn-ea"/>
                          <a:sym typeface="+mn-lt"/>
                        </a:rPr>
                        <a:t>过程指南</a:t>
                      </a:r>
                      <a:r>
                        <a:rPr lang="en-US" altLang="zh-CN" sz="2000">
                          <a:latin typeface="+mn-lt"/>
                          <a:ea typeface="+mn-ea"/>
                          <a:cs typeface="+mn-ea"/>
                          <a:sym typeface="+mn-lt"/>
                        </a:rPr>
                        <a:t>------</a:t>
                      </a:r>
                      <a:r>
                        <a:rPr lang="zh-CN" altLang="en-US" sz="2000">
                          <a:latin typeface="+mn-lt"/>
                          <a:ea typeface="+mn-ea"/>
                          <a:cs typeface="+mn-ea"/>
                          <a:sym typeface="+mn-lt"/>
                        </a:rPr>
                        <a:t>作业指导书 </a:t>
                      </a:r>
                      <a:r>
                        <a:rPr lang="en-US" altLang="zh-CN" sz="2000">
                          <a:latin typeface="+mn-lt"/>
                          <a:ea typeface="+mn-ea"/>
                          <a:cs typeface="+mn-ea"/>
                          <a:sym typeface="+mn-lt"/>
                        </a:rPr>
                        <a:t>/ 250</a:t>
                      </a:r>
                      <a:endParaRPr lang="zh-CN" altLang="en-US" sz="2000">
                        <a:latin typeface="+mn-lt"/>
                        <a:ea typeface="+mn-ea"/>
                        <a:cs typeface="+mn-ea"/>
                        <a:sym typeface="+mn-lt"/>
                      </a:endParaRPr>
                    </a:p>
                  </a:txBody>
                  <a:tcPr marL="91455" marR="91455" marT="45726" marB="45726"/>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55" marR="91455" marT="45726" marB="45726"/>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CN" sz="2000" dirty="0">
                          <a:latin typeface="+mn-lt"/>
                          <a:ea typeface="+mn-ea"/>
                          <a:cs typeface="+mn-ea"/>
                          <a:sym typeface="+mn-lt"/>
                        </a:rPr>
                        <a:t>4.1 </a:t>
                      </a:r>
                      <a:r>
                        <a:rPr lang="zh-CN" altLang="en-US" sz="2000" dirty="0">
                          <a:latin typeface="+mn-lt"/>
                          <a:ea typeface="+mn-ea"/>
                          <a:cs typeface="+mn-ea"/>
                          <a:sym typeface="+mn-lt"/>
                        </a:rPr>
                        <a:t>工程变更与持续改善 </a:t>
                      </a:r>
                      <a:r>
                        <a:rPr lang="en-US" altLang="zh-CN" sz="2000" dirty="0">
                          <a:latin typeface="+mn-lt"/>
                          <a:ea typeface="+mn-ea"/>
                          <a:cs typeface="+mn-ea"/>
                          <a:sym typeface="+mn-lt"/>
                        </a:rPr>
                        <a:t>/ 277</a:t>
                      </a:r>
                      <a:endParaRPr lang="zh-CN" altLang="en-US" sz="2000" dirty="0">
                        <a:latin typeface="+mn-lt"/>
                        <a:ea typeface="+mn-ea"/>
                        <a:cs typeface="+mn-ea"/>
                        <a:sym typeface="+mn-lt"/>
                      </a:endParaRPr>
                    </a:p>
                  </a:txBody>
                  <a:tcPr marL="91455" marR="91455" marT="45726" marB="45726"/>
                </a:tc>
                <a:extLst>
                  <a:ext uri="{0D108BD9-81ED-4DB2-BD59-A6C34878D82A}">
                    <a16:rowId xmlns:a16="http://schemas.microsoft.com/office/drawing/2014/main" val="10014"/>
                  </a:ext>
                </a:extLst>
              </a:tr>
            </a:tbl>
          </a:graphicData>
        </a:graphic>
      </p:graphicFrame>
    </p:spTree>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文本框 3">
            <a:extLst>
              <a:ext uri="{FF2B5EF4-FFF2-40B4-BE49-F238E27FC236}">
                <a16:creationId xmlns:a16="http://schemas.microsoft.com/office/drawing/2014/main" id="{E105AE21-17D5-4C6B-8034-976E6BCDA0E5}"/>
              </a:ext>
            </a:extLst>
          </p:cNvPr>
          <p:cNvSpPr txBox="1"/>
          <p:nvPr/>
        </p:nvSpPr>
        <p:spPr>
          <a:xfrm>
            <a:off x="7313563" y="208267"/>
            <a:ext cx="1753444" cy="700769"/>
          </a:xfrm>
          <a:prstGeom prst="rect">
            <a:avLst/>
          </a:prstGeom>
          <a:noFill/>
          <a:effectLst/>
        </p:spPr>
        <p:txBody>
          <a:bodyPr>
            <a:spAutoFit/>
          </a:bodyPr>
          <a:lstStyle/>
          <a:p>
            <a:pPr eaLnBrk="1" hangingPunct="1">
              <a:lnSpc>
                <a:spcPct val="120000"/>
              </a:lnSpc>
              <a:defRPr/>
            </a:pPr>
            <a:r>
              <a:rPr lang="zh-CN" altLang="en-US" sz="3600" b="1">
                <a:gradFill flip="none" rotWithShape="1">
                  <a:gsLst>
                    <a:gs pos="0">
                      <a:srgbClr val="04B5EC"/>
                    </a:gs>
                    <a:gs pos="100000">
                      <a:srgbClr val="00C88A"/>
                    </a:gs>
                  </a:gsLst>
                  <a:lin ang="0" scaled="1"/>
                  <a:tileRect/>
                </a:gradFill>
                <a:latin typeface="+mn-lt"/>
                <a:ea typeface="+mn-ea"/>
                <a:cs typeface="+mn-ea"/>
                <a:sym typeface="+mn-lt"/>
              </a:rPr>
              <a:t>目录</a:t>
            </a:r>
          </a:p>
        </p:txBody>
      </p:sp>
      <p:graphicFrame>
        <p:nvGraphicFramePr>
          <p:cNvPr id="2" name="表格 1">
            <a:extLst>
              <a:ext uri="{FF2B5EF4-FFF2-40B4-BE49-F238E27FC236}">
                <a16:creationId xmlns:a16="http://schemas.microsoft.com/office/drawing/2014/main" id="{9EADF7DD-8DC6-4576-9A14-120EC1F7846C}"/>
              </a:ext>
            </a:extLst>
          </p:cNvPr>
          <p:cNvGraphicFramePr>
            <a:graphicFrameLocks noGrp="1"/>
          </p:cNvGraphicFramePr>
          <p:nvPr/>
        </p:nvGraphicFramePr>
        <p:xfrm>
          <a:off x="1960563" y="1292225"/>
          <a:ext cx="12720638" cy="7323139"/>
        </p:xfrm>
        <a:graphic>
          <a:graphicData uri="http://schemas.openxmlformats.org/drawingml/2006/table">
            <a:tbl>
              <a:tblPr firstRow="1" bandRow="1">
                <a:tableStyleId>{7DF18680-E054-41AD-8BC1-D1AEF772440D}</a:tableStyleId>
              </a:tblPr>
              <a:tblGrid>
                <a:gridCol w="1004294">
                  <a:extLst>
                    <a:ext uri="{9D8B030D-6E8A-4147-A177-3AD203B41FA5}">
                      <a16:colId xmlns:a16="http://schemas.microsoft.com/office/drawing/2014/main" val="20000"/>
                    </a:ext>
                  </a:extLst>
                </a:gridCol>
                <a:gridCol w="5759609">
                  <a:extLst>
                    <a:ext uri="{9D8B030D-6E8A-4147-A177-3AD203B41FA5}">
                      <a16:colId xmlns:a16="http://schemas.microsoft.com/office/drawing/2014/main" val="20001"/>
                    </a:ext>
                  </a:extLst>
                </a:gridCol>
                <a:gridCol w="208288">
                  <a:extLst>
                    <a:ext uri="{9D8B030D-6E8A-4147-A177-3AD203B41FA5}">
                      <a16:colId xmlns:a16="http://schemas.microsoft.com/office/drawing/2014/main" val="20002"/>
                    </a:ext>
                  </a:extLst>
                </a:gridCol>
                <a:gridCol w="5748447">
                  <a:extLst>
                    <a:ext uri="{9D8B030D-6E8A-4147-A177-3AD203B41FA5}">
                      <a16:colId xmlns:a16="http://schemas.microsoft.com/office/drawing/2014/main" val="20003"/>
                    </a:ext>
                  </a:extLst>
                </a:gridCol>
              </a:tblGrid>
              <a:tr h="648200">
                <a:tc gridSpan="4">
                  <a:txBody>
                    <a:bodyPr/>
                    <a:lstStyle/>
                    <a:p>
                      <a:pPr eaLnBrk="1" hangingPunct="1">
                        <a:lnSpc>
                          <a:spcPct val="120000"/>
                        </a:lnSpc>
                        <a:spcBef>
                          <a:spcPct val="0"/>
                        </a:spcBef>
                        <a:spcAft>
                          <a:spcPts val="0"/>
                        </a:spcAft>
                      </a:pPr>
                      <a:r>
                        <a:rPr lang="zh-CN" altLang="en-US" sz="2800" dirty="0">
                          <a:latin typeface="+mn-lt"/>
                          <a:ea typeface="+mn-ea"/>
                          <a:cs typeface="+mn-ea"/>
                          <a:sym typeface="+mn-lt"/>
                        </a:rPr>
                        <a:t>第</a:t>
                      </a:r>
                      <a:r>
                        <a:rPr lang="en-US" altLang="zh-CN" sz="2800" dirty="0">
                          <a:latin typeface="+mn-lt"/>
                          <a:ea typeface="+mn-ea"/>
                          <a:cs typeface="+mn-ea"/>
                          <a:sym typeface="+mn-lt"/>
                        </a:rPr>
                        <a:t>5</a:t>
                      </a:r>
                      <a:r>
                        <a:rPr lang="zh-CN" altLang="en-US" sz="2800" dirty="0">
                          <a:latin typeface="+mn-lt"/>
                          <a:ea typeface="+mn-ea"/>
                          <a:cs typeface="+mn-ea"/>
                          <a:sym typeface="+mn-lt"/>
                        </a:rPr>
                        <a:t>章  工业工程 </a:t>
                      </a:r>
                      <a:r>
                        <a:rPr lang="en-US" altLang="zh-CN" sz="2800" dirty="0">
                          <a:latin typeface="+mn-lt"/>
                          <a:ea typeface="+mn-ea"/>
                          <a:cs typeface="+mn-ea"/>
                          <a:sym typeface="+mn-lt"/>
                        </a:rPr>
                        <a:t>( IE ) </a:t>
                      </a:r>
                      <a:r>
                        <a:rPr lang="zh-CN" altLang="en-US" sz="2800" dirty="0">
                          <a:latin typeface="+mn-lt"/>
                          <a:ea typeface="+mn-ea"/>
                          <a:cs typeface="+mn-ea"/>
                          <a:sym typeface="+mn-lt"/>
                        </a:rPr>
                        <a:t>左右企业利润</a:t>
                      </a:r>
                      <a:endParaRPr lang="zh-TW" altLang="en-US" sz="2800" b="1" dirty="0">
                        <a:latin typeface="+mn-lt"/>
                        <a:ea typeface="+mn-ea"/>
                        <a:cs typeface="+mn-ea"/>
                        <a:sym typeface="+mn-lt"/>
                      </a:endParaRPr>
                    </a:p>
                  </a:txBody>
                  <a:tcPr marL="91444" marR="91444" marT="45728" marB="45728"/>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536343">
                <a:tc>
                  <a:txBody>
                    <a:bodyPr/>
                    <a:lstStyle/>
                    <a:p>
                      <a:pPr>
                        <a:lnSpc>
                          <a:spcPct val="120000"/>
                        </a:lnSpc>
                        <a:spcBef>
                          <a:spcPts val="0"/>
                        </a:spcBef>
                        <a:spcAft>
                          <a:spcPts val="0"/>
                        </a:spcAft>
                      </a:pPr>
                      <a:endParaRPr lang="zh-CN" altLang="en-US" sz="1800">
                        <a:latin typeface="+mn-lt"/>
                        <a:ea typeface="+mn-ea"/>
                        <a:cs typeface="+mn-ea"/>
                        <a:sym typeface="+mn-lt"/>
                      </a:endParaRPr>
                    </a:p>
                  </a:txBody>
                  <a:tcPr marL="91444" marR="91444" marT="45728" marB="45728"/>
                </a:tc>
                <a:tc>
                  <a:txBody>
                    <a:bodyPr/>
                    <a:lstStyle/>
                    <a:p>
                      <a:pPr eaLnBrk="1" hangingPunct="1">
                        <a:lnSpc>
                          <a:spcPct val="120000"/>
                        </a:lnSpc>
                        <a:spcBef>
                          <a:spcPct val="0"/>
                        </a:spcBef>
                        <a:spcAft>
                          <a:spcPts val="0"/>
                        </a:spcAft>
                        <a:buFontTx/>
                        <a:buNone/>
                      </a:pPr>
                      <a:r>
                        <a:rPr lang="en-US" altLang="zh-CN" sz="1800">
                          <a:latin typeface="+mn-lt"/>
                          <a:ea typeface="+mn-ea"/>
                          <a:cs typeface="+mn-ea"/>
                          <a:sym typeface="+mn-lt"/>
                        </a:rPr>
                        <a:t>4.2 </a:t>
                      </a:r>
                      <a:r>
                        <a:rPr lang="zh-CN" altLang="en-US" sz="1800">
                          <a:latin typeface="+mn-lt"/>
                          <a:ea typeface="+mn-ea"/>
                          <a:cs typeface="+mn-ea"/>
                          <a:sym typeface="+mn-lt"/>
                        </a:rPr>
                        <a:t>慎防变更出乱子 </a:t>
                      </a:r>
                      <a:r>
                        <a:rPr lang="en-US" altLang="zh-CN" sz="1800">
                          <a:latin typeface="+mn-lt"/>
                          <a:ea typeface="+mn-ea"/>
                          <a:cs typeface="+mn-ea"/>
                          <a:sym typeface="+mn-lt"/>
                        </a:rPr>
                        <a:t>/ 278</a:t>
                      </a:r>
                      <a:endParaRPr lang="en-US" altLang="zh-TW" sz="1800" b="1">
                        <a:latin typeface="+mn-lt"/>
                        <a:ea typeface="+mn-ea"/>
                        <a:cs typeface="+mn-ea"/>
                        <a:sym typeface="+mn-lt"/>
                      </a:endParaRPr>
                    </a:p>
                  </a:txBody>
                  <a:tcPr marL="91444" marR="91444" marT="45728" marB="45728"/>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44" marR="91444" marT="45728" marB="45728"/>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2000">
                        <a:latin typeface="+mn-lt"/>
                        <a:ea typeface="+mn-ea"/>
                        <a:cs typeface="+mn-ea"/>
                        <a:sym typeface="+mn-lt"/>
                      </a:endParaRPr>
                    </a:p>
                  </a:txBody>
                  <a:tcPr marL="91444" marR="91444" marT="45728" marB="45728"/>
                </a:tc>
                <a:extLst>
                  <a:ext uri="{0D108BD9-81ED-4DB2-BD59-A6C34878D82A}">
                    <a16:rowId xmlns:a16="http://schemas.microsoft.com/office/drawing/2014/main" val="10001"/>
                  </a:ext>
                </a:extLst>
              </a:tr>
              <a:tr h="472363">
                <a:tc>
                  <a:txBody>
                    <a:bodyPr/>
                    <a:lstStyle/>
                    <a:p>
                      <a:pPr>
                        <a:lnSpc>
                          <a:spcPct val="120000"/>
                        </a:lnSpc>
                        <a:spcBef>
                          <a:spcPts val="0"/>
                        </a:spcBef>
                        <a:spcAft>
                          <a:spcPts val="0"/>
                        </a:spcAft>
                      </a:pPr>
                      <a:endParaRPr lang="zh-CN" altLang="en-US" sz="1800">
                        <a:latin typeface="+mn-lt"/>
                        <a:ea typeface="+mn-ea"/>
                        <a:cs typeface="+mn-ea"/>
                        <a:sym typeface="+mn-lt"/>
                      </a:endParaRPr>
                    </a:p>
                  </a:txBody>
                  <a:tcPr marL="91444" marR="91444" marT="45728" marB="45728"/>
                </a:tc>
                <a:tc>
                  <a:txBody>
                    <a:bodyPr/>
                    <a:lstStyle/>
                    <a:p>
                      <a:pPr marL="0" marR="0" indent="0" algn="l" defTabSz="1316455" rtl="0" eaLnBrk="1" fontAlgn="auto" latinLnBrk="0" hangingPunct="1">
                        <a:lnSpc>
                          <a:spcPct val="120000"/>
                        </a:lnSpc>
                        <a:spcBef>
                          <a:spcPct val="0"/>
                        </a:spcBef>
                        <a:spcAft>
                          <a:spcPts val="0"/>
                        </a:spcAft>
                        <a:buClrTx/>
                        <a:buSzTx/>
                        <a:buFontTx/>
                        <a:buNone/>
                        <a:tabLst/>
                        <a:defRPr/>
                      </a:pPr>
                      <a:r>
                        <a:rPr lang="en-US" altLang="zh-CN" sz="1800">
                          <a:latin typeface="+mn-lt"/>
                          <a:ea typeface="+mn-ea"/>
                          <a:cs typeface="+mn-ea"/>
                          <a:sym typeface="+mn-lt"/>
                        </a:rPr>
                        <a:t>4.3 </a:t>
                      </a:r>
                      <a:r>
                        <a:rPr lang="zh-CN" altLang="en-US" sz="1800">
                          <a:latin typeface="+mn-lt"/>
                          <a:ea typeface="+mn-ea"/>
                          <a:cs typeface="+mn-ea"/>
                          <a:sym typeface="+mn-lt"/>
                        </a:rPr>
                        <a:t>确保变更的有效追溯性 </a:t>
                      </a:r>
                      <a:r>
                        <a:rPr lang="en-US" altLang="zh-CN" sz="1800">
                          <a:latin typeface="+mn-lt"/>
                          <a:ea typeface="+mn-ea"/>
                          <a:cs typeface="+mn-ea"/>
                          <a:sym typeface="+mn-lt"/>
                        </a:rPr>
                        <a:t>/ 279</a:t>
                      </a:r>
                      <a:endParaRPr lang="en-US" altLang="zh-TW" sz="1800">
                        <a:latin typeface="+mn-lt"/>
                        <a:ea typeface="+mn-ea"/>
                        <a:cs typeface="+mn-ea"/>
                        <a:sym typeface="+mn-lt"/>
                      </a:endParaRPr>
                    </a:p>
                  </a:txBody>
                  <a:tcPr marL="91444" marR="91444" marT="45728" marB="45728"/>
                </a:tc>
                <a:tc>
                  <a:txBody>
                    <a:bodyPr/>
                    <a:lstStyle/>
                    <a:p>
                      <a:pPr>
                        <a:lnSpc>
                          <a:spcPct val="120000"/>
                        </a:lnSpc>
                        <a:spcBef>
                          <a:spcPts val="0"/>
                        </a:spcBef>
                        <a:spcAft>
                          <a:spcPts val="0"/>
                        </a:spcAft>
                      </a:pPr>
                      <a:endParaRPr lang="zh-CN" altLang="en-US" sz="1800" b="0">
                        <a:latin typeface="+mn-lt"/>
                        <a:ea typeface="+mn-ea"/>
                        <a:cs typeface="+mn-ea"/>
                        <a:sym typeface="+mn-lt"/>
                      </a:endParaRPr>
                    </a:p>
                  </a:txBody>
                  <a:tcPr marL="91444" marR="91444" marT="45728" marB="45728"/>
                </a:tc>
                <a:tc>
                  <a:txBody>
                    <a:bodyPr/>
                    <a:lstStyle/>
                    <a:p>
                      <a:pPr eaLnBrk="1" hangingPunct="1">
                        <a:lnSpc>
                          <a:spcPct val="120000"/>
                        </a:lnSpc>
                        <a:spcBef>
                          <a:spcPct val="0"/>
                        </a:spcBef>
                        <a:spcAft>
                          <a:spcPts val="0"/>
                        </a:spcAft>
                      </a:pPr>
                      <a:endParaRPr lang="zh-CN" altLang="en-US" sz="1800" i="1">
                        <a:latin typeface="+mn-lt"/>
                        <a:ea typeface="+mn-ea"/>
                        <a:cs typeface="+mn-ea"/>
                        <a:sym typeface="+mn-lt"/>
                      </a:endParaRPr>
                    </a:p>
                  </a:txBody>
                  <a:tcPr marL="91444" marR="91444" marT="45728" marB="45728"/>
                </a:tc>
                <a:extLst>
                  <a:ext uri="{0D108BD9-81ED-4DB2-BD59-A6C34878D82A}">
                    <a16:rowId xmlns:a16="http://schemas.microsoft.com/office/drawing/2014/main" val="10002"/>
                  </a:ext>
                </a:extLst>
              </a:tr>
              <a:tr h="472533">
                <a:tc>
                  <a:txBody>
                    <a:bodyPr/>
                    <a:lstStyle/>
                    <a:p>
                      <a:pPr>
                        <a:lnSpc>
                          <a:spcPct val="120000"/>
                        </a:lnSpc>
                        <a:spcBef>
                          <a:spcPts val="0"/>
                        </a:spcBef>
                        <a:spcAft>
                          <a:spcPts val="0"/>
                        </a:spcAft>
                      </a:pPr>
                      <a:endParaRPr lang="zh-CN" altLang="en-US" sz="1800">
                        <a:latin typeface="+mn-lt"/>
                        <a:ea typeface="+mn-ea"/>
                        <a:cs typeface="+mn-ea"/>
                        <a:sym typeface="+mn-lt"/>
                      </a:endParaRPr>
                    </a:p>
                  </a:txBody>
                  <a:tcPr marL="91444" marR="91444" marT="45728" marB="45728"/>
                </a:tc>
                <a:tc>
                  <a:txBody>
                    <a:bodyPr/>
                    <a:lstStyle/>
                    <a:p>
                      <a:pPr marL="0" marR="0" indent="0" algn="l" defTabSz="1316455" rtl="0" eaLnBrk="1" fontAlgn="auto" latinLnBrk="0" hangingPunct="1">
                        <a:lnSpc>
                          <a:spcPct val="120000"/>
                        </a:lnSpc>
                        <a:spcBef>
                          <a:spcPct val="0"/>
                        </a:spcBef>
                        <a:spcAft>
                          <a:spcPts val="0"/>
                        </a:spcAft>
                        <a:buClrTx/>
                        <a:buSzTx/>
                        <a:buFontTx/>
                        <a:buNone/>
                        <a:tabLst/>
                        <a:defRPr/>
                      </a:pPr>
                      <a:r>
                        <a:rPr lang="en-US" altLang="zh-CN" sz="1800">
                          <a:latin typeface="+mn-lt"/>
                          <a:ea typeface="+mn-ea"/>
                          <a:cs typeface="+mn-ea"/>
                          <a:sym typeface="+mn-lt"/>
                        </a:rPr>
                        <a:t>4.4 </a:t>
                      </a:r>
                      <a:r>
                        <a:rPr lang="zh-CN" altLang="en-US" sz="1800">
                          <a:latin typeface="+mn-lt"/>
                          <a:ea typeface="+mn-ea"/>
                          <a:cs typeface="+mn-ea"/>
                          <a:sym typeface="+mn-lt"/>
                        </a:rPr>
                        <a:t>变更效果要及时确认 </a:t>
                      </a:r>
                      <a:r>
                        <a:rPr lang="en-US" altLang="zh-CN" sz="1800">
                          <a:latin typeface="+mn-lt"/>
                          <a:ea typeface="+mn-ea"/>
                          <a:cs typeface="+mn-ea"/>
                          <a:sym typeface="+mn-lt"/>
                        </a:rPr>
                        <a:t>/ 280</a:t>
                      </a:r>
                      <a:endParaRPr lang="en-US" altLang="zh-TW" sz="1800">
                        <a:latin typeface="+mn-lt"/>
                        <a:ea typeface="+mn-ea"/>
                        <a:cs typeface="+mn-ea"/>
                        <a:sym typeface="+mn-lt"/>
                      </a:endParaRPr>
                    </a:p>
                  </a:txBody>
                  <a:tcPr marL="91444" marR="91444" marT="45728" marB="45728"/>
                </a:tc>
                <a:tc>
                  <a:txBody>
                    <a:bodyPr/>
                    <a:lstStyle/>
                    <a:p>
                      <a:pPr>
                        <a:lnSpc>
                          <a:spcPct val="120000"/>
                        </a:lnSpc>
                        <a:spcBef>
                          <a:spcPts val="0"/>
                        </a:spcBef>
                        <a:spcAft>
                          <a:spcPts val="0"/>
                        </a:spcAft>
                      </a:pPr>
                      <a:endParaRPr lang="zh-CN" altLang="en-US" sz="1800" b="0">
                        <a:latin typeface="+mn-lt"/>
                        <a:ea typeface="+mn-ea"/>
                        <a:cs typeface="+mn-ea"/>
                        <a:sym typeface="+mn-lt"/>
                      </a:endParaRPr>
                    </a:p>
                  </a:txBody>
                  <a:tcPr marL="91444" marR="91444" marT="45728" marB="45728"/>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1800">
                        <a:latin typeface="+mn-lt"/>
                        <a:ea typeface="+mn-ea"/>
                        <a:cs typeface="+mn-ea"/>
                        <a:sym typeface="+mn-lt"/>
                      </a:endParaRPr>
                    </a:p>
                  </a:txBody>
                  <a:tcPr marL="91444" marR="91444" marT="45728" marB="45728"/>
                </a:tc>
                <a:extLst>
                  <a:ext uri="{0D108BD9-81ED-4DB2-BD59-A6C34878D82A}">
                    <a16:rowId xmlns:a16="http://schemas.microsoft.com/office/drawing/2014/main" val="10003"/>
                  </a:ext>
                </a:extLst>
              </a:tr>
              <a:tr h="472533">
                <a:tc>
                  <a:txBody>
                    <a:bodyPr/>
                    <a:lstStyle/>
                    <a:p>
                      <a:pPr>
                        <a:lnSpc>
                          <a:spcPct val="120000"/>
                        </a:lnSpc>
                        <a:spcBef>
                          <a:spcPts val="0"/>
                        </a:spcBef>
                        <a:spcAft>
                          <a:spcPts val="0"/>
                        </a:spcAft>
                      </a:pPr>
                      <a:endParaRPr lang="zh-CN" altLang="en-US" sz="1800">
                        <a:latin typeface="+mn-lt"/>
                        <a:ea typeface="+mn-ea"/>
                        <a:cs typeface="+mn-ea"/>
                        <a:sym typeface="+mn-lt"/>
                      </a:endParaRPr>
                    </a:p>
                  </a:txBody>
                  <a:tcPr marL="91444" marR="91444" marT="45728" marB="45728"/>
                </a:tc>
                <a:tc>
                  <a:txBody>
                    <a:bodyPr/>
                    <a:lstStyle/>
                    <a:p>
                      <a:pPr eaLnBrk="1" hangingPunct="1">
                        <a:lnSpc>
                          <a:spcPct val="120000"/>
                        </a:lnSpc>
                        <a:spcBef>
                          <a:spcPct val="0"/>
                        </a:spcBef>
                        <a:spcAft>
                          <a:spcPts val="0"/>
                        </a:spcAft>
                      </a:pPr>
                      <a:endParaRPr lang="en-US" altLang="zh-TW" sz="1800">
                        <a:latin typeface="+mn-lt"/>
                        <a:ea typeface="+mn-ea"/>
                        <a:cs typeface="+mn-ea"/>
                        <a:sym typeface="+mn-lt"/>
                      </a:endParaRPr>
                    </a:p>
                  </a:txBody>
                  <a:tcPr marL="91444" marR="91444" marT="45728" marB="45728"/>
                </a:tc>
                <a:tc>
                  <a:txBody>
                    <a:bodyPr/>
                    <a:lstStyle/>
                    <a:p>
                      <a:pPr>
                        <a:lnSpc>
                          <a:spcPct val="120000"/>
                        </a:lnSpc>
                        <a:spcBef>
                          <a:spcPts val="0"/>
                        </a:spcBef>
                        <a:spcAft>
                          <a:spcPts val="0"/>
                        </a:spcAft>
                      </a:pPr>
                      <a:endParaRPr lang="zh-CN" altLang="en-US" sz="1800" b="0">
                        <a:latin typeface="+mn-lt"/>
                        <a:ea typeface="+mn-ea"/>
                        <a:cs typeface="+mn-ea"/>
                        <a:sym typeface="+mn-lt"/>
                      </a:endParaRPr>
                    </a:p>
                  </a:txBody>
                  <a:tcPr marL="91444" marR="91444" marT="45728" marB="45728"/>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1800">
                        <a:latin typeface="+mn-lt"/>
                        <a:ea typeface="+mn-ea"/>
                        <a:cs typeface="+mn-ea"/>
                        <a:sym typeface="+mn-lt"/>
                      </a:endParaRPr>
                    </a:p>
                  </a:txBody>
                  <a:tcPr marL="91444" marR="91444" marT="45728" marB="45728"/>
                </a:tc>
                <a:extLst>
                  <a:ext uri="{0D108BD9-81ED-4DB2-BD59-A6C34878D82A}">
                    <a16:rowId xmlns:a16="http://schemas.microsoft.com/office/drawing/2014/main" val="10004"/>
                  </a:ext>
                </a:extLst>
              </a:tr>
              <a:tr h="536343">
                <a:tc>
                  <a:txBody>
                    <a:bodyPr/>
                    <a:lstStyle/>
                    <a:p>
                      <a:pPr>
                        <a:lnSpc>
                          <a:spcPct val="120000"/>
                        </a:lnSpc>
                        <a:spcBef>
                          <a:spcPts val="0"/>
                        </a:spcBef>
                        <a:spcAft>
                          <a:spcPts val="0"/>
                        </a:spcAft>
                      </a:pPr>
                      <a:endParaRPr lang="zh-CN" altLang="en-US" sz="1800">
                        <a:latin typeface="+mn-lt"/>
                        <a:ea typeface="+mn-ea"/>
                        <a:cs typeface="+mn-ea"/>
                        <a:sym typeface="+mn-lt"/>
                      </a:endParaRPr>
                    </a:p>
                  </a:txBody>
                  <a:tcPr marL="91444" marR="91444" marT="45728" marB="45728"/>
                </a:tc>
                <a:tc>
                  <a:txBody>
                    <a:bodyPr/>
                    <a:lstStyle/>
                    <a:p>
                      <a:pPr eaLnBrk="1" hangingPunct="1">
                        <a:lnSpc>
                          <a:spcPct val="120000"/>
                        </a:lnSpc>
                        <a:spcBef>
                          <a:spcPct val="0"/>
                        </a:spcBef>
                        <a:spcAft>
                          <a:spcPts val="0"/>
                        </a:spcAft>
                      </a:pPr>
                      <a:endParaRPr lang="en-US" altLang="zh-TW" sz="1800" b="1">
                        <a:latin typeface="+mn-lt"/>
                        <a:ea typeface="+mn-ea"/>
                        <a:cs typeface="+mn-ea"/>
                        <a:sym typeface="+mn-lt"/>
                      </a:endParaRPr>
                    </a:p>
                  </a:txBody>
                  <a:tcPr marL="91444" marR="91444" marT="45728" marB="45728"/>
                </a:tc>
                <a:tc>
                  <a:txBody>
                    <a:bodyPr/>
                    <a:lstStyle/>
                    <a:p>
                      <a:pPr>
                        <a:lnSpc>
                          <a:spcPct val="120000"/>
                        </a:lnSpc>
                        <a:spcBef>
                          <a:spcPts val="0"/>
                        </a:spcBef>
                        <a:spcAft>
                          <a:spcPts val="0"/>
                        </a:spcAft>
                      </a:pPr>
                      <a:endParaRPr lang="zh-CN" altLang="en-US" sz="1800" b="0">
                        <a:latin typeface="+mn-lt"/>
                        <a:ea typeface="+mn-ea"/>
                        <a:cs typeface="+mn-ea"/>
                        <a:sym typeface="+mn-lt"/>
                      </a:endParaRPr>
                    </a:p>
                  </a:txBody>
                  <a:tcPr marL="91444" marR="91444" marT="45728" marB="45728"/>
                </a:tc>
                <a:tc>
                  <a:txBody>
                    <a:bodyPr/>
                    <a:lstStyle/>
                    <a:p>
                      <a:pPr eaLnBrk="1" hangingPunct="1">
                        <a:lnSpc>
                          <a:spcPct val="120000"/>
                        </a:lnSpc>
                        <a:spcBef>
                          <a:spcPct val="0"/>
                        </a:spcBef>
                        <a:spcAft>
                          <a:spcPts val="0"/>
                        </a:spcAft>
                      </a:pPr>
                      <a:endParaRPr lang="zh-CN" altLang="en-US" sz="1800">
                        <a:latin typeface="+mn-lt"/>
                        <a:ea typeface="+mn-ea"/>
                        <a:cs typeface="+mn-ea"/>
                        <a:sym typeface="+mn-lt"/>
                      </a:endParaRPr>
                    </a:p>
                  </a:txBody>
                  <a:tcPr marL="91444" marR="91444" marT="45728" marB="45728"/>
                </a:tc>
                <a:extLst>
                  <a:ext uri="{0D108BD9-81ED-4DB2-BD59-A6C34878D82A}">
                    <a16:rowId xmlns:a16="http://schemas.microsoft.com/office/drawing/2014/main" val="10005"/>
                  </a:ext>
                </a:extLst>
              </a:tr>
              <a:tr h="423648">
                <a:tc>
                  <a:txBody>
                    <a:bodyPr/>
                    <a:lstStyle/>
                    <a:p>
                      <a:pPr>
                        <a:lnSpc>
                          <a:spcPct val="120000"/>
                        </a:lnSpc>
                        <a:spcBef>
                          <a:spcPts val="0"/>
                        </a:spcBef>
                        <a:spcAft>
                          <a:spcPts val="0"/>
                        </a:spcAft>
                      </a:pPr>
                      <a:endParaRPr lang="zh-CN" altLang="en-US" sz="1800">
                        <a:latin typeface="+mn-lt"/>
                        <a:ea typeface="+mn-ea"/>
                        <a:cs typeface="+mn-ea"/>
                        <a:sym typeface="+mn-lt"/>
                      </a:endParaRPr>
                    </a:p>
                  </a:txBody>
                  <a:tcPr marL="91444" marR="91444" marT="45728" marB="45728"/>
                </a:tc>
                <a:tc>
                  <a:txBody>
                    <a:bodyPr/>
                    <a:lstStyle/>
                    <a:p>
                      <a:pPr eaLnBrk="1" hangingPunct="1">
                        <a:lnSpc>
                          <a:spcPct val="120000"/>
                        </a:lnSpc>
                        <a:spcBef>
                          <a:spcPct val="0"/>
                        </a:spcBef>
                        <a:spcAft>
                          <a:spcPts val="0"/>
                        </a:spcAft>
                      </a:pPr>
                      <a:endParaRPr lang="en-US" altLang="zh-TW" sz="1800">
                        <a:latin typeface="+mn-lt"/>
                        <a:ea typeface="+mn-ea"/>
                        <a:cs typeface="+mn-ea"/>
                        <a:sym typeface="+mn-lt"/>
                      </a:endParaRPr>
                    </a:p>
                  </a:txBody>
                  <a:tcPr marL="91444" marR="91444" marT="45728" marB="45728"/>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44" marR="91444" marT="45728" marB="45728"/>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2000">
                        <a:latin typeface="+mn-lt"/>
                        <a:ea typeface="+mn-ea"/>
                        <a:cs typeface="+mn-ea"/>
                        <a:sym typeface="+mn-lt"/>
                      </a:endParaRPr>
                    </a:p>
                  </a:txBody>
                  <a:tcPr marL="91444" marR="91444" marT="45728" marB="45728"/>
                </a:tc>
                <a:extLst>
                  <a:ext uri="{0D108BD9-81ED-4DB2-BD59-A6C34878D82A}">
                    <a16:rowId xmlns:a16="http://schemas.microsoft.com/office/drawing/2014/main" val="10006"/>
                  </a:ext>
                </a:extLst>
              </a:tr>
              <a:tr h="472533">
                <a:tc>
                  <a:txBody>
                    <a:bodyPr/>
                    <a:lstStyle/>
                    <a:p>
                      <a:pPr>
                        <a:lnSpc>
                          <a:spcPct val="120000"/>
                        </a:lnSpc>
                        <a:spcBef>
                          <a:spcPts val="0"/>
                        </a:spcBef>
                        <a:spcAft>
                          <a:spcPts val="0"/>
                        </a:spcAft>
                      </a:pPr>
                      <a:endParaRPr lang="zh-CN" altLang="en-US" sz="2000">
                        <a:latin typeface="+mn-lt"/>
                        <a:ea typeface="+mn-ea"/>
                        <a:cs typeface="+mn-ea"/>
                        <a:sym typeface="+mn-lt"/>
                      </a:endParaRPr>
                    </a:p>
                  </a:txBody>
                  <a:tcPr marL="91444" marR="91444" marT="45728" marB="45728"/>
                </a:tc>
                <a:tc>
                  <a:txBody>
                    <a:bodyPr/>
                    <a:lstStyle/>
                    <a:p>
                      <a:pPr eaLnBrk="1" hangingPunct="1">
                        <a:lnSpc>
                          <a:spcPct val="120000"/>
                        </a:lnSpc>
                        <a:spcBef>
                          <a:spcPct val="0"/>
                        </a:spcBef>
                        <a:spcAft>
                          <a:spcPts val="0"/>
                        </a:spcAft>
                        <a:buFontTx/>
                        <a:buNone/>
                      </a:pPr>
                      <a:endParaRPr lang="en-US" altLang="zh-TW" sz="2000" b="1">
                        <a:latin typeface="+mn-lt"/>
                        <a:ea typeface="+mn-ea"/>
                        <a:cs typeface="+mn-ea"/>
                        <a:sym typeface="+mn-lt"/>
                      </a:endParaRPr>
                    </a:p>
                  </a:txBody>
                  <a:tcPr marL="91444" marR="91444" marT="45728" marB="45728"/>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44" marR="91444" marT="45728" marB="45728"/>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2000">
                        <a:latin typeface="+mn-lt"/>
                        <a:ea typeface="+mn-ea"/>
                        <a:cs typeface="+mn-ea"/>
                        <a:sym typeface="+mn-lt"/>
                      </a:endParaRPr>
                    </a:p>
                  </a:txBody>
                  <a:tcPr marL="91444" marR="91444" marT="45728" marB="45728"/>
                </a:tc>
                <a:extLst>
                  <a:ext uri="{0D108BD9-81ED-4DB2-BD59-A6C34878D82A}">
                    <a16:rowId xmlns:a16="http://schemas.microsoft.com/office/drawing/2014/main" val="10007"/>
                  </a:ext>
                </a:extLst>
              </a:tr>
              <a:tr h="472533">
                <a:tc>
                  <a:txBody>
                    <a:bodyPr/>
                    <a:lstStyle/>
                    <a:p>
                      <a:pPr>
                        <a:lnSpc>
                          <a:spcPct val="120000"/>
                        </a:lnSpc>
                        <a:spcBef>
                          <a:spcPts val="0"/>
                        </a:spcBef>
                        <a:spcAft>
                          <a:spcPts val="0"/>
                        </a:spcAft>
                      </a:pPr>
                      <a:endParaRPr lang="zh-CN" altLang="en-US" sz="2000">
                        <a:latin typeface="+mn-lt"/>
                        <a:ea typeface="+mn-ea"/>
                        <a:cs typeface="+mn-ea"/>
                        <a:sym typeface="+mn-lt"/>
                      </a:endParaRPr>
                    </a:p>
                  </a:txBody>
                  <a:tcPr marL="91444" marR="91444" marT="45728" marB="45728"/>
                </a:tc>
                <a:tc>
                  <a:txBody>
                    <a:bodyPr/>
                    <a:lstStyle/>
                    <a:p>
                      <a:pPr eaLnBrk="1" hangingPunct="1">
                        <a:lnSpc>
                          <a:spcPct val="120000"/>
                        </a:lnSpc>
                        <a:spcBef>
                          <a:spcPct val="0"/>
                        </a:spcBef>
                        <a:spcAft>
                          <a:spcPts val="0"/>
                        </a:spcAft>
                      </a:pPr>
                      <a:endParaRPr lang="en-US" altLang="zh-TW" sz="2000">
                        <a:latin typeface="+mn-lt"/>
                        <a:ea typeface="+mn-ea"/>
                        <a:cs typeface="+mn-ea"/>
                        <a:sym typeface="+mn-lt"/>
                      </a:endParaRPr>
                    </a:p>
                  </a:txBody>
                  <a:tcPr marL="91444" marR="91444" marT="45728" marB="45728"/>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44" marR="91444" marT="45728" marB="45728"/>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2000">
                        <a:latin typeface="+mn-lt"/>
                        <a:ea typeface="+mn-ea"/>
                        <a:cs typeface="+mn-ea"/>
                        <a:sym typeface="+mn-lt"/>
                      </a:endParaRPr>
                    </a:p>
                  </a:txBody>
                  <a:tcPr marL="91444" marR="91444" marT="45728" marB="45728"/>
                </a:tc>
                <a:extLst>
                  <a:ext uri="{0D108BD9-81ED-4DB2-BD59-A6C34878D82A}">
                    <a16:rowId xmlns:a16="http://schemas.microsoft.com/office/drawing/2014/main" val="10008"/>
                  </a:ext>
                </a:extLst>
              </a:tr>
              <a:tr h="507777">
                <a:tc>
                  <a:txBody>
                    <a:bodyPr/>
                    <a:lstStyle/>
                    <a:p>
                      <a:pPr>
                        <a:lnSpc>
                          <a:spcPct val="120000"/>
                        </a:lnSpc>
                        <a:spcBef>
                          <a:spcPts val="0"/>
                        </a:spcBef>
                        <a:spcAft>
                          <a:spcPts val="0"/>
                        </a:spcAft>
                      </a:pPr>
                      <a:endParaRPr lang="zh-CN" altLang="en-US" sz="2000">
                        <a:latin typeface="+mn-lt"/>
                        <a:ea typeface="+mn-ea"/>
                        <a:cs typeface="+mn-ea"/>
                        <a:sym typeface="+mn-lt"/>
                      </a:endParaRPr>
                    </a:p>
                  </a:txBody>
                  <a:tcPr marL="91444" marR="91444" marT="45728" marB="45728"/>
                </a:tc>
                <a:tc>
                  <a:txBody>
                    <a:bodyPr/>
                    <a:lstStyle/>
                    <a:p>
                      <a:pPr eaLnBrk="1" hangingPunct="1">
                        <a:lnSpc>
                          <a:spcPct val="120000"/>
                        </a:lnSpc>
                        <a:spcBef>
                          <a:spcPct val="0"/>
                        </a:spcBef>
                        <a:spcAft>
                          <a:spcPts val="0"/>
                        </a:spcAft>
                      </a:pPr>
                      <a:endParaRPr lang="en-US" altLang="zh-TW" sz="2000">
                        <a:latin typeface="+mn-lt"/>
                        <a:ea typeface="+mn-ea"/>
                        <a:cs typeface="+mn-ea"/>
                        <a:sym typeface="+mn-lt"/>
                      </a:endParaRPr>
                    </a:p>
                  </a:txBody>
                  <a:tcPr marL="91444" marR="91444" marT="45728" marB="45728"/>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44" marR="91444" marT="45728" marB="45728"/>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2000">
                        <a:latin typeface="+mn-lt"/>
                        <a:ea typeface="+mn-ea"/>
                        <a:cs typeface="+mn-ea"/>
                        <a:sym typeface="+mn-lt"/>
                      </a:endParaRPr>
                    </a:p>
                  </a:txBody>
                  <a:tcPr marL="91444" marR="91444" marT="45728" marB="45728"/>
                </a:tc>
                <a:extLst>
                  <a:ext uri="{0D108BD9-81ED-4DB2-BD59-A6C34878D82A}">
                    <a16:rowId xmlns:a16="http://schemas.microsoft.com/office/drawing/2014/main" val="10009"/>
                  </a:ext>
                </a:extLst>
              </a:tr>
              <a:tr h="423648">
                <a:tc>
                  <a:txBody>
                    <a:bodyPr/>
                    <a:lstStyle/>
                    <a:p>
                      <a:pPr>
                        <a:lnSpc>
                          <a:spcPct val="120000"/>
                        </a:lnSpc>
                        <a:spcBef>
                          <a:spcPts val="0"/>
                        </a:spcBef>
                        <a:spcAft>
                          <a:spcPts val="0"/>
                        </a:spcAft>
                      </a:pPr>
                      <a:endParaRPr lang="zh-CN" altLang="en-US" sz="2000">
                        <a:latin typeface="+mn-lt"/>
                        <a:ea typeface="+mn-ea"/>
                        <a:cs typeface="+mn-ea"/>
                        <a:sym typeface="+mn-lt"/>
                      </a:endParaRPr>
                    </a:p>
                  </a:txBody>
                  <a:tcPr marL="91444" marR="91444" marT="45728" marB="45728"/>
                </a:tc>
                <a:tc>
                  <a:txBody>
                    <a:bodyPr/>
                    <a:lstStyle/>
                    <a:p>
                      <a:pPr eaLnBrk="1" hangingPunct="1">
                        <a:lnSpc>
                          <a:spcPct val="120000"/>
                        </a:lnSpc>
                        <a:spcBef>
                          <a:spcPct val="0"/>
                        </a:spcBef>
                        <a:spcAft>
                          <a:spcPts val="0"/>
                        </a:spcAft>
                      </a:pPr>
                      <a:endParaRPr lang="en-US" altLang="zh-TW" sz="2000">
                        <a:latin typeface="+mn-lt"/>
                        <a:ea typeface="+mn-ea"/>
                        <a:cs typeface="+mn-ea"/>
                        <a:sym typeface="+mn-lt"/>
                      </a:endParaRPr>
                    </a:p>
                  </a:txBody>
                  <a:tcPr marL="91444" marR="91444" marT="45728" marB="45728"/>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44" marR="91444" marT="45728" marB="45728"/>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2000">
                        <a:latin typeface="+mn-lt"/>
                        <a:ea typeface="+mn-ea"/>
                        <a:cs typeface="+mn-ea"/>
                        <a:sym typeface="+mn-lt"/>
                      </a:endParaRPr>
                    </a:p>
                  </a:txBody>
                  <a:tcPr marL="91444" marR="91444" marT="45728" marB="45728"/>
                </a:tc>
                <a:extLst>
                  <a:ext uri="{0D108BD9-81ED-4DB2-BD59-A6C34878D82A}">
                    <a16:rowId xmlns:a16="http://schemas.microsoft.com/office/drawing/2014/main" val="10010"/>
                  </a:ext>
                </a:extLst>
              </a:tr>
              <a:tr h="423648">
                <a:tc>
                  <a:txBody>
                    <a:bodyPr/>
                    <a:lstStyle/>
                    <a:p>
                      <a:pPr>
                        <a:lnSpc>
                          <a:spcPct val="120000"/>
                        </a:lnSpc>
                        <a:spcBef>
                          <a:spcPts val="0"/>
                        </a:spcBef>
                        <a:spcAft>
                          <a:spcPts val="0"/>
                        </a:spcAft>
                      </a:pPr>
                      <a:endParaRPr lang="zh-CN" altLang="en-US" sz="2000">
                        <a:latin typeface="+mn-lt"/>
                        <a:ea typeface="+mn-ea"/>
                        <a:cs typeface="+mn-ea"/>
                        <a:sym typeface="+mn-lt"/>
                      </a:endParaRPr>
                    </a:p>
                  </a:txBody>
                  <a:tcPr marL="91444" marR="91444" marT="45728" marB="45728"/>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2000">
                        <a:latin typeface="+mn-lt"/>
                        <a:ea typeface="+mn-ea"/>
                        <a:cs typeface="+mn-ea"/>
                        <a:sym typeface="+mn-lt"/>
                      </a:endParaRPr>
                    </a:p>
                  </a:txBody>
                  <a:tcPr marL="91444" marR="91444" marT="45728" marB="45728"/>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44" marR="91444" marT="45728" marB="45728"/>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2000">
                        <a:latin typeface="+mn-lt"/>
                        <a:ea typeface="+mn-ea"/>
                        <a:cs typeface="+mn-ea"/>
                        <a:sym typeface="+mn-lt"/>
                      </a:endParaRPr>
                    </a:p>
                  </a:txBody>
                  <a:tcPr marL="91444" marR="91444" marT="45728" marB="45728"/>
                </a:tc>
                <a:extLst>
                  <a:ext uri="{0D108BD9-81ED-4DB2-BD59-A6C34878D82A}">
                    <a16:rowId xmlns:a16="http://schemas.microsoft.com/office/drawing/2014/main" val="10011"/>
                  </a:ext>
                </a:extLst>
              </a:tr>
              <a:tr h="523706">
                <a:tc>
                  <a:txBody>
                    <a:bodyPr/>
                    <a:lstStyle/>
                    <a:p>
                      <a:pPr>
                        <a:lnSpc>
                          <a:spcPct val="120000"/>
                        </a:lnSpc>
                        <a:spcBef>
                          <a:spcPts val="0"/>
                        </a:spcBef>
                        <a:spcAft>
                          <a:spcPts val="0"/>
                        </a:spcAft>
                      </a:pPr>
                      <a:endParaRPr lang="zh-CN" altLang="en-US" sz="2000">
                        <a:latin typeface="+mn-lt"/>
                        <a:ea typeface="+mn-ea"/>
                        <a:cs typeface="+mn-ea"/>
                        <a:sym typeface="+mn-lt"/>
                      </a:endParaRPr>
                    </a:p>
                  </a:txBody>
                  <a:tcPr marL="91444" marR="91444" marT="45728" marB="45728"/>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2000">
                        <a:latin typeface="+mn-lt"/>
                        <a:ea typeface="+mn-ea"/>
                        <a:cs typeface="+mn-ea"/>
                        <a:sym typeface="+mn-lt"/>
                      </a:endParaRPr>
                    </a:p>
                  </a:txBody>
                  <a:tcPr marL="91444" marR="91444" marT="45728" marB="45728"/>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44" marR="91444" marT="45728" marB="45728"/>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2000">
                        <a:latin typeface="+mn-lt"/>
                        <a:ea typeface="+mn-ea"/>
                        <a:cs typeface="+mn-ea"/>
                        <a:sym typeface="+mn-lt"/>
                      </a:endParaRPr>
                    </a:p>
                  </a:txBody>
                  <a:tcPr marL="91444" marR="91444" marT="45728" marB="45728"/>
                </a:tc>
                <a:extLst>
                  <a:ext uri="{0D108BD9-81ED-4DB2-BD59-A6C34878D82A}">
                    <a16:rowId xmlns:a16="http://schemas.microsoft.com/office/drawing/2014/main" val="10012"/>
                  </a:ext>
                </a:extLst>
              </a:tr>
              <a:tr h="433214">
                <a:tc>
                  <a:txBody>
                    <a:bodyPr/>
                    <a:lstStyle/>
                    <a:p>
                      <a:pPr>
                        <a:lnSpc>
                          <a:spcPct val="120000"/>
                        </a:lnSpc>
                        <a:spcBef>
                          <a:spcPts val="0"/>
                        </a:spcBef>
                        <a:spcAft>
                          <a:spcPts val="0"/>
                        </a:spcAft>
                      </a:pPr>
                      <a:endParaRPr lang="zh-CN" altLang="en-US" sz="2000">
                        <a:latin typeface="+mn-lt"/>
                        <a:ea typeface="+mn-ea"/>
                        <a:cs typeface="+mn-ea"/>
                        <a:sym typeface="+mn-lt"/>
                      </a:endParaRPr>
                    </a:p>
                  </a:txBody>
                  <a:tcPr marL="91444" marR="91444" marT="45728" marB="45728"/>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2000">
                        <a:latin typeface="+mn-lt"/>
                        <a:ea typeface="+mn-ea"/>
                        <a:cs typeface="+mn-ea"/>
                        <a:sym typeface="+mn-lt"/>
                      </a:endParaRPr>
                    </a:p>
                  </a:txBody>
                  <a:tcPr marL="91444" marR="91444" marT="45728" marB="45728"/>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44" marR="91444" marT="45728" marB="45728"/>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2000">
                        <a:latin typeface="+mn-lt"/>
                        <a:ea typeface="+mn-ea"/>
                        <a:cs typeface="+mn-ea"/>
                        <a:sym typeface="+mn-lt"/>
                      </a:endParaRPr>
                    </a:p>
                  </a:txBody>
                  <a:tcPr marL="91444" marR="91444" marT="45728" marB="45728"/>
                </a:tc>
                <a:extLst>
                  <a:ext uri="{0D108BD9-81ED-4DB2-BD59-A6C34878D82A}">
                    <a16:rowId xmlns:a16="http://schemas.microsoft.com/office/drawing/2014/main" val="10013"/>
                  </a:ext>
                </a:extLst>
              </a:tr>
              <a:tr h="504117">
                <a:tc>
                  <a:txBody>
                    <a:bodyPr/>
                    <a:lstStyle/>
                    <a:p>
                      <a:pPr>
                        <a:lnSpc>
                          <a:spcPct val="120000"/>
                        </a:lnSpc>
                        <a:spcBef>
                          <a:spcPts val="0"/>
                        </a:spcBef>
                        <a:spcAft>
                          <a:spcPts val="0"/>
                        </a:spcAft>
                      </a:pPr>
                      <a:endParaRPr lang="zh-CN" altLang="en-US" sz="2000">
                        <a:latin typeface="+mn-lt"/>
                        <a:ea typeface="+mn-ea"/>
                        <a:cs typeface="+mn-ea"/>
                        <a:sym typeface="+mn-lt"/>
                      </a:endParaRPr>
                    </a:p>
                  </a:txBody>
                  <a:tcPr marL="91444" marR="91444" marT="45728" marB="45728"/>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2000" dirty="0">
                        <a:latin typeface="+mn-lt"/>
                        <a:ea typeface="+mn-ea"/>
                        <a:cs typeface="+mn-ea"/>
                        <a:sym typeface="+mn-lt"/>
                      </a:endParaRPr>
                    </a:p>
                  </a:txBody>
                  <a:tcPr marL="91444" marR="91444" marT="45728" marB="45728"/>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44" marR="91444" marT="45728" marB="45728"/>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2000" dirty="0">
                        <a:latin typeface="+mn-lt"/>
                        <a:ea typeface="+mn-ea"/>
                        <a:cs typeface="+mn-ea"/>
                        <a:sym typeface="+mn-lt"/>
                      </a:endParaRPr>
                    </a:p>
                  </a:txBody>
                  <a:tcPr marL="91444" marR="91444" marT="45728" marB="45728"/>
                </a:tc>
                <a:extLst>
                  <a:ext uri="{0D108BD9-81ED-4DB2-BD59-A6C34878D82A}">
                    <a16:rowId xmlns:a16="http://schemas.microsoft.com/office/drawing/2014/main" val="10014"/>
                  </a:ext>
                </a:extLst>
              </a:tr>
            </a:tbl>
          </a:graphicData>
        </a:graphic>
      </p:graphicFrame>
    </p:spTree>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文本框 3">
            <a:extLst>
              <a:ext uri="{FF2B5EF4-FFF2-40B4-BE49-F238E27FC236}">
                <a16:creationId xmlns:a16="http://schemas.microsoft.com/office/drawing/2014/main" id="{3EFC3B84-B715-4CE0-9D4E-95F6147F75F4}"/>
              </a:ext>
            </a:extLst>
          </p:cNvPr>
          <p:cNvSpPr txBox="1"/>
          <p:nvPr/>
        </p:nvSpPr>
        <p:spPr>
          <a:xfrm>
            <a:off x="7444160" y="235487"/>
            <a:ext cx="1753444" cy="700769"/>
          </a:xfrm>
          <a:prstGeom prst="rect">
            <a:avLst/>
          </a:prstGeom>
          <a:noFill/>
          <a:effectLst/>
        </p:spPr>
        <p:txBody>
          <a:bodyPr>
            <a:spAutoFit/>
          </a:bodyPr>
          <a:lstStyle/>
          <a:p>
            <a:pPr eaLnBrk="1" hangingPunct="1">
              <a:lnSpc>
                <a:spcPct val="120000"/>
              </a:lnSpc>
              <a:defRPr/>
            </a:pPr>
            <a:r>
              <a:rPr lang="zh-CN" altLang="en-US" sz="3600" b="1">
                <a:gradFill flip="none" rotWithShape="1">
                  <a:gsLst>
                    <a:gs pos="0">
                      <a:srgbClr val="04B5EC"/>
                    </a:gs>
                    <a:gs pos="100000">
                      <a:srgbClr val="00C88A"/>
                    </a:gs>
                  </a:gsLst>
                  <a:lin ang="0" scaled="1"/>
                  <a:tileRect/>
                </a:gradFill>
                <a:latin typeface="+mn-lt"/>
                <a:ea typeface="+mn-ea"/>
                <a:cs typeface="+mn-ea"/>
                <a:sym typeface="+mn-lt"/>
              </a:rPr>
              <a:t>目录</a:t>
            </a:r>
          </a:p>
        </p:txBody>
      </p:sp>
      <p:graphicFrame>
        <p:nvGraphicFramePr>
          <p:cNvPr id="2" name="表格 1">
            <a:extLst>
              <a:ext uri="{FF2B5EF4-FFF2-40B4-BE49-F238E27FC236}">
                <a16:creationId xmlns:a16="http://schemas.microsoft.com/office/drawing/2014/main" id="{E09429F5-F5E6-4FCD-AFFE-4C3AF23A76D4}"/>
              </a:ext>
            </a:extLst>
          </p:cNvPr>
          <p:cNvGraphicFramePr>
            <a:graphicFrameLocks noGrp="1"/>
          </p:cNvGraphicFramePr>
          <p:nvPr/>
        </p:nvGraphicFramePr>
        <p:xfrm>
          <a:off x="1960563" y="1292225"/>
          <a:ext cx="12720638" cy="7832725"/>
        </p:xfrm>
        <a:graphic>
          <a:graphicData uri="http://schemas.openxmlformats.org/drawingml/2006/table">
            <a:tbl>
              <a:tblPr firstRow="1" bandRow="1">
                <a:tableStyleId>{7DF18680-E054-41AD-8BC1-D1AEF772440D}</a:tableStyleId>
              </a:tblPr>
              <a:tblGrid>
                <a:gridCol w="1004294">
                  <a:extLst>
                    <a:ext uri="{9D8B030D-6E8A-4147-A177-3AD203B41FA5}">
                      <a16:colId xmlns:a16="http://schemas.microsoft.com/office/drawing/2014/main" val="20000"/>
                    </a:ext>
                  </a:extLst>
                </a:gridCol>
                <a:gridCol w="5759609">
                  <a:extLst>
                    <a:ext uri="{9D8B030D-6E8A-4147-A177-3AD203B41FA5}">
                      <a16:colId xmlns:a16="http://schemas.microsoft.com/office/drawing/2014/main" val="20001"/>
                    </a:ext>
                  </a:extLst>
                </a:gridCol>
                <a:gridCol w="208288">
                  <a:extLst>
                    <a:ext uri="{9D8B030D-6E8A-4147-A177-3AD203B41FA5}">
                      <a16:colId xmlns:a16="http://schemas.microsoft.com/office/drawing/2014/main" val="20002"/>
                    </a:ext>
                  </a:extLst>
                </a:gridCol>
                <a:gridCol w="5748447">
                  <a:extLst>
                    <a:ext uri="{9D8B030D-6E8A-4147-A177-3AD203B41FA5}">
                      <a16:colId xmlns:a16="http://schemas.microsoft.com/office/drawing/2014/main" val="20003"/>
                    </a:ext>
                  </a:extLst>
                </a:gridCol>
              </a:tblGrid>
              <a:tr h="648122">
                <a:tc gridSpan="4">
                  <a:txBody>
                    <a:bodyPr/>
                    <a:lstStyle/>
                    <a:p>
                      <a:pPr eaLnBrk="1" hangingPunct="1">
                        <a:lnSpc>
                          <a:spcPct val="120000"/>
                        </a:lnSpc>
                        <a:spcBef>
                          <a:spcPct val="0"/>
                        </a:spcBef>
                        <a:spcAft>
                          <a:spcPts val="0"/>
                        </a:spcAft>
                      </a:pPr>
                      <a:r>
                        <a:rPr lang="zh-CN" altLang="en-US" sz="2800">
                          <a:latin typeface="+mn-lt"/>
                          <a:ea typeface="+mn-ea"/>
                          <a:cs typeface="+mn-ea"/>
                          <a:sym typeface="+mn-lt"/>
                        </a:rPr>
                        <a:t>第</a:t>
                      </a:r>
                      <a:r>
                        <a:rPr lang="en-US" altLang="zh-CN" sz="2800">
                          <a:latin typeface="+mn-lt"/>
                          <a:ea typeface="+mn-ea"/>
                          <a:cs typeface="+mn-ea"/>
                          <a:sym typeface="+mn-lt"/>
                        </a:rPr>
                        <a:t>6</a:t>
                      </a:r>
                      <a:r>
                        <a:rPr lang="zh-CN" altLang="en-US" sz="2800">
                          <a:latin typeface="+mn-lt"/>
                          <a:ea typeface="+mn-ea"/>
                          <a:cs typeface="+mn-ea"/>
                          <a:sym typeface="+mn-lt"/>
                        </a:rPr>
                        <a:t>章      打造一流环境工程  </a:t>
                      </a:r>
                      <a:r>
                        <a:rPr lang="en-US" altLang="zh-CN" sz="2800">
                          <a:latin typeface="+mn-lt"/>
                          <a:ea typeface="+mn-ea"/>
                          <a:cs typeface="+mn-ea"/>
                          <a:sym typeface="+mn-lt"/>
                        </a:rPr>
                        <a:t>( EE )</a:t>
                      </a:r>
                      <a:endParaRPr lang="zh-TW" altLang="en-US" sz="2800" b="1">
                        <a:latin typeface="+mn-lt"/>
                        <a:ea typeface="+mn-ea"/>
                        <a:cs typeface="+mn-ea"/>
                        <a:sym typeface="+mn-lt"/>
                      </a:endParaRPr>
                    </a:p>
                  </a:txBody>
                  <a:tcPr marL="91444" marR="91444" marT="45723" marB="45723"/>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536278">
                <a:tc>
                  <a:txBody>
                    <a:bodyPr/>
                    <a:lstStyle/>
                    <a:p>
                      <a:pPr>
                        <a:lnSpc>
                          <a:spcPct val="120000"/>
                        </a:lnSpc>
                        <a:spcBef>
                          <a:spcPts val="0"/>
                        </a:spcBef>
                        <a:spcAft>
                          <a:spcPts val="0"/>
                        </a:spcAft>
                      </a:pPr>
                      <a:r>
                        <a:rPr lang="en-US" altLang="zh-CN" sz="1800">
                          <a:latin typeface="+mn-lt"/>
                          <a:ea typeface="+mn-ea"/>
                          <a:cs typeface="+mn-ea"/>
                          <a:sym typeface="+mn-lt"/>
                        </a:rPr>
                        <a:t>1</a:t>
                      </a:r>
                      <a:endParaRPr lang="zh-CN" altLang="en-US" sz="1800">
                        <a:latin typeface="+mn-lt"/>
                        <a:ea typeface="+mn-ea"/>
                        <a:cs typeface="+mn-ea"/>
                        <a:sym typeface="+mn-lt"/>
                      </a:endParaRPr>
                    </a:p>
                  </a:txBody>
                  <a:tcPr marL="91444" marR="91444" marT="45723" marB="45723"/>
                </a:tc>
                <a:tc>
                  <a:txBody>
                    <a:bodyPr/>
                    <a:lstStyle/>
                    <a:p>
                      <a:pPr eaLnBrk="1" hangingPunct="1">
                        <a:lnSpc>
                          <a:spcPct val="120000"/>
                        </a:lnSpc>
                        <a:spcBef>
                          <a:spcPct val="0"/>
                        </a:spcBef>
                        <a:spcAft>
                          <a:spcPts val="0"/>
                        </a:spcAft>
                        <a:buFontTx/>
                        <a:buNone/>
                      </a:pPr>
                      <a:r>
                        <a:rPr lang="en-US" altLang="zh-CN" sz="1800">
                          <a:latin typeface="+mn-lt"/>
                          <a:ea typeface="+mn-ea"/>
                          <a:cs typeface="+mn-ea"/>
                          <a:sym typeface="+mn-lt"/>
                        </a:rPr>
                        <a:t>EE</a:t>
                      </a:r>
                      <a:r>
                        <a:rPr lang="zh-CN" altLang="en-US" sz="1800">
                          <a:latin typeface="+mn-lt"/>
                          <a:ea typeface="+mn-ea"/>
                          <a:cs typeface="+mn-ea"/>
                          <a:sym typeface="+mn-lt"/>
                        </a:rPr>
                        <a:t>开辟环境工程 </a:t>
                      </a:r>
                      <a:r>
                        <a:rPr lang="en-US" altLang="zh-CN" sz="1800">
                          <a:latin typeface="+mn-lt"/>
                          <a:ea typeface="+mn-ea"/>
                          <a:cs typeface="+mn-ea"/>
                          <a:sym typeface="+mn-lt"/>
                        </a:rPr>
                        <a:t>/ 283</a:t>
                      </a:r>
                      <a:endParaRPr lang="en-US" altLang="zh-TW" sz="1800" b="1">
                        <a:latin typeface="+mn-lt"/>
                        <a:ea typeface="+mn-ea"/>
                        <a:cs typeface="+mn-ea"/>
                        <a:sym typeface="+mn-lt"/>
                      </a:endParaRPr>
                    </a:p>
                  </a:txBody>
                  <a:tcPr marL="91444" marR="91444" marT="45723" marB="45723"/>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44" marR="91444" marT="45723" marB="45723"/>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CN" sz="2000">
                          <a:latin typeface="+mn-lt"/>
                          <a:ea typeface="+mn-ea"/>
                          <a:cs typeface="+mn-ea"/>
                          <a:sym typeface="+mn-lt"/>
                        </a:rPr>
                        <a:t>3.3 </a:t>
                      </a:r>
                      <a:r>
                        <a:rPr lang="zh-CN" altLang="en-US" sz="2000">
                          <a:latin typeface="+mn-lt"/>
                          <a:ea typeface="+mn-ea"/>
                          <a:cs typeface="+mn-ea"/>
                          <a:sym typeface="+mn-lt"/>
                        </a:rPr>
                        <a:t>防污染车间 </a:t>
                      </a:r>
                      <a:r>
                        <a:rPr lang="en-US" altLang="zh-CN" sz="2000">
                          <a:latin typeface="+mn-lt"/>
                          <a:ea typeface="+mn-ea"/>
                          <a:cs typeface="+mn-ea"/>
                          <a:sym typeface="+mn-lt"/>
                        </a:rPr>
                        <a:t>/ 304</a:t>
                      </a:r>
                      <a:endParaRPr lang="zh-CN" altLang="en-US" sz="2000">
                        <a:latin typeface="+mn-lt"/>
                        <a:ea typeface="+mn-ea"/>
                        <a:cs typeface="+mn-ea"/>
                        <a:sym typeface="+mn-lt"/>
                      </a:endParaRPr>
                    </a:p>
                  </a:txBody>
                  <a:tcPr marL="91444" marR="91444" marT="45723" marB="45723"/>
                </a:tc>
                <a:extLst>
                  <a:ext uri="{0D108BD9-81ED-4DB2-BD59-A6C34878D82A}">
                    <a16:rowId xmlns:a16="http://schemas.microsoft.com/office/drawing/2014/main" val="10001"/>
                  </a:ext>
                </a:extLst>
              </a:tr>
              <a:tr h="472307">
                <a:tc>
                  <a:txBody>
                    <a:bodyPr/>
                    <a:lstStyle/>
                    <a:p>
                      <a:pPr>
                        <a:lnSpc>
                          <a:spcPct val="120000"/>
                        </a:lnSpc>
                        <a:spcBef>
                          <a:spcPts val="0"/>
                        </a:spcBef>
                        <a:spcAft>
                          <a:spcPts val="0"/>
                        </a:spcAft>
                      </a:pPr>
                      <a:endParaRPr lang="zh-CN" altLang="en-US" sz="1800">
                        <a:latin typeface="+mn-lt"/>
                        <a:ea typeface="+mn-ea"/>
                        <a:cs typeface="+mn-ea"/>
                        <a:sym typeface="+mn-lt"/>
                      </a:endParaRPr>
                    </a:p>
                  </a:txBody>
                  <a:tcPr marL="91444" marR="91444" marT="45723" marB="45723"/>
                </a:tc>
                <a:tc>
                  <a:txBody>
                    <a:bodyPr/>
                    <a:lstStyle/>
                    <a:p>
                      <a:pPr marL="0" marR="0" indent="0" algn="l" defTabSz="1316455" rtl="0" eaLnBrk="1" fontAlgn="auto" latinLnBrk="0" hangingPunct="1">
                        <a:lnSpc>
                          <a:spcPct val="120000"/>
                        </a:lnSpc>
                        <a:spcBef>
                          <a:spcPct val="0"/>
                        </a:spcBef>
                        <a:spcAft>
                          <a:spcPts val="0"/>
                        </a:spcAft>
                        <a:buClrTx/>
                        <a:buSzTx/>
                        <a:buFontTx/>
                        <a:buNone/>
                        <a:tabLst/>
                        <a:defRPr/>
                      </a:pPr>
                      <a:r>
                        <a:rPr lang="en-US" altLang="zh-CN" sz="1800">
                          <a:latin typeface="+mn-lt"/>
                          <a:ea typeface="+mn-ea"/>
                          <a:cs typeface="+mn-ea"/>
                          <a:sym typeface="+mn-lt"/>
                        </a:rPr>
                        <a:t>1.1 </a:t>
                      </a:r>
                      <a:r>
                        <a:rPr lang="zh-CN" altLang="en-US" sz="1800">
                          <a:latin typeface="+mn-lt"/>
                          <a:ea typeface="+mn-ea"/>
                          <a:cs typeface="+mn-ea"/>
                          <a:sym typeface="+mn-lt"/>
                        </a:rPr>
                        <a:t>企业应怎样策划环境工程 </a:t>
                      </a:r>
                      <a:r>
                        <a:rPr lang="en-US" altLang="zh-CN" sz="1800">
                          <a:latin typeface="+mn-lt"/>
                          <a:ea typeface="+mn-ea"/>
                          <a:cs typeface="+mn-ea"/>
                          <a:sym typeface="+mn-lt"/>
                        </a:rPr>
                        <a:t>/ 284</a:t>
                      </a:r>
                      <a:endParaRPr lang="en-US" altLang="zh-TW" sz="1800">
                        <a:latin typeface="+mn-lt"/>
                        <a:ea typeface="+mn-ea"/>
                        <a:cs typeface="+mn-ea"/>
                        <a:sym typeface="+mn-lt"/>
                      </a:endParaRPr>
                    </a:p>
                  </a:txBody>
                  <a:tcPr marL="91444" marR="91444" marT="45723" marB="45723"/>
                </a:tc>
                <a:tc>
                  <a:txBody>
                    <a:bodyPr/>
                    <a:lstStyle/>
                    <a:p>
                      <a:pPr>
                        <a:lnSpc>
                          <a:spcPct val="120000"/>
                        </a:lnSpc>
                        <a:spcBef>
                          <a:spcPts val="0"/>
                        </a:spcBef>
                        <a:spcAft>
                          <a:spcPts val="0"/>
                        </a:spcAft>
                      </a:pPr>
                      <a:endParaRPr lang="zh-CN" altLang="en-US" sz="1800" b="0">
                        <a:latin typeface="+mn-lt"/>
                        <a:ea typeface="+mn-ea"/>
                        <a:cs typeface="+mn-ea"/>
                        <a:sym typeface="+mn-lt"/>
                      </a:endParaRPr>
                    </a:p>
                  </a:txBody>
                  <a:tcPr marL="91444" marR="91444" marT="45723" marB="45723"/>
                </a:tc>
                <a:tc>
                  <a:txBody>
                    <a:bodyPr/>
                    <a:lstStyle/>
                    <a:p>
                      <a:pPr eaLnBrk="1" hangingPunct="1">
                        <a:lnSpc>
                          <a:spcPct val="120000"/>
                        </a:lnSpc>
                        <a:spcBef>
                          <a:spcPct val="0"/>
                        </a:spcBef>
                        <a:spcAft>
                          <a:spcPts val="0"/>
                        </a:spcAft>
                      </a:pPr>
                      <a:r>
                        <a:rPr lang="en-US" altLang="zh-CN" sz="1800">
                          <a:latin typeface="+mn-lt"/>
                          <a:ea typeface="+mn-ea"/>
                          <a:cs typeface="+mn-ea"/>
                          <a:sym typeface="+mn-lt"/>
                        </a:rPr>
                        <a:t>3.4 </a:t>
                      </a:r>
                      <a:r>
                        <a:rPr lang="zh-CN" altLang="en-US" sz="1800">
                          <a:latin typeface="+mn-lt"/>
                          <a:ea typeface="+mn-ea"/>
                          <a:cs typeface="+mn-ea"/>
                          <a:sym typeface="+mn-lt"/>
                        </a:rPr>
                        <a:t>机器重地</a:t>
                      </a:r>
                      <a:r>
                        <a:rPr lang="en-US" altLang="zh-CN" sz="1800">
                          <a:latin typeface="+mn-lt"/>
                          <a:ea typeface="+mn-ea"/>
                          <a:cs typeface="+mn-ea"/>
                          <a:sym typeface="+mn-lt"/>
                        </a:rPr>
                        <a:t>,</a:t>
                      </a:r>
                      <a:r>
                        <a:rPr lang="zh-CN" altLang="en-US" sz="1800">
                          <a:latin typeface="+mn-lt"/>
                          <a:ea typeface="+mn-ea"/>
                          <a:cs typeface="+mn-ea"/>
                          <a:sym typeface="+mn-lt"/>
                        </a:rPr>
                        <a:t>闲人免进 </a:t>
                      </a:r>
                      <a:r>
                        <a:rPr lang="en-US" altLang="zh-CN" sz="1800">
                          <a:latin typeface="+mn-lt"/>
                          <a:ea typeface="+mn-ea"/>
                          <a:cs typeface="+mn-ea"/>
                          <a:sym typeface="+mn-lt"/>
                        </a:rPr>
                        <a:t>/ 305</a:t>
                      </a:r>
                      <a:endParaRPr lang="zh-CN" altLang="en-US" sz="1800" i="1">
                        <a:latin typeface="+mn-lt"/>
                        <a:ea typeface="+mn-ea"/>
                        <a:cs typeface="+mn-ea"/>
                        <a:sym typeface="+mn-lt"/>
                      </a:endParaRPr>
                    </a:p>
                  </a:txBody>
                  <a:tcPr marL="91444" marR="91444" marT="45723" marB="45723"/>
                </a:tc>
                <a:extLst>
                  <a:ext uri="{0D108BD9-81ED-4DB2-BD59-A6C34878D82A}">
                    <a16:rowId xmlns:a16="http://schemas.microsoft.com/office/drawing/2014/main" val="10002"/>
                  </a:ext>
                </a:extLst>
              </a:tr>
              <a:tr h="472477">
                <a:tc>
                  <a:txBody>
                    <a:bodyPr/>
                    <a:lstStyle/>
                    <a:p>
                      <a:pPr>
                        <a:lnSpc>
                          <a:spcPct val="120000"/>
                        </a:lnSpc>
                        <a:spcBef>
                          <a:spcPts val="0"/>
                        </a:spcBef>
                        <a:spcAft>
                          <a:spcPts val="0"/>
                        </a:spcAft>
                      </a:pPr>
                      <a:endParaRPr lang="zh-CN" altLang="en-US" sz="1800">
                        <a:latin typeface="+mn-lt"/>
                        <a:ea typeface="+mn-ea"/>
                        <a:cs typeface="+mn-ea"/>
                        <a:sym typeface="+mn-lt"/>
                      </a:endParaRPr>
                    </a:p>
                  </a:txBody>
                  <a:tcPr marL="91444" marR="91444" marT="45723" marB="45723"/>
                </a:tc>
                <a:tc>
                  <a:txBody>
                    <a:bodyPr/>
                    <a:lstStyle/>
                    <a:p>
                      <a:pPr marL="0" marR="0" indent="0" algn="l" defTabSz="1316455" rtl="0" eaLnBrk="1" fontAlgn="auto" latinLnBrk="0" hangingPunct="1">
                        <a:lnSpc>
                          <a:spcPct val="120000"/>
                        </a:lnSpc>
                        <a:spcBef>
                          <a:spcPct val="0"/>
                        </a:spcBef>
                        <a:spcAft>
                          <a:spcPts val="0"/>
                        </a:spcAft>
                        <a:buClrTx/>
                        <a:buSzTx/>
                        <a:buFontTx/>
                        <a:buNone/>
                        <a:tabLst/>
                        <a:defRPr/>
                      </a:pPr>
                      <a:r>
                        <a:rPr lang="en-US" altLang="zh-CN" sz="1800">
                          <a:latin typeface="+mn-lt"/>
                          <a:ea typeface="+mn-ea"/>
                          <a:cs typeface="+mn-ea"/>
                          <a:sym typeface="+mn-lt"/>
                        </a:rPr>
                        <a:t>1.2 </a:t>
                      </a:r>
                      <a:r>
                        <a:rPr lang="zh-CN" altLang="en-US" sz="1800">
                          <a:latin typeface="+mn-lt"/>
                          <a:ea typeface="+mn-ea"/>
                          <a:cs typeface="+mn-ea"/>
                          <a:sym typeface="+mn-lt"/>
                        </a:rPr>
                        <a:t>水到温度自然开 </a:t>
                      </a:r>
                      <a:r>
                        <a:rPr lang="en-US" altLang="zh-CN" sz="1800">
                          <a:latin typeface="+mn-lt"/>
                          <a:ea typeface="+mn-ea"/>
                          <a:cs typeface="+mn-ea"/>
                          <a:sym typeface="+mn-lt"/>
                        </a:rPr>
                        <a:t>/ 285</a:t>
                      </a:r>
                      <a:endParaRPr lang="en-US" altLang="zh-TW" sz="1800">
                        <a:latin typeface="+mn-lt"/>
                        <a:ea typeface="+mn-ea"/>
                        <a:cs typeface="+mn-ea"/>
                        <a:sym typeface="+mn-lt"/>
                      </a:endParaRPr>
                    </a:p>
                  </a:txBody>
                  <a:tcPr marL="91444" marR="91444" marT="45723" marB="45723"/>
                </a:tc>
                <a:tc>
                  <a:txBody>
                    <a:bodyPr/>
                    <a:lstStyle/>
                    <a:p>
                      <a:pPr>
                        <a:lnSpc>
                          <a:spcPct val="120000"/>
                        </a:lnSpc>
                        <a:spcBef>
                          <a:spcPts val="0"/>
                        </a:spcBef>
                        <a:spcAft>
                          <a:spcPts val="0"/>
                        </a:spcAft>
                      </a:pPr>
                      <a:endParaRPr lang="zh-CN" altLang="en-US" sz="1800" b="0">
                        <a:latin typeface="+mn-lt"/>
                        <a:ea typeface="+mn-ea"/>
                        <a:cs typeface="+mn-ea"/>
                        <a:sym typeface="+mn-lt"/>
                      </a:endParaRPr>
                    </a:p>
                  </a:txBody>
                  <a:tcPr marL="91444" marR="91444" marT="45723" marB="45723"/>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CN" sz="1800">
                          <a:latin typeface="+mn-lt"/>
                          <a:ea typeface="+mn-ea"/>
                          <a:cs typeface="+mn-ea"/>
                          <a:sym typeface="+mn-lt"/>
                        </a:rPr>
                        <a:t>3.5 </a:t>
                      </a:r>
                      <a:r>
                        <a:rPr lang="zh-CN" altLang="en-US" sz="1800">
                          <a:latin typeface="+mn-lt"/>
                          <a:ea typeface="+mn-ea"/>
                          <a:cs typeface="+mn-ea"/>
                          <a:sym typeface="+mn-lt"/>
                        </a:rPr>
                        <a:t>环保车间 </a:t>
                      </a:r>
                      <a:r>
                        <a:rPr lang="en-US" altLang="zh-CN" sz="1800">
                          <a:latin typeface="+mn-lt"/>
                          <a:ea typeface="+mn-ea"/>
                          <a:cs typeface="+mn-ea"/>
                          <a:sym typeface="+mn-lt"/>
                        </a:rPr>
                        <a:t>/ 306</a:t>
                      </a:r>
                      <a:endParaRPr lang="zh-CN" altLang="en-US" sz="1800">
                        <a:latin typeface="+mn-lt"/>
                        <a:ea typeface="+mn-ea"/>
                        <a:cs typeface="+mn-ea"/>
                        <a:sym typeface="+mn-lt"/>
                      </a:endParaRPr>
                    </a:p>
                  </a:txBody>
                  <a:tcPr marL="91444" marR="91444" marT="45723" marB="45723"/>
                </a:tc>
                <a:extLst>
                  <a:ext uri="{0D108BD9-81ED-4DB2-BD59-A6C34878D82A}">
                    <a16:rowId xmlns:a16="http://schemas.microsoft.com/office/drawing/2014/main" val="10003"/>
                  </a:ext>
                </a:extLst>
              </a:tr>
              <a:tr h="472477">
                <a:tc>
                  <a:txBody>
                    <a:bodyPr/>
                    <a:lstStyle/>
                    <a:p>
                      <a:pPr>
                        <a:lnSpc>
                          <a:spcPct val="120000"/>
                        </a:lnSpc>
                        <a:spcBef>
                          <a:spcPts val="0"/>
                        </a:spcBef>
                        <a:spcAft>
                          <a:spcPts val="0"/>
                        </a:spcAft>
                      </a:pPr>
                      <a:endParaRPr lang="zh-CN" altLang="en-US" sz="1800">
                        <a:latin typeface="+mn-lt"/>
                        <a:ea typeface="+mn-ea"/>
                        <a:cs typeface="+mn-ea"/>
                        <a:sym typeface="+mn-lt"/>
                      </a:endParaRPr>
                    </a:p>
                  </a:txBody>
                  <a:tcPr marL="91444" marR="91444" marT="45723" marB="45723"/>
                </a:tc>
                <a:tc>
                  <a:txBody>
                    <a:bodyPr/>
                    <a:lstStyle/>
                    <a:p>
                      <a:pPr eaLnBrk="1" hangingPunct="1">
                        <a:lnSpc>
                          <a:spcPct val="120000"/>
                        </a:lnSpc>
                        <a:spcBef>
                          <a:spcPct val="0"/>
                        </a:spcBef>
                        <a:spcAft>
                          <a:spcPts val="0"/>
                        </a:spcAft>
                      </a:pPr>
                      <a:r>
                        <a:rPr lang="en-US" altLang="zh-CN" sz="1800">
                          <a:latin typeface="+mn-lt"/>
                          <a:ea typeface="+mn-ea"/>
                          <a:cs typeface="+mn-ea"/>
                          <a:sym typeface="+mn-lt"/>
                        </a:rPr>
                        <a:t>1.3 </a:t>
                      </a:r>
                      <a:r>
                        <a:rPr lang="zh-CN" altLang="en-US" sz="1800">
                          <a:latin typeface="+mn-lt"/>
                          <a:ea typeface="+mn-ea"/>
                          <a:cs typeface="+mn-ea"/>
                          <a:sym typeface="+mn-lt"/>
                        </a:rPr>
                        <a:t>设置适用的内部环境 </a:t>
                      </a:r>
                      <a:r>
                        <a:rPr lang="en-US" altLang="zh-CN" sz="1800">
                          <a:latin typeface="+mn-lt"/>
                          <a:ea typeface="+mn-ea"/>
                          <a:cs typeface="+mn-ea"/>
                          <a:sym typeface="+mn-lt"/>
                        </a:rPr>
                        <a:t>/ 286</a:t>
                      </a:r>
                      <a:endParaRPr lang="en-US" altLang="zh-TW" sz="1800">
                        <a:latin typeface="+mn-lt"/>
                        <a:ea typeface="+mn-ea"/>
                        <a:cs typeface="+mn-ea"/>
                        <a:sym typeface="+mn-lt"/>
                      </a:endParaRPr>
                    </a:p>
                  </a:txBody>
                  <a:tcPr marL="91444" marR="91444" marT="45723" marB="45723"/>
                </a:tc>
                <a:tc>
                  <a:txBody>
                    <a:bodyPr/>
                    <a:lstStyle/>
                    <a:p>
                      <a:pPr>
                        <a:lnSpc>
                          <a:spcPct val="120000"/>
                        </a:lnSpc>
                        <a:spcBef>
                          <a:spcPts val="0"/>
                        </a:spcBef>
                        <a:spcAft>
                          <a:spcPts val="0"/>
                        </a:spcAft>
                      </a:pPr>
                      <a:r>
                        <a:rPr lang="en-US" altLang="zh-CN" sz="1800">
                          <a:latin typeface="+mn-lt"/>
                          <a:ea typeface="+mn-ea"/>
                          <a:cs typeface="+mn-ea"/>
                          <a:sym typeface="+mn-lt"/>
                        </a:rPr>
                        <a:t>4</a:t>
                      </a:r>
                      <a:endParaRPr lang="zh-CN" altLang="en-US" sz="1800" b="0">
                        <a:latin typeface="+mn-lt"/>
                        <a:ea typeface="+mn-ea"/>
                        <a:cs typeface="+mn-ea"/>
                        <a:sym typeface="+mn-lt"/>
                      </a:endParaRPr>
                    </a:p>
                  </a:txBody>
                  <a:tcPr marL="91444" marR="91444" marT="45723" marB="45723"/>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zh-CN" altLang="en-US" sz="1800">
                          <a:latin typeface="+mn-lt"/>
                          <a:ea typeface="+mn-ea"/>
                          <a:cs typeface="+mn-ea"/>
                          <a:sym typeface="+mn-lt"/>
                        </a:rPr>
                        <a:t>消防通道设置宽</a:t>
                      </a:r>
                      <a:r>
                        <a:rPr lang="en-US" altLang="zh-CN" sz="1800">
                          <a:latin typeface="+mn-lt"/>
                          <a:ea typeface="+mn-ea"/>
                          <a:cs typeface="+mn-ea"/>
                          <a:sym typeface="+mn-lt"/>
                        </a:rPr>
                        <a:t>,</a:t>
                      </a:r>
                      <a:r>
                        <a:rPr lang="zh-CN" altLang="en-US" sz="1800">
                          <a:latin typeface="+mn-lt"/>
                          <a:ea typeface="+mn-ea"/>
                          <a:cs typeface="+mn-ea"/>
                          <a:sym typeface="+mn-lt"/>
                        </a:rPr>
                        <a:t>工作方便又安全 </a:t>
                      </a:r>
                      <a:r>
                        <a:rPr lang="en-US" altLang="zh-CN" sz="1800">
                          <a:latin typeface="+mn-lt"/>
                          <a:ea typeface="+mn-ea"/>
                          <a:cs typeface="+mn-ea"/>
                          <a:sym typeface="+mn-lt"/>
                        </a:rPr>
                        <a:t>/ 307</a:t>
                      </a:r>
                      <a:endParaRPr lang="zh-CN" altLang="en-US" sz="1800">
                        <a:latin typeface="+mn-lt"/>
                        <a:ea typeface="+mn-ea"/>
                        <a:cs typeface="+mn-ea"/>
                        <a:sym typeface="+mn-lt"/>
                      </a:endParaRPr>
                    </a:p>
                  </a:txBody>
                  <a:tcPr marL="91444" marR="91444" marT="45723" marB="45723"/>
                </a:tc>
                <a:extLst>
                  <a:ext uri="{0D108BD9-81ED-4DB2-BD59-A6C34878D82A}">
                    <a16:rowId xmlns:a16="http://schemas.microsoft.com/office/drawing/2014/main" val="10004"/>
                  </a:ext>
                </a:extLst>
              </a:tr>
              <a:tr h="536278">
                <a:tc>
                  <a:txBody>
                    <a:bodyPr/>
                    <a:lstStyle/>
                    <a:p>
                      <a:pPr>
                        <a:lnSpc>
                          <a:spcPct val="120000"/>
                        </a:lnSpc>
                        <a:spcBef>
                          <a:spcPts val="0"/>
                        </a:spcBef>
                        <a:spcAft>
                          <a:spcPts val="0"/>
                        </a:spcAft>
                      </a:pPr>
                      <a:endParaRPr lang="zh-CN" altLang="en-US" sz="1800">
                        <a:latin typeface="+mn-lt"/>
                        <a:ea typeface="+mn-ea"/>
                        <a:cs typeface="+mn-ea"/>
                        <a:sym typeface="+mn-lt"/>
                      </a:endParaRPr>
                    </a:p>
                  </a:txBody>
                  <a:tcPr marL="91444" marR="91444" marT="45723" marB="45723"/>
                </a:tc>
                <a:tc>
                  <a:txBody>
                    <a:bodyPr/>
                    <a:lstStyle/>
                    <a:p>
                      <a:pPr eaLnBrk="1" hangingPunct="1">
                        <a:lnSpc>
                          <a:spcPct val="120000"/>
                        </a:lnSpc>
                        <a:spcBef>
                          <a:spcPct val="0"/>
                        </a:spcBef>
                        <a:spcAft>
                          <a:spcPts val="0"/>
                        </a:spcAft>
                      </a:pPr>
                      <a:r>
                        <a:rPr lang="en-US" altLang="zh-CN" sz="1800">
                          <a:latin typeface="+mn-lt"/>
                          <a:ea typeface="+mn-ea"/>
                          <a:cs typeface="+mn-ea"/>
                          <a:sym typeface="+mn-lt"/>
                        </a:rPr>
                        <a:t>1.4 </a:t>
                      </a:r>
                      <a:r>
                        <a:rPr lang="zh-CN" altLang="en-US" sz="1800">
                          <a:latin typeface="+mn-lt"/>
                          <a:ea typeface="+mn-ea"/>
                          <a:cs typeface="+mn-ea"/>
                          <a:sym typeface="+mn-lt"/>
                        </a:rPr>
                        <a:t>与外部环境相配套的过程 </a:t>
                      </a:r>
                      <a:r>
                        <a:rPr lang="en-US" altLang="zh-CN" sz="1800">
                          <a:latin typeface="+mn-lt"/>
                          <a:ea typeface="+mn-ea"/>
                          <a:cs typeface="+mn-ea"/>
                          <a:sym typeface="+mn-lt"/>
                        </a:rPr>
                        <a:t>/ 287</a:t>
                      </a:r>
                      <a:endParaRPr lang="en-US" altLang="zh-TW" sz="1800" b="1">
                        <a:latin typeface="+mn-lt"/>
                        <a:ea typeface="+mn-ea"/>
                        <a:cs typeface="+mn-ea"/>
                        <a:sym typeface="+mn-lt"/>
                      </a:endParaRPr>
                    </a:p>
                  </a:txBody>
                  <a:tcPr marL="91444" marR="91444" marT="45723" marB="45723"/>
                </a:tc>
                <a:tc>
                  <a:txBody>
                    <a:bodyPr/>
                    <a:lstStyle/>
                    <a:p>
                      <a:pPr>
                        <a:lnSpc>
                          <a:spcPct val="120000"/>
                        </a:lnSpc>
                        <a:spcBef>
                          <a:spcPts val="0"/>
                        </a:spcBef>
                        <a:spcAft>
                          <a:spcPts val="0"/>
                        </a:spcAft>
                      </a:pPr>
                      <a:endParaRPr lang="zh-CN" altLang="en-US" sz="1800" b="0">
                        <a:latin typeface="+mn-lt"/>
                        <a:ea typeface="+mn-ea"/>
                        <a:cs typeface="+mn-ea"/>
                        <a:sym typeface="+mn-lt"/>
                      </a:endParaRPr>
                    </a:p>
                  </a:txBody>
                  <a:tcPr marL="91444" marR="91444" marT="45723" marB="45723"/>
                </a:tc>
                <a:tc>
                  <a:txBody>
                    <a:bodyPr/>
                    <a:lstStyle/>
                    <a:p>
                      <a:pPr eaLnBrk="1" hangingPunct="1">
                        <a:lnSpc>
                          <a:spcPct val="120000"/>
                        </a:lnSpc>
                        <a:spcBef>
                          <a:spcPct val="0"/>
                        </a:spcBef>
                        <a:spcAft>
                          <a:spcPts val="0"/>
                        </a:spcAft>
                      </a:pPr>
                      <a:r>
                        <a:rPr lang="en-US" altLang="zh-CN" sz="1800">
                          <a:latin typeface="+mn-lt"/>
                          <a:ea typeface="+mn-ea"/>
                          <a:cs typeface="+mn-ea"/>
                          <a:sym typeface="+mn-lt"/>
                        </a:rPr>
                        <a:t>4.1 </a:t>
                      </a:r>
                      <a:r>
                        <a:rPr lang="zh-CN" altLang="en-US" sz="1800">
                          <a:latin typeface="+mn-lt"/>
                          <a:ea typeface="+mn-ea"/>
                          <a:cs typeface="+mn-ea"/>
                          <a:sym typeface="+mn-lt"/>
                        </a:rPr>
                        <a:t>必须的安全防火通道 </a:t>
                      </a:r>
                      <a:r>
                        <a:rPr lang="en-US" altLang="zh-CN" sz="1800">
                          <a:latin typeface="+mn-lt"/>
                          <a:ea typeface="+mn-ea"/>
                          <a:cs typeface="+mn-ea"/>
                          <a:sym typeface="+mn-lt"/>
                        </a:rPr>
                        <a:t>/ 308</a:t>
                      </a:r>
                      <a:endParaRPr lang="zh-CN" altLang="en-US" sz="1800">
                        <a:latin typeface="+mn-lt"/>
                        <a:ea typeface="+mn-ea"/>
                        <a:cs typeface="+mn-ea"/>
                        <a:sym typeface="+mn-lt"/>
                      </a:endParaRPr>
                    </a:p>
                  </a:txBody>
                  <a:tcPr marL="91444" marR="91444" marT="45723" marB="45723"/>
                </a:tc>
                <a:extLst>
                  <a:ext uri="{0D108BD9-81ED-4DB2-BD59-A6C34878D82A}">
                    <a16:rowId xmlns:a16="http://schemas.microsoft.com/office/drawing/2014/main" val="10005"/>
                  </a:ext>
                </a:extLst>
              </a:tr>
              <a:tr h="425732">
                <a:tc>
                  <a:txBody>
                    <a:bodyPr/>
                    <a:lstStyle/>
                    <a:p>
                      <a:pPr>
                        <a:lnSpc>
                          <a:spcPct val="120000"/>
                        </a:lnSpc>
                        <a:spcBef>
                          <a:spcPts val="0"/>
                        </a:spcBef>
                        <a:spcAft>
                          <a:spcPts val="0"/>
                        </a:spcAft>
                      </a:pPr>
                      <a:endParaRPr lang="zh-CN" altLang="en-US" sz="1800">
                        <a:latin typeface="+mn-lt"/>
                        <a:ea typeface="+mn-ea"/>
                        <a:cs typeface="+mn-ea"/>
                        <a:sym typeface="+mn-lt"/>
                      </a:endParaRPr>
                    </a:p>
                  </a:txBody>
                  <a:tcPr marL="91444" marR="91444" marT="45723" marB="45723"/>
                </a:tc>
                <a:tc>
                  <a:txBody>
                    <a:bodyPr/>
                    <a:lstStyle/>
                    <a:p>
                      <a:pPr eaLnBrk="1" hangingPunct="1">
                        <a:lnSpc>
                          <a:spcPct val="120000"/>
                        </a:lnSpc>
                        <a:spcBef>
                          <a:spcPct val="0"/>
                        </a:spcBef>
                        <a:spcAft>
                          <a:spcPts val="0"/>
                        </a:spcAft>
                      </a:pPr>
                      <a:r>
                        <a:rPr lang="en-US" altLang="zh-CN" sz="1800">
                          <a:latin typeface="+mn-lt"/>
                          <a:ea typeface="+mn-ea"/>
                          <a:cs typeface="+mn-ea"/>
                          <a:sym typeface="+mn-lt"/>
                        </a:rPr>
                        <a:t>1.5 </a:t>
                      </a:r>
                      <a:r>
                        <a:rPr lang="zh-CN" altLang="en-US" sz="1800">
                          <a:latin typeface="+mn-lt"/>
                          <a:ea typeface="+mn-ea"/>
                          <a:cs typeface="+mn-ea"/>
                          <a:sym typeface="+mn-lt"/>
                        </a:rPr>
                        <a:t>环境工程的奇特作用 </a:t>
                      </a:r>
                      <a:r>
                        <a:rPr lang="en-US" altLang="zh-CN" sz="1800">
                          <a:latin typeface="+mn-lt"/>
                          <a:ea typeface="+mn-ea"/>
                          <a:cs typeface="+mn-ea"/>
                          <a:sym typeface="+mn-lt"/>
                        </a:rPr>
                        <a:t>/ 289</a:t>
                      </a:r>
                      <a:endParaRPr lang="en-US" altLang="zh-TW" sz="1800">
                        <a:latin typeface="+mn-lt"/>
                        <a:ea typeface="+mn-ea"/>
                        <a:cs typeface="+mn-ea"/>
                        <a:sym typeface="+mn-lt"/>
                      </a:endParaRPr>
                    </a:p>
                  </a:txBody>
                  <a:tcPr marL="91444" marR="91444" marT="45723" marB="45723"/>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44" marR="91444" marT="45723" marB="45723"/>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CN" sz="2000">
                          <a:latin typeface="+mn-lt"/>
                          <a:ea typeface="+mn-ea"/>
                          <a:cs typeface="+mn-ea"/>
                          <a:sym typeface="+mn-lt"/>
                        </a:rPr>
                        <a:t>4.2 </a:t>
                      </a:r>
                      <a:r>
                        <a:rPr lang="zh-CN" altLang="en-US" sz="2000">
                          <a:latin typeface="+mn-lt"/>
                          <a:ea typeface="+mn-ea"/>
                          <a:cs typeface="+mn-ea"/>
                          <a:sym typeface="+mn-lt"/>
                        </a:rPr>
                        <a:t>电梯要有证 </a:t>
                      </a:r>
                      <a:r>
                        <a:rPr lang="en-US" altLang="zh-CN" sz="2000">
                          <a:latin typeface="+mn-lt"/>
                          <a:ea typeface="+mn-ea"/>
                          <a:cs typeface="+mn-ea"/>
                          <a:sym typeface="+mn-lt"/>
                        </a:rPr>
                        <a:t>/ 309</a:t>
                      </a:r>
                      <a:endParaRPr lang="zh-CN" altLang="en-US" sz="2000">
                        <a:latin typeface="+mn-lt"/>
                        <a:ea typeface="+mn-ea"/>
                        <a:cs typeface="+mn-ea"/>
                        <a:sym typeface="+mn-lt"/>
                      </a:endParaRPr>
                    </a:p>
                  </a:txBody>
                  <a:tcPr marL="91444" marR="91444" marT="45723" marB="45723"/>
                </a:tc>
                <a:extLst>
                  <a:ext uri="{0D108BD9-81ED-4DB2-BD59-A6C34878D82A}">
                    <a16:rowId xmlns:a16="http://schemas.microsoft.com/office/drawing/2014/main" val="10006"/>
                  </a:ext>
                </a:extLst>
              </a:tr>
              <a:tr h="472477">
                <a:tc>
                  <a:txBody>
                    <a:bodyPr/>
                    <a:lstStyle/>
                    <a:p>
                      <a:pPr>
                        <a:lnSpc>
                          <a:spcPct val="120000"/>
                        </a:lnSpc>
                        <a:spcBef>
                          <a:spcPts val="0"/>
                        </a:spcBef>
                        <a:spcAft>
                          <a:spcPts val="0"/>
                        </a:spcAft>
                      </a:pPr>
                      <a:r>
                        <a:rPr lang="en-US" altLang="zh-CN" sz="2000">
                          <a:latin typeface="+mn-lt"/>
                          <a:ea typeface="+mn-ea"/>
                          <a:cs typeface="+mn-ea"/>
                          <a:sym typeface="+mn-lt"/>
                        </a:rPr>
                        <a:t>2</a:t>
                      </a:r>
                      <a:endParaRPr lang="zh-CN" altLang="en-US" sz="2000">
                        <a:latin typeface="+mn-lt"/>
                        <a:ea typeface="+mn-ea"/>
                        <a:cs typeface="+mn-ea"/>
                        <a:sym typeface="+mn-lt"/>
                      </a:endParaRPr>
                    </a:p>
                  </a:txBody>
                  <a:tcPr marL="91444" marR="91444" marT="45723" marB="45723"/>
                </a:tc>
                <a:tc>
                  <a:txBody>
                    <a:bodyPr/>
                    <a:lstStyle/>
                    <a:p>
                      <a:pPr eaLnBrk="1" hangingPunct="1">
                        <a:lnSpc>
                          <a:spcPct val="120000"/>
                        </a:lnSpc>
                        <a:spcBef>
                          <a:spcPct val="0"/>
                        </a:spcBef>
                        <a:spcAft>
                          <a:spcPts val="0"/>
                        </a:spcAft>
                        <a:buFontTx/>
                        <a:buNone/>
                      </a:pPr>
                      <a:r>
                        <a:rPr lang="zh-CN" altLang="en-US" sz="2000">
                          <a:latin typeface="+mn-lt"/>
                          <a:ea typeface="+mn-ea"/>
                          <a:cs typeface="+mn-ea"/>
                          <a:sym typeface="+mn-lt"/>
                        </a:rPr>
                        <a:t>怎样规划现场的布局 </a:t>
                      </a:r>
                      <a:r>
                        <a:rPr lang="en-US" altLang="zh-CN" sz="2000">
                          <a:latin typeface="+mn-lt"/>
                          <a:ea typeface="+mn-ea"/>
                          <a:cs typeface="+mn-ea"/>
                          <a:sym typeface="+mn-lt"/>
                        </a:rPr>
                        <a:t>/ 291</a:t>
                      </a:r>
                      <a:endParaRPr lang="en-US" altLang="zh-TW" sz="2000" b="1">
                        <a:latin typeface="+mn-lt"/>
                        <a:ea typeface="+mn-ea"/>
                        <a:cs typeface="+mn-ea"/>
                        <a:sym typeface="+mn-lt"/>
                      </a:endParaRPr>
                    </a:p>
                  </a:txBody>
                  <a:tcPr marL="91444" marR="91444" marT="45723" marB="45723"/>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44" marR="91444" marT="45723" marB="45723"/>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CN" sz="2000">
                          <a:latin typeface="+mn-lt"/>
                          <a:ea typeface="+mn-ea"/>
                          <a:cs typeface="+mn-ea"/>
                          <a:sym typeface="+mn-lt"/>
                        </a:rPr>
                        <a:t>4.3 </a:t>
                      </a:r>
                      <a:r>
                        <a:rPr lang="zh-CN" altLang="en-US" sz="2000">
                          <a:latin typeface="+mn-lt"/>
                          <a:ea typeface="+mn-ea"/>
                          <a:cs typeface="+mn-ea"/>
                          <a:sym typeface="+mn-lt"/>
                        </a:rPr>
                        <a:t>足额配置应急灯 </a:t>
                      </a:r>
                      <a:r>
                        <a:rPr lang="en-US" altLang="zh-CN" sz="2000">
                          <a:latin typeface="+mn-lt"/>
                          <a:ea typeface="+mn-ea"/>
                          <a:cs typeface="+mn-ea"/>
                          <a:sym typeface="+mn-lt"/>
                        </a:rPr>
                        <a:t>/ 311</a:t>
                      </a:r>
                      <a:endParaRPr lang="zh-CN" altLang="en-US" sz="2000">
                        <a:latin typeface="+mn-lt"/>
                        <a:ea typeface="+mn-ea"/>
                        <a:cs typeface="+mn-ea"/>
                        <a:sym typeface="+mn-lt"/>
                      </a:endParaRPr>
                    </a:p>
                  </a:txBody>
                  <a:tcPr marL="91444" marR="91444" marT="45723" marB="45723"/>
                </a:tc>
                <a:extLst>
                  <a:ext uri="{0D108BD9-81ED-4DB2-BD59-A6C34878D82A}">
                    <a16:rowId xmlns:a16="http://schemas.microsoft.com/office/drawing/2014/main" val="10007"/>
                  </a:ext>
                </a:extLst>
              </a:tr>
              <a:tr h="472477">
                <a:tc>
                  <a:txBody>
                    <a:bodyPr/>
                    <a:lstStyle/>
                    <a:p>
                      <a:pPr>
                        <a:lnSpc>
                          <a:spcPct val="120000"/>
                        </a:lnSpc>
                        <a:spcBef>
                          <a:spcPts val="0"/>
                        </a:spcBef>
                        <a:spcAft>
                          <a:spcPts val="0"/>
                        </a:spcAft>
                      </a:pPr>
                      <a:endParaRPr lang="zh-CN" altLang="en-US" sz="2000">
                        <a:latin typeface="+mn-lt"/>
                        <a:ea typeface="+mn-ea"/>
                        <a:cs typeface="+mn-ea"/>
                        <a:sym typeface="+mn-lt"/>
                      </a:endParaRPr>
                    </a:p>
                  </a:txBody>
                  <a:tcPr marL="91444" marR="91444" marT="45723" marB="45723"/>
                </a:tc>
                <a:tc>
                  <a:txBody>
                    <a:bodyPr/>
                    <a:lstStyle/>
                    <a:p>
                      <a:pPr eaLnBrk="1" hangingPunct="1">
                        <a:lnSpc>
                          <a:spcPct val="120000"/>
                        </a:lnSpc>
                        <a:spcBef>
                          <a:spcPct val="0"/>
                        </a:spcBef>
                        <a:spcAft>
                          <a:spcPts val="0"/>
                        </a:spcAft>
                      </a:pPr>
                      <a:r>
                        <a:rPr lang="en-US" altLang="zh-CN" sz="2000">
                          <a:latin typeface="+mn-lt"/>
                          <a:ea typeface="+mn-ea"/>
                          <a:cs typeface="+mn-ea"/>
                          <a:sym typeface="+mn-lt"/>
                        </a:rPr>
                        <a:t>2.1 </a:t>
                      </a:r>
                      <a:r>
                        <a:rPr lang="zh-CN" altLang="en-US" sz="2000">
                          <a:latin typeface="+mn-lt"/>
                          <a:ea typeface="+mn-ea"/>
                          <a:cs typeface="+mn-ea"/>
                          <a:sym typeface="+mn-lt"/>
                        </a:rPr>
                        <a:t>如何策划车间与楼宇的结构 </a:t>
                      </a:r>
                      <a:r>
                        <a:rPr lang="en-US" altLang="zh-CN" sz="2000">
                          <a:latin typeface="+mn-lt"/>
                          <a:ea typeface="+mn-ea"/>
                          <a:cs typeface="+mn-ea"/>
                          <a:sym typeface="+mn-lt"/>
                        </a:rPr>
                        <a:t>/ 293</a:t>
                      </a:r>
                      <a:endParaRPr lang="en-US" altLang="zh-TW" sz="2000">
                        <a:latin typeface="+mn-lt"/>
                        <a:ea typeface="+mn-ea"/>
                        <a:cs typeface="+mn-ea"/>
                        <a:sym typeface="+mn-lt"/>
                      </a:endParaRPr>
                    </a:p>
                  </a:txBody>
                  <a:tcPr marL="91444" marR="91444" marT="45723" marB="45723"/>
                </a:tc>
                <a:tc>
                  <a:txBody>
                    <a:bodyPr/>
                    <a:lstStyle/>
                    <a:p>
                      <a:pPr>
                        <a:lnSpc>
                          <a:spcPct val="120000"/>
                        </a:lnSpc>
                        <a:spcBef>
                          <a:spcPts val="0"/>
                        </a:spcBef>
                        <a:spcAft>
                          <a:spcPts val="0"/>
                        </a:spcAft>
                      </a:pPr>
                      <a:r>
                        <a:rPr lang="en-US" altLang="zh-CN" sz="2000">
                          <a:latin typeface="+mn-lt"/>
                          <a:ea typeface="+mn-ea"/>
                          <a:cs typeface="+mn-ea"/>
                          <a:sym typeface="+mn-lt"/>
                        </a:rPr>
                        <a:t>5</a:t>
                      </a:r>
                      <a:endParaRPr lang="zh-CN" altLang="en-US" sz="2000" b="0">
                        <a:latin typeface="+mn-lt"/>
                        <a:ea typeface="+mn-ea"/>
                        <a:cs typeface="+mn-ea"/>
                        <a:sym typeface="+mn-lt"/>
                      </a:endParaRPr>
                    </a:p>
                  </a:txBody>
                  <a:tcPr marL="91444" marR="91444" marT="45723" marB="45723"/>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zh-CN" altLang="en-US" sz="2000">
                          <a:latin typeface="+mn-lt"/>
                          <a:ea typeface="+mn-ea"/>
                          <a:cs typeface="+mn-ea"/>
                          <a:sym typeface="+mn-lt"/>
                        </a:rPr>
                        <a:t>配置恒定的动力资源 </a:t>
                      </a:r>
                      <a:r>
                        <a:rPr lang="en-US" altLang="zh-CN" sz="2000">
                          <a:latin typeface="+mn-lt"/>
                          <a:ea typeface="+mn-ea"/>
                          <a:cs typeface="+mn-ea"/>
                          <a:sym typeface="+mn-lt"/>
                        </a:rPr>
                        <a:t>/ 315</a:t>
                      </a:r>
                      <a:endParaRPr lang="zh-CN" altLang="en-US" sz="2000">
                        <a:latin typeface="+mn-lt"/>
                        <a:ea typeface="+mn-ea"/>
                        <a:cs typeface="+mn-ea"/>
                        <a:sym typeface="+mn-lt"/>
                      </a:endParaRPr>
                    </a:p>
                  </a:txBody>
                  <a:tcPr marL="91444" marR="91444" marT="45723" marB="45723"/>
                </a:tc>
                <a:extLst>
                  <a:ext uri="{0D108BD9-81ED-4DB2-BD59-A6C34878D82A}">
                    <a16:rowId xmlns:a16="http://schemas.microsoft.com/office/drawing/2014/main" val="10008"/>
                  </a:ext>
                </a:extLst>
              </a:tr>
              <a:tr h="507717">
                <a:tc>
                  <a:txBody>
                    <a:bodyPr/>
                    <a:lstStyle/>
                    <a:p>
                      <a:pPr>
                        <a:lnSpc>
                          <a:spcPct val="120000"/>
                        </a:lnSpc>
                        <a:spcBef>
                          <a:spcPts val="0"/>
                        </a:spcBef>
                        <a:spcAft>
                          <a:spcPts val="0"/>
                        </a:spcAft>
                      </a:pPr>
                      <a:endParaRPr lang="zh-CN" altLang="en-US" sz="2000">
                        <a:latin typeface="+mn-lt"/>
                        <a:ea typeface="+mn-ea"/>
                        <a:cs typeface="+mn-ea"/>
                        <a:sym typeface="+mn-lt"/>
                      </a:endParaRPr>
                    </a:p>
                  </a:txBody>
                  <a:tcPr marL="91444" marR="91444" marT="45723" marB="45723"/>
                </a:tc>
                <a:tc>
                  <a:txBody>
                    <a:bodyPr/>
                    <a:lstStyle/>
                    <a:p>
                      <a:pPr eaLnBrk="1" hangingPunct="1">
                        <a:lnSpc>
                          <a:spcPct val="120000"/>
                        </a:lnSpc>
                        <a:spcBef>
                          <a:spcPct val="0"/>
                        </a:spcBef>
                        <a:spcAft>
                          <a:spcPts val="0"/>
                        </a:spcAft>
                      </a:pPr>
                      <a:r>
                        <a:rPr lang="en-US" altLang="zh-CN" sz="2000">
                          <a:latin typeface="+mn-lt"/>
                          <a:ea typeface="+mn-ea"/>
                          <a:cs typeface="+mn-ea"/>
                          <a:sym typeface="+mn-lt"/>
                        </a:rPr>
                        <a:t>2.2 </a:t>
                      </a:r>
                      <a:r>
                        <a:rPr lang="zh-CN" altLang="en-US" sz="2000">
                          <a:latin typeface="+mn-lt"/>
                          <a:ea typeface="+mn-ea"/>
                          <a:cs typeface="+mn-ea"/>
                          <a:sym typeface="+mn-lt"/>
                        </a:rPr>
                        <a:t>生产流序早斟酌 </a:t>
                      </a:r>
                      <a:r>
                        <a:rPr lang="en-US" altLang="zh-CN" sz="2000">
                          <a:latin typeface="+mn-lt"/>
                          <a:ea typeface="+mn-ea"/>
                          <a:cs typeface="+mn-ea"/>
                          <a:sym typeface="+mn-lt"/>
                        </a:rPr>
                        <a:t>/ 294</a:t>
                      </a:r>
                      <a:endParaRPr lang="en-US" altLang="zh-TW" sz="2000">
                        <a:latin typeface="+mn-lt"/>
                        <a:ea typeface="+mn-ea"/>
                        <a:cs typeface="+mn-ea"/>
                        <a:sym typeface="+mn-lt"/>
                      </a:endParaRPr>
                    </a:p>
                  </a:txBody>
                  <a:tcPr marL="91444" marR="91444" marT="45723" marB="45723"/>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44" marR="91444" marT="45723" marB="45723"/>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CN" sz="2000">
                          <a:latin typeface="+mn-lt"/>
                          <a:ea typeface="+mn-ea"/>
                          <a:cs typeface="+mn-ea"/>
                          <a:sym typeface="+mn-lt"/>
                        </a:rPr>
                        <a:t>5.1 </a:t>
                      </a:r>
                      <a:r>
                        <a:rPr lang="zh-CN" altLang="en-US" sz="2000">
                          <a:latin typeface="+mn-lt"/>
                          <a:ea typeface="+mn-ea"/>
                          <a:cs typeface="+mn-ea"/>
                          <a:sym typeface="+mn-lt"/>
                        </a:rPr>
                        <a:t>市电须稳定 </a:t>
                      </a:r>
                      <a:r>
                        <a:rPr lang="en-US" altLang="zh-CN" sz="2000">
                          <a:latin typeface="+mn-lt"/>
                          <a:ea typeface="+mn-ea"/>
                          <a:cs typeface="+mn-ea"/>
                          <a:sym typeface="+mn-lt"/>
                        </a:rPr>
                        <a:t>/ 315</a:t>
                      </a:r>
                      <a:endParaRPr lang="zh-CN" altLang="en-US" sz="2000">
                        <a:latin typeface="+mn-lt"/>
                        <a:ea typeface="+mn-ea"/>
                        <a:cs typeface="+mn-ea"/>
                        <a:sym typeface="+mn-lt"/>
                      </a:endParaRPr>
                    </a:p>
                  </a:txBody>
                  <a:tcPr marL="91444" marR="91444" marT="45723" marB="45723"/>
                </a:tc>
                <a:extLst>
                  <a:ext uri="{0D108BD9-81ED-4DB2-BD59-A6C34878D82A}">
                    <a16:rowId xmlns:a16="http://schemas.microsoft.com/office/drawing/2014/main" val="10009"/>
                  </a:ext>
                </a:extLst>
              </a:tr>
              <a:tr h="425732">
                <a:tc>
                  <a:txBody>
                    <a:bodyPr/>
                    <a:lstStyle/>
                    <a:p>
                      <a:pPr>
                        <a:lnSpc>
                          <a:spcPct val="120000"/>
                        </a:lnSpc>
                        <a:spcBef>
                          <a:spcPts val="0"/>
                        </a:spcBef>
                        <a:spcAft>
                          <a:spcPts val="0"/>
                        </a:spcAft>
                      </a:pPr>
                      <a:endParaRPr lang="zh-CN" altLang="en-US" sz="2000">
                        <a:latin typeface="+mn-lt"/>
                        <a:ea typeface="+mn-ea"/>
                        <a:cs typeface="+mn-ea"/>
                        <a:sym typeface="+mn-lt"/>
                      </a:endParaRPr>
                    </a:p>
                  </a:txBody>
                  <a:tcPr marL="91444" marR="91444" marT="45723" marB="45723"/>
                </a:tc>
                <a:tc>
                  <a:txBody>
                    <a:bodyPr/>
                    <a:lstStyle/>
                    <a:p>
                      <a:pPr eaLnBrk="1" hangingPunct="1">
                        <a:lnSpc>
                          <a:spcPct val="120000"/>
                        </a:lnSpc>
                        <a:spcBef>
                          <a:spcPct val="0"/>
                        </a:spcBef>
                        <a:spcAft>
                          <a:spcPts val="0"/>
                        </a:spcAft>
                      </a:pPr>
                      <a:r>
                        <a:rPr lang="en-US" altLang="zh-CN" sz="2000">
                          <a:latin typeface="+mn-lt"/>
                          <a:ea typeface="+mn-ea"/>
                          <a:cs typeface="+mn-ea"/>
                          <a:sym typeface="+mn-lt"/>
                        </a:rPr>
                        <a:t>2.3 </a:t>
                      </a:r>
                      <a:r>
                        <a:rPr lang="zh-CN" altLang="en-US" sz="2000">
                          <a:latin typeface="+mn-lt"/>
                          <a:ea typeface="+mn-ea"/>
                          <a:cs typeface="+mn-ea"/>
                          <a:sym typeface="+mn-lt"/>
                        </a:rPr>
                        <a:t>安排最省事的物流 </a:t>
                      </a:r>
                      <a:r>
                        <a:rPr lang="en-US" altLang="zh-CN" sz="2000">
                          <a:latin typeface="+mn-lt"/>
                          <a:ea typeface="+mn-ea"/>
                          <a:cs typeface="+mn-ea"/>
                          <a:sym typeface="+mn-lt"/>
                        </a:rPr>
                        <a:t>/ 294</a:t>
                      </a:r>
                      <a:endParaRPr lang="en-US" altLang="zh-TW" sz="2000">
                        <a:latin typeface="+mn-lt"/>
                        <a:ea typeface="+mn-ea"/>
                        <a:cs typeface="+mn-ea"/>
                        <a:sym typeface="+mn-lt"/>
                      </a:endParaRPr>
                    </a:p>
                  </a:txBody>
                  <a:tcPr marL="91444" marR="91444" marT="45723" marB="45723"/>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44" marR="91444" marT="45723" marB="45723"/>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CN" sz="2000">
                          <a:latin typeface="+mn-lt"/>
                          <a:ea typeface="+mn-ea"/>
                          <a:cs typeface="+mn-ea"/>
                          <a:sym typeface="+mn-lt"/>
                        </a:rPr>
                        <a:t>5.2 </a:t>
                      </a:r>
                      <a:r>
                        <a:rPr lang="zh-CN" altLang="en-US" sz="2000">
                          <a:latin typeface="+mn-lt"/>
                          <a:ea typeface="+mn-ea"/>
                          <a:cs typeface="+mn-ea"/>
                          <a:sym typeface="+mn-lt"/>
                        </a:rPr>
                        <a:t>未失效的企业 “ 电池 ” </a:t>
                      </a:r>
                      <a:r>
                        <a:rPr lang="en-US" altLang="zh-CN" sz="2000">
                          <a:latin typeface="+mn-lt"/>
                          <a:ea typeface="+mn-ea"/>
                          <a:cs typeface="+mn-ea"/>
                          <a:sym typeface="+mn-lt"/>
                        </a:rPr>
                        <a:t>/ 316</a:t>
                      </a:r>
                      <a:endParaRPr lang="zh-CN" altLang="en-US" sz="2000">
                        <a:latin typeface="+mn-lt"/>
                        <a:ea typeface="+mn-ea"/>
                        <a:cs typeface="+mn-ea"/>
                        <a:sym typeface="+mn-lt"/>
                      </a:endParaRPr>
                    </a:p>
                  </a:txBody>
                  <a:tcPr marL="91444" marR="91444" marT="45723" marB="45723"/>
                </a:tc>
                <a:extLst>
                  <a:ext uri="{0D108BD9-81ED-4DB2-BD59-A6C34878D82A}">
                    <a16:rowId xmlns:a16="http://schemas.microsoft.com/office/drawing/2014/main" val="10010"/>
                  </a:ext>
                </a:extLst>
              </a:tr>
              <a:tr h="425732">
                <a:tc>
                  <a:txBody>
                    <a:bodyPr/>
                    <a:lstStyle/>
                    <a:p>
                      <a:pPr>
                        <a:lnSpc>
                          <a:spcPct val="120000"/>
                        </a:lnSpc>
                        <a:spcBef>
                          <a:spcPts val="0"/>
                        </a:spcBef>
                        <a:spcAft>
                          <a:spcPts val="0"/>
                        </a:spcAft>
                      </a:pPr>
                      <a:endParaRPr lang="zh-CN" altLang="en-US" sz="2000">
                        <a:latin typeface="+mn-lt"/>
                        <a:ea typeface="+mn-ea"/>
                        <a:cs typeface="+mn-ea"/>
                        <a:sym typeface="+mn-lt"/>
                      </a:endParaRPr>
                    </a:p>
                  </a:txBody>
                  <a:tcPr marL="91444" marR="91444" marT="45723" marB="45723"/>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CN" sz="2000">
                          <a:latin typeface="+mn-lt"/>
                          <a:ea typeface="+mn-ea"/>
                          <a:cs typeface="+mn-ea"/>
                          <a:sym typeface="+mn-lt"/>
                        </a:rPr>
                        <a:t>2.4 </a:t>
                      </a:r>
                      <a:r>
                        <a:rPr lang="zh-CN" altLang="en-US" sz="2000">
                          <a:latin typeface="+mn-lt"/>
                          <a:ea typeface="+mn-ea"/>
                          <a:cs typeface="+mn-ea"/>
                          <a:sym typeface="+mn-lt"/>
                        </a:rPr>
                        <a:t>让所有人员在舒畅的环境里工作 </a:t>
                      </a:r>
                      <a:r>
                        <a:rPr lang="en-US" altLang="zh-CN" sz="2000">
                          <a:latin typeface="+mn-lt"/>
                          <a:ea typeface="+mn-ea"/>
                          <a:cs typeface="+mn-ea"/>
                          <a:sym typeface="+mn-lt"/>
                        </a:rPr>
                        <a:t>/ 298</a:t>
                      </a:r>
                      <a:endParaRPr lang="zh-CN" altLang="en-US" sz="2000">
                        <a:latin typeface="+mn-lt"/>
                        <a:ea typeface="+mn-ea"/>
                        <a:cs typeface="+mn-ea"/>
                        <a:sym typeface="+mn-lt"/>
                      </a:endParaRPr>
                    </a:p>
                  </a:txBody>
                  <a:tcPr marL="91444" marR="91444" marT="45723" marB="45723"/>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44" marR="91444" marT="45723" marB="45723"/>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CN" sz="2000">
                          <a:latin typeface="+mn-lt"/>
                          <a:ea typeface="+mn-ea"/>
                          <a:cs typeface="+mn-ea"/>
                          <a:sym typeface="+mn-lt"/>
                        </a:rPr>
                        <a:t>5.3 </a:t>
                      </a:r>
                      <a:r>
                        <a:rPr lang="zh-CN" altLang="en-US" sz="2000">
                          <a:latin typeface="+mn-lt"/>
                          <a:ea typeface="+mn-ea"/>
                          <a:cs typeface="+mn-ea"/>
                          <a:sym typeface="+mn-lt"/>
                        </a:rPr>
                        <a:t>不含水分的压缩空气 </a:t>
                      </a:r>
                      <a:r>
                        <a:rPr lang="en-US" altLang="zh-CN" sz="2000">
                          <a:latin typeface="+mn-lt"/>
                          <a:ea typeface="+mn-ea"/>
                          <a:cs typeface="+mn-ea"/>
                          <a:sym typeface="+mn-lt"/>
                        </a:rPr>
                        <a:t>/ 318</a:t>
                      </a:r>
                      <a:endParaRPr lang="zh-CN" altLang="en-US" sz="2000">
                        <a:latin typeface="+mn-lt"/>
                        <a:ea typeface="+mn-ea"/>
                        <a:cs typeface="+mn-ea"/>
                        <a:sym typeface="+mn-lt"/>
                      </a:endParaRPr>
                    </a:p>
                  </a:txBody>
                  <a:tcPr marL="91444" marR="91444" marT="45723" marB="45723"/>
                </a:tc>
                <a:extLst>
                  <a:ext uri="{0D108BD9-81ED-4DB2-BD59-A6C34878D82A}">
                    <a16:rowId xmlns:a16="http://schemas.microsoft.com/office/drawing/2014/main" val="10011"/>
                  </a:ext>
                </a:extLst>
              </a:tr>
              <a:tr h="523643">
                <a:tc>
                  <a:txBody>
                    <a:bodyPr/>
                    <a:lstStyle/>
                    <a:p>
                      <a:pPr>
                        <a:lnSpc>
                          <a:spcPct val="120000"/>
                        </a:lnSpc>
                        <a:spcBef>
                          <a:spcPts val="0"/>
                        </a:spcBef>
                        <a:spcAft>
                          <a:spcPts val="0"/>
                        </a:spcAft>
                      </a:pPr>
                      <a:r>
                        <a:rPr lang="en-US" altLang="zh-CN" sz="2000">
                          <a:latin typeface="+mn-lt"/>
                          <a:ea typeface="+mn-ea"/>
                          <a:cs typeface="+mn-ea"/>
                          <a:sym typeface="+mn-lt"/>
                        </a:rPr>
                        <a:t>3</a:t>
                      </a:r>
                      <a:endParaRPr lang="zh-CN" altLang="en-US" sz="2000">
                        <a:latin typeface="+mn-lt"/>
                        <a:ea typeface="+mn-ea"/>
                        <a:cs typeface="+mn-ea"/>
                        <a:sym typeface="+mn-lt"/>
                      </a:endParaRPr>
                    </a:p>
                  </a:txBody>
                  <a:tcPr marL="91444" marR="91444" marT="45723" marB="45723"/>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zh-CN" altLang="en-US" sz="2000">
                          <a:latin typeface="+mn-lt"/>
                          <a:ea typeface="+mn-ea"/>
                          <a:cs typeface="+mn-ea"/>
                          <a:sym typeface="+mn-lt"/>
                        </a:rPr>
                        <a:t>因产品要求而设置特殊车间 </a:t>
                      </a:r>
                      <a:r>
                        <a:rPr lang="en-US" altLang="zh-CN" sz="2000">
                          <a:latin typeface="+mn-lt"/>
                          <a:ea typeface="+mn-ea"/>
                          <a:cs typeface="+mn-ea"/>
                          <a:sym typeface="+mn-lt"/>
                        </a:rPr>
                        <a:t>/ 300</a:t>
                      </a:r>
                      <a:endParaRPr lang="zh-CN" altLang="en-US" sz="2000">
                        <a:latin typeface="+mn-lt"/>
                        <a:ea typeface="+mn-ea"/>
                        <a:cs typeface="+mn-ea"/>
                        <a:sym typeface="+mn-lt"/>
                      </a:endParaRPr>
                    </a:p>
                  </a:txBody>
                  <a:tcPr marL="91444" marR="91444" marT="45723" marB="45723"/>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44" marR="91444" marT="45723" marB="45723"/>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CN" sz="2000">
                          <a:latin typeface="+mn-lt"/>
                          <a:ea typeface="+mn-ea"/>
                          <a:cs typeface="+mn-ea"/>
                          <a:sym typeface="+mn-lt"/>
                        </a:rPr>
                        <a:t>6. </a:t>
                      </a:r>
                      <a:r>
                        <a:rPr lang="zh-CN" altLang="en-US" sz="2000">
                          <a:latin typeface="+mn-lt"/>
                          <a:ea typeface="+mn-ea"/>
                          <a:cs typeface="+mn-ea"/>
                          <a:sym typeface="+mn-lt"/>
                        </a:rPr>
                        <a:t>建设环保工厂</a:t>
                      </a:r>
                      <a:r>
                        <a:rPr lang="en-US" altLang="zh-CN" sz="2000">
                          <a:latin typeface="+mn-lt"/>
                          <a:ea typeface="+mn-ea"/>
                          <a:cs typeface="+mn-ea"/>
                          <a:sym typeface="+mn-lt"/>
                        </a:rPr>
                        <a:t>,</a:t>
                      </a:r>
                      <a:r>
                        <a:rPr lang="zh-CN" altLang="en-US" sz="2000">
                          <a:latin typeface="+mn-lt"/>
                          <a:ea typeface="+mn-ea"/>
                          <a:cs typeface="+mn-ea"/>
                          <a:sym typeface="+mn-lt"/>
                        </a:rPr>
                        <a:t>促进企业以展 </a:t>
                      </a:r>
                      <a:r>
                        <a:rPr lang="en-US" altLang="zh-CN" sz="2000">
                          <a:latin typeface="+mn-lt"/>
                          <a:ea typeface="+mn-ea"/>
                          <a:cs typeface="+mn-ea"/>
                          <a:sym typeface="+mn-lt"/>
                        </a:rPr>
                        <a:t>/ 321</a:t>
                      </a:r>
                      <a:endParaRPr lang="zh-CN" altLang="en-US" sz="2000">
                        <a:latin typeface="+mn-lt"/>
                        <a:ea typeface="+mn-ea"/>
                        <a:cs typeface="+mn-ea"/>
                        <a:sym typeface="+mn-lt"/>
                      </a:endParaRPr>
                    </a:p>
                  </a:txBody>
                  <a:tcPr marL="91444" marR="91444" marT="45723" marB="45723"/>
                </a:tc>
                <a:extLst>
                  <a:ext uri="{0D108BD9-81ED-4DB2-BD59-A6C34878D82A}">
                    <a16:rowId xmlns:a16="http://schemas.microsoft.com/office/drawing/2014/main" val="10012"/>
                  </a:ext>
                </a:extLst>
              </a:tr>
              <a:tr h="433162">
                <a:tc>
                  <a:txBody>
                    <a:bodyPr/>
                    <a:lstStyle/>
                    <a:p>
                      <a:pPr>
                        <a:lnSpc>
                          <a:spcPct val="120000"/>
                        </a:lnSpc>
                        <a:spcBef>
                          <a:spcPts val="0"/>
                        </a:spcBef>
                        <a:spcAft>
                          <a:spcPts val="0"/>
                        </a:spcAft>
                      </a:pPr>
                      <a:endParaRPr lang="zh-CN" altLang="en-US" sz="2000">
                        <a:latin typeface="+mn-lt"/>
                        <a:ea typeface="+mn-ea"/>
                        <a:cs typeface="+mn-ea"/>
                        <a:sym typeface="+mn-lt"/>
                      </a:endParaRPr>
                    </a:p>
                  </a:txBody>
                  <a:tcPr marL="91444" marR="91444" marT="45723" marB="45723"/>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CN" sz="2000">
                          <a:latin typeface="+mn-lt"/>
                          <a:ea typeface="+mn-ea"/>
                          <a:cs typeface="+mn-ea"/>
                          <a:sym typeface="+mn-lt"/>
                        </a:rPr>
                        <a:t>3.1 </a:t>
                      </a:r>
                      <a:r>
                        <a:rPr lang="zh-CN" altLang="en-US" sz="2000">
                          <a:latin typeface="+mn-lt"/>
                          <a:ea typeface="+mn-ea"/>
                          <a:cs typeface="+mn-ea"/>
                          <a:sym typeface="+mn-lt"/>
                        </a:rPr>
                        <a:t>无尘车间 </a:t>
                      </a:r>
                      <a:r>
                        <a:rPr lang="en-US" altLang="zh-CN" sz="2000">
                          <a:latin typeface="+mn-lt"/>
                          <a:ea typeface="+mn-ea"/>
                          <a:cs typeface="+mn-ea"/>
                          <a:sym typeface="+mn-lt"/>
                        </a:rPr>
                        <a:t>/ 301</a:t>
                      </a:r>
                      <a:endParaRPr lang="zh-CN" altLang="en-US" sz="2000">
                        <a:latin typeface="+mn-lt"/>
                        <a:ea typeface="+mn-ea"/>
                        <a:cs typeface="+mn-ea"/>
                        <a:sym typeface="+mn-lt"/>
                      </a:endParaRPr>
                    </a:p>
                  </a:txBody>
                  <a:tcPr marL="91444" marR="91444" marT="45723" marB="45723"/>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44" marR="91444" marT="45723" marB="45723"/>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CN" sz="2000">
                          <a:latin typeface="+mn-lt"/>
                          <a:ea typeface="+mn-ea"/>
                          <a:cs typeface="+mn-ea"/>
                          <a:sym typeface="+mn-lt"/>
                        </a:rPr>
                        <a:t>6.1 ISO 14000</a:t>
                      </a:r>
                      <a:r>
                        <a:rPr lang="zh-CN" altLang="en-US" sz="2000">
                          <a:latin typeface="+mn-lt"/>
                          <a:ea typeface="+mn-ea"/>
                          <a:cs typeface="+mn-ea"/>
                          <a:sym typeface="+mn-lt"/>
                        </a:rPr>
                        <a:t>认证 </a:t>
                      </a:r>
                      <a:r>
                        <a:rPr lang="en-US" altLang="zh-CN" sz="2000">
                          <a:latin typeface="+mn-lt"/>
                          <a:ea typeface="+mn-ea"/>
                          <a:cs typeface="+mn-ea"/>
                          <a:sym typeface="+mn-lt"/>
                        </a:rPr>
                        <a:t>/ 321</a:t>
                      </a:r>
                      <a:endParaRPr lang="zh-CN" altLang="en-US" sz="2000">
                        <a:latin typeface="+mn-lt"/>
                        <a:ea typeface="+mn-ea"/>
                        <a:cs typeface="+mn-ea"/>
                        <a:sym typeface="+mn-lt"/>
                      </a:endParaRPr>
                    </a:p>
                  </a:txBody>
                  <a:tcPr marL="91444" marR="91444" marT="45723" marB="45723"/>
                </a:tc>
                <a:extLst>
                  <a:ext uri="{0D108BD9-81ED-4DB2-BD59-A6C34878D82A}">
                    <a16:rowId xmlns:a16="http://schemas.microsoft.com/office/drawing/2014/main" val="10013"/>
                  </a:ext>
                </a:extLst>
              </a:tr>
              <a:tr h="504057">
                <a:tc>
                  <a:txBody>
                    <a:bodyPr/>
                    <a:lstStyle/>
                    <a:p>
                      <a:pPr>
                        <a:lnSpc>
                          <a:spcPct val="120000"/>
                        </a:lnSpc>
                        <a:spcBef>
                          <a:spcPts val="0"/>
                        </a:spcBef>
                        <a:spcAft>
                          <a:spcPts val="0"/>
                        </a:spcAft>
                      </a:pPr>
                      <a:endParaRPr lang="zh-CN" altLang="en-US" sz="2000">
                        <a:latin typeface="+mn-lt"/>
                        <a:ea typeface="+mn-ea"/>
                        <a:cs typeface="+mn-ea"/>
                        <a:sym typeface="+mn-lt"/>
                      </a:endParaRPr>
                    </a:p>
                  </a:txBody>
                  <a:tcPr marL="91444" marR="91444" marT="45723" marB="45723"/>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CN" sz="2000">
                          <a:latin typeface="+mn-lt"/>
                          <a:ea typeface="+mn-ea"/>
                          <a:cs typeface="+mn-ea"/>
                          <a:sym typeface="+mn-lt"/>
                        </a:rPr>
                        <a:t>3.2 </a:t>
                      </a:r>
                      <a:r>
                        <a:rPr lang="zh-CN" altLang="en-US" sz="2000">
                          <a:latin typeface="+mn-lt"/>
                          <a:ea typeface="+mn-ea"/>
                          <a:cs typeface="+mn-ea"/>
                          <a:sym typeface="+mn-lt"/>
                        </a:rPr>
                        <a:t>防静电车间 </a:t>
                      </a:r>
                      <a:r>
                        <a:rPr lang="en-US" altLang="zh-CN" sz="2000">
                          <a:latin typeface="+mn-lt"/>
                          <a:ea typeface="+mn-ea"/>
                          <a:cs typeface="+mn-ea"/>
                          <a:sym typeface="+mn-lt"/>
                        </a:rPr>
                        <a:t>/ 302</a:t>
                      </a:r>
                      <a:endParaRPr lang="zh-CN" altLang="en-US" sz="2000">
                        <a:latin typeface="+mn-lt"/>
                        <a:ea typeface="+mn-ea"/>
                        <a:cs typeface="+mn-ea"/>
                        <a:sym typeface="+mn-lt"/>
                      </a:endParaRPr>
                    </a:p>
                  </a:txBody>
                  <a:tcPr marL="91444" marR="91444" marT="45723" marB="45723"/>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44" marR="91444" marT="45723" marB="45723"/>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CN" sz="2000">
                          <a:latin typeface="+mn-lt"/>
                          <a:ea typeface="+mn-ea"/>
                          <a:cs typeface="+mn-ea"/>
                          <a:sym typeface="+mn-lt"/>
                        </a:rPr>
                        <a:t>6.2 </a:t>
                      </a:r>
                      <a:r>
                        <a:rPr lang="zh-CN" altLang="en-US" sz="2000">
                          <a:latin typeface="+mn-lt"/>
                          <a:ea typeface="+mn-ea"/>
                          <a:cs typeface="+mn-ea"/>
                          <a:sym typeface="+mn-lt"/>
                        </a:rPr>
                        <a:t>环保与可持续发展 </a:t>
                      </a:r>
                      <a:r>
                        <a:rPr lang="en-US" altLang="zh-CN" sz="2000">
                          <a:latin typeface="+mn-lt"/>
                          <a:ea typeface="+mn-ea"/>
                          <a:cs typeface="+mn-ea"/>
                          <a:sym typeface="+mn-lt"/>
                        </a:rPr>
                        <a:t>/ 325</a:t>
                      </a:r>
                      <a:endParaRPr lang="zh-CN" altLang="en-US" sz="2000">
                        <a:latin typeface="+mn-lt"/>
                        <a:ea typeface="+mn-ea"/>
                        <a:cs typeface="+mn-ea"/>
                        <a:sym typeface="+mn-lt"/>
                      </a:endParaRPr>
                    </a:p>
                  </a:txBody>
                  <a:tcPr marL="91444" marR="91444" marT="45723" marB="45723"/>
                </a:tc>
                <a:extLst>
                  <a:ext uri="{0D108BD9-81ED-4DB2-BD59-A6C34878D82A}">
                    <a16:rowId xmlns:a16="http://schemas.microsoft.com/office/drawing/2014/main" val="10014"/>
                  </a:ext>
                </a:extLst>
              </a:tr>
              <a:tr h="504057">
                <a:tc>
                  <a:txBody>
                    <a:bodyPr/>
                    <a:lstStyle/>
                    <a:p>
                      <a:pPr>
                        <a:lnSpc>
                          <a:spcPct val="120000"/>
                        </a:lnSpc>
                        <a:spcBef>
                          <a:spcPts val="0"/>
                        </a:spcBef>
                        <a:spcAft>
                          <a:spcPts val="0"/>
                        </a:spcAft>
                      </a:pPr>
                      <a:endParaRPr lang="zh-CN" altLang="en-US" sz="2000">
                        <a:latin typeface="+mn-lt"/>
                        <a:ea typeface="+mn-ea"/>
                        <a:cs typeface="+mn-ea"/>
                        <a:sym typeface="+mn-lt"/>
                      </a:endParaRPr>
                    </a:p>
                  </a:txBody>
                  <a:tcPr marL="91444" marR="91444" marT="45723" marB="45723"/>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endParaRPr lang="zh-CN" altLang="en-US" sz="2000">
                        <a:latin typeface="+mn-lt"/>
                        <a:ea typeface="+mn-ea"/>
                        <a:cs typeface="+mn-ea"/>
                        <a:sym typeface="+mn-lt"/>
                      </a:endParaRPr>
                    </a:p>
                  </a:txBody>
                  <a:tcPr marL="91444" marR="91444" marT="45723" marB="45723"/>
                </a:tc>
                <a:tc>
                  <a:txBody>
                    <a:bodyPr/>
                    <a:lstStyle/>
                    <a:p>
                      <a:pPr>
                        <a:lnSpc>
                          <a:spcPct val="120000"/>
                        </a:lnSpc>
                        <a:spcBef>
                          <a:spcPts val="0"/>
                        </a:spcBef>
                        <a:spcAft>
                          <a:spcPts val="0"/>
                        </a:spcAft>
                      </a:pPr>
                      <a:endParaRPr lang="zh-CN" altLang="en-US" sz="2000" b="0">
                        <a:latin typeface="+mn-lt"/>
                        <a:ea typeface="+mn-ea"/>
                        <a:cs typeface="+mn-ea"/>
                        <a:sym typeface="+mn-lt"/>
                      </a:endParaRPr>
                    </a:p>
                  </a:txBody>
                  <a:tcPr marL="91444" marR="91444" marT="45723" marB="45723"/>
                </a:tc>
                <a:tc>
                  <a:txBody>
                    <a:bodyPr/>
                    <a:lstStyle/>
                    <a:p>
                      <a:pPr marL="0" marR="0" indent="0" algn="l" defTabSz="1316455" rtl="0" eaLnBrk="1" fontAlgn="auto" latinLnBrk="0" hangingPunct="1">
                        <a:lnSpc>
                          <a:spcPct val="120000"/>
                        </a:lnSpc>
                        <a:spcBef>
                          <a:spcPts val="0"/>
                        </a:spcBef>
                        <a:spcAft>
                          <a:spcPts val="0"/>
                        </a:spcAft>
                        <a:buClrTx/>
                        <a:buSzTx/>
                        <a:buFontTx/>
                        <a:buNone/>
                        <a:tabLst/>
                        <a:defRPr/>
                      </a:pPr>
                      <a:r>
                        <a:rPr lang="en-US" altLang="zh-CN" sz="2000" dirty="0">
                          <a:latin typeface="+mn-lt"/>
                          <a:ea typeface="+mn-ea"/>
                          <a:cs typeface="+mn-ea"/>
                          <a:sym typeface="+mn-lt"/>
                        </a:rPr>
                        <a:t>6.3 </a:t>
                      </a:r>
                      <a:r>
                        <a:rPr lang="zh-CN" altLang="en-US" sz="2000" dirty="0">
                          <a:latin typeface="+mn-lt"/>
                          <a:ea typeface="+mn-ea"/>
                          <a:cs typeface="+mn-ea"/>
                          <a:sym typeface="+mn-lt"/>
                        </a:rPr>
                        <a:t>职业安全和健康 </a:t>
                      </a:r>
                      <a:r>
                        <a:rPr lang="en-US" altLang="zh-CN" sz="2000" dirty="0">
                          <a:latin typeface="+mn-lt"/>
                          <a:ea typeface="+mn-ea"/>
                          <a:cs typeface="+mn-ea"/>
                          <a:sym typeface="+mn-lt"/>
                        </a:rPr>
                        <a:t>/ 326</a:t>
                      </a:r>
                      <a:endParaRPr lang="zh-CN" altLang="en-US" sz="2000" dirty="0">
                        <a:latin typeface="+mn-lt"/>
                        <a:ea typeface="+mn-ea"/>
                        <a:cs typeface="+mn-ea"/>
                        <a:sym typeface="+mn-lt"/>
                      </a:endParaRPr>
                    </a:p>
                  </a:txBody>
                  <a:tcPr marL="91444" marR="91444" marT="45723" marB="45723"/>
                </a:tc>
                <a:extLst>
                  <a:ext uri="{0D108BD9-81ED-4DB2-BD59-A6C34878D82A}">
                    <a16:rowId xmlns:a16="http://schemas.microsoft.com/office/drawing/2014/main" val="10015"/>
                  </a:ext>
                </a:extLst>
              </a:tr>
            </a:tbl>
          </a:graphicData>
        </a:graphic>
      </p:graphicFrame>
    </p:spTree>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2" name="Text Box 2">
            <a:extLst>
              <a:ext uri="{FF2B5EF4-FFF2-40B4-BE49-F238E27FC236}">
                <a16:creationId xmlns:a16="http://schemas.microsoft.com/office/drawing/2014/main" id="{D49A0E82-2E3E-47E6-B87B-DE054C628A45}"/>
              </a:ext>
            </a:extLst>
          </p:cNvPr>
          <p:cNvSpPr txBox="1">
            <a:spLocks noChangeArrowheads="1"/>
          </p:cNvSpPr>
          <p:nvPr/>
        </p:nvSpPr>
        <p:spPr bwMode="auto">
          <a:xfrm>
            <a:off x="1481138" y="1803400"/>
            <a:ext cx="13681075" cy="2317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b="1" dirty="0">
                <a:latin typeface="+mn-lt"/>
                <a:ea typeface="+mn-ea"/>
                <a:cs typeface="+mn-ea"/>
                <a:sym typeface="+mn-lt"/>
              </a:rPr>
              <a:t>认识工程部</a:t>
            </a:r>
          </a:p>
          <a:p>
            <a:pPr eaLnBrk="1" hangingPunct="1">
              <a:lnSpc>
                <a:spcPct val="120000"/>
              </a:lnSpc>
              <a:defRPr/>
            </a:pPr>
            <a:r>
              <a:rPr lang="zh-TW" altLang="en-US" sz="2000" dirty="0">
                <a:latin typeface="+mn-lt"/>
                <a:ea typeface="+mn-ea"/>
                <a:cs typeface="+mn-ea"/>
                <a:sym typeface="+mn-lt"/>
              </a:rPr>
              <a:t> 在产品的实现过程中</a:t>
            </a:r>
            <a:r>
              <a:rPr lang="en-US" altLang="zh-TW" sz="2000" dirty="0">
                <a:latin typeface="+mn-lt"/>
                <a:ea typeface="+mn-ea"/>
                <a:cs typeface="+mn-ea"/>
                <a:sym typeface="+mn-lt"/>
              </a:rPr>
              <a:t>,</a:t>
            </a:r>
            <a:r>
              <a:rPr lang="zh-TW" altLang="en-US" sz="2000" dirty="0">
                <a:latin typeface="+mn-lt"/>
                <a:ea typeface="+mn-ea"/>
                <a:cs typeface="+mn-ea"/>
                <a:sym typeface="+mn-lt"/>
              </a:rPr>
              <a:t>如果没有设备</a:t>
            </a:r>
            <a:r>
              <a:rPr lang="en-US" altLang="zh-TW" sz="2000" dirty="0">
                <a:latin typeface="+mn-lt"/>
                <a:ea typeface="+mn-ea"/>
                <a:cs typeface="+mn-ea"/>
                <a:sym typeface="+mn-lt"/>
              </a:rPr>
              <a:t>,</a:t>
            </a:r>
            <a:r>
              <a:rPr lang="zh-TW" altLang="en-US" sz="2000" dirty="0">
                <a:latin typeface="+mn-lt"/>
                <a:ea typeface="+mn-ea"/>
                <a:cs typeface="+mn-ea"/>
                <a:sym typeface="+mn-lt"/>
              </a:rPr>
              <a:t>缺乏技朮</a:t>
            </a:r>
            <a:r>
              <a:rPr lang="en-US" altLang="zh-TW" sz="2000" dirty="0">
                <a:latin typeface="+mn-lt"/>
                <a:ea typeface="+mn-ea"/>
                <a:cs typeface="+mn-ea"/>
                <a:sym typeface="+mn-lt"/>
              </a:rPr>
              <a:t>,</a:t>
            </a:r>
            <a:r>
              <a:rPr lang="zh-TW" altLang="en-US" sz="2000" dirty="0">
                <a:latin typeface="+mn-lt"/>
                <a:ea typeface="+mn-ea"/>
                <a:cs typeface="+mn-ea"/>
                <a:sym typeface="+mn-lt"/>
              </a:rPr>
              <a:t>那么要进行生产应该是不可能的</a:t>
            </a:r>
            <a:r>
              <a:rPr lang="en-US" altLang="zh-TW" sz="2000" dirty="0">
                <a:latin typeface="+mn-lt"/>
                <a:ea typeface="+mn-ea"/>
                <a:cs typeface="+mn-ea"/>
                <a:sym typeface="+mn-lt"/>
              </a:rPr>
              <a:t>.</a:t>
            </a:r>
            <a:r>
              <a:rPr lang="zh-TW" altLang="en-US" sz="2000" dirty="0">
                <a:latin typeface="+mn-lt"/>
                <a:ea typeface="+mn-ea"/>
                <a:cs typeface="+mn-ea"/>
                <a:sym typeface="+mn-lt"/>
              </a:rPr>
              <a:t>也就是说</a:t>
            </a:r>
            <a:r>
              <a:rPr lang="en-US" altLang="zh-TW" sz="2000" dirty="0">
                <a:latin typeface="+mn-lt"/>
                <a:ea typeface="+mn-ea"/>
                <a:cs typeface="+mn-ea"/>
                <a:sym typeface="+mn-lt"/>
              </a:rPr>
              <a:t>,</a:t>
            </a:r>
            <a:r>
              <a:rPr lang="zh-TW" altLang="en-US" sz="2000" dirty="0">
                <a:latin typeface="+mn-lt"/>
                <a:ea typeface="+mn-ea"/>
                <a:cs typeface="+mn-ea"/>
                <a:sym typeface="+mn-lt"/>
              </a:rPr>
              <a:t>缺少了工程部的作用</a:t>
            </a:r>
            <a:r>
              <a:rPr lang="en-US" altLang="zh-TW" sz="2000" dirty="0">
                <a:latin typeface="+mn-lt"/>
                <a:ea typeface="+mn-ea"/>
                <a:cs typeface="+mn-ea"/>
                <a:sym typeface="+mn-lt"/>
              </a:rPr>
              <a:t>,</a:t>
            </a:r>
            <a:r>
              <a:rPr lang="zh-TW" altLang="en-US" sz="2000" dirty="0">
                <a:latin typeface="+mn-lt"/>
                <a:ea typeface="+mn-ea"/>
                <a:cs typeface="+mn-ea"/>
                <a:sym typeface="+mn-lt"/>
              </a:rPr>
              <a:t>任何生产将无法开展</a:t>
            </a:r>
            <a:r>
              <a:rPr lang="en-US" altLang="zh-TW" sz="2000" dirty="0">
                <a:latin typeface="+mn-lt"/>
                <a:ea typeface="+mn-ea"/>
                <a:cs typeface="+mn-ea"/>
                <a:sym typeface="+mn-lt"/>
              </a:rPr>
              <a:t>.</a:t>
            </a:r>
            <a:r>
              <a:rPr lang="zh-TW" altLang="en-US" sz="2000" dirty="0">
                <a:latin typeface="+mn-lt"/>
                <a:ea typeface="+mn-ea"/>
                <a:cs typeface="+mn-ea"/>
                <a:sym typeface="+mn-lt"/>
              </a:rPr>
              <a:t>由此可见工程部的重要性</a:t>
            </a:r>
            <a:r>
              <a:rPr lang="en-US" altLang="zh-TW" sz="2000" dirty="0">
                <a:latin typeface="+mn-lt"/>
                <a:ea typeface="+mn-ea"/>
                <a:cs typeface="+mn-ea"/>
                <a:sym typeface="+mn-lt"/>
              </a:rPr>
              <a:t>.</a:t>
            </a:r>
          </a:p>
          <a:p>
            <a:pPr eaLnBrk="1" hangingPunct="1">
              <a:lnSpc>
                <a:spcPct val="120000"/>
              </a:lnSpc>
              <a:defRPr/>
            </a:pPr>
            <a:r>
              <a:rPr lang="zh-TW" altLang="en-US" sz="2000" dirty="0">
                <a:latin typeface="+mn-lt"/>
                <a:ea typeface="+mn-ea"/>
                <a:cs typeface="+mn-ea"/>
                <a:sym typeface="+mn-lt"/>
              </a:rPr>
              <a:t>而对于生产上规模</a:t>
            </a:r>
            <a:r>
              <a:rPr lang="en-US" altLang="zh-TW" sz="2000" dirty="0">
                <a:latin typeface="+mn-lt"/>
                <a:ea typeface="+mn-ea"/>
                <a:cs typeface="+mn-ea"/>
                <a:sym typeface="+mn-lt"/>
              </a:rPr>
              <a:t>,</a:t>
            </a:r>
            <a:r>
              <a:rPr lang="zh-TW" altLang="en-US" sz="2000" dirty="0">
                <a:latin typeface="+mn-lt"/>
                <a:ea typeface="+mn-ea"/>
                <a:cs typeface="+mn-ea"/>
                <a:sym typeface="+mn-lt"/>
              </a:rPr>
              <a:t>产品有档次的企业仅用重要来比喻工程部显然是不够的</a:t>
            </a:r>
            <a:r>
              <a:rPr lang="en-US" altLang="zh-TW" sz="2000" dirty="0">
                <a:latin typeface="+mn-lt"/>
                <a:ea typeface="+mn-ea"/>
                <a:cs typeface="+mn-ea"/>
                <a:sym typeface="+mn-lt"/>
              </a:rPr>
              <a:t>.</a:t>
            </a:r>
            <a:r>
              <a:rPr lang="zh-TW" altLang="en-US" sz="2000" dirty="0">
                <a:latin typeface="+mn-lt"/>
                <a:ea typeface="+mn-ea"/>
                <a:cs typeface="+mn-ea"/>
                <a:sym typeface="+mn-lt"/>
              </a:rPr>
              <a:t>因为市场的竞争就是企业能量的竞争</a:t>
            </a:r>
            <a:r>
              <a:rPr lang="en-US" altLang="zh-TW" sz="2000" dirty="0">
                <a:latin typeface="+mn-lt"/>
                <a:ea typeface="+mn-ea"/>
                <a:cs typeface="+mn-ea"/>
                <a:sym typeface="+mn-lt"/>
              </a:rPr>
              <a:t>,</a:t>
            </a:r>
            <a:r>
              <a:rPr lang="zh-TW" altLang="en-US" sz="2000" dirty="0">
                <a:latin typeface="+mn-lt"/>
                <a:ea typeface="+mn-ea"/>
                <a:cs typeface="+mn-ea"/>
                <a:sym typeface="+mn-lt"/>
              </a:rPr>
              <a:t>而企业竞争能量的核心就是生产工程和技朮</a:t>
            </a:r>
            <a:r>
              <a:rPr lang="en-US" altLang="zh-TW" sz="2000" dirty="0">
                <a:latin typeface="+mn-lt"/>
                <a:ea typeface="+mn-ea"/>
                <a:cs typeface="+mn-ea"/>
                <a:sym typeface="+mn-lt"/>
              </a:rPr>
              <a:t>.</a:t>
            </a:r>
            <a:r>
              <a:rPr lang="zh-TW" altLang="en-US" sz="2000" dirty="0">
                <a:latin typeface="+mn-lt"/>
                <a:ea typeface="+mn-ea"/>
                <a:cs typeface="+mn-ea"/>
                <a:sym typeface="+mn-lt"/>
              </a:rPr>
              <a:t>假如我用最优秀的工程和最先进的技朮制造出最具竞争力的产品</a:t>
            </a:r>
            <a:r>
              <a:rPr lang="en-US" altLang="zh-TW" sz="2000" dirty="0">
                <a:latin typeface="+mn-lt"/>
                <a:ea typeface="+mn-ea"/>
                <a:cs typeface="+mn-ea"/>
                <a:sym typeface="+mn-lt"/>
              </a:rPr>
              <a:t>,</a:t>
            </a:r>
            <a:r>
              <a:rPr lang="zh-TW" altLang="en-US" sz="2000" dirty="0">
                <a:latin typeface="+mn-lt"/>
                <a:ea typeface="+mn-ea"/>
                <a:cs typeface="+mn-ea"/>
                <a:sym typeface="+mn-lt"/>
              </a:rPr>
              <a:t>那将是企业赢得广阔市场的基础保证</a:t>
            </a:r>
            <a:r>
              <a:rPr lang="en-US" altLang="zh-TW" sz="2000" dirty="0">
                <a:latin typeface="+mn-lt"/>
                <a:ea typeface="+mn-ea"/>
                <a:cs typeface="+mn-ea"/>
                <a:sym typeface="+mn-lt"/>
              </a:rPr>
              <a:t>.</a:t>
            </a:r>
            <a:r>
              <a:rPr lang="zh-TW" altLang="en-US" sz="2000" dirty="0">
                <a:latin typeface="+mn-lt"/>
                <a:ea typeface="+mn-ea"/>
                <a:cs typeface="+mn-ea"/>
                <a:sym typeface="+mn-lt"/>
              </a:rPr>
              <a:t>所以</a:t>
            </a:r>
            <a:r>
              <a:rPr lang="en-US" altLang="zh-TW" sz="2000" dirty="0">
                <a:latin typeface="+mn-lt"/>
                <a:ea typeface="+mn-ea"/>
                <a:cs typeface="+mn-ea"/>
                <a:sym typeface="+mn-lt"/>
              </a:rPr>
              <a:t>,</a:t>
            </a:r>
            <a:r>
              <a:rPr lang="zh-TW" altLang="en-US" sz="2000" dirty="0">
                <a:latin typeface="+mn-lt"/>
                <a:ea typeface="+mn-ea"/>
                <a:cs typeface="+mn-ea"/>
                <a:sym typeface="+mn-lt"/>
              </a:rPr>
              <a:t>从这个意义上说</a:t>
            </a:r>
            <a:r>
              <a:rPr lang="en-US" altLang="zh-TW" sz="2000" dirty="0">
                <a:latin typeface="+mn-lt"/>
                <a:ea typeface="+mn-ea"/>
                <a:cs typeface="+mn-ea"/>
                <a:sym typeface="+mn-lt"/>
              </a:rPr>
              <a:t>,</a:t>
            </a:r>
            <a:r>
              <a:rPr lang="zh-TW" altLang="en-US" sz="2000" dirty="0">
                <a:latin typeface="+mn-lt"/>
                <a:ea typeface="+mn-ea"/>
                <a:cs typeface="+mn-ea"/>
                <a:sym typeface="+mn-lt"/>
              </a:rPr>
              <a:t>工程部的作用又是决定性的</a:t>
            </a:r>
            <a:r>
              <a:rPr lang="en-US" altLang="zh-TW" sz="2000" dirty="0">
                <a:latin typeface="+mn-lt"/>
                <a:ea typeface="+mn-ea"/>
                <a:cs typeface="+mn-ea"/>
                <a:sym typeface="+mn-lt"/>
              </a:rPr>
              <a:t>.</a:t>
            </a:r>
            <a:r>
              <a:rPr lang="zh-TW" altLang="en-US" sz="2000" dirty="0">
                <a:latin typeface="+mn-lt"/>
                <a:ea typeface="+mn-ea"/>
                <a:cs typeface="+mn-ea"/>
                <a:sym typeface="+mn-lt"/>
              </a:rPr>
              <a:t>故此</a:t>
            </a:r>
            <a:r>
              <a:rPr lang="en-US" altLang="zh-TW" sz="2000" dirty="0">
                <a:latin typeface="+mn-lt"/>
                <a:ea typeface="+mn-ea"/>
                <a:cs typeface="+mn-ea"/>
                <a:sym typeface="+mn-lt"/>
              </a:rPr>
              <a:t>,</a:t>
            </a:r>
            <a:r>
              <a:rPr lang="zh-TW" altLang="en-US" sz="2000" dirty="0">
                <a:latin typeface="+mn-lt"/>
                <a:ea typeface="+mn-ea"/>
                <a:cs typeface="+mn-ea"/>
                <a:sym typeface="+mn-lt"/>
              </a:rPr>
              <a:t>我们可以这样来解析工程部的真正内涵</a:t>
            </a:r>
            <a:r>
              <a:rPr lang="en-US" altLang="zh-TW" sz="2000" dirty="0">
                <a:latin typeface="+mn-lt"/>
                <a:ea typeface="+mn-ea"/>
                <a:cs typeface="+mn-ea"/>
                <a:sym typeface="+mn-lt"/>
              </a:rPr>
              <a:t>:</a:t>
            </a:r>
          </a:p>
        </p:txBody>
      </p:sp>
      <p:sp>
        <p:nvSpPr>
          <p:cNvPr id="4" name="文本框 3">
            <a:extLst>
              <a:ext uri="{FF2B5EF4-FFF2-40B4-BE49-F238E27FC236}">
                <a16:creationId xmlns:a16="http://schemas.microsoft.com/office/drawing/2014/main" id="{52DFD039-3EDB-4A8F-A817-BD6789A7C3B2}"/>
              </a:ext>
            </a:extLst>
          </p:cNvPr>
          <p:cNvSpPr txBox="1"/>
          <p:nvPr/>
        </p:nvSpPr>
        <p:spPr>
          <a:xfrm>
            <a:off x="4073203" y="144240"/>
            <a:ext cx="7154043" cy="700769"/>
          </a:xfrm>
          <a:prstGeom prst="rect">
            <a:avLst/>
          </a:prstGeom>
          <a:noFill/>
          <a:effectLst/>
        </p:spPr>
        <p:txBody>
          <a:bodyPr>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第</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1</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章  工程部主管从这里开始</a:t>
            </a:r>
          </a:p>
        </p:txBody>
      </p:sp>
      <p:sp>
        <p:nvSpPr>
          <p:cNvPr id="5" name="Text Box 2">
            <a:extLst>
              <a:ext uri="{FF2B5EF4-FFF2-40B4-BE49-F238E27FC236}">
                <a16:creationId xmlns:a16="http://schemas.microsoft.com/office/drawing/2014/main" id="{3BE06369-0C8F-43A9-BAC6-972A1D0F2C66}"/>
              </a:ext>
            </a:extLst>
          </p:cNvPr>
          <p:cNvSpPr txBox="1">
            <a:spLocks noChangeArrowheads="1"/>
          </p:cNvSpPr>
          <p:nvPr/>
        </p:nvSpPr>
        <p:spPr bwMode="auto">
          <a:xfrm>
            <a:off x="1481138" y="4121150"/>
            <a:ext cx="13681075" cy="4164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提供适宜的生产设施和设备</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提供权威的制造技朮</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制定产品的技朮和质量指标</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创建优质价廉的制造工程</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打造企业的制造水准</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为企业可持续发展作出保证</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从企业的分布位置图上看</a:t>
            </a:r>
            <a:r>
              <a:rPr lang="en-US" altLang="zh-TW" sz="2000" dirty="0">
                <a:latin typeface="+mn-lt"/>
                <a:ea typeface="+mn-ea"/>
                <a:cs typeface="+mn-ea"/>
                <a:sym typeface="+mn-lt"/>
              </a:rPr>
              <a:t>,</a:t>
            </a:r>
            <a:r>
              <a:rPr lang="zh-TW" altLang="en-US" sz="2000" dirty="0">
                <a:latin typeface="+mn-lt"/>
                <a:ea typeface="+mn-ea"/>
                <a:cs typeface="+mn-ea"/>
                <a:sym typeface="+mn-lt"/>
              </a:rPr>
              <a:t>工程部真是可谓是遍地开花</a:t>
            </a:r>
            <a:r>
              <a:rPr lang="en-US" altLang="zh-TW" sz="2000" dirty="0">
                <a:latin typeface="+mn-lt"/>
                <a:ea typeface="+mn-ea"/>
                <a:cs typeface="+mn-ea"/>
                <a:sym typeface="+mn-lt"/>
              </a:rPr>
              <a:t>.PE</a:t>
            </a:r>
            <a:r>
              <a:rPr lang="zh-TW" altLang="en-US" sz="2000" dirty="0">
                <a:latin typeface="+mn-lt"/>
                <a:ea typeface="+mn-ea"/>
                <a:cs typeface="+mn-ea"/>
                <a:sym typeface="+mn-lt"/>
              </a:rPr>
              <a:t>主要蹲点在生产现场</a:t>
            </a:r>
            <a:r>
              <a:rPr lang="en-US" altLang="zh-TW" sz="2000" dirty="0">
                <a:latin typeface="+mn-lt"/>
                <a:ea typeface="+mn-ea"/>
                <a:cs typeface="+mn-ea"/>
                <a:sym typeface="+mn-lt"/>
              </a:rPr>
              <a:t>,ME</a:t>
            </a:r>
            <a:r>
              <a:rPr lang="zh-TW" altLang="en-US" sz="2000" dirty="0">
                <a:latin typeface="+mn-lt"/>
                <a:ea typeface="+mn-ea"/>
                <a:cs typeface="+mn-ea"/>
                <a:sym typeface="+mn-lt"/>
              </a:rPr>
              <a:t>的工作在机械车间</a:t>
            </a:r>
            <a:r>
              <a:rPr lang="en-US" altLang="zh-TW" sz="2000" dirty="0">
                <a:latin typeface="+mn-lt"/>
                <a:ea typeface="+mn-ea"/>
                <a:cs typeface="+mn-ea"/>
                <a:sym typeface="+mn-lt"/>
              </a:rPr>
              <a:t>,TE</a:t>
            </a:r>
            <a:r>
              <a:rPr lang="zh-TW" altLang="en-US" sz="2000" dirty="0">
                <a:latin typeface="+mn-lt"/>
                <a:ea typeface="+mn-ea"/>
                <a:cs typeface="+mn-ea"/>
                <a:sym typeface="+mn-lt"/>
              </a:rPr>
              <a:t>天天泡在测试房</a:t>
            </a:r>
            <a:r>
              <a:rPr lang="en-US" altLang="zh-TW" sz="2000" dirty="0">
                <a:latin typeface="+mn-lt"/>
                <a:ea typeface="+mn-ea"/>
                <a:cs typeface="+mn-ea"/>
                <a:sym typeface="+mn-lt"/>
              </a:rPr>
              <a:t>,IE</a:t>
            </a:r>
            <a:r>
              <a:rPr lang="zh-TW" altLang="en-US" sz="2000" dirty="0">
                <a:latin typeface="+mn-lt"/>
                <a:ea typeface="+mn-ea"/>
                <a:cs typeface="+mn-ea"/>
                <a:sym typeface="+mn-lt"/>
              </a:rPr>
              <a:t>则坐在办公室里敲计算机</a:t>
            </a:r>
            <a:r>
              <a:rPr lang="en-US" altLang="zh-TW" sz="2000" dirty="0">
                <a:latin typeface="+mn-lt"/>
                <a:ea typeface="+mn-ea"/>
                <a:cs typeface="+mn-ea"/>
                <a:sym typeface="+mn-lt"/>
              </a:rPr>
              <a:t>,EE</a:t>
            </a:r>
            <a:r>
              <a:rPr lang="zh-TW" altLang="en-US" sz="2000" dirty="0">
                <a:latin typeface="+mn-lt"/>
                <a:ea typeface="+mn-ea"/>
                <a:cs typeface="+mn-ea"/>
                <a:sym typeface="+mn-lt"/>
              </a:rPr>
              <a:t>有时候需要往外跑</a:t>
            </a:r>
            <a:r>
              <a:rPr lang="en-US" altLang="zh-TW" sz="2000" dirty="0">
                <a:latin typeface="+mn-lt"/>
                <a:ea typeface="+mn-ea"/>
                <a:cs typeface="+mn-ea"/>
                <a:sym typeface="+mn-lt"/>
              </a:rPr>
              <a:t>------(</a:t>
            </a:r>
            <a:r>
              <a:rPr lang="zh-TW" altLang="en-US" sz="2000" dirty="0">
                <a:latin typeface="+mn-lt"/>
                <a:ea typeface="+mn-ea"/>
                <a:cs typeface="+mn-ea"/>
                <a:sym typeface="+mn-lt"/>
              </a:rPr>
              <a:t>这里 *</a:t>
            </a:r>
            <a:r>
              <a:rPr lang="en-US" altLang="zh-TW" sz="2000" dirty="0">
                <a:latin typeface="+mn-lt"/>
                <a:ea typeface="+mn-ea"/>
                <a:cs typeface="+mn-ea"/>
                <a:sym typeface="+mn-lt"/>
              </a:rPr>
              <a:t>E</a:t>
            </a:r>
            <a:r>
              <a:rPr lang="zh-TW" altLang="en-US" sz="2000" dirty="0">
                <a:latin typeface="+mn-lt"/>
                <a:ea typeface="+mn-ea"/>
                <a:cs typeface="+mn-ea"/>
                <a:sym typeface="+mn-lt"/>
              </a:rPr>
              <a:t>之类的缩写在稍后都有详细解释</a:t>
            </a:r>
            <a:r>
              <a:rPr lang="en-US" altLang="zh-TW" sz="2000" dirty="0">
                <a:latin typeface="+mn-lt"/>
                <a:ea typeface="+mn-ea"/>
                <a:cs typeface="+mn-ea"/>
                <a:sym typeface="+mn-lt"/>
              </a:rPr>
              <a:t>),</a:t>
            </a:r>
            <a:r>
              <a:rPr lang="zh-TW" altLang="en-US" sz="2000" dirty="0">
                <a:latin typeface="+mn-lt"/>
                <a:ea typeface="+mn-ea"/>
                <a:cs typeface="+mn-ea"/>
                <a:sym typeface="+mn-lt"/>
              </a:rPr>
              <a:t>凡是企业的紧要关头</a:t>
            </a:r>
            <a:r>
              <a:rPr lang="en-US" altLang="zh-TW" sz="2000" dirty="0">
                <a:latin typeface="+mn-lt"/>
                <a:ea typeface="+mn-ea"/>
                <a:cs typeface="+mn-ea"/>
                <a:sym typeface="+mn-lt"/>
              </a:rPr>
              <a:t>,</a:t>
            </a:r>
            <a:r>
              <a:rPr lang="zh-TW" altLang="en-US" sz="2000" dirty="0">
                <a:latin typeface="+mn-lt"/>
                <a:ea typeface="+mn-ea"/>
                <a:cs typeface="+mn-ea"/>
                <a:sym typeface="+mn-lt"/>
              </a:rPr>
              <a:t>到处都有工程技朮人员的身影</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再从人员的组成结构上看</a:t>
            </a:r>
            <a:r>
              <a:rPr lang="en-US" altLang="zh-TW" sz="2000" dirty="0">
                <a:latin typeface="+mn-lt"/>
                <a:ea typeface="+mn-ea"/>
                <a:cs typeface="+mn-ea"/>
                <a:sym typeface="+mn-lt"/>
              </a:rPr>
              <a:t>,</a:t>
            </a:r>
            <a:r>
              <a:rPr lang="zh-TW" altLang="en-US" sz="2000" dirty="0">
                <a:latin typeface="+mn-lt"/>
                <a:ea typeface="+mn-ea"/>
                <a:cs typeface="+mn-ea"/>
                <a:sym typeface="+mn-lt"/>
              </a:rPr>
              <a:t>工程技朮上看</a:t>
            </a:r>
            <a:r>
              <a:rPr lang="en-US" altLang="zh-TW" sz="2000" dirty="0">
                <a:latin typeface="+mn-lt"/>
                <a:ea typeface="+mn-ea"/>
                <a:cs typeface="+mn-ea"/>
                <a:sym typeface="+mn-lt"/>
              </a:rPr>
              <a:t>,</a:t>
            </a:r>
            <a:r>
              <a:rPr lang="zh-TW" altLang="en-US" sz="2000" dirty="0">
                <a:latin typeface="+mn-lt"/>
                <a:ea typeface="+mn-ea"/>
                <a:cs typeface="+mn-ea"/>
                <a:sym typeface="+mn-lt"/>
              </a:rPr>
              <a:t>工程技朮人员那可是八仙过海</a:t>
            </a:r>
            <a:r>
              <a:rPr lang="en-US" altLang="zh-TW" sz="2000" dirty="0">
                <a:latin typeface="+mn-lt"/>
                <a:ea typeface="+mn-ea"/>
                <a:cs typeface="+mn-ea"/>
                <a:sym typeface="+mn-lt"/>
              </a:rPr>
              <a:t>,</a:t>
            </a:r>
            <a:r>
              <a:rPr lang="zh-TW" altLang="en-US" sz="2000" dirty="0">
                <a:latin typeface="+mn-lt"/>
                <a:ea typeface="+mn-ea"/>
                <a:cs typeface="+mn-ea"/>
                <a:sym typeface="+mn-lt"/>
              </a:rPr>
              <a:t>各有其能</a:t>
            </a:r>
            <a:r>
              <a:rPr lang="en-US" altLang="zh-TW" sz="2000" dirty="0">
                <a:latin typeface="+mn-lt"/>
                <a:ea typeface="+mn-ea"/>
                <a:cs typeface="+mn-ea"/>
                <a:sym typeface="+mn-lt"/>
              </a:rPr>
              <a:t>,</a:t>
            </a:r>
            <a:r>
              <a:rPr lang="zh-TW" altLang="en-US" sz="2000" dirty="0">
                <a:latin typeface="+mn-lt"/>
                <a:ea typeface="+mn-ea"/>
                <a:cs typeface="+mn-ea"/>
                <a:sym typeface="+mn-lt"/>
              </a:rPr>
              <a:t>不仅整体素质高</a:t>
            </a:r>
            <a:r>
              <a:rPr lang="en-US" altLang="zh-TW" sz="2000" dirty="0">
                <a:latin typeface="+mn-lt"/>
                <a:ea typeface="+mn-ea"/>
                <a:cs typeface="+mn-ea"/>
                <a:sym typeface="+mn-lt"/>
              </a:rPr>
              <a:t>,</a:t>
            </a:r>
            <a:r>
              <a:rPr lang="zh-TW" altLang="en-US" sz="2000" dirty="0">
                <a:latin typeface="+mn-lt"/>
                <a:ea typeface="+mn-ea"/>
                <a:cs typeface="+mn-ea"/>
                <a:sym typeface="+mn-lt"/>
              </a:rPr>
              <a:t>而且都有专项技朮在握</a:t>
            </a:r>
            <a:r>
              <a:rPr lang="en-US" altLang="zh-TW" sz="2000" dirty="0">
                <a:latin typeface="+mn-lt"/>
                <a:ea typeface="+mn-ea"/>
                <a:cs typeface="+mn-ea"/>
                <a:sym typeface="+mn-lt"/>
              </a:rPr>
              <a:t>,</a:t>
            </a:r>
            <a:r>
              <a:rPr lang="zh-TW" altLang="en-US" sz="2000" dirty="0">
                <a:latin typeface="+mn-lt"/>
                <a:ea typeface="+mn-ea"/>
                <a:cs typeface="+mn-ea"/>
                <a:sym typeface="+mn-lt"/>
              </a:rPr>
              <a:t>如机械的</a:t>
            </a:r>
            <a:r>
              <a:rPr lang="en-US" altLang="zh-TW" sz="2000" dirty="0">
                <a:latin typeface="+mn-lt"/>
                <a:ea typeface="+mn-ea"/>
                <a:cs typeface="+mn-ea"/>
                <a:sym typeface="+mn-lt"/>
              </a:rPr>
              <a:t>,</a:t>
            </a:r>
            <a:r>
              <a:rPr lang="zh-TW" altLang="en-US" sz="2000" dirty="0">
                <a:latin typeface="+mn-lt"/>
                <a:ea typeface="+mn-ea"/>
                <a:cs typeface="+mn-ea"/>
                <a:sym typeface="+mn-lt"/>
              </a:rPr>
              <a:t>电子的</a:t>
            </a:r>
            <a:r>
              <a:rPr lang="en-US" altLang="zh-TW" sz="2000" dirty="0">
                <a:latin typeface="+mn-lt"/>
                <a:ea typeface="+mn-ea"/>
                <a:cs typeface="+mn-ea"/>
                <a:sym typeface="+mn-lt"/>
              </a:rPr>
              <a:t>,</a:t>
            </a:r>
            <a:r>
              <a:rPr lang="zh-TW" altLang="en-US" sz="2000" dirty="0">
                <a:latin typeface="+mn-lt"/>
                <a:ea typeface="+mn-ea"/>
                <a:cs typeface="+mn-ea"/>
                <a:sym typeface="+mn-lt"/>
              </a:rPr>
              <a:t>统计的</a:t>
            </a:r>
            <a:r>
              <a:rPr lang="en-US" altLang="zh-TW" sz="2000" dirty="0">
                <a:latin typeface="+mn-lt"/>
                <a:ea typeface="+mn-ea"/>
                <a:cs typeface="+mn-ea"/>
                <a:sym typeface="+mn-lt"/>
              </a:rPr>
              <a:t>,</a:t>
            </a:r>
            <a:r>
              <a:rPr lang="zh-TW" altLang="en-US" sz="2000" dirty="0">
                <a:latin typeface="+mn-lt"/>
                <a:ea typeface="+mn-ea"/>
                <a:cs typeface="+mn-ea"/>
                <a:sym typeface="+mn-lt"/>
              </a:rPr>
              <a:t>运筹的等等方面的知识</a:t>
            </a:r>
            <a:r>
              <a:rPr lang="en-US" altLang="zh-TW" sz="2000" dirty="0">
                <a:latin typeface="+mn-lt"/>
                <a:ea typeface="+mn-ea"/>
                <a:cs typeface="+mn-ea"/>
                <a:sym typeface="+mn-lt"/>
              </a:rPr>
              <a:t>,</a:t>
            </a:r>
            <a:r>
              <a:rPr lang="zh-TW" altLang="en-US" sz="2000" dirty="0">
                <a:latin typeface="+mn-lt"/>
                <a:ea typeface="+mn-ea"/>
                <a:cs typeface="+mn-ea"/>
                <a:sym typeface="+mn-lt"/>
              </a:rPr>
              <a:t>应有尽有</a:t>
            </a:r>
            <a:r>
              <a:rPr lang="en-US" altLang="zh-TW" sz="2000" dirty="0">
                <a:latin typeface="+mn-lt"/>
                <a:ea typeface="+mn-ea"/>
                <a:cs typeface="+mn-ea"/>
                <a:sym typeface="+mn-lt"/>
              </a:rPr>
              <a:t>.</a:t>
            </a:r>
            <a:r>
              <a:rPr lang="zh-TW" altLang="en-US" sz="2000" dirty="0">
                <a:latin typeface="+mn-lt"/>
                <a:ea typeface="+mn-ea"/>
                <a:cs typeface="+mn-ea"/>
                <a:sym typeface="+mn-lt"/>
              </a:rPr>
              <a:t>因为只有具备了这些技朮才可以开展工作</a:t>
            </a:r>
            <a:r>
              <a:rPr lang="en-US" altLang="zh-TW" sz="2000" dirty="0">
                <a:latin typeface="+mn-lt"/>
                <a:ea typeface="+mn-ea"/>
                <a:cs typeface="+mn-ea"/>
                <a:sym typeface="+mn-lt"/>
              </a:rPr>
              <a:t>.</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0" name="Text Box 2">
            <a:extLst>
              <a:ext uri="{FF2B5EF4-FFF2-40B4-BE49-F238E27FC236}">
                <a16:creationId xmlns:a16="http://schemas.microsoft.com/office/drawing/2014/main" id="{D38819CD-2A62-495B-BF76-1BB8E685799D}"/>
              </a:ext>
            </a:extLst>
          </p:cNvPr>
          <p:cNvSpPr txBox="1">
            <a:spLocks noChangeArrowheads="1"/>
          </p:cNvSpPr>
          <p:nvPr/>
        </p:nvSpPr>
        <p:spPr bwMode="auto">
          <a:xfrm>
            <a:off x="1697038" y="2089150"/>
            <a:ext cx="13681075" cy="19478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a:latin typeface="+mn-lt"/>
                <a:ea typeface="+mn-ea"/>
                <a:cs typeface="+mn-ea"/>
                <a:sym typeface="+mn-lt"/>
              </a:rPr>
              <a:t>   </a:t>
            </a:r>
            <a:r>
              <a:rPr lang="zh-TW" altLang="en-US" sz="2000">
                <a:latin typeface="+mn-lt"/>
                <a:ea typeface="+mn-ea"/>
                <a:cs typeface="+mn-ea"/>
                <a:sym typeface="+mn-lt"/>
              </a:rPr>
              <a:t>综观上述所列的各项职能和特点</a:t>
            </a:r>
            <a:r>
              <a:rPr lang="en-US" altLang="zh-TW" sz="2000">
                <a:latin typeface="+mn-lt"/>
                <a:ea typeface="+mn-ea"/>
                <a:cs typeface="+mn-ea"/>
                <a:sym typeface="+mn-lt"/>
              </a:rPr>
              <a:t>,</a:t>
            </a:r>
            <a:r>
              <a:rPr lang="zh-TW" altLang="en-US" sz="2000">
                <a:latin typeface="+mn-lt"/>
                <a:ea typeface="+mn-ea"/>
                <a:cs typeface="+mn-ea"/>
                <a:sym typeface="+mn-lt"/>
              </a:rPr>
              <a:t>要做好工程部的主管看起来是需要付出努力的</a:t>
            </a:r>
            <a:r>
              <a:rPr lang="en-US" altLang="zh-TW" sz="2000">
                <a:latin typeface="+mn-lt"/>
                <a:ea typeface="+mn-ea"/>
                <a:cs typeface="+mn-ea"/>
                <a:sym typeface="+mn-lt"/>
              </a:rPr>
              <a:t>.</a:t>
            </a:r>
            <a:r>
              <a:rPr lang="zh-TW" altLang="en-US" sz="2000">
                <a:latin typeface="+mn-lt"/>
                <a:ea typeface="+mn-ea"/>
                <a:cs typeface="+mn-ea"/>
                <a:sym typeface="+mn-lt"/>
              </a:rPr>
              <a:t>然而</a:t>
            </a:r>
            <a:r>
              <a:rPr lang="en-US" altLang="zh-TW" sz="2000">
                <a:latin typeface="+mn-lt"/>
                <a:ea typeface="+mn-ea"/>
                <a:cs typeface="+mn-ea"/>
                <a:sym typeface="+mn-lt"/>
              </a:rPr>
              <a:t>,</a:t>
            </a:r>
            <a:r>
              <a:rPr lang="zh-TW" altLang="en-US" sz="2000">
                <a:latin typeface="+mn-lt"/>
                <a:ea typeface="+mn-ea"/>
                <a:cs typeface="+mn-ea"/>
                <a:sym typeface="+mn-lt"/>
              </a:rPr>
              <a:t>我相信通敢的你定会不怕困难</a:t>
            </a:r>
            <a:r>
              <a:rPr lang="en-US" altLang="zh-TW" sz="2000">
                <a:latin typeface="+mn-lt"/>
                <a:ea typeface="+mn-ea"/>
                <a:cs typeface="+mn-ea"/>
                <a:sym typeface="+mn-lt"/>
              </a:rPr>
              <a:t>,</a:t>
            </a:r>
            <a:r>
              <a:rPr lang="zh-TW" altLang="en-US" sz="2000">
                <a:latin typeface="+mn-lt"/>
                <a:ea typeface="+mn-ea"/>
                <a:cs typeface="+mn-ea"/>
                <a:sym typeface="+mn-lt"/>
              </a:rPr>
              <a:t>对现实直面以待</a:t>
            </a:r>
            <a:r>
              <a:rPr lang="en-US" altLang="zh-TW" sz="2000">
                <a:latin typeface="+mn-lt"/>
                <a:ea typeface="+mn-ea"/>
                <a:cs typeface="+mn-ea"/>
                <a:sym typeface="+mn-lt"/>
              </a:rPr>
              <a:t>.</a:t>
            </a:r>
            <a:r>
              <a:rPr lang="zh-TW" altLang="en-US" sz="2000">
                <a:latin typeface="+mn-lt"/>
                <a:ea typeface="+mn-ea"/>
                <a:cs typeface="+mn-ea"/>
                <a:sym typeface="+mn-lt"/>
              </a:rPr>
              <a:t>如果真的有了这种心态的话</a:t>
            </a:r>
            <a:r>
              <a:rPr lang="en-US" altLang="zh-TW" sz="2000">
                <a:latin typeface="+mn-lt"/>
                <a:ea typeface="+mn-ea"/>
                <a:cs typeface="+mn-ea"/>
                <a:sym typeface="+mn-lt"/>
              </a:rPr>
              <a:t>,</a:t>
            </a:r>
            <a:r>
              <a:rPr lang="zh-TW" altLang="en-US" sz="2000">
                <a:latin typeface="+mn-lt"/>
                <a:ea typeface="+mn-ea"/>
                <a:cs typeface="+mn-ea"/>
                <a:sym typeface="+mn-lt"/>
              </a:rPr>
              <a:t>亲爱的朋友</a:t>
            </a:r>
            <a:r>
              <a:rPr lang="en-US" altLang="zh-TW" sz="2000">
                <a:latin typeface="+mn-lt"/>
                <a:ea typeface="+mn-ea"/>
                <a:cs typeface="+mn-ea"/>
                <a:sym typeface="+mn-lt"/>
              </a:rPr>
              <a:t>,</a:t>
            </a:r>
            <a:r>
              <a:rPr lang="zh-TW" altLang="en-US" sz="2000">
                <a:latin typeface="+mn-lt"/>
                <a:ea typeface="+mn-ea"/>
                <a:cs typeface="+mn-ea"/>
                <a:sym typeface="+mn-lt"/>
              </a:rPr>
              <a:t>你别说做主管</a:t>
            </a:r>
            <a:r>
              <a:rPr lang="en-US" altLang="zh-TW" sz="2000">
                <a:latin typeface="+mn-lt"/>
                <a:ea typeface="+mn-ea"/>
                <a:cs typeface="+mn-ea"/>
                <a:sym typeface="+mn-lt"/>
              </a:rPr>
              <a:t>,</a:t>
            </a:r>
            <a:r>
              <a:rPr lang="zh-TW" altLang="en-US" sz="2000">
                <a:latin typeface="+mn-lt"/>
                <a:ea typeface="+mn-ea"/>
                <a:cs typeface="+mn-ea"/>
                <a:sym typeface="+mn-lt"/>
              </a:rPr>
              <a:t>就是做老总也不会有多大的问题</a:t>
            </a:r>
            <a:r>
              <a:rPr lang="en-US" altLang="zh-TW" sz="2000">
                <a:latin typeface="+mn-lt"/>
                <a:ea typeface="+mn-ea"/>
                <a:cs typeface="+mn-ea"/>
                <a:sym typeface="+mn-lt"/>
              </a:rPr>
              <a:t>,</a:t>
            </a:r>
            <a:r>
              <a:rPr lang="zh-TW" altLang="en-US" sz="2000">
                <a:latin typeface="+mn-lt"/>
                <a:ea typeface="+mn-ea"/>
                <a:cs typeface="+mn-ea"/>
                <a:sym typeface="+mn-lt"/>
              </a:rPr>
              <a:t>所以请随我一起进工程部里来吧</a:t>
            </a:r>
            <a:r>
              <a:rPr lang="en-US" altLang="zh-TW" sz="2000">
                <a:latin typeface="+mn-lt"/>
                <a:ea typeface="+mn-ea"/>
                <a:cs typeface="+mn-ea"/>
                <a:sym typeface="+mn-lt"/>
              </a:rPr>
              <a:t>,</a:t>
            </a:r>
            <a:r>
              <a:rPr lang="zh-TW" altLang="en-US" sz="2000">
                <a:latin typeface="+mn-lt"/>
                <a:ea typeface="+mn-ea"/>
                <a:cs typeface="+mn-ea"/>
                <a:sym typeface="+mn-lt"/>
              </a:rPr>
              <a:t>主管的座位在等你</a:t>
            </a:r>
            <a:r>
              <a:rPr lang="en-US" altLang="zh-TW" sz="2000">
                <a:latin typeface="+mn-lt"/>
                <a:ea typeface="+mn-ea"/>
                <a:cs typeface="+mn-ea"/>
                <a:sym typeface="+mn-lt"/>
              </a:rPr>
              <a:t>.</a:t>
            </a:r>
            <a:endParaRPr lang="en-US" altLang="zh-TW" sz="2000" b="1">
              <a:latin typeface="+mn-lt"/>
              <a:ea typeface="+mn-ea"/>
              <a:cs typeface="+mn-ea"/>
              <a:sym typeface="+mn-lt"/>
            </a:endParaRPr>
          </a:p>
          <a:p>
            <a:pPr eaLnBrk="1" hangingPunct="1">
              <a:lnSpc>
                <a:spcPct val="120000"/>
              </a:lnSpc>
              <a:defRPr/>
            </a:pPr>
            <a:r>
              <a:rPr lang="en-US" altLang="zh-TW" sz="2000" b="1">
                <a:latin typeface="+mn-lt"/>
                <a:ea typeface="+mn-ea"/>
                <a:cs typeface="+mn-ea"/>
                <a:sym typeface="+mn-lt"/>
              </a:rPr>
              <a:t>1.1 </a:t>
            </a:r>
            <a:r>
              <a:rPr lang="zh-TW" altLang="en-US" sz="2000" b="1">
                <a:latin typeface="+mn-lt"/>
                <a:ea typeface="+mn-ea"/>
                <a:cs typeface="+mn-ea"/>
                <a:sym typeface="+mn-lt"/>
              </a:rPr>
              <a:t>建立能动的组织构架</a:t>
            </a:r>
          </a:p>
          <a:p>
            <a:pPr eaLnBrk="1" hangingPunct="1">
              <a:lnSpc>
                <a:spcPct val="120000"/>
              </a:lnSpc>
              <a:defRPr/>
            </a:pPr>
            <a:r>
              <a:rPr lang="en-US" altLang="zh-TW" sz="2000" b="1">
                <a:latin typeface="+mn-lt"/>
                <a:ea typeface="+mn-ea"/>
                <a:cs typeface="+mn-ea"/>
                <a:sym typeface="+mn-lt"/>
              </a:rPr>
              <a:t>1 ) </a:t>
            </a:r>
            <a:r>
              <a:rPr lang="zh-TW" altLang="en-US" sz="2000" b="1">
                <a:latin typeface="+mn-lt"/>
                <a:ea typeface="+mn-ea"/>
                <a:cs typeface="+mn-ea"/>
                <a:sym typeface="+mn-lt"/>
              </a:rPr>
              <a:t>策划组织构架的步骤</a:t>
            </a:r>
            <a:r>
              <a:rPr lang="en-US" altLang="zh-TW" sz="2000" b="1">
                <a:latin typeface="+mn-lt"/>
                <a:ea typeface="+mn-ea"/>
                <a:cs typeface="+mn-ea"/>
                <a:sym typeface="+mn-lt"/>
              </a:rPr>
              <a:t>.</a:t>
            </a:r>
          </a:p>
        </p:txBody>
      </p:sp>
      <p:sp>
        <p:nvSpPr>
          <p:cNvPr id="64515" name="Rectangle 3">
            <a:extLst>
              <a:ext uri="{FF2B5EF4-FFF2-40B4-BE49-F238E27FC236}">
                <a16:creationId xmlns:a16="http://schemas.microsoft.com/office/drawing/2014/main" id="{109D4421-B2E0-4AE7-B052-EB52B15ED504}"/>
              </a:ext>
            </a:extLst>
          </p:cNvPr>
          <p:cNvSpPr>
            <a:spLocks noChangeArrowheads="1"/>
          </p:cNvSpPr>
          <p:nvPr/>
        </p:nvSpPr>
        <p:spPr bwMode="auto">
          <a:xfrm>
            <a:off x="2051050" y="4576763"/>
            <a:ext cx="2851150" cy="623887"/>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企业的规模</a:t>
            </a:r>
          </a:p>
        </p:txBody>
      </p:sp>
      <p:sp>
        <p:nvSpPr>
          <p:cNvPr id="64516" name="Rectangle 4">
            <a:extLst>
              <a:ext uri="{FF2B5EF4-FFF2-40B4-BE49-F238E27FC236}">
                <a16:creationId xmlns:a16="http://schemas.microsoft.com/office/drawing/2014/main" id="{C77E4613-1DF7-48FA-9190-BF636BFDD885}"/>
              </a:ext>
            </a:extLst>
          </p:cNvPr>
          <p:cNvSpPr>
            <a:spLocks noChangeArrowheads="1"/>
          </p:cNvSpPr>
          <p:nvPr/>
        </p:nvSpPr>
        <p:spPr bwMode="auto">
          <a:xfrm>
            <a:off x="2051050" y="5408613"/>
            <a:ext cx="2851150" cy="623887"/>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产品的复杂度</a:t>
            </a:r>
          </a:p>
        </p:txBody>
      </p:sp>
      <p:sp>
        <p:nvSpPr>
          <p:cNvPr id="64517" name="Rectangle 5">
            <a:extLst>
              <a:ext uri="{FF2B5EF4-FFF2-40B4-BE49-F238E27FC236}">
                <a16:creationId xmlns:a16="http://schemas.microsoft.com/office/drawing/2014/main" id="{7AA8A2A7-DCB1-4DA8-9248-542FB27904B5}"/>
              </a:ext>
            </a:extLst>
          </p:cNvPr>
          <p:cNvSpPr>
            <a:spLocks noChangeArrowheads="1"/>
          </p:cNvSpPr>
          <p:nvPr/>
        </p:nvSpPr>
        <p:spPr bwMode="auto">
          <a:xfrm>
            <a:off x="2051050" y="6240463"/>
            <a:ext cx="2851150" cy="623887"/>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顾客的要求</a:t>
            </a:r>
          </a:p>
        </p:txBody>
      </p:sp>
      <p:sp>
        <p:nvSpPr>
          <p:cNvPr id="64518" name="Oval 6">
            <a:extLst>
              <a:ext uri="{FF2B5EF4-FFF2-40B4-BE49-F238E27FC236}">
                <a16:creationId xmlns:a16="http://schemas.microsoft.com/office/drawing/2014/main" id="{52462113-3A75-46A8-BE58-F0E90209E3EA}"/>
              </a:ext>
            </a:extLst>
          </p:cNvPr>
          <p:cNvSpPr>
            <a:spLocks noChangeArrowheads="1"/>
          </p:cNvSpPr>
          <p:nvPr/>
        </p:nvSpPr>
        <p:spPr bwMode="auto">
          <a:xfrm>
            <a:off x="6611938" y="4992688"/>
            <a:ext cx="1824037" cy="1455737"/>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论证</a:t>
            </a:r>
          </a:p>
        </p:txBody>
      </p:sp>
      <p:sp>
        <p:nvSpPr>
          <p:cNvPr id="64519" name="AutoShape 7">
            <a:extLst>
              <a:ext uri="{FF2B5EF4-FFF2-40B4-BE49-F238E27FC236}">
                <a16:creationId xmlns:a16="http://schemas.microsoft.com/office/drawing/2014/main" id="{E6B96852-D452-4D5A-A3E8-060FAD85FC93}"/>
              </a:ext>
            </a:extLst>
          </p:cNvPr>
          <p:cNvSpPr>
            <a:spLocks noChangeArrowheads="1"/>
          </p:cNvSpPr>
          <p:nvPr/>
        </p:nvSpPr>
        <p:spPr bwMode="auto">
          <a:xfrm>
            <a:off x="10260013" y="4889500"/>
            <a:ext cx="3419475" cy="1766888"/>
          </a:xfrm>
          <a:prstGeom prst="flowChartMultidocumen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工程技朮</a:t>
            </a:r>
          </a:p>
          <a:p>
            <a:pPr algn="ctr" eaLnBrk="1" hangingPunct="1">
              <a:lnSpc>
                <a:spcPct val="120000"/>
              </a:lnSpc>
              <a:defRPr/>
            </a:pPr>
            <a:r>
              <a:rPr lang="zh-TW" altLang="en-US" sz="2000">
                <a:cs typeface="+mn-ea"/>
                <a:sym typeface="+mn-lt"/>
              </a:rPr>
              <a:t>部方案</a:t>
            </a:r>
          </a:p>
        </p:txBody>
      </p:sp>
      <p:sp>
        <p:nvSpPr>
          <p:cNvPr id="64520" name="Line 8">
            <a:extLst>
              <a:ext uri="{FF2B5EF4-FFF2-40B4-BE49-F238E27FC236}">
                <a16:creationId xmlns:a16="http://schemas.microsoft.com/office/drawing/2014/main" id="{16A6A263-B611-4897-ADA1-A36B0BDF6DBE}"/>
              </a:ext>
            </a:extLst>
          </p:cNvPr>
          <p:cNvSpPr>
            <a:spLocks noChangeShapeType="1"/>
          </p:cNvSpPr>
          <p:nvPr/>
        </p:nvSpPr>
        <p:spPr bwMode="auto">
          <a:xfrm>
            <a:off x="4902200" y="5721350"/>
            <a:ext cx="1709738"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64521" name="Line 9">
            <a:extLst>
              <a:ext uri="{FF2B5EF4-FFF2-40B4-BE49-F238E27FC236}">
                <a16:creationId xmlns:a16="http://schemas.microsoft.com/office/drawing/2014/main" id="{7ED9840F-D213-470E-86D0-37B0BEA60708}"/>
              </a:ext>
            </a:extLst>
          </p:cNvPr>
          <p:cNvSpPr>
            <a:spLocks noChangeShapeType="1"/>
          </p:cNvSpPr>
          <p:nvPr/>
        </p:nvSpPr>
        <p:spPr bwMode="auto">
          <a:xfrm>
            <a:off x="4902200" y="4889500"/>
            <a:ext cx="1709738" cy="83185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64522" name="Line 10">
            <a:extLst>
              <a:ext uri="{FF2B5EF4-FFF2-40B4-BE49-F238E27FC236}">
                <a16:creationId xmlns:a16="http://schemas.microsoft.com/office/drawing/2014/main" id="{9479F3D5-226F-48BF-A19A-9FBA79FEB3D6}"/>
              </a:ext>
            </a:extLst>
          </p:cNvPr>
          <p:cNvSpPr>
            <a:spLocks noChangeShapeType="1"/>
          </p:cNvSpPr>
          <p:nvPr/>
        </p:nvSpPr>
        <p:spPr bwMode="auto">
          <a:xfrm flipV="1">
            <a:off x="4902200" y="5721350"/>
            <a:ext cx="1709738" cy="83185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64523" name="Line 11">
            <a:extLst>
              <a:ext uri="{FF2B5EF4-FFF2-40B4-BE49-F238E27FC236}">
                <a16:creationId xmlns:a16="http://schemas.microsoft.com/office/drawing/2014/main" id="{896E672A-59F8-40DF-A0BB-BE2ABC0DE846}"/>
              </a:ext>
            </a:extLst>
          </p:cNvPr>
          <p:cNvSpPr>
            <a:spLocks noChangeShapeType="1"/>
          </p:cNvSpPr>
          <p:nvPr/>
        </p:nvSpPr>
        <p:spPr bwMode="auto">
          <a:xfrm>
            <a:off x="8435975" y="5721350"/>
            <a:ext cx="1824038"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12" name="文本框 11">
            <a:extLst>
              <a:ext uri="{FF2B5EF4-FFF2-40B4-BE49-F238E27FC236}">
                <a16:creationId xmlns:a16="http://schemas.microsoft.com/office/drawing/2014/main" id="{580CD59D-87A0-4BAC-AB32-DAA451E782AD}"/>
              </a:ext>
            </a:extLst>
          </p:cNvPr>
          <p:cNvSpPr txBox="1"/>
          <p:nvPr/>
        </p:nvSpPr>
        <p:spPr>
          <a:xfrm>
            <a:off x="4073203" y="144240"/>
            <a:ext cx="7154043" cy="700769"/>
          </a:xfrm>
          <a:prstGeom prst="rect">
            <a:avLst/>
          </a:prstGeom>
          <a:noFill/>
          <a:effectLst/>
        </p:spPr>
        <p:txBody>
          <a:bodyPr>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第</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1</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章  工程部主管从这里开始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fltVal val="0"/>
                                          </p:val>
                                        </p:tav>
                                        <p:tav tm="100000">
                                          <p:val>
                                            <p:strVal val="#ppt_w"/>
                                          </p:val>
                                        </p:tav>
                                      </p:tavLst>
                                    </p:anim>
                                    <p:anim calcmode="lin" valueType="num">
                                      <p:cBhvr>
                                        <p:cTn id="8" dur="500" fill="hold"/>
                                        <p:tgtEl>
                                          <p:spTgt spid="1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Text Box 2">
            <a:extLst>
              <a:ext uri="{FF2B5EF4-FFF2-40B4-BE49-F238E27FC236}">
                <a16:creationId xmlns:a16="http://schemas.microsoft.com/office/drawing/2014/main" id="{95843E3D-22C3-4D42-8410-768957BBDF73}"/>
              </a:ext>
            </a:extLst>
          </p:cNvPr>
          <p:cNvSpPr txBox="1">
            <a:spLocks noChangeArrowheads="1"/>
          </p:cNvSpPr>
          <p:nvPr/>
        </p:nvSpPr>
        <p:spPr bwMode="auto">
          <a:xfrm>
            <a:off x="1595438" y="863600"/>
            <a:ext cx="13681075" cy="839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a:latin typeface="+mn-lt"/>
                <a:ea typeface="+mn-ea"/>
                <a:cs typeface="+mn-ea"/>
                <a:sym typeface="+mn-lt"/>
              </a:rPr>
              <a:t>2 ) </a:t>
            </a:r>
            <a:r>
              <a:rPr lang="zh-TW" altLang="en-US" sz="2000" b="1">
                <a:latin typeface="+mn-lt"/>
                <a:ea typeface="+mn-ea"/>
                <a:cs typeface="+mn-ea"/>
                <a:sym typeface="+mn-lt"/>
              </a:rPr>
              <a:t>组织构架面面观</a:t>
            </a:r>
            <a:r>
              <a:rPr lang="en-US" altLang="zh-TW" sz="2000" b="1">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b="1">
                <a:latin typeface="+mn-lt"/>
                <a:ea typeface="+mn-ea"/>
                <a:cs typeface="+mn-ea"/>
                <a:sym typeface="+mn-lt"/>
              </a:rPr>
              <a:t>方案一</a:t>
            </a:r>
            <a:r>
              <a:rPr lang="en-US" altLang="zh-TW" sz="2000" b="1">
                <a:latin typeface="+mn-lt"/>
                <a:ea typeface="+mn-ea"/>
                <a:cs typeface="+mn-ea"/>
                <a:sym typeface="+mn-lt"/>
              </a:rPr>
              <a:t>:</a:t>
            </a:r>
          </a:p>
        </p:txBody>
      </p:sp>
      <p:sp>
        <p:nvSpPr>
          <p:cNvPr id="65539" name="Rectangle 3">
            <a:extLst>
              <a:ext uri="{FF2B5EF4-FFF2-40B4-BE49-F238E27FC236}">
                <a16:creationId xmlns:a16="http://schemas.microsoft.com/office/drawing/2014/main" id="{B77C9A17-6224-4146-8C6C-2BACBB139CF8}"/>
              </a:ext>
            </a:extLst>
          </p:cNvPr>
          <p:cNvSpPr>
            <a:spLocks noChangeArrowheads="1"/>
          </p:cNvSpPr>
          <p:nvPr/>
        </p:nvSpPr>
        <p:spPr bwMode="auto">
          <a:xfrm>
            <a:off x="6497638" y="1352550"/>
            <a:ext cx="3306762" cy="727075"/>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工程部</a:t>
            </a:r>
          </a:p>
        </p:txBody>
      </p:sp>
      <p:sp>
        <p:nvSpPr>
          <p:cNvPr id="65540" name="Rectangle 4">
            <a:extLst>
              <a:ext uri="{FF2B5EF4-FFF2-40B4-BE49-F238E27FC236}">
                <a16:creationId xmlns:a16="http://schemas.microsoft.com/office/drawing/2014/main" id="{8F7D6F40-9D9E-4409-82AF-BB7738AFFAA6}"/>
              </a:ext>
            </a:extLst>
          </p:cNvPr>
          <p:cNvSpPr>
            <a:spLocks noChangeArrowheads="1"/>
          </p:cNvSpPr>
          <p:nvPr/>
        </p:nvSpPr>
        <p:spPr bwMode="auto">
          <a:xfrm>
            <a:off x="9804400" y="2705100"/>
            <a:ext cx="3305175" cy="727075"/>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办公室</a:t>
            </a:r>
          </a:p>
        </p:txBody>
      </p:sp>
      <p:sp>
        <p:nvSpPr>
          <p:cNvPr id="65541" name="Rectangle 5">
            <a:extLst>
              <a:ext uri="{FF2B5EF4-FFF2-40B4-BE49-F238E27FC236}">
                <a16:creationId xmlns:a16="http://schemas.microsoft.com/office/drawing/2014/main" id="{E0B41EAA-F64B-4F10-BDB7-5849E719E622}"/>
              </a:ext>
            </a:extLst>
          </p:cNvPr>
          <p:cNvSpPr>
            <a:spLocks noChangeArrowheads="1"/>
          </p:cNvSpPr>
          <p:nvPr/>
        </p:nvSpPr>
        <p:spPr bwMode="auto">
          <a:xfrm>
            <a:off x="3190875" y="4681538"/>
            <a:ext cx="798513" cy="2808287"/>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P</a:t>
            </a:r>
          </a:p>
          <a:p>
            <a:pPr algn="ctr" eaLnBrk="1" hangingPunct="1">
              <a:lnSpc>
                <a:spcPct val="120000"/>
              </a:lnSpc>
              <a:defRPr/>
            </a:pPr>
            <a:r>
              <a:rPr lang="en-US" altLang="zh-TW" sz="2000">
                <a:cs typeface="+mn-ea"/>
                <a:sym typeface="+mn-lt"/>
              </a:rPr>
              <a:t>E</a:t>
            </a:r>
          </a:p>
          <a:p>
            <a:pPr algn="ctr" eaLnBrk="1" hangingPunct="1">
              <a:lnSpc>
                <a:spcPct val="120000"/>
              </a:lnSpc>
              <a:defRPr/>
            </a:pPr>
            <a:r>
              <a:rPr lang="zh-TW" altLang="en-US" sz="2000">
                <a:cs typeface="+mn-ea"/>
                <a:sym typeface="+mn-lt"/>
              </a:rPr>
              <a:t>课</a:t>
            </a:r>
          </a:p>
        </p:txBody>
      </p:sp>
      <p:sp>
        <p:nvSpPr>
          <p:cNvPr id="65542" name="Rectangle 6">
            <a:extLst>
              <a:ext uri="{FF2B5EF4-FFF2-40B4-BE49-F238E27FC236}">
                <a16:creationId xmlns:a16="http://schemas.microsoft.com/office/drawing/2014/main" id="{27AB55B3-CD4C-4096-AF09-30434AAE1A9E}"/>
              </a:ext>
            </a:extLst>
          </p:cNvPr>
          <p:cNvSpPr>
            <a:spLocks noChangeArrowheads="1"/>
          </p:cNvSpPr>
          <p:nvPr/>
        </p:nvSpPr>
        <p:spPr bwMode="auto">
          <a:xfrm>
            <a:off x="5357813" y="4681538"/>
            <a:ext cx="796925" cy="2808287"/>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M</a:t>
            </a:r>
          </a:p>
          <a:p>
            <a:pPr algn="ctr" eaLnBrk="1" hangingPunct="1">
              <a:lnSpc>
                <a:spcPct val="120000"/>
              </a:lnSpc>
              <a:defRPr/>
            </a:pPr>
            <a:r>
              <a:rPr lang="en-US" altLang="zh-TW" sz="2000">
                <a:cs typeface="+mn-ea"/>
                <a:sym typeface="+mn-lt"/>
              </a:rPr>
              <a:t>E</a:t>
            </a:r>
          </a:p>
          <a:p>
            <a:pPr algn="ctr" eaLnBrk="1" hangingPunct="1">
              <a:lnSpc>
                <a:spcPct val="120000"/>
              </a:lnSpc>
              <a:defRPr/>
            </a:pPr>
            <a:r>
              <a:rPr lang="zh-TW" altLang="en-US" sz="2000">
                <a:cs typeface="+mn-ea"/>
                <a:sym typeface="+mn-lt"/>
              </a:rPr>
              <a:t>课</a:t>
            </a:r>
          </a:p>
        </p:txBody>
      </p:sp>
      <p:sp>
        <p:nvSpPr>
          <p:cNvPr id="65543" name="Rectangle 7">
            <a:extLst>
              <a:ext uri="{FF2B5EF4-FFF2-40B4-BE49-F238E27FC236}">
                <a16:creationId xmlns:a16="http://schemas.microsoft.com/office/drawing/2014/main" id="{7C32C213-F4A6-488E-8051-2C41247BF4AB}"/>
              </a:ext>
            </a:extLst>
          </p:cNvPr>
          <p:cNvSpPr>
            <a:spLocks noChangeArrowheads="1"/>
          </p:cNvSpPr>
          <p:nvPr/>
        </p:nvSpPr>
        <p:spPr bwMode="auto">
          <a:xfrm>
            <a:off x="7637463" y="4681538"/>
            <a:ext cx="798512" cy="2808287"/>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T</a:t>
            </a:r>
          </a:p>
          <a:p>
            <a:pPr algn="ctr" eaLnBrk="1" hangingPunct="1">
              <a:lnSpc>
                <a:spcPct val="120000"/>
              </a:lnSpc>
              <a:defRPr/>
            </a:pPr>
            <a:r>
              <a:rPr lang="en-US" altLang="zh-TW" sz="2000">
                <a:cs typeface="+mn-ea"/>
                <a:sym typeface="+mn-lt"/>
              </a:rPr>
              <a:t>E</a:t>
            </a:r>
          </a:p>
          <a:p>
            <a:pPr algn="ctr" eaLnBrk="1" hangingPunct="1">
              <a:lnSpc>
                <a:spcPct val="120000"/>
              </a:lnSpc>
              <a:defRPr/>
            </a:pPr>
            <a:r>
              <a:rPr lang="zh-TW" altLang="en-US" sz="2000">
                <a:cs typeface="+mn-ea"/>
                <a:sym typeface="+mn-lt"/>
              </a:rPr>
              <a:t>课</a:t>
            </a:r>
          </a:p>
        </p:txBody>
      </p:sp>
      <p:sp>
        <p:nvSpPr>
          <p:cNvPr id="65544" name="Rectangle 8">
            <a:extLst>
              <a:ext uri="{FF2B5EF4-FFF2-40B4-BE49-F238E27FC236}">
                <a16:creationId xmlns:a16="http://schemas.microsoft.com/office/drawing/2014/main" id="{4166AE0D-81C5-420C-BBE1-F34E27B026EE}"/>
              </a:ext>
            </a:extLst>
          </p:cNvPr>
          <p:cNvSpPr>
            <a:spLocks noChangeArrowheads="1"/>
          </p:cNvSpPr>
          <p:nvPr/>
        </p:nvSpPr>
        <p:spPr bwMode="auto">
          <a:xfrm>
            <a:off x="9804400" y="4681538"/>
            <a:ext cx="796925" cy="2808287"/>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I</a:t>
            </a:r>
          </a:p>
          <a:p>
            <a:pPr algn="ctr" eaLnBrk="1" hangingPunct="1">
              <a:lnSpc>
                <a:spcPct val="120000"/>
              </a:lnSpc>
              <a:defRPr/>
            </a:pPr>
            <a:r>
              <a:rPr lang="en-US" altLang="zh-TW" sz="2000">
                <a:cs typeface="+mn-ea"/>
                <a:sym typeface="+mn-lt"/>
              </a:rPr>
              <a:t>E</a:t>
            </a:r>
          </a:p>
          <a:p>
            <a:pPr algn="ctr" eaLnBrk="1" hangingPunct="1">
              <a:lnSpc>
                <a:spcPct val="120000"/>
              </a:lnSpc>
              <a:defRPr/>
            </a:pPr>
            <a:r>
              <a:rPr lang="zh-TW" altLang="en-US" sz="2000">
                <a:cs typeface="+mn-ea"/>
                <a:sym typeface="+mn-lt"/>
              </a:rPr>
              <a:t>课</a:t>
            </a:r>
          </a:p>
        </p:txBody>
      </p:sp>
      <p:sp>
        <p:nvSpPr>
          <p:cNvPr id="65545" name="Rectangle 9">
            <a:extLst>
              <a:ext uri="{FF2B5EF4-FFF2-40B4-BE49-F238E27FC236}">
                <a16:creationId xmlns:a16="http://schemas.microsoft.com/office/drawing/2014/main" id="{852DE64D-4069-4D64-8D54-F65176F56F4A}"/>
              </a:ext>
            </a:extLst>
          </p:cNvPr>
          <p:cNvSpPr>
            <a:spLocks noChangeArrowheads="1"/>
          </p:cNvSpPr>
          <p:nvPr/>
        </p:nvSpPr>
        <p:spPr bwMode="auto">
          <a:xfrm>
            <a:off x="12084050" y="4681538"/>
            <a:ext cx="798513" cy="2808287"/>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E</a:t>
            </a:r>
          </a:p>
          <a:p>
            <a:pPr algn="ctr" eaLnBrk="1" hangingPunct="1">
              <a:lnSpc>
                <a:spcPct val="120000"/>
              </a:lnSpc>
              <a:defRPr/>
            </a:pPr>
            <a:r>
              <a:rPr lang="en-US" altLang="zh-TW" sz="2000">
                <a:cs typeface="+mn-ea"/>
                <a:sym typeface="+mn-lt"/>
              </a:rPr>
              <a:t>E</a:t>
            </a:r>
          </a:p>
          <a:p>
            <a:pPr algn="ctr" eaLnBrk="1" hangingPunct="1">
              <a:lnSpc>
                <a:spcPct val="120000"/>
              </a:lnSpc>
              <a:defRPr/>
            </a:pPr>
            <a:r>
              <a:rPr lang="zh-TW" altLang="en-US" sz="2000">
                <a:cs typeface="+mn-ea"/>
                <a:sym typeface="+mn-lt"/>
              </a:rPr>
              <a:t>课</a:t>
            </a:r>
          </a:p>
        </p:txBody>
      </p:sp>
      <p:sp>
        <p:nvSpPr>
          <p:cNvPr id="65546" name="Line 10">
            <a:extLst>
              <a:ext uri="{FF2B5EF4-FFF2-40B4-BE49-F238E27FC236}">
                <a16:creationId xmlns:a16="http://schemas.microsoft.com/office/drawing/2014/main" id="{AF97E265-9800-4828-BA80-F3F29431CE05}"/>
              </a:ext>
            </a:extLst>
          </p:cNvPr>
          <p:cNvSpPr>
            <a:spLocks noChangeShapeType="1"/>
          </p:cNvSpPr>
          <p:nvPr/>
        </p:nvSpPr>
        <p:spPr bwMode="auto">
          <a:xfrm>
            <a:off x="8093075" y="2079625"/>
            <a:ext cx="0" cy="2601913"/>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65547" name="Line 11">
            <a:extLst>
              <a:ext uri="{FF2B5EF4-FFF2-40B4-BE49-F238E27FC236}">
                <a16:creationId xmlns:a16="http://schemas.microsoft.com/office/drawing/2014/main" id="{C78ADE35-6945-404A-8F2A-81BC4479CE44}"/>
              </a:ext>
            </a:extLst>
          </p:cNvPr>
          <p:cNvSpPr>
            <a:spLocks noChangeShapeType="1"/>
          </p:cNvSpPr>
          <p:nvPr/>
        </p:nvSpPr>
        <p:spPr bwMode="auto">
          <a:xfrm>
            <a:off x="3648075" y="3952875"/>
            <a:ext cx="8891588"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65548" name="Line 12">
            <a:extLst>
              <a:ext uri="{FF2B5EF4-FFF2-40B4-BE49-F238E27FC236}">
                <a16:creationId xmlns:a16="http://schemas.microsoft.com/office/drawing/2014/main" id="{7B4EE380-F9EC-4D48-8BE8-ACC5DE2C7FEA}"/>
              </a:ext>
            </a:extLst>
          </p:cNvPr>
          <p:cNvSpPr>
            <a:spLocks noChangeShapeType="1"/>
          </p:cNvSpPr>
          <p:nvPr/>
        </p:nvSpPr>
        <p:spPr bwMode="auto">
          <a:xfrm>
            <a:off x="3648075" y="3952875"/>
            <a:ext cx="0" cy="728663"/>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65549" name="Line 13">
            <a:extLst>
              <a:ext uri="{FF2B5EF4-FFF2-40B4-BE49-F238E27FC236}">
                <a16:creationId xmlns:a16="http://schemas.microsoft.com/office/drawing/2014/main" id="{BD9F0445-72AC-4311-BC8F-20597B9A83D1}"/>
              </a:ext>
            </a:extLst>
          </p:cNvPr>
          <p:cNvSpPr>
            <a:spLocks noChangeShapeType="1"/>
          </p:cNvSpPr>
          <p:nvPr/>
        </p:nvSpPr>
        <p:spPr bwMode="auto">
          <a:xfrm>
            <a:off x="5813425" y="3952875"/>
            <a:ext cx="0" cy="728663"/>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65550" name="Line 14">
            <a:extLst>
              <a:ext uri="{FF2B5EF4-FFF2-40B4-BE49-F238E27FC236}">
                <a16:creationId xmlns:a16="http://schemas.microsoft.com/office/drawing/2014/main" id="{26F0C254-2EBB-477C-B5D6-A0E862C49068}"/>
              </a:ext>
            </a:extLst>
          </p:cNvPr>
          <p:cNvSpPr>
            <a:spLocks noChangeShapeType="1"/>
          </p:cNvSpPr>
          <p:nvPr/>
        </p:nvSpPr>
        <p:spPr bwMode="auto">
          <a:xfrm>
            <a:off x="10145713" y="3952875"/>
            <a:ext cx="0" cy="728663"/>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65551" name="Line 15">
            <a:extLst>
              <a:ext uri="{FF2B5EF4-FFF2-40B4-BE49-F238E27FC236}">
                <a16:creationId xmlns:a16="http://schemas.microsoft.com/office/drawing/2014/main" id="{2C7FCD57-CCB8-4081-B83E-66795973C764}"/>
              </a:ext>
            </a:extLst>
          </p:cNvPr>
          <p:cNvSpPr>
            <a:spLocks noChangeShapeType="1"/>
          </p:cNvSpPr>
          <p:nvPr/>
        </p:nvSpPr>
        <p:spPr bwMode="auto">
          <a:xfrm>
            <a:off x="12539663" y="3952875"/>
            <a:ext cx="0" cy="728663"/>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65552" name="Line 16">
            <a:extLst>
              <a:ext uri="{FF2B5EF4-FFF2-40B4-BE49-F238E27FC236}">
                <a16:creationId xmlns:a16="http://schemas.microsoft.com/office/drawing/2014/main" id="{CF63ADC5-67DE-460D-B165-B4952972DCD9}"/>
              </a:ext>
            </a:extLst>
          </p:cNvPr>
          <p:cNvSpPr>
            <a:spLocks noChangeShapeType="1"/>
          </p:cNvSpPr>
          <p:nvPr/>
        </p:nvSpPr>
        <p:spPr bwMode="auto">
          <a:xfrm flipH="1">
            <a:off x="8093075" y="3016250"/>
            <a:ext cx="1711325"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17" name="文本框 16">
            <a:extLst>
              <a:ext uri="{FF2B5EF4-FFF2-40B4-BE49-F238E27FC236}">
                <a16:creationId xmlns:a16="http://schemas.microsoft.com/office/drawing/2014/main" id="{78951263-673B-4982-9323-05A6C0B71AF7}"/>
              </a:ext>
            </a:extLst>
          </p:cNvPr>
          <p:cNvSpPr txBox="1"/>
          <p:nvPr/>
        </p:nvSpPr>
        <p:spPr>
          <a:xfrm>
            <a:off x="4073203" y="144240"/>
            <a:ext cx="7154043" cy="700769"/>
          </a:xfrm>
          <a:prstGeom prst="rect">
            <a:avLst/>
          </a:prstGeom>
          <a:noFill/>
          <a:effectLst/>
        </p:spPr>
        <p:txBody>
          <a:bodyPr>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第</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1</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章  工程部主管从这里开始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7"/>
                                        </p:tgtEl>
                                        <p:attrNameLst>
                                          <p:attrName>style.visibility</p:attrName>
                                        </p:attrNameLst>
                                      </p:cBhvr>
                                      <p:to>
                                        <p:strVal val="visible"/>
                                      </p:to>
                                    </p:set>
                                    <p:anim calcmode="lin" valueType="num">
                                      <p:cBhvr>
                                        <p:cTn id="7" dur="500" fill="hold"/>
                                        <p:tgtEl>
                                          <p:spTgt spid="17"/>
                                        </p:tgtEl>
                                        <p:attrNameLst>
                                          <p:attrName>ppt_w</p:attrName>
                                        </p:attrNameLst>
                                      </p:cBhvr>
                                      <p:tavLst>
                                        <p:tav tm="0">
                                          <p:val>
                                            <p:fltVal val="0"/>
                                          </p:val>
                                        </p:tav>
                                        <p:tav tm="100000">
                                          <p:val>
                                            <p:strVal val="#ppt_w"/>
                                          </p:val>
                                        </p:tav>
                                      </p:tavLst>
                                    </p:anim>
                                    <p:anim calcmode="lin" valueType="num">
                                      <p:cBhvr>
                                        <p:cTn id="8" dur="500" fill="hold"/>
                                        <p:tgtEl>
                                          <p:spTgt spid="17"/>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Text Box 2">
            <a:extLst>
              <a:ext uri="{FF2B5EF4-FFF2-40B4-BE49-F238E27FC236}">
                <a16:creationId xmlns:a16="http://schemas.microsoft.com/office/drawing/2014/main" id="{1D95F5EC-F529-460C-A3C9-B2E7BE2AE0B7}"/>
              </a:ext>
            </a:extLst>
          </p:cNvPr>
          <p:cNvSpPr txBox="1">
            <a:spLocks noChangeArrowheads="1"/>
          </p:cNvSpPr>
          <p:nvPr/>
        </p:nvSpPr>
        <p:spPr bwMode="auto">
          <a:xfrm>
            <a:off x="1625600" y="1296988"/>
            <a:ext cx="13681075" cy="2687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a:latin typeface="+mn-lt"/>
                <a:ea typeface="+mn-ea"/>
                <a:cs typeface="+mn-ea"/>
                <a:sym typeface="+mn-lt"/>
              </a:rPr>
              <a:t>   </a:t>
            </a:r>
            <a:r>
              <a:rPr lang="zh-TW" altLang="en-US" sz="2000">
                <a:latin typeface="+mn-lt"/>
                <a:ea typeface="+mn-ea"/>
                <a:cs typeface="+mn-ea"/>
                <a:sym typeface="+mn-lt"/>
              </a:rPr>
              <a:t>方案一适合于规模较大的企业</a:t>
            </a:r>
            <a:r>
              <a:rPr lang="en-US" altLang="zh-TW" sz="2000">
                <a:latin typeface="+mn-lt"/>
                <a:ea typeface="+mn-ea"/>
                <a:cs typeface="+mn-ea"/>
                <a:sym typeface="+mn-lt"/>
              </a:rPr>
              <a:t>,</a:t>
            </a:r>
            <a:r>
              <a:rPr lang="zh-TW" altLang="en-US" sz="2000">
                <a:latin typeface="+mn-lt"/>
                <a:ea typeface="+mn-ea"/>
                <a:cs typeface="+mn-ea"/>
                <a:sym typeface="+mn-lt"/>
              </a:rPr>
              <a:t>其中的缩写分别代表下面的意思</a:t>
            </a:r>
            <a:r>
              <a:rPr lang="en-US" altLang="zh-TW" sz="2000">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PE: </a:t>
            </a:r>
            <a:r>
              <a:rPr lang="zh-TW" altLang="en-US" sz="2000">
                <a:latin typeface="+mn-lt"/>
                <a:ea typeface="+mn-ea"/>
                <a:cs typeface="+mn-ea"/>
                <a:sym typeface="+mn-lt"/>
              </a:rPr>
              <a:t>生产工程</a:t>
            </a:r>
            <a:r>
              <a:rPr lang="en-US" altLang="zh-TW" sz="2000">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ME: </a:t>
            </a:r>
            <a:r>
              <a:rPr lang="zh-TW" altLang="en-US" sz="2000">
                <a:latin typeface="+mn-lt"/>
                <a:ea typeface="+mn-ea"/>
                <a:cs typeface="+mn-ea"/>
                <a:sym typeface="+mn-lt"/>
              </a:rPr>
              <a:t>设备工程</a:t>
            </a:r>
            <a:r>
              <a:rPr lang="en-US" altLang="zh-TW" sz="2000">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TE: </a:t>
            </a:r>
            <a:r>
              <a:rPr lang="zh-TW" altLang="en-US" sz="2000">
                <a:latin typeface="+mn-lt"/>
                <a:ea typeface="+mn-ea"/>
                <a:cs typeface="+mn-ea"/>
                <a:sym typeface="+mn-lt"/>
              </a:rPr>
              <a:t>测试工程</a:t>
            </a:r>
            <a:r>
              <a:rPr lang="en-US" altLang="zh-TW" sz="2000">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IE: </a:t>
            </a:r>
            <a:r>
              <a:rPr lang="zh-TW" altLang="en-US" sz="2000">
                <a:latin typeface="+mn-lt"/>
                <a:ea typeface="+mn-ea"/>
                <a:cs typeface="+mn-ea"/>
                <a:sym typeface="+mn-lt"/>
              </a:rPr>
              <a:t>工业工程</a:t>
            </a:r>
            <a:r>
              <a:rPr lang="en-US" altLang="zh-TW" sz="2000">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EE: </a:t>
            </a:r>
            <a:r>
              <a:rPr lang="zh-TW" altLang="en-US" sz="2000">
                <a:latin typeface="+mn-lt"/>
                <a:ea typeface="+mn-ea"/>
                <a:cs typeface="+mn-ea"/>
                <a:sym typeface="+mn-lt"/>
              </a:rPr>
              <a:t>环境工程</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b="1">
                <a:latin typeface="+mn-lt"/>
                <a:ea typeface="+mn-ea"/>
                <a:cs typeface="+mn-ea"/>
                <a:sym typeface="+mn-lt"/>
              </a:rPr>
              <a:t>方案二</a:t>
            </a:r>
            <a:r>
              <a:rPr lang="en-US" altLang="zh-TW" sz="2000" b="1">
                <a:latin typeface="+mn-lt"/>
                <a:ea typeface="+mn-ea"/>
                <a:cs typeface="+mn-ea"/>
                <a:sym typeface="+mn-lt"/>
              </a:rPr>
              <a:t>:</a:t>
            </a:r>
          </a:p>
        </p:txBody>
      </p:sp>
      <p:sp>
        <p:nvSpPr>
          <p:cNvPr id="66563" name="Rectangle 3">
            <a:extLst>
              <a:ext uri="{FF2B5EF4-FFF2-40B4-BE49-F238E27FC236}">
                <a16:creationId xmlns:a16="http://schemas.microsoft.com/office/drawing/2014/main" id="{EF4087A4-7F28-4F4C-9963-393C7698411B}"/>
              </a:ext>
            </a:extLst>
          </p:cNvPr>
          <p:cNvSpPr>
            <a:spLocks noChangeArrowheads="1"/>
          </p:cNvSpPr>
          <p:nvPr/>
        </p:nvSpPr>
        <p:spPr bwMode="auto">
          <a:xfrm>
            <a:off x="5729288" y="3384550"/>
            <a:ext cx="3648075" cy="833438"/>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工程部</a:t>
            </a:r>
          </a:p>
        </p:txBody>
      </p:sp>
      <p:sp>
        <p:nvSpPr>
          <p:cNvPr id="66564" name="Rectangle 4">
            <a:extLst>
              <a:ext uri="{FF2B5EF4-FFF2-40B4-BE49-F238E27FC236}">
                <a16:creationId xmlns:a16="http://schemas.microsoft.com/office/drawing/2014/main" id="{232D855F-0FE4-4EA7-87AC-4A58D985832F}"/>
              </a:ext>
            </a:extLst>
          </p:cNvPr>
          <p:cNvSpPr>
            <a:spLocks noChangeArrowheads="1"/>
          </p:cNvSpPr>
          <p:nvPr/>
        </p:nvSpPr>
        <p:spPr bwMode="auto">
          <a:xfrm>
            <a:off x="5273675" y="5257800"/>
            <a:ext cx="911225" cy="2703513"/>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P</a:t>
            </a:r>
          </a:p>
          <a:p>
            <a:pPr algn="ctr" eaLnBrk="1" hangingPunct="1">
              <a:lnSpc>
                <a:spcPct val="120000"/>
              </a:lnSpc>
              <a:defRPr/>
            </a:pPr>
            <a:r>
              <a:rPr lang="en-US" altLang="zh-TW" sz="2000">
                <a:cs typeface="+mn-ea"/>
                <a:sym typeface="+mn-lt"/>
              </a:rPr>
              <a:t>E</a:t>
            </a:r>
          </a:p>
          <a:p>
            <a:pPr algn="ctr" eaLnBrk="1" hangingPunct="1">
              <a:lnSpc>
                <a:spcPct val="120000"/>
              </a:lnSpc>
              <a:defRPr/>
            </a:pPr>
            <a:r>
              <a:rPr lang="zh-TW" altLang="en-US" sz="2000">
                <a:cs typeface="+mn-ea"/>
                <a:sym typeface="+mn-lt"/>
              </a:rPr>
              <a:t>课</a:t>
            </a:r>
          </a:p>
        </p:txBody>
      </p:sp>
      <p:sp>
        <p:nvSpPr>
          <p:cNvPr id="66565" name="Rectangle 5">
            <a:extLst>
              <a:ext uri="{FF2B5EF4-FFF2-40B4-BE49-F238E27FC236}">
                <a16:creationId xmlns:a16="http://schemas.microsoft.com/office/drawing/2014/main" id="{9A0F5D91-214B-44E4-996B-240CB0178510}"/>
              </a:ext>
            </a:extLst>
          </p:cNvPr>
          <p:cNvSpPr>
            <a:spLocks noChangeArrowheads="1"/>
          </p:cNvSpPr>
          <p:nvPr/>
        </p:nvSpPr>
        <p:spPr bwMode="auto">
          <a:xfrm>
            <a:off x="9036050" y="5257800"/>
            <a:ext cx="911225" cy="2703513"/>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M</a:t>
            </a:r>
          </a:p>
          <a:p>
            <a:pPr algn="ctr" eaLnBrk="1" hangingPunct="1">
              <a:lnSpc>
                <a:spcPct val="120000"/>
              </a:lnSpc>
              <a:defRPr/>
            </a:pPr>
            <a:r>
              <a:rPr lang="en-US" altLang="zh-TW" sz="2000">
                <a:cs typeface="+mn-ea"/>
                <a:sym typeface="+mn-lt"/>
              </a:rPr>
              <a:t>E</a:t>
            </a:r>
          </a:p>
          <a:p>
            <a:pPr algn="ctr" eaLnBrk="1" hangingPunct="1">
              <a:lnSpc>
                <a:spcPct val="120000"/>
              </a:lnSpc>
              <a:defRPr/>
            </a:pPr>
            <a:r>
              <a:rPr lang="zh-TW" altLang="en-US" sz="2000">
                <a:cs typeface="+mn-ea"/>
                <a:sym typeface="+mn-lt"/>
              </a:rPr>
              <a:t>课</a:t>
            </a:r>
          </a:p>
        </p:txBody>
      </p:sp>
      <p:sp>
        <p:nvSpPr>
          <p:cNvPr id="66566" name="Line 6">
            <a:extLst>
              <a:ext uri="{FF2B5EF4-FFF2-40B4-BE49-F238E27FC236}">
                <a16:creationId xmlns:a16="http://schemas.microsoft.com/office/drawing/2014/main" id="{18A69941-BCFF-4597-8180-798E67927F9B}"/>
              </a:ext>
            </a:extLst>
          </p:cNvPr>
          <p:cNvSpPr>
            <a:spLocks noChangeShapeType="1"/>
          </p:cNvSpPr>
          <p:nvPr/>
        </p:nvSpPr>
        <p:spPr bwMode="auto">
          <a:xfrm>
            <a:off x="5729288" y="4737100"/>
            <a:ext cx="3762375"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66567" name="Line 7">
            <a:extLst>
              <a:ext uri="{FF2B5EF4-FFF2-40B4-BE49-F238E27FC236}">
                <a16:creationId xmlns:a16="http://schemas.microsoft.com/office/drawing/2014/main" id="{3161AFA6-14E3-4CDE-A851-E8095BCC6D5B}"/>
              </a:ext>
            </a:extLst>
          </p:cNvPr>
          <p:cNvSpPr>
            <a:spLocks noChangeShapeType="1"/>
          </p:cNvSpPr>
          <p:nvPr/>
        </p:nvSpPr>
        <p:spPr bwMode="auto">
          <a:xfrm>
            <a:off x="5729288" y="4737100"/>
            <a:ext cx="0" cy="52070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66568" name="Line 8">
            <a:extLst>
              <a:ext uri="{FF2B5EF4-FFF2-40B4-BE49-F238E27FC236}">
                <a16:creationId xmlns:a16="http://schemas.microsoft.com/office/drawing/2014/main" id="{91401EF2-F8F2-4622-B03C-491118C0B1BF}"/>
              </a:ext>
            </a:extLst>
          </p:cNvPr>
          <p:cNvSpPr>
            <a:spLocks noChangeShapeType="1"/>
          </p:cNvSpPr>
          <p:nvPr/>
        </p:nvSpPr>
        <p:spPr bwMode="auto">
          <a:xfrm>
            <a:off x="9491663" y="4737100"/>
            <a:ext cx="0" cy="52070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66569" name="Line 9">
            <a:extLst>
              <a:ext uri="{FF2B5EF4-FFF2-40B4-BE49-F238E27FC236}">
                <a16:creationId xmlns:a16="http://schemas.microsoft.com/office/drawing/2014/main" id="{0C6182FC-6EAD-4E84-8EBE-C88A52A81226}"/>
              </a:ext>
            </a:extLst>
          </p:cNvPr>
          <p:cNvSpPr>
            <a:spLocks noChangeShapeType="1"/>
          </p:cNvSpPr>
          <p:nvPr/>
        </p:nvSpPr>
        <p:spPr bwMode="auto">
          <a:xfrm>
            <a:off x="7439025" y="4217988"/>
            <a:ext cx="0" cy="519112"/>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10" name="文本框 9">
            <a:extLst>
              <a:ext uri="{FF2B5EF4-FFF2-40B4-BE49-F238E27FC236}">
                <a16:creationId xmlns:a16="http://schemas.microsoft.com/office/drawing/2014/main" id="{2F11CD14-E1E6-4207-839F-675C803C9ED5}"/>
              </a:ext>
            </a:extLst>
          </p:cNvPr>
          <p:cNvSpPr txBox="1"/>
          <p:nvPr/>
        </p:nvSpPr>
        <p:spPr>
          <a:xfrm>
            <a:off x="4073203" y="144240"/>
            <a:ext cx="7154043" cy="700769"/>
          </a:xfrm>
          <a:prstGeom prst="rect">
            <a:avLst/>
          </a:prstGeom>
          <a:noFill/>
          <a:effectLst/>
        </p:spPr>
        <p:txBody>
          <a:bodyPr>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第</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1</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章  工程部主管从这里开始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0"/>
                                        </p:tgtEl>
                                        <p:attrNameLst>
                                          <p:attrName>style.visibility</p:attrName>
                                        </p:attrNameLst>
                                      </p:cBhvr>
                                      <p:to>
                                        <p:strVal val="visible"/>
                                      </p:to>
                                    </p:set>
                                    <p:anim calcmode="lin" valueType="num">
                                      <p:cBhvr>
                                        <p:cTn id="7" dur="500" fill="hold"/>
                                        <p:tgtEl>
                                          <p:spTgt spid="10"/>
                                        </p:tgtEl>
                                        <p:attrNameLst>
                                          <p:attrName>ppt_w</p:attrName>
                                        </p:attrNameLst>
                                      </p:cBhvr>
                                      <p:tavLst>
                                        <p:tav tm="0">
                                          <p:val>
                                            <p:fltVal val="0"/>
                                          </p:val>
                                        </p:tav>
                                        <p:tav tm="100000">
                                          <p:val>
                                            <p:strVal val="#ppt_w"/>
                                          </p:val>
                                        </p:tav>
                                      </p:tavLst>
                                    </p:anim>
                                    <p:anim calcmode="lin" valueType="num">
                                      <p:cBhvr>
                                        <p:cTn id="8" dur="500" fill="hold"/>
                                        <p:tgtEl>
                                          <p:spTgt spid="10"/>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Text Box 2">
            <a:extLst>
              <a:ext uri="{FF2B5EF4-FFF2-40B4-BE49-F238E27FC236}">
                <a16:creationId xmlns:a16="http://schemas.microsoft.com/office/drawing/2014/main" id="{5EEFECB7-11D4-4A94-89E8-850B361D8384}"/>
              </a:ext>
            </a:extLst>
          </p:cNvPr>
          <p:cNvSpPr txBox="1">
            <a:spLocks noChangeArrowheads="1"/>
          </p:cNvSpPr>
          <p:nvPr/>
        </p:nvSpPr>
        <p:spPr bwMode="auto">
          <a:xfrm>
            <a:off x="1625600" y="1800225"/>
            <a:ext cx="13681075" cy="3795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a:latin typeface="+mn-lt"/>
                <a:ea typeface="+mn-ea"/>
                <a:cs typeface="+mn-ea"/>
                <a:sym typeface="+mn-lt"/>
              </a:rPr>
              <a:t>   </a:t>
            </a:r>
            <a:r>
              <a:rPr lang="zh-TW" altLang="en-US" sz="2000">
                <a:latin typeface="+mn-lt"/>
                <a:ea typeface="+mn-ea"/>
                <a:cs typeface="+mn-ea"/>
                <a:sym typeface="+mn-lt"/>
              </a:rPr>
              <a:t>方案二适合于规模偏小的企业</a:t>
            </a:r>
            <a:r>
              <a:rPr lang="en-US" altLang="zh-TW" sz="2000">
                <a:latin typeface="+mn-lt"/>
                <a:ea typeface="+mn-ea"/>
                <a:cs typeface="+mn-ea"/>
                <a:sym typeface="+mn-lt"/>
              </a:rPr>
              <a:t>,</a:t>
            </a:r>
            <a:r>
              <a:rPr lang="zh-TW" altLang="en-US" sz="2000">
                <a:latin typeface="+mn-lt"/>
                <a:ea typeface="+mn-ea"/>
                <a:cs typeface="+mn-ea"/>
                <a:sym typeface="+mn-lt"/>
              </a:rPr>
              <a:t>其中</a:t>
            </a:r>
            <a:r>
              <a:rPr lang="en-US" altLang="zh-TW" sz="2000">
                <a:latin typeface="+mn-lt"/>
                <a:ea typeface="+mn-ea"/>
                <a:cs typeface="+mn-ea"/>
                <a:sym typeface="+mn-lt"/>
              </a:rPr>
              <a:t>PE</a:t>
            </a:r>
            <a:r>
              <a:rPr lang="zh-TW" altLang="en-US" sz="2000">
                <a:latin typeface="+mn-lt"/>
                <a:ea typeface="+mn-ea"/>
                <a:cs typeface="+mn-ea"/>
                <a:sym typeface="+mn-lt"/>
              </a:rPr>
              <a:t>包含</a:t>
            </a:r>
            <a:r>
              <a:rPr lang="en-US" altLang="zh-TW" sz="2000">
                <a:latin typeface="+mn-lt"/>
                <a:ea typeface="+mn-ea"/>
                <a:cs typeface="+mn-ea"/>
                <a:sym typeface="+mn-lt"/>
              </a:rPr>
              <a:t>TE,IE</a:t>
            </a:r>
            <a:r>
              <a:rPr lang="zh-TW" altLang="en-US" sz="2000">
                <a:latin typeface="+mn-lt"/>
                <a:ea typeface="+mn-ea"/>
                <a:cs typeface="+mn-ea"/>
                <a:sym typeface="+mn-lt"/>
              </a:rPr>
              <a:t>的职责</a:t>
            </a:r>
            <a:r>
              <a:rPr lang="en-US" altLang="zh-TW" sz="2000">
                <a:latin typeface="+mn-lt"/>
                <a:ea typeface="+mn-ea"/>
                <a:cs typeface="+mn-ea"/>
                <a:sym typeface="+mn-lt"/>
              </a:rPr>
              <a:t>,ME</a:t>
            </a:r>
            <a:r>
              <a:rPr lang="zh-TW" altLang="en-US" sz="2000">
                <a:latin typeface="+mn-lt"/>
                <a:ea typeface="+mn-ea"/>
                <a:cs typeface="+mn-ea"/>
                <a:sym typeface="+mn-lt"/>
              </a:rPr>
              <a:t>包含</a:t>
            </a:r>
            <a:r>
              <a:rPr lang="en-US" altLang="zh-TW" sz="2000">
                <a:latin typeface="+mn-lt"/>
                <a:ea typeface="+mn-ea"/>
                <a:cs typeface="+mn-ea"/>
                <a:sym typeface="+mn-lt"/>
              </a:rPr>
              <a:t>EE</a:t>
            </a:r>
            <a:r>
              <a:rPr lang="zh-TW" altLang="en-US" sz="2000">
                <a:latin typeface="+mn-lt"/>
                <a:ea typeface="+mn-ea"/>
                <a:cs typeface="+mn-ea"/>
                <a:sym typeface="+mn-lt"/>
              </a:rPr>
              <a:t>的职责</a:t>
            </a:r>
            <a:r>
              <a:rPr lang="en-US" altLang="zh-TW" sz="2000">
                <a:latin typeface="+mn-lt"/>
                <a:ea typeface="+mn-ea"/>
                <a:cs typeface="+mn-ea"/>
                <a:sym typeface="+mn-lt"/>
              </a:rPr>
              <a:t>.</a:t>
            </a:r>
            <a:endParaRPr lang="en-US" altLang="zh-TW" sz="2000" b="1">
              <a:latin typeface="+mn-lt"/>
              <a:ea typeface="+mn-ea"/>
              <a:cs typeface="+mn-ea"/>
              <a:sym typeface="+mn-lt"/>
            </a:endParaRPr>
          </a:p>
          <a:p>
            <a:pPr eaLnBrk="1" hangingPunct="1">
              <a:lnSpc>
                <a:spcPct val="120000"/>
              </a:lnSpc>
              <a:defRPr/>
            </a:pPr>
            <a:r>
              <a:rPr lang="en-US" altLang="zh-TW" sz="2000" b="1">
                <a:latin typeface="+mn-lt"/>
                <a:ea typeface="+mn-ea"/>
                <a:cs typeface="+mn-ea"/>
                <a:sym typeface="+mn-lt"/>
              </a:rPr>
              <a:t>3 ) </a:t>
            </a:r>
            <a:r>
              <a:rPr lang="zh-TW" altLang="en-US" sz="2000" b="1">
                <a:latin typeface="+mn-lt"/>
                <a:ea typeface="+mn-ea"/>
                <a:cs typeface="+mn-ea"/>
                <a:sym typeface="+mn-lt"/>
              </a:rPr>
              <a:t>能动性的体现</a:t>
            </a:r>
            <a:r>
              <a:rPr lang="en-US" altLang="zh-TW" sz="2000" b="1">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   </a:t>
            </a:r>
            <a:r>
              <a:rPr lang="zh-TW" altLang="en-US" sz="2000">
                <a:latin typeface="+mn-lt"/>
                <a:ea typeface="+mn-ea"/>
                <a:cs typeface="+mn-ea"/>
                <a:sym typeface="+mn-lt"/>
              </a:rPr>
              <a:t>能动性主要指的是分工与合作的能力</a:t>
            </a:r>
            <a:r>
              <a:rPr lang="en-US" altLang="zh-TW" sz="2000">
                <a:latin typeface="+mn-lt"/>
                <a:ea typeface="+mn-ea"/>
                <a:cs typeface="+mn-ea"/>
                <a:sym typeface="+mn-lt"/>
              </a:rPr>
              <a:t>.</a:t>
            </a:r>
            <a:r>
              <a:rPr lang="zh-TW" altLang="en-US" sz="2000">
                <a:latin typeface="+mn-lt"/>
                <a:ea typeface="+mn-ea"/>
                <a:cs typeface="+mn-ea"/>
                <a:sym typeface="+mn-lt"/>
              </a:rPr>
              <a:t>因为工程部的工作特性所决定</a:t>
            </a:r>
            <a:r>
              <a:rPr lang="en-US" altLang="zh-TW" sz="2000">
                <a:latin typeface="+mn-lt"/>
                <a:ea typeface="+mn-ea"/>
                <a:cs typeface="+mn-ea"/>
                <a:sym typeface="+mn-lt"/>
              </a:rPr>
              <a:t>,</a:t>
            </a:r>
            <a:r>
              <a:rPr lang="zh-TW" altLang="en-US" sz="2000">
                <a:latin typeface="+mn-lt"/>
                <a:ea typeface="+mn-ea"/>
                <a:cs typeface="+mn-ea"/>
                <a:sym typeface="+mn-lt"/>
              </a:rPr>
              <a:t>如果只按岗位职责按部就班地工作</a:t>
            </a:r>
            <a:r>
              <a:rPr lang="en-US" altLang="zh-TW" sz="2000">
                <a:latin typeface="+mn-lt"/>
                <a:ea typeface="+mn-ea"/>
                <a:cs typeface="+mn-ea"/>
                <a:sym typeface="+mn-lt"/>
              </a:rPr>
              <a:t>,</a:t>
            </a:r>
            <a:r>
              <a:rPr lang="zh-TW" altLang="en-US" sz="2000">
                <a:latin typeface="+mn-lt"/>
                <a:ea typeface="+mn-ea"/>
                <a:cs typeface="+mn-ea"/>
                <a:sym typeface="+mn-lt"/>
              </a:rPr>
              <a:t>有时并不能取得预期的效果</a:t>
            </a:r>
            <a:r>
              <a:rPr lang="en-US" altLang="zh-TW" sz="2000">
                <a:latin typeface="+mn-lt"/>
                <a:ea typeface="+mn-ea"/>
                <a:cs typeface="+mn-ea"/>
                <a:sym typeface="+mn-lt"/>
              </a:rPr>
              <a:t>.</a:t>
            </a:r>
            <a:r>
              <a:rPr lang="zh-TW" altLang="en-US" sz="2000">
                <a:latin typeface="+mn-lt"/>
                <a:ea typeface="+mn-ea"/>
                <a:cs typeface="+mn-ea"/>
                <a:sym typeface="+mn-lt"/>
              </a:rPr>
              <a:t>比如</a:t>
            </a:r>
            <a:r>
              <a:rPr lang="en-US" altLang="zh-TW" sz="2000">
                <a:latin typeface="+mn-lt"/>
                <a:ea typeface="+mn-ea"/>
                <a:cs typeface="+mn-ea"/>
                <a:sym typeface="+mn-lt"/>
              </a:rPr>
              <a:t>,</a:t>
            </a:r>
            <a:r>
              <a:rPr lang="zh-TW" altLang="en-US" sz="2000">
                <a:latin typeface="+mn-lt"/>
                <a:ea typeface="+mn-ea"/>
                <a:cs typeface="+mn-ea"/>
                <a:sym typeface="+mn-lt"/>
              </a:rPr>
              <a:t>在开发的新机种试产时</a:t>
            </a:r>
            <a:r>
              <a:rPr lang="en-US" altLang="zh-TW" sz="2000">
                <a:latin typeface="+mn-lt"/>
                <a:ea typeface="+mn-ea"/>
                <a:cs typeface="+mn-ea"/>
                <a:sym typeface="+mn-lt"/>
              </a:rPr>
              <a:t>,</a:t>
            </a:r>
            <a:r>
              <a:rPr lang="zh-TW" altLang="en-US" sz="2000">
                <a:latin typeface="+mn-lt"/>
                <a:ea typeface="+mn-ea"/>
                <a:cs typeface="+mn-ea"/>
                <a:sym typeface="+mn-lt"/>
              </a:rPr>
              <a:t>就需要各个 “ </a:t>
            </a:r>
            <a:r>
              <a:rPr lang="en-US" altLang="zh-TW" sz="2000">
                <a:latin typeface="+mn-lt"/>
                <a:ea typeface="+mn-ea"/>
                <a:cs typeface="+mn-ea"/>
                <a:sym typeface="+mn-lt"/>
              </a:rPr>
              <a:t>E “</a:t>
            </a:r>
            <a:r>
              <a:rPr lang="zh-TW" altLang="en-US" sz="2000">
                <a:latin typeface="+mn-lt"/>
                <a:ea typeface="+mn-ea"/>
                <a:cs typeface="+mn-ea"/>
                <a:sym typeface="+mn-lt"/>
              </a:rPr>
              <a:t>课密切合作</a:t>
            </a:r>
            <a:r>
              <a:rPr lang="en-US" altLang="zh-TW" sz="2000">
                <a:latin typeface="+mn-lt"/>
                <a:ea typeface="+mn-ea"/>
                <a:cs typeface="+mn-ea"/>
                <a:sym typeface="+mn-lt"/>
              </a:rPr>
              <a:t>,</a:t>
            </a:r>
            <a:r>
              <a:rPr lang="zh-TW" altLang="en-US" sz="2000">
                <a:latin typeface="+mn-lt"/>
                <a:ea typeface="+mn-ea"/>
                <a:cs typeface="+mn-ea"/>
                <a:sym typeface="+mn-lt"/>
              </a:rPr>
              <a:t>甚至必要时还会产生一定的职能转换</a:t>
            </a:r>
            <a:r>
              <a:rPr lang="en-US" altLang="zh-TW" sz="2000">
                <a:latin typeface="+mn-lt"/>
                <a:ea typeface="+mn-ea"/>
                <a:cs typeface="+mn-ea"/>
                <a:sym typeface="+mn-lt"/>
              </a:rPr>
              <a:t>,</a:t>
            </a:r>
            <a:r>
              <a:rPr lang="zh-TW" altLang="en-US" sz="2000">
                <a:latin typeface="+mn-lt"/>
                <a:ea typeface="+mn-ea"/>
                <a:cs typeface="+mn-ea"/>
                <a:sym typeface="+mn-lt"/>
              </a:rPr>
              <a:t>才能使试产顺利进行</a:t>
            </a:r>
            <a:r>
              <a:rPr lang="en-US" altLang="zh-TW" sz="2000">
                <a:latin typeface="+mn-lt"/>
                <a:ea typeface="+mn-ea"/>
                <a:cs typeface="+mn-ea"/>
                <a:sym typeface="+mn-lt"/>
              </a:rPr>
              <a:t>.</a:t>
            </a:r>
            <a:r>
              <a:rPr lang="zh-TW" altLang="en-US" sz="2000">
                <a:latin typeface="+mn-lt"/>
                <a:ea typeface="+mn-ea"/>
                <a:cs typeface="+mn-ea"/>
                <a:sym typeface="+mn-lt"/>
              </a:rPr>
              <a:t>能动性的具体要求一般体现出以下几点</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人员的专业技能有一定的兼容性</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部门内组别的权责有一定的多面性</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安排工作任务横向和纵向都可以进行</a:t>
            </a:r>
            <a:r>
              <a:rPr lang="en-US" altLang="zh-TW" sz="2000">
                <a:latin typeface="+mn-lt"/>
                <a:ea typeface="+mn-ea"/>
                <a:cs typeface="+mn-ea"/>
                <a:sym typeface="+mn-lt"/>
              </a:rPr>
              <a:t>,</a:t>
            </a:r>
            <a:r>
              <a:rPr lang="zh-TW" altLang="en-US" sz="2000">
                <a:latin typeface="+mn-lt"/>
                <a:ea typeface="+mn-ea"/>
                <a:cs typeface="+mn-ea"/>
                <a:sym typeface="+mn-lt"/>
              </a:rPr>
              <a:t>其中横向指的是按阶段分工</a:t>
            </a:r>
            <a:r>
              <a:rPr lang="en-US" altLang="zh-TW" sz="2000">
                <a:latin typeface="+mn-lt"/>
                <a:ea typeface="+mn-ea"/>
                <a:cs typeface="+mn-ea"/>
                <a:sym typeface="+mn-lt"/>
              </a:rPr>
              <a:t>,</a:t>
            </a:r>
            <a:r>
              <a:rPr lang="zh-TW" altLang="en-US" sz="2000">
                <a:latin typeface="+mn-lt"/>
                <a:ea typeface="+mn-ea"/>
                <a:cs typeface="+mn-ea"/>
                <a:sym typeface="+mn-lt"/>
              </a:rPr>
              <a:t>纵向指的是按任务分工</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报告工作结果可以以点带面</a:t>
            </a:r>
            <a:r>
              <a:rPr lang="en-US" altLang="zh-TW" sz="2000">
                <a:latin typeface="+mn-lt"/>
                <a:ea typeface="+mn-ea"/>
                <a:cs typeface="+mn-ea"/>
                <a:sym typeface="+mn-lt"/>
              </a:rPr>
              <a:t>,</a:t>
            </a:r>
            <a:r>
              <a:rPr lang="zh-TW" altLang="en-US" sz="2000">
                <a:latin typeface="+mn-lt"/>
                <a:ea typeface="+mn-ea"/>
                <a:cs typeface="+mn-ea"/>
                <a:sym typeface="+mn-lt"/>
              </a:rPr>
              <a:t>举一反三</a:t>
            </a:r>
            <a:r>
              <a:rPr lang="en-US" altLang="zh-TW" sz="200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a:latin typeface="+mn-lt"/>
                <a:ea typeface="+mn-ea"/>
                <a:cs typeface="+mn-ea"/>
                <a:sym typeface="+mn-lt"/>
              </a:rPr>
              <a:t>   </a:t>
            </a:r>
            <a:r>
              <a:rPr lang="zh-TW" altLang="en-US" sz="2000">
                <a:latin typeface="+mn-lt"/>
                <a:ea typeface="+mn-ea"/>
                <a:cs typeface="+mn-ea"/>
                <a:sym typeface="+mn-lt"/>
              </a:rPr>
              <a:t>能动性是工程部有别于其他部门的特色</a:t>
            </a:r>
            <a:r>
              <a:rPr lang="en-US" altLang="zh-TW" sz="2000">
                <a:latin typeface="+mn-lt"/>
                <a:ea typeface="+mn-ea"/>
                <a:cs typeface="+mn-ea"/>
                <a:sym typeface="+mn-lt"/>
              </a:rPr>
              <a:t>,</a:t>
            </a:r>
            <a:r>
              <a:rPr lang="zh-TW" altLang="en-US" sz="2000">
                <a:latin typeface="+mn-lt"/>
                <a:ea typeface="+mn-ea"/>
                <a:cs typeface="+mn-ea"/>
                <a:sym typeface="+mn-lt"/>
              </a:rPr>
              <a:t>能动性的效果是决定该部门业务能力的主要因素</a:t>
            </a:r>
            <a:r>
              <a:rPr lang="en-US" altLang="zh-TW" sz="2000">
                <a:latin typeface="+mn-lt"/>
                <a:ea typeface="+mn-ea"/>
                <a:cs typeface="+mn-ea"/>
                <a:sym typeface="+mn-lt"/>
              </a:rPr>
              <a:t>.</a:t>
            </a:r>
          </a:p>
        </p:txBody>
      </p:sp>
      <p:sp>
        <p:nvSpPr>
          <p:cNvPr id="3" name="文本框 2">
            <a:extLst>
              <a:ext uri="{FF2B5EF4-FFF2-40B4-BE49-F238E27FC236}">
                <a16:creationId xmlns:a16="http://schemas.microsoft.com/office/drawing/2014/main" id="{C26A03F4-593E-4B26-BEE0-6DFE1E9ABDDB}"/>
              </a:ext>
            </a:extLst>
          </p:cNvPr>
          <p:cNvSpPr txBox="1"/>
          <p:nvPr/>
        </p:nvSpPr>
        <p:spPr>
          <a:xfrm>
            <a:off x="4073203" y="144240"/>
            <a:ext cx="7154043" cy="700769"/>
          </a:xfrm>
          <a:prstGeom prst="rect">
            <a:avLst/>
          </a:prstGeom>
          <a:noFill/>
          <a:effectLst/>
        </p:spPr>
        <p:txBody>
          <a:bodyPr>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第</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1</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章  工程部主管从这里开始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6" name="Text Box 2">
            <a:extLst>
              <a:ext uri="{FF2B5EF4-FFF2-40B4-BE49-F238E27FC236}">
                <a16:creationId xmlns:a16="http://schemas.microsoft.com/office/drawing/2014/main" id="{DF945D52-AD00-449E-887E-6F9A1051AE79}"/>
              </a:ext>
            </a:extLst>
          </p:cNvPr>
          <p:cNvSpPr txBox="1">
            <a:spLocks noChangeArrowheads="1"/>
          </p:cNvSpPr>
          <p:nvPr/>
        </p:nvSpPr>
        <p:spPr bwMode="auto">
          <a:xfrm>
            <a:off x="1625600" y="1155700"/>
            <a:ext cx="13681075" cy="1209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a:latin typeface="+mn-lt"/>
                <a:ea typeface="+mn-ea"/>
                <a:cs typeface="+mn-ea"/>
                <a:sym typeface="+mn-lt"/>
              </a:rPr>
              <a:t>1.2  </a:t>
            </a:r>
            <a:r>
              <a:rPr lang="zh-TW" altLang="en-US" sz="2000" b="1">
                <a:latin typeface="+mn-lt"/>
                <a:ea typeface="+mn-ea"/>
                <a:cs typeface="+mn-ea"/>
                <a:sym typeface="+mn-lt"/>
              </a:rPr>
              <a:t>明确分工职责</a:t>
            </a:r>
          </a:p>
          <a:p>
            <a:pPr eaLnBrk="1" hangingPunct="1">
              <a:lnSpc>
                <a:spcPct val="120000"/>
              </a:lnSpc>
              <a:defRPr/>
            </a:pPr>
            <a:r>
              <a:rPr lang="en-US" altLang="zh-TW" sz="2000" b="1">
                <a:latin typeface="+mn-lt"/>
                <a:ea typeface="+mn-ea"/>
                <a:cs typeface="+mn-ea"/>
                <a:sym typeface="+mn-lt"/>
              </a:rPr>
              <a:t>1 ) </a:t>
            </a:r>
            <a:r>
              <a:rPr lang="zh-TW" altLang="en-US" sz="2000" b="1">
                <a:latin typeface="+mn-lt"/>
                <a:ea typeface="+mn-ea"/>
                <a:cs typeface="+mn-ea"/>
                <a:sym typeface="+mn-lt"/>
              </a:rPr>
              <a:t>具体要求是 “ 三定 ” </a:t>
            </a:r>
            <a:r>
              <a:rPr lang="en-US" altLang="zh-TW" sz="2000" b="1">
                <a:latin typeface="+mn-lt"/>
                <a:ea typeface="+mn-ea"/>
                <a:cs typeface="+mn-ea"/>
                <a:sym typeface="+mn-lt"/>
              </a:rPr>
              <a:t>:</a:t>
            </a:r>
            <a:r>
              <a:rPr lang="zh-TW" altLang="en-US" sz="2000" b="1">
                <a:latin typeface="+mn-lt"/>
                <a:ea typeface="+mn-ea"/>
                <a:cs typeface="+mn-ea"/>
                <a:sym typeface="+mn-lt"/>
              </a:rPr>
              <a:t>定人员</a:t>
            </a:r>
            <a:r>
              <a:rPr lang="en-US" altLang="zh-TW" sz="2000" b="1">
                <a:latin typeface="+mn-lt"/>
                <a:ea typeface="+mn-ea"/>
                <a:cs typeface="+mn-ea"/>
                <a:sym typeface="+mn-lt"/>
              </a:rPr>
              <a:t>,</a:t>
            </a:r>
            <a:r>
              <a:rPr lang="zh-TW" altLang="en-US" sz="2000" b="1">
                <a:latin typeface="+mn-lt"/>
                <a:ea typeface="+mn-ea"/>
                <a:cs typeface="+mn-ea"/>
                <a:sym typeface="+mn-lt"/>
              </a:rPr>
              <a:t>定岗位</a:t>
            </a:r>
            <a:r>
              <a:rPr lang="en-US" altLang="zh-TW" sz="2000" b="1">
                <a:latin typeface="+mn-lt"/>
                <a:ea typeface="+mn-ea"/>
                <a:cs typeface="+mn-ea"/>
                <a:sym typeface="+mn-lt"/>
              </a:rPr>
              <a:t>,</a:t>
            </a:r>
            <a:r>
              <a:rPr lang="zh-TW" altLang="en-US" sz="2000" b="1">
                <a:latin typeface="+mn-lt"/>
                <a:ea typeface="+mn-ea"/>
                <a:cs typeface="+mn-ea"/>
                <a:sym typeface="+mn-lt"/>
              </a:rPr>
              <a:t>定职责</a:t>
            </a:r>
            <a:r>
              <a:rPr lang="en-US" altLang="zh-TW" sz="2000" b="1">
                <a:latin typeface="+mn-lt"/>
                <a:ea typeface="+mn-ea"/>
                <a:cs typeface="+mn-ea"/>
                <a:sym typeface="+mn-lt"/>
              </a:rPr>
              <a:t>,</a:t>
            </a:r>
            <a:r>
              <a:rPr lang="zh-TW" altLang="en-US" sz="2000" b="1">
                <a:latin typeface="+mn-lt"/>
                <a:ea typeface="+mn-ea"/>
                <a:cs typeface="+mn-ea"/>
                <a:sym typeface="+mn-lt"/>
              </a:rPr>
              <a:t>并落实岗位责任制</a:t>
            </a:r>
            <a:r>
              <a:rPr lang="en-US" altLang="zh-TW" sz="2000" b="1">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   </a:t>
            </a:r>
            <a:r>
              <a:rPr lang="zh-TW" altLang="en-US" sz="2000" b="1">
                <a:latin typeface="+mn-lt"/>
                <a:ea typeface="+mn-ea"/>
                <a:cs typeface="+mn-ea"/>
                <a:sym typeface="+mn-lt"/>
              </a:rPr>
              <a:t>岗位责任制原理</a:t>
            </a:r>
            <a:r>
              <a:rPr lang="en-US" altLang="zh-TW" sz="2000" b="1">
                <a:latin typeface="+mn-lt"/>
                <a:ea typeface="+mn-ea"/>
                <a:cs typeface="+mn-ea"/>
                <a:sym typeface="+mn-lt"/>
              </a:rPr>
              <a:t>:</a:t>
            </a:r>
          </a:p>
        </p:txBody>
      </p:sp>
      <p:sp>
        <p:nvSpPr>
          <p:cNvPr id="68611" name="Rectangle 3">
            <a:extLst>
              <a:ext uri="{FF2B5EF4-FFF2-40B4-BE49-F238E27FC236}">
                <a16:creationId xmlns:a16="http://schemas.microsoft.com/office/drawing/2014/main" id="{EEB2A270-0AF3-4B4C-9BB6-613057FF6C57}"/>
              </a:ext>
            </a:extLst>
          </p:cNvPr>
          <p:cNvSpPr>
            <a:spLocks noChangeArrowheads="1"/>
          </p:cNvSpPr>
          <p:nvPr/>
        </p:nvSpPr>
        <p:spPr bwMode="auto">
          <a:xfrm>
            <a:off x="5699125" y="2184400"/>
            <a:ext cx="3421063" cy="623888"/>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岗位责任制</a:t>
            </a:r>
          </a:p>
        </p:txBody>
      </p:sp>
      <p:sp>
        <p:nvSpPr>
          <p:cNvPr id="68612" name="Rectangle 4">
            <a:extLst>
              <a:ext uri="{FF2B5EF4-FFF2-40B4-BE49-F238E27FC236}">
                <a16:creationId xmlns:a16="http://schemas.microsoft.com/office/drawing/2014/main" id="{55FE19DA-204E-4F36-A57C-A3114B9BAF12}"/>
              </a:ext>
            </a:extLst>
          </p:cNvPr>
          <p:cNvSpPr>
            <a:spLocks noChangeArrowheads="1"/>
          </p:cNvSpPr>
          <p:nvPr/>
        </p:nvSpPr>
        <p:spPr bwMode="auto">
          <a:xfrm>
            <a:off x="5699125" y="3224213"/>
            <a:ext cx="3421063" cy="623887"/>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具体任务分工</a:t>
            </a:r>
          </a:p>
        </p:txBody>
      </p:sp>
      <p:sp>
        <p:nvSpPr>
          <p:cNvPr id="68613" name="Rectangle 5">
            <a:extLst>
              <a:ext uri="{FF2B5EF4-FFF2-40B4-BE49-F238E27FC236}">
                <a16:creationId xmlns:a16="http://schemas.microsoft.com/office/drawing/2014/main" id="{C80AAA19-9A6A-4EEE-9A36-8B82084D7473}"/>
              </a:ext>
            </a:extLst>
          </p:cNvPr>
          <p:cNvSpPr>
            <a:spLocks noChangeArrowheads="1"/>
          </p:cNvSpPr>
          <p:nvPr/>
        </p:nvSpPr>
        <p:spPr bwMode="auto">
          <a:xfrm>
            <a:off x="5699125" y="4264025"/>
            <a:ext cx="3421063" cy="625475"/>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逐级报告现状</a:t>
            </a:r>
          </a:p>
        </p:txBody>
      </p:sp>
      <p:sp>
        <p:nvSpPr>
          <p:cNvPr id="68614" name="AutoShape 6">
            <a:extLst>
              <a:ext uri="{FF2B5EF4-FFF2-40B4-BE49-F238E27FC236}">
                <a16:creationId xmlns:a16="http://schemas.microsoft.com/office/drawing/2014/main" id="{D7AAAC73-5993-45EC-85A1-7D44115F1AE7}"/>
              </a:ext>
            </a:extLst>
          </p:cNvPr>
          <p:cNvSpPr>
            <a:spLocks noChangeArrowheads="1"/>
          </p:cNvSpPr>
          <p:nvPr/>
        </p:nvSpPr>
        <p:spPr bwMode="auto">
          <a:xfrm>
            <a:off x="5699125" y="5929313"/>
            <a:ext cx="3535363" cy="1455737"/>
          </a:xfrm>
          <a:prstGeom prst="flowChartDecision">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监督</a:t>
            </a:r>
            <a:r>
              <a:rPr lang="en-US" altLang="zh-TW" sz="2000">
                <a:cs typeface="+mn-ea"/>
                <a:sym typeface="+mn-lt"/>
              </a:rPr>
              <a:t>,</a:t>
            </a:r>
            <a:r>
              <a:rPr lang="zh-TW" altLang="en-US" sz="2000">
                <a:cs typeface="+mn-ea"/>
                <a:sym typeface="+mn-lt"/>
              </a:rPr>
              <a:t>检查</a:t>
            </a:r>
          </a:p>
        </p:txBody>
      </p:sp>
      <p:sp>
        <p:nvSpPr>
          <p:cNvPr id="68615" name="Rectangle 7">
            <a:extLst>
              <a:ext uri="{FF2B5EF4-FFF2-40B4-BE49-F238E27FC236}">
                <a16:creationId xmlns:a16="http://schemas.microsoft.com/office/drawing/2014/main" id="{67B89732-583E-4317-858F-1A62BD6397B0}"/>
              </a:ext>
            </a:extLst>
          </p:cNvPr>
          <p:cNvSpPr>
            <a:spLocks noChangeArrowheads="1"/>
          </p:cNvSpPr>
          <p:nvPr/>
        </p:nvSpPr>
        <p:spPr bwMode="auto">
          <a:xfrm>
            <a:off x="5699125" y="8216900"/>
            <a:ext cx="3421063" cy="623888"/>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持续改进</a:t>
            </a:r>
          </a:p>
        </p:txBody>
      </p:sp>
      <p:sp>
        <p:nvSpPr>
          <p:cNvPr id="68616" name="Rectangle 8">
            <a:extLst>
              <a:ext uri="{FF2B5EF4-FFF2-40B4-BE49-F238E27FC236}">
                <a16:creationId xmlns:a16="http://schemas.microsoft.com/office/drawing/2014/main" id="{36AE0260-2306-448B-9E23-8993DA05C4CA}"/>
              </a:ext>
            </a:extLst>
          </p:cNvPr>
          <p:cNvSpPr>
            <a:spLocks noChangeArrowheads="1"/>
          </p:cNvSpPr>
          <p:nvPr/>
        </p:nvSpPr>
        <p:spPr bwMode="auto">
          <a:xfrm>
            <a:off x="11285538" y="5408613"/>
            <a:ext cx="2851150" cy="623887"/>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自主检查</a:t>
            </a:r>
          </a:p>
        </p:txBody>
      </p:sp>
      <p:sp>
        <p:nvSpPr>
          <p:cNvPr id="68617" name="Rectangle 9">
            <a:extLst>
              <a:ext uri="{FF2B5EF4-FFF2-40B4-BE49-F238E27FC236}">
                <a16:creationId xmlns:a16="http://schemas.microsoft.com/office/drawing/2014/main" id="{B5034BD4-9037-4C92-A7B9-027C9BDE4D7C}"/>
              </a:ext>
            </a:extLst>
          </p:cNvPr>
          <p:cNvSpPr>
            <a:spLocks noChangeArrowheads="1"/>
          </p:cNvSpPr>
          <p:nvPr/>
        </p:nvSpPr>
        <p:spPr bwMode="auto">
          <a:xfrm>
            <a:off x="11285538" y="6240463"/>
            <a:ext cx="2851150" cy="623887"/>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例行监督</a:t>
            </a:r>
          </a:p>
        </p:txBody>
      </p:sp>
      <p:sp>
        <p:nvSpPr>
          <p:cNvPr id="68618" name="Rectangle 10">
            <a:extLst>
              <a:ext uri="{FF2B5EF4-FFF2-40B4-BE49-F238E27FC236}">
                <a16:creationId xmlns:a16="http://schemas.microsoft.com/office/drawing/2014/main" id="{1F501D09-E3C2-40F0-888B-F7CCD46EFDE0}"/>
              </a:ext>
            </a:extLst>
          </p:cNvPr>
          <p:cNvSpPr>
            <a:spLocks noChangeArrowheads="1"/>
          </p:cNvSpPr>
          <p:nvPr/>
        </p:nvSpPr>
        <p:spPr bwMode="auto">
          <a:xfrm>
            <a:off x="11285538" y="7073900"/>
            <a:ext cx="2851150" cy="623888"/>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投诉处理</a:t>
            </a:r>
          </a:p>
        </p:txBody>
      </p:sp>
      <p:sp>
        <p:nvSpPr>
          <p:cNvPr id="68619" name="Rectangle 11">
            <a:extLst>
              <a:ext uri="{FF2B5EF4-FFF2-40B4-BE49-F238E27FC236}">
                <a16:creationId xmlns:a16="http://schemas.microsoft.com/office/drawing/2014/main" id="{6D870D02-111F-41E7-B468-775D423147FC}"/>
              </a:ext>
            </a:extLst>
          </p:cNvPr>
          <p:cNvSpPr>
            <a:spLocks noChangeArrowheads="1"/>
          </p:cNvSpPr>
          <p:nvPr/>
        </p:nvSpPr>
        <p:spPr bwMode="auto">
          <a:xfrm>
            <a:off x="2051050" y="4681538"/>
            <a:ext cx="2622550" cy="727075"/>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限期改正</a:t>
            </a:r>
          </a:p>
        </p:txBody>
      </p:sp>
      <p:sp>
        <p:nvSpPr>
          <p:cNvPr id="68620" name="Line 12">
            <a:extLst>
              <a:ext uri="{FF2B5EF4-FFF2-40B4-BE49-F238E27FC236}">
                <a16:creationId xmlns:a16="http://schemas.microsoft.com/office/drawing/2014/main" id="{98EE9C69-EB4E-462A-9281-6231C1EB917B}"/>
              </a:ext>
            </a:extLst>
          </p:cNvPr>
          <p:cNvSpPr>
            <a:spLocks noChangeShapeType="1"/>
          </p:cNvSpPr>
          <p:nvPr/>
        </p:nvSpPr>
        <p:spPr bwMode="auto">
          <a:xfrm>
            <a:off x="7296150" y="2808288"/>
            <a:ext cx="0" cy="415925"/>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68621" name="Line 13">
            <a:extLst>
              <a:ext uri="{FF2B5EF4-FFF2-40B4-BE49-F238E27FC236}">
                <a16:creationId xmlns:a16="http://schemas.microsoft.com/office/drawing/2014/main" id="{919C9AD4-6BBA-4719-8E91-9722C3256AC7}"/>
              </a:ext>
            </a:extLst>
          </p:cNvPr>
          <p:cNvSpPr>
            <a:spLocks noChangeShapeType="1"/>
          </p:cNvSpPr>
          <p:nvPr/>
        </p:nvSpPr>
        <p:spPr bwMode="auto">
          <a:xfrm>
            <a:off x="7296150" y="3848100"/>
            <a:ext cx="0" cy="415925"/>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68622" name="Line 14">
            <a:extLst>
              <a:ext uri="{FF2B5EF4-FFF2-40B4-BE49-F238E27FC236}">
                <a16:creationId xmlns:a16="http://schemas.microsoft.com/office/drawing/2014/main" id="{72848B3E-6D20-4A05-9D9E-6B571238A7A1}"/>
              </a:ext>
            </a:extLst>
          </p:cNvPr>
          <p:cNvSpPr>
            <a:spLocks noChangeShapeType="1"/>
          </p:cNvSpPr>
          <p:nvPr/>
        </p:nvSpPr>
        <p:spPr bwMode="auto">
          <a:xfrm>
            <a:off x="7408863" y="4889500"/>
            <a:ext cx="0" cy="1039813"/>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68623" name="Line 16">
            <a:extLst>
              <a:ext uri="{FF2B5EF4-FFF2-40B4-BE49-F238E27FC236}">
                <a16:creationId xmlns:a16="http://schemas.microsoft.com/office/drawing/2014/main" id="{41D2F37E-2513-4764-9B97-A4329631B57F}"/>
              </a:ext>
            </a:extLst>
          </p:cNvPr>
          <p:cNvSpPr>
            <a:spLocks noChangeShapeType="1"/>
          </p:cNvSpPr>
          <p:nvPr/>
        </p:nvSpPr>
        <p:spPr bwMode="auto">
          <a:xfrm>
            <a:off x="7408863" y="7385050"/>
            <a:ext cx="0" cy="83185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68624" name="Line 17">
            <a:extLst>
              <a:ext uri="{FF2B5EF4-FFF2-40B4-BE49-F238E27FC236}">
                <a16:creationId xmlns:a16="http://schemas.microsoft.com/office/drawing/2014/main" id="{67FA4404-11E9-4A89-902A-E4FA82626002}"/>
              </a:ext>
            </a:extLst>
          </p:cNvPr>
          <p:cNvSpPr>
            <a:spLocks noChangeShapeType="1"/>
          </p:cNvSpPr>
          <p:nvPr/>
        </p:nvSpPr>
        <p:spPr bwMode="auto">
          <a:xfrm flipH="1">
            <a:off x="3190875" y="6656388"/>
            <a:ext cx="2508250"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68625" name="Line 18">
            <a:extLst>
              <a:ext uri="{FF2B5EF4-FFF2-40B4-BE49-F238E27FC236}">
                <a16:creationId xmlns:a16="http://schemas.microsoft.com/office/drawing/2014/main" id="{72794669-C943-4C20-9706-875523DFCF6C}"/>
              </a:ext>
            </a:extLst>
          </p:cNvPr>
          <p:cNvSpPr>
            <a:spLocks noChangeShapeType="1"/>
          </p:cNvSpPr>
          <p:nvPr/>
        </p:nvSpPr>
        <p:spPr bwMode="auto">
          <a:xfrm flipV="1">
            <a:off x="3190875" y="5408613"/>
            <a:ext cx="0" cy="1247775"/>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68626" name="AutoShape 19">
            <a:extLst>
              <a:ext uri="{FF2B5EF4-FFF2-40B4-BE49-F238E27FC236}">
                <a16:creationId xmlns:a16="http://schemas.microsoft.com/office/drawing/2014/main" id="{9A6C4090-A731-4DFB-BF5E-063B59ED4B67}"/>
              </a:ext>
            </a:extLst>
          </p:cNvPr>
          <p:cNvSpPr>
            <a:spLocks/>
          </p:cNvSpPr>
          <p:nvPr/>
        </p:nvSpPr>
        <p:spPr bwMode="auto">
          <a:xfrm>
            <a:off x="10829925" y="5721350"/>
            <a:ext cx="455613" cy="1768475"/>
          </a:xfrm>
          <a:prstGeom prst="leftBrace">
            <a:avLst>
              <a:gd name="adj1" fmla="val 35455"/>
              <a:gd name="adj2" fmla="val 50000"/>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68627" name="Line 20">
            <a:extLst>
              <a:ext uri="{FF2B5EF4-FFF2-40B4-BE49-F238E27FC236}">
                <a16:creationId xmlns:a16="http://schemas.microsoft.com/office/drawing/2014/main" id="{907EE2E7-B443-4AFC-9598-CB0DCB2143F0}"/>
              </a:ext>
            </a:extLst>
          </p:cNvPr>
          <p:cNvSpPr>
            <a:spLocks noChangeShapeType="1"/>
          </p:cNvSpPr>
          <p:nvPr/>
        </p:nvSpPr>
        <p:spPr bwMode="auto">
          <a:xfrm flipH="1">
            <a:off x="9234488" y="6656388"/>
            <a:ext cx="1595437"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68628" name="Line 21">
            <a:extLst>
              <a:ext uri="{FF2B5EF4-FFF2-40B4-BE49-F238E27FC236}">
                <a16:creationId xmlns:a16="http://schemas.microsoft.com/office/drawing/2014/main" id="{4596CDAB-4710-4BF3-87EF-6CDA0F8FCBB0}"/>
              </a:ext>
            </a:extLst>
          </p:cNvPr>
          <p:cNvSpPr>
            <a:spLocks noChangeShapeType="1"/>
          </p:cNvSpPr>
          <p:nvPr/>
        </p:nvSpPr>
        <p:spPr bwMode="auto">
          <a:xfrm flipV="1">
            <a:off x="3190875" y="3640138"/>
            <a:ext cx="0" cy="104140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68629" name="Line 22">
            <a:extLst>
              <a:ext uri="{FF2B5EF4-FFF2-40B4-BE49-F238E27FC236}">
                <a16:creationId xmlns:a16="http://schemas.microsoft.com/office/drawing/2014/main" id="{78944EE1-DB56-46C5-8493-3AE98BF370CB}"/>
              </a:ext>
            </a:extLst>
          </p:cNvPr>
          <p:cNvSpPr>
            <a:spLocks noChangeShapeType="1"/>
          </p:cNvSpPr>
          <p:nvPr/>
        </p:nvSpPr>
        <p:spPr bwMode="auto">
          <a:xfrm>
            <a:off x="3190875" y="3640138"/>
            <a:ext cx="2508250"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68630" name="Text Box 23">
            <a:extLst>
              <a:ext uri="{FF2B5EF4-FFF2-40B4-BE49-F238E27FC236}">
                <a16:creationId xmlns:a16="http://schemas.microsoft.com/office/drawing/2014/main" id="{65770641-9FD5-4E81-9B9C-C7670150247C}"/>
              </a:ext>
            </a:extLst>
          </p:cNvPr>
          <p:cNvSpPr txBox="1">
            <a:spLocks noChangeArrowheads="1"/>
          </p:cNvSpPr>
          <p:nvPr/>
        </p:nvSpPr>
        <p:spPr bwMode="auto">
          <a:xfrm>
            <a:off x="3533775" y="6137275"/>
            <a:ext cx="1709738" cy="471488"/>
          </a:xfrm>
          <a:prstGeom prst="rect">
            <a:avLst/>
          </a:prstGeom>
          <a:ln/>
        </p:spPr>
        <p:style>
          <a:lnRef idx="1">
            <a:schemeClr val="accent6"/>
          </a:lnRef>
          <a:fillRef idx="3">
            <a:schemeClr val="accent6"/>
          </a:fillRef>
          <a:effectRef idx="2">
            <a:schemeClr val="accent6"/>
          </a:effectRef>
          <a:fontRef idx="minor">
            <a:schemeClr val="lt1"/>
          </a:fontRef>
        </p:style>
        <p:txBody>
          <a:bodyPr lIns="131644" tIns="65823" rIns="131644" bIns="65823">
            <a:spAutoFit/>
          </a:bodyPr>
          <a:lstStyle>
            <a:lvl1pPr eaLnBrk="0" hangingPunct="0">
              <a:defRPr kumimoji="1" sz="4000">
                <a:solidFill>
                  <a:schemeClr val="tx1"/>
                </a:solidFill>
                <a:latin typeface="Times New Roman" pitchFamily="18" charset="0"/>
                <a:ea typeface="新細明體" pitchFamily="18" charset="-120"/>
              </a:defRPr>
            </a:lvl1pPr>
            <a:lvl2pPr marL="742950" indent="-285750" eaLnBrk="0" hangingPunct="0">
              <a:defRPr kumimoji="1" sz="4000">
                <a:solidFill>
                  <a:schemeClr val="tx1"/>
                </a:solidFill>
                <a:latin typeface="Times New Roman" pitchFamily="18" charset="0"/>
                <a:ea typeface="新細明體" pitchFamily="18" charset="-120"/>
              </a:defRPr>
            </a:lvl2pPr>
            <a:lvl3pPr marL="1143000" indent="-228600" eaLnBrk="0" hangingPunct="0">
              <a:defRPr kumimoji="1" sz="4000">
                <a:solidFill>
                  <a:schemeClr val="tx1"/>
                </a:solidFill>
                <a:latin typeface="Times New Roman" pitchFamily="18" charset="0"/>
                <a:ea typeface="新細明體" pitchFamily="18" charset="-120"/>
              </a:defRPr>
            </a:lvl3pPr>
            <a:lvl4pPr marL="1600200" indent="-228600" eaLnBrk="0" hangingPunct="0">
              <a:defRPr kumimoji="1" sz="4000">
                <a:solidFill>
                  <a:schemeClr val="tx1"/>
                </a:solidFill>
                <a:latin typeface="Times New Roman" pitchFamily="18" charset="0"/>
                <a:ea typeface="新細明體" pitchFamily="18" charset="-120"/>
              </a:defRPr>
            </a:lvl4pPr>
            <a:lvl5pPr marL="2057400" indent="-228600" eaLnBrk="0" hangingPunct="0">
              <a:defRPr kumimoji="1" sz="4000">
                <a:solidFill>
                  <a:schemeClr val="tx1"/>
                </a:solidFill>
                <a:latin typeface="Times New Roman" pitchFamily="18" charset="0"/>
                <a:ea typeface="新細明體" pitchFamily="18" charset="-120"/>
              </a:defRPr>
            </a:lvl5pPr>
            <a:lvl6pPr marL="25146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6pPr>
            <a:lvl7pPr marL="29718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7pPr>
            <a:lvl8pPr marL="34290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8pPr>
            <a:lvl9pPr marL="38862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9pPr>
          </a:lstStyle>
          <a:p>
            <a:pPr eaLnBrk="1" hangingPunct="1">
              <a:lnSpc>
                <a:spcPct val="120000"/>
              </a:lnSpc>
              <a:defRPr/>
            </a:pPr>
            <a:r>
              <a:rPr lang="en-US" altLang="zh-TW" sz="2000" b="1">
                <a:latin typeface="+mn-lt"/>
                <a:ea typeface="+mn-ea"/>
                <a:cs typeface="+mn-ea"/>
                <a:sym typeface="+mn-lt"/>
              </a:rPr>
              <a:t>NG</a:t>
            </a:r>
          </a:p>
        </p:txBody>
      </p:sp>
      <p:sp>
        <p:nvSpPr>
          <p:cNvPr id="68631" name="Text Box 24">
            <a:extLst>
              <a:ext uri="{FF2B5EF4-FFF2-40B4-BE49-F238E27FC236}">
                <a16:creationId xmlns:a16="http://schemas.microsoft.com/office/drawing/2014/main" id="{ECA7E6A9-22A3-45DB-84F2-1D3FC8EC63BA}"/>
              </a:ext>
            </a:extLst>
          </p:cNvPr>
          <p:cNvSpPr txBox="1">
            <a:spLocks noChangeArrowheads="1"/>
          </p:cNvSpPr>
          <p:nvPr/>
        </p:nvSpPr>
        <p:spPr bwMode="auto">
          <a:xfrm>
            <a:off x="6497638" y="7385050"/>
            <a:ext cx="1482725" cy="471488"/>
          </a:xfrm>
          <a:prstGeom prst="rect">
            <a:avLst/>
          </a:prstGeom>
          <a:ln/>
        </p:spPr>
        <p:style>
          <a:lnRef idx="1">
            <a:schemeClr val="accent6"/>
          </a:lnRef>
          <a:fillRef idx="3">
            <a:schemeClr val="accent6"/>
          </a:fillRef>
          <a:effectRef idx="2">
            <a:schemeClr val="accent6"/>
          </a:effectRef>
          <a:fontRef idx="minor">
            <a:schemeClr val="lt1"/>
          </a:fontRef>
        </p:style>
        <p:txBody>
          <a:bodyPr lIns="131644" tIns="65823" rIns="131644" bIns="65823">
            <a:spAutoFit/>
          </a:bodyPr>
          <a:lstStyle>
            <a:lvl1pPr eaLnBrk="0" hangingPunct="0">
              <a:defRPr kumimoji="1" sz="4000">
                <a:solidFill>
                  <a:schemeClr val="tx1"/>
                </a:solidFill>
                <a:latin typeface="Times New Roman" pitchFamily="18" charset="0"/>
                <a:ea typeface="新細明體" pitchFamily="18" charset="-120"/>
              </a:defRPr>
            </a:lvl1pPr>
            <a:lvl2pPr marL="742950" indent="-285750" eaLnBrk="0" hangingPunct="0">
              <a:defRPr kumimoji="1" sz="4000">
                <a:solidFill>
                  <a:schemeClr val="tx1"/>
                </a:solidFill>
                <a:latin typeface="Times New Roman" pitchFamily="18" charset="0"/>
                <a:ea typeface="新細明體" pitchFamily="18" charset="-120"/>
              </a:defRPr>
            </a:lvl2pPr>
            <a:lvl3pPr marL="1143000" indent="-228600" eaLnBrk="0" hangingPunct="0">
              <a:defRPr kumimoji="1" sz="4000">
                <a:solidFill>
                  <a:schemeClr val="tx1"/>
                </a:solidFill>
                <a:latin typeface="Times New Roman" pitchFamily="18" charset="0"/>
                <a:ea typeface="新細明體" pitchFamily="18" charset="-120"/>
              </a:defRPr>
            </a:lvl3pPr>
            <a:lvl4pPr marL="1600200" indent="-228600" eaLnBrk="0" hangingPunct="0">
              <a:defRPr kumimoji="1" sz="4000">
                <a:solidFill>
                  <a:schemeClr val="tx1"/>
                </a:solidFill>
                <a:latin typeface="Times New Roman" pitchFamily="18" charset="0"/>
                <a:ea typeface="新細明體" pitchFamily="18" charset="-120"/>
              </a:defRPr>
            </a:lvl4pPr>
            <a:lvl5pPr marL="2057400" indent="-228600" eaLnBrk="0" hangingPunct="0">
              <a:defRPr kumimoji="1" sz="4000">
                <a:solidFill>
                  <a:schemeClr val="tx1"/>
                </a:solidFill>
                <a:latin typeface="Times New Roman" pitchFamily="18" charset="0"/>
                <a:ea typeface="新細明體" pitchFamily="18" charset="-120"/>
              </a:defRPr>
            </a:lvl5pPr>
            <a:lvl6pPr marL="25146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6pPr>
            <a:lvl7pPr marL="29718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7pPr>
            <a:lvl8pPr marL="34290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8pPr>
            <a:lvl9pPr marL="38862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9pPr>
          </a:lstStyle>
          <a:p>
            <a:pPr eaLnBrk="1" hangingPunct="1">
              <a:lnSpc>
                <a:spcPct val="120000"/>
              </a:lnSpc>
              <a:defRPr/>
            </a:pPr>
            <a:r>
              <a:rPr lang="en-US" altLang="zh-TW" sz="2000" b="1">
                <a:latin typeface="+mn-lt"/>
                <a:ea typeface="+mn-ea"/>
                <a:cs typeface="+mn-ea"/>
                <a:sym typeface="+mn-lt"/>
              </a:rPr>
              <a:t>OK</a:t>
            </a:r>
          </a:p>
        </p:txBody>
      </p:sp>
      <p:sp>
        <p:nvSpPr>
          <p:cNvPr id="24" name="文本框 23">
            <a:extLst>
              <a:ext uri="{FF2B5EF4-FFF2-40B4-BE49-F238E27FC236}">
                <a16:creationId xmlns:a16="http://schemas.microsoft.com/office/drawing/2014/main" id="{E48D0452-89C3-474D-8F6D-6109AE69D360}"/>
              </a:ext>
            </a:extLst>
          </p:cNvPr>
          <p:cNvSpPr txBox="1"/>
          <p:nvPr/>
        </p:nvSpPr>
        <p:spPr>
          <a:xfrm>
            <a:off x="4073203" y="144240"/>
            <a:ext cx="7154043" cy="700769"/>
          </a:xfrm>
          <a:prstGeom prst="rect">
            <a:avLst/>
          </a:prstGeom>
          <a:noFill/>
          <a:effectLst/>
        </p:spPr>
        <p:txBody>
          <a:bodyPr>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第</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1</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章  工程部主管从这里开始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24"/>
                                        </p:tgtEl>
                                        <p:attrNameLst>
                                          <p:attrName>style.visibility</p:attrName>
                                        </p:attrNameLst>
                                      </p:cBhvr>
                                      <p:to>
                                        <p:strVal val="visible"/>
                                      </p:to>
                                    </p:set>
                                    <p:anim calcmode="lin" valueType="num">
                                      <p:cBhvr>
                                        <p:cTn id="7" dur="500" fill="hold"/>
                                        <p:tgtEl>
                                          <p:spTgt spid="24"/>
                                        </p:tgtEl>
                                        <p:attrNameLst>
                                          <p:attrName>ppt_w</p:attrName>
                                        </p:attrNameLst>
                                      </p:cBhvr>
                                      <p:tavLst>
                                        <p:tav tm="0">
                                          <p:val>
                                            <p:fltVal val="0"/>
                                          </p:val>
                                        </p:tav>
                                        <p:tav tm="100000">
                                          <p:val>
                                            <p:strVal val="#ppt_w"/>
                                          </p:val>
                                        </p:tav>
                                      </p:tavLst>
                                    </p:anim>
                                    <p:anim calcmode="lin" valueType="num">
                                      <p:cBhvr>
                                        <p:cTn id="8" dur="500" fill="hold"/>
                                        <p:tgtEl>
                                          <p:spTgt spid="2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50" name="Text Box 3">
            <a:extLst>
              <a:ext uri="{FF2B5EF4-FFF2-40B4-BE49-F238E27FC236}">
                <a16:creationId xmlns:a16="http://schemas.microsoft.com/office/drawing/2014/main" id="{E8E214D2-FA20-4F68-B858-354F05B976CC}"/>
              </a:ext>
            </a:extLst>
          </p:cNvPr>
          <p:cNvSpPr txBox="1">
            <a:spLocks noChangeArrowheads="1"/>
          </p:cNvSpPr>
          <p:nvPr/>
        </p:nvSpPr>
        <p:spPr bwMode="auto">
          <a:xfrm>
            <a:off x="1474788" y="1952625"/>
            <a:ext cx="13681075" cy="2687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a:latin typeface="+mn-lt"/>
                <a:ea typeface="+mn-ea"/>
                <a:cs typeface="+mn-ea"/>
                <a:sym typeface="+mn-lt"/>
              </a:rPr>
              <a:t>2 ) </a:t>
            </a:r>
            <a:r>
              <a:rPr lang="zh-TW" altLang="en-US" sz="2000" b="1">
                <a:latin typeface="+mn-lt"/>
                <a:ea typeface="+mn-ea"/>
                <a:cs typeface="+mn-ea"/>
                <a:sym typeface="+mn-lt"/>
              </a:rPr>
              <a:t>明确岗位职责</a:t>
            </a:r>
            <a:r>
              <a:rPr lang="en-US" altLang="zh-TW" sz="2000" b="1">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   </a:t>
            </a:r>
            <a:r>
              <a:rPr lang="zh-TW" altLang="en-US" sz="2000">
                <a:latin typeface="+mn-lt"/>
                <a:ea typeface="+mn-ea"/>
                <a:cs typeface="+mn-ea"/>
                <a:sym typeface="+mn-lt"/>
              </a:rPr>
              <a:t>岗位职责就是对于所设定的岗位规定出明确的职责</a:t>
            </a:r>
            <a:r>
              <a:rPr lang="en-US" altLang="zh-TW" sz="2000">
                <a:latin typeface="+mn-lt"/>
                <a:ea typeface="+mn-ea"/>
                <a:cs typeface="+mn-ea"/>
                <a:sym typeface="+mn-lt"/>
              </a:rPr>
              <a:t>,</a:t>
            </a:r>
            <a:r>
              <a:rPr lang="zh-TW" altLang="en-US" sz="2000">
                <a:latin typeface="+mn-lt"/>
                <a:ea typeface="+mn-ea"/>
                <a:cs typeface="+mn-ea"/>
                <a:sym typeface="+mn-lt"/>
              </a:rPr>
              <a:t>然后形成文件</a:t>
            </a:r>
            <a:r>
              <a:rPr lang="en-US" altLang="zh-TW" sz="2000">
                <a:latin typeface="+mn-lt"/>
                <a:ea typeface="+mn-ea"/>
                <a:cs typeface="+mn-ea"/>
                <a:sym typeface="+mn-lt"/>
              </a:rPr>
              <a:t>,</a:t>
            </a:r>
            <a:r>
              <a:rPr lang="zh-TW" altLang="en-US" sz="2000">
                <a:latin typeface="+mn-lt"/>
                <a:ea typeface="+mn-ea"/>
                <a:cs typeface="+mn-ea"/>
                <a:sym typeface="+mn-lt"/>
              </a:rPr>
              <a:t>落实到每一个具体的责任人</a:t>
            </a:r>
            <a:r>
              <a:rPr lang="en-US" altLang="zh-TW" sz="2000">
                <a:latin typeface="+mn-lt"/>
                <a:ea typeface="+mn-ea"/>
                <a:cs typeface="+mn-ea"/>
                <a:sym typeface="+mn-lt"/>
              </a:rPr>
              <a:t>.</a:t>
            </a:r>
            <a:r>
              <a:rPr lang="zh-TW" altLang="en-US" sz="2000">
                <a:latin typeface="+mn-lt"/>
                <a:ea typeface="+mn-ea"/>
                <a:cs typeface="+mn-ea"/>
                <a:sym typeface="+mn-lt"/>
              </a:rPr>
              <a:t>在实际执行过程中</a:t>
            </a:r>
            <a:r>
              <a:rPr lang="en-US" altLang="zh-TW" sz="2000">
                <a:latin typeface="+mn-lt"/>
                <a:ea typeface="+mn-ea"/>
                <a:cs typeface="+mn-ea"/>
                <a:sym typeface="+mn-lt"/>
              </a:rPr>
              <a:t>,</a:t>
            </a:r>
            <a:r>
              <a:rPr lang="zh-TW" altLang="en-US" sz="2000">
                <a:latin typeface="+mn-lt"/>
                <a:ea typeface="+mn-ea"/>
                <a:cs typeface="+mn-ea"/>
                <a:sym typeface="+mn-lt"/>
              </a:rPr>
              <a:t>完成职责是必须的要求</a:t>
            </a:r>
            <a:r>
              <a:rPr lang="en-US" altLang="zh-TW" sz="2000">
                <a:latin typeface="+mn-lt"/>
                <a:ea typeface="+mn-ea"/>
                <a:cs typeface="+mn-ea"/>
                <a:sym typeface="+mn-lt"/>
              </a:rPr>
              <a:t>.</a:t>
            </a:r>
            <a:r>
              <a:rPr lang="zh-TW" altLang="en-US" sz="2000">
                <a:latin typeface="+mn-lt"/>
                <a:ea typeface="+mn-ea"/>
                <a:cs typeface="+mn-ea"/>
                <a:sym typeface="+mn-lt"/>
              </a:rPr>
              <a:t>如果完成方面有问题或职责的性质定性欠明确</a:t>
            </a:r>
            <a:r>
              <a:rPr lang="en-US" altLang="zh-TW" sz="2000">
                <a:latin typeface="+mn-lt"/>
                <a:ea typeface="+mn-ea"/>
                <a:cs typeface="+mn-ea"/>
                <a:sym typeface="+mn-lt"/>
              </a:rPr>
              <a:t>,</a:t>
            </a:r>
            <a:r>
              <a:rPr lang="zh-TW" altLang="en-US" sz="2000">
                <a:latin typeface="+mn-lt"/>
                <a:ea typeface="+mn-ea"/>
                <a:cs typeface="+mn-ea"/>
                <a:sym typeface="+mn-lt"/>
              </a:rPr>
              <a:t>则应当在不影响当前工作的前提下作新的修订</a:t>
            </a:r>
            <a:r>
              <a:rPr lang="en-US" altLang="zh-TW" sz="2000">
                <a:latin typeface="+mn-lt"/>
                <a:ea typeface="+mn-ea"/>
                <a:cs typeface="+mn-ea"/>
                <a:sym typeface="+mn-lt"/>
              </a:rPr>
              <a:t>.</a:t>
            </a:r>
            <a:r>
              <a:rPr lang="zh-TW" altLang="en-US" sz="2000">
                <a:latin typeface="+mn-lt"/>
                <a:ea typeface="+mn-ea"/>
                <a:cs typeface="+mn-ea"/>
                <a:sym typeface="+mn-lt"/>
              </a:rPr>
              <a:t>一旦有新职责发布时</a:t>
            </a:r>
            <a:r>
              <a:rPr lang="en-US" altLang="zh-TW" sz="2000">
                <a:latin typeface="+mn-lt"/>
                <a:ea typeface="+mn-ea"/>
                <a:cs typeface="+mn-ea"/>
                <a:sym typeface="+mn-lt"/>
              </a:rPr>
              <a:t>,</a:t>
            </a:r>
            <a:r>
              <a:rPr lang="zh-TW" altLang="en-US" sz="2000">
                <a:latin typeface="+mn-lt"/>
                <a:ea typeface="+mn-ea"/>
                <a:cs typeface="+mn-ea"/>
                <a:sym typeface="+mn-lt"/>
              </a:rPr>
              <a:t>旧的职责及及所关联的工作事项内容应立即冻结</a:t>
            </a:r>
            <a:r>
              <a:rPr lang="en-US" altLang="zh-TW" sz="2000">
                <a:latin typeface="+mn-lt"/>
                <a:ea typeface="+mn-ea"/>
                <a:cs typeface="+mn-ea"/>
                <a:sym typeface="+mn-lt"/>
              </a:rPr>
              <a:t>,</a:t>
            </a:r>
            <a:r>
              <a:rPr lang="zh-TW" altLang="en-US" sz="2000">
                <a:latin typeface="+mn-lt"/>
                <a:ea typeface="+mn-ea"/>
                <a:cs typeface="+mn-ea"/>
                <a:sym typeface="+mn-lt"/>
              </a:rPr>
              <a:t>新的职责马上开始运作</a:t>
            </a:r>
            <a:r>
              <a:rPr lang="en-US" altLang="zh-TW" sz="2000">
                <a:latin typeface="+mn-lt"/>
                <a:ea typeface="+mn-ea"/>
                <a:cs typeface="+mn-ea"/>
                <a:sym typeface="+mn-lt"/>
              </a:rPr>
              <a:t>,</a:t>
            </a:r>
            <a:r>
              <a:rPr lang="zh-TW" altLang="en-US" sz="2000">
                <a:latin typeface="+mn-lt"/>
                <a:ea typeface="+mn-ea"/>
                <a:cs typeface="+mn-ea"/>
                <a:sym typeface="+mn-lt"/>
              </a:rPr>
              <a:t>并让旧职责的残余影响在新职责的框架内自然终止</a:t>
            </a:r>
            <a:r>
              <a:rPr lang="en-US" altLang="zh-TW" sz="2000">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   </a:t>
            </a:r>
            <a:r>
              <a:rPr lang="zh-TW" altLang="en-US" sz="2000">
                <a:latin typeface="+mn-lt"/>
                <a:ea typeface="+mn-ea"/>
                <a:cs typeface="+mn-ea"/>
                <a:sym typeface="+mn-lt"/>
              </a:rPr>
              <a:t>岗位职责首先是策划的结果</a:t>
            </a:r>
            <a:r>
              <a:rPr lang="en-US" altLang="zh-TW" sz="2000">
                <a:latin typeface="+mn-lt"/>
                <a:ea typeface="+mn-ea"/>
                <a:cs typeface="+mn-ea"/>
                <a:sym typeface="+mn-lt"/>
              </a:rPr>
              <a:t>,</a:t>
            </a:r>
            <a:r>
              <a:rPr lang="zh-TW" altLang="en-US" sz="2000">
                <a:latin typeface="+mn-lt"/>
                <a:ea typeface="+mn-ea"/>
                <a:cs typeface="+mn-ea"/>
                <a:sym typeface="+mn-lt"/>
              </a:rPr>
              <a:t>使用中的不断纠正可以使其自我完善</a:t>
            </a:r>
            <a:r>
              <a:rPr lang="en-US" altLang="zh-TW" sz="2000">
                <a:latin typeface="+mn-lt"/>
                <a:ea typeface="+mn-ea"/>
                <a:cs typeface="+mn-ea"/>
                <a:sym typeface="+mn-lt"/>
              </a:rPr>
              <a:t>,</a:t>
            </a:r>
            <a:r>
              <a:rPr lang="zh-TW" altLang="en-US" sz="2000">
                <a:latin typeface="+mn-lt"/>
                <a:ea typeface="+mn-ea"/>
                <a:cs typeface="+mn-ea"/>
                <a:sym typeface="+mn-lt"/>
              </a:rPr>
              <a:t>到一定时期则形成完美的制度</a:t>
            </a:r>
            <a:r>
              <a:rPr lang="en-US" altLang="zh-TW" sz="2000">
                <a:latin typeface="+mn-lt"/>
                <a:ea typeface="+mn-ea"/>
                <a:cs typeface="+mn-ea"/>
                <a:sym typeface="+mn-lt"/>
              </a:rPr>
              <a:t>.</a:t>
            </a:r>
          </a:p>
          <a:p>
            <a:pPr eaLnBrk="1" hangingPunct="1">
              <a:lnSpc>
                <a:spcPct val="120000"/>
              </a:lnSpc>
              <a:defRPr/>
            </a:pPr>
            <a:r>
              <a:rPr lang="en-US" altLang="zh-TW" sz="2000" b="1">
                <a:latin typeface="+mn-lt"/>
                <a:ea typeface="+mn-ea"/>
                <a:cs typeface="+mn-ea"/>
                <a:sym typeface="+mn-lt"/>
              </a:rPr>
              <a:t>   </a:t>
            </a:r>
            <a:r>
              <a:rPr lang="zh-TW" altLang="en-US" sz="2000" b="1">
                <a:latin typeface="+mn-lt"/>
                <a:ea typeface="+mn-ea"/>
                <a:cs typeface="+mn-ea"/>
                <a:sym typeface="+mn-lt"/>
              </a:rPr>
              <a:t>岗位职责的作用</a:t>
            </a:r>
            <a:r>
              <a:rPr lang="en-US" altLang="zh-TW" sz="2000" b="1">
                <a:latin typeface="+mn-lt"/>
                <a:ea typeface="+mn-ea"/>
                <a:cs typeface="+mn-ea"/>
                <a:sym typeface="+mn-lt"/>
              </a:rPr>
              <a:t>:</a:t>
            </a:r>
          </a:p>
        </p:txBody>
      </p:sp>
      <p:sp>
        <p:nvSpPr>
          <p:cNvPr id="69635" name="AutoShape 4">
            <a:extLst>
              <a:ext uri="{FF2B5EF4-FFF2-40B4-BE49-F238E27FC236}">
                <a16:creationId xmlns:a16="http://schemas.microsoft.com/office/drawing/2014/main" id="{631D311B-2CED-4700-AD6C-795BC8B93879}"/>
              </a:ext>
            </a:extLst>
          </p:cNvPr>
          <p:cNvSpPr>
            <a:spLocks noChangeArrowheads="1"/>
          </p:cNvSpPr>
          <p:nvPr/>
        </p:nvSpPr>
        <p:spPr bwMode="auto">
          <a:xfrm>
            <a:off x="2051050" y="6656388"/>
            <a:ext cx="2052638" cy="1352550"/>
          </a:xfrm>
          <a:prstGeom prst="flowChartPreparation">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岗位</a:t>
            </a:r>
          </a:p>
          <a:p>
            <a:pPr algn="ctr" eaLnBrk="1" hangingPunct="1">
              <a:lnSpc>
                <a:spcPct val="120000"/>
              </a:lnSpc>
              <a:defRPr/>
            </a:pPr>
            <a:r>
              <a:rPr lang="zh-TW" altLang="en-US" sz="2000">
                <a:cs typeface="+mn-ea"/>
                <a:sym typeface="+mn-lt"/>
              </a:rPr>
              <a:t>职责</a:t>
            </a:r>
          </a:p>
        </p:txBody>
      </p:sp>
      <p:sp>
        <p:nvSpPr>
          <p:cNvPr id="69636" name="Rectangle 5">
            <a:extLst>
              <a:ext uri="{FF2B5EF4-FFF2-40B4-BE49-F238E27FC236}">
                <a16:creationId xmlns:a16="http://schemas.microsoft.com/office/drawing/2014/main" id="{224CEBE2-1029-420D-AC49-7024A862E942}"/>
              </a:ext>
            </a:extLst>
          </p:cNvPr>
          <p:cNvSpPr>
            <a:spLocks noChangeArrowheads="1"/>
          </p:cNvSpPr>
          <p:nvPr/>
        </p:nvSpPr>
        <p:spPr bwMode="auto">
          <a:xfrm>
            <a:off x="5472113" y="6969125"/>
            <a:ext cx="2620962" cy="728663"/>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运用过程</a:t>
            </a:r>
          </a:p>
        </p:txBody>
      </p:sp>
      <p:sp>
        <p:nvSpPr>
          <p:cNvPr id="69637" name="Rectangle 6">
            <a:extLst>
              <a:ext uri="{FF2B5EF4-FFF2-40B4-BE49-F238E27FC236}">
                <a16:creationId xmlns:a16="http://schemas.microsoft.com/office/drawing/2014/main" id="{A0FDE446-78D3-42DA-8C8E-F7CA2462C291}"/>
              </a:ext>
            </a:extLst>
          </p:cNvPr>
          <p:cNvSpPr>
            <a:spLocks noChangeArrowheads="1"/>
          </p:cNvSpPr>
          <p:nvPr/>
        </p:nvSpPr>
        <p:spPr bwMode="auto">
          <a:xfrm>
            <a:off x="9120188" y="6969125"/>
            <a:ext cx="2620962" cy="728663"/>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修订完善</a:t>
            </a:r>
          </a:p>
        </p:txBody>
      </p:sp>
      <p:sp>
        <p:nvSpPr>
          <p:cNvPr id="69638" name="AutoShape 7">
            <a:extLst>
              <a:ext uri="{FF2B5EF4-FFF2-40B4-BE49-F238E27FC236}">
                <a16:creationId xmlns:a16="http://schemas.microsoft.com/office/drawing/2014/main" id="{59C46E50-BEC8-42F4-9ACC-6D3BD31D14F0}"/>
              </a:ext>
            </a:extLst>
          </p:cNvPr>
          <p:cNvSpPr>
            <a:spLocks noChangeArrowheads="1"/>
          </p:cNvSpPr>
          <p:nvPr/>
        </p:nvSpPr>
        <p:spPr bwMode="auto">
          <a:xfrm>
            <a:off x="12882563" y="6656388"/>
            <a:ext cx="2051050" cy="1352550"/>
          </a:xfrm>
          <a:prstGeom prst="flowChartPreparation">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完美</a:t>
            </a:r>
          </a:p>
          <a:p>
            <a:pPr algn="ctr" eaLnBrk="1" hangingPunct="1">
              <a:lnSpc>
                <a:spcPct val="120000"/>
              </a:lnSpc>
              <a:defRPr/>
            </a:pPr>
            <a:r>
              <a:rPr lang="zh-TW" altLang="en-US" sz="2000">
                <a:cs typeface="+mn-ea"/>
                <a:sym typeface="+mn-lt"/>
              </a:rPr>
              <a:t>制度</a:t>
            </a:r>
          </a:p>
        </p:txBody>
      </p:sp>
      <p:sp>
        <p:nvSpPr>
          <p:cNvPr id="69639" name="Line 9">
            <a:extLst>
              <a:ext uri="{FF2B5EF4-FFF2-40B4-BE49-F238E27FC236}">
                <a16:creationId xmlns:a16="http://schemas.microsoft.com/office/drawing/2014/main" id="{8C7579FB-2CE3-4F57-BBFE-3779F02D6ABE}"/>
              </a:ext>
            </a:extLst>
          </p:cNvPr>
          <p:cNvSpPr>
            <a:spLocks noChangeShapeType="1"/>
          </p:cNvSpPr>
          <p:nvPr/>
        </p:nvSpPr>
        <p:spPr bwMode="auto">
          <a:xfrm>
            <a:off x="4103688" y="7385050"/>
            <a:ext cx="1368425"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69640" name="Line 10">
            <a:extLst>
              <a:ext uri="{FF2B5EF4-FFF2-40B4-BE49-F238E27FC236}">
                <a16:creationId xmlns:a16="http://schemas.microsoft.com/office/drawing/2014/main" id="{DADF4CAD-A689-4C4E-A336-2C78BE7526E7}"/>
              </a:ext>
            </a:extLst>
          </p:cNvPr>
          <p:cNvSpPr>
            <a:spLocks noChangeShapeType="1"/>
          </p:cNvSpPr>
          <p:nvPr/>
        </p:nvSpPr>
        <p:spPr bwMode="auto">
          <a:xfrm>
            <a:off x="8093075" y="7385050"/>
            <a:ext cx="1027113"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69641" name="Line 11">
            <a:extLst>
              <a:ext uri="{FF2B5EF4-FFF2-40B4-BE49-F238E27FC236}">
                <a16:creationId xmlns:a16="http://schemas.microsoft.com/office/drawing/2014/main" id="{13377676-DFD2-4525-A21B-EF09CB3E70E7}"/>
              </a:ext>
            </a:extLst>
          </p:cNvPr>
          <p:cNvSpPr>
            <a:spLocks noChangeShapeType="1"/>
          </p:cNvSpPr>
          <p:nvPr/>
        </p:nvSpPr>
        <p:spPr bwMode="auto">
          <a:xfrm>
            <a:off x="11741150" y="7281863"/>
            <a:ext cx="1141413"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10" name="文本框 9">
            <a:extLst>
              <a:ext uri="{FF2B5EF4-FFF2-40B4-BE49-F238E27FC236}">
                <a16:creationId xmlns:a16="http://schemas.microsoft.com/office/drawing/2014/main" id="{A1AE7B8F-F5DE-420F-8C90-FA93C12F1784}"/>
              </a:ext>
            </a:extLst>
          </p:cNvPr>
          <p:cNvSpPr txBox="1"/>
          <p:nvPr/>
        </p:nvSpPr>
        <p:spPr>
          <a:xfrm>
            <a:off x="4073203" y="144240"/>
            <a:ext cx="7154043" cy="700769"/>
          </a:xfrm>
          <a:prstGeom prst="rect">
            <a:avLst/>
          </a:prstGeom>
          <a:noFill/>
          <a:effectLst/>
        </p:spPr>
        <p:txBody>
          <a:bodyPr>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第</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1</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章  工程部主管从这里开始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0"/>
                                        </p:tgtEl>
                                        <p:attrNameLst>
                                          <p:attrName>style.visibility</p:attrName>
                                        </p:attrNameLst>
                                      </p:cBhvr>
                                      <p:to>
                                        <p:strVal val="visible"/>
                                      </p:to>
                                    </p:set>
                                    <p:anim calcmode="lin" valueType="num">
                                      <p:cBhvr>
                                        <p:cTn id="7" dur="500" fill="hold"/>
                                        <p:tgtEl>
                                          <p:spTgt spid="10"/>
                                        </p:tgtEl>
                                        <p:attrNameLst>
                                          <p:attrName>ppt_w</p:attrName>
                                        </p:attrNameLst>
                                      </p:cBhvr>
                                      <p:tavLst>
                                        <p:tav tm="0">
                                          <p:val>
                                            <p:fltVal val="0"/>
                                          </p:val>
                                        </p:tav>
                                        <p:tav tm="100000">
                                          <p:val>
                                            <p:strVal val="#ppt_w"/>
                                          </p:val>
                                        </p:tav>
                                      </p:tavLst>
                                    </p:anim>
                                    <p:anim calcmode="lin" valueType="num">
                                      <p:cBhvr>
                                        <p:cTn id="8" dur="500" fill="hold"/>
                                        <p:tgtEl>
                                          <p:spTgt spid="10"/>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74" name="Text Box 2">
            <a:extLst>
              <a:ext uri="{FF2B5EF4-FFF2-40B4-BE49-F238E27FC236}">
                <a16:creationId xmlns:a16="http://schemas.microsoft.com/office/drawing/2014/main" id="{F6796757-282E-4774-B36E-C377FF6C96B3}"/>
              </a:ext>
            </a:extLst>
          </p:cNvPr>
          <p:cNvSpPr txBox="1">
            <a:spLocks noChangeArrowheads="1"/>
          </p:cNvSpPr>
          <p:nvPr/>
        </p:nvSpPr>
        <p:spPr bwMode="auto">
          <a:xfrm>
            <a:off x="1500188" y="1728788"/>
            <a:ext cx="13681075" cy="4533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a:latin typeface="+mn-lt"/>
                <a:ea typeface="+mn-ea"/>
                <a:cs typeface="+mn-ea"/>
                <a:sym typeface="+mn-lt"/>
              </a:rPr>
              <a:t>[</a:t>
            </a:r>
            <a:r>
              <a:rPr lang="zh-TW" altLang="en-US" sz="2000" b="1">
                <a:latin typeface="+mn-lt"/>
                <a:ea typeface="+mn-ea"/>
                <a:cs typeface="+mn-ea"/>
                <a:sym typeface="+mn-lt"/>
              </a:rPr>
              <a:t>指引案例</a:t>
            </a:r>
            <a:r>
              <a:rPr lang="en-US" altLang="zh-TW" sz="2000" b="1">
                <a:latin typeface="+mn-lt"/>
                <a:ea typeface="+mn-ea"/>
                <a:cs typeface="+mn-ea"/>
                <a:sym typeface="+mn-lt"/>
              </a:rPr>
              <a:t>]</a:t>
            </a:r>
          </a:p>
          <a:p>
            <a:pPr eaLnBrk="1" hangingPunct="1">
              <a:lnSpc>
                <a:spcPct val="120000"/>
              </a:lnSpc>
              <a:defRPr/>
            </a:pPr>
            <a:r>
              <a:rPr lang="en-US" altLang="zh-TW" sz="2000" b="1">
                <a:latin typeface="+mn-lt"/>
                <a:ea typeface="+mn-ea"/>
                <a:cs typeface="+mn-ea"/>
                <a:sym typeface="+mn-lt"/>
              </a:rPr>
              <a:t>   YFM</a:t>
            </a:r>
            <a:r>
              <a:rPr lang="zh-TW" altLang="en-US" sz="2000" b="1">
                <a:latin typeface="+mn-lt"/>
                <a:ea typeface="+mn-ea"/>
                <a:cs typeface="+mn-ea"/>
                <a:sym typeface="+mn-lt"/>
              </a:rPr>
              <a:t>电子公司工程部部门职责</a:t>
            </a:r>
          </a:p>
          <a:p>
            <a:pPr eaLnBrk="1" hangingPunct="1">
              <a:lnSpc>
                <a:spcPct val="120000"/>
              </a:lnSpc>
              <a:defRPr/>
            </a:pPr>
            <a:r>
              <a:rPr lang="zh-TW" altLang="en-US" sz="2000" b="1">
                <a:latin typeface="+mn-lt"/>
                <a:ea typeface="+mn-ea"/>
                <a:cs typeface="+mn-ea"/>
                <a:sym typeface="+mn-lt"/>
              </a:rPr>
              <a:t>一</a:t>
            </a:r>
            <a:r>
              <a:rPr lang="en-US" altLang="zh-TW" sz="2000" b="1">
                <a:latin typeface="+mn-lt"/>
                <a:ea typeface="+mn-ea"/>
                <a:cs typeface="+mn-ea"/>
                <a:sym typeface="+mn-lt"/>
              </a:rPr>
              <a:t>.</a:t>
            </a:r>
            <a:r>
              <a:rPr lang="zh-TW" altLang="en-US" sz="2000" b="1">
                <a:latin typeface="+mn-lt"/>
                <a:ea typeface="+mn-ea"/>
                <a:cs typeface="+mn-ea"/>
                <a:sym typeface="+mn-lt"/>
              </a:rPr>
              <a:t>工程部主管</a:t>
            </a:r>
          </a:p>
          <a:p>
            <a:pPr eaLnBrk="1" hangingPunct="1">
              <a:lnSpc>
                <a:spcPct val="120000"/>
              </a:lnSpc>
              <a:defRPr/>
            </a:pPr>
            <a:r>
              <a:rPr lang="en-US" altLang="zh-TW" sz="2000">
                <a:latin typeface="+mn-lt"/>
                <a:ea typeface="+mn-ea"/>
                <a:cs typeface="+mn-ea"/>
                <a:sym typeface="+mn-lt"/>
              </a:rPr>
              <a:t>1 ) </a:t>
            </a:r>
            <a:r>
              <a:rPr lang="zh-TW" altLang="en-US" sz="2000">
                <a:latin typeface="+mn-lt"/>
                <a:ea typeface="+mn-ea"/>
                <a:cs typeface="+mn-ea"/>
                <a:sym typeface="+mn-lt"/>
              </a:rPr>
              <a:t>直接上司是副总经理</a:t>
            </a:r>
            <a:r>
              <a:rPr lang="en-US" altLang="zh-TW" sz="2000">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2 ) </a:t>
            </a:r>
            <a:r>
              <a:rPr lang="zh-TW" altLang="en-US" sz="2000">
                <a:latin typeface="+mn-lt"/>
                <a:ea typeface="+mn-ea"/>
                <a:cs typeface="+mn-ea"/>
                <a:sym typeface="+mn-lt"/>
              </a:rPr>
              <a:t>负责全盘工程技朮事务</a:t>
            </a:r>
            <a:r>
              <a:rPr lang="en-US" altLang="zh-TW" sz="2000">
                <a:latin typeface="+mn-lt"/>
                <a:ea typeface="+mn-ea"/>
                <a:cs typeface="+mn-ea"/>
                <a:sym typeface="+mn-lt"/>
              </a:rPr>
              <a:t>,</a:t>
            </a:r>
            <a:r>
              <a:rPr lang="zh-TW" altLang="en-US" sz="2000">
                <a:latin typeface="+mn-lt"/>
                <a:ea typeface="+mn-ea"/>
                <a:cs typeface="+mn-ea"/>
                <a:sym typeface="+mn-lt"/>
              </a:rPr>
              <a:t>并向副总经理进行业务报告</a:t>
            </a:r>
            <a:r>
              <a:rPr lang="en-US" altLang="zh-TW" sz="2000">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3 ) </a:t>
            </a:r>
            <a:r>
              <a:rPr lang="zh-TW" altLang="en-US" sz="2000">
                <a:latin typeface="+mn-lt"/>
                <a:ea typeface="+mn-ea"/>
                <a:cs typeface="+mn-ea"/>
                <a:sym typeface="+mn-lt"/>
              </a:rPr>
              <a:t>检讨合同相关技朮事项</a:t>
            </a:r>
            <a:r>
              <a:rPr lang="en-US" altLang="zh-TW" sz="2000">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4 ) </a:t>
            </a:r>
            <a:r>
              <a:rPr lang="zh-TW" altLang="en-US" sz="2000">
                <a:latin typeface="+mn-lt"/>
                <a:ea typeface="+mn-ea"/>
                <a:cs typeface="+mn-ea"/>
                <a:sym typeface="+mn-lt"/>
              </a:rPr>
              <a:t>检讨采购文析的技朮性要求及分供方选择评价时对其技朮的评价</a:t>
            </a:r>
            <a:r>
              <a:rPr lang="en-US" altLang="zh-TW" sz="2000">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5 ) </a:t>
            </a:r>
            <a:r>
              <a:rPr lang="zh-TW" altLang="en-US" sz="2000">
                <a:latin typeface="+mn-lt"/>
                <a:ea typeface="+mn-ea"/>
                <a:cs typeface="+mn-ea"/>
                <a:sym typeface="+mn-lt"/>
              </a:rPr>
              <a:t>向生管课提出产品必要的作业管理要求</a:t>
            </a:r>
            <a:r>
              <a:rPr lang="en-US" altLang="zh-TW" sz="2000">
                <a:latin typeface="+mn-lt"/>
                <a:ea typeface="+mn-ea"/>
                <a:cs typeface="+mn-ea"/>
                <a:sym typeface="+mn-lt"/>
              </a:rPr>
              <a:t>,</a:t>
            </a:r>
            <a:r>
              <a:rPr lang="zh-TW" altLang="en-US" sz="2000">
                <a:latin typeface="+mn-lt"/>
                <a:ea typeface="+mn-ea"/>
                <a:cs typeface="+mn-ea"/>
                <a:sym typeface="+mn-lt"/>
              </a:rPr>
              <a:t>顾客要求时提供技朮文件</a:t>
            </a:r>
            <a:r>
              <a:rPr lang="en-US" altLang="zh-TW" sz="2000">
                <a:latin typeface="+mn-lt"/>
                <a:ea typeface="+mn-ea"/>
                <a:cs typeface="+mn-ea"/>
                <a:sym typeface="+mn-lt"/>
              </a:rPr>
              <a:t>,</a:t>
            </a:r>
            <a:r>
              <a:rPr lang="zh-TW" altLang="en-US" sz="2000">
                <a:latin typeface="+mn-lt"/>
                <a:ea typeface="+mn-ea"/>
                <a:cs typeface="+mn-ea"/>
                <a:sym typeface="+mn-lt"/>
              </a:rPr>
              <a:t>发生工程变更时为获得顾客承认而进行处理</a:t>
            </a:r>
            <a:r>
              <a:rPr lang="en-US" altLang="zh-TW" sz="2000">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6 ) </a:t>
            </a:r>
            <a:r>
              <a:rPr lang="zh-TW" altLang="en-US" sz="2000">
                <a:latin typeface="+mn-lt"/>
                <a:ea typeface="+mn-ea"/>
                <a:cs typeface="+mn-ea"/>
                <a:sym typeface="+mn-lt"/>
              </a:rPr>
              <a:t>对要求技朮检讨的不合格有决定处理权</a:t>
            </a:r>
            <a:r>
              <a:rPr lang="en-US" altLang="zh-TW" sz="2000">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7 ) </a:t>
            </a:r>
            <a:r>
              <a:rPr lang="zh-TW" altLang="en-US" sz="2000">
                <a:latin typeface="+mn-lt"/>
                <a:ea typeface="+mn-ea"/>
                <a:cs typeface="+mn-ea"/>
                <a:sym typeface="+mn-lt"/>
              </a:rPr>
              <a:t>对物料及产品包装提供规格和要求</a:t>
            </a:r>
            <a:r>
              <a:rPr lang="en-US" altLang="zh-TW" sz="2000">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8 ) </a:t>
            </a:r>
            <a:r>
              <a:rPr lang="zh-TW" altLang="en-US" sz="2000">
                <a:latin typeface="+mn-lt"/>
                <a:ea typeface="+mn-ea"/>
                <a:cs typeface="+mn-ea"/>
                <a:sym typeface="+mn-lt"/>
              </a:rPr>
              <a:t>依据服务情况的原因分析建立对策</a:t>
            </a:r>
            <a:r>
              <a:rPr lang="en-US" altLang="zh-TW" sz="2000">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9 ) </a:t>
            </a:r>
            <a:r>
              <a:rPr lang="zh-TW" altLang="en-US" sz="2000">
                <a:latin typeface="+mn-lt"/>
                <a:ea typeface="+mn-ea"/>
                <a:cs typeface="+mn-ea"/>
                <a:sym typeface="+mn-lt"/>
              </a:rPr>
              <a:t>本部门培训计划的建立和实施</a:t>
            </a:r>
            <a:r>
              <a:rPr lang="en-US" altLang="zh-TW" sz="2000">
                <a:latin typeface="+mn-lt"/>
                <a:ea typeface="+mn-ea"/>
                <a:cs typeface="+mn-ea"/>
                <a:sym typeface="+mn-lt"/>
              </a:rPr>
              <a:t>;</a:t>
            </a:r>
          </a:p>
        </p:txBody>
      </p:sp>
      <p:sp>
        <p:nvSpPr>
          <p:cNvPr id="3" name="文本框 2">
            <a:extLst>
              <a:ext uri="{FF2B5EF4-FFF2-40B4-BE49-F238E27FC236}">
                <a16:creationId xmlns:a16="http://schemas.microsoft.com/office/drawing/2014/main" id="{1794F2D7-353B-4D0D-BB26-0E5465924B64}"/>
              </a:ext>
            </a:extLst>
          </p:cNvPr>
          <p:cNvSpPr txBox="1"/>
          <p:nvPr/>
        </p:nvSpPr>
        <p:spPr>
          <a:xfrm>
            <a:off x="4073203" y="144240"/>
            <a:ext cx="7154043" cy="700769"/>
          </a:xfrm>
          <a:prstGeom prst="rect">
            <a:avLst/>
          </a:prstGeom>
          <a:noFill/>
          <a:effectLst/>
        </p:spPr>
        <p:txBody>
          <a:bodyPr>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第</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1</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章  工程部主管从这里开始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898" name="Text Box 2">
            <a:extLst>
              <a:ext uri="{FF2B5EF4-FFF2-40B4-BE49-F238E27FC236}">
                <a16:creationId xmlns:a16="http://schemas.microsoft.com/office/drawing/2014/main" id="{8B4BA2DC-84CD-46D5-8F67-8564680E7439}"/>
              </a:ext>
            </a:extLst>
          </p:cNvPr>
          <p:cNvSpPr txBox="1">
            <a:spLocks noChangeArrowheads="1"/>
          </p:cNvSpPr>
          <p:nvPr/>
        </p:nvSpPr>
        <p:spPr bwMode="auto">
          <a:xfrm>
            <a:off x="1504950" y="1728788"/>
            <a:ext cx="13681075" cy="4533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a:latin typeface="+mn-lt"/>
                <a:ea typeface="+mn-ea"/>
                <a:cs typeface="+mn-ea"/>
                <a:sym typeface="+mn-lt"/>
              </a:rPr>
              <a:t>10 ) </a:t>
            </a:r>
            <a:r>
              <a:rPr lang="zh-TW" altLang="en-US" sz="2000">
                <a:latin typeface="+mn-lt"/>
                <a:ea typeface="+mn-ea"/>
                <a:cs typeface="+mn-ea"/>
                <a:sym typeface="+mn-lt"/>
              </a:rPr>
              <a:t>上司指定的其他事项</a:t>
            </a:r>
            <a:r>
              <a:rPr lang="en-US" altLang="zh-TW" sz="2000">
                <a:latin typeface="+mn-lt"/>
                <a:ea typeface="+mn-ea"/>
                <a:cs typeface="+mn-ea"/>
                <a:sym typeface="+mn-lt"/>
              </a:rPr>
              <a:t>.</a:t>
            </a:r>
          </a:p>
          <a:p>
            <a:pPr eaLnBrk="1" hangingPunct="1">
              <a:lnSpc>
                <a:spcPct val="120000"/>
              </a:lnSpc>
              <a:defRPr/>
            </a:pPr>
            <a:r>
              <a:rPr lang="zh-TW" altLang="en-US" sz="2000" b="1">
                <a:latin typeface="+mn-lt"/>
                <a:ea typeface="+mn-ea"/>
                <a:cs typeface="+mn-ea"/>
                <a:sym typeface="+mn-lt"/>
              </a:rPr>
              <a:t>二</a:t>
            </a:r>
            <a:r>
              <a:rPr lang="en-US" altLang="zh-TW" sz="2000" b="1">
                <a:latin typeface="+mn-lt"/>
                <a:ea typeface="+mn-ea"/>
                <a:cs typeface="+mn-ea"/>
                <a:sym typeface="+mn-lt"/>
              </a:rPr>
              <a:t>.</a:t>
            </a:r>
            <a:r>
              <a:rPr lang="zh-TW" altLang="en-US" sz="2000" b="1">
                <a:latin typeface="+mn-lt"/>
                <a:ea typeface="+mn-ea"/>
                <a:cs typeface="+mn-ea"/>
                <a:sym typeface="+mn-lt"/>
              </a:rPr>
              <a:t>生产工程课 </a:t>
            </a:r>
            <a:r>
              <a:rPr lang="en-US" altLang="zh-TW" sz="2000" b="1">
                <a:latin typeface="+mn-lt"/>
                <a:ea typeface="+mn-ea"/>
                <a:cs typeface="+mn-ea"/>
                <a:sym typeface="+mn-lt"/>
              </a:rPr>
              <a:t>( PE ) </a:t>
            </a:r>
            <a:r>
              <a:rPr lang="zh-TW" altLang="en-US" sz="2000" b="1">
                <a:latin typeface="+mn-lt"/>
                <a:ea typeface="+mn-ea"/>
                <a:cs typeface="+mn-ea"/>
                <a:sym typeface="+mn-lt"/>
              </a:rPr>
              <a:t>主任</a:t>
            </a:r>
          </a:p>
          <a:p>
            <a:pPr eaLnBrk="1" hangingPunct="1">
              <a:lnSpc>
                <a:spcPct val="120000"/>
              </a:lnSpc>
              <a:defRPr/>
            </a:pPr>
            <a:r>
              <a:rPr lang="en-US" altLang="zh-TW" sz="2000">
                <a:latin typeface="+mn-lt"/>
                <a:ea typeface="+mn-ea"/>
                <a:cs typeface="+mn-ea"/>
                <a:sym typeface="+mn-lt"/>
              </a:rPr>
              <a:t>1 ) </a:t>
            </a:r>
            <a:r>
              <a:rPr lang="zh-TW" altLang="en-US" sz="2000">
                <a:latin typeface="+mn-lt"/>
                <a:ea typeface="+mn-ea"/>
                <a:cs typeface="+mn-ea"/>
                <a:sym typeface="+mn-lt"/>
              </a:rPr>
              <a:t>直接上司是工程部主管</a:t>
            </a:r>
            <a:r>
              <a:rPr lang="en-US" altLang="zh-TW" sz="2000">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2 ) </a:t>
            </a:r>
            <a:r>
              <a:rPr lang="zh-TW" altLang="en-US" sz="2000">
                <a:latin typeface="+mn-lt"/>
                <a:ea typeface="+mn-ea"/>
                <a:cs typeface="+mn-ea"/>
                <a:sym typeface="+mn-lt"/>
              </a:rPr>
              <a:t>负责全盘生产技朮事务</a:t>
            </a:r>
            <a:r>
              <a:rPr lang="en-US" altLang="zh-TW" sz="2000">
                <a:latin typeface="+mn-lt"/>
                <a:ea typeface="+mn-ea"/>
                <a:cs typeface="+mn-ea"/>
                <a:sym typeface="+mn-lt"/>
              </a:rPr>
              <a:t>,</a:t>
            </a:r>
            <a:r>
              <a:rPr lang="zh-TW" altLang="en-US" sz="2000">
                <a:latin typeface="+mn-lt"/>
                <a:ea typeface="+mn-ea"/>
                <a:cs typeface="+mn-ea"/>
                <a:sym typeface="+mn-lt"/>
              </a:rPr>
              <a:t>并向经理进行业务报告</a:t>
            </a:r>
            <a:r>
              <a:rPr lang="en-US" altLang="zh-TW" sz="2000">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3 ) </a:t>
            </a:r>
            <a:r>
              <a:rPr lang="zh-TW" altLang="en-US" sz="2000">
                <a:latin typeface="+mn-lt"/>
                <a:ea typeface="+mn-ea"/>
                <a:cs typeface="+mn-ea"/>
                <a:sym typeface="+mn-lt"/>
              </a:rPr>
              <a:t>技朮性文件的检讨和使用控制</a:t>
            </a:r>
            <a:r>
              <a:rPr lang="en-US" altLang="zh-TW" sz="2000">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4 ) </a:t>
            </a:r>
            <a:r>
              <a:rPr lang="zh-TW" altLang="en-US" sz="2000">
                <a:latin typeface="+mn-lt"/>
                <a:ea typeface="+mn-ea"/>
                <a:cs typeface="+mn-ea"/>
                <a:sym typeface="+mn-lt"/>
              </a:rPr>
              <a:t>相关技朮性质量记录的控制</a:t>
            </a:r>
            <a:r>
              <a:rPr lang="en-US" altLang="zh-TW" sz="2000">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5 ) </a:t>
            </a:r>
            <a:r>
              <a:rPr lang="zh-TW" altLang="en-US" sz="2000">
                <a:latin typeface="+mn-lt"/>
                <a:ea typeface="+mn-ea"/>
                <a:cs typeface="+mn-ea"/>
                <a:sym typeface="+mn-lt"/>
              </a:rPr>
              <a:t>事前产品质量计划</a:t>
            </a:r>
            <a:r>
              <a:rPr lang="en-US" altLang="zh-TW" sz="2000">
                <a:latin typeface="+mn-lt"/>
                <a:ea typeface="+mn-ea"/>
                <a:cs typeface="+mn-ea"/>
                <a:sym typeface="+mn-lt"/>
              </a:rPr>
              <a:t>,</a:t>
            </a:r>
            <a:r>
              <a:rPr lang="zh-TW" altLang="en-US" sz="2000">
                <a:latin typeface="+mn-lt"/>
                <a:ea typeface="+mn-ea"/>
                <a:cs typeface="+mn-ea"/>
                <a:sym typeface="+mn-lt"/>
              </a:rPr>
              <a:t>技朮管理和风险评估</a:t>
            </a:r>
            <a:r>
              <a:rPr lang="en-US" altLang="zh-TW" sz="2000">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6 ) </a:t>
            </a:r>
            <a:r>
              <a:rPr lang="zh-TW" altLang="en-US" sz="2000">
                <a:latin typeface="+mn-lt"/>
                <a:ea typeface="+mn-ea"/>
                <a:cs typeface="+mn-ea"/>
                <a:sym typeface="+mn-lt"/>
              </a:rPr>
              <a:t>审查由测试工程师制定的测量体系分析</a:t>
            </a:r>
            <a:r>
              <a:rPr lang="en-US" altLang="zh-TW" sz="2000">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7 ) </a:t>
            </a:r>
            <a:r>
              <a:rPr lang="zh-TW" altLang="en-US" sz="2000">
                <a:latin typeface="+mn-lt"/>
                <a:ea typeface="+mn-ea"/>
                <a:cs typeface="+mn-ea"/>
                <a:sym typeface="+mn-lt"/>
              </a:rPr>
              <a:t>检讨技朮指标标准</a:t>
            </a:r>
            <a:r>
              <a:rPr lang="en-US" altLang="zh-TW" sz="2000">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8 ) </a:t>
            </a:r>
            <a:r>
              <a:rPr lang="zh-TW" altLang="en-US" sz="2000">
                <a:latin typeface="+mn-lt"/>
                <a:ea typeface="+mn-ea"/>
                <a:cs typeface="+mn-ea"/>
                <a:sym typeface="+mn-lt"/>
              </a:rPr>
              <a:t>生产问题点和事故原因分析总结</a:t>
            </a:r>
            <a:r>
              <a:rPr lang="en-US" altLang="zh-TW" sz="2000">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9 ) </a:t>
            </a:r>
            <a:r>
              <a:rPr lang="zh-TW" altLang="en-US" sz="2000">
                <a:latin typeface="+mn-lt"/>
                <a:ea typeface="+mn-ea"/>
                <a:cs typeface="+mn-ea"/>
                <a:sym typeface="+mn-lt"/>
              </a:rPr>
              <a:t>负责筹备跨功能小组例会</a:t>
            </a:r>
            <a:r>
              <a:rPr lang="en-US" altLang="zh-TW" sz="2000">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10 ) </a:t>
            </a:r>
            <a:r>
              <a:rPr lang="zh-TW" altLang="en-US" sz="2000">
                <a:latin typeface="+mn-lt"/>
                <a:ea typeface="+mn-ea"/>
                <a:cs typeface="+mn-ea"/>
                <a:sym typeface="+mn-lt"/>
              </a:rPr>
              <a:t>经理指定的其他事项</a:t>
            </a:r>
            <a:r>
              <a:rPr lang="en-US" altLang="zh-TW" sz="2000">
                <a:latin typeface="+mn-lt"/>
                <a:ea typeface="+mn-ea"/>
                <a:cs typeface="+mn-ea"/>
                <a:sym typeface="+mn-lt"/>
              </a:rPr>
              <a:t>.</a:t>
            </a:r>
          </a:p>
        </p:txBody>
      </p:sp>
      <p:sp>
        <p:nvSpPr>
          <p:cNvPr id="3" name="文本框 2">
            <a:extLst>
              <a:ext uri="{FF2B5EF4-FFF2-40B4-BE49-F238E27FC236}">
                <a16:creationId xmlns:a16="http://schemas.microsoft.com/office/drawing/2014/main" id="{5FAA726E-FAA1-48B9-811E-2D143EAEA281}"/>
              </a:ext>
            </a:extLst>
          </p:cNvPr>
          <p:cNvSpPr txBox="1"/>
          <p:nvPr/>
        </p:nvSpPr>
        <p:spPr>
          <a:xfrm>
            <a:off x="4073203" y="144240"/>
            <a:ext cx="7154043" cy="700769"/>
          </a:xfrm>
          <a:prstGeom prst="rect">
            <a:avLst/>
          </a:prstGeom>
          <a:noFill/>
          <a:effectLst/>
        </p:spPr>
        <p:txBody>
          <a:bodyPr>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第</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1</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章  工程部主管从这里开始</a:t>
            </a:r>
          </a:p>
        </p:txBody>
      </p:sp>
      <p:sp>
        <p:nvSpPr>
          <p:cNvPr id="4" name="Text Box 3">
            <a:extLst>
              <a:ext uri="{FF2B5EF4-FFF2-40B4-BE49-F238E27FC236}">
                <a16:creationId xmlns:a16="http://schemas.microsoft.com/office/drawing/2014/main" id="{9B8AB22E-3E9B-46CC-9B80-71698A3FD4A8}"/>
              </a:ext>
            </a:extLst>
          </p:cNvPr>
          <p:cNvSpPr txBox="1">
            <a:spLocks noChangeArrowheads="1"/>
          </p:cNvSpPr>
          <p:nvPr/>
        </p:nvSpPr>
        <p:spPr bwMode="auto">
          <a:xfrm>
            <a:off x="7656513" y="1584325"/>
            <a:ext cx="8496300" cy="4533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b="1" dirty="0">
                <a:latin typeface="+mn-lt"/>
                <a:ea typeface="+mn-ea"/>
                <a:cs typeface="+mn-ea"/>
                <a:sym typeface="+mn-lt"/>
              </a:rPr>
              <a:t>三</a:t>
            </a:r>
            <a:r>
              <a:rPr lang="en-US" altLang="zh-TW" sz="2000" b="1" dirty="0">
                <a:latin typeface="+mn-lt"/>
                <a:ea typeface="+mn-ea"/>
                <a:cs typeface="+mn-ea"/>
                <a:sym typeface="+mn-lt"/>
              </a:rPr>
              <a:t>.</a:t>
            </a:r>
            <a:r>
              <a:rPr lang="zh-TW" altLang="en-US" sz="2000" b="1" dirty="0">
                <a:latin typeface="+mn-lt"/>
                <a:ea typeface="+mn-ea"/>
                <a:cs typeface="+mn-ea"/>
                <a:sym typeface="+mn-lt"/>
              </a:rPr>
              <a:t>设备工程课 </a:t>
            </a:r>
            <a:r>
              <a:rPr lang="en-US" altLang="zh-TW" sz="2000" b="1" dirty="0">
                <a:latin typeface="+mn-lt"/>
                <a:ea typeface="+mn-ea"/>
                <a:cs typeface="+mn-ea"/>
                <a:sym typeface="+mn-lt"/>
              </a:rPr>
              <a:t>( ME) </a:t>
            </a:r>
            <a:r>
              <a:rPr lang="zh-TW" altLang="en-US" sz="2000" b="1" dirty="0">
                <a:latin typeface="+mn-lt"/>
                <a:ea typeface="+mn-ea"/>
                <a:cs typeface="+mn-ea"/>
                <a:sym typeface="+mn-lt"/>
              </a:rPr>
              <a:t>主任</a:t>
            </a:r>
          </a:p>
          <a:p>
            <a:pPr eaLnBrk="1" hangingPunct="1">
              <a:lnSpc>
                <a:spcPct val="120000"/>
              </a:lnSpc>
              <a:defRPr/>
            </a:pPr>
            <a:r>
              <a:rPr lang="en-US" altLang="zh-TW" sz="2000" dirty="0">
                <a:latin typeface="+mn-lt"/>
                <a:ea typeface="+mn-ea"/>
                <a:cs typeface="+mn-ea"/>
                <a:sym typeface="+mn-lt"/>
              </a:rPr>
              <a:t>1 ) </a:t>
            </a:r>
            <a:r>
              <a:rPr lang="zh-TW" altLang="en-US" sz="2000" dirty="0">
                <a:latin typeface="+mn-lt"/>
                <a:ea typeface="+mn-ea"/>
                <a:cs typeface="+mn-ea"/>
                <a:sym typeface="+mn-lt"/>
              </a:rPr>
              <a:t>直接上司是工程部主管</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2 ) </a:t>
            </a:r>
            <a:r>
              <a:rPr lang="zh-TW" altLang="en-US" sz="2000" dirty="0">
                <a:latin typeface="+mn-lt"/>
                <a:ea typeface="+mn-ea"/>
                <a:cs typeface="+mn-ea"/>
                <a:sym typeface="+mn-lt"/>
              </a:rPr>
              <a:t>负责全盘生产设备事务</a:t>
            </a:r>
            <a:r>
              <a:rPr lang="en-US" altLang="zh-TW" sz="2000" dirty="0">
                <a:latin typeface="+mn-lt"/>
                <a:ea typeface="+mn-ea"/>
                <a:cs typeface="+mn-ea"/>
                <a:sym typeface="+mn-lt"/>
              </a:rPr>
              <a:t>,</a:t>
            </a:r>
            <a:r>
              <a:rPr lang="zh-TW" altLang="en-US" sz="2000" dirty="0">
                <a:latin typeface="+mn-lt"/>
                <a:ea typeface="+mn-ea"/>
                <a:cs typeface="+mn-ea"/>
                <a:sym typeface="+mn-lt"/>
              </a:rPr>
              <a:t>并向经理进行业务报告</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3 ) </a:t>
            </a:r>
            <a:r>
              <a:rPr lang="zh-TW" altLang="en-US" sz="2000" dirty="0">
                <a:latin typeface="+mn-lt"/>
                <a:ea typeface="+mn-ea"/>
                <a:cs typeface="+mn-ea"/>
                <a:sym typeface="+mn-lt"/>
              </a:rPr>
              <a:t>主导模具的管理</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4 ) </a:t>
            </a:r>
            <a:r>
              <a:rPr lang="zh-TW" altLang="en-US" sz="2000" dirty="0">
                <a:latin typeface="+mn-lt"/>
                <a:ea typeface="+mn-ea"/>
                <a:cs typeface="+mn-ea"/>
                <a:sym typeface="+mn-lt"/>
              </a:rPr>
              <a:t>负责生产工具</a:t>
            </a:r>
            <a:r>
              <a:rPr lang="en-US" altLang="zh-TW" sz="2000" dirty="0">
                <a:latin typeface="+mn-lt"/>
                <a:ea typeface="+mn-ea"/>
                <a:cs typeface="+mn-ea"/>
                <a:sym typeface="+mn-lt"/>
              </a:rPr>
              <a:t>,</a:t>
            </a:r>
            <a:r>
              <a:rPr lang="zh-TW" altLang="en-US" sz="2000" dirty="0">
                <a:latin typeface="+mn-lt"/>
                <a:ea typeface="+mn-ea"/>
                <a:cs typeface="+mn-ea"/>
                <a:sym typeface="+mn-lt"/>
              </a:rPr>
              <a:t>治具</a:t>
            </a:r>
            <a:r>
              <a:rPr lang="en-US" altLang="zh-TW" sz="2000" dirty="0">
                <a:latin typeface="+mn-lt"/>
                <a:ea typeface="+mn-ea"/>
                <a:cs typeface="+mn-ea"/>
                <a:sym typeface="+mn-lt"/>
              </a:rPr>
              <a:t>,</a:t>
            </a:r>
            <a:r>
              <a:rPr lang="zh-TW" altLang="en-US" sz="2000" dirty="0">
                <a:latin typeface="+mn-lt"/>
                <a:ea typeface="+mn-ea"/>
                <a:cs typeface="+mn-ea"/>
                <a:sym typeface="+mn-lt"/>
              </a:rPr>
              <a:t>设备和仪器的管理</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5 ) </a:t>
            </a:r>
            <a:r>
              <a:rPr lang="zh-TW" altLang="en-US" sz="2000" dirty="0">
                <a:latin typeface="+mn-lt"/>
                <a:ea typeface="+mn-ea"/>
                <a:cs typeface="+mn-ea"/>
                <a:sym typeface="+mn-lt"/>
              </a:rPr>
              <a:t>指导仪器和量具内部校正</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6 ) </a:t>
            </a:r>
            <a:r>
              <a:rPr lang="zh-TW" altLang="en-US" sz="2000" dirty="0">
                <a:latin typeface="+mn-lt"/>
                <a:ea typeface="+mn-ea"/>
                <a:cs typeface="+mn-ea"/>
                <a:sym typeface="+mn-lt"/>
              </a:rPr>
              <a:t>负责工具维修和保养事务</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7 ) </a:t>
            </a:r>
            <a:r>
              <a:rPr lang="zh-TW" altLang="en-US" sz="2000" dirty="0">
                <a:latin typeface="+mn-lt"/>
                <a:ea typeface="+mn-ea"/>
                <a:cs typeface="+mn-ea"/>
                <a:sym typeface="+mn-lt"/>
              </a:rPr>
              <a:t>经理指定的其他事项</a:t>
            </a:r>
            <a:r>
              <a:rPr lang="en-US" altLang="zh-TW" sz="2000" dirty="0">
                <a:latin typeface="+mn-lt"/>
                <a:ea typeface="+mn-ea"/>
                <a:cs typeface="+mn-ea"/>
                <a:sym typeface="+mn-lt"/>
              </a:rPr>
              <a:t>.</a:t>
            </a:r>
          </a:p>
          <a:p>
            <a:pPr eaLnBrk="1" hangingPunct="1">
              <a:lnSpc>
                <a:spcPct val="120000"/>
              </a:lnSpc>
              <a:defRPr/>
            </a:pPr>
            <a:r>
              <a:rPr lang="zh-TW" altLang="en-US" sz="2000" b="1" dirty="0">
                <a:latin typeface="+mn-lt"/>
                <a:ea typeface="+mn-ea"/>
                <a:cs typeface="+mn-ea"/>
                <a:sym typeface="+mn-lt"/>
              </a:rPr>
              <a:t>四</a:t>
            </a:r>
            <a:r>
              <a:rPr lang="en-US" altLang="zh-TW" sz="2000" b="1" dirty="0">
                <a:latin typeface="+mn-lt"/>
                <a:ea typeface="+mn-ea"/>
                <a:cs typeface="+mn-ea"/>
                <a:sym typeface="+mn-lt"/>
              </a:rPr>
              <a:t>.</a:t>
            </a:r>
            <a:r>
              <a:rPr lang="zh-TW" altLang="en-US" sz="2000" b="1" dirty="0">
                <a:latin typeface="+mn-lt"/>
                <a:ea typeface="+mn-ea"/>
                <a:cs typeface="+mn-ea"/>
                <a:sym typeface="+mn-lt"/>
              </a:rPr>
              <a:t>工程部高级</a:t>
            </a:r>
            <a:r>
              <a:rPr lang="en-US" altLang="zh-TW" sz="2000" b="1" dirty="0">
                <a:latin typeface="+mn-lt"/>
                <a:ea typeface="+mn-ea"/>
                <a:cs typeface="+mn-ea"/>
                <a:sym typeface="+mn-lt"/>
              </a:rPr>
              <a:t>PE</a:t>
            </a:r>
            <a:r>
              <a:rPr lang="zh-TW" altLang="en-US" sz="2000" b="1" dirty="0">
                <a:latin typeface="+mn-lt"/>
                <a:ea typeface="+mn-ea"/>
                <a:cs typeface="+mn-ea"/>
                <a:sym typeface="+mn-lt"/>
              </a:rPr>
              <a:t>工程师</a:t>
            </a:r>
          </a:p>
          <a:p>
            <a:pPr eaLnBrk="1" hangingPunct="1">
              <a:lnSpc>
                <a:spcPct val="120000"/>
              </a:lnSpc>
              <a:defRPr/>
            </a:pPr>
            <a:r>
              <a:rPr lang="en-US" altLang="zh-TW" sz="2000" dirty="0">
                <a:latin typeface="+mn-lt"/>
                <a:ea typeface="+mn-ea"/>
                <a:cs typeface="+mn-ea"/>
                <a:sym typeface="+mn-lt"/>
              </a:rPr>
              <a:t>1 ) </a:t>
            </a:r>
            <a:r>
              <a:rPr lang="zh-TW" altLang="en-US" sz="2000" dirty="0">
                <a:latin typeface="+mn-lt"/>
                <a:ea typeface="+mn-ea"/>
                <a:cs typeface="+mn-ea"/>
                <a:sym typeface="+mn-lt"/>
              </a:rPr>
              <a:t>直接上司是工程部主管</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2 ) </a:t>
            </a:r>
            <a:r>
              <a:rPr lang="zh-TW" altLang="en-US" sz="2000" dirty="0">
                <a:latin typeface="+mn-lt"/>
                <a:ea typeface="+mn-ea"/>
                <a:cs typeface="+mn-ea"/>
                <a:sym typeface="+mn-lt"/>
              </a:rPr>
              <a:t>配合主管负责所担当的生产技朮事务</a:t>
            </a:r>
            <a:r>
              <a:rPr lang="en-US" altLang="zh-TW" sz="2000" dirty="0">
                <a:latin typeface="+mn-lt"/>
                <a:ea typeface="+mn-ea"/>
                <a:cs typeface="+mn-ea"/>
                <a:sym typeface="+mn-lt"/>
              </a:rPr>
              <a:t>,</a:t>
            </a:r>
            <a:r>
              <a:rPr lang="zh-TW" altLang="en-US" sz="2000" dirty="0">
                <a:latin typeface="+mn-lt"/>
                <a:ea typeface="+mn-ea"/>
                <a:cs typeface="+mn-ea"/>
                <a:sym typeface="+mn-lt"/>
              </a:rPr>
              <a:t>并协调生产部生产工程工作</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3 ) </a:t>
            </a:r>
            <a:r>
              <a:rPr lang="zh-TW" altLang="en-US" sz="2000" dirty="0">
                <a:latin typeface="+mn-lt"/>
                <a:ea typeface="+mn-ea"/>
                <a:cs typeface="+mn-ea"/>
                <a:sym typeface="+mn-lt"/>
              </a:rPr>
              <a:t>审查在测试工程中有关测量体系的问题点和实施必要措施</a:t>
            </a:r>
            <a:r>
              <a:rPr lang="en-US" altLang="zh-TW" sz="2000" dirty="0">
                <a:latin typeface="+mn-lt"/>
                <a:ea typeface="+mn-ea"/>
                <a:cs typeface="+mn-ea"/>
                <a:sym typeface="+mn-lt"/>
              </a:rPr>
              <a:t>;</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946" name="Text Box 2">
            <a:extLst>
              <a:ext uri="{FF2B5EF4-FFF2-40B4-BE49-F238E27FC236}">
                <a16:creationId xmlns:a16="http://schemas.microsoft.com/office/drawing/2014/main" id="{2FDA9054-BFAF-42AD-AC22-F7D569515DA7}"/>
              </a:ext>
            </a:extLst>
          </p:cNvPr>
          <p:cNvSpPr txBox="1">
            <a:spLocks noChangeArrowheads="1"/>
          </p:cNvSpPr>
          <p:nvPr/>
        </p:nvSpPr>
        <p:spPr bwMode="auto">
          <a:xfrm>
            <a:off x="809625" y="2232025"/>
            <a:ext cx="13681075" cy="4533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4 ) </a:t>
            </a:r>
            <a:r>
              <a:rPr lang="zh-TW" altLang="en-US" sz="2000" dirty="0">
                <a:latin typeface="+mn-lt"/>
                <a:ea typeface="+mn-ea"/>
                <a:cs typeface="+mn-ea"/>
                <a:sym typeface="+mn-lt"/>
              </a:rPr>
              <a:t>检讨或拟制相关技朮标准</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5 ) </a:t>
            </a:r>
            <a:r>
              <a:rPr lang="zh-TW" altLang="en-US" sz="2000" dirty="0">
                <a:latin typeface="+mn-lt"/>
                <a:ea typeface="+mn-ea"/>
                <a:cs typeface="+mn-ea"/>
                <a:sym typeface="+mn-lt"/>
              </a:rPr>
              <a:t>检讨或拟制需要以行的技朮文件</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6 ) </a:t>
            </a:r>
            <a:r>
              <a:rPr lang="zh-TW" altLang="en-US" sz="2000" dirty="0">
                <a:latin typeface="+mn-lt"/>
                <a:ea typeface="+mn-ea"/>
                <a:cs typeface="+mn-ea"/>
                <a:sym typeface="+mn-lt"/>
              </a:rPr>
              <a:t>上级指定的其他事项</a:t>
            </a:r>
            <a:r>
              <a:rPr lang="en-US" altLang="zh-TW" sz="2000" dirty="0">
                <a:latin typeface="+mn-lt"/>
                <a:ea typeface="+mn-ea"/>
                <a:cs typeface="+mn-ea"/>
                <a:sym typeface="+mn-lt"/>
              </a:rPr>
              <a:t>.</a:t>
            </a:r>
          </a:p>
          <a:p>
            <a:pPr eaLnBrk="1" hangingPunct="1">
              <a:lnSpc>
                <a:spcPct val="120000"/>
              </a:lnSpc>
              <a:defRPr/>
            </a:pPr>
            <a:r>
              <a:rPr lang="zh-TW" altLang="en-US" sz="2000" b="1" dirty="0">
                <a:latin typeface="+mn-lt"/>
                <a:ea typeface="+mn-ea"/>
                <a:cs typeface="+mn-ea"/>
                <a:sym typeface="+mn-lt"/>
              </a:rPr>
              <a:t>五</a:t>
            </a:r>
            <a:r>
              <a:rPr lang="en-US" altLang="zh-TW" sz="2000" b="1" dirty="0">
                <a:latin typeface="+mn-lt"/>
                <a:ea typeface="+mn-ea"/>
                <a:cs typeface="+mn-ea"/>
                <a:sym typeface="+mn-lt"/>
              </a:rPr>
              <a:t>.</a:t>
            </a:r>
            <a:r>
              <a:rPr lang="zh-TW" altLang="en-US" sz="2000" b="1" dirty="0">
                <a:latin typeface="+mn-lt"/>
                <a:ea typeface="+mn-ea"/>
                <a:cs typeface="+mn-ea"/>
                <a:sym typeface="+mn-lt"/>
              </a:rPr>
              <a:t>工程部高级</a:t>
            </a:r>
            <a:r>
              <a:rPr lang="en-US" altLang="zh-TW" sz="2000" b="1" dirty="0">
                <a:latin typeface="+mn-lt"/>
                <a:ea typeface="+mn-ea"/>
                <a:cs typeface="+mn-ea"/>
                <a:sym typeface="+mn-lt"/>
              </a:rPr>
              <a:t>ME</a:t>
            </a:r>
            <a:r>
              <a:rPr lang="zh-TW" altLang="en-US" sz="2000" b="1" dirty="0">
                <a:latin typeface="+mn-lt"/>
                <a:ea typeface="+mn-ea"/>
                <a:cs typeface="+mn-ea"/>
                <a:sym typeface="+mn-lt"/>
              </a:rPr>
              <a:t>工程师</a:t>
            </a:r>
          </a:p>
          <a:p>
            <a:pPr eaLnBrk="1" hangingPunct="1">
              <a:lnSpc>
                <a:spcPct val="120000"/>
              </a:lnSpc>
              <a:defRPr/>
            </a:pPr>
            <a:r>
              <a:rPr lang="en-US" altLang="zh-TW" sz="2000" dirty="0">
                <a:latin typeface="+mn-lt"/>
                <a:ea typeface="+mn-ea"/>
                <a:cs typeface="+mn-ea"/>
                <a:sym typeface="+mn-lt"/>
              </a:rPr>
              <a:t>1 ) </a:t>
            </a:r>
            <a:r>
              <a:rPr lang="zh-TW" altLang="en-US" sz="2000" dirty="0">
                <a:latin typeface="+mn-lt"/>
                <a:ea typeface="+mn-ea"/>
                <a:cs typeface="+mn-ea"/>
                <a:sym typeface="+mn-lt"/>
              </a:rPr>
              <a:t>直上司是工程部主管</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2 ) </a:t>
            </a:r>
            <a:r>
              <a:rPr lang="zh-TW" altLang="en-US" sz="2000" dirty="0">
                <a:latin typeface="+mn-lt"/>
                <a:ea typeface="+mn-ea"/>
                <a:cs typeface="+mn-ea"/>
                <a:sym typeface="+mn-lt"/>
              </a:rPr>
              <a:t>配合主管负责所担当的生产设备事务</a:t>
            </a:r>
            <a:r>
              <a:rPr lang="en-US" altLang="zh-TW" sz="2000" dirty="0">
                <a:latin typeface="+mn-lt"/>
                <a:ea typeface="+mn-ea"/>
                <a:cs typeface="+mn-ea"/>
                <a:sym typeface="+mn-lt"/>
              </a:rPr>
              <a:t>,</a:t>
            </a:r>
            <a:r>
              <a:rPr lang="zh-TW" altLang="en-US" sz="2000" dirty="0">
                <a:latin typeface="+mn-lt"/>
                <a:ea typeface="+mn-ea"/>
                <a:cs typeface="+mn-ea"/>
                <a:sym typeface="+mn-lt"/>
              </a:rPr>
              <a:t>并协调生产部设备工程工作</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3 ) </a:t>
            </a:r>
            <a:r>
              <a:rPr lang="zh-TW" altLang="en-US" sz="2000" dirty="0">
                <a:latin typeface="+mn-lt"/>
                <a:ea typeface="+mn-ea"/>
                <a:cs typeface="+mn-ea"/>
                <a:sym typeface="+mn-lt"/>
              </a:rPr>
              <a:t>负责所担当范围的治具</a:t>
            </a:r>
            <a:r>
              <a:rPr lang="en-US" altLang="zh-TW" sz="2000" dirty="0">
                <a:latin typeface="+mn-lt"/>
                <a:ea typeface="+mn-ea"/>
                <a:cs typeface="+mn-ea"/>
                <a:sym typeface="+mn-lt"/>
              </a:rPr>
              <a:t>,</a:t>
            </a:r>
            <a:r>
              <a:rPr lang="zh-TW" altLang="en-US" sz="2000" dirty="0">
                <a:latin typeface="+mn-lt"/>
                <a:ea typeface="+mn-ea"/>
                <a:cs typeface="+mn-ea"/>
                <a:sym typeface="+mn-lt"/>
              </a:rPr>
              <a:t>工具</a:t>
            </a:r>
            <a:r>
              <a:rPr lang="en-US" altLang="zh-TW" sz="2000" dirty="0">
                <a:latin typeface="+mn-lt"/>
                <a:ea typeface="+mn-ea"/>
                <a:cs typeface="+mn-ea"/>
                <a:sym typeface="+mn-lt"/>
              </a:rPr>
              <a:t>,</a:t>
            </a:r>
            <a:r>
              <a:rPr lang="zh-TW" altLang="en-US" sz="2000" dirty="0">
                <a:latin typeface="+mn-lt"/>
                <a:ea typeface="+mn-ea"/>
                <a:cs typeface="+mn-ea"/>
                <a:sym typeface="+mn-lt"/>
              </a:rPr>
              <a:t>仪器</a:t>
            </a:r>
            <a:r>
              <a:rPr lang="en-US" altLang="zh-TW" sz="2000" dirty="0">
                <a:latin typeface="+mn-lt"/>
                <a:ea typeface="+mn-ea"/>
                <a:cs typeface="+mn-ea"/>
                <a:sym typeface="+mn-lt"/>
              </a:rPr>
              <a:t>,</a:t>
            </a:r>
            <a:r>
              <a:rPr lang="zh-TW" altLang="en-US" sz="2000" dirty="0">
                <a:latin typeface="+mn-lt"/>
                <a:ea typeface="+mn-ea"/>
                <a:cs typeface="+mn-ea"/>
                <a:sym typeface="+mn-lt"/>
              </a:rPr>
              <a:t>设备</a:t>
            </a:r>
            <a:r>
              <a:rPr lang="en-US" altLang="zh-TW" sz="2000" dirty="0">
                <a:latin typeface="+mn-lt"/>
                <a:ea typeface="+mn-ea"/>
                <a:cs typeface="+mn-ea"/>
                <a:sym typeface="+mn-lt"/>
              </a:rPr>
              <a:t>,</a:t>
            </a:r>
            <a:r>
              <a:rPr lang="zh-TW" altLang="en-US" sz="2000" dirty="0">
                <a:latin typeface="+mn-lt"/>
                <a:ea typeface="+mn-ea"/>
                <a:cs typeface="+mn-ea"/>
                <a:sym typeface="+mn-lt"/>
              </a:rPr>
              <a:t>文件和数据的管理</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4 ) </a:t>
            </a:r>
            <a:r>
              <a:rPr lang="zh-TW" altLang="en-US" sz="2000" dirty="0">
                <a:latin typeface="+mn-lt"/>
                <a:ea typeface="+mn-ea"/>
                <a:cs typeface="+mn-ea"/>
                <a:sym typeface="+mn-lt"/>
              </a:rPr>
              <a:t>制定所担当的工具</a:t>
            </a:r>
            <a:r>
              <a:rPr lang="en-US" altLang="zh-TW" sz="2000" dirty="0">
                <a:latin typeface="+mn-lt"/>
                <a:ea typeface="+mn-ea"/>
                <a:cs typeface="+mn-ea"/>
                <a:sym typeface="+mn-lt"/>
              </a:rPr>
              <a:t>,</a:t>
            </a:r>
            <a:r>
              <a:rPr lang="zh-TW" altLang="en-US" sz="2000" dirty="0">
                <a:latin typeface="+mn-lt"/>
                <a:ea typeface="+mn-ea"/>
                <a:cs typeface="+mn-ea"/>
                <a:sym typeface="+mn-lt"/>
              </a:rPr>
              <a:t>治具</a:t>
            </a:r>
            <a:r>
              <a:rPr lang="en-US" altLang="zh-TW" sz="2000" dirty="0">
                <a:latin typeface="+mn-lt"/>
                <a:ea typeface="+mn-ea"/>
                <a:cs typeface="+mn-ea"/>
                <a:sym typeface="+mn-lt"/>
              </a:rPr>
              <a:t>,</a:t>
            </a:r>
            <a:r>
              <a:rPr lang="zh-TW" altLang="en-US" sz="2000" dirty="0">
                <a:latin typeface="+mn-lt"/>
                <a:ea typeface="+mn-ea"/>
                <a:cs typeface="+mn-ea"/>
                <a:sym typeface="+mn-lt"/>
              </a:rPr>
              <a:t>设备和仪器的维护</a:t>
            </a:r>
            <a:r>
              <a:rPr lang="en-US" altLang="zh-TW" sz="2000" dirty="0">
                <a:latin typeface="+mn-lt"/>
                <a:ea typeface="+mn-ea"/>
                <a:cs typeface="+mn-ea"/>
                <a:sym typeface="+mn-lt"/>
              </a:rPr>
              <a:t>,</a:t>
            </a:r>
            <a:r>
              <a:rPr lang="zh-TW" altLang="en-US" sz="2000" dirty="0">
                <a:latin typeface="+mn-lt"/>
                <a:ea typeface="+mn-ea"/>
                <a:cs typeface="+mn-ea"/>
                <a:sym typeface="+mn-lt"/>
              </a:rPr>
              <a:t>保养和校正计划</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5 ) </a:t>
            </a:r>
            <a:r>
              <a:rPr lang="zh-TW" altLang="en-US" sz="2000" dirty="0">
                <a:latin typeface="+mn-lt"/>
                <a:ea typeface="+mn-ea"/>
                <a:cs typeface="+mn-ea"/>
                <a:sym typeface="+mn-lt"/>
              </a:rPr>
              <a:t>测试工程师需制定的测量体系分析</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6 ) </a:t>
            </a:r>
            <a:r>
              <a:rPr lang="zh-TW" altLang="en-US" sz="2000" dirty="0">
                <a:latin typeface="+mn-lt"/>
                <a:ea typeface="+mn-ea"/>
                <a:cs typeface="+mn-ea"/>
                <a:sym typeface="+mn-lt"/>
              </a:rPr>
              <a:t>上级指定的其他事项</a:t>
            </a:r>
            <a:r>
              <a:rPr lang="en-US" altLang="zh-TW" sz="2000" dirty="0">
                <a:latin typeface="+mn-lt"/>
                <a:ea typeface="+mn-ea"/>
                <a:cs typeface="+mn-ea"/>
                <a:sym typeface="+mn-lt"/>
              </a:rPr>
              <a:t>.</a:t>
            </a:r>
          </a:p>
          <a:p>
            <a:pPr eaLnBrk="1" hangingPunct="1">
              <a:lnSpc>
                <a:spcPct val="120000"/>
              </a:lnSpc>
              <a:defRPr/>
            </a:pPr>
            <a:r>
              <a:rPr lang="zh-TW" altLang="en-US" sz="2000" b="1" dirty="0">
                <a:latin typeface="+mn-lt"/>
                <a:ea typeface="+mn-ea"/>
                <a:cs typeface="+mn-ea"/>
                <a:sym typeface="+mn-lt"/>
              </a:rPr>
              <a:t>六</a:t>
            </a:r>
            <a:r>
              <a:rPr lang="en-US" altLang="zh-TW" sz="2000" b="1" dirty="0">
                <a:latin typeface="+mn-lt"/>
                <a:ea typeface="+mn-ea"/>
                <a:cs typeface="+mn-ea"/>
                <a:sym typeface="+mn-lt"/>
              </a:rPr>
              <a:t>.</a:t>
            </a:r>
            <a:r>
              <a:rPr lang="zh-TW" altLang="en-US" sz="2000" b="1" dirty="0">
                <a:latin typeface="+mn-lt"/>
                <a:ea typeface="+mn-ea"/>
                <a:cs typeface="+mn-ea"/>
                <a:sym typeface="+mn-lt"/>
              </a:rPr>
              <a:t>生产工程课电子工程师</a:t>
            </a:r>
          </a:p>
          <a:p>
            <a:pPr eaLnBrk="1" hangingPunct="1">
              <a:lnSpc>
                <a:spcPct val="120000"/>
              </a:lnSpc>
              <a:defRPr/>
            </a:pPr>
            <a:r>
              <a:rPr lang="en-US" altLang="zh-TW" sz="2000" dirty="0">
                <a:latin typeface="+mn-lt"/>
                <a:ea typeface="+mn-ea"/>
                <a:cs typeface="+mn-ea"/>
                <a:sym typeface="+mn-lt"/>
              </a:rPr>
              <a:t>1 ) </a:t>
            </a:r>
            <a:r>
              <a:rPr lang="zh-TW" altLang="en-US" sz="2000" dirty="0">
                <a:latin typeface="+mn-lt"/>
                <a:ea typeface="+mn-ea"/>
                <a:cs typeface="+mn-ea"/>
                <a:sym typeface="+mn-lt"/>
              </a:rPr>
              <a:t>直接上司是生产工程课主任</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94FB98D3-6C7C-4C8E-A98A-76C2813A207B}"/>
              </a:ext>
            </a:extLst>
          </p:cNvPr>
          <p:cNvSpPr txBox="1"/>
          <p:nvPr/>
        </p:nvSpPr>
        <p:spPr>
          <a:xfrm>
            <a:off x="4073203" y="144240"/>
            <a:ext cx="7154043" cy="700769"/>
          </a:xfrm>
          <a:prstGeom prst="rect">
            <a:avLst/>
          </a:prstGeom>
          <a:noFill/>
          <a:effectLst/>
        </p:spPr>
        <p:txBody>
          <a:bodyPr>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第</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1</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章  工程部主管从这里开始</a:t>
            </a:r>
          </a:p>
        </p:txBody>
      </p:sp>
      <p:sp>
        <p:nvSpPr>
          <p:cNvPr id="4" name="Text Box 2">
            <a:extLst>
              <a:ext uri="{FF2B5EF4-FFF2-40B4-BE49-F238E27FC236}">
                <a16:creationId xmlns:a16="http://schemas.microsoft.com/office/drawing/2014/main" id="{770E8869-2D27-4CD0-ABE8-6CDF42EAE7EE}"/>
              </a:ext>
            </a:extLst>
          </p:cNvPr>
          <p:cNvSpPr txBox="1">
            <a:spLocks noChangeArrowheads="1"/>
          </p:cNvSpPr>
          <p:nvPr/>
        </p:nvSpPr>
        <p:spPr bwMode="auto">
          <a:xfrm>
            <a:off x="9474200" y="1655763"/>
            <a:ext cx="6480175" cy="52720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2 ) </a:t>
            </a:r>
            <a:r>
              <a:rPr lang="zh-TW" altLang="en-US" sz="2000" dirty="0">
                <a:latin typeface="+mn-lt"/>
                <a:ea typeface="+mn-ea"/>
                <a:cs typeface="+mn-ea"/>
                <a:sym typeface="+mn-lt"/>
              </a:rPr>
              <a:t>负责所担当的生产技朮事务</a:t>
            </a:r>
            <a:r>
              <a:rPr lang="en-US" altLang="zh-TW" sz="2000" dirty="0">
                <a:latin typeface="+mn-lt"/>
                <a:ea typeface="+mn-ea"/>
                <a:cs typeface="+mn-ea"/>
                <a:sym typeface="+mn-lt"/>
              </a:rPr>
              <a:t>,</a:t>
            </a:r>
            <a:r>
              <a:rPr lang="zh-TW" altLang="en-US" sz="2000" dirty="0">
                <a:latin typeface="+mn-lt"/>
                <a:ea typeface="+mn-ea"/>
                <a:cs typeface="+mn-ea"/>
                <a:sym typeface="+mn-lt"/>
              </a:rPr>
              <a:t>并协调生产部相关生产技朮工作</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3 ) </a:t>
            </a:r>
            <a:r>
              <a:rPr lang="zh-TW" altLang="en-US" sz="2000" dirty="0">
                <a:latin typeface="+mn-lt"/>
                <a:ea typeface="+mn-ea"/>
                <a:cs typeface="+mn-ea"/>
                <a:sym typeface="+mn-lt"/>
              </a:rPr>
              <a:t>负责事前产品质量计划及管理计划书的制定与实施</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4 ) </a:t>
            </a:r>
            <a:r>
              <a:rPr lang="zh-TW" altLang="en-US" sz="2000" dirty="0">
                <a:latin typeface="+mn-lt"/>
                <a:ea typeface="+mn-ea"/>
                <a:cs typeface="+mn-ea"/>
                <a:sym typeface="+mn-lt"/>
              </a:rPr>
              <a:t>提出并检讨工程变更及技朮参数</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5 ) </a:t>
            </a:r>
            <a:r>
              <a:rPr lang="zh-TW" altLang="en-US" sz="2000" dirty="0">
                <a:latin typeface="+mn-lt"/>
                <a:ea typeface="+mn-ea"/>
                <a:cs typeface="+mn-ea"/>
                <a:sym typeface="+mn-lt"/>
              </a:rPr>
              <a:t>分析不良原因并确立对策</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6 ) </a:t>
            </a:r>
            <a:r>
              <a:rPr lang="zh-TW" altLang="en-US" sz="2000" dirty="0">
                <a:latin typeface="+mn-lt"/>
                <a:ea typeface="+mn-ea"/>
                <a:cs typeface="+mn-ea"/>
                <a:sym typeface="+mn-lt"/>
              </a:rPr>
              <a:t>上级指定的其他事项</a:t>
            </a:r>
            <a:r>
              <a:rPr lang="en-US" altLang="zh-TW" sz="2000" dirty="0">
                <a:latin typeface="+mn-lt"/>
                <a:ea typeface="+mn-ea"/>
                <a:cs typeface="+mn-ea"/>
                <a:sym typeface="+mn-lt"/>
              </a:rPr>
              <a:t>.</a:t>
            </a:r>
          </a:p>
          <a:p>
            <a:pPr eaLnBrk="1" hangingPunct="1">
              <a:lnSpc>
                <a:spcPct val="120000"/>
              </a:lnSpc>
              <a:defRPr/>
            </a:pPr>
            <a:r>
              <a:rPr lang="zh-TW" altLang="en-US" sz="2000" b="1" dirty="0">
                <a:latin typeface="+mn-lt"/>
                <a:ea typeface="+mn-ea"/>
                <a:cs typeface="+mn-ea"/>
                <a:sym typeface="+mn-lt"/>
              </a:rPr>
              <a:t>七</a:t>
            </a:r>
            <a:r>
              <a:rPr lang="en-US" altLang="zh-TW" sz="2000" b="1" dirty="0">
                <a:latin typeface="+mn-lt"/>
                <a:ea typeface="+mn-ea"/>
                <a:cs typeface="+mn-ea"/>
                <a:sym typeface="+mn-lt"/>
              </a:rPr>
              <a:t>.</a:t>
            </a:r>
            <a:r>
              <a:rPr lang="zh-TW" altLang="en-US" sz="2000" b="1" dirty="0">
                <a:latin typeface="+mn-lt"/>
                <a:ea typeface="+mn-ea"/>
                <a:cs typeface="+mn-ea"/>
                <a:sym typeface="+mn-lt"/>
              </a:rPr>
              <a:t>生产工程课机械工程师</a:t>
            </a:r>
          </a:p>
          <a:p>
            <a:pPr eaLnBrk="1" hangingPunct="1">
              <a:lnSpc>
                <a:spcPct val="120000"/>
              </a:lnSpc>
              <a:defRPr/>
            </a:pPr>
            <a:r>
              <a:rPr lang="en-US" altLang="zh-TW" sz="2000" dirty="0">
                <a:latin typeface="+mn-lt"/>
                <a:ea typeface="+mn-ea"/>
                <a:cs typeface="+mn-ea"/>
                <a:sym typeface="+mn-lt"/>
              </a:rPr>
              <a:t>1 ) </a:t>
            </a:r>
            <a:r>
              <a:rPr lang="zh-TW" altLang="en-US" sz="2000" dirty="0">
                <a:latin typeface="+mn-lt"/>
                <a:ea typeface="+mn-ea"/>
                <a:cs typeface="+mn-ea"/>
                <a:sym typeface="+mn-lt"/>
              </a:rPr>
              <a:t>直接上司是生产工程课主任</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2 ) </a:t>
            </a:r>
            <a:r>
              <a:rPr lang="zh-TW" altLang="en-US" sz="2000" dirty="0">
                <a:latin typeface="+mn-lt"/>
                <a:ea typeface="+mn-ea"/>
                <a:cs typeface="+mn-ea"/>
                <a:sym typeface="+mn-lt"/>
              </a:rPr>
              <a:t>负责所担当的生产技朮事务</a:t>
            </a:r>
            <a:r>
              <a:rPr lang="en-US" altLang="zh-TW" sz="2000" dirty="0">
                <a:latin typeface="+mn-lt"/>
                <a:ea typeface="+mn-ea"/>
                <a:cs typeface="+mn-ea"/>
                <a:sym typeface="+mn-lt"/>
              </a:rPr>
              <a:t>,</a:t>
            </a:r>
            <a:r>
              <a:rPr lang="zh-TW" altLang="en-US" sz="2000" dirty="0">
                <a:latin typeface="+mn-lt"/>
                <a:ea typeface="+mn-ea"/>
                <a:cs typeface="+mn-ea"/>
                <a:sym typeface="+mn-lt"/>
              </a:rPr>
              <a:t>并协调生产部相关生产技朮工作</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3 ) </a:t>
            </a:r>
            <a:r>
              <a:rPr lang="zh-TW" altLang="en-US" sz="2000" dirty="0">
                <a:latin typeface="+mn-lt"/>
                <a:ea typeface="+mn-ea"/>
                <a:cs typeface="+mn-ea"/>
                <a:sym typeface="+mn-lt"/>
              </a:rPr>
              <a:t>检讨</a:t>
            </a:r>
            <a:r>
              <a:rPr lang="en-US" altLang="zh-TW" sz="2000" dirty="0">
                <a:latin typeface="+mn-lt"/>
                <a:ea typeface="+mn-ea"/>
                <a:cs typeface="+mn-ea"/>
                <a:sym typeface="+mn-lt"/>
              </a:rPr>
              <a:t>,</a:t>
            </a:r>
            <a:r>
              <a:rPr lang="zh-TW" altLang="en-US" sz="2000" dirty="0">
                <a:latin typeface="+mn-lt"/>
                <a:ea typeface="+mn-ea"/>
                <a:cs typeface="+mn-ea"/>
                <a:sym typeface="+mn-lt"/>
              </a:rPr>
              <a:t>分析和研究生产结构技朮问题</a:t>
            </a:r>
            <a:r>
              <a:rPr lang="en-US" altLang="zh-TW" sz="2000" dirty="0">
                <a:latin typeface="+mn-lt"/>
                <a:ea typeface="+mn-ea"/>
                <a:cs typeface="+mn-ea"/>
                <a:sym typeface="+mn-lt"/>
              </a:rPr>
              <a:t>,</a:t>
            </a:r>
            <a:r>
              <a:rPr lang="zh-TW" altLang="en-US" sz="2000" dirty="0">
                <a:latin typeface="+mn-lt"/>
                <a:ea typeface="+mn-ea"/>
                <a:cs typeface="+mn-ea"/>
                <a:sym typeface="+mn-lt"/>
              </a:rPr>
              <a:t>并指定对策</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4 ) </a:t>
            </a:r>
            <a:r>
              <a:rPr lang="zh-TW" altLang="en-US" sz="2000" dirty="0">
                <a:latin typeface="+mn-lt"/>
                <a:ea typeface="+mn-ea"/>
                <a:cs typeface="+mn-ea"/>
                <a:sym typeface="+mn-lt"/>
              </a:rPr>
              <a:t>提出并检讨工程变更及技朮结构参数</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5 ) </a:t>
            </a:r>
            <a:r>
              <a:rPr lang="zh-TW" altLang="en-US" sz="2000" dirty="0">
                <a:latin typeface="+mn-lt"/>
                <a:ea typeface="+mn-ea"/>
                <a:cs typeface="+mn-ea"/>
                <a:sym typeface="+mn-lt"/>
              </a:rPr>
              <a:t>分析不良原因并确立对策</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6 ) </a:t>
            </a:r>
            <a:r>
              <a:rPr lang="zh-TW" altLang="en-US" sz="2000" dirty="0">
                <a:latin typeface="+mn-lt"/>
                <a:ea typeface="+mn-ea"/>
                <a:cs typeface="+mn-ea"/>
                <a:sym typeface="+mn-lt"/>
              </a:rPr>
              <a:t>检讨和管理产品的图纸</a:t>
            </a:r>
            <a:r>
              <a:rPr lang="en-US" altLang="zh-TW" sz="2000" dirty="0">
                <a:latin typeface="+mn-lt"/>
                <a:ea typeface="+mn-ea"/>
                <a:cs typeface="+mn-ea"/>
                <a:sym typeface="+mn-lt"/>
              </a:rPr>
              <a:t>;</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018" name="Text Box 2">
            <a:extLst>
              <a:ext uri="{FF2B5EF4-FFF2-40B4-BE49-F238E27FC236}">
                <a16:creationId xmlns:a16="http://schemas.microsoft.com/office/drawing/2014/main" id="{A8A47113-3D18-44CA-90FE-66C0FD619C04}"/>
              </a:ext>
            </a:extLst>
          </p:cNvPr>
          <p:cNvSpPr txBox="1">
            <a:spLocks noChangeArrowheads="1"/>
          </p:cNvSpPr>
          <p:nvPr/>
        </p:nvSpPr>
        <p:spPr bwMode="auto">
          <a:xfrm>
            <a:off x="9258300" y="1716088"/>
            <a:ext cx="6335713" cy="4533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4 ) </a:t>
            </a:r>
            <a:r>
              <a:rPr lang="zh-TW" altLang="en-US" sz="2000" dirty="0">
                <a:latin typeface="+mn-lt"/>
                <a:ea typeface="+mn-ea"/>
                <a:cs typeface="+mn-ea"/>
                <a:sym typeface="+mn-lt"/>
              </a:rPr>
              <a:t>负责测试工程</a:t>
            </a:r>
            <a:r>
              <a:rPr lang="en-US" altLang="zh-TW" sz="2000" dirty="0">
                <a:latin typeface="+mn-lt"/>
                <a:ea typeface="+mn-ea"/>
                <a:cs typeface="+mn-ea"/>
                <a:sym typeface="+mn-lt"/>
              </a:rPr>
              <a:t>,</a:t>
            </a:r>
            <a:r>
              <a:rPr lang="zh-TW" altLang="en-US" sz="2000" dirty="0">
                <a:latin typeface="+mn-lt"/>
                <a:ea typeface="+mn-ea"/>
                <a:cs typeface="+mn-ea"/>
                <a:sym typeface="+mn-lt"/>
              </a:rPr>
              <a:t>测试环境的建立和维护</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5 ) </a:t>
            </a:r>
            <a:r>
              <a:rPr lang="zh-TW" altLang="en-US" sz="2000" dirty="0">
                <a:latin typeface="+mn-lt"/>
                <a:ea typeface="+mn-ea"/>
                <a:cs typeface="+mn-ea"/>
                <a:sym typeface="+mn-lt"/>
              </a:rPr>
              <a:t>监督和管理产品的测试工艺流程</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6 ) </a:t>
            </a:r>
            <a:r>
              <a:rPr lang="zh-TW" altLang="en-US" sz="2000" dirty="0">
                <a:latin typeface="+mn-lt"/>
                <a:ea typeface="+mn-ea"/>
                <a:cs typeface="+mn-ea"/>
                <a:sym typeface="+mn-lt"/>
              </a:rPr>
              <a:t>上级指定的其他事项</a:t>
            </a:r>
            <a:r>
              <a:rPr lang="en-US" altLang="zh-TW" sz="2000" dirty="0">
                <a:latin typeface="+mn-lt"/>
                <a:ea typeface="+mn-ea"/>
                <a:cs typeface="+mn-ea"/>
                <a:sym typeface="+mn-lt"/>
              </a:rPr>
              <a:t>.</a:t>
            </a:r>
          </a:p>
          <a:p>
            <a:pPr eaLnBrk="1" hangingPunct="1">
              <a:lnSpc>
                <a:spcPct val="120000"/>
              </a:lnSpc>
              <a:defRPr/>
            </a:pPr>
            <a:r>
              <a:rPr lang="zh-TW" altLang="en-US" sz="2000" b="1" dirty="0">
                <a:latin typeface="+mn-lt"/>
                <a:ea typeface="+mn-ea"/>
                <a:cs typeface="+mn-ea"/>
                <a:sym typeface="+mn-lt"/>
              </a:rPr>
              <a:t>十</a:t>
            </a:r>
            <a:r>
              <a:rPr lang="en-US" altLang="zh-TW" sz="2000" b="1" dirty="0">
                <a:latin typeface="+mn-lt"/>
                <a:ea typeface="+mn-ea"/>
                <a:cs typeface="+mn-ea"/>
                <a:sym typeface="+mn-lt"/>
              </a:rPr>
              <a:t>. </a:t>
            </a:r>
            <a:r>
              <a:rPr lang="zh-TW" altLang="en-US" sz="2000" b="1" dirty="0">
                <a:latin typeface="+mn-lt"/>
                <a:ea typeface="+mn-ea"/>
                <a:cs typeface="+mn-ea"/>
                <a:sym typeface="+mn-lt"/>
              </a:rPr>
              <a:t>设备工程课仪器工程师</a:t>
            </a:r>
          </a:p>
          <a:p>
            <a:pPr eaLnBrk="1" hangingPunct="1">
              <a:lnSpc>
                <a:spcPct val="120000"/>
              </a:lnSpc>
              <a:defRPr/>
            </a:pPr>
            <a:r>
              <a:rPr lang="en-US" altLang="zh-TW" sz="2000" dirty="0">
                <a:latin typeface="+mn-lt"/>
                <a:ea typeface="+mn-ea"/>
                <a:cs typeface="+mn-ea"/>
                <a:sym typeface="+mn-lt"/>
              </a:rPr>
              <a:t>1 ) </a:t>
            </a:r>
            <a:r>
              <a:rPr lang="zh-TW" altLang="en-US" sz="2000" dirty="0">
                <a:latin typeface="+mn-lt"/>
                <a:ea typeface="+mn-ea"/>
                <a:cs typeface="+mn-ea"/>
                <a:sym typeface="+mn-lt"/>
              </a:rPr>
              <a:t>直接上司是设备工程课主任</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2 ) </a:t>
            </a:r>
            <a:r>
              <a:rPr lang="zh-TW" altLang="en-US" sz="2000" dirty="0">
                <a:latin typeface="+mn-lt"/>
                <a:ea typeface="+mn-ea"/>
                <a:cs typeface="+mn-ea"/>
                <a:sym typeface="+mn-lt"/>
              </a:rPr>
              <a:t>进行仪器</a:t>
            </a:r>
            <a:r>
              <a:rPr lang="en-US" altLang="zh-TW" sz="2000" dirty="0">
                <a:latin typeface="+mn-lt"/>
                <a:ea typeface="+mn-ea"/>
                <a:cs typeface="+mn-ea"/>
                <a:sym typeface="+mn-lt"/>
              </a:rPr>
              <a:t>,</a:t>
            </a:r>
            <a:r>
              <a:rPr lang="zh-TW" altLang="en-US" sz="2000" dirty="0">
                <a:latin typeface="+mn-lt"/>
                <a:ea typeface="+mn-ea"/>
                <a:cs typeface="+mn-ea"/>
                <a:sym typeface="+mn-lt"/>
              </a:rPr>
              <a:t>仪表</a:t>
            </a:r>
            <a:r>
              <a:rPr lang="en-US" altLang="zh-TW" sz="2000" dirty="0">
                <a:latin typeface="+mn-lt"/>
                <a:ea typeface="+mn-ea"/>
                <a:cs typeface="+mn-ea"/>
                <a:sym typeface="+mn-lt"/>
              </a:rPr>
              <a:t>,</a:t>
            </a:r>
            <a:r>
              <a:rPr lang="zh-TW" altLang="en-US" sz="2000" dirty="0">
                <a:latin typeface="+mn-lt"/>
                <a:ea typeface="+mn-ea"/>
                <a:cs typeface="+mn-ea"/>
                <a:sym typeface="+mn-lt"/>
              </a:rPr>
              <a:t>实验设备的检查</a:t>
            </a:r>
            <a:r>
              <a:rPr lang="en-US" altLang="zh-TW" sz="2000" dirty="0">
                <a:latin typeface="+mn-lt"/>
                <a:ea typeface="+mn-ea"/>
                <a:cs typeface="+mn-ea"/>
                <a:sym typeface="+mn-lt"/>
              </a:rPr>
              <a:t>,</a:t>
            </a:r>
            <a:r>
              <a:rPr lang="zh-TW" altLang="en-US" sz="2000" dirty="0">
                <a:latin typeface="+mn-lt"/>
                <a:ea typeface="+mn-ea"/>
                <a:cs typeface="+mn-ea"/>
                <a:sym typeface="+mn-lt"/>
              </a:rPr>
              <a:t>维护</a:t>
            </a:r>
            <a:r>
              <a:rPr lang="en-US" altLang="zh-TW" sz="2000" dirty="0">
                <a:latin typeface="+mn-lt"/>
                <a:ea typeface="+mn-ea"/>
                <a:cs typeface="+mn-ea"/>
                <a:sym typeface="+mn-lt"/>
              </a:rPr>
              <a:t>,</a:t>
            </a:r>
            <a:r>
              <a:rPr lang="zh-TW" altLang="en-US" sz="2000" dirty="0">
                <a:latin typeface="+mn-lt"/>
                <a:ea typeface="+mn-ea"/>
                <a:cs typeface="+mn-ea"/>
                <a:sym typeface="+mn-lt"/>
              </a:rPr>
              <a:t>保养和校准</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3 ) </a:t>
            </a:r>
            <a:r>
              <a:rPr lang="zh-TW" altLang="en-US" sz="2000" dirty="0">
                <a:latin typeface="+mn-lt"/>
                <a:ea typeface="+mn-ea"/>
                <a:cs typeface="+mn-ea"/>
                <a:sym typeface="+mn-lt"/>
              </a:rPr>
              <a:t>运用统计技朮进行测量体系分析</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4 ) </a:t>
            </a:r>
            <a:r>
              <a:rPr lang="zh-TW" altLang="en-US" sz="2000" dirty="0">
                <a:latin typeface="+mn-lt"/>
                <a:ea typeface="+mn-ea"/>
                <a:cs typeface="+mn-ea"/>
                <a:sym typeface="+mn-lt"/>
              </a:rPr>
              <a:t>不良仪器</a:t>
            </a:r>
            <a:r>
              <a:rPr lang="en-US" altLang="zh-TW" sz="2000" dirty="0">
                <a:latin typeface="+mn-lt"/>
                <a:ea typeface="+mn-ea"/>
                <a:cs typeface="+mn-ea"/>
                <a:sym typeface="+mn-lt"/>
              </a:rPr>
              <a:t>,</a:t>
            </a:r>
            <a:r>
              <a:rPr lang="zh-TW" altLang="en-US" sz="2000" dirty="0">
                <a:latin typeface="+mn-lt"/>
                <a:ea typeface="+mn-ea"/>
                <a:cs typeface="+mn-ea"/>
                <a:sym typeface="+mn-lt"/>
              </a:rPr>
              <a:t>仪表</a:t>
            </a:r>
            <a:r>
              <a:rPr lang="en-US" altLang="zh-TW" sz="2000" dirty="0">
                <a:latin typeface="+mn-lt"/>
                <a:ea typeface="+mn-ea"/>
                <a:cs typeface="+mn-ea"/>
                <a:sym typeface="+mn-lt"/>
              </a:rPr>
              <a:t>,</a:t>
            </a:r>
            <a:r>
              <a:rPr lang="zh-TW" altLang="en-US" sz="2000" dirty="0">
                <a:latin typeface="+mn-lt"/>
                <a:ea typeface="+mn-ea"/>
                <a:cs typeface="+mn-ea"/>
                <a:sym typeface="+mn-lt"/>
              </a:rPr>
              <a:t>实验设备的修理</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5 ) </a:t>
            </a:r>
            <a:r>
              <a:rPr lang="zh-TW" altLang="en-US" sz="2000" dirty="0">
                <a:latin typeface="+mn-lt"/>
                <a:ea typeface="+mn-ea"/>
                <a:cs typeface="+mn-ea"/>
                <a:sym typeface="+mn-lt"/>
              </a:rPr>
              <a:t>送外校正仪器申请提出</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6 ) </a:t>
            </a:r>
            <a:r>
              <a:rPr lang="zh-TW" altLang="en-US" sz="2000" dirty="0">
                <a:latin typeface="+mn-lt"/>
                <a:ea typeface="+mn-ea"/>
                <a:cs typeface="+mn-ea"/>
                <a:sym typeface="+mn-lt"/>
              </a:rPr>
              <a:t>上级指定的其他事项</a:t>
            </a:r>
            <a:r>
              <a:rPr lang="en-US" altLang="zh-TW" sz="2000" dirty="0">
                <a:latin typeface="+mn-lt"/>
                <a:ea typeface="+mn-ea"/>
                <a:cs typeface="+mn-ea"/>
                <a:sym typeface="+mn-lt"/>
              </a:rPr>
              <a:t>.</a:t>
            </a:r>
          </a:p>
          <a:p>
            <a:pPr eaLnBrk="1" hangingPunct="1">
              <a:lnSpc>
                <a:spcPct val="120000"/>
              </a:lnSpc>
              <a:defRPr/>
            </a:pPr>
            <a:r>
              <a:rPr lang="zh-TW" altLang="en-US" sz="2000" b="1" dirty="0">
                <a:latin typeface="+mn-lt"/>
                <a:ea typeface="+mn-ea"/>
                <a:cs typeface="+mn-ea"/>
                <a:sym typeface="+mn-lt"/>
              </a:rPr>
              <a:t>十一</a:t>
            </a:r>
            <a:r>
              <a:rPr lang="en-US" altLang="zh-TW" sz="2000" b="1" dirty="0">
                <a:latin typeface="+mn-lt"/>
                <a:ea typeface="+mn-ea"/>
                <a:cs typeface="+mn-ea"/>
                <a:sym typeface="+mn-lt"/>
              </a:rPr>
              <a:t>. </a:t>
            </a:r>
            <a:r>
              <a:rPr lang="zh-TW" altLang="en-US" sz="2000" b="1" dirty="0">
                <a:latin typeface="+mn-lt"/>
                <a:ea typeface="+mn-ea"/>
                <a:cs typeface="+mn-ea"/>
                <a:sym typeface="+mn-lt"/>
              </a:rPr>
              <a:t>设备工程课工具工程师</a:t>
            </a:r>
          </a:p>
          <a:p>
            <a:pPr eaLnBrk="1" hangingPunct="1">
              <a:lnSpc>
                <a:spcPct val="120000"/>
              </a:lnSpc>
              <a:defRPr/>
            </a:pPr>
            <a:r>
              <a:rPr lang="en-US" altLang="zh-TW" sz="2000" dirty="0">
                <a:latin typeface="+mn-lt"/>
                <a:ea typeface="+mn-ea"/>
                <a:cs typeface="+mn-ea"/>
                <a:sym typeface="+mn-lt"/>
              </a:rPr>
              <a:t>1 ) </a:t>
            </a:r>
            <a:r>
              <a:rPr lang="zh-TW" altLang="en-US" sz="2000" dirty="0">
                <a:latin typeface="+mn-lt"/>
                <a:ea typeface="+mn-ea"/>
                <a:cs typeface="+mn-ea"/>
                <a:sym typeface="+mn-lt"/>
              </a:rPr>
              <a:t>直接上司是设备工程课主任</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DF3D88A5-A71B-4FFA-B5FF-93E66636BAF3}"/>
              </a:ext>
            </a:extLst>
          </p:cNvPr>
          <p:cNvSpPr txBox="1"/>
          <p:nvPr/>
        </p:nvSpPr>
        <p:spPr>
          <a:xfrm>
            <a:off x="4073203" y="144240"/>
            <a:ext cx="7154043" cy="700769"/>
          </a:xfrm>
          <a:prstGeom prst="rect">
            <a:avLst/>
          </a:prstGeom>
          <a:noFill/>
          <a:effectLst/>
        </p:spPr>
        <p:txBody>
          <a:bodyPr>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第</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1</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章  工程部主管从这里开始</a:t>
            </a:r>
          </a:p>
        </p:txBody>
      </p:sp>
      <p:sp>
        <p:nvSpPr>
          <p:cNvPr id="4" name="Text Box 2">
            <a:extLst>
              <a:ext uri="{FF2B5EF4-FFF2-40B4-BE49-F238E27FC236}">
                <a16:creationId xmlns:a16="http://schemas.microsoft.com/office/drawing/2014/main" id="{CCCDA78F-2105-4692-8EB3-A9C285C54CC3}"/>
              </a:ext>
            </a:extLst>
          </p:cNvPr>
          <p:cNvSpPr txBox="1">
            <a:spLocks noChangeArrowheads="1"/>
          </p:cNvSpPr>
          <p:nvPr/>
        </p:nvSpPr>
        <p:spPr bwMode="auto">
          <a:xfrm>
            <a:off x="617538" y="1712913"/>
            <a:ext cx="7704137" cy="4533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7 ) </a:t>
            </a:r>
            <a:r>
              <a:rPr lang="zh-TW" altLang="en-US" sz="2000" dirty="0">
                <a:latin typeface="+mn-lt"/>
                <a:ea typeface="+mn-ea"/>
                <a:cs typeface="+mn-ea"/>
                <a:sym typeface="+mn-lt"/>
              </a:rPr>
              <a:t>上级指定的其他事项</a:t>
            </a:r>
            <a:r>
              <a:rPr lang="en-US" altLang="zh-TW" sz="2000" dirty="0">
                <a:latin typeface="+mn-lt"/>
                <a:ea typeface="+mn-ea"/>
                <a:cs typeface="+mn-ea"/>
                <a:sym typeface="+mn-lt"/>
              </a:rPr>
              <a:t>.</a:t>
            </a:r>
          </a:p>
          <a:p>
            <a:pPr eaLnBrk="1" hangingPunct="1">
              <a:lnSpc>
                <a:spcPct val="120000"/>
              </a:lnSpc>
              <a:defRPr/>
            </a:pPr>
            <a:r>
              <a:rPr lang="zh-TW" altLang="en-US" sz="2000" b="1" dirty="0">
                <a:latin typeface="+mn-lt"/>
                <a:ea typeface="+mn-ea"/>
                <a:cs typeface="+mn-ea"/>
                <a:sym typeface="+mn-lt"/>
              </a:rPr>
              <a:t>八</a:t>
            </a:r>
            <a:r>
              <a:rPr lang="en-US" altLang="zh-TW" sz="2000" b="1" dirty="0">
                <a:latin typeface="+mn-lt"/>
                <a:ea typeface="+mn-ea"/>
                <a:cs typeface="+mn-ea"/>
                <a:sym typeface="+mn-lt"/>
              </a:rPr>
              <a:t>.</a:t>
            </a:r>
            <a:r>
              <a:rPr lang="zh-TW" altLang="en-US" sz="2000" b="1" dirty="0">
                <a:latin typeface="+mn-lt"/>
                <a:ea typeface="+mn-ea"/>
                <a:cs typeface="+mn-ea"/>
                <a:sym typeface="+mn-lt"/>
              </a:rPr>
              <a:t>工业工程</a:t>
            </a:r>
            <a:r>
              <a:rPr lang="en-US" altLang="zh-TW" sz="2000" b="1" dirty="0">
                <a:latin typeface="+mn-lt"/>
                <a:ea typeface="+mn-ea"/>
                <a:cs typeface="+mn-ea"/>
                <a:sym typeface="+mn-lt"/>
              </a:rPr>
              <a:t>/</a:t>
            </a:r>
            <a:r>
              <a:rPr lang="zh-TW" altLang="en-US" sz="2000" b="1" dirty="0">
                <a:latin typeface="+mn-lt"/>
                <a:ea typeface="+mn-ea"/>
                <a:cs typeface="+mn-ea"/>
                <a:sym typeface="+mn-lt"/>
              </a:rPr>
              <a:t>工艺工程师</a:t>
            </a:r>
          </a:p>
          <a:p>
            <a:pPr eaLnBrk="1" hangingPunct="1">
              <a:lnSpc>
                <a:spcPct val="120000"/>
              </a:lnSpc>
              <a:defRPr/>
            </a:pPr>
            <a:r>
              <a:rPr lang="en-US" altLang="zh-TW" sz="2000" dirty="0">
                <a:latin typeface="+mn-lt"/>
                <a:ea typeface="+mn-ea"/>
                <a:cs typeface="+mn-ea"/>
                <a:sym typeface="+mn-lt"/>
              </a:rPr>
              <a:t>1 ) </a:t>
            </a:r>
            <a:r>
              <a:rPr lang="zh-TW" altLang="en-US" sz="2000" dirty="0">
                <a:latin typeface="+mn-lt"/>
                <a:ea typeface="+mn-ea"/>
                <a:cs typeface="+mn-ea"/>
                <a:sym typeface="+mn-lt"/>
              </a:rPr>
              <a:t>直接上司是生产工程课主任</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2 ) </a:t>
            </a:r>
            <a:r>
              <a:rPr lang="zh-TW" altLang="en-US" sz="2000" dirty="0">
                <a:latin typeface="+mn-lt"/>
                <a:ea typeface="+mn-ea"/>
                <a:cs typeface="+mn-ea"/>
                <a:sym typeface="+mn-lt"/>
              </a:rPr>
              <a:t>负责所担当的产品工艺事务</a:t>
            </a:r>
            <a:r>
              <a:rPr lang="en-US" altLang="zh-TW" sz="2000" dirty="0">
                <a:latin typeface="+mn-lt"/>
                <a:ea typeface="+mn-ea"/>
                <a:cs typeface="+mn-ea"/>
                <a:sym typeface="+mn-lt"/>
              </a:rPr>
              <a:t>,</a:t>
            </a:r>
            <a:r>
              <a:rPr lang="zh-TW" altLang="en-US" sz="2000" dirty="0">
                <a:latin typeface="+mn-lt"/>
                <a:ea typeface="+mn-ea"/>
                <a:cs typeface="+mn-ea"/>
                <a:sym typeface="+mn-lt"/>
              </a:rPr>
              <a:t>并协调生产部相关产品的工艺工作</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3 ) </a:t>
            </a:r>
            <a:r>
              <a:rPr lang="zh-TW" altLang="en-US" sz="2000" dirty="0">
                <a:latin typeface="+mn-lt"/>
                <a:ea typeface="+mn-ea"/>
                <a:cs typeface="+mn-ea"/>
                <a:sym typeface="+mn-lt"/>
              </a:rPr>
              <a:t>负责生产工艺要求和作业指导书的制成</a:t>
            </a:r>
            <a:r>
              <a:rPr lang="en-US" altLang="zh-TW" sz="2000" dirty="0">
                <a:latin typeface="+mn-lt"/>
                <a:ea typeface="+mn-ea"/>
                <a:cs typeface="+mn-ea"/>
                <a:sym typeface="+mn-lt"/>
              </a:rPr>
              <a:t>,</a:t>
            </a:r>
            <a:r>
              <a:rPr lang="zh-TW" altLang="en-US" sz="2000" dirty="0">
                <a:latin typeface="+mn-lt"/>
                <a:ea typeface="+mn-ea"/>
                <a:cs typeface="+mn-ea"/>
                <a:sym typeface="+mn-lt"/>
              </a:rPr>
              <a:t>检讨等事项</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4 ) </a:t>
            </a:r>
            <a:r>
              <a:rPr lang="zh-TW" altLang="en-US" sz="2000" dirty="0">
                <a:latin typeface="+mn-lt"/>
                <a:ea typeface="+mn-ea"/>
                <a:cs typeface="+mn-ea"/>
                <a:sym typeface="+mn-lt"/>
              </a:rPr>
              <a:t>负责</a:t>
            </a:r>
            <a:r>
              <a:rPr lang="en-US" altLang="zh-TW" sz="2000" dirty="0">
                <a:latin typeface="+mn-lt"/>
                <a:ea typeface="+mn-ea"/>
                <a:cs typeface="+mn-ea"/>
                <a:sym typeface="+mn-lt"/>
              </a:rPr>
              <a:t>JIT</a:t>
            </a:r>
            <a:r>
              <a:rPr lang="zh-TW" altLang="en-US" sz="2000" dirty="0">
                <a:latin typeface="+mn-lt"/>
                <a:ea typeface="+mn-ea"/>
                <a:cs typeface="+mn-ea"/>
                <a:sym typeface="+mn-lt"/>
              </a:rPr>
              <a:t>方式事项工作</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5 ) </a:t>
            </a:r>
            <a:r>
              <a:rPr lang="zh-TW" altLang="en-US" sz="2000" dirty="0">
                <a:latin typeface="+mn-lt"/>
                <a:ea typeface="+mn-ea"/>
                <a:cs typeface="+mn-ea"/>
                <a:sym typeface="+mn-lt"/>
              </a:rPr>
              <a:t>检讨和管理产品的工艺流程</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6 ) </a:t>
            </a:r>
            <a:r>
              <a:rPr lang="zh-TW" altLang="en-US" sz="2000" dirty="0">
                <a:latin typeface="+mn-lt"/>
                <a:ea typeface="+mn-ea"/>
                <a:cs typeface="+mn-ea"/>
                <a:sym typeface="+mn-lt"/>
              </a:rPr>
              <a:t>上级指定的其他事项</a:t>
            </a:r>
            <a:r>
              <a:rPr lang="en-US" altLang="zh-TW" sz="2000" dirty="0">
                <a:latin typeface="+mn-lt"/>
                <a:ea typeface="+mn-ea"/>
                <a:cs typeface="+mn-ea"/>
                <a:sym typeface="+mn-lt"/>
              </a:rPr>
              <a:t>.</a:t>
            </a:r>
          </a:p>
          <a:p>
            <a:pPr eaLnBrk="1" hangingPunct="1">
              <a:lnSpc>
                <a:spcPct val="120000"/>
              </a:lnSpc>
              <a:defRPr/>
            </a:pPr>
            <a:r>
              <a:rPr lang="zh-TW" altLang="en-US" sz="2000" b="1" dirty="0">
                <a:latin typeface="+mn-lt"/>
                <a:ea typeface="+mn-ea"/>
                <a:cs typeface="+mn-ea"/>
                <a:sym typeface="+mn-lt"/>
              </a:rPr>
              <a:t>九 </a:t>
            </a:r>
            <a:r>
              <a:rPr lang="en-US" altLang="zh-TW" sz="2000" b="1" dirty="0">
                <a:latin typeface="+mn-lt"/>
                <a:ea typeface="+mn-ea"/>
                <a:cs typeface="+mn-ea"/>
                <a:sym typeface="+mn-lt"/>
              </a:rPr>
              <a:t>) </a:t>
            </a:r>
            <a:r>
              <a:rPr lang="zh-TW" altLang="en-US" sz="2000" b="1" dirty="0">
                <a:latin typeface="+mn-lt"/>
                <a:ea typeface="+mn-ea"/>
                <a:cs typeface="+mn-ea"/>
                <a:sym typeface="+mn-lt"/>
              </a:rPr>
              <a:t>测试工程师</a:t>
            </a:r>
          </a:p>
          <a:p>
            <a:pPr eaLnBrk="1" hangingPunct="1">
              <a:lnSpc>
                <a:spcPct val="120000"/>
              </a:lnSpc>
              <a:defRPr/>
            </a:pPr>
            <a:r>
              <a:rPr lang="en-US" altLang="zh-TW" sz="2000" dirty="0">
                <a:latin typeface="+mn-lt"/>
                <a:ea typeface="+mn-ea"/>
                <a:cs typeface="+mn-ea"/>
                <a:sym typeface="+mn-lt"/>
              </a:rPr>
              <a:t>1 ) </a:t>
            </a:r>
            <a:r>
              <a:rPr lang="zh-TW" altLang="en-US" sz="2000" dirty="0">
                <a:latin typeface="+mn-lt"/>
                <a:ea typeface="+mn-ea"/>
                <a:cs typeface="+mn-ea"/>
                <a:sym typeface="+mn-lt"/>
              </a:rPr>
              <a:t>直接上司是生产工程课主任</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2 ) </a:t>
            </a:r>
            <a:r>
              <a:rPr lang="zh-TW" altLang="en-US" sz="2000" dirty="0">
                <a:latin typeface="+mn-lt"/>
                <a:ea typeface="+mn-ea"/>
                <a:cs typeface="+mn-ea"/>
                <a:sym typeface="+mn-lt"/>
              </a:rPr>
              <a:t>负责所担当的产品测试事务</a:t>
            </a:r>
            <a:r>
              <a:rPr lang="en-US" altLang="zh-TW" sz="2000" dirty="0">
                <a:latin typeface="+mn-lt"/>
                <a:ea typeface="+mn-ea"/>
                <a:cs typeface="+mn-ea"/>
                <a:sym typeface="+mn-lt"/>
              </a:rPr>
              <a:t>,</a:t>
            </a:r>
            <a:r>
              <a:rPr lang="zh-TW" altLang="en-US" sz="2000" dirty="0">
                <a:latin typeface="+mn-lt"/>
                <a:ea typeface="+mn-ea"/>
                <a:cs typeface="+mn-ea"/>
                <a:sym typeface="+mn-lt"/>
              </a:rPr>
              <a:t>并协调生产部相关产品测试工作</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3 ) </a:t>
            </a:r>
            <a:r>
              <a:rPr lang="zh-TW" altLang="en-US" sz="2000" dirty="0">
                <a:latin typeface="+mn-lt"/>
                <a:ea typeface="+mn-ea"/>
                <a:cs typeface="+mn-ea"/>
                <a:sym typeface="+mn-lt"/>
              </a:rPr>
              <a:t>负责生产测试标准和指导书的制成</a:t>
            </a:r>
            <a:r>
              <a:rPr lang="en-US" altLang="zh-TW" sz="2000" dirty="0">
                <a:latin typeface="+mn-lt"/>
                <a:ea typeface="+mn-ea"/>
                <a:cs typeface="+mn-ea"/>
                <a:sym typeface="+mn-lt"/>
              </a:rPr>
              <a:t>,</a:t>
            </a:r>
            <a:r>
              <a:rPr lang="zh-TW" altLang="en-US" sz="2000" dirty="0">
                <a:latin typeface="+mn-lt"/>
                <a:ea typeface="+mn-ea"/>
                <a:cs typeface="+mn-ea"/>
                <a:sym typeface="+mn-lt"/>
              </a:rPr>
              <a:t>检讨等事项</a:t>
            </a:r>
            <a:r>
              <a:rPr lang="en-US" altLang="zh-TW" sz="2000" dirty="0">
                <a:latin typeface="+mn-lt"/>
                <a:ea typeface="+mn-ea"/>
                <a:cs typeface="+mn-ea"/>
                <a:sym typeface="+mn-lt"/>
              </a:rPr>
              <a:t>;</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Text Box 2">
            <a:extLst>
              <a:ext uri="{FF2B5EF4-FFF2-40B4-BE49-F238E27FC236}">
                <a16:creationId xmlns:a16="http://schemas.microsoft.com/office/drawing/2014/main" id="{67DF3370-B83A-4601-A4F0-C4281BFC5DCE}"/>
              </a:ext>
            </a:extLst>
          </p:cNvPr>
          <p:cNvSpPr txBox="1">
            <a:spLocks noChangeArrowheads="1"/>
          </p:cNvSpPr>
          <p:nvPr/>
        </p:nvSpPr>
        <p:spPr bwMode="auto">
          <a:xfrm>
            <a:off x="1481138" y="1944688"/>
            <a:ext cx="13681075" cy="4533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a:latin typeface="+mn-lt"/>
                <a:ea typeface="+mn-ea"/>
                <a:cs typeface="+mn-ea"/>
                <a:sym typeface="+mn-lt"/>
              </a:rPr>
              <a:t>2 )</a:t>
            </a:r>
            <a:r>
              <a:rPr lang="zh-TW" altLang="en-US" sz="2000">
                <a:latin typeface="+mn-lt"/>
                <a:ea typeface="+mn-ea"/>
                <a:cs typeface="+mn-ea"/>
                <a:sym typeface="+mn-lt"/>
              </a:rPr>
              <a:t>进行工具</a:t>
            </a:r>
            <a:r>
              <a:rPr lang="en-US" altLang="zh-TW" sz="2000">
                <a:latin typeface="+mn-lt"/>
                <a:ea typeface="+mn-ea"/>
                <a:cs typeface="+mn-ea"/>
                <a:sym typeface="+mn-lt"/>
              </a:rPr>
              <a:t>,</a:t>
            </a:r>
            <a:r>
              <a:rPr lang="zh-TW" altLang="en-US" sz="2000">
                <a:latin typeface="+mn-lt"/>
                <a:ea typeface="+mn-ea"/>
                <a:cs typeface="+mn-ea"/>
                <a:sym typeface="+mn-lt"/>
              </a:rPr>
              <a:t>设备的检查</a:t>
            </a:r>
            <a:r>
              <a:rPr lang="en-US" altLang="zh-TW" sz="2000">
                <a:latin typeface="+mn-lt"/>
                <a:ea typeface="+mn-ea"/>
                <a:cs typeface="+mn-ea"/>
                <a:sym typeface="+mn-lt"/>
              </a:rPr>
              <a:t>,</a:t>
            </a:r>
            <a:r>
              <a:rPr lang="zh-TW" altLang="en-US" sz="2000">
                <a:latin typeface="+mn-lt"/>
                <a:ea typeface="+mn-ea"/>
                <a:cs typeface="+mn-ea"/>
                <a:sym typeface="+mn-lt"/>
              </a:rPr>
              <a:t>维护</a:t>
            </a:r>
            <a:r>
              <a:rPr lang="en-US" altLang="zh-TW" sz="2000">
                <a:latin typeface="+mn-lt"/>
                <a:ea typeface="+mn-ea"/>
                <a:cs typeface="+mn-ea"/>
                <a:sym typeface="+mn-lt"/>
              </a:rPr>
              <a:t>,</a:t>
            </a:r>
            <a:r>
              <a:rPr lang="zh-TW" altLang="en-US" sz="2000">
                <a:latin typeface="+mn-lt"/>
                <a:ea typeface="+mn-ea"/>
                <a:cs typeface="+mn-ea"/>
                <a:sym typeface="+mn-lt"/>
              </a:rPr>
              <a:t>保养和量具校准</a:t>
            </a:r>
            <a:r>
              <a:rPr lang="en-US" altLang="zh-TW" sz="2000">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3 ) </a:t>
            </a:r>
            <a:r>
              <a:rPr lang="zh-TW" altLang="en-US" sz="2000">
                <a:latin typeface="+mn-lt"/>
                <a:ea typeface="+mn-ea"/>
                <a:cs typeface="+mn-ea"/>
                <a:sym typeface="+mn-lt"/>
              </a:rPr>
              <a:t>负责新产品工具的申请和准备</a:t>
            </a:r>
            <a:r>
              <a:rPr lang="en-US" altLang="zh-TW" sz="2000">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4 ) </a:t>
            </a:r>
            <a:r>
              <a:rPr lang="zh-TW" altLang="en-US" sz="2000">
                <a:latin typeface="+mn-lt"/>
                <a:ea typeface="+mn-ea"/>
                <a:cs typeface="+mn-ea"/>
                <a:sym typeface="+mn-lt"/>
              </a:rPr>
              <a:t>执行相关程序对工具和设备进行管理</a:t>
            </a:r>
            <a:r>
              <a:rPr lang="en-US" altLang="zh-TW" sz="2000">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5 ) </a:t>
            </a:r>
            <a:r>
              <a:rPr lang="zh-TW" altLang="en-US" sz="2000">
                <a:latin typeface="+mn-lt"/>
                <a:ea typeface="+mn-ea"/>
                <a:cs typeface="+mn-ea"/>
                <a:sym typeface="+mn-lt"/>
              </a:rPr>
              <a:t>保证所有工具在最佳状态和效果下使用</a:t>
            </a:r>
            <a:r>
              <a:rPr lang="en-US" altLang="zh-TW" sz="2000">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6 ) </a:t>
            </a:r>
            <a:r>
              <a:rPr lang="zh-TW" altLang="en-US" sz="2000">
                <a:latin typeface="+mn-lt"/>
                <a:ea typeface="+mn-ea"/>
                <a:cs typeface="+mn-ea"/>
                <a:sym typeface="+mn-lt"/>
              </a:rPr>
              <a:t>送外校正量具申请提出</a:t>
            </a:r>
            <a:r>
              <a:rPr lang="en-US" altLang="zh-TW" sz="2000">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7 ) </a:t>
            </a:r>
            <a:r>
              <a:rPr lang="zh-TW" altLang="en-US" sz="2000">
                <a:latin typeface="+mn-lt"/>
                <a:ea typeface="+mn-ea"/>
                <a:cs typeface="+mn-ea"/>
                <a:sym typeface="+mn-lt"/>
              </a:rPr>
              <a:t>上级指定的其他事项</a:t>
            </a:r>
            <a:r>
              <a:rPr lang="en-US" altLang="zh-TW" sz="2000">
                <a:latin typeface="+mn-lt"/>
                <a:ea typeface="+mn-ea"/>
                <a:cs typeface="+mn-ea"/>
                <a:sym typeface="+mn-lt"/>
              </a:rPr>
              <a:t>.</a:t>
            </a:r>
          </a:p>
          <a:p>
            <a:pPr eaLnBrk="1" hangingPunct="1">
              <a:lnSpc>
                <a:spcPct val="120000"/>
              </a:lnSpc>
              <a:defRPr/>
            </a:pPr>
            <a:r>
              <a:rPr lang="zh-TW" altLang="en-US" sz="2000" b="1">
                <a:latin typeface="+mn-lt"/>
                <a:ea typeface="+mn-ea"/>
                <a:cs typeface="+mn-ea"/>
                <a:sym typeface="+mn-lt"/>
              </a:rPr>
              <a:t>十二</a:t>
            </a:r>
            <a:r>
              <a:rPr lang="en-US" altLang="zh-TW" sz="2000" b="1">
                <a:latin typeface="+mn-lt"/>
                <a:ea typeface="+mn-ea"/>
                <a:cs typeface="+mn-ea"/>
                <a:sym typeface="+mn-lt"/>
              </a:rPr>
              <a:t>. </a:t>
            </a:r>
            <a:r>
              <a:rPr lang="zh-TW" altLang="en-US" sz="2000" b="1">
                <a:latin typeface="+mn-lt"/>
                <a:ea typeface="+mn-ea"/>
                <a:cs typeface="+mn-ea"/>
                <a:sym typeface="+mn-lt"/>
              </a:rPr>
              <a:t>设备工程课设备工程师</a:t>
            </a:r>
          </a:p>
          <a:p>
            <a:pPr eaLnBrk="1" hangingPunct="1">
              <a:lnSpc>
                <a:spcPct val="120000"/>
              </a:lnSpc>
              <a:defRPr/>
            </a:pPr>
            <a:r>
              <a:rPr lang="en-US" altLang="zh-TW" sz="2000">
                <a:latin typeface="+mn-lt"/>
                <a:ea typeface="+mn-ea"/>
                <a:cs typeface="+mn-ea"/>
                <a:sym typeface="+mn-lt"/>
              </a:rPr>
              <a:t>1 ) </a:t>
            </a:r>
            <a:r>
              <a:rPr lang="zh-TW" altLang="en-US" sz="2000">
                <a:latin typeface="+mn-lt"/>
                <a:ea typeface="+mn-ea"/>
                <a:cs typeface="+mn-ea"/>
                <a:sym typeface="+mn-lt"/>
              </a:rPr>
              <a:t>直接上司是设备工程课主任</a:t>
            </a:r>
            <a:r>
              <a:rPr lang="en-US" altLang="zh-TW" sz="2000">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2 ) </a:t>
            </a:r>
            <a:r>
              <a:rPr lang="zh-TW" altLang="en-US" sz="2000">
                <a:latin typeface="+mn-lt"/>
                <a:ea typeface="+mn-ea"/>
                <a:cs typeface="+mn-ea"/>
                <a:sym typeface="+mn-lt"/>
              </a:rPr>
              <a:t>进行自动插机</a:t>
            </a:r>
            <a:r>
              <a:rPr lang="en-US" altLang="zh-TW" sz="2000">
                <a:latin typeface="+mn-lt"/>
                <a:ea typeface="+mn-ea"/>
                <a:cs typeface="+mn-ea"/>
                <a:sym typeface="+mn-lt"/>
              </a:rPr>
              <a:t>,</a:t>
            </a:r>
            <a:r>
              <a:rPr lang="zh-TW" altLang="en-US" sz="2000">
                <a:latin typeface="+mn-lt"/>
                <a:ea typeface="+mn-ea"/>
                <a:cs typeface="+mn-ea"/>
                <a:sym typeface="+mn-lt"/>
              </a:rPr>
              <a:t>波峰焊机和</a:t>
            </a:r>
            <a:r>
              <a:rPr lang="en-US" altLang="zh-TW" sz="2000">
                <a:latin typeface="+mn-lt"/>
                <a:ea typeface="+mn-ea"/>
                <a:cs typeface="+mn-ea"/>
                <a:sym typeface="+mn-lt"/>
              </a:rPr>
              <a:t>SMD</a:t>
            </a:r>
            <a:r>
              <a:rPr lang="zh-TW" altLang="en-US" sz="2000">
                <a:latin typeface="+mn-lt"/>
                <a:ea typeface="+mn-ea"/>
                <a:cs typeface="+mn-ea"/>
                <a:sym typeface="+mn-lt"/>
              </a:rPr>
              <a:t>的检查</a:t>
            </a:r>
            <a:r>
              <a:rPr lang="en-US" altLang="zh-TW" sz="2000">
                <a:latin typeface="+mn-lt"/>
                <a:ea typeface="+mn-ea"/>
                <a:cs typeface="+mn-ea"/>
                <a:sym typeface="+mn-lt"/>
              </a:rPr>
              <a:t>,</a:t>
            </a:r>
            <a:r>
              <a:rPr lang="zh-TW" altLang="en-US" sz="2000">
                <a:latin typeface="+mn-lt"/>
                <a:ea typeface="+mn-ea"/>
                <a:cs typeface="+mn-ea"/>
                <a:sym typeface="+mn-lt"/>
              </a:rPr>
              <a:t>维护</a:t>
            </a:r>
            <a:r>
              <a:rPr lang="en-US" altLang="zh-TW" sz="2000">
                <a:latin typeface="+mn-lt"/>
                <a:ea typeface="+mn-ea"/>
                <a:cs typeface="+mn-ea"/>
                <a:sym typeface="+mn-lt"/>
              </a:rPr>
              <a:t>,</a:t>
            </a:r>
            <a:r>
              <a:rPr lang="zh-TW" altLang="en-US" sz="2000">
                <a:latin typeface="+mn-lt"/>
                <a:ea typeface="+mn-ea"/>
                <a:cs typeface="+mn-ea"/>
                <a:sym typeface="+mn-lt"/>
              </a:rPr>
              <a:t>保养</a:t>
            </a:r>
            <a:r>
              <a:rPr lang="en-US" altLang="zh-TW" sz="2000">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3 ) </a:t>
            </a:r>
            <a:r>
              <a:rPr lang="zh-TW" altLang="en-US" sz="2000">
                <a:latin typeface="+mn-lt"/>
                <a:ea typeface="+mn-ea"/>
                <a:cs typeface="+mn-ea"/>
                <a:sym typeface="+mn-lt"/>
              </a:rPr>
              <a:t>负责自插</a:t>
            </a:r>
            <a:r>
              <a:rPr lang="en-US" altLang="zh-TW" sz="2000">
                <a:latin typeface="+mn-lt"/>
                <a:ea typeface="+mn-ea"/>
                <a:cs typeface="+mn-ea"/>
                <a:sym typeface="+mn-lt"/>
              </a:rPr>
              <a:t>,SMD</a:t>
            </a:r>
            <a:r>
              <a:rPr lang="zh-TW" altLang="en-US" sz="2000">
                <a:latin typeface="+mn-lt"/>
                <a:ea typeface="+mn-ea"/>
                <a:cs typeface="+mn-ea"/>
                <a:sym typeface="+mn-lt"/>
              </a:rPr>
              <a:t>设备预备品的保存</a:t>
            </a:r>
            <a:r>
              <a:rPr lang="en-US" altLang="zh-TW" sz="2000">
                <a:latin typeface="+mn-lt"/>
                <a:ea typeface="+mn-ea"/>
                <a:cs typeface="+mn-ea"/>
                <a:sym typeface="+mn-lt"/>
              </a:rPr>
              <a:t>,</a:t>
            </a:r>
            <a:r>
              <a:rPr lang="zh-TW" altLang="en-US" sz="2000">
                <a:latin typeface="+mn-lt"/>
                <a:ea typeface="+mn-ea"/>
                <a:cs typeface="+mn-ea"/>
                <a:sym typeface="+mn-lt"/>
              </a:rPr>
              <a:t>采购及档案记录</a:t>
            </a:r>
            <a:r>
              <a:rPr lang="en-US" altLang="zh-TW" sz="2000">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4 ) </a:t>
            </a:r>
            <a:r>
              <a:rPr lang="zh-TW" altLang="en-US" sz="2000">
                <a:latin typeface="+mn-lt"/>
                <a:ea typeface="+mn-ea"/>
                <a:cs typeface="+mn-ea"/>
                <a:sym typeface="+mn-lt"/>
              </a:rPr>
              <a:t>有关设备的运行事项要求和操作规程制定</a:t>
            </a:r>
            <a:r>
              <a:rPr lang="en-US" altLang="zh-TW" sz="2000">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5 ) </a:t>
            </a:r>
            <a:r>
              <a:rPr lang="zh-TW" altLang="en-US" sz="2000">
                <a:latin typeface="+mn-lt"/>
                <a:ea typeface="+mn-ea"/>
                <a:cs typeface="+mn-ea"/>
                <a:sym typeface="+mn-lt"/>
              </a:rPr>
              <a:t>保证所管理的设备在最佳状态和效果下使用</a:t>
            </a:r>
            <a:r>
              <a:rPr lang="en-US" altLang="zh-TW" sz="2000">
                <a:latin typeface="+mn-lt"/>
                <a:ea typeface="+mn-ea"/>
                <a:cs typeface="+mn-ea"/>
                <a:sym typeface="+mn-lt"/>
              </a:rPr>
              <a:t>;</a:t>
            </a:r>
          </a:p>
        </p:txBody>
      </p:sp>
      <p:sp>
        <p:nvSpPr>
          <p:cNvPr id="3" name="文本框 2">
            <a:extLst>
              <a:ext uri="{FF2B5EF4-FFF2-40B4-BE49-F238E27FC236}">
                <a16:creationId xmlns:a16="http://schemas.microsoft.com/office/drawing/2014/main" id="{C6A52681-2F2A-4327-B7E2-8E7DDDFA6AEE}"/>
              </a:ext>
            </a:extLst>
          </p:cNvPr>
          <p:cNvSpPr txBox="1"/>
          <p:nvPr/>
        </p:nvSpPr>
        <p:spPr>
          <a:xfrm>
            <a:off x="4073203" y="144240"/>
            <a:ext cx="7154043" cy="700769"/>
          </a:xfrm>
          <a:prstGeom prst="rect">
            <a:avLst/>
          </a:prstGeom>
          <a:noFill/>
          <a:effectLst/>
        </p:spPr>
        <p:txBody>
          <a:bodyPr>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第</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1</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章  工程部主管从这里开始</a:t>
            </a:r>
          </a:p>
        </p:txBody>
      </p:sp>
      <p:sp>
        <p:nvSpPr>
          <p:cNvPr id="4" name="Text Box 2">
            <a:extLst>
              <a:ext uri="{FF2B5EF4-FFF2-40B4-BE49-F238E27FC236}">
                <a16:creationId xmlns:a16="http://schemas.microsoft.com/office/drawing/2014/main" id="{60E9A676-D97F-4906-BE07-94016B7BC6EE}"/>
              </a:ext>
            </a:extLst>
          </p:cNvPr>
          <p:cNvSpPr txBox="1">
            <a:spLocks noChangeArrowheads="1"/>
          </p:cNvSpPr>
          <p:nvPr/>
        </p:nvSpPr>
        <p:spPr bwMode="auto">
          <a:xfrm>
            <a:off x="9042400" y="2016125"/>
            <a:ext cx="6480175" cy="4533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6 ) </a:t>
            </a:r>
            <a:r>
              <a:rPr lang="zh-TW" altLang="en-US" sz="2000" dirty="0">
                <a:latin typeface="+mn-lt"/>
                <a:ea typeface="+mn-ea"/>
                <a:cs typeface="+mn-ea"/>
                <a:sym typeface="+mn-lt"/>
              </a:rPr>
              <a:t>送外或外请维修的设备提出申请</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7 ) </a:t>
            </a:r>
            <a:r>
              <a:rPr lang="zh-TW" altLang="en-US" sz="2000" dirty="0">
                <a:latin typeface="+mn-lt"/>
                <a:ea typeface="+mn-ea"/>
                <a:cs typeface="+mn-ea"/>
                <a:sym typeface="+mn-lt"/>
              </a:rPr>
              <a:t>上级指定的其他事项</a:t>
            </a:r>
            <a:r>
              <a:rPr lang="en-US" altLang="zh-TW" sz="2000" dirty="0">
                <a:latin typeface="+mn-lt"/>
                <a:ea typeface="+mn-ea"/>
                <a:cs typeface="+mn-ea"/>
                <a:sym typeface="+mn-lt"/>
              </a:rPr>
              <a:t>.</a:t>
            </a:r>
          </a:p>
          <a:p>
            <a:pPr eaLnBrk="1" hangingPunct="1">
              <a:lnSpc>
                <a:spcPct val="120000"/>
              </a:lnSpc>
              <a:defRPr/>
            </a:pPr>
            <a:r>
              <a:rPr lang="zh-TW" altLang="en-US" sz="2000" b="1" dirty="0">
                <a:latin typeface="+mn-lt"/>
                <a:ea typeface="+mn-ea"/>
                <a:cs typeface="+mn-ea"/>
                <a:sym typeface="+mn-lt"/>
              </a:rPr>
              <a:t>十三</a:t>
            </a:r>
            <a:r>
              <a:rPr lang="en-US" altLang="zh-TW" sz="2000" b="1" dirty="0">
                <a:latin typeface="+mn-lt"/>
                <a:ea typeface="+mn-ea"/>
                <a:cs typeface="+mn-ea"/>
                <a:sym typeface="+mn-lt"/>
              </a:rPr>
              <a:t>. </a:t>
            </a:r>
            <a:r>
              <a:rPr lang="zh-TW" altLang="en-US" sz="2000" b="1" dirty="0">
                <a:latin typeface="+mn-lt"/>
                <a:ea typeface="+mn-ea"/>
                <a:cs typeface="+mn-ea"/>
                <a:sym typeface="+mn-lt"/>
              </a:rPr>
              <a:t>工程部技朮员</a:t>
            </a:r>
          </a:p>
          <a:p>
            <a:pPr eaLnBrk="1" hangingPunct="1">
              <a:lnSpc>
                <a:spcPct val="120000"/>
              </a:lnSpc>
              <a:defRPr/>
            </a:pPr>
            <a:r>
              <a:rPr lang="en-US" altLang="zh-TW" sz="2000" dirty="0">
                <a:latin typeface="+mn-lt"/>
                <a:ea typeface="+mn-ea"/>
                <a:cs typeface="+mn-ea"/>
                <a:sym typeface="+mn-lt"/>
              </a:rPr>
              <a:t>1 ) </a:t>
            </a:r>
            <a:r>
              <a:rPr lang="zh-TW" altLang="en-US" sz="2000" dirty="0">
                <a:latin typeface="+mn-lt"/>
                <a:ea typeface="+mn-ea"/>
                <a:cs typeface="+mn-ea"/>
                <a:sym typeface="+mn-lt"/>
              </a:rPr>
              <a:t>直接上司是与之相关的工程师</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2 ) </a:t>
            </a:r>
            <a:r>
              <a:rPr lang="zh-TW" altLang="en-US" sz="2000" dirty="0">
                <a:latin typeface="+mn-lt"/>
                <a:ea typeface="+mn-ea"/>
                <a:cs typeface="+mn-ea"/>
                <a:sym typeface="+mn-lt"/>
              </a:rPr>
              <a:t>协助上司的工作</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3 ) </a:t>
            </a:r>
            <a:r>
              <a:rPr lang="zh-TW" altLang="en-US" sz="2000" dirty="0">
                <a:latin typeface="+mn-lt"/>
                <a:ea typeface="+mn-ea"/>
                <a:cs typeface="+mn-ea"/>
                <a:sym typeface="+mn-lt"/>
              </a:rPr>
              <a:t>对所担当的任务及时并优质地完成</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4 ) </a:t>
            </a:r>
            <a:r>
              <a:rPr lang="zh-TW" altLang="en-US" sz="2000" dirty="0">
                <a:latin typeface="+mn-lt"/>
                <a:ea typeface="+mn-ea"/>
                <a:cs typeface="+mn-ea"/>
                <a:sym typeface="+mn-lt"/>
              </a:rPr>
              <a:t>处理质量异常问题</a:t>
            </a:r>
            <a:r>
              <a:rPr lang="en-US" altLang="zh-TW" sz="2000" dirty="0">
                <a:latin typeface="+mn-lt"/>
                <a:ea typeface="+mn-ea"/>
                <a:cs typeface="+mn-ea"/>
                <a:sym typeface="+mn-lt"/>
              </a:rPr>
              <a:t>,</a:t>
            </a:r>
            <a:r>
              <a:rPr lang="zh-TW" altLang="en-US" sz="2000" dirty="0">
                <a:latin typeface="+mn-lt"/>
                <a:ea typeface="+mn-ea"/>
                <a:cs typeface="+mn-ea"/>
                <a:sym typeface="+mn-lt"/>
              </a:rPr>
              <a:t>有责任进行分析</a:t>
            </a:r>
            <a:r>
              <a:rPr lang="en-US" altLang="zh-TW" sz="2000" dirty="0">
                <a:latin typeface="+mn-lt"/>
                <a:ea typeface="+mn-ea"/>
                <a:cs typeface="+mn-ea"/>
                <a:sym typeface="+mn-lt"/>
              </a:rPr>
              <a:t>,</a:t>
            </a:r>
            <a:r>
              <a:rPr lang="zh-TW" altLang="en-US" sz="2000" dirty="0">
                <a:latin typeface="+mn-lt"/>
                <a:ea typeface="+mn-ea"/>
                <a:cs typeface="+mn-ea"/>
                <a:sym typeface="+mn-lt"/>
              </a:rPr>
              <a:t>对策</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5 ) </a:t>
            </a:r>
            <a:r>
              <a:rPr lang="zh-TW" altLang="en-US" sz="2000" dirty="0">
                <a:latin typeface="+mn-lt"/>
                <a:ea typeface="+mn-ea"/>
                <a:cs typeface="+mn-ea"/>
                <a:sym typeface="+mn-lt"/>
              </a:rPr>
              <a:t>检讨生产部提出的不适合的工程事项</a:t>
            </a:r>
            <a:r>
              <a:rPr lang="en-US" altLang="zh-TW" sz="2000" dirty="0">
                <a:latin typeface="+mn-lt"/>
                <a:ea typeface="+mn-ea"/>
                <a:cs typeface="+mn-ea"/>
                <a:sym typeface="+mn-lt"/>
              </a:rPr>
              <a:t>,</a:t>
            </a:r>
            <a:r>
              <a:rPr lang="zh-TW" altLang="en-US" sz="2000" dirty="0">
                <a:latin typeface="+mn-lt"/>
                <a:ea typeface="+mn-ea"/>
                <a:cs typeface="+mn-ea"/>
                <a:sym typeface="+mn-lt"/>
              </a:rPr>
              <a:t>并确认</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6 ) </a:t>
            </a:r>
            <a:r>
              <a:rPr lang="zh-TW" altLang="en-US" sz="2000" dirty="0">
                <a:latin typeface="+mn-lt"/>
                <a:ea typeface="+mn-ea"/>
                <a:cs typeface="+mn-ea"/>
                <a:sym typeface="+mn-lt"/>
              </a:rPr>
              <a:t>上级指定的其他事项</a:t>
            </a:r>
            <a:r>
              <a:rPr lang="en-US" altLang="zh-TW" sz="2000" dirty="0">
                <a:latin typeface="+mn-lt"/>
                <a:ea typeface="+mn-ea"/>
                <a:cs typeface="+mn-ea"/>
                <a:sym typeface="+mn-lt"/>
              </a:rPr>
              <a:t>.</a:t>
            </a:r>
          </a:p>
          <a:p>
            <a:pPr eaLnBrk="1" hangingPunct="1">
              <a:lnSpc>
                <a:spcPct val="120000"/>
              </a:lnSpc>
              <a:defRPr/>
            </a:pPr>
            <a:r>
              <a:rPr lang="zh-TW" altLang="en-US" sz="2000" b="1" dirty="0">
                <a:latin typeface="+mn-lt"/>
                <a:ea typeface="+mn-ea"/>
                <a:cs typeface="+mn-ea"/>
                <a:sym typeface="+mn-lt"/>
              </a:rPr>
              <a:t>十四</a:t>
            </a:r>
            <a:r>
              <a:rPr lang="en-US" altLang="zh-TW" sz="2000" b="1" dirty="0">
                <a:latin typeface="+mn-lt"/>
                <a:ea typeface="+mn-ea"/>
                <a:cs typeface="+mn-ea"/>
                <a:sym typeface="+mn-lt"/>
              </a:rPr>
              <a:t>. </a:t>
            </a:r>
            <a:r>
              <a:rPr lang="zh-TW" altLang="en-US" sz="2000" b="1" dirty="0">
                <a:latin typeface="+mn-lt"/>
                <a:ea typeface="+mn-ea"/>
                <a:cs typeface="+mn-ea"/>
                <a:sym typeface="+mn-lt"/>
              </a:rPr>
              <a:t>工程部文员</a:t>
            </a:r>
          </a:p>
          <a:p>
            <a:pPr eaLnBrk="1" hangingPunct="1">
              <a:lnSpc>
                <a:spcPct val="120000"/>
              </a:lnSpc>
              <a:defRPr/>
            </a:pPr>
            <a:r>
              <a:rPr lang="en-US" altLang="zh-TW" sz="2000" dirty="0">
                <a:latin typeface="+mn-lt"/>
                <a:ea typeface="+mn-ea"/>
                <a:cs typeface="+mn-ea"/>
                <a:sym typeface="+mn-lt"/>
              </a:rPr>
              <a:t>1 ) </a:t>
            </a:r>
            <a:r>
              <a:rPr lang="zh-TW" altLang="en-US" sz="2000" dirty="0">
                <a:latin typeface="+mn-lt"/>
                <a:ea typeface="+mn-ea"/>
                <a:cs typeface="+mn-ea"/>
                <a:sym typeface="+mn-lt"/>
              </a:rPr>
              <a:t>直接上司是工程部主管</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2 ) </a:t>
            </a:r>
            <a:r>
              <a:rPr lang="zh-TW" altLang="en-US" sz="2000" dirty="0">
                <a:latin typeface="+mn-lt"/>
                <a:ea typeface="+mn-ea"/>
                <a:cs typeface="+mn-ea"/>
                <a:sym typeface="+mn-lt"/>
              </a:rPr>
              <a:t>工程文件收发登记和处理</a:t>
            </a:r>
            <a:r>
              <a:rPr lang="en-US" altLang="zh-TW" sz="2000" dirty="0">
                <a:latin typeface="+mn-lt"/>
                <a:ea typeface="+mn-ea"/>
                <a:cs typeface="+mn-ea"/>
                <a:sym typeface="+mn-lt"/>
              </a:rPr>
              <a:t>; </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90" name="Text Box 2">
            <a:extLst>
              <a:ext uri="{FF2B5EF4-FFF2-40B4-BE49-F238E27FC236}">
                <a16:creationId xmlns:a16="http://schemas.microsoft.com/office/drawing/2014/main" id="{B58AB047-3A55-40A9-916C-32241694374C}"/>
              </a:ext>
            </a:extLst>
          </p:cNvPr>
          <p:cNvSpPr txBox="1">
            <a:spLocks noChangeArrowheads="1"/>
          </p:cNvSpPr>
          <p:nvPr/>
        </p:nvSpPr>
        <p:spPr bwMode="auto">
          <a:xfrm>
            <a:off x="1336675" y="1165225"/>
            <a:ext cx="13681075" cy="4532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3 ) </a:t>
            </a:r>
            <a:r>
              <a:rPr lang="zh-TW" altLang="en-US" sz="2000" dirty="0">
                <a:latin typeface="+mn-lt"/>
                <a:ea typeface="+mn-ea"/>
                <a:cs typeface="+mn-ea"/>
                <a:sym typeface="+mn-lt"/>
              </a:rPr>
              <a:t>部门办公室的日常事处理</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4 ) </a:t>
            </a:r>
            <a:r>
              <a:rPr lang="zh-TW" altLang="en-US" sz="2000" dirty="0">
                <a:latin typeface="+mn-lt"/>
                <a:ea typeface="+mn-ea"/>
                <a:cs typeface="+mn-ea"/>
                <a:sym typeface="+mn-lt"/>
              </a:rPr>
              <a:t>上级指定的其他任务</a:t>
            </a:r>
            <a:r>
              <a:rPr lang="en-US" altLang="zh-TW" sz="2000" dirty="0">
                <a:latin typeface="+mn-lt"/>
                <a:ea typeface="+mn-ea"/>
                <a:cs typeface="+mn-ea"/>
                <a:sym typeface="+mn-lt"/>
              </a:rPr>
              <a:t>.</a:t>
            </a:r>
          </a:p>
          <a:p>
            <a:pPr eaLnBrk="1" hangingPunct="1">
              <a:lnSpc>
                <a:spcPct val="120000"/>
              </a:lnSpc>
              <a:defRPr/>
            </a:pPr>
            <a:r>
              <a:rPr lang="zh-TW" altLang="en-US" sz="2000" b="1" dirty="0">
                <a:latin typeface="+mn-lt"/>
                <a:ea typeface="+mn-ea"/>
                <a:cs typeface="+mn-ea"/>
                <a:sym typeface="+mn-lt"/>
              </a:rPr>
              <a:t>十五</a:t>
            </a:r>
            <a:r>
              <a:rPr lang="en-US" altLang="zh-TW" sz="2000" b="1" dirty="0">
                <a:latin typeface="+mn-lt"/>
                <a:ea typeface="+mn-ea"/>
                <a:cs typeface="+mn-ea"/>
                <a:sym typeface="+mn-lt"/>
              </a:rPr>
              <a:t>. </a:t>
            </a:r>
            <a:r>
              <a:rPr lang="zh-TW" altLang="en-US" sz="2000" b="1" dirty="0">
                <a:latin typeface="+mn-lt"/>
                <a:ea typeface="+mn-ea"/>
                <a:cs typeface="+mn-ea"/>
                <a:sym typeface="+mn-lt"/>
              </a:rPr>
              <a:t>生产工程课</a:t>
            </a:r>
            <a:r>
              <a:rPr lang="en-US" altLang="zh-TW" sz="2000" b="1" dirty="0">
                <a:latin typeface="+mn-lt"/>
                <a:ea typeface="+mn-ea"/>
                <a:cs typeface="+mn-ea"/>
                <a:sym typeface="+mn-lt"/>
              </a:rPr>
              <a:t>/</a:t>
            </a:r>
            <a:r>
              <a:rPr lang="zh-TW" altLang="en-US" sz="2000" b="1" dirty="0">
                <a:latin typeface="+mn-lt"/>
                <a:ea typeface="+mn-ea"/>
                <a:cs typeface="+mn-ea"/>
                <a:sym typeface="+mn-lt"/>
              </a:rPr>
              <a:t>设备工程课文员</a:t>
            </a:r>
          </a:p>
          <a:p>
            <a:pPr eaLnBrk="1" hangingPunct="1">
              <a:lnSpc>
                <a:spcPct val="120000"/>
              </a:lnSpc>
              <a:defRPr/>
            </a:pPr>
            <a:r>
              <a:rPr lang="en-US" altLang="zh-TW" sz="2000" dirty="0">
                <a:latin typeface="+mn-lt"/>
                <a:ea typeface="+mn-ea"/>
                <a:cs typeface="+mn-ea"/>
                <a:sym typeface="+mn-lt"/>
              </a:rPr>
              <a:t>1 ) </a:t>
            </a:r>
            <a:r>
              <a:rPr lang="zh-TW" altLang="en-US" sz="2000" dirty="0">
                <a:latin typeface="+mn-lt"/>
                <a:ea typeface="+mn-ea"/>
                <a:cs typeface="+mn-ea"/>
                <a:sym typeface="+mn-lt"/>
              </a:rPr>
              <a:t>直接上司是相关部门主任</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2 ) </a:t>
            </a:r>
            <a:r>
              <a:rPr lang="zh-TW" altLang="en-US" sz="2000" dirty="0">
                <a:latin typeface="+mn-lt"/>
                <a:ea typeface="+mn-ea"/>
                <a:cs typeface="+mn-ea"/>
                <a:sym typeface="+mn-lt"/>
              </a:rPr>
              <a:t>部门文件收发登记和处理</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3 ) </a:t>
            </a:r>
            <a:r>
              <a:rPr lang="zh-TW" altLang="en-US" sz="2000" dirty="0">
                <a:latin typeface="+mn-lt"/>
                <a:ea typeface="+mn-ea"/>
                <a:cs typeface="+mn-ea"/>
                <a:sym typeface="+mn-lt"/>
              </a:rPr>
              <a:t>部门办公室的日常事务处理</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4 ) </a:t>
            </a:r>
            <a:r>
              <a:rPr lang="zh-TW" altLang="en-US" sz="2000" dirty="0">
                <a:latin typeface="+mn-lt"/>
                <a:ea typeface="+mn-ea"/>
                <a:cs typeface="+mn-ea"/>
                <a:sym typeface="+mn-lt"/>
              </a:rPr>
              <a:t>收集相关的信息并制定成文件交部门主管</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5 ) </a:t>
            </a:r>
            <a:r>
              <a:rPr lang="zh-TW" altLang="en-US" sz="2000" dirty="0">
                <a:latin typeface="+mn-lt"/>
                <a:ea typeface="+mn-ea"/>
                <a:cs typeface="+mn-ea"/>
                <a:sym typeface="+mn-lt"/>
              </a:rPr>
              <a:t>上级指定的其他任务</a:t>
            </a:r>
            <a:r>
              <a:rPr lang="en-US" altLang="zh-TW" sz="2000" dirty="0">
                <a:latin typeface="+mn-lt"/>
                <a:ea typeface="+mn-ea"/>
                <a:cs typeface="+mn-ea"/>
                <a:sym typeface="+mn-lt"/>
              </a:rPr>
              <a:t>.</a:t>
            </a:r>
          </a:p>
          <a:p>
            <a:pPr eaLnBrk="1" hangingPunct="1">
              <a:lnSpc>
                <a:spcPct val="120000"/>
              </a:lnSpc>
              <a:defRPr/>
            </a:pPr>
            <a:r>
              <a:rPr lang="zh-TW" altLang="en-US" sz="2000" b="1" dirty="0">
                <a:latin typeface="+mn-lt"/>
                <a:ea typeface="+mn-ea"/>
                <a:cs typeface="+mn-ea"/>
                <a:sym typeface="+mn-lt"/>
              </a:rPr>
              <a:t>十六</a:t>
            </a:r>
            <a:r>
              <a:rPr lang="en-US" altLang="zh-TW" sz="2000" b="1" dirty="0">
                <a:latin typeface="+mn-lt"/>
                <a:ea typeface="+mn-ea"/>
                <a:cs typeface="+mn-ea"/>
                <a:sym typeface="+mn-lt"/>
              </a:rPr>
              <a:t>. </a:t>
            </a:r>
            <a:r>
              <a:rPr lang="zh-TW" altLang="en-US" sz="2000" b="1" dirty="0">
                <a:latin typeface="+mn-lt"/>
                <a:ea typeface="+mn-ea"/>
                <a:cs typeface="+mn-ea"/>
                <a:sym typeface="+mn-lt"/>
              </a:rPr>
              <a:t>绘图员</a:t>
            </a:r>
            <a:r>
              <a:rPr lang="en-US" altLang="zh-TW" sz="2000" b="1" dirty="0">
                <a:latin typeface="+mn-lt"/>
                <a:ea typeface="+mn-ea"/>
                <a:cs typeface="+mn-ea"/>
                <a:sym typeface="+mn-lt"/>
              </a:rPr>
              <a:t>/</a:t>
            </a:r>
            <a:r>
              <a:rPr lang="zh-TW" altLang="en-US" sz="2000" b="1" dirty="0">
                <a:latin typeface="+mn-lt"/>
                <a:ea typeface="+mn-ea"/>
                <a:cs typeface="+mn-ea"/>
                <a:sym typeface="+mn-lt"/>
              </a:rPr>
              <a:t>检查员</a:t>
            </a:r>
          </a:p>
          <a:p>
            <a:pPr eaLnBrk="1" hangingPunct="1">
              <a:lnSpc>
                <a:spcPct val="120000"/>
              </a:lnSpc>
              <a:defRPr/>
            </a:pPr>
            <a:r>
              <a:rPr lang="en-US" altLang="zh-TW" sz="2000" dirty="0">
                <a:latin typeface="+mn-lt"/>
                <a:ea typeface="+mn-ea"/>
                <a:cs typeface="+mn-ea"/>
                <a:sym typeface="+mn-lt"/>
              </a:rPr>
              <a:t>1 ) </a:t>
            </a:r>
            <a:r>
              <a:rPr lang="zh-TW" altLang="en-US" sz="2000" dirty="0">
                <a:latin typeface="+mn-lt"/>
                <a:ea typeface="+mn-ea"/>
                <a:cs typeface="+mn-ea"/>
                <a:sym typeface="+mn-lt"/>
              </a:rPr>
              <a:t>直接上司是相关部门工程师</a:t>
            </a:r>
            <a:r>
              <a:rPr lang="en-US" altLang="zh-TW" sz="2000" dirty="0">
                <a:latin typeface="+mn-lt"/>
                <a:ea typeface="+mn-ea"/>
                <a:cs typeface="+mn-ea"/>
                <a:sym typeface="+mn-lt"/>
              </a:rPr>
              <a:t>/</a:t>
            </a:r>
            <a:r>
              <a:rPr lang="zh-TW" altLang="en-US" sz="2000" dirty="0">
                <a:latin typeface="+mn-lt"/>
                <a:ea typeface="+mn-ea"/>
                <a:cs typeface="+mn-ea"/>
                <a:sym typeface="+mn-lt"/>
              </a:rPr>
              <a:t>技朮员</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2 ) </a:t>
            </a:r>
            <a:r>
              <a:rPr lang="zh-TW" altLang="en-US" sz="2000" dirty="0">
                <a:latin typeface="+mn-lt"/>
                <a:ea typeface="+mn-ea"/>
                <a:cs typeface="+mn-ea"/>
                <a:sym typeface="+mn-lt"/>
              </a:rPr>
              <a:t>对所担当的任务及时并优质地完成</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3 ) </a:t>
            </a:r>
            <a:r>
              <a:rPr lang="zh-TW" altLang="en-US" sz="2000" dirty="0">
                <a:latin typeface="+mn-lt"/>
                <a:ea typeface="+mn-ea"/>
                <a:cs typeface="+mn-ea"/>
                <a:sym typeface="+mn-lt"/>
              </a:rPr>
              <a:t>执行上司指派事项</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88BF5FCD-019E-48C3-B585-773DE790659F}"/>
              </a:ext>
            </a:extLst>
          </p:cNvPr>
          <p:cNvSpPr txBox="1"/>
          <p:nvPr/>
        </p:nvSpPr>
        <p:spPr>
          <a:xfrm>
            <a:off x="4073203" y="144240"/>
            <a:ext cx="7154043" cy="700769"/>
          </a:xfrm>
          <a:prstGeom prst="rect">
            <a:avLst/>
          </a:prstGeom>
          <a:noFill/>
          <a:effectLst/>
        </p:spPr>
        <p:txBody>
          <a:bodyPr>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第</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1</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章  工程部主管从这里开始</a:t>
            </a:r>
          </a:p>
        </p:txBody>
      </p:sp>
      <p:sp>
        <p:nvSpPr>
          <p:cNvPr id="4" name="Text Box 2">
            <a:extLst>
              <a:ext uri="{FF2B5EF4-FFF2-40B4-BE49-F238E27FC236}">
                <a16:creationId xmlns:a16="http://schemas.microsoft.com/office/drawing/2014/main" id="{16E18546-8EC4-487F-B564-6AAA8041B59F}"/>
              </a:ext>
            </a:extLst>
          </p:cNvPr>
          <p:cNvSpPr txBox="1">
            <a:spLocks noChangeArrowheads="1"/>
          </p:cNvSpPr>
          <p:nvPr/>
        </p:nvSpPr>
        <p:spPr bwMode="auto">
          <a:xfrm>
            <a:off x="1336675" y="5905500"/>
            <a:ext cx="13681075" cy="157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4 ) </a:t>
            </a:r>
            <a:r>
              <a:rPr lang="zh-TW" altLang="en-US" sz="2000" dirty="0">
                <a:latin typeface="+mn-lt"/>
                <a:ea typeface="+mn-ea"/>
                <a:cs typeface="+mn-ea"/>
                <a:sym typeface="+mn-lt"/>
              </a:rPr>
              <a:t>上级指定的其他任务</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defRPr/>
            </a:pPr>
            <a:r>
              <a:rPr lang="en-US" altLang="zh-TW" sz="2000" b="1" dirty="0">
                <a:latin typeface="+mn-lt"/>
                <a:ea typeface="+mn-ea"/>
                <a:cs typeface="+mn-ea"/>
                <a:sym typeface="+mn-lt"/>
              </a:rPr>
              <a:t>1.3 </a:t>
            </a:r>
            <a:r>
              <a:rPr lang="zh-TW" altLang="en-US" sz="2000" b="1" dirty="0">
                <a:latin typeface="+mn-lt"/>
                <a:ea typeface="+mn-ea"/>
                <a:cs typeface="+mn-ea"/>
                <a:sym typeface="+mn-lt"/>
              </a:rPr>
              <a:t>动态的工程技朮管理</a:t>
            </a:r>
          </a:p>
          <a:p>
            <a:pPr eaLnBrk="1" hangingPunct="1">
              <a:lnSpc>
                <a:spcPct val="120000"/>
              </a:lnSpc>
              <a:defRPr/>
            </a:pPr>
            <a:r>
              <a:rPr lang="zh-TW" altLang="en-US" sz="2000" dirty="0">
                <a:latin typeface="+mn-lt"/>
                <a:ea typeface="+mn-ea"/>
                <a:cs typeface="+mn-ea"/>
                <a:sym typeface="+mn-lt"/>
              </a:rPr>
              <a:t>   这里的动态是相对于工程技朮管理的有效性而言的</a:t>
            </a:r>
            <a:r>
              <a:rPr lang="en-US" altLang="zh-TW" sz="2000" dirty="0">
                <a:latin typeface="+mn-lt"/>
                <a:ea typeface="+mn-ea"/>
                <a:cs typeface="+mn-ea"/>
                <a:sym typeface="+mn-lt"/>
              </a:rPr>
              <a:t>.</a:t>
            </a:r>
            <a:r>
              <a:rPr lang="zh-TW" altLang="en-US" sz="2000" dirty="0">
                <a:latin typeface="+mn-lt"/>
                <a:ea typeface="+mn-ea"/>
                <a:cs typeface="+mn-ea"/>
                <a:sym typeface="+mn-lt"/>
              </a:rPr>
              <a:t>因各种工程技朮性文件和要求会在改进的过程中发生变化</a:t>
            </a:r>
            <a:r>
              <a:rPr lang="en-US" altLang="zh-TW" sz="2000" dirty="0">
                <a:latin typeface="+mn-lt"/>
                <a:ea typeface="+mn-ea"/>
                <a:cs typeface="+mn-ea"/>
                <a:sym typeface="+mn-lt"/>
              </a:rPr>
              <a:t>,</a:t>
            </a:r>
            <a:r>
              <a:rPr lang="zh-TW" altLang="en-US" sz="2000" dirty="0">
                <a:latin typeface="+mn-lt"/>
                <a:ea typeface="+mn-ea"/>
                <a:cs typeface="+mn-ea"/>
                <a:sym typeface="+mn-lt"/>
              </a:rPr>
              <a:t>为了能识别和追踪这些变化</a:t>
            </a:r>
            <a:r>
              <a:rPr lang="en-US" altLang="zh-TW" sz="2000" dirty="0">
                <a:latin typeface="+mn-lt"/>
                <a:ea typeface="+mn-ea"/>
                <a:cs typeface="+mn-ea"/>
                <a:sym typeface="+mn-lt"/>
              </a:rPr>
              <a:t>,</a:t>
            </a:r>
            <a:r>
              <a:rPr lang="zh-TW" altLang="en-US" sz="2000" dirty="0">
                <a:latin typeface="+mn-lt"/>
                <a:ea typeface="+mn-ea"/>
                <a:cs typeface="+mn-ea"/>
                <a:sym typeface="+mn-lt"/>
              </a:rPr>
              <a:t>并确保其效果</a:t>
            </a:r>
            <a:r>
              <a:rPr lang="en-US" altLang="zh-TW" sz="2000" dirty="0">
                <a:latin typeface="+mn-lt"/>
                <a:ea typeface="+mn-ea"/>
                <a:cs typeface="+mn-ea"/>
                <a:sym typeface="+mn-lt"/>
              </a:rPr>
              <a:t>,</a:t>
            </a:r>
            <a:r>
              <a:rPr lang="zh-TW" altLang="en-US" sz="2000" dirty="0">
                <a:latin typeface="+mn-lt"/>
                <a:ea typeface="+mn-ea"/>
                <a:cs typeface="+mn-ea"/>
                <a:sym typeface="+mn-lt"/>
              </a:rPr>
              <a:t>故要求对变更内容实施版次控制和长期保存这些变更的证据</a:t>
            </a:r>
            <a:r>
              <a:rPr lang="en-US" altLang="zh-TW" sz="2000" dirty="0">
                <a:latin typeface="+mn-lt"/>
                <a:ea typeface="+mn-ea"/>
                <a:cs typeface="+mn-ea"/>
                <a:sym typeface="+mn-lt"/>
              </a:rPr>
              <a:t>.</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AutoShape 2">
            <a:extLst>
              <a:ext uri="{FF2B5EF4-FFF2-40B4-BE49-F238E27FC236}">
                <a16:creationId xmlns:a16="http://schemas.microsoft.com/office/drawing/2014/main" id="{08BA5F12-1591-4F13-975E-155F3D52184B}"/>
              </a:ext>
            </a:extLst>
          </p:cNvPr>
          <p:cNvSpPr>
            <a:spLocks noChangeArrowheads="1"/>
          </p:cNvSpPr>
          <p:nvPr/>
        </p:nvSpPr>
        <p:spPr bwMode="auto">
          <a:xfrm>
            <a:off x="1754188" y="1374775"/>
            <a:ext cx="2622550" cy="1192213"/>
          </a:xfrm>
          <a:prstGeom prst="flowChartMultidocument">
            <a:avLst/>
          </a:prstGeom>
          <a:ln>
            <a:headEnd/>
            <a:tailEnd/>
          </a:ln>
        </p:spPr>
        <p:style>
          <a:lnRef idx="1">
            <a:schemeClr val="accent3"/>
          </a:lnRef>
          <a:fillRef idx="3">
            <a:schemeClr val="accent3"/>
          </a:fillRef>
          <a:effectRef idx="2">
            <a:schemeClr val="accent3"/>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质量计划</a:t>
            </a:r>
          </a:p>
        </p:txBody>
      </p:sp>
      <p:sp>
        <p:nvSpPr>
          <p:cNvPr id="81923" name="AutoShape 3">
            <a:extLst>
              <a:ext uri="{FF2B5EF4-FFF2-40B4-BE49-F238E27FC236}">
                <a16:creationId xmlns:a16="http://schemas.microsoft.com/office/drawing/2014/main" id="{179A707C-88CD-47BD-87AB-29B86BAC8C32}"/>
              </a:ext>
            </a:extLst>
          </p:cNvPr>
          <p:cNvSpPr>
            <a:spLocks noChangeArrowheads="1"/>
          </p:cNvSpPr>
          <p:nvPr/>
        </p:nvSpPr>
        <p:spPr bwMode="auto">
          <a:xfrm>
            <a:off x="5175250" y="1374775"/>
            <a:ext cx="2622550" cy="1192213"/>
          </a:xfrm>
          <a:prstGeom prst="flowChartMultidocument">
            <a:avLst/>
          </a:prstGeom>
          <a:ln>
            <a:headEnd/>
            <a:tailEnd/>
          </a:ln>
        </p:spPr>
        <p:style>
          <a:lnRef idx="1">
            <a:schemeClr val="accent3"/>
          </a:lnRef>
          <a:fillRef idx="3">
            <a:schemeClr val="accent3"/>
          </a:fillRef>
          <a:effectRef idx="2">
            <a:schemeClr val="accent3"/>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图纸文件</a:t>
            </a:r>
          </a:p>
        </p:txBody>
      </p:sp>
      <p:sp>
        <p:nvSpPr>
          <p:cNvPr id="81924" name="AutoShape 4">
            <a:extLst>
              <a:ext uri="{FF2B5EF4-FFF2-40B4-BE49-F238E27FC236}">
                <a16:creationId xmlns:a16="http://schemas.microsoft.com/office/drawing/2014/main" id="{EA875009-394F-4DC4-B320-7B6C785B73F5}"/>
              </a:ext>
            </a:extLst>
          </p:cNvPr>
          <p:cNvSpPr>
            <a:spLocks noChangeArrowheads="1"/>
          </p:cNvSpPr>
          <p:nvPr/>
        </p:nvSpPr>
        <p:spPr bwMode="auto">
          <a:xfrm>
            <a:off x="8594725" y="1374775"/>
            <a:ext cx="2622550" cy="1192213"/>
          </a:xfrm>
          <a:prstGeom prst="flowChartMultidocument">
            <a:avLst/>
          </a:prstGeom>
          <a:ln>
            <a:headEnd/>
            <a:tailEnd/>
          </a:ln>
        </p:spPr>
        <p:style>
          <a:lnRef idx="1">
            <a:schemeClr val="accent3"/>
          </a:lnRef>
          <a:fillRef idx="3">
            <a:schemeClr val="accent3"/>
          </a:fillRef>
          <a:effectRef idx="2">
            <a:schemeClr val="accent3"/>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监控计划</a:t>
            </a:r>
          </a:p>
        </p:txBody>
      </p:sp>
      <p:sp>
        <p:nvSpPr>
          <p:cNvPr id="81925" name="AutoShape 5">
            <a:extLst>
              <a:ext uri="{FF2B5EF4-FFF2-40B4-BE49-F238E27FC236}">
                <a16:creationId xmlns:a16="http://schemas.microsoft.com/office/drawing/2014/main" id="{020B7315-DEB7-41D8-A22D-FB0D77F1FDCF}"/>
              </a:ext>
            </a:extLst>
          </p:cNvPr>
          <p:cNvSpPr>
            <a:spLocks noChangeArrowheads="1"/>
          </p:cNvSpPr>
          <p:nvPr/>
        </p:nvSpPr>
        <p:spPr bwMode="auto">
          <a:xfrm>
            <a:off x="12015788" y="1477963"/>
            <a:ext cx="2622550" cy="1192212"/>
          </a:xfrm>
          <a:prstGeom prst="flowChartMultidocument">
            <a:avLst/>
          </a:prstGeom>
          <a:ln>
            <a:headEnd/>
            <a:tailEnd/>
          </a:ln>
        </p:spPr>
        <p:style>
          <a:lnRef idx="1">
            <a:schemeClr val="accent3"/>
          </a:lnRef>
          <a:fillRef idx="3">
            <a:schemeClr val="accent3"/>
          </a:fillRef>
          <a:effectRef idx="2">
            <a:schemeClr val="accent3"/>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指导书</a:t>
            </a:r>
          </a:p>
        </p:txBody>
      </p:sp>
      <p:sp>
        <p:nvSpPr>
          <p:cNvPr id="81926" name="Rectangle 6">
            <a:extLst>
              <a:ext uri="{FF2B5EF4-FFF2-40B4-BE49-F238E27FC236}">
                <a16:creationId xmlns:a16="http://schemas.microsoft.com/office/drawing/2014/main" id="{6097E286-2B3A-4AC0-A091-07B25BA115A9}"/>
              </a:ext>
            </a:extLst>
          </p:cNvPr>
          <p:cNvSpPr>
            <a:spLocks noChangeArrowheads="1"/>
          </p:cNvSpPr>
          <p:nvPr/>
        </p:nvSpPr>
        <p:spPr bwMode="auto">
          <a:xfrm>
            <a:off x="1958975" y="3270250"/>
            <a:ext cx="12655550" cy="595313"/>
          </a:xfrm>
          <a:prstGeom prst="rect">
            <a:avLst/>
          </a:prstGeom>
          <a:ln>
            <a:headEnd/>
            <a:tailEnd/>
          </a:ln>
        </p:spPr>
        <p:style>
          <a:lnRef idx="1">
            <a:schemeClr val="accent3"/>
          </a:lnRef>
          <a:fillRef idx="3">
            <a:schemeClr val="accent3"/>
          </a:fillRef>
          <a:effectRef idx="2">
            <a:schemeClr val="accent3"/>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动   态   管   理</a:t>
            </a:r>
          </a:p>
        </p:txBody>
      </p:sp>
      <p:sp>
        <p:nvSpPr>
          <p:cNvPr id="81927" name="Rectangle 7">
            <a:extLst>
              <a:ext uri="{FF2B5EF4-FFF2-40B4-BE49-F238E27FC236}">
                <a16:creationId xmlns:a16="http://schemas.microsoft.com/office/drawing/2014/main" id="{1FFCCE39-A70B-4487-855E-77C8A8FA1428}"/>
              </a:ext>
            </a:extLst>
          </p:cNvPr>
          <p:cNvSpPr>
            <a:spLocks noChangeArrowheads="1"/>
          </p:cNvSpPr>
          <p:nvPr/>
        </p:nvSpPr>
        <p:spPr bwMode="auto">
          <a:xfrm>
            <a:off x="1958975" y="4470400"/>
            <a:ext cx="2393950" cy="511175"/>
          </a:xfrm>
          <a:prstGeom prst="rect">
            <a:avLst/>
          </a:prstGeom>
          <a:ln>
            <a:headEnd/>
            <a:tailEnd/>
          </a:ln>
        </p:spPr>
        <p:style>
          <a:lnRef idx="1">
            <a:schemeClr val="accent3"/>
          </a:lnRef>
          <a:fillRef idx="3">
            <a:schemeClr val="accent3"/>
          </a:fillRef>
          <a:effectRef idx="2">
            <a:schemeClr val="accent3"/>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变更申请</a:t>
            </a:r>
          </a:p>
        </p:txBody>
      </p:sp>
      <p:sp>
        <p:nvSpPr>
          <p:cNvPr id="81928" name="Rectangle 8">
            <a:extLst>
              <a:ext uri="{FF2B5EF4-FFF2-40B4-BE49-F238E27FC236}">
                <a16:creationId xmlns:a16="http://schemas.microsoft.com/office/drawing/2014/main" id="{6FA0B42A-6792-417E-9641-C8B2423026FC}"/>
              </a:ext>
            </a:extLst>
          </p:cNvPr>
          <p:cNvSpPr>
            <a:spLocks noChangeArrowheads="1"/>
          </p:cNvSpPr>
          <p:nvPr/>
        </p:nvSpPr>
        <p:spPr bwMode="auto">
          <a:xfrm>
            <a:off x="3841750" y="5153025"/>
            <a:ext cx="2393950" cy="511175"/>
          </a:xfrm>
          <a:prstGeom prst="rect">
            <a:avLst/>
          </a:prstGeom>
          <a:ln>
            <a:headEnd/>
            <a:tailEnd/>
          </a:ln>
        </p:spPr>
        <p:style>
          <a:lnRef idx="1">
            <a:schemeClr val="accent3"/>
          </a:lnRef>
          <a:fillRef idx="3">
            <a:schemeClr val="accent3"/>
          </a:fillRef>
          <a:effectRef idx="2">
            <a:schemeClr val="accent3"/>
          </a:effectRef>
          <a:fontRef idx="minor">
            <a:schemeClr val="lt1"/>
          </a:fontRef>
        </p:style>
        <p:txBody>
          <a:bodyPr wrap="none" lIns="131644" tIns="65823" rIns="131644" bIns="65823" anchor="ctr"/>
          <a:lstStyle/>
          <a:p>
            <a:pPr algn="ctr" eaLnBrk="1" hangingPunct="1">
              <a:lnSpc>
                <a:spcPct val="120000"/>
              </a:lnSpc>
              <a:defRPr/>
            </a:pPr>
            <a:r>
              <a:rPr lang="zh-TW" altLang="en-US" sz="2000" dirty="0">
                <a:cs typeface="+mn-ea"/>
                <a:sym typeface="+mn-lt"/>
              </a:rPr>
              <a:t>版次管理</a:t>
            </a:r>
          </a:p>
        </p:txBody>
      </p:sp>
      <p:sp>
        <p:nvSpPr>
          <p:cNvPr id="81929" name="Rectangle 9">
            <a:extLst>
              <a:ext uri="{FF2B5EF4-FFF2-40B4-BE49-F238E27FC236}">
                <a16:creationId xmlns:a16="http://schemas.microsoft.com/office/drawing/2014/main" id="{5D2FEF88-D266-4D75-9DE5-675A475AA4D9}"/>
              </a:ext>
            </a:extLst>
          </p:cNvPr>
          <p:cNvSpPr>
            <a:spLocks noChangeArrowheads="1"/>
          </p:cNvSpPr>
          <p:nvPr/>
        </p:nvSpPr>
        <p:spPr bwMode="auto">
          <a:xfrm>
            <a:off x="5837238" y="5834063"/>
            <a:ext cx="2393950" cy="511175"/>
          </a:xfrm>
          <a:prstGeom prst="rect">
            <a:avLst/>
          </a:prstGeom>
          <a:ln>
            <a:headEnd/>
            <a:tailEnd/>
          </a:ln>
        </p:spPr>
        <p:style>
          <a:lnRef idx="1">
            <a:schemeClr val="accent3"/>
          </a:lnRef>
          <a:fillRef idx="3">
            <a:schemeClr val="accent3"/>
          </a:fillRef>
          <a:effectRef idx="2">
            <a:schemeClr val="accent3"/>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受控发行</a:t>
            </a:r>
          </a:p>
        </p:txBody>
      </p:sp>
      <p:sp>
        <p:nvSpPr>
          <p:cNvPr id="81930" name="Rectangle 10">
            <a:extLst>
              <a:ext uri="{FF2B5EF4-FFF2-40B4-BE49-F238E27FC236}">
                <a16:creationId xmlns:a16="http://schemas.microsoft.com/office/drawing/2014/main" id="{C5801AE0-FAE2-438D-8140-450CFBE40819}"/>
              </a:ext>
            </a:extLst>
          </p:cNvPr>
          <p:cNvSpPr>
            <a:spLocks noChangeArrowheads="1"/>
          </p:cNvSpPr>
          <p:nvPr/>
        </p:nvSpPr>
        <p:spPr bwMode="auto">
          <a:xfrm>
            <a:off x="5837238" y="6873875"/>
            <a:ext cx="2393950" cy="511175"/>
          </a:xfrm>
          <a:prstGeom prst="rect">
            <a:avLst/>
          </a:prstGeom>
          <a:ln>
            <a:headEnd/>
            <a:tailEnd/>
          </a:ln>
        </p:spPr>
        <p:style>
          <a:lnRef idx="1">
            <a:schemeClr val="accent3"/>
          </a:lnRef>
          <a:fillRef idx="3">
            <a:schemeClr val="accent3"/>
          </a:fillRef>
          <a:effectRef idx="2">
            <a:schemeClr val="accent3"/>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以旧换新</a:t>
            </a:r>
          </a:p>
        </p:txBody>
      </p:sp>
      <p:sp>
        <p:nvSpPr>
          <p:cNvPr id="81931" name="Rectangle 11">
            <a:extLst>
              <a:ext uri="{FF2B5EF4-FFF2-40B4-BE49-F238E27FC236}">
                <a16:creationId xmlns:a16="http://schemas.microsoft.com/office/drawing/2014/main" id="{FD08D28E-0072-45F9-8B7D-B6B00D5881F6}"/>
              </a:ext>
            </a:extLst>
          </p:cNvPr>
          <p:cNvSpPr>
            <a:spLocks noChangeArrowheads="1"/>
          </p:cNvSpPr>
          <p:nvPr/>
        </p:nvSpPr>
        <p:spPr bwMode="auto">
          <a:xfrm>
            <a:off x="8255000" y="7440613"/>
            <a:ext cx="2393950" cy="509587"/>
          </a:xfrm>
          <a:prstGeom prst="rect">
            <a:avLst/>
          </a:prstGeom>
          <a:ln>
            <a:headEnd/>
            <a:tailEnd/>
          </a:ln>
        </p:spPr>
        <p:style>
          <a:lnRef idx="1">
            <a:schemeClr val="accent3"/>
          </a:lnRef>
          <a:fillRef idx="3">
            <a:schemeClr val="accent3"/>
          </a:fillRef>
          <a:effectRef idx="2">
            <a:schemeClr val="accent3"/>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保存旧版</a:t>
            </a:r>
          </a:p>
        </p:txBody>
      </p:sp>
      <p:sp>
        <p:nvSpPr>
          <p:cNvPr id="81932" name="Rectangle 12">
            <a:extLst>
              <a:ext uri="{FF2B5EF4-FFF2-40B4-BE49-F238E27FC236}">
                <a16:creationId xmlns:a16="http://schemas.microsoft.com/office/drawing/2014/main" id="{07A2BAD3-25B8-4BC1-BB3F-CE63E28FACF9}"/>
              </a:ext>
            </a:extLst>
          </p:cNvPr>
          <p:cNvSpPr>
            <a:spLocks noChangeArrowheads="1"/>
          </p:cNvSpPr>
          <p:nvPr/>
        </p:nvSpPr>
        <p:spPr bwMode="auto">
          <a:xfrm>
            <a:off x="10021888" y="8334375"/>
            <a:ext cx="2393950" cy="511175"/>
          </a:xfrm>
          <a:prstGeom prst="rect">
            <a:avLst/>
          </a:prstGeom>
          <a:ln>
            <a:headEnd/>
            <a:tailEnd/>
          </a:ln>
        </p:spPr>
        <p:style>
          <a:lnRef idx="1">
            <a:schemeClr val="accent3"/>
          </a:lnRef>
          <a:fillRef idx="3">
            <a:schemeClr val="accent3"/>
          </a:fillRef>
          <a:effectRef idx="2">
            <a:schemeClr val="accent3"/>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确认效果</a:t>
            </a:r>
          </a:p>
        </p:txBody>
      </p:sp>
      <p:sp>
        <p:nvSpPr>
          <p:cNvPr id="81933" name="Rectangle 13">
            <a:extLst>
              <a:ext uri="{FF2B5EF4-FFF2-40B4-BE49-F238E27FC236}">
                <a16:creationId xmlns:a16="http://schemas.microsoft.com/office/drawing/2014/main" id="{9CFCAA2F-41ED-4A69-AFC6-C398012A309D}"/>
              </a:ext>
            </a:extLst>
          </p:cNvPr>
          <p:cNvSpPr>
            <a:spLocks noChangeArrowheads="1"/>
          </p:cNvSpPr>
          <p:nvPr/>
        </p:nvSpPr>
        <p:spPr bwMode="auto">
          <a:xfrm>
            <a:off x="12471400" y="4586288"/>
            <a:ext cx="2393950" cy="511175"/>
          </a:xfrm>
          <a:prstGeom prst="rect">
            <a:avLst/>
          </a:prstGeom>
          <a:ln>
            <a:headEnd/>
            <a:tailEnd/>
          </a:ln>
        </p:spPr>
        <p:style>
          <a:lnRef idx="1">
            <a:schemeClr val="accent3"/>
          </a:lnRef>
          <a:fillRef idx="3">
            <a:schemeClr val="accent3"/>
          </a:fillRef>
          <a:effectRef idx="2">
            <a:schemeClr val="accent3"/>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现场验证</a:t>
            </a:r>
          </a:p>
        </p:txBody>
      </p:sp>
      <p:sp>
        <p:nvSpPr>
          <p:cNvPr id="81934" name="Line 14">
            <a:extLst>
              <a:ext uri="{FF2B5EF4-FFF2-40B4-BE49-F238E27FC236}">
                <a16:creationId xmlns:a16="http://schemas.microsoft.com/office/drawing/2014/main" id="{B25E9F6F-4965-456B-9B1C-F7B27BEB4D0A}"/>
              </a:ext>
            </a:extLst>
          </p:cNvPr>
          <p:cNvSpPr>
            <a:spLocks noChangeShapeType="1"/>
          </p:cNvSpPr>
          <p:nvPr/>
        </p:nvSpPr>
        <p:spPr bwMode="auto">
          <a:xfrm>
            <a:off x="2757488" y="2543175"/>
            <a:ext cx="0" cy="595313"/>
          </a:xfrm>
          <a:prstGeom prst="line">
            <a:avLst/>
          </a:prstGeom>
          <a:ln>
            <a:headEnd/>
            <a:tailEnd/>
          </a:ln>
        </p:spPr>
        <p:style>
          <a:lnRef idx="1">
            <a:schemeClr val="accent3"/>
          </a:lnRef>
          <a:fillRef idx="3">
            <a:schemeClr val="accent3"/>
          </a:fillRef>
          <a:effectRef idx="2">
            <a:schemeClr val="accent3"/>
          </a:effectRef>
          <a:fontRef idx="minor">
            <a:schemeClr val="lt1"/>
          </a:fontRef>
        </p:style>
        <p:txBody>
          <a:bodyPr lIns="131644" tIns="65823" rIns="131644" bIns="65823"/>
          <a:lstStyle/>
          <a:p>
            <a:pPr eaLnBrk="1" hangingPunct="1">
              <a:lnSpc>
                <a:spcPct val="120000"/>
              </a:lnSpc>
              <a:defRPr/>
            </a:pPr>
            <a:endParaRPr lang="zh-CN" altLang="en-US" sz="2000">
              <a:cs typeface="+mn-ea"/>
              <a:sym typeface="+mn-lt"/>
            </a:endParaRPr>
          </a:p>
        </p:txBody>
      </p:sp>
      <p:sp>
        <p:nvSpPr>
          <p:cNvPr id="81935" name="Line 15">
            <a:extLst>
              <a:ext uri="{FF2B5EF4-FFF2-40B4-BE49-F238E27FC236}">
                <a16:creationId xmlns:a16="http://schemas.microsoft.com/office/drawing/2014/main" id="{3DCF200F-7546-498E-8B74-8AB9A0F59AD5}"/>
              </a:ext>
            </a:extLst>
          </p:cNvPr>
          <p:cNvSpPr>
            <a:spLocks noChangeShapeType="1"/>
          </p:cNvSpPr>
          <p:nvPr/>
        </p:nvSpPr>
        <p:spPr bwMode="auto">
          <a:xfrm>
            <a:off x="6176963" y="2543175"/>
            <a:ext cx="0" cy="595313"/>
          </a:xfrm>
          <a:prstGeom prst="line">
            <a:avLst/>
          </a:prstGeom>
          <a:ln>
            <a:headEnd/>
            <a:tailEnd/>
          </a:ln>
        </p:spPr>
        <p:style>
          <a:lnRef idx="1">
            <a:schemeClr val="accent3"/>
          </a:lnRef>
          <a:fillRef idx="3">
            <a:schemeClr val="accent3"/>
          </a:fillRef>
          <a:effectRef idx="2">
            <a:schemeClr val="accent3"/>
          </a:effectRef>
          <a:fontRef idx="minor">
            <a:schemeClr val="lt1"/>
          </a:fontRef>
        </p:style>
        <p:txBody>
          <a:bodyPr lIns="131644" tIns="65823" rIns="131644" bIns="65823"/>
          <a:lstStyle/>
          <a:p>
            <a:pPr eaLnBrk="1" hangingPunct="1">
              <a:lnSpc>
                <a:spcPct val="120000"/>
              </a:lnSpc>
              <a:defRPr/>
            </a:pPr>
            <a:endParaRPr lang="zh-CN" altLang="en-US" sz="2000">
              <a:cs typeface="+mn-ea"/>
              <a:sym typeface="+mn-lt"/>
            </a:endParaRPr>
          </a:p>
        </p:txBody>
      </p:sp>
      <p:sp>
        <p:nvSpPr>
          <p:cNvPr id="81936" name="Line 16">
            <a:extLst>
              <a:ext uri="{FF2B5EF4-FFF2-40B4-BE49-F238E27FC236}">
                <a16:creationId xmlns:a16="http://schemas.microsoft.com/office/drawing/2014/main" id="{E8DF2BD3-2A95-4A3A-9C27-36A418B8BF05}"/>
              </a:ext>
            </a:extLst>
          </p:cNvPr>
          <p:cNvSpPr>
            <a:spLocks noChangeShapeType="1"/>
          </p:cNvSpPr>
          <p:nvPr/>
        </p:nvSpPr>
        <p:spPr bwMode="auto">
          <a:xfrm>
            <a:off x="9712325" y="2543175"/>
            <a:ext cx="0" cy="595313"/>
          </a:xfrm>
          <a:prstGeom prst="line">
            <a:avLst/>
          </a:prstGeom>
          <a:ln>
            <a:headEnd/>
            <a:tailEnd/>
          </a:ln>
        </p:spPr>
        <p:style>
          <a:lnRef idx="1">
            <a:schemeClr val="accent3"/>
          </a:lnRef>
          <a:fillRef idx="3">
            <a:schemeClr val="accent3"/>
          </a:fillRef>
          <a:effectRef idx="2">
            <a:schemeClr val="accent3"/>
          </a:effectRef>
          <a:fontRef idx="minor">
            <a:schemeClr val="lt1"/>
          </a:fontRef>
        </p:style>
        <p:txBody>
          <a:bodyPr lIns="131644" tIns="65823" rIns="131644" bIns="65823"/>
          <a:lstStyle/>
          <a:p>
            <a:pPr eaLnBrk="1" hangingPunct="1">
              <a:lnSpc>
                <a:spcPct val="120000"/>
              </a:lnSpc>
              <a:defRPr/>
            </a:pPr>
            <a:endParaRPr lang="zh-CN" altLang="en-US" sz="2000">
              <a:cs typeface="+mn-ea"/>
              <a:sym typeface="+mn-lt"/>
            </a:endParaRPr>
          </a:p>
        </p:txBody>
      </p:sp>
      <p:sp>
        <p:nvSpPr>
          <p:cNvPr id="81937" name="Line 17">
            <a:extLst>
              <a:ext uri="{FF2B5EF4-FFF2-40B4-BE49-F238E27FC236}">
                <a16:creationId xmlns:a16="http://schemas.microsoft.com/office/drawing/2014/main" id="{C48F0B93-533C-4958-9EC0-CA0DDF6CFDF1}"/>
              </a:ext>
            </a:extLst>
          </p:cNvPr>
          <p:cNvSpPr>
            <a:spLocks noChangeShapeType="1"/>
          </p:cNvSpPr>
          <p:nvPr/>
        </p:nvSpPr>
        <p:spPr bwMode="auto">
          <a:xfrm>
            <a:off x="13246100" y="2627313"/>
            <a:ext cx="0" cy="511175"/>
          </a:xfrm>
          <a:prstGeom prst="line">
            <a:avLst/>
          </a:prstGeom>
          <a:ln>
            <a:headEnd/>
            <a:tailEnd/>
          </a:ln>
        </p:spPr>
        <p:style>
          <a:lnRef idx="1">
            <a:schemeClr val="accent3"/>
          </a:lnRef>
          <a:fillRef idx="3">
            <a:schemeClr val="accent3"/>
          </a:fillRef>
          <a:effectRef idx="2">
            <a:schemeClr val="accent3"/>
          </a:effectRef>
          <a:fontRef idx="minor">
            <a:schemeClr val="lt1"/>
          </a:fontRef>
        </p:style>
        <p:txBody>
          <a:bodyPr lIns="131644" tIns="65823" rIns="131644" bIns="65823"/>
          <a:lstStyle/>
          <a:p>
            <a:pPr eaLnBrk="1" hangingPunct="1">
              <a:lnSpc>
                <a:spcPct val="120000"/>
              </a:lnSpc>
              <a:defRPr/>
            </a:pPr>
            <a:endParaRPr lang="zh-CN" altLang="en-US" sz="2000">
              <a:cs typeface="+mn-ea"/>
              <a:sym typeface="+mn-lt"/>
            </a:endParaRPr>
          </a:p>
        </p:txBody>
      </p:sp>
      <p:sp>
        <p:nvSpPr>
          <p:cNvPr id="81938" name="Line 18">
            <a:extLst>
              <a:ext uri="{FF2B5EF4-FFF2-40B4-BE49-F238E27FC236}">
                <a16:creationId xmlns:a16="http://schemas.microsoft.com/office/drawing/2014/main" id="{59951E30-C271-4095-BE6B-619454235528}"/>
              </a:ext>
            </a:extLst>
          </p:cNvPr>
          <p:cNvSpPr>
            <a:spLocks noChangeShapeType="1"/>
          </p:cNvSpPr>
          <p:nvPr/>
        </p:nvSpPr>
        <p:spPr bwMode="auto">
          <a:xfrm>
            <a:off x="2986088" y="3846513"/>
            <a:ext cx="0" cy="511175"/>
          </a:xfrm>
          <a:prstGeom prst="line">
            <a:avLst/>
          </a:prstGeom>
          <a:ln>
            <a:headEnd/>
            <a:tailEnd type="triangle" w="med" len="med"/>
          </a:ln>
        </p:spPr>
        <p:style>
          <a:lnRef idx="1">
            <a:schemeClr val="accent3"/>
          </a:lnRef>
          <a:fillRef idx="3">
            <a:schemeClr val="accent3"/>
          </a:fillRef>
          <a:effectRef idx="2">
            <a:schemeClr val="accent3"/>
          </a:effectRef>
          <a:fontRef idx="minor">
            <a:schemeClr val="lt1"/>
          </a:fontRef>
        </p:style>
        <p:txBody>
          <a:bodyPr lIns="131644" tIns="65823" rIns="131644" bIns="65823"/>
          <a:lstStyle/>
          <a:p>
            <a:pPr eaLnBrk="1" hangingPunct="1">
              <a:lnSpc>
                <a:spcPct val="120000"/>
              </a:lnSpc>
              <a:defRPr/>
            </a:pPr>
            <a:endParaRPr lang="zh-CN" altLang="en-US" sz="2000">
              <a:cs typeface="+mn-ea"/>
              <a:sym typeface="+mn-lt"/>
            </a:endParaRPr>
          </a:p>
        </p:txBody>
      </p:sp>
      <p:sp>
        <p:nvSpPr>
          <p:cNvPr id="81939" name="Line 19">
            <a:extLst>
              <a:ext uri="{FF2B5EF4-FFF2-40B4-BE49-F238E27FC236}">
                <a16:creationId xmlns:a16="http://schemas.microsoft.com/office/drawing/2014/main" id="{2C658B3F-700C-444A-B4DD-D7C749C22D63}"/>
              </a:ext>
            </a:extLst>
          </p:cNvPr>
          <p:cNvSpPr>
            <a:spLocks noChangeShapeType="1"/>
          </p:cNvSpPr>
          <p:nvPr/>
        </p:nvSpPr>
        <p:spPr bwMode="auto">
          <a:xfrm>
            <a:off x="4981575" y="3762375"/>
            <a:ext cx="0" cy="1277938"/>
          </a:xfrm>
          <a:prstGeom prst="line">
            <a:avLst/>
          </a:prstGeom>
          <a:ln>
            <a:headEnd/>
            <a:tailEnd type="triangle" w="med" len="med"/>
          </a:ln>
        </p:spPr>
        <p:style>
          <a:lnRef idx="1">
            <a:schemeClr val="accent3"/>
          </a:lnRef>
          <a:fillRef idx="3">
            <a:schemeClr val="accent3"/>
          </a:fillRef>
          <a:effectRef idx="2">
            <a:schemeClr val="accent3"/>
          </a:effectRef>
          <a:fontRef idx="minor">
            <a:schemeClr val="lt1"/>
          </a:fontRef>
        </p:style>
        <p:txBody>
          <a:bodyPr lIns="131644" tIns="65823" rIns="131644" bIns="65823"/>
          <a:lstStyle/>
          <a:p>
            <a:pPr eaLnBrk="1" hangingPunct="1">
              <a:lnSpc>
                <a:spcPct val="120000"/>
              </a:lnSpc>
              <a:defRPr/>
            </a:pPr>
            <a:endParaRPr lang="zh-CN" altLang="en-US" sz="2000">
              <a:cs typeface="+mn-ea"/>
              <a:sym typeface="+mn-lt"/>
            </a:endParaRPr>
          </a:p>
        </p:txBody>
      </p:sp>
      <p:sp>
        <p:nvSpPr>
          <p:cNvPr id="81940" name="Line 20">
            <a:extLst>
              <a:ext uri="{FF2B5EF4-FFF2-40B4-BE49-F238E27FC236}">
                <a16:creationId xmlns:a16="http://schemas.microsoft.com/office/drawing/2014/main" id="{B7B1299A-E34F-4C46-8D6D-BD8C35B7243D}"/>
              </a:ext>
            </a:extLst>
          </p:cNvPr>
          <p:cNvSpPr>
            <a:spLocks noChangeShapeType="1"/>
          </p:cNvSpPr>
          <p:nvPr/>
        </p:nvSpPr>
        <p:spPr bwMode="auto">
          <a:xfrm>
            <a:off x="7091363" y="3675063"/>
            <a:ext cx="0" cy="2046287"/>
          </a:xfrm>
          <a:prstGeom prst="line">
            <a:avLst/>
          </a:prstGeom>
          <a:ln>
            <a:headEnd/>
            <a:tailEnd type="triangle" w="med" len="med"/>
          </a:ln>
        </p:spPr>
        <p:style>
          <a:lnRef idx="1">
            <a:schemeClr val="accent3"/>
          </a:lnRef>
          <a:fillRef idx="3">
            <a:schemeClr val="accent3"/>
          </a:fillRef>
          <a:effectRef idx="2">
            <a:schemeClr val="accent3"/>
          </a:effectRef>
          <a:fontRef idx="minor">
            <a:schemeClr val="lt1"/>
          </a:fontRef>
        </p:style>
        <p:txBody>
          <a:bodyPr lIns="131644" tIns="65823" rIns="131644" bIns="65823"/>
          <a:lstStyle/>
          <a:p>
            <a:pPr eaLnBrk="1" hangingPunct="1">
              <a:lnSpc>
                <a:spcPct val="120000"/>
              </a:lnSpc>
              <a:defRPr/>
            </a:pPr>
            <a:endParaRPr lang="zh-CN" altLang="en-US" sz="2000">
              <a:cs typeface="+mn-ea"/>
              <a:sym typeface="+mn-lt"/>
            </a:endParaRPr>
          </a:p>
        </p:txBody>
      </p:sp>
      <p:sp>
        <p:nvSpPr>
          <p:cNvPr id="81941" name="Line 21">
            <a:extLst>
              <a:ext uri="{FF2B5EF4-FFF2-40B4-BE49-F238E27FC236}">
                <a16:creationId xmlns:a16="http://schemas.microsoft.com/office/drawing/2014/main" id="{76D8E92A-B480-48CE-9A82-F81FD60FC78C}"/>
              </a:ext>
            </a:extLst>
          </p:cNvPr>
          <p:cNvSpPr>
            <a:spLocks noChangeShapeType="1"/>
          </p:cNvSpPr>
          <p:nvPr/>
        </p:nvSpPr>
        <p:spPr bwMode="auto">
          <a:xfrm>
            <a:off x="7091363" y="6419850"/>
            <a:ext cx="0" cy="341313"/>
          </a:xfrm>
          <a:prstGeom prst="line">
            <a:avLst/>
          </a:prstGeom>
          <a:ln>
            <a:headEnd/>
            <a:tailEnd type="triangle" w="med" len="med"/>
          </a:ln>
        </p:spPr>
        <p:style>
          <a:lnRef idx="1">
            <a:schemeClr val="accent3"/>
          </a:lnRef>
          <a:fillRef idx="3">
            <a:schemeClr val="accent3"/>
          </a:fillRef>
          <a:effectRef idx="2">
            <a:schemeClr val="accent3"/>
          </a:effectRef>
          <a:fontRef idx="minor">
            <a:schemeClr val="lt1"/>
          </a:fontRef>
        </p:style>
        <p:txBody>
          <a:bodyPr lIns="131644" tIns="65823" rIns="131644" bIns="65823"/>
          <a:lstStyle/>
          <a:p>
            <a:pPr eaLnBrk="1" hangingPunct="1">
              <a:lnSpc>
                <a:spcPct val="120000"/>
              </a:lnSpc>
              <a:defRPr/>
            </a:pPr>
            <a:endParaRPr lang="zh-CN" altLang="en-US" sz="2000">
              <a:cs typeface="+mn-ea"/>
              <a:sym typeface="+mn-lt"/>
            </a:endParaRPr>
          </a:p>
        </p:txBody>
      </p:sp>
      <p:sp>
        <p:nvSpPr>
          <p:cNvPr id="81942" name="Line 22">
            <a:extLst>
              <a:ext uri="{FF2B5EF4-FFF2-40B4-BE49-F238E27FC236}">
                <a16:creationId xmlns:a16="http://schemas.microsoft.com/office/drawing/2014/main" id="{D77B66B2-63D3-4F7E-A0E8-C510DC4B2B6C}"/>
              </a:ext>
            </a:extLst>
          </p:cNvPr>
          <p:cNvSpPr>
            <a:spLocks noChangeShapeType="1"/>
          </p:cNvSpPr>
          <p:nvPr/>
        </p:nvSpPr>
        <p:spPr bwMode="auto">
          <a:xfrm>
            <a:off x="9064625" y="3689350"/>
            <a:ext cx="0" cy="3663950"/>
          </a:xfrm>
          <a:prstGeom prst="line">
            <a:avLst/>
          </a:prstGeom>
          <a:ln>
            <a:headEnd/>
            <a:tailEnd type="triangle" w="med" len="med"/>
          </a:ln>
        </p:spPr>
        <p:style>
          <a:lnRef idx="1">
            <a:schemeClr val="accent3"/>
          </a:lnRef>
          <a:fillRef idx="3">
            <a:schemeClr val="accent3"/>
          </a:fillRef>
          <a:effectRef idx="2">
            <a:schemeClr val="accent3"/>
          </a:effectRef>
          <a:fontRef idx="minor">
            <a:schemeClr val="lt1"/>
          </a:fontRef>
        </p:style>
        <p:txBody>
          <a:bodyPr lIns="131644" tIns="65823" rIns="131644" bIns="65823"/>
          <a:lstStyle/>
          <a:p>
            <a:pPr eaLnBrk="1" hangingPunct="1">
              <a:lnSpc>
                <a:spcPct val="120000"/>
              </a:lnSpc>
              <a:defRPr/>
            </a:pPr>
            <a:endParaRPr lang="zh-CN" altLang="en-US" sz="2000">
              <a:cs typeface="+mn-ea"/>
              <a:sym typeface="+mn-lt"/>
            </a:endParaRPr>
          </a:p>
        </p:txBody>
      </p:sp>
      <p:sp>
        <p:nvSpPr>
          <p:cNvPr id="81943" name="Line 23">
            <a:extLst>
              <a:ext uri="{FF2B5EF4-FFF2-40B4-BE49-F238E27FC236}">
                <a16:creationId xmlns:a16="http://schemas.microsoft.com/office/drawing/2014/main" id="{2E65476F-A5A9-4355-8A16-2E34BC5E9B96}"/>
              </a:ext>
            </a:extLst>
          </p:cNvPr>
          <p:cNvSpPr>
            <a:spLocks noChangeShapeType="1"/>
          </p:cNvSpPr>
          <p:nvPr/>
        </p:nvSpPr>
        <p:spPr bwMode="auto">
          <a:xfrm>
            <a:off x="11080750" y="3865563"/>
            <a:ext cx="0" cy="4430712"/>
          </a:xfrm>
          <a:prstGeom prst="line">
            <a:avLst/>
          </a:prstGeom>
          <a:ln>
            <a:headEnd/>
            <a:tailEnd type="triangle" w="med" len="med"/>
          </a:ln>
        </p:spPr>
        <p:style>
          <a:lnRef idx="1">
            <a:schemeClr val="accent3"/>
          </a:lnRef>
          <a:fillRef idx="3">
            <a:schemeClr val="accent3"/>
          </a:fillRef>
          <a:effectRef idx="2">
            <a:schemeClr val="accent3"/>
          </a:effectRef>
          <a:fontRef idx="minor">
            <a:schemeClr val="lt1"/>
          </a:fontRef>
        </p:style>
        <p:txBody>
          <a:bodyPr lIns="131644" tIns="65823" rIns="131644" bIns="65823"/>
          <a:lstStyle/>
          <a:p>
            <a:pPr eaLnBrk="1" hangingPunct="1">
              <a:lnSpc>
                <a:spcPct val="120000"/>
              </a:lnSpc>
              <a:defRPr/>
            </a:pPr>
            <a:endParaRPr lang="zh-CN" altLang="en-US" sz="2000">
              <a:cs typeface="+mn-ea"/>
              <a:sym typeface="+mn-lt"/>
            </a:endParaRPr>
          </a:p>
        </p:txBody>
      </p:sp>
      <p:sp>
        <p:nvSpPr>
          <p:cNvPr id="81944" name="Line 24">
            <a:extLst>
              <a:ext uri="{FF2B5EF4-FFF2-40B4-BE49-F238E27FC236}">
                <a16:creationId xmlns:a16="http://schemas.microsoft.com/office/drawing/2014/main" id="{F3274394-4B6D-4966-95ED-3CD4A966049A}"/>
              </a:ext>
            </a:extLst>
          </p:cNvPr>
          <p:cNvSpPr>
            <a:spLocks noChangeShapeType="1"/>
          </p:cNvSpPr>
          <p:nvPr/>
        </p:nvSpPr>
        <p:spPr bwMode="auto">
          <a:xfrm flipH="1">
            <a:off x="11080750" y="4760913"/>
            <a:ext cx="1368425" cy="0"/>
          </a:xfrm>
          <a:prstGeom prst="line">
            <a:avLst/>
          </a:prstGeom>
          <a:ln>
            <a:headEnd/>
            <a:tailEnd type="triangle" w="med" len="med"/>
          </a:ln>
        </p:spPr>
        <p:style>
          <a:lnRef idx="1">
            <a:schemeClr val="accent3"/>
          </a:lnRef>
          <a:fillRef idx="3">
            <a:schemeClr val="accent3"/>
          </a:fillRef>
          <a:effectRef idx="2">
            <a:schemeClr val="accent3"/>
          </a:effectRef>
          <a:fontRef idx="minor">
            <a:schemeClr val="lt1"/>
          </a:fontRef>
        </p:style>
        <p:txBody>
          <a:bodyPr lIns="131644" tIns="65823" rIns="131644" bIns="65823"/>
          <a:lstStyle/>
          <a:p>
            <a:pPr eaLnBrk="1" hangingPunct="1">
              <a:lnSpc>
                <a:spcPct val="120000"/>
              </a:lnSpc>
              <a:defRPr/>
            </a:pPr>
            <a:endParaRPr lang="zh-CN" altLang="en-US" sz="2000">
              <a:cs typeface="+mn-ea"/>
              <a:sym typeface="+mn-lt"/>
            </a:endParaRPr>
          </a:p>
        </p:txBody>
      </p:sp>
      <p:sp>
        <p:nvSpPr>
          <p:cNvPr id="27" name="文本框 26">
            <a:extLst>
              <a:ext uri="{FF2B5EF4-FFF2-40B4-BE49-F238E27FC236}">
                <a16:creationId xmlns:a16="http://schemas.microsoft.com/office/drawing/2014/main" id="{2CC878EF-7BCC-4C6D-8ED8-277A557E58DE}"/>
              </a:ext>
            </a:extLst>
          </p:cNvPr>
          <p:cNvSpPr txBox="1"/>
          <p:nvPr/>
        </p:nvSpPr>
        <p:spPr>
          <a:xfrm>
            <a:off x="4073203" y="144240"/>
            <a:ext cx="7154043" cy="700769"/>
          </a:xfrm>
          <a:prstGeom prst="rect">
            <a:avLst/>
          </a:prstGeom>
          <a:noFill/>
          <a:effectLst/>
        </p:spPr>
        <p:txBody>
          <a:bodyPr>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工程技朮动态管理</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27"/>
                                        </p:tgtEl>
                                        <p:attrNameLst>
                                          <p:attrName>style.visibility</p:attrName>
                                        </p:attrNameLst>
                                      </p:cBhvr>
                                      <p:to>
                                        <p:strVal val="visible"/>
                                      </p:to>
                                    </p:set>
                                    <p:anim calcmode="lin" valueType="num">
                                      <p:cBhvr>
                                        <p:cTn id="7" dur="500" fill="hold"/>
                                        <p:tgtEl>
                                          <p:spTgt spid="27"/>
                                        </p:tgtEl>
                                        <p:attrNameLst>
                                          <p:attrName>ppt_w</p:attrName>
                                        </p:attrNameLst>
                                      </p:cBhvr>
                                      <p:tavLst>
                                        <p:tav tm="0">
                                          <p:val>
                                            <p:fltVal val="0"/>
                                          </p:val>
                                        </p:tav>
                                        <p:tav tm="100000">
                                          <p:val>
                                            <p:strVal val="#ppt_w"/>
                                          </p:val>
                                        </p:tav>
                                      </p:tavLst>
                                    </p:anim>
                                    <p:anim calcmode="lin" valueType="num">
                                      <p:cBhvr>
                                        <p:cTn id="8" dur="500" fill="hold"/>
                                        <p:tgtEl>
                                          <p:spTgt spid="27"/>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2" name="Text Box 3">
            <a:extLst>
              <a:ext uri="{FF2B5EF4-FFF2-40B4-BE49-F238E27FC236}">
                <a16:creationId xmlns:a16="http://schemas.microsoft.com/office/drawing/2014/main" id="{103E32AE-E44D-43B6-B08F-0FBBCA866648}"/>
              </a:ext>
            </a:extLst>
          </p:cNvPr>
          <p:cNvSpPr txBox="1">
            <a:spLocks noChangeArrowheads="1"/>
          </p:cNvSpPr>
          <p:nvPr/>
        </p:nvSpPr>
        <p:spPr bwMode="auto">
          <a:xfrm>
            <a:off x="1192213" y="1163638"/>
            <a:ext cx="13681075" cy="41640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1.4 </a:t>
            </a:r>
            <a:r>
              <a:rPr lang="zh-TW" altLang="en-US" sz="2000" b="1" dirty="0">
                <a:latin typeface="+mn-lt"/>
                <a:ea typeface="+mn-ea"/>
                <a:cs typeface="+mn-ea"/>
                <a:sym typeface="+mn-lt"/>
              </a:rPr>
              <a:t>宗旨是指导并服务生产</a:t>
            </a:r>
          </a:p>
          <a:p>
            <a:pPr eaLnBrk="1" hangingPunct="1">
              <a:lnSpc>
                <a:spcPct val="120000"/>
              </a:lnSpc>
              <a:defRPr/>
            </a:pPr>
            <a:r>
              <a:rPr lang="en-US" altLang="zh-TW" sz="2000" b="1" dirty="0">
                <a:latin typeface="+mn-lt"/>
                <a:ea typeface="+mn-ea"/>
                <a:cs typeface="+mn-ea"/>
                <a:sym typeface="+mn-lt"/>
              </a:rPr>
              <a:t>1 ) </a:t>
            </a:r>
            <a:r>
              <a:rPr lang="zh-TW" altLang="en-US" sz="2000" b="1" dirty="0">
                <a:latin typeface="+mn-lt"/>
                <a:ea typeface="+mn-ea"/>
                <a:cs typeface="+mn-ea"/>
                <a:sym typeface="+mn-lt"/>
              </a:rPr>
              <a:t>宗旨中的指导性是指工程部有责任对生产提供工程技朮方面的指令和要求</a:t>
            </a:r>
            <a:r>
              <a:rPr lang="en-US" altLang="zh-TW" sz="2000" b="1" dirty="0">
                <a:latin typeface="+mn-lt"/>
                <a:ea typeface="+mn-ea"/>
                <a:cs typeface="+mn-ea"/>
                <a:sym typeface="+mn-lt"/>
              </a:rPr>
              <a:t>,</a:t>
            </a:r>
            <a:r>
              <a:rPr lang="zh-TW" altLang="en-US" sz="2000" b="1" dirty="0">
                <a:latin typeface="+mn-lt"/>
                <a:ea typeface="+mn-ea"/>
                <a:cs typeface="+mn-ea"/>
                <a:sym typeface="+mn-lt"/>
              </a:rPr>
              <a:t>包括以下几点</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流程</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作业基准</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作业方法</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产品规格</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测试指针流程</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标准样板</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装配偏差</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包装状态</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防护要求</a:t>
            </a:r>
            <a:r>
              <a:rPr lang="en-US" altLang="zh-TW" sz="2000" dirty="0">
                <a:latin typeface="+mn-lt"/>
                <a:ea typeface="+mn-ea"/>
                <a:cs typeface="+mn-ea"/>
                <a:sym typeface="+mn-lt"/>
              </a:rPr>
              <a:t>.</a:t>
            </a:r>
          </a:p>
        </p:txBody>
      </p:sp>
      <p:sp>
        <p:nvSpPr>
          <p:cNvPr id="4" name="Text Box 2">
            <a:extLst>
              <a:ext uri="{FF2B5EF4-FFF2-40B4-BE49-F238E27FC236}">
                <a16:creationId xmlns:a16="http://schemas.microsoft.com/office/drawing/2014/main" id="{1A07CF67-6646-4BE4-98A1-2B7DF2183CD9}"/>
              </a:ext>
            </a:extLst>
          </p:cNvPr>
          <p:cNvSpPr txBox="1">
            <a:spLocks noChangeArrowheads="1"/>
          </p:cNvSpPr>
          <p:nvPr/>
        </p:nvSpPr>
        <p:spPr bwMode="auto">
          <a:xfrm>
            <a:off x="1120775" y="5567363"/>
            <a:ext cx="13681075" cy="305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2 ) </a:t>
            </a:r>
            <a:r>
              <a:rPr lang="zh-TW" altLang="en-US" sz="2000" b="1" dirty="0">
                <a:latin typeface="+mn-lt"/>
                <a:ea typeface="+mn-ea"/>
                <a:cs typeface="+mn-ea"/>
                <a:sym typeface="+mn-lt"/>
              </a:rPr>
              <a:t>宗旨中的服务性是指工程部有责任对生产提供工程技朮方面的帮助和支持</a:t>
            </a:r>
            <a:r>
              <a:rPr lang="en-US" altLang="zh-TW" sz="2000" b="1" dirty="0">
                <a:latin typeface="+mn-lt"/>
                <a:ea typeface="+mn-ea"/>
                <a:cs typeface="+mn-ea"/>
                <a:sym typeface="+mn-lt"/>
              </a:rPr>
              <a:t>,</a:t>
            </a:r>
            <a:r>
              <a:rPr lang="zh-TW" altLang="en-US" sz="2000" b="1" dirty="0">
                <a:latin typeface="+mn-lt"/>
                <a:ea typeface="+mn-ea"/>
                <a:cs typeface="+mn-ea"/>
                <a:sym typeface="+mn-lt"/>
              </a:rPr>
              <a:t>包括以下几点</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提供制程装备</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分析不良原因</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解决疑难问题</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建立防错措施</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承认样板</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控制过程能力</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   </a:t>
            </a:r>
          </a:p>
        </p:txBody>
      </p:sp>
      <p:sp>
        <p:nvSpPr>
          <p:cNvPr id="5" name="文本框 4">
            <a:extLst>
              <a:ext uri="{FF2B5EF4-FFF2-40B4-BE49-F238E27FC236}">
                <a16:creationId xmlns:a16="http://schemas.microsoft.com/office/drawing/2014/main" id="{F70A31FB-4F70-4AF2-9CD7-20FA31C0620A}"/>
              </a:ext>
            </a:extLst>
          </p:cNvPr>
          <p:cNvSpPr txBox="1"/>
          <p:nvPr/>
        </p:nvSpPr>
        <p:spPr>
          <a:xfrm>
            <a:off x="4073203" y="144240"/>
            <a:ext cx="7154043" cy="700769"/>
          </a:xfrm>
          <a:prstGeom prst="rect">
            <a:avLst/>
          </a:prstGeom>
          <a:noFill/>
          <a:effectLst/>
        </p:spPr>
        <p:txBody>
          <a:bodyPr>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宗旨</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Rectangle 2">
            <a:extLst>
              <a:ext uri="{FF2B5EF4-FFF2-40B4-BE49-F238E27FC236}">
                <a16:creationId xmlns:a16="http://schemas.microsoft.com/office/drawing/2014/main" id="{72A2BA66-A43A-43A5-9516-81451C7ED575}"/>
              </a:ext>
            </a:extLst>
          </p:cNvPr>
          <p:cNvSpPr>
            <a:spLocks noChangeArrowheads="1"/>
          </p:cNvSpPr>
          <p:nvPr/>
        </p:nvSpPr>
        <p:spPr bwMode="auto">
          <a:xfrm>
            <a:off x="6869113" y="4305300"/>
            <a:ext cx="2281237" cy="623888"/>
          </a:xfrm>
          <a:prstGeom prst="rect">
            <a:avLst/>
          </a:prstGeom>
          <a:solidFill>
            <a:schemeClr val="accent3"/>
          </a:solidFill>
          <a:ln>
            <a:noFill/>
          </a:ln>
          <a:extLst>
            <a:ext uri="{AF507438-7753-43E0-B8FC-AC1667EBCBE1}">
              <a14:hiddenEffects xmlns:a14="http://schemas.microsoft.com/office/drawing/2010/main">
                <a:effectLst>
                  <a:outerShdw dist="35921" dir="2700000" algn="ctr" rotWithShape="0">
                    <a:schemeClr val="bg2"/>
                  </a:outerShdw>
                </a:effectLst>
              </a14:hiddenEffects>
            </a:ext>
          </a:extLst>
        </p:spPr>
        <p:style>
          <a:lnRef idx="0">
            <a:scrgbClr r="0" g="0" b="0"/>
          </a:lnRef>
          <a:fillRef idx="0">
            <a:scrgbClr r="0" g="0" b="0"/>
          </a:fillRef>
          <a:effectRef idx="0">
            <a:scrgbClr r="0" g="0" b="0"/>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3500" dirty="0">
                <a:latin typeface="+mn-lt"/>
                <a:ea typeface="+mn-ea"/>
                <a:cs typeface="+mn-ea"/>
                <a:sym typeface="+mn-lt"/>
              </a:rPr>
              <a:t>生产过程</a:t>
            </a:r>
          </a:p>
        </p:txBody>
      </p:sp>
      <p:sp>
        <p:nvSpPr>
          <p:cNvPr id="94211" name="Line 3">
            <a:extLst>
              <a:ext uri="{FF2B5EF4-FFF2-40B4-BE49-F238E27FC236}">
                <a16:creationId xmlns:a16="http://schemas.microsoft.com/office/drawing/2014/main" id="{2C239586-48EA-423C-ADFE-D2C86F5A8702}"/>
              </a:ext>
            </a:extLst>
          </p:cNvPr>
          <p:cNvSpPr>
            <a:spLocks noChangeShapeType="1"/>
          </p:cNvSpPr>
          <p:nvPr/>
        </p:nvSpPr>
        <p:spPr bwMode="auto">
          <a:xfrm>
            <a:off x="8010525" y="1912938"/>
            <a:ext cx="0" cy="239236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94212" name="Line 4">
            <a:extLst>
              <a:ext uri="{FF2B5EF4-FFF2-40B4-BE49-F238E27FC236}">
                <a16:creationId xmlns:a16="http://schemas.microsoft.com/office/drawing/2014/main" id="{4AB0C815-2734-4BDB-A7C9-937D419C2DE4}"/>
              </a:ext>
            </a:extLst>
          </p:cNvPr>
          <p:cNvSpPr>
            <a:spLocks noChangeShapeType="1"/>
          </p:cNvSpPr>
          <p:nvPr/>
        </p:nvSpPr>
        <p:spPr bwMode="auto">
          <a:xfrm flipV="1">
            <a:off x="8010525" y="4929188"/>
            <a:ext cx="0" cy="301625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94213" name="Line 5">
            <a:extLst>
              <a:ext uri="{FF2B5EF4-FFF2-40B4-BE49-F238E27FC236}">
                <a16:creationId xmlns:a16="http://schemas.microsoft.com/office/drawing/2014/main" id="{017CC3B6-F4B9-40AD-8C0B-2A6BCCB6C342}"/>
              </a:ext>
            </a:extLst>
          </p:cNvPr>
          <p:cNvSpPr>
            <a:spLocks noChangeShapeType="1"/>
          </p:cNvSpPr>
          <p:nvPr/>
        </p:nvSpPr>
        <p:spPr bwMode="auto">
          <a:xfrm flipH="1">
            <a:off x="4475163" y="4616450"/>
            <a:ext cx="23939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94214" name="Line 6">
            <a:extLst>
              <a:ext uri="{FF2B5EF4-FFF2-40B4-BE49-F238E27FC236}">
                <a16:creationId xmlns:a16="http://schemas.microsoft.com/office/drawing/2014/main" id="{38DFEE91-146F-4A4E-A075-2F78F1A640C5}"/>
              </a:ext>
            </a:extLst>
          </p:cNvPr>
          <p:cNvSpPr>
            <a:spLocks noChangeShapeType="1"/>
          </p:cNvSpPr>
          <p:nvPr/>
        </p:nvSpPr>
        <p:spPr bwMode="auto">
          <a:xfrm>
            <a:off x="9150350" y="4616450"/>
            <a:ext cx="20510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94215" name="Text Box 7">
            <a:extLst>
              <a:ext uri="{FF2B5EF4-FFF2-40B4-BE49-F238E27FC236}">
                <a16:creationId xmlns:a16="http://schemas.microsoft.com/office/drawing/2014/main" id="{22240F42-FBD3-4DD8-B1A6-B5C01904C744}"/>
              </a:ext>
            </a:extLst>
          </p:cNvPr>
          <p:cNvSpPr txBox="1">
            <a:spLocks noChangeArrowheads="1"/>
          </p:cNvSpPr>
          <p:nvPr/>
        </p:nvSpPr>
        <p:spPr bwMode="auto">
          <a:xfrm>
            <a:off x="7097713" y="2016125"/>
            <a:ext cx="1025525" cy="2016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3500">
                <a:latin typeface="+mn-lt"/>
                <a:ea typeface="+mn-ea"/>
                <a:cs typeface="+mn-ea"/>
                <a:sym typeface="+mn-lt"/>
              </a:rPr>
              <a:t>PE</a:t>
            </a:r>
          </a:p>
          <a:p>
            <a:pPr eaLnBrk="1" hangingPunct="1">
              <a:lnSpc>
                <a:spcPct val="120000"/>
              </a:lnSpc>
              <a:defRPr/>
            </a:pPr>
            <a:r>
              <a:rPr lang="en-US" altLang="zh-TW" sz="3500">
                <a:latin typeface="+mn-lt"/>
                <a:ea typeface="+mn-ea"/>
                <a:cs typeface="+mn-ea"/>
                <a:sym typeface="+mn-lt"/>
              </a:rPr>
              <a:t>TE</a:t>
            </a:r>
          </a:p>
          <a:p>
            <a:pPr eaLnBrk="1" hangingPunct="1">
              <a:lnSpc>
                <a:spcPct val="120000"/>
              </a:lnSpc>
              <a:defRPr/>
            </a:pPr>
            <a:r>
              <a:rPr lang="en-US" altLang="zh-TW" sz="3500">
                <a:latin typeface="+mn-lt"/>
                <a:ea typeface="+mn-ea"/>
                <a:cs typeface="+mn-ea"/>
                <a:sym typeface="+mn-lt"/>
              </a:rPr>
              <a:t>IE</a:t>
            </a:r>
          </a:p>
        </p:txBody>
      </p:sp>
      <p:sp>
        <p:nvSpPr>
          <p:cNvPr id="94216" name="Text Box 8">
            <a:extLst>
              <a:ext uri="{FF2B5EF4-FFF2-40B4-BE49-F238E27FC236}">
                <a16:creationId xmlns:a16="http://schemas.microsoft.com/office/drawing/2014/main" id="{E5D7294C-42AD-4A97-AEAF-325060A8A3F0}"/>
              </a:ext>
            </a:extLst>
          </p:cNvPr>
          <p:cNvSpPr txBox="1">
            <a:spLocks noChangeArrowheads="1"/>
          </p:cNvSpPr>
          <p:nvPr/>
        </p:nvSpPr>
        <p:spPr bwMode="auto">
          <a:xfrm>
            <a:off x="7097713" y="5078413"/>
            <a:ext cx="1368425" cy="2662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3500">
                <a:latin typeface="+mn-lt"/>
                <a:ea typeface="+mn-ea"/>
                <a:cs typeface="+mn-ea"/>
                <a:sym typeface="+mn-lt"/>
              </a:rPr>
              <a:t>ME</a:t>
            </a:r>
          </a:p>
          <a:p>
            <a:pPr eaLnBrk="1" hangingPunct="1">
              <a:lnSpc>
                <a:spcPct val="120000"/>
              </a:lnSpc>
              <a:defRPr/>
            </a:pPr>
            <a:r>
              <a:rPr lang="en-US" altLang="zh-TW" sz="3500">
                <a:latin typeface="+mn-lt"/>
                <a:ea typeface="+mn-ea"/>
                <a:cs typeface="+mn-ea"/>
                <a:sym typeface="+mn-lt"/>
              </a:rPr>
              <a:t>PE</a:t>
            </a:r>
          </a:p>
          <a:p>
            <a:pPr eaLnBrk="1" hangingPunct="1">
              <a:lnSpc>
                <a:spcPct val="120000"/>
              </a:lnSpc>
              <a:defRPr/>
            </a:pPr>
            <a:r>
              <a:rPr lang="en-US" altLang="zh-TW" sz="3500">
                <a:latin typeface="+mn-lt"/>
                <a:ea typeface="+mn-ea"/>
                <a:cs typeface="+mn-ea"/>
                <a:sym typeface="+mn-lt"/>
              </a:rPr>
              <a:t>TE</a:t>
            </a:r>
          </a:p>
          <a:p>
            <a:pPr eaLnBrk="1" hangingPunct="1">
              <a:lnSpc>
                <a:spcPct val="120000"/>
              </a:lnSpc>
              <a:defRPr/>
            </a:pPr>
            <a:r>
              <a:rPr lang="en-US" altLang="zh-TW" sz="3500">
                <a:latin typeface="+mn-lt"/>
                <a:ea typeface="+mn-ea"/>
                <a:cs typeface="+mn-ea"/>
                <a:sym typeface="+mn-lt"/>
              </a:rPr>
              <a:t>EE</a:t>
            </a:r>
          </a:p>
        </p:txBody>
      </p:sp>
      <p:sp>
        <p:nvSpPr>
          <p:cNvPr id="94217" name="Text Box 9">
            <a:extLst>
              <a:ext uri="{FF2B5EF4-FFF2-40B4-BE49-F238E27FC236}">
                <a16:creationId xmlns:a16="http://schemas.microsoft.com/office/drawing/2014/main" id="{850B1D49-3594-4B3D-B7A6-137148EE5C7A}"/>
              </a:ext>
            </a:extLst>
          </p:cNvPr>
          <p:cNvSpPr txBox="1">
            <a:spLocks noChangeArrowheads="1"/>
          </p:cNvSpPr>
          <p:nvPr/>
        </p:nvSpPr>
        <p:spPr bwMode="auto">
          <a:xfrm>
            <a:off x="5843588" y="8050213"/>
            <a:ext cx="4902200" cy="723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3500">
                <a:latin typeface="+mn-lt"/>
                <a:ea typeface="+mn-ea"/>
                <a:cs typeface="+mn-ea"/>
                <a:sym typeface="+mn-lt"/>
              </a:rPr>
              <a:t>工程技朮支持和帮助</a:t>
            </a:r>
          </a:p>
        </p:txBody>
      </p:sp>
      <p:sp>
        <p:nvSpPr>
          <p:cNvPr id="94218" name="Text Box 10">
            <a:extLst>
              <a:ext uri="{FF2B5EF4-FFF2-40B4-BE49-F238E27FC236}">
                <a16:creationId xmlns:a16="http://schemas.microsoft.com/office/drawing/2014/main" id="{AFD78EA9-17A1-48F1-AC6D-9ECA37E3CEC3}"/>
              </a:ext>
            </a:extLst>
          </p:cNvPr>
          <p:cNvSpPr txBox="1">
            <a:spLocks noChangeArrowheads="1"/>
          </p:cNvSpPr>
          <p:nvPr/>
        </p:nvSpPr>
        <p:spPr bwMode="auto">
          <a:xfrm>
            <a:off x="3106738" y="4305300"/>
            <a:ext cx="2052637" cy="723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3500">
                <a:latin typeface="+mn-lt"/>
                <a:ea typeface="+mn-ea"/>
                <a:cs typeface="+mn-ea"/>
                <a:sym typeface="+mn-lt"/>
              </a:rPr>
              <a:t>投入</a:t>
            </a:r>
          </a:p>
        </p:txBody>
      </p:sp>
      <p:sp>
        <p:nvSpPr>
          <p:cNvPr id="94219" name="Text Box 11">
            <a:extLst>
              <a:ext uri="{FF2B5EF4-FFF2-40B4-BE49-F238E27FC236}">
                <a16:creationId xmlns:a16="http://schemas.microsoft.com/office/drawing/2014/main" id="{97ABC404-5581-48BF-B0A1-861B918DF562}"/>
              </a:ext>
            </a:extLst>
          </p:cNvPr>
          <p:cNvSpPr txBox="1">
            <a:spLocks noChangeArrowheads="1"/>
          </p:cNvSpPr>
          <p:nvPr/>
        </p:nvSpPr>
        <p:spPr bwMode="auto">
          <a:xfrm>
            <a:off x="5729288" y="1081088"/>
            <a:ext cx="5586412" cy="723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3500">
                <a:latin typeface="+mn-lt"/>
                <a:ea typeface="+mn-ea"/>
                <a:cs typeface="+mn-ea"/>
                <a:sym typeface="+mn-lt"/>
              </a:rPr>
              <a:t>工程技朮指令和要求</a:t>
            </a:r>
          </a:p>
        </p:txBody>
      </p:sp>
      <p:sp>
        <p:nvSpPr>
          <p:cNvPr id="94220" name="Text Box 12">
            <a:extLst>
              <a:ext uri="{FF2B5EF4-FFF2-40B4-BE49-F238E27FC236}">
                <a16:creationId xmlns:a16="http://schemas.microsoft.com/office/drawing/2014/main" id="{3365CE67-95A0-45AB-917C-60CA79206EDE}"/>
              </a:ext>
            </a:extLst>
          </p:cNvPr>
          <p:cNvSpPr txBox="1">
            <a:spLocks noChangeArrowheads="1"/>
          </p:cNvSpPr>
          <p:nvPr/>
        </p:nvSpPr>
        <p:spPr bwMode="auto">
          <a:xfrm>
            <a:off x="11315700" y="4200525"/>
            <a:ext cx="2736850" cy="723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3500">
                <a:latin typeface="+mn-lt"/>
                <a:ea typeface="+mn-ea"/>
                <a:cs typeface="+mn-ea"/>
                <a:sym typeface="+mn-lt"/>
              </a:rPr>
              <a:t>产出</a:t>
            </a:r>
          </a:p>
        </p:txBody>
      </p:sp>
      <p:sp>
        <p:nvSpPr>
          <p:cNvPr id="14" name="文本框 13">
            <a:extLst>
              <a:ext uri="{FF2B5EF4-FFF2-40B4-BE49-F238E27FC236}">
                <a16:creationId xmlns:a16="http://schemas.microsoft.com/office/drawing/2014/main" id="{2FF551C4-7195-49AA-BB0C-E3B1D705C6EC}"/>
              </a:ext>
            </a:extLst>
          </p:cNvPr>
          <p:cNvSpPr txBox="1"/>
          <p:nvPr/>
        </p:nvSpPr>
        <p:spPr>
          <a:xfrm>
            <a:off x="4432709" y="169182"/>
            <a:ext cx="7154043" cy="700769"/>
          </a:xfrm>
          <a:prstGeom prst="rect">
            <a:avLst/>
          </a:prstGeom>
          <a:noFill/>
          <a:effectLst/>
        </p:spPr>
        <p:txBody>
          <a:bodyPr>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工程技朮在生产工程中的作用</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4"/>
                                        </p:tgtEl>
                                        <p:attrNameLst>
                                          <p:attrName>style.visibility</p:attrName>
                                        </p:attrNameLst>
                                      </p:cBhvr>
                                      <p:to>
                                        <p:strVal val="visible"/>
                                      </p:to>
                                    </p:set>
                                    <p:anim calcmode="lin" valueType="num">
                                      <p:cBhvr>
                                        <p:cTn id="7" dur="500" fill="hold"/>
                                        <p:tgtEl>
                                          <p:spTgt spid="14"/>
                                        </p:tgtEl>
                                        <p:attrNameLst>
                                          <p:attrName>ppt_w</p:attrName>
                                        </p:attrNameLst>
                                      </p:cBhvr>
                                      <p:tavLst>
                                        <p:tav tm="0">
                                          <p:val>
                                            <p:fltVal val="0"/>
                                          </p:val>
                                        </p:tav>
                                        <p:tav tm="100000">
                                          <p:val>
                                            <p:strVal val="#ppt_w"/>
                                          </p:val>
                                        </p:tav>
                                      </p:tavLst>
                                    </p:anim>
                                    <p:anim calcmode="lin" valueType="num">
                                      <p:cBhvr>
                                        <p:cTn id="8" dur="500" fill="hold"/>
                                        <p:tgtEl>
                                          <p:spTgt spid="1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4" name="Text Box 2">
            <a:extLst>
              <a:ext uri="{FF2B5EF4-FFF2-40B4-BE49-F238E27FC236}">
                <a16:creationId xmlns:a16="http://schemas.microsoft.com/office/drawing/2014/main" id="{C1AF2323-0DE6-40BF-B146-E385ECD9E8DE}"/>
              </a:ext>
            </a:extLst>
          </p:cNvPr>
          <p:cNvSpPr txBox="1">
            <a:spLocks noChangeArrowheads="1"/>
          </p:cNvSpPr>
          <p:nvPr/>
        </p:nvSpPr>
        <p:spPr bwMode="auto">
          <a:xfrm>
            <a:off x="1481138" y="1655763"/>
            <a:ext cx="13681075" cy="41640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2. </a:t>
            </a:r>
            <a:r>
              <a:rPr lang="zh-TW" altLang="en-US" sz="2000" b="1" dirty="0">
                <a:latin typeface="+mn-lt"/>
                <a:ea typeface="+mn-ea"/>
                <a:cs typeface="+mn-ea"/>
                <a:sym typeface="+mn-lt"/>
              </a:rPr>
              <a:t>用科学手段管理工程部</a:t>
            </a:r>
          </a:p>
          <a:p>
            <a:pPr eaLnBrk="1" hangingPunct="1">
              <a:lnSpc>
                <a:spcPct val="120000"/>
              </a:lnSpc>
              <a:defRPr/>
            </a:pPr>
            <a:r>
              <a:rPr lang="zh-TW" altLang="en-US" sz="2000" dirty="0">
                <a:latin typeface="+mn-lt"/>
                <a:ea typeface="+mn-ea"/>
                <a:cs typeface="+mn-ea"/>
                <a:sym typeface="+mn-lt"/>
              </a:rPr>
              <a:t>   就像做菜一样</a:t>
            </a:r>
            <a:r>
              <a:rPr lang="en-US" altLang="zh-TW" sz="2000" dirty="0">
                <a:latin typeface="+mn-lt"/>
                <a:ea typeface="+mn-ea"/>
                <a:cs typeface="+mn-ea"/>
                <a:sym typeface="+mn-lt"/>
              </a:rPr>
              <a:t>,</a:t>
            </a:r>
            <a:r>
              <a:rPr lang="zh-TW" altLang="en-US" sz="2000" dirty="0">
                <a:latin typeface="+mn-lt"/>
                <a:ea typeface="+mn-ea"/>
                <a:cs typeface="+mn-ea"/>
                <a:sym typeface="+mn-lt"/>
              </a:rPr>
              <a:t>炒出来的菜有鲜味</a:t>
            </a:r>
            <a:r>
              <a:rPr lang="en-US" altLang="zh-TW" sz="2000" dirty="0">
                <a:latin typeface="+mn-lt"/>
                <a:ea typeface="+mn-ea"/>
                <a:cs typeface="+mn-ea"/>
                <a:sym typeface="+mn-lt"/>
              </a:rPr>
              <a:t>,</a:t>
            </a:r>
            <a:r>
              <a:rPr lang="zh-TW" altLang="en-US" sz="2000" dirty="0">
                <a:latin typeface="+mn-lt"/>
                <a:ea typeface="+mn-ea"/>
                <a:cs typeface="+mn-ea"/>
                <a:sym typeface="+mn-lt"/>
              </a:rPr>
              <a:t>煮出来的菜有纯味</a:t>
            </a:r>
            <a:r>
              <a:rPr lang="en-US" altLang="zh-TW" sz="2000" dirty="0">
                <a:latin typeface="+mn-lt"/>
                <a:ea typeface="+mn-ea"/>
                <a:cs typeface="+mn-ea"/>
                <a:sym typeface="+mn-lt"/>
              </a:rPr>
              <a:t>.</a:t>
            </a:r>
            <a:r>
              <a:rPr lang="zh-TW" altLang="en-US" sz="2000" dirty="0">
                <a:latin typeface="+mn-lt"/>
                <a:ea typeface="+mn-ea"/>
                <a:cs typeface="+mn-ea"/>
                <a:sym typeface="+mn-lt"/>
              </a:rPr>
              <a:t>对工程部施以不同的管理手法就会产生不同的部门风格</a:t>
            </a:r>
            <a:r>
              <a:rPr lang="en-US" altLang="zh-TW" sz="2000" dirty="0">
                <a:latin typeface="+mn-lt"/>
                <a:ea typeface="+mn-ea"/>
                <a:cs typeface="+mn-ea"/>
                <a:sym typeface="+mn-lt"/>
              </a:rPr>
              <a:t>.</a:t>
            </a:r>
            <a:r>
              <a:rPr lang="zh-TW" altLang="en-US" sz="2000" dirty="0">
                <a:latin typeface="+mn-lt"/>
                <a:ea typeface="+mn-ea"/>
                <a:cs typeface="+mn-ea"/>
                <a:sym typeface="+mn-lt"/>
              </a:rPr>
              <a:t>所以</a:t>
            </a:r>
            <a:r>
              <a:rPr lang="en-US" altLang="zh-TW" sz="2000" dirty="0">
                <a:latin typeface="+mn-lt"/>
                <a:ea typeface="+mn-ea"/>
                <a:cs typeface="+mn-ea"/>
                <a:sym typeface="+mn-lt"/>
              </a:rPr>
              <a:t>,</a:t>
            </a:r>
            <a:r>
              <a:rPr lang="zh-TW" altLang="en-US" sz="2000" dirty="0">
                <a:latin typeface="+mn-lt"/>
                <a:ea typeface="+mn-ea"/>
                <a:cs typeface="+mn-ea"/>
                <a:sym typeface="+mn-lt"/>
              </a:rPr>
              <a:t>搞管理是要讲究手段的</a:t>
            </a:r>
            <a:r>
              <a:rPr lang="en-US" altLang="zh-TW" sz="2000" dirty="0">
                <a:latin typeface="+mn-lt"/>
                <a:ea typeface="+mn-ea"/>
                <a:cs typeface="+mn-ea"/>
                <a:sym typeface="+mn-lt"/>
              </a:rPr>
              <a:t>.</a:t>
            </a:r>
            <a:r>
              <a:rPr lang="zh-TW" altLang="en-US" sz="2000" dirty="0">
                <a:latin typeface="+mn-lt"/>
                <a:ea typeface="+mn-ea"/>
                <a:cs typeface="+mn-ea"/>
                <a:sym typeface="+mn-lt"/>
              </a:rPr>
              <a:t>根据工程部的特性</a:t>
            </a:r>
            <a:r>
              <a:rPr lang="en-US" altLang="zh-TW" sz="2000" dirty="0">
                <a:latin typeface="+mn-lt"/>
                <a:ea typeface="+mn-ea"/>
                <a:cs typeface="+mn-ea"/>
                <a:sym typeface="+mn-lt"/>
              </a:rPr>
              <a:t>,</a:t>
            </a:r>
            <a:r>
              <a:rPr lang="zh-TW" altLang="en-US" sz="2000" dirty="0">
                <a:latin typeface="+mn-lt"/>
                <a:ea typeface="+mn-ea"/>
                <a:cs typeface="+mn-ea"/>
                <a:sym typeface="+mn-lt"/>
              </a:rPr>
              <a:t>我们把这里所说的科学手段归纳为以下主要几点</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defRPr/>
            </a:pPr>
            <a:r>
              <a:rPr lang="en-US" altLang="zh-TW" sz="2000" b="1" dirty="0">
                <a:latin typeface="+mn-lt"/>
                <a:ea typeface="+mn-ea"/>
                <a:cs typeface="+mn-ea"/>
                <a:sym typeface="+mn-lt"/>
              </a:rPr>
              <a:t>1 )</a:t>
            </a:r>
            <a:r>
              <a:rPr lang="zh-TW" altLang="en-US" sz="2000" b="1" dirty="0">
                <a:latin typeface="+mn-lt"/>
                <a:ea typeface="+mn-ea"/>
                <a:cs typeface="+mn-ea"/>
                <a:sym typeface="+mn-lt"/>
              </a:rPr>
              <a:t>套用已经证实有效的科学模式解决问题，比如：</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流程图法．</a:t>
            </a:r>
          </a:p>
          <a:p>
            <a:pPr eaLnBrk="1" hangingPunct="1">
              <a:lnSpc>
                <a:spcPct val="120000"/>
              </a:lnSpc>
              <a:buFont typeface="Wingdings" panose="05000000000000000000" pitchFamily="2" charset="2"/>
              <a:buChar char="§"/>
              <a:defRPr/>
            </a:pPr>
            <a:r>
              <a:rPr lang="en-US" altLang="zh-TW" sz="2000" dirty="0">
                <a:latin typeface="+mn-lt"/>
                <a:ea typeface="+mn-ea"/>
                <a:cs typeface="+mn-ea"/>
                <a:sym typeface="+mn-lt"/>
              </a:rPr>
              <a:t>FMEA</a:t>
            </a:r>
            <a:r>
              <a:rPr lang="zh-TW" altLang="en-US" sz="2000" dirty="0">
                <a:latin typeface="+mn-lt"/>
                <a:ea typeface="+mn-ea"/>
                <a:cs typeface="+mn-ea"/>
                <a:sym typeface="+mn-lt"/>
              </a:rPr>
              <a:t>失败模式与效应分析</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en-US" altLang="zh-TW" sz="2000" dirty="0">
                <a:latin typeface="+mn-lt"/>
                <a:ea typeface="+mn-ea"/>
                <a:cs typeface="+mn-ea"/>
                <a:sym typeface="+mn-lt"/>
              </a:rPr>
              <a:t>SPC</a:t>
            </a:r>
            <a:r>
              <a:rPr lang="zh-TW" altLang="en-US" sz="2000" dirty="0">
                <a:latin typeface="+mn-lt"/>
                <a:ea typeface="+mn-ea"/>
                <a:cs typeface="+mn-ea"/>
                <a:sym typeface="+mn-lt"/>
              </a:rPr>
              <a:t>统计过程控制</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en-US" altLang="zh-TW" sz="2000" dirty="0">
                <a:latin typeface="+mn-lt"/>
                <a:ea typeface="+mn-ea"/>
                <a:cs typeface="+mn-ea"/>
                <a:sym typeface="+mn-lt"/>
              </a:rPr>
              <a:t>DOE</a:t>
            </a:r>
            <a:r>
              <a:rPr lang="zh-TW" altLang="en-US" sz="2000" dirty="0">
                <a:latin typeface="+mn-lt"/>
                <a:ea typeface="+mn-ea"/>
                <a:cs typeface="+mn-ea"/>
                <a:sym typeface="+mn-lt"/>
              </a:rPr>
              <a:t>实验设计</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2 ) </a:t>
            </a:r>
            <a:r>
              <a:rPr lang="zh-TW" altLang="en-US" sz="2000" b="1" dirty="0">
                <a:latin typeface="+mn-lt"/>
                <a:ea typeface="+mn-ea"/>
                <a:cs typeface="+mn-ea"/>
                <a:sym typeface="+mn-lt"/>
              </a:rPr>
              <a:t>充分利用来自网络上的科技信息</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3 ) </a:t>
            </a:r>
            <a:r>
              <a:rPr lang="zh-TW" altLang="en-US" sz="2000" b="1" dirty="0">
                <a:latin typeface="+mn-lt"/>
                <a:ea typeface="+mn-ea"/>
                <a:cs typeface="+mn-ea"/>
                <a:sym typeface="+mn-lt"/>
              </a:rPr>
              <a:t>利用</a:t>
            </a:r>
            <a:r>
              <a:rPr lang="en-US" altLang="zh-TW" sz="2000" b="1" dirty="0">
                <a:latin typeface="+mn-lt"/>
                <a:ea typeface="+mn-ea"/>
                <a:cs typeface="+mn-ea"/>
                <a:sym typeface="+mn-lt"/>
              </a:rPr>
              <a:t>CAD/CAM</a:t>
            </a:r>
            <a:r>
              <a:rPr lang="zh-TW" altLang="en-US" sz="2000" b="1" dirty="0">
                <a:latin typeface="+mn-lt"/>
                <a:ea typeface="+mn-ea"/>
                <a:cs typeface="+mn-ea"/>
                <a:sym typeface="+mn-lt"/>
              </a:rPr>
              <a:t>等计算机技朮实施工程管理</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4 ) </a:t>
            </a:r>
            <a:r>
              <a:rPr lang="zh-TW" altLang="en-US" sz="2000" b="1" dirty="0">
                <a:latin typeface="+mn-lt"/>
                <a:ea typeface="+mn-ea"/>
                <a:cs typeface="+mn-ea"/>
                <a:sym typeface="+mn-lt"/>
              </a:rPr>
              <a:t>按程序化的文件规定管理部门运作</a:t>
            </a:r>
            <a:r>
              <a:rPr lang="en-US" altLang="zh-TW" sz="2000" b="1" dirty="0">
                <a:latin typeface="+mn-lt"/>
                <a:ea typeface="+mn-ea"/>
                <a:cs typeface="+mn-ea"/>
                <a:sym typeface="+mn-lt"/>
              </a:rPr>
              <a:t>.</a:t>
            </a:r>
          </a:p>
        </p:txBody>
      </p:sp>
      <p:sp>
        <p:nvSpPr>
          <p:cNvPr id="4" name="Text Box 2">
            <a:extLst>
              <a:ext uri="{FF2B5EF4-FFF2-40B4-BE49-F238E27FC236}">
                <a16:creationId xmlns:a16="http://schemas.microsoft.com/office/drawing/2014/main" id="{6932E362-1BB7-43D9-AB23-AFA266907D09}"/>
              </a:ext>
            </a:extLst>
          </p:cNvPr>
          <p:cNvSpPr txBox="1">
            <a:spLocks noChangeArrowheads="1"/>
          </p:cNvSpPr>
          <p:nvPr/>
        </p:nvSpPr>
        <p:spPr bwMode="auto">
          <a:xfrm>
            <a:off x="8288338" y="3552825"/>
            <a:ext cx="6551612" cy="4533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建立程序</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严格执行并定期或突击点检</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5 ) </a:t>
            </a:r>
            <a:r>
              <a:rPr lang="zh-TW" altLang="en-US" sz="2000" b="1" dirty="0">
                <a:latin typeface="+mn-lt"/>
                <a:ea typeface="+mn-ea"/>
                <a:cs typeface="+mn-ea"/>
                <a:sym typeface="+mn-lt"/>
              </a:rPr>
              <a:t>落实岗位责任制</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定岗</a:t>
            </a:r>
            <a:r>
              <a:rPr lang="en-US" altLang="zh-TW" sz="2000" dirty="0">
                <a:latin typeface="+mn-lt"/>
                <a:ea typeface="+mn-ea"/>
                <a:cs typeface="+mn-ea"/>
                <a:sym typeface="+mn-lt"/>
              </a:rPr>
              <a:t>,</a:t>
            </a:r>
            <a:r>
              <a:rPr lang="zh-TW" altLang="en-US" sz="2000" dirty="0">
                <a:latin typeface="+mn-lt"/>
                <a:ea typeface="+mn-ea"/>
                <a:cs typeface="+mn-ea"/>
                <a:sym typeface="+mn-lt"/>
              </a:rPr>
              <a:t>定位</a:t>
            </a:r>
            <a:r>
              <a:rPr lang="en-US" altLang="zh-TW" sz="2000" dirty="0">
                <a:latin typeface="+mn-lt"/>
                <a:ea typeface="+mn-ea"/>
                <a:cs typeface="+mn-ea"/>
                <a:sym typeface="+mn-lt"/>
              </a:rPr>
              <a:t>,</a:t>
            </a:r>
            <a:r>
              <a:rPr lang="zh-TW" altLang="en-US" sz="2000" dirty="0">
                <a:latin typeface="+mn-lt"/>
                <a:ea typeface="+mn-ea"/>
                <a:cs typeface="+mn-ea"/>
                <a:sym typeface="+mn-lt"/>
              </a:rPr>
              <a:t>定要求和职责</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责任到人</a:t>
            </a:r>
            <a:r>
              <a:rPr lang="en-US" altLang="zh-TW" sz="2000" dirty="0">
                <a:latin typeface="+mn-lt"/>
                <a:ea typeface="+mn-ea"/>
                <a:cs typeface="+mn-ea"/>
                <a:sym typeface="+mn-lt"/>
              </a:rPr>
              <a:t>,</a:t>
            </a:r>
            <a:r>
              <a:rPr lang="zh-TW" altLang="en-US" sz="2000" dirty="0">
                <a:latin typeface="+mn-lt"/>
                <a:ea typeface="+mn-ea"/>
                <a:cs typeface="+mn-ea"/>
                <a:sym typeface="+mn-lt"/>
              </a:rPr>
              <a:t>奖勤罚懒</a:t>
            </a:r>
            <a:r>
              <a:rPr lang="en-US" altLang="zh-TW" sz="2000" dirty="0">
                <a:latin typeface="+mn-lt"/>
                <a:ea typeface="+mn-ea"/>
                <a:cs typeface="+mn-ea"/>
                <a:sym typeface="+mn-lt"/>
              </a:rPr>
              <a:t>,</a:t>
            </a:r>
            <a:r>
              <a:rPr lang="zh-TW" altLang="en-US" sz="2000" dirty="0">
                <a:latin typeface="+mn-lt"/>
                <a:ea typeface="+mn-ea"/>
                <a:cs typeface="+mn-ea"/>
                <a:sym typeface="+mn-lt"/>
              </a:rPr>
              <a:t>优胜劣汰</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6 ) </a:t>
            </a:r>
            <a:r>
              <a:rPr lang="zh-TW" altLang="en-US" sz="2000" b="1" dirty="0">
                <a:latin typeface="+mn-lt"/>
                <a:ea typeface="+mn-ea"/>
                <a:cs typeface="+mn-ea"/>
                <a:sym typeface="+mn-lt"/>
              </a:rPr>
              <a:t>建立技朮竞争和激励的机制</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7 ) </a:t>
            </a:r>
            <a:r>
              <a:rPr lang="zh-TW" altLang="en-US" sz="2000" b="1" dirty="0">
                <a:latin typeface="+mn-lt"/>
                <a:ea typeface="+mn-ea"/>
                <a:cs typeface="+mn-ea"/>
                <a:sym typeface="+mn-lt"/>
              </a:rPr>
              <a:t>畅通沟通途径</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部门的整体协调能力</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班组或人员间的交流</a:t>
            </a:r>
            <a:r>
              <a:rPr lang="en-US" altLang="zh-TW" sz="2000" dirty="0">
                <a:latin typeface="+mn-lt"/>
                <a:ea typeface="+mn-ea"/>
                <a:cs typeface="+mn-ea"/>
                <a:sym typeface="+mn-lt"/>
              </a:rPr>
              <a:t>,</a:t>
            </a:r>
            <a:r>
              <a:rPr lang="zh-TW" altLang="en-US" sz="2000" dirty="0">
                <a:latin typeface="+mn-lt"/>
                <a:ea typeface="+mn-ea"/>
                <a:cs typeface="+mn-ea"/>
                <a:sym typeface="+mn-lt"/>
              </a:rPr>
              <a:t>互动</a:t>
            </a:r>
            <a:r>
              <a:rPr lang="en-US" altLang="zh-TW" sz="2000" dirty="0">
                <a:latin typeface="+mn-lt"/>
                <a:ea typeface="+mn-ea"/>
                <a:cs typeface="+mn-ea"/>
                <a:sym typeface="+mn-lt"/>
              </a:rPr>
              <a:t>,</a:t>
            </a:r>
            <a:r>
              <a:rPr lang="zh-TW" altLang="en-US" sz="2000" dirty="0">
                <a:latin typeface="+mn-lt"/>
                <a:ea typeface="+mn-ea"/>
                <a:cs typeface="+mn-ea"/>
                <a:sym typeface="+mn-lt"/>
              </a:rPr>
              <a:t>合作</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部门横向联络方式</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外部沟通的渠道</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先进技朮的获得办法</a:t>
            </a:r>
            <a:r>
              <a:rPr lang="en-US" altLang="zh-TW" sz="2000" dirty="0">
                <a:latin typeface="+mn-lt"/>
                <a:ea typeface="+mn-ea"/>
                <a:cs typeface="+mn-ea"/>
                <a:sym typeface="+mn-lt"/>
              </a:rPr>
              <a:t>.</a:t>
            </a:r>
          </a:p>
        </p:txBody>
      </p:sp>
      <p:sp>
        <p:nvSpPr>
          <p:cNvPr id="5" name="文本框 4">
            <a:extLst>
              <a:ext uri="{FF2B5EF4-FFF2-40B4-BE49-F238E27FC236}">
                <a16:creationId xmlns:a16="http://schemas.microsoft.com/office/drawing/2014/main" id="{F115C8A2-4D9C-4AB6-98F6-D2673ACD34A6}"/>
              </a:ext>
            </a:extLst>
          </p:cNvPr>
          <p:cNvSpPr txBox="1"/>
          <p:nvPr/>
        </p:nvSpPr>
        <p:spPr>
          <a:xfrm>
            <a:off x="4073203" y="144240"/>
            <a:ext cx="7154043" cy="700769"/>
          </a:xfrm>
          <a:prstGeom prst="rect">
            <a:avLst/>
          </a:prstGeom>
          <a:noFill/>
          <a:effectLst/>
        </p:spPr>
        <p:txBody>
          <a:bodyPr>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工程技朮动态管理</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2" name="Text Box 2">
            <a:extLst>
              <a:ext uri="{FF2B5EF4-FFF2-40B4-BE49-F238E27FC236}">
                <a16:creationId xmlns:a16="http://schemas.microsoft.com/office/drawing/2014/main" id="{A5516DA7-DC49-4736-8EE3-C68D4F9B28D1}"/>
              </a:ext>
            </a:extLst>
          </p:cNvPr>
          <p:cNvSpPr txBox="1">
            <a:spLocks noChangeArrowheads="1"/>
          </p:cNvSpPr>
          <p:nvPr/>
        </p:nvSpPr>
        <p:spPr bwMode="auto">
          <a:xfrm>
            <a:off x="1492250" y="1584325"/>
            <a:ext cx="13681075"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endParaRPr lang="zh-CN" altLang="zh-CN" sz="2000">
              <a:latin typeface="+mn-lt"/>
              <a:ea typeface="+mn-ea"/>
              <a:cs typeface="+mn-ea"/>
              <a:sym typeface="+mn-lt"/>
            </a:endParaRPr>
          </a:p>
        </p:txBody>
      </p:sp>
      <p:sp>
        <p:nvSpPr>
          <p:cNvPr id="97283" name="Text Box 3">
            <a:extLst>
              <a:ext uri="{FF2B5EF4-FFF2-40B4-BE49-F238E27FC236}">
                <a16:creationId xmlns:a16="http://schemas.microsoft.com/office/drawing/2014/main" id="{C56EB865-5C66-4DB2-B790-35B5D07A2599}"/>
              </a:ext>
            </a:extLst>
          </p:cNvPr>
          <p:cNvSpPr txBox="1">
            <a:spLocks noChangeArrowheads="1"/>
          </p:cNvSpPr>
          <p:nvPr/>
        </p:nvSpPr>
        <p:spPr bwMode="auto">
          <a:xfrm>
            <a:off x="1492250" y="1584325"/>
            <a:ext cx="13681075" cy="4164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解决疑难问题的方法</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工程指令的执行效果确认方法</a:t>
            </a:r>
            <a:r>
              <a:rPr lang="en-US" altLang="zh-TW" sz="2000">
                <a:latin typeface="+mn-lt"/>
                <a:ea typeface="+mn-ea"/>
                <a:cs typeface="+mn-ea"/>
                <a:sym typeface="+mn-lt"/>
              </a:rPr>
              <a:t>.</a:t>
            </a:r>
            <a:endParaRPr lang="en-US" altLang="zh-TW" sz="2000" b="1">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a:latin typeface="+mn-lt"/>
                <a:ea typeface="+mn-ea"/>
                <a:cs typeface="+mn-ea"/>
                <a:sym typeface="+mn-lt"/>
              </a:rPr>
              <a:t>8 ) </a:t>
            </a:r>
            <a:r>
              <a:rPr lang="zh-TW" altLang="en-US" sz="2000" b="1">
                <a:latin typeface="+mn-lt"/>
                <a:ea typeface="+mn-ea"/>
                <a:cs typeface="+mn-ea"/>
                <a:sym typeface="+mn-lt"/>
              </a:rPr>
              <a:t>实施零距离反馈问题方案</a:t>
            </a:r>
            <a:r>
              <a:rPr lang="en-US" altLang="zh-TW" sz="2000" b="1">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有问题可以直接反馈</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有反馈可以直接面对和解决问题</a:t>
            </a:r>
            <a:r>
              <a:rPr lang="en-US" altLang="zh-TW" sz="2000">
                <a:latin typeface="+mn-lt"/>
                <a:ea typeface="+mn-ea"/>
                <a:cs typeface="+mn-ea"/>
                <a:sym typeface="+mn-lt"/>
              </a:rPr>
              <a:t>.</a:t>
            </a:r>
            <a:endParaRPr lang="en-US" altLang="zh-TW" sz="2000" b="1">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a:latin typeface="+mn-lt"/>
                <a:ea typeface="+mn-ea"/>
                <a:cs typeface="+mn-ea"/>
                <a:sym typeface="+mn-lt"/>
              </a:rPr>
              <a:t>9 ) </a:t>
            </a:r>
            <a:r>
              <a:rPr lang="zh-TW" altLang="en-US" sz="2000" b="1">
                <a:latin typeface="+mn-lt"/>
                <a:ea typeface="+mn-ea"/>
                <a:cs typeface="+mn-ea"/>
                <a:sym typeface="+mn-lt"/>
              </a:rPr>
              <a:t>摈弃不良的习气</a:t>
            </a:r>
            <a:r>
              <a:rPr lang="en-US" altLang="zh-TW" sz="2000" b="1">
                <a:latin typeface="+mn-lt"/>
                <a:ea typeface="+mn-ea"/>
                <a:cs typeface="+mn-ea"/>
                <a:sym typeface="+mn-lt"/>
              </a:rPr>
              <a:t>-------</a:t>
            </a:r>
            <a:r>
              <a:rPr lang="zh-TW" altLang="en-US" sz="2000" b="1">
                <a:latin typeface="+mn-lt"/>
                <a:ea typeface="+mn-ea"/>
                <a:cs typeface="+mn-ea"/>
                <a:sym typeface="+mn-lt"/>
              </a:rPr>
              <a:t>找借口</a:t>
            </a:r>
            <a:r>
              <a:rPr lang="en-US" altLang="zh-TW" sz="2000" b="1">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a:latin typeface="+mn-lt"/>
                <a:ea typeface="+mn-ea"/>
                <a:cs typeface="+mn-ea"/>
                <a:sym typeface="+mn-lt"/>
              </a:rPr>
              <a:t>   </a:t>
            </a:r>
            <a:r>
              <a:rPr lang="zh-TW" altLang="en-US" sz="2000">
                <a:latin typeface="+mn-lt"/>
                <a:ea typeface="+mn-ea"/>
                <a:cs typeface="+mn-ea"/>
                <a:sym typeface="+mn-lt"/>
              </a:rPr>
              <a:t>无论是工程部的哪一级人员</a:t>
            </a:r>
            <a:r>
              <a:rPr lang="en-US" altLang="zh-TW" sz="2000">
                <a:latin typeface="+mn-lt"/>
                <a:ea typeface="+mn-ea"/>
                <a:cs typeface="+mn-ea"/>
                <a:sym typeface="+mn-lt"/>
              </a:rPr>
              <a:t>,</a:t>
            </a:r>
            <a:r>
              <a:rPr lang="zh-TW" altLang="en-US" sz="2000">
                <a:latin typeface="+mn-lt"/>
                <a:ea typeface="+mn-ea"/>
                <a:cs typeface="+mn-ea"/>
                <a:sym typeface="+mn-lt"/>
              </a:rPr>
              <a:t>为了开展工作并出色地完成任务</a:t>
            </a:r>
            <a:r>
              <a:rPr lang="en-US" altLang="zh-TW" sz="2000">
                <a:latin typeface="+mn-lt"/>
                <a:ea typeface="+mn-ea"/>
                <a:cs typeface="+mn-ea"/>
                <a:sym typeface="+mn-lt"/>
              </a:rPr>
              <a:t>,</a:t>
            </a:r>
            <a:r>
              <a:rPr lang="zh-TW" altLang="en-US" sz="2000">
                <a:latin typeface="+mn-lt"/>
                <a:ea typeface="+mn-ea"/>
                <a:cs typeface="+mn-ea"/>
                <a:sym typeface="+mn-lt"/>
              </a:rPr>
              <a:t>都应记住下面的训导</a:t>
            </a:r>
            <a:r>
              <a:rPr lang="en-US" altLang="zh-TW" sz="200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a:latin typeface="+mn-lt"/>
                <a:ea typeface="+mn-ea"/>
                <a:cs typeface="+mn-ea"/>
                <a:sym typeface="+mn-lt"/>
              </a:rPr>
              <a:t>                                   </a:t>
            </a:r>
            <a:r>
              <a:rPr lang="zh-TW" altLang="en-US" sz="2000">
                <a:latin typeface="+mn-lt"/>
                <a:ea typeface="+mn-ea"/>
                <a:cs typeface="+mn-ea"/>
                <a:sym typeface="+mn-lt"/>
              </a:rPr>
              <a:t>成功者寻找方法</a:t>
            </a:r>
            <a:r>
              <a:rPr lang="en-US" altLang="zh-TW" sz="200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a:latin typeface="+mn-lt"/>
                <a:ea typeface="+mn-ea"/>
                <a:cs typeface="+mn-ea"/>
                <a:sym typeface="+mn-lt"/>
              </a:rPr>
              <a:t>                                   </a:t>
            </a:r>
            <a:r>
              <a:rPr lang="zh-TW" altLang="en-US" sz="2000">
                <a:latin typeface="+mn-lt"/>
                <a:ea typeface="+mn-ea"/>
                <a:cs typeface="+mn-ea"/>
                <a:sym typeface="+mn-lt"/>
              </a:rPr>
              <a:t>失败者寻找借口</a:t>
            </a:r>
            <a:r>
              <a:rPr lang="en-US" altLang="zh-TW" sz="200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a:latin typeface="+mn-lt"/>
                <a:ea typeface="+mn-ea"/>
                <a:cs typeface="+mn-ea"/>
                <a:sym typeface="+mn-lt"/>
              </a:rPr>
              <a:t>   </a:t>
            </a:r>
            <a:r>
              <a:rPr lang="zh-TW" altLang="en-US" sz="2000">
                <a:latin typeface="+mn-lt"/>
                <a:ea typeface="+mn-ea"/>
                <a:cs typeface="+mn-ea"/>
                <a:sym typeface="+mn-lt"/>
              </a:rPr>
              <a:t>要知道所有的借口都是在替自己推卸责任</a:t>
            </a:r>
            <a:r>
              <a:rPr lang="en-US" altLang="zh-TW" sz="2000">
                <a:latin typeface="+mn-lt"/>
                <a:ea typeface="+mn-ea"/>
                <a:cs typeface="+mn-ea"/>
                <a:sym typeface="+mn-lt"/>
              </a:rPr>
              <a:t>,</a:t>
            </a:r>
            <a:r>
              <a:rPr lang="zh-TW" altLang="en-US" sz="2000">
                <a:latin typeface="+mn-lt"/>
                <a:ea typeface="+mn-ea"/>
                <a:cs typeface="+mn-ea"/>
                <a:sym typeface="+mn-lt"/>
              </a:rPr>
              <a:t>而对工作无济于事</a:t>
            </a:r>
            <a:r>
              <a:rPr lang="en-US" altLang="zh-TW" sz="2000">
                <a:latin typeface="+mn-lt"/>
                <a:ea typeface="+mn-ea"/>
                <a:cs typeface="+mn-ea"/>
                <a:sym typeface="+mn-lt"/>
              </a:rPr>
              <a:t>.</a:t>
            </a:r>
            <a:r>
              <a:rPr lang="zh-TW" altLang="en-US" sz="2000">
                <a:latin typeface="+mn-lt"/>
                <a:ea typeface="+mn-ea"/>
                <a:cs typeface="+mn-ea"/>
                <a:sym typeface="+mn-lt"/>
              </a:rPr>
              <a:t>做工程技朮要的就是结果</a:t>
            </a:r>
            <a:r>
              <a:rPr lang="en-US" altLang="zh-TW" sz="2000">
                <a:latin typeface="+mn-lt"/>
                <a:ea typeface="+mn-ea"/>
                <a:cs typeface="+mn-ea"/>
                <a:sym typeface="+mn-lt"/>
              </a:rPr>
              <a:t>,</a:t>
            </a:r>
            <a:r>
              <a:rPr lang="zh-TW" altLang="en-US" sz="2000">
                <a:latin typeface="+mn-lt"/>
                <a:ea typeface="+mn-ea"/>
                <a:cs typeface="+mn-ea"/>
                <a:sym typeface="+mn-lt"/>
              </a:rPr>
              <a:t>任何没有结果的行动都是浪费</a:t>
            </a:r>
            <a:r>
              <a:rPr lang="en-US" altLang="zh-TW" sz="2000">
                <a:latin typeface="+mn-lt"/>
                <a:ea typeface="+mn-ea"/>
                <a:cs typeface="+mn-ea"/>
                <a:sym typeface="+mn-lt"/>
              </a:rPr>
              <a:t>,</a:t>
            </a:r>
            <a:r>
              <a:rPr lang="zh-TW" altLang="en-US" sz="2000">
                <a:latin typeface="+mn-lt"/>
                <a:ea typeface="+mn-ea"/>
                <a:cs typeface="+mn-ea"/>
                <a:sym typeface="+mn-lt"/>
              </a:rPr>
              <a:t>如果吸取教训倒也罢了</a:t>
            </a:r>
            <a:r>
              <a:rPr lang="en-US" altLang="zh-TW" sz="2000">
                <a:latin typeface="+mn-lt"/>
                <a:ea typeface="+mn-ea"/>
                <a:cs typeface="+mn-ea"/>
                <a:sym typeface="+mn-lt"/>
              </a:rPr>
              <a:t>,</a:t>
            </a:r>
            <a:r>
              <a:rPr lang="zh-TW" altLang="en-US" sz="2000">
                <a:latin typeface="+mn-lt"/>
                <a:ea typeface="+mn-ea"/>
                <a:cs typeface="+mn-ea"/>
                <a:sym typeface="+mn-lt"/>
              </a:rPr>
              <a:t>找借口的行为应坚决制止</a:t>
            </a:r>
            <a:r>
              <a:rPr lang="en-US" altLang="zh-TW" sz="2000">
                <a:latin typeface="+mn-lt"/>
                <a:ea typeface="+mn-ea"/>
                <a:cs typeface="+mn-ea"/>
                <a:sym typeface="+mn-lt"/>
              </a:rPr>
              <a:t>.</a:t>
            </a:r>
          </a:p>
        </p:txBody>
      </p:sp>
      <p:sp>
        <p:nvSpPr>
          <p:cNvPr id="5" name="文本框 4">
            <a:extLst>
              <a:ext uri="{FF2B5EF4-FFF2-40B4-BE49-F238E27FC236}">
                <a16:creationId xmlns:a16="http://schemas.microsoft.com/office/drawing/2014/main" id="{8173538D-1753-43D9-8F4C-259F5DBCF680}"/>
              </a:ext>
            </a:extLst>
          </p:cNvPr>
          <p:cNvSpPr txBox="1"/>
          <p:nvPr/>
        </p:nvSpPr>
        <p:spPr>
          <a:xfrm>
            <a:off x="4073203" y="144240"/>
            <a:ext cx="7154043" cy="700769"/>
          </a:xfrm>
          <a:prstGeom prst="rect">
            <a:avLst/>
          </a:prstGeom>
          <a:noFill/>
          <a:effectLst/>
        </p:spPr>
        <p:txBody>
          <a:bodyPr>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工程技朮动态管理</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6" name="Text Box 2">
            <a:extLst>
              <a:ext uri="{FF2B5EF4-FFF2-40B4-BE49-F238E27FC236}">
                <a16:creationId xmlns:a16="http://schemas.microsoft.com/office/drawing/2014/main" id="{BED5E3AD-BFE5-4FD6-97DE-3CCD52FA3B34}"/>
              </a:ext>
            </a:extLst>
          </p:cNvPr>
          <p:cNvSpPr txBox="1">
            <a:spLocks noChangeArrowheads="1"/>
          </p:cNvSpPr>
          <p:nvPr/>
        </p:nvSpPr>
        <p:spPr bwMode="auto">
          <a:xfrm>
            <a:off x="1625600" y="1728788"/>
            <a:ext cx="13681075" cy="41640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从某种意义上说</a:t>
            </a:r>
            <a:r>
              <a:rPr lang="en-US" altLang="zh-TW" sz="2000" dirty="0">
                <a:latin typeface="+mn-lt"/>
                <a:ea typeface="+mn-ea"/>
                <a:cs typeface="+mn-ea"/>
                <a:sym typeface="+mn-lt"/>
              </a:rPr>
              <a:t>,</a:t>
            </a:r>
            <a:r>
              <a:rPr lang="zh-TW" altLang="en-US" sz="2000" dirty="0">
                <a:latin typeface="+mn-lt"/>
                <a:ea typeface="+mn-ea"/>
                <a:cs typeface="+mn-ea"/>
                <a:sym typeface="+mn-lt"/>
              </a:rPr>
              <a:t>天下没有解决不了的问题</a:t>
            </a:r>
            <a:r>
              <a:rPr lang="en-US" altLang="zh-TW" sz="2000" dirty="0">
                <a:latin typeface="+mn-lt"/>
                <a:ea typeface="+mn-ea"/>
                <a:cs typeface="+mn-ea"/>
                <a:sym typeface="+mn-lt"/>
              </a:rPr>
              <a:t>,</a:t>
            </a:r>
            <a:r>
              <a:rPr lang="zh-TW" altLang="en-US" sz="2000" dirty="0">
                <a:latin typeface="+mn-lt"/>
                <a:ea typeface="+mn-ea"/>
                <a:cs typeface="+mn-ea"/>
                <a:sym typeface="+mn-lt"/>
              </a:rPr>
              <a:t>只是解决的形式不同而已</a:t>
            </a:r>
            <a:r>
              <a:rPr lang="en-US" altLang="zh-TW" sz="2000" dirty="0">
                <a:latin typeface="+mn-lt"/>
                <a:ea typeface="+mn-ea"/>
                <a:cs typeface="+mn-ea"/>
                <a:sym typeface="+mn-lt"/>
              </a:rPr>
              <a:t>,</a:t>
            </a:r>
            <a:r>
              <a:rPr lang="zh-TW" altLang="en-US" sz="2000" dirty="0">
                <a:latin typeface="+mn-lt"/>
                <a:ea typeface="+mn-ea"/>
                <a:cs typeface="+mn-ea"/>
                <a:sym typeface="+mn-lt"/>
              </a:rPr>
              <a:t>搞工程技朮管理</a:t>
            </a:r>
            <a:r>
              <a:rPr lang="en-US" altLang="zh-TW" sz="2000" dirty="0">
                <a:latin typeface="+mn-lt"/>
                <a:ea typeface="+mn-ea"/>
                <a:cs typeface="+mn-ea"/>
                <a:sym typeface="+mn-lt"/>
              </a:rPr>
              <a:t>,</a:t>
            </a:r>
            <a:r>
              <a:rPr lang="zh-TW" altLang="en-US" sz="2000" dirty="0">
                <a:latin typeface="+mn-lt"/>
                <a:ea typeface="+mn-ea"/>
                <a:cs typeface="+mn-ea"/>
                <a:sym typeface="+mn-lt"/>
              </a:rPr>
              <a:t>正是要注入这种精神</a:t>
            </a:r>
            <a:r>
              <a:rPr lang="en-US" altLang="zh-TW" sz="2000" dirty="0">
                <a:latin typeface="+mn-lt"/>
                <a:ea typeface="+mn-ea"/>
                <a:cs typeface="+mn-ea"/>
                <a:sym typeface="+mn-lt"/>
              </a:rPr>
              <a:t>.</a:t>
            </a:r>
            <a:r>
              <a:rPr lang="zh-TW" altLang="en-US" sz="2000" dirty="0">
                <a:latin typeface="+mn-lt"/>
                <a:ea typeface="+mn-ea"/>
                <a:cs typeface="+mn-ea"/>
                <a:sym typeface="+mn-lt"/>
              </a:rPr>
              <a:t>任何问题</a:t>
            </a:r>
            <a:r>
              <a:rPr lang="en-US" altLang="zh-TW" sz="2000" dirty="0">
                <a:latin typeface="+mn-lt"/>
                <a:ea typeface="+mn-ea"/>
                <a:cs typeface="+mn-ea"/>
                <a:sym typeface="+mn-lt"/>
              </a:rPr>
              <a:t>,</a:t>
            </a:r>
            <a:r>
              <a:rPr lang="zh-TW" altLang="en-US" sz="2000" dirty="0">
                <a:latin typeface="+mn-lt"/>
                <a:ea typeface="+mn-ea"/>
                <a:cs typeface="+mn-ea"/>
                <a:sym typeface="+mn-lt"/>
              </a:rPr>
              <a:t>你都可以拿出解决的方案</a:t>
            </a:r>
            <a:r>
              <a:rPr lang="en-US" altLang="zh-TW" sz="2000" dirty="0">
                <a:latin typeface="+mn-lt"/>
                <a:ea typeface="+mn-ea"/>
                <a:cs typeface="+mn-ea"/>
                <a:sym typeface="+mn-lt"/>
              </a:rPr>
              <a:t>,</a:t>
            </a:r>
            <a:r>
              <a:rPr lang="zh-TW" altLang="en-US" sz="2000" dirty="0">
                <a:latin typeface="+mn-lt"/>
                <a:ea typeface="+mn-ea"/>
                <a:cs typeface="+mn-ea"/>
                <a:sym typeface="+mn-lt"/>
              </a:rPr>
              <a:t>而且最好不是一个</a:t>
            </a:r>
            <a:r>
              <a:rPr lang="en-US" altLang="zh-TW" sz="2000" dirty="0">
                <a:latin typeface="+mn-lt"/>
                <a:ea typeface="+mn-ea"/>
                <a:cs typeface="+mn-ea"/>
                <a:sym typeface="+mn-lt"/>
              </a:rPr>
              <a:t>,</a:t>
            </a:r>
            <a:r>
              <a:rPr lang="zh-TW" altLang="en-US" sz="2000" dirty="0">
                <a:latin typeface="+mn-lt"/>
                <a:ea typeface="+mn-ea"/>
                <a:cs typeface="+mn-ea"/>
                <a:sym typeface="+mn-lt"/>
              </a:rPr>
              <a:t>是三个或更多</a:t>
            </a:r>
            <a:r>
              <a:rPr lang="en-US" altLang="zh-TW" sz="2000" dirty="0">
                <a:latin typeface="+mn-lt"/>
                <a:ea typeface="+mn-ea"/>
                <a:cs typeface="+mn-ea"/>
                <a:sym typeface="+mn-lt"/>
              </a:rPr>
              <a:t>,</a:t>
            </a:r>
            <a:r>
              <a:rPr lang="zh-TW" altLang="en-US" sz="2000" dirty="0">
                <a:latin typeface="+mn-lt"/>
                <a:ea typeface="+mn-ea"/>
                <a:cs typeface="+mn-ea"/>
                <a:sym typeface="+mn-lt"/>
              </a:rPr>
              <a:t>以留有选择的余地</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defRPr/>
            </a:pPr>
            <a:r>
              <a:rPr lang="en-US" altLang="zh-TW" sz="2000" b="1" dirty="0">
                <a:latin typeface="+mn-lt"/>
                <a:ea typeface="+mn-ea"/>
                <a:cs typeface="+mn-ea"/>
                <a:sym typeface="+mn-lt"/>
              </a:rPr>
              <a:t>10 ) </a:t>
            </a:r>
            <a:r>
              <a:rPr lang="zh-TW" altLang="en-US" sz="2000" b="1" dirty="0">
                <a:latin typeface="+mn-lt"/>
                <a:ea typeface="+mn-ea"/>
                <a:cs typeface="+mn-ea"/>
                <a:sym typeface="+mn-lt"/>
              </a:rPr>
              <a:t>保持工程技朮管理高效率</a:t>
            </a:r>
            <a:r>
              <a:rPr lang="en-US" altLang="zh-TW" sz="2000" b="1"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提高工程技朮管理效率除采用科学手段外</a:t>
            </a:r>
            <a:r>
              <a:rPr lang="en-US" altLang="zh-TW" sz="2000" dirty="0">
                <a:latin typeface="+mn-lt"/>
                <a:ea typeface="+mn-ea"/>
                <a:cs typeface="+mn-ea"/>
                <a:sym typeface="+mn-lt"/>
              </a:rPr>
              <a:t>,</a:t>
            </a:r>
            <a:r>
              <a:rPr lang="zh-TW" altLang="en-US" sz="2000" dirty="0">
                <a:latin typeface="+mn-lt"/>
                <a:ea typeface="+mn-ea"/>
                <a:cs typeface="+mn-ea"/>
                <a:sym typeface="+mn-lt"/>
              </a:rPr>
              <a:t>还要注意避开一些意识领域里的误区</a:t>
            </a:r>
            <a:r>
              <a:rPr lang="en-US" altLang="zh-TW" sz="2000" dirty="0">
                <a:latin typeface="+mn-lt"/>
                <a:ea typeface="+mn-ea"/>
                <a:cs typeface="+mn-ea"/>
                <a:sym typeface="+mn-lt"/>
              </a:rPr>
              <a:t>,</a:t>
            </a:r>
            <a:r>
              <a:rPr lang="zh-TW" altLang="en-US" sz="2000" dirty="0">
                <a:latin typeface="+mn-lt"/>
                <a:ea typeface="+mn-ea"/>
                <a:cs typeface="+mn-ea"/>
                <a:sym typeface="+mn-lt"/>
              </a:rPr>
              <a:t>诸如下面的几个例子</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赁感觉处理问题</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发生不良是难以避免的</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问题没有完全解决</a:t>
            </a:r>
            <a:r>
              <a:rPr lang="en-US" altLang="zh-TW" sz="2000" dirty="0">
                <a:latin typeface="+mn-lt"/>
                <a:ea typeface="+mn-ea"/>
                <a:cs typeface="+mn-ea"/>
                <a:sym typeface="+mn-lt"/>
              </a:rPr>
              <a:t>,</a:t>
            </a:r>
            <a:r>
              <a:rPr lang="zh-TW" altLang="en-US" sz="2000" dirty="0">
                <a:latin typeface="+mn-lt"/>
                <a:ea typeface="+mn-ea"/>
                <a:cs typeface="+mn-ea"/>
                <a:sym typeface="+mn-lt"/>
              </a:rPr>
              <a:t>可以先凑合着干</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就这样的烂机器</a:t>
            </a:r>
            <a:r>
              <a:rPr lang="en-US" altLang="zh-TW" sz="2000" dirty="0">
                <a:latin typeface="+mn-lt"/>
                <a:ea typeface="+mn-ea"/>
                <a:cs typeface="+mn-ea"/>
                <a:sym typeface="+mn-lt"/>
              </a:rPr>
              <a:t>,</a:t>
            </a:r>
            <a:r>
              <a:rPr lang="zh-TW" altLang="en-US" sz="2000" dirty="0">
                <a:latin typeface="+mn-lt"/>
                <a:ea typeface="+mn-ea"/>
                <a:cs typeface="+mn-ea"/>
                <a:sym typeface="+mn-lt"/>
              </a:rPr>
              <a:t>我也没办法</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碰伤手算什么</a:t>
            </a:r>
            <a:r>
              <a:rPr lang="en-US" altLang="zh-TW" sz="2000" dirty="0">
                <a:latin typeface="+mn-lt"/>
                <a:ea typeface="+mn-ea"/>
                <a:cs typeface="+mn-ea"/>
                <a:sym typeface="+mn-lt"/>
              </a:rPr>
              <a:t>,</a:t>
            </a:r>
            <a:r>
              <a:rPr lang="zh-TW" altLang="en-US" sz="2000" dirty="0">
                <a:latin typeface="+mn-lt"/>
                <a:ea typeface="+mn-ea"/>
                <a:cs typeface="+mn-ea"/>
                <a:sym typeface="+mn-lt"/>
              </a:rPr>
              <a:t>贴块止血贴不就完了</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设备脏点不要紧</a:t>
            </a:r>
            <a:r>
              <a:rPr lang="en-US" altLang="zh-TW" sz="2000" dirty="0">
                <a:latin typeface="+mn-lt"/>
                <a:ea typeface="+mn-ea"/>
                <a:cs typeface="+mn-ea"/>
                <a:sym typeface="+mn-lt"/>
              </a:rPr>
              <a:t>,</a:t>
            </a:r>
            <a:r>
              <a:rPr lang="zh-TW" altLang="en-US" sz="2000" dirty="0">
                <a:latin typeface="+mn-lt"/>
                <a:ea typeface="+mn-ea"/>
                <a:cs typeface="+mn-ea"/>
                <a:sym typeface="+mn-lt"/>
              </a:rPr>
              <a:t>好用就行</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才过期不到一个月</a:t>
            </a:r>
            <a:r>
              <a:rPr lang="en-US" altLang="zh-TW" sz="2000" dirty="0">
                <a:latin typeface="+mn-lt"/>
                <a:ea typeface="+mn-ea"/>
                <a:cs typeface="+mn-ea"/>
                <a:sym typeface="+mn-lt"/>
              </a:rPr>
              <a:t>,</a:t>
            </a:r>
            <a:r>
              <a:rPr lang="zh-TW" altLang="en-US" sz="2000" dirty="0">
                <a:latin typeface="+mn-lt"/>
                <a:ea typeface="+mn-ea"/>
                <a:cs typeface="+mn-ea"/>
                <a:sym typeface="+mn-lt"/>
              </a:rPr>
              <a:t>肯定可以用</a:t>
            </a:r>
            <a:r>
              <a:rPr lang="en-US" altLang="zh-TW" sz="2000" dirty="0">
                <a:latin typeface="+mn-lt"/>
                <a:ea typeface="+mn-ea"/>
                <a:cs typeface="+mn-ea"/>
                <a:sym typeface="+mn-lt"/>
              </a:rPr>
              <a:t>.</a:t>
            </a:r>
          </a:p>
        </p:txBody>
      </p:sp>
      <p:sp>
        <p:nvSpPr>
          <p:cNvPr id="4" name="文本框 3">
            <a:extLst>
              <a:ext uri="{FF2B5EF4-FFF2-40B4-BE49-F238E27FC236}">
                <a16:creationId xmlns:a16="http://schemas.microsoft.com/office/drawing/2014/main" id="{01884D4B-43F6-461B-B730-10F39B6377FF}"/>
              </a:ext>
            </a:extLst>
          </p:cNvPr>
          <p:cNvSpPr txBox="1"/>
          <p:nvPr/>
        </p:nvSpPr>
        <p:spPr>
          <a:xfrm>
            <a:off x="4073203" y="144240"/>
            <a:ext cx="7154043" cy="700769"/>
          </a:xfrm>
          <a:prstGeom prst="rect">
            <a:avLst/>
          </a:prstGeom>
          <a:noFill/>
          <a:effectLst/>
        </p:spPr>
        <p:txBody>
          <a:bodyPr>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保持工程技术管理高效率</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0" name="Text Box 2">
            <a:extLst>
              <a:ext uri="{FF2B5EF4-FFF2-40B4-BE49-F238E27FC236}">
                <a16:creationId xmlns:a16="http://schemas.microsoft.com/office/drawing/2014/main" id="{D5861AF5-0AD9-4F1F-9C02-746C297CB257}"/>
              </a:ext>
            </a:extLst>
          </p:cNvPr>
          <p:cNvSpPr txBox="1">
            <a:spLocks noChangeArrowheads="1"/>
          </p:cNvSpPr>
          <p:nvPr/>
        </p:nvSpPr>
        <p:spPr bwMode="auto">
          <a:xfrm>
            <a:off x="1481138" y="1028700"/>
            <a:ext cx="13681075" cy="1209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又不是制造原子弹</a:t>
            </a:r>
            <a:r>
              <a:rPr lang="en-US" altLang="zh-TW" sz="2000" dirty="0">
                <a:latin typeface="+mn-lt"/>
                <a:ea typeface="+mn-ea"/>
                <a:cs typeface="+mn-ea"/>
                <a:sym typeface="+mn-lt"/>
              </a:rPr>
              <a:t>,</a:t>
            </a:r>
            <a:r>
              <a:rPr lang="zh-TW" altLang="en-US" sz="2000" dirty="0">
                <a:latin typeface="+mn-lt"/>
                <a:ea typeface="+mn-ea"/>
                <a:cs typeface="+mn-ea"/>
                <a:sym typeface="+mn-lt"/>
              </a:rPr>
              <a:t>干吗那么认真</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我没有任何依据</a:t>
            </a:r>
            <a:r>
              <a:rPr lang="en-US" altLang="zh-TW" sz="2000" dirty="0">
                <a:latin typeface="+mn-lt"/>
                <a:ea typeface="+mn-ea"/>
                <a:cs typeface="+mn-ea"/>
                <a:sym typeface="+mn-lt"/>
              </a:rPr>
              <a:t>,</a:t>
            </a:r>
            <a:r>
              <a:rPr lang="zh-TW" altLang="en-US" sz="2000" dirty="0">
                <a:latin typeface="+mn-lt"/>
                <a:ea typeface="+mn-ea"/>
                <a:cs typeface="+mn-ea"/>
                <a:sym typeface="+mn-lt"/>
              </a:rPr>
              <a:t>怎样给你决定</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   </a:t>
            </a:r>
            <a:r>
              <a:rPr lang="zh-TW" altLang="en-US" sz="2000" b="1" dirty="0">
                <a:latin typeface="+mn-lt"/>
                <a:ea typeface="+mn-ea"/>
                <a:cs typeface="+mn-ea"/>
                <a:sym typeface="+mn-lt"/>
              </a:rPr>
              <a:t>工程部与关联部门的关系图</a:t>
            </a:r>
            <a:r>
              <a:rPr lang="en-US" altLang="zh-TW" sz="2000" b="1" dirty="0">
                <a:latin typeface="+mn-lt"/>
                <a:ea typeface="+mn-ea"/>
                <a:cs typeface="+mn-ea"/>
                <a:sym typeface="+mn-lt"/>
              </a:rPr>
              <a:t>:</a:t>
            </a:r>
          </a:p>
        </p:txBody>
      </p:sp>
      <p:sp>
        <p:nvSpPr>
          <p:cNvPr id="90115" name="Rectangle 3">
            <a:extLst>
              <a:ext uri="{FF2B5EF4-FFF2-40B4-BE49-F238E27FC236}">
                <a16:creationId xmlns:a16="http://schemas.microsoft.com/office/drawing/2014/main" id="{B90C3B1B-91D1-4CA1-BEDE-A54E4D9E7F6F}"/>
              </a:ext>
            </a:extLst>
          </p:cNvPr>
          <p:cNvSpPr>
            <a:spLocks noChangeArrowheads="1"/>
          </p:cNvSpPr>
          <p:nvPr/>
        </p:nvSpPr>
        <p:spPr bwMode="auto">
          <a:xfrm>
            <a:off x="2051050" y="2808288"/>
            <a:ext cx="684213" cy="4576762"/>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工</a:t>
            </a:r>
          </a:p>
          <a:p>
            <a:pPr algn="ctr" eaLnBrk="1" hangingPunct="1">
              <a:lnSpc>
                <a:spcPct val="120000"/>
              </a:lnSpc>
              <a:defRPr/>
            </a:pPr>
            <a:r>
              <a:rPr lang="zh-TW" altLang="en-US" sz="2000">
                <a:cs typeface="+mn-ea"/>
                <a:sym typeface="+mn-lt"/>
              </a:rPr>
              <a:t>程</a:t>
            </a:r>
          </a:p>
          <a:p>
            <a:pPr algn="ctr" eaLnBrk="1" hangingPunct="1">
              <a:lnSpc>
                <a:spcPct val="120000"/>
              </a:lnSpc>
              <a:defRPr/>
            </a:pPr>
            <a:r>
              <a:rPr lang="zh-TW" altLang="en-US" sz="2000">
                <a:cs typeface="+mn-ea"/>
                <a:sym typeface="+mn-lt"/>
              </a:rPr>
              <a:t>技</a:t>
            </a:r>
          </a:p>
          <a:p>
            <a:pPr algn="ctr" eaLnBrk="1" hangingPunct="1">
              <a:lnSpc>
                <a:spcPct val="120000"/>
              </a:lnSpc>
              <a:defRPr/>
            </a:pPr>
            <a:r>
              <a:rPr lang="zh-TW" altLang="en-US" sz="2000">
                <a:cs typeface="+mn-ea"/>
                <a:sym typeface="+mn-lt"/>
              </a:rPr>
              <a:t>朮</a:t>
            </a:r>
          </a:p>
          <a:p>
            <a:pPr algn="ctr" eaLnBrk="1" hangingPunct="1">
              <a:lnSpc>
                <a:spcPct val="120000"/>
              </a:lnSpc>
              <a:defRPr/>
            </a:pPr>
            <a:r>
              <a:rPr lang="zh-TW" altLang="en-US" sz="2000">
                <a:cs typeface="+mn-ea"/>
                <a:sym typeface="+mn-lt"/>
              </a:rPr>
              <a:t>管</a:t>
            </a:r>
          </a:p>
          <a:p>
            <a:pPr algn="ctr" eaLnBrk="1" hangingPunct="1">
              <a:lnSpc>
                <a:spcPct val="120000"/>
              </a:lnSpc>
              <a:defRPr/>
            </a:pPr>
            <a:r>
              <a:rPr lang="zh-TW" altLang="en-US" sz="2000">
                <a:cs typeface="+mn-ea"/>
                <a:sym typeface="+mn-lt"/>
              </a:rPr>
              <a:t>理</a:t>
            </a:r>
          </a:p>
        </p:txBody>
      </p:sp>
      <p:sp>
        <p:nvSpPr>
          <p:cNvPr id="90116" name="Rectangle 4">
            <a:extLst>
              <a:ext uri="{FF2B5EF4-FFF2-40B4-BE49-F238E27FC236}">
                <a16:creationId xmlns:a16="http://schemas.microsoft.com/office/drawing/2014/main" id="{BB187784-4C85-4471-9FCD-D6215E30D569}"/>
              </a:ext>
            </a:extLst>
          </p:cNvPr>
          <p:cNvSpPr>
            <a:spLocks noChangeArrowheads="1"/>
          </p:cNvSpPr>
          <p:nvPr/>
        </p:nvSpPr>
        <p:spPr bwMode="auto">
          <a:xfrm>
            <a:off x="3305175" y="3016250"/>
            <a:ext cx="1709738" cy="520700"/>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生产部</a:t>
            </a:r>
          </a:p>
        </p:txBody>
      </p:sp>
      <p:sp>
        <p:nvSpPr>
          <p:cNvPr id="90117" name="Rectangle 5">
            <a:extLst>
              <a:ext uri="{FF2B5EF4-FFF2-40B4-BE49-F238E27FC236}">
                <a16:creationId xmlns:a16="http://schemas.microsoft.com/office/drawing/2014/main" id="{32E1CCF5-13D1-4BE0-92CD-BE526D23C0C8}"/>
              </a:ext>
            </a:extLst>
          </p:cNvPr>
          <p:cNvSpPr>
            <a:spLocks noChangeArrowheads="1"/>
          </p:cNvSpPr>
          <p:nvPr/>
        </p:nvSpPr>
        <p:spPr bwMode="auto">
          <a:xfrm>
            <a:off x="4217988" y="4264025"/>
            <a:ext cx="1709737" cy="520700"/>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品管部</a:t>
            </a:r>
          </a:p>
        </p:txBody>
      </p:sp>
      <p:sp>
        <p:nvSpPr>
          <p:cNvPr id="90118" name="Rectangle 6">
            <a:extLst>
              <a:ext uri="{FF2B5EF4-FFF2-40B4-BE49-F238E27FC236}">
                <a16:creationId xmlns:a16="http://schemas.microsoft.com/office/drawing/2014/main" id="{75BE8046-75E4-4CE4-ADF0-C0D0E91D98A3}"/>
              </a:ext>
            </a:extLst>
          </p:cNvPr>
          <p:cNvSpPr>
            <a:spLocks noChangeArrowheads="1"/>
          </p:cNvSpPr>
          <p:nvPr/>
        </p:nvSpPr>
        <p:spPr bwMode="auto">
          <a:xfrm>
            <a:off x="5243513" y="5513388"/>
            <a:ext cx="1709737" cy="519112"/>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物料部</a:t>
            </a:r>
          </a:p>
        </p:txBody>
      </p:sp>
      <p:sp>
        <p:nvSpPr>
          <p:cNvPr id="90119" name="Rectangle 7">
            <a:extLst>
              <a:ext uri="{FF2B5EF4-FFF2-40B4-BE49-F238E27FC236}">
                <a16:creationId xmlns:a16="http://schemas.microsoft.com/office/drawing/2014/main" id="{033ABF82-2CB8-4E06-8866-C67599059CB2}"/>
              </a:ext>
            </a:extLst>
          </p:cNvPr>
          <p:cNvSpPr>
            <a:spLocks noChangeArrowheads="1"/>
          </p:cNvSpPr>
          <p:nvPr/>
        </p:nvSpPr>
        <p:spPr bwMode="auto">
          <a:xfrm>
            <a:off x="6042025" y="6656388"/>
            <a:ext cx="1709738" cy="520700"/>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市场部</a:t>
            </a:r>
          </a:p>
        </p:txBody>
      </p:sp>
      <p:sp>
        <p:nvSpPr>
          <p:cNvPr id="90120" name="Rectangle 8">
            <a:extLst>
              <a:ext uri="{FF2B5EF4-FFF2-40B4-BE49-F238E27FC236}">
                <a16:creationId xmlns:a16="http://schemas.microsoft.com/office/drawing/2014/main" id="{9E047EDD-877D-48F5-B8CD-505827504F3D}"/>
              </a:ext>
            </a:extLst>
          </p:cNvPr>
          <p:cNvSpPr>
            <a:spLocks noChangeArrowheads="1"/>
          </p:cNvSpPr>
          <p:nvPr/>
        </p:nvSpPr>
        <p:spPr bwMode="auto">
          <a:xfrm>
            <a:off x="8662988" y="3016250"/>
            <a:ext cx="6157912" cy="623888"/>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创造近乎完美的制程</a:t>
            </a:r>
          </a:p>
        </p:txBody>
      </p:sp>
      <p:sp>
        <p:nvSpPr>
          <p:cNvPr id="90121" name="Rectangle 9">
            <a:extLst>
              <a:ext uri="{FF2B5EF4-FFF2-40B4-BE49-F238E27FC236}">
                <a16:creationId xmlns:a16="http://schemas.microsoft.com/office/drawing/2014/main" id="{D2F18257-BAF1-49B8-901B-C759A1EBC35B}"/>
              </a:ext>
            </a:extLst>
          </p:cNvPr>
          <p:cNvSpPr>
            <a:spLocks noChangeArrowheads="1"/>
          </p:cNvSpPr>
          <p:nvPr/>
        </p:nvSpPr>
        <p:spPr bwMode="auto">
          <a:xfrm>
            <a:off x="8662988" y="4160838"/>
            <a:ext cx="6157912" cy="623887"/>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制定和控制产品规范</a:t>
            </a:r>
          </a:p>
        </p:txBody>
      </p:sp>
      <p:sp>
        <p:nvSpPr>
          <p:cNvPr id="90122" name="Rectangle 10">
            <a:extLst>
              <a:ext uri="{FF2B5EF4-FFF2-40B4-BE49-F238E27FC236}">
                <a16:creationId xmlns:a16="http://schemas.microsoft.com/office/drawing/2014/main" id="{E2C032E0-5B9F-439F-92FB-CCB71369980D}"/>
              </a:ext>
            </a:extLst>
          </p:cNvPr>
          <p:cNvSpPr>
            <a:spLocks noChangeArrowheads="1"/>
          </p:cNvSpPr>
          <p:nvPr/>
        </p:nvSpPr>
        <p:spPr bwMode="auto">
          <a:xfrm>
            <a:off x="8662988" y="5408613"/>
            <a:ext cx="6157912" cy="623887"/>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制定和控制材料规范</a:t>
            </a:r>
          </a:p>
        </p:txBody>
      </p:sp>
      <p:sp>
        <p:nvSpPr>
          <p:cNvPr id="90123" name="Rectangle 11">
            <a:extLst>
              <a:ext uri="{FF2B5EF4-FFF2-40B4-BE49-F238E27FC236}">
                <a16:creationId xmlns:a16="http://schemas.microsoft.com/office/drawing/2014/main" id="{41152F2C-7D0D-49A4-A62B-BEF92188C57D}"/>
              </a:ext>
            </a:extLst>
          </p:cNvPr>
          <p:cNvSpPr>
            <a:spLocks noChangeArrowheads="1"/>
          </p:cNvSpPr>
          <p:nvPr/>
        </p:nvSpPr>
        <p:spPr bwMode="auto">
          <a:xfrm>
            <a:off x="8662988" y="6553200"/>
            <a:ext cx="6157912" cy="623888"/>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把顾客要求变成标准</a:t>
            </a:r>
          </a:p>
        </p:txBody>
      </p:sp>
      <p:sp>
        <p:nvSpPr>
          <p:cNvPr id="90124" name="Line 12">
            <a:extLst>
              <a:ext uri="{FF2B5EF4-FFF2-40B4-BE49-F238E27FC236}">
                <a16:creationId xmlns:a16="http://schemas.microsoft.com/office/drawing/2014/main" id="{FF7B4484-D6C0-4B94-912B-885E720E476A}"/>
              </a:ext>
            </a:extLst>
          </p:cNvPr>
          <p:cNvSpPr>
            <a:spLocks noChangeShapeType="1"/>
          </p:cNvSpPr>
          <p:nvPr/>
        </p:nvSpPr>
        <p:spPr bwMode="auto">
          <a:xfrm flipH="1">
            <a:off x="2735263" y="3224213"/>
            <a:ext cx="569912"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90125" name="Line 13">
            <a:extLst>
              <a:ext uri="{FF2B5EF4-FFF2-40B4-BE49-F238E27FC236}">
                <a16:creationId xmlns:a16="http://schemas.microsoft.com/office/drawing/2014/main" id="{45E39959-797E-4270-A98C-EE01A6A425D6}"/>
              </a:ext>
            </a:extLst>
          </p:cNvPr>
          <p:cNvSpPr>
            <a:spLocks noChangeShapeType="1"/>
          </p:cNvSpPr>
          <p:nvPr/>
        </p:nvSpPr>
        <p:spPr bwMode="auto">
          <a:xfrm flipH="1">
            <a:off x="2735263" y="4576763"/>
            <a:ext cx="1482725"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90126" name="Line 14">
            <a:extLst>
              <a:ext uri="{FF2B5EF4-FFF2-40B4-BE49-F238E27FC236}">
                <a16:creationId xmlns:a16="http://schemas.microsoft.com/office/drawing/2014/main" id="{E351CD29-F0BC-4A7E-B4A0-D5C5BC81E22B}"/>
              </a:ext>
            </a:extLst>
          </p:cNvPr>
          <p:cNvSpPr>
            <a:spLocks noChangeShapeType="1"/>
          </p:cNvSpPr>
          <p:nvPr/>
        </p:nvSpPr>
        <p:spPr bwMode="auto">
          <a:xfrm flipH="1">
            <a:off x="2735263" y="5824538"/>
            <a:ext cx="2508250"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90127" name="Line 15">
            <a:extLst>
              <a:ext uri="{FF2B5EF4-FFF2-40B4-BE49-F238E27FC236}">
                <a16:creationId xmlns:a16="http://schemas.microsoft.com/office/drawing/2014/main" id="{62496656-47A8-455C-9EAD-76501CA4C808}"/>
              </a:ext>
            </a:extLst>
          </p:cNvPr>
          <p:cNvSpPr>
            <a:spLocks noChangeShapeType="1"/>
          </p:cNvSpPr>
          <p:nvPr/>
        </p:nvSpPr>
        <p:spPr bwMode="auto">
          <a:xfrm flipH="1">
            <a:off x="2735263" y="6969125"/>
            <a:ext cx="3306762"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90128" name="Line 16">
            <a:extLst>
              <a:ext uri="{FF2B5EF4-FFF2-40B4-BE49-F238E27FC236}">
                <a16:creationId xmlns:a16="http://schemas.microsoft.com/office/drawing/2014/main" id="{6476109B-8C5B-43AD-8E9C-DBA9411E5093}"/>
              </a:ext>
            </a:extLst>
          </p:cNvPr>
          <p:cNvSpPr>
            <a:spLocks noChangeShapeType="1"/>
          </p:cNvSpPr>
          <p:nvPr/>
        </p:nvSpPr>
        <p:spPr bwMode="auto">
          <a:xfrm>
            <a:off x="5014913" y="3328988"/>
            <a:ext cx="3648075"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90129" name="Line 17">
            <a:extLst>
              <a:ext uri="{FF2B5EF4-FFF2-40B4-BE49-F238E27FC236}">
                <a16:creationId xmlns:a16="http://schemas.microsoft.com/office/drawing/2014/main" id="{99CC7A82-C968-4C4F-971B-833C47A43840}"/>
              </a:ext>
            </a:extLst>
          </p:cNvPr>
          <p:cNvSpPr>
            <a:spLocks noChangeShapeType="1"/>
          </p:cNvSpPr>
          <p:nvPr/>
        </p:nvSpPr>
        <p:spPr bwMode="auto">
          <a:xfrm>
            <a:off x="5927725" y="4471988"/>
            <a:ext cx="2735263"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90130" name="Line 18">
            <a:extLst>
              <a:ext uri="{FF2B5EF4-FFF2-40B4-BE49-F238E27FC236}">
                <a16:creationId xmlns:a16="http://schemas.microsoft.com/office/drawing/2014/main" id="{110FF92D-C8ED-4801-8278-33E3CFF39010}"/>
              </a:ext>
            </a:extLst>
          </p:cNvPr>
          <p:cNvSpPr>
            <a:spLocks noChangeShapeType="1"/>
          </p:cNvSpPr>
          <p:nvPr/>
        </p:nvSpPr>
        <p:spPr bwMode="auto">
          <a:xfrm>
            <a:off x="6953250" y="5824538"/>
            <a:ext cx="1709738"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90131" name="Line 19">
            <a:extLst>
              <a:ext uri="{FF2B5EF4-FFF2-40B4-BE49-F238E27FC236}">
                <a16:creationId xmlns:a16="http://schemas.microsoft.com/office/drawing/2014/main" id="{852E322E-7021-4825-BDE4-3C5D17A3B20A}"/>
              </a:ext>
            </a:extLst>
          </p:cNvPr>
          <p:cNvSpPr>
            <a:spLocks noChangeShapeType="1"/>
          </p:cNvSpPr>
          <p:nvPr/>
        </p:nvSpPr>
        <p:spPr bwMode="auto">
          <a:xfrm>
            <a:off x="7751763" y="6864350"/>
            <a:ext cx="911225"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21" name="文本框 20">
            <a:extLst>
              <a:ext uri="{FF2B5EF4-FFF2-40B4-BE49-F238E27FC236}">
                <a16:creationId xmlns:a16="http://schemas.microsoft.com/office/drawing/2014/main" id="{BA1C22BE-E992-40F3-AEB7-9916D4266375}"/>
              </a:ext>
            </a:extLst>
          </p:cNvPr>
          <p:cNvSpPr txBox="1"/>
          <p:nvPr/>
        </p:nvSpPr>
        <p:spPr>
          <a:xfrm>
            <a:off x="4073203" y="144240"/>
            <a:ext cx="7154043" cy="700769"/>
          </a:xfrm>
          <a:prstGeom prst="rect">
            <a:avLst/>
          </a:prstGeom>
          <a:noFill/>
          <a:effectLst/>
        </p:spPr>
        <p:txBody>
          <a:bodyPr>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工程部与关联部门的关系图</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21"/>
                                        </p:tgtEl>
                                        <p:attrNameLst>
                                          <p:attrName>style.visibility</p:attrName>
                                        </p:attrNameLst>
                                      </p:cBhvr>
                                      <p:to>
                                        <p:strVal val="visible"/>
                                      </p:to>
                                    </p:set>
                                    <p:anim calcmode="lin" valueType="num">
                                      <p:cBhvr>
                                        <p:cTn id="7" dur="500" fill="hold"/>
                                        <p:tgtEl>
                                          <p:spTgt spid="21"/>
                                        </p:tgtEl>
                                        <p:attrNameLst>
                                          <p:attrName>ppt_w</p:attrName>
                                        </p:attrNameLst>
                                      </p:cBhvr>
                                      <p:tavLst>
                                        <p:tav tm="0">
                                          <p:val>
                                            <p:fltVal val="0"/>
                                          </p:val>
                                        </p:tav>
                                        <p:tav tm="100000">
                                          <p:val>
                                            <p:strVal val="#ppt_w"/>
                                          </p:val>
                                        </p:tav>
                                      </p:tavLst>
                                    </p:anim>
                                    <p:anim calcmode="lin" valueType="num">
                                      <p:cBhvr>
                                        <p:cTn id="8" dur="500" fill="hold"/>
                                        <p:tgtEl>
                                          <p:spTgt spid="21"/>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4" name="Text Box 2">
            <a:extLst>
              <a:ext uri="{FF2B5EF4-FFF2-40B4-BE49-F238E27FC236}">
                <a16:creationId xmlns:a16="http://schemas.microsoft.com/office/drawing/2014/main" id="{2F5BF7EB-FCE6-4029-BF29-BA7D4552C509}"/>
              </a:ext>
            </a:extLst>
          </p:cNvPr>
          <p:cNvSpPr txBox="1">
            <a:spLocks noChangeArrowheads="1"/>
          </p:cNvSpPr>
          <p:nvPr/>
        </p:nvSpPr>
        <p:spPr bwMode="auto">
          <a:xfrm>
            <a:off x="1474788" y="1851025"/>
            <a:ext cx="13681075" cy="4164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2.1  </a:t>
            </a:r>
            <a:r>
              <a:rPr lang="zh-TW" altLang="en-US" sz="2000" b="1" dirty="0">
                <a:latin typeface="+mn-lt"/>
                <a:ea typeface="+mn-ea"/>
                <a:cs typeface="+mn-ea"/>
                <a:sym typeface="+mn-lt"/>
              </a:rPr>
              <a:t>如何应用头脑风暴法</a:t>
            </a:r>
          </a:p>
          <a:p>
            <a:pPr eaLnBrk="1" hangingPunct="1">
              <a:lnSpc>
                <a:spcPct val="120000"/>
              </a:lnSpc>
              <a:defRPr/>
            </a:pPr>
            <a:r>
              <a:rPr lang="en-US" altLang="zh-TW" sz="2000" b="1" dirty="0">
                <a:latin typeface="+mn-lt"/>
                <a:ea typeface="+mn-ea"/>
                <a:cs typeface="+mn-ea"/>
                <a:sym typeface="+mn-lt"/>
              </a:rPr>
              <a:t>1 ) </a:t>
            </a:r>
            <a:r>
              <a:rPr lang="zh-TW" altLang="en-US" sz="2000" b="1" dirty="0">
                <a:latin typeface="+mn-lt"/>
                <a:ea typeface="+mn-ea"/>
                <a:cs typeface="+mn-ea"/>
                <a:sym typeface="+mn-lt"/>
              </a:rPr>
              <a:t>解释头脑风暴法</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头脑风暴法又叫畅谈法</a:t>
            </a:r>
            <a:r>
              <a:rPr lang="en-US" altLang="zh-TW" sz="2000" dirty="0">
                <a:latin typeface="+mn-lt"/>
                <a:ea typeface="+mn-ea"/>
                <a:cs typeface="+mn-ea"/>
                <a:sym typeface="+mn-lt"/>
              </a:rPr>
              <a:t>,</a:t>
            </a:r>
            <a:r>
              <a:rPr lang="zh-TW" altLang="en-US" sz="2000" dirty="0">
                <a:latin typeface="+mn-lt"/>
                <a:ea typeface="+mn-ea"/>
                <a:cs typeface="+mn-ea"/>
                <a:sym typeface="+mn-lt"/>
              </a:rPr>
              <a:t>就是像风暴一样把头脑中的灵感</a:t>
            </a:r>
            <a:r>
              <a:rPr lang="en-US" altLang="zh-TW" sz="2000" dirty="0">
                <a:latin typeface="+mn-lt"/>
                <a:ea typeface="+mn-ea"/>
                <a:cs typeface="+mn-ea"/>
                <a:sym typeface="+mn-lt"/>
              </a:rPr>
              <a:t>,</a:t>
            </a:r>
            <a:r>
              <a:rPr lang="zh-TW" altLang="en-US" sz="2000" dirty="0">
                <a:latin typeface="+mn-lt"/>
                <a:ea typeface="+mn-ea"/>
                <a:cs typeface="+mn-ea"/>
                <a:sym typeface="+mn-lt"/>
              </a:rPr>
              <a:t>思维</a:t>
            </a:r>
            <a:r>
              <a:rPr lang="en-US" altLang="zh-TW" sz="2000" dirty="0">
                <a:latin typeface="+mn-lt"/>
                <a:ea typeface="+mn-ea"/>
                <a:cs typeface="+mn-ea"/>
                <a:sym typeface="+mn-lt"/>
              </a:rPr>
              <a:t>,</a:t>
            </a:r>
            <a:r>
              <a:rPr lang="zh-TW" altLang="en-US" sz="2000" dirty="0">
                <a:latin typeface="+mn-lt"/>
                <a:ea typeface="+mn-ea"/>
                <a:cs typeface="+mn-ea"/>
                <a:sym typeface="+mn-lt"/>
              </a:rPr>
              <a:t>想法等统统刮出来</a:t>
            </a:r>
            <a:r>
              <a:rPr lang="en-US" altLang="zh-TW" sz="2000" dirty="0">
                <a:latin typeface="+mn-lt"/>
                <a:ea typeface="+mn-ea"/>
                <a:cs typeface="+mn-ea"/>
                <a:sym typeface="+mn-lt"/>
              </a:rPr>
              <a:t>,</a:t>
            </a:r>
            <a:r>
              <a:rPr lang="zh-TW" altLang="en-US" sz="2000" dirty="0">
                <a:latin typeface="+mn-lt"/>
                <a:ea typeface="+mn-ea"/>
                <a:cs typeface="+mn-ea"/>
                <a:sym typeface="+mn-lt"/>
              </a:rPr>
              <a:t>然后从中寻找有益的解决问题的方法</a:t>
            </a:r>
            <a:r>
              <a:rPr lang="en-US" altLang="zh-TW" sz="2000" dirty="0">
                <a:latin typeface="+mn-lt"/>
                <a:ea typeface="+mn-ea"/>
                <a:cs typeface="+mn-ea"/>
                <a:sym typeface="+mn-lt"/>
              </a:rPr>
              <a:t>.</a:t>
            </a:r>
            <a:r>
              <a:rPr lang="zh-TW" altLang="en-US" sz="2000" dirty="0">
                <a:latin typeface="+mn-lt"/>
                <a:ea typeface="+mn-ea"/>
                <a:cs typeface="+mn-ea"/>
                <a:sym typeface="+mn-lt"/>
              </a:rPr>
              <a:t>该方法起源于美国</a:t>
            </a:r>
            <a:r>
              <a:rPr lang="en-US" altLang="zh-TW" sz="2000" dirty="0">
                <a:latin typeface="+mn-lt"/>
                <a:ea typeface="+mn-ea"/>
                <a:cs typeface="+mn-ea"/>
                <a:sym typeface="+mn-lt"/>
              </a:rPr>
              <a:t>,</a:t>
            </a:r>
            <a:r>
              <a:rPr lang="zh-TW" altLang="en-US" sz="2000" dirty="0">
                <a:latin typeface="+mn-lt"/>
                <a:ea typeface="+mn-ea"/>
                <a:cs typeface="+mn-ea"/>
                <a:sym typeface="+mn-lt"/>
              </a:rPr>
              <a:t>在质量改进工作中使用最广</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defRPr/>
            </a:pPr>
            <a:r>
              <a:rPr lang="en-US" altLang="zh-TW" sz="2000" b="1" dirty="0">
                <a:latin typeface="+mn-lt"/>
                <a:ea typeface="+mn-ea"/>
                <a:cs typeface="+mn-ea"/>
                <a:sym typeface="+mn-lt"/>
              </a:rPr>
              <a:t>2 ) </a:t>
            </a:r>
            <a:r>
              <a:rPr lang="zh-TW" altLang="en-US" sz="2000" b="1" dirty="0">
                <a:latin typeface="+mn-lt"/>
                <a:ea typeface="+mn-ea"/>
                <a:cs typeface="+mn-ea"/>
                <a:sym typeface="+mn-lt"/>
              </a:rPr>
              <a:t>头脑风暴法的应用</a:t>
            </a:r>
            <a:r>
              <a:rPr lang="en-US" altLang="zh-TW" sz="2000" b="1"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在质量改进工作中出现难以解决的棘手问题时</a:t>
            </a:r>
            <a:r>
              <a:rPr lang="en-US" altLang="zh-TW" sz="2000" dirty="0">
                <a:latin typeface="+mn-lt"/>
                <a:ea typeface="+mn-ea"/>
                <a:cs typeface="+mn-ea"/>
                <a:sym typeface="+mn-lt"/>
              </a:rPr>
              <a:t>,</a:t>
            </a:r>
            <a:r>
              <a:rPr lang="zh-TW" altLang="en-US" sz="2000" dirty="0">
                <a:latin typeface="+mn-lt"/>
                <a:ea typeface="+mn-ea"/>
                <a:cs typeface="+mn-ea"/>
                <a:sym typeface="+mn-lt"/>
              </a:rPr>
              <a:t>为了调动多方面的能动性以开拓思维</a:t>
            </a:r>
            <a:r>
              <a:rPr lang="en-US" altLang="zh-TW" sz="2000" dirty="0">
                <a:latin typeface="+mn-lt"/>
                <a:ea typeface="+mn-ea"/>
                <a:cs typeface="+mn-ea"/>
                <a:sym typeface="+mn-lt"/>
              </a:rPr>
              <a:t>,</a:t>
            </a:r>
            <a:r>
              <a:rPr lang="zh-TW" altLang="en-US" sz="2000" dirty="0">
                <a:latin typeface="+mn-lt"/>
                <a:ea typeface="+mn-ea"/>
                <a:cs typeface="+mn-ea"/>
                <a:sym typeface="+mn-lt"/>
              </a:rPr>
              <a:t>激发灵感</a:t>
            </a:r>
            <a:r>
              <a:rPr lang="en-US" altLang="zh-TW" sz="2000" dirty="0">
                <a:latin typeface="+mn-lt"/>
                <a:ea typeface="+mn-ea"/>
                <a:cs typeface="+mn-ea"/>
                <a:sym typeface="+mn-lt"/>
              </a:rPr>
              <a:t>,</a:t>
            </a:r>
            <a:r>
              <a:rPr lang="zh-TW" altLang="en-US" sz="2000" dirty="0">
                <a:latin typeface="+mn-lt"/>
                <a:ea typeface="+mn-ea"/>
                <a:cs typeface="+mn-ea"/>
                <a:sym typeface="+mn-lt"/>
              </a:rPr>
              <a:t>因而采用头脑风暴法</a:t>
            </a:r>
            <a:r>
              <a:rPr lang="en-US" altLang="zh-TW" sz="2000" dirty="0">
                <a:latin typeface="+mn-lt"/>
                <a:ea typeface="+mn-ea"/>
                <a:cs typeface="+mn-ea"/>
                <a:sym typeface="+mn-lt"/>
              </a:rPr>
              <a:t>.</a:t>
            </a:r>
            <a:r>
              <a:rPr lang="zh-TW" altLang="en-US" sz="2000" dirty="0">
                <a:latin typeface="+mn-lt"/>
                <a:ea typeface="+mn-ea"/>
                <a:cs typeface="+mn-ea"/>
                <a:sym typeface="+mn-lt"/>
              </a:rPr>
              <a:t>此法通常以自由轻松</a:t>
            </a:r>
            <a:r>
              <a:rPr lang="en-US" altLang="zh-TW" sz="2000" dirty="0">
                <a:latin typeface="+mn-lt"/>
                <a:ea typeface="+mn-ea"/>
                <a:cs typeface="+mn-ea"/>
                <a:sym typeface="+mn-lt"/>
              </a:rPr>
              <a:t>,</a:t>
            </a:r>
            <a:r>
              <a:rPr lang="zh-TW" altLang="en-US" sz="2000" dirty="0">
                <a:latin typeface="+mn-lt"/>
                <a:ea typeface="+mn-ea"/>
                <a:cs typeface="+mn-ea"/>
                <a:sym typeface="+mn-lt"/>
              </a:rPr>
              <a:t>不拘形式的会议方式进行</a:t>
            </a:r>
            <a:r>
              <a:rPr lang="en-US" altLang="zh-TW" sz="2000" dirty="0">
                <a:latin typeface="+mn-lt"/>
                <a:ea typeface="+mn-ea"/>
                <a:cs typeface="+mn-ea"/>
                <a:sym typeface="+mn-lt"/>
              </a:rPr>
              <a:t>,</a:t>
            </a:r>
            <a:r>
              <a:rPr lang="zh-TW" altLang="en-US" sz="2000" dirty="0">
                <a:latin typeface="+mn-lt"/>
                <a:ea typeface="+mn-ea"/>
                <a:cs typeface="+mn-ea"/>
                <a:sym typeface="+mn-lt"/>
              </a:rPr>
              <a:t>与会者可以畅所欲言</a:t>
            </a:r>
            <a:r>
              <a:rPr lang="en-US" altLang="zh-TW" sz="2000" dirty="0">
                <a:latin typeface="+mn-lt"/>
                <a:ea typeface="+mn-ea"/>
                <a:cs typeface="+mn-ea"/>
                <a:sym typeface="+mn-lt"/>
              </a:rPr>
              <a:t>,</a:t>
            </a:r>
            <a:r>
              <a:rPr lang="zh-TW" altLang="en-US" sz="2000" dirty="0">
                <a:latin typeface="+mn-lt"/>
                <a:ea typeface="+mn-ea"/>
                <a:cs typeface="+mn-ea"/>
                <a:sym typeface="+mn-lt"/>
              </a:rPr>
              <a:t>而无须解释和辩论</a:t>
            </a:r>
            <a:r>
              <a:rPr lang="en-US" altLang="zh-TW" sz="2000" dirty="0">
                <a:latin typeface="+mn-lt"/>
                <a:ea typeface="+mn-ea"/>
                <a:cs typeface="+mn-ea"/>
                <a:sym typeface="+mn-lt"/>
              </a:rPr>
              <a:t>.</a:t>
            </a:r>
            <a:r>
              <a:rPr lang="zh-TW" altLang="en-US" sz="2000" dirty="0">
                <a:latin typeface="+mn-lt"/>
                <a:ea typeface="+mn-ea"/>
                <a:cs typeface="+mn-ea"/>
                <a:sym typeface="+mn-lt"/>
              </a:rPr>
              <a:t>每一位发言者的意见都会得到记录</a:t>
            </a:r>
            <a:r>
              <a:rPr lang="en-US" altLang="zh-TW" sz="2000" dirty="0">
                <a:latin typeface="+mn-lt"/>
                <a:ea typeface="+mn-ea"/>
                <a:cs typeface="+mn-ea"/>
                <a:sym typeface="+mn-lt"/>
              </a:rPr>
              <a:t>,</a:t>
            </a:r>
            <a:r>
              <a:rPr lang="zh-TW" altLang="en-US" sz="2000" dirty="0">
                <a:latin typeface="+mn-lt"/>
                <a:ea typeface="+mn-ea"/>
                <a:cs typeface="+mn-ea"/>
                <a:sym typeface="+mn-lt"/>
              </a:rPr>
              <a:t>都可能是引发或驱动解决问题的因素</a:t>
            </a:r>
            <a:r>
              <a:rPr lang="en-US" altLang="zh-TW" sz="2000" dirty="0">
                <a:latin typeface="+mn-lt"/>
                <a:ea typeface="+mn-ea"/>
                <a:cs typeface="+mn-ea"/>
                <a:sym typeface="+mn-lt"/>
              </a:rPr>
              <a:t>.</a:t>
            </a:r>
            <a:r>
              <a:rPr lang="zh-TW" altLang="en-US" sz="2000" dirty="0">
                <a:latin typeface="+mn-lt"/>
                <a:ea typeface="+mn-ea"/>
                <a:cs typeface="+mn-ea"/>
                <a:sym typeface="+mn-lt"/>
              </a:rPr>
              <a:t>应用头脑风暴法通常须注意如下几点</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使用时机</a:t>
            </a:r>
            <a:r>
              <a:rPr lang="en-US" altLang="zh-TW" sz="2000" dirty="0">
                <a:latin typeface="+mn-lt"/>
                <a:ea typeface="+mn-ea"/>
                <a:cs typeface="+mn-ea"/>
                <a:sym typeface="+mn-lt"/>
              </a:rPr>
              <a:t>:</a:t>
            </a:r>
            <a:r>
              <a:rPr lang="zh-TW" altLang="en-US" sz="2000" dirty="0">
                <a:latin typeface="+mn-lt"/>
                <a:ea typeface="+mn-ea"/>
                <a:cs typeface="+mn-ea"/>
                <a:sym typeface="+mn-lt"/>
              </a:rPr>
              <a:t>质量改进中存在解决不了的难题时</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使用形式</a:t>
            </a:r>
            <a:r>
              <a:rPr lang="en-US" altLang="zh-TW" sz="2000" dirty="0">
                <a:latin typeface="+mn-lt"/>
                <a:ea typeface="+mn-ea"/>
                <a:cs typeface="+mn-ea"/>
                <a:sym typeface="+mn-lt"/>
              </a:rPr>
              <a:t>:</a:t>
            </a:r>
            <a:r>
              <a:rPr lang="zh-TW" altLang="en-US" sz="2000" dirty="0">
                <a:latin typeface="+mn-lt"/>
                <a:ea typeface="+mn-ea"/>
                <a:cs typeface="+mn-ea"/>
                <a:sym typeface="+mn-lt"/>
              </a:rPr>
              <a:t>会议的形式</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会议场合</a:t>
            </a:r>
            <a:r>
              <a:rPr lang="en-US" altLang="zh-TW" sz="2000" dirty="0">
                <a:latin typeface="+mn-lt"/>
                <a:ea typeface="+mn-ea"/>
                <a:cs typeface="+mn-ea"/>
                <a:sym typeface="+mn-lt"/>
              </a:rPr>
              <a:t>:</a:t>
            </a:r>
            <a:r>
              <a:rPr lang="zh-TW" altLang="en-US" sz="2000" dirty="0">
                <a:latin typeface="+mn-lt"/>
                <a:ea typeface="+mn-ea"/>
                <a:cs typeface="+mn-ea"/>
                <a:sym typeface="+mn-lt"/>
              </a:rPr>
              <a:t>僻静的一般场所</a:t>
            </a:r>
            <a:r>
              <a:rPr lang="en-US" altLang="zh-TW" sz="2000" dirty="0">
                <a:latin typeface="+mn-lt"/>
                <a:ea typeface="+mn-ea"/>
                <a:cs typeface="+mn-ea"/>
                <a:sym typeface="+mn-lt"/>
              </a:rPr>
              <a:t>,</a:t>
            </a:r>
            <a:r>
              <a:rPr lang="zh-TW" altLang="en-US" sz="2000" dirty="0">
                <a:latin typeface="+mn-lt"/>
                <a:ea typeface="+mn-ea"/>
                <a:cs typeface="+mn-ea"/>
                <a:sym typeface="+mn-lt"/>
              </a:rPr>
              <a:t>最好的可乐</a:t>
            </a:r>
            <a:r>
              <a:rPr lang="en-US" altLang="zh-TW" sz="2000" dirty="0">
                <a:latin typeface="+mn-lt"/>
                <a:ea typeface="+mn-ea"/>
                <a:cs typeface="+mn-ea"/>
                <a:sym typeface="+mn-lt"/>
              </a:rPr>
              <a:t>.</a:t>
            </a:r>
          </a:p>
        </p:txBody>
      </p:sp>
      <p:sp>
        <p:nvSpPr>
          <p:cNvPr id="5" name="Text Box 2">
            <a:extLst>
              <a:ext uri="{FF2B5EF4-FFF2-40B4-BE49-F238E27FC236}">
                <a16:creationId xmlns:a16="http://schemas.microsoft.com/office/drawing/2014/main" id="{2F60CBB7-6439-4E90-82C8-075272A899E1}"/>
              </a:ext>
            </a:extLst>
          </p:cNvPr>
          <p:cNvSpPr txBox="1">
            <a:spLocks noChangeArrowheads="1"/>
          </p:cNvSpPr>
          <p:nvPr/>
        </p:nvSpPr>
        <p:spPr bwMode="auto">
          <a:xfrm>
            <a:off x="1474788" y="6015038"/>
            <a:ext cx="13681075" cy="2317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参加人员</a:t>
            </a:r>
            <a:r>
              <a:rPr lang="en-US" altLang="zh-TW" sz="2000" dirty="0">
                <a:latin typeface="+mn-lt"/>
                <a:ea typeface="+mn-ea"/>
                <a:cs typeface="+mn-ea"/>
                <a:sym typeface="+mn-lt"/>
              </a:rPr>
              <a:t>: </a:t>
            </a:r>
            <a:r>
              <a:rPr lang="zh-TW" altLang="en-US" sz="2000" dirty="0">
                <a:latin typeface="+mn-lt"/>
                <a:ea typeface="+mn-ea"/>
                <a:cs typeface="+mn-ea"/>
                <a:sym typeface="+mn-lt"/>
              </a:rPr>
              <a:t>与问题关联的各部门业务尖子</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主持人员</a:t>
            </a:r>
            <a:r>
              <a:rPr lang="en-US" altLang="zh-TW" sz="2000" dirty="0">
                <a:latin typeface="+mn-lt"/>
                <a:ea typeface="+mn-ea"/>
                <a:cs typeface="+mn-ea"/>
                <a:sym typeface="+mn-lt"/>
              </a:rPr>
              <a:t>:</a:t>
            </a:r>
            <a:r>
              <a:rPr lang="zh-TW" altLang="en-US" sz="2000" dirty="0">
                <a:latin typeface="+mn-lt"/>
                <a:ea typeface="+mn-ea"/>
                <a:cs typeface="+mn-ea"/>
                <a:sym typeface="+mn-lt"/>
              </a:rPr>
              <a:t>质量工程师</a:t>
            </a:r>
            <a:r>
              <a:rPr lang="en-US" altLang="zh-TW" sz="2000" dirty="0">
                <a:latin typeface="+mn-lt"/>
                <a:ea typeface="+mn-ea"/>
                <a:cs typeface="+mn-ea"/>
                <a:sym typeface="+mn-lt"/>
              </a:rPr>
              <a:t>,</a:t>
            </a:r>
            <a:r>
              <a:rPr lang="zh-TW" altLang="en-US" sz="2000" dirty="0">
                <a:latin typeface="+mn-lt"/>
                <a:ea typeface="+mn-ea"/>
                <a:cs typeface="+mn-ea"/>
                <a:sym typeface="+mn-lt"/>
              </a:rPr>
              <a:t>应注重引导使话题不要偏离太远</a:t>
            </a:r>
            <a:r>
              <a:rPr lang="en-US" altLang="zh-TW" sz="2000" dirty="0">
                <a:latin typeface="+mn-lt"/>
                <a:ea typeface="+mn-ea"/>
                <a:cs typeface="+mn-ea"/>
                <a:sym typeface="+mn-lt"/>
              </a:rPr>
              <a:t>,</a:t>
            </a:r>
            <a:r>
              <a:rPr lang="zh-TW" altLang="en-US" sz="2000" dirty="0">
                <a:latin typeface="+mn-lt"/>
                <a:ea typeface="+mn-ea"/>
                <a:cs typeface="+mn-ea"/>
                <a:sym typeface="+mn-lt"/>
              </a:rPr>
              <a:t>但忌讳武断</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记录人员</a:t>
            </a:r>
            <a:r>
              <a:rPr lang="en-US" altLang="zh-TW" sz="2000" dirty="0">
                <a:latin typeface="+mn-lt"/>
                <a:ea typeface="+mn-ea"/>
                <a:cs typeface="+mn-ea"/>
                <a:sym typeface="+mn-lt"/>
              </a:rPr>
              <a:t>:</a:t>
            </a:r>
            <a:r>
              <a:rPr lang="zh-TW" altLang="en-US" sz="2000" dirty="0">
                <a:latin typeface="+mn-lt"/>
                <a:ea typeface="+mn-ea"/>
                <a:cs typeface="+mn-ea"/>
                <a:sym typeface="+mn-lt"/>
              </a:rPr>
              <a:t>记录所有的意见</a:t>
            </a:r>
            <a:r>
              <a:rPr lang="en-US" altLang="zh-TW" sz="2000" dirty="0">
                <a:latin typeface="+mn-lt"/>
                <a:ea typeface="+mn-ea"/>
                <a:cs typeface="+mn-ea"/>
                <a:sym typeface="+mn-lt"/>
              </a:rPr>
              <a:t>,</a:t>
            </a:r>
            <a:r>
              <a:rPr lang="zh-TW" altLang="en-US" sz="2000" dirty="0">
                <a:latin typeface="+mn-lt"/>
                <a:ea typeface="+mn-ea"/>
                <a:cs typeface="+mn-ea"/>
                <a:sym typeface="+mn-lt"/>
              </a:rPr>
              <a:t>看法</a:t>
            </a:r>
            <a:r>
              <a:rPr lang="en-US" altLang="zh-TW" sz="2000" dirty="0">
                <a:latin typeface="+mn-lt"/>
                <a:ea typeface="+mn-ea"/>
                <a:cs typeface="+mn-ea"/>
                <a:sym typeface="+mn-lt"/>
              </a:rPr>
              <a:t>,</a:t>
            </a:r>
            <a:r>
              <a:rPr lang="zh-TW" altLang="en-US" sz="2000" dirty="0">
                <a:latin typeface="+mn-lt"/>
                <a:ea typeface="+mn-ea"/>
                <a:cs typeface="+mn-ea"/>
                <a:sym typeface="+mn-lt"/>
              </a:rPr>
              <a:t>思想和建议</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发言人员</a:t>
            </a:r>
            <a:r>
              <a:rPr lang="en-US" altLang="zh-TW" sz="2000" dirty="0">
                <a:latin typeface="+mn-lt"/>
                <a:ea typeface="+mn-ea"/>
                <a:cs typeface="+mn-ea"/>
                <a:sym typeface="+mn-lt"/>
              </a:rPr>
              <a:t>:</a:t>
            </a:r>
            <a:r>
              <a:rPr lang="zh-TW" altLang="en-US" sz="2000" dirty="0">
                <a:latin typeface="+mn-lt"/>
                <a:ea typeface="+mn-ea"/>
                <a:cs typeface="+mn-ea"/>
                <a:sym typeface="+mn-lt"/>
              </a:rPr>
              <a:t>畅所欲言</a:t>
            </a:r>
            <a:r>
              <a:rPr lang="en-US" altLang="zh-TW" sz="2000" dirty="0">
                <a:latin typeface="+mn-lt"/>
                <a:ea typeface="+mn-ea"/>
                <a:cs typeface="+mn-ea"/>
                <a:sym typeface="+mn-lt"/>
              </a:rPr>
              <a:t>,</a:t>
            </a:r>
            <a:r>
              <a:rPr lang="zh-TW" altLang="en-US" sz="2000" dirty="0">
                <a:latin typeface="+mn-lt"/>
                <a:ea typeface="+mn-ea"/>
                <a:cs typeface="+mn-ea"/>
                <a:sym typeface="+mn-lt"/>
              </a:rPr>
              <a:t>但不评论和追问别人的观点</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会议过程</a:t>
            </a:r>
            <a:r>
              <a:rPr lang="en-US" altLang="zh-TW" sz="2000" dirty="0">
                <a:latin typeface="+mn-lt"/>
                <a:ea typeface="+mn-ea"/>
                <a:cs typeface="+mn-ea"/>
                <a:sym typeface="+mn-lt"/>
              </a:rPr>
              <a:t>:</a:t>
            </a:r>
            <a:r>
              <a:rPr lang="zh-TW" altLang="en-US" sz="2000" dirty="0">
                <a:latin typeface="+mn-lt"/>
                <a:ea typeface="+mn-ea"/>
                <a:cs typeface="+mn-ea"/>
                <a:sym typeface="+mn-lt"/>
              </a:rPr>
              <a:t>无规定程序</a:t>
            </a:r>
            <a:r>
              <a:rPr lang="en-US" altLang="zh-TW" sz="2000" dirty="0">
                <a:latin typeface="+mn-lt"/>
                <a:ea typeface="+mn-ea"/>
                <a:cs typeface="+mn-ea"/>
                <a:sym typeface="+mn-lt"/>
              </a:rPr>
              <a:t>,</a:t>
            </a:r>
            <a:r>
              <a:rPr lang="zh-TW" altLang="en-US" sz="2000" dirty="0">
                <a:latin typeface="+mn-lt"/>
                <a:ea typeface="+mn-ea"/>
                <a:cs typeface="+mn-ea"/>
                <a:sym typeface="+mn-lt"/>
              </a:rPr>
              <a:t>与会者知无不言</a:t>
            </a:r>
            <a:r>
              <a:rPr lang="en-US" altLang="zh-TW" sz="2000" dirty="0">
                <a:latin typeface="+mn-lt"/>
                <a:ea typeface="+mn-ea"/>
                <a:cs typeface="+mn-ea"/>
                <a:sym typeface="+mn-lt"/>
              </a:rPr>
              <a:t>,</a:t>
            </a:r>
            <a:r>
              <a:rPr lang="zh-TW" altLang="en-US" sz="2000" dirty="0">
                <a:latin typeface="+mn-lt"/>
                <a:ea typeface="+mn-ea"/>
                <a:cs typeface="+mn-ea"/>
                <a:sym typeface="+mn-lt"/>
              </a:rPr>
              <a:t>言无不尽</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总结</a:t>
            </a:r>
            <a:r>
              <a:rPr lang="en-US" altLang="zh-TW" sz="2000" dirty="0">
                <a:latin typeface="+mn-lt"/>
                <a:ea typeface="+mn-ea"/>
                <a:cs typeface="+mn-ea"/>
                <a:sym typeface="+mn-lt"/>
              </a:rPr>
              <a:t>:</a:t>
            </a:r>
            <a:r>
              <a:rPr lang="zh-TW" altLang="en-US" sz="2000" dirty="0">
                <a:latin typeface="+mn-lt"/>
                <a:ea typeface="+mn-ea"/>
                <a:cs typeface="+mn-ea"/>
                <a:sym typeface="+mn-lt"/>
              </a:rPr>
              <a:t>由主持人员归纳记录内容</a:t>
            </a:r>
            <a:r>
              <a:rPr lang="en-US" altLang="zh-TW" sz="2000" dirty="0">
                <a:latin typeface="+mn-lt"/>
                <a:ea typeface="+mn-ea"/>
                <a:cs typeface="+mn-ea"/>
                <a:sym typeface="+mn-lt"/>
              </a:rPr>
              <a:t>,</a:t>
            </a:r>
            <a:r>
              <a:rPr lang="zh-TW" altLang="en-US" sz="2000" dirty="0">
                <a:latin typeface="+mn-lt"/>
                <a:ea typeface="+mn-ea"/>
                <a:cs typeface="+mn-ea"/>
                <a:sym typeface="+mn-lt"/>
              </a:rPr>
              <a:t>实施汇总</a:t>
            </a:r>
            <a:r>
              <a:rPr lang="en-US" altLang="zh-TW" sz="2000" dirty="0">
                <a:latin typeface="+mn-lt"/>
                <a:ea typeface="+mn-ea"/>
                <a:cs typeface="+mn-ea"/>
                <a:sym typeface="+mn-lt"/>
              </a:rPr>
              <a:t>,</a:t>
            </a:r>
            <a:r>
              <a:rPr lang="zh-TW" altLang="en-US" sz="2000" dirty="0">
                <a:latin typeface="+mn-lt"/>
                <a:ea typeface="+mn-ea"/>
                <a:cs typeface="+mn-ea"/>
                <a:sym typeface="+mn-lt"/>
              </a:rPr>
              <a:t>寻找方法</a:t>
            </a:r>
            <a:r>
              <a:rPr lang="en-US" altLang="zh-TW" sz="2000" dirty="0">
                <a:latin typeface="+mn-lt"/>
                <a:ea typeface="+mn-ea"/>
                <a:cs typeface="+mn-ea"/>
                <a:sym typeface="+mn-lt"/>
              </a:rPr>
              <a:t>.</a:t>
            </a:r>
          </a:p>
        </p:txBody>
      </p:sp>
      <p:sp>
        <p:nvSpPr>
          <p:cNvPr id="6" name="文本框 5">
            <a:extLst>
              <a:ext uri="{FF2B5EF4-FFF2-40B4-BE49-F238E27FC236}">
                <a16:creationId xmlns:a16="http://schemas.microsoft.com/office/drawing/2014/main" id="{C5BA51C4-3D4C-49AB-9F63-366639C30816}"/>
              </a:ext>
            </a:extLst>
          </p:cNvPr>
          <p:cNvSpPr txBox="1"/>
          <p:nvPr/>
        </p:nvSpPr>
        <p:spPr>
          <a:xfrm>
            <a:off x="4073203" y="144240"/>
            <a:ext cx="7154043" cy="700769"/>
          </a:xfrm>
          <a:prstGeom prst="rect">
            <a:avLst/>
          </a:prstGeom>
          <a:noFill/>
          <a:effectLst/>
        </p:spPr>
        <p:txBody>
          <a:bodyPr>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头脑风暴法</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95" name="Rectangle 11">
            <a:extLst>
              <a:ext uri="{FF2B5EF4-FFF2-40B4-BE49-F238E27FC236}">
                <a16:creationId xmlns:a16="http://schemas.microsoft.com/office/drawing/2014/main" id="{02A75F97-9556-4669-A106-073221A38150}"/>
              </a:ext>
            </a:extLst>
          </p:cNvPr>
          <p:cNvSpPr>
            <a:spLocks noChangeArrowheads="1"/>
          </p:cNvSpPr>
          <p:nvPr/>
        </p:nvSpPr>
        <p:spPr bwMode="auto">
          <a:xfrm>
            <a:off x="1516063" y="7921625"/>
            <a:ext cx="3305175" cy="623888"/>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删除或待引用</a:t>
            </a:r>
          </a:p>
        </p:txBody>
      </p:sp>
      <p:sp>
        <p:nvSpPr>
          <p:cNvPr id="93196" name="Rectangle 12">
            <a:extLst>
              <a:ext uri="{FF2B5EF4-FFF2-40B4-BE49-F238E27FC236}">
                <a16:creationId xmlns:a16="http://schemas.microsoft.com/office/drawing/2014/main" id="{730F0D72-B263-45AD-BA41-B3ABA693B164}"/>
              </a:ext>
            </a:extLst>
          </p:cNvPr>
          <p:cNvSpPr>
            <a:spLocks noChangeArrowheads="1"/>
          </p:cNvSpPr>
          <p:nvPr/>
        </p:nvSpPr>
        <p:spPr bwMode="auto">
          <a:xfrm>
            <a:off x="6075363" y="7921625"/>
            <a:ext cx="3306762" cy="623888"/>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识别</a:t>
            </a:r>
            <a:r>
              <a:rPr lang="en-US" altLang="zh-TW" sz="2000">
                <a:cs typeface="+mn-ea"/>
                <a:sym typeface="+mn-lt"/>
              </a:rPr>
              <a:t>,</a:t>
            </a:r>
            <a:r>
              <a:rPr lang="zh-TW" altLang="en-US" sz="2000">
                <a:cs typeface="+mn-ea"/>
                <a:sym typeface="+mn-lt"/>
              </a:rPr>
              <a:t>筛选</a:t>
            </a:r>
          </a:p>
        </p:txBody>
      </p:sp>
      <p:sp>
        <p:nvSpPr>
          <p:cNvPr id="93197" name="Rectangle 13">
            <a:extLst>
              <a:ext uri="{FF2B5EF4-FFF2-40B4-BE49-F238E27FC236}">
                <a16:creationId xmlns:a16="http://schemas.microsoft.com/office/drawing/2014/main" id="{D22FAA9B-754B-40CB-889F-105E727E2B56}"/>
              </a:ext>
            </a:extLst>
          </p:cNvPr>
          <p:cNvSpPr>
            <a:spLocks noChangeArrowheads="1"/>
          </p:cNvSpPr>
          <p:nvPr/>
        </p:nvSpPr>
        <p:spPr bwMode="auto">
          <a:xfrm>
            <a:off x="10521950" y="7921625"/>
            <a:ext cx="3306763" cy="623888"/>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形成解决方案</a:t>
            </a:r>
          </a:p>
        </p:txBody>
      </p:sp>
      <p:sp>
        <p:nvSpPr>
          <p:cNvPr id="93205" name="Line 21">
            <a:extLst>
              <a:ext uri="{FF2B5EF4-FFF2-40B4-BE49-F238E27FC236}">
                <a16:creationId xmlns:a16="http://schemas.microsoft.com/office/drawing/2014/main" id="{CCA84A59-8977-4073-A13A-4FF2F033EF0F}"/>
              </a:ext>
            </a:extLst>
          </p:cNvPr>
          <p:cNvSpPr>
            <a:spLocks noChangeShapeType="1"/>
          </p:cNvSpPr>
          <p:nvPr/>
        </p:nvSpPr>
        <p:spPr bwMode="auto">
          <a:xfrm>
            <a:off x="7672388" y="6881813"/>
            <a:ext cx="0" cy="1039812"/>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sz="2000">
              <a:cs typeface="+mn-ea"/>
              <a:sym typeface="+mn-lt"/>
            </a:endParaRPr>
          </a:p>
        </p:txBody>
      </p:sp>
      <p:sp>
        <p:nvSpPr>
          <p:cNvPr id="93206" name="Line 22">
            <a:extLst>
              <a:ext uri="{FF2B5EF4-FFF2-40B4-BE49-F238E27FC236}">
                <a16:creationId xmlns:a16="http://schemas.microsoft.com/office/drawing/2014/main" id="{007E7A4D-30F5-4D12-9D55-4BD8F042221B}"/>
              </a:ext>
            </a:extLst>
          </p:cNvPr>
          <p:cNvSpPr>
            <a:spLocks noChangeShapeType="1"/>
          </p:cNvSpPr>
          <p:nvPr/>
        </p:nvSpPr>
        <p:spPr bwMode="auto">
          <a:xfrm flipH="1">
            <a:off x="4821238" y="8234363"/>
            <a:ext cx="1254125"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sz="2000">
              <a:cs typeface="+mn-ea"/>
              <a:sym typeface="+mn-lt"/>
            </a:endParaRPr>
          </a:p>
        </p:txBody>
      </p:sp>
      <p:sp>
        <p:nvSpPr>
          <p:cNvPr id="93207" name="Line 23">
            <a:extLst>
              <a:ext uri="{FF2B5EF4-FFF2-40B4-BE49-F238E27FC236}">
                <a16:creationId xmlns:a16="http://schemas.microsoft.com/office/drawing/2014/main" id="{736A1990-30A4-4F61-8C85-499FA6BA47F7}"/>
              </a:ext>
            </a:extLst>
          </p:cNvPr>
          <p:cNvSpPr>
            <a:spLocks noChangeShapeType="1"/>
          </p:cNvSpPr>
          <p:nvPr/>
        </p:nvSpPr>
        <p:spPr bwMode="auto">
          <a:xfrm>
            <a:off x="9382125" y="8234363"/>
            <a:ext cx="1139825"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sz="2000">
              <a:cs typeface="+mn-ea"/>
              <a:sym typeface="+mn-lt"/>
            </a:endParaRPr>
          </a:p>
        </p:txBody>
      </p:sp>
      <p:sp>
        <p:nvSpPr>
          <p:cNvPr id="93187" name="Rectangle 3">
            <a:extLst>
              <a:ext uri="{FF2B5EF4-FFF2-40B4-BE49-F238E27FC236}">
                <a16:creationId xmlns:a16="http://schemas.microsoft.com/office/drawing/2014/main" id="{59B2FD18-97AB-4B9F-ABC7-E8D545FD0524}"/>
              </a:ext>
            </a:extLst>
          </p:cNvPr>
          <p:cNvSpPr>
            <a:spLocks noChangeArrowheads="1"/>
          </p:cNvSpPr>
          <p:nvPr/>
        </p:nvSpPr>
        <p:spPr bwMode="auto">
          <a:xfrm>
            <a:off x="2200275" y="3024188"/>
            <a:ext cx="11628438" cy="623887"/>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dirty="0">
                <a:cs typeface="+mn-ea"/>
                <a:sym typeface="+mn-lt"/>
              </a:rPr>
              <a:t>头  脑  风  暴  法  进  行  会  议</a:t>
            </a:r>
          </a:p>
        </p:txBody>
      </p:sp>
      <p:sp>
        <p:nvSpPr>
          <p:cNvPr id="93188" name="Oval 4">
            <a:extLst>
              <a:ext uri="{FF2B5EF4-FFF2-40B4-BE49-F238E27FC236}">
                <a16:creationId xmlns:a16="http://schemas.microsoft.com/office/drawing/2014/main" id="{A0D80F69-8607-4CE5-A2A3-361B358279D7}"/>
              </a:ext>
            </a:extLst>
          </p:cNvPr>
          <p:cNvSpPr>
            <a:spLocks noChangeArrowheads="1"/>
          </p:cNvSpPr>
          <p:nvPr/>
        </p:nvSpPr>
        <p:spPr bwMode="auto">
          <a:xfrm>
            <a:off x="2200275" y="4479925"/>
            <a:ext cx="1481138" cy="1144588"/>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方案</a:t>
            </a:r>
          </a:p>
          <a:p>
            <a:pPr algn="ctr" eaLnBrk="1" hangingPunct="1">
              <a:lnSpc>
                <a:spcPct val="120000"/>
              </a:lnSpc>
              <a:defRPr/>
            </a:pPr>
            <a:r>
              <a:rPr lang="en-US" altLang="zh-TW" sz="2000">
                <a:cs typeface="+mn-ea"/>
                <a:sym typeface="+mn-lt"/>
              </a:rPr>
              <a:t>1</a:t>
            </a:r>
          </a:p>
        </p:txBody>
      </p:sp>
      <p:sp>
        <p:nvSpPr>
          <p:cNvPr id="93189" name="Oval 5">
            <a:extLst>
              <a:ext uri="{FF2B5EF4-FFF2-40B4-BE49-F238E27FC236}">
                <a16:creationId xmlns:a16="http://schemas.microsoft.com/office/drawing/2014/main" id="{8AE81753-1EFC-4E40-AC81-C13C21391933}"/>
              </a:ext>
            </a:extLst>
          </p:cNvPr>
          <p:cNvSpPr>
            <a:spLocks noChangeArrowheads="1"/>
          </p:cNvSpPr>
          <p:nvPr/>
        </p:nvSpPr>
        <p:spPr bwMode="auto">
          <a:xfrm>
            <a:off x="4138613" y="4479925"/>
            <a:ext cx="1481137" cy="1144588"/>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方案</a:t>
            </a:r>
          </a:p>
          <a:p>
            <a:pPr algn="ctr" eaLnBrk="1" hangingPunct="1">
              <a:lnSpc>
                <a:spcPct val="120000"/>
              </a:lnSpc>
              <a:defRPr/>
            </a:pPr>
            <a:r>
              <a:rPr lang="en-US" altLang="zh-TW" sz="2000">
                <a:cs typeface="+mn-ea"/>
                <a:sym typeface="+mn-lt"/>
              </a:rPr>
              <a:t>2</a:t>
            </a:r>
          </a:p>
        </p:txBody>
      </p:sp>
      <p:sp>
        <p:nvSpPr>
          <p:cNvPr id="93190" name="Oval 6">
            <a:extLst>
              <a:ext uri="{FF2B5EF4-FFF2-40B4-BE49-F238E27FC236}">
                <a16:creationId xmlns:a16="http://schemas.microsoft.com/office/drawing/2014/main" id="{BA0BBED2-A1E4-40EE-A99D-FD3B83AE2154}"/>
              </a:ext>
            </a:extLst>
          </p:cNvPr>
          <p:cNvSpPr>
            <a:spLocks noChangeArrowheads="1"/>
          </p:cNvSpPr>
          <p:nvPr/>
        </p:nvSpPr>
        <p:spPr bwMode="auto">
          <a:xfrm>
            <a:off x="6189663" y="4479925"/>
            <a:ext cx="1482725" cy="1144588"/>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方案</a:t>
            </a:r>
          </a:p>
          <a:p>
            <a:pPr algn="ctr" eaLnBrk="1" hangingPunct="1">
              <a:lnSpc>
                <a:spcPct val="120000"/>
              </a:lnSpc>
              <a:defRPr/>
            </a:pPr>
            <a:r>
              <a:rPr lang="en-US" altLang="zh-TW" sz="2000">
                <a:cs typeface="+mn-ea"/>
                <a:sym typeface="+mn-lt"/>
              </a:rPr>
              <a:t>3</a:t>
            </a:r>
          </a:p>
        </p:txBody>
      </p:sp>
      <p:sp>
        <p:nvSpPr>
          <p:cNvPr id="93191" name="Oval 7">
            <a:extLst>
              <a:ext uri="{FF2B5EF4-FFF2-40B4-BE49-F238E27FC236}">
                <a16:creationId xmlns:a16="http://schemas.microsoft.com/office/drawing/2014/main" id="{C9A84DF4-F4D0-4683-831A-22F495E514FE}"/>
              </a:ext>
            </a:extLst>
          </p:cNvPr>
          <p:cNvSpPr>
            <a:spLocks noChangeArrowheads="1"/>
          </p:cNvSpPr>
          <p:nvPr/>
        </p:nvSpPr>
        <p:spPr bwMode="auto">
          <a:xfrm>
            <a:off x="8128000" y="4479925"/>
            <a:ext cx="1482725" cy="1144588"/>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方案</a:t>
            </a:r>
          </a:p>
          <a:p>
            <a:pPr algn="ctr" eaLnBrk="1" hangingPunct="1">
              <a:lnSpc>
                <a:spcPct val="120000"/>
              </a:lnSpc>
              <a:defRPr/>
            </a:pPr>
            <a:r>
              <a:rPr lang="en-US" altLang="zh-TW" sz="2000">
                <a:cs typeface="+mn-ea"/>
                <a:sym typeface="+mn-lt"/>
              </a:rPr>
              <a:t>4</a:t>
            </a:r>
          </a:p>
        </p:txBody>
      </p:sp>
      <p:sp>
        <p:nvSpPr>
          <p:cNvPr id="93192" name="Oval 8">
            <a:extLst>
              <a:ext uri="{FF2B5EF4-FFF2-40B4-BE49-F238E27FC236}">
                <a16:creationId xmlns:a16="http://schemas.microsoft.com/office/drawing/2014/main" id="{D25E749A-25AC-4CA7-B17E-8743AF904811}"/>
              </a:ext>
            </a:extLst>
          </p:cNvPr>
          <p:cNvSpPr>
            <a:spLocks noChangeArrowheads="1"/>
          </p:cNvSpPr>
          <p:nvPr/>
        </p:nvSpPr>
        <p:spPr bwMode="auto">
          <a:xfrm>
            <a:off x="10066338" y="4479925"/>
            <a:ext cx="1482725" cy="1144588"/>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方案</a:t>
            </a:r>
          </a:p>
          <a:p>
            <a:pPr algn="ctr" eaLnBrk="1" hangingPunct="1">
              <a:lnSpc>
                <a:spcPct val="120000"/>
              </a:lnSpc>
              <a:defRPr/>
            </a:pPr>
            <a:r>
              <a:rPr lang="en-US" altLang="zh-TW" sz="2000">
                <a:cs typeface="+mn-ea"/>
                <a:sym typeface="+mn-lt"/>
              </a:rPr>
              <a:t>5</a:t>
            </a:r>
          </a:p>
        </p:txBody>
      </p:sp>
      <p:sp>
        <p:nvSpPr>
          <p:cNvPr id="93193" name="Oval 9">
            <a:extLst>
              <a:ext uri="{FF2B5EF4-FFF2-40B4-BE49-F238E27FC236}">
                <a16:creationId xmlns:a16="http://schemas.microsoft.com/office/drawing/2014/main" id="{E8B69550-7B7A-42A3-AB52-32ECBF8AC769}"/>
              </a:ext>
            </a:extLst>
          </p:cNvPr>
          <p:cNvSpPr>
            <a:spLocks noChangeArrowheads="1"/>
          </p:cNvSpPr>
          <p:nvPr/>
        </p:nvSpPr>
        <p:spPr bwMode="auto">
          <a:xfrm>
            <a:off x="12004675" y="4479925"/>
            <a:ext cx="1481138" cy="1144588"/>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方案</a:t>
            </a:r>
          </a:p>
          <a:p>
            <a:pPr algn="ctr" eaLnBrk="1" hangingPunct="1">
              <a:lnSpc>
                <a:spcPct val="120000"/>
              </a:lnSpc>
              <a:defRPr/>
            </a:pPr>
            <a:r>
              <a:rPr lang="en-US" altLang="zh-TW" sz="2000">
                <a:cs typeface="+mn-ea"/>
                <a:sym typeface="+mn-lt"/>
              </a:rPr>
              <a:t>6</a:t>
            </a:r>
          </a:p>
        </p:txBody>
      </p:sp>
      <p:sp>
        <p:nvSpPr>
          <p:cNvPr id="93194" name="Rectangle 10">
            <a:extLst>
              <a:ext uri="{FF2B5EF4-FFF2-40B4-BE49-F238E27FC236}">
                <a16:creationId xmlns:a16="http://schemas.microsoft.com/office/drawing/2014/main" id="{9AB88160-E581-40F8-803E-F81045E19A8E}"/>
              </a:ext>
            </a:extLst>
          </p:cNvPr>
          <p:cNvSpPr>
            <a:spLocks noChangeArrowheads="1"/>
          </p:cNvSpPr>
          <p:nvPr/>
        </p:nvSpPr>
        <p:spPr bwMode="auto">
          <a:xfrm>
            <a:off x="6075363" y="6561138"/>
            <a:ext cx="2965450" cy="623887"/>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汇   总</a:t>
            </a:r>
          </a:p>
        </p:txBody>
      </p:sp>
      <p:sp>
        <p:nvSpPr>
          <p:cNvPr id="93198" name="AutoShape 14">
            <a:extLst>
              <a:ext uri="{FF2B5EF4-FFF2-40B4-BE49-F238E27FC236}">
                <a16:creationId xmlns:a16="http://schemas.microsoft.com/office/drawing/2014/main" id="{E9866314-445E-4902-9FA4-28ACF70D2F31}"/>
              </a:ext>
            </a:extLst>
          </p:cNvPr>
          <p:cNvSpPr>
            <a:spLocks noChangeArrowheads="1"/>
          </p:cNvSpPr>
          <p:nvPr/>
        </p:nvSpPr>
        <p:spPr bwMode="auto">
          <a:xfrm>
            <a:off x="7216775" y="2087563"/>
            <a:ext cx="1139825" cy="936625"/>
          </a:xfrm>
          <a:prstGeom prst="downArrow">
            <a:avLst>
              <a:gd name="adj1" fmla="val 50000"/>
              <a:gd name="adj2" fmla="val 25000"/>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93199" name="Line 15">
            <a:extLst>
              <a:ext uri="{FF2B5EF4-FFF2-40B4-BE49-F238E27FC236}">
                <a16:creationId xmlns:a16="http://schemas.microsoft.com/office/drawing/2014/main" id="{220C714D-5188-4C98-8319-790CB97A8531}"/>
              </a:ext>
            </a:extLst>
          </p:cNvPr>
          <p:cNvSpPr>
            <a:spLocks noChangeShapeType="1"/>
          </p:cNvSpPr>
          <p:nvPr/>
        </p:nvSpPr>
        <p:spPr bwMode="auto">
          <a:xfrm>
            <a:off x="3225800" y="5521325"/>
            <a:ext cx="4103688" cy="1039813"/>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sz="2000">
              <a:cs typeface="+mn-ea"/>
              <a:sym typeface="+mn-lt"/>
            </a:endParaRPr>
          </a:p>
        </p:txBody>
      </p:sp>
      <p:sp>
        <p:nvSpPr>
          <p:cNvPr id="93200" name="Line 16">
            <a:extLst>
              <a:ext uri="{FF2B5EF4-FFF2-40B4-BE49-F238E27FC236}">
                <a16:creationId xmlns:a16="http://schemas.microsoft.com/office/drawing/2014/main" id="{1893C290-4E6B-40B6-89DD-D4013E1F43C2}"/>
              </a:ext>
            </a:extLst>
          </p:cNvPr>
          <p:cNvSpPr>
            <a:spLocks noChangeShapeType="1"/>
          </p:cNvSpPr>
          <p:nvPr/>
        </p:nvSpPr>
        <p:spPr bwMode="auto">
          <a:xfrm>
            <a:off x="5049838" y="5624513"/>
            <a:ext cx="2393950" cy="93662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sz="2000">
              <a:cs typeface="+mn-ea"/>
              <a:sym typeface="+mn-lt"/>
            </a:endParaRPr>
          </a:p>
        </p:txBody>
      </p:sp>
      <p:sp>
        <p:nvSpPr>
          <p:cNvPr id="93201" name="Line 17">
            <a:extLst>
              <a:ext uri="{FF2B5EF4-FFF2-40B4-BE49-F238E27FC236}">
                <a16:creationId xmlns:a16="http://schemas.microsoft.com/office/drawing/2014/main" id="{8B1AE68C-035C-4DD7-BC25-24E33DF60BA1}"/>
              </a:ext>
            </a:extLst>
          </p:cNvPr>
          <p:cNvSpPr>
            <a:spLocks noChangeShapeType="1"/>
          </p:cNvSpPr>
          <p:nvPr/>
        </p:nvSpPr>
        <p:spPr bwMode="auto">
          <a:xfrm>
            <a:off x="6988175" y="5624513"/>
            <a:ext cx="455613" cy="93662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sz="2000">
              <a:cs typeface="+mn-ea"/>
              <a:sym typeface="+mn-lt"/>
            </a:endParaRPr>
          </a:p>
        </p:txBody>
      </p:sp>
      <p:sp>
        <p:nvSpPr>
          <p:cNvPr id="93202" name="Line 18">
            <a:extLst>
              <a:ext uri="{FF2B5EF4-FFF2-40B4-BE49-F238E27FC236}">
                <a16:creationId xmlns:a16="http://schemas.microsoft.com/office/drawing/2014/main" id="{B69CA26D-AE5D-49F5-BE3F-9299263B88D6}"/>
              </a:ext>
            </a:extLst>
          </p:cNvPr>
          <p:cNvSpPr>
            <a:spLocks noChangeShapeType="1"/>
          </p:cNvSpPr>
          <p:nvPr/>
        </p:nvSpPr>
        <p:spPr bwMode="auto">
          <a:xfrm flipH="1">
            <a:off x="7672388" y="5624513"/>
            <a:ext cx="1025525" cy="93662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sz="2000">
              <a:cs typeface="+mn-ea"/>
              <a:sym typeface="+mn-lt"/>
            </a:endParaRPr>
          </a:p>
        </p:txBody>
      </p:sp>
      <p:sp>
        <p:nvSpPr>
          <p:cNvPr id="93203" name="Line 19">
            <a:extLst>
              <a:ext uri="{FF2B5EF4-FFF2-40B4-BE49-F238E27FC236}">
                <a16:creationId xmlns:a16="http://schemas.microsoft.com/office/drawing/2014/main" id="{C60A6E3F-85F0-4B11-B1CF-6040F30FE311}"/>
              </a:ext>
            </a:extLst>
          </p:cNvPr>
          <p:cNvSpPr>
            <a:spLocks noChangeShapeType="1"/>
          </p:cNvSpPr>
          <p:nvPr/>
        </p:nvSpPr>
        <p:spPr bwMode="auto">
          <a:xfrm flipH="1">
            <a:off x="7899400" y="5624513"/>
            <a:ext cx="2622550" cy="93662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sz="2000">
              <a:cs typeface="+mn-ea"/>
              <a:sym typeface="+mn-lt"/>
            </a:endParaRPr>
          </a:p>
        </p:txBody>
      </p:sp>
      <p:sp>
        <p:nvSpPr>
          <p:cNvPr id="93204" name="Line 20">
            <a:extLst>
              <a:ext uri="{FF2B5EF4-FFF2-40B4-BE49-F238E27FC236}">
                <a16:creationId xmlns:a16="http://schemas.microsoft.com/office/drawing/2014/main" id="{D7CE1BD3-CC66-43C9-BD17-97050ABFA77F}"/>
              </a:ext>
            </a:extLst>
          </p:cNvPr>
          <p:cNvSpPr>
            <a:spLocks noChangeShapeType="1"/>
          </p:cNvSpPr>
          <p:nvPr/>
        </p:nvSpPr>
        <p:spPr bwMode="auto">
          <a:xfrm flipH="1">
            <a:off x="8013700" y="5624513"/>
            <a:ext cx="4560888" cy="93662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sz="2000">
              <a:cs typeface="+mn-ea"/>
              <a:sym typeface="+mn-lt"/>
            </a:endParaRPr>
          </a:p>
        </p:txBody>
      </p:sp>
      <p:sp>
        <p:nvSpPr>
          <p:cNvPr id="93208" name="Line 24">
            <a:extLst>
              <a:ext uri="{FF2B5EF4-FFF2-40B4-BE49-F238E27FC236}">
                <a16:creationId xmlns:a16="http://schemas.microsoft.com/office/drawing/2014/main" id="{CB09FAB8-8390-4968-9000-90590ADE86EB}"/>
              </a:ext>
            </a:extLst>
          </p:cNvPr>
          <p:cNvSpPr>
            <a:spLocks noChangeShapeType="1"/>
          </p:cNvSpPr>
          <p:nvPr/>
        </p:nvSpPr>
        <p:spPr bwMode="auto">
          <a:xfrm>
            <a:off x="2884488" y="3648075"/>
            <a:ext cx="0" cy="83185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sz="2000">
              <a:cs typeface="+mn-ea"/>
              <a:sym typeface="+mn-lt"/>
            </a:endParaRPr>
          </a:p>
        </p:txBody>
      </p:sp>
      <p:sp>
        <p:nvSpPr>
          <p:cNvPr id="93209" name="Line 25">
            <a:extLst>
              <a:ext uri="{FF2B5EF4-FFF2-40B4-BE49-F238E27FC236}">
                <a16:creationId xmlns:a16="http://schemas.microsoft.com/office/drawing/2014/main" id="{EE6DE830-BA06-4E4F-870B-1878D937BC32}"/>
              </a:ext>
            </a:extLst>
          </p:cNvPr>
          <p:cNvSpPr>
            <a:spLocks noChangeShapeType="1"/>
          </p:cNvSpPr>
          <p:nvPr/>
        </p:nvSpPr>
        <p:spPr bwMode="auto">
          <a:xfrm>
            <a:off x="4821238" y="3648075"/>
            <a:ext cx="0" cy="83185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sz="2000">
              <a:cs typeface="+mn-ea"/>
              <a:sym typeface="+mn-lt"/>
            </a:endParaRPr>
          </a:p>
        </p:txBody>
      </p:sp>
      <p:sp>
        <p:nvSpPr>
          <p:cNvPr id="93210" name="Line 26">
            <a:extLst>
              <a:ext uri="{FF2B5EF4-FFF2-40B4-BE49-F238E27FC236}">
                <a16:creationId xmlns:a16="http://schemas.microsoft.com/office/drawing/2014/main" id="{045BC513-FC78-4F1B-A3CA-061EEF761BC9}"/>
              </a:ext>
            </a:extLst>
          </p:cNvPr>
          <p:cNvSpPr>
            <a:spLocks noChangeShapeType="1"/>
          </p:cNvSpPr>
          <p:nvPr/>
        </p:nvSpPr>
        <p:spPr bwMode="auto">
          <a:xfrm>
            <a:off x="6873875" y="3648075"/>
            <a:ext cx="0" cy="83185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sz="2000">
              <a:cs typeface="+mn-ea"/>
              <a:sym typeface="+mn-lt"/>
            </a:endParaRPr>
          </a:p>
        </p:txBody>
      </p:sp>
      <p:sp>
        <p:nvSpPr>
          <p:cNvPr id="93211" name="Line 27">
            <a:extLst>
              <a:ext uri="{FF2B5EF4-FFF2-40B4-BE49-F238E27FC236}">
                <a16:creationId xmlns:a16="http://schemas.microsoft.com/office/drawing/2014/main" id="{84BD6988-8DF2-4186-A9B1-BA1F151A9F23}"/>
              </a:ext>
            </a:extLst>
          </p:cNvPr>
          <p:cNvSpPr>
            <a:spLocks noChangeShapeType="1"/>
          </p:cNvSpPr>
          <p:nvPr/>
        </p:nvSpPr>
        <p:spPr bwMode="auto">
          <a:xfrm>
            <a:off x="8812213" y="3648075"/>
            <a:ext cx="0" cy="83185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sz="2000">
              <a:cs typeface="+mn-ea"/>
              <a:sym typeface="+mn-lt"/>
            </a:endParaRPr>
          </a:p>
        </p:txBody>
      </p:sp>
      <p:sp>
        <p:nvSpPr>
          <p:cNvPr id="93212" name="Line 28">
            <a:extLst>
              <a:ext uri="{FF2B5EF4-FFF2-40B4-BE49-F238E27FC236}">
                <a16:creationId xmlns:a16="http://schemas.microsoft.com/office/drawing/2014/main" id="{2AE7AA8A-5CCD-4A4E-87E2-9216B322A15A}"/>
              </a:ext>
            </a:extLst>
          </p:cNvPr>
          <p:cNvSpPr>
            <a:spLocks noChangeShapeType="1"/>
          </p:cNvSpPr>
          <p:nvPr/>
        </p:nvSpPr>
        <p:spPr bwMode="auto">
          <a:xfrm>
            <a:off x="10750550" y="3648075"/>
            <a:ext cx="0" cy="83185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sz="2000">
              <a:cs typeface="+mn-ea"/>
              <a:sym typeface="+mn-lt"/>
            </a:endParaRPr>
          </a:p>
        </p:txBody>
      </p:sp>
      <p:sp>
        <p:nvSpPr>
          <p:cNvPr id="93213" name="Line 29">
            <a:extLst>
              <a:ext uri="{FF2B5EF4-FFF2-40B4-BE49-F238E27FC236}">
                <a16:creationId xmlns:a16="http://schemas.microsoft.com/office/drawing/2014/main" id="{FF2A5203-4E8A-4165-BFCA-1C58E03A816B}"/>
              </a:ext>
            </a:extLst>
          </p:cNvPr>
          <p:cNvSpPr>
            <a:spLocks noChangeShapeType="1"/>
          </p:cNvSpPr>
          <p:nvPr/>
        </p:nvSpPr>
        <p:spPr bwMode="auto">
          <a:xfrm>
            <a:off x="12688888" y="3648075"/>
            <a:ext cx="0" cy="83185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sz="2000">
              <a:cs typeface="+mn-ea"/>
              <a:sym typeface="+mn-lt"/>
            </a:endParaRPr>
          </a:p>
        </p:txBody>
      </p:sp>
      <p:sp>
        <p:nvSpPr>
          <p:cNvPr id="93186" name="Cloud">
            <a:extLst>
              <a:ext uri="{FF2B5EF4-FFF2-40B4-BE49-F238E27FC236}">
                <a16:creationId xmlns:a16="http://schemas.microsoft.com/office/drawing/2014/main" id="{18D73861-F54C-4FDB-ABCA-18BCD4543559}"/>
              </a:ext>
            </a:extLst>
          </p:cNvPr>
          <p:cNvSpPr>
            <a:spLocks noChangeAspect="1" noEditPoints="1" noChangeArrowheads="1"/>
          </p:cNvSpPr>
          <p:nvPr/>
        </p:nvSpPr>
        <p:spPr bwMode="auto">
          <a:xfrm>
            <a:off x="6427788" y="974725"/>
            <a:ext cx="2851150" cy="1741488"/>
          </a:xfrm>
          <a:custGeom>
            <a:avLst/>
            <a:gdLst>
              <a:gd name="T0" fmla="*/ 2147483647 w 21600"/>
              <a:gd name="T1" fmla="*/ 2147483647 h 21600"/>
              <a:gd name="T2" fmla="*/ 2147483647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2977 w 21600"/>
              <a:gd name="T13" fmla="*/ 3262 h 21600"/>
              <a:gd name="T14" fmla="*/ 17087 w 21600"/>
              <a:gd name="T15" fmla="*/ 17337 h 21600"/>
            </a:gdLst>
            <a:ahLst/>
            <a:cxnLst>
              <a:cxn ang="T8">
                <a:pos x="T0" y="T1"/>
              </a:cxn>
              <a:cxn ang="T9">
                <a:pos x="T2" y="T3"/>
              </a:cxn>
              <a:cxn ang="T10">
                <a:pos x="T4" y="T5"/>
              </a:cxn>
              <a:cxn ang="T11">
                <a:pos x="T6" y="T7"/>
              </a:cxn>
            </a:cxnLst>
            <a:rect l="T12" t="T13" r="T14" b="T15"/>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lnTo>
                  <a:pt x="1949" y="7180"/>
                </a:ln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algn="ctr" eaLnBrk="1" hangingPunct="1">
              <a:lnSpc>
                <a:spcPct val="120000"/>
              </a:lnSpc>
              <a:defRPr/>
            </a:pPr>
            <a:endParaRPr lang="en-US" altLang="zh-TW" sz="2000">
              <a:cs typeface="+mn-ea"/>
              <a:sym typeface="+mn-lt"/>
            </a:endParaRPr>
          </a:p>
          <a:p>
            <a:pPr algn="ctr" eaLnBrk="1" hangingPunct="1">
              <a:lnSpc>
                <a:spcPct val="120000"/>
              </a:lnSpc>
              <a:defRPr/>
            </a:pPr>
            <a:r>
              <a:rPr lang="zh-TW" altLang="en-US" sz="2000">
                <a:cs typeface="+mn-ea"/>
                <a:sym typeface="+mn-lt"/>
              </a:rPr>
              <a:t>难 题</a:t>
            </a:r>
          </a:p>
        </p:txBody>
      </p:sp>
      <p:sp>
        <p:nvSpPr>
          <p:cNvPr id="31" name="文本框 30">
            <a:extLst>
              <a:ext uri="{FF2B5EF4-FFF2-40B4-BE49-F238E27FC236}">
                <a16:creationId xmlns:a16="http://schemas.microsoft.com/office/drawing/2014/main" id="{7296FFE8-4A77-4CD2-902B-8DA67FB31985}"/>
              </a:ext>
            </a:extLst>
          </p:cNvPr>
          <p:cNvSpPr txBox="1"/>
          <p:nvPr/>
        </p:nvSpPr>
        <p:spPr>
          <a:xfrm>
            <a:off x="4073203" y="144240"/>
            <a:ext cx="7154043" cy="700769"/>
          </a:xfrm>
          <a:prstGeom prst="rect">
            <a:avLst/>
          </a:prstGeom>
          <a:noFill/>
          <a:effectLst/>
        </p:spPr>
        <p:txBody>
          <a:bodyPr>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头脑风暴法</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1"/>
                                        </p:tgtEl>
                                        <p:attrNameLst>
                                          <p:attrName>style.visibility</p:attrName>
                                        </p:attrNameLst>
                                      </p:cBhvr>
                                      <p:to>
                                        <p:strVal val="visible"/>
                                      </p:to>
                                    </p:set>
                                    <p:anim calcmode="lin" valueType="num">
                                      <p:cBhvr>
                                        <p:cTn id="7" dur="500" fill="hold"/>
                                        <p:tgtEl>
                                          <p:spTgt spid="31"/>
                                        </p:tgtEl>
                                        <p:attrNameLst>
                                          <p:attrName>ppt_w</p:attrName>
                                        </p:attrNameLst>
                                      </p:cBhvr>
                                      <p:tavLst>
                                        <p:tav tm="0">
                                          <p:val>
                                            <p:fltVal val="0"/>
                                          </p:val>
                                        </p:tav>
                                        <p:tav tm="100000">
                                          <p:val>
                                            <p:strVal val="#ppt_w"/>
                                          </p:val>
                                        </p:tav>
                                      </p:tavLst>
                                    </p:anim>
                                    <p:anim calcmode="lin" valueType="num">
                                      <p:cBhvr>
                                        <p:cTn id="8" dur="500" fill="hold"/>
                                        <p:tgtEl>
                                          <p:spTgt spid="31"/>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Text Box 2">
            <a:extLst>
              <a:ext uri="{FF2B5EF4-FFF2-40B4-BE49-F238E27FC236}">
                <a16:creationId xmlns:a16="http://schemas.microsoft.com/office/drawing/2014/main" id="{5313EFBC-8C9D-42D9-AA9A-594A34B8208B}"/>
              </a:ext>
            </a:extLst>
          </p:cNvPr>
          <p:cNvSpPr txBox="1">
            <a:spLocks noChangeArrowheads="1"/>
          </p:cNvSpPr>
          <p:nvPr/>
        </p:nvSpPr>
        <p:spPr bwMode="auto">
          <a:xfrm>
            <a:off x="1511300" y="1655763"/>
            <a:ext cx="13681075" cy="41640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a:latin typeface="+mn-lt"/>
                <a:ea typeface="+mn-ea"/>
                <a:cs typeface="+mn-ea"/>
                <a:sym typeface="+mn-lt"/>
              </a:rPr>
              <a:t>2.2  </a:t>
            </a:r>
            <a:r>
              <a:rPr lang="zh-TW" altLang="en-US" sz="2000" b="1">
                <a:latin typeface="+mn-lt"/>
                <a:ea typeface="+mn-ea"/>
                <a:cs typeface="+mn-ea"/>
                <a:sym typeface="+mn-lt"/>
              </a:rPr>
              <a:t>怎样实施多方论证法</a:t>
            </a:r>
          </a:p>
          <a:p>
            <a:pPr eaLnBrk="1" hangingPunct="1">
              <a:lnSpc>
                <a:spcPct val="120000"/>
              </a:lnSpc>
              <a:defRPr/>
            </a:pPr>
            <a:r>
              <a:rPr lang="en-US" altLang="zh-TW" sz="2000" b="1">
                <a:latin typeface="+mn-lt"/>
                <a:ea typeface="+mn-ea"/>
                <a:cs typeface="+mn-ea"/>
                <a:sym typeface="+mn-lt"/>
              </a:rPr>
              <a:t>1 ) </a:t>
            </a:r>
            <a:r>
              <a:rPr lang="zh-TW" altLang="en-US" sz="2000" b="1">
                <a:latin typeface="+mn-lt"/>
                <a:ea typeface="+mn-ea"/>
                <a:cs typeface="+mn-ea"/>
                <a:sym typeface="+mn-lt"/>
              </a:rPr>
              <a:t>解释多方论证法</a:t>
            </a:r>
            <a:r>
              <a:rPr lang="en-US" altLang="zh-TW" sz="2000" b="1">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   </a:t>
            </a:r>
            <a:r>
              <a:rPr lang="zh-TW" altLang="en-US" sz="2000">
                <a:latin typeface="+mn-lt"/>
                <a:ea typeface="+mn-ea"/>
                <a:cs typeface="+mn-ea"/>
                <a:sym typeface="+mn-lt"/>
              </a:rPr>
              <a:t>为完成某项活动或任务而对一组相关的人员进行咨询</a:t>
            </a:r>
            <a:r>
              <a:rPr lang="en-US" altLang="zh-TW" sz="2000">
                <a:latin typeface="+mn-lt"/>
                <a:ea typeface="+mn-ea"/>
                <a:cs typeface="+mn-ea"/>
                <a:sym typeface="+mn-lt"/>
              </a:rPr>
              <a:t>,</a:t>
            </a:r>
            <a:r>
              <a:rPr lang="zh-TW" altLang="en-US" sz="2000">
                <a:latin typeface="+mn-lt"/>
                <a:ea typeface="+mn-ea"/>
                <a:cs typeface="+mn-ea"/>
                <a:sym typeface="+mn-lt"/>
              </a:rPr>
              <a:t>辩论并决策的过程就是多方论证法</a:t>
            </a:r>
            <a:r>
              <a:rPr lang="en-US" altLang="zh-TW" sz="2000">
                <a:latin typeface="+mn-lt"/>
                <a:ea typeface="+mn-ea"/>
                <a:cs typeface="+mn-ea"/>
                <a:sym typeface="+mn-lt"/>
              </a:rPr>
              <a:t>.</a:t>
            </a:r>
            <a:r>
              <a:rPr lang="zh-TW" altLang="en-US" sz="2000">
                <a:latin typeface="+mn-lt"/>
                <a:ea typeface="+mn-ea"/>
                <a:cs typeface="+mn-ea"/>
                <a:sym typeface="+mn-lt"/>
              </a:rPr>
              <a:t>多方论证法有横向协调的意思</a:t>
            </a:r>
            <a:r>
              <a:rPr lang="en-US" altLang="zh-TW" sz="2000">
                <a:latin typeface="+mn-lt"/>
                <a:ea typeface="+mn-ea"/>
                <a:cs typeface="+mn-ea"/>
                <a:sym typeface="+mn-lt"/>
              </a:rPr>
              <a:t>,</a:t>
            </a:r>
            <a:r>
              <a:rPr lang="zh-TW" altLang="en-US" sz="2000">
                <a:latin typeface="+mn-lt"/>
                <a:ea typeface="+mn-ea"/>
                <a:cs typeface="+mn-ea"/>
                <a:sym typeface="+mn-lt"/>
              </a:rPr>
              <a:t>一般是以会议的方式进行</a:t>
            </a:r>
            <a:r>
              <a:rPr lang="en-US" altLang="zh-TW" sz="2000">
                <a:latin typeface="+mn-lt"/>
                <a:ea typeface="+mn-ea"/>
                <a:cs typeface="+mn-ea"/>
                <a:sym typeface="+mn-lt"/>
              </a:rPr>
              <a:t>,</a:t>
            </a:r>
            <a:r>
              <a:rPr lang="zh-TW" altLang="en-US" sz="2000">
                <a:latin typeface="+mn-lt"/>
                <a:ea typeface="+mn-ea"/>
                <a:cs typeface="+mn-ea"/>
                <a:sym typeface="+mn-lt"/>
              </a:rPr>
              <a:t>某些部门可以要求召开会议</a:t>
            </a:r>
            <a:r>
              <a:rPr lang="en-US" altLang="zh-TW" sz="2000">
                <a:latin typeface="+mn-lt"/>
                <a:ea typeface="+mn-ea"/>
                <a:cs typeface="+mn-ea"/>
                <a:sym typeface="+mn-lt"/>
              </a:rPr>
              <a:t>,</a:t>
            </a:r>
            <a:r>
              <a:rPr lang="zh-TW" altLang="en-US" sz="2000">
                <a:latin typeface="+mn-lt"/>
                <a:ea typeface="+mn-ea"/>
                <a:cs typeface="+mn-ea"/>
                <a:sym typeface="+mn-lt"/>
              </a:rPr>
              <a:t>而相关联的职能部门被邀请参加</a:t>
            </a:r>
            <a:r>
              <a:rPr lang="en-US" altLang="zh-TW" sz="2000">
                <a:latin typeface="+mn-lt"/>
                <a:ea typeface="+mn-ea"/>
                <a:cs typeface="+mn-ea"/>
                <a:sym typeface="+mn-lt"/>
              </a:rPr>
              <a:t>.</a:t>
            </a:r>
            <a:endParaRPr lang="en-US" altLang="zh-TW" sz="2000" b="1">
              <a:latin typeface="+mn-lt"/>
              <a:ea typeface="+mn-ea"/>
              <a:cs typeface="+mn-ea"/>
              <a:sym typeface="+mn-lt"/>
            </a:endParaRPr>
          </a:p>
          <a:p>
            <a:pPr eaLnBrk="1" hangingPunct="1">
              <a:lnSpc>
                <a:spcPct val="120000"/>
              </a:lnSpc>
              <a:defRPr/>
            </a:pPr>
            <a:r>
              <a:rPr lang="en-US" altLang="zh-TW" sz="2000" b="1">
                <a:latin typeface="+mn-lt"/>
                <a:ea typeface="+mn-ea"/>
                <a:cs typeface="+mn-ea"/>
                <a:sym typeface="+mn-lt"/>
              </a:rPr>
              <a:t>2 ) </a:t>
            </a:r>
            <a:r>
              <a:rPr lang="zh-TW" altLang="en-US" sz="2000" b="1">
                <a:latin typeface="+mn-lt"/>
                <a:ea typeface="+mn-ea"/>
                <a:cs typeface="+mn-ea"/>
                <a:sym typeface="+mn-lt"/>
              </a:rPr>
              <a:t>多方论证法的应用</a:t>
            </a:r>
            <a:r>
              <a:rPr lang="en-US" altLang="zh-TW" sz="2000" b="1">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   </a:t>
            </a:r>
            <a:r>
              <a:rPr lang="zh-TW" altLang="en-US" sz="2000">
                <a:latin typeface="+mn-lt"/>
                <a:ea typeface="+mn-ea"/>
                <a:cs typeface="+mn-ea"/>
                <a:sym typeface="+mn-lt"/>
              </a:rPr>
              <a:t>与头脑风暴法不同的是多方论证法用在当质量改进工作中出现不好解决的刺手问题时</a:t>
            </a:r>
            <a:r>
              <a:rPr lang="en-US" altLang="zh-TW" sz="2000">
                <a:latin typeface="+mn-lt"/>
                <a:ea typeface="+mn-ea"/>
                <a:cs typeface="+mn-ea"/>
                <a:sym typeface="+mn-lt"/>
              </a:rPr>
              <a:t>,</a:t>
            </a:r>
            <a:r>
              <a:rPr lang="zh-TW" altLang="en-US" sz="2000">
                <a:latin typeface="+mn-lt"/>
                <a:ea typeface="+mn-ea"/>
                <a:cs typeface="+mn-ea"/>
                <a:sym typeface="+mn-lt"/>
              </a:rPr>
              <a:t>为了协调多方面的知识</a:t>
            </a:r>
            <a:r>
              <a:rPr lang="en-US" altLang="zh-TW" sz="2000">
                <a:latin typeface="+mn-lt"/>
                <a:ea typeface="+mn-ea"/>
                <a:cs typeface="+mn-ea"/>
                <a:sym typeface="+mn-lt"/>
              </a:rPr>
              <a:t>,</a:t>
            </a:r>
            <a:r>
              <a:rPr lang="zh-TW" altLang="en-US" sz="2000">
                <a:latin typeface="+mn-lt"/>
                <a:ea typeface="+mn-ea"/>
                <a:cs typeface="+mn-ea"/>
                <a:sym typeface="+mn-lt"/>
              </a:rPr>
              <a:t>技能和意见</a:t>
            </a:r>
            <a:r>
              <a:rPr lang="en-US" altLang="zh-TW" sz="2000">
                <a:latin typeface="+mn-lt"/>
                <a:ea typeface="+mn-ea"/>
                <a:cs typeface="+mn-ea"/>
                <a:sym typeface="+mn-lt"/>
              </a:rPr>
              <a:t>,</a:t>
            </a:r>
            <a:r>
              <a:rPr lang="zh-TW" altLang="en-US" sz="2000">
                <a:latin typeface="+mn-lt"/>
                <a:ea typeface="+mn-ea"/>
                <a:cs typeface="+mn-ea"/>
                <a:sym typeface="+mn-lt"/>
              </a:rPr>
              <a:t>进而达成决策以使工作顺利开展</a:t>
            </a:r>
            <a:r>
              <a:rPr lang="en-US" altLang="zh-TW" sz="2000">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   </a:t>
            </a:r>
            <a:r>
              <a:rPr lang="zh-TW" altLang="en-US" sz="2000">
                <a:latin typeface="+mn-lt"/>
                <a:ea typeface="+mn-ea"/>
                <a:cs typeface="+mn-ea"/>
                <a:sym typeface="+mn-lt"/>
              </a:rPr>
              <a:t>多方论证会议应是比较严肃和正规的会议</a:t>
            </a:r>
            <a:r>
              <a:rPr lang="en-US" altLang="zh-TW" sz="2000">
                <a:latin typeface="+mn-lt"/>
                <a:ea typeface="+mn-ea"/>
                <a:cs typeface="+mn-ea"/>
                <a:sym typeface="+mn-lt"/>
              </a:rPr>
              <a:t>,</a:t>
            </a:r>
            <a:r>
              <a:rPr lang="zh-TW" altLang="en-US" sz="2000">
                <a:latin typeface="+mn-lt"/>
                <a:ea typeface="+mn-ea"/>
                <a:cs typeface="+mn-ea"/>
                <a:sym typeface="+mn-lt"/>
              </a:rPr>
              <a:t>参与论证的各方要本着实事求是</a:t>
            </a:r>
            <a:r>
              <a:rPr lang="en-US" altLang="zh-TW" sz="2000">
                <a:latin typeface="+mn-lt"/>
                <a:ea typeface="+mn-ea"/>
                <a:cs typeface="+mn-ea"/>
                <a:sym typeface="+mn-lt"/>
              </a:rPr>
              <a:t>,</a:t>
            </a:r>
            <a:r>
              <a:rPr lang="zh-TW" altLang="en-US" sz="2000">
                <a:latin typeface="+mn-lt"/>
                <a:ea typeface="+mn-ea"/>
                <a:cs typeface="+mn-ea"/>
                <a:sym typeface="+mn-lt"/>
              </a:rPr>
              <a:t>求同存异的原则把代表自己工作方式的意见讲出来</a:t>
            </a:r>
            <a:r>
              <a:rPr lang="en-US" altLang="zh-TW" sz="2000">
                <a:latin typeface="+mn-lt"/>
                <a:ea typeface="+mn-ea"/>
                <a:cs typeface="+mn-ea"/>
                <a:sym typeface="+mn-lt"/>
              </a:rPr>
              <a:t>,</a:t>
            </a:r>
            <a:r>
              <a:rPr lang="zh-TW" altLang="en-US" sz="2000">
                <a:latin typeface="+mn-lt"/>
                <a:ea typeface="+mn-ea"/>
                <a:cs typeface="+mn-ea"/>
                <a:sym typeface="+mn-lt"/>
              </a:rPr>
              <a:t>然后征求其他部门的意见</a:t>
            </a:r>
            <a:r>
              <a:rPr lang="en-US" altLang="zh-TW" sz="2000">
                <a:latin typeface="+mn-lt"/>
                <a:ea typeface="+mn-ea"/>
                <a:cs typeface="+mn-ea"/>
                <a:sym typeface="+mn-lt"/>
              </a:rPr>
              <a:t>,</a:t>
            </a:r>
            <a:r>
              <a:rPr lang="zh-TW" altLang="en-US" sz="2000">
                <a:latin typeface="+mn-lt"/>
                <a:ea typeface="+mn-ea"/>
                <a:cs typeface="+mn-ea"/>
                <a:sym typeface="+mn-lt"/>
              </a:rPr>
              <a:t>或者可以对某议题展开广泛的辩论</a:t>
            </a:r>
            <a:r>
              <a:rPr lang="en-US" altLang="zh-TW" sz="2000">
                <a:latin typeface="+mn-lt"/>
                <a:ea typeface="+mn-ea"/>
                <a:cs typeface="+mn-ea"/>
                <a:sym typeface="+mn-lt"/>
              </a:rPr>
              <a:t>,</a:t>
            </a:r>
            <a:r>
              <a:rPr lang="zh-TW" altLang="en-US" sz="2000">
                <a:latin typeface="+mn-lt"/>
                <a:ea typeface="+mn-ea"/>
                <a:cs typeface="+mn-ea"/>
                <a:sym typeface="+mn-lt"/>
              </a:rPr>
              <a:t>直到最后形成决定</a:t>
            </a:r>
            <a:r>
              <a:rPr lang="en-US" altLang="zh-TW" sz="2000">
                <a:latin typeface="+mn-lt"/>
                <a:ea typeface="+mn-ea"/>
                <a:cs typeface="+mn-ea"/>
                <a:sym typeface="+mn-lt"/>
              </a:rPr>
              <a:t>.</a:t>
            </a:r>
            <a:r>
              <a:rPr lang="zh-TW" altLang="en-US" sz="2000">
                <a:latin typeface="+mn-lt"/>
                <a:ea typeface="+mn-ea"/>
                <a:cs typeface="+mn-ea"/>
                <a:sym typeface="+mn-lt"/>
              </a:rPr>
              <a:t>多方论证的结果一般要记录成报告的形式</a:t>
            </a:r>
            <a:r>
              <a:rPr lang="en-US" altLang="zh-TW" sz="2000">
                <a:latin typeface="+mn-lt"/>
                <a:ea typeface="+mn-ea"/>
                <a:cs typeface="+mn-ea"/>
                <a:sym typeface="+mn-lt"/>
              </a:rPr>
              <a:t>,</a:t>
            </a:r>
            <a:r>
              <a:rPr lang="zh-TW" altLang="en-US" sz="2000">
                <a:latin typeface="+mn-lt"/>
                <a:ea typeface="+mn-ea"/>
                <a:cs typeface="+mn-ea"/>
                <a:sym typeface="+mn-lt"/>
              </a:rPr>
              <a:t>并让论证各方签名确认后备存</a:t>
            </a:r>
            <a:r>
              <a:rPr lang="en-US" altLang="zh-TW" sz="2000">
                <a:latin typeface="+mn-lt"/>
                <a:ea typeface="+mn-ea"/>
                <a:cs typeface="+mn-ea"/>
                <a:sym typeface="+mn-lt"/>
              </a:rPr>
              <a:t>.</a:t>
            </a:r>
            <a:r>
              <a:rPr lang="zh-TW" altLang="en-US" sz="2000">
                <a:latin typeface="+mn-lt"/>
                <a:ea typeface="+mn-ea"/>
                <a:cs typeface="+mn-ea"/>
                <a:sym typeface="+mn-lt"/>
              </a:rPr>
              <a:t>如果在本次会议中实在论证不出决定时</a:t>
            </a:r>
            <a:r>
              <a:rPr lang="en-US" altLang="zh-TW" sz="2000">
                <a:latin typeface="+mn-lt"/>
                <a:ea typeface="+mn-ea"/>
                <a:cs typeface="+mn-ea"/>
                <a:sym typeface="+mn-lt"/>
              </a:rPr>
              <a:t>,</a:t>
            </a:r>
            <a:r>
              <a:rPr lang="zh-TW" altLang="en-US" sz="2000">
                <a:latin typeface="+mn-lt"/>
                <a:ea typeface="+mn-ea"/>
                <a:cs typeface="+mn-ea"/>
                <a:sym typeface="+mn-lt"/>
              </a:rPr>
              <a:t>可以在下次会议上继续进行</a:t>
            </a:r>
            <a:r>
              <a:rPr lang="en-US" altLang="zh-TW" sz="2000">
                <a:latin typeface="+mn-lt"/>
                <a:ea typeface="+mn-ea"/>
                <a:cs typeface="+mn-ea"/>
                <a:sym typeface="+mn-lt"/>
              </a:rPr>
              <a:t>.</a:t>
            </a:r>
            <a:r>
              <a:rPr lang="zh-TW" altLang="en-US" sz="2000">
                <a:latin typeface="+mn-lt"/>
                <a:ea typeface="+mn-ea"/>
                <a:cs typeface="+mn-ea"/>
                <a:sym typeface="+mn-lt"/>
              </a:rPr>
              <a:t>使用多方论证法通常须注意如下几点</a:t>
            </a:r>
            <a:r>
              <a:rPr lang="en-US" altLang="zh-TW" sz="2000">
                <a:latin typeface="+mn-lt"/>
                <a:ea typeface="+mn-ea"/>
                <a:cs typeface="+mn-ea"/>
                <a:sym typeface="+mn-lt"/>
              </a:rPr>
              <a:t>:</a:t>
            </a:r>
          </a:p>
        </p:txBody>
      </p:sp>
      <p:sp>
        <p:nvSpPr>
          <p:cNvPr id="4" name="文本框 3">
            <a:extLst>
              <a:ext uri="{FF2B5EF4-FFF2-40B4-BE49-F238E27FC236}">
                <a16:creationId xmlns:a16="http://schemas.microsoft.com/office/drawing/2014/main" id="{A76A3637-D940-486E-91FE-D2042D906DDC}"/>
              </a:ext>
            </a:extLst>
          </p:cNvPr>
          <p:cNvSpPr txBox="1"/>
          <p:nvPr/>
        </p:nvSpPr>
        <p:spPr>
          <a:xfrm>
            <a:off x="4073203" y="144240"/>
            <a:ext cx="7154043" cy="700769"/>
          </a:xfrm>
          <a:prstGeom prst="rect">
            <a:avLst/>
          </a:prstGeom>
          <a:noFill/>
          <a:effectLst/>
        </p:spPr>
        <p:txBody>
          <a:bodyPr>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头脑风暴法</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50" name="Text Box 2">
            <a:extLst>
              <a:ext uri="{FF2B5EF4-FFF2-40B4-BE49-F238E27FC236}">
                <a16:creationId xmlns:a16="http://schemas.microsoft.com/office/drawing/2014/main" id="{79F13594-27E1-4FCF-B8C3-22C397F462FC}"/>
              </a:ext>
            </a:extLst>
          </p:cNvPr>
          <p:cNvSpPr txBox="1">
            <a:spLocks noChangeArrowheads="1"/>
          </p:cNvSpPr>
          <p:nvPr/>
        </p:nvSpPr>
        <p:spPr bwMode="auto">
          <a:xfrm>
            <a:off x="1481138" y="1800225"/>
            <a:ext cx="13681075" cy="3425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使用时机</a:t>
            </a:r>
            <a:r>
              <a:rPr lang="en-US" altLang="zh-TW" sz="2000">
                <a:latin typeface="+mn-lt"/>
                <a:ea typeface="+mn-ea"/>
                <a:cs typeface="+mn-ea"/>
                <a:sym typeface="+mn-lt"/>
              </a:rPr>
              <a:t>:</a:t>
            </a:r>
            <a:r>
              <a:rPr lang="zh-TW" altLang="en-US" sz="2000">
                <a:latin typeface="+mn-lt"/>
                <a:ea typeface="+mn-ea"/>
                <a:cs typeface="+mn-ea"/>
                <a:sym typeface="+mn-lt"/>
              </a:rPr>
              <a:t>质量改进中存在不好解决的难题时</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使用形式</a:t>
            </a:r>
            <a:r>
              <a:rPr lang="en-US" altLang="zh-TW" sz="2000">
                <a:latin typeface="+mn-lt"/>
                <a:ea typeface="+mn-ea"/>
                <a:cs typeface="+mn-ea"/>
                <a:sym typeface="+mn-lt"/>
              </a:rPr>
              <a:t>:</a:t>
            </a:r>
            <a:r>
              <a:rPr lang="zh-TW" altLang="en-US" sz="2000">
                <a:latin typeface="+mn-lt"/>
                <a:ea typeface="+mn-ea"/>
                <a:cs typeface="+mn-ea"/>
                <a:sym typeface="+mn-lt"/>
              </a:rPr>
              <a:t>会议的形式</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会议场合</a:t>
            </a:r>
            <a:r>
              <a:rPr lang="en-US" altLang="zh-TW" sz="2000">
                <a:latin typeface="+mn-lt"/>
                <a:ea typeface="+mn-ea"/>
                <a:cs typeface="+mn-ea"/>
                <a:sym typeface="+mn-lt"/>
              </a:rPr>
              <a:t>:</a:t>
            </a:r>
            <a:r>
              <a:rPr lang="zh-TW" altLang="en-US" sz="2000">
                <a:latin typeface="+mn-lt"/>
                <a:ea typeface="+mn-ea"/>
                <a:cs typeface="+mn-ea"/>
                <a:sym typeface="+mn-lt"/>
              </a:rPr>
              <a:t>正规的会议场所</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参加人员</a:t>
            </a:r>
            <a:r>
              <a:rPr lang="en-US" altLang="zh-TW" sz="2000">
                <a:latin typeface="+mn-lt"/>
                <a:ea typeface="+mn-ea"/>
                <a:cs typeface="+mn-ea"/>
                <a:sym typeface="+mn-lt"/>
              </a:rPr>
              <a:t>:</a:t>
            </a:r>
            <a:r>
              <a:rPr lang="zh-TW" altLang="en-US" sz="2000">
                <a:latin typeface="+mn-lt"/>
                <a:ea typeface="+mn-ea"/>
                <a:cs typeface="+mn-ea"/>
                <a:sym typeface="+mn-lt"/>
              </a:rPr>
              <a:t>各部门管理者或业务主管工程师</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主持人员</a:t>
            </a:r>
            <a:r>
              <a:rPr lang="en-US" altLang="zh-TW" sz="2000">
                <a:latin typeface="+mn-lt"/>
                <a:ea typeface="+mn-ea"/>
                <a:cs typeface="+mn-ea"/>
                <a:sym typeface="+mn-lt"/>
              </a:rPr>
              <a:t>:</a:t>
            </a:r>
            <a:r>
              <a:rPr lang="zh-TW" altLang="en-US" sz="2000">
                <a:latin typeface="+mn-lt"/>
                <a:ea typeface="+mn-ea"/>
                <a:cs typeface="+mn-ea"/>
                <a:sym typeface="+mn-lt"/>
              </a:rPr>
              <a:t>质量工程师或管理者</a:t>
            </a:r>
            <a:r>
              <a:rPr lang="en-US" altLang="zh-TW" sz="2000">
                <a:latin typeface="+mn-lt"/>
                <a:ea typeface="+mn-ea"/>
                <a:cs typeface="+mn-ea"/>
                <a:sym typeface="+mn-lt"/>
              </a:rPr>
              <a:t>,</a:t>
            </a:r>
            <a:r>
              <a:rPr lang="zh-TW" altLang="en-US" sz="2000">
                <a:latin typeface="+mn-lt"/>
                <a:ea typeface="+mn-ea"/>
                <a:cs typeface="+mn-ea"/>
                <a:sym typeface="+mn-lt"/>
              </a:rPr>
              <a:t>应注重引导使论证话题不要变成无谓的争吵</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记录人员</a:t>
            </a:r>
            <a:r>
              <a:rPr lang="en-US" altLang="zh-TW" sz="2000">
                <a:latin typeface="+mn-lt"/>
                <a:ea typeface="+mn-ea"/>
                <a:cs typeface="+mn-ea"/>
                <a:sym typeface="+mn-lt"/>
              </a:rPr>
              <a:t>:</a:t>
            </a:r>
            <a:r>
              <a:rPr lang="zh-TW" altLang="en-US" sz="2000">
                <a:latin typeface="+mn-lt"/>
                <a:ea typeface="+mn-ea"/>
                <a:cs typeface="+mn-ea"/>
                <a:sym typeface="+mn-lt"/>
              </a:rPr>
              <a:t>记录形成的每一项决议和必要的发言内容</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发言人员</a:t>
            </a:r>
            <a:r>
              <a:rPr lang="en-US" altLang="zh-TW" sz="2000">
                <a:latin typeface="+mn-lt"/>
                <a:ea typeface="+mn-ea"/>
                <a:cs typeface="+mn-ea"/>
                <a:sym typeface="+mn-lt"/>
              </a:rPr>
              <a:t>:</a:t>
            </a:r>
            <a:r>
              <a:rPr lang="zh-TW" altLang="en-US" sz="2000">
                <a:latin typeface="+mn-lt"/>
                <a:ea typeface="+mn-ea"/>
                <a:cs typeface="+mn-ea"/>
                <a:sym typeface="+mn-lt"/>
              </a:rPr>
              <a:t>积极参与辩论</a:t>
            </a:r>
            <a:r>
              <a:rPr lang="en-US" altLang="zh-TW" sz="2000">
                <a:latin typeface="+mn-lt"/>
                <a:ea typeface="+mn-ea"/>
                <a:cs typeface="+mn-ea"/>
                <a:sym typeface="+mn-lt"/>
              </a:rPr>
              <a:t>,</a:t>
            </a:r>
            <a:r>
              <a:rPr lang="zh-TW" altLang="en-US" sz="2000">
                <a:latin typeface="+mn-lt"/>
                <a:ea typeface="+mn-ea"/>
                <a:cs typeface="+mn-ea"/>
                <a:sym typeface="+mn-lt"/>
              </a:rPr>
              <a:t>沉默等于承认</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会议过程</a:t>
            </a:r>
            <a:r>
              <a:rPr lang="en-US" altLang="zh-TW" sz="2000">
                <a:latin typeface="+mn-lt"/>
                <a:ea typeface="+mn-ea"/>
                <a:cs typeface="+mn-ea"/>
                <a:sym typeface="+mn-lt"/>
              </a:rPr>
              <a:t>:</a:t>
            </a:r>
            <a:r>
              <a:rPr lang="zh-TW" altLang="en-US" sz="2000">
                <a:latin typeface="+mn-lt"/>
                <a:ea typeface="+mn-ea"/>
                <a:cs typeface="+mn-ea"/>
                <a:sym typeface="+mn-lt"/>
              </a:rPr>
              <a:t>按规定的程序逐条进行</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总结</a:t>
            </a:r>
            <a:r>
              <a:rPr lang="en-US" altLang="zh-TW" sz="2000">
                <a:latin typeface="+mn-lt"/>
                <a:ea typeface="+mn-ea"/>
                <a:cs typeface="+mn-ea"/>
                <a:sym typeface="+mn-lt"/>
              </a:rPr>
              <a:t>:</a:t>
            </a:r>
            <a:r>
              <a:rPr lang="zh-TW" altLang="en-US" sz="2000">
                <a:latin typeface="+mn-lt"/>
                <a:ea typeface="+mn-ea"/>
                <a:cs typeface="+mn-ea"/>
                <a:sym typeface="+mn-lt"/>
              </a:rPr>
              <a:t>由主持人员汇报形成的决议并确认后备存</a:t>
            </a:r>
            <a:r>
              <a:rPr lang="en-US" altLang="zh-TW" sz="2000">
                <a:latin typeface="+mn-lt"/>
                <a:ea typeface="+mn-ea"/>
                <a:cs typeface="+mn-ea"/>
                <a:sym typeface="+mn-lt"/>
              </a:rPr>
              <a:t>,</a:t>
            </a:r>
            <a:r>
              <a:rPr lang="zh-TW" altLang="en-US" sz="2000">
                <a:latin typeface="+mn-lt"/>
                <a:ea typeface="+mn-ea"/>
                <a:cs typeface="+mn-ea"/>
                <a:sym typeface="+mn-lt"/>
              </a:rPr>
              <a:t>适当时可以发行</a:t>
            </a:r>
            <a:r>
              <a:rPr lang="en-US" altLang="zh-TW" sz="2000">
                <a:latin typeface="+mn-lt"/>
                <a:ea typeface="+mn-ea"/>
                <a:cs typeface="+mn-ea"/>
                <a:sym typeface="+mn-lt"/>
              </a:rPr>
              <a:t>.</a:t>
            </a:r>
          </a:p>
        </p:txBody>
      </p:sp>
      <p:sp>
        <p:nvSpPr>
          <p:cNvPr id="4" name="文本框 3">
            <a:extLst>
              <a:ext uri="{FF2B5EF4-FFF2-40B4-BE49-F238E27FC236}">
                <a16:creationId xmlns:a16="http://schemas.microsoft.com/office/drawing/2014/main" id="{32F813EF-AFD1-4949-B28F-B2853C4787BB}"/>
              </a:ext>
            </a:extLst>
          </p:cNvPr>
          <p:cNvSpPr txBox="1"/>
          <p:nvPr/>
        </p:nvSpPr>
        <p:spPr>
          <a:xfrm>
            <a:off x="4073203" y="144240"/>
            <a:ext cx="7154043" cy="700769"/>
          </a:xfrm>
          <a:prstGeom prst="rect">
            <a:avLst/>
          </a:prstGeom>
          <a:noFill/>
          <a:effectLst/>
        </p:spPr>
        <p:txBody>
          <a:bodyPr>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头脑风暴法</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8" name="Oval 2">
            <a:extLst>
              <a:ext uri="{FF2B5EF4-FFF2-40B4-BE49-F238E27FC236}">
                <a16:creationId xmlns:a16="http://schemas.microsoft.com/office/drawing/2014/main" id="{3DCCAC64-1694-4262-B311-7A7FAD7B2155}"/>
              </a:ext>
            </a:extLst>
          </p:cNvPr>
          <p:cNvSpPr>
            <a:spLocks noChangeArrowheads="1"/>
          </p:cNvSpPr>
          <p:nvPr/>
        </p:nvSpPr>
        <p:spPr bwMode="auto">
          <a:xfrm>
            <a:off x="2108200" y="2287588"/>
            <a:ext cx="1482725" cy="124777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方案</a:t>
            </a:r>
          </a:p>
          <a:p>
            <a:pPr algn="ctr" eaLnBrk="1" hangingPunct="1">
              <a:lnSpc>
                <a:spcPct val="120000"/>
              </a:lnSpc>
              <a:defRPr/>
            </a:pPr>
            <a:r>
              <a:rPr lang="en-US" altLang="zh-TW" sz="2000">
                <a:cs typeface="+mn-ea"/>
                <a:sym typeface="+mn-lt"/>
              </a:rPr>
              <a:t>1</a:t>
            </a:r>
          </a:p>
        </p:txBody>
      </p:sp>
      <p:sp>
        <p:nvSpPr>
          <p:cNvPr id="96259" name="Oval 3">
            <a:extLst>
              <a:ext uri="{FF2B5EF4-FFF2-40B4-BE49-F238E27FC236}">
                <a16:creationId xmlns:a16="http://schemas.microsoft.com/office/drawing/2014/main" id="{1846FB33-3BAE-4139-8D9B-8E34BF3C92F3}"/>
              </a:ext>
            </a:extLst>
          </p:cNvPr>
          <p:cNvSpPr>
            <a:spLocks noChangeArrowheads="1"/>
          </p:cNvSpPr>
          <p:nvPr/>
        </p:nvSpPr>
        <p:spPr bwMode="auto">
          <a:xfrm>
            <a:off x="4273550" y="2287588"/>
            <a:ext cx="1482725" cy="124777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方案</a:t>
            </a:r>
          </a:p>
          <a:p>
            <a:pPr algn="ctr" eaLnBrk="1" hangingPunct="1">
              <a:lnSpc>
                <a:spcPct val="120000"/>
              </a:lnSpc>
              <a:defRPr/>
            </a:pPr>
            <a:r>
              <a:rPr lang="en-US" altLang="zh-TW" sz="2000">
                <a:cs typeface="+mn-ea"/>
                <a:sym typeface="+mn-lt"/>
              </a:rPr>
              <a:t>2</a:t>
            </a:r>
          </a:p>
        </p:txBody>
      </p:sp>
      <p:sp>
        <p:nvSpPr>
          <p:cNvPr id="96260" name="Oval 4">
            <a:extLst>
              <a:ext uri="{FF2B5EF4-FFF2-40B4-BE49-F238E27FC236}">
                <a16:creationId xmlns:a16="http://schemas.microsoft.com/office/drawing/2014/main" id="{EB0CDE46-75A3-4DB1-B550-FF6AE8E6FC56}"/>
              </a:ext>
            </a:extLst>
          </p:cNvPr>
          <p:cNvSpPr>
            <a:spLocks noChangeArrowheads="1"/>
          </p:cNvSpPr>
          <p:nvPr/>
        </p:nvSpPr>
        <p:spPr bwMode="auto">
          <a:xfrm>
            <a:off x="6554788" y="2287588"/>
            <a:ext cx="1481137" cy="124777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方案</a:t>
            </a:r>
          </a:p>
          <a:p>
            <a:pPr algn="ctr" eaLnBrk="1" hangingPunct="1">
              <a:lnSpc>
                <a:spcPct val="120000"/>
              </a:lnSpc>
              <a:defRPr/>
            </a:pPr>
            <a:r>
              <a:rPr lang="en-US" altLang="zh-TW" sz="2000">
                <a:cs typeface="+mn-ea"/>
                <a:sym typeface="+mn-lt"/>
              </a:rPr>
              <a:t>3</a:t>
            </a:r>
          </a:p>
        </p:txBody>
      </p:sp>
      <p:sp>
        <p:nvSpPr>
          <p:cNvPr id="96261" name="Oval 5">
            <a:extLst>
              <a:ext uri="{FF2B5EF4-FFF2-40B4-BE49-F238E27FC236}">
                <a16:creationId xmlns:a16="http://schemas.microsoft.com/office/drawing/2014/main" id="{FA72D656-FEF4-4156-9C62-FDE9CAD14506}"/>
              </a:ext>
            </a:extLst>
          </p:cNvPr>
          <p:cNvSpPr>
            <a:spLocks noChangeArrowheads="1"/>
          </p:cNvSpPr>
          <p:nvPr/>
        </p:nvSpPr>
        <p:spPr bwMode="auto">
          <a:xfrm>
            <a:off x="8834438" y="2287588"/>
            <a:ext cx="1482725" cy="124777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方案</a:t>
            </a:r>
          </a:p>
          <a:p>
            <a:pPr algn="ctr" eaLnBrk="1" hangingPunct="1">
              <a:lnSpc>
                <a:spcPct val="120000"/>
              </a:lnSpc>
              <a:defRPr/>
            </a:pPr>
            <a:r>
              <a:rPr lang="en-US" altLang="zh-TW" sz="2000">
                <a:cs typeface="+mn-ea"/>
                <a:sym typeface="+mn-lt"/>
              </a:rPr>
              <a:t>4</a:t>
            </a:r>
          </a:p>
        </p:txBody>
      </p:sp>
      <p:sp>
        <p:nvSpPr>
          <p:cNvPr id="96262" name="Oval 6">
            <a:extLst>
              <a:ext uri="{FF2B5EF4-FFF2-40B4-BE49-F238E27FC236}">
                <a16:creationId xmlns:a16="http://schemas.microsoft.com/office/drawing/2014/main" id="{FC602F80-5E84-470E-9341-EAE1D6F25EA8}"/>
              </a:ext>
            </a:extLst>
          </p:cNvPr>
          <p:cNvSpPr>
            <a:spLocks noChangeArrowheads="1"/>
          </p:cNvSpPr>
          <p:nvPr/>
        </p:nvSpPr>
        <p:spPr bwMode="auto">
          <a:xfrm>
            <a:off x="11001375" y="2287588"/>
            <a:ext cx="1481138" cy="124777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方案</a:t>
            </a:r>
          </a:p>
          <a:p>
            <a:pPr algn="ctr" eaLnBrk="1" hangingPunct="1">
              <a:lnSpc>
                <a:spcPct val="120000"/>
              </a:lnSpc>
              <a:defRPr/>
            </a:pPr>
            <a:r>
              <a:rPr lang="en-US" altLang="zh-TW" sz="2000">
                <a:cs typeface="+mn-ea"/>
                <a:sym typeface="+mn-lt"/>
              </a:rPr>
              <a:t>5</a:t>
            </a:r>
          </a:p>
        </p:txBody>
      </p:sp>
      <p:sp>
        <p:nvSpPr>
          <p:cNvPr id="96263" name="Oval 7">
            <a:extLst>
              <a:ext uri="{FF2B5EF4-FFF2-40B4-BE49-F238E27FC236}">
                <a16:creationId xmlns:a16="http://schemas.microsoft.com/office/drawing/2014/main" id="{5F098742-6979-4C9A-BC96-1D3E95DB3096}"/>
              </a:ext>
            </a:extLst>
          </p:cNvPr>
          <p:cNvSpPr>
            <a:spLocks noChangeArrowheads="1"/>
          </p:cNvSpPr>
          <p:nvPr/>
        </p:nvSpPr>
        <p:spPr bwMode="auto">
          <a:xfrm>
            <a:off x="13281025" y="2287588"/>
            <a:ext cx="1482725" cy="124777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方案</a:t>
            </a:r>
          </a:p>
          <a:p>
            <a:pPr algn="ctr" eaLnBrk="1" hangingPunct="1">
              <a:lnSpc>
                <a:spcPct val="120000"/>
              </a:lnSpc>
              <a:defRPr/>
            </a:pPr>
            <a:r>
              <a:rPr lang="en-US" altLang="zh-TW" sz="2000">
                <a:cs typeface="+mn-ea"/>
                <a:sym typeface="+mn-lt"/>
              </a:rPr>
              <a:t>6</a:t>
            </a:r>
          </a:p>
        </p:txBody>
      </p:sp>
      <p:sp>
        <p:nvSpPr>
          <p:cNvPr id="96264" name="Rectangle 8">
            <a:extLst>
              <a:ext uri="{FF2B5EF4-FFF2-40B4-BE49-F238E27FC236}">
                <a16:creationId xmlns:a16="http://schemas.microsoft.com/office/drawing/2014/main" id="{8FB0FAFA-396C-4C34-ABFB-023A3D0B842A}"/>
              </a:ext>
            </a:extLst>
          </p:cNvPr>
          <p:cNvSpPr>
            <a:spLocks noChangeArrowheads="1"/>
          </p:cNvSpPr>
          <p:nvPr/>
        </p:nvSpPr>
        <p:spPr bwMode="auto">
          <a:xfrm>
            <a:off x="1879600" y="3951288"/>
            <a:ext cx="12884150" cy="623887"/>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多  方  论  证  会  议</a:t>
            </a:r>
          </a:p>
        </p:txBody>
      </p:sp>
      <p:sp>
        <p:nvSpPr>
          <p:cNvPr id="96265" name="Rectangle 9">
            <a:extLst>
              <a:ext uri="{FF2B5EF4-FFF2-40B4-BE49-F238E27FC236}">
                <a16:creationId xmlns:a16="http://schemas.microsoft.com/office/drawing/2014/main" id="{389BC30D-9429-4932-B2C4-85F568491B53}"/>
              </a:ext>
            </a:extLst>
          </p:cNvPr>
          <p:cNvSpPr>
            <a:spLocks noChangeArrowheads="1"/>
          </p:cNvSpPr>
          <p:nvPr/>
        </p:nvSpPr>
        <p:spPr bwMode="auto">
          <a:xfrm>
            <a:off x="6554788" y="5614988"/>
            <a:ext cx="3305175" cy="831850"/>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论 证 结 果</a:t>
            </a:r>
          </a:p>
        </p:txBody>
      </p:sp>
      <p:sp>
        <p:nvSpPr>
          <p:cNvPr id="96266" name="Line 10">
            <a:extLst>
              <a:ext uri="{FF2B5EF4-FFF2-40B4-BE49-F238E27FC236}">
                <a16:creationId xmlns:a16="http://schemas.microsoft.com/office/drawing/2014/main" id="{EA662C16-1F0F-4C35-AAF2-2A32EA8AB486}"/>
              </a:ext>
            </a:extLst>
          </p:cNvPr>
          <p:cNvSpPr>
            <a:spLocks noChangeShapeType="1"/>
          </p:cNvSpPr>
          <p:nvPr/>
        </p:nvSpPr>
        <p:spPr bwMode="auto">
          <a:xfrm>
            <a:off x="2792413" y="3535363"/>
            <a:ext cx="0" cy="41592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sz="2000">
              <a:cs typeface="+mn-ea"/>
              <a:sym typeface="+mn-lt"/>
            </a:endParaRPr>
          </a:p>
        </p:txBody>
      </p:sp>
      <p:sp>
        <p:nvSpPr>
          <p:cNvPr id="96267" name="Line 11">
            <a:extLst>
              <a:ext uri="{FF2B5EF4-FFF2-40B4-BE49-F238E27FC236}">
                <a16:creationId xmlns:a16="http://schemas.microsoft.com/office/drawing/2014/main" id="{65A277AE-022D-490E-A86A-5CC5010ED0E6}"/>
              </a:ext>
            </a:extLst>
          </p:cNvPr>
          <p:cNvSpPr>
            <a:spLocks noChangeShapeType="1"/>
          </p:cNvSpPr>
          <p:nvPr/>
        </p:nvSpPr>
        <p:spPr bwMode="auto">
          <a:xfrm>
            <a:off x="4957763" y="3535363"/>
            <a:ext cx="0" cy="41592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sz="2000">
              <a:cs typeface="+mn-ea"/>
              <a:sym typeface="+mn-lt"/>
            </a:endParaRPr>
          </a:p>
        </p:txBody>
      </p:sp>
      <p:sp>
        <p:nvSpPr>
          <p:cNvPr id="96268" name="Line 12">
            <a:extLst>
              <a:ext uri="{FF2B5EF4-FFF2-40B4-BE49-F238E27FC236}">
                <a16:creationId xmlns:a16="http://schemas.microsoft.com/office/drawing/2014/main" id="{B3D2AF81-8B0D-4716-AD3F-94B7AA1FFAD5}"/>
              </a:ext>
            </a:extLst>
          </p:cNvPr>
          <p:cNvSpPr>
            <a:spLocks noChangeShapeType="1"/>
          </p:cNvSpPr>
          <p:nvPr/>
        </p:nvSpPr>
        <p:spPr bwMode="auto">
          <a:xfrm>
            <a:off x="7239000" y="3535363"/>
            <a:ext cx="0" cy="41592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sz="2000">
              <a:cs typeface="+mn-ea"/>
              <a:sym typeface="+mn-lt"/>
            </a:endParaRPr>
          </a:p>
        </p:txBody>
      </p:sp>
      <p:sp>
        <p:nvSpPr>
          <p:cNvPr id="96269" name="Line 13">
            <a:extLst>
              <a:ext uri="{FF2B5EF4-FFF2-40B4-BE49-F238E27FC236}">
                <a16:creationId xmlns:a16="http://schemas.microsoft.com/office/drawing/2014/main" id="{C2833B3D-235C-4A00-B80E-7A2B616BA7E4}"/>
              </a:ext>
            </a:extLst>
          </p:cNvPr>
          <p:cNvSpPr>
            <a:spLocks noChangeShapeType="1"/>
          </p:cNvSpPr>
          <p:nvPr/>
        </p:nvSpPr>
        <p:spPr bwMode="auto">
          <a:xfrm>
            <a:off x="9518650" y="3535363"/>
            <a:ext cx="0" cy="41592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sz="2000">
              <a:cs typeface="+mn-ea"/>
              <a:sym typeface="+mn-lt"/>
            </a:endParaRPr>
          </a:p>
        </p:txBody>
      </p:sp>
      <p:sp>
        <p:nvSpPr>
          <p:cNvPr id="96270" name="Line 14">
            <a:extLst>
              <a:ext uri="{FF2B5EF4-FFF2-40B4-BE49-F238E27FC236}">
                <a16:creationId xmlns:a16="http://schemas.microsoft.com/office/drawing/2014/main" id="{5A1EFEC6-F4AA-4B73-93CF-D6598169DA5F}"/>
              </a:ext>
            </a:extLst>
          </p:cNvPr>
          <p:cNvSpPr>
            <a:spLocks noChangeShapeType="1"/>
          </p:cNvSpPr>
          <p:nvPr/>
        </p:nvSpPr>
        <p:spPr bwMode="auto">
          <a:xfrm>
            <a:off x="11798300" y="3535363"/>
            <a:ext cx="0" cy="41592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sz="2000">
              <a:cs typeface="+mn-ea"/>
              <a:sym typeface="+mn-lt"/>
            </a:endParaRPr>
          </a:p>
        </p:txBody>
      </p:sp>
      <p:sp>
        <p:nvSpPr>
          <p:cNvPr id="96271" name="Line 15">
            <a:extLst>
              <a:ext uri="{FF2B5EF4-FFF2-40B4-BE49-F238E27FC236}">
                <a16:creationId xmlns:a16="http://schemas.microsoft.com/office/drawing/2014/main" id="{E1560431-9DCA-4693-B22B-32F374D4E9E3}"/>
              </a:ext>
            </a:extLst>
          </p:cNvPr>
          <p:cNvSpPr>
            <a:spLocks noChangeShapeType="1"/>
          </p:cNvSpPr>
          <p:nvPr/>
        </p:nvSpPr>
        <p:spPr bwMode="auto">
          <a:xfrm>
            <a:off x="13965238" y="3535363"/>
            <a:ext cx="0" cy="41592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sz="2000">
              <a:cs typeface="+mn-ea"/>
              <a:sym typeface="+mn-lt"/>
            </a:endParaRPr>
          </a:p>
        </p:txBody>
      </p:sp>
      <p:sp>
        <p:nvSpPr>
          <p:cNvPr id="96272" name="Line 16">
            <a:extLst>
              <a:ext uri="{FF2B5EF4-FFF2-40B4-BE49-F238E27FC236}">
                <a16:creationId xmlns:a16="http://schemas.microsoft.com/office/drawing/2014/main" id="{A8847174-0120-4462-AFC5-5BC312442BB1}"/>
              </a:ext>
            </a:extLst>
          </p:cNvPr>
          <p:cNvSpPr>
            <a:spLocks noChangeShapeType="1"/>
          </p:cNvSpPr>
          <p:nvPr/>
        </p:nvSpPr>
        <p:spPr bwMode="auto">
          <a:xfrm>
            <a:off x="7239000" y="4575175"/>
            <a:ext cx="911225" cy="1039813"/>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sz="2000">
              <a:cs typeface="+mn-ea"/>
              <a:sym typeface="+mn-lt"/>
            </a:endParaRPr>
          </a:p>
        </p:txBody>
      </p:sp>
      <p:sp>
        <p:nvSpPr>
          <p:cNvPr id="96273" name="Line 17">
            <a:extLst>
              <a:ext uri="{FF2B5EF4-FFF2-40B4-BE49-F238E27FC236}">
                <a16:creationId xmlns:a16="http://schemas.microsoft.com/office/drawing/2014/main" id="{23924ECD-F64C-4D28-BA29-684F1F56AA32}"/>
              </a:ext>
            </a:extLst>
          </p:cNvPr>
          <p:cNvSpPr>
            <a:spLocks noChangeShapeType="1"/>
          </p:cNvSpPr>
          <p:nvPr/>
        </p:nvSpPr>
        <p:spPr bwMode="auto">
          <a:xfrm>
            <a:off x="4957763" y="4575175"/>
            <a:ext cx="3192462" cy="1039813"/>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sz="2000">
              <a:cs typeface="+mn-ea"/>
              <a:sym typeface="+mn-lt"/>
            </a:endParaRPr>
          </a:p>
        </p:txBody>
      </p:sp>
      <p:sp>
        <p:nvSpPr>
          <p:cNvPr id="96274" name="Line 18">
            <a:extLst>
              <a:ext uri="{FF2B5EF4-FFF2-40B4-BE49-F238E27FC236}">
                <a16:creationId xmlns:a16="http://schemas.microsoft.com/office/drawing/2014/main" id="{D703A403-A721-465E-8E6A-8D6361665600}"/>
              </a:ext>
            </a:extLst>
          </p:cNvPr>
          <p:cNvSpPr>
            <a:spLocks noChangeShapeType="1"/>
          </p:cNvSpPr>
          <p:nvPr/>
        </p:nvSpPr>
        <p:spPr bwMode="auto">
          <a:xfrm>
            <a:off x="2792413" y="4575175"/>
            <a:ext cx="5243512" cy="1039813"/>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sz="2000">
              <a:cs typeface="+mn-ea"/>
              <a:sym typeface="+mn-lt"/>
            </a:endParaRPr>
          </a:p>
        </p:txBody>
      </p:sp>
      <p:sp>
        <p:nvSpPr>
          <p:cNvPr id="96275" name="Line 19">
            <a:extLst>
              <a:ext uri="{FF2B5EF4-FFF2-40B4-BE49-F238E27FC236}">
                <a16:creationId xmlns:a16="http://schemas.microsoft.com/office/drawing/2014/main" id="{9232AB8D-4EF2-4FFA-AAD0-D44881B3C823}"/>
              </a:ext>
            </a:extLst>
          </p:cNvPr>
          <p:cNvSpPr>
            <a:spLocks noChangeShapeType="1"/>
          </p:cNvSpPr>
          <p:nvPr/>
        </p:nvSpPr>
        <p:spPr bwMode="auto">
          <a:xfrm flipH="1">
            <a:off x="8150225" y="4575175"/>
            <a:ext cx="1368425" cy="1039813"/>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sz="2000">
              <a:cs typeface="+mn-ea"/>
              <a:sym typeface="+mn-lt"/>
            </a:endParaRPr>
          </a:p>
        </p:txBody>
      </p:sp>
      <p:sp>
        <p:nvSpPr>
          <p:cNvPr id="96276" name="Line 20">
            <a:extLst>
              <a:ext uri="{FF2B5EF4-FFF2-40B4-BE49-F238E27FC236}">
                <a16:creationId xmlns:a16="http://schemas.microsoft.com/office/drawing/2014/main" id="{F5E72514-7CF0-458D-83EC-6B3A40E3A55E}"/>
              </a:ext>
            </a:extLst>
          </p:cNvPr>
          <p:cNvSpPr>
            <a:spLocks noChangeShapeType="1"/>
          </p:cNvSpPr>
          <p:nvPr/>
        </p:nvSpPr>
        <p:spPr bwMode="auto">
          <a:xfrm flipH="1">
            <a:off x="8150225" y="4575175"/>
            <a:ext cx="3648075" cy="1039813"/>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sz="2000">
              <a:cs typeface="+mn-ea"/>
              <a:sym typeface="+mn-lt"/>
            </a:endParaRPr>
          </a:p>
        </p:txBody>
      </p:sp>
      <p:sp>
        <p:nvSpPr>
          <p:cNvPr id="96277" name="Line 21">
            <a:extLst>
              <a:ext uri="{FF2B5EF4-FFF2-40B4-BE49-F238E27FC236}">
                <a16:creationId xmlns:a16="http://schemas.microsoft.com/office/drawing/2014/main" id="{9FA50474-2361-478B-AB99-BA0F23819717}"/>
              </a:ext>
            </a:extLst>
          </p:cNvPr>
          <p:cNvSpPr>
            <a:spLocks noChangeShapeType="1"/>
          </p:cNvSpPr>
          <p:nvPr/>
        </p:nvSpPr>
        <p:spPr bwMode="auto">
          <a:xfrm flipH="1">
            <a:off x="8264525" y="4575175"/>
            <a:ext cx="5700713" cy="1039813"/>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sz="2000">
              <a:cs typeface="+mn-ea"/>
              <a:sym typeface="+mn-lt"/>
            </a:endParaRPr>
          </a:p>
        </p:txBody>
      </p:sp>
      <p:sp>
        <p:nvSpPr>
          <p:cNvPr id="105494" name="Text Box 22">
            <a:extLst>
              <a:ext uri="{FF2B5EF4-FFF2-40B4-BE49-F238E27FC236}">
                <a16:creationId xmlns:a16="http://schemas.microsoft.com/office/drawing/2014/main" id="{DF974BFC-A621-49D5-A48A-9B732D6E1EEE}"/>
              </a:ext>
            </a:extLst>
          </p:cNvPr>
          <p:cNvSpPr txBox="1">
            <a:spLocks noChangeArrowheads="1"/>
          </p:cNvSpPr>
          <p:nvPr/>
        </p:nvSpPr>
        <p:spPr bwMode="auto">
          <a:xfrm>
            <a:off x="1423988" y="6446838"/>
            <a:ext cx="13681075" cy="2317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a:latin typeface="+mn-lt"/>
                <a:ea typeface="+mn-ea"/>
                <a:cs typeface="+mn-ea"/>
                <a:sym typeface="+mn-lt"/>
              </a:rPr>
              <a:t>2.3 </a:t>
            </a:r>
            <a:r>
              <a:rPr lang="zh-TW" altLang="en-US" sz="2000" b="1">
                <a:latin typeface="+mn-lt"/>
                <a:ea typeface="+mn-ea"/>
                <a:cs typeface="+mn-ea"/>
                <a:sym typeface="+mn-lt"/>
              </a:rPr>
              <a:t>解决问题按“七步骤法”走</a:t>
            </a:r>
          </a:p>
          <a:p>
            <a:pPr eaLnBrk="1" hangingPunct="1">
              <a:lnSpc>
                <a:spcPct val="120000"/>
              </a:lnSpc>
              <a:defRPr/>
            </a:pPr>
            <a:r>
              <a:rPr lang="en-US" altLang="zh-TW" sz="2000" b="1">
                <a:latin typeface="+mn-lt"/>
                <a:ea typeface="+mn-ea"/>
                <a:cs typeface="+mn-ea"/>
                <a:sym typeface="+mn-lt"/>
              </a:rPr>
              <a:t>2.3.1 </a:t>
            </a:r>
            <a:r>
              <a:rPr lang="zh-TW" altLang="en-US" sz="2000" b="1">
                <a:latin typeface="+mn-lt"/>
                <a:ea typeface="+mn-ea"/>
                <a:cs typeface="+mn-ea"/>
                <a:sym typeface="+mn-lt"/>
              </a:rPr>
              <a:t>解决问题的步骤</a:t>
            </a:r>
          </a:p>
          <a:p>
            <a:pPr eaLnBrk="1" hangingPunct="1">
              <a:lnSpc>
                <a:spcPct val="120000"/>
              </a:lnSpc>
              <a:defRPr/>
            </a:pPr>
            <a:r>
              <a:rPr lang="zh-TW" altLang="en-US" sz="2000">
                <a:latin typeface="+mn-lt"/>
                <a:ea typeface="+mn-ea"/>
                <a:cs typeface="+mn-ea"/>
                <a:sym typeface="+mn-lt"/>
              </a:rPr>
              <a:t>   在任何场合的任何情况下</a:t>
            </a:r>
            <a:r>
              <a:rPr lang="en-US" altLang="zh-TW" sz="2000">
                <a:latin typeface="+mn-lt"/>
                <a:ea typeface="+mn-ea"/>
                <a:cs typeface="+mn-ea"/>
                <a:sym typeface="+mn-lt"/>
              </a:rPr>
              <a:t>,</a:t>
            </a:r>
            <a:r>
              <a:rPr lang="zh-TW" altLang="en-US" sz="2000">
                <a:latin typeface="+mn-lt"/>
                <a:ea typeface="+mn-ea"/>
                <a:cs typeface="+mn-ea"/>
                <a:sym typeface="+mn-lt"/>
              </a:rPr>
              <a:t>不产生问题几乎是不可能的</a:t>
            </a:r>
            <a:r>
              <a:rPr lang="en-US" altLang="zh-TW" sz="2000">
                <a:latin typeface="+mn-lt"/>
                <a:ea typeface="+mn-ea"/>
                <a:cs typeface="+mn-ea"/>
                <a:sym typeface="+mn-lt"/>
              </a:rPr>
              <a:t>.</a:t>
            </a:r>
            <a:r>
              <a:rPr lang="zh-TW" altLang="en-US" sz="2000">
                <a:latin typeface="+mn-lt"/>
                <a:ea typeface="+mn-ea"/>
                <a:cs typeface="+mn-ea"/>
                <a:sym typeface="+mn-lt"/>
              </a:rPr>
              <a:t>而有效地解决和处理问题则是确保过程稳定和可靠的根本</a:t>
            </a:r>
            <a:r>
              <a:rPr lang="en-US" altLang="zh-TW" sz="2000">
                <a:latin typeface="+mn-lt"/>
                <a:ea typeface="+mn-ea"/>
                <a:cs typeface="+mn-ea"/>
                <a:sym typeface="+mn-lt"/>
              </a:rPr>
              <a:t>.</a:t>
            </a:r>
            <a:r>
              <a:rPr lang="zh-TW" altLang="en-US" sz="2000">
                <a:latin typeface="+mn-lt"/>
                <a:ea typeface="+mn-ea"/>
                <a:cs typeface="+mn-ea"/>
                <a:sym typeface="+mn-lt"/>
              </a:rPr>
              <a:t>七步骤法是处理这个问题的最好方法之一</a:t>
            </a:r>
            <a:r>
              <a:rPr lang="en-US" altLang="zh-TW" sz="2000">
                <a:latin typeface="+mn-lt"/>
                <a:ea typeface="+mn-ea"/>
                <a:cs typeface="+mn-ea"/>
                <a:sym typeface="+mn-lt"/>
              </a:rPr>
              <a:t>,</a:t>
            </a:r>
            <a:r>
              <a:rPr lang="zh-TW" altLang="en-US" sz="2000">
                <a:latin typeface="+mn-lt"/>
                <a:ea typeface="+mn-ea"/>
                <a:cs typeface="+mn-ea"/>
                <a:sym typeface="+mn-lt"/>
              </a:rPr>
              <a:t>它包括如下的内容</a:t>
            </a:r>
            <a:r>
              <a:rPr lang="en-US" altLang="zh-TW" sz="2000">
                <a:latin typeface="+mn-lt"/>
                <a:ea typeface="+mn-ea"/>
                <a:cs typeface="+mn-ea"/>
                <a:sym typeface="+mn-lt"/>
              </a:rPr>
              <a:t>:</a:t>
            </a:r>
            <a:endParaRPr lang="en-US" altLang="zh-TW" sz="2000" b="1">
              <a:latin typeface="+mn-lt"/>
              <a:ea typeface="+mn-ea"/>
              <a:cs typeface="+mn-ea"/>
              <a:sym typeface="+mn-lt"/>
            </a:endParaRPr>
          </a:p>
          <a:p>
            <a:pPr eaLnBrk="1" hangingPunct="1">
              <a:lnSpc>
                <a:spcPct val="120000"/>
              </a:lnSpc>
              <a:defRPr/>
            </a:pPr>
            <a:r>
              <a:rPr lang="en-US" altLang="zh-TW" sz="2000" b="1">
                <a:latin typeface="+mn-lt"/>
                <a:ea typeface="+mn-ea"/>
                <a:cs typeface="+mn-ea"/>
                <a:sym typeface="+mn-lt"/>
              </a:rPr>
              <a:t>1 ) </a:t>
            </a:r>
            <a:r>
              <a:rPr lang="zh-TW" altLang="en-US" sz="2000" b="1">
                <a:latin typeface="+mn-lt"/>
                <a:ea typeface="+mn-ea"/>
                <a:cs typeface="+mn-ea"/>
                <a:sym typeface="+mn-lt"/>
              </a:rPr>
              <a:t>描述问题</a:t>
            </a:r>
            <a:r>
              <a:rPr lang="en-US" altLang="zh-TW" sz="2000" b="1">
                <a:latin typeface="+mn-lt"/>
                <a:ea typeface="+mn-ea"/>
                <a:cs typeface="+mn-ea"/>
                <a:sym typeface="+mn-lt"/>
              </a:rPr>
              <a:t>:</a:t>
            </a:r>
            <a:r>
              <a:rPr lang="zh-TW" altLang="en-US" sz="2000" b="1">
                <a:latin typeface="+mn-lt"/>
                <a:ea typeface="+mn-ea"/>
                <a:cs typeface="+mn-ea"/>
                <a:sym typeface="+mn-lt"/>
              </a:rPr>
              <a:t>就是要把问题说清楚</a:t>
            </a:r>
            <a:r>
              <a:rPr lang="en-US" altLang="zh-TW" sz="2000" b="1">
                <a:latin typeface="+mn-lt"/>
                <a:ea typeface="+mn-ea"/>
                <a:cs typeface="+mn-ea"/>
                <a:sym typeface="+mn-lt"/>
              </a:rPr>
              <a:t>,</a:t>
            </a:r>
            <a:r>
              <a:rPr lang="zh-TW" altLang="en-US" sz="2000" b="1">
                <a:latin typeface="+mn-lt"/>
                <a:ea typeface="+mn-ea"/>
                <a:cs typeface="+mn-ea"/>
                <a:sym typeface="+mn-lt"/>
              </a:rPr>
              <a:t>可以让相关人员一看就明白问题的真相</a:t>
            </a:r>
            <a:r>
              <a:rPr lang="en-US" altLang="zh-TW" sz="2000" b="1">
                <a:latin typeface="+mn-lt"/>
                <a:ea typeface="+mn-ea"/>
                <a:cs typeface="+mn-ea"/>
                <a:sym typeface="+mn-lt"/>
              </a:rPr>
              <a:t>,</a:t>
            </a:r>
            <a:r>
              <a:rPr lang="zh-TW" altLang="en-US" sz="2000" b="1">
                <a:latin typeface="+mn-lt"/>
                <a:ea typeface="+mn-ea"/>
                <a:cs typeface="+mn-ea"/>
                <a:sym typeface="+mn-lt"/>
              </a:rPr>
              <a:t>而不至于模糊不清或被假象所迷惑</a:t>
            </a:r>
            <a:r>
              <a:rPr lang="en-US" altLang="zh-TW" sz="2000" b="1">
                <a:latin typeface="+mn-lt"/>
                <a:ea typeface="+mn-ea"/>
                <a:cs typeface="+mn-ea"/>
                <a:sym typeface="+mn-lt"/>
              </a:rPr>
              <a:t>.</a:t>
            </a:r>
            <a:r>
              <a:rPr lang="zh-TW" altLang="en-US" sz="2000" b="1">
                <a:latin typeface="+mn-lt"/>
                <a:ea typeface="+mn-ea"/>
                <a:cs typeface="+mn-ea"/>
                <a:sym typeface="+mn-lt"/>
              </a:rPr>
              <a:t>描述问题要从“</a:t>
            </a:r>
            <a:r>
              <a:rPr lang="en-US" altLang="zh-TW" sz="2000" b="1">
                <a:latin typeface="+mn-lt"/>
                <a:ea typeface="+mn-ea"/>
                <a:cs typeface="+mn-ea"/>
                <a:sym typeface="+mn-lt"/>
              </a:rPr>
              <a:t>5W2H”</a:t>
            </a:r>
            <a:r>
              <a:rPr lang="zh-TW" altLang="en-US" sz="2000" b="1">
                <a:latin typeface="+mn-lt"/>
                <a:ea typeface="+mn-ea"/>
                <a:cs typeface="+mn-ea"/>
                <a:sym typeface="+mn-lt"/>
              </a:rPr>
              <a:t>的角度去实行</a:t>
            </a:r>
            <a:r>
              <a:rPr lang="en-US" altLang="zh-TW" sz="2000" b="1">
                <a:latin typeface="+mn-lt"/>
                <a:ea typeface="+mn-ea"/>
                <a:cs typeface="+mn-ea"/>
                <a:sym typeface="+mn-lt"/>
              </a:rPr>
              <a:t>.</a:t>
            </a:r>
          </a:p>
        </p:txBody>
      </p:sp>
      <p:sp>
        <p:nvSpPr>
          <p:cNvPr id="24" name="文本框 23">
            <a:extLst>
              <a:ext uri="{FF2B5EF4-FFF2-40B4-BE49-F238E27FC236}">
                <a16:creationId xmlns:a16="http://schemas.microsoft.com/office/drawing/2014/main" id="{0CA4746E-1254-42B7-8B83-981371FDB969}"/>
              </a:ext>
            </a:extLst>
          </p:cNvPr>
          <p:cNvSpPr txBox="1"/>
          <p:nvPr/>
        </p:nvSpPr>
        <p:spPr>
          <a:xfrm>
            <a:off x="4073203" y="144240"/>
            <a:ext cx="7154043" cy="700769"/>
          </a:xfrm>
          <a:prstGeom prst="rect">
            <a:avLst/>
          </a:prstGeom>
          <a:noFill/>
          <a:effectLst/>
        </p:spPr>
        <p:txBody>
          <a:bodyPr>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头脑风暴法</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24"/>
                                        </p:tgtEl>
                                        <p:attrNameLst>
                                          <p:attrName>style.visibility</p:attrName>
                                        </p:attrNameLst>
                                      </p:cBhvr>
                                      <p:to>
                                        <p:strVal val="visible"/>
                                      </p:to>
                                    </p:set>
                                    <p:anim calcmode="lin" valueType="num">
                                      <p:cBhvr>
                                        <p:cTn id="7" dur="500" fill="hold"/>
                                        <p:tgtEl>
                                          <p:spTgt spid="24"/>
                                        </p:tgtEl>
                                        <p:attrNameLst>
                                          <p:attrName>ppt_w</p:attrName>
                                        </p:attrNameLst>
                                      </p:cBhvr>
                                      <p:tavLst>
                                        <p:tav tm="0">
                                          <p:val>
                                            <p:fltVal val="0"/>
                                          </p:val>
                                        </p:tav>
                                        <p:tav tm="100000">
                                          <p:val>
                                            <p:strVal val="#ppt_w"/>
                                          </p:val>
                                        </p:tav>
                                      </p:tavLst>
                                    </p:anim>
                                    <p:anim calcmode="lin" valueType="num">
                                      <p:cBhvr>
                                        <p:cTn id="8" dur="500" fill="hold"/>
                                        <p:tgtEl>
                                          <p:spTgt spid="2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498" name="Text Box 2">
            <a:extLst>
              <a:ext uri="{FF2B5EF4-FFF2-40B4-BE49-F238E27FC236}">
                <a16:creationId xmlns:a16="http://schemas.microsoft.com/office/drawing/2014/main" id="{E3A2DCB0-13D8-42BF-A9C9-4B7B5F33031D}"/>
              </a:ext>
            </a:extLst>
          </p:cNvPr>
          <p:cNvSpPr txBox="1">
            <a:spLocks noChangeArrowheads="1"/>
          </p:cNvSpPr>
          <p:nvPr/>
        </p:nvSpPr>
        <p:spPr bwMode="auto">
          <a:xfrm>
            <a:off x="1481138" y="1728788"/>
            <a:ext cx="13681075" cy="3795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a:latin typeface="+mn-lt"/>
                <a:ea typeface="+mn-ea"/>
                <a:cs typeface="+mn-ea"/>
                <a:sym typeface="+mn-lt"/>
              </a:rPr>
              <a:t>2 ) </a:t>
            </a:r>
            <a:r>
              <a:rPr lang="zh-TW" altLang="en-US" sz="2000" b="1">
                <a:latin typeface="+mn-lt"/>
                <a:ea typeface="+mn-ea"/>
                <a:cs typeface="+mn-ea"/>
                <a:sym typeface="+mn-lt"/>
              </a:rPr>
              <a:t>采取临时措施</a:t>
            </a:r>
            <a:r>
              <a:rPr lang="en-US" altLang="zh-TW" sz="2000" b="1">
                <a:latin typeface="+mn-lt"/>
                <a:ea typeface="+mn-ea"/>
                <a:cs typeface="+mn-ea"/>
                <a:sym typeface="+mn-lt"/>
              </a:rPr>
              <a:t>:</a:t>
            </a:r>
            <a:r>
              <a:rPr lang="zh-TW" altLang="en-US" sz="2000" b="1">
                <a:latin typeface="+mn-lt"/>
                <a:ea typeface="+mn-ea"/>
                <a:cs typeface="+mn-ea"/>
                <a:sym typeface="+mn-lt"/>
              </a:rPr>
              <a:t>就是针对出现的问题而采取的应急措施</a:t>
            </a:r>
            <a:r>
              <a:rPr lang="en-US" altLang="zh-TW" sz="2000" b="1">
                <a:latin typeface="+mn-lt"/>
                <a:ea typeface="+mn-ea"/>
                <a:cs typeface="+mn-ea"/>
                <a:sym typeface="+mn-lt"/>
              </a:rPr>
              <a:t>,</a:t>
            </a:r>
            <a:r>
              <a:rPr lang="zh-TW" altLang="en-US" sz="2000" b="1">
                <a:latin typeface="+mn-lt"/>
                <a:ea typeface="+mn-ea"/>
                <a:cs typeface="+mn-ea"/>
                <a:sym typeface="+mn-lt"/>
              </a:rPr>
              <a:t>目的是</a:t>
            </a:r>
            <a:r>
              <a:rPr lang="en-US" altLang="zh-TW" sz="2000" b="1">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防止事态扩大</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应急性纠正</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阻止发生不良反应</a:t>
            </a:r>
            <a:r>
              <a:rPr lang="en-US" altLang="zh-TW" sz="2000">
                <a:latin typeface="+mn-lt"/>
                <a:ea typeface="+mn-ea"/>
                <a:cs typeface="+mn-ea"/>
                <a:sym typeface="+mn-lt"/>
              </a:rPr>
              <a:t>.</a:t>
            </a:r>
            <a:endParaRPr lang="en-US" altLang="zh-TW" sz="2000" b="1">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a:latin typeface="+mn-lt"/>
                <a:ea typeface="+mn-ea"/>
                <a:cs typeface="+mn-ea"/>
                <a:sym typeface="+mn-lt"/>
              </a:rPr>
              <a:t>3 ) </a:t>
            </a:r>
            <a:r>
              <a:rPr lang="zh-TW" altLang="en-US" sz="2000" b="1">
                <a:latin typeface="+mn-lt"/>
                <a:ea typeface="+mn-ea"/>
                <a:cs typeface="+mn-ea"/>
                <a:sym typeface="+mn-lt"/>
              </a:rPr>
              <a:t>分析根本原因</a:t>
            </a:r>
            <a:r>
              <a:rPr lang="en-US" altLang="zh-TW" sz="2000" b="1">
                <a:latin typeface="+mn-lt"/>
                <a:ea typeface="+mn-ea"/>
                <a:cs typeface="+mn-ea"/>
                <a:sym typeface="+mn-lt"/>
              </a:rPr>
              <a:t>:</a:t>
            </a:r>
            <a:r>
              <a:rPr lang="zh-TW" altLang="en-US" sz="2000" b="1">
                <a:latin typeface="+mn-lt"/>
                <a:ea typeface="+mn-ea"/>
                <a:cs typeface="+mn-ea"/>
                <a:sym typeface="+mn-lt"/>
              </a:rPr>
              <a:t>就是要找出产生问题的源头</a:t>
            </a:r>
            <a:r>
              <a:rPr lang="en-US" altLang="zh-TW" sz="2000" b="1">
                <a:latin typeface="+mn-lt"/>
                <a:ea typeface="+mn-ea"/>
                <a:cs typeface="+mn-ea"/>
                <a:sym typeface="+mn-lt"/>
              </a:rPr>
              <a:t>,</a:t>
            </a:r>
            <a:r>
              <a:rPr lang="zh-TW" altLang="en-US" sz="2000" b="1">
                <a:latin typeface="+mn-lt"/>
                <a:ea typeface="+mn-ea"/>
                <a:cs typeface="+mn-ea"/>
                <a:sym typeface="+mn-lt"/>
              </a:rPr>
              <a:t>包括一些潜在性的原因</a:t>
            </a:r>
            <a:r>
              <a:rPr lang="en-US" altLang="zh-TW" sz="2000" b="1">
                <a:latin typeface="+mn-lt"/>
                <a:ea typeface="+mn-ea"/>
                <a:cs typeface="+mn-ea"/>
                <a:sym typeface="+mn-lt"/>
              </a:rPr>
              <a:t>.</a:t>
            </a:r>
            <a:r>
              <a:rPr lang="zh-TW" altLang="en-US" sz="2000" b="1">
                <a:latin typeface="+mn-lt"/>
                <a:ea typeface="+mn-ea"/>
                <a:cs typeface="+mn-ea"/>
                <a:sym typeface="+mn-lt"/>
              </a:rPr>
              <a:t>分析根本原因要运用“</a:t>
            </a:r>
            <a:r>
              <a:rPr lang="en-US" altLang="zh-TW" sz="2000" b="1">
                <a:latin typeface="+mn-lt"/>
                <a:ea typeface="+mn-ea"/>
                <a:cs typeface="+mn-ea"/>
                <a:sym typeface="+mn-lt"/>
              </a:rPr>
              <a:t>4M1E”</a:t>
            </a:r>
            <a:r>
              <a:rPr lang="zh-TW" altLang="en-US" sz="2000" b="1">
                <a:latin typeface="+mn-lt"/>
                <a:ea typeface="+mn-ea"/>
                <a:cs typeface="+mn-ea"/>
                <a:sym typeface="+mn-lt"/>
              </a:rPr>
              <a:t>的手法</a:t>
            </a:r>
            <a:r>
              <a:rPr lang="en-US" altLang="zh-TW" sz="2000" b="1">
                <a:latin typeface="+mn-lt"/>
                <a:ea typeface="+mn-ea"/>
                <a:cs typeface="+mn-ea"/>
                <a:sym typeface="+mn-lt"/>
              </a:rPr>
              <a:t>,</a:t>
            </a:r>
            <a:r>
              <a:rPr lang="zh-TW" altLang="en-US" sz="2000" b="1">
                <a:latin typeface="+mn-lt"/>
                <a:ea typeface="+mn-ea"/>
                <a:cs typeface="+mn-ea"/>
                <a:sym typeface="+mn-lt"/>
              </a:rPr>
              <a:t>并把找出的原因按</a:t>
            </a:r>
            <a:r>
              <a:rPr lang="en-US" altLang="zh-TW" sz="2000" b="1">
                <a:latin typeface="+mn-lt"/>
                <a:ea typeface="+mn-ea"/>
                <a:cs typeface="+mn-ea"/>
                <a:sym typeface="+mn-lt"/>
              </a:rPr>
              <a:t>PARETO</a:t>
            </a:r>
            <a:r>
              <a:rPr lang="zh-TW" altLang="en-US" sz="2000" b="1">
                <a:latin typeface="+mn-lt"/>
                <a:ea typeface="+mn-ea"/>
                <a:cs typeface="+mn-ea"/>
                <a:sym typeface="+mn-lt"/>
              </a:rPr>
              <a:t>方法排布</a:t>
            </a:r>
            <a:r>
              <a:rPr lang="en-US" altLang="zh-TW" sz="2000" b="1">
                <a:latin typeface="+mn-lt"/>
                <a:ea typeface="+mn-ea"/>
                <a:cs typeface="+mn-ea"/>
                <a:sym typeface="+mn-lt"/>
              </a:rPr>
              <a:t>,</a:t>
            </a:r>
            <a:r>
              <a:rPr lang="zh-TW" altLang="en-US" sz="2000" b="1">
                <a:latin typeface="+mn-lt"/>
                <a:ea typeface="+mn-ea"/>
                <a:cs typeface="+mn-ea"/>
                <a:sym typeface="+mn-lt"/>
              </a:rPr>
              <a:t>以便于进一步采取对策</a:t>
            </a:r>
            <a:r>
              <a:rPr lang="en-US" altLang="zh-TW" sz="2000" b="1">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b="1">
                <a:latin typeface="+mn-lt"/>
                <a:ea typeface="+mn-ea"/>
                <a:cs typeface="+mn-ea"/>
                <a:sym typeface="+mn-lt"/>
              </a:rPr>
              <a:t>4 ) </a:t>
            </a:r>
            <a:r>
              <a:rPr lang="zh-TW" altLang="en-US" sz="2000" b="1">
                <a:latin typeface="+mn-lt"/>
                <a:ea typeface="+mn-ea"/>
                <a:cs typeface="+mn-ea"/>
                <a:sym typeface="+mn-lt"/>
              </a:rPr>
              <a:t>采取永久措施</a:t>
            </a:r>
            <a:r>
              <a:rPr lang="en-US" altLang="zh-TW" sz="2000" b="1">
                <a:latin typeface="+mn-lt"/>
                <a:ea typeface="+mn-ea"/>
                <a:cs typeface="+mn-ea"/>
                <a:sym typeface="+mn-lt"/>
              </a:rPr>
              <a:t>:</a:t>
            </a:r>
            <a:r>
              <a:rPr lang="zh-TW" altLang="en-US" sz="2000" b="1">
                <a:latin typeface="+mn-lt"/>
                <a:ea typeface="+mn-ea"/>
                <a:cs typeface="+mn-ea"/>
                <a:sym typeface="+mn-lt"/>
              </a:rPr>
              <a:t>就是要根据上一步的分析结果实施对策</a:t>
            </a:r>
            <a:r>
              <a:rPr lang="en-US" altLang="zh-TW" sz="2000" b="1">
                <a:latin typeface="+mn-lt"/>
                <a:ea typeface="+mn-ea"/>
                <a:cs typeface="+mn-ea"/>
                <a:sym typeface="+mn-lt"/>
              </a:rPr>
              <a:t>,</a:t>
            </a:r>
            <a:r>
              <a:rPr lang="zh-TW" altLang="en-US" sz="2000" b="1">
                <a:latin typeface="+mn-lt"/>
                <a:ea typeface="+mn-ea"/>
                <a:cs typeface="+mn-ea"/>
                <a:sym typeface="+mn-lt"/>
              </a:rPr>
              <a:t>消除潜在性的隐患</a:t>
            </a:r>
            <a:r>
              <a:rPr lang="en-US" altLang="zh-TW" sz="2000" b="1">
                <a:latin typeface="+mn-lt"/>
                <a:ea typeface="+mn-ea"/>
                <a:cs typeface="+mn-ea"/>
                <a:sym typeface="+mn-lt"/>
              </a:rPr>
              <a:t>,</a:t>
            </a:r>
            <a:r>
              <a:rPr lang="zh-TW" altLang="en-US" sz="2000" b="1">
                <a:latin typeface="+mn-lt"/>
                <a:ea typeface="+mn-ea"/>
                <a:cs typeface="+mn-ea"/>
                <a:sym typeface="+mn-lt"/>
              </a:rPr>
              <a:t>从根本上解决问题</a:t>
            </a:r>
            <a:r>
              <a:rPr lang="en-US" altLang="zh-TW" sz="2000" b="1">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b="1">
                <a:latin typeface="+mn-lt"/>
                <a:ea typeface="+mn-ea"/>
                <a:cs typeface="+mn-ea"/>
                <a:sym typeface="+mn-lt"/>
              </a:rPr>
              <a:t>5 ) </a:t>
            </a:r>
            <a:r>
              <a:rPr lang="zh-TW" altLang="en-US" sz="2000" b="1">
                <a:latin typeface="+mn-lt"/>
                <a:ea typeface="+mn-ea"/>
                <a:cs typeface="+mn-ea"/>
                <a:sym typeface="+mn-lt"/>
              </a:rPr>
              <a:t>验证</a:t>
            </a:r>
            <a:r>
              <a:rPr lang="en-US" altLang="zh-TW" sz="2000" b="1">
                <a:latin typeface="+mn-lt"/>
                <a:ea typeface="+mn-ea"/>
                <a:cs typeface="+mn-ea"/>
                <a:sym typeface="+mn-lt"/>
              </a:rPr>
              <a:t>:</a:t>
            </a:r>
            <a:r>
              <a:rPr lang="zh-TW" altLang="en-US" sz="2000" b="1">
                <a:latin typeface="+mn-lt"/>
                <a:ea typeface="+mn-ea"/>
                <a:cs typeface="+mn-ea"/>
                <a:sym typeface="+mn-lt"/>
              </a:rPr>
              <a:t>也就是测量永久性措施的效果</a:t>
            </a:r>
            <a:r>
              <a:rPr lang="en-US" altLang="zh-TW" sz="2000" b="1">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b="1">
                <a:latin typeface="+mn-lt"/>
                <a:ea typeface="+mn-ea"/>
                <a:cs typeface="+mn-ea"/>
                <a:sym typeface="+mn-lt"/>
              </a:rPr>
              <a:t>6 ) </a:t>
            </a:r>
            <a:r>
              <a:rPr lang="zh-TW" altLang="en-US" sz="2000" b="1">
                <a:latin typeface="+mn-lt"/>
                <a:ea typeface="+mn-ea"/>
                <a:cs typeface="+mn-ea"/>
                <a:sym typeface="+mn-lt"/>
              </a:rPr>
              <a:t>控制</a:t>
            </a:r>
            <a:r>
              <a:rPr lang="en-US" altLang="zh-TW" sz="2000" b="1">
                <a:latin typeface="+mn-lt"/>
                <a:ea typeface="+mn-ea"/>
                <a:cs typeface="+mn-ea"/>
                <a:sym typeface="+mn-lt"/>
              </a:rPr>
              <a:t>:</a:t>
            </a:r>
            <a:r>
              <a:rPr lang="zh-TW" altLang="en-US" sz="2000" b="1">
                <a:latin typeface="+mn-lt"/>
                <a:ea typeface="+mn-ea"/>
                <a:cs typeface="+mn-ea"/>
                <a:sym typeface="+mn-lt"/>
              </a:rPr>
              <a:t>保证所采取的措施能够正确地实施</a:t>
            </a:r>
            <a:r>
              <a:rPr lang="en-US" altLang="zh-TW" sz="2000" b="1">
                <a:latin typeface="+mn-lt"/>
                <a:ea typeface="+mn-ea"/>
                <a:cs typeface="+mn-ea"/>
                <a:sym typeface="+mn-lt"/>
              </a:rPr>
              <a:t>,</a:t>
            </a:r>
            <a:r>
              <a:rPr lang="zh-TW" altLang="en-US" sz="2000" b="1">
                <a:latin typeface="+mn-lt"/>
                <a:ea typeface="+mn-ea"/>
                <a:cs typeface="+mn-ea"/>
                <a:sym typeface="+mn-lt"/>
              </a:rPr>
              <a:t>并提供必要的监控手段</a:t>
            </a:r>
            <a:r>
              <a:rPr lang="en-US" altLang="zh-TW" sz="2000" b="1">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b="1">
                <a:latin typeface="+mn-lt"/>
                <a:ea typeface="+mn-ea"/>
                <a:cs typeface="+mn-ea"/>
                <a:sym typeface="+mn-lt"/>
              </a:rPr>
              <a:t>7 ) </a:t>
            </a:r>
            <a:r>
              <a:rPr lang="zh-TW" altLang="en-US" sz="2000" b="1">
                <a:latin typeface="+mn-lt"/>
                <a:ea typeface="+mn-ea"/>
                <a:cs typeface="+mn-ea"/>
                <a:sym typeface="+mn-lt"/>
              </a:rPr>
              <a:t>预防</a:t>
            </a:r>
            <a:r>
              <a:rPr lang="en-US" altLang="zh-TW" sz="2000" b="1">
                <a:latin typeface="+mn-lt"/>
                <a:ea typeface="+mn-ea"/>
                <a:cs typeface="+mn-ea"/>
                <a:sym typeface="+mn-lt"/>
              </a:rPr>
              <a:t>:</a:t>
            </a:r>
            <a:r>
              <a:rPr lang="zh-TW" altLang="en-US" sz="2000" b="1">
                <a:latin typeface="+mn-lt"/>
                <a:ea typeface="+mn-ea"/>
                <a:cs typeface="+mn-ea"/>
                <a:sym typeface="+mn-lt"/>
              </a:rPr>
              <a:t>针对以上原因分析和对策的过程进行总结</a:t>
            </a:r>
            <a:r>
              <a:rPr lang="en-US" altLang="zh-TW" sz="2000" b="1">
                <a:latin typeface="+mn-lt"/>
                <a:ea typeface="+mn-ea"/>
                <a:cs typeface="+mn-ea"/>
                <a:sym typeface="+mn-lt"/>
              </a:rPr>
              <a:t>,</a:t>
            </a:r>
            <a:r>
              <a:rPr lang="zh-TW" altLang="en-US" sz="2000" b="1">
                <a:latin typeface="+mn-lt"/>
                <a:ea typeface="+mn-ea"/>
                <a:cs typeface="+mn-ea"/>
                <a:sym typeface="+mn-lt"/>
              </a:rPr>
              <a:t>掌握方法</a:t>
            </a:r>
            <a:r>
              <a:rPr lang="en-US" altLang="zh-TW" sz="2000" b="1">
                <a:latin typeface="+mn-lt"/>
                <a:ea typeface="+mn-ea"/>
                <a:cs typeface="+mn-ea"/>
                <a:sym typeface="+mn-lt"/>
              </a:rPr>
              <a:t>,</a:t>
            </a:r>
            <a:r>
              <a:rPr lang="zh-TW" altLang="en-US" sz="2000" b="1">
                <a:latin typeface="+mn-lt"/>
                <a:ea typeface="+mn-ea"/>
                <a:cs typeface="+mn-ea"/>
                <a:sym typeface="+mn-lt"/>
              </a:rPr>
              <a:t>必要时实施</a:t>
            </a:r>
            <a:r>
              <a:rPr lang="en-US" altLang="zh-TW" sz="2000" b="1">
                <a:latin typeface="+mn-lt"/>
                <a:ea typeface="+mn-ea"/>
                <a:cs typeface="+mn-ea"/>
                <a:sym typeface="+mn-lt"/>
              </a:rPr>
              <a:t>FMEA,</a:t>
            </a:r>
            <a:r>
              <a:rPr lang="zh-TW" altLang="en-US" sz="2000" b="1">
                <a:latin typeface="+mn-lt"/>
                <a:ea typeface="+mn-ea"/>
                <a:cs typeface="+mn-ea"/>
                <a:sym typeface="+mn-lt"/>
              </a:rPr>
              <a:t>以防止类似问题再出现</a:t>
            </a:r>
            <a:r>
              <a:rPr lang="en-US" altLang="zh-TW" sz="2000" b="1">
                <a:latin typeface="+mn-lt"/>
                <a:ea typeface="+mn-ea"/>
                <a:cs typeface="+mn-ea"/>
                <a:sym typeface="+mn-lt"/>
              </a:rPr>
              <a:t>.</a:t>
            </a:r>
          </a:p>
        </p:txBody>
      </p:sp>
      <p:sp>
        <p:nvSpPr>
          <p:cNvPr id="4" name="文本框 3">
            <a:extLst>
              <a:ext uri="{FF2B5EF4-FFF2-40B4-BE49-F238E27FC236}">
                <a16:creationId xmlns:a16="http://schemas.microsoft.com/office/drawing/2014/main" id="{D01F5A18-912E-42EA-A182-BCBF63864E6C}"/>
              </a:ext>
            </a:extLst>
          </p:cNvPr>
          <p:cNvSpPr txBox="1"/>
          <p:nvPr/>
        </p:nvSpPr>
        <p:spPr>
          <a:xfrm>
            <a:off x="4073203" y="144240"/>
            <a:ext cx="7154043" cy="700769"/>
          </a:xfrm>
          <a:prstGeom prst="rect">
            <a:avLst/>
          </a:prstGeom>
          <a:noFill/>
          <a:effectLst/>
        </p:spPr>
        <p:txBody>
          <a:bodyPr>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头脑风暴法</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2" name="Text Box 2">
            <a:extLst>
              <a:ext uri="{FF2B5EF4-FFF2-40B4-BE49-F238E27FC236}">
                <a16:creationId xmlns:a16="http://schemas.microsoft.com/office/drawing/2014/main" id="{17C30633-B20E-42F4-8ACF-3EFA16FDF8F5}"/>
              </a:ext>
            </a:extLst>
          </p:cNvPr>
          <p:cNvSpPr txBox="1">
            <a:spLocks noChangeArrowheads="1"/>
          </p:cNvSpPr>
          <p:nvPr/>
        </p:nvSpPr>
        <p:spPr bwMode="auto">
          <a:xfrm>
            <a:off x="1481138" y="1152525"/>
            <a:ext cx="13681075" cy="839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2.3.2 </a:t>
            </a:r>
            <a:r>
              <a:rPr lang="zh-TW" altLang="en-US" sz="2000" b="1" dirty="0">
                <a:latin typeface="+mn-lt"/>
                <a:ea typeface="+mn-ea"/>
                <a:cs typeface="+mn-ea"/>
                <a:sym typeface="+mn-lt"/>
              </a:rPr>
              <a:t>解决问题的七步骤法应用方法</a:t>
            </a:r>
          </a:p>
          <a:p>
            <a:pPr eaLnBrk="1" hangingPunct="1">
              <a:lnSpc>
                <a:spcPct val="120000"/>
              </a:lnSpc>
              <a:defRPr/>
            </a:pPr>
            <a:r>
              <a:rPr lang="en-US" altLang="zh-TW" sz="2000" b="1" dirty="0">
                <a:latin typeface="+mn-lt"/>
                <a:ea typeface="+mn-ea"/>
                <a:cs typeface="+mn-ea"/>
                <a:sym typeface="+mn-lt"/>
              </a:rPr>
              <a:t>1 ) </a:t>
            </a:r>
            <a:r>
              <a:rPr lang="zh-TW" altLang="en-US" sz="2000" b="1" dirty="0">
                <a:latin typeface="+mn-lt"/>
                <a:ea typeface="+mn-ea"/>
                <a:cs typeface="+mn-ea"/>
                <a:sym typeface="+mn-lt"/>
              </a:rPr>
              <a:t>撰写报告</a:t>
            </a:r>
            <a:r>
              <a:rPr lang="en-US" altLang="zh-TW" sz="2000" b="1" dirty="0">
                <a:latin typeface="+mn-lt"/>
                <a:ea typeface="+mn-ea"/>
                <a:cs typeface="+mn-ea"/>
                <a:sym typeface="+mn-lt"/>
              </a:rPr>
              <a:t>,</a:t>
            </a:r>
            <a:r>
              <a:rPr lang="zh-TW" altLang="en-US" sz="2000" b="1" dirty="0">
                <a:latin typeface="+mn-lt"/>
                <a:ea typeface="+mn-ea"/>
                <a:cs typeface="+mn-ea"/>
                <a:sym typeface="+mn-lt"/>
              </a:rPr>
              <a:t>描述问题</a:t>
            </a:r>
            <a:endParaRPr lang="zh-TW" altLang="en-US" sz="2000" dirty="0">
              <a:latin typeface="+mn-lt"/>
              <a:ea typeface="+mn-ea"/>
              <a:cs typeface="+mn-ea"/>
              <a:sym typeface="+mn-lt"/>
            </a:endParaRPr>
          </a:p>
        </p:txBody>
      </p:sp>
      <p:sp>
        <p:nvSpPr>
          <p:cNvPr id="98307" name="Oval 3">
            <a:extLst>
              <a:ext uri="{FF2B5EF4-FFF2-40B4-BE49-F238E27FC236}">
                <a16:creationId xmlns:a16="http://schemas.microsoft.com/office/drawing/2014/main" id="{B5E21EE8-D91B-467C-BEFE-D6B727A6A54D}"/>
              </a:ext>
            </a:extLst>
          </p:cNvPr>
          <p:cNvSpPr>
            <a:spLocks noChangeArrowheads="1"/>
          </p:cNvSpPr>
          <p:nvPr/>
        </p:nvSpPr>
        <p:spPr bwMode="auto">
          <a:xfrm>
            <a:off x="2735263" y="3960813"/>
            <a:ext cx="2622550" cy="93662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描述问题</a:t>
            </a:r>
          </a:p>
        </p:txBody>
      </p:sp>
      <p:sp>
        <p:nvSpPr>
          <p:cNvPr id="107524" name="Text Box 4">
            <a:extLst>
              <a:ext uri="{FF2B5EF4-FFF2-40B4-BE49-F238E27FC236}">
                <a16:creationId xmlns:a16="http://schemas.microsoft.com/office/drawing/2014/main" id="{9A275E66-5345-4A56-9E5C-D8BF92AB2FA0}"/>
              </a:ext>
            </a:extLst>
          </p:cNvPr>
          <p:cNvSpPr txBox="1">
            <a:spLocks noChangeArrowheads="1"/>
          </p:cNvSpPr>
          <p:nvPr/>
        </p:nvSpPr>
        <p:spPr bwMode="auto">
          <a:xfrm>
            <a:off x="6469063" y="3087688"/>
            <a:ext cx="7410450" cy="2682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WHEN </a:t>
            </a:r>
            <a:r>
              <a:rPr lang="zh-TW" altLang="en-US" sz="2000" dirty="0">
                <a:latin typeface="+mn-lt"/>
                <a:ea typeface="+mn-ea"/>
                <a:cs typeface="+mn-ea"/>
                <a:sym typeface="+mn-lt"/>
              </a:rPr>
              <a:t>问题发生的时间部门       </a:t>
            </a:r>
          </a:p>
          <a:p>
            <a:pPr eaLnBrk="1" hangingPunct="1">
              <a:lnSpc>
                <a:spcPct val="120000"/>
              </a:lnSpc>
              <a:defRPr/>
            </a:pPr>
            <a:r>
              <a:rPr lang="en-US" altLang="zh-TW" sz="2000" dirty="0">
                <a:latin typeface="+mn-lt"/>
                <a:ea typeface="+mn-ea"/>
                <a:cs typeface="+mn-ea"/>
                <a:sym typeface="+mn-lt"/>
              </a:rPr>
              <a:t>WHO </a:t>
            </a:r>
            <a:r>
              <a:rPr lang="zh-TW" altLang="en-US" sz="2000" dirty="0">
                <a:latin typeface="+mn-lt"/>
                <a:ea typeface="+mn-ea"/>
                <a:cs typeface="+mn-ea"/>
                <a:sym typeface="+mn-lt"/>
              </a:rPr>
              <a:t>当事人是谁                          </a:t>
            </a:r>
          </a:p>
          <a:p>
            <a:pPr eaLnBrk="1" hangingPunct="1">
              <a:lnSpc>
                <a:spcPct val="120000"/>
              </a:lnSpc>
              <a:defRPr/>
            </a:pPr>
            <a:r>
              <a:rPr lang="en-US" altLang="zh-TW" sz="2000" dirty="0">
                <a:latin typeface="+mn-lt"/>
                <a:ea typeface="+mn-ea"/>
                <a:cs typeface="+mn-ea"/>
                <a:sym typeface="+mn-lt"/>
              </a:rPr>
              <a:t>WHAT </a:t>
            </a:r>
            <a:r>
              <a:rPr lang="zh-TW" altLang="en-US" sz="2000" dirty="0">
                <a:latin typeface="+mn-lt"/>
                <a:ea typeface="+mn-ea"/>
                <a:cs typeface="+mn-ea"/>
                <a:sym typeface="+mn-lt"/>
              </a:rPr>
              <a:t>问题的主要内容                 </a:t>
            </a:r>
          </a:p>
          <a:p>
            <a:pPr eaLnBrk="1" hangingPunct="1">
              <a:lnSpc>
                <a:spcPct val="120000"/>
              </a:lnSpc>
              <a:defRPr/>
            </a:pPr>
            <a:r>
              <a:rPr lang="en-US" altLang="zh-TW" sz="2000" dirty="0">
                <a:latin typeface="+mn-lt"/>
                <a:ea typeface="+mn-ea"/>
                <a:cs typeface="+mn-ea"/>
                <a:sym typeface="+mn-lt"/>
              </a:rPr>
              <a:t>WHY </a:t>
            </a:r>
            <a:r>
              <a:rPr lang="zh-TW" altLang="en-US" sz="2000" dirty="0">
                <a:latin typeface="+mn-lt"/>
                <a:ea typeface="+mn-ea"/>
                <a:cs typeface="+mn-ea"/>
                <a:sym typeface="+mn-lt"/>
              </a:rPr>
              <a:t>为什么会发生这样的问题   </a:t>
            </a:r>
          </a:p>
          <a:p>
            <a:pPr eaLnBrk="1" hangingPunct="1">
              <a:lnSpc>
                <a:spcPct val="120000"/>
              </a:lnSpc>
              <a:defRPr/>
            </a:pPr>
            <a:r>
              <a:rPr lang="en-US" altLang="zh-TW" sz="2000" dirty="0">
                <a:latin typeface="+mn-lt"/>
                <a:ea typeface="+mn-ea"/>
                <a:cs typeface="+mn-ea"/>
                <a:sym typeface="+mn-lt"/>
              </a:rPr>
              <a:t>HOW </a:t>
            </a:r>
            <a:r>
              <a:rPr lang="zh-TW" altLang="en-US" sz="2000" dirty="0">
                <a:latin typeface="+mn-lt"/>
                <a:ea typeface="+mn-ea"/>
                <a:cs typeface="+mn-ea"/>
                <a:sym typeface="+mn-lt"/>
              </a:rPr>
              <a:t>现时状态怎样                       </a:t>
            </a:r>
          </a:p>
          <a:p>
            <a:pPr eaLnBrk="1" hangingPunct="1">
              <a:lnSpc>
                <a:spcPct val="120000"/>
              </a:lnSpc>
              <a:defRPr/>
            </a:pPr>
            <a:r>
              <a:rPr lang="en-US" altLang="zh-TW" sz="2000" dirty="0">
                <a:latin typeface="+mn-lt"/>
                <a:ea typeface="+mn-ea"/>
                <a:cs typeface="+mn-ea"/>
                <a:sym typeface="+mn-lt"/>
              </a:rPr>
              <a:t>HOW MATCH </a:t>
            </a:r>
            <a:r>
              <a:rPr lang="zh-TW" altLang="en-US" sz="2000" dirty="0">
                <a:latin typeface="+mn-lt"/>
                <a:ea typeface="+mn-ea"/>
                <a:cs typeface="+mn-ea"/>
                <a:sym typeface="+mn-lt"/>
              </a:rPr>
              <a:t>导致哪些后果和损失</a:t>
            </a:r>
          </a:p>
          <a:p>
            <a:pPr eaLnBrk="1" hangingPunct="1">
              <a:lnSpc>
                <a:spcPct val="120000"/>
              </a:lnSpc>
              <a:defRPr/>
            </a:pPr>
            <a:endParaRPr lang="zh-TW" altLang="en-US" sz="2000" dirty="0">
              <a:latin typeface="+mn-lt"/>
              <a:ea typeface="+mn-ea"/>
              <a:cs typeface="+mn-ea"/>
              <a:sym typeface="+mn-lt"/>
            </a:endParaRPr>
          </a:p>
        </p:txBody>
      </p:sp>
      <p:sp>
        <p:nvSpPr>
          <p:cNvPr id="98309" name="AutoShape 5">
            <a:extLst>
              <a:ext uri="{FF2B5EF4-FFF2-40B4-BE49-F238E27FC236}">
                <a16:creationId xmlns:a16="http://schemas.microsoft.com/office/drawing/2014/main" id="{DD339919-A20D-4B42-9160-36B024232AA0}"/>
              </a:ext>
            </a:extLst>
          </p:cNvPr>
          <p:cNvSpPr>
            <a:spLocks/>
          </p:cNvSpPr>
          <p:nvPr/>
        </p:nvSpPr>
        <p:spPr bwMode="auto">
          <a:xfrm>
            <a:off x="5472113" y="2816225"/>
            <a:ext cx="1025525" cy="3121025"/>
          </a:xfrm>
          <a:prstGeom prst="leftBrace">
            <a:avLst>
              <a:gd name="adj1" fmla="val 27799"/>
              <a:gd name="adj2" fmla="val 50000"/>
            </a:avLst>
          </a:prstGeom>
          <a:ln>
            <a:headEnd/>
            <a:tailEnd/>
          </a:ln>
        </p:spPr>
        <p:style>
          <a:lnRef idx="3">
            <a:schemeClr val="accent6"/>
          </a:lnRef>
          <a:fillRef idx="0">
            <a:schemeClr val="accent6"/>
          </a:fillRef>
          <a:effectRef idx="2">
            <a:schemeClr val="accent6"/>
          </a:effectRef>
          <a:fontRef idx="minor">
            <a:schemeClr val="tx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07526" name="Text Box 6">
            <a:extLst>
              <a:ext uri="{FF2B5EF4-FFF2-40B4-BE49-F238E27FC236}">
                <a16:creationId xmlns:a16="http://schemas.microsoft.com/office/drawing/2014/main" id="{07EAEC1A-AB91-4DCB-A2DB-58997F5270D3}"/>
              </a:ext>
            </a:extLst>
          </p:cNvPr>
          <p:cNvSpPr txBox="1">
            <a:spLocks noChangeArrowheads="1"/>
          </p:cNvSpPr>
          <p:nvPr/>
        </p:nvSpPr>
        <p:spPr bwMode="auto">
          <a:xfrm>
            <a:off x="1481138" y="6457950"/>
            <a:ext cx="13681075" cy="2317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2 ) </a:t>
            </a:r>
            <a:r>
              <a:rPr lang="zh-TW" altLang="en-US" sz="2000" dirty="0">
                <a:latin typeface="+mn-lt"/>
                <a:ea typeface="+mn-ea"/>
                <a:cs typeface="+mn-ea"/>
                <a:sym typeface="+mn-lt"/>
              </a:rPr>
              <a:t>当事人或管理者采取应急措施</a:t>
            </a:r>
            <a:r>
              <a:rPr lang="en-US" altLang="zh-TW" sz="2000" dirty="0">
                <a:latin typeface="+mn-lt"/>
                <a:ea typeface="+mn-ea"/>
                <a:cs typeface="+mn-ea"/>
                <a:sym typeface="+mn-lt"/>
              </a:rPr>
              <a:t>,</a:t>
            </a:r>
            <a:r>
              <a:rPr lang="zh-TW" altLang="en-US" sz="2000" dirty="0">
                <a:latin typeface="+mn-lt"/>
                <a:ea typeface="+mn-ea"/>
                <a:cs typeface="+mn-ea"/>
                <a:sym typeface="+mn-lt"/>
              </a:rPr>
              <a:t>记录日期</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采取临时措施的注意事项</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临时措施只针对症状和后果</a:t>
            </a:r>
            <a:r>
              <a:rPr lang="en-US" altLang="zh-TW" sz="2000" dirty="0">
                <a:latin typeface="+mn-lt"/>
                <a:ea typeface="+mn-ea"/>
                <a:cs typeface="+mn-ea"/>
                <a:sym typeface="+mn-lt"/>
              </a:rPr>
              <a:t>,</a:t>
            </a:r>
            <a:r>
              <a:rPr lang="zh-TW" altLang="en-US" sz="2000" dirty="0">
                <a:latin typeface="+mn-lt"/>
                <a:ea typeface="+mn-ea"/>
                <a:cs typeface="+mn-ea"/>
                <a:sym typeface="+mn-lt"/>
              </a:rPr>
              <a:t>可能不会解决根本原因</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根本原因分析应与采取临时措施同时进行</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临时措施应予以规定临时的期限</a:t>
            </a:r>
            <a:r>
              <a:rPr lang="en-US" altLang="zh-TW" sz="2000" dirty="0">
                <a:latin typeface="+mn-lt"/>
                <a:ea typeface="+mn-ea"/>
                <a:cs typeface="+mn-ea"/>
                <a:sym typeface="+mn-lt"/>
              </a:rPr>
              <a:t>,</a:t>
            </a:r>
            <a:r>
              <a:rPr lang="zh-TW" altLang="en-US" sz="2000" dirty="0">
                <a:latin typeface="+mn-lt"/>
                <a:ea typeface="+mn-ea"/>
                <a:cs typeface="+mn-ea"/>
                <a:sym typeface="+mn-lt"/>
              </a:rPr>
              <a:t>如果期限已到而还没有永久处理方案产生</a:t>
            </a:r>
            <a:r>
              <a:rPr lang="en-US" altLang="zh-TW" sz="2000" dirty="0">
                <a:latin typeface="+mn-lt"/>
                <a:ea typeface="+mn-ea"/>
                <a:cs typeface="+mn-ea"/>
                <a:sym typeface="+mn-lt"/>
              </a:rPr>
              <a:t>,</a:t>
            </a:r>
            <a:r>
              <a:rPr lang="zh-TW" altLang="en-US" sz="2000" dirty="0">
                <a:latin typeface="+mn-lt"/>
                <a:ea typeface="+mn-ea"/>
                <a:cs typeface="+mn-ea"/>
                <a:sym typeface="+mn-lt"/>
              </a:rPr>
              <a:t>就需要对临时期限再作规定</a:t>
            </a:r>
            <a:r>
              <a:rPr lang="en-US" altLang="zh-TW" sz="2000" dirty="0">
                <a:latin typeface="+mn-lt"/>
                <a:ea typeface="+mn-ea"/>
                <a:cs typeface="+mn-ea"/>
                <a:sym typeface="+mn-lt"/>
              </a:rPr>
              <a:t>,</a:t>
            </a:r>
            <a:r>
              <a:rPr lang="zh-TW" altLang="en-US" sz="2000" dirty="0">
                <a:latin typeface="+mn-lt"/>
                <a:ea typeface="+mn-ea"/>
                <a:cs typeface="+mn-ea"/>
                <a:sym typeface="+mn-lt"/>
              </a:rPr>
              <a:t>但这个规定不是无期的</a:t>
            </a:r>
            <a:r>
              <a:rPr lang="en-US" altLang="zh-TW" sz="2000" dirty="0">
                <a:latin typeface="+mn-lt"/>
                <a:ea typeface="+mn-ea"/>
                <a:cs typeface="+mn-ea"/>
                <a:sym typeface="+mn-lt"/>
              </a:rPr>
              <a:t>.</a:t>
            </a:r>
          </a:p>
        </p:txBody>
      </p:sp>
      <p:sp>
        <p:nvSpPr>
          <p:cNvPr id="8" name="文本框 7">
            <a:extLst>
              <a:ext uri="{FF2B5EF4-FFF2-40B4-BE49-F238E27FC236}">
                <a16:creationId xmlns:a16="http://schemas.microsoft.com/office/drawing/2014/main" id="{4847CA86-9F24-4225-BB6C-451DEE667E6C}"/>
              </a:ext>
            </a:extLst>
          </p:cNvPr>
          <p:cNvSpPr txBox="1"/>
          <p:nvPr/>
        </p:nvSpPr>
        <p:spPr>
          <a:xfrm>
            <a:off x="4073203" y="144240"/>
            <a:ext cx="7154043" cy="700769"/>
          </a:xfrm>
          <a:prstGeom prst="rect">
            <a:avLst/>
          </a:prstGeom>
          <a:noFill/>
          <a:effectLst/>
        </p:spPr>
        <p:txBody>
          <a:bodyPr>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解决问题的七步骤法应用方法</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6" name="Text Box 2">
            <a:extLst>
              <a:ext uri="{FF2B5EF4-FFF2-40B4-BE49-F238E27FC236}">
                <a16:creationId xmlns:a16="http://schemas.microsoft.com/office/drawing/2014/main" id="{1DE75524-C3A6-41CB-A465-D150BBA163D8}"/>
              </a:ext>
            </a:extLst>
          </p:cNvPr>
          <p:cNvSpPr txBox="1">
            <a:spLocks noChangeArrowheads="1"/>
          </p:cNvSpPr>
          <p:nvPr/>
        </p:nvSpPr>
        <p:spPr bwMode="auto">
          <a:xfrm>
            <a:off x="688975" y="1622425"/>
            <a:ext cx="13681075" cy="769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1800" b="1" dirty="0">
                <a:latin typeface="+mn-lt"/>
                <a:ea typeface="+mn-ea"/>
                <a:cs typeface="+mn-ea"/>
                <a:sym typeface="+mn-lt"/>
              </a:rPr>
              <a:t>3 ) </a:t>
            </a:r>
            <a:r>
              <a:rPr lang="zh-TW" altLang="en-US" sz="1800" b="1" dirty="0">
                <a:latin typeface="+mn-lt"/>
                <a:ea typeface="+mn-ea"/>
                <a:cs typeface="+mn-ea"/>
                <a:sym typeface="+mn-lt"/>
              </a:rPr>
              <a:t>分析原因</a:t>
            </a:r>
            <a:r>
              <a:rPr lang="en-US" altLang="zh-TW" sz="1800" b="1" dirty="0">
                <a:latin typeface="+mn-lt"/>
                <a:ea typeface="+mn-ea"/>
                <a:cs typeface="+mn-ea"/>
                <a:sym typeface="+mn-lt"/>
              </a:rPr>
              <a:t>.</a:t>
            </a:r>
          </a:p>
          <a:p>
            <a:pPr eaLnBrk="1" hangingPunct="1">
              <a:lnSpc>
                <a:spcPct val="120000"/>
              </a:lnSpc>
              <a:defRPr/>
            </a:pPr>
            <a:r>
              <a:rPr lang="en-US" altLang="zh-TW" sz="1800" b="1" dirty="0">
                <a:latin typeface="+mn-lt"/>
                <a:ea typeface="+mn-ea"/>
                <a:cs typeface="+mn-ea"/>
                <a:sym typeface="+mn-lt"/>
              </a:rPr>
              <a:t>   </a:t>
            </a:r>
            <a:r>
              <a:rPr lang="zh-TW" altLang="en-US" sz="1800" b="1" dirty="0">
                <a:latin typeface="+mn-lt"/>
                <a:ea typeface="+mn-ea"/>
                <a:cs typeface="+mn-ea"/>
                <a:sym typeface="+mn-lt"/>
              </a:rPr>
              <a:t>导致问题的原因</a:t>
            </a:r>
            <a:r>
              <a:rPr lang="en-US" altLang="zh-TW" sz="1800" b="1" dirty="0">
                <a:latin typeface="+mn-lt"/>
                <a:ea typeface="+mn-ea"/>
                <a:cs typeface="+mn-ea"/>
                <a:sym typeface="+mn-lt"/>
              </a:rPr>
              <a:t>:</a:t>
            </a:r>
          </a:p>
        </p:txBody>
      </p:sp>
      <p:sp>
        <p:nvSpPr>
          <p:cNvPr id="99331" name="Oval 3">
            <a:extLst>
              <a:ext uri="{FF2B5EF4-FFF2-40B4-BE49-F238E27FC236}">
                <a16:creationId xmlns:a16="http://schemas.microsoft.com/office/drawing/2014/main" id="{75B87CB5-3F2C-4EB8-A789-0CDE98A773CA}"/>
              </a:ext>
            </a:extLst>
          </p:cNvPr>
          <p:cNvSpPr>
            <a:spLocks noChangeArrowheads="1"/>
          </p:cNvSpPr>
          <p:nvPr/>
        </p:nvSpPr>
        <p:spPr bwMode="auto">
          <a:xfrm>
            <a:off x="6383338" y="1144588"/>
            <a:ext cx="3306762" cy="1143000"/>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问题</a:t>
            </a:r>
          </a:p>
          <a:p>
            <a:pPr algn="ctr" eaLnBrk="1" hangingPunct="1">
              <a:lnSpc>
                <a:spcPct val="120000"/>
              </a:lnSpc>
              <a:defRPr/>
            </a:pPr>
            <a:r>
              <a:rPr lang="en-US" altLang="zh-TW" sz="1800">
                <a:cs typeface="+mn-ea"/>
                <a:sym typeface="+mn-lt"/>
              </a:rPr>
              <a:t>A</a:t>
            </a:r>
          </a:p>
        </p:txBody>
      </p:sp>
      <p:sp>
        <p:nvSpPr>
          <p:cNvPr id="99332" name="Rectangle 4">
            <a:extLst>
              <a:ext uri="{FF2B5EF4-FFF2-40B4-BE49-F238E27FC236}">
                <a16:creationId xmlns:a16="http://schemas.microsoft.com/office/drawing/2014/main" id="{D6C3D150-1F59-4D5E-AF40-14541358E6A2}"/>
              </a:ext>
            </a:extLst>
          </p:cNvPr>
          <p:cNvSpPr>
            <a:spLocks noChangeArrowheads="1"/>
          </p:cNvSpPr>
          <p:nvPr/>
        </p:nvSpPr>
        <p:spPr bwMode="auto">
          <a:xfrm>
            <a:off x="4902200" y="2913063"/>
            <a:ext cx="6497638" cy="623887"/>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由工程技朮管理部门分析</a:t>
            </a:r>
          </a:p>
        </p:txBody>
      </p:sp>
      <p:sp>
        <p:nvSpPr>
          <p:cNvPr id="99333" name="Rectangle 5">
            <a:extLst>
              <a:ext uri="{FF2B5EF4-FFF2-40B4-BE49-F238E27FC236}">
                <a16:creationId xmlns:a16="http://schemas.microsoft.com/office/drawing/2014/main" id="{FDF5A224-9052-4DF6-BFFA-083737B1DDC2}"/>
              </a:ext>
            </a:extLst>
          </p:cNvPr>
          <p:cNvSpPr>
            <a:spLocks noChangeArrowheads="1"/>
          </p:cNvSpPr>
          <p:nvPr/>
        </p:nvSpPr>
        <p:spPr bwMode="auto">
          <a:xfrm>
            <a:off x="2849563" y="4576763"/>
            <a:ext cx="1481137" cy="2184400"/>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人员</a:t>
            </a:r>
          </a:p>
          <a:p>
            <a:pPr algn="ctr" eaLnBrk="1" hangingPunct="1">
              <a:lnSpc>
                <a:spcPct val="120000"/>
              </a:lnSpc>
              <a:defRPr/>
            </a:pPr>
            <a:r>
              <a:rPr lang="en-US" altLang="zh-TW" sz="1800">
                <a:cs typeface="+mn-ea"/>
                <a:sym typeface="+mn-lt"/>
              </a:rPr>
              <a:t>M</a:t>
            </a:r>
          </a:p>
        </p:txBody>
      </p:sp>
      <p:sp>
        <p:nvSpPr>
          <p:cNvPr id="99334" name="Rectangle 6">
            <a:extLst>
              <a:ext uri="{FF2B5EF4-FFF2-40B4-BE49-F238E27FC236}">
                <a16:creationId xmlns:a16="http://schemas.microsoft.com/office/drawing/2014/main" id="{BEE94461-EFA1-46EB-9A99-20AF59A4A372}"/>
              </a:ext>
            </a:extLst>
          </p:cNvPr>
          <p:cNvSpPr>
            <a:spLocks noChangeArrowheads="1"/>
          </p:cNvSpPr>
          <p:nvPr/>
        </p:nvSpPr>
        <p:spPr bwMode="auto">
          <a:xfrm>
            <a:off x="5014913" y="4576763"/>
            <a:ext cx="1482725" cy="2184400"/>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机器</a:t>
            </a:r>
          </a:p>
          <a:p>
            <a:pPr algn="ctr" eaLnBrk="1" hangingPunct="1">
              <a:lnSpc>
                <a:spcPct val="120000"/>
              </a:lnSpc>
              <a:defRPr/>
            </a:pPr>
            <a:r>
              <a:rPr lang="en-US" altLang="zh-TW" sz="1800">
                <a:cs typeface="+mn-ea"/>
                <a:sym typeface="+mn-lt"/>
              </a:rPr>
              <a:t>M</a:t>
            </a:r>
          </a:p>
        </p:txBody>
      </p:sp>
      <p:sp>
        <p:nvSpPr>
          <p:cNvPr id="99335" name="Rectangle 7">
            <a:extLst>
              <a:ext uri="{FF2B5EF4-FFF2-40B4-BE49-F238E27FC236}">
                <a16:creationId xmlns:a16="http://schemas.microsoft.com/office/drawing/2014/main" id="{7645DCCD-8351-41F7-A2A8-E5E9B37CC0FF}"/>
              </a:ext>
            </a:extLst>
          </p:cNvPr>
          <p:cNvSpPr>
            <a:spLocks noChangeArrowheads="1"/>
          </p:cNvSpPr>
          <p:nvPr/>
        </p:nvSpPr>
        <p:spPr bwMode="auto">
          <a:xfrm>
            <a:off x="7296150" y="4576763"/>
            <a:ext cx="1481138" cy="2184400"/>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材料</a:t>
            </a:r>
          </a:p>
          <a:p>
            <a:pPr algn="ctr" eaLnBrk="1" hangingPunct="1">
              <a:lnSpc>
                <a:spcPct val="120000"/>
              </a:lnSpc>
              <a:defRPr/>
            </a:pPr>
            <a:r>
              <a:rPr lang="en-US" altLang="zh-TW" sz="1800">
                <a:cs typeface="+mn-ea"/>
                <a:sym typeface="+mn-lt"/>
              </a:rPr>
              <a:t>M</a:t>
            </a:r>
          </a:p>
        </p:txBody>
      </p:sp>
      <p:sp>
        <p:nvSpPr>
          <p:cNvPr id="99336" name="Rectangle 8">
            <a:extLst>
              <a:ext uri="{FF2B5EF4-FFF2-40B4-BE49-F238E27FC236}">
                <a16:creationId xmlns:a16="http://schemas.microsoft.com/office/drawing/2014/main" id="{0CAAC6DF-9481-4001-992D-373798B8FDEB}"/>
              </a:ext>
            </a:extLst>
          </p:cNvPr>
          <p:cNvSpPr>
            <a:spLocks noChangeArrowheads="1"/>
          </p:cNvSpPr>
          <p:nvPr/>
        </p:nvSpPr>
        <p:spPr bwMode="auto">
          <a:xfrm>
            <a:off x="9575800" y="4576763"/>
            <a:ext cx="1482725" cy="2184400"/>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方法</a:t>
            </a:r>
          </a:p>
          <a:p>
            <a:pPr algn="ctr" eaLnBrk="1" hangingPunct="1">
              <a:lnSpc>
                <a:spcPct val="120000"/>
              </a:lnSpc>
              <a:defRPr/>
            </a:pPr>
            <a:r>
              <a:rPr lang="en-US" altLang="zh-TW" sz="1800">
                <a:cs typeface="+mn-ea"/>
                <a:sym typeface="+mn-lt"/>
              </a:rPr>
              <a:t>M</a:t>
            </a:r>
          </a:p>
        </p:txBody>
      </p:sp>
      <p:sp>
        <p:nvSpPr>
          <p:cNvPr id="99337" name="Rectangle 9">
            <a:extLst>
              <a:ext uri="{FF2B5EF4-FFF2-40B4-BE49-F238E27FC236}">
                <a16:creationId xmlns:a16="http://schemas.microsoft.com/office/drawing/2014/main" id="{87E4904F-3AB5-484C-9273-1F1D37C31ED0}"/>
              </a:ext>
            </a:extLst>
          </p:cNvPr>
          <p:cNvSpPr>
            <a:spLocks noChangeArrowheads="1"/>
          </p:cNvSpPr>
          <p:nvPr/>
        </p:nvSpPr>
        <p:spPr bwMode="auto">
          <a:xfrm>
            <a:off x="11741150" y="4576763"/>
            <a:ext cx="1482725" cy="2184400"/>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环境</a:t>
            </a:r>
          </a:p>
          <a:p>
            <a:pPr algn="ctr" eaLnBrk="1" hangingPunct="1">
              <a:lnSpc>
                <a:spcPct val="120000"/>
              </a:lnSpc>
              <a:defRPr/>
            </a:pPr>
            <a:r>
              <a:rPr lang="en-US" altLang="zh-TW" sz="1800">
                <a:cs typeface="+mn-ea"/>
                <a:sym typeface="+mn-lt"/>
              </a:rPr>
              <a:t>E</a:t>
            </a:r>
          </a:p>
        </p:txBody>
      </p:sp>
      <p:sp>
        <p:nvSpPr>
          <p:cNvPr id="99338" name="Line 10">
            <a:extLst>
              <a:ext uri="{FF2B5EF4-FFF2-40B4-BE49-F238E27FC236}">
                <a16:creationId xmlns:a16="http://schemas.microsoft.com/office/drawing/2014/main" id="{FE1D8DAA-F79B-4787-B895-36D22FA28A6F}"/>
              </a:ext>
            </a:extLst>
          </p:cNvPr>
          <p:cNvSpPr>
            <a:spLocks noChangeShapeType="1"/>
          </p:cNvSpPr>
          <p:nvPr/>
        </p:nvSpPr>
        <p:spPr bwMode="auto">
          <a:xfrm>
            <a:off x="3648075" y="4056063"/>
            <a:ext cx="8777288"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99339" name="Line 11">
            <a:extLst>
              <a:ext uri="{FF2B5EF4-FFF2-40B4-BE49-F238E27FC236}">
                <a16:creationId xmlns:a16="http://schemas.microsoft.com/office/drawing/2014/main" id="{5DD5819D-E66B-466E-9A7A-7FC87C0D731D}"/>
              </a:ext>
            </a:extLst>
          </p:cNvPr>
          <p:cNvSpPr>
            <a:spLocks noChangeShapeType="1"/>
          </p:cNvSpPr>
          <p:nvPr/>
        </p:nvSpPr>
        <p:spPr bwMode="auto">
          <a:xfrm>
            <a:off x="8093075" y="3536950"/>
            <a:ext cx="0" cy="1039813"/>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99340" name="Line 12">
            <a:extLst>
              <a:ext uri="{FF2B5EF4-FFF2-40B4-BE49-F238E27FC236}">
                <a16:creationId xmlns:a16="http://schemas.microsoft.com/office/drawing/2014/main" id="{CF195045-C926-49A0-9DA8-A5FFD6D52850}"/>
              </a:ext>
            </a:extLst>
          </p:cNvPr>
          <p:cNvSpPr>
            <a:spLocks noChangeShapeType="1"/>
          </p:cNvSpPr>
          <p:nvPr/>
        </p:nvSpPr>
        <p:spPr bwMode="auto">
          <a:xfrm>
            <a:off x="3648075" y="4056063"/>
            <a:ext cx="0" cy="52070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99341" name="Line 13">
            <a:extLst>
              <a:ext uri="{FF2B5EF4-FFF2-40B4-BE49-F238E27FC236}">
                <a16:creationId xmlns:a16="http://schemas.microsoft.com/office/drawing/2014/main" id="{2F83B2C5-BBEE-4EF6-8EA8-3761146B1B6E}"/>
              </a:ext>
            </a:extLst>
          </p:cNvPr>
          <p:cNvSpPr>
            <a:spLocks noChangeShapeType="1"/>
          </p:cNvSpPr>
          <p:nvPr/>
        </p:nvSpPr>
        <p:spPr bwMode="auto">
          <a:xfrm>
            <a:off x="5813425" y="4056063"/>
            <a:ext cx="0" cy="52070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99342" name="Line 14">
            <a:extLst>
              <a:ext uri="{FF2B5EF4-FFF2-40B4-BE49-F238E27FC236}">
                <a16:creationId xmlns:a16="http://schemas.microsoft.com/office/drawing/2014/main" id="{D8B7D7B3-EA34-4F76-9E8C-F0749219F763}"/>
              </a:ext>
            </a:extLst>
          </p:cNvPr>
          <p:cNvSpPr>
            <a:spLocks noChangeShapeType="1"/>
          </p:cNvSpPr>
          <p:nvPr/>
        </p:nvSpPr>
        <p:spPr bwMode="auto">
          <a:xfrm>
            <a:off x="10260013" y="4056063"/>
            <a:ext cx="0" cy="52070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99343" name="Line 15">
            <a:extLst>
              <a:ext uri="{FF2B5EF4-FFF2-40B4-BE49-F238E27FC236}">
                <a16:creationId xmlns:a16="http://schemas.microsoft.com/office/drawing/2014/main" id="{9ED8B119-4D64-4ACF-86B4-A8604278BD17}"/>
              </a:ext>
            </a:extLst>
          </p:cNvPr>
          <p:cNvSpPr>
            <a:spLocks noChangeShapeType="1"/>
          </p:cNvSpPr>
          <p:nvPr/>
        </p:nvSpPr>
        <p:spPr bwMode="auto">
          <a:xfrm>
            <a:off x="12425363" y="4056063"/>
            <a:ext cx="0" cy="52070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99344" name="Line 16">
            <a:extLst>
              <a:ext uri="{FF2B5EF4-FFF2-40B4-BE49-F238E27FC236}">
                <a16:creationId xmlns:a16="http://schemas.microsoft.com/office/drawing/2014/main" id="{5F0DEC4A-04DB-48EC-AC93-446CA45C6F3D}"/>
              </a:ext>
            </a:extLst>
          </p:cNvPr>
          <p:cNvSpPr>
            <a:spLocks noChangeShapeType="1"/>
          </p:cNvSpPr>
          <p:nvPr/>
        </p:nvSpPr>
        <p:spPr bwMode="auto">
          <a:xfrm>
            <a:off x="8093075" y="2497138"/>
            <a:ext cx="0" cy="415925"/>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108561" name="Text Box 17">
            <a:extLst>
              <a:ext uri="{FF2B5EF4-FFF2-40B4-BE49-F238E27FC236}">
                <a16:creationId xmlns:a16="http://schemas.microsoft.com/office/drawing/2014/main" id="{BE4B95B2-1BC3-4BF3-9804-5A3743899AE0}"/>
              </a:ext>
            </a:extLst>
          </p:cNvPr>
          <p:cNvSpPr txBox="1">
            <a:spLocks noChangeArrowheads="1"/>
          </p:cNvSpPr>
          <p:nvPr/>
        </p:nvSpPr>
        <p:spPr bwMode="auto">
          <a:xfrm>
            <a:off x="1481138" y="7469188"/>
            <a:ext cx="13681075" cy="7699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1800" b="1">
                <a:latin typeface="+mn-lt"/>
                <a:ea typeface="+mn-ea"/>
                <a:cs typeface="+mn-ea"/>
                <a:sym typeface="+mn-lt"/>
              </a:rPr>
              <a:t>4 ) </a:t>
            </a:r>
            <a:r>
              <a:rPr lang="zh-TW" altLang="en-US" sz="1800" b="1">
                <a:latin typeface="+mn-lt"/>
                <a:ea typeface="+mn-ea"/>
                <a:cs typeface="+mn-ea"/>
                <a:sym typeface="+mn-lt"/>
              </a:rPr>
              <a:t>在管理者授权或监督下采取纠正措施</a:t>
            </a:r>
            <a:r>
              <a:rPr lang="en-US" altLang="zh-TW" sz="1800" b="1">
                <a:latin typeface="+mn-lt"/>
                <a:ea typeface="+mn-ea"/>
                <a:cs typeface="+mn-ea"/>
                <a:sym typeface="+mn-lt"/>
              </a:rPr>
              <a:t>,</a:t>
            </a:r>
            <a:r>
              <a:rPr lang="zh-TW" altLang="en-US" sz="1800" b="1">
                <a:latin typeface="+mn-lt"/>
                <a:ea typeface="+mn-ea"/>
                <a:cs typeface="+mn-ea"/>
                <a:sym typeface="+mn-lt"/>
              </a:rPr>
              <a:t>记录施日期</a:t>
            </a:r>
            <a:r>
              <a:rPr lang="en-US" altLang="zh-TW" sz="1800" b="1">
                <a:latin typeface="+mn-lt"/>
                <a:ea typeface="+mn-ea"/>
                <a:cs typeface="+mn-ea"/>
                <a:sym typeface="+mn-lt"/>
              </a:rPr>
              <a:t>.</a:t>
            </a:r>
          </a:p>
          <a:p>
            <a:pPr eaLnBrk="1" hangingPunct="1">
              <a:lnSpc>
                <a:spcPct val="120000"/>
              </a:lnSpc>
              <a:defRPr/>
            </a:pPr>
            <a:r>
              <a:rPr lang="en-US" altLang="zh-TW" sz="1800" b="1">
                <a:latin typeface="+mn-lt"/>
                <a:ea typeface="+mn-ea"/>
                <a:cs typeface="+mn-ea"/>
                <a:sym typeface="+mn-lt"/>
              </a:rPr>
              <a:t>5 ) </a:t>
            </a:r>
            <a:r>
              <a:rPr lang="zh-TW" altLang="en-US" sz="1800" b="1">
                <a:latin typeface="+mn-lt"/>
                <a:ea typeface="+mn-ea"/>
                <a:cs typeface="+mn-ea"/>
                <a:sym typeface="+mn-lt"/>
              </a:rPr>
              <a:t>对比采取措施前后的测量结果</a:t>
            </a:r>
            <a:r>
              <a:rPr lang="en-US" altLang="zh-TW" sz="1800" b="1">
                <a:latin typeface="+mn-lt"/>
                <a:ea typeface="+mn-ea"/>
                <a:cs typeface="+mn-ea"/>
                <a:sym typeface="+mn-lt"/>
              </a:rPr>
              <a:t>,</a:t>
            </a:r>
            <a:r>
              <a:rPr lang="zh-TW" altLang="en-US" sz="1800" b="1">
                <a:latin typeface="+mn-lt"/>
                <a:ea typeface="+mn-ea"/>
                <a:cs typeface="+mn-ea"/>
                <a:sym typeface="+mn-lt"/>
              </a:rPr>
              <a:t>验证其效果</a:t>
            </a:r>
            <a:r>
              <a:rPr lang="en-US" altLang="zh-TW" sz="1800" b="1">
                <a:latin typeface="+mn-lt"/>
                <a:ea typeface="+mn-ea"/>
                <a:cs typeface="+mn-ea"/>
                <a:sym typeface="+mn-lt"/>
              </a:rPr>
              <a:t>.</a:t>
            </a:r>
          </a:p>
        </p:txBody>
      </p:sp>
      <p:sp>
        <p:nvSpPr>
          <p:cNvPr id="19" name="文本框 18">
            <a:extLst>
              <a:ext uri="{FF2B5EF4-FFF2-40B4-BE49-F238E27FC236}">
                <a16:creationId xmlns:a16="http://schemas.microsoft.com/office/drawing/2014/main" id="{4A4F4D82-9173-429D-AA03-4BB786DF8C2F}"/>
              </a:ext>
            </a:extLst>
          </p:cNvPr>
          <p:cNvSpPr txBox="1"/>
          <p:nvPr/>
        </p:nvSpPr>
        <p:spPr>
          <a:xfrm>
            <a:off x="4073203" y="144240"/>
            <a:ext cx="7154043" cy="700769"/>
          </a:xfrm>
          <a:prstGeom prst="rect">
            <a:avLst/>
          </a:prstGeom>
          <a:noFill/>
          <a:effectLst/>
        </p:spPr>
        <p:txBody>
          <a:bodyPr>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解决问题的七步骤法应用方法</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9"/>
                                        </p:tgtEl>
                                        <p:attrNameLst>
                                          <p:attrName>style.visibility</p:attrName>
                                        </p:attrNameLst>
                                      </p:cBhvr>
                                      <p:to>
                                        <p:strVal val="visible"/>
                                      </p:to>
                                    </p:set>
                                    <p:anim calcmode="lin" valueType="num">
                                      <p:cBhvr>
                                        <p:cTn id="7" dur="500" fill="hold"/>
                                        <p:tgtEl>
                                          <p:spTgt spid="19"/>
                                        </p:tgtEl>
                                        <p:attrNameLst>
                                          <p:attrName>ppt_w</p:attrName>
                                        </p:attrNameLst>
                                      </p:cBhvr>
                                      <p:tavLst>
                                        <p:tav tm="0">
                                          <p:val>
                                            <p:fltVal val="0"/>
                                          </p:val>
                                        </p:tav>
                                        <p:tav tm="100000">
                                          <p:val>
                                            <p:strVal val="#ppt_w"/>
                                          </p:val>
                                        </p:tav>
                                      </p:tavLst>
                                    </p:anim>
                                    <p:anim calcmode="lin" valueType="num">
                                      <p:cBhvr>
                                        <p:cTn id="8" dur="500" fill="hold"/>
                                        <p:tgtEl>
                                          <p:spTgt spid="1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70" name="Text Box 2">
            <a:extLst>
              <a:ext uri="{FF2B5EF4-FFF2-40B4-BE49-F238E27FC236}">
                <a16:creationId xmlns:a16="http://schemas.microsoft.com/office/drawing/2014/main" id="{C69DCFC7-6FA3-41F7-91FA-CCD719DAA10A}"/>
              </a:ext>
            </a:extLst>
          </p:cNvPr>
          <p:cNvSpPr txBox="1">
            <a:spLocks noChangeArrowheads="1"/>
          </p:cNvSpPr>
          <p:nvPr/>
        </p:nvSpPr>
        <p:spPr bwMode="auto">
          <a:xfrm>
            <a:off x="1485900" y="1944688"/>
            <a:ext cx="13681075" cy="41640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a:latin typeface="+mn-lt"/>
                <a:ea typeface="+mn-ea"/>
                <a:cs typeface="+mn-ea"/>
                <a:sym typeface="+mn-lt"/>
              </a:rPr>
              <a:t>6 ) </a:t>
            </a:r>
            <a:r>
              <a:rPr lang="zh-TW" altLang="en-US" sz="2000" b="1">
                <a:latin typeface="+mn-lt"/>
                <a:ea typeface="+mn-ea"/>
                <a:cs typeface="+mn-ea"/>
                <a:sym typeface="+mn-lt"/>
              </a:rPr>
              <a:t>确定实施措施的方法和途径并作出明确规定</a:t>
            </a:r>
            <a:r>
              <a:rPr lang="en-US" altLang="zh-TW" sz="2000" b="1">
                <a:latin typeface="+mn-lt"/>
                <a:ea typeface="+mn-ea"/>
                <a:cs typeface="+mn-ea"/>
                <a:sym typeface="+mn-lt"/>
              </a:rPr>
              <a:t>,</a:t>
            </a:r>
            <a:r>
              <a:rPr lang="zh-TW" altLang="en-US" sz="2000" b="1">
                <a:latin typeface="+mn-lt"/>
                <a:ea typeface="+mn-ea"/>
                <a:cs typeface="+mn-ea"/>
                <a:sym typeface="+mn-lt"/>
              </a:rPr>
              <a:t>如有必要可以调整制程</a:t>
            </a:r>
            <a:r>
              <a:rPr lang="en-US" altLang="zh-TW" sz="2000" b="1">
                <a:latin typeface="+mn-lt"/>
                <a:ea typeface="+mn-ea"/>
                <a:cs typeface="+mn-ea"/>
                <a:sym typeface="+mn-lt"/>
              </a:rPr>
              <a:t>,</a:t>
            </a:r>
            <a:r>
              <a:rPr lang="zh-TW" altLang="en-US" sz="2000" b="1">
                <a:latin typeface="+mn-lt"/>
                <a:ea typeface="+mn-ea"/>
                <a:cs typeface="+mn-ea"/>
                <a:sym typeface="+mn-lt"/>
              </a:rPr>
              <a:t>或修改控制计划和作业指导书</a:t>
            </a:r>
            <a:r>
              <a:rPr lang="en-US" altLang="zh-TW" sz="2000" b="1">
                <a:latin typeface="+mn-lt"/>
                <a:ea typeface="+mn-ea"/>
                <a:cs typeface="+mn-ea"/>
                <a:sym typeface="+mn-lt"/>
              </a:rPr>
              <a:t>.</a:t>
            </a:r>
          </a:p>
          <a:p>
            <a:pPr eaLnBrk="1" hangingPunct="1">
              <a:lnSpc>
                <a:spcPct val="120000"/>
              </a:lnSpc>
              <a:defRPr/>
            </a:pPr>
            <a:r>
              <a:rPr lang="en-US" altLang="zh-TW" sz="2000" b="1">
                <a:latin typeface="+mn-lt"/>
                <a:ea typeface="+mn-ea"/>
                <a:cs typeface="+mn-ea"/>
                <a:sym typeface="+mn-lt"/>
              </a:rPr>
              <a:t>7 ) </a:t>
            </a:r>
            <a:r>
              <a:rPr lang="zh-TW" altLang="en-US" sz="2000" b="1">
                <a:latin typeface="+mn-lt"/>
                <a:ea typeface="+mn-ea"/>
                <a:cs typeface="+mn-ea"/>
                <a:sym typeface="+mn-lt"/>
              </a:rPr>
              <a:t>确定纠正措施的影响</a:t>
            </a:r>
            <a:r>
              <a:rPr lang="en-US" altLang="zh-TW" sz="2000" b="1">
                <a:latin typeface="+mn-lt"/>
                <a:ea typeface="+mn-ea"/>
                <a:cs typeface="+mn-ea"/>
                <a:sym typeface="+mn-lt"/>
              </a:rPr>
              <a:t>,</a:t>
            </a:r>
            <a:r>
              <a:rPr lang="zh-TW" altLang="en-US" sz="2000" b="1">
                <a:latin typeface="+mn-lt"/>
                <a:ea typeface="+mn-ea"/>
                <a:cs typeface="+mn-ea"/>
                <a:sym typeface="+mn-lt"/>
              </a:rPr>
              <a:t>消除隐患</a:t>
            </a:r>
            <a:r>
              <a:rPr lang="en-US" altLang="zh-TW" sz="2000" b="1">
                <a:latin typeface="+mn-lt"/>
                <a:ea typeface="+mn-ea"/>
                <a:cs typeface="+mn-ea"/>
                <a:sym typeface="+mn-lt"/>
              </a:rPr>
              <a:t>,</a:t>
            </a:r>
            <a:r>
              <a:rPr lang="zh-TW" altLang="en-US" sz="2000" b="1">
                <a:latin typeface="+mn-lt"/>
                <a:ea typeface="+mn-ea"/>
                <a:cs typeface="+mn-ea"/>
                <a:sym typeface="+mn-lt"/>
              </a:rPr>
              <a:t>防止再发生</a:t>
            </a:r>
            <a:r>
              <a:rPr lang="en-US" altLang="zh-TW" sz="2000" b="1">
                <a:latin typeface="+mn-lt"/>
                <a:ea typeface="+mn-ea"/>
                <a:cs typeface="+mn-ea"/>
                <a:sym typeface="+mn-lt"/>
              </a:rPr>
              <a:t>,</a:t>
            </a:r>
            <a:r>
              <a:rPr lang="zh-TW" altLang="en-US" sz="2000" b="1">
                <a:latin typeface="+mn-lt"/>
                <a:ea typeface="+mn-ea"/>
                <a:cs typeface="+mn-ea"/>
                <a:sym typeface="+mn-lt"/>
              </a:rPr>
              <a:t>包括</a:t>
            </a:r>
            <a:r>
              <a:rPr lang="en-US" altLang="zh-TW" sz="2000" b="1">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类似产品的类似过程中的问题</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修订</a:t>
            </a:r>
            <a:r>
              <a:rPr lang="en-US" altLang="zh-TW" sz="2000">
                <a:latin typeface="+mn-lt"/>
                <a:ea typeface="+mn-ea"/>
                <a:cs typeface="+mn-ea"/>
                <a:sym typeface="+mn-lt"/>
              </a:rPr>
              <a:t>FMEA</a:t>
            </a:r>
            <a:r>
              <a:rPr lang="zh-TW" altLang="en-US" sz="2000">
                <a:latin typeface="+mn-lt"/>
                <a:ea typeface="+mn-ea"/>
                <a:cs typeface="+mn-ea"/>
                <a:sym typeface="+mn-lt"/>
              </a:rPr>
              <a:t>文件</a:t>
            </a:r>
            <a:r>
              <a:rPr lang="en-US" altLang="zh-TW" sz="2000">
                <a:latin typeface="+mn-lt"/>
                <a:ea typeface="+mn-ea"/>
                <a:cs typeface="+mn-ea"/>
                <a:sym typeface="+mn-lt"/>
              </a:rPr>
              <a:t>,</a:t>
            </a:r>
            <a:r>
              <a:rPr lang="zh-TW" altLang="en-US" sz="2000">
                <a:latin typeface="+mn-lt"/>
                <a:ea typeface="+mn-ea"/>
                <a:cs typeface="+mn-ea"/>
                <a:sym typeface="+mn-lt"/>
              </a:rPr>
              <a:t>识别具体的失败模式与分析效果</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修订监控计划</a:t>
            </a:r>
            <a:r>
              <a:rPr lang="en-US" altLang="zh-TW" sz="2000">
                <a:latin typeface="+mn-lt"/>
                <a:ea typeface="+mn-ea"/>
                <a:cs typeface="+mn-ea"/>
                <a:sym typeface="+mn-lt"/>
              </a:rPr>
              <a:t>,</a:t>
            </a:r>
            <a:r>
              <a:rPr lang="zh-TW" altLang="en-US" sz="2000">
                <a:latin typeface="+mn-lt"/>
                <a:ea typeface="+mn-ea"/>
                <a:cs typeface="+mn-ea"/>
                <a:sym typeface="+mn-lt"/>
              </a:rPr>
              <a:t>改进制程</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修订指导书</a:t>
            </a:r>
            <a:r>
              <a:rPr lang="en-US" altLang="zh-TW" sz="2000">
                <a:latin typeface="+mn-lt"/>
                <a:ea typeface="+mn-ea"/>
                <a:cs typeface="+mn-ea"/>
                <a:sym typeface="+mn-lt"/>
              </a:rPr>
              <a:t>,</a:t>
            </a:r>
            <a:r>
              <a:rPr lang="zh-TW" altLang="en-US" sz="2000">
                <a:latin typeface="+mn-lt"/>
                <a:ea typeface="+mn-ea"/>
                <a:cs typeface="+mn-ea"/>
                <a:sym typeface="+mn-lt"/>
              </a:rPr>
              <a:t>改进作业方法</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发行联络文件</a:t>
            </a:r>
            <a:r>
              <a:rPr lang="en-US" altLang="zh-TW" sz="2000">
                <a:latin typeface="+mn-lt"/>
                <a:ea typeface="+mn-ea"/>
                <a:cs typeface="+mn-ea"/>
                <a:sym typeface="+mn-lt"/>
              </a:rPr>
              <a:t>,</a:t>
            </a:r>
            <a:r>
              <a:rPr lang="zh-TW" altLang="en-US" sz="2000">
                <a:latin typeface="+mn-lt"/>
                <a:ea typeface="+mn-ea"/>
                <a:cs typeface="+mn-ea"/>
                <a:sym typeface="+mn-lt"/>
              </a:rPr>
              <a:t>让相关部门充分认识</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必要时报告顾客</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必要时发行</a:t>
            </a:r>
            <a:r>
              <a:rPr lang="en-US" altLang="zh-TW" sz="2000">
                <a:latin typeface="+mn-lt"/>
                <a:ea typeface="+mn-ea"/>
                <a:cs typeface="+mn-ea"/>
                <a:sym typeface="+mn-lt"/>
              </a:rPr>
              <a:t>CAR</a:t>
            </a:r>
            <a:r>
              <a:rPr lang="zh-TW" altLang="en-US" sz="2000">
                <a:latin typeface="+mn-lt"/>
                <a:ea typeface="+mn-ea"/>
                <a:cs typeface="+mn-ea"/>
                <a:sym typeface="+mn-lt"/>
              </a:rPr>
              <a:t>文件</a:t>
            </a:r>
            <a:r>
              <a:rPr lang="en-US" altLang="zh-TW" sz="2000">
                <a:latin typeface="+mn-lt"/>
                <a:ea typeface="+mn-ea"/>
                <a:cs typeface="+mn-ea"/>
                <a:sym typeface="+mn-lt"/>
              </a:rPr>
              <a:t>.</a:t>
            </a:r>
            <a:endParaRPr lang="en-US" altLang="zh-TW" sz="2000" b="1">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a:latin typeface="+mn-lt"/>
                <a:ea typeface="+mn-ea"/>
                <a:cs typeface="+mn-ea"/>
                <a:sym typeface="+mn-lt"/>
              </a:rPr>
              <a:t>2.3.3 </a:t>
            </a:r>
            <a:r>
              <a:rPr lang="zh-TW" altLang="en-US" sz="2000" b="1">
                <a:latin typeface="+mn-lt"/>
                <a:ea typeface="+mn-ea"/>
                <a:cs typeface="+mn-ea"/>
                <a:sym typeface="+mn-lt"/>
              </a:rPr>
              <a:t>解决问题七步骤法实施流程</a:t>
            </a:r>
          </a:p>
          <a:p>
            <a:pPr eaLnBrk="1" hangingPunct="1">
              <a:lnSpc>
                <a:spcPct val="120000"/>
              </a:lnSpc>
              <a:buFont typeface="Wingdings" panose="05000000000000000000" pitchFamily="2" charset="2"/>
              <a:buNone/>
              <a:defRPr/>
            </a:pPr>
            <a:endParaRPr lang="en-US" altLang="zh-TW" sz="2000" b="1">
              <a:latin typeface="+mn-lt"/>
              <a:ea typeface="+mn-ea"/>
              <a:cs typeface="+mn-ea"/>
              <a:sym typeface="+mn-lt"/>
            </a:endParaRPr>
          </a:p>
        </p:txBody>
      </p:sp>
      <p:sp>
        <p:nvSpPr>
          <p:cNvPr id="4" name="文本框 3">
            <a:extLst>
              <a:ext uri="{FF2B5EF4-FFF2-40B4-BE49-F238E27FC236}">
                <a16:creationId xmlns:a16="http://schemas.microsoft.com/office/drawing/2014/main" id="{374BF64D-1EC3-4D82-9058-5C7400F79804}"/>
              </a:ext>
            </a:extLst>
          </p:cNvPr>
          <p:cNvSpPr txBox="1"/>
          <p:nvPr/>
        </p:nvSpPr>
        <p:spPr>
          <a:xfrm>
            <a:off x="4073203" y="144240"/>
            <a:ext cx="7154043" cy="700769"/>
          </a:xfrm>
          <a:prstGeom prst="rect">
            <a:avLst/>
          </a:prstGeom>
          <a:noFill/>
          <a:effectLst/>
        </p:spPr>
        <p:txBody>
          <a:bodyPr>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解决问题的七步骤法应用方法</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8" name="Rectangle 2">
            <a:extLst>
              <a:ext uri="{FF2B5EF4-FFF2-40B4-BE49-F238E27FC236}">
                <a16:creationId xmlns:a16="http://schemas.microsoft.com/office/drawing/2014/main" id="{49035EF5-6F80-460D-BAF3-E9050714E879}"/>
              </a:ext>
            </a:extLst>
          </p:cNvPr>
          <p:cNvSpPr>
            <a:spLocks noChangeArrowheads="1"/>
          </p:cNvSpPr>
          <p:nvPr/>
        </p:nvSpPr>
        <p:spPr bwMode="auto">
          <a:xfrm>
            <a:off x="5243513" y="852488"/>
            <a:ext cx="3648075" cy="520700"/>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1800">
                <a:cs typeface="+mn-ea"/>
                <a:sym typeface="+mn-lt"/>
              </a:rPr>
              <a:t>1.</a:t>
            </a:r>
            <a:r>
              <a:rPr lang="zh-TW" altLang="en-US" sz="1800">
                <a:cs typeface="+mn-ea"/>
                <a:sym typeface="+mn-lt"/>
              </a:rPr>
              <a:t>描述问题</a:t>
            </a:r>
          </a:p>
        </p:txBody>
      </p:sp>
      <p:sp>
        <p:nvSpPr>
          <p:cNvPr id="101379" name="Rectangle 3">
            <a:extLst>
              <a:ext uri="{FF2B5EF4-FFF2-40B4-BE49-F238E27FC236}">
                <a16:creationId xmlns:a16="http://schemas.microsoft.com/office/drawing/2014/main" id="{3AB02570-9E25-4D0E-B056-07D9047A0AE1}"/>
              </a:ext>
            </a:extLst>
          </p:cNvPr>
          <p:cNvSpPr>
            <a:spLocks noChangeArrowheads="1"/>
          </p:cNvSpPr>
          <p:nvPr/>
        </p:nvSpPr>
        <p:spPr bwMode="auto">
          <a:xfrm>
            <a:off x="2963863" y="1976438"/>
            <a:ext cx="2735262" cy="520700"/>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1800">
                <a:cs typeface="+mn-ea"/>
                <a:sym typeface="+mn-lt"/>
              </a:rPr>
              <a:t>2.</a:t>
            </a:r>
            <a:r>
              <a:rPr lang="zh-TW" altLang="en-US" sz="1800">
                <a:cs typeface="+mn-ea"/>
                <a:sym typeface="+mn-lt"/>
              </a:rPr>
              <a:t>临时措施</a:t>
            </a:r>
          </a:p>
        </p:txBody>
      </p:sp>
      <p:sp>
        <p:nvSpPr>
          <p:cNvPr id="101380" name="Rectangle 4">
            <a:extLst>
              <a:ext uri="{FF2B5EF4-FFF2-40B4-BE49-F238E27FC236}">
                <a16:creationId xmlns:a16="http://schemas.microsoft.com/office/drawing/2014/main" id="{4AD5C0F1-CD43-4195-AA3F-BDB0402EE7ED}"/>
              </a:ext>
            </a:extLst>
          </p:cNvPr>
          <p:cNvSpPr>
            <a:spLocks noChangeArrowheads="1"/>
          </p:cNvSpPr>
          <p:nvPr/>
        </p:nvSpPr>
        <p:spPr bwMode="auto">
          <a:xfrm>
            <a:off x="8550275" y="1976438"/>
            <a:ext cx="3190875" cy="520700"/>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1800">
                <a:cs typeface="+mn-ea"/>
                <a:sym typeface="+mn-lt"/>
              </a:rPr>
              <a:t>3.</a:t>
            </a:r>
            <a:r>
              <a:rPr lang="zh-TW" altLang="en-US" sz="1800">
                <a:cs typeface="+mn-ea"/>
                <a:sym typeface="+mn-lt"/>
              </a:rPr>
              <a:t>根本原因分析</a:t>
            </a:r>
          </a:p>
        </p:txBody>
      </p:sp>
      <p:sp>
        <p:nvSpPr>
          <p:cNvPr id="101381" name="Rectangle 5">
            <a:extLst>
              <a:ext uri="{FF2B5EF4-FFF2-40B4-BE49-F238E27FC236}">
                <a16:creationId xmlns:a16="http://schemas.microsoft.com/office/drawing/2014/main" id="{76A3E0A8-342B-43AB-8946-B712AAE00136}"/>
              </a:ext>
            </a:extLst>
          </p:cNvPr>
          <p:cNvSpPr>
            <a:spLocks noChangeArrowheads="1"/>
          </p:cNvSpPr>
          <p:nvPr/>
        </p:nvSpPr>
        <p:spPr bwMode="auto">
          <a:xfrm>
            <a:off x="5243513" y="3952875"/>
            <a:ext cx="3876675" cy="519113"/>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检验处理方案效果</a:t>
            </a:r>
          </a:p>
        </p:txBody>
      </p:sp>
      <p:sp>
        <p:nvSpPr>
          <p:cNvPr id="101382" name="Rectangle 6">
            <a:extLst>
              <a:ext uri="{FF2B5EF4-FFF2-40B4-BE49-F238E27FC236}">
                <a16:creationId xmlns:a16="http://schemas.microsoft.com/office/drawing/2014/main" id="{7E47B438-5BEA-49AF-8C4F-469C01F30B16}"/>
              </a:ext>
            </a:extLst>
          </p:cNvPr>
          <p:cNvSpPr>
            <a:spLocks noChangeArrowheads="1"/>
          </p:cNvSpPr>
          <p:nvPr/>
        </p:nvSpPr>
        <p:spPr bwMode="auto">
          <a:xfrm>
            <a:off x="5243513" y="3224213"/>
            <a:ext cx="3876675" cy="520700"/>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选择最佳处理方案</a:t>
            </a:r>
          </a:p>
        </p:txBody>
      </p:sp>
      <p:sp>
        <p:nvSpPr>
          <p:cNvPr id="101383" name="Rectangle 7">
            <a:extLst>
              <a:ext uri="{FF2B5EF4-FFF2-40B4-BE49-F238E27FC236}">
                <a16:creationId xmlns:a16="http://schemas.microsoft.com/office/drawing/2014/main" id="{112F9542-2F33-4E73-B3A1-DAACFB8D8B69}"/>
              </a:ext>
            </a:extLst>
          </p:cNvPr>
          <p:cNvSpPr>
            <a:spLocks noChangeArrowheads="1"/>
          </p:cNvSpPr>
          <p:nvPr/>
        </p:nvSpPr>
        <p:spPr bwMode="auto">
          <a:xfrm>
            <a:off x="5472113" y="5305425"/>
            <a:ext cx="3648075" cy="519113"/>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1800">
                <a:cs typeface="+mn-ea"/>
                <a:sym typeface="+mn-lt"/>
              </a:rPr>
              <a:t>4.</a:t>
            </a:r>
            <a:r>
              <a:rPr lang="zh-TW" altLang="en-US" sz="1800">
                <a:cs typeface="+mn-ea"/>
                <a:sym typeface="+mn-lt"/>
              </a:rPr>
              <a:t>实施永久性措施</a:t>
            </a:r>
          </a:p>
        </p:txBody>
      </p:sp>
      <p:sp>
        <p:nvSpPr>
          <p:cNvPr id="101384" name="Rectangle 8">
            <a:extLst>
              <a:ext uri="{FF2B5EF4-FFF2-40B4-BE49-F238E27FC236}">
                <a16:creationId xmlns:a16="http://schemas.microsoft.com/office/drawing/2014/main" id="{6A42C056-1FD3-4500-A700-7997DEF070B5}"/>
              </a:ext>
            </a:extLst>
          </p:cNvPr>
          <p:cNvSpPr>
            <a:spLocks noChangeArrowheads="1"/>
          </p:cNvSpPr>
          <p:nvPr/>
        </p:nvSpPr>
        <p:spPr bwMode="auto">
          <a:xfrm>
            <a:off x="9005888" y="6864350"/>
            <a:ext cx="2736850" cy="520700"/>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1800">
                <a:cs typeface="+mn-ea"/>
                <a:sym typeface="+mn-lt"/>
              </a:rPr>
              <a:t>6.</a:t>
            </a:r>
            <a:r>
              <a:rPr lang="zh-TW" altLang="en-US" sz="1800">
                <a:cs typeface="+mn-ea"/>
                <a:sym typeface="+mn-lt"/>
              </a:rPr>
              <a:t>控制</a:t>
            </a:r>
          </a:p>
        </p:txBody>
      </p:sp>
      <p:sp>
        <p:nvSpPr>
          <p:cNvPr id="101385" name="Rectangle 9">
            <a:extLst>
              <a:ext uri="{FF2B5EF4-FFF2-40B4-BE49-F238E27FC236}">
                <a16:creationId xmlns:a16="http://schemas.microsoft.com/office/drawing/2014/main" id="{09DE5E22-6557-40B8-8F4C-A9D035AFB241}"/>
              </a:ext>
            </a:extLst>
          </p:cNvPr>
          <p:cNvSpPr>
            <a:spLocks noChangeArrowheads="1"/>
          </p:cNvSpPr>
          <p:nvPr/>
        </p:nvSpPr>
        <p:spPr bwMode="auto">
          <a:xfrm>
            <a:off x="3076575" y="6864350"/>
            <a:ext cx="2736850" cy="520700"/>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1800">
                <a:cs typeface="+mn-ea"/>
                <a:sym typeface="+mn-lt"/>
              </a:rPr>
              <a:t>5.</a:t>
            </a:r>
            <a:r>
              <a:rPr lang="zh-TW" altLang="en-US" sz="1800">
                <a:cs typeface="+mn-ea"/>
                <a:sym typeface="+mn-lt"/>
              </a:rPr>
              <a:t>验证</a:t>
            </a:r>
          </a:p>
        </p:txBody>
      </p:sp>
      <p:sp>
        <p:nvSpPr>
          <p:cNvPr id="101386" name="Rectangle 10">
            <a:extLst>
              <a:ext uri="{FF2B5EF4-FFF2-40B4-BE49-F238E27FC236}">
                <a16:creationId xmlns:a16="http://schemas.microsoft.com/office/drawing/2014/main" id="{C8B4D0C0-2014-45BC-88B0-09BBA6CE75A3}"/>
              </a:ext>
            </a:extLst>
          </p:cNvPr>
          <p:cNvSpPr>
            <a:spLocks noChangeArrowheads="1"/>
          </p:cNvSpPr>
          <p:nvPr/>
        </p:nvSpPr>
        <p:spPr bwMode="auto">
          <a:xfrm>
            <a:off x="5357813" y="8424863"/>
            <a:ext cx="3648075" cy="520700"/>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1800">
                <a:cs typeface="+mn-ea"/>
                <a:sym typeface="+mn-lt"/>
              </a:rPr>
              <a:t>7.</a:t>
            </a:r>
            <a:r>
              <a:rPr lang="zh-TW" altLang="en-US" sz="1800">
                <a:cs typeface="+mn-ea"/>
                <a:sym typeface="+mn-lt"/>
              </a:rPr>
              <a:t>预防</a:t>
            </a:r>
          </a:p>
        </p:txBody>
      </p:sp>
      <p:sp>
        <p:nvSpPr>
          <p:cNvPr id="101387" name="Line 11">
            <a:extLst>
              <a:ext uri="{FF2B5EF4-FFF2-40B4-BE49-F238E27FC236}">
                <a16:creationId xmlns:a16="http://schemas.microsoft.com/office/drawing/2014/main" id="{A832E82E-D3FC-41F9-9609-1C9E02D6A668}"/>
              </a:ext>
            </a:extLst>
          </p:cNvPr>
          <p:cNvSpPr>
            <a:spLocks noChangeShapeType="1"/>
          </p:cNvSpPr>
          <p:nvPr/>
        </p:nvSpPr>
        <p:spPr bwMode="auto">
          <a:xfrm>
            <a:off x="4217988" y="1663700"/>
            <a:ext cx="5586412"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101388" name="Line 12">
            <a:extLst>
              <a:ext uri="{FF2B5EF4-FFF2-40B4-BE49-F238E27FC236}">
                <a16:creationId xmlns:a16="http://schemas.microsoft.com/office/drawing/2014/main" id="{6ECAA558-828F-4F7E-9565-D5DBBDEF65FC}"/>
              </a:ext>
            </a:extLst>
          </p:cNvPr>
          <p:cNvSpPr>
            <a:spLocks noChangeShapeType="1"/>
          </p:cNvSpPr>
          <p:nvPr/>
        </p:nvSpPr>
        <p:spPr bwMode="auto">
          <a:xfrm>
            <a:off x="4217988" y="2913063"/>
            <a:ext cx="5586412"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101389" name="Line 13">
            <a:extLst>
              <a:ext uri="{FF2B5EF4-FFF2-40B4-BE49-F238E27FC236}">
                <a16:creationId xmlns:a16="http://schemas.microsoft.com/office/drawing/2014/main" id="{BF92ACC8-9D7A-4FC7-A9BB-CCB94CE67676}"/>
              </a:ext>
            </a:extLst>
          </p:cNvPr>
          <p:cNvSpPr>
            <a:spLocks noChangeShapeType="1"/>
          </p:cNvSpPr>
          <p:nvPr/>
        </p:nvSpPr>
        <p:spPr bwMode="auto">
          <a:xfrm>
            <a:off x="4217988" y="1663700"/>
            <a:ext cx="0" cy="312738"/>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101390" name="Line 14">
            <a:extLst>
              <a:ext uri="{FF2B5EF4-FFF2-40B4-BE49-F238E27FC236}">
                <a16:creationId xmlns:a16="http://schemas.microsoft.com/office/drawing/2014/main" id="{9D5700E4-5337-4862-814F-EAA001275E02}"/>
              </a:ext>
            </a:extLst>
          </p:cNvPr>
          <p:cNvSpPr>
            <a:spLocks noChangeShapeType="1"/>
          </p:cNvSpPr>
          <p:nvPr/>
        </p:nvSpPr>
        <p:spPr bwMode="auto">
          <a:xfrm flipV="1">
            <a:off x="4217988" y="2497138"/>
            <a:ext cx="0" cy="41592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101391" name="Line 15">
            <a:extLst>
              <a:ext uri="{FF2B5EF4-FFF2-40B4-BE49-F238E27FC236}">
                <a16:creationId xmlns:a16="http://schemas.microsoft.com/office/drawing/2014/main" id="{8EC59F2C-9006-4AE5-BA58-976C4B6D7C43}"/>
              </a:ext>
            </a:extLst>
          </p:cNvPr>
          <p:cNvSpPr>
            <a:spLocks noChangeShapeType="1"/>
          </p:cNvSpPr>
          <p:nvPr/>
        </p:nvSpPr>
        <p:spPr bwMode="auto">
          <a:xfrm>
            <a:off x="9804400" y="1663700"/>
            <a:ext cx="0" cy="312738"/>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101392" name="Line 16">
            <a:extLst>
              <a:ext uri="{FF2B5EF4-FFF2-40B4-BE49-F238E27FC236}">
                <a16:creationId xmlns:a16="http://schemas.microsoft.com/office/drawing/2014/main" id="{4081B89E-B6E6-4C73-8564-1D32A5ADDCD3}"/>
              </a:ext>
            </a:extLst>
          </p:cNvPr>
          <p:cNvSpPr>
            <a:spLocks noChangeShapeType="1"/>
          </p:cNvSpPr>
          <p:nvPr/>
        </p:nvSpPr>
        <p:spPr bwMode="auto">
          <a:xfrm flipV="1">
            <a:off x="9804400" y="2497138"/>
            <a:ext cx="0" cy="41592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101393" name="Line 17">
            <a:extLst>
              <a:ext uri="{FF2B5EF4-FFF2-40B4-BE49-F238E27FC236}">
                <a16:creationId xmlns:a16="http://schemas.microsoft.com/office/drawing/2014/main" id="{C8B8974F-5770-4EF6-BF8D-EF7B354E701A}"/>
              </a:ext>
            </a:extLst>
          </p:cNvPr>
          <p:cNvSpPr>
            <a:spLocks noChangeShapeType="1"/>
          </p:cNvSpPr>
          <p:nvPr/>
        </p:nvSpPr>
        <p:spPr bwMode="auto">
          <a:xfrm>
            <a:off x="7067550" y="1144588"/>
            <a:ext cx="0" cy="519112"/>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101394" name="Line 18">
            <a:extLst>
              <a:ext uri="{FF2B5EF4-FFF2-40B4-BE49-F238E27FC236}">
                <a16:creationId xmlns:a16="http://schemas.microsoft.com/office/drawing/2014/main" id="{AB39E905-E88B-4365-B4D0-7EF29D126B8C}"/>
              </a:ext>
            </a:extLst>
          </p:cNvPr>
          <p:cNvSpPr>
            <a:spLocks noChangeShapeType="1"/>
          </p:cNvSpPr>
          <p:nvPr/>
        </p:nvSpPr>
        <p:spPr bwMode="auto">
          <a:xfrm>
            <a:off x="7181850" y="2913063"/>
            <a:ext cx="0" cy="31115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101395" name="Line 19">
            <a:extLst>
              <a:ext uri="{FF2B5EF4-FFF2-40B4-BE49-F238E27FC236}">
                <a16:creationId xmlns:a16="http://schemas.microsoft.com/office/drawing/2014/main" id="{C94D5887-5D65-40DA-9D1F-58F037BFB75C}"/>
              </a:ext>
            </a:extLst>
          </p:cNvPr>
          <p:cNvSpPr>
            <a:spLocks noChangeShapeType="1"/>
          </p:cNvSpPr>
          <p:nvPr/>
        </p:nvSpPr>
        <p:spPr bwMode="auto">
          <a:xfrm>
            <a:off x="7181850" y="4471988"/>
            <a:ext cx="0" cy="833437"/>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101396" name="Line 20">
            <a:extLst>
              <a:ext uri="{FF2B5EF4-FFF2-40B4-BE49-F238E27FC236}">
                <a16:creationId xmlns:a16="http://schemas.microsoft.com/office/drawing/2014/main" id="{DE397B15-6927-46F7-8E62-B1487CC45BCD}"/>
              </a:ext>
            </a:extLst>
          </p:cNvPr>
          <p:cNvSpPr>
            <a:spLocks noChangeShapeType="1"/>
          </p:cNvSpPr>
          <p:nvPr/>
        </p:nvSpPr>
        <p:spPr bwMode="auto">
          <a:xfrm>
            <a:off x="4445000" y="6448425"/>
            <a:ext cx="5929313"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101397" name="Line 21">
            <a:extLst>
              <a:ext uri="{FF2B5EF4-FFF2-40B4-BE49-F238E27FC236}">
                <a16:creationId xmlns:a16="http://schemas.microsoft.com/office/drawing/2014/main" id="{A14E13B6-1340-4FA2-86E9-FAD93321ADC4}"/>
              </a:ext>
            </a:extLst>
          </p:cNvPr>
          <p:cNvSpPr>
            <a:spLocks noChangeShapeType="1"/>
          </p:cNvSpPr>
          <p:nvPr/>
        </p:nvSpPr>
        <p:spPr bwMode="auto">
          <a:xfrm>
            <a:off x="7181850" y="5824538"/>
            <a:ext cx="0" cy="623887"/>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101398" name="Line 22">
            <a:extLst>
              <a:ext uri="{FF2B5EF4-FFF2-40B4-BE49-F238E27FC236}">
                <a16:creationId xmlns:a16="http://schemas.microsoft.com/office/drawing/2014/main" id="{0032A9BF-1066-497E-846A-CF05C3AC62DF}"/>
              </a:ext>
            </a:extLst>
          </p:cNvPr>
          <p:cNvSpPr>
            <a:spLocks noChangeShapeType="1"/>
          </p:cNvSpPr>
          <p:nvPr/>
        </p:nvSpPr>
        <p:spPr bwMode="auto">
          <a:xfrm>
            <a:off x="4445000" y="6448425"/>
            <a:ext cx="0" cy="41592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101399" name="Line 23">
            <a:extLst>
              <a:ext uri="{FF2B5EF4-FFF2-40B4-BE49-F238E27FC236}">
                <a16:creationId xmlns:a16="http://schemas.microsoft.com/office/drawing/2014/main" id="{31AEF57E-5449-4F61-9931-32B6E4370275}"/>
              </a:ext>
            </a:extLst>
          </p:cNvPr>
          <p:cNvSpPr>
            <a:spLocks noChangeShapeType="1"/>
          </p:cNvSpPr>
          <p:nvPr/>
        </p:nvSpPr>
        <p:spPr bwMode="auto">
          <a:xfrm>
            <a:off x="10374313" y="6448425"/>
            <a:ext cx="0" cy="41592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101400" name="Line 24">
            <a:extLst>
              <a:ext uri="{FF2B5EF4-FFF2-40B4-BE49-F238E27FC236}">
                <a16:creationId xmlns:a16="http://schemas.microsoft.com/office/drawing/2014/main" id="{A8B6533B-518E-47A2-9555-B8667DE99BF8}"/>
              </a:ext>
            </a:extLst>
          </p:cNvPr>
          <p:cNvSpPr>
            <a:spLocks noChangeShapeType="1"/>
          </p:cNvSpPr>
          <p:nvPr/>
        </p:nvSpPr>
        <p:spPr bwMode="auto">
          <a:xfrm>
            <a:off x="4330700" y="7800975"/>
            <a:ext cx="6043613"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101401" name="Line 25">
            <a:extLst>
              <a:ext uri="{FF2B5EF4-FFF2-40B4-BE49-F238E27FC236}">
                <a16:creationId xmlns:a16="http://schemas.microsoft.com/office/drawing/2014/main" id="{94AE93CF-8E64-45E4-89A1-F99D9E5E3865}"/>
              </a:ext>
            </a:extLst>
          </p:cNvPr>
          <p:cNvSpPr>
            <a:spLocks noChangeShapeType="1"/>
          </p:cNvSpPr>
          <p:nvPr/>
        </p:nvSpPr>
        <p:spPr bwMode="auto">
          <a:xfrm flipV="1">
            <a:off x="4330700" y="7385050"/>
            <a:ext cx="0" cy="41592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101402" name="Line 26">
            <a:extLst>
              <a:ext uri="{FF2B5EF4-FFF2-40B4-BE49-F238E27FC236}">
                <a16:creationId xmlns:a16="http://schemas.microsoft.com/office/drawing/2014/main" id="{2E7A7C0A-B771-40D2-93CE-513926F07A0C}"/>
              </a:ext>
            </a:extLst>
          </p:cNvPr>
          <p:cNvSpPr>
            <a:spLocks noChangeShapeType="1"/>
          </p:cNvSpPr>
          <p:nvPr/>
        </p:nvSpPr>
        <p:spPr bwMode="auto">
          <a:xfrm flipV="1">
            <a:off x="10374313" y="7385050"/>
            <a:ext cx="0" cy="41592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101403" name="Line 27">
            <a:extLst>
              <a:ext uri="{FF2B5EF4-FFF2-40B4-BE49-F238E27FC236}">
                <a16:creationId xmlns:a16="http://schemas.microsoft.com/office/drawing/2014/main" id="{9D33471D-D171-4306-807B-97F82B9FB55D}"/>
              </a:ext>
            </a:extLst>
          </p:cNvPr>
          <p:cNvSpPr>
            <a:spLocks noChangeShapeType="1"/>
          </p:cNvSpPr>
          <p:nvPr/>
        </p:nvSpPr>
        <p:spPr bwMode="auto">
          <a:xfrm>
            <a:off x="7181850" y="7800975"/>
            <a:ext cx="0" cy="623888"/>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101404" name="Line 28">
            <a:extLst>
              <a:ext uri="{FF2B5EF4-FFF2-40B4-BE49-F238E27FC236}">
                <a16:creationId xmlns:a16="http://schemas.microsoft.com/office/drawing/2014/main" id="{946E4E52-EFF2-4FAC-9976-4E4F3B8673A8}"/>
              </a:ext>
            </a:extLst>
          </p:cNvPr>
          <p:cNvSpPr>
            <a:spLocks noChangeShapeType="1"/>
          </p:cNvSpPr>
          <p:nvPr/>
        </p:nvSpPr>
        <p:spPr bwMode="auto">
          <a:xfrm>
            <a:off x="9120188" y="4264025"/>
            <a:ext cx="3989387"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101405" name="Line 29">
            <a:extLst>
              <a:ext uri="{FF2B5EF4-FFF2-40B4-BE49-F238E27FC236}">
                <a16:creationId xmlns:a16="http://schemas.microsoft.com/office/drawing/2014/main" id="{39EE294E-E277-4753-B4D8-0FEA6960AE17}"/>
              </a:ext>
            </a:extLst>
          </p:cNvPr>
          <p:cNvSpPr>
            <a:spLocks noChangeShapeType="1"/>
          </p:cNvSpPr>
          <p:nvPr/>
        </p:nvSpPr>
        <p:spPr bwMode="auto">
          <a:xfrm flipV="1">
            <a:off x="13109575" y="2287588"/>
            <a:ext cx="0" cy="1976437"/>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101406" name="Line 30">
            <a:extLst>
              <a:ext uri="{FF2B5EF4-FFF2-40B4-BE49-F238E27FC236}">
                <a16:creationId xmlns:a16="http://schemas.microsoft.com/office/drawing/2014/main" id="{3DFAC928-3EF9-4B34-8611-7A3287810B59}"/>
              </a:ext>
            </a:extLst>
          </p:cNvPr>
          <p:cNvSpPr>
            <a:spLocks noChangeShapeType="1"/>
          </p:cNvSpPr>
          <p:nvPr/>
        </p:nvSpPr>
        <p:spPr bwMode="auto">
          <a:xfrm flipH="1">
            <a:off x="11741150" y="2287588"/>
            <a:ext cx="1368425"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101407" name="Line 31">
            <a:extLst>
              <a:ext uri="{FF2B5EF4-FFF2-40B4-BE49-F238E27FC236}">
                <a16:creationId xmlns:a16="http://schemas.microsoft.com/office/drawing/2014/main" id="{E2990C8F-2C4D-46A2-96C8-455207A5F9FE}"/>
              </a:ext>
            </a:extLst>
          </p:cNvPr>
          <p:cNvSpPr>
            <a:spLocks noChangeShapeType="1"/>
          </p:cNvSpPr>
          <p:nvPr/>
        </p:nvSpPr>
        <p:spPr bwMode="auto">
          <a:xfrm>
            <a:off x="11742738" y="7073900"/>
            <a:ext cx="911225"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101408" name="Line 32">
            <a:extLst>
              <a:ext uri="{FF2B5EF4-FFF2-40B4-BE49-F238E27FC236}">
                <a16:creationId xmlns:a16="http://schemas.microsoft.com/office/drawing/2014/main" id="{4847DE59-359E-43EC-AE60-56FE3C8B981D}"/>
              </a:ext>
            </a:extLst>
          </p:cNvPr>
          <p:cNvSpPr>
            <a:spLocks noChangeShapeType="1"/>
          </p:cNvSpPr>
          <p:nvPr/>
        </p:nvSpPr>
        <p:spPr bwMode="auto">
          <a:xfrm flipV="1">
            <a:off x="12653963" y="3536950"/>
            <a:ext cx="0" cy="353695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101409" name="Line 33">
            <a:extLst>
              <a:ext uri="{FF2B5EF4-FFF2-40B4-BE49-F238E27FC236}">
                <a16:creationId xmlns:a16="http://schemas.microsoft.com/office/drawing/2014/main" id="{BE6B3077-FC91-4EBA-844C-7BEE09104902}"/>
              </a:ext>
            </a:extLst>
          </p:cNvPr>
          <p:cNvSpPr>
            <a:spLocks noChangeShapeType="1"/>
          </p:cNvSpPr>
          <p:nvPr/>
        </p:nvSpPr>
        <p:spPr bwMode="auto">
          <a:xfrm flipH="1">
            <a:off x="9120188" y="3536950"/>
            <a:ext cx="3533775"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101410" name="Line 34">
            <a:extLst>
              <a:ext uri="{FF2B5EF4-FFF2-40B4-BE49-F238E27FC236}">
                <a16:creationId xmlns:a16="http://schemas.microsoft.com/office/drawing/2014/main" id="{6820E07A-6F75-4D5C-AAA5-AADF087B4E3A}"/>
              </a:ext>
            </a:extLst>
          </p:cNvPr>
          <p:cNvSpPr>
            <a:spLocks noChangeShapeType="1"/>
          </p:cNvSpPr>
          <p:nvPr/>
        </p:nvSpPr>
        <p:spPr bwMode="auto">
          <a:xfrm flipH="1">
            <a:off x="2051050" y="7177088"/>
            <a:ext cx="1025525"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101411" name="Line 35">
            <a:extLst>
              <a:ext uri="{FF2B5EF4-FFF2-40B4-BE49-F238E27FC236}">
                <a16:creationId xmlns:a16="http://schemas.microsoft.com/office/drawing/2014/main" id="{43193475-3468-48F6-A30B-71F7AFCD7911}"/>
              </a:ext>
            </a:extLst>
          </p:cNvPr>
          <p:cNvSpPr>
            <a:spLocks noChangeShapeType="1"/>
          </p:cNvSpPr>
          <p:nvPr/>
        </p:nvSpPr>
        <p:spPr bwMode="auto">
          <a:xfrm flipV="1">
            <a:off x="2051050" y="3536950"/>
            <a:ext cx="0" cy="3640138"/>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101412" name="Line 36">
            <a:extLst>
              <a:ext uri="{FF2B5EF4-FFF2-40B4-BE49-F238E27FC236}">
                <a16:creationId xmlns:a16="http://schemas.microsoft.com/office/drawing/2014/main" id="{48486283-1B6E-481D-A872-F73EA8430E7E}"/>
              </a:ext>
            </a:extLst>
          </p:cNvPr>
          <p:cNvSpPr>
            <a:spLocks noChangeShapeType="1"/>
          </p:cNvSpPr>
          <p:nvPr/>
        </p:nvSpPr>
        <p:spPr bwMode="auto">
          <a:xfrm>
            <a:off x="2051050" y="3536950"/>
            <a:ext cx="3192463"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lIns="131644" tIns="65823" rIns="131644" bIns="65823"/>
          <a:lstStyle/>
          <a:p>
            <a:pPr eaLnBrk="1" hangingPunct="1">
              <a:lnSpc>
                <a:spcPct val="120000"/>
              </a:lnSpc>
              <a:defRPr/>
            </a:pPr>
            <a:endParaRPr lang="zh-CN" altLang="en-US">
              <a:cs typeface="+mn-ea"/>
              <a:sym typeface="+mn-lt"/>
            </a:endParaRPr>
          </a:p>
        </p:txBody>
      </p:sp>
      <p:sp>
        <p:nvSpPr>
          <p:cNvPr id="110629" name="Text Box 37">
            <a:extLst>
              <a:ext uri="{FF2B5EF4-FFF2-40B4-BE49-F238E27FC236}">
                <a16:creationId xmlns:a16="http://schemas.microsoft.com/office/drawing/2014/main" id="{F9A5D1D0-D212-44D4-979E-01AD048B6229}"/>
              </a:ext>
            </a:extLst>
          </p:cNvPr>
          <p:cNvSpPr txBox="1">
            <a:spLocks noChangeArrowheads="1"/>
          </p:cNvSpPr>
          <p:nvPr/>
        </p:nvSpPr>
        <p:spPr bwMode="auto">
          <a:xfrm>
            <a:off x="855663" y="1112838"/>
            <a:ext cx="2963862" cy="436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1800" b="1" dirty="0">
                <a:latin typeface="+mn-lt"/>
                <a:ea typeface="+mn-ea"/>
                <a:cs typeface="+mn-ea"/>
                <a:sym typeface="+mn-lt"/>
              </a:rPr>
              <a:t>七个步骤</a:t>
            </a:r>
            <a:r>
              <a:rPr lang="en-US" altLang="zh-TW" sz="1800" b="1" dirty="0">
                <a:latin typeface="+mn-lt"/>
                <a:ea typeface="+mn-ea"/>
                <a:cs typeface="+mn-ea"/>
                <a:sym typeface="+mn-lt"/>
              </a:rPr>
              <a:t>:</a:t>
            </a:r>
          </a:p>
        </p:txBody>
      </p:sp>
      <p:sp>
        <p:nvSpPr>
          <p:cNvPr id="101414" name="Text Box 38">
            <a:extLst>
              <a:ext uri="{FF2B5EF4-FFF2-40B4-BE49-F238E27FC236}">
                <a16:creationId xmlns:a16="http://schemas.microsoft.com/office/drawing/2014/main" id="{3B6BD4EE-0B3B-46D3-B68C-4401C82A244E}"/>
              </a:ext>
            </a:extLst>
          </p:cNvPr>
          <p:cNvSpPr txBox="1">
            <a:spLocks noChangeArrowheads="1"/>
          </p:cNvSpPr>
          <p:nvPr/>
        </p:nvSpPr>
        <p:spPr bwMode="auto">
          <a:xfrm>
            <a:off x="2051050" y="6656388"/>
            <a:ext cx="1139825" cy="436562"/>
          </a:xfrm>
          <a:prstGeom prst="rect">
            <a:avLst/>
          </a:prstGeom>
          <a:ln/>
        </p:spPr>
        <p:style>
          <a:lnRef idx="1">
            <a:schemeClr val="accent6"/>
          </a:lnRef>
          <a:fillRef idx="3">
            <a:schemeClr val="accent6"/>
          </a:fillRef>
          <a:effectRef idx="2">
            <a:schemeClr val="accent6"/>
          </a:effectRef>
          <a:fontRef idx="minor">
            <a:schemeClr val="lt1"/>
          </a:fontRef>
        </p:style>
        <p:txBody>
          <a:bodyPr lIns="131644" tIns="65823" rIns="131644" bIns="65823">
            <a:spAutoFit/>
          </a:bodyPr>
          <a:lstStyle>
            <a:lvl1pPr eaLnBrk="0" hangingPunct="0">
              <a:defRPr kumimoji="1" sz="4000">
                <a:solidFill>
                  <a:schemeClr val="tx1"/>
                </a:solidFill>
                <a:latin typeface="Times New Roman" pitchFamily="18" charset="0"/>
                <a:ea typeface="新細明體" pitchFamily="18" charset="-120"/>
              </a:defRPr>
            </a:lvl1pPr>
            <a:lvl2pPr marL="742950" indent="-285750" eaLnBrk="0" hangingPunct="0">
              <a:defRPr kumimoji="1" sz="4000">
                <a:solidFill>
                  <a:schemeClr val="tx1"/>
                </a:solidFill>
                <a:latin typeface="Times New Roman" pitchFamily="18" charset="0"/>
                <a:ea typeface="新細明體" pitchFamily="18" charset="-120"/>
              </a:defRPr>
            </a:lvl2pPr>
            <a:lvl3pPr marL="1143000" indent="-228600" eaLnBrk="0" hangingPunct="0">
              <a:defRPr kumimoji="1" sz="4000">
                <a:solidFill>
                  <a:schemeClr val="tx1"/>
                </a:solidFill>
                <a:latin typeface="Times New Roman" pitchFamily="18" charset="0"/>
                <a:ea typeface="新細明體" pitchFamily="18" charset="-120"/>
              </a:defRPr>
            </a:lvl3pPr>
            <a:lvl4pPr marL="1600200" indent="-228600" eaLnBrk="0" hangingPunct="0">
              <a:defRPr kumimoji="1" sz="4000">
                <a:solidFill>
                  <a:schemeClr val="tx1"/>
                </a:solidFill>
                <a:latin typeface="Times New Roman" pitchFamily="18" charset="0"/>
                <a:ea typeface="新細明體" pitchFamily="18" charset="-120"/>
              </a:defRPr>
            </a:lvl4pPr>
            <a:lvl5pPr marL="2057400" indent="-228600" eaLnBrk="0" hangingPunct="0">
              <a:defRPr kumimoji="1" sz="4000">
                <a:solidFill>
                  <a:schemeClr val="tx1"/>
                </a:solidFill>
                <a:latin typeface="Times New Roman" pitchFamily="18" charset="0"/>
                <a:ea typeface="新細明體" pitchFamily="18" charset="-120"/>
              </a:defRPr>
            </a:lvl5pPr>
            <a:lvl6pPr marL="25146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6pPr>
            <a:lvl7pPr marL="29718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7pPr>
            <a:lvl8pPr marL="34290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8pPr>
            <a:lvl9pPr marL="38862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9pPr>
          </a:lstStyle>
          <a:p>
            <a:pPr eaLnBrk="1" hangingPunct="1">
              <a:lnSpc>
                <a:spcPct val="120000"/>
              </a:lnSpc>
              <a:defRPr/>
            </a:pPr>
            <a:r>
              <a:rPr lang="en-US" altLang="zh-TW" sz="1800" b="1">
                <a:latin typeface="+mn-lt"/>
                <a:ea typeface="+mn-ea"/>
                <a:cs typeface="+mn-ea"/>
                <a:sym typeface="+mn-lt"/>
              </a:rPr>
              <a:t>NG</a:t>
            </a:r>
          </a:p>
        </p:txBody>
      </p:sp>
      <p:sp>
        <p:nvSpPr>
          <p:cNvPr id="101415" name="Text Box 39">
            <a:extLst>
              <a:ext uri="{FF2B5EF4-FFF2-40B4-BE49-F238E27FC236}">
                <a16:creationId xmlns:a16="http://schemas.microsoft.com/office/drawing/2014/main" id="{48E902AC-D731-4D04-B8B6-9F46ED11F60A}"/>
              </a:ext>
            </a:extLst>
          </p:cNvPr>
          <p:cNvSpPr txBox="1">
            <a:spLocks noChangeArrowheads="1"/>
          </p:cNvSpPr>
          <p:nvPr/>
        </p:nvSpPr>
        <p:spPr bwMode="auto">
          <a:xfrm>
            <a:off x="4330700" y="7281863"/>
            <a:ext cx="1368425" cy="436562"/>
          </a:xfrm>
          <a:prstGeom prst="rect">
            <a:avLst/>
          </a:prstGeom>
          <a:ln/>
        </p:spPr>
        <p:style>
          <a:lnRef idx="1">
            <a:schemeClr val="accent6"/>
          </a:lnRef>
          <a:fillRef idx="3">
            <a:schemeClr val="accent6"/>
          </a:fillRef>
          <a:effectRef idx="2">
            <a:schemeClr val="accent6"/>
          </a:effectRef>
          <a:fontRef idx="minor">
            <a:schemeClr val="lt1"/>
          </a:fontRef>
        </p:style>
        <p:txBody>
          <a:bodyPr lIns="131644" tIns="65823" rIns="131644" bIns="65823">
            <a:spAutoFit/>
          </a:bodyPr>
          <a:lstStyle>
            <a:lvl1pPr eaLnBrk="0" hangingPunct="0">
              <a:defRPr kumimoji="1" sz="4000">
                <a:solidFill>
                  <a:schemeClr val="tx1"/>
                </a:solidFill>
                <a:latin typeface="Times New Roman" pitchFamily="18" charset="0"/>
                <a:ea typeface="新細明體" pitchFamily="18" charset="-120"/>
              </a:defRPr>
            </a:lvl1pPr>
            <a:lvl2pPr marL="742950" indent="-285750" eaLnBrk="0" hangingPunct="0">
              <a:defRPr kumimoji="1" sz="4000">
                <a:solidFill>
                  <a:schemeClr val="tx1"/>
                </a:solidFill>
                <a:latin typeface="Times New Roman" pitchFamily="18" charset="0"/>
                <a:ea typeface="新細明體" pitchFamily="18" charset="-120"/>
              </a:defRPr>
            </a:lvl2pPr>
            <a:lvl3pPr marL="1143000" indent="-228600" eaLnBrk="0" hangingPunct="0">
              <a:defRPr kumimoji="1" sz="4000">
                <a:solidFill>
                  <a:schemeClr val="tx1"/>
                </a:solidFill>
                <a:latin typeface="Times New Roman" pitchFamily="18" charset="0"/>
                <a:ea typeface="新細明體" pitchFamily="18" charset="-120"/>
              </a:defRPr>
            </a:lvl3pPr>
            <a:lvl4pPr marL="1600200" indent="-228600" eaLnBrk="0" hangingPunct="0">
              <a:defRPr kumimoji="1" sz="4000">
                <a:solidFill>
                  <a:schemeClr val="tx1"/>
                </a:solidFill>
                <a:latin typeface="Times New Roman" pitchFamily="18" charset="0"/>
                <a:ea typeface="新細明體" pitchFamily="18" charset="-120"/>
              </a:defRPr>
            </a:lvl4pPr>
            <a:lvl5pPr marL="2057400" indent="-228600" eaLnBrk="0" hangingPunct="0">
              <a:defRPr kumimoji="1" sz="4000">
                <a:solidFill>
                  <a:schemeClr val="tx1"/>
                </a:solidFill>
                <a:latin typeface="Times New Roman" pitchFamily="18" charset="0"/>
                <a:ea typeface="新細明體" pitchFamily="18" charset="-120"/>
              </a:defRPr>
            </a:lvl5pPr>
            <a:lvl6pPr marL="25146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6pPr>
            <a:lvl7pPr marL="29718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7pPr>
            <a:lvl8pPr marL="34290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8pPr>
            <a:lvl9pPr marL="38862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9pPr>
          </a:lstStyle>
          <a:p>
            <a:pPr eaLnBrk="1" hangingPunct="1">
              <a:lnSpc>
                <a:spcPct val="120000"/>
              </a:lnSpc>
              <a:defRPr/>
            </a:pPr>
            <a:r>
              <a:rPr lang="en-US" altLang="zh-TW" sz="1800" b="1">
                <a:latin typeface="+mn-lt"/>
                <a:ea typeface="+mn-ea"/>
                <a:cs typeface="+mn-ea"/>
                <a:sym typeface="+mn-lt"/>
              </a:rPr>
              <a:t>OK</a:t>
            </a:r>
          </a:p>
        </p:txBody>
      </p:sp>
      <p:sp>
        <p:nvSpPr>
          <p:cNvPr id="101416" name="Text Box 40">
            <a:extLst>
              <a:ext uri="{FF2B5EF4-FFF2-40B4-BE49-F238E27FC236}">
                <a16:creationId xmlns:a16="http://schemas.microsoft.com/office/drawing/2014/main" id="{DCF5D1E1-DB2F-4BCC-AEFF-8E624DB26746}"/>
              </a:ext>
            </a:extLst>
          </p:cNvPr>
          <p:cNvSpPr txBox="1">
            <a:spLocks noChangeArrowheads="1"/>
          </p:cNvSpPr>
          <p:nvPr/>
        </p:nvSpPr>
        <p:spPr bwMode="auto">
          <a:xfrm>
            <a:off x="9234488" y="7281863"/>
            <a:ext cx="1139825" cy="436562"/>
          </a:xfrm>
          <a:prstGeom prst="rect">
            <a:avLst/>
          </a:prstGeom>
          <a:ln/>
        </p:spPr>
        <p:style>
          <a:lnRef idx="1">
            <a:schemeClr val="accent6"/>
          </a:lnRef>
          <a:fillRef idx="3">
            <a:schemeClr val="accent6"/>
          </a:fillRef>
          <a:effectRef idx="2">
            <a:schemeClr val="accent6"/>
          </a:effectRef>
          <a:fontRef idx="minor">
            <a:schemeClr val="lt1"/>
          </a:fontRef>
        </p:style>
        <p:txBody>
          <a:bodyPr lIns="131644" tIns="65823" rIns="131644" bIns="65823">
            <a:spAutoFit/>
          </a:bodyPr>
          <a:lstStyle>
            <a:lvl1pPr eaLnBrk="0" hangingPunct="0">
              <a:defRPr kumimoji="1" sz="4000">
                <a:solidFill>
                  <a:schemeClr val="tx1"/>
                </a:solidFill>
                <a:latin typeface="Times New Roman" pitchFamily="18" charset="0"/>
                <a:ea typeface="新細明體" pitchFamily="18" charset="-120"/>
              </a:defRPr>
            </a:lvl1pPr>
            <a:lvl2pPr marL="742950" indent="-285750" eaLnBrk="0" hangingPunct="0">
              <a:defRPr kumimoji="1" sz="4000">
                <a:solidFill>
                  <a:schemeClr val="tx1"/>
                </a:solidFill>
                <a:latin typeface="Times New Roman" pitchFamily="18" charset="0"/>
                <a:ea typeface="新細明體" pitchFamily="18" charset="-120"/>
              </a:defRPr>
            </a:lvl2pPr>
            <a:lvl3pPr marL="1143000" indent="-228600" eaLnBrk="0" hangingPunct="0">
              <a:defRPr kumimoji="1" sz="4000">
                <a:solidFill>
                  <a:schemeClr val="tx1"/>
                </a:solidFill>
                <a:latin typeface="Times New Roman" pitchFamily="18" charset="0"/>
                <a:ea typeface="新細明體" pitchFamily="18" charset="-120"/>
              </a:defRPr>
            </a:lvl3pPr>
            <a:lvl4pPr marL="1600200" indent="-228600" eaLnBrk="0" hangingPunct="0">
              <a:defRPr kumimoji="1" sz="4000">
                <a:solidFill>
                  <a:schemeClr val="tx1"/>
                </a:solidFill>
                <a:latin typeface="Times New Roman" pitchFamily="18" charset="0"/>
                <a:ea typeface="新細明體" pitchFamily="18" charset="-120"/>
              </a:defRPr>
            </a:lvl4pPr>
            <a:lvl5pPr marL="2057400" indent="-228600" eaLnBrk="0" hangingPunct="0">
              <a:defRPr kumimoji="1" sz="4000">
                <a:solidFill>
                  <a:schemeClr val="tx1"/>
                </a:solidFill>
                <a:latin typeface="Times New Roman" pitchFamily="18" charset="0"/>
                <a:ea typeface="新細明體" pitchFamily="18" charset="-120"/>
              </a:defRPr>
            </a:lvl5pPr>
            <a:lvl6pPr marL="25146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6pPr>
            <a:lvl7pPr marL="29718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7pPr>
            <a:lvl8pPr marL="34290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8pPr>
            <a:lvl9pPr marL="38862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9pPr>
          </a:lstStyle>
          <a:p>
            <a:pPr eaLnBrk="1" hangingPunct="1">
              <a:lnSpc>
                <a:spcPct val="120000"/>
              </a:lnSpc>
              <a:defRPr/>
            </a:pPr>
            <a:r>
              <a:rPr lang="en-US" altLang="zh-TW" sz="1800" b="1">
                <a:latin typeface="+mn-lt"/>
                <a:ea typeface="+mn-ea"/>
                <a:cs typeface="+mn-ea"/>
                <a:sym typeface="+mn-lt"/>
              </a:rPr>
              <a:t>OK</a:t>
            </a:r>
          </a:p>
        </p:txBody>
      </p:sp>
      <p:sp>
        <p:nvSpPr>
          <p:cNvPr id="101417" name="Text Box 41">
            <a:extLst>
              <a:ext uri="{FF2B5EF4-FFF2-40B4-BE49-F238E27FC236}">
                <a16:creationId xmlns:a16="http://schemas.microsoft.com/office/drawing/2014/main" id="{6C0F1B82-AA08-427F-BADC-5382495C8A39}"/>
              </a:ext>
            </a:extLst>
          </p:cNvPr>
          <p:cNvSpPr txBox="1">
            <a:spLocks noChangeArrowheads="1"/>
          </p:cNvSpPr>
          <p:nvPr/>
        </p:nvSpPr>
        <p:spPr bwMode="auto">
          <a:xfrm>
            <a:off x="11741150" y="6553200"/>
            <a:ext cx="1368425" cy="436563"/>
          </a:xfrm>
          <a:prstGeom prst="rect">
            <a:avLst/>
          </a:prstGeom>
          <a:ln/>
        </p:spPr>
        <p:style>
          <a:lnRef idx="1">
            <a:schemeClr val="accent6"/>
          </a:lnRef>
          <a:fillRef idx="3">
            <a:schemeClr val="accent6"/>
          </a:fillRef>
          <a:effectRef idx="2">
            <a:schemeClr val="accent6"/>
          </a:effectRef>
          <a:fontRef idx="minor">
            <a:schemeClr val="lt1"/>
          </a:fontRef>
        </p:style>
        <p:txBody>
          <a:bodyPr lIns="131644" tIns="65823" rIns="131644" bIns="65823">
            <a:spAutoFit/>
          </a:bodyPr>
          <a:lstStyle>
            <a:lvl1pPr eaLnBrk="0" hangingPunct="0">
              <a:defRPr kumimoji="1" sz="4000">
                <a:solidFill>
                  <a:schemeClr val="tx1"/>
                </a:solidFill>
                <a:latin typeface="Times New Roman" pitchFamily="18" charset="0"/>
                <a:ea typeface="新細明體" pitchFamily="18" charset="-120"/>
              </a:defRPr>
            </a:lvl1pPr>
            <a:lvl2pPr marL="742950" indent="-285750" eaLnBrk="0" hangingPunct="0">
              <a:defRPr kumimoji="1" sz="4000">
                <a:solidFill>
                  <a:schemeClr val="tx1"/>
                </a:solidFill>
                <a:latin typeface="Times New Roman" pitchFamily="18" charset="0"/>
                <a:ea typeface="新細明體" pitchFamily="18" charset="-120"/>
              </a:defRPr>
            </a:lvl2pPr>
            <a:lvl3pPr marL="1143000" indent="-228600" eaLnBrk="0" hangingPunct="0">
              <a:defRPr kumimoji="1" sz="4000">
                <a:solidFill>
                  <a:schemeClr val="tx1"/>
                </a:solidFill>
                <a:latin typeface="Times New Roman" pitchFamily="18" charset="0"/>
                <a:ea typeface="新細明體" pitchFamily="18" charset="-120"/>
              </a:defRPr>
            </a:lvl3pPr>
            <a:lvl4pPr marL="1600200" indent="-228600" eaLnBrk="0" hangingPunct="0">
              <a:defRPr kumimoji="1" sz="4000">
                <a:solidFill>
                  <a:schemeClr val="tx1"/>
                </a:solidFill>
                <a:latin typeface="Times New Roman" pitchFamily="18" charset="0"/>
                <a:ea typeface="新細明體" pitchFamily="18" charset="-120"/>
              </a:defRPr>
            </a:lvl4pPr>
            <a:lvl5pPr marL="2057400" indent="-228600" eaLnBrk="0" hangingPunct="0">
              <a:defRPr kumimoji="1" sz="4000">
                <a:solidFill>
                  <a:schemeClr val="tx1"/>
                </a:solidFill>
                <a:latin typeface="Times New Roman" pitchFamily="18" charset="0"/>
                <a:ea typeface="新細明體" pitchFamily="18" charset="-120"/>
              </a:defRPr>
            </a:lvl5pPr>
            <a:lvl6pPr marL="25146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6pPr>
            <a:lvl7pPr marL="29718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7pPr>
            <a:lvl8pPr marL="34290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8pPr>
            <a:lvl9pPr marL="38862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9pPr>
          </a:lstStyle>
          <a:p>
            <a:pPr eaLnBrk="1" hangingPunct="1">
              <a:lnSpc>
                <a:spcPct val="120000"/>
              </a:lnSpc>
              <a:defRPr/>
            </a:pPr>
            <a:r>
              <a:rPr lang="en-US" altLang="zh-TW" sz="1800" b="1">
                <a:latin typeface="+mn-lt"/>
                <a:ea typeface="+mn-ea"/>
                <a:cs typeface="+mn-ea"/>
                <a:sym typeface="+mn-lt"/>
              </a:rPr>
              <a:t>NG</a:t>
            </a:r>
          </a:p>
        </p:txBody>
      </p:sp>
      <p:sp>
        <p:nvSpPr>
          <p:cNvPr id="101418" name="Text Box 42">
            <a:extLst>
              <a:ext uri="{FF2B5EF4-FFF2-40B4-BE49-F238E27FC236}">
                <a16:creationId xmlns:a16="http://schemas.microsoft.com/office/drawing/2014/main" id="{10602806-24CD-4F4A-91F4-8D6A03CD9A4A}"/>
              </a:ext>
            </a:extLst>
          </p:cNvPr>
          <p:cNvSpPr txBox="1">
            <a:spLocks noChangeArrowheads="1"/>
          </p:cNvSpPr>
          <p:nvPr/>
        </p:nvSpPr>
        <p:spPr bwMode="auto">
          <a:xfrm>
            <a:off x="9461500" y="3640138"/>
            <a:ext cx="2166938" cy="436562"/>
          </a:xfrm>
          <a:prstGeom prst="rect">
            <a:avLst/>
          </a:prstGeom>
          <a:ln/>
        </p:spPr>
        <p:style>
          <a:lnRef idx="1">
            <a:schemeClr val="accent6"/>
          </a:lnRef>
          <a:fillRef idx="3">
            <a:schemeClr val="accent6"/>
          </a:fillRef>
          <a:effectRef idx="2">
            <a:schemeClr val="accent6"/>
          </a:effectRef>
          <a:fontRef idx="minor">
            <a:schemeClr val="lt1"/>
          </a:fontRef>
        </p:style>
        <p:txBody>
          <a:bodyPr lIns="131644" tIns="65823" rIns="131644" bIns="65823">
            <a:spAutoFit/>
          </a:bodyPr>
          <a:lstStyle>
            <a:lvl1pPr eaLnBrk="0" hangingPunct="0">
              <a:defRPr kumimoji="1" sz="4000">
                <a:solidFill>
                  <a:schemeClr val="tx1"/>
                </a:solidFill>
                <a:latin typeface="Times New Roman" pitchFamily="18" charset="0"/>
                <a:ea typeface="新細明體" pitchFamily="18" charset="-120"/>
              </a:defRPr>
            </a:lvl1pPr>
            <a:lvl2pPr marL="742950" indent="-285750" eaLnBrk="0" hangingPunct="0">
              <a:defRPr kumimoji="1" sz="4000">
                <a:solidFill>
                  <a:schemeClr val="tx1"/>
                </a:solidFill>
                <a:latin typeface="Times New Roman" pitchFamily="18" charset="0"/>
                <a:ea typeface="新細明體" pitchFamily="18" charset="-120"/>
              </a:defRPr>
            </a:lvl2pPr>
            <a:lvl3pPr marL="1143000" indent="-228600" eaLnBrk="0" hangingPunct="0">
              <a:defRPr kumimoji="1" sz="4000">
                <a:solidFill>
                  <a:schemeClr val="tx1"/>
                </a:solidFill>
                <a:latin typeface="Times New Roman" pitchFamily="18" charset="0"/>
                <a:ea typeface="新細明體" pitchFamily="18" charset="-120"/>
              </a:defRPr>
            </a:lvl3pPr>
            <a:lvl4pPr marL="1600200" indent="-228600" eaLnBrk="0" hangingPunct="0">
              <a:defRPr kumimoji="1" sz="4000">
                <a:solidFill>
                  <a:schemeClr val="tx1"/>
                </a:solidFill>
                <a:latin typeface="Times New Roman" pitchFamily="18" charset="0"/>
                <a:ea typeface="新細明體" pitchFamily="18" charset="-120"/>
              </a:defRPr>
            </a:lvl4pPr>
            <a:lvl5pPr marL="2057400" indent="-228600" eaLnBrk="0" hangingPunct="0">
              <a:defRPr kumimoji="1" sz="4000">
                <a:solidFill>
                  <a:schemeClr val="tx1"/>
                </a:solidFill>
                <a:latin typeface="Times New Roman" pitchFamily="18" charset="0"/>
                <a:ea typeface="新細明體" pitchFamily="18" charset="-120"/>
              </a:defRPr>
            </a:lvl5pPr>
            <a:lvl6pPr marL="25146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6pPr>
            <a:lvl7pPr marL="29718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7pPr>
            <a:lvl8pPr marL="34290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8pPr>
            <a:lvl9pPr marL="38862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9pPr>
          </a:lstStyle>
          <a:p>
            <a:pPr eaLnBrk="1" hangingPunct="1">
              <a:lnSpc>
                <a:spcPct val="120000"/>
              </a:lnSpc>
              <a:defRPr/>
            </a:pPr>
            <a:r>
              <a:rPr lang="en-US" altLang="zh-TW" sz="1800" b="1">
                <a:latin typeface="+mn-lt"/>
                <a:ea typeface="+mn-ea"/>
                <a:cs typeface="+mn-ea"/>
                <a:sym typeface="+mn-lt"/>
              </a:rPr>
              <a:t>NG</a:t>
            </a:r>
          </a:p>
        </p:txBody>
      </p:sp>
      <p:sp>
        <p:nvSpPr>
          <p:cNvPr id="101419" name="Text Box 43">
            <a:extLst>
              <a:ext uri="{FF2B5EF4-FFF2-40B4-BE49-F238E27FC236}">
                <a16:creationId xmlns:a16="http://schemas.microsoft.com/office/drawing/2014/main" id="{104270BE-EFAF-4319-AD41-27F4C31903A4}"/>
              </a:ext>
            </a:extLst>
          </p:cNvPr>
          <p:cNvSpPr txBox="1">
            <a:spLocks noChangeArrowheads="1"/>
          </p:cNvSpPr>
          <p:nvPr/>
        </p:nvSpPr>
        <p:spPr bwMode="auto">
          <a:xfrm>
            <a:off x="7408863" y="4576763"/>
            <a:ext cx="2281237" cy="436562"/>
          </a:xfrm>
          <a:prstGeom prst="rect">
            <a:avLst/>
          </a:prstGeom>
          <a:ln/>
        </p:spPr>
        <p:style>
          <a:lnRef idx="1">
            <a:schemeClr val="accent6"/>
          </a:lnRef>
          <a:fillRef idx="3">
            <a:schemeClr val="accent6"/>
          </a:fillRef>
          <a:effectRef idx="2">
            <a:schemeClr val="accent6"/>
          </a:effectRef>
          <a:fontRef idx="minor">
            <a:schemeClr val="lt1"/>
          </a:fontRef>
        </p:style>
        <p:txBody>
          <a:bodyPr lIns="131644" tIns="65823" rIns="131644" bIns="65823">
            <a:spAutoFit/>
          </a:bodyPr>
          <a:lstStyle>
            <a:lvl1pPr eaLnBrk="0" hangingPunct="0">
              <a:defRPr kumimoji="1" sz="4000">
                <a:solidFill>
                  <a:schemeClr val="tx1"/>
                </a:solidFill>
                <a:latin typeface="Times New Roman" pitchFamily="18" charset="0"/>
                <a:ea typeface="新細明體" pitchFamily="18" charset="-120"/>
              </a:defRPr>
            </a:lvl1pPr>
            <a:lvl2pPr marL="742950" indent="-285750" eaLnBrk="0" hangingPunct="0">
              <a:defRPr kumimoji="1" sz="4000">
                <a:solidFill>
                  <a:schemeClr val="tx1"/>
                </a:solidFill>
                <a:latin typeface="Times New Roman" pitchFamily="18" charset="0"/>
                <a:ea typeface="新細明體" pitchFamily="18" charset="-120"/>
              </a:defRPr>
            </a:lvl2pPr>
            <a:lvl3pPr marL="1143000" indent="-228600" eaLnBrk="0" hangingPunct="0">
              <a:defRPr kumimoji="1" sz="4000">
                <a:solidFill>
                  <a:schemeClr val="tx1"/>
                </a:solidFill>
                <a:latin typeface="Times New Roman" pitchFamily="18" charset="0"/>
                <a:ea typeface="新細明體" pitchFamily="18" charset="-120"/>
              </a:defRPr>
            </a:lvl3pPr>
            <a:lvl4pPr marL="1600200" indent="-228600" eaLnBrk="0" hangingPunct="0">
              <a:defRPr kumimoji="1" sz="4000">
                <a:solidFill>
                  <a:schemeClr val="tx1"/>
                </a:solidFill>
                <a:latin typeface="Times New Roman" pitchFamily="18" charset="0"/>
                <a:ea typeface="新細明體" pitchFamily="18" charset="-120"/>
              </a:defRPr>
            </a:lvl4pPr>
            <a:lvl5pPr marL="2057400" indent="-228600" eaLnBrk="0" hangingPunct="0">
              <a:defRPr kumimoji="1" sz="4000">
                <a:solidFill>
                  <a:schemeClr val="tx1"/>
                </a:solidFill>
                <a:latin typeface="Times New Roman" pitchFamily="18" charset="0"/>
                <a:ea typeface="新細明體" pitchFamily="18" charset="-120"/>
              </a:defRPr>
            </a:lvl5pPr>
            <a:lvl6pPr marL="25146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6pPr>
            <a:lvl7pPr marL="29718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7pPr>
            <a:lvl8pPr marL="34290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8pPr>
            <a:lvl9pPr marL="38862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9pPr>
          </a:lstStyle>
          <a:p>
            <a:pPr eaLnBrk="1" hangingPunct="1">
              <a:lnSpc>
                <a:spcPct val="120000"/>
              </a:lnSpc>
              <a:defRPr/>
            </a:pPr>
            <a:r>
              <a:rPr lang="en-US" altLang="zh-TW" sz="1800" b="1">
                <a:latin typeface="+mn-lt"/>
                <a:ea typeface="+mn-ea"/>
                <a:cs typeface="+mn-ea"/>
                <a:sym typeface="+mn-lt"/>
              </a:rPr>
              <a:t>OK</a:t>
            </a:r>
          </a:p>
        </p:txBody>
      </p:sp>
      <p:sp>
        <p:nvSpPr>
          <p:cNvPr id="45" name="文本框 44">
            <a:extLst>
              <a:ext uri="{FF2B5EF4-FFF2-40B4-BE49-F238E27FC236}">
                <a16:creationId xmlns:a16="http://schemas.microsoft.com/office/drawing/2014/main" id="{F89A6A5A-89EC-47B4-B83B-5D110E1396A6}"/>
              </a:ext>
            </a:extLst>
          </p:cNvPr>
          <p:cNvSpPr txBox="1"/>
          <p:nvPr/>
        </p:nvSpPr>
        <p:spPr>
          <a:xfrm>
            <a:off x="4073203" y="144240"/>
            <a:ext cx="7154043" cy="700769"/>
          </a:xfrm>
          <a:prstGeom prst="rect">
            <a:avLst/>
          </a:prstGeom>
          <a:noFill/>
          <a:effectLst/>
        </p:spPr>
        <p:txBody>
          <a:bodyPr>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解决问题的七步骤法应用方法</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45"/>
                                        </p:tgtEl>
                                        <p:attrNameLst>
                                          <p:attrName>style.visibility</p:attrName>
                                        </p:attrNameLst>
                                      </p:cBhvr>
                                      <p:to>
                                        <p:strVal val="visible"/>
                                      </p:to>
                                    </p:set>
                                    <p:anim calcmode="lin" valueType="num">
                                      <p:cBhvr>
                                        <p:cTn id="7" dur="500" fill="hold"/>
                                        <p:tgtEl>
                                          <p:spTgt spid="45"/>
                                        </p:tgtEl>
                                        <p:attrNameLst>
                                          <p:attrName>ppt_w</p:attrName>
                                        </p:attrNameLst>
                                      </p:cBhvr>
                                      <p:tavLst>
                                        <p:tav tm="0">
                                          <p:val>
                                            <p:fltVal val="0"/>
                                          </p:val>
                                        </p:tav>
                                        <p:tav tm="100000">
                                          <p:val>
                                            <p:strVal val="#ppt_w"/>
                                          </p:val>
                                        </p:tav>
                                      </p:tavLst>
                                    </p:anim>
                                    <p:anim calcmode="lin" valueType="num">
                                      <p:cBhvr>
                                        <p:cTn id="8" dur="500" fill="hold"/>
                                        <p:tgtEl>
                                          <p:spTgt spid="4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618" name="Text Box 2">
            <a:extLst>
              <a:ext uri="{FF2B5EF4-FFF2-40B4-BE49-F238E27FC236}">
                <a16:creationId xmlns:a16="http://schemas.microsoft.com/office/drawing/2014/main" id="{BFFE61F6-BFE0-47D0-A406-B4E7DEE69765}"/>
              </a:ext>
            </a:extLst>
          </p:cNvPr>
          <p:cNvSpPr txBox="1">
            <a:spLocks noChangeArrowheads="1"/>
          </p:cNvSpPr>
          <p:nvPr/>
        </p:nvSpPr>
        <p:spPr bwMode="auto">
          <a:xfrm>
            <a:off x="1481137" y="1394848"/>
            <a:ext cx="13681075" cy="41640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2.4 </a:t>
            </a:r>
            <a:r>
              <a:rPr lang="zh-TW" altLang="en-US" sz="2000" b="1" dirty="0">
                <a:latin typeface="+mn-lt"/>
                <a:ea typeface="+mn-ea"/>
                <a:cs typeface="+mn-ea"/>
                <a:sym typeface="+mn-lt"/>
              </a:rPr>
              <a:t>处理问题从不拖拉</a:t>
            </a:r>
          </a:p>
          <a:p>
            <a:pPr eaLnBrk="1" hangingPunct="1">
              <a:lnSpc>
                <a:spcPct val="120000"/>
              </a:lnSpc>
              <a:defRPr/>
            </a:pPr>
            <a:r>
              <a:rPr lang="zh-TW" altLang="en-US" sz="2000" b="1" dirty="0">
                <a:latin typeface="+mn-lt"/>
                <a:ea typeface="+mn-ea"/>
                <a:cs typeface="+mn-ea"/>
                <a:sym typeface="+mn-lt"/>
              </a:rPr>
              <a:t>      </a:t>
            </a:r>
            <a:r>
              <a:rPr lang="zh-TW" altLang="en-US" sz="2000" dirty="0">
                <a:latin typeface="+mn-lt"/>
                <a:ea typeface="+mn-ea"/>
                <a:cs typeface="+mn-ea"/>
                <a:sym typeface="+mn-lt"/>
              </a:rPr>
              <a:t>处理问题拖拖拉拉是工程部门的人员经常易犯的毛病</a:t>
            </a:r>
            <a:r>
              <a:rPr lang="en-US" altLang="zh-TW" sz="2000" dirty="0">
                <a:latin typeface="+mn-lt"/>
                <a:ea typeface="+mn-ea"/>
                <a:cs typeface="+mn-ea"/>
                <a:sym typeface="+mn-lt"/>
              </a:rPr>
              <a:t>,</a:t>
            </a:r>
            <a:r>
              <a:rPr lang="zh-TW" altLang="en-US" sz="2000" dirty="0">
                <a:latin typeface="+mn-lt"/>
                <a:ea typeface="+mn-ea"/>
                <a:cs typeface="+mn-ea"/>
                <a:sym typeface="+mn-lt"/>
              </a:rPr>
              <a:t>也许是因为条件不具备</a:t>
            </a:r>
            <a:r>
              <a:rPr lang="en-US" altLang="zh-TW" sz="2000" dirty="0">
                <a:latin typeface="+mn-lt"/>
                <a:ea typeface="+mn-ea"/>
                <a:cs typeface="+mn-ea"/>
                <a:sym typeface="+mn-lt"/>
              </a:rPr>
              <a:t>,</a:t>
            </a:r>
            <a:r>
              <a:rPr lang="zh-TW" altLang="en-US" sz="2000" dirty="0">
                <a:latin typeface="+mn-lt"/>
                <a:ea typeface="+mn-ea"/>
                <a:cs typeface="+mn-ea"/>
                <a:sym typeface="+mn-lt"/>
              </a:rPr>
              <a:t>或者处理的问题具有抽象性</a:t>
            </a:r>
            <a:r>
              <a:rPr lang="en-US" altLang="zh-TW" sz="2000" dirty="0">
                <a:latin typeface="+mn-lt"/>
                <a:ea typeface="+mn-ea"/>
                <a:cs typeface="+mn-ea"/>
                <a:sym typeface="+mn-lt"/>
              </a:rPr>
              <a:t>,</a:t>
            </a:r>
            <a:r>
              <a:rPr lang="zh-TW" altLang="en-US" sz="2000" dirty="0">
                <a:latin typeface="+mn-lt"/>
                <a:ea typeface="+mn-ea"/>
                <a:cs typeface="+mn-ea"/>
                <a:sym typeface="+mn-lt"/>
              </a:rPr>
              <a:t>许多人曾试图纠正这个问题</a:t>
            </a:r>
            <a:r>
              <a:rPr lang="en-US" altLang="zh-TW" sz="2000" dirty="0">
                <a:latin typeface="+mn-lt"/>
                <a:ea typeface="+mn-ea"/>
                <a:cs typeface="+mn-ea"/>
                <a:sym typeface="+mn-lt"/>
              </a:rPr>
              <a:t>,</a:t>
            </a:r>
            <a:r>
              <a:rPr lang="zh-TW" altLang="en-US" sz="2000" dirty="0">
                <a:latin typeface="+mn-lt"/>
                <a:ea typeface="+mn-ea"/>
                <a:cs typeface="+mn-ea"/>
                <a:sym typeface="+mn-lt"/>
              </a:rPr>
              <a:t>可一旦真正面临的时候又觉得力不从心</a:t>
            </a:r>
            <a:r>
              <a:rPr lang="en-US" altLang="zh-TW" sz="2000" dirty="0">
                <a:latin typeface="+mn-lt"/>
                <a:ea typeface="+mn-ea"/>
                <a:cs typeface="+mn-ea"/>
                <a:sym typeface="+mn-lt"/>
              </a:rPr>
              <a:t>.</a:t>
            </a:r>
            <a:r>
              <a:rPr lang="zh-TW" altLang="en-US" sz="2000" dirty="0">
                <a:latin typeface="+mn-lt"/>
                <a:ea typeface="+mn-ea"/>
                <a:cs typeface="+mn-ea"/>
                <a:sym typeface="+mn-lt"/>
              </a:rPr>
              <a:t>大概对于刚开始工作的人可能起初还算利索</a:t>
            </a:r>
            <a:r>
              <a:rPr lang="en-US" altLang="zh-TW" sz="2000" dirty="0">
                <a:latin typeface="+mn-lt"/>
                <a:ea typeface="+mn-ea"/>
                <a:cs typeface="+mn-ea"/>
                <a:sym typeface="+mn-lt"/>
              </a:rPr>
              <a:t>,</a:t>
            </a:r>
            <a:r>
              <a:rPr lang="zh-TW" altLang="en-US" sz="2000" dirty="0">
                <a:latin typeface="+mn-lt"/>
                <a:ea typeface="+mn-ea"/>
                <a:cs typeface="+mn-ea"/>
                <a:sym typeface="+mn-lt"/>
              </a:rPr>
              <a:t>可维持不了多久也就不由自主地拖拉起来</a:t>
            </a:r>
            <a:r>
              <a:rPr lang="en-US" altLang="zh-TW" sz="2000" dirty="0">
                <a:latin typeface="+mn-lt"/>
                <a:ea typeface="+mn-ea"/>
                <a:cs typeface="+mn-ea"/>
                <a:sym typeface="+mn-lt"/>
              </a:rPr>
              <a:t>.</a:t>
            </a:r>
            <a:r>
              <a:rPr lang="zh-TW" altLang="en-US" sz="2000" dirty="0">
                <a:latin typeface="+mn-lt"/>
                <a:ea typeface="+mn-ea"/>
                <a:cs typeface="+mn-ea"/>
                <a:sym typeface="+mn-lt"/>
              </a:rPr>
              <a:t>这到底是为什么呢</a:t>
            </a:r>
            <a:r>
              <a:rPr lang="en-US" altLang="zh-TW" sz="2000" dirty="0">
                <a:latin typeface="+mn-lt"/>
                <a:ea typeface="+mn-ea"/>
                <a:cs typeface="+mn-ea"/>
                <a:sym typeface="+mn-lt"/>
              </a:rPr>
              <a:t>?</a:t>
            </a:r>
            <a:r>
              <a:rPr lang="zh-TW" altLang="en-US" sz="2000" dirty="0">
                <a:latin typeface="+mn-lt"/>
                <a:ea typeface="+mn-ea"/>
                <a:cs typeface="+mn-ea"/>
                <a:sym typeface="+mn-lt"/>
              </a:rPr>
              <a:t>我们从实际工作中仔细归结起来</a:t>
            </a:r>
            <a:r>
              <a:rPr lang="en-US" altLang="zh-TW" sz="2000" dirty="0">
                <a:latin typeface="+mn-lt"/>
                <a:ea typeface="+mn-ea"/>
                <a:cs typeface="+mn-ea"/>
                <a:sym typeface="+mn-lt"/>
              </a:rPr>
              <a:t>,</a:t>
            </a:r>
            <a:r>
              <a:rPr lang="zh-TW" altLang="en-US" sz="2000" dirty="0">
                <a:latin typeface="+mn-lt"/>
                <a:ea typeface="+mn-ea"/>
                <a:cs typeface="+mn-ea"/>
                <a:sym typeface="+mn-lt"/>
              </a:rPr>
              <a:t>大概有以下几个方面的原因</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要解决的问题一棹接一</a:t>
            </a:r>
            <a:r>
              <a:rPr lang="en-US" altLang="zh-TW" sz="2000" dirty="0">
                <a:latin typeface="+mn-lt"/>
                <a:ea typeface="+mn-ea"/>
                <a:cs typeface="+mn-ea"/>
                <a:sym typeface="+mn-lt"/>
              </a:rPr>
              <a:t>,</a:t>
            </a:r>
            <a:r>
              <a:rPr lang="zh-TW" altLang="en-US" sz="2000" dirty="0">
                <a:latin typeface="+mn-lt"/>
                <a:ea typeface="+mn-ea"/>
                <a:cs typeface="+mn-ea"/>
                <a:sym typeface="+mn-lt"/>
              </a:rPr>
              <a:t>个没完没了</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扯皮的问题太多</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自已一时拿不定主义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总找不到充公的理由或依据</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相关部门或人员配合不到位</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属于外部原因时没有有效的沟通途径</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授权不足</a:t>
            </a:r>
            <a:r>
              <a:rPr lang="en-US" altLang="zh-TW" sz="2000" dirty="0">
                <a:latin typeface="+mn-lt"/>
                <a:ea typeface="+mn-ea"/>
                <a:cs typeface="+mn-ea"/>
                <a:sym typeface="+mn-lt"/>
              </a:rPr>
              <a:t>;             </a:t>
            </a:r>
          </a:p>
        </p:txBody>
      </p:sp>
      <p:sp>
        <p:nvSpPr>
          <p:cNvPr id="4" name="文本框 3">
            <a:extLst>
              <a:ext uri="{FF2B5EF4-FFF2-40B4-BE49-F238E27FC236}">
                <a16:creationId xmlns:a16="http://schemas.microsoft.com/office/drawing/2014/main" id="{86FFF8D8-D6DB-41B6-840B-0E52ABE5062C}"/>
              </a:ext>
            </a:extLst>
          </p:cNvPr>
          <p:cNvSpPr txBox="1"/>
          <p:nvPr/>
        </p:nvSpPr>
        <p:spPr>
          <a:xfrm>
            <a:off x="4073203" y="144240"/>
            <a:ext cx="7154043" cy="700769"/>
          </a:xfrm>
          <a:prstGeom prst="rect">
            <a:avLst/>
          </a:prstGeom>
          <a:noFill/>
          <a:effectLst/>
        </p:spPr>
        <p:txBody>
          <a:bodyPr>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解决问题的七步骤法应用方法</a:t>
            </a:r>
          </a:p>
        </p:txBody>
      </p:sp>
      <p:sp>
        <p:nvSpPr>
          <p:cNvPr id="5" name="Text Box 3">
            <a:extLst>
              <a:ext uri="{FF2B5EF4-FFF2-40B4-BE49-F238E27FC236}">
                <a16:creationId xmlns:a16="http://schemas.microsoft.com/office/drawing/2014/main" id="{ED0469B3-EE0B-4D5B-BC11-7C5F96F249C1}"/>
              </a:ext>
            </a:extLst>
          </p:cNvPr>
          <p:cNvSpPr txBox="1">
            <a:spLocks noChangeArrowheads="1"/>
          </p:cNvSpPr>
          <p:nvPr/>
        </p:nvSpPr>
        <p:spPr bwMode="auto">
          <a:xfrm>
            <a:off x="1481137" y="5760864"/>
            <a:ext cx="13681075" cy="30559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上司支持力度不够</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责任不明确</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针对以上的原因</a:t>
            </a:r>
            <a:r>
              <a:rPr lang="en-US" altLang="zh-TW" sz="2000" dirty="0">
                <a:latin typeface="+mn-lt"/>
                <a:ea typeface="+mn-ea"/>
                <a:cs typeface="+mn-ea"/>
                <a:sym typeface="+mn-lt"/>
              </a:rPr>
              <a:t>,</a:t>
            </a:r>
            <a:r>
              <a:rPr lang="zh-TW" altLang="en-US" sz="2000" dirty="0">
                <a:latin typeface="+mn-lt"/>
                <a:ea typeface="+mn-ea"/>
                <a:cs typeface="+mn-ea"/>
                <a:sym typeface="+mn-lt"/>
              </a:rPr>
              <a:t>我们坐管理机制上寻找突破口</a:t>
            </a:r>
            <a:r>
              <a:rPr lang="en-US" altLang="zh-TW" sz="2000" dirty="0">
                <a:latin typeface="+mn-lt"/>
                <a:ea typeface="+mn-ea"/>
                <a:cs typeface="+mn-ea"/>
                <a:sym typeface="+mn-lt"/>
              </a:rPr>
              <a:t>,</a:t>
            </a:r>
            <a:r>
              <a:rPr lang="zh-TW" altLang="en-US" sz="2000" dirty="0">
                <a:latin typeface="+mn-lt"/>
                <a:ea typeface="+mn-ea"/>
                <a:cs typeface="+mn-ea"/>
                <a:sym typeface="+mn-lt"/>
              </a:rPr>
              <a:t>发现可以用下面的方法来克服</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积分制处理所解决的问题</a:t>
            </a:r>
            <a:r>
              <a:rPr lang="en-US" altLang="zh-TW" sz="2000" dirty="0">
                <a:latin typeface="+mn-lt"/>
                <a:ea typeface="+mn-ea"/>
                <a:cs typeface="+mn-ea"/>
                <a:sym typeface="+mn-lt"/>
              </a:rPr>
              <a:t>.</a:t>
            </a:r>
            <a:r>
              <a:rPr lang="zh-TW" altLang="en-US" sz="2000" dirty="0">
                <a:latin typeface="+mn-lt"/>
                <a:ea typeface="+mn-ea"/>
                <a:cs typeface="+mn-ea"/>
                <a:sym typeface="+mn-lt"/>
              </a:rPr>
              <a:t>把所有的问题按其难度分为三级</a:t>
            </a:r>
            <a:r>
              <a:rPr lang="en-US" altLang="zh-TW" sz="2000" dirty="0">
                <a:latin typeface="+mn-lt"/>
                <a:ea typeface="+mn-ea"/>
                <a:cs typeface="+mn-ea"/>
                <a:sym typeface="+mn-lt"/>
              </a:rPr>
              <a:t>,</a:t>
            </a:r>
            <a:r>
              <a:rPr lang="zh-TW" altLang="en-US" sz="2000" dirty="0">
                <a:latin typeface="+mn-lt"/>
                <a:ea typeface="+mn-ea"/>
                <a:cs typeface="+mn-ea"/>
                <a:sym typeface="+mn-lt"/>
              </a:rPr>
              <a:t>一级问题配</a:t>
            </a:r>
            <a:r>
              <a:rPr lang="en-US" altLang="zh-TW" sz="2000" dirty="0">
                <a:latin typeface="+mn-lt"/>
                <a:ea typeface="+mn-ea"/>
                <a:cs typeface="+mn-ea"/>
                <a:sym typeface="+mn-lt"/>
              </a:rPr>
              <a:t>1</a:t>
            </a:r>
            <a:r>
              <a:rPr lang="zh-TW" altLang="en-US" sz="2000" dirty="0">
                <a:latin typeface="+mn-lt"/>
                <a:ea typeface="+mn-ea"/>
                <a:cs typeface="+mn-ea"/>
                <a:sym typeface="+mn-lt"/>
              </a:rPr>
              <a:t>分</a:t>
            </a:r>
            <a:r>
              <a:rPr lang="en-US" altLang="zh-TW" sz="2000" dirty="0">
                <a:latin typeface="+mn-lt"/>
                <a:ea typeface="+mn-ea"/>
                <a:cs typeface="+mn-ea"/>
                <a:sym typeface="+mn-lt"/>
              </a:rPr>
              <a:t>,</a:t>
            </a:r>
            <a:r>
              <a:rPr lang="zh-TW" altLang="en-US" sz="2000" dirty="0">
                <a:latin typeface="+mn-lt"/>
                <a:ea typeface="+mn-ea"/>
                <a:cs typeface="+mn-ea"/>
                <a:sym typeface="+mn-lt"/>
              </a:rPr>
              <a:t>二级配</a:t>
            </a:r>
            <a:r>
              <a:rPr lang="en-US" altLang="zh-TW" sz="2000" dirty="0">
                <a:latin typeface="+mn-lt"/>
                <a:ea typeface="+mn-ea"/>
                <a:cs typeface="+mn-ea"/>
                <a:sym typeface="+mn-lt"/>
              </a:rPr>
              <a:t>2</a:t>
            </a:r>
            <a:r>
              <a:rPr lang="zh-TW" altLang="en-US" sz="2000" dirty="0">
                <a:latin typeface="+mn-lt"/>
                <a:ea typeface="+mn-ea"/>
                <a:cs typeface="+mn-ea"/>
                <a:sym typeface="+mn-lt"/>
              </a:rPr>
              <a:t>分</a:t>
            </a:r>
            <a:r>
              <a:rPr lang="en-US" altLang="zh-TW" sz="2000" dirty="0">
                <a:latin typeface="+mn-lt"/>
                <a:ea typeface="+mn-ea"/>
                <a:cs typeface="+mn-ea"/>
                <a:sym typeface="+mn-lt"/>
              </a:rPr>
              <a:t>,</a:t>
            </a:r>
            <a:r>
              <a:rPr lang="zh-TW" altLang="en-US" sz="2000" dirty="0">
                <a:latin typeface="+mn-lt"/>
                <a:ea typeface="+mn-ea"/>
                <a:cs typeface="+mn-ea"/>
                <a:sym typeface="+mn-lt"/>
              </a:rPr>
              <a:t>三级配</a:t>
            </a:r>
            <a:r>
              <a:rPr lang="en-US" altLang="zh-TW" sz="2000" dirty="0">
                <a:latin typeface="+mn-lt"/>
                <a:ea typeface="+mn-ea"/>
                <a:cs typeface="+mn-ea"/>
                <a:sym typeface="+mn-lt"/>
              </a:rPr>
              <a:t>3</a:t>
            </a:r>
            <a:r>
              <a:rPr lang="zh-TW" altLang="en-US" sz="2000" dirty="0">
                <a:latin typeface="+mn-lt"/>
                <a:ea typeface="+mn-ea"/>
                <a:cs typeface="+mn-ea"/>
                <a:sym typeface="+mn-lt"/>
              </a:rPr>
              <a:t>分</a:t>
            </a:r>
            <a:r>
              <a:rPr lang="en-US" altLang="zh-TW" sz="2000" dirty="0">
                <a:latin typeface="+mn-lt"/>
                <a:ea typeface="+mn-ea"/>
                <a:cs typeface="+mn-ea"/>
                <a:sym typeface="+mn-lt"/>
              </a:rPr>
              <a:t>.</a:t>
            </a:r>
            <a:r>
              <a:rPr lang="zh-TW" altLang="en-US" sz="2000" dirty="0">
                <a:latin typeface="+mn-lt"/>
                <a:ea typeface="+mn-ea"/>
                <a:cs typeface="+mn-ea"/>
                <a:sym typeface="+mn-lt"/>
              </a:rPr>
              <a:t>然后累计所处理问题的分数</a:t>
            </a:r>
            <a:r>
              <a:rPr lang="en-US" altLang="zh-TW" sz="2000" dirty="0">
                <a:latin typeface="+mn-lt"/>
                <a:ea typeface="+mn-ea"/>
                <a:cs typeface="+mn-ea"/>
                <a:sym typeface="+mn-lt"/>
              </a:rPr>
              <a:t>,</a:t>
            </a:r>
            <a:r>
              <a:rPr lang="zh-TW" altLang="en-US" sz="2000" dirty="0">
                <a:latin typeface="+mn-lt"/>
                <a:ea typeface="+mn-ea"/>
                <a:cs typeface="+mn-ea"/>
                <a:sym typeface="+mn-lt"/>
              </a:rPr>
              <a:t>将结果实旋个人工作绩效管理</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凡是扯皮的问题交上一级领导决裁</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先制定临时对策</a:t>
            </a:r>
            <a:r>
              <a:rPr lang="en-US" altLang="zh-TW" sz="2000" dirty="0">
                <a:latin typeface="+mn-lt"/>
                <a:ea typeface="+mn-ea"/>
                <a:cs typeface="+mn-ea"/>
                <a:sym typeface="+mn-lt"/>
              </a:rPr>
              <a:t>,</a:t>
            </a:r>
            <a:r>
              <a:rPr lang="zh-TW" altLang="en-US" sz="2000" dirty="0">
                <a:latin typeface="+mn-lt"/>
                <a:ea typeface="+mn-ea"/>
                <a:cs typeface="+mn-ea"/>
                <a:sym typeface="+mn-lt"/>
              </a:rPr>
              <a:t>剩下的事情由上司指导完成</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解决问题的方法</a:t>
            </a:r>
            <a:r>
              <a:rPr lang="en-US" altLang="zh-TW" sz="2000" dirty="0">
                <a:latin typeface="+mn-lt"/>
                <a:ea typeface="+mn-ea"/>
                <a:cs typeface="+mn-ea"/>
                <a:sym typeface="+mn-lt"/>
              </a:rPr>
              <a:t>:</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50" name="Text Box 6">
            <a:extLst>
              <a:ext uri="{FF2B5EF4-FFF2-40B4-BE49-F238E27FC236}">
                <a16:creationId xmlns:a16="http://schemas.microsoft.com/office/drawing/2014/main" id="{8930AFC4-CC7F-4029-A616-1EC67A896F06}"/>
              </a:ext>
            </a:extLst>
          </p:cNvPr>
          <p:cNvSpPr txBox="1">
            <a:spLocks noChangeArrowheads="1"/>
          </p:cNvSpPr>
          <p:nvPr/>
        </p:nvSpPr>
        <p:spPr bwMode="auto">
          <a:xfrm>
            <a:off x="2279650" y="1673225"/>
            <a:ext cx="1709738" cy="438150"/>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spAutoFit/>
          </a:bodyPr>
          <a:lstStyle>
            <a:lvl1pPr eaLnBrk="0" hangingPunct="0">
              <a:defRPr kumimoji="1" sz="4000">
                <a:solidFill>
                  <a:schemeClr val="tx1"/>
                </a:solidFill>
                <a:latin typeface="Times New Roman" pitchFamily="18" charset="0"/>
                <a:ea typeface="新細明體" pitchFamily="18" charset="-120"/>
              </a:defRPr>
            </a:lvl1pPr>
            <a:lvl2pPr marL="742950" indent="-285750" eaLnBrk="0" hangingPunct="0">
              <a:defRPr kumimoji="1" sz="4000">
                <a:solidFill>
                  <a:schemeClr val="tx1"/>
                </a:solidFill>
                <a:latin typeface="Times New Roman" pitchFamily="18" charset="0"/>
                <a:ea typeface="新細明體" pitchFamily="18" charset="-120"/>
              </a:defRPr>
            </a:lvl2pPr>
            <a:lvl3pPr marL="1143000" indent="-228600" eaLnBrk="0" hangingPunct="0">
              <a:defRPr kumimoji="1" sz="4000">
                <a:solidFill>
                  <a:schemeClr val="tx1"/>
                </a:solidFill>
                <a:latin typeface="Times New Roman" pitchFamily="18" charset="0"/>
                <a:ea typeface="新細明體" pitchFamily="18" charset="-120"/>
              </a:defRPr>
            </a:lvl3pPr>
            <a:lvl4pPr marL="1600200" indent="-228600" eaLnBrk="0" hangingPunct="0">
              <a:defRPr kumimoji="1" sz="4000">
                <a:solidFill>
                  <a:schemeClr val="tx1"/>
                </a:solidFill>
                <a:latin typeface="Times New Roman" pitchFamily="18" charset="0"/>
                <a:ea typeface="新細明體" pitchFamily="18" charset="-120"/>
              </a:defRPr>
            </a:lvl4pPr>
            <a:lvl5pPr marL="2057400" indent="-228600" eaLnBrk="0" hangingPunct="0">
              <a:defRPr kumimoji="1" sz="4000">
                <a:solidFill>
                  <a:schemeClr val="tx1"/>
                </a:solidFill>
                <a:latin typeface="Times New Roman" pitchFamily="18" charset="0"/>
                <a:ea typeface="新細明體" pitchFamily="18" charset="-120"/>
              </a:defRPr>
            </a:lvl5pPr>
            <a:lvl6pPr marL="25146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6pPr>
            <a:lvl7pPr marL="29718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7pPr>
            <a:lvl8pPr marL="34290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8pPr>
            <a:lvl9pPr marL="38862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9pPr>
          </a:lstStyle>
          <a:p>
            <a:pPr eaLnBrk="1" hangingPunct="1">
              <a:lnSpc>
                <a:spcPct val="120000"/>
              </a:lnSpc>
              <a:defRPr/>
            </a:pPr>
            <a:r>
              <a:rPr lang="zh-TW" altLang="en-US" sz="1800">
                <a:latin typeface="+mn-lt"/>
                <a:ea typeface="+mn-ea"/>
                <a:cs typeface="+mn-ea"/>
                <a:sym typeface="+mn-lt"/>
              </a:rPr>
              <a:t>扣   分</a:t>
            </a:r>
          </a:p>
        </p:txBody>
      </p:sp>
      <p:sp>
        <p:nvSpPr>
          <p:cNvPr id="104451" name="Text Box 7">
            <a:extLst>
              <a:ext uri="{FF2B5EF4-FFF2-40B4-BE49-F238E27FC236}">
                <a16:creationId xmlns:a16="http://schemas.microsoft.com/office/drawing/2014/main" id="{FD5A4F5F-1480-4D1A-8ABB-2C0667F2A9A4}"/>
              </a:ext>
            </a:extLst>
          </p:cNvPr>
          <p:cNvSpPr txBox="1">
            <a:spLocks noChangeArrowheads="1"/>
          </p:cNvSpPr>
          <p:nvPr/>
        </p:nvSpPr>
        <p:spPr bwMode="auto">
          <a:xfrm>
            <a:off x="12768263" y="1673225"/>
            <a:ext cx="1709737" cy="438150"/>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spAutoFit/>
          </a:bodyPr>
          <a:lstStyle>
            <a:lvl1pPr eaLnBrk="0" hangingPunct="0">
              <a:defRPr kumimoji="1" sz="4000">
                <a:solidFill>
                  <a:schemeClr val="tx1"/>
                </a:solidFill>
                <a:latin typeface="Times New Roman" pitchFamily="18" charset="0"/>
                <a:ea typeface="新細明體" pitchFamily="18" charset="-120"/>
              </a:defRPr>
            </a:lvl1pPr>
            <a:lvl2pPr marL="742950" indent="-285750" eaLnBrk="0" hangingPunct="0">
              <a:defRPr kumimoji="1" sz="4000">
                <a:solidFill>
                  <a:schemeClr val="tx1"/>
                </a:solidFill>
                <a:latin typeface="Times New Roman" pitchFamily="18" charset="0"/>
                <a:ea typeface="新細明體" pitchFamily="18" charset="-120"/>
              </a:defRPr>
            </a:lvl2pPr>
            <a:lvl3pPr marL="1143000" indent="-228600" eaLnBrk="0" hangingPunct="0">
              <a:defRPr kumimoji="1" sz="4000">
                <a:solidFill>
                  <a:schemeClr val="tx1"/>
                </a:solidFill>
                <a:latin typeface="Times New Roman" pitchFamily="18" charset="0"/>
                <a:ea typeface="新細明體" pitchFamily="18" charset="-120"/>
              </a:defRPr>
            </a:lvl3pPr>
            <a:lvl4pPr marL="1600200" indent="-228600" eaLnBrk="0" hangingPunct="0">
              <a:defRPr kumimoji="1" sz="4000">
                <a:solidFill>
                  <a:schemeClr val="tx1"/>
                </a:solidFill>
                <a:latin typeface="Times New Roman" pitchFamily="18" charset="0"/>
                <a:ea typeface="新細明體" pitchFamily="18" charset="-120"/>
              </a:defRPr>
            </a:lvl4pPr>
            <a:lvl5pPr marL="2057400" indent="-228600" eaLnBrk="0" hangingPunct="0">
              <a:defRPr kumimoji="1" sz="4000">
                <a:solidFill>
                  <a:schemeClr val="tx1"/>
                </a:solidFill>
                <a:latin typeface="Times New Roman" pitchFamily="18" charset="0"/>
                <a:ea typeface="新細明體" pitchFamily="18" charset="-120"/>
              </a:defRPr>
            </a:lvl5pPr>
            <a:lvl6pPr marL="25146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6pPr>
            <a:lvl7pPr marL="29718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7pPr>
            <a:lvl8pPr marL="34290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8pPr>
            <a:lvl9pPr marL="38862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9pPr>
          </a:lstStyle>
          <a:p>
            <a:pPr eaLnBrk="1" hangingPunct="1">
              <a:lnSpc>
                <a:spcPct val="120000"/>
              </a:lnSpc>
              <a:defRPr/>
            </a:pPr>
            <a:r>
              <a:rPr lang="zh-TW" altLang="en-US" sz="1800">
                <a:latin typeface="+mn-lt"/>
                <a:ea typeface="+mn-ea"/>
                <a:cs typeface="+mn-ea"/>
                <a:sym typeface="+mn-lt"/>
              </a:rPr>
              <a:t>记    分</a:t>
            </a:r>
          </a:p>
        </p:txBody>
      </p:sp>
      <p:sp>
        <p:nvSpPr>
          <p:cNvPr id="104453" name="Text Box 11">
            <a:extLst>
              <a:ext uri="{FF2B5EF4-FFF2-40B4-BE49-F238E27FC236}">
                <a16:creationId xmlns:a16="http://schemas.microsoft.com/office/drawing/2014/main" id="{A7726BCF-7104-4CDF-B395-91141DEC8D5F}"/>
              </a:ext>
            </a:extLst>
          </p:cNvPr>
          <p:cNvSpPr txBox="1">
            <a:spLocks noChangeArrowheads="1"/>
          </p:cNvSpPr>
          <p:nvPr/>
        </p:nvSpPr>
        <p:spPr bwMode="auto">
          <a:xfrm>
            <a:off x="1936750" y="3952875"/>
            <a:ext cx="2851150" cy="436563"/>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spAutoFit/>
          </a:bodyPr>
          <a:lstStyle>
            <a:lvl1pPr eaLnBrk="0" hangingPunct="0">
              <a:defRPr kumimoji="1" sz="4000">
                <a:solidFill>
                  <a:schemeClr val="tx1"/>
                </a:solidFill>
                <a:latin typeface="Times New Roman" pitchFamily="18" charset="0"/>
                <a:ea typeface="新細明體" pitchFamily="18" charset="-120"/>
              </a:defRPr>
            </a:lvl1pPr>
            <a:lvl2pPr marL="742950" indent="-285750" eaLnBrk="0" hangingPunct="0">
              <a:defRPr kumimoji="1" sz="4000">
                <a:solidFill>
                  <a:schemeClr val="tx1"/>
                </a:solidFill>
                <a:latin typeface="Times New Roman" pitchFamily="18" charset="0"/>
                <a:ea typeface="新細明體" pitchFamily="18" charset="-120"/>
              </a:defRPr>
            </a:lvl2pPr>
            <a:lvl3pPr marL="1143000" indent="-228600" eaLnBrk="0" hangingPunct="0">
              <a:defRPr kumimoji="1" sz="4000">
                <a:solidFill>
                  <a:schemeClr val="tx1"/>
                </a:solidFill>
                <a:latin typeface="Times New Roman" pitchFamily="18" charset="0"/>
                <a:ea typeface="新細明體" pitchFamily="18" charset="-120"/>
              </a:defRPr>
            </a:lvl3pPr>
            <a:lvl4pPr marL="1600200" indent="-228600" eaLnBrk="0" hangingPunct="0">
              <a:defRPr kumimoji="1" sz="4000">
                <a:solidFill>
                  <a:schemeClr val="tx1"/>
                </a:solidFill>
                <a:latin typeface="Times New Roman" pitchFamily="18" charset="0"/>
                <a:ea typeface="新細明體" pitchFamily="18" charset="-120"/>
              </a:defRPr>
            </a:lvl4pPr>
            <a:lvl5pPr marL="2057400" indent="-228600" eaLnBrk="0" hangingPunct="0">
              <a:defRPr kumimoji="1" sz="4000">
                <a:solidFill>
                  <a:schemeClr val="tx1"/>
                </a:solidFill>
                <a:latin typeface="Times New Roman" pitchFamily="18" charset="0"/>
                <a:ea typeface="新細明體" pitchFamily="18" charset="-120"/>
              </a:defRPr>
            </a:lvl5pPr>
            <a:lvl6pPr marL="25146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6pPr>
            <a:lvl7pPr marL="29718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7pPr>
            <a:lvl8pPr marL="34290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8pPr>
            <a:lvl9pPr marL="38862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9pPr>
          </a:lstStyle>
          <a:p>
            <a:pPr eaLnBrk="1" hangingPunct="1">
              <a:lnSpc>
                <a:spcPct val="120000"/>
              </a:lnSpc>
              <a:defRPr/>
            </a:pPr>
            <a:r>
              <a:rPr lang="zh-TW" altLang="en-US" sz="1800">
                <a:latin typeface="+mn-lt"/>
                <a:ea typeface="+mn-ea"/>
                <a:cs typeface="+mn-ea"/>
                <a:sym typeface="+mn-lt"/>
              </a:rPr>
              <a:t>论证会决定</a:t>
            </a:r>
          </a:p>
        </p:txBody>
      </p:sp>
      <p:sp>
        <p:nvSpPr>
          <p:cNvPr id="104454" name="Text Box 12">
            <a:extLst>
              <a:ext uri="{FF2B5EF4-FFF2-40B4-BE49-F238E27FC236}">
                <a16:creationId xmlns:a16="http://schemas.microsoft.com/office/drawing/2014/main" id="{68B0F07B-8BD2-4311-A067-AD0715609C62}"/>
              </a:ext>
            </a:extLst>
          </p:cNvPr>
          <p:cNvSpPr txBox="1">
            <a:spLocks noChangeArrowheads="1"/>
          </p:cNvSpPr>
          <p:nvPr/>
        </p:nvSpPr>
        <p:spPr bwMode="auto">
          <a:xfrm>
            <a:off x="6497638" y="3952875"/>
            <a:ext cx="3192462" cy="436563"/>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spAutoFit/>
          </a:bodyPr>
          <a:lstStyle>
            <a:lvl1pPr eaLnBrk="0" hangingPunct="0">
              <a:defRPr kumimoji="1" sz="4000">
                <a:solidFill>
                  <a:schemeClr val="tx1"/>
                </a:solidFill>
                <a:latin typeface="Times New Roman" pitchFamily="18" charset="0"/>
                <a:ea typeface="新細明體" pitchFamily="18" charset="-120"/>
              </a:defRPr>
            </a:lvl1pPr>
            <a:lvl2pPr marL="742950" indent="-285750" eaLnBrk="0" hangingPunct="0">
              <a:defRPr kumimoji="1" sz="4000">
                <a:solidFill>
                  <a:schemeClr val="tx1"/>
                </a:solidFill>
                <a:latin typeface="Times New Roman" pitchFamily="18" charset="0"/>
                <a:ea typeface="新細明體" pitchFamily="18" charset="-120"/>
              </a:defRPr>
            </a:lvl2pPr>
            <a:lvl3pPr marL="1143000" indent="-228600" eaLnBrk="0" hangingPunct="0">
              <a:defRPr kumimoji="1" sz="4000">
                <a:solidFill>
                  <a:schemeClr val="tx1"/>
                </a:solidFill>
                <a:latin typeface="Times New Roman" pitchFamily="18" charset="0"/>
                <a:ea typeface="新細明體" pitchFamily="18" charset="-120"/>
              </a:defRPr>
            </a:lvl3pPr>
            <a:lvl4pPr marL="1600200" indent="-228600" eaLnBrk="0" hangingPunct="0">
              <a:defRPr kumimoji="1" sz="4000">
                <a:solidFill>
                  <a:schemeClr val="tx1"/>
                </a:solidFill>
                <a:latin typeface="Times New Roman" pitchFamily="18" charset="0"/>
                <a:ea typeface="新細明體" pitchFamily="18" charset="-120"/>
              </a:defRPr>
            </a:lvl4pPr>
            <a:lvl5pPr marL="2057400" indent="-228600" eaLnBrk="0" hangingPunct="0">
              <a:defRPr kumimoji="1" sz="4000">
                <a:solidFill>
                  <a:schemeClr val="tx1"/>
                </a:solidFill>
                <a:latin typeface="Times New Roman" pitchFamily="18" charset="0"/>
                <a:ea typeface="新細明體" pitchFamily="18" charset="-120"/>
              </a:defRPr>
            </a:lvl5pPr>
            <a:lvl6pPr marL="25146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6pPr>
            <a:lvl7pPr marL="29718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7pPr>
            <a:lvl8pPr marL="34290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8pPr>
            <a:lvl9pPr marL="38862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9pPr>
          </a:lstStyle>
          <a:p>
            <a:pPr eaLnBrk="1" hangingPunct="1">
              <a:lnSpc>
                <a:spcPct val="120000"/>
              </a:lnSpc>
              <a:defRPr/>
            </a:pPr>
            <a:r>
              <a:rPr lang="zh-TW" altLang="en-US" sz="1800">
                <a:latin typeface="+mn-lt"/>
                <a:ea typeface="+mn-ea"/>
                <a:cs typeface="+mn-ea"/>
                <a:sym typeface="+mn-lt"/>
              </a:rPr>
              <a:t>上  司  裁  决</a:t>
            </a:r>
          </a:p>
        </p:txBody>
      </p:sp>
      <p:sp>
        <p:nvSpPr>
          <p:cNvPr id="104455" name="Oval 13">
            <a:extLst>
              <a:ext uri="{FF2B5EF4-FFF2-40B4-BE49-F238E27FC236}">
                <a16:creationId xmlns:a16="http://schemas.microsoft.com/office/drawing/2014/main" id="{D3C6A7DC-332A-4C53-A3FA-E25AE9895D10}"/>
              </a:ext>
            </a:extLst>
          </p:cNvPr>
          <p:cNvSpPr>
            <a:spLocks noChangeArrowheads="1"/>
          </p:cNvSpPr>
          <p:nvPr/>
        </p:nvSpPr>
        <p:spPr bwMode="auto">
          <a:xfrm>
            <a:off x="7067550" y="1049338"/>
            <a:ext cx="2508250" cy="1974850"/>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解决的问题</a:t>
            </a:r>
          </a:p>
        </p:txBody>
      </p:sp>
      <p:sp>
        <p:nvSpPr>
          <p:cNvPr id="104456" name="Text Box 14">
            <a:extLst>
              <a:ext uri="{FF2B5EF4-FFF2-40B4-BE49-F238E27FC236}">
                <a16:creationId xmlns:a16="http://schemas.microsoft.com/office/drawing/2014/main" id="{0A6716E3-4F05-44D6-AC50-78450E870186}"/>
              </a:ext>
            </a:extLst>
          </p:cNvPr>
          <p:cNvSpPr txBox="1">
            <a:spLocks noChangeArrowheads="1"/>
          </p:cNvSpPr>
          <p:nvPr/>
        </p:nvSpPr>
        <p:spPr bwMode="auto">
          <a:xfrm>
            <a:off x="11285538" y="3952875"/>
            <a:ext cx="3192462" cy="436563"/>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spAutoFit/>
          </a:bodyPr>
          <a:lstStyle>
            <a:lvl1pPr eaLnBrk="0" hangingPunct="0">
              <a:defRPr kumimoji="1" sz="4000">
                <a:solidFill>
                  <a:schemeClr val="tx1"/>
                </a:solidFill>
                <a:latin typeface="Times New Roman" pitchFamily="18" charset="0"/>
                <a:ea typeface="新細明體" pitchFamily="18" charset="-120"/>
              </a:defRPr>
            </a:lvl1pPr>
            <a:lvl2pPr marL="742950" indent="-285750" eaLnBrk="0" hangingPunct="0">
              <a:defRPr kumimoji="1" sz="4000">
                <a:solidFill>
                  <a:schemeClr val="tx1"/>
                </a:solidFill>
                <a:latin typeface="Times New Roman" pitchFamily="18" charset="0"/>
                <a:ea typeface="新細明體" pitchFamily="18" charset="-120"/>
              </a:defRPr>
            </a:lvl2pPr>
            <a:lvl3pPr marL="1143000" indent="-228600" eaLnBrk="0" hangingPunct="0">
              <a:defRPr kumimoji="1" sz="4000">
                <a:solidFill>
                  <a:schemeClr val="tx1"/>
                </a:solidFill>
                <a:latin typeface="Times New Roman" pitchFamily="18" charset="0"/>
                <a:ea typeface="新細明體" pitchFamily="18" charset="-120"/>
              </a:defRPr>
            </a:lvl3pPr>
            <a:lvl4pPr marL="1600200" indent="-228600" eaLnBrk="0" hangingPunct="0">
              <a:defRPr kumimoji="1" sz="4000">
                <a:solidFill>
                  <a:schemeClr val="tx1"/>
                </a:solidFill>
                <a:latin typeface="Times New Roman" pitchFamily="18" charset="0"/>
                <a:ea typeface="新細明體" pitchFamily="18" charset="-120"/>
              </a:defRPr>
            </a:lvl4pPr>
            <a:lvl5pPr marL="2057400" indent="-228600" eaLnBrk="0" hangingPunct="0">
              <a:defRPr kumimoji="1" sz="4000">
                <a:solidFill>
                  <a:schemeClr val="tx1"/>
                </a:solidFill>
                <a:latin typeface="Times New Roman" pitchFamily="18" charset="0"/>
                <a:ea typeface="新細明體" pitchFamily="18" charset="-120"/>
              </a:defRPr>
            </a:lvl5pPr>
            <a:lvl6pPr marL="25146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6pPr>
            <a:lvl7pPr marL="29718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7pPr>
            <a:lvl8pPr marL="34290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8pPr>
            <a:lvl9pPr marL="38862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9pPr>
          </a:lstStyle>
          <a:p>
            <a:pPr eaLnBrk="1" hangingPunct="1">
              <a:lnSpc>
                <a:spcPct val="120000"/>
              </a:lnSpc>
              <a:defRPr/>
            </a:pPr>
            <a:r>
              <a:rPr lang="zh-TW" altLang="en-US" sz="1800">
                <a:latin typeface="+mn-lt"/>
                <a:ea typeface="+mn-ea"/>
                <a:cs typeface="+mn-ea"/>
                <a:sym typeface="+mn-lt"/>
              </a:rPr>
              <a:t>上  司 指  导</a:t>
            </a:r>
          </a:p>
        </p:txBody>
      </p:sp>
      <p:sp>
        <p:nvSpPr>
          <p:cNvPr id="104457" name="Oval 15">
            <a:extLst>
              <a:ext uri="{FF2B5EF4-FFF2-40B4-BE49-F238E27FC236}">
                <a16:creationId xmlns:a16="http://schemas.microsoft.com/office/drawing/2014/main" id="{20755FBA-F10C-4F78-B389-49CEA757EBE9}"/>
              </a:ext>
            </a:extLst>
          </p:cNvPr>
          <p:cNvSpPr>
            <a:spLocks noChangeArrowheads="1"/>
          </p:cNvSpPr>
          <p:nvPr/>
        </p:nvSpPr>
        <p:spPr bwMode="auto">
          <a:xfrm>
            <a:off x="1822450" y="6448425"/>
            <a:ext cx="2508250" cy="1665288"/>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1800">
                <a:cs typeface="+mn-ea"/>
                <a:sym typeface="+mn-lt"/>
              </a:rPr>
              <a:t>       </a:t>
            </a:r>
            <a:r>
              <a:rPr lang="zh-TW" altLang="en-US" sz="1800">
                <a:cs typeface="+mn-ea"/>
                <a:sym typeface="+mn-lt"/>
              </a:rPr>
              <a:t>反复出现       </a:t>
            </a:r>
          </a:p>
          <a:p>
            <a:pPr algn="ctr" eaLnBrk="1" hangingPunct="1">
              <a:lnSpc>
                <a:spcPct val="120000"/>
              </a:lnSpc>
              <a:defRPr/>
            </a:pPr>
            <a:r>
              <a:rPr lang="zh-TW" altLang="en-US" sz="1800">
                <a:cs typeface="+mn-ea"/>
                <a:sym typeface="+mn-lt"/>
              </a:rPr>
              <a:t> 的问题</a:t>
            </a:r>
          </a:p>
        </p:txBody>
      </p:sp>
      <p:sp>
        <p:nvSpPr>
          <p:cNvPr id="104458" name="Oval 16">
            <a:extLst>
              <a:ext uri="{FF2B5EF4-FFF2-40B4-BE49-F238E27FC236}">
                <a16:creationId xmlns:a16="http://schemas.microsoft.com/office/drawing/2014/main" id="{A567882E-DB28-47DF-AC6A-6C9F756137BB}"/>
              </a:ext>
            </a:extLst>
          </p:cNvPr>
          <p:cNvSpPr>
            <a:spLocks noChangeArrowheads="1"/>
          </p:cNvSpPr>
          <p:nvPr/>
        </p:nvSpPr>
        <p:spPr bwMode="auto">
          <a:xfrm>
            <a:off x="6611938" y="6448425"/>
            <a:ext cx="2849562" cy="1665288"/>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1800">
                <a:cs typeface="+mn-ea"/>
                <a:sym typeface="+mn-lt"/>
              </a:rPr>
              <a:t> </a:t>
            </a:r>
            <a:r>
              <a:rPr lang="zh-TW" altLang="en-US" sz="1800">
                <a:cs typeface="+mn-ea"/>
                <a:sym typeface="+mn-lt"/>
              </a:rPr>
              <a:t>扯皮的</a:t>
            </a:r>
          </a:p>
          <a:p>
            <a:pPr algn="ctr" eaLnBrk="1" hangingPunct="1">
              <a:lnSpc>
                <a:spcPct val="120000"/>
              </a:lnSpc>
              <a:defRPr/>
            </a:pPr>
            <a:r>
              <a:rPr lang="zh-TW" altLang="en-US" sz="1800">
                <a:cs typeface="+mn-ea"/>
                <a:sym typeface="+mn-lt"/>
              </a:rPr>
              <a:t>问题</a:t>
            </a:r>
          </a:p>
        </p:txBody>
      </p:sp>
      <p:sp>
        <p:nvSpPr>
          <p:cNvPr id="104459" name="Oval 17">
            <a:extLst>
              <a:ext uri="{FF2B5EF4-FFF2-40B4-BE49-F238E27FC236}">
                <a16:creationId xmlns:a16="http://schemas.microsoft.com/office/drawing/2014/main" id="{792F2BD7-2FB1-4ECF-B58A-829D67321897}"/>
              </a:ext>
            </a:extLst>
          </p:cNvPr>
          <p:cNvSpPr>
            <a:spLocks noChangeArrowheads="1"/>
          </p:cNvSpPr>
          <p:nvPr/>
        </p:nvSpPr>
        <p:spPr bwMode="auto">
          <a:xfrm>
            <a:off x="11969750" y="6345238"/>
            <a:ext cx="2508250" cy="1663700"/>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1800">
                <a:cs typeface="+mn-ea"/>
                <a:sym typeface="+mn-lt"/>
              </a:rPr>
              <a:t>       </a:t>
            </a:r>
            <a:r>
              <a:rPr lang="zh-TW" altLang="en-US" sz="1800">
                <a:cs typeface="+mn-ea"/>
                <a:sym typeface="+mn-lt"/>
              </a:rPr>
              <a:t>不易解决       </a:t>
            </a:r>
          </a:p>
          <a:p>
            <a:pPr algn="ctr" eaLnBrk="1" hangingPunct="1">
              <a:lnSpc>
                <a:spcPct val="120000"/>
              </a:lnSpc>
              <a:defRPr/>
            </a:pPr>
            <a:r>
              <a:rPr lang="zh-TW" altLang="en-US" sz="1800">
                <a:cs typeface="+mn-ea"/>
                <a:sym typeface="+mn-lt"/>
              </a:rPr>
              <a:t> 的问题</a:t>
            </a:r>
          </a:p>
        </p:txBody>
      </p:sp>
      <p:sp>
        <p:nvSpPr>
          <p:cNvPr id="113675" name="Text Box 18">
            <a:extLst>
              <a:ext uri="{FF2B5EF4-FFF2-40B4-BE49-F238E27FC236}">
                <a16:creationId xmlns:a16="http://schemas.microsoft.com/office/drawing/2014/main" id="{DB810945-792C-48BD-B475-FB981B5076B1}"/>
              </a:ext>
            </a:extLst>
          </p:cNvPr>
          <p:cNvSpPr txBox="1">
            <a:spLocks noChangeArrowheads="1"/>
          </p:cNvSpPr>
          <p:nvPr/>
        </p:nvSpPr>
        <p:spPr bwMode="auto">
          <a:xfrm>
            <a:off x="2963863" y="8516938"/>
            <a:ext cx="10488612" cy="436562"/>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1800" dirty="0">
                <a:latin typeface="+mn-lt"/>
                <a:ea typeface="+mn-ea"/>
                <a:cs typeface="+mn-ea"/>
                <a:sym typeface="+mn-lt"/>
              </a:rPr>
              <a:t>工程部拖拖拉拉解决问题的温床</a:t>
            </a:r>
          </a:p>
        </p:txBody>
      </p:sp>
      <p:sp>
        <p:nvSpPr>
          <p:cNvPr id="104461" name="Line 19">
            <a:extLst>
              <a:ext uri="{FF2B5EF4-FFF2-40B4-BE49-F238E27FC236}">
                <a16:creationId xmlns:a16="http://schemas.microsoft.com/office/drawing/2014/main" id="{98E4789B-E51F-4D23-9ED7-C579A4CD4305}"/>
              </a:ext>
            </a:extLst>
          </p:cNvPr>
          <p:cNvSpPr>
            <a:spLocks noChangeShapeType="1"/>
          </p:cNvSpPr>
          <p:nvPr/>
        </p:nvSpPr>
        <p:spPr bwMode="auto">
          <a:xfrm flipH="1">
            <a:off x="3989388" y="1984375"/>
            <a:ext cx="3078162" cy="0"/>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04462" name="Line 20">
            <a:extLst>
              <a:ext uri="{FF2B5EF4-FFF2-40B4-BE49-F238E27FC236}">
                <a16:creationId xmlns:a16="http://schemas.microsoft.com/office/drawing/2014/main" id="{6F6DFA28-B5DC-42D9-AEE8-302604AE86A8}"/>
              </a:ext>
            </a:extLst>
          </p:cNvPr>
          <p:cNvSpPr>
            <a:spLocks noChangeShapeType="1"/>
          </p:cNvSpPr>
          <p:nvPr/>
        </p:nvSpPr>
        <p:spPr bwMode="auto">
          <a:xfrm>
            <a:off x="9575800" y="1984375"/>
            <a:ext cx="3192463" cy="0"/>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04463" name="Line 21">
            <a:extLst>
              <a:ext uri="{FF2B5EF4-FFF2-40B4-BE49-F238E27FC236}">
                <a16:creationId xmlns:a16="http://schemas.microsoft.com/office/drawing/2014/main" id="{F4E84517-31F8-47E7-A33F-4BCD4D9CAE3E}"/>
              </a:ext>
            </a:extLst>
          </p:cNvPr>
          <p:cNvSpPr>
            <a:spLocks noChangeShapeType="1"/>
          </p:cNvSpPr>
          <p:nvPr/>
        </p:nvSpPr>
        <p:spPr bwMode="auto">
          <a:xfrm flipV="1">
            <a:off x="8207375" y="2287588"/>
            <a:ext cx="0" cy="1665287"/>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04464" name="Line 22">
            <a:extLst>
              <a:ext uri="{FF2B5EF4-FFF2-40B4-BE49-F238E27FC236}">
                <a16:creationId xmlns:a16="http://schemas.microsoft.com/office/drawing/2014/main" id="{EE4D0509-94DF-49AE-8199-2C67C372E07E}"/>
              </a:ext>
            </a:extLst>
          </p:cNvPr>
          <p:cNvSpPr>
            <a:spLocks noChangeShapeType="1"/>
          </p:cNvSpPr>
          <p:nvPr/>
        </p:nvSpPr>
        <p:spPr bwMode="auto">
          <a:xfrm flipH="1" flipV="1">
            <a:off x="9347200" y="1976438"/>
            <a:ext cx="3535363" cy="1976437"/>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04465" name="Line 23">
            <a:extLst>
              <a:ext uri="{FF2B5EF4-FFF2-40B4-BE49-F238E27FC236}">
                <a16:creationId xmlns:a16="http://schemas.microsoft.com/office/drawing/2014/main" id="{4B715311-F2FE-4047-9534-294D20A16E40}"/>
              </a:ext>
            </a:extLst>
          </p:cNvPr>
          <p:cNvSpPr>
            <a:spLocks noChangeShapeType="1"/>
          </p:cNvSpPr>
          <p:nvPr/>
        </p:nvSpPr>
        <p:spPr bwMode="auto">
          <a:xfrm flipV="1">
            <a:off x="3305175" y="1976438"/>
            <a:ext cx="3990975" cy="1976437"/>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04466" name="Line 24">
            <a:extLst>
              <a:ext uri="{FF2B5EF4-FFF2-40B4-BE49-F238E27FC236}">
                <a16:creationId xmlns:a16="http://schemas.microsoft.com/office/drawing/2014/main" id="{3FF36622-CCAF-4E71-A5F7-241933C9A925}"/>
              </a:ext>
            </a:extLst>
          </p:cNvPr>
          <p:cNvSpPr>
            <a:spLocks noChangeShapeType="1"/>
          </p:cNvSpPr>
          <p:nvPr/>
        </p:nvSpPr>
        <p:spPr bwMode="auto">
          <a:xfrm flipV="1">
            <a:off x="3076575" y="4576763"/>
            <a:ext cx="0" cy="1768475"/>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04467" name="Line 25">
            <a:extLst>
              <a:ext uri="{FF2B5EF4-FFF2-40B4-BE49-F238E27FC236}">
                <a16:creationId xmlns:a16="http://schemas.microsoft.com/office/drawing/2014/main" id="{1337844E-3B05-45C6-9D41-8ECC20154B3B}"/>
              </a:ext>
            </a:extLst>
          </p:cNvPr>
          <p:cNvSpPr>
            <a:spLocks noChangeShapeType="1"/>
          </p:cNvSpPr>
          <p:nvPr/>
        </p:nvSpPr>
        <p:spPr bwMode="auto">
          <a:xfrm flipV="1">
            <a:off x="7980363" y="4576763"/>
            <a:ext cx="0" cy="1871662"/>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04468" name="Line 26">
            <a:extLst>
              <a:ext uri="{FF2B5EF4-FFF2-40B4-BE49-F238E27FC236}">
                <a16:creationId xmlns:a16="http://schemas.microsoft.com/office/drawing/2014/main" id="{6F23A432-9371-475C-BC1E-F31FB1841707}"/>
              </a:ext>
            </a:extLst>
          </p:cNvPr>
          <p:cNvSpPr>
            <a:spLocks noChangeShapeType="1"/>
          </p:cNvSpPr>
          <p:nvPr/>
        </p:nvSpPr>
        <p:spPr bwMode="auto">
          <a:xfrm flipV="1">
            <a:off x="12995275" y="4576763"/>
            <a:ext cx="0" cy="1768475"/>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2" name="文本框 21">
            <a:extLst>
              <a:ext uri="{FF2B5EF4-FFF2-40B4-BE49-F238E27FC236}">
                <a16:creationId xmlns:a16="http://schemas.microsoft.com/office/drawing/2014/main" id="{A24F260F-83E3-4E4D-BFF0-B4B67CA22AD1}"/>
              </a:ext>
            </a:extLst>
          </p:cNvPr>
          <p:cNvSpPr txBox="1"/>
          <p:nvPr/>
        </p:nvSpPr>
        <p:spPr>
          <a:xfrm>
            <a:off x="4073203" y="144240"/>
            <a:ext cx="7154043" cy="700769"/>
          </a:xfrm>
          <a:prstGeom prst="rect">
            <a:avLst/>
          </a:prstGeom>
          <a:noFill/>
          <a:effectLst/>
        </p:spPr>
        <p:txBody>
          <a:bodyPr>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工程部拖拖拉拉解决问题的温床</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22"/>
                                        </p:tgtEl>
                                        <p:attrNameLst>
                                          <p:attrName>style.visibility</p:attrName>
                                        </p:attrNameLst>
                                      </p:cBhvr>
                                      <p:to>
                                        <p:strVal val="visible"/>
                                      </p:to>
                                    </p:set>
                                    <p:anim calcmode="lin" valueType="num">
                                      <p:cBhvr>
                                        <p:cTn id="7" dur="500" fill="hold"/>
                                        <p:tgtEl>
                                          <p:spTgt spid="22"/>
                                        </p:tgtEl>
                                        <p:attrNameLst>
                                          <p:attrName>ppt_w</p:attrName>
                                        </p:attrNameLst>
                                      </p:cBhvr>
                                      <p:tavLst>
                                        <p:tav tm="0">
                                          <p:val>
                                            <p:fltVal val="0"/>
                                          </p:val>
                                        </p:tav>
                                        <p:tav tm="100000">
                                          <p:val>
                                            <p:strVal val="#ppt_w"/>
                                          </p:val>
                                        </p:tav>
                                      </p:tavLst>
                                    </p:anim>
                                    <p:anim calcmode="lin" valueType="num">
                                      <p:cBhvr>
                                        <p:cTn id="8" dur="500" fill="hold"/>
                                        <p:tgtEl>
                                          <p:spTgt spid="2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A203C46D-43E6-4954-9C7A-5162E42BCF78}"/>
              </a:ext>
            </a:extLst>
          </p:cNvPr>
          <p:cNvSpPr>
            <a:spLocks noGrp="1"/>
          </p:cNvSpPr>
          <p:nvPr>
            <p:ph type="title"/>
          </p:nvPr>
        </p:nvSpPr>
        <p:spPr>
          <a:xfrm>
            <a:off x="1984375" y="4392613"/>
            <a:ext cx="5122863" cy="1222375"/>
          </a:xfrm>
        </p:spPr>
        <p:txBody>
          <a:bodyPr/>
          <a:lstStyle/>
          <a:p>
            <a:pPr defTabSz="1248093" fontAlgn="auto">
              <a:lnSpc>
                <a:spcPct val="120000"/>
              </a:lnSpc>
              <a:spcAft>
                <a:spcPts val="0"/>
              </a:spcAft>
              <a:defRPr/>
            </a:pPr>
            <a:r>
              <a:rPr lang="zh-CN" altLang="en-US" dirty="0">
                <a:latin typeface="+mn-lt"/>
                <a:ea typeface="+mn-ea"/>
                <a:cs typeface="+mn-ea"/>
                <a:sym typeface="+mn-lt"/>
              </a:rPr>
              <a:t>技术权威来自</a:t>
            </a:r>
            <a:r>
              <a:rPr lang="en-US" altLang="zh-CN" dirty="0">
                <a:latin typeface="+mn-lt"/>
                <a:ea typeface="+mn-ea"/>
                <a:cs typeface="+mn-ea"/>
                <a:sym typeface="+mn-lt"/>
              </a:rPr>
              <a:t>PE</a:t>
            </a:r>
            <a:endParaRPr lang="zh-CN" altLang="en-US" dirty="0">
              <a:latin typeface="+mn-lt"/>
              <a:ea typeface="+mn-ea"/>
              <a:cs typeface="+mn-ea"/>
              <a:sym typeface="+mn-lt"/>
            </a:endParaRPr>
          </a:p>
        </p:txBody>
      </p:sp>
      <p:sp>
        <p:nvSpPr>
          <p:cNvPr id="11" name="文本框 10">
            <a:extLst>
              <a:ext uri="{FF2B5EF4-FFF2-40B4-BE49-F238E27FC236}">
                <a16:creationId xmlns:a16="http://schemas.microsoft.com/office/drawing/2014/main" id="{36B80E21-CFDE-4121-93C9-FE82240D555C}"/>
              </a:ext>
            </a:extLst>
          </p:cNvPr>
          <p:cNvSpPr txBox="1"/>
          <p:nvPr/>
        </p:nvSpPr>
        <p:spPr>
          <a:xfrm>
            <a:off x="2705051" y="3456608"/>
            <a:ext cx="7154043" cy="700769"/>
          </a:xfrm>
          <a:prstGeom prst="rect">
            <a:avLst/>
          </a:prstGeom>
          <a:noFill/>
          <a:effectLst/>
        </p:spPr>
        <p:txBody>
          <a:bodyPr>
            <a:spAutoFit/>
          </a:bodyPr>
          <a:lstStyle/>
          <a:p>
            <a:pP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第二章</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1"/>
                                        </p:tgtEl>
                                        <p:attrNameLst>
                                          <p:attrName>style.visibility</p:attrName>
                                        </p:attrNameLst>
                                      </p:cBhvr>
                                      <p:to>
                                        <p:strVal val="visible"/>
                                      </p:to>
                                    </p:set>
                                    <p:anim calcmode="lin" valueType="num">
                                      <p:cBhvr>
                                        <p:cTn id="7" dur="500" fill="hold"/>
                                        <p:tgtEl>
                                          <p:spTgt spid="11"/>
                                        </p:tgtEl>
                                        <p:attrNameLst>
                                          <p:attrName>ppt_w</p:attrName>
                                        </p:attrNameLst>
                                      </p:cBhvr>
                                      <p:tavLst>
                                        <p:tav tm="0">
                                          <p:val>
                                            <p:fltVal val="0"/>
                                          </p:val>
                                        </p:tav>
                                        <p:tav tm="100000">
                                          <p:val>
                                            <p:strVal val="#ppt_w"/>
                                          </p:val>
                                        </p:tav>
                                      </p:tavLst>
                                    </p:anim>
                                    <p:anim calcmode="lin" valueType="num">
                                      <p:cBhvr>
                                        <p:cTn id="8" dur="500" fill="hold"/>
                                        <p:tgtEl>
                                          <p:spTgt spid="11"/>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Text Box 2">
            <a:extLst>
              <a:ext uri="{FF2B5EF4-FFF2-40B4-BE49-F238E27FC236}">
                <a16:creationId xmlns:a16="http://schemas.microsoft.com/office/drawing/2014/main" id="{69C5FBCC-54B2-4E47-959C-AFC2E35CFFA7}"/>
              </a:ext>
            </a:extLst>
          </p:cNvPr>
          <p:cNvSpPr txBox="1">
            <a:spLocks noChangeArrowheads="1"/>
          </p:cNvSpPr>
          <p:nvPr/>
        </p:nvSpPr>
        <p:spPr bwMode="auto">
          <a:xfrm>
            <a:off x="1625600" y="1944688"/>
            <a:ext cx="13681075" cy="2687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marL="457200" indent="-457200">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Tx/>
              <a:buAutoNum type="arabicPeriod"/>
              <a:defRPr/>
            </a:pPr>
            <a:r>
              <a:rPr lang="en-US" altLang="zh-TW" sz="2000" b="1" dirty="0">
                <a:latin typeface="+mn-lt"/>
                <a:ea typeface="+mn-ea"/>
                <a:cs typeface="+mn-ea"/>
                <a:sym typeface="+mn-lt"/>
              </a:rPr>
              <a:t>PE</a:t>
            </a:r>
            <a:r>
              <a:rPr lang="zh-TW" altLang="en-US" sz="2000" b="1" dirty="0">
                <a:latin typeface="+mn-lt"/>
                <a:ea typeface="+mn-ea"/>
                <a:cs typeface="+mn-ea"/>
                <a:sym typeface="+mn-lt"/>
              </a:rPr>
              <a:t>是什么</a:t>
            </a:r>
          </a:p>
          <a:p>
            <a:pPr eaLnBrk="1" hangingPunct="1">
              <a:lnSpc>
                <a:spcPct val="120000"/>
              </a:lnSpc>
              <a:defRPr/>
            </a:pPr>
            <a:r>
              <a:rPr lang="zh-TW" altLang="en-US" sz="2000" dirty="0">
                <a:latin typeface="+mn-lt"/>
                <a:ea typeface="+mn-ea"/>
                <a:cs typeface="+mn-ea"/>
                <a:sym typeface="+mn-lt"/>
              </a:rPr>
              <a:t>   生产线的装配工位有一个螺丝打紧后产品外壳变形</a:t>
            </a:r>
            <a:r>
              <a:rPr lang="en-US" altLang="zh-TW" sz="2000" dirty="0">
                <a:latin typeface="+mn-lt"/>
                <a:ea typeface="+mn-ea"/>
                <a:cs typeface="+mn-ea"/>
                <a:sym typeface="+mn-lt"/>
              </a:rPr>
              <a:t>,</a:t>
            </a:r>
            <a:r>
              <a:rPr lang="zh-TW" altLang="en-US" sz="2000" dirty="0">
                <a:latin typeface="+mn-lt"/>
                <a:ea typeface="+mn-ea"/>
                <a:cs typeface="+mn-ea"/>
                <a:sym typeface="+mn-lt"/>
              </a:rPr>
              <a:t>线长问怎么办</a:t>
            </a:r>
            <a:r>
              <a:rPr lang="en-US" altLang="zh-TW" sz="2000" dirty="0">
                <a:latin typeface="+mn-lt"/>
                <a:ea typeface="+mn-ea"/>
                <a:cs typeface="+mn-ea"/>
                <a:sym typeface="+mn-lt"/>
              </a:rPr>
              <a:t>?</a:t>
            </a:r>
            <a:r>
              <a:rPr lang="zh-TW" altLang="en-US" sz="2000" dirty="0">
                <a:latin typeface="+mn-lt"/>
                <a:ea typeface="+mn-ea"/>
                <a:cs typeface="+mn-ea"/>
                <a:sym typeface="+mn-lt"/>
              </a:rPr>
              <a:t>主任说找</a:t>
            </a:r>
            <a:r>
              <a:rPr lang="en-US" altLang="zh-TW" sz="2000" dirty="0">
                <a:latin typeface="+mn-lt"/>
                <a:ea typeface="+mn-ea"/>
                <a:cs typeface="+mn-ea"/>
                <a:sym typeface="+mn-lt"/>
              </a:rPr>
              <a:t>PE</a:t>
            </a:r>
            <a:r>
              <a:rPr lang="zh-TW" altLang="en-US" sz="2000" dirty="0">
                <a:latin typeface="+mn-lt"/>
                <a:ea typeface="+mn-ea"/>
                <a:cs typeface="+mn-ea"/>
                <a:sym typeface="+mn-lt"/>
              </a:rPr>
              <a:t>解决</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灵敏度调试位约</a:t>
            </a:r>
            <a:r>
              <a:rPr lang="en-US" altLang="zh-TW" sz="2000" dirty="0">
                <a:latin typeface="+mn-lt"/>
                <a:ea typeface="+mn-ea"/>
                <a:cs typeface="+mn-ea"/>
                <a:sym typeface="+mn-lt"/>
              </a:rPr>
              <a:t>70%</a:t>
            </a:r>
            <a:r>
              <a:rPr lang="zh-TW" altLang="en-US" sz="2000" dirty="0">
                <a:latin typeface="+mn-lt"/>
                <a:ea typeface="+mn-ea"/>
                <a:cs typeface="+mn-ea"/>
                <a:sym typeface="+mn-lt"/>
              </a:rPr>
              <a:t>的产品其灵敏度值在控制界限附近徘徊</a:t>
            </a:r>
            <a:r>
              <a:rPr lang="en-US" altLang="zh-TW" sz="2000" dirty="0">
                <a:latin typeface="+mn-lt"/>
                <a:ea typeface="+mn-ea"/>
                <a:cs typeface="+mn-ea"/>
                <a:sym typeface="+mn-lt"/>
              </a:rPr>
              <a:t>,</a:t>
            </a:r>
            <a:r>
              <a:rPr lang="zh-TW" altLang="en-US" sz="2000" dirty="0">
                <a:latin typeface="+mn-lt"/>
                <a:ea typeface="+mn-ea"/>
                <a:cs typeface="+mn-ea"/>
                <a:sym typeface="+mn-lt"/>
              </a:rPr>
              <a:t>主任问怎么办呢</a:t>
            </a:r>
            <a:r>
              <a:rPr lang="en-US" altLang="zh-TW" sz="2000" dirty="0">
                <a:latin typeface="+mn-lt"/>
                <a:ea typeface="+mn-ea"/>
                <a:cs typeface="+mn-ea"/>
                <a:sym typeface="+mn-lt"/>
              </a:rPr>
              <a:t>?</a:t>
            </a:r>
            <a:r>
              <a:rPr lang="zh-TW" altLang="en-US" sz="2000" dirty="0">
                <a:latin typeface="+mn-lt"/>
                <a:ea typeface="+mn-ea"/>
                <a:cs typeface="+mn-ea"/>
                <a:sym typeface="+mn-lt"/>
              </a:rPr>
              <a:t>主管说写联络通报给</a:t>
            </a:r>
            <a:r>
              <a:rPr lang="en-US" altLang="zh-TW" sz="2000" dirty="0">
                <a:latin typeface="+mn-lt"/>
                <a:ea typeface="+mn-ea"/>
                <a:cs typeface="+mn-ea"/>
                <a:sym typeface="+mn-lt"/>
              </a:rPr>
              <a:t>PE,</a:t>
            </a:r>
            <a:r>
              <a:rPr lang="zh-TW" altLang="en-US" sz="2000" dirty="0">
                <a:latin typeface="+mn-lt"/>
                <a:ea typeface="+mn-ea"/>
                <a:cs typeface="+mn-ea"/>
                <a:sym typeface="+mn-lt"/>
              </a:rPr>
              <a:t>让他们分析原因解决</a:t>
            </a:r>
            <a:r>
              <a:rPr lang="en-US" altLang="zh-TW" sz="2000" dirty="0">
                <a:latin typeface="+mn-lt"/>
                <a:ea typeface="+mn-ea"/>
                <a:cs typeface="+mn-ea"/>
                <a:sym typeface="+mn-lt"/>
              </a:rPr>
              <a:t>.   </a:t>
            </a:r>
            <a:r>
              <a:rPr lang="zh-TW" altLang="en-US" sz="2000" dirty="0">
                <a:latin typeface="+mn-lt"/>
                <a:ea typeface="+mn-ea"/>
                <a:cs typeface="+mn-ea"/>
                <a:sym typeface="+mn-lt"/>
              </a:rPr>
              <a:t>经理在工作检讨会议上说</a:t>
            </a:r>
            <a:r>
              <a:rPr lang="en-US" altLang="zh-TW" sz="2000" dirty="0">
                <a:latin typeface="+mn-lt"/>
                <a:ea typeface="+mn-ea"/>
                <a:cs typeface="+mn-ea"/>
                <a:sym typeface="+mn-lt"/>
              </a:rPr>
              <a:t>,ZY9200</a:t>
            </a:r>
            <a:r>
              <a:rPr lang="zh-TW" altLang="en-US" sz="2000" dirty="0">
                <a:latin typeface="+mn-lt"/>
                <a:ea typeface="+mn-ea"/>
                <a:cs typeface="+mn-ea"/>
                <a:sym typeface="+mn-lt"/>
              </a:rPr>
              <a:t>产品的分离度不够</a:t>
            </a:r>
            <a:r>
              <a:rPr lang="en-US" altLang="zh-TW" sz="2000" dirty="0">
                <a:latin typeface="+mn-lt"/>
                <a:ea typeface="+mn-ea"/>
                <a:cs typeface="+mn-ea"/>
                <a:sym typeface="+mn-lt"/>
              </a:rPr>
              <a:t>,PE</a:t>
            </a:r>
            <a:r>
              <a:rPr lang="zh-TW" altLang="en-US" sz="2000" dirty="0">
                <a:latin typeface="+mn-lt"/>
                <a:ea typeface="+mn-ea"/>
                <a:cs typeface="+mn-ea"/>
                <a:sym typeface="+mn-lt"/>
              </a:rPr>
              <a:t>为什么还没有找到原因</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戴着一付近视眼镜</a:t>
            </a:r>
            <a:r>
              <a:rPr lang="en-US" altLang="zh-TW" sz="2000" dirty="0">
                <a:latin typeface="+mn-lt"/>
                <a:ea typeface="+mn-ea"/>
                <a:cs typeface="+mn-ea"/>
                <a:sym typeface="+mn-lt"/>
              </a:rPr>
              <a:t>,</a:t>
            </a:r>
            <a:r>
              <a:rPr lang="zh-TW" altLang="en-US" sz="2000" dirty="0">
                <a:latin typeface="+mn-lt"/>
                <a:ea typeface="+mn-ea"/>
                <a:cs typeface="+mn-ea"/>
                <a:sym typeface="+mn-lt"/>
              </a:rPr>
              <a:t>腋窝里夹着本笔记本</a:t>
            </a:r>
            <a:r>
              <a:rPr lang="en-US" altLang="zh-TW" sz="2000" dirty="0">
                <a:latin typeface="+mn-lt"/>
                <a:ea typeface="+mn-ea"/>
                <a:cs typeface="+mn-ea"/>
                <a:sym typeface="+mn-lt"/>
              </a:rPr>
              <a:t>,</a:t>
            </a:r>
            <a:r>
              <a:rPr lang="zh-TW" altLang="en-US" sz="2000" dirty="0">
                <a:latin typeface="+mn-lt"/>
                <a:ea typeface="+mn-ea"/>
                <a:cs typeface="+mn-ea"/>
                <a:sym typeface="+mn-lt"/>
              </a:rPr>
              <a:t>整天在车间里走来转去为解决生产技朮问题而调查</a:t>
            </a:r>
            <a:r>
              <a:rPr lang="en-US" altLang="zh-TW" sz="2000" dirty="0">
                <a:latin typeface="+mn-lt"/>
                <a:ea typeface="+mn-ea"/>
                <a:cs typeface="+mn-ea"/>
                <a:sym typeface="+mn-lt"/>
              </a:rPr>
              <a:t>,</a:t>
            </a:r>
            <a:r>
              <a:rPr lang="zh-TW" altLang="en-US" sz="2000" dirty="0">
                <a:latin typeface="+mn-lt"/>
                <a:ea typeface="+mn-ea"/>
                <a:cs typeface="+mn-ea"/>
                <a:sym typeface="+mn-lt"/>
              </a:rPr>
              <a:t>取证</a:t>
            </a:r>
            <a:r>
              <a:rPr lang="en-US" altLang="zh-TW" sz="2000" dirty="0">
                <a:latin typeface="+mn-lt"/>
                <a:ea typeface="+mn-ea"/>
                <a:cs typeface="+mn-ea"/>
                <a:sym typeface="+mn-lt"/>
              </a:rPr>
              <a:t>,</a:t>
            </a:r>
            <a:r>
              <a:rPr lang="zh-TW" altLang="en-US" sz="2000" dirty="0">
                <a:latin typeface="+mn-lt"/>
                <a:ea typeface="+mn-ea"/>
                <a:cs typeface="+mn-ea"/>
                <a:sym typeface="+mn-lt"/>
              </a:rPr>
              <a:t>分析</a:t>
            </a:r>
            <a:r>
              <a:rPr lang="en-US" altLang="zh-TW" sz="2000" dirty="0">
                <a:latin typeface="+mn-lt"/>
                <a:ea typeface="+mn-ea"/>
                <a:cs typeface="+mn-ea"/>
                <a:sym typeface="+mn-lt"/>
              </a:rPr>
              <a:t>,</a:t>
            </a:r>
            <a:r>
              <a:rPr lang="zh-TW" altLang="en-US" sz="2000" dirty="0">
                <a:latin typeface="+mn-lt"/>
                <a:ea typeface="+mn-ea"/>
                <a:cs typeface="+mn-ea"/>
                <a:sym typeface="+mn-lt"/>
              </a:rPr>
              <a:t>检讨和制定对策忙得不亦乐乎的那些人就是</a:t>
            </a:r>
            <a:r>
              <a:rPr lang="en-US" altLang="zh-TW" sz="2000" dirty="0">
                <a:latin typeface="+mn-lt"/>
                <a:ea typeface="+mn-ea"/>
                <a:cs typeface="+mn-ea"/>
                <a:sym typeface="+mn-lt"/>
              </a:rPr>
              <a:t>PE.</a:t>
            </a:r>
            <a:r>
              <a:rPr lang="zh-TW" altLang="en-US" sz="2000" dirty="0">
                <a:latin typeface="+mn-lt"/>
                <a:ea typeface="+mn-ea"/>
                <a:cs typeface="+mn-ea"/>
                <a:sym typeface="+mn-lt"/>
              </a:rPr>
              <a:t>你看他的厂证</a:t>
            </a:r>
            <a:r>
              <a:rPr lang="en-US" altLang="zh-TW" sz="2000" dirty="0">
                <a:latin typeface="+mn-lt"/>
                <a:ea typeface="+mn-ea"/>
                <a:cs typeface="+mn-ea"/>
                <a:sym typeface="+mn-lt"/>
              </a:rPr>
              <a:t>,</a:t>
            </a:r>
            <a:r>
              <a:rPr lang="zh-TW" altLang="en-US" sz="2000" dirty="0">
                <a:latin typeface="+mn-lt"/>
                <a:ea typeface="+mn-ea"/>
                <a:cs typeface="+mn-ea"/>
                <a:sym typeface="+mn-lt"/>
              </a:rPr>
              <a:t>上写的职务也许是工程部的工程师</a:t>
            </a:r>
            <a:r>
              <a:rPr lang="en-US" altLang="zh-TW" sz="2000" dirty="0">
                <a:latin typeface="+mn-lt"/>
                <a:ea typeface="+mn-ea"/>
                <a:cs typeface="+mn-ea"/>
                <a:sym typeface="+mn-lt"/>
              </a:rPr>
              <a:t>,PE</a:t>
            </a:r>
            <a:r>
              <a:rPr lang="zh-TW" altLang="en-US" sz="2000" dirty="0">
                <a:latin typeface="+mn-lt"/>
                <a:ea typeface="+mn-ea"/>
                <a:cs typeface="+mn-ea"/>
                <a:sym typeface="+mn-lt"/>
              </a:rPr>
              <a:t>课的技朮员或者生技专员等</a:t>
            </a:r>
            <a:r>
              <a:rPr lang="en-US" altLang="zh-TW" sz="2000" dirty="0">
                <a:latin typeface="+mn-lt"/>
                <a:ea typeface="+mn-ea"/>
                <a:cs typeface="+mn-ea"/>
                <a:sym typeface="+mn-lt"/>
              </a:rPr>
              <a:t>,</a:t>
            </a:r>
            <a:r>
              <a:rPr lang="zh-TW" altLang="en-US" sz="2000" dirty="0">
                <a:latin typeface="+mn-lt"/>
                <a:ea typeface="+mn-ea"/>
                <a:cs typeface="+mn-ea"/>
                <a:sym typeface="+mn-lt"/>
              </a:rPr>
              <a:t>不管他写什么内容</a:t>
            </a:r>
            <a:r>
              <a:rPr lang="en-US" altLang="zh-TW" sz="2000" dirty="0">
                <a:latin typeface="+mn-lt"/>
                <a:ea typeface="+mn-ea"/>
                <a:cs typeface="+mn-ea"/>
                <a:sym typeface="+mn-lt"/>
              </a:rPr>
              <a:t>,</a:t>
            </a:r>
            <a:r>
              <a:rPr lang="zh-TW" altLang="en-US" sz="2000" dirty="0">
                <a:latin typeface="+mn-lt"/>
                <a:ea typeface="+mn-ea"/>
                <a:cs typeface="+mn-ea"/>
                <a:sym typeface="+mn-lt"/>
              </a:rPr>
              <a:t>他以及他所在的部门就是我们这里所说的</a:t>
            </a:r>
            <a:r>
              <a:rPr lang="en-US" altLang="zh-TW" sz="2000" dirty="0">
                <a:latin typeface="+mn-lt"/>
                <a:ea typeface="+mn-ea"/>
                <a:cs typeface="+mn-ea"/>
                <a:sym typeface="+mn-lt"/>
              </a:rPr>
              <a:t>PE.</a:t>
            </a:r>
          </a:p>
        </p:txBody>
      </p:sp>
      <p:sp>
        <p:nvSpPr>
          <p:cNvPr id="5" name="文本框 4">
            <a:extLst>
              <a:ext uri="{FF2B5EF4-FFF2-40B4-BE49-F238E27FC236}">
                <a16:creationId xmlns:a16="http://schemas.microsoft.com/office/drawing/2014/main" id="{0310B9D7-5188-4C5F-9179-2F8312DB38C9}"/>
              </a:ext>
            </a:extLst>
          </p:cNvPr>
          <p:cNvSpPr txBox="1"/>
          <p:nvPr/>
        </p:nvSpPr>
        <p:spPr>
          <a:xfrm>
            <a:off x="4073203" y="144240"/>
            <a:ext cx="7154043" cy="700769"/>
          </a:xfrm>
          <a:prstGeom prst="rect">
            <a:avLst/>
          </a:prstGeom>
          <a:noFill/>
          <a:effectLst/>
        </p:spPr>
        <p:txBody>
          <a:bodyPr>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PE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是什么</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3" name="Oval 3">
            <a:extLst>
              <a:ext uri="{FF2B5EF4-FFF2-40B4-BE49-F238E27FC236}">
                <a16:creationId xmlns:a16="http://schemas.microsoft.com/office/drawing/2014/main" id="{AB08437D-349C-44C5-84B2-6EB05A9B908C}"/>
              </a:ext>
            </a:extLst>
          </p:cNvPr>
          <p:cNvSpPr>
            <a:spLocks noChangeArrowheads="1"/>
          </p:cNvSpPr>
          <p:nvPr/>
        </p:nvSpPr>
        <p:spPr bwMode="auto">
          <a:xfrm>
            <a:off x="7308214" y="1157746"/>
            <a:ext cx="1825625" cy="1143000"/>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1800">
                <a:cs typeface="+mn-ea"/>
                <a:sym typeface="+mn-lt"/>
              </a:rPr>
              <a:t>PE</a:t>
            </a:r>
          </a:p>
        </p:txBody>
      </p:sp>
      <p:sp>
        <p:nvSpPr>
          <p:cNvPr id="107524" name="Rectangle 4">
            <a:extLst>
              <a:ext uri="{FF2B5EF4-FFF2-40B4-BE49-F238E27FC236}">
                <a16:creationId xmlns:a16="http://schemas.microsoft.com/office/drawing/2014/main" id="{21A8899F-3785-45D7-A27C-B553F71E3B64}"/>
              </a:ext>
            </a:extLst>
          </p:cNvPr>
          <p:cNvSpPr>
            <a:spLocks noChangeArrowheads="1"/>
          </p:cNvSpPr>
          <p:nvPr/>
        </p:nvSpPr>
        <p:spPr bwMode="auto">
          <a:xfrm>
            <a:off x="4230053" y="2658533"/>
            <a:ext cx="7867650" cy="728662"/>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服务生产过程</a:t>
            </a:r>
            <a:r>
              <a:rPr lang="en-US" altLang="zh-TW" sz="1800">
                <a:cs typeface="+mn-ea"/>
                <a:sym typeface="+mn-lt"/>
              </a:rPr>
              <a:t>,</a:t>
            </a:r>
            <a:r>
              <a:rPr lang="zh-TW" altLang="en-US" sz="1800">
                <a:cs typeface="+mn-ea"/>
                <a:sym typeface="+mn-lt"/>
              </a:rPr>
              <a:t>指导制造工艺</a:t>
            </a:r>
          </a:p>
        </p:txBody>
      </p:sp>
      <p:sp>
        <p:nvSpPr>
          <p:cNvPr id="107525" name="AutoShape 5">
            <a:extLst>
              <a:ext uri="{FF2B5EF4-FFF2-40B4-BE49-F238E27FC236}">
                <a16:creationId xmlns:a16="http://schemas.microsoft.com/office/drawing/2014/main" id="{C89D6BBF-29A6-4E23-BC91-D5A807368F38}"/>
              </a:ext>
            </a:extLst>
          </p:cNvPr>
          <p:cNvSpPr>
            <a:spLocks noChangeArrowheads="1"/>
          </p:cNvSpPr>
          <p:nvPr/>
        </p:nvSpPr>
        <p:spPr bwMode="auto">
          <a:xfrm>
            <a:off x="6838950" y="3816648"/>
            <a:ext cx="3078163" cy="4192290"/>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1800">
                <a:cs typeface="+mn-ea"/>
                <a:sym typeface="+mn-lt"/>
              </a:rPr>
              <a:t>PE</a:t>
            </a:r>
            <a:r>
              <a:rPr lang="zh-TW" altLang="en-US" sz="1800">
                <a:cs typeface="+mn-ea"/>
                <a:sym typeface="+mn-lt"/>
              </a:rPr>
              <a:t>的作用就是</a:t>
            </a:r>
          </a:p>
          <a:p>
            <a:pPr algn="ctr" eaLnBrk="1" hangingPunct="1">
              <a:lnSpc>
                <a:spcPct val="120000"/>
              </a:lnSpc>
              <a:defRPr/>
            </a:pPr>
            <a:r>
              <a:rPr lang="zh-TW" altLang="en-US" sz="1800">
                <a:cs typeface="+mn-ea"/>
                <a:sym typeface="+mn-lt"/>
              </a:rPr>
              <a:t>在生产工艺要</a:t>
            </a:r>
          </a:p>
          <a:p>
            <a:pPr algn="ctr" eaLnBrk="1" hangingPunct="1">
              <a:lnSpc>
                <a:spcPct val="120000"/>
              </a:lnSpc>
              <a:defRPr/>
            </a:pPr>
            <a:r>
              <a:rPr lang="zh-TW" altLang="en-US" sz="1800">
                <a:cs typeface="+mn-ea"/>
                <a:sym typeface="+mn-lt"/>
              </a:rPr>
              <a:t>求实现的过程</a:t>
            </a:r>
          </a:p>
          <a:p>
            <a:pPr algn="ctr" eaLnBrk="1" hangingPunct="1">
              <a:lnSpc>
                <a:spcPct val="120000"/>
              </a:lnSpc>
              <a:defRPr/>
            </a:pPr>
            <a:r>
              <a:rPr lang="zh-TW" altLang="en-US" sz="1800">
                <a:cs typeface="+mn-ea"/>
                <a:sym typeface="+mn-lt"/>
              </a:rPr>
              <a:t>中对操作方法</a:t>
            </a:r>
            <a:r>
              <a:rPr lang="en-US" altLang="zh-TW" sz="1800">
                <a:cs typeface="+mn-ea"/>
                <a:sym typeface="+mn-lt"/>
              </a:rPr>
              <a:t>,</a:t>
            </a:r>
          </a:p>
          <a:p>
            <a:pPr algn="ctr" eaLnBrk="1" hangingPunct="1">
              <a:lnSpc>
                <a:spcPct val="120000"/>
              </a:lnSpc>
              <a:defRPr/>
            </a:pPr>
            <a:r>
              <a:rPr lang="zh-TW" altLang="en-US" sz="1800">
                <a:cs typeface="+mn-ea"/>
                <a:sym typeface="+mn-lt"/>
              </a:rPr>
              <a:t>过程参数</a:t>
            </a:r>
            <a:r>
              <a:rPr lang="en-US" altLang="zh-TW" sz="1800">
                <a:cs typeface="+mn-ea"/>
                <a:sym typeface="+mn-lt"/>
              </a:rPr>
              <a:t>,</a:t>
            </a:r>
            <a:r>
              <a:rPr lang="zh-TW" altLang="en-US" sz="1800">
                <a:cs typeface="+mn-ea"/>
                <a:sym typeface="+mn-lt"/>
              </a:rPr>
              <a:t>异常</a:t>
            </a:r>
          </a:p>
          <a:p>
            <a:pPr algn="ctr" eaLnBrk="1" hangingPunct="1">
              <a:lnSpc>
                <a:spcPct val="120000"/>
              </a:lnSpc>
              <a:defRPr/>
            </a:pPr>
            <a:r>
              <a:rPr lang="zh-TW" altLang="en-US" sz="1800">
                <a:cs typeface="+mn-ea"/>
                <a:sym typeface="+mn-lt"/>
              </a:rPr>
              <a:t>情况等事项进</a:t>
            </a:r>
          </a:p>
          <a:p>
            <a:pPr algn="ctr" eaLnBrk="1" hangingPunct="1">
              <a:lnSpc>
                <a:spcPct val="120000"/>
              </a:lnSpc>
              <a:defRPr/>
            </a:pPr>
            <a:r>
              <a:rPr lang="zh-TW" altLang="en-US" sz="1800">
                <a:cs typeface="+mn-ea"/>
                <a:sym typeface="+mn-lt"/>
              </a:rPr>
              <a:t>行控制</a:t>
            </a:r>
            <a:r>
              <a:rPr lang="en-US" altLang="zh-TW" sz="1800">
                <a:cs typeface="+mn-ea"/>
                <a:sym typeface="+mn-lt"/>
              </a:rPr>
              <a:t>,</a:t>
            </a:r>
            <a:r>
              <a:rPr lang="zh-TW" altLang="en-US" sz="1800">
                <a:cs typeface="+mn-ea"/>
                <a:sym typeface="+mn-lt"/>
              </a:rPr>
              <a:t>分析和</a:t>
            </a:r>
          </a:p>
          <a:p>
            <a:pPr algn="ctr" eaLnBrk="1" hangingPunct="1">
              <a:lnSpc>
                <a:spcPct val="120000"/>
              </a:lnSpc>
              <a:defRPr/>
            </a:pPr>
            <a:r>
              <a:rPr lang="zh-TW" altLang="en-US" sz="1800">
                <a:cs typeface="+mn-ea"/>
                <a:sym typeface="+mn-lt"/>
              </a:rPr>
              <a:t>处理</a:t>
            </a:r>
            <a:r>
              <a:rPr lang="en-US" altLang="zh-TW" sz="1800">
                <a:cs typeface="+mn-ea"/>
                <a:sym typeface="+mn-lt"/>
              </a:rPr>
              <a:t>,</a:t>
            </a:r>
            <a:r>
              <a:rPr lang="zh-TW" altLang="en-US" sz="1800">
                <a:cs typeface="+mn-ea"/>
                <a:sym typeface="+mn-lt"/>
              </a:rPr>
              <a:t>并维持生</a:t>
            </a:r>
          </a:p>
          <a:p>
            <a:pPr algn="ctr" eaLnBrk="1" hangingPunct="1">
              <a:lnSpc>
                <a:spcPct val="120000"/>
              </a:lnSpc>
              <a:defRPr/>
            </a:pPr>
            <a:r>
              <a:rPr lang="zh-TW" altLang="en-US" sz="1800">
                <a:cs typeface="+mn-ea"/>
                <a:sym typeface="+mn-lt"/>
              </a:rPr>
              <a:t>产过程顺利进</a:t>
            </a:r>
          </a:p>
          <a:p>
            <a:pPr algn="ctr" eaLnBrk="1" hangingPunct="1">
              <a:lnSpc>
                <a:spcPct val="120000"/>
              </a:lnSpc>
              <a:defRPr/>
            </a:pPr>
            <a:r>
              <a:rPr lang="zh-TW" altLang="en-US" sz="1800">
                <a:cs typeface="+mn-ea"/>
                <a:sym typeface="+mn-lt"/>
              </a:rPr>
              <a:t>行</a:t>
            </a:r>
          </a:p>
        </p:txBody>
      </p:sp>
      <p:sp>
        <p:nvSpPr>
          <p:cNvPr id="107526" name="AutoShape 6">
            <a:extLst>
              <a:ext uri="{FF2B5EF4-FFF2-40B4-BE49-F238E27FC236}">
                <a16:creationId xmlns:a16="http://schemas.microsoft.com/office/drawing/2014/main" id="{75620722-1720-40EA-975E-A0DFB2821289}"/>
              </a:ext>
            </a:extLst>
          </p:cNvPr>
          <p:cNvSpPr>
            <a:spLocks noChangeArrowheads="1"/>
          </p:cNvSpPr>
          <p:nvPr/>
        </p:nvSpPr>
        <p:spPr bwMode="auto">
          <a:xfrm>
            <a:off x="2506663" y="3816648"/>
            <a:ext cx="3078162" cy="4192290"/>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1800">
                <a:cs typeface="+mn-ea"/>
                <a:sym typeface="+mn-lt"/>
              </a:rPr>
              <a:t>PE</a:t>
            </a:r>
            <a:r>
              <a:rPr lang="zh-TW" altLang="en-US" sz="1800">
                <a:cs typeface="+mn-ea"/>
                <a:sym typeface="+mn-lt"/>
              </a:rPr>
              <a:t>是专业技朮</a:t>
            </a:r>
          </a:p>
          <a:p>
            <a:pPr algn="ctr" eaLnBrk="1" hangingPunct="1">
              <a:lnSpc>
                <a:spcPct val="120000"/>
              </a:lnSpc>
              <a:defRPr/>
            </a:pPr>
            <a:r>
              <a:rPr lang="zh-TW" altLang="en-US" sz="1800">
                <a:cs typeface="+mn-ea"/>
                <a:sym typeface="+mn-lt"/>
              </a:rPr>
              <a:t>人员</a:t>
            </a:r>
            <a:r>
              <a:rPr lang="en-US" altLang="zh-TW" sz="1800">
                <a:cs typeface="+mn-ea"/>
                <a:sym typeface="+mn-lt"/>
              </a:rPr>
              <a:t>,PE</a:t>
            </a:r>
            <a:r>
              <a:rPr lang="zh-TW" altLang="en-US" sz="1800">
                <a:cs typeface="+mn-ea"/>
                <a:sym typeface="+mn-lt"/>
              </a:rPr>
              <a:t>负责的</a:t>
            </a:r>
          </a:p>
          <a:p>
            <a:pPr algn="ctr" eaLnBrk="1" hangingPunct="1">
              <a:lnSpc>
                <a:spcPct val="120000"/>
              </a:lnSpc>
              <a:defRPr/>
            </a:pPr>
            <a:r>
              <a:rPr lang="zh-TW" altLang="en-US" sz="1800">
                <a:cs typeface="+mn-ea"/>
                <a:sym typeface="+mn-lt"/>
              </a:rPr>
              <a:t>事项有分工</a:t>
            </a:r>
            <a:r>
              <a:rPr lang="en-US" altLang="zh-TW" sz="1800">
                <a:cs typeface="+mn-ea"/>
                <a:sym typeface="+mn-lt"/>
              </a:rPr>
              <a:t>,</a:t>
            </a:r>
            <a:r>
              <a:rPr lang="zh-TW" altLang="en-US" sz="1800">
                <a:cs typeface="+mn-ea"/>
                <a:sym typeface="+mn-lt"/>
              </a:rPr>
              <a:t>比</a:t>
            </a:r>
          </a:p>
          <a:p>
            <a:pPr algn="ctr" eaLnBrk="1" hangingPunct="1">
              <a:lnSpc>
                <a:spcPct val="120000"/>
              </a:lnSpc>
              <a:defRPr/>
            </a:pPr>
            <a:r>
              <a:rPr lang="zh-TW" altLang="en-US" sz="1800">
                <a:cs typeface="+mn-ea"/>
                <a:sym typeface="+mn-lt"/>
              </a:rPr>
              <a:t>如机械</a:t>
            </a:r>
            <a:r>
              <a:rPr lang="en-US" altLang="zh-TW" sz="1800">
                <a:cs typeface="+mn-ea"/>
                <a:sym typeface="+mn-lt"/>
              </a:rPr>
              <a:t>,</a:t>
            </a:r>
            <a:r>
              <a:rPr lang="zh-TW" altLang="en-US" sz="1800">
                <a:cs typeface="+mn-ea"/>
                <a:sym typeface="+mn-lt"/>
              </a:rPr>
              <a:t>电子</a:t>
            </a:r>
            <a:r>
              <a:rPr lang="en-US" altLang="zh-TW" sz="1800">
                <a:cs typeface="+mn-ea"/>
                <a:sym typeface="+mn-lt"/>
              </a:rPr>
              <a:t>,</a:t>
            </a:r>
            <a:r>
              <a:rPr lang="zh-TW" altLang="en-US" sz="1800">
                <a:cs typeface="+mn-ea"/>
                <a:sym typeface="+mn-lt"/>
              </a:rPr>
              <a:t>塑</a:t>
            </a:r>
          </a:p>
          <a:p>
            <a:pPr algn="ctr" eaLnBrk="1" hangingPunct="1">
              <a:lnSpc>
                <a:spcPct val="120000"/>
              </a:lnSpc>
              <a:defRPr/>
            </a:pPr>
            <a:r>
              <a:rPr lang="zh-TW" altLang="en-US" sz="1800">
                <a:cs typeface="+mn-ea"/>
                <a:sym typeface="+mn-lt"/>
              </a:rPr>
              <a:t>料</a:t>
            </a:r>
            <a:r>
              <a:rPr lang="en-US" altLang="zh-TW" sz="1800">
                <a:cs typeface="+mn-ea"/>
                <a:sym typeface="+mn-lt"/>
              </a:rPr>
              <a:t>,</a:t>
            </a:r>
            <a:r>
              <a:rPr lang="zh-TW" altLang="en-US" sz="1800">
                <a:cs typeface="+mn-ea"/>
                <a:sym typeface="+mn-lt"/>
              </a:rPr>
              <a:t>化学</a:t>
            </a:r>
            <a:r>
              <a:rPr lang="en-US" altLang="zh-TW" sz="1800">
                <a:cs typeface="+mn-ea"/>
                <a:sym typeface="+mn-lt"/>
              </a:rPr>
              <a:t>,</a:t>
            </a:r>
            <a:r>
              <a:rPr lang="zh-TW" altLang="en-US" sz="1800">
                <a:cs typeface="+mn-ea"/>
                <a:sym typeface="+mn-lt"/>
              </a:rPr>
              <a:t>美工等</a:t>
            </a:r>
            <a:r>
              <a:rPr lang="en-US" altLang="zh-TW" sz="1800">
                <a:cs typeface="+mn-ea"/>
                <a:sym typeface="+mn-lt"/>
              </a:rPr>
              <a:t>,</a:t>
            </a:r>
          </a:p>
          <a:p>
            <a:pPr algn="ctr" eaLnBrk="1" hangingPunct="1">
              <a:lnSpc>
                <a:spcPct val="120000"/>
              </a:lnSpc>
              <a:defRPr/>
            </a:pPr>
            <a:r>
              <a:rPr lang="zh-TW" altLang="en-US" sz="1800">
                <a:cs typeface="+mn-ea"/>
                <a:sym typeface="+mn-lt"/>
              </a:rPr>
              <a:t>一般都是各负其</a:t>
            </a:r>
          </a:p>
          <a:p>
            <a:pPr algn="ctr" eaLnBrk="1" hangingPunct="1">
              <a:lnSpc>
                <a:spcPct val="120000"/>
              </a:lnSpc>
              <a:defRPr/>
            </a:pPr>
            <a:r>
              <a:rPr lang="zh-TW" altLang="en-US" sz="1800">
                <a:cs typeface="+mn-ea"/>
                <a:sym typeface="+mn-lt"/>
              </a:rPr>
              <a:t>责</a:t>
            </a:r>
          </a:p>
        </p:txBody>
      </p:sp>
      <p:sp>
        <p:nvSpPr>
          <p:cNvPr id="107527" name="AutoShape 7">
            <a:extLst>
              <a:ext uri="{FF2B5EF4-FFF2-40B4-BE49-F238E27FC236}">
                <a16:creationId xmlns:a16="http://schemas.microsoft.com/office/drawing/2014/main" id="{0EC2598D-E205-4816-A7E1-2740242EB638}"/>
              </a:ext>
            </a:extLst>
          </p:cNvPr>
          <p:cNvSpPr>
            <a:spLocks noChangeArrowheads="1"/>
          </p:cNvSpPr>
          <p:nvPr/>
        </p:nvSpPr>
        <p:spPr bwMode="auto">
          <a:xfrm>
            <a:off x="11171238" y="3816648"/>
            <a:ext cx="3078162" cy="4192290"/>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有些问题是</a:t>
            </a:r>
            <a:r>
              <a:rPr lang="en-US" altLang="zh-TW" sz="1800">
                <a:cs typeface="+mn-ea"/>
                <a:sym typeface="+mn-lt"/>
              </a:rPr>
              <a:t>PE</a:t>
            </a:r>
          </a:p>
          <a:p>
            <a:pPr algn="ctr" eaLnBrk="1" hangingPunct="1">
              <a:lnSpc>
                <a:spcPct val="120000"/>
              </a:lnSpc>
              <a:defRPr/>
            </a:pPr>
            <a:r>
              <a:rPr lang="zh-TW" altLang="en-US" sz="1800">
                <a:cs typeface="+mn-ea"/>
                <a:sym typeface="+mn-lt"/>
              </a:rPr>
              <a:t>说了算的</a:t>
            </a:r>
            <a:r>
              <a:rPr lang="en-US" altLang="zh-TW" sz="1800">
                <a:cs typeface="+mn-ea"/>
                <a:sym typeface="+mn-lt"/>
              </a:rPr>
              <a:t>,</a:t>
            </a:r>
            <a:r>
              <a:rPr lang="zh-TW" altLang="en-US" sz="1800">
                <a:cs typeface="+mn-ea"/>
                <a:sym typeface="+mn-lt"/>
              </a:rPr>
              <a:t>比如</a:t>
            </a:r>
          </a:p>
          <a:p>
            <a:pPr algn="ctr" eaLnBrk="1" hangingPunct="1">
              <a:lnSpc>
                <a:spcPct val="120000"/>
              </a:lnSpc>
              <a:defRPr/>
            </a:pPr>
            <a:r>
              <a:rPr lang="zh-TW" altLang="en-US" sz="1800">
                <a:cs typeface="+mn-ea"/>
                <a:sym typeface="+mn-lt"/>
              </a:rPr>
              <a:t>设定的焊锡温</a:t>
            </a:r>
          </a:p>
          <a:p>
            <a:pPr algn="ctr" eaLnBrk="1" hangingPunct="1">
              <a:lnSpc>
                <a:spcPct val="120000"/>
              </a:lnSpc>
              <a:defRPr/>
            </a:pPr>
            <a:r>
              <a:rPr lang="zh-TW" altLang="en-US" sz="1800">
                <a:cs typeface="+mn-ea"/>
                <a:sym typeface="+mn-lt"/>
              </a:rPr>
              <a:t>度</a:t>
            </a:r>
            <a:r>
              <a:rPr lang="en-US" altLang="zh-TW" sz="1800">
                <a:cs typeface="+mn-ea"/>
                <a:sym typeface="+mn-lt"/>
              </a:rPr>
              <a:t>,</a:t>
            </a:r>
            <a:r>
              <a:rPr lang="zh-TW" altLang="en-US" sz="1800">
                <a:cs typeface="+mn-ea"/>
                <a:sym typeface="+mn-lt"/>
              </a:rPr>
              <a:t>时间</a:t>
            </a:r>
            <a:r>
              <a:rPr lang="en-US" altLang="zh-TW" sz="1800">
                <a:cs typeface="+mn-ea"/>
                <a:sym typeface="+mn-lt"/>
              </a:rPr>
              <a:t>,</a:t>
            </a:r>
            <a:r>
              <a:rPr lang="zh-TW" altLang="en-US" sz="1800">
                <a:cs typeface="+mn-ea"/>
                <a:sym typeface="+mn-lt"/>
              </a:rPr>
              <a:t>使用的</a:t>
            </a:r>
          </a:p>
          <a:p>
            <a:pPr algn="ctr" eaLnBrk="1" hangingPunct="1">
              <a:lnSpc>
                <a:spcPct val="120000"/>
              </a:lnSpc>
              <a:defRPr/>
            </a:pPr>
            <a:r>
              <a:rPr lang="zh-TW" altLang="en-US" sz="1800">
                <a:cs typeface="+mn-ea"/>
                <a:sym typeface="+mn-lt"/>
              </a:rPr>
              <a:t>助焊剂类形等</a:t>
            </a:r>
            <a:r>
              <a:rPr lang="en-US" altLang="zh-TW" sz="1800">
                <a:cs typeface="+mn-ea"/>
                <a:sym typeface="+mn-lt"/>
              </a:rPr>
              <a:t>,</a:t>
            </a:r>
          </a:p>
          <a:p>
            <a:pPr algn="ctr" eaLnBrk="1" hangingPunct="1">
              <a:lnSpc>
                <a:spcPct val="120000"/>
              </a:lnSpc>
              <a:defRPr/>
            </a:pPr>
            <a:r>
              <a:rPr lang="zh-TW" altLang="en-US" sz="1800">
                <a:cs typeface="+mn-ea"/>
                <a:sym typeface="+mn-lt"/>
              </a:rPr>
              <a:t>但并不是指随便</a:t>
            </a:r>
          </a:p>
          <a:p>
            <a:pPr algn="ctr" eaLnBrk="1" hangingPunct="1">
              <a:lnSpc>
                <a:spcPct val="120000"/>
              </a:lnSpc>
              <a:defRPr/>
            </a:pPr>
            <a:r>
              <a:rPr lang="zh-TW" altLang="en-US" sz="1800">
                <a:cs typeface="+mn-ea"/>
                <a:sym typeface="+mn-lt"/>
              </a:rPr>
              <a:t>口说</a:t>
            </a:r>
            <a:r>
              <a:rPr lang="en-US" altLang="zh-TW" sz="1800">
                <a:cs typeface="+mn-ea"/>
                <a:sym typeface="+mn-lt"/>
              </a:rPr>
              <a:t>,</a:t>
            </a:r>
            <a:r>
              <a:rPr lang="zh-TW" altLang="en-US" sz="1800">
                <a:cs typeface="+mn-ea"/>
                <a:sym typeface="+mn-lt"/>
              </a:rPr>
              <a:t>而是要按</a:t>
            </a:r>
          </a:p>
          <a:p>
            <a:pPr algn="ctr" eaLnBrk="1" hangingPunct="1">
              <a:lnSpc>
                <a:spcPct val="120000"/>
              </a:lnSpc>
              <a:defRPr/>
            </a:pPr>
            <a:r>
              <a:rPr lang="zh-TW" altLang="en-US" sz="1800">
                <a:cs typeface="+mn-ea"/>
                <a:sym typeface="+mn-lt"/>
              </a:rPr>
              <a:t>规定的方法进</a:t>
            </a:r>
          </a:p>
          <a:p>
            <a:pPr algn="ctr" eaLnBrk="1" hangingPunct="1">
              <a:lnSpc>
                <a:spcPct val="120000"/>
              </a:lnSpc>
              <a:defRPr/>
            </a:pPr>
            <a:r>
              <a:rPr lang="zh-TW" altLang="en-US" sz="1800">
                <a:cs typeface="+mn-ea"/>
                <a:sym typeface="+mn-lt"/>
              </a:rPr>
              <a:t>行</a:t>
            </a:r>
          </a:p>
          <a:p>
            <a:pPr algn="ctr" eaLnBrk="1" hangingPunct="1">
              <a:lnSpc>
                <a:spcPct val="120000"/>
              </a:lnSpc>
              <a:defRPr/>
            </a:pPr>
            <a:endParaRPr lang="en-US" altLang="zh-TW" sz="1800">
              <a:cs typeface="+mn-ea"/>
              <a:sym typeface="+mn-lt"/>
            </a:endParaRPr>
          </a:p>
        </p:txBody>
      </p:sp>
      <p:sp>
        <p:nvSpPr>
          <p:cNvPr id="107528" name="Rectangle 8">
            <a:extLst>
              <a:ext uri="{FF2B5EF4-FFF2-40B4-BE49-F238E27FC236}">
                <a16:creationId xmlns:a16="http://schemas.microsoft.com/office/drawing/2014/main" id="{AB086F66-EA12-4094-9ED0-459B71616F17}"/>
              </a:ext>
            </a:extLst>
          </p:cNvPr>
          <p:cNvSpPr>
            <a:spLocks noChangeArrowheads="1"/>
          </p:cNvSpPr>
          <p:nvPr/>
        </p:nvSpPr>
        <p:spPr bwMode="auto">
          <a:xfrm>
            <a:off x="2165350" y="8321675"/>
            <a:ext cx="12426950" cy="831850"/>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把理论形式的生产过程转化成可以实际运作的生产过程</a:t>
            </a:r>
          </a:p>
        </p:txBody>
      </p:sp>
      <p:sp>
        <p:nvSpPr>
          <p:cNvPr id="107529" name="Line 9">
            <a:extLst>
              <a:ext uri="{FF2B5EF4-FFF2-40B4-BE49-F238E27FC236}">
                <a16:creationId xmlns:a16="http://schemas.microsoft.com/office/drawing/2014/main" id="{4AF021E8-9334-4024-B21F-ADD4B1B3144E}"/>
              </a:ext>
            </a:extLst>
          </p:cNvPr>
          <p:cNvSpPr>
            <a:spLocks noChangeShapeType="1"/>
          </p:cNvSpPr>
          <p:nvPr/>
        </p:nvSpPr>
        <p:spPr bwMode="auto">
          <a:xfrm>
            <a:off x="8221028" y="2242608"/>
            <a:ext cx="0" cy="41592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07530" name="Line 10">
            <a:extLst>
              <a:ext uri="{FF2B5EF4-FFF2-40B4-BE49-F238E27FC236}">
                <a16:creationId xmlns:a16="http://schemas.microsoft.com/office/drawing/2014/main" id="{B2412D7E-CCBA-4A8E-A555-774A320EC124}"/>
              </a:ext>
            </a:extLst>
          </p:cNvPr>
          <p:cNvSpPr>
            <a:spLocks noChangeShapeType="1"/>
          </p:cNvSpPr>
          <p:nvPr/>
        </p:nvSpPr>
        <p:spPr bwMode="auto">
          <a:xfrm flipH="1">
            <a:off x="5371466" y="2242608"/>
            <a:ext cx="2735262" cy="41592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07531" name="Line 11">
            <a:extLst>
              <a:ext uri="{FF2B5EF4-FFF2-40B4-BE49-F238E27FC236}">
                <a16:creationId xmlns:a16="http://schemas.microsoft.com/office/drawing/2014/main" id="{7D9FF82A-E1DA-4475-A52B-291F1F4F5186}"/>
              </a:ext>
            </a:extLst>
          </p:cNvPr>
          <p:cNvSpPr>
            <a:spLocks noChangeShapeType="1"/>
          </p:cNvSpPr>
          <p:nvPr/>
        </p:nvSpPr>
        <p:spPr bwMode="auto">
          <a:xfrm>
            <a:off x="8335328" y="2242608"/>
            <a:ext cx="2622550" cy="41592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07532" name="Line 12">
            <a:extLst>
              <a:ext uri="{FF2B5EF4-FFF2-40B4-BE49-F238E27FC236}">
                <a16:creationId xmlns:a16="http://schemas.microsoft.com/office/drawing/2014/main" id="{92975B4F-4CE1-4468-861A-495C8F3A1BE0}"/>
              </a:ext>
            </a:extLst>
          </p:cNvPr>
          <p:cNvSpPr>
            <a:spLocks noChangeShapeType="1"/>
          </p:cNvSpPr>
          <p:nvPr/>
        </p:nvSpPr>
        <p:spPr bwMode="auto">
          <a:xfrm flipH="1">
            <a:off x="4003041" y="3387195"/>
            <a:ext cx="1025525" cy="415925"/>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07533" name="Line 13">
            <a:extLst>
              <a:ext uri="{FF2B5EF4-FFF2-40B4-BE49-F238E27FC236}">
                <a16:creationId xmlns:a16="http://schemas.microsoft.com/office/drawing/2014/main" id="{B005A751-910E-4DB9-AA4D-826D4AAF79FE}"/>
              </a:ext>
            </a:extLst>
          </p:cNvPr>
          <p:cNvSpPr>
            <a:spLocks noChangeShapeType="1"/>
          </p:cNvSpPr>
          <p:nvPr/>
        </p:nvSpPr>
        <p:spPr bwMode="auto">
          <a:xfrm>
            <a:off x="8221028" y="3387195"/>
            <a:ext cx="0" cy="312738"/>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07534" name="Line 14">
            <a:extLst>
              <a:ext uri="{FF2B5EF4-FFF2-40B4-BE49-F238E27FC236}">
                <a16:creationId xmlns:a16="http://schemas.microsoft.com/office/drawing/2014/main" id="{3D9B2A1F-28BC-416C-A14C-586FBAEACAB6}"/>
              </a:ext>
            </a:extLst>
          </p:cNvPr>
          <p:cNvSpPr>
            <a:spLocks noChangeShapeType="1"/>
          </p:cNvSpPr>
          <p:nvPr/>
        </p:nvSpPr>
        <p:spPr bwMode="auto">
          <a:xfrm>
            <a:off x="11184891" y="3387195"/>
            <a:ext cx="1482725" cy="415925"/>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07535" name="Line 15">
            <a:extLst>
              <a:ext uri="{FF2B5EF4-FFF2-40B4-BE49-F238E27FC236}">
                <a16:creationId xmlns:a16="http://schemas.microsoft.com/office/drawing/2014/main" id="{CBFCDE9A-C376-4360-B221-1B00E5E00C7B}"/>
              </a:ext>
            </a:extLst>
          </p:cNvPr>
          <p:cNvSpPr>
            <a:spLocks noChangeShapeType="1"/>
          </p:cNvSpPr>
          <p:nvPr/>
        </p:nvSpPr>
        <p:spPr bwMode="auto">
          <a:xfrm flipH="1">
            <a:off x="3989388" y="8008938"/>
            <a:ext cx="0" cy="312737"/>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07536" name="Line 16">
            <a:extLst>
              <a:ext uri="{FF2B5EF4-FFF2-40B4-BE49-F238E27FC236}">
                <a16:creationId xmlns:a16="http://schemas.microsoft.com/office/drawing/2014/main" id="{EA37A7BF-C188-4F79-BD73-241B138A1662}"/>
              </a:ext>
            </a:extLst>
          </p:cNvPr>
          <p:cNvSpPr>
            <a:spLocks noChangeShapeType="1"/>
          </p:cNvSpPr>
          <p:nvPr/>
        </p:nvSpPr>
        <p:spPr bwMode="auto">
          <a:xfrm>
            <a:off x="8435975" y="8008938"/>
            <a:ext cx="0" cy="312737"/>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07537" name="Line 17">
            <a:extLst>
              <a:ext uri="{FF2B5EF4-FFF2-40B4-BE49-F238E27FC236}">
                <a16:creationId xmlns:a16="http://schemas.microsoft.com/office/drawing/2014/main" id="{3DE47B53-7DCF-4DFE-9235-069F98DA54B1}"/>
              </a:ext>
            </a:extLst>
          </p:cNvPr>
          <p:cNvSpPr>
            <a:spLocks noChangeShapeType="1"/>
          </p:cNvSpPr>
          <p:nvPr/>
        </p:nvSpPr>
        <p:spPr bwMode="auto">
          <a:xfrm>
            <a:off x="12653963" y="8008938"/>
            <a:ext cx="0" cy="312737"/>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8" name="文本框 17">
            <a:extLst>
              <a:ext uri="{FF2B5EF4-FFF2-40B4-BE49-F238E27FC236}">
                <a16:creationId xmlns:a16="http://schemas.microsoft.com/office/drawing/2014/main" id="{8F2C2E44-D4AE-4A05-8A22-2255C9B98DCB}"/>
              </a:ext>
            </a:extLst>
          </p:cNvPr>
          <p:cNvSpPr txBox="1"/>
          <p:nvPr/>
        </p:nvSpPr>
        <p:spPr>
          <a:xfrm>
            <a:off x="4073203" y="144240"/>
            <a:ext cx="7154043" cy="700769"/>
          </a:xfrm>
          <a:prstGeom prst="rect">
            <a:avLst/>
          </a:prstGeom>
          <a:noFill/>
          <a:effectLst/>
        </p:spPr>
        <p:txBody>
          <a:bodyPr>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PE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工作原理</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8"/>
                                        </p:tgtEl>
                                        <p:attrNameLst>
                                          <p:attrName>style.visibility</p:attrName>
                                        </p:attrNameLst>
                                      </p:cBhvr>
                                      <p:to>
                                        <p:strVal val="visible"/>
                                      </p:to>
                                    </p:set>
                                    <p:anim calcmode="lin" valueType="num">
                                      <p:cBhvr>
                                        <p:cTn id="7" dur="500" fill="hold"/>
                                        <p:tgtEl>
                                          <p:spTgt spid="18"/>
                                        </p:tgtEl>
                                        <p:attrNameLst>
                                          <p:attrName>ppt_w</p:attrName>
                                        </p:attrNameLst>
                                      </p:cBhvr>
                                      <p:tavLst>
                                        <p:tav tm="0">
                                          <p:val>
                                            <p:fltVal val="0"/>
                                          </p:val>
                                        </p:tav>
                                        <p:tav tm="100000">
                                          <p:val>
                                            <p:strVal val="#ppt_w"/>
                                          </p:val>
                                        </p:tav>
                                      </p:tavLst>
                                    </p:anim>
                                    <p:anim calcmode="lin" valueType="num">
                                      <p:cBhvr>
                                        <p:cTn id="8" dur="500" fill="hold"/>
                                        <p:tgtEl>
                                          <p:spTgt spid="18"/>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2" name="Text Box 2">
            <a:extLst>
              <a:ext uri="{FF2B5EF4-FFF2-40B4-BE49-F238E27FC236}">
                <a16:creationId xmlns:a16="http://schemas.microsoft.com/office/drawing/2014/main" id="{1D7899D5-FAC8-4D21-BA91-382E08E7E923}"/>
              </a:ext>
            </a:extLst>
          </p:cNvPr>
          <p:cNvSpPr txBox="1">
            <a:spLocks noChangeArrowheads="1"/>
          </p:cNvSpPr>
          <p:nvPr/>
        </p:nvSpPr>
        <p:spPr bwMode="auto">
          <a:xfrm>
            <a:off x="1441450" y="1103313"/>
            <a:ext cx="13681075" cy="768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1800" dirty="0">
                <a:latin typeface="+mn-lt"/>
                <a:ea typeface="+mn-ea"/>
                <a:cs typeface="+mn-ea"/>
                <a:sym typeface="+mn-lt"/>
              </a:rPr>
              <a:t>PE</a:t>
            </a:r>
            <a:r>
              <a:rPr lang="zh-TW" altLang="en-US" sz="1800" dirty="0">
                <a:latin typeface="+mn-lt"/>
                <a:ea typeface="+mn-ea"/>
                <a:cs typeface="+mn-ea"/>
                <a:sym typeface="+mn-lt"/>
              </a:rPr>
              <a:t>指的是负责并担当生产技朮方面事务的单位或部门</a:t>
            </a:r>
            <a:r>
              <a:rPr lang="en-US" altLang="zh-TW" sz="1800" dirty="0">
                <a:latin typeface="+mn-lt"/>
                <a:ea typeface="+mn-ea"/>
                <a:cs typeface="+mn-ea"/>
                <a:sym typeface="+mn-lt"/>
              </a:rPr>
              <a:t>.PE</a:t>
            </a:r>
            <a:r>
              <a:rPr lang="zh-TW" altLang="en-US" sz="1800" dirty="0">
                <a:latin typeface="+mn-lt"/>
                <a:ea typeface="+mn-ea"/>
                <a:cs typeface="+mn-ea"/>
                <a:sym typeface="+mn-lt"/>
              </a:rPr>
              <a:t>这个词是取自下面英文词语的缩写</a:t>
            </a:r>
            <a:r>
              <a:rPr lang="en-US" altLang="zh-TW" sz="1800" dirty="0">
                <a:latin typeface="+mn-lt"/>
                <a:ea typeface="+mn-ea"/>
                <a:cs typeface="+mn-ea"/>
                <a:sym typeface="+mn-lt"/>
              </a:rPr>
              <a:t>:</a:t>
            </a:r>
          </a:p>
          <a:p>
            <a:pPr eaLnBrk="1" hangingPunct="1">
              <a:lnSpc>
                <a:spcPct val="120000"/>
              </a:lnSpc>
              <a:defRPr/>
            </a:pPr>
            <a:r>
              <a:rPr lang="zh-TW" altLang="en-US" sz="1800" dirty="0">
                <a:latin typeface="+mn-lt"/>
                <a:ea typeface="+mn-ea"/>
                <a:cs typeface="+mn-ea"/>
                <a:sym typeface="+mn-lt"/>
              </a:rPr>
              <a:t> </a:t>
            </a:r>
          </a:p>
        </p:txBody>
      </p:sp>
      <p:sp>
        <p:nvSpPr>
          <p:cNvPr id="108547" name="AutoShape 3">
            <a:extLst>
              <a:ext uri="{FF2B5EF4-FFF2-40B4-BE49-F238E27FC236}">
                <a16:creationId xmlns:a16="http://schemas.microsoft.com/office/drawing/2014/main" id="{D59D9A91-032E-442A-980C-F21B1A0F8EEA}"/>
              </a:ext>
            </a:extLst>
          </p:cNvPr>
          <p:cNvSpPr>
            <a:spLocks/>
          </p:cNvSpPr>
          <p:nvPr/>
        </p:nvSpPr>
        <p:spPr bwMode="auto">
          <a:xfrm>
            <a:off x="5472113" y="2184400"/>
            <a:ext cx="455612" cy="1144588"/>
          </a:xfrm>
          <a:prstGeom prst="rightBrace">
            <a:avLst>
              <a:gd name="adj1" fmla="val 22947"/>
              <a:gd name="adj2" fmla="val 50000"/>
            </a:avLst>
          </a:prstGeom>
          <a:ln>
            <a:headEnd/>
            <a:tailEnd/>
          </a:ln>
        </p:spPr>
        <p:style>
          <a:lnRef idx="3">
            <a:schemeClr val="accent6"/>
          </a:lnRef>
          <a:fillRef idx="0">
            <a:schemeClr val="accent6"/>
          </a:fillRef>
          <a:effectRef idx="2">
            <a:schemeClr val="accent6"/>
          </a:effectRef>
          <a:fontRef idx="minor">
            <a:schemeClr val="tx1"/>
          </a:fontRef>
        </p:style>
        <p:txBody>
          <a:bodyPr wrap="none" lIns="131644" tIns="65823" rIns="131644" bIns="65823" anchor="ctr"/>
          <a:lstStyle/>
          <a:p>
            <a:pPr eaLnBrk="1" hangingPunct="1">
              <a:lnSpc>
                <a:spcPct val="120000"/>
              </a:lnSpc>
              <a:defRPr/>
            </a:pPr>
            <a:endParaRPr lang="zh-CN" altLang="en-US" sz="1800">
              <a:cs typeface="+mn-ea"/>
              <a:sym typeface="+mn-lt"/>
            </a:endParaRPr>
          </a:p>
        </p:txBody>
      </p:sp>
      <p:sp>
        <p:nvSpPr>
          <p:cNvPr id="117764" name="Text Box 4">
            <a:extLst>
              <a:ext uri="{FF2B5EF4-FFF2-40B4-BE49-F238E27FC236}">
                <a16:creationId xmlns:a16="http://schemas.microsoft.com/office/drawing/2014/main" id="{DD174EC7-3B63-47FA-9E18-27327C3C619C}"/>
              </a:ext>
            </a:extLst>
          </p:cNvPr>
          <p:cNvSpPr txBox="1">
            <a:spLocks noChangeArrowheads="1"/>
          </p:cNvSpPr>
          <p:nvPr/>
        </p:nvSpPr>
        <p:spPr bwMode="auto">
          <a:xfrm>
            <a:off x="5935663" y="2486025"/>
            <a:ext cx="5357812" cy="438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1800">
                <a:latin typeface="+mn-lt"/>
                <a:ea typeface="+mn-ea"/>
                <a:cs typeface="+mn-ea"/>
                <a:sym typeface="+mn-lt"/>
              </a:rPr>
              <a:t>生产工程部门或小组</a:t>
            </a:r>
          </a:p>
        </p:txBody>
      </p:sp>
      <p:sp>
        <p:nvSpPr>
          <p:cNvPr id="117765" name="Text Box 5">
            <a:extLst>
              <a:ext uri="{FF2B5EF4-FFF2-40B4-BE49-F238E27FC236}">
                <a16:creationId xmlns:a16="http://schemas.microsoft.com/office/drawing/2014/main" id="{2B8C914C-1049-45BA-9C17-065425D3E6E5}"/>
              </a:ext>
            </a:extLst>
          </p:cNvPr>
          <p:cNvSpPr txBox="1">
            <a:spLocks noChangeArrowheads="1"/>
          </p:cNvSpPr>
          <p:nvPr/>
        </p:nvSpPr>
        <p:spPr bwMode="auto">
          <a:xfrm>
            <a:off x="1336675" y="3676650"/>
            <a:ext cx="13681075" cy="1101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1800" dirty="0">
                <a:latin typeface="+mn-lt"/>
                <a:ea typeface="+mn-ea"/>
                <a:cs typeface="+mn-ea"/>
                <a:sym typeface="+mn-lt"/>
              </a:rPr>
              <a:t>   </a:t>
            </a:r>
            <a:r>
              <a:rPr lang="zh-TW" altLang="en-US" sz="1800" dirty="0">
                <a:latin typeface="+mn-lt"/>
                <a:ea typeface="+mn-ea"/>
                <a:cs typeface="+mn-ea"/>
                <a:sym typeface="+mn-lt"/>
              </a:rPr>
              <a:t>至于</a:t>
            </a:r>
            <a:r>
              <a:rPr lang="en-US" altLang="zh-TW" sz="1800" dirty="0">
                <a:latin typeface="+mn-lt"/>
                <a:ea typeface="+mn-ea"/>
                <a:cs typeface="+mn-ea"/>
                <a:sym typeface="+mn-lt"/>
              </a:rPr>
              <a:t>PE</a:t>
            </a:r>
            <a:r>
              <a:rPr lang="zh-TW" altLang="en-US" sz="1800" dirty="0">
                <a:latin typeface="+mn-lt"/>
                <a:ea typeface="+mn-ea"/>
                <a:cs typeface="+mn-ea"/>
                <a:sym typeface="+mn-lt"/>
              </a:rPr>
              <a:t>到底是一个部门还是一个班组</a:t>
            </a:r>
            <a:r>
              <a:rPr lang="en-US" altLang="zh-TW" sz="1800" dirty="0">
                <a:latin typeface="+mn-lt"/>
                <a:ea typeface="+mn-ea"/>
                <a:cs typeface="+mn-ea"/>
                <a:sym typeface="+mn-lt"/>
              </a:rPr>
              <a:t>,</a:t>
            </a:r>
            <a:r>
              <a:rPr lang="zh-TW" altLang="en-US" sz="1800" dirty="0">
                <a:latin typeface="+mn-lt"/>
                <a:ea typeface="+mn-ea"/>
                <a:cs typeface="+mn-ea"/>
                <a:sym typeface="+mn-lt"/>
              </a:rPr>
              <a:t>这是根据公司的规模</a:t>
            </a:r>
            <a:r>
              <a:rPr lang="en-US" altLang="zh-TW" sz="1800" dirty="0">
                <a:latin typeface="+mn-lt"/>
                <a:ea typeface="+mn-ea"/>
                <a:cs typeface="+mn-ea"/>
                <a:sym typeface="+mn-lt"/>
              </a:rPr>
              <a:t>,</a:t>
            </a:r>
            <a:r>
              <a:rPr lang="zh-TW" altLang="en-US" sz="1800" dirty="0">
                <a:latin typeface="+mn-lt"/>
                <a:ea typeface="+mn-ea"/>
                <a:cs typeface="+mn-ea"/>
                <a:sym typeface="+mn-lt"/>
              </a:rPr>
              <a:t>业务量</a:t>
            </a:r>
            <a:r>
              <a:rPr lang="en-US" altLang="zh-TW" sz="1800" dirty="0">
                <a:latin typeface="+mn-lt"/>
                <a:ea typeface="+mn-ea"/>
                <a:cs typeface="+mn-ea"/>
                <a:sym typeface="+mn-lt"/>
              </a:rPr>
              <a:t>,</a:t>
            </a:r>
            <a:r>
              <a:rPr lang="zh-TW" altLang="en-US" sz="1800" dirty="0">
                <a:latin typeface="+mn-lt"/>
                <a:ea typeface="+mn-ea"/>
                <a:cs typeface="+mn-ea"/>
                <a:sym typeface="+mn-lt"/>
              </a:rPr>
              <a:t>产品复杂程度等因素决定的</a:t>
            </a:r>
            <a:r>
              <a:rPr lang="en-US" altLang="zh-TW" sz="1800" dirty="0">
                <a:latin typeface="+mn-lt"/>
                <a:ea typeface="+mn-ea"/>
                <a:cs typeface="+mn-ea"/>
                <a:sym typeface="+mn-lt"/>
              </a:rPr>
              <a:t>.</a:t>
            </a:r>
            <a:r>
              <a:rPr lang="zh-TW" altLang="en-US" sz="1800" dirty="0">
                <a:latin typeface="+mn-lt"/>
                <a:ea typeface="+mn-ea"/>
                <a:cs typeface="+mn-ea"/>
                <a:sym typeface="+mn-lt"/>
              </a:rPr>
              <a:t>当上述因素处于高水准状态时</a:t>
            </a:r>
            <a:r>
              <a:rPr lang="en-US" altLang="zh-TW" sz="1800" dirty="0">
                <a:latin typeface="+mn-lt"/>
                <a:ea typeface="+mn-ea"/>
                <a:cs typeface="+mn-ea"/>
                <a:sym typeface="+mn-lt"/>
              </a:rPr>
              <a:t>,PE</a:t>
            </a:r>
            <a:r>
              <a:rPr lang="zh-TW" altLang="en-US" sz="1800" dirty="0">
                <a:latin typeface="+mn-lt"/>
                <a:ea typeface="+mn-ea"/>
                <a:cs typeface="+mn-ea"/>
                <a:sym typeface="+mn-lt"/>
              </a:rPr>
              <a:t>有必要设置成一个部门</a:t>
            </a:r>
            <a:r>
              <a:rPr lang="en-US" altLang="zh-TW" sz="1800" dirty="0">
                <a:latin typeface="+mn-lt"/>
                <a:ea typeface="+mn-ea"/>
                <a:cs typeface="+mn-ea"/>
                <a:sym typeface="+mn-lt"/>
              </a:rPr>
              <a:t>,</a:t>
            </a:r>
            <a:r>
              <a:rPr lang="zh-TW" altLang="en-US" sz="1800" dirty="0">
                <a:latin typeface="+mn-lt"/>
                <a:ea typeface="+mn-ea"/>
                <a:cs typeface="+mn-ea"/>
                <a:sym typeface="+mn-lt"/>
              </a:rPr>
              <a:t>反之</a:t>
            </a:r>
            <a:r>
              <a:rPr lang="en-US" altLang="zh-TW" sz="1800" dirty="0">
                <a:latin typeface="+mn-lt"/>
                <a:ea typeface="+mn-ea"/>
                <a:cs typeface="+mn-ea"/>
                <a:sym typeface="+mn-lt"/>
              </a:rPr>
              <a:t>,</a:t>
            </a:r>
            <a:r>
              <a:rPr lang="zh-TW" altLang="en-US" sz="1800" dirty="0">
                <a:latin typeface="+mn-lt"/>
                <a:ea typeface="+mn-ea"/>
                <a:cs typeface="+mn-ea"/>
                <a:sym typeface="+mn-lt"/>
              </a:rPr>
              <a:t>则设置成班组就足够了</a:t>
            </a:r>
            <a:r>
              <a:rPr lang="en-US" altLang="zh-TW" sz="1800" dirty="0">
                <a:latin typeface="+mn-lt"/>
                <a:ea typeface="+mn-ea"/>
                <a:cs typeface="+mn-ea"/>
                <a:sym typeface="+mn-lt"/>
              </a:rPr>
              <a:t>.</a:t>
            </a:r>
          </a:p>
          <a:p>
            <a:pPr eaLnBrk="1" hangingPunct="1">
              <a:lnSpc>
                <a:spcPct val="120000"/>
              </a:lnSpc>
              <a:defRPr/>
            </a:pPr>
            <a:r>
              <a:rPr lang="en-US" altLang="zh-TW" sz="1800" b="1" dirty="0">
                <a:latin typeface="+mn-lt"/>
                <a:ea typeface="+mn-ea"/>
                <a:cs typeface="+mn-ea"/>
                <a:sym typeface="+mn-lt"/>
              </a:rPr>
              <a:t>   </a:t>
            </a:r>
            <a:r>
              <a:rPr lang="zh-TW" altLang="en-US" sz="1800" b="1" dirty="0">
                <a:latin typeface="+mn-lt"/>
                <a:ea typeface="+mn-ea"/>
                <a:cs typeface="+mn-ea"/>
                <a:sym typeface="+mn-lt"/>
              </a:rPr>
              <a:t>大的</a:t>
            </a:r>
            <a:r>
              <a:rPr lang="en-US" altLang="zh-TW" sz="1800" b="1" dirty="0">
                <a:latin typeface="+mn-lt"/>
                <a:ea typeface="+mn-ea"/>
                <a:cs typeface="+mn-ea"/>
                <a:sym typeface="+mn-lt"/>
              </a:rPr>
              <a:t>PE</a:t>
            </a:r>
            <a:r>
              <a:rPr lang="zh-TW" altLang="en-US" sz="1800" b="1" dirty="0">
                <a:latin typeface="+mn-lt"/>
                <a:ea typeface="+mn-ea"/>
                <a:cs typeface="+mn-ea"/>
                <a:sym typeface="+mn-lt"/>
              </a:rPr>
              <a:t>部门</a:t>
            </a:r>
            <a:r>
              <a:rPr lang="en-US" altLang="zh-TW" sz="1800" b="1" dirty="0">
                <a:latin typeface="+mn-lt"/>
                <a:ea typeface="+mn-ea"/>
                <a:cs typeface="+mn-ea"/>
                <a:sym typeface="+mn-lt"/>
              </a:rPr>
              <a:t>:</a:t>
            </a:r>
          </a:p>
        </p:txBody>
      </p:sp>
      <p:sp>
        <p:nvSpPr>
          <p:cNvPr id="108550" name="Rectangle 6">
            <a:extLst>
              <a:ext uri="{FF2B5EF4-FFF2-40B4-BE49-F238E27FC236}">
                <a16:creationId xmlns:a16="http://schemas.microsoft.com/office/drawing/2014/main" id="{55793936-6921-46BA-AFF5-E4656556F682}"/>
              </a:ext>
            </a:extLst>
          </p:cNvPr>
          <p:cNvSpPr>
            <a:spLocks noChangeArrowheads="1"/>
          </p:cNvSpPr>
          <p:nvPr/>
        </p:nvSpPr>
        <p:spPr bwMode="auto">
          <a:xfrm>
            <a:off x="5657850" y="4778375"/>
            <a:ext cx="4332288" cy="623888"/>
          </a:xfrm>
          <a:prstGeom prst="rect">
            <a:avLst/>
          </a:prstGeom>
          <a:ln>
            <a:headEnd/>
            <a:tailEnd/>
          </a:ln>
        </p:spPr>
        <p:style>
          <a:lnRef idx="1">
            <a:schemeClr val="accent3"/>
          </a:lnRef>
          <a:fillRef idx="3">
            <a:schemeClr val="accent3"/>
          </a:fillRef>
          <a:effectRef idx="2">
            <a:schemeClr val="accent3"/>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生产总经理</a:t>
            </a:r>
          </a:p>
        </p:txBody>
      </p:sp>
      <p:sp>
        <p:nvSpPr>
          <p:cNvPr id="108551" name="Rectangle 7">
            <a:extLst>
              <a:ext uri="{FF2B5EF4-FFF2-40B4-BE49-F238E27FC236}">
                <a16:creationId xmlns:a16="http://schemas.microsoft.com/office/drawing/2014/main" id="{332C06C0-E6EA-40DE-A84F-5B73A8C06B23}"/>
              </a:ext>
            </a:extLst>
          </p:cNvPr>
          <p:cNvSpPr>
            <a:spLocks noChangeArrowheads="1"/>
          </p:cNvSpPr>
          <p:nvPr/>
        </p:nvSpPr>
        <p:spPr bwMode="auto">
          <a:xfrm>
            <a:off x="3606800" y="6337300"/>
            <a:ext cx="1254125" cy="2289175"/>
          </a:xfrm>
          <a:prstGeom prst="rect">
            <a:avLst/>
          </a:prstGeom>
          <a:ln>
            <a:headEnd/>
            <a:tailEnd/>
          </a:ln>
        </p:spPr>
        <p:style>
          <a:lnRef idx="1">
            <a:schemeClr val="accent3"/>
          </a:lnRef>
          <a:fillRef idx="3">
            <a:schemeClr val="accent3"/>
          </a:fillRef>
          <a:effectRef idx="2">
            <a:schemeClr val="accent3"/>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其</a:t>
            </a:r>
          </a:p>
          <a:p>
            <a:pPr algn="ctr" eaLnBrk="1" hangingPunct="1">
              <a:lnSpc>
                <a:spcPct val="120000"/>
              </a:lnSpc>
              <a:defRPr/>
            </a:pPr>
            <a:r>
              <a:rPr lang="zh-TW" altLang="en-US" sz="1800">
                <a:cs typeface="+mn-ea"/>
                <a:sym typeface="+mn-lt"/>
              </a:rPr>
              <a:t>他</a:t>
            </a:r>
          </a:p>
          <a:p>
            <a:pPr algn="ctr" eaLnBrk="1" hangingPunct="1">
              <a:lnSpc>
                <a:spcPct val="120000"/>
              </a:lnSpc>
              <a:defRPr/>
            </a:pPr>
            <a:r>
              <a:rPr lang="zh-TW" altLang="en-US" sz="1800">
                <a:cs typeface="+mn-ea"/>
                <a:sym typeface="+mn-lt"/>
              </a:rPr>
              <a:t>课</a:t>
            </a:r>
          </a:p>
        </p:txBody>
      </p:sp>
      <p:sp>
        <p:nvSpPr>
          <p:cNvPr id="108552" name="Rectangle 8">
            <a:extLst>
              <a:ext uri="{FF2B5EF4-FFF2-40B4-BE49-F238E27FC236}">
                <a16:creationId xmlns:a16="http://schemas.microsoft.com/office/drawing/2014/main" id="{ADD24982-3DB6-459F-924D-24CBA28354ED}"/>
              </a:ext>
            </a:extLst>
          </p:cNvPr>
          <p:cNvSpPr>
            <a:spLocks noChangeArrowheads="1"/>
          </p:cNvSpPr>
          <p:nvPr/>
        </p:nvSpPr>
        <p:spPr bwMode="auto">
          <a:xfrm>
            <a:off x="6113463" y="6337300"/>
            <a:ext cx="1254125" cy="2289175"/>
          </a:xfrm>
          <a:prstGeom prst="rect">
            <a:avLst/>
          </a:prstGeom>
          <a:ln>
            <a:headEnd/>
            <a:tailEnd/>
          </a:ln>
        </p:spPr>
        <p:style>
          <a:lnRef idx="1">
            <a:schemeClr val="accent3"/>
          </a:lnRef>
          <a:fillRef idx="3">
            <a:schemeClr val="accent3"/>
          </a:fillRef>
          <a:effectRef idx="2">
            <a:schemeClr val="accent3"/>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制</a:t>
            </a:r>
          </a:p>
          <a:p>
            <a:pPr algn="ctr" eaLnBrk="1" hangingPunct="1">
              <a:lnSpc>
                <a:spcPct val="120000"/>
              </a:lnSpc>
              <a:defRPr/>
            </a:pPr>
            <a:r>
              <a:rPr lang="zh-TW" altLang="en-US" sz="1800">
                <a:cs typeface="+mn-ea"/>
                <a:sym typeface="+mn-lt"/>
              </a:rPr>
              <a:t>造</a:t>
            </a:r>
          </a:p>
          <a:p>
            <a:pPr algn="ctr" eaLnBrk="1" hangingPunct="1">
              <a:lnSpc>
                <a:spcPct val="120000"/>
              </a:lnSpc>
              <a:defRPr/>
            </a:pPr>
            <a:r>
              <a:rPr lang="zh-TW" altLang="en-US" sz="1800">
                <a:cs typeface="+mn-ea"/>
                <a:sym typeface="+mn-lt"/>
              </a:rPr>
              <a:t>部</a:t>
            </a:r>
          </a:p>
        </p:txBody>
      </p:sp>
      <p:sp>
        <p:nvSpPr>
          <p:cNvPr id="108553" name="Rectangle 9">
            <a:extLst>
              <a:ext uri="{FF2B5EF4-FFF2-40B4-BE49-F238E27FC236}">
                <a16:creationId xmlns:a16="http://schemas.microsoft.com/office/drawing/2014/main" id="{BEEFF7BF-2052-40AE-9AA8-C5F75461D4B8}"/>
              </a:ext>
            </a:extLst>
          </p:cNvPr>
          <p:cNvSpPr>
            <a:spLocks noChangeArrowheads="1"/>
          </p:cNvSpPr>
          <p:nvPr/>
        </p:nvSpPr>
        <p:spPr bwMode="auto">
          <a:xfrm>
            <a:off x="8509000" y="6337300"/>
            <a:ext cx="1254125" cy="2289175"/>
          </a:xfrm>
          <a:prstGeom prst="rect">
            <a:avLst/>
          </a:prstGeom>
          <a:ln>
            <a:headEnd/>
            <a:tailEnd/>
          </a:ln>
        </p:spPr>
        <p:style>
          <a:lnRef idx="1">
            <a:schemeClr val="accent3"/>
          </a:lnRef>
          <a:fillRef idx="3">
            <a:schemeClr val="accent3"/>
          </a:fillRef>
          <a:effectRef idx="2">
            <a:schemeClr val="accent3"/>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维</a:t>
            </a:r>
          </a:p>
          <a:p>
            <a:pPr algn="ctr" eaLnBrk="1" hangingPunct="1">
              <a:lnSpc>
                <a:spcPct val="120000"/>
              </a:lnSpc>
              <a:defRPr/>
            </a:pPr>
            <a:r>
              <a:rPr lang="zh-TW" altLang="en-US" sz="1800">
                <a:cs typeface="+mn-ea"/>
                <a:sym typeface="+mn-lt"/>
              </a:rPr>
              <a:t>修</a:t>
            </a:r>
          </a:p>
          <a:p>
            <a:pPr algn="ctr" eaLnBrk="1" hangingPunct="1">
              <a:lnSpc>
                <a:spcPct val="120000"/>
              </a:lnSpc>
              <a:defRPr/>
            </a:pPr>
            <a:r>
              <a:rPr lang="zh-TW" altLang="en-US" sz="1800">
                <a:cs typeface="+mn-ea"/>
                <a:sym typeface="+mn-lt"/>
              </a:rPr>
              <a:t>部</a:t>
            </a:r>
          </a:p>
        </p:txBody>
      </p:sp>
      <p:sp>
        <p:nvSpPr>
          <p:cNvPr id="108554" name="Rectangle 10">
            <a:extLst>
              <a:ext uri="{FF2B5EF4-FFF2-40B4-BE49-F238E27FC236}">
                <a16:creationId xmlns:a16="http://schemas.microsoft.com/office/drawing/2014/main" id="{CCF16D2A-540F-407F-BE92-324EC0501399}"/>
              </a:ext>
            </a:extLst>
          </p:cNvPr>
          <p:cNvSpPr>
            <a:spLocks noChangeArrowheads="1"/>
          </p:cNvSpPr>
          <p:nvPr/>
        </p:nvSpPr>
        <p:spPr bwMode="auto">
          <a:xfrm>
            <a:off x="10788650" y="6337300"/>
            <a:ext cx="1254125" cy="2289175"/>
          </a:xfrm>
          <a:prstGeom prst="rect">
            <a:avLst/>
          </a:prstGeom>
          <a:ln>
            <a:headEnd/>
            <a:tailEnd/>
          </a:ln>
        </p:spPr>
        <p:style>
          <a:lnRef idx="1">
            <a:schemeClr val="accent3"/>
          </a:lnRef>
          <a:fillRef idx="3">
            <a:schemeClr val="accent3"/>
          </a:fillRef>
          <a:effectRef idx="2">
            <a:schemeClr val="accent3"/>
          </a:effectRef>
          <a:fontRef idx="minor">
            <a:schemeClr val="lt1"/>
          </a:fontRef>
        </p:style>
        <p:txBody>
          <a:bodyPr wrap="none" lIns="131644" tIns="65823" rIns="131644" bIns="65823" anchor="ctr"/>
          <a:lstStyle/>
          <a:p>
            <a:pPr algn="ctr" eaLnBrk="1" hangingPunct="1">
              <a:lnSpc>
                <a:spcPct val="120000"/>
              </a:lnSpc>
              <a:defRPr/>
            </a:pPr>
            <a:r>
              <a:rPr lang="en-US" altLang="zh-TW" sz="1800">
                <a:cs typeface="+mn-ea"/>
                <a:sym typeface="+mn-lt"/>
              </a:rPr>
              <a:t>P</a:t>
            </a:r>
          </a:p>
          <a:p>
            <a:pPr algn="ctr" eaLnBrk="1" hangingPunct="1">
              <a:lnSpc>
                <a:spcPct val="120000"/>
              </a:lnSpc>
              <a:defRPr/>
            </a:pPr>
            <a:r>
              <a:rPr lang="en-US" altLang="zh-TW" sz="1800">
                <a:cs typeface="+mn-ea"/>
                <a:sym typeface="+mn-lt"/>
              </a:rPr>
              <a:t>E</a:t>
            </a:r>
          </a:p>
          <a:p>
            <a:pPr algn="ctr" eaLnBrk="1" hangingPunct="1">
              <a:lnSpc>
                <a:spcPct val="120000"/>
              </a:lnSpc>
              <a:defRPr/>
            </a:pPr>
            <a:r>
              <a:rPr lang="zh-TW" altLang="en-US" sz="1800">
                <a:cs typeface="+mn-ea"/>
                <a:sym typeface="+mn-lt"/>
              </a:rPr>
              <a:t>部</a:t>
            </a:r>
          </a:p>
        </p:txBody>
      </p:sp>
      <p:sp>
        <p:nvSpPr>
          <p:cNvPr id="108555" name="Line 11">
            <a:extLst>
              <a:ext uri="{FF2B5EF4-FFF2-40B4-BE49-F238E27FC236}">
                <a16:creationId xmlns:a16="http://schemas.microsoft.com/office/drawing/2014/main" id="{50394555-33B2-491E-8DB8-F5F3A1D62172}"/>
              </a:ext>
            </a:extLst>
          </p:cNvPr>
          <p:cNvSpPr>
            <a:spLocks noChangeShapeType="1"/>
          </p:cNvSpPr>
          <p:nvPr/>
        </p:nvSpPr>
        <p:spPr bwMode="auto">
          <a:xfrm>
            <a:off x="4176713" y="6026150"/>
            <a:ext cx="7296150" cy="0"/>
          </a:xfrm>
          <a:prstGeom prst="line">
            <a:avLst/>
          </a:prstGeom>
          <a:ln>
            <a:headEnd/>
            <a:tailEnd/>
          </a:ln>
        </p:spPr>
        <p:style>
          <a:lnRef idx="1">
            <a:schemeClr val="accent3"/>
          </a:lnRef>
          <a:fillRef idx="3">
            <a:schemeClr val="accent3"/>
          </a:fillRef>
          <a:effectRef idx="2">
            <a:schemeClr val="accent3"/>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08556" name="Line 12">
            <a:extLst>
              <a:ext uri="{FF2B5EF4-FFF2-40B4-BE49-F238E27FC236}">
                <a16:creationId xmlns:a16="http://schemas.microsoft.com/office/drawing/2014/main" id="{15718EF4-52E5-4BD3-A54F-F4536BFE91B4}"/>
              </a:ext>
            </a:extLst>
          </p:cNvPr>
          <p:cNvSpPr>
            <a:spLocks noChangeShapeType="1"/>
          </p:cNvSpPr>
          <p:nvPr/>
        </p:nvSpPr>
        <p:spPr bwMode="auto">
          <a:xfrm>
            <a:off x="4176713" y="6026150"/>
            <a:ext cx="0" cy="311150"/>
          </a:xfrm>
          <a:prstGeom prst="line">
            <a:avLst/>
          </a:prstGeom>
          <a:ln>
            <a:headEnd/>
            <a:tailEnd/>
          </a:ln>
        </p:spPr>
        <p:style>
          <a:lnRef idx="1">
            <a:schemeClr val="accent3"/>
          </a:lnRef>
          <a:fillRef idx="3">
            <a:schemeClr val="accent3"/>
          </a:fillRef>
          <a:effectRef idx="2">
            <a:schemeClr val="accent3"/>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08557" name="Line 13">
            <a:extLst>
              <a:ext uri="{FF2B5EF4-FFF2-40B4-BE49-F238E27FC236}">
                <a16:creationId xmlns:a16="http://schemas.microsoft.com/office/drawing/2014/main" id="{55245DA7-701A-4A07-AE9D-B2C04C51975C}"/>
              </a:ext>
            </a:extLst>
          </p:cNvPr>
          <p:cNvSpPr>
            <a:spLocks noChangeShapeType="1"/>
          </p:cNvSpPr>
          <p:nvPr/>
        </p:nvSpPr>
        <p:spPr bwMode="auto">
          <a:xfrm>
            <a:off x="6684963" y="6026150"/>
            <a:ext cx="0" cy="311150"/>
          </a:xfrm>
          <a:prstGeom prst="line">
            <a:avLst/>
          </a:prstGeom>
          <a:ln>
            <a:headEnd/>
            <a:tailEnd/>
          </a:ln>
        </p:spPr>
        <p:style>
          <a:lnRef idx="1">
            <a:schemeClr val="accent3"/>
          </a:lnRef>
          <a:fillRef idx="3">
            <a:schemeClr val="accent3"/>
          </a:fillRef>
          <a:effectRef idx="2">
            <a:schemeClr val="accent3"/>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08558" name="Line 14">
            <a:extLst>
              <a:ext uri="{FF2B5EF4-FFF2-40B4-BE49-F238E27FC236}">
                <a16:creationId xmlns:a16="http://schemas.microsoft.com/office/drawing/2014/main" id="{8A603616-5129-4212-ABDA-3D218DA91CCD}"/>
              </a:ext>
            </a:extLst>
          </p:cNvPr>
          <p:cNvSpPr>
            <a:spLocks noChangeShapeType="1"/>
          </p:cNvSpPr>
          <p:nvPr/>
        </p:nvSpPr>
        <p:spPr bwMode="auto">
          <a:xfrm>
            <a:off x="9193213" y="6026150"/>
            <a:ext cx="0" cy="311150"/>
          </a:xfrm>
          <a:prstGeom prst="line">
            <a:avLst/>
          </a:prstGeom>
          <a:ln>
            <a:headEnd/>
            <a:tailEnd/>
          </a:ln>
        </p:spPr>
        <p:style>
          <a:lnRef idx="1">
            <a:schemeClr val="accent3"/>
          </a:lnRef>
          <a:fillRef idx="3">
            <a:schemeClr val="accent3"/>
          </a:fillRef>
          <a:effectRef idx="2">
            <a:schemeClr val="accent3"/>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08559" name="Line 15">
            <a:extLst>
              <a:ext uri="{FF2B5EF4-FFF2-40B4-BE49-F238E27FC236}">
                <a16:creationId xmlns:a16="http://schemas.microsoft.com/office/drawing/2014/main" id="{6E6FF5F1-DC8D-4A7A-AF62-F3FEE42ADCDB}"/>
              </a:ext>
            </a:extLst>
          </p:cNvPr>
          <p:cNvSpPr>
            <a:spLocks noChangeShapeType="1"/>
          </p:cNvSpPr>
          <p:nvPr/>
        </p:nvSpPr>
        <p:spPr bwMode="auto">
          <a:xfrm>
            <a:off x="11472863" y="6026150"/>
            <a:ext cx="0" cy="311150"/>
          </a:xfrm>
          <a:prstGeom prst="line">
            <a:avLst/>
          </a:prstGeom>
          <a:ln>
            <a:headEnd/>
            <a:tailEnd/>
          </a:ln>
        </p:spPr>
        <p:style>
          <a:lnRef idx="1">
            <a:schemeClr val="accent3"/>
          </a:lnRef>
          <a:fillRef idx="3">
            <a:schemeClr val="accent3"/>
          </a:fillRef>
          <a:effectRef idx="2">
            <a:schemeClr val="accent3"/>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08560" name="Line 16">
            <a:extLst>
              <a:ext uri="{FF2B5EF4-FFF2-40B4-BE49-F238E27FC236}">
                <a16:creationId xmlns:a16="http://schemas.microsoft.com/office/drawing/2014/main" id="{C6F120D5-DE7A-414E-A0AC-2BA0FCF1407F}"/>
              </a:ext>
            </a:extLst>
          </p:cNvPr>
          <p:cNvSpPr>
            <a:spLocks noChangeShapeType="1"/>
          </p:cNvSpPr>
          <p:nvPr/>
        </p:nvSpPr>
        <p:spPr bwMode="auto">
          <a:xfrm>
            <a:off x="7710488" y="5402263"/>
            <a:ext cx="0" cy="623887"/>
          </a:xfrm>
          <a:prstGeom prst="line">
            <a:avLst/>
          </a:prstGeom>
          <a:ln>
            <a:headEnd/>
            <a:tailEnd/>
          </a:ln>
        </p:spPr>
        <p:style>
          <a:lnRef idx="1">
            <a:schemeClr val="accent3"/>
          </a:lnRef>
          <a:fillRef idx="3">
            <a:schemeClr val="accent3"/>
          </a:fillRef>
          <a:effectRef idx="2">
            <a:schemeClr val="accent3"/>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 name="矩形 1">
            <a:extLst>
              <a:ext uri="{FF2B5EF4-FFF2-40B4-BE49-F238E27FC236}">
                <a16:creationId xmlns:a16="http://schemas.microsoft.com/office/drawing/2014/main" id="{9EEDEE42-F043-4C0C-A373-C865C00D0CAC}"/>
              </a:ext>
            </a:extLst>
          </p:cNvPr>
          <p:cNvSpPr/>
          <p:nvPr/>
        </p:nvSpPr>
        <p:spPr>
          <a:xfrm>
            <a:off x="1204913" y="2716213"/>
            <a:ext cx="3805237" cy="766762"/>
          </a:xfrm>
          <a:prstGeom prst="rect">
            <a:avLst/>
          </a:prstGeom>
        </p:spPr>
        <p:txBody>
          <a:bodyPr wrap="none">
            <a:spAutoFit/>
          </a:bodyPr>
          <a:lstStyle/>
          <a:p>
            <a:pPr>
              <a:lnSpc>
                <a:spcPct val="120000"/>
              </a:lnSpc>
              <a:defRPr/>
            </a:pPr>
            <a:r>
              <a:rPr lang="en-US" altLang="zh-TW" dirty="0">
                <a:latin typeface="+mn-lt"/>
                <a:ea typeface="+mn-ea"/>
                <a:cs typeface="+mn-ea"/>
                <a:sym typeface="+mn-lt"/>
              </a:rPr>
              <a:t> Production</a:t>
            </a:r>
            <a:r>
              <a:rPr lang="zh-TW" altLang="en-US" dirty="0">
                <a:latin typeface="+mn-lt"/>
                <a:ea typeface="+mn-ea"/>
                <a:cs typeface="+mn-ea"/>
                <a:sym typeface="+mn-lt"/>
              </a:rPr>
              <a:t>生产</a:t>
            </a:r>
            <a:endParaRPr lang="zh-CN" altLang="en-US" dirty="0">
              <a:latin typeface="+mn-lt"/>
              <a:ea typeface="+mn-ea"/>
              <a:cs typeface="+mn-ea"/>
              <a:sym typeface="+mn-lt"/>
            </a:endParaRPr>
          </a:p>
        </p:txBody>
      </p:sp>
      <p:sp>
        <p:nvSpPr>
          <p:cNvPr id="3" name="矩形 2">
            <a:extLst>
              <a:ext uri="{FF2B5EF4-FFF2-40B4-BE49-F238E27FC236}">
                <a16:creationId xmlns:a16="http://schemas.microsoft.com/office/drawing/2014/main" id="{A7E4C8A3-C6A9-451B-8B82-39490D960FF8}"/>
              </a:ext>
            </a:extLst>
          </p:cNvPr>
          <p:cNvSpPr/>
          <p:nvPr/>
        </p:nvSpPr>
        <p:spPr>
          <a:xfrm>
            <a:off x="976313" y="1643063"/>
            <a:ext cx="4090987" cy="768350"/>
          </a:xfrm>
          <a:prstGeom prst="rect">
            <a:avLst/>
          </a:prstGeom>
        </p:spPr>
        <p:txBody>
          <a:bodyPr wrap="none">
            <a:spAutoFit/>
          </a:bodyPr>
          <a:lstStyle/>
          <a:p>
            <a:pPr eaLnBrk="1" hangingPunct="1">
              <a:lnSpc>
                <a:spcPct val="120000"/>
              </a:lnSpc>
              <a:defRPr/>
            </a:pPr>
            <a:r>
              <a:rPr lang="en-US" altLang="zh-TW" dirty="0">
                <a:latin typeface="+mn-lt"/>
                <a:ea typeface="+mn-ea"/>
                <a:cs typeface="+mn-ea"/>
                <a:sym typeface="+mn-lt"/>
              </a:rPr>
              <a:t>Engineering </a:t>
            </a:r>
            <a:r>
              <a:rPr lang="zh-TW" altLang="en-US" dirty="0">
                <a:latin typeface="+mn-lt"/>
                <a:ea typeface="+mn-ea"/>
                <a:cs typeface="+mn-ea"/>
                <a:sym typeface="+mn-lt"/>
              </a:rPr>
              <a:t>工程</a:t>
            </a:r>
          </a:p>
        </p:txBody>
      </p:sp>
      <p:sp>
        <p:nvSpPr>
          <p:cNvPr id="20" name="文本框 19">
            <a:extLst>
              <a:ext uri="{FF2B5EF4-FFF2-40B4-BE49-F238E27FC236}">
                <a16:creationId xmlns:a16="http://schemas.microsoft.com/office/drawing/2014/main" id="{DF5F6B3A-1E88-4AFF-9CC0-44A3F78BD4FD}"/>
              </a:ext>
            </a:extLst>
          </p:cNvPr>
          <p:cNvSpPr txBox="1"/>
          <p:nvPr/>
        </p:nvSpPr>
        <p:spPr>
          <a:xfrm>
            <a:off x="4073203" y="144240"/>
            <a:ext cx="7154043" cy="700769"/>
          </a:xfrm>
          <a:prstGeom prst="rect">
            <a:avLst/>
          </a:prstGeom>
          <a:noFill/>
          <a:effectLst/>
        </p:spPr>
        <p:txBody>
          <a:bodyPr>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1.1 PE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是指一个部门</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20"/>
                                        </p:tgtEl>
                                        <p:attrNameLst>
                                          <p:attrName>style.visibility</p:attrName>
                                        </p:attrNameLst>
                                      </p:cBhvr>
                                      <p:to>
                                        <p:strVal val="visible"/>
                                      </p:to>
                                    </p:set>
                                    <p:anim calcmode="lin" valueType="num">
                                      <p:cBhvr>
                                        <p:cTn id="7" dur="500" fill="hold"/>
                                        <p:tgtEl>
                                          <p:spTgt spid="20"/>
                                        </p:tgtEl>
                                        <p:attrNameLst>
                                          <p:attrName>ppt_w</p:attrName>
                                        </p:attrNameLst>
                                      </p:cBhvr>
                                      <p:tavLst>
                                        <p:tav tm="0">
                                          <p:val>
                                            <p:fltVal val="0"/>
                                          </p:val>
                                        </p:tav>
                                        <p:tav tm="100000">
                                          <p:val>
                                            <p:strVal val="#ppt_w"/>
                                          </p:val>
                                        </p:tav>
                                      </p:tavLst>
                                    </p:anim>
                                    <p:anim calcmode="lin" valueType="num">
                                      <p:cBhvr>
                                        <p:cTn id="8" dur="500" fill="hold"/>
                                        <p:tgtEl>
                                          <p:spTgt spid="20"/>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70" name="Rectangle 2">
            <a:extLst>
              <a:ext uri="{FF2B5EF4-FFF2-40B4-BE49-F238E27FC236}">
                <a16:creationId xmlns:a16="http://schemas.microsoft.com/office/drawing/2014/main" id="{98C83AA4-8F65-4ACB-9F1B-28FE81060743}"/>
              </a:ext>
            </a:extLst>
          </p:cNvPr>
          <p:cNvSpPr>
            <a:spLocks noChangeArrowheads="1"/>
          </p:cNvSpPr>
          <p:nvPr/>
        </p:nvSpPr>
        <p:spPr bwMode="auto">
          <a:xfrm>
            <a:off x="5584825" y="1223963"/>
            <a:ext cx="4332288" cy="623887"/>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工程部</a:t>
            </a:r>
          </a:p>
        </p:txBody>
      </p:sp>
      <p:sp>
        <p:nvSpPr>
          <p:cNvPr id="109571" name="Rectangle 3">
            <a:extLst>
              <a:ext uri="{FF2B5EF4-FFF2-40B4-BE49-F238E27FC236}">
                <a16:creationId xmlns:a16="http://schemas.microsoft.com/office/drawing/2014/main" id="{C2E931F1-EAC4-4E8E-B7AE-1B3AE4B4C817}"/>
              </a:ext>
            </a:extLst>
          </p:cNvPr>
          <p:cNvSpPr>
            <a:spLocks noChangeArrowheads="1"/>
          </p:cNvSpPr>
          <p:nvPr/>
        </p:nvSpPr>
        <p:spPr bwMode="auto">
          <a:xfrm>
            <a:off x="3533775" y="2784475"/>
            <a:ext cx="1254125" cy="2287588"/>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其</a:t>
            </a:r>
          </a:p>
          <a:p>
            <a:pPr algn="ctr" eaLnBrk="1" hangingPunct="1">
              <a:lnSpc>
                <a:spcPct val="120000"/>
              </a:lnSpc>
              <a:defRPr/>
            </a:pPr>
            <a:r>
              <a:rPr lang="zh-TW" altLang="en-US" sz="1800">
                <a:cs typeface="+mn-ea"/>
                <a:sym typeface="+mn-lt"/>
              </a:rPr>
              <a:t>他</a:t>
            </a:r>
          </a:p>
          <a:p>
            <a:pPr algn="ctr" eaLnBrk="1" hangingPunct="1">
              <a:lnSpc>
                <a:spcPct val="120000"/>
              </a:lnSpc>
              <a:defRPr/>
            </a:pPr>
            <a:r>
              <a:rPr lang="zh-TW" altLang="en-US" sz="1800">
                <a:cs typeface="+mn-ea"/>
                <a:sym typeface="+mn-lt"/>
              </a:rPr>
              <a:t>课</a:t>
            </a:r>
          </a:p>
        </p:txBody>
      </p:sp>
      <p:sp>
        <p:nvSpPr>
          <p:cNvPr id="109572" name="Rectangle 4">
            <a:extLst>
              <a:ext uri="{FF2B5EF4-FFF2-40B4-BE49-F238E27FC236}">
                <a16:creationId xmlns:a16="http://schemas.microsoft.com/office/drawing/2014/main" id="{2551211A-019D-4311-A27F-AA9367E3F290}"/>
              </a:ext>
            </a:extLst>
          </p:cNvPr>
          <p:cNvSpPr>
            <a:spLocks noChangeArrowheads="1"/>
          </p:cNvSpPr>
          <p:nvPr/>
        </p:nvSpPr>
        <p:spPr bwMode="auto">
          <a:xfrm>
            <a:off x="6040438" y="2784475"/>
            <a:ext cx="1254125" cy="2287588"/>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1800">
                <a:cs typeface="+mn-ea"/>
                <a:sym typeface="+mn-lt"/>
              </a:rPr>
              <a:t>I</a:t>
            </a:r>
          </a:p>
          <a:p>
            <a:pPr algn="ctr" eaLnBrk="1" hangingPunct="1">
              <a:lnSpc>
                <a:spcPct val="120000"/>
              </a:lnSpc>
              <a:defRPr/>
            </a:pPr>
            <a:r>
              <a:rPr lang="en-US" altLang="zh-TW" sz="1800">
                <a:cs typeface="+mn-ea"/>
                <a:sym typeface="+mn-lt"/>
              </a:rPr>
              <a:t>E</a:t>
            </a:r>
          </a:p>
          <a:p>
            <a:pPr algn="ctr" eaLnBrk="1" hangingPunct="1">
              <a:lnSpc>
                <a:spcPct val="120000"/>
              </a:lnSpc>
              <a:defRPr/>
            </a:pPr>
            <a:r>
              <a:rPr lang="zh-TW" altLang="en-US" sz="1800">
                <a:cs typeface="+mn-ea"/>
                <a:sym typeface="+mn-lt"/>
              </a:rPr>
              <a:t>课</a:t>
            </a:r>
          </a:p>
        </p:txBody>
      </p:sp>
      <p:sp>
        <p:nvSpPr>
          <p:cNvPr id="109573" name="Rectangle 5">
            <a:extLst>
              <a:ext uri="{FF2B5EF4-FFF2-40B4-BE49-F238E27FC236}">
                <a16:creationId xmlns:a16="http://schemas.microsoft.com/office/drawing/2014/main" id="{BAF65BEC-0EF2-4D54-9FB3-B09DA965CFFB}"/>
              </a:ext>
            </a:extLst>
          </p:cNvPr>
          <p:cNvSpPr>
            <a:spLocks noChangeArrowheads="1"/>
          </p:cNvSpPr>
          <p:nvPr/>
        </p:nvSpPr>
        <p:spPr bwMode="auto">
          <a:xfrm>
            <a:off x="8435975" y="2784475"/>
            <a:ext cx="1254125" cy="2287588"/>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1800">
                <a:cs typeface="+mn-ea"/>
                <a:sym typeface="+mn-lt"/>
              </a:rPr>
              <a:t>M</a:t>
            </a:r>
          </a:p>
          <a:p>
            <a:pPr algn="ctr" eaLnBrk="1" hangingPunct="1">
              <a:lnSpc>
                <a:spcPct val="120000"/>
              </a:lnSpc>
              <a:defRPr/>
            </a:pPr>
            <a:r>
              <a:rPr lang="en-US" altLang="zh-TW" sz="1800">
                <a:cs typeface="+mn-ea"/>
                <a:sym typeface="+mn-lt"/>
              </a:rPr>
              <a:t>E</a:t>
            </a:r>
          </a:p>
          <a:p>
            <a:pPr algn="ctr" eaLnBrk="1" hangingPunct="1">
              <a:lnSpc>
                <a:spcPct val="120000"/>
              </a:lnSpc>
              <a:defRPr/>
            </a:pPr>
            <a:r>
              <a:rPr lang="zh-TW" altLang="en-US" sz="1800">
                <a:cs typeface="+mn-ea"/>
                <a:sym typeface="+mn-lt"/>
              </a:rPr>
              <a:t>课</a:t>
            </a:r>
          </a:p>
        </p:txBody>
      </p:sp>
      <p:sp>
        <p:nvSpPr>
          <p:cNvPr id="109574" name="Rectangle 6">
            <a:extLst>
              <a:ext uri="{FF2B5EF4-FFF2-40B4-BE49-F238E27FC236}">
                <a16:creationId xmlns:a16="http://schemas.microsoft.com/office/drawing/2014/main" id="{C822AD5F-ACBE-48F7-9F2C-B244A17D4A10}"/>
              </a:ext>
            </a:extLst>
          </p:cNvPr>
          <p:cNvSpPr>
            <a:spLocks noChangeArrowheads="1"/>
          </p:cNvSpPr>
          <p:nvPr/>
        </p:nvSpPr>
        <p:spPr bwMode="auto">
          <a:xfrm>
            <a:off x="10715625" y="2784475"/>
            <a:ext cx="1254125" cy="2287588"/>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1800">
                <a:cs typeface="+mn-ea"/>
                <a:sym typeface="+mn-lt"/>
              </a:rPr>
              <a:t>P</a:t>
            </a:r>
          </a:p>
          <a:p>
            <a:pPr algn="ctr" eaLnBrk="1" hangingPunct="1">
              <a:lnSpc>
                <a:spcPct val="120000"/>
              </a:lnSpc>
              <a:defRPr/>
            </a:pPr>
            <a:r>
              <a:rPr lang="en-US" altLang="zh-TW" sz="1800">
                <a:cs typeface="+mn-ea"/>
                <a:sym typeface="+mn-lt"/>
              </a:rPr>
              <a:t>E</a:t>
            </a:r>
          </a:p>
          <a:p>
            <a:pPr algn="ctr" eaLnBrk="1" hangingPunct="1">
              <a:lnSpc>
                <a:spcPct val="120000"/>
              </a:lnSpc>
              <a:defRPr/>
            </a:pPr>
            <a:r>
              <a:rPr lang="zh-TW" altLang="en-US" sz="1800">
                <a:cs typeface="+mn-ea"/>
                <a:sym typeface="+mn-lt"/>
              </a:rPr>
              <a:t>部</a:t>
            </a:r>
          </a:p>
        </p:txBody>
      </p:sp>
      <p:sp>
        <p:nvSpPr>
          <p:cNvPr id="109575" name="Line 7">
            <a:extLst>
              <a:ext uri="{FF2B5EF4-FFF2-40B4-BE49-F238E27FC236}">
                <a16:creationId xmlns:a16="http://schemas.microsoft.com/office/drawing/2014/main" id="{CB2EFFC7-A8DB-4474-86FD-A720552EA4B7}"/>
              </a:ext>
            </a:extLst>
          </p:cNvPr>
          <p:cNvSpPr>
            <a:spLocks noChangeShapeType="1"/>
          </p:cNvSpPr>
          <p:nvPr/>
        </p:nvSpPr>
        <p:spPr bwMode="auto">
          <a:xfrm>
            <a:off x="4103688" y="2471738"/>
            <a:ext cx="7296150"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09576" name="Line 8">
            <a:extLst>
              <a:ext uri="{FF2B5EF4-FFF2-40B4-BE49-F238E27FC236}">
                <a16:creationId xmlns:a16="http://schemas.microsoft.com/office/drawing/2014/main" id="{07D46449-66AD-4A29-9936-F9E2FB63781C}"/>
              </a:ext>
            </a:extLst>
          </p:cNvPr>
          <p:cNvSpPr>
            <a:spLocks noChangeShapeType="1"/>
          </p:cNvSpPr>
          <p:nvPr/>
        </p:nvSpPr>
        <p:spPr bwMode="auto">
          <a:xfrm>
            <a:off x="4103688" y="2471738"/>
            <a:ext cx="0" cy="312737"/>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09577" name="Line 9">
            <a:extLst>
              <a:ext uri="{FF2B5EF4-FFF2-40B4-BE49-F238E27FC236}">
                <a16:creationId xmlns:a16="http://schemas.microsoft.com/office/drawing/2014/main" id="{1C9168D6-EF97-4267-AA73-F88F17E29C9F}"/>
              </a:ext>
            </a:extLst>
          </p:cNvPr>
          <p:cNvSpPr>
            <a:spLocks noChangeShapeType="1"/>
          </p:cNvSpPr>
          <p:nvPr/>
        </p:nvSpPr>
        <p:spPr bwMode="auto">
          <a:xfrm>
            <a:off x="6611938" y="2471738"/>
            <a:ext cx="0" cy="312737"/>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09578" name="Line 10">
            <a:extLst>
              <a:ext uri="{FF2B5EF4-FFF2-40B4-BE49-F238E27FC236}">
                <a16:creationId xmlns:a16="http://schemas.microsoft.com/office/drawing/2014/main" id="{D6F32CC5-51C4-4A1E-B3E4-D8F6D0B51CCA}"/>
              </a:ext>
            </a:extLst>
          </p:cNvPr>
          <p:cNvSpPr>
            <a:spLocks noChangeShapeType="1"/>
          </p:cNvSpPr>
          <p:nvPr/>
        </p:nvSpPr>
        <p:spPr bwMode="auto">
          <a:xfrm>
            <a:off x="9120188" y="2471738"/>
            <a:ext cx="0" cy="312737"/>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09579" name="Line 11">
            <a:extLst>
              <a:ext uri="{FF2B5EF4-FFF2-40B4-BE49-F238E27FC236}">
                <a16:creationId xmlns:a16="http://schemas.microsoft.com/office/drawing/2014/main" id="{30ADA661-25A7-4D01-8CA1-9818A7B42D32}"/>
              </a:ext>
            </a:extLst>
          </p:cNvPr>
          <p:cNvSpPr>
            <a:spLocks noChangeShapeType="1"/>
          </p:cNvSpPr>
          <p:nvPr/>
        </p:nvSpPr>
        <p:spPr bwMode="auto">
          <a:xfrm>
            <a:off x="11399838" y="2471738"/>
            <a:ext cx="0" cy="312737"/>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09580" name="Line 12">
            <a:extLst>
              <a:ext uri="{FF2B5EF4-FFF2-40B4-BE49-F238E27FC236}">
                <a16:creationId xmlns:a16="http://schemas.microsoft.com/office/drawing/2014/main" id="{14FEA507-404F-4942-983C-8E65C5AF00C9}"/>
              </a:ext>
            </a:extLst>
          </p:cNvPr>
          <p:cNvSpPr>
            <a:spLocks noChangeShapeType="1"/>
          </p:cNvSpPr>
          <p:nvPr/>
        </p:nvSpPr>
        <p:spPr bwMode="auto">
          <a:xfrm>
            <a:off x="7637463" y="1847850"/>
            <a:ext cx="0" cy="623888"/>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18798" name="Text Box 14">
            <a:extLst>
              <a:ext uri="{FF2B5EF4-FFF2-40B4-BE49-F238E27FC236}">
                <a16:creationId xmlns:a16="http://schemas.microsoft.com/office/drawing/2014/main" id="{4C224A69-FA19-433E-B73C-5B32140284F3}"/>
              </a:ext>
            </a:extLst>
          </p:cNvPr>
          <p:cNvSpPr txBox="1">
            <a:spLocks noChangeArrowheads="1"/>
          </p:cNvSpPr>
          <p:nvPr/>
        </p:nvSpPr>
        <p:spPr bwMode="auto">
          <a:xfrm>
            <a:off x="2273300" y="5832475"/>
            <a:ext cx="12538075" cy="1766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1800" b="1" dirty="0">
                <a:latin typeface="+mn-lt"/>
                <a:ea typeface="+mn-ea"/>
                <a:cs typeface="+mn-ea"/>
                <a:sym typeface="+mn-lt"/>
              </a:rPr>
              <a:t>1.2  PE</a:t>
            </a:r>
            <a:r>
              <a:rPr lang="zh-TW" altLang="en-US" sz="1800" b="1" dirty="0">
                <a:latin typeface="+mn-lt"/>
                <a:ea typeface="+mn-ea"/>
                <a:cs typeface="+mn-ea"/>
                <a:sym typeface="+mn-lt"/>
              </a:rPr>
              <a:t>是指一类人</a:t>
            </a:r>
          </a:p>
          <a:p>
            <a:pPr eaLnBrk="1" hangingPunct="1">
              <a:lnSpc>
                <a:spcPct val="120000"/>
              </a:lnSpc>
              <a:defRPr/>
            </a:pPr>
            <a:r>
              <a:rPr lang="zh-TW" altLang="en-US" sz="1800" dirty="0">
                <a:latin typeface="+mn-lt"/>
                <a:ea typeface="+mn-ea"/>
                <a:cs typeface="+mn-ea"/>
                <a:sym typeface="+mn-lt"/>
              </a:rPr>
              <a:t>       </a:t>
            </a:r>
            <a:r>
              <a:rPr lang="en-US" altLang="zh-TW" sz="1800" dirty="0">
                <a:latin typeface="+mn-lt"/>
                <a:ea typeface="+mn-ea"/>
                <a:cs typeface="+mn-ea"/>
                <a:sym typeface="+mn-lt"/>
              </a:rPr>
              <a:t>PE</a:t>
            </a:r>
            <a:r>
              <a:rPr lang="zh-TW" altLang="en-US" sz="1800" dirty="0">
                <a:latin typeface="+mn-lt"/>
                <a:ea typeface="+mn-ea"/>
                <a:cs typeface="+mn-ea"/>
                <a:sym typeface="+mn-lt"/>
              </a:rPr>
              <a:t>也可以专指负责并担当生产技朮方面事务的工程师和技朮人员</a:t>
            </a:r>
            <a:r>
              <a:rPr lang="en-US" altLang="zh-TW" sz="1800" dirty="0">
                <a:latin typeface="+mn-lt"/>
                <a:ea typeface="+mn-ea"/>
                <a:cs typeface="+mn-ea"/>
                <a:sym typeface="+mn-lt"/>
              </a:rPr>
              <a:t>.PE</a:t>
            </a:r>
            <a:r>
              <a:rPr lang="zh-TW" altLang="en-US" sz="1800" dirty="0">
                <a:latin typeface="+mn-lt"/>
                <a:ea typeface="+mn-ea"/>
                <a:cs typeface="+mn-ea"/>
                <a:sym typeface="+mn-lt"/>
              </a:rPr>
              <a:t>这个词是来自下面英文词语的缩写</a:t>
            </a:r>
            <a:r>
              <a:rPr lang="en-US" altLang="zh-TW" sz="1800" dirty="0">
                <a:latin typeface="+mn-lt"/>
                <a:ea typeface="+mn-ea"/>
                <a:cs typeface="+mn-ea"/>
                <a:sym typeface="+mn-lt"/>
              </a:rPr>
              <a:t>:</a:t>
            </a:r>
          </a:p>
          <a:p>
            <a:pPr eaLnBrk="1" hangingPunct="1">
              <a:lnSpc>
                <a:spcPct val="120000"/>
              </a:lnSpc>
              <a:defRPr/>
            </a:pPr>
            <a:r>
              <a:rPr lang="en-US" altLang="zh-TW" sz="1800" dirty="0">
                <a:latin typeface="+mn-lt"/>
                <a:ea typeface="+mn-ea"/>
                <a:cs typeface="+mn-ea"/>
                <a:sym typeface="+mn-lt"/>
              </a:rPr>
              <a:t>           Production</a:t>
            </a:r>
            <a:r>
              <a:rPr lang="zh-TW" altLang="en-US" sz="1800" dirty="0">
                <a:latin typeface="+mn-lt"/>
                <a:ea typeface="+mn-ea"/>
                <a:cs typeface="+mn-ea"/>
                <a:sym typeface="+mn-lt"/>
              </a:rPr>
              <a:t>生产</a:t>
            </a:r>
          </a:p>
          <a:p>
            <a:pPr eaLnBrk="1" hangingPunct="1">
              <a:lnSpc>
                <a:spcPct val="120000"/>
              </a:lnSpc>
              <a:defRPr/>
            </a:pPr>
            <a:r>
              <a:rPr lang="zh-TW" altLang="en-US" sz="1800" dirty="0">
                <a:latin typeface="+mn-lt"/>
                <a:ea typeface="+mn-ea"/>
                <a:cs typeface="+mn-ea"/>
                <a:sym typeface="+mn-lt"/>
              </a:rPr>
              <a:t>                                              生产工程技朮工程师</a:t>
            </a:r>
            <a:r>
              <a:rPr lang="en-US" altLang="zh-TW" sz="1800" dirty="0">
                <a:latin typeface="+mn-lt"/>
                <a:ea typeface="+mn-ea"/>
                <a:cs typeface="+mn-ea"/>
                <a:sym typeface="+mn-lt"/>
              </a:rPr>
              <a:t>`</a:t>
            </a:r>
            <a:r>
              <a:rPr lang="zh-TW" altLang="en-US" sz="1800" dirty="0">
                <a:latin typeface="+mn-lt"/>
                <a:ea typeface="+mn-ea"/>
                <a:cs typeface="+mn-ea"/>
                <a:sym typeface="+mn-lt"/>
              </a:rPr>
              <a:t>技朮人员</a:t>
            </a:r>
          </a:p>
          <a:p>
            <a:pPr eaLnBrk="1" hangingPunct="1">
              <a:lnSpc>
                <a:spcPct val="120000"/>
              </a:lnSpc>
              <a:defRPr/>
            </a:pPr>
            <a:r>
              <a:rPr lang="zh-TW" altLang="en-US" sz="1800" dirty="0">
                <a:latin typeface="+mn-lt"/>
                <a:ea typeface="+mn-ea"/>
                <a:cs typeface="+mn-ea"/>
                <a:sym typeface="+mn-lt"/>
              </a:rPr>
              <a:t>           </a:t>
            </a:r>
            <a:r>
              <a:rPr lang="en-US" altLang="zh-TW" sz="1800" dirty="0">
                <a:latin typeface="+mn-lt"/>
                <a:ea typeface="+mn-ea"/>
                <a:cs typeface="+mn-ea"/>
                <a:sym typeface="+mn-lt"/>
              </a:rPr>
              <a:t>Engineer</a:t>
            </a:r>
            <a:r>
              <a:rPr lang="zh-TW" altLang="en-US" sz="1800" dirty="0">
                <a:latin typeface="+mn-lt"/>
                <a:ea typeface="+mn-ea"/>
                <a:cs typeface="+mn-ea"/>
                <a:sym typeface="+mn-lt"/>
              </a:rPr>
              <a:t>工程师</a:t>
            </a:r>
          </a:p>
        </p:txBody>
      </p:sp>
      <p:sp>
        <p:nvSpPr>
          <p:cNvPr id="15" name="文本框 14">
            <a:extLst>
              <a:ext uri="{FF2B5EF4-FFF2-40B4-BE49-F238E27FC236}">
                <a16:creationId xmlns:a16="http://schemas.microsoft.com/office/drawing/2014/main" id="{308C8F72-B7FF-4431-A98C-FF3ED86C0DAF}"/>
              </a:ext>
            </a:extLst>
          </p:cNvPr>
          <p:cNvSpPr txBox="1"/>
          <p:nvPr/>
        </p:nvSpPr>
        <p:spPr>
          <a:xfrm>
            <a:off x="4073203" y="144240"/>
            <a:ext cx="7154043" cy="700769"/>
          </a:xfrm>
          <a:prstGeom prst="rect">
            <a:avLst/>
          </a:prstGeom>
          <a:noFill/>
          <a:effectLst/>
        </p:spPr>
        <p:txBody>
          <a:bodyPr>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 小的</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PE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部门</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5"/>
                                        </p:tgtEl>
                                        <p:attrNameLst>
                                          <p:attrName>style.visibility</p:attrName>
                                        </p:attrNameLst>
                                      </p:cBhvr>
                                      <p:to>
                                        <p:strVal val="visible"/>
                                      </p:to>
                                    </p:set>
                                    <p:anim calcmode="lin" valueType="num">
                                      <p:cBhvr>
                                        <p:cTn id="7" dur="500" fill="hold"/>
                                        <p:tgtEl>
                                          <p:spTgt spid="15"/>
                                        </p:tgtEl>
                                        <p:attrNameLst>
                                          <p:attrName>ppt_w</p:attrName>
                                        </p:attrNameLst>
                                      </p:cBhvr>
                                      <p:tavLst>
                                        <p:tav tm="0">
                                          <p:val>
                                            <p:fltVal val="0"/>
                                          </p:val>
                                        </p:tav>
                                        <p:tav tm="100000">
                                          <p:val>
                                            <p:strVal val="#ppt_w"/>
                                          </p:val>
                                        </p:tav>
                                      </p:tavLst>
                                    </p:anim>
                                    <p:anim calcmode="lin" valueType="num">
                                      <p:cBhvr>
                                        <p:cTn id="8" dur="500" fill="hold"/>
                                        <p:tgtEl>
                                          <p:spTgt spid="1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810" name="Text Box 2">
            <a:extLst>
              <a:ext uri="{FF2B5EF4-FFF2-40B4-BE49-F238E27FC236}">
                <a16:creationId xmlns:a16="http://schemas.microsoft.com/office/drawing/2014/main" id="{7531EF3D-9C01-4716-8705-AB8A2918F9BA}"/>
              </a:ext>
            </a:extLst>
          </p:cNvPr>
          <p:cNvSpPr txBox="1">
            <a:spLocks noChangeArrowheads="1"/>
          </p:cNvSpPr>
          <p:nvPr/>
        </p:nvSpPr>
        <p:spPr bwMode="auto">
          <a:xfrm>
            <a:off x="1509713" y="2089150"/>
            <a:ext cx="13681075" cy="4164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PE</a:t>
            </a:r>
            <a:r>
              <a:rPr lang="zh-TW" altLang="en-US" sz="2000" dirty="0">
                <a:latin typeface="+mn-lt"/>
                <a:ea typeface="+mn-ea"/>
                <a:cs typeface="+mn-ea"/>
                <a:sym typeface="+mn-lt"/>
              </a:rPr>
              <a:t>这一类人不论其职务高低</a:t>
            </a:r>
            <a:r>
              <a:rPr lang="en-US" altLang="zh-TW" sz="2000" dirty="0">
                <a:latin typeface="+mn-lt"/>
                <a:ea typeface="+mn-ea"/>
                <a:cs typeface="+mn-ea"/>
                <a:sym typeface="+mn-lt"/>
              </a:rPr>
              <a:t>`</a:t>
            </a:r>
            <a:r>
              <a:rPr lang="zh-TW" altLang="en-US" sz="2000" dirty="0">
                <a:latin typeface="+mn-lt"/>
                <a:ea typeface="+mn-ea"/>
                <a:cs typeface="+mn-ea"/>
                <a:sym typeface="+mn-lt"/>
              </a:rPr>
              <a:t>技朮水平等状况如何</a:t>
            </a:r>
            <a:r>
              <a:rPr lang="en-US" altLang="zh-TW" sz="2000" dirty="0">
                <a:latin typeface="+mn-lt"/>
                <a:ea typeface="+mn-ea"/>
                <a:cs typeface="+mn-ea"/>
                <a:sym typeface="+mn-lt"/>
              </a:rPr>
              <a:t>,</a:t>
            </a:r>
            <a:r>
              <a:rPr lang="zh-TW" altLang="en-US" sz="2000" dirty="0">
                <a:latin typeface="+mn-lt"/>
                <a:ea typeface="+mn-ea"/>
                <a:cs typeface="+mn-ea"/>
                <a:sym typeface="+mn-lt"/>
              </a:rPr>
              <a:t>他们具有以下的一些共性和特点</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同属于一个部门或班组</a:t>
            </a:r>
            <a:r>
              <a:rPr lang="en-US" altLang="zh-TW" sz="2000" dirty="0">
                <a:latin typeface="+mn-lt"/>
                <a:ea typeface="+mn-ea"/>
                <a:cs typeface="+mn-ea"/>
                <a:sym typeface="+mn-lt"/>
              </a:rPr>
              <a:t>,</a:t>
            </a:r>
            <a:r>
              <a:rPr lang="zh-TW" altLang="en-US" sz="2000" dirty="0">
                <a:latin typeface="+mn-lt"/>
                <a:ea typeface="+mn-ea"/>
                <a:cs typeface="+mn-ea"/>
                <a:sym typeface="+mn-lt"/>
              </a:rPr>
              <a:t>这个部门就是</a:t>
            </a:r>
            <a:r>
              <a:rPr lang="en-US" altLang="zh-TW" sz="2000" dirty="0">
                <a:latin typeface="+mn-lt"/>
                <a:ea typeface="+mn-ea"/>
                <a:cs typeface="+mn-ea"/>
                <a:sym typeface="+mn-lt"/>
              </a:rPr>
              <a:t>PE</a:t>
            </a:r>
            <a:r>
              <a:rPr lang="zh-TW" altLang="en-US" sz="2000" dirty="0">
                <a:latin typeface="+mn-lt"/>
                <a:ea typeface="+mn-ea"/>
                <a:cs typeface="+mn-ea"/>
                <a:sym typeface="+mn-lt"/>
              </a:rPr>
              <a:t>部</a:t>
            </a:r>
            <a:r>
              <a:rPr lang="en-US" altLang="zh-TW" sz="2000" dirty="0">
                <a:latin typeface="+mn-lt"/>
                <a:ea typeface="+mn-ea"/>
                <a:cs typeface="+mn-ea"/>
                <a:sym typeface="+mn-lt"/>
              </a:rPr>
              <a:t>,</a:t>
            </a:r>
            <a:r>
              <a:rPr lang="zh-TW" altLang="en-US" sz="2000" dirty="0">
                <a:latin typeface="+mn-lt"/>
                <a:ea typeface="+mn-ea"/>
                <a:cs typeface="+mn-ea"/>
                <a:sym typeface="+mn-lt"/>
              </a:rPr>
              <a:t>这个班组就是</a:t>
            </a:r>
            <a:r>
              <a:rPr lang="en-US" altLang="zh-TW" sz="2000" dirty="0">
                <a:latin typeface="+mn-lt"/>
                <a:ea typeface="+mn-ea"/>
                <a:cs typeface="+mn-ea"/>
                <a:sym typeface="+mn-lt"/>
              </a:rPr>
              <a:t>PE</a:t>
            </a:r>
            <a:r>
              <a:rPr lang="zh-TW" altLang="en-US" sz="2000" dirty="0">
                <a:latin typeface="+mn-lt"/>
                <a:ea typeface="+mn-ea"/>
                <a:cs typeface="+mn-ea"/>
                <a:sym typeface="+mn-lt"/>
              </a:rPr>
              <a:t>部</a:t>
            </a:r>
            <a:r>
              <a:rPr lang="en-US" altLang="zh-TW" sz="2000" dirty="0">
                <a:latin typeface="+mn-lt"/>
                <a:ea typeface="+mn-ea"/>
                <a:cs typeface="+mn-ea"/>
                <a:sym typeface="+mn-lt"/>
              </a:rPr>
              <a:t>,</a:t>
            </a:r>
            <a:r>
              <a:rPr lang="zh-TW" altLang="en-US" sz="2000" dirty="0">
                <a:latin typeface="+mn-lt"/>
                <a:ea typeface="+mn-ea"/>
                <a:cs typeface="+mn-ea"/>
                <a:sym typeface="+mn-lt"/>
              </a:rPr>
              <a:t>这个班组就是</a:t>
            </a:r>
            <a:r>
              <a:rPr lang="en-US" altLang="zh-TW" sz="2000" dirty="0">
                <a:latin typeface="+mn-lt"/>
                <a:ea typeface="+mn-ea"/>
                <a:cs typeface="+mn-ea"/>
                <a:sym typeface="+mn-lt"/>
              </a:rPr>
              <a:t>PE</a:t>
            </a:r>
            <a:r>
              <a:rPr lang="zh-TW" altLang="en-US" sz="2000" dirty="0">
                <a:latin typeface="+mn-lt"/>
                <a:ea typeface="+mn-ea"/>
                <a:cs typeface="+mn-ea"/>
                <a:sym typeface="+mn-lt"/>
              </a:rPr>
              <a:t>班组</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同样的工作性质           想方设法</a:t>
            </a:r>
            <a:r>
              <a:rPr lang="en-US" altLang="zh-TW" sz="2000" dirty="0">
                <a:latin typeface="+mn-lt"/>
                <a:ea typeface="+mn-ea"/>
                <a:cs typeface="+mn-ea"/>
                <a:sym typeface="+mn-lt"/>
              </a:rPr>
              <a:t>`</a:t>
            </a:r>
            <a:r>
              <a:rPr lang="zh-TW" altLang="en-US" sz="2000" dirty="0">
                <a:latin typeface="+mn-lt"/>
                <a:ea typeface="+mn-ea"/>
                <a:cs typeface="+mn-ea"/>
                <a:sym typeface="+mn-lt"/>
              </a:rPr>
              <a:t>解决生产中遇到的技朮问题</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常常共同面对同一个问题</a:t>
            </a:r>
            <a:r>
              <a:rPr lang="en-US" altLang="zh-TW" sz="2000" dirty="0">
                <a:latin typeface="+mn-lt"/>
                <a:ea typeface="+mn-ea"/>
                <a:cs typeface="+mn-ea"/>
                <a:sym typeface="+mn-lt"/>
              </a:rPr>
              <a:t>,</a:t>
            </a:r>
            <a:r>
              <a:rPr lang="zh-TW" altLang="en-US" sz="2000" dirty="0">
                <a:latin typeface="+mn-lt"/>
                <a:ea typeface="+mn-ea"/>
                <a:cs typeface="+mn-ea"/>
                <a:sym typeface="+mn-lt"/>
              </a:rPr>
              <a:t>虽然有时问题所处的阶段不同</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和到的结果他们一同分享</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PE</a:t>
            </a:r>
            <a:r>
              <a:rPr lang="zh-TW" altLang="en-US" sz="2000" dirty="0">
                <a:latin typeface="+mn-lt"/>
                <a:ea typeface="+mn-ea"/>
                <a:cs typeface="+mn-ea"/>
                <a:sym typeface="+mn-lt"/>
              </a:rPr>
              <a:t>这一类人又有他们的个性</a:t>
            </a:r>
            <a:r>
              <a:rPr lang="en-US" altLang="zh-TW" sz="2000" dirty="0">
                <a:latin typeface="+mn-lt"/>
                <a:ea typeface="+mn-ea"/>
                <a:cs typeface="+mn-ea"/>
                <a:sym typeface="+mn-lt"/>
              </a:rPr>
              <a:t>,</a:t>
            </a:r>
            <a:r>
              <a:rPr lang="zh-TW" altLang="en-US" sz="2000" dirty="0">
                <a:latin typeface="+mn-lt"/>
                <a:ea typeface="+mn-ea"/>
                <a:cs typeface="+mn-ea"/>
                <a:sym typeface="+mn-lt"/>
              </a:rPr>
              <a:t>那就是对问题的看法</a:t>
            </a:r>
            <a:r>
              <a:rPr lang="en-US" altLang="zh-TW" sz="2000" dirty="0">
                <a:latin typeface="+mn-lt"/>
                <a:ea typeface="+mn-ea"/>
                <a:cs typeface="+mn-ea"/>
                <a:sym typeface="+mn-lt"/>
              </a:rPr>
              <a:t>`</a:t>
            </a:r>
            <a:r>
              <a:rPr lang="zh-TW" altLang="en-US" sz="2000" dirty="0">
                <a:latin typeface="+mn-lt"/>
                <a:ea typeface="+mn-ea"/>
                <a:cs typeface="+mn-ea"/>
                <a:sym typeface="+mn-lt"/>
              </a:rPr>
              <a:t>观点和认知程度各不相同</a:t>
            </a:r>
            <a:r>
              <a:rPr lang="en-US" altLang="zh-TW" sz="2000" dirty="0">
                <a:latin typeface="+mn-lt"/>
                <a:ea typeface="+mn-ea"/>
                <a:cs typeface="+mn-ea"/>
                <a:sym typeface="+mn-lt"/>
              </a:rPr>
              <a:t>,</a:t>
            </a:r>
            <a:r>
              <a:rPr lang="zh-TW" altLang="en-US" sz="2000" dirty="0">
                <a:latin typeface="+mn-lt"/>
                <a:ea typeface="+mn-ea"/>
                <a:cs typeface="+mn-ea"/>
                <a:sym typeface="+mn-lt"/>
              </a:rPr>
              <a:t>但无废如何</a:t>
            </a:r>
            <a:r>
              <a:rPr lang="en-US" altLang="zh-TW" sz="2000" dirty="0">
                <a:latin typeface="+mn-lt"/>
                <a:ea typeface="+mn-ea"/>
                <a:cs typeface="+mn-ea"/>
                <a:sym typeface="+mn-lt"/>
              </a:rPr>
              <a:t>,</a:t>
            </a:r>
            <a:r>
              <a:rPr lang="zh-TW" altLang="en-US" sz="2000" dirty="0">
                <a:latin typeface="+mn-lt"/>
                <a:ea typeface="+mn-ea"/>
                <a:cs typeface="+mn-ea"/>
                <a:sym typeface="+mn-lt"/>
              </a:rPr>
              <a:t>这些个性绝对不应该影响到处理问题的工作程序</a:t>
            </a:r>
            <a:r>
              <a:rPr lang="en-US" altLang="zh-TW" sz="2000" dirty="0">
                <a:latin typeface="+mn-lt"/>
                <a:ea typeface="+mn-ea"/>
                <a:cs typeface="+mn-ea"/>
                <a:sym typeface="+mn-lt"/>
              </a:rPr>
              <a:t>.</a:t>
            </a:r>
            <a:r>
              <a:rPr lang="zh-TW" altLang="en-US" sz="2000" dirty="0">
                <a:latin typeface="+mn-lt"/>
                <a:ea typeface="+mn-ea"/>
                <a:cs typeface="+mn-ea"/>
                <a:sym typeface="+mn-lt"/>
              </a:rPr>
              <a:t>否则</a:t>
            </a:r>
            <a:r>
              <a:rPr lang="en-US" altLang="zh-TW" sz="2000" dirty="0">
                <a:latin typeface="+mn-lt"/>
                <a:ea typeface="+mn-ea"/>
                <a:cs typeface="+mn-ea"/>
                <a:sym typeface="+mn-lt"/>
              </a:rPr>
              <a:t>,</a:t>
            </a:r>
            <a:r>
              <a:rPr lang="zh-TW" altLang="en-US" sz="2000" dirty="0">
                <a:latin typeface="+mn-lt"/>
                <a:ea typeface="+mn-ea"/>
                <a:cs typeface="+mn-ea"/>
                <a:sym typeface="+mn-lt"/>
              </a:rPr>
              <a:t>他就不是合格的</a:t>
            </a:r>
            <a:r>
              <a:rPr lang="en-US" altLang="zh-TW" sz="2000" dirty="0">
                <a:latin typeface="+mn-lt"/>
                <a:ea typeface="+mn-ea"/>
                <a:cs typeface="+mn-ea"/>
                <a:sym typeface="+mn-lt"/>
              </a:rPr>
              <a:t>PE.</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1.3  PE</a:t>
            </a:r>
            <a:r>
              <a:rPr lang="zh-TW" altLang="en-US" sz="2000" b="1" dirty="0">
                <a:latin typeface="+mn-lt"/>
                <a:ea typeface="+mn-ea"/>
                <a:cs typeface="+mn-ea"/>
                <a:sym typeface="+mn-lt"/>
              </a:rPr>
              <a:t>也可以指一种状态</a:t>
            </a:r>
          </a:p>
          <a:p>
            <a:pPr eaLnBrk="1" hangingPunct="1">
              <a:lnSpc>
                <a:spcPct val="120000"/>
              </a:lnSpc>
              <a:buFont typeface="Wingdings" panose="05000000000000000000" pitchFamily="2" charset="2"/>
              <a:buNone/>
              <a:defRPr/>
            </a:pPr>
            <a:r>
              <a:rPr lang="zh-TW" altLang="en-US" sz="2000" dirty="0">
                <a:latin typeface="+mn-lt"/>
                <a:ea typeface="+mn-ea"/>
                <a:cs typeface="+mn-ea"/>
                <a:sym typeface="+mn-lt"/>
              </a:rPr>
              <a:t>       </a:t>
            </a:r>
            <a:r>
              <a:rPr lang="en-US" altLang="zh-TW" sz="2000" dirty="0">
                <a:latin typeface="+mn-lt"/>
                <a:ea typeface="+mn-ea"/>
                <a:cs typeface="+mn-ea"/>
                <a:sym typeface="+mn-lt"/>
              </a:rPr>
              <a:t>PE</a:t>
            </a:r>
            <a:r>
              <a:rPr lang="zh-TW" altLang="en-US" sz="2000" dirty="0">
                <a:latin typeface="+mn-lt"/>
                <a:ea typeface="+mn-ea"/>
                <a:cs typeface="+mn-ea"/>
                <a:sym typeface="+mn-lt"/>
              </a:rPr>
              <a:t>也可以指一项事情的处理状态</a:t>
            </a:r>
            <a:r>
              <a:rPr lang="en-US" altLang="zh-TW" sz="2000" dirty="0">
                <a:latin typeface="+mn-lt"/>
                <a:ea typeface="+mn-ea"/>
                <a:cs typeface="+mn-ea"/>
                <a:sym typeface="+mn-lt"/>
              </a:rPr>
              <a:t>,</a:t>
            </a:r>
            <a:r>
              <a:rPr lang="zh-TW" altLang="en-US" sz="2000" dirty="0">
                <a:latin typeface="+mn-lt"/>
                <a:ea typeface="+mn-ea"/>
                <a:cs typeface="+mn-ea"/>
                <a:sym typeface="+mn-lt"/>
              </a:rPr>
              <a:t>比如公司生产新产品的压膜机的技朮性能状态正在</a:t>
            </a:r>
            <a:r>
              <a:rPr lang="en-US" altLang="zh-TW" sz="2000" dirty="0">
                <a:latin typeface="+mn-lt"/>
                <a:ea typeface="+mn-ea"/>
                <a:cs typeface="+mn-ea"/>
                <a:sym typeface="+mn-lt"/>
              </a:rPr>
              <a:t>PE</a:t>
            </a:r>
            <a:r>
              <a:rPr lang="zh-TW" altLang="en-US" sz="2000" dirty="0">
                <a:latin typeface="+mn-lt"/>
                <a:ea typeface="+mn-ea"/>
                <a:cs typeface="+mn-ea"/>
                <a:sym typeface="+mn-lt"/>
              </a:rPr>
              <a:t>检讨阶段</a:t>
            </a:r>
            <a:r>
              <a:rPr lang="en-US" altLang="zh-TW" sz="2000" dirty="0">
                <a:latin typeface="+mn-lt"/>
                <a:ea typeface="+mn-ea"/>
                <a:cs typeface="+mn-ea"/>
                <a:sym typeface="+mn-lt"/>
              </a:rPr>
              <a:t>,</a:t>
            </a:r>
            <a:r>
              <a:rPr lang="zh-TW" altLang="en-US" sz="2000" dirty="0">
                <a:latin typeface="+mn-lt"/>
                <a:ea typeface="+mn-ea"/>
                <a:cs typeface="+mn-ea"/>
                <a:sym typeface="+mn-lt"/>
              </a:rPr>
              <a:t>人们就说压膜机在</a:t>
            </a:r>
            <a:r>
              <a:rPr lang="en-US" altLang="zh-TW" sz="2000" dirty="0">
                <a:latin typeface="+mn-lt"/>
                <a:ea typeface="+mn-ea"/>
                <a:cs typeface="+mn-ea"/>
                <a:sym typeface="+mn-lt"/>
              </a:rPr>
              <a:t>PE</a:t>
            </a:r>
            <a:r>
              <a:rPr lang="zh-TW" altLang="en-US" sz="2000" dirty="0">
                <a:latin typeface="+mn-lt"/>
                <a:ea typeface="+mn-ea"/>
                <a:cs typeface="+mn-ea"/>
                <a:sym typeface="+mn-lt"/>
              </a:rPr>
              <a:t>中</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问题处在</a:t>
            </a:r>
            <a:r>
              <a:rPr lang="en-US" altLang="zh-TW" sz="2000" dirty="0">
                <a:latin typeface="+mn-lt"/>
                <a:ea typeface="+mn-ea"/>
                <a:cs typeface="+mn-ea"/>
                <a:sym typeface="+mn-lt"/>
              </a:rPr>
              <a:t>PE</a:t>
            </a:r>
            <a:r>
              <a:rPr lang="zh-TW" altLang="en-US" sz="2000" dirty="0">
                <a:latin typeface="+mn-lt"/>
                <a:ea typeface="+mn-ea"/>
                <a:cs typeface="+mn-ea"/>
                <a:sym typeface="+mn-lt"/>
              </a:rPr>
              <a:t>状态</a:t>
            </a:r>
            <a:r>
              <a:rPr lang="en-US" altLang="zh-TW" sz="2000" dirty="0">
                <a:latin typeface="+mn-lt"/>
                <a:ea typeface="+mn-ea"/>
                <a:cs typeface="+mn-ea"/>
                <a:sym typeface="+mn-lt"/>
              </a:rPr>
              <a:t>:</a:t>
            </a:r>
          </a:p>
        </p:txBody>
      </p:sp>
      <p:sp>
        <p:nvSpPr>
          <p:cNvPr id="119811" name="Line 4">
            <a:extLst>
              <a:ext uri="{FF2B5EF4-FFF2-40B4-BE49-F238E27FC236}">
                <a16:creationId xmlns:a16="http://schemas.microsoft.com/office/drawing/2014/main" id="{A8C0ECB4-97E1-4405-AA4C-CDDD33AB080C}"/>
              </a:ext>
            </a:extLst>
          </p:cNvPr>
          <p:cNvSpPr>
            <a:spLocks noChangeShapeType="1"/>
          </p:cNvSpPr>
          <p:nvPr/>
        </p:nvSpPr>
        <p:spPr bwMode="auto">
          <a:xfrm>
            <a:off x="5014913" y="2808288"/>
            <a:ext cx="11398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5" name="文本框 4">
            <a:extLst>
              <a:ext uri="{FF2B5EF4-FFF2-40B4-BE49-F238E27FC236}">
                <a16:creationId xmlns:a16="http://schemas.microsoft.com/office/drawing/2014/main" id="{46E1A3E0-3F85-4E8D-B30F-C8BF137DF3F2}"/>
              </a:ext>
            </a:extLst>
          </p:cNvPr>
          <p:cNvSpPr txBox="1"/>
          <p:nvPr/>
        </p:nvSpPr>
        <p:spPr>
          <a:xfrm>
            <a:off x="4073203" y="144240"/>
            <a:ext cx="7154043" cy="700769"/>
          </a:xfrm>
          <a:prstGeom prst="rect">
            <a:avLst/>
          </a:prstGeom>
          <a:noFill/>
          <a:effectLst/>
        </p:spPr>
        <p:txBody>
          <a:bodyPr>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 </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PE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也可以指一种状态</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618" name="Oval 3">
            <a:extLst>
              <a:ext uri="{FF2B5EF4-FFF2-40B4-BE49-F238E27FC236}">
                <a16:creationId xmlns:a16="http://schemas.microsoft.com/office/drawing/2014/main" id="{087D7326-9FEC-4142-AFD9-AAB3D318648D}"/>
              </a:ext>
            </a:extLst>
          </p:cNvPr>
          <p:cNvSpPr>
            <a:spLocks noChangeArrowheads="1"/>
          </p:cNvSpPr>
          <p:nvPr/>
        </p:nvSpPr>
        <p:spPr bwMode="auto">
          <a:xfrm>
            <a:off x="5387975" y="1068388"/>
            <a:ext cx="2849563" cy="207962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处理中的</a:t>
            </a:r>
          </a:p>
          <a:p>
            <a:pPr algn="ctr" eaLnBrk="1" hangingPunct="1">
              <a:lnSpc>
                <a:spcPct val="120000"/>
              </a:lnSpc>
              <a:defRPr/>
            </a:pPr>
            <a:r>
              <a:rPr lang="zh-TW" altLang="en-US" sz="2000">
                <a:cs typeface="+mn-ea"/>
                <a:sym typeface="+mn-lt"/>
              </a:rPr>
              <a:t>问题在</a:t>
            </a:r>
            <a:r>
              <a:rPr lang="en-US" altLang="zh-TW" sz="2000">
                <a:cs typeface="+mn-ea"/>
                <a:sym typeface="+mn-lt"/>
              </a:rPr>
              <a:t>?</a:t>
            </a:r>
          </a:p>
        </p:txBody>
      </p:sp>
      <p:sp>
        <p:nvSpPr>
          <p:cNvPr id="111619" name="AutoShape 4">
            <a:extLst>
              <a:ext uri="{FF2B5EF4-FFF2-40B4-BE49-F238E27FC236}">
                <a16:creationId xmlns:a16="http://schemas.microsoft.com/office/drawing/2014/main" id="{CBDF0987-637D-4AB7-9C2D-98BC2A1C43FC}"/>
              </a:ext>
            </a:extLst>
          </p:cNvPr>
          <p:cNvSpPr>
            <a:spLocks noChangeArrowheads="1"/>
          </p:cNvSpPr>
          <p:nvPr/>
        </p:nvSpPr>
        <p:spPr bwMode="auto">
          <a:xfrm>
            <a:off x="1966913" y="4084638"/>
            <a:ext cx="2166937" cy="623887"/>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初始阶段</a:t>
            </a:r>
          </a:p>
        </p:txBody>
      </p:sp>
      <p:sp>
        <p:nvSpPr>
          <p:cNvPr id="111620" name="AutoShape 5">
            <a:extLst>
              <a:ext uri="{FF2B5EF4-FFF2-40B4-BE49-F238E27FC236}">
                <a16:creationId xmlns:a16="http://schemas.microsoft.com/office/drawing/2014/main" id="{A35F6A07-F4AB-4AB8-AE54-F67FAB07998E}"/>
              </a:ext>
            </a:extLst>
          </p:cNvPr>
          <p:cNvSpPr>
            <a:spLocks noChangeArrowheads="1"/>
          </p:cNvSpPr>
          <p:nvPr/>
        </p:nvSpPr>
        <p:spPr bwMode="auto">
          <a:xfrm>
            <a:off x="4818063" y="4084638"/>
            <a:ext cx="2165350" cy="623887"/>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检讨阶段</a:t>
            </a:r>
          </a:p>
        </p:txBody>
      </p:sp>
      <p:sp>
        <p:nvSpPr>
          <p:cNvPr id="111621" name="AutoShape 6">
            <a:extLst>
              <a:ext uri="{FF2B5EF4-FFF2-40B4-BE49-F238E27FC236}">
                <a16:creationId xmlns:a16="http://schemas.microsoft.com/office/drawing/2014/main" id="{F8C4C0F2-7271-41EE-B356-09AFA9683671}"/>
              </a:ext>
            </a:extLst>
          </p:cNvPr>
          <p:cNvSpPr>
            <a:spLocks noChangeArrowheads="1"/>
          </p:cNvSpPr>
          <p:nvPr/>
        </p:nvSpPr>
        <p:spPr bwMode="auto">
          <a:xfrm>
            <a:off x="13025438" y="4084638"/>
            <a:ext cx="1938337" cy="623887"/>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使用阶段</a:t>
            </a:r>
          </a:p>
        </p:txBody>
      </p:sp>
      <p:sp>
        <p:nvSpPr>
          <p:cNvPr id="111622" name="AutoShape 7">
            <a:extLst>
              <a:ext uri="{FF2B5EF4-FFF2-40B4-BE49-F238E27FC236}">
                <a16:creationId xmlns:a16="http://schemas.microsoft.com/office/drawing/2014/main" id="{E31F7CBF-4317-4ACA-8E10-D6432766C84C}"/>
              </a:ext>
            </a:extLst>
          </p:cNvPr>
          <p:cNvSpPr>
            <a:spLocks noChangeArrowheads="1"/>
          </p:cNvSpPr>
          <p:nvPr/>
        </p:nvSpPr>
        <p:spPr bwMode="auto">
          <a:xfrm>
            <a:off x="7781925" y="4084638"/>
            <a:ext cx="2165350" cy="623887"/>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PE</a:t>
            </a:r>
            <a:r>
              <a:rPr lang="zh-TW" altLang="en-US" sz="2000">
                <a:cs typeface="+mn-ea"/>
                <a:sym typeface="+mn-lt"/>
              </a:rPr>
              <a:t>阶段</a:t>
            </a:r>
          </a:p>
        </p:txBody>
      </p:sp>
      <p:sp>
        <p:nvSpPr>
          <p:cNvPr id="111623" name="AutoShape 8">
            <a:extLst>
              <a:ext uri="{FF2B5EF4-FFF2-40B4-BE49-F238E27FC236}">
                <a16:creationId xmlns:a16="http://schemas.microsoft.com/office/drawing/2014/main" id="{F95F672C-85A9-4B0C-8DBF-0BD005E4573E}"/>
              </a:ext>
            </a:extLst>
          </p:cNvPr>
          <p:cNvSpPr>
            <a:spLocks noChangeArrowheads="1"/>
          </p:cNvSpPr>
          <p:nvPr/>
        </p:nvSpPr>
        <p:spPr bwMode="auto">
          <a:xfrm>
            <a:off x="10631488" y="4084638"/>
            <a:ext cx="1938337" cy="623887"/>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批准阶段</a:t>
            </a:r>
          </a:p>
        </p:txBody>
      </p:sp>
      <p:sp>
        <p:nvSpPr>
          <p:cNvPr id="111624" name="Line 9">
            <a:extLst>
              <a:ext uri="{FF2B5EF4-FFF2-40B4-BE49-F238E27FC236}">
                <a16:creationId xmlns:a16="http://schemas.microsoft.com/office/drawing/2014/main" id="{4FC759F0-826C-4F19-A36A-488D25D0FD12}"/>
              </a:ext>
            </a:extLst>
          </p:cNvPr>
          <p:cNvSpPr>
            <a:spLocks noChangeShapeType="1"/>
          </p:cNvSpPr>
          <p:nvPr/>
        </p:nvSpPr>
        <p:spPr bwMode="auto">
          <a:xfrm>
            <a:off x="4133850" y="4397375"/>
            <a:ext cx="684213"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11625" name="Line 11">
            <a:extLst>
              <a:ext uri="{FF2B5EF4-FFF2-40B4-BE49-F238E27FC236}">
                <a16:creationId xmlns:a16="http://schemas.microsoft.com/office/drawing/2014/main" id="{4353AF2A-0321-4AD3-A623-CD86D1C45656}"/>
              </a:ext>
            </a:extLst>
          </p:cNvPr>
          <p:cNvSpPr>
            <a:spLocks noChangeShapeType="1"/>
          </p:cNvSpPr>
          <p:nvPr/>
        </p:nvSpPr>
        <p:spPr bwMode="auto">
          <a:xfrm>
            <a:off x="9947275" y="4397375"/>
            <a:ext cx="684213"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11626" name="Line 12">
            <a:extLst>
              <a:ext uri="{FF2B5EF4-FFF2-40B4-BE49-F238E27FC236}">
                <a16:creationId xmlns:a16="http://schemas.microsoft.com/office/drawing/2014/main" id="{2C5AA2CB-DDA1-4955-9CAD-2D4961415729}"/>
              </a:ext>
            </a:extLst>
          </p:cNvPr>
          <p:cNvSpPr>
            <a:spLocks noChangeShapeType="1"/>
          </p:cNvSpPr>
          <p:nvPr/>
        </p:nvSpPr>
        <p:spPr bwMode="auto">
          <a:xfrm>
            <a:off x="7097713" y="4397375"/>
            <a:ext cx="684212"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11627" name="Line 13">
            <a:extLst>
              <a:ext uri="{FF2B5EF4-FFF2-40B4-BE49-F238E27FC236}">
                <a16:creationId xmlns:a16="http://schemas.microsoft.com/office/drawing/2014/main" id="{CAF2F012-BB72-40F0-B443-769825A1D103}"/>
              </a:ext>
            </a:extLst>
          </p:cNvPr>
          <p:cNvSpPr>
            <a:spLocks noChangeShapeType="1"/>
          </p:cNvSpPr>
          <p:nvPr/>
        </p:nvSpPr>
        <p:spPr bwMode="auto">
          <a:xfrm>
            <a:off x="12569825" y="4397375"/>
            <a:ext cx="455613"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11628" name="Line 14">
            <a:extLst>
              <a:ext uri="{FF2B5EF4-FFF2-40B4-BE49-F238E27FC236}">
                <a16:creationId xmlns:a16="http://schemas.microsoft.com/office/drawing/2014/main" id="{3123D3F9-1D43-4BDE-8A1F-D7C159F52C60}"/>
              </a:ext>
            </a:extLst>
          </p:cNvPr>
          <p:cNvSpPr>
            <a:spLocks noChangeShapeType="1"/>
          </p:cNvSpPr>
          <p:nvPr/>
        </p:nvSpPr>
        <p:spPr bwMode="auto">
          <a:xfrm>
            <a:off x="7667625" y="2940050"/>
            <a:ext cx="1254125" cy="1144588"/>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20845" name="Text Box 15">
            <a:extLst>
              <a:ext uri="{FF2B5EF4-FFF2-40B4-BE49-F238E27FC236}">
                <a16:creationId xmlns:a16="http://schemas.microsoft.com/office/drawing/2014/main" id="{AB329C21-CFAA-4C05-A20C-249B7523B553}"/>
              </a:ext>
            </a:extLst>
          </p:cNvPr>
          <p:cNvSpPr txBox="1">
            <a:spLocks noChangeArrowheads="1"/>
          </p:cNvSpPr>
          <p:nvPr/>
        </p:nvSpPr>
        <p:spPr bwMode="auto">
          <a:xfrm>
            <a:off x="1946275" y="5040313"/>
            <a:ext cx="13225463" cy="2098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1800" dirty="0">
                <a:latin typeface="+mn-lt"/>
                <a:ea typeface="+mn-ea"/>
                <a:cs typeface="+mn-ea"/>
                <a:sym typeface="+mn-lt"/>
              </a:rPr>
              <a:t>   </a:t>
            </a:r>
            <a:r>
              <a:rPr lang="zh-TW" altLang="en-US" sz="1800" dirty="0">
                <a:latin typeface="+mn-lt"/>
                <a:ea typeface="+mn-ea"/>
                <a:cs typeface="+mn-ea"/>
                <a:sym typeface="+mn-lt"/>
              </a:rPr>
              <a:t>以上所举的这些实例是人们在日常工作中对</a:t>
            </a:r>
            <a:r>
              <a:rPr lang="en-US" altLang="zh-TW" sz="1800" dirty="0">
                <a:latin typeface="+mn-lt"/>
                <a:ea typeface="+mn-ea"/>
                <a:cs typeface="+mn-ea"/>
                <a:sym typeface="+mn-lt"/>
              </a:rPr>
              <a:t>PE</a:t>
            </a:r>
            <a:r>
              <a:rPr lang="zh-TW" altLang="en-US" sz="1800" dirty="0">
                <a:latin typeface="+mn-lt"/>
                <a:ea typeface="+mn-ea"/>
                <a:cs typeface="+mn-ea"/>
                <a:sym typeface="+mn-lt"/>
              </a:rPr>
              <a:t>的通俗叫法</a:t>
            </a:r>
            <a:r>
              <a:rPr lang="en-US" altLang="zh-TW" sz="1800" dirty="0">
                <a:latin typeface="+mn-lt"/>
                <a:ea typeface="+mn-ea"/>
                <a:cs typeface="+mn-ea"/>
                <a:sym typeface="+mn-lt"/>
              </a:rPr>
              <a:t>,</a:t>
            </a:r>
            <a:r>
              <a:rPr lang="zh-TW" altLang="en-US" sz="1800" dirty="0">
                <a:latin typeface="+mn-lt"/>
                <a:ea typeface="+mn-ea"/>
                <a:cs typeface="+mn-ea"/>
                <a:sym typeface="+mn-lt"/>
              </a:rPr>
              <a:t>也许它并没有科学性</a:t>
            </a:r>
            <a:r>
              <a:rPr lang="en-US" altLang="zh-TW" sz="1800" dirty="0">
                <a:latin typeface="+mn-lt"/>
                <a:ea typeface="+mn-ea"/>
                <a:cs typeface="+mn-ea"/>
                <a:sym typeface="+mn-lt"/>
              </a:rPr>
              <a:t>,</a:t>
            </a:r>
            <a:r>
              <a:rPr lang="zh-TW" altLang="en-US" sz="1800" dirty="0">
                <a:latin typeface="+mn-lt"/>
                <a:ea typeface="+mn-ea"/>
                <a:cs typeface="+mn-ea"/>
                <a:sym typeface="+mn-lt"/>
              </a:rPr>
              <a:t>但这又有什么关系呢</a:t>
            </a:r>
            <a:r>
              <a:rPr lang="en-US" altLang="zh-TW" sz="1800" dirty="0">
                <a:latin typeface="+mn-lt"/>
                <a:ea typeface="+mn-ea"/>
                <a:cs typeface="+mn-ea"/>
                <a:sym typeface="+mn-lt"/>
              </a:rPr>
              <a:t>?</a:t>
            </a:r>
            <a:r>
              <a:rPr lang="zh-TW" altLang="en-US" sz="1800" dirty="0">
                <a:latin typeface="+mn-lt"/>
                <a:ea typeface="+mn-ea"/>
                <a:cs typeface="+mn-ea"/>
                <a:sym typeface="+mn-lt"/>
              </a:rPr>
              <a:t>重要的是这种叫法已经被普遍接受并广泛使用</a:t>
            </a:r>
            <a:r>
              <a:rPr lang="en-US" altLang="zh-TW" sz="1800" dirty="0">
                <a:latin typeface="+mn-lt"/>
                <a:ea typeface="+mn-ea"/>
                <a:cs typeface="+mn-ea"/>
                <a:sym typeface="+mn-lt"/>
              </a:rPr>
              <a:t>,</a:t>
            </a:r>
            <a:r>
              <a:rPr lang="zh-TW" altLang="en-US" sz="1800" dirty="0">
                <a:latin typeface="+mn-lt"/>
                <a:ea typeface="+mn-ea"/>
                <a:cs typeface="+mn-ea"/>
                <a:sym typeface="+mn-lt"/>
              </a:rPr>
              <a:t>作为一个名词的作用完全达到了</a:t>
            </a:r>
            <a:r>
              <a:rPr lang="en-US" altLang="zh-TW" sz="1800" dirty="0">
                <a:latin typeface="+mn-lt"/>
                <a:ea typeface="+mn-ea"/>
                <a:cs typeface="+mn-ea"/>
                <a:sym typeface="+mn-lt"/>
              </a:rPr>
              <a:t>.</a:t>
            </a:r>
            <a:r>
              <a:rPr lang="zh-TW" altLang="en-US" sz="1800" dirty="0">
                <a:latin typeface="+mn-lt"/>
                <a:ea typeface="+mn-ea"/>
                <a:cs typeface="+mn-ea"/>
                <a:sym typeface="+mn-lt"/>
              </a:rPr>
              <a:t>就像现在的火车已经没有了火而人们仍然叫它是火车一样</a:t>
            </a:r>
            <a:r>
              <a:rPr lang="en-US" altLang="zh-TW" sz="1800" dirty="0">
                <a:latin typeface="+mn-lt"/>
                <a:ea typeface="+mn-ea"/>
                <a:cs typeface="+mn-ea"/>
                <a:sym typeface="+mn-lt"/>
              </a:rPr>
              <a:t>,</a:t>
            </a:r>
            <a:r>
              <a:rPr lang="zh-TW" altLang="en-US" sz="1800" dirty="0">
                <a:latin typeface="+mn-lt"/>
                <a:ea typeface="+mn-ea"/>
                <a:cs typeface="+mn-ea"/>
                <a:sym typeface="+mn-lt"/>
              </a:rPr>
              <a:t>是不会产生什么差错的</a:t>
            </a:r>
            <a:r>
              <a:rPr lang="en-US" altLang="zh-TW" sz="1800" dirty="0">
                <a:latin typeface="+mn-lt"/>
                <a:ea typeface="+mn-ea"/>
                <a:cs typeface="+mn-ea"/>
                <a:sym typeface="+mn-lt"/>
              </a:rPr>
              <a:t>. </a:t>
            </a:r>
            <a:endParaRPr lang="en-US" altLang="zh-TW" sz="1800" b="1" dirty="0">
              <a:latin typeface="+mn-lt"/>
              <a:ea typeface="+mn-ea"/>
              <a:cs typeface="+mn-ea"/>
              <a:sym typeface="+mn-lt"/>
            </a:endParaRPr>
          </a:p>
          <a:p>
            <a:pPr eaLnBrk="1" hangingPunct="1">
              <a:lnSpc>
                <a:spcPct val="120000"/>
              </a:lnSpc>
              <a:defRPr/>
            </a:pPr>
            <a:r>
              <a:rPr lang="en-US" altLang="zh-TW" sz="1800" b="1" dirty="0">
                <a:latin typeface="+mn-lt"/>
                <a:ea typeface="+mn-ea"/>
                <a:cs typeface="+mn-ea"/>
                <a:sym typeface="+mn-lt"/>
              </a:rPr>
              <a:t>2.PE</a:t>
            </a:r>
            <a:r>
              <a:rPr lang="zh-TW" altLang="en-US" sz="1800" b="1" dirty="0">
                <a:latin typeface="+mn-lt"/>
                <a:ea typeface="+mn-ea"/>
                <a:cs typeface="+mn-ea"/>
                <a:sym typeface="+mn-lt"/>
              </a:rPr>
              <a:t>担负着哪些任务</a:t>
            </a:r>
          </a:p>
          <a:p>
            <a:pPr eaLnBrk="1" hangingPunct="1">
              <a:lnSpc>
                <a:spcPct val="120000"/>
              </a:lnSpc>
              <a:defRPr/>
            </a:pPr>
            <a:r>
              <a:rPr lang="zh-TW" altLang="en-US" sz="1800" b="1" dirty="0">
                <a:latin typeface="+mn-lt"/>
                <a:ea typeface="+mn-ea"/>
                <a:cs typeface="+mn-ea"/>
                <a:sym typeface="+mn-lt"/>
              </a:rPr>
              <a:t>     </a:t>
            </a:r>
            <a:r>
              <a:rPr lang="zh-TW" altLang="en-US" sz="1800" dirty="0">
                <a:latin typeface="+mn-lt"/>
                <a:ea typeface="+mn-ea"/>
                <a:cs typeface="+mn-ea"/>
                <a:sym typeface="+mn-lt"/>
              </a:rPr>
              <a:t>总体来说</a:t>
            </a:r>
            <a:r>
              <a:rPr lang="en-US" altLang="zh-TW" sz="1800" dirty="0">
                <a:latin typeface="+mn-lt"/>
                <a:ea typeface="+mn-ea"/>
                <a:cs typeface="+mn-ea"/>
                <a:sym typeface="+mn-lt"/>
              </a:rPr>
              <a:t>,PE</a:t>
            </a:r>
            <a:r>
              <a:rPr lang="zh-TW" altLang="en-US" sz="1800" dirty="0">
                <a:latin typeface="+mn-lt"/>
                <a:ea typeface="+mn-ea"/>
                <a:cs typeface="+mn-ea"/>
                <a:sym typeface="+mn-lt"/>
              </a:rPr>
              <a:t>的工作就是解决问题</a:t>
            </a:r>
            <a:r>
              <a:rPr lang="en-US" altLang="zh-TW" sz="1800" dirty="0">
                <a:latin typeface="+mn-lt"/>
                <a:ea typeface="+mn-ea"/>
                <a:cs typeface="+mn-ea"/>
                <a:sym typeface="+mn-lt"/>
              </a:rPr>
              <a:t>.</a:t>
            </a:r>
            <a:r>
              <a:rPr lang="zh-TW" altLang="en-US" sz="1800" dirty="0">
                <a:latin typeface="+mn-lt"/>
                <a:ea typeface="+mn-ea"/>
                <a:cs typeface="+mn-ea"/>
                <a:sym typeface="+mn-lt"/>
              </a:rPr>
              <a:t>解决制造过程当中出现的问题</a:t>
            </a:r>
            <a:r>
              <a:rPr lang="en-US" altLang="zh-TW" sz="1800" dirty="0">
                <a:latin typeface="+mn-lt"/>
                <a:ea typeface="+mn-ea"/>
                <a:cs typeface="+mn-ea"/>
                <a:sym typeface="+mn-lt"/>
              </a:rPr>
              <a:t>,</a:t>
            </a:r>
            <a:r>
              <a:rPr lang="zh-TW" altLang="en-US" sz="1800" dirty="0">
                <a:latin typeface="+mn-lt"/>
                <a:ea typeface="+mn-ea"/>
                <a:cs typeface="+mn-ea"/>
                <a:sym typeface="+mn-lt"/>
              </a:rPr>
              <a:t>解决理论对于实际的差别问题</a:t>
            </a:r>
            <a:r>
              <a:rPr lang="en-US" altLang="zh-TW" sz="1800" dirty="0">
                <a:latin typeface="+mn-lt"/>
                <a:ea typeface="+mn-ea"/>
                <a:cs typeface="+mn-ea"/>
                <a:sym typeface="+mn-lt"/>
              </a:rPr>
              <a:t>,</a:t>
            </a:r>
            <a:r>
              <a:rPr lang="zh-TW" altLang="en-US" sz="1800" dirty="0">
                <a:latin typeface="+mn-lt"/>
                <a:ea typeface="+mn-ea"/>
                <a:cs typeface="+mn-ea"/>
                <a:sym typeface="+mn-lt"/>
              </a:rPr>
              <a:t>解决人的认识偏差导致的变异问题等</a:t>
            </a:r>
            <a:r>
              <a:rPr lang="en-US" altLang="zh-TW" sz="1800" dirty="0">
                <a:latin typeface="+mn-lt"/>
                <a:ea typeface="+mn-ea"/>
                <a:cs typeface="+mn-ea"/>
                <a:sym typeface="+mn-lt"/>
              </a:rPr>
              <a:t>.</a:t>
            </a:r>
          </a:p>
        </p:txBody>
      </p:sp>
      <p:sp>
        <p:nvSpPr>
          <p:cNvPr id="15" name="文本框 14">
            <a:extLst>
              <a:ext uri="{FF2B5EF4-FFF2-40B4-BE49-F238E27FC236}">
                <a16:creationId xmlns:a16="http://schemas.microsoft.com/office/drawing/2014/main" id="{49ABC185-F585-45EE-AF94-DB7704E6C6C6}"/>
              </a:ext>
            </a:extLst>
          </p:cNvPr>
          <p:cNvSpPr txBox="1"/>
          <p:nvPr/>
        </p:nvSpPr>
        <p:spPr>
          <a:xfrm>
            <a:off x="4073203" y="144240"/>
            <a:ext cx="7154043" cy="700769"/>
          </a:xfrm>
          <a:prstGeom prst="rect">
            <a:avLst/>
          </a:prstGeom>
          <a:noFill/>
          <a:effectLst/>
        </p:spPr>
        <p:txBody>
          <a:bodyPr>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  </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PE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担负着哪些任务</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5"/>
                                        </p:tgtEl>
                                        <p:attrNameLst>
                                          <p:attrName>style.visibility</p:attrName>
                                        </p:attrNameLst>
                                      </p:cBhvr>
                                      <p:to>
                                        <p:strVal val="visible"/>
                                      </p:to>
                                    </p:set>
                                    <p:anim calcmode="lin" valueType="num">
                                      <p:cBhvr>
                                        <p:cTn id="7" dur="500" fill="hold"/>
                                        <p:tgtEl>
                                          <p:spTgt spid="15"/>
                                        </p:tgtEl>
                                        <p:attrNameLst>
                                          <p:attrName>ppt_w</p:attrName>
                                        </p:attrNameLst>
                                      </p:cBhvr>
                                      <p:tavLst>
                                        <p:tav tm="0">
                                          <p:val>
                                            <p:fltVal val="0"/>
                                          </p:val>
                                        </p:tav>
                                        <p:tav tm="100000">
                                          <p:val>
                                            <p:strVal val="#ppt_w"/>
                                          </p:val>
                                        </p:tav>
                                      </p:tavLst>
                                    </p:anim>
                                    <p:anim calcmode="lin" valueType="num">
                                      <p:cBhvr>
                                        <p:cTn id="8" dur="500" fill="hold"/>
                                        <p:tgtEl>
                                          <p:spTgt spid="1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1682" name="Group 12">
            <a:extLst>
              <a:ext uri="{FF2B5EF4-FFF2-40B4-BE49-F238E27FC236}">
                <a16:creationId xmlns:a16="http://schemas.microsoft.com/office/drawing/2014/main" id="{4DC6A68A-9251-4C7C-A21A-86798E8EA48B}"/>
              </a:ext>
            </a:extLst>
          </p:cNvPr>
          <p:cNvGrpSpPr>
            <a:grpSpLocks/>
          </p:cNvGrpSpPr>
          <p:nvPr/>
        </p:nvGrpSpPr>
        <p:grpSpPr bwMode="auto">
          <a:xfrm>
            <a:off x="6953250" y="866775"/>
            <a:ext cx="2622550" cy="1976438"/>
            <a:chOff x="1920" y="240"/>
            <a:chExt cx="1104" cy="912"/>
          </a:xfrm>
        </p:grpSpPr>
        <p:sp>
          <p:nvSpPr>
            <p:cNvPr id="112658" name="Rectangle 3">
              <a:extLst>
                <a:ext uri="{FF2B5EF4-FFF2-40B4-BE49-F238E27FC236}">
                  <a16:creationId xmlns:a16="http://schemas.microsoft.com/office/drawing/2014/main" id="{05FCA354-3C3F-438A-AA1E-1AADF65BA608}"/>
                </a:ext>
              </a:extLst>
            </p:cNvPr>
            <p:cNvSpPr>
              <a:spLocks noChangeArrowheads="1"/>
            </p:cNvSpPr>
            <p:nvPr/>
          </p:nvSpPr>
          <p:spPr bwMode="auto">
            <a:xfrm>
              <a:off x="2160" y="240"/>
              <a:ext cx="864" cy="720"/>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anchor="ctr"/>
            <a:lstStyle/>
            <a:p>
              <a:pPr eaLnBrk="1" hangingPunct="1">
                <a:lnSpc>
                  <a:spcPct val="120000"/>
                </a:lnSpc>
                <a:defRPr/>
              </a:pPr>
              <a:endParaRPr lang="zh-CN" altLang="en-US" sz="2000">
                <a:cs typeface="+mn-ea"/>
                <a:sym typeface="+mn-lt"/>
              </a:endParaRPr>
            </a:p>
          </p:txBody>
        </p:sp>
        <p:sp>
          <p:nvSpPr>
            <p:cNvPr id="112659" name="Rectangle 4">
              <a:extLst>
                <a:ext uri="{FF2B5EF4-FFF2-40B4-BE49-F238E27FC236}">
                  <a16:creationId xmlns:a16="http://schemas.microsoft.com/office/drawing/2014/main" id="{FCA5E593-1837-49E2-9A51-1B5991C3F316}"/>
                </a:ext>
              </a:extLst>
            </p:cNvPr>
            <p:cNvSpPr>
              <a:spLocks noChangeArrowheads="1"/>
            </p:cNvSpPr>
            <p:nvPr/>
          </p:nvSpPr>
          <p:spPr bwMode="auto">
            <a:xfrm>
              <a:off x="2064" y="336"/>
              <a:ext cx="864" cy="720"/>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anchor="ctr"/>
            <a:lstStyle/>
            <a:p>
              <a:pPr eaLnBrk="1" hangingPunct="1">
                <a:lnSpc>
                  <a:spcPct val="120000"/>
                </a:lnSpc>
                <a:defRPr/>
              </a:pPr>
              <a:endParaRPr lang="zh-CN" altLang="en-US" sz="2000">
                <a:cs typeface="+mn-ea"/>
                <a:sym typeface="+mn-lt"/>
              </a:endParaRPr>
            </a:p>
          </p:txBody>
        </p:sp>
        <p:sp>
          <p:nvSpPr>
            <p:cNvPr id="112660" name="Rectangle 5">
              <a:extLst>
                <a:ext uri="{FF2B5EF4-FFF2-40B4-BE49-F238E27FC236}">
                  <a16:creationId xmlns:a16="http://schemas.microsoft.com/office/drawing/2014/main" id="{9F7522B7-0166-4275-8E04-B23EA3A85911}"/>
                </a:ext>
              </a:extLst>
            </p:cNvPr>
            <p:cNvSpPr>
              <a:spLocks noChangeArrowheads="1"/>
            </p:cNvSpPr>
            <p:nvPr/>
          </p:nvSpPr>
          <p:spPr bwMode="auto">
            <a:xfrm>
              <a:off x="1920" y="432"/>
              <a:ext cx="864" cy="720"/>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anchor="ctr"/>
            <a:lstStyle/>
            <a:p>
              <a:pPr algn="ctr" eaLnBrk="1" hangingPunct="1">
                <a:lnSpc>
                  <a:spcPct val="120000"/>
                </a:lnSpc>
                <a:defRPr/>
              </a:pPr>
              <a:r>
                <a:rPr lang="zh-TW" altLang="en-US" sz="2000">
                  <a:cs typeface="+mn-ea"/>
                  <a:sym typeface="+mn-lt"/>
                </a:rPr>
                <a:t>工程标准</a:t>
              </a:r>
            </a:p>
          </p:txBody>
        </p:sp>
      </p:grpSp>
      <p:sp>
        <p:nvSpPr>
          <p:cNvPr id="112644" name="AutoShape 6">
            <a:extLst>
              <a:ext uri="{FF2B5EF4-FFF2-40B4-BE49-F238E27FC236}">
                <a16:creationId xmlns:a16="http://schemas.microsoft.com/office/drawing/2014/main" id="{67D839DD-90BF-4DCC-9619-4A512B7CA61D}"/>
              </a:ext>
            </a:extLst>
          </p:cNvPr>
          <p:cNvSpPr>
            <a:spLocks noChangeArrowheads="1"/>
          </p:cNvSpPr>
          <p:nvPr/>
        </p:nvSpPr>
        <p:spPr bwMode="auto">
          <a:xfrm>
            <a:off x="6154738" y="3432175"/>
            <a:ext cx="4333875" cy="623888"/>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生    产    过    程</a:t>
            </a:r>
          </a:p>
        </p:txBody>
      </p:sp>
      <p:sp>
        <p:nvSpPr>
          <p:cNvPr id="112645" name="Oval 7">
            <a:extLst>
              <a:ext uri="{FF2B5EF4-FFF2-40B4-BE49-F238E27FC236}">
                <a16:creationId xmlns:a16="http://schemas.microsoft.com/office/drawing/2014/main" id="{18D5B0ED-C78C-467F-81FC-DC328D6C5189}"/>
              </a:ext>
            </a:extLst>
          </p:cNvPr>
          <p:cNvSpPr>
            <a:spLocks noChangeArrowheads="1"/>
          </p:cNvSpPr>
          <p:nvPr/>
        </p:nvSpPr>
        <p:spPr bwMode="auto">
          <a:xfrm>
            <a:off x="2279650" y="3121025"/>
            <a:ext cx="1709738" cy="1350963"/>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投入</a:t>
            </a:r>
          </a:p>
        </p:txBody>
      </p:sp>
      <p:sp>
        <p:nvSpPr>
          <p:cNvPr id="112646" name="Oval 8">
            <a:extLst>
              <a:ext uri="{FF2B5EF4-FFF2-40B4-BE49-F238E27FC236}">
                <a16:creationId xmlns:a16="http://schemas.microsoft.com/office/drawing/2014/main" id="{92E0E03C-FC07-428E-AF1C-4A744ED34D44}"/>
              </a:ext>
            </a:extLst>
          </p:cNvPr>
          <p:cNvSpPr>
            <a:spLocks noChangeArrowheads="1"/>
          </p:cNvSpPr>
          <p:nvPr/>
        </p:nvSpPr>
        <p:spPr bwMode="auto">
          <a:xfrm>
            <a:off x="12539663" y="3121025"/>
            <a:ext cx="1709737" cy="1350963"/>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产出</a:t>
            </a:r>
          </a:p>
        </p:txBody>
      </p:sp>
      <p:sp>
        <p:nvSpPr>
          <p:cNvPr id="112647" name="Oval 9">
            <a:extLst>
              <a:ext uri="{FF2B5EF4-FFF2-40B4-BE49-F238E27FC236}">
                <a16:creationId xmlns:a16="http://schemas.microsoft.com/office/drawing/2014/main" id="{B566F44E-068F-47F9-B640-95243D977260}"/>
              </a:ext>
            </a:extLst>
          </p:cNvPr>
          <p:cNvSpPr>
            <a:spLocks noChangeArrowheads="1"/>
          </p:cNvSpPr>
          <p:nvPr/>
        </p:nvSpPr>
        <p:spPr bwMode="auto">
          <a:xfrm>
            <a:off x="5813425" y="4992688"/>
            <a:ext cx="1709738" cy="1352550"/>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偏差</a:t>
            </a:r>
          </a:p>
        </p:txBody>
      </p:sp>
      <p:sp>
        <p:nvSpPr>
          <p:cNvPr id="112648" name="Oval 10">
            <a:extLst>
              <a:ext uri="{FF2B5EF4-FFF2-40B4-BE49-F238E27FC236}">
                <a16:creationId xmlns:a16="http://schemas.microsoft.com/office/drawing/2014/main" id="{4BADBA14-BAE3-4F51-B079-2139CB61C2CF}"/>
              </a:ext>
            </a:extLst>
          </p:cNvPr>
          <p:cNvSpPr>
            <a:spLocks noChangeArrowheads="1"/>
          </p:cNvSpPr>
          <p:nvPr/>
        </p:nvSpPr>
        <p:spPr bwMode="auto">
          <a:xfrm>
            <a:off x="9005888" y="4889500"/>
            <a:ext cx="1709737" cy="1350963"/>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0</a:t>
            </a:r>
            <a:r>
              <a:rPr lang="zh-TW" altLang="en-US" sz="2000">
                <a:cs typeface="+mn-ea"/>
                <a:sym typeface="+mn-lt"/>
              </a:rPr>
              <a:t>偏差</a:t>
            </a:r>
          </a:p>
        </p:txBody>
      </p:sp>
      <p:sp>
        <p:nvSpPr>
          <p:cNvPr id="112649" name="AutoShape 11">
            <a:extLst>
              <a:ext uri="{FF2B5EF4-FFF2-40B4-BE49-F238E27FC236}">
                <a16:creationId xmlns:a16="http://schemas.microsoft.com/office/drawing/2014/main" id="{99B2D297-822D-41B9-8BCC-17244E894C05}"/>
              </a:ext>
            </a:extLst>
          </p:cNvPr>
          <p:cNvSpPr>
            <a:spLocks noChangeArrowheads="1"/>
          </p:cNvSpPr>
          <p:nvPr/>
        </p:nvSpPr>
        <p:spPr bwMode="auto">
          <a:xfrm>
            <a:off x="5813425" y="7385050"/>
            <a:ext cx="1709738" cy="623888"/>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PE</a:t>
            </a:r>
          </a:p>
        </p:txBody>
      </p:sp>
      <p:sp>
        <p:nvSpPr>
          <p:cNvPr id="112650" name="Line 13">
            <a:extLst>
              <a:ext uri="{FF2B5EF4-FFF2-40B4-BE49-F238E27FC236}">
                <a16:creationId xmlns:a16="http://schemas.microsoft.com/office/drawing/2014/main" id="{7AEC1F8D-9C82-427F-A035-282CE2092367}"/>
              </a:ext>
            </a:extLst>
          </p:cNvPr>
          <p:cNvSpPr>
            <a:spLocks noChangeShapeType="1"/>
          </p:cNvSpPr>
          <p:nvPr/>
        </p:nvSpPr>
        <p:spPr bwMode="auto">
          <a:xfrm>
            <a:off x="3989388" y="3744913"/>
            <a:ext cx="2165350" cy="0"/>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12651" name="Line 14">
            <a:extLst>
              <a:ext uri="{FF2B5EF4-FFF2-40B4-BE49-F238E27FC236}">
                <a16:creationId xmlns:a16="http://schemas.microsoft.com/office/drawing/2014/main" id="{5C7A34FB-F7D2-4E8D-913A-CC639FA7E59D}"/>
              </a:ext>
            </a:extLst>
          </p:cNvPr>
          <p:cNvSpPr>
            <a:spLocks noChangeShapeType="1"/>
          </p:cNvSpPr>
          <p:nvPr/>
        </p:nvSpPr>
        <p:spPr bwMode="auto">
          <a:xfrm>
            <a:off x="6611938" y="4056063"/>
            <a:ext cx="0" cy="936625"/>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12652" name="Line 15">
            <a:extLst>
              <a:ext uri="{FF2B5EF4-FFF2-40B4-BE49-F238E27FC236}">
                <a16:creationId xmlns:a16="http://schemas.microsoft.com/office/drawing/2014/main" id="{442A9855-93C1-45C5-B921-FC37985259E1}"/>
              </a:ext>
            </a:extLst>
          </p:cNvPr>
          <p:cNvSpPr>
            <a:spLocks noChangeShapeType="1"/>
          </p:cNvSpPr>
          <p:nvPr/>
        </p:nvSpPr>
        <p:spPr bwMode="auto">
          <a:xfrm flipV="1">
            <a:off x="9917113" y="3952875"/>
            <a:ext cx="0" cy="936625"/>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12653" name="Line 16">
            <a:extLst>
              <a:ext uri="{FF2B5EF4-FFF2-40B4-BE49-F238E27FC236}">
                <a16:creationId xmlns:a16="http://schemas.microsoft.com/office/drawing/2014/main" id="{0059FA11-44BA-429A-8739-78E87DB1EB03}"/>
              </a:ext>
            </a:extLst>
          </p:cNvPr>
          <p:cNvSpPr>
            <a:spLocks noChangeShapeType="1"/>
          </p:cNvSpPr>
          <p:nvPr/>
        </p:nvSpPr>
        <p:spPr bwMode="auto">
          <a:xfrm>
            <a:off x="8093075" y="2392363"/>
            <a:ext cx="0" cy="1039812"/>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12654" name="Line 17">
            <a:extLst>
              <a:ext uri="{FF2B5EF4-FFF2-40B4-BE49-F238E27FC236}">
                <a16:creationId xmlns:a16="http://schemas.microsoft.com/office/drawing/2014/main" id="{0329AF41-6E45-4AAD-BCE2-64B8B95D9A5B}"/>
              </a:ext>
            </a:extLst>
          </p:cNvPr>
          <p:cNvSpPr>
            <a:spLocks noChangeShapeType="1"/>
          </p:cNvSpPr>
          <p:nvPr/>
        </p:nvSpPr>
        <p:spPr bwMode="auto">
          <a:xfrm>
            <a:off x="10601325" y="3848100"/>
            <a:ext cx="1938338" cy="0"/>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12655" name="Line 18">
            <a:extLst>
              <a:ext uri="{FF2B5EF4-FFF2-40B4-BE49-F238E27FC236}">
                <a16:creationId xmlns:a16="http://schemas.microsoft.com/office/drawing/2014/main" id="{32600957-008C-4753-A52D-94A36F08D175}"/>
              </a:ext>
            </a:extLst>
          </p:cNvPr>
          <p:cNvSpPr>
            <a:spLocks noChangeShapeType="1"/>
          </p:cNvSpPr>
          <p:nvPr/>
        </p:nvSpPr>
        <p:spPr bwMode="auto">
          <a:xfrm>
            <a:off x="7523163" y="5721350"/>
            <a:ext cx="1482725" cy="0"/>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12656" name="Line 19">
            <a:extLst>
              <a:ext uri="{FF2B5EF4-FFF2-40B4-BE49-F238E27FC236}">
                <a16:creationId xmlns:a16="http://schemas.microsoft.com/office/drawing/2014/main" id="{B92F7A46-403D-487C-9AB6-47AEC6C33CF1}"/>
              </a:ext>
            </a:extLst>
          </p:cNvPr>
          <p:cNvSpPr>
            <a:spLocks noChangeShapeType="1"/>
          </p:cNvSpPr>
          <p:nvPr/>
        </p:nvSpPr>
        <p:spPr bwMode="auto">
          <a:xfrm flipV="1">
            <a:off x="6611938" y="6240463"/>
            <a:ext cx="0" cy="1144587"/>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21873" name="Text Box 21">
            <a:extLst>
              <a:ext uri="{FF2B5EF4-FFF2-40B4-BE49-F238E27FC236}">
                <a16:creationId xmlns:a16="http://schemas.microsoft.com/office/drawing/2014/main" id="{5BCCAFC4-1482-4B25-A911-1E3BACD5266C}"/>
              </a:ext>
            </a:extLst>
          </p:cNvPr>
          <p:cNvSpPr txBox="1">
            <a:spLocks noChangeArrowheads="1"/>
          </p:cNvSpPr>
          <p:nvPr/>
        </p:nvSpPr>
        <p:spPr bwMode="auto">
          <a:xfrm>
            <a:off x="1481138" y="8134350"/>
            <a:ext cx="13681075" cy="839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a:latin typeface="+mn-lt"/>
                <a:ea typeface="+mn-ea"/>
                <a:cs typeface="+mn-ea"/>
                <a:sym typeface="+mn-lt"/>
              </a:rPr>
              <a:t>     </a:t>
            </a:r>
            <a:r>
              <a:rPr lang="zh-TW" altLang="en-US" sz="2000">
                <a:latin typeface="+mn-lt"/>
                <a:ea typeface="+mn-ea"/>
                <a:cs typeface="+mn-ea"/>
                <a:sym typeface="+mn-lt"/>
              </a:rPr>
              <a:t>从某种意义上说</a:t>
            </a:r>
            <a:r>
              <a:rPr lang="en-US" altLang="zh-TW" sz="2000">
                <a:latin typeface="+mn-lt"/>
                <a:ea typeface="+mn-ea"/>
                <a:cs typeface="+mn-ea"/>
                <a:sym typeface="+mn-lt"/>
              </a:rPr>
              <a:t>,</a:t>
            </a:r>
            <a:r>
              <a:rPr lang="zh-TW" altLang="en-US" sz="2000">
                <a:latin typeface="+mn-lt"/>
                <a:ea typeface="+mn-ea"/>
                <a:cs typeface="+mn-ea"/>
                <a:sym typeface="+mn-lt"/>
              </a:rPr>
              <a:t>天下没有解决不了的问题</a:t>
            </a:r>
            <a:r>
              <a:rPr lang="en-US" altLang="zh-TW" sz="2000">
                <a:latin typeface="+mn-lt"/>
                <a:ea typeface="+mn-ea"/>
                <a:cs typeface="+mn-ea"/>
                <a:sym typeface="+mn-lt"/>
              </a:rPr>
              <a:t>,</a:t>
            </a:r>
            <a:r>
              <a:rPr lang="zh-TW" altLang="en-US" sz="2000">
                <a:latin typeface="+mn-lt"/>
                <a:ea typeface="+mn-ea"/>
                <a:cs typeface="+mn-ea"/>
                <a:sym typeface="+mn-lt"/>
              </a:rPr>
              <a:t>只是解决的程度不同而已</a:t>
            </a:r>
            <a:r>
              <a:rPr lang="en-US" altLang="zh-TW" sz="2000">
                <a:latin typeface="+mn-lt"/>
                <a:ea typeface="+mn-ea"/>
                <a:cs typeface="+mn-ea"/>
                <a:sym typeface="+mn-lt"/>
              </a:rPr>
              <a:t>.</a:t>
            </a:r>
            <a:r>
              <a:rPr lang="zh-TW" altLang="en-US" sz="2000">
                <a:latin typeface="+mn-lt"/>
                <a:ea typeface="+mn-ea"/>
                <a:cs typeface="+mn-ea"/>
                <a:sym typeface="+mn-lt"/>
              </a:rPr>
              <a:t>对于</a:t>
            </a:r>
            <a:r>
              <a:rPr lang="en-US" altLang="zh-TW" sz="2000">
                <a:latin typeface="+mn-lt"/>
                <a:ea typeface="+mn-ea"/>
                <a:cs typeface="+mn-ea"/>
                <a:sym typeface="+mn-lt"/>
              </a:rPr>
              <a:t>PE</a:t>
            </a:r>
            <a:r>
              <a:rPr lang="zh-TW" altLang="en-US" sz="2000">
                <a:latin typeface="+mn-lt"/>
                <a:ea typeface="+mn-ea"/>
                <a:cs typeface="+mn-ea"/>
                <a:sym typeface="+mn-lt"/>
              </a:rPr>
              <a:t>来说道理也是一样</a:t>
            </a:r>
            <a:r>
              <a:rPr lang="en-US" altLang="zh-TW" sz="2000">
                <a:latin typeface="+mn-lt"/>
                <a:ea typeface="+mn-ea"/>
                <a:cs typeface="+mn-ea"/>
                <a:sym typeface="+mn-lt"/>
              </a:rPr>
              <a:t>,</a:t>
            </a:r>
            <a:r>
              <a:rPr lang="zh-TW" altLang="en-US" sz="2000">
                <a:latin typeface="+mn-lt"/>
                <a:ea typeface="+mn-ea"/>
                <a:cs typeface="+mn-ea"/>
                <a:sym typeface="+mn-lt"/>
              </a:rPr>
              <a:t>不管生产中出现什么样的异常</a:t>
            </a:r>
            <a:r>
              <a:rPr lang="en-US" altLang="zh-TW" sz="2000">
                <a:latin typeface="+mn-lt"/>
                <a:ea typeface="+mn-ea"/>
                <a:cs typeface="+mn-ea"/>
                <a:sym typeface="+mn-lt"/>
              </a:rPr>
              <a:t>,</a:t>
            </a:r>
            <a:r>
              <a:rPr lang="zh-TW" altLang="en-US" sz="2000">
                <a:latin typeface="+mn-lt"/>
                <a:ea typeface="+mn-ea"/>
                <a:cs typeface="+mn-ea"/>
                <a:sym typeface="+mn-lt"/>
              </a:rPr>
              <a:t>总</a:t>
            </a:r>
          </a:p>
        </p:txBody>
      </p:sp>
      <p:sp>
        <p:nvSpPr>
          <p:cNvPr id="21" name="文本框 20">
            <a:extLst>
              <a:ext uri="{FF2B5EF4-FFF2-40B4-BE49-F238E27FC236}">
                <a16:creationId xmlns:a16="http://schemas.microsoft.com/office/drawing/2014/main" id="{ED73434C-A081-4DCB-8DB0-179FC299B55F}"/>
              </a:ext>
            </a:extLst>
          </p:cNvPr>
          <p:cNvSpPr txBox="1"/>
          <p:nvPr/>
        </p:nvSpPr>
        <p:spPr>
          <a:xfrm>
            <a:off x="4073203" y="144240"/>
            <a:ext cx="7154043" cy="700769"/>
          </a:xfrm>
          <a:prstGeom prst="rect">
            <a:avLst/>
          </a:prstGeom>
          <a:noFill/>
          <a:effectLst/>
        </p:spPr>
        <p:txBody>
          <a:bodyPr>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  </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PE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的工作任务</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21"/>
                                        </p:tgtEl>
                                        <p:attrNameLst>
                                          <p:attrName>style.visibility</p:attrName>
                                        </p:attrNameLst>
                                      </p:cBhvr>
                                      <p:to>
                                        <p:strVal val="visible"/>
                                      </p:to>
                                    </p:set>
                                    <p:anim calcmode="lin" valueType="num">
                                      <p:cBhvr>
                                        <p:cTn id="7" dur="500" fill="hold"/>
                                        <p:tgtEl>
                                          <p:spTgt spid="21"/>
                                        </p:tgtEl>
                                        <p:attrNameLst>
                                          <p:attrName>ppt_w</p:attrName>
                                        </p:attrNameLst>
                                      </p:cBhvr>
                                      <p:tavLst>
                                        <p:tav tm="0">
                                          <p:val>
                                            <p:fltVal val="0"/>
                                          </p:val>
                                        </p:tav>
                                        <p:tav tm="100000">
                                          <p:val>
                                            <p:strVal val="#ppt_w"/>
                                          </p:val>
                                        </p:tav>
                                      </p:tavLst>
                                    </p:anim>
                                    <p:anim calcmode="lin" valueType="num">
                                      <p:cBhvr>
                                        <p:cTn id="8" dur="500" fill="hold"/>
                                        <p:tgtEl>
                                          <p:spTgt spid="21"/>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2" name="Text Box 3">
            <a:extLst>
              <a:ext uri="{FF2B5EF4-FFF2-40B4-BE49-F238E27FC236}">
                <a16:creationId xmlns:a16="http://schemas.microsoft.com/office/drawing/2014/main" id="{D65937FB-CF0F-4207-858D-BCA4605E2D80}"/>
              </a:ext>
            </a:extLst>
          </p:cNvPr>
          <p:cNvSpPr txBox="1">
            <a:spLocks noChangeArrowheads="1"/>
          </p:cNvSpPr>
          <p:nvPr/>
        </p:nvSpPr>
        <p:spPr bwMode="auto">
          <a:xfrm>
            <a:off x="1481138" y="2016125"/>
            <a:ext cx="13681075" cy="3795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dirty="0">
                <a:latin typeface="+mn-lt"/>
                <a:ea typeface="+mn-ea"/>
                <a:cs typeface="+mn-ea"/>
                <a:sym typeface="+mn-lt"/>
              </a:rPr>
              <a:t>会找到对应的办法</a:t>
            </a:r>
            <a:r>
              <a:rPr lang="en-US" altLang="zh-TW" sz="2000" dirty="0">
                <a:latin typeface="+mn-lt"/>
                <a:ea typeface="+mn-ea"/>
                <a:cs typeface="+mn-ea"/>
                <a:sym typeface="+mn-lt"/>
              </a:rPr>
              <a:t>,</a:t>
            </a:r>
            <a:r>
              <a:rPr lang="zh-TW" altLang="en-US" sz="2000" dirty="0">
                <a:latin typeface="+mn-lt"/>
                <a:ea typeface="+mn-ea"/>
                <a:cs typeface="+mn-ea"/>
                <a:sym typeface="+mn-lt"/>
              </a:rPr>
              <a:t>只是时间的长与短</a:t>
            </a:r>
            <a:r>
              <a:rPr lang="en-US" altLang="zh-TW" sz="2000" dirty="0">
                <a:latin typeface="+mn-lt"/>
                <a:ea typeface="+mn-ea"/>
                <a:cs typeface="+mn-ea"/>
                <a:sym typeface="+mn-lt"/>
              </a:rPr>
              <a:t>`</a:t>
            </a:r>
            <a:r>
              <a:rPr lang="zh-TW" altLang="en-US" sz="2000" dirty="0">
                <a:latin typeface="+mn-lt"/>
                <a:ea typeface="+mn-ea"/>
                <a:cs typeface="+mn-ea"/>
                <a:sym typeface="+mn-lt"/>
              </a:rPr>
              <a:t>处理的深度以及有效性会有所不同罢了</a:t>
            </a:r>
            <a:r>
              <a:rPr lang="en-US" altLang="zh-TW" sz="2000" dirty="0">
                <a:latin typeface="+mn-lt"/>
                <a:ea typeface="+mn-ea"/>
                <a:cs typeface="+mn-ea"/>
                <a:sym typeface="+mn-lt"/>
              </a:rPr>
              <a:t>.</a:t>
            </a:r>
            <a:r>
              <a:rPr lang="zh-TW" altLang="en-US" sz="2000" dirty="0">
                <a:latin typeface="+mn-lt"/>
                <a:ea typeface="+mn-ea"/>
                <a:cs typeface="+mn-ea"/>
                <a:sym typeface="+mn-lt"/>
              </a:rPr>
              <a:t>而后面所说的这些因素正是决定</a:t>
            </a:r>
            <a:r>
              <a:rPr lang="en-US" altLang="zh-TW" sz="2000" dirty="0">
                <a:latin typeface="+mn-lt"/>
                <a:ea typeface="+mn-ea"/>
                <a:cs typeface="+mn-ea"/>
                <a:sym typeface="+mn-lt"/>
              </a:rPr>
              <a:t>PE</a:t>
            </a:r>
            <a:r>
              <a:rPr lang="zh-TW" altLang="en-US" sz="2000" dirty="0">
                <a:latin typeface="+mn-lt"/>
                <a:ea typeface="+mn-ea"/>
                <a:cs typeface="+mn-ea"/>
                <a:sym typeface="+mn-lt"/>
              </a:rPr>
              <a:t>工作水准的关键要素</a:t>
            </a:r>
            <a:r>
              <a:rPr lang="en-US" altLang="zh-TW" sz="2000" dirty="0">
                <a:latin typeface="+mn-lt"/>
                <a:ea typeface="+mn-ea"/>
                <a:cs typeface="+mn-ea"/>
                <a:sym typeface="+mn-lt"/>
              </a:rPr>
              <a:t>,</a:t>
            </a:r>
            <a:r>
              <a:rPr lang="zh-TW" altLang="en-US" sz="2000" dirty="0">
                <a:latin typeface="+mn-lt"/>
                <a:ea typeface="+mn-ea"/>
                <a:cs typeface="+mn-ea"/>
                <a:sym typeface="+mn-lt"/>
              </a:rPr>
              <a:t>是否是一个优秀的</a:t>
            </a:r>
            <a:r>
              <a:rPr lang="en-US" altLang="zh-TW" sz="2000" dirty="0">
                <a:latin typeface="+mn-lt"/>
                <a:ea typeface="+mn-ea"/>
                <a:cs typeface="+mn-ea"/>
                <a:sym typeface="+mn-lt"/>
              </a:rPr>
              <a:t>PE,</a:t>
            </a:r>
            <a:r>
              <a:rPr lang="zh-TW" altLang="en-US" sz="2000" dirty="0">
                <a:latin typeface="+mn-lt"/>
                <a:ea typeface="+mn-ea"/>
                <a:cs typeface="+mn-ea"/>
                <a:sym typeface="+mn-lt"/>
              </a:rPr>
              <a:t>通过对这些问题的综合评价</a:t>
            </a:r>
            <a:r>
              <a:rPr lang="en-US" altLang="zh-TW" sz="2000" dirty="0">
                <a:latin typeface="+mn-lt"/>
                <a:ea typeface="+mn-ea"/>
                <a:cs typeface="+mn-ea"/>
                <a:sym typeface="+mn-lt"/>
              </a:rPr>
              <a:t>,</a:t>
            </a:r>
            <a:r>
              <a:rPr lang="zh-TW" altLang="en-US" sz="2000" dirty="0">
                <a:latin typeface="+mn-lt"/>
                <a:ea typeface="+mn-ea"/>
                <a:cs typeface="+mn-ea"/>
                <a:sym typeface="+mn-lt"/>
              </a:rPr>
              <a:t>便可以得出定性准确的判断结果</a:t>
            </a:r>
            <a:r>
              <a:rPr lang="en-US" altLang="zh-TW" sz="2000" dirty="0">
                <a:latin typeface="+mn-lt"/>
                <a:ea typeface="+mn-ea"/>
                <a:cs typeface="+mn-ea"/>
                <a:sym typeface="+mn-lt"/>
              </a:rPr>
              <a:t>.</a:t>
            </a:r>
            <a:r>
              <a:rPr lang="zh-TW" altLang="en-US" sz="2000" dirty="0">
                <a:latin typeface="+mn-lt"/>
                <a:ea typeface="+mn-ea"/>
                <a:cs typeface="+mn-ea"/>
                <a:sym typeface="+mn-lt"/>
              </a:rPr>
              <a:t>那么与此同时</a:t>
            </a:r>
            <a:r>
              <a:rPr lang="en-US" altLang="zh-TW" sz="2000" dirty="0">
                <a:latin typeface="+mn-lt"/>
                <a:ea typeface="+mn-ea"/>
                <a:cs typeface="+mn-ea"/>
                <a:sym typeface="+mn-lt"/>
              </a:rPr>
              <a:t>,</a:t>
            </a:r>
            <a:r>
              <a:rPr lang="zh-TW" altLang="en-US" sz="2000" dirty="0">
                <a:latin typeface="+mn-lt"/>
                <a:ea typeface="+mn-ea"/>
                <a:cs typeface="+mn-ea"/>
                <a:sym typeface="+mn-lt"/>
              </a:rPr>
              <a:t>这些因素也是</a:t>
            </a:r>
            <a:r>
              <a:rPr lang="en-US" altLang="zh-TW" sz="2000" dirty="0">
                <a:latin typeface="+mn-lt"/>
                <a:ea typeface="+mn-ea"/>
                <a:cs typeface="+mn-ea"/>
                <a:sym typeface="+mn-lt"/>
              </a:rPr>
              <a:t>PE</a:t>
            </a:r>
            <a:r>
              <a:rPr lang="zh-TW" altLang="en-US" sz="2000" dirty="0">
                <a:latin typeface="+mn-lt"/>
                <a:ea typeface="+mn-ea"/>
                <a:cs typeface="+mn-ea"/>
                <a:sym typeface="+mn-lt"/>
              </a:rPr>
              <a:t>人员要努力改进的重点</a:t>
            </a:r>
            <a:r>
              <a:rPr lang="en-US" altLang="zh-TW" sz="2000" dirty="0">
                <a:latin typeface="+mn-lt"/>
                <a:ea typeface="+mn-ea"/>
                <a:cs typeface="+mn-ea"/>
                <a:sym typeface="+mn-lt"/>
              </a:rPr>
              <a:t>,</a:t>
            </a:r>
            <a:r>
              <a:rPr lang="zh-TW" altLang="en-US" sz="2000" dirty="0">
                <a:latin typeface="+mn-lt"/>
                <a:ea typeface="+mn-ea"/>
                <a:cs typeface="+mn-ea"/>
                <a:sym typeface="+mn-lt"/>
              </a:rPr>
              <a:t>通过采取措施缩短了处理问题的时间</a:t>
            </a:r>
            <a:r>
              <a:rPr lang="en-US" altLang="zh-TW" sz="2000" dirty="0">
                <a:latin typeface="+mn-lt"/>
                <a:ea typeface="+mn-ea"/>
                <a:cs typeface="+mn-ea"/>
                <a:sym typeface="+mn-lt"/>
              </a:rPr>
              <a:t>,</a:t>
            </a:r>
            <a:r>
              <a:rPr lang="zh-TW" altLang="en-US" sz="2000" dirty="0">
                <a:latin typeface="+mn-lt"/>
                <a:ea typeface="+mn-ea"/>
                <a:cs typeface="+mn-ea"/>
                <a:sym typeface="+mn-lt"/>
              </a:rPr>
              <a:t>提高了工作效果</a:t>
            </a:r>
            <a:r>
              <a:rPr lang="en-US" altLang="zh-TW" sz="2000" dirty="0">
                <a:latin typeface="+mn-lt"/>
                <a:ea typeface="+mn-ea"/>
                <a:cs typeface="+mn-ea"/>
                <a:sym typeface="+mn-lt"/>
              </a:rPr>
              <a:t>,PE</a:t>
            </a:r>
            <a:r>
              <a:rPr lang="zh-TW" altLang="en-US" sz="2000" dirty="0">
                <a:latin typeface="+mn-lt"/>
                <a:ea typeface="+mn-ea"/>
                <a:cs typeface="+mn-ea"/>
                <a:sym typeface="+mn-lt"/>
              </a:rPr>
              <a:t>人员的成绩就会自然而然地显露出来</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但具体地说</a:t>
            </a:r>
            <a:r>
              <a:rPr lang="en-US" altLang="zh-TW" sz="2000" dirty="0">
                <a:latin typeface="+mn-lt"/>
                <a:ea typeface="+mn-ea"/>
                <a:cs typeface="+mn-ea"/>
                <a:sym typeface="+mn-lt"/>
              </a:rPr>
              <a:t>,PE</a:t>
            </a:r>
            <a:r>
              <a:rPr lang="zh-TW" altLang="en-US" sz="2000" dirty="0">
                <a:latin typeface="+mn-lt"/>
                <a:ea typeface="+mn-ea"/>
                <a:cs typeface="+mn-ea"/>
                <a:sym typeface="+mn-lt"/>
              </a:rPr>
              <a:t>人员的工作是很实在的</a:t>
            </a:r>
            <a:r>
              <a:rPr lang="en-US" altLang="zh-TW" sz="2000" dirty="0">
                <a:latin typeface="+mn-lt"/>
                <a:ea typeface="+mn-ea"/>
                <a:cs typeface="+mn-ea"/>
                <a:sym typeface="+mn-lt"/>
              </a:rPr>
              <a:t>,</a:t>
            </a:r>
            <a:r>
              <a:rPr lang="zh-TW" altLang="en-US" sz="2000" dirty="0">
                <a:latin typeface="+mn-lt"/>
                <a:ea typeface="+mn-ea"/>
                <a:cs typeface="+mn-ea"/>
                <a:sym typeface="+mn-lt"/>
              </a:rPr>
              <a:t>问题不解决的话它是不会自已消散或减低负作用的</a:t>
            </a:r>
            <a:r>
              <a:rPr lang="en-US" altLang="zh-TW" sz="2000" dirty="0">
                <a:latin typeface="+mn-lt"/>
                <a:ea typeface="+mn-ea"/>
                <a:cs typeface="+mn-ea"/>
                <a:sym typeface="+mn-lt"/>
              </a:rPr>
              <a:t>.</a:t>
            </a:r>
            <a:r>
              <a:rPr lang="zh-TW" altLang="en-US" sz="2000" dirty="0">
                <a:latin typeface="+mn-lt"/>
                <a:ea typeface="+mn-ea"/>
                <a:cs typeface="+mn-ea"/>
                <a:sym typeface="+mn-lt"/>
              </a:rPr>
              <a:t>因此</a:t>
            </a:r>
            <a:r>
              <a:rPr lang="en-US" altLang="zh-TW" sz="2000" dirty="0">
                <a:latin typeface="+mn-lt"/>
                <a:ea typeface="+mn-ea"/>
                <a:cs typeface="+mn-ea"/>
                <a:sym typeface="+mn-lt"/>
              </a:rPr>
              <a:t>,PE</a:t>
            </a:r>
            <a:r>
              <a:rPr lang="zh-TW" altLang="en-US" sz="2000" dirty="0">
                <a:latin typeface="+mn-lt"/>
                <a:ea typeface="+mn-ea"/>
                <a:cs typeface="+mn-ea"/>
                <a:sym typeface="+mn-lt"/>
              </a:rPr>
              <a:t>的工作是打硬仗</a:t>
            </a:r>
            <a:r>
              <a:rPr lang="en-US" altLang="zh-TW" sz="2000" dirty="0">
                <a:latin typeface="+mn-lt"/>
                <a:ea typeface="+mn-ea"/>
                <a:cs typeface="+mn-ea"/>
                <a:sym typeface="+mn-lt"/>
              </a:rPr>
              <a:t>,</a:t>
            </a:r>
            <a:r>
              <a:rPr lang="zh-TW" altLang="en-US" sz="2000" dirty="0">
                <a:latin typeface="+mn-lt"/>
                <a:ea typeface="+mn-ea"/>
                <a:cs typeface="+mn-ea"/>
                <a:sym typeface="+mn-lt"/>
              </a:rPr>
              <a:t>需要务实而认真地处理</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defRPr/>
            </a:pPr>
            <a:r>
              <a:rPr lang="en-US" altLang="zh-TW" sz="2000" b="1" dirty="0">
                <a:latin typeface="+mn-lt"/>
                <a:ea typeface="+mn-ea"/>
                <a:cs typeface="+mn-ea"/>
                <a:sym typeface="+mn-lt"/>
              </a:rPr>
              <a:t>2.1</a:t>
            </a:r>
            <a:r>
              <a:rPr lang="zh-TW" altLang="en-US" sz="2000" b="1" dirty="0">
                <a:latin typeface="+mn-lt"/>
                <a:ea typeface="+mn-ea"/>
                <a:cs typeface="+mn-ea"/>
                <a:sym typeface="+mn-lt"/>
              </a:rPr>
              <a:t>跟踪试产新机种</a:t>
            </a:r>
          </a:p>
          <a:p>
            <a:pPr eaLnBrk="1" hangingPunct="1">
              <a:lnSpc>
                <a:spcPct val="120000"/>
              </a:lnSpc>
              <a:defRPr/>
            </a:pPr>
            <a:r>
              <a:rPr lang="zh-TW" altLang="en-US" sz="2000" dirty="0">
                <a:latin typeface="+mn-lt"/>
                <a:ea typeface="+mn-ea"/>
                <a:cs typeface="+mn-ea"/>
                <a:sym typeface="+mn-lt"/>
              </a:rPr>
              <a:t>     凡每次有新机种试产或投产的时候是包括</a:t>
            </a:r>
            <a:r>
              <a:rPr lang="en-US" altLang="zh-TW" sz="2000" dirty="0">
                <a:latin typeface="+mn-lt"/>
                <a:ea typeface="+mn-ea"/>
                <a:cs typeface="+mn-ea"/>
                <a:sym typeface="+mn-lt"/>
              </a:rPr>
              <a:t>PE</a:t>
            </a:r>
            <a:r>
              <a:rPr lang="zh-TW" altLang="en-US" sz="2000" dirty="0">
                <a:latin typeface="+mn-lt"/>
                <a:ea typeface="+mn-ea"/>
                <a:cs typeface="+mn-ea"/>
                <a:sym typeface="+mn-lt"/>
              </a:rPr>
              <a:t>在内的所有生产人员最忙的时候</a:t>
            </a:r>
            <a:r>
              <a:rPr lang="en-US" altLang="zh-TW" sz="2000" dirty="0">
                <a:latin typeface="+mn-lt"/>
                <a:ea typeface="+mn-ea"/>
                <a:cs typeface="+mn-ea"/>
                <a:sym typeface="+mn-lt"/>
              </a:rPr>
              <a:t>,</a:t>
            </a:r>
            <a:r>
              <a:rPr lang="zh-TW" altLang="en-US" sz="2000" dirty="0">
                <a:latin typeface="+mn-lt"/>
                <a:ea typeface="+mn-ea"/>
                <a:cs typeface="+mn-ea"/>
                <a:sym typeface="+mn-lt"/>
              </a:rPr>
              <a:t>这是因为投入新机种意味着产生新问题</a:t>
            </a:r>
            <a:r>
              <a:rPr lang="en-US" altLang="zh-TW" sz="2000" dirty="0">
                <a:latin typeface="+mn-lt"/>
                <a:ea typeface="+mn-ea"/>
                <a:cs typeface="+mn-ea"/>
                <a:sym typeface="+mn-lt"/>
              </a:rPr>
              <a:t>,</a:t>
            </a:r>
            <a:r>
              <a:rPr lang="zh-TW" altLang="en-US" sz="2000" dirty="0">
                <a:latin typeface="+mn-lt"/>
                <a:ea typeface="+mn-ea"/>
                <a:cs typeface="+mn-ea"/>
                <a:sym typeface="+mn-lt"/>
              </a:rPr>
              <a:t>好像这种情况下发生问题是正常的</a:t>
            </a:r>
            <a:r>
              <a:rPr lang="en-US" altLang="zh-TW" sz="2000" dirty="0">
                <a:latin typeface="+mn-lt"/>
                <a:ea typeface="+mn-ea"/>
                <a:cs typeface="+mn-ea"/>
                <a:sym typeface="+mn-lt"/>
              </a:rPr>
              <a:t>,</a:t>
            </a:r>
            <a:r>
              <a:rPr lang="zh-TW" altLang="en-US" sz="2000" dirty="0">
                <a:latin typeface="+mn-lt"/>
                <a:ea typeface="+mn-ea"/>
                <a:cs typeface="+mn-ea"/>
                <a:sym typeface="+mn-lt"/>
              </a:rPr>
              <a:t>而不发生问题倒有点奇怪了</a:t>
            </a:r>
            <a:r>
              <a:rPr lang="en-US" altLang="zh-TW" sz="2000" dirty="0">
                <a:latin typeface="+mn-lt"/>
                <a:ea typeface="+mn-ea"/>
                <a:cs typeface="+mn-ea"/>
                <a:sym typeface="+mn-lt"/>
              </a:rPr>
              <a:t>.</a:t>
            </a:r>
            <a:r>
              <a:rPr lang="zh-TW" altLang="en-US" sz="2000" dirty="0">
                <a:latin typeface="+mn-lt"/>
                <a:ea typeface="+mn-ea"/>
                <a:cs typeface="+mn-ea"/>
                <a:sym typeface="+mn-lt"/>
              </a:rPr>
              <a:t>所以</a:t>
            </a:r>
            <a:r>
              <a:rPr lang="en-US" altLang="zh-TW" sz="2000" dirty="0">
                <a:latin typeface="+mn-lt"/>
                <a:ea typeface="+mn-ea"/>
                <a:cs typeface="+mn-ea"/>
                <a:sym typeface="+mn-lt"/>
              </a:rPr>
              <a:t>,PE</a:t>
            </a:r>
            <a:r>
              <a:rPr lang="zh-TW" altLang="en-US" sz="2000" dirty="0">
                <a:latin typeface="+mn-lt"/>
                <a:ea typeface="+mn-ea"/>
                <a:cs typeface="+mn-ea"/>
                <a:sym typeface="+mn-lt"/>
              </a:rPr>
              <a:t>在此阶段的任务是比较艰巨的</a:t>
            </a:r>
            <a:r>
              <a:rPr lang="en-US" altLang="zh-TW" sz="2000" dirty="0">
                <a:latin typeface="+mn-lt"/>
                <a:ea typeface="+mn-ea"/>
                <a:cs typeface="+mn-ea"/>
                <a:sym typeface="+mn-lt"/>
              </a:rPr>
              <a:t>.PE</a:t>
            </a:r>
            <a:r>
              <a:rPr lang="zh-TW" altLang="en-US" sz="2000" dirty="0">
                <a:latin typeface="+mn-lt"/>
                <a:ea typeface="+mn-ea"/>
                <a:cs typeface="+mn-ea"/>
                <a:sym typeface="+mn-lt"/>
              </a:rPr>
              <a:t>人员跟踪新机种试产的步骤</a:t>
            </a:r>
            <a:r>
              <a:rPr lang="en-US" altLang="zh-TW" sz="2000" dirty="0">
                <a:latin typeface="+mn-lt"/>
                <a:ea typeface="+mn-ea"/>
                <a:cs typeface="+mn-ea"/>
                <a:sym typeface="+mn-lt"/>
              </a:rPr>
              <a:t>:</a:t>
            </a:r>
          </a:p>
        </p:txBody>
      </p:sp>
      <p:sp>
        <p:nvSpPr>
          <p:cNvPr id="4" name="文本框 3">
            <a:extLst>
              <a:ext uri="{FF2B5EF4-FFF2-40B4-BE49-F238E27FC236}">
                <a16:creationId xmlns:a16="http://schemas.microsoft.com/office/drawing/2014/main" id="{2C85A094-97BD-43C6-898A-28414BB58785}"/>
              </a:ext>
            </a:extLst>
          </p:cNvPr>
          <p:cNvSpPr txBox="1"/>
          <p:nvPr/>
        </p:nvSpPr>
        <p:spPr>
          <a:xfrm>
            <a:off x="4073203" y="144240"/>
            <a:ext cx="7154043" cy="700769"/>
          </a:xfrm>
          <a:prstGeom prst="rect">
            <a:avLst/>
          </a:prstGeom>
          <a:noFill/>
          <a:effectLst/>
        </p:spPr>
        <p:txBody>
          <a:bodyPr>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  </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PE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的工作任务</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90" name="AutoShape 2">
            <a:extLst>
              <a:ext uri="{FF2B5EF4-FFF2-40B4-BE49-F238E27FC236}">
                <a16:creationId xmlns:a16="http://schemas.microsoft.com/office/drawing/2014/main" id="{EBBC89D2-6C14-46C3-B275-8FF91BF40B6A}"/>
              </a:ext>
            </a:extLst>
          </p:cNvPr>
          <p:cNvSpPr>
            <a:spLocks noChangeArrowheads="1"/>
          </p:cNvSpPr>
          <p:nvPr/>
        </p:nvSpPr>
        <p:spPr bwMode="auto">
          <a:xfrm>
            <a:off x="1514475" y="1584325"/>
            <a:ext cx="5646738" cy="519113"/>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通过生产计划了解生产状况</a:t>
            </a:r>
          </a:p>
        </p:txBody>
      </p:sp>
      <p:sp>
        <p:nvSpPr>
          <p:cNvPr id="114691" name="AutoShape 3">
            <a:extLst>
              <a:ext uri="{FF2B5EF4-FFF2-40B4-BE49-F238E27FC236}">
                <a16:creationId xmlns:a16="http://schemas.microsoft.com/office/drawing/2014/main" id="{47F6EB65-A8F6-4794-8B83-40FFAD6FAE92}"/>
              </a:ext>
            </a:extLst>
          </p:cNvPr>
          <p:cNvSpPr>
            <a:spLocks noChangeArrowheads="1"/>
          </p:cNvSpPr>
          <p:nvPr/>
        </p:nvSpPr>
        <p:spPr bwMode="auto">
          <a:xfrm>
            <a:off x="1501775" y="2447925"/>
            <a:ext cx="5646738" cy="520700"/>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发现新机种生产并作好准备</a:t>
            </a:r>
          </a:p>
        </p:txBody>
      </p:sp>
      <p:sp>
        <p:nvSpPr>
          <p:cNvPr id="114692" name="AutoShape 4">
            <a:extLst>
              <a:ext uri="{FF2B5EF4-FFF2-40B4-BE49-F238E27FC236}">
                <a16:creationId xmlns:a16="http://schemas.microsoft.com/office/drawing/2014/main" id="{4314559D-6FF7-47D1-9C9F-3266C8C5AFC8}"/>
              </a:ext>
            </a:extLst>
          </p:cNvPr>
          <p:cNvSpPr>
            <a:spLocks noChangeArrowheads="1"/>
          </p:cNvSpPr>
          <p:nvPr/>
        </p:nvSpPr>
        <p:spPr bwMode="auto">
          <a:xfrm>
            <a:off x="1501775" y="3357563"/>
            <a:ext cx="5646738" cy="520700"/>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调查</a:t>
            </a:r>
            <a:r>
              <a:rPr lang="en-US" altLang="zh-TW" sz="2000">
                <a:cs typeface="+mn-ea"/>
                <a:sym typeface="+mn-lt"/>
              </a:rPr>
              <a:t>`</a:t>
            </a:r>
            <a:r>
              <a:rPr lang="zh-TW" altLang="en-US" sz="2000">
                <a:cs typeface="+mn-ea"/>
                <a:sym typeface="+mn-lt"/>
              </a:rPr>
              <a:t>确认和掌握新产品的制造信息</a:t>
            </a:r>
          </a:p>
        </p:txBody>
      </p:sp>
      <p:sp>
        <p:nvSpPr>
          <p:cNvPr id="114693" name="AutoShape 5">
            <a:extLst>
              <a:ext uri="{FF2B5EF4-FFF2-40B4-BE49-F238E27FC236}">
                <a16:creationId xmlns:a16="http://schemas.microsoft.com/office/drawing/2014/main" id="{4821A14A-5E0D-4F19-B3E5-3CE9596DC8E3}"/>
              </a:ext>
            </a:extLst>
          </p:cNvPr>
          <p:cNvSpPr>
            <a:spLocks noChangeArrowheads="1"/>
          </p:cNvSpPr>
          <p:nvPr/>
        </p:nvSpPr>
        <p:spPr bwMode="auto">
          <a:xfrm>
            <a:off x="1514475" y="4268788"/>
            <a:ext cx="5646738" cy="519112"/>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新机种投产的当天亲临现场</a:t>
            </a:r>
          </a:p>
        </p:txBody>
      </p:sp>
      <p:sp>
        <p:nvSpPr>
          <p:cNvPr id="114694" name="AutoShape 6">
            <a:extLst>
              <a:ext uri="{FF2B5EF4-FFF2-40B4-BE49-F238E27FC236}">
                <a16:creationId xmlns:a16="http://schemas.microsoft.com/office/drawing/2014/main" id="{7C6584C8-695C-409D-BD00-6ACD04F0A072}"/>
              </a:ext>
            </a:extLst>
          </p:cNvPr>
          <p:cNvSpPr>
            <a:spLocks noChangeArrowheads="1"/>
          </p:cNvSpPr>
          <p:nvPr/>
        </p:nvSpPr>
        <p:spPr bwMode="auto">
          <a:xfrm>
            <a:off x="1514475" y="5178425"/>
            <a:ext cx="5646738" cy="519113"/>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观摩新机种生产</a:t>
            </a:r>
            <a:r>
              <a:rPr lang="en-US" altLang="zh-TW" sz="2000">
                <a:cs typeface="+mn-ea"/>
                <a:sym typeface="+mn-lt"/>
              </a:rPr>
              <a:t>`</a:t>
            </a:r>
            <a:r>
              <a:rPr lang="zh-TW" altLang="en-US" sz="2000">
                <a:cs typeface="+mn-ea"/>
                <a:sym typeface="+mn-lt"/>
              </a:rPr>
              <a:t>记录问题点</a:t>
            </a:r>
          </a:p>
        </p:txBody>
      </p:sp>
      <p:sp>
        <p:nvSpPr>
          <p:cNvPr id="114695" name="AutoShape 7">
            <a:extLst>
              <a:ext uri="{FF2B5EF4-FFF2-40B4-BE49-F238E27FC236}">
                <a16:creationId xmlns:a16="http://schemas.microsoft.com/office/drawing/2014/main" id="{5246D0D1-FDB7-4CDC-9747-9C6F400EC83B}"/>
              </a:ext>
            </a:extLst>
          </p:cNvPr>
          <p:cNvSpPr>
            <a:spLocks noChangeArrowheads="1"/>
          </p:cNvSpPr>
          <p:nvPr/>
        </p:nvSpPr>
        <p:spPr bwMode="auto">
          <a:xfrm>
            <a:off x="1514475" y="6110288"/>
            <a:ext cx="5646738" cy="519112"/>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接收生产问题点的通报</a:t>
            </a:r>
          </a:p>
        </p:txBody>
      </p:sp>
      <p:sp>
        <p:nvSpPr>
          <p:cNvPr id="114696" name="AutoShape 8">
            <a:extLst>
              <a:ext uri="{FF2B5EF4-FFF2-40B4-BE49-F238E27FC236}">
                <a16:creationId xmlns:a16="http://schemas.microsoft.com/office/drawing/2014/main" id="{63CA2A4F-07BE-4D33-BF38-8BDF77ABACFD}"/>
              </a:ext>
            </a:extLst>
          </p:cNvPr>
          <p:cNvSpPr>
            <a:spLocks noChangeArrowheads="1"/>
          </p:cNvSpPr>
          <p:nvPr/>
        </p:nvSpPr>
        <p:spPr bwMode="auto">
          <a:xfrm>
            <a:off x="1519238" y="7040563"/>
            <a:ext cx="5646737" cy="520700"/>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分析生产问题点</a:t>
            </a:r>
            <a:r>
              <a:rPr lang="en-US" altLang="zh-TW" sz="2000">
                <a:cs typeface="+mn-ea"/>
                <a:sym typeface="+mn-lt"/>
              </a:rPr>
              <a:t>`</a:t>
            </a:r>
            <a:r>
              <a:rPr lang="zh-TW" altLang="en-US" sz="2000">
                <a:cs typeface="+mn-ea"/>
                <a:sym typeface="+mn-lt"/>
              </a:rPr>
              <a:t>研究对策</a:t>
            </a:r>
          </a:p>
        </p:txBody>
      </p:sp>
      <p:sp>
        <p:nvSpPr>
          <p:cNvPr id="114697" name="AutoShape 9">
            <a:extLst>
              <a:ext uri="{FF2B5EF4-FFF2-40B4-BE49-F238E27FC236}">
                <a16:creationId xmlns:a16="http://schemas.microsoft.com/office/drawing/2014/main" id="{05938A28-F221-4CB1-8AA2-A2FE9FB09321}"/>
              </a:ext>
            </a:extLst>
          </p:cNvPr>
          <p:cNvSpPr>
            <a:spLocks noChangeArrowheads="1"/>
          </p:cNvSpPr>
          <p:nvPr/>
        </p:nvSpPr>
        <p:spPr bwMode="auto">
          <a:xfrm>
            <a:off x="1514475" y="7929563"/>
            <a:ext cx="5646738" cy="519112"/>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通报对策措施并跟踪效果</a:t>
            </a:r>
          </a:p>
        </p:txBody>
      </p:sp>
      <p:sp>
        <p:nvSpPr>
          <p:cNvPr id="123914" name="Text Box 10">
            <a:extLst>
              <a:ext uri="{FF2B5EF4-FFF2-40B4-BE49-F238E27FC236}">
                <a16:creationId xmlns:a16="http://schemas.microsoft.com/office/drawing/2014/main" id="{CDCEF607-D5DC-4238-BF08-96A0BEEAEB84}"/>
              </a:ext>
            </a:extLst>
          </p:cNvPr>
          <p:cNvSpPr txBox="1">
            <a:spLocks noChangeArrowheads="1"/>
          </p:cNvSpPr>
          <p:nvPr/>
        </p:nvSpPr>
        <p:spPr bwMode="auto">
          <a:xfrm>
            <a:off x="7908925" y="1557338"/>
            <a:ext cx="5472113"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是否有新机种的生产排期</a:t>
            </a:r>
          </a:p>
        </p:txBody>
      </p:sp>
      <p:sp>
        <p:nvSpPr>
          <p:cNvPr id="123915" name="Text Box 11">
            <a:extLst>
              <a:ext uri="{FF2B5EF4-FFF2-40B4-BE49-F238E27FC236}">
                <a16:creationId xmlns:a16="http://schemas.microsoft.com/office/drawing/2014/main" id="{420C93CC-BB87-42C7-8AEC-E6365A834F6D}"/>
              </a:ext>
            </a:extLst>
          </p:cNvPr>
          <p:cNvSpPr txBox="1">
            <a:spLocks noChangeArrowheads="1"/>
          </p:cNvSpPr>
          <p:nvPr/>
        </p:nvSpPr>
        <p:spPr bwMode="auto">
          <a:xfrm>
            <a:off x="7927975" y="2403475"/>
            <a:ext cx="5014913"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dirty="0">
                <a:latin typeface="+mn-lt"/>
                <a:ea typeface="+mn-ea"/>
                <a:cs typeface="+mn-ea"/>
                <a:sym typeface="+mn-lt"/>
              </a:rPr>
              <a:t>生产日期</a:t>
            </a:r>
            <a:r>
              <a:rPr lang="en-US" altLang="zh-TW" sz="2000" dirty="0">
                <a:latin typeface="+mn-lt"/>
                <a:ea typeface="+mn-ea"/>
                <a:cs typeface="+mn-ea"/>
                <a:sym typeface="+mn-lt"/>
              </a:rPr>
              <a:t>`</a:t>
            </a:r>
            <a:r>
              <a:rPr lang="zh-TW" altLang="en-US" sz="2000" dirty="0">
                <a:latin typeface="+mn-lt"/>
                <a:ea typeface="+mn-ea"/>
                <a:cs typeface="+mn-ea"/>
                <a:sym typeface="+mn-lt"/>
              </a:rPr>
              <a:t>机型</a:t>
            </a:r>
            <a:r>
              <a:rPr lang="en-US" altLang="zh-TW" sz="2000" dirty="0">
                <a:latin typeface="+mn-lt"/>
                <a:ea typeface="+mn-ea"/>
                <a:cs typeface="+mn-ea"/>
                <a:sym typeface="+mn-lt"/>
              </a:rPr>
              <a:t>`</a:t>
            </a:r>
            <a:r>
              <a:rPr lang="zh-TW" altLang="en-US" sz="2000" dirty="0">
                <a:latin typeface="+mn-lt"/>
                <a:ea typeface="+mn-ea"/>
                <a:cs typeface="+mn-ea"/>
                <a:sym typeface="+mn-lt"/>
              </a:rPr>
              <a:t>生产数</a:t>
            </a:r>
          </a:p>
        </p:txBody>
      </p:sp>
      <p:sp>
        <p:nvSpPr>
          <p:cNvPr id="123916" name="Text Box 12">
            <a:extLst>
              <a:ext uri="{FF2B5EF4-FFF2-40B4-BE49-F238E27FC236}">
                <a16:creationId xmlns:a16="http://schemas.microsoft.com/office/drawing/2014/main" id="{A66C0065-D4BB-4710-B270-8F6EEA28E593}"/>
              </a:ext>
            </a:extLst>
          </p:cNvPr>
          <p:cNvSpPr txBox="1">
            <a:spLocks noChangeArrowheads="1"/>
          </p:cNvSpPr>
          <p:nvPr/>
        </p:nvSpPr>
        <p:spPr bwMode="auto">
          <a:xfrm>
            <a:off x="7913688" y="3398838"/>
            <a:ext cx="5472112"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dirty="0">
                <a:latin typeface="+mn-lt"/>
                <a:ea typeface="+mn-ea"/>
                <a:cs typeface="+mn-ea"/>
                <a:sym typeface="+mn-lt"/>
              </a:rPr>
              <a:t>监控计划</a:t>
            </a:r>
            <a:r>
              <a:rPr lang="en-US" altLang="zh-TW" sz="2000" dirty="0">
                <a:latin typeface="+mn-lt"/>
                <a:ea typeface="+mn-ea"/>
                <a:cs typeface="+mn-ea"/>
                <a:sym typeface="+mn-lt"/>
              </a:rPr>
              <a:t>`</a:t>
            </a:r>
            <a:r>
              <a:rPr lang="zh-TW" altLang="en-US" sz="2000" dirty="0">
                <a:latin typeface="+mn-lt"/>
                <a:ea typeface="+mn-ea"/>
                <a:cs typeface="+mn-ea"/>
                <a:sym typeface="+mn-lt"/>
              </a:rPr>
              <a:t>技朮标准</a:t>
            </a:r>
            <a:r>
              <a:rPr lang="en-US" altLang="zh-TW" sz="2000" dirty="0">
                <a:latin typeface="+mn-lt"/>
                <a:ea typeface="+mn-ea"/>
                <a:cs typeface="+mn-ea"/>
                <a:sym typeface="+mn-lt"/>
              </a:rPr>
              <a:t>`</a:t>
            </a:r>
            <a:r>
              <a:rPr lang="zh-TW" altLang="en-US" sz="2000" dirty="0">
                <a:latin typeface="+mn-lt"/>
                <a:ea typeface="+mn-ea"/>
                <a:cs typeface="+mn-ea"/>
                <a:sym typeface="+mn-lt"/>
              </a:rPr>
              <a:t>工艺</a:t>
            </a:r>
          </a:p>
        </p:txBody>
      </p:sp>
      <p:sp>
        <p:nvSpPr>
          <p:cNvPr id="123917" name="Text Box 13">
            <a:extLst>
              <a:ext uri="{FF2B5EF4-FFF2-40B4-BE49-F238E27FC236}">
                <a16:creationId xmlns:a16="http://schemas.microsoft.com/office/drawing/2014/main" id="{221D580F-0599-489A-A221-ED1FE8EC0DA1}"/>
              </a:ext>
            </a:extLst>
          </p:cNvPr>
          <p:cNvSpPr txBox="1">
            <a:spLocks noChangeArrowheads="1"/>
          </p:cNvSpPr>
          <p:nvPr/>
        </p:nvSpPr>
        <p:spPr bwMode="auto">
          <a:xfrm>
            <a:off x="7908925" y="4337050"/>
            <a:ext cx="5927725"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dirty="0">
                <a:latin typeface="+mn-lt"/>
                <a:ea typeface="+mn-ea"/>
                <a:cs typeface="+mn-ea"/>
                <a:sym typeface="+mn-lt"/>
              </a:rPr>
              <a:t>获取第一手的资料</a:t>
            </a:r>
          </a:p>
        </p:txBody>
      </p:sp>
      <p:sp>
        <p:nvSpPr>
          <p:cNvPr id="123918" name="Text Box 14">
            <a:extLst>
              <a:ext uri="{FF2B5EF4-FFF2-40B4-BE49-F238E27FC236}">
                <a16:creationId xmlns:a16="http://schemas.microsoft.com/office/drawing/2014/main" id="{45D0F6A7-923A-423A-B72F-CEF1D938C6EA}"/>
              </a:ext>
            </a:extLst>
          </p:cNvPr>
          <p:cNvSpPr txBox="1">
            <a:spLocks noChangeArrowheads="1"/>
          </p:cNvSpPr>
          <p:nvPr/>
        </p:nvSpPr>
        <p:spPr bwMode="auto">
          <a:xfrm>
            <a:off x="7962900" y="5291138"/>
            <a:ext cx="5927725"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dirty="0">
                <a:latin typeface="+mn-lt"/>
                <a:ea typeface="+mn-ea"/>
                <a:cs typeface="+mn-ea"/>
                <a:sym typeface="+mn-lt"/>
              </a:rPr>
              <a:t>备忘</a:t>
            </a:r>
            <a:r>
              <a:rPr lang="en-US" altLang="zh-TW" sz="2000" dirty="0">
                <a:latin typeface="+mn-lt"/>
                <a:ea typeface="+mn-ea"/>
                <a:cs typeface="+mn-ea"/>
                <a:sym typeface="+mn-lt"/>
              </a:rPr>
              <a:t>`</a:t>
            </a:r>
            <a:r>
              <a:rPr lang="zh-TW" altLang="en-US" sz="2000" dirty="0">
                <a:latin typeface="+mn-lt"/>
                <a:ea typeface="+mn-ea"/>
                <a:cs typeface="+mn-ea"/>
                <a:sym typeface="+mn-lt"/>
              </a:rPr>
              <a:t>先知先觉</a:t>
            </a:r>
          </a:p>
        </p:txBody>
      </p:sp>
      <p:sp>
        <p:nvSpPr>
          <p:cNvPr id="123919" name="Text Box 15">
            <a:extLst>
              <a:ext uri="{FF2B5EF4-FFF2-40B4-BE49-F238E27FC236}">
                <a16:creationId xmlns:a16="http://schemas.microsoft.com/office/drawing/2014/main" id="{27A4CEC7-282C-428B-A934-7C8971419750}"/>
              </a:ext>
            </a:extLst>
          </p:cNvPr>
          <p:cNvSpPr txBox="1">
            <a:spLocks noChangeArrowheads="1"/>
          </p:cNvSpPr>
          <p:nvPr/>
        </p:nvSpPr>
        <p:spPr bwMode="auto">
          <a:xfrm>
            <a:off x="7961313" y="6235700"/>
            <a:ext cx="5472112"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dirty="0">
                <a:latin typeface="+mn-lt"/>
                <a:ea typeface="+mn-ea"/>
                <a:cs typeface="+mn-ea"/>
                <a:sym typeface="+mn-lt"/>
              </a:rPr>
              <a:t>生产</a:t>
            </a:r>
            <a:r>
              <a:rPr lang="en-US" altLang="zh-TW" sz="2000" dirty="0">
                <a:latin typeface="+mn-lt"/>
                <a:ea typeface="+mn-ea"/>
                <a:cs typeface="+mn-ea"/>
                <a:sym typeface="+mn-lt"/>
              </a:rPr>
              <a:t>`</a:t>
            </a:r>
            <a:r>
              <a:rPr lang="zh-TW" altLang="en-US" sz="2000" dirty="0">
                <a:latin typeface="+mn-lt"/>
                <a:ea typeface="+mn-ea"/>
                <a:cs typeface="+mn-ea"/>
                <a:sym typeface="+mn-lt"/>
              </a:rPr>
              <a:t>品管等部门的通报</a:t>
            </a:r>
          </a:p>
        </p:txBody>
      </p:sp>
      <p:sp>
        <p:nvSpPr>
          <p:cNvPr id="123920" name="Text Box 16">
            <a:extLst>
              <a:ext uri="{FF2B5EF4-FFF2-40B4-BE49-F238E27FC236}">
                <a16:creationId xmlns:a16="http://schemas.microsoft.com/office/drawing/2014/main" id="{1918328B-7E2A-4F87-B4A1-D018706DAA3E}"/>
              </a:ext>
            </a:extLst>
          </p:cNvPr>
          <p:cNvSpPr txBox="1">
            <a:spLocks noChangeArrowheads="1"/>
          </p:cNvSpPr>
          <p:nvPr/>
        </p:nvSpPr>
        <p:spPr bwMode="auto">
          <a:xfrm>
            <a:off x="7927975" y="7091363"/>
            <a:ext cx="5927725"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dirty="0">
                <a:latin typeface="+mn-lt"/>
                <a:ea typeface="+mn-ea"/>
                <a:cs typeface="+mn-ea"/>
                <a:sym typeface="+mn-lt"/>
              </a:rPr>
              <a:t>心中有数好对策</a:t>
            </a:r>
          </a:p>
        </p:txBody>
      </p:sp>
      <p:sp>
        <p:nvSpPr>
          <p:cNvPr id="123921" name="Text Box 17">
            <a:extLst>
              <a:ext uri="{FF2B5EF4-FFF2-40B4-BE49-F238E27FC236}">
                <a16:creationId xmlns:a16="http://schemas.microsoft.com/office/drawing/2014/main" id="{BB667319-5E3C-4F73-BDC5-AE88C7C79F9B}"/>
              </a:ext>
            </a:extLst>
          </p:cNvPr>
          <p:cNvSpPr txBox="1">
            <a:spLocks noChangeArrowheads="1"/>
          </p:cNvSpPr>
          <p:nvPr/>
        </p:nvSpPr>
        <p:spPr bwMode="auto">
          <a:xfrm>
            <a:off x="7961313" y="8059738"/>
            <a:ext cx="5927725"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dirty="0">
                <a:latin typeface="+mn-lt"/>
                <a:ea typeface="+mn-ea"/>
                <a:cs typeface="+mn-ea"/>
                <a:sym typeface="+mn-lt"/>
              </a:rPr>
              <a:t>实现彻底改善</a:t>
            </a:r>
          </a:p>
        </p:txBody>
      </p:sp>
      <p:sp>
        <p:nvSpPr>
          <p:cNvPr id="19" name="文本框 18">
            <a:extLst>
              <a:ext uri="{FF2B5EF4-FFF2-40B4-BE49-F238E27FC236}">
                <a16:creationId xmlns:a16="http://schemas.microsoft.com/office/drawing/2014/main" id="{732ACAFB-0394-412D-A172-8E893DAD331A}"/>
              </a:ext>
            </a:extLst>
          </p:cNvPr>
          <p:cNvSpPr txBox="1"/>
          <p:nvPr/>
        </p:nvSpPr>
        <p:spPr>
          <a:xfrm>
            <a:off x="4073203" y="144240"/>
            <a:ext cx="7154043" cy="700769"/>
          </a:xfrm>
          <a:prstGeom prst="rect">
            <a:avLst/>
          </a:prstGeom>
          <a:noFill/>
          <a:effectLst/>
        </p:spPr>
        <p:txBody>
          <a:bodyPr>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跟踪试产新机种</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9"/>
                                        </p:tgtEl>
                                        <p:attrNameLst>
                                          <p:attrName>style.visibility</p:attrName>
                                        </p:attrNameLst>
                                      </p:cBhvr>
                                      <p:to>
                                        <p:strVal val="visible"/>
                                      </p:to>
                                    </p:set>
                                    <p:anim calcmode="lin" valueType="num">
                                      <p:cBhvr>
                                        <p:cTn id="7" dur="500" fill="hold"/>
                                        <p:tgtEl>
                                          <p:spTgt spid="19"/>
                                        </p:tgtEl>
                                        <p:attrNameLst>
                                          <p:attrName>ppt_w</p:attrName>
                                        </p:attrNameLst>
                                      </p:cBhvr>
                                      <p:tavLst>
                                        <p:tav tm="0">
                                          <p:val>
                                            <p:fltVal val="0"/>
                                          </p:val>
                                        </p:tav>
                                        <p:tav tm="100000">
                                          <p:val>
                                            <p:strVal val="#ppt_w"/>
                                          </p:val>
                                        </p:tav>
                                      </p:tavLst>
                                    </p:anim>
                                    <p:anim calcmode="lin" valueType="num">
                                      <p:cBhvr>
                                        <p:cTn id="8" dur="500" fill="hold"/>
                                        <p:tgtEl>
                                          <p:spTgt spid="1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930" name="Text Box 2">
            <a:extLst>
              <a:ext uri="{FF2B5EF4-FFF2-40B4-BE49-F238E27FC236}">
                <a16:creationId xmlns:a16="http://schemas.microsoft.com/office/drawing/2014/main" id="{48F752A6-CE20-47E8-91F1-9A47F601152C}"/>
              </a:ext>
            </a:extLst>
          </p:cNvPr>
          <p:cNvSpPr txBox="1">
            <a:spLocks noChangeArrowheads="1"/>
          </p:cNvSpPr>
          <p:nvPr/>
        </p:nvSpPr>
        <p:spPr bwMode="auto">
          <a:xfrm>
            <a:off x="1508125" y="2232025"/>
            <a:ext cx="13681075" cy="3795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试产新产品时往往会有一大摞的问题</a:t>
            </a:r>
            <a:r>
              <a:rPr lang="en-US" altLang="zh-TW" sz="2000" dirty="0">
                <a:latin typeface="+mn-lt"/>
                <a:ea typeface="+mn-ea"/>
                <a:cs typeface="+mn-ea"/>
                <a:sym typeface="+mn-lt"/>
              </a:rPr>
              <a:t>,</a:t>
            </a:r>
            <a:r>
              <a:rPr lang="zh-TW" altLang="en-US" sz="2000" dirty="0">
                <a:latin typeface="+mn-lt"/>
                <a:ea typeface="+mn-ea"/>
                <a:cs typeface="+mn-ea"/>
                <a:sym typeface="+mn-lt"/>
              </a:rPr>
              <a:t>面对着诸多的问题</a:t>
            </a:r>
            <a:r>
              <a:rPr lang="en-US" altLang="zh-TW" sz="2000" dirty="0">
                <a:latin typeface="+mn-lt"/>
                <a:ea typeface="+mn-ea"/>
                <a:cs typeface="+mn-ea"/>
                <a:sym typeface="+mn-lt"/>
              </a:rPr>
              <a:t>,</a:t>
            </a:r>
            <a:r>
              <a:rPr lang="zh-TW" altLang="en-US" sz="2000" dirty="0">
                <a:latin typeface="+mn-lt"/>
                <a:ea typeface="+mn-ea"/>
                <a:cs typeface="+mn-ea"/>
                <a:sym typeface="+mn-lt"/>
              </a:rPr>
              <a:t>精明的</a:t>
            </a:r>
            <a:r>
              <a:rPr lang="en-US" altLang="zh-TW" sz="2000" dirty="0">
                <a:latin typeface="+mn-lt"/>
                <a:ea typeface="+mn-ea"/>
                <a:cs typeface="+mn-ea"/>
                <a:sym typeface="+mn-lt"/>
              </a:rPr>
              <a:t>PE</a:t>
            </a:r>
            <a:r>
              <a:rPr lang="zh-TW" altLang="en-US" sz="2000" dirty="0">
                <a:latin typeface="+mn-lt"/>
                <a:ea typeface="+mn-ea"/>
                <a:cs typeface="+mn-ea"/>
                <a:sym typeface="+mn-lt"/>
              </a:rPr>
              <a:t>人员会根据问题的性颀如轻</a:t>
            </a:r>
            <a:r>
              <a:rPr lang="en-US" altLang="zh-TW" sz="2000" dirty="0">
                <a:latin typeface="+mn-lt"/>
                <a:ea typeface="+mn-ea"/>
                <a:cs typeface="+mn-ea"/>
                <a:sym typeface="+mn-lt"/>
              </a:rPr>
              <a:t>`</a:t>
            </a:r>
            <a:r>
              <a:rPr lang="zh-TW" altLang="en-US" sz="2000" dirty="0">
                <a:latin typeface="+mn-lt"/>
                <a:ea typeface="+mn-ea"/>
                <a:cs typeface="+mn-ea"/>
                <a:sym typeface="+mn-lt"/>
              </a:rPr>
              <a:t>重</a:t>
            </a:r>
            <a:r>
              <a:rPr lang="en-US" altLang="zh-TW" sz="2000" dirty="0">
                <a:latin typeface="+mn-lt"/>
                <a:ea typeface="+mn-ea"/>
                <a:cs typeface="+mn-ea"/>
                <a:sym typeface="+mn-lt"/>
              </a:rPr>
              <a:t>`</a:t>
            </a:r>
            <a:r>
              <a:rPr lang="zh-TW" altLang="en-US" sz="2000" dirty="0">
                <a:latin typeface="+mn-lt"/>
                <a:ea typeface="+mn-ea"/>
                <a:cs typeface="+mn-ea"/>
                <a:sym typeface="+mn-lt"/>
              </a:rPr>
              <a:t>缓</a:t>
            </a:r>
            <a:r>
              <a:rPr lang="en-US" altLang="zh-TW" sz="2000" dirty="0">
                <a:latin typeface="+mn-lt"/>
                <a:ea typeface="+mn-ea"/>
                <a:cs typeface="+mn-ea"/>
                <a:sym typeface="+mn-lt"/>
              </a:rPr>
              <a:t>`</a:t>
            </a:r>
            <a:r>
              <a:rPr lang="zh-TW" altLang="en-US" sz="2000" dirty="0">
                <a:latin typeface="+mn-lt"/>
                <a:ea typeface="+mn-ea"/>
                <a:cs typeface="+mn-ea"/>
                <a:sym typeface="+mn-lt"/>
              </a:rPr>
              <a:t>急等情况而区别对待</a:t>
            </a:r>
            <a:r>
              <a:rPr lang="en-US" altLang="zh-TW" sz="2000" dirty="0">
                <a:latin typeface="+mn-lt"/>
                <a:ea typeface="+mn-ea"/>
                <a:cs typeface="+mn-ea"/>
                <a:sym typeface="+mn-lt"/>
              </a:rPr>
              <a:t>,</a:t>
            </a:r>
            <a:r>
              <a:rPr lang="zh-TW" altLang="en-US" sz="2000" dirty="0">
                <a:latin typeface="+mn-lt"/>
                <a:ea typeface="+mn-ea"/>
                <a:cs typeface="+mn-ea"/>
                <a:sym typeface="+mn-lt"/>
              </a:rPr>
              <a:t>以确保试产能尽可能顺利进行下去</a:t>
            </a:r>
            <a:r>
              <a:rPr lang="en-US" altLang="zh-TW" sz="2000" dirty="0">
                <a:latin typeface="+mn-lt"/>
                <a:ea typeface="+mn-ea"/>
                <a:cs typeface="+mn-ea"/>
                <a:sym typeface="+mn-lt"/>
              </a:rPr>
              <a:t>.</a:t>
            </a:r>
            <a:r>
              <a:rPr lang="zh-TW" altLang="en-US" sz="2000" dirty="0">
                <a:latin typeface="+mn-lt"/>
                <a:ea typeface="+mn-ea"/>
                <a:cs typeface="+mn-ea"/>
                <a:sym typeface="+mn-lt"/>
              </a:rPr>
              <a:t>但无论怎样</a:t>
            </a:r>
            <a:r>
              <a:rPr lang="en-US" altLang="zh-TW" sz="2000" dirty="0">
                <a:latin typeface="+mn-lt"/>
                <a:ea typeface="+mn-ea"/>
                <a:cs typeface="+mn-ea"/>
                <a:sym typeface="+mn-lt"/>
              </a:rPr>
              <a:t>,</a:t>
            </a:r>
            <a:r>
              <a:rPr lang="zh-TW" altLang="en-US" sz="2000" dirty="0">
                <a:latin typeface="+mn-lt"/>
                <a:ea typeface="+mn-ea"/>
                <a:cs typeface="+mn-ea"/>
                <a:sym typeface="+mn-lt"/>
              </a:rPr>
              <a:t>所有的问题都会最终被解决而不可能把此阶段的问题带到下一阶段去</a:t>
            </a:r>
            <a:r>
              <a:rPr lang="en-US" altLang="zh-TW" sz="2000" dirty="0">
                <a:latin typeface="+mn-lt"/>
                <a:ea typeface="+mn-ea"/>
                <a:cs typeface="+mn-ea"/>
                <a:sym typeface="+mn-lt"/>
              </a:rPr>
              <a:t>.</a:t>
            </a:r>
            <a:r>
              <a:rPr lang="zh-TW" altLang="en-US" sz="2000" dirty="0">
                <a:latin typeface="+mn-lt"/>
                <a:ea typeface="+mn-ea"/>
                <a:cs typeface="+mn-ea"/>
                <a:sym typeface="+mn-lt"/>
              </a:rPr>
              <a:t>这是</a:t>
            </a:r>
            <a:r>
              <a:rPr lang="en-US" altLang="zh-TW" sz="2000" dirty="0">
                <a:latin typeface="+mn-lt"/>
                <a:ea typeface="+mn-ea"/>
                <a:cs typeface="+mn-ea"/>
                <a:sym typeface="+mn-lt"/>
              </a:rPr>
              <a:t>PE</a:t>
            </a:r>
            <a:r>
              <a:rPr lang="zh-TW" altLang="en-US" sz="2000" dirty="0">
                <a:latin typeface="+mn-lt"/>
                <a:ea typeface="+mn-ea"/>
                <a:cs typeface="+mn-ea"/>
                <a:sym typeface="+mn-lt"/>
              </a:rPr>
              <a:t>的工作风格底线</a:t>
            </a:r>
            <a:r>
              <a:rPr lang="en-US" altLang="zh-TW" sz="2000" dirty="0">
                <a:latin typeface="+mn-lt"/>
                <a:ea typeface="+mn-ea"/>
                <a:cs typeface="+mn-ea"/>
                <a:sym typeface="+mn-lt"/>
              </a:rPr>
              <a:t>,</a:t>
            </a:r>
            <a:r>
              <a:rPr lang="zh-TW" altLang="en-US" sz="2000" dirty="0">
                <a:latin typeface="+mn-lt"/>
                <a:ea typeface="+mn-ea"/>
                <a:cs typeface="+mn-ea"/>
                <a:sym typeface="+mn-lt"/>
              </a:rPr>
              <a:t>超过此线时</a:t>
            </a:r>
            <a:r>
              <a:rPr lang="en-US" altLang="zh-TW" sz="2000" dirty="0">
                <a:latin typeface="+mn-lt"/>
                <a:ea typeface="+mn-ea"/>
                <a:cs typeface="+mn-ea"/>
                <a:sym typeface="+mn-lt"/>
              </a:rPr>
              <a:t>PE</a:t>
            </a:r>
            <a:r>
              <a:rPr lang="zh-TW" altLang="en-US" sz="2000" dirty="0">
                <a:latin typeface="+mn-lt"/>
                <a:ea typeface="+mn-ea"/>
                <a:cs typeface="+mn-ea"/>
                <a:sym typeface="+mn-lt"/>
              </a:rPr>
              <a:t>的工作成效则会大打折扣</a:t>
            </a:r>
            <a:r>
              <a:rPr lang="en-US" altLang="zh-TW" sz="2000" dirty="0">
                <a:latin typeface="+mn-lt"/>
                <a:ea typeface="+mn-ea"/>
                <a:cs typeface="+mn-ea"/>
                <a:sym typeface="+mn-lt"/>
              </a:rPr>
              <a:t>,</a:t>
            </a:r>
            <a:r>
              <a:rPr lang="zh-TW" altLang="en-US" sz="2000" dirty="0">
                <a:latin typeface="+mn-lt"/>
                <a:ea typeface="+mn-ea"/>
                <a:cs typeface="+mn-ea"/>
                <a:sym typeface="+mn-lt"/>
              </a:rPr>
              <a:t>甚至造成</a:t>
            </a:r>
            <a:r>
              <a:rPr lang="en-US" altLang="zh-TW" sz="2000" dirty="0">
                <a:latin typeface="+mn-lt"/>
                <a:ea typeface="+mn-ea"/>
                <a:cs typeface="+mn-ea"/>
                <a:sym typeface="+mn-lt"/>
              </a:rPr>
              <a:t>PE</a:t>
            </a:r>
            <a:r>
              <a:rPr lang="zh-TW" altLang="en-US" sz="2000" dirty="0">
                <a:latin typeface="+mn-lt"/>
                <a:ea typeface="+mn-ea"/>
                <a:cs typeface="+mn-ea"/>
                <a:sym typeface="+mn-lt"/>
              </a:rPr>
              <a:t>工作难堪的局面</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应当明白</a:t>
            </a:r>
            <a:r>
              <a:rPr lang="en-US" altLang="zh-TW" sz="2000" dirty="0">
                <a:latin typeface="+mn-lt"/>
                <a:ea typeface="+mn-ea"/>
                <a:cs typeface="+mn-ea"/>
                <a:sym typeface="+mn-lt"/>
              </a:rPr>
              <a:t>,</a:t>
            </a:r>
            <a:r>
              <a:rPr lang="zh-TW" altLang="en-US" sz="2000" dirty="0">
                <a:latin typeface="+mn-lt"/>
                <a:ea typeface="+mn-ea"/>
                <a:cs typeface="+mn-ea"/>
                <a:sym typeface="+mn-lt"/>
              </a:rPr>
              <a:t>试产新产品是</a:t>
            </a:r>
            <a:r>
              <a:rPr lang="en-US" altLang="zh-TW" sz="2000" dirty="0">
                <a:latin typeface="+mn-lt"/>
                <a:ea typeface="+mn-ea"/>
                <a:cs typeface="+mn-ea"/>
                <a:sym typeface="+mn-lt"/>
              </a:rPr>
              <a:t>PE</a:t>
            </a:r>
            <a:r>
              <a:rPr lang="zh-TW" altLang="en-US" sz="2000" dirty="0">
                <a:latin typeface="+mn-lt"/>
                <a:ea typeface="+mn-ea"/>
                <a:cs typeface="+mn-ea"/>
                <a:sym typeface="+mn-lt"/>
              </a:rPr>
              <a:t>工作的一大关键</a:t>
            </a:r>
            <a:r>
              <a:rPr lang="en-US" altLang="zh-TW" sz="2000" dirty="0">
                <a:latin typeface="+mn-lt"/>
                <a:ea typeface="+mn-ea"/>
                <a:cs typeface="+mn-ea"/>
                <a:sym typeface="+mn-lt"/>
              </a:rPr>
              <a:t>,</a:t>
            </a:r>
            <a:r>
              <a:rPr lang="zh-TW" altLang="en-US" sz="2000" dirty="0">
                <a:latin typeface="+mn-lt"/>
                <a:ea typeface="+mn-ea"/>
                <a:cs typeface="+mn-ea"/>
                <a:sym typeface="+mn-lt"/>
              </a:rPr>
              <a:t>必须尽全力处理</a:t>
            </a:r>
            <a:r>
              <a:rPr lang="en-US" altLang="zh-TW" sz="2000" dirty="0">
                <a:latin typeface="+mn-lt"/>
                <a:ea typeface="+mn-ea"/>
                <a:cs typeface="+mn-ea"/>
                <a:sym typeface="+mn-lt"/>
              </a:rPr>
              <a:t>.</a:t>
            </a:r>
          </a:p>
          <a:p>
            <a:pPr eaLnBrk="1" hangingPunct="1">
              <a:lnSpc>
                <a:spcPct val="120000"/>
              </a:lnSpc>
              <a:defRPr/>
            </a:pPr>
            <a:r>
              <a:rPr lang="en-US" altLang="zh-TW" sz="2000" b="1" dirty="0">
                <a:latin typeface="+mn-lt"/>
                <a:ea typeface="+mn-ea"/>
                <a:cs typeface="+mn-ea"/>
                <a:sym typeface="+mn-lt"/>
              </a:rPr>
              <a:t> 2.2</a:t>
            </a:r>
            <a:r>
              <a:rPr lang="zh-TW" altLang="en-US" sz="2000" b="1" dirty="0">
                <a:latin typeface="+mn-lt"/>
                <a:ea typeface="+mn-ea"/>
                <a:cs typeface="+mn-ea"/>
                <a:sym typeface="+mn-lt"/>
              </a:rPr>
              <a:t>就地解决生产突发事故</a:t>
            </a:r>
          </a:p>
          <a:p>
            <a:pPr eaLnBrk="1" hangingPunct="1">
              <a:lnSpc>
                <a:spcPct val="120000"/>
              </a:lnSpc>
              <a:defRPr/>
            </a:pPr>
            <a:r>
              <a:rPr lang="zh-TW" altLang="en-US" sz="2000" dirty="0">
                <a:latin typeface="+mn-lt"/>
                <a:ea typeface="+mn-ea"/>
                <a:cs typeface="+mn-ea"/>
                <a:sym typeface="+mn-lt"/>
              </a:rPr>
              <a:t>       突发事故指的是突然发生的影响生产秩序正常进行的一类事故</a:t>
            </a:r>
            <a:r>
              <a:rPr lang="en-US" altLang="zh-TW" sz="2000" dirty="0">
                <a:latin typeface="+mn-lt"/>
                <a:ea typeface="+mn-ea"/>
                <a:cs typeface="+mn-ea"/>
                <a:sym typeface="+mn-lt"/>
              </a:rPr>
              <a:t>.</a:t>
            </a:r>
            <a:r>
              <a:rPr lang="zh-TW" altLang="en-US" sz="2000" dirty="0">
                <a:latin typeface="+mn-lt"/>
                <a:ea typeface="+mn-ea"/>
                <a:cs typeface="+mn-ea"/>
                <a:sym typeface="+mn-lt"/>
              </a:rPr>
              <a:t>比如在流水线生产中</a:t>
            </a:r>
            <a:r>
              <a:rPr lang="en-US" altLang="zh-TW" sz="2000" dirty="0">
                <a:latin typeface="+mn-lt"/>
                <a:ea typeface="+mn-ea"/>
                <a:cs typeface="+mn-ea"/>
                <a:sym typeface="+mn-lt"/>
              </a:rPr>
              <a:t>,</a:t>
            </a:r>
            <a:r>
              <a:rPr lang="zh-TW" altLang="en-US" sz="2000" dirty="0">
                <a:latin typeface="+mn-lt"/>
                <a:ea typeface="+mn-ea"/>
                <a:cs typeface="+mn-ea"/>
                <a:sym typeface="+mn-lt"/>
              </a:rPr>
              <a:t>调试位的输出电压突然调节不到</a:t>
            </a:r>
            <a:r>
              <a:rPr lang="en-US" altLang="zh-TW" sz="2000" dirty="0">
                <a:latin typeface="+mn-lt"/>
                <a:ea typeface="+mn-ea"/>
                <a:cs typeface="+mn-ea"/>
                <a:sym typeface="+mn-lt"/>
              </a:rPr>
              <a:t>,</a:t>
            </a:r>
            <a:r>
              <a:rPr lang="zh-TW" altLang="en-US" sz="2000" dirty="0">
                <a:latin typeface="+mn-lt"/>
                <a:ea typeface="+mn-ea"/>
                <a:cs typeface="+mn-ea"/>
                <a:sym typeface="+mn-lt"/>
              </a:rPr>
              <a:t>将造成没有合格产品产生</a:t>
            </a:r>
            <a:r>
              <a:rPr lang="en-US" altLang="zh-TW" sz="2000" dirty="0">
                <a:latin typeface="+mn-lt"/>
                <a:ea typeface="+mn-ea"/>
                <a:cs typeface="+mn-ea"/>
                <a:sym typeface="+mn-lt"/>
              </a:rPr>
              <a:t>,</a:t>
            </a:r>
            <a:r>
              <a:rPr lang="zh-TW" altLang="en-US" sz="2000" dirty="0">
                <a:latin typeface="+mn-lt"/>
                <a:ea typeface="+mn-ea"/>
                <a:cs typeface="+mn-ea"/>
                <a:sym typeface="+mn-lt"/>
              </a:rPr>
              <a:t>正常的流水秩序就此中断</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在产生突发事故的情况下</a:t>
            </a:r>
            <a:r>
              <a:rPr lang="en-US" altLang="zh-TW" sz="2000" dirty="0">
                <a:latin typeface="+mn-lt"/>
                <a:ea typeface="+mn-ea"/>
                <a:cs typeface="+mn-ea"/>
                <a:sym typeface="+mn-lt"/>
              </a:rPr>
              <a:t>,</a:t>
            </a:r>
            <a:r>
              <a:rPr lang="zh-TW" altLang="en-US" sz="2000" dirty="0">
                <a:latin typeface="+mn-lt"/>
                <a:ea typeface="+mn-ea"/>
                <a:cs typeface="+mn-ea"/>
                <a:sym typeface="+mn-lt"/>
              </a:rPr>
              <a:t>当务之急是恢复生产秩序</a:t>
            </a:r>
            <a:r>
              <a:rPr lang="en-US" altLang="zh-TW" sz="2000" dirty="0">
                <a:latin typeface="+mn-lt"/>
                <a:ea typeface="+mn-ea"/>
                <a:cs typeface="+mn-ea"/>
                <a:sym typeface="+mn-lt"/>
              </a:rPr>
              <a:t>.</a:t>
            </a:r>
            <a:r>
              <a:rPr lang="zh-TW" altLang="en-US" sz="2000" dirty="0">
                <a:latin typeface="+mn-lt"/>
                <a:ea typeface="+mn-ea"/>
                <a:cs typeface="+mn-ea"/>
                <a:sym typeface="+mn-lt"/>
              </a:rPr>
              <a:t>这就要求包括</a:t>
            </a:r>
            <a:r>
              <a:rPr lang="en-US" altLang="zh-TW" sz="2000" dirty="0">
                <a:latin typeface="+mn-lt"/>
                <a:ea typeface="+mn-ea"/>
                <a:cs typeface="+mn-ea"/>
                <a:sym typeface="+mn-lt"/>
              </a:rPr>
              <a:t>PE</a:t>
            </a:r>
            <a:r>
              <a:rPr lang="zh-TW" altLang="en-US" sz="2000" dirty="0">
                <a:latin typeface="+mn-lt"/>
                <a:ea typeface="+mn-ea"/>
                <a:cs typeface="+mn-ea"/>
                <a:sym typeface="+mn-lt"/>
              </a:rPr>
              <a:t>在内的所有生产人员想方设法</a:t>
            </a:r>
            <a:r>
              <a:rPr lang="en-US" altLang="zh-TW" sz="2000" dirty="0">
                <a:latin typeface="+mn-lt"/>
                <a:ea typeface="+mn-ea"/>
                <a:cs typeface="+mn-ea"/>
                <a:sym typeface="+mn-lt"/>
              </a:rPr>
              <a:t>`</a:t>
            </a:r>
            <a:r>
              <a:rPr lang="zh-TW" altLang="en-US" sz="2000" dirty="0">
                <a:latin typeface="+mn-lt"/>
                <a:ea typeface="+mn-ea"/>
                <a:cs typeface="+mn-ea"/>
                <a:sym typeface="+mn-lt"/>
              </a:rPr>
              <a:t>竭尽全力紧急行动</a:t>
            </a:r>
            <a:r>
              <a:rPr lang="en-US" altLang="zh-TW" sz="2000" dirty="0">
                <a:latin typeface="+mn-lt"/>
                <a:ea typeface="+mn-ea"/>
                <a:cs typeface="+mn-ea"/>
                <a:sym typeface="+mn-lt"/>
              </a:rPr>
              <a:t>.</a:t>
            </a:r>
            <a:r>
              <a:rPr lang="zh-TW" altLang="en-US" sz="2000" dirty="0">
                <a:latin typeface="+mn-lt"/>
                <a:ea typeface="+mn-ea"/>
                <a:cs typeface="+mn-ea"/>
                <a:sym typeface="+mn-lt"/>
              </a:rPr>
              <a:t>与生产直接靠近的</a:t>
            </a:r>
            <a:r>
              <a:rPr lang="en-US" altLang="zh-TW" sz="2000" dirty="0">
                <a:latin typeface="+mn-lt"/>
                <a:ea typeface="+mn-ea"/>
                <a:cs typeface="+mn-ea"/>
                <a:sym typeface="+mn-lt"/>
              </a:rPr>
              <a:t>PE</a:t>
            </a:r>
            <a:r>
              <a:rPr lang="zh-TW" altLang="en-US" sz="2000" dirty="0">
                <a:latin typeface="+mn-lt"/>
                <a:ea typeface="+mn-ea"/>
                <a:cs typeface="+mn-ea"/>
                <a:sym typeface="+mn-lt"/>
              </a:rPr>
              <a:t>是处理事故的先锋战将</a:t>
            </a:r>
            <a:r>
              <a:rPr lang="en-US" altLang="zh-TW" sz="2000" dirty="0">
                <a:latin typeface="+mn-lt"/>
                <a:ea typeface="+mn-ea"/>
                <a:cs typeface="+mn-ea"/>
                <a:sym typeface="+mn-lt"/>
              </a:rPr>
              <a:t>,</a:t>
            </a:r>
            <a:r>
              <a:rPr lang="zh-TW" altLang="en-US" sz="2000" dirty="0">
                <a:latin typeface="+mn-lt"/>
                <a:ea typeface="+mn-ea"/>
                <a:cs typeface="+mn-ea"/>
                <a:sym typeface="+mn-lt"/>
              </a:rPr>
              <a:t>他会有重点地检讨被调试的产品</a:t>
            </a:r>
            <a:r>
              <a:rPr lang="en-US" altLang="zh-TW" sz="2000" dirty="0">
                <a:latin typeface="+mn-lt"/>
                <a:ea typeface="+mn-ea"/>
                <a:cs typeface="+mn-ea"/>
                <a:sym typeface="+mn-lt"/>
              </a:rPr>
              <a:t>`</a:t>
            </a:r>
            <a:r>
              <a:rPr lang="zh-TW" altLang="en-US" sz="2000" dirty="0">
                <a:latin typeface="+mn-lt"/>
                <a:ea typeface="+mn-ea"/>
                <a:cs typeface="+mn-ea"/>
                <a:sym typeface="+mn-lt"/>
              </a:rPr>
              <a:t>所用的部件</a:t>
            </a:r>
            <a:r>
              <a:rPr lang="en-US" altLang="zh-TW" sz="2000" dirty="0">
                <a:latin typeface="+mn-lt"/>
                <a:ea typeface="+mn-ea"/>
                <a:cs typeface="+mn-ea"/>
                <a:sym typeface="+mn-lt"/>
              </a:rPr>
              <a:t>`</a:t>
            </a:r>
            <a:r>
              <a:rPr lang="zh-TW" altLang="en-US" sz="2000" dirty="0">
                <a:latin typeface="+mn-lt"/>
                <a:ea typeface="+mn-ea"/>
                <a:cs typeface="+mn-ea"/>
                <a:sym typeface="+mn-lt"/>
              </a:rPr>
              <a:t>仪器和辅助设施等环节中的可疑点</a:t>
            </a:r>
            <a:r>
              <a:rPr lang="en-US" altLang="zh-TW" sz="2000" dirty="0">
                <a:latin typeface="+mn-lt"/>
                <a:ea typeface="+mn-ea"/>
                <a:cs typeface="+mn-ea"/>
                <a:sym typeface="+mn-lt"/>
              </a:rPr>
              <a:t>,</a:t>
            </a:r>
            <a:r>
              <a:rPr lang="zh-TW" altLang="en-US" sz="2000" dirty="0">
                <a:latin typeface="+mn-lt"/>
                <a:ea typeface="+mn-ea"/>
                <a:cs typeface="+mn-ea"/>
                <a:sym typeface="+mn-lt"/>
              </a:rPr>
              <a:t>迅速查出问题</a:t>
            </a:r>
            <a:r>
              <a:rPr lang="en-US" altLang="zh-TW" sz="2000" dirty="0">
                <a:latin typeface="+mn-lt"/>
                <a:ea typeface="+mn-ea"/>
                <a:cs typeface="+mn-ea"/>
                <a:sym typeface="+mn-lt"/>
              </a:rPr>
              <a:t>,</a:t>
            </a:r>
            <a:r>
              <a:rPr lang="zh-TW" altLang="en-US" sz="2000" dirty="0">
                <a:latin typeface="+mn-lt"/>
                <a:ea typeface="+mn-ea"/>
                <a:cs typeface="+mn-ea"/>
                <a:sym typeface="+mn-lt"/>
              </a:rPr>
              <a:t>就地直接解决</a:t>
            </a:r>
            <a:r>
              <a:rPr lang="en-US" altLang="zh-TW" sz="2000" dirty="0">
                <a:latin typeface="+mn-lt"/>
                <a:ea typeface="+mn-ea"/>
                <a:cs typeface="+mn-ea"/>
                <a:sym typeface="+mn-lt"/>
              </a:rPr>
              <a:t>.</a:t>
            </a:r>
          </a:p>
        </p:txBody>
      </p:sp>
      <p:sp>
        <p:nvSpPr>
          <p:cNvPr id="4" name="文本框 3">
            <a:extLst>
              <a:ext uri="{FF2B5EF4-FFF2-40B4-BE49-F238E27FC236}">
                <a16:creationId xmlns:a16="http://schemas.microsoft.com/office/drawing/2014/main" id="{68BFA084-46AF-4F37-90AD-02065718081E}"/>
              </a:ext>
            </a:extLst>
          </p:cNvPr>
          <p:cNvSpPr txBox="1"/>
          <p:nvPr/>
        </p:nvSpPr>
        <p:spPr>
          <a:xfrm>
            <a:off x="4073203" y="144240"/>
            <a:ext cx="7154043" cy="700769"/>
          </a:xfrm>
          <a:prstGeom prst="rect">
            <a:avLst/>
          </a:prstGeom>
          <a:noFill/>
          <a:effectLst/>
        </p:spPr>
        <p:txBody>
          <a:bodyPr>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跟踪试产新机种</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954" name="Text Box 2">
            <a:extLst>
              <a:ext uri="{FF2B5EF4-FFF2-40B4-BE49-F238E27FC236}">
                <a16:creationId xmlns:a16="http://schemas.microsoft.com/office/drawing/2014/main" id="{58A28E30-4E46-44B2-B7B7-F4CB8A035FFF}"/>
              </a:ext>
            </a:extLst>
          </p:cNvPr>
          <p:cNvSpPr txBox="1">
            <a:spLocks noChangeArrowheads="1"/>
          </p:cNvSpPr>
          <p:nvPr/>
        </p:nvSpPr>
        <p:spPr bwMode="auto">
          <a:xfrm>
            <a:off x="1768475" y="1427163"/>
            <a:ext cx="13681075" cy="1579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在上面的例子中</a:t>
            </a:r>
            <a:r>
              <a:rPr lang="en-US" altLang="zh-TW" sz="2000" dirty="0">
                <a:latin typeface="+mn-lt"/>
                <a:ea typeface="+mn-ea"/>
                <a:cs typeface="+mn-ea"/>
                <a:sym typeface="+mn-lt"/>
              </a:rPr>
              <a:t>,</a:t>
            </a:r>
            <a:r>
              <a:rPr lang="zh-TW" altLang="en-US" sz="2000" dirty="0">
                <a:latin typeface="+mn-lt"/>
                <a:ea typeface="+mn-ea"/>
                <a:cs typeface="+mn-ea"/>
                <a:sym typeface="+mn-lt"/>
              </a:rPr>
              <a:t>找到的原因是调试用的</a:t>
            </a:r>
            <a:r>
              <a:rPr lang="en-US" altLang="zh-TW" sz="2000" dirty="0">
                <a:latin typeface="+mn-lt"/>
                <a:ea typeface="+mn-ea"/>
                <a:cs typeface="+mn-ea"/>
                <a:sym typeface="+mn-lt"/>
              </a:rPr>
              <a:t>JIG(</a:t>
            </a:r>
            <a:r>
              <a:rPr lang="zh-TW" altLang="en-US" sz="2000" dirty="0">
                <a:latin typeface="+mn-lt"/>
                <a:ea typeface="+mn-ea"/>
                <a:cs typeface="+mn-ea"/>
                <a:sym typeface="+mn-lt"/>
              </a:rPr>
              <a:t>治具</a:t>
            </a:r>
            <a:r>
              <a:rPr lang="en-US" altLang="zh-TW" sz="2000" dirty="0">
                <a:latin typeface="+mn-lt"/>
                <a:ea typeface="+mn-ea"/>
                <a:cs typeface="+mn-ea"/>
                <a:sym typeface="+mn-lt"/>
              </a:rPr>
              <a:t>)</a:t>
            </a:r>
            <a:r>
              <a:rPr lang="zh-TW" altLang="en-US" sz="2000" dirty="0">
                <a:latin typeface="+mn-lt"/>
                <a:ea typeface="+mn-ea"/>
                <a:cs typeface="+mn-ea"/>
                <a:sym typeface="+mn-lt"/>
              </a:rPr>
              <a:t>上的测试针不良</a:t>
            </a:r>
            <a:r>
              <a:rPr lang="en-US" altLang="zh-TW" sz="2000" dirty="0">
                <a:latin typeface="+mn-lt"/>
                <a:ea typeface="+mn-ea"/>
                <a:cs typeface="+mn-ea"/>
                <a:sym typeface="+mn-lt"/>
              </a:rPr>
              <a:t>,</a:t>
            </a:r>
            <a:r>
              <a:rPr lang="zh-TW" altLang="en-US" sz="2000" dirty="0">
                <a:latin typeface="+mn-lt"/>
                <a:ea typeface="+mn-ea"/>
                <a:cs typeface="+mn-ea"/>
                <a:sym typeface="+mn-lt"/>
              </a:rPr>
              <a:t>其责任应是属于</a:t>
            </a:r>
            <a:r>
              <a:rPr lang="en-US" altLang="zh-TW" sz="2000" dirty="0">
                <a:latin typeface="+mn-lt"/>
                <a:ea typeface="+mn-ea"/>
                <a:cs typeface="+mn-ea"/>
                <a:sym typeface="+mn-lt"/>
              </a:rPr>
              <a:t>ME(</a:t>
            </a:r>
            <a:r>
              <a:rPr lang="zh-TW" altLang="en-US" sz="2000" dirty="0">
                <a:latin typeface="+mn-lt"/>
                <a:ea typeface="+mn-ea"/>
                <a:cs typeface="+mn-ea"/>
                <a:sym typeface="+mn-lt"/>
              </a:rPr>
              <a:t>设备工程</a:t>
            </a:r>
            <a:r>
              <a:rPr lang="en-US" altLang="zh-TW" sz="2000" dirty="0">
                <a:latin typeface="+mn-lt"/>
                <a:ea typeface="+mn-ea"/>
                <a:cs typeface="+mn-ea"/>
                <a:sym typeface="+mn-lt"/>
              </a:rPr>
              <a:t>)</a:t>
            </a:r>
            <a:r>
              <a:rPr lang="zh-TW" altLang="en-US" sz="2000" dirty="0">
                <a:latin typeface="+mn-lt"/>
                <a:ea typeface="+mn-ea"/>
                <a:cs typeface="+mn-ea"/>
                <a:sym typeface="+mn-lt"/>
              </a:rPr>
              <a:t>的</a:t>
            </a:r>
            <a:r>
              <a:rPr lang="en-US" altLang="zh-TW" sz="2000" dirty="0">
                <a:latin typeface="+mn-lt"/>
                <a:ea typeface="+mn-ea"/>
                <a:cs typeface="+mn-ea"/>
                <a:sym typeface="+mn-lt"/>
              </a:rPr>
              <a:t>,</a:t>
            </a:r>
            <a:r>
              <a:rPr lang="zh-TW" altLang="en-US" sz="2000" dirty="0">
                <a:latin typeface="+mn-lt"/>
                <a:ea typeface="+mn-ea"/>
                <a:cs typeface="+mn-ea"/>
                <a:sym typeface="+mn-lt"/>
              </a:rPr>
              <a:t>但却需要</a:t>
            </a:r>
            <a:r>
              <a:rPr lang="en-US" altLang="zh-TW" sz="2000" dirty="0">
                <a:latin typeface="+mn-lt"/>
                <a:ea typeface="+mn-ea"/>
                <a:cs typeface="+mn-ea"/>
                <a:sym typeface="+mn-lt"/>
              </a:rPr>
              <a:t>PE</a:t>
            </a:r>
            <a:r>
              <a:rPr lang="zh-TW" altLang="en-US" sz="2000" dirty="0">
                <a:latin typeface="+mn-lt"/>
                <a:ea typeface="+mn-ea"/>
                <a:cs typeface="+mn-ea"/>
                <a:sym typeface="+mn-lt"/>
              </a:rPr>
              <a:t>查出来</a:t>
            </a:r>
            <a:r>
              <a:rPr lang="en-US" altLang="zh-TW" sz="2000" dirty="0">
                <a:latin typeface="+mn-lt"/>
                <a:ea typeface="+mn-ea"/>
                <a:cs typeface="+mn-ea"/>
                <a:sym typeface="+mn-lt"/>
              </a:rPr>
              <a:t>,ME</a:t>
            </a:r>
            <a:r>
              <a:rPr lang="zh-TW" altLang="en-US" sz="2000" dirty="0">
                <a:latin typeface="+mn-lt"/>
                <a:ea typeface="+mn-ea"/>
                <a:cs typeface="+mn-ea"/>
                <a:sym typeface="+mn-lt"/>
              </a:rPr>
              <a:t>才可以进一步处理</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这里的就地处理就是指在现场实施检查</a:t>
            </a:r>
            <a:r>
              <a:rPr lang="en-US" altLang="zh-TW" sz="2000" dirty="0">
                <a:latin typeface="+mn-lt"/>
                <a:ea typeface="+mn-ea"/>
                <a:cs typeface="+mn-ea"/>
                <a:sym typeface="+mn-lt"/>
              </a:rPr>
              <a:t>`</a:t>
            </a:r>
            <a:r>
              <a:rPr lang="zh-TW" altLang="en-US" sz="2000" dirty="0">
                <a:latin typeface="+mn-lt"/>
                <a:ea typeface="+mn-ea"/>
                <a:cs typeface="+mn-ea"/>
                <a:sym typeface="+mn-lt"/>
              </a:rPr>
              <a:t>分析和判断</a:t>
            </a:r>
            <a:r>
              <a:rPr lang="en-US" altLang="zh-TW" sz="2000" dirty="0">
                <a:latin typeface="+mn-lt"/>
                <a:ea typeface="+mn-ea"/>
                <a:cs typeface="+mn-ea"/>
                <a:sym typeface="+mn-lt"/>
              </a:rPr>
              <a:t>,</a:t>
            </a:r>
            <a:r>
              <a:rPr lang="zh-TW" altLang="en-US" sz="2000" dirty="0">
                <a:latin typeface="+mn-lt"/>
                <a:ea typeface="+mn-ea"/>
                <a:cs typeface="+mn-ea"/>
                <a:sym typeface="+mn-lt"/>
              </a:rPr>
              <a:t>然后马上更换新</a:t>
            </a:r>
            <a:r>
              <a:rPr lang="en-US" altLang="zh-TW" sz="2000" dirty="0">
                <a:latin typeface="+mn-lt"/>
                <a:ea typeface="+mn-ea"/>
                <a:cs typeface="+mn-ea"/>
                <a:sym typeface="+mn-lt"/>
              </a:rPr>
              <a:t>JIG.</a:t>
            </a:r>
          </a:p>
          <a:p>
            <a:pPr eaLnBrk="1" hangingPunct="1">
              <a:lnSpc>
                <a:spcPct val="120000"/>
              </a:lnSpc>
              <a:defRPr/>
            </a:pPr>
            <a:r>
              <a:rPr lang="en-US" altLang="zh-TW" sz="2000" dirty="0">
                <a:latin typeface="+mn-lt"/>
                <a:ea typeface="+mn-ea"/>
                <a:cs typeface="+mn-ea"/>
                <a:sym typeface="+mn-lt"/>
              </a:rPr>
              <a:t>      PE</a:t>
            </a:r>
            <a:r>
              <a:rPr lang="zh-TW" altLang="en-US" sz="2000" dirty="0">
                <a:latin typeface="+mn-lt"/>
                <a:ea typeface="+mn-ea"/>
                <a:cs typeface="+mn-ea"/>
                <a:sym typeface="+mn-lt"/>
              </a:rPr>
              <a:t>处理突发事故</a:t>
            </a:r>
            <a:r>
              <a:rPr lang="en-US" altLang="zh-TW" sz="2000" dirty="0">
                <a:latin typeface="+mn-lt"/>
                <a:ea typeface="+mn-ea"/>
                <a:cs typeface="+mn-ea"/>
                <a:sym typeface="+mn-lt"/>
              </a:rPr>
              <a:t>:</a:t>
            </a:r>
          </a:p>
        </p:txBody>
      </p:sp>
      <p:sp>
        <p:nvSpPr>
          <p:cNvPr id="116739" name="Oval 3">
            <a:extLst>
              <a:ext uri="{FF2B5EF4-FFF2-40B4-BE49-F238E27FC236}">
                <a16:creationId xmlns:a16="http://schemas.microsoft.com/office/drawing/2014/main" id="{4EB21170-4EB6-4334-A0C6-E897900CFE59}"/>
              </a:ext>
            </a:extLst>
          </p:cNvPr>
          <p:cNvSpPr>
            <a:spLocks noChangeArrowheads="1"/>
          </p:cNvSpPr>
          <p:nvPr/>
        </p:nvSpPr>
        <p:spPr bwMode="auto">
          <a:xfrm>
            <a:off x="2165350" y="3640138"/>
            <a:ext cx="1938338" cy="145732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生产突</a:t>
            </a:r>
          </a:p>
          <a:p>
            <a:pPr algn="ctr" eaLnBrk="1" hangingPunct="1">
              <a:lnSpc>
                <a:spcPct val="120000"/>
              </a:lnSpc>
              <a:defRPr/>
            </a:pPr>
            <a:r>
              <a:rPr lang="zh-TW" altLang="en-US" sz="2000">
                <a:cs typeface="+mn-ea"/>
                <a:sym typeface="+mn-lt"/>
              </a:rPr>
              <a:t>发事故</a:t>
            </a:r>
          </a:p>
        </p:txBody>
      </p:sp>
      <p:sp>
        <p:nvSpPr>
          <p:cNvPr id="116740" name="AutoShape 5">
            <a:extLst>
              <a:ext uri="{FF2B5EF4-FFF2-40B4-BE49-F238E27FC236}">
                <a16:creationId xmlns:a16="http://schemas.microsoft.com/office/drawing/2014/main" id="{0D737B05-7EF0-493A-85C5-927169A8F3B7}"/>
              </a:ext>
            </a:extLst>
          </p:cNvPr>
          <p:cNvSpPr>
            <a:spLocks noChangeArrowheads="1"/>
          </p:cNvSpPr>
          <p:nvPr/>
        </p:nvSpPr>
        <p:spPr bwMode="auto">
          <a:xfrm>
            <a:off x="6042025" y="5616575"/>
            <a:ext cx="3989388" cy="1352550"/>
          </a:xfrm>
          <a:prstGeom prst="flowChartDecision">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PE</a:t>
            </a:r>
            <a:r>
              <a:rPr lang="zh-TW" altLang="en-US" sz="2000">
                <a:cs typeface="+mn-ea"/>
                <a:sym typeface="+mn-lt"/>
              </a:rPr>
              <a:t>现场处理</a:t>
            </a:r>
          </a:p>
        </p:txBody>
      </p:sp>
      <p:sp>
        <p:nvSpPr>
          <p:cNvPr id="116741" name="Oval 6">
            <a:extLst>
              <a:ext uri="{FF2B5EF4-FFF2-40B4-BE49-F238E27FC236}">
                <a16:creationId xmlns:a16="http://schemas.microsoft.com/office/drawing/2014/main" id="{4F396391-E1E9-4783-A0E1-3D427F329B80}"/>
              </a:ext>
            </a:extLst>
          </p:cNvPr>
          <p:cNvSpPr>
            <a:spLocks noChangeArrowheads="1"/>
          </p:cNvSpPr>
          <p:nvPr/>
        </p:nvSpPr>
        <p:spPr bwMode="auto">
          <a:xfrm>
            <a:off x="11969750" y="7593013"/>
            <a:ext cx="1938338" cy="1455737"/>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就地</a:t>
            </a:r>
          </a:p>
          <a:p>
            <a:pPr algn="ctr" eaLnBrk="1" hangingPunct="1">
              <a:lnSpc>
                <a:spcPct val="120000"/>
              </a:lnSpc>
              <a:defRPr/>
            </a:pPr>
            <a:r>
              <a:rPr lang="zh-TW" altLang="en-US" sz="2000">
                <a:cs typeface="+mn-ea"/>
                <a:sym typeface="+mn-lt"/>
              </a:rPr>
              <a:t>解决</a:t>
            </a:r>
          </a:p>
        </p:txBody>
      </p:sp>
      <p:sp>
        <p:nvSpPr>
          <p:cNvPr id="116742" name="Oval 7">
            <a:extLst>
              <a:ext uri="{FF2B5EF4-FFF2-40B4-BE49-F238E27FC236}">
                <a16:creationId xmlns:a16="http://schemas.microsoft.com/office/drawing/2014/main" id="{DF0712A7-02D4-4E7F-BECE-CDFB178D2589}"/>
              </a:ext>
            </a:extLst>
          </p:cNvPr>
          <p:cNvSpPr>
            <a:spLocks noChangeArrowheads="1"/>
          </p:cNvSpPr>
          <p:nvPr/>
        </p:nvSpPr>
        <p:spPr bwMode="auto">
          <a:xfrm>
            <a:off x="7296150" y="7593013"/>
            <a:ext cx="1938338" cy="1455737"/>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责任</a:t>
            </a:r>
          </a:p>
          <a:p>
            <a:pPr algn="ctr" eaLnBrk="1" hangingPunct="1">
              <a:lnSpc>
                <a:spcPct val="120000"/>
              </a:lnSpc>
              <a:defRPr/>
            </a:pPr>
            <a:r>
              <a:rPr lang="zh-TW" altLang="en-US" sz="2000">
                <a:cs typeface="+mn-ea"/>
                <a:sym typeface="+mn-lt"/>
              </a:rPr>
              <a:t>部门</a:t>
            </a:r>
          </a:p>
        </p:txBody>
      </p:sp>
      <p:sp>
        <p:nvSpPr>
          <p:cNvPr id="116743" name="Oval 8">
            <a:extLst>
              <a:ext uri="{FF2B5EF4-FFF2-40B4-BE49-F238E27FC236}">
                <a16:creationId xmlns:a16="http://schemas.microsoft.com/office/drawing/2014/main" id="{10D66789-97BD-4BE4-B6A1-9CBFE44F0C37}"/>
              </a:ext>
            </a:extLst>
          </p:cNvPr>
          <p:cNvSpPr>
            <a:spLocks noChangeArrowheads="1"/>
          </p:cNvSpPr>
          <p:nvPr/>
        </p:nvSpPr>
        <p:spPr bwMode="auto">
          <a:xfrm>
            <a:off x="2393950" y="7697788"/>
            <a:ext cx="1936750" cy="1455737"/>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明确问</a:t>
            </a:r>
          </a:p>
          <a:p>
            <a:pPr algn="ctr" eaLnBrk="1" hangingPunct="1">
              <a:lnSpc>
                <a:spcPct val="120000"/>
              </a:lnSpc>
              <a:defRPr/>
            </a:pPr>
            <a:r>
              <a:rPr lang="zh-TW" altLang="en-US" sz="2000">
                <a:cs typeface="+mn-ea"/>
                <a:sym typeface="+mn-lt"/>
              </a:rPr>
              <a:t>题所在</a:t>
            </a:r>
          </a:p>
        </p:txBody>
      </p:sp>
      <p:sp>
        <p:nvSpPr>
          <p:cNvPr id="116744" name="Oval 9">
            <a:extLst>
              <a:ext uri="{FF2B5EF4-FFF2-40B4-BE49-F238E27FC236}">
                <a16:creationId xmlns:a16="http://schemas.microsoft.com/office/drawing/2014/main" id="{AD10DC54-74C7-4D29-A0C0-A92BD6F89EE7}"/>
              </a:ext>
            </a:extLst>
          </p:cNvPr>
          <p:cNvSpPr>
            <a:spLocks noChangeArrowheads="1"/>
          </p:cNvSpPr>
          <p:nvPr/>
        </p:nvSpPr>
        <p:spPr bwMode="auto">
          <a:xfrm>
            <a:off x="7067550" y="3328988"/>
            <a:ext cx="1938338" cy="1455737"/>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紧急</a:t>
            </a:r>
          </a:p>
          <a:p>
            <a:pPr algn="ctr" eaLnBrk="1" hangingPunct="1">
              <a:lnSpc>
                <a:spcPct val="120000"/>
              </a:lnSpc>
              <a:defRPr/>
            </a:pPr>
            <a:r>
              <a:rPr lang="zh-TW" altLang="en-US" sz="2000">
                <a:cs typeface="+mn-ea"/>
                <a:sym typeface="+mn-lt"/>
              </a:rPr>
              <a:t>通报</a:t>
            </a:r>
          </a:p>
        </p:txBody>
      </p:sp>
      <p:sp>
        <p:nvSpPr>
          <p:cNvPr id="116745" name="Oval 10">
            <a:extLst>
              <a:ext uri="{FF2B5EF4-FFF2-40B4-BE49-F238E27FC236}">
                <a16:creationId xmlns:a16="http://schemas.microsoft.com/office/drawing/2014/main" id="{C77C9097-68F0-4B21-B51F-3904C85CCB85}"/>
              </a:ext>
            </a:extLst>
          </p:cNvPr>
          <p:cNvSpPr>
            <a:spLocks noChangeArrowheads="1"/>
          </p:cNvSpPr>
          <p:nvPr/>
        </p:nvSpPr>
        <p:spPr bwMode="auto">
          <a:xfrm>
            <a:off x="11855450" y="3328988"/>
            <a:ext cx="2166938" cy="1663700"/>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生产部提</a:t>
            </a:r>
          </a:p>
          <a:p>
            <a:pPr algn="ctr" eaLnBrk="1" hangingPunct="1">
              <a:lnSpc>
                <a:spcPct val="120000"/>
              </a:lnSpc>
              <a:defRPr/>
            </a:pPr>
            <a:r>
              <a:rPr lang="zh-TW" altLang="en-US" sz="2000">
                <a:cs typeface="+mn-ea"/>
                <a:sym typeface="+mn-lt"/>
              </a:rPr>
              <a:t>供帮助</a:t>
            </a:r>
          </a:p>
        </p:txBody>
      </p:sp>
      <p:sp>
        <p:nvSpPr>
          <p:cNvPr id="116746" name="Line 11">
            <a:extLst>
              <a:ext uri="{FF2B5EF4-FFF2-40B4-BE49-F238E27FC236}">
                <a16:creationId xmlns:a16="http://schemas.microsoft.com/office/drawing/2014/main" id="{0E1E002D-8634-4BC1-B8D8-186866395383}"/>
              </a:ext>
            </a:extLst>
          </p:cNvPr>
          <p:cNvSpPr>
            <a:spLocks noChangeShapeType="1"/>
          </p:cNvSpPr>
          <p:nvPr/>
        </p:nvSpPr>
        <p:spPr bwMode="auto">
          <a:xfrm>
            <a:off x="3989388" y="4784725"/>
            <a:ext cx="2963862" cy="1144588"/>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16747" name="Line 12">
            <a:extLst>
              <a:ext uri="{FF2B5EF4-FFF2-40B4-BE49-F238E27FC236}">
                <a16:creationId xmlns:a16="http://schemas.microsoft.com/office/drawing/2014/main" id="{E4CAE915-73BF-449B-BEAF-1F062C05AE9E}"/>
              </a:ext>
            </a:extLst>
          </p:cNvPr>
          <p:cNvSpPr>
            <a:spLocks noChangeShapeType="1"/>
          </p:cNvSpPr>
          <p:nvPr/>
        </p:nvSpPr>
        <p:spPr bwMode="auto">
          <a:xfrm>
            <a:off x="9234488" y="6656388"/>
            <a:ext cx="2963862" cy="1144587"/>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16748" name="Line 13">
            <a:extLst>
              <a:ext uri="{FF2B5EF4-FFF2-40B4-BE49-F238E27FC236}">
                <a16:creationId xmlns:a16="http://schemas.microsoft.com/office/drawing/2014/main" id="{1186877E-3DC7-47C0-A15B-6C44B7A118B4}"/>
              </a:ext>
            </a:extLst>
          </p:cNvPr>
          <p:cNvSpPr>
            <a:spLocks noChangeShapeType="1"/>
          </p:cNvSpPr>
          <p:nvPr/>
        </p:nvSpPr>
        <p:spPr bwMode="auto">
          <a:xfrm>
            <a:off x="9234488" y="8424863"/>
            <a:ext cx="2735262" cy="0"/>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16749" name="Line 14">
            <a:extLst>
              <a:ext uri="{FF2B5EF4-FFF2-40B4-BE49-F238E27FC236}">
                <a16:creationId xmlns:a16="http://schemas.microsoft.com/office/drawing/2014/main" id="{2B45370C-EACA-4042-B225-6DFFF1203941}"/>
              </a:ext>
            </a:extLst>
          </p:cNvPr>
          <p:cNvSpPr>
            <a:spLocks noChangeShapeType="1"/>
          </p:cNvSpPr>
          <p:nvPr/>
        </p:nvSpPr>
        <p:spPr bwMode="auto">
          <a:xfrm>
            <a:off x="4330700" y="8424863"/>
            <a:ext cx="2965450" cy="0"/>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16750" name="Line 15">
            <a:extLst>
              <a:ext uri="{FF2B5EF4-FFF2-40B4-BE49-F238E27FC236}">
                <a16:creationId xmlns:a16="http://schemas.microsoft.com/office/drawing/2014/main" id="{E0FAAB52-F040-4D18-BE7B-4450EF8F4091}"/>
              </a:ext>
            </a:extLst>
          </p:cNvPr>
          <p:cNvSpPr>
            <a:spLocks noChangeShapeType="1"/>
          </p:cNvSpPr>
          <p:nvPr/>
        </p:nvSpPr>
        <p:spPr bwMode="auto">
          <a:xfrm flipH="1">
            <a:off x="4103688" y="6656388"/>
            <a:ext cx="2849562" cy="1352550"/>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16751" name="Line 16">
            <a:extLst>
              <a:ext uri="{FF2B5EF4-FFF2-40B4-BE49-F238E27FC236}">
                <a16:creationId xmlns:a16="http://schemas.microsoft.com/office/drawing/2014/main" id="{672FDCC9-F93F-4B05-95A6-2CE13BEB242C}"/>
              </a:ext>
            </a:extLst>
          </p:cNvPr>
          <p:cNvSpPr>
            <a:spLocks noChangeShapeType="1"/>
          </p:cNvSpPr>
          <p:nvPr/>
        </p:nvSpPr>
        <p:spPr bwMode="auto">
          <a:xfrm flipH="1">
            <a:off x="9120188" y="4889500"/>
            <a:ext cx="2963862" cy="1039813"/>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16752" name="Line 17">
            <a:extLst>
              <a:ext uri="{FF2B5EF4-FFF2-40B4-BE49-F238E27FC236}">
                <a16:creationId xmlns:a16="http://schemas.microsoft.com/office/drawing/2014/main" id="{F74D24E9-2F97-436E-AC2C-F52FA4D451A9}"/>
              </a:ext>
            </a:extLst>
          </p:cNvPr>
          <p:cNvSpPr>
            <a:spLocks noChangeShapeType="1"/>
          </p:cNvSpPr>
          <p:nvPr/>
        </p:nvSpPr>
        <p:spPr bwMode="auto">
          <a:xfrm flipV="1">
            <a:off x="4103688" y="4264025"/>
            <a:ext cx="2963862"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16753" name="Line 18">
            <a:extLst>
              <a:ext uri="{FF2B5EF4-FFF2-40B4-BE49-F238E27FC236}">
                <a16:creationId xmlns:a16="http://schemas.microsoft.com/office/drawing/2014/main" id="{9F8E19D1-6183-4EAC-B3FC-213EEAE5BC41}"/>
              </a:ext>
            </a:extLst>
          </p:cNvPr>
          <p:cNvSpPr>
            <a:spLocks noChangeShapeType="1"/>
          </p:cNvSpPr>
          <p:nvPr/>
        </p:nvSpPr>
        <p:spPr bwMode="auto">
          <a:xfrm>
            <a:off x="7980363" y="4784725"/>
            <a:ext cx="0" cy="83185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9" name="矩形 18">
            <a:extLst>
              <a:ext uri="{FF2B5EF4-FFF2-40B4-BE49-F238E27FC236}">
                <a16:creationId xmlns:a16="http://schemas.microsoft.com/office/drawing/2014/main" id="{7765781D-3E10-4430-9FCA-602A61E2FDE5}"/>
              </a:ext>
            </a:extLst>
          </p:cNvPr>
          <p:cNvSpPr/>
          <p:nvPr/>
        </p:nvSpPr>
        <p:spPr>
          <a:xfrm>
            <a:off x="184150" y="123825"/>
            <a:ext cx="184731" cy="763094"/>
          </a:xfrm>
          <a:prstGeom prst="rect">
            <a:avLst/>
          </a:prstGeom>
        </p:spPr>
        <p:txBody>
          <a:bodyPr wrap="none">
            <a:spAutoFit/>
          </a:bodyPr>
          <a:lstStyle/>
          <a:p>
            <a:pPr>
              <a:lnSpc>
                <a:spcPct val="120000"/>
              </a:lnSpc>
              <a:defRPr/>
            </a:pPr>
            <a:endParaRPr lang="zh-CN" altLang="en-US" b="1" dirty="0">
              <a:latin typeface="+mn-lt"/>
              <a:ea typeface="+mn-ea"/>
              <a:cs typeface="+mn-ea"/>
              <a:sym typeface="+mn-lt"/>
            </a:endParaRPr>
          </a:p>
        </p:txBody>
      </p:sp>
      <p:sp>
        <p:nvSpPr>
          <p:cNvPr id="20" name="文本框 19">
            <a:extLst>
              <a:ext uri="{FF2B5EF4-FFF2-40B4-BE49-F238E27FC236}">
                <a16:creationId xmlns:a16="http://schemas.microsoft.com/office/drawing/2014/main" id="{075BDF3B-8103-4D83-81A4-84D8046DC79A}"/>
              </a:ext>
            </a:extLst>
          </p:cNvPr>
          <p:cNvSpPr txBox="1"/>
          <p:nvPr/>
        </p:nvSpPr>
        <p:spPr>
          <a:xfrm>
            <a:off x="4459697" y="186150"/>
            <a:ext cx="7154043" cy="700769"/>
          </a:xfrm>
          <a:prstGeom prst="rect">
            <a:avLst/>
          </a:prstGeom>
          <a:noFill/>
          <a:effectLst/>
        </p:spPr>
        <p:txBody>
          <a:bodyPr>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就地解决生产突发事故</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20"/>
                                        </p:tgtEl>
                                        <p:attrNameLst>
                                          <p:attrName>style.visibility</p:attrName>
                                        </p:attrNameLst>
                                      </p:cBhvr>
                                      <p:to>
                                        <p:strVal val="visible"/>
                                      </p:to>
                                    </p:set>
                                    <p:anim calcmode="lin" valueType="num">
                                      <p:cBhvr>
                                        <p:cTn id="7" dur="500" fill="hold"/>
                                        <p:tgtEl>
                                          <p:spTgt spid="20"/>
                                        </p:tgtEl>
                                        <p:attrNameLst>
                                          <p:attrName>ppt_w</p:attrName>
                                        </p:attrNameLst>
                                      </p:cBhvr>
                                      <p:tavLst>
                                        <p:tav tm="0">
                                          <p:val>
                                            <p:fltVal val="0"/>
                                          </p:val>
                                        </p:tav>
                                        <p:tav tm="100000">
                                          <p:val>
                                            <p:strVal val="#ppt_w"/>
                                          </p:val>
                                        </p:tav>
                                      </p:tavLst>
                                    </p:anim>
                                    <p:anim calcmode="lin" valueType="num">
                                      <p:cBhvr>
                                        <p:cTn id="8" dur="500" fill="hold"/>
                                        <p:tgtEl>
                                          <p:spTgt spid="20"/>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8" name="Text Box 2">
            <a:extLst>
              <a:ext uri="{FF2B5EF4-FFF2-40B4-BE49-F238E27FC236}">
                <a16:creationId xmlns:a16="http://schemas.microsoft.com/office/drawing/2014/main" id="{1351C5DF-31AE-484C-AC51-CCD59547835D}"/>
              </a:ext>
            </a:extLst>
          </p:cNvPr>
          <p:cNvSpPr txBox="1">
            <a:spLocks noChangeArrowheads="1"/>
          </p:cNvSpPr>
          <p:nvPr/>
        </p:nvSpPr>
        <p:spPr bwMode="auto">
          <a:xfrm>
            <a:off x="1481138" y="2160588"/>
            <a:ext cx="13681075" cy="2687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处理突发性问题的能力就是</a:t>
            </a:r>
            <a:r>
              <a:rPr lang="en-US" altLang="zh-TW" sz="2000" dirty="0">
                <a:latin typeface="+mn-lt"/>
                <a:ea typeface="+mn-ea"/>
                <a:cs typeface="+mn-ea"/>
                <a:sym typeface="+mn-lt"/>
              </a:rPr>
              <a:t>PE</a:t>
            </a:r>
            <a:r>
              <a:rPr lang="zh-TW" altLang="en-US" sz="2000" dirty="0">
                <a:latin typeface="+mn-lt"/>
                <a:ea typeface="+mn-ea"/>
                <a:cs typeface="+mn-ea"/>
                <a:sym typeface="+mn-lt"/>
              </a:rPr>
              <a:t>展示工作应急和应娈能力的工作效果</a:t>
            </a:r>
            <a:r>
              <a:rPr lang="en-US" altLang="zh-TW" sz="2000" dirty="0">
                <a:latin typeface="+mn-lt"/>
                <a:ea typeface="+mn-ea"/>
                <a:cs typeface="+mn-ea"/>
                <a:sym typeface="+mn-lt"/>
              </a:rPr>
              <a:t>,</a:t>
            </a:r>
            <a:r>
              <a:rPr lang="zh-TW" altLang="en-US" sz="2000" dirty="0">
                <a:latin typeface="+mn-lt"/>
                <a:ea typeface="+mn-ea"/>
                <a:cs typeface="+mn-ea"/>
                <a:sym typeface="+mn-lt"/>
              </a:rPr>
              <a:t>是</a:t>
            </a:r>
            <a:r>
              <a:rPr lang="en-US" altLang="zh-TW" sz="2000" dirty="0">
                <a:latin typeface="+mn-lt"/>
                <a:ea typeface="+mn-ea"/>
                <a:cs typeface="+mn-ea"/>
                <a:sym typeface="+mn-lt"/>
              </a:rPr>
              <a:t>PE</a:t>
            </a:r>
            <a:r>
              <a:rPr lang="zh-TW" altLang="en-US" sz="2000" dirty="0">
                <a:latin typeface="+mn-lt"/>
                <a:ea typeface="+mn-ea"/>
                <a:cs typeface="+mn-ea"/>
                <a:sym typeface="+mn-lt"/>
              </a:rPr>
              <a:t>是否能够灵活自如地调控工作的具体表现</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defRPr/>
            </a:pPr>
            <a:r>
              <a:rPr lang="en-US" altLang="zh-TW" sz="2000" b="1" dirty="0">
                <a:latin typeface="+mn-lt"/>
                <a:ea typeface="+mn-ea"/>
                <a:cs typeface="+mn-ea"/>
                <a:sym typeface="+mn-lt"/>
              </a:rPr>
              <a:t>2.3   </a:t>
            </a:r>
            <a:r>
              <a:rPr lang="zh-TW" altLang="en-US" sz="2000" b="1" dirty="0">
                <a:latin typeface="+mn-lt"/>
                <a:ea typeface="+mn-ea"/>
                <a:cs typeface="+mn-ea"/>
                <a:sym typeface="+mn-lt"/>
              </a:rPr>
              <a:t>临时性问题临时解决</a:t>
            </a:r>
          </a:p>
          <a:p>
            <a:pPr eaLnBrk="1" hangingPunct="1">
              <a:lnSpc>
                <a:spcPct val="120000"/>
              </a:lnSpc>
              <a:defRPr/>
            </a:pPr>
            <a:r>
              <a:rPr lang="zh-TW" altLang="en-US" sz="2000" dirty="0">
                <a:latin typeface="+mn-lt"/>
                <a:ea typeface="+mn-ea"/>
                <a:cs typeface="+mn-ea"/>
                <a:sym typeface="+mn-lt"/>
              </a:rPr>
              <a:t>         临时性问题指的是在一段时间内临时存在</a:t>
            </a:r>
            <a:r>
              <a:rPr lang="en-US" altLang="zh-TW" sz="2000" dirty="0">
                <a:latin typeface="+mn-lt"/>
                <a:ea typeface="+mn-ea"/>
                <a:cs typeface="+mn-ea"/>
                <a:sym typeface="+mn-lt"/>
              </a:rPr>
              <a:t>,</a:t>
            </a:r>
            <a:r>
              <a:rPr lang="zh-TW" altLang="en-US" sz="2000" dirty="0">
                <a:latin typeface="+mn-lt"/>
                <a:ea typeface="+mn-ea"/>
                <a:cs typeface="+mn-ea"/>
                <a:sym typeface="+mn-lt"/>
              </a:rPr>
              <a:t>而换一段时间后有可能会自动消失的问题</a:t>
            </a:r>
            <a:r>
              <a:rPr lang="en-US" altLang="zh-TW" sz="2000" dirty="0">
                <a:latin typeface="+mn-lt"/>
                <a:ea typeface="+mn-ea"/>
                <a:cs typeface="+mn-ea"/>
                <a:sym typeface="+mn-lt"/>
              </a:rPr>
              <a:t>.</a:t>
            </a:r>
            <a:r>
              <a:rPr lang="zh-TW" altLang="en-US" sz="2000" dirty="0">
                <a:latin typeface="+mn-lt"/>
                <a:ea typeface="+mn-ea"/>
                <a:cs typeface="+mn-ea"/>
                <a:sym typeface="+mn-lt"/>
              </a:rPr>
              <a:t>比如</a:t>
            </a:r>
            <a:r>
              <a:rPr lang="en-US" altLang="zh-TW" sz="2000" dirty="0">
                <a:latin typeface="+mn-lt"/>
                <a:ea typeface="+mn-ea"/>
                <a:cs typeface="+mn-ea"/>
                <a:sym typeface="+mn-lt"/>
              </a:rPr>
              <a:t>WCWR  886</a:t>
            </a:r>
            <a:r>
              <a:rPr lang="zh-TW" altLang="en-US" sz="2000" dirty="0">
                <a:latin typeface="+mn-lt"/>
                <a:ea typeface="+mn-ea"/>
                <a:cs typeface="+mn-ea"/>
                <a:sym typeface="+mn-lt"/>
              </a:rPr>
              <a:t>产品存在噪音偏大问题</a:t>
            </a:r>
            <a:r>
              <a:rPr lang="en-US" altLang="zh-TW" sz="2000" dirty="0">
                <a:latin typeface="+mn-lt"/>
                <a:ea typeface="+mn-ea"/>
                <a:cs typeface="+mn-ea"/>
                <a:sym typeface="+mn-lt"/>
              </a:rPr>
              <a:t>,PE</a:t>
            </a:r>
            <a:r>
              <a:rPr lang="zh-TW" altLang="en-US" sz="2000" dirty="0">
                <a:latin typeface="+mn-lt"/>
                <a:ea typeface="+mn-ea"/>
                <a:cs typeface="+mn-ea"/>
                <a:sym typeface="+mn-lt"/>
              </a:rPr>
              <a:t>分析的结果是</a:t>
            </a:r>
            <a:r>
              <a:rPr lang="en-US" altLang="zh-TW" sz="2000" dirty="0">
                <a:latin typeface="+mn-lt"/>
                <a:ea typeface="+mn-ea"/>
                <a:cs typeface="+mn-ea"/>
                <a:sym typeface="+mn-lt"/>
              </a:rPr>
              <a:t>DECK</a:t>
            </a:r>
            <a:r>
              <a:rPr lang="zh-TW" altLang="en-US" sz="2000" dirty="0">
                <a:latin typeface="+mn-lt"/>
                <a:ea typeface="+mn-ea"/>
                <a:cs typeface="+mn-ea"/>
                <a:sym typeface="+mn-lt"/>
              </a:rPr>
              <a:t>接地不良</a:t>
            </a:r>
            <a:r>
              <a:rPr lang="en-US" altLang="zh-TW" sz="2000" dirty="0">
                <a:latin typeface="+mn-lt"/>
                <a:ea typeface="+mn-ea"/>
                <a:cs typeface="+mn-ea"/>
                <a:sym typeface="+mn-lt"/>
              </a:rPr>
              <a:t>,</a:t>
            </a:r>
            <a:r>
              <a:rPr lang="zh-TW" altLang="en-US" sz="2000" dirty="0">
                <a:latin typeface="+mn-lt"/>
                <a:ea typeface="+mn-ea"/>
                <a:cs typeface="+mn-ea"/>
                <a:sym typeface="+mn-lt"/>
              </a:rPr>
              <a:t>临时对策是在</a:t>
            </a:r>
            <a:r>
              <a:rPr lang="en-US" altLang="zh-TW" sz="2000" dirty="0">
                <a:latin typeface="+mn-lt"/>
                <a:ea typeface="+mn-ea"/>
                <a:cs typeface="+mn-ea"/>
                <a:sym typeface="+mn-lt"/>
              </a:rPr>
              <a:t>PCB</a:t>
            </a:r>
            <a:r>
              <a:rPr lang="zh-TW" altLang="en-US" sz="2000" dirty="0">
                <a:latin typeface="+mn-lt"/>
                <a:ea typeface="+mn-ea"/>
                <a:cs typeface="+mn-ea"/>
                <a:sym typeface="+mn-lt"/>
              </a:rPr>
              <a:t>上焊一条长</a:t>
            </a:r>
            <a:r>
              <a:rPr lang="en-US" altLang="zh-TW" sz="2000" dirty="0">
                <a:latin typeface="+mn-lt"/>
                <a:ea typeface="+mn-ea"/>
                <a:cs typeface="+mn-ea"/>
                <a:sym typeface="+mn-lt"/>
              </a:rPr>
              <a:t>9cm</a:t>
            </a:r>
            <a:r>
              <a:rPr lang="zh-TW" altLang="en-US" sz="2000" dirty="0">
                <a:latin typeface="+mn-lt"/>
                <a:ea typeface="+mn-ea"/>
                <a:cs typeface="+mn-ea"/>
                <a:sym typeface="+mn-lt"/>
              </a:rPr>
              <a:t>的</a:t>
            </a:r>
            <a:r>
              <a:rPr lang="en-US" altLang="zh-TW" sz="2000" dirty="0">
                <a:latin typeface="+mn-lt"/>
                <a:ea typeface="+mn-ea"/>
                <a:cs typeface="+mn-ea"/>
                <a:sym typeface="+mn-lt"/>
              </a:rPr>
              <a:t>AWG26#</a:t>
            </a:r>
            <a:r>
              <a:rPr lang="zh-TW" altLang="en-US" sz="2000" dirty="0">
                <a:latin typeface="+mn-lt"/>
                <a:ea typeface="+mn-ea"/>
                <a:cs typeface="+mn-ea"/>
                <a:sym typeface="+mn-lt"/>
              </a:rPr>
              <a:t>线</a:t>
            </a:r>
            <a:r>
              <a:rPr lang="en-US" altLang="zh-TW" sz="2000" dirty="0">
                <a:latin typeface="+mn-lt"/>
                <a:ea typeface="+mn-ea"/>
                <a:cs typeface="+mn-ea"/>
                <a:sym typeface="+mn-lt"/>
              </a:rPr>
              <a:t>,</a:t>
            </a:r>
            <a:r>
              <a:rPr lang="zh-TW" altLang="en-US" sz="2000" dirty="0">
                <a:latin typeface="+mn-lt"/>
                <a:ea typeface="+mn-ea"/>
                <a:cs typeface="+mn-ea"/>
                <a:sym typeface="+mn-lt"/>
              </a:rPr>
              <a:t>永久对策是更改</a:t>
            </a:r>
            <a:r>
              <a:rPr lang="en-US" altLang="zh-TW" sz="2000" dirty="0">
                <a:latin typeface="+mn-lt"/>
                <a:ea typeface="+mn-ea"/>
                <a:cs typeface="+mn-ea"/>
                <a:sym typeface="+mn-lt"/>
              </a:rPr>
              <a:t>PCB</a:t>
            </a:r>
            <a:r>
              <a:rPr lang="zh-TW" altLang="en-US" sz="2000" dirty="0">
                <a:latin typeface="+mn-lt"/>
                <a:ea typeface="+mn-ea"/>
                <a:cs typeface="+mn-ea"/>
                <a:sym typeface="+mn-lt"/>
              </a:rPr>
              <a:t>结构布局</a:t>
            </a:r>
            <a:r>
              <a:rPr lang="en-US" altLang="zh-TW" sz="2000" dirty="0">
                <a:latin typeface="+mn-lt"/>
                <a:ea typeface="+mn-ea"/>
                <a:cs typeface="+mn-ea"/>
                <a:sym typeface="+mn-lt"/>
              </a:rPr>
              <a:t>.</a:t>
            </a:r>
            <a:r>
              <a:rPr lang="zh-TW" altLang="en-US" sz="2000" dirty="0">
                <a:latin typeface="+mn-lt"/>
                <a:ea typeface="+mn-ea"/>
                <a:cs typeface="+mn-ea"/>
                <a:sym typeface="+mn-lt"/>
              </a:rPr>
              <a:t>由于这种</a:t>
            </a:r>
            <a:r>
              <a:rPr lang="en-US" altLang="zh-TW" sz="2000" dirty="0">
                <a:latin typeface="+mn-lt"/>
                <a:ea typeface="+mn-ea"/>
                <a:cs typeface="+mn-ea"/>
                <a:sym typeface="+mn-lt"/>
              </a:rPr>
              <a:t>PCB</a:t>
            </a:r>
            <a:r>
              <a:rPr lang="zh-TW" altLang="en-US" sz="2000" dirty="0">
                <a:latin typeface="+mn-lt"/>
                <a:ea typeface="+mn-ea"/>
                <a:cs typeface="+mn-ea"/>
                <a:sym typeface="+mn-lt"/>
              </a:rPr>
              <a:t>已进料</a:t>
            </a:r>
            <a:r>
              <a:rPr lang="en-US" altLang="zh-TW" sz="2000" dirty="0">
                <a:latin typeface="+mn-lt"/>
                <a:ea typeface="+mn-ea"/>
                <a:cs typeface="+mn-ea"/>
                <a:sym typeface="+mn-lt"/>
              </a:rPr>
              <a:t>816</a:t>
            </a:r>
            <a:r>
              <a:rPr lang="zh-TW" altLang="en-US" sz="2000" dirty="0">
                <a:latin typeface="+mn-lt"/>
                <a:ea typeface="+mn-ea"/>
                <a:cs typeface="+mn-ea"/>
                <a:sym typeface="+mn-lt"/>
              </a:rPr>
              <a:t>个</a:t>
            </a:r>
            <a:r>
              <a:rPr lang="en-US" altLang="zh-TW" sz="2000" dirty="0">
                <a:latin typeface="+mn-lt"/>
                <a:ea typeface="+mn-ea"/>
                <a:cs typeface="+mn-ea"/>
                <a:sym typeface="+mn-lt"/>
              </a:rPr>
              <a:t>,</a:t>
            </a:r>
            <a:r>
              <a:rPr lang="zh-TW" altLang="en-US" sz="2000" dirty="0">
                <a:latin typeface="+mn-lt"/>
                <a:ea typeface="+mn-ea"/>
                <a:cs typeface="+mn-ea"/>
                <a:sym typeface="+mn-lt"/>
              </a:rPr>
              <a:t>完成了</a:t>
            </a:r>
            <a:r>
              <a:rPr lang="en-US" altLang="zh-TW" sz="2000" dirty="0">
                <a:latin typeface="+mn-lt"/>
                <a:ea typeface="+mn-ea"/>
                <a:cs typeface="+mn-ea"/>
                <a:sym typeface="+mn-lt"/>
              </a:rPr>
              <a:t>LOT5</a:t>
            </a:r>
            <a:r>
              <a:rPr lang="zh-TW" altLang="en-US" sz="2000" dirty="0">
                <a:latin typeface="+mn-lt"/>
                <a:ea typeface="+mn-ea"/>
                <a:cs typeface="+mn-ea"/>
                <a:sym typeface="+mn-lt"/>
              </a:rPr>
              <a:t>的批量</a:t>
            </a:r>
            <a:r>
              <a:rPr lang="en-US" altLang="zh-TW" sz="2000" dirty="0">
                <a:latin typeface="+mn-lt"/>
                <a:ea typeface="+mn-ea"/>
                <a:cs typeface="+mn-ea"/>
                <a:sym typeface="+mn-lt"/>
              </a:rPr>
              <a:t>,</a:t>
            </a:r>
            <a:r>
              <a:rPr lang="zh-TW" altLang="en-US" sz="2000" dirty="0">
                <a:latin typeface="+mn-lt"/>
                <a:ea typeface="+mn-ea"/>
                <a:cs typeface="+mn-ea"/>
                <a:sym typeface="+mn-lt"/>
              </a:rPr>
              <a:t>所以</a:t>
            </a:r>
            <a:r>
              <a:rPr lang="en-US" altLang="zh-TW" sz="2000" dirty="0">
                <a:latin typeface="+mn-lt"/>
                <a:ea typeface="+mn-ea"/>
                <a:cs typeface="+mn-ea"/>
                <a:sym typeface="+mn-lt"/>
              </a:rPr>
              <a:t>,</a:t>
            </a:r>
            <a:r>
              <a:rPr lang="zh-TW" altLang="en-US" sz="2000" dirty="0">
                <a:latin typeface="+mn-lt"/>
                <a:ea typeface="+mn-ea"/>
                <a:cs typeface="+mn-ea"/>
                <a:sym typeface="+mn-lt"/>
              </a:rPr>
              <a:t>对</a:t>
            </a:r>
            <a:r>
              <a:rPr lang="en-US" altLang="zh-TW" sz="2000" dirty="0">
                <a:latin typeface="+mn-lt"/>
                <a:ea typeface="+mn-ea"/>
                <a:cs typeface="+mn-ea"/>
                <a:sym typeface="+mn-lt"/>
              </a:rPr>
              <a:t>CB</a:t>
            </a:r>
            <a:r>
              <a:rPr lang="zh-TW" altLang="en-US" sz="2000" dirty="0">
                <a:latin typeface="+mn-lt"/>
                <a:ea typeface="+mn-ea"/>
                <a:cs typeface="+mn-ea"/>
                <a:sym typeface="+mn-lt"/>
              </a:rPr>
              <a:t>构的更改只能坐下一个</a:t>
            </a:r>
            <a:r>
              <a:rPr lang="en-US" altLang="zh-TW" sz="2000" dirty="0">
                <a:latin typeface="+mn-lt"/>
                <a:ea typeface="+mn-ea"/>
                <a:cs typeface="+mn-ea"/>
                <a:sym typeface="+mn-lt"/>
              </a:rPr>
              <a:t>LOT</a:t>
            </a:r>
            <a:r>
              <a:rPr lang="zh-TW" altLang="en-US" sz="2000" dirty="0">
                <a:latin typeface="+mn-lt"/>
                <a:ea typeface="+mn-ea"/>
                <a:cs typeface="+mn-ea"/>
                <a:sym typeface="+mn-lt"/>
              </a:rPr>
              <a:t>的批量开始</a:t>
            </a:r>
            <a:r>
              <a:rPr lang="en-US" altLang="zh-TW" sz="2000" dirty="0">
                <a:latin typeface="+mn-lt"/>
                <a:ea typeface="+mn-ea"/>
                <a:cs typeface="+mn-ea"/>
                <a:sym typeface="+mn-lt"/>
              </a:rPr>
              <a:t>.</a:t>
            </a:r>
            <a:r>
              <a:rPr lang="zh-TW" altLang="en-US" sz="2000" dirty="0">
                <a:latin typeface="+mn-lt"/>
                <a:ea typeface="+mn-ea"/>
                <a:cs typeface="+mn-ea"/>
                <a:sym typeface="+mn-lt"/>
              </a:rPr>
              <a:t>那么</a:t>
            </a:r>
            <a:r>
              <a:rPr lang="en-US" altLang="zh-TW" sz="2000" dirty="0">
                <a:latin typeface="+mn-lt"/>
                <a:ea typeface="+mn-ea"/>
                <a:cs typeface="+mn-ea"/>
                <a:sym typeface="+mn-lt"/>
              </a:rPr>
              <a:t>,</a:t>
            </a:r>
            <a:r>
              <a:rPr lang="zh-TW" altLang="en-US" sz="2000" dirty="0">
                <a:latin typeface="+mn-lt"/>
                <a:ea typeface="+mn-ea"/>
                <a:cs typeface="+mn-ea"/>
                <a:sym typeface="+mn-lt"/>
              </a:rPr>
              <a:t>当新的</a:t>
            </a:r>
            <a:r>
              <a:rPr lang="en-US" altLang="zh-TW" sz="2000" dirty="0">
                <a:latin typeface="+mn-lt"/>
                <a:ea typeface="+mn-ea"/>
                <a:cs typeface="+mn-ea"/>
                <a:sym typeface="+mn-lt"/>
              </a:rPr>
              <a:t>PCB</a:t>
            </a:r>
            <a:r>
              <a:rPr lang="zh-TW" altLang="en-US" sz="2000" dirty="0">
                <a:latin typeface="+mn-lt"/>
                <a:ea typeface="+mn-ea"/>
                <a:cs typeface="+mn-ea"/>
                <a:sym typeface="+mn-lt"/>
              </a:rPr>
              <a:t>供货并生产时</a:t>
            </a:r>
            <a:r>
              <a:rPr lang="en-US" altLang="zh-TW" sz="2000" dirty="0">
                <a:latin typeface="+mn-lt"/>
                <a:ea typeface="+mn-ea"/>
                <a:cs typeface="+mn-ea"/>
                <a:sym typeface="+mn-lt"/>
              </a:rPr>
              <a:t>,</a:t>
            </a:r>
            <a:r>
              <a:rPr lang="zh-TW" altLang="en-US" sz="2000" dirty="0">
                <a:latin typeface="+mn-lt"/>
                <a:ea typeface="+mn-ea"/>
                <a:cs typeface="+mn-ea"/>
                <a:sym typeface="+mn-lt"/>
              </a:rPr>
              <a:t>此问题已不复存在</a:t>
            </a:r>
            <a:r>
              <a:rPr lang="en-US" altLang="zh-TW" sz="2000" dirty="0">
                <a:latin typeface="+mn-lt"/>
                <a:ea typeface="+mn-ea"/>
                <a:cs typeface="+mn-ea"/>
                <a:sym typeface="+mn-lt"/>
              </a:rPr>
              <a:t>,</a:t>
            </a:r>
            <a:r>
              <a:rPr lang="zh-TW" altLang="en-US" sz="2000" dirty="0">
                <a:latin typeface="+mn-lt"/>
                <a:ea typeface="+mn-ea"/>
                <a:cs typeface="+mn-ea"/>
                <a:sym typeface="+mn-lt"/>
              </a:rPr>
              <a:t>临时措施对策也就终止</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临时性问题处理方法</a:t>
            </a:r>
            <a:r>
              <a:rPr lang="en-US" altLang="zh-TW" sz="2000" dirty="0">
                <a:latin typeface="+mn-lt"/>
                <a:ea typeface="+mn-ea"/>
                <a:cs typeface="+mn-ea"/>
                <a:sym typeface="+mn-lt"/>
              </a:rPr>
              <a:t>:</a:t>
            </a:r>
          </a:p>
        </p:txBody>
      </p:sp>
      <p:sp>
        <p:nvSpPr>
          <p:cNvPr id="5" name="文本框 4">
            <a:extLst>
              <a:ext uri="{FF2B5EF4-FFF2-40B4-BE49-F238E27FC236}">
                <a16:creationId xmlns:a16="http://schemas.microsoft.com/office/drawing/2014/main" id="{68492DBB-5938-461B-8E42-F78659623FED}"/>
              </a:ext>
            </a:extLst>
          </p:cNvPr>
          <p:cNvSpPr txBox="1"/>
          <p:nvPr/>
        </p:nvSpPr>
        <p:spPr>
          <a:xfrm>
            <a:off x="4459697" y="186150"/>
            <a:ext cx="7154043" cy="700769"/>
          </a:xfrm>
          <a:prstGeom prst="rect">
            <a:avLst/>
          </a:prstGeom>
          <a:noFill/>
          <a:effectLst/>
        </p:spPr>
        <p:txBody>
          <a:bodyPr>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就地解决生产突发事故</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786" name="Oval 2">
            <a:extLst>
              <a:ext uri="{FF2B5EF4-FFF2-40B4-BE49-F238E27FC236}">
                <a16:creationId xmlns:a16="http://schemas.microsoft.com/office/drawing/2014/main" id="{770993B5-C6FF-4D88-B801-2E3DE5BAFC80}"/>
              </a:ext>
            </a:extLst>
          </p:cNvPr>
          <p:cNvSpPr>
            <a:spLocks noChangeArrowheads="1"/>
          </p:cNvSpPr>
          <p:nvPr/>
        </p:nvSpPr>
        <p:spPr bwMode="auto">
          <a:xfrm>
            <a:off x="2255838" y="1247775"/>
            <a:ext cx="2165350" cy="1663700"/>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生产临时</a:t>
            </a:r>
          </a:p>
          <a:p>
            <a:pPr algn="ctr" eaLnBrk="1" hangingPunct="1">
              <a:lnSpc>
                <a:spcPct val="120000"/>
              </a:lnSpc>
              <a:defRPr/>
            </a:pPr>
            <a:r>
              <a:rPr lang="zh-TW" altLang="en-US" sz="2000">
                <a:cs typeface="+mn-ea"/>
                <a:sym typeface="+mn-lt"/>
              </a:rPr>
              <a:t>性问题</a:t>
            </a:r>
          </a:p>
        </p:txBody>
      </p:sp>
      <p:sp>
        <p:nvSpPr>
          <p:cNvPr id="118787" name="Oval 3">
            <a:extLst>
              <a:ext uri="{FF2B5EF4-FFF2-40B4-BE49-F238E27FC236}">
                <a16:creationId xmlns:a16="http://schemas.microsoft.com/office/drawing/2014/main" id="{3252C16A-95C2-4319-8AE0-AD7BCFD911C9}"/>
              </a:ext>
            </a:extLst>
          </p:cNvPr>
          <p:cNvSpPr>
            <a:spLocks noChangeArrowheads="1"/>
          </p:cNvSpPr>
          <p:nvPr/>
        </p:nvSpPr>
        <p:spPr bwMode="auto">
          <a:xfrm>
            <a:off x="7613650" y="6864350"/>
            <a:ext cx="1824038" cy="145732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实施</a:t>
            </a:r>
          </a:p>
        </p:txBody>
      </p:sp>
      <p:sp>
        <p:nvSpPr>
          <p:cNvPr id="118788" name="Oval 4">
            <a:extLst>
              <a:ext uri="{FF2B5EF4-FFF2-40B4-BE49-F238E27FC236}">
                <a16:creationId xmlns:a16="http://schemas.microsoft.com/office/drawing/2014/main" id="{6007DB4A-4EE2-468B-86DF-E59759FEC4E7}"/>
              </a:ext>
            </a:extLst>
          </p:cNvPr>
          <p:cNvSpPr>
            <a:spLocks noChangeArrowheads="1"/>
          </p:cNvSpPr>
          <p:nvPr/>
        </p:nvSpPr>
        <p:spPr bwMode="auto">
          <a:xfrm>
            <a:off x="7385050" y="936625"/>
            <a:ext cx="2166938" cy="1974850"/>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相关部门</a:t>
            </a:r>
          </a:p>
          <a:p>
            <a:pPr algn="ctr" eaLnBrk="1" hangingPunct="1">
              <a:lnSpc>
                <a:spcPct val="120000"/>
              </a:lnSpc>
              <a:defRPr/>
            </a:pPr>
            <a:r>
              <a:rPr lang="zh-TW" altLang="en-US" sz="2000">
                <a:cs typeface="+mn-ea"/>
                <a:sym typeface="+mn-lt"/>
              </a:rPr>
              <a:t>问题通报</a:t>
            </a:r>
          </a:p>
        </p:txBody>
      </p:sp>
      <p:sp>
        <p:nvSpPr>
          <p:cNvPr id="118789" name="Oval 5">
            <a:extLst>
              <a:ext uri="{FF2B5EF4-FFF2-40B4-BE49-F238E27FC236}">
                <a16:creationId xmlns:a16="http://schemas.microsoft.com/office/drawing/2014/main" id="{0DED4ECF-BA1D-4ED5-AAA9-363278E27585}"/>
              </a:ext>
            </a:extLst>
          </p:cNvPr>
          <p:cNvSpPr>
            <a:spLocks noChangeArrowheads="1"/>
          </p:cNvSpPr>
          <p:nvPr/>
        </p:nvSpPr>
        <p:spPr bwMode="auto">
          <a:xfrm>
            <a:off x="13085763" y="5095875"/>
            <a:ext cx="1597025" cy="145732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临时</a:t>
            </a:r>
          </a:p>
          <a:p>
            <a:pPr algn="ctr" eaLnBrk="1" hangingPunct="1">
              <a:lnSpc>
                <a:spcPct val="120000"/>
              </a:lnSpc>
              <a:defRPr/>
            </a:pPr>
            <a:r>
              <a:rPr lang="zh-TW" altLang="en-US" sz="2000">
                <a:cs typeface="+mn-ea"/>
                <a:sym typeface="+mn-lt"/>
              </a:rPr>
              <a:t>方法</a:t>
            </a:r>
          </a:p>
        </p:txBody>
      </p:sp>
      <p:sp>
        <p:nvSpPr>
          <p:cNvPr id="118790" name="Oval 6">
            <a:extLst>
              <a:ext uri="{FF2B5EF4-FFF2-40B4-BE49-F238E27FC236}">
                <a16:creationId xmlns:a16="http://schemas.microsoft.com/office/drawing/2014/main" id="{8A5E992B-B7E2-4410-A001-FAC50780AF3F}"/>
              </a:ext>
            </a:extLst>
          </p:cNvPr>
          <p:cNvSpPr>
            <a:spLocks noChangeArrowheads="1"/>
          </p:cNvSpPr>
          <p:nvPr/>
        </p:nvSpPr>
        <p:spPr bwMode="auto">
          <a:xfrm>
            <a:off x="13085763" y="3328988"/>
            <a:ext cx="1482725" cy="1350962"/>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临时</a:t>
            </a:r>
          </a:p>
          <a:p>
            <a:pPr algn="ctr" eaLnBrk="1" hangingPunct="1">
              <a:lnSpc>
                <a:spcPct val="120000"/>
              </a:lnSpc>
              <a:defRPr/>
            </a:pPr>
            <a:r>
              <a:rPr lang="zh-TW" altLang="en-US" sz="2000">
                <a:cs typeface="+mn-ea"/>
                <a:sym typeface="+mn-lt"/>
              </a:rPr>
              <a:t>要求</a:t>
            </a:r>
          </a:p>
        </p:txBody>
      </p:sp>
      <p:sp>
        <p:nvSpPr>
          <p:cNvPr id="118791" name="Oval 7">
            <a:extLst>
              <a:ext uri="{FF2B5EF4-FFF2-40B4-BE49-F238E27FC236}">
                <a16:creationId xmlns:a16="http://schemas.microsoft.com/office/drawing/2014/main" id="{F164597F-99EC-44E2-B02C-6FFC327CA7C0}"/>
              </a:ext>
            </a:extLst>
          </p:cNvPr>
          <p:cNvSpPr>
            <a:spLocks noChangeArrowheads="1"/>
          </p:cNvSpPr>
          <p:nvPr/>
        </p:nvSpPr>
        <p:spPr bwMode="auto">
          <a:xfrm>
            <a:off x="12971463" y="1455738"/>
            <a:ext cx="1482725" cy="1455737"/>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临时</a:t>
            </a:r>
          </a:p>
          <a:p>
            <a:pPr algn="ctr" eaLnBrk="1" hangingPunct="1">
              <a:lnSpc>
                <a:spcPct val="120000"/>
              </a:lnSpc>
              <a:defRPr/>
            </a:pPr>
            <a:r>
              <a:rPr lang="zh-TW" altLang="en-US" sz="2000">
                <a:cs typeface="+mn-ea"/>
                <a:sym typeface="+mn-lt"/>
              </a:rPr>
              <a:t>材料</a:t>
            </a:r>
          </a:p>
        </p:txBody>
      </p:sp>
      <p:sp>
        <p:nvSpPr>
          <p:cNvPr id="118792" name="AutoShape 8">
            <a:extLst>
              <a:ext uri="{FF2B5EF4-FFF2-40B4-BE49-F238E27FC236}">
                <a16:creationId xmlns:a16="http://schemas.microsoft.com/office/drawing/2014/main" id="{97F04508-4A34-496E-957F-2FF007B6874A}"/>
              </a:ext>
            </a:extLst>
          </p:cNvPr>
          <p:cNvSpPr>
            <a:spLocks noChangeArrowheads="1"/>
          </p:cNvSpPr>
          <p:nvPr/>
        </p:nvSpPr>
        <p:spPr bwMode="auto">
          <a:xfrm>
            <a:off x="6588125" y="5303838"/>
            <a:ext cx="3533775" cy="728662"/>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通报处理方案</a:t>
            </a:r>
          </a:p>
        </p:txBody>
      </p:sp>
      <p:sp>
        <p:nvSpPr>
          <p:cNvPr id="118793" name="AutoShape 9">
            <a:extLst>
              <a:ext uri="{FF2B5EF4-FFF2-40B4-BE49-F238E27FC236}">
                <a16:creationId xmlns:a16="http://schemas.microsoft.com/office/drawing/2014/main" id="{F42B4852-6D7C-46C4-BFD4-91107CD15C0C}"/>
              </a:ext>
            </a:extLst>
          </p:cNvPr>
          <p:cNvSpPr>
            <a:spLocks noChangeArrowheads="1"/>
          </p:cNvSpPr>
          <p:nvPr/>
        </p:nvSpPr>
        <p:spPr bwMode="auto">
          <a:xfrm>
            <a:off x="6359525" y="3536950"/>
            <a:ext cx="4217988" cy="1143000"/>
          </a:xfrm>
          <a:prstGeom prst="flowChartDecision">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PE</a:t>
            </a:r>
            <a:r>
              <a:rPr lang="zh-TW" altLang="en-US" sz="2000">
                <a:cs typeface="+mn-ea"/>
                <a:sym typeface="+mn-lt"/>
              </a:rPr>
              <a:t>分析处理</a:t>
            </a:r>
          </a:p>
        </p:txBody>
      </p:sp>
      <p:sp>
        <p:nvSpPr>
          <p:cNvPr id="118794" name="AutoShape 10">
            <a:extLst>
              <a:ext uri="{FF2B5EF4-FFF2-40B4-BE49-F238E27FC236}">
                <a16:creationId xmlns:a16="http://schemas.microsoft.com/office/drawing/2014/main" id="{6B49CE15-DD10-49EF-BA63-8A58436FC268}"/>
              </a:ext>
            </a:extLst>
          </p:cNvPr>
          <p:cNvSpPr>
            <a:spLocks noChangeArrowheads="1"/>
          </p:cNvSpPr>
          <p:nvPr/>
        </p:nvSpPr>
        <p:spPr bwMode="auto">
          <a:xfrm>
            <a:off x="6245225" y="8710613"/>
            <a:ext cx="4560888" cy="623887"/>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验证处理方案的效果</a:t>
            </a:r>
          </a:p>
        </p:txBody>
      </p:sp>
      <p:sp>
        <p:nvSpPr>
          <p:cNvPr id="118795" name="AutoShape 11">
            <a:extLst>
              <a:ext uri="{FF2B5EF4-FFF2-40B4-BE49-F238E27FC236}">
                <a16:creationId xmlns:a16="http://schemas.microsoft.com/office/drawing/2014/main" id="{0E6F01DD-880E-4A50-B06A-AD6D7D4E5AA9}"/>
              </a:ext>
            </a:extLst>
          </p:cNvPr>
          <p:cNvSpPr>
            <a:spLocks noChangeArrowheads="1"/>
          </p:cNvSpPr>
          <p:nvPr/>
        </p:nvSpPr>
        <p:spPr bwMode="auto">
          <a:xfrm>
            <a:off x="1685925" y="6448425"/>
            <a:ext cx="4103688" cy="2392363"/>
          </a:xfrm>
          <a:prstGeom prst="flowChartAlternateProcess">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处理方案具有时效</a:t>
            </a:r>
          </a:p>
          <a:p>
            <a:pPr algn="ctr" eaLnBrk="1" hangingPunct="1">
              <a:lnSpc>
                <a:spcPct val="120000"/>
              </a:lnSpc>
              <a:defRPr/>
            </a:pPr>
            <a:r>
              <a:rPr lang="zh-TW" altLang="en-US" sz="2000">
                <a:cs typeface="+mn-ea"/>
                <a:sym typeface="+mn-lt"/>
              </a:rPr>
              <a:t>性规定实施的期限</a:t>
            </a:r>
          </a:p>
          <a:p>
            <a:pPr algn="ctr" eaLnBrk="1" hangingPunct="1">
              <a:lnSpc>
                <a:spcPct val="120000"/>
              </a:lnSpc>
              <a:defRPr/>
            </a:pPr>
            <a:r>
              <a:rPr lang="zh-TW" altLang="en-US" sz="2000">
                <a:cs typeface="+mn-ea"/>
                <a:sym typeface="+mn-lt"/>
              </a:rPr>
              <a:t>或产品的适用批量</a:t>
            </a:r>
          </a:p>
          <a:p>
            <a:pPr algn="ctr" eaLnBrk="1" hangingPunct="1">
              <a:lnSpc>
                <a:spcPct val="120000"/>
              </a:lnSpc>
              <a:defRPr/>
            </a:pPr>
            <a:r>
              <a:rPr lang="zh-TW" altLang="en-US" sz="2000">
                <a:cs typeface="+mn-ea"/>
                <a:sym typeface="+mn-lt"/>
              </a:rPr>
              <a:t>起止流水号码等</a:t>
            </a:r>
          </a:p>
        </p:txBody>
      </p:sp>
      <p:sp>
        <p:nvSpPr>
          <p:cNvPr id="118796" name="Line 13">
            <a:extLst>
              <a:ext uri="{FF2B5EF4-FFF2-40B4-BE49-F238E27FC236}">
                <a16:creationId xmlns:a16="http://schemas.microsoft.com/office/drawing/2014/main" id="{836DE2B2-F3E3-4FC1-8357-132A90596040}"/>
              </a:ext>
            </a:extLst>
          </p:cNvPr>
          <p:cNvSpPr>
            <a:spLocks noChangeShapeType="1"/>
          </p:cNvSpPr>
          <p:nvPr/>
        </p:nvSpPr>
        <p:spPr bwMode="auto">
          <a:xfrm>
            <a:off x="4421188" y="2079625"/>
            <a:ext cx="2963862" cy="0"/>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18797" name="Line 14">
            <a:extLst>
              <a:ext uri="{FF2B5EF4-FFF2-40B4-BE49-F238E27FC236}">
                <a16:creationId xmlns:a16="http://schemas.microsoft.com/office/drawing/2014/main" id="{FAD9DED4-A7DA-44AE-9D5A-889EEEF7E231}"/>
              </a:ext>
            </a:extLst>
          </p:cNvPr>
          <p:cNvSpPr>
            <a:spLocks noChangeShapeType="1"/>
          </p:cNvSpPr>
          <p:nvPr/>
        </p:nvSpPr>
        <p:spPr bwMode="auto">
          <a:xfrm>
            <a:off x="8412163" y="2911475"/>
            <a:ext cx="0" cy="625475"/>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18798" name="Line 15">
            <a:extLst>
              <a:ext uri="{FF2B5EF4-FFF2-40B4-BE49-F238E27FC236}">
                <a16:creationId xmlns:a16="http://schemas.microsoft.com/office/drawing/2014/main" id="{B859AEC7-7726-406E-A831-2D1889DC946D}"/>
              </a:ext>
            </a:extLst>
          </p:cNvPr>
          <p:cNvSpPr>
            <a:spLocks noChangeShapeType="1"/>
          </p:cNvSpPr>
          <p:nvPr/>
        </p:nvSpPr>
        <p:spPr bwMode="auto">
          <a:xfrm>
            <a:off x="8526463" y="4679950"/>
            <a:ext cx="0" cy="623888"/>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18799" name="Line 16">
            <a:extLst>
              <a:ext uri="{FF2B5EF4-FFF2-40B4-BE49-F238E27FC236}">
                <a16:creationId xmlns:a16="http://schemas.microsoft.com/office/drawing/2014/main" id="{A0E32E52-6EEA-4FB5-BBF2-7C9060103318}"/>
              </a:ext>
            </a:extLst>
          </p:cNvPr>
          <p:cNvSpPr>
            <a:spLocks noChangeShapeType="1"/>
          </p:cNvSpPr>
          <p:nvPr/>
        </p:nvSpPr>
        <p:spPr bwMode="auto">
          <a:xfrm>
            <a:off x="8526463" y="6032500"/>
            <a:ext cx="0" cy="831850"/>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18800" name="Line 17">
            <a:extLst>
              <a:ext uri="{FF2B5EF4-FFF2-40B4-BE49-F238E27FC236}">
                <a16:creationId xmlns:a16="http://schemas.microsoft.com/office/drawing/2014/main" id="{9589CB39-6534-4B6D-9782-CB7B1C7D07EA}"/>
              </a:ext>
            </a:extLst>
          </p:cNvPr>
          <p:cNvSpPr>
            <a:spLocks noChangeShapeType="1"/>
          </p:cNvSpPr>
          <p:nvPr/>
        </p:nvSpPr>
        <p:spPr bwMode="auto">
          <a:xfrm>
            <a:off x="8526463" y="8321675"/>
            <a:ext cx="0" cy="519113"/>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18801" name="Line 18">
            <a:extLst>
              <a:ext uri="{FF2B5EF4-FFF2-40B4-BE49-F238E27FC236}">
                <a16:creationId xmlns:a16="http://schemas.microsoft.com/office/drawing/2014/main" id="{8FDFDA16-1126-4ACB-8846-C12EC45C8413}"/>
              </a:ext>
            </a:extLst>
          </p:cNvPr>
          <p:cNvSpPr>
            <a:spLocks noChangeShapeType="1"/>
          </p:cNvSpPr>
          <p:nvPr/>
        </p:nvSpPr>
        <p:spPr bwMode="auto">
          <a:xfrm>
            <a:off x="3624263" y="5721350"/>
            <a:ext cx="0" cy="727075"/>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18802" name="Line 19">
            <a:extLst>
              <a:ext uri="{FF2B5EF4-FFF2-40B4-BE49-F238E27FC236}">
                <a16:creationId xmlns:a16="http://schemas.microsoft.com/office/drawing/2014/main" id="{023AC04D-B382-4C85-886A-B78A0D6F5416}"/>
              </a:ext>
            </a:extLst>
          </p:cNvPr>
          <p:cNvSpPr>
            <a:spLocks noChangeShapeType="1"/>
          </p:cNvSpPr>
          <p:nvPr/>
        </p:nvSpPr>
        <p:spPr bwMode="auto">
          <a:xfrm>
            <a:off x="5903913" y="7593013"/>
            <a:ext cx="1824037"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18803" name="Line 22">
            <a:extLst>
              <a:ext uri="{FF2B5EF4-FFF2-40B4-BE49-F238E27FC236}">
                <a16:creationId xmlns:a16="http://schemas.microsoft.com/office/drawing/2014/main" id="{12A8338C-3B7E-493C-9E11-F8FD53576C78}"/>
              </a:ext>
            </a:extLst>
          </p:cNvPr>
          <p:cNvSpPr>
            <a:spLocks noChangeShapeType="1"/>
          </p:cNvSpPr>
          <p:nvPr/>
        </p:nvSpPr>
        <p:spPr bwMode="auto">
          <a:xfrm>
            <a:off x="3624263" y="5721350"/>
            <a:ext cx="2963862"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18804" name="AutoShape 24">
            <a:extLst>
              <a:ext uri="{FF2B5EF4-FFF2-40B4-BE49-F238E27FC236}">
                <a16:creationId xmlns:a16="http://schemas.microsoft.com/office/drawing/2014/main" id="{D43C24D3-9F6C-47FC-A510-616AB5D6C43C}"/>
              </a:ext>
            </a:extLst>
          </p:cNvPr>
          <p:cNvSpPr>
            <a:spLocks/>
          </p:cNvSpPr>
          <p:nvPr/>
        </p:nvSpPr>
        <p:spPr bwMode="auto">
          <a:xfrm>
            <a:off x="12174538" y="2079625"/>
            <a:ext cx="569912" cy="3952875"/>
          </a:xfrm>
          <a:prstGeom prst="leftBrace">
            <a:avLst>
              <a:gd name="adj1" fmla="val 63355"/>
              <a:gd name="adj2" fmla="val 50000"/>
            </a:avLst>
          </a:prstGeom>
          <a:ln>
            <a:headEnd/>
            <a:tailEnd/>
          </a:ln>
        </p:spPr>
        <p:style>
          <a:lnRef idx="3">
            <a:schemeClr val="accent6"/>
          </a:lnRef>
          <a:fillRef idx="0">
            <a:schemeClr val="accent6"/>
          </a:fillRef>
          <a:effectRef idx="2">
            <a:schemeClr val="accent6"/>
          </a:effectRef>
          <a:fontRef idx="minor">
            <a:schemeClr val="tx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18805" name="Line 25">
            <a:extLst>
              <a:ext uri="{FF2B5EF4-FFF2-40B4-BE49-F238E27FC236}">
                <a16:creationId xmlns:a16="http://schemas.microsoft.com/office/drawing/2014/main" id="{C2205F3C-7D5F-444E-BB42-E08BFE049B2F}"/>
              </a:ext>
            </a:extLst>
          </p:cNvPr>
          <p:cNvSpPr>
            <a:spLocks noChangeShapeType="1"/>
          </p:cNvSpPr>
          <p:nvPr/>
        </p:nvSpPr>
        <p:spPr bwMode="auto">
          <a:xfrm flipH="1">
            <a:off x="10577513" y="4056063"/>
            <a:ext cx="1597025" cy="0"/>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3" name="文本框 22">
            <a:extLst>
              <a:ext uri="{FF2B5EF4-FFF2-40B4-BE49-F238E27FC236}">
                <a16:creationId xmlns:a16="http://schemas.microsoft.com/office/drawing/2014/main" id="{21761A03-102E-4D8A-A26C-F4D22C17ACA1}"/>
              </a:ext>
            </a:extLst>
          </p:cNvPr>
          <p:cNvSpPr txBox="1"/>
          <p:nvPr/>
        </p:nvSpPr>
        <p:spPr>
          <a:xfrm>
            <a:off x="4459697" y="186150"/>
            <a:ext cx="7154043" cy="700769"/>
          </a:xfrm>
          <a:prstGeom prst="rect">
            <a:avLst/>
          </a:prstGeom>
          <a:noFill/>
          <a:effectLst/>
        </p:spPr>
        <p:txBody>
          <a:bodyPr>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就地解决生产突发事故</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23"/>
                                        </p:tgtEl>
                                        <p:attrNameLst>
                                          <p:attrName>style.visibility</p:attrName>
                                        </p:attrNameLst>
                                      </p:cBhvr>
                                      <p:to>
                                        <p:strVal val="visible"/>
                                      </p:to>
                                    </p:set>
                                    <p:anim calcmode="lin" valueType="num">
                                      <p:cBhvr>
                                        <p:cTn id="7" dur="500" fill="hold"/>
                                        <p:tgtEl>
                                          <p:spTgt spid="23"/>
                                        </p:tgtEl>
                                        <p:attrNameLst>
                                          <p:attrName>ppt_w</p:attrName>
                                        </p:attrNameLst>
                                      </p:cBhvr>
                                      <p:tavLst>
                                        <p:tav tm="0">
                                          <p:val>
                                            <p:fltVal val="0"/>
                                          </p:val>
                                        </p:tav>
                                        <p:tav tm="100000">
                                          <p:val>
                                            <p:strVal val="#ppt_w"/>
                                          </p:val>
                                        </p:tav>
                                      </p:tavLst>
                                    </p:anim>
                                    <p:anim calcmode="lin" valueType="num">
                                      <p:cBhvr>
                                        <p:cTn id="8" dur="500" fill="hold"/>
                                        <p:tgtEl>
                                          <p:spTgt spid="2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6" name="Text Box 2">
            <a:extLst>
              <a:ext uri="{FF2B5EF4-FFF2-40B4-BE49-F238E27FC236}">
                <a16:creationId xmlns:a16="http://schemas.microsoft.com/office/drawing/2014/main" id="{A7A45DA6-7937-4012-B8FC-2A47C8182FE8}"/>
              </a:ext>
            </a:extLst>
          </p:cNvPr>
          <p:cNvSpPr txBox="1">
            <a:spLocks noChangeArrowheads="1"/>
          </p:cNvSpPr>
          <p:nvPr/>
        </p:nvSpPr>
        <p:spPr bwMode="auto">
          <a:xfrm>
            <a:off x="1481138" y="2232025"/>
            <a:ext cx="13681075" cy="3425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处理临时性问题的能力是</a:t>
            </a:r>
            <a:r>
              <a:rPr lang="en-US" altLang="zh-TW" sz="2000" dirty="0">
                <a:latin typeface="+mn-lt"/>
                <a:ea typeface="+mn-ea"/>
                <a:cs typeface="+mn-ea"/>
                <a:sym typeface="+mn-lt"/>
              </a:rPr>
              <a:t>PE</a:t>
            </a:r>
            <a:r>
              <a:rPr lang="zh-TW" altLang="en-US" sz="2000" dirty="0">
                <a:latin typeface="+mn-lt"/>
                <a:ea typeface="+mn-ea"/>
                <a:cs typeface="+mn-ea"/>
                <a:sym typeface="+mn-lt"/>
              </a:rPr>
              <a:t>是否能够顾全大局地开展工作的表现</a:t>
            </a:r>
            <a:r>
              <a:rPr lang="en-US" altLang="zh-TW" sz="2000" dirty="0">
                <a:latin typeface="+mn-lt"/>
                <a:ea typeface="+mn-ea"/>
                <a:cs typeface="+mn-ea"/>
                <a:sym typeface="+mn-lt"/>
              </a:rPr>
              <a:t>.</a:t>
            </a:r>
            <a:r>
              <a:rPr lang="zh-TW" altLang="en-US" sz="2000" dirty="0">
                <a:latin typeface="+mn-lt"/>
                <a:ea typeface="+mn-ea"/>
                <a:cs typeface="+mn-ea"/>
                <a:sym typeface="+mn-lt"/>
              </a:rPr>
              <a:t>因为在实际生产中</a:t>
            </a:r>
            <a:r>
              <a:rPr lang="en-US" altLang="zh-TW" sz="2000" dirty="0">
                <a:latin typeface="+mn-lt"/>
                <a:ea typeface="+mn-ea"/>
                <a:cs typeface="+mn-ea"/>
                <a:sym typeface="+mn-lt"/>
              </a:rPr>
              <a:t>,</a:t>
            </a:r>
            <a:r>
              <a:rPr lang="zh-TW" altLang="en-US" sz="2000" dirty="0">
                <a:latin typeface="+mn-lt"/>
                <a:ea typeface="+mn-ea"/>
                <a:cs typeface="+mn-ea"/>
                <a:sym typeface="+mn-lt"/>
              </a:rPr>
              <a:t>问题的关联性往往受许多切实因素的制约和改变</a:t>
            </a:r>
            <a:r>
              <a:rPr lang="en-US" altLang="zh-TW" sz="2000" dirty="0">
                <a:latin typeface="+mn-lt"/>
                <a:ea typeface="+mn-ea"/>
                <a:cs typeface="+mn-ea"/>
                <a:sym typeface="+mn-lt"/>
              </a:rPr>
              <a:t>,</a:t>
            </a:r>
            <a:r>
              <a:rPr lang="zh-TW" altLang="en-US" sz="2000" dirty="0">
                <a:latin typeface="+mn-lt"/>
                <a:ea typeface="+mn-ea"/>
                <a:cs typeface="+mn-ea"/>
                <a:sym typeface="+mn-lt"/>
              </a:rPr>
              <a:t>如果不能顾全大局的话</a:t>
            </a:r>
            <a:r>
              <a:rPr lang="en-US" altLang="zh-TW" sz="2000" dirty="0">
                <a:latin typeface="+mn-lt"/>
                <a:ea typeface="+mn-ea"/>
                <a:cs typeface="+mn-ea"/>
                <a:sym typeface="+mn-lt"/>
              </a:rPr>
              <a:t>,</a:t>
            </a:r>
            <a:r>
              <a:rPr lang="zh-TW" altLang="en-US" sz="2000" dirty="0">
                <a:latin typeface="+mn-lt"/>
                <a:ea typeface="+mn-ea"/>
                <a:cs typeface="+mn-ea"/>
                <a:sym typeface="+mn-lt"/>
              </a:rPr>
              <a:t>也许会造成处理结果失效的后果</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defRPr/>
            </a:pPr>
            <a:r>
              <a:rPr lang="en-US" altLang="zh-TW" sz="2000" b="1" dirty="0">
                <a:latin typeface="+mn-lt"/>
                <a:ea typeface="+mn-ea"/>
                <a:cs typeface="+mn-ea"/>
                <a:sym typeface="+mn-lt"/>
              </a:rPr>
              <a:t>2.4 </a:t>
            </a:r>
            <a:r>
              <a:rPr lang="zh-TW" altLang="en-US" sz="2000" b="1" dirty="0">
                <a:latin typeface="+mn-lt"/>
                <a:ea typeface="+mn-ea"/>
                <a:cs typeface="+mn-ea"/>
                <a:sym typeface="+mn-lt"/>
              </a:rPr>
              <a:t>紧急性问题第</a:t>
            </a:r>
            <a:r>
              <a:rPr lang="zh-CN" altLang="en-US" sz="2000" b="1" dirty="0">
                <a:latin typeface="+mn-lt"/>
                <a:ea typeface="+mn-ea"/>
                <a:cs typeface="+mn-ea"/>
                <a:sym typeface="+mn-lt"/>
              </a:rPr>
              <a:t>一</a:t>
            </a:r>
            <a:r>
              <a:rPr lang="zh-TW" altLang="en-US" sz="2000" b="1" dirty="0">
                <a:latin typeface="+mn-lt"/>
                <a:ea typeface="+mn-ea"/>
                <a:cs typeface="+mn-ea"/>
                <a:sym typeface="+mn-lt"/>
              </a:rPr>
              <a:t>时间解决</a:t>
            </a:r>
          </a:p>
          <a:p>
            <a:pPr eaLnBrk="1" hangingPunct="1">
              <a:lnSpc>
                <a:spcPct val="120000"/>
              </a:lnSpc>
              <a:defRPr/>
            </a:pPr>
            <a:r>
              <a:rPr lang="zh-TW" altLang="en-US" sz="2000" dirty="0">
                <a:latin typeface="+mn-lt"/>
                <a:ea typeface="+mn-ea"/>
                <a:cs typeface="+mn-ea"/>
                <a:sym typeface="+mn-lt"/>
              </a:rPr>
              <a:t>       紧急性问题与突发性事故有许多相似之处</a:t>
            </a:r>
            <a:r>
              <a:rPr lang="en-US" altLang="zh-TW" sz="2000" dirty="0">
                <a:latin typeface="+mn-lt"/>
                <a:ea typeface="+mn-ea"/>
                <a:cs typeface="+mn-ea"/>
                <a:sym typeface="+mn-lt"/>
              </a:rPr>
              <a:t>,</a:t>
            </a:r>
            <a:r>
              <a:rPr lang="zh-TW" altLang="en-US" sz="2000" dirty="0">
                <a:latin typeface="+mn-lt"/>
                <a:ea typeface="+mn-ea"/>
                <a:cs typeface="+mn-ea"/>
                <a:sym typeface="+mn-lt"/>
              </a:rPr>
              <a:t>但它们是本质不同的两回事</a:t>
            </a:r>
            <a:r>
              <a:rPr lang="en-US" altLang="zh-TW" sz="2000" dirty="0">
                <a:latin typeface="+mn-lt"/>
                <a:ea typeface="+mn-ea"/>
                <a:cs typeface="+mn-ea"/>
                <a:sym typeface="+mn-lt"/>
              </a:rPr>
              <a:t>.</a:t>
            </a:r>
            <a:r>
              <a:rPr lang="zh-TW" altLang="en-US" sz="2000" dirty="0">
                <a:latin typeface="+mn-lt"/>
                <a:ea typeface="+mn-ea"/>
                <a:cs typeface="+mn-ea"/>
                <a:sym typeface="+mn-lt"/>
              </a:rPr>
              <a:t>前都虽然紧急</a:t>
            </a:r>
            <a:r>
              <a:rPr lang="en-US" altLang="zh-TW" sz="2000" dirty="0">
                <a:latin typeface="+mn-lt"/>
                <a:ea typeface="+mn-ea"/>
                <a:cs typeface="+mn-ea"/>
                <a:sym typeface="+mn-lt"/>
              </a:rPr>
              <a:t>,</a:t>
            </a:r>
            <a:r>
              <a:rPr lang="zh-TW" altLang="en-US" sz="2000" dirty="0">
                <a:latin typeface="+mn-lt"/>
                <a:ea typeface="+mn-ea"/>
                <a:cs typeface="+mn-ea"/>
                <a:sym typeface="+mn-lt"/>
              </a:rPr>
              <a:t>但从根本上讲是属于存在问题的</a:t>
            </a:r>
            <a:r>
              <a:rPr lang="en-US" altLang="zh-TW" sz="2000" dirty="0">
                <a:latin typeface="+mn-lt"/>
                <a:ea typeface="+mn-ea"/>
                <a:cs typeface="+mn-ea"/>
                <a:sym typeface="+mn-lt"/>
              </a:rPr>
              <a:t>,</a:t>
            </a:r>
            <a:r>
              <a:rPr lang="zh-TW" altLang="en-US" sz="2000" dirty="0">
                <a:latin typeface="+mn-lt"/>
                <a:ea typeface="+mn-ea"/>
                <a:cs typeface="+mn-ea"/>
                <a:sym typeface="+mn-lt"/>
              </a:rPr>
              <a:t>但还没有造成事</a:t>
            </a:r>
            <a:r>
              <a:rPr lang="en-US" altLang="zh-TW" sz="2000" dirty="0">
                <a:latin typeface="+mn-lt"/>
                <a:ea typeface="+mn-ea"/>
                <a:cs typeface="+mn-ea"/>
                <a:sym typeface="+mn-lt"/>
              </a:rPr>
              <a:t>,</a:t>
            </a:r>
            <a:r>
              <a:rPr lang="zh-TW" altLang="en-US" sz="2000" dirty="0">
                <a:latin typeface="+mn-lt"/>
                <a:ea typeface="+mn-ea"/>
                <a:cs typeface="+mn-ea"/>
                <a:sym typeface="+mn-lt"/>
              </a:rPr>
              <a:t>故而后都已经形成需要紧急处理的事</a:t>
            </a:r>
            <a:r>
              <a:rPr lang="en-US" altLang="zh-TW" sz="2000" dirty="0">
                <a:latin typeface="+mn-lt"/>
                <a:ea typeface="+mn-ea"/>
                <a:cs typeface="+mn-ea"/>
                <a:sym typeface="+mn-lt"/>
              </a:rPr>
              <a:t>,</a:t>
            </a:r>
            <a:r>
              <a:rPr lang="zh-TW" altLang="en-US" sz="2000" dirty="0">
                <a:latin typeface="+mn-lt"/>
                <a:ea typeface="+mn-ea"/>
                <a:cs typeface="+mn-ea"/>
                <a:sym typeface="+mn-lt"/>
              </a:rPr>
              <a:t>故如果不及时处理的话后果会比较严重</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紧急性问题指的是问题比较迫切需要优先处理的一类问题</a:t>
            </a:r>
            <a:r>
              <a:rPr lang="en-US" altLang="zh-TW" sz="2000" dirty="0">
                <a:latin typeface="+mn-lt"/>
                <a:ea typeface="+mn-ea"/>
                <a:cs typeface="+mn-ea"/>
                <a:sym typeface="+mn-lt"/>
              </a:rPr>
              <a:t>,</a:t>
            </a:r>
            <a:r>
              <a:rPr lang="zh-TW" altLang="en-US" sz="2000" dirty="0">
                <a:latin typeface="+mn-lt"/>
                <a:ea typeface="+mn-ea"/>
                <a:cs typeface="+mn-ea"/>
                <a:sym typeface="+mn-lt"/>
              </a:rPr>
              <a:t>如果处理时间拖延过长的话也许会造成事故或损失</a:t>
            </a:r>
            <a:r>
              <a:rPr lang="en-US" altLang="zh-TW" sz="2000" dirty="0">
                <a:latin typeface="+mn-lt"/>
                <a:ea typeface="+mn-ea"/>
                <a:cs typeface="+mn-ea"/>
                <a:sym typeface="+mn-lt"/>
              </a:rPr>
              <a:t>.</a:t>
            </a:r>
            <a:r>
              <a:rPr lang="zh-TW" altLang="en-US" sz="2000" dirty="0">
                <a:latin typeface="+mn-lt"/>
                <a:ea typeface="+mn-ea"/>
                <a:cs typeface="+mn-ea"/>
                <a:sym typeface="+mn-lt"/>
              </a:rPr>
              <a:t>比如产品试产的问题点报告需要优先处理</a:t>
            </a:r>
            <a:r>
              <a:rPr lang="en-US" altLang="zh-TW" sz="2000" dirty="0">
                <a:latin typeface="+mn-lt"/>
                <a:ea typeface="+mn-ea"/>
                <a:cs typeface="+mn-ea"/>
                <a:sym typeface="+mn-lt"/>
              </a:rPr>
              <a:t>,</a:t>
            </a:r>
            <a:r>
              <a:rPr lang="zh-TW" altLang="en-US" sz="2000" dirty="0">
                <a:latin typeface="+mn-lt"/>
                <a:ea typeface="+mn-ea"/>
                <a:cs typeface="+mn-ea"/>
                <a:sym typeface="+mn-lt"/>
              </a:rPr>
              <a:t>如果不能及时得到处理方的话会造成下一阶段的工作不能按计划准时进行</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紧急性问题处理方法</a:t>
            </a:r>
            <a:r>
              <a:rPr lang="en-US" altLang="zh-TW" sz="2000" dirty="0">
                <a:latin typeface="+mn-lt"/>
                <a:ea typeface="+mn-ea"/>
                <a:cs typeface="+mn-ea"/>
                <a:sym typeface="+mn-lt"/>
              </a:rPr>
              <a:t>:</a:t>
            </a:r>
          </a:p>
          <a:p>
            <a:pPr eaLnBrk="1" hangingPunct="1">
              <a:lnSpc>
                <a:spcPct val="120000"/>
              </a:lnSpc>
              <a:defRPr/>
            </a:pPr>
            <a:endParaRPr lang="en-US" altLang="zh-TW" sz="2000" dirty="0">
              <a:latin typeface="+mn-lt"/>
              <a:ea typeface="+mn-ea"/>
              <a:cs typeface="+mn-ea"/>
              <a:sym typeface="+mn-lt"/>
            </a:endParaRPr>
          </a:p>
        </p:txBody>
      </p:sp>
      <p:sp>
        <p:nvSpPr>
          <p:cNvPr id="4" name="文本框 3">
            <a:extLst>
              <a:ext uri="{FF2B5EF4-FFF2-40B4-BE49-F238E27FC236}">
                <a16:creationId xmlns:a16="http://schemas.microsoft.com/office/drawing/2014/main" id="{26248BA9-1FE3-4244-8D56-E74F063B8685}"/>
              </a:ext>
            </a:extLst>
          </p:cNvPr>
          <p:cNvSpPr txBox="1"/>
          <p:nvPr/>
        </p:nvSpPr>
        <p:spPr>
          <a:xfrm>
            <a:off x="4459697" y="186150"/>
            <a:ext cx="7154043" cy="700769"/>
          </a:xfrm>
          <a:prstGeom prst="rect">
            <a:avLst/>
          </a:prstGeom>
          <a:noFill/>
          <a:effectLst/>
        </p:spPr>
        <p:txBody>
          <a:bodyPr>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紧急性问题第一时间解决</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4" name="Oval 2">
            <a:extLst>
              <a:ext uri="{FF2B5EF4-FFF2-40B4-BE49-F238E27FC236}">
                <a16:creationId xmlns:a16="http://schemas.microsoft.com/office/drawing/2014/main" id="{098EBC33-D42F-4760-B387-9CA304DA01DC}"/>
              </a:ext>
            </a:extLst>
          </p:cNvPr>
          <p:cNvSpPr>
            <a:spLocks noChangeArrowheads="1"/>
          </p:cNvSpPr>
          <p:nvPr/>
        </p:nvSpPr>
        <p:spPr bwMode="auto">
          <a:xfrm>
            <a:off x="2255838" y="1143000"/>
            <a:ext cx="2051050" cy="1455738"/>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生产紧急</a:t>
            </a:r>
          </a:p>
          <a:p>
            <a:pPr algn="ctr" eaLnBrk="1" hangingPunct="1">
              <a:lnSpc>
                <a:spcPct val="120000"/>
              </a:lnSpc>
              <a:defRPr/>
            </a:pPr>
            <a:r>
              <a:rPr lang="zh-TW" altLang="en-US" sz="1800">
                <a:cs typeface="+mn-ea"/>
                <a:sym typeface="+mn-lt"/>
              </a:rPr>
              <a:t>性问题</a:t>
            </a:r>
          </a:p>
        </p:txBody>
      </p:sp>
      <p:sp>
        <p:nvSpPr>
          <p:cNvPr id="120835" name="Oval 3">
            <a:extLst>
              <a:ext uri="{FF2B5EF4-FFF2-40B4-BE49-F238E27FC236}">
                <a16:creationId xmlns:a16="http://schemas.microsoft.com/office/drawing/2014/main" id="{B06174B0-0ABE-4CD8-B7BA-8118915055C7}"/>
              </a:ext>
            </a:extLst>
          </p:cNvPr>
          <p:cNvSpPr>
            <a:spLocks noChangeArrowheads="1"/>
          </p:cNvSpPr>
          <p:nvPr/>
        </p:nvSpPr>
        <p:spPr bwMode="auto">
          <a:xfrm>
            <a:off x="7613650" y="6967538"/>
            <a:ext cx="1824038" cy="145732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实施</a:t>
            </a:r>
          </a:p>
          <a:p>
            <a:pPr algn="ctr" eaLnBrk="1" hangingPunct="1">
              <a:lnSpc>
                <a:spcPct val="120000"/>
              </a:lnSpc>
              <a:defRPr/>
            </a:pPr>
            <a:r>
              <a:rPr lang="zh-TW" altLang="en-US" sz="1800">
                <a:cs typeface="+mn-ea"/>
                <a:sym typeface="+mn-lt"/>
              </a:rPr>
              <a:t>对策</a:t>
            </a:r>
          </a:p>
        </p:txBody>
      </p:sp>
      <p:sp>
        <p:nvSpPr>
          <p:cNvPr id="120836" name="Oval 4">
            <a:extLst>
              <a:ext uri="{FF2B5EF4-FFF2-40B4-BE49-F238E27FC236}">
                <a16:creationId xmlns:a16="http://schemas.microsoft.com/office/drawing/2014/main" id="{E686BF21-2635-467C-A7F8-37240A9547E4}"/>
              </a:ext>
            </a:extLst>
          </p:cNvPr>
          <p:cNvSpPr>
            <a:spLocks noChangeArrowheads="1"/>
          </p:cNvSpPr>
          <p:nvPr/>
        </p:nvSpPr>
        <p:spPr bwMode="auto">
          <a:xfrm>
            <a:off x="7385050" y="831850"/>
            <a:ext cx="2052638" cy="1766888"/>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相关部门</a:t>
            </a:r>
          </a:p>
          <a:p>
            <a:pPr algn="ctr" eaLnBrk="1" hangingPunct="1">
              <a:lnSpc>
                <a:spcPct val="120000"/>
              </a:lnSpc>
              <a:defRPr/>
            </a:pPr>
            <a:r>
              <a:rPr lang="zh-TW" altLang="en-US" sz="1800">
                <a:cs typeface="+mn-ea"/>
                <a:sym typeface="+mn-lt"/>
              </a:rPr>
              <a:t>问题通报</a:t>
            </a:r>
          </a:p>
        </p:txBody>
      </p:sp>
      <p:sp>
        <p:nvSpPr>
          <p:cNvPr id="120837" name="Oval 5">
            <a:extLst>
              <a:ext uri="{FF2B5EF4-FFF2-40B4-BE49-F238E27FC236}">
                <a16:creationId xmlns:a16="http://schemas.microsoft.com/office/drawing/2014/main" id="{E689ACCF-10E9-4F72-AED7-ED151BF536C8}"/>
              </a:ext>
            </a:extLst>
          </p:cNvPr>
          <p:cNvSpPr>
            <a:spLocks noChangeArrowheads="1"/>
          </p:cNvSpPr>
          <p:nvPr/>
        </p:nvSpPr>
        <p:spPr bwMode="auto">
          <a:xfrm>
            <a:off x="13085763" y="4991100"/>
            <a:ext cx="1597025" cy="145732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紧急</a:t>
            </a:r>
          </a:p>
          <a:p>
            <a:pPr algn="ctr" eaLnBrk="1" hangingPunct="1">
              <a:lnSpc>
                <a:spcPct val="120000"/>
              </a:lnSpc>
              <a:defRPr/>
            </a:pPr>
            <a:r>
              <a:rPr lang="zh-TW" altLang="en-US" sz="1800">
                <a:cs typeface="+mn-ea"/>
                <a:sym typeface="+mn-lt"/>
              </a:rPr>
              <a:t>方法</a:t>
            </a:r>
          </a:p>
        </p:txBody>
      </p:sp>
      <p:sp>
        <p:nvSpPr>
          <p:cNvPr id="120838" name="Oval 6">
            <a:extLst>
              <a:ext uri="{FF2B5EF4-FFF2-40B4-BE49-F238E27FC236}">
                <a16:creationId xmlns:a16="http://schemas.microsoft.com/office/drawing/2014/main" id="{F6F71C09-AECA-457F-AF34-05A788E7B8BA}"/>
              </a:ext>
            </a:extLst>
          </p:cNvPr>
          <p:cNvSpPr>
            <a:spLocks noChangeArrowheads="1"/>
          </p:cNvSpPr>
          <p:nvPr/>
        </p:nvSpPr>
        <p:spPr bwMode="auto">
          <a:xfrm>
            <a:off x="13085763" y="3224213"/>
            <a:ext cx="1482725" cy="1350962"/>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紧急</a:t>
            </a:r>
          </a:p>
          <a:p>
            <a:pPr algn="ctr" eaLnBrk="1" hangingPunct="1">
              <a:lnSpc>
                <a:spcPct val="120000"/>
              </a:lnSpc>
              <a:defRPr/>
            </a:pPr>
            <a:r>
              <a:rPr lang="zh-TW" altLang="en-US" sz="1800">
                <a:cs typeface="+mn-ea"/>
                <a:sym typeface="+mn-lt"/>
              </a:rPr>
              <a:t>要求</a:t>
            </a:r>
          </a:p>
        </p:txBody>
      </p:sp>
      <p:sp>
        <p:nvSpPr>
          <p:cNvPr id="120839" name="Oval 7">
            <a:extLst>
              <a:ext uri="{FF2B5EF4-FFF2-40B4-BE49-F238E27FC236}">
                <a16:creationId xmlns:a16="http://schemas.microsoft.com/office/drawing/2014/main" id="{32B8152A-A2EA-4A9F-A64A-ECAC58C85FBB}"/>
              </a:ext>
            </a:extLst>
          </p:cNvPr>
          <p:cNvSpPr>
            <a:spLocks noChangeArrowheads="1"/>
          </p:cNvSpPr>
          <p:nvPr/>
        </p:nvSpPr>
        <p:spPr bwMode="auto">
          <a:xfrm>
            <a:off x="12971463" y="1350963"/>
            <a:ext cx="1482725" cy="1455737"/>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紧急</a:t>
            </a:r>
          </a:p>
          <a:p>
            <a:pPr algn="ctr" eaLnBrk="1" hangingPunct="1">
              <a:lnSpc>
                <a:spcPct val="120000"/>
              </a:lnSpc>
              <a:defRPr/>
            </a:pPr>
            <a:r>
              <a:rPr lang="zh-TW" altLang="en-US" sz="1800">
                <a:cs typeface="+mn-ea"/>
                <a:sym typeface="+mn-lt"/>
              </a:rPr>
              <a:t>材料</a:t>
            </a:r>
          </a:p>
        </p:txBody>
      </p:sp>
      <p:sp>
        <p:nvSpPr>
          <p:cNvPr id="120840" name="AutoShape 8">
            <a:extLst>
              <a:ext uri="{FF2B5EF4-FFF2-40B4-BE49-F238E27FC236}">
                <a16:creationId xmlns:a16="http://schemas.microsoft.com/office/drawing/2014/main" id="{973E83D7-0F8A-499E-95A7-15FBFD6D1096}"/>
              </a:ext>
            </a:extLst>
          </p:cNvPr>
          <p:cNvSpPr>
            <a:spLocks noChangeArrowheads="1"/>
          </p:cNvSpPr>
          <p:nvPr/>
        </p:nvSpPr>
        <p:spPr bwMode="auto">
          <a:xfrm>
            <a:off x="6588125" y="3432175"/>
            <a:ext cx="3419475" cy="623888"/>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1800">
                <a:cs typeface="+mn-ea"/>
                <a:sym typeface="+mn-lt"/>
              </a:rPr>
              <a:t>PE</a:t>
            </a:r>
            <a:r>
              <a:rPr lang="zh-TW" altLang="en-US" sz="1800">
                <a:cs typeface="+mn-ea"/>
                <a:sym typeface="+mn-lt"/>
              </a:rPr>
              <a:t>决定处理次序</a:t>
            </a:r>
          </a:p>
        </p:txBody>
      </p:sp>
      <p:sp>
        <p:nvSpPr>
          <p:cNvPr id="120841" name="AutoShape 9">
            <a:extLst>
              <a:ext uri="{FF2B5EF4-FFF2-40B4-BE49-F238E27FC236}">
                <a16:creationId xmlns:a16="http://schemas.microsoft.com/office/drawing/2014/main" id="{A166A6F7-C126-42DA-B904-CAD2E0624413}"/>
              </a:ext>
            </a:extLst>
          </p:cNvPr>
          <p:cNvSpPr>
            <a:spLocks noChangeArrowheads="1"/>
          </p:cNvSpPr>
          <p:nvPr/>
        </p:nvSpPr>
        <p:spPr bwMode="auto">
          <a:xfrm>
            <a:off x="6359525" y="4991100"/>
            <a:ext cx="4217988" cy="1144588"/>
          </a:xfrm>
          <a:prstGeom prst="flowChartDecision">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1800">
                <a:cs typeface="+mn-ea"/>
                <a:sym typeface="+mn-lt"/>
              </a:rPr>
              <a:t>PE</a:t>
            </a:r>
            <a:r>
              <a:rPr lang="zh-TW" altLang="en-US" sz="1800">
                <a:cs typeface="+mn-ea"/>
                <a:sym typeface="+mn-lt"/>
              </a:rPr>
              <a:t>分析处理</a:t>
            </a:r>
          </a:p>
        </p:txBody>
      </p:sp>
      <p:sp>
        <p:nvSpPr>
          <p:cNvPr id="120842" name="AutoShape 10">
            <a:extLst>
              <a:ext uri="{FF2B5EF4-FFF2-40B4-BE49-F238E27FC236}">
                <a16:creationId xmlns:a16="http://schemas.microsoft.com/office/drawing/2014/main" id="{55744271-E0A9-4411-8C08-E448349B6ACD}"/>
              </a:ext>
            </a:extLst>
          </p:cNvPr>
          <p:cNvSpPr>
            <a:spLocks noChangeArrowheads="1"/>
          </p:cNvSpPr>
          <p:nvPr/>
        </p:nvSpPr>
        <p:spPr bwMode="auto">
          <a:xfrm>
            <a:off x="6383338" y="8529638"/>
            <a:ext cx="4560887" cy="623887"/>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验证处理方案的效果</a:t>
            </a:r>
          </a:p>
        </p:txBody>
      </p:sp>
      <p:sp>
        <p:nvSpPr>
          <p:cNvPr id="120843" name="AutoShape 11">
            <a:extLst>
              <a:ext uri="{FF2B5EF4-FFF2-40B4-BE49-F238E27FC236}">
                <a16:creationId xmlns:a16="http://schemas.microsoft.com/office/drawing/2014/main" id="{C02D93FC-C62F-4A4B-90B5-ECB1B54F7D7C}"/>
              </a:ext>
            </a:extLst>
          </p:cNvPr>
          <p:cNvSpPr>
            <a:spLocks noChangeArrowheads="1"/>
          </p:cNvSpPr>
          <p:nvPr/>
        </p:nvSpPr>
        <p:spPr bwMode="auto">
          <a:xfrm>
            <a:off x="1685925" y="7072313"/>
            <a:ext cx="4217988" cy="623887"/>
          </a:xfrm>
          <a:prstGeom prst="flowChartAlternateProcess">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对策措施不是马后炮</a:t>
            </a:r>
          </a:p>
        </p:txBody>
      </p:sp>
      <p:sp>
        <p:nvSpPr>
          <p:cNvPr id="120844" name="Line 12">
            <a:extLst>
              <a:ext uri="{FF2B5EF4-FFF2-40B4-BE49-F238E27FC236}">
                <a16:creationId xmlns:a16="http://schemas.microsoft.com/office/drawing/2014/main" id="{87F083C9-0BA5-423E-9177-8D9A0E1CCB93}"/>
              </a:ext>
            </a:extLst>
          </p:cNvPr>
          <p:cNvSpPr>
            <a:spLocks noChangeShapeType="1"/>
          </p:cNvSpPr>
          <p:nvPr/>
        </p:nvSpPr>
        <p:spPr bwMode="auto">
          <a:xfrm>
            <a:off x="4421188" y="1974850"/>
            <a:ext cx="2963862" cy="0"/>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20845" name="Line 13">
            <a:extLst>
              <a:ext uri="{FF2B5EF4-FFF2-40B4-BE49-F238E27FC236}">
                <a16:creationId xmlns:a16="http://schemas.microsoft.com/office/drawing/2014/main" id="{9600C027-BED5-4276-B3CC-96351ADF74CE}"/>
              </a:ext>
            </a:extLst>
          </p:cNvPr>
          <p:cNvSpPr>
            <a:spLocks noChangeShapeType="1"/>
          </p:cNvSpPr>
          <p:nvPr/>
        </p:nvSpPr>
        <p:spPr bwMode="auto">
          <a:xfrm>
            <a:off x="8412163" y="2806700"/>
            <a:ext cx="0" cy="625475"/>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20846" name="Line 14">
            <a:extLst>
              <a:ext uri="{FF2B5EF4-FFF2-40B4-BE49-F238E27FC236}">
                <a16:creationId xmlns:a16="http://schemas.microsoft.com/office/drawing/2014/main" id="{8C99C987-797A-46DE-B636-8802BDC4602C}"/>
              </a:ext>
            </a:extLst>
          </p:cNvPr>
          <p:cNvSpPr>
            <a:spLocks noChangeShapeType="1"/>
          </p:cNvSpPr>
          <p:nvPr/>
        </p:nvSpPr>
        <p:spPr bwMode="auto">
          <a:xfrm>
            <a:off x="8412163" y="4159250"/>
            <a:ext cx="0" cy="831850"/>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20847" name="Line 15">
            <a:extLst>
              <a:ext uri="{FF2B5EF4-FFF2-40B4-BE49-F238E27FC236}">
                <a16:creationId xmlns:a16="http://schemas.microsoft.com/office/drawing/2014/main" id="{62D0FFBE-E688-450E-B9A1-CCB4D5873673}"/>
              </a:ext>
            </a:extLst>
          </p:cNvPr>
          <p:cNvSpPr>
            <a:spLocks noChangeShapeType="1"/>
          </p:cNvSpPr>
          <p:nvPr/>
        </p:nvSpPr>
        <p:spPr bwMode="auto">
          <a:xfrm>
            <a:off x="8526463" y="6135688"/>
            <a:ext cx="0" cy="831850"/>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20848" name="Line 16">
            <a:extLst>
              <a:ext uri="{FF2B5EF4-FFF2-40B4-BE49-F238E27FC236}">
                <a16:creationId xmlns:a16="http://schemas.microsoft.com/office/drawing/2014/main" id="{E21B222C-1BF6-4CB4-A542-C255B1B1D1DE}"/>
              </a:ext>
            </a:extLst>
          </p:cNvPr>
          <p:cNvSpPr>
            <a:spLocks noChangeShapeType="1"/>
          </p:cNvSpPr>
          <p:nvPr/>
        </p:nvSpPr>
        <p:spPr bwMode="auto">
          <a:xfrm>
            <a:off x="8550275" y="7697788"/>
            <a:ext cx="0" cy="831850"/>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20849" name="Line 18">
            <a:extLst>
              <a:ext uri="{FF2B5EF4-FFF2-40B4-BE49-F238E27FC236}">
                <a16:creationId xmlns:a16="http://schemas.microsoft.com/office/drawing/2014/main" id="{638ED988-E7D9-42C7-AE6B-4C7453E54BCB}"/>
              </a:ext>
            </a:extLst>
          </p:cNvPr>
          <p:cNvSpPr>
            <a:spLocks noChangeShapeType="1"/>
          </p:cNvSpPr>
          <p:nvPr/>
        </p:nvSpPr>
        <p:spPr bwMode="auto">
          <a:xfrm>
            <a:off x="5903913" y="7488238"/>
            <a:ext cx="1824037"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20850" name="AutoShape 20">
            <a:extLst>
              <a:ext uri="{FF2B5EF4-FFF2-40B4-BE49-F238E27FC236}">
                <a16:creationId xmlns:a16="http://schemas.microsoft.com/office/drawing/2014/main" id="{F0061C0F-79D8-4A02-8CF8-1C910817CCDA}"/>
              </a:ext>
            </a:extLst>
          </p:cNvPr>
          <p:cNvSpPr>
            <a:spLocks/>
          </p:cNvSpPr>
          <p:nvPr/>
        </p:nvSpPr>
        <p:spPr bwMode="auto">
          <a:xfrm>
            <a:off x="12174538" y="1974850"/>
            <a:ext cx="569912" cy="3952875"/>
          </a:xfrm>
          <a:prstGeom prst="leftBrace">
            <a:avLst>
              <a:gd name="adj1" fmla="val 63355"/>
              <a:gd name="adj2" fmla="val 50000"/>
            </a:avLst>
          </a:prstGeom>
          <a:ln>
            <a:headEnd/>
            <a:tailEnd/>
          </a:ln>
        </p:spPr>
        <p:style>
          <a:lnRef idx="3">
            <a:schemeClr val="accent6"/>
          </a:lnRef>
          <a:fillRef idx="0">
            <a:schemeClr val="accent6"/>
          </a:fillRef>
          <a:effectRef idx="2">
            <a:schemeClr val="accent6"/>
          </a:effectRef>
          <a:fontRef idx="minor">
            <a:schemeClr val="tx1"/>
          </a:fontRef>
        </p:style>
        <p:txBody>
          <a:bodyPr wrap="none" lIns="131644" tIns="65823" rIns="131644" bIns="65823" anchor="ctr"/>
          <a:lstStyle/>
          <a:p>
            <a:pPr eaLnBrk="1" hangingPunct="1">
              <a:lnSpc>
                <a:spcPct val="120000"/>
              </a:lnSpc>
              <a:defRPr/>
            </a:pPr>
            <a:endParaRPr lang="zh-CN" altLang="en-US" sz="1800">
              <a:cs typeface="+mn-ea"/>
              <a:sym typeface="+mn-lt"/>
            </a:endParaRPr>
          </a:p>
        </p:txBody>
      </p:sp>
      <p:sp>
        <p:nvSpPr>
          <p:cNvPr id="120851" name="Line 21">
            <a:extLst>
              <a:ext uri="{FF2B5EF4-FFF2-40B4-BE49-F238E27FC236}">
                <a16:creationId xmlns:a16="http://schemas.microsoft.com/office/drawing/2014/main" id="{A25E8E9E-EAD2-4C6A-B5C0-7CF279336DBF}"/>
              </a:ext>
            </a:extLst>
          </p:cNvPr>
          <p:cNvSpPr>
            <a:spLocks noChangeShapeType="1"/>
          </p:cNvSpPr>
          <p:nvPr/>
        </p:nvSpPr>
        <p:spPr bwMode="auto">
          <a:xfrm flipH="1">
            <a:off x="10577513" y="3951288"/>
            <a:ext cx="1597025" cy="0"/>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20852" name="AutoShape 22">
            <a:extLst>
              <a:ext uri="{FF2B5EF4-FFF2-40B4-BE49-F238E27FC236}">
                <a16:creationId xmlns:a16="http://schemas.microsoft.com/office/drawing/2014/main" id="{96F613D3-2234-458D-ADC8-39E8677DAE24}"/>
              </a:ext>
            </a:extLst>
          </p:cNvPr>
          <p:cNvSpPr>
            <a:spLocks noChangeArrowheads="1"/>
          </p:cNvSpPr>
          <p:nvPr/>
        </p:nvSpPr>
        <p:spPr bwMode="auto">
          <a:xfrm>
            <a:off x="1798638" y="5408613"/>
            <a:ext cx="4219575" cy="623887"/>
          </a:xfrm>
          <a:prstGeom prst="flowChartAlternateProcess">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排定第一时间处理</a:t>
            </a:r>
          </a:p>
        </p:txBody>
      </p:sp>
      <p:sp>
        <p:nvSpPr>
          <p:cNvPr id="120853" name="Oval 23">
            <a:extLst>
              <a:ext uri="{FF2B5EF4-FFF2-40B4-BE49-F238E27FC236}">
                <a16:creationId xmlns:a16="http://schemas.microsoft.com/office/drawing/2014/main" id="{4D2BA416-7A3B-48E4-8634-BF5371FEDB7B}"/>
              </a:ext>
            </a:extLst>
          </p:cNvPr>
          <p:cNvSpPr>
            <a:spLocks noChangeArrowheads="1"/>
          </p:cNvSpPr>
          <p:nvPr/>
        </p:nvSpPr>
        <p:spPr bwMode="auto">
          <a:xfrm>
            <a:off x="2370138" y="3119438"/>
            <a:ext cx="2051050" cy="1352550"/>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依据紧</a:t>
            </a:r>
          </a:p>
          <a:p>
            <a:pPr algn="ctr" eaLnBrk="1" hangingPunct="1">
              <a:lnSpc>
                <a:spcPct val="120000"/>
              </a:lnSpc>
              <a:defRPr/>
            </a:pPr>
            <a:r>
              <a:rPr lang="zh-TW" altLang="en-US" sz="1800">
                <a:cs typeface="+mn-ea"/>
                <a:sym typeface="+mn-lt"/>
              </a:rPr>
              <a:t>急程度</a:t>
            </a:r>
          </a:p>
        </p:txBody>
      </p:sp>
      <p:sp>
        <p:nvSpPr>
          <p:cNvPr id="120854" name="Line 24">
            <a:extLst>
              <a:ext uri="{FF2B5EF4-FFF2-40B4-BE49-F238E27FC236}">
                <a16:creationId xmlns:a16="http://schemas.microsoft.com/office/drawing/2014/main" id="{9E7ACD0E-FDFA-40E9-B8AF-243934317AF2}"/>
              </a:ext>
            </a:extLst>
          </p:cNvPr>
          <p:cNvSpPr>
            <a:spLocks noChangeShapeType="1"/>
          </p:cNvSpPr>
          <p:nvPr/>
        </p:nvSpPr>
        <p:spPr bwMode="auto">
          <a:xfrm>
            <a:off x="3395663" y="4471988"/>
            <a:ext cx="0" cy="936625"/>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4" name="文本框 23">
            <a:extLst>
              <a:ext uri="{FF2B5EF4-FFF2-40B4-BE49-F238E27FC236}">
                <a16:creationId xmlns:a16="http://schemas.microsoft.com/office/drawing/2014/main" id="{761EC02D-AB5F-402F-AE19-E44DE7409208}"/>
              </a:ext>
            </a:extLst>
          </p:cNvPr>
          <p:cNvSpPr txBox="1"/>
          <p:nvPr/>
        </p:nvSpPr>
        <p:spPr>
          <a:xfrm>
            <a:off x="4459697" y="186150"/>
            <a:ext cx="7154043" cy="700769"/>
          </a:xfrm>
          <a:prstGeom prst="rect">
            <a:avLst/>
          </a:prstGeom>
          <a:noFill/>
          <a:effectLst/>
        </p:spPr>
        <p:txBody>
          <a:bodyPr>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紧急性问题第一时间解决</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24"/>
                                        </p:tgtEl>
                                        <p:attrNameLst>
                                          <p:attrName>style.visibility</p:attrName>
                                        </p:attrNameLst>
                                      </p:cBhvr>
                                      <p:to>
                                        <p:strVal val="visible"/>
                                      </p:to>
                                    </p:set>
                                    <p:anim calcmode="lin" valueType="num">
                                      <p:cBhvr>
                                        <p:cTn id="7" dur="500" fill="hold"/>
                                        <p:tgtEl>
                                          <p:spTgt spid="24"/>
                                        </p:tgtEl>
                                        <p:attrNameLst>
                                          <p:attrName>ppt_w</p:attrName>
                                        </p:attrNameLst>
                                      </p:cBhvr>
                                      <p:tavLst>
                                        <p:tav tm="0">
                                          <p:val>
                                            <p:fltVal val="0"/>
                                          </p:val>
                                        </p:tav>
                                        <p:tav tm="100000">
                                          <p:val>
                                            <p:strVal val="#ppt_w"/>
                                          </p:val>
                                        </p:tav>
                                      </p:tavLst>
                                    </p:anim>
                                    <p:anim calcmode="lin" valueType="num">
                                      <p:cBhvr>
                                        <p:cTn id="8" dur="500" fill="hold"/>
                                        <p:tgtEl>
                                          <p:spTgt spid="2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074" name="Text Box 2">
            <a:extLst>
              <a:ext uri="{FF2B5EF4-FFF2-40B4-BE49-F238E27FC236}">
                <a16:creationId xmlns:a16="http://schemas.microsoft.com/office/drawing/2014/main" id="{D1B6C84F-29C8-471A-805C-5EE7575C0B81}"/>
              </a:ext>
            </a:extLst>
          </p:cNvPr>
          <p:cNvSpPr txBox="1">
            <a:spLocks noChangeArrowheads="1"/>
          </p:cNvSpPr>
          <p:nvPr/>
        </p:nvSpPr>
        <p:spPr bwMode="auto">
          <a:xfrm>
            <a:off x="1500188" y="1658938"/>
            <a:ext cx="13681075" cy="3095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1800" dirty="0">
                <a:latin typeface="+mn-lt"/>
                <a:ea typeface="+mn-ea"/>
                <a:cs typeface="+mn-ea"/>
                <a:sym typeface="+mn-lt"/>
              </a:rPr>
              <a:t>      </a:t>
            </a:r>
            <a:r>
              <a:rPr lang="zh-TW" altLang="en-US" sz="1800" dirty="0">
                <a:latin typeface="+mn-lt"/>
                <a:ea typeface="+mn-ea"/>
                <a:cs typeface="+mn-ea"/>
                <a:sym typeface="+mn-lt"/>
              </a:rPr>
              <a:t>处理紧急生产问题的能力是检验</a:t>
            </a:r>
            <a:r>
              <a:rPr lang="en-US" altLang="zh-TW" sz="1800" dirty="0">
                <a:latin typeface="+mn-lt"/>
                <a:ea typeface="+mn-ea"/>
                <a:cs typeface="+mn-ea"/>
                <a:sym typeface="+mn-lt"/>
              </a:rPr>
              <a:t>PE</a:t>
            </a:r>
            <a:r>
              <a:rPr lang="zh-TW" altLang="en-US" sz="1800" dirty="0">
                <a:latin typeface="+mn-lt"/>
                <a:ea typeface="+mn-ea"/>
                <a:cs typeface="+mn-ea"/>
                <a:sym typeface="+mn-lt"/>
              </a:rPr>
              <a:t>是否能够合理开展工作的表现</a:t>
            </a:r>
            <a:r>
              <a:rPr lang="en-US" altLang="zh-TW" sz="1800" dirty="0">
                <a:latin typeface="+mn-lt"/>
                <a:ea typeface="+mn-ea"/>
                <a:cs typeface="+mn-ea"/>
                <a:sym typeface="+mn-lt"/>
              </a:rPr>
              <a:t>.</a:t>
            </a:r>
            <a:r>
              <a:rPr lang="zh-TW" altLang="en-US" sz="1800" dirty="0">
                <a:latin typeface="+mn-lt"/>
                <a:ea typeface="+mn-ea"/>
                <a:cs typeface="+mn-ea"/>
                <a:sym typeface="+mn-lt"/>
              </a:rPr>
              <a:t>因为在实际生产中</a:t>
            </a:r>
            <a:r>
              <a:rPr lang="en-US" altLang="zh-TW" sz="1800" dirty="0">
                <a:latin typeface="+mn-lt"/>
                <a:ea typeface="+mn-ea"/>
                <a:cs typeface="+mn-ea"/>
                <a:sym typeface="+mn-lt"/>
              </a:rPr>
              <a:t>,</a:t>
            </a:r>
            <a:r>
              <a:rPr lang="zh-TW" altLang="en-US" sz="1800" dirty="0">
                <a:latin typeface="+mn-lt"/>
                <a:ea typeface="+mn-ea"/>
                <a:cs typeface="+mn-ea"/>
                <a:sym typeface="+mn-lt"/>
              </a:rPr>
              <a:t>问题虽然有很多</a:t>
            </a:r>
            <a:r>
              <a:rPr lang="en-US" altLang="zh-TW" sz="1800" dirty="0">
                <a:latin typeface="+mn-lt"/>
                <a:ea typeface="+mn-ea"/>
                <a:cs typeface="+mn-ea"/>
                <a:sym typeface="+mn-lt"/>
              </a:rPr>
              <a:t>,</a:t>
            </a:r>
            <a:r>
              <a:rPr lang="zh-TW" altLang="en-US" sz="1800" dirty="0">
                <a:latin typeface="+mn-lt"/>
                <a:ea typeface="+mn-ea"/>
                <a:cs typeface="+mn-ea"/>
                <a:sym typeface="+mn-lt"/>
              </a:rPr>
              <a:t>但其急缓程度是不同的</a:t>
            </a:r>
            <a:r>
              <a:rPr lang="en-US" altLang="zh-TW" sz="1800" dirty="0">
                <a:latin typeface="+mn-lt"/>
                <a:ea typeface="+mn-ea"/>
                <a:cs typeface="+mn-ea"/>
                <a:sym typeface="+mn-lt"/>
              </a:rPr>
              <a:t>,</a:t>
            </a:r>
            <a:r>
              <a:rPr lang="zh-TW" altLang="en-US" sz="1800" dirty="0">
                <a:latin typeface="+mn-lt"/>
                <a:ea typeface="+mn-ea"/>
                <a:cs typeface="+mn-ea"/>
                <a:sym typeface="+mn-lt"/>
              </a:rPr>
              <a:t>如果把紧急的问题处理慢了</a:t>
            </a:r>
            <a:r>
              <a:rPr lang="en-US" altLang="zh-TW" sz="1800" dirty="0">
                <a:latin typeface="+mn-lt"/>
                <a:ea typeface="+mn-ea"/>
                <a:cs typeface="+mn-ea"/>
                <a:sym typeface="+mn-lt"/>
              </a:rPr>
              <a:t>,</a:t>
            </a:r>
            <a:r>
              <a:rPr lang="zh-TW" altLang="en-US" sz="1800" dirty="0">
                <a:latin typeface="+mn-lt"/>
                <a:ea typeface="+mn-ea"/>
                <a:cs typeface="+mn-ea"/>
                <a:sym typeface="+mn-lt"/>
              </a:rPr>
              <a:t>就是马后炮</a:t>
            </a:r>
            <a:r>
              <a:rPr lang="en-US" altLang="zh-TW" sz="1800" dirty="0">
                <a:latin typeface="+mn-lt"/>
                <a:ea typeface="+mn-ea"/>
                <a:cs typeface="+mn-ea"/>
                <a:sym typeface="+mn-lt"/>
              </a:rPr>
              <a:t>.</a:t>
            </a:r>
            <a:r>
              <a:rPr lang="zh-TW" altLang="en-US" sz="1800" dirty="0">
                <a:latin typeface="+mn-lt"/>
                <a:ea typeface="+mn-ea"/>
                <a:cs typeface="+mn-ea"/>
                <a:sym typeface="+mn-lt"/>
              </a:rPr>
              <a:t>所以</a:t>
            </a:r>
            <a:r>
              <a:rPr lang="en-US" altLang="zh-TW" sz="1800" dirty="0">
                <a:latin typeface="+mn-lt"/>
                <a:ea typeface="+mn-ea"/>
                <a:cs typeface="+mn-ea"/>
                <a:sym typeface="+mn-lt"/>
              </a:rPr>
              <a:t>,</a:t>
            </a:r>
            <a:r>
              <a:rPr lang="zh-TW" altLang="en-US" sz="1800" dirty="0">
                <a:latin typeface="+mn-lt"/>
                <a:ea typeface="+mn-ea"/>
                <a:cs typeface="+mn-ea"/>
                <a:sym typeface="+mn-lt"/>
              </a:rPr>
              <a:t>要区别对待</a:t>
            </a:r>
            <a:r>
              <a:rPr lang="en-US" altLang="zh-TW" sz="1800" dirty="0">
                <a:latin typeface="+mn-lt"/>
                <a:ea typeface="+mn-ea"/>
                <a:cs typeface="+mn-ea"/>
                <a:sym typeface="+mn-lt"/>
              </a:rPr>
              <a:t>.</a:t>
            </a:r>
          </a:p>
          <a:p>
            <a:pPr eaLnBrk="1" hangingPunct="1">
              <a:lnSpc>
                <a:spcPct val="120000"/>
              </a:lnSpc>
              <a:defRPr/>
            </a:pPr>
            <a:r>
              <a:rPr lang="en-US" altLang="zh-TW" sz="1800" b="1" dirty="0">
                <a:latin typeface="+mn-lt"/>
                <a:ea typeface="+mn-ea"/>
                <a:cs typeface="+mn-ea"/>
                <a:sym typeface="+mn-lt"/>
              </a:rPr>
              <a:t> 2.5  </a:t>
            </a:r>
            <a:r>
              <a:rPr lang="zh-TW" altLang="en-US" sz="1800" b="1" dirty="0">
                <a:latin typeface="+mn-lt"/>
                <a:ea typeface="+mn-ea"/>
                <a:cs typeface="+mn-ea"/>
                <a:sym typeface="+mn-lt"/>
              </a:rPr>
              <a:t>生产改进持续做</a:t>
            </a:r>
          </a:p>
          <a:p>
            <a:pPr eaLnBrk="1" hangingPunct="1">
              <a:lnSpc>
                <a:spcPct val="120000"/>
              </a:lnSpc>
              <a:defRPr/>
            </a:pPr>
            <a:r>
              <a:rPr lang="zh-TW" altLang="en-US" sz="1800" dirty="0">
                <a:latin typeface="+mn-lt"/>
                <a:ea typeface="+mn-ea"/>
                <a:cs typeface="+mn-ea"/>
                <a:sym typeface="+mn-lt"/>
              </a:rPr>
              <a:t>      作为</a:t>
            </a:r>
            <a:r>
              <a:rPr lang="en-US" altLang="zh-TW" sz="1800" dirty="0">
                <a:latin typeface="+mn-lt"/>
                <a:ea typeface="+mn-ea"/>
                <a:cs typeface="+mn-ea"/>
                <a:sym typeface="+mn-lt"/>
              </a:rPr>
              <a:t>PE</a:t>
            </a:r>
            <a:r>
              <a:rPr lang="zh-TW" altLang="en-US" sz="1800" dirty="0">
                <a:latin typeface="+mn-lt"/>
                <a:ea typeface="+mn-ea"/>
                <a:cs typeface="+mn-ea"/>
                <a:sym typeface="+mn-lt"/>
              </a:rPr>
              <a:t>人员</a:t>
            </a:r>
            <a:r>
              <a:rPr lang="en-US" altLang="zh-TW" sz="1800" dirty="0">
                <a:latin typeface="+mn-lt"/>
                <a:ea typeface="+mn-ea"/>
                <a:cs typeface="+mn-ea"/>
                <a:sym typeface="+mn-lt"/>
              </a:rPr>
              <a:t>,</a:t>
            </a:r>
            <a:r>
              <a:rPr lang="zh-TW" altLang="en-US" sz="1800" dirty="0">
                <a:latin typeface="+mn-lt"/>
                <a:ea typeface="+mn-ea"/>
                <a:cs typeface="+mn-ea"/>
                <a:sym typeface="+mn-lt"/>
              </a:rPr>
              <a:t>生产问题处理完了就没事情了吗</a:t>
            </a:r>
            <a:r>
              <a:rPr lang="en-US" altLang="zh-TW" sz="1800" dirty="0">
                <a:latin typeface="+mn-lt"/>
                <a:ea typeface="+mn-ea"/>
                <a:cs typeface="+mn-ea"/>
                <a:sym typeface="+mn-lt"/>
              </a:rPr>
              <a:t>?NO!</a:t>
            </a:r>
            <a:r>
              <a:rPr lang="zh-TW" altLang="en-US" sz="1800" dirty="0">
                <a:latin typeface="+mn-lt"/>
                <a:ea typeface="+mn-ea"/>
                <a:cs typeface="+mn-ea"/>
                <a:sym typeface="+mn-lt"/>
              </a:rPr>
              <a:t>绝对不是</a:t>
            </a:r>
            <a:r>
              <a:rPr lang="en-US" altLang="zh-TW" sz="1800" dirty="0">
                <a:latin typeface="+mn-lt"/>
                <a:ea typeface="+mn-ea"/>
                <a:cs typeface="+mn-ea"/>
                <a:sym typeface="+mn-lt"/>
              </a:rPr>
              <a:t>.</a:t>
            </a:r>
            <a:r>
              <a:rPr lang="zh-TW" altLang="en-US" sz="1800" dirty="0">
                <a:latin typeface="+mn-lt"/>
                <a:ea typeface="+mn-ea"/>
                <a:cs typeface="+mn-ea"/>
                <a:sym typeface="+mn-lt"/>
              </a:rPr>
              <a:t>当暂时没有事情做的时候</a:t>
            </a:r>
            <a:r>
              <a:rPr lang="en-US" altLang="zh-TW" sz="1800" dirty="0">
                <a:latin typeface="+mn-lt"/>
                <a:ea typeface="+mn-ea"/>
                <a:cs typeface="+mn-ea"/>
                <a:sym typeface="+mn-lt"/>
              </a:rPr>
              <a:t>,PE</a:t>
            </a:r>
            <a:r>
              <a:rPr lang="zh-TW" altLang="en-US" sz="1800" dirty="0">
                <a:latin typeface="+mn-lt"/>
                <a:ea typeface="+mn-ea"/>
                <a:cs typeface="+mn-ea"/>
                <a:sym typeface="+mn-lt"/>
              </a:rPr>
              <a:t>人员要做的首要事情就是想想哪些地方我们还可以做得更好</a:t>
            </a:r>
            <a:r>
              <a:rPr lang="en-US" altLang="zh-TW" sz="1800" dirty="0">
                <a:latin typeface="+mn-lt"/>
                <a:ea typeface="+mn-ea"/>
                <a:cs typeface="+mn-ea"/>
                <a:sym typeface="+mn-lt"/>
              </a:rPr>
              <a:t>,</a:t>
            </a:r>
            <a:r>
              <a:rPr lang="zh-TW" altLang="en-US" sz="1800" dirty="0">
                <a:latin typeface="+mn-lt"/>
                <a:ea typeface="+mn-ea"/>
                <a:cs typeface="+mn-ea"/>
                <a:sym typeface="+mn-lt"/>
              </a:rPr>
              <a:t>也就是所谓的实施生产持续改进</a:t>
            </a:r>
            <a:r>
              <a:rPr lang="en-US" altLang="zh-TW" sz="1800" dirty="0">
                <a:latin typeface="+mn-lt"/>
                <a:ea typeface="+mn-ea"/>
                <a:cs typeface="+mn-ea"/>
                <a:sym typeface="+mn-lt"/>
              </a:rPr>
              <a:t>.</a:t>
            </a:r>
            <a:r>
              <a:rPr lang="zh-TW" altLang="en-US" sz="1800" dirty="0">
                <a:latin typeface="+mn-lt"/>
                <a:ea typeface="+mn-ea"/>
                <a:cs typeface="+mn-ea"/>
                <a:sym typeface="+mn-lt"/>
              </a:rPr>
              <a:t>对于这一点用“没事找事”这个词可以形象地形容</a:t>
            </a:r>
            <a:r>
              <a:rPr lang="en-US" altLang="zh-TW" sz="1800" dirty="0">
                <a:latin typeface="+mn-lt"/>
                <a:ea typeface="+mn-ea"/>
                <a:cs typeface="+mn-ea"/>
                <a:sym typeface="+mn-lt"/>
              </a:rPr>
              <a:t>,</a:t>
            </a:r>
            <a:r>
              <a:rPr lang="zh-TW" altLang="en-US" sz="1800" dirty="0">
                <a:latin typeface="+mn-lt"/>
                <a:ea typeface="+mn-ea"/>
                <a:cs typeface="+mn-ea"/>
                <a:sym typeface="+mn-lt"/>
              </a:rPr>
              <a:t>只不过其出发点是为了改进而已</a:t>
            </a:r>
            <a:r>
              <a:rPr lang="en-US" altLang="zh-TW" sz="1800" dirty="0">
                <a:latin typeface="+mn-lt"/>
                <a:ea typeface="+mn-ea"/>
                <a:cs typeface="+mn-ea"/>
                <a:sym typeface="+mn-lt"/>
              </a:rPr>
              <a:t>.</a:t>
            </a:r>
          </a:p>
          <a:p>
            <a:pPr eaLnBrk="1" hangingPunct="1">
              <a:lnSpc>
                <a:spcPct val="120000"/>
              </a:lnSpc>
              <a:defRPr/>
            </a:pPr>
            <a:r>
              <a:rPr lang="en-US" altLang="zh-TW" sz="1800" dirty="0">
                <a:latin typeface="+mn-lt"/>
                <a:ea typeface="+mn-ea"/>
                <a:cs typeface="+mn-ea"/>
                <a:sym typeface="+mn-lt"/>
              </a:rPr>
              <a:t>      PE</a:t>
            </a:r>
            <a:r>
              <a:rPr lang="zh-TW" altLang="en-US" sz="1800" dirty="0">
                <a:latin typeface="+mn-lt"/>
                <a:ea typeface="+mn-ea"/>
                <a:cs typeface="+mn-ea"/>
                <a:sym typeface="+mn-lt"/>
              </a:rPr>
              <a:t>实施的改进是没有具体的目标的</a:t>
            </a:r>
            <a:r>
              <a:rPr lang="en-US" altLang="zh-TW" sz="1800" dirty="0">
                <a:latin typeface="+mn-lt"/>
                <a:ea typeface="+mn-ea"/>
                <a:cs typeface="+mn-ea"/>
                <a:sym typeface="+mn-lt"/>
              </a:rPr>
              <a:t>,</a:t>
            </a:r>
            <a:r>
              <a:rPr lang="zh-TW" altLang="en-US" sz="1800" dirty="0">
                <a:latin typeface="+mn-lt"/>
                <a:ea typeface="+mn-ea"/>
                <a:cs typeface="+mn-ea"/>
                <a:sym typeface="+mn-lt"/>
              </a:rPr>
              <a:t>但是</a:t>
            </a:r>
            <a:r>
              <a:rPr lang="en-US" altLang="zh-TW" sz="1800" dirty="0">
                <a:latin typeface="+mn-lt"/>
                <a:ea typeface="+mn-ea"/>
                <a:cs typeface="+mn-ea"/>
                <a:sym typeface="+mn-lt"/>
              </a:rPr>
              <a:t>,</a:t>
            </a:r>
            <a:r>
              <a:rPr lang="zh-TW" altLang="en-US" sz="1800" dirty="0">
                <a:latin typeface="+mn-lt"/>
                <a:ea typeface="+mn-ea"/>
                <a:cs typeface="+mn-ea"/>
                <a:sym typeface="+mn-lt"/>
              </a:rPr>
              <a:t>在一个阶段后如果回头再看的话</a:t>
            </a:r>
            <a:r>
              <a:rPr lang="en-US" altLang="zh-TW" sz="1800" dirty="0">
                <a:latin typeface="+mn-lt"/>
                <a:ea typeface="+mn-ea"/>
                <a:cs typeface="+mn-ea"/>
                <a:sym typeface="+mn-lt"/>
              </a:rPr>
              <a:t>,</a:t>
            </a:r>
            <a:r>
              <a:rPr lang="zh-TW" altLang="en-US" sz="1800" dirty="0">
                <a:latin typeface="+mn-lt"/>
                <a:ea typeface="+mn-ea"/>
                <a:cs typeface="+mn-ea"/>
                <a:sym typeface="+mn-lt"/>
              </a:rPr>
              <a:t>有无改进的确不一样</a:t>
            </a:r>
            <a:r>
              <a:rPr lang="en-US" altLang="zh-TW" sz="1800" dirty="0">
                <a:latin typeface="+mn-lt"/>
                <a:ea typeface="+mn-ea"/>
                <a:cs typeface="+mn-ea"/>
                <a:sym typeface="+mn-lt"/>
              </a:rPr>
              <a:t>.</a:t>
            </a:r>
          </a:p>
          <a:p>
            <a:pPr eaLnBrk="1" hangingPunct="1">
              <a:lnSpc>
                <a:spcPct val="120000"/>
              </a:lnSpc>
              <a:defRPr/>
            </a:pPr>
            <a:r>
              <a:rPr lang="en-US" altLang="zh-TW" sz="1800" dirty="0">
                <a:latin typeface="+mn-lt"/>
                <a:ea typeface="+mn-ea"/>
                <a:cs typeface="+mn-ea"/>
                <a:sym typeface="+mn-lt"/>
              </a:rPr>
              <a:t>       PE</a:t>
            </a:r>
            <a:r>
              <a:rPr lang="zh-TW" altLang="en-US" sz="1800" dirty="0">
                <a:latin typeface="+mn-lt"/>
                <a:ea typeface="+mn-ea"/>
                <a:cs typeface="+mn-ea"/>
                <a:sym typeface="+mn-lt"/>
              </a:rPr>
              <a:t>实施持续改进的因素</a:t>
            </a:r>
            <a:r>
              <a:rPr lang="en-US" altLang="zh-TW" sz="1800" dirty="0">
                <a:latin typeface="+mn-lt"/>
                <a:ea typeface="+mn-ea"/>
                <a:cs typeface="+mn-ea"/>
                <a:sym typeface="+mn-lt"/>
              </a:rPr>
              <a:t>:</a:t>
            </a:r>
          </a:p>
          <a:p>
            <a:pPr eaLnBrk="1" hangingPunct="1">
              <a:lnSpc>
                <a:spcPct val="120000"/>
              </a:lnSpc>
              <a:defRPr/>
            </a:pPr>
            <a:endParaRPr lang="en-US" altLang="zh-TW" sz="1800" b="1" dirty="0">
              <a:latin typeface="+mn-lt"/>
              <a:ea typeface="+mn-ea"/>
              <a:cs typeface="+mn-ea"/>
              <a:sym typeface="+mn-lt"/>
            </a:endParaRPr>
          </a:p>
        </p:txBody>
      </p:sp>
      <p:sp>
        <p:nvSpPr>
          <p:cNvPr id="4" name="文本框 3">
            <a:extLst>
              <a:ext uri="{FF2B5EF4-FFF2-40B4-BE49-F238E27FC236}">
                <a16:creationId xmlns:a16="http://schemas.microsoft.com/office/drawing/2014/main" id="{161A5FB4-940F-43C0-A5DC-61775ECC117C}"/>
              </a:ext>
            </a:extLst>
          </p:cNvPr>
          <p:cNvSpPr txBox="1"/>
          <p:nvPr/>
        </p:nvSpPr>
        <p:spPr>
          <a:xfrm>
            <a:off x="4459697" y="186150"/>
            <a:ext cx="7154043" cy="700769"/>
          </a:xfrm>
          <a:prstGeom prst="rect">
            <a:avLst/>
          </a:prstGeom>
          <a:noFill/>
          <a:effectLst/>
        </p:spPr>
        <p:txBody>
          <a:bodyPr>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生产改进持续做</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2" name="Line 9">
            <a:extLst>
              <a:ext uri="{FF2B5EF4-FFF2-40B4-BE49-F238E27FC236}">
                <a16:creationId xmlns:a16="http://schemas.microsoft.com/office/drawing/2014/main" id="{1F549BF7-1528-4514-B349-8B96BA6BC22B}"/>
              </a:ext>
            </a:extLst>
          </p:cNvPr>
          <p:cNvSpPr>
            <a:spLocks noChangeShapeType="1"/>
          </p:cNvSpPr>
          <p:nvPr/>
        </p:nvSpPr>
        <p:spPr bwMode="auto">
          <a:xfrm>
            <a:off x="4079875" y="2065338"/>
            <a:ext cx="2165350" cy="0"/>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22883" name="Oval 2">
            <a:extLst>
              <a:ext uri="{FF2B5EF4-FFF2-40B4-BE49-F238E27FC236}">
                <a16:creationId xmlns:a16="http://schemas.microsoft.com/office/drawing/2014/main" id="{2B947C4B-370F-48BE-AD84-855B13686D0D}"/>
              </a:ext>
            </a:extLst>
          </p:cNvPr>
          <p:cNvSpPr>
            <a:spLocks noChangeArrowheads="1"/>
          </p:cNvSpPr>
          <p:nvPr/>
        </p:nvSpPr>
        <p:spPr bwMode="auto">
          <a:xfrm>
            <a:off x="2255838" y="1233488"/>
            <a:ext cx="1824037" cy="1663700"/>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生产没</a:t>
            </a:r>
          </a:p>
          <a:p>
            <a:pPr algn="ctr" eaLnBrk="1" hangingPunct="1">
              <a:lnSpc>
                <a:spcPct val="120000"/>
              </a:lnSpc>
              <a:defRPr/>
            </a:pPr>
            <a:r>
              <a:rPr lang="zh-TW" altLang="en-US" sz="2000">
                <a:cs typeface="+mn-ea"/>
                <a:sym typeface="+mn-lt"/>
              </a:rPr>
              <a:t>有问题</a:t>
            </a:r>
          </a:p>
        </p:txBody>
      </p:sp>
      <p:sp>
        <p:nvSpPr>
          <p:cNvPr id="122884" name="Oval 3">
            <a:extLst>
              <a:ext uri="{FF2B5EF4-FFF2-40B4-BE49-F238E27FC236}">
                <a16:creationId xmlns:a16="http://schemas.microsoft.com/office/drawing/2014/main" id="{D56C5420-3754-4C84-9AE9-CD653B60F85B}"/>
              </a:ext>
            </a:extLst>
          </p:cNvPr>
          <p:cNvSpPr>
            <a:spLocks noChangeArrowheads="1"/>
          </p:cNvSpPr>
          <p:nvPr/>
        </p:nvSpPr>
        <p:spPr bwMode="auto">
          <a:xfrm>
            <a:off x="6245225" y="1233488"/>
            <a:ext cx="1938338" cy="155892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观察</a:t>
            </a:r>
          </a:p>
          <a:p>
            <a:pPr algn="ctr" eaLnBrk="1" hangingPunct="1">
              <a:lnSpc>
                <a:spcPct val="120000"/>
              </a:lnSpc>
              <a:defRPr/>
            </a:pPr>
            <a:r>
              <a:rPr lang="zh-TW" altLang="en-US" sz="2000">
                <a:cs typeface="+mn-ea"/>
                <a:sym typeface="+mn-lt"/>
              </a:rPr>
              <a:t>调研</a:t>
            </a:r>
          </a:p>
        </p:txBody>
      </p:sp>
      <p:sp>
        <p:nvSpPr>
          <p:cNvPr id="122885" name="Oval 4">
            <a:extLst>
              <a:ext uri="{FF2B5EF4-FFF2-40B4-BE49-F238E27FC236}">
                <a16:creationId xmlns:a16="http://schemas.microsoft.com/office/drawing/2014/main" id="{FB3C0173-FFB4-490B-905B-BB9D4E29FA90}"/>
              </a:ext>
            </a:extLst>
          </p:cNvPr>
          <p:cNvSpPr>
            <a:spLocks noChangeArrowheads="1"/>
          </p:cNvSpPr>
          <p:nvPr/>
        </p:nvSpPr>
        <p:spPr bwMode="auto">
          <a:xfrm>
            <a:off x="11490325" y="1233488"/>
            <a:ext cx="1824038" cy="155892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PE</a:t>
            </a:r>
          </a:p>
        </p:txBody>
      </p:sp>
      <p:sp>
        <p:nvSpPr>
          <p:cNvPr id="122886" name="AutoShape 5">
            <a:extLst>
              <a:ext uri="{FF2B5EF4-FFF2-40B4-BE49-F238E27FC236}">
                <a16:creationId xmlns:a16="http://schemas.microsoft.com/office/drawing/2014/main" id="{8B03CE79-5F9C-430C-A4AE-0C6D9BCF0D76}"/>
              </a:ext>
            </a:extLst>
          </p:cNvPr>
          <p:cNvSpPr>
            <a:spLocks noChangeArrowheads="1"/>
          </p:cNvSpPr>
          <p:nvPr/>
        </p:nvSpPr>
        <p:spPr bwMode="auto">
          <a:xfrm>
            <a:off x="4649788" y="3313113"/>
            <a:ext cx="5130800" cy="1560512"/>
          </a:xfrm>
          <a:prstGeom prst="flowChartDecision">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找出可改</a:t>
            </a:r>
          </a:p>
          <a:p>
            <a:pPr algn="ctr" eaLnBrk="1" hangingPunct="1">
              <a:lnSpc>
                <a:spcPct val="120000"/>
              </a:lnSpc>
              <a:defRPr/>
            </a:pPr>
            <a:r>
              <a:rPr lang="zh-TW" altLang="en-US" sz="2000">
                <a:cs typeface="+mn-ea"/>
                <a:sym typeface="+mn-lt"/>
              </a:rPr>
              <a:t>进的事项</a:t>
            </a:r>
          </a:p>
        </p:txBody>
      </p:sp>
      <p:sp>
        <p:nvSpPr>
          <p:cNvPr id="122887" name="AutoShape 6">
            <a:extLst>
              <a:ext uri="{FF2B5EF4-FFF2-40B4-BE49-F238E27FC236}">
                <a16:creationId xmlns:a16="http://schemas.microsoft.com/office/drawing/2014/main" id="{D6AF82BD-7C87-4B8D-878B-556FCA9B3B4C}"/>
              </a:ext>
            </a:extLst>
          </p:cNvPr>
          <p:cNvSpPr>
            <a:spLocks noChangeArrowheads="1"/>
          </p:cNvSpPr>
          <p:nvPr/>
        </p:nvSpPr>
        <p:spPr bwMode="auto">
          <a:xfrm>
            <a:off x="5105400" y="5392738"/>
            <a:ext cx="4332288" cy="625475"/>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监督</a:t>
            </a:r>
            <a:r>
              <a:rPr lang="en-US" altLang="zh-TW" sz="2000">
                <a:cs typeface="+mn-ea"/>
                <a:sym typeface="+mn-lt"/>
              </a:rPr>
              <a:t>`</a:t>
            </a:r>
            <a:r>
              <a:rPr lang="zh-TW" altLang="en-US" sz="2000">
                <a:cs typeface="+mn-ea"/>
                <a:sym typeface="+mn-lt"/>
              </a:rPr>
              <a:t>实施改进措施</a:t>
            </a:r>
          </a:p>
        </p:txBody>
      </p:sp>
      <p:sp>
        <p:nvSpPr>
          <p:cNvPr id="122888" name="AutoShape 7">
            <a:extLst>
              <a:ext uri="{FF2B5EF4-FFF2-40B4-BE49-F238E27FC236}">
                <a16:creationId xmlns:a16="http://schemas.microsoft.com/office/drawing/2014/main" id="{E4ABAC27-1345-4D46-A203-B9D327D12759}"/>
              </a:ext>
            </a:extLst>
          </p:cNvPr>
          <p:cNvSpPr>
            <a:spLocks noChangeArrowheads="1"/>
          </p:cNvSpPr>
          <p:nvPr/>
        </p:nvSpPr>
        <p:spPr bwMode="auto">
          <a:xfrm>
            <a:off x="4878388" y="6745288"/>
            <a:ext cx="4446587" cy="520700"/>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验证改进的效果</a:t>
            </a:r>
          </a:p>
        </p:txBody>
      </p:sp>
      <p:sp>
        <p:nvSpPr>
          <p:cNvPr id="122889" name="AutoShape 8">
            <a:extLst>
              <a:ext uri="{FF2B5EF4-FFF2-40B4-BE49-F238E27FC236}">
                <a16:creationId xmlns:a16="http://schemas.microsoft.com/office/drawing/2014/main" id="{88A0D8A8-2C77-4A16-B603-81C56BE99E11}"/>
              </a:ext>
            </a:extLst>
          </p:cNvPr>
          <p:cNvSpPr>
            <a:spLocks noChangeArrowheads="1"/>
          </p:cNvSpPr>
          <p:nvPr/>
        </p:nvSpPr>
        <p:spPr bwMode="auto">
          <a:xfrm>
            <a:off x="11376025" y="3208338"/>
            <a:ext cx="3192463" cy="1665287"/>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在稳定生产的</a:t>
            </a:r>
          </a:p>
          <a:p>
            <a:pPr algn="ctr" eaLnBrk="1" hangingPunct="1">
              <a:lnSpc>
                <a:spcPct val="120000"/>
              </a:lnSpc>
              <a:defRPr/>
            </a:pPr>
            <a:r>
              <a:rPr lang="zh-TW" altLang="en-US" sz="2000">
                <a:cs typeface="+mn-ea"/>
                <a:sym typeface="+mn-lt"/>
              </a:rPr>
              <a:t>前提下实施生</a:t>
            </a:r>
          </a:p>
          <a:p>
            <a:pPr algn="ctr" eaLnBrk="1" hangingPunct="1">
              <a:lnSpc>
                <a:spcPct val="120000"/>
              </a:lnSpc>
              <a:defRPr/>
            </a:pPr>
            <a:r>
              <a:rPr lang="zh-TW" altLang="en-US" sz="2000">
                <a:cs typeface="+mn-ea"/>
                <a:sym typeface="+mn-lt"/>
              </a:rPr>
              <a:t>产持续改进</a:t>
            </a:r>
          </a:p>
        </p:txBody>
      </p:sp>
      <p:sp>
        <p:nvSpPr>
          <p:cNvPr id="122890" name="Line 10">
            <a:extLst>
              <a:ext uri="{FF2B5EF4-FFF2-40B4-BE49-F238E27FC236}">
                <a16:creationId xmlns:a16="http://schemas.microsoft.com/office/drawing/2014/main" id="{19A22C57-B4C8-4E3B-9C14-D71A778C1707}"/>
              </a:ext>
            </a:extLst>
          </p:cNvPr>
          <p:cNvSpPr>
            <a:spLocks noChangeShapeType="1"/>
          </p:cNvSpPr>
          <p:nvPr/>
        </p:nvSpPr>
        <p:spPr bwMode="auto">
          <a:xfrm flipH="1">
            <a:off x="8183563" y="2065338"/>
            <a:ext cx="3306762" cy="0"/>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22891" name="Line 11">
            <a:extLst>
              <a:ext uri="{FF2B5EF4-FFF2-40B4-BE49-F238E27FC236}">
                <a16:creationId xmlns:a16="http://schemas.microsoft.com/office/drawing/2014/main" id="{62E33B64-01E0-4385-ADCA-07D67A898050}"/>
              </a:ext>
            </a:extLst>
          </p:cNvPr>
          <p:cNvSpPr>
            <a:spLocks noChangeShapeType="1"/>
          </p:cNvSpPr>
          <p:nvPr/>
        </p:nvSpPr>
        <p:spPr bwMode="auto">
          <a:xfrm>
            <a:off x="7272338" y="2792413"/>
            <a:ext cx="0" cy="520700"/>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22892" name="Line 12">
            <a:extLst>
              <a:ext uri="{FF2B5EF4-FFF2-40B4-BE49-F238E27FC236}">
                <a16:creationId xmlns:a16="http://schemas.microsoft.com/office/drawing/2014/main" id="{E2C5297A-8E11-449B-A47B-EEB80A9AA5BE}"/>
              </a:ext>
            </a:extLst>
          </p:cNvPr>
          <p:cNvSpPr>
            <a:spLocks noChangeShapeType="1"/>
          </p:cNvSpPr>
          <p:nvPr/>
        </p:nvSpPr>
        <p:spPr bwMode="auto">
          <a:xfrm>
            <a:off x="7272338" y="4873625"/>
            <a:ext cx="0" cy="519113"/>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22893" name="Line 13">
            <a:extLst>
              <a:ext uri="{FF2B5EF4-FFF2-40B4-BE49-F238E27FC236}">
                <a16:creationId xmlns:a16="http://schemas.microsoft.com/office/drawing/2014/main" id="{B3387648-DCA0-4B79-8CB5-B7A91C19B446}"/>
              </a:ext>
            </a:extLst>
          </p:cNvPr>
          <p:cNvSpPr>
            <a:spLocks noChangeShapeType="1"/>
          </p:cNvSpPr>
          <p:nvPr/>
        </p:nvSpPr>
        <p:spPr bwMode="auto">
          <a:xfrm>
            <a:off x="7158038" y="6018213"/>
            <a:ext cx="0" cy="727075"/>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22894" name="Line 14">
            <a:extLst>
              <a:ext uri="{FF2B5EF4-FFF2-40B4-BE49-F238E27FC236}">
                <a16:creationId xmlns:a16="http://schemas.microsoft.com/office/drawing/2014/main" id="{5B5DB7DB-3570-4B44-B6FB-7B1339B20CF2}"/>
              </a:ext>
            </a:extLst>
          </p:cNvPr>
          <p:cNvSpPr>
            <a:spLocks noChangeShapeType="1"/>
          </p:cNvSpPr>
          <p:nvPr/>
        </p:nvSpPr>
        <p:spPr bwMode="auto">
          <a:xfrm flipH="1">
            <a:off x="9780588" y="4041775"/>
            <a:ext cx="1595437" cy="0"/>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32111" name="Text Box 15">
            <a:extLst>
              <a:ext uri="{FF2B5EF4-FFF2-40B4-BE49-F238E27FC236}">
                <a16:creationId xmlns:a16="http://schemas.microsoft.com/office/drawing/2014/main" id="{20749051-9B12-4302-96DA-38516B1602A6}"/>
              </a:ext>
            </a:extLst>
          </p:cNvPr>
          <p:cNvSpPr txBox="1">
            <a:spLocks noChangeArrowheads="1"/>
          </p:cNvSpPr>
          <p:nvPr/>
        </p:nvSpPr>
        <p:spPr bwMode="auto">
          <a:xfrm>
            <a:off x="1571625" y="7577138"/>
            <a:ext cx="13681075" cy="1101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1800">
                <a:latin typeface="+mn-lt"/>
                <a:ea typeface="+mn-ea"/>
                <a:cs typeface="+mn-ea"/>
                <a:sym typeface="+mn-lt"/>
              </a:rPr>
              <a:t>       </a:t>
            </a:r>
            <a:r>
              <a:rPr lang="zh-TW" altLang="en-US" sz="1800">
                <a:latin typeface="+mn-lt"/>
                <a:ea typeface="+mn-ea"/>
                <a:cs typeface="+mn-ea"/>
                <a:sym typeface="+mn-lt"/>
              </a:rPr>
              <a:t>条条道路通罗马</a:t>
            </a:r>
            <a:r>
              <a:rPr lang="en-US" altLang="zh-TW" sz="1800">
                <a:latin typeface="+mn-lt"/>
                <a:ea typeface="+mn-ea"/>
                <a:cs typeface="+mn-ea"/>
                <a:sym typeface="+mn-lt"/>
              </a:rPr>
              <a:t>,</a:t>
            </a:r>
            <a:r>
              <a:rPr lang="zh-TW" altLang="en-US" sz="1800">
                <a:latin typeface="+mn-lt"/>
                <a:ea typeface="+mn-ea"/>
                <a:cs typeface="+mn-ea"/>
                <a:sym typeface="+mn-lt"/>
              </a:rPr>
              <a:t>但每条道路各有其优缺点</a:t>
            </a:r>
            <a:r>
              <a:rPr lang="en-US" altLang="zh-TW" sz="1800">
                <a:latin typeface="+mn-lt"/>
                <a:ea typeface="+mn-ea"/>
                <a:cs typeface="+mn-ea"/>
                <a:sym typeface="+mn-lt"/>
              </a:rPr>
              <a:t>.</a:t>
            </a:r>
            <a:r>
              <a:rPr lang="zh-TW" altLang="en-US" sz="1800">
                <a:latin typeface="+mn-lt"/>
                <a:ea typeface="+mn-ea"/>
                <a:cs typeface="+mn-ea"/>
                <a:sym typeface="+mn-lt"/>
              </a:rPr>
              <a:t>完成一件生产工程的方法很多</a:t>
            </a:r>
            <a:r>
              <a:rPr lang="en-US" altLang="zh-TW" sz="1800">
                <a:latin typeface="+mn-lt"/>
                <a:ea typeface="+mn-ea"/>
                <a:cs typeface="+mn-ea"/>
                <a:sym typeface="+mn-lt"/>
              </a:rPr>
              <a:t>,</a:t>
            </a:r>
            <a:r>
              <a:rPr lang="zh-TW" altLang="en-US" sz="1800">
                <a:latin typeface="+mn-lt"/>
                <a:ea typeface="+mn-ea"/>
                <a:cs typeface="+mn-ea"/>
                <a:sym typeface="+mn-lt"/>
              </a:rPr>
              <a:t>但一种方法是最适合的方法呢</a:t>
            </a:r>
            <a:r>
              <a:rPr lang="en-US" altLang="zh-TW" sz="1800">
                <a:latin typeface="+mn-lt"/>
                <a:ea typeface="+mn-ea"/>
                <a:cs typeface="+mn-ea"/>
                <a:sym typeface="+mn-lt"/>
              </a:rPr>
              <a:t>?</a:t>
            </a:r>
            <a:r>
              <a:rPr lang="zh-TW" altLang="en-US" sz="1800">
                <a:latin typeface="+mn-lt"/>
                <a:ea typeface="+mn-ea"/>
                <a:cs typeface="+mn-ea"/>
                <a:sym typeface="+mn-lt"/>
              </a:rPr>
              <a:t>这就是</a:t>
            </a:r>
            <a:r>
              <a:rPr lang="en-US" altLang="zh-TW" sz="1800">
                <a:latin typeface="+mn-lt"/>
                <a:ea typeface="+mn-ea"/>
                <a:cs typeface="+mn-ea"/>
                <a:sym typeface="+mn-lt"/>
              </a:rPr>
              <a:t>PE</a:t>
            </a:r>
            <a:r>
              <a:rPr lang="zh-TW" altLang="en-US" sz="1800">
                <a:latin typeface="+mn-lt"/>
                <a:ea typeface="+mn-ea"/>
                <a:cs typeface="+mn-ea"/>
                <a:sym typeface="+mn-lt"/>
              </a:rPr>
              <a:t>人员在工作平稳之时所要考虑的和所要做的事情</a:t>
            </a:r>
            <a:r>
              <a:rPr lang="en-US" altLang="zh-TW" sz="1800">
                <a:latin typeface="+mn-lt"/>
                <a:ea typeface="+mn-ea"/>
                <a:cs typeface="+mn-ea"/>
                <a:sym typeface="+mn-lt"/>
              </a:rPr>
              <a:t>.PE</a:t>
            </a:r>
            <a:r>
              <a:rPr lang="zh-TW" altLang="en-US" sz="1800">
                <a:latin typeface="+mn-lt"/>
                <a:ea typeface="+mn-ea"/>
                <a:cs typeface="+mn-ea"/>
                <a:sym typeface="+mn-lt"/>
              </a:rPr>
              <a:t>人员把这些事情做得越好</a:t>
            </a:r>
            <a:r>
              <a:rPr lang="en-US" altLang="zh-TW" sz="1800">
                <a:latin typeface="+mn-lt"/>
                <a:ea typeface="+mn-ea"/>
                <a:cs typeface="+mn-ea"/>
                <a:sym typeface="+mn-lt"/>
              </a:rPr>
              <a:t>,</a:t>
            </a:r>
            <a:r>
              <a:rPr lang="zh-TW" altLang="en-US" sz="1800">
                <a:latin typeface="+mn-lt"/>
                <a:ea typeface="+mn-ea"/>
                <a:cs typeface="+mn-ea"/>
                <a:sym typeface="+mn-lt"/>
              </a:rPr>
              <a:t>持续改进的成果就越大</a:t>
            </a:r>
            <a:r>
              <a:rPr lang="en-US" altLang="zh-TW" sz="1800">
                <a:latin typeface="+mn-lt"/>
                <a:ea typeface="+mn-ea"/>
                <a:cs typeface="+mn-ea"/>
                <a:sym typeface="+mn-lt"/>
              </a:rPr>
              <a:t>.</a:t>
            </a:r>
          </a:p>
          <a:p>
            <a:pPr eaLnBrk="1" hangingPunct="1">
              <a:lnSpc>
                <a:spcPct val="120000"/>
              </a:lnSpc>
              <a:defRPr/>
            </a:pPr>
            <a:r>
              <a:rPr lang="en-US" altLang="zh-TW" sz="1800">
                <a:latin typeface="+mn-lt"/>
                <a:ea typeface="+mn-ea"/>
                <a:cs typeface="+mn-ea"/>
                <a:sym typeface="+mn-lt"/>
              </a:rPr>
              <a:t>      </a:t>
            </a:r>
            <a:r>
              <a:rPr lang="zh-TW" altLang="en-US" sz="1800">
                <a:latin typeface="+mn-lt"/>
                <a:ea typeface="+mn-ea"/>
                <a:cs typeface="+mn-ea"/>
                <a:sym typeface="+mn-lt"/>
              </a:rPr>
              <a:t>持续改进的成果是</a:t>
            </a:r>
            <a:r>
              <a:rPr lang="en-US" altLang="zh-TW" sz="1800">
                <a:latin typeface="+mn-lt"/>
                <a:ea typeface="+mn-ea"/>
                <a:cs typeface="+mn-ea"/>
                <a:sym typeface="+mn-lt"/>
              </a:rPr>
              <a:t>PE</a:t>
            </a:r>
            <a:r>
              <a:rPr lang="zh-TW" altLang="en-US" sz="1800">
                <a:latin typeface="+mn-lt"/>
                <a:ea typeface="+mn-ea"/>
                <a:cs typeface="+mn-ea"/>
                <a:sym typeface="+mn-lt"/>
              </a:rPr>
              <a:t>的工作资本</a:t>
            </a:r>
            <a:r>
              <a:rPr lang="en-US" altLang="zh-TW" sz="1800">
                <a:latin typeface="+mn-lt"/>
                <a:ea typeface="+mn-ea"/>
                <a:cs typeface="+mn-ea"/>
                <a:sym typeface="+mn-lt"/>
              </a:rPr>
              <a:t>.</a:t>
            </a:r>
          </a:p>
        </p:txBody>
      </p:sp>
      <p:sp>
        <p:nvSpPr>
          <p:cNvPr id="17" name="文本框 16">
            <a:extLst>
              <a:ext uri="{FF2B5EF4-FFF2-40B4-BE49-F238E27FC236}">
                <a16:creationId xmlns:a16="http://schemas.microsoft.com/office/drawing/2014/main" id="{D98EE197-9CAB-46D0-8D16-523426A238C2}"/>
              </a:ext>
            </a:extLst>
          </p:cNvPr>
          <p:cNvSpPr txBox="1"/>
          <p:nvPr/>
        </p:nvSpPr>
        <p:spPr>
          <a:xfrm>
            <a:off x="4459697" y="186150"/>
            <a:ext cx="7154043" cy="700769"/>
          </a:xfrm>
          <a:prstGeom prst="rect">
            <a:avLst/>
          </a:prstGeom>
          <a:noFill/>
          <a:effectLst/>
        </p:spPr>
        <p:txBody>
          <a:bodyPr>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生产改进持续做</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7"/>
                                        </p:tgtEl>
                                        <p:attrNameLst>
                                          <p:attrName>style.visibility</p:attrName>
                                        </p:attrNameLst>
                                      </p:cBhvr>
                                      <p:to>
                                        <p:strVal val="visible"/>
                                      </p:to>
                                    </p:set>
                                    <p:anim calcmode="lin" valueType="num">
                                      <p:cBhvr>
                                        <p:cTn id="7" dur="500" fill="hold"/>
                                        <p:tgtEl>
                                          <p:spTgt spid="17"/>
                                        </p:tgtEl>
                                        <p:attrNameLst>
                                          <p:attrName>ppt_w</p:attrName>
                                        </p:attrNameLst>
                                      </p:cBhvr>
                                      <p:tavLst>
                                        <p:tav tm="0">
                                          <p:val>
                                            <p:fltVal val="0"/>
                                          </p:val>
                                        </p:tav>
                                        <p:tav tm="100000">
                                          <p:val>
                                            <p:strVal val="#ppt_w"/>
                                          </p:val>
                                        </p:tav>
                                      </p:tavLst>
                                    </p:anim>
                                    <p:anim calcmode="lin" valueType="num">
                                      <p:cBhvr>
                                        <p:cTn id="8" dur="500" fill="hold"/>
                                        <p:tgtEl>
                                          <p:spTgt spid="17"/>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22" name="Text Box 2">
            <a:extLst>
              <a:ext uri="{FF2B5EF4-FFF2-40B4-BE49-F238E27FC236}">
                <a16:creationId xmlns:a16="http://schemas.microsoft.com/office/drawing/2014/main" id="{E2B1FEF3-B628-4970-B871-D3DFFA74B77F}"/>
              </a:ext>
            </a:extLst>
          </p:cNvPr>
          <p:cNvSpPr txBox="1">
            <a:spLocks noChangeArrowheads="1"/>
          </p:cNvSpPr>
          <p:nvPr/>
        </p:nvSpPr>
        <p:spPr bwMode="auto">
          <a:xfrm>
            <a:off x="1473200" y="2016125"/>
            <a:ext cx="13681075" cy="4533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2.6  </a:t>
            </a:r>
            <a:r>
              <a:rPr lang="zh-TW" altLang="en-US" sz="2000" b="1" dirty="0">
                <a:latin typeface="+mn-lt"/>
                <a:ea typeface="+mn-ea"/>
                <a:cs typeface="+mn-ea"/>
                <a:sym typeface="+mn-lt"/>
              </a:rPr>
              <a:t>工程变更紧盯住</a:t>
            </a:r>
          </a:p>
          <a:p>
            <a:pPr eaLnBrk="1" hangingPunct="1">
              <a:lnSpc>
                <a:spcPct val="120000"/>
              </a:lnSpc>
              <a:defRPr/>
            </a:pPr>
            <a:r>
              <a:rPr lang="zh-TW" altLang="en-US" sz="2000" b="1" dirty="0">
                <a:latin typeface="+mn-lt"/>
                <a:ea typeface="+mn-ea"/>
                <a:cs typeface="+mn-ea"/>
                <a:sym typeface="+mn-lt"/>
              </a:rPr>
              <a:t>       </a:t>
            </a:r>
            <a:r>
              <a:rPr lang="zh-TW" altLang="en-US" sz="2000" dirty="0">
                <a:latin typeface="+mn-lt"/>
                <a:ea typeface="+mn-ea"/>
                <a:cs typeface="+mn-ea"/>
                <a:sym typeface="+mn-lt"/>
              </a:rPr>
              <a:t>工程变更指的是对与制造过程相关的机器</a:t>
            </a:r>
            <a:r>
              <a:rPr lang="en-US" altLang="zh-TW" sz="2000" dirty="0">
                <a:latin typeface="+mn-lt"/>
                <a:ea typeface="+mn-ea"/>
                <a:cs typeface="+mn-ea"/>
                <a:sym typeface="+mn-lt"/>
              </a:rPr>
              <a:t>`</a:t>
            </a:r>
            <a:r>
              <a:rPr lang="zh-TW" altLang="en-US" sz="2000" dirty="0">
                <a:latin typeface="+mn-lt"/>
                <a:ea typeface="+mn-ea"/>
                <a:cs typeface="+mn-ea"/>
                <a:sym typeface="+mn-lt"/>
              </a:rPr>
              <a:t>材料</a:t>
            </a:r>
            <a:r>
              <a:rPr lang="en-US" altLang="zh-TW" sz="2000" dirty="0">
                <a:latin typeface="+mn-lt"/>
                <a:ea typeface="+mn-ea"/>
                <a:cs typeface="+mn-ea"/>
                <a:sym typeface="+mn-lt"/>
              </a:rPr>
              <a:t>`</a:t>
            </a:r>
            <a:r>
              <a:rPr lang="zh-TW" altLang="en-US" sz="2000" dirty="0">
                <a:latin typeface="+mn-lt"/>
                <a:ea typeface="+mn-ea"/>
                <a:cs typeface="+mn-ea"/>
                <a:sym typeface="+mn-lt"/>
              </a:rPr>
              <a:t>方法和环境有目的地实施改变</a:t>
            </a:r>
            <a:r>
              <a:rPr lang="en-US" altLang="zh-TW" sz="2000" dirty="0">
                <a:latin typeface="+mn-lt"/>
                <a:ea typeface="+mn-ea"/>
                <a:cs typeface="+mn-ea"/>
                <a:sym typeface="+mn-lt"/>
              </a:rPr>
              <a:t>,</a:t>
            </a:r>
            <a:r>
              <a:rPr lang="zh-TW" altLang="en-US" sz="2000" dirty="0">
                <a:latin typeface="+mn-lt"/>
                <a:ea typeface="+mn-ea"/>
                <a:cs typeface="+mn-ea"/>
                <a:sym typeface="+mn-lt"/>
              </a:rPr>
              <a:t>以使其更好地适合于生产需要或改善制造工艺</a:t>
            </a:r>
            <a:r>
              <a:rPr lang="en-US" altLang="zh-TW" sz="2000" dirty="0">
                <a:latin typeface="+mn-lt"/>
                <a:ea typeface="+mn-ea"/>
                <a:cs typeface="+mn-ea"/>
                <a:sym typeface="+mn-lt"/>
              </a:rPr>
              <a:t>.</a:t>
            </a:r>
            <a:r>
              <a:rPr lang="zh-TW" altLang="en-US" sz="2000" dirty="0">
                <a:latin typeface="+mn-lt"/>
                <a:ea typeface="+mn-ea"/>
                <a:cs typeface="+mn-ea"/>
                <a:sym typeface="+mn-lt"/>
              </a:rPr>
              <a:t>工程娈更一般包括如下的一些内容</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生产材料变更</a:t>
            </a:r>
            <a:r>
              <a:rPr lang="en-US" altLang="zh-TW" sz="2000" dirty="0">
                <a:latin typeface="+mn-lt"/>
                <a:ea typeface="+mn-ea"/>
                <a:cs typeface="+mn-ea"/>
                <a:sym typeface="+mn-lt"/>
              </a:rPr>
              <a:t>,</a:t>
            </a:r>
            <a:r>
              <a:rPr lang="zh-TW" altLang="en-US" sz="2000" dirty="0">
                <a:latin typeface="+mn-lt"/>
                <a:ea typeface="+mn-ea"/>
                <a:cs typeface="+mn-ea"/>
                <a:sym typeface="+mn-lt"/>
              </a:rPr>
              <a:t>如改换材料的供方</a:t>
            </a:r>
            <a:r>
              <a:rPr lang="en-US" altLang="zh-TW" sz="2000" dirty="0">
                <a:latin typeface="+mn-lt"/>
                <a:ea typeface="+mn-ea"/>
                <a:cs typeface="+mn-ea"/>
                <a:sym typeface="+mn-lt"/>
              </a:rPr>
              <a:t>`</a:t>
            </a:r>
            <a:r>
              <a:rPr lang="zh-TW" altLang="en-US" sz="2000" dirty="0">
                <a:latin typeface="+mn-lt"/>
                <a:ea typeface="+mn-ea"/>
                <a:cs typeface="+mn-ea"/>
                <a:sym typeface="+mn-lt"/>
              </a:rPr>
              <a:t>规格</a:t>
            </a:r>
            <a:r>
              <a:rPr lang="en-US" altLang="zh-TW" sz="2000" dirty="0">
                <a:latin typeface="+mn-lt"/>
                <a:ea typeface="+mn-ea"/>
                <a:cs typeface="+mn-ea"/>
                <a:sym typeface="+mn-lt"/>
              </a:rPr>
              <a:t>`</a:t>
            </a:r>
            <a:r>
              <a:rPr lang="zh-TW" altLang="en-US" sz="2000" dirty="0">
                <a:latin typeface="+mn-lt"/>
                <a:ea typeface="+mn-ea"/>
                <a:cs typeface="+mn-ea"/>
                <a:sym typeface="+mn-lt"/>
              </a:rPr>
              <a:t>品种等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辅助材料变更</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技朮参数变更</a:t>
            </a:r>
            <a:r>
              <a:rPr lang="en-US" altLang="zh-TW" sz="2000" dirty="0">
                <a:latin typeface="+mn-lt"/>
                <a:ea typeface="+mn-ea"/>
                <a:cs typeface="+mn-ea"/>
                <a:sym typeface="+mn-lt"/>
              </a:rPr>
              <a:t>,</a:t>
            </a:r>
            <a:r>
              <a:rPr lang="zh-TW" altLang="en-US" sz="2000" dirty="0">
                <a:latin typeface="+mn-lt"/>
                <a:ea typeface="+mn-ea"/>
                <a:cs typeface="+mn-ea"/>
                <a:sym typeface="+mn-lt"/>
              </a:rPr>
              <a:t>如调整产品的技朮指针等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作业方法变更</a:t>
            </a:r>
            <a:r>
              <a:rPr lang="en-US" altLang="zh-TW" sz="2000" dirty="0">
                <a:latin typeface="+mn-lt"/>
                <a:ea typeface="+mn-ea"/>
                <a:cs typeface="+mn-ea"/>
                <a:sym typeface="+mn-lt"/>
              </a:rPr>
              <a:t>,</a:t>
            </a:r>
            <a:r>
              <a:rPr lang="zh-TW" altLang="en-US" sz="2000" dirty="0">
                <a:latin typeface="+mn-lt"/>
                <a:ea typeface="+mn-ea"/>
                <a:cs typeface="+mn-ea"/>
                <a:sym typeface="+mn-lt"/>
              </a:rPr>
              <a:t>如改手焊锡为机器焊锡等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制造机器变更</a:t>
            </a:r>
            <a:r>
              <a:rPr lang="en-US" altLang="zh-TW" sz="2000" dirty="0">
                <a:latin typeface="+mn-lt"/>
                <a:ea typeface="+mn-ea"/>
                <a:cs typeface="+mn-ea"/>
                <a:sym typeface="+mn-lt"/>
              </a:rPr>
              <a:t>,</a:t>
            </a:r>
            <a:r>
              <a:rPr lang="zh-TW" altLang="en-US" sz="2000" dirty="0">
                <a:latin typeface="+mn-lt"/>
                <a:ea typeface="+mn-ea"/>
                <a:cs typeface="+mn-ea"/>
                <a:sym typeface="+mn-lt"/>
              </a:rPr>
              <a:t>如改换或修理生产机器等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生产仪器变更</a:t>
            </a:r>
            <a:r>
              <a:rPr lang="en-US" altLang="zh-TW" sz="2000" dirty="0">
                <a:latin typeface="+mn-lt"/>
                <a:ea typeface="+mn-ea"/>
                <a:cs typeface="+mn-ea"/>
                <a:sym typeface="+mn-lt"/>
              </a:rPr>
              <a:t>,</a:t>
            </a:r>
            <a:r>
              <a:rPr lang="zh-TW" altLang="en-US" sz="2000" dirty="0">
                <a:latin typeface="+mn-lt"/>
                <a:ea typeface="+mn-ea"/>
                <a:cs typeface="+mn-ea"/>
                <a:sym typeface="+mn-lt"/>
              </a:rPr>
              <a:t>如改换或修理生产仪器等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工具</a:t>
            </a:r>
            <a:r>
              <a:rPr lang="en-US" altLang="zh-TW" sz="2000" dirty="0">
                <a:latin typeface="+mn-lt"/>
                <a:ea typeface="+mn-ea"/>
                <a:cs typeface="+mn-ea"/>
                <a:sym typeface="+mn-lt"/>
              </a:rPr>
              <a:t>`JIG</a:t>
            </a:r>
            <a:r>
              <a:rPr lang="zh-TW" altLang="en-US" sz="2000" dirty="0">
                <a:latin typeface="+mn-lt"/>
                <a:ea typeface="+mn-ea"/>
                <a:cs typeface="+mn-ea"/>
                <a:sym typeface="+mn-lt"/>
              </a:rPr>
              <a:t>变更</a:t>
            </a:r>
            <a:r>
              <a:rPr lang="en-US" altLang="zh-TW" sz="2000" dirty="0">
                <a:latin typeface="+mn-lt"/>
                <a:ea typeface="+mn-ea"/>
                <a:cs typeface="+mn-ea"/>
                <a:sym typeface="+mn-lt"/>
              </a:rPr>
              <a:t>,</a:t>
            </a:r>
            <a:r>
              <a:rPr lang="zh-TW" altLang="en-US" sz="2000" dirty="0">
                <a:latin typeface="+mn-lt"/>
                <a:ea typeface="+mn-ea"/>
                <a:cs typeface="+mn-ea"/>
                <a:sym typeface="+mn-lt"/>
              </a:rPr>
              <a:t>如改换或修理生产用的工具</a:t>
            </a:r>
            <a:r>
              <a:rPr lang="en-US" altLang="zh-TW" sz="2000" dirty="0">
                <a:latin typeface="+mn-lt"/>
                <a:ea typeface="+mn-ea"/>
                <a:cs typeface="+mn-ea"/>
                <a:sym typeface="+mn-lt"/>
              </a:rPr>
              <a:t>`JIG</a:t>
            </a:r>
            <a:r>
              <a:rPr lang="zh-TW" altLang="en-US" sz="2000" dirty="0">
                <a:latin typeface="+mn-lt"/>
                <a:ea typeface="+mn-ea"/>
                <a:cs typeface="+mn-ea"/>
                <a:sym typeface="+mn-lt"/>
              </a:rPr>
              <a:t>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生产场所变更</a:t>
            </a:r>
            <a:r>
              <a:rPr lang="en-US" altLang="zh-TW" sz="2000" dirty="0">
                <a:latin typeface="+mn-lt"/>
                <a:ea typeface="+mn-ea"/>
                <a:cs typeface="+mn-ea"/>
                <a:sym typeface="+mn-lt"/>
              </a:rPr>
              <a:t>,</a:t>
            </a:r>
            <a:r>
              <a:rPr lang="zh-TW" altLang="en-US" sz="2000" dirty="0">
                <a:latin typeface="+mn-lt"/>
                <a:ea typeface="+mn-ea"/>
                <a:cs typeface="+mn-ea"/>
                <a:sym typeface="+mn-lt"/>
              </a:rPr>
              <a:t>如调换或新开生产场所等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现场环境变更</a:t>
            </a:r>
            <a:r>
              <a:rPr lang="en-US" altLang="zh-TW" sz="2000" dirty="0">
                <a:latin typeface="+mn-lt"/>
                <a:ea typeface="+mn-ea"/>
                <a:cs typeface="+mn-ea"/>
                <a:sym typeface="+mn-lt"/>
              </a:rPr>
              <a:t>,</a:t>
            </a:r>
            <a:r>
              <a:rPr lang="zh-TW" altLang="en-US" sz="2000" dirty="0">
                <a:latin typeface="+mn-lt"/>
                <a:ea typeface="+mn-ea"/>
                <a:cs typeface="+mn-ea"/>
                <a:sym typeface="+mn-lt"/>
              </a:rPr>
              <a:t>如改变生产现场的温湿度</a:t>
            </a:r>
            <a:r>
              <a:rPr lang="en-US" altLang="zh-TW" sz="2000" dirty="0">
                <a:latin typeface="+mn-lt"/>
                <a:ea typeface="+mn-ea"/>
                <a:cs typeface="+mn-ea"/>
                <a:sym typeface="+mn-lt"/>
              </a:rPr>
              <a:t>`</a:t>
            </a:r>
            <a:r>
              <a:rPr lang="zh-TW" altLang="en-US" sz="2000" dirty="0">
                <a:latin typeface="+mn-lt"/>
                <a:ea typeface="+mn-ea"/>
                <a:cs typeface="+mn-ea"/>
                <a:sym typeface="+mn-lt"/>
              </a:rPr>
              <a:t>太阳光照</a:t>
            </a:r>
            <a:r>
              <a:rPr lang="en-US" altLang="zh-TW" sz="2000" dirty="0">
                <a:latin typeface="+mn-lt"/>
                <a:ea typeface="+mn-ea"/>
                <a:cs typeface="+mn-ea"/>
                <a:sym typeface="+mn-lt"/>
              </a:rPr>
              <a:t>`</a:t>
            </a:r>
            <a:r>
              <a:rPr lang="zh-TW" altLang="en-US" sz="2000" dirty="0">
                <a:latin typeface="+mn-lt"/>
                <a:ea typeface="+mn-ea"/>
                <a:cs typeface="+mn-ea"/>
                <a:sym typeface="+mn-lt"/>
              </a:rPr>
              <a:t>污染等</a:t>
            </a:r>
            <a:r>
              <a:rPr lang="en-US" altLang="zh-TW" sz="2000" dirty="0">
                <a:latin typeface="+mn-lt"/>
                <a:ea typeface="+mn-ea"/>
                <a:cs typeface="+mn-ea"/>
                <a:sym typeface="+mn-lt"/>
              </a:rPr>
              <a:t>.</a:t>
            </a:r>
          </a:p>
        </p:txBody>
      </p:sp>
      <p:sp>
        <p:nvSpPr>
          <p:cNvPr id="4" name="文本框 3">
            <a:extLst>
              <a:ext uri="{FF2B5EF4-FFF2-40B4-BE49-F238E27FC236}">
                <a16:creationId xmlns:a16="http://schemas.microsoft.com/office/drawing/2014/main" id="{060147F1-B80E-4614-AC9F-CEE6FF80B8BE}"/>
              </a:ext>
            </a:extLst>
          </p:cNvPr>
          <p:cNvSpPr txBox="1"/>
          <p:nvPr/>
        </p:nvSpPr>
        <p:spPr>
          <a:xfrm>
            <a:off x="4459697" y="186150"/>
            <a:ext cx="7154043" cy="2025619"/>
          </a:xfrm>
          <a:prstGeom prst="rect">
            <a:avLst/>
          </a:prstGeom>
          <a:noFill/>
          <a:effectLst/>
        </p:spPr>
        <p:txBody>
          <a:bodyPr>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工程变更紧盯住</a:t>
            </a:r>
          </a:p>
          <a:p>
            <a:pPr algn="ctr" eaLnBrk="1" hangingPunct="1">
              <a:lnSpc>
                <a:spcPct val="120000"/>
              </a:lnSpc>
              <a:defRPr/>
            </a:pPr>
            <a:endParaRPr lang="zh-CN" altLang="en-US" sz="3600" b="1" dirty="0">
              <a:gradFill flip="none" rotWithShape="1">
                <a:gsLst>
                  <a:gs pos="0">
                    <a:srgbClr val="04B5EC"/>
                  </a:gs>
                  <a:gs pos="100000">
                    <a:srgbClr val="00C88A"/>
                  </a:gs>
                </a:gsLst>
                <a:lin ang="0" scaled="1"/>
                <a:tileRect/>
              </a:gradFill>
              <a:latin typeface="+mn-lt"/>
              <a:ea typeface="+mn-ea"/>
              <a:cs typeface="+mn-ea"/>
              <a:sym typeface="+mn-lt"/>
            </a:endParaRPr>
          </a:p>
          <a:p>
            <a:pPr algn="ctr" eaLnBrk="1" hangingPunct="1">
              <a:lnSpc>
                <a:spcPct val="120000"/>
              </a:lnSpc>
              <a:defRPr/>
            </a:pPr>
            <a:endParaRPr lang="zh-CN" altLang="en-US" sz="3600" b="1" dirty="0">
              <a:gradFill flip="none" rotWithShape="1">
                <a:gsLst>
                  <a:gs pos="0">
                    <a:srgbClr val="04B5EC"/>
                  </a:gs>
                  <a:gs pos="100000">
                    <a:srgbClr val="00C88A"/>
                  </a:gs>
                </a:gsLst>
                <a:lin ang="0" scaled="1"/>
                <a:tileRect/>
              </a:gradFill>
              <a:latin typeface="+mn-lt"/>
              <a:ea typeface="+mn-ea"/>
              <a:cs typeface="+mn-ea"/>
              <a:sym typeface="+mn-lt"/>
            </a:endParaRP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6" name="Text Box 2">
            <a:extLst>
              <a:ext uri="{FF2B5EF4-FFF2-40B4-BE49-F238E27FC236}">
                <a16:creationId xmlns:a16="http://schemas.microsoft.com/office/drawing/2014/main" id="{58FACDCA-140D-4955-B51C-5829CB65786C}"/>
              </a:ext>
            </a:extLst>
          </p:cNvPr>
          <p:cNvSpPr txBox="1">
            <a:spLocks noChangeArrowheads="1"/>
          </p:cNvSpPr>
          <p:nvPr/>
        </p:nvSpPr>
        <p:spPr bwMode="auto">
          <a:xfrm>
            <a:off x="1936750" y="1173163"/>
            <a:ext cx="13681075" cy="698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1600" dirty="0">
                <a:latin typeface="+mn-lt"/>
                <a:ea typeface="+mn-ea"/>
                <a:cs typeface="+mn-ea"/>
                <a:sym typeface="+mn-lt"/>
              </a:rPr>
              <a:t>        </a:t>
            </a:r>
            <a:r>
              <a:rPr lang="zh-TW" altLang="en-US" sz="1600" dirty="0">
                <a:latin typeface="+mn-lt"/>
                <a:ea typeface="+mn-ea"/>
                <a:cs typeface="+mn-ea"/>
                <a:sym typeface="+mn-lt"/>
              </a:rPr>
              <a:t>实施工程变更时应发布</a:t>
            </a:r>
            <a:r>
              <a:rPr lang="en-US" altLang="zh-TW" sz="1600" dirty="0">
                <a:latin typeface="+mn-lt"/>
                <a:ea typeface="+mn-ea"/>
                <a:cs typeface="+mn-ea"/>
                <a:sym typeface="+mn-lt"/>
              </a:rPr>
              <a:t>ECN(</a:t>
            </a:r>
            <a:r>
              <a:rPr lang="zh-TW" altLang="en-US" sz="1600" dirty="0">
                <a:latin typeface="+mn-lt"/>
                <a:ea typeface="+mn-ea"/>
                <a:cs typeface="+mn-ea"/>
                <a:sym typeface="+mn-lt"/>
              </a:rPr>
              <a:t>工程更改指示书</a:t>
            </a:r>
            <a:r>
              <a:rPr lang="en-US" altLang="zh-TW" sz="1600" dirty="0">
                <a:latin typeface="+mn-lt"/>
                <a:ea typeface="+mn-ea"/>
                <a:cs typeface="+mn-ea"/>
                <a:sym typeface="+mn-lt"/>
              </a:rPr>
              <a:t>).,</a:t>
            </a:r>
            <a:r>
              <a:rPr lang="zh-TW" altLang="en-US" sz="1600" dirty="0">
                <a:latin typeface="+mn-lt"/>
                <a:ea typeface="+mn-ea"/>
                <a:cs typeface="+mn-ea"/>
                <a:sym typeface="+mn-lt"/>
              </a:rPr>
              <a:t>并在条件许可的情况下修改与变更关联的所有技朮性文件</a:t>
            </a:r>
            <a:r>
              <a:rPr lang="en-US" altLang="zh-TW" sz="1600" dirty="0">
                <a:latin typeface="+mn-lt"/>
                <a:ea typeface="+mn-ea"/>
                <a:cs typeface="+mn-ea"/>
                <a:sym typeface="+mn-lt"/>
              </a:rPr>
              <a:t>.</a:t>
            </a:r>
          </a:p>
          <a:p>
            <a:pPr eaLnBrk="1" hangingPunct="1">
              <a:lnSpc>
                <a:spcPct val="120000"/>
              </a:lnSpc>
              <a:defRPr/>
            </a:pPr>
            <a:r>
              <a:rPr lang="en-US" altLang="zh-TW" sz="1600" dirty="0">
                <a:latin typeface="+mn-lt"/>
                <a:ea typeface="+mn-ea"/>
                <a:cs typeface="+mn-ea"/>
                <a:sym typeface="+mn-lt"/>
              </a:rPr>
              <a:t>       ECN</a:t>
            </a:r>
            <a:r>
              <a:rPr lang="zh-TW" altLang="en-US" sz="1600" dirty="0">
                <a:latin typeface="+mn-lt"/>
                <a:ea typeface="+mn-ea"/>
                <a:cs typeface="+mn-ea"/>
                <a:sym typeface="+mn-lt"/>
              </a:rPr>
              <a:t>的格式</a:t>
            </a:r>
            <a:r>
              <a:rPr lang="en-US" altLang="zh-TW" sz="1600" dirty="0">
                <a:latin typeface="+mn-lt"/>
                <a:ea typeface="+mn-ea"/>
                <a:cs typeface="+mn-ea"/>
                <a:sym typeface="+mn-lt"/>
              </a:rPr>
              <a:t>:</a:t>
            </a:r>
          </a:p>
        </p:txBody>
      </p:sp>
      <p:sp>
        <p:nvSpPr>
          <p:cNvPr id="134147" name="Text Box 3">
            <a:extLst>
              <a:ext uri="{FF2B5EF4-FFF2-40B4-BE49-F238E27FC236}">
                <a16:creationId xmlns:a16="http://schemas.microsoft.com/office/drawing/2014/main" id="{BC01FCD8-77E5-4F0C-AF6B-6032F104C03C}"/>
              </a:ext>
            </a:extLst>
          </p:cNvPr>
          <p:cNvSpPr txBox="1">
            <a:spLocks noChangeArrowheads="1"/>
          </p:cNvSpPr>
          <p:nvPr/>
        </p:nvSpPr>
        <p:spPr bwMode="auto">
          <a:xfrm>
            <a:off x="6450013" y="2189163"/>
            <a:ext cx="4903787" cy="403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1600" dirty="0">
                <a:latin typeface="+mn-lt"/>
                <a:ea typeface="+mn-ea"/>
                <a:cs typeface="+mn-ea"/>
                <a:sym typeface="+mn-lt"/>
              </a:rPr>
              <a:t>工程更改指示书</a:t>
            </a:r>
          </a:p>
        </p:txBody>
      </p:sp>
      <p:graphicFrame>
        <p:nvGraphicFramePr>
          <p:cNvPr id="84144" name="Group 176">
            <a:extLst>
              <a:ext uri="{FF2B5EF4-FFF2-40B4-BE49-F238E27FC236}">
                <a16:creationId xmlns:a16="http://schemas.microsoft.com/office/drawing/2014/main" id="{EDB5F1B7-BE0A-4078-952B-CD035F9B1A62}"/>
              </a:ext>
            </a:extLst>
          </p:cNvPr>
          <p:cNvGraphicFramePr>
            <a:graphicFrameLocks noGrp="1"/>
          </p:cNvGraphicFramePr>
          <p:nvPr/>
        </p:nvGraphicFramePr>
        <p:xfrm>
          <a:off x="1822450" y="2773363"/>
          <a:ext cx="12998449" cy="5672247"/>
        </p:xfrm>
        <a:graphic>
          <a:graphicData uri="http://schemas.openxmlformats.org/drawingml/2006/table">
            <a:tbl>
              <a:tblPr/>
              <a:tblGrid>
                <a:gridCol w="3038199">
                  <a:extLst>
                    <a:ext uri="{9D8B030D-6E8A-4147-A177-3AD203B41FA5}">
                      <a16:colId xmlns:a16="http://schemas.microsoft.com/office/drawing/2014/main" val="20000"/>
                    </a:ext>
                  </a:extLst>
                </a:gridCol>
                <a:gridCol w="848034">
                  <a:extLst>
                    <a:ext uri="{9D8B030D-6E8A-4147-A177-3AD203B41FA5}">
                      <a16:colId xmlns:a16="http://schemas.microsoft.com/office/drawing/2014/main" val="20001"/>
                    </a:ext>
                  </a:extLst>
                </a:gridCol>
                <a:gridCol w="2384949">
                  <a:extLst>
                    <a:ext uri="{9D8B030D-6E8A-4147-A177-3AD203B41FA5}">
                      <a16:colId xmlns:a16="http://schemas.microsoft.com/office/drawing/2014/main" val="20002"/>
                    </a:ext>
                  </a:extLst>
                </a:gridCol>
                <a:gridCol w="2532227">
                  <a:extLst>
                    <a:ext uri="{9D8B030D-6E8A-4147-A177-3AD203B41FA5}">
                      <a16:colId xmlns:a16="http://schemas.microsoft.com/office/drawing/2014/main" val="20003"/>
                    </a:ext>
                  </a:extLst>
                </a:gridCol>
                <a:gridCol w="793399">
                  <a:extLst>
                    <a:ext uri="{9D8B030D-6E8A-4147-A177-3AD203B41FA5}">
                      <a16:colId xmlns:a16="http://schemas.microsoft.com/office/drawing/2014/main" val="20004"/>
                    </a:ext>
                  </a:extLst>
                </a:gridCol>
                <a:gridCol w="3401641">
                  <a:extLst>
                    <a:ext uri="{9D8B030D-6E8A-4147-A177-3AD203B41FA5}">
                      <a16:colId xmlns:a16="http://schemas.microsoft.com/office/drawing/2014/main" val="20005"/>
                    </a:ext>
                  </a:extLst>
                </a:gridCol>
              </a:tblGrid>
              <a:tr h="658850">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700" b="0" i="0" u="none" strike="noStrike" cap="none" normalizeH="0" baseline="0" dirty="0">
                          <a:ln>
                            <a:noFill/>
                          </a:ln>
                          <a:solidFill>
                            <a:schemeClr val="tx1"/>
                          </a:solidFill>
                          <a:effectLst/>
                          <a:latin typeface="+mn-lt"/>
                          <a:ea typeface="+mn-ea"/>
                          <a:cs typeface="+mn-ea"/>
                          <a:sym typeface="+mn-lt"/>
                        </a:rPr>
                        <a:t>产品</a:t>
                      </a:r>
                      <a:r>
                        <a:rPr kumimoji="1" lang="en-US" altLang="zh-TW" sz="2700" b="0" i="0" u="none" strike="noStrike" cap="none" normalizeH="0" baseline="0" dirty="0">
                          <a:ln>
                            <a:noFill/>
                          </a:ln>
                          <a:solidFill>
                            <a:schemeClr val="tx1"/>
                          </a:solidFill>
                          <a:effectLst/>
                          <a:latin typeface="+mn-lt"/>
                          <a:ea typeface="+mn-ea"/>
                          <a:cs typeface="+mn-ea"/>
                          <a:sym typeface="+mn-lt"/>
                        </a:rPr>
                        <a:t>:</a:t>
                      </a:r>
                    </a:p>
                  </a:txBody>
                  <a:tcPr marL="136826" marR="136826" marT="62418" marB="6241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700" b="0" i="0" u="none" strike="noStrike" cap="none" normalizeH="0" baseline="0" dirty="0">
                          <a:ln>
                            <a:noFill/>
                          </a:ln>
                          <a:solidFill>
                            <a:schemeClr val="tx1"/>
                          </a:solidFill>
                          <a:effectLst/>
                          <a:latin typeface="+mn-lt"/>
                          <a:ea typeface="+mn-ea"/>
                          <a:cs typeface="+mn-ea"/>
                          <a:sym typeface="+mn-lt"/>
                        </a:rPr>
                        <a:t>工程名</a:t>
                      </a:r>
                      <a:r>
                        <a:rPr kumimoji="1" lang="en-US" altLang="zh-TW" sz="2700" b="0" i="0" u="none" strike="noStrike" cap="none" normalizeH="0" baseline="0" dirty="0">
                          <a:ln>
                            <a:noFill/>
                          </a:ln>
                          <a:solidFill>
                            <a:schemeClr val="tx1"/>
                          </a:solidFill>
                          <a:effectLst/>
                          <a:latin typeface="+mn-lt"/>
                          <a:ea typeface="+mn-ea"/>
                          <a:cs typeface="+mn-ea"/>
                          <a:sym typeface="+mn-lt"/>
                        </a:rPr>
                        <a:t>/</a:t>
                      </a:r>
                      <a:r>
                        <a:rPr kumimoji="1" lang="zh-TW" altLang="en-US" sz="2700" b="0" i="0" u="none" strike="noStrike" cap="none" normalizeH="0" baseline="0" dirty="0">
                          <a:ln>
                            <a:noFill/>
                          </a:ln>
                          <a:solidFill>
                            <a:schemeClr val="tx1"/>
                          </a:solidFill>
                          <a:effectLst/>
                          <a:latin typeface="+mn-lt"/>
                          <a:ea typeface="+mn-ea"/>
                          <a:cs typeface="+mn-ea"/>
                          <a:sym typeface="+mn-lt"/>
                        </a:rPr>
                        <a:t>号码</a:t>
                      </a:r>
                      <a:r>
                        <a:rPr kumimoji="1" lang="en-US" altLang="zh-TW" sz="2700" b="0" i="0" u="none" strike="noStrike" cap="none" normalizeH="0" baseline="0" dirty="0">
                          <a:ln>
                            <a:noFill/>
                          </a:ln>
                          <a:solidFill>
                            <a:schemeClr val="tx1"/>
                          </a:solidFill>
                          <a:effectLst/>
                          <a:latin typeface="+mn-lt"/>
                          <a:ea typeface="+mn-ea"/>
                          <a:cs typeface="+mn-ea"/>
                          <a:sym typeface="+mn-lt"/>
                        </a:rPr>
                        <a:t>:</a:t>
                      </a:r>
                    </a:p>
                  </a:txBody>
                  <a:tcPr marL="136826" marR="136826" marT="62418" marB="6241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700" b="0" i="0" u="none" strike="noStrike" cap="none" normalizeH="0" baseline="0" dirty="0">
                          <a:ln>
                            <a:noFill/>
                          </a:ln>
                          <a:solidFill>
                            <a:schemeClr val="tx1"/>
                          </a:solidFill>
                          <a:effectLst/>
                          <a:latin typeface="+mn-lt"/>
                          <a:ea typeface="+mn-ea"/>
                          <a:cs typeface="+mn-ea"/>
                          <a:sym typeface="+mn-lt"/>
                        </a:rPr>
                        <a:t>页码</a:t>
                      </a:r>
                      <a:r>
                        <a:rPr kumimoji="1" lang="en-US" altLang="zh-TW" sz="2700" b="0" i="0" u="none" strike="noStrike" cap="none" normalizeH="0" baseline="0" dirty="0">
                          <a:ln>
                            <a:noFill/>
                          </a:ln>
                          <a:solidFill>
                            <a:schemeClr val="tx1"/>
                          </a:solidFill>
                          <a:effectLst/>
                          <a:latin typeface="+mn-lt"/>
                          <a:ea typeface="+mn-ea"/>
                          <a:cs typeface="+mn-ea"/>
                          <a:sym typeface="+mn-lt"/>
                        </a:rPr>
                        <a:t>:</a:t>
                      </a:r>
                    </a:p>
                  </a:txBody>
                  <a:tcPr marL="136826" marR="136826" marT="62418" marB="6241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extLst>
                  <a:ext uri="{0D108BD9-81ED-4DB2-BD59-A6C34878D82A}">
                    <a16:rowId xmlns:a16="http://schemas.microsoft.com/office/drawing/2014/main" val="10000"/>
                  </a:ext>
                </a:extLst>
              </a:tr>
              <a:tr h="624173">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700" b="0" i="0" u="none" strike="noStrike" cap="none" normalizeH="0" baseline="0" dirty="0">
                          <a:ln>
                            <a:noFill/>
                          </a:ln>
                          <a:solidFill>
                            <a:schemeClr val="tx1"/>
                          </a:solidFill>
                          <a:effectLst/>
                          <a:latin typeface="+mn-lt"/>
                          <a:ea typeface="+mn-ea"/>
                          <a:cs typeface="+mn-ea"/>
                          <a:sym typeface="+mn-lt"/>
                        </a:rPr>
                        <a:t>型号</a:t>
                      </a:r>
                      <a:r>
                        <a:rPr kumimoji="1" lang="en-US" altLang="zh-TW" sz="2700" b="0" i="0" u="none" strike="noStrike" cap="none" normalizeH="0" baseline="0" dirty="0">
                          <a:ln>
                            <a:noFill/>
                          </a:ln>
                          <a:solidFill>
                            <a:schemeClr val="tx1"/>
                          </a:solidFill>
                          <a:effectLst/>
                          <a:latin typeface="+mn-lt"/>
                          <a:ea typeface="+mn-ea"/>
                          <a:cs typeface="+mn-ea"/>
                          <a:sym typeface="+mn-lt"/>
                        </a:rPr>
                        <a:t>:</a:t>
                      </a:r>
                    </a:p>
                  </a:txBody>
                  <a:tcPr marL="136826" marR="136826" marT="62418" marB="6241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700" b="0" i="0" u="none" strike="noStrike" cap="none" normalizeH="0" baseline="0" dirty="0">
                          <a:ln>
                            <a:noFill/>
                          </a:ln>
                          <a:solidFill>
                            <a:schemeClr val="tx1"/>
                          </a:solidFill>
                          <a:effectLst/>
                          <a:latin typeface="+mn-lt"/>
                          <a:ea typeface="+mn-ea"/>
                          <a:cs typeface="+mn-ea"/>
                          <a:sym typeface="+mn-lt"/>
                        </a:rPr>
                        <a:t>变更适用日期</a:t>
                      </a:r>
                      <a:r>
                        <a:rPr kumimoji="1" lang="en-US" altLang="zh-TW" sz="2700" b="0" i="0" u="none" strike="noStrike" cap="none" normalizeH="0" baseline="0" dirty="0">
                          <a:ln>
                            <a:noFill/>
                          </a:ln>
                          <a:solidFill>
                            <a:schemeClr val="tx1"/>
                          </a:solidFill>
                          <a:effectLst/>
                          <a:latin typeface="+mn-lt"/>
                          <a:ea typeface="+mn-ea"/>
                          <a:cs typeface="+mn-ea"/>
                          <a:sym typeface="+mn-lt"/>
                        </a:rPr>
                        <a:t>:</a:t>
                      </a:r>
                    </a:p>
                  </a:txBody>
                  <a:tcPr marL="136826" marR="136826" marT="62418" marB="6241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700" b="0" i="0" u="none" strike="noStrike" cap="none" normalizeH="0" baseline="0" dirty="0">
                          <a:ln>
                            <a:noFill/>
                          </a:ln>
                          <a:solidFill>
                            <a:schemeClr val="tx1"/>
                          </a:solidFill>
                          <a:effectLst/>
                          <a:latin typeface="+mn-lt"/>
                          <a:ea typeface="+mn-ea"/>
                          <a:cs typeface="+mn-ea"/>
                          <a:sym typeface="+mn-lt"/>
                        </a:rPr>
                        <a:t>编号</a:t>
                      </a:r>
                      <a:r>
                        <a:rPr kumimoji="1" lang="en-US" altLang="zh-TW" sz="2700" b="0" i="0" u="none" strike="noStrike" cap="none" normalizeH="0" baseline="0" dirty="0">
                          <a:ln>
                            <a:noFill/>
                          </a:ln>
                          <a:solidFill>
                            <a:schemeClr val="tx1"/>
                          </a:solidFill>
                          <a:effectLst/>
                          <a:latin typeface="+mn-lt"/>
                          <a:ea typeface="+mn-ea"/>
                          <a:cs typeface="+mn-ea"/>
                          <a:sym typeface="+mn-lt"/>
                        </a:rPr>
                        <a:t>:</a:t>
                      </a:r>
                    </a:p>
                  </a:txBody>
                  <a:tcPr marL="136826" marR="136826" marT="62418" marB="6241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extLst>
                  <a:ext uri="{0D108BD9-81ED-4DB2-BD59-A6C34878D82A}">
                    <a16:rowId xmlns:a16="http://schemas.microsoft.com/office/drawing/2014/main" val="10001"/>
                  </a:ext>
                </a:extLst>
              </a:tr>
              <a:tr h="576035">
                <a:tc gridSpan="6">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700" b="0" i="0" u="none" strike="noStrike" cap="none" normalizeH="0" baseline="0" dirty="0">
                          <a:ln>
                            <a:noFill/>
                          </a:ln>
                          <a:solidFill>
                            <a:schemeClr val="tx1"/>
                          </a:solidFill>
                          <a:effectLst/>
                          <a:latin typeface="+mn-lt"/>
                          <a:ea typeface="+mn-ea"/>
                          <a:cs typeface="+mn-ea"/>
                          <a:sym typeface="+mn-lt"/>
                        </a:rPr>
                        <a:t>变更理由简述</a:t>
                      </a:r>
                      <a:r>
                        <a:rPr kumimoji="1" lang="en-US" altLang="zh-TW" sz="2700" b="0" i="0" u="none" strike="noStrike" cap="none" normalizeH="0" baseline="0" dirty="0">
                          <a:ln>
                            <a:noFill/>
                          </a:ln>
                          <a:solidFill>
                            <a:schemeClr val="tx1"/>
                          </a:solidFill>
                          <a:effectLst/>
                          <a:latin typeface="+mn-lt"/>
                          <a:ea typeface="+mn-ea"/>
                          <a:cs typeface="+mn-ea"/>
                          <a:sym typeface="+mn-lt"/>
                        </a:rPr>
                        <a:t>:</a:t>
                      </a:r>
                    </a:p>
                  </a:txBody>
                  <a:tcPr marL="136826" marR="136826" marT="62418" marB="6241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2"/>
                  </a:ext>
                </a:extLst>
              </a:tr>
              <a:tr h="2477190">
                <a:tc gridSpan="6">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700" b="0" i="0" u="none" strike="noStrike" cap="none" normalizeH="0" baseline="0" dirty="0">
                          <a:ln>
                            <a:noFill/>
                          </a:ln>
                          <a:solidFill>
                            <a:schemeClr val="tx1"/>
                          </a:solidFill>
                          <a:effectLst/>
                          <a:latin typeface="+mn-lt"/>
                          <a:ea typeface="+mn-ea"/>
                          <a:cs typeface="+mn-ea"/>
                          <a:sym typeface="+mn-lt"/>
                        </a:rPr>
                        <a:t>变更内容记录</a:t>
                      </a:r>
                      <a:r>
                        <a:rPr kumimoji="1" lang="en-US" altLang="zh-TW" sz="2700" b="0" i="0" u="none" strike="noStrike" cap="none" normalizeH="0" baseline="0" dirty="0">
                          <a:ln>
                            <a:noFill/>
                          </a:ln>
                          <a:solidFill>
                            <a:schemeClr val="tx1"/>
                          </a:solidFill>
                          <a:effectLst/>
                          <a:latin typeface="+mn-lt"/>
                          <a:ea typeface="+mn-ea"/>
                          <a:cs typeface="+mn-ea"/>
                          <a:sym typeface="+mn-lt"/>
                        </a:rPr>
                        <a:t>::</a:t>
                      </a:r>
                    </a:p>
                  </a:txBody>
                  <a:tcPr marL="136826" marR="136826" marT="62418" marB="62418"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3"/>
                  </a:ext>
                </a:extLst>
              </a:tr>
              <a:tr h="576035">
                <a:tc gridSpan="6">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700" b="0" i="0" u="none" strike="noStrike" cap="none" normalizeH="0" baseline="0" dirty="0">
                          <a:ln>
                            <a:noFill/>
                          </a:ln>
                          <a:solidFill>
                            <a:schemeClr val="tx1"/>
                          </a:solidFill>
                          <a:effectLst/>
                          <a:latin typeface="+mn-lt"/>
                          <a:ea typeface="+mn-ea"/>
                          <a:cs typeface="+mn-ea"/>
                          <a:sym typeface="+mn-lt"/>
                        </a:rPr>
                        <a:t>备注</a:t>
                      </a:r>
                      <a:r>
                        <a:rPr kumimoji="1" lang="en-US" altLang="zh-TW" sz="2700" b="0" i="0" u="none" strike="noStrike" cap="none" normalizeH="0" baseline="0" dirty="0">
                          <a:ln>
                            <a:noFill/>
                          </a:ln>
                          <a:solidFill>
                            <a:schemeClr val="tx1"/>
                          </a:solidFill>
                          <a:effectLst/>
                          <a:latin typeface="+mn-lt"/>
                          <a:ea typeface="+mn-ea"/>
                          <a:cs typeface="+mn-ea"/>
                          <a:sym typeface="+mn-lt"/>
                        </a:rPr>
                        <a:t>:</a:t>
                      </a:r>
                    </a:p>
                  </a:txBody>
                  <a:tcPr marL="136826" marR="136826" marT="62418" marB="6241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4"/>
                  </a:ext>
                </a:extLst>
              </a:tr>
              <a:tr h="759855">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700" b="0" i="0" u="none" strike="noStrike" cap="none" normalizeH="0" baseline="0" dirty="0">
                          <a:ln>
                            <a:noFill/>
                          </a:ln>
                          <a:solidFill>
                            <a:schemeClr val="tx1"/>
                          </a:solidFill>
                          <a:effectLst/>
                          <a:latin typeface="+mn-lt"/>
                          <a:ea typeface="+mn-ea"/>
                          <a:cs typeface="+mn-ea"/>
                          <a:sym typeface="+mn-lt"/>
                        </a:rPr>
                        <a:t>担当</a:t>
                      </a:r>
                      <a:r>
                        <a:rPr kumimoji="1" lang="en-US" altLang="zh-TW" sz="2700" b="0" i="0" u="none" strike="noStrike" cap="none" normalizeH="0" baseline="0" dirty="0">
                          <a:ln>
                            <a:noFill/>
                          </a:ln>
                          <a:solidFill>
                            <a:schemeClr val="tx1"/>
                          </a:solidFill>
                          <a:effectLst/>
                          <a:latin typeface="+mn-lt"/>
                          <a:ea typeface="+mn-ea"/>
                          <a:cs typeface="+mn-ea"/>
                          <a:sym typeface="+mn-lt"/>
                        </a:rPr>
                        <a:t>:</a:t>
                      </a:r>
                    </a:p>
                  </a:txBody>
                  <a:tcPr marL="136826" marR="136826" marT="62418" marB="6241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700" b="0" i="0" u="none" strike="noStrike" cap="none" normalizeH="0" baseline="0" dirty="0">
                          <a:ln>
                            <a:noFill/>
                          </a:ln>
                          <a:solidFill>
                            <a:schemeClr val="tx1"/>
                          </a:solidFill>
                          <a:effectLst/>
                          <a:latin typeface="+mn-lt"/>
                          <a:ea typeface="+mn-ea"/>
                          <a:cs typeface="+mn-ea"/>
                          <a:sym typeface="+mn-lt"/>
                        </a:rPr>
                        <a:t>检讨</a:t>
                      </a:r>
                      <a:r>
                        <a:rPr kumimoji="1" lang="en-US" altLang="zh-TW" sz="2700" b="0" i="0" u="none" strike="noStrike" cap="none" normalizeH="0" baseline="0" dirty="0">
                          <a:ln>
                            <a:noFill/>
                          </a:ln>
                          <a:solidFill>
                            <a:schemeClr val="tx1"/>
                          </a:solidFill>
                          <a:effectLst/>
                          <a:latin typeface="+mn-lt"/>
                          <a:ea typeface="+mn-ea"/>
                          <a:cs typeface="+mn-ea"/>
                          <a:sym typeface="+mn-lt"/>
                        </a:rPr>
                        <a:t>:</a:t>
                      </a:r>
                    </a:p>
                  </a:txBody>
                  <a:tcPr marL="136826" marR="136826" marT="62418" marB="6241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700" b="0" i="0" u="none" strike="noStrike" cap="none" normalizeH="0" baseline="0" dirty="0">
                          <a:ln>
                            <a:noFill/>
                          </a:ln>
                          <a:solidFill>
                            <a:schemeClr val="tx1"/>
                          </a:solidFill>
                          <a:effectLst/>
                          <a:latin typeface="+mn-lt"/>
                          <a:ea typeface="+mn-ea"/>
                          <a:cs typeface="+mn-ea"/>
                          <a:sym typeface="+mn-lt"/>
                        </a:rPr>
                        <a:t>批准</a:t>
                      </a:r>
                      <a:r>
                        <a:rPr kumimoji="1" lang="en-US" altLang="zh-TW" sz="2700" b="0" i="0" u="none" strike="noStrike" cap="none" normalizeH="0" baseline="0" dirty="0">
                          <a:ln>
                            <a:noFill/>
                          </a:ln>
                          <a:solidFill>
                            <a:schemeClr val="tx1"/>
                          </a:solidFill>
                          <a:effectLst/>
                          <a:latin typeface="+mn-lt"/>
                          <a:ea typeface="+mn-ea"/>
                          <a:cs typeface="+mn-ea"/>
                          <a:sym typeface="+mn-lt"/>
                        </a:rPr>
                        <a:t>:</a:t>
                      </a:r>
                    </a:p>
                  </a:txBody>
                  <a:tcPr marL="136826" marR="136826" marT="62418" marB="6241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3800" b="0" i="0" u="none" strike="noStrike" cap="none" normalizeH="0" baseline="0" dirty="0">
                          <a:ln>
                            <a:noFill/>
                          </a:ln>
                          <a:solidFill>
                            <a:schemeClr val="tx1"/>
                          </a:solidFill>
                          <a:effectLst/>
                          <a:latin typeface="+mn-lt"/>
                          <a:ea typeface="+mn-ea"/>
                          <a:cs typeface="+mn-ea"/>
                          <a:sym typeface="+mn-lt"/>
                        </a:rPr>
                        <a:t>日期</a:t>
                      </a:r>
                      <a:r>
                        <a:rPr kumimoji="1" lang="en-US" altLang="zh-TW" sz="3800" b="0" i="0" u="none" strike="noStrike" cap="none" normalizeH="0" baseline="0" dirty="0">
                          <a:ln>
                            <a:noFill/>
                          </a:ln>
                          <a:solidFill>
                            <a:schemeClr val="tx1"/>
                          </a:solidFill>
                          <a:effectLst/>
                          <a:latin typeface="+mn-lt"/>
                          <a:ea typeface="+mn-ea"/>
                          <a:cs typeface="+mn-ea"/>
                          <a:sym typeface="+mn-lt"/>
                        </a:rPr>
                        <a:t>:</a:t>
                      </a:r>
                    </a:p>
                  </a:txBody>
                  <a:tcPr marL="136826" marR="136826" marT="62418" marB="6241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5"/>
                  </a:ext>
                </a:extLst>
              </a:tr>
            </a:tbl>
          </a:graphicData>
        </a:graphic>
      </p:graphicFrame>
      <p:sp>
        <p:nvSpPr>
          <p:cNvPr id="134176" name="Text Box 104">
            <a:extLst>
              <a:ext uri="{FF2B5EF4-FFF2-40B4-BE49-F238E27FC236}">
                <a16:creationId xmlns:a16="http://schemas.microsoft.com/office/drawing/2014/main" id="{20975ECB-2906-4AFA-987B-A5E16218727C}"/>
              </a:ext>
            </a:extLst>
          </p:cNvPr>
          <p:cNvSpPr txBox="1">
            <a:spLocks noChangeArrowheads="1"/>
          </p:cNvSpPr>
          <p:nvPr/>
        </p:nvSpPr>
        <p:spPr bwMode="auto">
          <a:xfrm>
            <a:off x="1936750" y="8424863"/>
            <a:ext cx="12769850" cy="403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1600">
                <a:latin typeface="+mn-lt"/>
                <a:ea typeface="+mn-ea"/>
                <a:cs typeface="+mn-ea"/>
                <a:sym typeface="+mn-lt"/>
              </a:rPr>
              <a:t>CWH                                            CWH-ET7510100     A4      2003</a:t>
            </a:r>
          </a:p>
        </p:txBody>
      </p:sp>
      <p:sp>
        <p:nvSpPr>
          <p:cNvPr id="7" name="文本框 6">
            <a:extLst>
              <a:ext uri="{FF2B5EF4-FFF2-40B4-BE49-F238E27FC236}">
                <a16:creationId xmlns:a16="http://schemas.microsoft.com/office/drawing/2014/main" id="{1B5EC0F8-0453-46FC-94E0-D046EC8733AD}"/>
              </a:ext>
            </a:extLst>
          </p:cNvPr>
          <p:cNvSpPr txBox="1"/>
          <p:nvPr/>
        </p:nvSpPr>
        <p:spPr>
          <a:xfrm>
            <a:off x="4459697" y="186150"/>
            <a:ext cx="7154043" cy="2025619"/>
          </a:xfrm>
          <a:prstGeom prst="rect">
            <a:avLst/>
          </a:prstGeom>
          <a:noFill/>
          <a:effectLst/>
        </p:spPr>
        <p:txBody>
          <a:bodyPr>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工程变更紧盯住</a:t>
            </a:r>
          </a:p>
          <a:p>
            <a:pPr algn="ctr" eaLnBrk="1" hangingPunct="1">
              <a:lnSpc>
                <a:spcPct val="120000"/>
              </a:lnSpc>
              <a:defRPr/>
            </a:pPr>
            <a:endParaRPr lang="zh-CN" altLang="en-US" sz="3600" b="1" dirty="0">
              <a:gradFill flip="none" rotWithShape="1">
                <a:gsLst>
                  <a:gs pos="0">
                    <a:srgbClr val="04B5EC"/>
                  </a:gs>
                  <a:gs pos="100000">
                    <a:srgbClr val="00C88A"/>
                  </a:gs>
                </a:gsLst>
                <a:lin ang="0" scaled="1"/>
                <a:tileRect/>
              </a:gradFill>
              <a:latin typeface="+mn-lt"/>
              <a:ea typeface="+mn-ea"/>
              <a:cs typeface="+mn-ea"/>
              <a:sym typeface="+mn-lt"/>
            </a:endParaRPr>
          </a:p>
          <a:p>
            <a:pPr algn="ctr" eaLnBrk="1" hangingPunct="1">
              <a:lnSpc>
                <a:spcPct val="120000"/>
              </a:lnSpc>
              <a:defRPr/>
            </a:pPr>
            <a:endParaRPr lang="zh-CN" altLang="en-US" sz="3600" b="1" dirty="0">
              <a:gradFill flip="none" rotWithShape="1">
                <a:gsLst>
                  <a:gs pos="0">
                    <a:srgbClr val="04B5EC"/>
                  </a:gs>
                  <a:gs pos="100000">
                    <a:srgbClr val="00C88A"/>
                  </a:gs>
                </a:gsLst>
                <a:lin ang="0" scaled="1"/>
                <a:tileRect/>
              </a:gradFill>
              <a:latin typeface="+mn-lt"/>
              <a:ea typeface="+mn-ea"/>
              <a:cs typeface="+mn-ea"/>
              <a:sym typeface="+mn-lt"/>
            </a:endParaRP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Text Box 2">
            <a:extLst>
              <a:ext uri="{FF2B5EF4-FFF2-40B4-BE49-F238E27FC236}">
                <a16:creationId xmlns:a16="http://schemas.microsoft.com/office/drawing/2014/main" id="{45467372-7FDE-43E3-8B78-69988B2D3E1A}"/>
              </a:ext>
            </a:extLst>
          </p:cNvPr>
          <p:cNvSpPr txBox="1">
            <a:spLocks noChangeArrowheads="1"/>
          </p:cNvSpPr>
          <p:nvPr/>
        </p:nvSpPr>
        <p:spPr bwMode="auto">
          <a:xfrm>
            <a:off x="1481138" y="2270125"/>
            <a:ext cx="13681075" cy="3760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1800">
                <a:latin typeface="+mn-lt"/>
                <a:ea typeface="+mn-ea"/>
                <a:cs typeface="+mn-ea"/>
                <a:sym typeface="+mn-lt"/>
              </a:rPr>
              <a:t>   ECN</a:t>
            </a:r>
            <a:r>
              <a:rPr lang="zh-TW" altLang="en-US" sz="1800">
                <a:latin typeface="+mn-lt"/>
                <a:ea typeface="+mn-ea"/>
                <a:cs typeface="+mn-ea"/>
                <a:sym typeface="+mn-lt"/>
              </a:rPr>
              <a:t>的发布部门可以是工程部</a:t>
            </a:r>
            <a:r>
              <a:rPr lang="en-US" altLang="zh-TW" sz="1800">
                <a:latin typeface="+mn-lt"/>
                <a:ea typeface="+mn-ea"/>
                <a:cs typeface="+mn-ea"/>
                <a:sym typeface="+mn-lt"/>
              </a:rPr>
              <a:t>,</a:t>
            </a:r>
            <a:r>
              <a:rPr lang="zh-TW" altLang="en-US" sz="1800">
                <a:latin typeface="+mn-lt"/>
                <a:ea typeface="+mn-ea"/>
                <a:cs typeface="+mn-ea"/>
                <a:sym typeface="+mn-lt"/>
              </a:rPr>
              <a:t>开发部</a:t>
            </a:r>
            <a:r>
              <a:rPr lang="en-US" altLang="zh-TW" sz="1800">
                <a:latin typeface="+mn-lt"/>
                <a:ea typeface="+mn-ea"/>
                <a:cs typeface="+mn-ea"/>
                <a:sym typeface="+mn-lt"/>
              </a:rPr>
              <a:t>,</a:t>
            </a:r>
            <a:r>
              <a:rPr lang="zh-TW" altLang="en-US" sz="1800">
                <a:latin typeface="+mn-lt"/>
                <a:ea typeface="+mn-ea"/>
                <a:cs typeface="+mn-ea"/>
                <a:sym typeface="+mn-lt"/>
              </a:rPr>
              <a:t>使用部门是生产部</a:t>
            </a:r>
            <a:r>
              <a:rPr lang="en-US" altLang="zh-TW" sz="1800">
                <a:latin typeface="+mn-lt"/>
                <a:ea typeface="+mn-ea"/>
                <a:cs typeface="+mn-ea"/>
                <a:sym typeface="+mn-lt"/>
              </a:rPr>
              <a:t>,</a:t>
            </a:r>
            <a:r>
              <a:rPr lang="zh-TW" altLang="en-US" sz="1800">
                <a:latin typeface="+mn-lt"/>
                <a:ea typeface="+mn-ea"/>
                <a:cs typeface="+mn-ea"/>
                <a:sym typeface="+mn-lt"/>
              </a:rPr>
              <a:t>品管部</a:t>
            </a:r>
            <a:r>
              <a:rPr lang="en-US" altLang="zh-TW" sz="1800">
                <a:latin typeface="+mn-lt"/>
                <a:ea typeface="+mn-ea"/>
                <a:cs typeface="+mn-ea"/>
                <a:sym typeface="+mn-lt"/>
              </a:rPr>
              <a:t>,</a:t>
            </a:r>
            <a:r>
              <a:rPr lang="zh-TW" altLang="en-US" sz="1800">
                <a:latin typeface="+mn-lt"/>
                <a:ea typeface="+mn-ea"/>
                <a:cs typeface="+mn-ea"/>
                <a:sym typeface="+mn-lt"/>
              </a:rPr>
              <a:t>市场部</a:t>
            </a:r>
            <a:r>
              <a:rPr lang="en-US" altLang="zh-TW" sz="1800">
                <a:latin typeface="+mn-lt"/>
                <a:ea typeface="+mn-ea"/>
                <a:cs typeface="+mn-ea"/>
                <a:sym typeface="+mn-lt"/>
              </a:rPr>
              <a:t>,</a:t>
            </a:r>
            <a:r>
              <a:rPr lang="zh-TW" altLang="en-US" sz="1800">
                <a:latin typeface="+mn-lt"/>
                <a:ea typeface="+mn-ea"/>
                <a:cs typeface="+mn-ea"/>
                <a:sym typeface="+mn-lt"/>
              </a:rPr>
              <a:t>物料部等部门</a:t>
            </a:r>
            <a:r>
              <a:rPr lang="en-US" altLang="zh-TW" sz="1800">
                <a:latin typeface="+mn-lt"/>
                <a:ea typeface="+mn-ea"/>
                <a:cs typeface="+mn-ea"/>
                <a:sym typeface="+mn-lt"/>
              </a:rPr>
              <a:t>.</a:t>
            </a:r>
            <a:r>
              <a:rPr lang="zh-TW" altLang="en-US" sz="1800">
                <a:latin typeface="+mn-lt"/>
                <a:ea typeface="+mn-ea"/>
                <a:cs typeface="+mn-ea"/>
                <a:sym typeface="+mn-lt"/>
              </a:rPr>
              <a:t>有可能与之一起修改的技朮性文件包括</a:t>
            </a:r>
            <a:r>
              <a:rPr lang="en-US" altLang="zh-TW" sz="18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1800">
                <a:latin typeface="+mn-lt"/>
                <a:ea typeface="+mn-ea"/>
                <a:cs typeface="+mn-ea"/>
                <a:sym typeface="+mn-lt"/>
              </a:rPr>
              <a:t>监控计划</a:t>
            </a:r>
            <a:r>
              <a:rPr lang="en-US" altLang="zh-TW" sz="18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1800">
                <a:latin typeface="+mn-lt"/>
                <a:ea typeface="+mn-ea"/>
                <a:cs typeface="+mn-ea"/>
                <a:sym typeface="+mn-lt"/>
              </a:rPr>
              <a:t>作业指导书</a:t>
            </a:r>
            <a:r>
              <a:rPr lang="en-US" altLang="zh-TW" sz="18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1800">
                <a:latin typeface="+mn-lt"/>
                <a:ea typeface="+mn-ea"/>
                <a:cs typeface="+mn-ea"/>
                <a:sym typeface="+mn-lt"/>
              </a:rPr>
              <a:t>图纸</a:t>
            </a:r>
            <a:r>
              <a:rPr lang="en-US" altLang="zh-TW" sz="1800">
                <a:latin typeface="+mn-lt"/>
                <a:ea typeface="+mn-ea"/>
                <a:cs typeface="+mn-ea"/>
                <a:sym typeface="+mn-lt"/>
              </a:rPr>
              <a:t>;</a:t>
            </a:r>
          </a:p>
          <a:p>
            <a:pPr eaLnBrk="1" hangingPunct="1">
              <a:lnSpc>
                <a:spcPct val="120000"/>
              </a:lnSpc>
              <a:buFont typeface="Wingdings" panose="05000000000000000000" pitchFamily="2" charset="2"/>
              <a:buChar char="§"/>
              <a:defRPr/>
            </a:pPr>
            <a:r>
              <a:rPr lang="en-US" altLang="zh-TW" sz="1800">
                <a:latin typeface="+mn-lt"/>
                <a:ea typeface="+mn-ea"/>
                <a:cs typeface="+mn-ea"/>
                <a:sym typeface="+mn-lt"/>
              </a:rPr>
              <a:t>BOM(</a:t>
            </a:r>
            <a:r>
              <a:rPr lang="zh-TW" altLang="en-US" sz="1800">
                <a:latin typeface="+mn-lt"/>
                <a:ea typeface="+mn-ea"/>
                <a:cs typeface="+mn-ea"/>
                <a:sym typeface="+mn-lt"/>
              </a:rPr>
              <a:t>材料清单</a:t>
            </a:r>
            <a:r>
              <a:rPr lang="en-US" altLang="zh-TW" sz="18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1800">
                <a:latin typeface="+mn-lt"/>
                <a:ea typeface="+mn-ea"/>
                <a:cs typeface="+mn-ea"/>
                <a:sym typeface="+mn-lt"/>
              </a:rPr>
              <a:t>生产配置图</a:t>
            </a:r>
            <a:r>
              <a:rPr lang="en-US" altLang="zh-TW" sz="18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1800">
                <a:latin typeface="+mn-lt"/>
                <a:ea typeface="+mn-ea"/>
                <a:cs typeface="+mn-ea"/>
                <a:sym typeface="+mn-lt"/>
              </a:rPr>
              <a:t>产品规格书</a:t>
            </a:r>
            <a:r>
              <a:rPr lang="en-US" altLang="zh-TW" sz="18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1800">
                <a:latin typeface="+mn-lt"/>
                <a:ea typeface="+mn-ea"/>
                <a:cs typeface="+mn-ea"/>
                <a:sym typeface="+mn-lt"/>
              </a:rPr>
              <a:t>操作说明书</a:t>
            </a:r>
            <a:r>
              <a:rPr lang="en-US" altLang="zh-TW" sz="18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1800">
                <a:latin typeface="+mn-lt"/>
                <a:ea typeface="+mn-ea"/>
                <a:cs typeface="+mn-ea"/>
                <a:sym typeface="+mn-lt"/>
              </a:rPr>
              <a:t>产品说明书</a:t>
            </a:r>
            <a:r>
              <a:rPr lang="en-US" altLang="zh-TW" sz="180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1800">
                <a:latin typeface="+mn-lt"/>
                <a:ea typeface="+mn-ea"/>
                <a:cs typeface="+mn-ea"/>
                <a:sym typeface="+mn-lt"/>
              </a:rPr>
              <a:t>   </a:t>
            </a:r>
            <a:r>
              <a:rPr lang="zh-TW" altLang="en-US" sz="1800">
                <a:latin typeface="+mn-lt"/>
                <a:ea typeface="+mn-ea"/>
                <a:cs typeface="+mn-ea"/>
                <a:sym typeface="+mn-lt"/>
              </a:rPr>
              <a:t>有</a:t>
            </a:r>
            <a:r>
              <a:rPr lang="en-US" altLang="zh-TW" sz="1800">
                <a:latin typeface="+mn-lt"/>
                <a:ea typeface="+mn-ea"/>
                <a:cs typeface="+mn-ea"/>
                <a:sym typeface="+mn-lt"/>
              </a:rPr>
              <a:t>ECN</a:t>
            </a:r>
            <a:r>
              <a:rPr lang="zh-TW" altLang="en-US" sz="1800">
                <a:latin typeface="+mn-lt"/>
                <a:ea typeface="+mn-ea"/>
                <a:cs typeface="+mn-ea"/>
                <a:sym typeface="+mn-lt"/>
              </a:rPr>
              <a:t>发布时</a:t>
            </a:r>
            <a:r>
              <a:rPr lang="en-US" altLang="zh-TW" sz="1800">
                <a:latin typeface="+mn-lt"/>
                <a:ea typeface="+mn-ea"/>
                <a:cs typeface="+mn-ea"/>
                <a:sym typeface="+mn-lt"/>
              </a:rPr>
              <a:t>PE</a:t>
            </a:r>
            <a:r>
              <a:rPr lang="zh-TW" altLang="en-US" sz="1800">
                <a:latin typeface="+mn-lt"/>
                <a:ea typeface="+mn-ea"/>
                <a:cs typeface="+mn-ea"/>
                <a:sym typeface="+mn-lt"/>
              </a:rPr>
              <a:t>人员应紧紧盯住相关的变更事项</a:t>
            </a:r>
            <a:r>
              <a:rPr lang="en-US" altLang="zh-TW" sz="1800">
                <a:latin typeface="+mn-lt"/>
                <a:ea typeface="+mn-ea"/>
                <a:cs typeface="+mn-ea"/>
                <a:sym typeface="+mn-lt"/>
              </a:rPr>
              <a:t>,</a:t>
            </a:r>
            <a:r>
              <a:rPr lang="zh-TW" altLang="en-US" sz="1800">
                <a:latin typeface="+mn-lt"/>
                <a:ea typeface="+mn-ea"/>
                <a:cs typeface="+mn-ea"/>
                <a:sym typeface="+mn-lt"/>
              </a:rPr>
              <a:t>观察变更后的结果</a:t>
            </a:r>
            <a:r>
              <a:rPr lang="en-US" altLang="zh-TW" sz="1800">
                <a:latin typeface="+mn-lt"/>
                <a:ea typeface="+mn-ea"/>
                <a:cs typeface="+mn-ea"/>
                <a:sym typeface="+mn-lt"/>
              </a:rPr>
              <a:t>,</a:t>
            </a:r>
            <a:r>
              <a:rPr lang="zh-TW" altLang="en-US" sz="1800">
                <a:latin typeface="+mn-lt"/>
                <a:ea typeface="+mn-ea"/>
                <a:cs typeface="+mn-ea"/>
                <a:sym typeface="+mn-lt"/>
              </a:rPr>
              <a:t>以做到对工程变更心中有数和掌握到第一手的资料</a:t>
            </a:r>
            <a:r>
              <a:rPr lang="en-US" altLang="zh-TW" sz="1800">
                <a:latin typeface="+mn-lt"/>
                <a:ea typeface="+mn-ea"/>
                <a:cs typeface="+mn-ea"/>
                <a:sym typeface="+mn-lt"/>
              </a:rPr>
              <a:t>.</a:t>
            </a:r>
          </a:p>
          <a:p>
            <a:pPr eaLnBrk="1" hangingPunct="1">
              <a:lnSpc>
                <a:spcPct val="120000"/>
              </a:lnSpc>
              <a:buFont typeface="Wingdings" panose="05000000000000000000" pitchFamily="2" charset="2"/>
              <a:buNone/>
              <a:defRPr/>
            </a:pPr>
            <a:endParaRPr lang="en-US" altLang="zh-TW" sz="1800">
              <a:latin typeface="+mn-lt"/>
              <a:ea typeface="+mn-ea"/>
              <a:cs typeface="+mn-ea"/>
              <a:sym typeface="+mn-lt"/>
            </a:endParaRPr>
          </a:p>
        </p:txBody>
      </p:sp>
      <p:sp>
        <p:nvSpPr>
          <p:cNvPr id="4" name="文本框 3">
            <a:extLst>
              <a:ext uri="{FF2B5EF4-FFF2-40B4-BE49-F238E27FC236}">
                <a16:creationId xmlns:a16="http://schemas.microsoft.com/office/drawing/2014/main" id="{683320B3-5DE1-4198-8615-9C438567E820}"/>
              </a:ext>
            </a:extLst>
          </p:cNvPr>
          <p:cNvSpPr txBox="1"/>
          <p:nvPr/>
        </p:nvSpPr>
        <p:spPr>
          <a:xfrm>
            <a:off x="4459697" y="186150"/>
            <a:ext cx="7154043" cy="699807"/>
          </a:xfrm>
          <a:prstGeom prst="rect">
            <a:avLst/>
          </a:prstGeom>
          <a:noFill/>
          <a:effectLst/>
        </p:spPr>
        <p:txBody>
          <a:bodyPr>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工程变更紧盯住</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8" name="Oval 2">
            <a:extLst>
              <a:ext uri="{FF2B5EF4-FFF2-40B4-BE49-F238E27FC236}">
                <a16:creationId xmlns:a16="http://schemas.microsoft.com/office/drawing/2014/main" id="{1D9BFA9D-6009-430C-BA6F-265BB42C1EAA}"/>
              </a:ext>
            </a:extLst>
          </p:cNvPr>
          <p:cNvSpPr>
            <a:spLocks noChangeArrowheads="1"/>
          </p:cNvSpPr>
          <p:nvPr/>
        </p:nvSpPr>
        <p:spPr bwMode="auto">
          <a:xfrm>
            <a:off x="2506663" y="1144588"/>
            <a:ext cx="2052637" cy="1663700"/>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工程变</a:t>
            </a:r>
          </a:p>
          <a:p>
            <a:pPr algn="ctr" eaLnBrk="1" hangingPunct="1">
              <a:lnSpc>
                <a:spcPct val="120000"/>
              </a:lnSpc>
              <a:defRPr/>
            </a:pPr>
            <a:r>
              <a:rPr lang="zh-TW" altLang="en-US" sz="2000">
                <a:cs typeface="+mn-ea"/>
                <a:sym typeface="+mn-lt"/>
              </a:rPr>
              <a:t>更通知</a:t>
            </a:r>
          </a:p>
        </p:txBody>
      </p:sp>
      <p:sp>
        <p:nvSpPr>
          <p:cNvPr id="126979" name="AutoShape 3">
            <a:extLst>
              <a:ext uri="{FF2B5EF4-FFF2-40B4-BE49-F238E27FC236}">
                <a16:creationId xmlns:a16="http://schemas.microsoft.com/office/drawing/2014/main" id="{54A5F9B6-C697-4488-98F0-0BC4CF49FE26}"/>
              </a:ext>
            </a:extLst>
          </p:cNvPr>
          <p:cNvSpPr>
            <a:spLocks noChangeArrowheads="1"/>
          </p:cNvSpPr>
          <p:nvPr/>
        </p:nvSpPr>
        <p:spPr bwMode="auto">
          <a:xfrm>
            <a:off x="6154738" y="1560513"/>
            <a:ext cx="3649662" cy="831850"/>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变更内容</a:t>
            </a:r>
          </a:p>
        </p:txBody>
      </p:sp>
      <p:sp>
        <p:nvSpPr>
          <p:cNvPr id="126980" name="AutoShape 4">
            <a:extLst>
              <a:ext uri="{FF2B5EF4-FFF2-40B4-BE49-F238E27FC236}">
                <a16:creationId xmlns:a16="http://schemas.microsoft.com/office/drawing/2014/main" id="{093A40FA-AD46-4892-87D0-A200158A7257}"/>
              </a:ext>
            </a:extLst>
          </p:cNvPr>
          <p:cNvSpPr>
            <a:spLocks noChangeArrowheads="1"/>
          </p:cNvSpPr>
          <p:nvPr/>
        </p:nvSpPr>
        <p:spPr bwMode="auto">
          <a:xfrm>
            <a:off x="6154738" y="3121025"/>
            <a:ext cx="3649662" cy="831850"/>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实施结果</a:t>
            </a:r>
          </a:p>
        </p:txBody>
      </p:sp>
      <p:sp>
        <p:nvSpPr>
          <p:cNvPr id="126981" name="AutoShape 5">
            <a:extLst>
              <a:ext uri="{FF2B5EF4-FFF2-40B4-BE49-F238E27FC236}">
                <a16:creationId xmlns:a16="http://schemas.microsoft.com/office/drawing/2014/main" id="{C000D4CD-2B1D-4911-9F7D-85E0109E197F}"/>
              </a:ext>
            </a:extLst>
          </p:cNvPr>
          <p:cNvSpPr>
            <a:spLocks noChangeArrowheads="1"/>
          </p:cNvSpPr>
          <p:nvPr/>
        </p:nvSpPr>
        <p:spPr bwMode="auto">
          <a:xfrm>
            <a:off x="6154738" y="6864350"/>
            <a:ext cx="3649662" cy="833438"/>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工程稳定性</a:t>
            </a:r>
          </a:p>
        </p:txBody>
      </p:sp>
      <p:sp>
        <p:nvSpPr>
          <p:cNvPr id="126982" name="AutoShape 6">
            <a:extLst>
              <a:ext uri="{FF2B5EF4-FFF2-40B4-BE49-F238E27FC236}">
                <a16:creationId xmlns:a16="http://schemas.microsoft.com/office/drawing/2014/main" id="{C3CF5032-C269-497D-B5C3-57A80EBFB56B}"/>
              </a:ext>
            </a:extLst>
          </p:cNvPr>
          <p:cNvSpPr>
            <a:spLocks noChangeArrowheads="1"/>
          </p:cNvSpPr>
          <p:nvPr/>
        </p:nvSpPr>
        <p:spPr bwMode="auto">
          <a:xfrm>
            <a:off x="6042025" y="8321675"/>
            <a:ext cx="3648075" cy="831850"/>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信息反馈与报告</a:t>
            </a:r>
          </a:p>
        </p:txBody>
      </p:sp>
      <p:sp>
        <p:nvSpPr>
          <p:cNvPr id="126983" name="AutoShape 7">
            <a:extLst>
              <a:ext uri="{FF2B5EF4-FFF2-40B4-BE49-F238E27FC236}">
                <a16:creationId xmlns:a16="http://schemas.microsoft.com/office/drawing/2014/main" id="{447B8815-1D4E-4E23-9EA9-551753901134}"/>
              </a:ext>
            </a:extLst>
          </p:cNvPr>
          <p:cNvSpPr>
            <a:spLocks noChangeArrowheads="1"/>
          </p:cNvSpPr>
          <p:nvPr/>
        </p:nvSpPr>
        <p:spPr bwMode="auto">
          <a:xfrm>
            <a:off x="5699125" y="4784725"/>
            <a:ext cx="4675188" cy="1247775"/>
          </a:xfrm>
          <a:prstGeom prst="diamond">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与变更前比较</a:t>
            </a:r>
          </a:p>
        </p:txBody>
      </p:sp>
      <p:sp>
        <p:nvSpPr>
          <p:cNvPr id="126984" name="Oval 8">
            <a:extLst>
              <a:ext uri="{FF2B5EF4-FFF2-40B4-BE49-F238E27FC236}">
                <a16:creationId xmlns:a16="http://schemas.microsoft.com/office/drawing/2014/main" id="{2AC912C7-A915-4321-8681-0D28FA917095}"/>
              </a:ext>
            </a:extLst>
          </p:cNvPr>
          <p:cNvSpPr>
            <a:spLocks noChangeArrowheads="1"/>
          </p:cNvSpPr>
          <p:nvPr/>
        </p:nvSpPr>
        <p:spPr bwMode="auto">
          <a:xfrm>
            <a:off x="12425363" y="1039813"/>
            <a:ext cx="2052637" cy="1665287"/>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1800">
                <a:cs typeface="+mn-ea"/>
                <a:sym typeface="+mn-lt"/>
              </a:rPr>
              <a:t>PE</a:t>
            </a:r>
            <a:r>
              <a:rPr lang="zh-TW" altLang="en-US" sz="1800">
                <a:cs typeface="+mn-ea"/>
                <a:sym typeface="+mn-lt"/>
              </a:rPr>
              <a:t>人员</a:t>
            </a:r>
          </a:p>
          <a:p>
            <a:pPr algn="ctr" eaLnBrk="1" hangingPunct="1">
              <a:lnSpc>
                <a:spcPct val="120000"/>
              </a:lnSpc>
              <a:defRPr/>
            </a:pPr>
            <a:r>
              <a:rPr lang="zh-TW" altLang="en-US" sz="1800">
                <a:cs typeface="+mn-ea"/>
                <a:sym typeface="+mn-lt"/>
              </a:rPr>
              <a:t>检讨</a:t>
            </a:r>
          </a:p>
        </p:txBody>
      </p:sp>
      <p:sp>
        <p:nvSpPr>
          <p:cNvPr id="126985" name="Oval 9">
            <a:extLst>
              <a:ext uri="{FF2B5EF4-FFF2-40B4-BE49-F238E27FC236}">
                <a16:creationId xmlns:a16="http://schemas.microsoft.com/office/drawing/2014/main" id="{BC7D1E35-7ACD-402A-B88C-0519EC0DDD8A}"/>
              </a:ext>
            </a:extLst>
          </p:cNvPr>
          <p:cNvSpPr>
            <a:spLocks noChangeArrowheads="1"/>
          </p:cNvSpPr>
          <p:nvPr/>
        </p:nvSpPr>
        <p:spPr bwMode="auto">
          <a:xfrm>
            <a:off x="12425363" y="4576763"/>
            <a:ext cx="2052637" cy="1663700"/>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PE</a:t>
            </a:r>
            <a:r>
              <a:rPr lang="zh-TW" altLang="en-US" sz="2000">
                <a:cs typeface="+mn-ea"/>
                <a:sym typeface="+mn-lt"/>
              </a:rPr>
              <a:t>人员</a:t>
            </a:r>
          </a:p>
          <a:p>
            <a:pPr algn="ctr" eaLnBrk="1" hangingPunct="1">
              <a:lnSpc>
                <a:spcPct val="120000"/>
              </a:lnSpc>
              <a:defRPr/>
            </a:pPr>
            <a:r>
              <a:rPr lang="zh-TW" altLang="en-US" sz="2000">
                <a:cs typeface="+mn-ea"/>
                <a:sym typeface="+mn-lt"/>
              </a:rPr>
              <a:t>紧盯住</a:t>
            </a:r>
          </a:p>
        </p:txBody>
      </p:sp>
      <p:sp>
        <p:nvSpPr>
          <p:cNvPr id="126986" name="Line 10">
            <a:extLst>
              <a:ext uri="{FF2B5EF4-FFF2-40B4-BE49-F238E27FC236}">
                <a16:creationId xmlns:a16="http://schemas.microsoft.com/office/drawing/2014/main" id="{07D6CD23-8263-4207-99F4-DF4889D07F21}"/>
              </a:ext>
            </a:extLst>
          </p:cNvPr>
          <p:cNvSpPr>
            <a:spLocks noChangeShapeType="1"/>
          </p:cNvSpPr>
          <p:nvPr/>
        </p:nvSpPr>
        <p:spPr bwMode="auto">
          <a:xfrm>
            <a:off x="4559300" y="1976438"/>
            <a:ext cx="1595438"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26987" name="Line 11">
            <a:extLst>
              <a:ext uri="{FF2B5EF4-FFF2-40B4-BE49-F238E27FC236}">
                <a16:creationId xmlns:a16="http://schemas.microsoft.com/office/drawing/2014/main" id="{6AB64640-1330-4580-816B-5268A1CAA60E}"/>
              </a:ext>
            </a:extLst>
          </p:cNvPr>
          <p:cNvSpPr>
            <a:spLocks noChangeShapeType="1"/>
          </p:cNvSpPr>
          <p:nvPr/>
        </p:nvSpPr>
        <p:spPr bwMode="auto">
          <a:xfrm flipH="1">
            <a:off x="9804400" y="1976438"/>
            <a:ext cx="2620963"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26988" name="Line 12">
            <a:extLst>
              <a:ext uri="{FF2B5EF4-FFF2-40B4-BE49-F238E27FC236}">
                <a16:creationId xmlns:a16="http://schemas.microsoft.com/office/drawing/2014/main" id="{282D3447-4BCC-49C4-B57E-CA9E311C4A87}"/>
              </a:ext>
            </a:extLst>
          </p:cNvPr>
          <p:cNvSpPr>
            <a:spLocks noChangeShapeType="1"/>
          </p:cNvSpPr>
          <p:nvPr/>
        </p:nvSpPr>
        <p:spPr bwMode="auto">
          <a:xfrm>
            <a:off x="7980363" y="2392363"/>
            <a:ext cx="0" cy="728662"/>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26989" name="Line 13">
            <a:extLst>
              <a:ext uri="{FF2B5EF4-FFF2-40B4-BE49-F238E27FC236}">
                <a16:creationId xmlns:a16="http://schemas.microsoft.com/office/drawing/2014/main" id="{20A39F94-8227-4811-ACE0-8C5346A9DF02}"/>
              </a:ext>
            </a:extLst>
          </p:cNvPr>
          <p:cNvSpPr>
            <a:spLocks noChangeShapeType="1"/>
          </p:cNvSpPr>
          <p:nvPr/>
        </p:nvSpPr>
        <p:spPr bwMode="auto">
          <a:xfrm>
            <a:off x="7980363" y="3952875"/>
            <a:ext cx="0" cy="83185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26990" name="Line 14">
            <a:extLst>
              <a:ext uri="{FF2B5EF4-FFF2-40B4-BE49-F238E27FC236}">
                <a16:creationId xmlns:a16="http://schemas.microsoft.com/office/drawing/2014/main" id="{D20623EB-41FF-42A1-AF13-2B75A744AB18}"/>
              </a:ext>
            </a:extLst>
          </p:cNvPr>
          <p:cNvSpPr>
            <a:spLocks noChangeShapeType="1"/>
          </p:cNvSpPr>
          <p:nvPr/>
        </p:nvSpPr>
        <p:spPr bwMode="auto">
          <a:xfrm>
            <a:off x="7980363" y="6032500"/>
            <a:ext cx="0" cy="83185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26991" name="Line 15">
            <a:extLst>
              <a:ext uri="{FF2B5EF4-FFF2-40B4-BE49-F238E27FC236}">
                <a16:creationId xmlns:a16="http://schemas.microsoft.com/office/drawing/2014/main" id="{2A1210ED-F48C-400E-8A66-56D13A93D165}"/>
              </a:ext>
            </a:extLst>
          </p:cNvPr>
          <p:cNvSpPr>
            <a:spLocks noChangeShapeType="1"/>
          </p:cNvSpPr>
          <p:nvPr/>
        </p:nvSpPr>
        <p:spPr bwMode="auto">
          <a:xfrm>
            <a:off x="7980363" y="7697788"/>
            <a:ext cx="0" cy="623887"/>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26992" name="Line 16">
            <a:extLst>
              <a:ext uri="{FF2B5EF4-FFF2-40B4-BE49-F238E27FC236}">
                <a16:creationId xmlns:a16="http://schemas.microsoft.com/office/drawing/2014/main" id="{6D76A1A4-06A5-4794-BB47-59058A78D7A1}"/>
              </a:ext>
            </a:extLst>
          </p:cNvPr>
          <p:cNvSpPr>
            <a:spLocks noChangeShapeType="1"/>
          </p:cNvSpPr>
          <p:nvPr/>
        </p:nvSpPr>
        <p:spPr bwMode="auto">
          <a:xfrm>
            <a:off x="10374313" y="5408613"/>
            <a:ext cx="2051050"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26993" name="Line 17">
            <a:extLst>
              <a:ext uri="{FF2B5EF4-FFF2-40B4-BE49-F238E27FC236}">
                <a16:creationId xmlns:a16="http://schemas.microsoft.com/office/drawing/2014/main" id="{AAD453B8-904C-4FDC-B639-1964F1AB4485}"/>
              </a:ext>
            </a:extLst>
          </p:cNvPr>
          <p:cNvSpPr>
            <a:spLocks noChangeShapeType="1"/>
          </p:cNvSpPr>
          <p:nvPr/>
        </p:nvSpPr>
        <p:spPr bwMode="auto">
          <a:xfrm>
            <a:off x="9804400" y="3536950"/>
            <a:ext cx="2279650" cy="1871663"/>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26994" name="Line 18">
            <a:extLst>
              <a:ext uri="{FF2B5EF4-FFF2-40B4-BE49-F238E27FC236}">
                <a16:creationId xmlns:a16="http://schemas.microsoft.com/office/drawing/2014/main" id="{17127FEF-70D8-40B5-8BCD-2070AE24F748}"/>
              </a:ext>
            </a:extLst>
          </p:cNvPr>
          <p:cNvSpPr>
            <a:spLocks noChangeShapeType="1"/>
          </p:cNvSpPr>
          <p:nvPr/>
        </p:nvSpPr>
        <p:spPr bwMode="auto">
          <a:xfrm flipV="1">
            <a:off x="9804400" y="5408613"/>
            <a:ext cx="2279650" cy="1976437"/>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36211" name="Text Box 19">
            <a:extLst>
              <a:ext uri="{FF2B5EF4-FFF2-40B4-BE49-F238E27FC236}">
                <a16:creationId xmlns:a16="http://schemas.microsoft.com/office/drawing/2014/main" id="{FF42DBAB-FD53-4540-AFC0-6E95D36A8141}"/>
              </a:ext>
            </a:extLst>
          </p:cNvPr>
          <p:cNvSpPr txBox="1">
            <a:spLocks noChangeArrowheads="1"/>
          </p:cNvSpPr>
          <p:nvPr/>
        </p:nvSpPr>
        <p:spPr bwMode="auto">
          <a:xfrm>
            <a:off x="1481138" y="207963"/>
            <a:ext cx="6384925" cy="436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1800" b="1" dirty="0">
                <a:latin typeface="+mn-lt"/>
                <a:ea typeface="+mn-ea"/>
                <a:cs typeface="+mn-ea"/>
                <a:sym typeface="+mn-lt"/>
              </a:rPr>
              <a:t>   </a:t>
            </a:r>
          </a:p>
        </p:txBody>
      </p:sp>
      <p:sp>
        <p:nvSpPr>
          <p:cNvPr id="21" name="文本框 20">
            <a:extLst>
              <a:ext uri="{FF2B5EF4-FFF2-40B4-BE49-F238E27FC236}">
                <a16:creationId xmlns:a16="http://schemas.microsoft.com/office/drawing/2014/main" id="{F29CFECA-775F-48DE-AF90-59EDB24EF69B}"/>
              </a:ext>
            </a:extLst>
          </p:cNvPr>
          <p:cNvSpPr txBox="1"/>
          <p:nvPr/>
        </p:nvSpPr>
        <p:spPr>
          <a:xfrm>
            <a:off x="4459697" y="186150"/>
            <a:ext cx="7154043" cy="699807"/>
          </a:xfrm>
          <a:prstGeom prst="rect">
            <a:avLst/>
          </a:prstGeom>
          <a:noFill/>
          <a:effectLst/>
        </p:spPr>
        <p:txBody>
          <a:bodyPr>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PE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对工程变更的处理方式</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21"/>
                                        </p:tgtEl>
                                        <p:attrNameLst>
                                          <p:attrName>style.visibility</p:attrName>
                                        </p:attrNameLst>
                                      </p:cBhvr>
                                      <p:to>
                                        <p:strVal val="visible"/>
                                      </p:to>
                                    </p:set>
                                    <p:anim calcmode="lin" valueType="num">
                                      <p:cBhvr>
                                        <p:cTn id="7" dur="500" fill="hold"/>
                                        <p:tgtEl>
                                          <p:spTgt spid="21"/>
                                        </p:tgtEl>
                                        <p:attrNameLst>
                                          <p:attrName>ppt_w</p:attrName>
                                        </p:attrNameLst>
                                      </p:cBhvr>
                                      <p:tavLst>
                                        <p:tav tm="0">
                                          <p:val>
                                            <p:fltVal val="0"/>
                                          </p:val>
                                        </p:tav>
                                        <p:tav tm="100000">
                                          <p:val>
                                            <p:strVal val="#ppt_w"/>
                                          </p:val>
                                        </p:tav>
                                      </p:tavLst>
                                    </p:anim>
                                    <p:anim calcmode="lin" valueType="num">
                                      <p:cBhvr>
                                        <p:cTn id="8" dur="500" fill="hold"/>
                                        <p:tgtEl>
                                          <p:spTgt spid="21"/>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8" name="Text Box 2">
            <a:extLst>
              <a:ext uri="{FF2B5EF4-FFF2-40B4-BE49-F238E27FC236}">
                <a16:creationId xmlns:a16="http://schemas.microsoft.com/office/drawing/2014/main" id="{0D7FA610-EE99-4BC2-AAE3-847379203AA8}"/>
              </a:ext>
            </a:extLst>
          </p:cNvPr>
          <p:cNvSpPr txBox="1">
            <a:spLocks noChangeArrowheads="1"/>
          </p:cNvSpPr>
          <p:nvPr/>
        </p:nvSpPr>
        <p:spPr bwMode="auto">
          <a:xfrm>
            <a:off x="1625600" y="1871663"/>
            <a:ext cx="13681075" cy="3795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marL="457200" indent="-457200">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a:latin typeface="+mn-lt"/>
                <a:ea typeface="+mn-ea"/>
                <a:cs typeface="+mn-ea"/>
                <a:sym typeface="+mn-lt"/>
              </a:rPr>
              <a:t>2.7  </a:t>
            </a:r>
            <a:r>
              <a:rPr lang="zh-TW" altLang="en-US" sz="2000">
                <a:latin typeface="+mn-lt"/>
                <a:ea typeface="+mn-ea"/>
                <a:cs typeface="+mn-ea"/>
                <a:sym typeface="+mn-lt"/>
              </a:rPr>
              <a:t>事故材料要鉴定</a:t>
            </a:r>
          </a:p>
          <a:p>
            <a:pPr eaLnBrk="1" hangingPunct="1">
              <a:lnSpc>
                <a:spcPct val="120000"/>
              </a:lnSpc>
              <a:defRPr/>
            </a:pPr>
            <a:r>
              <a:rPr lang="zh-TW" altLang="en-US" sz="2000">
                <a:latin typeface="+mn-lt"/>
                <a:ea typeface="+mn-ea"/>
                <a:cs typeface="+mn-ea"/>
                <a:sym typeface="+mn-lt"/>
              </a:rPr>
              <a:t>   事故材料指的是在产品制造过程中直接导致发生生产事故的材料</a:t>
            </a:r>
            <a:r>
              <a:rPr lang="en-US" altLang="zh-TW" sz="2000">
                <a:latin typeface="+mn-lt"/>
                <a:ea typeface="+mn-ea"/>
                <a:cs typeface="+mn-ea"/>
                <a:sym typeface="+mn-lt"/>
              </a:rPr>
              <a:t>,</a:t>
            </a:r>
            <a:r>
              <a:rPr lang="zh-TW" altLang="en-US" sz="2000">
                <a:latin typeface="+mn-lt"/>
                <a:ea typeface="+mn-ea"/>
                <a:cs typeface="+mn-ea"/>
                <a:sym typeface="+mn-lt"/>
              </a:rPr>
              <a:t>这些材料主要包括以下的类别</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因未满足纳期而导致生产中断的材料</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en-US" altLang="zh-TW" sz="2000">
                <a:latin typeface="+mn-lt"/>
                <a:ea typeface="+mn-ea"/>
                <a:cs typeface="+mn-ea"/>
                <a:sym typeface="+mn-lt"/>
              </a:rPr>
              <a:t>IQC</a:t>
            </a:r>
            <a:r>
              <a:rPr lang="zh-TW" altLang="en-US" sz="2000">
                <a:latin typeface="+mn-lt"/>
                <a:ea typeface="+mn-ea"/>
                <a:cs typeface="+mn-ea"/>
                <a:sym typeface="+mn-lt"/>
              </a:rPr>
              <a:t>因检验和判定失误而放行的材料</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因加工和处理材料不当造成产品技朮性能下降</a:t>
            </a:r>
            <a:r>
              <a:rPr lang="en-US" altLang="zh-TW" sz="2000">
                <a:latin typeface="+mn-lt"/>
                <a:ea typeface="+mn-ea"/>
                <a:cs typeface="+mn-ea"/>
                <a:sym typeface="+mn-lt"/>
              </a:rPr>
              <a:t>,</a:t>
            </a:r>
            <a:r>
              <a:rPr lang="zh-TW" altLang="en-US" sz="2000">
                <a:latin typeface="+mn-lt"/>
                <a:ea typeface="+mn-ea"/>
                <a:cs typeface="+mn-ea"/>
                <a:sym typeface="+mn-lt"/>
              </a:rPr>
              <a:t>进而形成质量事故的材料</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因过程娈异导致材料变性</a:t>
            </a:r>
            <a:r>
              <a:rPr lang="en-US" altLang="zh-TW" sz="2000">
                <a:latin typeface="+mn-lt"/>
                <a:ea typeface="+mn-ea"/>
                <a:cs typeface="+mn-ea"/>
                <a:sym typeface="+mn-lt"/>
              </a:rPr>
              <a:t>,</a:t>
            </a:r>
            <a:r>
              <a:rPr lang="zh-TW" altLang="en-US" sz="2000">
                <a:latin typeface="+mn-lt"/>
                <a:ea typeface="+mn-ea"/>
                <a:cs typeface="+mn-ea"/>
                <a:sym typeface="+mn-lt"/>
              </a:rPr>
              <a:t>形成典型性缺陷的材料</a:t>
            </a:r>
            <a:r>
              <a:rPr lang="en-US" altLang="zh-TW" sz="200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a:latin typeface="+mn-lt"/>
                <a:ea typeface="+mn-ea"/>
                <a:cs typeface="+mn-ea"/>
                <a:sym typeface="+mn-lt"/>
              </a:rPr>
              <a:t>   PE</a:t>
            </a:r>
            <a:r>
              <a:rPr lang="zh-TW" altLang="en-US" sz="2000">
                <a:latin typeface="+mn-lt"/>
                <a:ea typeface="+mn-ea"/>
                <a:cs typeface="+mn-ea"/>
                <a:sym typeface="+mn-lt"/>
              </a:rPr>
              <a:t>鉴定事故材料主要指的是鉴定上述材料类别中的后三种材料</a:t>
            </a:r>
            <a:r>
              <a:rPr lang="en-US" altLang="zh-TW" sz="2000">
                <a:latin typeface="+mn-lt"/>
                <a:ea typeface="+mn-ea"/>
                <a:cs typeface="+mn-ea"/>
                <a:sym typeface="+mn-lt"/>
              </a:rPr>
              <a:t>,</a:t>
            </a:r>
            <a:r>
              <a:rPr lang="zh-TW" altLang="en-US" sz="2000">
                <a:latin typeface="+mn-lt"/>
                <a:ea typeface="+mn-ea"/>
                <a:cs typeface="+mn-ea"/>
                <a:sym typeface="+mn-lt"/>
              </a:rPr>
              <a:t>其具体操作方法如下</a:t>
            </a:r>
            <a:r>
              <a:rPr lang="en-US" altLang="zh-TW" sz="2000">
                <a:latin typeface="+mn-lt"/>
                <a:ea typeface="+mn-ea"/>
                <a:cs typeface="+mn-ea"/>
                <a:sym typeface="+mn-lt"/>
              </a:rPr>
              <a:t>:</a:t>
            </a:r>
          </a:p>
          <a:p>
            <a:pPr eaLnBrk="1" hangingPunct="1">
              <a:lnSpc>
                <a:spcPct val="120000"/>
              </a:lnSpc>
              <a:buFont typeface="Wingdings" panose="05000000000000000000" pitchFamily="2" charset="2"/>
              <a:buAutoNum type="arabicParenR"/>
              <a:defRPr/>
            </a:pPr>
            <a:r>
              <a:rPr lang="zh-TW" altLang="en-US" sz="2000">
                <a:latin typeface="+mn-lt"/>
                <a:ea typeface="+mn-ea"/>
                <a:cs typeface="+mn-ea"/>
                <a:sym typeface="+mn-lt"/>
              </a:rPr>
              <a:t>定性</a:t>
            </a:r>
            <a:r>
              <a:rPr lang="en-US" altLang="zh-TW" sz="2000">
                <a:latin typeface="+mn-lt"/>
                <a:ea typeface="+mn-ea"/>
                <a:cs typeface="+mn-ea"/>
                <a:sym typeface="+mn-lt"/>
              </a:rPr>
              <a:t>IQC</a:t>
            </a:r>
            <a:r>
              <a:rPr lang="zh-TW" altLang="en-US" sz="2000">
                <a:latin typeface="+mn-lt"/>
                <a:ea typeface="+mn-ea"/>
                <a:cs typeface="+mn-ea"/>
                <a:sym typeface="+mn-lt"/>
              </a:rPr>
              <a:t>判的材料</a:t>
            </a:r>
            <a:r>
              <a:rPr lang="en-US" altLang="zh-TW" sz="200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a:latin typeface="+mn-lt"/>
                <a:ea typeface="+mn-ea"/>
                <a:cs typeface="+mn-ea"/>
                <a:sym typeface="+mn-lt"/>
              </a:rPr>
              <a:t>     </a:t>
            </a:r>
            <a:r>
              <a:rPr lang="zh-TW" altLang="en-US" sz="2000">
                <a:latin typeface="+mn-lt"/>
                <a:ea typeface="+mn-ea"/>
                <a:cs typeface="+mn-ea"/>
                <a:sym typeface="+mn-lt"/>
              </a:rPr>
              <a:t>确定事故材料是否属于</a:t>
            </a:r>
            <a:r>
              <a:rPr lang="en-US" altLang="zh-TW" sz="2000">
                <a:latin typeface="+mn-lt"/>
                <a:ea typeface="+mn-ea"/>
                <a:cs typeface="+mn-ea"/>
                <a:sym typeface="+mn-lt"/>
              </a:rPr>
              <a:t>IQC</a:t>
            </a:r>
            <a:r>
              <a:rPr lang="zh-TW" altLang="en-US" sz="2000">
                <a:latin typeface="+mn-lt"/>
                <a:ea typeface="+mn-ea"/>
                <a:cs typeface="+mn-ea"/>
                <a:sym typeface="+mn-lt"/>
              </a:rPr>
              <a:t>判定失误的责任的决定者是</a:t>
            </a:r>
            <a:r>
              <a:rPr lang="en-US" altLang="zh-TW" sz="2000">
                <a:latin typeface="+mn-lt"/>
                <a:ea typeface="+mn-ea"/>
                <a:cs typeface="+mn-ea"/>
                <a:sym typeface="+mn-lt"/>
              </a:rPr>
              <a:t>PE.</a:t>
            </a:r>
            <a:r>
              <a:rPr lang="zh-TW" altLang="en-US" sz="2000">
                <a:latin typeface="+mn-lt"/>
                <a:ea typeface="+mn-ea"/>
                <a:cs typeface="+mn-ea"/>
                <a:sym typeface="+mn-lt"/>
              </a:rPr>
              <a:t>生产中当出现</a:t>
            </a:r>
            <a:r>
              <a:rPr lang="en-US" altLang="zh-TW" sz="2000">
                <a:latin typeface="+mn-lt"/>
                <a:ea typeface="+mn-ea"/>
                <a:cs typeface="+mn-ea"/>
                <a:sym typeface="+mn-lt"/>
              </a:rPr>
              <a:t>IQC</a:t>
            </a:r>
            <a:r>
              <a:rPr lang="zh-TW" altLang="en-US" sz="2000">
                <a:latin typeface="+mn-lt"/>
                <a:ea typeface="+mn-ea"/>
                <a:cs typeface="+mn-ea"/>
                <a:sym typeface="+mn-lt"/>
              </a:rPr>
              <a:t>把不良材料判定成品材料而发送到生产部造成事故时</a:t>
            </a:r>
            <a:r>
              <a:rPr lang="en-US" altLang="zh-TW" sz="2000">
                <a:latin typeface="+mn-lt"/>
                <a:ea typeface="+mn-ea"/>
                <a:cs typeface="+mn-ea"/>
                <a:sym typeface="+mn-lt"/>
              </a:rPr>
              <a:t>,PE</a:t>
            </a:r>
            <a:r>
              <a:rPr lang="zh-TW" altLang="en-US" sz="2000">
                <a:latin typeface="+mn-lt"/>
                <a:ea typeface="+mn-ea"/>
                <a:cs typeface="+mn-ea"/>
                <a:sym typeface="+mn-lt"/>
              </a:rPr>
              <a:t>应首先收集这方面的信息</a:t>
            </a:r>
            <a:r>
              <a:rPr lang="en-US" altLang="zh-TW" sz="2000">
                <a:latin typeface="+mn-lt"/>
                <a:ea typeface="+mn-ea"/>
                <a:cs typeface="+mn-ea"/>
                <a:sym typeface="+mn-lt"/>
              </a:rPr>
              <a:t>,</a:t>
            </a:r>
            <a:r>
              <a:rPr lang="zh-TW" altLang="en-US" sz="2000">
                <a:latin typeface="+mn-lt"/>
                <a:ea typeface="+mn-ea"/>
                <a:cs typeface="+mn-ea"/>
                <a:sym typeface="+mn-lt"/>
              </a:rPr>
              <a:t>如判定标准</a:t>
            </a:r>
            <a:r>
              <a:rPr lang="en-US" altLang="zh-TW" sz="2000">
                <a:latin typeface="+mn-lt"/>
                <a:ea typeface="+mn-ea"/>
                <a:cs typeface="+mn-ea"/>
                <a:sym typeface="+mn-lt"/>
              </a:rPr>
              <a:t>`</a:t>
            </a:r>
            <a:r>
              <a:rPr lang="zh-TW" altLang="en-US" sz="2000">
                <a:latin typeface="+mn-lt"/>
                <a:ea typeface="+mn-ea"/>
                <a:cs typeface="+mn-ea"/>
                <a:sym typeface="+mn-lt"/>
              </a:rPr>
              <a:t>检验依据</a:t>
            </a:r>
            <a:r>
              <a:rPr lang="en-US" altLang="zh-TW" sz="2000">
                <a:latin typeface="+mn-lt"/>
                <a:ea typeface="+mn-ea"/>
                <a:cs typeface="+mn-ea"/>
                <a:sym typeface="+mn-lt"/>
              </a:rPr>
              <a:t>`</a:t>
            </a:r>
            <a:r>
              <a:rPr lang="zh-TW" altLang="en-US" sz="2000">
                <a:latin typeface="+mn-lt"/>
                <a:ea typeface="+mn-ea"/>
                <a:cs typeface="+mn-ea"/>
                <a:sym typeface="+mn-lt"/>
              </a:rPr>
              <a:t>判定结果</a:t>
            </a:r>
            <a:r>
              <a:rPr lang="en-US" altLang="zh-TW" sz="2000">
                <a:latin typeface="+mn-lt"/>
                <a:ea typeface="+mn-ea"/>
                <a:cs typeface="+mn-ea"/>
                <a:sym typeface="+mn-lt"/>
              </a:rPr>
              <a:t>`</a:t>
            </a:r>
          </a:p>
        </p:txBody>
      </p:sp>
      <p:sp>
        <p:nvSpPr>
          <p:cNvPr id="5" name="文本框 4">
            <a:extLst>
              <a:ext uri="{FF2B5EF4-FFF2-40B4-BE49-F238E27FC236}">
                <a16:creationId xmlns:a16="http://schemas.microsoft.com/office/drawing/2014/main" id="{CCB952BA-5400-4765-BE21-3B91E7A4F406}"/>
              </a:ext>
            </a:extLst>
          </p:cNvPr>
          <p:cNvSpPr txBox="1"/>
          <p:nvPr/>
        </p:nvSpPr>
        <p:spPr>
          <a:xfrm>
            <a:off x="4459697" y="186150"/>
            <a:ext cx="7154043" cy="699807"/>
          </a:xfrm>
          <a:prstGeom prst="rect">
            <a:avLst/>
          </a:prstGeom>
          <a:noFill/>
          <a:effectLst/>
        </p:spPr>
        <p:txBody>
          <a:bodyPr>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PE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对工程变更的处理方式</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242" name="Text Box 2">
            <a:extLst>
              <a:ext uri="{FF2B5EF4-FFF2-40B4-BE49-F238E27FC236}">
                <a16:creationId xmlns:a16="http://schemas.microsoft.com/office/drawing/2014/main" id="{4D761E30-6501-4A2A-A06F-3CE9F644FE57}"/>
              </a:ext>
            </a:extLst>
          </p:cNvPr>
          <p:cNvSpPr txBox="1">
            <a:spLocks noChangeArrowheads="1"/>
          </p:cNvSpPr>
          <p:nvPr/>
        </p:nvSpPr>
        <p:spPr bwMode="auto">
          <a:xfrm>
            <a:off x="1625600" y="2016125"/>
            <a:ext cx="13681075" cy="4533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marL="457200" indent="-457200">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现行使用状态</a:t>
            </a:r>
            <a:r>
              <a:rPr lang="en-US" altLang="zh-TW" sz="2000">
                <a:latin typeface="+mn-lt"/>
                <a:ea typeface="+mn-ea"/>
                <a:cs typeface="+mn-ea"/>
                <a:sym typeface="+mn-lt"/>
              </a:rPr>
              <a:t>`</a:t>
            </a:r>
            <a:r>
              <a:rPr lang="zh-TW" altLang="en-US" sz="2000">
                <a:latin typeface="+mn-lt"/>
                <a:ea typeface="+mn-ea"/>
                <a:cs typeface="+mn-ea"/>
                <a:sym typeface="+mn-lt"/>
              </a:rPr>
              <a:t>不良现象</a:t>
            </a:r>
            <a:r>
              <a:rPr lang="en-US" altLang="zh-TW" sz="2000">
                <a:latin typeface="+mn-lt"/>
                <a:ea typeface="+mn-ea"/>
                <a:cs typeface="+mn-ea"/>
                <a:sym typeface="+mn-lt"/>
              </a:rPr>
              <a:t>`</a:t>
            </a:r>
            <a:r>
              <a:rPr lang="zh-TW" altLang="en-US" sz="2000">
                <a:latin typeface="+mn-lt"/>
                <a:ea typeface="+mn-ea"/>
                <a:cs typeface="+mn-ea"/>
                <a:sym typeface="+mn-lt"/>
              </a:rPr>
              <a:t>不良预后等</a:t>
            </a:r>
            <a:r>
              <a:rPr lang="en-US" altLang="zh-TW" sz="2000">
                <a:latin typeface="+mn-lt"/>
                <a:ea typeface="+mn-ea"/>
                <a:cs typeface="+mn-ea"/>
                <a:sym typeface="+mn-lt"/>
              </a:rPr>
              <a:t>,</a:t>
            </a:r>
            <a:r>
              <a:rPr lang="zh-TW" altLang="en-US" sz="2000">
                <a:latin typeface="+mn-lt"/>
                <a:ea typeface="+mn-ea"/>
                <a:cs typeface="+mn-ea"/>
                <a:sym typeface="+mn-lt"/>
              </a:rPr>
              <a:t>然后进行分析判断</a:t>
            </a:r>
            <a:r>
              <a:rPr lang="en-US" altLang="zh-TW" sz="2000">
                <a:latin typeface="+mn-lt"/>
                <a:ea typeface="+mn-ea"/>
                <a:cs typeface="+mn-ea"/>
                <a:sym typeface="+mn-lt"/>
              </a:rPr>
              <a:t>,</a:t>
            </a:r>
            <a:r>
              <a:rPr lang="zh-TW" altLang="en-US" sz="2000">
                <a:latin typeface="+mn-lt"/>
                <a:ea typeface="+mn-ea"/>
                <a:cs typeface="+mn-ea"/>
                <a:sym typeface="+mn-lt"/>
              </a:rPr>
              <a:t>确定是材料本身的问题还是加工使用的问题后做出判别和鉴定</a:t>
            </a:r>
            <a:r>
              <a:rPr lang="en-US" altLang="zh-TW" sz="2000">
                <a:latin typeface="+mn-lt"/>
                <a:ea typeface="+mn-ea"/>
                <a:cs typeface="+mn-ea"/>
                <a:sym typeface="+mn-lt"/>
              </a:rPr>
              <a:t>.</a:t>
            </a:r>
            <a:r>
              <a:rPr lang="zh-TW" altLang="en-US" sz="2000">
                <a:latin typeface="+mn-lt"/>
                <a:ea typeface="+mn-ea"/>
                <a:cs typeface="+mn-ea"/>
                <a:sym typeface="+mn-lt"/>
              </a:rPr>
              <a:t>如果是材料本身的问题</a:t>
            </a:r>
            <a:r>
              <a:rPr lang="en-US" altLang="zh-TW" sz="2000">
                <a:latin typeface="+mn-lt"/>
                <a:ea typeface="+mn-ea"/>
                <a:cs typeface="+mn-ea"/>
                <a:sym typeface="+mn-lt"/>
              </a:rPr>
              <a:t>,</a:t>
            </a:r>
            <a:r>
              <a:rPr lang="zh-TW" altLang="en-US" sz="2000">
                <a:latin typeface="+mn-lt"/>
                <a:ea typeface="+mn-ea"/>
                <a:cs typeface="+mn-ea"/>
                <a:sym typeface="+mn-lt"/>
              </a:rPr>
              <a:t>那就可以确定是</a:t>
            </a:r>
            <a:r>
              <a:rPr lang="en-US" altLang="zh-TW" sz="2000">
                <a:latin typeface="+mn-lt"/>
                <a:ea typeface="+mn-ea"/>
                <a:cs typeface="+mn-ea"/>
                <a:sym typeface="+mn-lt"/>
              </a:rPr>
              <a:t>IQC</a:t>
            </a:r>
            <a:r>
              <a:rPr lang="zh-TW" altLang="en-US" sz="2000">
                <a:latin typeface="+mn-lt"/>
                <a:ea typeface="+mn-ea"/>
                <a:cs typeface="+mn-ea"/>
                <a:sym typeface="+mn-lt"/>
              </a:rPr>
              <a:t>误判</a:t>
            </a:r>
            <a:r>
              <a:rPr lang="en-US" altLang="zh-TW" sz="2000">
                <a:latin typeface="+mn-lt"/>
                <a:ea typeface="+mn-ea"/>
                <a:cs typeface="+mn-ea"/>
                <a:sym typeface="+mn-lt"/>
              </a:rPr>
              <a:t>.</a:t>
            </a:r>
          </a:p>
          <a:p>
            <a:pPr eaLnBrk="1" hangingPunct="1">
              <a:lnSpc>
                <a:spcPct val="120000"/>
              </a:lnSpc>
              <a:buFontTx/>
              <a:buAutoNum type="arabicParenR" startAt="2"/>
              <a:defRPr/>
            </a:pPr>
            <a:r>
              <a:rPr lang="zh-TW" altLang="en-US" sz="2000">
                <a:latin typeface="+mn-lt"/>
                <a:ea typeface="+mn-ea"/>
                <a:cs typeface="+mn-ea"/>
                <a:sym typeface="+mn-lt"/>
              </a:rPr>
              <a:t>鉴定材料的加工方法</a:t>
            </a:r>
            <a:r>
              <a:rPr lang="en-US" altLang="zh-TW" sz="2000">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   </a:t>
            </a:r>
            <a:r>
              <a:rPr lang="zh-TW" altLang="en-US" sz="2000">
                <a:latin typeface="+mn-lt"/>
                <a:ea typeface="+mn-ea"/>
                <a:cs typeface="+mn-ea"/>
                <a:sym typeface="+mn-lt"/>
              </a:rPr>
              <a:t>假设原材料在生产时需要加工使用</a:t>
            </a:r>
            <a:r>
              <a:rPr lang="en-US" altLang="zh-TW" sz="2000">
                <a:latin typeface="+mn-lt"/>
                <a:ea typeface="+mn-ea"/>
                <a:cs typeface="+mn-ea"/>
                <a:sym typeface="+mn-lt"/>
              </a:rPr>
              <a:t>,</a:t>
            </a:r>
            <a:r>
              <a:rPr lang="zh-TW" altLang="en-US" sz="2000">
                <a:latin typeface="+mn-lt"/>
                <a:ea typeface="+mn-ea"/>
                <a:cs typeface="+mn-ea"/>
                <a:sym typeface="+mn-lt"/>
              </a:rPr>
              <a:t>而因生产部的加工方法不对导致加工后的材料不好用或不能用时</a:t>
            </a:r>
            <a:r>
              <a:rPr lang="en-US" altLang="zh-TW" sz="2000">
                <a:latin typeface="+mn-lt"/>
                <a:ea typeface="+mn-ea"/>
                <a:cs typeface="+mn-ea"/>
                <a:sym typeface="+mn-lt"/>
              </a:rPr>
              <a:t>,PE</a:t>
            </a:r>
            <a:r>
              <a:rPr lang="zh-TW" altLang="en-US" sz="2000">
                <a:latin typeface="+mn-lt"/>
                <a:ea typeface="+mn-ea"/>
                <a:cs typeface="+mn-ea"/>
                <a:sym typeface="+mn-lt"/>
              </a:rPr>
              <a:t>就要做出裁决</a:t>
            </a:r>
            <a:r>
              <a:rPr lang="en-US" altLang="zh-TW" sz="2000">
                <a:latin typeface="+mn-lt"/>
                <a:ea typeface="+mn-ea"/>
                <a:cs typeface="+mn-ea"/>
                <a:sym typeface="+mn-lt"/>
              </a:rPr>
              <a:t>,</a:t>
            </a:r>
            <a:r>
              <a:rPr lang="zh-TW" altLang="en-US" sz="2000">
                <a:latin typeface="+mn-lt"/>
                <a:ea typeface="+mn-ea"/>
                <a:cs typeface="+mn-ea"/>
                <a:sym typeface="+mn-lt"/>
              </a:rPr>
              <a:t>以确定到底是材料的来料质量有问题还是生产部加工坏了</a:t>
            </a:r>
            <a:r>
              <a:rPr lang="en-US" altLang="zh-TW" sz="2000">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  </a:t>
            </a:r>
            <a:r>
              <a:rPr lang="zh-TW" altLang="en-US" sz="2000">
                <a:latin typeface="+mn-lt"/>
                <a:ea typeface="+mn-ea"/>
                <a:cs typeface="+mn-ea"/>
                <a:sym typeface="+mn-lt"/>
              </a:rPr>
              <a:t>如</a:t>
            </a:r>
            <a:r>
              <a:rPr lang="en-US" altLang="zh-TW" sz="2000">
                <a:latin typeface="+mn-lt"/>
                <a:ea typeface="+mn-ea"/>
                <a:cs typeface="+mn-ea"/>
                <a:sym typeface="+mn-lt"/>
              </a:rPr>
              <a:t>CQXM112</a:t>
            </a:r>
            <a:r>
              <a:rPr lang="zh-TW" altLang="en-US" sz="2000">
                <a:latin typeface="+mn-lt"/>
                <a:ea typeface="+mn-ea"/>
                <a:cs typeface="+mn-ea"/>
                <a:sym typeface="+mn-lt"/>
              </a:rPr>
              <a:t>产品的外部贴纸是成片来料的</a:t>
            </a:r>
            <a:r>
              <a:rPr lang="en-US" altLang="zh-TW" sz="2000">
                <a:latin typeface="+mn-lt"/>
                <a:ea typeface="+mn-ea"/>
                <a:cs typeface="+mn-ea"/>
                <a:sym typeface="+mn-lt"/>
              </a:rPr>
              <a:t>,</a:t>
            </a:r>
            <a:r>
              <a:rPr lang="zh-TW" altLang="en-US" sz="2000">
                <a:latin typeface="+mn-lt"/>
                <a:ea typeface="+mn-ea"/>
                <a:cs typeface="+mn-ea"/>
                <a:sym typeface="+mn-lt"/>
              </a:rPr>
              <a:t>生产部在粘贴时需要用刀片划成</a:t>
            </a:r>
            <a:r>
              <a:rPr lang="en-US" altLang="zh-TW" sz="2000">
                <a:latin typeface="+mn-lt"/>
                <a:ea typeface="+mn-ea"/>
                <a:cs typeface="+mn-ea"/>
                <a:sym typeface="+mn-lt"/>
              </a:rPr>
              <a:t>4</a:t>
            </a:r>
            <a:r>
              <a:rPr lang="zh-TW" altLang="en-US" sz="2000">
                <a:latin typeface="+mn-lt"/>
                <a:ea typeface="+mn-ea"/>
                <a:cs typeface="+mn-ea"/>
                <a:sym typeface="+mn-lt"/>
              </a:rPr>
              <a:t>小块</a:t>
            </a:r>
            <a:r>
              <a:rPr lang="en-US" altLang="zh-TW" sz="2000">
                <a:latin typeface="+mn-lt"/>
                <a:ea typeface="+mn-ea"/>
                <a:cs typeface="+mn-ea"/>
                <a:sym typeface="+mn-lt"/>
              </a:rPr>
              <a:t>.</a:t>
            </a:r>
            <a:r>
              <a:rPr lang="zh-TW" altLang="en-US" sz="2000">
                <a:latin typeface="+mn-lt"/>
                <a:ea typeface="+mn-ea"/>
                <a:cs typeface="+mn-ea"/>
                <a:sym typeface="+mn-lt"/>
              </a:rPr>
              <a:t>生产中</a:t>
            </a:r>
            <a:r>
              <a:rPr lang="en-US" altLang="zh-TW" sz="2000">
                <a:latin typeface="+mn-lt"/>
                <a:ea typeface="+mn-ea"/>
                <a:cs typeface="+mn-ea"/>
                <a:sym typeface="+mn-lt"/>
              </a:rPr>
              <a:t>QC</a:t>
            </a:r>
            <a:r>
              <a:rPr lang="zh-TW" altLang="en-US" sz="2000">
                <a:latin typeface="+mn-lt"/>
                <a:ea typeface="+mn-ea"/>
                <a:cs typeface="+mn-ea"/>
                <a:sym typeface="+mn-lt"/>
              </a:rPr>
              <a:t>检查人员发现该贴纸有毛边现象</a:t>
            </a:r>
            <a:r>
              <a:rPr lang="en-US" altLang="zh-TW" sz="2000">
                <a:latin typeface="+mn-lt"/>
                <a:ea typeface="+mn-ea"/>
                <a:cs typeface="+mn-ea"/>
                <a:sym typeface="+mn-lt"/>
              </a:rPr>
              <a:t>,</a:t>
            </a:r>
            <a:r>
              <a:rPr lang="zh-TW" altLang="en-US" sz="2000">
                <a:latin typeface="+mn-lt"/>
                <a:ea typeface="+mn-ea"/>
                <a:cs typeface="+mn-ea"/>
                <a:sym typeface="+mn-lt"/>
              </a:rPr>
              <a:t>于是</a:t>
            </a:r>
            <a:r>
              <a:rPr lang="en-US" altLang="zh-TW" sz="2000">
                <a:latin typeface="+mn-lt"/>
                <a:ea typeface="+mn-ea"/>
                <a:cs typeface="+mn-ea"/>
                <a:sym typeface="+mn-lt"/>
              </a:rPr>
              <a:t>,</a:t>
            </a:r>
            <a:r>
              <a:rPr lang="zh-TW" altLang="en-US" sz="2000">
                <a:latin typeface="+mn-lt"/>
                <a:ea typeface="+mn-ea"/>
                <a:cs typeface="+mn-ea"/>
                <a:sym typeface="+mn-lt"/>
              </a:rPr>
              <a:t>就判定为不合格</a:t>
            </a:r>
            <a:r>
              <a:rPr lang="en-US" altLang="zh-TW" sz="2000">
                <a:latin typeface="+mn-lt"/>
                <a:ea typeface="+mn-ea"/>
                <a:cs typeface="+mn-ea"/>
                <a:sym typeface="+mn-lt"/>
              </a:rPr>
              <a:t>.</a:t>
            </a:r>
            <a:r>
              <a:rPr lang="zh-TW" altLang="en-US" sz="2000">
                <a:latin typeface="+mn-lt"/>
                <a:ea typeface="+mn-ea"/>
                <a:cs typeface="+mn-ea"/>
                <a:sym typeface="+mn-lt"/>
              </a:rPr>
              <a:t>那么针对该贴纸就要由</a:t>
            </a:r>
            <a:r>
              <a:rPr lang="en-US" altLang="zh-TW" sz="2000">
                <a:latin typeface="+mn-lt"/>
                <a:ea typeface="+mn-ea"/>
                <a:cs typeface="+mn-ea"/>
                <a:sym typeface="+mn-lt"/>
              </a:rPr>
              <a:t>PE</a:t>
            </a:r>
            <a:r>
              <a:rPr lang="zh-TW" altLang="en-US" sz="2000">
                <a:latin typeface="+mn-lt"/>
                <a:ea typeface="+mn-ea"/>
                <a:cs typeface="+mn-ea"/>
                <a:sym typeface="+mn-lt"/>
              </a:rPr>
              <a:t>鉴定是属于来料的毛边还是生产部加工过程中产生的毛边</a:t>
            </a:r>
            <a:r>
              <a:rPr lang="en-US" altLang="zh-TW" sz="2000">
                <a:latin typeface="+mn-lt"/>
                <a:ea typeface="+mn-ea"/>
                <a:cs typeface="+mn-ea"/>
                <a:sym typeface="+mn-lt"/>
              </a:rPr>
              <a:t>.</a:t>
            </a:r>
            <a:r>
              <a:rPr lang="zh-TW" altLang="en-US" sz="2000">
                <a:latin typeface="+mn-lt"/>
                <a:ea typeface="+mn-ea"/>
                <a:cs typeface="+mn-ea"/>
                <a:sym typeface="+mn-lt"/>
              </a:rPr>
              <a:t>判断这个问题当然有方法啦</a:t>
            </a:r>
            <a:r>
              <a:rPr lang="en-US" altLang="zh-TW" sz="2000">
                <a:latin typeface="+mn-lt"/>
                <a:ea typeface="+mn-ea"/>
                <a:cs typeface="+mn-ea"/>
                <a:sym typeface="+mn-lt"/>
              </a:rPr>
              <a:t>,</a:t>
            </a:r>
            <a:r>
              <a:rPr lang="zh-TW" altLang="en-US" sz="2000">
                <a:latin typeface="+mn-lt"/>
                <a:ea typeface="+mn-ea"/>
                <a:cs typeface="+mn-ea"/>
                <a:sym typeface="+mn-lt"/>
              </a:rPr>
              <a:t>来料的边属于外边</a:t>
            </a:r>
            <a:r>
              <a:rPr lang="en-US" altLang="zh-TW" sz="2000">
                <a:latin typeface="+mn-lt"/>
                <a:ea typeface="+mn-ea"/>
                <a:cs typeface="+mn-ea"/>
                <a:sym typeface="+mn-lt"/>
              </a:rPr>
              <a:t>,</a:t>
            </a:r>
            <a:r>
              <a:rPr lang="zh-TW" altLang="en-US" sz="2000">
                <a:latin typeface="+mn-lt"/>
                <a:ea typeface="+mn-ea"/>
                <a:cs typeface="+mn-ea"/>
                <a:sym typeface="+mn-lt"/>
              </a:rPr>
              <a:t>而生产部加工的边属于内边</a:t>
            </a:r>
            <a:r>
              <a:rPr lang="en-US" altLang="zh-TW" sz="2000">
                <a:latin typeface="+mn-lt"/>
                <a:ea typeface="+mn-ea"/>
                <a:cs typeface="+mn-ea"/>
                <a:sym typeface="+mn-lt"/>
              </a:rPr>
              <a:t>,</a:t>
            </a:r>
            <a:r>
              <a:rPr lang="zh-TW" altLang="en-US" sz="2000">
                <a:latin typeface="+mn-lt"/>
                <a:ea typeface="+mn-ea"/>
                <a:cs typeface="+mn-ea"/>
                <a:sym typeface="+mn-lt"/>
              </a:rPr>
              <a:t>你只要看一看毛边所在的位置</a:t>
            </a:r>
            <a:r>
              <a:rPr lang="en-US" altLang="zh-TW" sz="2000">
                <a:latin typeface="+mn-lt"/>
                <a:ea typeface="+mn-ea"/>
                <a:cs typeface="+mn-ea"/>
                <a:sym typeface="+mn-lt"/>
              </a:rPr>
              <a:t>,</a:t>
            </a:r>
            <a:r>
              <a:rPr lang="zh-TW" altLang="en-US" sz="2000">
                <a:latin typeface="+mn-lt"/>
                <a:ea typeface="+mn-ea"/>
                <a:cs typeface="+mn-ea"/>
                <a:sym typeface="+mn-lt"/>
              </a:rPr>
              <a:t>就可以明了毛边的来历真相了</a:t>
            </a:r>
            <a:r>
              <a:rPr lang="en-US" altLang="zh-TW" sz="2000">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3)</a:t>
            </a:r>
            <a:r>
              <a:rPr lang="zh-TW" altLang="en-US" sz="2000">
                <a:latin typeface="+mn-lt"/>
                <a:ea typeface="+mn-ea"/>
                <a:cs typeface="+mn-ea"/>
                <a:sym typeface="+mn-lt"/>
              </a:rPr>
              <a:t>鉴定过程的变异对材料的影响</a:t>
            </a:r>
            <a:r>
              <a:rPr lang="en-US" altLang="zh-TW" sz="2000">
                <a:latin typeface="+mn-lt"/>
                <a:ea typeface="+mn-ea"/>
                <a:cs typeface="+mn-ea"/>
                <a:sym typeface="+mn-lt"/>
              </a:rPr>
              <a:t>.</a:t>
            </a:r>
          </a:p>
          <a:p>
            <a:pPr eaLnBrk="1" hangingPunct="1">
              <a:lnSpc>
                <a:spcPct val="120000"/>
              </a:lnSpc>
              <a:defRPr/>
            </a:pPr>
            <a:r>
              <a:rPr lang="zh-TW" altLang="en-US" sz="2000">
                <a:latin typeface="+mn-lt"/>
                <a:ea typeface="+mn-ea"/>
                <a:cs typeface="+mn-ea"/>
                <a:sym typeface="+mn-lt"/>
              </a:rPr>
              <a:t>有时候制造过程会产生变异</a:t>
            </a:r>
            <a:r>
              <a:rPr lang="en-US" altLang="zh-TW" sz="2000">
                <a:latin typeface="+mn-lt"/>
                <a:ea typeface="+mn-ea"/>
                <a:cs typeface="+mn-ea"/>
                <a:sym typeface="+mn-lt"/>
              </a:rPr>
              <a:t>,</a:t>
            </a:r>
            <a:r>
              <a:rPr lang="zh-TW" altLang="en-US" sz="2000">
                <a:latin typeface="+mn-lt"/>
                <a:ea typeface="+mn-ea"/>
                <a:cs typeface="+mn-ea"/>
                <a:sym typeface="+mn-lt"/>
              </a:rPr>
              <a:t>如冲压的压力变大</a:t>
            </a:r>
            <a:r>
              <a:rPr lang="en-US" altLang="zh-TW" sz="2000">
                <a:latin typeface="+mn-lt"/>
                <a:ea typeface="+mn-ea"/>
                <a:cs typeface="+mn-ea"/>
                <a:sym typeface="+mn-lt"/>
              </a:rPr>
              <a:t>,</a:t>
            </a:r>
            <a:r>
              <a:rPr lang="zh-TW" altLang="en-US" sz="2000">
                <a:latin typeface="+mn-lt"/>
                <a:ea typeface="+mn-ea"/>
                <a:cs typeface="+mn-ea"/>
                <a:sym typeface="+mn-lt"/>
              </a:rPr>
              <a:t>烘烤的温度偏高</a:t>
            </a:r>
            <a:r>
              <a:rPr lang="en-US" altLang="zh-TW" sz="2000">
                <a:latin typeface="+mn-lt"/>
                <a:ea typeface="+mn-ea"/>
                <a:cs typeface="+mn-ea"/>
                <a:sym typeface="+mn-lt"/>
              </a:rPr>
              <a:t>`</a:t>
            </a:r>
            <a:r>
              <a:rPr lang="zh-TW" altLang="en-US" sz="2000">
                <a:latin typeface="+mn-lt"/>
                <a:ea typeface="+mn-ea"/>
                <a:cs typeface="+mn-ea"/>
                <a:sym typeface="+mn-lt"/>
              </a:rPr>
              <a:t>间间偏长等</a:t>
            </a:r>
            <a:r>
              <a:rPr lang="en-US" altLang="zh-TW" sz="2000">
                <a:latin typeface="+mn-lt"/>
                <a:ea typeface="+mn-ea"/>
                <a:cs typeface="+mn-ea"/>
                <a:sym typeface="+mn-lt"/>
              </a:rPr>
              <a:t>,</a:t>
            </a:r>
            <a:r>
              <a:rPr lang="zh-TW" altLang="en-US" sz="2000">
                <a:latin typeface="+mn-lt"/>
                <a:ea typeface="+mn-ea"/>
                <a:cs typeface="+mn-ea"/>
                <a:sym typeface="+mn-lt"/>
              </a:rPr>
              <a:t>这些因素都有可能导致材料的性能下降</a:t>
            </a:r>
            <a:r>
              <a:rPr lang="en-US" altLang="zh-TW" sz="2000">
                <a:latin typeface="+mn-lt"/>
                <a:ea typeface="+mn-ea"/>
                <a:cs typeface="+mn-ea"/>
                <a:sym typeface="+mn-lt"/>
              </a:rPr>
              <a:t>.</a:t>
            </a:r>
            <a:r>
              <a:rPr lang="zh-TW" altLang="en-US" sz="2000">
                <a:latin typeface="+mn-lt"/>
                <a:ea typeface="+mn-ea"/>
                <a:cs typeface="+mn-ea"/>
                <a:sym typeface="+mn-lt"/>
              </a:rPr>
              <a:t>在这种情况下</a:t>
            </a:r>
          </a:p>
        </p:txBody>
      </p:sp>
      <p:sp>
        <p:nvSpPr>
          <p:cNvPr id="4" name="文本框 3">
            <a:extLst>
              <a:ext uri="{FF2B5EF4-FFF2-40B4-BE49-F238E27FC236}">
                <a16:creationId xmlns:a16="http://schemas.microsoft.com/office/drawing/2014/main" id="{4E3348AE-E839-4B0C-813B-7F5BE9FAFCB7}"/>
              </a:ext>
            </a:extLst>
          </p:cNvPr>
          <p:cNvSpPr txBox="1"/>
          <p:nvPr/>
        </p:nvSpPr>
        <p:spPr>
          <a:xfrm>
            <a:off x="4459697" y="186150"/>
            <a:ext cx="7154043" cy="699807"/>
          </a:xfrm>
          <a:prstGeom prst="rect">
            <a:avLst/>
          </a:prstGeom>
          <a:noFill/>
          <a:effectLst/>
        </p:spPr>
        <p:txBody>
          <a:bodyPr>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PE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对工程变更的处理方式</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266" name="Text Box 2">
            <a:extLst>
              <a:ext uri="{FF2B5EF4-FFF2-40B4-BE49-F238E27FC236}">
                <a16:creationId xmlns:a16="http://schemas.microsoft.com/office/drawing/2014/main" id="{454326DB-C232-43E7-B9EC-D81B1C667870}"/>
              </a:ext>
            </a:extLst>
          </p:cNvPr>
          <p:cNvSpPr txBox="1">
            <a:spLocks noChangeArrowheads="1"/>
          </p:cNvSpPr>
          <p:nvPr/>
        </p:nvSpPr>
        <p:spPr bwMode="auto">
          <a:xfrm>
            <a:off x="1841500" y="2160588"/>
            <a:ext cx="13681075" cy="1579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PE</a:t>
            </a:r>
            <a:r>
              <a:rPr lang="zh-TW" altLang="en-US" sz="2000" dirty="0">
                <a:latin typeface="+mn-lt"/>
                <a:ea typeface="+mn-ea"/>
                <a:cs typeface="+mn-ea"/>
                <a:sym typeface="+mn-lt"/>
              </a:rPr>
              <a:t>就是鉴定过程变异对材料所产生影响的杷威人士</a:t>
            </a:r>
            <a:r>
              <a:rPr lang="en-US" altLang="zh-TW" sz="2000" dirty="0">
                <a:latin typeface="+mn-lt"/>
                <a:ea typeface="+mn-ea"/>
                <a:cs typeface="+mn-ea"/>
                <a:sym typeface="+mn-lt"/>
              </a:rPr>
              <a:t>.</a:t>
            </a:r>
            <a:r>
              <a:rPr lang="zh-TW" altLang="en-US" sz="2000" dirty="0">
                <a:latin typeface="+mn-lt"/>
                <a:ea typeface="+mn-ea"/>
                <a:cs typeface="+mn-ea"/>
                <a:sym typeface="+mn-lt"/>
              </a:rPr>
              <a:t>到底是不是由于制造过程的失控而影响了材料的性能</a:t>
            </a:r>
            <a:r>
              <a:rPr lang="en-US" altLang="zh-TW" sz="2000" dirty="0">
                <a:latin typeface="+mn-lt"/>
                <a:ea typeface="+mn-ea"/>
                <a:cs typeface="+mn-ea"/>
                <a:sym typeface="+mn-lt"/>
              </a:rPr>
              <a:t>,</a:t>
            </a:r>
            <a:r>
              <a:rPr lang="zh-TW" altLang="en-US" sz="2000" dirty="0">
                <a:latin typeface="+mn-lt"/>
                <a:ea typeface="+mn-ea"/>
                <a:cs typeface="+mn-ea"/>
                <a:sym typeface="+mn-lt"/>
              </a:rPr>
              <a:t>这个现任的归属在公司内部应该是</a:t>
            </a:r>
            <a:r>
              <a:rPr lang="en-US" altLang="zh-TW" sz="2000" dirty="0">
                <a:latin typeface="+mn-lt"/>
                <a:ea typeface="+mn-ea"/>
                <a:cs typeface="+mn-ea"/>
                <a:sym typeface="+mn-lt"/>
              </a:rPr>
              <a:t>PE</a:t>
            </a:r>
            <a:r>
              <a:rPr lang="zh-TW" altLang="en-US" sz="2000" dirty="0">
                <a:latin typeface="+mn-lt"/>
                <a:ea typeface="+mn-ea"/>
                <a:cs typeface="+mn-ea"/>
                <a:sym typeface="+mn-lt"/>
              </a:rPr>
              <a:t>说了算</a:t>
            </a:r>
            <a:r>
              <a:rPr lang="en-US" altLang="zh-TW" sz="2000" dirty="0">
                <a:latin typeface="+mn-lt"/>
                <a:ea typeface="+mn-ea"/>
                <a:cs typeface="+mn-ea"/>
                <a:sym typeface="+mn-lt"/>
              </a:rPr>
              <a:t>.</a:t>
            </a:r>
            <a:r>
              <a:rPr lang="zh-TW" altLang="en-US" sz="2000" dirty="0">
                <a:latin typeface="+mn-lt"/>
                <a:ea typeface="+mn-ea"/>
                <a:cs typeface="+mn-ea"/>
                <a:sym typeface="+mn-lt"/>
              </a:rPr>
              <a:t>但有时候这种鉴的手续比较复</a:t>
            </a:r>
            <a:r>
              <a:rPr lang="en-US" altLang="zh-TW" sz="2000" dirty="0">
                <a:latin typeface="+mn-lt"/>
                <a:ea typeface="+mn-ea"/>
                <a:cs typeface="+mn-ea"/>
                <a:sym typeface="+mn-lt"/>
              </a:rPr>
              <a:t>,</a:t>
            </a:r>
            <a:r>
              <a:rPr lang="zh-TW" altLang="en-US" sz="2000" dirty="0">
                <a:latin typeface="+mn-lt"/>
                <a:ea typeface="+mn-ea"/>
                <a:cs typeface="+mn-ea"/>
                <a:sym typeface="+mn-lt"/>
              </a:rPr>
              <a:t>甚至有时需要对产品进行解剖</a:t>
            </a:r>
            <a:r>
              <a:rPr lang="en-US" altLang="zh-TW" sz="2000" dirty="0">
                <a:latin typeface="+mn-lt"/>
                <a:ea typeface="+mn-ea"/>
                <a:cs typeface="+mn-ea"/>
                <a:sym typeface="+mn-lt"/>
              </a:rPr>
              <a:t>.</a:t>
            </a:r>
            <a:r>
              <a:rPr lang="zh-TW" altLang="en-US" sz="2000" dirty="0">
                <a:latin typeface="+mn-lt"/>
                <a:ea typeface="+mn-ea"/>
                <a:cs typeface="+mn-ea"/>
                <a:sym typeface="+mn-lt"/>
              </a:rPr>
              <a:t>当然</a:t>
            </a:r>
            <a:r>
              <a:rPr lang="en-US" altLang="zh-TW" sz="2000" dirty="0">
                <a:latin typeface="+mn-lt"/>
                <a:ea typeface="+mn-ea"/>
                <a:cs typeface="+mn-ea"/>
                <a:sym typeface="+mn-lt"/>
              </a:rPr>
              <a:t>,</a:t>
            </a:r>
            <a:r>
              <a:rPr lang="zh-TW" altLang="en-US" sz="2000" dirty="0">
                <a:latin typeface="+mn-lt"/>
                <a:ea typeface="+mn-ea"/>
                <a:cs typeface="+mn-ea"/>
                <a:sym typeface="+mn-lt"/>
              </a:rPr>
              <a:t>这些问题对于</a:t>
            </a:r>
            <a:r>
              <a:rPr lang="en-US" altLang="zh-TW" sz="2000" dirty="0">
                <a:latin typeface="+mn-lt"/>
                <a:ea typeface="+mn-ea"/>
                <a:cs typeface="+mn-ea"/>
                <a:sym typeface="+mn-lt"/>
              </a:rPr>
              <a:t>PE</a:t>
            </a:r>
            <a:r>
              <a:rPr lang="zh-TW" altLang="en-US" sz="2000" dirty="0">
                <a:latin typeface="+mn-lt"/>
                <a:ea typeface="+mn-ea"/>
                <a:cs typeface="+mn-ea"/>
                <a:sym typeface="+mn-lt"/>
              </a:rPr>
              <a:t>人员都不在话下</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b="1" dirty="0">
                <a:latin typeface="+mn-lt"/>
                <a:ea typeface="+mn-ea"/>
                <a:cs typeface="+mn-ea"/>
                <a:sym typeface="+mn-lt"/>
              </a:rPr>
              <a:t>指引案例</a:t>
            </a:r>
          </a:p>
        </p:txBody>
      </p:sp>
      <p:sp>
        <p:nvSpPr>
          <p:cNvPr id="139268" name="Text Box 8">
            <a:extLst>
              <a:ext uri="{FF2B5EF4-FFF2-40B4-BE49-F238E27FC236}">
                <a16:creationId xmlns:a16="http://schemas.microsoft.com/office/drawing/2014/main" id="{F070A002-E774-4974-BAC6-2DCA777D68E4}"/>
              </a:ext>
            </a:extLst>
          </p:cNvPr>
          <p:cNvSpPr txBox="1">
            <a:spLocks noChangeArrowheads="1"/>
          </p:cNvSpPr>
          <p:nvPr/>
        </p:nvSpPr>
        <p:spPr bwMode="auto">
          <a:xfrm>
            <a:off x="1481138" y="4521200"/>
            <a:ext cx="13681075" cy="3424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b="1" dirty="0">
                <a:latin typeface="+mn-lt"/>
                <a:ea typeface="+mn-ea"/>
                <a:cs typeface="+mn-ea"/>
                <a:sym typeface="+mn-lt"/>
              </a:rPr>
              <a:t>过程变异对产品材料性能的影响</a:t>
            </a:r>
          </a:p>
          <a:p>
            <a:pPr eaLnBrk="1" hangingPunct="1">
              <a:lnSpc>
                <a:spcPct val="120000"/>
              </a:lnSpc>
              <a:defRPr/>
            </a:pPr>
            <a:r>
              <a:rPr lang="zh-TW" altLang="en-US" sz="2000" dirty="0">
                <a:latin typeface="+mn-lt"/>
                <a:ea typeface="+mn-ea"/>
                <a:cs typeface="+mn-ea"/>
                <a:sym typeface="+mn-lt"/>
              </a:rPr>
              <a:t>    </a:t>
            </a:r>
            <a:r>
              <a:rPr lang="en-US" altLang="zh-TW" sz="2000" dirty="0">
                <a:latin typeface="+mn-lt"/>
                <a:ea typeface="+mn-ea"/>
                <a:cs typeface="+mn-ea"/>
                <a:sym typeface="+mn-lt"/>
              </a:rPr>
              <a:t>(</a:t>
            </a:r>
            <a:r>
              <a:rPr lang="zh-TW" altLang="en-US" sz="2000" dirty="0">
                <a:latin typeface="+mn-lt"/>
                <a:ea typeface="+mn-ea"/>
                <a:cs typeface="+mn-ea"/>
                <a:sym typeface="+mn-lt"/>
              </a:rPr>
              <a:t>变压器</a:t>
            </a:r>
            <a:r>
              <a:rPr lang="en-US" altLang="zh-TW" sz="2000" dirty="0">
                <a:latin typeface="+mn-lt"/>
                <a:ea typeface="+mn-ea"/>
                <a:cs typeface="+mn-ea"/>
                <a:sym typeface="+mn-lt"/>
              </a:rPr>
              <a:t>)</a:t>
            </a:r>
            <a:r>
              <a:rPr lang="zh-TW" altLang="en-US" sz="2000" dirty="0">
                <a:latin typeface="+mn-lt"/>
                <a:ea typeface="+mn-ea"/>
                <a:cs typeface="+mn-ea"/>
                <a:sym typeface="+mn-lt"/>
              </a:rPr>
              <a:t>制造车部发生了批量产品绝缘电阻下降的问题</a:t>
            </a:r>
            <a:r>
              <a:rPr lang="en-US" altLang="zh-TW" sz="2000" dirty="0">
                <a:latin typeface="+mn-lt"/>
                <a:ea typeface="+mn-ea"/>
                <a:cs typeface="+mn-ea"/>
                <a:sym typeface="+mn-lt"/>
              </a:rPr>
              <a:t>,</a:t>
            </a:r>
            <a:r>
              <a:rPr lang="zh-TW" altLang="en-US" sz="2000" dirty="0">
                <a:latin typeface="+mn-lt"/>
                <a:ea typeface="+mn-ea"/>
                <a:cs typeface="+mn-ea"/>
                <a:sym typeface="+mn-lt"/>
              </a:rPr>
              <a:t>车间主任张大说可能暗这批产品用的绝缘油不太好</a:t>
            </a:r>
            <a:r>
              <a:rPr lang="en-US" altLang="zh-TW" sz="2000" dirty="0">
                <a:latin typeface="+mn-lt"/>
                <a:ea typeface="+mn-ea"/>
                <a:cs typeface="+mn-ea"/>
                <a:sym typeface="+mn-lt"/>
              </a:rPr>
              <a:t>,</a:t>
            </a:r>
            <a:r>
              <a:rPr lang="zh-TW" altLang="en-US" sz="2000" dirty="0">
                <a:latin typeface="+mn-lt"/>
                <a:ea typeface="+mn-ea"/>
                <a:cs typeface="+mn-ea"/>
                <a:sym typeface="+mn-lt"/>
              </a:rPr>
              <a:t>因为他感觉到浸油时油的粘稠度偏低</a:t>
            </a:r>
            <a:r>
              <a:rPr lang="en-US" altLang="zh-TW" sz="2000" dirty="0">
                <a:latin typeface="+mn-lt"/>
                <a:ea typeface="+mn-ea"/>
                <a:cs typeface="+mn-ea"/>
                <a:sym typeface="+mn-lt"/>
              </a:rPr>
              <a:t>,</a:t>
            </a:r>
            <a:r>
              <a:rPr lang="zh-TW" altLang="en-US" sz="2000" dirty="0">
                <a:latin typeface="+mn-lt"/>
                <a:ea typeface="+mn-ea"/>
                <a:cs typeface="+mn-ea"/>
                <a:sym typeface="+mn-lt"/>
              </a:rPr>
              <a:t>稀度大</a:t>
            </a:r>
            <a:r>
              <a:rPr lang="en-US" altLang="zh-TW" sz="2000" dirty="0">
                <a:latin typeface="+mn-lt"/>
                <a:ea typeface="+mn-ea"/>
                <a:cs typeface="+mn-ea"/>
                <a:sym typeface="+mn-lt"/>
              </a:rPr>
              <a:t>,</a:t>
            </a:r>
            <a:r>
              <a:rPr lang="zh-TW" altLang="en-US" sz="2000" dirty="0">
                <a:latin typeface="+mn-lt"/>
                <a:ea typeface="+mn-ea"/>
                <a:cs typeface="+mn-ea"/>
                <a:sym typeface="+mn-lt"/>
              </a:rPr>
              <a:t>浸完油后产品表面像水洗过一样</a:t>
            </a:r>
            <a:r>
              <a:rPr lang="en-US" altLang="zh-TW" sz="2000" dirty="0">
                <a:latin typeface="+mn-lt"/>
                <a:ea typeface="+mn-ea"/>
                <a:cs typeface="+mn-ea"/>
                <a:sym typeface="+mn-lt"/>
              </a:rPr>
              <a:t>,</a:t>
            </a:r>
            <a:r>
              <a:rPr lang="zh-TW" altLang="en-US" sz="2000" dirty="0">
                <a:latin typeface="+mn-lt"/>
                <a:ea typeface="+mn-ea"/>
                <a:cs typeface="+mn-ea"/>
                <a:sym typeface="+mn-lt"/>
              </a:rPr>
              <a:t>残留很少</a:t>
            </a:r>
            <a:r>
              <a:rPr lang="en-US" altLang="zh-TW" sz="2000" dirty="0">
                <a:latin typeface="+mn-lt"/>
                <a:ea typeface="+mn-ea"/>
                <a:cs typeface="+mn-ea"/>
                <a:sym typeface="+mn-lt"/>
              </a:rPr>
              <a:t>.</a:t>
            </a:r>
            <a:r>
              <a:rPr lang="zh-TW" altLang="en-US" sz="2000" dirty="0">
                <a:latin typeface="+mn-lt"/>
                <a:ea typeface="+mn-ea"/>
                <a:cs typeface="+mn-ea"/>
                <a:sym typeface="+mn-lt"/>
              </a:rPr>
              <a:t>但</a:t>
            </a:r>
            <a:r>
              <a:rPr lang="en-US" altLang="zh-TW" sz="2000" dirty="0">
                <a:latin typeface="+mn-lt"/>
                <a:ea typeface="+mn-ea"/>
                <a:cs typeface="+mn-ea"/>
                <a:sym typeface="+mn-lt"/>
              </a:rPr>
              <a:t>IQC</a:t>
            </a:r>
            <a:r>
              <a:rPr lang="zh-TW" altLang="en-US" sz="2000" dirty="0">
                <a:latin typeface="+mn-lt"/>
                <a:ea typeface="+mn-ea"/>
                <a:cs typeface="+mn-ea"/>
                <a:sym typeface="+mn-lt"/>
              </a:rPr>
              <a:t>主任李安鹏却说</a:t>
            </a:r>
            <a:r>
              <a:rPr lang="en-US" altLang="zh-TW" sz="2000" dirty="0">
                <a:latin typeface="+mn-lt"/>
                <a:ea typeface="+mn-ea"/>
                <a:cs typeface="+mn-ea"/>
                <a:sym typeface="+mn-lt"/>
              </a:rPr>
              <a:t>,</a:t>
            </a:r>
            <a:r>
              <a:rPr lang="zh-TW" altLang="en-US" sz="2000" dirty="0">
                <a:latin typeface="+mn-lt"/>
                <a:ea typeface="+mn-ea"/>
                <a:cs typeface="+mn-ea"/>
                <a:sym typeface="+mn-lt"/>
              </a:rPr>
              <a:t>这批油是检验合格的</a:t>
            </a:r>
            <a:r>
              <a:rPr lang="en-US" altLang="zh-TW" sz="2000" dirty="0">
                <a:latin typeface="+mn-lt"/>
                <a:ea typeface="+mn-ea"/>
                <a:cs typeface="+mn-ea"/>
                <a:sym typeface="+mn-lt"/>
              </a:rPr>
              <a:t>.</a:t>
            </a:r>
            <a:r>
              <a:rPr lang="zh-TW" altLang="en-US" sz="2000" dirty="0">
                <a:latin typeface="+mn-lt"/>
                <a:ea typeface="+mn-ea"/>
                <a:cs typeface="+mn-ea"/>
                <a:sym typeface="+mn-lt"/>
              </a:rPr>
              <a:t>那么此问题</a:t>
            </a:r>
            <a:r>
              <a:rPr lang="en-US" altLang="zh-TW" sz="2000" dirty="0">
                <a:latin typeface="+mn-lt"/>
                <a:ea typeface="+mn-ea"/>
                <a:cs typeface="+mn-ea"/>
                <a:sym typeface="+mn-lt"/>
              </a:rPr>
              <a:t>,PE</a:t>
            </a:r>
            <a:r>
              <a:rPr lang="zh-TW" altLang="en-US" sz="2000" dirty="0">
                <a:latin typeface="+mn-lt"/>
                <a:ea typeface="+mn-ea"/>
                <a:cs typeface="+mn-ea"/>
                <a:sym typeface="+mn-lt"/>
              </a:rPr>
              <a:t>杨木瓜开展了如下的调查</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绝缘油</a:t>
            </a:r>
            <a:r>
              <a:rPr lang="en-US" altLang="zh-TW" sz="2000" dirty="0">
                <a:latin typeface="+mn-lt"/>
                <a:ea typeface="+mn-ea"/>
                <a:cs typeface="+mn-ea"/>
                <a:sym typeface="+mn-lt"/>
              </a:rPr>
              <a:t>:IQC</a:t>
            </a:r>
            <a:r>
              <a:rPr lang="zh-TW" altLang="en-US" sz="2000" dirty="0">
                <a:latin typeface="+mn-lt"/>
                <a:ea typeface="+mn-ea"/>
                <a:cs typeface="+mn-ea"/>
                <a:sym typeface="+mn-lt"/>
              </a:rPr>
              <a:t>检验合格</a:t>
            </a:r>
            <a:r>
              <a:rPr lang="en-US" altLang="zh-TW" sz="2000" dirty="0">
                <a:latin typeface="+mn-lt"/>
                <a:ea typeface="+mn-ea"/>
                <a:cs typeface="+mn-ea"/>
                <a:sym typeface="+mn-lt"/>
              </a:rPr>
              <a:t>,</a:t>
            </a:r>
            <a:r>
              <a:rPr lang="zh-TW" altLang="en-US" sz="2000" dirty="0">
                <a:latin typeface="+mn-lt"/>
                <a:ea typeface="+mn-ea"/>
                <a:cs typeface="+mn-ea"/>
                <a:sym typeface="+mn-lt"/>
              </a:rPr>
              <a:t>供货商说其他客户没有类似投诉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绝缘胶纸</a:t>
            </a:r>
            <a:r>
              <a:rPr lang="en-US" altLang="zh-TW" sz="2000" dirty="0">
                <a:latin typeface="+mn-lt"/>
                <a:ea typeface="+mn-ea"/>
                <a:cs typeface="+mn-ea"/>
                <a:sym typeface="+mn-lt"/>
              </a:rPr>
              <a:t>:IQC</a:t>
            </a:r>
            <a:r>
              <a:rPr lang="zh-TW" altLang="en-US" sz="2000" dirty="0">
                <a:latin typeface="+mn-lt"/>
                <a:ea typeface="+mn-ea"/>
                <a:cs typeface="+mn-ea"/>
                <a:sym typeface="+mn-lt"/>
              </a:rPr>
              <a:t>检验合格</a:t>
            </a:r>
            <a:r>
              <a:rPr lang="en-US" altLang="zh-TW" sz="2000" dirty="0">
                <a:latin typeface="+mn-lt"/>
                <a:ea typeface="+mn-ea"/>
                <a:cs typeface="+mn-ea"/>
                <a:sym typeface="+mn-lt"/>
              </a:rPr>
              <a:t>,</a:t>
            </a:r>
            <a:r>
              <a:rPr lang="zh-TW" altLang="en-US" sz="2000" dirty="0">
                <a:latin typeface="+mn-lt"/>
                <a:ea typeface="+mn-ea"/>
                <a:cs typeface="+mn-ea"/>
                <a:sym typeface="+mn-lt"/>
              </a:rPr>
              <a:t>与前一批产品同样使用</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浸油操作</a:t>
            </a:r>
            <a:r>
              <a:rPr lang="en-US" altLang="zh-TW" sz="2000" dirty="0">
                <a:latin typeface="+mn-lt"/>
                <a:ea typeface="+mn-ea"/>
                <a:cs typeface="+mn-ea"/>
                <a:sym typeface="+mn-lt"/>
              </a:rPr>
              <a:t>:</a:t>
            </a:r>
            <a:r>
              <a:rPr lang="zh-TW" altLang="en-US" sz="2000" dirty="0">
                <a:latin typeface="+mn-lt"/>
                <a:ea typeface="+mn-ea"/>
                <a:cs typeface="+mn-ea"/>
                <a:sym typeface="+mn-lt"/>
              </a:rPr>
              <a:t>所有参数未变</a:t>
            </a:r>
            <a:r>
              <a:rPr lang="en-US" altLang="zh-TW" sz="2000" dirty="0">
                <a:latin typeface="+mn-lt"/>
                <a:ea typeface="+mn-ea"/>
                <a:cs typeface="+mn-ea"/>
                <a:sym typeface="+mn-lt"/>
              </a:rPr>
              <a:t>,</a:t>
            </a:r>
            <a:r>
              <a:rPr lang="zh-TW" altLang="en-US" sz="2000" dirty="0">
                <a:latin typeface="+mn-lt"/>
                <a:ea typeface="+mn-ea"/>
                <a:cs typeface="+mn-ea"/>
                <a:sym typeface="+mn-lt"/>
              </a:rPr>
              <a:t>一切照旧作业</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洪洘箱</a:t>
            </a:r>
            <a:r>
              <a:rPr lang="en-US" altLang="zh-TW" sz="2000" dirty="0">
                <a:latin typeface="+mn-lt"/>
                <a:ea typeface="+mn-ea"/>
                <a:cs typeface="+mn-ea"/>
                <a:sym typeface="+mn-lt"/>
              </a:rPr>
              <a:t>:</a:t>
            </a:r>
            <a:r>
              <a:rPr lang="zh-TW" altLang="en-US" sz="2000" dirty="0">
                <a:latin typeface="+mn-lt"/>
                <a:ea typeface="+mn-ea"/>
                <a:cs typeface="+mn-ea"/>
                <a:sym typeface="+mn-lt"/>
              </a:rPr>
              <a:t>昨天有维修</a:t>
            </a:r>
            <a:r>
              <a:rPr lang="en-US" altLang="zh-TW" sz="2000" dirty="0">
                <a:latin typeface="+mn-lt"/>
                <a:ea typeface="+mn-ea"/>
                <a:cs typeface="+mn-ea"/>
                <a:sym typeface="+mn-lt"/>
              </a:rPr>
              <a:t>,</a:t>
            </a:r>
            <a:r>
              <a:rPr lang="zh-TW" altLang="en-US" sz="2000" dirty="0">
                <a:latin typeface="+mn-lt"/>
                <a:ea typeface="+mn-ea"/>
                <a:cs typeface="+mn-ea"/>
                <a:sym typeface="+mn-lt"/>
              </a:rPr>
              <a:t>但一切参数显示正常</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绝缘检验工序</a:t>
            </a:r>
            <a:r>
              <a:rPr lang="en-US" altLang="zh-TW" sz="2000" dirty="0">
                <a:latin typeface="+mn-lt"/>
                <a:ea typeface="+mn-ea"/>
                <a:cs typeface="+mn-ea"/>
                <a:sym typeface="+mn-lt"/>
              </a:rPr>
              <a:t>:</a:t>
            </a:r>
            <a:r>
              <a:rPr lang="zh-TW" altLang="en-US" sz="2000" dirty="0">
                <a:latin typeface="+mn-lt"/>
                <a:ea typeface="+mn-ea"/>
                <a:cs typeface="+mn-ea"/>
                <a:sym typeface="+mn-lt"/>
              </a:rPr>
              <a:t>所有参数</a:t>
            </a:r>
            <a:r>
              <a:rPr lang="en-US" altLang="zh-TW" sz="2000" dirty="0">
                <a:latin typeface="+mn-lt"/>
                <a:ea typeface="+mn-ea"/>
                <a:cs typeface="+mn-ea"/>
                <a:sym typeface="+mn-lt"/>
              </a:rPr>
              <a:t>`</a:t>
            </a:r>
            <a:r>
              <a:rPr lang="zh-TW" altLang="en-US" sz="2000" dirty="0">
                <a:latin typeface="+mn-lt"/>
                <a:ea typeface="+mn-ea"/>
                <a:cs typeface="+mn-ea"/>
                <a:sym typeface="+mn-lt"/>
              </a:rPr>
              <a:t>仪器未变</a:t>
            </a:r>
            <a:r>
              <a:rPr lang="en-US" altLang="zh-TW" sz="2000" dirty="0">
                <a:latin typeface="+mn-lt"/>
                <a:ea typeface="+mn-ea"/>
                <a:cs typeface="+mn-ea"/>
                <a:sym typeface="+mn-lt"/>
              </a:rPr>
              <a:t>,</a:t>
            </a:r>
            <a:r>
              <a:rPr lang="zh-TW" altLang="en-US" sz="2000" dirty="0">
                <a:latin typeface="+mn-lt"/>
                <a:ea typeface="+mn-ea"/>
                <a:cs typeface="+mn-ea"/>
                <a:sym typeface="+mn-lt"/>
              </a:rPr>
              <a:t>一切照旧作业</a:t>
            </a:r>
            <a:r>
              <a:rPr lang="en-US" altLang="zh-TW" sz="2000" dirty="0">
                <a:latin typeface="+mn-lt"/>
                <a:ea typeface="+mn-ea"/>
                <a:cs typeface="+mn-ea"/>
                <a:sym typeface="+mn-lt"/>
              </a:rPr>
              <a:t>.</a:t>
            </a:r>
          </a:p>
        </p:txBody>
      </p:sp>
      <p:sp>
        <p:nvSpPr>
          <p:cNvPr id="5" name="文本框 4">
            <a:extLst>
              <a:ext uri="{FF2B5EF4-FFF2-40B4-BE49-F238E27FC236}">
                <a16:creationId xmlns:a16="http://schemas.microsoft.com/office/drawing/2014/main" id="{25A5533B-E793-489D-95D2-F63758AF34A2}"/>
              </a:ext>
            </a:extLst>
          </p:cNvPr>
          <p:cNvSpPr txBox="1"/>
          <p:nvPr/>
        </p:nvSpPr>
        <p:spPr>
          <a:xfrm>
            <a:off x="4459697" y="186150"/>
            <a:ext cx="7154043" cy="699807"/>
          </a:xfrm>
          <a:prstGeom prst="rect">
            <a:avLst/>
          </a:prstGeom>
          <a:noFill/>
          <a:effectLst/>
        </p:spPr>
        <p:txBody>
          <a:bodyPr>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PE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对工程变更的处理方式</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290" name="Text Box 2">
            <a:extLst>
              <a:ext uri="{FF2B5EF4-FFF2-40B4-BE49-F238E27FC236}">
                <a16:creationId xmlns:a16="http://schemas.microsoft.com/office/drawing/2014/main" id="{DF88E9C8-5DDA-4B00-B2BA-AD966F6641ED}"/>
              </a:ext>
            </a:extLst>
          </p:cNvPr>
          <p:cNvSpPr txBox="1">
            <a:spLocks noChangeArrowheads="1"/>
          </p:cNvSpPr>
          <p:nvPr/>
        </p:nvSpPr>
        <p:spPr bwMode="auto">
          <a:xfrm>
            <a:off x="1500188" y="1871663"/>
            <a:ext cx="13681075" cy="3425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dirty="0">
                <a:latin typeface="+mn-lt"/>
                <a:ea typeface="+mn-ea"/>
                <a:cs typeface="+mn-ea"/>
                <a:sym typeface="+mn-lt"/>
              </a:rPr>
              <a:t>杨</a:t>
            </a:r>
            <a:r>
              <a:rPr lang="en-US" altLang="zh-TW" sz="2000" dirty="0">
                <a:latin typeface="+mn-lt"/>
                <a:ea typeface="+mn-ea"/>
                <a:cs typeface="+mn-ea"/>
                <a:sym typeface="+mn-lt"/>
              </a:rPr>
              <a:t>PE</a:t>
            </a:r>
            <a:r>
              <a:rPr lang="zh-TW" altLang="en-US" sz="2000" dirty="0">
                <a:latin typeface="+mn-lt"/>
                <a:ea typeface="+mn-ea"/>
                <a:cs typeface="+mn-ea"/>
                <a:sym typeface="+mn-lt"/>
              </a:rPr>
              <a:t>针对上述生产环节中的操作过程作了分析并没有发现异常之处</a:t>
            </a:r>
            <a:r>
              <a:rPr lang="en-US" altLang="zh-TW" sz="2000" dirty="0">
                <a:latin typeface="+mn-lt"/>
                <a:ea typeface="+mn-ea"/>
                <a:cs typeface="+mn-ea"/>
                <a:sym typeface="+mn-lt"/>
              </a:rPr>
              <a:t>.</a:t>
            </a:r>
            <a:r>
              <a:rPr lang="zh-TW" altLang="en-US" sz="2000" dirty="0">
                <a:latin typeface="+mn-lt"/>
                <a:ea typeface="+mn-ea"/>
                <a:cs typeface="+mn-ea"/>
                <a:sym typeface="+mn-lt"/>
              </a:rPr>
              <a:t>于是</a:t>
            </a:r>
            <a:r>
              <a:rPr lang="en-US" altLang="zh-TW" sz="2000" dirty="0">
                <a:latin typeface="+mn-lt"/>
                <a:ea typeface="+mn-ea"/>
                <a:cs typeface="+mn-ea"/>
                <a:sym typeface="+mn-lt"/>
              </a:rPr>
              <a:t>,</a:t>
            </a:r>
            <a:r>
              <a:rPr lang="zh-TW" altLang="en-US" sz="2000" dirty="0">
                <a:latin typeface="+mn-lt"/>
                <a:ea typeface="+mn-ea"/>
                <a:cs typeface="+mn-ea"/>
                <a:sym typeface="+mn-lt"/>
              </a:rPr>
              <a:t>他决定解体</a:t>
            </a:r>
            <a:r>
              <a:rPr lang="en-US" altLang="zh-TW" sz="2000" dirty="0">
                <a:latin typeface="+mn-lt"/>
                <a:ea typeface="+mn-ea"/>
                <a:cs typeface="+mn-ea"/>
                <a:sym typeface="+mn-lt"/>
              </a:rPr>
              <a:t>3</a:t>
            </a:r>
            <a:r>
              <a:rPr lang="zh-TW" altLang="en-US" sz="2000" dirty="0">
                <a:latin typeface="+mn-lt"/>
                <a:ea typeface="+mn-ea"/>
                <a:cs typeface="+mn-ea"/>
                <a:sym typeface="+mn-lt"/>
              </a:rPr>
              <a:t>个样品</a:t>
            </a:r>
            <a:r>
              <a:rPr lang="en-US" altLang="zh-TW" sz="2000" dirty="0">
                <a:latin typeface="+mn-lt"/>
                <a:ea typeface="+mn-ea"/>
                <a:cs typeface="+mn-ea"/>
                <a:sym typeface="+mn-lt"/>
              </a:rPr>
              <a:t>,</a:t>
            </a:r>
            <a:r>
              <a:rPr lang="zh-TW" altLang="en-US" sz="2000" dirty="0">
                <a:latin typeface="+mn-lt"/>
                <a:ea typeface="+mn-ea"/>
                <a:cs typeface="+mn-ea"/>
                <a:sym typeface="+mn-lt"/>
              </a:rPr>
              <a:t>再做进一步检讨</a:t>
            </a:r>
            <a:r>
              <a:rPr lang="en-US" altLang="zh-TW" sz="2000" dirty="0">
                <a:latin typeface="+mn-lt"/>
                <a:ea typeface="+mn-ea"/>
                <a:cs typeface="+mn-ea"/>
                <a:sym typeface="+mn-lt"/>
              </a:rPr>
              <a:t>.</a:t>
            </a:r>
          </a:p>
          <a:p>
            <a:pPr eaLnBrk="1" hangingPunct="1">
              <a:lnSpc>
                <a:spcPct val="120000"/>
              </a:lnSpc>
              <a:defRPr/>
            </a:pPr>
            <a:r>
              <a:rPr lang="zh-TW" altLang="en-US" sz="2000" dirty="0">
                <a:latin typeface="+mn-lt"/>
                <a:ea typeface="+mn-ea"/>
                <a:cs typeface="+mn-ea"/>
                <a:sym typeface="+mn-lt"/>
              </a:rPr>
              <a:t>被解体开的</a:t>
            </a:r>
            <a:r>
              <a:rPr lang="en-US" altLang="zh-TW" sz="2000" dirty="0">
                <a:latin typeface="+mn-lt"/>
                <a:ea typeface="+mn-ea"/>
                <a:cs typeface="+mn-ea"/>
                <a:sym typeface="+mn-lt"/>
              </a:rPr>
              <a:t>3</a:t>
            </a:r>
            <a:r>
              <a:rPr lang="zh-TW" altLang="en-US" sz="2000" dirty="0">
                <a:latin typeface="+mn-lt"/>
                <a:ea typeface="+mn-ea"/>
                <a:cs typeface="+mn-ea"/>
                <a:sym typeface="+mn-lt"/>
              </a:rPr>
              <a:t>个产品摆在一边</a:t>
            </a:r>
            <a:r>
              <a:rPr lang="en-US" altLang="zh-TW" sz="2000" dirty="0">
                <a:latin typeface="+mn-lt"/>
                <a:ea typeface="+mn-ea"/>
                <a:cs typeface="+mn-ea"/>
                <a:sym typeface="+mn-lt"/>
              </a:rPr>
              <a:t>,</a:t>
            </a:r>
            <a:r>
              <a:rPr lang="zh-TW" altLang="en-US" sz="2000" dirty="0">
                <a:latin typeface="+mn-lt"/>
                <a:ea typeface="+mn-ea"/>
                <a:cs typeface="+mn-ea"/>
                <a:sym typeface="+mn-lt"/>
              </a:rPr>
              <a:t>经检查发现它们均有不同程度的绝缘油未干透现象</a:t>
            </a:r>
            <a:r>
              <a:rPr lang="en-US" altLang="zh-TW" sz="2000" dirty="0">
                <a:latin typeface="+mn-lt"/>
                <a:ea typeface="+mn-ea"/>
                <a:cs typeface="+mn-ea"/>
                <a:sym typeface="+mn-lt"/>
              </a:rPr>
              <a:t>.</a:t>
            </a:r>
            <a:r>
              <a:rPr lang="zh-TW" altLang="en-US" sz="2000" dirty="0">
                <a:latin typeface="+mn-lt"/>
                <a:ea typeface="+mn-ea"/>
                <a:cs typeface="+mn-ea"/>
                <a:sym typeface="+mn-lt"/>
              </a:rPr>
              <a:t>现</a:t>
            </a:r>
            <a:r>
              <a:rPr lang="en-US" altLang="zh-TW" sz="2000" dirty="0">
                <a:latin typeface="+mn-lt"/>
                <a:ea typeface="+mn-ea"/>
                <a:cs typeface="+mn-ea"/>
                <a:sym typeface="+mn-lt"/>
              </a:rPr>
              <a:t>PE</a:t>
            </a:r>
            <a:r>
              <a:rPr lang="zh-TW" altLang="en-US" sz="2000" dirty="0">
                <a:latin typeface="+mn-lt"/>
                <a:ea typeface="+mn-ea"/>
                <a:cs typeface="+mn-ea"/>
                <a:sym typeface="+mn-lt"/>
              </a:rPr>
              <a:t>想</a:t>
            </a:r>
            <a:r>
              <a:rPr lang="en-US" altLang="zh-TW" sz="2000" dirty="0">
                <a:latin typeface="+mn-lt"/>
                <a:ea typeface="+mn-ea"/>
                <a:cs typeface="+mn-ea"/>
                <a:sym typeface="+mn-lt"/>
              </a:rPr>
              <a:t>,</a:t>
            </a:r>
            <a:r>
              <a:rPr lang="zh-TW" altLang="en-US" sz="2000" dirty="0">
                <a:latin typeface="+mn-lt"/>
                <a:ea typeface="+mn-ea"/>
                <a:cs typeface="+mn-ea"/>
                <a:sym typeface="+mn-lt"/>
              </a:rPr>
              <a:t>这肯定是烘烤环节同出了问题</a:t>
            </a:r>
            <a:r>
              <a:rPr lang="en-US" altLang="zh-TW" sz="2000" dirty="0">
                <a:latin typeface="+mn-lt"/>
                <a:ea typeface="+mn-ea"/>
                <a:cs typeface="+mn-ea"/>
                <a:sym typeface="+mn-lt"/>
              </a:rPr>
              <a:t>,</a:t>
            </a:r>
            <a:r>
              <a:rPr lang="zh-TW" altLang="en-US" sz="2000" dirty="0">
                <a:latin typeface="+mn-lt"/>
                <a:ea typeface="+mn-ea"/>
                <a:cs typeface="+mn-ea"/>
                <a:sym typeface="+mn-lt"/>
              </a:rPr>
              <a:t>于是</a:t>
            </a:r>
            <a:r>
              <a:rPr lang="en-US" altLang="zh-TW" sz="2000" dirty="0">
                <a:latin typeface="+mn-lt"/>
                <a:ea typeface="+mn-ea"/>
                <a:cs typeface="+mn-ea"/>
                <a:sym typeface="+mn-lt"/>
              </a:rPr>
              <a:t>,</a:t>
            </a:r>
            <a:r>
              <a:rPr lang="zh-TW" altLang="en-US" sz="2000" dirty="0">
                <a:latin typeface="+mn-lt"/>
                <a:ea typeface="+mn-ea"/>
                <a:cs typeface="+mn-ea"/>
                <a:sym typeface="+mn-lt"/>
              </a:rPr>
              <a:t>这个大木瓜带着满腹的狐疑来到烘烤室</a:t>
            </a:r>
            <a:r>
              <a:rPr lang="en-US" altLang="zh-TW" sz="2000" dirty="0">
                <a:latin typeface="+mn-lt"/>
                <a:ea typeface="+mn-ea"/>
                <a:cs typeface="+mn-ea"/>
                <a:sym typeface="+mn-lt"/>
              </a:rPr>
              <a:t>,</a:t>
            </a:r>
            <a:r>
              <a:rPr lang="zh-TW" altLang="en-US" sz="2000" dirty="0">
                <a:latin typeface="+mn-lt"/>
                <a:ea typeface="+mn-ea"/>
                <a:cs typeface="+mn-ea"/>
                <a:sym typeface="+mn-lt"/>
              </a:rPr>
              <a:t>开始全面地仔细检查</a:t>
            </a:r>
            <a:r>
              <a:rPr lang="en-US" altLang="zh-TW" sz="2000" dirty="0">
                <a:latin typeface="+mn-lt"/>
                <a:ea typeface="+mn-ea"/>
                <a:cs typeface="+mn-ea"/>
                <a:sym typeface="+mn-lt"/>
              </a:rPr>
              <a:t>.</a:t>
            </a:r>
          </a:p>
          <a:p>
            <a:pPr eaLnBrk="1" hangingPunct="1">
              <a:lnSpc>
                <a:spcPct val="120000"/>
              </a:lnSpc>
              <a:defRPr/>
            </a:pPr>
            <a:r>
              <a:rPr lang="zh-TW" altLang="en-US" sz="2000" dirty="0">
                <a:latin typeface="+mn-lt"/>
                <a:ea typeface="+mn-ea"/>
                <a:cs typeface="+mn-ea"/>
                <a:sym typeface="+mn-lt"/>
              </a:rPr>
              <a:t>维修过的大烤箱被换上一个崭新的热电偶</a:t>
            </a:r>
            <a:r>
              <a:rPr lang="en-US" altLang="zh-TW" sz="2000" dirty="0">
                <a:latin typeface="+mn-lt"/>
                <a:ea typeface="+mn-ea"/>
                <a:cs typeface="+mn-ea"/>
                <a:sym typeface="+mn-lt"/>
              </a:rPr>
              <a:t>,</a:t>
            </a:r>
            <a:r>
              <a:rPr lang="zh-TW" altLang="en-US" sz="2000" dirty="0">
                <a:latin typeface="+mn-lt"/>
                <a:ea typeface="+mn-ea"/>
                <a:cs typeface="+mn-ea"/>
                <a:sym typeface="+mn-lt"/>
              </a:rPr>
              <a:t>内外装备也显得紧凑了许多</a:t>
            </a:r>
            <a:r>
              <a:rPr lang="en-US" altLang="zh-TW" sz="2000" dirty="0">
                <a:latin typeface="+mn-lt"/>
                <a:ea typeface="+mn-ea"/>
                <a:cs typeface="+mn-ea"/>
                <a:sym typeface="+mn-lt"/>
              </a:rPr>
              <a:t>,</a:t>
            </a:r>
            <a:r>
              <a:rPr lang="zh-TW" altLang="en-US" sz="2000" dirty="0">
                <a:latin typeface="+mn-lt"/>
                <a:ea typeface="+mn-ea"/>
                <a:cs typeface="+mn-ea"/>
                <a:sym typeface="+mn-lt"/>
              </a:rPr>
              <a:t>其他地方倒没什么变化</a:t>
            </a:r>
            <a:r>
              <a:rPr lang="en-US" altLang="zh-TW" sz="2000" dirty="0">
                <a:latin typeface="+mn-lt"/>
                <a:ea typeface="+mn-ea"/>
                <a:cs typeface="+mn-ea"/>
                <a:sym typeface="+mn-lt"/>
              </a:rPr>
              <a:t>.PE</a:t>
            </a:r>
            <a:r>
              <a:rPr lang="zh-TW" altLang="en-US" sz="2000" dirty="0">
                <a:latin typeface="+mn-lt"/>
                <a:ea typeface="+mn-ea"/>
                <a:cs typeface="+mn-ea"/>
                <a:sym typeface="+mn-lt"/>
              </a:rPr>
              <a:t>杨木瓜又拿</a:t>
            </a:r>
            <a:r>
              <a:rPr lang="en-US" altLang="zh-TW" sz="2000" dirty="0">
                <a:latin typeface="+mn-lt"/>
                <a:ea typeface="+mn-ea"/>
                <a:cs typeface="+mn-ea"/>
                <a:sym typeface="+mn-lt"/>
              </a:rPr>
              <a:t>3</a:t>
            </a:r>
            <a:r>
              <a:rPr lang="zh-TW" altLang="en-US" sz="2000" dirty="0">
                <a:latin typeface="+mn-lt"/>
                <a:ea typeface="+mn-ea"/>
                <a:cs typeface="+mn-ea"/>
                <a:sym typeface="+mn-lt"/>
              </a:rPr>
              <a:t>个产品做实验</a:t>
            </a:r>
            <a:r>
              <a:rPr lang="en-US" altLang="zh-TW" sz="2000" dirty="0">
                <a:latin typeface="+mn-lt"/>
                <a:ea typeface="+mn-ea"/>
                <a:cs typeface="+mn-ea"/>
                <a:sym typeface="+mn-lt"/>
              </a:rPr>
              <a:t>,</a:t>
            </a:r>
            <a:r>
              <a:rPr lang="zh-TW" altLang="en-US" sz="2000" dirty="0">
                <a:latin typeface="+mn-lt"/>
                <a:ea typeface="+mn-ea"/>
                <a:cs typeface="+mn-ea"/>
                <a:sym typeface="+mn-lt"/>
              </a:rPr>
              <a:t>结果也是一样</a:t>
            </a:r>
            <a:r>
              <a:rPr lang="en-US" altLang="zh-TW" sz="2000" dirty="0">
                <a:latin typeface="+mn-lt"/>
                <a:ea typeface="+mn-ea"/>
                <a:cs typeface="+mn-ea"/>
                <a:sym typeface="+mn-lt"/>
              </a:rPr>
              <a:t>.</a:t>
            </a:r>
            <a:r>
              <a:rPr lang="zh-TW" altLang="en-US" sz="2000" dirty="0">
                <a:latin typeface="+mn-lt"/>
                <a:ea typeface="+mn-ea"/>
                <a:cs typeface="+mn-ea"/>
                <a:sym typeface="+mn-lt"/>
              </a:rPr>
              <a:t>但是到自动关机时却发现烘烤中的绝对温度增高了</a:t>
            </a:r>
            <a:r>
              <a:rPr lang="en-US" altLang="zh-TW" sz="2000" dirty="0">
                <a:latin typeface="+mn-lt"/>
                <a:ea typeface="+mn-ea"/>
                <a:cs typeface="+mn-ea"/>
                <a:sym typeface="+mn-lt"/>
              </a:rPr>
              <a:t>6℃ ,</a:t>
            </a:r>
            <a:r>
              <a:rPr lang="zh-TW" altLang="en-US" sz="2000" dirty="0">
                <a:latin typeface="+mn-lt"/>
                <a:ea typeface="+mn-ea"/>
                <a:cs typeface="+mn-ea"/>
                <a:sym typeface="+mn-lt"/>
              </a:rPr>
              <a:t>烘烤时间减少了</a:t>
            </a:r>
            <a:r>
              <a:rPr lang="en-US" altLang="zh-TW" sz="2000" dirty="0">
                <a:latin typeface="+mn-lt"/>
                <a:ea typeface="+mn-ea"/>
                <a:cs typeface="+mn-ea"/>
                <a:sym typeface="+mn-lt"/>
              </a:rPr>
              <a:t>13</a:t>
            </a:r>
            <a:r>
              <a:rPr lang="zh-TW" altLang="en-US" sz="2000" dirty="0">
                <a:latin typeface="+mn-lt"/>
                <a:ea typeface="+mn-ea"/>
                <a:cs typeface="+mn-ea"/>
                <a:sym typeface="+mn-lt"/>
              </a:rPr>
              <a:t>分钟</a:t>
            </a:r>
            <a:r>
              <a:rPr lang="en-US" altLang="zh-TW" sz="2000" dirty="0">
                <a:latin typeface="+mn-lt"/>
                <a:ea typeface="+mn-ea"/>
                <a:cs typeface="+mn-ea"/>
                <a:sym typeface="+mn-lt"/>
              </a:rPr>
              <a:t>.</a:t>
            </a:r>
            <a:r>
              <a:rPr lang="zh-TW" altLang="en-US" sz="2000" dirty="0">
                <a:latin typeface="+mn-lt"/>
                <a:ea typeface="+mn-ea"/>
                <a:cs typeface="+mn-ea"/>
                <a:sym typeface="+mn-lt"/>
              </a:rPr>
              <a:t>木瓜想</a:t>
            </a:r>
            <a:r>
              <a:rPr lang="en-US" altLang="zh-TW" sz="2000" dirty="0">
                <a:latin typeface="+mn-lt"/>
                <a:ea typeface="+mn-ea"/>
                <a:cs typeface="+mn-ea"/>
                <a:sym typeface="+mn-lt"/>
              </a:rPr>
              <a:t>,</a:t>
            </a:r>
            <a:r>
              <a:rPr lang="zh-TW" altLang="en-US" sz="2000" dirty="0">
                <a:latin typeface="+mn-lt"/>
                <a:ea typeface="+mn-ea"/>
                <a:cs typeface="+mn-ea"/>
                <a:sym typeface="+mn-lt"/>
              </a:rPr>
              <a:t>问题可能就出在这里</a:t>
            </a:r>
            <a:r>
              <a:rPr lang="en-US" altLang="zh-TW" sz="2000" dirty="0">
                <a:latin typeface="+mn-lt"/>
                <a:ea typeface="+mn-ea"/>
                <a:cs typeface="+mn-ea"/>
                <a:sym typeface="+mn-lt"/>
              </a:rPr>
              <a:t>,</a:t>
            </a:r>
            <a:r>
              <a:rPr lang="zh-TW" altLang="en-US" sz="2000" dirty="0">
                <a:latin typeface="+mn-lt"/>
                <a:ea typeface="+mn-ea"/>
                <a:cs typeface="+mn-ea"/>
                <a:sym typeface="+mn-lt"/>
              </a:rPr>
              <a:t>于是</a:t>
            </a:r>
            <a:r>
              <a:rPr lang="en-US" altLang="zh-TW" sz="2000" dirty="0">
                <a:latin typeface="+mn-lt"/>
                <a:ea typeface="+mn-ea"/>
                <a:cs typeface="+mn-ea"/>
                <a:sym typeface="+mn-lt"/>
              </a:rPr>
              <a:t>,</a:t>
            </a:r>
            <a:r>
              <a:rPr lang="zh-TW" altLang="en-US" sz="2000" dirty="0">
                <a:latin typeface="+mn-lt"/>
                <a:ea typeface="+mn-ea"/>
                <a:cs typeface="+mn-ea"/>
                <a:sym typeface="+mn-lt"/>
              </a:rPr>
              <a:t>他把烘烤控制器作了调节</a:t>
            </a:r>
            <a:r>
              <a:rPr lang="en-US" altLang="zh-TW" sz="2000" dirty="0">
                <a:latin typeface="+mn-lt"/>
                <a:ea typeface="+mn-ea"/>
                <a:cs typeface="+mn-ea"/>
                <a:sym typeface="+mn-lt"/>
              </a:rPr>
              <a:t>,</a:t>
            </a:r>
            <a:r>
              <a:rPr lang="zh-TW" altLang="en-US" sz="2000" dirty="0">
                <a:latin typeface="+mn-lt"/>
                <a:ea typeface="+mn-ea"/>
                <a:cs typeface="+mn-ea"/>
                <a:sym typeface="+mn-lt"/>
              </a:rPr>
              <a:t>让实际的温度和时间回到原来的数值后</a:t>
            </a:r>
            <a:r>
              <a:rPr lang="en-US" altLang="zh-TW" sz="2000" dirty="0">
                <a:latin typeface="+mn-lt"/>
                <a:ea typeface="+mn-ea"/>
                <a:cs typeface="+mn-ea"/>
                <a:sym typeface="+mn-lt"/>
              </a:rPr>
              <a:t>,</a:t>
            </a:r>
            <a:r>
              <a:rPr lang="zh-TW" altLang="en-US" sz="2000" dirty="0">
                <a:latin typeface="+mn-lt"/>
                <a:ea typeface="+mn-ea"/>
                <a:cs typeface="+mn-ea"/>
                <a:sym typeface="+mn-lt"/>
              </a:rPr>
              <a:t>再试验了</a:t>
            </a:r>
            <a:r>
              <a:rPr lang="en-US" altLang="zh-TW" sz="2000" dirty="0">
                <a:latin typeface="+mn-lt"/>
                <a:ea typeface="+mn-ea"/>
                <a:cs typeface="+mn-ea"/>
                <a:sym typeface="+mn-lt"/>
              </a:rPr>
              <a:t>3</a:t>
            </a:r>
            <a:r>
              <a:rPr lang="zh-TW" altLang="en-US" sz="2000" dirty="0">
                <a:latin typeface="+mn-lt"/>
                <a:ea typeface="+mn-ea"/>
                <a:cs typeface="+mn-ea"/>
                <a:sym typeface="+mn-lt"/>
              </a:rPr>
              <a:t>个产品</a:t>
            </a:r>
            <a:r>
              <a:rPr lang="en-US" altLang="zh-TW" sz="2000" dirty="0">
                <a:latin typeface="+mn-lt"/>
                <a:ea typeface="+mn-ea"/>
                <a:cs typeface="+mn-ea"/>
                <a:sym typeface="+mn-lt"/>
              </a:rPr>
              <a:t>,</a:t>
            </a:r>
            <a:r>
              <a:rPr lang="zh-TW" altLang="en-US" sz="2000" dirty="0">
                <a:latin typeface="+mn-lt"/>
                <a:ea typeface="+mn-ea"/>
                <a:cs typeface="+mn-ea"/>
                <a:sym typeface="+mn-lt"/>
              </a:rPr>
              <a:t>结果上述现象消失了</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这样</a:t>
            </a:r>
            <a:r>
              <a:rPr lang="en-US" altLang="zh-TW" sz="2000" dirty="0">
                <a:latin typeface="+mn-lt"/>
                <a:ea typeface="+mn-ea"/>
                <a:cs typeface="+mn-ea"/>
                <a:sym typeface="+mn-lt"/>
              </a:rPr>
              <a:t>,</a:t>
            </a:r>
            <a:r>
              <a:rPr lang="zh-TW" altLang="en-US" sz="2000" dirty="0">
                <a:latin typeface="+mn-lt"/>
                <a:ea typeface="+mn-ea"/>
                <a:cs typeface="+mn-ea"/>
                <a:sym typeface="+mn-lt"/>
              </a:rPr>
              <a:t>问题的根源找到了</a:t>
            </a:r>
            <a:r>
              <a:rPr lang="en-US" altLang="zh-TW" sz="2000" dirty="0">
                <a:latin typeface="+mn-lt"/>
                <a:ea typeface="+mn-ea"/>
                <a:cs typeface="+mn-ea"/>
                <a:sym typeface="+mn-lt"/>
              </a:rPr>
              <a:t>,</a:t>
            </a:r>
            <a:r>
              <a:rPr lang="zh-TW" altLang="en-US" sz="2000" dirty="0">
                <a:latin typeface="+mn-lt"/>
                <a:ea typeface="+mn-ea"/>
                <a:cs typeface="+mn-ea"/>
                <a:sym typeface="+mn-lt"/>
              </a:rPr>
              <a:t>原来是</a:t>
            </a:r>
            <a:r>
              <a:rPr lang="en-US" altLang="zh-TW" sz="2000" dirty="0">
                <a:latin typeface="+mn-lt"/>
                <a:ea typeface="+mn-ea"/>
                <a:cs typeface="+mn-ea"/>
                <a:sym typeface="+mn-lt"/>
              </a:rPr>
              <a:t>ME</a:t>
            </a:r>
            <a:r>
              <a:rPr lang="zh-TW" altLang="en-US" sz="2000" dirty="0">
                <a:latin typeface="+mn-lt"/>
                <a:ea typeface="+mn-ea"/>
                <a:cs typeface="+mn-ea"/>
                <a:sym typeface="+mn-lt"/>
              </a:rPr>
              <a:t>维修烘烤箱时使用了不同牌号的热电偶造成的</a:t>
            </a:r>
            <a:r>
              <a:rPr lang="en-US" altLang="zh-TW" sz="2000" dirty="0">
                <a:latin typeface="+mn-lt"/>
                <a:ea typeface="+mn-ea"/>
                <a:cs typeface="+mn-ea"/>
                <a:sym typeface="+mn-lt"/>
              </a:rPr>
              <a:t>.</a:t>
            </a:r>
            <a:r>
              <a:rPr lang="zh-TW" altLang="en-US" sz="2000" dirty="0">
                <a:latin typeface="+mn-lt"/>
                <a:ea typeface="+mn-ea"/>
                <a:cs typeface="+mn-ea"/>
                <a:sym typeface="+mn-lt"/>
              </a:rPr>
              <a:t>该热电偶与原来使用的热电偶有微小的差异</a:t>
            </a:r>
            <a:r>
              <a:rPr lang="en-US" altLang="zh-TW" sz="2000" dirty="0">
                <a:latin typeface="+mn-lt"/>
                <a:ea typeface="+mn-ea"/>
                <a:cs typeface="+mn-ea"/>
                <a:sym typeface="+mn-lt"/>
              </a:rPr>
              <a:t>,</a:t>
            </a:r>
            <a:r>
              <a:rPr lang="zh-TW" altLang="en-US" sz="2000" dirty="0">
                <a:latin typeface="+mn-lt"/>
                <a:ea typeface="+mn-ea"/>
                <a:cs typeface="+mn-ea"/>
                <a:sym typeface="+mn-lt"/>
              </a:rPr>
              <a:t>导致烘烤产品的参数发生变化</a:t>
            </a:r>
            <a:r>
              <a:rPr lang="en-US" altLang="zh-TW" sz="2000" dirty="0">
                <a:latin typeface="+mn-lt"/>
                <a:ea typeface="+mn-ea"/>
                <a:cs typeface="+mn-ea"/>
                <a:sym typeface="+mn-lt"/>
              </a:rPr>
              <a:t>,</a:t>
            </a:r>
            <a:r>
              <a:rPr lang="zh-TW" altLang="en-US" sz="2000" dirty="0">
                <a:latin typeface="+mn-lt"/>
                <a:ea typeface="+mn-ea"/>
                <a:cs typeface="+mn-ea"/>
                <a:sym typeface="+mn-lt"/>
              </a:rPr>
              <a:t>产品被烘烤的时间缩短</a:t>
            </a:r>
            <a:r>
              <a:rPr lang="en-US" altLang="zh-TW" sz="2000" dirty="0">
                <a:latin typeface="+mn-lt"/>
                <a:ea typeface="+mn-ea"/>
                <a:cs typeface="+mn-ea"/>
                <a:sym typeface="+mn-lt"/>
              </a:rPr>
              <a:t>,</a:t>
            </a:r>
            <a:r>
              <a:rPr lang="zh-TW" altLang="en-US" sz="2000" dirty="0">
                <a:latin typeface="+mn-lt"/>
                <a:ea typeface="+mn-ea"/>
                <a:cs typeface="+mn-ea"/>
                <a:sym typeface="+mn-lt"/>
              </a:rPr>
              <a:t>其内部的绉缘油未被完全烤干</a:t>
            </a:r>
            <a:r>
              <a:rPr lang="en-US" altLang="zh-TW" sz="2000" dirty="0">
                <a:latin typeface="+mn-lt"/>
                <a:ea typeface="+mn-ea"/>
                <a:cs typeface="+mn-ea"/>
                <a:sym typeface="+mn-lt"/>
              </a:rPr>
              <a:t>,</a:t>
            </a:r>
            <a:r>
              <a:rPr lang="zh-TW" altLang="en-US" sz="2000" dirty="0">
                <a:latin typeface="+mn-lt"/>
                <a:ea typeface="+mn-ea"/>
                <a:cs typeface="+mn-ea"/>
                <a:sym typeface="+mn-lt"/>
              </a:rPr>
              <a:t>所以</a:t>
            </a:r>
            <a:r>
              <a:rPr lang="en-US" altLang="zh-TW" sz="2000" dirty="0">
                <a:latin typeface="+mn-lt"/>
                <a:ea typeface="+mn-ea"/>
                <a:cs typeface="+mn-ea"/>
                <a:sym typeface="+mn-lt"/>
              </a:rPr>
              <a:t>,</a:t>
            </a:r>
            <a:r>
              <a:rPr lang="zh-TW" altLang="en-US" sz="2000" dirty="0">
                <a:latin typeface="+mn-lt"/>
                <a:ea typeface="+mn-ea"/>
                <a:cs typeface="+mn-ea"/>
                <a:sym typeface="+mn-lt"/>
              </a:rPr>
              <a:t>绝缘电阻下降</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处理措施很简单</a:t>
            </a:r>
            <a:r>
              <a:rPr lang="en-US" altLang="zh-TW" sz="2000" dirty="0">
                <a:latin typeface="+mn-lt"/>
                <a:ea typeface="+mn-ea"/>
                <a:cs typeface="+mn-ea"/>
                <a:sym typeface="+mn-lt"/>
              </a:rPr>
              <a:t>:</a:t>
            </a:r>
            <a:r>
              <a:rPr lang="zh-TW" altLang="en-US" sz="2000" dirty="0">
                <a:latin typeface="+mn-lt"/>
                <a:ea typeface="+mn-ea"/>
                <a:cs typeface="+mn-ea"/>
                <a:sym typeface="+mn-lt"/>
              </a:rPr>
              <a:t>通报</a:t>
            </a:r>
            <a:r>
              <a:rPr lang="en-US" altLang="zh-TW" sz="2000" dirty="0">
                <a:latin typeface="+mn-lt"/>
                <a:ea typeface="+mn-ea"/>
                <a:cs typeface="+mn-ea"/>
                <a:sym typeface="+mn-lt"/>
              </a:rPr>
              <a:t>ME</a:t>
            </a:r>
            <a:r>
              <a:rPr lang="zh-TW" altLang="en-US" sz="2000" dirty="0">
                <a:latin typeface="+mn-lt"/>
                <a:ea typeface="+mn-ea"/>
                <a:cs typeface="+mn-ea"/>
                <a:sym typeface="+mn-lt"/>
              </a:rPr>
              <a:t>检讨</a:t>
            </a:r>
            <a:r>
              <a:rPr lang="en-US" altLang="zh-TW" sz="2000" dirty="0">
                <a:latin typeface="+mn-lt"/>
                <a:ea typeface="+mn-ea"/>
                <a:cs typeface="+mn-ea"/>
                <a:sym typeface="+mn-lt"/>
              </a:rPr>
              <a:t>`</a:t>
            </a:r>
            <a:r>
              <a:rPr lang="zh-TW" altLang="en-US" sz="2000" dirty="0">
                <a:latin typeface="+mn-lt"/>
                <a:ea typeface="+mn-ea"/>
                <a:cs typeface="+mn-ea"/>
                <a:sym typeface="+mn-lt"/>
              </a:rPr>
              <a:t>纠正更换后的热电偶及其烘烤箱的控制参数</a:t>
            </a:r>
            <a:r>
              <a:rPr lang="en-US" altLang="zh-TW" sz="2000" dirty="0">
                <a:latin typeface="+mn-lt"/>
                <a:ea typeface="+mn-ea"/>
                <a:cs typeface="+mn-ea"/>
                <a:sym typeface="+mn-lt"/>
              </a:rPr>
              <a:t>.</a:t>
            </a:r>
            <a:endParaRPr lang="zh-TW" altLang="en-US" sz="2000" dirty="0">
              <a:latin typeface="+mn-lt"/>
              <a:ea typeface="+mn-ea"/>
              <a:cs typeface="+mn-ea"/>
              <a:sym typeface="+mn-lt"/>
            </a:endParaRPr>
          </a:p>
        </p:txBody>
      </p:sp>
      <p:sp>
        <p:nvSpPr>
          <p:cNvPr id="4" name="文本框 3">
            <a:extLst>
              <a:ext uri="{FF2B5EF4-FFF2-40B4-BE49-F238E27FC236}">
                <a16:creationId xmlns:a16="http://schemas.microsoft.com/office/drawing/2014/main" id="{A3613A7F-ADB6-43B2-8050-64BB817981C7}"/>
              </a:ext>
            </a:extLst>
          </p:cNvPr>
          <p:cNvSpPr txBox="1"/>
          <p:nvPr/>
        </p:nvSpPr>
        <p:spPr>
          <a:xfrm>
            <a:off x="4459697" y="186150"/>
            <a:ext cx="7154043" cy="699807"/>
          </a:xfrm>
          <a:prstGeom prst="rect">
            <a:avLst/>
          </a:prstGeom>
          <a:noFill/>
          <a:effectLst/>
        </p:spPr>
        <p:txBody>
          <a:bodyPr>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PE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对工程变更的处理方式</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2">
            <a:extLst>
              <a:ext uri="{FF2B5EF4-FFF2-40B4-BE49-F238E27FC236}">
                <a16:creationId xmlns:a16="http://schemas.microsoft.com/office/drawing/2014/main" id="{72F4B087-FEBB-4A72-9CBB-DC599C8924CA}"/>
              </a:ext>
            </a:extLst>
          </p:cNvPr>
          <p:cNvSpPr txBox="1">
            <a:spLocks noChangeArrowheads="1"/>
          </p:cNvSpPr>
          <p:nvPr/>
        </p:nvSpPr>
        <p:spPr bwMode="auto">
          <a:xfrm>
            <a:off x="1552575" y="3384550"/>
            <a:ext cx="13681075" cy="1766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1800" b="1" dirty="0">
                <a:latin typeface="+mn-lt"/>
                <a:ea typeface="+mn-ea"/>
                <a:cs typeface="+mn-ea"/>
                <a:sym typeface="+mn-lt"/>
              </a:rPr>
              <a:t>2.8</a:t>
            </a:r>
            <a:r>
              <a:rPr lang="zh-TW" altLang="en-US" sz="1800" b="1" dirty="0">
                <a:latin typeface="+mn-lt"/>
                <a:ea typeface="+mn-ea"/>
                <a:cs typeface="+mn-ea"/>
                <a:sym typeface="+mn-lt"/>
              </a:rPr>
              <a:t>修理员是你的好帮手</a:t>
            </a:r>
          </a:p>
          <a:p>
            <a:pPr eaLnBrk="1" hangingPunct="1">
              <a:lnSpc>
                <a:spcPct val="120000"/>
              </a:lnSpc>
              <a:defRPr/>
            </a:pPr>
            <a:r>
              <a:rPr lang="zh-TW" altLang="en-US" sz="1800" dirty="0">
                <a:latin typeface="+mn-lt"/>
                <a:ea typeface="+mn-ea"/>
                <a:cs typeface="+mn-ea"/>
                <a:sym typeface="+mn-lt"/>
              </a:rPr>
              <a:t>    修理员就是指那些纠正产品缺陷使其符合要求的人员</a:t>
            </a:r>
            <a:r>
              <a:rPr lang="en-US" altLang="zh-TW" sz="1800" dirty="0">
                <a:latin typeface="+mn-lt"/>
                <a:ea typeface="+mn-ea"/>
                <a:cs typeface="+mn-ea"/>
                <a:sym typeface="+mn-lt"/>
              </a:rPr>
              <a:t>,</a:t>
            </a:r>
            <a:r>
              <a:rPr lang="zh-TW" altLang="en-US" sz="1800" dirty="0">
                <a:latin typeface="+mn-lt"/>
                <a:ea typeface="+mn-ea"/>
                <a:cs typeface="+mn-ea"/>
                <a:sym typeface="+mn-lt"/>
              </a:rPr>
              <a:t>他们属于生产部管理</a:t>
            </a:r>
            <a:r>
              <a:rPr lang="en-US" altLang="zh-TW" sz="1800" dirty="0">
                <a:latin typeface="+mn-lt"/>
                <a:ea typeface="+mn-ea"/>
                <a:cs typeface="+mn-ea"/>
                <a:sym typeface="+mn-lt"/>
              </a:rPr>
              <a:t>.</a:t>
            </a:r>
            <a:r>
              <a:rPr lang="zh-TW" altLang="en-US" sz="1800" dirty="0">
                <a:latin typeface="+mn-lt"/>
                <a:ea typeface="+mn-ea"/>
                <a:cs typeface="+mn-ea"/>
                <a:sym typeface="+mn-lt"/>
              </a:rPr>
              <a:t>修理员在工作中所面对的全部是不良品</a:t>
            </a:r>
            <a:r>
              <a:rPr lang="en-US" altLang="zh-TW" sz="1800" dirty="0">
                <a:latin typeface="+mn-lt"/>
                <a:ea typeface="+mn-ea"/>
                <a:cs typeface="+mn-ea"/>
                <a:sym typeface="+mn-lt"/>
              </a:rPr>
              <a:t>,</a:t>
            </a:r>
            <a:r>
              <a:rPr lang="zh-TW" altLang="en-US" sz="1800" dirty="0">
                <a:latin typeface="+mn-lt"/>
                <a:ea typeface="+mn-ea"/>
                <a:cs typeface="+mn-ea"/>
                <a:sym typeface="+mn-lt"/>
              </a:rPr>
              <a:t>他在实施修理的过程中通过发现</a:t>
            </a:r>
            <a:r>
              <a:rPr lang="en-US" altLang="zh-TW" sz="1800" dirty="0">
                <a:latin typeface="+mn-lt"/>
                <a:ea typeface="+mn-ea"/>
                <a:cs typeface="+mn-ea"/>
                <a:sym typeface="+mn-lt"/>
              </a:rPr>
              <a:t>`</a:t>
            </a:r>
            <a:r>
              <a:rPr lang="zh-TW" altLang="en-US" sz="1800" dirty="0">
                <a:latin typeface="+mn-lt"/>
                <a:ea typeface="+mn-ea"/>
                <a:cs typeface="+mn-ea"/>
                <a:sym typeface="+mn-lt"/>
              </a:rPr>
              <a:t>寻找不良处所</a:t>
            </a:r>
            <a:r>
              <a:rPr lang="en-US" altLang="zh-TW" sz="1800" dirty="0">
                <a:latin typeface="+mn-lt"/>
                <a:ea typeface="+mn-ea"/>
                <a:cs typeface="+mn-ea"/>
                <a:sym typeface="+mn-lt"/>
              </a:rPr>
              <a:t>,</a:t>
            </a:r>
            <a:r>
              <a:rPr lang="zh-TW" altLang="en-US" sz="1800" dirty="0">
                <a:latin typeface="+mn-lt"/>
                <a:ea typeface="+mn-ea"/>
                <a:cs typeface="+mn-ea"/>
                <a:sym typeface="+mn-lt"/>
              </a:rPr>
              <a:t>采取纠正</a:t>
            </a:r>
            <a:r>
              <a:rPr lang="en-US" altLang="zh-TW" sz="1800" dirty="0">
                <a:latin typeface="+mn-lt"/>
                <a:ea typeface="+mn-ea"/>
                <a:cs typeface="+mn-ea"/>
                <a:sym typeface="+mn-lt"/>
              </a:rPr>
              <a:t>`</a:t>
            </a:r>
            <a:r>
              <a:rPr lang="zh-TW" altLang="en-US" sz="1800" dirty="0">
                <a:latin typeface="+mn-lt"/>
                <a:ea typeface="+mn-ea"/>
                <a:cs typeface="+mn-ea"/>
                <a:sym typeface="+mn-lt"/>
              </a:rPr>
              <a:t>修复措施等</a:t>
            </a:r>
            <a:r>
              <a:rPr lang="en-US" altLang="zh-TW" sz="1800" dirty="0">
                <a:latin typeface="+mn-lt"/>
                <a:ea typeface="+mn-ea"/>
                <a:cs typeface="+mn-ea"/>
                <a:sym typeface="+mn-lt"/>
              </a:rPr>
              <a:t>,</a:t>
            </a:r>
            <a:r>
              <a:rPr lang="zh-TW" altLang="en-US" sz="1800" dirty="0">
                <a:latin typeface="+mn-lt"/>
                <a:ea typeface="+mn-ea"/>
                <a:cs typeface="+mn-ea"/>
                <a:sym typeface="+mn-lt"/>
              </a:rPr>
              <a:t>对不良形成的全部过程比较熟悉</a:t>
            </a:r>
            <a:r>
              <a:rPr lang="en-US" altLang="zh-TW" sz="1800" dirty="0">
                <a:latin typeface="+mn-lt"/>
                <a:ea typeface="+mn-ea"/>
                <a:cs typeface="+mn-ea"/>
                <a:sym typeface="+mn-lt"/>
              </a:rPr>
              <a:t>,</a:t>
            </a:r>
            <a:r>
              <a:rPr lang="zh-TW" altLang="en-US" sz="1800" dirty="0">
                <a:latin typeface="+mn-lt"/>
                <a:ea typeface="+mn-ea"/>
                <a:cs typeface="+mn-ea"/>
                <a:sym typeface="+mn-lt"/>
              </a:rPr>
              <a:t>因而</a:t>
            </a:r>
            <a:r>
              <a:rPr lang="en-US" altLang="zh-TW" sz="1800" dirty="0">
                <a:latin typeface="+mn-lt"/>
                <a:ea typeface="+mn-ea"/>
                <a:cs typeface="+mn-ea"/>
                <a:sym typeface="+mn-lt"/>
              </a:rPr>
              <a:t>,</a:t>
            </a:r>
            <a:r>
              <a:rPr lang="zh-TW" altLang="en-US" sz="1800" dirty="0">
                <a:latin typeface="+mn-lt"/>
                <a:ea typeface="+mn-ea"/>
                <a:cs typeface="+mn-ea"/>
                <a:sym typeface="+mn-lt"/>
              </a:rPr>
              <a:t>最容易掌握生产技朮中的单项个案的本质</a:t>
            </a:r>
            <a:r>
              <a:rPr lang="en-US" altLang="zh-TW" sz="1800" dirty="0">
                <a:latin typeface="+mn-lt"/>
                <a:ea typeface="+mn-ea"/>
                <a:cs typeface="+mn-ea"/>
                <a:sym typeface="+mn-lt"/>
              </a:rPr>
              <a:t>.</a:t>
            </a:r>
            <a:r>
              <a:rPr lang="zh-TW" altLang="en-US" sz="1800" dirty="0">
                <a:latin typeface="+mn-lt"/>
                <a:ea typeface="+mn-ea"/>
                <a:cs typeface="+mn-ea"/>
                <a:sym typeface="+mn-lt"/>
              </a:rPr>
              <a:t>天天做</a:t>
            </a:r>
            <a:r>
              <a:rPr lang="en-US" altLang="zh-TW" sz="1800" dirty="0">
                <a:latin typeface="+mn-lt"/>
                <a:ea typeface="+mn-ea"/>
                <a:cs typeface="+mn-ea"/>
                <a:sym typeface="+mn-lt"/>
              </a:rPr>
              <a:t>`</a:t>
            </a:r>
            <a:r>
              <a:rPr lang="zh-TW" altLang="en-US" sz="1800" dirty="0">
                <a:latin typeface="+mn-lt"/>
                <a:ea typeface="+mn-ea"/>
                <a:cs typeface="+mn-ea"/>
                <a:sym typeface="+mn-lt"/>
              </a:rPr>
              <a:t>天天修</a:t>
            </a:r>
            <a:r>
              <a:rPr lang="en-US" altLang="zh-TW" sz="1800" dirty="0">
                <a:latin typeface="+mn-lt"/>
                <a:ea typeface="+mn-ea"/>
                <a:cs typeface="+mn-ea"/>
                <a:sym typeface="+mn-lt"/>
              </a:rPr>
              <a:t>,</a:t>
            </a:r>
            <a:r>
              <a:rPr lang="zh-TW" altLang="en-US" sz="1800" dirty="0">
                <a:latin typeface="+mn-lt"/>
                <a:ea typeface="+mn-ea"/>
                <a:cs typeface="+mn-ea"/>
                <a:sym typeface="+mn-lt"/>
              </a:rPr>
              <a:t>不了解才怪</a:t>
            </a:r>
            <a:r>
              <a:rPr lang="en-US" altLang="zh-TW" sz="1800" dirty="0">
                <a:latin typeface="+mn-lt"/>
                <a:ea typeface="+mn-ea"/>
                <a:cs typeface="+mn-ea"/>
                <a:sym typeface="+mn-lt"/>
              </a:rPr>
              <a:t>,</a:t>
            </a:r>
            <a:r>
              <a:rPr lang="zh-TW" altLang="en-US" sz="1800" dirty="0">
                <a:latin typeface="+mn-lt"/>
                <a:ea typeface="+mn-ea"/>
                <a:cs typeface="+mn-ea"/>
                <a:sym typeface="+mn-lt"/>
              </a:rPr>
              <a:t>坐这一点上讲</a:t>
            </a:r>
            <a:r>
              <a:rPr lang="en-US" altLang="zh-TW" sz="1800" dirty="0">
                <a:latin typeface="+mn-lt"/>
                <a:ea typeface="+mn-ea"/>
                <a:cs typeface="+mn-ea"/>
                <a:sym typeface="+mn-lt"/>
              </a:rPr>
              <a:t>,</a:t>
            </a:r>
            <a:r>
              <a:rPr lang="zh-TW" altLang="en-US" sz="1800" dirty="0">
                <a:latin typeface="+mn-lt"/>
                <a:ea typeface="+mn-ea"/>
                <a:cs typeface="+mn-ea"/>
                <a:sym typeface="+mn-lt"/>
              </a:rPr>
              <a:t>应该是</a:t>
            </a:r>
            <a:r>
              <a:rPr lang="en-US" altLang="zh-TW" sz="1800" dirty="0">
                <a:latin typeface="+mn-lt"/>
                <a:ea typeface="+mn-ea"/>
                <a:cs typeface="+mn-ea"/>
                <a:sym typeface="+mn-lt"/>
              </a:rPr>
              <a:t>PE</a:t>
            </a:r>
            <a:r>
              <a:rPr lang="zh-TW" altLang="en-US" sz="1800" dirty="0">
                <a:latin typeface="+mn-lt"/>
                <a:ea typeface="+mn-ea"/>
                <a:cs typeface="+mn-ea"/>
                <a:sym typeface="+mn-lt"/>
              </a:rPr>
              <a:t>人员非常羡慕的</a:t>
            </a:r>
            <a:r>
              <a:rPr lang="en-US" altLang="zh-TW" sz="1800" dirty="0">
                <a:latin typeface="+mn-lt"/>
                <a:ea typeface="+mn-ea"/>
                <a:cs typeface="+mn-ea"/>
                <a:sym typeface="+mn-lt"/>
              </a:rPr>
              <a:t>.</a:t>
            </a:r>
          </a:p>
          <a:p>
            <a:pPr eaLnBrk="1" hangingPunct="1">
              <a:lnSpc>
                <a:spcPct val="120000"/>
              </a:lnSpc>
              <a:defRPr/>
            </a:pPr>
            <a:r>
              <a:rPr lang="en-US" altLang="zh-TW" sz="1800" dirty="0">
                <a:latin typeface="+mn-lt"/>
                <a:ea typeface="+mn-ea"/>
                <a:cs typeface="+mn-ea"/>
                <a:sym typeface="+mn-lt"/>
              </a:rPr>
              <a:t>1)</a:t>
            </a:r>
            <a:r>
              <a:rPr lang="zh-TW" altLang="en-US" sz="1800" dirty="0">
                <a:latin typeface="+mn-lt"/>
                <a:ea typeface="+mn-ea"/>
                <a:cs typeface="+mn-ea"/>
                <a:sym typeface="+mn-lt"/>
              </a:rPr>
              <a:t>修理员与</a:t>
            </a:r>
            <a:r>
              <a:rPr lang="en-US" altLang="zh-TW" sz="1800" dirty="0">
                <a:latin typeface="+mn-lt"/>
                <a:ea typeface="+mn-ea"/>
                <a:cs typeface="+mn-ea"/>
                <a:sym typeface="+mn-lt"/>
              </a:rPr>
              <a:t>PE</a:t>
            </a:r>
            <a:r>
              <a:rPr lang="zh-TW" altLang="en-US" sz="1800" dirty="0">
                <a:latin typeface="+mn-lt"/>
                <a:ea typeface="+mn-ea"/>
                <a:cs typeface="+mn-ea"/>
                <a:sym typeface="+mn-lt"/>
              </a:rPr>
              <a:t>在生产中的羊联作用</a:t>
            </a:r>
            <a:r>
              <a:rPr lang="en-US" altLang="zh-TW" sz="1800" dirty="0">
                <a:latin typeface="+mn-lt"/>
                <a:ea typeface="+mn-ea"/>
                <a:cs typeface="+mn-ea"/>
                <a:sym typeface="+mn-lt"/>
              </a:rPr>
              <a:t>:</a:t>
            </a:r>
          </a:p>
        </p:txBody>
      </p:sp>
      <p:sp>
        <p:nvSpPr>
          <p:cNvPr id="5" name="文本框 4">
            <a:extLst>
              <a:ext uri="{FF2B5EF4-FFF2-40B4-BE49-F238E27FC236}">
                <a16:creationId xmlns:a16="http://schemas.microsoft.com/office/drawing/2014/main" id="{19C7DFB0-9851-4F5E-A2EF-51EF52E902F3}"/>
              </a:ext>
            </a:extLst>
          </p:cNvPr>
          <p:cNvSpPr txBox="1"/>
          <p:nvPr/>
        </p:nvSpPr>
        <p:spPr>
          <a:xfrm>
            <a:off x="4459697" y="186150"/>
            <a:ext cx="7154043" cy="699807"/>
          </a:xfrm>
          <a:prstGeom prst="rect">
            <a:avLst/>
          </a:prstGeom>
          <a:noFill/>
          <a:effectLst/>
        </p:spPr>
        <p:txBody>
          <a:bodyPr>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修理员是你的好帮手</a:t>
            </a:r>
            <a:endParaRPr lang="en-US" altLang="zh-CN" sz="3600" b="1" dirty="0">
              <a:gradFill flip="none" rotWithShape="1">
                <a:gsLst>
                  <a:gs pos="0">
                    <a:srgbClr val="04B5EC"/>
                  </a:gs>
                  <a:gs pos="100000">
                    <a:srgbClr val="00C88A"/>
                  </a:gs>
                </a:gsLst>
                <a:lin ang="0" scaled="1"/>
                <a:tileRect/>
              </a:gradFill>
              <a:latin typeface="+mn-lt"/>
              <a:ea typeface="+mn-ea"/>
              <a:cs typeface="+mn-ea"/>
              <a:sym typeface="+mn-lt"/>
            </a:endParaRP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22" name="Oval 2">
            <a:extLst>
              <a:ext uri="{FF2B5EF4-FFF2-40B4-BE49-F238E27FC236}">
                <a16:creationId xmlns:a16="http://schemas.microsoft.com/office/drawing/2014/main" id="{C8043364-3C53-4114-ACFE-A32838D40DC6}"/>
              </a:ext>
            </a:extLst>
          </p:cNvPr>
          <p:cNvSpPr>
            <a:spLocks noChangeArrowheads="1"/>
          </p:cNvSpPr>
          <p:nvPr/>
        </p:nvSpPr>
        <p:spPr bwMode="auto">
          <a:xfrm>
            <a:off x="2451100" y="936625"/>
            <a:ext cx="1366838" cy="1144588"/>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修理</a:t>
            </a:r>
          </a:p>
          <a:p>
            <a:pPr algn="ctr" eaLnBrk="1" hangingPunct="1">
              <a:lnSpc>
                <a:spcPct val="120000"/>
              </a:lnSpc>
              <a:defRPr/>
            </a:pPr>
            <a:r>
              <a:rPr lang="zh-TW" altLang="en-US" sz="1800">
                <a:cs typeface="+mn-ea"/>
                <a:sym typeface="+mn-lt"/>
              </a:rPr>
              <a:t>员</a:t>
            </a:r>
          </a:p>
        </p:txBody>
      </p:sp>
      <p:sp>
        <p:nvSpPr>
          <p:cNvPr id="133123" name="Oval 5">
            <a:extLst>
              <a:ext uri="{FF2B5EF4-FFF2-40B4-BE49-F238E27FC236}">
                <a16:creationId xmlns:a16="http://schemas.microsoft.com/office/drawing/2014/main" id="{C0DF5A86-6C62-41CA-9591-FBBD6AB086DC}"/>
              </a:ext>
            </a:extLst>
          </p:cNvPr>
          <p:cNvSpPr>
            <a:spLocks noChangeArrowheads="1"/>
          </p:cNvSpPr>
          <p:nvPr/>
        </p:nvSpPr>
        <p:spPr bwMode="auto">
          <a:xfrm>
            <a:off x="2451100" y="2359025"/>
            <a:ext cx="1366838" cy="1144588"/>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修理</a:t>
            </a:r>
          </a:p>
          <a:p>
            <a:pPr algn="ctr" eaLnBrk="1" hangingPunct="1">
              <a:lnSpc>
                <a:spcPct val="120000"/>
              </a:lnSpc>
              <a:defRPr/>
            </a:pPr>
            <a:r>
              <a:rPr lang="zh-TW" altLang="en-US" sz="1800">
                <a:cs typeface="+mn-ea"/>
                <a:sym typeface="+mn-lt"/>
              </a:rPr>
              <a:t>产品</a:t>
            </a:r>
          </a:p>
        </p:txBody>
      </p:sp>
      <p:sp>
        <p:nvSpPr>
          <p:cNvPr id="133124" name="Oval 6">
            <a:extLst>
              <a:ext uri="{FF2B5EF4-FFF2-40B4-BE49-F238E27FC236}">
                <a16:creationId xmlns:a16="http://schemas.microsoft.com/office/drawing/2014/main" id="{7366CBD1-88D0-469F-AE5E-0693EFC3E000}"/>
              </a:ext>
            </a:extLst>
          </p:cNvPr>
          <p:cNvSpPr>
            <a:spLocks noChangeArrowheads="1"/>
          </p:cNvSpPr>
          <p:nvPr/>
        </p:nvSpPr>
        <p:spPr bwMode="auto">
          <a:xfrm>
            <a:off x="2451100" y="4022725"/>
            <a:ext cx="1366838" cy="1144588"/>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修理</a:t>
            </a:r>
          </a:p>
          <a:p>
            <a:pPr algn="ctr" eaLnBrk="1" hangingPunct="1">
              <a:lnSpc>
                <a:spcPct val="120000"/>
              </a:lnSpc>
              <a:defRPr/>
            </a:pPr>
            <a:r>
              <a:rPr lang="zh-TW" altLang="en-US" sz="1800">
                <a:cs typeface="+mn-ea"/>
                <a:sym typeface="+mn-lt"/>
              </a:rPr>
              <a:t>报表</a:t>
            </a:r>
          </a:p>
        </p:txBody>
      </p:sp>
      <p:sp>
        <p:nvSpPr>
          <p:cNvPr id="133125" name="Oval 7">
            <a:extLst>
              <a:ext uri="{FF2B5EF4-FFF2-40B4-BE49-F238E27FC236}">
                <a16:creationId xmlns:a16="http://schemas.microsoft.com/office/drawing/2014/main" id="{05A66A64-0999-44F1-86ED-5C93FB3AA182}"/>
              </a:ext>
            </a:extLst>
          </p:cNvPr>
          <p:cNvSpPr>
            <a:spLocks noChangeArrowheads="1"/>
          </p:cNvSpPr>
          <p:nvPr/>
        </p:nvSpPr>
        <p:spPr bwMode="auto">
          <a:xfrm>
            <a:off x="2393950" y="7800975"/>
            <a:ext cx="1366838" cy="1144588"/>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点</a:t>
            </a:r>
          </a:p>
        </p:txBody>
      </p:sp>
      <p:sp>
        <p:nvSpPr>
          <p:cNvPr id="133126" name="Oval 8">
            <a:extLst>
              <a:ext uri="{FF2B5EF4-FFF2-40B4-BE49-F238E27FC236}">
                <a16:creationId xmlns:a16="http://schemas.microsoft.com/office/drawing/2014/main" id="{F700A804-929F-4CDD-9074-2613E64827BF}"/>
              </a:ext>
            </a:extLst>
          </p:cNvPr>
          <p:cNvSpPr>
            <a:spLocks noChangeArrowheads="1"/>
          </p:cNvSpPr>
          <p:nvPr/>
        </p:nvSpPr>
        <p:spPr bwMode="auto">
          <a:xfrm>
            <a:off x="12882563" y="7697788"/>
            <a:ext cx="1366837" cy="1143000"/>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面</a:t>
            </a:r>
          </a:p>
        </p:txBody>
      </p:sp>
      <p:sp>
        <p:nvSpPr>
          <p:cNvPr id="133127" name="Oval 9">
            <a:extLst>
              <a:ext uri="{FF2B5EF4-FFF2-40B4-BE49-F238E27FC236}">
                <a16:creationId xmlns:a16="http://schemas.microsoft.com/office/drawing/2014/main" id="{1616B538-0C08-4EE7-B7D0-922B90725927}"/>
              </a:ext>
            </a:extLst>
          </p:cNvPr>
          <p:cNvSpPr>
            <a:spLocks noChangeArrowheads="1"/>
          </p:cNvSpPr>
          <p:nvPr/>
        </p:nvSpPr>
        <p:spPr bwMode="auto">
          <a:xfrm>
            <a:off x="12939713" y="4022725"/>
            <a:ext cx="1366837" cy="1144588"/>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解决</a:t>
            </a:r>
          </a:p>
          <a:p>
            <a:pPr algn="ctr" eaLnBrk="1" hangingPunct="1">
              <a:lnSpc>
                <a:spcPct val="120000"/>
              </a:lnSpc>
              <a:defRPr/>
            </a:pPr>
            <a:r>
              <a:rPr lang="zh-TW" altLang="en-US" sz="1800">
                <a:cs typeface="+mn-ea"/>
                <a:sym typeface="+mn-lt"/>
              </a:rPr>
              <a:t>问题</a:t>
            </a:r>
          </a:p>
        </p:txBody>
      </p:sp>
      <p:sp>
        <p:nvSpPr>
          <p:cNvPr id="133128" name="Oval 10">
            <a:extLst>
              <a:ext uri="{FF2B5EF4-FFF2-40B4-BE49-F238E27FC236}">
                <a16:creationId xmlns:a16="http://schemas.microsoft.com/office/drawing/2014/main" id="{27B7AEFA-6750-4126-88F8-B8A5D0F34229}"/>
              </a:ext>
            </a:extLst>
          </p:cNvPr>
          <p:cNvSpPr>
            <a:spLocks noChangeArrowheads="1"/>
          </p:cNvSpPr>
          <p:nvPr/>
        </p:nvSpPr>
        <p:spPr bwMode="auto">
          <a:xfrm>
            <a:off x="12825413" y="2254250"/>
            <a:ext cx="1368425" cy="1249363"/>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督导</a:t>
            </a:r>
          </a:p>
          <a:p>
            <a:pPr algn="ctr" eaLnBrk="1" hangingPunct="1">
              <a:lnSpc>
                <a:spcPct val="120000"/>
              </a:lnSpc>
              <a:defRPr/>
            </a:pPr>
            <a:r>
              <a:rPr lang="zh-TW" altLang="en-US" sz="1800">
                <a:cs typeface="+mn-ea"/>
                <a:sym typeface="+mn-lt"/>
              </a:rPr>
              <a:t>工程</a:t>
            </a:r>
          </a:p>
        </p:txBody>
      </p:sp>
      <p:sp>
        <p:nvSpPr>
          <p:cNvPr id="133129" name="Oval 11">
            <a:extLst>
              <a:ext uri="{FF2B5EF4-FFF2-40B4-BE49-F238E27FC236}">
                <a16:creationId xmlns:a16="http://schemas.microsoft.com/office/drawing/2014/main" id="{05AA1CDC-8B95-4D4A-8C62-69D4C018CC48}"/>
              </a:ext>
            </a:extLst>
          </p:cNvPr>
          <p:cNvSpPr>
            <a:spLocks noChangeArrowheads="1"/>
          </p:cNvSpPr>
          <p:nvPr/>
        </p:nvSpPr>
        <p:spPr bwMode="auto">
          <a:xfrm>
            <a:off x="12825413" y="885825"/>
            <a:ext cx="1368425" cy="1144588"/>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1800">
                <a:cs typeface="+mn-ea"/>
                <a:sym typeface="+mn-lt"/>
              </a:rPr>
              <a:t>PE</a:t>
            </a:r>
          </a:p>
        </p:txBody>
      </p:sp>
      <p:sp>
        <p:nvSpPr>
          <p:cNvPr id="133130" name="AutoShape 12">
            <a:extLst>
              <a:ext uri="{FF2B5EF4-FFF2-40B4-BE49-F238E27FC236}">
                <a16:creationId xmlns:a16="http://schemas.microsoft.com/office/drawing/2014/main" id="{FD3B1142-E3B7-42A5-BD5C-02EE5B32BC11}"/>
              </a:ext>
            </a:extLst>
          </p:cNvPr>
          <p:cNvSpPr>
            <a:spLocks noChangeArrowheads="1"/>
          </p:cNvSpPr>
          <p:nvPr/>
        </p:nvSpPr>
        <p:spPr bwMode="auto">
          <a:xfrm>
            <a:off x="6783388" y="930275"/>
            <a:ext cx="3762375" cy="623888"/>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制造过程</a:t>
            </a:r>
          </a:p>
        </p:txBody>
      </p:sp>
      <p:sp>
        <p:nvSpPr>
          <p:cNvPr id="133131" name="AutoShape 13">
            <a:extLst>
              <a:ext uri="{FF2B5EF4-FFF2-40B4-BE49-F238E27FC236}">
                <a16:creationId xmlns:a16="http://schemas.microsoft.com/office/drawing/2014/main" id="{95CA8C70-6471-4F6B-A53B-36C1EB6E1553}"/>
              </a:ext>
            </a:extLst>
          </p:cNvPr>
          <p:cNvSpPr>
            <a:spLocks noChangeArrowheads="1"/>
          </p:cNvSpPr>
          <p:nvPr/>
        </p:nvSpPr>
        <p:spPr bwMode="auto">
          <a:xfrm>
            <a:off x="6783388" y="1943100"/>
            <a:ext cx="3762375" cy="623888"/>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工程技朮</a:t>
            </a:r>
          </a:p>
        </p:txBody>
      </p:sp>
      <p:sp>
        <p:nvSpPr>
          <p:cNvPr id="133132" name="AutoShape 15">
            <a:extLst>
              <a:ext uri="{FF2B5EF4-FFF2-40B4-BE49-F238E27FC236}">
                <a16:creationId xmlns:a16="http://schemas.microsoft.com/office/drawing/2014/main" id="{AED4EEB3-E937-4BD5-B6C2-E9FFC54318D2}"/>
              </a:ext>
            </a:extLst>
          </p:cNvPr>
          <p:cNvSpPr>
            <a:spLocks noChangeArrowheads="1"/>
          </p:cNvSpPr>
          <p:nvPr/>
        </p:nvSpPr>
        <p:spPr bwMode="auto">
          <a:xfrm>
            <a:off x="6669088" y="3295650"/>
            <a:ext cx="3762375" cy="623888"/>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排除问题</a:t>
            </a:r>
          </a:p>
        </p:txBody>
      </p:sp>
      <p:sp>
        <p:nvSpPr>
          <p:cNvPr id="133133" name="AutoShape 16">
            <a:extLst>
              <a:ext uri="{FF2B5EF4-FFF2-40B4-BE49-F238E27FC236}">
                <a16:creationId xmlns:a16="http://schemas.microsoft.com/office/drawing/2014/main" id="{15299942-26C8-4478-AF11-45398B062A0A}"/>
              </a:ext>
            </a:extLst>
          </p:cNvPr>
          <p:cNvSpPr>
            <a:spLocks noChangeArrowheads="1"/>
          </p:cNvSpPr>
          <p:nvPr/>
        </p:nvSpPr>
        <p:spPr bwMode="auto">
          <a:xfrm>
            <a:off x="6669088" y="4646613"/>
            <a:ext cx="3989387" cy="625475"/>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顺利生产</a:t>
            </a:r>
          </a:p>
        </p:txBody>
      </p:sp>
      <p:sp>
        <p:nvSpPr>
          <p:cNvPr id="133134" name="AutoShape 17">
            <a:extLst>
              <a:ext uri="{FF2B5EF4-FFF2-40B4-BE49-F238E27FC236}">
                <a16:creationId xmlns:a16="http://schemas.microsoft.com/office/drawing/2014/main" id="{70BD0379-D149-4D4D-911F-9ED84F2AE4BA}"/>
              </a:ext>
            </a:extLst>
          </p:cNvPr>
          <p:cNvSpPr>
            <a:spLocks noChangeArrowheads="1"/>
          </p:cNvSpPr>
          <p:nvPr/>
        </p:nvSpPr>
        <p:spPr bwMode="auto">
          <a:xfrm>
            <a:off x="5357813" y="6345238"/>
            <a:ext cx="6383337" cy="831850"/>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解决生产中的所有不良</a:t>
            </a:r>
          </a:p>
        </p:txBody>
      </p:sp>
      <p:sp>
        <p:nvSpPr>
          <p:cNvPr id="133135" name="AutoShape 19">
            <a:extLst>
              <a:ext uri="{FF2B5EF4-FFF2-40B4-BE49-F238E27FC236}">
                <a16:creationId xmlns:a16="http://schemas.microsoft.com/office/drawing/2014/main" id="{7FDAC0C1-4BA7-426A-811E-6590075FB13D}"/>
              </a:ext>
            </a:extLst>
          </p:cNvPr>
          <p:cNvSpPr>
            <a:spLocks noChangeArrowheads="1"/>
          </p:cNvSpPr>
          <p:nvPr/>
        </p:nvSpPr>
        <p:spPr bwMode="auto">
          <a:xfrm>
            <a:off x="12312650" y="5305425"/>
            <a:ext cx="2508250" cy="831850"/>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解决系统的</a:t>
            </a:r>
          </a:p>
          <a:p>
            <a:pPr algn="ctr" eaLnBrk="1" hangingPunct="1">
              <a:lnSpc>
                <a:spcPct val="120000"/>
              </a:lnSpc>
              <a:defRPr/>
            </a:pPr>
            <a:r>
              <a:rPr lang="zh-TW" altLang="en-US" sz="1800">
                <a:cs typeface="+mn-ea"/>
                <a:sym typeface="+mn-lt"/>
              </a:rPr>
              <a:t>生产不良</a:t>
            </a:r>
          </a:p>
        </p:txBody>
      </p:sp>
      <p:sp>
        <p:nvSpPr>
          <p:cNvPr id="133136" name="AutoShape 20">
            <a:extLst>
              <a:ext uri="{FF2B5EF4-FFF2-40B4-BE49-F238E27FC236}">
                <a16:creationId xmlns:a16="http://schemas.microsoft.com/office/drawing/2014/main" id="{7C0E41A3-2CC7-4E93-8067-59CC625EE7C0}"/>
              </a:ext>
            </a:extLst>
          </p:cNvPr>
          <p:cNvSpPr>
            <a:spLocks noChangeArrowheads="1"/>
          </p:cNvSpPr>
          <p:nvPr/>
        </p:nvSpPr>
        <p:spPr bwMode="auto">
          <a:xfrm>
            <a:off x="1822450" y="5305425"/>
            <a:ext cx="2851150" cy="935038"/>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解决具体的</a:t>
            </a:r>
          </a:p>
          <a:p>
            <a:pPr algn="ctr" eaLnBrk="1" hangingPunct="1">
              <a:lnSpc>
                <a:spcPct val="120000"/>
              </a:lnSpc>
              <a:defRPr/>
            </a:pPr>
            <a:r>
              <a:rPr lang="zh-TW" altLang="en-US" sz="1800">
                <a:cs typeface="+mn-ea"/>
                <a:sym typeface="+mn-lt"/>
              </a:rPr>
              <a:t>产品不良</a:t>
            </a:r>
          </a:p>
        </p:txBody>
      </p:sp>
      <p:grpSp>
        <p:nvGrpSpPr>
          <p:cNvPr id="92177" name="Group 23">
            <a:extLst>
              <a:ext uri="{FF2B5EF4-FFF2-40B4-BE49-F238E27FC236}">
                <a16:creationId xmlns:a16="http://schemas.microsoft.com/office/drawing/2014/main" id="{5794F530-4901-4541-895F-1CCC448DC8D1}"/>
              </a:ext>
            </a:extLst>
          </p:cNvPr>
          <p:cNvGrpSpPr>
            <a:grpSpLocks/>
          </p:cNvGrpSpPr>
          <p:nvPr/>
        </p:nvGrpSpPr>
        <p:grpSpPr bwMode="auto">
          <a:xfrm>
            <a:off x="6099175" y="7177088"/>
            <a:ext cx="4902200" cy="1662112"/>
            <a:chOff x="1824" y="3361"/>
            <a:chExt cx="2064" cy="767"/>
          </a:xfrm>
        </p:grpSpPr>
        <p:sp>
          <p:nvSpPr>
            <p:cNvPr id="133154" name="AutoShape 14">
              <a:extLst>
                <a:ext uri="{FF2B5EF4-FFF2-40B4-BE49-F238E27FC236}">
                  <a16:creationId xmlns:a16="http://schemas.microsoft.com/office/drawing/2014/main" id="{A52913DB-88B5-4C89-96C4-7661C65D9087}"/>
                </a:ext>
              </a:extLst>
            </p:cNvPr>
            <p:cNvSpPr>
              <a:spLocks noChangeArrowheads="1"/>
            </p:cNvSpPr>
            <p:nvPr/>
          </p:nvSpPr>
          <p:spPr bwMode="auto">
            <a:xfrm>
              <a:off x="1824" y="3552"/>
              <a:ext cx="2064" cy="576"/>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anchor="ctr"/>
            <a:lstStyle/>
            <a:p>
              <a:pPr eaLnBrk="1" hangingPunct="1">
                <a:lnSpc>
                  <a:spcPct val="120000"/>
                </a:lnSpc>
                <a:defRPr/>
              </a:pPr>
              <a:endParaRPr lang="zh-CN" altLang="en-US" sz="1800">
                <a:cs typeface="+mn-ea"/>
                <a:sym typeface="+mn-lt"/>
              </a:endParaRPr>
            </a:p>
          </p:txBody>
        </p:sp>
        <p:grpSp>
          <p:nvGrpSpPr>
            <p:cNvPr id="92196" name="Group 22">
              <a:extLst>
                <a:ext uri="{FF2B5EF4-FFF2-40B4-BE49-F238E27FC236}">
                  <a16:creationId xmlns:a16="http://schemas.microsoft.com/office/drawing/2014/main" id="{F622681E-4129-4BD1-B638-F5AB72EAFC54}"/>
                </a:ext>
              </a:extLst>
            </p:cNvPr>
            <p:cNvGrpSpPr>
              <a:grpSpLocks/>
            </p:cNvGrpSpPr>
            <p:nvPr/>
          </p:nvGrpSpPr>
          <p:grpSpPr bwMode="auto">
            <a:xfrm>
              <a:off x="2064" y="3361"/>
              <a:ext cx="1584" cy="671"/>
              <a:chOff x="2064" y="3313"/>
              <a:chExt cx="1584" cy="671"/>
            </a:xfrm>
          </p:grpSpPr>
          <p:sp>
            <p:nvSpPr>
              <p:cNvPr id="133156" name="AutoShape 18">
                <a:extLst>
                  <a:ext uri="{FF2B5EF4-FFF2-40B4-BE49-F238E27FC236}">
                    <a16:creationId xmlns:a16="http://schemas.microsoft.com/office/drawing/2014/main" id="{2C67489D-ECC2-4060-8D31-9210C41B22E2}"/>
                  </a:ext>
                </a:extLst>
              </p:cNvPr>
              <p:cNvSpPr>
                <a:spLocks noChangeArrowheads="1"/>
              </p:cNvSpPr>
              <p:nvPr/>
            </p:nvSpPr>
            <p:spPr bwMode="auto">
              <a:xfrm>
                <a:off x="2064" y="3696"/>
                <a:ext cx="1584" cy="288"/>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anchor="ctr"/>
              <a:lstStyle/>
              <a:p>
                <a:pPr algn="ctr" eaLnBrk="1" hangingPunct="1">
                  <a:lnSpc>
                    <a:spcPct val="120000"/>
                  </a:lnSpc>
                  <a:defRPr/>
                </a:pPr>
                <a:r>
                  <a:rPr lang="zh-TW" altLang="en-US" sz="1800">
                    <a:cs typeface="+mn-ea"/>
                    <a:sym typeface="+mn-lt"/>
                  </a:rPr>
                  <a:t>基础              根本</a:t>
                </a:r>
              </a:p>
            </p:txBody>
          </p:sp>
          <p:sp>
            <p:nvSpPr>
              <p:cNvPr id="133157" name="Oval 21">
                <a:extLst>
                  <a:ext uri="{FF2B5EF4-FFF2-40B4-BE49-F238E27FC236}">
                    <a16:creationId xmlns:a16="http://schemas.microsoft.com/office/drawing/2014/main" id="{702C6C05-29DA-4AF4-BB3E-E03CA22C89D0}"/>
                  </a:ext>
                </a:extLst>
              </p:cNvPr>
              <p:cNvSpPr>
                <a:spLocks noChangeArrowheads="1"/>
              </p:cNvSpPr>
              <p:nvPr/>
            </p:nvSpPr>
            <p:spPr bwMode="auto">
              <a:xfrm>
                <a:off x="2580" y="3313"/>
                <a:ext cx="576" cy="528"/>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anchor="ctr"/>
              <a:lstStyle/>
              <a:p>
                <a:pPr algn="ctr" eaLnBrk="1" hangingPunct="1">
                  <a:lnSpc>
                    <a:spcPct val="120000"/>
                  </a:lnSpc>
                  <a:defRPr/>
                </a:pPr>
                <a:r>
                  <a:rPr lang="zh-TW" altLang="en-US" sz="1800">
                    <a:cs typeface="+mn-ea"/>
                    <a:sym typeface="+mn-lt"/>
                  </a:rPr>
                  <a:t>依存</a:t>
                </a:r>
              </a:p>
            </p:txBody>
          </p:sp>
        </p:grpSp>
      </p:grpSp>
      <p:sp>
        <p:nvSpPr>
          <p:cNvPr id="133138" name="Line 24">
            <a:extLst>
              <a:ext uri="{FF2B5EF4-FFF2-40B4-BE49-F238E27FC236}">
                <a16:creationId xmlns:a16="http://schemas.microsoft.com/office/drawing/2014/main" id="{FEEFD4A7-7618-4050-A4DE-D3C47D6724AE}"/>
              </a:ext>
            </a:extLst>
          </p:cNvPr>
          <p:cNvSpPr>
            <a:spLocks noChangeShapeType="1"/>
          </p:cNvSpPr>
          <p:nvPr/>
        </p:nvSpPr>
        <p:spPr bwMode="auto">
          <a:xfrm>
            <a:off x="3133725" y="1735138"/>
            <a:ext cx="0" cy="623887"/>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33139" name="Line 25">
            <a:extLst>
              <a:ext uri="{FF2B5EF4-FFF2-40B4-BE49-F238E27FC236}">
                <a16:creationId xmlns:a16="http://schemas.microsoft.com/office/drawing/2014/main" id="{B25273F1-6922-4503-A391-1EDA3CFC210F}"/>
              </a:ext>
            </a:extLst>
          </p:cNvPr>
          <p:cNvSpPr>
            <a:spLocks noChangeShapeType="1"/>
          </p:cNvSpPr>
          <p:nvPr/>
        </p:nvSpPr>
        <p:spPr bwMode="auto">
          <a:xfrm>
            <a:off x="3760788" y="8424863"/>
            <a:ext cx="2736850"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33140" name="Line 26">
            <a:extLst>
              <a:ext uri="{FF2B5EF4-FFF2-40B4-BE49-F238E27FC236}">
                <a16:creationId xmlns:a16="http://schemas.microsoft.com/office/drawing/2014/main" id="{21D1A1F2-9E2C-4AD2-A674-793880D1C0EC}"/>
              </a:ext>
            </a:extLst>
          </p:cNvPr>
          <p:cNvSpPr>
            <a:spLocks noChangeShapeType="1"/>
          </p:cNvSpPr>
          <p:nvPr/>
        </p:nvSpPr>
        <p:spPr bwMode="auto">
          <a:xfrm>
            <a:off x="3133725" y="3503613"/>
            <a:ext cx="0" cy="519112"/>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33141" name="Line 27">
            <a:extLst>
              <a:ext uri="{FF2B5EF4-FFF2-40B4-BE49-F238E27FC236}">
                <a16:creationId xmlns:a16="http://schemas.microsoft.com/office/drawing/2014/main" id="{ED0D324B-C6B5-4730-A64E-C1EF4DE250AE}"/>
              </a:ext>
            </a:extLst>
          </p:cNvPr>
          <p:cNvSpPr>
            <a:spLocks noChangeShapeType="1"/>
          </p:cNvSpPr>
          <p:nvPr/>
        </p:nvSpPr>
        <p:spPr bwMode="auto">
          <a:xfrm>
            <a:off x="3076575" y="4784725"/>
            <a:ext cx="0" cy="52070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33142" name="Line 28">
            <a:extLst>
              <a:ext uri="{FF2B5EF4-FFF2-40B4-BE49-F238E27FC236}">
                <a16:creationId xmlns:a16="http://schemas.microsoft.com/office/drawing/2014/main" id="{FBEAAE2F-62C8-458A-974A-E7C01B008461}"/>
              </a:ext>
            </a:extLst>
          </p:cNvPr>
          <p:cNvSpPr>
            <a:spLocks noChangeShapeType="1"/>
          </p:cNvSpPr>
          <p:nvPr/>
        </p:nvSpPr>
        <p:spPr bwMode="auto">
          <a:xfrm>
            <a:off x="13509625" y="1735138"/>
            <a:ext cx="0" cy="519112"/>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33143" name="Line 29">
            <a:extLst>
              <a:ext uri="{FF2B5EF4-FFF2-40B4-BE49-F238E27FC236}">
                <a16:creationId xmlns:a16="http://schemas.microsoft.com/office/drawing/2014/main" id="{B3939B56-A193-4357-B88E-E17D3EA199A1}"/>
              </a:ext>
            </a:extLst>
          </p:cNvPr>
          <p:cNvSpPr>
            <a:spLocks noChangeShapeType="1"/>
          </p:cNvSpPr>
          <p:nvPr/>
        </p:nvSpPr>
        <p:spPr bwMode="auto">
          <a:xfrm>
            <a:off x="13623925" y="3503613"/>
            <a:ext cx="0" cy="519112"/>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33144" name="Line 30">
            <a:extLst>
              <a:ext uri="{FF2B5EF4-FFF2-40B4-BE49-F238E27FC236}">
                <a16:creationId xmlns:a16="http://schemas.microsoft.com/office/drawing/2014/main" id="{C0B4AB80-9637-441D-B04D-D19D73BFF62C}"/>
              </a:ext>
            </a:extLst>
          </p:cNvPr>
          <p:cNvSpPr>
            <a:spLocks noChangeShapeType="1"/>
          </p:cNvSpPr>
          <p:nvPr/>
        </p:nvSpPr>
        <p:spPr bwMode="auto">
          <a:xfrm>
            <a:off x="13566775" y="4784725"/>
            <a:ext cx="0" cy="52070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33145" name="Line 31">
            <a:extLst>
              <a:ext uri="{FF2B5EF4-FFF2-40B4-BE49-F238E27FC236}">
                <a16:creationId xmlns:a16="http://schemas.microsoft.com/office/drawing/2014/main" id="{85F4A8D3-D016-4881-BD4D-DDB54BFE02FE}"/>
              </a:ext>
            </a:extLst>
          </p:cNvPr>
          <p:cNvSpPr>
            <a:spLocks noChangeShapeType="1"/>
          </p:cNvSpPr>
          <p:nvPr/>
        </p:nvSpPr>
        <p:spPr bwMode="auto">
          <a:xfrm flipH="1">
            <a:off x="10488613" y="8321675"/>
            <a:ext cx="2279650"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33146" name="Line 32">
            <a:extLst>
              <a:ext uri="{FF2B5EF4-FFF2-40B4-BE49-F238E27FC236}">
                <a16:creationId xmlns:a16="http://schemas.microsoft.com/office/drawing/2014/main" id="{D5B20AAC-5535-4938-A68B-484B9037953E}"/>
              </a:ext>
            </a:extLst>
          </p:cNvPr>
          <p:cNvSpPr>
            <a:spLocks noChangeShapeType="1"/>
          </p:cNvSpPr>
          <p:nvPr/>
        </p:nvSpPr>
        <p:spPr bwMode="auto">
          <a:xfrm>
            <a:off x="3190875" y="6240463"/>
            <a:ext cx="2166938" cy="728662"/>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33147" name="Line 33">
            <a:extLst>
              <a:ext uri="{FF2B5EF4-FFF2-40B4-BE49-F238E27FC236}">
                <a16:creationId xmlns:a16="http://schemas.microsoft.com/office/drawing/2014/main" id="{C1542963-9940-4A93-84CA-A24E0C698D62}"/>
              </a:ext>
            </a:extLst>
          </p:cNvPr>
          <p:cNvSpPr>
            <a:spLocks noChangeShapeType="1"/>
          </p:cNvSpPr>
          <p:nvPr/>
        </p:nvSpPr>
        <p:spPr bwMode="auto">
          <a:xfrm flipH="1">
            <a:off x="11742738" y="6137275"/>
            <a:ext cx="1709737" cy="727075"/>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33148" name="Line 34">
            <a:extLst>
              <a:ext uri="{FF2B5EF4-FFF2-40B4-BE49-F238E27FC236}">
                <a16:creationId xmlns:a16="http://schemas.microsoft.com/office/drawing/2014/main" id="{EAFA2761-1141-469E-9F94-AA650025A0B3}"/>
              </a:ext>
            </a:extLst>
          </p:cNvPr>
          <p:cNvSpPr>
            <a:spLocks noChangeShapeType="1"/>
          </p:cNvSpPr>
          <p:nvPr/>
        </p:nvSpPr>
        <p:spPr bwMode="auto">
          <a:xfrm>
            <a:off x="13452475" y="6137275"/>
            <a:ext cx="0" cy="1560513"/>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33149" name="Line 35">
            <a:extLst>
              <a:ext uri="{FF2B5EF4-FFF2-40B4-BE49-F238E27FC236}">
                <a16:creationId xmlns:a16="http://schemas.microsoft.com/office/drawing/2014/main" id="{3023BA04-0544-44AB-BA8A-B299431B3D03}"/>
              </a:ext>
            </a:extLst>
          </p:cNvPr>
          <p:cNvSpPr>
            <a:spLocks noChangeShapeType="1"/>
          </p:cNvSpPr>
          <p:nvPr/>
        </p:nvSpPr>
        <p:spPr bwMode="auto">
          <a:xfrm>
            <a:off x="3190875" y="6345238"/>
            <a:ext cx="0" cy="1455737"/>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33150" name="Line 36">
            <a:extLst>
              <a:ext uri="{FF2B5EF4-FFF2-40B4-BE49-F238E27FC236}">
                <a16:creationId xmlns:a16="http://schemas.microsoft.com/office/drawing/2014/main" id="{1E2267D0-E4DB-420D-A218-A77EBCC476D6}"/>
              </a:ext>
            </a:extLst>
          </p:cNvPr>
          <p:cNvSpPr>
            <a:spLocks noChangeShapeType="1"/>
          </p:cNvSpPr>
          <p:nvPr/>
        </p:nvSpPr>
        <p:spPr bwMode="auto">
          <a:xfrm flipV="1">
            <a:off x="8550275" y="4889500"/>
            <a:ext cx="0" cy="1350963"/>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33151" name="Line 37">
            <a:extLst>
              <a:ext uri="{FF2B5EF4-FFF2-40B4-BE49-F238E27FC236}">
                <a16:creationId xmlns:a16="http://schemas.microsoft.com/office/drawing/2014/main" id="{B1D1C7EE-2D9F-44A0-A780-A9901EE2DA3C}"/>
              </a:ext>
            </a:extLst>
          </p:cNvPr>
          <p:cNvSpPr>
            <a:spLocks noChangeShapeType="1"/>
          </p:cNvSpPr>
          <p:nvPr/>
        </p:nvSpPr>
        <p:spPr bwMode="auto">
          <a:xfrm>
            <a:off x="8607425" y="2566988"/>
            <a:ext cx="0" cy="728662"/>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33152" name="Line 38">
            <a:extLst>
              <a:ext uri="{FF2B5EF4-FFF2-40B4-BE49-F238E27FC236}">
                <a16:creationId xmlns:a16="http://schemas.microsoft.com/office/drawing/2014/main" id="{335C610A-CBA1-4BF0-AFD8-EADCA73D310B}"/>
              </a:ext>
            </a:extLst>
          </p:cNvPr>
          <p:cNvSpPr>
            <a:spLocks noChangeShapeType="1"/>
          </p:cNvSpPr>
          <p:nvPr/>
        </p:nvSpPr>
        <p:spPr bwMode="auto">
          <a:xfrm>
            <a:off x="8607425" y="3919538"/>
            <a:ext cx="0" cy="727075"/>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33153" name="Line 39">
            <a:extLst>
              <a:ext uri="{FF2B5EF4-FFF2-40B4-BE49-F238E27FC236}">
                <a16:creationId xmlns:a16="http://schemas.microsoft.com/office/drawing/2014/main" id="{790151D7-E10D-4F65-8190-A00F625E6333}"/>
              </a:ext>
            </a:extLst>
          </p:cNvPr>
          <p:cNvSpPr>
            <a:spLocks noChangeShapeType="1"/>
          </p:cNvSpPr>
          <p:nvPr/>
        </p:nvSpPr>
        <p:spPr bwMode="auto">
          <a:xfrm>
            <a:off x="8607425" y="1319213"/>
            <a:ext cx="0" cy="623887"/>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9" name="文本框 38">
            <a:extLst>
              <a:ext uri="{FF2B5EF4-FFF2-40B4-BE49-F238E27FC236}">
                <a16:creationId xmlns:a16="http://schemas.microsoft.com/office/drawing/2014/main" id="{974F7720-2AED-44CF-8E38-8A6973B12C8E}"/>
              </a:ext>
            </a:extLst>
          </p:cNvPr>
          <p:cNvSpPr txBox="1"/>
          <p:nvPr/>
        </p:nvSpPr>
        <p:spPr>
          <a:xfrm>
            <a:off x="4459697" y="186150"/>
            <a:ext cx="7154043" cy="699807"/>
          </a:xfrm>
          <a:prstGeom prst="rect">
            <a:avLst/>
          </a:prstGeom>
          <a:noFill/>
          <a:effectLst/>
        </p:spPr>
        <p:txBody>
          <a:bodyPr>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修理员是你的好帮手</a:t>
            </a:r>
            <a:endParaRPr lang="en-US" altLang="zh-CN" sz="3600" b="1" dirty="0">
              <a:gradFill flip="none" rotWithShape="1">
                <a:gsLst>
                  <a:gs pos="0">
                    <a:srgbClr val="04B5EC"/>
                  </a:gs>
                  <a:gs pos="100000">
                    <a:srgbClr val="00C88A"/>
                  </a:gs>
                </a:gsLst>
                <a:lin ang="0" scaled="1"/>
                <a:tileRect/>
              </a:gradFill>
              <a:latin typeface="+mn-lt"/>
              <a:ea typeface="+mn-ea"/>
              <a:cs typeface="+mn-ea"/>
              <a:sym typeface="+mn-lt"/>
            </a:endParaRP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9"/>
                                        </p:tgtEl>
                                        <p:attrNameLst>
                                          <p:attrName>style.visibility</p:attrName>
                                        </p:attrNameLst>
                                      </p:cBhvr>
                                      <p:to>
                                        <p:strVal val="visible"/>
                                      </p:to>
                                    </p:set>
                                    <p:anim calcmode="lin" valueType="num">
                                      <p:cBhvr>
                                        <p:cTn id="7" dur="500" fill="hold"/>
                                        <p:tgtEl>
                                          <p:spTgt spid="39"/>
                                        </p:tgtEl>
                                        <p:attrNameLst>
                                          <p:attrName>ppt_w</p:attrName>
                                        </p:attrNameLst>
                                      </p:cBhvr>
                                      <p:tavLst>
                                        <p:tav tm="0">
                                          <p:val>
                                            <p:fltVal val="0"/>
                                          </p:val>
                                        </p:tav>
                                        <p:tav tm="100000">
                                          <p:val>
                                            <p:strVal val="#ppt_w"/>
                                          </p:val>
                                        </p:tav>
                                      </p:tavLst>
                                    </p:anim>
                                    <p:anim calcmode="lin" valueType="num">
                                      <p:cBhvr>
                                        <p:cTn id="8" dur="500" fill="hold"/>
                                        <p:tgtEl>
                                          <p:spTgt spid="3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7" name="AutoShape 3">
            <a:extLst>
              <a:ext uri="{FF2B5EF4-FFF2-40B4-BE49-F238E27FC236}">
                <a16:creationId xmlns:a16="http://schemas.microsoft.com/office/drawing/2014/main" id="{F1BFF619-237C-46EA-B297-28AB0E2B7CED}"/>
              </a:ext>
            </a:extLst>
          </p:cNvPr>
          <p:cNvSpPr>
            <a:spLocks noChangeArrowheads="1"/>
          </p:cNvSpPr>
          <p:nvPr/>
        </p:nvSpPr>
        <p:spPr bwMode="auto">
          <a:xfrm>
            <a:off x="2051050" y="936625"/>
            <a:ext cx="4757738" cy="519113"/>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1800">
                <a:cs typeface="+mn-ea"/>
                <a:sym typeface="+mn-lt"/>
              </a:rPr>
              <a:t>PE</a:t>
            </a:r>
            <a:r>
              <a:rPr lang="zh-TW" altLang="en-US" sz="1800">
                <a:cs typeface="+mn-ea"/>
                <a:sym typeface="+mn-lt"/>
              </a:rPr>
              <a:t>每天阅览修理报表</a:t>
            </a:r>
          </a:p>
        </p:txBody>
      </p:sp>
      <p:sp>
        <p:nvSpPr>
          <p:cNvPr id="134148" name="AutoShape 4">
            <a:extLst>
              <a:ext uri="{FF2B5EF4-FFF2-40B4-BE49-F238E27FC236}">
                <a16:creationId xmlns:a16="http://schemas.microsoft.com/office/drawing/2014/main" id="{1A670E89-E409-4124-9656-D64710AF3EBD}"/>
              </a:ext>
            </a:extLst>
          </p:cNvPr>
          <p:cNvSpPr>
            <a:spLocks noChangeArrowheads="1"/>
          </p:cNvSpPr>
          <p:nvPr/>
        </p:nvSpPr>
        <p:spPr bwMode="auto">
          <a:xfrm>
            <a:off x="2051050" y="2392363"/>
            <a:ext cx="4757738" cy="520700"/>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发现不良事项和问题点</a:t>
            </a:r>
          </a:p>
        </p:txBody>
      </p:sp>
      <p:sp>
        <p:nvSpPr>
          <p:cNvPr id="134149" name="AutoShape 5">
            <a:extLst>
              <a:ext uri="{FF2B5EF4-FFF2-40B4-BE49-F238E27FC236}">
                <a16:creationId xmlns:a16="http://schemas.microsoft.com/office/drawing/2014/main" id="{B35287C6-8334-42B8-9547-D506AAD4CE8C}"/>
              </a:ext>
            </a:extLst>
          </p:cNvPr>
          <p:cNvSpPr>
            <a:spLocks noChangeArrowheads="1"/>
          </p:cNvSpPr>
          <p:nvPr/>
        </p:nvSpPr>
        <p:spPr bwMode="auto">
          <a:xfrm>
            <a:off x="2051050" y="3848100"/>
            <a:ext cx="4757738" cy="520700"/>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分析不良原因</a:t>
            </a:r>
            <a:r>
              <a:rPr lang="en-US" altLang="zh-TW" sz="1800">
                <a:cs typeface="+mn-ea"/>
                <a:sym typeface="+mn-lt"/>
              </a:rPr>
              <a:t>`</a:t>
            </a:r>
            <a:r>
              <a:rPr lang="zh-TW" altLang="en-US" sz="1800">
                <a:cs typeface="+mn-ea"/>
                <a:sym typeface="+mn-lt"/>
              </a:rPr>
              <a:t>排除系统问题</a:t>
            </a:r>
          </a:p>
        </p:txBody>
      </p:sp>
      <p:sp>
        <p:nvSpPr>
          <p:cNvPr id="134150" name="AutoShape 6">
            <a:extLst>
              <a:ext uri="{FF2B5EF4-FFF2-40B4-BE49-F238E27FC236}">
                <a16:creationId xmlns:a16="http://schemas.microsoft.com/office/drawing/2014/main" id="{44D24E9F-9B2E-4CE0-8476-1DA05E01EE86}"/>
              </a:ext>
            </a:extLst>
          </p:cNvPr>
          <p:cNvSpPr>
            <a:spLocks noChangeArrowheads="1"/>
          </p:cNvSpPr>
          <p:nvPr/>
        </p:nvSpPr>
        <p:spPr bwMode="auto">
          <a:xfrm>
            <a:off x="2098675" y="5408613"/>
            <a:ext cx="4662488" cy="520700"/>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为深入开展</a:t>
            </a:r>
            <a:r>
              <a:rPr lang="en-US" altLang="zh-TW" sz="1800">
                <a:cs typeface="+mn-ea"/>
                <a:sym typeface="+mn-lt"/>
              </a:rPr>
              <a:t>PE</a:t>
            </a:r>
            <a:r>
              <a:rPr lang="zh-TW" altLang="en-US" sz="1800">
                <a:cs typeface="+mn-ea"/>
                <a:sym typeface="+mn-lt"/>
              </a:rPr>
              <a:t>工作提供线索</a:t>
            </a:r>
          </a:p>
        </p:txBody>
      </p:sp>
      <p:sp>
        <p:nvSpPr>
          <p:cNvPr id="134151" name="AutoShape 7">
            <a:extLst>
              <a:ext uri="{FF2B5EF4-FFF2-40B4-BE49-F238E27FC236}">
                <a16:creationId xmlns:a16="http://schemas.microsoft.com/office/drawing/2014/main" id="{EC258430-7DC0-4C6F-8612-C81731CAF2A9}"/>
              </a:ext>
            </a:extLst>
          </p:cNvPr>
          <p:cNvSpPr>
            <a:spLocks noChangeArrowheads="1"/>
          </p:cNvSpPr>
          <p:nvPr/>
        </p:nvSpPr>
        <p:spPr bwMode="auto">
          <a:xfrm>
            <a:off x="2098675" y="6969125"/>
            <a:ext cx="4662488" cy="520700"/>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与修理员保持交流和沟通</a:t>
            </a:r>
          </a:p>
        </p:txBody>
      </p:sp>
      <p:sp>
        <p:nvSpPr>
          <p:cNvPr id="134152" name="AutoShape 8">
            <a:extLst>
              <a:ext uri="{FF2B5EF4-FFF2-40B4-BE49-F238E27FC236}">
                <a16:creationId xmlns:a16="http://schemas.microsoft.com/office/drawing/2014/main" id="{A41E8349-08E9-4D3E-B066-B9ABF4FB490F}"/>
              </a:ext>
            </a:extLst>
          </p:cNvPr>
          <p:cNvSpPr>
            <a:spLocks noChangeArrowheads="1"/>
          </p:cNvSpPr>
          <p:nvPr/>
        </p:nvSpPr>
        <p:spPr bwMode="auto">
          <a:xfrm>
            <a:off x="2051050" y="8424863"/>
            <a:ext cx="4757738" cy="520700"/>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取他人之长</a:t>
            </a:r>
            <a:r>
              <a:rPr lang="en-US" altLang="zh-TW" sz="1800">
                <a:cs typeface="+mn-ea"/>
                <a:sym typeface="+mn-lt"/>
              </a:rPr>
              <a:t>`</a:t>
            </a:r>
            <a:r>
              <a:rPr lang="zh-TW" altLang="en-US" sz="1800">
                <a:cs typeface="+mn-ea"/>
                <a:sym typeface="+mn-lt"/>
              </a:rPr>
              <a:t>走工作快捷方式</a:t>
            </a:r>
          </a:p>
        </p:txBody>
      </p:sp>
      <p:sp>
        <p:nvSpPr>
          <p:cNvPr id="143369" name="Text Box 9">
            <a:extLst>
              <a:ext uri="{FF2B5EF4-FFF2-40B4-BE49-F238E27FC236}">
                <a16:creationId xmlns:a16="http://schemas.microsoft.com/office/drawing/2014/main" id="{02771BD8-B915-4B6F-99A4-C5EB857113C3}"/>
              </a:ext>
            </a:extLst>
          </p:cNvPr>
          <p:cNvSpPr txBox="1">
            <a:spLocks noChangeArrowheads="1"/>
          </p:cNvSpPr>
          <p:nvPr/>
        </p:nvSpPr>
        <p:spPr bwMode="auto">
          <a:xfrm>
            <a:off x="8321675" y="831850"/>
            <a:ext cx="5815013" cy="436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1800">
                <a:latin typeface="+mn-lt"/>
                <a:ea typeface="+mn-ea"/>
                <a:cs typeface="+mn-ea"/>
                <a:sym typeface="+mn-lt"/>
              </a:rPr>
              <a:t>一天的工作快要结束时参阅</a:t>
            </a:r>
          </a:p>
        </p:txBody>
      </p:sp>
      <p:sp>
        <p:nvSpPr>
          <p:cNvPr id="143370" name="Text Box 10">
            <a:extLst>
              <a:ext uri="{FF2B5EF4-FFF2-40B4-BE49-F238E27FC236}">
                <a16:creationId xmlns:a16="http://schemas.microsoft.com/office/drawing/2014/main" id="{044AC397-D565-4E47-8C70-C923D30AA8F0}"/>
              </a:ext>
            </a:extLst>
          </p:cNvPr>
          <p:cNvSpPr txBox="1">
            <a:spLocks noChangeArrowheads="1"/>
          </p:cNvSpPr>
          <p:nvPr/>
        </p:nvSpPr>
        <p:spPr bwMode="auto">
          <a:xfrm>
            <a:off x="8321675" y="1998663"/>
            <a:ext cx="5927725" cy="436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1800">
                <a:latin typeface="+mn-lt"/>
                <a:ea typeface="+mn-ea"/>
                <a:cs typeface="+mn-ea"/>
                <a:sym typeface="+mn-lt"/>
              </a:rPr>
              <a:t>最好用</a:t>
            </a:r>
            <a:r>
              <a:rPr lang="en-US" altLang="zh-TW" sz="1800">
                <a:latin typeface="+mn-lt"/>
                <a:ea typeface="+mn-ea"/>
                <a:cs typeface="+mn-ea"/>
                <a:sym typeface="+mn-lt"/>
              </a:rPr>
              <a:t>PARETO</a:t>
            </a:r>
            <a:r>
              <a:rPr lang="zh-TW" altLang="en-US" sz="1800">
                <a:latin typeface="+mn-lt"/>
                <a:ea typeface="+mn-ea"/>
                <a:cs typeface="+mn-ea"/>
                <a:sym typeface="+mn-lt"/>
              </a:rPr>
              <a:t>的方式列表以掌握重点和要点</a:t>
            </a:r>
          </a:p>
        </p:txBody>
      </p:sp>
      <p:sp>
        <p:nvSpPr>
          <p:cNvPr id="143371" name="Text Box 11">
            <a:extLst>
              <a:ext uri="{FF2B5EF4-FFF2-40B4-BE49-F238E27FC236}">
                <a16:creationId xmlns:a16="http://schemas.microsoft.com/office/drawing/2014/main" id="{A5986F96-FC26-4DAA-872D-F082F62C4712}"/>
              </a:ext>
            </a:extLst>
          </p:cNvPr>
          <p:cNvSpPr txBox="1">
            <a:spLocks noChangeArrowheads="1"/>
          </p:cNvSpPr>
          <p:nvPr/>
        </p:nvSpPr>
        <p:spPr bwMode="auto">
          <a:xfrm>
            <a:off x="8321675" y="3744913"/>
            <a:ext cx="6384925" cy="436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1800">
                <a:latin typeface="+mn-lt"/>
                <a:ea typeface="+mn-ea"/>
                <a:cs typeface="+mn-ea"/>
                <a:sym typeface="+mn-lt"/>
              </a:rPr>
              <a:t>首先解决具有普遍影响的问题</a:t>
            </a:r>
          </a:p>
        </p:txBody>
      </p:sp>
      <p:sp>
        <p:nvSpPr>
          <p:cNvPr id="143372" name="Text Box 12">
            <a:extLst>
              <a:ext uri="{FF2B5EF4-FFF2-40B4-BE49-F238E27FC236}">
                <a16:creationId xmlns:a16="http://schemas.microsoft.com/office/drawing/2014/main" id="{0A017AA9-DECA-4EAF-A1CB-D4FA171FF8DD}"/>
              </a:ext>
            </a:extLst>
          </p:cNvPr>
          <p:cNvSpPr txBox="1">
            <a:spLocks noChangeArrowheads="1"/>
          </p:cNvSpPr>
          <p:nvPr/>
        </p:nvSpPr>
        <p:spPr bwMode="auto">
          <a:xfrm>
            <a:off x="8321675" y="5305425"/>
            <a:ext cx="6499225" cy="436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1800">
                <a:latin typeface="+mn-lt"/>
                <a:ea typeface="+mn-ea"/>
                <a:cs typeface="+mn-ea"/>
                <a:sym typeface="+mn-lt"/>
              </a:rPr>
              <a:t>吸收修理工作中的优点</a:t>
            </a:r>
          </a:p>
        </p:txBody>
      </p:sp>
      <p:sp>
        <p:nvSpPr>
          <p:cNvPr id="143373" name="Text Box 13">
            <a:extLst>
              <a:ext uri="{FF2B5EF4-FFF2-40B4-BE49-F238E27FC236}">
                <a16:creationId xmlns:a16="http://schemas.microsoft.com/office/drawing/2014/main" id="{EA9EF286-238B-4366-880E-A94C51C7C72E}"/>
              </a:ext>
            </a:extLst>
          </p:cNvPr>
          <p:cNvSpPr txBox="1">
            <a:spLocks noChangeArrowheads="1"/>
          </p:cNvSpPr>
          <p:nvPr/>
        </p:nvSpPr>
        <p:spPr bwMode="auto">
          <a:xfrm>
            <a:off x="8207375" y="6656388"/>
            <a:ext cx="5929313" cy="436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1800">
                <a:latin typeface="+mn-lt"/>
                <a:ea typeface="+mn-ea"/>
                <a:cs typeface="+mn-ea"/>
                <a:sym typeface="+mn-lt"/>
              </a:rPr>
              <a:t>他掌握着第一手的修理资料</a:t>
            </a:r>
          </a:p>
        </p:txBody>
      </p:sp>
      <p:sp>
        <p:nvSpPr>
          <p:cNvPr id="143374" name="Text Box 14">
            <a:extLst>
              <a:ext uri="{FF2B5EF4-FFF2-40B4-BE49-F238E27FC236}">
                <a16:creationId xmlns:a16="http://schemas.microsoft.com/office/drawing/2014/main" id="{B11F50D0-E06A-4102-8D61-254DE4B51AA6}"/>
              </a:ext>
            </a:extLst>
          </p:cNvPr>
          <p:cNvSpPr txBox="1">
            <a:spLocks noChangeArrowheads="1"/>
          </p:cNvSpPr>
          <p:nvPr/>
        </p:nvSpPr>
        <p:spPr bwMode="auto">
          <a:xfrm>
            <a:off x="8207375" y="8321675"/>
            <a:ext cx="6384925" cy="436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1800">
                <a:latin typeface="+mn-lt"/>
                <a:ea typeface="+mn-ea"/>
                <a:cs typeface="+mn-ea"/>
                <a:sym typeface="+mn-lt"/>
              </a:rPr>
              <a:t>抓住核心问题</a:t>
            </a:r>
            <a:r>
              <a:rPr lang="en-US" altLang="zh-TW" sz="1800">
                <a:latin typeface="+mn-lt"/>
                <a:ea typeface="+mn-ea"/>
                <a:cs typeface="+mn-ea"/>
                <a:sym typeface="+mn-lt"/>
              </a:rPr>
              <a:t>`</a:t>
            </a:r>
            <a:r>
              <a:rPr lang="zh-TW" altLang="en-US" sz="1800">
                <a:latin typeface="+mn-lt"/>
                <a:ea typeface="+mn-ea"/>
                <a:cs typeface="+mn-ea"/>
                <a:sym typeface="+mn-lt"/>
              </a:rPr>
              <a:t>提高效率</a:t>
            </a:r>
          </a:p>
        </p:txBody>
      </p:sp>
      <p:sp>
        <p:nvSpPr>
          <p:cNvPr id="16" name="文本框 15">
            <a:extLst>
              <a:ext uri="{FF2B5EF4-FFF2-40B4-BE49-F238E27FC236}">
                <a16:creationId xmlns:a16="http://schemas.microsoft.com/office/drawing/2014/main" id="{B2BB9E2D-1473-4FCA-83A4-E65410CC4CBA}"/>
              </a:ext>
            </a:extLst>
          </p:cNvPr>
          <p:cNvSpPr txBox="1"/>
          <p:nvPr/>
        </p:nvSpPr>
        <p:spPr>
          <a:xfrm>
            <a:off x="4459697" y="186150"/>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2)</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修理员对</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PE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的帮手作用的实现途径</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6"/>
                                        </p:tgtEl>
                                        <p:attrNameLst>
                                          <p:attrName>style.visibility</p:attrName>
                                        </p:attrNameLst>
                                      </p:cBhvr>
                                      <p:to>
                                        <p:strVal val="visible"/>
                                      </p:to>
                                    </p:set>
                                    <p:anim calcmode="lin" valueType="num">
                                      <p:cBhvr>
                                        <p:cTn id="7" dur="500" fill="hold"/>
                                        <p:tgtEl>
                                          <p:spTgt spid="16"/>
                                        </p:tgtEl>
                                        <p:attrNameLst>
                                          <p:attrName>ppt_w</p:attrName>
                                        </p:attrNameLst>
                                      </p:cBhvr>
                                      <p:tavLst>
                                        <p:tav tm="0">
                                          <p:val>
                                            <p:fltVal val="0"/>
                                          </p:val>
                                        </p:tav>
                                        <p:tav tm="100000">
                                          <p:val>
                                            <p:strVal val="#ppt_w"/>
                                          </p:val>
                                        </p:tav>
                                      </p:tavLst>
                                    </p:anim>
                                    <p:anim calcmode="lin" valueType="num">
                                      <p:cBhvr>
                                        <p:cTn id="8" dur="500" fill="hold"/>
                                        <p:tgtEl>
                                          <p:spTgt spid="1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386" name="Text Box 2">
            <a:extLst>
              <a:ext uri="{FF2B5EF4-FFF2-40B4-BE49-F238E27FC236}">
                <a16:creationId xmlns:a16="http://schemas.microsoft.com/office/drawing/2014/main" id="{C9151B53-4F0A-46B7-9EEB-EF6DD5C3F69E}"/>
              </a:ext>
            </a:extLst>
          </p:cNvPr>
          <p:cNvSpPr txBox="1">
            <a:spLocks noChangeArrowheads="1"/>
          </p:cNvSpPr>
          <p:nvPr/>
        </p:nvSpPr>
        <p:spPr bwMode="auto">
          <a:xfrm>
            <a:off x="1336675" y="2016125"/>
            <a:ext cx="13681075" cy="4533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2.9 </a:t>
            </a:r>
            <a:r>
              <a:rPr lang="zh-TW" altLang="en-US" sz="2000" dirty="0">
                <a:latin typeface="+mn-lt"/>
                <a:ea typeface="+mn-ea"/>
                <a:cs typeface="+mn-ea"/>
                <a:sym typeface="+mn-lt"/>
              </a:rPr>
              <a:t>更换生产</a:t>
            </a:r>
            <a:r>
              <a:rPr lang="en-US" altLang="zh-TW" sz="2000" dirty="0">
                <a:latin typeface="+mn-lt"/>
                <a:ea typeface="+mn-ea"/>
                <a:cs typeface="+mn-ea"/>
                <a:sym typeface="+mn-lt"/>
              </a:rPr>
              <a:t>MODEL</a:t>
            </a:r>
            <a:r>
              <a:rPr lang="zh-TW" altLang="en-US" sz="2000" dirty="0">
                <a:latin typeface="+mn-lt"/>
                <a:ea typeface="+mn-ea"/>
                <a:cs typeface="+mn-ea"/>
                <a:sym typeface="+mn-lt"/>
              </a:rPr>
              <a:t>也要插手</a:t>
            </a:r>
          </a:p>
          <a:p>
            <a:pPr eaLnBrk="1" hangingPunct="1">
              <a:lnSpc>
                <a:spcPct val="120000"/>
              </a:lnSpc>
              <a:defRPr/>
            </a:pPr>
            <a:r>
              <a:rPr lang="zh-TW" altLang="en-US" sz="2000" dirty="0">
                <a:latin typeface="+mn-lt"/>
                <a:ea typeface="+mn-ea"/>
                <a:cs typeface="+mn-ea"/>
                <a:sym typeface="+mn-lt"/>
              </a:rPr>
              <a:t>   随着生产计划的改变</a:t>
            </a:r>
            <a:r>
              <a:rPr lang="en-US" altLang="zh-TW" sz="2000" dirty="0">
                <a:latin typeface="+mn-lt"/>
                <a:ea typeface="+mn-ea"/>
                <a:cs typeface="+mn-ea"/>
                <a:sym typeface="+mn-lt"/>
              </a:rPr>
              <a:t>,</a:t>
            </a:r>
            <a:r>
              <a:rPr lang="zh-TW" altLang="en-US" sz="2000" dirty="0">
                <a:latin typeface="+mn-lt"/>
                <a:ea typeface="+mn-ea"/>
                <a:cs typeface="+mn-ea"/>
                <a:sym typeface="+mn-lt"/>
              </a:rPr>
              <a:t>生产中的产品</a:t>
            </a:r>
            <a:r>
              <a:rPr lang="en-US" altLang="zh-TW" sz="2000" dirty="0">
                <a:latin typeface="+mn-lt"/>
                <a:ea typeface="+mn-ea"/>
                <a:cs typeface="+mn-ea"/>
                <a:sym typeface="+mn-lt"/>
              </a:rPr>
              <a:t>MODEL(</a:t>
            </a:r>
            <a:r>
              <a:rPr lang="zh-TW" altLang="en-US" sz="2000" dirty="0">
                <a:latin typeface="+mn-lt"/>
                <a:ea typeface="+mn-ea"/>
                <a:cs typeface="+mn-ea"/>
                <a:sym typeface="+mn-lt"/>
              </a:rPr>
              <a:t>机型</a:t>
            </a:r>
            <a:r>
              <a:rPr lang="en-US" altLang="zh-TW" sz="2000" dirty="0">
                <a:latin typeface="+mn-lt"/>
                <a:ea typeface="+mn-ea"/>
                <a:cs typeface="+mn-ea"/>
                <a:sym typeface="+mn-lt"/>
              </a:rPr>
              <a:t>)</a:t>
            </a:r>
            <a:r>
              <a:rPr lang="zh-TW" altLang="en-US" sz="2000" dirty="0">
                <a:latin typeface="+mn-lt"/>
                <a:ea typeface="+mn-ea"/>
                <a:cs typeface="+mn-ea"/>
                <a:sym typeface="+mn-lt"/>
              </a:rPr>
              <a:t>也会改变</a:t>
            </a:r>
            <a:r>
              <a:rPr lang="en-US" altLang="zh-TW" sz="2000" dirty="0">
                <a:latin typeface="+mn-lt"/>
                <a:ea typeface="+mn-ea"/>
                <a:cs typeface="+mn-ea"/>
                <a:sym typeface="+mn-lt"/>
              </a:rPr>
              <a:t>,</a:t>
            </a:r>
            <a:r>
              <a:rPr lang="zh-TW" altLang="en-US" sz="2000" dirty="0">
                <a:latin typeface="+mn-lt"/>
                <a:ea typeface="+mn-ea"/>
                <a:cs typeface="+mn-ea"/>
                <a:sym typeface="+mn-lt"/>
              </a:rPr>
              <a:t>而在这个环节上正是生产问题点多发的时候</a:t>
            </a:r>
            <a:r>
              <a:rPr lang="en-US" altLang="zh-TW" sz="2000" dirty="0">
                <a:latin typeface="+mn-lt"/>
                <a:ea typeface="+mn-ea"/>
                <a:cs typeface="+mn-ea"/>
                <a:sym typeface="+mn-lt"/>
              </a:rPr>
              <a:t>,</a:t>
            </a:r>
            <a:r>
              <a:rPr lang="zh-TW" altLang="en-US" sz="2000" dirty="0">
                <a:latin typeface="+mn-lt"/>
                <a:ea typeface="+mn-ea"/>
                <a:cs typeface="+mn-ea"/>
                <a:sym typeface="+mn-lt"/>
              </a:rPr>
              <a:t>所以</a:t>
            </a:r>
            <a:r>
              <a:rPr lang="en-US" altLang="zh-TW" sz="2000" dirty="0">
                <a:latin typeface="+mn-lt"/>
                <a:ea typeface="+mn-ea"/>
                <a:cs typeface="+mn-ea"/>
                <a:sym typeface="+mn-lt"/>
              </a:rPr>
              <a:t>PE</a:t>
            </a:r>
            <a:r>
              <a:rPr lang="zh-TW" altLang="en-US" sz="2000" dirty="0">
                <a:latin typeface="+mn-lt"/>
                <a:ea typeface="+mn-ea"/>
                <a:cs typeface="+mn-ea"/>
                <a:sym typeface="+mn-lt"/>
              </a:rPr>
              <a:t>应多插手过问才是</a:t>
            </a:r>
            <a:r>
              <a:rPr lang="en-US" altLang="zh-TW" sz="2000" dirty="0">
                <a:latin typeface="+mn-lt"/>
                <a:ea typeface="+mn-ea"/>
                <a:cs typeface="+mn-ea"/>
                <a:sym typeface="+mn-lt"/>
              </a:rPr>
              <a:t>.</a:t>
            </a:r>
            <a:r>
              <a:rPr lang="zh-TW" altLang="en-US" sz="2000" dirty="0">
                <a:latin typeface="+mn-lt"/>
                <a:ea typeface="+mn-ea"/>
                <a:cs typeface="+mn-ea"/>
                <a:sym typeface="+mn-lt"/>
              </a:rPr>
              <a:t>更换</a:t>
            </a:r>
            <a:r>
              <a:rPr lang="en-US" altLang="zh-TW" sz="2000" dirty="0">
                <a:latin typeface="+mn-lt"/>
                <a:ea typeface="+mn-ea"/>
                <a:cs typeface="+mn-ea"/>
                <a:sym typeface="+mn-lt"/>
              </a:rPr>
              <a:t>MODEL</a:t>
            </a:r>
            <a:r>
              <a:rPr lang="zh-TW" altLang="en-US" sz="2000" dirty="0">
                <a:latin typeface="+mn-lt"/>
                <a:ea typeface="+mn-ea"/>
                <a:cs typeface="+mn-ea"/>
                <a:sym typeface="+mn-lt"/>
              </a:rPr>
              <a:t>时一般可能产生的问题点有以下几方面</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结束阶段清理不彻底</a:t>
            </a:r>
            <a:r>
              <a:rPr lang="en-US" altLang="zh-TW" sz="2000" dirty="0">
                <a:latin typeface="+mn-lt"/>
                <a:ea typeface="+mn-ea"/>
                <a:cs typeface="+mn-ea"/>
                <a:sym typeface="+mn-lt"/>
              </a:rPr>
              <a:t>,</a:t>
            </a:r>
            <a:r>
              <a:rPr lang="zh-TW" altLang="en-US" sz="2000" dirty="0">
                <a:latin typeface="+mn-lt"/>
                <a:ea typeface="+mn-ea"/>
                <a:cs typeface="+mn-ea"/>
                <a:sym typeface="+mn-lt"/>
              </a:rPr>
              <a:t>导致材料</a:t>
            </a:r>
            <a:r>
              <a:rPr lang="en-US" altLang="zh-TW" sz="2000" dirty="0">
                <a:latin typeface="+mn-lt"/>
                <a:ea typeface="+mn-ea"/>
                <a:cs typeface="+mn-ea"/>
                <a:sym typeface="+mn-lt"/>
              </a:rPr>
              <a:t>`</a:t>
            </a:r>
            <a:r>
              <a:rPr lang="zh-TW" altLang="en-US" sz="2000" dirty="0">
                <a:latin typeface="+mn-lt"/>
                <a:ea typeface="+mn-ea"/>
                <a:cs typeface="+mn-ea"/>
                <a:sym typeface="+mn-lt"/>
              </a:rPr>
              <a:t>工具</a:t>
            </a:r>
            <a:r>
              <a:rPr lang="en-US" altLang="zh-TW" sz="2000" dirty="0">
                <a:latin typeface="+mn-lt"/>
                <a:ea typeface="+mn-ea"/>
                <a:cs typeface="+mn-ea"/>
                <a:sym typeface="+mn-lt"/>
              </a:rPr>
              <a:t>`JIG</a:t>
            </a:r>
            <a:r>
              <a:rPr lang="zh-TW" altLang="en-US" sz="2000" dirty="0">
                <a:latin typeface="+mn-lt"/>
                <a:ea typeface="+mn-ea"/>
                <a:cs typeface="+mn-ea"/>
                <a:sym typeface="+mn-lt"/>
              </a:rPr>
              <a:t>等在混乱状态下使用</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作业指导书不到位</a:t>
            </a:r>
            <a:r>
              <a:rPr lang="en-US" altLang="zh-TW" sz="2000" dirty="0">
                <a:latin typeface="+mn-lt"/>
                <a:ea typeface="+mn-ea"/>
                <a:cs typeface="+mn-ea"/>
                <a:sym typeface="+mn-lt"/>
              </a:rPr>
              <a:t>,</a:t>
            </a:r>
            <a:r>
              <a:rPr lang="zh-TW" altLang="en-US" sz="2000" dirty="0">
                <a:latin typeface="+mn-lt"/>
                <a:ea typeface="+mn-ea"/>
                <a:cs typeface="+mn-ea"/>
                <a:sym typeface="+mn-lt"/>
              </a:rPr>
              <a:t>致使作业缺乏依据</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人没排布方式更新滞后</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作业员对作业要求不太明确</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仪器</a:t>
            </a:r>
            <a:r>
              <a:rPr lang="en-US" altLang="zh-TW" sz="2000" dirty="0">
                <a:latin typeface="+mn-lt"/>
                <a:ea typeface="+mn-ea"/>
                <a:cs typeface="+mn-ea"/>
                <a:sym typeface="+mn-lt"/>
              </a:rPr>
              <a:t>`</a:t>
            </a:r>
            <a:r>
              <a:rPr lang="zh-TW" altLang="en-US" sz="2000" dirty="0">
                <a:latin typeface="+mn-lt"/>
                <a:ea typeface="+mn-ea"/>
                <a:cs typeface="+mn-ea"/>
                <a:sym typeface="+mn-lt"/>
              </a:rPr>
              <a:t>设施的设置状态更新滞后</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首件确认未及时进行</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更换生产</a:t>
            </a:r>
            <a:r>
              <a:rPr lang="en-US" altLang="zh-TW" sz="2000" dirty="0">
                <a:latin typeface="+mn-lt"/>
                <a:ea typeface="+mn-ea"/>
                <a:cs typeface="+mn-ea"/>
                <a:sym typeface="+mn-lt"/>
              </a:rPr>
              <a:t>MODEL</a:t>
            </a:r>
            <a:r>
              <a:rPr lang="zh-TW" altLang="en-US" sz="2000" dirty="0">
                <a:latin typeface="+mn-lt"/>
                <a:ea typeface="+mn-ea"/>
                <a:cs typeface="+mn-ea"/>
                <a:sym typeface="+mn-lt"/>
              </a:rPr>
              <a:t>时</a:t>
            </a:r>
            <a:r>
              <a:rPr lang="en-US" altLang="zh-TW" sz="2000" dirty="0">
                <a:latin typeface="+mn-lt"/>
                <a:ea typeface="+mn-ea"/>
                <a:cs typeface="+mn-ea"/>
                <a:sym typeface="+mn-lt"/>
              </a:rPr>
              <a:t>PE</a:t>
            </a:r>
            <a:r>
              <a:rPr lang="zh-TW" altLang="en-US" sz="2000" dirty="0">
                <a:latin typeface="+mn-lt"/>
                <a:ea typeface="+mn-ea"/>
                <a:cs typeface="+mn-ea"/>
                <a:sym typeface="+mn-lt"/>
              </a:rPr>
              <a:t>人员插手过问的方式就是现场确认</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PE</a:t>
            </a:r>
            <a:r>
              <a:rPr lang="zh-TW" altLang="en-US" sz="2000" dirty="0">
                <a:latin typeface="+mn-lt"/>
                <a:ea typeface="+mn-ea"/>
                <a:cs typeface="+mn-ea"/>
                <a:sym typeface="+mn-lt"/>
              </a:rPr>
              <a:t>插手转换生产</a:t>
            </a:r>
            <a:r>
              <a:rPr lang="en-US" altLang="zh-TW" sz="2000" dirty="0">
                <a:latin typeface="+mn-lt"/>
                <a:ea typeface="+mn-ea"/>
                <a:cs typeface="+mn-ea"/>
                <a:sym typeface="+mn-lt"/>
              </a:rPr>
              <a:t>MODEL</a:t>
            </a:r>
            <a:r>
              <a:rPr lang="zh-TW" altLang="en-US" sz="2000" dirty="0">
                <a:latin typeface="+mn-lt"/>
                <a:ea typeface="+mn-ea"/>
                <a:cs typeface="+mn-ea"/>
                <a:sym typeface="+mn-lt"/>
              </a:rPr>
              <a:t>的方式</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endParaRPr lang="en-US" altLang="zh-TW" sz="2000" dirty="0">
              <a:latin typeface="+mn-lt"/>
              <a:ea typeface="+mn-ea"/>
              <a:cs typeface="+mn-ea"/>
              <a:sym typeface="+mn-lt"/>
            </a:endParaRPr>
          </a:p>
        </p:txBody>
      </p:sp>
      <p:sp>
        <p:nvSpPr>
          <p:cNvPr id="4" name="文本框 3">
            <a:extLst>
              <a:ext uri="{FF2B5EF4-FFF2-40B4-BE49-F238E27FC236}">
                <a16:creationId xmlns:a16="http://schemas.microsoft.com/office/drawing/2014/main" id="{65C2F249-6F53-4399-A32C-67730AF49CC9}"/>
              </a:ext>
            </a:extLst>
          </p:cNvPr>
          <p:cNvSpPr txBox="1"/>
          <p:nvPr/>
        </p:nvSpPr>
        <p:spPr>
          <a:xfrm>
            <a:off x="4122434" y="106150"/>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更换生产</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MODEL</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也要插手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4" name="AutoShape 3">
            <a:extLst>
              <a:ext uri="{FF2B5EF4-FFF2-40B4-BE49-F238E27FC236}">
                <a16:creationId xmlns:a16="http://schemas.microsoft.com/office/drawing/2014/main" id="{93E5666A-8297-4AA9-BE62-9AD3796BA80C}"/>
              </a:ext>
            </a:extLst>
          </p:cNvPr>
          <p:cNvSpPr>
            <a:spLocks noChangeArrowheads="1"/>
          </p:cNvSpPr>
          <p:nvPr/>
        </p:nvSpPr>
        <p:spPr bwMode="auto">
          <a:xfrm>
            <a:off x="4792663" y="989013"/>
            <a:ext cx="5243512" cy="623887"/>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生产转换</a:t>
            </a:r>
            <a:r>
              <a:rPr lang="en-US" altLang="zh-TW" sz="2000">
                <a:cs typeface="+mn-ea"/>
                <a:sym typeface="+mn-lt"/>
              </a:rPr>
              <a:t>MODEL</a:t>
            </a:r>
          </a:p>
        </p:txBody>
      </p:sp>
      <p:sp>
        <p:nvSpPr>
          <p:cNvPr id="136195" name="AutoShape 4">
            <a:extLst>
              <a:ext uri="{FF2B5EF4-FFF2-40B4-BE49-F238E27FC236}">
                <a16:creationId xmlns:a16="http://schemas.microsoft.com/office/drawing/2014/main" id="{8FB24709-4A1D-4714-A839-5A3C523F679E}"/>
              </a:ext>
            </a:extLst>
          </p:cNvPr>
          <p:cNvSpPr>
            <a:spLocks noChangeArrowheads="1"/>
          </p:cNvSpPr>
          <p:nvPr/>
        </p:nvSpPr>
        <p:spPr bwMode="auto">
          <a:xfrm>
            <a:off x="6838950" y="1820863"/>
            <a:ext cx="912813" cy="4056062"/>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生</a:t>
            </a:r>
          </a:p>
          <a:p>
            <a:pPr algn="ctr" eaLnBrk="1" hangingPunct="1">
              <a:lnSpc>
                <a:spcPct val="120000"/>
              </a:lnSpc>
              <a:defRPr/>
            </a:pPr>
            <a:r>
              <a:rPr lang="zh-TW" altLang="en-US" sz="2000">
                <a:cs typeface="+mn-ea"/>
                <a:sym typeface="+mn-lt"/>
              </a:rPr>
              <a:t>产</a:t>
            </a:r>
          </a:p>
          <a:p>
            <a:pPr algn="ctr" eaLnBrk="1" hangingPunct="1">
              <a:lnSpc>
                <a:spcPct val="120000"/>
              </a:lnSpc>
              <a:defRPr/>
            </a:pPr>
            <a:r>
              <a:rPr lang="zh-TW" altLang="en-US" sz="2000">
                <a:cs typeface="+mn-ea"/>
                <a:sym typeface="+mn-lt"/>
              </a:rPr>
              <a:t>现</a:t>
            </a:r>
          </a:p>
          <a:p>
            <a:pPr algn="ctr" eaLnBrk="1" hangingPunct="1">
              <a:lnSpc>
                <a:spcPct val="120000"/>
              </a:lnSpc>
              <a:defRPr/>
            </a:pPr>
            <a:r>
              <a:rPr lang="zh-TW" altLang="en-US" sz="2000">
                <a:cs typeface="+mn-ea"/>
                <a:sym typeface="+mn-lt"/>
              </a:rPr>
              <a:t>场</a:t>
            </a:r>
          </a:p>
          <a:p>
            <a:pPr algn="ctr" eaLnBrk="1" hangingPunct="1">
              <a:lnSpc>
                <a:spcPct val="120000"/>
              </a:lnSpc>
              <a:defRPr/>
            </a:pPr>
            <a:r>
              <a:rPr lang="zh-TW" altLang="en-US" sz="2000">
                <a:cs typeface="+mn-ea"/>
                <a:sym typeface="+mn-lt"/>
              </a:rPr>
              <a:t>工</a:t>
            </a:r>
          </a:p>
          <a:p>
            <a:pPr algn="ctr" eaLnBrk="1" hangingPunct="1">
              <a:lnSpc>
                <a:spcPct val="120000"/>
              </a:lnSpc>
              <a:defRPr/>
            </a:pPr>
            <a:r>
              <a:rPr lang="zh-TW" altLang="en-US" sz="2000">
                <a:cs typeface="+mn-ea"/>
                <a:sym typeface="+mn-lt"/>
              </a:rPr>
              <a:t>作</a:t>
            </a:r>
          </a:p>
          <a:p>
            <a:pPr algn="ctr" eaLnBrk="1" hangingPunct="1">
              <a:lnSpc>
                <a:spcPct val="120000"/>
              </a:lnSpc>
              <a:defRPr/>
            </a:pPr>
            <a:r>
              <a:rPr lang="zh-TW" altLang="en-US" sz="2000">
                <a:cs typeface="+mn-ea"/>
                <a:sym typeface="+mn-lt"/>
              </a:rPr>
              <a:t>秩</a:t>
            </a:r>
          </a:p>
          <a:p>
            <a:pPr algn="ctr" eaLnBrk="1" hangingPunct="1">
              <a:lnSpc>
                <a:spcPct val="120000"/>
              </a:lnSpc>
              <a:defRPr/>
            </a:pPr>
            <a:r>
              <a:rPr lang="zh-TW" altLang="en-US" sz="2000">
                <a:cs typeface="+mn-ea"/>
                <a:sym typeface="+mn-lt"/>
              </a:rPr>
              <a:t>序</a:t>
            </a:r>
          </a:p>
        </p:txBody>
      </p:sp>
      <p:sp>
        <p:nvSpPr>
          <p:cNvPr id="136196" name="AutoShape 8">
            <a:extLst>
              <a:ext uri="{FF2B5EF4-FFF2-40B4-BE49-F238E27FC236}">
                <a16:creationId xmlns:a16="http://schemas.microsoft.com/office/drawing/2014/main" id="{3C2DFD2D-DB8C-41C0-BD8F-54000493D379}"/>
              </a:ext>
            </a:extLst>
          </p:cNvPr>
          <p:cNvSpPr>
            <a:spLocks noChangeArrowheads="1"/>
          </p:cNvSpPr>
          <p:nvPr/>
        </p:nvSpPr>
        <p:spPr bwMode="auto">
          <a:xfrm>
            <a:off x="9347200" y="8321675"/>
            <a:ext cx="5245100" cy="623888"/>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通知生产现场的管理者</a:t>
            </a:r>
          </a:p>
        </p:txBody>
      </p:sp>
      <p:sp>
        <p:nvSpPr>
          <p:cNvPr id="136197" name="AutoShape 9">
            <a:extLst>
              <a:ext uri="{FF2B5EF4-FFF2-40B4-BE49-F238E27FC236}">
                <a16:creationId xmlns:a16="http://schemas.microsoft.com/office/drawing/2014/main" id="{9E4E05DA-A372-413B-BD8D-0571CB0EB369}"/>
              </a:ext>
            </a:extLst>
          </p:cNvPr>
          <p:cNvSpPr>
            <a:spLocks noChangeArrowheads="1"/>
          </p:cNvSpPr>
          <p:nvPr/>
        </p:nvSpPr>
        <p:spPr bwMode="auto">
          <a:xfrm>
            <a:off x="4673600" y="6345238"/>
            <a:ext cx="5243513" cy="623887"/>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维持转换</a:t>
            </a:r>
            <a:r>
              <a:rPr lang="en-US" altLang="zh-TW" sz="2000">
                <a:cs typeface="+mn-ea"/>
                <a:sym typeface="+mn-lt"/>
              </a:rPr>
              <a:t>MODEL</a:t>
            </a:r>
            <a:r>
              <a:rPr lang="zh-TW" altLang="en-US" sz="2000">
                <a:cs typeface="+mn-ea"/>
                <a:sym typeface="+mn-lt"/>
              </a:rPr>
              <a:t>顺利</a:t>
            </a:r>
          </a:p>
        </p:txBody>
      </p:sp>
      <p:sp>
        <p:nvSpPr>
          <p:cNvPr id="136198" name="Oval 10">
            <a:extLst>
              <a:ext uri="{FF2B5EF4-FFF2-40B4-BE49-F238E27FC236}">
                <a16:creationId xmlns:a16="http://schemas.microsoft.com/office/drawing/2014/main" id="{1458D297-81CA-4D8E-9271-D696C523E18B}"/>
              </a:ext>
            </a:extLst>
          </p:cNvPr>
          <p:cNvSpPr>
            <a:spLocks noChangeArrowheads="1"/>
          </p:cNvSpPr>
          <p:nvPr/>
        </p:nvSpPr>
        <p:spPr bwMode="auto">
          <a:xfrm>
            <a:off x="2414588" y="2289175"/>
            <a:ext cx="2165350" cy="176847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生产人员</a:t>
            </a:r>
          </a:p>
          <a:p>
            <a:pPr algn="ctr" eaLnBrk="1" hangingPunct="1">
              <a:lnSpc>
                <a:spcPct val="120000"/>
              </a:lnSpc>
              <a:defRPr/>
            </a:pPr>
            <a:r>
              <a:rPr lang="zh-TW" altLang="en-US" sz="2000">
                <a:cs typeface="+mn-ea"/>
                <a:sym typeface="+mn-lt"/>
              </a:rPr>
              <a:t>实施</a:t>
            </a:r>
          </a:p>
        </p:txBody>
      </p:sp>
      <p:sp>
        <p:nvSpPr>
          <p:cNvPr id="136199" name="Oval 11">
            <a:extLst>
              <a:ext uri="{FF2B5EF4-FFF2-40B4-BE49-F238E27FC236}">
                <a16:creationId xmlns:a16="http://schemas.microsoft.com/office/drawing/2014/main" id="{62F458F5-C66E-43EB-B28C-D90F761FE0BE}"/>
              </a:ext>
            </a:extLst>
          </p:cNvPr>
          <p:cNvSpPr>
            <a:spLocks noChangeArrowheads="1"/>
          </p:cNvSpPr>
          <p:nvPr/>
        </p:nvSpPr>
        <p:spPr bwMode="auto">
          <a:xfrm>
            <a:off x="6383338" y="7697788"/>
            <a:ext cx="1597025" cy="1350962"/>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采取</a:t>
            </a:r>
          </a:p>
          <a:p>
            <a:pPr algn="ctr" eaLnBrk="1" hangingPunct="1">
              <a:lnSpc>
                <a:spcPct val="120000"/>
              </a:lnSpc>
              <a:defRPr/>
            </a:pPr>
            <a:r>
              <a:rPr lang="zh-TW" altLang="en-US" sz="2000">
                <a:cs typeface="+mn-ea"/>
                <a:sym typeface="+mn-lt"/>
              </a:rPr>
              <a:t>措施</a:t>
            </a:r>
          </a:p>
        </p:txBody>
      </p:sp>
      <p:sp>
        <p:nvSpPr>
          <p:cNvPr id="136200" name="Oval 12">
            <a:extLst>
              <a:ext uri="{FF2B5EF4-FFF2-40B4-BE49-F238E27FC236}">
                <a16:creationId xmlns:a16="http://schemas.microsoft.com/office/drawing/2014/main" id="{A3054F63-4EDC-467D-8A5C-C5D69C16A85A}"/>
              </a:ext>
            </a:extLst>
          </p:cNvPr>
          <p:cNvSpPr>
            <a:spLocks noChangeArrowheads="1"/>
          </p:cNvSpPr>
          <p:nvPr/>
        </p:nvSpPr>
        <p:spPr bwMode="auto">
          <a:xfrm>
            <a:off x="11742738" y="4992688"/>
            <a:ext cx="1709737" cy="1560512"/>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指出</a:t>
            </a:r>
          </a:p>
          <a:p>
            <a:pPr algn="ctr" eaLnBrk="1" hangingPunct="1">
              <a:lnSpc>
                <a:spcPct val="120000"/>
              </a:lnSpc>
              <a:defRPr/>
            </a:pPr>
            <a:r>
              <a:rPr lang="zh-TW" altLang="en-US" sz="2000">
                <a:cs typeface="+mn-ea"/>
                <a:sym typeface="+mn-lt"/>
              </a:rPr>
              <a:t>问题</a:t>
            </a:r>
          </a:p>
        </p:txBody>
      </p:sp>
      <p:sp>
        <p:nvSpPr>
          <p:cNvPr id="136201" name="Oval 13">
            <a:extLst>
              <a:ext uri="{FF2B5EF4-FFF2-40B4-BE49-F238E27FC236}">
                <a16:creationId xmlns:a16="http://schemas.microsoft.com/office/drawing/2014/main" id="{49F7CBD1-CFD7-48F2-BFC7-74EEF23A597B}"/>
              </a:ext>
            </a:extLst>
          </p:cNvPr>
          <p:cNvSpPr>
            <a:spLocks noChangeArrowheads="1"/>
          </p:cNvSpPr>
          <p:nvPr/>
        </p:nvSpPr>
        <p:spPr bwMode="auto">
          <a:xfrm>
            <a:off x="11420475" y="2081213"/>
            <a:ext cx="2052638" cy="1873250"/>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PE</a:t>
            </a:r>
            <a:r>
              <a:rPr lang="zh-TW" altLang="en-US" sz="2000">
                <a:cs typeface="+mn-ea"/>
                <a:sym typeface="+mn-lt"/>
              </a:rPr>
              <a:t>人员插</a:t>
            </a:r>
          </a:p>
          <a:p>
            <a:pPr algn="ctr" eaLnBrk="1" hangingPunct="1">
              <a:lnSpc>
                <a:spcPct val="120000"/>
              </a:lnSpc>
              <a:defRPr/>
            </a:pPr>
            <a:r>
              <a:rPr lang="zh-TW" altLang="en-US" sz="2000">
                <a:cs typeface="+mn-ea"/>
                <a:sym typeface="+mn-lt"/>
              </a:rPr>
              <a:t>手过问</a:t>
            </a:r>
          </a:p>
        </p:txBody>
      </p:sp>
      <p:sp>
        <p:nvSpPr>
          <p:cNvPr id="136202" name="Line 14">
            <a:extLst>
              <a:ext uri="{FF2B5EF4-FFF2-40B4-BE49-F238E27FC236}">
                <a16:creationId xmlns:a16="http://schemas.microsoft.com/office/drawing/2014/main" id="{60254744-4FAA-417B-BA37-D33C2FA14245}"/>
              </a:ext>
            </a:extLst>
          </p:cNvPr>
          <p:cNvSpPr>
            <a:spLocks noChangeShapeType="1"/>
          </p:cNvSpPr>
          <p:nvPr/>
        </p:nvSpPr>
        <p:spPr bwMode="auto">
          <a:xfrm>
            <a:off x="4579938" y="3122613"/>
            <a:ext cx="2279650" cy="0"/>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36203" name="Line 15">
            <a:extLst>
              <a:ext uri="{FF2B5EF4-FFF2-40B4-BE49-F238E27FC236}">
                <a16:creationId xmlns:a16="http://schemas.microsoft.com/office/drawing/2014/main" id="{6A0A6ACB-1812-41B9-9549-5228F2D1271D}"/>
              </a:ext>
            </a:extLst>
          </p:cNvPr>
          <p:cNvSpPr>
            <a:spLocks noChangeShapeType="1"/>
          </p:cNvSpPr>
          <p:nvPr/>
        </p:nvSpPr>
        <p:spPr bwMode="auto">
          <a:xfrm flipH="1">
            <a:off x="7772400" y="3122613"/>
            <a:ext cx="3648075" cy="0"/>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36204" name="Line 16">
            <a:extLst>
              <a:ext uri="{FF2B5EF4-FFF2-40B4-BE49-F238E27FC236}">
                <a16:creationId xmlns:a16="http://schemas.microsoft.com/office/drawing/2014/main" id="{BD6D9502-458D-410F-AE53-75E22E187ED3}"/>
              </a:ext>
            </a:extLst>
          </p:cNvPr>
          <p:cNvSpPr>
            <a:spLocks noChangeShapeType="1"/>
          </p:cNvSpPr>
          <p:nvPr/>
        </p:nvSpPr>
        <p:spPr bwMode="auto">
          <a:xfrm>
            <a:off x="12539663" y="3536950"/>
            <a:ext cx="0" cy="1455738"/>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36205" name="Line 17">
            <a:extLst>
              <a:ext uri="{FF2B5EF4-FFF2-40B4-BE49-F238E27FC236}">
                <a16:creationId xmlns:a16="http://schemas.microsoft.com/office/drawing/2014/main" id="{FEEDD5D7-6FAC-4C39-B318-FB471C506E24}"/>
              </a:ext>
            </a:extLst>
          </p:cNvPr>
          <p:cNvSpPr>
            <a:spLocks noChangeShapeType="1"/>
          </p:cNvSpPr>
          <p:nvPr/>
        </p:nvSpPr>
        <p:spPr bwMode="auto">
          <a:xfrm>
            <a:off x="12539663" y="6553200"/>
            <a:ext cx="0" cy="1768475"/>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36206" name="Line 18">
            <a:extLst>
              <a:ext uri="{FF2B5EF4-FFF2-40B4-BE49-F238E27FC236}">
                <a16:creationId xmlns:a16="http://schemas.microsoft.com/office/drawing/2014/main" id="{90C092A9-BA21-4F96-A778-BDF362D8E059}"/>
              </a:ext>
            </a:extLst>
          </p:cNvPr>
          <p:cNvSpPr>
            <a:spLocks noChangeShapeType="1"/>
          </p:cNvSpPr>
          <p:nvPr/>
        </p:nvSpPr>
        <p:spPr bwMode="auto">
          <a:xfrm>
            <a:off x="7296150" y="5408613"/>
            <a:ext cx="0" cy="936625"/>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36207" name="Line 19">
            <a:extLst>
              <a:ext uri="{FF2B5EF4-FFF2-40B4-BE49-F238E27FC236}">
                <a16:creationId xmlns:a16="http://schemas.microsoft.com/office/drawing/2014/main" id="{054FA695-DD84-4DC3-97FA-BC94323FCB4B}"/>
              </a:ext>
            </a:extLst>
          </p:cNvPr>
          <p:cNvSpPr>
            <a:spLocks noChangeShapeType="1"/>
          </p:cNvSpPr>
          <p:nvPr/>
        </p:nvSpPr>
        <p:spPr bwMode="auto">
          <a:xfrm flipV="1">
            <a:off x="7296150" y="6969125"/>
            <a:ext cx="0" cy="728663"/>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36208" name="Line 20">
            <a:extLst>
              <a:ext uri="{FF2B5EF4-FFF2-40B4-BE49-F238E27FC236}">
                <a16:creationId xmlns:a16="http://schemas.microsoft.com/office/drawing/2014/main" id="{E7C61F19-5EA4-41C6-A641-5F27D671B177}"/>
              </a:ext>
            </a:extLst>
          </p:cNvPr>
          <p:cNvSpPr>
            <a:spLocks noChangeShapeType="1"/>
          </p:cNvSpPr>
          <p:nvPr/>
        </p:nvSpPr>
        <p:spPr bwMode="auto">
          <a:xfrm flipH="1">
            <a:off x="7866063" y="8632825"/>
            <a:ext cx="1481137" cy="0"/>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36209" name="Line 21">
            <a:extLst>
              <a:ext uri="{FF2B5EF4-FFF2-40B4-BE49-F238E27FC236}">
                <a16:creationId xmlns:a16="http://schemas.microsoft.com/office/drawing/2014/main" id="{9299649E-87C6-4EC6-9904-FAC833408A1A}"/>
              </a:ext>
            </a:extLst>
          </p:cNvPr>
          <p:cNvSpPr>
            <a:spLocks noChangeShapeType="1"/>
          </p:cNvSpPr>
          <p:nvPr/>
        </p:nvSpPr>
        <p:spPr bwMode="auto">
          <a:xfrm>
            <a:off x="7300913" y="1611313"/>
            <a:ext cx="0" cy="520700"/>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9" name="文本框 18">
            <a:extLst>
              <a:ext uri="{FF2B5EF4-FFF2-40B4-BE49-F238E27FC236}">
                <a16:creationId xmlns:a16="http://schemas.microsoft.com/office/drawing/2014/main" id="{5575E9D5-CCA2-44F1-9A44-0EC8F0F31958}"/>
              </a:ext>
            </a:extLst>
          </p:cNvPr>
          <p:cNvSpPr txBox="1"/>
          <p:nvPr/>
        </p:nvSpPr>
        <p:spPr>
          <a:xfrm>
            <a:off x="4122434" y="106150"/>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更换生产</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MODEL</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也要插手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9"/>
                                        </p:tgtEl>
                                        <p:attrNameLst>
                                          <p:attrName>style.visibility</p:attrName>
                                        </p:attrNameLst>
                                      </p:cBhvr>
                                      <p:to>
                                        <p:strVal val="visible"/>
                                      </p:to>
                                    </p:set>
                                    <p:anim calcmode="lin" valueType="num">
                                      <p:cBhvr>
                                        <p:cTn id="7" dur="500" fill="hold"/>
                                        <p:tgtEl>
                                          <p:spTgt spid="19"/>
                                        </p:tgtEl>
                                        <p:attrNameLst>
                                          <p:attrName>ppt_w</p:attrName>
                                        </p:attrNameLst>
                                      </p:cBhvr>
                                      <p:tavLst>
                                        <p:tav tm="0">
                                          <p:val>
                                            <p:fltVal val="0"/>
                                          </p:val>
                                        </p:tav>
                                        <p:tav tm="100000">
                                          <p:val>
                                            <p:strVal val="#ppt_w"/>
                                          </p:val>
                                        </p:tav>
                                      </p:tavLst>
                                    </p:anim>
                                    <p:anim calcmode="lin" valueType="num">
                                      <p:cBhvr>
                                        <p:cTn id="8" dur="500" fill="hold"/>
                                        <p:tgtEl>
                                          <p:spTgt spid="1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434" name="Text Box 2">
            <a:extLst>
              <a:ext uri="{FF2B5EF4-FFF2-40B4-BE49-F238E27FC236}">
                <a16:creationId xmlns:a16="http://schemas.microsoft.com/office/drawing/2014/main" id="{972E5666-A027-48B5-8E2B-E37B69E98E9F}"/>
              </a:ext>
            </a:extLst>
          </p:cNvPr>
          <p:cNvSpPr txBox="1">
            <a:spLocks noChangeArrowheads="1"/>
          </p:cNvSpPr>
          <p:nvPr/>
        </p:nvSpPr>
        <p:spPr bwMode="auto">
          <a:xfrm>
            <a:off x="1481138" y="1800225"/>
            <a:ext cx="13681075" cy="674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2.10  </a:t>
            </a:r>
            <a:r>
              <a:rPr lang="zh-TW" altLang="en-US" sz="2000" b="1" dirty="0">
                <a:latin typeface="+mn-lt"/>
                <a:ea typeface="+mn-ea"/>
                <a:cs typeface="+mn-ea"/>
                <a:sym typeface="+mn-lt"/>
              </a:rPr>
              <a:t>做好防错减风险</a:t>
            </a:r>
          </a:p>
          <a:p>
            <a:pPr eaLnBrk="1" hangingPunct="1">
              <a:lnSpc>
                <a:spcPct val="120000"/>
              </a:lnSpc>
              <a:defRPr/>
            </a:pPr>
            <a:r>
              <a:rPr lang="zh-TW" altLang="en-US" sz="2000" b="1" dirty="0">
                <a:latin typeface="+mn-lt"/>
                <a:ea typeface="+mn-ea"/>
                <a:cs typeface="+mn-ea"/>
                <a:sym typeface="+mn-lt"/>
              </a:rPr>
              <a:t>  </a:t>
            </a:r>
            <a:r>
              <a:rPr lang="zh-TW" altLang="en-US" sz="2000" dirty="0">
                <a:latin typeface="+mn-lt"/>
                <a:ea typeface="+mn-ea"/>
                <a:cs typeface="+mn-ea"/>
                <a:sym typeface="+mn-lt"/>
              </a:rPr>
              <a:t> 把制程设置得像傻瓜照相机一样</a:t>
            </a:r>
            <a:r>
              <a:rPr lang="en-US" altLang="zh-TW" sz="2000" dirty="0">
                <a:latin typeface="+mn-lt"/>
                <a:ea typeface="+mn-ea"/>
                <a:cs typeface="+mn-ea"/>
                <a:sym typeface="+mn-lt"/>
              </a:rPr>
              <a:t>,</a:t>
            </a:r>
            <a:r>
              <a:rPr lang="zh-TW" altLang="en-US" sz="2000" dirty="0">
                <a:latin typeface="+mn-lt"/>
                <a:ea typeface="+mn-ea"/>
                <a:cs typeface="+mn-ea"/>
                <a:sym typeface="+mn-lt"/>
              </a:rPr>
              <a:t>就算是傻瓜使用也不会出错</a:t>
            </a:r>
            <a:r>
              <a:rPr lang="en-US" altLang="zh-TW" sz="2000" dirty="0">
                <a:latin typeface="+mn-lt"/>
                <a:ea typeface="+mn-ea"/>
                <a:cs typeface="+mn-ea"/>
                <a:sym typeface="+mn-lt"/>
              </a:rPr>
              <a:t>,</a:t>
            </a:r>
            <a:r>
              <a:rPr lang="zh-TW" altLang="en-US" sz="2000" dirty="0">
                <a:latin typeface="+mn-lt"/>
                <a:ea typeface="+mn-ea"/>
                <a:cs typeface="+mn-ea"/>
                <a:sym typeface="+mn-lt"/>
              </a:rPr>
              <a:t>这种思想的结果就是防错</a:t>
            </a:r>
            <a:r>
              <a:rPr lang="en-US" altLang="zh-TW" sz="2000" dirty="0">
                <a:latin typeface="+mn-lt"/>
                <a:ea typeface="+mn-ea"/>
                <a:cs typeface="+mn-ea"/>
                <a:sym typeface="+mn-lt"/>
              </a:rPr>
              <a:t>.</a:t>
            </a:r>
            <a:r>
              <a:rPr lang="zh-TW" altLang="en-US" sz="2000" dirty="0">
                <a:latin typeface="+mn-lt"/>
                <a:ea typeface="+mn-ea"/>
                <a:cs typeface="+mn-ea"/>
                <a:sym typeface="+mn-lt"/>
              </a:rPr>
              <a:t>在实际生产工作中</a:t>
            </a:r>
            <a:r>
              <a:rPr lang="en-US" altLang="zh-TW" sz="2000" dirty="0">
                <a:latin typeface="+mn-lt"/>
                <a:ea typeface="+mn-ea"/>
                <a:cs typeface="+mn-ea"/>
                <a:sym typeface="+mn-lt"/>
              </a:rPr>
              <a:t>,</a:t>
            </a:r>
            <a:r>
              <a:rPr lang="zh-TW" altLang="en-US" sz="2000" dirty="0">
                <a:latin typeface="+mn-lt"/>
                <a:ea typeface="+mn-ea"/>
                <a:cs typeface="+mn-ea"/>
                <a:sym typeface="+mn-lt"/>
              </a:rPr>
              <a:t>防错措施应用得越多</a:t>
            </a:r>
            <a:r>
              <a:rPr lang="en-US" altLang="zh-TW" sz="2000" dirty="0">
                <a:latin typeface="+mn-lt"/>
                <a:ea typeface="+mn-ea"/>
                <a:cs typeface="+mn-ea"/>
                <a:sym typeface="+mn-lt"/>
              </a:rPr>
              <a:t>,</a:t>
            </a:r>
            <a:r>
              <a:rPr lang="zh-TW" altLang="en-US" sz="2000" dirty="0">
                <a:latin typeface="+mn-lt"/>
                <a:ea typeface="+mn-ea"/>
                <a:cs typeface="+mn-ea"/>
                <a:sym typeface="+mn-lt"/>
              </a:rPr>
              <a:t>制造差错就产生得越少</a:t>
            </a:r>
            <a:r>
              <a:rPr lang="en-US" altLang="zh-TW" sz="2000" dirty="0">
                <a:latin typeface="+mn-lt"/>
                <a:ea typeface="+mn-ea"/>
                <a:cs typeface="+mn-ea"/>
                <a:sym typeface="+mn-lt"/>
              </a:rPr>
              <a:t>.</a:t>
            </a:r>
            <a:r>
              <a:rPr lang="zh-TW" altLang="en-US" sz="2000" dirty="0">
                <a:latin typeface="+mn-lt"/>
                <a:ea typeface="+mn-ea"/>
                <a:cs typeface="+mn-ea"/>
                <a:sym typeface="+mn-lt"/>
              </a:rPr>
              <a:t>由此可见</a:t>
            </a:r>
            <a:r>
              <a:rPr lang="en-US" altLang="zh-TW" sz="2000" dirty="0">
                <a:latin typeface="+mn-lt"/>
                <a:ea typeface="+mn-ea"/>
                <a:cs typeface="+mn-ea"/>
                <a:sym typeface="+mn-lt"/>
              </a:rPr>
              <a:t>,</a:t>
            </a:r>
            <a:r>
              <a:rPr lang="zh-TW" altLang="en-US" sz="2000" dirty="0">
                <a:latin typeface="+mn-lt"/>
                <a:ea typeface="+mn-ea"/>
                <a:cs typeface="+mn-ea"/>
                <a:sym typeface="+mn-lt"/>
              </a:rPr>
              <a:t>防错的效果非同一般</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防错的目的是减少风险</a:t>
            </a:r>
            <a:r>
              <a:rPr lang="en-US" altLang="zh-TW" sz="2000" dirty="0">
                <a:latin typeface="+mn-lt"/>
                <a:ea typeface="+mn-ea"/>
                <a:cs typeface="+mn-ea"/>
                <a:sym typeface="+mn-lt"/>
              </a:rPr>
              <a:t>,</a:t>
            </a:r>
            <a:r>
              <a:rPr lang="zh-TW" altLang="en-US" sz="2000" dirty="0">
                <a:latin typeface="+mn-lt"/>
                <a:ea typeface="+mn-ea"/>
                <a:cs typeface="+mn-ea"/>
                <a:sym typeface="+mn-lt"/>
              </a:rPr>
              <a:t>因为某项作业出差错的机会减少了</a:t>
            </a:r>
            <a:r>
              <a:rPr lang="en-US" altLang="zh-TW" sz="2000" dirty="0">
                <a:latin typeface="+mn-lt"/>
                <a:ea typeface="+mn-ea"/>
                <a:cs typeface="+mn-ea"/>
                <a:sym typeface="+mn-lt"/>
              </a:rPr>
              <a:t>,</a:t>
            </a:r>
            <a:r>
              <a:rPr lang="zh-TW" altLang="en-US" sz="2000" dirty="0">
                <a:latin typeface="+mn-lt"/>
                <a:ea typeface="+mn-ea"/>
                <a:cs typeface="+mn-ea"/>
                <a:sym typeface="+mn-lt"/>
              </a:rPr>
              <a:t>其风险程度也就自然降低了</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防错措施是</a:t>
            </a:r>
            <a:r>
              <a:rPr lang="en-US" altLang="zh-TW" sz="2000" dirty="0">
                <a:latin typeface="+mn-lt"/>
                <a:ea typeface="+mn-ea"/>
                <a:cs typeface="+mn-ea"/>
                <a:sym typeface="+mn-lt"/>
              </a:rPr>
              <a:t>PE</a:t>
            </a:r>
            <a:r>
              <a:rPr lang="zh-TW" altLang="en-US" sz="2000" dirty="0">
                <a:latin typeface="+mn-lt"/>
                <a:ea typeface="+mn-ea"/>
                <a:cs typeface="+mn-ea"/>
                <a:sym typeface="+mn-lt"/>
              </a:rPr>
              <a:t>对制程出谋划策的贡献</a:t>
            </a:r>
            <a:r>
              <a:rPr lang="en-US" altLang="zh-TW" sz="2000" dirty="0">
                <a:latin typeface="+mn-lt"/>
                <a:ea typeface="+mn-ea"/>
                <a:cs typeface="+mn-ea"/>
                <a:sym typeface="+mn-lt"/>
              </a:rPr>
              <a:t>,</a:t>
            </a:r>
            <a:r>
              <a:rPr lang="zh-TW" altLang="en-US" sz="2000" dirty="0">
                <a:latin typeface="+mn-lt"/>
                <a:ea typeface="+mn-ea"/>
                <a:cs typeface="+mn-ea"/>
                <a:sym typeface="+mn-lt"/>
              </a:rPr>
              <a:t>也许这些措施来自生产中的其他人员</a:t>
            </a:r>
            <a:r>
              <a:rPr lang="en-US" altLang="zh-TW" sz="2000" dirty="0">
                <a:latin typeface="+mn-lt"/>
                <a:ea typeface="+mn-ea"/>
                <a:cs typeface="+mn-ea"/>
                <a:sym typeface="+mn-lt"/>
              </a:rPr>
              <a:t>,</a:t>
            </a:r>
            <a:r>
              <a:rPr lang="zh-TW" altLang="en-US" sz="2000" dirty="0">
                <a:latin typeface="+mn-lt"/>
                <a:ea typeface="+mn-ea"/>
                <a:cs typeface="+mn-ea"/>
                <a:sym typeface="+mn-lt"/>
              </a:rPr>
              <a:t>但一般需要</a:t>
            </a:r>
            <a:r>
              <a:rPr lang="en-US" altLang="zh-TW" sz="2000" dirty="0">
                <a:latin typeface="+mn-lt"/>
                <a:ea typeface="+mn-ea"/>
                <a:cs typeface="+mn-ea"/>
                <a:sym typeface="+mn-lt"/>
              </a:rPr>
              <a:t>PE</a:t>
            </a:r>
            <a:r>
              <a:rPr lang="zh-TW" altLang="en-US" sz="2000" dirty="0">
                <a:latin typeface="+mn-lt"/>
                <a:ea typeface="+mn-ea"/>
                <a:cs typeface="+mn-ea"/>
                <a:sym typeface="+mn-lt"/>
              </a:rPr>
              <a:t>的认可后才可以实施</a:t>
            </a:r>
            <a:r>
              <a:rPr lang="en-US" altLang="zh-TW" sz="2000" dirty="0">
                <a:latin typeface="+mn-lt"/>
                <a:ea typeface="+mn-ea"/>
                <a:cs typeface="+mn-ea"/>
                <a:sym typeface="+mn-lt"/>
              </a:rPr>
              <a:t>.</a:t>
            </a:r>
          </a:p>
          <a:p>
            <a:pPr eaLnBrk="1" hangingPunct="1">
              <a:lnSpc>
                <a:spcPct val="120000"/>
              </a:lnSpc>
              <a:defRPr/>
            </a:pPr>
            <a:r>
              <a:rPr lang="zh-TW" altLang="en-US" sz="2000" dirty="0">
                <a:latin typeface="+mn-lt"/>
                <a:ea typeface="+mn-ea"/>
                <a:cs typeface="+mn-ea"/>
                <a:sym typeface="+mn-lt"/>
              </a:rPr>
              <a:t>下面举例的是一些生产中常见的防错措施</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止动条</a:t>
            </a:r>
            <a:r>
              <a:rPr lang="en-US" altLang="zh-TW" sz="2000" dirty="0">
                <a:latin typeface="+mn-lt"/>
                <a:ea typeface="+mn-ea"/>
                <a:cs typeface="+mn-ea"/>
                <a:sym typeface="+mn-lt"/>
              </a:rPr>
              <a:t>,</a:t>
            </a:r>
            <a:r>
              <a:rPr lang="zh-TW" altLang="en-US" sz="2000" dirty="0">
                <a:latin typeface="+mn-lt"/>
                <a:ea typeface="+mn-ea"/>
                <a:cs typeface="+mn-ea"/>
                <a:sym typeface="+mn-lt"/>
              </a:rPr>
              <a:t>它是横跨于流水在线的一块木条</a:t>
            </a:r>
            <a:r>
              <a:rPr lang="en-US" altLang="zh-TW" sz="2000" dirty="0">
                <a:latin typeface="+mn-lt"/>
                <a:ea typeface="+mn-ea"/>
                <a:cs typeface="+mn-ea"/>
                <a:sym typeface="+mn-lt"/>
              </a:rPr>
              <a:t>,</a:t>
            </a:r>
            <a:r>
              <a:rPr lang="zh-TW" altLang="en-US" sz="2000" dirty="0">
                <a:latin typeface="+mn-lt"/>
                <a:ea typeface="+mn-ea"/>
                <a:cs typeface="+mn-ea"/>
                <a:sym typeface="+mn-lt"/>
              </a:rPr>
              <a:t>像桥一样</a:t>
            </a:r>
            <a:r>
              <a:rPr lang="en-US" altLang="zh-TW" sz="2000" dirty="0">
                <a:latin typeface="+mn-lt"/>
                <a:ea typeface="+mn-ea"/>
                <a:cs typeface="+mn-ea"/>
                <a:sym typeface="+mn-lt"/>
              </a:rPr>
              <a:t>,</a:t>
            </a:r>
            <a:r>
              <a:rPr lang="zh-TW" altLang="en-US" sz="2000" dirty="0">
                <a:latin typeface="+mn-lt"/>
                <a:ea typeface="+mn-ea"/>
                <a:cs typeface="+mn-ea"/>
                <a:sym typeface="+mn-lt"/>
              </a:rPr>
              <a:t>用于停止产品自动流动</a:t>
            </a:r>
            <a:r>
              <a:rPr lang="en-US" altLang="zh-TW" sz="2000" dirty="0">
                <a:latin typeface="+mn-lt"/>
                <a:ea typeface="+mn-ea"/>
                <a:cs typeface="+mn-ea"/>
                <a:sym typeface="+mn-lt"/>
              </a:rPr>
              <a:t>,</a:t>
            </a:r>
            <a:r>
              <a:rPr lang="zh-TW" altLang="en-US" sz="2000" dirty="0">
                <a:latin typeface="+mn-lt"/>
                <a:ea typeface="+mn-ea"/>
                <a:cs typeface="+mn-ea"/>
                <a:sym typeface="+mn-lt"/>
              </a:rPr>
              <a:t>目的是防止和生产中的遗忘作业</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方位标识识</a:t>
            </a:r>
            <a:r>
              <a:rPr lang="en-US" altLang="zh-TW" sz="2000" dirty="0">
                <a:latin typeface="+mn-lt"/>
                <a:ea typeface="+mn-ea"/>
                <a:cs typeface="+mn-ea"/>
                <a:sym typeface="+mn-lt"/>
              </a:rPr>
              <a:t>,</a:t>
            </a:r>
            <a:r>
              <a:rPr lang="zh-TW" altLang="en-US" sz="2000" dirty="0">
                <a:latin typeface="+mn-lt"/>
                <a:ea typeface="+mn-ea"/>
                <a:cs typeface="+mn-ea"/>
                <a:sym typeface="+mn-lt"/>
              </a:rPr>
              <a:t>流水线作业中对已作业的产品按一定的体位方向放置</a:t>
            </a:r>
            <a:r>
              <a:rPr lang="en-US" altLang="zh-TW" sz="2000" dirty="0">
                <a:latin typeface="+mn-lt"/>
                <a:ea typeface="+mn-ea"/>
                <a:cs typeface="+mn-ea"/>
                <a:sym typeface="+mn-lt"/>
              </a:rPr>
              <a:t>,</a:t>
            </a:r>
            <a:r>
              <a:rPr lang="zh-TW" altLang="en-US" sz="2000" dirty="0">
                <a:latin typeface="+mn-lt"/>
                <a:ea typeface="+mn-ea"/>
                <a:cs typeface="+mn-ea"/>
                <a:sym typeface="+mn-lt"/>
              </a:rPr>
              <a:t>用以识别产口的作业状态</a:t>
            </a:r>
            <a:r>
              <a:rPr lang="en-US" altLang="zh-TW" sz="2000" dirty="0">
                <a:latin typeface="+mn-lt"/>
                <a:ea typeface="+mn-ea"/>
                <a:cs typeface="+mn-ea"/>
                <a:sym typeface="+mn-lt"/>
              </a:rPr>
              <a:t>,</a:t>
            </a:r>
            <a:r>
              <a:rPr lang="zh-TW" altLang="en-US" sz="2000" dirty="0">
                <a:latin typeface="+mn-lt"/>
                <a:ea typeface="+mn-ea"/>
                <a:cs typeface="+mn-ea"/>
                <a:sym typeface="+mn-lt"/>
              </a:rPr>
              <a:t>防止重作业</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画印标识</a:t>
            </a:r>
            <a:r>
              <a:rPr lang="en-US" altLang="zh-TW" sz="2000" dirty="0">
                <a:latin typeface="+mn-lt"/>
                <a:ea typeface="+mn-ea"/>
                <a:cs typeface="+mn-ea"/>
                <a:sym typeface="+mn-lt"/>
              </a:rPr>
              <a:t>,</a:t>
            </a:r>
            <a:r>
              <a:rPr lang="zh-TW" altLang="en-US" sz="2000" dirty="0">
                <a:latin typeface="+mn-lt"/>
                <a:ea typeface="+mn-ea"/>
                <a:cs typeface="+mn-ea"/>
                <a:sym typeface="+mn-lt"/>
              </a:rPr>
              <a:t>生产中对已作业的产品用彩笔或印章标识</a:t>
            </a:r>
            <a:r>
              <a:rPr lang="en-US" altLang="zh-TW" sz="2000" dirty="0">
                <a:latin typeface="+mn-lt"/>
                <a:ea typeface="+mn-ea"/>
                <a:cs typeface="+mn-ea"/>
                <a:sym typeface="+mn-lt"/>
              </a:rPr>
              <a:t>,</a:t>
            </a:r>
            <a:r>
              <a:rPr lang="zh-TW" altLang="en-US" sz="2000" dirty="0">
                <a:latin typeface="+mn-lt"/>
                <a:ea typeface="+mn-ea"/>
                <a:cs typeface="+mn-ea"/>
                <a:sym typeface="+mn-lt"/>
              </a:rPr>
              <a:t>以区别产品的作业状态</a:t>
            </a:r>
            <a:r>
              <a:rPr lang="en-US" altLang="zh-TW" sz="2000" dirty="0">
                <a:latin typeface="+mn-lt"/>
                <a:ea typeface="+mn-ea"/>
                <a:cs typeface="+mn-ea"/>
                <a:sym typeface="+mn-lt"/>
              </a:rPr>
              <a:t>,</a:t>
            </a:r>
            <a:r>
              <a:rPr lang="zh-TW" altLang="en-US" sz="2000" dirty="0">
                <a:latin typeface="+mn-lt"/>
                <a:ea typeface="+mn-ea"/>
                <a:cs typeface="+mn-ea"/>
                <a:sym typeface="+mn-lt"/>
              </a:rPr>
              <a:t>防止漏作业</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CN" altLang="en-US" sz="2000" dirty="0">
                <a:latin typeface="+mn-lt"/>
                <a:ea typeface="+mn-ea"/>
                <a:cs typeface="+mn-ea"/>
                <a:sym typeface="+mn-lt"/>
              </a:rPr>
              <a:t>设置保护治具</a:t>
            </a:r>
            <a:r>
              <a:rPr lang="en-US" altLang="zh-CN" sz="2000" dirty="0">
                <a:latin typeface="+mn-lt"/>
                <a:ea typeface="+mn-ea"/>
                <a:cs typeface="+mn-ea"/>
                <a:sym typeface="+mn-lt"/>
              </a:rPr>
              <a:t>,</a:t>
            </a:r>
            <a:r>
              <a:rPr lang="zh-CN" altLang="en-US" sz="2000" dirty="0">
                <a:latin typeface="+mn-lt"/>
                <a:ea typeface="+mn-ea"/>
                <a:cs typeface="+mn-ea"/>
                <a:sym typeface="+mn-lt"/>
              </a:rPr>
              <a:t>防止此作业时损害彼部件</a:t>
            </a:r>
            <a:r>
              <a:rPr lang="en-US" altLang="zh-CN"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CN" altLang="en-US" sz="2000" dirty="0">
                <a:latin typeface="+mn-lt"/>
                <a:ea typeface="+mn-ea"/>
                <a:cs typeface="+mn-ea"/>
                <a:sym typeface="+mn-lt"/>
              </a:rPr>
              <a:t>设置方便作业的治具</a:t>
            </a:r>
            <a:r>
              <a:rPr lang="en-US" altLang="zh-CN" sz="2000" dirty="0">
                <a:latin typeface="+mn-lt"/>
                <a:ea typeface="+mn-ea"/>
                <a:cs typeface="+mn-ea"/>
                <a:sym typeface="+mn-lt"/>
              </a:rPr>
              <a:t>,</a:t>
            </a:r>
            <a:r>
              <a:rPr lang="zh-CN" altLang="en-US" sz="2000" dirty="0">
                <a:latin typeface="+mn-lt"/>
                <a:ea typeface="+mn-ea"/>
                <a:cs typeface="+mn-ea"/>
                <a:sym typeface="+mn-lt"/>
              </a:rPr>
              <a:t>降低因作业难度而产生的错误</a:t>
            </a:r>
            <a:r>
              <a:rPr lang="en-US" altLang="zh-CN"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CN" altLang="en-US" sz="2000" dirty="0">
                <a:latin typeface="+mn-lt"/>
                <a:ea typeface="+mn-ea"/>
                <a:cs typeface="+mn-ea"/>
                <a:sym typeface="+mn-lt"/>
              </a:rPr>
              <a:t>用放大的标识纸标识不易看清的产品规格型号</a:t>
            </a:r>
            <a:r>
              <a:rPr lang="en-US" altLang="zh-CN" sz="2000" dirty="0">
                <a:latin typeface="+mn-lt"/>
                <a:ea typeface="+mn-ea"/>
                <a:cs typeface="+mn-ea"/>
                <a:sym typeface="+mn-lt"/>
              </a:rPr>
              <a:t>,</a:t>
            </a:r>
            <a:r>
              <a:rPr lang="zh-CN" altLang="en-US" sz="2000" dirty="0">
                <a:latin typeface="+mn-lt"/>
                <a:ea typeface="+mn-ea"/>
                <a:cs typeface="+mn-ea"/>
                <a:sym typeface="+mn-lt"/>
              </a:rPr>
              <a:t>以防止使用错误</a:t>
            </a:r>
            <a:r>
              <a:rPr lang="en-US" altLang="zh-CN" sz="2000" dirty="0">
                <a:latin typeface="+mn-lt"/>
                <a:ea typeface="+mn-ea"/>
                <a:cs typeface="+mn-ea"/>
                <a:sym typeface="+mn-lt"/>
              </a:rPr>
              <a:t>.</a:t>
            </a:r>
          </a:p>
          <a:p>
            <a:pPr eaLnBrk="1" hangingPunct="1">
              <a:lnSpc>
                <a:spcPct val="120000"/>
              </a:lnSpc>
              <a:buFont typeface="Wingdings" panose="05000000000000000000" pitchFamily="2" charset="2"/>
              <a:buChar char="§"/>
              <a:defRPr/>
            </a:pPr>
            <a:r>
              <a:rPr lang="en-US" altLang="zh-CN" sz="2000" dirty="0">
                <a:latin typeface="+mn-lt"/>
                <a:ea typeface="+mn-ea"/>
                <a:cs typeface="+mn-ea"/>
                <a:sym typeface="+mn-lt"/>
              </a:rPr>
              <a:t>   </a:t>
            </a:r>
            <a:r>
              <a:rPr lang="zh-CN" altLang="en-US" sz="2000" dirty="0">
                <a:latin typeface="+mn-lt"/>
                <a:ea typeface="+mn-ea"/>
                <a:cs typeface="+mn-ea"/>
                <a:sym typeface="+mn-lt"/>
              </a:rPr>
              <a:t>比如标识</a:t>
            </a:r>
            <a:r>
              <a:rPr lang="en-US" altLang="zh-CN" sz="2000" dirty="0">
                <a:latin typeface="+mn-lt"/>
                <a:ea typeface="+mn-ea"/>
                <a:cs typeface="+mn-ea"/>
                <a:sym typeface="+mn-lt"/>
              </a:rPr>
              <a:t>IC(</a:t>
            </a:r>
            <a:r>
              <a:rPr lang="zh-CN" altLang="en-US" sz="2000" dirty="0">
                <a:latin typeface="+mn-lt"/>
                <a:ea typeface="+mn-ea"/>
                <a:cs typeface="+mn-ea"/>
                <a:sym typeface="+mn-lt"/>
              </a:rPr>
              <a:t>集成电路块</a:t>
            </a:r>
            <a:r>
              <a:rPr lang="en-US" altLang="zh-CN" sz="2000" dirty="0">
                <a:latin typeface="+mn-lt"/>
                <a:ea typeface="+mn-ea"/>
                <a:cs typeface="+mn-ea"/>
                <a:sym typeface="+mn-lt"/>
              </a:rPr>
              <a:t>)</a:t>
            </a:r>
            <a:r>
              <a:rPr lang="zh-CN" altLang="en-US" sz="2000" dirty="0">
                <a:latin typeface="+mn-lt"/>
                <a:ea typeface="+mn-ea"/>
                <a:cs typeface="+mn-ea"/>
                <a:sym typeface="+mn-lt"/>
              </a:rPr>
              <a:t>上的规格号等</a:t>
            </a:r>
            <a:r>
              <a:rPr lang="en-US" altLang="zh-CN"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CN" altLang="en-US" sz="2000" dirty="0">
                <a:latin typeface="+mn-lt"/>
                <a:ea typeface="+mn-ea"/>
                <a:cs typeface="+mn-ea"/>
                <a:sym typeface="+mn-lt"/>
              </a:rPr>
              <a:t>自动防错</a:t>
            </a:r>
            <a:r>
              <a:rPr lang="en-US" altLang="zh-CN" sz="2000" dirty="0">
                <a:latin typeface="+mn-lt"/>
                <a:ea typeface="+mn-ea"/>
                <a:cs typeface="+mn-ea"/>
                <a:sym typeface="+mn-lt"/>
              </a:rPr>
              <a:t>,</a:t>
            </a:r>
            <a:r>
              <a:rPr lang="zh-CN" altLang="en-US" sz="2000" dirty="0">
                <a:latin typeface="+mn-lt"/>
                <a:ea typeface="+mn-ea"/>
                <a:cs typeface="+mn-ea"/>
                <a:sym typeface="+mn-lt"/>
              </a:rPr>
              <a:t>发生操作错误时机器将被设置为不会动作</a:t>
            </a:r>
            <a:r>
              <a:rPr lang="en-US" altLang="zh-CN"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CN" altLang="en-US" sz="2000" dirty="0">
                <a:latin typeface="+mn-lt"/>
                <a:ea typeface="+mn-ea"/>
                <a:cs typeface="+mn-ea"/>
                <a:sym typeface="+mn-lt"/>
              </a:rPr>
              <a:t>自动报警</a:t>
            </a:r>
            <a:r>
              <a:rPr lang="en-US" altLang="zh-CN" sz="2000" dirty="0">
                <a:latin typeface="+mn-lt"/>
                <a:ea typeface="+mn-ea"/>
                <a:cs typeface="+mn-ea"/>
                <a:sym typeface="+mn-lt"/>
              </a:rPr>
              <a:t>,</a:t>
            </a:r>
            <a:r>
              <a:rPr lang="zh-CN" altLang="en-US" sz="2000" dirty="0">
                <a:latin typeface="+mn-lt"/>
                <a:ea typeface="+mn-ea"/>
                <a:cs typeface="+mn-ea"/>
                <a:sym typeface="+mn-lt"/>
              </a:rPr>
              <a:t>对羊键的过程参数设置自动报菟器</a:t>
            </a:r>
            <a:r>
              <a:rPr lang="en-US" altLang="zh-CN" sz="2000" dirty="0">
                <a:latin typeface="+mn-lt"/>
                <a:ea typeface="+mn-ea"/>
                <a:cs typeface="+mn-ea"/>
                <a:sym typeface="+mn-lt"/>
              </a:rPr>
              <a:t>,</a:t>
            </a:r>
            <a:r>
              <a:rPr lang="zh-CN" altLang="en-US" sz="2000" dirty="0">
                <a:latin typeface="+mn-lt"/>
                <a:ea typeface="+mn-ea"/>
                <a:cs typeface="+mn-ea"/>
                <a:sym typeface="+mn-lt"/>
              </a:rPr>
              <a:t>一旦出现不符合时将自动报警</a:t>
            </a:r>
            <a:r>
              <a:rPr lang="en-US" altLang="zh-CN" sz="2000" dirty="0">
                <a:latin typeface="+mn-lt"/>
                <a:ea typeface="+mn-ea"/>
                <a:cs typeface="+mn-ea"/>
                <a:sym typeface="+mn-lt"/>
              </a:rPr>
              <a:t>,</a:t>
            </a:r>
            <a:r>
              <a:rPr lang="zh-CN" altLang="en-US" sz="2000" dirty="0">
                <a:latin typeface="+mn-lt"/>
                <a:ea typeface="+mn-ea"/>
                <a:cs typeface="+mn-ea"/>
                <a:sym typeface="+mn-lt"/>
              </a:rPr>
              <a:t>防止在制程错误状态下作业</a:t>
            </a:r>
            <a:r>
              <a:rPr lang="en-US" altLang="zh-CN"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CN" altLang="en-US" sz="2000" dirty="0">
                <a:latin typeface="+mn-lt"/>
                <a:ea typeface="+mn-ea"/>
                <a:cs typeface="+mn-ea"/>
                <a:sym typeface="+mn-lt"/>
              </a:rPr>
              <a:t>规定每天清洗溶液盘</a:t>
            </a:r>
            <a:r>
              <a:rPr lang="en-US" altLang="zh-CN" sz="2000" dirty="0">
                <a:latin typeface="+mn-lt"/>
                <a:ea typeface="+mn-ea"/>
                <a:cs typeface="+mn-ea"/>
                <a:sym typeface="+mn-lt"/>
              </a:rPr>
              <a:t>,</a:t>
            </a:r>
            <a:r>
              <a:rPr lang="zh-CN" altLang="en-US" sz="2000" dirty="0">
                <a:latin typeface="+mn-lt"/>
                <a:ea typeface="+mn-ea"/>
                <a:cs typeface="+mn-ea"/>
                <a:sym typeface="+mn-lt"/>
              </a:rPr>
              <a:t>防止残留物持续使用</a:t>
            </a:r>
            <a:r>
              <a:rPr lang="en-US" altLang="zh-CN"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CN" altLang="en-US" sz="2000" dirty="0">
                <a:latin typeface="+mn-lt"/>
                <a:ea typeface="+mn-ea"/>
                <a:cs typeface="+mn-ea"/>
                <a:sym typeface="+mn-lt"/>
              </a:rPr>
              <a:t>规划防错体系</a:t>
            </a:r>
            <a:r>
              <a:rPr lang="en-US" altLang="zh-CN" sz="2000" dirty="0">
                <a:latin typeface="+mn-lt"/>
                <a:ea typeface="+mn-ea"/>
                <a:cs typeface="+mn-ea"/>
                <a:sym typeface="+mn-lt"/>
              </a:rPr>
              <a:t>,</a:t>
            </a:r>
            <a:r>
              <a:rPr lang="zh-CN" altLang="en-US" sz="2000" dirty="0">
                <a:latin typeface="+mn-lt"/>
                <a:ea typeface="+mn-ea"/>
                <a:cs typeface="+mn-ea"/>
                <a:sym typeface="+mn-lt"/>
              </a:rPr>
              <a:t>防止因整体管理失误造成的差错</a:t>
            </a:r>
            <a:r>
              <a:rPr lang="en-US" altLang="zh-CN" sz="2000" dirty="0">
                <a:latin typeface="+mn-lt"/>
                <a:ea typeface="+mn-ea"/>
                <a:cs typeface="+mn-ea"/>
                <a:sym typeface="+mn-lt"/>
              </a:rPr>
              <a:t>.</a:t>
            </a:r>
          </a:p>
          <a:p>
            <a:pPr eaLnBrk="1" hangingPunct="1">
              <a:lnSpc>
                <a:spcPct val="120000"/>
              </a:lnSpc>
              <a:buFont typeface="Wingdings" panose="05000000000000000000" pitchFamily="2" charset="2"/>
              <a:buChar char="§"/>
              <a:defRPr/>
            </a:pPr>
            <a:endParaRPr lang="en-US" altLang="zh-TW" sz="2000" dirty="0">
              <a:latin typeface="+mn-lt"/>
              <a:ea typeface="+mn-ea"/>
              <a:cs typeface="+mn-ea"/>
              <a:sym typeface="+mn-lt"/>
            </a:endParaRPr>
          </a:p>
        </p:txBody>
      </p:sp>
      <p:sp>
        <p:nvSpPr>
          <p:cNvPr id="4" name="文本框 3">
            <a:extLst>
              <a:ext uri="{FF2B5EF4-FFF2-40B4-BE49-F238E27FC236}">
                <a16:creationId xmlns:a16="http://schemas.microsoft.com/office/drawing/2014/main" id="{17CCA93F-6FE1-4552-B61A-F06AD123FF6F}"/>
              </a:ext>
            </a:extLst>
          </p:cNvPr>
          <p:cNvSpPr txBox="1"/>
          <p:nvPr/>
        </p:nvSpPr>
        <p:spPr>
          <a:xfrm>
            <a:off x="4122434" y="106150"/>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做好防错减风险</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458" name="Text Box 2">
            <a:extLst>
              <a:ext uri="{FF2B5EF4-FFF2-40B4-BE49-F238E27FC236}">
                <a16:creationId xmlns:a16="http://schemas.microsoft.com/office/drawing/2014/main" id="{3B6D9B1D-9E2A-4B78-B472-82878E95AE3D}"/>
              </a:ext>
            </a:extLst>
          </p:cNvPr>
          <p:cNvSpPr txBox="1">
            <a:spLocks noChangeArrowheads="1"/>
          </p:cNvSpPr>
          <p:nvPr/>
        </p:nvSpPr>
        <p:spPr bwMode="auto">
          <a:xfrm>
            <a:off x="1481138" y="2089150"/>
            <a:ext cx="13681075" cy="157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marL="457200" indent="-457200">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AutoNum type="arabicPlain" startAt="3"/>
              <a:defRPr/>
            </a:pPr>
            <a:r>
              <a:rPr lang="zh-TW" altLang="en-US" sz="2000" b="1" dirty="0">
                <a:latin typeface="+mn-lt"/>
                <a:ea typeface="+mn-ea"/>
                <a:cs typeface="+mn-ea"/>
                <a:sym typeface="+mn-lt"/>
              </a:rPr>
              <a:t>把</a:t>
            </a:r>
            <a:r>
              <a:rPr lang="en-US" altLang="zh-TW" sz="2000" b="1" dirty="0">
                <a:latin typeface="+mn-lt"/>
                <a:ea typeface="+mn-ea"/>
                <a:cs typeface="+mn-ea"/>
                <a:sym typeface="+mn-lt"/>
              </a:rPr>
              <a:t>PE</a:t>
            </a:r>
            <a:r>
              <a:rPr lang="zh-TW" altLang="en-US" sz="2000" b="1" dirty="0">
                <a:latin typeface="+mn-lt"/>
                <a:ea typeface="+mn-ea"/>
                <a:cs typeface="+mn-ea"/>
                <a:sym typeface="+mn-lt"/>
              </a:rPr>
              <a:t>工作做到家</a:t>
            </a:r>
          </a:p>
          <a:p>
            <a:pPr eaLnBrk="1" hangingPunct="1">
              <a:lnSpc>
                <a:spcPct val="120000"/>
              </a:lnSpc>
              <a:buFont typeface="Wingdings" panose="05000000000000000000" pitchFamily="2" charset="2"/>
              <a:buNone/>
              <a:defRPr/>
            </a:pPr>
            <a:r>
              <a:rPr lang="zh-TW" altLang="en-US" sz="2000" dirty="0">
                <a:latin typeface="+mn-lt"/>
                <a:ea typeface="+mn-ea"/>
                <a:cs typeface="+mn-ea"/>
                <a:sym typeface="+mn-lt"/>
              </a:rPr>
              <a:t>   </a:t>
            </a:r>
            <a:r>
              <a:rPr lang="en-US" altLang="zh-TW" sz="2000" dirty="0">
                <a:latin typeface="+mn-lt"/>
                <a:ea typeface="+mn-ea"/>
                <a:cs typeface="+mn-ea"/>
                <a:sym typeface="+mn-lt"/>
              </a:rPr>
              <a:t>PE</a:t>
            </a:r>
            <a:r>
              <a:rPr lang="zh-TW" altLang="en-US" sz="2000" dirty="0">
                <a:latin typeface="+mn-lt"/>
                <a:ea typeface="+mn-ea"/>
                <a:cs typeface="+mn-ea"/>
                <a:sym typeface="+mn-lt"/>
              </a:rPr>
              <a:t>的工作是一份没有标准格式的抽象的工作</a:t>
            </a:r>
            <a:r>
              <a:rPr lang="en-US" altLang="zh-TW" sz="2000" dirty="0">
                <a:latin typeface="+mn-lt"/>
                <a:ea typeface="+mn-ea"/>
                <a:cs typeface="+mn-ea"/>
                <a:sym typeface="+mn-lt"/>
              </a:rPr>
              <a:t>,</a:t>
            </a:r>
            <a:r>
              <a:rPr lang="zh-TW" altLang="en-US" sz="2000" dirty="0">
                <a:latin typeface="+mn-lt"/>
                <a:ea typeface="+mn-ea"/>
                <a:cs typeface="+mn-ea"/>
                <a:sym typeface="+mn-lt"/>
              </a:rPr>
              <a:t>虽然他做的是实实在在的事情</a:t>
            </a:r>
            <a:r>
              <a:rPr lang="en-US" altLang="zh-TW" sz="2000" dirty="0">
                <a:latin typeface="+mn-lt"/>
                <a:ea typeface="+mn-ea"/>
                <a:cs typeface="+mn-ea"/>
                <a:sym typeface="+mn-lt"/>
              </a:rPr>
              <a:t>,</a:t>
            </a:r>
            <a:r>
              <a:rPr lang="zh-TW" altLang="en-US" sz="2000" dirty="0">
                <a:latin typeface="+mn-lt"/>
                <a:ea typeface="+mn-ea"/>
                <a:cs typeface="+mn-ea"/>
                <a:sym typeface="+mn-lt"/>
              </a:rPr>
              <a:t>但没有人可以说他做的某件事已经完美无缺了</a:t>
            </a:r>
            <a:r>
              <a:rPr lang="en-US" altLang="zh-TW" sz="2000" dirty="0">
                <a:latin typeface="+mn-lt"/>
                <a:ea typeface="+mn-ea"/>
                <a:cs typeface="+mn-ea"/>
                <a:sym typeface="+mn-lt"/>
              </a:rPr>
              <a:t>.</a:t>
            </a:r>
            <a:r>
              <a:rPr lang="zh-TW" altLang="en-US" sz="2000" dirty="0">
                <a:latin typeface="+mn-lt"/>
                <a:ea typeface="+mn-ea"/>
                <a:cs typeface="+mn-ea"/>
                <a:sym typeface="+mn-lt"/>
              </a:rPr>
              <a:t>就像条条道路通罗马一样</a:t>
            </a:r>
            <a:r>
              <a:rPr lang="en-US" altLang="zh-TW" sz="2000" dirty="0">
                <a:latin typeface="+mn-lt"/>
                <a:ea typeface="+mn-ea"/>
                <a:cs typeface="+mn-ea"/>
                <a:sym typeface="+mn-lt"/>
              </a:rPr>
              <a:t>,</a:t>
            </a:r>
            <a:r>
              <a:rPr lang="zh-TW" altLang="en-US" sz="2000" dirty="0">
                <a:latin typeface="+mn-lt"/>
                <a:ea typeface="+mn-ea"/>
                <a:cs typeface="+mn-ea"/>
                <a:sym typeface="+mn-lt"/>
              </a:rPr>
              <a:t>不能绝对地说哪一条路最好</a:t>
            </a:r>
            <a:r>
              <a:rPr lang="en-US" altLang="zh-TW" sz="2000" dirty="0">
                <a:latin typeface="+mn-lt"/>
                <a:ea typeface="+mn-ea"/>
                <a:cs typeface="+mn-ea"/>
                <a:sym typeface="+mn-lt"/>
              </a:rPr>
              <a:t>`</a:t>
            </a:r>
            <a:r>
              <a:rPr lang="zh-TW" altLang="en-US" sz="2000" dirty="0">
                <a:latin typeface="+mn-lt"/>
                <a:ea typeface="+mn-ea"/>
                <a:cs typeface="+mn-ea"/>
                <a:sym typeface="+mn-lt"/>
              </a:rPr>
              <a:t>一条路最不好</a:t>
            </a:r>
            <a:r>
              <a:rPr lang="en-US" altLang="zh-TW" sz="2000" dirty="0">
                <a:latin typeface="+mn-lt"/>
                <a:ea typeface="+mn-ea"/>
                <a:cs typeface="+mn-ea"/>
                <a:sym typeface="+mn-lt"/>
              </a:rPr>
              <a:t>,</a:t>
            </a:r>
            <a:r>
              <a:rPr lang="zh-TW" altLang="en-US" sz="2000" dirty="0">
                <a:latin typeface="+mn-lt"/>
                <a:ea typeface="+mn-ea"/>
                <a:cs typeface="+mn-ea"/>
                <a:sym typeface="+mn-lt"/>
              </a:rPr>
              <a:t>其实是各有优缺点罢了</a:t>
            </a:r>
            <a:r>
              <a:rPr lang="en-US" altLang="zh-TW" sz="2000" dirty="0">
                <a:latin typeface="+mn-lt"/>
                <a:ea typeface="+mn-ea"/>
                <a:cs typeface="+mn-ea"/>
                <a:sym typeface="+mn-lt"/>
              </a:rPr>
              <a:t>.</a:t>
            </a:r>
            <a:r>
              <a:rPr lang="zh-TW" altLang="en-US" sz="2000" dirty="0">
                <a:latin typeface="+mn-lt"/>
                <a:ea typeface="+mn-ea"/>
                <a:cs typeface="+mn-ea"/>
                <a:sym typeface="+mn-lt"/>
              </a:rPr>
              <a:t>所以</a:t>
            </a:r>
            <a:r>
              <a:rPr lang="en-US" altLang="zh-TW" sz="2000" dirty="0">
                <a:latin typeface="+mn-lt"/>
                <a:ea typeface="+mn-ea"/>
                <a:cs typeface="+mn-ea"/>
                <a:sym typeface="+mn-lt"/>
              </a:rPr>
              <a:t>,</a:t>
            </a:r>
            <a:r>
              <a:rPr lang="zh-TW" altLang="en-US" sz="2000" dirty="0">
                <a:latin typeface="+mn-lt"/>
                <a:ea typeface="+mn-ea"/>
                <a:cs typeface="+mn-ea"/>
                <a:sym typeface="+mn-lt"/>
              </a:rPr>
              <a:t>我们说要把</a:t>
            </a:r>
            <a:r>
              <a:rPr lang="en-US" altLang="zh-TW" sz="2000" dirty="0">
                <a:latin typeface="+mn-lt"/>
                <a:ea typeface="+mn-ea"/>
                <a:cs typeface="+mn-ea"/>
                <a:sym typeface="+mn-lt"/>
              </a:rPr>
              <a:t>PE</a:t>
            </a:r>
            <a:r>
              <a:rPr lang="zh-TW" altLang="en-US" sz="2000" dirty="0">
                <a:latin typeface="+mn-lt"/>
                <a:ea typeface="+mn-ea"/>
                <a:cs typeface="+mn-ea"/>
                <a:sym typeface="+mn-lt"/>
              </a:rPr>
              <a:t>工作做到家就是指在处</a:t>
            </a:r>
          </a:p>
        </p:txBody>
      </p:sp>
      <p:sp>
        <p:nvSpPr>
          <p:cNvPr id="4" name="Text Box 2">
            <a:extLst>
              <a:ext uri="{FF2B5EF4-FFF2-40B4-BE49-F238E27FC236}">
                <a16:creationId xmlns:a16="http://schemas.microsoft.com/office/drawing/2014/main" id="{65CD346E-F3AA-4454-B87C-F758AA81B5A7}"/>
              </a:ext>
            </a:extLst>
          </p:cNvPr>
          <p:cNvSpPr txBox="1">
            <a:spLocks noChangeArrowheads="1"/>
          </p:cNvSpPr>
          <p:nvPr/>
        </p:nvSpPr>
        <p:spPr bwMode="auto">
          <a:xfrm>
            <a:off x="1462088" y="4076700"/>
            <a:ext cx="13681075" cy="12080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dirty="0">
                <a:latin typeface="+mn-lt"/>
                <a:ea typeface="+mn-ea"/>
                <a:cs typeface="+mn-ea"/>
                <a:sym typeface="+mn-lt"/>
              </a:rPr>
              <a:t>处理生产问题的时候要选择最优选的方案</a:t>
            </a:r>
            <a:r>
              <a:rPr lang="en-US" altLang="zh-TW" sz="2000" dirty="0">
                <a:latin typeface="+mn-lt"/>
                <a:ea typeface="+mn-ea"/>
                <a:cs typeface="+mn-ea"/>
                <a:sym typeface="+mn-lt"/>
              </a:rPr>
              <a:t>,</a:t>
            </a:r>
            <a:r>
              <a:rPr lang="zh-TW" altLang="en-US" sz="2000" dirty="0">
                <a:latin typeface="+mn-lt"/>
                <a:ea typeface="+mn-ea"/>
                <a:cs typeface="+mn-ea"/>
                <a:sym typeface="+mn-lt"/>
              </a:rPr>
              <a:t>实现此情此景下的相对的最好</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PE</a:t>
            </a:r>
            <a:r>
              <a:rPr lang="zh-TW" altLang="en-US" sz="2000" dirty="0">
                <a:latin typeface="+mn-lt"/>
                <a:ea typeface="+mn-ea"/>
                <a:cs typeface="+mn-ea"/>
                <a:sym typeface="+mn-lt"/>
              </a:rPr>
              <a:t>解决问题的手法也许因人而异</a:t>
            </a:r>
            <a:r>
              <a:rPr lang="en-US" altLang="zh-TW" sz="2000" dirty="0">
                <a:latin typeface="+mn-lt"/>
                <a:ea typeface="+mn-ea"/>
                <a:cs typeface="+mn-ea"/>
                <a:sym typeface="+mn-lt"/>
              </a:rPr>
              <a:t>,</a:t>
            </a:r>
            <a:r>
              <a:rPr lang="zh-TW" altLang="en-US" sz="2000" dirty="0">
                <a:latin typeface="+mn-lt"/>
                <a:ea typeface="+mn-ea"/>
                <a:cs typeface="+mn-ea"/>
                <a:sym typeface="+mn-lt"/>
              </a:rPr>
              <a:t>但处理结果却是有目共睹的</a:t>
            </a:r>
            <a:r>
              <a:rPr lang="en-US" altLang="zh-TW" sz="2000" dirty="0">
                <a:latin typeface="+mn-lt"/>
                <a:ea typeface="+mn-ea"/>
                <a:cs typeface="+mn-ea"/>
                <a:sym typeface="+mn-lt"/>
              </a:rPr>
              <a:t>.PE</a:t>
            </a:r>
            <a:r>
              <a:rPr lang="zh-TW" altLang="en-US" sz="2000" dirty="0">
                <a:latin typeface="+mn-lt"/>
                <a:ea typeface="+mn-ea"/>
                <a:cs typeface="+mn-ea"/>
                <a:sym typeface="+mn-lt"/>
              </a:rPr>
              <a:t>不能因工作的特殊性而不负责任地随意处置生产问题</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PE</a:t>
            </a:r>
            <a:r>
              <a:rPr lang="zh-TW" altLang="en-US" sz="2000" dirty="0">
                <a:latin typeface="+mn-lt"/>
                <a:ea typeface="+mn-ea"/>
                <a:cs typeface="+mn-ea"/>
                <a:sym typeface="+mn-lt"/>
              </a:rPr>
              <a:t>的工作原则</a:t>
            </a:r>
            <a:r>
              <a:rPr lang="en-US" altLang="zh-TW" sz="2000" dirty="0">
                <a:latin typeface="+mn-lt"/>
                <a:ea typeface="+mn-ea"/>
                <a:cs typeface="+mn-ea"/>
                <a:sym typeface="+mn-lt"/>
              </a:rPr>
              <a:t>:</a:t>
            </a:r>
          </a:p>
        </p:txBody>
      </p:sp>
      <p:sp>
        <p:nvSpPr>
          <p:cNvPr id="5" name="文本框 4">
            <a:extLst>
              <a:ext uri="{FF2B5EF4-FFF2-40B4-BE49-F238E27FC236}">
                <a16:creationId xmlns:a16="http://schemas.microsoft.com/office/drawing/2014/main" id="{4DA63BCE-D7BA-4EC1-87CF-F25E4F56C754}"/>
              </a:ext>
            </a:extLst>
          </p:cNvPr>
          <p:cNvSpPr txBox="1"/>
          <p:nvPr/>
        </p:nvSpPr>
        <p:spPr>
          <a:xfrm>
            <a:off x="2993083" y="25366"/>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把</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PE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工作做到家</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290" name="Oval 2">
            <a:extLst>
              <a:ext uri="{FF2B5EF4-FFF2-40B4-BE49-F238E27FC236}">
                <a16:creationId xmlns:a16="http://schemas.microsoft.com/office/drawing/2014/main" id="{0316DA8F-B695-4675-AA94-FEE6E14FC079}"/>
              </a:ext>
            </a:extLst>
          </p:cNvPr>
          <p:cNvSpPr>
            <a:spLocks noChangeArrowheads="1"/>
          </p:cNvSpPr>
          <p:nvPr/>
        </p:nvSpPr>
        <p:spPr bwMode="auto">
          <a:xfrm>
            <a:off x="2122488" y="993775"/>
            <a:ext cx="1938337" cy="1663700"/>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PE</a:t>
            </a:r>
            <a:r>
              <a:rPr lang="zh-TW" altLang="en-US" sz="2000">
                <a:cs typeface="+mn-ea"/>
                <a:sym typeface="+mn-lt"/>
              </a:rPr>
              <a:t>处</a:t>
            </a:r>
          </a:p>
          <a:p>
            <a:pPr algn="ctr" eaLnBrk="1" hangingPunct="1">
              <a:lnSpc>
                <a:spcPct val="120000"/>
              </a:lnSpc>
              <a:defRPr/>
            </a:pPr>
            <a:r>
              <a:rPr lang="zh-TW" altLang="en-US" sz="2000">
                <a:cs typeface="+mn-ea"/>
                <a:sym typeface="+mn-lt"/>
              </a:rPr>
              <a:t>理问题</a:t>
            </a:r>
          </a:p>
        </p:txBody>
      </p:sp>
      <p:sp>
        <p:nvSpPr>
          <p:cNvPr id="140291" name="Oval 3">
            <a:extLst>
              <a:ext uri="{FF2B5EF4-FFF2-40B4-BE49-F238E27FC236}">
                <a16:creationId xmlns:a16="http://schemas.microsoft.com/office/drawing/2014/main" id="{8B086D71-719D-43CF-A93F-7BAC00E52FDF}"/>
              </a:ext>
            </a:extLst>
          </p:cNvPr>
          <p:cNvSpPr>
            <a:spLocks noChangeArrowheads="1"/>
          </p:cNvSpPr>
          <p:nvPr/>
        </p:nvSpPr>
        <p:spPr bwMode="auto">
          <a:xfrm>
            <a:off x="13063538" y="6845300"/>
            <a:ext cx="1825625" cy="176847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工作</a:t>
            </a:r>
          </a:p>
          <a:p>
            <a:pPr algn="ctr" eaLnBrk="1" hangingPunct="1">
              <a:lnSpc>
                <a:spcPct val="120000"/>
              </a:lnSpc>
              <a:defRPr/>
            </a:pPr>
            <a:r>
              <a:rPr lang="zh-TW" altLang="en-US" sz="2000">
                <a:cs typeface="+mn-ea"/>
                <a:sym typeface="+mn-lt"/>
              </a:rPr>
              <a:t>到家了</a:t>
            </a:r>
          </a:p>
          <a:p>
            <a:pPr algn="ctr" eaLnBrk="1" hangingPunct="1">
              <a:lnSpc>
                <a:spcPct val="120000"/>
              </a:lnSpc>
              <a:defRPr/>
            </a:pPr>
            <a:endParaRPr lang="en-US" altLang="zh-TW" sz="2000">
              <a:cs typeface="+mn-ea"/>
              <a:sym typeface="+mn-lt"/>
            </a:endParaRPr>
          </a:p>
        </p:txBody>
      </p:sp>
      <p:sp>
        <p:nvSpPr>
          <p:cNvPr id="140292" name="Oval 4">
            <a:extLst>
              <a:ext uri="{FF2B5EF4-FFF2-40B4-BE49-F238E27FC236}">
                <a16:creationId xmlns:a16="http://schemas.microsoft.com/office/drawing/2014/main" id="{14013EE4-73CF-42F4-8406-5885AA3270E2}"/>
              </a:ext>
            </a:extLst>
          </p:cNvPr>
          <p:cNvSpPr>
            <a:spLocks noChangeArrowheads="1"/>
          </p:cNvSpPr>
          <p:nvPr/>
        </p:nvSpPr>
        <p:spPr bwMode="auto">
          <a:xfrm>
            <a:off x="12746038" y="4349750"/>
            <a:ext cx="1368425" cy="124777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易操</a:t>
            </a:r>
          </a:p>
          <a:p>
            <a:pPr algn="ctr" eaLnBrk="1" hangingPunct="1">
              <a:lnSpc>
                <a:spcPct val="120000"/>
              </a:lnSpc>
              <a:defRPr/>
            </a:pPr>
            <a:r>
              <a:rPr lang="zh-TW" altLang="en-US" sz="2000">
                <a:cs typeface="+mn-ea"/>
                <a:sym typeface="+mn-lt"/>
              </a:rPr>
              <a:t>作</a:t>
            </a:r>
          </a:p>
        </p:txBody>
      </p:sp>
      <p:sp>
        <p:nvSpPr>
          <p:cNvPr id="140293" name="Oval 5">
            <a:extLst>
              <a:ext uri="{FF2B5EF4-FFF2-40B4-BE49-F238E27FC236}">
                <a16:creationId xmlns:a16="http://schemas.microsoft.com/office/drawing/2014/main" id="{02D2B5FA-6656-4D18-B926-24E9E6CBD5C0}"/>
              </a:ext>
            </a:extLst>
          </p:cNvPr>
          <p:cNvSpPr>
            <a:spLocks noChangeArrowheads="1"/>
          </p:cNvSpPr>
          <p:nvPr/>
        </p:nvSpPr>
        <p:spPr bwMode="auto">
          <a:xfrm>
            <a:off x="10237788" y="4349750"/>
            <a:ext cx="1482725" cy="124777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损失</a:t>
            </a:r>
          </a:p>
          <a:p>
            <a:pPr algn="ctr" eaLnBrk="1" hangingPunct="1">
              <a:lnSpc>
                <a:spcPct val="120000"/>
              </a:lnSpc>
              <a:defRPr/>
            </a:pPr>
            <a:r>
              <a:rPr lang="zh-TW" altLang="en-US" sz="2000">
                <a:cs typeface="+mn-ea"/>
                <a:sym typeface="+mn-lt"/>
              </a:rPr>
              <a:t>少</a:t>
            </a:r>
          </a:p>
        </p:txBody>
      </p:sp>
      <p:sp>
        <p:nvSpPr>
          <p:cNvPr id="140294" name="Oval 6">
            <a:extLst>
              <a:ext uri="{FF2B5EF4-FFF2-40B4-BE49-F238E27FC236}">
                <a16:creationId xmlns:a16="http://schemas.microsoft.com/office/drawing/2014/main" id="{E315BBD6-6BF5-4394-821D-D39F08ECD566}"/>
              </a:ext>
            </a:extLst>
          </p:cNvPr>
          <p:cNvSpPr>
            <a:spLocks noChangeArrowheads="1"/>
          </p:cNvSpPr>
          <p:nvPr/>
        </p:nvSpPr>
        <p:spPr bwMode="auto">
          <a:xfrm>
            <a:off x="7729538" y="4349750"/>
            <a:ext cx="1482725" cy="124777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效果</a:t>
            </a:r>
          </a:p>
          <a:p>
            <a:pPr algn="ctr" eaLnBrk="1" hangingPunct="1">
              <a:lnSpc>
                <a:spcPct val="120000"/>
              </a:lnSpc>
              <a:defRPr/>
            </a:pPr>
            <a:r>
              <a:rPr lang="zh-TW" altLang="en-US" sz="2000">
                <a:cs typeface="+mn-ea"/>
                <a:sym typeface="+mn-lt"/>
              </a:rPr>
              <a:t>好</a:t>
            </a:r>
          </a:p>
        </p:txBody>
      </p:sp>
      <p:sp>
        <p:nvSpPr>
          <p:cNvPr id="140295" name="Oval 7">
            <a:extLst>
              <a:ext uri="{FF2B5EF4-FFF2-40B4-BE49-F238E27FC236}">
                <a16:creationId xmlns:a16="http://schemas.microsoft.com/office/drawing/2014/main" id="{CA150BC5-F9AA-461A-B5D3-A890778FC404}"/>
              </a:ext>
            </a:extLst>
          </p:cNvPr>
          <p:cNvSpPr>
            <a:spLocks noChangeArrowheads="1"/>
          </p:cNvSpPr>
          <p:nvPr/>
        </p:nvSpPr>
        <p:spPr bwMode="auto">
          <a:xfrm>
            <a:off x="13315950" y="1020763"/>
            <a:ext cx="1482725" cy="1352550"/>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实施</a:t>
            </a:r>
          </a:p>
          <a:p>
            <a:pPr algn="ctr" eaLnBrk="1" hangingPunct="1">
              <a:lnSpc>
                <a:spcPct val="120000"/>
              </a:lnSpc>
              <a:defRPr/>
            </a:pPr>
            <a:r>
              <a:rPr lang="zh-TW" altLang="en-US" sz="2000">
                <a:cs typeface="+mn-ea"/>
                <a:sym typeface="+mn-lt"/>
              </a:rPr>
              <a:t>应用</a:t>
            </a:r>
          </a:p>
        </p:txBody>
      </p:sp>
      <p:sp>
        <p:nvSpPr>
          <p:cNvPr id="140296" name="Oval 8">
            <a:extLst>
              <a:ext uri="{FF2B5EF4-FFF2-40B4-BE49-F238E27FC236}">
                <a16:creationId xmlns:a16="http://schemas.microsoft.com/office/drawing/2014/main" id="{46C5C13C-602D-4996-893A-A87B6092A562}"/>
              </a:ext>
            </a:extLst>
          </p:cNvPr>
          <p:cNvSpPr>
            <a:spLocks noChangeArrowheads="1"/>
          </p:cNvSpPr>
          <p:nvPr/>
        </p:nvSpPr>
        <p:spPr bwMode="auto">
          <a:xfrm>
            <a:off x="10352088" y="917575"/>
            <a:ext cx="1597025" cy="1350963"/>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优选</a:t>
            </a:r>
          </a:p>
          <a:p>
            <a:pPr algn="ctr" eaLnBrk="1" hangingPunct="1">
              <a:lnSpc>
                <a:spcPct val="120000"/>
              </a:lnSpc>
              <a:defRPr/>
            </a:pPr>
            <a:r>
              <a:rPr lang="zh-TW" altLang="en-US" sz="2000">
                <a:cs typeface="+mn-ea"/>
                <a:sym typeface="+mn-lt"/>
              </a:rPr>
              <a:t>方案</a:t>
            </a:r>
          </a:p>
        </p:txBody>
      </p:sp>
      <p:sp>
        <p:nvSpPr>
          <p:cNvPr id="140297" name="AutoShape 9">
            <a:extLst>
              <a:ext uri="{FF2B5EF4-FFF2-40B4-BE49-F238E27FC236}">
                <a16:creationId xmlns:a16="http://schemas.microsoft.com/office/drawing/2014/main" id="{DAEAE40C-C946-48AC-BDE0-65F593E58AB9}"/>
              </a:ext>
            </a:extLst>
          </p:cNvPr>
          <p:cNvSpPr>
            <a:spLocks noChangeArrowheads="1"/>
          </p:cNvSpPr>
          <p:nvPr/>
        </p:nvSpPr>
        <p:spPr bwMode="auto">
          <a:xfrm>
            <a:off x="5570538" y="871538"/>
            <a:ext cx="2736850" cy="623887"/>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方案一</a:t>
            </a:r>
          </a:p>
        </p:txBody>
      </p:sp>
      <p:sp>
        <p:nvSpPr>
          <p:cNvPr id="140298" name="AutoShape 10">
            <a:extLst>
              <a:ext uri="{FF2B5EF4-FFF2-40B4-BE49-F238E27FC236}">
                <a16:creationId xmlns:a16="http://schemas.microsoft.com/office/drawing/2014/main" id="{D0E47F52-4746-4FF1-8B35-62F22D7136D9}"/>
              </a:ext>
            </a:extLst>
          </p:cNvPr>
          <p:cNvSpPr>
            <a:spLocks noChangeArrowheads="1"/>
          </p:cNvSpPr>
          <p:nvPr/>
        </p:nvSpPr>
        <p:spPr bwMode="auto">
          <a:xfrm>
            <a:off x="2005013" y="5910263"/>
            <a:ext cx="3421062" cy="1871662"/>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也许别人还有更</a:t>
            </a:r>
          </a:p>
          <a:p>
            <a:pPr algn="ctr" eaLnBrk="1" hangingPunct="1">
              <a:lnSpc>
                <a:spcPct val="120000"/>
              </a:lnSpc>
              <a:defRPr/>
            </a:pPr>
            <a:r>
              <a:rPr lang="zh-TW" altLang="en-US" sz="2000">
                <a:cs typeface="+mn-ea"/>
                <a:sym typeface="+mn-lt"/>
              </a:rPr>
              <a:t>好的方案</a:t>
            </a:r>
            <a:r>
              <a:rPr lang="en-US" altLang="zh-TW" sz="2000">
                <a:cs typeface="+mn-ea"/>
                <a:sym typeface="+mn-lt"/>
              </a:rPr>
              <a:t>,</a:t>
            </a:r>
            <a:r>
              <a:rPr lang="zh-TW" altLang="en-US" sz="2000">
                <a:cs typeface="+mn-ea"/>
                <a:sym typeface="+mn-lt"/>
              </a:rPr>
              <a:t>但结</a:t>
            </a:r>
          </a:p>
          <a:p>
            <a:pPr algn="ctr" eaLnBrk="1" hangingPunct="1">
              <a:lnSpc>
                <a:spcPct val="120000"/>
              </a:lnSpc>
              <a:defRPr/>
            </a:pPr>
            <a:r>
              <a:rPr lang="zh-TW" altLang="en-US" sz="2000">
                <a:cs typeface="+mn-ea"/>
                <a:sym typeface="+mn-lt"/>
              </a:rPr>
              <a:t>果却差不了多少</a:t>
            </a:r>
          </a:p>
        </p:txBody>
      </p:sp>
      <p:sp>
        <p:nvSpPr>
          <p:cNvPr id="140299" name="AutoShape 11">
            <a:extLst>
              <a:ext uri="{FF2B5EF4-FFF2-40B4-BE49-F238E27FC236}">
                <a16:creationId xmlns:a16="http://schemas.microsoft.com/office/drawing/2014/main" id="{241CE170-3561-4769-8CCD-3CA342A0C319}"/>
              </a:ext>
            </a:extLst>
          </p:cNvPr>
          <p:cNvSpPr>
            <a:spLocks noChangeArrowheads="1"/>
          </p:cNvSpPr>
          <p:nvPr/>
        </p:nvSpPr>
        <p:spPr bwMode="auto">
          <a:xfrm>
            <a:off x="5564188" y="1644650"/>
            <a:ext cx="2736850" cy="623888"/>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方案二</a:t>
            </a:r>
          </a:p>
        </p:txBody>
      </p:sp>
      <p:sp>
        <p:nvSpPr>
          <p:cNvPr id="140300" name="AutoShape 12">
            <a:extLst>
              <a:ext uri="{FF2B5EF4-FFF2-40B4-BE49-F238E27FC236}">
                <a16:creationId xmlns:a16="http://schemas.microsoft.com/office/drawing/2014/main" id="{25A16D2B-DACF-4E38-9CEE-DC50D86ED7AA}"/>
              </a:ext>
            </a:extLst>
          </p:cNvPr>
          <p:cNvSpPr>
            <a:spLocks noChangeArrowheads="1"/>
          </p:cNvSpPr>
          <p:nvPr/>
        </p:nvSpPr>
        <p:spPr bwMode="auto">
          <a:xfrm>
            <a:off x="5564188" y="2684463"/>
            <a:ext cx="2736850" cy="625475"/>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方案三</a:t>
            </a:r>
          </a:p>
        </p:txBody>
      </p:sp>
      <p:sp>
        <p:nvSpPr>
          <p:cNvPr id="140301" name="AutoShape 13">
            <a:extLst>
              <a:ext uri="{FF2B5EF4-FFF2-40B4-BE49-F238E27FC236}">
                <a16:creationId xmlns:a16="http://schemas.microsoft.com/office/drawing/2014/main" id="{F70395C3-3B8F-4570-A5D7-8A83E5EAC1EF}"/>
              </a:ext>
            </a:extLst>
          </p:cNvPr>
          <p:cNvSpPr>
            <a:spLocks noChangeArrowheads="1"/>
          </p:cNvSpPr>
          <p:nvPr/>
        </p:nvSpPr>
        <p:spPr bwMode="auto">
          <a:xfrm>
            <a:off x="2030413" y="4765675"/>
            <a:ext cx="3533775" cy="623888"/>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相对于制造过程</a:t>
            </a:r>
          </a:p>
        </p:txBody>
      </p:sp>
      <p:sp>
        <p:nvSpPr>
          <p:cNvPr id="140302" name="AutoShape 14">
            <a:extLst>
              <a:ext uri="{FF2B5EF4-FFF2-40B4-BE49-F238E27FC236}">
                <a16:creationId xmlns:a16="http://schemas.microsoft.com/office/drawing/2014/main" id="{62320991-797A-4BEB-B78D-AE2C98887D61}"/>
              </a:ext>
            </a:extLst>
          </p:cNvPr>
          <p:cNvSpPr>
            <a:spLocks noChangeArrowheads="1"/>
          </p:cNvSpPr>
          <p:nvPr/>
        </p:nvSpPr>
        <p:spPr bwMode="auto">
          <a:xfrm>
            <a:off x="7934325" y="7366000"/>
            <a:ext cx="3533775" cy="623888"/>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适时变更调整</a:t>
            </a:r>
          </a:p>
        </p:txBody>
      </p:sp>
      <p:sp>
        <p:nvSpPr>
          <p:cNvPr id="140303" name="AutoShape 15">
            <a:extLst>
              <a:ext uri="{FF2B5EF4-FFF2-40B4-BE49-F238E27FC236}">
                <a16:creationId xmlns:a16="http://schemas.microsoft.com/office/drawing/2014/main" id="{FA9BC78F-0D54-4C0A-A095-DD88F76270DB}"/>
              </a:ext>
            </a:extLst>
          </p:cNvPr>
          <p:cNvSpPr>
            <a:spLocks noChangeArrowheads="1"/>
          </p:cNvSpPr>
          <p:nvPr/>
        </p:nvSpPr>
        <p:spPr bwMode="auto">
          <a:xfrm>
            <a:off x="8048625" y="6013450"/>
            <a:ext cx="3419475" cy="623888"/>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积极跟踪探讨</a:t>
            </a:r>
          </a:p>
        </p:txBody>
      </p:sp>
      <p:sp>
        <p:nvSpPr>
          <p:cNvPr id="140304" name="AutoShape 16">
            <a:extLst>
              <a:ext uri="{FF2B5EF4-FFF2-40B4-BE49-F238E27FC236}">
                <a16:creationId xmlns:a16="http://schemas.microsoft.com/office/drawing/2014/main" id="{D7FAF26B-CC45-44A9-9483-A2D3F0CA7D03}"/>
              </a:ext>
            </a:extLst>
          </p:cNvPr>
          <p:cNvSpPr>
            <a:spLocks noChangeArrowheads="1"/>
          </p:cNvSpPr>
          <p:nvPr/>
        </p:nvSpPr>
        <p:spPr bwMode="auto">
          <a:xfrm>
            <a:off x="9667875" y="2894013"/>
            <a:ext cx="2736850" cy="623887"/>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优选的条件</a:t>
            </a:r>
          </a:p>
        </p:txBody>
      </p:sp>
      <p:sp>
        <p:nvSpPr>
          <p:cNvPr id="140305" name="AutoShape 17">
            <a:extLst>
              <a:ext uri="{FF2B5EF4-FFF2-40B4-BE49-F238E27FC236}">
                <a16:creationId xmlns:a16="http://schemas.microsoft.com/office/drawing/2014/main" id="{34E2F3F1-1F12-46F7-ACA0-311A936462B9}"/>
              </a:ext>
            </a:extLst>
          </p:cNvPr>
          <p:cNvSpPr>
            <a:spLocks noChangeArrowheads="1"/>
          </p:cNvSpPr>
          <p:nvPr/>
        </p:nvSpPr>
        <p:spPr bwMode="auto">
          <a:xfrm>
            <a:off x="7934325" y="8718550"/>
            <a:ext cx="3648075" cy="623888"/>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关联方面都满意</a:t>
            </a:r>
          </a:p>
        </p:txBody>
      </p:sp>
      <p:sp>
        <p:nvSpPr>
          <p:cNvPr id="140306" name="AutoShape 19">
            <a:extLst>
              <a:ext uri="{FF2B5EF4-FFF2-40B4-BE49-F238E27FC236}">
                <a16:creationId xmlns:a16="http://schemas.microsoft.com/office/drawing/2014/main" id="{124A33D1-D0ED-4F43-9031-50AA13842408}"/>
              </a:ext>
            </a:extLst>
          </p:cNvPr>
          <p:cNvSpPr>
            <a:spLocks/>
          </p:cNvSpPr>
          <p:nvPr/>
        </p:nvSpPr>
        <p:spPr bwMode="auto">
          <a:xfrm>
            <a:off x="4765675" y="1020763"/>
            <a:ext cx="684213" cy="2184400"/>
          </a:xfrm>
          <a:prstGeom prst="leftBrace">
            <a:avLst>
              <a:gd name="adj1" fmla="val 33316"/>
              <a:gd name="adj2" fmla="val 38194"/>
            </a:avLst>
          </a:prstGeom>
          <a:ln>
            <a:headEnd/>
            <a:tailEnd/>
          </a:ln>
        </p:spPr>
        <p:style>
          <a:lnRef idx="3">
            <a:schemeClr val="accent6"/>
          </a:lnRef>
          <a:fillRef idx="0">
            <a:schemeClr val="accent6"/>
          </a:fillRef>
          <a:effectRef idx="2">
            <a:schemeClr val="accent6"/>
          </a:effectRef>
          <a:fontRef idx="minor">
            <a:schemeClr val="tx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40307" name="AutoShape 20">
            <a:extLst>
              <a:ext uri="{FF2B5EF4-FFF2-40B4-BE49-F238E27FC236}">
                <a16:creationId xmlns:a16="http://schemas.microsoft.com/office/drawing/2014/main" id="{5AD7D773-DFF7-4C99-846E-C6F91FF50BBD}"/>
              </a:ext>
            </a:extLst>
          </p:cNvPr>
          <p:cNvSpPr>
            <a:spLocks/>
          </p:cNvSpPr>
          <p:nvPr/>
        </p:nvSpPr>
        <p:spPr bwMode="auto">
          <a:xfrm>
            <a:off x="8413750" y="1020763"/>
            <a:ext cx="798513" cy="2184400"/>
          </a:xfrm>
          <a:prstGeom prst="rightBrace">
            <a:avLst>
              <a:gd name="adj1" fmla="val 28547"/>
              <a:gd name="adj2" fmla="val 41148"/>
            </a:avLst>
          </a:prstGeom>
          <a:ln>
            <a:headEnd/>
            <a:tailEnd/>
          </a:ln>
        </p:spPr>
        <p:style>
          <a:lnRef idx="3">
            <a:schemeClr val="accent6"/>
          </a:lnRef>
          <a:fillRef idx="0">
            <a:schemeClr val="accent6"/>
          </a:fillRef>
          <a:effectRef idx="2">
            <a:schemeClr val="accent6"/>
          </a:effectRef>
          <a:fontRef idx="minor">
            <a:schemeClr val="tx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40308" name="AutoShape 21">
            <a:extLst>
              <a:ext uri="{FF2B5EF4-FFF2-40B4-BE49-F238E27FC236}">
                <a16:creationId xmlns:a16="http://schemas.microsoft.com/office/drawing/2014/main" id="{3603D529-52FA-48F2-AD80-C09FFDA6ED17}"/>
              </a:ext>
            </a:extLst>
          </p:cNvPr>
          <p:cNvSpPr>
            <a:spLocks/>
          </p:cNvSpPr>
          <p:nvPr/>
        </p:nvSpPr>
        <p:spPr bwMode="auto">
          <a:xfrm>
            <a:off x="11582400" y="6326188"/>
            <a:ext cx="798513" cy="2911475"/>
          </a:xfrm>
          <a:prstGeom prst="rightBrace">
            <a:avLst>
              <a:gd name="adj1" fmla="val 33305"/>
              <a:gd name="adj2" fmla="val 50000"/>
            </a:avLst>
          </a:prstGeom>
          <a:ln>
            <a:headEnd/>
            <a:tailEnd/>
          </a:ln>
        </p:spPr>
        <p:style>
          <a:lnRef idx="3">
            <a:schemeClr val="accent6"/>
          </a:lnRef>
          <a:fillRef idx="0">
            <a:schemeClr val="accent6"/>
          </a:fillRef>
          <a:effectRef idx="2">
            <a:schemeClr val="accent6"/>
          </a:effectRef>
          <a:fontRef idx="minor">
            <a:schemeClr val="tx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40309" name="Line 23">
            <a:extLst>
              <a:ext uri="{FF2B5EF4-FFF2-40B4-BE49-F238E27FC236}">
                <a16:creationId xmlns:a16="http://schemas.microsoft.com/office/drawing/2014/main" id="{423D36F4-72D5-43BE-B370-3D8879994DF1}"/>
              </a:ext>
            </a:extLst>
          </p:cNvPr>
          <p:cNvSpPr>
            <a:spLocks noChangeShapeType="1"/>
          </p:cNvSpPr>
          <p:nvPr/>
        </p:nvSpPr>
        <p:spPr bwMode="auto">
          <a:xfrm>
            <a:off x="3568700" y="5181600"/>
            <a:ext cx="0" cy="831850"/>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40310" name="Line 24">
            <a:extLst>
              <a:ext uri="{FF2B5EF4-FFF2-40B4-BE49-F238E27FC236}">
                <a16:creationId xmlns:a16="http://schemas.microsoft.com/office/drawing/2014/main" id="{7C473AE7-8BC5-4F7F-A9A1-F7F5E87CCF68}"/>
              </a:ext>
            </a:extLst>
          </p:cNvPr>
          <p:cNvSpPr>
            <a:spLocks noChangeShapeType="1"/>
          </p:cNvSpPr>
          <p:nvPr/>
        </p:nvSpPr>
        <p:spPr bwMode="auto">
          <a:xfrm>
            <a:off x="4081463" y="1644650"/>
            <a:ext cx="684212" cy="0"/>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40311" name="Line 25">
            <a:extLst>
              <a:ext uri="{FF2B5EF4-FFF2-40B4-BE49-F238E27FC236}">
                <a16:creationId xmlns:a16="http://schemas.microsoft.com/office/drawing/2014/main" id="{4B9A92B0-4808-46DA-99EC-3CB8A76D5E3A}"/>
              </a:ext>
            </a:extLst>
          </p:cNvPr>
          <p:cNvSpPr>
            <a:spLocks noChangeShapeType="1"/>
          </p:cNvSpPr>
          <p:nvPr/>
        </p:nvSpPr>
        <p:spPr bwMode="auto">
          <a:xfrm flipV="1">
            <a:off x="9097963" y="1749425"/>
            <a:ext cx="1254125" cy="0"/>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40312" name="Line 26">
            <a:extLst>
              <a:ext uri="{FF2B5EF4-FFF2-40B4-BE49-F238E27FC236}">
                <a16:creationId xmlns:a16="http://schemas.microsoft.com/office/drawing/2014/main" id="{4F808E1D-F6F3-46D5-AA60-C80DA9597C5C}"/>
              </a:ext>
            </a:extLst>
          </p:cNvPr>
          <p:cNvSpPr>
            <a:spLocks noChangeShapeType="1"/>
          </p:cNvSpPr>
          <p:nvPr/>
        </p:nvSpPr>
        <p:spPr bwMode="auto">
          <a:xfrm>
            <a:off x="11036300" y="2268538"/>
            <a:ext cx="0" cy="625475"/>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40313" name="Line 27">
            <a:extLst>
              <a:ext uri="{FF2B5EF4-FFF2-40B4-BE49-F238E27FC236}">
                <a16:creationId xmlns:a16="http://schemas.microsoft.com/office/drawing/2014/main" id="{8E949D6B-F22C-4DDC-ACBF-9E489232A746}"/>
              </a:ext>
            </a:extLst>
          </p:cNvPr>
          <p:cNvSpPr>
            <a:spLocks noChangeShapeType="1"/>
          </p:cNvSpPr>
          <p:nvPr/>
        </p:nvSpPr>
        <p:spPr bwMode="auto">
          <a:xfrm>
            <a:off x="9644063" y="7989888"/>
            <a:ext cx="0" cy="728662"/>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40314" name="Line 28">
            <a:extLst>
              <a:ext uri="{FF2B5EF4-FFF2-40B4-BE49-F238E27FC236}">
                <a16:creationId xmlns:a16="http://schemas.microsoft.com/office/drawing/2014/main" id="{B5276AA4-16A6-475C-AFB7-EB1EFC6C9C0E}"/>
              </a:ext>
            </a:extLst>
          </p:cNvPr>
          <p:cNvSpPr>
            <a:spLocks noChangeShapeType="1"/>
          </p:cNvSpPr>
          <p:nvPr/>
        </p:nvSpPr>
        <p:spPr bwMode="auto">
          <a:xfrm>
            <a:off x="9644063" y="6637338"/>
            <a:ext cx="0" cy="728662"/>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40315" name="Line 29">
            <a:extLst>
              <a:ext uri="{FF2B5EF4-FFF2-40B4-BE49-F238E27FC236}">
                <a16:creationId xmlns:a16="http://schemas.microsoft.com/office/drawing/2014/main" id="{900E2DB4-1462-46DA-A835-C6360C94237E}"/>
              </a:ext>
            </a:extLst>
          </p:cNvPr>
          <p:cNvSpPr>
            <a:spLocks noChangeShapeType="1"/>
          </p:cNvSpPr>
          <p:nvPr/>
        </p:nvSpPr>
        <p:spPr bwMode="auto">
          <a:xfrm>
            <a:off x="3055938" y="2373313"/>
            <a:ext cx="0" cy="2392362"/>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40316" name="Line 30">
            <a:extLst>
              <a:ext uri="{FF2B5EF4-FFF2-40B4-BE49-F238E27FC236}">
                <a16:creationId xmlns:a16="http://schemas.microsoft.com/office/drawing/2014/main" id="{3BA70138-F541-40AA-8679-80DE69300371}"/>
              </a:ext>
            </a:extLst>
          </p:cNvPr>
          <p:cNvSpPr>
            <a:spLocks noChangeShapeType="1"/>
          </p:cNvSpPr>
          <p:nvPr/>
        </p:nvSpPr>
        <p:spPr bwMode="auto">
          <a:xfrm flipV="1">
            <a:off x="12380913" y="7781925"/>
            <a:ext cx="682625" cy="0"/>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40317" name="Line 31">
            <a:extLst>
              <a:ext uri="{FF2B5EF4-FFF2-40B4-BE49-F238E27FC236}">
                <a16:creationId xmlns:a16="http://schemas.microsoft.com/office/drawing/2014/main" id="{0B256F7B-446D-4428-A9F2-A22047FAFEF5}"/>
              </a:ext>
            </a:extLst>
          </p:cNvPr>
          <p:cNvSpPr>
            <a:spLocks noChangeShapeType="1"/>
          </p:cNvSpPr>
          <p:nvPr/>
        </p:nvSpPr>
        <p:spPr bwMode="auto">
          <a:xfrm flipV="1">
            <a:off x="11720513" y="4973638"/>
            <a:ext cx="1025525" cy="0"/>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40318" name="Line 32">
            <a:extLst>
              <a:ext uri="{FF2B5EF4-FFF2-40B4-BE49-F238E27FC236}">
                <a16:creationId xmlns:a16="http://schemas.microsoft.com/office/drawing/2014/main" id="{644275B0-20CA-4E8B-B500-72D08BFA5EAF}"/>
              </a:ext>
            </a:extLst>
          </p:cNvPr>
          <p:cNvSpPr>
            <a:spLocks noChangeShapeType="1"/>
          </p:cNvSpPr>
          <p:nvPr/>
        </p:nvSpPr>
        <p:spPr bwMode="auto">
          <a:xfrm flipV="1">
            <a:off x="9212263" y="4973638"/>
            <a:ext cx="1025525" cy="0"/>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40319" name="Line 33">
            <a:extLst>
              <a:ext uri="{FF2B5EF4-FFF2-40B4-BE49-F238E27FC236}">
                <a16:creationId xmlns:a16="http://schemas.microsoft.com/office/drawing/2014/main" id="{B8E6B4D1-580E-4A6C-BE57-06D4E0F8FFEC}"/>
              </a:ext>
            </a:extLst>
          </p:cNvPr>
          <p:cNvSpPr>
            <a:spLocks noChangeShapeType="1"/>
          </p:cNvSpPr>
          <p:nvPr/>
        </p:nvSpPr>
        <p:spPr bwMode="auto">
          <a:xfrm flipV="1">
            <a:off x="12063413" y="1644650"/>
            <a:ext cx="1252537" cy="0"/>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40320" name="Line 34">
            <a:extLst>
              <a:ext uri="{FF2B5EF4-FFF2-40B4-BE49-F238E27FC236}">
                <a16:creationId xmlns:a16="http://schemas.microsoft.com/office/drawing/2014/main" id="{DDCBA62B-7DE4-45F3-ABB0-0D6C8BE81C6B}"/>
              </a:ext>
            </a:extLst>
          </p:cNvPr>
          <p:cNvSpPr>
            <a:spLocks noChangeShapeType="1"/>
          </p:cNvSpPr>
          <p:nvPr/>
        </p:nvSpPr>
        <p:spPr bwMode="auto">
          <a:xfrm flipV="1">
            <a:off x="5678488" y="5078413"/>
            <a:ext cx="2051050" cy="0"/>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40321" name="Line 35">
            <a:extLst>
              <a:ext uri="{FF2B5EF4-FFF2-40B4-BE49-F238E27FC236}">
                <a16:creationId xmlns:a16="http://schemas.microsoft.com/office/drawing/2014/main" id="{7DEAE788-6AA0-433B-B939-99B4E473D1E1}"/>
              </a:ext>
            </a:extLst>
          </p:cNvPr>
          <p:cNvSpPr>
            <a:spLocks noChangeShapeType="1"/>
          </p:cNvSpPr>
          <p:nvPr/>
        </p:nvSpPr>
        <p:spPr bwMode="auto">
          <a:xfrm flipV="1">
            <a:off x="5426075" y="6429375"/>
            <a:ext cx="2622550" cy="0"/>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40322" name="Line 36">
            <a:extLst>
              <a:ext uri="{FF2B5EF4-FFF2-40B4-BE49-F238E27FC236}">
                <a16:creationId xmlns:a16="http://schemas.microsoft.com/office/drawing/2014/main" id="{5152A8C9-F0F6-480E-9672-36977D880017}"/>
              </a:ext>
            </a:extLst>
          </p:cNvPr>
          <p:cNvSpPr>
            <a:spLocks noChangeShapeType="1"/>
          </p:cNvSpPr>
          <p:nvPr/>
        </p:nvSpPr>
        <p:spPr bwMode="auto">
          <a:xfrm>
            <a:off x="10922000" y="3517900"/>
            <a:ext cx="0" cy="83185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40323" name="Line 37">
            <a:extLst>
              <a:ext uri="{FF2B5EF4-FFF2-40B4-BE49-F238E27FC236}">
                <a16:creationId xmlns:a16="http://schemas.microsoft.com/office/drawing/2014/main" id="{F973EE02-5EA4-4D0C-A3AC-6DDB694A4317}"/>
              </a:ext>
            </a:extLst>
          </p:cNvPr>
          <p:cNvSpPr>
            <a:spLocks noChangeShapeType="1"/>
          </p:cNvSpPr>
          <p:nvPr/>
        </p:nvSpPr>
        <p:spPr bwMode="auto">
          <a:xfrm flipH="1">
            <a:off x="8642350" y="3517900"/>
            <a:ext cx="2279650" cy="83185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40324" name="Line 38">
            <a:extLst>
              <a:ext uri="{FF2B5EF4-FFF2-40B4-BE49-F238E27FC236}">
                <a16:creationId xmlns:a16="http://schemas.microsoft.com/office/drawing/2014/main" id="{FBDF3AB3-6C73-4035-8920-EC2A37EBC478}"/>
              </a:ext>
            </a:extLst>
          </p:cNvPr>
          <p:cNvSpPr>
            <a:spLocks noChangeShapeType="1"/>
          </p:cNvSpPr>
          <p:nvPr/>
        </p:nvSpPr>
        <p:spPr bwMode="auto">
          <a:xfrm>
            <a:off x="10922000" y="3517900"/>
            <a:ext cx="2281238" cy="83185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38" name="文本框 37">
            <a:extLst>
              <a:ext uri="{FF2B5EF4-FFF2-40B4-BE49-F238E27FC236}">
                <a16:creationId xmlns:a16="http://schemas.microsoft.com/office/drawing/2014/main" id="{B9AEF4B5-B712-4239-AB40-A50F8DF7F148}"/>
              </a:ext>
            </a:extLst>
          </p:cNvPr>
          <p:cNvSpPr txBox="1"/>
          <p:nvPr/>
        </p:nvSpPr>
        <p:spPr>
          <a:xfrm>
            <a:off x="2993083" y="25366"/>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把</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PE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工作做到家</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8"/>
                                        </p:tgtEl>
                                        <p:attrNameLst>
                                          <p:attrName>style.visibility</p:attrName>
                                        </p:attrNameLst>
                                      </p:cBhvr>
                                      <p:to>
                                        <p:strVal val="visible"/>
                                      </p:to>
                                    </p:set>
                                    <p:anim calcmode="lin" valueType="num">
                                      <p:cBhvr>
                                        <p:cTn id="7" dur="500" fill="hold"/>
                                        <p:tgtEl>
                                          <p:spTgt spid="38"/>
                                        </p:tgtEl>
                                        <p:attrNameLst>
                                          <p:attrName>ppt_w</p:attrName>
                                        </p:attrNameLst>
                                      </p:cBhvr>
                                      <p:tavLst>
                                        <p:tav tm="0">
                                          <p:val>
                                            <p:fltVal val="0"/>
                                          </p:val>
                                        </p:tav>
                                        <p:tav tm="100000">
                                          <p:val>
                                            <p:strVal val="#ppt_w"/>
                                          </p:val>
                                        </p:tav>
                                      </p:tavLst>
                                    </p:anim>
                                    <p:anim calcmode="lin" valueType="num">
                                      <p:cBhvr>
                                        <p:cTn id="8" dur="500" fill="hold"/>
                                        <p:tgtEl>
                                          <p:spTgt spid="38"/>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30" name="Text Box 2">
            <a:extLst>
              <a:ext uri="{FF2B5EF4-FFF2-40B4-BE49-F238E27FC236}">
                <a16:creationId xmlns:a16="http://schemas.microsoft.com/office/drawing/2014/main" id="{7F673A2F-6ADB-4536-8C4B-D861B43BD6F0}"/>
              </a:ext>
            </a:extLst>
          </p:cNvPr>
          <p:cNvSpPr txBox="1">
            <a:spLocks noChangeArrowheads="1"/>
          </p:cNvSpPr>
          <p:nvPr/>
        </p:nvSpPr>
        <p:spPr bwMode="auto">
          <a:xfrm>
            <a:off x="1625600" y="1728788"/>
            <a:ext cx="13681075" cy="4533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3.1  </a:t>
            </a:r>
            <a:r>
              <a:rPr lang="zh-TW" altLang="en-US" sz="2000" b="1" dirty="0">
                <a:latin typeface="+mn-lt"/>
                <a:ea typeface="+mn-ea"/>
                <a:cs typeface="+mn-ea"/>
                <a:sym typeface="+mn-lt"/>
              </a:rPr>
              <a:t>经常掌握典型的处理个案</a:t>
            </a:r>
          </a:p>
          <a:p>
            <a:pPr eaLnBrk="1" hangingPunct="1">
              <a:lnSpc>
                <a:spcPct val="120000"/>
              </a:lnSpc>
              <a:defRPr/>
            </a:pPr>
            <a:r>
              <a:rPr lang="zh-TW" altLang="en-US" sz="2000" dirty="0">
                <a:latin typeface="+mn-lt"/>
                <a:ea typeface="+mn-ea"/>
                <a:cs typeface="+mn-ea"/>
                <a:sym typeface="+mn-lt"/>
              </a:rPr>
              <a:t>       典型的处理个案是</a:t>
            </a:r>
            <a:r>
              <a:rPr lang="en-US" altLang="zh-TW" sz="2000" dirty="0">
                <a:latin typeface="+mn-lt"/>
                <a:ea typeface="+mn-ea"/>
                <a:cs typeface="+mn-ea"/>
                <a:sym typeface="+mn-lt"/>
              </a:rPr>
              <a:t>PE</a:t>
            </a:r>
            <a:r>
              <a:rPr lang="zh-TW" altLang="en-US" sz="2000" dirty="0">
                <a:latin typeface="+mn-lt"/>
                <a:ea typeface="+mn-ea"/>
                <a:cs typeface="+mn-ea"/>
                <a:sym typeface="+mn-lt"/>
              </a:rPr>
              <a:t>手中的王牌</a:t>
            </a:r>
            <a:r>
              <a:rPr lang="en-US" altLang="zh-TW" sz="2000" dirty="0">
                <a:latin typeface="+mn-lt"/>
                <a:ea typeface="+mn-ea"/>
                <a:cs typeface="+mn-ea"/>
                <a:sym typeface="+mn-lt"/>
              </a:rPr>
              <a:t>,</a:t>
            </a:r>
            <a:r>
              <a:rPr lang="zh-TW" altLang="en-US" sz="2000" dirty="0">
                <a:latin typeface="+mn-lt"/>
                <a:ea typeface="+mn-ea"/>
                <a:cs typeface="+mn-ea"/>
                <a:sym typeface="+mn-lt"/>
              </a:rPr>
              <a:t>它不公是</a:t>
            </a:r>
            <a:r>
              <a:rPr lang="en-US" altLang="zh-TW" sz="2000" dirty="0">
                <a:latin typeface="+mn-lt"/>
                <a:ea typeface="+mn-ea"/>
                <a:cs typeface="+mn-ea"/>
                <a:sym typeface="+mn-lt"/>
              </a:rPr>
              <a:t>PE</a:t>
            </a:r>
            <a:r>
              <a:rPr lang="zh-TW" altLang="en-US" sz="2000" dirty="0">
                <a:latin typeface="+mn-lt"/>
                <a:ea typeface="+mn-ea"/>
                <a:cs typeface="+mn-ea"/>
                <a:sym typeface="+mn-lt"/>
              </a:rPr>
              <a:t>处理问题的楷模典范</a:t>
            </a:r>
            <a:r>
              <a:rPr lang="en-US" altLang="zh-TW" sz="2000" dirty="0">
                <a:latin typeface="+mn-lt"/>
                <a:ea typeface="+mn-ea"/>
                <a:cs typeface="+mn-ea"/>
                <a:sym typeface="+mn-lt"/>
              </a:rPr>
              <a:t>,</a:t>
            </a:r>
            <a:r>
              <a:rPr lang="zh-TW" altLang="en-US" sz="2000" dirty="0">
                <a:latin typeface="+mn-lt"/>
                <a:ea typeface="+mn-ea"/>
                <a:cs typeface="+mn-ea"/>
                <a:sym typeface="+mn-lt"/>
              </a:rPr>
              <a:t>更是证明</a:t>
            </a:r>
            <a:r>
              <a:rPr lang="en-US" altLang="zh-TW" sz="2000" dirty="0">
                <a:latin typeface="+mn-lt"/>
                <a:ea typeface="+mn-ea"/>
                <a:cs typeface="+mn-ea"/>
                <a:sym typeface="+mn-lt"/>
              </a:rPr>
              <a:t>PE</a:t>
            </a:r>
            <a:r>
              <a:rPr lang="zh-TW" altLang="en-US" sz="2000" dirty="0">
                <a:latin typeface="+mn-lt"/>
                <a:ea typeface="+mn-ea"/>
                <a:cs typeface="+mn-ea"/>
                <a:sym typeface="+mn-lt"/>
              </a:rPr>
              <a:t>的工作成效并便于展示解决问手段的锐利武器</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典型的个案之所以典型是因为它们具备了如下的一些特点</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案件具有代表性</a:t>
            </a:r>
            <a:r>
              <a:rPr lang="en-US" altLang="zh-TW" sz="2000" dirty="0">
                <a:latin typeface="+mn-lt"/>
                <a:ea typeface="+mn-ea"/>
                <a:cs typeface="+mn-ea"/>
                <a:sym typeface="+mn-lt"/>
              </a:rPr>
              <a:t>,</a:t>
            </a:r>
            <a:r>
              <a:rPr lang="zh-TW" altLang="en-US" sz="2000" dirty="0">
                <a:latin typeface="+mn-lt"/>
                <a:ea typeface="+mn-ea"/>
                <a:cs typeface="+mn-ea"/>
                <a:sym typeface="+mn-lt"/>
              </a:rPr>
              <a:t>即案件的发生不是偶然引起的</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案件具有特殊性</a:t>
            </a:r>
            <a:r>
              <a:rPr lang="en-US" altLang="zh-TW" sz="2000" dirty="0">
                <a:latin typeface="+mn-lt"/>
                <a:ea typeface="+mn-ea"/>
                <a:cs typeface="+mn-ea"/>
                <a:sym typeface="+mn-lt"/>
              </a:rPr>
              <a:t>,</a:t>
            </a:r>
            <a:r>
              <a:rPr lang="zh-TW" altLang="en-US" sz="2000" dirty="0">
                <a:latin typeface="+mn-lt"/>
                <a:ea typeface="+mn-ea"/>
                <a:cs typeface="+mn-ea"/>
                <a:sym typeface="+mn-lt"/>
              </a:rPr>
              <a:t>即案件的性质具有不同寻常的意义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处理方法比较有特色</a:t>
            </a:r>
            <a:r>
              <a:rPr lang="en-US" altLang="zh-TW" sz="2000" dirty="0">
                <a:latin typeface="+mn-lt"/>
                <a:ea typeface="+mn-ea"/>
                <a:cs typeface="+mn-ea"/>
                <a:sym typeface="+mn-lt"/>
              </a:rPr>
              <a:t>,</a:t>
            </a:r>
            <a:r>
              <a:rPr lang="zh-TW" altLang="en-US" sz="2000" dirty="0">
                <a:latin typeface="+mn-lt"/>
                <a:ea typeface="+mn-ea"/>
                <a:cs typeface="+mn-ea"/>
                <a:sym typeface="+mn-lt"/>
              </a:rPr>
              <a:t>如给人有耳目一新的感觉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处理结果比较圆满</a:t>
            </a:r>
            <a:r>
              <a:rPr lang="en-US" altLang="zh-TW" sz="2000" dirty="0">
                <a:latin typeface="+mn-lt"/>
                <a:ea typeface="+mn-ea"/>
                <a:cs typeface="+mn-ea"/>
                <a:sym typeface="+mn-lt"/>
              </a:rPr>
              <a:t>,</a:t>
            </a:r>
            <a:r>
              <a:rPr lang="zh-TW" altLang="en-US" sz="2000" dirty="0">
                <a:latin typeface="+mn-lt"/>
                <a:ea typeface="+mn-ea"/>
                <a:cs typeface="+mn-ea"/>
                <a:sym typeface="+mn-lt"/>
              </a:rPr>
              <a:t>如采取措施后不良率显著降低</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案件从发生到结束的过程得到大家的认可</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经常掌握典型个案就是要在平时的工作中不期地更换这些王牌</a:t>
            </a:r>
            <a:r>
              <a:rPr lang="en-US" altLang="zh-TW" sz="2000" dirty="0">
                <a:latin typeface="+mn-lt"/>
                <a:ea typeface="+mn-ea"/>
                <a:cs typeface="+mn-ea"/>
                <a:sym typeface="+mn-lt"/>
              </a:rPr>
              <a:t>,</a:t>
            </a:r>
            <a:r>
              <a:rPr lang="zh-TW" altLang="en-US" sz="2000" dirty="0">
                <a:latin typeface="+mn-lt"/>
                <a:ea typeface="+mn-ea"/>
                <a:cs typeface="+mn-ea"/>
                <a:sym typeface="+mn-lt"/>
              </a:rPr>
              <a:t>因为随着时间的流逝</a:t>
            </a:r>
            <a:r>
              <a:rPr lang="en-US" altLang="zh-TW" sz="2000" dirty="0">
                <a:latin typeface="+mn-lt"/>
                <a:ea typeface="+mn-ea"/>
                <a:cs typeface="+mn-ea"/>
                <a:sym typeface="+mn-lt"/>
              </a:rPr>
              <a:t>,</a:t>
            </a:r>
            <a:r>
              <a:rPr lang="zh-TW" altLang="en-US" sz="2000" dirty="0">
                <a:latin typeface="+mn-lt"/>
                <a:ea typeface="+mn-ea"/>
                <a:cs typeface="+mn-ea"/>
                <a:sym typeface="+mn-lt"/>
              </a:rPr>
              <a:t>老掉牙的故事再摆到人们面前时</a:t>
            </a:r>
            <a:r>
              <a:rPr lang="en-US" altLang="zh-TW" sz="2000" dirty="0">
                <a:latin typeface="+mn-lt"/>
                <a:ea typeface="+mn-ea"/>
                <a:cs typeface="+mn-ea"/>
                <a:sym typeface="+mn-lt"/>
              </a:rPr>
              <a:t>,</a:t>
            </a:r>
            <a:r>
              <a:rPr lang="zh-TW" altLang="en-US" sz="2000" dirty="0">
                <a:latin typeface="+mn-lt"/>
                <a:ea typeface="+mn-ea"/>
                <a:cs typeface="+mn-ea"/>
                <a:sym typeface="+mn-lt"/>
              </a:rPr>
              <a:t>已经提不起多少兴趣了</a:t>
            </a:r>
            <a:r>
              <a:rPr lang="en-US" altLang="zh-TW" sz="2000" dirty="0">
                <a:latin typeface="+mn-lt"/>
                <a:ea typeface="+mn-ea"/>
                <a:cs typeface="+mn-ea"/>
                <a:sym typeface="+mn-lt"/>
              </a:rPr>
              <a:t>,</a:t>
            </a:r>
            <a:r>
              <a:rPr lang="zh-TW" altLang="en-US" sz="2000" dirty="0">
                <a:latin typeface="+mn-lt"/>
                <a:ea typeface="+mn-ea"/>
                <a:cs typeface="+mn-ea"/>
                <a:sym typeface="+mn-lt"/>
              </a:rPr>
              <a:t>而要选择掌握最近的典型个案</a:t>
            </a:r>
            <a:r>
              <a:rPr lang="en-US" altLang="zh-TW" sz="2000" dirty="0">
                <a:latin typeface="+mn-lt"/>
                <a:ea typeface="+mn-ea"/>
                <a:cs typeface="+mn-ea"/>
                <a:sym typeface="+mn-lt"/>
              </a:rPr>
              <a:t>,</a:t>
            </a:r>
            <a:r>
              <a:rPr lang="zh-TW" altLang="en-US" sz="2000" dirty="0">
                <a:latin typeface="+mn-lt"/>
                <a:ea typeface="+mn-ea"/>
                <a:cs typeface="+mn-ea"/>
                <a:sym typeface="+mn-lt"/>
              </a:rPr>
              <a:t>最好是本季度之内发生的</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掌握典型案例的作用</a:t>
            </a:r>
            <a:r>
              <a:rPr lang="en-US" altLang="zh-TW" sz="2000" dirty="0">
                <a:latin typeface="+mn-lt"/>
                <a:ea typeface="+mn-ea"/>
                <a:cs typeface="+mn-ea"/>
                <a:sym typeface="+mn-lt"/>
              </a:rPr>
              <a:t>:</a:t>
            </a:r>
          </a:p>
        </p:txBody>
      </p:sp>
      <p:sp>
        <p:nvSpPr>
          <p:cNvPr id="4" name="文本框 3">
            <a:extLst>
              <a:ext uri="{FF2B5EF4-FFF2-40B4-BE49-F238E27FC236}">
                <a16:creationId xmlns:a16="http://schemas.microsoft.com/office/drawing/2014/main" id="{4CAB6DE8-D29C-4D12-A32D-997B37C9F574}"/>
              </a:ext>
            </a:extLst>
          </p:cNvPr>
          <p:cNvSpPr txBox="1"/>
          <p:nvPr/>
        </p:nvSpPr>
        <p:spPr>
          <a:xfrm>
            <a:off x="2993083" y="25366"/>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经常掌握典型的处理个案</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338" name="Oval 5">
            <a:extLst>
              <a:ext uri="{FF2B5EF4-FFF2-40B4-BE49-F238E27FC236}">
                <a16:creationId xmlns:a16="http://schemas.microsoft.com/office/drawing/2014/main" id="{910C7E65-93FD-45EC-9915-258D6271A490}"/>
              </a:ext>
            </a:extLst>
          </p:cNvPr>
          <p:cNvSpPr>
            <a:spLocks noChangeArrowheads="1"/>
          </p:cNvSpPr>
          <p:nvPr/>
        </p:nvSpPr>
        <p:spPr bwMode="auto">
          <a:xfrm>
            <a:off x="11676063" y="1039813"/>
            <a:ext cx="2279650" cy="2081212"/>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不是吹嘘</a:t>
            </a:r>
          </a:p>
          <a:p>
            <a:pPr algn="ctr" eaLnBrk="1" hangingPunct="1">
              <a:lnSpc>
                <a:spcPct val="120000"/>
              </a:lnSpc>
              <a:defRPr/>
            </a:pPr>
            <a:r>
              <a:rPr lang="zh-TW" altLang="en-US" sz="1800">
                <a:cs typeface="+mn-ea"/>
                <a:sym typeface="+mn-lt"/>
              </a:rPr>
              <a:t>的资本</a:t>
            </a:r>
          </a:p>
        </p:txBody>
      </p:sp>
      <p:sp>
        <p:nvSpPr>
          <p:cNvPr id="142339" name="Oval 6">
            <a:extLst>
              <a:ext uri="{FF2B5EF4-FFF2-40B4-BE49-F238E27FC236}">
                <a16:creationId xmlns:a16="http://schemas.microsoft.com/office/drawing/2014/main" id="{1D063B74-152D-4B7D-8288-9F8B8B0837D0}"/>
              </a:ext>
            </a:extLst>
          </p:cNvPr>
          <p:cNvSpPr>
            <a:spLocks noChangeArrowheads="1"/>
          </p:cNvSpPr>
          <p:nvPr/>
        </p:nvSpPr>
        <p:spPr bwMode="auto">
          <a:xfrm>
            <a:off x="11788775" y="4887913"/>
            <a:ext cx="2393950" cy="228917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为了更好</a:t>
            </a:r>
          </a:p>
          <a:p>
            <a:pPr algn="ctr" eaLnBrk="1" hangingPunct="1">
              <a:lnSpc>
                <a:spcPct val="120000"/>
              </a:lnSpc>
              <a:defRPr/>
            </a:pPr>
            <a:r>
              <a:rPr lang="zh-TW" altLang="en-US" sz="1800">
                <a:cs typeface="+mn-ea"/>
                <a:sym typeface="+mn-lt"/>
              </a:rPr>
              <a:t>地解决</a:t>
            </a:r>
          </a:p>
          <a:p>
            <a:pPr algn="ctr" eaLnBrk="1" hangingPunct="1">
              <a:lnSpc>
                <a:spcPct val="120000"/>
              </a:lnSpc>
              <a:defRPr/>
            </a:pPr>
            <a:r>
              <a:rPr lang="zh-TW" altLang="en-US" sz="1800">
                <a:cs typeface="+mn-ea"/>
                <a:sym typeface="+mn-lt"/>
              </a:rPr>
              <a:t>问题</a:t>
            </a:r>
          </a:p>
        </p:txBody>
      </p:sp>
      <p:sp>
        <p:nvSpPr>
          <p:cNvPr id="142340" name="Oval 7">
            <a:extLst>
              <a:ext uri="{FF2B5EF4-FFF2-40B4-BE49-F238E27FC236}">
                <a16:creationId xmlns:a16="http://schemas.microsoft.com/office/drawing/2014/main" id="{EDA309AE-5009-416E-A071-2F57DF56B4DD}"/>
              </a:ext>
            </a:extLst>
          </p:cNvPr>
          <p:cNvSpPr>
            <a:spLocks noChangeArrowheads="1"/>
          </p:cNvSpPr>
          <p:nvPr/>
        </p:nvSpPr>
        <p:spPr bwMode="auto">
          <a:xfrm>
            <a:off x="7296150" y="6448425"/>
            <a:ext cx="2279650" cy="2081213"/>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是说服别</a:t>
            </a:r>
          </a:p>
          <a:p>
            <a:pPr algn="ctr" eaLnBrk="1" hangingPunct="1">
              <a:lnSpc>
                <a:spcPct val="120000"/>
              </a:lnSpc>
              <a:defRPr/>
            </a:pPr>
            <a:r>
              <a:rPr lang="zh-TW" altLang="en-US" sz="1800">
                <a:cs typeface="+mn-ea"/>
                <a:sym typeface="+mn-lt"/>
              </a:rPr>
              <a:t>人的证据</a:t>
            </a:r>
          </a:p>
        </p:txBody>
      </p:sp>
      <p:sp>
        <p:nvSpPr>
          <p:cNvPr id="142341" name="Oval 8">
            <a:extLst>
              <a:ext uri="{FF2B5EF4-FFF2-40B4-BE49-F238E27FC236}">
                <a16:creationId xmlns:a16="http://schemas.microsoft.com/office/drawing/2014/main" id="{F4460F89-C39C-4823-8DE0-48D33632CB59}"/>
              </a:ext>
            </a:extLst>
          </p:cNvPr>
          <p:cNvSpPr>
            <a:spLocks noChangeArrowheads="1"/>
          </p:cNvSpPr>
          <p:nvPr/>
        </p:nvSpPr>
        <p:spPr bwMode="auto">
          <a:xfrm>
            <a:off x="7115175" y="3016250"/>
            <a:ext cx="2279650" cy="2081213"/>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是解决问</a:t>
            </a:r>
          </a:p>
          <a:p>
            <a:pPr algn="ctr" eaLnBrk="1" hangingPunct="1">
              <a:lnSpc>
                <a:spcPct val="120000"/>
              </a:lnSpc>
              <a:defRPr/>
            </a:pPr>
            <a:r>
              <a:rPr lang="zh-TW" altLang="en-US" sz="1800">
                <a:cs typeface="+mn-ea"/>
                <a:sym typeface="+mn-lt"/>
              </a:rPr>
              <a:t>题的典范</a:t>
            </a:r>
          </a:p>
        </p:txBody>
      </p:sp>
      <p:sp>
        <p:nvSpPr>
          <p:cNvPr id="142342" name="Oval 9">
            <a:extLst>
              <a:ext uri="{FF2B5EF4-FFF2-40B4-BE49-F238E27FC236}">
                <a16:creationId xmlns:a16="http://schemas.microsoft.com/office/drawing/2014/main" id="{68AD22B2-F038-44EA-B079-3C68BF4F98BB}"/>
              </a:ext>
            </a:extLst>
          </p:cNvPr>
          <p:cNvSpPr>
            <a:spLocks noChangeArrowheads="1"/>
          </p:cNvSpPr>
          <p:nvPr/>
        </p:nvSpPr>
        <p:spPr bwMode="auto">
          <a:xfrm>
            <a:off x="2098675" y="5200650"/>
            <a:ext cx="2622550" cy="2184400"/>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近期处理</a:t>
            </a:r>
          </a:p>
          <a:p>
            <a:pPr algn="ctr" eaLnBrk="1" hangingPunct="1">
              <a:lnSpc>
                <a:spcPct val="120000"/>
              </a:lnSpc>
              <a:defRPr/>
            </a:pPr>
            <a:r>
              <a:rPr lang="zh-TW" altLang="en-US" sz="1800">
                <a:cs typeface="+mn-ea"/>
                <a:sym typeface="+mn-lt"/>
              </a:rPr>
              <a:t>的个案选</a:t>
            </a:r>
          </a:p>
          <a:p>
            <a:pPr algn="ctr" eaLnBrk="1" hangingPunct="1">
              <a:lnSpc>
                <a:spcPct val="120000"/>
              </a:lnSpc>
              <a:defRPr/>
            </a:pPr>
            <a:r>
              <a:rPr lang="zh-TW" altLang="en-US" sz="1800">
                <a:cs typeface="+mn-ea"/>
                <a:sym typeface="+mn-lt"/>
              </a:rPr>
              <a:t>择</a:t>
            </a:r>
            <a:r>
              <a:rPr lang="en-US" altLang="zh-TW" sz="1800">
                <a:cs typeface="+mn-ea"/>
                <a:sym typeface="+mn-lt"/>
              </a:rPr>
              <a:t>3~5</a:t>
            </a:r>
            <a:r>
              <a:rPr lang="zh-TW" altLang="en-US" sz="1800">
                <a:cs typeface="+mn-ea"/>
                <a:sym typeface="+mn-lt"/>
              </a:rPr>
              <a:t>个</a:t>
            </a:r>
          </a:p>
        </p:txBody>
      </p:sp>
      <p:sp>
        <p:nvSpPr>
          <p:cNvPr id="142343" name="Line 10">
            <a:extLst>
              <a:ext uri="{FF2B5EF4-FFF2-40B4-BE49-F238E27FC236}">
                <a16:creationId xmlns:a16="http://schemas.microsoft.com/office/drawing/2014/main" id="{4EBF6953-27CE-4E09-80AC-21A6845D5191}"/>
              </a:ext>
            </a:extLst>
          </p:cNvPr>
          <p:cNvSpPr>
            <a:spLocks noChangeShapeType="1"/>
          </p:cNvSpPr>
          <p:nvPr/>
        </p:nvSpPr>
        <p:spPr bwMode="auto">
          <a:xfrm>
            <a:off x="4721225" y="2079625"/>
            <a:ext cx="6954838" cy="0"/>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42344" name="Line 11">
            <a:extLst>
              <a:ext uri="{FF2B5EF4-FFF2-40B4-BE49-F238E27FC236}">
                <a16:creationId xmlns:a16="http://schemas.microsoft.com/office/drawing/2014/main" id="{42AEAA2D-E138-428A-A6B2-2780A18FCCB7}"/>
              </a:ext>
            </a:extLst>
          </p:cNvPr>
          <p:cNvSpPr>
            <a:spLocks noChangeShapeType="1"/>
          </p:cNvSpPr>
          <p:nvPr/>
        </p:nvSpPr>
        <p:spPr bwMode="auto">
          <a:xfrm flipV="1">
            <a:off x="3124200" y="2808288"/>
            <a:ext cx="0" cy="2392362"/>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42345" name="Line 12">
            <a:extLst>
              <a:ext uri="{FF2B5EF4-FFF2-40B4-BE49-F238E27FC236}">
                <a16:creationId xmlns:a16="http://schemas.microsoft.com/office/drawing/2014/main" id="{EAC07EAB-F7CA-462B-93BB-EE8A867412EA}"/>
              </a:ext>
            </a:extLst>
          </p:cNvPr>
          <p:cNvSpPr>
            <a:spLocks noChangeShapeType="1"/>
          </p:cNvSpPr>
          <p:nvPr/>
        </p:nvSpPr>
        <p:spPr bwMode="auto">
          <a:xfrm>
            <a:off x="8255000" y="2079625"/>
            <a:ext cx="0" cy="936625"/>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42346" name="Line 13">
            <a:extLst>
              <a:ext uri="{FF2B5EF4-FFF2-40B4-BE49-F238E27FC236}">
                <a16:creationId xmlns:a16="http://schemas.microsoft.com/office/drawing/2014/main" id="{9947480B-700A-436E-B41A-C04A2EEED03D}"/>
              </a:ext>
            </a:extLst>
          </p:cNvPr>
          <p:cNvSpPr>
            <a:spLocks noChangeShapeType="1"/>
          </p:cNvSpPr>
          <p:nvPr/>
        </p:nvSpPr>
        <p:spPr bwMode="auto">
          <a:xfrm>
            <a:off x="8255000" y="5097463"/>
            <a:ext cx="0" cy="1766887"/>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42347" name="AutoShape 14">
            <a:extLst>
              <a:ext uri="{FF2B5EF4-FFF2-40B4-BE49-F238E27FC236}">
                <a16:creationId xmlns:a16="http://schemas.microsoft.com/office/drawing/2014/main" id="{42DA6B5E-1257-43D3-B243-A294090FEC0F}"/>
              </a:ext>
            </a:extLst>
          </p:cNvPr>
          <p:cNvSpPr>
            <a:spLocks/>
          </p:cNvSpPr>
          <p:nvPr/>
        </p:nvSpPr>
        <p:spPr bwMode="auto">
          <a:xfrm>
            <a:off x="9623425" y="3640138"/>
            <a:ext cx="1254125" cy="4681537"/>
          </a:xfrm>
          <a:prstGeom prst="rightBrace">
            <a:avLst>
              <a:gd name="adj1" fmla="val 34097"/>
              <a:gd name="adj2" fmla="val 51019"/>
            </a:avLst>
          </a:prstGeom>
          <a:ln>
            <a:headEnd/>
            <a:tailEnd/>
          </a:ln>
        </p:spPr>
        <p:style>
          <a:lnRef idx="3">
            <a:schemeClr val="accent6"/>
          </a:lnRef>
          <a:fillRef idx="0">
            <a:schemeClr val="accent6"/>
          </a:fillRef>
          <a:effectRef idx="2">
            <a:schemeClr val="accent6"/>
          </a:effectRef>
          <a:fontRef idx="minor">
            <a:schemeClr val="tx1"/>
          </a:fontRef>
        </p:style>
        <p:txBody>
          <a:bodyPr wrap="none" lIns="131644" tIns="65823" rIns="131644" bIns="65823" anchor="ctr"/>
          <a:lstStyle/>
          <a:p>
            <a:pPr eaLnBrk="1" hangingPunct="1">
              <a:lnSpc>
                <a:spcPct val="120000"/>
              </a:lnSpc>
              <a:defRPr/>
            </a:pPr>
            <a:endParaRPr lang="zh-CN" altLang="en-US" sz="1800">
              <a:cs typeface="+mn-ea"/>
              <a:sym typeface="+mn-lt"/>
            </a:endParaRPr>
          </a:p>
        </p:txBody>
      </p:sp>
      <p:sp>
        <p:nvSpPr>
          <p:cNvPr id="142348" name="Line 15">
            <a:extLst>
              <a:ext uri="{FF2B5EF4-FFF2-40B4-BE49-F238E27FC236}">
                <a16:creationId xmlns:a16="http://schemas.microsoft.com/office/drawing/2014/main" id="{D893EF12-20ED-4888-BA6A-142434795A17}"/>
              </a:ext>
            </a:extLst>
          </p:cNvPr>
          <p:cNvSpPr>
            <a:spLocks noChangeShapeType="1"/>
          </p:cNvSpPr>
          <p:nvPr/>
        </p:nvSpPr>
        <p:spPr bwMode="auto">
          <a:xfrm>
            <a:off x="10763250" y="6032500"/>
            <a:ext cx="1025525" cy="0"/>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42349" name="AutoShape 16">
            <a:extLst>
              <a:ext uri="{FF2B5EF4-FFF2-40B4-BE49-F238E27FC236}">
                <a16:creationId xmlns:a16="http://schemas.microsoft.com/office/drawing/2014/main" id="{F4D2F6E8-3A8E-44A2-A59C-0FBADF52BD9E}"/>
              </a:ext>
            </a:extLst>
          </p:cNvPr>
          <p:cNvSpPr>
            <a:spLocks noChangeArrowheads="1"/>
          </p:cNvSpPr>
          <p:nvPr/>
        </p:nvSpPr>
        <p:spPr bwMode="auto">
          <a:xfrm>
            <a:off x="1984375" y="1039813"/>
            <a:ext cx="2736850" cy="1873250"/>
          </a:xfrm>
          <a:prstGeom prst="flowChartMultidocumen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典型案例</a:t>
            </a:r>
          </a:p>
        </p:txBody>
      </p:sp>
      <p:sp>
        <p:nvSpPr>
          <p:cNvPr id="15" name="文本框 14">
            <a:extLst>
              <a:ext uri="{FF2B5EF4-FFF2-40B4-BE49-F238E27FC236}">
                <a16:creationId xmlns:a16="http://schemas.microsoft.com/office/drawing/2014/main" id="{E9EE5373-380F-46BC-90FE-8AA31E66450A}"/>
              </a:ext>
            </a:extLst>
          </p:cNvPr>
          <p:cNvSpPr txBox="1"/>
          <p:nvPr/>
        </p:nvSpPr>
        <p:spPr>
          <a:xfrm>
            <a:off x="2993083" y="25366"/>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经常掌握典型的处理个案</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5"/>
                                        </p:tgtEl>
                                        <p:attrNameLst>
                                          <p:attrName>style.visibility</p:attrName>
                                        </p:attrNameLst>
                                      </p:cBhvr>
                                      <p:to>
                                        <p:strVal val="visible"/>
                                      </p:to>
                                    </p:set>
                                    <p:anim calcmode="lin" valueType="num">
                                      <p:cBhvr>
                                        <p:cTn id="7" dur="500" fill="hold"/>
                                        <p:tgtEl>
                                          <p:spTgt spid="15"/>
                                        </p:tgtEl>
                                        <p:attrNameLst>
                                          <p:attrName>ppt_w</p:attrName>
                                        </p:attrNameLst>
                                      </p:cBhvr>
                                      <p:tavLst>
                                        <p:tav tm="0">
                                          <p:val>
                                            <p:fltVal val="0"/>
                                          </p:val>
                                        </p:tav>
                                        <p:tav tm="100000">
                                          <p:val>
                                            <p:strVal val="#ppt_w"/>
                                          </p:val>
                                        </p:tav>
                                      </p:tavLst>
                                    </p:anim>
                                    <p:anim calcmode="lin" valueType="num">
                                      <p:cBhvr>
                                        <p:cTn id="8" dur="500" fill="hold"/>
                                        <p:tgtEl>
                                          <p:spTgt spid="1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578" name="Text Box 2">
            <a:extLst>
              <a:ext uri="{FF2B5EF4-FFF2-40B4-BE49-F238E27FC236}">
                <a16:creationId xmlns:a16="http://schemas.microsoft.com/office/drawing/2014/main" id="{A3271692-E49A-45B4-BFA5-437D9609B761}"/>
              </a:ext>
            </a:extLst>
          </p:cNvPr>
          <p:cNvSpPr txBox="1">
            <a:spLocks noChangeArrowheads="1"/>
          </p:cNvSpPr>
          <p:nvPr/>
        </p:nvSpPr>
        <p:spPr bwMode="auto">
          <a:xfrm>
            <a:off x="1625600" y="1223963"/>
            <a:ext cx="13681075" cy="4533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a:t>
            </a:r>
            <a:r>
              <a:rPr lang="zh-TW" altLang="en-US" sz="2000" b="1" dirty="0">
                <a:latin typeface="+mn-lt"/>
                <a:ea typeface="+mn-ea"/>
                <a:cs typeface="+mn-ea"/>
                <a:sym typeface="+mn-lt"/>
              </a:rPr>
              <a:t>指引案例</a:t>
            </a:r>
            <a:r>
              <a:rPr lang="en-US" altLang="zh-TW" sz="2000" b="1" dirty="0">
                <a:latin typeface="+mn-lt"/>
                <a:ea typeface="+mn-ea"/>
                <a:cs typeface="+mn-ea"/>
                <a:sym typeface="+mn-lt"/>
              </a:rPr>
              <a:t>]</a:t>
            </a:r>
          </a:p>
          <a:p>
            <a:pPr algn="ctr" eaLnBrk="1" hangingPunct="1">
              <a:lnSpc>
                <a:spcPct val="120000"/>
              </a:lnSpc>
              <a:defRPr/>
            </a:pPr>
            <a:r>
              <a:rPr lang="en-US" altLang="zh-TW" sz="2000" b="1" dirty="0">
                <a:latin typeface="+mn-lt"/>
                <a:ea typeface="+mn-ea"/>
                <a:cs typeface="+mn-ea"/>
                <a:sym typeface="+mn-lt"/>
              </a:rPr>
              <a:t>   </a:t>
            </a:r>
            <a:r>
              <a:rPr lang="zh-TW" altLang="en-US" sz="2000" b="1" dirty="0">
                <a:latin typeface="+mn-lt"/>
                <a:ea typeface="+mn-ea"/>
                <a:cs typeface="+mn-ea"/>
                <a:sym typeface="+mn-lt"/>
              </a:rPr>
              <a:t>典型的产品处理个案</a:t>
            </a:r>
          </a:p>
          <a:p>
            <a:pPr eaLnBrk="1" hangingPunct="1">
              <a:lnSpc>
                <a:spcPct val="120000"/>
              </a:lnSpc>
              <a:defRPr/>
            </a:pPr>
            <a:r>
              <a:rPr lang="zh-TW" altLang="en-US" sz="2000" b="1" dirty="0">
                <a:latin typeface="+mn-lt"/>
                <a:ea typeface="+mn-ea"/>
                <a:cs typeface="+mn-ea"/>
                <a:sym typeface="+mn-lt"/>
              </a:rPr>
              <a:t>一</a:t>
            </a:r>
            <a:r>
              <a:rPr lang="en-US" altLang="zh-TW" sz="2000" b="1" dirty="0">
                <a:latin typeface="+mn-lt"/>
                <a:ea typeface="+mn-ea"/>
                <a:cs typeface="+mn-ea"/>
                <a:sym typeface="+mn-lt"/>
              </a:rPr>
              <a:t>.</a:t>
            </a:r>
            <a:r>
              <a:rPr lang="zh-TW" altLang="en-US" sz="2000" b="1" dirty="0">
                <a:latin typeface="+mn-lt"/>
                <a:ea typeface="+mn-ea"/>
                <a:cs typeface="+mn-ea"/>
                <a:sym typeface="+mn-lt"/>
              </a:rPr>
              <a:t>问题</a:t>
            </a:r>
            <a:r>
              <a:rPr lang="en-US" altLang="zh-TW" sz="2000" b="1" dirty="0">
                <a:latin typeface="+mn-lt"/>
                <a:ea typeface="+mn-ea"/>
                <a:cs typeface="+mn-ea"/>
                <a:sym typeface="+mn-lt"/>
              </a:rPr>
              <a:t>(QA</a:t>
            </a:r>
            <a:r>
              <a:rPr lang="zh-TW" altLang="en-US" sz="2000" b="1" dirty="0">
                <a:latin typeface="+mn-lt"/>
                <a:ea typeface="+mn-ea"/>
                <a:cs typeface="+mn-ea"/>
                <a:sym typeface="+mn-lt"/>
              </a:rPr>
              <a:t>检验报告</a:t>
            </a:r>
            <a:r>
              <a:rPr lang="en-US" altLang="zh-TW" sz="2000" b="1"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时间</a:t>
            </a:r>
            <a:r>
              <a:rPr lang="en-US" altLang="zh-TW" sz="2000" dirty="0">
                <a:latin typeface="+mn-lt"/>
                <a:ea typeface="+mn-ea"/>
                <a:cs typeface="+mn-ea"/>
                <a:sym typeface="+mn-lt"/>
              </a:rPr>
              <a:t>:2003</a:t>
            </a:r>
            <a:r>
              <a:rPr lang="zh-TW" altLang="en-US" sz="2000" dirty="0">
                <a:latin typeface="+mn-lt"/>
                <a:ea typeface="+mn-ea"/>
                <a:cs typeface="+mn-ea"/>
                <a:sym typeface="+mn-lt"/>
              </a:rPr>
              <a:t>年</a:t>
            </a:r>
            <a:r>
              <a:rPr lang="en-US" altLang="zh-TW" sz="2000" dirty="0">
                <a:latin typeface="+mn-lt"/>
                <a:ea typeface="+mn-ea"/>
                <a:cs typeface="+mn-ea"/>
                <a:sym typeface="+mn-lt"/>
              </a:rPr>
              <a:t>6</a:t>
            </a:r>
            <a:r>
              <a:rPr lang="zh-TW" altLang="en-US" sz="2000" dirty="0">
                <a:latin typeface="+mn-lt"/>
                <a:ea typeface="+mn-ea"/>
                <a:cs typeface="+mn-ea"/>
                <a:sym typeface="+mn-lt"/>
              </a:rPr>
              <a:t>月</a:t>
            </a:r>
            <a:r>
              <a:rPr lang="en-US" altLang="zh-TW" sz="2000" dirty="0">
                <a:latin typeface="+mn-lt"/>
                <a:ea typeface="+mn-ea"/>
                <a:cs typeface="+mn-ea"/>
                <a:sym typeface="+mn-lt"/>
              </a:rPr>
              <a:t>28</a:t>
            </a:r>
            <a:r>
              <a:rPr lang="zh-TW" altLang="en-US" sz="2000" dirty="0">
                <a:latin typeface="+mn-lt"/>
                <a:ea typeface="+mn-ea"/>
                <a:cs typeface="+mn-ea"/>
                <a:sym typeface="+mn-lt"/>
              </a:rPr>
              <a:t>日</a:t>
            </a:r>
            <a:r>
              <a:rPr lang="en-US" altLang="zh-TW" sz="2000" dirty="0">
                <a:latin typeface="+mn-lt"/>
                <a:ea typeface="+mn-ea"/>
                <a:cs typeface="+mn-ea"/>
                <a:sym typeface="+mn-lt"/>
              </a:rPr>
              <a:t>,</a:t>
            </a:r>
            <a:r>
              <a:rPr lang="zh-TW" altLang="en-US" sz="2000" dirty="0">
                <a:latin typeface="+mn-lt"/>
                <a:ea typeface="+mn-ea"/>
                <a:cs typeface="+mn-ea"/>
                <a:sym typeface="+mn-lt"/>
              </a:rPr>
              <a:t>地点</a:t>
            </a:r>
            <a:r>
              <a:rPr lang="en-US" altLang="zh-TW" sz="2000" dirty="0">
                <a:latin typeface="+mn-lt"/>
                <a:ea typeface="+mn-ea"/>
                <a:cs typeface="+mn-ea"/>
                <a:sym typeface="+mn-lt"/>
              </a:rPr>
              <a:t>:QA</a:t>
            </a:r>
            <a:r>
              <a:rPr lang="zh-TW" altLang="en-US" sz="2000" dirty="0">
                <a:latin typeface="+mn-lt"/>
                <a:ea typeface="+mn-ea"/>
                <a:cs typeface="+mn-ea"/>
                <a:sym typeface="+mn-lt"/>
              </a:rPr>
              <a:t>现场</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QA</a:t>
            </a:r>
            <a:r>
              <a:rPr lang="zh-TW" altLang="en-US" sz="2000" dirty="0">
                <a:latin typeface="+mn-lt"/>
                <a:ea typeface="+mn-ea"/>
                <a:cs typeface="+mn-ea"/>
                <a:sym typeface="+mn-lt"/>
              </a:rPr>
              <a:t>在检查</a:t>
            </a:r>
            <a:r>
              <a:rPr lang="en-US" altLang="zh-TW" sz="2000" dirty="0">
                <a:latin typeface="+mn-lt"/>
                <a:ea typeface="+mn-ea"/>
                <a:cs typeface="+mn-ea"/>
                <a:sym typeface="+mn-lt"/>
              </a:rPr>
              <a:t>CJYJ-1160</a:t>
            </a:r>
            <a:r>
              <a:rPr lang="zh-TW" altLang="en-US" sz="2000" dirty="0">
                <a:latin typeface="+mn-lt"/>
                <a:ea typeface="+mn-ea"/>
                <a:cs typeface="+mn-ea"/>
                <a:sym typeface="+mn-lt"/>
              </a:rPr>
              <a:t>产品时发现有许多打不开机面壳或</a:t>
            </a:r>
            <a:r>
              <a:rPr lang="en-US" altLang="zh-TW" sz="2000" dirty="0">
                <a:latin typeface="+mn-lt"/>
                <a:ea typeface="+mn-ea"/>
                <a:cs typeface="+mn-ea"/>
                <a:sym typeface="+mn-lt"/>
              </a:rPr>
              <a:t>INT(</a:t>
            </a:r>
            <a:r>
              <a:rPr lang="zh-TW" altLang="en-US" sz="2000" dirty="0">
                <a:latin typeface="+mn-lt"/>
                <a:ea typeface="+mn-ea"/>
                <a:cs typeface="+mn-ea"/>
                <a:sym typeface="+mn-lt"/>
              </a:rPr>
              <a:t>不稳定</a:t>
            </a:r>
            <a:r>
              <a:rPr lang="en-US" altLang="zh-TW" sz="2000" dirty="0">
                <a:latin typeface="+mn-lt"/>
                <a:ea typeface="+mn-ea"/>
                <a:cs typeface="+mn-ea"/>
                <a:sym typeface="+mn-lt"/>
              </a:rPr>
              <a:t>)</a:t>
            </a:r>
            <a:r>
              <a:rPr lang="zh-TW" altLang="en-US" sz="2000" dirty="0">
                <a:latin typeface="+mn-lt"/>
                <a:ea typeface="+mn-ea"/>
                <a:cs typeface="+mn-ea"/>
                <a:sym typeface="+mn-lt"/>
              </a:rPr>
              <a:t>的情况</a:t>
            </a:r>
            <a:r>
              <a:rPr lang="en-US" altLang="zh-TW" sz="2000" dirty="0">
                <a:latin typeface="+mn-lt"/>
                <a:ea typeface="+mn-ea"/>
                <a:cs typeface="+mn-ea"/>
                <a:sym typeface="+mn-lt"/>
              </a:rPr>
              <a:t>,</a:t>
            </a:r>
            <a:r>
              <a:rPr lang="zh-TW" altLang="en-US" sz="2000" dirty="0">
                <a:latin typeface="+mn-lt"/>
                <a:ea typeface="+mn-ea"/>
                <a:cs typeface="+mn-ea"/>
                <a:sym typeface="+mn-lt"/>
              </a:rPr>
              <a:t>不良率是</a:t>
            </a:r>
            <a:r>
              <a:rPr lang="en-US" altLang="zh-TW" sz="2000" dirty="0">
                <a:latin typeface="+mn-lt"/>
                <a:ea typeface="+mn-ea"/>
                <a:cs typeface="+mn-ea"/>
                <a:sym typeface="+mn-lt"/>
              </a:rPr>
              <a:t>18%,</a:t>
            </a:r>
            <a:r>
              <a:rPr lang="zh-TW" altLang="en-US" sz="2000" dirty="0">
                <a:latin typeface="+mn-lt"/>
                <a:ea typeface="+mn-ea"/>
                <a:cs typeface="+mn-ea"/>
                <a:sym typeface="+mn-lt"/>
              </a:rPr>
              <a:t>但是根据了解</a:t>
            </a:r>
            <a:r>
              <a:rPr lang="en-US" altLang="zh-TW" sz="2000" dirty="0">
                <a:latin typeface="+mn-lt"/>
                <a:ea typeface="+mn-ea"/>
                <a:cs typeface="+mn-ea"/>
                <a:sym typeface="+mn-lt"/>
              </a:rPr>
              <a:t>,</a:t>
            </a:r>
            <a:r>
              <a:rPr lang="zh-TW" altLang="en-US" sz="2000" dirty="0">
                <a:latin typeface="+mn-lt"/>
                <a:ea typeface="+mn-ea"/>
                <a:cs typeface="+mn-ea"/>
                <a:sym typeface="+mn-lt"/>
              </a:rPr>
              <a:t>生产部在装配该产品时</a:t>
            </a:r>
            <a:r>
              <a:rPr lang="en-US" altLang="zh-TW" sz="2000" dirty="0">
                <a:latin typeface="+mn-lt"/>
                <a:ea typeface="+mn-ea"/>
                <a:cs typeface="+mn-ea"/>
                <a:sym typeface="+mn-lt"/>
              </a:rPr>
              <a:t>,</a:t>
            </a:r>
            <a:r>
              <a:rPr lang="zh-TW" altLang="en-US" sz="2000" dirty="0">
                <a:latin typeface="+mn-lt"/>
                <a:ea typeface="+mn-ea"/>
                <a:cs typeface="+mn-ea"/>
                <a:sym typeface="+mn-lt"/>
              </a:rPr>
              <a:t>又出现拍机掉面壳的现象</a:t>
            </a:r>
            <a:r>
              <a:rPr lang="en-US" altLang="zh-TW" sz="2000" dirty="0">
                <a:latin typeface="+mn-lt"/>
                <a:ea typeface="+mn-ea"/>
                <a:cs typeface="+mn-ea"/>
                <a:sym typeface="+mn-lt"/>
              </a:rPr>
              <a:t>.</a:t>
            </a:r>
            <a:r>
              <a:rPr lang="zh-TW" altLang="en-US" sz="2000" dirty="0">
                <a:latin typeface="+mn-lt"/>
                <a:ea typeface="+mn-ea"/>
                <a:cs typeface="+mn-ea"/>
                <a:sym typeface="+mn-lt"/>
              </a:rPr>
              <a:t>生产部当时的处理方法是将面壳的金属搭扣向上翘起约</a:t>
            </a:r>
            <a:r>
              <a:rPr lang="en-US" altLang="zh-TW" sz="2000" dirty="0">
                <a:latin typeface="+mn-lt"/>
                <a:ea typeface="+mn-ea"/>
                <a:cs typeface="+mn-ea"/>
                <a:sym typeface="+mn-lt"/>
              </a:rPr>
              <a:t>1mm,</a:t>
            </a:r>
            <a:r>
              <a:rPr lang="zh-TW" altLang="en-US" sz="2000" dirty="0">
                <a:latin typeface="+mn-lt"/>
                <a:ea typeface="+mn-ea"/>
                <a:cs typeface="+mn-ea"/>
                <a:sym typeface="+mn-lt"/>
              </a:rPr>
              <a:t>则消除了此种不良</a:t>
            </a:r>
            <a:r>
              <a:rPr lang="en-US" altLang="zh-TW" sz="2000" dirty="0">
                <a:latin typeface="+mn-lt"/>
                <a:ea typeface="+mn-ea"/>
                <a:cs typeface="+mn-ea"/>
                <a:sym typeface="+mn-lt"/>
              </a:rPr>
              <a:t>.</a:t>
            </a:r>
            <a:r>
              <a:rPr lang="zh-TW" altLang="en-US" sz="2000" dirty="0">
                <a:latin typeface="+mn-lt"/>
                <a:ea typeface="+mn-ea"/>
                <a:cs typeface="+mn-ea"/>
                <a:sym typeface="+mn-lt"/>
              </a:rPr>
              <a:t>现在该批产品被判定</a:t>
            </a:r>
            <a:r>
              <a:rPr lang="en-US" altLang="zh-TW" sz="2000" dirty="0">
                <a:latin typeface="+mn-lt"/>
                <a:ea typeface="+mn-ea"/>
                <a:cs typeface="+mn-ea"/>
                <a:sym typeface="+mn-lt"/>
              </a:rPr>
              <a:t>NG</a:t>
            </a:r>
            <a:r>
              <a:rPr lang="zh-TW" altLang="en-US" sz="2000" dirty="0">
                <a:latin typeface="+mn-lt"/>
                <a:ea typeface="+mn-ea"/>
                <a:cs typeface="+mn-ea"/>
                <a:sym typeface="+mn-lt"/>
              </a:rPr>
              <a:t>处理了</a:t>
            </a:r>
            <a:r>
              <a:rPr lang="en-US" altLang="zh-TW" sz="2000" dirty="0">
                <a:latin typeface="+mn-lt"/>
                <a:ea typeface="+mn-ea"/>
                <a:cs typeface="+mn-ea"/>
                <a:sym typeface="+mn-lt"/>
              </a:rPr>
              <a:t>.</a:t>
            </a:r>
          </a:p>
          <a:p>
            <a:pPr eaLnBrk="1" hangingPunct="1">
              <a:lnSpc>
                <a:spcPct val="120000"/>
              </a:lnSpc>
              <a:defRPr/>
            </a:pPr>
            <a:r>
              <a:rPr lang="zh-TW" altLang="en-US" sz="2000" b="1" dirty="0">
                <a:latin typeface="+mn-lt"/>
                <a:ea typeface="+mn-ea"/>
                <a:cs typeface="+mn-ea"/>
                <a:sym typeface="+mn-lt"/>
              </a:rPr>
              <a:t>二</a:t>
            </a:r>
            <a:r>
              <a:rPr lang="en-US" altLang="zh-TW" sz="2000" b="1" dirty="0">
                <a:latin typeface="+mn-lt"/>
                <a:ea typeface="+mn-ea"/>
                <a:cs typeface="+mn-ea"/>
                <a:sym typeface="+mn-lt"/>
              </a:rPr>
              <a:t>.</a:t>
            </a:r>
            <a:r>
              <a:rPr lang="zh-TW" altLang="en-US" sz="2000" b="1" dirty="0">
                <a:latin typeface="+mn-lt"/>
                <a:ea typeface="+mn-ea"/>
                <a:cs typeface="+mn-ea"/>
                <a:sym typeface="+mn-lt"/>
              </a:rPr>
              <a:t>分析检查</a:t>
            </a:r>
            <a:r>
              <a:rPr lang="en-US" altLang="zh-TW" sz="2000" b="1" dirty="0">
                <a:latin typeface="+mn-lt"/>
                <a:ea typeface="+mn-ea"/>
                <a:cs typeface="+mn-ea"/>
                <a:sym typeface="+mn-lt"/>
              </a:rPr>
              <a:t>(PE</a:t>
            </a:r>
            <a:r>
              <a:rPr lang="zh-TW" altLang="en-US" sz="2000" b="1" dirty="0">
                <a:latin typeface="+mn-lt"/>
                <a:ea typeface="+mn-ea"/>
                <a:cs typeface="+mn-ea"/>
                <a:sym typeface="+mn-lt"/>
              </a:rPr>
              <a:t>洋大炮</a:t>
            </a:r>
            <a:r>
              <a:rPr lang="en-US" altLang="zh-TW" sz="2000" b="1"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PE</a:t>
            </a:r>
            <a:r>
              <a:rPr lang="zh-TW" altLang="en-US" sz="2000" dirty="0">
                <a:latin typeface="+mn-lt"/>
                <a:ea typeface="+mn-ea"/>
                <a:cs typeface="+mn-ea"/>
                <a:sym typeface="+mn-lt"/>
              </a:rPr>
              <a:t>洋在炮将不良的产品拿了一台做分析</a:t>
            </a:r>
            <a:r>
              <a:rPr lang="en-US" altLang="zh-TW" sz="2000" dirty="0">
                <a:latin typeface="+mn-lt"/>
                <a:ea typeface="+mn-ea"/>
                <a:cs typeface="+mn-ea"/>
                <a:sym typeface="+mn-lt"/>
              </a:rPr>
              <a:t>,</a:t>
            </a:r>
            <a:r>
              <a:rPr lang="zh-TW" altLang="en-US" sz="2000" dirty="0">
                <a:latin typeface="+mn-lt"/>
                <a:ea typeface="+mn-ea"/>
                <a:cs typeface="+mn-ea"/>
                <a:sym typeface="+mn-lt"/>
              </a:rPr>
              <a:t>他认定这是结构方面的尺寸有问题</a:t>
            </a:r>
            <a:r>
              <a:rPr lang="en-US" altLang="zh-TW" sz="2000" dirty="0">
                <a:latin typeface="+mn-lt"/>
                <a:ea typeface="+mn-ea"/>
                <a:cs typeface="+mn-ea"/>
                <a:sym typeface="+mn-lt"/>
              </a:rPr>
              <a:t>,</a:t>
            </a:r>
            <a:r>
              <a:rPr lang="zh-TW" altLang="en-US" sz="2000" dirty="0">
                <a:latin typeface="+mn-lt"/>
                <a:ea typeface="+mn-ea"/>
                <a:cs typeface="+mn-ea"/>
                <a:sym typeface="+mn-lt"/>
              </a:rPr>
              <a:t>所以</a:t>
            </a:r>
            <a:r>
              <a:rPr lang="en-US" altLang="zh-TW" sz="2000" dirty="0">
                <a:latin typeface="+mn-lt"/>
                <a:ea typeface="+mn-ea"/>
                <a:cs typeface="+mn-ea"/>
                <a:sym typeface="+mn-lt"/>
              </a:rPr>
              <a:t>,</a:t>
            </a:r>
            <a:r>
              <a:rPr lang="zh-TW" altLang="en-US" sz="2000" dirty="0">
                <a:latin typeface="+mn-lt"/>
                <a:ea typeface="+mn-ea"/>
                <a:cs typeface="+mn-ea"/>
                <a:sym typeface="+mn-lt"/>
              </a:rPr>
              <a:t>全面地测量了面壳的尺寸</a:t>
            </a:r>
            <a:r>
              <a:rPr lang="en-US" altLang="zh-TW" sz="2000" dirty="0">
                <a:latin typeface="+mn-lt"/>
                <a:ea typeface="+mn-ea"/>
                <a:cs typeface="+mn-ea"/>
                <a:sym typeface="+mn-lt"/>
              </a:rPr>
              <a:t>,</a:t>
            </a:r>
            <a:r>
              <a:rPr lang="zh-TW" altLang="en-US" sz="2000" dirty="0">
                <a:latin typeface="+mn-lt"/>
                <a:ea typeface="+mn-ea"/>
                <a:cs typeface="+mn-ea"/>
                <a:sym typeface="+mn-lt"/>
              </a:rPr>
              <a:t>并与图纸进行对比</a:t>
            </a:r>
            <a:r>
              <a:rPr lang="en-US" altLang="zh-TW" sz="2000" dirty="0">
                <a:latin typeface="+mn-lt"/>
                <a:ea typeface="+mn-ea"/>
                <a:cs typeface="+mn-ea"/>
                <a:sym typeface="+mn-lt"/>
              </a:rPr>
              <a:t>.</a:t>
            </a:r>
            <a:r>
              <a:rPr lang="zh-TW" altLang="en-US" sz="2000" dirty="0">
                <a:latin typeface="+mn-lt"/>
                <a:ea typeface="+mn-ea"/>
                <a:cs typeface="+mn-ea"/>
                <a:sym typeface="+mn-lt"/>
              </a:rPr>
              <a:t>结果发现</a:t>
            </a:r>
            <a:r>
              <a:rPr lang="en-US" altLang="zh-TW" sz="2000" dirty="0">
                <a:latin typeface="+mn-lt"/>
                <a:ea typeface="+mn-ea"/>
                <a:cs typeface="+mn-ea"/>
                <a:sym typeface="+mn-lt"/>
              </a:rPr>
              <a:t>:</a:t>
            </a:r>
            <a:r>
              <a:rPr lang="zh-TW" altLang="en-US" sz="2000" dirty="0">
                <a:latin typeface="+mn-lt"/>
                <a:ea typeface="+mn-ea"/>
                <a:cs typeface="+mn-ea"/>
                <a:sym typeface="+mn-lt"/>
              </a:rPr>
              <a:t>面壳的锁扣搭钩处的宽度增加了</a:t>
            </a:r>
            <a:r>
              <a:rPr lang="en-US" altLang="zh-TW" sz="2000" dirty="0">
                <a:latin typeface="+mn-lt"/>
                <a:ea typeface="+mn-ea"/>
                <a:cs typeface="+mn-ea"/>
                <a:sym typeface="+mn-lt"/>
              </a:rPr>
              <a:t>0.5mm,</a:t>
            </a:r>
            <a:r>
              <a:rPr lang="zh-TW" altLang="en-US" sz="2000" dirty="0">
                <a:latin typeface="+mn-lt"/>
                <a:ea typeface="+mn-ea"/>
                <a:cs typeface="+mn-ea"/>
                <a:sym typeface="+mn-lt"/>
              </a:rPr>
              <a:t>他用锉刀锉平后再试验关闭面壳时问题消除了</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大炮分析</a:t>
            </a:r>
            <a:r>
              <a:rPr lang="en-US" altLang="zh-TW" sz="2000" dirty="0">
                <a:latin typeface="+mn-lt"/>
                <a:ea typeface="+mn-ea"/>
                <a:cs typeface="+mn-ea"/>
                <a:sym typeface="+mn-lt"/>
              </a:rPr>
              <a:t>,</a:t>
            </a:r>
            <a:r>
              <a:rPr lang="zh-TW" altLang="en-US" sz="2000" dirty="0">
                <a:latin typeface="+mn-lt"/>
                <a:ea typeface="+mn-ea"/>
                <a:cs typeface="+mn-ea"/>
                <a:sym typeface="+mn-lt"/>
              </a:rPr>
              <a:t>为什么尺寸会增加呢</a:t>
            </a:r>
            <a:r>
              <a:rPr lang="en-US" altLang="zh-TW" sz="2000" dirty="0">
                <a:latin typeface="+mn-lt"/>
                <a:ea typeface="+mn-ea"/>
                <a:cs typeface="+mn-ea"/>
                <a:sym typeface="+mn-lt"/>
              </a:rPr>
              <a:t>,</a:t>
            </a:r>
            <a:r>
              <a:rPr lang="zh-TW" altLang="en-US" sz="2000" dirty="0">
                <a:latin typeface="+mn-lt"/>
                <a:ea typeface="+mn-ea"/>
                <a:cs typeface="+mn-ea"/>
                <a:sym typeface="+mn-lt"/>
              </a:rPr>
              <a:t>应该是模型</a:t>
            </a:r>
            <a:r>
              <a:rPr lang="en-US" altLang="zh-TW" sz="2000" dirty="0">
                <a:latin typeface="+mn-lt"/>
                <a:ea typeface="+mn-ea"/>
                <a:cs typeface="+mn-ea"/>
                <a:sym typeface="+mn-lt"/>
              </a:rPr>
              <a:t>(</a:t>
            </a:r>
            <a:r>
              <a:rPr lang="zh-TW" altLang="en-US" sz="2000" dirty="0">
                <a:latin typeface="+mn-lt"/>
                <a:ea typeface="+mn-ea"/>
                <a:cs typeface="+mn-ea"/>
                <a:sym typeface="+mn-lt"/>
              </a:rPr>
              <a:t>具</a:t>
            </a:r>
            <a:r>
              <a:rPr lang="en-US" altLang="zh-TW" sz="2000" dirty="0">
                <a:latin typeface="+mn-lt"/>
                <a:ea typeface="+mn-ea"/>
                <a:cs typeface="+mn-ea"/>
                <a:sym typeface="+mn-lt"/>
              </a:rPr>
              <a:t>)</a:t>
            </a:r>
            <a:r>
              <a:rPr lang="zh-TW" altLang="en-US" sz="2000" dirty="0">
                <a:latin typeface="+mn-lt"/>
                <a:ea typeface="+mn-ea"/>
                <a:cs typeface="+mn-ea"/>
                <a:sym typeface="+mn-lt"/>
              </a:rPr>
              <a:t>有问题吧</a:t>
            </a:r>
            <a:r>
              <a:rPr lang="en-US" altLang="zh-TW" sz="2000" dirty="0">
                <a:latin typeface="+mn-lt"/>
                <a:ea typeface="+mn-ea"/>
                <a:cs typeface="+mn-ea"/>
                <a:sym typeface="+mn-lt"/>
              </a:rPr>
              <a:t>,</a:t>
            </a:r>
            <a:r>
              <a:rPr lang="zh-TW" altLang="en-US" sz="2000" dirty="0">
                <a:latin typeface="+mn-lt"/>
                <a:ea typeface="+mn-ea"/>
                <a:cs typeface="+mn-ea"/>
                <a:sym typeface="+mn-lt"/>
              </a:rPr>
              <a:t>于是</a:t>
            </a:r>
            <a:r>
              <a:rPr lang="en-US" altLang="zh-TW" sz="2000" dirty="0">
                <a:latin typeface="+mn-lt"/>
                <a:ea typeface="+mn-ea"/>
                <a:cs typeface="+mn-ea"/>
                <a:sym typeface="+mn-lt"/>
              </a:rPr>
              <a:t>,</a:t>
            </a:r>
            <a:r>
              <a:rPr lang="zh-TW" altLang="en-US" sz="2000" dirty="0">
                <a:latin typeface="+mn-lt"/>
                <a:ea typeface="+mn-ea"/>
                <a:cs typeface="+mn-ea"/>
                <a:sym typeface="+mn-lt"/>
              </a:rPr>
              <a:t>他又跑到供货商处把该部件的模型的尺寸检查了一番</a:t>
            </a:r>
            <a:r>
              <a:rPr lang="en-US" altLang="zh-TW" sz="2000" dirty="0">
                <a:latin typeface="+mn-lt"/>
                <a:ea typeface="+mn-ea"/>
                <a:cs typeface="+mn-ea"/>
                <a:sym typeface="+mn-lt"/>
              </a:rPr>
              <a:t>,</a:t>
            </a:r>
            <a:r>
              <a:rPr lang="zh-TW" altLang="en-US" sz="2000" dirty="0">
                <a:latin typeface="+mn-lt"/>
                <a:ea typeface="+mn-ea"/>
                <a:cs typeface="+mn-ea"/>
                <a:sym typeface="+mn-lt"/>
              </a:rPr>
              <a:t>发现锁扣搭钩处</a:t>
            </a:r>
            <a:r>
              <a:rPr lang="zh-CN" altLang="en-US" sz="2000" dirty="0">
                <a:latin typeface="+mn-lt"/>
                <a:ea typeface="+mn-ea"/>
                <a:cs typeface="+mn-ea"/>
                <a:sym typeface="+mn-lt"/>
              </a:rPr>
              <a:t>尺寸偏大</a:t>
            </a:r>
            <a:r>
              <a:rPr lang="en-US" altLang="zh-CN" sz="2000" dirty="0">
                <a:latin typeface="+mn-lt"/>
                <a:ea typeface="+mn-ea"/>
                <a:cs typeface="+mn-ea"/>
                <a:sym typeface="+mn-lt"/>
              </a:rPr>
              <a:t>,</a:t>
            </a:r>
            <a:r>
              <a:rPr lang="zh-CN" altLang="en-US" sz="2000" dirty="0">
                <a:latin typeface="+mn-lt"/>
                <a:ea typeface="+mn-ea"/>
                <a:cs typeface="+mn-ea"/>
                <a:sym typeface="+mn-lt"/>
              </a:rPr>
              <a:t>磨损过度</a:t>
            </a:r>
            <a:r>
              <a:rPr lang="en-US" altLang="zh-CN" sz="2000" dirty="0">
                <a:latin typeface="+mn-lt"/>
                <a:ea typeface="+mn-ea"/>
                <a:cs typeface="+mn-ea"/>
                <a:sym typeface="+mn-lt"/>
              </a:rPr>
              <a:t>.</a:t>
            </a:r>
            <a:endParaRPr lang="zh-TW" altLang="en-US" sz="2000" dirty="0">
              <a:latin typeface="+mn-lt"/>
              <a:ea typeface="+mn-ea"/>
              <a:cs typeface="+mn-ea"/>
              <a:sym typeface="+mn-lt"/>
            </a:endParaRPr>
          </a:p>
        </p:txBody>
      </p:sp>
      <p:sp>
        <p:nvSpPr>
          <p:cNvPr id="4" name="Text Box 2">
            <a:extLst>
              <a:ext uri="{FF2B5EF4-FFF2-40B4-BE49-F238E27FC236}">
                <a16:creationId xmlns:a16="http://schemas.microsoft.com/office/drawing/2014/main" id="{9BD74B23-3C54-4BF4-9480-98132663B117}"/>
              </a:ext>
            </a:extLst>
          </p:cNvPr>
          <p:cNvSpPr txBox="1">
            <a:spLocks noChangeArrowheads="1"/>
          </p:cNvSpPr>
          <p:nvPr/>
        </p:nvSpPr>
        <p:spPr bwMode="auto">
          <a:xfrm>
            <a:off x="1481138" y="5757863"/>
            <a:ext cx="13681075" cy="30559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b="1" dirty="0">
                <a:latin typeface="+mn-lt"/>
                <a:ea typeface="+mn-ea"/>
                <a:cs typeface="+mn-ea"/>
                <a:sym typeface="+mn-lt"/>
              </a:rPr>
              <a:t>三</a:t>
            </a:r>
            <a:r>
              <a:rPr lang="en-US" altLang="zh-TW" sz="2000" b="1" dirty="0">
                <a:latin typeface="+mn-lt"/>
                <a:ea typeface="+mn-ea"/>
                <a:cs typeface="+mn-ea"/>
                <a:sym typeface="+mn-lt"/>
              </a:rPr>
              <a:t>.</a:t>
            </a:r>
            <a:r>
              <a:rPr lang="zh-TW" altLang="en-US" sz="2000" b="1" dirty="0">
                <a:latin typeface="+mn-lt"/>
                <a:ea typeface="+mn-ea"/>
                <a:cs typeface="+mn-ea"/>
                <a:sym typeface="+mn-lt"/>
              </a:rPr>
              <a:t>处理措施</a:t>
            </a:r>
          </a:p>
          <a:p>
            <a:pPr eaLnBrk="1" hangingPunct="1">
              <a:lnSpc>
                <a:spcPct val="120000"/>
              </a:lnSpc>
              <a:defRPr/>
            </a:pPr>
            <a:r>
              <a:rPr lang="zh-TW" altLang="en-US" sz="2000" dirty="0">
                <a:latin typeface="+mn-lt"/>
                <a:ea typeface="+mn-ea"/>
                <a:cs typeface="+mn-ea"/>
                <a:sym typeface="+mn-lt"/>
              </a:rPr>
              <a:t>   </a:t>
            </a:r>
            <a:r>
              <a:rPr lang="en-US" altLang="zh-TW" sz="2000" dirty="0">
                <a:latin typeface="+mn-lt"/>
                <a:ea typeface="+mn-ea"/>
                <a:cs typeface="+mn-ea"/>
                <a:sym typeface="+mn-lt"/>
              </a:rPr>
              <a:t>PE</a:t>
            </a:r>
            <a:r>
              <a:rPr lang="zh-TW" altLang="en-US" sz="2000" dirty="0">
                <a:latin typeface="+mn-lt"/>
                <a:ea typeface="+mn-ea"/>
                <a:cs typeface="+mn-ea"/>
                <a:sym typeface="+mn-lt"/>
              </a:rPr>
              <a:t>洋大炮向</a:t>
            </a:r>
            <a:r>
              <a:rPr lang="en-US" altLang="zh-TW" sz="2000" dirty="0">
                <a:latin typeface="+mn-lt"/>
                <a:ea typeface="+mn-ea"/>
                <a:cs typeface="+mn-ea"/>
                <a:sym typeface="+mn-lt"/>
              </a:rPr>
              <a:t>QA</a:t>
            </a:r>
            <a:r>
              <a:rPr lang="zh-TW" altLang="en-US" sz="2000" dirty="0">
                <a:latin typeface="+mn-lt"/>
                <a:ea typeface="+mn-ea"/>
                <a:cs typeface="+mn-ea"/>
                <a:sym typeface="+mn-lt"/>
              </a:rPr>
              <a:t>及制造课回复了对策措施</a:t>
            </a:r>
            <a:r>
              <a:rPr lang="en-US" altLang="zh-TW" sz="2000" dirty="0">
                <a:latin typeface="+mn-lt"/>
                <a:ea typeface="+mn-ea"/>
                <a:cs typeface="+mn-ea"/>
                <a:sym typeface="+mn-lt"/>
              </a:rPr>
              <a:t>.</a:t>
            </a:r>
            <a:r>
              <a:rPr lang="zh-TW" altLang="en-US" sz="2000" dirty="0">
                <a:latin typeface="+mn-lt"/>
                <a:ea typeface="+mn-ea"/>
                <a:cs typeface="+mn-ea"/>
                <a:sym typeface="+mn-lt"/>
              </a:rPr>
              <a:t>措施是</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临时措施</a:t>
            </a:r>
            <a:r>
              <a:rPr lang="en-US" altLang="zh-TW" sz="2000" dirty="0">
                <a:latin typeface="+mn-lt"/>
                <a:ea typeface="+mn-ea"/>
                <a:cs typeface="+mn-ea"/>
                <a:sym typeface="+mn-lt"/>
              </a:rPr>
              <a:t>:</a:t>
            </a:r>
            <a:r>
              <a:rPr lang="zh-TW" altLang="en-US" sz="2000" dirty="0">
                <a:latin typeface="+mn-lt"/>
                <a:ea typeface="+mn-ea"/>
                <a:cs typeface="+mn-ea"/>
                <a:sym typeface="+mn-lt"/>
              </a:rPr>
              <a:t>对现有部品生产部将该部件的锁扣搭钩处</a:t>
            </a:r>
            <a:r>
              <a:rPr lang="en-US" altLang="zh-TW" sz="2000" dirty="0">
                <a:latin typeface="+mn-lt"/>
                <a:ea typeface="+mn-ea"/>
                <a:cs typeface="+mn-ea"/>
                <a:sym typeface="+mn-lt"/>
              </a:rPr>
              <a:t>100%</a:t>
            </a:r>
            <a:r>
              <a:rPr lang="zh-TW" altLang="en-US" sz="2000" dirty="0">
                <a:latin typeface="+mn-lt"/>
                <a:ea typeface="+mn-ea"/>
                <a:cs typeface="+mn-ea"/>
                <a:sym typeface="+mn-lt"/>
              </a:rPr>
              <a:t>全部锉平</a:t>
            </a:r>
            <a:r>
              <a:rPr lang="en-US" altLang="zh-TW" sz="2000" dirty="0">
                <a:latin typeface="+mn-lt"/>
                <a:ea typeface="+mn-ea"/>
                <a:cs typeface="+mn-ea"/>
                <a:sym typeface="+mn-lt"/>
              </a:rPr>
              <a:t>0.5MM</a:t>
            </a:r>
            <a:r>
              <a:rPr lang="zh-TW" altLang="en-US" sz="2000" dirty="0">
                <a:latin typeface="+mn-lt"/>
                <a:ea typeface="+mn-ea"/>
                <a:cs typeface="+mn-ea"/>
                <a:sym typeface="+mn-lt"/>
              </a:rPr>
              <a:t>后再投入生产</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永久措施</a:t>
            </a:r>
            <a:r>
              <a:rPr lang="en-US" altLang="zh-TW" sz="2000" dirty="0">
                <a:latin typeface="+mn-lt"/>
                <a:ea typeface="+mn-ea"/>
                <a:cs typeface="+mn-ea"/>
                <a:sym typeface="+mn-lt"/>
              </a:rPr>
              <a:t>:</a:t>
            </a:r>
            <a:r>
              <a:rPr lang="zh-TW" altLang="en-US" sz="2000" dirty="0">
                <a:latin typeface="+mn-lt"/>
                <a:ea typeface="+mn-ea"/>
                <a:cs typeface="+mn-ea"/>
                <a:sym typeface="+mn-lt"/>
              </a:rPr>
              <a:t>建议修理模型</a:t>
            </a:r>
            <a:r>
              <a:rPr lang="en-US" altLang="zh-TW" sz="2000" dirty="0">
                <a:latin typeface="+mn-lt"/>
                <a:ea typeface="+mn-ea"/>
                <a:cs typeface="+mn-ea"/>
                <a:sym typeface="+mn-lt"/>
              </a:rPr>
              <a:t>,</a:t>
            </a:r>
            <a:r>
              <a:rPr lang="zh-TW" altLang="en-US" sz="2000" dirty="0">
                <a:latin typeface="+mn-lt"/>
                <a:ea typeface="+mn-ea"/>
                <a:cs typeface="+mn-ea"/>
                <a:sym typeface="+mn-lt"/>
              </a:rPr>
              <a:t>恢复原尺寸</a:t>
            </a:r>
            <a:r>
              <a:rPr lang="en-US" altLang="zh-TW" sz="2000" dirty="0">
                <a:latin typeface="+mn-lt"/>
                <a:ea typeface="+mn-ea"/>
                <a:cs typeface="+mn-ea"/>
                <a:sym typeface="+mn-lt"/>
              </a:rPr>
              <a:t>.</a:t>
            </a:r>
          </a:p>
          <a:p>
            <a:pPr eaLnBrk="1" hangingPunct="1">
              <a:lnSpc>
                <a:spcPct val="120000"/>
              </a:lnSpc>
              <a:defRPr/>
            </a:pPr>
            <a:r>
              <a:rPr lang="zh-TW" altLang="en-US" sz="2000" b="1" dirty="0">
                <a:latin typeface="+mn-lt"/>
                <a:ea typeface="+mn-ea"/>
                <a:cs typeface="+mn-ea"/>
                <a:sym typeface="+mn-lt"/>
              </a:rPr>
              <a:t>四</a:t>
            </a:r>
            <a:r>
              <a:rPr lang="en-US" altLang="zh-TW" sz="2000" b="1" dirty="0">
                <a:latin typeface="+mn-lt"/>
                <a:ea typeface="+mn-ea"/>
                <a:cs typeface="+mn-ea"/>
                <a:sym typeface="+mn-lt"/>
              </a:rPr>
              <a:t>.</a:t>
            </a:r>
            <a:r>
              <a:rPr lang="zh-TW" altLang="en-US" sz="2000" b="1" dirty="0">
                <a:latin typeface="+mn-lt"/>
                <a:ea typeface="+mn-ea"/>
                <a:cs typeface="+mn-ea"/>
                <a:sym typeface="+mn-lt"/>
              </a:rPr>
              <a:t>结果验证</a:t>
            </a:r>
          </a:p>
          <a:p>
            <a:pPr eaLnBrk="1" hangingPunct="1">
              <a:lnSpc>
                <a:spcPct val="120000"/>
              </a:lnSpc>
              <a:defRPr/>
            </a:pPr>
            <a:r>
              <a:rPr lang="zh-TW" altLang="en-US" sz="2000" dirty="0">
                <a:latin typeface="+mn-lt"/>
                <a:ea typeface="+mn-ea"/>
                <a:cs typeface="+mn-ea"/>
                <a:sym typeface="+mn-lt"/>
              </a:rPr>
              <a:t>   一星期后</a:t>
            </a:r>
            <a:r>
              <a:rPr lang="en-US" altLang="zh-TW" sz="2000" dirty="0">
                <a:latin typeface="+mn-lt"/>
                <a:ea typeface="+mn-ea"/>
                <a:cs typeface="+mn-ea"/>
                <a:sym typeface="+mn-lt"/>
              </a:rPr>
              <a:t>,</a:t>
            </a:r>
            <a:r>
              <a:rPr lang="zh-TW" altLang="en-US" sz="2000" dirty="0">
                <a:latin typeface="+mn-lt"/>
                <a:ea typeface="+mn-ea"/>
                <a:cs typeface="+mn-ea"/>
                <a:sym typeface="+mn-lt"/>
              </a:rPr>
              <a:t>大炮师傅对模型修理后制作的该部品检验了</a:t>
            </a:r>
            <a:r>
              <a:rPr lang="en-US" altLang="zh-TW" sz="2000" dirty="0">
                <a:latin typeface="+mn-lt"/>
                <a:ea typeface="+mn-ea"/>
                <a:cs typeface="+mn-ea"/>
                <a:sym typeface="+mn-lt"/>
              </a:rPr>
              <a:t>20</a:t>
            </a:r>
            <a:r>
              <a:rPr lang="zh-TW" altLang="en-US" sz="2000" dirty="0">
                <a:latin typeface="+mn-lt"/>
                <a:ea typeface="+mn-ea"/>
                <a:cs typeface="+mn-ea"/>
                <a:sym typeface="+mn-lt"/>
              </a:rPr>
              <a:t>个</a:t>
            </a:r>
            <a:r>
              <a:rPr lang="en-US" altLang="zh-TW" sz="2000" dirty="0">
                <a:latin typeface="+mn-lt"/>
                <a:ea typeface="+mn-ea"/>
                <a:cs typeface="+mn-ea"/>
                <a:sym typeface="+mn-lt"/>
              </a:rPr>
              <a:t>,</a:t>
            </a:r>
            <a:r>
              <a:rPr lang="zh-TW" altLang="en-US" sz="2000" dirty="0">
                <a:latin typeface="+mn-lt"/>
                <a:ea typeface="+mn-ea"/>
                <a:cs typeface="+mn-ea"/>
                <a:sym typeface="+mn-lt"/>
              </a:rPr>
              <a:t>结果全部</a:t>
            </a:r>
            <a:r>
              <a:rPr lang="en-US" altLang="zh-TW" sz="2000" dirty="0">
                <a:latin typeface="+mn-lt"/>
                <a:ea typeface="+mn-ea"/>
                <a:cs typeface="+mn-ea"/>
                <a:sym typeface="+mn-lt"/>
              </a:rPr>
              <a:t>OK.</a:t>
            </a:r>
            <a:r>
              <a:rPr lang="zh-TW" altLang="en-US" sz="2000" dirty="0">
                <a:latin typeface="+mn-lt"/>
                <a:ea typeface="+mn-ea"/>
                <a:cs typeface="+mn-ea"/>
                <a:sym typeface="+mn-lt"/>
              </a:rPr>
              <a:t>生产中也再无类似事件发生</a:t>
            </a:r>
            <a:r>
              <a:rPr lang="en-US" altLang="zh-TW" sz="2000" dirty="0">
                <a:latin typeface="+mn-lt"/>
                <a:ea typeface="+mn-ea"/>
                <a:cs typeface="+mn-ea"/>
                <a:sym typeface="+mn-lt"/>
              </a:rPr>
              <a:t>.</a:t>
            </a:r>
          </a:p>
          <a:p>
            <a:pPr eaLnBrk="1" hangingPunct="1">
              <a:lnSpc>
                <a:spcPct val="120000"/>
              </a:lnSpc>
              <a:defRPr/>
            </a:pPr>
            <a:r>
              <a:rPr lang="zh-TW" altLang="en-US" sz="2000" b="1" dirty="0">
                <a:latin typeface="+mn-lt"/>
                <a:ea typeface="+mn-ea"/>
                <a:cs typeface="+mn-ea"/>
                <a:sym typeface="+mn-lt"/>
              </a:rPr>
              <a:t>五</a:t>
            </a:r>
            <a:r>
              <a:rPr lang="en-US" altLang="zh-TW" sz="2000" b="1" dirty="0">
                <a:latin typeface="+mn-lt"/>
                <a:ea typeface="+mn-ea"/>
                <a:cs typeface="+mn-ea"/>
                <a:sym typeface="+mn-lt"/>
              </a:rPr>
              <a:t>.</a:t>
            </a:r>
            <a:r>
              <a:rPr lang="zh-TW" altLang="en-US" sz="2000" b="1" dirty="0">
                <a:latin typeface="+mn-lt"/>
                <a:ea typeface="+mn-ea"/>
                <a:cs typeface="+mn-ea"/>
                <a:sym typeface="+mn-lt"/>
              </a:rPr>
              <a:t>总结</a:t>
            </a:r>
          </a:p>
          <a:p>
            <a:pPr eaLnBrk="1" hangingPunct="1">
              <a:lnSpc>
                <a:spcPct val="120000"/>
              </a:lnSpc>
              <a:defRPr/>
            </a:pPr>
            <a:r>
              <a:rPr lang="zh-TW" altLang="en-US" sz="2000" dirty="0">
                <a:latin typeface="+mn-lt"/>
                <a:ea typeface="+mn-ea"/>
                <a:cs typeface="+mn-ea"/>
                <a:sym typeface="+mn-lt"/>
              </a:rPr>
              <a:t>   这个问题产生的本质原因是模型磨损</a:t>
            </a:r>
            <a:r>
              <a:rPr lang="en-US" altLang="zh-TW" sz="2000" dirty="0">
                <a:latin typeface="+mn-lt"/>
                <a:ea typeface="+mn-ea"/>
                <a:cs typeface="+mn-ea"/>
                <a:sym typeface="+mn-lt"/>
              </a:rPr>
              <a:t>,</a:t>
            </a:r>
            <a:r>
              <a:rPr lang="zh-TW" altLang="en-US" sz="2000" dirty="0">
                <a:latin typeface="+mn-lt"/>
                <a:ea typeface="+mn-ea"/>
                <a:cs typeface="+mn-ea"/>
                <a:sym typeface="+mn-lt"/>
              </a:rPr>
              <a:t>导致冲压后的产品尺寸偏差</a:t>
            </a:r>
            <a:r>
              <a:rPr lang="en-US" altLang="zh-TW" sz="2000" dirty="0">
                <a:latin typeface="+mn-lt"/>
                <a:ea typeface="+mn-ea"/>
                <a:cs typeface="+mn-ea"/>
                <a:sym typeface="+mn-lt"/>
              </a:rPr>
              <a:t>,</a:t>
            </a:r>
            <a:r>
              <a:rPr lang="zh-TW" altLang="en-US" sz="2000" dirty="0">
                <a:latin typeface="+mn-lt"/>
                <a:ea typeface="+mn-ea"/>
                <a:cs typeface="+mn-ea"/>
                <a:sym typeface="+mn-lt"/>
              </a:rPr>
              <a:t>所以</a:t>
            </a:r>
            <a:r>
              <a:rPr lang="en-US" altLang="zh-TW" sz="2000" dirty="0">
                <a:latin typeface="+mn-lt"/>
                <a:ea typeface="+mn-ea"/>
                <a:cs typeface="+mn-ea"/>
                <a:sym typeface="+mn-lt"/>
              </a:rPr>
              <a:t>,</a:t>
            </a:r>
            <a:r>
              <a:rPr lang="zh-TW" altLang="en-US" sz="2000" dirty="0">
                <a:latin typeface="+mn-lt"/>
                <a:ea typeface="+mn-ea"/>
                <a:cs typeface="+mn-ea"/>
                <a:sym typeface="+mn-lt"/>
              </a:rPr>
              <a:t>在平时工作中要加强对模型的定期点检</a:t>
            </a:r>
            <a:r>
              <a:rPr lang="en-US" altLang="zh-TW" sz="2000" dirty="0">
                <a:latin typeface="+mn-lt"/>
                <a:ea typeface="+mn-ea"/>
                <a:cs typeface="+mn-ea"/>
                <a:sym typeface="+mn-lt"/>
              </a:rPr>
              <a:t>.</a:t>
            </a:r>
            <a:endParaRPr lang="en-US" altLang="zh-TW" sz="2000" b="1" dirty="0">
              <a:latin typeface="+mn-lt"/>
              <a:ea typeface="+mn-ea"/>
              <a:cs typeface="+mn-ea"/>
              <a:sym typeface="+mn-lt"/>
            </a:endParaRPr>
          </a:p>
        </p:txBody>
      </p:sp>
      <p:sp>
        <p:nvSpPr>
          <p:cNvPr id="5" name="文本框 4">
            <a:extLst>
              <a:ext uri="{FF2B5EF4-FFF2-40B4-BE49-F238E27FC236}">
                <a16:creationId xmlns:a16="http://schemas.microsoft.com/office/drawing/2014/main" id="{E527BE08-667F-4E05-81D8-522B225C0F91}"/>
              </a:ext>
            </a:extLst>
          </p:cNvPr>
          <p:cNvSpPr txBox="1"/>
          <p:nvPr/>
        </p:nvSpPr>
        <p:spPr>
          <a:xfrm>
            <a:off x="2993083" y="25366"/>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经常掌握典型的处理个案</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626" name="Text Box 2">
            <a:extLst>
              <a:ext uri="{FF2B5EF4-FFF2-40B4-BE49-F238E27FC236}">
                <a16:creationId xmlns:a16="http://schemas.microsoft.com/office/drawing/2014/main" id="{FA180484-0972-4C42-8B80-AA8FCD1785EC}"/>
              </a:ext>
            </a:extLst>
          </p:cNvPr>
          <p:cNvSpPr txBox="1">
            <a:spLocks noChangeArrowheads="1"/>
          </p:cNvSpPr>
          <p:nvPr/>
        </p:nvSpPr>
        <p:spPr bwMode="auto">
          <a:xfrm>
            <a:off x="479425" y="2178050"/>
            <a:ext cx="5394325" cy="4902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   PE</a:t>
            </a:r>
            <a:r>
              <a:rPr lang="zh-TW" altLang="en-US" sz="2000" dirty="0">
                <a:latin typeface="+mn-lt"/>
                <a:ea typeface="+mn-ea"/>
                <a:cs typeface="+mn-ea"/>
                <a:sym typeface="+mn-lt"/>
              </a:rPr>
              <a:t>如果处理</a:t>
            </a:r>
            <a:r>
              <a:rPr lang="en-US" altLang="zh-TW" sz="2000" dirty="0">
                <a:latin typeface="+mn-lt"/>
                <a:ea typeface="+mn-ea"/>
                <a:cs typeface="+mn-ea"/>
                <a:sym typeface="+mn-lt"/>
              </a:rPr>
              <a:t>100</a:t>
            </a:r>
            <a:r>
              <a:rPr lang="zh-TW" altLang="en-US" sz="2000" dirty="0">
                <a:latin typeface="+mn-lt"/>
                <a:ea typeface="+mn-ea"/>
                <a:cs typeface="+mn-ea"/>
                <a:sym typeface="+mn-lt"/>
              </a:rPr>
              <a:t>个问题</a:t>
            </a:r>
            <a:r>
              <a:rPr lang="en-US" altLang="zh-TW" sz="2000" dirty="0">
                <a:latin typeface="+mn-lt"/>
                <a:ea typeface="+mn-ea"/>
                <a:cs typeface="+mn-ea"/>
                <a:sym typeface="+mn-lt"/>
              </a:rPr>
              <a:t>,</a:t>
            </a:r>
            <a:r>
              <a:rPr lang="zh-TW" altLang="en-US" sz="2000" dirty="0">
                <a:latin typeface="+mn-lt"/>
                <a:ea typeface="+mn-ea"/>
                <a:cs typeface="+mn-ea"/>
                <a:sym typeface="+mn-lt"/>
              </a:rPr>
              <a:t>其中有</a:t>
            </a:r>
            <a:r>
              <a:rPr lang="en-US" altLang="zh-TW" sz="2000" dirty="0">
                <a:latin typeface="+mn-lt"/>
                <a:ea typeface="+mn-ea"/>
                <a:cs typeface="+mn-ea"/>
                <a:sym typeface="+mn-lt"/>
              </a:rPr>
              <a:t>99</a:t>
            </a:r>
            <a:r>
              <a:rPr lang="zh-TW" altLang="en-US" sz="2000" dirty="0">
                <a:latin typeface="+mn-lt"/>
                <a:ea typeface="+mn-ea"/>
                <a:cs typeface="+mn-ea"/>
                <a:sym typeface="+mn-lt"/>
              </a:rPr>
              <a:t>个需要光临现场</a:t>
            </a:r>
            <a:r>
              <a:rPr lang="en-US" altLang="zh-TW" sz="2000" dirty="0">
                <a:latin typeface="+mn-lt"/>
                <a:ea typeface="+mn-ea"/>
                <a:cs typeface="+mn-ea"/>
                <a:sym typeface="+mn-lt"/>
              </a:rPr>
              <a:t>,</a:t>
            </a:r>
            <a:r>
              <a:rPr lang="zh-TW" altLang="en-US" sz="2000" dirty="0">
                <a:latin typeface="+mn-lt"/>
                <a:ea typeface="+mn-ea"/>
                <a:cs typeface="+mn-ea"/>
                <a:sym typeface="+mn-lt"/>
              </a:rPr>
              <a:t>假如实在看不到现场状况时那也需要看到被牵连的产品</a:t>
            </a:r>
            <a:r>
              <a:rPr lang="en-US" altLang="zh-TW" sz="2000" dirty="0">
                <a:latin typeface="+mn-lt"/>
                <a:ea typeface="+mn-ea"/>
                <a:cs typeface="+mn-ea"/>
                <a:sym typeface="+mn-lt"/>
              </a:rPr>
              <a:t>.</a:t>
            </a:r>
            <a:r>
              <a:rPr lang="zh-TW" altLang="en-US" sz="2000" dirty="0">
                <a:latin typeface="+mn-lt"/>
                <a:ea typeface="+mn-ea"/>
                <a:cs typeface="+mn-ea"/>
                <a:sym typeface="+mn-lt"/>
              </a:rPr>
              <a:t>而当</a:t>
            </a:r>
            <a:r>
              <a:rPr lang="en-US" altLang="zh-TW" sz="2000" dirty="0">
                <a:latin typeface="+mn-lt"/>
                <a:ea typeface="+mn-ea"/>
                <a:cs typeface="+mn-ea"/>
                <a:sym typeface="+mn-lt"/>
              </a:rPr>
              <a:t>PE</a:t>
            </a:r>
            <a:r>
              <a:rPr lang="zh-TW" altLang="en-US" sz="2000" dirty="0">
                <a:latin typeface="+mn-lt"/>
                <a:ea typeface="+mn-ea"/>
                <a:cs typeface="+mn-ea"/>
                <a:sym typeface="+mn-lt"/>
              </a:rPr>
              <a:t>一旦光顾现场时直接面对的将是其他部门的相关人员</a:t>
            </a:r>
            <a:r>
              <a:rPr lang="en-US" altLang="zh-TW" sz="2000" dirty="0">
                <a:latin typeface="+mn-lt"/>
                <a:ea typeface="+mn-ea"/>
                <a:cs typeface="+mn-ea"/>
                <a:sym typeface="+mn-lt"/>
              </a:rPr>
              <a:t>,</a:t>
            </a:r>
            <a:r>
              <a:rPr lang="zh-TW" altLang="en-US" sz="2000" dirty="0">
                <a:latin typeface="+mn-lt"/>
                <a:ea typeface="+mn-ea"/>
                <a:cs typeface="+mn-ea"/>
                <a:sym typeface="+mn-lt"/>
              </a:rPr>
              <a:t>这些人中有的可能将要承担责任</a:t>
            </a:r>
            <a:r>
              <a:rPr lang="en-US" altLang="zh-TW" sz="2000" dirty="0">
                <a:latin typeface="+mn-lt"/>
                <a:ea typeface="+mn-ea"/>
                <a:cs typeface="+mn-ea"/>
                <a:sym typeface="+mn-lt"/>
              </a:rPr>
              <a:t>,</a:t>
            </a:r>
            <a:r>
              <a:rPr lang="zh-TW" altLang="en-US" sz="2000" dirty="0">
                <a:latin typeface="+mn-lt"/>
                <a:ea typeface="+mn-ea"/>
                <a:cs typeface="+mn-ea"/>
                <a:sym typeface="+mn-lt"/>
              </a:rPr>
              <a:t>有的可能因此受到牵连</a:t>
            </a:r>
            <a:r>
              <a:rPr lang="en-US" altLang="zh-TW" sz="2000" dirty="0">
                <a:latin typeface="+mn-lt"/>
                <a:ea typeface="+mn-ea"/>
                <a:cs typeface="+mn-ea"/>
                <a:sym typeface="+mn-lt"/>
              </a:rPr>
              <a:t>,</a:t>
            </a:r>
            <a:r>
              <a:rPr lang="zh-TW" altLang="en-US" sz="2000" dirty="0">
                <a:latin typeface="+mn-lt"/>
                <a:ea typeface="+mn-ea"/>
                <a:cs typeface="+mn-ea"/>
                <a:sym typeface="+mn-lt"/>
              </a:rPr>
              <a:t>他们都用一双双困惑的眼神盯着你</a:t>
            </a:r>
            <a:r>
              <a:rPr lang="en-US" altLang="zh-TW" sz="2000" dirty="0">
                <a:latin typeface="+mn-lt"/>
                <a:ea typeface="+mn-ea"/>
                <a:cs typeface="+mn-ea"/>
                <a:sym typeface="+mn-lt"/>
              </a:rPr>
              <a:t>,</a:t>
            </a:r>
            <a:r>
              <a:rPr lang="zh-TW" altLang="en-US" sz="2000" dirty="0">
                <a:latin typeface="+mn-lt"/>
                <a:ea typeface="+mn-ea"/>
                <a:cs typeface="+mn-ea"/>
                <a:sym typeface="+mn-lt"/>
              </a:rPr>
              <a:t>你有足够的把握说出自己的看法吗</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每当这个时候是</a:t>
            </a:r>
            <a:r>
              <a:rPr lang="en-US" altLang="zh-TW" sz="2000" dirty="0">
                <a:latin typeface="+mn-lt"/>
                <a:ea typeface="+mn-ea"/>
                <a:cs typeface="+mn-ea"/>
                <a:sym typeface="+mn-lt"/>
              </a:rPr>
              <a:t>PE</a:t>
            </a:r>
            <a:r>
              <a:rPr lang="zh-TW" altLang="en-US" sz="2000" dirty="0">
                <a:latin typeface="+mn-lt"/>
                <a:ea typeface="+mn-ea"/>
                <a:cs typeface="+mn-ea"/>
                <a:sym typeface="+mn-lt"/>
              </a:rPr>
              <a:t>人员最无助的时候</a:t>
            </a:r>
            <a:r>
              <a:rPr lang="en-US" altLang="zh-TW" sz="2000" dirty="0">
                <a:latin typeface="+mn-lt"/>
                <a:ea typeface="+mn-ea"/>
                <a:cs typeface="+mn-ea"/>
                <a:sym typeface="+mn-lt"/>
              </a:rPr>
              <a:t>,</a:t>
            </a:r>
            <a:r>
              <a:rPr lang="zh-TW" altLang="en-US" sz="2000" dirty="0">
                <a:latin typeface="+mn-lt"/>
                <a:ea typeface="+mn-ea"/>
                <a:cs typeface="+mn-ea"/>
                <a:sym typeface="+mn-lt"/>
              </a:rPr>
              <a:t>但也是最能显示</a:t>
            </a:r>
            <a:r>
              <a:rPr lang="en-US" altLang="zh-TW" sz="2000" dirty="0">
                <a:latin typeface="+mn-lt"/>
                <a:ea typeface="+mn-ea"/>
                <a:cs typeface="+mn-ea"/>
                <a:sym typeface="+mn-lt"/>
              </a:rPr>
              <a:t>PE</a:t>
            </a:r>
            <a:r>
              <a:rPr lang="zh-TW" altLang="en-US" sz="2000" dirty="0">
                <a:latin typeface="+mn-lt"/>
                <a:ea typeface="+mn-ea"/>
                <a:cs typeface="+mn-ea"/>
                <a:sym typeface="+mn-lt"/>
              </a:rPr>
              <a:t>的威风的时候</a:t>
            </a:r>
            <a:r>
              <a:rPr lang="en-US" altLang="zh-TW" sz="2000" dirty="0">
                <a:latin typeface="+mn-lt"/>
                <a:ea typeface="+mn-ea"/>
                <a:cs typeface="+mn-ea"/>
                <a:sym typeface="+mn-lt"/>
              </a:rPr>
              <a:t>.</a:t>
            </a:r>
            <a:r>
              <a:rPr lang="zh-TW" altLang="en-US" sz="2000" dirty="0">
                <a:latin typeface="+mn-lt"/>
                <a:ea typeface="+mn-ea"/>
                <a:cs typeface="+mn-ea"/>
                <a:sym typeface="+mn-lt"/>
              </a:rPr>
              <a:t>常言所说的技朮权威就是从这一刻开始体现的</a:t>
            </a:r>
            <a:r>
              <a:rPr lang="en-US" altLang="zh-TW" sz="2000" dirty="0">
                <a:latin typeface="+mn-lt"/>
                <a:ea typeface="+mn-ea"/>
                <a:cs typeface="+mn-ea"/>
                <a:sym typeface="+mn-lt"/>
              </a:rPr>
              <a:t>,</a:t>
            </a:r>
            <a:r>
              <a:rPr lang="zh-TW" altLang="en-US" sz="2000" dirty="0">
                <a:latin typeface="+mn-lt"/>
                <a:ea typeface="+mn-ea"/>
                <a:cs typeface="+mn-ea"/>
                <a:sym typeface="+mn-lt"/>
              </a:rPr>
              <a:t>胸有成竹吗当然说话响亮</a:t>
            </a:r>
            <a:r>
              <a:rPr lang="en-US" altLang="zh-TW" sz="2000" dirty="0">
                <a:latin typeface="+mn-lt"/>
                <a:ea typeface="+mn-ea"/>
                <a:cs typeface="+mn-ea"/>
                <a:sym typeface="+mn-lt"/>
              </a:rPr>
              <a:t>,</a:t>
            </a:r>
            <a:r>
              <a:rPr lang="zh-TW" altLang="en-US" sz="2000" dirty="0">
                <a:latin typeface="+mn-lt"/>
                <a:ea typeface="+mn-ea"/>
                <a:cs typeface="+mn-ea"/>
                <a:sym typeface="+mn-lt"/>
              </a:rPr>
              <a:t>可是啊</a:t>
            </a:r>
            <a:r>
              <a:rPr lang="en-US" altLang="zh-TW" sz="2000" dirty="0">
                <a:latin typeface="+mn-lt"/>
                <a:ea typeface="+mn-ea"/>
                <a:cs typeface="+mn-ea"/>
                <a:sym typeface="+mn-lt"/>
              </a:rPr>
              <a:t>,</a:t>
            </a:r>
            <a:r>
              <a:rPr lang="zh-TW" altLang="en-US" sz="2000" dirty="0">
                <a:latin typeface="+mn-lt"/>
                <a:ea typeface="+mn-ea"/>
                <a:cs typeface="+mn-ea"/>
                <a:sym typeface="+mn-lt"/>
              </a:rPr>
              <a:t>一旦开出一言</a:t>
            </a:r>
            <a:r>
              <a:rPr lang="en-US" altLang="zh-TW" sz="2000" dirty="0">
                <a:latin typeface="+mn-lt"/>
                <a:ea typeface="+mn-ea"/>
                <a:cs typeface="+mn-ea"/>
                <a:sym typeface="+mn-lt"/>
              </a:rPr>
              <a:t>,</a:t>
            </a:r>
            <a:r>
              <a:rPr lang="zh-TW" altLang="en-US" sz="2000" dirty="0">
                <a:latin typeface="+mn-lt"/>
                <a:ea typeface="+mn-ea"/>
                <a:cs typeface="+mn-ea"/>
                <a:sym typeface="+mn-lt"/>
              </a:rPr>
              <a:t>谁又能理解这其中包含着多少辛酸和甘苦呢</a:t>
            </a:r>
            <a:r>
              <a:rPr lang="en-US" altLang="zh-TW" sz="2000" dirty="0">
                <a:latin typeface="+mn-lt"/>
                <a:ea typeface="+mn-ea"/>
                <a:cs typeface="+mn-ea"/>
                <a:sym typeface="+mn-lt"/>
              </a:rPr>
              <a:t>.</a:t>
            </a:r>
          </a:p>
          <a:p>
            <a:pPr eaLnBrk="1" hangingPunct="1">
              <a:lnSpc>
                <a:spcPct val="120000"/>
              </a:lnSpc>
              <a:defRPr/>
            </a:pPr>
            <a:r>
              <a:rPr lang="en-US" altLang="zh-TW" sz="2000" b="1" dirty="0">
                <a:latin typeface="+mn-lt"/>
                <a:ea typeface="+mn-ea"/>
                <a:cs typeface="+mn-ea"/>
                <a:sym typeface="+mn-lt"/>
              </a:rPr>
              <a:t>   PE</a:t>
            </a:r>
            <a:r>
              <a:rPr lang="zh-TW" altLang="en-US" sz="2000" b="1" dirty="0">
                <a:latin typeface="+mn-lt"/>
                <a:ea typeface="+mn-ea"/>
                <a:cs typeface="+mn-ea"/>
                <a:sym typeface="+mn-lt"/>
              </a:rPr>
              <a:t>要知彼知已</a:t>
            </a:r>
            <a:r>
              <a:rPr lang="en-US" altLang="zh-TW" sz="2000" b="1" dirty="0">
                <a:latin typeface="+mn-lt"/>
                <a:ea typeface="+mn-ea"/>
                <a:cs typeface="+mn-ea"/>
                <a:sym typeface="+mn-lt"/>
              </a:rPr>
              <a:t>,</a:t>
            </a:r>
            <a:r>
              <a:rPr lang="zh-TW" altLang="en-US" sz="2000" b="1" dirty="0">
                <a:latin typeface="+mn-lt"/>
                <a:ea typeface="+mn-ea"/>
                <a:cs typeface="+mn-ea"/>
                <a:sym typeface="+mn-lt"/>
              </a:rPr>
              <a:t>才能胸有成竹</a:t>
            </a:r>
            <a:r>
              <a:rPr lang="en-US" altLang="zh-TW" sz="2000" b="1" dirty="0">
                <a:latin typeface="+mn-lt"/>
                <a:ea typeface="+mn-ea"/>
                <a:cs typeface="+mn-ea"/>
                <a:sym typeface="+mn-lt"/>
              </a:rPr>
              <a:t>:</a:t>
            </a:r>
          </a:p>
        </p:txBody>
      </p:sp>
      <p:sp>
        <p:nvSpPr>
          <p:cNvPr id="4" name="Oval 2">
            <a:extLst>
              <a:ext uri="{FF2B5EF4-FFF2-40B4-BE49-F238E27FC236}">
                <a16:creationId xmlns:a16="http://schemas.microsoft.com/office/drawing/2014/main" id="{04C21D57-DB57-447D-83D4-E3023A23C455}"/>
              </a:ext>
            </a:extLst>
          </p:cNvPr>
          <p:cNvSpPr>
            <a:spLocks noChangeArrowheads="1"/>
          </p:cNvSpPr>
          <p:nvPr/>
        </p:nvSpPr>
        <p:spPr bwMode="auto">
          <a:xfrm>
            <a:off x="8969375" y="936625"/>
            <a:ext cx="2622550" cy="1974850"/>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PE</a:t>
            </a:r>
            <a:r>
              <a:rPr lang="zh-TW" altLang="en-US" sz="2000">
                <a:cs typeface="+mn-ea"/>
                <a:sym typeface="+mn-lt"/>
              </a:rPr>
              <a:t>处理生</a:t>
            </a:r>
          </a:p>
          <a:p>
            <a:pPr algn="ctr" eaLnBrk="1" hangingPunct="1">
              <a:lnSpc>
                <a:spcPct val="120000"/>
              </a:lnSpc>
              <a:defRPr/>
            </a:pPr>
            <a:r>
              <a:rPr lang="zh-TW" altLang="en-US" sz="2000">
                <a:cs typeface="+mn-ea"/>
                <a:sym typeface="+mn-lt"/>
              </a:rPr>
              <a:t>产问题要</a:t>
            </a:r>
          </a:p>
          <a:p>
            <a:pPr algn="ctr" eaLnBrk="1" hangingPunct="1">
              <a:lnSpc>
                <a:spcPct val="120000"/>
              </a:lnSpc>
              <a:defRPr/>
            </a:pPr>
            <a:r>
              <a:rPr lang="zh-TW" altLang="en-US" sz="2000">
                <a:cs typeface="+mn-ea"/>
                <a:sym typeface="+mn-lt"/>
              </a:rPr>
              <a:t>掌握</a:t>
            </a:r>
          </a:p>
        </p:txBody>
      </p:sp>
      <p:sp>
        <p:nvSpPr>
          <p:cNvPr id="5" name="AutoShape 3">
            <a:extLst>
              <a:ext uri="{FF2B5EF4-FFF2-40B4-BE49-F238E27FC236}">
                <a16:creationId xmlns:a16="http://schemas.microsoft.com/office/drawing/2014/main" id="{24A09C0D-5563-4A23-9021-32FC63F9336D}"/>
              </a:ext>
            </a:extLst>
          </p:cNvPr>
          <p:cNvSpPr>
            <a:spLocks noChangeArrowheads="1"/>
          </p:cNvSpPr>
          <p:nvPr/>
        </p:nvSpPr>
        <p:spPr bwMode="auto">
          <a:xfrm>
            <a:off x="6348413" y="3640138"/>
            <a:ext cx="1709737" cy="1768475"/>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问题的</a:t>
            </a:r>
          </a:p>
          <a:p>
            <a:pPr algn="ctr" eaLnBrk="1" hangingPunct="1">
              <a:lnSpc>
                <a:spcPct val="120000"/>
              </a:lnSpc>
              <a:defRPr/>
            </a:pPr>
            <a:r>
              <a:rPr lang="zh-TW" altLang="en-US" sz="2000">
                <a:cs typeface="+mn-ea"/>
                <a:sym typeface="+mn-lt"/>
              </a:rPr>
              <a:t>前状</a:t>
            </a:r>
          </a:p>
        </p:txBody>
      </p:sp>
      <p:sp>
        <p:nvSpPr>
          <p:cNvPr id="6" name="AutoShape 4">
            <a:extLst>
              <a:ext uri="{FF2B5EF4-FFF2-40B4-BE49-F238E27FC236}">
                <a16:creationId xmlns:a16="http://schemas.microsoft.com/office/drawing/2014/main" id="{C35BF5C8-4CE8-4FB7-B3AA-717DDAD64CF5}"/>
              </a:ext>
            </a:extLst>
          </p:cNvPr>
          <p:cNvSpPr>
            <a:spLocks noChangeArrowheads="1"/>
          </p:cNvSpPr>
          <p:nvPr/>
        </p:nvSpPr>
        <p:spPr bwMode="auto">
          <a:xfrm>
            <a:off x="12731750" y="3744913"/>
            <a:ext cx="1711325" cy="1768475"/>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问题的</a:t>
            </a:r>
          </a:p>
          <a:p>
            <a:pPr algn="ctr" eaLnBrk="1" hangingPunct="1">
              <a:lnSpc>
                <a:spcPct val="120000"/>
              </a:lnSpc>
              <a:defRPr/>
            </a:pPr>
            <a:r>
              <a:rPr lang="zh-TW" altLang="en-US" sz="2000">
                <a:cs typeface="+mn-ea"/>
                <a:sym typeface="+mn-lt"/>
              </a:rPr>
              <a:t>预后</a:t>
            </a:r>
          </a:p>
        </p:txBody>
      </p:sp>
      <p:sp>
        <p:nvSpPr>
          <p:cNvPr id="7" name="AutoShape 5">
            <a:extLst>
              <a:ext uri="{FF2B5EF4-FFF2-40B4-BE49-F238E27FC236}">
                <a16:creationId xmlns:a16="http://schemas.microsoft.com/office/drawing/2014/main" id="{D0178256-7530-4557-A1AF-85C23B19E544}"/>
              </a:ext>
            </a:extLst>
          </p:cNvPr>
          <p:cNvSpPr>
            <a:spLocks noChangeArrowheads="1"/>
          </p:cNvSpPr>
          <p:nvPr/>
        </p:nvSpPr>
        <p:spPr bwMode="auto">
          <a:xfrm>
            <a:off x="9540875" y="3744913"/>
            <a:ext cx="1709738" cy="1768475"/>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问题的</a:t>
            </a:r>
          </a:p>
          <a:p>
            <a:pPr algn="ctr" eaLnBrk="1" hangingPunct="1">
              <a:lnSpc>
                <a:spcPct val="120000"/>
              </a:lnSpc>
              <a:defRPr/>
            </a:pPr>
            <a:r>
              <a:rPr lang="zh-TW" altLang="en-US" sz="2000">
                <a:cs typeface="+mn-ea"/>
                <a:sym typeface="+mn-lt"/>
              </a:rPr>
              <a:t>现状</a:t>
            </a:r>
          </a:p>
        </p:txBody>
      </p:sp>
      <p:sp>
        <p:nvSpPr>
          <p:cNvPr id="8" name="Oval 6">
            <a:extLst>
              <a:ext uri="{FF2B5EF4-FFF2-40B4-BE49-F238E27FC236}">
                <a16:creationId xmlns:a16="http://schemas.microsoft.com/office/drawing/2014/main" id="{D13F526D-BD3E-47FB-9084-D033BFB41639}"/>
              </a:ext>
            </a:extLst>
          </p:cNvPr>
          <p:cNvSpPr>
            <a:spLocks noChangeArrowheads="1"/>
          </p:cNvSpPr>
          <p:nvPr/>
        </p:nvSpPr>
        <p:spPr bwMode="auto">
          <a:xfrm>
            <a:off x="11820525" y="6448425"/>
            <a:ext cx="2963863" cy="260032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处事坦然</a:t>
            </a:r>
            <a:r>
              <a:rPr lang="en-US" altLang="zh-TW" sz="2000">
                <a:cs typeface="+mn-ea"/>
                <a:sym typeface="+mn-lt"/>
              </a:rPr>
              <a:t>,</a:t>
            </a:r>
          </a:p>
          <a:p>
            <a:pPr algn="ctr" eaLnBrk="1" hangingPunct="1">
              <a:lnSpc>
                <a:spcPct val="120000"/>
              </a:lnSpc>
              <a:defRPr/>
            </a:pPr>
            <a:r>
              <a:rPr lang="zh-TW" altLang="en-US" sz="2000">
                <a:cs typeface="+mn-ea"/>
                <a:sym typeface="+mn-lt"/>
              </a:rPr>
              <a:t>遇变不惊</a:t>
            </a:r>
          </a:p>
        </p:txBody>
      </p:sp>
      <p:sp>
        <p:nvSpPr>
          <p:cNvPr id="9" name="Oval 7">
            <a:extLst>
              <a:ext uri="{FF2B5EF4-FFF2-40B4-BE49-F238E27FC236}">
                <a16:creationId xmlns:a16="http://schemas.microsoft.com/office/drawing/2014/main" id="{A2908958-2646-4AE4-A6AB-F154EF183132}"/>
              </a:ext>
            </a:extLst>
          </p:cNvPr>
          <p:cNvSpPr>
            <a:spLocks noChangeArrowheads="1"/>
          </p:cNvSpPr>
          <p:nvPr/>
        </p:nvSpPr>
        <p:spPr bwMode="auto">
          <a:xfrm>
            <a:off x="5778500" y="6553200"/>
            <a:ext cx="2849563" cy="2392363"/>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才能够胸有</a:t>
            </a:r>
          </a:p>
          <a:p>
            <a:pPr algn="ctr" eaLnBrk="1" hangingPunct="1">
              <a:lnSpc>
                <a:spcPct val="120000"/>
              </a:lnSpc>
              <a:defRPr/>
            </a:pPr>
            <a:r>
              <a:rPr lang="zh-TW" altLang="en-US" sz="2000">
                <a:cs typeface="+mn-ea"/>
                <a:sym typeface="+mn-lt"/>
              </a:rPr>
              <a:t>成竹</a:t>
            </a:r>
            <a:r>
              <a:rPr lang="en-US" altLang="zh-TW" sz="2000">
                <a:cs typeface="+mn-ea"/>
                <a:sym typeface="+mn-lt"/>
              </a:rPr>
              <a:t>,</a:t>
            </a:r>
            <a:r>
              <a:rPr lang="zh-TW" altLang="en-US" sz="2000">
                <a:cs typeface="+mn-ea"/>
                <a:sym typeface="+mn-lt"/>
              </a:rPr>
              <a:t>放声</a:t>
            </a:r>
          </a:p>
          <a:p>
            <a:pPr algn="ctr" eaLnBrk="1" hangingPunct="1">
              <a:lnSpc>
                <a:spcPct val="120000"/>
              </a:lnSpc>
              <a:defRPr/>
            </a:pPr>
            <a:r>
              <a:rPr lang="zh-TW" altLang="en-US" sz="2000">
                <a:cs typeface="+mn-ea"/>
                <a:sym typeface="+mn-lt"/>
              </a:rPr>
              <a:t>地说响亮话</a:t>
            </a:r>
          </a:p>
        </p:txBody>
      </p:sp>
      <p:sp>
        <p:nvSpPr>
          <p:cNvPr id="10" name="Line 8">
            <a:extLst>
              <a:ext uri="{FF2B5EF4-FFF2-40B4-BE49-F238E27FC236}">
                <a16:creationId xmlns:a16="http://schemas.microsoft.com/office/drawing/2014/main" id="{8B1C3302-4073-455A-8C49-1324541C104B}"/>
              </a:ext>
            </a:extLst>
          </p:cNvPr>
          <p:cNvSpPr>
            <a:spLocks noChangeShapeType="1"/>
          </p:cNvSpPr>
          <p:nvPr/>
        </p:nvSpPr>
        <p:spPr bwMode="auto">
          <a:xfrm>
            <a:off x="7259638" y="3328988"/>
            <a:ext cx="6270625"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1" name="Line 9">
            <a:extLst>
              <a:ext uri="{FF2B5EF4-FFF2-40B4-BE49-F238E27FC236}">
                <a16:creationId xmlns:a16="http://schemas.microsoft.com/office/drawing/2014/main" id="{D25ECB60-1E66-4364-B856-31A1AE8CB78F}"/>
              </a:ext>
            </a:extLst>
          </p:cNvPr>
          <p:cNvSpPr>
            <a:spLocks noChangeShapeType="1"/>
          </p:cNvSpPr>
          <p:nvPr/>
        </p:nvSpPr>
        <p:spPr bwMode="auto">
          <a:xfrm>
            <a:off x="10337800" y="2911475"/>
            <a:ext cx="0" cy="833438"/>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2" name="Line 10">
            <a:extLst>
              <a:ext uri="{FF2B5EF4-FFF2-40B4-BE49-F238E27FC236}">
                <a16:creationId xmlns:a16="http://schemas.microsoft.com/office/drawing/2014/main" id="{8298ED22-BDEA-459D-8CA1-780FAA409A64}"/>
              </a:ext>
            </a:extLst>
          </p:cNvPr>
          <p:cNvSpPr>
            <a:spLocks noChangeShapeType="1"/>
          </p:cNvSpPr>
          <p:nvPr/>
        </p:nvSpPr>
        <p:spPr bwMode="auto">
          <a:xfrm>
            <a:off x="7259638" y="3328988"/>
            <a:ext cx="0" cy="31115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3" name="Line 11">
            <a:extLst>
              <a:ext uri="{FF2B5EF4-FFF2-40B4-BE49-F238E27FC236}">
                <a16:creationId xmlns:a16="http://schemas.microsoft.com/office/drawing/2014/main" id="{A013A58D-3182-4530-BAFF-7714843012E9}"/>
              </a:ext>
            </a:extLst>
          </p:cNvPr>
          <p:cNvSpPr>
            <a:spLocks noChangeShapeType="1"/>
          </p:cNvSpPr>
          <p:nvPr/>
        </p:nvSpPr>
        <p:spPr bwMode="auto">
          <a:xfrm>
            <a:off x="13530263" y="3328988"/>
            <a:ext cx="0" cy="41592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4" name="Line 12">
            <a:extLst>
              <a:ext uri="{FF2B5EF4-FFF2-40B4-BE49-F238E27FC236}">
                <a16:creationId xmlns:a16="http://schemas.microsoft.com/office/drawing/2014/main" id="{698ACA39-BB43-46DB-B325-B6C8A598614D}"/>
              </a:ext>
            </a:extLst>
          </p:cNvPr>
          <p:cNvSpPr>
            <a:spLocks noChangeShapeType="1"/>
          </p:cNvSpPr>
          <p:nvPr/>
        </p:nvSpPr>
        <p:spPr bwMode="auto">
          <a:xfrm>
            <a:off x="7373938" y="5721350"/>
            <a:ext cx="5929312"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5" name="Line 14">
            <a:extLst>
              <a:ext uri="{FF2B5EF4-FFF2-40B4-BE49-F238E27FC236}">
                <a16:creationId xmlns:a16="http://schemas.microsoft.com/office/drawing/2014/main" id="{1F2173C1-986F-473D-A0F9-3F9D524EFD3C}"/>
              </a:ext>
            </a:extLst>
          </p:cNvPr>
          <p:cNvSpPr>
            <a:spLocks noChangeShapeType="1"/>
          </p:cNvSpPr>
          <p:nvPr/>
        </p:nvSpPr>
        <p:spPr bwMode="auto">
          <a:xfrm flipH="1">
            <a:off x="8058150" y="5721350"/>
            <a:ext cx="5245100" cy="1039813"/>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6" name="Line 15">
            <a:extLst>
              <a:ext uri="{FF2B5EF4-FFF2-40B4-BE49-F238E27FC236}">
                <a16:creationId xmlns:a16="http://schemas.microsoft.com/office/drawing/2014/main" id="{A42BA0C8-FEDD-4FA9-B777-57B2CD54B933}"/>
              </a:ext>
            </a:extLst>
          </p:cNvPr>
          <p:cNvSpPr>
            <a:spLocks noChangeShapeType="1"/>
          </p:cNvSpPr>
          <p:nvPr/>
        </p:nvSpPr>
        <p:spPr bwMode="auto">
          <a:xfrm>
            <a:off x="8742363" y="7593013"/>
            <a:ext cx="3078162"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7" name="文本框 16">
            <a:extLst>
              <a:ext uri="{FF2B5EF4-FFF2-40B4-BE49-F238E27FC236}">
                <a16:creationId xmlns:a16="http://schemas.microsoft.com/office/drawing/2014/main" id="{6E816B0F-D438-404A-A7A6-29D9B9E7EDD1}"/>
              </a:ext>
            </a:extLst>
          </p:cNvPr>
          <p:cNvSpPr txBox="1"/>
          <p:nvPr/>
        </p:nvSpPr>
        <p:spPr>
          <a:xfrm>
            <a:off x="3422043" y="180798"/>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3.2  </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临阵现场当胸有成竹</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7"/>
                                        </p:tgtEl>
                                        <p:attrNameLst>
                                          <p:attrName>style.visibility</p:attrName>
                                        </p:attrNameLst>
                                      </p:cBhvr>
                                      <p:to>
                                        <p:strVal val="visible"/>
                                      </p:to>
                                    </p:set>
                                    <p:anim calcmode="lin" valueType="num">
                                      <p:cBhvr>
                                        <p:cTn id="7" dur="500" fill="hold"/>
                                        <p:tgtEl>
                                          <p:spTgt spid="17"/>
                                        </p:tgtEl>
                                        <p:attrNameLst>
                                          <p:attrName>ppt_w</p:attrName>
                                        </p:attrNameLst>
                                      </p:cBhvr>
                                      <p:tavLst>
                                        <p:tav tm="0">
                                          <p:val>
                                            <p:fltVal val="0"/>
                                          </p:val>
                                        </p:tav>
                                        <p:tav tm="100000">
                                          <p:val>
                                            <p:strVal val="#ppt_w"/>
                                          </p:val>
                                        </p:tav>
                                      </p:tavLst>
                                    </p:anim>
                                    <p:anim calcmode="lin" valueType="num">
                                      <p:cBhvr>
                                        <p:cTn id="8" dur="500" fill="hold"/>
                                        <p:tgtEl>
                                          <p:spTgt spid="17"/>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674" name="Text Box 2">
            <a:extLst>
              <a:ext uri="{FF2B5EF4-FFF2-40B4-BE49-F238E27FC236}">
                <a16:creationId xmlns:a16="http://schemas.microsoft.com/office/drawing/2014/main" id="{4965071E-9772-4585-AF05-1E000296634A}"/>
              </a:ext>
            </a:extLst>
          </p:cNvPr>
          <p:cNvSpPr txBox="1">
            <a:spLocks noChangeArrowheads="1"/>
          </p:cNvSpPr>
          <p:nvPr/>
        </p:nvSpPr>
        <p:spPr bwMode="auto">
          <a:xfrm>
            <a:off x="1120775" y="1139825"/>
            <a:ext cx="13681075" cy="4164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3.3  </a:t>
            </a:r>
            <a:r>
              <a:rPr lang="zh-TW" altLang="en-US" sz="2000" b="1" dirty="0">
                <a:latin typeface="+mn-lt"/>
                <a:ea typeface="+mn-ea"/>
                <a:cs typeface="+mn-ea"/>
                <a:sym typeface="+mn-lt"/>
              </a:rPr>
              <a:t>不慌不忙应对各种审查</a:t>
            </a:r>
          </a:p>
          <a:p>
            <a:pPr eaLnBrk="1" hangingPunct="1">
              <a:lnSpc>
                <a:spcPct val="120000"/>
              </a:lnSpc>
              <a:defRPr/>
            </a:pPr>
            <a:r>
              <a:rPr lang="zh-TW" altLang="en-US" sz="2000" dirty="0">
                <a:latin typeface="+mn-lt"/>
                <a:ea typeface="+mn-ea"/>
                <a:cs typeface="+mn-ea"/>
                <a:sym typeface="+mn-lt"/>
              </a:rPr>
              <a:t>   开工厂做业务的过程中</a:t>
            </a:r>
            <a:r>
              <a:rPr lang="en-US" altLang="zh-TW" sz="2000" dirty="0">
                <a:latin typeface="+mn-lt"/>
                <a:ea typeface="+mn-ea"/>
                <a:cs typeface="+mn-ea"/>
                <a:sym typeface="+mn-lt"/>
              </a:rPr>
              <a:t>,</a:t>
            </a:r>
            <a:r>
              <a:rPr lang="zh-TW" altLang="en-US" sz="2000" dirty="0">
                <a:latin typeface="+mn-lt"/>
                <a:ea typeface="+mn-ea"/>
                <a:cs typeface="+mn-ea"/>
                <a:sym typeface="+mn-lt"/>
              </a:rPr>
              <a:t>一个少不了的事项就是审查</a:t>
            </a:r>
            <a:r>
              <a:rPr lang="en-US" altLang="zh-TW" sz="2000" dirty="0">
                <a:latin typeface="+mn-lt"/>
                <a:ea typeface="+mn-ea"/>
                <a:cs typeface="+mn-ea"/>
                <a:sym typeface="+mn-lt"/>
              </a:rPr>
              <a:t>,</a:t>
            </a:r>
            <a:r>
              <a:rPr lang="zh-TW" altLang="en-US" sz="2000" dirty="0">
                <a:latin typeface="+mn-lt"/>
                <a:ea typeface="+mn-ea"/>
                <a:cs typeface="+mn-ea"/>
                <a:sym typeface="+mn-lt"/>
              </a:rPr>
              <a:t>工厂认证要审查</a:t>
            </a:r>
            <a:r>
              <a:rPr lang="en-US" altLang="zh-TW" sz="2000" dirty="0">
                <a:latin typeface="+mn-lt"/>
                <a:ea typeface="+mn-ea"/>
                <a:cs typeface="+mn-ea"/>
                <a:sym typeface="+mn-lt"/>
              </a:rPr>
              <a:t>,</a:t>
            </a:r>
            <a:r>
              <a:rPr lang="zh-TW" altLang="en-US" sz="2000" dirty="0">
                <a:latin typeface="+mn-lt"/>
                <a:ea typeface="+mn-ea"/>
                <a:cs typeface="+mn-ea"/>
                <a:sym typeface="+mn-lt"/>
              </a:rPr>
              <a:t>产品拿证要审查</a:t>
            </a:r>
            <a:r>
              <a:rPr lang="en-US" altLang="zh-TW" sz="2000" dirty="0">
                <a:latin typeface="+mn-lt"/>
                <a:ea typeface="+mn-ea"/>
                <a:cs typeface="+mn-ea"/>
                <a:sym typeface="+mn-lt"/>
              </a:rPr>
              <a:t>,</a:t>
            </a:r>
            <a:r>
              <a:rPr lang="zh-TW" altLang="en-US" sz="2000" dirty="0">
                <a:latin typeface="+mn-lt"/>
                <a:ea typeface="+mn-ea"/>
                <a:cs typeface="+mn-ea"/>
                <a:sym typeface="+mn-lt"/>
              </a:rPr>
              <a:t>开始供货要审查</a:t>
            </a:r>
            <a:r>
              <a:rPr lang="en-US" altLang="zh-TW" sz="2000" dirty="0">
                <a:latin typeface="+mn-lt"/>
                <a:ea typeface="+mn-ea"/>
                <a:cs typeface="+mn-ea"/>
                <a:sym typeface="+mn-lt"/>
              </a:rPr>
              <a:t>,</a:t>
            </a:r>
            <a:r>
              <a:rPr lang="zh-TW" altLang="en-US" sz="2000" dirty="0">
                <a:latin typeface="+mn-lt"/>
                <a:ea typeface="+mn-ea"/>
                <a:cs typeface="+mn-ea"/>
                <a:sym typeface="+mn-lt"/>
              </a:rPr>
              <a:t>完成改善还要审查</a:t>
            </a:r>
            <a:r>
              <a:rPr lang="en-US" altLang="zh-TW" sz="2000" dirty="0">
                <a:latin typeface="+mn-lt"/>
                <a:ea typeface="+mn-ea"/>
                <a:cs typeface="+mn-ea"/>
                <a:sym typeface="+mn-lt"/>
              </a:rPr>
              <a:t>,</a:t>
            </a:r>
            <a:r>
              <a:rPr lang="zh-TW" altLang="en-US" sz="2000" dirty="0">
                <a:latin typeface="+mn-lt"/>
                <a:ea typeface="+mn-ea"/>
                <a:cs typeface="+mn-ea"/>
                <a:sym typeface="+mn-lt"/>
              </a:rPr>
              <a:t>审查</a:t>
            </a:r>
            <a:r>
              <a:rPr lang="en-US" altLang="zh-TW" sz="2000" dirty="0">
                <a:latin typeface="+mn-lt"/>
                <a:ea typeface="+mn-ea"/>
                <a:cs typeface="+mn-ea"/>
                <a:sym typeface="+mn-lt"/>
              </a:rPr>
              <a:t>,</a:t>
            </a:r>
            <a:r>
              <a:rPr lang="zh-TW" altLang="en-US" sz="2000" dirty="0">
                <a:latin typeface="+mn-lt"/>
                <a:ea typeface="+mn-ea"/>
                <a:cs typeface="+mn-ea"/>
                <a:sym typeface="+mn-lt"/>
              </a:rPr>
              <a:t>审查</a:t>
            </a:r>
            <a:r>
              <a:rPr lang="en-US" altLang="zh-TW" sz="2000" dirty="0">
                <a:latin typeface="+mn-lt"/>
                <a:ea typeface="+mn-ea"/>
                <a:cs typeface="+mn-ea"/>
                <a:sym typeface="+mn-lt"/>
              </a:rPr>
              <a:t>,</a:t>
            </a:r>
            <a:r>
              <a:rPr lang="zh-TW" altLang="en-US" sz="2000" dirty="0">
                <a:latin typeface="+mn-lt"/>
                <a:ea typeface="+mn-ea"/>
                <a:cs typeface="+mn-ea"/>
                <a:sym typeface="+mn-lt"/>
              </a:rPr>
              <a:t>现在流行审查</a:t>
            </a:r>
            <a:r>
              <a:rPr lang="en-US" altLang="zh-TW" sz="2000" dirty="0">
                <a:latin typeface="+mn-lt"/>
                <a:ea typeface="+mn-ea"/>
                <a:cs typeface="+mn-ea"/>
                <a:sym typeface="+mn-lt"/>
              </a:rPr>
              <a:t>.</a:t>
            </a:r>
            <a:r>
              <a:rPr lang="zh-TW" altLang="en-US" sz="2000" dirty="0">
                <a:latin typeface="+mn-lt"/>
                <a:ea typeface="+mn-ea"/>
                <a:cs typeface="+mn-ea"/>
                <a:sym typeface="+mn-lt"/>
              </a:rPr>
              <a:t>但审来审去其目的不过就是一句话</a:t>
            </a:r>
            <a:r>
              <a:rPr lang="en-US" altLang="zh-TW" sz="2000" dirty="0">
                <a:latin typeface="+mn-lt"/>
                <a:ea typeface="+mn-ea"/>
                <a:cs typeface="+mn-ea"/>
                <a:sym typeface="+mn-lt"/>
              </a:rPr>
              <a:t>,</a:t>
            </a:r>
            <a:r>
              <a:rPr lang="zh-TW" altLang="en-US" sz="2000" dirty="0">
                <a:latin typeface="+mn-lt"/>
                <a:ea typeface="+mn-ea"/>
                <a:cs typeface="+mn-ea"/>
                <a:sym typeface="+mn-lt"/>
              </a:rPr>
              <a:t>你要提供证据证明你已经按要求做好了</a:t>
            </a:r>
            <a:r>
              <a:rPr lang="en-US" altLang="zh-TW" sz="2000" dirty="0">
                <a:latin typeface="+mn-lt"/>
                <a:ea typeface="+mn-ea"/>
                <a:cs typeface="+mn-ea"/>
                <a:sym typeface="+mn-lt"/>
              </a:rPr>
              <a:t>.</a:t>
            </a:r>
            <a:r>
              <a:rPr lang="zh-TW" altLang="en-US" sz="2000" dirty="0">
                <a:latin typeface="+mn-lt"/>
                <a:ea typeface="+mn-ea"/>
                <a:cs typeface="+mn-ea"/>
                <a:sym typeface="+mn-lt"/>
              </a:rPr>
              <a:t>其实</a:t>
            </a:r>
            <a:r>
              <a:rPr lang="en-US" altLang="zh-TW" sz="2000" dirty="0">
                <a:latin typeface="+mn-lt"/>
                <a:ea typeface="+mn-ea"/>
                <a:cs typeface="+mn-ea"/>
                <a:sym typeface="+mn-lt"/>
              </a:rPr>
              <a:t>,</a:t>
            </a:r>
            <a:r>
              <a:rPr lang="zh-TW" altLang="en-US" sz="2000" dirty="0">
                <a:latin typeface="+mn-lt"/>
                <a:ea typeface="+mn-ea"/>
                <a:cs typeface="+mn-ea"/>
                <a:sym typeface="+mn-lt"/>
              </a:rPr>
              <a:t>把审查的过程做一总结就会发现</a:t>
            </a:r>
            <a:r>
              <a:rPr lang="en-US" altLang="zh-TW" sz="2000" dirty="0">
                <a:latin typeface="+mn-lt"/>
                <a:ea typeface="+mn-ea"/>
                <a:cs typeface="+mn-ea"/>
                <a:sym typeface="+mn-lt"/>
              </a:rPr>
              <a:t>,</a:t>
            </a:r>
            <a:r>
              <a:rPr lang="zh-TW" altLang="en-US" sz="2000" dirty="0">
                <a:latin typeface="+mn-lt"/>
                <a:ea typeface="+mn-ea"/>
                <a:cs typeface="+mn-ea"/>
                <a:sym typeface="+mn-lt"/>
              </a:rPr>
              <a:t>所有的审查不论它是来自哪个方面的</a:t>
            </a:r>
            <a:r>
              <a:rPr lang="en-US" altLang="zh-TW" sz="2000" dirty="0">
                <a:latin typeface="+mn-lt"/>
                <a:ea typeface="+mn-ea"/>
                <a:cs typeface="+mn-ea"/>
                <a:sym typeface="+mn-lt"/>
              </a:rPr>
              <a:t>,</a:t>
            </a:r>
            <a:r>
              <a:rPr lang="zh-TW" altLang="en-US" sz="2000" dirty="0">
                <a:latin typeface="+mn-lt"/>
                <a:ea typeface="+mn-ea"/>
                <a:cs typeface="+mn-ea"/>
                <a:sym typeface="+mn-lt"/>
              </a:rPr>
              <a:t>它的审查的本质都是一样的</a:t>
            </a:r>
            <a:r>
              <a:rPr lang="en-US" altLang="zh-TW" sz="2000" dirty="0">
                <a:latin typeface="+mn-lt"/>
                <a:ea typeface="+mn-ea"/>
                <a:cs typeface="+mn-ea"/>
                <a:sym typeface="+mn-lt"/>
              </a:rPr>
              <a:t>,</a:t>
            </a:r>
            <a:r>
              <a:rPr lang="zh-TW" altLang="en-US" sz="2000" dirty="0">
                <a:latin typeface="+mn-lt"/>
                <a:ea typeface="+mn-ea"/>
                <a:cs typeface="+mn-ea"/>
                <a:sym typeface="+mn-lt"/>
              </a:rPr>
              <a:t>这就是查文件看现场</a:t>
            </a:r>
            <a:r>
              <a:rPr lang="en-US" altLang="zh-TW" sz="2000" dirty="0">
                <a:latin typeface="+mn-lt"/>
                <a:ea typeface="+mn-ea"/>
                <a:cs typeface="+mn-ea"/>
                <a:sym typeface="+mn-lt"/>
              </a:rPr>
              <a:t>.</a:t>
            </a:r>
            <a:r>
              <a:rPr lang="zh-TW" altLang="en-US" sz="2000" dirty="0">
                <a:latin typeface="+mn-lt"/>
                <a:ea typeface="+mn-ea"/>
                <a:cs typeface="+mn-ea"/>
                <a:sym typeface="+mn-lt"/>
              </a:rPr>
              <a:t>但对于出于认证目的的第三方审查来说</a:t>
            </a:r>
            <a:r>
              <a:rPr lang="en-US" altLang="zh-TW" sz="2000" dirty="0">
                <a:latin typeface="+mn-lt"/>
                <a:ea typeface="+mn-ea"/>
                <a:cs typeface="+mn-ea"/>
                <a:sym typeface="+mn-lt"/>
              </a:rPr>
              <a:t>,</a:t>
            </a:r>
            <a:r>
              <a:rPr lang="zh-TW" altLang="en-US" sz="2000" dirty="0">
                <a:latin typeface="+mn-lt"/>
                <a:ea typeface="+mn-ea"/>
                <a:cs typeface="+mn-ea"/>
                <a:sym typeface="+mn-lt"/>
              </a:rPr>
              <a:t>可能偏重于审查文件</a:t>
            </a:r>
            <a:r>
              <a:rPr lang="en-US" altLang="zh-TW" sz="2000" dirty="0">
                <a:latin typeface="+mn-lt"/>
                <a:ea typeface="+mn-ea"/>
                <a:cs typeface="+mn-ea"/>
                <a:sym typeface="+mn-lt"/>
              </a:rPr>
              <a:t>,</a:t>
            </a:r>
            <a:r>
              <a:rPr lang="zh-TW" altLang="en-US" sz="2000" dirty="0">
                <a:latin typeface="+mn-lt"/>
                <a:ea typeface="+mn-ea"/>
                <a:cs typeface="+mn-ea"/>
                <a:sym typeface="+mn-lt"/>
              </a:rPr>
              <a:t>而顾客的审查则更偏重于审查现场</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每当遇到审查的时候</a:t>
            </a:r>
            <a:r>
              <a:rPr lang="en-US" altLang="zh-TW" sz="2000" dirty="0">
                <a:latin typeface="+mn-lt"/>
                <a:ea typeface="+mn-ea"/>
                <a:cs typeface="+mn-ea"/>
                <a:sym typeface="+mn-lt"/>
              </a:rPr>
              <a:t>,PE</a:t>
            </a:r>
            <a:r>
              <a:rPr lang="zh-TW" altLang="en-US" sz="2000" dirty="0">
                <a:latin typeface="+mn-lt"/>
                <a:ea typeface="+mn-ea"/>
                <a:cs typeface="+mn-ea"/>
                <a:sym typeface="+mn-lt"/>
              </a:rPr>
              <a:t>作为现场监督的作用就明显地显现出来了</a:t>
            </a:r>
            <a:r>
              <a:rPr lang="en-US" altLang="zh-TW" sz="2000" dirty="0">
                <a:latin typeface="+mn-lt"/>
                <a:ea typeface="+mn-ea"/>
                <a:cs typeface="+mn-ea"/>
                <a:sym typeface="+mn-lt"/>
              </a:rPr>
              <a:t>.</a:t>
            </a:r>
            <a:r>
              <a:rPr lang="zh-TW" altLang="en-US" sz="2000" dirty="0">
                <a:latin typeface="+mn-lt"/>
                <a:ea typeface="+mn-ea"/>
                <a:cs typeface="+mn-ea"/>
                <a:sym typeface="+mn-lt"/>
              </a:rPr>
              <a:t>在实际工作中</a:t>
            </a:r>
            <a:r>
              <a:rPr lang="en-US" altLang="zh-TW" sz="2000" dirty="0">
                <a:latin typeface="+mn-lt"/>
                <a:ea typeface="+mn-ea"/>
                <a:cs typeface="+mn-ea"/>
                <a:sym typeface="+mn-lt"/>
              </a:rPr>
              <a:t>,</a:t>
            </a:r>
            <a:r>
              <a:rPr lang="zh-TW" altLang="en-US" sz="2000" dirty="0">
                <a:latin typeface="+mn-lt"/>
                <a:ea typeface="+mn-ea"/>
                <a:cs typeface="+mn-ea"/>
                <a:sym typeface="+mn-lt"/>
              </a:rPr>
              <a:t>有的工序操作人员凭感觉做事</a:t>
            </a:r>
            <a:r>
              <a:rPr lang="en-US" altLang="zh-TW" sz="2000" dirty="0">
                <a:latin typeface="+mn-lt"/>
                <a:ea typeface="+mn-ea"/>
                <a:cs typeface="+mn-ea"/>
                <a:sym typeface="+mn-lt"/>
              </a:rPr>
              <a:t>,</a:t>
            </a:r>
            <a:r>
              <a:rPr lang="zh-TW" altLang="en-US" sz="2000" dirty="0">
                <a:latin typeface="+mn-lt"/>
                <a:ea typeface="+mn-ea"/>
                <a:cs typeface="+mn-ea"/>
                <a:sym typeface="+mn-lt"/>
              </a:rPr>
              <a:t>把应该全部检查的项目</a:t>
            </a:r>
            <a:r>
              <a:rPr lang="en-US" altLang="zh-TW" sz="2000" dirty="0">
                <a:latin typeface="+mn-lt"/>
                <a:ea typeface="+mn-ea"/>
                <a:cs typeface="+mn-ea"/>
                <a:sym typeface="+mn-lt"/>
              </a:rPr>
              <a:t>(</a:t>
            </a:r>
            <a:r>
              <a:rPr lang="zh-TW" altLang="en-US" sz="2000" dirty="0">
                <a:latin typeface="+mn-lt"/>
                <a:ea typeface="+mn-ea"/>
                <a:cs typeface="+mn-ea"/>
                <a:sym typeface="+mn-lt"/>
              </a:rPr>
              <a:t>当自已觉得没有问题时</a:t>
            </a:r>
            <a:r>
              <a:rPr lang="en-US" altLang="zh-TW" sz="2000" dirty="0">
                <a:latin typeface="+mn-lt"/>
                <a:ea typeface="+mn-ea"/>
                <a:cs typeface="+mn-ea"/>
                <a:sym typeface="+mn-lt"/>
              </a:rPr>
              <a:t>)</a:t>
            </a:r>
            <a:r>
              <a:rPr lang="zh-TW" altLang="en-US" sz="2000" dirty="0">
                <a:latin typeface="+mn-lt"/>
                <a:ea typeface="+mn-ea"/>
                <a:cs typeface="+mn-ea"/>
                <a:sym typeface="+mn-lt"/>
              </a:rPr>
              <a:t>私自变成抽验</a:t>
            </a:r>
            <a:r>
              <a:rPr lang="en-US" altLang="zh-TW" sz="2000" dirty="0">
                <a:latin typeface="+mn-lt"/>
                <a:ea typeface="+mn-ea"/>
                <a:cs typeface="+mn-ea"/>
                <a:sym typeface="+mn-lt"/>
              </a:rPr>
              <a:t>,</a:t>
            </a:r>
            <a:r>
              <a:rPr lang="zh-TW" altLang="en-US" sz="2000" dirty="0">
                <a:latin typeface="+mn-lt"/>
                <a:ea typeface="+mn-ea"/>
                <a:cs typeface="+mn-ea"/>
                <a:sym typeface="+mn-lt"/>
              </a:rPr>
              <a:t>以减少工作量</a:t>
            </a:r>
            <a:r>
              <a:rPr lang="en-US" altLang="zh-TW" sz="2000" dirty="0">
                <a:latin typeface="+mn-lt"/>
                <a:ea typeface="+mn-ea"/>
                <a:cs typeface="+mn-ea"/>
                <a:sym typeface="+mn-lt"/>
              </a:rPr>
              <a:t>.</a:t>
            </a:r>
            <a:r>
              <a:rPr lang="zh-TW" altLang="en-US" sz="2000" dirty="0">
                <a:latin typeface="+mn-lt"/>
                <a:ea typeface="+mn-ea"/>
                <a:cs typeface="+mn-ea"/>
                <a:sym typeface="+mn-lt"/>
              </a:rPr>
              <a:t>有的工序偷工减料</a:t>
            </a:r>
            <a:r>
              <a:rPr lang="en-US" altLang="zh-TW" sz="2000" dirty="0">
                <a:latin typeface="+mn-lt"/>
                <a:ea typeface="+mn-ea"/>
                <a:cs typeface="+mn-ea"/>
                <a:sym typeface="+mn-lt"/>
              </a:rPr>
              <a:t>,</a:t>
            </a:r>
            <a:r>
              <a:rPr lang="zh-TW" altLang="en-US" sz="2000" dirty="0">
                <a:latin typeface="+mn-lt"/>
                <a:ea typeface="+mn-ea"/>
                <a:cs typeface="+mn-ea"/>
                <a:sym typeface="+mn-lt"/>
              </a:rPr>
              <a:t>把本来应该检查的</a:t>
            </a:r>
            <a:r>
              <a:rPr lang="en-US" altLang="zh-TW" sz="2000" dirty="0">
                <a:latin typeface="+mn-lt"/>
                <a:ea typeface="+mn-ea"/>
                <a:cs typeface="+mn-ea"/>
                <a:sym typeface="+mn-lt"/>
              </a:rPr>
              <a:t>10</a:t>
            </a:r>
            <a:r>
              <a:rPr lang="zh-TW" altLang="en-US" sz="2000" dirty="0">
                <a:latin typeface="+mn-lt"/>
                <a:ea typeface="+mn-ea"/>
                <a:cs typeface="+mn-ea"/>
                <a:sym typeface="+mn-lt"/>
              </a:rPr>
              <a:t>个项目他只检查</a:t>
            </a:r>
            <a:r>
              <a:rPr lang="en-US" altLang="zh-TW" sz="2000" dirty="0">
                <a:latin typeface="+mn-lt"/>
                <a:ea typeface="+mn-ea"/>
                <a:cs typeface="+mn-ea"/>
                <a:sym typeface="+mn-lt"/>
              </a:rPr>
              <a:t>6</a:t>
            </a:r>
            <a:r>
              <a:rPr lang="zh-TW" altLang="en-US" sz="2000" dirty="0">
                <a:latin typeface="+mn-lt"/>
                <a:ea typeface="+mn-ea"/>
                <a:cs typeface="+mn-ea"/>
                <a:sym typeface="+mn-lt"/>
              </a:rPr>
              <a:t>个</a:t>
            </a:r>
            <a:r>
              <a:rPr lang="en-US" altLang="zh-TW" sz="2000" dirty="0">
                <a:latin typeface="+mn-lt"/>
                <a:ea typeface="+mn-ea"/>
                <a:cs typeface="+mn-ea"/>
                <a:sym typeface="+mn-lt"/>
              </a:rPr>
              <a:t>(</a:t>
            </a:r>
            <a:r>
              <a:rPr lang="zh-TW" altLang="en-US" sz="2000" dirty="0">
                <a:latin typeface="+mn-lt"/>
                <a:ea typeface="+mn-ea"/>
                <a:cs typeface="+mn-ea"/>
                <a:sym typeface="+mn-lt"/>
              </a:rPr>
              <a:t>但他还有个小聪明</a:t>
            </a:r>
            <a:r>
              <a:rPr lang="en-US" altLang="zh-TW" sz="2000" dirty="0">
                <a:latin typeface="+mn-lt"/>
                <a:ea typeface="+mn-ea"/>
                <a:cs typeface="+mn-ea"/>
                <a:sym typeface="+mn-lt"/>
              </a:rPr>
              <a:t>,</a:t>
            </a:r>
            <a:r>
              <a:rPr lang="zh-TW" altLang="en-US" sz="2000" dirty="0">
                <a:latin typeface="+mn-lt"/>
                <a:ea typeface="+mn-ea"/>
                <a:cs typeface="+mn-ea"/>
                <a:sym typeface="+mn-lt"/>
              </a:rPr>
              <a:t>这</a:t>
            </a:r>
            <a:r>
              <a:rPr lang="en-US" altLang="zh-TW" sz="2000" dirty="0">
                <a:latin typeface="+mn-lt"/>
                <a:ea typeface="+mn-ea"/>
                <a:cs typeface="+mn-ea"/>
                <a:sym typeface="+mn-lt"/>
              </a:rPr>
              <a:t>6</a:t>
            </a:r>
            <a:r>
              <a:rPr lang="zh-TW" altLang="en-US" sz="2000" dirty="0">
                <a:latin typeface="+mn-lt"/>
                <a:ea typeface="+mn-ea"/>
                <a:cs typeface="+mn-ea"/>
                <a:sym typeface="+mn-lt"/>
              </a:rPr>
              <a:t>个项目是轮着来的</a:t>
            </a:r>
            <a:r>
              <a:rPr lang="en-US" altLang="zh-TW" sz="2000" dirty="0">
                <a:latin typeface="+mn-lt"/>
                <a:ea typeface="+mn-ea"/>
                <a:cs typeface="+mn-ea"/>
                <a:sym typeface="+mn-lt"/>
              </a:rPr>
              <a:t>),</a:t>
            </a:r>
            <a:r>
              <a:rPr lang="zh-TW" altLang="en-US" sz="2000" dirty="0">
                <a:latin typeface="+mn-lt"/>
                <a:ea typeface="+mn-ea"/>
                <a:cs typeface="+mn-ea"/>
                <a:sym typeface="+mn-lt"/>
              </a:rPr>
              <a:t>目的也是减少工作量</a:t>
            </a:r>
            <a:r>
              <a:rPr lang="en-US" altLang="zh-TW" sz="2000" dirty="0">
                <a:latin typeface="+mn-lt"/>
                <a:ea typeface="+mn-ea"/>
                <a:cs typeface="+mn-ea"/>
                <a:sym typeface="+mn-lt"/>
              </a:rPr>
              <a:t>.</a:t>
            </a:r>
            <a:r>
              <a:rPr lang="zh-TW" altLang="en-US" sz="2000" dirty="0">
                <a:latin typeface="+mn-lt"/>
                <a:ea typeface="+mn-ea"/>
                <a:cs typeface="+mn-ea"/>
                <a:sym typeface="+mn-lt"/>
              </a:rPr>
              <a:t>还有的工序其本身的设置状态就是演戏</a:t>
            </a:r>
            <a:r>
              <a:rPr lang="en-US" altLang="zh-TW" sz="2000" dirty="0">
                <a:latin typeface="+mn-lt"/>
                <a:ea typeface="+mn-ea"/>
                <a:cs typeface="+mn-ea"/>
                <a:sym typeface="+mn-lt"/>
              </a:rPr>
              <a:t>,</a:t>
            </a:r>
            <a:r>
              <a:rPr lang="zh-TW" altLang="en-US" sz="2000" dirty="0">
                <a:latin typeface="+mn-lt"/>
                <a:ea typeface="+mn-ea"/>
                <a:cs typeface="+mn-ea"/>
                <a:sym typeface="+mn-lt"/>
              </a:rPr>
              <a:t>中看而不中用</a:t>
            </a:r>
            <a:r>
              <a:rPr lang="en-US" altLang="zh-TW" sz="2000" dirty="0">
                <a:latin typeface="+mn-lt"/>
                <a:ea typeface="+mn-ea"/>
                <a:cs typeface="+mn-ea"/>
                <a:sym typeface="+mn-lt"/>
              </a:rPr>
              <a:t>.</a:t>
            </a:r>
            <a:r>
              <a:rPr lang="zh-TW" altLang="en-US" sz="2000" dirty="0">
                <a:latin typeface="+mn-lt"/>
                <a:ea typeface="+mn-ea"/>
                <a:cs typeface="+mn-ea"/>
                <a:sym typeface="+mn-lt"/>
              </a:rPr>
              <a:t>以上的这些问题</a:t>
            </a:r>
            <a:r>
              <a:rPr lang="en-US" altLang="zh-TW" sz="2000" dirty="0">
                <a:latin typeface="+mn-lt"/>
                <a:ea typeface="+mn-ea"/>
                <a:cs typeface="+mn-ea"/>
                <a:sym typeface="+mn-lt"/>
              </a:rPr>
              <a:t>,</a:t>
            </a:r>
            <a:r>
              <a:rPr lang="zh-TW" altLang="en-US" sz="2000" dirty="0">
                <a:latin typeface="+mn-lt"/>
                <a:ea typeface="+mn-ea"/>
                <a:cs typeface="+mn-ea"/>
                <a:sym typeface="+mn-lt"/>
              </a:rPr>
              <a:t>走马观花地看或是非熟悉的行外人士是很难发现的</a:t>
            </a:r>
            <a:r>
              <a:rPr lang="en-US" altLang="zh-TW" sz="2000" dirty="0">
                <a:latin typeface="+mn-lt"/>
                <a:ea typeface="+mn-ea"/>
                <a:cs typeface="+mn-ea"/>
                <a:sym typeface="+mn-lt"/>
              </a:rPr>
              <a:t>,</a:t>
            </a:r>
            <a:r>
              <a:rPr lang="zh-TW" altLang="en-US" sz="2000" dirty="0">
                <a:latin typeface="+mn-lt"/>
                <a:ea typeface="+mn-ea"/>
                <a:cs typeface="+mn-ea"/>
                <a:sym typeface="+mn-lt"/>
              </a:rPr>
              <a:t>但是</a:t>
            </a:r>
            <a:r>
              <a:rPr lang="en-US" altLang="zh-TW" sz="2000" dirty="0">
                <a:latin typeface="+mn-lt"/>
                <a:ea typeface="+mn-ea"/>
                <a:cs typeface="+mn-ea"/>
                <a:sym typeface="+mn-lt"/>
              </a:rPr>
              <a:t>,</a:t>
            </a:r>
            <a:r>
              <a:rPr lang="zh-TW" altLang="en-US" sz="2000" dirty="0">
                <a:latin typeface="+mn-lt"/>
                <a:ea typeface="+mn-ea"/>
                <a:cs typeface="+mn-ea"/>
                <a:sym typeface="+mn-lt"/>
              </a:rPr>
              <a:t>它逃不过</a:t>
            </a:r>
            <a:r>
              <a:rPr lang="en-US" altLang="zh-TW" sz="2000" dirty="0">
                <a:latin typeface="+mn-lt"/>
                <a:ea typeface="+mn-ea"/>
                <a:cs typeface="+mn-ea"/>
                <a:sym typeface="+mn-lt"/>
              </a:rPr>
              <a:t>PE</a:t>
            </a:r>
            <a:r>
              <a:rPr lang="zh-TW" altLang="en-US" sz="2000" dirty="0">
                <a:latin typeface="+mn-lt"/>
                <a:ea typeface="+mn-ea"/>
                <a:cs typeface="+mn-ea"/>
                <a:sym typeface="+mn-lt"/>
              </a:rPr>
              <a:t>的眼睛</a:t>
            </a:r>
            <a:r>
              <a:rPr lang="en-US" altLang="zh-TW" sz="2000" dirty="0">
                <a:latin typeface="+mn-lt"/>
                <a:ea typeface="+mn-ea"/>
                <a:cs typeface="+mn-ea"/>
                <a:sym typeface="+mn-lt"/>
              </a:rPr>
              <a:t>.</a:t>
            </a:r>
            <a:r>
              <a:rPr lang="zh-TW" altLang="en-US" sz="2000" dirty="0">
                <a:latin typeface="+mn-lt"/>
                <a:ea typeface="+mn-ea"/>
                <a:cs typeface="+mn-ea"/>
                <a:sym typeface="+mn-lt"/>
              </a:rPr>
              <a:t>为了能够应对尖刻的审查</a:t>
            </a:r>
            <a:r>
              <a:rPr lang="en-US" altLang="zh-TW" sz="2000" dirty="0">
                <a:latin typeface="+mn-lt"/>
                <a:ea typeface="+mn-ea"/>
                <a:cs typeface="+mn-ea"/>
                <a:sym typeface="+mn-lt"/>
              </a:rPr>
              <a:t>,PE</a:t>
            </a:r>
            <a:r>
              <a:rPr lang="zh-TW" altLang="en-US" sz="2000" dirty="0">
                <a:latin typeface="+mn-lt"/>
                <a:ea typeface="+mn-ea"/>
                <a:cs typeface="+mn-ea"/>
                <a:sym typeface="+mn-lt"/>
              </a:rPr>
              <a:t>在审查前是需要多看一看的</a:t>
            </a:r>
            <a:r>
              <a:rPr lang="en-US" altLang="zh-TW" sz="2000" dirty="0">
                <a:latin typeface="+mn-lt"/>
                <a:ea typeface="+mn-ea"/>
                <a:cs typeface="+mn-ea"/>
                <a:sym typeface="+mn-lt"/>
              </a:rPr>
              <a:t>,</a:t>
            </a:r>
            <a:r>
              <a:rPr lang="zh-TW" altLang="en-US" sz="2000" dirty="0">
                <a:latin typeface="+mn-lt"/>
                <a:ea typeface="+mn-ea"/>
                <a:cs typeface="+mn-ea"/>
                <a:sym typeface="+mn-lt"/>
              </a:rPr>
              <a:t>发现问题</a:t>
            </a:r>
            <a:r>
              <a:rPr lang="en-US" altLang="zh-TW" sz="2000" dirty="0">
                <a:latin typeface="+mn-lt"/>
                <a:ea typeface="+mn-ea"/>
                <a:cs typeface="+mn-ea"/>
                <a:sym typeface="+mn-lt"/>
              </a:rPr>
              <a:t>,</a:t>
            </a:r>
            <a:r>
              <a:rPr lang="zh-TW" altLang="en-US" sz="2000" dirty="0">
                <a:latin typeface="+mn-lt"/>
                <a:ea typeface="+mn-ea"/>
                <a:cs typeface="+mn-ea"/>
                <a:sym typeface="+mn-lt"/>
              </a:rPr>
              <a:t>立即找现场管理者澄清</a:t>
            </a:r>
            <a:r>
              <a:rPr lang="en-US" altLang="zh-TW" sz="2000" dirty="0">
                <a:latin typeface="+mn-lt"/>
                <a:ea typeface="+mn-ea"/>
                <a:cs typeface="+mn-ea"/>
                <a:sym typeface="+mn-lt"/>
              </a:rPr>
              <a:t>.</a:t>
            </a:r>
            <a:r>
              <a:rPr lang="zh-TW" altLang="en-US" sz="2000" dirty="0">
                <a:latin typeface="+mn-lt"/>
                <a:ea typeface="+mn-ea"/>
                <a:cs typeface="+mn-ea"/>
                <a:sym typeface="+mn-lt"/>
              </a:rPr>
              <a:t>尤其当面对来自顾客的审查时更要把现场看上三遍才可以</a:t>
            </a:r>
            <a:r>
              <a:rPr lang="en-US" altLang="zh-TW" sz="2000" dirty="0">
                <a:latin typeface="+mn-lt"/>
                <a:ea typeface="+mn-ea"/>
                <a:cs typeface="+mn-ea"/>
                <a:sym typeface="+mn-lt"/>
              </a:rPr>
              <a:t>.</a:t>
            </a:r>
            <a:endParaRPr lang="zh-TW" altLang="en-US" sz="2000" dirty="0">
              <a:latin typeface="+mn-lt"/>
              <a:ea typeface="+mn-ea"/>
              <a:cs typeface="+mn-ea"/>
              <a:sym typeface="+mn-lt"/>
            </a:endParaRPr>
          </a:p>
        </p:txBody>
      </p:sp>
      <p:sp>
        <p:nvSpPr>
          <p:cNvPr id="4" name="文本框 3">
            <a:extLst>
              <a:ext uri="{FF2B5EF4-FFF2-40B4-BE49-F238E27FC236}">
                <a16:creationId xmlns:a16="http://schemas.microsoft.com/office/drawing/2014/main" id="{81BAE7FD-E604-4FD0-BE4E-3E272AFB6E5D}"/>
              </a:ext>
            </a:extLst>
          </p:cNvPr>
          <p:cNvSpPr txBox="1"/>
          <p:nvPr/>
        </p:nvSpPr>
        <p:spPr>
          <a:xfrm>
            <a:off x="3422043" y="180798"/>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不慌不忙应对各种审查</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506" name="Oval 2">
            <a:extLst>
              <a:ext uri="{FF2B5EF4-FFF2-40B4-BE49-F238E27FC236}">
                <a16:creationId xmlns:a16="http://schemas.microsoft.com/office/drawing/2014/main" id="{0B28E890-4B26-424E-996C-EF92434E074B}"/>
              </a:ext>
            </a:extLst>
          </p:cNvPr>
          <p:cNvSpPr>
            <a:spLocks noChangeArrowheads="1"/>
          </p:cNvSpPr>
          <p:nvPr/>
        </p:nvSpPr>
        <p:spPr bwMode="auto">
          <a:xfrm>
            <a:off x="1755775" y="5057775"/>
            <a:ext cx="1711325" cy="1560513"/>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PE</a:t>
            </a:r>
          </a:p>
        </p:txBody>
      </p:sp>
      <p:sp>
        <p:nvSpPr>
          <p:cNvPr id="149507" name="Oval 3">
            <a:extLst>
              <a:ext uri="{FF2B5EF4-FFF2-40B4-BE49-F238E27FC236}">
                <a16:creationId xmlns:a16="http://schemas.microsoft.com/office/drawing/2014/main" id="{42856574-2E60-42F0-8530-44E3E73D9217}"/>
              </a:ext>
            </a:extLst>
          </p:cNvPr>
          <p:cNvSpPr>
            <a:spLocks noChangeArrowheads="1"/>
          </p:cNvSpPr>
          <p:nvPr/>
        </p:nvSpPr>
        <p:spPr bwMode="auto">
          <a:xfrm>
            <a:off x="12472988" y="4953000"/>
            <a:ext cx="1709737" cy="1560513"/>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审查员</a:t>
            </a:r>
          </a:p>
        </p:txBody>
      </p:sp>
      <p:sp>
        <p:nvSpPr>
          <p:cNvPr id="149508" name="AutoShape 4">
            <a:extLst>
              <a:ext uri="{FF2B5EF4-FFF2-40B4-BE49-F238E27FC236}">
                <a16:creationId xmlns:a16="http://schemas.microsoft.com/office/drawing/2014/main" id="{9B2D1F65-6048-460E-B079-59D30AA82DC7}"/>
              </a:ext>
            </a:extLst>
          </p:cNvPr>
          <p:cNvSpPr>
            <a:spLocks noChangeArrowheads="1"/>
          </p:cNvSpPr>
          <p:nvPr/>
        </p:nvSpPr>
        <p:spPr bwMode="auto">
          <a:xfrm>
            <a:off x="4721225" y="4537075"/>
            <a:ext cx="6611938" cy="2600325"/>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r>
              <a:rPr lang="en-US" altLang="zh-TW" sz="2000">
                <a:cs typeface="+mn-ea"/>
                <a:sym typeface="+mn-lt"/>
              </a:rPr>
              <a:t>PE</a:t>
            </a:r>
            <a:r>
              <a:rPr lang="zh-TW" altLang="en-US" sz="2000">
                <a:cs typeface="+mn-ea"/>
                <a:sym typeface="+mn-lt"/>
              </a:rPr>
              <a:t>：这些都是按规定的。</a:t>
            </a:r>
          </a:p>
          <a:p>
            <a:pPr eaLnBrk="1" hangingPunct="1">
              <a:lnSpc>
                <a:spcPct val="120000"/>
              </a:lnSpc>
              <a:defRPr/>
            </a:pPr>
            <a:r>
              <a:rPr lang="zh-TW" altLang="en-US" sz="2000">
                <a:cs typeface="+mn-ea"/>
                <a:sym typeface="+mn-lt"/>
              </a:rPr>
              <a:t>审查员：为什么这样规定？</a:t>
            </a:r>
          </a:p>
          <a:p>
            <a:pPr eaLnBrk="1" hangingPunct="1">
              <a:lnSpc>
                <a:spcPct val="120000"/>
              </a:lnSpc>
              <a:defRPr/>
            </a:pPr>
            <a:r>
              <a:rPr lang="en-US" altLang="zh-TW" sz="2000">
                <a:cs typeface="+mn-ea"/>
                <a:sym typeface="+mn-lt"/>
              </a:rPr>
              <a:t>PE</a:t>
            </a:r>
            <a:r>
              <a:rPr lang="zh-TW" altLang="en-US" sz="2000">
                <a:cs typeface="+mn-ea"/>
                <a:sym typeface="+mn-lt"/>
              </a:rPr>
              <a:t>：因为</a:t>
            </a:r>
            <a:r>
              <a:rPr lang="en-US" altLang="zh-TW" sz="2000">
                <a:cs typeface="+mn-ea"/>
                <a:sym typeface="+mn-lt"/>
              </a:rPr>
              <a:t>CQJ21</a:t>
            </a:r>
            <a:r>
              <a:rPr lang="zh-TW" altLang="en-US" sz="2000">
                <a:cs typeface="+mn-ea"/>
                <a:sym typeface="+mn-lt"/>
              </a:rPr>
              <a:t>文件中有要求。</a:t>
            </a:r>
          </a:p>
          <a:p>
            <a:pPr eaLnBrk="1" hangingPunct="1">
              <a:lnSpc>
                <a:spcPct val="120000"/>
              </a:lnSpc>
              <a:defRPr/>
            </a:pPr>
            <a:r>
              <a:rPr lang="zh-TW" altLang="en-US" sz="2000">
                <a:cs typeface="+mn-ea"/>
                <a:sym typeface="+mn-lt"/>
              </a:rPr>
              <a:t>审查员：它是什么文件？</a:t>
            </a:r>
          </a:p>
          <a:p>
            <a:pPr eaLnBrk="1" hangingPunct="1">
              <a:lnSpc>
                <a:spcPct val="120000"/>
              </a:lnSpc>
              <a:defRPr/>
            </a:pPr>
            <a:r>
              <a:rPr lang="en-US" altLang="zh-TW" sz="2000">
                <a:cs typeface="+mn-ea"/>
                <a:sym typeface="+mn-lt"/>
              </a:rPr>
              <a:t>PE</a:t>
            </a:r>
            <a:r>
              <a:rPr lang="zh-TW" altLang="en-US" sz="2000">
                <a:cs typeface="+mn-ea"/>
                <a:sym typeface="+mn-lt"/>
              </a:rPr>
              <a:t>：公司标准。</a:t>
            </a:r>
          </a:p>
        </p:txBody>
      </p:sp>
      <p:sp>
        <p:nvSpPr>
          <p:cNvPr id="149509" name="Line 5">
            <a:extLst>
              <a:ext uri="{FF2B5EF4-FFF2-40B4-BE49-F238E27FC236}">
                <a16:creationId xmlns:a16="http://schemas.microsoft.com/office/drawing/2014/main" id="{41DA915A-A1D3-4ACA-B68A-6A28833B77A9}"/>
              </a:ext>
            </a:extLst>
          </p:cNvPr>
          <p:cNvSpPr>
            <a:spLocks noChangeShapeType="1"/>
          </p:cNvSpPr>
          <p:nvPr/>
        </p:nvSpPr>
        <p:spPr bwMode="auto">
          <a:xfrm>
            <a:off x="3467100" y="5786438"/>
            <a:ext cx="1254125" cy="0"/>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49510" name="Line 6">
            <a:extLst>
              <a:ext uri="{FF2B5EF4-FFF2-40B4-BE49-F238E27FC236}">
                <a16:creationId xmlns:a16="http://schemas.microsoft.com/office/drawing/2014/main" id="{692947B4-58D3-47F6-8B5C-D8213D7D6DB5}"/>
              </a:ext>
            </a:extLst>
          </p:cNvPr>
          <p:cNvSpPr>
            <a:spLocks noChangeShapeType="1"/>
          </p:cNvSpPr>
          <p:nvPr/>
        </p:nvSpPr>
        <p:spPr bwMode="auto">
          <a:xfrm flipH="1">
            <a:off x="11333163" y="5786438"/>
            <a:ext cx="1139825" cy="0"/>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8" name="Text Box 2">
            <a:extLst>
              <a:ext uri="{FF2B5EF4-FFF2-40B4-BE49-F238E27FC236}">
                <a16:creationId xmlns:a16="http://schemas.microsoft.com/office/drawing/2014/main" id="{255E58B6-59DB-4B5E-BE7B-CAFFF80202B4}"/>
              </a:ext>
            </a:extLst>
          </p:cNvPr>
          <p:cNvSpPr txBox="1">
            <a:spLocks noChangeArrowheads="1"/>
          </p:cNvSpPr>
          <p:nvPr/>
        </p:nvSpPr>
        <p:spPr bwMode="auto">
          <a:xfrm>
            <a:off x="1336675" y="1111250"/>
            <a:ext cx="13681075" cy="3424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3.3.1  PE</a:t>
            </a:r>
            <a:r>
              <a:rPr lang="zh-TW" altLang="en-US" sz="2000" dirty="0">
                <a:latin typeface="+mn-lt"/>
                <a:ea typeface="+mn-ea"/>
                <a:cs typeface="+mn-ea"/>
                <a:sym typeface="+mn-lt"/>
              </a:rPr>
              <a:t>如何不慌不忙应对审查</a:t>
            </a:r>
          </a:p>
          <a:p>
            <a:pPr eaLnBrk="1" hangingPunct="1">
              <a:lnSpc>
                <a:spcPct val="120000"/>
              </a:lnSpc>
              <a:defRPr/>
            </a:pPr>
            <a:r>
              <a:rPr lang="zh-TW" altLang="en-US" sz="2000" dirty="0">
                <a:latin typeface="+mn-lt"/>
                <a:ea typeface="+mn-ea"/>
                <a:cs typeface="+mn-ea"/>
                <a:sym typeface="+mn-lt"/>
              </a:rPr>
              <a:t>   审查的第一要素是展示</a:t>
            </a:r>
            <a:r>
              <a:rPr lang="en-US" altLang="zh-TW" sz="2000" dirty="0">
                <a:latin typeface="+mn-lt"/>
                <a:ea typeface="+mn-ea"/>
                <a:cs typeface="+mn-ea"/>
                <a:sym typeface="+mn-lt"/>
              </a:rPr>
              <a:t>,</a:t>
            </a:r>
            <a:r>
              <a:rPr lang="zh-TW" altLang="en-US" sz="2000" dirty="0">
                <a:latin typeface="+mn-lt"/>
                <a:ea typeface="+mn-ea"/>
                <a:cs typeface="+mn-ea"/>
                <a:sym typeface="+mn-lt"/>
              </a:rPr>
              <a:t>就是要求你把作业中的精彩成分充分地给审查者表现出来</a:t>
            </a:r>
            <a:r>
              <a:rPr lang="en-US" altLang="zh-TW" sz="2000" dirty="0">
                <a:latin typeface="+mn-lt"/>
                <a:ea typeface="+mn-ea"/>
                <a:cs typeface="+mn-ea"/>
                <a:sym typeface="+mn-lt"/>
              </a:rPr>
              <a:t>.</a:t>
            </a:r>
            <a:r>
              <a:rPr lang="zh-TW" altLang="en-US" sz="2000" dirty="0">
                <a:latin typeface="+mn-lt"/>
                <a:ea typeface="+mn-ea"/>
                <a:cs typeface="+mn-ea"/>
                <a:sym typeface="+mn-lt"/>
              </a:rPr>
              <a:t>有的人平时做得很好</a:t>
            </a:r>
            <a:r>
              <a:rPr lang="en-US" altLang="zh-TW" sz="2000" dirty="0">
                <a:latin typeface="+mn-lt"/>
                <a:ea typeface="+mn-ea"/>
                <a:cs typeface="+mn-ea"/>
                <a:sym typeface="+mn-lt"/>
              </a:rPr>
              <a:t>,</a:t>
            </a:r>
            <a:r>
              <a:rPr lang="zh-TW" altLang="en-US" sz="2000" dirty="0">
                <a:latin typeface="+mn-lt"/>
                <a:ea typeface="+mn-ea"/>
                <a:cs typeface="+mn-ea"/>
                <a:sym typeface="+mn-lt"/>
              </a:rPr>
              <a:t>可当遇到审查时慌了手脚</a:t>
            </a:r>
            <a:r>
              <a:rPr lang="en-US" altLang="zh-TW" sz="2000" dirty="0">
                <a:latin typeface="+mn-lt"/>
                <a:ea typeface="+mn-ea"/>
                <a:cs typeface="+mn-ea"/>
                <a:sym typeface="+mn-lt"/>
              </a:rPr>
              <a:t>,</a:t>
            </a:r>
            <a:r>
              <a:rPr lang="zh-TW" altLang="en-US" sz="2000" dirty="0">
                <a:latin typeface="+mn-lt"/>
                <a:ea typeface="+mn-ea"/>
                <a:cs typeface="+mn-ea"/>
                <a:sym typeface="+mn-lt"/>
              </a:rPr>
              <a:t>把本来做得没有问题的事项给做砸了</a:t>
            </a:r>
            <a:r>
              <a:rPr lang="en-US" altLang="zh-TW" sz="2000" dirty="0">
                <a:latin typeface="+mn-lt"/>
                <a:ea typeface="+mn-ea"/>
                <a:cs typeface="+mn-ea"/>
                <a:sym typeface="+mn-lt"/>
              </a:rPr>
              <a:t>,</a:t>
            </a:r>
            <a:r>
              <a:rPr lang="zh-TW" altLang="en-US" sz="2000" dirty="0">
                <a:latin typeface="+mn-lt"/>
                <a:ea typeface="+mn-ea"/>
                <a:cs typeface="+mn-ea"/>
                <a:sym typeface="+mn-lt"/>
              </a:rPr>
              <a:t>实在是可惜啊</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审查的第二要素是应对</a:t>
            </a:r>
            <a:r>
              <a:rPr lang="en-US" altLang="zh-TW" sz="2000" dirty="0">
                <a:latin typeface="+mn-lt"/>
                <a:ea typeface="+mn-ea"/>
                <a:cs typeface="+mn-ea"/>
                <a:sym typeface="+mn-lt"/>
              </a:rPr>
              <a:t>,</a:t>
            </a:r>
            <a:r>
              <a:rPr lang="zh-TW" altLang="en-US" sz="2000" dirty="0">
                <a:latin typeface="+mn-lt"/>
                <a:ea typeface="+mn-ea"/>
                <a:cs typeface="+mn-ea"/>
                <a:sym typeface="+mn-lt"/>
              </a:rPr>
              <a:t>就是要求你能够自如</a:t>
            </a:r>
            <a:r>
              <a:rPr lang="en-US" altLang="zh-TW" sz="2000" dirty="0">
                <a:latin typeface="+mn-lt"/>
                <a:ea typeface="+mn-ea"/>
                <a:cs typeface="+mn-ea"/>
                <a:sym typeface="+mn-lt"/>
              </a:rPr>
              <a:t>,</a:t>
            </a:r>
            <a:r>
              <a:rPr lang="zh-TW" altLang="en-US" sz="2000" dirty="0">
                <a:latin typeface="+mn-lt"/>
                <a:ea typeface="+mn-ea"/>
                <a:cs typeface="+mn-ea"/>
                <a:sym typeface="+mn-lt"/>
              </a:rPr>
              <a:t>圆满地应对审查者提出的各种问题</a:t>
            </a:r>
            <a:r>
              <a:rPr lang="en-US" altLang="zh-TW" sz="2000" dirty="0">
                <a:latin typeface="+mn-lt"/>
                <a:ea typeface="+mn-ea"/>
                <a:cs typeface="+mn-ea"/>
                <a:sym typeface="+mn-lt"/>
              </a:rPr>
              <a:t>,</a:t>
            </a:r>
            <a:r>
              <a:rPr lang="zh-TW" altLang="en-US" sz="2000" dirty="0">
                <a:latin typeface="+mn-lt"/>
                <a:ea typeface="+mn-ea"/>
                <a:cs typeface="+mn-ea"/>
                <a:sym typeface="+mn-lt"/>
              </a:rPr>
              <a:t>而不要只会做不会说</a:t>
            </a:r>
            <a:r>
              <a:rPr lang="en-US" altLang="zh-TW" sz="2000" dirty="0">
                <a:latin typeface="+mn-lt"/>
                <a:ea typeface="+mn-ea"/>
                <a:cs typeface="+mn-ea"/>
                <a:sym typeface="+mn-lt"/>
              </a:rPr>
              <a:t>.</a:t>
            </a:r>
            <a:r>
              <a:rPr lang="zh-TW" altLang="en-US" sz="2000" dirty="0">
                <a:latin typeface="+mn-lt"/>
                <a:ea typeface="+mn-ea"/>
                <a:cs typeface="+mn-ea"/>
                <a:sym typeface="+mn-lt"/>
              </a:rPr>
              <a:t>有的时候有些事项需要解释这样做的道理和好处</a:t>
            </a:r>
            <a:r>
              <a:rPr lang="en-US" altLang="zh-TW" sz="2000" dirty="0">
                <a:latin typeface="+mn-lt"/>
                <a:ea typeface="+mn-ea"/>
                <a:cs typeface="+mn-ea"/>
                <a:sym typeface="+mn-lt"/>
              </a:rPr>
              <a:t>,</a:t>
            </a:r>
            <a:r>
              <a:rPr lang="zh-TW" altLang="en-US" sz="2000" dirty="0">
                <a:latin typeface="+mn-lt"/>
                <a:ea typeface="+mn-ea"/>
                <a:cs typeface="+mn-ea"/>
                <a:sym typeface="+mn-lt"/>
              </a:rPr>
              <a:t>只有解释清楚了才能取信于审查者</a:t>
            </a:r>
            <a:r>
              <a:rPr lang="en-US" altLang="zh-TW" sz="2000" dirty="0">
                <a:latin typeface="+mn-lt"/>
                <a:ea typeface="+mn-ea"/>
                <a:cs typeface="+mn-ea"/>
                <a:sym typeface="+mn-lt"/>
              </a:rPr>
              <a:t>,</a:t>
            </a:r>
            <a:r>
              <a:rPr lang="zh-TW" altLang="en-US" sz="2000" dirty="0">
                <a:latin typeface="+mn-lt"/>
                <a:ea typeface="+mn-ea"/>
                <a:cs typeface="+mn-ea"/>
                <a:sym typeface="+mn-lt"/>
              </a:rPr>
              <a:t>否则</a:t>
            </a:r>
            <a:r>
              <a:rPr lang="en-US" altLang="zh-TW" sz="2000" dirty="0">
                <a:latin typeface="+mn-lt"/>
                <a:ea typeface="+mn-ea"/>
                <a:cs typeface="+mn-ea"/>
                <a:sym typeface="+mn-lt"/>
              </a:rPr>
              <a:t>,</a:t>
            </a:r>
            <a:r>
              <a:rPr lang="zh-TW" altLang="en-US" sz="2000" dirty="0">
                <a:latin typeface="+mn-lt"/>
                <a:ea typeface="+mn-ea"/>
                <a:cs typeface="+mn-ea"/>
                <a:sym typeface="+mn-lt"/>
              </a:rPr>
              <a:t>别人会意犹未尽或者将信将疑</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审查的第三要素是提供支持的证据，你在过程中使用的所有 规定</a:t>
            </a:r>
            <a:r>
              <a:rPr lang="en-US" altLang="zh-TW" sz="2000" dirty="0">
                <a:latin typeface="+mn-lt"/>
                <a:ea typeface="+mn-ea"/>
                <a:cs typeface="+mn-ea"/>
                <a:sym typeface="+mn-lt"/>
              </a:rPr>
              <a:t>.</a:t>
            </a:r>
            <a:r>
              <a:rPr lang="zh-TW" altLang="en-US" sz="2000" dirty="0">
                <a:latin typeface="+mn-lt"/>
                <a:ea typeface="+mn-ea"/>
                <a:cs typeface="+mn-ea"/>
                <a:sym typeface="+mn-lt"/>
              </a:rPr>
              <a:t>参数都 是有来龙 去脉的，如果需要查看的话可以很快找到相关的依据。</a:t>
            </a:r>
          </a:p>
          <a:p>
            <a:pPr eaLnBrk="1" hangingPunct="1">
              <a:lnSpc>
                <a:spcPct val="120000"/>
              </a:lnSpc>
              <a:defRPr/>
            </a:pPr>
            <a:r>
              <a:rPr lang="zh-TW" altLang="en-US" sz="2000" dirty="0">
                <a:latin typeface="+mn-lt"/>
                <a:ea typeface="+mn-ea"/>
                <a:cs typeface="+mn-ea"/>
                <a:sym typeface="+mn-lt"/>
              </a:rPr>
              <a:t>      只有准备好了上述三个要素的内容，并且胸有成竹的话，才可以不慌 不忙应对各种审查。</a:t>
            </a:r>
          </a:p>
          <a:p>
            <a:pPr eaLnBrk="1" hangingPunct="1">
              <a:lnSpc>
                <a:spcPct val="120000"/>
              </a:lnSpc>
              <a:defRPr/>
            </a:pPr>
            <a:r>
              <a:rPr lang="zh-TW" altLang="en-US" sz="2000" dirty="0">
                <a:latin typeface="+mn-lt"/>
                <a:ea typeface="+mn-ea"/>
                <a:cs typeface="+mn-ea"/>
                <a:sym typeface="+mn-lt"/>
              </a:rPr>
              <a:t>   审查中的对话：</a:t>
            </a:r>
          </a:p>
        </p:txBody>
      </p:sp>
      <p:sp>
        <p:nvSpPr>
          <p:cNvPr id="10" name="文本框 9">
            <a:extLst>
              <a:ext uri="{FF2B5EF4-FFF2-40B4-BE49-F238E27FC236}">
                <a16:creationId xmlns:a16="http://schemas.microsoft.com/office/drawing/2014/main" id="{92D16041-CF81-466E-BAEF-41769B1D7808}"/>
              </a:ext>
            </a:extLst>
          </p:cNvPr>
          <p:cNvSpPr txBox="1"/>
          <p:nvPr/>
        </p:nvSpPr>
        <p:spPr>
          <a:xfrm>
            <a:off x="3422043" y="180798"/>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不慌不忙应对各种审查</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0"/>
                                        </p:tgtEl>
                                        <p:attrNameLst>
                                          <p:attrName>style.visibility</p:attrName>
                                        </p:attrNameLst>
                                      </p:cBhvr>
                                      <p:to>
                                        <p:strVal val="visible"/>
                                      </p:to>
                                    </p:set>
                                    <p:anim calcmode="lin" valueType="num">
                                      <p:cBhvr>
                                        <p:cTn id="7" dur="500" fill="hold"/>
                                        <p:tgtEl>
                                          <p:spTgt spid="10"/>
                                        </p:tgtEl>
                                        <p:attrNameLst>
                                          <p:attrName>ppt_w</p:attrName>
                                        </p:attrNameLst>
                                      </p:cBhvr>
                                      <p:tavLst>
                                        <p:tav tm="0">
                                          <p:val>
                                            <p:fltVal val="0"/>
                                          </p:val>
                                        </p:tav>
                                        <p:tav tm="100000">
                                          <p:val>
                                            <p:strVal val="#ppt_w"/>
                                          </p:val>
                                        </p:tav>
                                      </p:tavLst>
                                    </p:anim>
                                    <p:anim calcmode="lin" valueType="num">
                                      <p:cBhvr>
                                        <p:cTn id="8" dur="500" fill="hold"/>
                                        <p:tgtEl>
                                          <p:spTgt spid="10"/>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30" name="Oval 2">
            <a:extLst>
              <a:ext uri="{FF2B5EF4-FFF2-40B4-BE49-F238E27FC236}">
                <a16:creationId xmlns:a16="http://schemas.microsoft.com/office/drawing/2014/main" id="{DB353559-BF4D-4D97-93E5-80458B0EC289}"/>
              </a:ext>
            </a:extLst>
          </p:cNvPr>
          <p:cNvSpPr>
            <a:spLocks noChangeArrowheads="1"/>
          </p:cNvSpPr>
          <p:nvPr/>
        </p:nvSpPr>
        <p:spPr bwMode="auto">
          <a:xfrm>
            <a:off x="6018213" y="1343025"/>
            <a:ext cx="1595437" cy="1455738"/>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PE</a:t>
            </a:r>
          </a:p>
        </p:txBody>
      </p:sp>
      <p:sp>
        <p:nvSpPr>
          <p:cNvPr id="150531" name="Oval 3">
            <a:extLst>
              <a:ext uri="{FF2B5EF4-FFF2-40B4-BE49-F238E27FC236}">
                <a16:creationId xmlns:a16="http://schemas.microsoft.com/office/drawing/2014/main" id="{CBD2A575-3708-4CE6-B1A8-129EAAF9CBCD}"/>
              </a:ext>
            </a:extLst>
          </p:cNvPr>
          <p:cNvSpPr>
            <a:spLocks noChangeArrowheads="1"/>
          </p:cNvSpPr>
          <p:nvPr/>
        </p:nvSpPr>
        <p:spPr bwMode="auto">
          <a:xfrm>
            <a:off x="6018213" y="5400675"/>
            <a:ext cx="1709737" cy="1455738"/>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内审</a:t>
            </a:r>
          </a:p>
        </p:txBody>
      </p:sp>
      <p:sp>
        <p:nvSpPr>
          <p:cNvPr id="150532" name="Oval 4">
            <a:extLst>
              <a:ext uri="{FF2B5EF4-FFF2-40B4-BE49-F238E27FC236}">
                <a16:creationId xmlns:a16="http://schemas.microsoft.com/office/drawing/2014/main" id="{4280D1A9-CFE1-4A7B-8609-C392769C8AB7}"/>
              </a:ext>
            </a:extLst>
          </p:cNvPr>
          <p:cNvSpPr>
            <a:spLocks noChangeArrowheads="1"/>
          </p:cNvSpPr>
          <p:nvPr/>
        </p:nvSpPr>
        <p:spPr bwMode="auto">
          <a:xfrm>
            <a:off x="11376025" y="1239838"/>
            <a:ext cx="1595438" cy="1455737"/>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外审</a:t>
            </a:r>
          </a:p>
        </p:txBody>
      </p:sp>
      <p:sp>
        <p:nvSpPr>
          <p:cNvPr id="150533" name="AutoShape 7">
            <a:extLst>
              <a:ext uri="{FF2B5EF4-FFF2-40B4-BE49-F238E27FC236}">
                <a16:creationId xmlns:a16="http://schemas.microsoft.com/office/drawing/2014/main" id="{69DD88C7-830D-45D4-8107-F36F6C1AC2DE}"/>
              </a:ext>
            </a:extLst>
          </p:cNvPr>
          <p:cNvSpPr>
            <a:spLocks noChangeArrowheads="1"/>
          </p:cNvSpPr>
          <p:nvPr/>
        </p:nvSpPr>
        <p:spPr bwMode="auto">
          <a:xfrm>
            <a:off x="10350500" y="4151313"/>
            <a:ext cx="3762375" cy="1249362"/>
          </a:xfrm>
          <a:prstGeom prst="flowChartDecision">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过程审查</a:t>
            </a:r>
          </a:p>
        </p:txBody>
      </p:sp>
      <p:sp>
        <p:nvSpPr>
          <p:cNvPr id="150534" name="AutoShape 8">
            <a:extLst>
              <a:ext uri="{FF2B5EF4-FFF2-40B4-BE49-F238E27FC236}">
                <a16:creationId xmlns:a16="http://schemas.microsoft.com/office/drawing/2014/main" id="{A9485E12-4880-480B-98FA-FD48DD32D84F}"/>
              </a:ext>
            </a:extLst>
          </p:cNvPr>
          <p:cNvSpPr>
            <a:spLocks noChangeArrowheads="1"/>
          </p:cNvSpPr>
          <p:nvPr/>
        </p:nvSpPr>
        <p:spPr bwMode="auto">
          <a:xfrm>
            <a:off x="10350500" y="5608638"/>
            <a:ext cx="3762375" cy="1247775"/>
          </a:xfrm>
          <a:prstGeom prst="flowChartDecision">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体系审查</a:t>
            </a:r>
          </a:p>
        </p:txBody>
      </p:sp>
      <p:sp>
        <p:nvSpPr>
          <p:cNvPr id="150535" name="AutoShape 9">
            <a:extLst>
              <a:ext uri="{FF2B5EF4-FFF2-40B4-BE49-F238E27FC236}">
                <a16:creationId xmlns:a16="http://schemas.microsoft.com/office/drawing/2014/main" id="{7A7CC242-5AEF-4B85-8174-303C47FAFC67}"/>
              </a:ext>
            </a:extLst>
          </p:cNvPr>
          <p:cNvSpPr>
            <a:spLocks noChangeArrowheads="1"/>
          </p:cNvSpPr>
          <p:nvPr/>
        </p:nvSpPr>
        <p:spPr bwMode="auto">
          <a:xfrm>
            <a:off x="10350500" y="7272338"/>
            <a:ext cx="3762375" cy="1247775"/>
          </a:xfrm>
          <a:prstGeom prst="flowChartDecision">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产品审查</a:t>
            </a:r>
          </a:p>
        </p:txBody>
      </p:sp>
      <p:sp>
        <p:nvSpPr>
          <p:cNvPr id="150536" name="Line 10">
            <a:extLst>
              <a:ext uri="{FF2B5EF4-FFF2-40B4-BE49-F238E27FC236}">
                <a16:creationId xmlns:a16="http://schemas.microsoft.com/office/drawing/2014/main" id="{30BE0321-3FBD-49A5-9592-A3E69A809CF0}"/>
              </a:ext>
            </a:extLst>
          </p:cNvPr>
          <p:cNvSpPr>
            <a:spLocks noChangeShapeType="1"/>
          </p:cNvSpPr>
          <p:nvPr/>
        </p:nvSpPr>
        <p:spPr bwMode="auto">
          <a:xfrm>
            <a:off x="7613650" y="2071688"/>
            <a:ext cx="3762375" cy="0"/>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50537" name="Line 11">
            <a:extLst>
              <a:ext uri="{FF2B5EF4-FFF2-40B4-BE49-F238E27FC236}">
                <a16:creationId xmlns:a16="http://schemas.microsoft.com/office/drawing/2014/main" id="{2408B66E-14F1-45F0-A937-00DE149B9CB0}"/>
              </a:ext>
            </a:extLst>
          </p:cNvPr>
          <p:cNvSpPr>
            <a:spLocks noChangeShapeType="1"/>
          </p:cNvSpPr>
          <p:nvPr/>
        </p:nvSpPr>
        <p:spPr bwMode="auto">
          <a:xfrm>
            <a:off x="6702425" y="2798763"/>
            <a:ext cx="0" cy="2601912"/>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59754" name="Oval 13">
            <a:extLst>
              <a:ext uri="{FF2B5EF4-FFF2-40B4-BE49-F238E27FC236}">
                <a16:creationId xmlns:a16="http://schemas.microsoft.com/office/drawing/2014/main" id="{FCFC089A-BB49-416D-8AB2-B6A7E9127DF3}"/>
              </a:ext>
            </a:extLst>
          </p:cNvPr>
          <p:cNvSpPr>
            <a:spLocks noChangeArrowheads="1"/>
          </p:cNvSpPr>
          <p:nvPr/>
        </p:nvSpPr>
        <p:spPr bwMode="auto">
          <a:xfrm>
            <a:off x="8982075" y="1135063"/>
            <a:ext cx="6497638" cy="5929312"/>
          </a:xfrm>
          <a:prstGeom prst="ellipse">
            <a:avLst/>
          </a:prstGeom>
          <a:noFill/>
          <a:ln w="25400">
            <a:solidFill>
              <a:schemeClr val="tx1"/>
            </a:solidFill>
            <a:prstDash val="sys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159755" name="Oval 14">
            <a:extLst>
              <a:ext uri="{FF2B5EF4-FFF2-40B4-BE49-F238E27FC236}">
                <a16:creationId xmlns:a16="http://schemas.microsoft.com/office/drawing/2014/main" id="{75FD33B1-524E-45CC-83A2-FB7EA1FF2D16}"/>
              </a:ext>
            </a:extLst>
          </p:cNvPr>
          <p:cNvSpPr>
            <a:spLocks noChangeArrowheads="1"/>
          </p:cNvSpPr>
          <p:nvPr/>
        </p:nvSpPr>
        <p:spPr bwMode="auto">
          <a:xfrm>
            <a:off x="5873750" y="3933825"/>
            <a:ext cx="10147300" cy="4889500"/>
          </a:xfrm>
          <a:prstGeom prst="ellipse">
            <a:avLst/>
          </a:prstGeom>
          <a:noFill/>
          <a:ln w="25400">
            <a:solidFill>
              <a:schemeClr val="tx1"/>
            </a:solidFill>
            <a:prstDash val="sys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12" name="Text Box 7">
            <a:extLst>
              <a:ext uri="{FF2B5EF4-FFF2-40B4-BE49-F238E27FC236}">
                <a16:creationId xmlns:a16="http://schemas.microsoft.com/office/drawing/2014/main" id="{DEEACDFE-24FA-4C23-8854-F2BF21139AE4}"/>
              </a:ext>
            </a:extLst>
          </p:cNvPr>
          <p:cNvSpPr txBox="1">
            <a:spLocks noChangeArrowheads="1"/>
          </p:cNvSpPr>
          <p:nvPr/>
        </p:nvSpPr>
        <p:spPr bwMode="auto">
          <a:xfrm>
            <a:off x="617538" y="1108075"/>
            <a:ext cx="3762375"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dirty="0">
                <a:latin typeface="+mn-lt"/>
                <a:ea typeface="+mn-ea"/>
                <a:cs typeface="+mn-ea"/>
                <a:sym typeface="+mn-lt"/>
              </a:rPr>
              <a:t>关乎</a:t>
            </a:r>
            <a:r>
              <a:rPr lang="en-US" altLang="zh-TW" sz="2000" dirty="0">
                <a:latin typeface="+mn-lt"/>
                <a:ea typeface="+mn-ea"/>
                <a:cs typeface="+mn-ea"/>
                <a:sym typeface="+mn-lt"/>
              </a:rPr>
              <a:t>PE</a:t>
            </a:r>
            <a:r>
              <a:rPr lang="zh-TW" altLang="en-US" sz="2000" dirty="0">
                <a:latin typeface="+mn-lt"/>
                <a:ea typeface="+mn-ea"/>
                <a:cs typeface="+mn-ea"/>
                <a:sym typeface="+mn-lt"/>
              </a:rPr>
              <a:t>的审查类别和形式：</a:t>
            </a:r>
          </a:p>
        </p:txBody>
      </p:sp>
      <p:sp>
        <p:nvSpPr>
          <p:cNvPr id="14" name="Text Box 3">
            <a:extLst>
              <a:ext uri="{FF2B5EF4-FFF2-40B4-BE49-F238E27FC236}">
                <a16:creationId xmlns:a16="http://schemas.microsoft.com/office/drawing/2014/main" id="{13108957-A801-4E15-A242-056849AFA8EC}"/>
              </a:ext>
            </a:extLst>
          </p:cNvPr>
          <p:cNvSpPr txBox="1">
            <a:spLocks noChangeArrowheads="1"/>
          </p:cNvSpPr>
          <p:nvPr/>
        </p:nvSpPr>
        <p:spPr bwMode="auto">
          <a:xfrm>
            <a:off x="428625" y="1577975"/>
            <a:ext cx="5360988" cy="675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dirty="0">
                <a:latin typeface="+mn-lt"/>
                <a:ea typeface="+mn-ea"/>
                <a:cs typeface="+mn-ea"/>
                <a:sym typeface="+mn-lt"/>
              </a:rPr>
              <a:t>对于</a:t>
            </a:r>
            <a:r>
              <a:rPr lang="en-US" altLang="zh-TW" sz="2000" dirty="0">
                <a:latin typeface="+mn-lt"/>
                <a:ea typeface="+mn-ea"/>
                <a:cs typeface="+mn-ea"/>
                <a:sym typeface="+mn-lt"/>
              </a:rPr>
              <a:t>PE</a:t>
            </a:r>
            <a:r>
              <a:rPr lang="zh-TW" altLang="en-US" sz="2000" dirty="0">
                <a:latin typeface="+mn-lt"/>
                <a:ea typeface="+mn-ea"/>
                <a:cs typeface="+mn-ea"/>
                <a:sym typeface="+mn-lt"/>
              </a:rPr>
              <a:t>来说</a:t>
            </a:r>
            <a:r>
              <a:rPr lang="en-US" altLang="zh-TW" sz="2000" dirty="0">
                <a:latin typeface="+mn-lt"/>
                <a:ea typeface="+mn-ea"/>
                <a:cs typeface="+mn-ea"/>
                <a:sym typeface="+mn-lt"/>
              </a:rPr>
              <a:t>,</a:t>
            </a:r>
            <a:r>
              <a:rPr lang="zh-TW" altLang="en-US" sz="2000" dirty="0">
                <a:latin typeface="+mn-lt"/>
                <a:ea typeface="+mn-ea"/>
                <a:cs typeface="+mn-ea"/>
                <a:sym typeface="+mn-lt"/>
              </a:rPr>
              <a:t>；内审重说明</a:t>
            </a:r>
            <a:r>
              <a:rPr lang="en-US" altLang="zh-TW" sz="2000" dirty="0">
                <a:latin typeface="+mn-lt"/>
                <a:ea typeface="+mn-ea"/>
                <a:cs typeface="+mn-ea"/>
                <a:sym typeface="+mn-lt"/>
              </a:rPr>
              <a:t>,</a:t>
            </a:r>
            <a:r>
              <a:rPr lang="zh-TW" altLang="en-US" sz="2000" dirty="0">
                <a:latin typeface="+mn-lt"/>
                <a:ea typeface="+mn-ea"/>
                <a:cs typeface="+mn-ea"/>
                <a:sym typeface="+mn-lt"/>
              </a:rPr>
              <a:t>你要说明这种做法的依据</a:t>
            </a:r>
            <a:r>
              <a:rPr lang="en-US" altLang="zh-TW" sz="2000" dirty="0">
                <a:latin typeface="+mn-lt"/>
                <a:ea typeface="+mn-ea"/>
                <a:cs typeface="+mn-ea"/>
                <a:sym typeface="+mn-lt"/>
              </a:rPr>
              <a:t>;</a:t>
            </a:r>
            <a:r>
              <a:rPr lang="zh-TW" altLang="en-US" sz="2000" dirty="0">
                <a:latin typeface="+mn-lt"/>
                <a:ea typeface="+mn-ea"/>
                <a:cs typeface="+mn-ea"/>
                <a:sym typeface="+mn-lt"/>
              </a:rPr>
              <a:t>外审重展示</a:t>
            </a:r>
            <a:r>
              <a:rPr lang="en-US" altLang="zh-TW" sz="2000" dirty="0">
                <a:latin typeface="+mn-lt"/>
                <a:ea typeface="+mn-ea"/>
                <a:cs typeface="+mn-ea"/>
                <a:sym typeface="+mn-lt"/>
              </a:rPr>
              <a:t>,</a:t>
            </a:r>
            <a:r>
              <a:rPr lang="zh-TW" altLang="en-US" sz="2000" dirty="0">
                <a:latin typeface="+mn-lt"/>
                <a:ea typeface="+mn-ea"/>
                <a:cs typeface="+mn-ea"/>
                <a:sym typeface="+mn-lt"/>
              </a:rPr>
              <a:t>你要把最精彩的作业技朮表演出来</a:t>
            </a:r>
            <a:r>
              <a:rPr lang="en-US" altLang="zh-TW" sz="2000" dirty="0">
                <a:latin typeface="+mn-lt"/>
                <a:ea typeface="+mn-ea"/>
                <a:cs typeface="+mn-ea"/>
                <a:sym typeface="+mn-lt"/>
              </a:rPr>
              <a:t>.</a:t>
            </a:r>
            <a:r>
              <a:rPr lang="zh-TW" altLang="en-US" sz="2000" dirty="0">
                <a:latin typeface="+mn-lt"/>
                <a:ea typeface="+mn-ea"/>
                <a:cs typeface="+mn-ea"/>
                <a:sym typeface="+mn-lt"/>
              </a:rPr>
              <a:t>过程审查是重中之重</a:t>
            </a:r>
            <a:r>
              <a:rPr lang="en-US" altLang="zh-TW" sz="2000" dirty="0">
                <a:latin typeface="+mn-lt"/>
                <a:ea typeface="+mn-ea"/>
                <a:cs typeface="+mn-ea"/>
                <a:sym typeface="+mn-lt"/>
              </a:rPr>
              <a:t>,</a:t>
            </a:r>
            <a:r>
              <a:rPr lang="zh-TW" altLang="en-US" sz="2000" dirty="0">
                <a:latin typeface="+mn-lt"/>
                <a:ea typeface="+mn-ea"/>
                <a:cs typeface="+mn-ea"/>
                <a:sym typeface="+mn-lt"/>
              </a:rPr>
              <a:t>因为你不仅是过程的创造者</a:t>
            </a:r>
            <a:r>
              <a:rPr lang="en-US" altLang="zh-TW" sz="2000" dirty="0">
                <a:latin typeface="+mn-lt"/>
                <a:ea typeface="+mn-ea"/>
                <a:cs typeface="+mn-ea"/>
                <a:sym typeface="+mn-lt"/>
              </a:rPr>
              <a:t>,</a:t>
            </a:r>
            <a:r>
              <a:rPr lang="zh-TW" altLang="en-US" sz="2000" dirty="0">
                <a:latin typeface="+mn-lt"/>
                <a:ea typeface="+mn-ea"/>
                <a:cs typeface="+mn-ea"/>
                <a:sym typeface="+mn-lt"/>
              </a:rPr>
              <a:t>更是过程的监督者</a:t>
            </a:r>
            <a:r>
              <a:rPr lang="en-US" altLang="zh-TW" sz="2000" dirty="0">
                <a:latin typeface="+mn-lt"/>
                <a:ea typeface="+mn-ea"/>
                <a:cs typeface="+mn-ea"/>
                <a:sym typeface="+mn-lt"/>
              </a:rPr>
              <a:t>,</a:t>
            </a:r>
            <a:r>
              <a:rPr lang="zh-TW" altLang="en-US" sz="2000" dirty="0">
                <a:latin typeface="+mn-lt"/>
                <a:ea typeface="+mn-ea"/>
                <a:cs typeface="+mn-ea"/>
                <a:sym typeface="+mn-lt"/>
              </a:rPr>
              <a:t>过程中的一点一滴都与你的工作息息相关</a:t>
            </a:r>
            <a:r>
              <a:rPr lang="en-US" altLang="zh-TW" sz="2000" dirty="0">
                <a:latin typeface="+mn-lt"/>
                <a:ea typeface="+mn-ea"/>
                <a:cs typeface="+mn-ea"/>
                <a:sym typeface="+mn-lt"/>
              </a:rPr>
              <a:t>.</a:t>
            </a:r>
            <a:r>
              <a:rPr lang="zh-TW" altLang="en-US" sz="2000" dirty="0">
                <a:latin typeface="+mn-lt"/>
                <a:ea typeface="+mn-ea"/>
                <a:cs typeface="+mn-ea"/>
                <a:sym typeface="+mn-lt"/>
              </a:rPr>
              <a:t>体系审查重在提供证据</a:t>
            </a:r>
            <a:r>
              <a:rPr lang="en-US" altLang="zh-TW" sz="2000" dirty="0">
                <a:latin typeface="+mn-lt"/>
                <a:ea typeface="+mn-ea"/>
                <a:cs typeface="+mn-ea"/>
                <a:sym typeface="+mn-lt"/>
              </a:rPr>
              <a:t>,</a:t>
            </a:r>
            <a:r>
              <a:rPr lang="zh-TW" altLang="en-US" sz="2000" dirty="0">
                <a:latin typeface="+mn-lt"/>
                <a:ea typeface="+mn-ea"/>
                <a:cs typeface="+mn-ea"/>
                <a:sym typeface="+mn-lt"/>
              </a:rPr>
              <a:t>产品审查则是提供必要的帮助作用</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审查的过程其实也是学习的过程，如果你接受的是上档次的审查，比如美国的某大公司，欧洲的某大集团，国内的某著名机构等，他们在审查 中表露的思想无疑代表了当今世界最先进</a:t>
            </a:r>
            <a:r>
              <a:rPr lang="en-US" altLang="zh-TW" sz="2000" dirty="0">
                <a:latin typeface="+mn-lt"/>
                <a:ea typeface="+mn-ea"/>
                <a:cs typeface="+mn-ea"/>
                <a:sym typeface="+mn-lt"/>
              </a:rPr>
              <a:t>.</a:t>
            </a:r>
            <a:r>
              <a:rPr lang="zh-TW" altLang="en-US" sz="2000" dirty="0">
                <a:latin typeface="+mn-lt"/>
                <a:ea typeface="+mn-ea"/>
                <a:cs typeface="+mn-ea"/>
                <a:sym typeface="+mn-lt"/>
              </a:rPr>
              <a:t>最权威的思想，这样，当你按他们的要求做事时，你的意识在不知不觉被同化了，同时工作水水准也就提升了。假如你接受的是不上档次的审查，那也不要紧，最起码你可以知道怎样做是不完美的，具体的不完美有哪些表现形式，可以从中吸取教训。</a:t>
            </a:r>
          </a:p>
          <a:p>
            <a:pPr eaLnBrk="1" hangingPunct="1">
              <a:lnSpc>
                <a:spcPct val="120000"/>
              </a:lnSpc>
              <a:defRPr/>
            </a:pPr>
            <a:r>
              <a:rPr lang="zh-TW" altLang="en-US" sz="2000" dirty="0">
                <a:latin typeface="+mn-lt"/>
                <a:ea typeface="+mn-ea"/>
                <a:cs typeface="+mn-ea"/>
                <a:sym typeface="+mn-lt"/>
              </a:rPr>
              <a:t>  审查更是一种交流，因不在审查的过程中，你可以获得许多朋友。</a:t>
            </a:r>
            <a:endParaRPr lang="zh-TW" altLang="en-US" sz="2000" b="1" dirty="0">
              <a:latin typeface="+mn-lt"/>
              <a:ea typeface="+mn-ea"/>
              <a:cs typeface="+mn-ea"/>
              <a:sym typeface="+mn-lt"/>
            </a:endParaRPr>
          </a:p>
        </p:txBody>
      </p:sp>
      <p:sp>
        <p:nvSpPr>
          <p:cNvPr id="15" name="文本框 14">
            <a:extLst>
              <a:ext uri="{FF2B5EF4-FFF2-40B4-BE49-F238E27FC236}">
                <a16:creationId xmlns:a16="http://schemas.microsoft.com/office/drawing/2014/main" id="{37B92550-38D6-461D-A78A-1B87D41AC84B}"/>
              </a:ext>
            </a:extLst>
          </p:cNvPr>
          <p:cNvSpPr txBox="1"/>
          <p:nvPr/>
        </p:nvSpPr>
        <p:spPr>
          <a:xfrm>
            <a:off x="3422043" y="180798"/>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3.3.2  PE  </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遇到的审查类别</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5"/>
                                        </p:tgtEl>
                                        <p:attrNameLst>
                                          <p:attrName>style.visibility</p:attrName>
                                        </p:attrNameLst>
                                      </p:cBhvr>
                                      <p:to>
                                        <p:strVal val="visible"/>
                                      </p:to>
                                    </p:set>
                                    <p:anim calcmode="lin" valueType="num">
                                      <p:cBhvr>
                                        <p:cTn id="7" dur="500" fill="hold"/>
                                        <p:tgtEl>
                                          <p:spTgt spid="15"/>
                                        </p:tgtEl>
                                        <p:attrNameLst>
                                          <p:attrName>ppt_w</p:attrName>
                                        </p:attrNameLst>
                                      </p:cBhvr>
                                      <p:tavLst>
                                        <p:tav tm="0">
                                          <p:val>
                                            <p:fltVal val="0"/>
                                          </p:val>
                                        </p:tav>
                                        <p:tav tm="100000">
                                          <p:val>
                                            <p:strVal val="#ppt_w"/>
                                          </p:val>
                                        </p:tav>
                                      </p:tavLst>
                                    </p:anim>
                                    <p:anim calcmode="lin" valueType="num">
                                      <p:cBhvr>
                                        <p:cTn id="8" dur="500" fill="hold"/>
                                        <p:tgtEl>
                                          <p:spTgt spid="1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770" name="Text Box 2">
            <a:extLst>
              <a:ext uri="{FF2B5EF4-FFF2-40B4-BE49-F238E27FC236}">
                <a16:creationId xmlns:a16="http://schemas.microsoft.com/office/drawing/2014/main" id="{80B1C3AB-6AA1-4538-8EB2-C314111A5EE5}"/>
              </a:ext>
            </a:extLst>
          </p:cNvPr>
          <p:cNvSpPr txBox="1">
            <a:spLocks noChangeArrowheads="1"/>
          </p:cNvSpPr>
          <p:nvPr/>
        </p:nvSpPr>
        <p:spPr bwMode="auto">
          <a:xfrm>
            <a:off x="1481138" y="0"/>
            <a:ext cx="13681075" cy="723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zh-CN" sz="3500">
              <a:latin typeface="+mn-lt"/>
              <a:ea typeface="+mn-ea"/>
              <a:cs typeface="+mn-ea"/>
              <a:sym typeface="+mn-lt"/>
            </a:endParaRPr>
          </a:p>
        </p:txBody>
      </p:sp>
      <p:sp>
        <p:nvSpPr>
          <p:cNvPr id="160771" name="Text Box 3">
            <a:extLst>
              <a:ext uri="{FF2B5EF4-FFF2-40B4-BE49-F238E27FC236}">
                <a16:creationId xmlns:a16="http://schemas.microsoft.com/office/drawing/2014/main" id="{9B44D453-1C8C-45A0-B299-64BF2EB72F6E}"/>
              </a:ext>
            </a:extLst>
          </p:cNvPr>
          <p:cNvSpPr txBox="1">
            <a:spLocks noChangeArrowheads="1"/>
          </p:cNvSpPr>
          <p:nvPr/>
        </p:nvSpPr>
        <p:spPr bwMode="auto">
          <a:xfrm>
            <a:off x="473075" y="1223963"/>
            <a:ext cx="14833376" cy="15763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ea"/>
                <a:ea typeface="+mn-ea"/>
                <a:cs typeface="+mn-ea"/>
                <a:sym typeface="+mn-lt"/>
              </a:rPr>
              <a:t>3.4  </a:t>
            </a:r>
            <a:r>
              <a:rPr lang="zh-TW" altLang="en-US" sz="2000" b="1" dirty="0">
                <a:latin typeface="+mn-ea"/>
                <a:ea typeface="+mn-ea"/>
                <a:cs typeface="+mn-ea"/>
                <a:sym typeface="+mn-lt"/>
              </a:rPr>
              <a:t>解决问题你有你的风采</a:t>
            </a:r>
          </a:p>
          <a:p>
            <a:pPr eaLnBrk="1" hangingPunct="1">
              <a:lnSpc>
                <a:spcPct val="120000"/>
              </a:lnSpc>
              <a:defRPr/>
            </a:pPr>
            <a:r>
              <a:rPr lang="zh-TW" altLang="en-US" sz="2000" dirty="0">
                <a:latin typeface="+mn-ea"/>
                <a:ea typeface="+mn-ea"/>
                <a:cs typeface="+mn-ea"/>
                <a:sym typeface="+mn-lt"/>
              </a:rPr>
              <a:t>      经常有这样的现象，同样的一句话当</a:t>
            </a:r>
            <a:r>
              <a:rPr lang="en-US" altLang="zh-TW" sz="2000" dirty="0">
                <a:latin typeface="+mn-ea"/>
                <a:ea typeface="+mn-ea"/>
                <a:cs typeface="+mn-ea"/>
                <a:sym typeface="+mn-lt"/>
              </a:rPr>
              <a:t>A</a:t>
            </a:r>
            <a:r>
              <a:rPr lang="zh-TW" altLang="en-US" sz="2000" dirty="0">
                <a:latin typeface="+mn-ea"/>
                <a:ea typeface="+mn-ea"/>
                <a:cs typeface="+mn-ea"/>
                <a:sym typeface="+mn-lt"/>
              </a:rPr>
              <a:t>说出来时反映平淡，而</a:t>
            </a:r>
            <a:r>
              <a:rPr lang="en-US" altLang="zh-TW" sz="2000" dirty="0">
                <a:latin typeface="+mn-ea"/>
                <a:ea typeface="+mn-ea"/>
                <a:cs typeface="+mn-ea"/>
                <a:sym typeface="+mn-lt"/>
              </a:rPr>
              <a:t>B</a:t>
            </a:r>
            <a:r>
              <a:rPr lang="zh-TW" altLang="en-US" sz="2000" dirty="0">
                <a:latin typeface="+mn-ea"/>
                <a:ea typeface="+mn-ea"/>
                <a:cs typeface="+mn-ea"/>
                <a:sym typeface="+mn-lt"/>
              </a:rPr>
              <a:t>说出来时尺天动地，这是什么原因呢？仔细分析就会发现这是由于</a:t>
            </a:r>
            <a:r>
              <a:rPr lang="en-US" altLang="zh-TW" sz="2000" dirty="0">
                <a:latin typeface="+mn-ea"/>
                <a:ea typeface="+mn-ea"/>
                <a:cs typeface="+mn-ea"/>
                <a:sym typeface="+mn-lt"/>
              </a:rPr>
              <a:t>B</a:t>
            </a:r>
            <a:r>
              <a:rPr lang="zh-TW" altLang="en-US" sz="2000" dirty="0">
                <a:latin typeface="+mn-ea"/>
                <a:ea typeface="+mn-ea"/>
                <a:cs typeface="+mn-ea"/>
                <a:sym typeface="+mn-lt"/>
              </a:rPr>
              <a:t>和</a:t>
            </a:r>
            <a:r>
              <a:rPr lang="en-US" altLang="zh-TW" sz="2000" dirty="0">
                <a:latin typeface="+mn-ea"/>
                <a:ea typeface="+mn-ea"/>
                <a:cs typeface="+mn-ea"/>
                <a:sym typeface="+mn-lt"/>
              </a:rPr>
              <a:t>A</a:t>
            </a:r>
            <a:r>
              <a:rPr lang="zh-TW" altLang="en-US" sz="2000" dirty="0">
                <a:latin typeface="+mn-ea"/>
                <a:ea typeface="+mn-ea"/>
                <a:cs typeface="+mn-ea"/>
                <a:sym typeface="+mn-lt"/>
              </a:rPr>
              <a:t>这两个人他们有本质的区别所形成的。　　分析</a:t>
            </a:r>
            <a:r>
              <a:rPr lang="en-US" altLang="zh-TW" sz="2000" dirty="0">
                <a:latin typeface="+mn-ea"/>
                <a:ea typeface="+mn-ea"/>
                <a:cs typeface="+mn-ea"/>
                <a:sym typeface="+mn-lt"/>
              </a:rPr>
              <a:t>B</a:t>
            </a:r>
            <a:r>
              <a:rPr lang="zh-TW" altLang="en-US" sz="2000" dirty="0">
                <a:latin typeface="+mn-ea"/>
                <a:ea typeface="+mn-ea"/>
                <a:cs typeface="+mn-ea"/>
                <a:sym typeface="+mn-lt"/>
              </a:rPr>
              <a:t>和</a:t>
            </a:r>
            <a:r>
              <a:rPr lang="en-US" altLang="zh-TW" sz="2000" dirty="0">
                <a:latin typeface="+mn-ea"/>
                <a:ea typeface="+mn-ea"/>
                <a:cs typeface="+mn-ea"/>
                <a:sym typeface="+mn-lt"/>
              </a:rPr>
              <a:t>A</a:t>
            </a:r>
            <a:r>
              <a:rPr lang="zh-TW" altLang="en-US" sz="2000" dirty="0">
                <a:latin typeface="+mn-ea"/>
                <a:ea typeface="+mn-ea"/>
                <a:cs typeface="+mn-ea"/>
                <a:sym typeface="+mn-lt"/>
              </a:rPr>
              <a:t>这两个人，他们的确有不同点。比如以下几方面</a:t>
            </a:r>
            <a:endParaRPr lang="zh-CN" altLang="en-US" sz="2000" dirty="0">
              <a:latin typeface="+mn-ea"/>
              <a:ea typeface="+mn-ea"/>
            </a:endParaRPr>
          </a:p>
          <a:p>
            <a:pPr eaLnBrk="1" hangingPunct="1">
              <a:lnSpc>
                <a:spcPct val="120000"/>
              </a:lnSpc>
              <a:defRPr/>
            </a:pPr>
            <a:endParaRPr lang="zh-TW" altLang="en-US" sz="2000" dirty="0">
              <a:latin typeface="+mn-ea"/>
              <a:ea typeface="+mn-ea"/>
              <a:cs typeface="+mn-ea"/>
              <a:sym typeface="+mn-lt"/>
            </a:endParaRPr>
          </a:p>
        </p:txBody>
      </p:sp>
      <p:sp>
        <p:nvSpPr>
          <p:cNvPr id="4" name="Text Box 2">
            <a:extLst>
              <a:ext uri="{FF2B5EF4-FFF2-40B4-BE49-F238E27FC236}">
                <a16:creationId xmlns:a16="http://schemas.microsoft.com/office/drawing/2014/main" id="{62A3B96B-C58F-446F-A3CD-5DCF2AAFF1D3}"/>
              </a:ext>
            </a:extLst>
          </p:cNvPr>
          <p:cNvSpPr txBox="1">
            <a:spLocks noChangeArrowheads="1"/>
          </p:cNvSpPr>
          <p:nvPr/>
        </p:nvSpPr>
        <p:spPr bwMode="auto">
          <a:xfrm>
            <a:off x="1264891" y="3028998"/>
            <a:ext cx="6206446" cy="34256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TW" altLang="en-US" sz="2000" dirty="0">
              <a:latin typeface="+mn-ea"/>
              <a:ea typeface="+mn-ea"/>
              <a:cs typeface="+mn-ea"/>
              <a:sym typeface="+mn-lt"/>
            </a:endParaRPr>
          </a:p>
          <a:p>
            <a:pPr eaLnBrk="1" hangingPunct="1">
              <a:lnSpc>
                <a:spcPct val="120000"/>
              </a:lnSpc>
              <a:defRPr/>
            </a:pPr>
            <a:r>
              <a:rPr lang="en-US" altLang="zh-TW" sz="2000" b="1" dirty="0">
                <a:latin typeface="+mn-ea"/>
                <a:ea typeface="+mn-ea"/>
                <a:cs typeface="+mn-ea"/>
                <a:sym typeface="+mn-lt"/>
              </a:rPr>
              <a:t>B</a:t>
            </a:r>
            <a:r>
              <a:rPr lang="zh-TW" altLang="en-US" sz="2000" b="1" dirty="0">
                <a:latin typeface="+mn-ea"/>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ea"/>
                <a:ea typeface="+mn-ea"/>
                <a:cs typeface="+mn-ea"/>
                <a:sym typeface="+mn-lt"/>
              </a:rPr>
              <a:t>    职位高；</a:t>
            </a:r>
          </a:p>
          <a:p>
            <a:pPr eaLnBrk="1" hangingPunct="1">
              <a:lnSpc>
                <a:spcPct val="120000"/>
              </a:lnSpc>
              <a:buFont typeface="Wingdings" panose="05000000000000000000" pitchFamily="2" charset="2"/>
              <a:buChar char="§"/>
              <a:defRPr/>
            </a:pPr>
            <a:r>
              <a:rPr lang="zh-TW" altLang="en-US" sz="2000" dirty="0">
                <a:latin typeface="+mn-ea"/>
                <a:ea typeface="+mn-ea"/>
                <a:cs typeface="+mn-ea"/>
                <a:sym typeface="+mn-lt"/>
              </a:rPr>
              <a:t>言而有信；</a:t>
            </a:r>
          </a:p>
          <a:p>
            <a:pPr eaLnBrk="1" hangingPunct="1">
              <a:lnSpc>
                <a:spcPct val="120000"/>
              </a:lnSpc>
              <a:buFont typeface="Wingdings" panose="05000000000000000000" pitchFamily="2" charset="2"/>
              <a:buChar char="§"/>
              <a:defRPr/>
            </a:pPr>
            <a:r>
              <a:rPr lang="zh-TW" altLang="en-US" sz="2000" dirty="0">
                <a:latin typeface="+mn-ea"/>
                <a:ea typeface="+mn-ea"/>
                <a:cs typeface="+mn-ea"/>
                <a:sym typeface="+mn-lt"/>
              </a:rPr>
              <a:t>平时说话少，但一说必执行；</a:t>
            </a:r>
          </a:p>
          <a:p>
            <a:pPr eaLnBrk="1" hangingPunct="1">
              <a:lnSpc>
                <a:spcPct val="120000"/>
              </a:lnSpc>
              <a:buFont typeface="Wingdings" panose="05000000000000000000" pitchFamily="2" charset="2"/>
              <a:buChar char="§"/>
              <a:defRPr/>
            </a:pPr>
            <a:r>
              <a:rPr lang="zh-TW" altLang="en-US" sz="2000" dirty="0">
                <a:latin typeface="+mn-ea"/>
                <a:ea typeface="+mn-ea"/>
                <a:cs typeface="+mn-ea"/>
                <a:sym typeface="+mn-lt"/>
              </a:rPr>
              <a:t>以庄重的口吻说出工作指令</a:t>
            </a:r>
          </a:p>
          <a:p>
            <a:pPr eaLnBrk="1" hangingPunct="1">
              <a:lnSpc>
                <a:spcPct val="120000"/>
              </a:lnSpc>
              <a:buFont typeface="Wingdings" panose="05000000000000000000" pitchFamily="2" charset="2"/>
              <a:buChar char="§"/>
              <a:defRPr/>
            </a:pPr>
            <a:r>
              <a:rPr lang="zh-TW" altLang="en-US" sz="2000" dirty="0">
                <a:latin typeface="+mn-ea"/>
                <a:ea typeface="+mn-ea"/>
                <a:cs typeface="+mn-ea"/>
                <a:sym typeface="+mn-lt"/>
              </a:rPr>
              <a:t>工作中一般从不耍儿戏。</a:t>
            </a:r>
            <a:endParaRPr lang="en-US" altLang="zh-TW" sz="2000" dirty="0">
              <a:latin typeface="+mn-ea"/>
              <a:ea typeface="+mn-ea"/>
              <a:cs typeface="+mn-ea"/>
              <a:sym typeface="+mn-lt"/>
            </a:endParaRPr>
          </a:p>
          <a:p>
            <a:pPr eaLnBrk="1" hangingPunct="1">
              <a:lnSpc>
                <a:spcPct val="120000"/>
              </a:lnSpc>
              <a:buFont typeface="Wingdings" panose="05000000000000000000" pitchFamily="2" charset="2"/>
              <a:buChar char="§"/>
              <a:defRPr/>
            </a:pPr>
            <a:r>
              <a:rPr lang="zh-TW" altLang="en-US" sz="2000" dirty="0">
                <a:latin typeface="+mn-ea"/>
                <a:ea typeface="+mn-ea"/>
                <a:cs typeface="+mn-ea"/>
                <a:sym typeface="+mn-lt"/>
              </a:rPr>
              <a:t>以商 量的</a:t>
            </a:r>
            <a:r>
              <a:rPr lang="en-US" altLang="zh-TW" sz="2000" dirty="0">
                <a:latin typeface="+mn-ea"/>
                <a:ea typeface="+mn-ea"/>
                <a:cs typeface="+mn-ea"/>
                <a:sym typeface="+mn-lt"/>
              </a:rPr>
              <a:t>.</a:t>
            </a:r>
            <a:r>
              <a:rPr lang="zh-TW" altLang="en-US" sz="2000" dirty="0">
                <a:latin typeface="+mn-ea"/>
                <a:ea typeface="+mn-ea"/>
                <a:cs typeface="+mn-ea"/>
                <a:sym typeface="+mn-lt"/>
              </a:rPr>
              <a:t>平缓随便的口吻说出工作指令</a:t>
            </a:r>
            <a:endParaRPr lang="zh-TW" altLang="en-US" sz="2000" b="1" dirty="0">
              <a:latin typeface="+mn-ea"/>
              <a:ea typeface="+mn-ea"/>
              <a:cs typeface="+mn-ea"/>
              <a:sym typeface="+mn-lt"/>
            </a:endParaRPr>
          </a:p>
          <a:p>
            <a:pPr eaLnBrk="1" hangingPunct="1">
              <a:lnSpc>
                <a:spcPct val="120000"/>
              </a:lnSpc>
              <a:buFont typeface="Wingdings" panose="05000000000000000000" pitchFamily="2" charset="2"/>
              <a:buChar char="§"/>
              <a:defRPr/>
            </a:pPr>
            <a:endParaRPr lang="zh-TW" altLang="en-US" sz="2000" dirty="0">
              <a:latin typeface="+mn-ea"/>
              <a:ea typeface="+mn-ea"/>
              <a:cs typeface="+mn-ea"/>
              <a:sym typeface="+mn-lt"/>
            </a:endParaRPr>
          </a:p>
        </p:txBody>
      </p:sp>
      <p:sp>
        <p:nvSpPr>
          <p:cNvPr id="2" name="矩形 1">
            <a:extLst>
              <a:ext uri="{FF2B5EF4-FFF2-40B4-BE49-F238E27FC236}">
                <a16:creationId xmlns:a16="http://schemas.microsoft.com/office/drawing/2014/main" id="{B5733312-E9FC-41AC-9BA4-BE1F63FD64C6}"/>
              </a:ext>
            </a:extLst>
          </p:cNvPr>
          <p:cNvSpPr/>
          <p:nvPr/>
        </p:nvSpPr>
        <p:spPr>
          <a:xfrm>
            <a:off x="1359010" y="6738355"/>
            <a:ext cx="12457211" cy="1827552"/>
          </a:xfrm>
          <a:prstGeom prst="rect">
            <a:avLst/>
          </a:prstGeom>
        </p:spPr>
        <p:txBody>
          <a:bodyPr wrap="square">
            <a:spAutoFit/>
          </a:bodyPr>
          <a:lstStyle/>
          <a:p>
            <a:pPr eaLnBrk="1" hangingPunct="1">
              <a:lnSpc>
                <a:spcPct val="120000"/>
              </a:lnSpc>
              <a:buFont typeface="Wingdings" panose="05000000000000000000" pitchFamily="2" charset="2"/>
              <a:buChar char="§"/>
              <a:defRPr/>
            </a:pPr>
            <a:r>
              <a:rPr lang="en-US" altLang="zh-TW" sz="2400" dirty="0">
                <a:solidFill>
                  <a:srgbClr val="00B0F0"/>
                </a:solidFill>
                <a:latin typeface="+mn-ea"/>
                <a:ea typeface="+mn-ea"/>
                <a:cs typeface="+mn-ea"/>
                <a:sym typeface="+mn-lt"/>
              </a:rPr>
              <a:t>PE</a:t>
            </a:r>
            <a:r>
              <a:rPr lang="zh-TW" altLang="en-US" sz="2400" dirty="0">
                <a:solidFill>
                  <a:srgbClr val="00B0F0"/>
                </a:solidFill>
                <a:latin typeface="+mn-ea"/>
                <a:ea typeface="+mn-ea"/>
                <a:cs typeface="+mn-ea"/>
                <a:sym typeface="+mn-lt"/>
              </a:rPr>
              <a:t>作为解决生产问题的重要角色，需要认真分析上述两种截然不同的现象，  总结经验教训，以便找到适合的方法从事工作。当然这并不是说</a:t>
            </a:r>
            <a:r>
              <a:rPr lang="en-US" altLang="zh-TW" sz="2400" dirty="0">
                <a:solidFill>
                  <a:srgbClr val="00B0F0"/>
                </a:solidFill>
                <a:latin typeface="+mn-ea"/>
                <a:ea typeface="+mn-ea"/>
                <a:cs typeface="+mn-ea"/>
                <a:sym typeface="+mn-lt"/>
              </a:rPr>
              <a:t>B</a:t>
            </a:r>
            <a:r>
              <a:rPr lang="zh-TW" altLang="en-US" sz="2400" dirty="0">
                <a:solidFill>
                  <a:srgbClr val="00B0F0"/>
                </a:solidFill>
                <a:latin typeface="+mn-ea"/>
                <a:ea typeface="+mn-ea"/>
                <a:cs typeface="+mn-ea"/>
                <a:sym typeface="+mn-lt"/>
              </a:rPr>
              <a:t>的行为就是楷模，要我们去模仿执行，而</a:t>
            </a:r>
            <a:r>
              <a:rPr lang="en-US" altLang="zh-TW" sz="2400" dirty="0">
                <a:solidFill>
                  <a:srgbClr val="00B0F0"/>
                </a:solidFill>
                <a:latin typeface="+mn-ea"/>
                <a:ea typeface="+mn-ea"/>
                <a:cs typeface="+mn-ea"/>
                <a:sym typeface="+mn-lt"/>
              </a:rPr>
              <a:t>A</a:t>
            </a:r>
            <a:r>
              <a:rPr lang="zh-TW" altLang="en-US" sz="2400" dirty="0">
                <a:solidFill>
                  <a:srgbClr val="00B0F0"/>
                </a:solidFill>
                <a:latin typeface="+mn-ea"/>
                <a:ea typeface="+mn-ea"/>
                <a:cs typeface="+mn-ea"/>
                <a:sym typeface="+mn-lt"/>
              </a:rPr>
              <a:t>则一无是处。现实的工作往往是复杂的，情况也是不断变化的，至于具体要如何行事完全需要因地制宜地解决，任何生搬硬套都注定是要失败的。</a:t>
            </a:r>
          </a:p>
        </p:txBody>
      </p:sp>
      <p:sp>
        <p:nvSpPr>
          <p:cNvPr id="3" name="矩形 2">
            <a:extLst>
              <a:ext uri="{FF2B5EF4-FFF2-40B4-BE49-F238E27FC236}">
                <a16:creationId xmlns:a16="http://schemas.microsoft.com/office/drawing/2014/main" id="{DC127EF6-048A-4E6E-847B-1AA7BD21189D}"/>
              </a:ext>
            </a:extLst>
          </p:cNvPr>
          <p:cNvSpPr/>
          <p:nvPr/>
        </p:nvSpPr>
        <p:spPr>
          <a:xfrm>
            <a:off x="7745611" y="4165806"/>
            <a:ext cx="5040560" cy="1907702"/>
          </a:xfrm>
          <a:prstGeom prst="rect">
            <a:avLst/>
          </a:prstGeom>
        </p:spPr>
        <p:txBody>
          <a:bodyPr wrap="square">
            <a:spAutoFit/>
          </a:bodyPr>
          <a:lstStyle/>
          <a:p>
            <a:pPr eaLnBrk="1" hangingPunct="1">
              <a:lnSpc>
                <a:spcPct val="120000"/>
              </a:lnSpc>
              <a:buFont typeface="Wingdings" panose="05000000000000000000" pitchFamily="2" charset="2"/>
              <a:buNone/>
              <a:defRPr/>
            </a:pPr>
            <a:r>
              <a:rPr lang="en-US" altLang="zh-TW" sz="2000" b="1" dirty="0">
                <a:latin typeface="+mj-ea"/>
                <a:ea typeface="+mj-ea"/>
                <a:cs typeface="+mn-ea"/>
                <a:sym typeface="+mn-lt"/>
              </a:rPr>
              <a:t>A</a:t>
            </a:r>
            <a:r>
              <a:rPr lang="zh-TW" altLang="en-US" sz="2000" b="1" dirty="0">
                <a:latin typeface="+mj-ea"/>
                <a:ea typeface="+mj-ea"/>
                <a:cs typeface="+mn-ea"/>
                <a:sym typeface="+mn-lt"/>
              </a:rPr>
              <a:t>：</a:t>
            </a:r>
          </a:p>
          <a:p>
            <a:pPr eaLnBrk="1" hangingPunct="1">
              <a:lnSpc>
                <a:spcPct val="120000"/>
              </a:lnSpc>
              <a:buFont typeface="Wingdings" panose="05000000000000000000" pitchFamily="2" charset="2"/>
              <a:buChar char="§"/>
              <a:defRPr/>
            </a:pPr>
            <a:r>
              <a:rPr lang="zh-TW" altLang="en-US" sz="2000" dirty="0">
                <a:latin typeface="+mj-ea"/>
                <a:ea typeface="+mj-ea"/>
                <a:cs typeface="+mn-ea"/>
                <a:sym typeface="+mn-lt"/>
              </a:rPr>
              <a:t>职位一般；</a:t>
            </a:r>
          </a:p>
          <a:p>
            <a:pPr eaLnBrk="1" hangingPunct="1">
              <a:lnSpc>
                <a:spcPct val="120000"/>
              </a:lnSpc>
              <a:buFont typeface="Wingdings" panose="05000000000000000000" pitchFamily="2" charset="2"/>
              <a:buChar char="§"/>
              <a:defRPr/>
            </a:pPr>
            <a:r>
              <a:rPr lang="zh-TW" altLang="en-US" sz="2000" dirty="0">
                <a:latin typeface="+mj-ea"/>
                <a:ea typeface="+mj-ea"/>
                <a:cs typeface="+mn-ea"/>
                <a:sym typeface="+mn-lt"/>
              </a:rPr>
              <a:t>会有言而无信的时候；</a:t>
            </a:r>
          </a:p>
          <a:p>
            <a:pPr eaLnBrk="1" hangingPunct="1">
              <a:lnSpc>
                <a:spcPct val="120000"/>
              </a:lnSpc>
              <a:buFont typeface="Wingdings" panose="05000000000000000000" pitchFamily="2" charset="2"/>
              <a:buChar char="§"/>
              <a:defRPr/>
            </a:pPr>
            <a:r>
              <a:rPr lang="zh-TW" altLang="en-US" sz="2000" dirty="0">
                <a:latin typeface="+mj-ea"/>
                <a:ea typeface="+mj-ea"/>
                <a:cs typeface="+mn-ea"/>
                <a:sym typeface="+mn-lt"/>
              </a:rPr>
              <a:t>平时说话多，但正经的比较少</a:t>
            </a:r>
            <a:endParaRPr lang="en-US" altLang="zh-TW" sz="2000" dirty="0">
              <a:latin typeface="+mj-ea"/>
              <a:ea typeface="+mj-ea"/>
              <a:cs typeface="+mn-ea"/>
              <a:sym typeface="+mn-lt"/>
            </a:endParaRPr>
          </a:p>
          <a:p>
            <a:pPr eaLnBrk="1" hangingPunct="1">
              <a:lnSpc>
                <a:spcPct val="120000"/>
              </a:lnSpc>
              <a:buFont typeface="Wingdings" panose="05000000000000000000" pitchFamily="2" charset="2"/>
              <a:buChar char="§"/>
              <a:defRPr/>
            </a:pPr>
            <a:r>
              <a:rPr lang="zh-TW" altLang="en-US" sz="2000" dirty="0">
                <a:latin typeface="+mj-ea"/>
                <a:ea typeface="+mj-ea"/>
                <a:cs typeface="+mn-ea"/>
                <a:sym typeface="+mn-lt"/>
              </a:rPr>
              <a:t>工作中常常开玩笑</a:t>
            </a:r>
            <a:r>
              <a:rPr lang="en-US" altLang="zh-TW" sz="2000" dirty="0">
                <a:latin typeface="+mj-ea"/>
                <a:ea typeface="+mj-ea"/>
                <a:cs typeface="+mn-ea"/>
                <a:sym typeface="+mn-lt"/>
              </a:rPr>
              <a:t>.</a:t>
            </a:r>
            <a:r>
              <a:rPr lang="zh-TW" altLang="en-US" sz="2000" dirty="0">
                <a:latin typeface="+mj-ea"/>
                <a:ea typeface="+mj-ea"/>
                <a:cs typeface="+mn-ea"/>
                <a:sym typeface="+mn-lt"/>
              </a:rPr>
              <a:t>耍儿戏；</a:t>
            </a:r>
          </a:p>
        </p:txBody>
      </p:sp>
      <p:sp>
        <p:nvSpPr>
          <p:cNvPr id="10" name="文本框 9">
            <a:extLst>
              <a:ext uri="{FF2B5EF4-FFF2-40B4-BE49-F238E27FC236}">
                <a16:creationId xmlns:a16="http://schemas.microsoft.com/office/drawing/2014/main" id="{F7658EA6-25C4-432E-8E6A-7E94AB00C835}"/>
              </a:ext>
            </a:extLst>
          </p:cNvPr>
          <p:cNvSpPr txBox="1"/>
          <p:nvPr/>
        </p:nvSpPr>
        <p:spPr>
          <a:xfrm>
            <a:off x="3422043" y="180798"/>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3.4  </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解决问题你有你的风采</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0"/>
                                        </p:tgtEl>
                                        <p:attrNameLst>
                                          <p:attrName>style.visibility</p:attrName>
                                        </p:attrNameLst>
                                      </p:cBhvr>
                                      <p:to>
                                        <p:strVal val="visible"/>
                                      </p:to>
                                    </p:set>
                                    <p:anim calcmode="lin" valueType="num">
                                      <p:cBhvr>
                                        <p:cTn id="7" dur="500" fill="hold"/>
                                        <p:tgtEl>
                                          <p:spTgt spid="10"/>
                                        </p:tgtEl>
                                        <p:attrNameLst>
                                          <p:attrName>ppt_w</p:attrName>
                                        </p:attrNameLst>
                                      </p:cBhvr>
                                      <p:tavLst>
                                        <p:tav tm="0">
                                          <p:val>
                                            <p:fltVal val="0"/>
                                          </p:val>
                                        </p:tav>
                                        <p:tav tm="100000">
                                          <p:val>
                                            <p:strVal val="#ppt_w"/>
                                          </p:val>
                                        </p:tav>
                                      </p:tavLst>
                                    </p:anim>
                                    <p:anim calcmode="lin" valueType="num">
                                      <p:cBhvr>
                                        <p:cTn id="8" dur="500" fill="hold"/>
                                        <p:tgtEl>
                                          <p:spTgt spid="10"/>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2" name="Text Box 2">
            <a:extLst>
              <a:ext uri="{FF2B5EF4-FFF2-40B4-BE49-F238E27FC236}">
                <a16:creationId xmlns:a16="http://schemas.microsoft.com/office/drawing/2014/main" id="{2E608726-3EA3-4194-B3F2-744131120BB8}"/>
              </a:ext>
            </a:extLst>
          </p:cNvPr>
          <p:cNvSpPr txBox="1">
            <a:spLocks noChangeArrowheads="1"/>
          </p:cNvSpPr>
          <p:nvPr/>
        </p:nvSpPr>
        <p:spPr bwMode="auto">
          <a:xfrm>
            <a:off x="943194" y="4104680"/>
            <a:ext cx="13681075" cy="34251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Tx/>
              <a:buBlip>
                <a:blip r:embed="rId3"/>
              </a:buBlip>
              <a:defRPr/>
            </a:pPr>
            <a:r>
              <a:rPr lang="zh-TW" altLang="en-US" sz="2000" dirty="0">
                <a:latin typeface="+mn-lt"/>
                <a:ea typeface="+mn-ea"/>
                <a:cs typeface="+mn-ea"/>
                <a:sym typeface="+mn-lt"/>
              </a:rPr>
              <a:t>为人平和而庄重，有声有色；</a:t>
            </a:r>
          </a:p>
          <a:p>
            <a:pPr eaLnBrk="1" hangingPunct="1">
              <a:lnSpc>
                <a:spcPct val="120000"/>
              </a:lnSpc>
              <a:buFontTx/>
              <a:buBlip>
                <a:blip r:embed="rId3"/>
              </a:buBlip>
              <a:defRPr/>
            </a:pPr>
            <a:r>
              <a:rPr lang="zh-TW" altLang="en-US" sz="2000" dirty="0">
                <a:latin typeface="+mn-lt"/>
                <a:ea typeface="+mn-ea"/>
                <a:cs typeface="+mn-ea"/>
                <a:sym typeface="+mn-lt"/>
              </a:rPr>
              <a:t>敢于承担责任和后果，不会乱发牢骚；</a:t>
            </a:r>
          </a:p>
          <a:p>
            <a:pPr eaLnBrk="1" hangingPunct="1">
              <a:lnSpc>
                <a:spcPct val="120000"/>
              </a:lnSpc>
              <a:buFontTx/>
              <a:buBlip>
                <a:blip r:embed="rId3"/>
              </a:buBlip>
              <a:defRPr/>
            </a:pPr>
            <a:r>
              <a:rPr lang="zh-TW" altLang="en-US" sz="2000" dirty="0">
                <a:latin typeface="+mn-lt"/>
                <a:ea typeface="+mn-ea"/>
                <a:cs typeface="+mn-ea"/>
                <a:sym typeface="+mn-lt"/>
              </a:rPr>
              <a:t>主动解释工作中的疑问和误会；</a:t>
            </a:r>
          </a:p>
          <a:p>
            <a:pPr eaLnBrk="1" hangingPunct="1">
              <a:lnSpc>
                <a:spcPct val="120000"/>
              </a:lnSpc>
              <a:buFontTx/>
              <a:buBlip>
                <a:blip r:embed="rId3"/>
              </a:buBlip>
              <a:defRPr/>
            </a:pPr>
            <a:r>
              <a:rPr lang="zh-TW" altLang="en-US" sz="2000" dirty="0">
                <a:latin typeface="+mn-lt"/>
                <a:ea typeface="+mn-ea"/>
                <a:cs typeface="+mn-ea"/>
                <a:sym typeface="+mn-lt"/>
              </a:rPr>
              <a:t>不要意涂改文件，要按规定进行；</a:t>
            </a:r>
          </a:p>
          <a:p>
            <a:pPr eaLnBrk="1" hangingPunct="1">
              <a:lnSpc>
                <a:spcPct val="120000"/>
              </a:lnSpc>
              <a:buFontTx/>
              <a:buBlip>
                <a:blip r:embed="rId3"/>
              </a:buBlip>
              <a:defRPr/>
            </a:pPr>
            <a:r>
              <a:rPr lang="zh-TW" altLang="en-US" sz="2000" dirty="0">
                <a:latin typeface="+mn-lt"/>
                <a:ea typeface="+mn-ea"/>
                <a:cs typeface="+mn-ea"/>
                <a:sym typeface="+mn-lt"/>
              </a:rPr>
              <a:t>说到的自已一定可以做到；</a:t>
            </a:r>
          </a:p>
          <a:p>
            <a:pPr eaLnBrk="1" hangingPunct="1">
              <a:lnSpc>
                <a:spcPct val="120000"/>
              </a:lnSpc>
              <a:buFontTx/>
              <a:buBlip>
                <a:blip r:embed="rId3"/>
              </a:buBlip>
              <a:defRPr/>
            </a:pPr>
            <a:r>
              <a:rPr lang="zh-TW" altLang="en-US" sz="2000" dirty="0">
                <a:latin typeface="+mn-lt"/>
                <a:ea typeface="+mn-ea"/>
                <a:cs typeface="+mn-ea"/>
                <a:sym typeface="+mn-lt"/>
              </a:rPr>
              <a:t>听到的一定要在证实后才加以评论；</a:t>
            </a:r>
          </a:p>
          <a:p>
            <a:pPr eaLnBrk="1" hangingPunct="1">
              <a:lnSpc>
                <a:spcPct val="120000"/>
              </a:lnSpc>
              <a:buFontTx/>
              <a:buBlip>
                <a:blip r:embed="rId3"/>
              </a:buBlip>
              <a:defRPr/>
            </a:pPr>
            <a:r>
              <a:rPr lang="zh-TW" altLang="en-US" sz="2000" dirty="0">
                <a:latin typeface="+mn-lt"/>
                <a:ea typeface="+mn-ea"/>
                <a:cs typeface="+mn-ea"/>
                <a:sym typeface="+mn-lt"/>
              </a:rPr>
              <a:t>不做上级的传话筒；</a:t>
            </a:r>
          </a:p>
          <a:p>
            <a:pPr eaLnBrk="1" hangingPunct="1">
              <a:lnSpc>
                <a:spcPct val="120000"/>
              </a:lnSpc>
              <a:buFontTx/>
              <a:buBlip>
                <a:blip r:embed="rId3"/>
              </a:buBlip>
              <a:defRPr/>
            </a:pPr>
            <a:r>
              <a:rPr lang="zh-TW" altLang="en-US" sz="2000" dirty="0">
                <a:latin typeface="+mn-lt"/>
                <a:ea typeface="+mn-ea"/>
                <a:cs typeface="+mn-ea"/>
                <a:sym typeface="+mn-lt"/>
              </a:rPr>
              <a:t>一向按规定完成分内的工作。</a:t>
            </a:r>
          </a:p>
          <a:p>
            <a:pPr eaLnBrk="1" hangingPunct="1">
              <a:lnSpc>
                <a:spcPct val="120000"/>
              </a:lnSpc>
              <a:defRPr/>
            </a:pPr>
            <a:r>
              <a:rPr lang="zh-TW" altLang="en-US" sz="2000" dirty="0">
                <a:latin typeface="+mn-lt"/>
                <a:ea typeface="+mn-ea"/>
                <a:cs typeface="+mn-ea"/>
                <a:sym typeface="+mn-lt"/>
              </a:rPr>
              <a:t>  作为</a:t>
            </a:r>
            <a:r>
              <a:rPr lang="en-US" altLang="zh-TW" sz="2000" dirty="0">
                <a:latin typeface="+mn-lt"/>
                <a:ea typeface="+mn-ea"/>
                <a:cs typeface="+mn-ea"/>
                <a:sym typeface="+mn-lt"/>
              </a:rPr>
              <a:t>PE</a:t>
            </a:r>
            <a:r>
              <a:rPr lang="zh-TW" altLang="en-US" sz="2000" dirty="0">
                <a:latin typeface="+mn-lt"/>
                <a:ea typeface="+mn-ea"/>
                <a:cs typeface="+mn-ea"/>
                <a:sym typeface="+mn-lt"/>
              </a:rPr>
              <a:t>，当你具备或者基本具备了上述特点时，你的威信自然就来了，伴随着威信，你就会独具风采，魅力四射。</a:t>
            </a:r>
          </a:p>
        </p:txBody>
      </p:sp>
      <p:sp>
        <p:nvSpPr>
          <p:cNvPr id="3" name="Text Box 2">
            <a:extLst>
              <a:ext uri="{FF2B5EF4-FFF2-40B4-BE49-F238E27FC236}">
                <a16:creationId xmlns:a16="http://schemas.microsoft.com/office/drawing/2014/main" id="{1DCB5816-5247-4BE0-A4CE-348542B70304}"/>
              </a:ext>
            </a:extLst>
          </p:cNvPr>
          <p:cNvSpPr txBox="1">
            <a:spLocks noChangeArrowheads="1"/>
          </p:cNvSpPr>
          <p:nvPr/>
        </p:nvSpPr>
        <p:spPr bwMode="auto">
          <a:xfrm>
            <a:off x="943194" y="1728416"/>
            <a:ext cx="11593512" cy="23171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为了使</a:t>
            </a:r>
            <a:r>
              <a:rPr lang="en-US" altLang="zh-TW" sz="2000" dirty="0">
                <a:latin typeface="+mn-lt"/>
                <a:ea typeface="+mn-ea"/>
                <a:cs typeface="+mn-ea"/>
                <a:sym typeface="+mn-lt"/>
              </a:rPr>
              <a:t>PE</a:t>
            </a:r>
            <a:r>
              <a:rPr lang="zh-TW" altLang="en-US" sz="2000" dirty="0">
                <a:latin typeface="+mn-lt"/>
                <a:ea typeface="+mn-ea"/>
                <a:cs typeface="+mn-ea"/>
                <a:sym typeface="+mn-lt"/>
              </a:rPr>
              <a:t>能够真正变成技术权威，在日常工作中应该注重如下的事项：</a:t>
            </a:r>
          </a:p>
          <a:p>
            <a:pPr eaLnBrk="1" hangingPunct="1">
              <a:lnSpc>
                <a:spcPct val="120000"/>
              </a:lnSpc>
              <a:buFontTx/>
              <a:buBlip>
                <a:blip r:embed="rId3"/>
              </a:buBlip>
              <a:defRPr/>
            </a:pPr>
            <a:r>
              <a:rPr lang="zh-TW" altLang="en-US" sz="2000" dirty="0">
                <a:latin typeface="+mn-lt"/>
                <a:ea typeface="+mn-ea"/>
                <a:cs typeface="+mn-ea"/>
                <a:sym typeface="+mn-lt"/>
              </a:rPr>
              <a:t> 工程更改或指令一般以文件的形式表示，并且文件的格式要规范，文件的内容要通俗易懂</a:t>
            </a:r>
            <a:r>
              <a:rPr lang="en-US" altLang="zh-TW" sz="2000" dirty="0">
                <a:latin typeface="+mn-lt"/>
                <a:ea typeface="+mn-ea"/>
                <a:cs typeface="+mn-ea"/>
                <a:sym typeface="+mn-lt"/>
              </a:rPr>
              <a:t>.</a:t>
            </a:r>
            <a:r>
              <a:rPr lang="zh-TW" altLang="en-US" sz="2000" dirty="0">
                <a:latin typeface="+mn-lt"/>
                <a:ea typeface="+mn-ea"/>
                <a:cs typeface="+mn-ea"/>
                <a:sym typeface="+mn-lt"/>
              </a:rPr>
              <a:t>目的明了和庄重些；</a:t>
            </a:r>
          </a:p>
          <a:p>
            <a:pPr eaLnBrk="1" hangingPunct="1">
              <a:lnSpc>
                <a:spcPct val="120000"/>
              </a:lnSpc>
              <a:buFontTx/>
              <a:buBlip>
                <a:blip r:embed="rId3"/>
              </a:buBlip>
              <a:defRPr/>
            </a:pPr>
            <a:r>
              <a:rPr lang="zh-TW" altLang="en-US" sz="2000" dirty="0">
                <a:latin typeface="+mn-lt"/>
                <a:ea typeface="+mn-ea"/>
                <a:cs typeface="+mn-ea"/>
                <a:sym typeface="+mn-lt"/>
              </a:rPr>
              <a:t>工作之时绝无戏言；</a:t>
            </a:r>
          </a:p>
          <a:p>
            <a:pPr eaLnBrk="1" hangingPunct="1">
              <a:lnSpc>
                <a:spcPct val="120000"/>
              </a:lnSpc>
              <a:buFontTx/>
              <a:buBlip>
                <a:blip r:embed="rId3"/>
              </a:buBlip>
              <a:defRPr/>
            </a:pPr>
            <a:r>
              <a:rPr lang="zh-TW" altLang="en-US" sz="2000" dirty="0">
                <a:latin typeface="+mn-lt"/>
                <a:ea typeface="+mn-ea"/>
                <a:cs typeface="+mn-ea"/>
                <a:sym typeface="+mn-lt"/>
              </a:rPr>
              <a:t>按规定的途径传达旨意，不要乱来， 哪怕只有一次；</a:t>
            </a:r>
          </a:p>
          <a:p>
            <a:pPr eaLnBrk="1" hangingPunct="1">
              <a:lnSpc>
                <a:spcPct val="120000"/>
              </a:lnSpc>
              <a:buFontTx/>
              <a:buBlip>
                <a:blip r:embed="rId3"/>
              </a:buBlip>
              <a:defRPr/>
            </a:pPr>
            <a:r>
              <a:rPr lang="zh-TW" altLang="en-US" sz="2000" dirty="0">
                <a:latin typeface="+mn-lt"/>
                <a:ea typeface="+mn-ea"/>
                <a:cs typeface="+mn-ea"/>
                <a:sym typeface="+mn-lt"/>
              </a:rPr>
              <a:t>认识问题的本质应具有独到的见解，如果这次不行，下次一定要行；</a:t>
            </a:r>
          </a:p>
        </p:txBody>
      </p:sp>
      <p:sp>
        <p:nvSpPr>
          <p:cNvPr id="5" name="文本框 4">
            <a:extLst>
              <a:ext uri="{FF2B5EF4-FFF2-40B4-BE49-F238E27FC236}">
                <a16:creationId xmlns:a16="http://schemas.microsoft.com/office/drawing/2014/main" id="{DBD8ACD4-7E7E-4216-8119-566A11F37E18}"/>
              </a:ext>
            </a:extLst>
          </p:cNvPr>
          <p:cNvSpPr txBox="1"/>
          <p:nvPr/>
        </p:nvSpPr>
        <p:spPr>
          <a:xfrm>
            <a:off x="3422043" y="180798"/>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3.4  </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解决问题你有你的风采</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650" name="AutoShape 2">
            <a:extLst>
              <a:ext uri="{FF2B5EF4-FFF2-40B4-BE49-F238E27FC236}">
                <a16:creationId xmlns:a16="http://schemas.microsoft.com/office/drawing/2014/main" id="{FA904C6E-761E-4F04-8C35-642E9EE8CF9B}"/>
              </a:ext>
            </a:extLst>
          </p:cNvPr>
          <p:cNvSpPr>
            <a:spLocks noChangeArrowheads="1"/>
          </p:cNvSpPr>
          <p:nvPr/>
        </p:nvSpPr>
        <p:spPr bwMode="auto">
          <a:xfrm>
            <a:off x="3947369" y="1833562"/>
            <a:ext cx="2279650" cy="623887"/>
          </a:xfrm>
          <a:prstGeom prst="roundRect">
            <a:avLst>
              <a:gd name="adj" fmla="val 16667"/>
            </a:avLst>
          </a:prstGeom>
          <a:solidFill>
            <a:schemeClr val="accent5"/>
          </a:solidFill>
          <a:ln>
            <a:noFill/>
          </a:ln>
        </p:spPr>
        <p:style>
          <a:lnRef idx="0">
            <a:scrgbClr r="0" g="0" b="0"/>
          </a:lnRef>
          <a:fillRef idx="0">
            <a:scrgbClr r="0" g="0" b="0"/>
          </a:fillRef>
          <a:effectRef idx="0">
            <a:scrgbClr r="0" g="0" b="0"/>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不胡来</a:t>
            </a:r>
          </a:p>
        </p:txBody>
      </p:sp>
      <p:sp>
        <p:nvSpPr>
          <p:cNvPr id="155651" name="AutoShape 3">
            <a:extLst>
              <a:ext uri="{FF2B5EF4-FFF2-40B4-BE49-F238E27FC236}">
                <a16:creationId xmlns:a16="http://schemas.microsoft.com/office/drawing/2014/main" id="{F24C40D8-0D5E-47B8-B116-DDFE599C772A}"/>
              </a:ext>
            </a:extLst>
          </p:cNvPr>
          <p:cNvSpPr>
            <a:spLocks noChangeArrowheads="1"/>
          </p:cNvSpPr>
          <p:nvPr/>
        </p:nvSpPr>
        <p:spPr bwMode="auto">
          <a:xfrm>
            <a:off x="2466231" y="3082924"/>
            <a:ext cx="2393950" cy="623888"/>
          </a:xfrm>
          <a:prstGeom prst="roundRect">
            <a:avLst>
              <a:gd name="adj" fmla="val 16667"/>
            </a:avLst>
          </a:prstGeom>
          <a:solidFill>
            <a:schemeClr val="accent5"/>
          </a:solidFill>
          <a:ln>
            <a:noFill/>
          </a:ln>
        </p:spPr>
        <p:style>
          <a:lnRef idx="0">
            <a:scrgbClr r="0" g="0" b="0"/>
          </a:lnRef>
          <a:fillRef idx="0">
            <a:scrgbClr r="0" g="0" b="0"/>
          </a:fillRef>
          <a:effectRef idx="0">
            <a:scrgbClr r="0" g="0" b="0"/>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态度好</a:t>
            </a:r>
          </a:p>
        </p:txBody>
      </p:sp>
      <p:sp>
        <p:nvSpPr>
          <p:cNvPr id="155652" name="AutoShape 4">
            <a:extLst>
              <a:ext uri="{FF2B5EF4-FFF2-40B4-BE49-F238E27FC236}">
                <a16:creationId xmlns:a16="http://schemas.microsoft.com/office/drawing/2014/main" id="{23B7D90C-3BA8-456F-B3E1-A8BFE108DD1B}"/>
              </a:ext>
            </a:extLst>
          </p:cNvPr>
          <p:cNvSpPr>
            <a:spLocks noChangeArrowheads="1"/>
          </p:cNvSpPr>
          <p:nvPr/>
        </p:nvSpPr>
        <p:spPr bwMode="auto">
          <a:xfrm>
            <a:off x="1667719" y="4433887"/>
            <a:ext cx="2279650" cy="625475"/>
          </a:xfrm>
          <a:prstGeom prst="roundRect">
            <a:avLst>
              <a:gd name="adj" fmla="val 16667"/>
            </a:avLst>
          </a:prstGeom>
          <a:solidFill>
            <a:schemeClr val="accent5"/>
          </a:solidFill>
          <a:ln>
            <a:noFill/>
          </a:ln>
        </p:spPr>
        <p:style>
          <a:lnRef idx="0">
            <a:scrgbClr r="0" g="0" b="0"/>
          </a:lnRef>
          <a:fillRef idx="0">
            <a:scrgbClr r="0" g="0" b="0"/>
          </a:fillRef>
          <a:effectRef idx="0">
            <a:scrgbClr r="0" g="0" b="0"/>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速度快</a:t>
            </a:r>
          </a:p>
        </p:txBody>
      </p:sp>
      <p:sp>
        <p:nvSpPr>
          <p:cNvPr id="155653" name="AutoShape 5">
            <a:extLst>
              <a:ext uri="{FF2B5EF4-FFF2-40B4-BE49-F238E27FC236}">
                <a16:creationId xmlns:a16="http://schemas.microsoft.com/office/drawing/2014/main" id="{421FA88E-414B-4318-8687-DE87550D2265}"/>
              </a:ext>
            </a:extLst>
          </p:cNvPr>
          <p:cNvSpPr>
            <a:spLocks noChangeArrowheads="1"/>
          </p:cNvSpPr>
          <p:nvPr/>
        </p:nvSpPr>
        <p:spPr bwMode="auto">
          <a:xfrm>
            <a:off x="5129213" y="8122071"/>
            <a:ext cx="6270625" cy="519113"/>
          </a:xfrm>
          <a:prstGeom prst="roundRect">
            <a:avLst>
              <a:gd name="adj" fmla="val 16667"/>
            </a:avLst>
          </a:prstGeom>
          <a:solidFill>
            <a:schemeClr val="accent5"/>
          </a:solidFill>
          <a:ln>
            <a:noFill/>
          </a:ln>
        </p:spPr>
        <p:style>
          <a:lnRef idx="0">
            <a:scrgbClr r="0" g="0" b="0"/>
          </a:lnRef>
          <a:fillRef idx="0">
            <a:scrgbClr r="0" g="0" b="0"/>
          </a:fillRef>
          <a:effectRef idx="0">
            <a:scrgbClr r="0" g="0" b="0"/>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形成了自已的特色和风采</a:t>
            </a:r>
          </a:p>
        </p:txBody>
      </p:sp>
      <p:sp>
        <p:nvSpPr>
          <p:cNvPr id="155654" name="AutoShape 6">
            <a:extLst>
              <a:ext uri="{FF2B5EF4-FFF2-40B4-BE49-F238E27FC236}">
                <a16:creationId xmlns:a16="http://schemas.microsoft.com/office/drawing/2014/main" id="{44E58DC0-16F8-45F7-8382-9FB8F12B8D0A}"/>
              </a:ext>
            </a:extLst>
          </p:cNvPr>
          <p:cNvSpPr>
            <a:spLocks noChangeArrowheads="1"/>
          </p:cNvSpPr>
          <p:nvPr/>
        </p:nvSpPr>
        <p:spPr bwMode="auto">
          <a:xfrm>
            <a:off x="5129213" y="7124700"/>
            <a:ext cx="6156325" cy="520700"/>
          </a:xfrm>
          <a:prstGeom prst="roundRect">
            <a:avLst>
              <a:gd name="adj" fmla="val 16667"/>
            </a:avLst>
          </a:prstGeom>
          <a:solidFill>
            <a:schemeClr val="accent5"/>
          </a:solidFill>
          <a:ln>
            <a:noFill/>
          </a:ln>
        </p:spPr>
        <p:style>
          <a:lnRef idx="0">
            <a:scrgbClr r="0" g="0" b="0"/>
          </a:lnRef>
          <a:fillRef idx="0">
            <a:scrgbClr r="0" g="0" b="0"/>
          </a:fillRef>
          <a:effectRef idx="0">
            <a:scrgbClr r="0" g="0" b="0"/>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相关人员乐于接受并中肯</a:t>
            </a:r>
          </a:p>
        </p:txBody>
      </p:sp>
      <p:sp>
        <p:nvSpPr>
          <p:cNvPr id="155655" name="AutoShape 7">
            <a:extLst>
              <a:ext uri="{FF2B5EF4-FFF2-40B4-BE49-F238E27FC236}">
                <a16:creationId xmlns:a16="http://schemas.microsoft.com/office/drawing/2014/main" id="{7BA43A32-8719-4FD3-85CE-9B9F1F15BCE4}"/>
              </a:ext>
            </a:extLst>
          </p:cNvPr>
          <p:cNvSpPr>
            <a:spLocks noChangeArrowheads="1"/>
          </p:cNvSpPr>
          <p:nvPr/>
        </p:nvSpPr>
        <p:spPr bwMode="auto">
          <a:xfrm>
            <a:off x="5129213" y="6188075"/>
            <a:ext cx="6270625" cy="623887"/>
          </a:xfrm>
          <a:prstGeom prst="roundRect">
            <a:avLst>
              <a:gd name="adj" fmla="val 16667"/>
            </a:avLst>
          </a:prstGeom>
          <a:solidFill>
            <a:schemeClr val="accent5"/>
          </a:solidFill>
          <a:ln>
            <a:noFill/>
          </a:ln>
        </p:spPr>
        <p:style>
          <a:lnRef idx="0">
            <a:scrgbClr r="0" g="0" b="0"/>
          </a:lnRef>
          <a:fillRef idx="0">
            <a:scrgbClr r="0" g="0" b="0"/>
          </a:fillRef>
          <a:effectRef idx="0">
            <a:scrgbClr r="0" g="0" b="0"/>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形成独特的处理问题方法</a:t>
            </a:r>
          </a:p>
        </p:txBody>
      </p:sp>
      <p:sp>
        <p:nvSpPr>
          <p:cNvPr id="155656" name="AutoShape 8">
            <a:extLst>
              <a:ext uri="{FF2B5EF4-FFF2-40B4-BE49-F238E27FC236}">
                <a16:creationId xmlns:a16="http://schemas.microsoft.com/office/drawing/2014/main" id="{BA0D90D9-B036-456E-9482-932ED035D964}"/>
              </a:ext>
            </a:extLst>
          </p:cNvPr>
          <p:cNvSpPr>
            <a:spLocks noChangeArrowheads="1"/>
          </p:cNvSpPr>
          <p:nvPr/>
        </p:nvSpPr>
        <p:spPr bwMode="auto">
          <a:xfrm>
            <a:off x="12384931" y="4433887"/>
            <a:ext cx="2051050" cy="625475"/>
          </a:xfrm>
          <a:prstGeom prst="roundRect">
            <a:avLst>
              <a:gd name="adj" fmla="val 16667"/>
            </a:avLst>
          </a:prstGeom>
          <a:solidFill>
            <a:schemeClr val="accent5"/>
          </a:solidFill>
          <a:ln>
            <a:noFill/>
          </a:ln>
        </p:spPr>
        <p:style>
          <a:lnRef idx="0">
            <a:scrgbClr r="0" g="0" b="0"/>
          </a:lnRef>
          <a:fillRef idx="0">
            <a:scrgbClr r="0" g="0" b="0"/>
          </a:fillRef>
          <a:effectRef idx="0">
            <a:scrgbClr r="0" g="0" b="0"/>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真的干 </a:t>
            </a:r>
          </a:p>
        </p:txBody>
      </p:sp>
      <p:sp>
        <p:nvSpPr>
          <p:cNvPr id="155657" name="AutoShape 9">
            <a:extLst>
              <a:ext uri="{FF2B5EF4-FFF2-40B4-BE49-F238E27FC236}">
                <a16:creationId xmlns:a16="http://schemas.microsoft.com/office/drawing/2014/main" id="{C067CF77-758B-4707-8578-CE125577182C}"/>
              </a:ext>
            </a:extLst>
          </p:cNvPr>
          <p:cNvSpPr>
            <a:spLocks noChangeArrowheads="1"/>
          </p:cNvSpPr>
          <p:nvPr/>
        </p:nvSpPr>
        <p:spPr bwMode="auto">
          <a:xfrm>
            <a:off x="11586419" y="3082924"/>
            <a:ext cx="2165350" cy="623888"/>
          </a:xfrm>
          <a:prstGeom prst="roundRect">
            <a:avLst>
              <a:gd name="adj" fmla="val 16667"/>
            </a:avLst>
          </a:prstGeom>
          <a:solidFill>
            <a:schemeClr val="accent5"/>
          </a:solidFill>
          <a:ln>
            <a:noFill/>
          </a:ln>
        </p:spPr>
        <p:style>
          <a:lnRef idx="0">
            <a:scrgbClr r="0" g="0" b="0"/>
          </a:lnRef>
          <a:fillRef idx="0">
            <a:scrgbClr r="0" g="0" b="0"/>
          </a:fillRef>
          <a:effectRef idx="0">
            <a:scrgbClr r="0" g="0" b="0"/>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有特点</a:t>
            </a:r>
          </a:p>
        </p:txBody>
      </p:sp>
      <p:sp>
        <p:nvSpPr>
          <p:cNvPr id="155658" name="AutoShape 10">
            <a:extLst>
              <a:ext uri="{FF2B5EF4-FFF2-40B4-BE49-F238E27FC236}">
                <a16:creationId xmlns:a16="http://schemas.microsoft.com/office/drawing/2014/main" id="{ECD3CC16-8529-4F10-B084-2E6615A3ECBB}"/>
              </a:ext>
            </a:extLst>
          </p:cNvPr>
          <p:cNvSpPr>
            <a:spLocks noChangeArrowheads="1"/>
          </p:cNvSpPr>
          <p:nvPr/>
        </p:nvSpPr>
        <p:spPr bwMode="auto">
          <a:xfrm>
            <a:off x="9876681" y="1833562"/>
            <a:ext cx="2279650" cy="623887"/>
          </a:xfrm>
          <a:prstGeom prst="roundRect">
            <a:avLst>
              <a:gd name="adj" fmla="val 16667"/>
            </a:avLst>
          </a:prstGeom>
          <a:solidFill>
            <a:schemeClr val="accent5"/>
          </a:solidFill>
          <a:ln>
            <a:noFill/>
          </a:ln>
        </p:spPr>
        <p:style>
          <a:lnRef idx="0">
            <a:scrgbClr r="0" g="0" b="0"/>
          </a:lnRef>
          <a:fillRef idx="0">
            <a:scrgbClr r="0" g="0" b="0"/>
          </a:fillRef>
          <a:effectRef idx="0">
            <a:scrgbClr r="0" g="0" b="0"/>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大家认可</a:t>
            </a:r>
          </a:p>
        </p:txBody>
      </p:sp>
      <p:sp>
        <p:nvSpPr>
          <p:cNvPr id="155659" name="AutoShape 11">
            <a:extLst>
              <a:ext uri="{FF2B5EF4-FFF2-40B4-BE49-F238E27FC236}">
                <a16:creationId xmlns:a16="http://schemas.microsoft.com/office/drawing/2014/main" id="{A573EABF-AFEA-4F37-93E6-FFD372B08DDD}"/>
              </a:ext>
            </a:extLst>
          </p:cNvPr>
          <p:cNvSpPr>
            <a:spLocks noChangeArrowheads="1"/>
          </p:cNvSpPr>
          <p:nvPr/>
        </p:nvSpPr>
        <p:spPr bwMode="auto">
          <a:xfrm>
            <a:off x="7025531" y="898524"/>
            <a:ext cx="2281238" cy="623888"/>
          </a:xfrm>
          <a:prstGeom prst="roundRect">
            <a:avLst>
              <a:gd name="adj" fmla="val 16667"/>
            </a:avLst>
          </a:prstGeom>
          <a:solidFill>
            <a:schemeClr val="accent5"/>
          </a:solidFill>
          <a:ln>
            <a:noFill/>
          </a:ln>
        </p:spPr>
        <p:style>
          <a:lnRef idx="0">
            <a:scrgbClr r="0" g="0" b="0"/>
          </a:lnRef>
          <a:fillRef idx="0">
            <a:scrgbClr r="0" g="0" b="0"/>
          </a:fillRef>
          <a:effectRef idx="0">
            <a:scrgbClr r="0" g="0" b="0"/>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有效果</a:t>
            </a:r>
          </a:p>
        </p:txBody>
      </p:sp>
      <p:sp>
        <p:nvSpPr>
          <p:cNvPr id="155660" name="Oval 12">
            <a:extLst>
              <a:ext uri="{FF2B5EF4-FFF2-40B4-BE49-F238E27FC236}">
                <a16:creationId xmlns:a16="http://schemas.microsoft.com/office/drawing/2014/main" id="{4B812506-F8B4-4A3E-807F-275C96A31BCB}"/>
              </a:ext>
            </a:extLst>
          </p:cNvPr>
          <p:cNvSpPr>
            <a:spLocks noChangeArrowheads="1"/>
          </p:cNvSpPr>
          <p:nvPr/>
        </p:nvSpPr>
        <p:spPr bwMode="auto">
          <a:xfrm>
            <a:off x="7139831" y="3809999"/>
            <a:ext cx="1938338" cy="1665288"/>
          </a:xfrm>
          <a:prstGeom prst="ellipse">
            <a:avLst/>
          </a:prstGeom>
          <a:solidFill>
            <a:schemeClr val="accent5"/>
          </a:solidFill>
          <a:ln>
            <a:noFill/>
          </a:ln>
        </p:spPr>
        <p:style>
          <a:lnRef idx="0">
            <a:scrgbClr r="0" g="0" b="0"/>
          </a:lnRef>
          <a:fillRef idx="0">
            <a:scrgbClr r="0" g="0" b="0"/>
          </a:fillRef>
          <a:effectRef idx="0">
            <a:scrgbClr r="0" g="0" b="0"/>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PE</a:t>
            </a:r>
            <a:r>
              <a:rPr lang="zh-TW" altLang="en-US" sz="2000">
                <a:cs typeface="+mn-ea"/>
                <a:sym typeface="+mn-lt"/>
              </a:rPr>
              <a:t>解决</a:t>
            </a:r>
          </a:p>
          <a:p>
            <a:pPr algn="ctr" eaLnBrk="1" hangingPunct="1">
              <a:lnSpc>
                <a:spcPct val="120000"/>
              </a:lnSpc>
              <a:defRPr/>
            </a:pPr>
            <a:r>
              <a:rPr lang="zh-TW" altLang="en-US" sz="2000">
                <a:cs typeface="+mn-ea"/>
                <a:sym typeface="+mn-lt"/>
              </a:rPr>
              <a:t>问题</a:t>
            </a:r>
          </a:p>
        </p:txBody>
      </p:sp>
      <p:sp>
        <p:nvSpPr>
          <p:cNvPr id="155661" name="Line 14">
            <a:extLst>
              <a:ext uri="{FF2B5EF4-FFF2-40B4-BE49-F238E27FC236}">
                <a16:creationId xmlns:a16="http://schemas.microsoft.com/office/drawing/2014/main" id="{F9449384-2A44-4B7B-A0FB-E67A60973403}"/>
              </a:ext>
            </a:extLst>
          </p:cNvPr>
          <p:cNvSpPr>
            <a:spLocks noChangeShapeType="1"/>
          </p:cNvSpPr>
          <p:nvPr/>
        </p:nvSpPr>
        <p:spPr bwMode="auto">
          <a:xfrm>
            <a:off x="8052644" y="1522412"/>
            <a:ext cx="0" cy="2287587"/>
          </a:xfrm>
          <a:prstGeom prst="line">
            <a:avLst/>
          </a:prstGeom>
          <a:ln>
            <a:headEnd/>
            <a:tailEnd/>
          </a:ln>
        </p:spPr>
        <p:style>
          <a:lnRef idx="1">
            <a:schemeClr val="accent5"/>
          </a:lnRef>
          <a:fillRef idx="0">
            <a:schemeClr val="accent5"/>
          </a:fillRef>
          <a:effectRef idx="0">
            <a:schemeClr val="accent5"/>
          </a:effectRef>
          <a:fontRef idx="minor">
            <a:schemeClr val="tx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55662" name="Line 15">
            <a:extLst>
              <a:ext uri="{FF2B5EF4-FFF2-40B4-BE49-F238E27FC236}">
                <a16:creationId xmlns:a16="http://schemas.microsoft.com/office/drawing/2014/main" id="{ACB339F1-9850-4859-A451-FD16650C1423}"/>
              </a:ext>
            </a:extLst>
          </p:cNvPr>
          <p:cNvSpPr>
            <a:spLocks noChangeShapeType="1"/>
          </p:cNvSpPr>
          <p:nvPr/>
        </p:nvSpPr>
        <p:spPr bwMode="auto">
          <a:xfrm flipH="1">
            <a:off x="8508256" y="2457449"/>
            <a:ext cx="1368425" cy="1457325"/>
          </a:xfrm>
          <a:prstGeom prst="line">
            <a:avLst/>
          </a:prstGeom>
          <a:ln>
            <a:headEnd/>
            <a:tailEnd/>
          </a:ln>
        </p:spPr>
        <p:style>
          <a:lnRef idx="1">
            <a:schemeClr val="accent5"/>
          </a:lnRef>
          <a:fillRef idx="0">
            <a:schemeClr val="accent5"/>
          </a:fillRef>
          <a:effectRef idx="0">
            <a:schemeClr val="accent5"/>
          </a:effectRef>
          <a:fontRef idx="minor">
            <a:schemeClr val="tx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55663" name="Line 16">
            <a:extLst>
              <a:ext uri="{FF2B5EF4-FFF2-40B4-BE49-F238E27FC236}">
                <a16:creationId xmlns:a16="http://schemas.microsoft.com/office/drawing/2014/main" id="{9754BC8B-CF53-42CC-8CD1-AC701B7B1EC6}"/>
              </a:ext>
            </a:extLst>
          </p:cNvPr>
          <p:cNvSpPr>
            <a:spLocks noChangeShapeType="1"/>
          </p:cNvSpPr>
          <p:nvPr/>
        </p:nvSpPr>
        <p:spPr bwMode="auto">
          <a:xfrm>
            <a:off x="6114306" y="2457449"/>
            <a:ext cx="1595438" cy="1457325"/>
          </a:xfrm>
          <a:prstGeom prst="line">
            <a:avLst/>
          </a:prstGeom>
          <a:ln>
            <a:headEnd/>
            <a:tailEnd/>
          </a:ln>
        </p:spPr>
        <p:style>
          <a:lnRef idx="1">
            <a:schemeClr val="accent5"/>
          </a:lnRef>
          <a:fillRef idx="0">
            <a:schemeClr val="accent5"/>
          </a:fillRef>
          <a:effectRef idx="0">
            <a:schemeClr val="accent5"/>
          </a:effectRef>
          <a:fontRef idx="minor">
            <a:schemeClr val="tx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55664" name="Line 17">
            <a:extLst>
              <a:ext uri="{FF2B5EF4-FFF2-40B4-BE49-F238E27FC236}">
                <a16:creationId xmlns:a16="http://schemas.microsoft.com/office/drawing/2014/main" id="{782A359A-B55E-4079-907E-8FC4B2B71733}"/>
              </a:ext>
            </a:extLst>
          </p:cNvPr>
          <p:cNvSpPr>
            <a:spLocks noChangeShapeType="1"/>
          </p:cNvSpPr>
          <p:nvPr/>
        </p:nvSpPr>
        <p:spPr bwMode="auto">
          <a:xfrm>
            <a:off x="4860181" y="3706812"/>
            <a:ext cx="2279650" cy="623887"/>
          </a:xfrm>
          <a:prstGeom prst="line">
            <a:avLst/>
          </a:prstGeom>
          <a:ln>
            <a:headEnd/>
            <a:tailEnd/>
          </a:ln>
        </p:spPr>
        <p:style>
          <a:lnRef idx="1">
            <a:schemeClr val="accent5"/>
          </a:lnRef>
          <a:fillRef idx="0">
            <a:schemeClr val="accent5"/>
          </a:fillRef>
          <a:effectRef idx="0">
            <a:schemeClr val="accent5"/>
          </a:effectRef>
          <a:fontRef idx="minor">
            <a:schemeClr val="tx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55665" name="Line 18">
            <a:extLst>
              <a:ext uri="{FF2B5EF4-FFF2-40B4-BE49-F238E27FC236}">
                <a16:creationId xmlns:a16="http://schemas.microsoft.com/office/drawing/2014/main" id="{5B17F9E3-E8E1-40D8-89F5-EB974D2E4B0C}"/>
              </a:ext>
            </a:extLst>
          </p:cNvPr>
          <p:cNvSpPr>
            <a:spLocks noChangeShapeType="1"/>
          </p:cNvSpPr>
          <p:nvPr/>
        </p:nvSpPr>
        <p:spPr bwMode="auto">
          <a:xfrm>
            <a:off x="3947369" y="4849812"/>
            <a:ext cx="3192462" cy="0"/>
          </a:xfrm>
          <a:prstGeom prst="line">
            <a:avLst/>
          </a:prstGeom>
          <a:ln>
            <a:headEnd/>
            <a:tailEnd/>
          </a:ln>
        </p:spPr>
        <p:style>
          <a:lnRef idx="1">
            <a:schemeClr val="accent5"/>
          </a:lnRef>
          <a:fillRef idx="0">
            <a:schemeClr val="accent5"/>
          </a:fillRef>
          <a:effectRef idx="0">
            <a:schemeClr val="accent5"/>
          </a:effectRef>
          <a:fontRef idx="minor">
            <a:schemeClr val="tx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55666" name="Line 19">
            <a:extLst>
              <a:ext uri="{FF2B5EF4-FFF2-40B4-BE49-F238E27FC236}">
                <a16:creationId xmlns:a16="http://schemas.microsoft.com/office/drawing/2014/main" id="{A0C579FE-8D80-4F14-B15B-7DC3CD107CBE}"/>
              </a:ext>
            </a:extLst>
          </p:cNvPr>
          <p:cNvSpPr>
            <a:spLocks noChangeShapeType="1"/>
          </p:cNvSpPr>
          <p:nvPr/>
        </p:nvSpPr>
        <p:spPr bwMode="auto">
          <a:xfrm flipH="1">
            <a:off x="9078169" y="3706812"/>
            <a:ext cx="2508250" cy="727075"/>
          </a:xfrm>
          <a:prstGeom prst="line">
            <a:avLst/>
          </a:prstGeom>
          <a:ln>
            <a:headEnd/>
            <a:tailEnd/>
          </a:ln>
        </p:spPr>
        <p:style>
          <a:lnRef idx="1">
            <a:schemeClr val="accent5"/>
          </a:lnRef>
          <a:fillRef idx="0">
            <a:schemeClr val="accent5"/>
          </a:fillRef>
          <a:effectRef idx="0">
            <a:schemeClr val="accent5"/>
          </a:effectRef>
          <a:fontRef idx="minor">
            <a:schemeClr val="tx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55667" name="Line 20">
            <a:extLst>
              <a:ext uri="{FF2B5EF4-FFF2-40B4-BE49-F238E27FC236}">
                <a16:creationId xmlns:a16="http://schemas.microsoft.com/office/drawing/2014/main" id="{AE9F51F8-8D8B-449A-86C0-D3FDF8E2F848}"/>
              </a:ext>
            </a:extLst>
          </p:cNvPr>
          <p:cNvSpPr>
            <a:spLocks noChangeShapeType="1"/>
          </p:cNvSpPr>
          <p:nvPr/>
        </p:nvSpPr>
        <p:spPr bwMode="auto">
          <a:xfrm flipH="1">
            <a:off x="9078169" y="4746624"/>
            <a:ext cx="3306762" cy="0"/>
          </a:xfrm>
          <a:prstGeom prst="line">
            <a:avLst/>
          </a:prstGeom>
          <a:ln>
            <a:headEnd/>
            <a:tailEnd/>
          </a:ln>
        </p:spPr>
        <p:style>
          <a:lnRef idx="1">
            <a:schemeClr val="accent5"/>
          </a:lnRef>
          <a:fillRef idx="0">
            <a:schemeClr val="accent5"/>
          </a:fillRef>
          <a:effectRef idx="0">
            <a:schemeClr val="accent5"/>
          </a:effectRef>
          <a:fontRef idx="minor">
            <a:schemeClr val="tx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55668" name="Line 21">
            <a:extLst>
              <a:ext uri="{FF2B5EF4-FFF2-40B4-BE49-F238E27FC236}">
                <a16:creationId xmlns:a16="http://schemas.microsoft.com/office/drawing/2014/main" id="{876BF913-3F42-4B37-A766-B6D47D0945F6}"/>
              </a:ext>
            </a:extLst>
          </p:cNvPr>
          <p:cNvSpPr>
            <a:spLocks noChangeShapeType="1"/>
          </p:cNvSpPr>
          <p:nvPr/>
        </p:nvSpPr>
        <p:spPr bwMode="auto">
          <a:xfrm>
            <a:off x="8052644" y="5475287"/>
            <a:ext cx="0" cy="727075"/>
          </a:xfrm>
          <a:prstGeom prst="line">
            <a:avLst/>
          </a:prstGeom>
          <a:ln>
            <a:headEnd/>
            <a:tailEnd type="triangle" w="lg" len="lg"/>
          </a:ln>
        </p:spPr>
        <p:style>
          <a:lnRef idx="1">
            <a:schemeClr val="accent5"/>
          </a:lnRef>
          <a:fillRef idx="0">
            <a:schemeClr val="accent5"/>
          </a:fillRef>
          <a:effectRef idx="0">
            <a:schemeClr val="accent5"/>
          </a:effectRef>
          <a:fontRef idx="minor">
            <a:schemeClr val="tx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55669" name="Line 22">
            <a:extLst>
              <a:ext uri="{FF2B5EF4-FFF2-40B4-BE49-F238E27FC236}">
                <a16:creationId xmlns:a16="http://schemas.microsoft.com/office/drawing/2014/main" id="{9EA31AC2-C7AF-4196-8D03-1C526D6640C9}"/>
              </a:ext>
            </a:extLst>
          </p:cNvPr>
          <p:cNvSpPr>
            <a:spLocks noChangeShapeType="1"/>
          </p:cNvSpPr>
          <p:nvPr/>
        </p:nvSpPr>
        <p:spPr bwMode="auto">
          <a:xfrm>
            <a:off x="7980363" y="7645399"/>
            <a:ext cx="0" cy="476671"/>
          </a:xfrm>
          <a:prstGeom prst="line">
            <a:avLst/>
          </a:prstGeom>
          <a:ln>
            <a:headEnd/>
            <a:tailEnd type="triangle" w="lg" len="lg"/>
          </a:ln>
        </p:spPr>
        <p:style>
          <a:lnRef idx="1">
            <a:schemeClr val="accent5"/>
          </a:lnRef>
          <a:fillRef idx="0">
            <a:schemeClr val="accent5"/>
          </a:fillRef>
          <a:effectRef idx="0">
            <a:schemeClr val="accent5"/>
          </a:effectRef>
          <a:fontRef idx="minor">
            <a:schemeClr val="tx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55670" name="Line 23">
            <a:extLst>
              <a:ext uri="{FF2B5EF4-FFF2-40B4-BE49-F238E27FC236}">
                <a16:creationId xmlns:a16="http://schemas.microsoft.com/office/drawing/2014/main" id="{F8DA6C0D-CF81-4E51-822F-6E0FC5F5233E}"/>
              </a:ext>
            </a:extLst>
          </p:cNvPr>
          <p:cNvSpPr>
            <a:spLocks noChangeShapeType="1"/>
          </p:cNvSpPr>
          <p:nvPr/>
        </p:nvSpPr>
        <p:spPr bwMode="auto">
          <a:xfrm>
            <a:off x="7980363" y="6804149"/>
            <a:ext cx="0" cy="320551"/>
          </a:xfrm>
          <a:prstGeom prst="line">
            <a:avLst/>
          </a:prstGeom>
          <a:ln>
            <a:headEnd/>
            <a:tailEnd type="triangle" w="lg" len="lg"/>
          </a:ln>
        </p:spPr>
        <p:style>
          <a:lnRef idx="1">
            <a:schemeClr val="accent5"/>
          </a:lnRef>
          <a:fillRef idx="0">
            <a:schemeClr val="accent5"/>
          </a:fillRef>
          <a:effectRef idx="0">
            <a:schemeClr val="accent5"/>
          </a:effectRef>
          <a:fontRef idx="minor">
            <a:schemeClr val="tx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4" name="文本框 23">
            <a:extLst>
              <a:ext uri="{FF2B5EF4-FFF2-40B4-BE49-F238E27FC236}">
                <a16:creationId xmlns:a16="http://schemas.microsoft.com/office/drawing/2014/main" id="{82C6C128-F41C-453A-897D-5C26A737587C}"/>
              </a:ext>
            </a:extLst>
          </p:cNvPr>
          <p:cNvSpPr txBox="1"/>
          <p:nvPr/>
        </p:nvSpPr>
        <p:spPr>
          <a:xfrm>
            <a:off x="3422043" y="180798"/>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3.4  </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解决问题你有你的风采</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24"/>
                                        </p:tgtEl>
                                        <p:attrNameLst>
                                          <p:attrName>style.visibility</p:attrName>
                                        </p:attrNameLst>
                                      </p:cBhvr>
                                      <p:to>
                                        <p:strVal val="visible"/>
                                      </p:to>
                                    </p:set>
                                    <p:anim calcmode="lin" valueType="num">
                                      <p:cBhvr>
                                        <p:cTn id="7" dur="500" fill="hold"/>
                                        <p:tgtEl>
                                          <p:spTgt spid="24"/>
                                        </p:tgtEl>
                                        <p:attrNameLst>
                                          <p:attrName>ppt_w</p:attrName>
                                        </p:attrNameLst>
                                      </p:cBhvr>
                                      <p:tavLst>
                                        <p:tav tm="0">
                                          <p:val>
                                            <p:fltVal val="0"/>
                                          </p:val>
                                        </p:tav>
                                        <p:tav tm="100000">
                                          <p:val>
                                            <p:strVal val="#ppt_w"/>
                                          </p:val>
                                        </p:tav>
                                      </p:tavLst>
                                    </p:anim>
                                    <p:anim calcmode="lin" valueType="num">
                                      <p:cBhvr>
                                        <p:cTn id="8" dur="500" fill="hold"/>
                                        <p:tgtEl>
                                          <p:spTgt spid="2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A203C46D-43E6-4954-9C7A-5162E42BCF78}"/>
              </a:ext>
            </a:extLst>
          </p:cNvPr>
          <p:cNvSpPr>
            <a:spLocks noGrp="1"/>
          </p:cNvSpPr>
          <p:nvPr>
            <p:ph type="title"/>
          </p:nvPr>
        </p:nvSpPr>
        <p:spPr>
          <a:xfrm>
            <a:off x="2273003" y="4464720"/>
            <a:ext cx="5122863" cy="1222375"/>
          </a:xfrm>
        </p:spPr>
        <p:txBody>
          <a:bodyPr/>
          <a:lstStyle/>
          <a:p>
            <a:pPr defTabSz="1248093" fontAlgn="auto">
              <a:lnSpc>
                <a:spcPct val="120000"/>
              </a:lnSpc>
              <a:spcAft>
                <a:spcPts val="0"/>
              </a:spcAft>
              <a:defRPr/>
            </a:pPr>
            <a:r>
              <a:rPr lang="zh-CN" altLang="en-US" dirty="0">
                <a:latin typeface="+mn-lt"/>
                <a:ea typeface="+mn-ea"/>
                <a:cs typeface="+mn-ea"/>
                <a:sym typeface="+mn-lt"/>
              </a:rPr>
              <a:t>欲善工 利其器</a:t>
            </a:r>
            <a:r>
              <a:rPr lang="en-US" altLang="zh-CN" dirty="0">
                <a:latin typeface="+mn-lt"/>
                <a:ea typeface="+mn-ea"/>
                <a:cs typeface="+mn-ea"/>
                <a:sym typeface="+mn-lt"/>
              </a:rPr>
              <a:t>-ME</a:t>
            </a:r>
            <a:endParaRPr lang="zh-CN" altLang="en-US" dirty="0">
              <a:latin typeface="+mn-lt"/>
              <a:ea typeface="+mn-ea"/>
              <a:cs typeface="+mn-ea"/>
              <a:sym typeface="+mn-lt"/>
            </a:endParaRPr>
          </a:p>
        </p:txBody>
      </p:sp>
      <p:sp>
        <p:nvSpPr>
          <p:cNvPr id="11" name="文本框 10">
            <a:extLst>
              <a:ext uri="{FF2B5EF4-FFF2-40B4-BE49-F238E27FC236}">
                <a16:creationId xmlns:a16="http://schemas.microsoft.com/office/drawing/2014/main" id="{36B80E21-CFDE-4121-93C9-FE82240D555C}"/>
              </a:ext>
            </a:extLst>
          </p:cNvPr>
          <p:cNvSpPr txBox="1"/>
          <p:nvPr/>
        </p:nvSpPr>
        <p:spPr>
          <a:xfrm>
            <a:off x="2705051" y="3456608"/>
            <a:ext cx="7154043" cy="700769"/>
          </a:xfrm>
          <a:prstGeom prst="rect">
            <a:avLst/>
          </a:prstGeom>
          <a:noFill/>
          <a:effectLst/>
        </p:spPr>
        <p:txBody>
          <a:bodyPr>
            <a:spAutoFit/>
          </a:bodyPr>
          <a:lstStyle/>
          <a:p>
            <a:pP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第三章</a:t>
            </a:r>
          </a:p>
        </p:txBody>
      </p:sp>
    </p:spTree>
    <p:extLst>
      <p:ext uri="{BB962C8B-B14F-4D97-AF65-F5344CB8AC3E}">
        <p14:creationId xmlns:p14="http://schemas.microsoft.com/office/powerpoint/2010/main" val="2388208464"/>
      </p:ext>
    </p:extLst>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1"/>
                                        </p:tgtEl>
                                        <p:attrNameLst>
                                          <p:attrName>style.visibility</p:attrName>
                                        </p:attrNameLst>
                                      </p:cBhvr>
                                      <p:to>
                                        <p:strVal val="visible"/>
                                      </p:to>
                                    </p:set>
                                    <p:anim calcmode="lin" valueType="num">
                                      <p:cBhvr>
                                        <p:cTn id="7" dur="500" fill="hold"/>
                                        <p:tgtEl>
                                          <p:spTgt spid="11"/>
                                        </p:tgtEl>
                                        <p:attrNameLst>
                                          <p:attrName>ppt_w</p:attrName>
                                        </p:attrNameLst>
                                      </p:cBhvr>
                                      <p:tavLst>
                                        <p:tav tm="0">
                                          <p:val>
                                            <p:fltVal val="0"/>
                                          </p:val>
                                        </p:tav>
                                        <p:tav tm="100000">
                                          <p:val>
                                            <p:strVal val="#ppt_w"/>
                                          </p:val>
                                        </p:tav>
                                      </p:tavLst>
                                    </p:anim>
                                    <p:anim calcmode="lin" valueType="num">
                                      <p:cBhvr>
                                        <p:cTn id="8" dur="500" fill="hold"/>
                                        <p:tgtEl>
                                          <p:spTgt spid="11"/>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6915" name="Text Box 4">
            <a:extLst>
              <a:ext uri="{FF2B5EF4-FFF2-40B4-BE49-F238E27FC236}">
                <a16:creationId xmlns:a16="http://schemas.microsoft.com/office/drawing/2014/main" id="{F123F83B-4125-45C1-B434-061AB4C04D3A}"/>
              </a:ext>
            </a:extLst>
          </p:cNvPr>
          <p:cNvSpPr txBox="1">
            <a:spLocks noChangeArrowheads="1"/>
          </p:cNvSpPr>
          <p:nvPr/>
        </p:nvSpPr>
        <p:spPr bwMode="auto">
          <a:xfrm>
            <a:off x="1482725" y="2673350"/>
            <a:ext cx="13681075"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zh-CN" sz="2000">
              <a:latin typeface="+mn-lt"/>
              <a:ea typeface="+mn-ea"/>
              <a:cs typeface="+mn-ea"/>
              <a:sym typeface="+mn-lt"/>
            </a:endParaRPr>
          </a:p>
        </p:txBody>
      </p:sp>
      <p:sp>
        <p:nvSpPr>
          <p:cNvPr id="166916" name="Text Box 5">
            <a:extLst>
              <a:ext uri="{FF2B5EF4-FFF2-40B4-BE49-F238E27FC236}">
                <a16:creationId xmlns:a16="http://schemas.microsoft.com/office/drawing/2014/main" id="{2B2E3E04-FB6C-4423-98C5-3AA41BA287B3}"/>
              </a:ext>
            </a:extLst>
          </p:cNvPr>
          <p:cNvSpPr txBox="1">
            <a:spLocks noChangeArrowheads="1"/>
          </p:cNvSpPr>
          <p:nvPr/>
        </p:nvSpPr>
        <p:spPr bwMode="auto">
          <a:xfrm>
            <a:off x="1482725" y="2673350"/>
            <a:ext cx="13681075" cy="3795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a:latin typeface="+mn-lt"/>
                <a:ea typeface="+mn-ea"/>
                <a:cs typeface="+mn-ea"/>
                <a:sym typeface="+mn-lt"/>
              </a:rPr>
              <a:t>    </a:t>
            </a:r>
            <a:r>
              <a:rPr lang="zh-TW" altLang="en-US" sz="2000">
                <a:latin typeface="+mn-lt"/>
                <a:ea typeface="+mn-ea"/>
                <a:cs typeface="+mn-ea"/>
                <a:sym typeface="+mn-lt"/>
              </a:rPr>
              <a:t>在构成生产的五大要素人</a:t>
            </a:r>
            <a:r>
              <a:rPr lang="en-US" altLang="zh-TW" sz="2000">
                <a:latin typeface="+mn-lt"/>
                <a:ea typeface="+mn-ea"/>
                <a:cs typeface="+mn-ea"/>
                <a:sym typeface="+mn-lt"/>
              </a:rPr>
              <a:t>`</a:t>
            </a:r>
            <a:r>
              <a:rPr lang="zh-TW" altLang="en-US" sz="2000">
                <a:latin typeface="+mn-lt"/>
                <a:ea typeface="+mn-ea"/>
                <a:cs typeface="+mn-ea"/>
                <a:sym typeface="+mn-lt"/>
              </a:rPr>
              <a:t>机</a:t>
            </a:r>
            <a:r>
              <a:rPr lang="en-US" altLang="zh-TW" sz="2000">
                <a:latin typeface="+mn-lt"/>
                <a:ea typeface="+mn-ea"/>
                <a:cs typeface="+mn-ea"/>
                <a:sym typeface="+mn-lt"/>
              </a:rPr>
              <a:t>`</a:t>
            </a:r>
            <a:r>
              <a:rPr lang="zh-TW" altLang="en-US" sz="2000">
                <a:latin typeface="+mn-lt"/>
                <a:ea typeface="+mn-ea"/>
                <a:cs typeface="+mn-ea"/>
                <a:sym typeface="+mn-lt"/>
              </a:rPr>
              <a:t>料</a:t>
            </a:r>
            <a:r>
              <a:rPr lang="en-US" altLang="zh-TW" sz="2000">
                <a:latin typeface="+mn-lt"/>
                <a:ea typeface="+mn-ea"/>
                <a:cs typeface="+mn-ea"/>
                <a:sym typeface="+mn-lt"/>
              </a:rPr>
              <a:t>`</a:t>
            </a:r>
            <a:r>
              <a:rPr lang="zh-TW" altLang="en-US" sz="2000">
                <a:latin typeface="+mn-lt"/>
                <a:ea typeface="+mn-ea"/>
                <a:cs typeface="+mn-ea"/>
                <a:sym typeface="+mn-lt"/>
              </a:rPr>
              <a:t>法</a:t>
            </a:r>
            <a:r>
              <a:rPr lang="en-US" altLang="zh-TW" sz="2000">
                <a:latin typeface="+mn-lt"/>
                <a:ea typeface="+mn-ea"/>
                <a:cs typeface="+mn-ea"/>
                <a:sym typeface="+mn-lt"/>
              </a:rPr>
              <a:t>`</a:t>
            </a:r>
            <a:r>
              <a:rPr lang="zh-TW" altLang="en-US" sz="2000">
                <a:latin typeface="+mn-lt"/>
                <a:ea typeface="+mn-ea"/>
                <a:cs typeface="+mn-ea"/>
                <a:sym typeface="+mn-lt"/>
              </a:rPr>
              <a:t>环</a:t>
            </a:r>
            <a:r>
              <a:rPr lang="en-US" altLang="zh-TW" sz="2000">
                <a:latin typeface="+mn-lt"/>
                <a:ea typeface="+mn-ea"/>
                <a:cs typeface="+mn-ea"/>
                <a:sym typeface="+mn-lt"/>
              </a:rPr>
              <a:t>(4MIE)</a:t>
            </a:r>
            <a:r>
              <a:rPr lang="zh-TW" altLang="en-US" sz="2000">
                <a:latin typeface="+mn-lt"/>
                <a:ea typeface="+mn-ea"/>
                <a:cs typeface="+mn-ea"/>
                <a:sym typeface="+mn-lt"/>
              </a:rPr>
              <a:t>中</a:t>
            </a:r>
            <a:r>
              <a:rPr lang="en-US" altLang="zh-TW" sz="2000">
                <a:latin typeface="+mn-lt"/>
                <a:ea typeface="+mn-ea"/>
                <a:cs typeface="+mn-ea"/>
                <a:sym typeface="+mn-lt"/>
              </a:rPr>
              <a:t>,</a:t>
            </a:r>
            <a:r>
              <a:rPr lang="zh-TW" altLang="en-US" sz="2000">
                <a:latin typeface="+mn-lt"/>
                <a:ea typeface="+mn-ea"/>
                <a:cs typeface="+mn-ea"/>
                <a:sym typeface="+mn-lt"/>
              </a:rPr>
              <a:t>其第二大要素机器所关联的事务就是我们这里要说的</a:t>
            </a:r>
            <a:r>
              <a:rPr lang="en-US" altLang="zh-TW" sz="2000">
                <a:latin typeface="+mn-lt"/>
                <a:ea typeface="+mn-ea"/>
                <a:cs typeface="+mn-ea"/>
                <a:sym typeface="+mn-lt"/>
              </a:rPr>
              <a:t>ME</a:t>
            </a:r>
            <a:r>
              <a:rPr lang="zh-TW" altLang="en-US" sz="2000">
                <a:latin typeface="+mn-lt"/>
                <a:ea typeface="+mn-ea"/>
                <a:cs typeface="+mn-ea"/>
                <a:sym typeface="+mn-lt"/>
              </a:rPr>
              <a:t>的事务</a:t>
            </a:r>
            <a:r>
              <a:rPr lang="en-US" altLang="zh-TW" sz="2000">
                <a:latin typeface="+mn-lt"/>
                <a:ea typeface="+mn-ea"/>
                <a:cs typeface="+mn-ea"/>
                <a:sym typeface="+mn-lt"/>
              </a:rPr>
              <a:t>.</a:t>
            </a:r>
            <a:r>
              <a:rPr lang="zh-TW" altLang="en-US" sz="2000">
                <a:latin typeface="+mn-lt"/>
                <a:ea typeface="+mn-ea"/>
                <a:cs typeface="+mn-ea"/>
                <a:sym typeface="+mn-lt"/>
              </a:rPr>
              <a:t>它主要包括的硬件有</a:t>
            </a:r>
            <a:r>
              <a:rPr lang="en-US" altLang="zh-TW" sz="2000">
                <a:latin typeface="+mn-lt"/>
                <a:ea typeface="+mn-ea"/>
                <a:cs typeface="+mn-ea"/>
                <a:sym typeface="+mn-lt"/>
              </a:rPr>
              <a:t>:</a:t>
            </a:r>
          </a:p>
          <a:p>
            <a:pPr eaLnBrk="1" hangingPunct="1">
              <a:lnSpc>
                <a:spcPct val="120000"/>
              </a:lnSpc>
              <a:buFontTx/>
              <a:buBlip>
                <a:blip r:embed="rId3"/>
              </a:buBlip>
              <a:defRPr/>
            </a:pPr>
            <a:r>
              <a:rPr lang="zh-TW" altLang="en-US" sz="2000">
                <a:latin typeface="+mn-lt"/>
                <a:ea typeface="+mn-ea"/>
                <a:cs typeface="+mn-ea"/>
                <a:sym typeface="+mn-lt"/>
              </a:rPr>
              <a:t>机器类</a:t>
            </a:r>
            <a:r>
              <a:rPr lang="en-US" altLang="zh-TW" sz="2000">
                <a:latin typeface="+mn-lt"/>
                <a:ea typeface="+mn-ea"/>
                <a:cs typeface="+mn-ea"/>
                <a:sym typeface="+mn-lt"/>
              </a:rPr>
              <a:t>,</a:t>
            </a:r>
            <a:r>
              <a:rPr lang="zh-TW" altLang="en-US" sz="2000">
                <a:latin typeface="+mn-lt"/>
                <a:ea typeface="+mn-ea"/>
                <a:cs typeface="+mn-ea"/>
                <a:sym typeface="+mn-lt"/>
              </a:rPr>
              <a:t>如</a:t>
            </a:r>
            <a:r>
              <a:rPr lang="en-US" altLang="zh-TW" sz="2000">
                <a:latin typeface="+mn-lt"/>
                <a:ea typeface="+mn-ea"/>
                <a:cs typeface="+mn-ea"/>
                <a:sym typeface="+mn-lt"/>
              </a:rPr>
              <a:t>:</a:t>
            </a:r>
            <a:r>
              <a:rPr lang="zh-TW" altLang="en-US" sz="2000">
                <a:latin typeface="+mn-lt"/>
                <a:ea typeface="+mn-ea"/>
                <a:cs typeface="+mn-ea"/>
                <a:sym typeface="+mn-lt"/>
              </a:rPr>
              <a:t>车床</a:t>
            </a:r>
            <a:r>
              <a:rPr lang="en-US" altLang="zh-TW" sz="2000">
                <a:latin typeface="+mn-lt"/>
                <a:ea typeface="+mn-ea"/>
                <a:cs typeface="+mn-ea"/>
                <a:sym typeface="+mn-lt"/>
              </a:rPr>
              <a:t>`</a:t>
            </a:r>
            <a:r>
              <a:rPr lang="zh-TW" altLang="en-US" sz="2000">
                <a:latin typeface="+mn-lt"/>
                <a:ea typeface="+mn-ea"/>
                <a:cs typeface="+mn-ea"/>
                <a:sym typeface="+mn-lt"/>
              </a:rPr>
              <a:t>焊锡机</a:t>
            </a:r>
            <a:r>
              <a:rPr lang="en-US" altLang="zh-TW" sz="2000">
                <a:latin typeface="+mn-lt"/>
                <a:ea typeface="+mn-ea"/>
                <a:cs typeface="+mn-ea"/>
                <a:sym typeface="+mn-lt"/>
              </a:rPr>
              <a:t>`</a:t>
            </a:r>
            <a:r>
              <a:rPr lang="zh-TW" altLang="en-US" sz="2000">
                <a:latin typeface="+mn-lt"/>
                <a:ea typeface="+mn-ea"/>
                <a:cs typeface="+mn-ea"/>
                <a:sym typeface="+mn-lt"/>
              </a:rPr>
              <a:t>注塑机等</a:t>
            </a:r>
            <a:r>
              <a:rPr lang="en-US" altLang="zh-TW" sz="2000">
                <a:latin typeface="+mn-lt"/>
                <a:ea typeface="+mn-ea"/>
                <a:cs typeface="+mn-ea"/>
                <a:sym typeface="+mn-lt"/>
              </a:rPr>
              <a:t>;</a:t>
            </a:r>
          </a:p>
          <a:p>
            <a:pPr eaLnBrk="1" hangingPunct="1">
              <a:lnSpc>
                <a:spcPct val="120000"/>
              </a:lnSpc>
              <a:buFontTx/>
              <a:buBlip>
                <a:blip r:embed="rId3"/>
              </a:buBlip>
              <a:defRPr/>
            </a:pPr>
            <a:r>
              <a:rPr lang="zh-TW" altLang="en-US" sz="2000">
                <a:latin typeface="+mn-lt"/>
                <a:ea typeface="+mn-ea"/>
                <a:cs typeface="+mn-ea"/>
                <a:sym typeface="+mn-lt"/>
              </a:rPr>
              <a:t>设备类</a:t>
            </a:r>
            <a:r>
              <a:rPr lang="en-US" altLang="zh-TW" sz="2000">
                <a:latin typeface="+mn-lt"/>
                <a:ea typeface="+mn-ea"/>
                <a:cs typeface="+mn-ea"/>
                <a:sym typeface="+mn-lt"/>
              </a:rPr>
              <a:t>,</a:t>
            </a:r>
            <a:r>
              <a:rPr lang="zh-TW" altLang="en-US" sz="2000">
                <a:latin typeface="+mn-lt"/>
                <a:ea typeface="+mn-ea"/>
                <a:cs typeface="+mn-ea"/>
                <a:sym typeface="+mn-lt"/>
              </a:rPr>
              <a:t>如</a:t>
            </a:r>
            <a:r>
              <a:rPr lang="en-US" altLang="zh-TW" sz="2000">
                <a:latin typeface="+mn-lt"/>
                <a:ea typeface="+mn-ea"/>
                <a:cs typeface="+mn-ea"/>
                <a:sym typeface="+mn-lt"/>
              </a:rPr>
              <a:t>:</a:t>
            </a:r>
            <a:r>
              <a:rPr lang="zh-TW" altLang="en-US" sz="2000">
                <a:latin typeface="+mn-lt"/>
                <a:ea typeface="+mn-ea"/>
                <a:cs typeface="+mn-ea"/>
                <a:sym typeface="+mn-lt"/>
              </a:rPr>
              <a:t>生产线</a:t>
            </a:r>
            <a:r>
              <a:rPr lang="en-US" altLang="zh-TW" sz="2000">
                <a:latin typeface="+mn-lt"/>
                <a:ea typeface="+mn-ea"/>
                <a:cs typeface="+mn-ea"/>
                <a:sym typeface="+mn-lt"/>
              </a:rPr>
              <a:t>`</a:t>
            </a:r>
            <a:r>
              <a:rPr lang="zh-TW" altLang="en-US" sz="2000">
                <a:latin typeface="+mn-lt"/>
                <a:ea typeface="+mn-ea"/>
                <a:cs typeface="+mn-ea"/>
                <a:sym typeface="+mn-lt"/>
              </a:rPr>
              <a:t>工作台</a:t>
            </a:r>
            <a:r>
              <a:rPr lang="en-US" altLang="zh-TW" sz="2000">
                <a:latin typeface="+mn-lt"/>
                <a:ea typeface="+mn-ea"/>
                <a:cs typeface="+mn-ea"/>
                <a:sym typeface="+mn-lt"/>
              </a:rPr>
              <a:t>`</a:t>
            </a:r>
            <a:r>
              <a:rPr lang="zh-TW" altLang="en-US" sz="2000">
                <a:latin typeface="+mn-lt"/>
                <a:ea typeface="+mn-ea"/>
                <a:cs typeface="+mn-ea"/>
                <a:sym typeface="+mn-lt"/>
              </a:rPr>
              <a:t>升降机等</a:t>
            </a:r>
            <a:r>
              <a:rPr lang="en-US" altLang="zh-TW" sz="2000">
                <a:latin typeface="+mn-lt"/>
                <a:ea typeface="+mn-ea"/>
                <a:cs typeface="+mn-ea"/>
                <a:sym typeface="+mn-lt"/>
              </a:rPr>
              <a:t>;</a:t>
            </a:r>
          </a:p>
          <a:p>
            <a:pPr eaLnBrk="1" hangingPunct="1">
              <a:lnSpc>
                <a:spcPct val="120000"/>
              </a:lnSpc>
              <a:buFontTx/>
              <a:buBlip>
                <a:blip r:embed="rId3"/>
              </a:buBlip>
              <a:defRPr/>
            </a:pPr>
            <a:r>
              <a:rPr lang="zh-TW" altLang="en-US" sz="2000">
                <a:latin typeface="+mn-lt"/>
                <a:ea typeface="+mn-ea"/>
                <a:cs typeface="+mn-ea"/>
                <a:sym typeface="+mn-lt"/>
              </a:rPr>
              <a:t>仪器类</a:t>
            </a:r>
            <a:r>
              <a:rPr lang="en-US" altLang="zh-TW" sz="2000">
                <a:latin typeface="+mn-lt"/>
                <a:ea typeface="+mn-ea"/>
                <a:cs typeface="+mn-ea"/>
                <a:sym typeface="+mn-lt"/>
              </a:rPr>
              <a:t>,</a:t>
            </a:r>
            <a:r>
              <a:rPr lang="zh-TW" altLang="en-US" sz="2000">
                <a:latin typeface="+mn-lt"/>
                <a:ea typeface="+mn-ea"/>
                <a:cs typeface="+mn-ea"/>
                <a:sym typeface="+mn-lt"/>
              </a:rPr>
              <a:t>如</a:t>
            </a:r>
            <a:r>
              <a:rPr lang="en-US" altLang="zh-TW" sz="2000">
                <a:latin typeface="+mn-lt"/>
                <a:ea typeface="+mn-ea"/>
                <a:cs typeface="+mn-ea"/>
                <a:sym typeface="+mn-lt"/>
              </a:rPr>
              <a:t>:</a:t>
            </a:r>
            <a:r>
              <a:rPr lang="zh-TW" altLang="en-US" sz="2000">
                <a:latin typeface="+mn-lt"/>
                <a:ea typeface="+mn-ea"/>
                <a:cs typeface="+mn-ea"/>
                <a:sym typeface="+mn-lt"/>
              </a:rPr>
              <a:t>电压表</a:t>
            </a:r>
            <a:r>
              <a:rPr lang="en-US" altLang="zh-TW" sz="2000">
                <a:latin typeface="+mn-lt"/>
                <a:ea typeface="+mn-ea"/>
                <a:cs typeface="+mn-ea"/>
                <a:sym typeface="+mn-lt"/>
              </a:rPr>
              <a:t>`</a:t>
            </a:r>
            <a:r>
              <a:rPr lang="zh-TW" altLang="en-US" sz="2000">
                <a:latin typeface="+mn-lt"/>
                <a:ea typeface="+mn-ea"/>
                <a:cs typeface="+mn-ea"/>
                <a:sym typeface="+mn-lt"/>
              </a:rPr>
              <a:t>失真仪</a:t>
            </a:r>
            <a:r>
              <a:rPr lang="en-US" altLang="zh-TW" sz="2000">
                <a:latin typeface="+mn-lt"/>
                <a:ea typeface="+mn-ea"/>
                <a:cs typeface="+mn-ea"/>
                <a:sym typeface="+mn-lt"/>
              </a:rPr>
              <a:t>`</a:t>
            </a:r>
            <a:r>
              <a:rPr lang="zh-TW" altLang="en-US" sz="2000">
                <a:latin typeface="+mn-lt"/>
                <a:ea typeface="+mn-ea"/>
                <a:cs typeface="+mn-ea"/>
                <a:sym typeface="+mn-lt"/>
              </a:rPr>
              <a:t>万能表等</a:t>
            </a:r>
            <a:r>
              <a:rPr lang="en-US" altLang="zh-TW" sz="2000">
                <a:latin typeface="+mn-lt"/>
                <a:ea typeface="+mn-ea"/>
                <a:cs typeface="+mn-ea"/>
                <a:sym typeface="+mn-lt"/>
              </a:rPr>
              <a:t>;</a:t>
            </a:r>
          </a:p>
          <a:p>
            <a:pPr eaLnBrk="1" hangingPunct="1">
              <a:lnSpc>
                <a:spcPct val="120000"/>
              </a:lnSpc>
              <a:buFontTx/>
              <a:buBlip>
                <a:blip r:embed="rId3"/>
              </a:buBlip>
              <a:defRPr/>
            </a:pPr>
            <a:r>
              <a:rPr lang="zh-TW" altLang="en-US" sz="2000">
                <a:latin typeface="+mn-lt"/>
                <a:ea typeface="+mn-ea"/>
                <a:cs typeface="+mn-ea"/>
                <a:sym typeface="+mn-lt"/>
              </a:rPr>
              <a:t>工具类</a:t>
            </a:r>
            <a:r>
              <a:rPr lang="en-US" altLang="zh-TW" sz="2000">
                <a:latin typeface="+mn-lt"/>
                <a:ea typeface="+mn-ea"/>
                <a:cs typeface="+mn-ea"/>
                <a:sym typeface="+mn-lt"/>
              </a:rPr>
              <a:t>,</a:t>
            </a:r>
            <a:r>
              <a:rPr lang="zh-TW" altLang="en-US" sz="2000">
                <a:latin typeface="+mn-lt"/>
                <a:ea typeface="+mn-ea"/>
                <a:cs typeface="+mn-ea"/>
                <a:sym typeface="+mn-lt"/>
              </a:rPr>
              <a:t>如</a:t>
            </a:r>
            <a:r>
              <a:rPr lang="en-US" altLang="zh-TW" sz="2000">
                <a:latin typeface="+mn-lt"/>
                <a:ea typeface="+mn-ea"/>
                <a:cs typeface="+mn-ea"/>
                <a:sym typeface="+mn-lt"/>
              </a:rPr>
              <a:t>:</a:t>
            </a:r>
            <a:r>
              <a:rPr lang="zh-TW" altLang="en-US" sz="2000">
                <a:latin typeface="+mn-lt"/>
                <a:ea typeface="+mn-ea"/>
                <a:cs typeface="+mn-ea"/>
                <a:sym typeface="+mn-lt"/>
              </a:rPr>
              <a:t>风枪</a:t>
            </a:r>
            <a:r>
              <a:rPr lang="en-US" altLang="zh-TW" sz="2000">
                <a:latin typeface="+mn-lt"/>
                <a:ea typeface="+mn-ea"/>
                <a:cs typeface="+mn-ea"/>
                <a:sym typeface="+mn-lt"/>
              </a:rPr>
              <a:t>`</a:t>
            </a:r>
            <a:r>
              <a:rPr lang="zh-TW" altLang="en-US" sz="2000">
                <a:latin typeface="+mn-lt"/>
                <a:ea typeface="+mn-ea"/>
                <a:cs typeface="+mn-ea"/>
                <a:sym typeface="+mn-lt"/>
              </a:rPr>
              <a:t>电烙铁</a:t>
            </a:r>
            <a:r>
              <a:rPr lang="en-US" altLang="zh-TW" sz="2000">
                <a:latin typeface="+mn-lt"/>
                <a:ea typeface="+mn-ea"/>
                <a:cs typeface="+mn-ea"/>
                <a:sym typeface="+mn-lt"/>
              </a:rPr>
              <a:t>`</a:t>
            </a:r>
            <a:r>
              <a:rPr lang="zh-TW" altLang="en-US" sz="2000">
                <a:latin typeface="+mn-lt"/>
                <a:ea typeface="+mn-ea"/>
                <a:cs typeface="+mn-ea"/>
                <a:sym typeface="+mn-lt"/>
              </a:rPr>
              <a:t>剪刀等</a:t>
            </a:r>
            <a:r>
              <a:rPr lang="en-US" altLang="zh-TW" sz="2000">
                <a:latin typeface="+mn-lt"/>
                <a:ea typeface="+mn-ea"/>
                <a:cs typeface="+mn-ea"/>
                <a:sym typeface="+mn-lt"/>
              </a:rPr>
              <a:t>;</a:t>
            </a:r>
          </a:p>
          <a:p>
            <a:pPr eaLnBrk="1" hangingPunct="1">
              <a:lnSpc>
                <a:spcPct val="120000"/>
              </a:lnSpc>
              <a:buFontTx/>
              <a:buBlip>
                <a:blip r:embed="rId3"/>
              </a:buBlip>
              <a:defRPr/>
            </a:pPr>
            <a:r>
              <a:rPr lang="zh-TW" altLang="en-US" sz="2000">
                <a:latin typeface="+mn-lt"/>
                <a:ea typeface="+mn-ea"/>
                <a:cs typeface="+mn-ea"/>
                <a:sym typeface="+mn-lt"/>
              </a:rPr>
              <a:t>模型类</a:t>
            </a:r>
            <a:r>
              <a:rPr lang="en-US" altLang="zh-TW" sz="2000">
                <a:latin typeface="+mn-lt"/>
                <a:ea typeface="+mn-ea"/>
                <a:cs typeface="+mn-ea"/>
                <a:sym typeface="+mn-lt"/>
              </a:rPr>
              <a:t>,</a:t>
            </a:r>
            <a:r>
              <a:rPr lang="zh-TW" altLang="en-US" sz="2000">
                <a:latin typeface="+mn-lt"/>
                <a:ea typeface="+mn-ea"/>
                <a:cs typeface="+mn-ea"/>
                <a:sym typeface="+mn-lt"/>
              </a:rPr>
              <a:t>如</a:t>
            </a:r>
            <a:r>
              <a:rPr lang="en-US" altLang="zh-TW" sz="2000">
                <a:latin typeface="+mn-lt"/>
                <a:ea typeface="+mn-ea"/>
                <a:cs typeface="+mn-ea"/>
                <a:sym typeface="+mn-lt"/>
              </a:rPr>
              <a:t>:</a:t>
            </a:r>
            <a:r>
              <a:rPr lang="zh-TW" altLang="en-US" sz="2000">
                <a:latin typeface="+mn-lt"/>
                <a:ea typeface="+mn-ea"/>
                <a:cs typeface="+mn-ea"/>
                <a:sym typeface="+mn-lt"/>
              </a:rPr>
              <a:t>五金件模型</a:t>
            </a:r>
            <a:r>
              <a:rPr lang="en-US" altLang="zh-TW" sz="2000">
                <a:latin typeface="+mn-lt"/>
                <a:ea typeface="+mn-ea"/>
                <a:cs typeface="+mn-ea"/>
                <a:sym typeface="+mn-lt"/>
              </a:rPr>
              <a:t>`</a:t>
            </a:r>
            <a:r>
              <a:rPr lang="zh-TW" altLang="en-US" sz="2000">
                <a:latin typeface="+mn-lt"/>
                <a:ea typeface="+mn-ea"/>
                <a:cs typeface="+mn-ea"/>
                <a:sym typeface="+mn-lt"/>
              </a:rPr>
              <a:t>塑料件模型等</a:t>
            </a:r>
            <a:r>
              <a:rPr lang="en-US" altLang="zh-TW" sz="2000">
                <a:latin typeface="+mn-lt"/>
                <a:ea typeface="+mn-ea"/>
                <a:cs typeface="+mn-ea"/>
                <a:sym typeface="+mn-lt"/>
              </a:rPr>
              <a:t>;</a:t>
            </a:r>
          </a:p>
          <a:p>
            <a:pPr eaLnBrk="1" hangingPunct="1">
              <a:lnSpc>
                <a:spcPct val="120000"/>
              </a:lnSpc>
              <a:buFontTx/>
              <a:buBlip>
                <a:blip r:embed="rId3"/>
              </a:buBlip>
              <a:defRPr/>
            </a:pPr>
            <a:r>
              <a:rPr lang="zh-TW" altLang="en-US" sz="2000">
                <a:latin typeface="+mn-lt"/>
                <a:ea typeface="+mn-ea"/>
                <a:cs typeface="+mn-ea"/>
                <a:sym typeface="+mn-lt"/>
              </a:rPr>
              <a:t>治具类</a:t>
            </a:r>
            <a:r>
              <a:rPr lang="en-US" altLang="zh-TW" sz="2000">
                <a:latin typeface="+mn-lt"/>
                <a:ea typeface="+mn-ea"/>
                <a:cs typeface="+mn-ea"/>
                <a:sym typeface="+mn-lt"/>
              </a:rPr>
              <a:t>,</a:t>
            </a:r>
            <a:r>
              <a:rPr lang="zh-TW" altLang="en-US" sz="2000">
                <a:latin typeface="+mn-lt"/>
                <a:ea typeface="+mn-ea"/>
                <a:cs typeface="+mn-ea"/>
                <a:sym typeface="+mn-lt"/>
              </a:rPr>
              <a:t>如</a:t>
            </a:r>
            <a:r>
              <a:rPr lang="en-US" altLang="zh-TW" sz="2000">
                <a:latin typeface="+mn-lt"/>
                <a:ea typeface="+mn-ea"/>
                <a:cs typeface="+mn-ea"/>
                <a:sym typeface="+mn-lt"/>
              </a:rPr>
              <a:t>:</a:t>
            </a:r>
            <a:r>
              <a:rPr lang="zh-TW" altLang="en-US" sz="2000">
                <a:latin typeface="+mn-lt"/>
                <a:ea typeface="+mn-ea"/>
                <a:cs typeface="+mn-ea"/>
                <a:sym typeface="+mn-lt"/>
              </a:rPr>
              <a:t>测试机架</a:t>
            </a:r>
            <a:r>
              <a:rPr lang="en-US" altLang="zh-TW" sz="2000">
                <a:latin typeface="+mn-lt"/>
                <a:ea typeface="+mn-ea"/>
                <a:cs typeface="+mn-ea"/>
                <a:sym typeface="+mn-lt"/>
              </a:rPr>
              <a:t>1</a:t>
            </a:r>
            <a:r>
              <a:rPr lang="zh-TW" altLang="en-US" sz="2000">
                <a:latin typeface="+mn-lt"/>
                <a:ea typeface="+mn-ea"/>
                <a:cs typeface="+mn-ea"/>
                <a:sym typeface="+mn-lt"/>
              </a:rPr>
              <a:t>垫板</a:t>
            </a:r>
            <a:r>
              <a:rPr lang="en-US" altLang="zh-TW" sz="2000">
                <a:latin typeface="+mn-lt"/>
                <a:ea typeface="+mn-ea"/>
                <a:cs typeface="+mn-ea"/>
                <a:sym typeface="+mn-lt"/>
              </a:rPr>
              <a:t>`</a:t>
            </a:r>
            <a:r>
              <a:rPr lang="zh-TW" altLang="en-US" sz="2000">
                <a:latin typeface="+mn-lt"/>
                <a:ea typeface="+mn-ea"/>
                <a:cs typeface="+mn-ea"/>
                <a:sym typeface="+mn-lt"/>
              </a:rPr>
              <a:t>防护板等</a:t>
            </a:r>
            <a:r>
              <a:rPr lang="en-US" altLang="zh-TW" sz="2000">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   </a:t>
            </a:r>
            <a:r>
              <a:rPr lang="zh-TW" altLang="en-US" sz="2000">
                <a:latin typeface="+mn-lt"/>
                <a:ea typeface="+mn-ea"/>
                <a:cs typeface="+mn-ea"/>
                <a:sym typeface="+mn-lt"/>
              </a:rPr>
              <a:t>这些东西都是看得见的实实在在的物品</a:t>
            </a:r>
            <a:r>
              <a:rPr lang="en-US" altLang="zh-TW" sz="2000">
                <a:latin typeface="+mn-lt"/>
                <a:ea typeface="+mn-ea"/>
                <a:cs typeface="+mn-ea"/>
                <a:sym typeface="+mn-lt"/>
              </a:rPr>
              <a:t>,</a:t>
            </a:r>
            <a:r>
              <a:rPr lang="zh-TW" altLang="en-US" sz="2000">
                <a:latin typeface="+mn-lt"/>
                <a:ea typeface="+mn-ea"/>
                <a:cs typeface="+mn-ea"/>
                <a:sym typeface="+mn-lt"/>
              </a:rPr>
              <a:t>我们把它们统称为生产硬件</a:t>
            </a:r>
            <a:r>
              <a:rPr lang="en-US" altLang="zh-TW" sz="2000">
                <a:latin typeface="+mn-lt"/>
                <a:ea typeface="+mn-ea"/>
                <a:cs typeface="+mn-ea"/>
                <a:sym typeface="+mn-lt"/>
              </a:rPr>
              <a:t>,</a:t>
            </a:r>
            <a:r>
              <a:rPr lang="zh-TW" altLang="en-US" sz="2000">
                <a:latin typeface="+mn-lt"/>
                <a:ea typeface="+mn-ea"/>
                <a:cs typeface="+mn-ea"/>
                <a:sym typeface="+mn-lt"/>
              </a:rPr>
              <a:t>而管理和控制这类硬件的部门或人员就是</a:t>
            </a:r>
            <a:r>
              <a:rPr lang="en-US" altLang="zh-TW" sz="2000">
                <a:latin typeface="+mn-lt"/>
                <a:ea typeface="+mn-ea"/>
                <a:cs typeface="+mn-ea"/>
                <a:sym typeface="+mn-lt"/>
              </a:rPr>
              <a:t>ME.</a:t>
            </a:r>
          </a:p>
          <a:p>
            <a:pPr eaLnBrk="1" hangingPunct="1">
              <a:lnSpc>
                <a:spcPct val="120000"/>
              </a:lnSpc>
              <a:defRPr/>
            </a:pPr>
            <a:r>
              <a:rPr lang="en-US" altLang="zh-TW" sz="2000">
                <a:latin typeface="+mn-lt"/>
                <a:ea typeface="+mn-ea"/>
                <a:cs typeface="+mn-ea"/>
                <a:sym typeface="+mn-lt"/>
              </a:rPr>
              <a:t>   </a:t>
            </a:r>
            <a:r>
              <a:rPr lang="zh-TW" altLang="en-US" sz="2000">
                <a:latin typeface="+mn-lt"/>
                <a:ea typeface="+mn-ea"/>
                <a:cs typeface="+mn-ea"/>
                <a:sym typeface="+mn-lt"/>
              </a:rPr>
              <a:t>与</a:t>
            </a:r>
            <a:r>
              <a:rPr lang="en-US" altLang="zh-TW" sz="2000">
                <a:latin typeface="+mn-lt"/>
                <a:ea typeface="+mn-ea"/>
                <a:cs typeface="+mn-ea"/>
                <a:sym typeface="+mn-lt"/>
              </a:rPr>
              <a:t>PE</a:t>
            </a:r>
            <a:r>
              <a:rPr lang="zh-TW" altLang="en-US" sz="2000">
                <a:latin typeface="+mn-lt"/>
                <a:ea typeface="+mn-ea"/>
                <a:cs typeface="+mn-ea"/>
                <a:sym typeface="+mn-lt"/>
              </a:rPr>
              <a:t>的解释差不多</a:t>
            </a:r>
            <a:r>
              <a:rPr lang="en-US" altLang="zh-TW" sz="2000">
                <a:latin typeface="+mn-lt"/>
                <a:ea typeface="+mn-ea"/>
                <a:cs typeface="+mn-ea"/>
                <a:sym typeface="+mn-lt"/>
              </a:rPr>
              <a:t>,ME</a:t>
            </a:r>
            <a:r>
              <a:rPr lang="zh-TW" altLang="en-US" sz="2000">
                <a:latin typeface="+mn-lt"/>
                <a:ea typeface="+mn-ea"/>
                <a:cs typeface="+mn-ea"/>
                <a:sym typeface="+mn-lt"/>
              </a:rPr>
              <a:t>也是可以这样解释的</a:t>
            </a:r>
            <a:r>
              <a:rPr lang="en-US" altLang="zh-TW" sz="2000">
                <a:latin typeface="+mn-lt"/>
                <a:ea typeface="+mn-ea"/>
                <a:cs typeface="+mn-ea"/>
                <a:sym typeface="+mn-lt"/>
              </a:rPr>
              <a:t>.</a:t>
            </a:r>
            <a:r>
              <a:rPr lang="zh-TW" altLang="en-US" sz="2000">
                <a:latin typeface="+mn-lt"/>
                <a:ea typeface="+mn-ea"/>
                <a:cs typeface="+mn-ea"/>
                <a:sym typeface="+mn-lt"/>
              </a:rPr>
              <a:t>如果针对部门或班组时</a:t>
            </a:r>
            <a:r>
              <a:rPr lang="en-US" altLang="zh-TW" sz="2000">
                <a:latin typeface="+mn-lt"/>
                <a:ea typeface="+mn-ea"/>
                <a:cs typeface="+mn-ea"/>
                <a:sym typeface="+mn-lt"/>
              </a:rPr>
              <a:t>:</a:t>
            </a:r>
          </a:p>
        </p:txBody>
      </p:sp>
      <p:sp>
        <p:nvSpPr>
          <p:cNvPr id="5" name="文本框 4">
            <a:extLst>
              <a:ext uri="{FF2B5EF4-FFF2-40B4-BE49-F238E27FC236}">
                <a16:creationId xmlns:a16="http://schemas.microsoft.com/office/drawing/2014/main" id="{491B614A-3C1A-4D7F-BE75-C50BA7CEDE14}"/>
              </a:ext>
            </a:extLst>
          </p:cNvPr>
          <p:cNvSpPr txBox="1"/>
          <p:nvPr/>
        </p:nvSpPr>
        <p:spPr>
          <a:xfrm>
            <a:off x="3422043" y="180798"/>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1    </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管理生产硬件的</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ME</a:t>
            </a:r>
            <a:endParaRPr lang="zh-CN" altLang="en-US" sz="3600" b="1" dirty="0">
              <a:gradFill flip="none" rotWithShape="1">
                <a:gsLst>
                  <a:gs pos="0">
                    <a:srgbClr val="04B5EC"/>
                  </a:gs>
                  <a:gs pos="100000">
                    <a:srgbClr val="00C88A"/>
                  </a:gs>
                </a:gsLst>
                <a:lin ang="0" scaled="1"/>
                <a:tileRect/>
              </a:gradFill>
              <a:latin typeface="+mn-lt"/>
              <a:ea typeface="+mn-ea"/>
              <a:cs typeface="+mn-ea"/>
              <a:sym typeface="+mn-lt"/>
            </a:endParaRP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938" name="Text Box 2">
            <a:extLst>
              <a:ext uri="{FF2B5EF4-FFF2-40B4-BE49-F238E27FC236}">
                <a16:creationId xmlns:a16="http://schemas.microsoft.com/office/drawing/2014/main" id="{D1B5BFB0-BA40-447D-8344-91A45EA9E691}"/>
              </a:ext>
            </a:extLst>
          </p:cNvPr>
          <p:cNvSpPr txBox="1">
            <a:spLocks noChangeArrowheads="1"/>
          </p:cNvSpPr>
          <p:nvPr/>
        </p:nvSpPr>
        <p:spPr bwMode="auto">
          <a:xfrm>
            <a:off x="1625600" y="1584325"/>
            <a:ext cx="13681075" cy="19478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a:latin typeface="+mn-lt"/>
                <a:ea typeface="+mn-ea"/>
                <a:cs typeface="+mn-ea"/>
                <a:sym typeface="+mn-lt"/>
              </a:rPr>
              <a:t>ME:Machinery  Engineering</a:t>
            </a:r>
            <a:r>
              <a:rPr lang="zh-TW" altLang="en-US" sz="2000">
                <a:latin typeface="+mn-lt"/>
                <a:ea typeface="+mn-ea"/>
                <a:cs typeface="+mn-ea"/>
                <a:sym typeface="+mn-lt"/>
              </a:rPr>
              <a:t>指机器</a:t>
            </a:r>
            <a:r>
              <a:rPr lang="en-US" altLang="zh-TW" sz="2000">
                <a:latin typeface="+mn-lt"/>
                <a:ea typeface="+mn-ea"/>
                <a:cs typeface="+mn-ea"/>
                <a:sym typeface="+mn-lt"/>
              </a:rPr>
              <a:t>.</a:t>
            </a:r>
            <a:r>
              <a:rPr lang="zh-TW" altLang="en-US" sz="2000">
                <a:latin typeface="+mn-lt"/>
                <a:ea typeface="+mn-ea"/>
                <a:cs typeface="+mn-ea"/>
                <a:sym typeface="+mn-lt"/>
              </a:rPr>
              <a:t>设备工程部门。</a:t>
            </a:r>
          </a:p>
          <a:p>
            <a:pPr eaLnBrk="1" hangingPunct="1">
              <a:lnSpc>
                <a:spcPct val="120000"/>
              </a:lnSpc>
              <a:defRPr/>
            </a:pPr>
            <a:r>
              <a:rPr lang="zh-TW" altLang="en-US" sz="2000">
                <a:latin typeface="+mn-lt"/>
                <a:ea typeface="+mn-ea"/>
                <a:cs typeface="+mn-ea"/>
                <a:sym typeface="+mn-lt"/>
              </a:rPr>
              <a:t>而当针对从事这些工作的人员时：</a:t>
            </a:r>
          </a:p>
          <a:p>
            <a:pPr eaLnBrk="1" hangingPunct="1">
              <a:lnSpc>
                <a:spcPct val="120000"/>
              </a:lnSpc>
              <a:defRPr/>
            </a:pPr>
            <a:r>
              <a:rPr lang="en-US" altLang="zh-TW" sz="2000">
                <a:latin typeface="+mn-lt"/>
                <a:ea typeface="+mn-ea"/>
                <a:cs typeface="+mn-ea"/>
                <a:sym typeface="+mn-lt"/>
              </a:rPr>
              <a:t>ME:Machinery  Engineering</a:t>
            </a:r>
            <a:r>
              <a:rPr lang="zh-TW" altLang="en-US" sz="2000">
                <a:latin typeface="+mn-lt"/>
                <a:ea typeface="+mn-ea"/>
                <a:cs typeface="+mn-ea"/>
                <a:sym typeface="+mn-lt"/>
              </a:rPr>
              <a:t>指机器</a:t>
            </a:r>
            <a:r>
              <a:rPr lang="en-US" altLang="zh-TW" sz="2000">
                <a:latin typeface="+mn-lt"/>
                <a:ea typeface="+mn-ea"/>
                <a:cs typeface="+mn-ea"/>
                <a:sym typeface="+mn-lt"/>
              </a:rPr>
              <a:t>.</a:t>
            </a:r>
            <a:r>
              <a:rPr lang="zh-TW" altLang="en-US" sz="2000">
                <a:latin typeface="+mn-lt"/>
                <a:ea typeface="+mn-ea"/>
                <a:cs typeface="+mn-ea"/>
                <a:sym typeface="+mn-lt"/>
              </a:rPr>
              <a:t>设备工程师或技术人员。</a:t>
            </a:r>
          </a:p>
          <a:p>
            <a:pPr eaLnBrk="1" hangingPunct="1">
              <a:lnSpc>
                <a:spcPct val="120000"/>
              </a:lnSpc>
              <a:defRPr/>
            </a:pPr>
            <a:r>
              <a:rPr lang="zh-TW" altLang="en-US" sz="2000">
                <a:latin typeface="+mn-lt"/>
                <a:ea typeface="+mn-ea"/>
                <a:cs typeface="+mn-ea"/>
                <a:sym typeface="+mn-lt"/>
              </a:rPr>
              <a:t>  与</a:t>
            </a:r>
            <a:r>
              <a:rPr lang="en-US" altLang="zh-TW" sz="2000">
                <a:latin typeface="+mn-lt"/>
                <a:ea typeface="+mn-ea"/>
                <a:cs typeface="+mn-ea"/>
                <a:sym typeface="+mn-lt"/>
              </a:rPr>
              <a:t>PE</a:t>
            </a:r>
            <a:r>
              <a:rPr lang="zh-TW" altLang="en-US" sz="2000">
                <a:latin typeface="+mn-lt"/>
                <a:ea typeface="+mn-ea"/>
                <a:cs typeface="+mn-ea"/>
                <a:sym typeface="+mn-lt"/>
              </a:rPr>
              <a:t>不同，</a:t>
            </a:r>
            <a:r>
              <a:rPr lang="en-US" altLang="zh-TW" sz="2000">
                <a:latin typeface="+mn-lt"/>
                <a:ea typeface="+mn-ea"/>
                <a:cs typeface="+mn-ea"/>
                <a:sym typeface="+mn-lt"/>
              </a:rPr>
              <a:t>ME</a:t>
            </a:r>
            <a:r>
              <a:rPr lang="zh-TW" altLang="en-US" sz="2000">
                <a:latin typeface="+mn-lt"/>
                <a:ea typeface="+mn-ea"/>
                <a:cs typeface="+mn-ea"/>
                <a:sym typeface="+mn-lt"/>
              </a:rPr>
              <a:t>很少有指某种状态，这大概 是因为还没有形成这样的习惯吧</a:t>
            </a:r>
            <a:r>
              <a:rPr lang="en-US" altLang="zh-TW" sz="2000">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ME</a:t>
            </a:r>
            <a:r>
              <a:rPr lang="zh-TW" altLang="en-US" sz="2000">
                <a:latin typeface="+mn-lt"/>
                <a:ea typeface="+mn-ea"/>
                <a:cs typeface="+mn-ea"/>
                <a:sym typeface="+mn-lt"/>
              </a:rPr>
              <a:t>肩负着生产的半壁江山：</a:t>
            </a:r>
          </a:p>
        </p:txBody>
      </p:sp>
      <p:sp>
        <p:nvSpPr>
          <p:cNvPr id="158723" name="Oval 3">
            <a:extLst>
              <a:ext uri="{FF2B5EF4-FFF2-40B4-BE49-F238E27FC236}">
                <a16:creationId xmlns:a16="http://schemas.microsoft.com/office/drawing/2014/main" id="{CEBC9D24-6143-4D76-B9C6-1CA72E913B18}"/>
              </a:ext>
            </a:extLst>
          </p:cNvPr>
          <p:cNvSpPr>
            <a:spLocks noChangeArrowheads="1"/>
          </p:cNvSpPr>
          <p:nvPr/>
        </p:nvSpPr>
        <p:spPr bwMode="auto">
          <a:xfrm>
            <a:off x="6383338" y="4264025"/>
            <a:ext cx="1824037" cy="145732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生产</a:t>
            </a:r>
          </a:p>
        </p:txBody>
      </p:sp>
      <p:sp>
        <p:nvSpPr>
          <p:cNvPr id="158724" name="Rectangle 4">
            <a:extLst>
              <a:ext uri="{FF2B5EF4-FFF2-40B4-BE49-F238E27FC236}">
                <a16:creationId xmlns:a16="http://schemas.microsoft.com/office/drawing/2014/main" id="{74DD8BF3-405C-42F4-BD23-D65D92E7AF3D}"/>
              </a:ext>
            </a:extLst>
          </p:cNvPr>
          <p:cNvSpPr>
            <a:spLocks noChangeArrowheads="1"/>
          </p:cNvSpPr>
          <p:nvPr/>
        </p:nvSpPr>
        <p:spPr bwMode="auto">
          <a:xfrm>
            <a:off x="1936750" y="5721350"/>
            <a:ext cx="10717213" cy="207963"/>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58725" name="AutoShape 7">
            <a:extLst>
              <a:ext uri="{FF2B5EF4-FFF2-40B4-BE49-F238E27FC236}">
                <a16:creationId xmlns:a16="http://schemas.microsoft.com/office/drawing/2014/main" id="{A2F7A92A-27A9-45DE-A98F-49D866256505}"/>
              </a:ext>
            </a:extLst>
          </p:cNvPr>
          <p:cNvSpPr>
            <a:spLocks noChangeArrowheads="1"/>
          </p:cNvSpPr>
          <p:nvPr/>
        </p:nvSpPr>
        <p:spPr bwMode="auto">
          <a:xfrm>
            <a:off x="2963863" y="7489825"/>
            <a:ext cx="3078162" cy="1455738"/>
          </a:xfrm>
          <a:prstGeom prst="can">
            <a:avLst>
              <a:gd name="adj" fmla="val 25000"/>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ME</a:t>
            </a:r>
          </a:p>
        </p:txBody>
      </p:sp>
      <p:sp>
        <p:nvSpPr>
          <p:cNvPr id="158726" name="AutoShape 8">
            <a:extLst>
              <a:ext uri="{FF2B5EF4-FFF2-40B4-BE49-F238E27FC236}">
                <a16:creationId xmlns:a16="http://schemas.microsoft.com/office/drawing/2014/main" id="{4E997CA0-4A9C-424C-BA88-CC9A5E736B10}"/>
              </a:ext>
            </a:extLst>
          </p:cNvPr>
          <p:cNvSpPr>
            <a:spLocks noChangeArrowheads="1"/>
          </p:cNvSpPr>
          <p:nvPr/>
        </p:nvSpPr>
        <p:spPr bwMode="auto">
          <a:xfrm>
            <a:off x="8777288" y="7385050"/>
            <a:ext cx="3078162" cy="1455738"/>
          </a:xfrm>
          <a:prstGeom prst="can">
            <a:avLst>
              <a:gd name="adj" fmla="val 25000"/>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 </a:t>
            </a:r>
            <a:r>
              <a:rPr lang="zh-TW" altLang="en-US" sz="2000">
                <a:cs typeface="+mn-ea"/>
                <a:sym typeface="+mn-lt"/>
              </a:rPr>
              <a:t>其它人员</a:t>
            </a:r>
          </a:p>
        </p:txBody>
      </p:sp>
      <p:sp>
        <p:nvSpPr>
          <p:cNvPr id="158727" name="AutoShape 9">
            <a:extLst>
              <a:ext uri="{FF2B5EF4-FFF2-40B4-BE49-F238E27FC236}">
                <a16:creationId xmlns:a16="http://schemas.microsoft.com/office/drawing/2014/main" id="{30EC821B-5628-41B0-A89B-A3143D1239C2}"/>
              </a:ext>
            </a:extLst>
          </p:cNvPr>
          <p:cNvSpPr>
            <a:spLocks noChangeArrowheads="1"/>
          </p:cNvSpPr>
          <p:nvPr/>
        </p:nvSpPr>
        <p:spPr bwMode="auto">
          <a:xfrm>
            <a:off x="3419475" y="5929313"/>
            <a:ext cx="2052638" cy="1768475"/>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硬 件</a:t>
            </a:r>
          </a:p>
        </p:txBody>
      </p:sp>
      <p:sp>
        <p:nvSpPr>
          <p:cNvPr id="158728" name="AutoShape 10">
            <a:extLst>
              <a:ext uri="{FF2B5EF4-FFF2-40B4-BE49-F238E27FC236}">
                <a16:creationId xmlns:a16="http://schemas.microsoft.com/office/drawing/2014/main" id="{A785C6A2-29E7-463C-A5D0-36184439218A}"/>
              </a:ext>
            </a:extLst>
          </p:cNvPr>
          <p:cNvSpPr>
            <a:spLocks noChangeArrowheads="1"/>
          </p:cNvSpPr>
          <p:nvPr/>
        </p:nvSpPr>
        <p:spPr bwMode="auto">
          <a:xfrm>
            <a:off x="9347200" y="5929313"/>
            <a:ext cx="1824038" cy="1663700"/>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软件</a:t>
            </a:r>
          </a:p>
        </p:txBody>
      </p:sp>
      <p:sp>
        <p:nvSpPr>
          <p:cNvPr id="9" name="文本框 8">
            <a:extLst>
              <a:ext uri="{FF2B5EF4-FFF2-40B4-BE49-F238E27FC236}">
                <a16:creationId xmlns:a16="http://schemas.microsoft.com/office/drawing/2014/main" id="{20ECEBDB-12B8-4430-A1FD-B24BD452CB56}"/>
              </a:ext>
            </a:extLst>
          </p:cNvPr>
          <p:cNvSpPr txBox="1"/>
          <p:nvPr/>
        </p:nvSpPr>
        <p:spPr>
          <a:xfrm>
            <a:off x="3422043" y="180798"/>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1    </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管理生产硬件的</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ME</a:t>
            </a:r>
            <a:endParaRPr lang="zh-CN" altLang="en-US" sz="3600" b="1" dirty="0">
              <a:gradFill flip="none" rotWithShape="1">
                <a:gsLst>
                  <a:gs pos="0">
                    <a:srgbClr val="04B5EC"/>
                  </a:gs>
                  <a:gs pos="100000">
                    <a:srgbClr val="00C88A"/>
                  </a:gs>
                </a:gsLst>
                <a:lin ang="0" scaled="1"/>
                <a:tileRect/>
              </a:gradFill>
              <a:latin typeface="+mn-lt"/>
              <a:ea typeface="+mn-ea"/>
              <a:cs typeface="+mn-ea"/>
              <a:sym typeface="+mn-lt"/>
            </a:endParaRP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ppt_w</p:attrName>
                                        </p:attrNameLst>
                                      </p:cBhvr>
                                      <p:tavLst>
                                        <p:tav tm="0">
                                          <p:val>
                                            <p:fltVal val="0"/>
                                          </p:val>
                                        </p:tav>
                                        <p:tav tm="100000">
                                          <p:val>
                                            <p:strVal val="#ppt_w"/>
                                          </p:val>
                                        </p:tav>
                                      </p:tavLst>
                                    </p:anim>
                                    <p:anim calcmode="lin" valueType="num">
                                      <p:cBhvr>
                                        <p:cTn id="8" dur="500" fill="hold"/>
                                        <p:tgtEl>
                                          <p:spTgt spid="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962" name="Text Box 2">
            <a:extLst>
              <a:ext uri="{FF2B5EF4-FFF2-40B4-BE49-F238E27FC236}">
                <a16:creationId xmlns:a16="http://schemas.microsoft.com/office/drawing/2014/main" id="{7144ACF2-7A3A-415E-84D0-98CE1C37DE89}"/>
              </a:ext>
            </a:extLst>
          </p:cNvPr>
          <p:cNvSpPr txBox="1">
            <a:spLocks noChangeArrowheads="1"/>
          </p:cNvSpPr>
          <p:nvPr/>
        </p:nvSpPr>
        <p:spPr bwMode="auto">
          <a:xfrm>
            <a:off x="1625600" y="2089150"/>
            <a:ext cx="13681075" cy="2687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a:latin typeface="+mn-lt"/>
                <a:ea typeface="+mn-ea"/>
                <a:cs typeface="+mn-ea"/>
                <a:sym typeface="+mn-lt"/>
              </a:rPr>
              <a:t>1.1  </a:t>
            </a:r>
            <a:r>
              <a:rPr lang="zh-TW" altLang="en-US" sz="2000" b="1">
                <a:latin typeface="+mn-lt"/>
                <a:ea typeface="+mn-ea"/>
                <a:cs typeface="+mn-ea"/>
                <a:sym typeface="+mn-lt"/>
              </a:rPr>
              <a:t>真实的</a:t>
            </a:r>
            <a:r>
              <a:rPr lang="en-US" altLang="zh-TW" sz="2000" b="1">
                <a:latin typeface="+mn-lt"/>
                <a:ea typeface="+mn-ea"/>
                <a:cs typeface="+mn-ea"/>
                <a:sym typeface="+mn-lt"/>
              </a:rPr>
              <a:t>ME</a:t>
            </a:r>
          </a:p>
          <a:p>
            <a:pPr eaLnBrk="1" hangingPunct="1">
              <a:lnSpc>
                <a:spcPct val="120000"/>
              </a:lnSpc>
              <a:defRPr/>
            </a:pPr>
            <a:r>
              <a:rPr lang="en-US" altLang="zh-TW" sz="2000">
                <a:latin typeface="+mn-lt"/>
                <a:ea typeface="+mn-ea"/>
                <a:cs typeface="+mn-ea"/>
                <a:sym typeface="+mn-lt"/>
              </a:rPr>
              <a:t>     </a:t>
            </a:r>
            <a:r>
              <a:rPr lang="zh-TW" altLang="en-US" sz="2000">
                <a:latin typeface="+mn-lt"/>
                <a:ea typeface="+mn-ea"/>
                <a:cs typeface="+mn-ea"/>
                <a:sym typeface="+mn-lt"/>
              </a:rPr>
              <a:t>在以手工操作为主的企业里，</a:t>
            </a:r>
            <a:r>
              <a:rPr lang="en-US" altLang="zh-TW" sz="2000">
                <a:latin typeface="+mn-lt"/>
                <a:ea typeface="+mn-ea"/>
                <a:cs typeface="+mn-ea"/>
                <a:sym typeface="+mn-lt"/>
              </a:rPr>
              <a:t>ME</a:t>
            </a:r>
            <a:r>
              <a:rPr lang="zh-TW" altLang="en-US" sz="2000">
                <a:latin typeface="+mn-lt"/>
                <a:ea typeface="+mn-ea"/>
                <a:cs typeface="+mn-ea"/>
                <a:sym typeface="+mn-lt"/>
              </a:rPr>
              <a:t>的作用是辅助性的，但在以自动化生产为主的企业里，</a:t>
            </a:r>
            <a:r>
              <a:rPr lang="en-US" altLang="zh-TW" sz="2000">
                <a:latin typeface="+mn-lt"/>
                <a:ea typeface="+mn-ea"/>
                <a:cs typeface="+mn-ea"/>
                <a:sym typeface="+mn-lt"/>
              </a:rPr>
              <a:t>ME</a:t>
            </a:r>
            <a:r>
              <a:rPr lang="zh-TW" altLang="en-US" sz="2000">
                <a:latin typeface="+mn-lt"/>
                <a:ea typeface="+mn-ea"/>
                <a:cs typeface="+mn-ea"/>
                <a:sym typeface="+mn-lt"/>
              </a:rPr>
              <a:t>的作用是决定性的。随着科学技术的进步，越来越多的企业正在努力用自动化的机器操作取代人工操作，以实现降低成本，提高质量的目的。所以，</a:t>
            </a:r>
            <a:r>
              <a:rPr lang="en-US" altLang="zh-TW" sz="2000">
                <a:latin typeface="+mn-lt"/>
                <a:ea typeface="+mn-ea"/>
                <a:cs typeface="+mn-ea"/>
                <a:sym typeface="+mn-lt"/>
              </a:rPr>
              <a:t>ME</a:t>
            </a:r>
            <a:r>
              <a:rPr lang="zh-TW" altLang="en-US" sz="2000">
                <a:latin typeface="+mn-lt"/>
                <a:ea typeface="+mn-ea"/>
                <a:cs typeface="+mn-ea"/>
                <a:sym typeface="+mn-lt"/>
              </a:rPr>
              <a:t>的作用将随着时代的变迁而得到逐步加强。</a:t>
            </a:r>
          </a:p>
          <a:p>
            <a:pPr eaLnBrk="1" hangingPunct="1">
              <a:lnSpc>
                <a:spcPct val="120000"/>
              </a:lnSpc>
              <a:defRPr/>
            </a:pPr>
            <a:r>
              <a:rPr lang="zh-TW" altLang="en-US" sz="2000">
                <a:latin typeface="+mn-lt"/>
                <a:ea typeface="+mn-ea"/>
                <a:cs typeface="+mn-ea"/>
                <a:sym typeface="+mn-lt"/>
              </a:rPr>
              <a:t>  相对于人的作业来说，机器的作业效果更显得稳定，因为干扰机器产生可变因素的项目是可以预见并控制的，而预见和控制这些可变因素的能力就是</a:t>
            </a:r>
            <a:r>
              <a:rPr lang="en-US" altLang="zh-TW" sz="2000">
                <a:latin typeface="+mn-lt"/>
                <a:ea typeface="+mn-ea"/>
                <a:cs typeface="+mn-ea"/>
                <a:sym typeface="+mn-lt"/>
              </a:rPr>
              <a:t>ME</a:t>
            </a:r>
            <a:r>
              <a:rPr lang="zh-TW" altLang="en-US" sz="2000">
                <a:latin typeface="+mn-lt"/>
                <a:ea typeface="+mn-ea"/>
                <a:cs typeface="+mn-ea"/>
                <a:sym typeface="+mn-lt"/>
              </a:rPr>
              <a:t>的工作水准，所以真实的</a:t>
            </a:r>
            <a:r>
              <a:rPr lang="en-US" altLang="zh-TW" sz="2000">
                <a:latin typeface="+mn-lt"/>
                <a:ea typeface="+mn-ea"/>
                <a:cs typeface="+mn-ea"/>
                <a:sym typeface="+mn-lt"/>
              </a:rPr>
              <a:t>ME</a:t>
            </a:r>
            <a:r>
              <a:rPr lang="zh-TW" altLang="en-US" sz="2000">
                <a:latin typeface="+mn-lt"/>
                <a:ea typeface="+mn-ea"/>
                <a:cs typeface="+mn-ea"/>
                <a:sym typeface="+mn-lt"/>
              </a:rPr>
              <a:t>应该着重从这些方面去面对问题。</a:t>
            </a:r>
          </a:p>
          <a:p>
            <a:pPr eaLnBrk="1" hangingPunct="1">
              <a:lnSpc>
                <a:spcPct val="120000"/>
              </a:lnSpc>
              <a:defRPr/>
            </a:pPr>
            <a:r>
              <a:rPr lang="zh-TW" altLang="en-US" sz="2000">
                <a:latin typeface="+mn-lt"/>
                <a:ea typeface="+mn-ea"/>
                <a:cs typeface="+mn-ea"/>
                <a:sym typeface="+mn-lt"/>
              </a:rPr>
              <a:t>  </a:t>
            </a:r>
            <a:r>
              <a:rPr lang="en-US" altLang="zh-TW" sz="2000">
                <a:latin typeface="+mn-lt"/>
                <a:ea typeface="+mn-ea"/>
                <a:cs typeface="+mn-ea"/>
                <a:sym typeface="+mn-lt"/>
              </a:rPr>
              <a:t>ME</a:t>
            </a:r>
            <a:r>
              <a:rPr lang="zh-TW" altLang="en-US" sz="2000">
                <a:latin typeface="+mn-lt"/>
                <a:ea typeface="+mn-ea"/>
                <a:cs typeface="+mn-ea"/>
                <a:sym typeface="+mn-lt"/>
              </a:rPr>
              <a:t>在企业里的作用：</a:t>
            </a:r>
          </a:p>
        </p:txBody>
      </p:sp>
      <p:sp>
        <p:nvSpPr>
          <p:cNvPr id="3" name="文本框 2">
            <a:extLst>
              <a:ext uri="{FF2B5EF4-FFF2-40B4-BE49-F238E27FC236}">
                <a16:creationId xmlns:a16="http://schemas.microsoft.com/office/drawing/2014/main" id="{6EA92A23-F4C6-40AF-9B78-888EF8D239FD}"/>
              </a:ext>
            </a:extLst>
          </p:cNvPr>
          <p:cNvSpPr txBox="1"/>
          <p:nvPr/>
        </p:nvSpPr>
        <p:spPr>
          <a:xfrm>
            <a:off x="3422043" y="180798"/>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1    </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管理生产硬件的</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ME</a:t>
            </a:r>
            <a:endParaRPr lang="zh-CN" altLang="en-US" sz="3600" b="1" dirty="0">
              <a:gradFill flip="none" rotWithShape="1">
                <a:gsLst>
                  <a:gs pos="0">
                    <a:srgbClr val="04B5EC"/>
                  </a:gs>
                  <a:gs pos="100000">
                    <a:srgbClr val="00C88A"/>
                  </a:gs>
                </a:gsLst>
                <a:lin ang="0" scaled="1"/>
                <a:tileRect/>
              </a:gradFill>
              <a:latin typeface="+mn-lt"/>
              <a:ea typeface="+mn-ea"/>
              <a:cs typeface="+mn-ea"/>
              <a:sym typeface="+mn-lt"/>
            </a:endParaRP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770" name="Oval 2">
            <a:extLst>
              <a:ext uri="{FF2B5EF4-FFF2-40B4-BE49-F238E27FC236}">
                <a16:creationId xmlns:a16="http://schemas.microsoft.com/office/drawing/2014/main" id="{5CF90668-5FA2-4082-92DC-490330E1DBF4}"/>
              </a:ext>
            </a:extLst>
          </p:cNvPr>
          <p:cNvSpPr>
            <a:spLocks noChangeArrowheads="1"/>
          </p:cNvSpPr>
          <p:nvPr/>
        </p:nvSpPr>
        <p:spPr bwMode="auto">
          <a:xfrm>
            <a:off x="3209107" y="988219"/>
            <a:ext cx="1482725" cy="1352550"/>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ME</a:t>
            </a:r>
          </a:p>
        </p:txBody>
      </p:sp>
      <p:sp>
        <p:nvSpPr>
          <p:cNvPr id="160771" name="Oval 3">
            <a:extLst>
              <a:ext uri="{FF2B5EF4-FFF2-40B4-BE49-F238E27FC236}">
                <a16:creationId xmlns:a16="http://schemas.microsoft.com/office/drawing/2014/main" id="{74F722D9-5ED8-4016-A609-6F1047E366BA}"/>
              </a:ext>
            </a:extLst>
          </p:cNvPr>
          <p:cNvSpPr>
            <a:spLocks noChangeArrowheads="1"/>
          </p:cNvSpPr>
          <p:nvPr/>
        </p:nvSpPr>
        <p:spPr bwMode="auto">
          <a:xfrm>
            <a:off x="6744470" y="2964656"/>
            <a:ext cx="1481137" cy="1352550"/>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工装 </a:t>
            </a:r>
          </a:p>
        </p:txBody>
      </p:sp>
      <p:sp>
        <p:nvSpPr>
          <p:cNvPr id="160772" name="AutoShape 4">
            <a:extLst>
              <a:ext uri="{FF2B5EF4-FFF2-40B4-BE49-F238E27FC236}">
                <a16:creationId xmlns:a16="http://schemas.microsoft.com/office/drawing/2014/main" id="{1012CF78-2A5F-424B-9530-30F072623EEA}"/>
              </a:ext>
            </a:extLst>
          </p:cNvPr>
          <p:cNvSpPr>
            <a:spLocks noChangeArrowheads="1"/>
          </p:cNvSpPr>
          <p:nvPr/>
        </p:nvSpPr>
        <p:spPr bwMode="auto">
          <a:xfrm>
            <a:off x="10163945" y="988219"/>
            <a:ext cx="3990975" cy="2392362"/>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r>
              <a:rPr lang="zh-TW" altLang="en-US" sz="2000">
                <a:cs typeface="+mn-ea"/>
                <a:sym typeface="+mn-lt"/>
              </a:rPr>
              <a:t>工程管理方式：</a:t>
            </a:r>
          </a:p>
          <a:p>
            <a:pPr eaLnBrk="1" hangingPunct="1">
              <a:lnSpc>
                <a:spcPct val="120000"/>
              </a:lnSpc>
              <a:defRPr/>
            </a:pPr>
            <a:r>
              <a:rPr lang="en-US" altLang="zh-TW" sz="2000">
                <a:cs typeface="+mn-ea"/>
                <a:sym typeface="+mn-lt"/>
              </a:rPr>
              <a:t>1.</a:t>
            </a:r>
            <a:r>
              <a:rPr lang="zh-TW" altLang="en-US" sz="2000">
                <a:cs typeface="+mn-ea"/>
                <a:sym typeface="+mn-lt"/>
              </a:rPr>
              <a:t>验收</a:t>
            </a:r>
            <a:r>
              <a:rPr lang="en-US" altLang="zh-TW" sz="2000">
                <a:cs typeface="+mn-ea"/>
                <a:sym typeface="+mn-lt"/>
              </a:rPr>
              <a:t>.</a:t>
            </a:r>
            <a:r>
              <a:rPr lang="zh-TW" altLang="en-US" sz="2000">
                <a:cs typeface="+mn-ea"/>
                <a:sym typeface="+mn-lt"/>
              </a:rPr>
              <a:t>建檔</a:t>
            </a:r>
            <a:r>
              <a:rPr lang="en-US" altLang="zh-TW" sz="2000">
                <a:cs typeface="+mn-ea"/>
                <a:sym typeface="+mn-lt"/>
              </a:rPr>
              <a:t>.</a:t>
            </a:r>
            <a:r>
              <a:rPr lang="zh-TW" altLang="en-US" sz="2000">
                <a:cs typeface="+mn-ea"/>
                <a:sym typeface="+mn-lt"/>
              </a:rPr>
              <a:t>管理</a:t>
            </a:r>
          </a:p>
          <a:p>
            <a:pPr eaLnBrk="1" hangingPunct="1">
              <a:lnSpc>
                <a:spcPct val="120000"/>
              </a:lnSpc>
              <a:defRPr/>
            </a:pPr>
            <a:r>
              <a:rPr lang="en-US" altLang="zh-TW" sz="2000">
                <a:cs typeface="+mn-ea"/>
                <a:sym typeface="+mn-lt"/>
              </a:rPr>
              <a:t>2.</a:t>
            </a:r>
            <a:r>
              <a:rPr lang="zh-TW" altLang="en-US" sz="2000">
                <a:cs typeface="+mn-ea"/>
                <a:sym typeface="+mn-lt"/>
              </a:rPr>
              <a:t>点检</a:t>
            </a:r>
            <a:r>
              <a:rPr lang="en-US" altLang="zh-TW" sz="2000">
                <a:cs typeface="+mn-ea"/>
                <a:sym typeface="+mn-lt"/>
              </a:rPr>
              <a:t>.</a:t>
            </a:r>
            <a:r>
              <a:rPr lang="zh-TW" altLang="en-US" sz="2000">
                <a:cs typeface="+mn-ea"/>
                <a:sym typeface="+mn-lt"/>
              </a:rPr>
              <a:t>清洁</a:t>
            </a:r>
            <a:r>
              <a:rPr lang="en-US" altLang="zh-TW" sz="2000">
                <a:cs typeface="+mn-ea"/>
                <a:sym typeface="+mn-lt"/>
              </a:rPr>
              <a:t>.</a:t>
            </a:r>
            <a:r>
              <a:rPr lang="zh-TW" altLang="en-US" sz="2000">
                <a:cs typeface="+mn-ea"/>
                <a:sym typeface="+mn-lt"/>
              </a:rPr>
              <a:t>维护</a:t>
            </a:r>
          </a:p>
          <a:p>
            <a:pPr eaLnBrk="1" hangingPunct="1">
              <a:lnSpc>
                <a:spcPct val="120000"/>
              </a:lnSpc>
              <a:defRPr/>
            </a:pPr>
            <a:r>
              <a:rPr lang="en-US" altLang="zh-TW" sz="2000">
                <a:cs typeface="+mn-ea"/>
                <a:sym typeface="+mn-lt"/>
              </a:rPr>
              <a:t>3.</a:t>
            </a:r>
            <a:r>
              <a:rPr lang="zh-TW" altLang="en-US" sz="2000">
                <a:cs typeface="+mn-ea"/>
                <a:sym typeface="+mn-lt"/>
              </a:rPr>
              <a:t>预防保养</a:t>
            </a:r>
          </a:p>
          <a:p>
            <a:pPr eaLnBrk="1" hangingPunct="1">
              <a:lnSpc>
                <a:spcPct val="120000"/>
              </a:lnSpc>
              <a:defRPr/>
            </a:pPr>
            <a:r>
              <a:rPr lang="en-US" altLang="zh-TW" sz="2000">
                <a:cs typeface="+mn-ea"/>
                <a:sym typeface="+mn-lt"/>
              </a:rPr>
              <a:t>4.</a:t>
            </a:r>
            <a:r>
              <a:rPr lang="zh-TW" altLang="en-US" sz="2000">
                <a:cs typeface="+mn-ea"/>
                <a:sym typeface="+mn-lt"/>
              </a:rPr>
              <a:t>定期检验</a:t>
            </a:r>
            <a:r>
              <a:rPr lang="en-US" altLang="zh-TW" sz="2000">
                <a:cs typeface="+mn-ea"/>
                <a:sym typeface="+mn-lt"/>
              </a:rPr>
              <a:t>`</a:t>
            </a:r>
            <a:r>
              <a:rPr lang="zh-TW" altLang="en-US" sz="2000">
                <a:cs typeface="+mn-ea"/>
                <a:sym typeface="+mn-lt"/>
              </a:rPr>
              <a:t>校准</a:t>
            </a:r>
          </a:p>
        </p:txBody>
      </p:sp>
      <p:sp>
        <p:nvSpPr>
          <p:cNvPr id="160773" name="AutoShape 5">
            <a:extLst>
              <a:ext uri="{FF2B5EF4-FFF2-40B4-BE49-F238E27FC236}">
                <a16:creationId xmlns:a16="http://schemas.microsoft.com/office/drawing/2014/main" id="{E1E8ACE9-0806-4336-AB2A-4474EFFEF4B6}"/>
              </a:ext>
            </a:extLst>
          </p:cNvPr>
          <p:cNvSpPr>
            <a:spLocks noChangeArrowheads="1"/>
          </p:cNvSpPr>
          <p:nvPr/>
        </p:nvSpPr>
        <p:spPr bwMode="auto">
          <a:xfrm>
            <a:off x="9935345" y="4212431"/>
            <a:ext cx="4219575" cy="2184400"/>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r>
              <a:rPr lang="zh-TW" altLang="en-US" sz="2000">
                <a:cs typeface="+mn-ea"/>
                <a:sym typeface="+mn-lt"/>
              </a:rPr>
              <a:t>工装管理目的</a:t>
            </a:r>
            <a:r>
              <a:rPr lang="en-US" altLang="zh-TW" sz="2000">
                <a:cs typeface="+mn-ea"/>
                <a:sym typeface="+mn-lt"/>
              </a:rPr>
              <a:t>:</a:t>
            </a:r>
          </a:p>
          <a:p>
            <a:pPr eaLnBrk="1" hangingPunct="1">
              <a:lnSpc>
                <a:spcPct val="120000"/>
              </a:lnSpc>
              <a:defRPr/>
            </a:pPr>
            <a:r>
              <a:rPr lang="en-US" altLang="zh-TW" sz="2000">
                <a:cs typeface="+mn-ea"/>
                <a:sym typeface="+mn-lt"/>
              </a:rPr>
              <a:t>1.</a:t>
            </a:r>
            <a:r>
              <a:rPr lang="zh-TW" altLang="en-US" sz="2000">
                <a:cs typeface="+mn-ea"/>
                <a:sym typeface="+mn-lt"/>
              </a:rPr>
              <a:t>运转稳定</a:t>
            </a:r>
            <a:r>
              <a:rPr lang="en-US" altLang="zh-TW" sz="2000">
                <a:cs typeface="+mn-ea"/>
                <a:sym typeface="+mn-lt"/>
              </a:rPr>
              <a:t>`</a:t>
            </a:r>
            <a:r>
              <a:rPr lang="zh-TW" altLang="en-US" sz="2000">
                <a:cs typeface="+mn-ea"/>
                <a:sym typeface="+mn-lt"/>
              </a:rPr>
              <a:t>正常</a:t>
            </a:r>
          </a:p>
          <a:p>
            <a:pPr eaLnBrk="1" hangingPunct="1">
              <a:lnSpc>
                <a:spcPct val="120000"/>
              </a:lnSpc>
              <a:defRPr/>
            </a:pPr>
            <a:r>
              <a:rPr lang="en-US" altLang="zh-TW" sz="2000">
                <a:cs typeface="+mn-ea"/>
                <a:sym typeface="+mn-lt"/>
              </a:rPr>
              <a:t>2.</a:t>
            </a:r>
            <a:r>
              <a:rPr lang="zh-TW" altLang="en-US" sz="2000">
                <a:cs typeface="+mn-ea"/>
                <a:sym typeface="+mn-lt"/>
              </a:rPr>
              <a:t>不会轻易发生毛病</a:t>
            </a:r>
          </a:p>
          <a:p>
            <a:pPr eaLnBrk="1" hangingPunct="1">
              <a:lnSpc>
                <a:spcPct val="120000"/>
              </a:lnSpc>
              <a:defRPr/>
            </a:pPr>
            <a:r>
              <a:rPr lang="en-US" altLang="zh-TW" sz="2000">
                <a:cs typeface="+mn-ea"/>
                <a:sym typeface="+mn-lt"/>
              </a:rPr>
              <a:t>3.</a:t>
            </a:r>
            <a:r>
              <a:rPr lang="zh-TW" altLang="en-US" sz="2000">
                <a:cs typeface="+mn-ea"/>
                <a:sym typeface="+mn-lt"/>
              </a:rPr>
              <a:t>可以预见磨损的后果</a:t>
            </a:r>
          </a:p>
          <a:p>
            <a:pPr eaLnBrk="1" hangingPunct="1">
              <a:lnSpc>
                <a:spcPct val="120000"/>
              </a:lnSpc>
              <a:defRPr/>
            </a:pPr>
            <a:r>
              <a:rPr lang="en-US" altLang="zh-TW" sz="2000">
                <a:cs typeface="+mn-ea"/>
                <a:sym typeface="+mn-lt"/>
              </a:rPr>
              <a:t>4.</a:t>
            </a:r>
            <a:r>
              <a:rPr lang="zh-TW" altLang="en-US" sz="2000">
                <a:cs typeface="+mn-ea"/>
                <a:sym typeface="+mn-lt"/>
              </a:rPr>
              <a:t>维持机械能力不降低</a:t>
            </a:r>
          </a:p>
        </p:txBody>
      </p:sp>
      <p:sp>
        <p:nvSpPr>
          <p:cNvPr id="160774" name="AutoShape 6">
            <a:extLst>
              <a:ext uri="{FF2B5EF4-FFF2-40B4-BE49-F238E27FC236}">
                <a16:creationId xmlns:a16="http://schemas.microsoft.com/office/drawing/2014/main" id="{30B16932-7E81-48D7-BFFB-B324660F7838}"/>
              </a:ext>
            </a:extLst>
          </p:cNvPr>
          <p:cNvSpPr>
            <a:spLocks noChangeArrowheads="1"/>
          </p:cNvSpPr>
          <p:nvPr/>
        </p:nvSpPr>
        <p:spPr bwMode="auto">
          <a:xfrm>
            <a:off x="2279650" y="6553200"/>
            <a:ext cx="11058525" cy="2392363"/>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r>
              <a:rPr lang="zh-TW" altLang="en-US" sz="2000">
                <a:cs typeface="+mn-ea"/>
                <a:sym typeface="+mn-lt"/>
              </a:rPr>
              <a:t>工装管理的效果：</a:t>
            </a:r>
          </a:p>
          <a:p>
            <a:pPr eaLnBrk="1" hangingPunct="1">
              <a:lnSpc>
                <a:spcPct val="120000"/>
              </a:lnSpc>
              <a:defRPr/>
            </a:pPr>
            <a:r>
              <a:rPr lang="en-US" altLang="zh-TW" sz="2000">
                <a:cs typeface="+mn-ea"/>
                <a:sym typeface="+mn-lt"/>
              </a:rPr>
              <a:t>1.</a:t>
            </a:r>
            <a:r>
              <a:rPr lang="zh-TW" altLang="en-US" sz="2000">
                <a:cs typeface="+mn-ea"/>
                <a:sym typeface="+mn-lt"/>
              </a:rPr>
              <a:t>工装的作用是规模性的，管理的效果也应是规模性的</a:t>
            </a:r>
          </a:p>
          <a:p>
            <a:pPr eaLnBrk="1" hangingPunct="1">
              <a:lnSpc>
                <a:spcPct val="120000"/>
              </a:lnSpc>
              <a:defRPr/>
            </a:pPr>
            <a:r>
              <a:rPr lang="en-US" altLang="zh-TW" sz="2000">
                <a:cs typeface="+mn-ea"/>
                <a:sym typeface="+mn-lt"/>
              </a:rPr>
              <a:t>2.</a:t>
            </a:r>
            <a:r>
              <a:rPr lang="zh-TW" altLang="en-US" sz="2000">
                <a:cs typeface="+mn-ea"/>
                <a:sym typeface="+mn-lt"/>
              </a:rPr>
              <a:t>消除过程变异的偶然原因时通常采取局部措施，如单个机器</a:t>
            </a:r>
          </a:p>
          <a:p>
            <a:pPr eaLnBrk="1" hangingPunct="1">
              <a:lnSpc>
                <a:spcPct val="120000"/>
              </a:lnSpc>
              <a:defRPr/>
            </a:pPr>
            <a:r>
              <a:rPr lang="en-US" altLang="zh-TW" sz="2000">
                <a:cs typeface="+mn-ea"/>
                <a:sym typeface="+mn-lt"/>
              </a:rPr>
              <a:t>3.</a:t>
            </a:r>
            <a:r>
              <a:rPr lang="zh-TW" altLang="en-US" sz="2000">
                <a:cs typeface="+mn-ea"/>
                <a:sym typeface="+mn-lt"/>
              </a:rPr>
              <a:t>消除过程变异的经常原因时通常釆取系统性措施，如更新系统，</a:t>
            </a:r>
          </a:p>
          <a:p>
            <a:pPr eaLnBrk="1" hangingPunct="1">
              <a:lnSpc>
                <a:spcPct val="120000"/>
              </a:lnSpc>
              <a:defRPr/>
            </a:pPr>
            <a:r>
              <a:rPr lang="zh-TW" altLang="en-US" sz="2000">
                <a:cs typeface="+mn-ea"/>
                <a:sym typeface="+mn-lt"/>
              </a:rPr>
              <a:t>  改变管理方式等</a:t>
            </a:r>
          </a:p>
        </p:txBody>
      </p:sp>
      <p:sp>
        <p:nvSpPr>
          <p:cNvPr id="160775" name="AutoShape 7">
            <a:extLst>
              <a:ext uri="{FF2B5EF4-FFF2-40B4-BE49-F238E27FC236}">
                <a16:creationId xmlns:a16="http://schemas.microsoft.com/office/drawing/2014/main" id="{5F186A06-E54F-4E40-8B1E-E4DC08DEB5D9}"/>
              </a:ext>
            </a:extLst>
          </p:cNvPr>
          <p:cNvSpPr>
            <a:spLocks noChangeArrowheads="1"/>
          </p:cNvSpPr>
          <p:nvPr/>
        </p:nvSpPr>
        <p:spPr bwMode="auto">
          <a:xfrm>
            <a:off x="2069282" y="4628356"/>
            <a:ext cx="3648075" cy="1665288"/>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r>
              <a:rPr lang="zh-TW" altLang="en-US" sz="2000">
                <a:cs typeface="+mn-ea"/>
                <a:sym typeface="+mn-lt"/>
              </a:rPr>
              <a:t>工装包括：所有的</a:t>
            </a:r>
          </a:p>
          <a:p>
            <a:pPr eaLnBrk="1" hangingPunct="1">
              <a:lnSpc>
                <a:spcPct val="120000"/>
              </a:lnSpc>
              <a:defRPr/>
            </a:pPr>
            <a:r>
              <a:rPr lang="zh-TW" altLang="en-US" sz="2000">
                <a:cs typeface="+mn-ea"/>
                <a:sym typeface="+mn-lt"/>
              </a:rPr>
              <a:t>生产硬件，比如机</a:t>
            </a:r>
          </a:p>
          <a:p>
            <a:pPr eaLnBrk="1" hangingPunct="1">
              <a:lnSpc>
                <a:spcPct val="120000"/>
              </a:lnSpc>
              <a:defRPr/>
            </a:pPr>
            <a:r>
              <a:rPr lang="zh-TW" altLang="en-US" sz="2000">
                <a:cs typeface="+mn-ea"/>
                <a:sym typeface="+mn-lt"/>
              </a:rPr>
              <a:t>器</a:t>
            </a:r>
            <a:r>
              <a:rPr lang="en-US" altLang="zh-TW" sz="2000">
                <a:cs typeface="+mn-ea"/>
                <a:sym typeface="+mn-lt"/>
              </a:rPr>
              <a:t>.</a:t>
            </a:r>
            <a:r>
              <a:rPr lang="zh-TW" altLang="en-US" sz="2000">
                <a:cs typeface="+mn-ea"/>
                <a:sym typeface="+mn-lt"/>
              </a:rPr>
              <a:t>装备</a:t>
            </a:r>
            <a:r>
              <a:rPr lang="en-US" altLang="zh-TW" sz="2000">
                <a:cs typeface="+mn-ea"/>
                <a:sym typeface="+mn-lt"/>
              </a:rPr>
              <a:t>.</a:t>
            </a:r>
            <a:r>
              <a:rPr lang="zh-TW" altLang="en-US" sz="2000">
                <a:cs typeface="+mn-ea"/>
                <a:sym typeface="+mn-lt"/>
              </a:rPr>
              <a:t>工具</a:t>
            </a:r>
            <a:r>
              <a:rPr lang="en-US" altLang="zh-TW" sz="2000">
                <a:cs typeface="+mn-ea"/>
                <a:sym typeface="+mn-lt"/>
              </a:rPr>
              <a:t>.</a:t>
            </a:r>
            <a:r>
              <a:rPr lang="zh-TW" altLang="en-US" sz="2000">
                <a:cs typeface="+mn-ea"/>
                <a:sym typeface="+mn-lt"/>
              </a:rPr>
              <a:t>治具</a:t>
            </a:r>
            <a:r>
              <a:rPr lang="en-US" altLang="zh-TW" sz="2000">
                <a:cs typeface="+mn-ea"/>
                <a:sym typeface="+mn-lt"/>
              </a:rPr>
              <a:t>.</a:t>
            </a:r>
          </a:p>
          <a:p>
            <a:pPr eaLnBrk="1" hangingPunct="1">
              <a:lnSpc>
                <a:spcPct val="120000"/>
              </a:lnSpc>
              <a:defRPr/>
            </a:pPr>
            <a:r>
              <a:rPr lang="zh-TW" altLang="en-US" sz="2000">
                <a:cs typeface="+mn-ea"/>
                <a:sym typeface="+mn-lt"/>
              </a:rPr>
              <a:t>机架</a:t>
            </a:r>
            <a:r>
              <a:rPr lang="en-US" altLang="zh-TW" sz="2000">
                <a:cs typeface="+mn-ea"/>
                <a:sym typeface="+mn-lt"/>
              </a:rPr>
              <a:t>. </a:t>
            </a:r>
            <a:r>
              <a:rPr lang="zh-TW" altLang="en-US" sz="2000">
                <a:cs typeface="+mn-ea"/>
                <a:sym typeface="+mn-lt"/>
              </a:rPr>
              <a:t>模型等</a:t>
            </a:r>
          </a:p>
        </p:txBody>
      </p:sp>
      <p:sp>
        <p:nvSpPr>
          <p:cNvPr id="160776" name="Line 9">
            <a:extLst>
              <a:ext uri="{FF2B5EF4-FFF2-40B4-BE49-F238E27FC236}">
                <a16:creationId xmlns:a16="http://schemas.microsoft.com/office/drawing/2014/main" id="{E44CCD42-E2CF-4A90-873A-30A568CE1D07}"/>
              </a:ext>
            </a:extLst>
          </p:cNvPr>
          <p:cNvSpPr>
            <a:spLocks noChangeShapeType="1"/>
          </p:cNvSpPr>
          <p:nvPr/>
        </p:nvSpPr>
        <p:spPr bwMode="auto">
          <a:xfrm>
            <a:off x="3893320" y="2340769"/>
            <a:ext cx="0" cy="2287587"/>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0777" name="Line 10">
            <a:extLst>
              <a:ext uri="{FF2B5EF4-FFF2-40B4-BE49-F238E27FC236}">
                <a16:creationId xmlns:a16="http://schemas.microsoft.com/office/drawing/2014/main" id="{380915DF-7997-4FD4-A46D-45DE0B1E7F42}"/>
              </a:ext>
            </a:extLst>
          </p:cNvPr>
          <p:cNvSpPr>
            <a:spLocks noChangeShapeType="1"/>
          </p:cNvSpPr>
          <p:nvPr/>
        </p:nvSpPr>
        <p:spPr bwMode="auto">
          <a:xfrm>
            <a:off x="4691832" y="1820069"/>
            <a:ext cx="5472113" cy="0"/>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0778" name="Line 11">
            <a:extLst>
              <a:ext uri="{FF2B5EF4-FFF2-40B4-BE49-F238E27FC236}">
                <a16:creationId xmlns:a16="http://schemas.microsoft.com/office/drawing/2014/main" id="{E968E6B2-C35A-47D7-B6F5-19B229956994}"/>
              </a:ext>
            </a:extLst>
          </p:cNvPr>
          <p:cNvSpPr>
            <a:spLocks noChangeShapeType="1"/>
          </p:cNvSpPr>
          <p:nvPr/>
        </p:nvSpPr>
        <p:spPr bwMode="auto">
          <a:xfrm>
            <a:off x="11987982" y="3380581"/>
            <a:ext cx="0" cy="831850"/>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0779" name="Line 12">
            <a:extLst>
              <a:ext uri="{FF2B5EF4-FFF2-40B4-BE49-F238E27FC236}">
                <a16:creationId xmlns:a16="http://schemas.microsoft.com/office/drawing/2014/main" id="{889CFF6B-6CF7-4F29-8FDE-7ABB22DB4E78}"/>
              </a:ext>
            </a:extLst>
          </p:cNvPr>
          <p:cNvSpPr>
            <a:spLocks noChangeShapeType="1"/>
          </p:cNvSpPr>
          <p:nvPr/>
        </p:nvSpPr>
        <p:spPr bwMode="auto">
          <a:xfrm flipH="1">
            <a:off x="7408863" y="4317206"/>
            <a:ext cx="18230" cy="2235994"/>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0780" name="Line 13">
            <a:extLst>
              <a:ext uri="{FF2B5EF4-FFF2-40B4-BE49-F238E27FC236}">
                <a16:creationId xmlns:a16="http://schemas.microsoft.com/office/drawing/2014/main" id="{1ACD379C-27A7-4667-BE37-26A28C22B62D}"/>
              </a:ext>
            </a:extLst>
          </p:cNvPr>
          <p:cNvSpPr>
            <a:spLocks noChangeShapeType="1"/>
          </p:cNvSpPr>
          <p:nvPr/>
        </p:nvSpPr>
        <p:spPr bwMode="auto">
          <a:xfrm>
            <a:off x="8225607" y="3796506"/>
            <a:ext cx="1824038" cy="623888"/>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0781" name="Line 14">
            <a:extLst>
              <a:ext uri="{FF2B5EF4-FFF2-40B4-BE49-F238E27FC236}">
                <a16:creationId xmlns:a16="http://schemas.microsoft.com/office/drawing/2014/main" id="{00F39815-E66C-43E4-B5FA-F78CF6506621}"/>
              </a:ext>
            </a:extLst>
          </p:cNvPr>
          <p:cNvSpPr>
            <a:spLocks noChangeShapeType="1"/>
          </p:cNvSpPr>
          <p:nvPr/>
        </p:nvSpPr>
        <p:spPr bwMode="auto">
          <a:xfrm flipV="1">
            <a:off x="5603057" y="4004469"/>
            <a:ext cx="1254125" cy="623887"/>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0782" name="Line 15">
            <a:extLst>
              <a:ext uri="{FF2B5EF4-FFF2-40B4-BE49-F238E27FC236}">
                <a16:creationId xmlns:a16="http://schemas.microsoft.com/office/drawing/2014/main" id="{971BB4E2-072F-4618-BECF-88DE76F9542B}"/>
              </a:ext>
            </a:extLst>
          </p:cNvPr>
          <p:cNvSpPr>
            <a:spLocks noChangeShapeType="1"/>
          </p:cNvSpPr>
          <p:nvPr/>
        </p:nvSpPr>
        <p:spPr bwMode="auto">
          <a:xfrm flipH="1">
            <a:off x="8225607" y="2756694"/>
            <a:ext cx="1938338" cy="623887"/>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5" name="文本框 14">
            <a:extLst>
              <a:ext uri="{FF2B5EF4-FFF2-40B4-BE49-F238E27FC236}">
                <a16:creationId xmlns:a16="http://schemas.microsoft.com/office/drawing/2014/main" id="{5C27288B-CC54-4DBF-AA28-4F1D9BD434DE}"/>
              </a:ext>
            </a:extLst>
          </p:cNvPr>
          <p:cNvSpPr txBox="1"/>
          <p:nvPr/>
        </p:nvSpPr>
        <p:spPr>
          <a:xfrm>
            <a:off x="3422043" y="180798"/>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1    </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管理生产硬件的</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ME</a:t>
            </a:r>
            <a:endParaRPr lang="zh-CN" altLang="en-US" sz="3600" b="1" dirty="0">
              <a:gradFill flip="none" rotWithShape="1">
                <a:gsLst>
                  <a:gs pos="0">
                    <a:srgbClr val="04B5EC"/>
                  </a:gs>
                  <a:gs pos="100000">
                    <a:srgbClr val="00C88A"/>
                  </a:gs>
                </a:gsLst>
                <a:lin ang="0" scaled="1"/>
                <a:tileRect/>
              </a:gradFill>
              <a:latin typeface="+mn-lt"/>
              <a:ea typeface="+mn-ea"/>
              <a:cs typeface="+mn-ea"/>
              <a:sym typeface="+mn-lt"/>
            </a:endParaRP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5"/>
                                        </p:tgtEl>
                                        <p:attrNameLst>
                                          <p:attrName>style.visibility</p:attrName>
                                        </p:attrNameLst>
                                      </p:cBhvr>
                                      <p:to>
                                        <p:strVal val="visible"/>
                                      </p:to>
                                    </p:set>
                                    <p:anim calcmode="lin" valueType="num">
                                      <p:cBhvr>
                                        <p:cTn id="7" dur="500" fill="hold"/>
                                        <p:tgtEl>
                                          <p:spTgt spid="15"/>
                                        </p:tgtEl>
                                        <p:attrNameLst>
                                          <p:attrName>ppt_w</p:attrName>
                                        </p:attrNameLst>
                                      </p:cBhvr>
                                      <p:tavLst>
                                        <p:tav tm="0">
                                          <p:val>
                                            <p:fltVal val="0"/>
                                          </p:val>
                                        </p:tav>
                                        <p:tav tm="100000">
                                          <p:val>
                                            <p:strVal val="#ppt_w"/>
                                          </p:val>
                                        </p:tav>
                                      </p:tavLst>
                                    </p:anim>
                                    <p:anim calcmode="lin" valueType="num">
                                      <p:cBhvr>
                                        <p:cTn id="8" dur="500" fill="hold"/>
                                        <p:tgtEl>
                                          <p:spTgt spid="1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010" name="Text Box 2">
            <a:extLst>
              <a:ext uri="{FF2B5EF4-FFF2-40B4-BE49-F238E27FC236}">
                <a16:creationId xmlns:a16="http://schemas.microsoft.com/office/drawing/2014/main" id="{021E4223-8EFA-44E3-8B50-68929BED2560}"/>
              </a:ext>
            </a:extLst>
          </p:cNvPr>
          <p:cNvSpPr txBox="1">
            <a:spLocks noChangeArrowheads="1"/>
          </p:cNvSpPr>
          <p:nvPr/>
        </p:nvSpPr>
        <p:spPr bwMode="auto">
          <a:xfrm>
            <a:off x="1481137" y="1287463"/>
            <a:ext cx="13681075" cy="1209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1.2  </a:t>
            </a:r>
            <a:r>
              <a:rPr lang="zh-TW" altLang="en-US" sz="2000" b="1" dirty="0">
                <a:latin typeface="+mn-lt"/>
                <a:ea typeface="+mn-ea"/>
                <a:cs typeface="+mn-ea"/>
                <a:sym typeface="+mn-lt"/>
              </a:rPr>
              <a:t>如何建立</a:t>
            </a:r>
            <a:r>
              <a:rPr lang="en-US" altLang="zh-TW" sz="2000" b="1" dirty="0">
                <a:latin typeface="+mn-lt"/>
                <a:ea typeface="+mn-ea"/>
                <a:cs typeface="+mn-ea"/>
                <a:sym typeface="+mn-lt"/>
              </a:rPr>
              <a:t>ME</a:t>
            </a:r>
            <a:r>
              <a:rPr lang="zh-TW" altLang="en-US" sz="2000" b="1" dirty="0">
                <a:latin typeface="+mn-lt"/>
                <a:ea typeface="+mn-ea"/>
                <a:cs typeface="+mn-ea"/>
                <a:sym typeface="+mn-lt"/>
              </a:rPr>
              <a:t>的构架</a:t>
            </a:r>
          </a:p>
          <a:p>
            <a:pPr eaLnBrk="1" hangingPunct="1">
              <a:lnSpc>
                <a:spcPct val="120000"/>
              </a:lnSpc>
              <a:defRPr/>
            </a:pPr>
            <a:r>
              <a:rPr lang="zh-TW" altLang="en-US" sz="2000" dirty="0">
                <a:latin typeface="+mn-lt"/>
                <a:ea typeface="+mn-ea"/>
                <a:cs typeface="+mn-ea"/>
                <a:sym typeface="+mn-lt"/>
              </a:rPr>
              <a:t>    根据公司的规模大小</a:t>
            </a:r>
            <a:r>
              <a:rPr lang="en-US" altLang="zh-TW" sz="2000" dirty="0">
                <a:latin typeface="+mn-lt"/>
                <a:ea typeface="+mn-ea"/>
                <a:cs typeface="+mn-ea"/>
                <a:sym typeface="+mn-lt"/>
              </a:rPr>
              <a:t>`</a:t>
            </a:r>
            <a:r>
              <a:rPr lang="zh-TW" altLang="en-US" sz="2000" dirty="0">
                <a:latin typeface="+mn-lt"/>
                <a:ea typeface="+mn-ea"/>
                <a:cs typeface="+mn-ea"/>
                <a:sym typeface="+mn-lt"/>
              </a:rPr>
              <a:t>生产产品的复杂度以及公司的性质等不同因素</a:t>
            </a:r>
            <a:r>
              <a:rPr lang="en-US" altLang="zh-TW" sz="2000" dirty="0">
                <a:latin typeface="+mn-lt"/>
                <a:ea typeface="+mn-ea"/>
                <a:cs typeface="+mn-ea"/>
                <a:sym typeface="+mn-lt"/>
              </a:rPr>
              <a:t>,</a:t>
            </a:r>
            <a:r>
              <a:rPr lang="zh-TW" altLang="en-US" sz="2000" dirty="0">
                <a:latin typeface="+mn-lt"/>
                <a:ea typeface="+mn-ea"/>
                <a:cs typeface="+mn-ea"/>
                <a:sym typeface="+mn-lt"/>
              </a:rPr>
              <a:t>对于</a:t>
            </a:r>
            <a:r>
              <a:rPr lang="en-US" altLang="zh-TW" sz="2000" dirty="0">
                <a:latin typeface="+mn-lt"/>
                <a:ea typeface="+mn-ea"/>
                <a:cs typeface="+mn-ea"/>
                <a:sym typeface="+mn-lt"/>
              </a:rPr>
              <a:t>ME</a:t>
            </a:r>
            <a:r>
              <a:rPr lang="zh-TW" altLang="en-US" sz="2000" dirty="0">
                <a:latin typeface="+mn-lt"/>
                <a:ea typeface="+mn-ea"/>
                <a:cs typeface="+mn-ea"/>
                <a:sym typeface="+mn-lt"/>
              </a:rPr>
              <a:t>的设置方式有以下几种</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1)</a:t>
            </a:r>
            <a:r>
              <a:rPr lang="zh-TW" altLang="en-US" sz="2000" dirty="0">
                <a:latin typeface="+mn-lt"/>
                <a:ea typeface="+mn-ea"/>
                <a:cs typeface="+mn-ea"/>
                <a:sym typeface="+mn-lt"/>
              </a:rPr>
              <a:t>在公司的规模大</a:t>
            </a:r>
            <a:r>
              <a:rPr lang="en-US" altLang="zh-TW" sz="2000" dirty="0">
                <a:latin typeface="+mn-lt"/>
                <a:ea typeface="+mn-ea"/>
                <a:cs typeface="+mn-ea"/>
                <a:sym typeface="+mn-lt"/>
              </a:rPr>
              <a:t>`</a:t>
            </a:r>
            <a:r>
              <a:rPr lang="zh-TW" altLang="en-US" sz="2000" dirty="0">
                <a:latin typeface="+mn-lt"/>
                <a:ea typeface="+mn-ea"/>
                <a:cs typeface="+mn-ea"/>
                <a:sym typeface="+mn-lt"/>
              </a:rPr>
              <a:t>机器多</a:t>
            </a:r>
            <a:r>
              <a:rPr lang="en-US" altLang="zh-TW" sz="2000" dirty="0">
                <a:latin typeface="+mn-lt"/>
                <a:ea typeface="+mn-ea"/>
                <a:cs typeface="+mn-ea"/>
                <a:sym typeface="+mn-lt"/>
              </a:rPr>
              <a:t>`</a:t>
            </a:r>
            <a:r>
              <a:rPr lang="zh-TW" altLang="en-US" sz="2000" dirty="0">
                <a:latin typeface="+mn-lt"/>
                <a:ea typeface="+mn-ea"/>
                <a:cs typeface="+mn-ea"/>
                <a:sym typeface="+mn-lt"/>
              </a:rPr>
              <a:t>要求层次高的情况下可以把</a:t>
            </a:r>
            <a:r>
              <a:rPr lang="en-US" altLang="zh-TW" sz="2000" dirty="0">
                <a:latin typeface="+mn-lt"/>
                <a:ea typeface="+mn-ea"/>
                <a:cs typeface="+mn-ea"/>
                <a:sym typeface="+mn-lt"/>
              </a:rPr>
              <a:t>ME</a:t>
            </a:r>
            <a:r>
              <a:rPr lang="zh-TW" altLang="en-US" sz="2000" dirty="0">
                <a:latin typeface="+mn-lt"/>
                <a:ea typeface="+mn-ea"/>
                <a:cs typeface="+mn-ea"/>
                <a:sym typeface="+mn-lt"/>
              </a:rPr>
              <a:t>设置成一个部门</a:t>
            </a:r>
            <a:r>
              <a:rPr lang="en-US" altLang="zh-TW" sz="2000" dirty="0">
                <a:latin typeface="+mn-lt"/>
                <a:ea typeface="+mn-ea"/>
                <a:cs typeface="+mn-ea"/>
                <a:sym typeface="+mn-lt"/>
              </a:rPr>
              <a:t>,</a:t>
            </a:r>
            <a:r>
              <a:rPr lang="zh-TW" altLang="en-US" sz="2000" dirty="0">
                <a:latin typeface="+mn-lt"/>
                <a:ea typeface="+mn-ea"/>
                <a:cs typeface="+mn-ea"/>
                <a:sym typeface="+mn-lt"/>
              </a:rPr>
              <a:t>这时的构架设置如下</a:t>
            </a:r>
            <a:r>
              <a:rPr lang="en-US" altLang="zh-TW" sz="2000" dirty="0">
                <a:latin typeface="+mn-lt"/>
                <a:ea typeface="+mn-ea"/>
                <a:cs typeface="+mn-ea"/>
                <a:sym typeface="+mn-lt"/>
              </a:rPr>
              <a:t>:</a:t>
            </a:r>
          </a:p>
        </p:txBody>
      </p:sp>
      <p:sp>
        <p:nvSpPr>
          <p:cNvPr id="161795" name="Rectangle 3">
            <a:extLst>
              <a:ext uri="{FF2B5EF4-FFF2-40B4-BE49-F238E27FC236}">
                <a16:creationId xmlns:a16="http://schemas.microsoft.com/office/drawing/2014/main" id="{29126859-C836-4645-B872-DBD7A9F77334}"/>
              </a:ext>
            </a:extLst>
          </p:cNvPr>
          <p:cNvSpPr>
            <a:spLocks noChangeArrowheads="1"/>
          </p:cNvSpPr>
          <p:nvPr/>
        </p:nvSpPr>
        <p:spPr bwMode="auto">
          <a:xfrm>
            <a:off x="6838950" y="3224213"/>
            <a:ext cx="2052638" cy="520700"/>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总经理</a:t>
            </a:r>
          </a:p>
        </p:txBody>
      </p:sp>
      <p:sp>
        <p:nvSpPr>
          <p:cNvPr id="161796" name="Rectangle 15">
            <a:extLst>
              <a:ext uri="{FF2B5EF4-FFF2-40B4-BE49-F238E27FC236}">
                <a16:creationId xmlns:a16="http://schemas.microsoft.com/office/drawing/2014/main" id="{9E643AD6-87C3-48E7-A39E-5685D8884CE5}"/>
              </a:ext>
            </a:extLst>
          </p:cNvPr>
          <p:cNvSpPr>
            <a:spLocks noChangeArrowheads="1"/>
          </p:cNvSpPr>
          <p:nvPr/>
        </p:nvSpPr>
        <p:spPr bwMode="auto">
          <a:xfrm>
            <a:off x="2393950" y="4576763"/>
            <a:ext cx="569913" cy="1663700"/>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其</a:t>
            </a:r>
          </a:p>
          <a:p>
            <a:pPr algn="ctr" eaLnBrk="1" hangingPunct="1">
              <a:lnSpc>
                <a:spcPct val="120000"/>
              </a:lnSpc>
              <a:defRPr/>
            </a:pPr>
            <a:r>
              <a:rPr lang="zh-TW" altLang="en-US" sz="2000">
                <a:cs typeface="+mn-ea"/>
                <a:sym typeface="+mn-lt"/>
              </a:rPr>
              <a:t>他</a:t>
            </a:r>
          </a:p>
          <a:p>
            <a:pPr algn="ctr" eaLnBrk="1" hangingPunct="1">
              <a:lnSpc>
                <a:spcPct val="120000"/>
              </a:lnSpc>
              <a:defRPr/>
            </a:pPr>
            <a:r>
              <a:rPr lang="zh-TW" altLang="en-US" sz="2000">
                <a:cs typeface="+mn-ea"/>
                <a:sym typeface="+mn-lt"/>
              </a:rPr>
              <a:t>部</a:t>
            </a:r>
          </a:p>
        </p:txBody>
      </p:sp>
      <p:sp>
        <p:nvSpPr>
          <p:cNvPr id="161797" name="Rectangle 16">
            <a:extLst>
              <a:ext uri="{FF2B5EF4-FFF2-40B4-BE49-F238E27FC236}">
                <a16:creationId xmlns:a16="http://schemas.microsoft.com/office/drawing/2014/main" id="{42827C73-5884-4A61-A62F-A20510561959}"/>
              </a:ext>
            </a:extLst>
          </p:cNvPr>
          <p:cNvSpPr>
            <a:spLocks noChangeArrowheads="1"/>
          </p:cNvSpPr>
          <p:nvPr/>
        </p:nvSpPr>
        <p:spPr bwMode="auto">
          <a:xfrm>
            <a:off x="4787900" y="4576763"/>
            <a:ext cx="569913" cy="1663700"/>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生</a:t>
            </a:r>
          </a:p>
          <a:p>
            <a:pPr algn="ctr" eaLnBrk="1" hangingPunct="1">
              <a:lnSpc>
                <a:spcPct val="120000"/>
              </a:lnSpc>
              <a:defRPr/>
            </a:pPr>
            <a:r>
              <a:rPr lang="zh-TW" altLang="en-US" sz="2000">
                <a:cs typeface="+mn-ea"/>
                <a:sym typeface="+mn-lt"/>
              </a:rPr>
              <a:t>产</a:t>
            </a:r>
          </a:p>
          <a:p>
            <a:pPr algn="ctr" eaLnBrk="1" hangingPunct="1">
              <a:lnSpc>
                <a:spcPct val="120000"/>
              </a:lnSpc>
              <a:defRPr/>
            </a:pPr>
            <a:r>
              <a:rPr lang="zh-TW" altLang="en-US" sz="2000">
                <a:cs typeface="+mn-ea"/>
                <a:sym typeface="+mn-lt"/>
              </a:rPr>
              <a:t>部</a:t>
            </a:r>
          </a:p>
        </p:txBody>
      </p:sp>
      <p:sp>
        <p:nvSpPr>
          <p:cNvPr id="161798" name="Rectangle 17">
            <a:extLst>
              <a:ext uri="{FF2B5EF4-FFF2-40B4-BE49-F238E27FC236}">
                <a16:creationId xmlns:a16="http://schemas.microsoft.com/office/drawing/2014/main" id="{47A3277A-CF2B-4E7C-9B84-FE573ED224EB}"/>
              </a:ext>
            </a:extLst>
          </p:cNvPr>
          <p:cNvSpPr>
            <a:spLocks noChangeArrowheads="1"/>
          </p:cNvSpPr>
          <p:nvPr/>
        </p:nvSpPr>
        <p:spPr bwMode="auto">
          <a:xfrm>
            <a:off x="7523163" y="4576763"/>
            <a:ext cx="569912" cy="1663700"/>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M</a:t>
            </a:r>
          </a:p>
          <a:p>
            <a:pPr algn="ctr" eaLnBrk="1" hangingPunct="1">
              <a:lnSpc>
                <a:spcPct val="120000"/>
              </a:lnSpc>
              <a:defRPr/>
            </a:pPr>
            <a:r>
              <a:rPr lang="en-US" altLang="zh-TW" sz="2000">
                <a:cs typeface="+mn-ea"/>
                <a:sym typeface="+mn-lt"/>
              </a:rPr>
              <a:t>E</a:t>
            </a:r>
          </a:p>
          <a:p>
            <a:pPr algn="ctr" eaLnBrk="1" hangingPunct="1">
              <a:lnSpc>
                <a:spcPct val="120000"/>
              </a:lnSpc>
              <a:defRPr/>
            </a:pPr>
            <a:r>
              <a:rPr lang="zh-TW" altLang="en-US" sz="2000">
                <a:cs typeface="+mn-ea"/>
                <a:sym typeface="+mn-lt"/>
              </a:rPr>
              <a:t>部</a:t>
            </a:r>
          </a:p>
        </p:txBody>
      </p:sp>
      <p:sp>
        <p:nvSpPr>
          <p:cNvPr id="161799" name="Rectangle 18">
            <a:extLst>
              <a:ext uri="{FF2B5EF4-FFF2-40B4-BE49-F238E27FC236}">
                <a16:creationId xmlns:a16="http://schemas.microsoft.com/office/drawing/2014/main" id="{2FF27C68-308C-4721-A21A-EDD4D41B233D}"/>
              </a:ext>
            </a:extLst>
          </p:cNvPr>
          <p:cNvSpPr>
            <a:spLocks noChangeArrowheads="1"/>
          </p:cNvSpPr>
          <p:nvPr/>
        </p:nvSpPr>
        <p:spPr bwMode="auto">
          <a:xfrm>
            <a:off x="10260013" y="4576763"/>
            <a:ext cx="569912" cy="1663700"/>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生</a:t>
            </a:r>
          </a:p>
          <a:p>
            <a:pPr algn="ctr" eaLnBrk="1" hangingPunct="1">
              <a:lnSpc>
                <a:spcPct val="120000"/>
              </a:lnSpc>
              <a:defRPr/>
            </a:pPr>
            <a:r>
              <a:rPr lang="zh-TW" altLang="en-US" sz="2000">
                <a:cs typeface="+mn-ea"/>
                <a:sym typeface="+mn-lt"/>
              </a:rPr>
              <a:t>技</a:t>
            </a:r>
          </a:p>
          <a:p>
            <a:pPr algn="ctr" eaLnBrk="1" hangingPunct="1">
              <a:lnSpc>
                <a:spcPct val="120000"/>
              </a:lnSpc>
              <a:defRPr/>
            </a:pPr>
            <a:r>
              <a:rPr lang="zh-TW" altLang="en-US" sz="2000">
                <a:cs typeface="+mn-ea"/>
                <a:sym typeface="+mn-lt"/>
              </a:rPr>
              <a:t>部</a:t>
            </a:r>
          </a:p>
        </p:txBody>
      </p:sp>
      <p:sp>
        <p:nvSpPr>
          <p:cNvPr id="161800" name="Rectangle 19">
            <a:extLst>
              <a:ext uri="{FF2B5EF4-FFF2-40B4-BE49-F238E27FC236}">
                <a16:creationId xmlns:a16="http://schemas.microsoft.com/office/drawing/2014/main" id="{8D60B6CF-0890-40FE-9748-6784673E3749}"/>
              </a:ext>
            </a:extLst>
          </p:cNvPr>
          <p:cNvSpPr>
            <a:spLocks noChangeArrowheads="1"/>
          </p:cNvSpPr>
          <p:nvPr/>
        </p:nvSpPr>
        <p:spPr bwMode="auto">
          <a:xfrm>
            <a:off x="12882563" y="4471988"/>
            <a:ext cx="569912" cy="1665287"/>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品</a:t>
            </a:r>
          </a:p>
          <a:p>
            <a:pPr algn="ctr" eaLnBrk="1" hangingPunct="1">
              <a:lnSpc>
                <a:spcPct val="120000"/>
              </a:lnSpc>
              <a:defRPr/>
            </a:pPr>
            <a:r>
              <a:rPr lang="zh-TW" altLang="en-US" sz="2000">
                <a:cs typeface="+mn-ea"/>
                <a:sym typeface="+mn-lt"/>
              </a:rPr>
              <a:t>质</a:t>
            </a:r>
          </a:p>
          <a:p>
            <a:pPr algn="ctr" eaLnBrk="1" hangingPunct="1">
              <a:lnSpc>
                <a:spcPct val="120000"/>
              </a:lnSpc>
              <a:defRPr/>
            </a:pPr>
            <a:r>
              <a:rPr lang="zh-TW" altLang="en-US" sz="2000">
                <a:cs typeface="+mn-ea"/>
                <a:sym typeface="+mn-lt"/>
              </a:rPr>
              <a:t>部</a:t>
            </a:r>
          </a:p>
        </p:txBody>
      </p:sp>
      <p:sp>
        <p:nvSpPr>
          <p:cNvPr id="161801" name="Rectangle 20">
            <a:extLst>
              <a:ext uri="{FF2B5EF4-FFF2-40B4-BE49-F238E27FC236}">
                <a16:creationId xmlns:a16="http://schemas.microsoft.com/office/drawing/2014/main" id="{FC767866-09FE-4764-BA41-075C7F931A5E}"/>
              </a:ext>
            </a:extLst>
          </p:cNvPr>
          <p:cNvSpPr>
            <a:spLocks noChangeArrowheads="1"/>
          </p:cNvSpPr>
          <p:nvPr/>
        </p:nvSpPr>
        <p:spPr bwMode="auto">
          <a:xfrm>
            <a:off x="2506663" y="7385050"/>
            <a:ext cx="569912" cy="1663700"/>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机</a:t>
            </a:r>
          </a:p>
          <a:p>
            <a:pPr algn="ctr" eaLnBrk="1" hangingPunct="1">
              <a:lnSpc>
                <a:spcPct val="120000"/>
              </a:lnSpc>
              <a:defRPr/>
            </a:pPr>
            <a:r>
              <a:rPr lang="zh-TW" altLang="en-US" sz="2000">
                <a:cs typeface="+mn-ea"/>
                <a:sym typeface="+mn-lt"/>
              </a:rPr>
              <a:t>械</a:t>
            </a:r>
          </a:p>
          <a:p>
            <a:pPr algn="ctr" eaLnBrk="1" hangingPunct="1">
              <a:lnSpc>
                <a:spcPct val="120000"/>
              </a:lnSpc>
              <a:defRPr/>
            </a:pPr>
            <a:r>
              <a:rPr lang="zh-TW" altLang="en-US" sz="2000">
                <a:cs typeface="+mn-ea"/>
                <a:sym typeface="+mn-lt"/>
              </a:rPr>
              <a:t>课</a:t>
            </a:r>
          </a:p>
        </p:txBody>
      </p:sp>
      <p:sp>
        <p:nvSpPr>
          <p:cNvPr id="161802" name="Rectangle 21">
            <a:extLst>
              <a:ext uri="{FF2B5EF4-FFF2-40B4-BE49-F238E27FC236}">
                <a16:creationId xmlns:a16="http://schemas.microsoft.com/office/drawing/2014/main" id="{D8F5F4A3-27E5-41C7-AF76-53EFE06FD29D}"/>
              </a:ext>
            </a:extLst>
          </p:cNvPr>
          <p:cNvSpPr>
            <a:spLocks noChangeArrowheads="1"/>
          </p:cNvSpPr>
          <p:nvPr/>
        </p:nvSpPr>
        <p:spPr bwMode="auto">
          <a:xfrm>
            <a:off x="4330700" y="7385050"/>
            <a:ext cx="571500" cy="1663700"/>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设</a:t>
            </a:r>
          </a:p>
          <a:p>
            <a:pPr algn="ctr" eaLnBrk="1" hangingPunct="1">
              <a:lnSpc>
                <a:spcPct val="120000"/>
              </a:lnSpc>
              <a:defRPr/>
            </a:pPr>
            <a:r>
              <a:rPr lang="zh-TW" altLang="en-US" sz="2000">
                <a:cs typeface="+mn-ea"/>
                <a:sym typeface="+mn-lt"/>
              </a:rPr>
              <a:t>备</a:t>
            </a:r>
          </a:p>
          <a:p>
            <a:pPr algn="ctr" eaLnBrk="1" hangingPunct="1">
              <a:lnSpc>
                <a:spcPct val="120000"/>
              </a:lnSpc>
              <a:defRPr/>
            </a:pPr>
            <a:r>
              <a:rPr lang="zh-TW" altLang="en-US" sz="2000">
                <a:cs typeface="+mn-ea"/>
                <a:sym typeface="+mn-lt"/>
              </a:rPr>
              <a:t>课</a:t>
            </a:r>
          </a:p>
        </p:txBody>
      </p:sp>
      <p:sp>
        <p:nvSpPr>
          <p:cNvPr id="161803" name="Rectangle 22">
            <a:extLst>
              <a:ext uri="{FF2B5EF4-FFF2-40B4-BE49-F238E27FC236}">
                <a16:creationId xmlns:a16="http://schemas.microsoft.com/office/drawing/2014/main" id="{2855DC89-D133-4C6E-B0A4-28F5C9E1F31B}"/>
              </a:ext>
            </a:extLst>
          </p:cNvPr>
          <p:cNvSpPr>
            <a:spLocks noChangeArrowheads="1"/>
          </p:cNvSpPr>
          <p:nvPr/>
        </p:nvSpPr>
        <p:spPr bwMode="auto">
          <a:xfrm>
            <a:off x="12653963" y="7281863"/>
            <a:ext cx="569912" cy="1663700"/>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计</a:t>
            </a:r>
          </a:p>
          <a:p>
            <a:pPr algn="ctr" eaLnBrk="1" hangingPunct="1">
              <a:lnSpc>
                <a:spcPct val="120000"/>
              </a:lnSpc>
              <a:defRPr/>
            </a:pPr>
            <a:r>
              <a:rPr lang="zh-TW" altLang="en-US" sz="2000">
                <a:cs typeface="+mn-ea"/>
                <a:sym typeface="+mn-lt"/>
              </a:rPr>
              <a:t>量</a:t>
            </a:r>
          </a:p>
          <a:p>
            <a:pPr algn="ctr" eaLnBrk="1" hangingPunct="1">
              <a:lnSpc>
                <a:spcPct val="120000"/>
              </a:lnSpc>
              <a:defRPr/>
            </a:pPr>
            <a:r>
              <a:rPr lang="zh-TW" altLang="en-US" sz="2000">
                <a:cs typeface="+mn-ea"/>
                <a:sym typeface="+mn-lt"/>
              </a:rPr>
              <a:t>课</a:t>
            </a:r>
          </a:p>
        </p:txBody>
      </p:sp>
      <p:sp>
        <p:nvSpPr>
          <p:cNvPr id="161804" name="Rectangle 23">
            <a:extLst>
              <a:ext uri="{FF2B5EF4-FFF2-40B4-BE49-F238E27FC236}">
                <a16:creationId xmlns:a16="http://schemas.microsoft.com/office/drawing/2014/main" id="{079201D5-5F6D-4B99-A1B9-D8FBC5EB18F2}"/>
              </a:ext>
            </a:extLst>
          </p:cNvPr>
          <p:cNvSpPr>
            <a:spLocks noChangeArrowheads="1"/>
          </p:cNvSpPr>
          <p:nvPr/>
        </p:nvSpPr>
        <p:spPr bwMode="auto">
          <a:xfrm>
            <a:off x="6383338" y="7385050"/>
            <a:ext cx="569912" cy="1663700"/>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模</a:t>
            </a:r>
          </a:p>
          <a:p>
            <a:pPr algn="ctr" eaLnBrk="1" hangingPunct="1">
              <a:lnSpc>
                <a:spcPct val="120000"/>
              </a:lnSpc>
              <a:defRPr/>
            </a:pPr>
            <a:r>
              <a:rPr lang="zh-TW" altLang="en-US" sz="2000">
                <a:cs typeface="+mn-ea"/>
                <a:sym typeface="+mn-lt"/>
              </a:rPr>
              <a:t>型</a:t>
            </a:r>
          </a:p>
          <a:p>
            <a:pPr algn="ctr" eaLnBrk="1" hangingPunct="1">
              <a:lnSpc>
                <a:spcPct val="120000"/>
              </a:lnSpc>
              <a:defRPr/>
            </a:pPr>
            <a:r>
              <a:rPr lang="zh-TW" altLang="en-US" sz="2000">
                <a:cs typeface="+mn-ea"/>
                <a:sym typeface="+mn-lt"/>
              </a:rPr>
              <a:t>课</a:t>
            </a:r>
          </a:p>
        </p:txBody>
      </p:sp>
      <p:sp>
        <p:nvSpPr>
          <p:cNvPr id="161805" name="Rectangle 24">
            <a:extLst>
              <a:ext uri="{FF2B5EF4-FFF2-40B4-BE49-F238E27FC236}">
                <a16:creationId xmlns:a16="http://schemas.microsoft.com/office/drawing/2014/main" id="{5A09CAD8-146B-4B87-9501-DC677BD523F6}"/>
              </a:ext>
            </a:extLst>
          </p:cNvPr>
          <p:cNvSpPr>
            <a:spLocks noChangeArrowheads="1"/>
          </p:cNvSpPr>
          <p:nvPr/>
        </p:nvSpPr>
        <p:spPr bwMode="auto">
          <a:xfrm>
            <a:off x="8550275" y="7385050"/>
            <a:ext cx="569913" cy="1663700"/>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工</a:t>
            </a:r>
          </a:p>
          <a:p>
            <a:pPr algn="ctr" eaLnBrk="1" hangingPunct="1">
              <a:lnSpc>
                <a:spcPct val="120000"/>
              </a:lnSpc>
              <a:defRPr/>
            </a:pPr>
            <a:r>
              <a:rPr lang="zh-TW" altLang="en-US" sz="2000">
                <a:cs typeface="+mn-ea"/>
                <a:sym typeface="+mn-lt"/>
              </a:rPr>
              <a:t>具</a:t>
            </a:r>
          </a:p>
          <a:p>
            <a:pPr algn="ctr" eaLnBrk="1" hangingPunct="1">
              <a:lnSpc>
                <a:spcPct val="120000"/>
              </a:lnSpc>
              <a:defRPr/>
            </a:pPr>
            <a:r>
              <a:rPr lang="zh-TW" altLang="en-US" sz="2000">
                <a:cs typeface="+mn-ea"/>
                <a:sym typeface="+mn-lt"/>
              </a:rPr>
              <a:t>课</a:t>
            </a:r>
          </a:p>
        </p:txBody>
      </p:sp>
      <p:sp>
        <p:nvSpPr>
          <p:cNvPr id="161806" name="Rectangle 25">
            <a:extLst>
              <a:ext uri="{FF2B5EF4-FFF2-40B4-BE49-F238E27FC236}">
                <a16:creationId xmlns:a16="http://schemas.microsoft.com/office/drawing/2014/main" id="{4BB13D10-08B6-475D-91AA-09D68F52A89B}"/>
              </a:ext>
            </a:extLst>
          </p:cNvPr>
          <p:cNvSpPr>
            <a:spLocks noChangeArrowheads="1"/>
          </p:cNvSpPr>
          <p:nvPr/>
        </p:nvSpPr>
        <p:spPr bwMode="auto">
          <a:xfrm>
            <a:off x="10601325" y="7281863"/>
            <a:ext cx="569913" cy="1871662"/>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J</a:t>
            </a:r>
          </a:p>
          <a:p>
            <a:pPr algn="ctr" eaLnBrk="1" hangingPunct="1">
              <a:lnSpc>
                <a:spcPct val="120000"/>
              </a:lnSpc>
              <a:defRPr/>
            </a:pPr>
            <a:r>
              <a:rPr lang="en-US" altLang="zh-TW" sz="2000">
                <a:cs typeface="+mn-ea"/>
                <a:sym typeface="+mn-lt"/>
              </a:rPr>
              <a:t>I</a:t>
            </a:r>
          </a:p>
          <a:p>
            <a:pPr algn="ctr" eaLnBrk="1" hangingPunct="1">
              <a:lnSpc>
                <a:spcPct val="120000"/>
              </a:lnSpc>
              <a:defRPr/>
            </a:pPr>
            <a:r>
              <a:rPr lang="en-US" altLang="zh-TW" sz="2000">
                <a:cs typeface="+mn-ea"/>
                <a:sym typeface="+mn-lt"/>
              </a:rPr>
              <a:t>G</a:t>
            </a:r>
          </a:p>
          <a:p>
            <a:pPr algn="ctr" eaLnBrk="1" hangingPunct="1">
              <a:lnSpc>
                <a:spcPct val="120000"/>
              </a:lnSpc>
              <a:defRPr/>
            </a:pPr>
            <a:r>
              <a:rPr lang="zh-TW" altLang="en-US" sz="2000">
                <a:cs typeface="+mn-ea"/>
                <a:sym typeface="+mn-lt"/>
              </a:rPr>
              <a:t>课</a:t>
            </a:r>
          </a:p>
        </p:txBody>
      </p:sp>
      <p:sp>
        <p:nvSpPr>
          <p:cNvPr id="161807" name="Line 26">
            <a:extLst>
              <a:ext uri="{FF2B5EF4-FFF2-40B4-BE49-F238E27FC236}">
                <a16:creationId xmlns:a16="http://schemas.microsoft.com/office/drawing/2014/main" id="{B3CED052-5F40-4A4D-B7BD-7C71D3CBE8DB}"/>
              </a:ext>
            </a:extLst>
          </p:cNvPr>
          <p:cNvSpPr>
            <a:spLocks noChangeShapeType="1"/>
          </p:cNvSpPr>
          <p:nvPr/>
        </p:nvSpPr>
        <p:spPr bwMode="auto">
          <a:xfrm>
            <a:off x="7751763" y="3744913"/>
            <a:ext cx="0" cy="83185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1808" name="Line 27">
            <a:extLst>
              <a:ext uri="{FF2B5EF4-FFF2-40B4-BE49-F238E27FC236}">
                <a16:creationId xmlns:a16="http://schemas.microsoft.com/office/drawing/2014/main" id="{D5287AD6-A899-4F68-A8D5-126FE207E5F3}"/>
              </a:ext>
            </a:extLst>
          </p:cNvPr>
          <p:cNvSpPr>
            <a:spLocks noChangeShapeType="1"/>
          </p:cNvSpPr>
          <p:nvPr/>
        </p:nvSpPr>
        <p:spPr bwMode="auto">
          <a:xfrm>
            <a:off x="2735263" y="6864350"/>
            <a:ext cx="10147300"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1809" name="Line 28">
            <a:extLst>
              <a:ext uri="{FF2B5EF4-FFF2-40B4-BE49-F238E27FC236}">
                <a16:creationId xmlns:a16="http://schemas.microsoft.com/office/drawing/2014/main" id="{49C82561-5453-4EED-8494-C33382D7F45B}"/>
              </a:ext>
            </a:extLst>
          </p:cNvPr>
          <p:cNvSpPr>
            <a:spLocks noChangeShapeType="1"/>
          </p:cNvSpPr>
          <p:nvPr/>
        </p:nvSpPr>
        <p:spPr bwMode="auto">
          <a:xfrm>
            <a:off x="2735263" y="4056063"/>
            <a:ext cx="10374312"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1810" name="Line 29">
            <a:extLst>
              <a:ext uri="{FF2B5EF4-FFF2-40B4-BE49-F238E27FC236}">
                <a16:creationId xmlns:a16="http://schemas.microsoft.com/office/drawing/2014/main" id="{D2EE5E70-AB47-41A1-B032-EEBE026F86D6}"/>
              </a:ext>
            </a:extLst>
          </p:cNvPr>
          <p:cNvSpPr>
            <a:spLocks noChangeShapeType="1"/>
          </p:cNvSpPr>
          <p:nvPr/>
        </p:nvSpPr>
        <p:spPr bwMode="auto">
          <a:xfrm>
            <a:off x="2735263" y="4056063"/>
            <a:ext cx="0" cy="52070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1811" name="Line 30">
            <a:extLst>
              <a:ext uri="{FF2B5EF4-FFF2-40B4-BE49-F238E27FC236}">
                <a16:creationId xmlns:a16="http://schemas.microsoft.com/office/drawing/2014/main" id="{1996F1C4-E004-47B0-B712-4B237C5B640F}"/>
              </a:ext>
            </a:extLst>
          </p:cNvPr>
          <p:cNvSpPr>
            <a:spLocks noChangeShapeType="1"/>
          </p:cNvSpPr>
          <p:nvPr/>
        </p:nvSpPr>
        <p:spPr bwMode="auto">
          <a:xfrm>
            <a:off x="5014913" y="4056063"/>
            <a:ext cx="0" cy="52070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1812" name="Line 31">
            <a:extLst>
              <a:ext uri="{FF2B5EF4-FFF2-40B4-BE49-F238E27FC236}">
                <a16:creationId xmlns:a16="http://schemas.microsoft.com/office/drawing/2014/main" id="{18AA3099-F74A-40EB-94A9-173C502D6208}"/>
              </a:ext>
            </a:extLst>
          </p:cNvPr>
          <p:cNvSpPr>
            <a:spLocks noChangeShapeType="1"/>
          </p:cNvSpPr>
          <p:nvPr/>
        </p:nvSpPr>
        <p:spPr bwMode="auto">
          <a:xfrm>
            <a:off x="10488613" y="4056063"/>
            <a:ext cx="0" cy="52070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1813" name="Line 32">
            <a:extLst>
              <a:ext uri="{FF2B5EF4-FFF2-40B4-BE49-F238E27FC236}">
                <a16:creationId xmlns:a16="http://schemas.microsoft.com/office/drawing/2014/main" id="{B13CEE75-81F3-4F00-A54F-49F0AB11D4A8}"/>
              </a:ext>
            </a:extLst>
          </p:cNvPr>
          <p:cNvSpPr>
            <a:spLocks noChangeShapeType="1"/>
          </p:cNvSpPr>
          <p:nvPr/>
        </p:nvSpPr>
        <p:spPr bwMode="auto">
          <a:xfrm>
            <a:off x="13109575" y="4056063"/>
            <a:ext cx="0" cy="41592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1814" name="Line 33">
            <a:extLst>
              <a:ext uri="{FF2B5EF4-FFF2-40B4-BE49-F238E27FC236}">
                <a16:creationId xmlns:a16="http://schemas.microsoft.com/office/drawing/2014/main" id="{46C68804-5AFA-4BD3-B68C-8AF87FB290EF}"/>
              </a:ext>
            </a:extLst>
          </p:cNvPr>
          <p:cNvSpPr>
            <a:spLocks noChangeShapeType="1"/>
          </p:cNvSpPr>
          <p:nvPr/>
        </p:nvSpPr>
        <p:spPr bwMode="auto">
          <a:xfrm>
            <a:off x="2735263" y="6864350"/>
            <a:ext cx="0" cy="52070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1815" name="Line 34">
            <a:extLst>
              <a:ext uri="{FF2B5EF4-FFF2-40B4-BE49-F238E27FC236}">
                <a16:creationId xmlns:a16="http://schemas.microsoft.com/office/drawing/2014/main" id="{7903068C-7EC5-4019-B517-37B975B26023}"/>
              </a:ext>
            </a:extLst>
          </p:cNvPr>
          <p:cNvSpPr>
            <a:spLocks noChangeShapeType="1"/>
          </p:cNvSpPr>
          <p:nvPr/>
        </p:nvSpPr>
        <p:spPr bwMode="auto">
          <a:xfrm>
            <a:off x="4673600" y="6864350"/>
            <a:ext cx="0" cy="52070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1816" name="Line 35">
            <a:extLst>
              <a:ext uri="{FF2B5EF4-FFF2-40B4-BE49-F238E27FC236}">
                <a16:creationId xmlns:a16="http://schemas.microsoft.com/office/drawing/2014/main" id="{DD3C3F89-319B-488C-8F36-8FAD3A8392E8}"/>
              </a:ext>
            </a:extLst>
          </p:cNvPr>
          <p:cNvSpPr>
            <a:spLocks noChangeShapeType="1"/>
          </p:cNvSpPr>
          <p:nvPr/>
        </p:nvSpPr>
        <p:spPr bwMode="auto">
          <a:xfrm>
            <a:off x="6726238" y="6864350"/>
            <a:ext cx="0" cy="52070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1817" name="Line 36">
            <a:extLst>
              <a:ext uri="{FF2B5EF4-FFF2-40B4-BE49-F238E27FC236}">
                <a16:creationId xmlns:a16="http://schemas.microsoft.com/office/drawing/2014/main" id="{89444285-9E36-4B91-98A7-34C9943491CC}"/>
              </a:ext>
            </a:extLst>
          </p:cNvPr>
          <p:cNvSpPr>
            <a:spLocks noChangeShapeType="1"/>
          </p:cNvSpPr>
          <p:nvPr/>
        </p:nvSpPr>
        <p:spPr bwMode="auto">
          <a:xfrm>
            <a:off x="7751763" y="6240463"/>
            <a:ext cx="0" cy="623887"/>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1818" name="Line 37">
            <a:extLst>
              <a:ext uri="{FF2B5EF4-FFF2-40B4-BE49-F238E27FC236}">
                <a16:creationId xmlns:a16="http://schemas.microsoft.com/office/drawing/2014/main" id="{60824022-7077-47AD-BBBB-F693CEBDB08A}"/>
              </a:ext>
            </a:extLst>
          </p:cNvPr>
          <p:cNvSpPr>
            <a:spLocks noChangeShapeType="1"/>
          </p:cNvSpPr>
          <p:nvPr/>
        </p:nvSpPr>
        <p:spPr bwMode="auto">
          <a:xfrm>
            <a:off x="8891588" y="6864350"/>
            <a:ext cx="0" cy="52070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1819" name="Line 38">
            <a:extLst>
              <a:ext uri="{FF2B5EF4-FFF2-40B4-BE49-F238E27FC236}">
                <a16:creationId xmlns:a16="http://schemas.microsoft.com/office/drawing/2014/main" id="{9AE3D198-E4BF-4C03-BAD8-CF41A6959103}"/>
              </a:ext>
            </a:extLst>
          </p:cNvPr>
          <p:cNvSpPr>
            <a:spLocks noChangeShapeType="1"/>
          </p:cNvSpPr>
          <p:nvPr/>
        </p:nvSpPr>
        <p:spPr bwMode="auto">
          <a:xfrm>
            <a:off x="10829925" y="6864350"/>
            <a:ext cx="0" cy="417513"/>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1820" name="Line 39">
            <a:extLst>
              <a:ext uri="{FF2B5EF4-FFF2-40B4-BE49-F238E27FC236}">
                <a16:creationId xmlns:a16="http://schemas.microsoft.com/office/drawing/2014/main" id="{78D65D5A-4720-4F73-BB83-A11D0BA0BC5C}"/>
              </a:ext>
            </a:extLst>
          </p:cNvPr>
          <p:cNvSpPr>
            <a:spLocks noChangeShapeType="1"/>
          </p:cNvSpPr>
          <p:nvPr/>
        </p:nvSpPr>
        <p:spPr bwMode="auto">
          <a:xfrm>
            <a:off x="12882563" y="6864350"/>
            <a:ext cx="0" cy="417513"/>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9" name="文本框 28">
            <a:extLst>
              <a:ext uri="{FF2B5EF4-FFF2-40B4-BE49-F238E27FC236}">
                <a16:creationId xmlns:a16="http://schemas.microsoft.com/office/drawing/2014/main" id="{C0EA921F-BBCE-4BEA-AD22-2685E7FB3F6D}"/>
              </a:ext>
            </a:extLst>
          </p:cNvPr>
          <p:cNvSpPr txBox="1"/>
          <p:nvPr/>
        </p:nvSpPr>
        <p:spPr>
          <a:xfrm>
            <a:off x="3422043" y="180798"/>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1.2  </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如何建立</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ME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的构架</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29"/>
                                        </p:tgtEl>
                                        <p:attrNameLst>
                                          <p:attrName>style.visibility</p:attrName>
                                        </p:attrNameLst>
                                      </p:cBhvr>
                                      <p:to>
                                        <p:strVal val="visible"/>
                                      </p:to>
                                    </p:set>
                                    <p:anim calcmode="lin" valueType="num">
                                      <p:cBhvr>
                                        <p:cTn id="7" dur="500" fill="hold"/>
                                        <p:tgtEl>
                                          <p:spTgt spid="29"/>
                                        </p:tgtEl>
                                        <p:attrNameLst>
                                          <p:attrName>ppt_w</p:attrName>
                                        </p:attrNameLst>
                                      </p:cBhvr>
                                      <p:tavLst>
                                        <p:tav tm="0">
                                          <p:val>
                                            <p:fltVal val="0"/>
                                          </p:val>
                                        </p:tav>
                                        <p:tav tm="100000">
                                          <p:val>
                                            <p:strVal val="#ppt_w"/>
                                          </p:val>
                                        </p:tav>
                                      </p:tavLst>
                                    </p:anim>
                                    <p:anim calcmode="lin" valueType="num">
                                      <p:cBhvr>
                                        <p:cTn id="8" dur="500" fill="hold"/>
                                        <p:tgtEl>
                                          <p:spTgt spid="2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034" name="Text Box 2">
            <a:extLst>
              <a:ext uri="{FF2B5EF4-FFF2-40B4-BE49-F238E27FC236}">
                <a16:creationId xmlns:a16="http://schemas.microsoft.com/office/drawing/2014/main" id="{33756139-FF23-4C1A-8344-65A7BF54E2A5}"/>
              </a:ext>
            </a:extLst>
          </p:cNvPr>
          <p:cNvSpPr txBox="1">
            <a:spLocks noChangeArrowheads="1"/>
          </p:cNvSpPr>
          <p:nvPr/>
        </p:nvSpPr>
        <p:spPr bwMode="auto">
          <a:xfrm>
            <a:off x="1374745" y="1112590"/>
            <a:ext cx="13681075"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在上述构架中</a:t>
            </a:r>
            <a:r>
              <a:rPr lang="en-US" altLang="zh-TW" sz="2000">
                <a:latin typeface="+mn-lt"/>
                <a:ea typeface="+mn-ea"/>
                <a:cs typeface="+mn-ea"/>
                <a:sym typeface="+mn-lt"/>
              </a:rPr>
              <a:t>ME</a:t>
            </a:r>
            <a:r>
              <a:rPr lang="zh-TW" altLang="en-US" sz="2000">
                <a:latin typeface="+mn-lt"/>
                <a:ea typeface="+mn-ea"/>
                <a:cs typeface="+mn-ea"/>
                <a:sym typeface="+mn-lt"/>
              </a:rPr>
              <a:t>各课别的职责按如下分工</a:t>
            </a:r>
            <a:r>
              <a:rPr lang="en-US" altLang="zh-TW" sz="2000">
                <a:latin typeface="+mn-lt"/>
                <a:ea typeface="+mn-ea"/>
                <a:cs typeface="+mn-ea"/>
                <a:sym typeface="+mn-lt"/>
              </a:rPr>
              <a:t>:</a:t>
            </a:r>
          </a:p>
        </p:txBody>
      </p:sp>
      <p:sp>
        <p:nvSpPr>
          <p:cNvPr id="162819" name="Rectangle 3">
            <a:extLst>
              <a:ext uri="{FF2B5EF4-FFF2-40B4-BE49-F238E27FC236}">
                <a16:creationId xmlns:a16="http://schemas.microsoft.com/office/drawing/2014/main" id="{9525C1CD-6A43-45E4-917C-C0267C77A9A5}"/>
              </a:ext>
            </a:extLst>
          </p:cNvPr>
          <p:cNvSpPr>
            <a:spLocks noChangeArrowheads="1"/>
          </p:cNvSpPr>
          <p:nvPr/>
        </p:nvSpPr>
        <p:spPr bwMode="auto">
          <a:xfrm>
            <a:off x="1716057" y="1944440"/>
            <a:ext cx="2281238" cy="520700"/>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机械课</a:t>
            </a:r>
          </a:p>
        </p:txBody>
      </p:sp>
      <p:sp>
        <p:nvSpPr>
          <p:cNvPr id="162820" name="Rectangle 4">
            <a:extLst>
              <a:ext uri="{FF2B5EF4-FFF2-40B4-BE49-F238E27FC236}">
                <a16:creationId xmlns:a16="http://schemas.microsoft.com/office/drawing/2014/main" id="{63ABFCB7-682F-4D45-9390-4A8D6185E46E}"/>
              </a:ext>
            </a:extLst>
          </p:cNvPr>
          <p:cNvSpPr>
            <a:spLocks noChangeArrowheads="1"/>
          </p:cNvSpPr>
          <p:nvPr/>
        </p:nvSpPr>
        <p:spPr bwMode="auto">
          <a:xfrm>
            <a:off x="1716057" y="7249865"/>
            <a:ext cx="2166938" cy="519113"/>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计量课</a:t>
            </a:r>
          </a:p>
        </p:txBody>
      </p:sp>
      <p:sp>
        <p:nvSpPr>
          <p:cNvPr id="162821" name="Rectangle 5">
            <a:extLst>
              <a:ext uri="{FF2B5EF4-FFF2-40B4-BE49-F238E27FC236}">
                <a16:creationId xmlns:a16="http://schemas.microsoft.com/office/drawing/2014/main" id="{3FCEC5F6-F638-4C81-A96E-AC415A02B9C3}"/>
              </a:ext>
            </a:extLst>
          </p:cNvPr>
          <p:cNvSpPr>
            <a:spLocks noChangeArrowheads="1"/>
          </p:cNvSpPr>
          <p:nvPr/>
        </p:nvSpPr>
        <p:spPr bwMode="auto">
          <a:xfrm>
            <a:off x="1716057" y="2881065"/>
            <a:ext cx="2281238" cy="519113"/>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设备课</a:t>
            </a:r>
          </a:p>
        </p:txBody>
      </p:sp>
      <p:sp>
        <p:nvSpPr>
          <p:cNvPr id="162822" name="Rectangle 6">
            <a:extLst>
              <a:ext uri="{FF2B5EF4-FFF2-40B4-BE49-F238E27FC236}">
                <a16:creationId xmlns:a16="http://schemas.microsoft.com/office/drawing/2014/main" id="{A8FF09D9-A94F-41B9-9A5C-313291387AF8}"/>
              </a:ext>
            </a:extLst>
          </p:cNvPr>
          <p:cNvSpPr>
            <a:spLocks noChangeArrowheads="1"/>
          </p:cNvSpPr>
          <p:nvPr/>
        </p:nvSpPr>
        <p:spPr bwMode="auto">
          <a:xfrm>
            <a:off x="1716057" y="3920878"/>
            <a:ext cx="2166938" cy="520700"/>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模型课</a:t>
            </a:r>
          </a:p>
        </p:txBody>
      </p:sp>
      <p:sp>
        <p:nvSpPr>
          <p:cNvPr id="162823" name="Rectangle 7">
            <a:extLst>
              <a:ext uri="{FF2B5EF4-FFF2-40B4-BE49-F238E27FC236}">
                <a16:creationId xmlns:a16="http://schemas.microsoft.com/office/drawing/2014/main" id="{ADBA1C7B-1C0D-49AC-9FD9-01F4135B86BD}"/>
              </a:ext>
            </a:extLst>
          </p:cNvPr>
          <p:cNvSpPr>
            <a:spLocks noChangeArrowheads="1"/>
          </p:cNvSpPr>
          <p:nvPr/>
        </p:nvSpPr>
        <p:spPr bwMode="auto">
          <a:xfrm>
            <a:off x="1716057" y="5065465"/>
            <a:ext cx="2166938" cy="519113"/>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工具课</a:t>
            </a:r>
          </a:p>
        </p:txBody>
      </p:sp>
      <p:sp>
        <p:nvSpPr>
          <p:cNvPr id="162824" name="Rectangle 8">
            <a:extLst>
              <a:ext uri="{FF2B5EF4-FFF2-40B4-BE49-F238E27FC236}">
                <a16:creationId xmlns:a16="http://schemas.microsoft.com/office/drawing/2014/main" id="{782BED2C-08B1-4AE0-A201-2893455D3931}"/>
              </a:ext>
            </a:extLst>
          </p:cNvPr>
          <p:cNvSpPr>
            <a:spLocks noChangeArrowheads="1"/>
          </p:cNvSpPr>
          <p:nvPr/>
        </p:nvSpPr>
        <p:spPr bwMode="auto">
          <a:xfrm>
            <a:off x="1716057" y="6210053"/>
            <a:ext cx="2166938" cy="519112"/>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JIG</a:t>
            </a:r>
            <a:r>
              <a:rPr lang="zh-TW" altLang="en-US" sz="2000">
                <a:cs typeface="+mn-ea"/>
                <a:sym typeface="+mn-lt"/>
              </a:rPr>
              <a:t>课</a:t>
            </a:r>
          </a:p>
        </p:txBody>
      </p:sp>
      <p:sp>
        <p:nvSpPr>
          <p:cNvPr id="172041" name="Text Box 10">
            <a:extLst>
              <a:ext uri="{FF2B5EF4-FFF2-40B4-BE49-F238E27FC236}">
                <a16:creationId xmlns:a16="http://schemas.microsoft.com/office/drawing/2014/main" id="{46A745A2-FCA8-4912-8799-A0DFB02C7483}"/>
              </a:ext>
            </a:extLst>
          </p:cNvPr>
          <p:cNvSpPr txBox="1">
            <a:spLocks noChangeArrowheads="1"/>
          </p:cNvSpPr>
          <p:nvPr/>
        </p:nvSpPr>
        <p:spPr bwMode="auto">
          <a:xfrm>
            <a:off x="4795807" y="1944440"/>
            <a:ext cx="9804400"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制作机器</a:t>
            </a:r>
            <a:r>
              <a:rPr lang="en-US" altLang="zh-TW" sz="2000">
                <a:latin typeface="+mn-lt"/>
                <a:ea typeface="+mn-ea"/>
                <a:cs typeface="+mn-ea"/>
                <a:sym typeface="+mn-lt"/>
              </a:rPr>
              <a:t>`</a:t>
            </a:r>
            <a:r>
              <a:rPr lang="zh-TW" altLang="en-US" sz="2000">
                <a:latin typeface="+mn-lt"/>
                <a:ea typeface="+mn-ea"/>
                <a:cs typeface="+mn-ea"/>
                <a:sym typeface="+mn-lt"/>
              </a:rPr>
              <a:t>设备的件零配件</a:t>
            </a:r>
            <a:r>
              <a:rPr lang="en-US" altLang="zh-TW" sz="2000">
                <a:latin typeface="+mn-lt"/>
                <a:ea typeface="+mn-ea"/>
                <a:cs typeface="+mn-ea"/>
                <a:sym typeface="+mn-lt"/>
              </a:rPr>
              <a:t>`</a:t>
            </a:r>
            <a:r>
              <a:rPr lang="zh-TW" altLang="en-US" sz="2000">
                <a:latin typeface="+mn-lt"/>
                <a:ea typeface="+mn-ea"/>
                <a:cs typeface="+mn-ea"/>
                <a:sym typeface="+mn-lt"/>
              </a:rPr>
              <a:t>工具</a:t>
            </a:r>
            <a:r>
              <a:rPr lang="en-US" altLang="zh-TW" sz="2000">
                <a:latin typeface="+mn-lt"/>
                <a:ea typeface="+mn-ea"/>
                <a:cs typeface="+mn-ea"/>
                <a:sym typeface="+mn-lt"/>
              </a:rPr>
              <a:t>`JIG</a:t>
            </a:r>
            <a:r>
              <a:rPr lang="zh-TW" altLang="en-US" sz="2000">
                <a:latin typeface="+mn-lt"/>
                <a:ea typeface="+mn-ea"/>
                <a:cs typeface="+mn-ea"/>
                <a:sym typeface="+mn-lt"/>
              </a:rPr>
              <a:t>和机器等</a:t>
            </a:r>
            <a:r>
              <a:rPr lang="en-US" altLang="zh-TW" sz="2000">
                <a:latin typeface="+mn-lt"/>
                <a:ea typeface="+mn-ea"/>
                <a:cs typeface="+mn-ea"/>
                <a:sym typeface="+mn-lt"/>
              </a:rPr>
              <a:t>.</a:t>
            </a:r>
          </a:p>
        </p:txBody>
      </p:sp>
      <p:sp>
        <p:nvSpPr>
          <p:cNvPr id="172042" name="Text Box 11">
            <a:extLst>
              <a:ext uri="{FF2B5EF4-FFF2-40B4-BE49-F238E27FC236}">
                <a16:creationId xmlns:a16="http://schemas.microsoft.com/office/drawing/2014/main" id="{3D521548-0E8B-4D5E-8BA6-B6D84A914F57}"/>
              </a:ext>
            </a:extLst>
          </p:cNvPr>
          <p:cNvSpPr txBox="1">
            <a:spLocks noChangeArrowheads="1"/>
          </p:cNvSpPr>
          <p:nvPr/>
        </p:nvSpPr>
        <p:spPr bwMode="auto">
          <a:xfrm>
            <a:off x="4908520" y="2776290"/>
            <a:ext cx="9577387"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机器</a:t>
            </a:r>
            <a:r>
              <a:rPr lang="en-US" altLang="zh-TW" sz="2000">
                <a:latin typeface="+mn-lt"/>
                <a:ea typeface="+mn-ea"/>
                <a:cs typeface="+mn-ea"/>
                <a:sym typeface="+mn-lt"/>
              </a:rPr>
              <a:t>`</a:t>
            </a:r>
            <a:r>
              <a:rPr lang="zh-TW" altLang="en-US" sz="2000">
                <a:latin typeface="+mn-lt"/>
                <a:ea typeface="+mn-ea"/>
                <a:cs typeface="+mn-ea"/>
                <a:sym typeface="+mn-lt"/>
              </a:rPr>
              <a:t>设备的管理</a:t>
            </a:r>
            <a:r>
              <a:rPr lang="en-US" altLang="zh-TW" sz="2000">
                <a:latin typeface="+mn-lt"/>
                <a:ea typeface="+mn-ea"/>
                <a:cs typeface="+mn-ea"/>
                <a:sym typeface="+mn-lt"/>
              </a:rPr>
              <a:t>`</a:t>
            </a:r>
            <a:r>
              <a:rPr lang="zh-TW" altLang="en-US" sz="2000">
                <a:latin typeface="+mn-lt"/>
                <a:ea typeface="+mn-ea"/>
                <a:cs typeface="+mn-ea"/>
                <a:sym typeface="+mn-lt"/>
              </a:rPr>
              <a:t>维护</a:t>
            </a:r>
            <a:r>
              <a:rPr lang="en-US" altLang="zh-TW" sz="2000">
                <a:latin typeface="+mn-lt"/>
                <a:ea typeface="+mn-ea"/>
                <a:cs typeface="+mn-ea"/>
                <a:sym typeface="+mn-lt"/>
              </a:rPr>
              <a:t>`</a:t>
            </a:r>
            <a:r>
              <a:rPr lang="zh-TW" altLang="en-US" sz="2000">
                <a:latin typeface="+mn-lt"/>
                <a:ea typeface="+mn-ea"/>
                <a:cs typeface="+mn-ea"/>
                <a:sym typeface="+mn-lt"/>
              </a:rPr>
              <a:t>保养</a:t>
            </a:r>
            <a:r>
              <a:rPr lang="en-US" altLang="zh-TW" sz="2000">
                <a:latin typeface="+mn-lt"/>
                <a:ea typeface="+mn-ea"/>
                <a:cs typeface="+mn-ea"/>
                <a:sym typeface="+mn-lt"/>
              </a:rPr>
              <a:t>`</a:t>
            </a:r>
            <a:r>
              <a:rPr lang="zh-TW" altLang="en-US" sz="2000">
                <a:latin typeface="+mn-lt"/>
                <a:ea typeface="+mn-ea"/>
                <a:cs typeface="+mn-ea"/>
                <a:sym typeface="+mn-lt"/>
              </a:rPr>
              <a:t>修理等</a:t>
            </a:r>
            <a:r>
              <a:rPr lang="en-US" altLang="zh-TW" sz="2000">
                <a:latin typeface="+mn-lt"/>
                <a:ea typeface="+mn-ea"/>
                <a:cs typeface="+mn-ea"/>
                <a:sym typeface="+mn-lt"/>
              </a:rPr>
              <a:t>.</a:t>
            </a:r>
          </a:p>
        </p:txBody>
      </p:sp>
      <p:sp>
        <p:nvSpPr>
          <p:cNvPr id="172043" name="Text Box 12">
            <a:extLst>
              <a:ext uri="{FF2B5EF4-FFF2-40B4-BE49-F238E27FC236}">
                <a16:creationId xmlns:a16="http://schemas.microsoft.com/office/drawing/2014/main" id="{211FAA19-4151-4E76-9802-4197A913750E}"/>
              </a:ext>
            </a:extLst>
          </p:cNvPr>
          <p:cNvSpPr txBox="1">
            <a:spLocks noChangeArrowheads="1"/>
          </p:cNvSpPr>
          <p:nvPr/>
        </p:nvSpPr>
        <p:spPr bwMode="auto">
          <a:xfrm>
            <a:off x="4795807" y="3920878"/>
            <a:ext cx="9690100" cy="471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各种模型的管理</a:t>
            </a:r>
            <a:r>
              <a:rPr lang="en-US" altLang="zh-TW" sz="2000">
                <a:latin typeface="+mn-lt"/>
                <a:ea typeface="+mn-ea"/>
                <a:cs typeface="+mn-ea"/>
                <a:sym typeface="+mn-lt"/>
              </a:rPr>
              <a:t>`</a:t>
            </a:r>
            <a:r>
              <a:rPr lang="zh-TW" altLang="en-US" sz="2000">
                <a:latin typeface="+mn-lt"/>
                <a:ea typeface="+mn-ea"/>
                <a:cs typeface="+mn-ea"/>
                <a:sym typeface="+mn-lt"/>
              </a:rPr>
              <a:t>维护</a:t>
            </a:r>
            <a:r>
              <a:rPr lang="en-US" altLang="zh-TW" sz="2000">
                <a:latin typeface="+mn-lt"/>
                <a:ea typeface="+mn-ea"/>
                <a:cs typeface="+mn-ea"/>
                <a:sym typeface="+mn-lt"/>
              </a:rPr>
              <a:t>`</a:t>
            </a:r>
            <a:r>
              <a:rPr lang="zh-TW" altLang="en-US" sz="2000">
                <a:latin typeface="+mn-lt"/>
                <a:ea typeface="+mn-ea"/>
                <a:cs typeface="+mn-ea"/>
                <a:sym typeface="+mn-lt"/>
              </a:rPr>
              <a:t>保养</a:t>
            </a:r>
            <a:r>
              <a:rPr lang="en-US" altLang="zh-TW" sz="2000">
                <a:latin typeface="+mn-lt"/>
                <a:ea typeface="+mn-ea"/>
                <a:cs typeface="+mn-ea"/>
                <a:sym typeface="+mn-lt"/>
              </a:rPr>
              <a:t>`</a:t>
            </a:r>
            <a:r>
              <a:rPr lang="zh-TW" altLang="en-US" sz="2000">
                <a:latin typeface="+mn-lt"/>
                <a:ea typeface="+mn-ea"/>
                <a:cs typeface="+mn-ea"/>
                <a:sym typeface="+mn-lt"/>
              </a:rPr>
              <a:t>修理等</a:t>
            </a:r>
            <a:r>
              <a:rPr lang="en-US" altLang="zh-TW" sz="2000">
                <a:latin typeface="+mn-lt"/>
                <a:ea typeface="+mn-ea"/>
                <a:cs typeface="+mn-ea"/>
                <a:sym typeface="+mn-lt"/>
              </a:rPr>
              <a:t>.</a:t>
            </a:r>
          </a:p>
        </p:txBody>
      </p:sp>
      <p:sp>
        <p:nvSpPr>
          <p:cNvPr id="172044" name="Text Box 13">
            <a:extLst>
              <a:ext uri="{FF2B5EF4-FFF2-40B4-BE49-F238E27FC236}">
                <a16:creationId xmlns:a16="http://schemas.microsoft.com/office/drawing/2014/main" id="{96B5324E-624A-440D-8327-78595CBC1E41}"/>
              </a:ext>
            </a:extLst>
          </p:cNvPr>
          <p:cNvSpPr txBox="1">
            <a:spLocks noChangeArrowheads="1"/>
          </p:cNvSpPr>
          <p:nvPr/>
        </p:nvSpPr>
        <p:spPr bwMode="auto">
          <a:xfrm>
            <a:off x="4795807" y="5065465"/>
            <a:ext cx="9690100"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各种生产工具的管理</a:t>
            </a:r>
            <a:r>
              <a:rPr lang="en-US" altLang="zh-TW" sz="2000">
                <a:latin typeface="+mn-lt"/>
                <a:ea typeface="+mn-ea"/>
                <a:cs typeface="+mn-ea"/>
                <a:sym typeface="+mn-lt"/>
              </a:rPr>
              <a:t>`</a:t>
            </a:r>
            <a:r>
              <a:rPr lang="zh-TW" altLang="en-US" sz="2000">
                <a:latin typeface="+mn-lt"/>
                <a:ea typeface="+mn-ea"/>
                <a:cs typeface="+mn-ea"/>
                <a:sym typeface="+mn-lt"/>
              </a:rPr>
              <a:t>维护</a:t>
            </a:r>
            <a:r>
              <a:rPr lang="en-US" altLang="zh-TW" sz="2000">
                <a:latin typeface="+mn-lt"/>
                <a:ea typeface="+mn-ea"/>
                <a:cs typeface="+mn-ea"/>
                <a:sym typeface="+mn-lt"/>
              </a:rPr>
              <a:t>`</a:t>
            </a:r>
            <a:r>
              <a:rPr lang="zh-TW" altLang="en-US" sz="2000">
                <a:latin typeface="+mn-lt"/>
                <a:ea typeface="+mn-ea"/>
                <a:cs typeface="+mn-ea"/>
                <a:sym typeface="+mn-lt"/>
              </a:rPr>
              <a:t>保养</a:t>
            </a:r>
            <a:r>
              <a:rPr lang="en-US" altLang="zh-TW" sz="2000">
                <a:latin typeface="+mn-lt"/>
                <a:ea typeface="+mn-ea"/>
                <a:cs typeface="+mn-ea"/>
                <a:sym typeface="+mn-lt"/>
              </a:rPr>
              <a:t>`</a:t>
            </a:r>
            <a:r>
              <a:rPr lang="zh-TW" altLang="en-US" sz="2000">
                <a:latin typeface="+mn-lt"/>
                <a:ea typeface="+mn-ea"/>
                <a:cs typeface="+mn-ea"/>
                <a:sym typeface="+mn-lt"/>
              </a:rPr>
              <a:t>修理等</a:t>
            </a:r>
            <a:r>
              <a:rPr lang="en-US" altLang="zh-TW" sz="2000">
                <a:latin typeface="+mn-lt"/>
                <a:ea typeface="+mn-ea"/>
                <a:cs typeface="+mn-ea"/>
                <a:sym typeface="+mn-lt"/>
              </a:rPr>
              <a:t>.</a:t>
            </a:r>
          </a:p>
        </p:txBody>
      </p:sp>
      <p:sp>
        <p:nvSpPr>
          <p:cNvPr id="172045" name="Text Box 14">
            <a:extLst>
              <a:ext uri="{FF2B5EF4-FFF2-40B4-BE49-F238E27FC236}">
                <a16:creationId xmlns:a16="http://schemas.microsoft.com/office/drawing/2014/main" id="{4F7CE047-9F2B-4DF2-9A9C-6ECED0B0E95E}"/>
              </a:ext>
            </a:extLst>
          </p:cNvPr>
          <p:cNvSpPr txBox="1">
            <a:spLocks noChangeArrowheads="1"/>
          </p:cNvSpPr>
          <p:nvPr/>
        </p:nvSpPr>
        <p:spPr bwMode="auto">
          <a:xfrm>
            <a:off x="4795807" y="6105278"/>
            <a:ext cx="9690100" cy="471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各种</a:t>
            </a:r>
            <a:r>
              <a:rPr lang="en-US" altLang="zh-TW" sz="2000">
                <a:latin typeface="+mn-lt"/>
                <a:ea typeface="+mn-ea"/>
                <a:cs typeface="+mn-ea"/>
                <a:sym typeface="+mn-lt"/>
              </a:rPr>
              <a:t>JIG</a:t>
            </a:r>
            <a:r>
              <a:rPr lang="zh-TW" altLang="en-US" sz="2000">
                <a:latin typeface="+mn-lt"/>
                <a:ea typeface="+mn-ea"/>
                <a:cs typeface="+mn-ea"/>
                <a:sym typeface="+mn-lt"/>
              </a:rPr>
              <a:t>的管理</a:t>
            </a:r>
            <a:r>
              <a:rPr lang="en-US" altLang="zh-TW" sz="2000">
                <a:latin typeface="+mn-lt"/>
                <a:ea typeface="+mn-ea"/>
                <a:cs typeface="+mn-ea"/>
                <a:sym typeface="+mn-lt"/>
              </a:rPr>
              <a:t>`</a:t>
            </a:r>
            <a:r>
              <a:rPr lang="zh-TW" altLang="en-US" sz="2000">
                <a:latin typeface="+mn-lt"/>
                <a:ea typeface="+mn-ea"/>
                <a:cs typeface="+mn-ea"/>
                <a:sym typeface="+mn-lt"/>
              </a:rPr>
              <a:t>维护</a:t>
            </a:r>
            <a:r>
              <a:rPr lang="en-US" altLang="zh-TW" sz="2000">
                <a:latin typeface="+mn-lt"/>
                <a:ea typeface="+mn-ea"/>
                <a:cs typeface="+mn-ea"/>
                <a:sym typeface="+mn-lt"/>
              </a:rPr>
              <a:t>`</a:t>
            </a:r>
            <a:r>
              <a:rPr lang="zh-TW" altLang="en-US" sz="2000">
                <a:latin typeface="+mn-lt"/>
                <a:ea typeface="+mn-ea"/>
                <a:cs typeface="+mn-ea"/>
                <a:sym typeface="+mn-lt"/>
              </a:rPr>
              <a:t>保养</a:t>
            </a:r>
            <a:r>
              <a:rPr lang="en-US" altLang="zh-TW" sz="2000">
                <a:latin typeface="+mn-lt"/>
                <a:ea typeface="+mn-ea"/>
                <a:cs typeface="+mn-ea"/>
                <a:sym typeface="+mn-lt"/>
              </a:rPr>
              <a:t>`</a:t>
            </a:r>
            <a:r>
              <a:rPr lang="zh-TW" altLang="en-US" sz="2000">
                <a:latin typeface="+mn-lt"/>
                <a:ea typeface="+mn-ea"/>
                <a:cs typeface="+mn-ea"/>
                <a:sym typeface="+mn-lt"/>
              </a:rPr>
              <a:t>修理等</a:t>
            </a:r>
            <a:r>
              <a:rPr lang="en-US" altLang="zh-TW" sz="2000">
                <a:latin typeface="+mn-lt"/>
                <a:ea typeface="+mn-ea"/>
                <a:cs typeface="+mn-ea"/>
                <a:sym typeface="+mn-lt"/>
              </a:rPr>
              <a:t>.</a:t>
            </a:r>
          </a:p>
        </p:txBody>
      </p:sp>
      <p:sp>
        <p:nvSpPr>
          <p:cNvPr id="172046" name="Text Box 15">
            <a:extLst>
              <a:ext uri="{FF2B5EF4-FFF2-40B4-BE49-F238E27FC236}">
                <a16:creationId xmlns:a16="http://schemas.microsoft.com/office/drawing/2014/main" id="{77BFAF59-5953-43B3-AAF8-F70E553F20ED}"/>
              </a:ext>
            </a:extLst>
          </p:cNvPr>
          <p:cNvSpPr txBox="1">
            <a:spLocks noChangeArrowheads="1"/>
          </p:cNvSpPr>
          <p:nvPr/>
        </p:nvSpPr>
        <p:spPr bwMode="auto">
          <a:xfrm>
            <a:off x="4795807" y="7249865"/>
            <a:ext cx="9690100"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生产用仪器的管理</a:t>
            </a:r>
            <a:r>
              <a:rPr lang="en-US" altLang="zh-TW" sz="2000">
                <a:latin typeface="+mn-lt"/>
                <a:ea typeface="+mn-ea"/>
                <a:cs typeface="+mn-ea"/>
                <a:sym typeface="+mn-lt"/>
              </a:rPr>
              <a:t>`</a:t>
            </a:r>
            <a:r>
              <a:rPr lang="zh-TW" altLang="en-US" sz="2000">
                <a:latin typeface="+mn-lt"/>
                <a:ea typeface="+mn-ea"/>
                <a:cs typeface="+mn-ea"/>
                <a:sym typeface="+mn-lt"/>
              </a:rPr>
              <a:t>维护</a:t>
            </a:r>
            <a:r>
              <a:rPr lang="en-US" altLang="zh-TW" sz="2000">
                <a:latin typeface="+mn-lt"/>
                <a:ea typeface="+mn-ea"/>
                <a:cs typeface="+mn-ea"/>
                <a:sym typeface="+mn-lt"/>
              </a:rPr>
              <a:t>`</a:t>
            </a:r>
            <a:r>
              <a:rPr lang="zh-TW" altLang="en-US" sz="2000">
                <a:latin typeface="+mn-lt"/>
                <a:ea typeface="+mn-ea"/>
                <a:cs typeface="+mn-ea"/>
                <a:sym typeface="+mn-lt"/>
              </a:rPr>
              <a:t>保养</a:t>
            </a:r>
            <a:r>
              <a:rPr lang="en-US" altLang="zh-TW" sz="2000">
                <a:latin typeface="+mn-lt"/>
                <a:ea typeface="+mn-ea"/>
                <a:cs typeface="+mn-ea"/>
                <a:sym typeface="+mn-lt"/>
              </a:rPr>
              <a:t>`</a:t>
            </a:r>
            <a:r>
              <a:rPr lang="zh-TW" altLang="en-US" sz="2000">
                <a:latin typeface="+mn-lt"/>
                <a:ea typeface="+mn-ea"/>
                <a:cs typeface="+mn-ea"/>
                <a:sym typeface="+mn-lt"/>
              </a:rPr>
              <a:t>修理和校准等</a:t>
            </a:r>
            <a:r>
              <a:rPr lang="en-US" altLang="zh-TW" sz="2000">
                <a:latin typeface="+mn-lt"/>
                <a:ea typeface="+mn-ea"/>
                <a:cs typeface="+mn-ea"/>
                <a:sym typeface="+mn-lt"/>
              </a:rPr>
              <a:t>.</a:t>
            </a:r>
          </a:p>
        </p:txBody>
      </p:sp>
      <p:sp>
        <p:nvSpPr>
          <p:cNvPr id="172047" name="Text Box 16">
            <a:extLst>
              <a:ext uri="{FF2B5EF4-FFF2-40B4-BE49-F238E27FC236}">
                <a16:creationId xmlns:a16="http://schemas.microsoft.com/office/drawing/2014/main" id="{C0606E4A-4294-4053-8E92-B13CFCB462E5}"/>
              </a:ext>
            </a:extLst>
          </p:cNvPr>
          <p:cNvSpPr txBox="1">
            <a:spLocks noChangeArrowheads="1"/>
          </p:cNvSpPr>
          <p:nvPr/>
        </p:nvSpPr>
        <p:spPr bwMode="auto">
          <a:xfrm>
            <a:off x="1374745" y="8186490"/>
            <a:ext cx="13339762"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a:latin typeface="+mn-lt"/>
                <a:ea typeface="+mn-ea"/>
                <a:cs typeface="+mn-ea"/>
                <a:sym typeface="+mn-lt"/>
              </a:rPr>
              <a:t>2)</a:t>
            </a:r>
            <a:r>
              <a:rPr lang="zh-TW" altLang="en-US" sz="2000">
                <a:latin typeface="+mn-lt"/>
                <a:ea typeface="+mn-ea"/>
                <a:cs typeface="+mn-ea"/>
                <a:sym typeface="+mn-lt"/>
              </a:rPr>
              <a:t>在公司的规模一般</a:t>
            </a:r>
            <a:r>
              <a:rPr lang="en-US" altLang="zh-TW" sz="2000">
                <a:latin typeface="+mn-lt"/>
                <a:ea typeface="+mn-ea"/>
                <a:cs typeface="+mn-ea"/>
                <a:sym typeface="+mn-lt"/>
              </a:rPr>
              <a:t>`</a:t>
            </a:r>
            <a:r>
              <a:rPr lang="zh-TW" altLang="en-US" sz="2000">
                <a:latin typeface="+mn-lt"/>
                <a:ea typeface="+mn-ea"/>
                <a:cs typeface="+mn-ea"/>
                <a:sym typeface="+mn-lt"/>
              </a:rPr>
              <a:t>机器不多</a:t>
            </a:r>
            <a:r>
              <a:rPr lang="en-US" altLang="zh-TW" sz="2000">
                <a:latin typeface="+mn-lt"/>
                <a:ea typeface="+mn-ea"/>
                <a:cs typeface="+mn-ea"/>
                <a:sym typeface="+mn-lt"/>
              </a:rPr>
              <a:t>`</a:t>
            </a:r>
            <a:r>
              <a:rPr lang="zh-TW" altLang="en-US" sz="2000">
                <a:latin typeface="+mn-lt"/>
                <a:ea typeface="+mn-ea"/>
                <a:cs typeface="+mn-ea"/>
                <a:sym typeface="+mn-lt"/>
              </a:rPr>
              <a:t>要求层次比较普通的情况下可以把</a:t>
            </a:r>
            <a:r>
              <a:rPr lang="en-US" altLang="zh-TW" sz="2000">
                <a:latin typeface="+mn-lt"/>
                <a:ea typeface="+mn-ea"/>
                <a:cs typeface="+mn-ea"/>
                <a:sym typeface="+mn-lt"/>
              </a:rPr>
              <a:t>ME</a:t>
            </a:r>
            <a:r>
              <a:rPr lang="zh-TW" altLang="en-US" sz="2000">
                <a:latin typeface="+mn-lt"/>
                <a:ea typeface="+mn-ea"/>
                <a:cs typeface="+mn-ea"/>
                <a:sym typeface="+mn-lt"/>
              </a:rPr>
              <a:t>归属到工程部管理</a:t>
            </a:r>
            <a:r>
              <a:rPr lang="en-US" altLang="zh-TW" sz="2000">
                <a:latin typeface="+mn-lt"/>
                <a:ea typeface="+mn-ea"/>
                <a:cs typeface="+mn-ea"/>
                <a:sym typeface="+mn-lt"/>
              </a:rPr>
              <a:t>,</a:t>
            </a:r>
            <a:r>
              <a:rPr lang="zh-TW" altLang="en-US" sz="2000">
                <a:latin typeface="+mn-lt"/>
                <a:ea typeface="+mn-ea"/>
                <a:cs typeface="+mn-ea"/>
                <a:sym typeface="+mn-lt"/>
              </a:rPr>
              <a:t>这时的构架设置如下</a:t>
            </a:r>
            <a:r>
              <a:rPr lang="en-US" altLang="zh-TW" sz="2000">
                <a:latin typeface="+mn-lt"/>
                <a:ea typeface="+mn-ea"/>
                <a:cs typeface="+mn-ea"/>
                <a:sym typeface="+mn-lt"/>
              </a:rPr>
              <a:t>:</a:t>
            </a:r>
          </a:p>
        </p:txBody>
      </p:sp>
      <p:sp>
        <p:nvSpPr>
          <p:cNvPr id="16" name="文本框 15">
            <a:extLst>
              <a:ext uri="{FF2B5EF4-FFF2-40B4-BE49-F238E27FC236}">
                <a16:creationId xmlns:a16="http://schemas.microsoft.com/office/drawing/2014/main" id="{8810B09E-0F33-4315-A4D9-5615AF64DA10}"/>
              </a:ext>
            </a:extLst>
          </p:cNvPr>
          <p:cNvSpPr txBox="1"/>
          <p:nvPr/>
        </p:nvSpPr>
        <p:spPr>
          <a:xfrm>
            <a:off x="2881237" y="76233"/>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1.2  </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如何建立</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ME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的构架</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6"/>
                                        </p:tgtEl>
                                        <p:attrNameLst>
                                          <p:attrName>style.visibility</p:attrName>
                                        </p:attrNameLst>
                                      </p:cBhvr>
                                      <p:to>
                                        <p:strVal val="visible"/>
                                      </p:to>
                                    </p:set>
                                    <p:anim calcmode="lin" valueType="num">
                                      <p:cBhvr>
                                        <p:cTn id="7" dur="500" fill="hold"/>
                                        <p:tgtEl>
                                          <p:spTgt spid="16"/>
                                        </p:tgtEl>
                                        <p:attrNameLst>
                                          <p:attrName>ppt_w</p:attrName>
                                        </p:attrNameLst>
                                      </p:cBhvr>
                                      <p:tavLst>
                                        <p:tav tm="0">
                                          <p:val>
                                            <p:fltVal val="0"/>
                                          </p:val>
                                        </p:tav>
                                        <p:tav tm="100000">
                                          <p:val>
                                            <p:strVal val="#ppt_w"/>
                                          </p:val>
                                        </p:tav>
                                      </p:tavLst>
                                    </p:anim>
                                    <p:anim calcmode="lin" valueType="num">
                                      <p:cBhvr>
                                        <p:cTn id="8" dur="500" fill="hold"/>
                                        <p:tgtEl>
                                          <p:spTgt spid="1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2" name="Rectangle 2">
            <a:extLst>
              <a:ext uri="{FF2B5EF4-FFF2-40B4-BE49-F238E27FC236}">
                <a16:creationId xmlns:a16="http://schemas.microsoft.com/office/drawing/2014/main" id="{B193B800-EE0C-43B8-95D5-15055CCBCDFC}"/>
              </a:ext>
            </a:extLst>
          </p:cNvPr>
          <p:cNvSpPr>
            <a:spLocks noChangeArrowheads="1"/>
          </p:cNvSpPr>
          <p:nvPr/>
        </p:nvSpPr>
        <p:spPr bwMode="auto">
          <a:xfrm>
            <a:off x="6233443" y="1008336"/>
            <a:ext cx="3533775" cy="623888"/>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总经理</a:t>
            </a:r>
          </a:p>
        </p:txBody>
      </p:sp>
      <p:grpSp>
        <p:nvGrpSpPr>
          <p:cNvPr id="116739" name="Group 13">
            <a:extLst>
              <a:ext uri="{FF2B5EF4-FFF2-40B4-BE49-F238E27FC236}">
                <a16:creationId xmlns:a16="http://schemas.microsoft.com/office/drawing/2014/main" id="{D823A4A3-4B17-4E8E-9F7B-616F08758B75}"/>
              </a:ext>
            </a:extLst>
          </p:cNvPr>
          <p:cNvGrpSpPr>
            <a:grpSpLocks/>
          </p:cNvGrpSpPr>
          <p:nvPr/>
        </p:nvGrpSpPr>
        <p:grpSpPr bwMode="auto">
          <a:xfrm>
            <a:off x="1786855" y="2984774"/>
            <a:ext cx="12426950" cy="623887"/>
            <a:chOff x="192" y="912"/>
            <a:chExt cx="5232" cy="288"/>
          </a:xfrm>
        </p:grpSpPr>
        <p:sp>
          <p:nvSpPr>
            <p:cNvPr id="163868" name="Rectangle 3">
              <a:extLst>
                <a:ext uri="{FF2B5EF4-FFF2-40B4-BE49-F238E27FC236}">
                  <a16:creationId xmlns:a16="http://schemas.microsoft.com/office/drawing/2014/main" id="{94D9190C-ED6F-4F98-8A4A-89D3C0404507}"/>
                </a:ext>
              </a:extLst>
            </p:cNvPr>
            <p:cNvSpPr>
              <a:spLocks noChangeArrowheads="1"/>
            </p:cNvSpPr>
            <p:nvPr/>
          </p:nvSpPr>
          <p:spPr bwMode="auto">
            <a:xfrm>
              <a:off x="192" y="912"/>
              <a:ext cx="1488" cy="288"/>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anchor="ctr"/>
            <a:lstStyle/>
            <a:p>
              <a:pPr algn="ctr" eaLnBrk="1" hangingPunct="1">
                <a:lnSpc>
                  <a:spcPct val="120000"/>
                </a:lnSpc>
                <a:defRPr/>
              </a:pPr>
              <a:r>
                <a:rPr lang="zh-TW" altLang="en-US" sz="2000">
                  <a:cs typeface="+mn-ea"/>
                  <a:sym typeface="+mn-lt"/>
                </a:rPr>
                <a:t>其它部</a:t>
              </a:r>
            </a:p>
          </p:txBody>
        </p:sp>
        <p:sp>
          <p:nvSpPr>
            <p:cNvPr id="163869" name="Rectangle 4">
              <a:extLst>
                <a:ext uri="{FF2B5EF4-FFF2-40B4-BE49-F238E27FC236}">
                  <a16:creationId xmlns:a16="http://schemas.microsoft.com/office/drawing/2014/main" id="{7B40C566-56D8-497F-B793-A99FFE51DE32}"/>
                </a:ext>
              </a:extLst>
            </p:cNvPr>
            <p:cNvSpPr>
              <a:spLocks noChangeArrowheads="1"/>
            </p:cNvSpPr>
            <p:nvPr/>
          </p:nvSpPr>
          <p:spPr bwMode="auto">
            <a:xfrm>
              <a:off x="2064" y="912"/>
              <a:ext cx="1488" cy="288"/>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anchor="ctr"/>
            <a:lstStyle/>
            <a:p>
              <a:pPr algn="ctr" eaLnBrk="1" hangingPunct="1">
                <a:lnSpc>
                  <a:spcPct val="120000"/>
                </a:lnSpc>
                <a:defRPr/>
              </a:pPr>
              <a:r>
                <a:rPr lang="zh-TW" altLang="en-US" sz="2000">
                  <a:cs typeface="+mn-ea"/>
                  <a:sym typeface="+mn-lt"/>
                </a:rPr>
                <a:t>工程部</a:t>
              </a:r>
            </a:p>
          </p:txBody>
        </p:sp>
        <p:sp>
          <p:nvSpPr>
            <p:cNvPr id="163870" name="Rectangle 5">
              <a:extLst>
                <a:ext uri="{FF2B5EF4-FFF2-40B4-BE49-F238E27FC236}">
                  <a16:creationId xmlns:a16="http://schemas.microsoft.com/office/drawing/2014/main" id="{4EF936F1-EF01-494A-A84A-B8A84EF15C87}"/>
                </a:ext>
              </a:extLst>
            </p:cNvPr>
            <p:cNvSpPr>
              <a:spLocks noChangeArrowheads="1"/>
            </p:cNvSpPr>
            <p:nvPr/>
          </p:nvSpPr>
          <p:spPr bwMode="auto">
            <a:xfrm>
              <a:off x="3936" y="912"/>
              <a:ext cx="1488" cy="288"/>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anchor="ctr"/>
            <a:lstStyle/>
            <a:p>
              <a:pPr algn="ctr" eaLnBrk="1" hangingPunct="1">
                <a:lnSpc>
                  <a:spcPct val="120000"/>
                </a:lnSpc>
                <a:defRPr/>
              </a:pPr>
              <a:r>
                <a:rPr lang="zh-TW" altLang="en-US" sz="2000">
                  <a:cs typeface="+mn-ea"/>
                  <a:sym typeface="+mn-lt"/>
                </a:rPr>
                <a:t>生产部</a:t>
              </a:r>
            </a:p>
          </p:txBody>
        </p:sp>
      </p:grpSp>
      <p:grpSp>
        <p:nvGrpSpPr>
          <p:cNvPr id="116740" name="Group 14">
            <a:extLst>
              <a:ext uri="{FF2B5EF4-FFF2-40B4-BE49-F238E27FC236}">
                <a16:creationId xmlns:a16="http://schemas.microsoft.com/office/drawing/2014/main" id="{2B671623-D4EA-4CFC-AE83-250BEE88CBC4}"/>
              </a:ext>
            </a:extLst>
          </p:cNvPr>
          <p:cNvGrpSpPr>
            <a:grpSpLocks/>
          </p:cNvGrpSpPr>
          <p:nvPr/>
        </p:nvGrpSpPr>
        <p:grpSpPr bwMode="auto">
          <a:xfrm>
            <a:off x="2015455" y="5585099"/>
            <a:ext cx="11971338" cy="623887"/>
            <a:chOff x="288" y="1920"/>
            <a:chExt cx="5040" cy="288"/>
          </a:xfrm>
        </p:grpSpPr>
        <p:sp>
          <p:nvSpPr>
            <p:cNvPr id="163864" name="Rectangle 6">
              <a:extLst>
                <a:ext uri="{FF2B5EF4-FFF2-40B4-BE49-F238E27FC236}">
                  <a16:creationId xmlns:a16="http://schemas.microsoft.com/office/drawing/2014/main" id="{2F978889-75FE-42A3-8DFE-44D26F971118}"/>
                </a:ext>
              </a:extLst>
            </p:cNvPr>
            <p:cNvSpPr>
              <a:spLocks noChangeArrowheads="1"/>
            </p:cNvSpPr>
            <p:nvPr/>
          </p:nvSpPr>
          <p:spPr bwMode="auto">
            <a:xfrm>
              <a:off x="288" y="1920"/>
              <a:ext cx="960" cy="288"/>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anchor="ctr"/>
            <a:lstStyle/>
            <a:p>
              <a:pPr algn="ctr" eaLnBrk="1" hangingPunct="1">
                <a:lnSpc>
                  <a:spcPct val="120000"/>
                </a:lnSpc>
                <a:defRPr/>
              </a:pPr>
              <a:r>
                <a:rPr lang="zh-TW" altLang="en-US" sz="2000">
                  <a:cs typeface="+mn-ea"/>
                  <a:sym typeface="+mn-lt"/>
                </a:rPr>
                <a:t>其它课</a:t>
              </a:r>
            </a:p>
          </p:txBody>
        </p:sp>
        <p:sp>
          <p:nvSpPr>
            <p:cNvPr id="163865" name="Rectangle 7">
              <a:extLst>
                <a:ext uri="{FF2B5EF4-FFF2-40B4-BE49-F238E27FC236}">
                  <a16:creationId xmlns:a16="http://schemas.microsoft.com/office/drawing/2014/main" id="{455769C0-FAD5-445C-A90B-F7065B661148}"/>
                </a:ext>
              </a:extLst>
            </p:cNvPr>
            <p:cNvSpPr>
              <a:spLocks noChangeArrowheads="1"/>
            </p:cNvSpPr>
            <p:nvPr/>
          </p:nvSpPr>
          <p:spPr bwMode="auto">
            <a:xfrm>
              <a:off x="1728" y="1920"/>
              <a:ext cx="815" cy="288"/>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anchor="ctr"/>
            <a:lstStyle/>
            <a:p>
              <a:pPr algn="ctr" eaLnBrk="1" hangingPunct="1">
                <a:lnSpc>
                  <a:spcPct val="120000"/>
                </a:lnSpc>
                <a:defRPr/>
              </a:pPr>
              <a:r>
                <a:rPr lang="en-US" altLang="zh-TW" sz="2000">
                  <a:cs typeface="+mn-ea"/>
                  <a:sym typeface="+mn-lt"/>
                </a:rPr>
                <a:t>PE</a:t>
              </a:r>
              <a:r>
                <a:rPr lang="zh-TW" altLang="en-US" sz="2000">
                  <a:cs typeface="+mn-ea"/>
                  <a:sym typeface="+mn-lt"/>
                </a:rPr>
                <a:t>课</a:t>
              </a:r>
            </a:p>
          </p:txBody>
        </p:sp>
        <p:sp>
          <p:nvSpPr>
            <p:cNvPr id="163866" name="Rectangle 8">
              <a:extLst>
                <a:ext uri="{FF2B5EF4-FFF2-40B4-BE49-F238E27FC236}">
                  <a16:creationId xmlns:a16="http://schemas.microsoft.com/office/drawing/2014/main" id="{EC32716D-0F0F-42C4-8A13-C73421554CC7}"/>
                </a:ext>
              </a:extLst>
            </p:cNvPr>
            <p:cNvSpPr>
              <a:spLocks noChangeArrowheads="1"/>
            </p:cNvSpPr>
            <p:nvPr/>
          </p:nvSpPr>
          <p:spPr bwMode="auto">
            <a:xfrm>
              <a:off x="3168" y="1920"/>
              <a:ext cx="816" cy="288"/>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anchor="ctr"/>
            <a:lstStyle/>
            <a:p>
              <a:pPr algn="ctr" eaLnBrk="1" hangingPunct="1">
                <a:lnSpc>
                  <a:spcPct val="120000"/>
                </a:lnSpc>
                <a:defRPr/>
              </a:pPr>
              <a:r>
                <a:rPr lang="en-US" altLang="zh-TW" sz="2000">
                  <a:cs typeface="+mn-ea"/>
                  <a:sym typeface="+mn-lt"/>
                </a:rPr>
                <a:t>ME</a:t>
              </a:r>
              <a:r>
                <a:rPr lang="zh-TW" altLang="en-US" sz="2000">
                  <a:cs typeface="+mn-ea"/>
                  <a:sym typeface="+mn-lt"/>
                </a:rPr>
                <a:t>课</a:t>
              </a:r>
            </a:p>
          </p:txBody>
        </p:sp>
        <p:sp>
          <p:nvSpPr>
            <p:cNvPr id="163867" name="Rectangle 9">
              <a:extLst>
                <a:ext uri="{FF2B5EF4-FFF2-40B4-BE49-F238E27FC236}">
                  <a16:creationId xmlns:a16="http://schemas.microsoft.com/office/drawing/2014/main" id="{8DF9D1F8-3047-40EC-ACCC-A26FFBA3DEEC}"/>
                </a:ext>
              </a:extLst>
            </p:cNvPr>
            <p:cNvSpPr>
              <a:spLocks noChangeArrowheads="1"/>
            </p:cNvSpPr>
            <p:nvPr/>
          </p:nvSpPr>
          <p:spPr bwMode="auto">
            <a:xfrm>
              <a:off x="4512" y="1920"/>
              <a:ext cx="816" cy="288"/>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anchor="ctr"/>
            <a:lstStyle/>
            <a:p>
              <a:pPr algn="ctr" eaLnBrk="1" hangingPunct="1">
                <a:lnSpc>
                  <a:spcPct val="120000"/>
                </a:lnSpc>
                <a:defRPr/>
              </a:pPr>
              <a:r>
                <a:rPr lang="zh-TW" altLang="en-US" sz="2000">
                  <a:cs typeface="+mn-ea"/>
                  <a:sym typeface="+mn-lt"/>
                </a:rPr>
                <a:t>计量课</a:t>
              </a:r>
            </a:p>
          </p:txBody>
        </p:sp>
      </p:grpSp>
      <p:sp>
        <p:nvSpPr>
          <p:cNvPr id="163845" name="Rectangle 10">
            <a:extLst>
              <a:ext uri="{FF2B5EF4-FFF2-40B4-BE49-F238E27FC236}">
                <a16:creationId xmlns:a16="http://schemas.microsoft.com/office/drawing/2014/main" id="{55C038F1-E44C-4200-AE51-8110E269E05D}"/>
              </a:ext>
            </a:extLst>
          </p:cNvPr>
          <p:cNvSpPr>
            <a:spLocks noChangeArrowheads="1"/>
          </p:cNvSpPr>
          <p:nvPr/>
        </p:nvSpPr>
        <p:spPr bwMode="auto">
          <a:xfrm>
            <a:off x="9497640" y="7210152"/>
            <a:ext cx="569913" cy="1663700"/>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维</a:t>
            </a:r>
          </a:p>
          <a:p>
            <a:pPr algn="ctr" eaLnBrk="1" hangingPunct="1">
              <a:lnSpc>
                <a:spcPct val="120000"/>
              </a:lnSpc>
              <a:defRPr/>
            </a:pPr>
            <a:r>
              <a:rPr lang="zh-TW" altLang="en-US" sz="2000">
                <a:cs typeface="+mn-ea"/>
                <a:sym typeface="+mn-lt"/>
              </a:rPr>
              <a:t>修</a:t>
            </a:r>
          </a:p>
          <a:p>
            <a:pPr algn="ctr" eaLnBrk="1" hangingPunct="1">
              <a:lnSpc>
                <a:spcPct val="120000"/>
              </a:lnSpc>
              <a:defRPr/>
            </a:pPr>
            <a:r>
              <a:rPr lang="zh-TW" altLang="en-US" sz="2000">
                <a:cs typeface="+mn-ea"/>
                <a:sym typeface="+mn-lt"/>
              </a:rPr>
              <a:t>组</a:t>
            </a:r>
          </a:p>
        </p:txBody>
      </p:sp>
      <p:sp>
        <p:nvSpPr>
          <p:cNvPr id="163846" name="Rectangle 11">
            <a:extLst>
              <a:ext uri="{FF2B5EF4-FFF2-40B4-BE49-F238E27FC236}">
                <a16:creationId xmlns:a16="http://schemas.microsoft.com/office/drawing/2014/main" id="{9B188F08-BF40-432F-80FE-8FC6D74DB9B6}"/>
              </a:ext>
            </a:extLst>
          </p:cNvPr>
          <p:cNvSpPr>
            <a:spLocks noChangeArrowheads="1"/>
          </p:cNvSpPr>
          <p:nvPr/>
        </p:nvSpPr>
        <p:spPr bwMode="auto">
          <a:xfrm>
            <a:off x="7673603" y="7210152"/>
            <a:ext cx="569912" cy="1663700"/>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机</a:t>
            </a:r>
          </a:p>
          <a:p>
            <a:pPr algn="ctr" eaLnBrk="1" hangingPunct="1">
              <a:lnSpc>
                <a:spcPct val="120000"/>
              </a:lnSpc>
              <a:defRPr/>
            </a:pPr>
            <a:r>
              <a:rPr lang="zh-TW" altLang="en-US" sz="2000">
                <a:cs typeface="+mn-ea"/>
                <a:sym typeface="+mn-lt"/>
              </a:rPr>
              <a:t>械</a:t>
            </a:r>
          </a:p>
          <a:p>
            <a:pPr algn="ctr" eaLnBrk="1" hangingPunct="1">
              <a:lnSpc>
                <a:spcPct val="120000"/>
              </a:lnSpc>
              <a:defRPr/>
            </a:pPr>
            <a:r>
              <a:rPr lang="zh-TW" altLang="en-US" sz="2000">
                <a:cs typeface="+mn-ea"/>
                <a:sym typeface="+mn-lt"/>
              </a:rPr>
              <a:t>组</a:t>
            </a:r>
          </a:p>
        </p:txBody>
      </p:sp>
      <p:sp>
        <p:nvSpPr>
          <p:cNvPr id="163847" name="Rectangle 12">
            <a:extLst>
              <a:ext uri="{FF2B5EF4-FFF2-40B4-BE49-F238E27FC236}">
                <a16:creationId xmlns:a16="http://schemas.microsoft.com/office/drawing/2014/main" id="{EA606DA3-96CD-4C4F-9173-A7BFAB5EA0CB}"/>
              </a:ext>
            </a:extLst>
          </p:cNvPr>
          <p:cNvSpPr>
            <a:spLocks noChangeArrowheads="1"/>
          </p:cNvSpPr>
          <p:nvPr/>
        </p:nvSpPr>
        <p:spPr bwMode="auto">
          <a:xfrm>
            <a:off x="11435978" y="7210152"/>
            <a:ext cx="569912" cy="1663700"/>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工</a:t>
            </a:r>
          </a:p>
          <a:p>
            <a:pPr algn="ctr" eaLnBrk="1" hangingPunct="1">
              <a:lnSpc>
                <a:spcPct val="120000"/>
              </a:lnSpc>
              <a:defRPr/>
            </a:pPr>
            <a:r>
              <a:rPr lang="zh-TW" altLang="en-US" sz="2000">
                <a:cs typeface="+mn-ea"/>
                <a:sym typeface="+mn-lt"/>
              </a:rPr>
              <a:t>模</a:t>
            </a:r>
          </a:p>
          <a:p>
            <a:pPr algn="ctr" eaLnBrk="1" hangingPunct="1">
              <a:lnSpc>
                <a:spcPct val="120000"/>
              </a:lnSpc>
              <a:defRPr/>
            </a:pPr>
            <a:r>
              <a:rPr lang="zh-TW" altLang="en-US" sz="2000">
                <a:cs typeface="+mn-ea"/>
                <a:sym typeface="+mn-lt"/>
              </a:rPr>
              <a:t>组</a:t>
            </a:r>
          </a:p>
        </p:txBody>
      </p:sp>
      <p:sp>
        <p:nvSpPr>
          <p:cNvPr id="163848" name="Line 15">
            <a:extLst>
              <a:ext uri="{FF2B5EF4-FFF2-40B4-BE49-F238E27FC236}">
                <a16:creationId xmlns:a16="http://schemas.microsoft.com/office/drawing/2014/main" id="{A087180D-9C8A-4F9D-BE31-A514D0CEA7AB}"/>
              </a:ext>
            </a:extLst>
          </p:cNvPr>
          <p:cNvSpPr>
            <a:spLocks noChangeShapeType="1"/>
          </p:cNvSpPr>
          <p:nvPr/>
        </p:nvSpPr>
        <p:spPr bwMode="auto">
          <a:xfrm>
            <a:off x="3269580" y="2151336"/>
            <a:ext cx="9120188"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3849" name="Line 16">
            <a:extLst>
              <a:ext uri="{FF2B5EF4-FFF2-40B4-BE49-F238E27FC236}">
                <a16:creationId xmlns:a16="http://schemas.microsoft.com/office/drawing/2014/main" id="{A7D5E0B5-ECE3-487C-80F6-C76C7919A9D6}"/>
              </a:ext>
            </a:extLst>
          </p:cNvPr>
          <p:cNvSpPr>
            <a:spLocks noChangeShapeType="1"/>
          </p:cNvSpPr>
          <p:nvPr/>
        </p:nvSpPr>
        <p:spPr bwMode="auto">
          <a:xfrm>
            <a:off x="3155280" y="4751661"/>
            <a:ext cx="9804400"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3850" name="Line 17">
            <a:extLst>
              <a:ext uri="{FF2B5EF4-FFF2-40B4-BE49-F238E27FC236}">
                <a16:creationId xmlns:a16="http://schemas.microsoft.com/office/drawing/2014/main" id="{2854B650-AAD4-4011-BCC5-CBCC0B4BE47E}"/>
              </a:ext>
            </a:extLst>
          </p:cNvPr>
          <p:cNvSpPr>
            <a:spLocks noChangeShapeType="1"/>
          </p:cNvSpPr>
          <p:nvPr/>
        </p:nvSpPr>
        <p:spPr bwMode="auto">
          <a:xfrm>
            <a:off x="7900615" y="6584677"/>
            <a:ext cx="3876675"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3851" name="Line 18">
            <a:extLst>
              <a:ext uri="{FF2B5EF4-FFF2-40B4-BE49-F238E27FC236}">
                <a16:creationId xmlns:a16="http://schemas.microsoft.com/office/drawing/2014/main" id="{45250583-ECD1-4F10-BE0F-ADFB6844AFB9}"/>
              </a:ext>
            </a:extLst>
          </p:cNvPr>
          <p:cNvSpPr>
            <a:spLocks noChangeShapeType="1"/>
          </p:cNvSpPr>
          <p:nvPr/>
        </p:nvSpPr>
        <p:spPr bwMode="auto">
          <a:xfrm>
            <a:off x="3269580" y="2151336"/>
            <a:ext cx="0" cy="833438"/>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3852" name="Line 19">
            <a:extLst>
              <a:ext uri="{FF2B5EF4-FFF2-40B4-BE49-F238E27FC236}">
                <a16:creationId xmlns:a16="http://schemas.microsoft.com/office/drawing/2014/main" id="{53FA4419-1DC8-4869-8834-2023FB8F7DE1}"/>
              </a:ext>
            </a:extLst>
          </p:cNvPr>
          <p:cNvSpPr>
            <a:spLocks noChangeShapeType="1"/>
          </p:cNvSpPr>
          <p:nvPr/>
        </p:nvSpPr>
        <p:spPr bwMode="auto">
          <a:xfrm>
            <a:off x="8057480" y="2151336"/>
            <a:ext cx="0" cy="833438"/>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3853" name="Line 20">
            <a:extLst>
              <a:ext uri="{FF2B5EF4-FFF2-40B4-BE49-F238E27FC236}">
                <a16:creationId xmlns:a16="http://schemas.microsoft.com/office/drawing/2014/main" id="{4CBAF0DC-7F5D-439E-A2CB-50C4AF2FF423}"/>
              </a:ext>
            </a:extLst>
          </p:cNvPr>
          <p:cNvSpPr>
            <a:spLocks noChangeShapeType="1"/>
          </p:cNvSpPr>
          <p:nvPr/>
        </p:nvSpPr>
        <p:spPr bwMode="auto">
          <a:xfrm>
            <a:off x="12389768" y="2151336"/>
            <a:ext cx="0" cy="833438"/>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3854" name="Line 21">
            <a:extLst>
              <a:ext uri="{FF2B5EF4-FFF2-40B4-BE49-F238E27FC236}">
                <a16:creationId xmlns:a16="http://schemas.microsoft.com/office/drawing/2014/main" id="{702F5986-2E04-4C00-AC34-7C4B57707866}"/>
              </a:ext>
            </a:extLst>
          </p:cNvPr>
          <p:cNvSpPr>
            <a:spLocks noChangeShapeType="1"/>
          </p:cNvSpPr>
          <p:nvPr/>
        </p:nvSpPr>
        <p:spPr bwMode="auto">
          <a:xfrm>
            <a:off x="3155280" y="4751661"/>
            <a:ext cx="0" cy="833438"/>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3855" name="Line 22">
            <a:extLst>
              <a:ext uri="{FF2B5EF4-FFF2-40B4-BE49-F238E27FC236}">
                <a16:creationId xmlns:a16="http://schemas.microsoft.com/office/drawing/2014/main" id="{0E9A5A5C-3C39-4E7B-B61A-ED05E6C823CB}"/>
              </a:ext>
            </a:extLst>
          </p:cNvPr>
          <p:cNvSpPr>
            <a:spLocks noChangeShapeType="1"/>
          </p:cNvSpPr>
          <p:nvPr/>
        </p:nvSpPr>
        <p:spPr bwMode="auto">
          <a:xfrm>
            <a:off x="6347743" y="4751661"/>
            <a:ext cx="0" cy="833438"/>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3856" name="Line 23">
            <a:extLst>
              <a:ext uri="{FF2B5EF4-FFF2-40B4-BE49-F238E27FC236}">
                <a16:creationId xmlns:a16="http://schemas.microsoft.com/office/drawing/2014/main" id="{EFCF9305-25BC-40A0-B41D-9F692C85AEF7}"/>
              </a:ext>
            </a:extLst>
          </p:cNvPr>
          <p:cNvSpPr>
            <a:spLocks noChangeShapeType="1"/>
          </p:cNvSpPr>
          <p:nvPr/>
        </p:nvSpPr>
        <p:spPr bwMode="auto">
          <a:xfrm>
            <a:off x="9881518" y="4751661"/>
            <a:ext cx="0" cy="833438"/>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3857" name="Line 24">
            <a:extLst>
              <a:ext uri="{FF2B5EF4-FFF2-40B4-BE49-F238E27FC236}">
                <a16:creationId xmlns:a16="http://schemas.microsoft.com/office/drawing/2014/main" id="{87CD7C0E-507F-4D6A-81EF-8D41CD14DB2E}"/>
              </a:ext>
            </a:extLst>
          </p:cNvPr>
          <p:cNvSpPr>
            <a:spLocks noChangeShapeType="1"/>
          </p:cNvSpPr>
          <p:nvPr/>
        </p:nvSpPr>
        <p:spPr bwMode="auto">
          <a:xfrm>
            <a:off x="12959680" y="4751661"/>
            <a:ext cx="0" cy="833438"/>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3858" name="Line 25">
            <a:extLst>
              <a:ext uri="{FF2B5EF4-FFF2-40B4-BE49-F238E27FC236}">
                <a16:creationId xmlns:a16="http://schemas.microsoft.com/office/drawing/2014/main" id="{AE6ABEF3-76CF-4630-9CBF-8C49EC449A29}"/>
              </a:ext>
            </a:extLst>
          </p:cNvPr>
          <p:cNvSpPr>
            <a:spLocks noChangeShapeType="1"/>
          </p:cNvSpPr>
          <p:nvPr/>
        </p:nvSpPr>
        <p:spPr bwMode="auto">
          <a:xfrm>
            <a:off x="8057480" y="1632224"/>
            <a:ext cx="0" cy="519112"/>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3859" name="Line 26">
            <a:extLst>
              <a:ext uri="{FF2B5EF4-FFF2-40B4-BE49-F238E27FC236}">
                <a16:creationId xmlns:a16="http://schemas.microsoft.com/office/drawing/2014/main" id="{0BCF71A9-5091-4AAC-A77B-AB9B781A7BCF}"/>
              </a:ext>
            </a:extLst>
          </p:cNvPr>
          <p:cNvSpPr>
            <a:spLocks noChangeShapeType="1"/>
          </p:cNvSpPr>
          <p:nvPr/>
        </p:nvSpPr>
        <p:spPr bwMode="auto">
          <a:xfrm>
            <a:off x="7943180" y="3608661"/>
            <a:ext cx="0" cy="114300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3860" name="Line 27">
            <a:extLst>
              <a:ext uri="{FF2B5EF4-FFF2-40B4-BE49-F238E27FC236}">
                <a16:creationId xmlns:a16="http://schemas.microsoft.com/office/drawing/2014/main" id="{CB53D7D8-E064-4C26-AA47-627B693AE110}"/>
              </a:ext>
            </a:extLst>
          </p:cNvPr>
          <p:cNvSpPr>
            <a:spLocks noChangeShapeType="1"/>
          </p:cNvSpPr>
          <p:nvPr/>
        </p:nvSpPr>
        <p:spPr bwMode="auto">
          <a:xfrm>
            <a:off x="9767218" y="6208986"/>
            <a:ext cx="0" cy="375691"/>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3861" name="Line 28">
            <a:extLst>
              <a:ext uri="{FF2B5EF4-FFF2-40B4-BE49-F238E27FC236}">
                <a16:creationId xmlns:a16="http://schemas.microsoft.com/office/drawing/2014/main" id="{20BFFC9B-DD47-4CF1-8E19-8E3248F346DD}"/>
              </a:ext>
            </a:extLst>
          </p:cNvPr>
          <p:cNvSpPr>
            <a:spLocks noChangeShapeType="1"/>
          </p:cNvSpPr>
          <p:nvPr/>
        </p:nvSpPr>
        <p:spPr bwMode="auto">
          <a:xfrm>
            <a:off x="7900615" y="6584677"/>
            <a:ext cx="0" cy="62547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3862" name="Line 29">
            <a:extLst>
              <a:ext uri="{FF2B5EF4-FFF2-40B4-BE49-F238E27FC236}">
                <a16:creationId xmlns:a16="http://schemas.microsoft.com/office/drawing/2014/main" id="{5D4C0E6E-B9A7-45E0-B6AD-0F2F61B28BE1}"/>
              </a:ext>
            </a:extLst>
          </p:cNvPr>
          <p:cNvSpPr>
            <a:spLocks noChangeShapeType="1"/>
          </p:cNvSpPr>
          <p:nvPr/>
        </p:nvSpPr>
        <p:spPr bwMode="auto">
          <a:xfrm>
            <a:off x="9724653" y="6584677"/>
            <a:ext cx="0" cy="62547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3863" name="Line 30">
            <a:extLst>
              <a:ext uri="{FF2B5EF4-FFF2-40B4-BE49-F238E27FC236}">
                <a16:creationId xmlns:a16="http://schemas.microsoft.com/office/drawing/2014/main" id="{75CE0CFD-159B-44CA-AFE6-5AF974C08216}"/>
              </a:ext>
            </a:extLst>
          </p:cNvPr>
          <p:cNvSpPr>
            <a:spLocks noChangeShapeType="1"/>
          </p:cNvSpPr>
          <p:nvPr/>
        </p:nvSpPr>
        <p:spPr bwMode="auto">
          <a:xfrm>
            <a:off x="11777290" y="6584677"/>
            <a:ext cx="0" cy="62547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1" name="文本框 30">
            <a:extLst>
              <a:ext uri="{FF2B5EF4-FFF2-40B4-BE49-F238E27FC236}">
                <a16:creationId xmlns:a16="http://schemas.microsoft.com/office/drawing/2014/main" id="{7955F652-85C4-4A04-B4D9-13991E4C2EF6}"/>
              </a:ext>
            </a:extLst>
          </p:cNvPr>
          <p:cNvSpPr txBox="1"/>
          <p:nvPr/>
        </p:nvSpPr>
        <p:spPr>
          <a:xfrm>
            <a:off x="2881237" y="76233"/>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1.2  </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如何建立</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ME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的构架</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1"/>
                                        </p:tgtEl>
                                        <p:attrNameLst>
                                          <p:attrName>style.visibility</p:attrName>
                                        </p:attrNameLst>
                                      </p:cBhvr>
                                      <p:to>
                                        <p:strVal val="visible"/>
                                      </p:to>
                                    </p:set>
                                    <p:anim calcmode="lin" valueType="num">
                                      <p:cBhvr>
                                        <p:cTn id="7" dur="500" fill="hold"/>
                                        <p:tgtEl>
                                          <p:spTgt spid="31"/>
                                        </p:tgtEl>
                                        <p:attrNameLst>
                                          <p:attrName>ppt_w</p:attrName>
                                        </p:attrNameLst>
                                      </p:cBhvr>
                                      <p:tavLst>
                                        <p:tav tm="0">
                                          <p:val>
                                            <p:fltVal val="0"/>
                                          </p:val>
                                        </p:tav>
                                        <p:tav tm="100000">
                                          <p:val>
                                            <p:strVal val="#ppt_w"/>
                                          </p:val>
                                        </p:tav>
                                      </p:tavLst>
                                    </p:anim>
                                    <p:anim calcmode="lin" valueType="num">
                                      <p:cBhvr>
                                        <p:cTn id="8" dur="500" fill="hold"/>
                                        <p:tgtEl>
                                          <p:spTgt spid="31"/>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082" name="Text Box 2">
            <a:extLst>
              <a:ext uri="{FF2B5EF4-FFF2-40B4-BE49-F238E27FC236}">
                <a16:creationId xmlns:a16="http://schemas.microsoft.com/office/drawing/2014/main" id="{C6B88F5E-3589-4E1B-8E29-33EF71240D83}"/>
              </a:ext>
            </a:extLst>
          </p:cNvPr>
          <p:cNvSpPr txBox="1">
            <a:spLocks noChangeArrowheads="1"/>
          </p:cNvSpPr>
          <p:nvPr/>
        </p:nvSpPr>
        <p:spPr bwMode="auto">
          <a:xfrm>
            <a:off x="1343051" y="1088951"/>
            <a:ext cx="13681075"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在上述构架中</a:t>
            </a:r>
            <a:r>
              <a:rPr lang="en-US" altLang="zh-TW" sz="2000">
                <a:latin typeface="+mn-lt"/>
                <a:ea typeface="+mn-ea"/>
                <a:cs typeface="+mn-ea"/>
                <a:sym typeface="+mn-lt"/>
              </a:rPr>
              <a:t>ME</a:t>
            </a:r>
            <a:r>
              <a:rPr lang="zh-TW" altLang="en-US" sz="2000">
                <a:latin typeface="+mn-lt"/>
                <a:ea typeface="+mn-ea"/>
                <a:cs typeface="+mn-ea"/>
                <a:sym typeface="+mn-lt"/>
              </a:rPr>
              <a:t>课各组别的职责按如下分工</a:t>
            </a:r>
            <a:r>
              <a:rPr lang="en-US" altLang="zh-TW" sz="2000">
                <a:latin typeface="+mn-lt"/>
                <a:ea typeface="+mn-ea"/>
                <a:cs typeface="+mn-ea"/>
                <a:sym typeface="+mn-lt"/>
              </a:rPr>
              <a:t>:</a:t>
            </a:r>
          </a:p>
        </p:txBody>
      </p:sp>
      <p:sp>
        <p:nvSpPr>
          <p:cNvPr id="164867" name="Rectangle 3">
            <a:extLst>
              <a:ext uri="{FF2B5EF4-FFF2-40B4-BE49-F238E27FC236}">
                <a16:creationId xmlns:a16="http://schemas.microsoft.com/office/drawing/2014/main" id="{BE9EE2F2-6790-4D3C-BE83-069783442E33}"/>
              </a:ext>
            </a:extLst>
          </p:cNvPr>
          <p:cNvSpPr>
            <a:spLocks noChangeArrowheads="1"/>
          </p:cNvSpPr>
          <p:nvPr/>
        </p:nvSpPr>
        <p:spPr bwMode="auto">
          <a:xfrm>
            <a:off x="1912963" y="1920801"/>
            <a:ext cx="1938338" cy="623888"/>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dirty="0">
                <a:cs typeface="+mn-ea"/>
                <a:sym typeface="+mn-lt"/>
              </a:rPr>
              <a:t>机械组</a:t>
            </a:r>
          </a:p>
        </p:txBody>
      </p:sp>
      <p:sp>
        <p:nvSpPr>
          <p:cNvPr id="164868" name="Rectangle 4">
            <a:extLst>
              <a:ext uri="{FF2B5EF4-FFF2-40B4-BE49-F238E27FC236}">
                <a16:creationId xmlns:a16="http://schemas.microsoft.com/office/drawing/2014/main" id="{62E3C39B-3E92-4280-BC78-1AEEFF854CD5}"/>
              </a:ext>
            </a:extLst>
          </p:cNvPr>
          <p:cNvSpPr>
            <a:spLocks noChangeArrowheads="1"/>
          </p:cNvSpPr>
          <p:nvPr/>
        </p:nvSpPr>
        <p:spPr bwMode="auto">
          <a:xfrm>
            <a:off x="1912963" y="3168576"/>
            <a:ext cx="1938338" cy="625475"/>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维修组</a:t>
            </a:r>
          </a:p>
        </p:txBody>
      </p:sp>
      <p:sp>
        <p:nvSpPr>
          <p:cNvPr id="164869" name="Rectangle 5">
            <a:extLst>
              <a:ext uri="{FF2B5EF4-FFF2-40B4-BE49-F238E27FC236}">
                <a16:creationId xmlns:a16="http://schemas.microsoft.com/office/drawing/2014/main" id="{2AE964BC-6F53-44CE-A5AB-5863F554609C}"/>
              </a:ext>
            </a:extLst>
          </p:cNvPr>
          <p:cNvSpPr>
            <a:spLocks noChangeArrowheads="1"/>
          </p:cNvSpPr>
          <p:nvPr/>
        </p:nvSpPr>
        <p:spPr bwMode="auto">
          <a:xfrm>
            <a:off x="1912963" y="4209976"/>
            <a:ext cx="1938338" cy="623888"/>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工模块</a:t>
            </a:r>
          </a:p>
        </p:txBody>
      </p:sp>
      <p:sp>
        <p:nvSpPr>
          <p:cNvPr id="174086" name="Text Box 6">
            <a:extLst>
              <a:ext uri="{FF2B5EF4-FFF2-40B4-BE49-F238E27FC236}">
                <a16:creationId xmlns:a16="http://schemas.microsoft.com/office/drawing/2014/main" id="{1865E2A3-B4E6-419C-9827-56EA2BEA67B3}"/>
              </a:ext>
            </a:extLst>
          </p:cNvPr>
          <p:cNvSpPr txBox="1">
            <a:spLocks noChangeArrowheads="1"/>
          </p:cNvSpPr>
          <p:nvPr/>
        </p:nvSpPr>
        <p:spPr bwMode="auto">
          <a:xfrm>
            <a:off x="4079901" y="1920801"/>
            <a:ext cx="10602912"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制作机器</a:t>
            </a:r>
            <a:r>
              <a:rPr lang="en-US" altLang="zh-TW" sz="2000">
                <a:latin typeface="+mn-lt"/>
                <a:ea typeface="+mn-ea"/>
                <a:cs typeface="+mn-ea"/>
                <a:sym typeface="+mn-lt"/>
              </a:rPr>
              <a:t>`</a:t>
            </a:r>
            <a:r>
              <a:rPr lang="zh-TW" altLang="en-US" sz="2000">
                <a:latin typeface="+mn-lt"/>
                <a:ea typeface="+mn-ea"/>
                <a:cs typeface="+mn-ea"/>
                <a:sym typeface="+mn-lt"/>
              </a:rPr>
              <a:t>设备的零配件</a:t>
            </a:r>
            <a:r>
              <a:rPr lang="en-US" altLang="zh-TW" sz="2000">
                <a:latin typeface="+mn-lt"/>
                <a:ea typeface="+mn-ea"/>
                <a:cs typeface="+mn-ea"/>
                <a:sym typeface="+mn-lt"/>
              </a:rPr>
              <a:t>`JIG`</a:t>
            </a:r>
            <a:r>
              <a:rPr lang="zh-TW" altLang="en-US" sz="2000">
                <a:latin typeface="+mn-lt"/>
                <a:ea typeface="+mn-ea"/>
                <a:cs typeface="+mn-ea"/>
                <a:sym typeface="+mn-lt"/>
              </a:rPr>
              <a:t>简单工具和简易的机器等</a:t>
            </a:r>
            <a:r>
              <a:rPr lang="en-US" altLang="zh-TW" sz="2000">
                <a:latin typeface="+mn-lt"/>
                <a:ea typeface="+mn-ea"/>
                <a:cs typeface="+mn-ea"/>
                <a:sym typeface="+mn-lt"/>
              </a:rPr>
              <a:t>.</a:t>
            </a:r>
          </a:p>
        </p:txBody>
      </p:sp>
      <p:sp>
        <p:nvSpPr>
          <p:cNvPr id="174087" name="Text Box 7">
            <a:extLst>
              <a:ext uri="{FF2B5EF4-FFF2-40B4-BE49-F238E27FC236}">
                <a16:creationId xmlns:a16="http://schemas.microsoft.com/office/drawing/2014/main" id="{65F419DA-AA86-464B-B1C3-8C1553406861}"/>
              </a:ext>
            </a:extLst>
          </p:cNvPr>
          <p:cNvSpPr txBox="1">
            <a:spLocks noChangeArrowheads="1"/>
          </p:cNvSpPr>
          <p:nvPr/>
        </p:nvSpPr>
        <p:spPr bwMode="auto">
          <a:xfrm>
            <a:off x="4421213" y="3168576"/>
            <a:ext cx="10602913"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机器</a:t>
            </a:r>
            <a:r>
              <a:rPr lang="en-US" altLang="zh-TW" sz="2000">
                <a:latin typeface="+mn-lt"/>
                <a:ea typeface="+mn-ea"/>
                <a:cs typeface="+mn-ea"/>
                <a:sym typeface="+mn-lt"/>
              </a:rPr>
              <a:t>`</a:t>
            </a:r>
            <a:r>
              <a:rPr lang="zh-TW" altLang="en-US" sz="2000">
                <a:latin typeface="+mn-lt"/>
                <a:ea typeface="+mn-ea"/>
                <a:cs typeface="+mn-ea"/>
                <a:sym typeface="+mn-lt"/>
              </a:rPr>
              <a:t>设备</a:t>
            </a:r>
            <a:r>
              <a:rPr lang="en-US" altLang="zh-TW" sz="2000">
                <a:latin typeface="+mn-lt"/>
                <a:ea typeface="+mn-ea"/>
                <a:cs typeface="+mn-ea"/>
                <a:sym typeface="+mn-lt"/>
              </a:rPr>
              <a:t>`JIG`</a:t>
            </a:r>
            <a:r>
              <a:rPr lang="zh-TW" altLang="en-US" sz="2000">
                <a:latin typeface="+mn-lt"/>
                <a:ea typeface="+mn-ea"/>
                <a:cs typeface="+mn-ea"/>
                <a:sym typeface="+mn-lt"/>
              </a:rPr>
              <a:t>的管理</a:t>
            </a:r>
            <a:r>
              <a:rPr lang="en-US" altLang="zh-TW" sz="2000">
                <a:latin typeface="+mn-lt"/>
                <a:ea typeface="+mn-ea"/>
                <a:cs typeface="+mn-ea"/>
                <a:sym typeface="+mn-lt"/>
              </a:rPr>
              <a:t>`</a:t>
            </a:r>
            <a:r>
              <a:rPr lang="zh-TW" altLang="en-US" sz="2000">
                <a:latin typeface="+mn-lt"/>
                <a:ea typeface="+mn-ea"/>
                <a:cs typeface="+mn-ea"/>
                <a:sym typeface="+mn-lt"/>
              </a:rPr>
              <a:t>维护</a:t>
            </a:r>
            <a:r>
              <a:rPr lang="en-US" altLang="zh-TW" sz="2000">
                <a:latin typeface="+mn-lt"/>
                <a:ea typeface="+mn-ea"/>
                <a:cs typeface="+mn-ea"/>
                <a:sym typeface="+mn-lt"/>
              </a:rPr>
              <a:t>`</a:t>
            </a:r>
            <a:r>
              <a:rPr lang="zh-TW" altLang="en-US" sz="2000">
                <a:latin typeface="+mn-lt"/>
                <a:ea typeface="+mn-ea"/>
                <a:cs typeface="+mn-ea"/>
                <a:sym typeface="+mn-lt"/>
              </a:rPr>
              <a:t>保养</a:t>
            </a:r>
            <a:r>
              <a:rPr lang="en-US" altLang="zh-TW" sz="2000">
                <a:latin typeface="+mn-lt"/>
                <a:ea typeface="+mn-ea"/>
                <a:cs typeface="+mn-ea"/>
                <a:sym typeface="+mn-lt"/>
              </a:rPr>
              <a:t>`</a:t>
            </a:r>
            <a:r>
              <a:rPr lang="zh-TW" altLang="en-US" sz="2000">
                <a:latin typeface="+mn-lt"/>
                <a:ea typeface="+mn-ea"/>
                <a:cs typeface="+mn-ea"/>
                <a:sym typeface="+mn-lt"/>
              </a:rPr>
              <a:t>修理等</a:t>
            </a:r>
            <a:r>
              <a:rPr lang="en-US" altLang="zh-TW" sz="2000">
                <a:latin typeface="+mn-lt"/>
                <a:ea typeface="+mn-ea"/>
                <a:cs typeface="+mn-ea"/>
                <a:sym typeface="+mn-lt"/>
              </a:rPr>
              <a:t>.</a:t>
            </a:r>
          </a:p>
        </p:txBody>
      </p:sp>
      <p:sp>
        <p:nvSpPr>
          <p:cNvPr id="174088" name="Text Box 8">
            <a:extLst>
              <a:ext uri="{FF2B5EF4-FFF2-40B4-BE49-F238E27FC236}">
                <a16:creationId xmlns:a16="http://schemas.microsoft.com/office/drawing/2014/main" id="{8CBE1FCC-7BC6-486B-8A80-285DB3EB8B55}"/>
              </a:ext>
            </a:extLst>
          </p:cNvPr>
          <p:cNvSpPr txBox="1">
            <a:spLocks noChangeArrowheads="1"/>
          </p:cNvSpPr>
          <p:nvPr/>
        </p:nvSpPr>
        <p:spPr bwMode="auto">
          <a:xfrm>
            <a:off x="4421213" y="4209976"/>
            <a:ext cx="9234488"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仪器</a:t>
            </a:r>
            <a:r>
              <a:rPr lang="en-US" altLang="zh-TW" sz="2000">
                <a:latin typeface="+mn-lt"/>
                <a:ea typeface="+mn-ea"/>
                <a:cs typeface="+mn-ea"/>
                <a:sym typeface="+mn-lt"/>
              </a:rPr>
              <a:t>`</a:t>
            </a:r>
            <a:r>
              <a:rPr lang="zh-TW" altLang="en-US" sz="2000">
                <a:latin typeface="+mn-lt"/>
                <a:ea typeface="+mn-ea"/>
                <a:cs typeface="+mn-ea"/>
                <a:sym typeface="+mn-lt"/>
              </a:rPr>
              <a:t>工具</a:t>
            </a:r>
            <a:r>
              <a:rPr lang="en-US" altLang="zh-TW" sz="2000">
                <a:latin typeface="+mn-lt"/>
                <a:ea typeface="+mn-ea"/>
                <a:cs typeface="+mn-ea"/>
                <a:sym typeface="+mn-lt"/>
              </a:rPr>
              <a:t>`</a:t>
            </a:r>
            <a:r>
              <a:rPr lang="zh-TW" altLang="en-US" sz="2000">
                <a:latin typeface="+mn-lt"/>
                <a:ea typeface="+mn-ea"/>
                <a:cs typeface="+mn-ea"/>
                <a:sym typeface="+mn-lt"/>
              </a:rPr>
              <a:t>模型的管理</a:t>
            </a:r>
            <a:r>
              <a:rPr lang="en-US" altLang="zh-TW" sz="2000">
                <a:latin typeface="+mn-lt"/>
                <a:ea typeface="+mn-ea"/>
                <a:cs typeface="+mn-ea"/>
                <a:sym typeface="+mn-lt"/>
              </a:rPr>
              <a:t>`</a:t>
            </a:r>
            <a:r>
              <a:rPr lang="zh-TW" altLang="en-US" sz="2000">
                <a:latin typeface="+mn-lt"/>
                <a:ea typeface="+mn-ea"/>
                <a:cs typeface="+mn-ea"/>
                <a:sym typeface="+mn-lt"/>
              </a:rPr>
              <a:t>维护</a:t>
            </a:r>
            <a:r>
              <a:rPr lang="en-US" altLang="zh-TW" sz="2000">
                <a:latin typeface="+mn-lt"/>
                <a:ea typeface="+mn-ea"/>
                <a:cs typeface="+mn-ea"/>
                <a:sym typeface="+mn-lt"/>
              </a:rPr>
              <a:t>`</a:t>
            </a:r>
            <a:r>
              <a:rPr lang="zh-TW" altLang="en-US" sz="2000">
                <a:latin typeface="+mn-lt"/>
                <a:ea typeface="+mn-ea"/>
                <a:cs typeface="+mn-ea"/>
                <a:sym typeface="+mn-lt"/>
              </a:rPr>
              <a:t>保养</a:t>
            </a:r>
            <a:r>
              <a:rPr lang="en-US" altLang="zh-TW" sz="2000">
                <a:latin typeface="+mn-lt"/>
                <a:ea typeface="+mn-ea"/>
                <a:cs typeface="+mn-ea"/>
                <a:sym typeface="+mn-lt"/>
              </a:rPr>
              <a:t>`</a:t>
            </a:r>
            <a:r>
              <a:rPr lang="zh-TW" altLang="en-US" sz="2000">
                <a:latin typeface="+mn-lt"/>
                <a:ea typeface="+mn-ea"/>
                <a:cs typeface="+mn-ea"/>
                <a:sym typeface="+mn-lt"/>
              </a:rPr>
              <a:t>修理等</a:t>
            </a:r>
            <a:r>
              <a:rPr lang="en-US" altLang="zh-TW" sz="2000">
                <a:latin typeface="+mn-lt"/>
                <a:ea typeface="+mn-ea"/>
                <a:cs typeface="+mn-ea"/>
                <a:sym typeface="+mn-lt"/>
              </a:rPr>
              <a:t>.</a:t>
            </a:r>
          </a:p>
        </p:txBody>
      </p:sp>
      <p:sp>
        <p:nvSpPr>
          <p:cNvPr id="10" name="文本框 9">
            <a:extLst>
              <a:ext uri="{FF2B5EF4-FFF2-40B4-BE49-F238E27FC236}">
                <a16:creationId xmlns:a16="http://schemas.microsoft.com/office/drawing/2014/main" id="{889DA3C5-8546-4D82-A4A9-68D940927EBA}"/>
              </a:ext>
            </a:extLst>
          </p:cNvPr>
          <p:cNvSpPr txBox="1"/>
          <p:nvPr/>
        </p:nvSpPr>
        <p:spPr>
          <a:xfrm>
            <a:off x="2881237" y="76233"/>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1.2  </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如何建立</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ME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的构架</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0"/>
                                        </p:tgtEl>
                                        <p:attrNameLst>
                                          <p:attrName>style.visibility</p:attrName>
                                        </p:attrNameLst>
                                      </p:cBhvr>
                                      <p:to>
                                        <p:strVal val="visible"/>
                                      </p:to>
                                    </p:set>
                                    <p:anim calcmode="lin" valueType="num">
                                      <p:cBhvr>
                                        <p:cTn id="7" dur="500" fill="hold"/>
                                        <p:tgtEl>
                                          <p:spTgt spid="10"/>
                                        </p:tgtEl>
                                        <p:attrNameLst>
                                          <p:attrName>ppt_w</p:attrName>
                                        </p:attrNameLst>
                                      </p:cBhvr>
                                      <p:tavLst>
                                        <p:tav tm="0">
                                          <p:val>
                                            <p:fltVal val="0"/>
                                          </p:val>
                                        </p:tav>
                                        <p:tav tm="100000">
                                          <p:val>
                                            <p:strVal val="#ppt_w"/>
                                          </p:val>
                                        </p:tav>
                                      </p:tavLst>
                                    </p:anim>
                                    <p:anim calcmode="lin" valueType="num">
                                      <p:cBhvr>
                                        <p:cTn id="8" dur="500" fill="hold"/>
                                        <p:tgtEl>
                                          <p:spTgt spid="10"/>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5106" name="Text Box 2">
            <a:extLst>
              <a:ext uri="{FF2B5EF4-FFF2-40B4-BE49-F238E27FC236}">
                <a16:creationId xmlns:a16="http://schemas.microsoft.com/office/drawing/2014/main" id="{B207695B-6F88-4761-9AEF-9E5B76C86321}"/>
              </a:ext>
            </a:extLst>
          </p:cNvPr>
          <p:cNvSpPr txBox="1">
            <a:spLocks noChangeArrowheads="1"/>
          </p:cNvSpPr>
          <p:nvPr/>
        </p:nvSpPr>
        <p:spPr bwMode="auto">
          <a:xfrm>
            <a:off x="1481138" y="0"/>
            <a:ext cx="13681075"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zh-CN" sz="2000">
              <a:latin typeface="+mn-lt"/>
              <a:ea typeface="+mn-ea"/>
              <a:cs typeface="+mn-ea"/>
              <a:sym typeface="+mn-lt"/>
            </a:endParaRPr>
          </a:p>
        </p:txBody>
      </p:sp>
      <p:sp>
        <p:nvSpPr>
          <p:cNvPr id="175107" name="Text Box 3">
            <a:extLst>
              <a:ext uri="{FF2B5EF4-FFF2-40B4-BE49-F238E27FC236}">
                <a16:creationId xmlns:a16="http://schemas.microsoft.com/office/drawing/2014/main" id="{FD3C1F83-8B24-4A29-9EA0-7C4AE8A2DC98}"/>
              </a:ext>
            </a:extLst>
          </p:cNvPr>
          <p:cNvSpPr txBox="1">
            <a:spLocks noChangeArrowheads="1"/>
          </p:cNvSpPr>
          <p:nvPr/>
        </p:nvSpPr>
        <p:spPr bwMode="auto">
          <a:xfrm>
            <a:off x="1481138" y="3456608"/>
            <a:ext cx="13339762" cy="41637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批准淘汰旧品</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有必要时的借调管理等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如果按职务划分职责时</a:t>
            </a:r>
            <a:r>
              <a:rPr lang="en-US" altLang="zh-TW" sz="2000" dirty="0">
                <a:latin typeface="+mn-lt"/>
                <a:ea typeface="+mn-ea"/>
                <a:cs typeface="+mn-ea"/>
                <a:sym typeface="+mn-lt"/>
              </a:rPr>
              <a:t>,ME</a:t>
            </a:r>
            <a:r>
              <a:rPr lang="zh-TW" altLang="en-US" sz="2000" dirty="0">
                <a:latin typeface="+mn-lt"/>
                <a:ea typeface="+mn-ea"/>
                <a:cs typeface="+mn-ea"/>
                <a:sym typeface="+mn-lt"/>
              </a:rPr>
              <a:t>人员应按如下方式分配工作</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en-US" altLang="zh-TW" sz="2000" dirty="0">
                <a:latin typeface="+mn-lt"/>
                <a:ea typeface="+mn-ea"/>
                <a:cs typeface="+mn-ea"/>
                <a:sym typeface="+mn-lt"/>
              </a:rPr>
              <a:t> </a:t>
            </a:r>
            <a:r>
              <a:rPr lang="zh-TW" altLang="en-US" sz="2000" dirty="0">
                <a:latin typeface="+mn-lt"/>
                <a:ea typeface="+mn-ea"/>
                <a:cs typeface="+mn-ea"/>
                <a:sym typeface="+mn-lt"/>
              </a:rPr>
              <a:t>规定途径</a:t>
            </a:r>
            <a:r>
              <a:rPr lang="en-US" altLang="zh-TW" sz="2000" dirty="0">
                <a:latin typeface="+mn-lt"/>
                <a:ea typeface="+mn-ea"/>
                <a:cs typeface="+mn-ea"/>
                <a:sym typeface="+mn-lt"/>
              </a:rPr>
              <a:t>:</a:t>
            </a:r>
            <a:r>
              <a:rPr lang="zh-TW" altLang="en-US" sz="2000" dirty="0">
                <a:latin typeface="+mn-lt"/>
                <a:ea typeface="+mn-ea"/>
                <a:cs typeface="+mn-ea"/>
                <a:sym typeface="+mn-lt"/>
              </a:rPr>
              <a:t>策划组织构图</a:t>
            </a:r>
            <a:r>
              <a:rPr lang="en-US" altLang="zh-TW" sz="2000" dirty="0">
                <a:latin typeface="+mn-lt"/>
                <a:ea typeface="+mn-ea"/>
                <a:cs typeface="+mn-ea"/>
                <a:sym typeface="+mn-lt"/>
              </a:rPr>
              <a:t>,</a:t>
            </a:r>
            <a:r>
              <a:rPr lang="zh-TW" altLang="en-US" sz="2000" dirty="0">
                <a:latin typeface="+mn-lt"/>
                <a:ea typeface="+mn-ea"/>
                <a:cs typeface="+mn-ea"/>
                <a:sym typeface="+mn-lt"/>
              </a:rPr>
              <a:t>划分岗位职责</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赋予权责</a:t>
            </a:r>
            <a:r>
              <a:rPr lang="en-US" altLang="zh-TW" sz="2000" dirty="0">
                <a:latin typeface="+mn-lt"/>
                <a:ea typeface="+mn-ea"/>
                <a:cs typeface="+mn-ea"/>
                <a:sym typeface="+mn-lt"/>
              </a:rPr>
              <a:t>:</a:t>
            </a:r>
            <a:r>
              <a:rPr lang="zh-TW" altLang="en-US" sz="2000" dirty="0">
                <a:latin typeface="+mn-lt"/>
                <a:ea typeface="+mn-ea"/>
                <a:cs typeface="+mn-ea"/>
                <a:sym typeface="+mn-lt"/>
              </a:rPr>
              <a:t>落实岗位责制任制</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确保实施</a:t>
            </a:r>
            <a:r>
              <a:rPr lang="en-US" altLang="zh-TW" sz="2000" dirty="0">
                <a:latin typeface="+mn-lt"/>
                <a:ea typeface="+mn-ea"/>
                <a:cs typeface="+mn-ea"/>
                <a:sym typeface="+mn-lt"/>
              </a:rPr>
              <a:t>:</a:t>
            </a:r>
            <a:r>
              <a:rPr lang="zh-TW" altLang="en-US" sz="2000" dirty="0">
                <a:latin typeface="+mn-lt"/>
                <a:ea typeface="+mn-ea"/>
                <a:cs typeface="+mn-ea"/>
                <a:sym typeface="+mn-lt"/>
              </a:rPr>
              <a:t>记录工作内容</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可以追溯</a:t>
            </a:r>
            <a:r>
              <a:rPr lang="en-US" altLang="zh-TW" sz="2000" dirty="0">
                <a:latin typeface="+mn-lt"/>
                <a:ea typeface="+mn-ea"/>
                <a:cs typeface="+mn-ea"/>
                <a:sym typeface="+mn-lt"/>
              </a:rPr>
              <a:t>:</a:t>
            </a:r>
            <a:r>
              <a:rPr lang="zh-TW" altLang="en-US" sz="2000" dirty="0">
                <a:latin typeface="+mn-lt"/>
                <a:ea typeface="+mn-ea"/>
                <a:cs typeface="+mn-ea"/>
                <a:sym typeface="+mn-lt"/>
              </a:rPr>
              <a:t>检查和验证执行的结果</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总结计划</a:t>
            </a:r>
            <a:r>
              <a:rPr lang="en-US" altLang="zh-TW" sz="2000" dirty="0">
                <a:latin typeface="+mn-lt"/>
                <a:ea typeface="+mn-ea"/>
                <a:cs typeface="+mn-ea"/>
                <a:sym typeface="+mn-lt"/>
              </a:rPr>
              <a:t>:</a:t>
            </a:r>
            <a:r>
              <a:rPr lang="zh-TW" altLang="en-US" sz="2000" dirty="0">
                <a:latin typeface="+mn-lt"/>
                <a:ea typeface="+mn-ea"/>
                <a:cs typeface="+mn-ea"/>
                <a:sym typeface="+mn-lt"/>
              </a:rPr>
              <a:t>召开定期工作会议</a:t>
            </a:r>
            <a:r>
              <a:rPr lang="en-US" altLang="zh-TW" sz="2000" dirty="0">
                <a:latin typeface="+mn-lt"/>
                <a:ea typeface="+mn-ea"/>
                <a:cs typeface="+mn-ea"/>
                <a:sym typeface="+mn-lt"/>
              </a:rPr>
              <a:t>,</a:t>
            </a:r>
            <a:r>
              <a:rPr lang="zh-TW" altLang="en-US" sz="2000" dirty="0">
                <a:latin typeface="+mn-lt"/>
                <a:ea typeface="+mn-ea"/>
                <a:cs typeface="+mn-ea"/>
                <a:sym typeface="+mn-lt"/>
              </a:rPr>
              <a:t>点检工作中的优缺点</a:t>
            </a:r>
            <a:r>
              <a:rPr lang="en-US" altLang="zh-TW" sz="2000" dirty="0">
                <a:latin typeface="+mn-lt"/>
                <a:ea typeface="+mn-ea"/>
                <a:cs typeface="+mn-ea"/>
                <a:sym typeface="+mn-lt"/>
              </a:rPr>
              <a:t>,</a:t>
            </a:r>
            <a:r>
              <a:rPr lang="zh-TW" altLang="en-US" sz="2000" dirty="0">
                <a:latin typeface="+mn-lt"/>
                <a:ea typeface="+mn-ea"/>
                <a:cs typeface="+mn-ea"/>
                <a:sym typeface="+mn-lt"/>
              </a:rPr>
              <a:t>实施改进</a:t>
            </a:r>
            <a:r>
              <a:rPr lang="en-US" altLang="zh-TW" sz="2000" dirty="0">
                <a:latin typeface="+mn-lt"/>
                <a:ea typeface="+mn-ea"/>
                <a:cs typeface="+mn-ea"/>
                <a:sym typeface="+mn-lt"/>
              </a:rPr>
              <a:t>.</a:t>
            </a:r>
          </a:p>
          <a:p>
            <a:pPr eaLnBrk="1" hangingPunct="1">
              <a:lnSpc>
                <a:spcPct val="120000"/>
              </a:lnSpc>
              <a:defRPr/>
            </a:pPr>
            <a:r>
              <a:rPr lang="en-US" altLang="zh-TW" sz="2000" b="1" dirty="0">
                <a:latin typeface="+mn-lt"/>
                <a:ea typeface="+mn-ea"/>
                <a:cs typeface="+mn-ea"/>
                <a:sym typeface="+mn-lt"/>
              </a:rPr>
              <a:t>[</a:t>
            </a:r>
            <a:r>
              <a:rPr lang="zh-TW" altLang="en-US" sz="2000" b="1" dirty="0">
                <a:latin typeface="+mn-lt"/>
                <a:ea typeface="+mn-ea"/>
                <a:cs typeface="+mn-ea"/>
                <a:sym typeface="+mn-lt"/>
              </a:rPr>
              <a:t>指引案例</a:t>
            </a:r>
            <a:r>
              <a:rPr lang="en-US" altLang="zh-TW" sz="2000" b="1" dirty="0">
                <a:latin typeface="+mn-lt"/>
                <a:ea typeface="+mn-ea"/>
                <a:cs typeface="+mn-ea"/>
                <a:sym typeface="+mn-lt"/>
              </a:rPr>
              <a:t>]</a:t>
            </a:r>
          </a:p>
          <a:p>
            <a:pPr algn="ctr" eaLnBrk="1" hangingPunct="1">
              <a:lnSpc>
                <a:spcPct val="120000"/>
              </a:lnSpc>
              <a:buFont typeface="Wingdings" panose="05000000000000000000" pitchFamily="2" charset="2"/>
              <a:buNone/>
              <a:defRPr/>
            </a:pPr>
            <a:r>
              <a:rPr lang="en-US" altLang="zh-TW" sz="2000" b="1" dirty="0">
                <a:latin typeface="+mn-lt"/>
                <a:ea typeface="+mn-ea"/>
                <a:cs typeface="+mn-ea"/>
                <a:sym typeface="+mn-lt"/>
              </a:rPr>
              <a:t>ME</a:t>
            </a:r>
            <a:r>
              <a:rPr lang="zh-TW" altLang="en-US" sz="2000" b="1" dirty="0">
                <a:latin typeface="+mn-lt"/>
                <a:ea typeface="+mn-ea"/>
                <a:cs typeface="+mn-ea"/>
                <a:sym typeface="+mn-lt"/>
              </a:rPr>
              <a:t>的组织结构和岗位职责</a:t>
            </a:r>
          </a:p>
          <a:p>
            <a:pPr algn="ctr" eaLnBrk="1" hangingPunct="1">
              <a:lnSpc>
                <a:spcPct val="120000"/>
              </a:lnSpc>
              <a:buFont typeface="Wingdings" panose="05000000000000000000" pitchFamily="2" charset="2"/>
              <a:buNone/>
              <a:defRPr/>
            </a:pPr>
            <a:r>
              <a:rPr lang="en-US" altLang="zh-TW" sz="2000" b="1" dirty="0">
                <a:latin typeface="+mn-lt"/>
                <a:ea typeface="+mn-ea"/>
                <a:cs typeface="+mn-ea"/>
                <a:sym typeface="+mn-lt"/>
              </a:rPr>
              <a:t>_______</a:t>
            </a:r>
            <a:r>
              <a:rPr lang="en-US" altLang="zh-TW" sz="2000" dirty="0">
                <a:latin typeface="+mn-lt"/>
                <a:ea typeface="+mn-ea"/>
                <a:cs typeface="+mn-ea"/>
                <a:sym typeface="+mn-lt"/>
              </a:rPr>
              <a:t>XXXX</a:t>
            </a:r>
            <a:r>
              <a:rPr lang="zh-TW" altLang="en-US" sz="2000" dirty="0">
                <a:latin typeface="+mn-lt"/>
                <a:ea typeface="+mn-ea"/>
                <a:cs typeface="+mn-ea"/>
                <a:sym typeface="+mn-lt"/>
              </a:rPr>
              <a:t>电子公司</a:t>
            </a:r>
            <a:r>
              <a:rPr lang="en-US" altLang="zh-TW" sz="2000" dirty="0">
                <a:latin typeface="+mn-lt"/>
                <a:ea typeface="+mn-ea"/>
                <a:cs typeface="+mn-ea"/>
                <a:sym typeface="+mn-lt"/>
              </a:rPr>
              <a:t>ME</a:t>
            </a:r>
            <a:r>
              <a:rPr lang="zh-TW" altLang="en-US" sz="2000" dirty="0">
                <a:latin typeface="+mn-lt"/>
                <a:ea typeface="+mn-ea"/>
                <a:cs typeface="+mn-ea"/>
                <a:sym typeface="+mn-lt"/>
              </a:rPr>
              <a:t>的构架和职责</a:t>
            </a:r>
          </a:p>
        </p:txBody>
      </p:sp>
      <p:sp>
        <p:nvSpPr>
          <p:cNvPr id="175108" name="Text Box 5">
            <a:extLst>
              <a:ext uri="{FF2B5EF4-FFF2-40B4-BE49-F238E27FC236}">
                <a16:creationId xmlns:a16="http://schemas.microsoft.com/office/drawing/2014/main" id="{8D7B7762-9C24-4746-BF65-67481558AC30}"/>
              </a:ext>
            </a:extLst>
          </p:cNvPr>
          <p:cNvSpPr txBox="1">
            <a:spLocks noChangeArrowheads="1"/>
          </p:cNvSpPr>
          <p:nvPr/>
        </p:nvSpPr>
        <p:spPr bwMode="auto">
          <a:xfrm>
            <a:off x="4445000" y="6137275"/>
            <a:ext cx="7297738"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zh-CN" sz="2000">
              <a:latin typeface="+mn-lt"/>
              <a:ea typeface="+mn-ea"/>
              <a:cs typeface="+mn-ea"/>
              <a:sym typeface="+mn-lt"/>
            </a:endParaRPr>
          </a:p>
        </p:txBody>
      </p:sp>
      <p:sp>
        <p:nvSpPr>
          <p:cNvPr id="5" name="Text Box 9">
            <a:extLst>
              <a:ext uri="{FF2B5EF4-FFF2-40B4-BE49-F238E27FC236}">
                <a16:creationId xmlns:a16="http://schemas.microsoft.com/office/drawing/2014/main" id="{4E59CA9A-204D-4E4F-AA04-C037A80A6C24}"/>
              </a:ext>
            </a:extLst>
          </p:cNvPr>
          <p:cNvSpPr txBox="1">
            <a:spLocks noChangeArrowheads="1"/>
          </p:cNvSpPr>
          <p:nvPr/>
        </p:nvSpPr>
        <p:spPr bwMode="auto">
          <a:xfrm>
            <a:off x="1481138" y="936328"/>
            <a:ext cx="13681075" cy="23171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dirty="0">
                <a:latin typeface="+mn-lt"/>
                <a:ea typeface="+mn-ea"/>
                <a:cs typeface="+mn-ea"/>
                <a:sym typeface="+mn-lt"/>
              </a:rPr>
              <a:t>笼统地讲</a:t>
            </a:r>
            <a:r>
              <a:rPr lang="en-US" altLang="zh-TW" sz="2000" dirty="0">
                <a:latin typeface="+mn-lt"/>
                <a:ea typeface="+mn-ea"/>
                <a:cs typeface="+mn-ea"/>
                <a:sym typeface="+mn-lt"/>
              </a:rPr>
              <a:t>,M</a:t>
            </a:r>
            <a:r>
              <a:rPr lang="zh-TW" altLang="en-US" sz="2000" dirty="0">
                <a:latin typeface="+mn-lt"/>
                <a:ea typeface="+mn-ea"/>
                <a:cs typeface="+mn-ea"/>
                <a:sym typeface="+mn-lt"/>
              </a:rPr>
              <a:t>遥职责就是确保生产用的硬件设施能满足实际生产的需要</a:t>
            </a:r>
            <a:r>
              <a:rPr lang="en-US" altLang="zh-TW" sz="2000" dirty="0">
                <a:latin typeface="+mn-lt"/>
                <a:ea typeface="+mn-ea"/>
                <a:cs typeface="+mn-ea"/>
                <a:sym typeface="+mn-lt"/>
              </a:rPr>
              <a:t>.</a:t>
            </a:r>
            <a:r>
              <a:rPr lang="zh-TW" altLang="en-US" sz="2000" dirty="0">
                <a:latin typeface="+mn-lt"/>
                <a:ea typeface="+mn-ea"/>
                <a:cs typeface="+mn-ea"/>
                <a:sym typeface="+mn-lt"/>
              </a:rPr>
              <a:t>如果再往细一点划分的话则包括对全公司的设</a:t>
            </a:r>
            <a:r>
              <a:rPr lang="en-US" altLang="zh-TW" sz="2000" dirty="0">
                <a:latin typeface="+mn-lt"/>
                <a:ea typeface="+mn-ea"/>
                <a:cs typeface="+mn-ea"/>
                <a:sym typeface="+mn-lt"/>
              </a:rPr>
              <a:t>`</a:t>
            </a:r>
            <a:r>
              <a:rPr lang="zh-TW" altLang="en-US" sz="2000" dirty="0">
                <a:latin typeface="+mn-lt"/>
                <a:ea typeface="+mn-ea"/>
                <a:cs typeface="+mn-ea"/>
                <a:sym typeface="+mn-lt"/>
              </a:rPr>
              <a:t>备设施进行如下的事项</a:t>
            </a:r>
            <a:r>
              <a:rPr lang="en-US" altLang="zh-TW" sz="2000" dirty="0">
                <a:latin typeface="+mn-lt"/>
                <a:ea typeface="+mn-ea"/>
                <a:cs typeface="+mn-ea"/>
                <a:sym typeface="+mn-lt"/>
              </a:rPr>
              <a:t>:</a:t>
            </a:r>
            <a:r>
              <a:rPr lang="zh-TW" altLang="en-US" sz="2000" dirty="0">
                <a:latin typeface="+mn-lt"/>
                <a:ea typeface="+mn-ea"/>
                <a:cs typeface="+mn-ea"/>
                <a:sym typeface="+mn-lt"/>
              </a:rPr>
              <a:t>现状管理</a:t>
            </a:r>
            <a:r>
              <a:rPr lang="en-US" altLang="zh-TW" sz="2000" dirty="0">
                <a:latin typeface="+mn-lt"/>
                <a:ea typeface="+mn-ea"/>
                <a:cs typeface="+mn-ea"/>
                <a:sym typeface="+mn-lt"/>
              </a:rPr>
              <a:t>`</a:t>
            </a:r>
            <a:r>
              <a:rPr lang="zh-TW" altLang="en-US" sz="2000" dirty="0">
                <a:latin typeface="+mn-lt"/>
                <a:ea typeface="+mn-ea"/>
                <a:cs typeface="+mn-ea"/>
                <a:sym typeface="+mn-lt"/>
              </a:rPr>
              <a:t>建立履历</a:t>
            </a:r>
            <a:r>
              <a:rPr lang="en-US" altLang="zh-TW" sz="2000" dirty="0">
                <a:latin typeface="+mn-lt"/>
                <a:ea typeface="+mn-ea"/>
                <a:cs typeface="+mn-ea"/>
                <a:sym typeface="+mn-lt"/>
              </a:rPr>
              <a:t>`</a:t>
            </a:r>
            <a:r>
              <a:rPr lang="zh-TW" altLang="en-US" sz="2000" dirty="0">
                <a:latin typeface="+mn-lt"/>
                <a:ea typeface="+mn-ea"/>
                <a:cs typeface="+mn-ea"/>
                <a:sym typeface="+mn-lt"/>
              </a:rPr>
              <a:t>编号</a:t>
            </a:r>
            <a:r>
              <a:rPr lang="en-US" altLang="zh-TW" sz="2000" dirty="0">
                <a:latin typeface="+mn-lt"/>
                <a:ea typeface="+mn-ea"/>
                <a:cs typeface="+mn-ea"/>
                <a:sym typeface="+mn-lt"/>
              </a:rPr>
              <a:t>`</a:t>
            </a:r>
            <a:r>
              <a:rPr lang="zh-TW" altLang="en-US" sz="2000" dirty="0">
                <a:latin typeface="+mn-lt"/>
                <a:ea typeface="+mn-ea"/>
                <a:cs typeface="+mn-ea"/>
                <a:sym typeface="+mn-lt"/>
              </a:rPr>
              <a:t>统筹等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预防</a:t>
            </a:r>
            <a:r>
              <a:rPr lang="en-US" altLang="zh-TW" sz="2000" dirty="0">
                <a:latin typeface="+mn-lt"/>
                <a:ea typeface="+mn-ea"/>
                <a:cs typeface="+mn-ea"/>
                <a:sym typeface="+mn-lt"/>
              </a:rPr>
              <a:t>`</a:t>
            </a:r>
            <a:r>
              <a:rPr lang="zh-TW" altLang="en-US" sz="2000" dirty="0">
                <a:latin typeface="+mn-lt"/>
                <a:ea typeface="+mn-ea"/>
                <a:cs typeface="+mn-ea"/>
                <a:sym typeface="+mn-lt"/>
              </a:rPr>
              <a:t>维护</a:t>
            </a:r>
            <a:r>
              <a:rPr lang="en-US" altLang="zh-TW" sz="2000" dirty="0">
                <a:latin typeface="+mn-lt"/>
                <a:ea typeface="+mn-ea"/>
                <a:cs typeface="+mn-ea"/>
                <a:sym typeface="+mn-lt"/>
              </a:rPr>
              <a:t>`</a:t>
            </a:r>
            <a:r>
              <a:rPr lang="zh-TW" altLang="en-US" sz="2000" dirty="0">
                <a:latin typeface="+mn-lt"/>
                <a:ea typeface="+mn-ea"/>
                <a:cs typeface="+mn-ea"/>
                <a:sym typeface="+mn-lt"/>
              </a:rPr>
              <a:t>保养</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点检</a:t>
            </a:r>
            <a:r>
              <a:rPr lang="en-US" altLang="zh-TW" sz="2000" dirty="0">
                <a:latin typeface="+mn-lt"/>
                <a:ea typeface="+mn-ea"/>
                <a:cs typeface="+mn-ea"/>
                <a:sym typeface="+mn-lt"/>
              </a:rPr>
              <a:t>`</a:t>
            </a:r>
            <a:r>
              <a:rPr lang="zh-TW" altLang="en-US" sz="2000" dirty="0">
                <a:latin typeface="+mn-lt"/>
                <a:ea typeface="+mn-ea"/>
                <a:cs typeface="+mn-ea"/>
                <a:sym typeface="+mn-lt"/>
              </a:rPr>
              <a:t>校准</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机械能力鉴定</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计划并负责增加新品</a:t>
            </a:r>
            <a:r>
              <a:rPr lang="en-US" altLang="zh-TW" sz="2000" dirty="0">
                <a:latin typeface="+mn-lt"/>
                <a:ea typeface="+mn-ea"/>
                <a:cs typeface="+mn-ea"/>
                <a:sym typeface="+mn-lt"/>
              </a:rPr>
              <a:t>;</a:t>
            </a:r>
          </a:p>
        </p:txBody>
      </p:sp>
      <p:sp>
        <p:nvSpPr>
          <p:cNvPr id="6" name="文本框 5">
            <a:extLst>
              <a:ext uri="{FF2B5EF4-FFF2-40B4-BE49-F238E27FC236}">
                <a16:creationId xmlns:a16="http://schemas.microsoft.com/office/drawing/2014/main" id="{8753A8E3-DB14-49D4-9F2B-CD838D258541}"/>
              </a:ext>
            </a:extLst>
          </p:cNvPr>
          <p:cNvSpPr txBox="1"/>
          <p:nvPr/>
        </p:nvSpPr>
        <p:spPr>
          <a:xfrm>
            <a:off x="2881237" y="76233"/>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1.3ME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的职责</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6914" name="Rectangle 2">
            <a:extLst>
              <a:ext uri="{FF2B5EF4-FFF2-40B4-BE49-F238E27FC236}">
                <a16:creationId xmlns:a16="http://schemas.microsoft.com/office/drawing/2014/main" id="{3B6DCBFA-D914-4605-A304-35035C005A1C}"/>
              </a:ext>
            </a:extLst>
          </p:cNvPr>
          <p:cNvSpPr>
            <a:spLocks noChangeArrowheads="1"/>
          </p:cNvSpPr>
          <p:nvPr/>
        </p:nvSpPr>
        <p:spPr bwMode="auto">
          <a:xfrm>
            <a:off x="6593483" y="1008336"/>
            <a:ext cx="4902200" cy="623887"/>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工程部主管</a:t>
            </a:r>
          </a:p>
        </p:txBody>
      </p:sp>
      <p:sp>
        <p:nvSpPr>
          <p:cNvPr id="166915" name="Rectangle 3">
            <a:extLst>
              <a:ext uri="{FF2B5EF4-FFF2-40B4-BE49-F238E27FC236}">
                <a16:creationId xmlns:a16="http://schemas.microsoft.com/office/drawing/2014/main" id="{E4A2312F-0FB1-415A-AC11-5ED97EFCB731}"/>
              </a:ext>
            </a:extLst>
          </p:cNvPr>
          <p:cNvSpPr>
            <a:spLocks noChangeArrowheads="1"/>
          </p:cNvSpPr>
          <p:nvPr/>
        </p:nvSpPr>
        <p:spPr bwMode="auto">
          <a:xfrm>
            <a:off x="7049095" y="2464073"/>
            <a:ext cx="1938338" cy="936625"/>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ME</a:t>
            </a:r>
            <a:r>
              <a:rPr lang="zh-TW" altLang="en-US" sz="2000">
                <a:cs typeface="+mn-ea"/>
                <a:sym typeface="+mn-lt"/>
              </a:rPr>
              <a:t>高级</a:t>
            </a:r>
          </a:p>
          <a:p>
            <a:pPr algn="ctr" eaLnBrk="1" hangingPunct="1">
              <a:lnSpc>
                <a:spcPct val="120000"/>
              </a:lnSpc>
              <a:defRPr/>
            </a:pPr>
            <a:r>
              <a:rPr lang="zh-TW" altLang="en-US" sz="2000">
                <a:cs typeface="+mn-ea"/>
                <a:sym typeface="+mn-lt"/>
              </a:rPr>
              <a:t>工程师</a:t>
            </a:r>
          </a:p>
        </p:txBody>
      </p:sp>
      <p:sp>
        <p:nvSpPr>
          <p:cNvPr id="166916" name="Rectangle 4">
            <a:extLst>
              <a:ext uri="{FF2B5EF4-FFF2-40B4-BE49-F238E27FC236}">
                <a16:creationId xmlns:a16="http://schemas.microsoft.com/office/drawing/2014/main" id="{4AA4EA28-F98A-4CF1-8490-5B36FD50503E}"/>
              </a:ext>
            </a:extLst>
          </p:cNvPr>
          <p:cNvSpPr>
            <a:spLocks noChangeArrowheads="1"/>
          </p:cNvSpPr>
          <p:nvPr/>
        </p:nvSpPr>
        <p:spPr bwMode="auto">
          <a:xfrm>
            <a:off x="9443045" y="2568848"/>
            <a:ext cx="2166938" cy="623888"/>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ME</a:t>
            </a:r>
            <a:r>
              <a:rPr lang="zh-TW" altLang="en-US" sz="2000">
                <a:cs typeface="+mn-ea"/>
                <a:sym typeface="+mn-lt"/>
              </a:rPr>
              <a:t>课主任</a:t>
            </a:r>
          </a:p>
        </p:txBody>
      </p:sp>
      <p:sp>
        <p:nvSpPr>
          <p:cNvPr id="166917" name="Rectangle 5">
            <a:extLst>
              <a:ext uri="{FF2B5EF4-FFF2-40B4-BE49-F238E27FC236}">
                <a16:creationId xmlns:a16="http://schemas.microsoft.com/office/drawing/2014/main" id="{CB0E630B-8A1A-4EAA-A5E0-519A72B9AA5D}"/>
              </a:ext>
            </a:extLst>
          </p:cNvPr>
          <p:cNvSpPr>
            <a:spLocks noChangeArrowheads="1"/>
          </p:cNvSpPr>
          <p:nvPr/>
        </p:nvSpPr>
        <p:spPr bwMode="auto">
          <a:xfrm>
            <a:off x="4426545" y="3297511"/>
            <a:ext cx="1597025" cy="519112"/>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其他课</a:t>
            </a:r>
          </a:p>
        </p:txBody>
      </p:sp>
      <p:sp>
        <p:nvSpPr>
          <p:cNvPr id="166918" name="Rectangle 6">
            <a:extLst>
              <a:ext uri="{FF2B5EF4-FFF2-40B4-BE49-F238E27FC236}">
                <a16:creationId xmlns:a16="http://schemas.microsoft.com/office/drawing/2014/main" id="{B1B720B1-C697-416B-ACEB-7D19BEC05188}"/>
              </a:ext>
            </a:extLst>
          </p:cNvPr>
          <p:cNvSpPr>
            <a:spLocks noChangeArrowheads="1"/>
          </p:cNvSpPr>
          <p:nvPr/>
        </p:nvSpPr>
        <p:spPr bwMode="auto">
          <a:xfrm>
            <a:off x="13205420" y="1632223"/>
            <a:ext cx="1025525" cy="520700"/>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文员</a:t>
            </a:r>
          </a:p>
        </p:txBody>
      </p:sp>
      <p:sp>
        <p:nvSpPr>
          <p:cNvPr id="166919" name="Rectangle 7">
            <a:extLst>
              <a:ext uri="{FF2B5EF4-FFF2-40B4-BE49-F238E27FC236}">
                <a16:creationId xmlns:a16="http://schemas.microsoft.com/office/drawing/2014/main" id="{1FEBEA53-2992-4E84-BC05-AC1CBEE1AAD9}"/>
              </a:ext>
            </a:extLst>
          </p:cNvPr>
          <p:cNvSpPr>
            <a:spLocks noChangeArrowheads="1"/>
          </p:cNvSpPr>
          <p:nvPr/>
        </p:nvSpPr>
        <p:spPr bwMode="auto">
          <a:xfrm>
            <a:off x="7277695" y="3921398"/>
            <a:ext cx="1595438" cy="519113"/>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文员</a:t>
            </a:r>
          </a:p>
        </p:txBody>
      </p:sp>
      <p:sp>
        <p:nvSpPr>
          <p:cNvPr id="166920" name="Rectangle 8">
            <a:extLst>
              <a:ext uri="{FF2B5EF4-FFF2-40B4-BE49-F238E27FC236}">
                <a16:creationId xmlns:a16="http://schemas.microsoft.com/office/drawing/2014/main" id="{8B5EFBAC-3B53-4E45-B75B-AC24F30F7F2D}"/>
              </a:ext>
            </a:extLst>
          </p:cNvPr>
          <p:cNvSpPr>
            <a:spLocks noChangeArrowheads="1"/>
          </p:cNvSpPr>
          <p:nvPr/>
        </p:nvSpPr>
        <p:spPr bwMode="auto">
          <a:xfrm>
            <a:off x="12406908" y="3816623"/>
            <a:ext cx="1711325" cy="520700"/>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工程师</a:t>
            </a:r>
          </a:p>
        </p:txBody>
      </p:sp>
      <p:sp>
        <p:nvSpPr>
          <p:cNvPr id="166921" name="Rectangle 9">
            <a:extLst>
              <a:ext uri="{FF2B5EF4-FFF2-40B4-BE49-F238E27FC236}">
                <a16:creationId xmlns:a16="http://schemas.microsoft.com/office/drawing/2014/main" id="{A081FD78-4EF6-4C53-B120-1A6A1A7F76EF}"/>
              </a:ext>
            </a:extLst>
          </p:cNvPr>
          <p:cNvSpPr>
            <a:spLocks noChangeArrowheads="1"/>
          </p:cNvSpPr>
          <p:nvPr/>
        </p:nvSpPr>
        <p:spPr bwMode="auto">
          <a:xfrm>
            <a:off x="4655145" y="4752752"/>
            <a:ext cx="1025525" cy="1455738"/>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机械</a:t>
            </a:r>
          </a:p>
          <a:p>
            <a:pPr algn="ctr" eaLnBrk="1" hangingPunct="1">
              <a:lnSpc>
                <a:spcPct val="120000"/>
              </a:lnSpc>
              <a:defRPr/>
            </a:pPr>
            <a:r>
              <a:rPr lang="zh-TW" altLang="en-US" sz="2000">
                <a:cs typeface="+mn-ea"/>
                <a:sym typeface="+mn-lt"/>
              </a:rPr>
              <a:t>组组</a:t>
            </a:r>
          </a:p>
          <a:p>
            <a:pPr algn="ctr" eaLnBrk="1" hangingPunct="1">
              <a:lnSpc>
                <a:spcPct val="120000"/>
              </a:lnSpc>
              <a:defRPr/>
            </a:pPr>
            <a:r>
              <a:rPr lang="zh-TW" altLang="en-US" sz="2000">
                <a:cs typeface="+mn-ea"/>
                <a:sym typeface="+mn-lt"/>
              </a:rPr>
              <a:t>长</a:t>
            </a:r>
          </a:p>
        </p:txBody>
      </p:sp>
      <p:sp>
        <p:nvSpPr>
          <p:cNvPr id="166922" name="Rectangle 11">
            <a:extLst>
              <a:ext uri="{FF2B5EF4-FFF2-40B4-BE49-F238E27FC236}">
                <a16:creationId xmlns:a16="http://schemas.microsoft.com/office/drawing/2014/main" id="{CA05AA60-7EF8-460C-89A1-437B326C5FB8}"/>
              </a:ext>
            </a:extLst>
          </p:cNvPr>
          <p:cNvSpPr>
            <a:spLocks noChangeArrowheads="1"/>
          </p:cNvSpPr>
          <p:nvPr/>
        </p:nvSpPr>
        <p:spPr bwMode="auto">
          <a:xfrm>
            <a:off x="6593483" y="4752752"/>
            <a:ext cx="1025525" cy="1455738"/>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设备</a:t>
            </a:r>
          </a:p>
          <a:p>
            <a:pPr algn="ctr" eaLnBrk="1" hangingPunct="1">
              <a:lnSpc>
                <a:spcPct val="120000"/>
              </a:lnSpc>
              <a:defRPr/>
            </a:pPr>
            <a:r>
              <a:rPr lang="zh-TW" altLang="en-US" sz="2000">
                <a:cs typeface="+mn-ea"/>
                <a:sym typeface="+mn-lt"/>
              </a:rPr>
              <a:t>组组</a:t>
            </a:r>
          </a:p>
          <a:p>
            <a:pPr algn="ctr" eaLnBrk="1" hangingPunct="1">
              <a:lnSpc>
                <a:spcPct val="120000"/>
              </a:lnSpc>
              <a:defRPr/>
            </a:pPr>
            <a:r>
              <a:rPr lang="zh-TW" altLang="en-US" sz="2000">
                <a:cs typeface="+mn-ea"/>
                <a:sym typeface="+mn-lt"/>
              </a:rPr>
              <a:t>长</a:t>
            </a:r>
          </a:p>
        </p:txBody>
      </p:sp>
      <p:sp>
        <p:nvSpPr>
          <p:cNvPr id="166923" name="Rectangle 12">
            <a:extLst>
              <a:ext uri="{FF2B5EF4-FFF2-40B4-BE49-F238E27FC236}">
                <a16:creationId xmlns:a16="http://schemas.microsoft.com/office/drawing/2014/main" id="{9FD53F38-EAFB-425A-8D1B-97E42796C2A0}"/>
              </a:ext>
            </a:extLst>
          </p:cNvPr>
          <p:cNvSpPr>
            <a:spLocks noChangeArrowheads="1"/>
          </p:cNvSpPr>
          <p:nvPr/>
        </p:nvSpPr>
        <p:spPr bwMode="auto">
          <a:xfrm>
            <a:off x="8531820" y="4752752"/>
            <a:ext cx="1025525" cy="1455738"/>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模型</a:t>
            </a:r>
          </a:p>
          <a:p>
            <a:pPr algn="ctr" eaLnBrk="1" hangingPunct="1">
              <a:lnSpc>
                <a:spcPct val="120000"/>
              </a:lnSpc>
              <a:defRPr/>
            </a:pPr>
            <a:r>
              <a:rPr lang="zh-TW" altLang="en-US" sz="2000">
                <a:cs typeface="+mn-ea"/>
                <a:sym typeface="+mn-lt"/>
              </a:rPr>
              <a:t>组组</a:t>
            </a:r>
          </a:p>
          <a:p>
            <a:pPr algn="ctr" eaLnBrk="1" hangingPunct="1">
              <a:lnSpc>
                <a:spcPct val="120000"/>
              </a:lnSpc>
              <a:defRPr/>
            </a:pPr>
            <a:r>
              <a:rPr lang="zh-TW" altLang="en-US" sz="2000">
                <a:cs typeface="+mn-ea"/>
                <a:sym typeface="+mn-lt"/>
              </a:rPr>
              <a:t>长</a:t>
            </a:r>
          </a:p>
        </p:txBody>
      </p:sp>
      <p:sp>
        <p:nvSpPr>
          <p:cNvPr id="166924" name="Rectangle 13">
            <a:extLst>
              <a:ext uri="{FF2B5EF4-FFF2-40B4-BE49-F238E27FC236}">
                <a16:creationId xmlns:a16="http://schemas.microsoft.com/office/drawing/2014/main" id="{B46F269F-0400-4508-97A3-DAB6956E4B44}"/>
              </a:ext>
            </a:extLst>
          </p:cNvPr>
          <p:cNvSpPr>
            <a:spLocks noChangeArrowheads="1"/>
          </p:cNvSpPr>
          <p:nvPr/>
        </p:nvSpPr>
        <p:spPr bwMode="auto">
          <a:xfrm>
            <a:off x="10127258" y="4752752"/>
            <a:ext cx="1025525" cy="1455738"/>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工具</a:t>
            </a:r>
          </a:p>
          <a:p>
            <a:pPr algn="ctr" eaLnBrk="1" hangingPunct="1">
              <a:lnSpc>
                <a:spcPct val="120000"/>
              </a:lnSpc>
              <a:defRPr/>
            </a:pPr>
            <a:r>
              <a:rPr lang="zh-TW" altLang="en-US" sz="2000">
                <a:cs typeface="+mn-ea"/>
                <a:sym typeface="+mn-lt"/>
              </a:rPr>
              <a:t>组组</a:t>
            </a:r>
          </a:p>
          <a:p>
            <a:pPr algn="ctr" eaLnBrk="1" hangingPunct="1">
              <a:lnSpc>
                <a:spcPct val="120000"/>
              </a:lnSpc>
              <a:defRPr/>
            </a:pPr>
            <a:r>
              <a:rPr lang="zh-TW" altLang="en-US" sz="2000">
                <a:cs typeface="+mn-ea"/>
                <a:sym typeface="+mn-lt"/>
              </a:rPr>
              <a:t>长</a:t>
            </a:r>
          </a:p>
        </p:txBody>
      </p:sp>
      <p:sp>
        <p:nvSpPr>
          <p:cNvPr id="166925" name="Rectangle 14">
            <a:extLst>
              <a:ext uri="{FF2B5EF4-FFF2-40B4-BE49-F238E27FC236}">
                <a16:creationId xmlns:a16="http://schemas.microsoft.com/office/drawing/2014/main" id="{D2F0B84A-567F-4F8F-A8E7-64F003E56037}"/>
              </a:ext>
            </a:extLst>
          </p:cNvPr>
          <p:cNvSpPr>
            <a:spLocks noChangeArrowheads="1"/>
          </p:cNvSpPr>
          <p:nvPr/>
        </p:nvSpPr>
        <p:spPr bwMode="auto">
          <a:xfrm>
            <a:off x="11724283" y="4752752"/>
            <a:ext cx="1025525" cy="1455738"/>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JIG</a:t>
            </a:r>
          </a:p>
          <a:p>
            <a:pPr algn="ctr" eaLnBrk="1" hangingPunct="1">
              <a:lnSpc>
                <a:spcPct val="120000"/>
              </a:lnSpc>
              <a:defRPr/>
            </a:pPr>
            <a:r>
              <a:rPr lang="zh-TW" altLang="en-US" sz="2000">
                <a:cs typeface="+mn-ea"/>
                <a:sym typeface="+mn-lt"/>
              </a:rPr>
              <a:t>组</a:t>
            </a:r>
          </a:p>
          <a:p>
            <a:pPr algn="ctr" eaLnBrk="1" hangingPunct="1">
              <a:lnSpc>
                <a:spcPct val="120000"/>
              </a:lnSpc>
              <a:defRPr/>
            </a:pPr>
            <a:r>
              <a:rPr lang="zh-TW" altLang="en-US" sz="2000">
                <a:cs typeface="+mn-ea"/>
                <a:sym typeface="+mn-lt"/>
              </a:rPr>
              <a:t>长</a:t>
            </a:r>
          </a:p>
        </p:txBody>
      </p:sp>
      <p:sp>
        <p:nvSpPr>
          <p:cNvPr id="166926" name="Rectangle 15">
            <a:extLst>
              <a:ext uri="{FF2B5EF4-FFF2-40B4-BE49-F238E27FC236}">
                <a16:creationId xmlns:a16="http://schemas.microsoft.com/office/drawing/2014/main" id="{BDBC9776-C3B1-4EE8-B50B-D922B624F6DE}"/>
              </a:ext>
            </a:extLst>
          </p:cNvPr>
          <p:cNvSpPr>
            <a:spLocks noChangeArrowheads="1"/>
          </p:cNvSpPr>
          <p:nvPr/>
        </p:nvSpPr>
        <p:spPr bwMode="auto">
          <a:xfrm>
            <a:off x="13548320" y="4752752"/>
            <a:ext cx="1025525" cy="1455738"/>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计量</a:t>
            </a:r>
          </a:p>
          <a:p>
            <a:pPr algn="ctr" eaLnBrk="1" hangingPunct="1">
              <a:lnSpc>
                <a:spcPct val="120000"/>
              </a:lnSpc>
              <a:defRPr/>
            </a:pPr>
            <a:r>
              <a:rPr lang="zh-TW" altLang="en-US" sz="2000">
                <a:cs typeface="+mn-ea"/>
                <a:sym typeface="+mn-lt"/>
              </a:rPr>
              <a:t>组组</a:t>
            </a:r>
          </a:p>
          <a:p>
            <a:pPr algn="ctr" eaLnBrk="1" hangingPunct="1">
              <a:lnSpc>
                <a:spcPct val="120000"/>
              </a:lnSpc>
              <a:defRPr/>
            </a:pPr>
            <a:r>
              <a:rPr lang="zh-TW" altLang="en-US" sz="2000">
                <a:cs typeface="+mn-ea"/>
                <a:sym typeface="+mn-lt"/>
              </a:rPr>
              <a:t>长</a:t>
            </a:r>
          </a:p>
        </p:txBody>
      </p:sp>
      <p:sp>
        <p:nvSpPr>
          <p:cNvPr id="166927" name="Rectangle 16">
            <a:extLst>
              <a:ext uri="{FF2B5EF4-FFF2-40B4-BE49-F238E27FC236}">
                <a16:creationId xmlns:a16="http://schemas.microsoft.com/office/drawing/2014/main" id="{DDCFAA5A-C3AF-4A5C-AE3B-DD379325A38C}"/>
              </a:ext>
            </a:extLst>
          </p:cNvPr>
          <p:cNvSpPr>
            <a:spLocks noChangeArrowheads="1"/>
          </p:cNvSpPr>
          <p:nvPr/>
        </p:nvSpPr>
        <p:spPr bwMode="auto">
          <a:xfrm>
            <a:off x="4655145" y="6505649"/>
            <a:ext cx="1025525" cy="1455738"/>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技朮</a:t>
            </a:r>
          </a:p>
          <a:p>
            <a:pPr algn="ctr" eaLnBrk="1" hangingPunct="1">
              <a:lnSpc>
                <a:spcPct val="120000"/>
              </a:lnSpc>
              <a:defRPr/>
            </a:pPr>
            <a:r>
              <a:rPr lang="zh-TW" altLang="en-US" sz="2000">
                <a:cs typeface="+mn-ea"/>
                <a:sym typeface="+mn-lt"/>
              </a:rPr>
              <a:t>员</a:t>
            </a:r>
            <a:r>
              <a:rPr lang="en-US" altLang="zh-TW" sz="2000">
                <a:cs typeface="+mn-ea"/>
                <a:sym typeface="+mn-lt"/>
              </a:rPr>
              <a:t>3</a:t>
            </a:r>
          </a:p>
          <a:p>
            <a:pPr algn="ctr" eaLnBrk="1" hangingPunct="1">
              <a:lnSpc>
                <a:spcPct val="120000"/>
              </a:lnSpc>
              <a:defRPr/>
            </a:pPr>
            <a:r>
              <a:rPr lang="zh-TW" altLang="en-US" sz="2000">
                <a:cs typeface="+mn-ea"/>
                <a:sym typeface="+mn-lt"/>
              </a:rPr>
              <a:t>人</a:t>
            </a:r>
          </a:p>
        </p:txBody>
      </p:sp>
      <p:sp>
        <p:nvSpPr>
          <p:cNvPr id="166928" name="Rectangle 17">
            <a:extLst>
              <a:ext uri="{FF2B5EF4-FFF2-40B4-BE49-F238E27FC236}">
                <a16:creationId xmlns:a16="http://schemas.microsoft.com/office/drawing/2014/main" id="{E37508DC-49C0-40A2-B820-FF62AD85E58B}"/>
              </a:ext>
            </a:extLst>
          </p:cNvPr>
          <p:cNvSpPr>
            <a:spLocks noChangeArrowheads="1"/>
          </p:cNvSpPr>
          <p:nvPr/>
        </p:nvSpPr>
        <p:spPr bwMode="auto">
          <a:xfrm>
            <a:off x="6593483" y="6505649"/>
            <a:ext cx="1025525" cy="1455738"/>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技朮</a:t>
            </a:r>
          </a:p>
          <a:p>
            <a:pPr algn="ctr" eaLnBrk="1" hangingPunct="1">
              <a:lnSpc>
                <a:spcPct val="120000"/>
              </a:lnSpc>
              <a:defRPr/>
            </a:pPr>
            <a:r>
              <a:rPr lang="zh-TW" altLang="en-US" sz="2000">
                <a:cs typeface="+mn-ea"/>
                <a:sym typeface="+mn-lt"/>
              </a:rPr>
              <a:t>员</a:t>
            </a:r>
            <a:r>
              <a:rPr lang="en-US" altLang="zh-TW" sz="2000">
                <a:cs typeface="+mn-ea"/>
                <a:sym typeface="+mn-lt"/>
              </a:rPr>
              <a:t>2</a:t>
            </a:r>
          </a:p>
          <a:p>
            <a:pPr algn="ctr" eaLnBrk="1" hangingPunct="1">
              <a:lnSpc>
                <a:spcPct val="120000"/>
              </a:lnSpc>
              <a:defRPr/>
            </a:pPr>
            <a:r>
              <a:rPr lang="zh-TW" altLang="en-US" sz="2000">
                <a:cs typeface="+mn-ea"/>
                <a:sym typeface="+mn-lt"/>
              </a:rPr>
              <a:t>人</a:t>
            </a:r>
          </a:p>
        </p:txBody>
      </p:sp>
      <p:sp>
        <p:nvSpPr>
          <p:cNvPr id="166929" name="Rectangle 18">
            <a:extLst>
              <a:ext uri="{FF2B5EF4-FFF2-40B4-BE49-F238E27FC236}">
                <a16:creationId xmlns:a16="http://schemas.microsoft.com/office/drawing/2014/main" id="{B9CF94C0-6E2D-4440-B1AC-51357E8869CF}"/>
              </a:ext>
            </a:extLst>
          </p:cNvPr>
          <p:cNvSpPr>
            <a:spLocks noChangeArrowheads="1"/>
          </p:cNvSpPr>
          <p:nvPr/>
        </p:nvSpPr>
        <p:spPr bwMode="auto">
          <a:xfrm>
            <a:off x="8531820" y="6505649"/>
            <a:ext cx="1025525" cy="1455738"/>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技朮</a:t>
            </a:r>
          </a:p>
          <a:p>
            <a:pPr algn="ctr" eaLnBrk="1" hangingPunct="1">
              <a:lnSpc>
                <a:spcPct val="120000"/>
              </a:lnSpc>
              <a:defRPr/>
            </a:pPr>
            <a:r>
              <a:rPr lang="zh-TW" altLang="en-US" sz="2000">
                <a:cs typeface="+mn-ea"/>
                <a:sym typeface="+mn-lt"/>
              </a:rPr>
              <a:t>员</a:t>
            </a:r>
            <a:r>
              <a:rPr lang="en-US" altLang="zh-TW" sz="2000">
                <a:cs typeface="+mn-ea"/>
                <a:sym typeface="+mn-lt"/>
              </a:rPr>
              <a:t>2</a:t>
            </a:r>
          </a:p>
          <a:p>
            <a:pPr algn="ctr" eaLnBrk="1" hangingPunct="1">
              <a:lnSpc>
                <a:spcPct val="120000"/>
              </a:lnSpc>
              <a:defRPr/>
            </a:pPr>
            <a:r>
              <a:rPr lang="zh-TW" altLang="en-US" sz="2000">
                <a:cs typeface="+mn-ea"/>
                <a:sym typeface="+mn-lt"/>
              </a:rPr>
              <a:t>人</a:t>
            </a:r>
          </a:p>
        </p:txBody>
      </p:sp>
      <p:sp>
        <p:nvSpPr>
          <p:cNvPr id="166930" name="Rectangle 19">
            <a:extLst>
              <a:ext uri="{FF2B5EF4-FFF2-40B4-BE49-F238E27FC236}">
                <a16:creationId xmlns:a16="http://schemas.microsoft.com/office/drawing/2014/main" id="{F8E575C3-5284-4DDC-B2F6-30E73A6C13AF}"/>
              </a:ext>
            </a:extLst>
          </p:cNvPr>
          <p:cNvSpPr>
            <a:spLocks noChangeArrowheads="1"/>
          </p:cNvSpPr>
          <p:nvPr/>
        </p:nvSpPr>
        <p:spPr bwMode="auto">
          <a:xfrm>
            <a:off x="10127258" y="6505649"/>
            <a:ext cx="1025525" cy="1455738"/>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技朮</a:t>
            </a:r>
          </a:p>
          <a:p>
            <a:pPr algn="ctr" eaLnBrk="1" hangingPunct="1">
              <a:lnSpc>
                <a:spcPct val="120000"/>
              </a:lnSpc>
              <a:defRPr/>
            </a:pPr>
            <a:r>
              <a:rPr lang="zh-TW" altLang="en-US" sz="2000">
                <a:cs typeface="+mn-ea"/>
                <a:sym typeface="+mn-lt"/>
              </a:rPr>
              <a:t>员</a:t>
            </a:r>
            <a:r>
              <a:rPr lang="en-US" altLang="zh-TW" sz="2000">
                <a:cs typeface="+mn-ea"/>
                <a:sym typeface="+mn-lt"/>
              </a:rPr>
              <a:t>1</a:t>
            </a:r>
          </a:p>
          <a:p>
            <a:pPr algn="ctr" eaLnBrk="1" hangingPunct="1">
              <a:lnSpc>
                <a:spcPct val="120000"/>
              </a:lnSpc>
              <a:defRPr/>
            </a:pPr>
            <a:r>
              <a:rPr lang="zh-TW" altLang="en-US" sz="2000">
                <a:cs typeface="+mn-ea"/>
                <a:sym typeface="+mn-lt"/>
              </a:rPr>
              <a:t>人</a:t>
            </a:r>
          </a:p>
        </p:txBody>
      </p:sp>
      <p:sp>
        <p:nvSpPr>
          <p:cNvPr id="166931" name="Rectangle 20">
            <a:extLst>
              <a:ext uri="{FF2B5EF4-FFF2-40B4-BE49-F238E27FC236}">
                <a16:creationId xmlns:a16="http://schemas.microsoft.com/office/drawing/2014/main" id="{C5429BB1-AFF4-49B0-B894-DD3407DB95FC}"/>
              </a:ext>
            </a:extLst>
          </p:cNvPr>
          <p:cNvSpPr>
            <a:spLocks noChangeArrowheads="1"/>
          </p:cNvSpPr>
          <p:nvPr/>
        </p:nvSpPr>
        <p:spPr bwMode="auto">
          <a:xfrm>
            <a:off x="11724283" y="6505649"/>
            <a:ext cx="1025525" cy="1455738"/>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技朮</a:t>
            </a:r>
          </a:p>
          <a:p>
            <a:pPr algn="ctr" eaLnBrk="1" hangingPunct="1">
              <a:lnSpc>
                <a:spcPct val="120000"/>
              </a:lnSpc>
              <a:defRPr/>
            </a:pPr>
            <a:r>
              <a:rPr lang="zh-TW" altLang="en-US" sz="2000">
                <a:cs typeface="+mn-ea"/>
                <a:sym typeface="+mn-lt"/>
              </a:rPr>
              <a:t>员</a:t>
            </a:r>
            <a:r>
              <a:rPr lang="en-US" altLang="zh-TW" sz="2000">
                <a:cs typeface="+mn-ea"/>
                <a:sym typeface="+mn-lt"/>
              </a:rPr>
              <a:t>1</a:t>
            </a:r>
          </a:p>
          <a:p>
            <a:pPr algn="ctr" eaLnBrk="1" hangingPunct="1">
              <a:lnSpc>
                <a:spcPct val="120000"/>
              </a:lnSpc>
              <a:defRPr/>
            </a:pPr>
            <a:r>
              <a:rPr lang="zh-TW" altLang="en-US" sz="2000">
                <a:cs typeface="+mn-ea"/>
                <a:sym typeface="+mn-lt"/>
              </a:rPr>
              <a:t>人</a:t>
            </a:r>
          </a:p>
        </p:txBody>
      </p:sp>
      <p:sp>
        <p:nvSpPr>
          <p:cNvPr id="166932" name="Rectangle 21">
            <a:extLst>
              <a:ext uri="{FF2B5EF4-FFF2-40B4-BE49-F238E27FC236}">
                <a16:creationId xmlns:a16="http://schemas.microsoft.com/office/drawing/2014/main" id="{AF4782C2-5281-4FA1-BE85-CB4EAEAAF519}"/>
              </a:ext>
            </a:extLst>
          </p:cNvPr>
          <p:cNvSpPr>
            <a:spLocks noChangeArrowheads="1"/>
          </p:cNvSpPr>
          <p:nvPr/>
        </p:nvSpPr>
        <p:spPr bwMode="auto">
          <a:xfrm>
            <a:off x="13548320" y="6505649"/>
            <a:ext cx="1025525" cy="1455738"/>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技朮</a:t>
            </a:r>
          </a:p>
          <a:p>
            <a:pPr algn="ctr" eaLnBrk="1" hangingPunct="1">
              <a:lnSpc>
                <a:spcPct val="120000"/>
              </a:lnSpc>
              <a:defRPr/>
            </a:pPr>
            <a:r>
              <a:rPr lang="zh-TW" altLang="en-US" sz="2000">
                <a:cs typeface="+mn-ea"/>
                <a:sym typeface="+mn-lt"/>
              </a:rPr>
              <a:t>员</a:t>
            </a:r>
            <a:r>
              <a:rPr lang="en-US" altLang="zh-TW" sz="2000">
                <a:cs typeface="+mn-ea"/>
                <a:sym typeface="+mn-lt"/>
              </a:rPr>
              <a:t>2</a:t>
            </a:r>
          </a:p>
          <a:p>
            <a:pPr algn="ctr" eaLnBrk="1" hangingPunct="1">
              <a:lnSpc>
                <a:spcPct val="120000"/>
              </a:lnSpc>
              <a:defRPr/>
            </a:pPr>
            <a:r>
              <a:rPr lang="zh-TW" altLang="en-US" sz="2000">
                <a:cs typeface="+mn-ea"/>
                <a:sym typeface="+mn-lt"/>
              </a:rPr>
              <a:t>人</a:t>
            </a:r>
          </a:p>
        </p:txBody>
      </p:sp>
      <p:sp>
        <p:nvSpPr>
          <p:cNvPr id="166933" name="Rectangle 22">
            <a:extLst>
              <a:ext uri="{FF2B5EF4-FFF2-40B4-BE49-F238E27FC236}">
                <a16:creationId xmlns:a16="http://schemas.microsoft.com/office/drawing/2014/main" id="{56DBD9DE-EB79-4E2E-A83B-2FE6F2541149}"/>
              </a:ext>
            </a:extLst>
          </p:cNvPr>
          <p:cNvSpPr>
            <a:spLocks noChangeArrowheads="1"/>
          </p:cNvSpPr>
          <p:nvPr/>
        </p:nvSpPr>
        <p:spPr bwMode="auto">
          <a:xfrm>
            <a:off x="6593483" y="8193013"/>
            <a:ext cx="1025525" cy="1144587"/>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技工</a:t>
            </a:r>
          </a:p>
          <a:p>
            <a:pPr algn="ctr" eaLnBrk="1" hangingPunct="1">
              <a:lnSpc>
                <a:spcPct val="120000"/>
              </a:lnSpc>
              <a:defRPr/>
            </a:pPr>
            <a:r>
              <a:rPr lang="en-US" altLang="zh-TW" sz="2000">
                <a:cs typeface="+mn-ea"/>
                <a:sym typeface="+mn-lt"/>
              </a:rPr>
              <a:t>2</a:t>
            </a:r>
            <a:r>
              <a:rPr lang="zh-TW" altLang="en-US" sz="2000">
                <a:cs typeface="+mn-ea"/>
                <a:sym typeface="+mn-lt"/>
              </a:rPr>
              <a:t>人</a:t>
            </a:r>
          </a:p>
        </p:txBody>
      </p:sp>
      <p:sp>
        <p:nvSpPr>
          <p:cNvPr id="166934" name="Rectangle 23">
            <a:extLst>
              <a:ext uri="{FF2B5EF4-FFF2-40B4-BE49-F238E27FC236}">
                <a16:creationId xmlns:a16="http://schemas.microsoft.com/office/drawing/2014/main" id="{C8A0874B-F335-411F-9972-C9AA8F1EF006}"/>
              </a:ext>
            </a:extLst>
          </p:cNvPr>
          <p:cNvSpPr>
            <a:spLocks noChangeArrowheads="1"/>
          </p:cNvSpPr>
          <p:nvPr/>
        </p:nvSpPr>
        <p:spPr bwMode="auto">
          <a:xfrm>
            <a:off x="4655145" y="8193013"/>
            <a:ext cx="1025525" cy="1144587"/>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技工</a:t>
            </a:r>
          </a:p>
          <a:p>
            <a:pPr algn="ctr" eaLnBrk="1" hangingPunct="1">
              <a:lnSpc>
                <a:spcPct val="120000"/>
              </a:lnSpc>
              <a:defRPr/>
            </a:pPr>
            <a:r>
              <a:rPr lang="en-US" altLang="zh-TW" sz="2000">
                <a:cs typeface="+mn-ea"/>
                <a:sym typeface="+mn-lt"/>
              </a:rPr>
              <a:t>4</a:t>
            </a:r>
            <a:r>
              <a:rPr lang="zh-TW" altLang="en-US" sz="2000">
                <a:cs typeface="+mn-ea"/>
                <a:sym typeface="+mn-lt"/>
              </a:rPr>
              <a:t>人</a:t>
            </a:r>
          </a:p>
        </p:txBody>
      </p:sp>
      <p:sp>
        <p:nvSpPr>
          <p:cNvPr id="166935" name="Line 24">
            <a:extLst>
              <a:ext uri="{FF2B5EF4-FFF2-40B4-BE49-F238E27FC236}">
                <a16:creationId xmlns:a16="http://schemas.microsoft.com/office/drawing/2014/main" id="{C39636E1-79F1-48EC-A25A-3EA31B1AB8CC}"/>
              </a:ext>
            </a:extLst>
          </p:cNvPr>
          <p:cNvSpPr>
            <a:spLocks noChangeShapeType="1"/>
          </p:cNvSpPr>
          <p:nvPr/>
        </p:nvSpPr>
        <p:spPr bwMode="auto">
          <a:xfrm>
            <a:off x="5225058" y="2256111"/>
            <a:ext cx="5472112"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6936" name="Line 25">
            <a:extLst>
              <a:ext uri="{FF2B5EF4-FFF2-40B4-BE49-F238E27FC236}">
                <a16:creationId xmlns:a16="http://schemas.microsoft.com/office/drawing/2014/main" id="{FA059072-00B7-42B9-90C7-1265A532064C}"/>
              </a:ext>
            </a:extLst>
          </p:cNvPr>
          <p:cNvSpPr>
            <a:spLocks noChangeShapeType="1"/>
          </p:cNvSpPr>
          <p:nvPr/>
        </p:nvSpPr>
        <p:spPr bwMode="auto">
          <a:xfrm>
            <a:off x="8758833" y="1632223"/>
            <a:ext cx="0" cy="623888"/>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6937" name="Line 26">
            <a:extLst>
              <a:ext uri="{FF2B5EF4-FFF2-40B4-BE49-F238E27FC236}">
                <a16:creationId xmlns:a16="http://schemas.microsoft.com/office/drawing/2014/main" id="{7B7C3EA6-9353-4103-874D-72BDB45A19A9}"/>
              </a:ext>
            </a:extLst>
          </p:cNvPr>
          <p:cNvSpPr>
            <a:spLocks noChangeShapeType="1"/>
          </p:cNvSpPr>
          <p:nvPr/>
        </p:nvSpPr>
        <p:spPr bwMode="auto">
          <a:xfrm>
            <a:off x="8758833" y="1944961"/>
            <a:ext cx="4217987"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6938" name="Line 27">
            <a:extLst>
              <a:ext uri="{FF2B5EF4-FFF2-40B4-BE49-F238E27FC236}">
                <a16:creationId xmlns:a16="http://schemas.microsoft.com/office/drawing/2014/main" id="{1C6E9E53-316D-474E-8C16-946619C54387}"/>
              </a:ext>
            </a:extLst>
          </p:cNvPr>
          <p:cNvSpPr>
            <a:spLocks noChangeShapeType="1"/>
          </p:cNvSpPr>
          <p:nvPr/>
        </p:nvSpPr>
        <p:spPr bwMode="auto">
          <a:xfrm>
            <a:off x="5225058" y="2256111"/>
            <a:ext cx="0" cy="41592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76155" name="Line 29">
            <a:extLst>
              <a:ext uri="{FF2B5EF4-FFF2-40B4-BE49-F238E27FC236}">
                <a16:creationId xmlns:a16="http://schemas.microsoft.com/office/drawing/2014/main" id="{107FA30C-470D-45B7-ADD7-81D1A3E05931}"/>
              </a:ext>
            </a:extLst>
          </p:cNvPr>
          <p:cNvSpPr>
            <a:spLocks noChangeShapeType="1"/>
          </p:cNvSpPr>
          <p:nvPr/>
        </p:nvSpPr>
        <p:spPr bwMode="auto">
          <a:xfrm>
            <a:off x="7847608" y="2256111"/>
            <a:ext cx="0" cy="2079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176156" name="Line 30">
            <a:extLst>
              <a:ext uri="{FF2B5EF4-FFF2-40B4-BE49-F238E27FC236}">
                <a16:creationId xmlns:a16="http://schemas.microsoft.com/office/drawing/2014/main" id="{3F48307A-B529-4BE1-B6C5-56F21CD6B27C}"/>
              </a:ext>
            </a:extLst>
          </p:cNvPr>
          <p:cNvSpPr>
            <a:spLocks noChangeShapeType="1"/>
          </p:cNvSpPr>
          <p:nvPr/>
        </p:nvSpPr>
        <p:spPr bwMode="auto">
          <a:xfrm>
            <a:off x="10697170" y="2256111"/>
            <a:ext cx="0" cy="31273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176157" name="Line 31">
            <a:extLst>
              <a:ext uri="{FF2B5EF4-FFF2-40B4-BE49-F238E27FC236}">
                <a16:creationId xmlns:a16="http://schemas.microsoft.com/office/drawing/2014/main" id="{7CA5D544-19E4-47F4-9EA1-C66E9D6E8A5C}"/>
              </a:ext>
            </a:extLst>
          </p:cNvPr>
          <p:cNvSpPr>
            <a:spLocks noChangeShapeType="1"/>
          </p:cNvSpPr>
          <p:nvPr/>
        </p:nvSpPr>
        <p:spPr bwMode="auto">
          <a:xfrm>
            <a:off x="4996458" y="4473005"/>
            <a:ext cx="900747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166942" name="Line 32">
            <a:extLst>
              <a:ext uri="{FF2B5EF4-FFF2-40B4-BE49-F238E27FC236}">
                <a16:creationId xmlns:a16="http://schemas.microsoft.com/office/drawing/2014/main" id="{996844EA-1FF3-4B26-9126-BB6FF07A05BE}"/>
              </a:ext>
            </a:extLst>
          </p:cNvPr>
          <p:cNvSpPr>
            <a:spLocks noChangeShapeType="1"/>
          </p:cNvSpPr>
          <p:nvPr/>
        </p:nvSpPr>
        <p:spPr bwMode="auto">
          <a:xfrm>
            <a:off x="10582870" y="3192736"/>
            <a:ext cx="0" cy="1560512"/>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6943" name="Line 33">
            <a:extLst>
              <a:ext uri="{FF2B5EF4-FFF2-40B4-BE49-F238E27FC236}">
                <a16:creationId xmlns:a16="http://schemas.microsoft.com/office/drawing/2014/main" id="{6F122BDD-E357-47E0-8E79-1D465A71D2FF}"/>
              </a:ext>
            </a:extLst>
          </p:cNvPr>
          <p:cNvSpPr>
            <a:spLocks noChangeShapeType="1"/>
          </p:cNvSpPr>
          <p:nvPr/>
        </p:nvSpPr>
        <p:spPr bwMode="auto">
          <a:xfrm>
            <a:off x="8873133" y="4129361"/>
            <a:ext cx="3533775"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6944" name="Line 34">
            <a:extLst>
              <a:ext uri="{FF2B5EF4-FFF2-40B4-BE49-F238E27FC236}">
                <a16:creationId xmlns:a16="http://schemas.microsoft.com/office/drawing/2014/main" id="{5167B591-21BD-4E26-A613-67531B3DE774}"/>
              </a:ext>
            </a:extLst>
          </p:cNvPr>
          <p:cNvSpPr>
            <a:spLocks noChangeShapeType="1"/>
          </p:cNvSpPr>
          <p:nvPr/>
        </p:nvSpPr>
        <p:spPr bwMode="auto">
          <a:xfrm>
            <a:off x="4996458" y="4473005"/>
            <a:ext cx="0" cy="41592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6945" name="Line 35">
            <a:extLst>
              <a:ext uri="{FF2B5EF4-FFF2-40B4-BE49-F238E27FC236}">
                <a16:creationId xmlns:a16="http://schemas.microsoft.com/office/drawing/2014/main" id="{FD7BC1C0-6735-4F06-96F4-5A20B848DD06}"/>
              </a:ext>
            </a:extLst>
          </p:cNvPr>
          <p:cNvSpPr>
            <a:spLocks noChangeShapeType="1"/>
          </p:cNvSpPr>
          <p:nvPr/>
        </p:nvSpPr>
        <p:spPr bwMode="auto">
          <a:xfrm>
            <a:off x="7049095" y="4473005"/>
            <a:ext cx="0" cy="41592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6946" name="Line 36">
            <a:extLst>
              <a:ext uri="{FF2B5EF4-FFF2-40B4-BE49-F238E27FC236}">
                <a16:creationId xmlns:a16="http://schemas.microsoft.com/office/drawing/2014/main" id="{CB1C554D-9A6B-4548-B376-D2EFD8327B27}"/>
              </a:ext>
            </a:extLst>
          </p:cNvPr>
          <p:cNvSpPr>
            <a:spLocks noChangeShapeType="1"/>
          </p:cNvSpPr>
          <p:nvPr/>
        </p:nvSpPr>
        <p:spPr bwMode="auto">
          <a:xfrm>
            <a:off x="8987433" y="4473005"/>
            <a:ext cx="0" cy="41592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6947" name="Line 37">
            <a:extLst>
              <a:ext uri="{FF2B5EF4-FFF2-40B4-BE49-F238E27FC236}">
                <a16:creationId xmlns:a16="http://schemas.microsoft.com/office/drawing/2014/main" id="{3FBA302A-F740-4E4D-B4C5-AA8D2766050F}"/>
              </a:ext>
            </a:extLst>
          </p:cNvPr>
          <p:cNvSpPr>
            <a:spLocks noChangeShapeType="1"/>
          </p:cNvSpPr>
          <p:nvPr/>
        </p:nvSpPr>
        <p:spPr bwMode="auto">
          <a:xfrm>
            <a:off x="10582870" y="4473005"/>
            <a:ext cx="0" cy="41592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6948" name="Line 38">
            <a:extLst>
              <a:ext uri="{FF2B5EF4-FFF2-40B4-BE49-F238E27FC236}">
                <a16:creationId xmlns:a16="http://schemas.microsoft.com/office/drawing/2014/main" id="{B388F0AB-607B-4153-8BE3-42675FF9E4CF}"/>
              </a:ext>
            </a:extLst>
          </p:cNvPr>
          <p:cNvSpPr>
            <a:spLocks noChangeShapeType="1"/>
          </p:cNvSpPr>
          <p:nvPr/>
        </p:nvSpPr>
        <p:spPr bwMode="auto">
          <a:xfrm>
            <a:off x="12179895" y="4473005"/>
            <a:ext cx="0" cy="41592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6949" name="Line 39">
            <a:extLst>
              <a:ext uri="{FF2B5EF4-FFF2-40B4-BE49-F238E27FC236}">
                <a16:creationId xmlns:a16="http://schemas.microsoft.com/office/drawing/2014/main" id="{13684E98-24CB-4640-B7BF-74F72B6CB4EA}"/>
              </a:ext>
            </a:extLst>
          </p:cNvPr>
          <p:cNvSpPr>
            <a:spLocks noChangeShapeType="1"/>
          </p:cNvSpPr>
          <p:nvPr/>
        </p:nvSpPr>
        <p:spPr bwMode="auto">
          <a:xfrm>
            <a:off x="14003933" y="4473005"/>
            <a:ext cx="0" cy="41592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6950" name="Line 40">
            <a:extLst>
              <a:ext uri="{FF2B5EF4-FFF2-40B4-BE49-F238E27FC236}">
                <a16:creationId xmlns:a16="http://schemas.microsoft.com/office/drawing/2014/main" id="{92B1251E-B836-4D67-973D-75290B08BB8A}"/>
              </a:ext>
            </a:extLst>
          </p:cNvPr>
          <p:cNvSpPr>
            <a:spLocks noChangeShapeType="1"/>
          </p:cNvSpPr>
          <p:nvPr/>
        </p:nvSpPr>
        <p:spPr bwMode="auto">
          <a:xfrm>
            <a:off x="5110758" y="6192912"/>
            <a:ext cx="0" cy="41592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6951" name="Line 41">
            <a:extLst>
              <a:ext uri="{FF2B5EF4-FFF2-40B4-BE49-F238E27FC236}">
                <a16:creationId xmlns:a16="http://schemas.microsoft.com/office/drawing/2014/main" id="{E5C03F5A-2482-4B1B-8A35-CFF0737166C0}"/>
              </a:ext>
            </a:extLst>
          </p:cNvPr>
          <p:cNvSpPr>
            <a:spLocks noChangeShapeType="1"/>
          </p:cNvSpPr>
          <p:nvPr/>
        </p:nvSpPr>
        <p:spPr bwMode="auto">
          <a:xfrm>
            <a:off x="7049095" y="6192912"/>
            <a:ext cx="0" cy="312737"/>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6952" name="Line 42">
            <a:extLst>
              <a:ext uri="{FF2B5EF4-FFF2-40B4-BE49-F238E27FC236}">
                <a16:creationId xmlns:a16="http://schemas.microsoft.com/office/drawing/2014/main" id="{29187E15-8A97-47F5-8558-1B1C2F392134}"/>
              </a:ext>
            </a:extLst>
          </p:cNvPr>
          <p:cNvSpPr>
            <a:spLocks noChangeShapeType="1"/>
          </p:cNvSpPr>
          <p:nvPr/>
        </p:nvSpPr>
        <p:spPr bwMode="auto">
          <a:xfrm>
            <a:off x="10582870" y="6192912"/>
            <a:ext cx="0" cy="312737"/>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6953" name="Line 43">
            <a:extLst>
              <a:ext uri="{FF2B5EF4-FFF2-40B4-BE49-F238E27FC236}">
                <a16:creationId xmlns:a16="http://schemas.microsoft.com/office/drawing/2014/main" id="{BE454281-12BF-4C16-943C-BE740AFB3C44}"/>
              </a:ext>
            </a:extLst>
          </p:cNvPr>
          <p:cNvSpPr>
            <a:spLocks noChangeShapeType="1"/>
          </p:cNvSpPr>
          <p:nvPr/>
        </p:nvSpPr>
        <p:spPr bwMode="auto">
          <a:xfrm>
            <a:off x="8987433" y="6192912"/>
            <a:ext cx="0" cy="312737"/>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6954" name="Line 44">
            <a:extLst>
              <a:ext uri="{FF2B5EF4-FFF2-40B4-BE49-F238E27FC236}">
                <a16:creationId xmlns:a16="http://schemas.microsoft.com/office/drawing/2014/main" id="{9ACEF81A-A13E-4433-833F-EB33A42ADF00}"/>
              </a:ext>
            </a:extLst>
          </p:cNvPr>
          <p:cNvSpPr>
            <a:spLocks noChangeShapeType="1"/>
          </p:cNvSpPr>
          <p:nvPr/>
        </p:nvSpPr>
        <p:spPr bwMode="auto">
          <a:xfrm>
            <a:off x="7049095" y="7777088"/>
            <a:ext cx="0" cy="41592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6955" name="Line 45">
            <a:extLst>
              <a:ext uri="{FF2B5EF4-FFF2-40B4-BE49-F238E27FC236}">
                <a16:creationId xmlns:a16="http://schemas.microsoft.com/office/drawing/2014/main" id="{7FFE2C84-150C-436F-8506-E592EF2BF26F}"/>
              </a:ext>
            </a:extLst>
          </p:cNvPr>
          <p:cNvSpPr>
            <a:spLocks noChangeShapeType="1"/>
          </p:cNvSpPr>
          <p:nvPr/>
        </p:nvSpPr>
        <p:spPr bwMode="auto">
          <a:xfrm>
            <a:off x="7504708" y="6608837"/>
            <a:ext cx="0" cy="312737"/>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6956" name="Line 46">
            <a:extLst>
              <a:ext uri="{FF2B5EF4-FFF2-40B4-BE49-F238E27FC236}">
                <a16:creationId xmlns:a16="http://schemas.microsoft.com/office/drawing/2014/main" id="{FF1015AA-2598-4224-8A5A-29284238FA13}"/>
              </a:ext>
            </a:extLst>
          </p:cNvPr>
          <p:cNvSpPr>
            <a:spLocks noChangeShapeType="1"/>
          </p:cNvSpPr>
          <p:nvPr/>
        </p:nvSpPr>
        <p:spPr bwMode="auto">
          <a:xfrm>
            <a:off x="5110758" y="7777088"/>
            <a:ext cx="0" cy="41592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6957" name="Line 47">
            <a:extLst>
              <a:ext uri="{FF2B5EF4-FFF2-40B4-BE49-F238E27FC236}">
                <a16:creationId xmlns:a16="http://schemas.microsoft.com/office/drawing/2014/main" id="{DB9C3E62-4266-4A3C-823E-57AAB18E0715}"/>
              </a:ext>
            </a:extLst>
          </p:cNvPr>
          <p:cNvSpPr>
            <a:spLocks noChangeShapeType="1"/>
          </p:cNvSpPr>
          <p:nvPr/>
        </p:nvSpPr>
        <p:spPr bwMode="auto">
          <a:xfrm>
            <a:off x="14003933" y="6192912"/>
            <a:ext cx="0" cy="312737"/>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6958" name="Line 48">
            <a:extLst>
              <a:ext uri="{FF2B5EF4-FFF2-40B4-BE49-F238E27FC236}">
                <a16:creationId xmlns:a16="http://schemas.microsoft.com/office/drawing/2014/main" id="{EF7873DB-C756-40A9-AA2A-617216AFA2C5}"/>
              </a:ext>
            </a:extLst>
          </p:cNvPr>
          <p:cNvSpPr>
            <a:spLocks noChangeShapeType="1"/>
          </p:cNvSpPr>
          <p:nvPr/>
        </p:nvSpPr>
        <p:spPr bwMode="auto">
          <a:xfrm>
            <a:off x="12179895" y="6192912"/>
            <a:ext cx="0" cy="312737"/>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76175" name="Oval 49">
            <a:extLst>
              <a:ext uri="{FF2B5EF4-FFF2-40B4-BE49-F238E27FC236}">
                <a16:creationId xmlns:a16="http://schemas.microsoft.com/office/drawing/2014/main" id="{C09D06AC-6B75-48D6-882F-5DAC413FDFD7}"/>
              </a:ext>
            </a:extLst>
          </p:cNvPr>
          <p:cNvSpPr>
            <a:spLocks noChangeArrowheads="1"/>
          </p:cNvSpPr>
          <p:nvPr/>
        </p:nvSpPr>
        <p:spPr bwMode="auto">
          <a:xfrm>
            <a:off x="4312245" y="2672036"/>
            <a:ext cx="1938338" cy="1665287"/>
          </a:xfrm>
          <a:prstGeom prst="ellipse">
            <a:avLst/>
          </a:prstGeom>
          <a:noFill/>
          <a:ln w="25400">
            <a:solidFill>
              <a:schemeClr val="tx1"/>
            </a:solidFill>
            <a:prstDash val="sys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176176" name="Oval 50">
            <a:extLst>
              <a:ext uri="{FF2B5EF4-FFF2-40B4-BE49-F238E27FC236}">
                <a16:creationId xmlns:a16="http://schemas.microsoft.com/office/drawing/2014/main" id="{942FE7A5-BE57-4E68-8AD4-4EBF0562A69C}"/>
              </a:ext>
            </a:extLst>
          </p:cNvPr>
          <p:cNvSpPr>
            <a:spLocks noChangeArrowheads="1"/>
          </p:cNvSpPr>
          <p:nvPr/>
        </p:nvSpPr>
        <p:spPr bwMode="auto">
          <a:xfrm>
            <a:off x="12976820" y="1113111"/>
            <a:ext cx="1597025" cy="1455737"/>
          </a:xfrm>
          <a:prstGeom prst="ellipse">
            <a:avLst/>
          </a:prstGeom>
          <a:noFill/>
          <a:ln w="25400">
            <a:solidFill>
              <a:schemeClr val="tx1"/>
            </a:solidFill>
            <a:prstDash val="sys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176177" name="Line 51">
            <a:extLst>
              <a:ext uri="{FF2B5EF4-FFF2-40B4-BE49-F238E27FC236}">
                <a16:creationId xmlns:a16="http://schemas.microsoft.com/office/drawing/2014/main" id="{3481C375-9ECB-4406-B1D0-0375C8E3A793}"/>
              </a:ext>
            </a:extLst>
          </p:cNvPr>
          <p:cNvSpPr>
            <a:spLocks noChangeShapeType="1"/>
          </p:cNvSpPr>
          <p:nvPr/>
        </p:nvSpPr>
        <p:spPr bwMode="auto">
          <a:xfrm>
            <a:off x="3172420" y="1008336"/>
            <a:ext cx="0" cy="1455737"/>
          </a:xfrm>
          <a:prstGeom prst="line">
            <a:avLst/>
          </a:prstGeom>
          <a:noFill/>
          <a:ln w="2540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176178" name="Line 52">
            <a:extLst>
              <a:ext uri="{FF2B5EF4-FFF2-40B4-BE49-F238E27FC236}">
                <a16:creationId xmlns:a16="http://schemas.microsoft.com/office/drawing/2014/main" id="{FCDA3291-A2D9-46EA-9D3F-5CD68B695FA2}"/>
              </a:ext>
            </a:extLst>
          </p:cNvPr>
          <p:cNvSpPr>
            <a:spLocks noChangeShapeType="1"/>
          </p:cNvSpPr>
          <p:nvPr/>
        </p:nvSpPr>
        <p:spPr bwMode="auto">
          <a:xfrm>
            <a:off x="3172419" y="2360886"/>
            <a:ext cx="18373" cy="2194719"/>
          </a:xfrm>
          <a:prstGeom prst="line">
            <a:avLst/>
          </a:prstGeom>
          <a:noFill/>
          <a:ln w="2540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176179" name="Line 53">
            <a:extLst>
              <a:ext uri="{FF2B5EF4-FFF2-40B4-BE49-F238E27FC236}">
                <a16:creationId xmlns:a16="http://schemas.microsoft.com/office/drawing/2014/main" id="{1741C445-28A5-4CCF-9DB5-FAFF78A3512D}"/>
              </a:ext>
            </a:extLst>
          </p:cNvPr>
          <p:cNvSpPr>
            <a:spLocks noChangeShapeType="1"/>
          </p:cNvSpPr>
          <p:nvPr/>
        </p:nvSpPr>
        <p:spPr bwMode="auto">
          <a:xfrm>
            <a:off x="3172419" y="4658792"/>
            <a:ext cx="0" cy="1457325"/>
          </a:xfrm>
          <a:prstGeom prst="line">
            <a:avLst/>
          </a:prstGeom>
          <a:noFill/>
          <a:ln w="2540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176180" name="Line 54">
            <a:extLst>
              <a:ext uri="{FF2B5EF4-FFF2-40B4-BE49-F238E27FC236}">
                <a16:creationId xmlns:a16="http://schemas.microsoft.com/office/drawing/2014/main" id="{487FDFFD-74B9-4BE9-B26B-1DDD39625129}"/>
              </a:ext>
            </a:extLst>
          </p:cNvPr>
          <p:cNvSpPr>
            <a:spLocks noChangeShapeType="1"/>
          </p:cNvSpPr>
          <p:nvPr/>
        </p:nvSpPr>
        <p:spPr bwMode="auto">
          <a:xfrm>
            <a:off x="3162753" y="6175106"/>
            <a:ext cx="18431" cy="1382438"/>
          </a:xfrm>
          <a:prstGeom prst="line">
            <a:avLst/>
          </a:prstGeom>
          <a:noFill/>
          <a:ln w="2540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176181" name="Line 55">
            <a:extLst>
              <a:ext uri="{FF2B5EF4-FFF2-40B4-BE49-F238E27FC236}">
                <a16:creationId xmlns:a16="http://schemas.microsoft.com/office/drawing/2014/main" id="{70F34CF0-6288-40FD-A105-2F70A140A1A0}"/>
              </a:ext>
            </a:extLst>
          </p:cNvPr>
          <p:cNvSpPr>
            <a:spLocks noChangeShapeType="1"/>
          </p:cNvSpPr>
          <p:nvPr/>
        </p:nvSpPr>
        <p:spPr bwMode="auto">
          <a:xfrm>
            <a:off x="3162753" y="7557544"/>
            <a:ext cx="0" cy="1144587"/>
          </a:xfrm>
          <a:prstGeom prst="line">
            <a:avLst/>
          </a:prstGeom>
          <a:noFill/>
          <a:ln w="2540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176182" name="Line 56">
            <a:extLst>
              <a:ext uri="{FF2B5EF4-FFF2-40B4-BE49-F238E27FC236}">
                <a16:creationId xmlns:a16="http://schemas.microsoft.com/office/drawing/2014/main" id="{839ADE1E-698E-464D-BEEB-EEB5A2506E2F}"/>
              </a:ext>
            </a:extLst>
          </p:cNvPr>
          <p:cNvSpPr>
            <a:spLocks noChangeShapeType="1"/>
          </p:cNvSpPr>
          <p:nvPr/>
        </p:nvSpPr>
        <p:spPr bwMode="auto">
          <a:xfrm>
            <a:off x="1462683" y="1008336"/>
            <a:ext cx="2279650" cy="0"/>
          </a:xfrm>
          <a:prstGeom prst="line">
            <a:avLst/>
          </a:prstGeom>
          <a:noFill/>
          <a:ln w="254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176183" name="Line 57">
            <a:extLst>
              <a:ext uri="{FF2B5EF4-FFF2-40B4-BE49-F238E27FC236}">
                <a16:creationId xmlns:a16="http://schemas.microsoft.com/office/drawing/2014/main" id="{650E43A5-E7A5-41CC-B602-AB3DE4D936F3}"/>
              </a:ext>
            </a:extLst>
          </p:cNvPr>
          <p:cNvSpPr>
            <a:spLocks noChangeShapeType="1"/>
          </p:cNvSpPr>
          <p:nvPr/>
        </p:nvSpPr>
        <p:spPr bwMode="auto">
          <a:xfrm>
            <a:off x="1462683" y="2360886"/>
            <a:ext cx="2279650" cy="0"/>
          </a:xfrm>
          <a:prstGeom prst="line">
            <a:avLst/>
          </a:prstGeom>
          <a:noFill/>
          <a:ln w="254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176184" name="Line 58">
            <a:extLst>
              <a:ext uri="{FF2B5EF4-FFF2-40B4-BE49-F238E27FC236}">
                <a16:creationId xmlns:a16="http://schemas.microsoft.com/office/drawing/2014/main" id="{63DF7C83-B91A-4340-B296-87E27FB19D9A}"/>
              </a:ext>
            </a:extLst>
          </p:cNvPr>
          <p:cNvSpPr>
            <a:spLocks noChangeShapeType="1"/>
          </p:cNvSpPr>
          <p:nvPr/>
        </p:nvSpPr>
        <p:spPr bwMode="auto">
          <a:xfrm>
            <a:off x="1595438" y="4658792"/>
            <a:ext cx="2279650" cy="0"/>
          </a:xfrm>
          <a:prstGeom prst="line">
            <a:avLst/>
          </a:prstGeom>
          <a:noFill/>
          <a:ln w="254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176185" name="Line 59">
            <a:extLst>
              <a:ext uri="{FF2B5EF4-FFF2-40B4-BE49-F238E27FC236}">
                <a16:creationId xmlns:a16="http://schemas.microsoft.com/office/drawing/2014/main" id="{A7017A35-DD1E-446F-BD79-7A24F0118D18}"/>
              </a:ext>
            </a:extLst>
          </p:cNvPr>
          <p:cNvSpPr>
            <a:spLocks noChangeShapeType="1"/>
          </p:cNvSpPr>
          <p:nvPr/>
        </p:nvSpPr>
        <p:spPr bwMode="auto">
          <a:xfrm>
            <a:off x="1595438" y="6122740"/>
            <a:ext cx="2279650" cy="0"/>
          </a:xfrm>
          <a:prstGeom prst="line">
            <a:avLst/>
          </a:prstGeom>
          <a:noFill/>
          <a:ln w="254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176186" name="Line 60">
            <a:extLst>
              <a:ext uri="{FF2B5EF4-FFF2-40B4-BE49-F238E27FC236}">
                <a16:creationId xmlns:a16="http://schemas.microsoft.com/office/drawing/2014/main" id="{13591991-81F7-4A14-B16B-782A7DEA0E74}"/>
              </a:ext>
            </a:extLst>
          </p:cNvPr>
          <p:cNvSpPr>
            <a:spLocks noChangeShapeType="1"/>
          </p:cNvSpPr>
          <p:nvPr/>
        </p:nvSpPr>
        <p:spPr bwMode="auto">
          <a:xfrm>
            <a:off x="1595438" y="7557544"/>
            <a:ext cx="2279650" cy="0"/>
          </a:xfrm>
          <a:prstGeom prst="line">
            <a:avLst/>
          </a:prstGeom>
          <a:noFill/>
          <a:ln w="254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176187" name="Line 61">
            <a:extLst>
              <a:ext uri="{FF2B5EF4-FFF2-40B4-BE49-F238E27FC236}">
                <a16:creationId xmlns:a16="http://schemas.microsoft.com/office/drawing/2014/main" id="{F753EDE2-7713-4AB4-8CB0-914740FF5AC6}"/>
              </a:ext>
            </a:extLst>
          </p:cNvPr>
          <p:cNvSpPr>
            <a:spLocks noChangeShapeType="1"/>
          </p:cNvSpPr>
          <p:nvPr/>
        </p:nvSpPr>
        <p:spPr bwMode="auto">
          <a:xfrm>
            <a:off x="1595438" y="8765306"/>
            <a:ext cx="2279650" cy="0"/>
          </a:xfrm>
          <a:prstGeom prst="line">
            <a:avLst/>
          </a:prstGeom>
          <a:noFill/>
          <a:ln w="254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176188" name="Text Box 62">
            <a:extLst>
              <a:ext uri="{FF2B5EF4-FFF2-40B4-BE49-F238E27FC236}">
                <a16:creationId xmlns:a16="http://schemas.microsoft.com/office/drawing/2014/main" id="{D5F9E058-8D5C-4436-BD8B-3C87CBEDA761}"/>
              </a:ext>
            </a:extLst>
          </p:cNvPr>
          <p:cNvSpPr txBox="1">
            <a:spLocks noChangeArrowheads="1"/>
          </p:cNvSpPr>
          <p:nvPr/>
        </p:nvSpPr>
        <p:spPr bwMode="auto">
          <a:xfrm>
            <a:off x="1959573" y="1284958"/>
            <a:ext cx="1025525" cy="839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dirty="0">
                <a:latin typeface="+mn-lt"/>
                <a:ea typeface="+mn-ea"/>
                <a:cs typeface="+mn-ea"/>
                <a:sym typeface="+mn-lt"/>
              </a:rPr>
              <a:t>主管</a:t>
            </a:r>
          </a:p>
          <a:p>
            <a:pPr eaLnBrk="1" hangingPunct="1">
              <a:lnSpc>
                <a:spcPct val="120000"/>
              </a:lnSpc>
              <a:defRPr/>
            </a:pPr>
            <a:r>
              <a:rPr lang="zh-TW" altLang="en-US" sz="2000" dirty="0">
                <a:latin typeface="+mn-lt"/>
                <a:ea typeface="+mn-ea"/>
                <a:cs typeface="+mn-ea"/>
                <a:sym typeface="+mn-lt"/>
              </a:rPr>
              <a:t>级别</a:t>
            </a:r>
          </a:p>
        </p:txBody>
      </p:sp>
      <p:sp>
        <p:nvSpPr>
          <p:cNvPr id="176189" name="Text Box 63">
            <a:extLst>
              <a:ext uri="{FF2B5EF4-FFF2-40B4-BE49-F238E27FC236}">
                <a16:creationId xmlns:a16="http://schemas.microsoft.com/office/drawing/2014/main" id="{0F0894B0-376C-4A18-B929-E2D58008EC9F}"/>
              </a:ext>
            </a:extLst>
          </p:cNvPr>
          <p:cNvSpPr txBox="1">
            <a:spLocks noChangeArrowheads="1"/>
          </p:cNvSpPr>
          <p:nvPr/>
        </p:nvSpPr>
        <p:spPr bwMode="auto">
          <a:xfrm>
            <a:off x="2032595" y="3273698"/>
            <a:ext cx="1025525" cy="8397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CN" altLang="en-US" sz="2000" dirty="0">
                <a:latin typeface="+mn-lt"/>
                <a:ea typeface="+mn-ea"/>
                <a:cs typeface="+mn-ea"/>
                <a:sym typeface="+mn-lt"/>
              </a:rPr>
              <a:t>工程师级别</a:t>
            </a:r>
            <a:endParaRPr lang="zh-TW" altLang="en-US" sz="2000" dirty="0">
              <a:latin typeface="+mn-lt"/>
              <a:ea typeface="+mn-ea"/>
              <a:cs typeface="+mn-ea"/>
              <a:sym typeface="+mn-lt"/>
            </a:endParaRPr>
          </a:p>
        </p:txBody>
      </p:sp>
      <p:sp>
        <p:nvSpPr>
          <p:cNvPr id="176190" name="Text Box 64">
            <a:extLst>
              <a:ext uri="{FF2B5EF4-FFF2-40B4-BE49-F238E27FC236}">
                <a16:creationId xmlns:a16="http://schemas.microsoft.com/office/drawing/2014/main" id="{CF55CC18-7586-4E87-B306-37D0BBE3FA94}"/>
              </a:ext>
            </a:extLst>
          </p:cNvPr>
          <p:cNvSpPr txBox="1">
            <a:spLocks noChangeArrowheads="1"/>
          </p:cNvSpPr>
          <p:nvPr/>
        </p:nvSpPr>
        <p:spPr bwMode="auto">
          <a:xfrm>
            <a:off x="1918295" y="5169173"/>
            <a:ext cx="1027113" cy="839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组长</a:t>
            </a:r>
          </a:p>
          <a:p>
            <a:pPr eaLnBrk="1" hangingPunct="1">
              <a:lnSpc>
                <a:spcPct val="120000"/>
              </a:lnSpc>
              <a:defRPr/>
            </a:pPr>
            <a:r>
              <a:rPr lang="zh-TW" altLang="en-US" sz="2000">
                <a:latin typeface="+mn-lt"/>
                <a:ea typeface="+mn-ea"/>
                <a:cs typeface="+mn-ea"/>
                <a:sym typeface="+mn-lt"/>
              </a:rPr>
              <a:t>级别</a:t>
            </a:r>
          </a:p>
        </p:txBody>
      </p:sp>
      <p:sp>
        <p:nvSpPr>
          <p:cNvPr id="176191" name="Text Box 65">
            <a:extLst>
              <a:ext uri="{FF2B5EF4-FFF2-40B4-BE49-F238E27FC236}">
                <a16:creationId xmlns:a16="http://schemas.microsoft.com/office/drawing/2014/main" id="{F215A2A8-9583-40D7-9731-A77E35F04937}"/>
              </a:ext>
            </a:extLst>
          </p:cNvPr>
          <p:cNvSpPr txBox="1">
            <a:spLocks noChangeArrowheads="1"/>
          </p:cNvSpPr>
          <p:nvPr/>
        </p:nvSpPr>
        <p:spPr bwMode="auto">
          <a:xfrm>
            <a:off x="1861145" y="6501680"/>
            <a:ext cx="1482725" cy="8397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dirty="0">
                <a:latin typeface="+mn-lt"/>
                <a:ea typeface="+mn-ea"/>
                <a:cs typeface="+mn-ea"/>
                <a:sym typeface="+mn-lt"/>
              </a:rPr>
              <a:t>技朮员</a:t>
            </a:r>
          </a:p>
          <a:p>
            <a:pPr eaLnBrk="1" hangingPunct="1">
              <a:lnSpc>
                <a:spcPct val="120000"/>
              </a:lnSpc>
              <a:defRPr/>
            </a:pPr>
            <a:r>
              <a:rPr lang="zh-TW" altLang="en-US" sz="2000" dirty="0">
                <a:latin typeface="+mn-lt"/>
                <a:ea typeface="+mn-ea"/>
                <a:cs typeface="+mn-ea"/>
                <a:sym typeface="+mn-lt"/>
              </a:rPr>
              <a:t>级别</a:t>
            </a:r>
          </a:p>
        </p:txBody>
      </p:sp>
      <p:sp>
        <p:nvSpPr>
          <p:cNvPr id="176192" name="Text Box 66">
            <a:extLst>
              <a:ext uri="{FF2B5EF4-FFF2-40B4-BE49-F238E27FC236}">
                <a16:creationId xmlns:a16="http://schemas.microsoft.com/office/drawing/2014/main" id="{8E17802C-E5EF-4E7B-9F3A-C31F7299BD9D}"/>
              </a:ext>
            </a:extLst>
          </p:cNvPr>
          <p:cNvSpPr txBox="1">
            <a:spLocks noChangeArrowheads="1"/>
          </p:cNvSpPr>
          <p:nvPr/>
        </p:nvSpPr>
        <p:spPr bwMode="auto">
          <a:xfrm>
            <a:off x="2000212" y="7889354"/>
            <a:ext cx="1027113" cy="8397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dirty="0">
                <a:latin typeface="+mn-lt"/>
                <a:ea typeface="+mn-ea"/>
                <a:cs typeface="+mn-ea"/>
                <a:sym typeface="+mn-lt"/>
              </a:rPr>
              <a:t>技工</a:t>
            </a:r>
          </a:p>
          <a:p>
            <a:pPr eaLnBrk="1" hangingPunct="1">
              <a:lnSpc>
                <a:spcPct val="120000"/>
              </a:lnSpc>
              <a:defRPr/>
            </a:pPr>
            <a:r>
              <a:rPr lang="zh-TW" altLang="en-US" sz="2000" dirty="0">
                <a:latin typeface="+mn-lt"/>
                <a:ea typeface="+mn-ea"/>
                <a:cs typeface="+mn-ea"/>
                <a:sym typeface="+mn-lt"/>
              </a:rPr>
              <a:t>级别</a:t>
            </a:r>
          </a:p>
        </p:txBody>
      </p:sp>
      <p:sp>
        <p:nvSpPr>
          <p:cNvPr id="2" name="矩形 1">
            <a:extLst>
              <a:ext uri="{FF2B5EF4-FFF2-40B4-BE49-F238E27FC236}">
                <a16:creationId xmlns:a16="http://schemas.microsoft.com/office/drawing/2014/main" id="{7E912D71-EAE0-4299-A7F9-038102550163}"/>
              </a:ext>
            </a:extLst>
          </p:cNvPr>
          <p:cNvSpPr/>
          <p:nvPr/>
        </p:nvSpPr>
        <p:spPr>
          <a:xfrm>
            <a:off x="8018264" y="8279228"/>
            <a:ext cx="8321675" cy="707886"/>
          </a:xfrm>
          <a:prstGeom prst="rect">
            <a:avLst/>
          </a:prstGeom>
        </p:spPr>
        <p:txBody>
          <a:bodyPr>
            <a:spAutoFit/>
          </a:bodyPr>
          <a:lstStyle/>
          <a:p>
            <a:r>
              <a:rPr lang="zh-CN" altLang="en-US" sz="2000" dirty="0">
                <a:latin typeface="+mn-ea"/>
                <a:ea typeface="+mn-ea"/>
              </a:rPr>
              <a:t>一.ME的组织构架     </a:t>
            </a:r>
            <a:endParaRPr lang="en-US" altLang="zh-CN" sz="2000" dirty="0">
              <a:latin typeface="+mn-ea"/>
              <a:ea typeface="+mn-ea"/>
            </a:endParaRPr>
          </a:p>
          <a:p>
            <a:r>
              <a:rPr lang="zh-CN" altLang="en-US" sz="2000" dirty="0">
                <a:latin typeface="+mn-ea"/>
                <a:ea typeface="+mn-ea"/>
              </a:rPr>
              <a:t> (注意:虚线所圈的部分是属于ME范畴之外的)</a:t>
            </a:r>
          </a:p>
        </p:txBody>
      </p:sp>
      <p:sp>
        <p:nvSpPr>
          <p:cNvPr id="67" name="文本框 66">
            <a:extLst>
              <a:ext uri="{FF2B5EF4-FFF2-40B4-BE49-F238E27FC236}">
                <a16:creationId xmlns:a16="http://schemas.microsoft.com/office/drawing/2014/main" id="{4BCEAF71-8BCC-41C8-B45E-2BF405673B16}"/>
              </a:ext>
            </a:extLst>
          </p:cNvPr>
          <p:cNvSpPr txBox="1"/>
          <p:nvPr/>
        </p:nvSpPr>
        <p:spPr>
          <a:xfrm>
            <a:off x="2881237" y="76233"/>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ME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的组织构架 案例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67"/>
                                        </p:tgtEl>
                                        <p:attrNameLst>
                                          <p:attrName>style.visibility</p:attrName>
                                        </p:attrNameLst>
                                      </p:cBhvr>
                                      <p:to>
                                        <p:strVal val="visible"/>
                                      </p:to>
                                    </p:set>
                                    <p:anim calcmode="lin" valueType="num">
                                      <p:cBhvr>
                                        <p:cTn id="7" dur="500" fill="hold"/>
                                        <p:tgtEl>
                                          <p:spTgt spid="67"/>
                                        </p:tgtEl>
                                        <p:attrNameLst>
                                          <p:attrName>ppt_w</p:attrName>
                                        </p:attrNameLst>
                                      </p:cBhvr>
                                      <p:tavLst>
                                        <p:tav tm="0">
                                          <p:val>
                                            <p:fltVal val="0"/>
                                          </p:val>
                                        </p:tav>
                                        <p:tav tm="100000">
                                          <p:val>
                                            <p:strVal val="#ppt_w"/>
                                          </p:val>
                                        </p:tav>
                                      </p:tavLst>
                                    </p:anim>
                                    <p:anim calcmode="lin" valueType="num">
                                      <p:cBhvr>
                                        <p:cTn id="8" dur="500" fill="hold"/>
                                        <p:tgtEl>
                                          <p:spTgt spid="67"/>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8178" name="Text Box 2">
            <a:extLst>
              <a:ext uri="{FF2B5EF4-FFF2-40B4-BE49-F238E27FC236}">
                <a16:creationId xmlns:a16="http://schemas.microsoft.com/office/drawing/2014/main" id="{1A571E5B-FDF7-4162-8EBE-7D5D604CC441}"/>
              </a:ext>
            </a:extLst>
          </p:cNvPr>
          <p:cNvSpPr txBox="1">
            <a:spLocks noChangeArrowheads="1"/>
          </p:cNvSpPr>
          <p:nvPr/>
        </p:nvSpPr>
        <p:spPr bwMode="auto">
          <a:xfrm>
            <a:off x="635732" y="938932"/>
            <a:ext cx="6840760" cy="36530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31644" tIns="65823" rIns="131644" bIns="65823">
            <a:spAutoFit/>
          </a:bodyPr>
          <a:lstStyle>
            <a:lvl1pPr marL="457200" indent="-457200">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1600" dirty="0">
                <a:latin typeface="+mn-lt"/>
                <a:ea typeface="+mn-ea"/>
                <a:cs typeface="+mn-ea"/>
                <a:sym typeface="+mn-lt"/>
              </a:rPr>
              <a:t>二</a:t>
            </a:r>
            <a:r>
              <a:rPr lang="en-US" altLang="zh-TW" sz="1600" dirty="0">
                <a:latin typeface="+mn-lt"/>
                <a:ea typeface="+mn-ea"/>
                <a:cs typeface="+mn-ea"/>
                <a:sym typeface="+mn-lt"/>
              </a:rPr>
              <a:t>.ME</a:t>
            </a:r>
            <a:r>
              <a:rPr lang="zh-TW" altLang="en-US" sz="1600" dirty="0">
                <a:latin typeface="+mn-lt"/>
                <a:ea typeface="+mn-ea"/>
                <a:cs typeface="+mn-ea"/>
                <a:sym typeface="+mn-lt"/>
              </a:rPr>
              <a:t>的人员岗位职责</a:t>
            </a:r>
          </a:p>
          <a:p>
            <a:pPr eaLnBrk="1" hangingPunct="1">
              <a:lnSpc>
                <a:spcPct val="120000"/>
              </a:lnSpc>
              <a:defRPr/>
            </a:pPr>
            <a:r>
              <a:rPr lang="en-US" altLang="zh-TW" sz="1600" dirty="0">
                <a:solidFill>
                  <a:srgbClr val="00B0F0"/>
                </a:solidFill>
                <a:latin typeface="+mn-lt"/>
                <a:ea typeface="+mn-ea"/>
                <a:cs typeface="+mn-ea"/>
                <a:sym typeface="+mn-lt"/>
              </a:rPr>
              <a:t>A.</a:t>
            </a:r>
            <a:r>
              <a:rPr lang="zh-TW" altLang="en-US" sz="1600" dirty="0">
                <a:solidFill>
                  <a:srgbClr val="00B0F0"/>
                </a:solidFill>
                <a:latin typeface="+mn-lt"/>
                <a:ea typeface="+mn-ea"/>
                <a:cs typeface="+mn-ea"/>
                <a:sym typeface="+mn-lt"/>
              </a:rPr>
              <a:t>工程部</a:t>
            </a:r>
            <a:r>
              <a:rPr lang="en-US" altLang="zh-TW" sz="1600" dirty="0">
                <a:solidFill>
                  <a:srgbClr val="00B0F0"/>
                </a:solidFill>
                <a:latin typeface="+mn-lt"/>
                <a:ea typeface="+mn-ea"/>
                <a:cs typeface="+mn-ea"/>
                <a:sym typeface="+mn-lt"/>
              </a:rPr>
              <a:t>ME</a:t>
            </a:r>
            <a:r>
              <a:rPr lang="zh-TW" altLang="en-US" sz="1600" dirty="0">
                <a:solidFill>
                  <a:srgbClr val="00B0F0"/>
                </a:solidFill>
                <a:latin typeface="+mn-lt"/>
                <a:ea typeface="+mn-ea"/>
                <a:cs typeface="+mn-ea"/>
                <a:sym typeface="+mn-lt"/>
              </a:rPr>
              <a:t>课主任</a:t>
            </a:r>
          </a:p>
          <a:p>
            <a:pPr eaLnBrk="1" hangingPunct="1">
              <a:lnSpc>
                <a:spcPct val="120000"/>
              </a:lnSpc>
              <a:buFontTx/>
              <a:buAutoNum type="arabicParenR"/>
              <a:defRPr/>
            </a:pPr>
            <a:r>
              <a:rPr lang="zh-TW" altLang="en-US" sz="1600" dirty="0">
                <a:latin typeface="+mn-lt"/>
                <a:ea typeface="+mn-ea"/>
                <a:cs typeface="+mn-ea"/>
                <a:sym typeface="+mn-lt"/>
              </a:rPr>
              <a:t>直接上司是工程部主管</a:t>
            </a:r>
            <a:r>
              <a:rPr lang="en-US" altLang="zh-TW" sz="1600" dirty="0">
                <a:latin typeface="+mn-lt"/>
                <a:ea typeface="+mn-ea"/>
                <a:cs typeface="+mn-ea"/>
                <a:sym typeface="+mn-lt"/>
              </a:rPr>
              <a:t>;</a:t>
            </a:r>
          </a:p>
          <a:p>
            <a:pPr eaLnBrk="1" hangingPunct="1">
              <a:lnSpc>
                <a:spcPct val="120000"/>
              </a:lnSpc>
              <a:buFontTx/>
              <a:buAutoNum type="arabicParenR"/>
              <a:defRPr/>
            </a:pPr>
            <a:r>
              <a:rPr lang="zh-TW" altLang="en-US" sz="1600" dirty="0">
                <a:latin typeface="+mn-lt"/>
                <a:ea typeface="+mn-ea"/>
                <a:cs typeface="+mn-ea"/>
                <a:sym typeface="+mn-lt"/>
              </a:rPr>
              <a:t>负责全盘生产设备事务</a:t>
            </a:r>
            <a:r>
              <a:rPr lang="en-US" altLang="zh-TW" sz="1600" dirty="0">
                <a:latin typeface="+mn-lt"/>
                <a:ea typeface="+mn-ea"/>
                <a:cs typeface="+mn-ea"/>
                <a:sym typeface="+mn-lt"/>
              </a:rPr>
              <a:t>,</a:t>
            </a:r>
            <a:r>
              <a:rPr lang="zh-TW" altLang="en-US" sz="1600" dirty="0">
                <a:latin typeface="+mn-lt"/>
                <a:ea typeface="+mn-ea"/>
                <a:cs typeface="+mn-ea"/>
                <a:sym typeface="+mn-lt"/>
              </a:rPr>
              <a:t>并向主管进行业务报告</a:t>
            </a:r>
            <a:r>
              <a:rPr lang="en-US" altLang="zh-TW" sz="1600" dirty="0">
                <a:latin typeface="+mn-lt"/>
                <a:ea typeface="+mn-ea"/>
                <a:cs typeface="+mn-ea"/>
                <a:sym typeface="+mn-lt"/>
              </a:rPr>
              <a:t>;</a:t>
            </a:r>
          </a:p>
          <a:p>
            <a:pPr eaLnBrk="1" hangingPunct="1">
              <a:lnSpc>
                <a:spcPct val="120000"/>
              </a:lnSpc>
              <a:buFontTx/>
              <a:buAutoNum type="arabicParenR"/>
              <a:defRPr/>
            </a:pPr>
            <a:r>
              <a:rPr lang="zh-TW" altLang="en-US" sz="1600" dirty="0">
                <a:latin typeface="+mn-lt"/>
                <a:ea typeface="+mn-ea"/>
                <a:cs typeface="+mn-ea"/>
                <a:sym typeface="+mn-lt"/>
              </a:rPr>
              <a:t>策划模具的开发计划</a:t>
            </a:r>
            <a:r>
              <a:rPr lang="en-US" altLang="zh-TW" sz="1600" dirty="0">
                <a:latin typeface="+mn-lt"/>
                <a:ea typeface="+mn-ea"/>
                <a:cs typeface="+mn-ea"/>
                <a:sym typeface="+mn-lt"/>
              </a:rPr>
              <a:t>;</a:t>
            </a:r>
          </a:p>
          <a:p>
            <a:pPr eaLnBrk="1" hangingPunct="1">
              <a:lnSpc>
                <a:spcPct val="120000"/>
              </a:lnSpc>
              <a:buFontTx/>
              <a:buAutoNum type="arabicParenR"/>
              <a:defRPr/>
            </a:pPr>
            <a:r>
              <a:rPr lang="zh-TW" altLang="en-US" sz="1600" dirty="0">
                <a:latin typeface="+mn-lt"/>
                <a:ea typeface="+mn-ea"/>
                <a:cs typeface="+mn-ea"/>
                <a:sym typeface="+mn-lt"/>
              </a:rPr>
              <a:t>主导生产工具</a:t>
            </a:r>
            <a:r>
              <a:rPr lang="en-US" altLang="zh-TW" sz="1600" dirty="0">
                <a:latin typeface="+mn-lt"/>
                <a:ea typeface="+mn-ea"/>
                <a:cs typeface="+mn-ea"/>
                <a:sym typeface="+mn-lt"/>
              </a:rPr>
              <a:t>`</a:t>
            </a:r>
            <a:r>
              <a:rPr lang="zh-TW" altLang="en-US" sz="1600" dirty="0">
                <a:latin typeface="+mn-lt"/>
                <a:ea typeface="+mn-ea"/>
                <a:cs typeface="+mn-ea"/>
                <a:sym typeface="+mn-lt"/>
              </a:rPr>
              <a:t>治具</a:t>
            </a:r>
            <a:r>
              <a:rPr lang="en-US" altLang="zh-TW" sz="1600" dirty="0">
                <a:latin typeface="+mn-lt"/>
                <a:ea typeface="+mn-ea"/>
                <a:cs typeface="+mn-ea"/>
                <a:sym typeface="+mn-lt"/>
              </a:rPr>
              <a:t>`</a:t>
            </a:r>
            <a:r>
              <a:rPr lang="zh-TW" altLang="en-US" sz="1600" dirty="0">
                <a:latin typeface="+mn-lt"/>
                <a:ea typeface="+mn-ea"/>
                <a:cs typeface="+mn-ea"/>
                <a:sym typeface="+mn-lt"/>
              </a:rPr>
              <a:t>设备</a:t>
            </a:r>
            <a:r>
              <a:rPr lang="en-US" altLang="zh-TW" sz="1600" dirty="0">
                <a:latin typeface="+mn-lt"/>
                <a:ea typeface="+mn-ea"/>
                <a:cs typeface="+mn-ea"/>
                <a:sym typeface="+mn-lt"/>
              </a:rPr>
              <a:t>`</a:t>
            </a:r>
            <a:r>
              <a:rPr lang="zh-TW" altLang="en-US" sz="1600" dirty="0">
                <a:latin typeface="+mn-lt"/>
                <a:ea typeface="+mn-ea"/>
                <a:cs typeface="+mn-ea"/>
                <a:sym typeface="+mn-lt"/>
              </a:rPr>
              <a:t>机器和仪器的管理</a:t>
            </a:r>
            <a:r>
              <a:rPr lang="en-US" altLang="zh-TW" sz="1600" dirty="0">
                <a:latin typeface="+mn-lt"/>
                <a:ea typeface="+mn-ea"/>
                <a:cs typeface="+mn-ea"/>
                <a:sym typeface="+mn-lt"/>
              </a:rPr>
              <a:t>`</a:t>
            </a:r>
            <a:r>
              <a:rPr lang="zh-TW" altLang="en-US" sz="1600" dirty="0">
                <a:latin typeface="+mn-lt"/>
                <a:ea typeface="+mn-ea"/>
                <a:cs typeface="+mn-ea"/>
                <a:sym typeface="+mn-lt"/>
              </a:rPr>
              <a:t>保养</a:t>
            </a:r>
            <a:r>
              <a:rPr lang="en-US" altLang="zh-TW" sz="1600" dirty="0">
                <a:latin typeface="+mn-lt"/>
                <a:ea typeface="+mn-ea"/>
                <a:cs typeface="+mn-ea"/>
                <a:sym typeface="+mn-lt"/>
              </a:rPr>
              <a:t>`</a:t>
            </a:r>
            <a:r>
              <a:rPr lang="zh-TW" altLang="en-US" sz="1600" dirty="0">
                <a:latin typeface="+mn-lt"/>
                <a:ea typeface="+mn-ea"/>
                <a:cs typeface="+mn-ea"/>
                <a:sym typeface="+mn-lt"/>
              </a:rPr>
              <a:t>校准</a:t>
            </a:r>
            <a:r>
              <a:rPr lang="en-US" altLang="zh-TW" sz="1600" dirty="0">
                <a:latin typeface="+mn-lt"/>
                <a:ea typeface="+mn-ea"/>
                <a:cs typeface="+mn-ea"/>
                <a:sym typeface="+mn-lt"/>
              </a:rPr>
              <a:t>;</a:t>
            </a:r>
          </a:p>
          <a:p>
            <a:pPr eaLnBrk="1" hangingPunct="1">
              <a:lnSpc>
                <a:spcPct val="120000"/>
              </a:lnSpc>
              <a:buFontTx/>
              <a:buAutoNum type="arabicParenR"/>
              <a:defRPr/>
            </a:pPr>
            <a:r>
              <a:rPr lang="zh-TW" altLang="en-US" sz="1600" dirty="0">
                <a:latin typeface="+mn-lt"/>
                <a:ea typeface="+mn-ea"/>
                <a:cs typeface="+mn-ea"/>
                <a:sym typeface="+mn-lt"/>
              </a:rPr>
              <a:t>指导仪器和量具内部校正</a:t>
            </a:r>
            <a:r>
              <a:rPr lang="en-US" altLang="zh-TW" sz="1600" dirty="0">
                <a:latin typeface="+mn-lt"/>
                <a:ea typeface="+mn-ea"/>
                <a:cs typeface="+mn-ea"/>
                <a:sym typeface="+mn-lt"/>
              </a:rPr>
              <a:t>;</a:t>
            </a:r>
          </a:p>
          <a:p>
            <a:pPr eaLnBrk="1" hangingPunct="1">
              <a:lnSpc>
                <a:spcPct val="120000"/>
              </a:lnSpc>
              <a:buFontTx/>
              <a:buAutoNum type="arabicParenR"/>
              <a:defRPr/>
            </a:pPr>
            <a:r>
              <a:rPr lang="zh-TW" altLang="en-US" sz="1600" dirty="0">
                <a:latin typeface="+mn-lt"/>
                <a:ea typeface="+mn-ea"/>
                <a:cs typeface="+mn-ea"/>
                <a:sym typeface="+mn-lt"/>
              </a:rPr>
              <a:t>掌管公司设备清单</a:t>
            </a:r>
            <a:r>
              <a:rPr lang="en-US" altLang="zh-TW" sz="1600" dirty="0">
                <a:latin typeface="+mn-lt"/>
                <a:ea typeface="+mn-ea"/>
                <a:cs typeface="+mn-ea"/>
                <a:sym typeface="+mn-lt"/>
              </a:rPr>
              <a:t>,</a:t>
            </a:r>
            <a:r>
              <a:rPr lang="zh-TW" altLang="en-US" sz="1600" dirty="0">
                <a:latin typeface="+mn-lt"/>
                <a:ea typeface="+mn-ea"/>
                <a:cs typeface="+mn-ea"/>
                <a:sym typeface="+mn-lt"/>
              </a:rPr>
              <a:t>并统筹和计划</a:t>
            </a:r>
            <a:r>
              <a:rPr lang="en-US" altLang="zh-TW" sz="1600" dirty="0">
                <a:latin typeface="+mn-lt"/>
                <a:ea typeface="+mn-ea"/>
                <a:cs typeface="+mn-ea"/>
                <a:sym typeface="+mn-lt"/>
              </a:rPr>
              <a:t>;</a:t>
            </a:r>
          </a:p>
          <a:p>
            <a:pPr eaLnBrk="1" hangingPunct="1">
              <a:lnSpc>
                <a:spcPct val="120000"/>
              </a:lnSpc>
              <a:buFontTx/>
              <a:buAutoNum type="arabicParenR"/>
              <a:defRPr/>
            </a:pPr>
            <a:r>
              <a:rPr lang="zh-TW" altLang="en-US" sz="1600" dirty="0">
                <a:latin typeface="+mn-lt"/>
                <a:ea typeface="+mn-ea"/>
                <a:cs typeface="+mn-ea"/>
                <a:sym typeface="+mn-lt"/>
              </a:rPr>
              <a:t>负责并批准借调设施的事宜</a:t>
            </a:r>
            <a:r>
              <a:rPr lang="en-US" altLang="zh-TW" sz="1600" dirty="0">
                <a:latin typeface="+mn-lt"/>
                <a:ea typeface="+mn-ea"/>
                <a:cs typeface="+mn-ea"/>
                <a:sym typeface="+mn-lt"/>
              </a:rPr>
              <a:t>;</a:t>
            </a:r>
          </a:p>
          <a:p>
            <a:pPr eaLnBrk="1" hangingPunct="1">
              <a:lnSpc>
                <a:spcPct val="120000"/>
              </a:lnSpc>
              <a:buFontTx/>
              <a:buAutoNum type="arabicParenR"/>
              <a:defRPr/>
            </a:pPr>
            <a:r>
              <a:rPr lang="zh-TW" altLang="en-US" sz="1600" dirty="0">
                <a:latin typeface="+mn-lt"/>
                <a:ea typeface="+mn-ea"/>
                <a:cs typeface="+mn-ea"/>
                <a:sym typeface="+mn-lt"/>
              </a:rPr>
              <a:t>上级指定的其他事项</a:t>
            </a:r>
            <a:r>
              <a:rPr lang="en-US" altLang="zh-TW" sz="1600" dirty="0">
                <a:latin typeface="+mn-lt"/>
                <a:ea typeface="+mn-ea"/>
                <a:cs typeface="+mn-ea"/>
                <a:sym typeface="+mn-lt"/>
              </a:rPr>
              <a:t>.</a:t>
            </a:r>
          </a:p>
          <a:p>
            <a:pPr eaLnBrk="1" hangingPunct="1">
              <a:lnSpc>
                <a:spcPct val="120000"/>
              </a:lnSpc>
              <a:defRPr/>
            </a:pPr>
            <a:r>
              <a:rPr lang="en-US" altLang="zh-TW" sz="1600" dirty="0">
                <a:solidFill>
                  <a:srgbClr val="00B0F0"/>
                </a:solidFill>
                <a:latin typeface="+mn-lt"/>
                <a:ea typeface="+mn-ea"/>
                <a:cs typeface="+mn-ea"/>
                <a:sym typeface="+mn-lt"/>
              </a:rPr>
              <a:t>B.</a:t>
            </a:r>
            <a:r>
              <a:rPr lang="zh-TW" altLang="en-US" sz="1600" dirty="0">
                <a:solidFill>
                  <a:srgbClr val="00B0F0"/>
                </a:solidFill>
                <a:latin typeface="+mn-lt"/>
                <a:ea typeface="+mn-ea"/>
                <a:cs typeface="+mn-ea"/>
                <a:sym typeface="+mn-lt"/>
              </a:rPr>
              <a:t>高级</a:t>
            </a:r>
            <a:r>
              <a:rPr lang="en-US" altLang="zh-TW" sz="1600" dirty="0">
                <a:solidFill>
                  <a:srgbClr val="00B0F0"/>
                </a:solidFill>
                <a:latin typeface="+mn-lt"/>
                <a:ea typeface="+mn-ea"/>
                <a:cs typeface="+mn-ea"/>
                <a:sym typeface="+mn-lt"/>
              </a:rPr>
              <a:t>ME</a:t>
            </a:r>
            <a:r>
              <a:rPr lang="zh-TW" altLang="en-US" sz="1600" dirty="0">
                <a:solidFill>
                  <a:srgbClr val="00B0F0"/>
                </a:solidFill>
                <a:latin typeface="+mn-lt"/>
                <a:ea typeface="+mn-ea"/>
                <a:cs typeface="+mn-ea"/>
                <a:sym typeface="+mn-lt"/>
              </a:rPr>
              <a:t>工程师</a:t>
            </a:r>
          </a:p>
          <a:p>
            <a:pPr eaLnBrk="1" hangingPunct="1">
              <a:lnSpc>
                <a:spcPct val="120000"/>
              </a:lnSpc>
              <a:buFontTx/>
              <a:buAutoNum type="arabicParenR"/>
              <a:defRPr/>
            </a:pPr>
            <a:r>
              <a:rPr lang="zh-TW" altLang="en-US" sz="1600" dirty="0">
                <a:latin typeface="+mn-lt"/>
                <a:ea typeface="+mn-ea"/>
                <a:cs typeface="+mn-ea"/>
                <a:sym typeface="+mn-lt"/>
              </a:rPr>
              <a:t>直接上司是工程部主管</a:t>
            </a:r>
            <a:r>
              <a:rPr lang="en-US" altLang="zh-TW" sz="1600" dirty="0">
                <a:latin typeface="+mn-lt"/>
                <a:ea typeface="+mn-ea"/>
                <a:cs typeface="+mn-ea"/>
                <a:sym typeface="+mn-lt"/>
              </a:rPr>
              <a:t>;</a:t>
            </a:r>
          </a:p>
        </p:txBody>
      </p:sp>
      <p:sp>
        <p:nvSpPr>
          <p:cNvPr id="3" name="Text Box 2">
            <a:extLst>
              <a:ext uri="{FF2B5EF4-FFF2-40B4-BE49-F238E27FC236}">
                <a16:creationId xmlns:a16="http://schemas.microsoft.com/office/drawing/2014/main" id="{B2765DF7-B080-415E-B4A8-F5F6ED490D31}"/>
              </a:ext>
            </a:extLst>
          </p:cNvPr>
          <p:cNvSpPr txBox="1">
            <a:spLocks noChangeArrowheads="1"/>
          </p:cNvSpPr>
          <p:nvPr/>
        </p:nvSpPr>
        <p:spPr bwMode="auto">
          <a:xfrm>
            <a:off x="635732" y="4591994"/>
            <a:ext cx="9000777" cy="36530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31644" tIns="65823" rIns="131644" bIns="65823">
            <a:spAutoFit/>
          </a:bodyPr>
          <a:lstStyle>
            <a:lvl1pPr marL="457200" indent="-457200">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Tx/>
              <a:buAutoNum type="arabicParenR" startAt="2"/>
              <a:defRPr/>
            </a:pPr>
            <a:r>
              <a:rPr lang="zh-TW" altLang="en-US" sz="1600" dirty="0">
                <a:latin typeface="+mn-lt"/>
                <a:ea typeface="+mn-ea"/>
                <a:cs typeface="+mn-ea"/>
                <a:sym typeface="+mn-lt"/>
              </a:rPr>
              <a:t>配合主管负责所担当的生产工装事务并协调生产部的设备工程工作</a:t>
            </a:r>
            <a:r>
              <a:rPr lang="en-US" altLang="zh-TW" sz="1600" dirty="0">
                <a:latin typeface="+mn-lt"/>
                <a:ea typeface="+mn-ea"/>
                <a:cs typeface="+mn-ea"/>
                <a:sym typeface="+mn-lt"/>
              </a:rPr>
              <a:t>;</a:t>
            </a:r>
          </a:p>
          <a:p>
            <a:pPr eaLnBrk="1" hangingPunct="1">
              <a:lnSpc>
                <a:spcPct val="120000"/>
              </a:lnSpc>
              <a:buFontTx/>
              <a:buAutoNum type="arabicParenR" startAt="2"/>
              <a:defRPr/>
            </a:pPr>
            <a:r>
              <a:rPr lang="zh-TW" altLang="en-US" sz="1600" dirty="0">
                <a:latin typeface="+mn-lt"/>
                <a:ea typeface="+mn-ea"/>
                <a:cs typeface="+mn-ea"/>
                <a:sym typeface="+mn-lt"/>
              </a:rPr>
              <a:t>负责对所担当范围的工装和数据的认可及管理</a:t>
            </a:r>
            <a:r>
              <a:rPr lang="en-US" altLang="zh-TW" sz="1600" dirty="0">
                <a:latin typeface="+mn-lt"/>
                <a:ea typeface="+mn-ea"/>
                <a:cs typeface="+mn-ea"/>
                <a:sym typeface="+mn-lt"/>
              </a:rPr>
              <a:t>;</a:t>
            </a:r>
          </a:p>
          <a:p>
            <a:pPr eaLnBrk="1" hangingPunct="1">
              <a:lnSpc>
                <a:spcPct val="120000"/>
              </a:lnSpc>
              <a:buFontTx/>
              <a:buAutoNum type="arabicParenR" startAt="2"/>
              <a:defRPr/>
            </a:pPr>
            <a:r>
              <a:rPr lang="zh-TW" altLang="en-US" sz="1600" dirty="0">
                <a:latin typeface="+mn-lt"/>
                <a:ea typeface="+mn-ea"/>
                <a:cs typeface="+mn-ea"/>
                <a:sym typeface="+mn-lt"/>
              </a:rPr>
              <a:t>检讨工具</a:t>
            </a:r>
            <a:r>
              <a:rPr lang="en-US" altLang="zh-TW" sz="1600" dirty="0">
                <a:latin typeface="+mn-lt"/>
                <a:ea typeface="+mn-ea"/>
                <a:cs typeface="+mn-ea"/>
                <a:sym typeface="+mn-lt"/>
              </a:rPr>
              <a:t>.</a:t>
            </a:r>
            <a:r>
              <a:rPr lang="zh-TW" altLang="en-US" sz="1600" dirty="0">
                <a:latin typeface="+mn-lt"/>
                <a:ea typeface="+mn-ea"/>
                <a:cs typeface="+mn-ea"/>
                <a:sym typeface="+mn-lt"/>
              </a:rPr>
              <a:t>治具</a:t>
            </a:r>
            <a:r>
              <a:rPr lang="en-US" altLang="zh-TW" sz="1600" dirty="0">
                <a:latin typeface="+mn-lt"/>
                <a:ea typeface="+mn-ea"/>
                <a:cs typeface="+mn-ea"/>
                <a:sym typeface="+mn-lt"/>
              </a:rPr>
              <a:t>.</a:t>
            </a:r>
            <a:r>
              <a:rPr lang="zh-TW" altLang="en-US" sz="1600" dirty="0">
                <a:latin typeface="+mn-lt"/>
                <a:ea typeface="+mn-ea"/>
                <a:cs typeface="+mn-ea"/>
                <a:sym typeface="+mn-lt"/>
              </a:rPr>
              <a:t>设备和仪器维护</a:t>
            </a:r>
            <a:r>
              <a:rPr lang="en-US" altLang="zh-TW" sz="1600" dirty="0">
                <a:latin typeface="+mn-lt"/>
                <a:ea typeface="+mn-ea"/>
                <a:cs typeface="+mn-ea"/>
                <a:sym typeface="+mn-lt"/>
              </a:rPr>
              <a:t>|</a:t>
            </a:r>
            <a:r>
              <a:rPr lang="zh-TW" altLang="en-US" sz="1600" dirty="0">
                <a:latin typeface="+mn-lt"/>
                <a:ea typeface="+mn-ea"/>
                <a:cs typeface="+mn-ea"/>
                <a:sym typeface="+mn-lt"/>
              </a:rPr>
              <a:t>保养</a:t>
            </a:r>
            <a:r>
              <a:rPr lang="en-US" altLang="zh-TW" sz="1600" dirty="0">
                <a:latin typeface="+mn-lt"/>
                <a:ea typeface="+mn-ea"/>
                <a:cs typeface="+mn-ea"/>
                <a:sym typeface="+mn-lt"/>
              </a:rPr>
              <a:t>|</a:t>
            </a:r>
            <a:r>
              <a:rPr lang="zh-TW" altLang="en-US" sz="1600" dirty="0">
                <a:latin typeface="+mn-lt"/>
                <a:ea typeface="+mn-ea"/>
                <a:cs typeface="+mn-ea"/>
                <a:sym typeface="+mn-lt"/>
              </a:rPr>
              <a:t>校正项目</a:t>
            </a:r>
          </a:p>
          <a:p>
            <a:pPr eaLnBrk="1" hangingPunct="1">
              <a:lnSpc>
                <a:spcPct val="120000"/>
              </a:lnSpc>
              <a:buFontTx/>
              <a:buAutoNum type="arabicParenR" startAt="2"/>
              <a:defRPr/>
            </a:pPr>
            <a:r>
              <a:rPr lang="zh-TW" altLang="en-US" sz="1600" dirty="0">
                <a:latin typeface="+mn-lt"/>
                <a:ea typeface="+mn-ea"/>
                <a:cs typeface="+mn-ea"/>
                <a:sym typeface="+mn-lt"/>
              </a:rPr>
              <a:t>支援测试工程师需制定的测量体系分析；</a:t>
            </a:r>
          </a:p>
          <a:p>
            <a:pPr eaLnBrk="1" hangingPunct="1">
              <a:lnSpc>
                <a:spcPct val="120000"/>
              </a:lnSpc>
              <a:buFontTx/>
              <a:buAutoNum type="arabicParenR" startAt="2"/>
              <a:defRPr/>
            </a:pPr>
            <a:r>
              <a:rPr lang="zh-TW" altLang="en-US" sz="1600" dirty="0">
                <a:latin typeface="+mn-lt"/>
                <a:ea typeface="+mn-ea"/>
                <a:cs typeface="+mn-ea"/>
                <a:sym typeface="+mn-lt"/>
              </a:rPr>
              <a:t>负责工装 更新的筹划事务；</a:t>
            </a:r>
          </a:p>
          <a:p>
            <a:pPr eaLnBrk="1" hangingPunct="1">
              <a:lnSpc>
                <a:spcPct val="120000"/>
              </a:lnSpc>
              <a:buFontTx/>
              <a:buAutoNum type="arabicParenR" startAt="2"/>
              <a:defRPr/>
            </a:pPr>
            <a:r>
              <a:rPr lang="zh-TW" altLang="en-US" sz="1600" dirty="0">
                <a:latin typeface="+mn-lt"/>
                <a:ea typeface="+mn-ea"/>
                <a:cs typeface="+mn-ea"/>
                <a:sym typeface="+mn-lt"/>
              </a:rPr>
              <a:t>管理模型的规定</a:t>
            </a:r>
            <a:r>
              <a:rPr lang="en-US" altLang="zh-TW" sz="1600" dirty="0">
                <a:latin typeface="+mn-lt"/>
                <a:ea typeface="+mn-ea"/>
                <a:cs typeface="+mn-ea"/>
                <a:sym typeface="+mn-lt"/>
              </a:rPr>
              <a:t>.</a:t>
            </a:r>
            <a:r>
              <a:rPr lang="zh-TW" altLang="en-US" sz="1600" dirty="0">
                <a:latin typeface="+mn-lt"/>
                <a:ea typeface="+mn-ea"/>
                <a:cs typeface="+mn-ea"/>
                <a:sym typeface="+mn-lt"/>
              </a:rPr>
              <a:t>开发等事务；</a:t>
            </a:r>
          </a:p>
          <a:p>
            <a:pPr eaLnBrk="1" hangingPunct="1">
              <a:lnSpc>
                <a:spcPct val="120000"/>
              </a:lnSpc>
              <a:buFontTx/>
              <a:buAutoNum type="arabicParenR" startAt="2"/>
              <a:defRPr/>
            </a:pPr>
            <a:r>
              <a:rPr lang="zh-TW" altLang="en-US" sz="1600" dirty="0">
                <a:latin typeface="+mn-lt"/>
                <a:ea typeface="+mn-ea"/>
                <a:cs typeface="+mn-ea"/>
                <a:sym typeface="+mn-lt"/>
              </a:rPr>
              <a:t>上级指定的其他事项；</a:t>
            </a:r>
          </a:p>
          <a:p>
            <a:pPr eaLnBrk="1" hangingPunct="1">
              <a:lnSpc>
                <a:spcPct val="120000"/>
              </a:lnSpc>
              <a:defRPr/>
            </a:pPr>
            <a:r>
              <a:rPr lang="en-US" altLang="zh-TW" sz="1600" dirty="0">
                <a:latin typeface="+mn-lt"/>
                <a:ea typeface="+mn-ea"/>
                <a:cs typeface="+mn-ea"/>
                <a:sym typeface="+mn-lt"/>
              </a:rPr>
              <a:t>C.</a:t>
            </a:r>
            <a:r>
              <a:rPr lang="zh-TW" altLang="en-US" sz="1600" dirty="0">
                <a:latin typeface="+mn-lt"/>
                <a:ea typeface="+mn-ea"/>
                <a:cs typeface="+mn-ea"/>
                <a:sym typeface="+mn-lt"/>
              </a:rPr>
              <a:t>仪器工程师</a:t>
            </a:r>
          </a:p>
          <a:p>
            <a:pPr eaLnBrk="1" hangingPunct="1">
              <a:lnSpc>
                <a:spcPct val="120000"/>
              </a:lnSpc>
              <a:buFontTx/>
              <a:buAutoNum type="arabicParenR"/>
              <a:defRPr/>
            </a:pPr>
            <a:r>
              <a:rPr lang="zh-TW" altLang="en-US" sz="1600" dirty="0">
                <a:latin typeface="+mn-lt"/>
                <a:ea typeface="+mn-ea"/>
                <a:cs typeface="+mn-ea"/>
                <a:sym typeface="+mn-lt"/>
              </a:rPr>
              <a:t>直接上司是</a:t>
            </a:r>
            <a:r>
              <a:rPr lang="en-US" altLang="zh-TW" sz="1600" dirty="0">
                <a:latin typeface="+mn-lt"/>
                <a:ea typeface="+mn-ea"/>
                <a:cs typeface="+mn-ea"/>
                <a:sym typeface="+mn-lt"/>
              </a:rPr>
              <a:t>ME</a:t>
            </a:r>
            <a:r>
              <a:rPr lang="zh-TW" altLang="en-US" sz="1600" dirty="0">
                <a:latin typeface="+mn-lt"/>
                <a:ea typeface="+mn-ea"/>
                <a:cs typeface="+mn-ea"/>
                <a:sym typeface="+mn-lt"/>
              </a:rPr>
              <a:t>课主任；</a:t>
            </a:r>
          </a:p>
          <a:p>
            <a:pPr eaLnBrk="1" hangingPunct="1">
              <a:lnSpc>
                <a:spcPct val="120000"/>
              </a:lnSpc>
              <a:buFontTx/>
              <a:buAutoNum type="arabicParenR"/>
              <a:defRPr/>
            </a:pPr>
            <a:r>
              <a:rPr lang="zh-TW" altLang="en-US" sz="1600" dirty="0">
                <a:latin typeface="+mn-lt"/>
                <a:ea typeface="+mn-ea"/>
                <a:cs typeface="+mn-ea"/>
                <a:sym typeface="+mn-lt"/>
              </a:rPr>
              <a:t>进行仪器、仪表、实验设备的检查、维护、保养和校准；</a:t>
            </a:r>
          </a:p>
          <a:p>
            <a:pPr eaLnBrk="1" hangingPunct="1">
              <a:lnSpc>
                <a:spcPct val="120000"/>
              </a:lnSpc>
              <a:buFontTx/>
              <a:buAutoNum type="arabicParenR"/>
              <a:defRPr/>
            </a:pPr>
            <a:r>
              <a:rPr lang="zh-TW" altLang="en-US" sz="1600" dirty="0">
                <a:latin typeface="+mn-lt"/>
                <a:ea typeface="+mn-ea"/>
                <a:cs typeface="+mn-ea"/>
                <a:sym typeface="+mn-lt"/>
              </a:rPr>
              <a:t>运用统计技术进行测量体系分析；</a:t>
            </a:r>
          </a:p>
          <a:p>
            <a:pPr eaLnBrk="1" hangingPunct="1">
              <a:lnSpc>
                <a:spcPct val="120000"/>
              </a:lnSpc>
              <a:buFontTx/>
              <a:buAutoNum type="arabicParenR"/>
              <a:defRPr/>
            </a:pPr>
            <a:r>
              <a:rPr lang="zh-TW" altLang="en-US" sz="1600" dirty="0">
                <a:latin typeface="+mn-lt"/>
                <a:ea typeface="+mn-ea"/>
                <a:cs typeface="+mn-ea"/>
                <a:sym typeface="+mn-lt"/>
              </a:rPr>
              <a:t>不良仪器、仪表、实验设备的修理；</a:t>
            </a:r>
          </a:p>
        </p:txBody>
      </p:sp>
      <p:sp>
        <p:nvSpPr>
          <p:cNvPr id="4" name="文本框 3">
            <a:extLst>
              <a:ext uri="{FF2B5EF4-FFF2-40B4-BE49-F238E27FC236}">
                <a16:creationId xmlns:a16="http://schemas.microsoft.com/office/drawing/2014/main" id="{385985CC-35A2-49D9-BCA1-E5174A003B58}"/>
              </a:ext>
            </a:extLst>
          </p:cNvPr>
          <p:cNvSpPr txBox="1"/>
          <p:nvPr/>
        </p:nvSpPr>
        <p:spPr>
          <a:xfrm>
            <a:off x="2881237" y="76233"/>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ME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的人员岗位职责</a:t>
            </a:r>
          </a:p>
        </p:txBody>
      </p:sp>
      <p:sp>
        <p:nvSpPr>
          <p:cNvPr id="5" name="Text Box 2">
            <a:extLst>
              <a:ext uri="{FF2B5EF4-FFF2-40B4-BE49-F238E27FC236}">
                <a16:creationId xmlns:a16="http://schemas.microsoft.com/office/drawing/2014/main" id="{4881F8CA-58C6-487A-BFA7-E4A401B97DED}"/>
              </a:ext>
            </a:extLst>
          </p:cNvPr>
          <p:cNvSpPr txBox="1">
            <a:spLocks noChangeArrowheads="1"/>
          </p:cNvSpPr>
          <p:nvPr/>
        </p:nvSpPr>
        <p:spPr bwMode="auto">
          <a:xfrm>
            <a:off x="7817619" y="1116432"/>
            <a:ext cx="5850892" cy="39467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31644" tIns="65823" rIns="131644" bIns="65823">
            <a:spAutoFit/>
          </a:bodyPr>
          <a:lstStyle>
            <a:lvl1pPr marL="457200" indent="-457200">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Tx/>
              <a:buAutoNum type="arabicParenR" startAt="6"/>
              <a:defRPr/>
            </a:pPr>
            <a:r>
              <a:rPr lang="zh-TW" altLang="en-US" sz="1600" dirty="0">
                <a:latin typeface="+mn-lt"/>
                <a:ea typeface="+mn-ea"/>
                <a:cs typeface="+mn-ea"/>
                <a:sym typeface="+mn-lt"/>
              </a:rPr>
              <a:t>送外校正的仪器申请提出；</a:t>
            </a:r>
          </a:p>
          <a:p>
            <a:pPr eaLnBrk="1" hangingPunct="1">
              <a:lnSpc>
                <a:spcPct val="120000"/>
              </a:lnSpc>
              <a:buFontTx/>
              <a:buAutoNum type="arabicParenR" startAt="6"/>
              <a:defRPr/>
            </a:pPr>
            <a:r>
              <a:rPr lang="zh-TW" altLang="en-US" sz="1600" dirty="0">
                <a:latin typeface="+mn-lt"/>
                <a:ea typeface="+mn-ea"/>
                <a:cs typeface="+mn-ea"/>
                <a:sym typeface="+mn-lt"/>
              </a:rPr>
              <a:t>负责建立仪器履历卡；</a:t>
            </a:r>
          </a:p>
          <a:p>
            <a:pPr eaLnBrk="1" hangingPunct="1">
              <a:lnSpc>
                <a:spcPct val="120000"/>
              </a:lnSpc>
              <a:buFontTx/>
              <a:buAutoNum type="arabicParenR" startAt="6"/>
              <a:defRPr/>
            </a:pPr>
            <a:r>
              <a:rPr lang="zh-TW" altLang="en-US" sz="1600" dirty="0">
                <a:latin typeface="+mn-lt"/>
                <a:ea typeface="+mn-ea"/>
                <a:cs typeface="+mn-ea"/>
                <a:sym typeface="+mn-lt"/>
              </a:rPr>
              <a:t>上级指定的其他事项。</a:t>
            </a:r>
          </a:p>
          <a:p>
            <a:pPr eaLnBrk="1" hangingPunct="1">
              <a:lnSpc>
                <a:spcPct val="120000"/>
              </a:lnSpc>
              <a:defRPr/>
            </a:pPr>
            <a:r>
              <a:rPr lang="en-US" altLang="zh-TW" sz="1600" dirty="0">
                <a:solidFill>
                  <a:srgbClr val="00B0F0"/>
                </a:solidFill>
                <a:latin typeface="+mn-lt"/>
                <a:ea typeface="+mn-ea"/>
                <a:cs typeface="+mn-ea"/>
                <a:sym typeface="+mn-lt"/>
              </a:rPr>
              <a:t>D.</a:t>
            </a:r>
            <a:r>
              <a:rPr lang="zh-TW" altLang="en-US" sz="1600" dirty="0">
                <a:solidFill>
                  <a:srgbClr val="00B0F0"/>
                </a:solidFill>
                <a:latin typeface="+mn-lt"/>
                <a:ea typeface="+mn-ea"/>
                <a:cs typeface="+mn-ea"/>
                <a:sym typeface="+mn-lt"/>
              </a:rPr>
              <a:t>工具工程师</a:t>
            </a:r>
          </a:p>
          <a:p>
            <a:pPr eaLnBrk="1" hangingPunct="1">
              <a:lnSpc>
                <a:spcPct val="120000"/>
              </a:lnSpc>
              <a:buFontTx/>
              <a:buAutoNum type="arabicParenR"/>
              <a:defRPr/>
            </a:pPr>
            <a:r>
              <a:rPr lang="zh-TW" altLang="en-US" sz="1600" dirty="0">
                <a:latin typeface="+mn-lt"/>
                <a:ea typeface="+mn-ea"/>
                <a:cs typeface="+mn-ea"/>
                <a:sym typeface="+mn-lt"/>
              </a:rPr>
              <a:t>直接上司是</a:t>
            </a:r>
            <a:r>
              <a:rPr lang="en-US" altLang="zh-TW" sz="1600" dirty="0">
                <a:latin typeface="+mn-lt"/>
                <a:ea typeface="+mn-ea"/>
                <a:cs typeface="+mn-ea"/>
                <a:sym typeface="+mn-lt"/>
              </a:rPr>
              <a:t>ME</a:t>
            </a:r>
            <a:r>
              <a:rPr lang="zh-TW" altLang="en-US" sz="1600" dirty="0">
                <a:latin typeface="+mn-lt"/>
                <a:ea typeface="+mn-ea"/>
                <a:cs typeface="+mn-ea"/>
                <a:sym typeface="+mn-lt"/>
              </a:rPr>
              <a:t>课主任；</a:t>
            </a:r>
          </a:p>
          <a:p>
            <a:pPr eaLnBrk="1" hangingPunct="1">
              <a:lnSpc>
                <a:spcPct val="120000"/>
              </a:lnSpc>
              <a:buFontTx/>
              <a:buAutoNum type="arabicParenR"/>
              <a:defRPr/>
            </a:pPr>
            <a:r>
              <a:rPr lang="zh-TW" altLang="en-US" sz="1600" dirty="0">
                <a:latin typeface="+mn-lt"/>
                <a:ea typeface="+mn-ea"/>
                <a:cs typeface="+mn-ea"/>
                <a:sym typeface="+mn-lt"/>
              </a:rPr>
              <a:t>进行工具、设具的检查、维护、保养和量具校准；</a:t>
            </a:r>
          </a:p>
          <a:p>
            <a:pPr eaLnBrk="1" hangingPunct="1">
              <a:lnSpc>
                <a:spcPct val="120000"/>
              </a:lnSpc>
              <a:buFontTx/>
              <a:buAutoNum type="arabicParenR"/>
              <a:defRPr/>
            </a:pPr>
            <a:r>
              <a:rPr lang="zh-TW" altLang="en-US" sz="1600" dirty="0">
                <a:latin typeface="+mn-lt"/>
                <a:ea typeface="+mn-ea"/>
                <a:cs typeface="+mn-ea"/>
                <a:sym typeface="+mn-lt"/>
              </a:rPr>
              <a:t>负责新产品工具的申请和 准备；</a:t>
            </a:r>
          </a:p>
          <a:p>
            <a:pPr eaLnBrk="1" hangingPunct="1">
              <a:lnSpc>
                <a:spcPct val="120000"/>
              </a:lnSpc>
              <a:buFontTx/>
              <a:buAutoNum type="arabicParenR"/>
              <a:defRPr/>
            </a:pPr>
            <a:r>
              <a:rPr lang="zh-TW" altLang="en-US" sz="1600" dirty="0">
                <a:latin typeface="+mn-lt"/>
                <a:ea typeface="+mn-ea"/>
                <a:cs typeface="+mn-ea"/>
                <a:sym typeface="+mn-lt"/>
              </a:rPr>
              <a:t>执行相关程序对工具和设备进行管理；</a:t>
            </a:r>
          </a:p>
          <a:p>
            <a:pPr eaLnBrk="1" hangingPunct="1">
              <a:lnSpc>
                <a:spcPct val="120000"/>
              </a:lnSpc>
              <a:buFontTx/>
              <a:buAutoNum type="arabicParenR"/>
              <a:defRPr/>
            </a:pPr>
            <a:r>
              <a:rPr lang="zh-TW" altLang="en-US" sz="1600" dirty="0">
                <a:latin typeface="+mn-lt"/>
                <a:ea typeface="+mn-ea"/>
                <a:cs typeface="+mn-ea"/>
                <a:sym typeface="+mn-lt"/>
              </a:rPr>
              <a:t>保证所有工具在最佳状态和效果下使用；</a:t>
            </a:r>
          </a:p>
          <a:p>
            <a:pPr eaLnBrk="1" hangingPunct="1">
              <a:lnSpc>
                <a:spcPct val="120000"/>
              </a:lnSpc>
              <a:buFontTx/>
              <a:buAutoNum type="arabicParenR"/>
              <a:defRPr/>
            </a:pPr>
            <a:r>
              <a:rPr lang="zh-TW" altLang="en-US" sz="1600" dirty="0">
                <a:latin typeface="+mn-lt"/>
                <a:ea typeface="+mn-ea"/>
                <a:cs typeface="+mn-ea"/>
                <a:sym typeface="+mn-lt"/>
              </a:rPr>
              <a:t>负责建立贵重工具的履历卡；</a:t>
            </a:r>
          </a:p>
          <a:p>
            <a:pPr eaLnBrk="1" hangingPunct="1">
              <a:lnSpc>
                <a:spcPct val="120000"/>
              </a:lnSpc>
              <a:buFontTx/>
              <a:buAutoNum type="arabicParenR"/>
              <a:defRPr/>
            </a:pPr>
            <a:r>
              <a:rPr lang="zh-TW" altLang="en-US" sz="1600" dirty="0">
                <a:latin typeface="+mn-lt"/>
                <a:ea typeface="+mn-ea"/>
                <a:cs typeface="+mn-ea"/>
                <a:sym typeface="+mn-lt"/>
              </a:rPr>
              <a:t>上级指定的其他事项。</a:t>
            </a:r>
          </a:p>
          <a:p>
            <a:pPr eaLnBrk="1" hangingPunct="1">
              <a:lnSpc>
                <a:spcPct val="120000"/>
              </a:lnSpc>
              <a:defRPr/>
            </a:pPr>
            <a:r>
              <a:rPr lang="en-US" altLang="zh-TW" sz="1600" dirty="0">
                <a:solidFill>
                  <a:srgbClr val="00B0F0"/>
                </a:solidFill>
                <a:latin typeface="+mn-lt"/>
                <a:ea typeface="+mn-ea"/>
                <a:cs typeface="+mn-ea"/>
                <a:sym typeface="+mn-lt"/>
              </a:rPr>
              <a:t>E.</a:t>
            </a:r>
            <a:r>
              <a:rPr lang="zh-TW" altLang="en-US" sz="1600" dirty="0">
                <a:solidFill>
                  <a:srgbClr val="00B0F0"/>
                </a:solidFill>
                <a:latin typeface="+mn-lt"/>
                <a:ea typeface="+mn-ea"/>
                <a:cs typeface="+mn-ea"/>
                <a:sym typeface="+mn-lt"/>
              </a:rPr>
              <a:t>设备工程师</a:t>
            </a:r>
          </a:p>
          <a:p>
            <a:pPr eaLnBrk="1" hangingPunct="1">
              <a:lnSpc>
                <a:spcPct val="120000"/>
              </a:lnSpc>
              <a:defRPr/>
            </a:pPr>
            <a:endParaRPr lang="en-US" altLang="zh-TW" sz="1600" dirty="0">
              <a:latin typeface="+mn-lt"/>
              <a:ea typeface="+mn-ea"/>
              <a:cs typeface="+mn-ea"/>
              <a:sym typeface="+mn-lt"/>
            </a:endParaRPr>
          </a:p>
        </p:txBody>
      </p:sp>
      <p:sp>
        <p:nvSpPr>
          <p:cNvPr id="6" name="Text Box 2">
            <a:extLst>
              <a:ext uri="{FF2B5EF4-FFF2-40B4-BE49-F238E27FC236}">
                <a16:creationId xmlns:a16="http://schemas.microsoft.com/office/drawing/2014/main" id="{EE4929AE-5A5E-41EE-9C26-050822011AEF}"/>
              </a:ext>
            </a:extLst>
          </p:cNvPr>
          <p:cNvSpPr txBox="1">
            <a:spLocks noChangeArrowheads="1"/>
          </p:cNvSpPr>
          <p:nvPr/>
        </p:nvSpPr>
        <p:spPr bwMode="auto">
          <a:xfrm>
            <a:off x="7849131" y="4680744"/>
            <a:ext cx="6861175" cy="36530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31644" tIns="65823" rIns="131644" bIns="65823">
            <a:spAutoFit/>
          </a:bodyPr>
          <a:lstStyle>
            <a:lvl1pPr marL="457200" indent="-457200">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Tx/>
              <a:buAutoNum type="arabicParenR"/>
              <a:defRPr/>
            </a:pPr>
            <a:r>
              <a:rPr lang="zh-TW" altLang="en-US" sz="1600" dirty="0">
                <a:latin typeface="+mn-lt"/>
                <a:ea typeface="+mn-ea"/>
                <a:cs typeface="+mn-ea"/>
                <a:sym typeface="+mn-lt"/>
              </a:rPr>
              <a:t>直接上司是</a:t>
            </a:r>
            <a:r>
              <a:rPr lang="en-US" altLang="zh-TW" sz="1600" dirty="0">
                <a:latin typeface="+mn-lt"/>
                <a:ea typeface="+mn-ea"/>
                <a:cs typeface="+mn-ea"/>
                <a:sym typeface="+mn-lt"/>
              </a:rPr>
              <a:t>ME</a:t>
            </a:r>
            <a:r>
              <a:rPr lang="zh-TW" altLang="en-US" sz="1600" dirty="0">
                <a:latin typeface="+mn-lt"/>
                <a:ea typeface="+mn-ea"/>
                <a:cs typeface="+mn-ea"/>
                <a:sym typeface="+mn-lt"/>
              </a:rPr>
              <a:t>的课主任；</a:t>
            </a:r>
          </a:p>
          <a:p>
            <a:pPr eaLnBrk="1" hangingPunct="1">
              <a:lnSpc>
                <a:spcPct val="120000"/>
              </a:lnSpc>
              <a:buFontTx/>
              <a:buAutoNum type="arabicParenR"/>
              <a:defRPr/>
            </a:pPr>
            <a:r>
              <a:rPr lang="zh-TW" altLang="en-US" sz="1600" dirty="0">
                <a:latin typeface="+mn-lt"/>
                <a:ea typeface="+mn-ea"/>
                <a:cs typeface="+mn-ea"/>
                <a:sym typeface="+mn-lt"/>
              </a:rPr>
              <a:t>进行自动插件、波峰焊机和</a:t>
            </a:r>
            <a:r>
              <a:rPr lang="en-US" altLang="zh-TW" sz="1600" dirty="0">
                <a:latin typeface="+mn-lt"/>
                <a:ea typeface="+mn-ea"/>
                <a:cs typeface="+mn-ea"/>
                <a:sym typeface="+mn-lt"/>
              </a:rPr>
              <a:t>SMD</a:t>
            </a:r>
            <a:r>
              <a:rPr lang="zh-TW" altLang="en-US" sz="1600" dirty="0">
                <a:latin typeface="+mn-lt"/>
                <a:ea typeface="+mn-ea"/>
                <a:cs typeface="+mn-ea"/>
                <a:sym typeface="+mn-lt"/>
              </a:rPr>
              <a:t>的检查、维护、保养；</a:t>
            </a:r>
          </a:p>
          <a:p>
            <a:pPr eaLnBrk="1" hangingPunct="1">
              <a:lnSpc>
                <a:spcPct val="120000"/>
              </a:lnSpc>
              <a:buFontTx/>
              <a:buAutoNum type="arabicParenR"/>
              <a:defRPr/>
            </a:pPr>
            <a:r>
              <a:rPr lang="zh-TW" altLang="en-US" sz="1600" dirty="0">
                <a:latin typeface="+mn-lt"/>
                <a:ea typeface="+mn-ea"/>
                <a:cs typeface="+mn-ea"/>
                <a:sym typeface="+mn-lt"/>
              </a:rPr>
              <a:t>负责自插、</a:t>
            </a:r>
            <a:r>
              <a:rPr lang="en-US" altLang="zh-TW" sz="1600" dirty="0">
                <a:latin typeface="+mn-lt"/>
                <a:ea typeface="+mn-ea"/>
                <a:cs typeface="+mn-ea"/>
                <a:sym typeface="+mn-lt"/>
              </a:rPr>
              <a:t>SMD</a:t>
            </a:r>
            <a:r>
              <a:rPr lang="zh-TW" altLang="en-US" sz="1600" dirty="0">
                <a:latin typeface="+mn-lt"/>
                <a:ea typeface="+mn-ea"/>
                <a:cs typeface="+mn-ea"/>
                <a:sym typeface="+mn-lt"/>
              </a:rPr>
              <a:t>设备预备品的保存、采购及档案记录；</a:t>
            </a:r>
          </a:p>
          <a:p>
            <a:pPr eaLnBrk="1" hangingPunct="1">
              <a:lnSpc>
                <a:spcPct val="120000"/>
              </a:lnSpc>
              <a:buFontTx/>
              <a:buAutoNum type="arabicParenR"/>
              <a:defRPr/>
            </a:pPr>
            <a:r>
              <a:rPr lang="zh-TW" altLang="en-US" sz="1600" dirty="0">
                <a:latin typeface="+mn-lt"/>
                <a:ea typeface="+mn-ea"/>
                <a:cs typeface="+mn-ea"/>
                <a:sym typeface="+mn-lt"/>
              </a:rPr>
              <a:t>有关设备的运行事项要求和操 作规程制定；</a:t>
            </a:r>
          </a:p>
          <a:p>
            <a:pPr eaLnBrk="1" hangingPunct="1">
              <a:lnSpc>
                <a:spcPct val="120000"/>
              </a:lnSpc>
              <a:buFontTx/>
              <a:buAutoNum type="arabicParenR"/>
              <a:defRPr/>
            </a:pPr>
            <a:r>
              <a:rPr lang="zh-TW" altLang="en-US" sz="1600" dirty="0">
                <a:latin typeface="+mn-lt"/>
                <a:ea typeface="+mn-ea"/>
                <a:cs typeface="+mn-ea"/>
                <a:sym typeface="+mn-lt"/>
              </a:rPr>
              <a:t>保证所管理的设备在最佳状态和效果下使用；</a:t>
            </a:r>
          </a:p>
          <a:p>
            <a:pPr eaLnBrk="1" hangingPunct="1">
              <a:lnSpc>
                <a:spcPct val="120000"/>
              </a:lnSpc>
              <a:buFontTx/>
              <a:buAutoNum type="arabicParenR"/>
              <a:defRPr/>
            </a:pPr>
            <a:r>
              <a:rPr lang="zh-TW" altLang="en-US" sz="1600" dirty="0">
                <a:latin typeface="+mn-lt"/>
                <a:ea typeface="+mn-ea"/>
                <a:cs typeface="+mn-ea"/>
                <a:sym typeface="+mn-lt"/>
              </a:rPr>
              <a:t>送外或外请维修的设备申请提出；</a:t>
            </a:r>
          </a:p>
          <a:p>
            <a:pPr eaLnBrk="1" hangingPunct="1">
              <a:lnSpc>
                <a:spcPct val="120000"/>
              </a:lnSpc>
              <a:buFontTx/>
              <a:buAutoNum type="arabicParenR"/>
              <a:defRPr/>
            </a:pPr>
            <a:r>
              <a:rPr lang="zh-TW" altLang="en-US" sz="1600" dirty="0">
                <a:latin typeface="+mn-lt"/>
                <a:ea typeface="+mn-ea"/>
                <a:cs typeface="+mn-ea"/>
                <a:sym typeface="+mn-lt"/>
              </a:rPr>
              <a:t>上级指定的其他事项。</a:t>
            </a:r>
          </a:p>
          <a:p>
            <a:pPr eaLnBrk="1" hangingPunct="1">
              <a:lnSpc>
                <a:spcPct val="120000"/>
              </a:lnSpc>
              <a:defRPr/>
            </a:pPr>
            <a:r>
              <a:rPr lang="en-US" altLang="zh-TW" sz="1600" dirty="0">
                <a:latin typeface="+mn-lt"/>
                <a:ea typeface="+mn-ea"/>
                <a:cs typeface="+mn-ea"/>
                <a:sym typeface="+mn-lt"/>
              </a:rPr>
              <a:t>F.ME</a:t>
            </a:r>
            <a:r>
              <a:rPr lang="zh-TW" altLang="en-US" sz="1600" dirty="0">
                <a:latin typeface="+mn-lt"/>
                <a:ea typeface="+mn-ea"/>
                <a:cs typeface="+mn-ea"/>
                <a:sym typeface="+mn-lt"/>
              </a:rPr>
              <a:t>组长</a:t>
            </a:r>
          </a:p>
          <a:p>
            <a:pPr eaLnBrk="1" hangingPunct="1">
              <a:lnSpc>
                <a:spcPct val="120000"/>
              </a:lnSpc>
              <a:buFontTx/>
              <a:buAutoNum type="arabicParenR"/>
              <a:defRPr/>
            </a:pPr>
            <a:r>
              <a:rPr lang="zh-TW" altLang="en-US" sz="1600" dirty="0">
                <a:latin typeface="+mn-lt"/>
                <a:ea typeface="+mn-ea"/>
                <a:cs typeface="+mn-ea"/>
                <a:sym typeface="+mn-lt"/>
              </a:rPr>
              <a:t>直接上司是</a:t>
            </a:r>
            <a:r>
              <a:rPr lang="en-US" altLang="zh-TW" sz="1600" dirty="0">
                <a:latin typeface="+mn-lt"/>
                <a:ea typeface="+mn-ea"/>
                <a:cs typeface="+mn-ea"/>
                <a:sym typeface="+mn-lt"/>
              </a:rPr>
              <a:t>ME</a:t>
            </a:r>
            <a:r>
              <a:rPr lang="zh-TW" altLang="en-US" sz="1600" dirty="0">
                <a:latin typeface="+mn-lt"/>
                <a:ea typeface="+mn-ea"/>
                <a:cs typeface="+mn-ea"/>
                <a:sym typeface="+mn-lt"/>
              </a:rPr>
              <a:t>课主任；</a:t>
            </a:r>
          </a:p>
          <a:p>
            <a:pPr eaLnBrk="1" hangingPunct="1">
              <a:lnSpc>
                <a:spcPct val="120000"/>
              </a:lnSpc>
              <a:buFontTx/>
              <a:buAutoNum type="arabicParenR"/>
              <a:defRPr/>
            </a:pPr>
            <a:r>
              <a:rPr lang="zh-TW" altLang="en-US" sz="1600" dirty="0">
                <a:latin typeface="+mn-lt"/>
                <a:ea typeface="+mn-ea"/>
                <a:cs typeface="+mn-ea"/>
                <a:sym typeface="+mn-lt"/>
              </a:rPr>
              <a:t>配合</a:t>
            </a:r>
            <a:r>
              <a:rPr lang="en-US" altLang="zh-TW" sz="1600" dirty="0">
                <a:latin typeface="+mn-lt"/>
                <a:ea typeface="+mn-ea"/>
                <a:cs typeface="+mn-ea"/>
                <a:sym typeface="+mn-lt"/>
              </a:rPr>
              <a:t>ME</a:t>
            </a:r>
            <a:r>
              <a:rPr lang="zh-TW" altLang="en-US" sz="1600" dirty="0">
                <a:latin typeface="+mn-lt"/>
                <a:ea typeface="+mn-ea"/>
                <a:cs typeface="+mn-ea"/>
                <a:sym typeface="+mn-lt"/>
              </a:rPr>
              <a:t>主任负责所担当的生产工装事务工作；</a:t>
            </a:r>
          </a:p>
          <a:p>
            <a:pPr eaLnBrk="1" hangingPunct="1">
              <a:lnSpc>
                <a:spcPct val="120000"/>
              </a:lnSpc>
              <a:buFontTx/>
              <a:buAutoNum type="arabicParenR"/>
              <a:defRPr/>
            </a:pPr>
            <a:r>
              <a:rPr lang="zh-TW" altLang="en-US" sz="1600" dirty="0">
                <a:latin typeface="+mn-lt"/>
                <a:ea typeface="+mn-ea"/>
                <a:cs typeface="+mn-ea"/>
                <a:sym typeface="+mn-lt"/>
              </a:rPr>
              <a:t>负责向</a:t>
            </a:r>
            <a:r>
              <a:rPr lang="en-US" altLang="zh-TW" sz="1600" dirty="0">
                <a:latin typeface="+mn-lt"/>
                <a:ea typeface="+mn-ea"/>
                <a:cs typeface="+mn-ea"/>
                <a:sym typeface="+mn-lt"/>
              </a:rPr>
              <a:t>ME</a:t>
            </a:r>
            <a:r>
              <a:rPr lang="zh-TW" altLang="en-US" sz="1600" dirty="0">
                <a:latin typeface="+mn-lt"/>
                <a:ea typeface="+mn-ea"/>
                <a:cs typeface="+mn-ea"/>
                <a:sym typeface="+mn-lt"/>
              </a:rPr>
              <a:t>主任报告工作；</a:t>
            </a:r>
          </a:p>
          <a:p>
            <a:pPr eaLnBrk="1" hangingPunct="1">
              <a:lnSpc>
                <a:spcPct val="120000"/>
              </a:lnSpc>
              <a:buFontTx/>
              <a:buAutoNum type="arabicParenR"/>
              <a:defRPr/>
            </a:pPr>
            <a:r>
              <a:rPr lang="zh-TW" altLang="en-US" sz="1600" dirty="0">
                <a:latin typeface="+mn-lt"/>
                <a:ea typeface="+mn-ea"/>
                <a:cs typeface="+mn-ea"/>
                <a:sym typeface="+mn-lt"/>
              </a:rPr>
              <a:t>检讨所担当的工装机器维护</a:t>
            </a:r>
            <a:r>
              <a:rPr lang="en-US" altLang="zh-TW" sz="1600" dirty="0">
                <a:latin typeface="+mn-lt"/>
                <a:ea typeface="+mn-ea"/>
                <a:cs typeface="+mn-ea"/>
                <a:sym typeface="+mn-lt"/>
              </a:rPr>
              <a:t>|</a:t>
            </a:r>
            <a:r>
              <a:rPr lang="zh-TW" altLang="en-US" sz="1600" dirty="0">
                <a:latin typeface="+mn-lt"/>
                <a:ea typeface="+mn-ea"/>
                <a:cs typeface="+mn-ea"/>
                <a:sym typeface="+mn-lt"/>
              </a:rPr>
              <a:t>保养</a:t>
            </a:r>
            <a:r>
              <a:rPr lang="en-US" altLang="zh-TW" sz="1600" dirty="0">
                <a:latin typeface="+mn-lt"/>
                <a:ea typeface="+mn-ea"/>
                <a:cs typeface="+mn-ea"/>
                <a:sym typeface="+mn-lt"/>
              </a:rPr>
              <a:t>|</a:t>
            </a:r>
            <a:r>
              <a:rPr lang="zh-TW" altLang="en-US" sz="1600" dirty="0">
                <a:latin typeface="+mn-lt"/>
                <a:ea typeface="+mn-ea"/>
                <a:cs typeface="+mn-ea"/>
                <a:sym typeface="+mn-lt"/>
              </a:rPr>
              <a:t>校正等工作效果；</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274" name="Text Box 2">
            <a:extLst>
              <a:ext uri="{FF2B5EF4-FFF2-40B4-BE49-F238E27FC236}">
                <a16:creationId xmlns:a16="http://schemas.microsoft.com/office/drawing/2014/main" id="{60B93E42-DCB7-4C2C-94F7-1A875180BB40}"/>
              </a:ext>
            </a:extLst>
          </p:cNvPr>
          <p:cNvSpPr txBox="1">
            <a:spLocks noChangeArrowheads="1"/>
          </p:cNvSpPr>
          <p:nvPr/>
        </p:nvSpPr>
        <p:spPr bwMode="auto">
          <a:xfrm>
            <a:off x="977483" y="2736528"/>
            <a:ext cx="6102995" cy="36530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31644" tIns="65823" rIns="131644" bIns="65823">
            <a:spAutoFit/>
          </a:bodyPr>
          <a:lstStyle>
            <a:lvl1pPr marL="457200" indent="-457200">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Tx/>
              <a:buAutoNum type="arabicParenR" startAt="5"/>
              <a:defRPr/>
            </a:pPr>
            <a:r>
              <a:rPr lang="zh-TW" altLang="en-US" sz="1600" dirty="0">
                <a:latin typeface="+mn-lt"/>
                <a:ea typeface="+mn-ea"/>
                <a:cs typeface="+mn-ea"/>
                <a:sym typeface="+mn-lt"/>
              </a:rPr>
              <a:t>支持部门内其他组别需要帮助的工作；</a:t>
            </a:r>
          </a:p>
          <a:p>
            <a:pPr eaLnBrk="1" hangingPunct="1">
              <a:lnSpc>
                <a:spcPct val="120000"/>
              </a:lnSpc>
              <a:buFontTx/>
              <a:buAutoNum type="arabicParenR" startAt="5"/>
              <a:defRPr/>
            </a:pPr>
            <a:r>
              <a:rPr lang="zh-TW" altLang="en-US" sz="1600" dirty="0">
                <a:latin typeface="+mn-lt"/>
                <a:ea typeface="+mn-ea"/>
                <a:cs typeface="+mn-ea"/>
                <a:sym typeface="+mn-lt"/>
              </a:rPr>
              <a:t>负责指导技术员的工作；</a:t>
            </a:r>
          </a:p>
          <a:p>
            <a:pPr eaLnBrk="1" hangingPunct="1">
              <a:lnSpc>
                <a:spcPct val="120000"/>
              </a:lnSpc>
              <a:buFontTx/>
              <a:buAutoNum type="arabicParenR" startAt="5"/>
              <a:defRPr/>
            </a:pPr>
            <a:r>
              <a:rPr lang="zh-TW" altLang="en-US" sz="1600" dirty="0">
                <a:latin typeface="+mn-lt"/>
                <a:ea typeface="+mn-ea"/>
                <a:cs typeface="+mn-ea"/>
                <a:sym typeface="+mn-lt"/>
              </a:rPr>
              <a:t>上级指定的其他事项。</a:t>
            </a:r>
          </a:p>
          <a:p>
            <a:pPr eaLnBrk="1" hangingPunct="1">
              <a:lnSpc>
                <a:spcPct val="120000"/>
              </a:lnSpc>
              <a:defRPr/>
            </a:pPr>
            <a:r>
              <a:rPr lang="en-US" altLang="zh-TW" sz="1600" dirty="0">
                <a:solidFill>
                  <a:srgbClr val="00B0F0"/>
                </a:solidFill>
                <a:latin typeface="+mn-lt"/>
                <a:ea typeface="+mn-ea"/>
                <a:cs typeface="+mn-ea"/>
                <a:sym typeface="+mn-lt"/>
              </a:rPr>
              <a:t>G.ME</a:t>
            </a:r>
            <a:r>
              <a:rPr lang="zh-TW" altLang="en-US" sz="1600" dirty="0">
                <a:solidFill>
                  <a:srgbClr val="00B0F0"/>
                </a:solidFill>
                <a:latin typeface="+mn-lt"/>
                <a:ea typeface="+mn-ea"/>
                <a:cs typeface="+mn-ea"/>
                <a:sym typeface="+mn-lt"/>
              </a:rPr>
              <a:t>技术员</a:t>
            </a:r>
          </a:p>
          <a:p>
            <a:pPr eaLnBrk="1" hangingPunct="1">
              <a:lnSpc>
                <a:spcPct val="120000"/>
              </a:lnSpc>
              <a:buFontTx/>
              <a:buAutoNum type="arabicParenR"/>
              <a:defRPr/>
            </a:pPr>
            <a:r>
              <a:rPr lang="zh-TW" altLang="en-US" sz="1600" dirty="0">
                <a:latin typeface="+mn-lt"/>
                <a:ea typeface="+mn-ea"/>
                <a:cs typeface="+mn-ea"/>
                <a:sym typeface="+mn-lt"/>
              </a:rPr>
              <a:t>直接上司是各组组长；</a:t>
            </a:r>
          </a:p>
          <a:p>
            <a:pPr eaLnBrk="1" hangingPunct="1">
              <a:lnSpc>
                <a:spcPct val="120000"/>
              </a:lnSpc>
              <a:buFontTx/>
              <a:buAutoNum type="arabicParenR"/>
              <a:defRPr/>
            </a:pPr>
            <a:r>
              <a:rPr lang="zh-TW" altLang="en-US" sz="1600" dirty="0">
                <a:latin typeface="+mn-lt"/>
                <a:ea typeface="+mn-ea"/>
                <a:cs typeface="+mn-ea"/>
                <a:sym typeface="+mn-lt"/>
              </a:rPr>
              <a:t>协助上司的工作；</a:t>
            </a:r>
          </a:p>
          <a:p>
            <a:pPr eaLnBrk="1" hangingPunct="1">
              <a:lnSpc>
                <a:spcPct val="120000"/>
              </a:lnSpc>
              <a:buFontTx/>
              <a:buAutoNum type="arabicParenR"/>
              <a:defRPr/>
            </a:pPr>
            <a:r>
              <a:rPr lang="zh-TW" altLang="en-US" sz="1600" dirty="0">
                <a:latin typeface="+mn-lt"/>
                <a:ea typeface="+mn-ea"/>
                <a:cs typeface="+mn-ea"/>
                <a:sym typeface="+mn-lt"/>
              </a:rPr>
              <a:t>对所担当的任务及时并优质地完成；</a:t>
            </a:r>
          </a:p>
          <a:p>
            <a:pPr eaLnBrk="1" hangingPunct="1">
              <a:lnSpc>
                <a:spcPct val="120000"/>
              </a:lnSpc>
              <a:buFontTx/>
              <a:buAutoNum type="arabicParenR"/>
              <a:defRPr/>
            </a:pPr>
            <a:r>
              <a:rPr lang="zh-TW" altLang="en-US" sz="1600" dirty="0">
                <a:latin typeface="+mn-lt"/>
                <a:ea typeface="+mn-ea"/>
                <a:cs typeface="+mn-ea"/>
                <a:sym typeface="+mn-lt"/>
              </a:rPr>
              <a:t>处理设备异常问题，有责任进行分析、对策；</a:t>
            </a:r>
          </a:p>
          <a:p>
            <a:pPr eaLnBrk="1" hangingPunct="1">
              <a:lnSpc>
                <a:spcPct val="120000"/>
              </a:lnSpc>
              <a:buFontTx/>
              <a:buAutoNum type="arabicParenR"/>
              <a:defRPr/>
            </a:pPr>
            <a:r>
              <a:rPr lang="zh-TW" altLang="en-US" sz="1600" dirty="0">
                <a:latin typeface="+mn-lt"/>
                <a:ea typeface="+mn-ea"/>
                <a:cs typeface="+mn-ea"/>
                <a:sym typeface="+mn-lt"/>
              </a:rPr>
              <a:t>检讨生产部提出的不适合设备事项、并确认；</a:t>
            </a:r>
          </a:p>
          <a:p>
            <a:pPr eaLnBrk="1" hangingPunct="1">
              <a:lnSpc>
                <a:spcPct val="120000"/>
              </a:lnSpc>
              <a:buFontTx/>
              <a:buAutoNum type="arabicParenR"/>
              <a:defRPr/>
            </a:pPr>
            <a:r>
              <a:rPr lang="zh-TW" altLang="en-US" sz="1600" dirty="0">
                <a:latin typeface="+mn-lt"/>
                <a:ea typeface="+mn-ea"/>
                <a:cs typeface="+mn-ea"/>
                <a:sym typeface="+mn-lt"/>
              </a:rPr>
              <a:t>负责建立所担当设备的履历卡；</a:t>
            </a:r>
          </a:p>
          <a:p>
            <a:pPr eaLnBrk="1" hangingPunct="1">
              <a:lnSpc>
                <a:spcPct val="120000"/>
              </a:lnSpc>
              <a:buFontTx/>
              <a:buAutoNum type="arabicParenR"/>
              <a:defRPr/>
            </a:pPr>
            <a:r>
              <a:rPr lang="zh-TW" altLang="en-US" sz="1600" dirty="0">
                <a:latin typeface="+mn-lt"/>
                <a:ea typeface="+mn-ea"/>
                <a:cs typeface="+mn-ea"/>
                <a:sym typeface="+mn-lt"/>
              </a:rPr>
              <a:t>上级指定的其他事项。</a:t>
            </a:r>
          </a:p>
          <a:p>
            <a:pPr eaLnBrk="1" hangingPunct="1">
              <a:lnSpc>
                <a:spcPct val="120000"/>
              </a:lnSpc>
              <a:defRPr/>
            </a:pPr>
            <a:r>
              <a:rPr lang="en-US" altLang="zh-TW" sz="1600" dirty="0">
                <a:solidFill>
                  <a:srgbClr val="00B0F0"/>
                </a:solidFill>
                <a:latin typeface="+mn-lt"/>
                <a:ea typeface="+mn-ea"/>
                <a:cs typeface="+mn-ea"/>
                <a:sym typeface="+mn-lt"/>
              </a:rPr>
              <a:t>H.ME</a:t>
            </a:r>
            <a:r>
              <a:rPr lang="zh-TW" altLang="en-US" sz="1600" dirty="0">
                <a:solidFill>
                  <a:srgbClr val="00B0F0"/>
                </a:solidFill>
                <a:latin typeface="+mn-lt"/>
                <a:ea typeface="+mn-ea"/>
                <a:cs typeface="+mn-ea"/>
                <a:sym typeface="+mn-lt"/>
              </a:rPr>
              <a:t>课文员</a:t>
            </a:r>
          </a:p>
        </p:txBody>
      </p:sp>
      <p:sp>
        <p:nvSpPr>
          <p:cNvPr id="3" name="Text Box 2">
            <a:extLst>
              <a:ext uri="{FF2B5EF4-FFF2-40B4-BE49-F238E27FC236}">
                <a16:creationId xmlns:a16="http://schemas.microsoft.com/office/drawing/2014/main" id="{1CE5B6DB-2BFF-4037-94B1-812B3492F20D}"/>
              </a:ext>
            </a:extLst>
          </p:cNvPr>
          <p:cNvSpPr txBox="1">
            <a:spLocks noChangeArrowheads="1"/>
          </p:cNvSpPr>
          <p:nvPr/>
        </p:nvSpPr>
        <p:spPr bwMode="auto">
          <a:xfrm>
            <a:off x="7385571" y="2719542"/>
            <a:ext cx="5936183" cy="33575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31644" tIns="65823" rIns="131644" bIns="65823">
            <a:spAutoFit/>
          </a:bodyPr>
          <a:lstStyle>
            <a:lvl1pPr marL="457200" indent="-457200">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Tx/>
              <a:buAutoNum type="arabicParenR"/>
              <a:defRPr/>
            </a:pPr>
            <a:r>
              <a:rPr lang="zh-TW" altLang="en-US" sz="1600" dirty="0">
                <a:latin typeface="+mn-lt"/>
                <a:ea typeface="+mn-ea"/>
                <a:cs typeface="+mn-ea"/>
                <a:sym typeface="+mn-lt"/>
              </a:rPr>
              <a:t>直接上司是</a:t>
            </a:r>
            <a:r>
              <a:rPr lang="en-US" altLang="zh-TW" sz="1600" dirty="0">
                <a:latin typeface="+mn-lt"/>
                <a:ea typeface="+mn-ea"/>
                <a:cs typeface="+mn-ea"/>
                <a:sym typeface="+mn-lt"/>
              </a:rPr>
              <a:t>ME</a:t>
            </a:r>
            <a:r>
              <a:rPr lang="zh-TW" altLang="en-US" sz="1600" dirty="0">
                <a:latin typeface="+mn-lt"/>
                <a:ea typeface="+mn-ea"/>
                <a:cs typeface="+mn-ea"/>
                <a:sym typeface="+mn-lt"/>
              </a:rPr>
              <a:t>课主任；</a:t>
            </a:r>
          </a:p>
          <a:p>
            <a:pPr eaLnBrk="1" hangingPunct="1">
              <a:lnSpc>
                <a:spcPct val="120000"/>
              </a:lnSpc>
              <a:buFontTx/>
              <a:buAutoNum type="arabicParenR"/>
              <a:defRPr/>
            </a:pPr>
            <a:r>
              <a:rPr lang="zh-TW" altLang="en-US" sz="1600" dirty="0">
                <a:latin typeface="+mn-lt"/>
                <a:ea typeface="+mn-ea"/>
                <a:cs typeface="+mn-ea"/>
                <a:sym typeface="+mn-lt"/>
              </a:rPr>
              <a:t>部门文 件改发登记和处理；</a:t>
            </a:r>
          </a:p>
          <a:p>
            <a:pPr eaLnBrk="1" hangingPunct="1">
              <a:lnSpc>
                <a:spcPct val="120000"/>
              </a:lnSpc>
              <a:buFontTx/>
              <a:buAutoNum type="arabicParenR"/>
              <a:defRPr/>
            </a:pPr>
            <a:r>
              <a:rPr lang="zh-TW" altLang="en-US" sz="1600" dirty="0">
                <a:latin typeface="+mn-lt"/>
                <a:ea typeface="+mn-ea"/>
                <a:cs typeface="+mn-ea"/>
                <a:sym typeface="+mn-lt"/>
              </a:rPr>
              <a:t>部门办公室的日常事务处理；</a:t>
            </a:r>
          </a:p>
          <a:p>
            <a:pPr eaLnBrk="1" hangingPunct="1">
              <a:lnSpc>
                <a:spcPct val="120000"/>
              </a:lnSpc>
              <a:buFontTx/>
              <a:buAutoNum type="arabicParenR"/>
              <a:defRPr/>
            </a:pPr>
            <a:r>
              <a:rPr lang="zh-TW" altLang="en-US" sz="1600" dirty="0">
                <a:latin typeface="+mn-lt"/>
                <a:ea typeface="+mn-ea"/>
                <a:cs typeface="+mn-ea"/>
                <a:sym typeface="+mn-lt"/>
              </a:rPr>
              <a:t>改集相关的信息并制定成文件交部门主任；</a:t>
            </a:r>
          </a:p>
          <a:p>
            <a:pPr eaLnBrk="1" hangingPunct="1">
              <a:lnSpc>
                <a:spcPct val="120000"/>
              </a:lnSpc>
              <a:buFontTx/>
              <a:buAutoNum type="arabicParenR"/>
              <a:defRPr/>
            </a:pPr>
            <a:r>
              <a:rPr lang="zh-TW" altLang="en-US" sz="1600" dirty="0">
                <a:latin typeface="+mn-lt"/>
                <a:ea typeface="+mn-ea"/>
                <a:cs typeface="+mn-ea"/>
                <a:sym typeface="+mn-lt"/>
              </a:rPr>
              <a:t>上级指定的其他任务。</a:t>
            </a:r>
          </a:p>
          <a:p>
            <a:pPr eaLnBrk="1" hangingPunct="1">
              <a:lnSpc>
                <a:spcPct val="120000"/>
              </a:lnSpc>
              <a:defRPr/>
            </a:pPr>
            <a:r>
              <a:rPr lang="en-US" altLang="zh-TW" sz="1600" dirty="0">
                <a:latin typeface="+mn-lt"/>
                <a:ea typeface="+mn-ea"/>
                <a:cs typeface="+mn-ea"/>
                <a:sym typeface="+mn-lt"/>
              </a:rPr>
              <a:t>I.ME</a:t>
            </a:r>
            <a:r>
              <a:rPr lang="zh-TW" altLang="en-US" sz="1600" dirty="0">
                <a:latin typeface="+mn-lt"/>
                <a:ea typeface="+mn-ea"/>
                <a:cs typeface="+mn-ea"/>
                <a:sym typeface="+mn-lt"/>
              </a:rPr>
              <a:t>课技工</a:t>
            </a:r>
          </a:p>
          <a:p>
            <a:pPr eaLnBrk="1" hangingPunct="1">
              <a:lnSpc>
                <a:spcPct val="120000"/>
              </a:lnSpc>
              <a:buFontTx/>
              <a:buAutoNum type="arabicParenR"/>
              <a:defRPr/>
            </a:pPr>
            <a:r>
              <a:rPr lang="zh-TW" altLang="en-US" sz="1600" dirty="0">
                <a:latin typeface="+mn-lt"/>
                <a:ea typeface="+mn-ea"/>
                <a:cs typeface="+mn-ea"/>
                <a:sym typeface="+mn-lt"/>
              </a:rPr>
              <a:t>直接上司是</a:t>
            </a:r>
            <a:r>
              <a:rPr lang="en-US" altLang="zh-TW" sz="1600" dirty="0">
                <a:latin typeface="+mn-lt"/>
                <a:ea typeface="+mn-ea"/>
                <a:cs typeface="+mn-ea"/>
                <a:sym typeface="+mn-lt"/>
              </a:rPr>
              <a:t>ME</a:t>
            </a:r>
            <a:r>
              <a:rPr lang="zh-TW" altLang="en-US" sz="1600" dirty="0">
                <a:latin typeface="+mn-lt"/>
                <a:ea typeface="+mn-ea"/>
                <a:cs typeface="+mn-ea"/>
                <a:sym typeface="+mn-lt"/>
              </a:rPr>
              <a:t>技术员；</a:t>
            </a:r>
          </a:p>
          <a:p>
            <a:pPr eaLnBrk="1" hangingPunct="1">
              <a:lnSpc>
                <a:spcPct val="120000"/>
              </a:lnSpc>
              <a:buFontTx/>
              <a:buAutoNum type="arabicParenR"/>
              <a:defRPr/>
            </a:pPr>
            <a:r>
              <a:rPr lang="zh-TW" altLang="en-US" sz="1600" dirty="0">
                <a:latin typeface="+mn-lt"/>
                <a:ea typeface="+mn-ea"/>
                <a:cs typeface="+mn-ea"/>
                <a:sym typeface="+mn-lt"/>
              </a:rPr>
              <a:t>协助技术员的工作；</a:t>
            </a:r>
          </a:p>
          <a:p>
            <a:pPr eaLnBrk="1" hangingPunct="1">
              <a:lnSpc>
                <a:spcPct val="120000"/>
              </a:lnSpc>
              <a:buFontTx/>
              <a:buAutoNum type="arabicParenR"/>
              <a:defRPr/>
            </a:pPr>
            <a:r>
              <a:rPr lang="zh-TW" altLang="en-US" sz="1600" dirty="0">
                <a:latin typeface="+mn-lt"/>
                <a:ea typeface="+mn-ea"/>
                <a:cs typeface="+mn-ea"/>
                <a:sym typeface="+mn-lt"/>
              </a:rPr>
              <a:t>及时完成上司安排的日常工作事务；</a:t>
            </a:r>
          </a:p>
          <a:p>
            <a:pPr eaLnBrk="1" hangingPunct="1">
              <a:lnSpc>
                <a:spcPct val="120000"/>
              </a:lnSpc>
              <a:buFontTx/>
              <a:buAutoNum type="arabicParenR"/>
              <a:defRPr/>
            </a:pPr>
            <a:r>
              <a:rPr lang="zh-TW" altLang="en-US" sz="1600" dirty="0">
                <a:latin typeface="+mn-lt"/>
                <a:ea typeface="+mn-ea"/>
                <a:cs typeface="+mn-ea"/>
                <a:sym typeface="+mn-lt"/>
              </a:rPr>
              <a:t>对所担当的设施进行清洁和维护；</a:t>
            </a:r>
          </a:p>
          <a:p>
            <a:pPr eaLnBrk="1" hangingPunct="1">
              <a:lnSpc>
                <a:spcPct val="120000"/>
              </a:lnSpc>
              <a:buFontTx/>
              <a:buAutoNum type="arabicParenR"/>
              <a:defRPr/>
            </a:pPr>
            <a:r>
              <a:rPr lang="zh-TW" altLang="en-US" sz="1600" dirty="0">
                <a:latin typeface="+mn-lt"/>
                <a:ea typeface="+mn-ea"/>
                <a:cs typeface="+mn-ea"/>
                <a:sym typeface="+mn-lt"/>
              </a:rPr>
              <a:t>上级指定的其他任务。</a:t>
            </a:r>
          </a:p>
        </p:txBody>
      </p:sp>
      <p:sp>
        <p:nvSpPr>
          <p:cNvPr id="4" name="文本框 3">
            <a:extLst>
              <a:ext uri="{FF2B5EF4-FFF2-40B4-BE49-F238E27FC236}">
                <a16:creationId xmlns:a16="http://schemas.microsoft.com/office/drawing/2014/main" id="{59061E6B-B5AC-4C4E-8432-3824CBFE9F43}"/>
              </a:ext>
            </a:extLst>
          </p:cNvPr>
          <p:cNvSpPr txBox="1"/>
          <p:nvPr/>
        </p:nvSpPr>
        <p:spPr>
          <a:xfrm>
            <a:off x="2881237" y="76233"/>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ME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的人员岗位职责</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23" name="Text Box 4">
            <a:extLst>
              <a:ext uri="{FF2B5EF4-FFF2-40B4-BE49-F238E27FC236}">
                <a16:creationId xmlns:a16="http://schemas.microsoft.com/office/drawing/2014/main" id="{FD04787B-2648-4DFC-AE40-2EDDBD2648B4}"/>
              </a:ext>
            </a:extLst>
          </p:cNvPr>
          <p:cNvSpPr txBox="1">
            <a:spLocks noChangeArrowheads="1"/>
          </p:cNvSpPr>
          <p:nvPr/>
        </p:nvSpPr>
        <p:spPr bwMode="auto">
          <a:xfrm>
            <a:off x="1500188" y="2495550"/>
            <a:ext cx="13681075" cy="4164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a:latin typeface="+mn-lt"/>
                <a:ea typeface="+mn-ea"/>
                <a:cs typeface="+mn-ea"/>
                <a:sym typeface="+mn-lt"/>
              </a:rPr>
              <a:t>   </a:t>
            </a:r>
            <a:r>
              <a:rPr lang="zh-TW" altLang="en-US" sz="2000">
                <a:latin typeface="+mn-lt"/>
                <a:ea typeface="+mn-ea"/>
                <a:cs typeface="+mn-ea"/>
                <a:sym typeface="+mn-lt"/>
              </a:rPr>
              <a:t>如果等到机器环了再去修理时将有这些不好的情况：</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坏了的机器已停止生产，扰乱了正常生产秩序；</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影响生产量，导致完成生产计划有困难；</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器从将要坏到完全坏的过程中有可能制造 了不良品；</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机器在坏的过程中有可能损坏了机器本身的零件；</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有可能造成安全作业隐患；</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损坏状态的机器对作业员造 成心理影响；</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损耗或降低机器的机械能力。</a:t>
            </a:r>
          </a:p>
          <a:p>
            <a:pPr eaLnBrk="1" hangingPunct="1">
              <a:lnSpc>
                <a:spcPct val="120000"/>
              </a:lnSpc>
              <a:buFont typeface="Wingdings" panose="05000000000000000000" pitchFamily="2" charset="2"/>
              <a:buNone/>
              <a:defRPr/>
            </a:pPr>
            <a:r>
              <a:rPr lang="zh-TW" altLang="en-US" sz="2000">
                <a:latin typeface="+mn-lt"/>
                <a:ea typeface="+mn-ea"/>
                <a:cs typeface="+mn-ea"/>
                <a:sym typeface="+mn-lt"/>
              </a:rPr>
              <a:t>    为了克服上述不利因素，我们必须保证生产中的机器设施必须能正常运转，就像从广州开往北京的火车一样，从广州开车时要有能力保证它可以跑到北京，而不是只跑到郑州，到郑州后再另想办法到北京。当然，列车在中途还需在加油加水，紧紧螺丝优什么的，但那都 是预防和保证措施，与前面所说的目的是一样的。</a:t>
            </a:r>
          </a:p>
        </p:txBody>
      </p:sp>
      <p:sp>
        <p:nvSpPr>
          <p:cNvPr id="4" name="文本框 3">
            <a:extLst>
              <a:ext uri="{FF2B5EF4-FFF2-40B4-BE49-F238E27FC236}">
                <a16:creationId xmlns:a16="http://schemas.microsoft.com/office/drawing/2014/main" id="{4DDABD57-CE60-4ACA-877C-CC82D04775A1}"/>
              </a:ext>
            </a:extLst>
          </p:cNvPr>
          <p:cNvSpPr txBox="1"/>
          <p:nvPr/>
        </p:nvSpPr>
        <p:spPr>
          <a:xfrm>
            <a:off x="2881237" y="76233"/>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2 </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不能等到机器环了才去修理</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5107" name="Oval 3">
            <a:extLst>
              <a:ext uri="{FF2B5EF4-FFF2-40B4-BE49-F238E27FC236}">
                <a16:creationId xmlns:a16="http://schemas.microsoft.com/office/drawing/2014/main" id="{EB87E221-FE87-4FA9-9EF0-3D6AF5411621}"/>
              </a:ext>
            </a:extLst>
          </p:cNvPr>
          <p:cNvSpPr>
            <a:spLocks noChangeArrowheads="1"/>
          </p:cNvSpPr>
          <p:nvPr/>
        </p:nvSpPr>
        <p:spPr bwMode="auto">
          <a:xfrm>
            <a:off x="1912068" y="1296368"/>
            <a:ext cx="1938338" cy="1663700"/>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生产中的</a:t>
            </a:r>
          </a:p>
          <a:p>
            <a:pPr algn="ctr" eaLnBrk="1" hangingPunct="1">
              <a:lnSpc>
                <a:spcPct val="120000"/>
              </a:lnSpc>
              <a:defRPr/>
            </a:pPr>
            <a:r>
              <a:rPr lang="zh-TW" altLang="en-US" sz="2000">
                <a:cs typeface="+mn-ea"/>
                <a:sym typeface="+mn-lt"/>
              </a:rPr>
              <a:t>机器、设备</a:t>
            </a:r>
          </a:p>
        </p:txBody>
      </p:sp>
      <p:sp>
        <p:nvSpPr>
          <p:cNvPr id="175108" name="Oval 4">
            <a:extLst>
              <a:ext uri="{FF2B5EF4-FFF2-40B4-BE49-F238E27FC236}">
                <a16:creationId xmlns:a16="http://schemas.microsoft.com/office/drawing/2014/main" id="{89803F22-D509-4175-8E54-0B931A948214}"/>
              </a:ext>
            </a:extLst>
          </p:cNvPr>
          <p:cNvSpPr>
            <a:spLocks noChangeArrowheads="1"/>
          </p:cNvSpPr>
          <p:nvPr/>
        </p:nvSpPr>
        <p:spPr bwMode="auto">
          <a:xfrm>
            <a:off x="12286381" y="1088406"/>
            <a:ext cx="1824037" cy="1663700"/>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事先采取</a:t>
            </a:r>
          </a:p>
          <a:p>
            <a:pPr algn="ctr" eaLnBrk="1" hangingPunct="1">
              <a:lnSpc>
                <a:spcPct val="120000"/>
              </a:lnSpc>
              <a:defRPr/>
            </a:pPr>
            <a:r>
              <a:rPr lang="zh-TW" altLang="en-US" sz="2000">
                <a:cs typeface="+mn-ea"/>
                <a:sym typeface="+mn-lt"/>
              </a:rPr>
              <a:t>预防措施</a:t>
            </a:r>
          </a:p>
        </p:txBody>
      </p:sp>
      <p:sp>
        <p:nvSpPr>
          <p:cNvPr id="175109" name="AutoShape 5">
            <a:extLst>
              <a:ext uri="{FF2B5EF4-FFF2-40B4-BE49-F238E27FC236}">
                <a16:creationId xmlns:a16="http://schemas.microsoft.com/office/drawing/2014/main" id="{75A0AC7F-32A5-45F8-B340-6ABE9F3B30C7}"/>
              </a:ext>
            </a:extLst>
          </p:cNvPr>
          <p:cNvSpPr>
            <a:spLocks noChangeArrowheads="1"/>
          </p:cNvSpPr>
          <p:nvPr/>
        </p:nvSpPr>
        <p:spPr bwMode="auto">
          <a:xfrm>
            <a:off x="1454868" y="3791918"/>
            <a:ext cx="3649663" cy="2705100"/>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维护、保养计划</a:t>
            </a:r>
          </a:p>
          <a:p>
            <a:pPr algn="ctr" eaLnBrk="1" hangingPunct="1">
              <a:lnSpc>
                <a:spcPct val="120000"/>
              </a:lnSpc>
              <a:defRPr/>
            </a:pPr>
            <a:r>
              <a:rPr lang="zh-TW" altLang="en-US" sz="2000">
                <a:cs typeface="+mn-ea"/>
                <a:sym typeface="+mn-lt"/>
              </a:rPr>
              <a:t>维护、保养规程</a:t>
            </a:r>
          </a:p>
          <a:p>
            <a:pPr algn="ctr" eaLnBrk="1" hangingPunct="1">
              <a:lnSpc>
                <a:spcPct val="120000"/>
              </a:lnSpc>
              <a:defRPr/>
            </a:pPr>
            <a:r>
              <a:rPr lang="zh-TW" altLang="en-US" sz="2000">
                <a:cs typeface="+mn-ea"/>
                <a:sym typeface="+mn-lt"/>
              </a:rPr>
              <a:t>责任人</a:t>
            </a:r>
          </a:p>
          <a:p>
            <a:pPr algn="ctr" eaLnBrk="1" hangingPunct="1">
              <a:lnSpc>
                <a:spcPct val="120000"/>
              </a:lnSpc>
              <a:defRPr/>
            </a:pPr>
            <a:r>
              <a:rPr lang="zh-TW" altLang="en-US" sz="2000">
                <a:cs typeface="+mn-ea"/>
                <a:sym typeface="+mn-lt"/>
              </a:rPr>
              <a:t>监督人</a:t>
            </a:r>
          </a:p>
          <a:p>
            <a:pPr algn="ctr" eaLnBrk="1" hangingPunct="1">
              <a:lnSpc>
                <a:spcPct val="120000"/>
              </a:lnSpc>
              <a:defRPr/>
            </a:pPr>
            <a:r>
              <a:rPr lang="zh-TW" altLang="en-US" sz="2000">
                <a:cs typeface="+mn-ea"/>
                <a:sym typeface="+mn-lt"/>
              </a:rPr>
              <a:t>处理措施</a:t>
            </a:r>
          </a:p>
          <a:p>
            <a:pPr algn="ctr" eaLnBrk="1" hangingPunct="1">
              <a:lnSpc>
                <a:spcPct val="120000"/>
              </a:lnSpc>
              <a:defRPr/>
            </a:pPr>
            <a:r>
              <a:rPr lang="zh-TW" altLang="en-US" sz="2000">
                <a:cs typeface="+mn-ea"/>
                <a:sym typeface="+mn-lt"/>
              </a:rPr>
              <a:t>效果验证和评价 </a:t>
            </a:r>
          </a:p>
        </p:txBody>
      </p:sp>
      <p:sp>
        <p:nvSpPr>
          <p:cNvPr id="175110" name="AutoShape 6">
            <a:extLst>
              <a:ext uri="{FF2B5EF4-FFF2-40B4-BE49-F238E27FC236}">
                <a16:creationId xmlns:a16="http://schemas.microsoft.com/office/drawing/2014/main" id="{1FC7A234-3173-4777-BD57-D62B2E8F10AE}"/>
              </a:ext>
            </a:extLst>
          </p:cNvPr>
          <p:cNvSpPr>
            <a:spLocks noChangeArrowheads="1"/>
          </p:cNvSpPr>
          <p:nvPr/>
        </p:nvSpPr>
        <p:spPr bwMode="auto">
          <a:xfrm>
            <a:off x="5445843" y="6912943"/>
            <a:ext cx="4675188" cy="2184400"/>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文件化的规定出来</a:t>
            </a:r>
          </a:p>
          <a:p>
            <a:pPr algn="ctr" eaLnBrk="1" hangingPunct="1">
              <a:lnSpc>
                <a:spcPct val="120000"/>
              </a:lnSpc>
              <a:defRPr/>
            </a:pPr>
            <a:r>
              <a:rPr lang="zh-TW" altLang="en-US" sz="2000">
                <a:cs typeface="+mn-ea"/>
                <a:sym typeface="+mn-lt"/>
              </a:rPr>
              <a:t>制度化的执行下去</a:t>
            </a:r>
          </a:p>
          <a:p>
            <a:pPr algn="ctr" eaLnBrk="1" hangingPunct="1">
              <a:lnSpc>
                <a:spcPct val="120000"/>
              </a:lnSpc>
              <a:defRPr/>
            </a:pPr>
            <a:r>
              <a:rPr lang="zh-TW" altLang="en-US" sz="2000">
                <a:cs typeface="+mn-ea"/>
                <a:sym typeface="+mn-lt"/>
              </a:rPr>
              <a:t>全面落实岗位责任制</a:t>
            </a:r>
          </a:p>
          <a:p>
            <a:pPr algn="ctr" eaLnBrk="1" hangingPunct="1">
              <a:lnSpc>
                <a:spcPct val="120000"/>
              </a:lnSpc>
              <a:defRPr/>
            </a:pPr>
            <a:r>
              <a:rPr lang="zh-TW" altLang="en-US" sz="2000">
                <a:cs typeface="+mn-ea"/>
                <a:sym typeface="+mn-lt"/>
              </a:rPr>
              <a:t>确保</a:t>
            </a:r>
            <a:r>
              <a:rPr lang="en-US" altLang="zh-TW" sz="2000">
                <a:cs typeface="+mn-ea"/>
                <a:sym typeface="+mn-lt"/>
              </a:rPr>
              <a:t>ME</a:t>
            </a:r>
            <a:r>
              <a:rPr lang="zh-TW" altLang="en-US" sz="2000">
                <a:cs typeface="+mn-ea"/>
                <a:sym typeface="+mn-lt"/>
              </a:rPr>
              <a:t>效果</a:t>
            </a:r>
          </a:p>
        </p:txBody>
      </p:sp>
      <p:sp>
        <p:nvSpPr>
          <p:cNvPr id="175111" name="AutoShape 8">
            <a:extLst>
              <a:ext uri="{FF2B5EF4-FFF2-40B4-BE49-F238E27FC236}">
                <a16:creationId xmlns:a16="http://schemas.microsoft.com/office/drawing/2014/main" id="{5A15278B-C8F5-4866-A371-CF7098E7D1C3}"/>
              </a:ext>
            </a:extLst>
          </p:cNvPr>
          <p:cNvSpPr>
            <a:spLocks noChangeArrowheads="1"/>
          </p:cNvSpPr>
          <p:nvPr/>
        </p:nvSpPr>
        <p:spPr bwMode="auto">
          <a:xfrm>
            <a:off x="5674443" y="1712293"/>
            <a:ext cx="5243513" cy="623888"/>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制造过程中运转正常 </a:t>
            </a:r>
          </a:p>
        </p:txBody>
      </p:sp>
      <p:sp>
        <p:nvSpPr>
          <p:cNvPr id="175112" name="AutoShape 9">
            <a:extLst>
              <a:ext uri="{FF2B5EF4-FFF2-40B4-BE49-F238E27FC236}">
                <a16:creationId xmlns:a16="http://schemas.microsoft.com/office/drawing/2014/main" id="{D306C937-60B3-4AF8-8E1F-1FB6C03C7101}"/>
              </a:ext>
            </a:extLst>
          </p:cNvPr>
          <p:cNvSpPr>
            <a:spLocks noChangeArrowheads="1"/>
          </p:cNvSpPr>
          <p:nvPr/>
        </p:nvSpPr>
        <p:spPr bwMode="auto">
          <a:xfrm>
            <a:off x="6699968" y="3688731"/>
            <a:ext cx="2393950" cy="1871662"/>
          </a:xfrm>
          <a:prstGeom prst="irregularSeal1">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履行</a:t>
            </a:r>
          </a:p>
        </p:txBody>
      </p:sp>
      <p:sp>
        <p:nvSpPr>
          <p:cNvPr id="175113" name="AutoShape 10">
            <a:extLst>
              <a:ext uri="{FF2B5EF4-FFF2-40B4-BE49-F238E27FC236}">
                <a16:creationId xmlns:a16="http://schemas.microsoft.com/office/drawing/2014/main" id="{9528FEB7-5CC9-48C8-BEE2-9FD9101B5F98}"/>
              </a:ext>
            </a:extLst>
          </p:cNvPr>
          <p:cNvSpPr>
            <a:spLocks noChangeArrowheads="1"/>
          </p:cNvSpPr>
          <p:nvPr/>
        </p:nvSpPr>
        <p:spPr bwMode="auto">
          <a:xfrm>
            <a:off x="10917956" y="3688731"/>
            <a:ext cx="3648075" cy="2808287"/>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维护、保养实施记录</a:t>
            </a:r>
          </a:p>
          <a:p>
            <a:pPr algn="ctr" eaLnBrk="1" hangingPunct="1">
              <a:lnSpc>
                <a:spcPct val="120000"/>
              </a:lnSpc>
              <a:defRPr/>
            </a:pPr>
            <a:r>
              <a:rPr lang="zh-TW" altLang="en-US" sz="2000">
                <a:cs typeface="+mn-ea"/>
                <a:sym typeface="+mn-lt"/>
              </a:rPr>
              <a:t>维护、保养规程执行</a:t>
            </a:r>
          </a:p>
          <a:p>
            <a:pPr algn="ctr" eaLnBrk="1" hangingPunct="1">
              <a:lnSpc>
                <a:spcPct val="120000"/>
              </a:lnSpc>
              <a:defRPr/>
            </a:pPr>
            <a:r>
              <a:rPr lang="zh-TW" altLang="en-US" sz="2000">
                <a:cs typeface="+mn-ea"/>
                <a:sym typeface="+mn-lt"/>
              </a:rPr>
              <a:t>责任人签 各</a:t>
            </a:r>
          </a:p>
          <a:p>
            <a:pPr algn="ctr" eaLnBrk="1" hangingPunct="1">
              <a:lnSpc>
                <a:spcPct val="120000"/>
              </a:lnSpc>
              <a:defRPr/>
            </a:pPr>
            <a:r>
              <a:rPr lang="zh-TW" altLang="en-US" sz="2000">
                <a:cs typeface="+mn-ea"/>
                <a:sym typeface="+mn-lt"/>
              </a:rPr>
              <a:t>监督人确认</a:t>
            </a:r>
          </a:p>
          <a:p>
            <a:pPr algn="ctr" eaLnBrk="1" hangingPunct="1">
              <a:lnSpc>
                <a:spcPct val="120000"/>
              </a:lnSpc>
              <a:defRPr/>
            </a:pPr>
            <a:r>
              <a:rPr lang="zh-TW" altLang="en-US" sz="2000">
                <a:cs typeface="+mn-ea"/>
                <a:sym typeface="+mn-lt"/>
              </a:rPr>
              <a:t>评价处理措施</a:t>
            </a:r>
          </a:p>
          <a:p>
            <a:pPr algn="ctr" eaLnBrk="1" hangingPunct="1">
              <a:lnSpc>
                <a:spcPct val="120000"/>
              </a:lnSpc>
              <a:defRPr/>
            </a:pPr>
            <a:r>
              <a:rPr lang="zh-TW" altLang="en-US" sz="2000">
                <a:cs typeface="+mn-ea"/>
                <a:sym typeface="+mn-lt"/>
              </a:rPr>
              <a:t>效果鉴定并写计划 </a:t>
            </a:r>
          </a:p>
        </p:txBody>
      </p:sp>
      <p:sp>
        <p:nvSpPr>
          <p:cNvPr id="175114" name="Line 11">
            <a:extLst>
              <a:ext uri="{FF2B5EF4-FFF2-40B4-BE49-F238E27FC236}">
                <a16:creationId xmlns:a16="http://schemas.microsoft.com/office/drawing/2014/main" id="{6F11523F-0AC3-4C13-8D34-1DE5A17354B1}"/>
              </a:ext>
            </a:extLst>
          </p:cNvPr>
          <p:cNvSpPr>
            <a:spLocks noChangeShapeType="1"/>
          </p:cNvSpPr>
          <p:nvPr/>
        </p:nvSpPr>
        <p:spPr bwMode="auto">
          <a:xfrm>
            <a:off x="2937593" y="2960068"/>
            <a:ext cx="0" cy="831850"/>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75115" name="Line 12">
            <a:extLst>
              <a:ext uri="{FF2B5EF4-FFF2-40B4-BE49-F238E27FC236}">
                <a16:creationId xmlns:a16="http://schemas.microsoft.com/office/drawing/2014/main" id="{F3CAC606-2084-4B46-A8D3-FFB0E7D83E5E}"/>
              </a:ext>
            </a:extLst>
          </p:cNvPr>
          <p:cNvSpPr>
            <a:spLocks noChangeShapeType="1"/>
          </p:cNvSpPr>
          <p:nvPr/>
        </p:nvSpPr>
        <p:spPr bwMode="auto">
          <a:xfrm>
            <a:off x="3850406" y="2128218"/>
            <a:ext cx="1824037" cy="0"/>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75116" name="Line 13">
            <a:extLst>
              <a:ext uri="{FF2B5EF4-FFF2-40B4-BE49-F238E27FC236}">
                <a16:creationId xmlns:a16="http://schemas.microsoft.com/office/drawing/2014/main" id="{3E374A2D-D70C-4A82-8EA4-A8132E910F4F}"/>
              </a:ext>
            </a:extLst>
          </p:cNvPr>
          <p:cNvSpPr>
            <a:spLocks noChangeShapeType="1"/>
          </p:cNvSpPr>
          <p:nvPr/>
        </p:nvSpPr>
        <p:spPr bwMode="auto">
          <a:xfrm flipH="1">
            <a:off x="10917956" y="2023443"/>
            <a:ext cx="1368425" cy="0"/>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75117" name="Line 14">
            <a:extLst>
              <a:ext uri="{FF2B5EF4-FFF2-40B4-BE49-F238E27FC236}">
                <a16:creationId xmlns:a16="http://schemas.microsoft.com/office/drawing/2014/main" id="{3A70CB4F-4099-45F6-8AF0-35EBDABFA78F}"/>
              </a:ext>
            </a:extLst>
          </p:cNvPr>
          <p:cNvSpPr>
            <a:spLocks noChangeShapeType="1"/>
          </p:cNvSpPr>
          <p:nvPr/>
        </p:nvSpPr>
        <p:spPr bwMode="auto">
          <a:xfrm>
            <a:off x="13199193" y="2752106"/>
            <a:ext cx="0" cy="936625"/>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75118" name="Line 15">
            <a:extLst>
              <a:ext uri="{FF2B5EF4-FFF2-40B4-BE49-F238E27FC236}">
                <a16:creationId xmlns:a16="http://schemas.microsoft.com/office/drawing/2014/main" id="{8F3B0144-0F78-430E-8C92-3B0DABF79799}"/>
              </a:ext>
            </a:extLst>
          </p:cNvPr>
          <p:cNvSpPr>
            <a:spLocks noChangeShapeType="1"/>
          </p:cNvSpPr>
          <p:nvPr/>
        </p:nvSpPr>
        <p:spPr bwMode="auto">
          <a:xfrm>
            <a:off x="5104531" y="4936506"/>
            <a:ext cx="1824037" cy="0"/>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75119" name="Line 16">
            <a:extLst>
              <a:ext uri="{FF2B5EF4-FFF2-40B4-BE49-F238E27FC236}">
                <a16:creationId xmlns:a16="http://schemas.microsoft.com/office/drawing/2014/main" id="{6E390824-DCE6-4020-881B-F9E3FC53AB90}"/>
              </a:ext>
            </a:extLst>
          </p:cNvPr>
          <p:cNvSpPr>
            <a:spLocks noChangeShapeType="1"/>
          </p:cNvSpPr>
          <p:nvPr/>
        </p:nvSpPr>
        <p:spPr bwMode="auto">
          <a:xfrm flipV="1">
            <a:off x="7839793" y="2336181"/>
            <a:ext cx="0" cy="1768475"/>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75120" name="Line 17">
            <a:extLst>
              <a:ext uri="{FF2B5EF4-FFF2-40B4-BE49-F238E27FC236}">
                <a16:creationId xmlns:a16="http://schemas.microsoft.com/office/drawing/2014/main" id="{F4DA69D8-7A46-4718-869B-5B4BED10F009}"/>
              </a:ext>
            </a:extLst>
          </p:cNvPr>
          <p:cNvSpPr>
            <a:spLocks noChangeShapeType="1"/>
          </p:cNvSpPr>
          <p:nvPr/>
        </p:nvSpPr>
        <p:spPr bwMode="auto">
          <a:xfrm>
            <a:off x="7839793" y="5041281"/>
            <a:ext cx="0" cy="1871662"/>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75121" name="Line 18">
            <a:extLst>
              <a:ext uri="{FF2B5EF4-FFF2-40B4-BE49-F238E27FC236}">
                <a16:creationId xmlns:a16="http://schemas.microsoft.com/office/drawing/2014/main" id="{D747871D-3FD1-4772-8EDB-A68480C4B793}"/>
              </a:ext>
            </a:extLst>
          </p:cNvPr>
          <p:cNvSpPr>
            <a:spLocks noChangeShapeType="1"/>
          </p:cNvSpPr>
          <p:nvPr/>
        </p:nvSpPr>
        <p:spPr bwMode="auto">
          <a:xfrm flipH="1">
            <a:off x="8979618" y="4831731"/>
            <a:ext cx="1938338" cy="0"/>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9" name="文本框 18">
            <a:extLst>
              <a:ext uri="{FF2B5EF4-FFF2-40B4-BE49-F238E27FC236}">
                <a16:creationId xmlns:a16="http://schemas.microsoft.com/office/drawing/2014/main" id="{498FAE55-B326-4B77-B1F0-3110FA28A1CF}"/>
              </a:ext>
            </a:extLst>
          </p:cNvPr>
          <p:cNvSpPr txBox="1"/>
          <p:nvPr/>
        </p:nvSpPr>
        <p:spPr>
          <a:xfrm>
            <a:off x="2881237" y="76233"/>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确保机器在生产中不坏的方法：</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9"/>
                                        </p:tgtEl>
                                        <p:attrNameLst>
                                          <p:attrName>style.visibility</p:attrName>
                                        </p:attrNameLst>
                                      </p:cBhvr>
                                      <p:to>
                                        <p:strVal val="visible"/>
                                      </p:to>
                                    </p:set>
                                    <p:anim calcmode="lin" valueType="num">
                                      <p:cBhvr>
                                        <p:cTn id="7" dur="500" fill="hold"/>
                                        <p:tgtEl>
                                          <p:spTgt spid="19"/>
                                        </p:tgtEl>
                                        <p:attrNameLst>
                                          <p:attrName>ppt_w</p:attrName>
                                        </p:attrNameLst>
                                      </p:cBhvr>
                                      <p:tavLst>
                                        <p:tav tm="0">
                                          <p:val>
                                            <p:fltVal val="0"/>
                                          </p:val>
                                        </p:tav>
                                        <p:tav tm="100000">
                                          <p:val>
                                            <p:strVal val="#ppt_w"/>
                                          </p:val>
                                        </p:tav>
                                      </p:tavLst>
                                    </p:anim>
                                    <p:anim calcmode="lin" valueType="num">
                                      <p:cBhvr>
                                        <p:cTn id="8" dur="500" fill="hold"/>
                                        <p:tgtEl>
                                          <p:spTgt spid="1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6370" name="Text Box 2">
            <a:extLst>
              <a:ext uri="{FF2B5EF4-FFF2-40B4-BE49-F238E27FC236}">
                <a16:creationId xmlns:a16="http://schemas.microsoft.com/office/drawing/2014/main" id="{0FDADF0F-C230-4820-8E03-5975896F93C2}"/>
              </a:ext>
            </a:extLst>
          </p:cNvPr>
          <p:cNvSpPr txBox="1">
            <a:spLocks noChangeArrowheads="1"/>
          </p:cNvSpPr>
          <p:nvPr/>
        </p:nvSpPr>
        <p:spPr bwMode="auto">
          <a:xfrm>
            <a:off x="976859" y="1584400"/>
            <a:ext cx="5184924" cy="6010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2.1.1</a:t>
            </a:r>
            <a:r>
              <a:rPr lang="zh-TW" altLang="en-US" sz="2000" dirty="0">
                <a:latin typeface="+mn-lt"/>
                <a:ea typeface="+mn-ea"/>
                <a:cs typeface="+mn-ea"/>
                <a:sym typeface="+mn-lt"/>
              </a:rPr>
              <a:t>建立预防保养计划的依据</a:t>
            </a:r>
          </a:p>
          <a:p>
            <a:pPr eaLnBrk="1" hangingPunct="1">
              <a:lnSpc>
                <a:spcPct val="120000"/>
              </a:lnSpc>
              <a:defRPr/>
            </a:pPr>
            <a:r>
              <a:rPr lang="zh-TW" altLang="en-US" sz="2000" dirty="0">
                <a:latin typeface="+mn-lt"/>
                <a:ea typeface="+mn-ea"/>
                <a:cs typeface="+mn-ea"/>
                <a:sym typeface="+mn-lt"/>
              </a:rPr>
              <a:t>    不同的机器有不同的特性和要求</a:t>
            </a:r>
            <a:r>
              <a:rPr lang="en-US" altLang="zh-TW" sz="2000" dirty="0">
                <a:latin typeface="+mn-lt"/>
                <a:ea typeface="+mn-ea"/>
                <a:cs typeface="+mn-ea"/>
                <a:sym typeface="+mn-lt"/>
              </a:rPr>
              <a:t>,</a:t>
            </a:r>
            <a:r>
              <a:rPr lang="zh-TW" altLang="en-US" sz="2000" dirty="0">
                <a:latin typeface="+mn-lt"/>
                <a:ea typeface="+mn-ea"/>
                <a:cs typeface="+mn-ea"/>
                <a:sym typeface="+mn-lt"/>
              </a:rPr>
              <a:t>因此</a:t>
            </a:r>
            <a:r>
              <a:rPr lang="en-US" altLang="zh-TW" sz="2000" dirty="0">
                <a:latin typeface="+mn-lt"/>
                <a:ea typeface="+mn-ea"/>
                <a:cs typeface="+mn-ea"/>
                <a:sym typeface="+mn-lt"/>
              </a:rPr>
              <a:t>,</a:t>
            </a:r>
            <a:r>
              <a:rPr lang="zh-TW" altLang="en-US" sz="2000" dirty="0">
                <a:latin typeface="+mn-lt"/>
                <a:ea typeface="+mn-ea"/>
                <a:cs typeface="+mn-ea"/>
                <a:sym typeface="+mn-lt"/>
              </a:rPr>
              <a:t>建立预防保养计划时要充分地考虑机器的实际运转需要以及相关数据说明</a:t>
            </a:r>
            <a:r>
              <a:rPr lang="en-US" altLang="zh-TW" sz="2000" dirty="0">
                <a:latin typeface="+mn-lt"/>
                <a:ea typeface="+mn-ea"/>
                <a:cs typeface="+mn-ea"/>
                <a:sym typeface="+mn-lt"/>
              </a:rPr>
              <a:t>,</a:t>
            </a:r>
            <a:r>
              <a:rPr lang="zh-TW" altLang="en-US" sz="2000" dirty="0">
                <a:latin typeface="+mn-lt"/>
                <a:ea typeface="+mn-ea"/>
                <a:cs typeface="+mn-ea"/>
                <a:sym typeface="+mn-lt"/>
              </a:rPr>
              <a:t>然后立项</a:t>
            </a:r>
            <a:r>
              <a:rPr lang="en-US" altLang="zh-TW" sz="2000" dirty="0">
                <a:latin typeface="+mn-lt"/>
                <a:ea typeface="+mn-ea"/>
                <a:cs typeface="+mn-ea"/>
                <a:sym typeface="+mn-lt"/>
              </a:rPr>
              <a:t>,</a:t>
            </a:r>
            <a:r>
              <a:rPr lang="zh-TW" altLang="en-US" sz="2000" dirty="0">
                <a:latin typeface="+mn-lt"/>
                <a:ea typeface="+mn-ea"/>
                <a:cs typeface="+mn-ea"/>
                <a:sym typeface="+mn-lt"/>
              </a:rPr>
              <a:t>这些依据主要包括</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机器的原始说明书</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机器使用过程中建立的规定性文件</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操作规程</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损耗材料的要求</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有关国家标准或其他规定等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2.1.2</a:t>
            </a:r>
            <a:r>
              <a:rPr lang="zh-TW" altLang="en-US" sz="2000" dirty="0">
                <a:latin typeface="+mn-lt"/>
                <a:ea typeface="+mn-ea"/>
                <a:cs typeface="+mn-ea"/>
                <a:sym typeface="+mn-lt"/>
              </a:rPr>
              <a:t>预防保养计划的类别</a:t>
            </a:r>
          </a:p>
          <a:p>
            <a:pPr eaLnBrk="1" hangingPunct="1">
              <a:lnSpc>
                <a:spcPct val="120000"/>
              </a:lnSpc>
              <a:buFont typeface="Wingdings" panose="05000000000000000000" pitchFamily="2" charset="2"/>
              <a:buNone/>
              <a:defRPr/>
            </a:pPr>
            <a:r>
              <a:rPr lang="zh-TW" altLang="en-US" sz="2000" dirty="0">
                <a:latin typeface="+mn-lt"/>
                <a:ea typeface="+mn-ea"/>
                <a:cs typeface="+mn-ea"/>
                <a:sym typeface="+mn-lt"/>
              </a:rPr>
              <a:t>   预防保养计划一般包括了维护和检验等一些有必要与保养同时进行的项目</a:t>
            </a:r>
            <a:r>
              <a:rPr lang="en-US" altLang="zh-TW" sz="2000" dirty="0">
                <a:latin typeface="+mn-lt"/>
                <a:ea typeface="+mn-ea"/>
                <a:cs typeface="+mn-ea"/>
                <a:sym typeface="+mn-lt"/>
              </a:rPr>
              <a:t>,</a:t>
            </a:r>
            <a:r>
              <a:rPr lang="zh-TW" altLang="en-US" sz="2000" dirty="0">
                <a:latin typeface="+mn-lt"/>
                <a:ea typeface="+mn-ea"/>
                <a:cs typeface="+mn-ea"/>
                <a:sym typeface="+mn-lt"/>
              </a:rPr>
              <a:t>这些项目有的是日常进行的</a:t>
            </a:r>
            <a:r>
              <a:rPr lang="en-US" altLang="zh-TW" sz="2000" dirty="0">
                <a:latin typeface="+mn-lt"/>
                <a:ea typeface="+mn-ea"/>
                <a:cs typeface="+mn-ea"/>
                <a:sym typeface="+mn-lt"/>
              </a:rPr>
              <a:t>,</a:t>
            </a:r>
            <a:r>
              <a:rPr lang="zh-TW" altLang="en-US" sz="2000" dirty="0">
                <a:latin typeface="+mn-lt"/>
                <a:ea typeface="+mn-ea"/>
                <a:cs typeface="+mn-ea"/>
                <a:sym typeface="+mn-lt"/>
              </a:rPr>
              <a:t>有的是定期进行的</a:t>
            </a:r>
            <a:r>
              <a:rPr lang="en-US" altLang="zh-TW" sz="2000" dirty="0">
                <a:latin typeface="+mn-lt"/>
                <a:ea typeface="+mn-ea"/>
                <a:cs typeface="+mn-ea"/>
                <a:sym typeface="+mn-lt"/>
              </a:rPr>
              <a:t>.</a:t>
            </a:r>
            <a:r>
              <a:rPr lang="zh-TW" altLang="en-US" sz="2000" dirty="0">
                <a:latin typeface="+mn-lt"/>
                <a:ea typeface="+mn-ea"/>
                <a:cs typeface="+mn-ea"/>
                <a:sym typeface="+mn-lt"/>
              </a:rPr>
              <a:t>通常把日常实施的保养又叫点检</a:t>
            </a:r>
            <a:r>
              <a:rPr lang="en-US" altLang="zh-TW" sz="2000" dirty="0">
                <a:latin typeface="+mn-lt"/>
                <a:ea typeface="+mn-ea"/>
                <a:cs typeface="+mn-ea"/>
                <a:sym typeface="+mn-lt"/>
              </a:rPr>
              <a:t>,</a:t>
            </a:r>
            <a:r>
              <a:rPr lang="zh-TW" altLang="en-US" sz="2000" dirty="0">
                <a:latin typeface="+mn-lt"/>
                <a:ea typeface="+mn-ea"/>
                <a:cs typeface="+mn-ea"/>
                <a:sym typeface="+mn-lt"/>
              </a:rPr>
              <a:t>其实点检也是预防保养的一个类别</a:t>
            </a:r>
            <a:r>
              <a:rPr lang="en-US" altLang="zh-TW" sz="2000" dirty="0">
                <a:latin typeface="+mn-lt"/>
                <a:ea typeface="+mn-ea"/>
                <a:cs typeface="+mn-ea"/>
                <a:sym typeface="+mn-lt"/>
              </a:rPr>
              <a:t>,</a:t>
            </a:r>
            <a:r>
              <a:rPr lang="zh-TW" altLang="en-US" sz="2000" dirty="0">
                <a:latin typeface="+mn-lt"/>
                <a:ea typeface="+mn-ea"/>
                <a:cs typeface="+mn-ea"/>
                <a:sym typeface="+mn-lt"/>
              </a:rPr>
              <a:t>只不过</a:t>
            </a:r>
          </a:p>
        </p:txBody>
      </p:sp>
      <p:sp>
        <p:nvSpPr>
          <p:cNvPr id="3" name="文本框 2">
            <a:extLst>
              <a:ext uri="{FF2B5EF4-FFF2-40B4-BE49-F238E27FC236}">
                <a16:creationId xmlns:a16="http://schemas.microsoft.com/office/drawing/2014/main" id="{E0A31FF4-BF39-4045-8C37-0D9D142FF72D}"/>
              </a:ext>
            </a:extLst>
          </p:cNvPr>
          <p:cNvSpPr txBox="1"/>
          <p:nvPr/>
        </p:nvSpPr>
        <p:spPr>
          <a:xfrm>
            <a:off x="2881237" y="76233"/>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2.1</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怎样建立预防保养计划：</a:t>
            </a:r>
          </a:p>
        </p:txBody>
      </p:sp>
      <p:sp>
        <p:nvSpPr>
          <p:cNvPr id="4" name="Text Box 2">
            <a:extLst>
              <a:ext uri="{FF2B5EF4-FFF2-40B4-BE49-F238E27FC236}">
                <a16:creationId xmlns:a16="http://schemas.microsoft.com/office/drawing/2014/main" id="{B6680EF7-F423-4F8F-ACCD-ECBE280DCA64}"/>
              </a:ext>
            </a:extLst>
          </p:cNvPr>
          <p:cNvSpPr txBox="1">
            <a:spLocks noChangeArrowheads="1"/>
          </p:cNvSpPr>
          <p:nvPr/>
        </p:nvSpPr>
        <p:spPr bwMode="auto">
          <a:xfrm>
            <a:off x="7385571" y="1944440"/>
            <a:ext cx="8640737" cy="4902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dirty="0">
                <a:latin typeface="+mn-lt"/>
                <a:ea typeface="+mn-ea"/>
                <a:cs typeface="+mn-ea"/>
                <a:sym typeface="+mn-lt"/>
              </a:rPr>
              <a:t>是每天进行罢了</a:t>
            </a:r>
            <a:r>
              <a:rPr lang="en-US" altLang="zh-TW" sz="2000" dirty="0">
                <a:latin typeface="+mn-lt"/>
                <a:ea typeface="+mn-ea"/>
                <a:cs typeface="+mn-ea"/>
                <a:sym typeface="+mn-lt"/>
              </a:rPr>
              <a:t>.</a:t>
            </a:r>
            <a:r>
              <a:rPr lang="zh-TW" altLang="en-US" sz="2000" dirty="0">
                <a:latin typeface="+mn-lt"/>
                <a:ea typeface="+mn-ea"/>
                <a:cs typeface="+mn-ea"/>
                <a:sym typeface="+mn-lt"/>
              </a:rPr>
              <a:t>常见的类别如下</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周计划</a:t>
            </a:r>
            <a:r>
              <a:rPr lang="en-US" altLang="zh-TW" sz="2000" dirty="0">
                <a:latin typeface="+mn-lt"/>
                <a:ea typeface="+mn-ea"/>
                <a:cs typeface="+mn-ea"/>
                <a:sym typeface="+mn-lt"/>
              </a:rPr>
              <a:t>:</a:t>
            </a:r>
            <a:r>
              <a:rPr lang="zh-TW" altLang="en-US" sz="2000" dirty="0">
                <a:latin typeface="+mn-lt"/>
                <a:ea typeface="+mn-ea"/>
                <a:cs typeface="+mn-ea"/>
                <a:sym typeface="+mn-lt"/>
              </a:rPr>
              <a:t>机器转中每周所要事先保养</a:t>
            </a:r>
            <a:r>
              <a:rPr lang="en-US" altLang="zh-TW" sz="2000" dirty="0">
                <a:latin typeface="+mn-lt"/>
                <a:ea typeface="+mn-ea"/>
                <a:cs typeface="+mn-ea"/>
                <a:sym typeface="+mn-lt"/>
              </a:rPr>
              <a:t>,</a:t>
            </a:r>
            <a:r>
              <a:rPr lang="zh-TW" altLang="en-US" sz="2000" dirty="0">
                <a:latin typeface="+mn-lt"/>
                <a:ea typeface="+mn-ea"/>
                <a:cs typeface="+mn-ea"/>
                <a:sym typeface="+mn-lt"/>
              </a:rPr>
              <a:t>检查的频发类事项</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月计划</a:t>
            </a:r>
            <a:r>
              <a:rPr lang="en-US" altLang="zh-TW" sz="2000" dirty="0">
                <a:latin typeface="+mn-lt"/>
                <a:ea typeface="+mn-ea"/>
                <a:cs typeface="+mn-ea"/>
                <a:sym typeface="+mn-lt"/>
              </a:rPr>
              <a:t>:</a:t>
            </a:r>
            <a:r>
              <a:rPr lang="zh-TW" altLang="en-US" sz="2000" dirty="0">
                <a:latin typeface="+mn-lt"/>
                <a:ea typeface="+mn-ea"/>
                <a:cs typeface="+mn-ea"/>
                <a:sym typeface="+mn-lt"/>
              </a:rPr>
              <a:t>机器转中每月所要事先保养</a:t>
            </a:r>
            <a:r>
              <a:rPr lang="en-US" altLang="zh-TW" sz="2000" dirty="0">
                <a:latin typeface="+mn-lt"/>
                <a:ea typeface="+mn-ea"/>
                <a:cs typeface="+mn-ea"/>
                <a:sym typeface="+mn-lt"/>
              </a:rPr>
              <a:t>,</a:t>
            </a:r>
            <a:r>
              <a:rPr lang="zh-TW" altLang="en-US" sz="2000" dirty="0">
                <a:latin typeface="+mn-lt"/>
                <a:ea typeface="+mn-ea"/>
                <a:cs typeface="+mn-ea"/>
                <a:sym typeface="+mn-lt"/>
              </a:rPr>
              <a:t>检查的阶段性事项</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季计划</a:t>
            </a:r>
            <a:r>
              <a:rPr lang="en-US" altLang="zh-TW" sz="2000" dirty="0">
                <a:latin typeface="+mn-lt"/>
                <a:ea typeface="+mn-ea"/>
                <a:cs typeface="+mn-ea"/>
                <a:sym typeface="+mn-lt"/>
              </a:rPr>
              <a:t>:</a:t>
            </a:r>
            <a:r>
              <a:rPr lang="zh-TW" altLang="en-US" sz="2000" dirty="0">
                <a:latin typeface="+mn-lt"/>
                <a:ea typeface="+mn-ea"/>
                <a:cs typeface="+mn-ea"/>
                <a:sym typeface="+mn-lt"/>
              </a:rPr>
              <a:t>机器转中每季度所要事先保养</a:t>
            </a:r>
            <a:r>
              <a:rPr lang="en-US" altLang="zh-TW" sz="2000" dirty="0">
                <a:latin typeface="+mn-lt"/>
                <a:ea typeface="+mn-ea"/>
                <a:cs typeface="+mn-ea"/>
                <a:sym typeface="+mn-lt"/>
              </a:rPr>
              <a:t>,</a:t>
            </a:r>
            <a:r>
              <a:rPr lang="zh-TW" altLang="en-US" sz="2000" dirty="0">
                <a:latin typeface="+mn-lt"/>
                <a:ea typeface="+mn-ea"/>
                <a:cs typeface="+mn-ea"/>
                <a:sym typeface="+mn-lt"/>
              </a:rPr>
              <a:t>检查的特殊性事项</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年计划</a:t>
            </a:r>
            <a:r>
              <a:rPr lang="en-US" altLang="zh-TW" sz="2000" dirty="0">
                <a:latin typeface="+mn-lt"/>
                <a:ea typeface="+mn-ea"/>
                <a:cs typeface="+mn-ea"/>
                <a:sym typeface="+mn-lt"/>
              </a:rPr>
              <a:t>:</a:t>
            </a:r>
            <a:r>
              <a:rPr lang="zh-TW" altLang="en-US" sz="2000" dirty="0">
                <a:latin typeface="+mn-lt"/>
                <a:ea typeface="+mn-ea"/>
                <a:cs typeface="+mn-ea"/>
                <a:sym typeface="+mn-lt"/>
              </a:rPr>
              <a:t>机器转中每年所要事先保养</a:t>
            </a:r>
            <a:r>
              <a:rPr lang="en-US" altLang="zh-TW" sz="2000" dirty="0">
                <a:latin typeface="+mn-lt"/>
                <a:ea typeface="+mn-ea"/>
                <a:cs typeface="+mn-ea"/>
                <a:sym typeface="+mn-lt"/>
              </a:rPr>
              <a:t>,</a:t>
            </a:r>
            <a:r>
              <a:rPr lang="zh-TW" altLang="en-US" sz="2000" dirty="0">
                <a:latin typeface="+mn-lt"/>
                <a:ea typeface="+mn-ea"/>
                <a:cs typeface="+mn-ea"/>
                <a:sym typeface="+mn-lt"/>
              </a:rPr>
              <a:t>检查的全面事项</a:t>
            </a:r>
            <a:r>
              <a:rPr lang="en-US" altLang="zh-TW" sz="2000" dirty="0">
                <a:latin typeface="+mn-lt"/>
                <a:ea typeface="+mn-ea"/>
                <a:cs typeface="+mn-ea"/>
                <a:sym typeface="+mn-lt"/>
              </a:rPr>
              <a:t>,</a:t>
            </a:r>
            <a:r>
              <a:rPr lang="zh-TW" altLang="en-US" sz="2000" dirty="0">
                <a:latin typeface="+mn-lt"/>
                <a:ea typeface="+mn-ea"/>
                <a:cs typeface="+mn-ea"/>
                <a:sym typeface="+mn-lt"/>
              </a:rPr>
              <a:t>属于大检</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定时计划</a:t>
            </a:r>
            <a:r>
              <a:rPr lang="en-US" altLang="zh-TW" sz="2000" dirty="0">
                <a:latin typeface="+mn-lt"/>
                <a:ea typeface="+mn-ea"/>
                <a:cs typeface="+mn-ea"/>
                <a:sym typeface="+mn-lt"/>
              </a:rPr>
              <a:t>:</a:t>
            </a:r>
            <a:r>
              <a:rPr lang="zh-TW" altLang="en-US" sz="2000" dirty="0">
                <a:latin typeface="+mn-lt"/>
                <a:ea typeface="+mn-ea"/>
                <a:cs typeface="+mn-ea"/>
                <a:sym typeface="+mn-lt"/>
              </a:rPr>
              <a:t>机器运转中需要按运转时间进行定期保养</a:t>
            </a:r>
            <a:r>
              <a:rPr lang="en-US" altLang="zh-TW" sz="2000" dirty="0">
                <a:latin typeface="+mn-lt"/>
                <a:ea typeface="+mn-ea"/>
                <a:cs typeface="+mn-ea"/>
                <a:sym typeface="+mn-lt"/>
              </a:rPr>
              <a:t>,</a:t>
            </a:r>
            <a:r>
              <a:rPr lang="zh-TW" altLang="en-US" sz="2000" dirty="0">
                <a:latin typeface="+mn-lt"/>
                <a:ea typeface="+mn-ea"/>
                <a:cs typeface="+mn-ea"/>
                <a:sym typeface="+mn-lt"/>
              </a:rPr>
              <a:t>检查的事项</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日计划</a:t>
            </a:r>
            <a:r>
              <a:rPr lang="en-US" altLang="zh-TW" sz="2000" dirty="0">
                <a:latin typeface="+mn-lt"/>
                <a:ea typeface="+mn-ea"/>
                <a:cs typeface="+mn-ea"/>
                <a:sym typeface="+mn-lt"/>
              </a:rPr>
              <a:t>:</a:t>
            </a:r>
            <a:r>
              <a:rPr lang="zh-TW" altLang="en-US" sz="2000" dirty="0">
                <a:latin typeface="+mn-lt"/>
                <a:ea typeface="+mn-ea"/>
                <a:cs typeface="+mn-ea"/>
                <a:sym typeface="+mn-lt"/>
              </a:rPr>
              <a:t>机器运转中每日必做的点检</a:t>
            </a:r>
            <a:r>
              <a:rPr lang="en-US" altLang="zh-TW" sz="2000" dirty="0">
                <a:latin typeface="+mn-lt"/>
                <a:ea typeface="+mn-ea"/>
                <a:cs typeface="+mn-ea"/>
                <a:sym typeface="+mn-lt"/>
              </a:rPr>
              <a:t>,</a:t>
            </a:r>
            <a:r>
              <a:rPr lang="zh-TW" altLang="en-US" sz="2000" dirty="0">
                <a:latin typeface="+mn-lt"/>
                <a:ea typeface="+mn-ea"/>
                <a:cs typeface="+mn-ea"/>
                <a:sym typeface="+mn-lt"/>
              </a:rPr>
              <a:t>清洁等常规保养</a:t>
            </a:r>
            <a:r>
              <a:rPr lang="en-US" altLang="zh-TW" sz="2000" dirty="0">
                <a:latin typeface="+mn-lt"/>
                <a:ea typeface="+mn-ea"/>
                <a:cs typeface="+mn-ea"/>
                <a:sym typeface="+mn-lt"/>
              </a:rPr>
              <a:t>,</a:t>
            </a:r>
            <a:r>
              <a:rPr lang="zh-TW" altLang="en-US" sz="2000" dirty="0">
                <a:latin typeface="+mn-lt"/>
                <a:ea typeface="+mn-ea"/>
                <a:cs typeface="+mn-ea"/>
                <a:sym typeface="+mn-lt"/>
              </a:rPr>
              <a:t>检查的事项</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旬计划</a:t>
            </a:r>
            <a:r>
              <a:rPr lang="en-US" altLang="zh-TW" sz="2000" dirty="0">
                <a:latin typeface="+mn-lt"/>
                <a:ea typeface="+mn-ea"/>
                <a:cs typeface="+mn-ea"/>
                <a:sym typeface="+mn-lt"/>
              </a:rPr>
              <a:t>:</a:t>
            </a:r>
            <a:r>
              <a:rPr lang="zh-TW" altLang="en-US" sz="2000" dirty="0">
                <a:latin typeface="+mn-lt"/>
                <a:ea typeface="+mn-ea"/>
                <a:cs typeface="+mn-ea"/>
                <a:sym typeface="+mn-lt"/>
              </a:rPr>
              <a:t>与周计划类似</a:t>
            </a:r>
            <a:r>
              <a:rPr lang="en-US" altLang="zh-TW" sz="2000" dirty="0">
                <a:latin typeface="+mn-lt"/>
                <a:ea typeface="+mn-ea"/>
                <a:cs typeface="+mn-ea"/>
                <a:sym typeface="+mn-lt"/>
              </a:rPr>
              <a:t>,</a:t>
            </a:r>
            <a:r>
              <a:rPr lang="zh-TW" altLang="en-US" sz="2000" dirty="0">
                <a:latin typeface="+mn-lt"/>
                <a:ea typeface="+mn-ea"/>
                <a:cs typeface="+mn-ea"/>
                <a:sym typeface="+mn-lt"/>
              </a:rPr>
              <a:t>只是时间较长一些</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半月计划</a:t>
            </a:r>
            <a:r>
              <a:rPr lang="en-US" altLang="zh-TW" sz="2000" dirty="0">
                <a:latin typeface="+mn-lt"/>
                <a:ea typeface="+mn-ea"/>
                <a:cs typeface="+mn-ea"/>
                <a:sym typeface="+mn-lt"/>
              </a:rPr>
              <a:t>:</a:t>
            </a:r>
            <a:r>
              <a:rPr lang="zh-TW" altLang="en-US" sz="2000" dirty="0">
                <a:latin typeface="+mn-lt"/>
                <a:ea typeface="+mn-ea"/>
                <a:cs typeface="+mn-ea"/>
                <a:sym typeface="+mn-lt"/>
              </a:rPr>
              <a:t>与周计划类似</a:t>
            </a:r>
            <a:r>
              <a:rPr lang="en-US" altLang="zh-TW" sz="2000" dirty="0">
                <a:latin typeface="+mn-lt"/>
                <a:ea typeface="+mn-ea"/>
                <a:cs typeface="+mn-ea"/>
                <a:sym typeface="+mn-lt"/>
              </a:rPr>
              <a:t>,</a:t>
            </a:r>
            <a:r>
              <a:rPr lang="zh-TW" altLang="en-US" sz="2000" dirty="0">
                <a:latin typeface="+mn-lt"/>
                <a:ea typeface="+mn-ea"/>
                <a:cs typeface="+mn-ea"/>
                <a:sym typeface="+mn-lt"/>
              </a:rPr>
              <a:t>只是时间较长一些</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半年计划</a:t>
            </a:r>
            <a:r>
              <a:rPr lang="en-US" altLang="zh-TW" sz="2000" dirty="0">
                <a:latin typeface="+mn-lt"/>
                <a:ea typeface="+mn-ea"/>
                <a:cs typeface="+mn-ea"/>
                <a:sym typeface="+mn-lt"/>
              </a:rPr>
              <a:t>:</a:t>
            </a:r>
            <a:r>
              <a:rPr lang="zh-TW" altLang="en-US" sz="2000" dirty="0">
                <a:latin typeface="+mn-lt"/>
                <a:ea typeface="+mn-ea"/>
                <a:cs typeface="+mn-ea"/>
                <a:sym typeface="+mn-lt"/>
              </a:rPr>
              <a:t>与季计划类似</a:t>
            </a:r>
            <a:r>
              <a:rPr lang="en-US" altLang="zh-TW" sz="2000" dirty="0">
                <a:latin typeface="+mn-lt"/>
                <a:ea typeface="+mn-ea"/>
                <a:cs typeface="+mn-ea"/>
                <a:sym typeface="+mn-lt"/>
              </a:rPr>
              <a:t>,</a:t>
            </a:r>
            <a:r>
              <a:rPr lang="zh-TW" altLang="en-US" sz="2000" dirty="0">
                <a:latin typeface="+mn-lt"/>
                <a:ea typeface="+mn-ea"/>
                <a:cs typeface="+mn-ea"/>
                <a:sym typeface="+mn-lt"/>
              </a:rPr>
              <a:t>只是时间较长一些</a:t>
            </a:r>
            <a:r>
              <a:rPr lang="en-US" altLang="zh-TW" sz="2000" dirty="0">
                <a:latin typeface="+mn-lt"/>
                <a:ea typeface="+mn-ea"/>
                <a:cs typeface="+mn-ea"/>
                <a:sym typeface="+mn-lt"/>
              </a:rPr>
              <a:t>.</a:t>
            </a:r>
            <a:r>
              <a:rPr lang="zh-TW" altLang="en-US" sz="2000" dirty="0">
                <a:latin typeface="+mn-lt"/>
                <a:ea typeface="+mn-ea"/>
                <a:cs typeface="+mn-ea"/>
                <a:sym typeface="+mn-lt"/>
              </a:rPr>
              <a:t>比较少用</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特殊计划</a:t>
            </a:r>
            <a:r>
              <a:rPr lang="en-US" altLang="zh-TW" sz="2000" dirty="0">
                <a:latin typeface="+mn-lt"/>
                <a:ea typeface="+mn-ea"/>
                <a:cs typeface="+mn-ea"/>
                <a:sym typeface="+mn-lt"/>
              </a:rPr>
              <a:t>:</a:t>
            </a:r>
            <a:r>
              <a:rPr lang="zh-TW" altLang="en-US" sz="2000" dirty="0">
                <a:latin typeface="+mn-lt"/>
                <a:ea typeface="+mn-ea"/>
                <a:cs typeface="+mn-ea"/>
                <a:sym typeface="+mn-lt"/>
              </a:rPr>
              <a:t>因突发情况而被上级指定或要求时制定的计划</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远期计划</a:t>
            </a:r>
            <a:r>
              <a:rPr lang="en-US" altLang="zh-TW" sz="2000" dirty="0">
                <a:latin typeface="+mn-lt"/>
                <a:ea typeface="+mn-ea"/>
                <a:cs typeface="+mn-ea"/>
                <a:sym typeface="+mn-lt"/>
              </a:rPr>
              <a:t>:</a:t>
            </a:r>
            <a:r>
              <a:rPr lang="zh-TW" altLang="en-US" sz="2000" dirty="0">
                <a:latin typeface="+mn-lt"/>
                <a:ea typeface="+mn-ea"/>
                <a:cs typeface="+mn-ea"/>
                <a:sym typeface="+mn-lt"/>
              </a:rPr>
              <a:t>如二年期</a:t>
            </a:r>
            <a:r>
              <a:rPr lang="en-US" altLang="zh-TW" sz="2000" dirty="0">
                <a:latin typeface="+mn-lt"/>
                <a:ea typeface="+mn-ea"/>
                <a:cs typeface="+mn-ea"/>
                <a:sym typeface="+mn-lt"/>
              </a:rPr>
              <a:t>,</a:t>
            </a:r>
            <a:r>
              <a:rPr lang="zh-TW" altLang="en-US" sz="2000" dirty="0">
                <a:latin typeface="+mn-lt"/>
                <a:ea typeface="+mn-ea"/>
                <a:cs typeface="+mn-ea"/>
                <a:sym typeface="+mn-lt"/>
              </a:rPr>
              <a:t>三年期</a:t>
            </a:r>
            <a:r>
              <a:rPr lang="en-US" altLang="zh-TW" sz="2000" dirty="0">
                <a:latin typeface="+mn-lt"/>
                <a:ea typeface="+mn-ea"/>
                <a:cs typeface="+mn-ea"/>
                <a:sym typeface="+mn-lt"/>
              </a:rPr>
              <a:t>,</a:t>
            </a:r>
            <a:r>
              <a:rPr lang="zh-TW" altLang="en-US" sz="2000" dirty="0">
                <a:latin typeface="+mn-lt"/>
                <a:ea typeface="+mn-ea"/>
                <a:cs typeface="+mn-ea"/>
                <a:sym typeface="+mn-lt"/>
              </a:rPr>
              <a:t>五年期</a:t>
            </a:r>
            <a:r>
              <a:rPr lang="en-US" altLang="zh-TW" sz="2000" dirty="0">
                <a:latin typeface="+mn-lt"/>
                <a:ea typeface="+mn-ea"/>
                <a:cs typeface="+mn-ea"/>
                <a:sym typeface="+mn-lt"/>
              </a:rPr>
              <a:t>,</a:t>
            </a:r>
            <a:r>
              <a:rPr lang="zh-TW" altLang="en-US" sz="2000" dirty="0">
                <a:latin typeface="+mn-lt"/>
                <a:ea typeface="+mn-ea"/>
                <a:cs typeface="+mn-ea"/>
                <a:sym typeface="+mn-lt"/>
              </a:rPr>
              <a:t>甚至十年期的计划</a:t>
            </a:r>
            <a:r>
              <a:rPr lang="en-US" altLang="zh-TW" sz="2000" dirty="0">
                <a:latin typeface="+mn-lt"/>
                <a:ea typeface="+mn-ea"/>
                <a:cs typeface="+mn-ea"/>
                <a:sym typeface="+mn-lt"/>
              </a:rPr>
              <a:t>,</a:t>
            </a:r>
            <a:r>
              <a:rPr lang="zh-TW" altLang="en-US" sz="2000" dirty="0">
                <a:latin typeface="+mn-lt"/>
                <a:ea typeface="+mn-ea"/>
                <a:cs typeface="+mn-ea"/>
                <a:sym typeface="+mn-lt"/>
              </a:rPr>
              <a:t>这些都比较少用或者在特殊场合中使用</a:t>
            </a:r>
            <a:r>
              <a:rPr lang="en-US" altLang="zh-TW" sz="2000" dirty="0">
                <a:latin typeface="+mn-lt"/>
                <a:ea typeface="+mn-ea"/>
                <a:cs typeface="+mn-ea"/>
                <a:sym typeface="+mn-lt"/>
              </a:rPr>
              <a:t>.</a:t>
            </a:r>
          </a:p>
        </p:txBody>
      </p:sp>
      <p:sp>
        <p:nvSpPr>
          <p:cNvPr id="5" name="Text Box 2">
            <a:extLst>
              <a:ext uri="{FF2B5EF4-FFF2-40B4-BE49-F238E27FC236}">
                <a16:creationId xmlns:a16="http://schemas.microsoft.com/office/drawing/2014/main" id="{29C5CD71-5B2F-489C-9D70-21D40272ECB4}"/>
              </a:ext>
            </a:extLst>
          </p:cNvPr>
          <p:cNvSpPr txBox="1">
            <a:spLocks noChangeArrowheads="1"/>
          </p:cNvSpPr>
          <p:nvPr/>
        </p:nvSpPr>
        <p:spPr bwMode="auto">
          <a:xfrm>
            <a:off x="760835" y="7777088"/>
            <a:ext cx="13681075" cy="839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2.1.3   </a:t>
            </a:r>
            <a:r>
              <a:rPr lang="zh-TW" altLang="en-US" sz="2000" b="1" dirty="0">
                <a:latin typeface="+mn-lt"/>
                <a:ea typeface="+mn-ea"/>
                <a:cs typeface="+mn-ea"/>
                <a:sym typeface="+mn-lt"/>
              </a:rPr>
              <a:t>预防维护保养计划的制定方法</a:t>
            </a:r>
          </a:p>
          <a:p>
            <a:pPr eaLnBrk="1" hangingPunct="1">
              <a:lnSpc>
                <a:spcPct val="120000"/>
              </a:lnSpc>
              <a:defRPr/>
            </a:pPr>
            <a:r>
              <a:rPr lang="zh-TW" altLang="en-US" sz="2000" dirty="0">
                <a:latin typeface="+mn-lt"/>
                <a:ea typeface="+mn-ea"/>
                <a:cs typeface="+mn-ea"/>
                <a:sym typeface="+mn-lt"/>
              </a:rPr>
              <a:t>    预防维护保养计划由</a:t>
            </a:r>
            <a:r>
              <a:rPr lang="en-US" altLang="zh-TW" sz="2000" dirty="0">
                <a:latin typeface="+mn-lt"/>
                <a:ea typeface="+mn-ea"/>
                <a:cs typeface="+mn-ea"/>
                <a:sym typeface="+mn-lt"/>
              </a:rPr>
              <a:t>ME</a:t>
            </a:r>
            <a:r>
              <a:rPr lang="zh-TW" altLang="en-US" sz="2000" dirty="0">
                <a:latin typeface="+mn-lt"/>
                <a:ea typeface="+mn-ea"/>
                <a:cs typeface="+mn-ea"/>
                <a:sym typeface="+mn-lt"/>
              </a:rPr>
              <a:t>制定</a:t>
            </a:r>
            <a:r>
              <a:rPr lang="en-US" altLang="zh-TW" sz="2000" dirty="0">
                <a:latin typeface="+mn-lt"/>
                <a:ea typeface="+mn-ea"/>
                <a:cs typeface="+mn-ea"/>
                <a:sym typeface="+mn-lt"/>
              </a:rPr>
              <a:t>,</a:t>
            </a:r>
            <a:r>
              <a:rPr lang="zh-TW" altLang="en-US" sz="2000" dirty="0">
                <a:latin typeface="+mn-lt"/>
                <a:ea typeface="+mn-ea"/>
                <a:cs typeface="+mn-ea"/>
                <a:sym typeface="+mn-lt"/>
              </a:rPr>
              <a:t>工程部主管检讨</a:t>
            </a:r>
            <a:r>
              <a:rPr lang="en-US" altLang="zh-TW" sz="2000" dirty="0">
                <a:latin typeface="+mn-lt"/>
                <a:ea typeface="+mn-ea"/>
                <a:cs typeface="+mn-ea"/>
                <a:sym typeface="+mn-lt"/>
              </a:rPr>
              <a:t>,</a:t>
            </a:r>
            <a:r>
              <a:rPr lang="zh-TW" altLang="en-US" sz="2000" dirty="0">
                <a:latin typeface="+mn-lt"/>
                <a:ea typeface="+mn-ea"/>
                <a:cs typeface="+mn-ea"/>
                <a:sym typeface="+mn-lt"/>
              </a:rPr>
              <a:t>主管老总批准后执行</a:t>
            </a:r>
            <a:r>
              <a:rPr lang="en-US" altLang="zh-TW" sz="2000" dirty="0">
                <a:latin typeface="+mn-lt"/>
                <a:ea typeface="+mn-ea"/>
                <a:cs typeface="+mn-ea"/>
                <a:sym typeface="+mn-lt"/>
              </a:rPr>
              <a:t>,</a:t>
            </a:r>
            <a:r>
              <a:rPr lang="zh-TW" altLang="en-US" sz="2000" dirty="0">
                <a:latin typeface="+mn-lt"/>
                <a:ea typeface="+mn-ea"/>
                <a:cs typeface="+mn-ea"/>
                <a:sym typeface="+mn-lt"/>
              </a:rPr>
              <a:t>其中日常保养无须制定计划</a:t>
            </a:r>
            <a:r>
              <a:rPr lang="en-US" altLang="zh-TW" sz="2000" dirty="0">
                <a:latin typeface="+mn-lt"/>
                <a:ea typeface="+mn-ea"/>
                <a:cs typeface="+mn-ea"/>
                <a:sym typeface="+mn-lt"/>
              </a:rPr>
              <a:t>.</a:t>
            </a:r>
            <a:r>
              <a:rPr lang="zh-TW" altLang="en-US" sz="2000" dirty="0">
                <a:latin typeface="+mn-lt"/>
                <a:ea typeface="+mn-ea"/>
                <a:cs typeface="+mn-ea"/>
                <a:sym typeface="+mn-lt"/>
              </a:rPr>
              <a:t>制定的方法和步骤是</a:t>
            </a:r>
            <a:r>
              <a:rPr lang="en-US" altLang="zh-TW" sz="2000" dirty="0">
                <a:latin typeface="+mn-lt"/>
                <a:ea typeface="+mn-ea"/>
                <a:cs typeface="+mn-ea"/>
                <a:sym typeface="+mn-lt"/>
              </a:rPr>
              <a:t>:</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Text Box 2">
            <a:extLst>
              <a:ext uri="{FF2B5EF4-FFF2-40B4-BE49-F238E27FC236}">
                <a16:creationId xmlns:a16="http://schemas.microsoft.com/office/drawing/2014/main" id="{8396D2CE-9EFA-4AF0-9F4A-4296DC2DE469}"/>
              </a:ext>
            </a:extLst>
          </p:cNvPr>
          <p:cNvSpPr txBox="1">
            <a:spLocks noChangeArrowheads="1"/>
          </p:cNvSpPr>
          <p:nvPr/>
        </p:nvSpPr>
        <p:spPr bwMode="auto">
          <a:xfrm>
            <a:off x="1595437" y="864320"/>
            <a:ext cx="13681075" cy="8397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b="1" dirty="0">
                <a:latin typeface="+mn-lt"/>
                <a:ea typeface="+mn-ea"/>
                <a:cs typeface="+mn-ea"/>
                <a:sym typeface="+mn-lt"/>
              </a:rPr>
              <a:t>年度预防保养</a:t>
            </a:r>
            <a:r>
              <a:rPr lang="en-US" altLang="zh-TW" sz="2000" b="1" dirty="0">
                <a:latin typeface="+mn-lt"/>
                <a:ea typeface="+mn-ea"/>
                <a:cs typeface="+mn-ea"/>
                <a:sym typeface="+mn-lt"/>
              </a:rPr>
              <a:t>(</a:t>
            </a:r>
            <a:r>
              <a:rPr lang="zh-TW" altLang="en-US" sz="2000" b="1" dirty="0">
                <a:latin typeface="+mn-lt"/>
                <a:ea typeface="+mn-ea"/>
                <a:cs typeface="+mn-ea"/>
                <a:sym typeface="+mn-lt"/>
              </a:rPr>
              <a:t>检查</a:t>
            </a:r>
            <a:r>
              <a:rPr lang="en-US" altLang="zh-TW" sz="2000" b="1" dirty="0">
                <a:latin typeface="+mn-lt"/>
                <a:ea typeface="+mn-ea"/>
                <a:cs typeface="+mn-ea"/>
                <a:sym typeface="+mn-lt"/>
              </a:rPr>
              <a:t>,</a:t>
            </a:r>
            <a:r>
              <a:rPr lang="zh-TW" altLang="en-US" sz="2000" b="1" dirty="0">
                <a:latin typeface="+mn-lt"/>
                <a:ea typeface="+mn-ea"/>
                <a:cs typeface="+mn-ea"/>
                <a:sym typeface="+mn-lt"/>
              </a:rPr>
              <a:t>维护</a:t>
            </a:r>
            <a:r>
              <a:rPr lang="en-US" altLang="zh-TW" sz="2000" b="1" dirty="0">
                <a:latin typeface="+mn-lt"/>
                <a:ea typeface="+mn-ea"/>
                <a:cs typeface="+mn-ea"/>
                <a:sym typeface="+mn-lt"/>
              </a:rPr>
              <a:t>)</a:t>
            </a:r>
            <a:r>
              <a:rPr lang="zh-TW" altLang="en-US" sz="2000" b="1" dirty="0">
                <a:latin typeface="+mn-lt"/>
                <a:ea typeface="+mn-ea"/>
                <a:cs typeface="+mn-ea"/>
                <a:sym typeface="+mn-lt"/>
              </a:rPr>
              <a:t>计划</a:t>
            </a:r>
          </a:p>
          <a:p>
            <a:pPr eaLnBrk="1" hangingPunct="1">
              <a:lnSpc>
                <a:spcPct val="120000"/>
              </a:lnSpc>
              <a:defRPr/>
            </a:pPr>
            <a:r>
              <a:rPr lang="zh-TW" altLang="en-US" sz="2000" dirty="0">
                <a:latin typeface="+mn-lt"/>
                <a:ea typeface="+mn-ea"/>
                <a:cs typeface="+mn-ea"/>
                <a:sym typeface="+mn-lt"/>
              </a:rPr>
              <a:t>     机器类别</a:t>
            </a:r>
            <a:r>
              <a:rPr lang="en-US" altLang="zh-TW" sz="2000" dirty="0">
                <a:latin typeface="+mn-lt"/>
                <a:ea typeface="+mn-ea"/>
                <a:cs typeface="+mn-ea"/>
                <a:sym typeface="+mn-lt"/>
              </a:rPr>
              <a:t>:</a:t>
            </a:r>
            <a:r>
              <a:rPr lang="zh-TW" altLang="en-US" sz="2000" dirty="0">
                <a:latin typeface="+mn-lt"/>
                <a:ea typeface="+mn-ea"/>
                <a:cs typeface="+mn-ea"/>
                <a:sym typeface="+mn-lt"/>
              </a:rPr>
              <a:t>注塑车间适用机器                         </a:t>
            </a:r>
            <a:r>
              <a:rPr lang="en-US" altLang="zh-TW" sz="2000" dirty="0">
                <a:latin typeface="+mn-lt"/>
                <a:ea typeface="+mn-ea"/>
                <a:cs typeface="+mn-ea"/>
                <a:sym typeface="+mn-lt"/>
              </a:rPr>
              <a:t>Date:        Page:</a:t>
            </a:r>
          </a:p>
        </p:txBody>
      </p:sp>
      <p:graphicFrame>
        <p:nvGraphicFramePr>
          <p:cNvPr id="141605" name="Group 293">
            <a:extLst>
              <a:ext uri="{FF2B5EF4-FFF2-40B4-BE49-F238E27FC236}">
                <a16:creationId xmlns:a16="http://schemas.microsoft.com/office/drawing/2014/main" id="{68DA6D9B-2F27-433D-B180-64BEBCFB194A}"/>
              </a:ext>
            </a:extLst>
          </p:cNvPr>
          <p:cNvGraphicFramePr>
            <a:graphicFrameLocks noGrp="1"/>
          </p:cNvGraphicFramePr>
          <p:nvPr/>
        </p:nvGraphicFramePr>
        <p:xfrm>
          <a:off x="2051050" y="2079625"/>
          <a:ext cx="12769850" cy="7181923"/>
        </p:xfrm>
        <a:graphic>
          <a:graphicData uri="http://schemas.openxmlformats.org/drawingml/2006/table">
            <a:tbl>
              <a:tblPr/>
              <a:tblGrid>
                <a:gridCol w="912131">
                  <a:extLst>
                    <a:ext uri="{9D8B030D-6E8A-4147-A177-3AD203B41FA5}">
                      <a16:colId xmlns:a16="http://schemas.microsoft.com/office/drawing/2014/main" val="20000"/>
                    </a:ext>
                  </a:extLst>
                </a:gridCol>
                <a:gridCol w="1482214">
                  <a:extLst>
                    <a:ext uri="{9D8B030D-6E8A-4147-A177-3AD203B41FA5}">
                      <a16:colId xmlns:a16="http://schemas.microsoft.com/office/drawing/2014/main" val="20001"/>
                    </a:ext>
                  </a:extLst>
                </a:gridCol>
                <a:gridCol w="2052297">
                  <a:extLst>
                    <a:ext uri="{9D8B030D-6E8A-4147-A177-3AD203B41FA5}">
                      <a16:colId xmlns:a16="http://schemas.microsoft.com/office/drawing/2014/main" val="20002"/>
                    </a:ext>
                  </a:extLst>
                </a:gridCol>
                <a:gridCol w="684099">
                  <a:extLst>
                    <a:ext uri="{9D8B030D-6E8A-4147-A177-3AD203B41FA5}">
                      <a16:colId xmlns:a16="http://schemas.microsoft.com/office/drawing/2014/main" val="20003"/>
                    </a:ext>
                  </a:extLst>
                </a:gridCol>
                <a:gridCol w="684099">
                  <a:extLst>
                    <a:ext uri="{9D8B030D-6E8A-4147-A177-3AD203B41FA5}">
                      <a16:colId xmlns:a16="http://schemas.microsoft.com/office/drawing/2014/main" val="20004"/>
                    </a:ext>
                  </a:extLst>
                </a:gridCol>
                <a:gridCol w="798116">
                  <a:extLst>
                    <a:ext uri="{9D8B030D-6E8A-4147-A177-3AD203B41FA5}">
                      <a16:colId xmlns:a16="http://schemas.microsoft.com/office/drawing/2014/main" val="20005"/>
                    </a:ext>
                  </a:extLst>
                </a:gridCol>
                <a:gridCol w="912131">
                  <a:extLst>
                    <a:ext uri="{9D8B030D-6E8A-4147-A177-3AD203B41FA5}">
                      <a16:colId xmlns:a16="http://schemas.microsoft.com/office/drawing/2014/main" val="20006"/>
                    </a:ext>
                  </a:extLst>
                </a:gridCol>
                <a:gridCol w="1026149">
                  <a:extLst>
                    <a:ext uri="{9D8B030D-6E8A-4147-A177-3AD203B41FA5}">
                      <a16:colId xmlns:a16="http://schemas.microsoft.com/office/drawing/2014/main" val="20007"/>
                    </a:ext>
                  </a:extLst>
                </a:gridCol>
                <a:gridCol w="798116">
                  <a:extLst>
                    <a:ext uri="{9D8B030D-6E8A-4147-A177-3AD203B41FA5}">
                      <a16:colId xmlns:a16="http://schemas.microsoft.com/office/drawing/2014/main" val="20008"/>
                    </a:ext>
                  </a:extLst>
                </a:gridCol>
                <a:gridCol w="1140166">
                  <a:extLst>
                    <a:ext uri="{9D8B030D-6E8A-4147-A177-3AD203B41FA5}">
                      <a16:colId xmlns:a16="http://schemas.microsoft.com/office/drawing/2014/main" val="20009"/>
                    </a:ext>
                  </a:extLst>
                </a:gridCol>
                <a:gridCol w="1140166">
                  <a:extLst>
                    <a:ext uri="{9D8B030D-6E8A-4147-A177-3AD203B41FA5}">
                      <a16:colId xmlns:a16="http://schemas.microsoft.com/office/drawing/2014/main" val="20010"/>
                    </a:ext>
                  </a:extLst>
                </a:gridCol>
                <a:gridCol w="1140166">
                  <a:extLst>
                    <a:ext uri="{9D8B030D-6E8A-4147-A177-3AD203B41FA5}">
                      <a16:colId xmlns:a16="http://schemas.microsoft.com/office/drawing/2014/main" val="20011"/>
                    </a:ext>
                  </a:extLst>
                </a:gridCol>
              </a:tblGrid>
              <a:tr h="554836">
                <a:tc rowSpan="2">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NO</a:t>
                      </a:r>
                    </a:p>
                  </a:txBody>
                  <a:tcPr marL="136820" marR="136820" marT="62419" marB="624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2">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500" b="0" i="0" u="none" strike="noStrike" cap="none" normalizeH="0" baseline="0" dirty="0">
                          <a:ln>
                            <a:noFill/>
                          </a:ln>
                          <a:solidFill>
                            <a:schemeClr val="tx1"/>
                          </a:solidFill>
                          <a:effectLst/>
                          <a:latin typeface="+mn-lt"/>
                          <a:ea typeface="+mn-ea"/>
                          <a:cs typeface="+mn-ea"/>
                          <a:sym typeface="+mn-lt"/>
                        </a:rPr>
                        <a:t>机器</a:t>
                      </a:r>
                    </a:p>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500" b="0" i="0" u="none" strike="noStrike" cap="none" normalizeH="0" baseline="0" dirty="0">
                          <a:ln>
                            <a:noFill/>
                          </a:ln>
                          <a:solidFill>
                            <a:schemeClr val="tx1"/>
                          </a:solidFill>
                          <a:effectLst/>
                          <a:latin typeface="+mn-lt"/>
                          <a:ea typeface="+mn-ea"/>
                          <a:cs typeface="+mn-ea"/>
                          <a:sym typeface="+mn-lt"/>
                        </a:rPr>
                        <a:t>名称</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2">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500" b="0" i="0" u="none" strike="noStrike" cap="none" normalizeH="0" baseline="0" dirty="0">
                          <a:ln>
                            <a:noFill/>
                          </a:ln>
                          <a:solidFill>
                            <a:schemeClr val="tx1"/>
                          </a:solidFill>
                          <a:effectLst/>
                          <a:latin typeface="+mn-lt"/>
                          <a:ea typeface="+mn-ea"/>
                          <a:cs typeface="+mn-ea"/>
                          <a:sym typeface="+mn-lt"/>
                        </a:rPr>
                        <a:t>管理编号</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6">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        </a:t>
                      </a:r>
                      <a:r>
                        <a:rPr kumimoji="1" lang="zh-TW" altLang="en-US" sz="2500" b="0" i="0" u="none" strike="noStrike" cap="none" normalizeH="0" baseline="0" dirty="0">
                          <a:ln>
                            <a:noFill/>
                          </a:ln>
                          <a:solidFill>
                            <a:schemeClr val="tx1"/>
                          </a:solidFill>
                          <a:effectLst/>
                          <a:latin typeface="+mn-lt"/>
                          <a:ea typeface="+mn-ea"/>
                          <a:cs typeface="+mn-ea"/>
                          <a:sym typeface="+mn-lt"/>
                        </a:rPr>
                        <a:t>定  期  保  养  级   别</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rowSpan="2">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500" b="0" i="0" u="none" strike="noStrike" cap="none" normalizeH="0" baseline="0" dirty="0">
                          <a:ln>
                            <a:noFill/>
                          </a:ln>
                          <a:solidFill>
                            <a:schemeClr val="tx1"/>
                          </a:solidFill>
                          <a:effectLst/>
                          <a:latin typeface="+mn-lt"/>
                          <a:ea typeface="+mn-ea"/>
                          <a:cs typeface="+mn-ea"/>
                          <a:sym typeface="+mn-lt"/>
                        </a:rPr>
                        <a:t>担当</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2">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500" b="0" i="0" u="none" strike="noStrike" cap="none" normalizeH="0" baseline="0" dirty="0">
                          <a:ln>
                            <a:noFill/>
                          </a:ln>
                          <a:solidFill>
                            <a:schemeClr val="tx1"/>
                          </a:solidFill>
                          <a:effectLst/>
                          <a:latin typeface="+mn-lt"/>
                          <a:ea typeface="+mn-ea"/>
                          <a:cs typeface="+mn-ea"/>
                          <a:sym typeface="+mn-lt"/>
                        </a:rPr>
                        <a:t>确认</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2">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500" b="0" i="0" u="none" strike="noStrike" cap="none" normalizeH="0" baseline="0" dirty="0">
                          <a:ln>
                            <a:noFill/>
                          </a:ln>
                          <a:solidFill>
                            <a:schemeClr val="tx1"/>
                          </a:solidFill>
                          <a:effectLst/>
                          <a:latin typeface="+mn-lt"/>
                          <a:ea typeface="+mn-ea"/>
                          <a:cs typeface="+mn-ea"/>
                          <a:sym typeface="+mn-lt"/>
                        </a:rPr>
                        <a:t>备注</a:t>
                      </a:r>
                    </a:p>
                  </a:txBody>
                  <a:tcPr marL="136820" marR="136820" marT="62419" marB="624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999818">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500" b="0" i="0" u="none" strike="noStrike" cap="none" normalizeH="0" baseline="0" dirty="0">
                          <a:ln>
                            <a:noFill/>
                          </a:ln>
                          <a:solidFill>
                            <a:schemeClr val="tx1"/>
                          </a:solidFill>
                          <a:effectLst/>
                          <a:latin typeface="+mn-lt"/>
                          <a:ea typeface="+mn-ea"/>
                          <a:cs typeface="+mn-ea"/>
                          <a:sym typeface="+mn-lt"/>
                        </a:rPr>
                        <a:t>周</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500" b="0" i="0" u="none" strike="noStrike" cap="none" normalizeH="0" baseline="0" dirty="0">
                          <a:ln>
                            <a:noFill/>
                          </a:ln>
                          <a:solidFill>
                            <a:schemeClr val="tx1"/>
                          </a:solidFill>
                          <a:effectLst/>
                          <a:latin typeface="+mn-lt"/>
                          <a:ea typeface="+mn-ea"/>
                          <a:cs typeface="+mn-ea"/>
                          <a:sym typeface="+mn-lt"/>
                        </a:rPr>
                        <a:t>月</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500" b="0" i="0" u="none" strike="noStrike" cap="none" normalizeH="0" baseline="0" dirty="0">
                          <a:ln>
                            <a:noFill/>
                          </a:ln>
                          <a:solidFill>
                            <a:schemeClr val="tx1"/>
                          </a:solidFill>
                          <a:effectLst/>
                          <a:latin typeface="+mn-lt"/>
                          <a:ea typeface="+mn-ea"/>
                          <a:cs typeface="+mn-ea"/>
                          <a:sym typeface="+mn-lt"/>
                        </a:rPr>
                        <a:t>季</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500" b="0" i="0" u="none" strike="noStrike" cap="none" normalizeH="0" baseline="0" dirty="0">
                          <a:ln>
                            <a:noFill/>
                          </a:ln>
                          <a:solidFill>
                            <a:schemeClr val="tx1"/>
                          </a:solidFill>
                          <a:effectLst/>
                          <a:latin typeface="+mn-lt"/>
                          <a:ea typeface="+mn-ea"/>
                          <a:cs typeface="+mn-ea"/>
                          <a:sym typeface="+mn-lt"/>
                        </a:rPr>
                        <a:t>年</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500" b="0" i="0" u="none" strike="noStrike" cap="none" normalizeH="0" baseline="0" dirty="0">
                          <a:ln>
                            <a:noFill/>
                          </a:ln>
                          <a:solidFill>
                            <a:schemeClr val="tx1"/>
                          </a:solidFill>
                          <a:effectLst/>
                          <a:latin typeface="+mn-lt"/>
                          <a:ea typeface="+mn-ea"/>
                          <a:cs typeface="+mn-ea"/>
                          <a:sym typeface="+mn-lt"/>
                        </a:rPr>
                        <a:t>小</a:t>
                      </a:r>
                    </a:p>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500" b="0" i="0" u="none" strike="noStrike" cap="none" normalizeH="0" baseline="0" dirty="0">
                          <a:ln>
                            <a:noFill/>
                          </a:ln>
                          <a:solidFill>
                            <a:schemeClr val="tx1"/>
                          </a:solidFill>
                          <a:effectLst/>
                          <a:latin typeface="+mn-lt"/>
                          <a:ea typeface="+mn-ea"/>
                          <a:cs typeface="+mn-ea"/>
                          <a:sym typeface="+mn-lt"/>
                        </a:rPr>
                        <a:t>时</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500" b="0" i="0" u="none" strike="noStrike" cap="none" normalizeH="0" baseline="0" dirty="0">
                          <a:ln>
                            <a:noFill/>
                          </a:ln>
                          <a:solidFill>
                            <a:schemeClr val="tx1"/>
                          </a:solidFill>
                          <a:effectLst/>
                          <a:latin typeface="+mn-lt"/>
                          <a:ea typeface="+mn-ea"/>
                          <a:cs typeface="+mn-ea"/>
                          <a:sym typeface="+mn-lt"/>
                        </a:rPr>
                        <a:t>其</a:t>
                      </a:r>
                    </a:p>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500" b="0" i="0" u="none" strike="noStrike" cap="none" normalizeH="0" baseline="0" dirty="0">
                          <a:ln>
                            <a:noFill/>
                          </a:ln>
                          <a:solidFill>
                            <a:schemeClr val="tx1"/>
                          </a:solidFill>
                          <a:effectLst/>
                          <a:latin typeface="+mn-lt"/>
                          <a:ea typeface="+mn-ea"/>
                          <a:cs typeface="+mn-ea"/>
                          <a:sym typeface="+mn-lt"/>
                        </a:rPr>
                        <a:t>他</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extLst>
                  <a:ext uri="{0D108BD9-81ED-4DB2-BD59-A6C34878D82A}">
                    <a16:rowId xmlns:a16="http://schemas.microsoft.com/office/drawing/2014/main" val="10001"/>
                  </a:ext>
                </a:extLst>
              </a:tr>
              <a:tr h="554836">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1</a:t>
                      </a:r>
                    </a:p>
                  </a:txBody>
                  <a:tcPr marL="136820" marR="136820" marT="62419" marB="624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500" b="0" i="0" u="none" strike="noStrike" cap="none" normalizeH="0" baseline="0" dirty="0">
                          <a:ln>
                            <a:noFill/>
                          </a:ln>
                          <a:solidFill>
                            <a:schemeClr val="tx1"/>
                          </a:solidFill>
                          <a:effectLst/>
                          <a:latin typeface="+mn-lt"/>
                          <a:ea typeface="+mn-ea"/>
                          <a:cs typeface="+mn-ea"/>
                          <a:sym typeface="+mn-lt"/>
                        </a:rPr>
                        <a:t>注塑机</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A03-112X</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O</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O</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O</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O</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54836">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2</a:t>
                      </a:r>
                    </a:p>
                  </a:txBody>
                  <a:tcPr marL="136820" marR="136820" marT="62419" marB="624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A03-113X</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O</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O</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O</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O</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645863">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3</a:t>
                      </a:r>
                    </a:p>
                  </a:txBody>
                  <a:tcPr marL="136820" marR="136820" marT="62419" marB="624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A03-114X</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O</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O</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O</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O</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42645">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4</a:t>
                      </a:r>
                    </a:p>
                  </a:txBody>
                  <a:tcPr marL="136820" marR="136820" marT="62419" marB="624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500" b="0" i="0" u="none" strike="noStrike" cap="none" normalizeH="0" baseline="0" dirty="0">
                          <a:ln>
                            <a:noFill/>
                          </a:ln>
                          <a:solidFill>
                            <a:schemeClr val="tx1"/>
                          </a:solidFill>
                          <a:effectLst/>
                          <a:latin typeface="+mn-lt"/>
                          <a:ea typeface="+mn-ea"/>
                          <a:cs typeface="+mn-ea"/>
                          <a:sym typeface="+mn-lt"/>
                        </a:rPr>
                        <a:t>发电机</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B01-001</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O</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O</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O</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400</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554836">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5</a:t>
                      </a:r>
                    </a:p>
                  </a:txBody>
                  <a:tcPr marL="136820" marR="136820" marT="62419" marB="624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B01-002</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O</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O</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O</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400</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554836">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6</a:t>
                      </a:r>
                    </a:p>
                  </a:txBody>
                  <a:tcPr marL="136820" marR="136820" marT="62419" marB="624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500" b="0" i="0" u="none" strike="noStrike" cap="none" normalizeH="0" baseline="0" dirty="0">
                          <a:ln>
                            <a:noFill/>
                          </a:ln>
                          <a:solidFill>
                            <a:schemeClr val="tx1"/>
                          </a:solidFill>
                          <a:effectLst/>
                          <a:latin typeface="+mn-lt"/>
                          <a:ea typeface="+mn-ea"/>
                          <a:cs typeface="+mn-ea"/>
                          <a:sym typeface="+mn-lt"/>
                        </a:rPr>
                        <a:t>空压机</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B02-001</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O</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O</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800</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554836">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7</a:t>
                      </a:r>
                    </a:p>
                  </a:txBody>
                  <a:tcPr marL="136820" marR="136820" marT="62419" marB="624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B02-002</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O</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O</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800</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554836">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8</a:t>
                      </a:r>
                    </a:p>
                  </a:txBody>
                  <a:tcPr marL="136820" marR="136820" marT="62419" marB="624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B02-003</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O</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O</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800</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554836">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9</a:t>
                      </a:r>
                    </a:p>
                  </a:txBody>
                  <a:tcPr marL="136820" marR="136820" marT="62419" marB="624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B02-004</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O</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O</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800</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r h="554836">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10</a:t>
                      </a:r>
                    </a:p>
                  </a:txBody>
                  <a:tcPr marL="136820" marR="136820" marT="62419" marB="624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B02-005</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O</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O</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0" i="0" u="none" strike="noStrike" cap="none" normalizeH="0" baseline="0" dirty="0">
                          <a:ln>
                            <a:noFill/>
                          </a:ln>
                          <a:solidFill>
                            <a:schemeClr val="tx1"/>
                          </a:solidFill>
                          <a:effectLst/>
                          <a:latin typeface="+mn-lt"/>
                          <a:ea typeface="+mn-ea"/>
                          <a:cs typeface="+mn-ea"/>
                          <a:sym typeface="+mn-lt"/>
                        </a:rPr>
                        <a:t>800</a:t>
                      </a: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20" marR="136820" marT="62419" marB="624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1"/>
                  </a:ext>
                </a:extLst>
              </a:tr>
            </a:tbl>
          </a:graphicData>
        </a:graphic>
      </p:graphicFrame>
      <p:sp>
        <p:nvSpPr>
          <p:cNvPr id="4" name="文本框 3">
            <a:extLst>
              <a:ext uri="{FF2B5EF4-FFF2-40B4-BE49-F238E27FC236}">
                <a16:creationId xmlns:a16="http://schemas.microsoft.com/office/drawing/2014/main" id="{BB79FBC4-4010-4BB0-808B-716DDF538FBE}"/>
              </a:ext>
            </a:extLst>
          </p:cNvPr>
          <p:cNvSpPr txBox="1"/>
          <p:nvPr/>
        </p:nvSpPr>
        <p:spPr>
          <a:xfrm>
            <a:off x="2881237" y="76233"/>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2.1.4</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年度保养计划表</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2514" name="Text Box 2">
            <a:extLst>
              <a:ext uri="{FF2B5EF4-FFF2-40B4-BE49-F238E27FC236}">
                <a16:creationId xmlns:a16="http://schemas.microsoft.com/office/drawing/2014/main" id="{B57CD018-A42D-472A-9D7A-A3B2D39D5D0F}"/>
              </a:ext>
            </a:extLst>
          </p:cNvPr>
          <p:cNvSpPr txBox="1">
            <a:spLocks noChangeArrowheads="1"/>
          </p:cNvSpPr>
          <p:nvPr/>
        </p:nvSpPr>
        <p:spPr bwMode="auto">
          <a:xfrm>
            <a:off x="1196181" y="947738"/>
            <a:ext cx="13681075" cy="1209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2.2  ME</a:t>
            </a:r>
            <a:r>
              <a:rPr lang="zh-TW" altLang="en-US" sz="2000" b="1" dirty="0">
                <a:latin typeface="+mn-lt"/>
                <a:ea typeface="+mn-ea"/>
                <a:cs typeface="+mn-ea"/>
                <a:sym typeface="+mn-lt"/>
              </a:rPr>
              <a:t>定期实施预防保养</a:t>
            </a:r>
            <a:endParaRPr lang="zh-TW" altLang="en-US" sz="2000" dirty="0">
              <a:latin typeface="+mn-lt"/>
              <a:ea typeface="+mn-ea"/>
              <a:cs typeface="+mn-ea"/>
              <a:sym typeface="+mn-lt"/>
            </a:endParaRPr>
          </a:p>
          <a:p>
            <a:pPr eaLnBrk="1" hangingPunct="1">
              <a:lnSpc>
                <a:spcPct val="120000"/>
              </a:lnSpc>
              <a:defRPr/>
            </a:pPr>
            <a:r>
              <a:rPr lang="zh-TW" altLang="en-US" sz="2000" dirty="0">
                <a:latin typeface="+mn-lt"/>
                <a:ea typeface="+mn-ea"/>
                <a:cs typeface="+mn-ea"/>
                <a:sym typeface="+mn-lt"/>
              </a:rPr>
              <a:t>  定期实施预防保养就是要求按规定的期限对相关机器和设进行检查</a:t>
            </a:r>
            <a:r>
              <a:rPr lang="en-US" altLang="zh-TW" sz="2000" dirty="0">
                <a:latin typeface="+mn-lt"/>
                <a:ea typeface="+mn-ea"/>
                <a:cs typeface="+mn-ea"/>
                <a:sym typeface="+mn-lt"/>
              </a:rPr>
              <a:t>,</a:t>
            </a:r>
            <a:r>
              <a:rPr lang="zh-TW" altLang="en-US" sz="2000" dirty="0">
                <a:latin typeface="+mn-lt"/>
                <a:ea typeface="+mn-ea"/>
                <a:cs typeface="+mn-ea"/>
                <a:sym typeface="+mn-lt"/>
              </a:rPr>
              <a:t>维护</a:t>
            </a:r>
            <a:r>
              <a:rPr lang="en-US" altLang="zh-TW" sz="2000" dirty="0">
                <a:latin typeface="+mn-lt"/>
                <a:ea typeface="+mn-ea"/>
                <a:cs typeface="+mn-ea"/>
                <a:sym typeface="+mn-lt"/>
              </a:rPr>
              <a:t>,</a:t>
            </a:r>
            <a:r>
              <a:rPr lang="zh-TW" altLang="en-US" sz="2000" dirty="0">
                <a:latin typeface="+mn-lt"/>
                <a:ea typeface="+mn-ea"/>
                <a:cs typeface="+mn-ea"/>
                <a:sym typeface="+mn-lt"/>
              </a:rPr>
              <a:t>清洁</a:t>
            </a:r>
            <a:r>
              <a:rPr lang="en-US" altLang="zh-TW" sz="2000" dirty="0">
                <a:latin typeface="+mn-lt"/>
                <a:ea typeface="+mn-ea"/>
                <a:cs typeface="+mn-ea"/>
                <a:sym typeface="+mn-lt"/>
              </a:rPr>
              <a:t>,</a:t>
            </a:r>
            <a:r>
              <a:rPr lang="zh-TW" altLang="en-US" sz="2000" dirty="0">
                <a:latin typeface="+mn-lt"/>
                <a:ea typeface="+mn-ea"/>
                <a:cs typeface="+mn-ea"/>
                <a:sym typeface="+mn-lt"/>
              </a:rPr>
              <a:t>加油</a:t>
            </a:r>
            <a:r>
              <a:rPr lang="en-US" altLang="zh-TW" sz="2000" dirty="0">
                <a:latin typeface="+mn-lt"/>
                <a:ea typeface="+mn-ea"/>
                <a:cs typeface="+mn-ea"/>
                <a:sym typeface="+mn-lt"/>
              </a:rPr>
              <a:t>,</a:t>
            </a:r>
            <a:r>
              <a:rPr lang="zh-TW" altLang="en-US" sz="2000" dirty="0">
                <a:latin typeface="+mn-lt"/>
                <a:ea typeface="+mn-ea"/>
                <a:cs typeface="+mn-ea"/>
                <a:sym typeface="+mn-lt"/>
              </a:rPr>
              <a:t>紧固</a:t>
            </a:r>
            <a:r>
              <a:rPr lang="en-US" altLang="zh-TW" sz="2000" dirty="0">
                <a:latin typeface="+mn-lt"/>
                <a:ea typeface="+mn-ea"/>
                <a:cs typeface="+mn-ea"/>
                <a:sym typeface="+mn-lt"/>
              </a:rPr>
              <a:t>,</a:t>
            </a:r>
            <a:r>
              <a:rPr lang="zh-TW" altLang="en-US" sz="2000" dirty="0">
                <a:latin typeface="+mn-lt"/>
                <a:ea typeface="+mn-ea"/>
                <a:cs typeface="+mn-ea"/>
                <a:sym typeface="+mn-lt"/>
              </a:rPr>
              <a:t>更换消耗品等事项</a:t>
            </a:r>
            <a:r>
              <a:rPr lang="en-US" altLang="zh-TW" sz="2000" dirty="0">
                <a:latin typeface="+mn-lt"/>
                <a:ea typeface="+mn-ea"/>
                <a:cs typeface="+mn-ea"/>
                <a:sym typeface="+mn-lt"/>
              </a:rPr>
              <a:t>.</a:t>
            </a:r>
          </a:p>
          <a:p>
            <a:pPr eaLnBrk="1" hangingPunct="1">
              <a:lnSpc>
                <a:spcPct val="120000"/>
              </a:lnSpc>
              <a:defRPr/>
            </a:pPr>
            <a:r>
              <a:rPr lang="en-US" altLang="zh-TW" sz="2000" b="1" dirty="0">
                <a:latin typeface="+mn-lt"/>
                <a:ea typeface="+mn-ea"/>
                <a:cs typeface="+mn-ea"/>
                <a:sym typeface="+mn-lt"/>
              </a:rPr>
              <a:t>  2.2.1 </a:t>
            </a:r>
            <a:r>
              <a:rPr lang="zh-TW" altLang="en-US" sz="2000" b="1" dirty="0">
                <a:latin typeface="+mn-lt"/>
                <a:ea typeface="+mn-ea"/>
                <a:cs typeface="+mn-ea"/>
                <a:sym typeface="+mn-lt"/>
              </a:rPr>
              <a:t>实施预防保养的方法</a:t>
            </a:r>
            <a:endParaRPr lang="zh-TW" altLang="en-US" sz="2000" dirty="0">
              <a:latin typeface="+mn-lt"/>
              <a:ea typeface="+mn-ea"/>
              <a:cs typeface="+mn-ea"/>
              <a:sym typeface="+mn-lt"/>
            </a:endParaRPr>
          </a:p>
        </p:txBody>
      </p:sp>
      <p:sp>
        <p:nvSpPr>
          <p:cNvPr id="182275" name="Oval 3">
            <a:extLst>
              <a:ext uri="{FF2B5EF4-FFF2-40B4-BE49-F238E27FC236}">
                <a16:creationId xmlns:a16="http://schemas.microsoft.com/office/drawing/2014/main" id="{A094C507-5002-4311-9F23-36997A177E95}"/>
              </a:ext>
            </a:extLst>
          </p:cNvPr>
          <p:cNvSpPr>
            <a:spLocks noChangeArrowheads="1"/>
          </p:cNvSpPr>
          <p:nvPr/>
        </p:nvSpPr>
        <p:spPr bwMode="auto">
          <a:xfrm>
            <a:off x="7296150" y="1871663"/>
            <a:ext cx="1481138" cy="1249362"/>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受控</a:t>
            </a:r>
          </a:p>
          <a:p>
            <a:pPr algn="ctr" eaLnBrk="1" hangingPunct="1">
              <a:lnSpc>
                <a:spcPct val="120000"/>
              </a:lnSpc>
              <a:defRPr/>
            </a:pPr>
            <a:r>
              <a:rPr lang="zh-TW" altLang="en-US" sz="2000">
                <a:cs typeface="+mn-ea"/>
                <a:sym typeface="+mn-lt"/>
              </a:rPr>
              <a:t>执行</a:t>
            </a:r>
          </a:p>
        </p:txBody>
      </p:sp>
      <p:sp>
        <p:nvSpPr>
          <p:cNvPr id="182276" name="AutoShape 4">
            <a:extLst>
              <a:ext uri="{FF2B5EF4-FFF2-40B4-BE49-F238E27FC236}">
                <a16:creationId xmlns:a16="http://schemas.microsoft.com/office/drawing/2014/main" id="{8E919B41-EDF6-4E8D-A3FA-D56EDAD142A8}"/>
              </a:ext>
            </a:extLst>
          </p:cNvPr>
          <p:cNvSpPr>
            <a:spLocks noChangeArrowheads="1"/>
          </p:cNvSpPr>
          <p:nvPr/>
        </p:nvSpPr>
        <p:spPr bwMode="auto">
          <a:xfrm>
            <a:off x="1709738" y="3016250"/>
            <a:ext cx="3419475" cy="520700"/>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制定保养指导书</a:t>
            </a:r>
          </a:p>
        </p:txBody>
      </p:sp>
      <p:sp>
        <p:nvSpPr>
          <p:cNvPr id="182277" name="AutoShape 5">
            <a:extLst>
              <a:ext uri="{FF2B5EF4-FFF2-40B4-BE49-F238E27FC236}">
                <a16:creationId xmlns:a16="http://schemas.microsoft.com/office/drawing/2014/main" id="{B4E03163-894C-46E0-BD47-3DD4E93362ED}"/>
              </a:ext>
            </a:extLst>
          </p:cNvPr>
          <p:cNvSpPr>
            <a:spLocks noChangeArrowheads="1"/>
          </p:cNvSpPr>
          <p:nvPr/>
        </p:nvSpPr>
        <p:spPr bwMode="auto">
          <a:xfrm>
            <a:off x="1709738" y="4056063"/>
            <a:ext cx="3419475" cy="520700"/>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制定保养记录表</a:t>
            </a:r>
          </a:p>
        </p:txBody>
      </p:sp>
      <p:sp>
        <p:nvSpPr>
          <p:cNvPr id="182278" name="AutoShape 6">
            <a:extLst>
              <a:ext uri="{FF2B5EF4-FFF2-40B4-BE49-F238E27FC236}">
                <a16:creationId xmlns:a16="http://schemas.microsoft.com/office/drawing/2014/main" id="{AB485DF7-CC92-43D4-BB09-79A09E9B294B}"/>
              </a:ext>
            </a:extLst>
          </p:cNvPr>
          <p:cNvSpPr>
            <a:spLocks noChangeArrowheads="1"/>
          </p:cNvSpPr>
          <p:nvPr/>
        </p:nvSpPr>
        <p:spPr bwMode="auto">
          <a:xfrm>
            <a:off x="1709738" y="5097463"/>
            <a:ext cx="3419475" cy="519112"/>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按计划实施保养</a:t>
            </a:r>
          </a:p>
        </p:txBody>
      </p:sp>
      <p:sp>
        <p:nvSpPr>
          <p:cNvPr id="182279" name="AutoShape 7">
            <a:extLst>
              <a:ext uri="{FF2B5EF4-FFF2-40B4-BE49-F238E27FC236}">
                <a16:creationId xmlns:a16="http://schemas.microsoft.com/office/drawing/2014/main" id="{36E10FB9-FCB6-41AF-AB3A-812EED982E47}"/>
              </a:ext>
            </a:extLst>
          </p:cNvPr>
          <p:cNvSpPr>
            <a:spLocks noChangeArrowheads="1"/>
          </p:cNvSpPr>
          <p:nvPr/>
        </p:nvSpPr>
        <p:spPr bwMode="auto">
          <a:xfrm>
            <a:off x="1709738" y="6137275"/>
            <a:ext cx="3419475" cy="519113"/>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实施保养后做记录</a:t>
            </a:r>
          </a:p>
        </p:txBody>
      </p:sp>
      <p:sp>
        <p:nvSpPr>
          <p:cNvPr id="182280" name="AutoShape 8">
            <a:extLst>
              <a:ext uri="{FF2B5EF4-FFF2-40B4-BE49-F238E27FC236}">
                <a16:creationId xmlns:a16="http://schemas.microsoft.com/office/drawing/2014/main" id="{4C22908F-FD7E-4415-9994-CF2BE6EBE738}"/>
              </a:ext>
            </a:extLst>
          </p:cNvPr>
          <p:cNvSpPr>
            <a:spLocks noChangeArrowheads="1"/>
          </p:cNvSpPr>
          <p:nvPr/>
        </p:nvSpPr>
        <p:spPr bwMode="auto">
          <a:xfrm>
            <a:off x="3989388" y="8737600"/>
            <a:ext cx="4673600" cy="519113"/>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评价机器能力</a:t>
            </a:r>
            <a:r>
              <a:rPr lang="en-US" altLang="zh-TW" sz="2000">
                <a:cs typeface="+mn-ea"/>
                <a:sym typeface="+mn-lt"/>
              </a:rPr>
              <a:t>,</a:t>
            </a:r>
            <a:r>
              <a:rPr lang="zh-TW" altLang="en-US" sz="2000">
                <a:cs typeface="+mn-ea"/>
                <a:sym typeface="+mn-lt"/>
              </a:rPr>
              <a:t>调整保养内容</a:t>
            </a:r>
          </a:p>
        </p:txBody>
      </p:sp>
      <p:sp>
        <p:nvSpPr>
          <p:cNvPr id="182281" name="Oval 9">
            <a:extLst>
              <a:ext uri="{FF2B5EF4-FFF2-40B4-BE49-F238E27FC236}">
                <a16:creationId xmlns:a16="http://schemas.microsoft.com/office/drawing/2014/main" id="{F6BC15B0-3970-4425-85A5-601501207ACD}"/>
              </a:ext>
            </a:extLst>
          </p:cNvPr>
          <p:cNvSpPr>
            <a:spLocks noChangeArrowheads="1"/>
          </p:cNvSpPr>
          <p:nvPr/>
        </p:nvSpPr>
        <p:spPr bwMode="auto">
          <a:xfrm>
            <a:off x="8435975" y="6656388"/>
            <a:ext cx="1938338" cy="1665287"/>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与机器的</a:t>
            </a:r>
          </a:p>
          <a:p>
            <a:pPr algn="ctr" eaLnBrk="1" hangingPunct="1">
              <a:lnSpc>
                <a:spcPct val="120000"/>
              </a:lnSpc>
              <a:defRPr/>
            </a:pPr>
            <a:r>
              <a:rPr lang="zh-TW" altLang="en-US" sz="2000">
                <a:cs typeface="+mn-ea"/>
                <a:sym typeface="+mn-lt"/>
              </a:rPr>
              <a:t>设计能力</a:t>
            </a:r>
          </a:p>
          <a:p>
            <a:pPr algn="ctr" eaLnBrk="1" hangingPunct="1">
              <a:lnSpc>
                <a:spcPct val="120000"/>
              </a:lnSpc>
              <a:defRPr/>
            </a:pPr>
            <a:r>
              <a:rPr lang="zh-TW" altLang="en-US" sz="2000">
                <a:cs typeface="+mn-ea"/>
                <a:sym typeface="+mn-lt"/>
              </a:rPr>
              <a:t>比较</a:t>
            </a:r>
          </a:p>
        </p:txBody>
      </p:sp>
      <p:sp>
        <p:nvSpPr>
          <p:cNvPr id="182282" name="Oval 10">
            <a:extLst>
              <a:ext uri="{FF2B5EF4-FFF2-40B4-BE49-F238E27FC236}">
                <a16:creationId xmlns:a16="http://schemas.microsoft.com/office/drawing/2014/main" id="{904B4EFE-3136-4D8B-A48E-E3EDBA83DB89}"/>
              </a:ext>
            </a:extLst>
          </p:cNvPr>
          <p:cNvSpPr>
            <a:spLocks noChangeArrowheads="1"/>
          </p:cNvSpPr>
          <p:nvPr/>
        </p:nvSpPr>
        <p:spPr bwMode="auto">
          <a:xfrm>
            <a:off x="5243513" y="6761163"/>
            <a:ext cx="1709737" cy="1455737"/>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定期评估</a:t>
            </a:r>
          </a:p>
          <a:p>
            <a:pPr algn="ctr" eaLnBrk="1" hangingPunct="1">
              <a:lnSpc>
                <a:spcPct val="120000"/>
              </a:lnSpc>
              <a:defRPr/>
            </a:pPr>
            <a:r>
              <a:rPr lang="zh-TW" altLang="en-US" sz="2000">
                <a:cs typeface="+mn-ea"/>
                <a:sym typeface="+mn-lt"/>
              </a:rPr>
              <a:t>保养效果</a:t>
            </a:r>
          </a:p>
        </p:txBody>
      </p:sp>
      <p:sp>
        <p:nvSpPr>
          <p:cNvPr id="192523" name="Text Box 12">
            <a:extLst>
              <a:ext uri="{FF2B5EF4-FFF2-40B4-BE49-F238E27FC236}">
                <a16:creationId xmlns:a16="http://schemas.microsoft.com/office/drawing/2014/main" id="{A29D290C-C986-4CC2-ACAE-DE9AC1A125C2}"/>
              </a:ext>
            </a:extLst>
          </p:cNvPr>
          <p:cNvSpPr txBox="1">
            <a:spLocks noChangeArrowheads="1"/>
          </p:cNvSpPr>
          <p:nvPr/>
        </p:nvSpPr>
        <p:spPr bwMode="auto">
          <a:xfrm>
            <a:off x="5813425" y="3328988"/>
            <a:ext cx="5357813" cy="471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规定需要做哪些保养</a:t>
            </a:r>
            <a:r>
              <a:rPr lang="en-US" altLang="zh-TW" sz="2000">
                <a:latin typeface="+mn-lt"/>
                <a:ea typeface="+mn-ea"/>
                <a:cs typeface="+mn-ea"/>
                <a:sym typeface="+mn-lt"/>
              </a:rPr>
              <a:t>?</a:t>
            </a:r>
            <a:r>
              <a:rPr lang="zh-TW" altLang="en-US" sz="2000">
                <a:latin typeface="+mn-lt"/>
                <a:ea typeface="+mn-ea"/>
                <a:cs typeface="+mn-ea"/>
                <a:sym typeface="+mn-lt"/>
              </a:rPr>
              <a:t>如何保养</a:t>
            </a:r>
            <a:r>
              <a:rPr lang="en-US" altLang="zh-TW" sz="2000">
                <a:latin typeface="+mn-lt"/>
                <a:ea typeface="+mn-ea"/>
                <a:cs typeface="+mn-ea"/>
                <a:sym typeface="+mn-lt"/>
              </a:rPr>
              <a:t>?</a:t>
            </a:r>
          </a:p>
        </p:txBody>
      </p:sp>
      <p:sp>
        <p:nvSpPr>
          <p:cNvPr id="192524" name="Text Box 13">
            <a:extLst>
              <a:ext uri="{FF2B5EF4-FFF2-40B4-BE49-F238E27FC236}">
                <a16:creationId xmlns:a16="http://schemas.microsoft.com/office/drawing/2014/main" id="{51BD3D4F-99F7-4CA4-A6D2-81C1259D03E1}"/>
              </a:ext>
            </a:extLst>
          </p:cNvPr>
          <p:cNvSpPr txBox="1">
            <a:spLocks noChangeArrowheads="1"/>
          </p:cNvSpPr>
          <p:nvPr/>
        </p:nvSpPr>
        <p:spPr bwMode="auto">
          <a:xfrm>
            <a:off x="5699125" y="4160838"/>
            <a:ext cx="8094663" cy="471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按规定的格式</a:t>
            </a:r>
            <a:r>
              <a:rPr lang="en-US" altLang="zh-TW" sz="2000">
                <a:latin typeface="+mn-lt"/>
                <a:ea typeface="+mn-ea"/>
                <a:cs typeface="+mn-ea"/>
                <a:sym typeface="+mn-lt"/>
              </a:rPr>
              <a:t>,</a:t>
            </a:r>
            <a:r>
              <a:rPr lang="zh-TW" altLang="en-US" sz="2000">
                <a:latin typeface="+mn-lt"/>
                <a:ea typeface="+mn-ea"/>
                <a:cs typeface="+mn-ea"/>
                <a:sym typeface="+mn-lt"/>
              </a:rPr>
              <a:t>规范化管理保养工作</a:t>
            </a:r>
          </a:p>
        </p:txBody>
      </p:sp>
      <p:sp>
        <p:nvSpPr>
          <p:cNvPr id="192525" name="Text Box 14">
            <a:extLst>
              <a:ext uri="{FF2B5EF4-FFF2-40B4-BE49-F238E27FC236}">
                <a16:creationId xmlns:a16="http://schemas.microsoft.com/office/drawing/2014/main" id="{12A8EED9-5A40-4285-8474-C41E9095CD14}"/>
              </a:ext>
            </a:extLst>
          </p:cNvPr>
          <p:cNvSpPr txBox="1">
            <a:spLocks noChangeArrowheads="1"/>
          </p:cNvSpPr>
          <p:nvPr/>
        </p:nvSpPr>
        <p:spPr bwMode="auto">
          <a:xfrm>
            <a:off x="5584825" y="4992688"/>
            <a:ext cx="8094663" cy="471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执行规定和要求</a:t>
            </a:r>
          </a:p>
        </p:txBody>
      </p:sp>
      <p:sp>
        <p:nvSpPr>
          <p:cNvPr id="192526" name="Text Box 15">
            <a:extLst>
              <a:ext uri="{FF2B5EF4-FFF2-40B4-BE49-F238E27FC236}">
                <a16:creationId xmlns:a16="http://schemas.microsoft.com/office/drawing/2014/main" id="{785BED62-3525-4FD5-929A-50D8552D279B}"/>
              </a:ext>
            </a:extLst>
          </p:cNvPr>
          <p:cNvSpPr txBox="1">
            <a:spLocks noChangeArrowheads="1"/>
          </p:cNvSpPr>
          <p:nvPr/>
        </p:nvSpPr>
        <p:spPr bwMode="auto">
          <a:xfrm>
            <a:off x="5584825" y="5845175"/>
            <a:ext cx="8094663"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具体做了哪些保养事项</a:t>
            </a:r>
            <a:r>
              <a:rPr lang="en-US" altLang="zh-TW" sz="2000">
                <a:latin typeface="+mn-lt"/>
                <a:ea typeface="+mn-ea"/>
                <a:cs typeface="+mn-ea"/>
                <a:sym typeface="+mn-lt"/>
              </a:rPr>
              <a:t>,</a:t>
            </a:r>
            <a:r>
              <a:rPr lang="zh-TW" altLang="en-US" sz="2000">
                <a:latin typeface="+mn-lt"/>
                <a:ea typeface="+mn-ea"/>
                <a:cs typeface="+mn-ea"/>
                <a:sym typeface="+mn-lt"/>
              </a:rPr>
              <a:t>备忘和提供证据</a:t>
            </a:r>
          </a:p>
        </p:txBody>
      </p:sp>
      <p:sp>
        <p:nvSpPr>
          <p:cNvPr id="182287" name="Line 16">
            <a:extLst>
              <a:ext uri="{FF2B5EF4-FFF2-40B4-BE49-F238E27FC236}">
                <a16:creationId xmlns:a16="http://schemas.microsoft.com/office/drawing/2014/main" id="{E0F8A4F9-8D40-4997-B2F2-23B7326CFA13}"/>
              </a:ext>
            </a:extLst>
          </p:cNvPr>
          <p:cNvSpPr>
            <a:spLocks noChangeShapeType="1"/>
          </p:cNvSpPr>
          <p:nvPr/>
        </p:nvSpPr>
        <p:spPr bwMode="auto">
          <a:xfrm flipH="1">
            <a:off x="5129213" y="2497138"/>
            <a:ext cx="2166937" cy="519112"/>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82288" name="Line 17">
            <a:extLst>
              <a:ext uri="{FF2B5EF4-FFF2-40B4-BE49-F238E27FC236}">
                <a16:creationId xmlns:a16="http://schemas.microsoft.com/office/drawing/2014/main" id="{54C00614-3593-46B3-A34B-17878D66DE38}"/>
              </a:ext>
            </a:extLst>
          </p:cNvPr>
          <p:cNvSpPr>
            <a:spLocks noChangeShapeType="1"/>
          </p:cNvSpPr>
          <p:nvPr/>
        </p:nvSpPr>
        <p:spPr bwMode="auto">
          <a:xfrm>
            <a:off x="3533775" y="6656388"/>
            <a:ext cx="1709738" cy="728662"/>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82289" name="Line 19">
            <a:extLst>
              <a:ext uri="{FF2B5EF4-FFF2-40B4-BE49-F238E27FC236}">
                <a16:creationId xmlns:a16="http://schemas.microsoft.com/office/drawing/2014/main" id="{07BA9C4C-6979-43FC-BE73-D467CCADC388}"/>
              </a:ext>
            </a:extLst>
          </p:cNvPr>
          <p:cNvSpPr>
            <a:spLocks noChangeShapeType="1"/>
          </p:cNvSpPr>
          <p:nvPr/>
        </p:nvSpPr>
        <p:spPr bwMode="auto">
          <a:xfrm>
            <a:off x="6953250" y="7593013"/>
            <a:ext cx="1482725" cy="0"/>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82290" name="Line 20">
            <a:extLst>
              <a:ext uri="{FF2B5EF4-FFF2-40B4-BE49-F238E27FC236}">
                <a16:creationId xmlns:a16="http://schemas.microsoft.com/office/drawing/2014/main" id="{52B802AC-0CEA-4F1C-95A3-80E4E014286D}"/>
              </a:ext>
            </a:extLst>
          </p:cNvPr>
          <p:cNvSpPr>
            <a:spLocks noChangeShapeType="1"/>
          </p:cNvSpPr>
          <p:nvPr/>
        </p:nvSpPr>
        <p:spPr bwMode="auto">
          <a:xfrm>
            <a:off x="6042025" y="8216900"/>
            <a:ext cx="0" cy="520700"/>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82291" name="Line 21">
            <a:extLst>
              <a:ext uri="{FF2B5EF4-FFF2-40B4-BE49-F238E27FC236}">
                <a16:creationId xmlns:a16="http://schemas.microsoft.com/office/drawing/2014/main" id="{EE84C365-881C-435F-B4BF-6C09A82F26AD}"/>
              </a:ext>
            </a:extLst>
          </p:cNvPr>
          <p:cNvSpPr>
            <a:spLocks noChangeShapeType="1"/>
          </p:cNvSpPr>
          <p:nvPr/>
        </p:nvSpPr>
        <p:spPr bwMode="auto">
          <a:xfrm>
            <a:off x="3305175" y="3536950"/>
            <a:ext cx="0" cy="519113"/>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82292" name="Line 22">
            <a:extLst>
              <a:ext uri="{FF2B5EF4-FFF2-40B4-BE49-F238E27FC236}">
                <a16:creationId xmlns:a16="http://schemas.microsoft.com/office/drawing/2014/main" id="{E48313DB-AFCA-41C9-93D3-6F22E60EA7F4}"/>
              </a:ext>
            </a:extLst>
          </p:cNvPr>
          <p:cNvSpPr>
            <a:spLocks noChangeShapeType="1"/>
          </p:cNvSpPr>
          <p:nvPr/>
        </p:nvSpPr>
        <p:spPr bwMode="auto">
          <a:xfrm>
            <a:off x="3305175" y="4576763"/>
            <a:ext cx="0" cy="520700"/>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82293" name="Line 23">
            <a:extLst>
              <a:ext uri="{FF2B5EF4-FFF2-40B4-BE49-F238E27FC236}">
                <a16:creationId xmlns:a16="http://schemas.microsoft.com/office/drawing/2014/main" id="{B5F4EF21-AA7D-435F-A36D-E47EC2C6B1F5}"/>
              </a:ext>
            </a:extLst>
          </p:cNvPr>
          <p:cNvSpPr>
            <a:spLocks noChangeShapeType="1"/>
          </p:cNvSpPr>
          <p:nvPr/>
        </p:nvSpPr>
        <p:spPr bwMode="auto">
          <a:xfrm>
            <a:off x="3305175" y="5616575"/>
            <a:ext cx="0" cy="520700"/>
          </a:xfrm>
          <a:prstGeom prst="line">
            <a:avLst/>
          </a:prstGeom>
          <a:ln>
            <a:headEnd/>
            <a:tailEnd type="triangle" w="lg" len="lg"/>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2" name="文本框 21">
            <a:extLst>
              <a:ext uri="{FF2B5EF4-FFF2-40B4-BE49-F238E27FC236}">
                <a16:creationId xmlns:a16="http://schemas.microsoft.com/office/drawing/2014/main" id="{3DE58476-0AE7-42C0-AEB7-16ED36C01253}"/>
              </a:ext>
            </a:extLst>
          </p:cNvPr>
          <p:cNvSpPr txBox="1"/>
          <p:nvPr/>
        </p:nvSpPr>
        <p:spPr>
          <a:xfrm>
            <a:off x="2881237" y="76233"/>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2.2  ME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定期实施预防保养</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22"/>
                                        </p:tgtEl>
                                        <p:attrNameLst>
                                          <p:attrName>style.visibility</p:attrName>
                                        </p:attrNameLst>
                                      </p:cBhvr>
                                      <p:to>
                                        <p:strVal val="visible"/>
                                      </p:to>
                                    </p:set>
                                    <p:anim calcmode="lin" valueType="num">
                                      <p:cBhvr>
                                        <p:cTn id="7" dur="500" fill="hold"/>
                                        <p:tgtEl>
                                          <p:spTgt spid="22"/>
                                        </p:tgtEl>
                                        <p:attrNameLst>
                                          <p:attrName>ppt_w</p:attrName>
                                        </p:attrNameLst>
                                      </p:cBhvr>
                                      <p:tavLst>
                                        <p:tav tm="0">
                                          <p:val>
                                            <p:fltVal val="0"/>
                                          </p:val>
                                        </p:tav>
                                        <p:tav tm="100000">
                                          <p:val>
                                            <p:strVal val="#ppt_w"/>
                                          </p:val>
                                        </p:tav>
                                      </p:tavLst>
                                    </p:anim>
                                    <p:anim calcmode="lin" valueType="num">
                                      <p:cBhvr>
                                        <p:cTn id="8" dur="500" fill="hold"/>
                                        <p:tgtEl>
                                          <p:spTgt spid="2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3538" name="Text Box 3">
            <a:extLst>
              <a:ext uri="{FF2B5EF4-FFF2-40B4-BE49-F238E27FC236}">
                <a16:creationId xmlns:a16="http://schemas.microsoft.com/office/drawing/2014/main" id="{0EB986CE-18B9-499A-9DA7-E596604B90DA}"/>
              </a:ext>
            </a:extLst>
          </p:cNvPr>
          <p:cNvSpPr txBox="1">
            <a:spLocks noChangeArrowheads="1"/>
          </p:cNvSpPr>
          <p:nvPr/>
        </p:nvSpPr>
        <p:spPr bwMode="auto">
          <a:xfrm>
            <a:off x="1625600" y="1223963"/>
            <a:ext cx="13681075" cy="1579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2.2.2  </a:t>
            </a:r>
            <a:r>
              <a:rPr lang="zh-TW" altLang="en-US" sz="2000" b="1" dirty="0">
                <a:latin typeface="+mn-lt"/>
                <a:ea typeface="+mn-ea"/>
                <a:cs typeface="+mn-ea"/>
                <a:sym typeface="+mn-lt"/>
              </a:rPr>
              <a:t>预防保养记录表的格式</a:t>
            </a:r>
          </a:p>
          <a:p>
            <a:pPr eaLnBrk="1" hangingPunct="1">
              <a:lnSpc>
                <a:spcPct val="120000"/>
              </a:lnSpc>
              <a:defRPr/>
            </a:pPr>
            <a:r>
              <a:rPr lang="en-US" altLang="zh-TW" sz="2000" b="1" dirty="0">
                <a:latin typeface="+mn-lt"/>
                <a:ea typeface="+mn-ea"/>
                <a:cs typeface="+mn-ea"/>
                <a:sym typeface="+mn-lt"/>
              </a:rPr>
              <a:t>1 ) </a:t>
            </a:r>
            <a:r>
              <a:rPr lang="zh-TW" altLang="en-US" sz="2000" b="1" dirty="0">
                <a:latin typeface="+mn-lt"/>
                <a:ea typeface="+mn-ea"/>
                <a:cs typeface="+mn-ea"/>
                <a:sym typeface="+mn-lt"/>
              </a:rPr>
              <a:t>机器设备日常保养</a:t>
            </a:r>
            <a:r>
              <a:rPr lang="en-US" altLang="zh-TW" sz="2000" b="1" dirty="0">
                <a:latin typeface="+mn-lt"/>
                <a:ea typeface="+mn-ea"/>
                <a:cs typeface="+mn-ea"/>
                <a:sym typeface="+mn-lt"/>
              </a:rPr>
              <a:t>/</a:t>
            </a:r>
            <a:r>
              <a:rPr lang="zh-TW" altLang="en-US" sz="2000" b="1" dirty="0">
                <a:latin typeface="+mn-lt"/>
                <a:ea typeface="+mn-ea"/>
                <a:cs typeface="+mn-ea"/>
                <a:sym typeface="+mn-lt"/>
              </a:rPr>
              <a:t>点检表</a:t>
            </a:r>
            <a:r>
              <a:rPr lang="en-US" altLang="zh-TW" sz="2000" b="1"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机器设备的日常保养</a:t>
            </a:r>
            <a:r>
              <a:rPr lang="en-US" altLang="zh-TW" sz="2000" dirty="0">
                <a:latin typeface="+mn-lt"/>
                <a:ea typeface="+mn-ea"/>
                <a:cs typeface="+mn-ea"/>
                <a:sym typeface="+mn-lt"/>
              </a:rPr>
              <a:t>/</a:t>
            </a:r>
            <a:r>
              <a:rPr lang="zh-TW" altLang="en-US" sz="2000" dirty="0">
                <a:latin typeface="+mn-lt"/>
                <a:ea typeface="+mn-ea"/>
                <a:cs typeface="+mn-ea"/>
                <a:sym typeface="+mn-lt"/>
              </a:rPr>
              <a:t>点检工作在每日开机前进行</a:t>
            </a:r>
            <a:r>
              <a:rPr lang="en-US" altLang="zh-TW" sz="2000" dirty="0">
                <a:latin typeface="+mn-lt"/>
                <a:ea typeface="+mn-ea"/>
                <a:cs typeface="+mn-ea"/>
                <a:sym typeface="+mn-lt"/>
              </a:rPr>
              <a:t>,</a:t>
            </a:r>
            <a:r>
              <a:rPr lang="zh-TW" altLang="en-US" sz="2000" dirty="0">
                <a:latin typeface="+mn-lt"/>
                <a:ea typeface="+mn-ea"/>
                <a:cs typeface="+mn-ea"/>
                <a:sym typeface="+mn-lt"/>
              </a:rPr>
              <a:t>实施者一般是机器操作担当人员</a:t>
            </a:r>
            <a:r>
              <a:rPr lang="en-US" altLang="zh-TW" sz="2000" dirty="0">
                <a:latin typeface="+mn-lt"/>
                <a:ea typeface="+mn-ea"/>
                <a:cs typeface="+mn-ea"/>
                <a:sym typeface="+mn-lt"/>
              </a:rPr>
              <a:t>.</a:t>
            </a:r>
            <a:r>
              <a:rPr lang="zh-TW" altLang="en-US" sz="2000" dirty="0">
                <a:latin typeface="+mn-lt"/>
                <a:ea typeface="+mn-ea"/>
                <a:cs typeface="+mn-ea"/>
                <a:sym typeface="+mn-lt"/>
              </a:rPr>
              <a:t>其使用的窗体格式如下</a:t>
            </a:r>
            <a:r>
              <a:rPr lang="en-US" altLang="zh-TW" sz="2000" dirty="0">
                <a:latin typeface="+mn-lt"/>
                <a:ea typeface="+mn-ea"/>
                <a:cs typeface="+mn-ea"/>
                <a:sym typeface="+mn-lt"/>
              </a:rPr>
              <a:t>:</a:t>
            </a:r>
          </a:p>
          <a:p>
            <a:pPr algn="ctr" eaLnBrk="1" hangingPunct="1">
              <a:lnSpc>
                <a:spcPct val="120000"/>
              </a:lnSpc>
              <a:defRPr/>
            </a:pPr>
            <a:r>
              <a:rPr lang="zh-TW" altLang="en-US" sz="2000" b="1" dirty="0">
                <a:latin typeface="+mn-lt"/>
                <a:ea typeface="+mn-ea"/>
                <a:cs typeface="+mn-ea"/>
                <a:sym typeface="+mn-lt"/>
              </a:rPr>
              <a:t>机器设备日常保养</a:t>
            </a:r>
            <a:r>
              <a:rPr lang="en-US" altLang="zh-TW" sz="2000" b="1" dirty="0">
                <a:latin typeface="+mn-lt"/>
                <a:ea typeface="+mn-ea"/>
                <a:cs typeface="+mn-ea"/>
                <a:sym typeface="+mn-lt"/>
              </a:rPr>
              <a:t>/</a:t>
            </a:r>
            <a:r>
              <a:rPr lang="zh-TW" altLang="en-US" sz="2000" b="1" dirty="0">
                <a:latin typeface="+mn-lt"/>
                <a:ea typeface="+mn-ea"/>
                <a:cs typeface="+mn-ea"/>
                <a:sym typeface="+mn-lt"/>
              </a:rPr>
              <a:t>点检表</a:t>
            </a:r>
          </a:p>
        </p:txBody>
      </p:sp>
      <p:graphicFrame>
        <p:nvGraphicFramePr>
          <p:cNvPr id="144577" name="Group 193">
            <a:extLst>
              <a:ext uri="{FF2B5EF4-FFF2-40B4-BE49-F238E27FC236}">
                <a16:creationId xmlns:a16="http://schemas.microsoft.com/office/drawing/2014/main" id="{9A83907F-AFC8-4165-A3A5-D3ADA9638728}"/>
              </a:ext>
            </a:extLst>
          </p:cNvPr>
          <p:cNvGraphicFramePr>
            <a:graphicFrameLocks noGrp="1"/>
          </p:cNvGraphicFramePr>
          <p:nvPr>
            <p:extLst>
              <p:ext uri="{D42A27DB-BD31-4B8C-83A1-F6EECF244321}">
                <p14:modId xmlns:p14="http://schemas.microsoft.com/office/powerpoint/2010/main" val="2510844385"/>
              </p:ext>
            </p:extLst>
          </p:nvPr>
        </p:nvGraphicFramePr>
        <p:xfrm>
          <a:off x="1709738" y="2952552"/>
          <a:ext cx="13223874" cy="5991225"/>
        </p:xfrm>
        <a:graphic>
          <a:graphicData uri="http://schemas.openxmlformats.org/drawingml/2006/table">
            <a:tbl>
              <a:tblPr/>
              <a:tblGrid>
                <a:gridCol w="797993">
                  <a:extLst>
                    <a:ext uri="{9D8B030D-6E8A-4147-A177-3AD203B41FA5}">
                      <a16:colId xmlns:a16="http://schemas.microsoft.com/office/drawing/2014/main" val="20000"/>
                    </a:ext>
                  </a:extLst>
                </a:gridCol>
                <a:gridCol w="2279979">
                  <a:extLst>
                    <a:ext uri="{9D8B030D-6E8A-4147-A177-3AD203B41FA5}">
                      <a16:colId xmlns:a16="http://schemas.microsoft.com/office/drawing/2014/main" val="20001"/>
                    </a:ext>
                  </a:extLst>
                </a:gridCol>
                <a:gridCol w="1709984">
                  <a:extLst>
                    <a:ext uri="{9D8B030D-6E8A-4147-A177-3AD203B41FA5}">
                      <a16:colId xmlns:a16="http://schemas.microsoft.com/office/drawing/2014/main" val="20002"/>
                    </a:ext>
                  </a:extLst>
                </a:gridCol>
                <a:gridCol w="1595984">
                  <a:extLst>
                    <a:ext uri="{9D8B030D-6E8A-4147-A177-3AD203B41FA5}">
                      <a16:colId xmlns:a16="http://schemas.microsoft.com/office/drawing/2014/main" val="20003"/>
                    </a:ext>
                  </a:extLst>
                </a:gridCol>
                <a:gridCol w="1709984">
                  <a:extLst>
                    <a:ext uri="{9D8B030D-6E8A-4147-A177-3AD203B41FA5}">
                      <a16:colId xmlns:a16="http://schemas.microsoft.com/office/drawing/2014/main" val="20004"/>
                    </a:ext>
                  </a:extLst>
                </a:gridCol>
                <a:gridCol w="911991">
                  <a:extLst>
                    <a:ext uri="{9D8B030D-6E8A-4147-A177-3AD203B41FA5}">
                      <a16:colId xmlns:a16="http://schemas.microsoft.com/office/drawing/2014/main" val="20005"/>
                    </a:ext>
                  </a:extLst>
                </a:gridCol>
                <a:gridCol w="1595984">
                  <a:extLst>
                    <a:ext uri="{9D8B030D-6E8A-4147-A177-3AD203B41FA5}">
                      <a16:colId xmlns:a16="http://schemas.microsoft.com/office/drawing/2014/main" val="20006"/>
                    </a:ext>
                  </a:extLst>
                </a:gridCol>
                <a:gridCol w="1595984">
                  <a:extLst>
                    <a:ext uri="{9D8B030D-6E8A-4147-A177-3AD203B41FA5}">
                      <a16:colId xmlns:a16="http://schemas.microsoft.com/office/drawing/2014/main" val="20007"/>
                    </a:ext>
                  </a:extLst>
                </a:gridCol>
                <a:gridCol w="1025991">
                  <a:extLst>
                    <a:ext uri="{9D8B030D-6E8A-4147-A177-3AD203B41FA5}">
                      <a16:colId xmlns:a16="http://schemas.microsoft.com/office/drawing/2014/main" val="20008"/>
                    </a:ext>
                  </a:extLst>
                </a:gridCol>
              </a:tblGrid>
              <a:tr h="554743">
                <a:tc gridSpan="3">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1600" b="0" i="0" u="none" strike="noStrike" cap="none" normalizeH="0" baseline="0" dirty="0">
                          <a:ln>
                            <a:noFill/>
                          </a:ln>
                          <a:solidFill>
                            <a:schemeClr val="tx1"/>
                          </a:solidFill>
                          <a:effectLst/>
                          <a:latin typeface="+mn-lt"/>
                          <a:ea typeface="+mn-ea"/>
                          <a:cs typeface="+mn-ea"/>
                          <a:sym typeface="+mn-lt"/>
                        </a:rPr>
                        <a:t>机器名称</a:t>
                      </a:r>
                      <a:r>
                        <a:rPr kumimoji="1" lang="en-US" altLang="zh-TW" sz="1600" b="0" i="0" u="none" strike="noStrike" cap="none" normalizeH="0" baseline="0" dirty="0">
                          <a:ln>
                            <a:noFill/>
                          </a:ln>
                          <a:solidFill>
                            <a:schemeClr val="tx1"/>
                          </a:solidFill>
                          <a:effectLst/>
                          <a:latin typeface="+mn-lt"/>
                          <a:ea typeface="+mn-ea"/>
                          <a:cs typeface="+mn-ea"/>
                          <a:sym typeface="+mn-lt"/>
                        </a:rPr>
                        <a:t>:</a:t>
                      </a:r>
                      <a:r>
                        <a:rPr kumimoji="1" lang="zh-CN" altLang="en-US" sz="1600" b="0" i="0" u="none" strike="noStrike" cap="none" normalizeH="0" baseline="0" dirty="0">
                          <a:ln>
                            <a:noFill/>
                          </a:ln>
                          <a:solidFill>
                            <a:schemeClr val="tx1"/>
                          </a:solidFill>
                          <a:effectLst/>
                          <a:latin typeface="+mn-lt"/>
                          <a:ea typeface="+mn-ea"/>
                          <a:cs typeface="+mn-ea"/>
                          <a:sym typeface="+mn-lt"/>
                        </a:rPr>
                        <a:t>空压机</a:t>
                      </a:r>
                      <a:endParaRPr kumimoji="1" lang="zh-TW" altLang="en-US" sz="1600" b="0" i="0" u="none" strike="noStrike" cap="none" normalizeH="0" baseline="0" dirty="0">
                        <a:ln>
                          <a:noFill/>
                        </a:ln>
                        <a:solidFill>
                          <a:schemeClr val="tx1"/>
                        </a:solidFill>
                        <a:effectLst/>
                        <a:latin typeface="+mn-lt"/>
                        <a:ea typeface="+mn-ea"/>
                        <a:cs typeface="+mn-ea"/>
                        <a:sym typeface="+mn-lt"/>
                      </a:endParaRPr>
                    </a:p>
                  </a:txBody>
                  <a:tcPr marL="136799" marR="136799" marT="62409" marB="6240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gridSpan="3">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1600" b="0" i="0" u="none" strike="noStrike" cap="none" normalizeH="0" baseline="0" dirty="0">
                          <a:ln>
                            <a:noFill/>
                          </a:ln>
                          <a:solidFill>
                            <a:schemeClr val="tx1"/>
                          </a:solidFill>
                          <a:effectLst/>
                          <a:latin typeface="+mn-lt"/>
                          <a:ea typeface="+mn-ea"/>
                          <a:cs typeface="+mn-ea"/>
                          <a:sym typeface="+mn-lt"/>
                        </a:rPr>
                        <a:t>管理编号</a:t>
                      </a:r>
                      <a:r>
                        <a:rPr kumimoji="1" lang="en-US" altLang="zh-TW" sz="1600" b="0" i="0" u="none" strike="noStrike" cap="none" normalizeH="0" baseline="0" dirty="0">
                          <a:ln>
                            <a:noFill/>
                          </a:ln>
                          <a:solidFill>
                            <a:schemeClr val="tx1"/>
                          </a:solidFill>
                          <a:effectLst/>
                          <a:latin typeface="+mn-lt"/>
                          <a:ea typeface="+mn-ea"/>
                          <a:cs typeface="+mn-ea"/>
                          <a:sym typeface="+mn-lt"/>
                        </a:rPr>
                        <a:t>:A03-112X</a:t>
                      </a: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gridSpan="3">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1600" b="0" i="0" u="none" strike="noStrike" cap="none" normalizeH="0" baseline="0" dirty="0">
                          <a:ln>
                            <a:noFill/>
                          </a:ln>
                          <a:solidFill>
                            <a:schemeClr val="tx1"/>
                          </a:solidFill>
                          <a:effectLst/>
                          <a:latin typeface="+mn-lt"/>
                          <a:ea typeface="+mn-ea"/>
                          <a:cs typeface="+mn-ea"/>
                          <a:sym typeface="+mn-lt"/>
                        </a:rPr>
                        <a:t>车间</a:t>
                      </a:r>
                      <a:r>
                        <a:rPr kumimoji="1" lang="en-US" altLang="zh-TW" sz="1600" b="0" i="0" u="none" strike="noStrike" cap="none" normalizeH="0" baseline="0" dirty="0">
                          <a:ln>
                            <a:noFill/>
                          </a:ln>
                          <a:solidFill>
                            <a:schemeClr val="tx1"/>
                          </a:solidFill>
                          <a:effectLst/>
                          <a:latin typeface="+mn-lt"/>
                          <a:ea typeface="+mn-ea"/>
                          <a:cs typeface="+mn-ea"/>
                          <a:sym typeface="+mn-lt"/>
                        </a:rPr>
                        <a:t>:</a:t>
                      </a:r>
                      <a:r>
                        <a:rPr kumimoji="1" lang="zh-TW" altLang="en-US" sz="1600" b="0" i="0" u="none" strike="noStrike" cap="none" normalizeH="0" baseline="0" dirty="0">
                          <a:ln>
                            <a:noFill/>
                          </a:ln>
                          <a:solidFill>
                            <a:schemeClr val="tx1"/>
                          </a:solidFill>
                          <a:effectLst/>
                          <a:latin typeface="+mn-lt"/>
                          <a:ea typeface="+mn-ea"/>
                          <a:cs typeface="+mn-ea"/>
                          <a:sym typeface="+mn-lt"/>
                        </a:rPr>
                        <a:t>注塑</a:t>
                      </a:r>
                      <a:r>
                        <a:rPr kumimoji="1" lang="en-US" altLang="zh-TW" sz="1600" b="0" i="0" u="none" strike="noStrike" cap="none" normalizeH="0" baseline="0" dirty="0">
                          <a:ln>
                            <a:noFill/>
                          </a:ln>
                          <a:solidFill>
                            <a:schemeClr val="tx1"/>
                          </a:solidFill>
                          <a:effectLst/>
                          <a:latin typeface="+mn-lt"/>
                          <a:ea typeface="+mn-ea"/>
                          <a:cs typeface="+mn-ea"/>
                          <a:sym typeface="+mn-lt"/>
                        </a:rPr>
                        <a:t>2</a:t>
                      </a:r>
                      <a:r>
                        <a:rPr kumimoji="1" lang="zh-TW" altLang="en-US" sz="1600" b="0" i="0" u="none" strike="noStrike" cap="none" normalizeH="0" baseline="0" dirty="0">
                          <a:ln>
                            <a:noFill/>
                          </a:ln>
                          <a:solidFill>
                            <a:schemeClr val="tx1"/>
                          </a:solidFill>
                          <a:effectLst/>
                          <a:latin typeface="+mn-lt"/>
                          <a:ea typeface="+mn-ea"/>
                          <a:cs typeface="+mn-ea"/>
                          <a:sym typeface="+mn-lt"/>
                        </a:rPr>
                        <a:t>车间</a:t>
                      </a:r>
                    </a:p>
                  </a:txBody>
                  <a:tcPr marL="136799" marR="136799" marT="62409" marB="6240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520072">
                <a:tc gridSpan="3">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1600" b="0" i="0" u="none" strike="noStrike" cap="none" normalizeH="0" baseline="0" dirty="0">
                          <a:ln>
                            <a:noFill/>
                          </a:ln>
                          <a:solidFill>
                            <a:schemeClr val="tx1"/>
                          </a:solidFill>
                          <a:effectLst/>
                          <a:latin typeface="+mn-lt"/>
                          <a:ea typeface="+mn-ea"/>
                          <a:cs typeface="+mn-ea"/>
                          <a:sym typeface="+mn-lt"/>
                        </a:rPr>
                        <a:t>日期</a:t>
                      </a:r>
                      <a:r>
                        <a:rPr kumimoji="1" lang="en-US" altLang="zh-TW" sz="1600" b="0" i="0" u="none" strike="noStrike" cap="none" normalizeH="0" baseline="0" dirty="0">
                          <a:ln>
                            <a:noFill/>
                          </a:ln>
                          <a:solidFill>
                            <a:schemeClr val="tx1"/>
                          </a:solidFill>
                          <a:effectLst/>
                          <a:latin typeface="+mn-lt"/>
                          <a:ea typeface="+mn-ea"/>
                          <a:cs typeface="+mn-ea"/>
                          <a:sym typeface="+mn-lt"/>
                        </a:rPr>
                        <a:t>:</a:t>
                      </a:r>
                    </a:p>
                  </a:txBody>
                  <a:tcPr marL="136799" marR="136799" marT="62409" marB="6240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gridSpan="3">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1600" b="0" i="0" u="none" strike="noStrike" cap="none" normalizeH="0" baseline="0" dirty="0">
                          <a:ln>
                            <a:noFill/>
                          </a:ln>
                          <a:solidFill>
                            <a:schemeClr val="tx1"/>
                          </a:solidFill>
                          <a:effectLst/>
                          <a:latin typeface="+mn-lt"/>
                          <a:ea typeface="+mn-ea"/>
                          <a:cs typeface="+mn-ea"/>
                          <a:sym typeface="+mn-lt"/>
                        </a:rPr>
                        <a:t>(</a:t>
                      </a:r>
                      <a:r>
                        <a:rPr kumimoji="1" lang="zh-TW" altLang="en-US" sz="1600" b="0" i="0" u="none" strike="noStrike" cap="none" normalizeH="0" baseline="0" dirty="0">
                          <a:ln>
                            <a:noFill/>
                          </a:ln>
                          <a:solidFill>
                            <a:schemeClr val="tx1"/>
                          </a:solidFill>
                          <a:effectLst/>
                          <a:latin typeface="+mn-lt"/>
                          <a:ea typeface="+mn-ea"/>
                          <a:cs typeface="+mn-ea"/>
                          <a:sym typeface="+mn-lt"/>
                        </a:rPr>
                        <a:t>白班</a:t>
                      </a:r>
                      <a:r>
                        <a:rPr kumimoji="1" lang="en-US" altLang="zh-TW" sz="1600" b="0" i="0" u="none" strike="noStrike" cap="none" normalizeH="0" baseline="0" dirty="0">
                          <a:ln>
                            <a:noFill/>
                          </a:ln>
                          <a:solidFill>
                            <a:schemeClr val="tx1"/>
                          </a:solidFill>
                          <a:effectLst/>
                          <a:latin typeface="+mn-lt"/>
                          <a:ea typeface="+mn-ea"/>
                          <a:cs typeface="+mn-ea"/>
                          <a:sym typeface="+mn-lt"/>
                        </a:rPr>
                        <a:t>)</a:t>
                      </a:r>
                      <a:r>
                        <a:rPr kumimoji="1" lang="zh-TW" altLang="en-US" sz="1600" b="0" i="0" u="none" strike="noStrike" cap="none" normalizeH="0" baseline="0" dirty="0">
                          <a:ln>
                            <a:noFill/>
                          </a:ln>
                          <a:solidFill>
                            <a:schemeClr val="tx1"/>
                          </a:solidFill>
                          <a:effectLst/>
                          <a:latin typeface="+mn-lt"/>
                          <a:ea typeface="+mn-ea"/>
                          <a:cs typeface="+mn-ea"/>
                          <a:sym typeface="+mn-lt"/>
                        </a:rPr>
                        <a:t>时间</a:t>
                      </a:r>
                      <a:r>
                        <a:rPr kumimoji="1" lang="en-US" altLang="zh-TW" sz="1600" b="0" i="0" u="none" strike="noStrike" cap="none" normalizeH="0" baseline="0" dirty="0">
                          <a:ln>
                            <a:noFill/>
                          </a:ln>
                          <a:solidFill>
                            <a:schemeClr val="tx1"/>
                          </a:solidFill>
                          <a:effectLst/>
                          <a:latin typeface="+mn-lt"/>
                          <a:ea typeface="+mn-ea"/>
                          <a:cs typeface="+mn-ea"/>
                          <a:sym typeface="+mn-lt"/>
                        </a:rPr>
                        <a:t>1:</a:t>
                      </a: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gridSpan="3">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1600" b="0" i="0" u="none" strike="noStrike" cap="none" normalizeH="0" baseline="0" dirty="0">
                          <a:ln>
                            <a:noFill/>
                          </a:ln>
                          <a:solidFill>
                            <a:schemeClr val="tx1"/>
                          </a:solidFill>
                          <a:effectLst/>
                          <a:latin typeface="+mn-lt"/>
                          <a:ea typeface="+mn-ea"/>
                          <a:cs typeface="+mn-ea"/>
                          <a:sym typeface="+mn-lt"/>
                        </a:rPr>
                        <a:t>(</a:t>
                      </a:r>
                      <a:r>
                        <a:rPr kumimoji="1" lang="zh-TW" altLang="en-US" sz="1600" b="0" i="0" u="none" strike="noStrike" cap="none" normalizeH="0" baseline="0" dirty="0">
                          <a:ln>
                            <a:noFill/>
                          </a:ln>
                          <a:solidFill>
                            <a:schemeClr val="tx1"/>
                          </a:solidFill>
                          <a:effectLst/>
                          <a:latin typeface="+mn-lt"/>
                          <a:ea typeface="+mn-ea"/>
                          <a:cs typeface="+mn-ea"/>
                          <a:sym typeface="+mn-lt"/>
                        </a:rPr>
                        <a:t>夜班</a:t>
                      </a:r>
                      <a:r>
                        <a:rPr kumimoji="1" lang="en-US" altLang="zh-TW" sz="1600" b="0" i="0" u="none" strike="noStrike" cap="none" normalizeH="0" baseline="0" dirty="0">
                          <a:ln>
                            <a:noFill/>
                          </a:ln>
                          <a:solidFill>
                            <a:schemeClr val="tx1"/>
                          </a:solidFill>
                          <a:effectLst/>
                          <a:latin typeface="+mn-lt"/>
                          <a:ea typeface="+mn-ea"/>
                          <a:cs typeface="+mn-ea"/>
                          <a:sym typeface="+mn-lt"/>
                        </a:rPr>
                        <a:t>)</a:t>
                      </a:r>
                      <a:r>
                        <a:rPr kumimoji="1" lang="zh-TW" altLang="en-US" sz="1600" b="0" i="0" u="none" strike="noStrike" cap="none" normalizeH="0" baseline="0" dirty="0">
                          <a:ln>
                            <a:noFill/>
                          </a:ln>
                          <a:solidFill>
                            <a:schemeClr val="tx1"/>
                          </a:solidFill>
                          <a:effectLst/>
                          <a:latin typeface="+mn-lt"/>
                          <a:ea typeface="+mn-ea"/>
                          <a:cs typeface="+mn-ea"/>
                          <a:sym typeface="+mn-lt"/>
                        </a:rPr>
                        <a:t>时间</a:t>
                      </a:r>
                      <a:r>
                        <a:rPr kumimoji="1" lang="en-US" altLang="zh-TW" sz="1600" b="0" i="0" u="none" strike="noStrike" cap="none" normalizeH="0" baseline="0" dirty="0">
                          <a:ln>
                            <a:noFill/>
                          </a:ln>
                          <a:solidFill>
                            <a:schemeClr val="tx1"/>
                          </a:solidFill>
                          <a:effectLst/>
                          <a:latin typeface="+mn-lt"/>
                          <a:ea typeface="+mn-ea"/>
                          <a:cs typeface="+mn-ea"/>
                          <a:sym typeface="+mn-lt"/>
                        </a:rPr>
                        <a:t>2:</a:t>
                      </a:r>
                    </a:p>
                  </a:txBody>
                  <a:tcPr marL="136799" marR="136799" marT="62409" marB="6240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1"/>
                  </a:ext>
                </a:extLst>
              </a:tr>
              <a:tr h="832114">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1600" b="0" i="0" u="none" strike="noStrike" cap="none" normalizeH="0" baseline="0" dirty="0">
                          <a:ln>
                            <a:noFill/>
                          </a:ln>
                          <a:solidFill>
                            <a:schemeClr val="tx1"/>
                          </a:solidFill>
                          <a:effectLst/>
                          <a:latin typeface="+mn-lt"/>
                          <a:ea typeface="+mn-ea"/>
                          <a:cs typeface="+mn-ea"/>
                          <a:sym typeface="+mn-lt"/>
                        </a:rPr>
                        <a:t>名称</a:t>
                      </a:r>
                    </a:p>
                  </a:txBody>
                  <a:tcPr marL="136799" marR="136799" marT="62409" marB="6240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1600" b="0" i="0" u="none" strike="noStrike" cap="none" normalizeH="0" baseline="0" dirty="0">
                          <a:ln>
                            <a:noFill/>
                          </a:ln>
                          <a:solidFill>
                            <a:schemeClr val="tx1"/>
                          </a:solidFill>
                          <a:effectLst/>
                          <a:latin typeface="+mn-lt"/>
                          <a:ea typeface="+mn-ea"/>
                          <a:cs typeface="+mn-ea"/>
                          <a:sym typeface="+mn-lt"/>
                        </a:rPr>
                        <a:t>项目</a:t>
                      </a: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1600" b="0" i="0" u="none" strike="noStrike" cap="none" normalizeH="0" baseline="0" dirty="0">
                          <a:ln>
                            <a:noFill/>
                          </a:ln>
                          <a:solidFill>
                            <a:schemeClr val="tx1"/>
                          </a:solidFill>
                          <a:effectLst/>
                          <a:latin typeface="+mn-lt"/>
                          <a:ea typeface="+mn-ea"/>
                          <a:cs typeface="+mn-ea"/>
                          <a:sym typeface="+mn-lt"/>
                        </a:rPr>
                        <a:t>标准</a:t>
                      </a: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1600" b="0" i="0" u="none" strike="noStrike" cap="none" normalizeH="0" baseline="0" dirty="0">
                          <a:ln>
                            <a:noFill/>
                          </a:ln>
                          <a:solidFill>
                            <a:schemeClr val="tx1"/>
                          </a:solidFill>
                          <a:effectLst/>
                          <a:latin typeface="+mn-lt"/>
                          <a:ea typeface="+mn-ea"/>
                          <a:cs typeface="+mn-ea"/>
                          <a:sym typeface="+mn-lt"/>
                        </a:rPr>
                        <a:t>点检结果</a:t>
                      </a: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1600" b="0" i="0" u="none" strike="noStrike" cap="none" normalizeH="0" baseline="0" dirty="0">
                          <a:ln>
                            <a:noFill/>
                          </a:ln>
                          <a:solidFill>
                            <a:schemeClr val="tx1"/>
                          </a:solidFill>
                          <a:effectLst/>
                          <a:latin typeface="+mn-lt"/>
                          <a:ea typeface="+mn-ea"/>
                          <a:cs typeface="+mn-ea"/>
                          <a:sym typeface="+mn-lt"/>
                        </a:rPr>
                        <a:t>处理措施</a:t>
                      </a: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1600" b="0" i="0" u="none" strike="noStrike" cap="none" normalizeH="0" baseline="0" dirty="0">
                          <a:ln>
                            <a:noFill/>
                          </a:ln>
                          <a:solidFill>
                            <a:schemeClr val="tx1"/>
                          </a:solidFill>
                          <a:effectLst/>
                          <a:latin typeface="+mn-lt"/>
                          <a:ea typeface="+mn-ea"/>
                          <a:cs typeface="+mn-ea"/>
                          <a:sym typeface="+mn-lt"/>
                        </a:rPr>
                        <a:t>备注</a:t>
                      </a: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1600" b="0" i="0" u="none" strike="noStrike" cap="none" normalizeH="0" baseline="0" dirty="0">
                          <a:ln>
                            <a:noFill/>
                          </a:ln>
                          <a:solidFill>
                            <a:schemeClr val="tx1"/>
                          </a:solidFill>
                          <a:effectLst/>
                          <a:latin typeface="+mn-lt"/>
                          <a:ea typeface="+mn-ea"/>
                          <a:cs typeface="+mn-ea"/>
                          <a:sym typeface="+mn-lt"/>
                        </a:rPr>
                        <a:t>点检结果</a:t>
                      </a: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1600" b="0" i="0" u="none" strike="noStrike" cap="none" normalizeH="0" baseline="0" dirty="0">
                          <a:ln>
                            <a:noFill/>
                          </a:ln>
                          <a:solidFill>
                            <a:schemeClr val="tx1"/>
                          </a:solidFill>
                          <a:effectLst/>
                          <a:latin typeface="+mn-lt"/>
                          <a:ea typeface="+mn-ea"/>
                          <a:cs typeface="+mn-ea"/>
                          <a:sym typeface="+mn-lt"/>
                        </a:rPr>
                        <a:t>处理措施</a:t>
                      </a: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1600" b="0" i="0" u="none" strike="noStrike" cap="none" normalizeH="0" baseline="0" dirty="0">
                          <a:ln>
                            <a:noFill/>
                          </a:ln>
                          <a:solidFill>
                            <a:schemeClr val="tx1"/>
                          </a:solidFill>
                          <a:effectLst/>
                          <a:latin typeface="+mn-lt"/>
                          <a:ea typeface="+mn-ea"/>
                          <a:cs typeface="+mn-ea"/>
                          <a:sym typeface="+mn-lt"/>
                        </a:rPr>
                        <a:t>备注</a:t>
                      </a:r>
                    </a:p>
                  </a:txBody>
                  <a:tcPr marL="136799" marR="136799" marT="62409" marB="6240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20072">
                <a:tc rowSpan="7">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en-US" altLang="zh-TW" sz="1600" b="0" i="0" u="none" strike="noStrike" cap="none" normalizeH="0" baseline="0" dirty="0">
                        <a:ln>
                          <a:noFill/>
                        </a:ln>
                        <a:solidFill>
                          <a:schemeClr val="tx1"/>
                        </a:solidFill>
                        <a:effectLst/>
                        <a:latin typeface="+mn-lt"/>
                        <a:ea typeface="+mn-ea"/>
                        <a:cs typeface="+mn-ea"/>
                        <a:sym typeface="+mn-lt"/>
                      </a:endParaRPr>
                    </a:p>
                    <a:p>
                      <a:pPr marL="0" marR="0" lvl="0" indent="0" algn="l" defTabSz="914400" rtl="0" eaLnBrk="1" fontAlgn="base" latinLnBrk="0" hangingPunct="1">
                        <a:lnSpc>
                          <a:spcPct val="120000"/>
                        </a:lnSpc>
                        <a:spcBef>
                          <a:spcPct val="0"/>
                        </a:spcBef>
                        <a:spcAft>
                          <a:spcPct val="0"/>
                        </a:spcAft>
                        <a:buClrTx/>
                        <a:buSzTx/>
                        <a:buFontTx/>
                        <a:buNone/>
                        <a:tabLst/>
                      </a:pPr>
                      <a:endParaRPr kumimoji="1" lang="en-US" altLang="zh-TW" sz="1600" b="0" i="0" u="none" strike="noStrike" cap="none" normalizeH="0" baseline="0" dirty="0">
                        <a:ln>
                          <a:noFill/>
                        </a:ln>
                        <a:solidFill>
                          <a:schemeClr val="tx1"/>
                        </a:solidFill>
                        <a:effectLst/>
                        <a:latin typeface="+mn-lt"/>
                        <a:ea typeface="+mn-ea"/>
                        <a:cs typeface="+mn-ea"/>
                        <a:sym typeface="+mn-lt"/>
                      </a:endParaRPr>
                    </a:p>
                    <a:p>
                      <a:pPr marL="0" marR="0" lvl="0" indent="0" algn="l" defTabSz="914400" rtl="0" eaLnBrk="1" fontAlgn="base" latinLnBrk="0" hangingPunct="1">
                        <a:lnSpc>
                          <a:spcPct val="120000"/>
                        </a:lnSpc>
                        <a:spcBef>
                          <a:spcPct val="0"/>
                        </a:spcBef>
                        <a:spcAft>
                          <a:spcPct val="0"/>
                        </a:spcAft>
                        <a:buClrTx/>
                        <a:buSzTx/>
                        <a:buFontTx/>
                        <a:buNone/>
                        <a:tabLst/>
                      </a:pPr>
                      <a:endParaRPr kumimoji="1" lang="en-US" altLang="zh-TW" sz="1600" b="0" i="0" u="none" strike="noStrike" cap="none" normalizeH="0" baseline="0" dirty="0">
                        <a:ln>
                          <a:noFill/>
                        </a:ln>
                        <a:solidFill>
                          <a:schemeClr val="tx1"/>
                        </a:solidFill>
                        <a:effectLst/>
                        <a:latin typeface="+mn-lt"/>
                        <a:ea typeface="+mn-ea"/>
                        <a:cs typeface="+mn-ea"/>
                        <a:sym typeface="+mn-lt"/>
                      </a:endParaRPr>
                    </a:p>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1600" b="0" i="0" u="none" strike="noStrike" cap="none" normalizeH="0" baseline="0" dirty="0">
                          <a:ln>
                            <a:noFill/>
                          </a:ln>
                          <a:solidFill>
                            <a:schemeClr val="tx1"/>
                          </a:solidFill>
                          <a:effectLst/>
                          <a:latin typeface="+mn-lt"/>
                          <a:ea typeface="+mn-ea"/>
                          <a:cs typeface="+mn-ea"/>
                          <a:sym typeface="+mn-lt"/>
                        </a:rPr>
                        <a:t>机</a:t>
                      </a:r>
                    </a:p>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1600" b="0" i="0" u="none" strike="noStrike" cap="none" normalizeH="0" baseline="0" dirty="0">
                          <a:ln>
                            <a:noFill/>
                          </a:ln>
                          <a:solidFill>
                            <a:schemeClr val="tx1"/>
                          </a:solidFill>
                          <a:effectLst/>
                          <a:latin typeface="+mn-lt"/>
                          <a:ea typeface="+mn-ea"/>
                          <a:cs typeface="+mn-ea"/>
                          <a:sym typeface="+mn-lt"/>
                        </a:rPr>
                        <a:t>器</a:t>
                      </a:r>
                    </a:p>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1600" b="0" i="0" u="none" strike="noStrike" cap="none" normalizeH="0" baseline="0" dirty="0">
                          <a:ln>
                            <a:noFill/>
                          </a:ln>
                          <a:solidFill>
                            <a:schemeClr val="tx1"/>
                          </a:solidFill>
                          <a:effectLst/>
                          <a:latin typeface="+mn-lt"/>
                          <a:ea typeface="+mn-ea"/>
                          <a:cs typeface="+mn-ea"/>
                          <a:sym typeface="+mn-lt"/>
                        </a:rPr>
                        <a:t>运</a:t>
                      </a:r>
                    </a:p>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1600" b="0" i="0" u="none" strike="noStrike" cap="none" normalizeH="0" baseline="0" dirty="0">
                          <a:ln>
                            <a:noFill/>
                          </a:ln>
                          <a:solidFill>
                            <a:schemeClr val="tx1"/>
                          </a:solidFill>
                          <a:effectLst/>
                          <a:latin typeface="+mn-lt"/>
                          <a:ea typeface="+mn-ea"/>
                          <a:cs typeface="+mn-ea"/>
                          <a:sym typeface="+mn-lt"/>
                        </a:rPr>
                        <a:t>行</a:t>
                      </a:r>
                    </a:p>
                  </a:txBody>
                  <a:tcPr marL="136799" marR="136799" marT="62409" marB="6240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1600" b="0" i="0" u="none" strike="noStrike" cap="none" normalizeH="0" baseline="0" dirty="0">
                          <a:ln>
                            <a:noFill/>
                          </a:ln>
                          <a:solidFill>
                            <a:schemeClr val="tx1"/>
                          </a:solidFill>
                          <a:effectLst/>
                          <a:latin typeface="+mn-lt"/>
                          <a:ea typeface="+mn-ea"/>
                          <a:cs typeface="+mn-ea"/>
                          <a:sym typeface="+mn-lt"/>
                        </a:rPr>
                        <a:t>电热体</a:t>
                      </a:r>
                      <a:r>
                        <a:rPr kumimoji="1" lang="en-US" altLang="zh-TW" sz="1600" b="0" i="0" u="none" strike="noStrike" cap="none" normalizeH="0" baseline="0" dirty="0">
                          <a:ln>
                            <a:noFill/>
                          </a:ln>
                          <a:solidFill>
                            <a:schemeClr val="tx1"/>
                          </a:solidFill>
                          <a:effectLst/>
                          <a:latin typeface="+mn-lt"/>
                          <a:ea typeface="+mn-ea"/>
                          <a:cs typeface="+mn-ea"/>
                          <a:sym typeface="+mn-lt"/>
                        </a:rPr>
                        <a:t>,</a:t>
                      </a:r>
                      <a:r>
                        <a:rPr kumimoji="1" lang="zh-TW" altLang="en-US" sz="1600" b="0" i="0" u="none" strike="noStrike" cap="none" normalizeH="0" baseline="0" dirty="0">
                          <a:ln>
                            <a:noFill/>
                          </a:ln>
                          <a:solidFill>
                            <a:schemeClr val="tx1"/>
                          </a:solidFill>
                          <a:effectLst/>
                          <a:latin typeface="+mn-lt"/>
                          <a:ea typeface="+mn-ea"/>
                          <a:cs typeface="+mn-ea"/>
                          <a:sym typeface="+mn-lt"/>
                        </a:rPr>
                        <a:t>胶筒</a:t>
                      </a: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1600" b="0" i="0" u="none" strike="noStrike" cap="none" normalizeH="0" baseline="0" dirty="0">
                          <a:ln>
                            <a:noFill/>
                          </a:ln>
                          <a:solidFill>
                            <a:schemeClr val="tx1"/>
                          </a:solidFill>
                          <a:effectLst/>
                          <a:latin typeface="+mn-lt"/>
                          <a:ea typeface="+mn-ea"/>
                          <a:cs typeface="+mn-ea"/>
                          <a:sym typeface="+mn-lt"/>
                        </a:rPr>
                        <a:t>良好</a:t>
                      </a: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n-lt"/>
                        <a:ea typeface="+mn-ea"/>
                        <a:cs typeface="+mn-ea"/>
                        <a:sym typeface="+mn-lt"/>
                      </a:endParaRP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n-lt"/>
                        <a:ea typeface="+mn-ea"/>
                        <a:cs typeface="+mn-ea"/>
                        <a:sym typeface="+mn-lt"/>
                      </a:endParaRP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n-lt"/>
                        <a:ea typeface="+mn-ea"/>
                        <a:cs typeface="+mn-ea"/>
                        <a:sym typeface="+mn-lt"/>
                      </a:endParaRP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n-lt"/>
                        <a:ea typeface="+mn-ea"/>
                        <a:cs typeface="+mn-ea"/>
                        <a:sym typeface="+mn-lt"/>
                      </a:endParaRP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n-lt"/>
                        <a:ea typeface="+mn-ea"/>
                        <a:cs typeface="+mn-ea"/>
                        <a:sym typeface="+mn-lt"/>
                      </a:endParaRP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n-lt"/>
                        <a:ea typeface="+mn-ea"/>
                        <a:cs typeface="+mn-ea"/>
                        <a:sym typeface="+mn-lt"/>
                      </a:endParaRPr>
                    </a:p>
                  </a:txBody>
                  <a:tcPr marL="136799" marR="136799" marT="62409" marB="6240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790509">
                <a:tc v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1600" b="0" i="0" u="none" strike="noStrike" cap="none" normalizeH="0" baseline="0" dirty="0">
                          <a:ln>
                            <a:noFill/>
                          </a:ln>
                          <a:solidFill>
                            <a:schemeClr val="tx1"/>
                          </a:solidFill>
                          <a:effectLst/>
                          <a:latin typeface="+mn-lt"/>
                          <a:ea typeface="+mn-ea"/>
                          <a:cs typeface="+mn-ea"/>
                          <a:sym typeface="+mn-lt"/>
                        </a:rPr>
                        <a:t>压力油温</a:t>
                      </a: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1600" b="0" i="0" u="none" strike="noStrike" cap="none" normalizeH="0" baseline="0" dirty="0">
                          <a:ln>
                            <a:noFill/>
                          </a:ln>
                          <a:solidFill>
                            <a:schemeClr val="tx1"/>
                          </a:solidFill>
                          <a:effectLst/>
                          <a:latin typeface="+mn-lt"/>
                          <a:ea typeface="+mn-ea"/>
                          <a:cs typeface="+mn-ea"/>
                          <a:sym typeface="+mn-lt"/>
                        </a:rPr>
                        <a:t>30℃-50 ℃ </a:t>
                      </a: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n-lt"/>
                        <a:ea typeface="+mn-ea"/>
                        <a:cs typeface="+mn-ea"/>
                        <a:sym typeface="+mn-lt"/>
                      </a:endParaRP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n-lt"/>
                        <a:ea typeface="+mn-ea"/>
                        <a:cs typeface="+mn-ea"/>
                        <a:sym typeface="+mn-lt"/>
                      </a:endParaRP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n-lt"/>
                        <a:ea typeface="+mn-ea"/>
                        <a:cs typeface="+mn-ea"/>
                        <a:sym typeface="+mn-lt"/>
                      </a:endParaRP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n-lt"/>
                        <a:ea typeface="+mn-ea"/>
                        <a:cs typeface="+mn-ea"/>
                        <a:sym typeface="+mn-lt"/>
                      </a:endParaRP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n-lt"/>
                        <a:ea typeface="+mn-ea"/>
                        <a:cs typeface="+mn-ea"/>
                        <a:sym typeface="+mn-lt"/>
                      </a:endParaRP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n-lt"/>
                        <a:ea typeface="+mn-ea"/>
                        <a:cs typeface="+mn-ea"/>
                        <a:sym typeface="+mn-lt"/>
                      </a:endParaRPr>
                    </a:p>
                  </a:txBody>
                  <a:tcPr marL="136799" marR="136799" marT="62409" marB="6240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54743">
                <a:tc v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1600" b="0" i="0" u="none" strike="noStrike" cap="none" normalizeH="0" baseline="0" dirty="0">
                          <a:ln>
                            <a:noFill/>
                          </a:ln>
                          <a:solidFill>
                            <a:schemeClr val="tx1"/>
                          </a:solidFill>
                          <a:effectLst/>
                          <a:latin typeface="+mn-lt"/>
                          <a:ea typeface="+mn-ea"/>
                          <a:cs typeface="+mn-ea"/>
                          <a:sym typeface="+mn-lt"/>
                        </a:rPr>
                        <a:t>机械部分</a:t>
                      </a: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1600" b="0" i="0" u="none" strike="noStrike" cap="none" normalizeH="0" baseline="0" dirty="0">
                          <a:ln>
                            <a:noFill/>
                          </a:ln>
                          <a:solidFill>
                            <a:schemeClr val="tx1"/>
                          </a:solidFill>
                          <a:effectLst/>
                          <a:latin typeface="+mn-lt"/>
                          <a:ea typeface="+mn-ea"/>
                          <a:cs typeface="+mn-ea"/>
                          <a:sym typeface="+mn-lt"/>
                        </a:rPr>
                        <a:t>良好</a:t>
                      </a: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n-lt"/>
                        <a:ea typeface="+mn-ea"/>
                        <a:cs typeface="+mn-ea"/>
                        <a:sym typeface="+mn-lt"/>
                      </a:endParaRP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n-lt"/>
                        <a:ea typeface="+mn-ea"/>
                        <a:cs typeface="+mn-ea"/>
                        <a:sym typeface="+mn-lt"/>
                      </a:endParaRP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n-lt"/>
                        <a:ea typeface="+mn-ea"/>
                        <a:cs typeface="+mn-ea"/>
                        <a:sym typeface="+mn-lt"/>
                      </a:endParaRP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n-lt"/>
                        <a:ea typeface="+mn-ea"/>
                        <a:cs typeface="+mn-ea"/>
                        <a:sym typeface="+mn-lt"/>
                      </a:endParaRP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n-lt"/>
                        <a:ea typeface="+mn-ea"/>
                        <a:cs typeface="+mn-ea"/>
                        <a:sym typeface="+mn-lt"/>
                      </a:endParaRP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n-lt"/>
                        <a:ea typeface="+mn-ea"/>
                        <a:cs typeface="+mn-ea"/>
                        <a:sym typeface="+mn-lt"/>
                      </a:endParaRPr>
                    </a:p>
                  </a:txBody>
                  <a:tcPr marL="136799" marR="136799" marT="62409" marB="6240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554743">
                <a:tc v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1600" b="0" i="0" u="none" strike="noStrike" cap="none" normalizeH="0" baseline="0" dirty="0">
                          <a:ln>
                            <a:noFill/>
                          </a:ln>
                          <a:solidFill>
                            <a:schemeClr val="tx1"/>
                          </a:solidFill>
                          <a:effectLst/>
                          <a:latin typeface="+mn-lt"/>
                          <a:ea typeface="+mn-ea"/>
                          <a:cs typeface="+mn-ea"/>
                          <a:sym typeface="+mn-lt"/>
                        </a:rPr>
                        <a:t>润滑状况</a:t>
                      </a: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1600" b="0" i="0" u="none" strike="noStrike" cap="none" normalizeH="0" baseline="0" dirty="0">
                          <a:ln>
                            <a:noFill/>
                          </a:ln>
                          <a:solidFill>
                            <a:schemeClr val="tx1"/>
                          </a:solidFill>
                          <a:effectLst/>
                          <a:latin typeface="+mn-lt"/>
                          <a:ea typeface="+mn-ea"/>
                          <a:cs typeface="+mn-ea"/>
                          <a:sym typeface="+mn-lt"/>
                        </a:rPr>
                        <a:t>充分</a:t>
                      </a: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n-lt"/>
                        <a:ea typeface="+mn-ea"/>
                        <a:cs typeface="+mn-ea"/>
                        <a:sym typeface="+mn-lt"/>
                      </a:endParaRP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n-lt"/>
                        <a:ea typeface="+mn-ea"/>
                        <a:cs typeface="+mn-ea"/>
                        <a:sym typeface="+mn-lt"/>
                      </a:endParaRP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n-lt"/>
                        <a:ea typeface="+mn-ea"/>
                        <a:cs typeface="+mn-ea"/>
                        <a:sym typeface="+mn-lt"/>
                      </a:endParaRP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n-lt"/>
                        <a:ea typeface="+mn-ea"/>
                        <a:cs typeface="+mn-ea"/>
                        <a:sym typeface="+mn-lt"/>
                      </a:endParaRP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n-lt"/>
                        <a:ea typeface="+mn-ea"/>
                        <a:cs typeface="+mn-ea"/>
                        <a:sym typeface="+mn-lt"/>
                      </a:endParaRP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n-lt"/>
                        <a:ea typeface="+mn-ea"/>
                        <a:cs typeface="+mn-ea"/>
                        <a:sym typeface="+mn-lt"/>
                      </a:endParaRPr>
                    </a:p>
                  </a:txBody>
                  <a:tcPr marL="136799" marR="136799" marT="62409" marB="6240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554743">
                <a:tc v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1600" b="0" i="0" u="none" strike="noStrike" cap="none" normalizeH="0" baseline="0" dirty="0">
                          <a:ln>
                            <a:noFill/>
                          </a:ln>
                          <a:solidFill>
                            <a:schemeClr val="tx1"/>
                          </a:solidFill>
                          <a:effectLst/>
                          <a:latin typeface="+mn-lt"/>
                          <a:ea typeface="+mn-ea"/>
                          <a:cs typeface="+mn-ea"/>
                          <a:sym typeface="+mn-lt"/>
                        </a:rPr>
                        <a:t>油污</a:t>
                      </a:r>
                      <a:r>
                        <a:rPr kumimoji="1" lang="en-US" altLang="zh-TW" sz="1600" b="0" i="0" u="none" strike="noStrike" cap="none" normalizeH="0" baseline="0" dirty="0">
                          <a:ln>
                            <a:noFill/>
                          </a:ln>
                          <a:solidFill>
                            <a:schemeClr val="tx1"/>
                          </a:solidFill>
                          <a:effectLst/>
                          <a:latin typeface="+mn-lt"/>
                          <a:ea typeface="+mn-ea"/>
                          <a:cs typeface="+mn-ea"/>
                          <a:sym typeface="+mn-lt"/>
                        </a:rPr>
                        <a:t>,</a:t>
                      </a:r>
                      <a:r>
                        <a:rPr kumimoji="1" lang="zh-TW" altLang="en-US" sz="1600" b="0" i="0" u="none" strike="noStrike" cap="none" normalizeH="0" baseline="0" dirty="0">
                          <a:ln>
                            <a:noFill/>
                          </a:ln>
                          <a:solidFill>
                            <a:schemeClr val="tx1"/>
                          </a:solidFill>
                          <a:effectLst/>
                          <a:latin typeface="+mn-lt"/>
                          <a:ea typeface="+mn-ea"/>
                          <a:cs typeface="+mn-ea"/>
                          <a:sym typeface="+mn-lt"/>
                        </a:rPr>
                        <a:t>异物</a:t>
                      </a: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1600" b="0" i="0" u="none" strike="noStrike" cap="none" normalizeH="0" baseline="0" dirty="0">
                          <a:ln>
                            <a:noFill/>
                          </a:ln>
                          <a:solidFill>
                            <a:schemeClr val="tx1"/>
                          </a:solidFill>
                          <a:effectLst/>
                          <a:latin typeface="+mn-lt"/>
                          <a:ea typeface="+mn-ea"/>
                          <a:cs typeface="+mn-ea"/>
                          <a:sym typeface="+mn-lt"/>
                        </a:rPr>
                        <a:t>清洁</a:t>
                      </a: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n-lt"/>
                        <a:ea typeface="+mn-ea"/>
                        <a:cs typeface="+mn-ea"/>
                        <a:sym typeface="+mn-lt"/>
                      </a:endParaRP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n-lt"/>
                        <a:ea typeface="+mn-ea"/>
                        <a:cs typeface="+mn-ea"/>
                        <a:sym typeface="+mn-lt"/>
                      </a:endParaRP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n-lt"/>
                        <a:ea typeface="+mn-ea"/>
                        <a:cs typeface="+mn-ea"/>
                        <a:sym typeface="+mn-lt"/>
                      </a:endParaRP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n-lt"/>
                        <a:ea typeface="+mn-ea"/>
                        <a:cs typeface="+mn-ea"/>
                        <a:sym typeface="+mn-lt"/>
                      </a:endParaRP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n-lt"/>
                        <a:ea typeface="+mn-ea"/>
                        <a:cs typeface="+mn-ea"/>
                        <a:sym typeface="+mn-lt"/>
                      </a:endParaRP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n-lt"/>
                        <a:ea typeface="+mn-ea"/>
                        <a:cs typeface="+mn-ea"/>
                        <a:sym typeface="+mn-lt"/>
                      </a:endParaRPr>
                    </a:p>
                  </a:txBody>
                  <a:tcPr marL="136799" marR="136799" marT="62409" marB="6240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554743">
                <a:tc v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1600" b="0" i="0" u="none" strike="noStrike" cap="none" normalizeH="0" baseline="0" dirty="0">
                          <a:ln>
                            <a:noFill/>
                          </a:ln>
                          <a:solidFill>
                            <a:schemeClr val="tx1"/>
                          </a:solidFill>
                          <a:effectLst/>
                          <a:latin typeface="+mn-lt"/>
                          <a:ea typeface="+mn-ea"/>
                          <a:cs typeface="+mn-ea"/>
                          <a:sym typeface="+mn-lt"/>
                        </a:rPr>
                        <a:t>动作音</a:t>
                      </a:r>
                      <a:r>
                        <a:rPr kumimoji="1" lang="en-US" altLang="zh-TW" sz="1600" b="0" i="0" u="none" strike="noStrike" cap="none" normalizeH="0" baseline="0" dirty="0">
                          <a:ln>
                            <a:noFill/>
                          </a:ln>
                          <a:solidFill>
                            <a:schemeClr val="tx1"/>
                          </a:solidFill>
                          <a:effectLst/>
                          <a:latin typeface="+mn-lt"/>
                          <a:ea typeface="+mn-ea"/>
                          <a:cs typeface="+mn-ea"/>
                          <a:sym typeface="+mn-lt"/>
                        </a:rPr>
                        <a:t>,</a:t>
                      </a:r>
                      <a:r>
                        <a:rPr kumimoji="1" lang="zh-TW" altLang="en-US" sz="1600" b="0" i="0" u="none" strike="noStrike" cap="none" normalizeH="0" baseline="0" dirty="0">
                          <a:ln>
                            <a:noFill/>
                          </a:ln>
                          <a:solidFill>
                            <a:schemeClr val="tx1"/>
                          </a:solidFill>
                          <a:effectLst/>
                          <a:latin typeface="+mn-lt"/>
                          <a:ea typeface="+mn-ea"/>
                          <a:cs typeface="+mn-ea"/>
                          <a:sym typeface="+mn-lt"/>
                        </a:rPr>
                        <a:t>异响</a:t>
                      </a: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1600" b="0" i="0" u="none" strike="noStrike" cap="none" normalizeH="0" baseline="0" dirty="0">
                          <a:ln>
                            <a:noFill/>
                          </a:ln>
                          <a:solidFill>
                            <a:schemeClr val="tx1"/>
                          </a:solidFill>
                          <a:effectLst/>
                          <a:latin typeface="+mn-lt"/>
                          <a:ea typeface="+mn-ea"/>
                          <a:cs typeface="+mn-ea"/>
                          <a:sym typeface="+mn-lt"/>
                        </a:rPr>
                        <a:t>正常</a:t>
                      </a: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n-lt"/>
                        <a:ea typeface="+mn-ea"/>
                        <a:cs typeface="+mn-ea"/>
                        <a:sym typeface="+mn-lt"/>
                      </a:endParaRP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n-lt"/>
                        <a:ea typeface="+mn-ea"/>
                        <a:cs typeface="+mn-ea"/>
                        <a:sym typeface="+mn-lt"/>
                      </a:endParaRP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n-lt"/>
                        <a:ea typeface="+mn-ea"/>
                        <a:cs typeface="+mn-ea"/>
                        <a:sym typeface="+mn-lt"/>
                      </a:endParaRP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n-lt"/>
                        <a:ea typeface="+mn-ea"/>
                        <a:cs typeface="+mn-ea"/>
                        <a:sym typeface="+mn-lt"/>
                      </a:endParaRP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n-lt"/>
                        <a:ea typeface="+mn-ea"/>
                        <a:cs typeface="+mn-ea"/>
                        <a:sym typeface="+mn-lt"/>
                      </a:endParaRP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n-lt"/>
                        <a:ea typeface="+mn-ea"/>
                        <a:cs typeface="+mn-ea"/>
                        <a:sym typeface="+mn-lt"/>
                      </a:endParaRPr>
                    </a:p>
                  </a:txBody>
                  <a:tcPr marL="136799" marR="136799" marT="62409" marB="6240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554743">
                <a:tc v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1600" b="0" i="0" u="none" strike="noStrike" cap="none" normalizeH="0" baseline="0" dirty="0">
                          <a:ln>
                            <a:noFill/>
                          </a:ln>
                          <a:solidFill>
                            <a:schemeClr val="tx1"/>
                          </a:solidFill>
                          <a:effectLst/>
                          <a:latin typeface="+mn-lt"/>
                          <a:ea typeface="+mn-ea"/>
                          <a:cs typeface="+mn-ea"/>
                          <a:sym typeface="+mn-lt"/>
                        </a:rPr>
                        <a:t>安全门</a:t>
                      </a:r>
                      <a:r>
                        <a:rPr kumimoji="1" lang="en-US" altLang="zh-TW" sz="1600" b="0" i="0" u="none" strike="noStrike" cap="none" normalizeH="0" baseline="0" dirty="0">
                          <a:ln>
                            <a:noFill/>
                          </a:ln>
                          <a:solidFill>
                            <a:schemeClr val="tx1"/>
                          </a:solidFill>
                          <a:effectLst/>
                          <a:latin typeface="+mn-lt"/>
                          <a:ea typeface="+mn-ea"/>
                          <a:cs typeface="+mn-ea"/>
                          <a:sym typeface="+mn-lt"/>
                        </a:rPr>
                        <a:t>,</a:t>
                      </a:r>
                      <a:r>
                        <a:rPr kumimoji="1" lang="zh-TW" altLang="en-US" sz="1600" b="0" i="0" u="none" strike="noStrike" cap="none" normalizeH="0" baseline="0" dirty="0">
                          <a:ln>
                            <a:noFill/>
                          </a:ln>
                          <a:solidFill>
                            <a:schemeClr val="tx1"/>
                          </a:solidFill>
                          <a:effectLst/>
                          <a:latin typeface="+mn-lt"/>
                          <a:ea typeface="+mn-ea"/>
                          <a:cs typeface="+mn-ea"/>
                          <a:sym typeface="+mn-lt"/>
                        </a:rPr>
                        <a:t>止动棒</a:t>
                      </a: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1600" b="0" i="0" u="none" strike="noStrike" cap="none" normalizeH="0" baseline="0" dirty="0">
                          <a:ln>
                            <a:noFill/>
                          </a:ln>
                          <a:solidFill>
                            <a:schemeClr val="tx1"/>
                          </a:solidFill>
                          <a:effectLst/>
                          <a:latin typeface="+mn-lt"/>
                          <a:ea typeface="+mn-ea"/>
                          <a:cs typeface="+mn-ea"/>
                          <a:sym typeface="+mn-lt"/>
                        </a:rPr>
                        <a:t>良好</a:t>
                      </a: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n-lt"/>
                        <a:ea typeface="+mn-ea"/>
                        <a:cs typeface="+mn-ea"/>
                        <a:sym typeface="+mn-lt"/>
                      </a:endParaRP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n-lt"/>
                        <a:ea typeface="+mn-ea"/>
                        <a:cs typeface="+mn-ea"/>
                        <a:sym typeface="+mn-lt"/>
                      </a:endParaRP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n-lt"/>
                        <a:ea typeface="+mn-ea"/>
                        <a:cs typeface="+mn-ea"/>
                        <a:sym typeface="+mn-lt"/>
                      </a:endParaRP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n-lt"/>
                        <a:ea typeface="+mn-ea"/>
                        <a:cs typeface="+mn-ea"/>
                        <a:sym typeface="+mn-lt"/>
                      </a:endParaRP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n-lt"/>
                        <a:ea typeface="+mn-ea"/>
                        <a:cs typeface="+mn-ea"/>
                        <a:sym typeface="+mn-lt"/>
                      </a:endParaRPr>
                    </a:p>
                  </a:txBody>
                  <a:tcPr marL="136799" marR="136799"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600" b="0" i="0" u="none" strike="noStrike" cap="none" normalizeH="0" baseline="0" dirty="0">
                        <a:ln>
                          <a:noFill/>
                        </a:ln>
                        <a:solidFill>
                          <a:schemeClr val="tx1"/>
                        </a:solidFill>
                        <a:effectLst/>
                        <a:latin typeface="+mn-lt"/>
                        <a:ea typeface="+mn-ea"/>
                        <a:cs typeface="+mn-ea"/>
                        <a:sym typeface="+mn-lt"/>
                      </a:endParaRPr>
                    </a:p>
                  </a:txBody>
                  <a:tcPr marL="136799" marR="136799" marT="62409" marB="6240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bl>
          </a:graphicData>
        </a:graphic>
      </p:graphicFrame>
      <p:sp>
        <p:nvSpPr>
          <p:cNvPr id="4" name="文本框 3">
            <a:extLst>
              <a:ext uri="{FF2B5EF4-FFF2-40B4-BE49-F238E27FC236}">
                <a16:creationId xmlns:a16="http://schemas.microsoft.com/office/drawing/2014/main" id="{3E18593F-E91E-4F9C-993D-7076C24EA6F5}"/>
              </a:ext>
            </a:extLst>
          </p:cNvPr>
          <p:cNvSpPr txBox="1"/>
          <p:nvPr/>
        </p:nvSpPr>
        <p:spPr>
          <a:xfrm>
            <a:off x="2881237" y="76233"/>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2.2.2  </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预防保养记录表的格式</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5678" name="Group 270">
            <a:extLst>
              <a:ext uri="{FF2B5EF4-FFF2-40B4-BE49-F238E27FC236}">
                <a16:creationId xmlns:a16="http://schemas.microsoft.com/office/drawing/2014/main" id="{14A5BFDF-FBCD-4DF8-9286-2885D4609E85}"/>
              </a:ext>
            </a:extLst>
          </p:cNvPr>
          <p:cNvGraphicFramePr>
            <a:graphicFrameLocks noGrp="1"/>
          </p:cNvGraphicFramePr>
          <p:nvPr/>
        </p:nvGraphicFramePr>
        <p:xfrm>
          <a:off x="1822450" y="1212850"/>
          <a:ext cx="13111161" cy="7362832"/>
        </p:xfrm>
        <a:graphic>
          <a:graphicData uri="http://schemas.openxmlformats.org/drawingml/2006/table">
            <a:tbl>
              <a:tblPr/>
              <a:tblGrid>
                <a:gridCol w="1014215">
                  <a:extLst>
                    <a:ext uri="{9D8B030D-6E8A-4147-A177-3AD203B41FA5}">
                      <a16:colId xmlns:a16="http://schemas.microsoft.com/office/drawing/2014/main" val="20000"/>
                    </a:ext>
                  </a:extLst>
                </a:gridCol>
                <a:gridCol w="2178067">
                  <a:extLst>
                    <a:ext uri="{9D8B030D-6E8A-4147-A177-3AD203B41FA5}">
                      <a16:colId xmlns:a16="http://schemas.microsoft.com/office/drawing/2014/main" val="20001"/>
                    </a:ext>
                  </a:extLst>
                </a:gridCol>
                <a:gridCol w="2394212">
                  <a:extLst>
                    <a:ext uri="{9D8B030D-6E8A-4147-A177-3AD203B41FA5}">
                      <a16:colId xmlns:a16="http://schemas.microsoft.com/office/drawing/2014/main" val="20002"/>
                    </a:ext>
                  </a:extLst>
                </a:gridCol>
                <a:gridCol w="1254111">
                  <a:extLst>
                    <a:ext uri="{9D8B030D-6E8A-4147-A177-3AD203B41FA5}">
                      <a16:colId xmlns:a16="http://schemas.microsoft.com/office/drawing/2014/main" val="20003"/>
                    </a:ext>
                  </a:extLst>
                </a:gridCol>
                <a:gridCol w="1254111">
                  <a:extLst>
                    <a:ext uri="{9D8B030D-6E8A-4147-A177-3AD203B41FA5}">
                      <a16:colId xmlns:a16="http://schemas.microsoft.com/office/drawing/2014/main" val="20004"/>
                    </a:ext>
                  </a:extLst>
                </a:gridCol>
                <a:gridCol w="1254111">
                  <a:extLst>
                    <a:ext uri="{9D8B030D-6E8A-4147-A177-3AD203B41FA5}">
                      <a16:colId xmlns:a16="http://schemas.microsoft.com/office/drawing/2014/main" val="20005"/>
                    </a:ext>
                  </a:extLst>
                </a:gridCol>
                <a:gridCol w="1254111">
                  <a:extLst>
                    <a:ext uri="{9D8B030D-6E8A-4147-A177-3AD203B41FA5}">
                      <a16:colId xmlns:a16="http://schemas.microsoft.com/office/drawing/2014/main" val="20006"/>
                    </a:ext>
                  </a:extLst>
                </a:gridCol>
                <a:gridCol w="1140101">
                  <a:extLst>
                    <a:ext uri="{9D8B030D-6E8A-4147-A177-3AD203B41FA5}">
                      <a16:colId xmlns:a16="http://schemas.microsoft.com/office/drawing/2014/main" val="20007"/>
                    </a:ext>
                  </a:extLst>
                </a:gridCol>
                <a:gridCol w="1368122">
                  <a:extLst>
                    <a:ext uri="{9D8B030D-6E8A-4147-A177-3AD203B41FA5}">
                      <a16:colId xmlns:a16="http://schemas.microsoft.com/office/drawing/2014/main" val="20008"/>
                    </a:ext>
                  </a:extLst>
                </a:gridCol>
              </a:tblGrid>
              <a:tr h="460177">
                <a:tc gridSpan="3">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1800" b="0" i="0" u="none" strike="noStrike" cap="none" normalizeH="0" baseline="0" dirty="0">
                          <a:ln>
                            <a:noFill/>
                          </a:ln>
                          <a:solidFill>
                            <a:schemeClr val="tx1"/>
                          </a:solidFill>
                          <a:effectLst/>
                          <a:latin typeface="+mn-lt"/>
                          <a:ea typeface="+mn-ea"/>
                          <a:cs typeface="+mn-ea"/>
                          <a:sym typeface="+mn-lt"/>
                        </a:rPr>
                        <a:t>  </a:t>
                      </a:r>
                      <a:r>
                        <a:rPr kumimoji="1" lang="zh-TW" altLang="en-US" sz="1800" b="0" i="0" u="none" strike="noStrike" cap="none" normalizeH="0" baseline="0" dirty="0">
                          <a:ln>
                            <a:noFill/>
                          </a:ln>
                          <a:solidFill>
                            <a:schemeClr val="tx1"/>
                          </a:solidFill>
                          <a:effectLst/>
                          <a:latin typeface="+mn-lt"/>
                          <a:ea typeface="+mn-ea"/>
                          <a:cs typeface="+mn-ea"/>
                          <a:sym typeface="+mn-lt"/>
                        </a:rPr>
                        <a:t>机器名称</a:t>
                      </a:r>
                      <a:r>
                        <a:rPr kumimoji="1" lang="en-US" altLang="zh-TW" sz="1800" b="0" i="0" u="none" strike="noStrike" cap="none" normalizeH="0" baseline="0" dirty="0">
                          <a:ln>
                            <a:noFill/>
                          </a:ln>
                          <a:solidFill>
                            <a:schemeClr val="tx1"/>
                          </a:solidFill>
                          <a:effectLst/>
                          <a:latin typeface="+mn-lt"/>
                          <a:ea typeface="+mn-ea"/>
                          <a:cs typeface="+mn-ea"/>
                          <a:sym typeface="+mn-lt"/>
                        </a:rPr>
                        <a:t>:</a:t>
                      </a:r>
                      <a:r>
                        <a:rPr kumimoji="1" lang="zh-TW" altLang="en-US" sz="1800" b="0" i="0" u="none" strike="noStrike" cap="none" normalizeH="0" baseline="0" dirty="0">
                          <a:ln>
                            <a:noFill/>
                          </a:ln>
                          <a:solidFill>
                            <a:schemeClr val="tx1"/>
                          </a:solidFill>
                          <a:effectLst/>
                          <a:latin typeface="+mn-lt"/>
                          <a:ea typeface="+mn-ea"/>
                          <a:cs typeface="+mn-ea"/>
                          <a:sym typeface="+mn-lt"/>
                        </a:rPr>
                        <a:t>注塑机</a:t>
                      </a:r>
                    </a:p>
                  </a:txBody>
                  <a:tcPr marL="136812" marR="136812" marT="62420" marB="6242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gridSpan="3">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1800" b="0" i="0" u="none" strike="noStrike" cap="none" normalizeH="0" baseline="0" dirty="0">
                          <a:ln>
                            <a:noFill/>
                          </a:ln>
                          <a:solidFill>
                            <a:schemeClr val="tx1"/>
                          </a:solidFill>
                          <a:effectLst/>
                          <a:latin typeface="+mn-lt"/>
                          <a:ea typeface="+mn-ea"/>
                          <a:cs typeface="+mn-ea"/>
                          <a:sym typeface="+mn-lt"/>
                        </a:rPr>
                        <a:t>管理编号</a:t>
                      </a:r>
                      <a:r>
                        <a:rPr kumimoji="1" lang="en-US" altLang="zh-TW" sz="1800" b="0" i="0" u="none" strike="noStrike" cap="none" normalizeH="0" baseline="0" dirty="0">
                          <a:ln>
                            <a:noFill/>
                          </a:ln>
                          <a:solidFill>
                            <a:schemeClr val="tx1"/>
                          </a:solidFill>
                          <a:effectLst/>
                          <a:latin typeface="+mn-lt"/>
                          <a:ea typeface="+mn-ea"/>
                          <a:cs typeface="+mn-ea"/>
                          <a:sym typeface="+mn-lt"/>
                        </a:rPr>
                        <a:t>:A03-112X</a:t>
                      </a: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gridSpan="3">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1800" b="0" i="0" u="none" strike="noStrike" cap="none" normalizeH="0" baseline="0" dirty="0">
                          <a:ln>
                            <a:noFill/>
                          </a:ln>
                          <a:solidFill>
                            <a:schemeClr val="tx1"/>
                          </a:solidFill>
                          <a:effectLst/>
                          <a:latin typeface="+mn-lt"/>
                          <a:ea typeface="+mn-ea"/>
                          <a:cs typeface="+mn-ea"/>
                          <a:sym typeface="+mn-lt"/>
                        </a:rPr>
                        <a:t>车间</a:t>
                      </a:r>
                      <a:r>
                        <a:rPr kumimoji="1" lang="en-US" altLang="zh-TW" sz="1800" b="0" i="0" u="none" strike="noStrike" cap="none" normalizeH="0" baseline="0" dirty="0">
                          <a:ln>
                            <a:noFill/>
                          </a:ln>
                          <a:solidFill>
                            <a:schemeClr val="tx1"/>
                          </a:solidFill>
                          <a:effectLst/>
                          <a:latin typeface="+mn-lt"/>
                          <a:ea typeface="+mn-ea"/>
                          <a:cs typeface="+mn-ea"/>
                          <a:sym typeface="+mn-lt"/>
                        </a:rPr>
                        <a:t>:</a:t>
                      </a:r>
                      <a:r>
                        <a:rPr kumimoji="1" lang="zh-TW" altLang="en-US" sz="1800" b="0" i="0" u="none" strike="noStrike" cap="none" normalizeH="0" baseline="0" dirty="0">
                          <a:ln>
                            <a:noFill/>
                          </a:ln>
                          <a:solidFill>
                            <a:schemeClr val="tx1"/>
                          </a:solidFill>
                          <a:effectLst/>
                          <a:latin typeface="+mn-lt"/>
                          <a:ea typeface="+mn-ea"/>
                          <a:cs typeface="+mn-ea"/>
                          <a:sym typeface="+mn-lt"/>
                        </a:rPr>
                        <a:t>注塑</a:t>
                      </a:r>
                      <a:r>
                        <a:rPr kumimoji="1" lang="en-US" altLang="zh-TW" sz="1800" b="0" i="0" u="none" strike="noStrike" cap="none" normalizeH="0" baseline="0" dirty="0">
                          <a:ln>
                            <a:noFill/>
                          </a:ln>
                          <a:solidFill>
                            <a:schemeClr val="tx1"/>
                          </a:solidFill>
                          <a:effectLst/>
                          <a:latin typeface="+mn-lt"/>
                          <a:ea typeface="+mn-ea"/>
                          <a:cs typeface="+mn-ea"/>
                          <a:sym typeface="+mn-lt"/>
                        </a:rPr>
                        <a:t>2</a:t>
                      </a:r>
                      <a:r>
                        <a:rPr kumimoji="1" lang="zh-TW" altLang="en-US" sz="1800" b="0" i="0" u="none" strike="noStrike" cap="none" normalizeH="0" baseline="0" dirty="0">
                          <a:ln>
                            <a:noFill/>
                          </a:ln>
                          <a:solidFill>
                            <a:schemeClr val="tx1"/>
                          </a:solidFill>
                          <a:effectLst/>
                          <a:latin typeface="+mn-lt"/>
                          <a:ea typeface="+mn-ea"/>
                          <a:cs typeface="+mn-ea"/>
                          <a:sym typeface="+mn-lt"/>
                        </a:rPr>
                        <a:t>车间</a:t>
                      </a:r>
                    </a:p>
                  </a:txBody>
                  <a:tcPr marL="136812" marR="136812" marT="62420" marB="624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460177">
                <a:tc rowSpan="6">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en-US" altLang="zh-TW" sz="1800" b="0" i="0" u="none" strike="noStrike" cap="none" normalizeH="0" baseline="0" dirty="0">
                        <a:ln>
                          <a:noFill/>
                        </a:ln>
                        <a:solidFill>
                          <a:schemeClr val="tx1"/>
                        </a:solidFill>
                        <a:effectLst/>
                        <a:latin typeface="+mn-lt"/>
                        <a:ea typeface="+mn-ea"/>
                        <a:cs typeface="+mn-ea"/>
                        <a:sym typeface="+mn-lt"/>
                      </a:endParaRPr>
                    </a:p>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1800" b="0" i="0" u="none" strike="noStrike" cap="none" normalizeH="0" baseline="0" dirty="0">
                          <a:ln>
                            <a:noFill/>
                          </a:ln>
                          <a:solidFill>
                            <a:schemeClr val="tx1"/>
                          </a:solidFill>
                          <a:effectLst/>
                          <a:latin typeface="+mn-lt"/>
                          <a:ea typeface="+mn-ea"/>
                          <a:cs typeface="+mn-ea"/>
                          <a:sym typeface="+mn-lt"/>
                        </a:rPr>
                        <a:t>辅</a:t>
                      </a:r>
                    </a:p>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1800" b="0" i="0" u="none" strike="noStrike" cap="none" normalizeH="0" baseline="0" dirty="0">
                          <a:ln>
                            <a:noFill/>
                          </a:ln>
                          <a:solidFill>
                            <a:schemeClr val="tx1"/>
                          </a:solidFill>
                          <a:effectLst/>
                          <a:latin typeface="+mn-lt"/>
                          <a:ea typeface="+mn-ea"/>
                          <a:cs typeface="+mn-ea"/>
                          <a:sym typeface="+mn-lt"/>
                        </a:rPr>
                        <a:t>助</a:t>
                      </a:r>
                    </a:p>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1800" b="0" i="0" u="none" strike="noStrike" cap="none" normalizeH="0" baseline="0" dirty="0">
                          <a:ln>
                            <a:noFill/>
                          </a:ln>
                          <a:solidFill>
                            <a:schemeClr val="tx1"/>
                          </a:solidFill>
                          <a:effectLst/>
                          <a:latin typeface="+mn-lt"/>
                          <a:ea typeface="+mn-ea"/>
                          <a:cs typeface="+mn-ea"/>
                          <a:sym typeface="+mn-lt"/>
                        </a:rPr>
                        <a:t>设</a:t>
                      </a:r>
                    </a:p>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1800" b="0" i="0" u="none" strike="noStrike" cap="none" normalizeH="0" baseline="0" dirty="0">
                          <a:ln>
                            <a:noFill/>
                          </a:ln>
                          <a:solidFill>
                            <a:schemeClr val="tx1"/>
                          </a:solidFill>
                          <a:effectLst/>
                          <a:latin typeface="+mn-lt"/>
                          <a:ea typeface="+mn-ea"/>
                          <a:cs typeface="+mn-ea"/>
                          <a:sym typeface="+mn-lt"/>
                        </a:rPr>
                        <a:t>备</a:t>
                      </a:r>
                    </a:p>
                  </a:txBody>
                  <a:tcPr marL="136812" marR="136812" marT="62420" marB="6242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1800" b="0" i="0" u="none" strike="noStrike" cap="none" normalizeH="0" baseline="0" dirty="0">
                          <a:ln>
                            <a:noFill/>
                          </a:ln>
                          <a:solidFill>
                            <a:schemeClr val="tx1"/>
                          </a:solidFill>
                          <a:effectLst/>
                          <a:latin typeface="+mn-lt"/>
                          <a:ea typeface="+mn-ea"/>
                          <a:cs typeface="+mn-ea"/>
                          <a:sym typeface="+mn-lt"/>
                        </a:rPr>
                        <a:t>料斗</a:t>
                      </a: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6">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en-US" altLang="zh-TW" sz="1800" b="0" i="0" u="none" strike="noStrike" cap="none" normalizeH="0" baseline="0" dirty="0">
                        <a:ln>
                          <a:noFill/>
                        </a:ln>
                        <a:solidFill>
                          <a:schemeClr val="tx1"/>
                        </a:solidFill>
                        <a:effectLst/>
                        <a:latin typeface="+mn-lt"/>
                        <a:ea typeface="+mn-ea"/>
                        <a:cs typeface="+mn-ea"/>
                        <a:sym typeface="+mn-lt"/>
                      </a:endParaRPr>
                    </a:p>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1800" b="0" i="0" u="none" strike="noStrike" cap="none" normalizeH="0" baseline="0" dirty="0">
                          <a:ln>
                            <a:noFill/>
                          </a:ln>
                          <a:solidFill>
                            <a:schemeClr val="tx1"/>
                          </a:solidFill>
                          <a:effectLst/>
                          <a:latin typeface="+mn-lt"/>
                          <a:ea typeface="+mn-ea"/>
                          <a:cs typeface="+mn-ea"/>
                          <a:sym typeface="+mn-lt"/>
                        </a:rPr>
                        <a:t>功 作          </a:t>
                      </a:r>
                    </a:p>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1800" b="0" i="0" u="none" strike="noStrike" cap="none" normalizeH="0" baseline="0" dirty="0">
                          <a:ln>
                            <a:noFill/>
                          </a:ln>
                          <a:solidFill>
                            <a:schemeClr val="tx1"/>
                          </a:solidFill>
                          <a:effectLst/>
                          <a:latin typeface="+mn-lt"/>
                          <a:ea typeface="+mn-ea"/>
                          <a:cs typeface="+mn-ea"/>
                          <a:sym typeface="+mn-lt"/>
                        </a:rPr>
                        <a:t>能 用</a:t>
                      </a:r>
                    </a:p>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1800" b="0" i="0" u="none" strike="noStrike" cap="none" normalizeH="0" baseline="0" dirty="0">
                          <a:ln>
                            <a:noFill/>
                          </a:ln>
                          <a:solidFill>
                            <a:schemeClr val="tx1"/>
                          </a:solidFill>
                          <a:effectLst/>
                          <a:latin typeface="+mn-lt"/>
                          <a:ea typeface="+mn-ea"/>
                          <a:cs typeface="+mn-ea"/>
                          <a:sym typeface="+mn-lt"/>
                        </a:rPr>
                        <a:t>正 良</a:t>
                      </a:r>
                    </a:p>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1800" b="0" i="0" u="none" strike="noStrike" cap="none" normalizeH="0" baseline="0" dirty="0">
                          <a:ln>
                            <a:noFill/>
                          </a:ln>
                          <a:solidFill>
                            <a:schemeClr val="tx1"/>
                          </a:solidFill>
                          <a:effectLst/>
                          <a:latin typeface="+mn-lt"/>
                          <a:ea typeface="+mn-ea"/>
                          <a:cs typeface="+mn-ea"/>
                          <a:sym typeface="+mn-lt"/>
                        </a:rPr>
                        <a:t>常 好</a:t>
                      </a: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60177">
                <a:tc vMerge="1">
                  <a:txBody>
                    <a:bodyPr/>
                    <a:lstStyle/>
                    <a:p>
                      <a:endParaRPr lang="zh-CN" altLang="en-US"/>
                    </a:p>
                  </a:txBody>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1800" b="0" i="0" u="none" strike="noStrike" cap="none" normalizeH="0" baseline="0" dirty="0">
                          <a:ln>
                            <a:noFill/>
                          </a:ln>
                          <a:solidFill>
                            <a:schemeClr val="tx1"/>
                          </a:solidFill>
                          <a:effectLst/>
                          <a:latin typeface="+mn-lt"/>
                          <a:ea typeface="+mn-ea"/>
                          <a:cs typeface="+mn-ea"/>
                          <a:sym typeface="+mn-lt"/>
                        </a:rPr>
                        <a:t>干燥机</a:t>
                      </a: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v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60177">
                <a:tc vMerge="1">
                  <a:txBody>
                    <a:bodyPr/>
                    <a:lstStyle/>
                    <a:p>
                      <a:endParaRPr lang="zh-CN" altLang="en-US"/>
                    </a:p>
                  </a:txBody>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1800" b="0" i="0" u="none" strike="noStrike" cap="none" normalizeH="0" baseline="0" dirty="0">
                          <a:ln>
                            <a:noFill/>
                          </a:ln>
                          <a:solidFill>
                            <a:schemeClr val="tx1"/>
                          </a:solidFill>
                          <a:effectLst/>
                          <a:latin typeface="+mn-lt"/>
                          <a:ea typeface="+mn-ea"/>
                          <a:cs typeface="+mn-ea"/>
                          <a:sym typeface="+mn-lt"/>
                        </a:rPr>
                        <a:t>吸料机</a:t>
                      </a: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v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60177">
                <a:tc vMerge="1">
                  <a:txBody>
                    <a:bodyPr/>
                    <a:lstStyle/>
                    <a:p>
                      <a:endParaRPr lang="zh-CN" altLang="en-US"/>
                    </a:p>
                  </a:txBody>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1800" b="0" i="0" u="none" strike="noStrike" cap="none" normalizeH="0" baseline="0" dirty="0">
                          <a:ln>
                            <a:noFill/>
                          </a:ln>
                          <a:solidFill>
                            <a:schemeClr val="tx1"/>
                          </a:solidFill>
                          <a:effectLst/>
                          <a:latin typeface="+mn-lt"/>
                          <a:ea typeface="+mn-ea"/>
                          <a:cs typeface="+mn-ea"/>
                          <a:sym typeface="+mn-lt"/>
                        </a:rPr>
                        <a:t>冻水机</a:t>
                      </a: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v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60177">
                <a:tc vMerge="1">
                  <a:txBody>
                    <a:bodyPr/>
                    <a:lstStyle/>
                    <a:p>
                      <a:endParaRPr lang="zh-CN" altLang="en-US"/>
                    </a:p>
                  </a:txBody>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1800" b="0" i="0" u="none" strike="noStrike" cap="none" normalizeH="0" baseline="0" dirty="0">
                          <a:ln>
                            <a:noFill/>
                          </a:ln>
                          <a:solidFill>
                            <a:schemeClr val="tx1"/>
                          </a:solidFill>
                          <a:effectLst/>
                          <a:latin typeface="+mn-lt"/>
                          <a:ea typeface="+mn-ea"/>
                          <a:cs typeface="+mn-ea"/>
                          <a:sym typeface="+mn-lt"/>
                        </a:rPr>
                        <a:t>热油机</a:t>
                      </a: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v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460177">
                <a:tc vMerge="1">
                  <a:txBody>
                    <a:bodyPr/>
                    <a:lstStyle/>
                    <a:p>
                      <a:endParaRPr lang="zh-CN" altLang="en-US"/>
                    </a:p>
                  </a:txBody>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1800" b="0" i="0" u="none" strike="noStrike" cap="none" normalizeH="0" baseline="0" dirty="0">
                          <a:ln>
                            <a:noFill/>
                          </a:ln>
                          <a:solidFill>
                            <a:schemeClr val="tx1"/>
                          </a:solidFill>
                          <a:effectLst/>
                          <a:latin typeface="+mn-lt"/>
                          <a:ea typeface="+mn-ea"/>
                          <a:cs typeface="+mn-ea"/>
                          <a:sym typeface="+mn-lt"/>
                        </a:rPr>
                        <a:t>操作台</a:t>
                      </a: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v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460177">
                <a:tc rowSpan="6">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en-US" altLang="zh-TW" sz="1800" b="0" i="0" u="none" strike="noStrike" cap="none" normalizeH="0" baseline="0" dirty="0">
                        <a:ln>
                          <a:noFill/>
                        </a:ln>
                        <a:solidFill>
                          <a:schemeClr val="tx1"/>
                        </a:solidFill>
                        <a:effectLst/>
                        <a:latin typeface="+mn-lt"/>
                        <a:ea typeface="+mn-ea"/>
                        <a:cs typeface="+mn-ea"/>
                        <a:sym typeface="+mn-lt"/>
                      </a:endParaRPr>
                    </a:p>
                    <a:p>
                      <a:pPr marL="0" marR="0" lvl="0" indent="0" algn="ctr" defTabSz="914400" rtl="0" eaLnBrk="1" fontAlgn="base" latinLnBrk="0" hangingPunct="1">
                        <a:lnSpc>
                          <a:spcPct val="120000"/>
                        </a:lnSpc>
                        <a:spcBef>
                          <a:spcPct val="0"/>
                        </a:spcBef>
                        <a:spcAft>
                          <a:spcPct val="0"/>
                        </a:spcAft>
                        <a:buClrTx/>
                        <a:buSzTx/>
                        <a:buFontTx/>
                        <a:buNone/>
                        <a:tabLst/>
                      </a:pPr>
                      <a:endParaRPr kumimoji="1" lang="en-US" altLang="zh-TW" sz="1800" b="0" i="0" u="none" strike="noStrike" cap="none" normalizeH="0" baseline="0" dirty="0">
                        <a:ln>
                          <a:noFill/>
                        </a:ln>
                        <a:solidFill>
                          <a:schemeClr val="tx1"/>
                        </a:solidFill>
                        <a:effectLst/>
                        <a:latin typeface="+mn-lt"/>
                        <a:ea typeface="+mn-ea"/>
                        <a:cs typeface="+mn-ea"/>
                        <a:sym typeface="+mn-lt"/>
                      </a:endParaRPr>
                    </a:p>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1800" b="0" i="0" u="none" strike="noStrike" cap="none" normalizeH="0" baseline="0" dirty="0">
                          <a:ln>
                            <a:noFill/>
                          </a:ln>
                          <a:solidFill>
                            <a:schemeClr val="tx1"/>
                          </a:solidFill>
                          <a:effectLst/>
                          <a:latin typeface="+mn-lt"/>
                          <a:ea typeface="+mn-ea"/>
                          <a:cs typeface="+mn-ea"/>
                          <a:sym typeface="+mn-lt"/>
                        </a:rPr>
                        <a:t>模</a:t>
                      </a:r>
                    </a:p>
                    <a:p>
                      <a:pPr marL="0" marR="0" lvl="0" indent="0" algn="ctr" defTabSz="914400" rtl="0" eaLnBrk="1" fontAlgn="base" latinLnBrk="0" hangingPunct="1">
                        <a:lnSpc>
                          <a:spcPct val="120000"/>
                        </a:lnSpc>
                        <a:spcBef>
                          <a:spcPct val="0"/>
                        </a:spcBef>
                        <a:spcAft>
                          <a:spcPct val="0"/>
                        </a:spcAft>
                        <a:buClrTx/>
                        <a:buSzTx/>
                        <a:buFontTx/>
                        <a:buNone/>
                        <a:tabLst/>
                      </a:pPr>
                      <a:endParaRPr kumimoji="1" lang="zh-TW" altLang="en-US" sz="1800" b="0" i="0" u="none" strike="noStrike" cap="none" normalizeH="0" baseline="0" dirty="0">
                        <a:ln>
                          <a:noFill/>
                        </a:ln>
                        <a:solidFill>
                          <a:schemeClr val="tx1"/>
                        </a:solidFill>
                        <a:effectLst/>
                        <a:latin typeface="+mn-lt"/>
                        <a:ea typeface="+mn-ea"/>
                        <a:cs typeface="+mn-ea"/>
                        <a:sym typeface="+mn-lt"/>
                      </a:endParaRPr>
                    </a:p>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1800" b="0" i="0" u="none" strike="noStrike" cap="none" normalizeH="0" baseline="0" dirty="0">
                          <a:ln>
                            <a:noFill/>
                          </a:ln>
                          <a:solidFill>
                            <a:schemeClr val="tx1"/>
                          </a:solidFill>
                          <a:effectLst/>
                          <a:latin typeface="+mn-lt"/>
                          <a:ea typeface="+mn-ea"/>
                          <a:cs typeface="+mn-ea"/>
                          <a:sym typeface="+mn-lt"/>
                        </a:rPr>
                        <a:t>型</a:t>
                      </a:r>
                    </a:p>
                  </a:txBody>
                  <a:tcPr marL="136812" marR="136812" marT="62420" marB="6242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1800" b="0" i="0" u="none" strike="noStrike" cap="none" normalizeH="0" baseline="0" dirty="0">
                          <a:ln>
                            <a:noFill/>
                          </a:ln>
                          <a:solidFill>
                            <a:schemeClr val="tx1"/>
                          </a:solidFill>
                          <a:effectLst/>
                          <a:latin typeface="+mn-lt"/>
                          <a:ea typeface="+mn-ea"/>
                          <a:cs typeface="+mn-ea"/>
                          <a:sym typeface="+mn-lt"/>
                        </a:rPr>
                        <a:t>冷却</a:t>
                      </a: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6">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en-US" altLang="zh-TW" sz="1800" b="0" i="0" u="none" strike="noStrike" cap="none" normalizeH="0" baseline="0" dirty="0">
                        <a:ln>
                          <a:noFill/>
                        </a:ln>
                        <a:solidFill>
                          <a:schemeClr val="tx1"/>
                        </a:solidFill>
                        <a:effectLst/>
                        <a:latin typeface="+mn-lt"/>
                        <a:ea typeface="+mn-ea"/>
                        <a:cs typeface="+mn-ea"/>
                        <a:sym typeface="+mn-lt"/>
                      </a:endParaRPr>
                    </a:p>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1800" b="0" i="0" u="none" strike="noStrike" cap="none" normalizeH="0" baseline="0" dirty="0">
                          <a:ln>
                            <a:noFill/>
                          </a:ln>
                          <a:solidFill>
                            <a:schemeClr val="tx1"/>
                          </a:solidFill>
                          <a:effectLst/>
                          <a:latin typeface="+mn-lt"/>
                          <a:ea typeface="+mn-ea"/>
                          <a:cs typeface="+mn-ea"/>
                          <a:sym typeface="+mn-lt"/>
                        </a:rPr>
                        <a:t>功 符</a:t>
                      </a:r>
                    </a:p>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1800" b="0" i="0" u="none" strike="noStrike" cap="none" normalizeH="0" baseline="0" dirty="0">
                          <a:ln>
                            <a:noFill/>
                          </a:ln>
                          <a:solidFill>
                            <a:schemeClr val="tx1"/>
                          </a:solidFill>
                          <a:effectLst/>
                          <a:latin typeface="+mn-lt"/>
                          <a:ea typeface="+mn-ea"/>
                          <a:cs typeface="+mn-ea"/>
                          <a:sym typeface="+mn-lt"/>
                        </a:rPr>
                        <a:t>能 合</a:t>
                      </a:r>
                    </a:p>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1800" b="0" i="0" u="none" strike="noStrike" cap="none" normalizeH="0" baseline="0" dirty="0">
                          <a:ln>
                            <a:noFill/>
                          </a:ln>
                          <a:solidFill>
                            <a:schemeClr val="tx1"/>
                          </a:solidFill>
                          <a:effectLst/>
                          <a:latin typeface="+mn-lt"/>
                          <a:ea typeface="+mn-ea"/>
                          <a:cs typeface="+mn-ea"/>
                          <a:sym typeface="+mn-lt"/>
                        </a:rPr>
                        <a:t>正 要</a:t>
                      </a:r>
                    </a:p>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1800" b="0" i="0" u="none" strike="noStrike" cap="none" normalizeH="0" baseline="0" dirty="0">
                          <a:ln>
                            <a:noFill/>
                          </a:ln>
                          <a:solidFill>
                            <a:schemeClr val="tx1"/>
                          </a:solidFill>
                          <a:effectLst/>
                          <a:latin typeface="+mn-lt"/>
                          <a:ea typeface="+mn-ea"/>
                          <a:cs typeface="+mn-ea"/>
                          <a:sym typeface="+mn-lt"/>
                        </a:rPr>
                        <a:t>常 求</a:t>
                      </a: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460177">
                <a:tc vMerge="1">
                  <a:txBody>
                    <a:bodyPr/>
                    <a:lstStyle/>
                    <a:p>
                      <a:endParaRPr lang="zh-CN" altLang="en-US"/>
                    </a:p>
                  </a:txBody>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1800" b="0" i="0" u="none" strike="noStrike" cap="none" normalizeH="0" baseline="0" dirty="0">
                          <a:ln>
                            <a:noFill/>
                          </a:ln>
                          <a:solidFill>
                            <a:schemeClr val="tx1"/>
                          </a:solidFill>
                          <a:effectLst/>
                          <a:latin typeface="+mn-lt"/>
                          <a:ea typeface="+mn-ea"/>
                          <a:cs typeface="+mn-ea"/>
                          <a:sym typeface="+mn-lt"/>
                        </a:rPr>
                        <a:t>顶针</a:t>
                      </a: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v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460177">
                <a:tc vMerge="1">
                  <a:txBody>
                    <a:bodyPr/>
                    <a:lstStyle/>
                    <a:p>
                      <a:endParaRPr lang="zh-CN" altLang="en-US"/>
                    </a:p>
                  </a:txBody>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1800" b="0" i="0" u="none" strike="noStrike" cap="none" normalizeH="0" baseline="0" dirty="0">
                          <a:ln>
                            <a:noFill/>
                          </a:ln>
                          <a:solidFill>
                            <a:schemeClr val="tx1"/>
                          </a:solidFill>
                          <a:effectLst/>
                          <a:latin typeface="+mn-lt"/>
                          <a:ea typeface="+mn-ea"/>
                          <a:cs typeface="+mn-ea"/>
                          <a:sym typeface="+mn-lt"/>
                        </a:rPr>
                        <a:t>光滑面</a:t>
                      </a: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v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460177">
                <a:tc vMerge="1">
                  <a:txBody>
                    <a:bodyPr/>
                    <a:lstStyle/>
                    <a:p>
                      <a:endParaRPr lang="zh-CN" altLang="en-US"/>
                    </a:p>
                  </a:txBody>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1800" b="0" i="0" u="none" strike="noStrike" cap="none" normalizeH="0" baseline="0" dirty="0">
                          <a:ln>
                            <a:noFill/>
                          </a:ln>
                          <a:solidFill>
                            <a:schemeClr val="tx1"/>
                          </a:solidFill>
                          <a:effectLst/>
                          <a:latin typeface="+mn-lt"/>
                          <a:ea typeface="+mn-ea"/>
                          <a:cs typeface="+mn-ea"/>
                          <a:sym typeface="+mn-lt"/>
                        </a:rPr>
                        <a:t>修饰面</a:t>
                      </a: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v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r h="460177">
                <a:tc vMerge="1">
                  <a:txBody>
                    <a:bodyPr/>
                    <a:lstStyle/>
                    <a:p>
                      <a:endParaRPr lang="zh-CN" altLang="en-US"/>
                    </a:p>
                  </a:txBody>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1800" b="0" i="0" u="none" strike="noStrike" cap="none" normalizeH="0" baseline="0" dirty="0">
                          <a:ln>
                            <a:noFill/>
                          </a:ln>
                          <a:solidFill>
                            <a:schemeClr val="tx1"/>
                          </a:solidFill>
                          <a:effectLst/>
                          <a:latin typeface="+mn-lt"/>
                          <a:ea typeface="+mn-ea"/>
                          <a:cs typeface="+mn-ea"/>
                          <a:sym typeface="+mn-lt"/>
                        </a:rPr>
                        <a:t>润滑</a:t>
                      </a: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v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1"/>
                  </a:ext>
                </a:extLst>
              </a:tr>
              <a:tr h="460177">
                <a:tc vMerge="1">
                  <a:txBody>
                    <a:bodyPr/>
                    <a:lstStyle/>
                    <a:p>
                      <a:endParaRPr lang="zh-CN" altLang="en-US"/>
                    </a:p>
                  </a:txBody>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1800" b="0" i="0" u="none" strike="noStrike" cap="none" normalizeH="0" baseline="0" dirty="0">
                          <a:ln>
                            <a:noFill/>
                          </a:ln>
                          <a:solidFill>
                            <a:schemeClr val="tx1"/>
                          </a:solidFill>
                          <a:effectLst/>
                          <a:latin typeface="+mn-lt"/>
                          <a:ea typeface="+mn-ea"/>
                          <a:cs typeface="+mn-ea"/>
                          <a:sym typeface="+mn-lt"/>
                        </a:rPr>
                        <a:t>其他</a:t>
                      </a: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v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1800" b="0" i="0" u="none" strike="noStrike" cap="none" normalizeH="0" baseline="0" dirty="0">
                        <a:ln>
                          <a:noFill/>
                        </a:ln>
                        <a:solidFill>
                          <a:schemeClr val="tx1"/>
                        </a:solidFill>
                        <a:effectLst/>
                        <a:latin typeface="+mn-lt"/>
                        <a:ea typeface="+mn-ea"/>
                        <a:cs typeface="+mn-ea"/>
                        <a:sym typeface="+mn-lt"/>
                      </a:endParaRPr>
                    </a:p>
                  </a:txBody>
                  <a:tcPr marL="136812" marR="136812" marT="62420" marB="624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2"/>
                  </a:ext>
                </a:extLst>
              </a:tr>
              <a:tr h="460177">
                <a:tc gridSpan="9">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1800" b="0" i="0" u="none" strike="noStrike" cap="none" normalizeH="0" baseline="0" dirty="0">
                          <a:ln>
                            <a:noFill/>
                          </a:ln>
                          <a:solidFill>
                            <a:schemeClr val="tx1"/>
                          </a:solidFill>
                          <a:effectLst/>
                          <a:latin typeface="+mn-lt"/>
                          <a:ea typeface="+mn-ea"/>
                          <a:cs typeface="+mn-ea"/>
                          <a:sym typeface="+mn-lt"/>
                        </a:rPr>
                        <a:t>特别事项记录</a:t>
                      </a:r>
                      <a:r>
                        <a:rPr kumimoji="1" lang="en-US" altLang="zh-TW" sz="1800" b="0" i="0" u="none" strike="noStrike" cap="none" normalizeH="0" baseline="0" dirty="0">
                          <a:ln>
                            <a:noFill/>
                          </a:ln>
                          <a:solidFill>
                            <a:schemeClr val="tx1"/>
                          </a:solidFill>
                          <a:effectLst/>
                          <a:latin typeface="+mn-lt"/>
                          <a:ea typeface="+mn-ea"/>
                          <a:cs typeface="+mn-ea"/>
                          <a:sym typeface="+mn-lt"/>
                        </a:rPr>
                        <a:t>:</a:t>
                      </a:r>
                    </a:p>
                  </a:txBody>
                  <a:tcPr marL="136812" marR="136812" marT="62420" marB="6242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13"/>
                  </a:ext>
                </a:extLst>
              </a:tr>
              <a:tr h="460177">
                <a:tc gridSpan="3">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1800" b="0" i="0" u="none" strike="noStrike" cap="none" normalizeH="0" baseline="0" dirty="0">
                          <a:ln>
                            <a:noFill/>
                          </a:ln>
                          <a:solidFill>
                            <a:schemeClr val="tx1"/>
                          </a:solidFill>
                          <a:effectLst/>
                          <a:latin typeface="+mn-lt"/>
                          <a:ea typeface="+mn-ea"/>
                          <a:cs typeface="+mn-ea"/>
                          <a:sym typeface="+mn-lt"/>
                        </a:rPr>
                        <a:t>担当</a:t>
                      </a:r>
                      <a:r>
                        <a:rPr kumimoji="1" lang="en-US" altLang="zh-TW" sz="1800" b="0" i="0" u="none" strike="noStrike" cap="none" normalizeH="0" baseline="0" dirty="0">
                          <a:ln>
                            <a:noFill/>
                          </a:ln>
                          <a:solidFill>
                            <a:schemeClr val="tx1"/>
                          </a:solidFill>
                          <a:effectLst/>
                          <a:latin typeface="+mn-lt"/>
                          <a:ea typeface="+mn-ea"/>
                          <a:cs typeface="+mn-ea"/>
                          <a:sym typeface="+mn-lt"/>
                        </a:rPr>
                        <a:t>1:</a:t>
                      </a:r>
                    </a:p>
                  </a:txBody>
                  <a:tcPr marL="136812" marR="136812" marT="62420" marB="6242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rowSpan="2" gridSpan="3">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1800" b="0" i="0" u="none" strike="noStrike" cap="none" normalizeH="0" baseline="0" dirty="0">
                          <a:ln>
                            <a:noFill/>
                          </a:ln>
                          <a:solidFill>
                            <a:schemeClr val="tx1"/>
                          </a:solidFill>
                          <a:effectLst/>
                          <a:latin typeface="+mn-lt"/>
                          <a:ea typeface="+mn-ea"/>
                          <a:cs typeface="+mn-ea"/>
                          <a:sym typeface="+mn-lt"/>
                        </a:rPr>
                        <a:t>  </a:t>
                      </a:r>
                      <a:r>
                        <a:rPr kumimoji="1" lang="zh-TW" altLang="en-US" sz="1800" b="0" i="0" u="none" strike="noStrike" cap="none" normalizeH="0" baseline="0" dirty="0">
                          <a:ln>
                            <a:noFill/>
                          </a:ln>
                          <a:solidFill>
                            <a:schemeClr val="tx1"/>
                          </a:solidFill>
                          <a:effectLst/>
                          <a:latin typeface="+mn-lt"/>
                          <a:ea typeface="+mn-ea"/>
                          <a:cs typeface="+mn-ea"/>
                          <a:sym typeface="+mn-lt"/>
                        </a:rPr>
                        <a:t>确认</a:t>
                      </a:r>
                      <a:r>
                        <a:rPr kumimoji="1" lang="en-US" altLang="zh-TW" sz="1800" b="0" i="0" u="none" strike="noStrike" cap="none" normalizeH="0" baseline="0" dirty="0">
                          <a:ln>
                            <a:noFill/>
                          </a:ln>
                          <a:solidFill>
                            <a:schemeClr val="tx1"/>
                          </a:solidFill>
                          <a:effectLst/>
                          <a:latin typeface="+mn-lt"/>
                          <a:ea typeface="+mn-ea"/>
                          <a:cs typeface="+mn-ea"/>
                          <a:sym typeface="+mn-lt"/>
                        </a:rPr>
                        <a:t>:</a:t>
                      </a:r>
                    </a:p>
                  </a:txBody>
                  <a:tcPr marL="136812" marR="136812" marT="62420" marB="624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rowSpan="2" hMerge="1">
                  <a:txBody>
                    <a:bodyPr/>
                    <a:lstStyle/>
                    <a:p>
                      <a:endParaRPr lang="zh-CN" altLang="en-US"/>
                    </a:p>
                  </a:txBody>
                  <a:tcPr/>
                </a:tc>
                <a:tc rowSpan="2" hMerge="1">
                  <a:txBody>
                    <a:bodyPr/>
                    <a:lstStyle/>
                    <a:p>
                      <a:endParaRPr lang="zh-CN" altLang="en-US"/>
                    </a:p>
                  </a:txBody>
                  <a:tcPr/>
                </a:tc>
                <a:tc rowSpan="2" gridSpan="3">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1800" b="0" i="0" u="none" strike="noStrike" cap="none" normalizeH="0" baseline="0" dirty="0">
                          <a:ln>
                            <a:noFill/>
                          </a:ln>
                          <a:solidFill>
                            <a:schemeClr val="tx1"/>
                          </a:solidFill>
                          <a:effectLst/>
                          <a:latin typeface="+mn-lt"/>
                          <a:ea typeface="+mn-ea"/>
                          <a:cs typeface="+mn-ea"/>
                          <a:sym typeface="+mn-lt"/>
                        </a:rPr>
                        <a:t>   </a:t>
                      </a:r>
                      <a:r>
                        <a:rPr kumimoji="1" lang="zh-TW" altLang="en-US" sz="1800" b="0" i="0" u="none" strike="noStrike" cap="none" normalizeH="0" baseline="0" dirty="0">
                          <a:ln>
                            <a:noFill/>
                          </a:ln>
                          <a:solidFill>
                            <a:schemeClr val="tx1"/>
                          </a:solidFill>
                          <a:effectLst/>
                          <a:latin typeface="+mn-lt"/>
                          <a:ea typeface="+mn-ea"/>
                          <a:cs typeface="+mn-ea"/>
                          <a:sym typeface="+mn-lt"/>
                        </a:rPr>
                        <a:t>日期</a:t>
                      </a:r>
                      <a:r>
                        <a:rPr kumimoji="1" lang="en-US" altLang="zh-TW" sz="1800" b="0" i="0" u="none" strike="noStrike" cap="none" normalizeH="0" baseline="0" dirty="0">
                          <a:ln>
                            <a:noFill/>
                          </a:ln>
                          <a:solidFill>
                            <a:schemeClr val="tx1"/>
                          </a:solidFill>
                          <a:effectLst/>
                          <a:latin typeface="+mn-lt"/>
                          <a:ea typeface="+mn-ea"/>
                          <a:cs typeface="+mn-ea"/>
                          <a:sym typeface="+mn-lt"/>
                        </a:rPr>
                        <a:t>:</a:t>
                      </a:r>
                    </a:p>
                  </a:txBody>
                  <a:tcPr marL="136812" marR="136812" marT="62420" marB="624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rowSpan="2" hMerge="1">
                  <a:txBody>
                    <a:bodyPr/>
                    <a:lstStyle/>
                    <a:p>
                      <a:endParaRPr lang="zh-CN" altLang="en-US"/>
                    </a:p>
                  </a:txBody>
                  <a:tcPr/>
                </a:tc>
                <a:tc rowSpan="2" hMerge="1">
                  <a:txBody>
                    <a:bodyPr/>
                    <a:lstStyle/>
                    <a:p>
                      <a:endParaRPr lang="zh-CN" altLang="en-US"/>
                    </a:p>
                  </a:txBody>
                  <a:tcPr/>
                </a:tc>
                <a:extLst>
                  <a:ext uri="{0D108BD9-81ED-4DB2-BD59-A6C34878D82A}">
                    <a16:rowId xmlns:a16="http://schemas.microsoft.com/office/drawing/2014/main" val="10014"/>
                  </a:ext>
                </a:extLst>
              </a:tr>
              <a:tr h="460177">
                <a:tc gridSpan="3">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1800" b="0" i="0" u="none" strike="noStrike" cap="none" normalizeH="0" baseline="0" dirty="0">
                          <a:ln>
                            <a:noFill/>
                          </a:ln>
                          <a:solidFill>
                            <a:schemeClr val="tx1"/>
                          </a:solidFill>
                          <a:effectLst/>
                          <a:latin typeface="+mn-lt"/>
                          <a:ea typeface="+mn-ea"/>
                          <a:cs typeface="+mn-ea"/>
                          <a:sym typeface="+mn-lt"/>
                        </a:rPr>
                        <a:t>担当</a:t>
                      </a:r>
                      <a:r>
                        <a:rPr kumimoji="1" lang="en-US" altLang="zh-TW" sz="1800" b="0" i="0" u="none" strike="noStrike" cap="none" normalizeH="0" baseline="0" dirty="0">
                          <a:ln>
                            <a:noFill/>
                          </a:ln>
                          <a:solidFill>
                            <a:schemeClr val="tx1"/>
                          </a:solidFill>
                          <a:effectLst/>
                          <a:latin typeface="+mn-lt"/>
                          <a:ea typeface="+mn-ea"/>
                          <a:cs typeface="+mn-ea"/>
                          <a:sym typeface="+mn-lt"/>
                        </a:rPr>
                        <a:t>2:</a:t>
                      </a:r>
                    </a:p>
                  </a:txBody>
                  <a:tcPr marL="136812" marR="136812" marT="62420" marB="6242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gridSpan="3" vMerge="1">
                  <a:txBody>
                    <a:bodyPr/>
                    <a:lstStyle/>
                    <a:p>
                      <a:endParaRPr lang="zh-CN" altLang="en-US"/>
                    </a:p>
                  </a:txBody>
                  <a:tcPr/>
                </a:tc>
                <a:tc hMerge="1" vMerge="1">
                  <a:txBody>
                    <a:bodyPr/>
                    <a:lstStyle/>
                    <a:p>
                      <a:endParaRPr lang="zh-CN" altLang="en-US"/>
                    </a:p>
                  </a:txBody>
                  <a:tcPr/>
                </a:tc>
                <a:tc hMerge="1" vMerge="1">
                  <a:txBody>
                    <a:bodyPr/>
                    <a:lstStyle/>
                    <a:p>
                      <a:endParaRPr lang="zh-CN" altLang="en-US"/>
                    </a:p>
                  </a:txBody>
                  <a:tcPr/>
                </a:tc>
                <a:tc gridSpan="3" vMerge="1">
                  <a:txBody>
                    <a:bodyPr/>
                    <a:lstStyle/>
                    <a:p>
                      <a:endParaRPr lang="zh-CN" altLang="en-US"/>
                    </a:p>
                  </a:txBody>
                  <a:tcPr/>
                </a:tc>
                <a:tc hMerge="1" vMerge="1">
                  <a:txBody>
                    <a:bodyPr/>
                    <a:lstStyle/>
                    <a:p>
                      <a:endParaRPr lang="zh-CN" altLang="en-US"/>
                    </a:p>
                  </a:txBody>
                  <a:tcPr/>
                </a:tc>
                <a:tc hMerge="1" vMerge="1">
                  <a:txBody>
                    <a:bodyPr/>
                    <a:lstStyle/>
                    <a:p>
                      <a:endParaRPr lang="zh-CN" altLang="en-US"/>
                    </a:p>
                  </a:txBody>
                  <a:tcPr/>
                </a:tc>
                <a:extLst>
                  <a:ext uri="{0D108BD9-81ED-4DB2-BD59-A6C34878D82A}">
                    <a16:rowId xmlns:a16="http://schemas.microsoft.com/office/drawing/2014/main" val="10015"/>
                  </a:ext>
                </a:extLst>
              </a:tr>
            </a:tbl>
          </a:graphicData>
        </a:graphic>
      </p:graphicFrame>
      <p:sp>
        <p:nvSpPr>
          <p:cNvPr id="194698" name="Text Box 271">
            <a:extLst>
              <a:ext uri="{FF2B5EF4-FFF2-40B4-BE49-F238E27FC236}">
                <a16:creationId xmlns:a16="http://schemas.microsoft.com/office/drawing/2014/main" id="{B5C98D65-2F99-407A-B0AE-01A09944E557}"/>
              </a:ext>
            </a:extLst>
          </p:cNvPr>
          <p:cNvSpPr txBox="1">
            <a:spLocks noChangeArrowheads="1"/>
          </p:cNvSpPr>
          <p:nvPr/>
        </p:nvSpPr>
        <p:spPr bwMode="auto">
          <a:xfrm>
            <a:off x="1936750" y="207963"/>
            <a:ext cx="13681075" cy="471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a:latin typeface="+mn-lt"/>
                <a:ea typeface="+mn-ea"/>
                <a:cs typeface="+mn-ea"/>
                <a:sym typeface="+mn-lt"/>
              </a:rPr>
              <a:t>(</a:t>
            </a:r>
            <a:r>
              <a:rPr lang="zh-TW" altLang="en-US" sz="2000">
                <a:latin typeface="+mn-lt"/>
                <a:ea typeface="+mn-ea"/>
                <a:cs typeface="+mn-ea"/>
                <a:sym typeface="+mn-lt"/>
              </a:rPr>
              <a:t>续上表</a:t>
            </a:r>
            <a:r>
              <a:rPr lang="en-US" altLang="zh-TW" sz="2000">
                <a:latin typeface="+mn-lt"/>
                <a:ea typeface="+mn-ea"/>
                <a:cs typeface="+mn-ea"/>
                <a:sym typeface="+mn-lt"/>
              </a:rPr>
              <a:t>)</a:t>
            </a:r>
          </a:p>
        </p:txBody>
      </p:sp>
      <p:sp>
        <p:nvSpPr>
          <p:cNvPr id="4" name="文本框 3">
            <a:extLst>
              <a:ext uri="{FF2B5EF4-FFF2-40B4-BE49-F238E27FC236}">
                <a16:creationId xmlns:a16="http://schemas.microsoft.com/office/drawing/2014/main" id="{8011B4CC-C201-41D3-BB1C-E4E4DDD4E8F1}"/>
              </a:ext>
            </a:extLst>
          </p:cNvPr>
          <p:cNvSpPr txBox="1"/>
          <p:nvPr/>
        </p:nvSpPr>
        <p:spPr>
          <a:xfrm>
            <a:off x="2881237" y="76233"/>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2.2.2  </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预防保养记录表的格式</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5586" name="Text Box 2">
            <a:extLst>
              <a:ext uri="{FF2B5EF4-FFF2-40B4-BE49-F238E27FC236}">
                <a16:creationId xmlns:a16="http://schemas.microsoft.com/office/drawing/2014/main" id="{7963FD60-4498-48E4-9F6F-ABCB6E9735D9}"/>
              </a:ext>
            </a:extLst>
          </p:cNvPr>
          <p:cNvSpPr txBox="1">
            <a:spLocks noChangeArrowheads="1"/>
          </p:cNvSpPr>
          <p:nvPr/>
        </p:nvSpPr>
        <p:spPr bwMode="auto">
          <a:xfrm>
            <a:off x="1481138" y="995363"/>
            <a:ext cx="13681075" cy="8397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a:latin typeface="+mn-lt"/>
                <a:ea typeface="+mn-ea"/>
                <a:cs typeface="+mn-ea"/>
                <a:sym typeface="+mn-lt"/>
              </a:rPr>
              <a:t>2 ) </a:t>
            </a:r>
            <a:r>
              <a:rPr lang="zh-TW" altLang="en-US" sz="2000" b="1">
                <a:latin typeface="+mn-lt"/>
                <a:ea typeface="+mn-ea"/>
                <a:cs typeface="+mn-ea"/>
                <a:sym typeface="+mn-lt"/>
              </a:rPr>
              <a:t>周别</a:t>
            </a:r>
            <a:r>
              <a:rPr lang="en-US" altLang="zh-TW" sz="2000" b="1">
                <a:latin typeface="+mn-lt"/>
                <a:ea typeface="+mn-ea"/>
                <a:cs typeface="+mn-ea"/>
                <a:sym typeface="+mn-lt"/>
              </a:rPr>
              <a:t>,</a:t>
            </a:r>
            <a:r>
              <a:rPr lang="zh-TW" altLang="en-US" sz="2000" b="1">
                <a:latin typeface="+mn-lt"/>
                <a:ea typeface="+mn-ea"/>
                <a:cs typeface="+mn-ea"/>
                <a:sym typeface="+mn-lt"/>
              </a:rPr>
              <a:t>月别保养记录表</a:t>
            </a:r>
            <a:r>
              <a:rPr lang="en-US" altLang="zh-TW" sz="2000" b="1">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   </a:t>
            </a:r>
            <a:r>
              <a:rPr lang="zh-TW" altLang="en-US" sz="2000">
                <a:latin typeface="+mn-lt"/>
                <a:ea typeface="+mn-ea"/>
                <a:cs typeface="+mn-ea"/>
                <a:sym typeface="+mn-lt"/>
              </a:rPr>
              <a:t>机器设备的周</a:t>
            </a:r>
            <a:r>
              <a:rPr lang="en-US" altLang="zh-TW" sz="2000">
                <a:latin typeface="+mn-lt"/>
                <a:ea typeface="+mn-ea"/>
                <a:cs typeface="+mn-ea"/>
                <a:sym typeface="+mn-lt"/>
              </a:rPr>
              <a:t>/</a:t>
            </a:r>
            <a:r>
              <a:rPr lang="zh-TW" altLang="en-US" sz="2000">
                <a:latin typeface="+mn-lt"/>
                <a:ea typeface="+mn-ea"/>
                <a:cs typeface="+mn-ea"/>
                <a:sym typeface="+mn-lt"/>
              </a:rPr>
              <a:t>月别保养作的实施者一般是</a:t>
            </a:r>
            <a:r>
              <a:rPr lang="en-US" altLang="zh-TW" sz="2000">
                <a:latin typeface="+mn-lt"/>
                <a:ea typeface="+mn-ea"/>
                <a:cs typeface="+mn-ea"/>
                <a:sym typeface="+mn-lt"/>
              </a:rPr>
              <a:t>ME</a:t>
            </a:r>
            <a:r>
              <a:rPr lang="zh-TW" altLang="en-US" sz="2000">
                <a:latin typeface="+mn-lt"/>
                <a:ea typeface="+mn-ea"/>
                <a:cs typeface="+mn-ea"/>
                <a:sym typeface="+mn-lt"/>
              </a:rPr>
              <a:t>所属的机器设备专职管理维护人员</a:t>
            </a:r>
            <a:r>
              <a:rPr lang="en-US" altLang="zh-TW" sz="2000">
                <a:latin typeface="+mn-lt"/>
                <a:ea typeface="+mn-ea"/>
                <a:cs typeface="+mn-ea"/>
                <a:sym typeface="+mn-lt"/>
              </a:rPr>
              <a:t>,</a:t>
            </a:r>
            <a:r>
              <a:rPr lang="zh-TW" altLang="en-US" sz="2000">
                <a:latin typeface="+mn-lt"/>
                <a:ea typeface="+mn-ea"/>
                <a:cs typeface="+mn-ea"/>
                <a:sym typeface="+mn-lt"/>
              </a:rPr>
              <a:t>其使用的窗体格式如下</a:t>
            </a:r>
            <a:r>
              <a:rPr lang="en-US" altLang="zh-TW" sz="2000">
                <a:latin typeface="+mn-lt"/>
                <a:ea typeface="+mn-ea"/>
                <a:cs typeface="+mn-ea"/>
                <a:sym typeface="+mn-lt"/>
              </a:rPr>
              <a:t>:</a:t>
            </a:r>
          </a:p>
        </p:txBody>
      </p:sp>
      <p:graphicFrame>
        <p:nvGraphicFramePr>
          <p:cNvPr id="146640" name="Group 208">
            <a:extLst>
              <a:ext uri="{FF2B5EF4-FFF2-40B4-BE49-F238E27FC236}">
                <a16:creationId xmlns:a16="http://schemas.microsoft.com/office/drawing/2014/main" id="{823B206A-78B9-4592-8884-2CF57EA3D481}"/>
              </a:ext>
            </a:extLst>
          </p:cNvPr>
          <p:cNvGraphicFramePr>
            <a:graphicFrameLocks noGrp="1"/>
          </p:cNvGraphicFramePr>
          <p:nvPr/>
        </p:nvGraphicFramePr>
        <p:xfrm>
          <a:off x="1822450" y="3341688"/>
          <a:ext cx="13111162" cy="5502271"/>
        </p:xfrm>
        <a:graphic>
          <a:graphicData uri="http://schemas.openxmlformats.org/drawingml/2006/table">
            <a:tbl>
              <a:tblPr/>
              <a:tblGrid>
                <a:gridCol w="912080">
                  <a:extLst>
                    <a:ext uri="{9D8B030D-6E8A-4147-A177-3AD203B41FA5}">
                      <a16:colId xmlns:a16="http://schemas.microsoft.com/office/drawing/2014/main" val="20000"/>
                    </a:ext>
                  </a:extLst>
                </a:gridCol>
                <a:gridCol w="2052182">
                  <a:extLst>
                    <a:ext uri="{9D8B030D-6E8A-4147-A177-3AD203B41FA5}">
                      <a16:colId xmlns:a16="http://schemas.microsoft.com/office/drawing/2014/main" val="20001"/>
                    </a:ext>
                  </a:extLst>
                </a:gridCol>
                <a:gridCol w="1596140">
                  <a:extLst>
                    <a:ext uri="{9D8B030D-6E8A-4147-A177-3AD203B41FA5}">
                      <a16:colId xmlns:a16="http://schemas.microsoft.com/office/drawing/2014/main" val="20002"/>
                    </a:ext>
                  </a:extLst>
                </a:gridCol>
                <a:gridCol w="1824162">
                  <a:extLst>
                    <a:ext uri="{9D8B030D-6E8A-4147-A177-3AD203B41FA5}">
                      <a16:colId xmlns:a16="http://schemas.microsoft.com/office/drawing/2014/main" val="20003"/>
                    </a:ext>
                  </a:extLst>
                </a:gridCol>
                <a:gridCol w="1185231">
                  <a:extLst>
                    <a:ext uri="{9D8B030D-6E8A-4147-A177-3AD203B41FA5}">
                      <a16:colId xmlns:a16="http://schemas.microsoft.com/office/drawing/2014/main" val="20004"/>
                    </a:ext>
                  </a:extLst>
                </a:gridCol>
                <a:gridCol w="1208981">
                  <a:extLst>
                    <a:ext uri="{9D8B030D-6E8A-4147-A177-3AD203B41FA5}">
                      <a16:colId xmlns:a16="http://schemas.microsoft.com/office/drawing/2014/main" val="20005"/>
                    </a:ext>
                  </a:extLst>
                </a:gridCol>
                <a:gridCol w="1140102">
                  <a:extLst>
                    <a:ext uri="{9D8B030D-6E8A-4147-A177-3AD203B41FA5}">
                      <a16:colId xmlns:a16="http://schemas.microsoft.com/office/drawing/2014/main" val="20006"/>
                    </a:ext>
                  </a:extLst>
                </a:gridCol>
                <a:gridCol w="1140102">
                  <a:extLst>
                    <a:ext uri="{9D8B030D-6E8A-4147-A177-3AD203B41FA5}">
                      <a16:colId xmlns:a16="http://schemas.microsoft.com/office/drawing/2014/main" val="20007"/>
                    </a:ext>
                  </a:extLst>
                </a:gridCol>
                <a:gridCol w="1140102">
                  <a:extLst>
                    <a:ext uri="{9D8B030D-6E8A-4147-A177-3AD203B41FA5}">
                      <a16:colId xmlns:a16="http://schemas.microsoft.com/office/drawing/2014/main" val="20008"/>
                    </a:ext>
                  </a:extLst>
                </a:gridCol>
                <a:gridCol w="912080">
                  <a:extLst>
                    <a:ext uri="{9D8B030D-6E8A-4147-A177-3AD203B41FA5}">
                      <a16:colId xmlns:a16="http://schemas.microsoft.com/office/drawing/2014/main" val="20009"/>
                    </a:ext>
                  </a:extLst>
                </a:gridCol>
              </a:tblGrid>
              <a:tr h="504868">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机器名称</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注塑机</a:t>
                      </a:r>
                    </a:p>
                  </a:txBody>
                  <a:tcPr marL="136812" marR="136812" marT="62405" marB="6240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3">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管理编号</a:t>
                      </a:r>
                      <a:r>
                        <a:rPr kumimoji="1" lang="en-US" altLang="zh-TW" sz="2000" b="0" i="0" u="none" strike="noStrike" cap="none" normalizeH="0" baseline="0" dirty="0">
                          <a:ln>
                            <a:noFill/>
                          </a:ln>
                          <a:solidFill>
                            <a:schemeClr val="tx1"/>
                          </a:solidFill>
                          <a:effectLst/>
                          <a:latin typeface="+mn-lt"/>
                          <a:ea typeface="+mn-ea"/>
                          <a:cs typeface="+mn-ea"/>
                          <a:sym typeface="+mn-lt"/>
                        </a:rPr>
                        <a:t>:A03-112X</a:t>
                      </a: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gridSpan="5">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月份</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12" marR="136812" marT="62405" marB="62405"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502702">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机器规格</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12" marR="136812" marT="62405" marB="6240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3">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车间</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gridSpan="5">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日期</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12" marR="136812" marT="62405" marB="62405"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1"/>
                  </a:ext>
                </a:extLst>
              </a:tr>
              <a:tr h="504868">
                <a:tc gridSpan="10">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A.</a:t>
                      </a:r>
                      <a:r>
                        <a:rPr kumimoji="1" lang="zh-TW" altLang="en-US" sz="2000" b="0" i="0" u="none" strike="noStrike" cap="none" normalizeH="0" baseline="0" dirty="0">
                          <a:ln>
                            <a:noFill/>
                          </a:ln>
                          <a:solidFill>
                            <a:schemeClr val="tx1"/>
                          </a:solidFill>
                          <a:effectLst/>
                          <a:latin typeface="+mn-lt"/>
                          <a:ea typeface="+mn-ea"/>
                          <a:cs typeface="+mn-ea"/>
                          <a:sym typeface="+mn-lt"/>
                        </a:rPr>
                        <a:t>周别保养</a:t>
                      </a:r>
                    </a:p>
                  </a:txBody>
                  <a:tcPr marL="136812" marR="136812" marT="62405" marB="62405"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2"/>
                  </a:ext>
                </a:extLst>
              </a:tr>
              <a:tr h="460089">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编号</a:t>
                      </a:r>
                    </a:p>
                  </a:txBody>
                  <a:tcPr marL="136812" marR="136812" marT="62405" marB="6240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保养项目</a:t>
                      </a: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要求 标准</a:t>
                      </a: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第</a:t>
                      </a:r>
                      <a:r>
                        <a:rPr kumimoji="1" lang="en-US" altLang="zh-TW" sz="2000" b="0" i="0" u="none" strike="noStrike" cap="none" normalizeH="0" baseline="0" dirty="0">
                          <a:ln>
                            <a:noFill/>
                          </a:ln>
                          <a:solidFill>
                            <a:schemeClr val="tx1"/>
                          </a:solidFill>
                          <a:effectLst/>
                          <a:latin typeface="+mn-lt"/>
                          <a:ea typeface="+mn-ea"/>
                          <a:cs typeface="+mn-ea"/>
                          <a:sym typeface="+mn-lt"/>
                        </a:rPr>
                        <a:t>1</a:t>
                      </a:r>
                      <a:r>
                        <a:rPr kumimoji="1" lang="zh-TW" altLang="en-US" sz="2000" b="0" i="0" u="none" strike="noStrike" cap="none" normalizeH="0" baseline="0" dirty="0">
                          <a:ln>
                            <a:noFill/>
                          </a:ln>
                          <a:solidFill>
                            <a:schemeClr val="tx1"/>
                          </a:solidFill>
                          <a:effectLst/>
                          <a:latin typeface="+mn-lt"/>
                          <a:ea typeface="+mn-ea"/>
                          <a:cs typeface="+mn-ea"/>
                          <a:sym typeface="+mn-lt"/>
                        </a:rPr>
                        <a:t>周</a:t>
                      </a: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第</a:t>
                      </a:r>
                      <a:r>
                        <a:rPr kumimoji="1" lang="en-US" altLang="zh-TW" sz="2000" b="0" i="0" u="none" strike="noStrike" cap="none" normalizeH="0" baseline="0" dirty="0">
                          <a:ln>
                            <a:noFill/>
                          </a:ln>
                          <a:solidFill>
                            <a:schemeClr val="tx1"/>
                          </a:solidFill>
                          <a:effectLst/>
                          <a:latin typeface="+mn-lt"/>
                          <a:ea typeface="+mn-ea"/>
                          <a:cs typeface="+mn-ea"/>
                          <a:sym typeface="+mn-lt"/>
                        </a:rPr>
                        <a:t>2</a:t>
                      </a:r>
                      <a:r>
                        <a:rPr kumimoji="1" lang="zh-TW" altLang="en-US" sz="2000" b="0" i="0" u="none" strike="noStrike" cap="none" normalizeH="0" baseline="0" dirty="0">
                          <a:ln>
                            <a:noFill/>
                          </a:ln>
                          <a:solidFill>
                            <a:schemeClr val="tx1"/>
                          </a:solidFill>
                          <a:effectLst/>
                          <a:latin typeface="+mn-lt"/>
                          <a:ea typeface="+mn-ea"/>
                          <a:cs typeface="+mn-ea"/>
                          <a:sym typeface="+mn-lt"/>
                        </a:rPr>
                        <a:t>周</a:t>
                      </a: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第</a:t>
                      </a:r>
                      <a:r>
                        <a:rPr kumimoji="1" lang="en-US" altLang="zh-TW" sz="2000" b="0" i="0" u="none" strike="noStrike" cap="none" normalizeH="0" baseline="0" dirty="0">
                          <a:ln>
                            <a:noFill/>
                          </a:ln>
                          <a:solidFill>
                            <a:schemeClr val="tx1"/>
                          </a:solidFill>
                          <a:effectLst/>
                          <a:latin typeface="+mn-lt"/>
                          <a:ea typeface="+mn-ea"/>
                          <a:cs typeface="+mn-ea"/>
                          <a:sym typeface="+mn-lt"/>
                        </a:rPr>
                        <a:t>3</a:t>
                      </a:r>
                      <a:r>
                        <a:rPr kumimoji="1" lang="zh-TW" altLang="en-US" sz="2000" b="0" i="0" u="none" strike="noStrike" cap="none" normalizeH="0" baseline="0" dirty="0">
                          <a:ln>
                            <a:noFill/>
                          </a:ln>
                          <a:solidFill>
                            <a:schemeClr val="tx1"/>
                          </a:solidFill>
                          <a:effectLst/>
                          <a:latin typeface="+mn-lt"/>
                          <a:ea typeface="+mn-ea"/>
                          <a:cs typeface="+mn-ea"/>
                          <a:sym typeface="+mn-lt"/>
                        </a:rPr>
                        <a:t>周</a:t>
                      </a: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第</a:t>
                      </a:r>
                      <a:r>
                        <a:rPr kumimoji="1" lang="en-US" altLang="zh-TW" sz="2000" b="0" i="0" u="none" strike="noStrike" cap="none" normalizeH="0" baseline="0" dirty="0">
                          <a:ln>
                            <a:noFill/>
                          </a:ln>
                          <a:solidFill>
                            <a:schemeClr val="tx1"/>
                          </a:solidFill>
                          <a:effectLst/>
                          <a:latin typeface="+mn-lt"/>
                          <a:ea typeface="+mn-ea"/>
                          <a:cs typeface="+mn-ea"/>
                          <a:sym typeface="+mn-lt"/>
                        </a:rPr>
                        <a:t>4</a:t>
                      </a:r>
                      <a:r>
                        <a:rPr kumimoji="1" lang="zh-TW" altLang="en-US" sz="2000" b="0" i="0" u="none" strike="noStrike" cap="none" normalizeH="0" baseline="0" dirty="0">
                          <a:ln>
                            <a:noFill/>
                          </a:ln>
                          <a:solidFill>
                            <a:schemeClr val="tx1"/>
                          </a:solidFill>
                          <a:effectLst/>
                          <a:latin typeface="+mn-lt"/>
                          <a:ea typeface="+mn-ea"/>
                          <a:cs typeface="+mn-ea"/>
                          <a:sym typeface="+mn-lt"/>
                        </a:rPr>
                        <a:t>周</a:t>
                      </a: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第</a:t>
                      </a:r>
                      <a:r>
                        <a:rPr kumimoji="1" lang="en-US" altLang="zh-TW" sz="2000" b="0" i="0" u="none" strike="noStrike" cap="none" normalizeH="0" baseline="0" dirty="0">
                          <a:ln>
                            <a:noFill/>
                          </a:ln>
                          <a:solidFill>
                            <a:schemeClr val="tx1"/>
                          </a:solidFill>
                          <a:effectLst/>
                          <a:latin typeface="+mn-lt"/>
                          <a:ea typeface="+mn-ea"/>
                          <a:cs typeface="+mn-ea"/>
                          <a:sym typeface="+mn-lt"/>
                        </a:rPr>
                        <a:t>5</a:t>
                      </a:r>
                      <a:r>
                        <a:rPr kumimoji="1" lang="zh-TW" altLang="en-US" sz="2000" b="0" i="0" u="none" strike="noStrike" cap="none" normalizeH="0" baseline="0" dirty="0">
                          <a:ln>
                            <a:noFill/>
                          </a:ln>
                          <a:solidFill>
                            <a:schemeClr val="tx1"/>
                          </a:solidFill>
                          <a:effectLst/>
                          <a:latin typeface="+mn-lt"/>
                          <a:ea typeface="+mn-ea"/>
                          <a:cs typeface="+mn-ea"/>
                          <a:sym typeface="+mn-lt"/>
                        </a:rPr>
                        <a:t>周</a:t>
                      </a: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备注</a:t>
                      </a:r>
                    </a:p>
                  </a:txBody>
                  <a:tcPr marL="136812" marR="136812" marT="62405" marB="62405"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04868">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1</a:t>
                      </a:r>
                    </a:p>
                  </a:txBody>
                  <a:tcPr marL="136812" marR="136812" marT="62405" marB="6240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安全门         止动棒</a:t>
                      </a: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动作灵活</a:t>
                      </a: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12" marR="136812" marT="62405" marB="62405"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02702">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2</a:t>
                      </a:r>
                    </a:p>
                  </a:txBody>
                  <a:tcPr marL="136812" marR="136812" marT="62405" marB="6240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油路开关     保护阀</a:t>
                      </a: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灵活有效</a:t>
                      </a: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12" marR="136812" marT="62405" marB="62405"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504868">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3</a:t>
                      </a:r>
                    </a:p>
                  </a:txBody>
                  <a:tcPr marL="136812" marR="136812" marT="62405" marB="6240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电路行        程开关</a:t>
                      </a: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灵活有效</a:t>
                      </a: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12" marR="136812" marT="62405" marB="62405"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504868">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4</a:t>
                      </a:r>
                    </a:p>
                  </a:txBody>
                  <a:tcPr marL="136812" marR="136812" marT="62405" marB="6240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油路各处    通路良好</a:t>
                      </a: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无漏渗</a:t>
                      </a: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12" marR="136812" marT="62405" marB="62405"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504868">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5</a:t>
                      </a:r>
                    </a:p>
                  </a:txBody>
                  <a:tcPr marL="136812" marR="136812" marT="62405" marB="6240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清洁</a:t>
                      </a: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干净无锈</a:t>
                      </a: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12" marR="136812" marT="62405" marB="62405"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502702">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6</a:t>
                      </a:r>
                    </a:p>
                  </a:txBody>
                  <a:tcPr marL="136812" marR="136812" marT="62405" marB="6240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螺丝紧固</a:t>
                      </a: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无松脱</a:t>
                      </a: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12" marR="136812" marT="62405" marB="62405"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504868">
                <a:tc gridSpan="4">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担当</a:t>
                      </a:r>
                    </a:p>
                  </a:txBody>
                  <a:tcPr marL="136812" marR="136812" marT="62405" marB="6240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12" marR="136812" marT="62405" marB="62405"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12" marR="136812" marT="62405" marB="62405"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bl>
          </a:graphicData>
        </a:graphic>
      </p:graphicFrame>
      <p:sp>
        <p:nvSpPr>
          <p:cNvPr id="195689" name="Text Box 209">
            <a:extLst>
              <a:ext uri="{FF2B5EF4-FFF2-40B4-BE49-F238E27FC236}">
                <a16:creationId xmlns:a16="http://schemas.microsoft.com/office/drawing/2014/main" id="{4EB870F6-9A6D-486C-B350-89AF17055368}"/>
              </a:ext>
            </a:extLst>
          </p:cNvPr>
          <p:cNvSpPr txBox="1">
            <a:spLocks noChangeArrowheads="1"/>
          </p:cNvSpPr>
          <p:nvPr/>
        </p:nvSpPr>
        <p:spPr bwMode="auto">
          <a:xfrm>
            <a:off x="1481138" y="1871663"/>
            <a:ext cx="13681075" cy="8397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b="1">
                <a:latin typeface="+mn-lt"/>
                <a:ea typeface="+mn-ea"/>
                <a:cs typeface="+mn-ea"/>
                <a:sym typeface="+mn-lt"/>
              </a:rPr>
              <a:t>周</a:t>
            </a:r>
            <a:r>
              <a:rPr lang="en-US" altLang="zh-TW" sz="2000" b="1">
                <a:latin typeface="+mn-lt"/>
                <a:ea typeface="+mn-ea"/>
                <a:cs typeface="+mn-ea"/>
                <a:sym typeface="+mn-lt"/>
              </a:rPr>
              <a:t>/</a:t>
            </a:r>
            <a:r>
              <a:rPr lang="zh-TW" altLang="en-US" sz="2000" b="1">
                <a:latin typeface="+mn-lt"/>
                <a:ea typeface="+mn-ea"/>
                <a:cs typeface="+mn-ea"/>
                <a:sym typeface="+mn-lt"/>
              </a:rPr>
              <a:t>月别保养记录表</a:t>
            </a:r>
          </a:p>
          <a:p>
            <a:pPr eaLnBrk="1" hangingPunct="1">
              <a:lnSpc>
                <a:spcPct val="120000"/>
              </a:lnSpc>
              <a:defRPr/>
            </a:pPr>
            <a:r>
              <a:rPr lang="zh-TW" altLang="en-US" sz="2000">
                <a:latin typeface="+mn-lt"/>
                <a:ea typeface="+mn-ea"/>
                <a:cs typeface="+mn-ea"/>
                <a:sym typeface="+mn-lt"/>
              </a:rPr>
              <a:t>                                                                                                  </a:t>
            </a:r>
            <a:r>
              <a:rPr lang="zh-TW" altLang="en-US" sz="2000" b="1">
                <a:latin typeface="+mn-lt"/>
                <a:ea typeface="+mn-ea"/>
                <a:cs typeface="+mn-ea"/>
                <a:sym typeface="+mn-lt"/>
              </a:rPr>
              <a:t>编号</a:t>
            </a:r>
            <a:r>
              <a:rPr lang="en-US" altLang="zh-TW" sz="2000" b="1">
                <a:latin typeface="+mn-lt"/>
                <a:ea typeface="+mn-ea"/>
                <a:cs typeface="+mn-ea"/>
                <a:sym typeface="+mn-lt"/>
              </a:rPr>
              <a:t>:</a:t>
            </a:r>
          </a:p>
        </p:txBody>
      </p:sp>
      <p:sp>
        <p:nvSpPr>
          <p:cNvPr id="5" name="文本框 4">
            <a:extLst>
              <a:ext uri="{FF2B5EF4-FFF2-40B4-BE49-F238E27FC236}">
                <a16:creationId xmlns:a16="http://schemas.microsoft.com/office/drawing/2014/main" id="{F01A40CE-7B8E-4B7A-BE58-6DAE280DADC9}"/>
              </a:ext>
            </a:extLst>
          </p:cNvPr>
          <p:cNvSpPr txBox="1"/>
          <p:nvPr/>
        </p:nvSpPr>
        <p:spPr>
          <a:xfrm>
            <a:off x="2881237" y="76233"/>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2.2.2  </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预防保养记录表的格式</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7601" name="Group 145">
            <a:extLst>
              <a:ext uri="{FF2B5EF4-FFF2-40B4-BE49-F238E27FC236}">
                <a16:creationId xmlns:a16="http://schemas.microsoft.com/office/drawing/2014/main" id="{5E6E20FD-BB6F-4F91-B3EE-67B372AE80C5}"/>
              </a:ext>
            </a:extLst>
          </p:cNvPr>
          <p:cNvGraphicFramePr>
            <a:graphicFrameLocks noGrp="1"/>
          </p:cNvGraphicFramePr>
          <p:nvPr>
            <p:extLst>
              <p:ext uri="{D42A27DB-BD31-4B8C-83A1-F6EECF244321}">
                <p14:modId xmlns:p14="http://schemas.microsoft.com/office/powerpoint/2010/main" val="1557417993"/>
              </p:ext>
            </p:extLst>
          </p:nvPr>
        </p:nvGraphicFramePr>
        <p:xfrm>
          <a:off x="1768947" y="1689892"/>
          <a:ext cx="12884149" cy="5981703"/>
        </p:xfrm>
        <a:graphic>
          <a:graphicData uri="http://schemas.openxmlformats.org/drawingml/2006/table">
            <a:tbl>
              <a:tblPr/>
              <a:tblGrid>
                <a:gridCol w="1596265">
                  <a:extLst>
                    <a:ext uri="{9D8B030D-6E8A-4147-A177-3AD203B41FA5}">
                      <a16:colId xmlns:a16="http://schemas.microsoft.com/office/drawing/2014/main" val="20000"/>
                    </a:ext>
                  </a:extLst>
                </a:gridCol>
                <a:gridCol w="1482247">
                  <a:extLst>
                    <a:ext uri="{9D8B030D-6E8A-4147-A177-3AD203B41FA5}">
                      <a16:colId xmlns:a16="http://schemas.microsoft.com/office/drawing/2014/main" val="20001"/>
                    </a:ext>
                  </a:extLst>
                </a:gridCol>
                <a:gridCol w="570095">
                  <a:extLst>
                    <a:ext uri="{9D8B030D-6E8A-4147-A177-3AD203B41FA5}">
                      <a16:colId xmlns:a16="http://schemas.microsoft.com/office/drawing/2014/main" val="20002"/>
                    </a:ext>
                  </a:extLst>
                </a:gridCol>
                <a:gridCol w="4218706">
                  <a:extLst>
                    <a:ext uri="{9D8B030D-6E8A-4147-A177-3AD203B41FA5}">
                      <a16:colId xmlns:a16="http://schemas.microsoft.com/office/drawing/2014/main" val="20003"/>
                    </a:ext>
                  </a:extLst>
                </a:gridCol>
                <a:gridCol w="546341">
                  <a:extLst>
                    <a:ext uri="{9D8B030D-6E8A-4147-A177-3AD203B41FA5}">
                      <a16:colId xmlns:a16="http://schemas.microsoft.com/office/drawing/2014/main" val="20004"/>
                    </a:ext>
                  </a:extLst>
                </a:gridCol>
                <a:gridCol w="273170">
                  <a:extLst>
                    <a:ext uri="{9D8B030D-6E8A-4147-A177-3AD203B41FA5}">
                      <a16:colId xmlns:a16="http://schemas.microsoft.com/office/drawing/2014/main" val="20005"/>
                    </a:ext>
                  </a:extLst>
                </a:gridCol>
                <a:gridCol w="2487040">
                  <a:extLst>
                    <a:ext uri="{9D8B030D-6E8A-4147-A177-3AD203B41FA5}">
                      <a16:colId xmlns:a16="http://schemas.microsoft.com/office/drawing/2014/main" val="20006"/>
                    </a:ext>
                  </a:extLst>
                </a:gridCol>
                <a:gridCol w="1710285">
                  <a:extLst>
                    <a:ext uri="{9D8B030D-6E8A-4147-A177-3AD203B41FA5}">
                      <a16:colId xmlns:a16="http://schemas.microsoft.com/office/drawing/2014/main" val="20007"/>
                    </a:ext>
                  </a:extLst>
                </a:gridCol>
              </a:tblGrid>
              <a:tr h="460131">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机器名称</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注塑机</a:t>
                      </a:r>
                    </a:p>
                  </a:txBody>
                  <a:tcPr marL="136823" marR="136823" marT="62414" marB="6241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3">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管理编号</a:t>
                      </a:r>
                      <a:r>
                        <a:rPr kumimoji="1" lang="en-US" altLang="zh-TW" sz="2000" b="0" i="0" u="none" strike="noStrike" cap="none" normalizeH="0" baseline="0" dirty="0">
                          <a:ln>
                            <a:noFill/>
                          </a:ln>
                          <a:solidFill>
                            <a:schemeClr val="tx1"/>
                          </a:solidFill>
                          <a:effectLst/>
                          <a:latin typeface="+mn-lt"/>
                          <a:ea typeface="+mn-ea"/>
                          <a:cs typeface="+mn-ea"/>
                          <a:sym typeface="+mn-lt"/>
                        </a:rPr>
                        <a:t>:A03-112X</a:t>
                      </a:r>
                    </a:p>
                  </a:txBody>
                  <a:tcPr marL="136823" marR="136823"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gridSpan="3">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月份</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23" marR="136823" marT="62414" marB="6241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460131">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机器规格</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23" marR="136823" marT="62414" marB="6241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3">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车间</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23" marR="136823"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gridSpan="3">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日期</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23" marR="136823" marT="62414" marB="6241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1"/>
                  </a:ext>
                </a:extLst>
              </a:tr>
              <a:tr h="460131">
                <a:tc gridSpan="8">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B.</a:t>
                      </a:r>
                      <a:r>
                        <a:rPr kumimoji="1" lang="zh-TW" altLang="en-US" sz="2000" b="0" i="0" u="none" strike="noStrike" cap="none" normalizeH="0" baseline="0" dirty="0">
                          <a:ln>
                            <a:noFill/>
                          </a:ln>
                          <a:solidFill>
                            <a:schemeClr val="tx1"/>
                          </a:solidFill>
                          <a:effectLst/>
                          <a:latin typeface="+mn-lt"/>
                          <a:ea typeface="+mn-ea"/>
                          <a:cs typeface="+mn-ea"/>
                          <a:sym typeface="+mn-lt"/>
                        </a:rPr>
                        <a:t>月别保养</a:t>
                      </a:r>
                    </a:p>
                  </a:txBody>
                  <a:tcPr marL="136823" marR="136823" marT="62414" marB="62414"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2"/>
                  </a:ext>
                </a:extLst>
              </a:tr>
              <a:tr h="460131">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编号</a:t>
                      </a:r>
                    </a:p>
                  </a:txBody>
                  <a:tcPr marL="136823" marR="136823" marT="62414" marB="6241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5">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保养项目</a:t>
                      </a:r>
                    </a:p>
                  </a:txBody>
                  <a:tcPr marL="136823" marR="136823"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要求标准</a:t>
                      </a:r>
                    </a:p>
                  </a:txBody>
                  <a:tcPr marL="136823" marR="136823"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保养结果</a:t>
                      </a:r>
                    </a:p>
                  </a:txBody>
                  <a:tcPr marL="136823" marR="136823" marT="62414" marB="6241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60131">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1</a:t>
                      </a:r>
                    </a:p>
                  </a:txBody>
                  <a:tcPr marL="136823" marR="136823" marT="62414" marB="6241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5">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压力油油质测定</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观察颜色</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有无水分</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沉渣和异物</a:t>
                      </a:r>
                    </a:p>
                  </a:txBody>
                  <a:tcPr marL="136823" marR="136823"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正常</a:t>
                      </a:r>
                    </a:p>
                  </a:txBody>
                  <a:tcPr marL="136823" marR="136823"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23" marR="136823" marT="62414" marB="6241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60131">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2</a:t>
                      </a:r>
                    </a:p>
                  </a:txBody>
                  <a:tcPr marL="136823" marR="136823" marT="62414" marB="6241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5">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压力油粘度滴下试验</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试验分析粘度</a:t>
                      </a:r>
                    </a:p>
                  </a:txBody>
                  <a:tcPr marL="136823" marR="136823"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正常</a:t>
                      </a:r>
                    </a:p>
                  </a:txBody>
                  <a:tcPr marL="136823" marR="136823"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23" marR="136823" marT="62414" marB="6241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460131">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3</a:t>
                      </a:r>
                    </a:p>
                  </a:txBody>
                  <a:tcPr marL="136823" marR="136823" marT="62414" marB="6241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5">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检查油管</a:t>
                      </a:r>
                    </a:p>
                  </a:txBody>
                  <a:tcPr marL="136823" marR="136823"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正常</a:t>
                      </a:r>
                    </a:p>
                  </a:txBody>
                  <a:tcPr marL="136823" marR="136823"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23" marR="136823" marT="62414" marB="6241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460131">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4</a:t>
                      </a:r>
                    </a:p>
                  </a:txBody>
                  <a:tcPr marL="136823" marR="136823" marT="62414" marB="6241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5">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更换润滑油</a:t>
                      </a:r>
                    </a:p>
                  </a:txBody>
                  <a:tcPr marL="136823" marR="136823"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说明书上的规格</a:t>
                      </a:r>
                    </a:p>
                  </a:txBody>
                  <a:tcPr marL="136823" marR="136823"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23" marR="136823" marT="62414" marB="6241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460131">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5</a:t>
                      </a:r>
                    </a:p>
                  </a:txBody>
                  <a:tcPr marL="136823" marR="136823" marT="62414" marB="6241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5">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清洗油冷却器</a:t>
                      </a:r>
                    </a:p>
                  </a:txBody>
                  <a:tcPr marL="136823" marR="136823"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说明书上的规格</a:t>
                      </a:r>
                    </a:p>
                  </a:txBody>
                  <a:tcPr marL="136823" marR="136823"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23" marR="136823" marT="62414" marB="6241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460131">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6</a:t>
                      </a:r>
                    </a:p>
                  </a:txBody>
                  <a:tcPr marL="136823" marR="136823" marT="62414" marB="6241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5">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检查机械传动部分的动作</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磨损</a:t>
                      </a:r>
                    </a:p>
                  </a:txBody>
                  <a:tcPr marL="136823" marR="136823"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正常</a:t>
                      </a:r>
                    </a:p>
                  </a:txBody>
                  <a:tcPr marL="136823" marR="136823"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23" marR="136823" marT="62414" marB="6241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460131">
                <a:tc gridSpan="8">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C.</a:t>
                      </a:r>
                      <a:r>
                        <a:rPr kumimoji="1" lang="zh-TW" altLang="en-US" sz="2000" b="0" i="0" u="none" strike="noStrike" cap="none" normalizeH="0" baseline="0" dirty="0">
                          <a:ln>
                            <a:noFill/>
                          </a:ln>
                          <a:solidFill>
                            <a:schemeClr val="tx1"/>
                          </a:solidFill>
                          <a:effectLst/>
                          <a:latin typeface="+mn-lt"/>
                          <a:ea typeface="+mn-ea"/>
                          <a:cs typeface="+mn-ea"/>
                          <a:sym typeface="+mn-lt"/>
                        </a:rPr>
                        <a:t>特别事项记录</a:t>
                      </a:r>
                    </a:p>
                  </a:txBody>
                  <a:tcPr marL="136823" marR="136823" marT="62414" marB="62414"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10"/>
                  </a:ext>
                </a:extLst>
              </a:tr>
              <a:tr h="460131">
                <a:tc gridSpan="8">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D.</a:t>
                      </a:r>
                      <a:r>
                        <a:rPr kumimoji="1" lang="zh-TW" altLang="en-US" sz="2000" b="0" i="0" u="none" strike="noStrike" cap="none" normalizeH="0" baseline="0" dirty="0">
                          <a:ln>
                            <a:noFill/>
                          </a:ln>
                          <a:solidFill>
                            <a:schemeClr val="tx1"/>
                          </a:solidFill>
                          <a:effectLst/>
                          <a:latin typeface="+mn-lt"/>
                          <a:ea typeface="+mn-ea"/>
                          <a:cs typeface="+mn-ea"/>
                          <a:sym typeface="+mn-lt"/>
                        </a:rPr>
                        <a:t>备注</a:t>
                      </a:r>
                    </a:p>
                  </a:txBody>
                  <a:tcPr marL="136823" marR="136823" marT="62414" marB="62414"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11"/>
                  </a:ext>
                </a:extLst>
              </a:tr>
              <a:tr h="460131">
                <a:tc gridSpan="3">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担当</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23" marR="136823" marT="62414" marB="6241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确认</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23" marR="136823"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gridSpan="4">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日期</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23" marR="136823" marT="62414" marB="6241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12"/>
                  </a:ext>
                </a:extLst>
              </a:tr>
            </a:tbl>
          </a:graphicData>
        </a:graphic>
      </p:graphicFrame>
      <p:sp>
        <p:nvSpPr>
          <p:cNvPr id="196674" name="Text Box 143">
            <a:extLst>
              <a:ext uri="{FF2B5EF4-FFF2-40B4-BE49-F238E27FC236}">
                <a16:creationId xmlns:a16="http://schemas.microsoft.com/office/drawing/2014/main" id="{E952C947-0A2E-41EF-9476-8E341CD2D0C1}"/>
              </a:ext>
            </a:extLst>
          </p:cNvPr>
          <p:cNvSpPr txBox="1">
            <a:spLocks noChangeArrowheads="1"/>
          </p:cNvSpPr>
          <p:nvPr/>
        </p:nvSpPr>
        <p:spPr bwMode="auto">
          <a:xfrm>
            <a:off x="1370483" y="997222"/>
            <a:ext cx="13681075"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     (</a:t>
            </a:r>
            <a:r>
              <a:rPr lang="zh-TW" altLang="en-US" sz="2000" b="1" dirty="0">
                <a:latin typeface="+mn-lt"/>
                <a:ea typeface="+mn-ea"/>
                <a:cs typeface="+mn-ea"/>
                <a:sym typeface="+mn-lt"/>
              </a:rPr>
              <a:t>续上表</a:t>
            </a:r>
            <a:r>
              <a:rPr lang="en-US" altLang="zh-TW" sz="2000" b="1" dirty="0">
                <a:latin typeface="+mn-lt"/>
                <a:ea typeface="+mn-ea"/>
                <a:cs typeface="+mn-ea"/>
                <a:sym typeface="+mn-lt"/>
              </a:rPr>
              <a:t>)</a:t>
            </a:r>
          </a:p>
        </p:txBody>
      </p:sp>
      <p:sp>
        <p:nvSpPr>
          <p:cNvPr id="196675" name="Text Box 144">
            <a:extLst>
              <a:ext uri="{FF2B5EF4-FFF2-40B4-BE49-F238E27FC236}">
                <a16:creationId xmlns:a16="http://schemas.microsoft.com/office/drawing/2014/main" id="{217E57D0-A0F7-43B6-A424-90B86CF56F33}"/>
              </a:ext>
            </a:extLst>
          </p:cNvPr>
          <p:cNvSpPr txBox="1">
            <a:spLocks noChangeArrowheads="1"/>
          </p:cNvSpPr>
          <p:nvPr/>
        </p:nvSpPr>
        <p:spPr bwMode="auto">
          <a:xfrm>
            <a:off x="1481137" y="7705080"/>
            <a:ext cx="13681075" cy="1209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3 ) </a:t>
            </a:r>
            <a:r>
              <a:rPr lang="zh-TW" altLang="en-US" sz="2000" b="1" dirty="0">
                <a:latin typeface="+mn-lt"/>
                <a:ea typeface="+mn-ea"/>
                <a:cs typeface="+mn-ea"/>
                <a:sym typeface="+mn-lt"/>
              </a:rPr>
              <a:t>季度</a:t>
            </a:r>
            <a:r>
              <a:rPr lang="en-US" altLang="zh-TW" sz="2000" b="1" dirty="0">
                <a:latin typeface="+mn-lt"/>
                <a:ea typeface="+mn-ea"/>
                <a:cs typeface="+mn-ea"/>
                <a:sym typeface="+mn-lt"/>
              </a:rPr>
              <a:t>/</a:t>
            </a:r>
            <a:r>
              <a:rPr lang="zh-TW" altLang="en-US" sz="2000" b="1" dirty="0">
                <a:latin typeface="+mn-lt"/>
                <a:ea typeface="+mn-ea"/>
                <a:cs typeface="+mn-ea"/>
                <a:sym typeface="+mn-lt"/>
              </a:rPr>
              <a:t>年保养记录表</a:t>
            </a:r>
            <a:r>
              <a:rPr lang="en-US" altLang="zh-TW" sz="2000" b="1"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机器设备的季度</a:t>
            </a:r>
            <a:r>
              <a:rPr lang="en-US" altLang="zh-TW" sz="2000" dirty="0">
                <a:latin typeface="+mn-lt"/>
                <a:ea typeface="+mn-ea"/>
                <a:cs typeface="+mn-ea"/>
                <a:sym typeface="+mn-lt"/>
              </a:rPr>
              <a:t>/</a:t>
            </a:r>
            <a:r>
              <a:rPr lang="zh-TW" altLang="en-US" sz="2000" dirty="0">
                <a:latin typeface="+mn-lt"/>
                <a:ea typeface="+mn-ea"/>
                <a:cs typeface="+mn-ea"/>
                <a:sym typeface="+mn-lt"/>
              </a:rPr>
              <a:t>年保养工作的实施者一般是</a:t>
            </a:r>
            <a:r>
              <a:rPr lang="en-US" altLang="zh-TW" sz="2000" dirty="0">
                <a:latin typeface="+mn-lt"/>
                <a:ea typeface="+mn-ea"/>
                <a:cs typeface="+mn-ea"/>
                <a:sym typeface="+mn-lt"/>
              </a:rPr>
              <a:t>ME</a:t>
            </a:r>
            <a:r>
              <a:rPr lang="zh-TW" altLang="en-US" sz="2000" dirty="0">
                <a:latin typeface="+mn-lt"/>
                <a:ea typeface="+mn-ea"/>
                <a:cs typeface="+mn-ea"/>
                <a:sym typeface="+mn-lt"/>
              </a:rPr>
              <a:t>所属的机器设备专职管理维护人员</a:t>
            </a:r>
            <a:r>
              <a:rPr lang="en-US" altLang="zh-TW" sz="2000" dirty="0">
                <a:latin typeface="+mn-lt"/>
                <a:ea typeface="+mn-ea"/>
                <a:cs typeface="+mn-ea"/>
                <a:sym typeface="+mn-lt"/>
              </a:rPr>
              <a:t>,</a:t>
            </a:r>
            <a:r>
              <a:rPr lang="zh-TW" altLang="en-US" sz="2000" dirty="0">
                <a:latin typeface="+mn-lt"/>
                <a:ea typeface="+mn-ea"/>
                <a:cs typeface="+mn-ea"/>
                <a:sym typeface="+mn-lt"/>
              </a:rPr>
              <a:t>因为季节的变化环境也会出现变化</a:t>
            </a:r>
            <a:r>
              <a:rPr lang="en-US" altLang="zh-TW" sz="2000" dirty="0">
                <a:latin typeface="+mn-lt"/>
                <a:ea typeface="+mn-ea"/>
                <a:cs typeface="+mn-ea"/>
                <a:sym typeface="+mn-lt"/>
              </a:rPr>
              <a:t>,</a:t>
            </a:r>
            <a:r>
              <a:rPr lang="zh-TW" altLang="en-US" sz="2000" dirty="0">
                <a:latin typeface="+mn-lt"/>
                <a:ea typeface="+mn-ea"/>
                <a:cs typeface="+mn-ea"/>
                <a:sym typeface="+mn-lt"/>
              </a:rPr>
              <a:t>所以该保养工作要包含与此有关的内容</a:t>
            </a:r>
            <a:r>
              <a:rPr lang="en-US" altLang="zh-TW" sz="2000" dirty="0">
                <a:latin typeface="+mn-lt"/>
                <a:ea typeface="+mn-ea"/>
                <a:cs typeface="+mn-ea"/>
                <a:sym typeface="+mn-lt"/>
              </a:rPr>
              <a:t>.</a:t>
            </a:r>
            <a:r>
              <a:rPr lang="zh-TW" altLang="en-US" sz="2000" dirty="0">
                <a:latin typeface="+mn-lt"/>
                <a:ea typeface="+mn-ea"/>
                <a:cs typeface="+mn-ea"/>
                <a:sym typeface="+mn-lt"/>
              </a:rPr>
              <a:t>其使用的窗体格式如下</a:t>
            </a:r>
            <a:r>
              <a:rPr lang="en-US" altLang="zh-TW" sz="2000" dirty="0">
                <a:latin typeface="+mn-lt"/>
                <a:ea typeface="+mn-ea"/>
                <a:cs typeface="+mn-ea"/>
                <a:sym typeface="+mn-lt"/>
              </a:rPr>
              <a:t>:</a:t>
            </a:r>
          </a:p>
        </p:txBody>
      </p:sp>
      <p:sp>
        <p:nvSpPr>
          <p:cNvPr id="5" name="文本框 4">
            <a:extLst>
              <a:ext uri="{FF2B5EF4-FFF2-40B4-BE49-F238E27FC236}">
                <a16:creationId xmlns:a16="http://schemas.microsoft.com/office/drawing/2014/main" id="{54EF2174-BC74-4EDB-ADD8-0592C5365D8C}"/>
              </a:ext>
            </a:extLst>
          </p:cNvPr>
          <p:cNvSpPr txBox="1"/>
          <p:nvPr/>
        </p:nvSpPr>
        <p:spPr>
          <a:xfrm>
            <a:off x="2881237" y="76233"/>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2.2.2  </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预防保养记录表的格式</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8784" name="Group 304">
            <a:extLst>
              <a:ext uri="{FF2B5EF4-FFF2-40B4-BE49-F238E27FC236}">
                <a16:creationId xmlns:a16="http://schemas.microsoft.com/office/drawing/2014/main" id="{0AB3F25E-87F5-435D-A56C-7D99A7B72586}"/>
              </a:ext>
            </a:extLst>
          </p:cNvPr>
          <p:cNvGraphicFramePr>
            <a:graphicFrameLocks noGrp="1"/>
          </p:cNvGraphicFramePr>
          <p:nvPr>
            <p:extLst>
              <p:ext uri="{D42A27DB-BD31-4B8C-83A1-F6EECF244321}">
                <p14:modId xmlns:p14="http://schemas.microsoft.com/office/powerpoint/2010/main" val="2811750720"/>
              </p:ext>
            </p:extLst>
          </p:nvPr>
        </p:nvGraphicFramePr>
        <p:xfrm>
          <a:off x="1766888" y="1800423"/>
          <a:ext cx="13109577" cy="7345472"/>
        </p:xfrm>
        <a:graphic>
          <a:graphicData uri="http://schemas.openxmlformats.org/drawingml/2006/table">
            <a:tbl>
              <a:tblPr/>
              <a:tblGrid>
                <a:gridCol w="911970">
                  <a:extLst>
                    <a:ext uri="{9D8B030D-6E8A-4147-A177-3AD203B41FA5}">
                      <a16:colId xmlns:a16="http://schemas.microsoft.com/office/drawing/2014/main" val="20000"/>
                    </a:ext>
                  </a:extLst>
                </a:gridCol>
                <a:gridCol w="2051934">
                  <a:extLst>
                    <a:ext uri="{9D8B030D-6E8A-4147-A177-3AD203B41FA5}">
                      <a16:colId xmlns:a16="http://schemas.microsoft.com/office/drawing/2014/main" val="20001"/>
                    </a:ext>
                  </a:extLst>
                </a:gridCol>
                <a:gridCol w="1196961">
                  <a:extLst>
                    <a:ext uri="{9D8B030D-6E8A-4147-A177-3AD203B41FA5}">
                      <a16:colId xmlns:a16="http://schemas.microsoft.com/office/drawing/2014/main" val="20002"/>
                    </a:ext>
                  </a:extLst>
                </a:gridCol>
                <a:gridCol w="2222929">
                  <a:extLst>
                    <a:ext uri="{9D8B030D-6E8A-4147-A177-3AD203B41FA5}">
                      <a16:colId xmlns:a16="http://schemas.microsoft.com/office/drawing/2014/main" val="20003"/>
                    </a:ext>
                  </a:extLst>
                </a:gridCol>
                <a:gridCol w="1185088">
                  <a:extLst>
                    <a:ext uri="{9D8B030D-6E8A-4147-A177-3AD203B41FA5}">
                      <a16:colId xmlns:a16="http://schemas.microsoft.com/office/drawing/2014/main" val="20004"/>
                    </a:ext>
                  </a:extLst>
                </a:gridCol>
                <a:gridCol w="273116">
                  <a:extLst>
                    <a:ext uri="{9D8B030D-6E8A-4147-A177-3AD203B41FA5}">
                      <a16:colId xmlns:a16="http://schemas.microsoft.com/office/drawing/2014/main" val="20005"/>
                    </a:ext>
                  </a:extLst>
                </a:gridCol>
                <a:gridCol w="1448703">
                  <a:extLst>
                    <a:ext uri="{9D8B030D-6E8A-4147-A177-3AD203B41FA5}">
                      <a16:colId xmlns:a16="http://schemas.microsoft.com/office/drawing/2014/main" val="20006"/>
                    </a:ext>
                  </a:extLst>
                </a:gridCol>
                <a:gridCol w="1139964">
                  <a:extLst>
                    <a:ext uri="{9D8B030D-6E8A-4147-A177-3AD203B41FA5}">
                      <a16:colId xmlns:a16="http://schemas.microsoft.com/office/drawing/2014/main" val="20007"/>
                    </a:ext>
                  </a:extLst>
                </a:gridCol>
                <a:gridCol w="273116">
                  <a:extLst>
                    <a:ext uri="{9D8B030D-6E8A-4147-A177-3AD203B41FA5}">
                      <a16:colId xmlns:a16="http://schemas.microsoft.com/office/drawing/2014/main" val="20008"/>
                    </a:ext>
                  </a:extLst>
                </a:gridCol>
                <a:gridCol w="1436828">
                  <a:extLst>
                    <a:ext uri="{9D8B030D-6E8A-4147-A177-3AD203B41FA5}">
                      <a16:colId xmlns:a16="http://schemas.microsoft.com/office/drawing/2014/main" val="20009"/>
                    </a:ext>
                  </a:extLst>
                </a:gridCol>
                <a:gridCol w="968968">
                  <a:extLst>
                    <a:ext uri="{9D8B030D-6E8A-4147-A177-3AD203B41FA5}">
                      <a16:colId xmlns:a16="http://schemas.microsoft.com/office/drawing/2014/main" val="20010"/>
                    </a:ext>
                  </a:extLst>
                </a:gridCol>
              </a:tblGrid>
              <a:tr h="456314">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机器名称</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注塑机</a:t>
                      </a:r>
                    </a:p>
                  </a:txBody>
                  <a:tcPr marL="136796" marR="136796" marT="62414" marB="6241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3">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管理编号</a:t>
                      </a:r>
                      <a:r>
                        <a:rPr kumimoji="1" lang="en-US" altLang="zh-TW" sz="2000" b="0" i="0" u="none" strike="noStrike" cap="none" normalizeH="0" baseline="0" dirty="0">
                          <a:ln>
                            <a:noFill/>
                          </a:ln>
                          <a:solidFill>
                            <a:schemeClr val="tx1"/>
                          </a:solidFill>
                          <a:effectLst/>
                          <a:latin typeface="+mn-lt"/>
                          <a:ea typeface="+mn-ea"/>
                          <a:cs typeface="+mn-ea"/>
                          <a:sym typeface="+mn-lt"/>
                        </a:rPr>
                        <a:t>:A03-112X</a:t>
                      </a: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gridSpan="6">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年度</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796" marR="136796" marT="62414" marB="6241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454356">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机器规格</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796" marR="136796" marT="62414" marB="6241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3">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车间</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gridSpan="6">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日期</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796" marR="136796" marT="62414" marB="6241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1"/>
                  </a:ext>
                </a:extLst>
              </a:tr>
              <a:tr h="456314">
                <a:tc gridSpan="11">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A.</a:t>
                      </a:r>
                      <a:r>
                        <a:rPr kumimoji="1" lang="zh-TW" altLang="en-US" sz="2000" b="0" i="0" u="none" strike="noStrike" cap="none" normalizeH="0" baseline="0" dirty="0">
                          <a:ln>
                            <a:noFill/>
                          </a:ln>
                          <a:solidFill>
                            <a:schemeClr val="tx1"/>
                          </a:solidFill>
                          <a:effectLst/>
                          <a:latin typeface="+mn-lt"/>
                          <a:ea typeface="+mn-ea"/>
                          <a:cs typeface="+mn-ea"/>
                          <a:sym typeface="+mn-lt"/>
                        </a:rPr>
                        <a:t>季度保养</a:t>
                      </a:r>
                    </a:p>
                  </a:txBody>
                  <a:tcPr marL="136796" marR="136796" marT="62414" marB="62414"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2"/>
                  </a:ext>
                </a:extLst>
              </a:tr>
              <a:tr h="415814">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编号</a:t>
                      </a:r>
                    </a:p>
                  </a:txBody>
                  <a:tcPr marL="136796" marR="136796" marT="62414" marB="6241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保养项目</a:t>
                      </a: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要求 标准</a:t>
                      </a: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第</a:t>
                      </a:r>
                      <a:r>
                        <a:rPr kumimoji="1" lang="en-US" altLang="zh-TW" sz="2000" b="0" i="0" u="none" strike="noStrike" cap="none" normalizeH="0" baseline="0" dirty="0">
                          <a:ln>
                            <a:noFill/>
                          </a:ln>
                          <a:solidFill>
                            <a:schemeClr val="tx1"/>
                          </a:solidFill>
                          <a:effectLst/>
                          <a:latin typeface="+mn-lt"/>
                          <a:ea typeface="+mn-ea"/>
                          <a:cs typeface="+mn-ea"/>
                          <a:sym typeface="+mn-lt"/>
                        </a:rPr>
                        <a:t>1</a:t>
                      </a:r>
                      <a:r>
                        <a:rPr kumimoji="1" lang="zh-TW" altLang="en-US" sz="2000" b="0" i="0" u="none" strike="noStrike" cap="none" normalizeH="0" baseline="0" dirty="0">
                          <a:ln>
                            <a:noFill/>
                          </a:ln>
                          <a:solidFill>
                            <a:schemeClr val="tx1"/>
                          </a:solidFill>
                          <a:effectLst/>
                          <a:latin typeface="+mn-lt"/>
                          <a:ea typeface="+mn-ea"/>
                          <a:cs typeface="+mn-ea"/>
                          <a:sym typeface="+mn-lt"/>
                        </a:rPr>
                        <a:t>季度</a:t>
                      </a: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第</a:t>
                      </a:r>
                      <a:r>
                        <a:rPr kumimoji="1" lang="en-US" altLang="zh-TW" sz="2000" b="0" i="0" u="none" strike="noStrike" cap="none" normalizeH="0" baseline="0" dirty="0">
                          <a:ln>
                            <a:noFill/>
                          </a:ln>
                          <a:solidFill>
                            <a:schemeClr val="tx1"/>
                          </a:solidFill>
                          <a:effectLst/>
                          <a:latin typeface="+mn-lt"/>
                          <a:ea typeface="+mn-ea"/>
                          <a:cs typeface="+mn-ea"/>
                          <a:sym typeface="+mn-lt"/>
                        </a:rPr>
                        <a:t>2</a:t>
                      </a:r>
                      <a:r>
                        <a:rPr kumimoji="1" lang="zh-TW" altLang="en-US" sz="2000" b="0" i="0" u="none" strike="noStrike" cap="none" normalizeH="0" baseline="0" dirty="0">
                          <a:ln>
                            <a:noFill/>
                          </a:ln>
                          <a:solidFill>
                            <a:schemeClr val="tx1"/>
                          </a:solidFill>
                          <a:effectLst/>
                          <a:latin typeface="+mn-lt"/>
                          <a:ea typeface="+mn-ea"/>
                          <a:cs typeface="+mn-ea"/>
                          <a:sym typeface="+mn-lt"/>
                        </a:rPr>
                        <a:t>季度</a:t>
                      </a: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第</a:t>
                      </a:r>
                      <a:r>
                        <a:rPr kumimoji="1" lang="en-US" altLang="zh-TW" sz="2000" b="0" i="0" u="none" strike="noStrike" cap="none" normalizeH="0" baseline="0" dirty="0">
                          <a:ln>
                            <a:noFill/>
                          </a:ln>
                          <a:solidFill>
                            <a:schemeClr val="tx1"/>
                          </a:solidFill>
                          <a:effectLst/>
                          <a:latin typeface="+mn-lt"/>
                          <a:ea typeface="+mn-ea"/>
                          <a:cs typeface="+mn-ea"/>
                          <a:sym typeface="+mn-lt"/>
                        </a:rPr>
                        <a:t>3</a:t>
                      </a:r>
                      <a:r>
                        <a:rPr kumimoji="1" lang="zh-TW" altLang="en-US" sz="2000" b="0" i="0" u="none" strike="noStrike" cap="none" normalizeH="0" baseline="0" dirty="0">
                          <a:ln>
                            <a:noFill/>
                          </a:ln>
                          <a:solidFill>
                            <a:schemeClr val="tx1"/>
                          </a:solidFill>
                          <a:effectLst/>
                          <a:latin typeface="+mn-lt"/>
                          <a:ea typeface="+mn-ea"/>
                          <a:cs typeface="+mn-ea"/>
                          <a:sym typeface="+mn-lt"/>
                        </a:rPr>
                        <a:t>季度</a:t>
                      </a: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第</a:t>
                      </a:r>
                      <a:r>
                        <a:rPr kumimoji="1" lang="en-US" altLang="zh-TW" sz="2000" b="0" i="0" u="none" strike="noStrike" cap="none" normalizeH="0" baseline="0" dirty="0">
                          <a:ln>
                            <a:noFill/>
                          </a:ln>
                          <a:solidFill>
                            <a:schemeClr val="tx1"/>
                          </a:solidFill>
                          <a:effectLst/>
                          <a:latin typeface="+mn-lt"/>
                          <a:ea typeface="+mn-ea"/>
                          <a:cs typeface="+mn-ea"/>
                          <a:sym typeface="+mn-lt"/>
                        </a:rPr>
                        <a:t>4</a:t>
                      </a:r>
                      <a:r>
                        <a:rPr kumimoji="1" lang="zh-TW" altLang="en-US" sz="2000" b="0" i="0" u="none" strike="noStrike" cap="none" normalizeH="0" baseline="0" dirty="0">
                          <a:ln>
                            <a:noFill/>
                          </a:ln>
                          <a:solidFill>
                            <a:schemeClr val="tx1"/>
                          </a:solidFill>
                          <a:effectLst/>
                          <a:latin typeface="+mn-lt"/>
                          <a:ea typeface="+mn-ea"/>
                          <a:cs typeface="+mn-ea"/>
                          <a:sym typeface="+mn-lt"/>
                        </a:rPr>
                        <a:t>季度</a:t>
                      </a: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备注</a:t>
                      </a:r>
                    </a:p>
                  </a:txBody>
                  <a:tcPr marL="136796" marR="136796" marT="62414" marB="6241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15814">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1</a:t>
                      </a:r>
                    </a:p>
                  </a:txBody>
                  <a:tcPr marL="136796" marR="136796" marT="62414" marB="6241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电气控制箱清洁</a:t>
                      </a: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符合绝缘标准</a:t>
                      </a: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796" marR="136796" marT="62414" marB="6241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54356">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2</a:t>
                      </a:r>
                    </a:p>
                  </a:txBody>
                  <a:tcPr marL="136796" marR="136796" marT="62414" marB="6241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检查液压系统清洁</a:t>
                      </a: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灵活有效</a:t>
                      </a: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796" marR="136796" marT="62414" marB="6241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456314">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3</a:t>
                      </a:r>
                    </a:p>
                  </a:txBody>
                  <a:tcPr marL="136796" marR="136796" marT="62414" marB="6241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通风散热系统检查</a:t>
                      </a: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有效</a:t>
                      </a: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796" marR="136796" marT="62414" marB="6241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456314">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4</a:t>
                      </a:r>
                    </a:p>
                  </a:txBody>
                  <a:tcPr marL="136796" marR="136796" marT="62414" marB="6241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电磁阀</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电空阀检查</a:t>
                      </a: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无漏渗</a:t>
                      </a: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796" marR="136796" marT="62414" marB="6241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456314">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5</a:t>
                      </a:r>
                    </a:p>
                  </a:txBody>
                  <a:tcPr marL="136796" marR="136796" marT="62414" marB="6241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料筒</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料杆检查</a:t>
                      </a: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功能正常</a:t>
                      </a: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796" marR="136796" marT="62414" marB="6241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421063">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6</a:t>
                      </a:r>
                    </a:p>
                  </a:txBody>
                  <a:tcPr marL="136796" marR="136796" marT="62414" marB="6241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止逆环的功能检查</a:t>
                      </a: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功能正常</a:t>
                      </a: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796" marR="136796" marT="62414" marB="6241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456314">
                <a:tc gridSpan="4">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                             </a:t>
                      </a:r>
                      <a:r>
                        <a:rPr kumimoji="1" lang="zh-TW" altLang="en-US" sz="2000" b="0" i="0" u="none" strike="noStrike" cap="none" normalizeH="0" baseline="0" dirty="0">
                          <a:ln>
                            <a:noFill/>
                          </a:ln>
                          <a:solidFill>
                            <a:schemeClr val="tx1"/>
                          </a:solidFill>
                          <a:effectLst/>
                          <a:latin typeface="+mn-lt"/>
                          <a:ea typeface="+mn-ea"/>
                          <a:cs typeface="+mn-ea"/>
                          <a:sym typeface="+mn-lt"/>
                        </a:rPr>
                        <a:t>担    当</a:t>
                      </a:r>
                    </a:p>
                  </a:txBody>
                  <a:tcPr marL="136796" marR="136796" marT="62414" marB="6241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796" marR="136796" marT="62414" marB="6241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r h="456314">
                <a:tc gridSpan="11">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B.</a:t>
                      </a:r>
                      <a:r>
                        <a:rPr kumimoji="1" lang="zh-TW" altLang="en-US" sz="2000" b="0" i="0" u="none" strike="noStrike" cap="none" normalizeH="0" baseline="0" dirty="0">
                          <a:ln>
                            <a:noFill/>
                          </a:ln>
                          <a:solidFill>
                            <a:schemeClr val="tx1"/>
                          </a:solidFill>
                          <a:effectLst/>
                          <a:latin typeface="+mn-lt"/>
                          <a:ea typeface="+mn-ea"/>
                          <a:cs typeface="+mn-ea"/>
                          <a:sym typeface="+mn-lt"/>
                        </a:rPr>
                        <a:t>年度保养</a:t>
                      </a:r>
                    </a:p>
                  </a:txBody>
                  <a:tcPr marL="136796" marR="136796" marT="62414" marB="62414"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11"/>
                  </a:ext>
                </a:extLst>
              </a:tr>
              <a:tr h="426937">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编号</a:t>
                      </a:r>
                    </a:p>
                  </a:txBody>
                  <a:tcPr marL="136796" marR="136796" marT="62414" marB="6241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5">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保养项目</a:t>
                      </a: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gridSpan="2">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要求标准</a:t>
                      </a: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3">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保养结果</a:t>
                      </a:r>
                    </a:p>
                  </a:txBody>
                  <a:tcPr marL="136796" marR="136796" marT="62414" marB="6241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12"/>
                  </a:ext>
                </a:extLst>
              </a:tr>
              <a:tr h="456314">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1</a:t>
                      </a:r>
                    </a:p>
                  </a:txBody>
                  <a:tcPr marL="136796" marR="136796" marT="62414" marB="6241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5">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机器年度大检</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所有项目全面检查</a:t>
                      </a: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符合标准</a:t>
                      </a: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3">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796" marR="136796" marT="62414" marB="6241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13"/>
                  </a:ext>
                </a:extLst>
              </a:tr>
              <a:tr h="456314">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2</a:t>
                      </a:r>
                    </a:p>
                  </a:txBody>
                  <a:tcPr marL="136796" marR="136796" marT="62414" marB="6241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5">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电流计</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压力表</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温度计</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温控仪校准</a:t>
                      </a: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符合标准</a:t>
                      </a: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3">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796" marR="136796" marT="62414" marB="6241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14"/>
                  </a:ext>
                </a:extLst>
              </a:tr>
              <a:tr h="456314">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3</a:t>
                      </a:r>
                    </a:p>
                  </a:txBody>
                  <a:tcPr marL="136796" marR="136796" marT="62414" marB="6241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gridSpan="5">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整机水平度调整</a:t>
                      </a: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符合标准</a:t>
                      </a:r>
                    </a:p>
                  </a:txBody>
                  <a:tcPr marL="136796" marR="136796"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3">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796" marR="136796" marT="62414" marB="6241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15"/>
                  </a:ext>
                </a:extLst>
              </a:tr>
            </a:tbl>
          </a:graphicData>
        </a:graphic>
      </p:graphicFrame>
      <p:sp>
        <p:nvSpPr>
          <p:cNvPr id="197752" name="Text Box 301">
            <a:extLst>
              <a:ext uri="{FF2B5EF4-FFF2-40B4-BE49-F238E27FC236}">
                <a16:creationId xmlns:a16="http://schemas.microsoft.com/office/drawing/2014/main" id="{2BC3A2D6-9D67-4931-B960-AB615132913D}"/>
              </a:ext>
            </a:extLst>
          </p:cNvPr>
          <p:cNvSpPr txBox="1">
            <a:spLocks noChangeArrowheads="1"/>
          </p:cNvSpPr>
          <p:nvPr/>
        </p:nvSpPr>
        <p:spPr bwMode="auto">
          <a:xfrm>
            <a:off x="1384612" y="1036638"/>
            <a:ext cx="13681075"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b="1" dirty="0">
                <a:latin typeface="+mn-lt"/>
                <a:ea typeface="+mn-ea"/>
                <a:cs typeface="+mn-ea"/>
                <a:sym typeface="+mn-lt"/>
              </a:rPr>
              <a:t>季度</a:t>
            </a:r>
            <a:r>
              <a:rPr lang="en-US" altLang="zh-TW" sz="2000" b="1" dirty="0">
                <a:latin typeface="+mn-lt"/>
                <a:ea typeface="+mn-ea"/>
                <a:cs typeface="+mn-ea"/>
                <a:sym typeface="+mn-lt"/>
              </a:rPr>
              <a:t>/</a:t>
            </a:r>
            <a:r>
              <a:rPr lang="zh-TW" altLang="en-US" sz="2000" b="1" dirty="0">
                <a:latin typeface="+mn-lt"/>
                <a:ea typeface="+mn-ea"/>
                <a:cs typeface="+mn-ea"/>
                <a:sym typeface="+mn-lt"/>
              </a:rPr>
              <a:t>年保养记录表</a:t>
            </a:r>
            <a:r>
              <a:rPr lang="zh-TW" altLang="en-US" sz="2000" dirty="0">
                <a:latin typeface="+mn-lt"/>
                <a:ea typeface="+mn-ea"/>
                <a:cs typeface="+mn-ea"/>
                <a:sym typeface="+mn-lt"/>
              </a:rPr>
              <a:t>                                                                     </a:t>
            </a:r>
          </a:p>
        </p:txBody>
      </p:sp>
      <p:sp>
        <p:nvSpPr>
          <p:cNvPr id="5" name="文本框 4">
            <a:extLst>
              <a:ext uri="{FF2B5EF4-FFF2-40B4-BE49-F238E27FC236}">
                <a16:creationId xmlns:a16="http://schemas.microsoft.com/office/drawing/2014/main" id="{1EAA890F-2C70-436B-8D5D-36617E4EB7A1}"/>
              </a:ext>
            </a:extLst>
          </p:cNvPr>
          <p:cNvSpPr txBox="1"/>
          <p:nvPr/>
        </p:nvSpPr>
        <p:spPr>
          <a:xfrm>
            <a:off x="2881237" y="76233"/>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2.2.2  </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预防保养记录表的格式</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9710" name="Group 206">
            <a:extLst>
              <a:ext uri="{FF2B5EF4-FFF2-40B4-BE49-F238E27FC236}">
                <a16:creationId xmlns:a16="http://schemas.microsoft.com/office/drawing/2014/main" id="{E3FEB0AA-4AA5-4877-93AD-83AD1498C644}"/>
              </a:ext>
            </a:extLst>
          </p:cNvPr>
          <p:cNvGraphicFramePr>
            <a:graphicFrameLocks noGrp="1"/>
          </p:cNvGraphicFramePr>
          <p:nvPr>
            <p:extLst>
              <p:ext uri="{D42A27DB-BD31-4B8C-83A1-F6EECF244321}">
                <p14:modId xmlns:p14="http://schemas.microsoft.com/office/powerpoint/2010/main" val="348061800"/>
              </p:ext>
            </p:extLst>
          </p:nvPr>
        </p:nvGraphicFramePr>
        <p:xfrm>
          <a:off x="1624931" y="1944440"/>
          <a:ext cx="12884149" cy="4600580"/>
        </p:xfrm>
        <a:graphic>
          <a:graphicData uri="http://schemas.openxmlformats.org/drawingml/2006/table">
            <a:tbl>
              <a:tblPr/>
              <a:tblGrid>
                <a:gridCol w="1311219">
                  <a:extLst>
                    <a:ext uri="{9D8B030D-6E8A-4147-A177-3AD203B41FA5}">
                      <a16:colId xmlns:a16="http://schemas.microsoft.com/office/drawing/2014/main" val="20000"/>
                    </a:ext>
                  </a:extLst>
                </a:gridCol>
                <a:gridCol w="1767295">
                  <a:extLst>
                    <a:ext uri="{9D8B030D-6E8A-4147-A177-3AD203B41FA5}">
                      <a16:colId xmlns:a16="http://schemas.microsoft.com/office/drawing/2014/main" val="20001"/>
                    </a:ext>
                  </a:extLst>
                </a:gridCol>
                <a:gridCol w="570095">
                  <a:extLst>
                    <a:ext uri="{9D8B030D-6E8A-4147-A177-3AD203B41FA5}">
                      <a16:colId xmlns:a16="http://schemas.microsoft.com/office/drawing/2014/main" val="20002"/>
                    </a:ext>
                  </a:extLst>
                </a:gridCol>
                <a:gridCol w="4218704">
                  <a:extLst>
                    <a:ext uri="{9D8B030D-6E8A-4147-A177-3AD203B41FA5}">
                      <a16:colId xmlns:a16="http://schemas.microsoft.com/office/drawing/2014/main" val="20003"/>
                    </a:ext>
                  </a:extLst>
                </a:gridCol>
                <a:gridCol w="546341">
                  <a:extLst>
                    <a:ext uri="{9D8B030D-6E8A-4147-A177-3AD203B41FA5}">
                      <a16:colId xmlns:a16="http://schemas.microsoft.com/office/drawing/2014/main" val="20004"/>
                    </a:ext>
                  </a:extLst>
                </a:gridCol>
                <a:gridCol w="273170">
                  <a:extLst>
                    <a:ext uri="{9D8B030D-6E8A-4147-A177-3AD203B41FA5}">
                      <a16:colId xmlns:a16="http://schemas.microsoft.com/office/drawing/2014/main" val="20005"/>
                    </a:ext>
                  </a:extLst>
                </a:gridCol>
                <a:gridCol w="2487040">
                  <a:extLst>
                    <a:ext uri="{9D8B030D-6E8A-4147-A177-3AD203B41FA5}">
                      <a16:colId xmlns:a16="http://schemas.microsoft.com/office/drawing/2014/main" val="20006"/>
                    </a:ext>
                  </a:extLst>
                </a:gridCol>
                <a:gridCol w="1710285">
                  <a:extLst>
                    <a:ext uri="{9D8B030D-6E8A-4147-A177-3AD203B41FA5}">
                      <a16:colId xmlns:a16="http://schemas.microsoft.com/office/drawing/2014/main" val="20007"/>
                    </a:ext>
                  </a:extLst>
                </a:gridCol>
              </a:tblGrid>
              <a:tr h="460058">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机器名称</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注塑机</a:t>
                      </a:r>
                    </a:p>
                  </a:txBody>
                  <a:tcPr marL="136823" marR="136823" marT="62397" marB="62397"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3">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管理编号</a:t>
                      </a:r>
                      <a:r>
                        <a:rPr kumimoji="1" lang="en-US" altLang="zh-TW" sz="2000" b="0" i="0" u="none" strike="noStrike" cap="none" normalizeH="0" baseline="0" dirty="0">
                          <a:ln>
                            <a:noFill/>
                          </a:ln>
                          <a:solidFill>
                            <a:schemeClr val="tx1"/>
                          </a:solidFill>
                          <a:effectLst/>
                          <a:latin typeface="+mn-lt"/>
                          <a:ea typeface="+mn-ea"/>
                          <a:cs typeface="+mn-ea"/>
                          <a:sym typeface="+mn-lt"/>
                        </a:rPr>
                        <a:t>:A03-112X</a:t>
                      </a:r>
                    </a:p>
                  </a:txBody>
                  <a:tcPr marL="136823" marR="136823" marT="62397" marB="6239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gridSpan="3">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年度</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23" marR="136823" marT="62397" marB="62397"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460058">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机器规格</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23" marR="136823" marT="62397" marB="62397"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3">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车间</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23" marR="136823" marT="62397" marB="6239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gridSpan="3">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日期</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23" marR="136823" marT="62397" marB="62397"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1"/>
                  </a:ext>
                </a:extLst>
              </a:tr>
              <a:tr h="460058">
                <a:tc gridSpan="8">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B.</a:t>
                      </a:r>
                      <a:r>
                        <a:rPr kumimoji="1" lang="zh-TW" altLang="en-US" sz="2000" b="0" i="0" u="none" strike="noStrike" cap="none" normalizeH="0" baseline="0" dirty="0">
                          <a:ln>
                            <a:noFill/>
                          </a:ln>
                          <a:solidFill>
                            <a:schemeClr val="tx1"/>
                          </a:solidFill>
                          <a:effectLst/>
                          <a:latin typeface="+mn-lt"/>
                          <a:ea typeface="+mn-ea"/>
                          <a:cs typeface="+mn-ea"/>
                          <a:sym typeface="+mn-lt"/>
                        </a:rPr>
                        <a:t>年度保养</a:t>
                      </a:r>
                    </a:p>
                  </a:txBody>
                  <a:tcPr marL="136823" marR="136823" marT="62397" marB="62397"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2"/>
                  </a:ext>
                </a:extLst>
              </a:tr>
              <a:tr h="460058">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编号</a:t>
                      </a:r>
                    </a:p>
                  </a:txBody>
                  <a:tcPr marL="136823" marR="136823" marT="62397" marB="62397"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5">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保养项目</a:t>
                      </a:r>
                    </a:p>
                  </a:txBody>
                  <a:tcPr marL="136823" marR="136823" marT="62397" marB="6239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要求标准</a:t>
                      </a:r>
                    </a:p>
                  </a:txBody>
                  <a:tcPr marL="136823" marR="136823" marT="62397" marB="6239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保养结果</a:t>
                      </a:r>
                    </a:p>
                  </a:txBody>
                  <a:tcPr marL="136823" marR="136823" marT="62397" marB="62397"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60058">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4</a:t>
                      </a:r>
                    </a:p>
                  </a:txBody>
                  <a:tcPr marL="136823" marR="136823" marT="62397" marB="62397"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5">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各种油封</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衬垫检查更换</a:t>
                      </a:r>
                    </a:p>
                  </a:txBody>
                  <a:tcPr marL="136823" marR="136823" marT="62397" marB="6239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无老化</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破裂等</a:t>
                      </a:r>
                    </a:p>
                  </a:txBody>
                  <a:tcPr marL="136823" marR="136823" marT="62397" marB="6239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23" marR="136823" marT="62397" marB="62397"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60058">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5</a:t>
                      </a:r>
                    </a:p>
                  </a:txBody>
                  <a:tcPr marL="136823" marR="136823" marT="62397" marB="62397"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5">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各种动作开关检查更换</a:t>
                      </a:r>
                    </a:p>
                  </a:txBody>
                  <a:tcPr marL="136823" marR="136823" marT="62397" marB="6239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符合标准</a:t>
                      </a:r>
                    </a:p>
                  </a:txBody>
                  <a:tcPr marL="136823" marR="136823" marT="62397" marB="6239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23" marR="136823" marT="62397" marB="62397"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460058">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6</a:t>
                      </a:r>
                    </a:p>
                  </a:txBody>
                  <a:tcPr marL="136823" marR="136823" marT="62397" marB="62397"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5">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机器的安装状态和周边配件适宜性检查</a:t>
                      </a:r>
                    </a:p>
                  </a:txBody>
                  <a:tcPr marL="136823" marR="136823" marT="62397" marB="6239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符合要求</a:t>
                      </a:r>
                    </a:p>
                  </a:txBody>
                  <a:tcPr marL="136823" marR="136823" marT="62397" marB="6239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23" marR="136823" marT="62397" marB="62397"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460058">
                <a:tc gridSpan="8">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C.</a:t>
                      </a:r>
                      <a:r>
                        <a:rPr kumimoji="1" lang="zh-TW" altLang="en-US" sz="2000" b="0" i="0" u="none" strike="noStrike" cap="none" normalizeH="0" baseline="0" dirty="0">
                          <a:ln>
                            <a:noFill/>
                          </a:ln>
                          <a:solidFill>
                            <a:schemeClr val="tx1"/>
                          </a:solidFill>
                          <a:effectLst/>
                          <a:latin typeface="+mn-lt"/>
                          <a:ea typeface="+mn-ea"/>
                          <a:cs typeface="+mn-ea"/>
                          <a:sym typeface="+mn-lt"/>
                        </a:rPr>
                        <a:t>特别事项记录</a:t>
                      </a:r>
                    </a:p>
                  </a:txBody>
                  <a:tcPr marL="136823" marR="136823" marT="62397" marB="62397"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7"/>
                  </a:ext>
                </a:extLst>
              </a:tr>
              <a:tr h="460058">
                <a:tc gridSpan="8">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D.</a:t>
                      </a:r>
                      <a:r>
                        <a:rPr kumimoji="1" lang="zh-TW" altLang="en-US" sz="2000" b="0" i="0" u="none" strike="noStrike" cap="none" normalizeH="0" baseline="0" dirty="0">
                          <a:ln>
                            <a:noFill/>
                          </a:ln>
                          <a:solidFill>
                            <a:schemeClr val="tx1"/>
                          </a:solidFill>
                          <a:effectLst/>
                          <a:latin typeface="+mn-lt"/>
                          <a:ea typeface="+mn-ea"/>
                          <a:cs typeface="+mn-ea"/>
                          <a:sym typeface="+mn-lt"/>
                        </a:rPr>
                        <a:t>备注</a:t>
                      </a:r>
                    </a:p>
                  </a:txBody>
                  <a:tcPr marL="136823" marR="136823" marT="62397" marB="62397"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8"/>
                  </a:ext>
                </a:extLst>
              </a:tr>
              <a:tr h="460058">
                <a:tc gridSpan="3">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担当</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23" marR="136823" marT="62397" marB="62397"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确认</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23" marR="136823" marT="62397" marB="6239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gridSpan="4">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日期</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23" marR="136823" marT="62397" marB="62397"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9"/>
                  </a:ext>
                </a:extLst>
              </a:tr>
            </a:tbl>
          </a:graphicData>
        </a:graphic>
      </p:graphicFrame>
      <p:sp>
        <p:nvSpPr>
          <p:cNvPr id="198707" name="Text Box 204">
            <a:extLst>
              <a:ext uri="{FF2B5EF4-FFF2-40B4-BE49-F238E27FC236}">
                <a16:creationId xmlns:a16="http://schemas.microsoft.com/office/drawing/2014/main" id="{0FD0CEEE-7E91-4757-92D7-50829EB8BFF7}"/>
              </a:ext>
            </a:extLst>
          </p:cNvPr>
          <p:cNvSpPr txBox="1">
            <a:spLocks noChangeArrowheads="1"/>
          </p:cNvSpPr>
          <p:nvPr/>
        </p:nvSpPr>
        <p:spPr bwMode="auto">
          <a:xfrm>
            <a:off x="1481137" y="1248996"/>
            <a:ext cx="13681075"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a:latin typeface="+mn-lt"/>
                <a:ea typeface="+mn-ea"/>
                <a:cs typeface="+mn-ea"/>
                <a:sym typeface="+mn-lt"/>
              </a:rPr>
              <a:t>   (</a:t>
            </a:r>
            <a:r>
              <a:rPr lang="zh-TW" altLang="en-US" sz="2000">
                <a:latin typeface="+mn-lt"/>
                <a:ea typeface="+mn-ea"/>
                <a:cs typeface="+mn-ea"/>
                <a:sym typeface="+mn-lt"/>
              </a:rPr>
              <a:t>续上表</a:t>
            </a:r>
            <a:r>
              <a:rPr lang="en-US" altLang="zh-TW" sz="2000">
                <a:latin typeface="+mn-lt"/>
                <a:ea typeface="+mn-ea"/>
                <a:cs typeface="+mn-ea"/>
                <a:sym typeface="+mn-lt"/>
              </a:rPr>
              <a:t>)</a:t>
            </a:r>
          </a:p>
        </p:txBody>
      </p:sp>
      <p:sp>
        <p:nvSpPr>
          <p:cNvPr id="198708" name="Text Box 207">
            <a:extLst>
              <a:ext uri="{FF2B5EF4-FFF2-40B4-BE49-F238E27FC236}">
                <a16:creationId xmlns:a16="http://schemas.microsoft.com/office/drawing/2014/main" id="{297483CB-4502-4C91-A5F9-27D481D07DE5}"/>
              </a:ext>
            </a:extLst>
          </p:cNvPr>
          <p:cNvSpPr txBox="1">
            <a:spLocks noChangeArrowheads="1"/>
          </p:cNvSpPr>
          <p:nvPr/>
        </p:nvSpPr>
        <p:spPr bwMode="auto">
          <a:xfrm>
            <a:off x="1336899" y="6768976"/>
            <a:ext cx="13681075" cy="19478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2.3  </a:t>
            </a:r>
            <a:r>
              <a:rPr lang="zh-TW" altLang="en-US" sz="2000" b="1" dirty="0">
                <a:latin typeface="+mn-lt"/>
                <a:ea typeface="+mn-ea"/>
                <a:cs typeface="+mn-ea"/>
                <a:sym typeface="+mn-lt"/>
              </a:rPr>
              <a:t>能长期安全运行的机器是好机器</a:t>
            </a:r>
          </a:p>
          <a:p>
            <a:pPr eaLnBrk="1" hangingPunct="1">
              <a:lnSpc>
                <a:spcPct val="120000"/>
              </a:lnSpc>
              <a:defRPr/>
            </a:pPr>
            <a:r>
              <a:rPr lang="zh-TW" altLang="en-US" sz="2000" dirty="0">
                <a:latin typeface="+mn-lt"/>
                <a:ea typeface="+mn-ea"/>
                <a:cs typeface="+mn-ea"/>
                <a:sym typeface="+mn-lt"/>
              </a:rPr>
              <a:t>   机器能否长期安全运行的决定因素包括</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机器本身的质量</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使用者的操作水准</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预防保养的措施效果</a:t>
            </a:r>
            <a:r>
              <a:rPr lang="en-US" altLang="zh-TW" sz="2000" dirty="0">
                <a:latin typeface="+mn-lt"/>
                <a:ea typeface="+mn-ea"/>
                <a:cs typeface="+mn-ea"/>
                <a:sym typeface="+mn-lt"/>
              </a:rPr>
              <a:t>;</a:t>
            </a:r>
          </a:p>
        </p:txBody>
      </p:sp>
      <p:sp>
        <p:nvSpPr>
          <p:cNvPr id="5" name="文本框 4">
            <a:extLst>
              <a:ext uri="{FF2B5EF4-FFF2-40B4-BE49-F238E27FC236}">
                <a16:creationId xmlns:a16="http://schemas.microsoft.com/office/drawing/2014/main" id="{7C5CAAF9-842F-4C42-85D0-A580DB853B0B}"/>
              </a:ext>
            </a:extLst>
          </p:cNvPr>
          <p:cNvSpPr txBox="1"/>
          <p:nvPr/>
        </p:nvSpPr>
        <p:spPr>
          <a:xfrm>
            <a:off x="2881237" y="76233"/>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2.2.2  </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预防保养记录表的格式</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9682" name="Text Box 2">
            <a:extLst>
              <a:ext uri="{FF2B5EF4-FFF2-40B4-BE49-F238E27FC236}">
                <a16:creationId xmlns:a16="http://schemas.microsoft.com/office/drawing/2014/main" id="{780908D4-CDB7-454D-B104-9856182A2AE5}"/>
              </a:ext>
            </a:extLst>
          </p:cNvPr>
          <p:cNvSpPr txBox="1">
            <a:spLocks noChangeArrowheads="1"/>
          </p:cNvSpPr>
          <p:nvPr/>
        </p:nvSpPr>
        <p:spPr bwMode="auto">
          <a:xfrm>
            <a:off x="1423987" y="1560514"/>
            <a:ext cx="13681075" cy="19478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工作运转的负荷情况</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环境的影响</a:t>
            </a:r>
            <a:r>
              <a:rPr lang="en-US" altLang="zh-TW" sz="2000" dirty="0">
                <a:latin typeface="+mn-lt"/>
                <a:ea typeface="+mn-ea"/>
                <a:cs typeface="+mn-ea"/>
                <a:sym typeface="+mn-lt"/>
              </a:rPr>
              <a:t>,</a:t>
            </a:r>
            <a:r>
              <a:rPr lang="zh-TW" altLang="en-US" sz="2000" dirty="0">
                <a:latin typeface="+mn-lt"/>
                <a:ea typeface="+mn-ea"/>
                <a:cs typeface="+mn-ea"/>
                <a:sym typeface="+mn-lt"/>
              </a:rPr>
              <a:t>如污染</a:t>
            </a:r>
            <a:r>
              <a:rPr lang="en-US" altLang="zh-TW" sz="2000" dirty="0">
                <a:latin typeface="+mn-lt"/>
                <a:ea typeface="+mn-ea"/>
                <a:cs typeface="+mn-ea"/>
                <a:sym typeface="+mn-lt"/>
              </a:rPr>
              <a:t>,</a:t>
            </a:r>
            <a:r>
              <a:rPr lang="zh-TW" altLang="en-US" sz="2000" dirty="0">
                <a:latin typeface="+mn-lt"/>
                <a:ea typeface="+mn-ea"/>
                <a:cs typeface="+mn-ea"/>
                <a:sym typeface="+mn-lt"/>
              </a:rPr>
              <a:t>温度</a:t>
            </a:r>
            <a:r>
              <a:rPr lang="en-US" altLang="zh-TW" sz="2000" dirty="0">
                <a:latin typeface="+mn-lt"/>
                <a:ea typeface="+mn-ea"/>
                <a:cs typeface="+mn-ea"/>
                <a:sym typeface="+mn-lt"/>
              </a:rPr>
              <a:t>,</a:t>
            </a:r>
            <a:r>
              <a:rPr lang="zh-TW" altLang="en-US" sz="2000" dirty="0">
                <a:latin typeface="+mn-lt"/>
                <a:ea typeface="+mn-ea"/>
                <a:cs typeface="+mn-ea"/>
                <a:sym typeface="+mn-lt"/>
              </a:rPr>
              <a:t>电压等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要保持机器能长期安全地运行</a:t>
            </a:r>
            <a:r>
              <a:rPr lang="en-US" altLang="zh-TW" sz="2000" dirty="0">
                <a:latin typeface="+mn-lt"/>
                <a:ea typeface="+mn-ea"/>
                <a:cs typeface="+mn-ea"/>
                <a:sym typeface="+mn-lt"/>
              </a:rPr>
              <a:t>,</a:t>
            </a:r>
            <a:r>
              <a:rPr lang="zh-TW" altLang="en-US" sz="2000" dirty="0">
                <a:latin typeface="+mn-lt"/>
                <a:ea typeface="+mn-ea"/>
                <a:cs typeface="+mn-ea"/>
                <a:sym typeface="+mn-lt"/>
              </a:rPr>
              <a:t>就需要对上述五个方面的因素进行有效控制措施得力的话也许不仅仅是安全运行</a:t>
            </a:r>
            <a:r>
              <a:rPr lang="en-US" altLang="zh-TW" sz="2000" dirty="0">
                <a:latin typeface="+mn-lt"/>
                <a:ea typeface="+mn-ea"/>
                <a:cs typeface="+mn-ea"/>
                <a:sym typeface="+mn-lt"/>
              </a:rPr>
              <a:t>,</a:t>
            </a:r>
            <a:r>
              <a:rPr lang="zh-TW" altLang="en-US" sz="2000" dirty="0">
                <a:latin typeface="+mn-lt"/>
                <a:ea typeface="+mn-ea"/>
                <a:cs typeface="+mn-ea"/>
                <a:sym typeface="+mn-lt"/>
              </a:rPr>
              <a:t>减少故障</a:t>
            </a:r>
            <a:r>
              <a:rPr lang="en-US" altLang="zh-TW" sz="2000" dirty="0">
                <a:latin typeface="+mn-lt"/>
                <a:ea typeface="+mn-ea"/>
                <a:cs typeface="+mn-ea"/>
                <a:sym typeface="+mn-lt"/>
              </a:rPr>
              <a:t>,</a:t>
            </a:r>
            <a:r>
              <a:rPr lang="zh-TW" altLang="en-US" sz="2000" dirty="0">
                <a:latin typeface="+mn-lt"/>
                <a:ea typeface="+mn-ea"/>
                <a:cs typeface="+mn-ea"/>
                <a:sym typeface="+mn-lt"/>
              </a:rPr>
              <a:t>更还可以提高机器的使用寿命</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   </a:t>
            </a:r>
            <a:r>
              <a:rPr lang="zh-TW" altLang="en-US" sz="2000" b="1" dirty="0">
                <a:latin typeface="+mn-lt"/>
                <a:ea typeface="+mn-ea"/>
                <a:cs typeface="+mn-ea"/>
                <a:sym typeface="+mn-lt"/>
              </a:rPr>
              <a:t>机器长期安全运行的因素</a:t>
            </a:r>
            <a:r>
              <a:rPr lang="en-US" altLang="zh-TW" sz="2000" b="1" dirty="0">
                <a:latin typeface="+mn-lt"/>
                <a:ea typeface="+mn-ea"/>
                <a:cs typeface="+mn-ea"/>
                <a:sym typeface="+mn-lt"/>
              </a:rPr>
              <a:t>:</a:t>
            </a:r>
          </a:p>
        </p:txBody>
      </p:sp>
      <p:sp>
        <p:nvSpPr>
          <p:cNvPr id="189443" name="Oval 3">
            <a:extLst>
              <a:ext uri="{FF2B5EF4-FFF2-40B4-BE49-F238E27FC236}">
                <a16:creationId xmlns:a16="http://schemas.microsoft.com/office/drawing/2014/main" id="{27630F24-7C56-4AA1-8D3B-FFB0D7F06F41}"/>
              </a:ext>
            </a:extLst>
          </p:cNvPr>
          <p:cNvSpPr>
            <a:spLocks noChangeArrowheads="1"/>
          </p:cNvSpPr>
          <p:nvPr/>
        </p:nvSpPr>
        <p:spPr bwMode="auto">
          <a:xfrm>
            <a:off x="7181850" y="3121025"/>
            <a:ext cx="2622550" cy="1871663"/>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功能符合</a:t>
            </a:r>
            <a:r>
              <a:rPr lang="en-US" altLang="zh-TW" sz="2000">
                <a:cs typeface="+mn-ea"/>
                <a:sym typeface="+mn-lt"/>
              </a:rPr>
              <a:t>,</a:t>
            </a:r>
          </a:p>
          <a:p>
            <a:pPr algn="ctr" eaLnBrk="1" hangingPunct="1">
              <a:lnSpc>
                <a:spcPct val="120000"/>
              </a:lnSpc>
              <a:defRPr/>
            </a:pPr>
            <a:r>
              <a:rPr lang="zh-TW" altLang="en-US" sz="2000">
                <a:cs typeface="+mn-ea"/>
                <a:sym typeface="+mn-lt"/>
              </a:rPr>
              <a:t>品质过硬</a:t>
            </a:r>
          </a:p>
          <a:p>
            <a:pPr algn="ctr" eaLnBrk="1" hangingPunct="1">
              <a:lnSpc>
                <a:spcPct val="120000"/>
              </a:lnSpc>
              <a:defRPr/>
            </a:pPr>
            <a:r>
              <a:rPr lang="zh-TW" altLang="en-US" sz="2000">
                <a:cs typeface="+mn-ea"/>
                <a:sym typeface="+mn-lt"/>
              </a:rPr>
              <a:t>的机器</a:t>
            </a:r>
          </a:p>
        </p:txBody>
      </p:sp>
      <p:sp>
        <p:nvSpPr>
          <p:cNvPr id="189444" name="AutoShape 4">
            <a:extLst>
              <a:ext uri="{FF2B5EF4-FFF2-40B4-BE49-F238E27FC236}">
                <a16:creationId xmlns:a16="http://schemas.microsoft.com/office/drawing/2014/main" id="{B0F2A453-52E7-4C5F-8B94-460098F5BE80}"/>
              </a:ext>
            </a:extLst>
          </p:cNvPr>
          <p:cNvSpPr>
            <a:spLocks noChangeArrowheads="1"/>
          </p:cNvSpPr>
          <p:nvPr/>
        </p:nvSpPr>
        <p:spPr bwMode="auto">
          <a:xfrm>
            <a:off x="1709738" y="4264025"/>
            <a:ext cx="4673600" cy="2289175"/>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制定了操作规程</a:t>
            </a:r>
            <a:r>
              <a:rPr lang="en-US" altLang="zh-TW" sz="2000">
                <a:cs typeface="+mn-ea"/>
                <a:sym typeface="+mn-lt"/>
              </a:rPr>
              <a:t>,</a:t>
            </a:r>
            <a:r>
              <a:rPr lang="zh-TW" altLang="en-US" sz="2000">
                <a:cs typeface="+mn-ea"/>
                <a:sym typeface="+mn-lt"/>
              </a:rPr>
              <a:t>作</a:t>
            </a:r>
          </a:p>
          <a:p>
            <a:pPr algn="ctr" eaLnBrk="1" hangingPunct="1">
              <a:lnSpc>
                <a:spcPct val="120000"/>
              </a:lnSpc>
              <a:defRPr/>
            </a:pPr>
            <a:r>
              <a:rPr lang="zh-TW" altLang="en-US" sz="2000">
                <a:cs typeface="+mn-ea"/>
                <a:sym typeface="+mn-lt"/>
              </a:rPr>
              <a:t>业者有资格操作</a:t>
            </a:r>
            <a:r>
              <a:rPr lang="en-US" altLang="zh-TW" sz="2000">
                <a:cs typeface="+mn-ea"/>
                <a:sym typeface="+mn-lt"/>
              </a:rPr>
              <a:t>,</a:t>
            </a:r>
            <a:r>
              <a:rPr lang="zh-TW" altLang="en-US" sz="2000">
                <a:cs typeface="+mn-ea"/>
                <a:sym typeface="+mn-lt"/>
              </a:rPr>
              <a:t>有管</a:t>
            </a:r>
          </a:p>
          <a:p>
            <a:pPr algn="ctr" eaLnBrk="1" hangingPunct="1">
              <a:lnSpc>
                <a:spcPct val="120000"/>
              </a:lnSpc>
              <a:defRPr/>
            </a:pPr>
            <a:r>
              <a:rPr lang="zh-TW" altLang="en-US" sz="2000">
                <a:cs typeface="+mn-ea"/>
                <a:sym typeface="+mn-lt"/>
              </a:rPr>
              <a:t>理者监控机器的操作</a:t>
            </a:r>
          </a:p>
          <a:p>
            <a:pPr algn="ctr" eaLnBrk="1" hangingPunct="1">
              <a:lnSpc>
                <a:spcPct val="120000"/>
              </a:lnSpc>
              <a:defRPr/>
            </a:pPr>
            <a:r>
              <a:rPr lang="zh-TW" altLang="en-US" sz="2000">
                <a:cs typeface="+mn-ea"/>
                <a:sym typeface="+mn-lt"/>
              </a:rPr>
              <a:t>过程</a:t>
            </a:r>
          </a:p>
        </p:txBody>
      </p:sp>
      <p:sp>
        <p:nvSpPr>
          <p:cNvPr id="189445" name="AutoShape 5">
            <a:extLst>
              <a:ext uri="{FF2B5EF4-FFF2-40B4-BE49-F238E27FC236}">
                <a16:creationId xmlns:a16="http://schemas.microsoft.com/office/drawing/2014/main" id="{EFE48B52-3F22-41E7-9179-9E209606D0CC}"/>
              </a:ext>
            </a:extLst>
          </p:cNvPr>
          <p:cNvSpPr>
            <a:spLocks noChangeArrowheads="1"/>
          </p:cNvSpPr>
          <p:nvPr/>
        </p:nvSpPr>
        <p:spPr bwMode="auto">
          <a:xfrm>
            <a:off x="1822450" y="6656388"/>
            <a:ext cx="4332288" cy="728662"/>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没有过载现象</a:t>
            </a:r>
          </a:p>
        </p:txBody>
      </p:sp>
      <p:sp>
        <p:nvSpPr>
          <p:cNvPr id="189446" name="AutoShape 6">
            <a:extLst>
              <a:ext uri="{FF2B5EF4-FFF2-40B4-BE49-F238E27FC236}">
                <a16:creationId xmlns:a16="http://schemas.microsoft.com/office/drawing/2014/main" id="{CC0A4E1C-4360-4CF9-8DB5-E1C812DD19AE}"/>
              </a:ext>
            </a:extLst>
          </p:cNvPr>
          <p:cNvSpPr>
            <a:spLocks noChangeArrowheads="1"/>
          </p:cNvSpPr>
          <p:nvPr/>
        </p:nvSpPr>
        <p:spPr bwMode="auto">
          <a:xfrm>
            <a:off x="10374313" y="6656388"/>
            <a:ext cx="4332287" cy="728662"/>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使用环境符合标准</a:t>
            </a:r>
          </a:p>
        </p:txBody>
      </p:sp>
      <p:sp>
        <p:nvSpPr>
          <p:cNvPr id="189447" name="AutoShape 7">
            <a:extLst>
              <a:ext uri="{FF2B5EF4-FFF2-40B4-BE49-F238E27FC236}">
                <a16:creationId xmlns:a16="http://schemas.microsoft.com/office/drawing/2014/main" id="{0390A371-E30C-4941-B3D1-4364DED61FFB}"/>
              </a:ext>
            </a:extLst>
          </p:cNvPr>
          <p:cNvSpPr>
            <a:spLocks noChangeArrowheads="1"/>
          </p:cNvSpPr>
          <p:nvPr/>
        </p:nvSpPr>
        <p:spPr bwMode="auto">
          <a:xfrm>
            <a:off x="10260013" y="4160838"/>
            <a:ext cx="4332287" cy="2287587"/>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实施了有效的预防保</a:t>
            </a:r>
          </a:p>
          <a:p>
            <a:pPr algn="ctr" eaLnBrk="1" hangingPunct="1">
              <a:lnSpc>
                <a:spcPct val="120000"/>
              </a:lnSpc>
              <a:defRPr/>
            </a:pPr>
            <a:r>
              <a:rPr lang="zh-TW" altLang="en-US" sz="2000">
                <a:cs typeface="+mn-ea"/>
                <a:sym typeface="+mn-lt"/>
              </a:rPr>
              <a:t>养措施</a:t>
            </a:r>
            <a:r>
              <a:rPr lang="en-US" altLang="zh-TW" sz="2000">
                <a:cs typeface="+mn-ea"/>
                <a:sym typeface="+mn-lt"/>
              </a:rPr>
              <a:t>,</a:t>
            </a:r>
            <a:r>
              <a:rPr lang="zh-TW" altLang="en-US" sz="2000">
                <a:cs typeface="+mn-ea"/>
                <a:sym typeface="+mn-lt"/>
              </a:rPr>
              <a:t>机器从来不会</a:t>
            </a:r>
          </a:p>
          <a:p>
            <a:pPr algn="ctr" eaLnBrk="1" hangingPunct="1">
              <a:lnSpc>
                <a:spcPct val="120000"/>
              </a:lnSpc>
              <a:defRPr/>
            </a:pPr>
            <a:r>
              <a:rPr lang="zh-TW" altLang="en-US" sz="2000">
                <a:cs typeface="+mn-ea"/>
                <a:sym typeface="+mn-lt"/>
              </a:rPr>
              <a:t>在带病状态下运转</a:t>
            </a:r>
          </a:p>
        </p:txBody>
      </p:sp>
      <p:sp>
        <p:nvSpPr>
          <p:cNvPr id="189448" name="Oval 8">
            <a:extLst>
              <a:ext uri="{FF2B5EF4-FFF2-40B4-BE49-F238E27FC236}">
                <a16:creationId xmlns:a16="http://schemas.microsoft.com/office/drawing/2014/main" id="{DA6E40F3-C08C-418E-A6D6-751545C394B1}"/>
              </a:ext>
            </a:extLst>
          </p:cNvPr>
          <p:cNvSpPr>
            <a:spLocks noChangeArrowheads="1"/>
          </p:cNvSpPr>
          <p:nvPr/>
        </p:nvSpPr>
        <p:spPr bwMode="auto">
          <a:xfrm>
            <a:off x="7181850" y="7281863"/>
            <a:ext cx="2622550" cy="1974850"/>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功能符合</a:t>
            </a:r>
            <a:r>
              <a:rPr lang="en-US" altLang="zh-TW" sz="2000">
                <a:cs typeface="+mn-ea"/>
                <a:sym typeface="+mn-lt"/>
              </a:rPr>
              <a:t>,</a:t>
            </a:r>
          </a:p>
          <a:p>
            <a:pPr algn="ctr" eaLnBrk="1" hangingPunct="1">
              <a:lnSpc>
                <a:spcPct val="120000"/>
              </a:lnSpc>
              <a:defRPr/>
            </a:pPr>
            <a:r>
              <a:rPr lang="zh-TW" altLang="en-US" sz="2000">
                <a:cs typeface="+mn-ea"/>
                <a:sym typeface="+mn-lt"/>
              </a:rPr>
              <a:t>品质过硬</a:t>
            </a:r>
          </a:p>
          <a:p>
            <a:pPr algn="ctr" eaLnBrk="1" hangingPunct="1">
              <a:lnSpc>
                <a:spcPct val="120000"/>
              </a:lnSpc>
              <a:defRPr/>
            </a:pPr>
            <a:r>
              <a:rPr lang="zh-TW" altLang="en-US" sz="2000">
                <a:cs typeface="+mn-ea"/>
                <a:sym typeface="+mn-lt"/>
              </a:rPr>
              <a:t>的机器</a:t>
            </a:r>
          </a:p>
        </p:txBody>
      </p:sp>
      <p:sp>
        <p:nvSpPr>
          <p:cNvPr id="189449" name="Line 9">
            <a:extLst>
              <a:ext uri="{FF2B5EF4-FFF2-40B4-BE49-F238E27FC236}">
                <a16:creationId xmlns:a16="http://schemas.microsoft.com/office/drawing/2014/main" id="{74E4EE72-A9FD-4826-AFBE-F026C6ACB6DE}"/>
              </a:ext>
            </a:extLst>
          </p:cNvPr>
          <p:cNvSpPr>
            <a:spLocks noChangeShapeType="1"/>
          </p:cNvSpPr>
          <p:nvPr/>
        </p:nvSpPr>
        <p:spPr bwMode="auto">
          <a:xfrm>
            <a:off x="8550275" y="4992688"/>
            <a:ext cx="0" cy="2289175"/>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89450" name="Line 10">
            <a:extLst>
              <a:ext uri="{FF2B5EF4-FFF2-40B4-BE49-F238E27FC236}">
                <a16:creationId xmlns:a16="http://schemas.microsoft.com/office/drawing/2014/main" id="{A6151EB6-98C5-4A9F-B1AB-E3425102BEDD}"/>
              </a:ext>
            </a:extLst>
          </p:cNvPr>
          <p:cNvSpPr>
            <a:spLocks noChangeShapeType="1"/>
          </p:cNvSpPr>
          <p:nvPr/>
        </p:nvSpPr>
        <p:spPr bwMode="auto">
          <a:xfrm>
            <a:off x="6383338" y="5513388"/>
            <a:ext cx="3876675" cy="0"/>
          </a:xfrm>
          <a:prstGeom prst="line">
            <a:avLst/>
          </a:prstGeom>
          <a:ln>
            <a:headEnd type="triangle" w="med" len="me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89451" name="Line 11">
            <a:extLst>
              <a:ext uri="{FF2B5EF4-FFF2-40B4-BE49-F238E27FC236}">
                <a16:creationId xmlns:a16="http://schemas.microsoft.com/office/drawing/2014/main" id="{CCCE23E5-EB5A-4AFE-A1FA-7F128400B179}"/>
              </a:ext>
            </a:extLst>
          </p:cNvPr>
          <p:cNvSpPr>
            <a:spLocks noChangeShapeType="1"/>
          </p:cNvSpPr>
          <p:nvPr/>
        </p:nvSpPr>
        <p:spPr bwMode="auto">
          <a:xfrm>
            <a:off x="6154738" y="7073900"/>
            <a:ext cx="4219575" cy="0"/>
          </a:xfrm>
          <a:prstGeom prst="line">
            <a:avLst/>
          </a:prstGeom>
          <a:ln>
            <a:headEnd type="triangle" w="med" len="me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2" name="文本框 11">
            <a:extLst>
              <a:ext uri="{FF2B5EF4-FFF2-40B4-BE49-F238E27FC236}">
                <a16:creationId xmlns:a16="http://schemas.microsoft.com/office/drawing/2014/main" id="{4B0428E0-4EAA-4651-B821-5E2AD602D5B3}"/>
              </a:ext>
            </a:extLst>
          </p:cNvPr>
          <p:cNvSpPr txBox="1"/>
          <p:nvPr/>
        </p:nvSpPr>
        <p:spPr>
          <a:xfrm>
            <a:off x="2881237" y="76233"/>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机器长期安全运行的因素</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fltVal val="0"/>
                                          </p:val>
                                        </p:tav>
                                        <p:tav tm="100000">
                                          <p:val>
                                            <p:strVal val="#ppt_w"/>
                                          </p:val>
                                        </p:tav>
                                      </p:tavLst>
                                    </p:anim>
                                    <p:anim calcmode="lin" valueType="num">
                                      <p:cBhvr>
                                        <p:cTn id="8" dur="500" fill="hold"/>
                                        <p:tgtEl>
                                          <p:spTgt spid="1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0706" name="Text Box 2">
            <a:extLst>
              <a:ext uri="{FF2B5EF4-FFF2-40B4-BE49-F238E27FC236}">
                <a16:creationId xmlns:a16="http://schemas.microsoft.com/office/drawing/2014/main" id="{6C73BD37-5020-49B7-8F57-19F4F71D81F1}"/>
              </a:ext>
            </a:extLst>
          </p:cNvPr>
          <p:cNvSpPr txBox="1">
            <a:spLocks noChangeArrowheads="1"/>
          </p:cNvSpPr>
          <p:nvPr/>
        </p:nvSpPr>
        <p:spPr bwMode="auto">
          <a:xfrm>
            <a:off x="1552923" y="937576"/>
            <a:ext cx="13681075" cy="3425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2.4  </a:t>
            </a:r>
            <a:r>
              <a:rPr lang="zh-TW" altLang="en-US" sz="2000" b="1" dirty="0">
                <a:latin typeface="+mn-lt"/>
                <a:ea typeface="+mn-ea"/>
                <a:cs typeface="+mn-ea"/>
                <a:sym typeface="+mn-lt"/>
              </a:rPr>
              <a:t>机器应有履历卡</a:t>
            </a:r>
          </a:p>
          <a:p>
            <a:pPr eaLnBrk="1" hangingPunct="1">
              <a:lnSpc>
                <a:spcPct val="120000"/>
              </a:lnSpc>
              <a:defRPr/>
            </a:pPr>
            <a:r>
              <a:rPr lang="zh-TW" altLang="en-US" sz="2000" dirty="0">
                <a:latin typeface="+mn-lt"/>
                <a:ea typeface="+mn-ea"/>
                <a:cs typeface="+mn-ea"/>
                <a:sym typeface="+mn-lt"/>
              </a:rPr>
              <a:t>   机器的履历卡也就是机器的档案</a:t>
            </a:r>
            <a:r>
              <a:rPr lang="en-US" altLang="zh-TW" sz="2000" dirty="0">
                <a:latin typeface="+mn-lt"/>
                <a:ea typeface="+mn-ea"/>
                <a:cs typeface="+mn-ea"/>
                <a:sym typeface="+mn-lt"/>
              </a:rPr>
              <a:t>,</a:t>
            </a:r>
            <a:r>
              <a:rPr lang="zh-TW" altLang="en-US" sz="2000" dirty="0">
                <a:latin typeface="+mn-lt"/>
                <a:ea typeface="+mn-ea"/>
                <a:cs typeface="+mn-ea"/>
                <a:sym typeface="+mn-lt"/>
              </a:rPr>
              <a:t>为了对机器进行有效的管理</a:t>
            </a:r>
            <a:r>
              <a:rPr lang="en-US" altLang="zh-TW" sz="2000" dirty="0">
                <a:latin typeface="+mn-lt"/>
                <a:ea typeface="+mn-ea"/>
                <a:cs typeface="+mn-ea"/>
                <a:sym typeface="+mn-lt"/>
              </a:rPr>
              <a:t>,</a:t>
            </a:r>
            <a:r>
              <a:rPr lang="zh-TW" altLang="en-US" sz="2000" dirty="0">
                <a:latin typeface="+mn-lt"/>
                <a:ea typeface="+mn-ea"/>
                <a:cs typeface="+mn-ea"/>
                <a:sym typeface="+mn-lt"/>
              </a:rPr>
              <a:t>提高识别能力和提供必要的运转数据等</a:t>
            </a:r>
            <a:r>
              <a:rPr lang="en-US" altLang="zh-TW" sz="2000" dirty="0">
                <a:latin typeface="+mn-lt"/>
                <a:ea typeface="+mn-ea"/>
                <a:cs typeface="+mn-ea"/>
                <a:sym typeface="+mn-lt"/>
              </a:rPr>
              <a:t>,</a:t>
            </a:r>
            <a:r>
              <a:rPr lang="zh-TW" altLang="en-US" sz="2000" dirty="0">
                <a:latin typeface="+mn-lt"/>
                <a:ea typeface="+mn-ea"/>
                <a:cs typeface="+mn-ea"/>
                <a:sym typeface="+mn-lt"/>
              </a:rPr>
              <a:t>有必要对机器从开始投入使用到目前状态的全过程中所有的重要事项进行记录</a:t>
            </a:r>
            <a:r>
              <a:rPr lang="en-US" altLang="zh-TW" sz="2000" dirty="0">
                <a:latin typeface="+mn-lt"/>
                <a:ea typeface="+mn-ea"/>
                <a:cs typeface="+mn-ea"/>
                <a:sym typeface="+mn-lt"/>
              </a:rPr>
              <a:t>,</a:t>
            </a:r>
            <a:r>
              <a:rPr lang="zh-TW" altLang="en-US" sz="2000" dirty="0">
                <a:latin typeface="+mn-lt"/>
                <a:ea typeface="+mn-ea"/>
                <a:cs typeface="+mn-ea"/>
                <a:sym typeface="+mn-lt"/>
              </a:rPr>
              <a:t>以便了解和掌握机器的运作轨迹</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一般情况下</a:t>
            </a:r>
            <a:r>
              <a:rPr lang="en-US" altLang="zh-TW" sz="2000" dirty="0">
                <a:latin typeface="+mn-lt"/>
                <a:ea typeface="+mn-ea"/>
                <a:cs typeface="+mn-ea"/>
                <a:sym typeface="+mn-lt"/>
              </a:rPr>
              <a:t>,</a:t>
            </a:r>
            <a:r>
              <a:rPr lang="zh-TW" altLang="en-US" sz="2000" dirty="0">
                <a:latin typeface="+mn-lt"/>
                <a:ea typeface="+mn-ea"/>
                <a:cs typeface="+mn-ea"/>
                <a:sym typeface="+mn-lt"/>
              </a:rPr>
              <a:t>机器履历卡的内容包括以下事项</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机器的基本数据</a:t>
            </a:r>
            <a:r>
              <a:rPr lang="en-US" altLang="zh-TW" sz="2000" dirty="0">
                <a:latin typeface="+mn-lt"/>
                <a:ea typeface="+mn-ea"/>
                <a:cs typeface="+mn-ea"/>
                <a:sym typeface="+mn-lt"/>
              </a:rPr>
              <a:t>,</a:t>
            </a:r>
            <a:r>
              <a:rPr lang="zh-TW" altLang="en-US" sz="2000" dirty="0">
                <a:latin typeface="+mn-lt"/>
                <a:ea typeface="+mn-ea"/>
                <a:cs typeface="+mn-ea"/>
                <a:sym typeface="+mn-lt"/>
              </a:rPr>
              <a:t>如名称</a:t>
            </a:r>
            <a:r>
              <a:rPr lang="en-US" altLang="zh-TW" sz="2000" dirty="0">
                <a:latin typeface="+mn-lt"/>
                <a:ea typeface="+mn-ea"/>
                <a:cs typeface="+mn-ea"/>
                <a:sym typeface="+mn-lt"/>
              </a:rPr>
              <a:t>,</a:t>
            </a:r>
            <a:r>
              <a:rPr lang="zh-TW" altLang="en-US" sz="2000" dirty="0">
                <a:latin typeface="+mn-lt"/>
                <a:ea typeface="+mn-ea"/>
                <a:cs typeface="+mn-ea"/>
                <a:sym typeface="+mn-lt"/>
              </a:rPr>
              <a:t>规格</a:t>
            </a:r>
            <a:r>
              <a:rPr lang="en-US" altLang="zh-TW" sz="2000" dirty="0">
                <a:latin typeface="+mn-lt"/>
                <a:ea typeface="+mn-ea"/>
                <a:cs typeface="+mn-ea"/>
                <a:sym typeface="+mn-lt"/>
              </a:rPr>
              <a:t>,</a:t>
            </a:r>
            <a:r>
              <a:rPr lang="zh-TW" altLang="en-US" sz="2000" dirty="0">
                <a:latin typeface="+mn-lt"/>
                <a:ea typeface="+mn-ea"/>
                <a:cs typeface="+mn-ea"/>
                <a:sym typeface="+mn-lt"/>
              </a:rPr>
              <a:t>供货商</a:t>
            </a:r>
            <a:r>
              <a:rPr lang="en-US" altLang="zh-TW" sz="2000" dirty="0">
                <a:latin typeface="+mn-lt"/>
                <a:ea typeface="+mn-ea"/>
                <a:cs typeface="+mn-ea"/>
                <a:sym typeface="+mn-lt"/>
              </a:rPr>
              <a:t>,</a:t>
            </a:r>
            <a:r>
              <a:rPr lang="zh-TW" altLang="en-US" sz="2000" dirty="0">
                <a:latin typeface="+mn-lt"/>
                <a:ea typeface="+mn-ea"/>
                <a:cs typeface="+mn-ea"/>
                <a:sym typeface="+mn-lt"/>
              </a:rPr>
              <a:t>价格</a:t>
            </a:r>
            <a:r>
              <a:rPr lang="en-US" altLang="zh-TW" sz="2000" dirty="0">
                <a:latin typeface="+mn-lt"/>
                <a:ea typeface="+mn-ea"/>
                <a:cs typeface="+mn-ea"/>
                <a:sym typeface="+mn-lt"/>
              </a:rPr>
              <a:t>,</a:t>
            </a:r>
            <a:r>
              <a:rPr lang="zh-TW" altLang="en-US" sz="2000" dirty="0">
                <a:latin typeface="+mn-lt"/>
                <a:ea typeface="+mn-ea"/>
                <a:cs typeface="+mn-ea"/>
                <a:sym typeface="+mn-lt"/>
              </a:rPr>
              <a:t>制造日期</a:t>
            </a:r>
            <a:r>
              <a:rPr lang="en-US" altLang="zh-TW" sz="2000" dirty="0">
                <a:latin typeface="+mn-lt"/>
                <a:ea typeface="+mn-ea"/>
                <a:cs typeface="+mn-ea"/>
                <a:sym typeface="+mn-lt"/>
              </a:rPr>
              <a:t>,</a:t>
            </a:r>
            <a:r>
              <a:rPr lang="zh-TW" altLang="en-US" sz="2000" dirty="0">
                <a:latin typeface="+mn-lt"/>
                <a:ea typeface="+mn-ea"/>
                <a:cs typeface="+mn-ea"/>
                <a:sym typeface="+mn-lt"/>
              </a:rPr>
              <a:t>使用日期</a:t>
            </a:r>
            <a:r>
              <a:rPr lang="en-US" altLang="zh-TW" sz="2000" dirty="0">
                <a:latin typeface="+mn-lt"/>
                <a:ea typeface="+mn-ea"/>
                <a:cs typeface="+mn-ea"/>
                <a:sym typeface="+mn-lt"/>
              </a:rPr>
              <a:t>,</a:t>
            </a:r>
            <a:r>
              <a:rPr lang="zh-TW" altLang="en-US" sz="2000" dirty="0">
                <a:latin typeface="+mn-lt"/>
                <a:ea typeface="+mn-ea"/>
                <a:cs typeface="+mn-ea"/>
                <a:sym typeface="+mn-lt"/>
              </a:rPr>
              <a:t>使用部门等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机器的移动情况</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机器的主要技朮参数</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机器的重要运转工作事项记录</a:t>
            </a:r>
            <a:r>
              <a:rPr lang="en-US" altLang="zh-TW" sz="2000" dirty="0">
                <a:latin typeface="+mn-lt"/>
                <a:ea typeface="+mn-ea"/>
                <a:cs typeface="+mn-ea"/>
                <a:sym typeface="+mn-lt"/>
              </a:rPr>
              <a:t>,</a:t>
            </a:r>
            <a:r>
              <a:rPr lang="zh-TW" altLang="en-US" sz="2000" dirty="0">
                <a:latin typeface="+mn-lt"/>
                <a:ea typeface="+mn-ea"/>
                <a:cs typeface="+mn-ea"/>
                <a:sym typeface="+mn-lt"/>
              </a:rPr>
              <a:t>如故障</a:t>
            </a:r>
            <a:r>
              <a:rPr lang="en-US" altLang="zh-TW" sz="2000" dirty="0">
                <a:latin typeface="+mn-lt"/>
                <a:ea typeface="+mn-ea"/>
                <a:cs typeface="+mn-ea"/>
                <a:sym typeface="+mn-lt"/>
              </a:rPr>
              <a:t>,</a:t>
            </a:r>
            <a:r>
              <a:rPr lang="zh-TW" altLang="en-US" sz="2000" dirty="0">
                <a:latin typeface="+mn-lt"/>
                <a:ea typeface="+mn-ea"/>
                <a:cs typeface="+mn-ea"/>
                <a:sym typeface="+mn-lt"/>
              </a:rPr>
              <a:t>维修</a:t>
            </a:r>
            <a:r>
              <a:rPr lang="en-US" altLang="zh-TW" sz="2000" dirty="0">
                <a:latin typeface="+mn-lt"/>
                <a:ea typeface="+mn-ea"/>
                <a:cs typeface="+mn-ea"/>
                <a:sym typeface="+mn-lt"/>
              </a:rPr>
              <a:t>,</a:t>
            </a:r>
            <a:r>
              <a:rPr lang="zh-TW" altLang="en-US" sz="2000" dirty="0">
                <a:latin typeface="+mn-lt"/>
                <a:ea typeface="+mn-ea"/>
                <a:cs typeface="+mn-ea"/>
                <a:sym typeface="+mn-lt"/>
              </a:rPr>
              <a:t>定检</a:t>
            </a:r>
            <a:r>
              <a:rPr lang="en-US" altLang="zh-TW" sz="2000" dirty="0">
                <a:latin typeface="+mn-lt"/>
                <a:ea typeface="+mn-ea"/>
                <a:cs typeface="+mn-ea"/>
                <a:sym typeface="+mn-lt"/>
              </a:rPr>
              <a:t>,</a:t>
            </a:r>
            <a:r>
              <a:rPr lang="zh-TW" altLang="en-US" sz="2000" dirty="0">
                <a:latin typeface="+mn-lt"/>
                <a:ea typeface="+mn-ea"/>
                <a:cs typeface="+mn-ea"/>
                <a:sym typeface="+mn-lt"/>
              </a:rPr>
              <a:t>校准</a:t>
            </a:r>
            <a:r>
              <a:rPr lang="en-US" altLang="zh-TW" sz="2000" dirty="0">
                <a:latin typeface="+mn-lt"/>
                <a:ea typeface="+mn-ea"/>
                <a:cs typeface="+mn-ea"/>
                <a:sym typeface="+mn-lt"/>
              </a:rPr>
              <a:t>,</a:t>
            </a:r>
            <a:r>
              <a:rPr lang="zh-TW" altLang="en-US" sz="2000" dirty="0">
                <a:latin typeface="+mn-lt"/>
                <a:ea typeface="+mn-ea"/>
                <a:cs typeface="+mn-ea"/>
                <a:sym typeface="+mn-lt"/>
              </a:rPr>
              <a:t>保养</a:t>
            </a:r>
            <a:r>
              <a:rPr lang="en-US" altLang="zh-TW" sz="2000" dirty="0">
                <a:latin typeface="+mn-lt"/>
                <a:ea typeface="+mn-ea"/>
                <a:cs typeface="+mn-ea"/>
                <a:sym typeface="+mn-lt"/>
              </a:rPr>
              <a:t>,</a:t>
            </a:r>
            <a:r>
              <a:rPr lang="zh-TW" altLang="en-US" sz="2000" dirty="0">
                <a:latin typeface="+mn-lt"/>
                <a:ea typeface="+mn-ea"/>
                <a:cs typeface="+mn-ea"/>
                <a:sym typeface="+mn-lt"/>
              </a:rPr>
              <a:t>更换配件</a:t>
            </a:r>
            <a:r>
              <a:rPr lang="en-US" altLang="zh-TW" sz="2000" dirty="0">
                <a:latin typeface="+mn-lt"/>
                <a:ea typeface="+mn-ea"/>
                <a:cs typeface="+mn-ea"/>
                <a:sym typeface="+mn-lt"/>
              </a:rPr>
              <a:t>,</a:t>
            </a:r>
            <a:r>
              <a:rPr lang="zh-TW" altLang="en-US" sz="2000" dirty="0">
                <a:latin typeface="+mn-lt"/>
                <a:ea typeface="+mn-ea"/>
                <a:cs typeface="+mn-ea"/>
                <a:sym typeface="+mn-lt"/>
              </a:rPr>
              <a:t>软件升级等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机器履历卡应由机器的管理者建立和保管</a:t>
            </a:r>
            <a:r>
              <a:rPr lang="en-US" altLang="zh-TW" sz="2000" dirty="0">
                <a:latin typeface="+mn-lt"/>
                <a:ea typeface="+mn-ea"/>
                <a:cs typeface="+mn-ea"/>
                <a:sym typeface="+mn-lt"/>
              </a:rPr>
              <a:t>,</a:t>
            </a:r>
            <a:r>
              <a:rPr lang="zh-TW" altLang="en-US" sz="2000" dirty="0">
                <a:latin typeface="+mn-lt"/>
                <a:ea typeface="+mn-ea"/>
                <a:cs typeface="+mn-ea"/>
                <a:sym typeface="+mn-lt"/>
              </a:rPr>
              <a:t>比如</a:t>
            </a:r>
            <a:r>
              <a:rPr lang="en-US" altLang="zh-TW" sz="2000" dirty="0">
                <a:latin typeface="+mn-lt"/>
                <a:ea typeface="+mn-ea"/>
                <a:cs typeface="+mn-ea"/>
                <a:sym typeface="+mn-lt"/>
              </a:rPr>
              <a:t>ME,</a:t>
            </a:r>
            <a:r>
              <a:rPr lang="zh-TW" altLang="en-US" sz="2000" dirty="0">
                <a:latin typeface="+mn-lt"/>
                <a:ea typeface="+mn-ea"/>
                <a:cs typeface="+mn-ea"/>
                <a:sym typeface="+mn-lt"/>
              </a:rPr>
              <a:t>可以随机保管</a:t>
            </a:r>
            <a:r>
              <a:rPr lang="en-US" altLang="zh-TW" sz="2000" dirty="0">
                <a:latin typeface="+mn-lt"/>
                <a:ea typeface="+mn-ea"/>
                <a:cs typeface="+mn-ea"/>
                <a:sym typeface="+mn-lt"/>
              </a:rPr>
              <a:t>,</a:t>
            </a:r>
            <a:r>
              <a:rPr lang="zh-TW" altLang="en-US" sz="2000" dirty="0">
                <a:latin typeface="+mn-lt"/>
                <a:ea typeface="+mn-ea"/>
                <a:cs typeface="+mn-ea"/>
                <a:sym typeface="+mn-lt"/>
              </a:rPr>
              <a:t>也可以归档保管</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77CD6DDB-06EF-4E75-97EF-3F5D40B9D392}"/>
              </a:ext>
            </a:extLst>
          </p:cNvPr>
          <p:cNvSpPr txBox="1"/>
          <p:nvPr/>
        </p:nvSpPr>
        <p:spPr>
          <a:xfrm>
            <a:off x="2881237" y="76233"/>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机器应有履历卡</a:t>
            </a:r>
          </a:p>
        </p:txBody>
      </p:sp>
      <p:sp>
        <p:nvSpPr>
          <p:cNvPr id="4" name="Oval 3">
            <a:extLst>
              <a:ext uri="{FF2B5EF4-FFF2-40B4-BE49-F238E27FC236}">
                <a16:creationId xmlns:a16="http://schemas.microsoft.com/office/drawing/2014/main" id="{23EBCA0A-5776-454E-B144-328AE7ABE286}"/>
              </a:ext>
            </a:extLst>
          </p:cNvPr>
          <p:cNvSpPr>
            <a:spLocks noChangeArrowheads="1"/>
          </p:cNvSpPr>
          <p:nvPr/>
        </p:nvSpPr>
        <p:spPr bwMode="auto">
          <a:xfrm>
            <a:off x="3256717" y="4573538"/>
            <a:ext cx="1595438" cy="1352550"/>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ME</a:t>
            </a:r>
          </a:p>
        </p:txBody>
      </p:sp>
      <p:sp>
        <p:nvSpPr>
          <p:cNvPr id="5" name="AutoShape 4">
            <a:extLst>
              <a:ext uri="{FF2B5EF4-FFF2-40B4-BE49-F238E27FC236}">
                <a16:creationId xmlns:a16="http://schemas.microsoft.com/office/drawing/2014/main" id="{D1C0B7DE-AFB3-4D8A-A9D9-88C60A043563}"/>
              </a:ext>
            </a:extLst>
          </p:cNvPr>
          <p:cNvSpPr>
            <a:spLocks noChangeArrowheads="1"/>
          </p:cNvSpPr>
          <p:nvPr/>
        </p:nvSpPr>
        <p:spPr bwMode="auto">
          <a:xfrm>
            <a:off x="7386390" y="4525693"/>
            <a:ext cx="3306762" cy="1663700"/>
          </a:xfrm>
          <a:prstGeom prst="flowChartMultidocumen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机器履历卡</a:t>
            </a:r>
          </a:p>
        </p:txBody>
      </p:sp>
      <p:sp>
        <p:nvSpPr>
          <p:cNvPr id="6" name="AutoShape 5">
            <a:extLst>
              <a:ext uri="{FF2B5EF4-FFF2-40B4-BE49-F238E27FC236}">
                <a16:creationId xmlns:a16="http://schemas.microsoft.com/office/drawing/2014/main" id="{170960F0-D3CF-4C65-A4F9-88A023FAF988}"/>
              </a:ext>
            </a:extLst>
          </p:cNvPr>
          <p:cNvSpPr>
            <a:spLocks noChangeArrowheads="1"/>
          </p:cNvSpPr>
          <p:nvPr/>
        </p:nvSpPr>
        <p:spPr bwMode="auto">
          <a:xfrm>
            <a:off x="3281115" y="5976888"/>
            <a:ext cx="4105275" cy="2392362"/>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随机保管</a:t>
            </a:r>
            <a:r>
              <a:rPr lang="en-US" altLang="zh-TW" sz="2000">
                <a:cs typeface="+mn-ea"/>
                <a:sym typeface="+mn-lt"/>
              </a:rPr>
              <a:t>:</a:t>
            </a:r>
            <a:r>
              <a:rPr lang="zh-TW" altLang="en-US" sz="2000">
                <a:cs typeface="+mn-ea"/>
                <a:sym typeface="+mn-lt"/>
              </a:rPr>
              <a:t>使用方便</a:t>
            </a:r>
            <a:r>
              <a:rPr lang="en-US" altLang="zh-TW" sz="2000">
                <a:cs typeface="+mn-ea"/>
                <a:sym typeface="+mn-lt"/>
              </a:rPr>
              <a:t>,</a:t>
            </a:r>
          </a:p>
          <a:p>
            <a:pPr algn="ctr" eaLnBrk="1" hangingPunct="1">
              <a:lnSpc>
                <a:spcPct val="120000"/>
              </a:lnSpc>
              <a:defRPr/>
            </a:pPr>
            <a:r>
              <a:rPr lang="zh-TW" altLang="en-US" sz="2000">
                <a:cs typeface="+mn-ea"/>
                <a:sym typeface="+mn-lt"/>
              </a:rPr>
              <a:t>但保管质量差</a:t>
            </a:r>
            <a:r>
              <a:rPr lang="en-US" altLang="zh-TW" sz="2000">
                <a:cs typeface="+mn-ea"/>
                <a:sym typeface="+mn-lt"/>
              </a:rPr>
              <a:t>,</a:t>
            </a:r>
            <a:r>
              <a:rPr lang="zh-TW" altLang="en-US" sz="2000">
                <a:cs typeface="+mn-ea"/>
                <a:sym typeface="+mn-lt"/>
              </a:rPr>
              <a:t>比如</a:t>
            </a:r>
          </a:p>
          <a:p>
            <a:pPr algn="ctr" eaLnBrk="1" hangingPunct="1">
              <a:lnSpc>
                <a:spcPct val="120000"/>
              </a:lnSpc>
              <a:defRPr/>
            </a:pPr>
            <a:r>
              <a:rPr lang="zh-TW" altLang="en-US" sz="2000">
                <a:cs typeface="+mn-ea"/>
                <a:sym typeface="+mn-lt"/>
              </a:rPr>
              <a:t>易脏</a:t>
            </a:r>
            <a:r>
              <a:rPr lang="en-US" altLang="zh-TW" sz="2000">
                <a:cs typeface="+mn-ea"/>
                <a:sym typeface="+mn-lt"/>
              </a:rPr>
              <a:t>,</a:t>
            </a:r>
            <a:r>
              <a:rPr lang="zh-TW" altLang="en-US" sz="2000">
                <a:cs typeface="+mn-ea"/>
                <a:sym typeface="+mn-lt"/>
              </a:rPr>
              <a:t>易丢失</a:t>
            </a:r>
          </a:p>
        </p:txBody>
      </p:sp>
      <p:sp>
        <p:nvSpPr>
          <p:cNvPr id="7" name="AutoShape 6">
            <a:extLst>
              <a:ext uri="{FF2B5EF4-FFF2-40B4-BE49-F238E27FC236}">
                <a16:creationId xmlns:a16="http://schemas.microsoft.com/office/drawing/2014/main" id="{3D909AE9-6E55-41A9-9E97-2D3581875FC8}"/>
              </a:ext>
            </a:extLst>
          </p:cNvPr>
          <p:cNvSpPr>
            <a:spLocks noChangeArrowheads="1"/>
          </p:cNvSpPr>
          <p:nvPr/>
        </p:nvSpPr>
        <p:spPr bwMode="auto">
          <a:xfrm>
            <a:off x="9921419" y="5926088"/>
            <a:ext cx="4103687" cy="2392362"/>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归档保管</a:t>
            </a:r>
            <a:r>
              <a:rPr lang="en-US" altLang="zh-TW" sz="2000">
                <a:cs typeface="+mn-ea"/>
                <a:sym typeface="+mn-lt"/>
              </a:rPr>
              <a:t>:</a:t>
            </a:r>
            <a:r>
              <a:rPr lang="zh-TW" altLang="en-US" sz="2000">
                <a:cs typeface="+mn-ea"/>
                <a:sym typeface="+mn-lt"/>
              </a:rPr>
              <a:t>使用不方</a:t>
            </a:r>
          </a:p>
          <a:p>
            <a:pPr algn="ctr" eaLnBrk="1" hangingPunct="1">
              <a:lnSpc>
                <a:spcPct val="120000"/>
              </a:lnSpc>
              <a:defRPr/>
            </a:pPr>
            <a:r>
              <a:rPr lang="zh-TW" altLang="en-US" sz="2000">
                <a:cs typeface="+mn-ea"/>
                <a:sym typeface="+mn-lt"/>
              </a:rPr>
              <a:t>便</a:t>
            </a:r>
            <a:r>
              <a:rPr lang="en-US" altLang="zh-TW" sz="2000">
                <a:cs typeface="+mn-ea"/>
                <a:sym typeface="+mn-lt"/>
              </a:rPr>
              <a:t>,</a:t>
            </a:r>
            <a:r>
              <a:rPr lang="zh-TW" altLang="en-US" sz="2000">
                <a:cs typeface="+mn-ea"/>
                <a:sym typeface="+mn-lt"/>
              </a:rPr>
              <a:t>但保管质量好</a:t>
            </a:r>
            <a:r>
              <a:rPr lang="en-US" altLang="zh-TW" sz="2000">
                <a:cs typeface="+mn-ea"/>
                <a:sym typeface="+mn-lt"/>
              </a:rPr>
              <a:t>,</a:t>
            </a:r>
          </a:p>
          <a:p>
            <a:pPr algn="ctr" eaLnBrk="1" hangingPunct="1">
              <a:lnSpc>
                <a:spcPct val="120000"/>
              </a:lnSpc>
              <a:defRPr/>
            </a:pPr>
            <a:r>
              <a:rPr lang="zh-TW" altLang="en-US" sz="2000">
                <a:cs typeface="+mn-ea"/>
                <a:sym typeface="+mn-lt"/>
              </a:rPr>
              <a:t>比如完整性</a:t>
            </a:r>
            <a:r>
              <a:rPr lang="en-US" altLang="zh-TW" sz="2000">
                <a:cs typeface="+mn-ea"/>
                <a:sym typeface="+mn-lt"/>
              </a:rPr>
              <a:t>,</a:t>
            </a:r>
            <a:r>
              <a:rPr lang="zh-TW" altLang="en-US" sz="2000">
                <a:cs typeface="+mn-ea"/>
                <a:sym typeface="+mn-lt"/>
              </a:rPr>
              <a:t>安全性</a:t>
            </a:r>
          </a:p>
          <a:p>
            <a:pPr algn="ctr" eaLnBrk="1" hangingPunct="1">
              <a:lnSpc>
                <a:spcPct val="120000"/>
              </a:lnSpc>
              <a:defRPr/>
            </a:pPr>
            <a:r>
              <a:rPr lang="zh-TW" altLang="en-US" sz="2000">
                <a:cs typeface="+mn-ea"/>
                <a:sym typeface="+mn-lt"/>
              </a:rPr>
              <a:t>好等</a:t>
            </a:r>
          </a:p>
        </p:txBody>
      </p:sp>
      <p:sp>
        <p:nvSpPr>
          <p:cNvPr id="8" name="Line 7">
            <a:extLst>
              <a:ext uri="{FF2B5EF4-FFF2-40B4-BE49-F238E27FC236}">
                <a16:creationId xmlns:a16="http://schemas.microsoft.com/office/drawing/2014/main" id="{0E05CA3B-56C5-4C30-9C02-3CCED901519A}"/>
              </a:ext>
            </a:extLst>
          </p:cNvPr>
          <p:cNvSpPr>
            <a:spLocks noChangeShapeType="1"/>
          </p:cNvSpPr>
          <p:nvPr/>
        </p:nvSpPr>
        <p:spPr bwMode="auto">
          <a:xfrm>
            <a:off x="4875937" y="5374186"/>
            <a:ext cx="2508250"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9" name="Line 8">
            <a:extLst>
              <a:ext uri="{FF2B5EF4-FFF2-40B4-BE49-F238E27FC236}">
                <a16:creationId xmlns:a16="http://schemas.microsoft.com/office/drawing/2014/main" id="{25CAF399-5300-42BE-831A-D1671713D040}"/>
              </a:ext>
            </a:extLst>
          </p:cNvPr>
          <p:cNvSpPr>
            <a:spLocks noChangeShapeType="1"/>
          </p:cNvSpPr>
          <p:nvPr/>
        </p:nvSpPr>
        <p:spPr bwMode="auto">
          <a:xfrm>
            <a:off x="7413169" y="7122269"/>
            <a:ext cx="2508250" cy="0"/>
          </a:xfrm>
          <a:prstGeom prst="line">
            <a:avLst/>
          </a:prstGeom>
          <a:ln>
            <a:headEnd type="triangle" w="med" len="me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0" name="Line 9">
            <a:extLst>
              <a:ext uri="{FF2B5EF4-FFF2-40B4-BE49-F238E27FC236}">
                <a16:creationId xmlns:a16="http://schemas.microsoft.com/office/drawing/2014/main" id="{A58286C9-FE8B-4F4F-9231-FF5C98D85EE6}"/>
              </a:ext>
            </a:extLst>
          </p:cNvPr>
          <p:cNvSpPr>
            <a:spLocks noChangeShapeType="1"/>
          </p:cNvSpPr>
          <p:nvPr/>
        </p:nvSpPr>
        <p:spPr bwMode="auto">
          <a:xfrm>
            <a:off x="8781593" y="5431288"/>
            <a:ext cx="23291" cy="166370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3790" name="Group 190">
            <a:extLst>
              <a:ext uri="{FF2B5EF4-FFF2-40B4-BE49-F238E27FC236}">
                <a16:creationId xmlns:a16="http://schemas.microsoft.com/office/drawing/2014/main" id="{9CE7DB2E-129B-48BD-B0E0-193550E9F9CF}"/>
              </a:ext>
            </a:extLst>
          </p:cNvPr>
          <p:cNvGraphicFramePr>
            <a:graphicFrameLocks noGrp="1"/>
          </p:cNvGraphicFramePr>
          <p:nvPr>
            <p:extLst>
              <p:ext uri="{D42A27DB-BD31-4B8C-83A1-F6EECF244321}">
                <p14:modId xmlns:p14="http://schemas.microsoft.com/office/powerpoint/2010/main" val="1667757046"/>
              </p:ext>
            </p:extLst>
          </p:nvPr>
        </p:nvGraphicFramePr>
        <p:xfrm>
          <a:off x="1709738" y="2214464"/>
          <a:ext cx="13223876" cy="6808275"/>
        </p:xfrm>
        <a:graphic>
          <a:graphicData uri="http://schemas.openxmlformats.org/drawingml/2006/table">
            <a:tbl>
              <a:tblPr/>
              <a:tblGrid>
                <a:gridCol w="1303863">
                  <a:extLst>
                    <a:ext uri="{9D8B030D-6E8A-4147-A177-3AD203B41FA5}">
                      <a16:colId xmlns:a16="http://schemas.microsoft.com/office/drawing/2014/main" val="20000"/>
                    </a:ext>
                  </a:extLst>
                </a:gridCol>
                <a:gridCol w="1301488">
                  <a:extLst>
                    <a:ext uri="{9D8B030D-6E8A-4147-A177-3AD203B41FA5}">
                      <a16:colId xmlns:a16="http://schemas.microsoft.com/office/drawing/2014/main" val="20001"/>
                    </a:ext>
                  </a:extLst>
                </a:gridCol>
                <a:gridCol w="3892588">
                  <a:extLst>
                    <a:ext uri="{9D8B030D-6E8A-4147-A177-3AD203B41FA5}">
                      <a16:colId xmlns:a16="http://schemas.microsoft.com/office/drawing/2014/main" val="20002"/>
                    </a:ext>
                  </a:extLst>
                </a:gridCol>
                <a:gridCol w="1595984">
                  <a:extLst>
                    <a:ext uri="{9D8B030D-6E8A-4147-A177-3AD203B41FA5}">
                      <a16:colId xmlns:a16="http://schemas.microsoft.com/office/drawing/2014/main" val="20003"/>
                    </a:ext>
                  </a:extLst>
                </a:gridCol>
                <a:gridCol w="1139990">
                  <a:extLst>
                    <a:ext uri="{9D8B030D-6E8A-4147-A177-3AD203B41FA5}">
                      <a16:colId xmlns:a16="http://schemas.microsoft.com/office/drawing/2014/main" val="20004"/>
                    </a:ext>
                  </a:extLst>
                </a:gridCol>
                <a:gridCol w="1367988">
                  <a:extLst>
                    <a:ext uri="{9D8B030D-6E8A-4147-A177-3AD203B41FA5}">
                      <a16:colId xmlns:a16="http://schemas.microsoft.com/office/drawing/2014/main" val="20005"/>
                    </a:ext>
                  </a:extLst>
                </a:gridCol>
                <a:gridCol w="1595984">
                  <a:extLst>
                    <a:ext uri="{9D8B030D-6E8A-4147-A177-3AD203B41FA5}">
                      <a16:colId xmlns:a16="http://schemas.microsoft.com/office/drawing/2014/main" val="20006"/>
                    </a:ext>
                  </a:extLst>
                </a:gridCol>
                <a:gridCol w="1025991">
                  <a:extLst>
                    <a:ext uri="{9D8B030D-6E8A-4147-A177-3AD203B41FA5}">
                      <a16:colId xmlns:a16="http://schemas.microsoft.com/office/drawing/2014/main" val="20007"/>
                    </a:ext>
                  </a:extLst>
                </a:gridCol>
              </a:tblGrid>
              <a:tr h="417016">
                <a:tc gridSpan="3">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设备名称</a:t>
                      </a:r>
                      <a:r>
                        <a:rPr kumimoji="1" lang="en-US" altLang="zh-TW" sz="2000" b="0" i="0" u="none" strike="noStrike" cap="none" normalizeH="0" baseline="0" dirty="0">
                          <a:ln>
                            <a:noFill/>
                          </a:ln>
                          <a:solidFill>
                            <a:schemeClr val="tx1"/>
                          </a:solidFill>
                          <a:effectLst/>
                          <a:latin typeface="+mn-lt"/>
                          <a:ea typeface="+mn-ea"/>
                          <a:cs typeface="+mn-ea"/>
                          <a:sym typeface="+mn-lt"/>
                        </a:rPr>
                        <a:t>:XXX</a:t>
                      </a:r>
                      <a:endParaRPr kumimoji="1" lang="zh-TW" altLang="en-US" sz="2000" b="0" i="0" u="none" strike="noStrike" cap="none" normalizeH="0" baseline="0" dirty="0">
                        <a:ln>
                          <a:noFill/>
                        </a:ln>
                        <a:solidFill>
                          <a:schemeClr val="tx1"/>
                        </a:solidFill>
                        <a:effectLst/>
                        <a:latin typeface="+mn-lt"/>
                        <a:ea typeface="+mn-ea"/>
                        <a:cs typeface="+mn-ea"/>
                        <a:sym typeface="+mn-lt"/>
                      </a:endParaRPr>
                    </a:p>
                  </a:txBody>
                  <a:tcPr marL="136799" marR="136799" marT="62406" marB="6240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gridSpan="5">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制造日期</a:t>
                      </a:r>
                      <a:r>
                        <a:rPr kumimoji="1" lang="en-US" altLang="zh-TW" sz="2000" b="0" i="0" u="none" strike="noStrike" cap="none" normalizeH="0" baseline="0" dirty="0">
                          <a:ln>
                            <a:noFill/>
                          </a:ln>
                          <a:solidFill>
                            <a:schemeClr val="tx1"/>
                          </a:solidFill>
                          <a:effectLst/>
                          <a:latin typeface="+mn-lt"/>
                          <a:ea typeface="+mn-ea"/>
                          <a:cs typeface="+mn-ea"/>
                          <a:sym typeface="+mn-lt"/>
                        </a:rPr>
                        <a:t>:2017</a:t>
                      </a:r>
                      <a:r>
                        <a:rPr kumimoji="1" lang="zh-TW" altLang="en-US" sz="2000" b="0" i="0" u="none" strike="noStrike" cap="none" normalizeH="0" baseline="0" dirty="0">
                          <a:ln>
                            <a:noFill/>
                          </a:ln>
                          <a:solidFill>
                            <a:schemeClr val="tx1"/>
                          </a:solidFill>
                          <a:effectLst/>
                          <a:latin typeface="+mn-lt"/>
                          <a:ea typeface="+mn-ea"/>
                          <a:cs typeface="+mn-ea"/>
                          <a:sym typeface="+mn-lt"/>
                        </a:rPr>
                        <a:t>年</a:t>
                      </a:r>
                      <a:r>
                        <a:rPr kumimoji="1" lang="en-US" altLang="zh-TW" sz="2000" b="0" i="0" u="none" strike="noStrike" cap="none" normalizeH="0" baseline="0" dirty="0">
                          <a:ln>
                            <a:noFill/>
                          </a:ln>
                          <a:solidFill>
                            <a:schemeClr val="tx1"/>
                          </a:solidFill>
                          <a:effectLst/>
                          <a:latin typeface="+mn-lt"/>
                          <a:ea typeface="+mn-ea"/>
                          <a:cs typeface="+mn-ea"/>
                          <a:sym typeface="+mn-lt"/>
                        </a:rPr>
                        <a:t>6</a:t>
                      </a:r>
                      <a:r>
                        <a:rPr kumimoji="1" lang="zh-TW" altLang="en-US" sz="2000" b="0" i="0" u="none" strike="noStrike" cap="none" normalizeH="0" baseline="0" dirty="0">
                          <a:ln>
                            <a:noFill/>
                          </a:ln>
                          <a:solidFill>
                            <a:schemeClr val="tx1"/>
                          </a:solidFill>
                          <a:effectLst/>
                          <a:latin typeface="+mn-lt"/>
                          <a:ea typeface="+mn-ea"/>
                          <a:cs typeface="+mn-ea"/>
                          <a:sym typeface="+mn-lt"/>
                        </a:rPr>
                        <a:t>月</a:t>
                      </a:r>
                      <a:r>
                        <a:rPr kumimoji="1" lang="en-US" altLang="zh-TW" sz="2000" b="0" i="0" u="none" strike="noStrike" cap="none" normalizeH="0" baseline="0" dirty="0">
                          <a:ln>
                            <a:noFill/>
                          </a:ln>
                          <a:solidFill>
                            <a:schemeClr val="tx1"/>
                          </a:solidFill>
                          <a:effectLst/>
                          <a:latin typeface="+mn-lt"/>
                          <a:ea typeface="+mn-ea"/>
                          <a:cs typeface="+mn-ea"/>
                          <a:sym typeface="+mn-lt"/>
                        </a:rPr>
                        <a:t>12</a:t>
                      </a:r>
                      <a:r>
                        <a:rPr kumimoji="1" lang="zh-TW" altLang="en-US" sz="2000" b="0" i="0" u="none" strike="noStrike" cap="none" normalizeH="0" baseline="0" dirty="0">
                          <a:ln>
                            <a:noFill/>
                          </a:ln>
                          <a:solidFill>
                            <a:schemeClr val="tx1"/>
                          </a:solidFill>
                          <a:effectLst/>
                          <a:latin typeface="+mn-lt"/>
                          <a:ea typeface="+mn-ea"/>
                          <a:cs typeface="+mn-ea"/>
                          <a:sym typeface="+mn-lt"/>
                        </a:rPr>
                        <a:t>日</a:t>
                      </a:r>
                    </a:p>
                  </a:txBody>
                  <a:tcPr marL="136799" marR="136799" marT="62406" marB="6240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417016">
                <a:tc gridSpan="3">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管理编号</a:t>
                      </a:r>
                      <a:r>
                        <a:rPr kumimoji="1" lang="en-US" altLang="zh-TW" sz="2000" b="0" i="0" u="none" strike="noStrike" cap="none" normalizeH="0" baseline="0" dirty="0">
                          <a:ln>
                            <a:noFill/>
                          </a:ln>
                          <a:solidFill>
                            <a:schemeClr val="tx1"/>
                          </a:solidFill>
                          <a:effectLst/>
                          <a:latin typeface="+mn-lt"/>
                          <a:ea typeface="+mn-ea"/>
                          <a:cs typeface="+mn-ea"/>
                          <a:sym typeface="+mn-lt"/>
                        </a:rPr>
                        <a:t>:A03-112X</a:t>
                      </a:r>
                    </a:p>
                  </a:txBody>
                  <a:tcPr marL="136799" marR="136799" marT="62406" marB="6240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gridSpan="5">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购入日期</a:t>
                      </a:r>
                      <a:r>
                        <a:rPr kumimoji="1" lang="en-US" altLang="zh-TW" sz="2000" b="0" i="0" u="none" strike="noStrike" cap="none" normalizeH="0" baseline="0" dirty="0">
                          <a:ln>
                            <a:noFill/>
                          </a:ln>
                          <a:solidFill>
                            <a:schemeClr val="tx1"/>
                          </a:solidFill>
                          <a:effectLst/>
                          <a:latin typeface="+mn-lt"/>
                          <a:ea typeface="+mn-ea"/>
                          <a:cs typeface="+mn-ea"/>
                          <a:sym typeface="+mn-lt"/>
                        </a:rPr>
                        <a:t>:2018</a:t>
                      </a:r>
                      <a:r>
                        <a:rPr kumimoji="1" lang="zh-TW" altLang="en-US" sz="2000" b="0" i="0" u="none" strike="noStrike" cap="none" normalizeH="0" baseline="0" dirty="0">
                          <a:ln>
                            <a:noFill/>
                          </a:ln>
                          <a:solidFill>
                            <a:schemeClr val="tx1"/>
                          </a:solidFill>
                          <a:effectLst/>
                          <a:latin typeface="+mn-lt"/>
                          <a:ea typeface="+mn-ea"/>
                          <a:cs typeface="+mn-ea"/>
                          <a:sym typeface="+mn-lt"/>
                        </a:rPr>
                        <a:t>年  </a:t>
                      </a:r>
                      <a:r>
                        <a:rPr kumimoji="1" lang="en-US" altLang="zh-TW" sz="2000" b="0" i="0" u="none" strike="noStrike" cap="none" normalizeH="0" baseline="0" dirty="0">
                          <a:ln>
                            <a:noFill/>
                          </a:ln>
                          <a:solidFill>
                            <a:schemeClr val="tx1"/>
                          </a:solidFill>
                          <a:effectLst/>
                          <a:latin typeface="+mn-lt"/>
                          <a:ea typeface="+mn-ea"/>
                          <a:cs typeface="+mn-ea"/>
                          <a:sym typeface="+mn-lt"/>
                        </a:rPr>
                        <a:t>7</a:t>
                      </a:r>
                      <a:r>
                        <a:rPr kumimoji="1" lang="zh-TW" altLang="en-US" sz="2000" b="0" i="0" u="none" strike="noStrike" cap="none" normalizeH="0" baseline="0" dirty="0">
                          <a:ln>
                            <a:noFill/>
                          </a:ln>
                          <a:solidFill>
                            <a:schemeClr val="tx1"/>
                          </a:solidFill>
                          <a:effectLst/>
                          <a:latin typeface="+mn-lt"/>
                          <a:ea typeface="+mn-ea"/>
                          <a:cs typeface="+mn-ea"/>
                          <a:sym typeface="+mn-lt"/>
                        </a:rPr>
                        <a:t>月</a:t>
                      </a:r>
                      <a:r>
                        <a:rPr kumimoji="1" lang="en-US" altLang="zh-TW" sz="2000" b="0" i="0" u="none" strike="noStrike" cap="none" normalizeH="0" baseline="0" dirty="0">
                          <a:ln>
                            <a:noFill/>
                          </a:ln>
                          <a:solidFill>
                            <a:schemeClr val="tx1"/>
                          </a:solidFill>
                          <a:effectLst/>
                          <a:latin typeface="+mn-lt"/>
                          <a:ea typeface="+mn-ea"/>
                          <a:cs typeface="+mn-ea"/>
                          <a:sym typeface="+mn-lt"/>
                        </a:rPr>
                        <a:t>16</a:t>
                      </a:r>
                      <a:r>
                        <a:rPr kumimoji="1" lang="zh-TW" altLang="en-US" sz="2000" b="0" i="0" u="none" strike="noStrike" cap="none" normalizeH="0" baseline="0" dirty="0">
                          <a:ln>
                            <a:noFill/>
                          </a:ln>
                          <a:solidFill>
                            <a:schemeClr val="tx1"/>
                          </a:solidFill>
                          <a:effectLst/>
                          <a:latin typeface="+mn-lt"/>
                          <a:ea typeface="+mn-ea"/>
                          <a:cs typeface="+mn-ea"/>
                          <a:sym typeface="+mn-lt"/>
                        </a:rPr>
                        <a:t>日</a:t>
                      </a:r>
                    </a:p>
                  </a:txBody>
                  <a:tcPr marL="136799" marR="136799" marT="62406" marB="6240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1"/>
                  </a:ext>
                </a:extLst>
              </a:tr>
              <a:tr h="417016">
                <a:tc gridSpan="3">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原编号</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799" marR="136799" marT="62406" marB="6240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gridSpan="5">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价格</a:t>
                      </a:r>
                      <a:r>
                        <a:rPr kumimoji="1" lang="en-US" altLang="zh-TW" sz="2000" b="0" i="0" u="none" strike="noStrike" cap="none" normalizeH="0" baseline="0" dirty="0">
                          <a:ln>
                            <a:noFill/>
                          </a:ln>
                          <a:solidFill>
                            <a:schemeClr val="tx1"/>
                          </a:solidFill>
                          <a:effectLst/>
                          <a:latin typeface="+mn-lt"/>
                          <a:ea typeface="+mn-ea"/>
                          <a:cs typeface="+mn-ea"/>
                          <a:sym typeface="+mn-lt"/>
                        </a:rPr>
                        <a:t>:RMB320000.00</a:t>
                      </a:r>
                    </a:p>
                  </a:txBody>
                  <a:tcPr marL="136799" marR="136799" marT="62406" marB="6240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2"/>
                  </a:ext>
                </a:extLst>
              </a:tr>
              <a:tr h="417016">
                <a:tc gridSpan="3">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规格</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799" marR="136799" marT="62406" marB="6240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gridSpan="5">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购买者</a:t>
                      </a:r>
                      <a:r>
                        <a:rPr kumimoji="1" lang="en-US" altLang="zh-TW" sz="2000" b="0" i="0" u="none" strike="noStrike" cap="none" normalizeH="0" baseline="0" dirty="0">
                          <a:ln>
                            <a:noFill/>
                          </a:ln>
                          <a:solidFill>
                            <a:schemeClr val="tx1"/>
                          </a:solidFill>
                          <a:effectLst/>
                          <a:latin typeface="+mn-lt"/>
                          <a:ea typeface="+mn-ea"/>
                          <a:cs typeface="+mn-ea"/>
                          <a:sym typeface="+mn-lt"/>
                        </a:rPr>
                        <a:t>:XXX</a:t>
                      </a:r>
                      <a:endParaRPr kumimoji="1" lang="zh-TW" altLang="en-US" sz="2000" b="0" i="0" u="none" strike="noStrike" cap="none" normalizeH="0" baseline="0" dirty="0">
                        <a:ln>
                          <a:noFill/>
                        </a:ln>
                        <a:solidFill>
                          <a:schemeClr val="tx1"/>
                        </a:solidFill>
                        <a:effectLst/>
                        <a:latin typeface="+mn-lt"/>
                        <a:ea typeface="+mn-ea"/>
                        <a:cs typeface="+mn-ea"/>
                        <a:sym typeface="+mn-lt"/>
                      </a:endParaRPr>
                    </a:p>
                  </a:txBody>
                  <a:tcPr marL="136799" marR="136799" marT="62406" marB="6240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3"/>
                  </a:ext>
                </a:extLst>
              </a:tr>
              <a:tr h="417016">
                <a:tc gridSpan="3">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商标号</a:t>
                      </a:r>
                      <a:r>
                        <a:rPr kumimoji="1" lang="en-US" altLang="zh-TW" sz="2000" b="0" i="0" u="none" strike="noStrike" cap="none" normalizeH="0" baseline="0" dirty="0">
                          <a:ln>
                            <a:noFill/>
                          </a:ln>
                          <a:solidFill>
                            <a:schemeClr val="tx1"/>
                          </a:solidFill>
                          <a:effectLst/>
                          <a:latin typeface="+mn-lt"/>
                          <a:ea typeface="+mn-ea"/>
                          <a:cs typeface="+mn-ea"/>
                          <a:sym typeface="+mn-lt"/>
                        </a:rPr>
                        <a:t>:XX</a:t>
                      </a:r>
                      <a:endParaRPr kumimoji="1" lang="zh-TW" altLang="en-US" sz="2000" b="0" i="0" u="none" strike="noStrike" cap="none" normalizeH="0" baseline="0" dirty="0">
                        <a:ln>
                          <a:noFill/>
                        </a:ln>
                        <a:solidFill>
                          <a:schemeClr val="tx1"/>
                        </a:solidFill>
                        <a:effectLst/>
                        <a:latin typeface="+mn-lt"/>
                        <a:ea typeface="+mn-ea"/>
                        <a:cs typeface="+mn-ea"/>
                        <a:sym typeface="+mn-lt"/>
                      </a:endParaRPr>
                    </a:p>
                  </a:txBody>
                  <a:tcPr marL="136799" marR="136799" marT="62406" marB="6240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gridSpan="5">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承认者</a:t>
                      </a:r>
                      <a:r>
                        <a:rPr kumimoji="1" lang="en-US" altLang="zh-TW" sz="2000" b="0" i="0" u="none" strike="noStrike" cap="none" normalizeH="0" baseline="0" dirty="0">
                          <a:ln>
                            <a:noFill/>
                          </a:ln>
                          <a:solidFill>
                            <a:schemeClr val="tx1"/>
                          </a:solidFill>
                          <a:effectLst/>
                          <a:latin typeface="+mn-lt"/>
                          <a:ea typeface="+mn-ea"/>
                          <a:cs typeface="+mn-ea"/>
                          <a:sym typeface="+mn-lt"/>
                        </a:rPr>
                        <a:t>:XXX</a:t>
                      </a:r>
                      <a:endParaRPr kumimoji="1" lang="zh-TW" altLang="en-US" sz="2000" b="0" i="0" u="none" strike="noStrike" cap="none" normalizeH="0" baseline="0" dirty="0">
                        <a:ln>
                          <a:noFill/>
                        </a:ln>
                        <a:solidFill>
                          <a:schemeClr val="tx1"/>
                        </a:solidFill>
                        <a:effectLst/>
                        <a:latin typeface="+mn-lt"/>
                        <a:ea typeface="+mn-ea"/>
                        <a:cs typeface="+mn-ea"/>
                        <a:sym typeface="+mn-lt"/>
                      </a:endParaRPr>
                    </a:p>
                  </a:txBody>
                  <a:tcPr marL="136799" marR="136799" marT="62406" marB="6240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4"/>
                  </a:ext>
                </a:extLst>
              </a:tr>
              <a:tr h="417016">
                <a:tc gridSpan="3">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制造商</a:t>
                      </a:r>
                      <a:r>
                        <a:rPr kumimoji="1" lang="en-US" altLang="zh-TW" sz="2000" b="0" i="0" u="none" strike="noStrike" cap="none" normalizeH="0" baseline="0" dirty="0">
                          <a:ln>
                            <a:noFill/>
                          </a:ln>
                          <a:solidFill>
                            <a:schemeClr val="tx1"/>
                          </a:solidFill>
                          <a:effectLst/>
                          <a:latin typeface="+mn-lt"/>
                          <a:ea typeface="+mn-ea"/>
                          <a:cs typeface="+mn-ea"/>
                          <a:sym typeface="+mn-lt"/>
                        </a:rPr>
                        <a:t>:XX</a:t>
                      </a:r>
                      <a:r>
                        <a:rPr kumimoji="1" lang="zh-TW" altLang="en-US" sz="2000" b="0" i="0" u="none" strike="noStrike" cap="none" normalizeH="0" baseline="0" dirty="0">
                          <a:ln>
                            <a:noFill/>
                          </a:ln>
                          <a:solidFill>
                            <a:schemeClr val="tx1"/>
                          </a:solidFill>
                          <a:effectLst/>
                          <a:latin typeface="+mn-lt"/>
                          <a:ea typeface="+mn-ea"/>
                          <a:cs typeface="+mn-ea"/>
                          <a:sym typeface="+mn-lt"/>
                        </a:rPr>
                        <a:t>机械</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亚洲</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有限公司</a:t>
                      </a:r>
                    </a:p>
                  </a:txBody>
                  <a:tcPr marL="136799" marR="136799" marT="62406" marB="6240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gridSpan="5">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设备能力</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成色</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全能</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新</a:t>
                      </a:r>
                    </a:p>
                  </a:txBody>
                  <a:tcPr marL="136799" marR="136799" marT="62406" marB="6240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5"/>
                  </a:ext>
                </a:extLst>
              </a:tr>
              <a:tr h="417016">
                <a:tc gridSpan="3">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使用部门</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注塑</a:t>
                      </a:r>
                      <a:r>
                        <a:rPr kumimoji="1" lang="en-US" altLang="zh-TW" sz="2000" b="0" i="0" u="none" strike="noStrike" cap="none" normalizeH="0" baseline="0" dirty="0">
                          <a:ln>
                            <a:noFill/>
                          </a:ln>
                          <a:solidFill>
                            <a:schemeClr val="tx1"/>
                          </a:solidFill>
                          <a:effectLst/>
                          <a:latin typeface="+mn-lt"/>
                          <a:ea typeface="+mn-ea"/>
                          <a:cs typeface="+mn-ea"/>
                          <a:sym typeface="+mn-lt"/>
                        </a:rPr>
                        <a:t>2</a:t>
                      </a:r>
                      <a:r>
                        <a:rPr kumimoji="1" lang="zh-TW" altLang="en-US" sz="2000" b="0" i="0" u="none" strike="noStrike" cap="none" normalizeH="0" baseline="0" dirty="0">
                          <a:ln>
                            <a:noFill/>
                          </a:ln>
                          <a:solidFill>
                            <a:schemeClr val="tx1"/>
                          </a:solidFill>
                          <a:effectLst/>
                          <a:latin typeface="+mn-lt"/>
                          <a:ea typeface="+mn-ea"/>
                          <a:cs typeface="+mn-ea"/>
                          <a:sym typeface="+mn-lt"/>
                        </a:rPr>
                        <a:t>车间</a:t>
                      </a:r>
                    </a:p>
                  </a:txBody>
                  <a:tcPr marL="136799" marR="136799" marT="62406" marB="6240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gridSpan="5">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管理部门</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设备</a:t>
                      </a:r>
                    </a:p>
                  </a:txBody>
                  <a:tcPr marL="136799" marR="136799" marT="62406" marB="6240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6"/>
                  </a:ext>
                </a:extLst>
              </a:tr>
              <a:tr h="417016">
                <a:tc gridSpan="8">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移动情况记录</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799" marR="136799" marT="62406" marB="62406"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7"/>
                  </a:ext>
                </a:extLst>
              </a:tr>
              <a:tr h="793953">
                <a:tc gridSpan="8">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主要技朮标准</a:t>
                      </a:r>
                      <a:r>
                        <a:rPr kumimoji="1" lang="en-US" altLang="zh-TW" sz="2000" b="0" i="0" u="none" strike="noStrike" cap="none" normalizeH="0" baseline="0" dirty="0">
                          <a:ln>
                            <a:noFill/>
                          </a:ln>
                          <a:solidFill>
                            <a:schemeClr val="tx1"/>
                          </a:solidFill>
                          <a:effectLst/>
                          <a:latin typeface="+mn-lt"/>
                          <a:ea typeface="+mn-ea"/>
                          <a:cs typeface="+mn-ea"/>
                          <a:sym typeface="+mn-lt"/>
                        </a:rPr>
                        <a:t>:</a:t>
                      </a:r>
                    </a:p>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使用电压</a:t>
                      </a:r>
                      <a:r>
                        <a:rPr kumimoji="1" lang="en-US" altLang="zh-TW" sz="2000" b="0" i="0" u="none" strike="noStrike" cap="none" normalizeH="0" baseline="0" dirty="0">
                          <a:ln>
                            <a:noFill/>
                          </a:ln>
                          <a:solidFill>
                            <a:schemeClr val="tx1"/>
                          </a:solidFill>
                          <a:effectLst/>
                          <a:latin typeface="+mn-lt"/>
                          <a:ea typeface="+mn-ea"/>
                          <a:cs typeface="+mn-ea"/>
                          <a:sym typeface="+mn-lt"/>
                        </a:rPr>
                        <a:t>:220V           </a:t>
                      </a:r>
                      <a:r>
                        <a:rPr kumimoji="1" lang="zh-TW" altLang="en-US" sz="2000" b="0" i="0" u="none" strike="noStrike" cap="none" normalizeH="0" baseline="0" dirty="0">
                          <a:ln>
                            <a:noFill/>
                          </a:ln>
                          <a:solidFill>
                            <a:schemeClr val="tx1"/>
                          </a:solidFill>
                          <a:effectLst/>
                          <a:latin typeface="+mn-lt"/>
                          <a:ea typeface="+mn-ea"/>
                          <a:cs typeface="+mn-ea"/>
                          <a:sym typeface="+mn-lt"/>
                        </a:rPr>
                        <a:t>功率</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总功率</a:t>
                      </a:r>
                      <a:r>
                        <a:rPr kumimoji="1" lang="en-US" altLang="zh-TW" sz="2000" b="0" i="0" u="none" strike="noStrike" cap="none" normalizeH="0" baseline="0" dirty="0">
                          <a:ln>
                            <a:noFill/>
                          </a:ln>
                          <a:solidFill>
                            <a:schemeClr val="tx1"/>
                          </a:solidFill>
                          <a:effectLst/>
                          <a:latin typeface="+mn-lt"/>
                          <a:ea typeface="+mn-ea"/>
                          <a:cs typeface="+mn-ea"/>
                          <a:sym typeface="+mn-lt"/>
                        </a:rPr>
                        <a:t>12KW</a:t>
                      </a:r>
                    </a:p>
                  </a:txBody>
                  <a:tcPr marL="136799" marR="136799" marT="62406" marB="62406"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8"/>
                  </a:ext>
                </a:extLst>
              </a:tr>
              <a:tr h="793953">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序号</a:t>
                      </a:r>
                    </a:p>
                  </a:txBody>
                  <a:tcPr marL="136799" marR="136799" marT="62406" marB="6240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事项</a:t>
                      </a:r>
                    </a:p>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名称</a:t>
                      </a:r>
                    </a:p>
                  </a:txBody>
                  <a:tcPr marL="136799" marR="136799" marT="62406" marB="624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主要内容</a:t>
                      </a:r>
                    </a:p>
                  </a:txBody>
                  <a:tcPr marL="136799" marR="136799" marT="62406" marB="624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结果</a:t>
                      </a:r>
                    </a:p>
                  </a:txBody>
                  <a:tcPr marL="136799" marR="136799" marT="62406" marB="624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担当</a:t>
                      </a:r>
                    </a:p>
                  </a:txBody>
                  <a:tcPr marL="136799" marR="136799" marT="62406" marB="624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日期</a:t>
                      </a:r>
                    </a:p>
                  </a:txBody>
                  <a:tcPr marL="136799" marR="136799" marT="62406" marB="624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备注</a:t>
                      </a:r>
                    </a:p>
                  </a:txBody>
                  <a:tcPr marL="136799" marR="136799" marT="62406" marB="6240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1029014">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1</a:t>
                      </a:r>
                    </a:p>
                  </a:txBody>
                  <a:tcPr marL="136799" marR="136799" marT="62406" marB="6240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试车</a:t>
                      </a:r>
                    </a:p>
                  </a:txBody>
                  <a:tcPr marL="136799" marR="136799" marT="62406" marB="624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2018</a:t>
                      </a:r>
                      <a:r>
                        <a:rPr kumimoji="1" lang="zh-TW" altLang="en-US" sz="2000" b="0" i="0" u="none" strike="noStrike" cap="none" normalizeH="0" baseline="0" dirty="0">
                          <a:ln>
                            <a:noFill/>
                          </a:ln>
                          <a:solidFill>
                            <a:schemeClr val="tx1"/>
                          </a:solidFill>
                          <a:effectLst/>
                          <a:latin typeface="+mn-lt"/>
                          <a:ea typeface="+mn-ea"/>
                          <a:cs typeface="+mn-ea"/>
                          <a:sym typeface="+mn-lt"/>
                        </a:rPr>
                        <a:t>年</a:t>
                      </a:r>
                      <a:r>
                        <a:rPr kumimoji="1" lang="en-US" altLang="zh-TW" sz="2000" b="0" i="0" u="none" strike="noStrike" cap="none" normalizeH="0" baseline="0" dirty="0">
                          <a:ln>
                            <a:noFill/>
                          </a:ln>
                          <a:solidFill>
                            <a:schemeClr val="tx1"/>
                          </a:solidFill>
                          <a:effectLst/>
                          <a:latin typeface="+mn-lt"/>
                          <a:ea typeface="+mn-ea"/>
                          <a:cs typeface="+mn-ea"/>
                          <a:sym typeface="+mn-lt"/>
                        </a:rPr>
                        <a:t>7</a:t>
                      </a:r>
                      <a:r>
                        <a:rPr kumimoji="1" lang="zh-TW" altLang="en-US" sz="2000" b="0" i="0" u="none" strike="noStrike" cap="none" normalizeH="0" baseline="0" dirty="0">
                          <a:ln>
                            <a:noFill/>
                          </a:ln>
                          <a:solidFill>
                            <a:schemeClr val="tx1"/>
                          </a:solidFill>
                          <a:effectLst/>
                          <a:latin typeface="+mn-lt"/>
                          <a:ea typeface="+mn-ea"/>
                          <a:cs typeface="+mn-ea"/>
                          <a:sym typeface="+mn-lt"/>
                        </a:rPr>
                        <a:t>月</a:t>
                      </a:r>
                      <a:r>
                        <a:rPr kumimoji="1" lang="en-US" altLang="zh-TW" sz="2000" b="0" i="0" u="none" strike="noStrike" cap="none" normalizeH="0" baseline="0" dirty="0">
                          <a:ln>
                            <a:noFill/>
                          </a:ln>
                          <a:solidFill>
                            <a:schemeClr val="tx1"/>
                          </a:solidFill>
                          <a:effectLst/>
                          <a:latin typeface="+mn-lt"/>
                          <a:ea typeface="+mn-ea"/>
                          <a:cs typeface="+mn-ea"/>
                          <a:sym typeface="+mn-lt"/>
                        </a:rPr>
                        <a:t>22</a:t>
                      </a:r>
                      <a:r>
                        <a:rPr kumimoji="1" lang="zh-TW" altLang="en-US" sz="2000" b="0" i="0" u="none" strike="noStrike" cap="none" normalizeH="0" baseline="0" dirty="0">
                          <a:ln>
                            <a:noFill/>
                          </a:ln>
                          <a:solidFill>
                            <a:schemeClr val="tx1"/>
                          </a:solidFill>
                          <a:effectLst/>
                          <a:latin typeface="+mn-lt"/>
                          <a:ea typeface="+mn-ea"/>
                          <a:cs typeface="+mn-ea"/>
                          <a:sym typeface="+mn-lt"/>
                        </a:rPr>
                        <a:t>日在注塑</a:t>
                      </a:r>
                      <a:r>
                        <a:rPr kumimoji="1" lang="en-US" altLang="zh-TW" sz="2000" b="0" i="0" u="none" strike="noStrike" cap="none" normalizeH="0" baseline="0" dirty="0">
                          <a:ln>
                            <a:noFill/>
                          </a:ln>
                          <a:solidFill>
                            <a:schemeClr val="tx1"/>
                          </a:solidFill>
                          <a:effectLst/>
                          <a:latin typeface="+mn-lt"/>
                          <a:ea typeface="+mn-ea"/>
                          <a:cs typeface="+mn-ea"/>
                          <a:sym typeface="+mn-lt"/>
                        </a:rPr>
                        <a:t>2</a:t>
                      </a:r>
                      <a:r>
                        <a:rPr kumimoji="1" lang="zh-TW" altLang="en-US" sz="2000" b="0" i="0" u="none" strike="noStrike" cap="none" normalizeH="0" baseline="0" dirty="0">
                          <a:ln>
                            <a:noFill/>
                          </a:ln>
                          <a:solidFill>
                            <a:schemeClr val="tx1"/>
                          </a:solidFill>
                          <a:effectLst/>
                          <a:latin typeface="+mn-lt"/>
                          <a:ea typeface="+mn-ea"/>
                          <a:cs typeface="+mn-ea"/>
                          <a:sym typeface="+mn-lt"/>
                        </a:rPr>
                        <a:t>车间试车成功</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投入量产</a:t>
                      </a:r>
                    </a:p>
                  </a:txBody>
                  <a:tcPr marL="136799" marR="136799" marT="62406" marB="624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OK</a:t>
                      </a:r>
                    </a:p>
                  </a:txBody>
                  <a:tcPr marL="136799" marR="136799" marT="62406" marB="624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XXX</a:t>
                      </a:r>
                      <a:endParaRPr kumimoji="1" lang="zh-TW" altLang="en-US" sz="2000" b="0" i="0" u="none" strike="noStrike" cap="none" normalizeH="0" baseline="0" dirty="0">
                        <a:ln>
                          <a:noFill/>
                        </a:ln>
                        <a:solidFill>
                          <a:schemeClr val="tx1"/>
                        </a:solidFill>
                        <a:effectLst/>
                        <a:latin typeface="+mn-lt"/>
                        <a:ea typeface="+mn-ea"/>
                        <a:cs typeface="+mn-ea"/>
                        <a:sym typeface="+mn-lt"/>
                      </a:endParaRPr>
                    </a:p>
                  </a:txBody>
                  <a:tcPr marL="136799" marR="136799" marT="62406" marB="624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  2018</a:t>
                      </a:r>
                      <a:r>
                        <a:rPr kumimoji="1" lang="zh-TW" altLang="en-US" sz="2000" b="0" i="0" u="none" strike="noStrike" cap="none" normalizeH="0" baseline="0" dirty="0">
                          <a:ln>
                            <a:noFill/>
                          </a:ln>
                          <a:solidFill>
                            <a:schemeClr val="tx1"/>
                          </a:solidFill>
                          <a:effectLst/>
                          <a:latin typeface="+mn-lt"/>
                          <a:ea typeface="+mn-ea"/>
                          <a:cs typeface="+mn-ea"/>
                          <a:sym typeface="+mn-lt"/>
                        </a:rPr>
                        <a:t>年</a:t>
                      </a:r>
                      <a:r>
                        <a:rPr kumimoji="1" lang="en-US" altLang="zh-TW" sz="2000" b="0" i="0" u="none" strike="noStrike" cap="none" normalizeH="0" baseline="0" dirty="0">
                          <a:ln>
                            <a:noFill/>
                          </a:ln>
                          <a:solidFill>
                            <a:schemeClr val="tx1"/>
                          </a:solidFill>
                          <a:effectLst/>
                          <a:latin typeface="+mn-lt"/>
                          <a:ea typeface="+mn-ea"/>
                          <a:cs typeface="+mn-ea"/>
                          <a:sym typeface="+mn-lt"/>
                        </a:rPr>
                        <a:t>7</a:t>
                      </a:r>
                      <a:r>
                        <a:rPr kumimoji="1" lang="zh-TW" altLang="en-US" sz="2000" b="0" i="0" u="none" strike="noStrike" cap="none" normalizeH="0" baseline="0" dirty="0">
                          <a:ln>
                            <a:noFill/>
                          </a:ln>
                          <a:solidFill>
                            <a:schemeClr val="tx1"/>
                          </a:solidFill>
                          <a:effectLst/>
                          <a:latin typeface="+mn-lt"/>
                          <a:ea typeface="+mn-ea"/>
                          <a:cs typeface="+mn-ea"/>
                          <a:sym typeface="+mn-lt"/>
                        </a:rPr>
                        <a:t>月</a:t>
                      </a:r>
                      <a:r>
                        <a:rPr kumimoji="1" lang="en-US" altLang="zh-TW" sz="2000" b="0" i="0" u="none" strike="noStrike" cap="none" normalizeH="0" baseline="0" dirty="0">
                          <a:ln>
                            <a:noFill/>
                          </a:ln>
                          <a:solidFill>
                            <a:schemeClr val="tx1"/>
                          </a:solidFill>
                          <a:effectLst/>
                          <a:latin typeface="+mn-lt"/>
                          <a:ea typeface="+mn-ea"/>
                          <a:cs typeface="+mn-ea"/>
                          <a:sym typeface="+mn-lt"/>
                        </a:rPr>
                        <a:t>22</a:t>
                      </a:r>
                      <a:r>
                        <a:rPr kumimoji="1" lang="zh-TW" altLang="en-US" sz="2000" b="0" i="0" u="none" strike="noStrike" cap="none" normalizeH="0" baseline="0" dirty="0">
                          <a:ln>
                            <a:noFill/>
                          </a:ln>
                          <a:solidFill>
                            <a:schemeClr val="tx1"/>
                          </a:solidFill>
                          <a:effectLst/>
                          <a:latin typeface="+mn-lt"/>
                          <a:ea typeface="+mn-ea"/>
                          <a:cs typeface="+mn-ea"/>
                          <a:sym typeface="+mn-lt"/>
                        </a:rPr>
                        <a:t>日</a:t>
                      </a:r>
                    </a:p>
                  </a:txBody>
                  <a:tcPr marL="136799" marR="136799" marT="62406" marB="624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799" marR="136799" marT="62406" marB="6240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r h="417016">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799" marR="136799" marT="62406" marB="6240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799" marR="136799" marT="62406" marB="624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799" marR="136799" marT="62406" marB="624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799" marR="136799" marT="62406" marB="624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799" marR="136799" marT="62406" marB="624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799" marR="136799" marT="62406" marB="624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799" marR="136799" marT="62406" marB="6240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1"/>
                  </a:ext>
                </a:extLst>
              </a:tr>
            </a:tbl>
          </a:graphicData>
        </a:graphic>
      </p:graphicFrame>
      <p:sp>
        <p:nvSpPr>
          <p:cNvPr id="202814" name="Text Box 191">
            <a:extLst>
              <a:ext uri="{FF2B5EF4-FFF2-40B4-BE49-F238E27FC236}">
                <a16:creationId xmlns:a16="http://schemas.microsoft.com/office/drawing/2014/main" id="{83E9B6AC-130C-4A16-8D37-E7A0B7C43B28}"/>
              </a:ext>
            </a:extLst>
          </p:cNvPr>
          <p:cNvSpPr txBox="1">
            <a:spLocks noChangeArrowheads="1"/>
          </p:cNvSpPr>
          <p:nvPr/>
        </p:nvSpPr>
        <p:spPr bwMode="auto">
          <a:xfrm>
            <a:off x="1437023" y="1440384"/>
            <a:ext cx="13681075"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b="1" dirty="0">
                <a:latin typeface="+mn-lt"/>
                <a:ea typeface="+mn-ea"/>
                <a:cs typeface="+mn-ea"/>
                <a:sym typeface="+mn-lt"/>
              </a:rPr>
              <a:t>机器</a:t>
            </a:r>
            <a:r>
              <a:rPr lang="en-US" altLang="zh-TW" sz="2000" b="1" dirty="0">
                <a:latin typeface="+mn-lt"/>
                <a:ea typeface="+mn-ea"/>
                <a:cs typeface="+mn-ea"/>
                <a:sym typeface="+mn-lt"/>
              </a:rPr>
              <a:t>/</a:t>
            </a:r>
            <a:r>
              <a:rPr lang="zh-TW" altLang="en-US" sz="2000" b="1" dirty="0">
                <a:latin typeface="+mn-lt"/>
                <a:ea typeface="+mn-ea"/>
                <a:cs typeface="+mn-ea"/>
                <a:sym typeface="+mn-lt"/>
              </a:rPr>
              <a:t>设备履历卡</a:t>
            </a:r>
          </a:p>
        </p:txBody>
      </p:sp>
      <p:sp>
        <p:nvSpPr>
          <p:cNvPr id="5" name="文本框 4">
            <a:extLst>
              <a:ext uri="{FF2B5EF4-FFF2-40B4-BE49-F238E27FC236}">
                <a16:creationId xmlns:a16="http://schemas.microsoft.com/office/drawing/2014/main" id="{2EEE5895-DF8A-4615-9251-E5ACE202751E}"/>
              </a:ext>
            </a:extLst>
          </p:cNvPr>
          <p:cNvSpPr txBox="1"/>
          <p:nvPr/>
        </p:nvSpPr>
        <p:spPr>
          <a:xfrm>
            <a:off x="4078319" y="31076"/>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机器应有履历卡</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8" name="Text Box 2">
            <a:extLst>
              <a:ext uri="{FF2B5EF4-FFF2-40B4-BE49-F238E27FC236}">
                <a16:creationId xmlns:a16="http://schemas.microsoft.com/office/drawing/2014/main" id="{A7E278DA-AF10-499E-A8D9-CAF4BA760559}"/>
              </a:ext>
            </a:extLst>
          </p:cNvPr>
          <p:cNvSpPr txBox="1">
            <a:spLocks noChangeArrowheads="1"/>
          </p:cNvSpPr>
          <p:nvPr/>
        </p:nvSpPr>
        <p:spPr bwMode="auto">
          <a:xfrm>
            <a:off x="760835" y="1080344"/>
            <a:ext cx="13681075" cy="15784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dirty="0">
                <a:latin typeface="+mn-lt"/>
                <a:ea typeface="+mn-ea"/>
                <a:cs typeface="+mn-ea"/>
                <a:sym typeface="+mn-lt"/>
              </a:rPr>
              <a:t>精度的概念对于产品来说是要求其具有准确的性能参数</a:t>
            </a:r>
            <a:r>
              <a:rPr lang="en-US" altLang="zh-TW" sz="2000" dirty="0">
                <a:latin typeface="+mn-lt"/>
                <a:ea typeface="+mn-ea"/>
                <a:cs typeface="+mn-ea"/>
                <a:sym typeface="+mn-lt"/>
              </a:rPr>
              <a:t>,</a:t>
            </a:r>
            <a:r>
              <a:rPr lang="zh-TW" altLang="en-US" sz="2000" dirty="0">
                <a:latin typeface="+mn-lt"/>
                <a:ea typeface="+mn-ea"/>
                <a:cs typeface="+mn-ea"/>
                <a:sym typeface="+mn-lt"/>
              </a:rPr>
              <a:t>而这些参数是靠仪器的检验来读取的</a:t>
            </a:r>
            <a:r>
              <a:rPr lang="en-US" altLang="zh-TW" sz="2000" dirty="0">
                <a:latin typeface="+mn-lt"/>
                <a:ea typeface="+mn-ea"/>
                <a:cs typeface="+mn-ea"/>
                <a:sym typeface="+mn-lt"/>
              </a:rPr>
              <a:t>,</a:t>
            </a:r>
            <a:r>
              <a:rPr lang="zh-TW" altLang="en-US" sz="2000" dirty="0">
                <a:latin typeface="+mn-lt"/>
                <a:ea typeface="+mn-ea"/>
                <a:cs typeface="+mn-ea"/>
                <a:sym typeface="+mn-lt"/>
              </a:rPr>
              <a:t>假设仪器精度不够或者欠缺准确的话</a:t>
            </a:r>
            <a:r>
              <a:rPr lang="en-US" altLang="zh-TW" sz="2000" dirty="0">
                <a:latin typeface="+mn-lt"/>
                <a:ea typeface="+mn-ea"/>
                <a:cs typeface="+mn-ea"/>
                <a:sym typeface="+mn-lt"/>
              </a:rPr>
              <a:t>,</a:t>
            </a:r>
            <a:r>
              <a:rPr lang="zh-TW" altLang="en-US" sz="2000" dirty="0">
                <a:latin typeface="+mn-lt"/>
                <a:ea typeface="+mn-ea"/>
                <a:cs typeface="+mn-ea"/>
                <a:sym typeface="+mn-lt"/>
              </a:rPr>
              <a:t>那么读到的数据也是不准确的</a:t>
            </a:r>
            <a:r>
              <a:rPr lang="en-US" altLang="zh-TW" sz="2000" dirty="0">
                <a:latin typeface="+mn-lt"/>
                <a:ea typeface="+mn-ea"/>
                <a:cs typeface="+mn-ea"/>
                <a:sym typeface="+mn-lt"/>
              </a:rPr>
              <a:t>.</a:t>
            </a:r>
            <a:r>
              <a:rPr lang="zh-TW" altLang="en-US" sz="2000" dirty="0">
                <a:latin typeface="+mn-lt"/>
                <a:ea typeface="+mn-ea"/>
                <a:cs typeface="+mn-ea"/>
                <a:sym typeface="+mn-lt"/>
              </a:rPr>
              <a:t>因此</a:t>
            </a:r>
            <a:r>
              <a:rPr lang="en-US" altLang="zh-TW" sz="2000" dirty="0">
                <a:latin typeface="+mn-lt"/>
                <a:ea typeface="+mn-ea"/>
                <a:cs typeface="+mn-ea"/>
                <a:sym typeface="+mn-lt"/>
              </a:rPr>
              <a:t>,</a:t>
            </a:r>
            <a:r>
              <a:rPr lang="zh-TW" altLang="en-US" sz="2000" dirty="0">
                <a:latin typeface="+mn-lt"/>
                <a:ea typeface="+mn-ea"/>
                <a:cs typeface="+mn-ea"/>
                <a:sym typeface="+mn-lt"/>
              </a:rPr>
              <a:t>企业为了制造和检测产品的需要</a:t>
            </a:r>
            <a:r>
              <a:rPr lang="en-US" altLang="zh-TW" sz="2000" dirty="0">
                <a:latin typeface="+mn-lt"/>
                <a:ea typeface="+mn-ea"/>
                <a:cs typeface="+mn-ea"/>
                <a:sym typeface="+mn-lt"/>
              </a:rPr>
              <a:t>,</a:t>
            </a:r>
            <a:r>
              <a:rPr lang="zh-TW" altLang="en-US" sz="2000" dirty="0">
                <a:latin typeface="+mn-lt"/>
                <a:ea typeface="+mn-ea"/>
                <a:cs typeface="+mn-ea"/>
                <a:sym typeface="+mn-lt"/>
              </a:rPr>
              <a:t>有必要对所有仪器的精度进行管理</a:t>
            </a:r>
            <a:r>
              <a:rPr lang="en-US" altLang="zh-TW" sz="2000" dirty="0">
                <a:latin typeface="+mn-lt"/>
                <a:ea typeface="+mn-ea"/>
                <a:cs typeface="+mn-ea"/>
                <a:sym typeface="+mn-lt"/>
              </a:rPr>
              <a:t>,</a:t>
            </a:r>
            <a:r>
              <a:rPr lang="zh-TW" altLang="en-US" sz="2000" dirty="0">
                <a:latin typeface="+mn-lt"/>
                <a:ea typeface="+mn-ea"/>
                <a:cs typeface="+mn-ea"/>
                <a:sym typeface="+mn-lt"/>
              </a:rPr>
              <a:t>这项工作就是我们这里要讲的计量室的校准工作内容</a:t>
            </a:r>
            <a:r>
              <a:rPr lang="en-US" altLang="zh-TW" sz="2000" dirty="0">
                <a:latin typeface="+mn-lt"/>
                <a:ea typeface="+mn-ea"/>
                <a:cs typeface="+mn-ea"/>
                <a:sym typeface="+mn-lt"/>
              </a:rPr>
              <a:t>.</a:t>
            </a:r>
          </a:p>
          <a:p>
            <a:pPr eaLnBrk="1" hangingPunct="1">
              <a:lnSpc>
                <a:spcPct val="120000"/>
              </a:lnSpc>
              <a:defRPr/>
            </a:pPr>
            <a:r>
              <a:rPr lang="en-US" altLang="zh-TW" sz="2000" b="1" dirty="0">
                <a:latin typeface="+mn-lt"/>
                <a:ea typeface="+mn-ea"/>
                <a:cs typeface="+mn-ea"/>
                <a:sym typeface="+mn-lt"/>
              </a:rPr>
              <a:t>   </a:t>
            </a:r>
            <a:r>
              <a:rPr lang="zh-TW" altLang="en-US" sz="2000" b="1" dirty="0">
                <a:latin typeface="+mn-lt"/>
                <a:ea typeface="+mn-ea"/>
                <a:cs typeface="+mn-ea"/>
                <a:sym typeface="+mn-lt"/>
              </a:rPr>
              <a:t>精度与品质的关系</a:t>
            </a:r>
            <a:r>
              <a:rPr lang="en-US" altLang="zh-TW" sz="2000" b="1" dirty="0">
                <a:latin typeface="+mn-lt"/>
                <a:ea typeface="+mn-ea"/>
                <a:cs typeface="+mn-ea"/>
                <a:sym typeface="+mn-lt"/>
              </a:rPr>
              <a:t>:</a:t>
            </a:r>
          </a:p>
        </p:txBody>
      </p:sp>
      <p:sp>
        <p:nvSpPr>
          <p:cNvPr id="3" name="文本框 2">
            <a:extLst>
              <a:ext uri="{FF2B5EF4-FFF2-40B4-BE49-F238E27FC236}">
                <a16:creationId xmlns:a16="http://schemas.microsoft.com/office/drawing/2014/main" id="{52C3E72F-C112-4258-B828-9DB68667F399}"/>
              </a:ext>
            </a:extLst>
          </p:cNvPr>
          <p:cNvSpPr txBox="1"/>
          <p:nvPr/>
        </p:nvSpPr>
        <p:spPr>
          <a:xfrm>
            <a:off x="4078319" y="31076"/>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3. </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仪器没有精度</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产品没有质量</a:t>
            </a:r>
          </a:p>
        </p:txBody>
      </p:sp>
      <p:sp>
        <p:nvSpPr>
          <p:cNvPr id="4" name="AutoShape 2">
            <a:extLst>
              <a:ext uri="{FF2B5EF4-FFF2-40B4-BE49-F238E27FC236}">
                <a16:creationId xmlns:a16="http://schemas.microsoft.com/office/drawing/2014/main" id="{8AF93BB3-E2E5-42A3-85A3-27611BBD58CF}"/>
              </a:ext>
            </a:extLst>
          </p:cNvPr>
          <p:cNvSpPr>
            <a:spLocks noChangeArrowheads="1"/>
          </p:cNvSpPr>
          <p:nvPr/>
        </p:nvSpPr>
        <p:spPr bwMode="auto">
          <a:xfrm>
            <a:off x="6689214" y="2025587"/>
            <a:ext cx="2508250" cy="727075"/>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生产投入</a:t>
            </a:r>
          </a:p>
        </p:txBody>
      </p:sp>
      <p:sp>
        <p:nvSpPr>
          <p:cNvPr id="5" name="AutoShape 3">
            <a:extLst>
              <a:ext uri="{FF2B5EF4-FFF2-40B4-BE49-F238E27FC236}">
                <a16:creationId xmlns:a16="http://schemas.microsoft.com/office/drawing/2014/main" id="{83E6C18F-3DAD-45FA-85EB-E54D7D60EE35}"/>
              </a:ext>
            </a:extLst>
          </p:cNvPr>
          <p:cNvSpPr>
            <a:spLocks noChangeArrowheads="1"/>
          </p:cNvSpPr>
          <p:nvPr/>
        </p:nvSpPr>
        <p:spPr bwMode="auto">
          <a:xfrm>
            <a:off x="7486933" y="3038809"/>
            <a:ext cx="912812" cy="2497138"/>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制</a:t>
            </a:r>
          </a:p>
          <a:p>
            <a:pPr algn="ctr" eaLnBrk="1" hangingPunct="1">
              <a:lnSpc>
                <a:spcPct val="120000"/>
              </a:lnSpc>
              <a:defRPr/>
            </a:pPr>
            <a:r>
              <a:rPr lang="zh-TW" altLang="en-US" sz="2000">
                <a:cs typeface="+mn-ea"/>
                <a:sym typeface="+mn-lt"/>
              </a:rPr>
              <a:t>造</a:t>
            </a:r>
          </a:p>
          <a:p>
            <a:pPr algn="ctr" eaLnBrk="1" hangingPunct="1">
              <a:lnSpc>
                <a:spcPct val="120000"/>
              </a:lnSpc>
              <a:defRPr/>
            </a:pPr>
            <a:r>
              <a:rPr lang="zh-TW" altLang="en-US" sz="2000">
                <a:cs typeface="+mn-ea"/>
                <a:sym typeface="+mn-lt"/>
              </a:rPr>
              <a:t>过</a:t>
            </a:r>
          </a:p>
          <a:p>
            <a:pPr algn="ctr" eaLnBrk="1" hangingPunct="1">
              <a:lnSpc>
                <a:spcPct val="120000"/>
              </a:lnSpc>
              <a:defRPr/>
            </a:pPr>
            <a:r>
              <a:rPr lang="zh-TW" altLang="en-US" sz="2000">
                <a:cs typeface="+mn-ea"/>
                <a:sym typeface="+mn-lt"/>
              </a:rPr>
              <a:t>程</a:t>
            </a:r>
          </a:p>
        </p:txBody>
      </p:sp>
      <p:sp>
        <p:nvSpPr>
          <p:cNvPr id="6" name="Oval 4">
            <a:extLst>
              <a:ext uri="{FF2B5EF4-FFF2-40B4-BE49-F238E27FC236}">
                <a16:creationId xmlns:a16="http://schemas.microsoft.com/office/drawing/2014/main" id="{D98DB453-CC6F-4827-9995-CD43D2EDA549}"/>
              </a:ext>
            </a:extLst>
          </p:cNvPr>
          <p:cNvSpPr>
            <a:spLocks noChangeArrowheads="1"/>
          </p:cNvSpPr>
          <p:nvPr/>
        </p:nvSpPr>
        <p:spPr bwMode="auto">
          <a:xfrm>
            <a:off x="4865970" y="2765832"/>
            <a:ext cx="1481138" cy="1144588"/>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材料</a:t>
            </a:r>
          </a:p>
          <a:p>
            <a:pPr algn="ctr" eaLnBrk="1" hangingPunct="1">
              <a:lnSpc>
                <a:spcPct val="120000"/>
              </a:lnSpc>
              <a:defRPr/>
            </a:pPr>
            <a:r>
              <a:rPr lang="zh-TW" altLang="en-US" sz="2000">
                <a:cs typeface="+mn-ea"/>
                <a:sym typeface="+mn-lt"/>
              </a:rPr>
              <a:t>用量</a:t>
            </a:r>
          </a:p>
        </p:txBody>
      </p:sp>
      <p:sp>
        <p:nvSpPr>
          <p:cNvPr id="7" name="Oval 5">
            <a:extLst>
              <a:ext uri="{FF2B5EF4-FFF2-40B4-BE49-F238E27FC236}">
                <a16:creationId xmlns:a16="http://schemas.microsoft.com/office/drawing/2014/main" id="{96949121-1B45-419E-9B5A-D95968C3C633}"/>
              </a:ext>
            </a:extLst>
          </p:cNvPr>
          <p:cNvSpPr>
            <a:spLocks noChangeArrowheads="1"/>
          </p:cNvSpPr>
          <p:nvPr/>
        </p:nvSpPr>
        <p:spPr bwMode="auto">
          <a:xfrm>
            <a:off x="4865970" y="4118382"/>
            <a:ext cx="1481138" cy="1144588"/>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严格</a:t>
            </a:r>
          </a:p>
          <a:p>
            <a:pPr algn="ctr" eaLnBrk="1" hangingPunct="1">
              <a:lnSpc>
                <a:spcPct val="120000"/>
              </a:lnSpc>
              <a:defRPr/>
            </a:pPr>
            <a:r>
              <a:rPr lang="zh-TW" altLang="en-US" sz="2000">
                <a:cs typeface="+mn-ea"/>
                <a:sym typeface="+mn-lt"/>
              </a:rPr>
              <a:t>控制</a:t>
            </a:r>
          </a:p>
        </p:txBody>
      </p:sp>
      <p:sp>
        <p:nvSpPr>
          <p:cNvPr id="8" name="Oval 6">
            <a:extLst>
              <a:ext uri="{FF2B5EF4-FFF2-40B4-BE49-F238E27FC236}">
                <a16:creationId xmlns:a16="http://schemas.microsoft.com/office/drawing/2014/main" id="{7FBE93D1-569F-4108-A766-D14D6508563C}"/>
              </a:ext>
            </a:extLst>
          </p:cNvPr>
          <p:cNvSpPr>
            <a:spLocks noChangeArrowheads="1"/>
          </p:cNvSpPr>
          <p:nvPr/>
        </p:nvSpPr>
        <p:spPr bwMode="auto">
          <a:xfrm>
            <a:off x="9425270" y="4118382"/>
            <a:ext cx="1482725" cy="1144588"/>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精检</a:t>
            </a:r>
          </a:p>
          <a:p>
            <a:pPr algn="ctr" eaLnBrk="1" hangingPunct="1">
              <a:lnSpc>
                <a:spcPct val="120000"/>
              </a:lnSpc>
              <a:defRPr/>
            </a:pPr>
            <a:r>
              <a:rPr lang="zh-TW" altLang="en-US" sz="2000">
                <a:cs typeface="+mn-ea"/>
                <a:sym typeface="+mn-lt"/>
              </a:rPr>
              <a:t>细查</a:t>
            </a:r>
          </a:p>
        </p:txBody>
      </p:sp>
      <p:sp>
        <p:nvSpPr>
          <p:cNvPr id="9" name="Oval 7">
            <a:extLst>
              <a:ext uri="{FF2B5EF4-FFF2-40B4-BE49-F238E27FC236}">
                <a16:creationId xmlns:a16="http://schemas.microsoft.com/office/drawing/2014/main" id="{546B7452-60F9-4141-A83E-01E1DE69FEBC}"/>
              </a:ext>
            </a:extLst>
          </p:cNvPr>
          <p:cNvSpPr>
            <a:spLocks noChangeArrowheads="1"/>
          </p:cNvSpPr>
          <p:nvPr/>
        </p:nvSpPr>
        <p:spPr bwMode="auto">
          <a:xfrm>
            <a:off x="9312558" y="2662645"/>
            <a:ext cx="1481137" cy="1144587"/>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性能</a:t>
            </a:r>
          </a:p>
          <a:p>
            <a:pPr algn="ctr" eaLnBrk="1" hangingPunct="1">
              <a:lnSpc>
                <a:spcPct val="120000"/>
              </a:lnSpc>
              <a:defRPr/>
            </a:pPr>
            <a:r>
              <a:rPr lang="zh-TW" altLang="en-US" sz="2000">
                <a:cs typeface="+mn-ea"/>
                <a:sym typeface="+mn-lt"/>
              </a:rPr>
              <a:t>参数</a:t>
            </a:r>
          </a:p>
        </p:txBody>
      </p:sp>
      <p:sp>
        <p:nvSpPr>
          <p:cNvPr id="10" name="AutoShape 8">
            <a:extLst>
              <a:ext uri="{FF2B5EF4-FFF2-40B4-BE49-F238E27FC236}">
                <a16:creationId xmlns:a16="http://schemas.microsoft.com/office/drawing/2014/main" id="{97A57B4E-F545-4883-A3FE-86CA378E6D8A}"/>
              </a:ext>
            </a:extLst>
          </p:cNvPr>
          <p:cNvSpPr>
            <a:spLocks noChangeArrowheads="1"/>
          </p:cNvSpPr>
          <p:nvPr/>
        </p:nvSpPr>
        <p:spPr bwMode="auto">
          <a:xfrm>
            <a:off x="11592208" y="2765832"/>
            <a:ext cx="1368425" cy="2392363"/>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仪器</a:t>
            </a:r>
          </a:p>
          <a:p>
            <a:pPr algn="ctr" eaLnBrk="1" hangingPunct="1">
              <a:lnSpc>
                <a:spcPct val="120000"/>
              </a:lnSpc>
              <a:defRPr/>
            </a:pPr>
            <a:r>
              <a:rPr lang="zh-TW" altLang="en-US" sz="2000">
                <a:cs typeface="+mn-ea"/>
                <a:sym typeface="+mn-lt"/>
              </a:rPr>
              <a:t>设施</a:t>
            </a:r>
          </a:p>
          <a:p>
            <a:pPr algn="ctr" eaLnBrk="1" hangingPunct="1">
              <a:lnSpc>
                <a:spcPct val="120000"/>
              </a:lnSpc>
              <a:defRPr/>
            </a:pPr>
            <a:r>
              <a:rPr lang="zh-TW" altLang="en-US" sz="2000">
                <a:cs typeface="+mn-ea"/>
                <a:sym typeface="+mn-lt"/>
              </a:rPr>
              <a:t>定期</a:t>
            </a:r>
          </a:p>
          <a:p>
            <a:pPr algn="ctr" eaLnBrk="1" hangingPunct="1">
              <a:lnSpc>
                <a:spcPct val="120000"/>
              </a:lnSpc>
              <a:defRPr/>
            </a:pPr>
            <a:r>
              <a:rPr lang="zh-TW" altLang="en-US" sz="2000">
                <a:cs typeface="+mn-ea"/>
                <a:sym typeface="+mn-lt"/>
              </a:rPr>
              <a:t>校准</a:t>
            </a:r>
          </a:p>
        </p:txBody>
      </p:sp>
      <p:sp>
        <p:nvSpPr>
          <p:cNvPr id="11" name="AutoShape 9">
            <a:extLst>
              <a:ext uri="{FF2B5EF4-FFF2-40B4-BE49-F238E27FC236}">
                <a16:creationId xmlns:a16="http://schemas.microsoft.com/office/drawing/2014/main" id="{6B0A13F5-44FD-4CB3-9F46-976DBA30DA4A}"/>
              </a:ext>
            </a:extLst>
          </p:cNvPr>
          <p:cNvSpPr>
            <a:spLocks noChangeArrowheads="1"/>
          </p:cNvSpPr>
          <p:nvPr/>
        </p:nvSpPr>
        <p:spPr bwMode="auto">
          <a:xfrm>
            <a:off x="2357720" y="2765832"/>
            <a:ext cx="1368425" cy="2392363"/>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成分</a:t>
            </a:r>
          </a:p>
          <a:p>
            <a:pPr algn="ctr" eaLnBrk="1" hangingPunct="1">
              <a:lnSpc>
                <a:spcPct val="120000"/>
              </a:lnSpc>
              <a:defRPr/>
            </a:pPr>
            <a:r>
              <a:rPr lang="zh-TW" altLang="en-US" sz="2000">
                <a:cs typeface="+mn-ea"/>
                <a:sym typeface="+mn-lt"/>
              </a:rPr>
              <a:t>尺寸</a:t>
            </a:r>
          </a:p>
          <a:p>
            <a:pPr algn="ctr" eaLnBrk="1" hangingPunct="1">
              <a:lnSpc>
                <a:spcPct val="120000"/>
              </a:lnSpc>
              <a:defRPr/>
            </a:pPr>
            <a:r>
              <a:rPr lang="zh-TW" altLang="en-US" sz="2000">
                <a:cs typeface="+mn-ea"/>
                <a:sym typeface="+mn-lt"/>
              </a:rPr>
              <a:t>规划</a:t>
            </a:r>
          </a:p>
          <a:p>
            <a:pPr algn="ctr" eaLnBrk="1" hangingPunct="1">
              <a:lnSpc>
                <a:spcPct val="120000"/>
              </a:lnSpc>
              <a:defRPr/>
            </a:pPr>
            <a:r>
              <a:rPr lang="zh-TW" altLang="en-US" sz="2000">
                <a:cs typeface="+mn-ea"/>
                <a:sym typeface="+mn-lt"/>
              </a:rPr>
              <a:t>检查</a:t>
            </a:r>
          </a:p>
        </p:txBody>
      </p:sp>
      <p:sp>
        <p:nvSpPr>
          <p:cNvPr id="12" name="AutoShape 10">
            <a:extLst>
              <a:ext uri="{FF2B5EF4-FFF2-40B4-BE49-F238E27FC236}">
                <a16:creationId xmlns:a16="http://schemas.microsoft.com/office/drawing/2014/main" id="{82357ABC-481E-4EAF-A681-31C8EB5AAE77}"/>
              </a:ext>
            </a:extLst>
          </p:cNvPr>
          <p:cNvSpPr>
            <a:spLocks noChangeArrowheads="1"/>
          </p:cNvSpPr>
          <p:nvPr/>
        </p:nvSpPr>
        <p:spPr bwMode="auto">
          <a:xfrm>
            <a:off x="6917020" y="5627301"/>
            <a:ext cx="2166938" cy="935038"/>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生产产出</a:t>
            </a:r>
          </a:p>
        </p:txBody>
      </p:sp>
      <p:sp>
        <p:nvSpPr>
          <p:cNvPr id="13" name="AutoShape 11">
            <a:extLst>
              <a:ext uri="{FF2B5EF4-FFF2-40B4-BE49-F238E27FC236}">
                <a16:creationId xmlns:a16="http://schemas.microsoft.com/office/drawing/2014/main" id="{0D501C14-A1FE-4139-81D0-0751E5DD7F3E}"/>
              </a:ext>
            </a:extLst>
          </p:cNvPr>
          <p:cNvSpPr>
            <a:spLocks noChangeArrowheads="1"/>
          </p:cNvSpPr>
          <p:nvPr/>
        </p:nvSpPr>
        <p:spPr bwMode="auto">
          <a:xfrm>
            <a:off x="6690008" y="6978264"/>
            <a:ext cx="2508250" cy="936625"/>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高性能</a:t>
            </a:r>
            <a:r>
              <a:rPr lang="en-US" altLang="zh-TW" sz="2000">
                <a:cs typeface="+mn-ea"/>
                <a:sym typeface="+mn-lt"/>
              </a:rPr>
              <a:t>,</a:t>
            </a:r>
            <a:r>
              <a:rPr lang="zh-TW" altLang="en-US" sz="2000">
                <a:cs typeface="+mn-ea"/>
                <a:sym typeface="+mn-lt"/>
              </a:rPr>
              <a:t>高</a:t>
            </a:r>
          </a:p>
          <a:p>
            <a:pPr algn="ctr" eaLnBrk="1" hangingPunct="1">
              <a:lnSpc>
                <a:spcPct val="120000"/>
              </a:lnSpc>
              <a:defRPr/>
            </a:pPr>
            <a:r>
              <a:rPr lang="zh-TW" altLang="en-US" sz="2000">
                <a:cs typeface="+mn-ea"/>
                <a:sym typeface="+mn-lt"/>
              </a:rPr>
              <a:t>精度的产品</a:t>
            </a:r>
          </a:p>
        </p:txBody>
      </p:sp>
      <p:sp>
        <p:nvSpPr>
          <p:cNvPr id="14" name="AutoShape 12">
            <a:extLst>
              <a:ext uri="{FF2B5EF4-FFF2-40B4-BE49-F238E27FC236}">
                <a16:creationId xmlns:a16="http://schemas.microsoft.com/office/drawing/2014/main" id="{12F6DA52-2BCB-46EA-A8E7-C0BEF428D333}"/>
              </a:ext>
            </a:extLst>
          </p:cNvPr>
          <p:cNvSpPr>
            <a:spLocks noChangeArrowheads="1"/>
          </p:cNvSpPr>
          <p:nvPr/>
        </p:nvSpPr>
        <p:spPr bwMode="auto">
          <a:xfrm>
            <a:off x="3497545" y="6978264"/>
            <a:ext cx="2279650" cy="936625"/>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赢得顾客</a:t>
            </a:r>
          </a:p>
        </p:txBody>
      </p:sp>
      <p:sp>
        <p:nvSpPr>
          <p:cNvPr id="15" name="AutoShape 13">
            <a:extLst>
              <a:ext uri="{FF2B5EF4-FFF2-40B4-BE49-F238E27FC236}">
                <a16:creationId xmlns:a16="http://schemas.microsoft.com/office/drawing/2014/main" id="{0FABAF7E-CD5E-4C3A-9337-F6FB5648C0DF}"/>
              </a:ext>
            </a:extLst>
          </p:cNvPr>
          <p:cNvSpPr>
            <a:spLocks noChangeArrowheads="1"/>
          </p:cNvSpPr>
          <p:nvPr/>
        </p:nvSpPr>
        <p:spPr bwMode="auto">
          <a:xfrm>
            <a:off x="10109483" y="7342595"/>
            <a:ext cx="2508250" cy="936625"/>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良好的声誉</a:t>
            </a:r>
          </a:p>
        </p:txBody>
      </p:sp>
      <p:sp>
        <p:nvSpPr>
          <p:cNvPr id="16" name="AutoShape 14">
            <a:extLst>
              <a:ext uri="{FF2B5EF4-FFF2-40B4-BE49-F238E27FC236}">
                <a16:creationId xmlns:a16="http://schemas.microsoft.com/office/drawing/2014/main" id="{30E996CF-7620-4AD2-BF2F-3C1867DF95BA}"/>
              </a:ext>
            </a:extLst>
          </p:cNvPr>
          <p:cNvSpPr>
            <a:spLocks noChangeArrowheads="1"/>
          </p:cNvSpPr>
          <p:nvPr/>
        </p:nvSpPr>
        <p:spPr bwMode="auto">
          <a:xfrm>
            <a:off x="6836147" y="8310186"/>
            <a:ext cx="2166938" cy="935037"/>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公司长</a:t>
            </a:r>
          </a:p>
          <a:p>
            <a:pPr algn="ctr" eaLnBrk="1" hangingPunct="1">
              <a:lnSpc>
                <a:spcPct val="120000"/>
              </a:lnSpc>
              <a:defRPr/>
            </a:pPr>
            <a:r>
              <a:rPr lang="zh-TW" altLang="en-US" sz="2000">
                <a:cs typeface="+mn-ea"/>
                <a:sym typeface="+mn-lt"/>
              </a:rPr>
              <a:t>足发展</a:t>
            </a:r>
          </a:p>
        </p:txBody>
      </p:sp>
      <p:sp>
        <p:nvSpPr>
          <p:cNvPr id="17" name="Line 15">
            <a:extLst>
              <a:ext uri="{FF2B5EF4-FFF2-40B4-BE49-F238E27FC236}">
                <a16:creationId xmlns:a16="http://schemas.microsoft.com/office/drawing/2014/main" id="{06029B25-B153-4B82-95D9-A62E36A3F254}"/>
              </a:ext>
            </a:extLst>
          </p:cNvPr>
          <p:cNvSpPr>
            <a:spLocks noChangeShapeType="1"/>
          </p:cNvSpPr>
          <p:nvPr/>
        </p:nvSpPr>
        <p:spPr bwMode="auto">
          <a:xfrm>
            <a:off x="7943339" y="2453888"/>
            <a:ext cx="0" cy="623887"/>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8" name="Line 16">
            <a:extLst>
              <a:ext uri="{FF2B5EF4-FFF2-40B4-BE49-F238E27FC236}">
                <a16:creationId xmlns:a16="http://schemas.microsoft.com/office/drawing/2014/main" id="{62600F9C-85A9-4876-B819-B73E17424923}"/>
              </a:ext>
            </a:extLst>
          </p:cNvPr>
          <p:cNvSpPr>
            <a:spLocks noChangeShapeType="1"/>
          </p:cNvSpPr>
          <p:nvPr/>
        </p:nvSpPr>
        <p:spPr bwMode="auto">
          <a:xfrm>
            <a:off x="7944133" y="5262970"/>
            <a:ext cx="0" cy="364331"/>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9" name="Line 17">
            <a:extLst>
              <a:ext uri="{FF2B5EF4-FFF2-40B4-BE49-F238E27FC236}">
                <a16:creationId xmlns:a16="http://schemas.microsoft.com/office/drawing/2014/main" id="{36D0D56C-D22B-4E41-B041-45482FE30376}"/>
              </a:ext>
            </a:extLst>
          </p:cNvPr>
          <p:cNvSpPr>
            <a:spLocks noChangeShapeType="1"/>
          </p:cNvSpPr>
          <p:nvPr/>
        </p:nvSpPr>
        <p:spPr bwMode="auto">
          <a:xfrm>
            <a:off x="7944133" y="6562339"/>
            <a:ext cx="0" cy="415925"/>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0" name="Line 18">
            <a:extLst>
              <a:ext uri="{FF2B5EF4-FFF2-40B4-BE49-F238E27FC236}">
                <a16:creationId xmlns:a16="http://schemas.microsoft.com/office/drawing/2014/main" id="{53DB8C28-7D75-4A44-A7AE-084C286117B1}"/>
              </a:ext>
            </a:extLst>
          </p:cNvPr>
          <p:cNvSpPr>
            <a:spLocks noChangeShapeType="1"/>
          </p:cNvSpPr>
          <p:nvPr/>
        </p:nvSpPr>
        <p:spPr bwMode="auto">
          <a:xfrm>
            <a:off x="7944133" y="7914889"/>
            <a:ext cx="0" cy="52070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1" name="Line 19">
            <a:extLst>
              <a:ext uri="{FF2B5EF4-FFF2-40B4-BE49-F238E27FC236}">
                <a16:creationId xmlns:a16="http://schemas.microsoft.com/office/drawing/2014/main" id="{806124D5-5937-4890-88F8-A1250871FE47}"/>
              </a:ext>
            </a:extLst>
          </p:cNvPr>
          <p:cNvSpPr>
            <a:spLocks noChangeShapeType="1"/>
          </p:cNvSpPr>
          <p:nvPr/>
        </p:nvSpPr>
        <p:spPr bwMode="auto">
          <a:xfrm flipH="1">
            <a:off x="5777195" y="7498964"/>
            <a:ext cx="912813"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2" name="Line 20">
            <a:extLst>
              <a:ext uri="{FF2B5EF4-FFF2-40B4-BE49-F238E27FC236}">
                <a16:creationId xmlns:a16="http://schemas.microsoft.com/office/drawing/2014/main" id="{46C18DE1-B248-499D-A44E-01B7640ECD4D}"/>
              </a:ext>
            </a:extLst>
          </p:cNvPr>
          <p:cNvSpPr>
            <a:spLocks noChangeShapeType="1"/>
          </p:cNvSpPr>
          <p:nvPr/>
        </p:nvSpPr>
        <p:spPr bwMode="auto">
          <a:xfrm>
            <a:off x="9198258" y="7498964"/>
            <a:ext cx="911225"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3" name="AutoShape 21">
            <a:extLst>
              <a:ext uri="{FF2B5EF4-FFF2-40B4-BE49-F238E27FC236}">
                <a16:creationId xmlns:a16="http://schemas.microsoft.com/office/drawing/2014/main" id="{0B55E81D-3F60-4CCE-9565-2BBDE7F916EE}"/>
              </a:ext>
            </a:extLst>
          </p:cNvPr>
          <p:cNvSpPr>
            <a:spLocks/>
          </p:cNvSpPr>
          <p:nvPr/>
        </p:nvSpPr>
        <p:spPr bwMode="auto">
          <a:xfrm>
            <a:off x="9083958" y="3078570"/>
            <a:ext cx="228600" cy="1976437"/>
          </a:xfrm>
          <a:prstGeom prst="leftBrace">
            <a:avLst>
              <a:gd name="adj1" fmla="val 78973"/>
              <a:gd name="adj2" fmla="val 50000"/>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24" name="Line 22">
            <a:extLst>
              <a:ext uri="{FF2B5EF4-FFF2-40B4-BE49-F238E27FC236}">
                <a16:creationId xmlns:a16="http://schemas.microsoft.com/office/drawing/2014/main" id="{AF6F2959-A705-414D-BE90-A8E2E57573C2}"/>
              </a:ext>
            </a:extLst>
          </p:cNvPr>
          <p:cNvSpPr>
            <a:spLocks noChangeShapeType="1"/>
          </p:cNvSpPr>
          <p:nvPr/>
        </p:nvSpPr>
        <p:spPr bwMode="auto">
          <a:xfrm flipH="1">
            <a:off x="8399745" y="4015195"/>
            <a:ext cx="684213"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5" name="Line 23">
            <a:extLst>
              <a:ext uri="{FF2B5EF4-FFF2-40B4-BE49-F238E27FC236}">
                <a16:creationId xmlns:a16="http://schemas.microsoft.com/office/drawing/2014/main" id="{D0B9869E-5E5B-4347-ADF5-04181CAE22E5}"/>
              </a:ext>
            </a:extLst>
          </p:cNvPr>
          <p:cNvSpPr>
            <a:spLocks noChangeShapeType="1"/>
          </p:cNvSpPr>
          <p:nvPr/>
        </p:nvSpPr>
        <p:spPr bwMode="auto">
          <a:xfrm flipH="1">
            <a:off x="9198258" y="4015195"/>
            <a:ext cx="2393950"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6" name="AutoShape 24">
            <a:extLst>
              <a:ext uri="{FF2B5EF4-FFF2-40B4-BE49-F238E27FC236}">
                <a16:creationId xmlns:a16="http://schemas.microsoft.com/office/drawing/2014/main" id="{48A5D651-0216-44B5-8F15-A62FD9421D6A}"/>
              </a:ext>
            </a:extLst>
          </p:cNvPr>
          <p:cNvSpPr>
            <a:spLocks/>
          </p:cNvSpPr>
          <p:nvPr/>
        </p:nvSpPr>
        <p:spPr bwMode="auto">
          <a:xfrm>
            <a:off x="6461408" y="3286532"/>
            <a:ext cx="228600" cy="1455738"/>
          </a:xfrm>
          <a:prstGeom prst="rightBrace">
            <a:avLst>
              <a:gd name="adj1" fmla="val 58167"/>
              <a:gd name="adj2" fmla="val 50000"/>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27" name="Line 25">
            <a:extLst>
              <a:ext uri="{FF2B5EF4-FFF2-40B4-BE49-F238E27FC236}">
                <a16:creationId xmlns:a16="http://schemas.microsoft.com/office/drawing/2014/main" id="{CD8A591D-4BBF-41C8-B7DC-EF21A29897F6}"/>
              </a:ext>
            </a:extLst>
          </p:cNvPr>
          <p:cNvSpPr>
            <a:spLocks noChangeShapeType="1"/>
          </p:cNvSpPr>
          <p:nvPr/>
        </p:nvSpPr>
        <p:spPr bwMode="auto">
          <a:xfrm>
            <a:off x="6575708" y="4015195"/>
            <a:ext cx="911225"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8" name="Line 26">
            <a:extLst>
              <a:ext uri="{FF2B5EF4-FFF2-40B4-BE49-F238E27FC236}">
                <a16:creationId xmlns:a16="http://schemas.microsoft.com/office/drawing/2014/main" id="{1E0632E8-D271-462C-9D03-BEC7BC612870}"/>
              </a:ext>
            </a:extLst>
          </p:cNvPr>
          <p:cNvSpPr>
            <a:spLocks noChangeShapeType="1"/>
          </p:cNvSpPr>
          <p:nvPr/>
        </p:nvSpPr>
        <p:spPr bwMode="auto">
          <a:xfrm>
            <a:off x="3726145" y="4015195"/>
            <a:ext cx="2735263"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826" name="Text Box 2">
            <a:extLst>
              <a:ext uri="{FF2B5EF4-FFF2-40B4-BE49-F238E27FC236}">
                <a16:creationId xmlns:a16="http://schemas.microsoft.com/office/drawing/2014/main" id="{4044320D-DE2B-4A8F-ACC9-B8312B6905F5}"/>
              </a:ext>
            </a:extLst>
          </p:cNvPr>
          <p:cNvSpPr txBox="1">
            <a:spLocks noChangeArrowheads="1"/>
          </p:cNvSpPr>
          <p:nvPr/>
        </p:nvSpPr>
        <p:spPr bwMode="auto">
          <a:xfrm>
            <a:off x="1048867" y="1224360"/>
            <a:ext cx="13681075" cy="41640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3.1  </a:t>
            </a:r>
            <a:r>
              <a:rPr lang="zh-TW" altLang="en-US" sz="2000" b="1" dirty="0">
                <a:latin typeface="+mn-lt"/>
                <a:ea typeface="+mn-ea"/>
                <a:cs typeface="+mn-ea"/>
                <a:sym typeface="+mn-lt"/>
              </a:rPr>
              <a:t>企业有标准计量室</a:t>
            </a:r>
          </a:p>
          <a:p>
            <a:pPr eaLnBrk="1" hangingPunct="1">
              <a:lnSpc>
                <a:spcPct val="120000"/>
              </a:lnSpc>
              <a:defRPr/>
            </a:pPr>
            <a:r>
              <a:rPr lang="en-US" altLang="zh-TW" sz="2000" b="1" dirty="0">
                <a:latin typeface="+mn-lt"/>
                <a:ea typeface="+mn-ea"/>
                <a:cs typeface="+mn-ea"/>
                <a:sym typeface="+mn-lt"/>
              </a:rPr>
              <a:t>3.1.1 </a:t>
            </a:r>
            <a:r>
              <a:rPr lang="zh-TW" altLang="en-US" sz="2000" b="1" dirty="0">
                <a:latin typeface="+mn-lt"/>
                <a:ea typeface="+mn-ea"/>
                <a:cs typeface="+mn-ea"/>
                <a:sym typeface="+mn-lt"/>
              </a:rPr>
              <a:t>解释计量</a:t>
            </a:r>
          </a:p>
          <a:p>
            <a:pPr eaLnBrk="1" hangingPunct="1">
              <a:lnSpc>
                <a:spcPct val="120000"/>
              </a:lnSpc>
              <a:defRPr/>
            </a:pPr>
            <a:r>
              <a:rPr lang="zh-TW" altLang="en-US" sz="2000" dirty="0">
                <a:latin typeface="+mn-lt"/>
                <a:ea typeface="+mn-ea"/>
                <a:cs typeface="+mn-ea"/>
                <a:sym typeface="+mn-lt"/>
              </a:rPr>
              <a:t>   计量是实现单位统一</a:t>
            </a:r>
            <a:r>
              <a:rPr lang="en-US" altLang="zh-TW" sz="2000" dirty="0">
                <a:latin typeface="+mn-lt"/>
                <a:ea typeface="+mn-ea"/>
                <a:cs typeface="+mn-ea"/>
                <a:sym typeface="+mn-lt"/>
              </a:rPr>
              <a:t>,</a:t>
            </a:r>
            <a:r>
              <a:rPr lang="zh-TW" altLang="en-US" sz="2000" dirty="0">
                <a:latin typeface="+mn-lt"/>
                <a:ea typeface="+mn-ea"/>
                <a:cs typeface="+mn-ea"/>
                <a:sym typeface="+mn-lt"/>
              </a:rPr>
              <a:t>保障量值准确可靠的活动</a:t>
            </a:r>
            <a:r>
              <a:rPr lang="en-US" altLang="zh-TW" sz="2000" dirty="0">
                <a:latin typeface="+mn-lt"/>
                <a:ea typeface="+mn-ea"/>
                <a:cs typeface="+mn-ea"/>
                <a:sym typeface="+mn-lt"/>
              </a:rPr>
              <a:t>.</a:t>
            </a:r>
            <a:r>
              <a:rPr lang="zh-TW" altLang="en-US" sz="2000" dirty="0">
                <a:latin typeface="+mn-lt"/>
                <a:ea typeface="+mn-ea"/>
                <a:cs typeface="+mn-ea"/>
                <a:sym typeface="+mn-lt"/>
              </a:rPr>
              <a:t>在工业生产过程中计量应具有以下</a:t>
            </a:r>
            <a:r>
              <a:rPr lang="en-US" altLang="zh-TW" sz="2000" dirty="0">
                <a:latin typeface="+mn-lt"/>
                <a:ea typeface="+mn-ea"/>
                <a:cs typeface="+mn-ea"/>
                <a:sym typeface="+mn-lt"/>
              </a:rPr>
              <a:t>4</a:t>
            </a:r>
            <a:r>
              <a:rPr lang="zh-TW" altLang="en-US" sz="2000" dirty="0">
                <a:latin typeface="+mn-lt"/>
                <a:ea typeface="+mn-ea"/>
                <a:cs typeface="+mn-ea"/>
                <a:sym typeface="+mn-lt"/>
              </a:rPr>
              <a:t>个特点</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准确性</a:t>
            </a:r>
            <a:r>
              <a:rPr lang="en-US" altLang="zh-TW" sz="2000" dirty="0">
                <a:latin typeface="+mn-lt"/>
                <a:ea typeface="+mn-ea"/>
                <a:cs typeface="+mn-ea"/>
                <a:sym typeface="+mn-lt"/>
              </a:rPr>
              <a:t>:</a:t>
            </a:r>
            <a:r>
              <a:rPr lang="zh-TW" altLang="en-US" sz="2000" dirty="0">
                <a:latin typeface="+mn-lt"/>
                <a:ea typeface="+mn-ea"/>
                <a:cs typeface="+mn-ea"/>
                <a:sym typeface="+mn-lt"/>
              </a:rPr>
              <a:t>测量结果与被测量的真值在一定的不确定度</a:t>
            </a:r>
            <a:r>
              <a:rPr lang="en-US" altLang="zh-TW" sz="2000" dirty="0">
                <a:latin typeface="+mn-lt"/>
                <a:ea typeface="+mn-ea"/>
                <a:cs typeface="+mn-ea"/>
                <a:sym typeface="+mn-lt"/>
              </a:rPr>
              <a:t>,</a:t>
            </a:r>
            <a:r>
              <a:rPr lang="zh-TW" altLang="en-US" sz="2000" dirty="0">
                <a:latin typeface="+mn-lt"/>
                <a:ea typeface="+mn-ea"/>
                <a:cs typeface="+mn-ea"/>
                <a:sym typeface="+mn-lt"/>
              </a:rPr>
              <a:t>误差极限或允许的误差范围内的相同性</a:t>
            </a:r>
            <a:r>
              <a:rPr lang="en-US" altLang="zh-TW" sz="2000" dirty="0">
                <a:latin typeface="+mn-lt"/>
                <a:ea typeface="+mn-ea"/>
                <a:cs typeface="+mn-ea"/>
                <a:sym typeface="+mn-lt"/>
              </a:rPr>
              <a:t>.</a:t>
            </a:r>
            <a:r>
              <a:rPr lang="zh-TW" altLang="en-US" sz="2000" dirty="0">
                <a:latin typeface="+mn-lt"/>
                <a:ea typeface="+mn-ea"/>
                <a:cs typeface="+mn-ea"/>
                <a:sym typeface="+mn-lt"/>
              </a:rPr>
              <a:t>事实上没有</a:t>
            </a:r>
            <a:r>
              <a:rPr lang="en-US" altLang="zh-TW" sz="2000" dirty="0">
                <a:latin typeface="+mn-lt"/>
                <a:ea typeface="+mn-ea"/>
                <a:cs typeface="+mn-ea"/>
                <a:sym typeface="+mn-lt"/>
              </a:rPr>
              <a:t>100%</a:t>
            </a:r>
            <a:r>
              <a:rPr lang="zh-TW" altLang="en-US" sz="2000" dirty="0">
                <a:latin typeface="+mn-lt"/>
                <a:ea typeface="+mn-ea"/>
                <a:cs typeface="+mn-ea"/>
                <a:sym typeface="+mn-lt"/>
              </a:rPr>
              <a:t>的准确性</a:t>
            </a:r>
            <a:r>
              <a:rPr lang="en-US" altLang="zh-TW" sz="2000" dirty="0">
                <a:latin typeface="+mn-lt"/>
                <a:ea typeface="+mn-ea"/>
                <a:cs typeface="+mn-ea"/>
                <a:sym typeface="+mn-lt"/>
              </a:rPr>
              <a:t>,</a:t>
            </a:r>
            <a:r>
              <a:rPr lang="zh-TW" altLang="en-US" sz="2000" dirty="0">
                <a:latin typeface="+mn-lt"/>
                <a:ea typeface="+mn-ea"/>
                <a:cs typeface="+mn-ea"/>
                <a:sym typeface="+mn-lt"/>
              </a:rPr>
              <a:t>但只要符合要求</a:t>
            </a:r>
            <a:r>
              <a:rPr lang="en-US" altLang="zh-TW" sz="2000" dirty="0">
                <a:latin typeface="+mn-lt"/>
                <a:ea typeface="+mn-ea"/>
                <a:cs typeface="+mn-ea"/>
                <a:sym typeface="+mn-lt"/>
              </a:rPr>
              <a:t>,</a:t>
            </a:r>
            <a:r>
              <a:rPr lang="zh-TW" altLang="en-US" sz="2000" dirty="0">
                <a:latin typeface="+mn-lt"/>
                <a:ea typeface="+mn-ea"/>
                <a:cs typeface="+mn-ea"/>
                <a:sym typeface="+mn-lt"/>
              </a:rPr>
              <a:t>一般即看作是准确的</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一致性</a:t>
            </a:r>
            <a:r>
              <a:rPr lang="en-US" altLang="zh-TW" sz="2000" dirty="0">
                <a:latin typeface="+mn-lt"/>
                <a:ea typeface="+mn-ea"/>
                <a:cs typeface="+mn-ea"/>
                <a:sym typeface="+mn-lt"/>
              </a:rPr>
              <a:t>:</a:t>
            </a:r>
            <a:r>
              <a:rPr lang="zh-TW" altLang="en-US" sz="2000" dirty="0">
                <a:latin typeface="+mn-lt"/>
                <a:ea typeface="+mn-ea"/>
                <a:cs typeface="+mn-ea"/>
                <a:sym typeface="+mn-lt"/>
              </a:rPr>
              <a:t>测量单位相同</a:t>
            </a:r>
            <a:r>
              <a:rPr lang="en-US" altLang="zh-TW" sz="2000" dirty="0">
                <a:latin typeface="+mn-lt"/>
                <a:ea typeface="+mn-ea"/>
                <a:cs typeface="+mn-ea"/>
                <a:sym typeface="+mn-lt"/>
              </a:rPr>
              <a:t>,</a:t>
            </a:r>
            <a:r>
              <a:rPr lang="zh-TW" altLang="en-US" sz="2000" dirty="0">
                <a:latin typeface="+mn-lt"/>
                <a:ea typeface="+mn-ea"/>
                <a:cs typeface="+mn-ea"/>
                <a:sym typeface="+mn-lt"/>
              </a:rPr>
              <a:t>测量结果不会因人</a:t>
            </a:r>
            <a:r>
              <a:rPr lang="en-US" altLang="zh-TW" sz="2000" dirty="0">
                <a:latin typeface="+mn-lt"/>
                <a:ea typeface="+mn-ea"/>
                <a:cs typeface="+mn-ea"/>
                <a:sym typeface="+mn-lt"/>
              </a:rPr>
              <a:t>,</a:t>
            </a:r>
            <a:r>
              <a:rPr lang="zh-TW" altLang="en-US" sz="2000" dirty="0">
                <a:latin typeface="+mn-lt"/>
                <a:ea typeface="+mn-ea"/>
                <a:cs typeface="+mn-ea"/>
                <a:sym typeface="+mn-lt"/>
              </a:rPr>
              <a:t>方法</a:t>
            </a:r>
            <a:r>
              <a:rPr lang="en-US" altLang="zh-TW" sz="2000" dirty="0">
                <a:latin typeface="+mn-lt"/>
                <a:ea typeface="+mn-ea"/>
                <a:cs typeface="+mn-ea"/>
                <a:sym typeface="+mn-lt"/>
              </a:rPr>
              <a:t>,</a:t>
            </a:r>
            <a:r>
              <a:rPr lang="zh-TW" altLang="en-US" sz="2000" dirty="0">
                <a:latin typeface="+mn-lt"/>
                <a:ea typeface="+mn-ea"/>
                <a:cs typeface="+mn-ea"/>
                <a:sym typeface="+mn-lt"/>
              </a:rPr>
              <a:t>时间等因素的差异而产生不符合要求的变异</a:t>
            </a:r>
            <a:r>
              <a:rPr lang="en-US" altLang="zh-TW" sz="2000" dirty="0">
                <a:latin typeface="+mn-lt"/>
                <a:ea typeface="+mn-ea"/>
                <a:cs typeface="+mn-ea"/>
                <a:sym typeface="+mn-lt"/>
              </a:rPr>
              <a:t>.</a:t>
            </a:r>
            <a:r>
              <a:rPr lang="zh-TW" altLang="en-US" sz="2000" dirty="0">
                <a:latin typeface="+mn-lt"/>
                <a:ea typeface="+mn-ea"/>
                <a:cs typeface="+mn-ea"/>
                <a:sym typeface="+mn-lt"/>
              </a:rPr>
              <a:t>也就是测量结果应是可重复</a:t>
            </a:r>
            <a:r>
              <a:rPr lang="en-US" altLang="zh-TW" sz="2000" dirty="0">
                <a:latin typeface="+mn-lt"/>
                <a:ea typeface="+mn-ea"/>
                <a:cs typeface="+mn-ea"/>
                <a:sym typeface="+mn-lt"/>
              </a:rPr>
              <a:t>,</a:t>
            </a:r>
            <a:r>
              <a:rPr lang="zh-TW" altLang="en-US" sz="2000" dirty="0">
                <a:latin typeface="+mn-lt"/>
                <a:ea typeface="+mn-ea"/>
                <a:cs typeface="+mn-ea"/>
                <a:sym typeface="+mn-lt"/>
              </a:rPr>
              <a:t>可再现的</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追溯性</a:t>
            </a:r>
            <a:r>
              <a:rPr lang="en-US" altLang="zh-TW" sz="2000" dirty="0">
                <a:latin typeface="+mn-lt"/>
                <a:ea typeface="+mn-ea"/>
                <a:cs typeface="+mn-ea"/>
                <a:sym typeface="+mn-lt"/>
              </a:rPr>
              <a:t>:</a:t>
            </a:r>
            <a:r>
              <a:rPr lang="zh-TW" altLang="en-US" sz="2000" dirty="0">
                <a:latin typeface="+mn-lt"/>
                <a:ea typeface="+mn-ea"/>
                <a:cs typeface="+mn-ea"/>
                <a:sym typeface="+mn-lt"/>
              </a:rPr>
              <a:t>测量结果</a:t>
            </a:r>
            <a:r>
              <a:rPr lang="en-US" altLang="zh-TW" sz="2000" dirty="0">
                <a:latin typeface="+mn-lt"/>
                <a:ea typeface="+mn-ea"/>
                <a:cs typeface="+mn-ea"/>
                <a:sym typeface="+mn-lt"/>
              </a:rPr>
              <a:t>,</a:t>
            </a:r>
            <a:r>
              <a:rPr lang="zh-TW" altLang="en-US" sz="2000" dirty="0">
                <a:latin typeface="+mn-lt"/>
                <a:ea typeface="+mn-ea"/>
                <a:cs typeface="+mn-ea"/>
                <a:sym typeface="+mn-lt"/>
              </a:rPr>
              <a:t>使用的标准等应可以找到证明其效力的惟一依据</a:t>
            </a:r>
            <a:r>
              <a:rPr lang="en-US" altLang="zh-TW" sz="2000" dirty="0">
                <a:latin typeface="+mn-lt"/>
                <a:ea typeface="+mn-ea"/>
                <a:cs typeface="+mn-ea"/>
                <a:sym typeface="+mn-lt"/>
              </a:rPr>
              <a:t>,</a:t>
            </a:r>
            <a:r>
              <a:rPr lang="zh-TW" altLang="en-US" sz="2000" dirty="0">
                <a:latin typeface="+mn-lt"/>
                <a:ea typeface="+mn-ea"/>
                <a:cs typeface="+mn-ea"/>
                <a:sym typeface="+mn-lt"/>
              </a:rPr>
              <a:t>这个依据应不是有可能导致产生混乱的多头基准</a:t>
            </a:r>
            <a:r>
              <a:rPr lang="en-US" altLang="zh-TW" sz="2000" dirty="0">
                <a:latin typeface="+mn-lt"/>
                <a:ea typeface="+mn-ea"/>
                <a:cs typeface="+mn-ea"/>
                <a:sym typeface="+mn-lt"/>
              </a:rPr>
              <a:t>.</a:t>
            </a:r>
            <a:r>
              <a:rPr lang="zh-TW" altLang="en-US" sz="2000" dirty="0">
                <a:latin typeface="+mn-lt"/>
                <a:ea typeface="+mn-ea"/>
                <a:cs typeface="+mn-ea"/>
                <a:sym typeface="+mn-lt"/>
              </a:rPr>
              <a:t>一般情况下最终要追溯到国家或地区的标准</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法制性</a:t>
            </a:r>
            <a:r>
              <a:rPr lang="en-US" altLang="zh-TW" sz="2000" dirty="0">
                <a:latin typeface="+mn-lt"/>
                <a:ea typeface="+mn-ea"/>
                <a:cs typeface="+mn-ea"/>
                <a:sym typeface="+mn-lt"/>
              </a:rPr>
              <a:t>:</a:t>
            </a:r>
            <a:r>
              <a:rPr lang="zh-TW" altLang="en-US" sz="2000" dirty="0">
                <a:latin typeface="+mn-lt"/>
                <a:ea typeface="+mn-ea"/>
                <a:cs typeface="+mn-ea"/>
                <a:sym typeface="+mn-lt"/>
              </a:rPr>
              <a:t>计量的结果将被用在与产品有关联的国家或地区</a:t>
            </a:r>
            <a:r>
              <a:rPr lang="en-US" altLang="zh-TW" sz="2000" dirty="0">
                <a:latin typeface="+mn-lt"/>
                <a:ea typeface="+mn-ea"/>
                <a:cs typeface="+mn-ea"/>
                <a:sym typeface="+mn-lt"/>
              </a:rPr>
              <a:t>,</a:t>
            </a:r>
            <a:r>
              <a:rPr lang="zh-TW" altLang="en-US" sz="2000" dirty="0">
                <a:latin typeface="+mn-lt"/>
                <a:ea typeface="+mn-ea"/>
                <a:cs typeface="+mn-ea"/>
                <a:sym typeface="+mn-lt"/>
              </a:rPr>
              <a:t>如果计量过程不符合法律规定的话那将影响计量结果的有效性</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正是因为计量具有上述</a:t>
            </a:r>
            <a:r>
              <a:rPr lang="en-US" altLang="zh-TW" sz="2000" dirty="0">
                <a:latin typeface="+mn-lt"/>
                <a:ea typeface="+mn-ea"/>
                <a:cs typeface="+mn-ea"/>
                <a:sym typeface="+mn-lt"/>
              </a:rPr>
              <a:t>4</a:t>
            </a:r>
            <a:r>
              <a:rPr lang="zh-TW" altLang="en-US" sz="2000" dirty="0">
                <a:latin typeface="+mn-lt"/>
                <a:ea typeface="+mn-ea"/>
                <a:cs typeface="+mn-ea"/>
                <a:sym typeface="+mn-lt"/>
              </a:rPr>
              <a:t>个特性</a:t>
            </a:r>
            <a:r>
              <a:rPr lang="en-US" altLang="zh-TW" sz="2000" dirty="0">
                <a:latin typeface="+mn-lt"/>
                <a:ea typeface="+mn-ea"/>
                <a:cs typeface="+mn-ea"/>
                <a:sym typeface="+mn-lt"/>
              </a:rPr>
              <a:t>,</a:t>
            </a:r>
            <a:r>
              <a:rPr lang="zh-TW" altLang="en-US" sz="2000" dirty="0">
                <a:latin typeface="+mn-lt"/>
                <a:ea typeface="+mn-ea"/>
                <a:cs typeface="+mn-ea"/>
                <a:sym typeface="+mn-lt"/>
              </a:rPr>
              <a:t>所以它是广义的和特殊的测量与</a:t>
            </a:r>
          </a:p>
        </p:txBody>
      </p:sp>
      <p:sp>
        <p:nvSpPr>
          <p:cNvPr id="3" name="文本框 2">
            <a:extLst>
              <a:ext uri="{FF2B5EF4-FFF2-40B4-BE49-F238E27FC236}">
                <a16:creationId xmlns:a16="http://schemas.microsoft.com/office/drawing/2014/main" id="{2F94AF78-0803-4FC0-AEFE-DF41322DA08F}"/>
              </a:ext>
            </a:extLst>
          </p:cNvPr>
          <p:cNvSpPr txBox="1"/>
          <p:nvPr/>
        </p:nvSpPr>
        <p:spPr>
          <a:xfrm>
            <a:off x="4078319" y="31076"/>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企业有标准计量</a:t>
            </a:r>
          </a:p>
        </p:txBody>
      </p:sp>
      <p:sp>
        <p:nvSpPr>
          <p:cNvPr id="4" name="Text Box 2">
            <a:extLst>
              <a:ext uri="{FF2B5EF4-FFF2-40B4-BE49-F238E27FC236}">
                <a16:creationId xmlns:a16="http://schemas.microsoft.com/office/drawing/2014/main" id="{C4037608-B35D-4B39-A9A7-FDFEB4E12A49}"/>
              </a:ext>
            </a:extLst>
          </p:cNvPr>
          <p:cNvSpPr txBox="1">
            <a:spLocks noChangeArrowheads="1"/>
          </p:cNvSpPr>
          <p:nvPr/>
        </p:nvSpPr>
        <p:spPr bwMode="auto">
          <a:xfrm>
            <a:off x="1048866" y="5150369"/>
            <a:ext cx="13681075" cy="37944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dirty="0">
                <a:latin typeface="+mn-lt"/>
                <a:ea typeface="+mn-ea"/>
                <a:cs typeface="+mn-ea"/>
                <a:sym typeface="+mn-lt"/>
              </a:rPr>
              <a:t>校准</a:t>
            </a:r>
            <a:r>
              <a:rPr lang="en-US" altLang="zh-TW" sz="2000" dirty="0">
                <a:latin typeface="+mn-lt"/>
                <a:ea typeface="+mn-ea"/>
                <a:cs typeface="+mn-ea"/>
                <a:sym typeface="+mn-lt"/>
              </a:rPr>
              <a:t>.</a:t>
            </a:r>
            <a:r>
              <a:rPr lang="zh-TW" altLang="en-US" sz="2000" dirty="0">
                <a:latin typeface="+mn-lt"/>
                <a:ea typeface="+mn-ea"/>
                <a:cs typeface="+mn-ea"/>
                <a:sym typeface="+mn-lt"/>
              </a:rPr>
              <a:t>在企业实际工作中</a:t>
            </a:r>
            <a:r>
              <a:rPr lang="en-US" altLang="zh-TW" sz="2000" dirty="0">
                <a:latin typeface="+mn-lt"/>
                <a:ea typeface="+mn-ea"/>
                <a:cs typeface="+mn-ea"/>
                <a:sym typeface="+mn-lt"/>
              </a:rPr>
              <a:t>,</a:t>
            </a:r>
            <a:r>
              <a:rPr lang="zh-TW" altLang="en-US" sz="2000" dirty="0">
                <a:latin typeface="+mn-lt"/>
                <a:ea typeface="+mn-ea"/>
                <a:cs typeface="+mn-ea"/>
                <a:sym typeface="+mn-lt"/>
              </a:rPr>
              <a:t>要做好仪器设施的检测</a:t>
            </a:r>
            <a:r>
              <a:rPr lang="en-US" altLang="zh-TW" sz="2000" dirty="0">
                <a:latin typeface="+mn-lt"/>
                <a:ea typeface="+mn-ea"/>
                <a:cs typeface="+mn-ea"/>
                <a:sym typeface="+mn-lt"/>
              </a:rPr>
              <a:t>,</a:t>
            </a:r>
            <a:r>
              <a:rPr lang="zh-TW" altLang="en-US" sz="2000" dirty="0">
                <a:latin typeface="+mn-lt"/>
                <a:ea typeface="+mn-ea"/>
                <a:cs typeface="+mn-ea"/>
                <a:sym typeface="+mn-lt"/>
              </a:rPr>
              <a:t>校准工作首先要明确适用的标准</a:t>
            </a:r>
            <a:r>
              <a:rPr lang="en-US" altLang="zh-TW" sz="2000" dirty="0">
                <a:latin typeface="+mn-lt"/>
                <a:ea typeface="+mn-ea"/>
                <a:cs typeface="+mn-ea"/>
                <a:sym typeface="+mn-lt"/>
              </a:rPr>
              <a:t>,</a:t>
            </a:r>
            <a:r>
              <a:rPr lang="zh-TW" altLang="en-US" sz="2000" dirty="0">
                <a:latin typeface="+mn-lt"/>
                <a:ea typeface="+mn-ea"/>
                <a:cs typeface="+mn-ea"/>
                <a:sym typeface="+mn-lt"/>
              </a:rPr>
              <a:t>然后按程序规定的要求完成就可以了</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defRPr/>
            </a:pPr>
            <a:r>
              <a:rPr lang="en-US" altLang="zh-TW" sz="2000" b="1" dirty="0">
                <a:latin typeface="+mn-lt"/>
                <a:ea typeface="+mn-ea"/>
                <a:cs typeface="+mn-ea"/>
                <a:sym typeface="+mn-lt"/>
              </a:rPr>
              <a:t>3.1.2  </a:t>
            </a:r>
            <a:r>
              <a:rPr lang="zh-TW" altLang="en-US" sz="2000" b="1" dirty="0">
                <a:latin typeface="+mn-lt"/>
                <a:ea typeface="+mn-ea"/>
                <a:cs typeface="+mn-ea"/>
                <a:sym typeface="+mn-lt"/>
              </a:rPr>
              <a:t>标准计量室</a:t>
            </a:r>
          </a:p>
          <a:p>
            <a:pPr eaLnBrk="1" hangingPunct="1">
              <a:lnSpc>
                <a:spcPct val="120000"/>
              </a:lnSpc>
              <a:defRPr/>
            </a:pPr>
            <a:r>
              <a:rPr lang="zh-TW" altLang="en-US" sz="2000" dirty="0">
                <a:latin typeface="+mn-lt"/>
                <a:ea typeface="+mn-ea"/>
                <a:cs typeface="+mn-ea"/>
                <a:sym typeface="+mn-lt"/>
              </a:rPr>
              <a:t>   企业为了节省成本</a:t>
            </a:r>
            <a:r>
              <a:rPr lang="en-US" altLang="zh-TW" sz="2000" dirty="0">
                <a:latin typeface="+mn-lt"/>
                <a:ea typeface="+mn-ea"/>
                <a:cs typeface="+mn-ea"/>
                <a:sym typeface="+mn-lt"/>
              </a:rPr>
              <a:t>,</a:t>
            </a:r>
            <a:r>
              <a:rPr lang="zh-TW" altLang="en-US" sz="2000" dirty="0">
                <a:latin typeface="+mn-lt"/>
                <a:ea typeface="+mn-ea"/>
                <a:cs typeface="+mn-ea"/>
                <a:sym typeface="+mn-lt"/>
              </a:rPr>
              <a:t>一般应设置自已的计量室</a:t>
            </a:r>
            <a:r>
              <a:rPr lang="en-US" altLang="zh-TW" sz="2000" dirty="0">
                <a:latin typeface="+mn-lt"/>
                <a:ea typeface="+mn-ea"/>
                <a:cs typeface="+mn-ea"/>
                <a:sym typeface="+mn-lt"/>
              </a:rPr>
              <a:t>,</a:t>
            </a:r>
            <a:r>
              <a:rPr lang="zh-TW" altLang="en-US" sz="2000" dirty="0">
                <a:latin typeface="+mn-lt"/>
                <a:ea typeface="+mn-ea"/>
                <a:cs typeface="+mn-ea"/>
                <a:sym typeface="+mn-lt"/>
              </a:rPr>
              <a:t>以完成生产仪器设施的日常维护</a:t>
            </a:r>
            <a:r>
              <a:rPr lang="en-US" altLang="zh-TW" sz="2000" dirty="0">
                <a:latin typeface="+mn-lt"/>
                <a:ea typeface="+mn-ea"/>
                <a:cs typeface="+mn-ea"/>
                <a:sym typeface="+mn-lt"/>
              </a:rPr>
              <a:t>,</a:t>
            </a:r>
            <a:r>
              <a:rPr lang="zh-TW" altLang="en-US" sz="2000" dirty="0">
                <a:latin typeface="+mn-lt"/>
                <a:ea typeface="+mn-ea"/>
                <a:cs typeface="+mn-ea"/>
                <a:sym typeface="+mn-lt"/>
              </a:rPr>
              <a:t>保养</a:t>
            </a:r>
            <a:r>
              <a:rPr lang="en-US" altLang="zh-TW" sz="2000" dirty="0">
                <a:latin typeface="+mn-lt"/>
                <a:ea typeface="+mn-ea"/>
                <a:cs typeface="+mn-ea"/>
                <a:sym typeface="+mn-lt"/>
              </a:rPr>
              <a:t>,</a:t>
            </a:r>
            <a:r>
              <a:rPr lang="zh-TW" altLang="en-US" sz="2000" dirty="0">
                <a:latin typeface="+mn-lt"/>
                <a:ea typeface="+mn-ea"/>
                <a:cs typeface="+mn-ea"/>
                <a:sym typeface="+mn-lt"/>
              </a:rPr>
              <a:t>管理和校准等工作</a:t>
            </a:r>
            <a:r>
              <a:rPr lang="en-US" altLang="zh-TW" sz="2000" dirty="0">
                <a:latin typeface="+mn-lt"/>
                <a:ea typeface="+mn-ea"/>
                <a:cs typeface="+mn-ea"/>
                <a:sym typeface="+mn-lt"/>
              </a:rPr>
              <a:t>.</a:t>
            </a:r>
            <a:r>
              <a:rPr lang="zh-TW" altLang="en-US" sz="2000" dirty="0">
                <a:latin typeface="+mn-lt"/>
                <a:ea typeface="+mn-ea"/>
                <a:cs typeface="+mn-ea"/>
                <a:sym typeface="+mn-lt"/>
              </a:rPr>
              <a:t>标准计量室通常的配置条件如下</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适宜的校准场所</a:t>
            </a:r>
            <a:r>
              <a:rPr lang="en-US" altLang="zh-TW" sz="2000" dirty="0">
                <a:latin typeface="+mn-lt"/>
                <a:ea typeface="+mn-ea"/>
                <a:cs typeface="+mn-ea"/>
                <a:sym typeface="+mn-lt"/>
              </a:rPr>
              <a:t>,</a:t>
            </a:r>
            <a:r>
              <a:rPr lang="zh-TW" altLang="en-US" sz="2000" dirty="0">
                <a:latin typeface="+mn-lt"/>
                <a:ea typeface="+mn-ea"/>
                <a:cs typeface="+mn-ea"/>
                <a:sym typeface="+mn-lt"/>
              </a:rPr>
              <a:t>比如</a:t>
            </a:r>
            <a:r>
              <a:rPr lang="en-US" altLang="zh-TW" sz="2000" dirty="0">
                <a:latin typeface="+mn-lt"/>
                <a:ea typeface="+mn-ea"/>
                <a:cs typeface="+mn-ea"/>
                <a:sym typeface="+mn-lt"/>
              </a:rPr>
              <a:t>:</a:t>
            </a:r>
            <a:r>
              <a:rPr lang="zh-TW" altLang="en-US" sz="2000" dirty="0">
                <a:latin typeface="+mn-lt"/>
                <a:ea typeface="+mn-ea"/>
                <a:cs typeface="+mn-ea"/>
                <a:sym typeface="+mn-lt"/>
              </a:rPr>
              <a:t>噪音</a:t>
            </a:r>
            <a:r>
              <a:rPr lang="en-US" altLang="zh-TW" sz="2000" dirty="0">
                <a:latin typeface="+mn-lt"/>
                <a:ea typeface="+mn-ea"/>
                <a:cs typeface="+mn-ea"/>
                <a:sym typeface="+mn-lt"/>
              </a:rPr>
              <a:t>,</a:t>
            </a:r>
            <a:r>
              <a:rPr lang="zh-TW" altLang="en-US" sz="2000" dirty="0">
                <a:latin typeface="+mn-lt"/>
                <a:ea typeface="+mn-ea"/>
                <a:cs typeface="+mn-ea"/>
                <a:sym typeface="+mn-lt"/>
              </a:rPr>
              <a:t>温度</a:t>
            </a:r>
            <a:r>
              <a:rPr lang="en-US" altLang="zh-TW" sz="2000" dirty="0">
                <a:latin typeface="+mn-lt"/>
                <a:ea typeface="+mn-ea"/>
                <a:cs typeface="+mn-ea"/>
                <a:sym typeface="+mn-lt"/>
              </a:rPr>
              <a:t>,</a:t>
            </a:r>
            <a:r>
              <a:rPr lang="zh-TW" altLang="en-US" sz="2000" dirty="0">
                <a:latin typeface="+mn-lt"/>
                <a:ea typeface="+mn-ea"/>
                <a:cs typeface="+mn-ea"/>
                <a:sym typeface="+mn-lt"/>
              </a:rPr>
              <a:t>湿度</a:t>
            </a:r>
            <a:r>
              <a:rPr lang="en-US" altLang="zh-TW" sz="2000" dirty="0">
                <a:latin typeface="+mn-lt"/>
                <a:ea typeface="+mn-ea"/>
                <a:cs typeface="+mn-ea"/>
                <a:sym typeface="+mn-lt"/>
              </a:rPr>
              <a:t>,</a:t>
            </a:r>
            <a:r>
              <a:rPr lang="zh-TW" altLang="en-US" sz="2000" dirty="0">
                <a:latin typeface="+mn-lt"/>
                <a:ea typeface="+mn-ea"/>
                <a:cs typeface="+mn-ea"/>
                <a:sym typeface="+mn-lt"/>
              </a:rPr>
              <a:t>灰尘等因素符合要求</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选定的计量标准</a:t>
            </a:r>
            <a:r>
              <a:rPr lang="en-US" altLang="zh-TW" sz="2000" dirty="0">
                <a:latin typeface="+mn-lt"/>
                <a:ea typeface="+mn-ea"/>
                <a:cs typeface="+mn-ea"/>
                <a:sym typeface="+mn-lt"/>
              </a:rPr>
              <a:t>,</a:t>
            </a:r>
            <a:r>
              <a:rPr lang="zh-TW" altLang="en-US" sz="2000" dirty="0">
                <a:latin typeface="+mn-lt"/>
                <a:ea typeface="+mn-ea"/>
                <a:cs typeface="+mn-ea"/>
                <a:sym typeface="+mn-lt"/>
              </a:rPr>
              <a:t>如采用中国国家标准等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合格有效的计量器具</a:t>
            </a:r>
            <a:r>
              <a:rPr lang="en-US" altLang="zh-TW" sz="2000" dirty="0">
                <a:latin typeface="+mn-lt"/>
                <a:ea typeface="+mn-ea"/>
                <a:cs typeface="+mn-ea"/>
                <a:sym typeface="+mn-lt"/>
              </a:rPr>
              <a:t>,</a:t>
            </a:r>
            <a:r>
              <a:rPr lang="zh-TW" altLang="en-US" sz="2000" dirty="0">
                <a:latin typeface="+mn-lt"/>
                <a:ea typeface="+mn-ea"/>
                <a:cs typeface="+mn-ea"/>
                <a:sym typeface="+mn-lt"/>
              </a:rPr>
              <a:t>如实施校准所需的标准仪器</a:t>
            </a:r>
            <a:r>
              <a:rPr lang="en-US" altLang="zh-TW" sz="2000" dirty="0">
                <a:latin typeface="+mn-lt"/>
                <a:ea typeface="+mn-ea"/>
                <a:cs typeface="+mn-ea"/>
                <a:sym typeface="+mn-lt"/>
              </a:rPr>
              <a:t>,</a:t>
            </a:r>
            <a:r>
              <a:rPr lang="zh-TW" altLang="en-US" sz="2000" dirty="0">
                <a:latin typeface="+mn-lt"/>
                <a:ea typeface="+mn-ea"/>
                <a:cs typeface="+mn-ea"/>
                <a:sym typeface="+mn-lt"/>
              </a:rPr>
              <a:t>工具等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校准工作管理方法</a:t>
            </a:r>
            <a:r>
              <a:rPr lang="en-US" altLang="zh-TW" sz="2000" dirty="0">
                <a:latin typeface="+mn-lt"/>
                <a:ea typeface="+mn-ea"/>
                <a:cs typeface="+mn-ea"/>
                <a:sym typeface="+mn-lt"/>
              </a:rPr>
              <a:t>,</a:t>
            </a:r>
            <a:r>
              <a:rPr lang="zh-TW" altLang="en-US" sz="2000" dirty="0">
                <a:latin typeface="+mn-lt"/>
                <a:ea typeface="+mn-ea"/>
                <a:cs typeface="+mn-ea"/>
                <a:sym typeface="+mn-lt"/>
              </a:rPr>
              <a:t>如计量程序文件</a:t>
            </a:r>
            <a:r>
              <a:rPr lang="en-US" altLang="zh-TW" sz="2000" dirty="0">
                <a:latin typeface="+mn-lt"/>
                <a:ea typeface="+mn-ea"/>
                <a:cs typeface="+mn-ea"/>
                <a:sym typeface="+mn-lt"/>
              </a:rPr>
              <a:t>,</a:t>
            </a:r>
            <a:r>
              <a:rPr lang="zh-TW" altLang="en-US" sz="2000" dirty="0">
                <a:latin typeface="+mn-lt"/>
                <a:ea typeface="+mn-ea"/>
                <a:cs typeface="+mn-ea"/>
                <a:sym typeface="+mn-lt"/>
              </a:rPr>
              <a:t>指导书等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工作权责分配</a:t>
            </a:r>
            <a:r>
              <a:rPr lang="en-US" altLang="zh-TW" sz="2000" dirty="0">
                <a:latin typeface="+mn-lt"/>
                <a:ea typeface="+mn-ea"/>
                <a:cs typeface="+mn-ea"/>
                <a:sym typeface="+mn-lt"/>
              </a:rPr>
              <a:t>,</a:t>
            </a:r>
            <a:r>
              <a:rPr lang="zh-TW" altLang="en-US" sz="2000" dirty="0">
                <a:latin typeface="+mn-lt"/>
                <a:ea typeface="+mn-ea"/>
                <a:cs typeface="+mn-ea"/>
                <a:sym typeface="+mn-lt"/>
              </a:rPr>
              <a:t>如校准范围等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具有合格资格的校准人员</a:t>
            </a:r>
            <a:r>
              <a:rPr lang="en-US" altLang="zh-TW" sz="2000" dirty="0">
                <a:latin typeface="+mn-lt"/>
                <a:ea typeface="+mn-ea"/>
                <a:cs typeface="+mn-ea"/>
                <a:sym typeface="+mn-lt"/>
              </a:rPr>
              <a:t>.</a:t>
            </a:r>
            <a:endParaRPr lang="en-US" altLang="zh-TW" sz="2000" b="1" dirty="0">
              <a:latin typeface="+mn-lt"/>
              <a:ea typeface="+mn-ea"/>
              <a:cs typeface="+mn-ea"/>
              <a:sym typeface="+mn-lt"/>
            </a:endParaRP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7634" name="AutoShape 2">
            <a:extLst>
              <a:ext uri="{FF2B5EF4-FFF2-40B4-BE49-F238E27FC236}">
                <a16:creationId xmlns:a16="http://schemas.microsoft.com/office/drawing/2014/main" id="{2C34E3B3-0A65-4CA7-8F91-5C01F2798C25}"/>
              </a:ext>
            </a:extLst>
          </p:cNvPr>
          <p:cNvSpPr>
            <a:spLocks noChangeArrowheads="1"/>
          </p:cNvSpPr>
          <p:nvPr/>
        </p:nvSpPr>
        <p:spPr bwMode="auto">
          <a:xfrm>
            <a:off x="2220913" y="876982"/>
            <a:ext cx="2166937" cy="1039813"/>
          </a:xfrm>
          <a:prstGeom prst="flowChartMultidocumen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计量标准</a:t>
            </a:r>
          </a:p>
        </p:txBody>
      </p:sp>
      <p:sp>
        <p:nvSpPr>
          <p:cNvPr id="197635" name="AutoShape 3">
            <a:extLst>
              <a:ext uri="{FF2B5EF4-FFF2-40B4-BE49-F238E27FC236}">
                <a16:creationId xmlns:a16="http://schemas.microsoft.com/office/drawing/2014/main" id="{5FAC4425-EAA1-47A1-9C45-714DEBF3FE1E}"/>
              </a:ext>
            </a:extLst>
          </p:cNvPr>
          <p:cNvSpPr>
            <a:spLocks noChangeArrowheads="1"/>
          </p:cNvSpPr>
          <p:nvPr/>
        </p:nvSpPr>
        <p:spPr bwMode="auto">
          <a:xfrm>
            <a:off x="6156326" y="850402"/>
            <a:ext cx="2622550" cy="1350963"/>
          </a:xfrm>
          <a:prstGeom prst="flowChartMultidocumen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程序文件</a:t>
            </a:r>
          </a:p>
          <a:p>
            <a:pPr algn="ctr" eaLnBrk="1" hangingPunct="1">
              <a:lnSpc>
                <a:spcPct val="120000"/>
              </a:lnSpc>
              <a:defRPr/>
            </a:pPr>
            <a:r>
              <a:rPr lang="zh-TW" altLang="en-US" sz="1800">
                <a:cs typeface="+mn-ea"/>
                <a:sym typeface="+mn-lt"/>
              </a:rPr>
              <a:t>指导书</a:t>
            </a:r>
          </a:p>
        </p:txBody>
      </p:sp>
      <p:sp>
        <p:nvSpPr>
          <p:cNvPr id="197636" name="AutoShape 4">
            <a:extLst>
              <a:ext uri="{FF2B5EF4-FFF2-40B4-BE49-F238E27FC236}">
                <a16:creationId xmlns:a16="http://schemas.microsoft.com/office/drawing/2014/main" id="{7A216D8E-52D7-4DA8-ACF7-71BD8C0A02DF}"/>
              </a:ext>
            </a:extLst>
          </p:cNvPr>
          <p:cNvSpPr>
            <a:spLocks noChangeArrowheads="1"/>
          </p:cNvSpPr>
          <p:nvPr/>
        </p:nvSpPr>
        <p:spPr bwMode="auto">
          <a:xfrm>
            <a:off x="10715625" y="824459"/>
            <a:ext cx="2506662" cy="1143000"/>
          </a:xfrm>
          <a:prstGeom prst="cube">
            <a:avLst>
              <a:gd name="adj" fmla="val 25000"/>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标准设施</a:t>
            </a:r>
          </a:p>
        </p:txBody>
      </p:sp>
      <p:sp>
        <p:nvSpPr>
          <p:cNvPr id="197637" name="Oval 5">
            <a:extLst>
              <a:ext uri="{FF2B5EF4-FFF2-40B4-BE49-F238E27FC236}">
                <a16:creationId xmlns:a16="http://schemas.microsoft.com/office/drawing/2014/main" id="{9DE7EFED-96DA-4D8B-8D27-CE484AE35D08}"/>
              </a:ext>
            </a:extLst>
          </p:cNvPr>
          <p:cNvSpPr>
            <a:spLocks noChangeArrowheads="1"/>
          </p:cNvSpPr>
          <p:nvPr/>
        </p:nvSpPr>
        <p:spPr bwMode="auto">
          <a:xfrm>
            <a:off x="1595438" y="1873002"/>
            <a:ext cx="1824037" cy="124777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内部</a:t>
            </a:r>
          </a:p>
          <a:p>
            <a:pPr algn="ctr" eaLnBrk="1" hangingPunct="1">
              <a:lnSpc>
                <a:spcPct val="120000"/>
              </a:lnSpc>
              <a:defRPr/>
            </a:pPr>
            <a:r>
              <a:rPr lang="zh-TW" altLang="en-US" sz="1800">
                <a:cs typeface="+mn-ea"/>
                <a:sym typeface="+mn-lt"/>
              </a:rPr>
              <a:t>计划</a:t>
            </a:r>
          </a:p>
        </p:txBody>
      </p:sp>
      <p:sp>
        <p:nvSpPr>
          <p:cNvPr id="197638" name="AutoShape 6">
            <a:extLst>
              <a:ext uri="{FF2B5EF4-FFF2-40B4-BE49-F238E27FC236}">
                <a16:creationId xmlns:a16="http://schemas.microsoft.com/office/drawing/2014/main" id="{66B460FC-6F55-4AD5-A4BF-2BD7341DF59F}"/>
              </a:ext>
            </a:extLst>
          </p:cNvPr>
          <p:cNvSpPr>
            <a:spLocks noChangeArrowheads="1"/>
          </p:cNvSpPr>
          <p:nvPr/>
        </p:nvSpPr>
        <p:spPr bwMode="auto">
          <a:xfrm>
            <a:off x="5357813" y="2288927"/>
            <a:ext cx="3876675" cy="623887"/>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校准计划</a:t>
            </a:r>
          </a:p>
        </p:txBody>
      </p:sp>
      <p:sp>
        <p:nvSpPr>
          <p:cNvPr id="197639" name="AutoShape 7">
            <a:extLst>
              <a:ext uri="{FF2B5EF4-FFF2-40B4-BE49-F238E27FC236}">
                <a16:creationId xmlns:a16="http://schemas.microsoft.com/office/drawing/2014/main" id="{E857E198-40A3-421A-A100-B2959932A659}"/>
              </a:ext>
            </a:extLst>
          </p:cNvPr>
          <p:cNvSpPr>
            <a:spLocks noChangeArrowheads="1"/>
          </p:cNvSpPr>
          <p:nvPr/>
        </p:nvSpPr>
        <p:spPr bwMode="auto">
          <a:xfrm>
            <a:off x="5357813" y="3225552"/>
            <a:ext cx="3876675" cy="623887"/>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通知仪器使用部门</a:t>
            </a:r>
          </a:p>
        </p:txBody>
      </p:sp>
      <p:sp>
        <p:nvSpPr>
          <p:cNvPr id="197640" name="AutoShape 8">
            <a:extLst>
              <a:ext uri="{FF2B5EF4-FFF2-40B4-BE49-F238E27FC236}">
                <a16:creationId xmlns:a16="http://schemas.microsoft.com/office/drawing/2014/main" id="{C1A274E0-07C2-408D-BF68-55C187426DDD}"/>
              </a:ext>
            </a:extLst>
          </p:cNvPr>
          <p:cNvSpPr>
            <a:spLocks noChangeArrowheads="1"/>
          </p:cNvSpPr>
          <p:nvPr/>
        </p:nvSpPr>
        <p:spPr bwMode="auto">
          <a:xfrm>
            <a:off x="5357813" y="8113713"/>
            <a:ext cx="3876675" cy="935037"/>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确保有效期内具有</a:t>
            </a:r>
          </a:p>
          <a:p>
            <a:pPr algn="ctr" eaLnBrk="1" hangingPunct="1">
              <a:lnSpc>
                <a:spcPct val="120000"/>
              </a:lnSpc>
              <a:defRPr/>
            </a:pPr>
            <a:r>
              <a:rPr lang="zh-TW" altLang="en-US" sz="1800">
                <a:cs typeface="+mn-ea"/>
                <a:sym typeface="+mn-lt"/>
              </a:rPr>
              <a:t>足够的准确性</a:t>
            </a:r>
          </a:p>
        </p:txBody>
      </p:sp>
      <p:sp>
        <p:nvSpPr>
          <p:cNvPr id="197641" name="AutoShape 9">
            <a:extLst>
              <a:ext uri="{FF2B5EF4-FFF2-40B4-BE49-F238E27FC236}">
                <a16:creationId xmlns:a16="http://schemas.microsoft.com/office/drawing/2014/main" id="{CE99CFAF-84BD-4D76-9D25-9C2C8DF81B7D}"/>
              </a:ext>
            </a:extLst>
          </p:cNvPr>
          <p:cNvSpPr>
            <a:spLocks noChangeArrowheads="1"/>
          </p:cNvSpPr>
          <p:nvPr/>
        </p:nvSpPr>
        <p:spPr bwMode="auto">
          <a:xfrm>
            <a:off x="5357813" y="6761163"/>
            <a:ext cx="3876675" cy="623887"/>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跟踪</a:t>
            </a:r>
            <a:r>
              <a:rPr lang="en-US" altLang="zh-TW" sz="1800">
                <a:cs typeface="+mn-ea"/>
                <a:sym typeface="+mn-lt"/>
              </a:rPr>
              <a:t>,</a:t>
            </a:r>
            <a:r>
              <a:rPr lang="zh-TW" altLang="en-US" sz="1800">
                <a:cs typeface="+mn-ea"/>
                <a:sym typeface="+mn-lt"/>
              </a:rPr>
              <a:t>验证校准效果</a:t>
            </a:r>
          </a:p>
        </p:txBody>
      </p:sp>
      <p:sp>
        <p:nvSpPr>
          <p:cNvPr id="197642" name="AutoShape 10">
            <a:extLst>
              <a:ext uri="{FF2B5EF4-FFF2-40B4-BE49-F238E27FC236}">
                <a16:creationId xmlns:a16="http://schemas.microsoft.com/office/drawing/2014/main" id="{45CD5F7B-572F-4DA3-BDDB-B1EAF41AA36B}"/>
              </a:ext>
            </a:extLst>
          </p:cNvPr>
          <p:cNvSpPr>
            <a:spLocks noChangeArrowheads="1"/>
          </p:cNvSpPr>
          <p:nvPr/>
        </p:nvSpPr>
        <p:spPr bwMode="auto">
          <a:xfrm>
            <a:off x="5357813" y="5825877"/>
            <a:ext cx="3876675" cy="623887"/>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记录</a:t>
            </a:r>
            <a:r>
              <a:rPr lang="en-US" altLang="zh-TW" sz="1800">
                <a:cs typeface="+mn-ea"/>
                <a:sym typeface="+mn-lt"/>
              </a:rPr>
              <a:t>,</a:t>
            </a:r>
            <a:r>
              <a:rPr lang="zh-TW" altLang="en-US" sz="1800">
                <a:cs typeface="+mn-ea"/>
                <a:sym typeface="+mn-lt"/>
              </a:rPr>
              <a:t>标识并发证</a:t>
            </a:r>
          </a:p>
        </p:txBody>
      </p:sp>
      <p:sp>
        <p:nvSpPr>
          <p:cNvPr id="197643" name="AutoShape 11">
            <a:extLst>
              <a:ext uri="{FF2B5EF4-FFF2-40B4-BE49-F238E27FC236}">
                <a16:creationId xmlns:a16="http://schemas.microsoft.com/office/drawing/2014/main" id="{BD10E0D9-6621-445C-9647-BA42FD19AEA0}"/>
              </a:ext>
            </a:extLst>
          </p:cNvPr>
          <p:cNvSpPr>
            <a:spLocks noChangeArrowheads="1"/>
          </p:cNvSpPr>
          <p:nvPr/>
        </p:nvSpPr>
        <p:spPr bwMode="auto">
          <a:xfrm>
            <a:off x="5357813" y="4889252"/>
            <a:ext cx="3876675" cy="623887"/>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按规定实施计量</a:t>
            </a:r>
          </a:p>
        </p:txBody>
      </p:sp>
      <p:sp>
        <p:nvSpPr>
          <p:cNvPr id="197644" name="AutoShape 12">
            <a:extLst>
              <a:ext uri="{FF2B5EF4-FFF2-40B4-BE49-F238E27FC236}">
                <a16:creationId xmlns:a16="http://schemas.microsoft.com/office/drawing/2014/main" id="{8D77D35C-581B-4A65-B370-BEEF2827C277}"/>
              </a:ext>
            </a:extLst>
          </p:cNvPr>
          <p:cNvSpPr>
            <a:spLocks noChangeArrowheads="1"/>
          </p:cNvSpPr>
          <p:nvPr/>
        </p:nvSpPr>
        <p:spPr bwMode="auto">
          <a:xfrm>
            <a:off x="5357813" y="4057402"/>
            <a:ext cx="3876675" cy="623887"/>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送仪器到计量室</a:t>
            </a:r>
          </a:p>
        </p:txBody>
      </p:sp>
      <p:sp>
        <p:nvSpPr>
          <p:cNvPr id="197645" name="Oval 13">
            <a:extLst>
              <a:ext uri="{FF2B5EF4-FFF2-40B4-BE49-F238E27FC236}">
                <a16:creationId xmlns:a16="http://schemas.microsoft.com/office/drawing/2014/main" id="{49872B91-9901-4302-AF0F-8373228C9ACD}"/>
              </a:ext>
            </a:extLst>
          </p:cNvPr>
          <p:cNvSpPr>
            <a:spLocks noChangeArrowheads="1"/>
          </p:cNvSpPr>
          <p:nvPr/>
        </p:nvSpPr>
        <p:spPr bwMode="auto">
          <a:xfrm>
            <a:off x="3533775" y="4576514"/>
            <a:ext cx="1481138" cy="1249363"/>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识别</a:t>
            </a:r>
          </a:p>
          <a:p>
            <a:pPr algn="ctr" eaLnBrk="1" hangingPunct="1">
              <a:lnSpc>
                <a:spcPct val="120000"/>
              </a:lnSpc>
              <a:defRPr/>
            </a:pPr>
            <a:r>
              <a:rPr lang="zh-TW" altLang="en-US" sz="1800">
                <a:cs typeface="+mn-ea"/>
                <a:sym typeface="+mn-lt"/>
              </a:rPr>
              <a:t>封条</a:t>
            </a:r>
          </a:p>
        </p:txBody>
      </p:sp>
      <p:sp>
        <p:nvSpPr>
          <p:cNvPr id="197646" name="Oval 14">
            <a:extLst>
              <a:ext uri="{FF2B5EF4-FFF2-40B4-BE49-F238E27FC236}">
                <a16:creationId xmlns:a16="http://schemas.microsoft.com/office/drawing/2014/main" id="{84C41871-B938-4723-9554-BFA5D70A5B5F}"/>
              </a:ext>
            </a:extLst>
          </p:cNvPr>
          <p:cNvSpPr>
            <a:spLocks noChangeArrowheads="1"/>
          </p:cNvSpPr>
          <p:nvPr/>
        </p:nvSpPr>
        <p:spPr bwMode="auto">
          <a:xfrm>
            <a:off x="1595438" y="3744664"/>
            <a:ext cx="1824037" cy="1249363"/>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合理</a:t>
            </a:r>
          </a:p>
          <a:p>
            <a:pPr algn="ctr" eaLnBrk="1" hangingPunct="1">
              <a:lnSpc>
                <a:spcPct val="120000"/>
              </a:lnSpc>
              <a:defRPr/>
            </a:pPr>
            <a:r>
              <a:rPr lang="zh-TW" altLang="en-US" sz="1800">
                <a:cs typeface="+mn-ea"/>
                <a:sym typeface="+mn-lt"/>
              </a:rPr>
              <a:t>搬运</a:t>
            </a:r>
          </a:p>
        </p:txBody>
      </p:sp>
      <p:sp>
        <p:nvSpPr>
          <p:cNvPr id="197647" name="Oval 15">
            <a:extLst>
              <a:ext uri="{FF2B5EF4-FFF2-40B4-BE49-F238E27FC236}">
                <a16:creationId xmlns:a16="http://schemas.microsoft.com/office/drawing/2014/main" id="{3EDC4F3A-A6B6-489F-9B75-D9BF5B07D22E}"/>
              </a:ext>
            </a:extLst>
          </p:cNvPr>
          <p:cNvSpPr>
            <a:spLocks noChangeArrowheads="1"/>
          </p:cNvSpPr>
          <p:nvPr/>
        </p:nvSpPr>
        <p:spPr bwMode="auto">
          <a:xfrm>
            <a:off x="1595438" y="5305177"/>
            <a:ext cx="1824037" cy="124777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识别有</a:t>
            </a:r>
          </a:p>
          <a:p>
            <a:pPr algn="ctr" eaLnBrk="1" hangingPunct="1">
              <a:lnSpc>
                <a:spcPct val="120000"/>
              </a:lnSpc>
              <a:defRPr/>
            </a:pPr>
            <a:r>
              <a:rPr lang="zh-TW" altLang="en-US" sz="1800">
                <a:cs typeface="+mn-ea"/>
                <a:sym typeface="+mn-lt"/>
              </a:rPr>
              <a:t>效期</a:t>
            </a:r>
          </a:p>
        </p:txBody>
      </p:sp>
      <p:sp>
        <p:nvSpPr>
          <p:cNvPr id="197648" name="Oval 16">
            <a:extLst>
              <a:ext uri="{FF2B5EF4-FFF2-40B4-BE49-F238E27FC236}">
                <a16:creationId xmlns:a16="http://schemas.microsoft.com/office/drawing/2014/main" id="{8511F0D6-5EDC-41D4-A852-49EFF9D2E89B}"/>
              </a:ext>
            </a:extLst>
          </p:cNvPr>
          <p:cNvSpPr>
            <a:spLocks noChangeArrowheads="1"/>
          </p:cNvSpPr>
          <p:nvPr/>
        </p:nvSpPr>
        <p:spPr bwMode="auto">
          <a:xfrm>
            <a:off x="1595438" y="6673329"/>
            <a:ext cx="1824037" cy="124777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修订标</a:t>
            </a:r>
          </a:p>
          <a:p>
            <a:pPr algn="ctr" eaLnBrk="1" hangingPunct="1">
              <a:lnSpc>
                <a:spcPct val="120000"/>
              </a:lnSpc>
              <a:defRPr/>
            </a:pPr>
            <a:r>
              <a:rPr lang="zh-TW" altLang="en-US" sz="1800">
                <a:cs typeface="+mn-ea"/>
                <a:sym typeface="+mn-lt"/>
              </a:rPr>
              <a:t>准规程</a:t>
            </a:r>
          </a:p>
        </p:txBody>
      </p:sp>
      <p:sp>
        <p:nvSpPr>
          <p:cNvPr id="197649" name="Oval 17">
            <a:extLst>
              <a:ext uri="{FF2B5EF4-FFF2-40B4-BE49-F238E27FC236}">
                <a16:creationId xmlns:a16="http://schemas.microsoft.com/office/drawing/2014/main" id="{1C7D7B19-1EFE-44A2-9CAC-60B9A348BBC1}"/>
              </a:ext>
            </a:extLst>
          </p:cNvPr>
          <p:cNvSpPr>
            <a:spLocks noChangeArrowheads="1"/>
          </p:cNvSpPr>
          <p:nvPr/>
        </p:nvSpPr>
        <p:spPr bwMode="auto">
          <a:xfrm>
            <a:off x="1709738" y="8113713"/>
            <a:ext cx="1824037" cy="1143000"/>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调整校</a:t>
            </a:r>
          </a:p>
          <a:p>
            <a:pPr algn="ctr" eaLnBrk="1" hangingPunct="1">
              <a:lnSpc>
                <a:spcPct val="120000"/>
              </a:lnSpc>
              <a:defRPr/>
            </a:pPr>
            <a:r>
              <a:rPr lang="zh-TW" altLang="en-US" sz="1800">
                <a:cs typeface="+mn-ea"/>
                <a:sym typeface="+mn-lt"/>
              </a:rPr>
              <a:t>准计划</a:t>
            </a:r>
          </a:p>
        </p:txBody>
      </p:sp>
      <p:sp>
        <p:nvSpPr>
          <p:cNvPr id="197650" name="Oval 18">
            <a:extLst>
              <a:ext uri="{FF2B5EF4-FFF2-40B4-BE49-F238E27FC236}">
                <a16:creationId xmlns:a16="http://schemas.microsoft.com/office/drawing/2014/main" id="{0E2A3510-4DFE-41A8-BA6F-6C24E0410FAC}"/>
              </a:ext>
            </a:extLst>
          </p:cNvPr>
          <p:cNvSpPr>
            <a:spLocks noChangeArrowheads="1"/>
          </p:cNvSpPr>
          <p:nvPr/>
        </p:nvSpPr>
        <p:spPr bwMode="auto">
          <a:xfrm>
            <a:off x="11171238" y="7489825"/>
            <a:ext cx="2166937" cy="1766888"/>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1800">
                <a:cs typeface="+mn-ea"/>
                <a:sym typeface="+mn-lt"/>
              </a:rPr>
              <a:t>满足检</a:t>
            </a:r>
          </a:p>
          <a:p>
            <a:pPr algn="ctr" eaLnBrk="1" hangingPunct="1">
              <a:lnSpc>
                <a:spcPct val="120000"/>
              </a:lnSpc>
              <a:defRPr/>
            </a:pPr>
            <a:r>
              <a:rPr lang="zh-TW" altLang="en-US" sz="1800">
                <a:cs typeface="+mn-ea"/>
                <a:sym typeface="+mn-lt"/>
              </a:rPr>
              <a:t>测真值</a:t>
            </a:r>
          </a:p>
          <a:p>
            <a:pPr algn="ctr" eaLnBrk="1" hangingPunct="1">
              <a:lnSpc>
                <a:spcPct val="120000"/>
              </a:lnSpc>
              <a:defRPr/>
            </a:pPr>
            <a:r>
              <a:rPr lang="zh-TW" altLang="en-US" sz="1800">
                <a:cs typeface="+mn-ea"/>
                <a:sym typeface="+mn-lt"/>
              </a:rPr>
              <a:t>需要</a:t>
            </a:r>
          </a:p>
        </p:txBody>
      </p:sp>
      <p:sp>
        <p:nvSpPr>
          <p:cNvPr id="197651" name="Line 19">
            <a:extLst>
              <a:ext uri="{FF2B5EF4-FFF2-40B4-BE49-F238E27FC236}">
                <a16:creationId xmlns:a16="http://schemas.microsoft.com/office/drawing/2014/main" id="{FBBC2466-2D04-44ED-ABA5-FC0F8C09AA2D}"/>
              </a:ext>
            </a:extLst>
          </p:cNvPr>
          <p:cNvSpPr>
            <a:spLocks noChangeShapeType="1"/>
          </p:cNvSpPr>
          <p:nvPr/>
        </p:nvSpPr>
        <p:spPr bwMode="auto">
          <a:xfrm>
            <a:off x="7181850" y="1768227"/>
            <a:ext cx="0" cy="52070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97652" name="Line 20">
            <a:extLst>
              <a:ext uri="{FF2B5EF4-FFF2-40B4-BE49-F238E27FC236}">
                <a16:creationId xmlns:a16="http://schemas.microsoft.com/office/drawing/2014/main" id="{4091D02C-E70F-4BF1-8F11-632A7AEE5A44}"/>
              </a:ext>
            </a:extLst>
          </p:cNvPr>
          <p:cNvSpPr>
            <a:spLocks noChangeShapeType="1"/>
          </p:cNvSpPr>
          <p:nvPr/>
        </p:nvSpPr>
        <p:spPr bwMode="auto">
          <a:xfrm>
            <a:off x="3305175" y="1457077"/>
            <a:ext cx="3876675" cy="83185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97653" name="Line 21">
            <a:extLst>
              <a:ext uri="{FF2B5EF4-FFF2-40B4-BE49-F238E27FC236}">
                <a16:creationId xmlns:a16="http://schemas.microsoft.com/office/drawing/2014/main" id="{F558E3B4-0CE3-4944-A6D9-99338B4D9345}"/>
              </a:ext>
            </a:extLst>
          </p:cNvPr>
          <p:cNvSpPr>
            <a:spLocks noChangeShapeType="1"/>
          </p:cNvSpPr>
          <p:nvPr/>
        </p:nvSpPr>
        <p:spPr bwMode="auto">
          <a:xfrm flipH="1">
            <a:off x="7181850" y="1560264"/>
            <a:ext cx="4103688" cy="728663"/>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97654" name="Line 22">
            <a:extLst>
              <a:ext uri="{FF2B5EF4-FFF2-40B4-BE49-F238E27FC236}">
                <a16:creationId xmlns:a16="http://schemas.microsoft.com/office/drawing/2014/main" id="{31DA1B2D-1E3B-4268-B485-3D027753C56A}"/>
              </a:ext>
            </a:extLst>
          </p:cNvPr>
          <p:cNvSpPr>
            <a:spLocks noChangeShapeType="1"/>
          </p:cNvSpPr>
          <p:nvPr/>
        </p:nvSpPr>
        <p:spPr bwMode="auto">
          <a:xfrm flipH="1">
            <a:off x="3419475" y="2600077"/>
            <a:ext cx="1938338"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97655" name="Line 23">
            <a:extLst>
              <a:ext uri="{FF2B5EF4-FFF2-40B4-BE49-F238E27FC236}">
                <a16:creationId xmlns:a16="http://schemas.microsoft.com/office/drawing/2014/main" id="{87D9E8BD-311A-460F-B304-B30BB0AF020D}"/>
              </a:ext>
            </a:extLst>
          </p:cNvPr>
          <p:cNvSpPr>
            <a:spLocks noChangeShapeType="1"/>
          </p:cNvSpPr>
          <p:nvPr/>
        </p:nvSpPr>
        <p:spPr bwMode="auto">
          <a:xfrm>
            <a:off x="7181850" y="2912814"/>
            <a:ext cx="0" cy="312738"/>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97656" name="Line 24">
            <a:extLst>
              <a:ext uri="{FF2B5EF4-FFF2-40B4-BE49-F238E27FC236}">
                <a16:creationId xmlns:a16="http://schemas.microsoft.com/office/drawing/2014/main" id="{42E71CF7-4571-45E8-A04B-46D32A631FA2}"/>
              </a:ext>
            </a:extLst>
          </p:cNvPr>
          <p:cNvSpPr>
            <a:spLocks noChangeShapeType="1"/>
          </p:cNvSpPr>
          <p:nvPr/>
        </p:nvSpPr>
        <p:spPr bwMode="auto">
          <a:xfrm>
            <a:off x="7181850" y="3849439"/>
            <a:ext cx="0" cy="207963"/>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97657" name="Line 25">
            <a:extLst>
              <a:ext uri="{FF2B5EF4-FFF2-40B4-BE49-F238E27FC236}">
                <a16:creationId xmlns:a16="http://schemas.microsoft.com/office/drawing/2014/main" id="{987912C0-1E2B-4BD5-8D71-B46ED6CEC052}"/>
              </a:ext>
            </a:extLst>
          </p:cNvPr>
          <p:cNvSpPr>
            <a:spLocks noChangeShapeType="1"/>
          </p:cNvSpPr>
          <p:nvPr/>
        </p:nvSpPr>
        <p:spPr bwMode="auto">
          <a:xfrm>
            <a:off x="7181850" y="4681289"/>
            <a:ext cx="0" cy="207963"/>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97658" name="Line 26">
            <a:extLst>
              <a:ext uri="{FF2B5EF4-FFF2-40B4-BE49-F238E27FC236}">
                <a16:creationId xmlns:a16="http://schemas.microsoft.com/office/drawing/2014/main" id="{089211F9-C5ED-4C92-92C5-DDE1E9D5252D}"/>
              </a:ext>
            </a:extLst>
          </p:cNvPr>
          <p:cNvSpPr>
            <a:spLocks noChangeShapeType="1"/>
          </p:cNvSpPr>
          <p:nvPr/>
        </p:nvSpPr>
        <p:spPr bwMode="auto">
          <a:xfrm>
            <a:off x="7181850" y="5513139"/>
            <a:ext cx="0" cy="312738"/>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97659" name="Line 27">
            <a:extLst>
              <a:ext uri="{FF2B5EF4-FFF2-40B4-BE49-F238E27FC236}">
                <a16:creationId xmlns:a16="http://schemas.microsoft.com/office/drawing/2014/main" id="{BFC06606-23F3-48EC-9960-8492704173D1}"/>
              </a:ext>
            </a:extLst>
          </p:cNvPr>
          <p:cNvSpPr>
            <a:spLocks noChangeShapeType="1"/>
          </p:cNvSpPr>
          <p:nvPr/>
        </p:nvSpPr>
        <p:spPr bwMode="auto">
          <a:xfrm>
            <a:off x="7181850" y="6137275"/>
            <a:ext cx="0" cy="623888"/>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97660" name="Line 28">
            <a:extLst>
              <a:ext uri="{FF2B5EF4-FFF2-40B4-BE49-F238E27FC236}">
                <a16:creationId xmlns:a16="http://schemas.microsoft.com/office/drawing/2014/main" id="{A04F65EE-0971-4722-8D6D-6B655427852D}"/>
              </a:ext>
            </a:extLst>
          </p:cNvPr>
          <p:cNvSpPr>
            <a:spLocks noChangeShapeType="1"/>
          </p:cNvSpPr>
          <p:nvPr/>
        </p:nvSpPr>
        <p:spPr bwMode="auto">
          <a:xfrm>
            <a:off x="7181850" y="7385050"/>
            <a:ext cx="0" cy="728663"/>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97661" name="Line 29">
            <a:extLst>
              <a:ext uri="{FF2B5EF4-FFF2-40B4-BE49-F238E27FC236}">
                <a16:creationId xmlns:a16="http://schemas.microsoft.com/office/drawing/2014/main" id="{6CC1F5CB-8456-48D7-AD46-E198C6AC5016}"/>
              </a:ext>
            </a:extLst>
          </p:cNvPr>
          <p:cNvSpPr>
            <a:spLocks noChangeShapeType="1"/>
          </p:cNvSpPr>
          <p:nvPr/>
        </p:nvSpPr>
        <p:spPr bwMode="auto">
          <a:xfrm flipH="1">
            <a:off x="3419475" y="4368552"/>
            <a:ext cx="1938338"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97662" name="Line 30">
            <a:extLst>
              <a:ext uri="{FF2B5EF4-FFF2-40B4-BE49-F238E27FC236}">
                <a16:creationId xmlns:a16="http://schemas.microsoft.com/office/drawing/2014/main" id="{FC34379B-EA5A-4284-8622-2CB5BBEFC44F}"/>
              </a:ext>
            </a:extLst>
          </p:cNvPr>
          <p:cNvSpPr>
            <a:spLocks noChangeShapeType="1"/>
          </p:cNvSpPr>
          <p:nvPr/>
        </p:nvSpPr>
        <p:spPr bwMode="auto">
          <a:xfrm flipH="1">
            <a:off x="3305175" y="6137027"/>
            <a:ext cx="2052638"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97663" name="Line 31">
            <a:extLst>
              <a:ext uri="{FF2B5EF4-FFF2-40B4-BE49-F238E27FC236}">
                <a16:creationId xmlns:a16="http://schemas.microsoft.com/office/drawing/2014/main" id="{21B51E72-28A4-4005-99BE-A837AFE3F3EE}"/>
              </a:ext>
            </a:extLst>
          </p:cNvPr>
          <p:cNvSpPr>
            <a:spLocks noChangeShapeType="1"/>
          </p:cNvSpPr>
          <p:nvPr/>
        </p:nvSpPr>
        <p:spPr bwMode="auto">
          <a:xfrm flipV="1">
            <a:off x="4217988" y="5825877"/>
            <a:ext cx="0" cy="31115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97664" name="Line 32">
            <a:extLst>
              <a:ext uri="{FF2B5EF4-FFF2-40B4-BE49-F238E27FC236}">
                <a16:creationId xmlns:a16="http://schemas.microsoft.com/office/drawing/2014/main" id="{49827AB2-F6D7-41C3-8F2B-FB841588B88B}"/>
              </a:ext>
            </a:extLst>
          </p:cNvPr>
          <p:cNvSpPr>
            <a:spLocks noChangeShapeType="1"/>
          </p:cNvSpPr>
          <p:nvPr/>
        </p:nvSpPr>
        <p:spPr bwMode="auto">
          <a:xfrm>
            <a:off x="3533775" y="8632825"/>
            <a:ext cx="1824038"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97665" name="Line 33">
            <a:extLst>
              <a:ext uri="{FF2B5EF4-FFF2-40B4-BE49-F238E27FC236}">
                <a16:creationId xmlns:a16="http://schemas.microsoft.com/office/drawing/2014/main" id="{0080AE64-9575-4C9F-A75A-CEB5A8A904B6}"/>
              </a:ext>
            </a:extLst>
          </p:cNvPr>
          <p:cNvSpPr>
            <a:spLocks noChangeShapeType="1"/>
          </p:cNvSpPr>
          <p:nvPr/>
        </p:nvSpPr>
        <p:spPr bwMode="auto">
          <a:xfrm flipH="1">
            <a:off x="2489029" y="7921103"/>
            <a:ext cx="17634" cy="192609"/>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97666" name="Line 34">
            <a:extLst>
              <a:ext uri="{FF2B5EF4-FFF2-40B4-BE49-F238E27FC236}">
                <a16:creationId xmlns:a16="http://schemas.microsoft.com/office/drawing/2014/main" id="{A5AF25E9-F0C4-4919-9F8C-F53C2451B63E}"/>
              </a:ext>
            </a:extLst>
          </p:cNvPr>
          <p:cNvSpPr>
            <a:spLocks noChangeShapeType="1"/>
          </p:cNvSpPr>
          <p:nvPr/>
        </p:nvSpPr>
        <p:spPr bwMode="auto">
          <a:xfrm flipH="1">
            <a:off x="3419475" y="7073900"/>
            <a:ext cx="1938338"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97667" name="Line 35">
            <a:extLst>
              <a:ext uri="{FF2B5EF4-FFF2-40B4-BE49-F238E27FC236}">
                <a16:creationId xmlns:a16="http://schemas.microsoft.com/office/drawing/2014/main" id="{FD7BFA1B-DC54-4E2B-A927-E9BEE20B64B9}"/>
              </a:ext>
            </a:extLst>
          </p:cNvPr>
          <p:cNvSpPr>
            <a:spLocks noChangeShapeType="1"/>
          </p:cNvSpPr>
          <p:nvPr/>
        </p:nvSpPr>
        <p:spPr bwMode="auto">
          <a:xfrm>
            <a:off x="9234488" y="8632825"/>
            <a:ext cx="1936750"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07908" name="Text Box 36">
            <a:extLst>
              <a:ext uri="{FF2B5EF4-FFF2-40B4-BE49-F238E27FC236}">
                <a16:creationId xmlns:a16="http://schemas.microsoft.com/office/drawing/2014/main" id="{ED79A1D2-EF5D-4697-84D0-12873C1BE398}"/>
              </a:ext>
            </a:extLst>
          </p:cNvPr>
          <p:cNvSpPr txBox="1">
            <a:spLocks noChangeArrowheads="1"/>
          </p:cNvSpPr>
          <p:nvPr/>
        </p:nvSpPr>
        <p:spPr bwMode="auto">
          <a:xfrm>
            <a:off x="9347200" y="2309813"/>
            <a:ext cx="5586413" cy="436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1800" dirty="0">
                <a:latin typeface="+mn-lt"/>
                <a:ea typeface="+mn-ea"/>
                <a:cs typeface="+mn-ea"/>
                <a:sym typeface="+mn-lt"/>
              </a:rPr>
              <a:t>按规定的期限对有计量值的设施安排的校准实施计划</a:t>
            </a:r>
          </a:p>
        </p:txBody>
      </p:sp>
      <p:sp>
        <p:nvSpPr>
          <p:cNvPr id="207909" name="Text Box 37">
            <a:extLst>
              <a:ext uri="{FF2B5EF4-FFF2-40B4-BE49-F238E27FC236}">
                <a16:creationId xmlns:a16="http://schemas.microsoft.com/office/drawing/2014/main" id="{9E1AC610-1BE8-429B-884F-A514B07CCB38}"/>
              </a:ext>
            </a:extLst>
          </p:cNvPr>
          <p:cNvSpPr txBox="1">
            <a:spLocks noChangeArrowheads="1"/>
          </p:cNvSpPr>
          <p:nvPr/>
        </p:nvSpPr>
        <p:spPr bwMode="auto">
          <a:xfrm>
            <a:off x="9461500" y="3016250"/>
            <a:ext cx="5586413" cy="436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1800">
                <a:latin typeface="+mn-lt"/>
                <a:ea typeface="+mn-ea"/>
                <a:cs typeface="+mn-ea"/>
                <a:sym typeface="+mn-lt"/>
              </a:rPr>
              <a:t>提前一周发出通知</a:t>
            </a:r>
          </a:p>
        </p:txBody>
      </p:sp>
      <p:sp>
        <p:nvSpPr>
          <p:cNvPr id="207910" name="Text Box 38">
            <a:extLst>
              <a:ext uri="{FF2B5EF4-FFF2-40B4-BE49-F238E27FC236}">
                <a16:creationId xmlns:a16="http://schemas.microsoft.com/office/drawing/2014/main" id="{362C84C8-6503-4F8C-9065-1440B60A3603}"/>
              </a:ext>
            </a:extLst>
          </p:cNvPr>
          <p:cNvSpPr txBox="1">
            <a:spLocks noChangeArrowheads="1"/>
          </p:cNvSpPr>
          <p:nvPr/>
        </p:nvSpPr>
        <p:spPr bwMode="auto">
          <a:xfrm>
            <a:off x="9461500" y="3744913"/>
            <a:ext cx="5586413" cy="436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1800">
                <a:latin typeface="+mn-lt"/>
                <a:ea typeface="+mn-ea"/>
                <a:cs typeface="+mn-ea"/>
                <a:sym typeface="+mn-lt"/>
              </a:rPr>
              <a:t>提前一天送仪器到计量室</a:t>
            </a:r>
          </a:p>
        </p:txBody>
      </p:sp>
      <p:sp>
        <p:nvSpPr>
          <p:cNvPr id="207911" name="Text Box 39">
            <a:extLst>
              <a:ext uri="{FF2B5EF4-FFF2-40B4-BE49-F238E27FC236}">
                <a16:creationId xmlns:a16="http://schemas.microsoft.com/office/drawing/2014/main" id="{8578308B-0380-4569-87A9-EEDDABE246AF}"/>
              </a:ext>
            </a:extLst>
          </p:cNvPr>
          <p:cNvSpPr txBox="1">
            <a:spLocks noChangeArrowheads="1"/>
          </p:cNvSpPr>
          <p:nvPr/>
        </p:nvSpPr>
        <p:spPr bwMode="auto">
          <a:xfrm>
            <a:off x="9461500" y="4576763"/>
            <a:ext cx="5586413" cy="436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1800">
                <a:latin typeface="+mn-lt"/>
                <a:ea typeface="+mn-ea"/>
                <a:cs typeface="+mn-ea"/>
                <a:sym typeface="+mn-lt"/>
              </a:rPr>
              <a:t>完成各项检校工作</a:t>
            </a:r>
          </a:p>
        </p:txBody>
      </p:sp>
      <p:sp>
        <p:nvSpPr>
          <p:cNvPr id="207912" name="Text Box 40">
            <a:extLst>
              <a:ext uri="{FF2B5EF4-FFF2-40B4-BE49-F238E27FC236}">
                <a16:creationId xmlns:a16="http://schemas.microsoft.com/office/drawing/2014/main" id="{9C436975-B130-4739-8AB8-7C1537FAF7C8}"/>
              </a:ext>
            </a:extLst>
          </p:cNvPr>
          <p:cNvSpPr txBox="1">
            <a:spLocks noChangeArrowheads="1"/>
          </p:cNvSpPr>
          <p:nvPr/>
        </p:nvSpPr>
        <p:spPr bwMode="auto">
          <a:xfrm>
            <a:off x="9461500" y="5513388"/>
            <a:ext cx="5586413" cy="436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1800">
                <a:latin typeface="+mn-lt"/>
                <a:ea typeface="+mn-ea"/>
                <a:cs typeface="+mn-ea"/>
                <a:sym typeface="+mn-lt"/>
              </a:rPr>
              <a:t>贴校准贴纸</a:t>
            </a:r>
            <a:r>
              <a:rPr lang="en-US" altLang="zh-TW" sz="1800">
                <a:latin typeface="+mn-lt"/>
                <a:ea typeface="+mn-ea"/>
                <a:cs typeface="+mn-ea"/>
                <a:sym typeface="+mn-lt"/>
              </a:rPr>
              <a:t>,</a:t>
            </a:r>
            <a:r>
              <a:rPr lang="zh-TW" altLang="en-US" sz="1800">
                <a:latin typeface="+mn-lt"/>
                <a:ea typeface="+mn-ea"/>
                <a:cs typeface="+mn-ea"/>
                <a:sym typeface="+mn-lt"/>
              </a:rPr>
              <a:t>颁发校准证</a:t>
            </a:r>
          </a:p>
        </p:txBody>
      </p:sp>
      <p:sp>
        <p:nvSpPr>
          <p:cNvPr id="207913" name="Text Box 41">
            <a:extLst>
              <a:ext uri="{FF2B5EF4-FFF2-40B4-BE49-F238E27FC236}">
                <a16:creationId xmlns:a16="http://schemas.microsoft.com/office/drawing/2014/main" id="{95F221A0-68A4-40A7-8338-2FD561BAC26C}"/>
              </a:ext>
            </a:extLst>
          </p:cNvPr>
          <p:cNvSpPr txBox="1">
            <a:spLocks noChangeArrowheads="1"/>
          </p:cNvSpPr>
          <p:nvPr/>
        </p:nvSpPr>
        <p:spPr bwMode="auto">
          <a:xfrm>
            <a:off x="9347200" y="6761163"/>
            <a:ext cx="5586413" cy="436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1800">
                <a:latin typeface="+mn-lt"/>
                <a:ea typeface="+mn-ea"/>
                <a:cs typeface="+mn-ea"/>
                <a:sym typeface="+mn-lt"/>
              </a:rPr>
              <a:t>不定期措施</a:t>
            </a:r>
            <a:r>
              <a:rPr lang="en-US" altLang="zh-TW" sz="1800">
                <a:latin typeface="+mn-lt"/>
                <a:ea typeface="+mn-ea"/>
                <a:cs typeface="+mn-ea"/>
                <a:sym typeface="+mn-lt"/>
              </a:rPr>
              <a:t>,</a:t>
            </a:r>
            <a:r>
              <a:rPr lang="zh-TW" altLang="en-US" sz="1800">
                <a:latin typeface="+mn-lt"/>
                <a:ea typeface="+mn-ea"/>
                <a:cs typeface="+mn-ea"/>
                <a:sym typeface="+mn-lt"/>
              </a:rPr>
              <a:t>掌握校准周期</a:t>
            </a:r>
          </a:p>
        </p:txBody>
      </p:sp>
      <p:sp>
        <p:nvSpPr>
          <p:cNvPr id="42" name="文本框 41">
            <a:extLst>
              <a:ext uri="{FF2B5EF4-FFF2-40B4-BE49-F238E27FC236}">
                <a16:creationId xmlns:a16="http://schemas.microsoft.com/office/drawing/2014/main" id="{130DEEB9-933C-4625-8B45-DC652E0D4A75}"/>
              </a:ext>
            </a:extLst>
          </p:cNvPr>
          <p:cNvSpPr txBox="1"/>
          <p:nvPr/>
        </p:nvSpPr>
        <p:spPr>
          <a:xfrm>
            <a:off x="4078319" y="31076"/>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3.1.3  </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计量室工作流程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42"/>
                                        </p:tgtEl>
                                        <p:attrNameLst>
                                          <p:attrName>style.visibility</p:attrName>
                                        </p:attrNameLst>
                                      </p:cBhvr>
                                      <p:to>
                                        <p:strVal val="visible"/>
                                      </p:to>
                                    </p:set>
                                    <p:anim calcmode="lin" valueType="num">
                                      <p:cBhvr>
                                        <p:cTn id="7" dur="500" fill="hold"/>
                                        <p:tgtEl>
                                          <p:spTgt spid="42"/>
                                        </p:tgtEl>
                                        <p:attrNameLst>
                                          <p:attrName>ppt_w</p:attrName>
                                        </p:attrNameLst>
                                      </p:cBhvr>
                                      <p:tavLst>
                                        <p:tav tm="0">
                                          <p:val>
                                            <p:fltVal val="0"/>
                                          </p:val>
                                        </p:tav>
                                        <p:tav tm="100000">
                                          <p:val>
                                            <p:strVal val="#ppt_w"/>
                                          </p:val>
                                        </p:tav>
                                      </p:tavLst>
                                    </p:anim>
                                    <p:anim calcmode="lin" valueType="num">
                                      <p:cBhvr>
                                        <p:cTn id="8" dur="500" fill="hold"/>
                                        <p:tgtEl>
                                          <p:spTgt spid="4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8898" name="Text Box 2">
            <a:extLst>
              <a:ext uri="{FF2B5EF4-FFF2-40B4-BE49-F238E27FC236}">
                <a16:creationId xmlns:a16="http://schemas.microsoft.com/office/drawing/2014/main" id="{D3673A46-6EB8-49F2-84AC-DF930A847134}"/>
              </a:ext>
            </a:extLst>
          </p:cNvPr>
          <p:cNvSpPr txBox="1">
            <a:spLocks noChangeArrowheads="1"/>
          </p:cNvSpPr>
          <p:nvPr/>
        </p:nvSpPr>
        <p:spPr bwMode="auto">
          <a:xfrm>
            <a:off x="1481138" y="1512888"/>
            <a:ext cx="13681075" cy="436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zh-CN" sz="1800">
              <a:latin typeface="+mn-lt"/>
              <a:ea typeface="+mn-ea"/>
              <a:cs typeface="+mn-ea"/>
              <a:sym typeface="+mn-lt"/>
            </a:endParaRPr>
          </a:p>
        </p:txBody>
      </p:sp>
      <p:sp>
        <p:nvSpPr>
          <p:cNvPr id="208899" name="Text Box 3">
            <a:extLst>
              <a:ext uri="{FF2B5EF4-FFF2-40B4-BE49-F238E27FC236}">
                <a16:creationId xmlns:a16="http://schemas.microsoft.com/office/drawing/2014/main" id="{589AE829-DB5A-449F-95A8-9CFBAA1B9016}"/>
              </a:ext>
            </a:extLst>
          </p:cNvPr>
          <p:cNvSpPr txBox="1">
            <a:spLocks noChangeArrowheads="1"/>
          </p:cNvSpPr>
          <p:nvPr/>
        </p:nvSpPr>
        <p:spPr bwMode="auto">
          <a:xfrm>
            <a:off x="1264891" y="946945"/>
            <a:ext cx="13681075" cy="37607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1800" b="1" dirty="0">
                <a:latin typeface="+mn-lt"/>
                <a:ea typeface="+mn-ea"/>
                <a:cs typeface="+mn-ea"/>
                <a:sym typeface="+mn-lt"/>
              </a:rPr>
              <a:t>3.2 </a:t>
            </a:r>
            <a:r>
              <a:rPr lang="zh-TW" altLang="en-US" sz="1800" b="1" dirty="0">
                <a:latin typeface="+mn-lt"/>
                <a:ea typeface="+mn-ea"/>
                <a:cs typeface="+mn-ea"/>
                <a:sym typeface="+mn-lt"/>
              </a:rPr>
              <a:t>管好计算标准</a:t>
            </a:r>
          </a:p>
          <a:p>
            <a:pPr eaLnBrk="1" hangingPunct="1">
              <a:lnSpc>
                <a:spcPct val="120000"/>
              </a:lnSpc>
              <a:defRPr/>
            </a:pPr>
            <a:r>
              <a:rPr lang="en-US" altLang="zh-TW" sz="1800" b="1" dirty="0">
                <a:latin typeface="+mn-lt"/>
                <a:ea typeface="+mn-ea"/>
                <a:cs typeface="+mn-ea"/>
                <a:sym typeface="+mn-lt"/>
              </a:rPr>
              <a:t>1 ) </a:t>
            </a:r>
            <a:r>
              <a:rPr lang="zh-TW" altLang="en-US" sz="1800" b="1" dirty="0">
                <a:latin typeface="+mn-lt"/>
                <a:ea typeface="+mn-ea"/>
                <a:cs typeface="+mn-ea"/>
                <a:sym typeface="+mn-lt"/>
              </a:rPr>
              <a:t>标准的类别</a:t>
            </a:r>
            <a:r>
              <a:rPr lang="en-US" altLang="zh-TW" sz="18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1800" dirty="0">
                <a:latin typeface="+mn-lt"/>
                <a:ea typeface="+mn-ea"/>
                <a:cs typeface="+mn-ea"/>
                <a:sym typeface="+mn-lt"/>
              </a:rPr>
              <a:t>国际标准</a:t>
            </a:r>
            <a:r>
              <a:rPr lang="en-US" altLang="zh-TW" sz="1800" dirty="0">
                <a:latin typeface="+mn-lt"/>
                <a:ea typeface="+mn-ea"/>
                <a:cs typeface="+mn-ea"/>
                <a:sym typeface="+mn-lt"/>
              </a:rPr>
              <a:t>:</a:t>
            </a:r>
            <a:r>
              <a:rPr lang="zh-TW" altLang="en-US" sz="1800" dirty="0">
                <a:latin typeface="+mn-lt"/>
                <a:ea typeface="+mn-ea"/>
                <a:cs typeface="+mn-ea"/>
                <a:sym typeface="+mn-lt"/>
              </a:rPr>
              <a:t>指适用于国际范围内被</a:t>
            </a:r>
            <a:r>
              <a:rPr lang="en-US" altLang="zh-TW" sz="1800" dirty="0">
                <a:latin typeface="+mn-lt"/>
                <a:ea typeface="+mn-ea"/>
                <a:cs typeface="+mn-ea"/>
                <a:sym typeface="+mn-lt"/>
              </a:rPr>
              <a:t>ISO(</a:t>
            </a:r>
            <a:r>
              <a:rPr lang="zh-TW" altLang="en-US" sz="1800" dirty="0">
                <a:latin typeface="+mn-lt"/>
                <a:ea typeface="+mn-ea"/>
                <a:cs typeface="+mn-ea"/>
                <a:sym typeface="+mn-lt"/>
              </a:rPr>
              <a:t>国际标准化组织</a:t>
            </a:r>
            <a:r>
              <a:rPr lang="en-US" altLang="zh-TW" sz="1800" dirty="0">
                <a:latin typeface="+mn-lt"/>
                <a:ea typeface="+mn-ea"/>
                <a:cs typeface="+mn-ea"/>
                <a:sym typeface="+mn-lt"/>
              </a:rPr>
              <a:t>),IEC(</a:t>
            </a:r>
            <a:r>
              <a:rPr lang="zh-TW" altLang="en-US" sz="1800" dirty="0">
                <a:latin typeface="+mn-lt"/>
                <a:ea typeface="+mn-ea"/>
                <a:cs typeface="+mn-ea"/>
                <a:sym typeface="+mn-lt"/>
              </a:rPr>
              <a:t>国际电工委会</a:t>
            </a:r>
            <a:r>
              <a:rPr lang="en-US" altLang="zh-TW" sz="1800" dirty="0">
                <a:latin typeface="+mn-lt"/>
                <a:ea typeface="+mn-ea"/>
                <a:cs typeface="+mn-ea"/>
                <a:sym typeface="+mn-lt"/>
              </a:rPr>
              <a:t>),ITU(</a:t>
            </a:r>
            <a:r>
              <a:rPr lang="zh-TW" altLang="en-US" sz="1800" dirty="0">
                <a:latin typeface="+mn-lt"/>
                <a:ea typeface="+mn-ea"/>
                <a:cs typeface="+mn-ea"/>
                <a:sym typeface="+mn-lt"/>
              </a:rPr>
              <a:t>国际电信联盟</a:t>
            </a:r>
            <a:r>
              <a:rPr lang="en-US" altLang="zh-TW" sz="1800" dirty="0">
                <a:latin typeface="+mn-lt"/>
                <a:ea typeface="+mn-ea"/>
                <a:cs typeface="+mn-ea"/>
                <a:sym typeface="+mn-lt"/>
              </a:rPr>
              <a:t>)</a:t>
            </a:r>
            <a:r>
              <a:rPr lang="zh-TW" altLang="en-US" sz="1800" dirty="0">
                <a:latin typeface="+mn-lt"/>
                <a:ea typeface="+mn-ea"/>
                <a:cs typeface="+mn-ea"/>
                <a:sym typeface="+mn-lt"/>
              </a:rPr>
              <a:t>等机构认可或批准的标准</a:t>
            </a:r>
            <a:r>
              <a:rPr lang="en-US" altLang="zh-TW" sz="18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1800" dirty="0">
                <a:latin typeface="+mn-lt"/>
                <a:ea typeface="+mn-ea"/>
                <a:cs typeface="+mn-ea"/>
                <a:sym typeface="+mn-lt"/>
              </a:rPr>
              <a:t>区域标准</a:t>
            </a:r>
            <a:r>
              <a:rPr lang="en-US" altLang="zh-TW" sz="1800" dirty="0">
                <a:latin typeface="+mn-lt"/>
                <a:ea typeface="+mn-ea"/>
                <a:cs typeface="+mn-ea"/>
                <a:sym typeface="+mn-lt"/>
              </a:rPr>
              <a:t>:</a:t>
            </a:r>
            <a:r>
              <a:rPr lang="zh-TW" altLang="en-US" sz="1800" dirty="0">
                <a:latin typeface="+mn-lt"/>
                <a:ea typeface="+mn-ea"/>
                <a:cs typeface="+mn-ea"/>
                <a:sym typeface="+mn-lt"/>
              </a:rPr>
              <a:t>指适用于某些地理区域由该区域的标准机构批准的标准</a:t>
            </a:r>
            <a:r>
              <a:rPr lang="en-US" altLang="zh-TW" sz="18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1800" dirty="0">
                <a:latin typeface="+mn-lt"/>
                <a:ea typeface="+mn-ea"/>
                <a:cs typeface="+mn-ea"/>
                <a:sym typeface="+mn-lt"/>
              </a:rPr>
              <a:t>国家标准</a:t>
            </a:r>
            <a:r>
              <a:rPr lang="en-US" altLang="zh-TW" sz="1800" dirty="0">
                <a:latin typeface="+mn-lt"/>
                <a:ea typeface="+mn-ea"/>
                <a:cs typeface="+mn-ea"/>
                <a:sym typeface="+mn-lt"/>
              </a:rPr>
              <a:t>:</a:t>
            </a:r>
            <a:r>
              <a:rPr lang="zh-TW" altLang="en-US" sz="1800" dirty="0">
                <a:latin typeface="+mn-lt"/>
                <a:ea typeface="+mn-ea"/>
                <a:cs typeface="+mn-ea"/>
                <a:sym typeface="+mn-lt"/>
              </a:rPr>
              <a:t>指由国家标准机构制定的适用于该国家行政范围内的标准</a:t>
            </a:r>
            <a:r>
              <a:rPr lang="en-US" altLang="zh-TW" sz="18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1800" dirty="0">
                <a:latin typeface="+mn-lt"/>
                <a:ea typeface="+mn-ea"/>
                <a:cs typeface="+mn-ea"/>
                <a:sym typeface="+mn-lt"/>
              </a:rPr>
              <a:t>行业标准</a:t>
            </a:r>
            <a:r>
              <a:rPr lang="en-US" altLang="zh-TW" sz="1800" dirty="0">
                <a:latin typeface="+mn-lt"/>
                <a:ea typeface="+mn-ea"/>
                <a:cs typeface="+mn-ea"/>
                <a:sym typeface="+mn-lt"/>
              </a:rPr>
              <a:t>:</a:t>
            </a:r>
            <a:r>
              <a:rPr lang="zh-TW" altLang="en-US" sz="1800" dirty="0">
                <a:latin typeface="+mn-lt"/>
                <a:ea typeface="+mn-ea"/>
                <a:cs typeface="+mn-ea"/>
                <a:sym typeface="+mn-lt"/>
              </a:rPr>
              <a:t>适用于某些行业使用并由该行业协会批准的标准</a:t>
            </a:r>
            <a:r>
              <a:rPr lang="en-US" altLang="zh-TW" sz="18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1800" dirty="0">
                <a:latin typeface="+mn-lt"/>
                <a:ea typeface="+mn-ea"/>
                <a:cs typeface="+mn-ea"/>
                <a:sym typeface="+mn-lt"/>
              </a:rPr>
              <a:t>企业标准</a:t>
            </a:r>
            <a:r>
              <a:rPr lang="en-US" altLang="zh-TW" sz="1800" dirty="0">
                <a:latin typeface="+mn-lt"/>
                <a:ea typeface="+mn-ea"/>
                <a:cs typeface="+mn-ea"/>
                <a:sym typeface="+mn-lt"/>
              </a:rPr>
              <a:t>:</a:t>
            </a:r>
            <a:r>
              <a:rPr lang="zh-TW" altLang="en-US" sz="1800" dirty="0">
                <a:latin typeface="+mn-lt"/>
                <a:ea typeface="+mn-ea"/>
                <a:cs typeface="+mn-ea"/>
                <a:sym typeface="+mn-lt"/>
              </a:rPr>
              <a:t>由企业自己制定适用企业内部的标准</a:t>
            </a:r>
            <a:r>
              <a:rPr lang="en-US" altLang="zh-TW" sz="1800" dirty="0">
                <a:latin typeface="+mn-lt"/>
                <a:ea typeface="+mn-ea"/>
                <a:cs typeface="+mn-ea"/>
                <a:sym typeface="+mn-lt"/>
              </a:rPr>
              <a:t>.</a:t>
            </a:r>
            <a:endParaRPr lang="en-US" altLang="zh-TW" sz="18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1800" b="1" dirty="0">
                <a:latin typeface="+mn-lt"/>
                <a:ea typeface="+mn-ea"/>
                <a:cs typeface="+mn-ea"/>
                <a:sym typeface="+mn-lt"/>
              </a:rPr>
              <a:t>2 ) </a:t>
            </a:r>
            <a:r>
              <a:rPr lang="zh-TW" altLang="en-US" sz="1800" b="1" dirty="0">
                <a:latin typeface="+mn-lt"/>
                <a:ea typeface="+mn-ea"/>
                <a:cs typeface="+mn-ea"/>
                <a:sym typeface="+mn-lt"/>
              </a:rPr>
              <a:t>标准的选用</a:t>
            </a:r>
          </a:p>
          <a:p>
            <a:pPr eaLnBrk="1" hangingPunct="1">
              <a:lnSpc>
                <a:spcPct val="120000"/>
              </a:lnSpc>
              <a:buFont typeface="Wingdings" panose="05000000000000000000" pitchFamily="2" charset="2"/>
              <a:buNone/>
              <a:defRPr/>
            </a:pPr>
            <a:r>
              <a:rPr lang="zh-TW" altLang="en-US" sz="1800" dirty="0">
                <a:latin typeface="+mn-lt"/>
                <a:ea typeface="+mn-ea"/>
                <a:cs typeface="+mn-ea"/>
                <a:sym typeface="+mn-lt"/>
              </a:rPr>
              <a:t>   为了增强企业产品标准的适用性</a:t>
            </a:r>
            <a:r>
              <a:rPr lang="en-US" altLang="zh-TW" sz="1800" dirty="0">
                <a:latin typeface="+mn-lt"/>
                <a:ea typeface="+mn-ea"/>
                <a:cs typeface="+mn-ea"/>
                <a:sym typeface="+mn-lt"/>
              </a:rPr>
              <a:t>,</a:t>
            </a:r>
            <a:r>
              <a:rPr lang="zh-TW" altLang="en-US" sz="1800" dirty="0">
                <a:latin typeface="+mn-lt"/>
                <a:ea typeface="+mn-ea"/>
                <a:cs typeface="+mn-ea"/>
                <a:sym typeface="+mn-lt"/>
              </a:rPr>
              <a:t>选择标准时应优先选用级别较高的标准</a:t>
            </a:r>
            <a:r>
              <a:rPr lang="en-US" altLang="zh-TW" sz="1800" dirty="0">
                <a:latin typeface="+mn-lt"/>
                <a:ea typeface="+mn-ea"/>
                <a:cs typeface="+mn-ea"/>
                <a:sym typeface="+mn-lt"/>
              </a:rPr>
              <a:t>,</a:t>
            </a:r>
            <a:r>
              <a:rPr lang="zh-TW" altLang="en-US" sz="1800" dirty="0">
                <a:latin typeface="+mn-lt"/>
                <a:ea typeface="+mn-ea"/>
                <a:cs typeface="+mn-ea"/>
                <a:sym typeface="+mn-lt"/>
              </a:rPr>
              <a:t>如国际标准</a:t>
            </a:r>
            <a:r>
              <a:rPr lang="en-US" altLang="zh-TW" sz="1800" dirty="0">
                <a:latin typeface="+mn-lt"/>
                <a:ea typeface="+mn-ea"/>
                <a:cs typeface="+mn-ea"/>
                <a:sym typeface="+mn-lt"/>
              </a:rPr>
              <a:t>,</a:t>
            </a:r>
            <a:r>
              <a:rPr lang="zh-TW" altLang="en-US" sz="1800" dirty="0">
                <a:latin typeface="+mn-lt"/>
                <a:ea typeface="+mn-ea"/>
                <a:cs typeface="+mn-ea"/>
                <a:sym typeface="+mn-lt"/>
              </a:rPr>
              <a:t>但在高级标准不具备或无法实现的条件下可以有目的地选择其他标准</a:t>
            </a:r>
            <a:r>
              <a:rPr lang="en-US" altLang="zh-TW" sz="1800" dirty="0">
                <a:latin typeface="+mn-lt"/>
                <a:ea typeface="+mn-ea"/>
                <a:cs typeface="+mn-ea"/>
                <a:sym typeface="+mn-lt"/>
              </a:rPr>
              <a:t>.</a:t>
            </a:r>
            <a:endParaRPr lang="en-US" altLang="zh-TW" sz="18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1800" b="1" dirty="0">
                <a:latin typeface="+mn-lt"/>
                <a:ea typeface="+mn-ea"/>
                <a:cs typeface="+mn-ea"/>
                <a:sym typeface="+mn-lt"/>
              </a:rPr>
              <a:t>3 ) </a:t>
            </a:r>
            <a:r>
              <a:rPr lang="zh-TW" altLang="en-US" sz="1800" b="1" dirty="0">
                <a:latin typeface="+mn-lt"/>
                <a:ea typeface="+mn-ea"/>
                <a:cs typeface="+mn-ea"/>
                <a:sym typeface="+mn-lt"/>
              </a:rPr>
              <a:t>标准的管理</a:t>
            </a:r>
            <a:r>
              <a:rPr lang="en-US" altLang="zh-TW" sz="1800" b="1" dirty="0">
                <a:latin typeface="+mn-lt"/>
                <a:ea typeface="+mn-ea"/>
                <a:cs typeface="+mn-ea"/>
                <a:sym typeface="+mn-lt"/>
              </a:rPr>
              <a:t>.</a:t>
            </a:r>
          </a:p>
        </p:txBody>
      </p:sp>
      <p:sp>
        <p:nvSpPr>
          <p:cNvPr id="4" name="文本框 3">
            <a:extLst>
              <a:ext uri="{FF2B5EF4-FFF2-40B4-BE49-F238E27FC236}">
                <a16:creationId xmlns:a16="http://schemas.microsoft.com/office/drawing/2014/main" id="{C87D2D13-6326-44EA-A6DC-744FDB3381C4}"/>
              </a:ext>
            </a:extLst>
          </p:cNvPr>
          <p:cNvSpPr txBox="1"/>
          <p:nvPr/>
        </p:nvSpPr>
        <p:spPr>
          <a:xfrm>
            <a:off x="4078319" y="31076"/>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管好计算标准</a:t>
            </a:r>
          </a:p>
        </p:txBody>
      </p:sp>
      <p:sp>
        <p:nvSpPr>
          <p:cNvPr id="5" name="Text Box 2">
            <a:extLst>
              <a:ext uri="{FF2B5EF4-FFF2-40B4-BE49-F238E27FC236}">
                <a16:creationId xmlns:a16="http://schemas.microsoft.com/office/drawing/2014/main" id="{8A7C5DB6-FDCB-408D-A1C0-E783F43F7326}"/>
              </a:ext>
            </a:extLst>
          </p:cNvPr>
          <p:cNvSpPr txBox="1">
            <a:spLocks noChangeArrowheads="1"/>
          </p:cNvSpPr>
          <p:nvPr/>
        </p:nvSpPr>
        <p:spPr bwMode="auto">
          <a:xfrm>
            <a:off x="1245008" y="4680744"/>
            <a:ext cx="13681075" cy="26843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管理标准的方法应在相关程序文件中明确规定</a:t>
            </a:r>
            <a:r>
              <a:rPr lang="en-US" altLang="zh-TW" sz="2000" dirty="0">
                <a:latin typeface="+mn-lt"/>
                <a:ea typeface="+mn-ea"/>
                <a:cs typeface="+mn-ea"/>
                <a:sym typeface="+mn-lt"/>
              </a:rPr>
              <a:t>,</a:t>
            </a:r>
            <a:r>
              <a:rPr lang="zh-TW" altLang="en-US" sz="2000" dirty="0">
                <a:latin typeface="+mn-lt"/>
                <a:ea typeface="+mn-ea"/>
                <a:cs typeface="+mn-ea"/>
                <a:sym typeface="+mn-lt"/>
              </a:rPr>
              <a:t>具体包括以下的措施</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从外部接收的标准按外来文件进行登记</a:t>
            </a:r>
            <a:r>
              <a:rPr lang="en-US" altLang="zh-TW" sz="2000" dirty="0">
                <a:latin typeface="+mn-lt"/>
                <a:ea typeface="+mn-ea"/>
                <a:cs typeface="+mn-ea"/>
                <a:sym typeface="+mn-lt"/>
              </a:rPr>
              <a:t>,</a:t>
            </a:r>
            <a:r>
              <a:rPr lang="zh-TW" altLang="en-US" sz="2000" dirty="0">
                <a:latin typeface="+mn-lt"/>
                <a:ea typeface="+mn-ea"/>
                <a:cs typeface="+mn-ea"/>
                <a:sym typeface="+mn-lt"/>
              </a:rPr>
              <a:t>批准后受控管理</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自己建立的标准也应在批准后受控管理</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如有必要</a:t>
            </a:r>
            <a:r>
              <a:rPr lang="en-US" altLang="zh-TW" sz="2000" dirty="0">
                <a:latin typeface="+mn-lt"/>
                <a:ea typeface="+mn-ea"/>
                <a:cs typeface="+mn-ea"/>
                <a:sym typeface="+mn-lt"/>
              </a:rPr>
              <a:t>,</a:t>
            </a:r>
            <a:r>
              <a:rPr lang="zh-TW" altLang="en-US" sz="2000" dirty="0">
                <a:latin typeface="+mn-lt"/>
                <a:ea typeface="+mn-ea"/>
                <a:cs typeface="+mn-ea"/>
                <a:sym typeface="+mn-lt"/>
              </a:rPr>
              <a:t>使用的标准要通知顾客</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及时掌握信息</a:t>
            </a:r>
            <a:r>
              <a:rPr lang="en-US" altLang="zh-TW" sz="2000" dirty="0">
                <a:latin typeface="+mn-lt"/>
                <a:ea typeface="+mn-ea"/>
                <a:cs typeface="+mn-ea"/>
                <a:sym typeface="+mn-lt"/>
              </a:rPr>
              <a:t>,</a:t>
            </a:r>
            <a:r>
              <a:rPr lang="zh-TW" altLang="en-US" sz="2000" dirty="0">
                <a:latin typeface="+mn-lt"/>
                <a:ea typeface="+mn-ea"/>
                <a:cs typeface="+mn-ea"/>
                <a:sym typeface="+mn-lt"/>
              </a:rPr>
              <a:t>了解标准的修订情况</a:t>
            </a:r>
            <a:r>
              <a:rPr lang="en-US" altLang="zh-TW" sz="2000" dirty="0">
                <a:latin typeface="+mn-lt"/>
                <a:ea typeface="+mn-ea"/>
                <a:cs typeface="+mn-ea"/>
                <a:sym typeface="+mn-lt"/>
              </a:rPr>
              <a:t>,</a:t>
            </a:r>
            <a:r>
              <a:rPr lang="zh-TW" altLang="en-US" sz="2000" dirty="0">
                <a:latin typeface="+mn-lt"/>
                <a:ea typeface="+mn-ea"/>
                <a:cs typeface="+mn-ea"/>
                <a:sym typeface="+mn-lt"/>
              </a:rPr>
              <a:t>保持使用最新版本</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a:t>
            </a:r>
            <a:r>
              <a:rPr lang="zh-TW" altLang="en-US" sz="2000" b="1" dirty="0">
                <a:latin typeface="+mn-lt"/>
                <a:ea typeface="+mn-ea"/>
                <a:cs typeface="+mn-ea"/>
                <a:sym typeface="+mn-lt"/>
              </a:rPr>
              <a:t>指引案例</a:t>
            </a:r>
            <a:r>
              <a:rPr lang="en-US" altLang="zh-TW" sz="2000" b="1" dirty="0">
                <a:latin typeface="+mn-lt"/>
                <a:ea typeface="+mn-ea"/>
                <a:cs typeface="+mn-ea"/>
                <a:sym typeface="+mn-lt"/>
              </a:rPr>
              <a:t>]</a:t>
            </a:r>
          </a:p>
          <a:p>
            <a:pPr algn="ctr" eaLnBrk="1" hangingPunct="1">
              <a:lnSpc>
                <a:spcPct val="120000"/>
              </a:lnSpc>
              <a:buFont typeface="Wingdings" panose="05000000000000000000" pitchFamily="2" charset="2"/>
              <a:buNone/>
              <a:defRPr/>
            </a:pPr>
            <a:endParaRPr lang="zh-TW" altLang="en-US" sz="2000" dirty="0">
              <a:latin typeface="+mn-lt"/>
              <a:ea typeface="+mn-ea"/>
              <a:cs typeface="+mn-ea"/>
              <a:sym typeface="+mn-lt"/>
            </a:endParaRP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946" name="Text Box 2">
            <a:extLst>
              <a:ext uri="{FF2B5EF4-FFF2-40B4-BE49-F238E27FC236}">
                <a16:creationId xmlns:a16="http://schemas.microsoft.com/office/drawing/2014/main" id="{F312DAA8-3774-4CB4-AB40-A8C1E747630B}"/>
              </a:ext>
            </a:extLst>
          </p:cNvPr>
          <p:cNvSpPr txBox="1">
            <a:spLocks noChangeArrowheads="1"/>
          </p:cNvSpPr>
          <p:nvPr/>
        </p:nvSpPr>
        <p:spPr bwMode="auto">
          <a:xfrm>
            <a:off x="1192883" y="1584400"/>
            <a:ext cx="13681075" cy="637977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   </a:t>
            </a:r>
            <a:r>
              <a:rPr lang="zh-CN" altLang="en-US" sz="2000" dirty="0">
                <a:latin typeface="+mn-lt"/>
                <a:ea typeface="+mn-ea"/>
                <a:cs typeface="+mn-ea"/>
                <a:sym typeface="+mn-lt"/>
              </a:rPr>
              <a:t> 计量室计量标准的管理</a:t>
            </a:r>
          </a:p>
          <a:p>
            <a:pPr eaLnBrk="1" hangingPunct="1">
              <a:lnSpc>
                <a:spcPct val="120000"/>
              </a:lnSpc>
              <a:defRPr/>
            </a:pPr>
            <a:r>
              <a:rPr lang="en-US" altLang="zh-CN" sz="2000" dirty="0">
                <a:latin typeface="+mn-lt"/>
                <a:ea typeface="+mn-ea"/>
                <a:cs typeface="+mn-ea"/>
                <a:sym typeface="+mn-lt"/>
              </a:rPr>
              <a:t>------</a:t>
            </a:r>
            <a:r>
              <a:rPr lang="zh-CN" altLang="en-US" sz="2000" dirty="0">
                <a:latin typeface="+mn-lt"/>
                <a:ea typeface="+mn-ea"/>
                <a:cs typeface="+mn-ea"/>
                <a:sym typeface="+mn-lt"/>
              </a:rPr>
              <a:t>智造互联网计量室计量标准的管理记录</a:t>
            </a:r>
          </a:p>
          <a:p>
            <a:pPr eaLnBrk="1" hangingPunct="1">
              <a:lnSpc>
                <a:spcPct val="120000"/>
              </a:lnSpc>
              <a:defRPr/>
            </a:pPr>
            <a:r>
              <a:rPr lang="zh-CN" altLang="en-US" sz="2000" dirty="0">
                <a:latin typeface="+mn-lt"/>
                <a:ea typeface="+mn-ea"/>
                <a:cs typeface="+mn-ea"/>
                <a:sym typeface="+mn-lt"/>
              </a:rPr>
              <a:t>   标准名称</a:t>
            </a:r>
            <a:r>
              <a:rPr lang="en-US" altLang="zh-CN" sz="2000" dirty="0">
                <a:latin typeface="+mn-lt"/>
                <a:ea typeface="+mn-ea"/>
                <a:cs typeface="+mn-ea"/>
                <a:sym typeface="+mn-lt"/>
              </a:rPr>
              <a:t>:</a:t>
            </a:r>
            <a:r>
              <a:rPr lang="zh-CN" altLang="en-US" sz="2000" dirty="0">
                <a:latin typeface="+mn-lt"/>
                <a:ea typeface="+mn-ea"/>
                <a:cs typeface="+mn-ea"/>
                <a:sym typeface="+mn-lt"/>
              </a:rPr>
              <a:t>游标卡尺检定规程标准编号</a:t>
            </a:r>
            <a:r>
              <a:rPr lang="en-US" altLang="zh-CN" sz="2000" dirty="0">
                <a:latin typeface="+mn-lt"/>
                <a:ea typeface="+mn-ea"/>
                <a:cs typeface="+mn-ea"/>
                <a:sym typeface="+mn-lt"/>
              </a:rPr>
              <a:t>:JJG30----92</a:t>
            </a:r>
            <a:r>
              <a:rPr lang="zh-CN" altLang="en-US" sz="2000" dirty="0">
                <a:latin typeface="+mn-lt"/>
                <a:ea typeface="+mn-ea"/>
                <a:cs typeface="+mn-ea"/>
                <a:sym typeface="+mn-lt"/>
              </a:rPr>
              <a:t>标准级别</a:t>
            </a:r>
            <a:r>
              <a:rPr lang="en-US" altLang="zh-CN" sz="2000" dirty="0">
                <a:latin typeface="+mn-lt"/>
                <a:ea typeface="+mn-ea"/>
                <a:cs typeface="+mn-ea"/>
                <a:sym typeface="+mn-lt"/>
              </a:rPr>
              <a:t>:</a:t>
            </a:r>
            <a:r>
              <a:rPr lang="zh-CN" altLang="en-US" sz="2000" dirty="0">
                <a:latin typeface="+mn-lt"/>
                <a:ea typeface="+mn-ea"/>
                <a:cs typeface="+mn-ea"/>
                <a:sym typeface="+mn-lt"/>
              </a:rPr>
              <a:t>中国国家标准</a:t>
            </a:r>
            <a:r>
              <a:rPr lang="en-US" altLang="zh-CN" sz="2000" dirty="0">
                <a:latin typeface="+mn-lt"/>
                <a:ea typeface="+mn-ea"/>
                <a:cs typeface="+mn-ea"/>
                <a:sym typeface="+mn-lt"/>
              </a:rPr>
              <a:t>------</a:t>
            </a:r>
            <a:r>
              <a:rPr lang="zh-CN" altLang="en-US" sz="2000" dirty="0">
                <a:latin typeface="+mn-lt"/>
                <a:ea typeface="+mn-ea"/>
                <a:cs typeface="+mn-ea"/>
                <a:sym typeface="+mn-lt"/>
              </a:rPr>
              <a:t>国家质量技朮监督局批准接收日期</a:t>
            </a:r>
            <a:r>
              <a:rPr lang="en-US" altLang="zh-CN" sz="2000" dirty="0">
                <a:latin typeface="+mn-lt"/>
                <a:ea typeface="+mn-ea"/>
                <a:cs typeface="+mn-ea"/>
                <a:sym typeface="+mn-lt"/>
              </a:rPr>
              <a:t>:1998</a:t>
            </a:r>
            <a:r>
              <a:rPr lang="zh-CN" altLang="en-US" sz="2000" dirty="0">
                <a:latin typeface="+mn-lt"/>
                <a:ea typeface="+mn-ea"/>
                <a:cs typeface="+mn-ea"/>
                <a:sym typeface="+mn-lt"/>
              </a:rPr>
              <a:t>年</a:t>
            </a:r>
            <a:r>
              <a:rPr lang="en-US" altLang="zh-CN" sz="2000" dirty="0">
                <a:latin typeface="+mn-lt"/>
                <a:ea typeface="+mn-ea"/>
                <a:cs typeface="+mn-ea"/>
                <a:sym typeface="+mn-lt"/>
              </a:rPr>
              <a:t>12</a:t>
            </a:r>
            <a:r>
              <a:rPr lang="zh-CN" altLang="en-US" sz="2000" dirty="0">
                <a:latin typeface="+mn-lt"/>
                <a:ea typeface="+mn-ea"/>
                <a:cs typeface="+mn-ea"/>
                <a:sym typeface="+mn-lt"/>
              </a:rPr>
              <a:t>月</a:t>
            </a:r>
            <a:r>
              <a:rPr lang="en-US" altLang="zh-CN" sz="2000" dirty="0">
                <a:latin typeface="+mn-lt"/>
                <a:ea typeface="+mn-ea"/>
                <a:cs typeface="+mn-ea"/>
                <a:sym typeface="+mn-lt"/>
              </a:rPr>
              <a:t>18</a:t>
            </a:r>
            <a:r>
              <a:rPr lang="zh-CN" altLang="en-US" sz="2000" dirty="0">
                <a:latin typeface="+mn-lt"/>
                <a:ea typeface="+mn-ea"/>
                <a:cs typeface="+mn-ea"/>
                <a:sym typeface="+mn-lt"/>
              </a:rPr>
              <a:t>日</a:t>
            </a:r>
          </a:p>
          <a:p>
            <a:pPr eaLnBrk="1" hangingPunct="1">
              <a:lnSpc>
                <a:spcPct val="120000"/>
              </a:lnSpc>
              <a:defRPr/>
            </a:pPr>
            <a:r>
              <a:rPr lang="zh-CN" altLang="en-US" sz="2000" dirty="0">
                <a:latin typeface="+mn-lt"/>
                <a:ea typeface="+mn-ea"/>
                <a:cs typeface="+mn-ea"/>
                <a:sym typeface="+mn-lt"/>
              </a:rPr>
              <a:t>   接收单位</a:t>
            </a:r>
            <a:r>
              <a:rPr lang="en-US" altLang="zh-CN" sz="2000" dirty="0">
                <a:latin typeface="+mn-lt"/>
                <a:ea typeface="+mn-ea"/>
                <a:cs typeface="+mn-ea"/>
                <a:sym typeface="+mn-lt"/>
              </a:rPr>
              <a:t>:</a:t>
            </a:r>
            <a:r>
              <a:rPr lang="zh-CN" altLang="en-US" sz="2000" dirty="0">
                <a:latin typeface="+mn-lt"/>
                <a:ea typeface="+mn-ea"/>
                <a:cs typeface="+mn-ea"/>
                <a:sym typeface="+mn-lt"/>
              </a:rPr>
              <a:t>工程部</a:t>
            </a:r>
          </a:p>
          <a:p>
            <a:pPr eaLnBrk="1" hangingPunct="1">
              <a:lnSpc>
                <a:spcPct val="120000"/>
              </a:lnSpc>
              <a:defRPr/>
            </a:pPr>
            <a:r>
              <a:rPr lang="zh-CN" altLang="en-US" sz="2000" dirty="0">
                <a:latin typeface="+mn-lt"/>
                <a:ea typeface="+mn-ea"/>
                <a:cs typeface="+mn-ea"/>
                <a:sym typeface="+mn-lt"/>
              </a:rPr>
              <a:t>   受控单位</a:t>
            </a:r>
            <a:r>
              <a:rPr lang="en-US" altLang="zh-CN" sz="2000" dirty="0">
                <a:latin typeface="+mn-lt"/>
                <a:ea typeface="+mn-ea"/>
                <a:cs typeface="+mn-ea"/>
                <a:sym typeface="+mn-lt"/>
              </a:rPr>
              <a:t>:</a:t>
            </a:r>
            <a:r>
              <a:rPr lang="zh-CN" altLang="en-US" sz="2000" dirty="0">
                <a:latin typeface="+mn-lt"/>
                <a:ea typeface="+mn-ea"/>
                <a:cs typeface="+mn-ea"/>
                <a:sym typeface="+mn-lt"/>
              </a:rPr>
              <a:t>公司文件控制中心</a:t>
            </a:r>
            <a:endParaRPr lang="en-US" altLang="zh-CN" sz="2000" dirty="0">
              <a:latin typeface="+mn-lt"/>
              <a:ea typeface="+mn-ea"/>
              <a:cs typeface="+mn-ea"/>
              <a:sym typeface="+mn-lt"/>
            </a:endParaRPr>
          </a:p>
          <a:p>
            <a:pPr eaLnBrk="1" hangingPunct="1">
              <a:lnSpc>
                <a:spcPct val="120000"/>
              </a:lnSpc>
              <a:defRPr/>
            </a:pPr>
            <a:endParaRPr lang="en-US" altLang="zh-TW" sz="2000" dirty="0">
              <a:latin typeface="+mn-lt"/>
              <a:ea typeface="+mn-ea"/>
              <a:cs typeface="+mn-ea"/>
              <a:sym typeface="+mn-lt"/>
            </a:endParaRPr>
          </a:p>
          <a:p>
            <a:pPr eaLnBrk="1" hangingPunct="1">
              <a:lnSpc>
                <a:spcPct val="120000"/>
              </a:lnSpc>
              <a:defRPr/>
            </a:pPr>
            <a:r>
              <a:rPr lang="zh-TW" altLang="en-US" sz="2000" dirty="0">
                <a:latin typeface="+mn-lt"/>
                <a:ea typeface="+mn-ea"/>
                <a:cs typeface="+mn-ea"/>
                <a:sym typeface="+mn-lt"/>
              </a:rPr>
              <a:t>管理编号</a:t>
            </a:r>
            <a:r>
              <a:rPr lang="en-US" altLang="zh-TW" sz="2000" dirty="0">
                <a:latin typeface="+mn-lt"/>
                <a:ea typeface="+mn-ea"/>
                <a:cs typeface="+mn-ea"/>
                <a:sym typeface="+mn-lt"/>
              </a:rPr>
              <a:t>:RPES-ME016-98</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归档位置</a:t>
            </a:r>
            <a:r>
              <a:rPr lang="en-US" altLang="zh-TW" sz="2000" dirty="0">
                <a:latin typeface="+mn-lt"/>
                <a:ea typeface="+mn-ea"/>
                <a:cs typeface="+mn-ea"/>
                <a:sym typeface="+mn-lt"/>
              </a:rPr>
              <a:t>:</a:t>
            </a:r>
            <a:r>
              <a:rPr lang="zh-TW" altLang="en-US" sz="2000" dirty="0">
                <a:latin typeface="+mn-lt"/>
                <a:ea typeface="+mn-ea"/>
                <a:cs typeface="+mn-ea"/>
                <a:sym typeface="+mn-lt"/>
              </a:rPr>
              <a:t>文控中心</a:t>
            </a:r>
            <a:r>
              <a:rPr lang="en-US" altLang="zh-TW" sz="2000" dirty="0">
                <a:latin typeface="+mn-lt"/>
                <a:ea typeface="+mn-ea"/>
                <a:cs typeface="+mn-ea"/>
                <a:sym typeface="+mn-lt"/>
              </a:rPr>
              <a:t>M-03-118</a:t>
            </a:r>
            <a:r>
              <a:rPr lang="zh-TW" altLang="en-US" sz="2000" dirty="0">
                <a:latin typeface="+mn-lt"/>
                <a:ea typeface="+mn-ea"/>
                <a:cs typeface="+mn-ea"/>
                <a:sym typeface="+mn-lt"/>
              </a:rPr>
              <a:t>活页夹</a:t>
            </a:r>
            <a:endParaRPr lang="zh-TW" altLang="en-US" sz="2000" b="1" dirty="0">
              <a:latin typeface="+mn-lt"/>
              <a:ea typeface="+mn-ea"/>
              <a:cs typeface="+mn-ea"/>
              <a:sym typeface="+mn-lt"/>
            </a:endParaRPr>
          </a:p>
          <a:p>
            <a:pPr eaLnBrk="1" hangingPunct="1">
              <a:lnSpc>
                <a:spcPct val="120000"/>
              </a:lnSpc>
              <a:defRPr/>
            </a:pPr>
            <a:r>
              <a:rPr lang="en-US" altLang="zh-TW" sz="2000" b="1" dirty="0">
                <a:latin typeface="+mn-lt"/>
                <a:ea typeface="+mn-ea"/>
                <a:cs typeface="+mn-ea"/>
                <a:sym typeface="+mn-lt"/>
              </a:rPr>
              <a:t>3.3 </a:t>
            </a:r>
            <a:r>
              <a:rPr lang="zh-TW" altLang="en-US" sz="2000" b="1" dirty="0">
                <a:latin typeface="+mn-lt"/>
                <a:ea typeface="+mn-ea"/>
                <a:cs typeface="+mn-ea"/>
                <a:sym typeface="+mn-lt"/>
              </a:rPr>
              <a:t>标准仪器应具备哪些条件</a:t>
            </a:r>
          </a:p>
          <a:p>
            <a:pPr eaLnBrk="1" hangingPunct="1">
              <a:lnSpc>
                <a:spcPct val="120000"/>
              </a:lnSpc>
              <a:defRPr/>
            </a:pPr>
            <a:r>
              <a:rPr lang="en-US" altLang="zh-TW" sz="2000" b="1" dirty="0">
                <a:latin typeface="+mn-lt"/>
                <a:ea typeface="+mn-ea"/>
                <a:cs typeface="+mn-ea"/>
                <a:sym typeface="+mn-lt"/>
              </a:rPr>
              <a:t>1 ) </a:t>
            </a:r>
            <a:r>
              <a:rPr lang="zh-TW" altLang="en-US" sz="2000" b="1" dirty="0">
                <a:latin typeface="+mn-lt"/>
                <a:ea typeface="+mn-ea"/>
                <a:cs typeface="+mn-ea"/>
                <a:sym typeface="+mn-lt"/>
              </a:rPr>
              <a:t>标准仪器的范围</a:t>
            </a:r>
            <a:r>
              <a:rPr lang="en-US" altLang="zh-TW" sz="2000" b="1"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标准仪器系指计量室在实施校准工作时使用的仪器</a:t>
            </a:r>
            <a:r>
              <a:rPr lang="en-US" altLang="zh-TW" sz="2000" dirty="0">
                <a:latin typeface="+mn-lt"/>
                <a:ea typeface="+mn-ea"/>
                <a:cs typeface="+mn-ea"/>
                <a:sym typeface="+mn-lt"/>
              </a:rPr>
              <a:t>,</a:t>
            </a:r>
            <a:r>
              <a:rPr lang="zh-TW" altLang="en-US" sz="2000" dirty="0">
                <a:latin typeface="+mn-lt"/>
                <a:ea typeface="+mn-ea"/>
                <a:cs typeface="+mn-ea"/>
                <a:sym typeface="+mn-lt"/>
              </a:rPr>
              <a:t>工具等设施</a:t>
            </a:r>
            <a:r>
              <a:rPr lang="en-US" altLang="zh-TW" sz="2000" dirty="0">
                <a:latin typeface="+mn-lt"/>
                <a:ea typeface="+mn-ea"/>
                <a:cs typeface="+mn-ea"/>
                <a:sym typeface="+mn-lt"/>
              </a:rPr>
              <a:t>.</a:t>
            </a:r>
            <a:r>
              <a:rPr lang="zh-TW" altLang="en-US" sz="2000" dirty="0">
                <a:latin typeface="+mn-lt"/>
                <a:ea typeface="+mn-ea"/>
                <a:cs typeface="+mn-ea"/>
                <a:sym typeface="+mn-lt"/>
              </a:rPr>
              <a:t>它可以是参照物</a:t>
            </a:r>
            <a:r>
              <a:rPr lang="en-US" altLang="zh-TW" sz="2000" dirty="0">
                <a:latin typeface="+mn-lt"/>
                <a:ea typeface="+mn-ea"/>
                <a:cs typeface="+mn-ea"/>
                <a:sym typeface="+mn-lt"/>
              </a:rPr>
              <a:t>,</a:t>
            </a:r>
            <a:r>
              <a:rPr lang="zh-TW" altLang="en-US" sz="2000" dirty="0">
                <a:latin typeface="+mn-lt"/>
                <a:ea typeface="+mn-ea"/>
                <a:cs typeface="+mn-ea"/>
                <a:sym typeface="+mn-lt"/>
              </a:rPr>
              <a:t>也可以是鉴别的标准</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根据所校准的设施的类别不同</a:t>
            </a:r>
            <a:r>
              <a:rPr lang="en-US" altLang="zh-TW" sz="2000" dirty="0">
                <a:latin typeface="+mn-lt"/>
                <a:ea typeface="+mn-ea"/>
                <a:cs typeface="+mn-ea"/>
                <a:sym typeface="+mn-lt"/>
              </a:rPr>
              <a:t>,</a:t>
            </a:r>
            <a:r>
              <a:rPr lang="zh-TW" altLang="en-US" sz="2000" dirty="0">
                <a:latin typeface="+mn-lt"/>
                <a:ea typeface="+mn-ea"/>
                <a:cs typeface="+mn-ea"/>
                <a:sym typeface="+mn-lt"/>
              </a:rPr>
              <a:t>标准仪器包含的物品也不同</a:t>
            </a:r>
            <a:r>
              <a:rPr lang="en-US" altLang="zh-TW" sz="2000" dirty="0">
                <a:latin typeface="+mn-lt"/>
                <a:ea typeface="+mn-ea"/>
                <a:cs typeface="+mn-ea"/>
                <a:sym typeface="+mn-lt"/>
              </a:rPr>
              <a:t>,</a:t>
            </a:r>
            <a:r>
              <a:rPr lang="zh-TW" altLang="en-US" sz="2000" dirty="0">
                <a:latin typeface="+mn-lt"/>
                <a:ea typeface="+mn-ea"/>
                <a:cs typeface="+mn-ea"/>
                <a:sym typeface="+mn-lt"/>
              </a:rPr>
              <a:t>比如校准光标卡尺时要使用量块等</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defRPr/>
            </a:pPr>
            <a:r>
              <a:rPr lang="en-US" altLang="zh-TW" sz="2000" b="1" dirty="0">
                <a:latin typeface="+mn-lt"/>
                <a:ea typeface="+mn-ea"/>
                <a:cs typeface="+mn-ea"/>
                <a:sym typeface="+mn-lt"/>
              </a:rPr>
              <a:t>2 ) </a:t>
            </a:r>
            <a:r>
              <a:rPr lang="zh-TW" altLang="en-US" sz="2000" b="1" dirty="0">
                <a:latin typeface="+mn-lt"/>
                <a:ea typeface="+mn-ea"/>
                <a:cs typeface="+mn-ea"/>
                <a:sym typeface="+mn-lt"/>
              </a:rPr>
              <a:t>标准仪器的条件</a:t>
            </a:r>
            <a:r>
              <a:rPr lang="en-US" altLang="zh-TW" sz="2000" b="1"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为了确保校准的效果</a:t>
            </a:r>
            <a:r>
              <a:rPr lang="en-US" altLang="zh-TW" sz="2000" dirty="0">
                <a:latin typeface="+mn-lt"/>
                <a:ea typeface="+mn-ea"/>
                <a:cs typeface="+mn-ea"/>
                <a:sym typeface="+mn-lt"/>
              </a:rPr>
              <a:t>,</a:t>
            </a:r>
            <a:r>
              <a:rPr lang="zh-TW" altLang="en-US" sz="2000" dirty="0">
                <a:latin typeface="+mn-lt"/>
                <a:ea typeface="+mn-ea"/>
                <a:cs typeface="+mn-ea"/>
                <a:sym typeface="+mn-lt"/>
              </a:rPr>
              <a:t>对于校准用的标准仪器需要按如下条件加以规定</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具有国家级别校准机构校准的有效证书</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仪器本身的精度要高于被校准仪器或适用产品技朮指针的精度</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56E7ED38-9678-41C1-A12B-962F49E5EE8A}"/>
              </a:ext>
            </a:extLst>
          </p:cNvPr>
          <p:cNvSpPr txBox="1"/>
          <p:nvPr/>
        </p:nvSpPr>
        <p:spPr>
          <a:xfrm>
            <a:off x="4078319" y="31076"/>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管好计算标准</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970" name="Text Box 2">
            <a:extLst>
              <a:ext uri="{FF2B5EF4-FFF2-40B4-BE49-F238E27FC236}">
                <a16:creationId xmlns:a16="http://schemas.microsoft.com/office/drawing/2014/main" id="{568920C8-CB31-4A35-92FF-6ED2FDA03098}"/>
              </a:ext>
            </a:extLst>
          </p:cNvPr>
          <p:cNvSpPr txBox="1">
            <a:spLocks noChangeArrowheads="1"/>
          </p:cNvSpPr>
          <p:nvPr/>
        </p:nvSpPr>
        <p:spPr bwMode="auto">
          <a:xfrm>
            <a:off x="1685925" y="1439863"/>
            <a:ext cx="13476288" cy="19478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校准的范围要包含所有要求的项目范围</a:t>
            </a:r>
            <a:r>
              <a:rPr lang="en-US" altLang="zh-TW" sz="2000">
                <a:latin typeface="+mn-lt"/>
                <a:ea typeface="+mn-ea"/>
                <a:cs typeface="+mn-ea"/>
                <a:sym typeface="+mn-lt"/>
              </a:rPr>
              <a:t>;</a:t>
            </a:r>
            <a:r>
              <a:rPr lang="zh-TW" altLang="en-US" sz="2000">
                <a:latin typeface="+mn-lt"/>
                <a:ea typeface="+mn-ea"/>
                <a:cs typeface="+mn-ea"/>
                <a:sym typeface="+mn-lt"/>
              </a:rPr>
              <a:t>记录显示一年内没有发生该类仪器的不良记录</a:t>
            </a:r>
            <a:r>
              <a:rPr lang="en-US" altLang="zh-TW" sz="2000">
                <a:latin typeface="+mn-lt"/>
                <a:ea typeface="+mn-ea"/>
                <a:cs typeface="+mn-ea"/>
                <a:sym typeface="+mn-lt"/>
              </a:rPr>
              <a:t>.</a:t>
            </a:r>
            <a:endParaRPr lang="en-US" altLang="zh-TW" sz="2000" b="1">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a:latin typeface="+mn-lt"/>
                <a:ea typeface="+mn-ea"/>
                <a:cs typeface="+mn-ea"/>
                <a:sym typeface="+mn-lt"/>
              </a:rPr>
              <a:t>3 ) </a:t>
            </a:r>
            <a:r>
              <a:rPr lang="zh-TW" altLang="en-US" sz="2000" b="1">
                <a:latin typeface="+mn-lt"/>
                <a:ea typeface="+mn-ea"/>
                <a:cs typeface="+mn-ea"/>
                <a:sym typeface="+mn-lt"/>
              </a:rPr>
              <a:t>标准仪器的管理</a:t>
            </a:r>
            <a:r>
              <a:rPr lang="en-US" altLang="zh-TW" sz="200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a:latin typeface="+mn-lt"/>
                <a:ea typeface="+mn-ea"/>
                <a:cs typeface="+mn-ea"/>
                <a:sym typeface="+mn-lt"/>
              </a:rPr>
              <a:t>   </a:t>
            </a:r>
            <a:r>
              <a:rPr lang="zh-TW" altLang="en-US" sz="2000">
                <a:latin typeface="+mn-lt"/>
                <a:ea typeface="+mn-ea"/>
                <a:cs typeface="+mn-ea"/>
                <a:sym typeface="+mn-lt"/>
              </a:rPr>
              <a:t>标准仪器由计量室负责管理</a:t>
            </a:r>
            <a:r>
              <a:rPr lang="en-US" altLang="zh-TW" sz="2000">
                <a:latin typeface="+mn-lt"/>
                <a:ea typeface="+mn-ea"/>
                <a:cs typeface="+mn-ea"/>
                <a:sym typeface="+mn-lt"/>
              </a:rPr>
              <a:t>,</a:t>
            </a:r>
            <a:r>
              <a:rPr lang="zh-TW" altLang="en-US" sz="2000">
                <a:latin typeface="+mn-lt"/>
                <a:ea typeface="+mn-ea"/>
                <a:cs typeface="+mn-ea"/>
                <a:sym typeface="+mn-lt"/>
              </a:rPr>
              <a:t>管理中要注意如下事项</a:t>
            </a:r>
            <a:r>
              <a:rPr lang="en-US" altLang="zh-TW" sz="2000">
                <a:latin typeface="+mn-lt"/>
                <a:ea typeface="+mn-ea"/>
                <a:cs typeface="+mn-ea"/>
                <a:sym typeface="+mn-lt"/>
              </a:rPr>
              <a:t>:</a:t>
            </a:r>
            <a:r>
              <a:rPr lang="zh-TW" altLang="en-US" sz="2000">
                <a:latin typeface="+mn-lt"/>
                <a:ea typeface="+mn-ea"/>
                <a:cs typeface="+mn-ea"/>
                <a:sym typeface="+mn-lt"/>
              </a:rPr>
              <a:t>非特殊情况未经批准</a:t>
            </a:r>
            <a:r>
              <a:rPr lang="en-US" altLang="zh-TW" sz="2000">
                <a:latin typeface="+mn-lt"/>
                <a:ea typeface="+mn-ea"/>
                <a:cs typeface="+mn-ea"/>
                <a:sym typeface="+mn-lt"/>
              </a:rPr>
              <a:t>,</a:t>
            </a:r>
            <a:r>
              <a:rPr lang="zh-TW" altLang="en-US" sz="2000">
                <a:latin typeface="+mn-lt"/>
                <a:ea typeface="+mn-ea"/>
                <a:cs typeface="+mn-ea"/>
                <a:sym typeface="+mn-lt"/>
              </a:rPr>
              <a:t>该类仪器不得流通使用</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如条件许可</a:t>
            </a:r>
            <a:r>
              <a:rPr lang="en-US" altLang="zh-TW" sz="2000">
                <a:latin typeface="+mn-lt"/>
                <a:ea typeface="+mn-ea"/>
                <a:cs typeface="+mn-ea"/>
                <a:sym typeface="+mn-lt"/>
              </a:rPr>
              <a:t>,</a:t>
            </a:r>
            <a:r>
              <a:rPr lang="zh-TW" altLang="en-US" sz="2000">
                <a:latin typeface="+mn-lt"/>
                <a:ea typeface="+mn-ea"/>
                <a:cs typeface="+mn-ea"/>
                <a:sym typeface="+mn-lt"/>
              </a:rPr>
              <a:t>选择外部校准的机构应不得连续超过两次</a:t>
            </a:r>
            <a:r>
              <a:rPr lang="en-US" altLang="zh-TW" sz="200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a:latin typeface="+mn-lt"/>
                <a:ea typeface="+mn-ea"/>
                <a:cs typeface="+mn-ea"/>
                <a:sym typeface="+mn-lt"/>
              </a:rPr>
              <a:t>   </a:t>
            </a:r>
            <a:r>
              <a:rPr lang="zh-TW" altLang="en-US" sz="2000" b="1">
                <a:latin typeface="+mn-lt"/>
                <a:ea typeface="+mn-ea"/>
                <a:cs typeface="+mn-ea"/>
                <a:sym typeface="+mn-lt"/>
              </a:rPr>
              <a:t>标准仪器的管理因素</a:t>
            </a:r>
            <a:r>
              <a:rPr lang="en-US" altLang="zh-TW" sz="2000" b="1">
                <a:latin typeface="+mn-lt"/>
                <a:ea typeface="+mn-ea"/>
                <a:cs typeface="+mn-ea"/>
                <a:sym typeface="+mn-lt"/>
              </a:rPr>
              <a:t>:</a:t>
            </a:r>
          </a:p>
        </p:txBody>
      </p:sp>
      <p:sp>
        <p:nvSpPr>
          <p:cNvPr id="201731" name="AutoShape 3">
            <a:extLst>
              <a:ext uri="{FF2B5EF4-FFF2-40B4-BE49-F238E27FC236}">
                <a16:creationId xmlns:a16="http://schemas.microsoft.com/office/drawing/2014/main" id="{9214B5F1-C993-4961-8FAD-B5AA02E41531}"/>
              </a:ext>
            </a:extLst>
          </p:cNvPr>
          <p:cNvSpPr>
            <a:spLocks noChangeArrowheads="1"/>
          </p:cNvSpPr>
          <p:nvPr/>
        </p:nvSpPr>
        <p:spPr bwMode="auto">
          <a:xfrm>
            <a:off x="7442200" y="5945188"/>
            <a:ext cx="2165350" cy="1352550"/>
          </a:xfrm>
          <a:prstGeom prst="cube">
            <a:avLst>
              <a:gd name="adj" fmla="val 25000"/>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标准</a:t>
            </a:r>
          </a:p>
          <a:p>
            <a:pPr algn="ctr" eaLnBrk="1" hangingPunct="1">
              <a:lnSpc>
                <a:spcPct val="120000"/>
              </a:lnSpc>
              <a:defRPr/>
            </a:pPr>
            <a:r>
              <a:rPr lang="zh-TW" altLang="en-US" sz="2000">
                <a:cs typeface="+mn-ea"/>
                <a:sym typeface="+mn-lt"/>
              </a:rPr>
              <a:t>仪器</a:t>
            </a:r>
          </a:p>
        </p:txBody>
      </p:sp>
      <p:sp>
        <p:nvSpPr>
          <p:cNvPr id="201732" name="Oval 4">
            <a:extLst>
              <a:ext uri="{FF2B5EF4-FFF2-40B4-BE49-F238E27FC236}">
                <a16:creationId xmlns:a16="http://schemas.microsoft.com/office/drawing/2014/main" id="{A7D5241B-1062-4F90-975C-B268385CC15A}"/>
              </a:ext>
            </a:extLst>
          </p:cNvPr>
          <p:cNvSpPr>
            <a:spLocks noChangeArrowheads="1"/>
          </p:cNvSpPr>
          <p:nvPr/>
        </p:nvSpPr>
        <p:spPr bwMode="auto">
          <a:xfrm>
            <a:off x="7783513" y="4384675"/>
            <a:ext cx="1824037" cy="124777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标准</a:t>
            </a:r>
          </a:p>
          <a:p>
            <a:pPr algn="ctr" eaLnBrk="1" hangingPunct="1">
              <a:lnSpc>
                <a:spcPct val="120000"/>
              </a:lnSpc>
              <a:defRPr/>
            </a:pPr>
            <a:r>
              <a:rPr lang="zh-TW" altLang="en-US" sz="2000">
                <a:cs typeface="+mn-ea"/>
                <a:sym typeface="+mn-lt"/>
              </a:rPr>
              <a:t>专用</a:t>
            </a:r>
          </a:p>
        </p:txBody>
      </p:sp>
      <p:sp>
        <p:nvSpPr>
          <p:cNvPr id="201733" name="Oval 5">
            <a:extLst>
              <a:ext uri="{FF2B5EF4-FFF2-40B4-BE49-F238E27FC236}">
                <a16:creationId xmlns:a16="http://schemas.microsoft.com/office/drawing/2014/main" id="{C8EC66E2-F67C-4132-9F73-162FD8D8D7A4}"/>
              </a:ext>
            </a:extLst>
          </p:cNvPr>
          <p:cNvSpPr>
            <a:spLocks noChangeArrowheads="1"/>
          </p:cNvSpPr>
          <p:nvPr/>
        </p:nvSpPr>
        <p:spPr bwMode="auto">
          <a:xfrm>
            <a:off x="11660188" y="4489450"/>
            <a:ext cx="1824037" cy="1350963"/>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外部机</a:t>
            </a:r>
          </a:p>
          <a:p>
            <a:pPr algn="ctr" eaLnBrk="1" hangingPunct="1">
              <a:lnSpc>
                <a:spcPct val="120000"/>
              </a:lnSpc>
              <a:defRPr/>
            </a:pPr>
            <a:r>
              <a:rPr lang="zh-TW" altLang="en-US" sz="2000">
                <a:cs typeface="+mn-ea"/>
                <a:sym typeface="+mn-lt"/>
              </a:rPr>
              <a:t>构校准</a:t>
            </a:r>
          </a:p>
        </p:txBody>
      </p:sp>
      <p:sp>
        <p:nvSpPr>
          <p:cNvPr id="201734" name="Oval 6">
            <a:extLst>
              <a:ext uri="{FF2B5EF4-FFF2-40B4-BE49-F238E27FC236}">
                <a16:creationId xmlns:a16="http://schemas.microsoft.com/office/drawing/2014/main" id="{E94DFCB2-5D32-42A8-A5B8-540FD9C93366}"/>
              </a:ext>
            </a:extLst>
          </p:cNvPr>
          <p:cNvSpPr>
            <a:spLocks noChangeArrowheads="1"/>
          </p:cNvSpPr>
          <p:nvPr/>
        </p:nvSpPr>
        <p:spPr bwMode="auto">
          <a:xfrm>
            <a:off x="11774488" y="7713663"/>
            <a:ext cx="1824037" cy="1350962"/>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校准范</a:t>
            </a:r>
          </a:p>
          <a:p>
            <a:pPr algn="ctr" eaLnBrk="1" hangingPunct="1">
              <a:lnSpc>
                <a:spcPct val="120000"/>
              </a:lnSpc>
              <a:defRPr/>
            </a:pPr>
            <a:r>
              <a:rPr lang="zh-TW" altLang="en-US" sz="2000">
                <a:cs typeface="+mn-ea"/>
                <a:sym typeface="+mn-lt"/>
              </a:rPr>
              <a:t>围包含</a:t>
            </a:r>
          </a:p>
        </p:txBody>
      </p:sp>
      <p:sp>
        <p:nvSpPr>
          <p:cNvPr id="201735" name="Oval 7">
            <a:extLst>
              <a:ext uri="{FF2B5EF4-FFF2-40B4-BE49-F238E27FC236}">
                <a16:creationId xmlns:a16="http://schemas.microsoft.com/office/drawing/2014/main" id="{689F93ED-6128-4978-99CA-D280CCAF6E3D}"/>
              </a:ext>
            </a:extLst>
          </p:cNvPr>
          <p:cNvSpPr>
            <a:spLocks noChangeArrowheads="1"/>
          </p:cNvSpPr>
          <p:nvPr/>
        </p:nvSpPr>
        <p:spPr bwMode="auto">
          <a:xfrm>
            <a:off x="7442200" y="7816850"/>
            <a:ext cx="1824038" cy="124777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确保</a:t>
            </a:r>
          </a:p>
          <a:p>
            <a:pPr algn="ctr" eaLnBrk="1" hangingPunct="1">
              <a:lnSpc>
                <a:spcPct val="120000"/>
              </a:lnSpc>
              <a:defRPr/>
            </a:pPr>
            <a:r>
              <a:rPr lang="zh-TW" altLang="en-US" sz="2000">
                <a:cs typeface="+mn-ea"/>
                <a:sym typeface="+mn-lt"/>
              </a:rPr>
              <a:t>精度</a:t>
            </a:r>
          </a:p>
        </p:txBody>
      </p:sp>
      <p:sp>
        <p:nvSpPr>
          <p:cNvPr id="201736" name="Oval 8">
            <a:extLst>
              <a:ext uri="{FF2B5EF4-FFF2-40B4-BE49-F238E27FC236}">
                <a16:creationId xmlns:a16="http://schemas.microsoft.com/office/drawing/2014/main" id="{DE8D21BD-B8CB-4CDD-9964-B898CCC0FD71}"/>
              </a:ext>
            </a:extLst>
          </p:cNvPr>
          <p:cNvSpPr>
            <a:spLocks noChangeArrowheads="1"/>
          </p:cNvSpPr>
          <p:nvPr/>
        </p:nvSpPr>
        <p:spPr bwMode="auto">
          <a:xfrm>
            <a:off x="3338513" y="4905375"/>
            <a:ext cx="1824037" cy="1350963"/>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放置于</a:t>
            </a:r>
          </a:p>
          <a:p>
            <a:pPr algn="ctr" eaLnBrk="1" hangingPunct="1">
              <a:lnSpc>
                <a:spcPct val="120000"/>
              </a:lnSpc>
              <a:defRPr/>
            </a:pPr>
            <a:r>
              <a:rPr lang="zh-TW" altLang="en-US" sz="2000">
                <a:cs typeface="+mn-ea"/>
                <a:sym typeface="+mn-lt"/>
              </a:rPr>
              <a:t>计量室</a:t>
            </a:r>
          </a:p>
        </p:txBody>
      </p:sp>
      <p:sp>
        <p:nvSpPr>
          <p:cNvPr id="201737" name="Oval 9">
            <a:extLst>
              <a:ext uri="{FF2B5EF4-FFF2-40B4-BE49-F238E27FC236}">
                <a16:creationId xmlns:a16="http://schemas.microsoft.com/office/drawing/2014/main" id="{8DC8388F-E207-4D59-8F97-7F4FBDB00B78}"/>
              </a:ext>
            </a:extLst>
          </p:cNvPr>
          <p:cNvSpPr>
            <a:spLocks noChangeArrowheads="1"/>
          </p:cNvSpPr>
          <p:nvPr/>
        </p:nvSpPr>
        <p:spPr bwMode="auto">
          <a:xfrm>
            <a:off x="3338513" y="7608888"/>
            <a:ext cx="1824037" cy="1455737"/>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校准项</a:t>
            </a:r>
          </a:p>
          <a:p>
            <a:pPr algn="ctr" eaLnBrk="1" hangingPunct="1">
              <a:lnSpc>
                <a:spcPct val="120000"/>
              </a:lnSpc>
              <a:defRPr/>
            </a:pPr>
            <a:r>
              <a:rPr lang="zh-TW" altLang="en-US" sz="2000">
                <a:cs typeface="+mn-ea"/>
                <a:sym typeface="+mn-lt"/>
              </a:rPr>
              <a:t>目适用</a:t>
            </a:r>
          </a:p>
        </p:txBody>
      </p:sp>
      <p:sp>
        <p:nvSpPr>
          <p:cNvPr id="201738" name="Line 10">
            <a:extLst>
              <a:ext uri="{FF2B5EF4-FFF2-40B4-BE49-F238E27FC236}">
                <a16:creationId xmlns:a16="http://schemas.microsoft.com/office/drawing/2014/main" id="{C3E735D7-DAF1-4AC9-8092-C4204CE6000F}"/>
              </a:ext>
            </a:extLst>
          </p:cNvPr>
          <p:cNvSpPr>
            <a:spLocks noChangeShapeType="1"/>
          </p:cNvSpPr>
          <p:nvPr/>
        </p:nvSpPr>
        <p:spPr bwMode="auto">
          <a:xfrm>
            <a:off x="5162550" y="5840413"/>
            <a:ext cx="2279650" cy="52070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01739" name="Line 11">
            <a:extLst>
              <a:ext uri="{FF2B5EF4-FFF2-40B4-BE49-F238E27FC236}">
                <a16:creationId xmlns:a16="http://schemas.microsoft.com/office/drawing/2014/main" id="{B6BF0AE6-5A70-4272-8400-1500C5DDE35E}"/>
              </a:ext>
            </a:extLst>
          </p:cNvPr>
          <p:cNvSpPr>
            <a:spLocks noChangeShapeType="1"/>
          </p:cNvSpPr>
          <p:nvPr/>
        </p:nvSpPr>
        <p:spPr bwMode="auto">
          <a:xfrm flipV="1">
            <a:off x="5162550" y="7297738"/>
            <a:ext cx="2279650" cy="935037"/>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01740" name="Line 12">
            <a:extLst>
              <a:ext uri="{FF2B5EF4-FFF2-40B4-BE49-F238E27FC236}">
                <a16:creationId xmlns:a16="http://schemas.microsoft.com/office/drawing/2014/main" id="{09439A9C-0C9F-4C1A-8EFA-C0862C53FF09}"/>
              </a:ext>
            </a:extLst>
          </p:cNvPr>
          <p:cNvSpPr>
            <a:spLocks noChangeShapeType="1"/>
          </p:cNvSpPr>
          <p:nvPr/>
        </p:nvSpPr>
        <p:spPr bwMode="auto">
          <a:xfrm flipH="1" flipV="1">
            <a:off x="9266238" y="7297738"/>
            <a:ext cx="2508250" cy="1039812"/>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01741" name="Line 13">
            <a:extLst>
              <a:ext uri="{FF2B5EF4-FFF2-40B4-BE49-F238E27FC236}">
                <a16:creationId xmlns:a16="http://schemas.microsoft.com/office/drawing/2014/main" id="{355FD4E6-CEC4-4AC5-A78F-62E40A0791F9}"/>
              </a:ext>
            </a:extLst>
          </p:cNvPr>
          <p:cNvSpPr>
            <a:spLocks noChangeShapeType="1"/>
          </p:cNvSpPr>
          <p:nvPr/>
        </p:nvSpPr>
        <p:spPr bwMode="auto">
          <a:xfrm flipH="1">
            <a:off x="9607550" y="5424488"/>
            <a:ext cx="2052638" cy="623887"/>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01742" name="Line 14">
            <a:extLst>
              <a:ext uri="{FF2B5EF4-FFF2-40B4-BE49-F238E27FC236}">
                <a16:creationId xmlns:a16="http://schemas.microsoft.com/office/drawing/2014/main" id="{2DB00632-0ACF-4591-A1AA-BA3554FC62FF}"/>
              </a:ext>
            </a:extLst>
          </p:cNvPr>
          <p:cNvSpPr>
            <a:spLocks noChangeShapeType="1"/>
          </p:cNvSpPr>
          <p:nvPr/>
        </p:nvSpPr>
        <p:spPr bwMode="auto">
          <a:xfrm>
            <a:off x="8696325" y="5632450"/>
            <a:ext cx="0" cy="312738"/>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01743" name="Line 15">
            <a:extLst>
              <a:ext uri="{FF2B5EF4-FFF2-40B4-BE49-F238E27FC236}">
                <a16:creationId xmlns:a16="http://schemas.microsoft.com/office/drawing/2014/main" id="{C2F2C0B3-3EDF-4A1F-A3B4-E0BC1EDA0DFF}"/>
              </a:ext>
            </a:extLst>
          </p:cNvPr>
          <p:cNvSpPr>
            <a:spLocks noChangeShapeType="1"/>
          </p:cNvSpPr>
          <p:nvPr/>
        </p:nvSpPr>
        <p:spPr bwMode="auto">
          <a:xfrm flipV="1">
            <a:off x="8353425" y="7297738"/>
            <a:ext cx="0" cy="519112"/>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 name="文本框 15">
            <a:extLst>
              <a:ext uri="{FF2B5EF4-FFF2-40B4-BE49-F238E27FC236}">
                <a16:creationId xmlns:a16="http://schemas.microsoft.com/office/drawing/2014/main" id="{17A39BD0-B51D-4D3F-A34F-CE8FD0E50E2B}"/>
              </a:ext>
            </a:extLst>
          </p:cNvPr>
          <p:cNvSpPr txBox="1"/>
          <p:nvPr/>
        </p:nvSpPr>
        <p:spPr>
          <a:xfrm>
            <a:off x="4078319" y="31076"/>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管好计算标准</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6"/>
                                        </p:tgtEl>
                                        <p:attrNameLst>
                                          <p:attrName>style.visibility</p:attrName>
                                        </p:attrNameLst>
                                      </p:cBhvr>
                                      <p:to>
                                        <p:strVal val="visible"/>
                                      </p:to>
                                    </p:set>
                                    <p:anim calcmode="lin" valueType="num">
                                      <p:cBhvr>
                                        <p:cTn id="7" dur="500" fill="hold"/>
                                        <p:tgtEl>
                                          <p:spTgt spid="16"/>
                                        </p:tgtEl>
                                        <p:attrNameLst>
                                          <p:attrName>ppt_w</p:attrName>
                                        </p:attrNameLst>
                                      </p:cBhvr>
                                      <p:tavLst>
                                        <p:tav tm="0">
                                          <p:val>
                                            <p:fltVal val="0"/>
                                          </p:val>
                                        </p:tav>
                                        <p:tav tm="100000">
                                          <p:val>
                                            <p:strVal val="#ppt_w"/>
                                          </p:val>
                                        </p:tav>
                                      </p:tavLst>
                                    </p:anim>
                                    <p:anim calcmode="lin" valueType="num">
                                      <p:cBhvr>
                                        <p:cTn id="8" dur="500" fill="hold"/>
                                        <p:tgtEl>
                                          <p:spTgt spid="1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4" name="Text Box 2">
            <a:extLst>
              <a:ext uri="{FF2B5EF4-FFF2-40B4-BE49-F238E27FC236}">
                <a16:creationId xmlns:a16="http://schemas.microsoft.com/office/drawing/2014/main" id="{876265A1-1A5D-4CB8-83C1-75684012E612}"/>
              </a:ext>
            </a:extLst>
          </p:cNvPr>
          <p:cNvSpPr txBox="1">
            <a:spLocks noChangeArrowheads="1"/>
          </p:cNvSpPr>
          <p:nvPr/>
        </p:nvSpPr>
        <p:spPr bwMode="auto">
          <a:xfrm>
            <a:off x="1178730" y="804817"/>
            <a:ext cx="13681075" cy="40931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1800" b="1" dirty="0">
                <a:latin typeface="+mn-lt"/>
                <a:ea typeface="+mn-ea"/>
                <a:cs typeface="+mn-ea"/>
                <a:sym typeface="+mn-lt"/>
              </a:rPr>
              <a:t>3.4 </a:t>
            </a:r>
            <a:r>
              <a:rPr lang="zh-TW" altLang="en-US" sz="1800" b="1" dirty="0">
                <a:latin typeface="+mn-lt"/>
                <a:ea typeface="+mn-ea"/>
                <a:cs typeface="+mn-ea"/>
                <a:sym typeface="+mn-lt"/>
              </a:rPr>
              <a:t>分级别实施校准</a:t>
            </a:r>
          </a:p>
          <a:p>
            <a:pPr eaLnBrk="1" hangingPunct="1">
              <a:lnSpc>
                <a:spcPct val="120000"/>
              </a:lnSpc>
              <a:defRPr/>
            </a:pPr>
            <a:r>
              <a:rPr lang="zh-TW" altLang="en-US" sz="1800" dirty="0">
                <a:latin typeface="+mn-lt"/>
                <a:ea typeface="+mn-ea"/>
                <a:cs typeface="+mn-ea"/>
                <a:sym typeface="+mn-lt"/>
              </a:rPr>
              <a:t>   公司内使用的仪器很多</a:t>
            </a:r>
            <a:r>
              <a:rPr lang="en-US" altLang="zh-TW" sz="1800" dirty="0">
                <a:latin typeface="+mn-lt"/>
                <a:ea typeface="+mn-ea"/>
                <a:cs typeface="+mn-ea"/>
                <a:sym typeface="+mn-lt"/>
              </a:rPr>
              <a:t>,</a:t>
            </a:r>
            <a:r>
              <a:rPr lang="zh-TW" altLang="en-US" sz="1800" dirty="0">
                <a:latin typeface="+mn-lt"/>
                <a:ea typeface="+mn-ea"/>
                <a:cs typeface="+mn-ea"/>
                <a:sym typeface="+mn-lt"/>
              </a:rPr>
              <a:t>根据其性质</a:t>
            </a:r>
            <a:r>
              <a:rPr lang="en-US" altLang="zh-TW" sz="1800" dirty="0">
                <a:latin typeface="+mn-lt"/>
                <a:ea typeface="+mn-ea"/>
                <a:cs typeface="+mn-ea"/>
                <a:sym typeface="+mn-lt"/>
              </a:rPr>
              <a:t>,</a:t>
            </a:r>
            <a:r>
              <a:rPr lang="zh-TW" altLang="en-US" sz="1800" dirty="0">
                <a:latin typeface="+mn-lt"/>
                <a:ea typeface="+mn-ea"/>
                <a:cs typeface="+mn-ea"/>
                <a:sym typeface="+mn-lt"/>
              </a:rPr>
              <a:t>使用频度</a:t>
            </a:r>
            <a:r>
              <a:rPr lang="en-US" altLang="zh-TW" sz="1800" dirty="0">
                <a:latin typeface="+mn-lt"/>
                <a:ea typeface="+mn-ea"/>
                <a:cs typeface="+mn-ea"/>
                <a:sym typeface="+mn-lt"/>
              </a:rPr>
              <a:t>,</a:t>
            </a:r>
            <a:r>
              <a:rPr lang="zh-TW" altLang="en-US" sz="1800" dirty="0">
                <a:latin typeface="+mn-lt"/>
                <a:ea typeface="+mn-ea"/>
                <a:cs typeface="+mn-ea"/>
                <a:sym typeface="+mn-lt"/>
              </a:rPr>
              <a:t>使用要求等可以施以不同级别的校准</a:t>
            </a:r>
            <a:r>
              <a:rPr lang="en-US" altLang="zh-TW" sz="1800" dirty="0">
                <a:latin typeface="+mn-lt"/>
                <a:ea typeface="+mn-ea"/>
                <a:cs typeface="+mn-ea"/>
                <a:sym typeface="+mn-lt"/>
              </a:rPr>
              <a:t>,</a:t>
            </a:r>
            <a:r>
              <a:rPr lang="zh-TW" altLang="en-US" sz="1800" dirty="0">
                <a:latin typeface="+mn-lt"/>
                <a:ea typeface="+mn-ea"/>
                <a:cs typeface="+mn-ea"/>
                <a:sym typeface="+mn-lt"/>
              </a:rPr>
              <a:t>以迖到既经济又有效的目的</a:t>
            </a:r>
            <a:r>
              <a:rPr lang="en-US" altLang="zh-TW" sz="1800" dirty="0">
                <a:latin typeface="+mn-lt"/>
                <a:ea typeface="+mn-ea"/>
                <a:cs typeface="+mn-ea"/>
                <a:sym typeface="+mn-lt"/>
              </a:rPr>
              <a:t>.</a:t>
            </a:r>
            <a:r>
              <a:rPr lang="zh-TW" altLang="en-US" sz="1800" dirty="0">
                <a:latin typeface="+mn-lt"/>
                <a:ea typeface="+mn-ea"/>
                <a:cs typeface="+mn-ea"/>
                <a:sym typeface="+mn-lt"/>
              </a:rPr>
              <a:t>校准级别通常是按以下的方式来划分</a:t>
            </a:r>
            <a:r>
              <a:rPr lang="en-US" altLang="zh-TW" sz="18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1800" dirty="0">
                <a:latin typeface="+mn-lt"/>
                <a:ea typeface="+mn-ea"/>
                <a:cs typeface="+mn-ea"/>
                <a:sym typeface="+mn-lt"/>
              </a:rPr>
              <a:t>外部机构校准</a:t>
            </a:r>
            <a:r>
              <a:rPr lang="en-US" altLang="zh-TW" sz="18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1800" dirty="0">
                <a:latin typeface="+mn-lt"/>
                <a:ea typeface="+mn-ea"/>
                <a:cs typeface="+mn-ea"/>
                <a:sym typeface="+mn-lt"/>
              </a:rPr>
              <a:t>内部一级校准</a:t>
            </a:r>
            <a:r>
              <a:rPr lang="en-US" altLang="zh-TW" sz="18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1800" dirty="0">
                <a:latin typeface="+mn-lt"/>
                <a:ea typeface="+mn-ea"/>
                <a:cs typeface="+mn-ea"/>
                <a:sym typeface="+mn-lt"/>
              </a:rPr>
              <a:t>内部二级校准</a:t>
            </a:r>
            <a:r>
              <a:rPr lang="en-US" altLang="zh-TW" sz="18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1800" dirty="0">
                <a:latin typeface="+mn-lt"/>
                <a:ea typeface="+mn-ea"/>
                <a:cs typeface="+mn-ea"/>
                <a:sym typeface="+mn-lt"/>
              </a:rPr>
              <a:t>内部基准校准</a:t>
            </a:r>
            <a:r>
              <a:rPr lang="en-US" altLang="zh-TW" sz="1800" dirty="0">
                <a:latin typeface="+mn-lt"/>
                <a:ea typeface="+mn-ea"/>
                <a:cs typeface="+mn-ea"/>
                <a:sym typeface="+mn-lt"/>
              </a:rPr>
              <a:t>.</a:t>
            </a:r>
            <a:endParaRPr lang="en-US" altLang="zh-TW" sz="18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1800" b="1" dirty="0">
                <a:latin typeface="+mn-lt"/>
                <a:ea typeface="+mn-ea"/>
                <a:cs typeface="+mn-ea"/>
                <a:sym typeface="+mn-lt"/>
              </a:rPr>
              <a:t>3.4.1 </a:t>
            </a:r>
            <a:r>
              <a:rPr lang="zh-TW" altLang="en-US" sz="1800" b="1" dirty="0">
                <a:latin typeface="+mn-lt"/>
                <a:ea typeface="+mn-ea"/>
                <a:cs typeface="+mn-ea"/>
                <a:sym typeface="+mn-lt"/>
              </a:rPr>
              <a:t>外部机构校准</a:t>
            </a:r>
          </a:p>
          <a:p>
            <a:pPr eaLnBrk="1" hangingPunct="1">
              <a:lnSpc>
                <a:spcPct val="120000"/>
              </a:lnSpc>
              <a:buFont typeface="Wingdings" panose="05000000000000000000" pitchFamily="2" charset="2"/>
              <a:buNone/>
              <a:defRPr/>
            </a:pPr>
            <a:r>
              <a:rPr lang="en-US" altLang="zh-TW" sz="1800" b="1" dirty="0">
                <a:latin typeface="+mn-lt"/>
                <a:ea typeface="+mn-ea"/>
                <a:cs typeface="+mn-ea"/>
                <a:sym typeface="+mn-lt"/>
              </a:rPr>
              <a:t>1 ) </a:t>
            </a:r>
            <a:r>
              <a:rPr lang="zh-TW" altLang="en-US" sz="1800" b="1" dirty="0">
                <a:latin typeface="+mn-lt"/>
                <a:ea typeface="+mn-ea"/>
                <a:cs typeface="+mn-ea"/>
                <a:sym typeface="+mn-lt"/>
              </a:rPr>
              <a:t>校准的仪器类别包括</a:t>
            </a:r>
            <a:r>
              <a:rPr lang="en-US" altLang="zh-TW" sz="18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1800" dirty="0">
                <a:latin typeface="+mn-lt"/>
                <a:ea typeface="+mn-ea"/>
                <a:cs typeface="+mn-ea"/>
                <a:sym typeface="+mn-lt"/>
              </a:rPr>
              <a:t>用于内部校准的标准仪器</a:t>
            </a:r>
            <a:r>
              <a:rPr lang="en-US" altLang="zh-TW" sz="18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1800" dirty="0">
                <a:latin typeface="+mn-lt"/>
                <a:ea typeface="+mn-ea"/>
                <a:cs typeface="+mn-ea"/>
                <a:sym typeface="+mn-lt"/>
              </a:rPr>
              <a:t>内部不能实施校准的仪器设施</a:t>
            </a:r>
            <a:r>
              <a:rPr lang="en-US" altLang="zh-TW" sz="1800" dirty="0">
                <a:latin typeface="+mn-lt"/>
                <a:ea typeface="+mn-ea"/>
                <a:cs typeface="+mn-ea"/>
                <a:sym typeface="+mn-lt"/>
              </a:rPr>
              <a:t>;</a:t>
            </a:r>
          </a:p>
          <a:p>
            <a:pPr eaLnBrk="1" hangingPunct="1">
              <a:lnSpc>
                <a:spcPct val="120000"/>
              </a:lnSpc>
              <a:buFont typeface="Wingdings" panose="05000000000000000000" pitchFamily="2" charset="2"/>
              <a:buChar char="§"/>
              <a:defRPr/>
            </a:pPr>
            <a:r>
              <a:rPr lang="en-US" altLang="zh-TW" sz="1800" dirty="0">
                <a:latin typeface="+mn-lt"/>
                <a:ea typeface="+mn-ea"/>
                <a:cs typeface="+mn-ea"/>
                <a:sym typeface="+mn-lt"/>
              </a:rPr>
              <a:t>QA</a:t>
            </a:r>
            <a:r>
              <a:rPr lang="zh-TW" altLang="en-US" sz="1800" dirty="0">
                <a:latin typeface="+mn-lt"/>
                <a:ea typeface="+mn-ea"/>
                <a:cs typeface="+mn-ea"/>
                <a:sym typeface="+mn-lt"/>
              </a:rPr>
              <a:t>实施质量稽核用的重要的仪器设施</a:t>
            </a:r>
            <a:r>
              <a:rPr lang="en-US" altLang="zh-TW" sz="1800" dirty="0">
                <a:latin typeface="+mn-lt"/>
                <a:ea typeface="+mn-ea"/>
                <a:cs typeface="+mn-ea"/>
                <a:sym typeface="+mn-lt"/>
              </a:rPr>
              <a:t>.</a:t>
            </a:r>
          </a:p>
        </p:txBody>
      </p:sp>
      <p:sp>
        <p:nvSpPr>
          <p:cNvPr id="3" name="文本框 2">
            <a:extLst>
              <a:ext uri="{FF2B5EF4-FFF2-40B4-BE49-F238E27FC236}">
                <a16:creationId xmlns:a16="http://schemas.microsoft.com/office/drawing/2014/main" id="{EE687032-C881-443B-B92D-65C25B9E6D3A}"/>
              </a:ext>
            </a:extLst>
          </p:cNvPr>
          <p:cNvSpPr txBox="1"/>
          <p:nvPr/>
        </p:nvSpPr>
        <p:spPr>
          <a:xfrm>
            <a:off x="4078319" y="31076"/>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管好计算标准</a:t>
            </a:r>
          </a:p>
        </p:txBody>
      </p:sp>
      <p:sp>
        <p:nvSpPr>
          <p:cNvPr id="4" name="Text Box 2">
            <a:extLst>
              <a:ext uri="{FF2B5EF4-FFF2-40B4-BE49-F238E27FC236}">
                <a16:creationId xmlns:a16="http://schemas.microsoft.com/office/drawing/2014/main" id="{F1FE740E-CD61-4A4F-A9F6-8B9087C013F9}"/>
              </a:ext>
            </a:extLst>
          </p:cNvPr>
          <p:cNvSpPr txBox="1">
            <a:spLocks noChangeArrowheads="1"/>
          </p:cNvSpPr>
          <p:nvPr/>
        </p:nvSpPr>
        <p:spPr bwMode="auto">
          <a:xfrm>
            <a:off x="1196535" y="5184800"/>
            <a:ext cx="13681075" cy="37607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1800" b="1" dirty="0">
                <a:latin typeface="+mn-lt"/>
                <a:ea typeface="+mn-ea"/>
                <a:cs typeface="+mn-ea"/>
                <a:sym typeface="+mn-lt"/>
              </a:rPr>
              <a:t>2) </a:t>
            </a:r>
            <a:r>
              <a:rPr lang="zh-TW" altLang="en-US" sz="1800" b="1" dirty="0">
                <a:latin typeface="+mn-lt"/>
                <a:ea typeface="+mn-ea"/>
                <a:cs typeface="+mn-ea"/>
                <a:sym typeface="+mn-lt"/>
              </a:rPr>
              <a:t>选择的校准机构</a:t>
            </a:r>
            <a:r>
              <a:rPr lang="en-US" altLang="zh-TW" sz="1800" b="1" dirty="0">
                <a:latin typeface="+mn-lt"/>
                <a:ea typeface="+mn-ea"/>
                <a:cs typeface="+mn-ea"/>
                <a:sym typeface="+mn-lt"/>
              </a:rPr>
              <a:t>.</a:t>
            </a:r>
          </a:p>
          <a:p>
            <a:pPr eaLnBrk="1" hangingPunct="1">
              <a:lnSpc>
                <a:spcPct val="120000"/>
              </a:lnSpc>
              <a:defRPr/>
            </a:pPr>
            <a:r>
              <a:rPr lang="en-US" altLang="zh-TW" sz="1800" dirty="0">
                <a:latin typeface="+mn-lt"/>
                <a:ea typeface="+mn-ea"/>
                <a:cs typeface="+mn-ea"/>
                <a:sym typeface="+mn-lt"/>
              </a:rPr>
              <a:t>   </a:t>
            </a:r>
            <a:r>
              <a:rPr lang="zh-TW" altLang="en-US" sz="1800" dirty="0">
                <a:latin typeface="+mn-lt"/>
                <a:ea typeface="+mn-ea"/>
                <a:cs typeface="+mn-ea"/>
                <a:sym typeface="+mn-lt"/>
              </a:rPr>
              <a:t>国家级别的检测机构</a:t>
            </a:r>
            <a:r>
              <a:rPr lang="en-US" altLang="zh-TW" sz="1800" dirty="0">
                <a:latin typeface="+mn-lt"/>
                <a:ea typeface="+mn-ea"/>
                <a:cs typeface="+mn-ea"/>
                <a:sym typeface="+mn-lt"/>
              </a:rPr>
              <a:t>,</a:t>
            </a:r>
            <a:r>
              <a:rPr lang="zh-TW" altLang="en-US" sz="1800" dirty="0">
                <a:latin typeface="+mn-lt"/>
                <a:ea typeface="+mn-ea"/>
                <a:cs typeface="+mn-ea"/>
                <a:sym typeface="+mn-lt"/>
              </a:rPr>
              <a:t>如</a:t>
            </a:r>
            <a:r>
              <a:rPr lang="en-US" altLang="zh-TW" sz="1800" dirty="0">
                <a:latin typeface="+mn-lt"/>
                <a:ea typeface="+mn-ea"/>
                <a:cs typeface="+mn-ea"/>
                <a:sym typeface="+mn-lt"/>
              </a:rPr>
              <a:t>:</a:t>
            </a:r>
            <a:r>
              <a:rPr lang="zh-TW" altLang="en-US" sz="1800" dirty="0">
                <a:latin typeface="+mn-lt"/>
                <a:ea typeface="+mn-ea"/>
                <a:cs typeface="+mn-ea"/>
                <a:sym typeface="+mn-lt"/>
              </a:rPr>
              <a:t>赛宝计量检测中心</a:t>
            </a:r>
            <a:r>
              <a:rPr lang="en-US" altLang="zh-TW" sz="1800" dirty="0">
                <a:latin typeface="+mn-lt"/>
                <a:ea typeface="+mn-ea"/>
                <a:cs typeface="+mn-ea"/>
                <a:sym typeface="+mn-lt"/>
              </a:rPr>
              <a:t>,</a:t>
            </a:r>
            <a:r>
              <a:rPr lang="zh-TW" altLang="en-US" sz="1800" dirty="0">
                <a:latin typeface="+mn-lt"/>
                <a:ea typeface="+mn-ea"/>
                <a:cs typeface="+mn-ea"/>
                <a:sym typeface="+mn-lt"/>
              </a:rPr>
              <a:t>她是中国电子产品可靠性与环境试验研究所</a:t>
            </a:r>
            <a:r>
              <a:rPr lang="en-US" altLang="zh-TW" sz="1800" dirty="0">
                <a:latin typeface="+mn-lt"/>
                <a:ea typeface="+mn-ea"/>
                <a:cs typeface="+mn-ea"/>
                <a:sym typeface="+mn-lt"/>
              </a:rPr>
              <a:t>(</a:t>
            </a:r>
            <a:r>
              <a:rPr lang="zh-TW" altLang="en-US" sz="1800" dirty="0">
                <a:latin typeface="+mn-lt"/>
                <a:ea typeface="+mn-ea"/>
                <a:cs typeface="+mn-ea"/>
                <a:sym typeface="+mn-lt"/>
              </a:rPr>
              <a:t>即信息产业部电子第五研究所</a:t>
            </a:r>
            <a:r>
              <a:rPr lang="en-US" altLang="zh-TW" sz="1800" dirty="0">
                <a:latin typeface="+mn-lt"/>
                <a:ea typeface="+mn-ea"/>
                <a:cs typeface="+mn-ea"/>
                <a:sym typeface="+mn-lt"/>
              </a:rPr>
              <a:t>)</a:t>
            </a:r>
            <a:r>
              <a:rPr lang="zh-TW" altLang="en-US" sz="1800" dirty="0">
                <a:latin typeface="+mn-lt"/>
                <a:ea typeface="+mn-ea"/>
                <a:cs typeface="+mn-ea"/>
                <a:sym typeface="+mn-lt"/>
              </a:rPr>
              <a:t>的直属机构</a:t>
            </a:r>
            <a:r>
              <a:rPr lang="en-US" altLang="zh-TW" sz="1800" dirty="0">
                <a:latin typeface="+mn-lt"/>
                <a:ea typeface="+mn-ea"/>
                <a:cs typeface="+mn-ea"/>
                <a:sym typeface="+mn-lt"/>
              </a:rPr>
              <a:t>.</a:t>
            </a:r>
          </a:p>
          <a:p>
            <a:pPr eaLnBrk="1" hangingPunct="1">
              <a:lnSpc>
                <a:spcPct val="120000"/>
              </a:lnSpc>
              <a:defRPr/>
            </a:pPr>
            <a:r>
              <a:rPr lang="en-US" altLang="zh-TW" sz="1800" dirty="0">
                <a:latin typeface="+mn-lt"/>
                <a:ea typeface="+mn-ea"/>
                <a:cs typeface="+mn-ea"/>
                <a:sym typeface="+mn-lt"/>
              </a:rPr>
              <a:t>3 ) </a:t>
            </a:r>
            <a:r>
              <a:rPr lang="zh-TW" altLang="en-US" sz="1800" dirty="0">
                <a:latin typeface="+mn-lt"/>
                <a:ea typeface="+mn-ea"/>
                <a:cs typeface="+mn-ea"/>
                <a:sym typeface="+mn-lt"/>
              </a:rPr>
              <a:t>校准的周期一般是一年</a:t>
            </a:r>
            <a:r>
              <a:rPr lang="en-US" altLang="zh-TW" sz="1800" dirty="0">
                <a:latin typeface="+mn-lt"/>
                <a:ea typeface="+mn-ea"/>
                <a:cs typeface="+mn-ea"/>
                <a:sym typeface="+mn-lt"/>
              </a:rPr>
              <a:t>.</a:t>
            </a:r>
          </a:p>
          <a:p>
            <a:pPr eaLnBrk="1" hangingPunct="1">
              <a:lnSpc>
                <a:spcPct val="120000"/>
              </a:lnSpc>
              <a:defRPr/>
            </a:pPr>
            <a:r>
              <a:rPr lang="en-US" altLang="zh-TW" sz="1800" dirty="0">
                <a:latin typeface="+mn-lt"/>
                <a:ea typeface="+mn-ea"/>
                <a:cs typeface="+mn-ea"/>
                <a:sym typeface="+mn-lt"/>
              </a:rPr>
              <a:t>4 ) </a:t>
            </a:r>
            <a:r>
              <a:rPr lang="zh-TW" altLang="en-US" sz="1800" dirty="0">
                <a:latin typeface="+mn-lt"/>
                <a:ea typeface="+mn-ea"/>
                <a:cs typeface="+mn-ea"/>
                <a:sym typeface="+mn-lt"/>
              </a:rPr>
              <a:t>校准方式一般包括如下两方面</a:t>
            </a:r>
            <a:r>
              <a:rPr lang="en-US" altLang="zh-TW" sz="18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1800" dirty="0">
                <a:latin typeface="+mn-lt"/>
                <a:ea typeface="+mn-ea"/>
                <a:cs typeface="+mn-ea"/>
                <a:sym typeface="+mn-lt"/>
              </a:rPr>
              <a:t>把需要校准的仪器送校准机构校准</a:t>
            </a:r>
            <a:r>
              <a:rPr lang="en-US" altLang="zh-TW" sz="1800" dirty="0">
                <a:latin typeface="+mn-lt"/>
                <a:ea typeface="+mn-ea"/>
                <a:cs typeface="+mn-ea"/>
                <a:sym typeface="+mn-lt"/>
              </a:rPr>
              <a:t>,</a:t>
            </a:r>
            <a:r>
              <a:rPr lang="zh-TW" altLang="en-US" sz="1800" dirty="0">
                <a:latin typeface="+mn-lt"/>
                <a:ea typeface="+mn-ea"/>
                <a:cs typeface="+mn-ea"/>
                <a:sym typeface="+mn-lt"/>
              </a:rPr>
              <a:t>完成后连同校准证书一起拿回来</a:t>
            </a:r>
            <a:r>
              <a:rPr lang="en-US" altLang="zh-TW" sz="18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1800" dirty="0">
                <a:latin typeface="+mn-lt"/>
                <a:ea typeface="+mn-ea"/>
                <a:cs typeface="+mn-ea"/>
                <a:sym typeface="+mn-lt"/>
              </a:rPr>
              <a:t>请校准机构的人员来公司现场实施校准</a:t>
            </a:r>
            <a:r>
              <a:rPr lang="en-US" altLang="zh-TW" sz="1800" dirty="0">
                <a:latin typeface="+mn-lt"/>
                <a:ea typeface="+mn-ea"/>
                <a:cs typeface="+mn-ea"/>
                <a:sym typeface="+mn-lt"/>
              </a:rPr>
              <a:t>.</a:t>
            </a:r>
            <a:endParaRPr lang="en-US" altLang="zh-TW" sz="18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1800" b="1" dirty="0">
                <a:latin typeface="+mn-lt"/>
                <a:ea typeface="+mn-ea"/>
                <a:cs typeface="+mn-ea"/>
                <a:sym typeface="+mn-lt"/>
              </a:rPr>
              <a:t>3.4.2</a:t>
            </a:r>
            <a:r>
              <a:rPr lang="zh-TW" altLang="en-US" sz="1800" b="1" dirty="0">
                <a:latin typeface="+mn-lt"/>
                <a:ea typeface="+mn-ea"/>
                <a:cs typeface="+mn-ea"/>
                <a:sym typeface="+mn-lt"/>
              </a:rPr>
              <a:t>内部一级校准</a:t>
            </a:r>
          </a:p>
          <a:p>
            <a:pPr eaLnBrk="1" hangingPunct="1">
              <a:lnSpc>
                <a:spcPct val="120000"/>
              </a:lnSpc>
              <a:buFont typeface="Wingdings" panose="05000000000000000000" pitchFamily="2" charset="2"/>
              <a:buNone/>
              <a:defRPr/>
            </a:pPr>
            <a:r>
              <a:rPr lang="en-US" altLang="zh-TW" sz="1800" b="1" dirty="0">
                <a:latin typeface="+mn-lt"/>
                <a:ea typeface="+mn-ea"/>
                <a:cs typeface="+mn-ea"/>
                <a:sym typeface="+mn-lt"/>
              </a:rPr>
              <a:t>1 ) </a:t>
            </a:r>
            <a:r>
              <a:rPr lang="zh-TW" altLang="en-US" sz="1800" b="1" dirty="0">
                <a:latin typeface="+mn-lt"/>
                <a:ea typeface="+mn-ea"/>
                <a:cs typeface="+mn-ea"/>
                <a:sym typeface="+mn-lt"/>
              </a:rPr>
              <a:t>校准的仪器类别包括</a:t>
            </a:r>
            <a:r>
              <a:rPr lang="en-US" altLang="zh-TW" sz="18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1800" dirty="0">
                <a:latin typeface="+mn-lt"/>
                <a:ea typeface="+mn-ea"/>
                <a:cs typeface="+mn-ea"/>
                <a:sym typeface="+mn-lt"/>
              </a:rPr>
              <a:t>生产中使用频繁的仪器</a:t>
            </a:r>
            <a:r>
              <a:rPr lang="en-US" altLang="zh-TW" sz="18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1800" dirty="0">
                <a:latin typeface="+mn-lt"/>
                <a:ea typeface="+mn-ea"/>
                <a:cs typeface="+mn-ea"/>
                <a:sym typeface="+mn-lt"/>
              </a:rPr>
              <a:t>测量的参数比较重要</a:t>
            </a:r>
            <a:r>
              <a:rPr lang="en-US" altLang="zh-TW" sz="1800" dirty="0">
                <a:latin typeface="+mn-lt"/>
                <a:ea typeface="+mn-ea"/>
                <a:cs typeface="+mn-ea"/>
                <a:sym typeface="+mn-lt"/>
              </a:rPr>
              <a:t>(</a:t>
            </a:r>
            <a:r>
              <a:rPr lang="zh-TW" altLang="en-US" sz="1800" dirty="0">
                <a:latin typeface="+mn-lt"/>
                <a:ea typeface="+mn-ea"/>
                <a:cs typeface="+mn-ea"/>
                <a:sym typeface="+mn-lt"/>
              </a:rPr>
              <a:t>如属于特别特性项目</a:t>
            </a:r>
            <a:r>
              <a:rPr lang="en-US" altLang="zh-TW" sz="1800" dirty="0">
                <a:latin typeface="+mn-lt"/>
                <a:ea typeface="+mn-ea"/>
                <a:cs typeface="+mn-ea"/>
                <a:sym typeface="+mn-lt"/>
              </a:rPr>
              <a:t>)</a:t>
            </a:r>
            <a:r>
              <a:rPr lang="zh-TW" altLang="en-US" sz="1800" dirty="0">
                <a:latin typeface="+mn-lt"/>
                <a:ea typeface="+mn-ea"/>
                <a:cs typeface="+mn-ea"/>
                <a:sym typeface="+mn-lt"/>
              </a:rPr>
              <a:t>的仪器设施</a:t>
            </a:r>
            <a:r>
              <a:rPr lang="en-US" altLang="zh-TW" sz="1800" dirty="0">
                <a:latin typeface="+mn-lt"/>
                <a:ea typeface="+mn-ea"/>
                <a:cs typeface="+mn-ea"/>
                <a:sym typeface="+mn-lt"/>
              </a:rPr>
              <a:t>;</a:t>
            </a:r>
          </a:p>
          <a:p>
            <a:pPr eaLnBrk="1" hangingPunct="1">
              <a:lnSpc>
                <a:spcPct val="120000"/>
              </a:lnSpc>
              <a:buFont typeface="Wingdings" panose="05000000000000000000" pitchFamily="2" charset="2"/>
              <a:buChar char="§"/>
              <a:defRPr/>
            </a:pPr>
            <a:r>
              <a:rPr lang="en-US" altLang="zh-TW" sz="1800" dirty="0">
                <a:latin typeface="+mn-lt"/>
                <a:ea typeface="+mn-ea"/>
                <a:cs typeface="+mn-ea"/>
                <a:sym typeface="+mn-lt"/>
              </a:rPr>
              <a:t>OQC</a:t>
            </a:r>
            <a:r>
              <a:rPr lang="zh-TW" altLang="en-US" sz="1800" dirty="0">
                <a:latin typeface="+mn-lt"/>
                <a:ea typeface="+mn-ea"/>
                <a:cs typeface="+mn-ea"/>
                <a:sym typeface="+mn-lt"/>
              </a:rPr>
              <a:t>实施出货质量管理用的重要的仪器设施</a:t>
            </a:r>
            <a:r>
              <a:rPr lang="en-US" altLang="zh-TW" sz="1800" dirty="0">
                <a:latin typeface="+mn-lt"/>
                <a:ea typeface="+mn-ea"/>
                <a:cs typeface="+mn-ea"/>
                <a:sym typeface="+mn-lt"/>
              </a:rPr>
              <a:t>.</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2" name="Text Box 2">
            <a:extLst>
              <a:ext uri="{FF2B5EF4-FFF2-40B4-BE49-F238E27FC236}">
                <a16:creationId xmlns:a16="http://schemas.microsoft.com/office/drawing/2014/main" id="{33B1B97D-7822-431F-8A21-7BD4129A24E0}"/>
              </a:ext>
            </a:extLst>
          </p:cNvPr>
          <p:cNvSpPr txBox="1">
            <a:spLocks noChangeArrowheads="1"/>
          </p:cNvSpPr>
          <p:nvPr/>
        </p:nvSpPr>
        <p:spPr bwMode="auto">
          <a:xfrm>
            <a:off x="1481137" y="864658"/>
            <a:ext cx="13681075" cy="3795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2 ) </a:t>
            </a:r>
            <a:r>
              <a:rPr lang="zh-TW" altLang="en-US" sz="2000" b="1" dirty="0">
                <a:latin typeface="+mn-lt"/>
                <a:ea typeface="+mn-ea"/>
                <a:cs typeface="+mn-ea"/>
                <a:sym typeface="+mn-lt"/>
              </a:rPr>
              <a:t>内部一级校准由公司计量室实施</a:t>
            </a:r>
            <a:r>
              <a:rPr lang="en-US" altLang="zh-TW" sz="2000" b="1"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详细的校准过程及方法应在有关程序文伒和指导书中作出明确规定</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defRPr/>
            </a:pPr>
            <a:r>
              <a:rPr lang="en-US" altLang="zh-TW" sz="2000" b="1" dirty="0">
                <a:latin typeface="+mn-lt"/>
                <a:ea typeface="+mn-ea"/>
                <a:cs typeface="+mn-ea"/>
                <a:sym typeface="+mn-lt"/>
              </a:rPr>
              <a:t>3 ) </a:t>
            </a:r>
            <a:r>
              <a:rPr lang="zh-TW" altLang="en-US" sz="2000" b="1" dirty="0">
                <a:latin typeface="+mn-lt"/>
                <a:ea typeface="+mn-ea"/>
                <a:cs typeface="+mn-ea"/>
                <a:sym typeface="+mn-lt"/>
              </a:rPr>
              <a:t>校准的周期一般是一季度</a:t>
            </a:r>
            <a:r>
              <a:rPr lang="en-US" altLang="zh-TW" sz="2000" b="1" dirty="0">
                <a:latin typeface="+mn-lt"/>
                <a:ea typeface="+mn-ea"/>
                <a:cs typeface="+mn-ea"/>
                <a:sym typeface="+mn-lt"/>
              </a:rPr>
              <a:t>.</a:t>
            </a:r>
          </a:p>
          <a:p>
            <a:pPr eaLnBrk="1" hangingPunct="1">
              <a:lnSpc>
                <a:spcPct val="120000"/>
              </a:lnSpc>
              <a:defRPr/>
            </a:pPr>
            <a:r>
              <a:rPr lang="en-US" altLang="zh-TW" sz="2000" b="1" dirty="0">
                <a:latin typeface="+mn-lt"/>
                <a:ea typeface="+mn-ea"/>
                <a:cs typeface="+mn-ea"/>
                <a:sym typeface="+mn-lt"/>
              </a:rPr>
              <a:t>4 ) </a:t>
            </a:r>
            <a:r>
              <a:rPr lang="zh-TW" altLang="en-US" sz="2000" b="1" dirty="0">
                <a:latin typeface="+mn-lt"/>
                <a:ea typeface="+mn-ea"/>
                <a:cs typeface="+mn-ea"/>
                <a:sym typeface="+mn-lt"/>
              </a:rPr>
              <a:t>校准方式</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计量室依据校准计划通知被校仪器使用部门</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使用部门把需要校准的仪器送到计量室校准</a:t>
            </a:r>
            <a:r>
              <a:rPr lang="en-US" altLang="zh-TW" sz="2000" dirty="0">
                <a:latin typeface="+mn-lt"/>
                <a:ea typeface="+mn-ea"/>
                <a:cs typeface="+mn-ea"/>
                <a:sym typeface="+mn-lt"/>
              </a:rPr>
              <a:t>,</a:t>
            </a:r>
            <a:r>
              <a:rPr lang="zh-TW" altLang="en-US" sz="2000" dirty="0">
                <a:latin typeface="+mn-lt"/>
                <a:ea typeface="+mn-ea"/>
                <a:cs typeface="+mn-ea"/>
                <a:sym typeface="+mn-lt"/>
              </a:rPr>
              <a:t>完成后再拿回去使用</a:t>
            </a:r>
            <a:r>
              <a:rPr lang="en-US" altLang="zh-TW" sz="2000" dirty="0">
                <a:latin typeface="+mn-lt"/>
                <a:ea typeface="+mn-ea"/>
                <a:cs typeface="+mn-ea"/>
                <a:sym typeface="+mn-lt"/>
              </a:rPr>
              <a:t>.</a:t>
            </a:r>
            <a:r>
              <a:rPr lang="zh-TW" altLang="en-US" sz="2000" dirty="0">
                <a:latin typeface="+mn-lt"/>
                <a:ea typeface="+mn-ea"/>
                <a:cs typeface="+mn-ea"/>
                <a:sym typeface="+mn-lt"/>
              </a:rPr>
              <a:t>校准证书保留在计量室</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现场使用者应保护校准封贴不损坏</a:t>
            </a:r>
            <a:r>
              <a:rPr lang="en-US" altLang="zh-TW" sz="2000" dirty="0">
                <a:latin typeface="+mn-lt"/>
                <a:ea typeface="+mn-ea"/>
                <a:cs typeface="+mn-ea"/>
                <a:sym typeface="+mn-lt"/>
              </a:rPr>
              <a:t>,</a:t>
            </a:r>
            <a:r>
              <a:rPr lang="zh-TW" altLang="en-US" sz="2000" dirty="0">
                <a:latin typeface="+mn-lt"/>
                <a:ea typeface="+mn-ea"/>
                <a:cs typeface="+mn-ea"/>
                <a:sym typeface="+mn-lt"/>
              </a:rPr>
              <a:t>一旦损坏时将看作校准失效处理</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3.4.3 </a:t>
            </a:r>
            <a:r>
              <a:rPr lang="zh-TW" altLang="en-US" sz="2000" b="1" dirty="0">
                <a:latin typeface="+mn-lt"/>
                <a:ea typeface="+mn-ea"/>
                <a:cs typeface="+mn-ea"/>
                <a:sym typeface="+mn-lt"/>
              </a:rPr>
              <a:t>内部二级校准</a:t>
            </a: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1 ) </a:t>
            </a:r>
            <a:r>
              <a:rPr lang="zh-TW" altLang="en-US" sz="2000" b="1" dirty="0">
                <a:latin typeface="+mn-lt"/>
                <a:ea typeface="+mn-ea"/>
                <a:cs typeface="+mn-ea"/>
                <a:sym typeface="+mn-lt"/>
              </a:rPr>
              <a:t>校准的仪器类别包括</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生产中使用比较频繁的仪器</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214D66F8-7BF6-4B5F-A25C-8A74A9AF9B4A}"/>
              </a:ext>
            </a:extLst>
          </p:cNvPr>
          <p:cNvSpPr txBox="1"/>
          <p:nvPr/>
        </p:nvSpPr>
        <p:spPr>
          <a:xfrm>
            <a:off x="4078319" y="31076"/>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管好计算标准</a:t>
            </a:r>
          </a:p>
        </p:txBody>
      </p:sp>
      <p:sp>
        <p:nvSpPr>
          <p:cNvPr id="4" name="Text Box 2">
            <a:extLst>
              <a:ext uri="{FF2B5EF4-FFF2-40B4-BE49-F238E27FC236}">
                <a16:creationId xmlns:a16="http://schemas.microsoft.com/office/drawing/2014/main" id="{469211FB-C8F9-4427-9EC7-861D58CD6B81}"/>
              </a:ext>
            </a:extLst>
          </p:cNvPr>
          <p:cNvSpPr txBox="1">
            <a:spLocks noChangeArrowheads="1"/>
          </p:cNvSpPr>
          <p:nvPr/>
        </p:nvSpPr>
        <p:spPr bwMode="auto">
          <a:xfrm>
            <a:off x="1476122" y="4680744"/>
            <a:ext cx="13681075" cy="4533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基本校准中发生失准现象的仪器</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2 ) </a:t>
            </a:r>
            <a:r>
              <a:rPr lang="zh-TW" altLang="en-US" sz="2000" b="1" dirty="0">
                <a:latin typeface="+mn-lt"/>
                <a:ea typeface="+mn-ea"/>
                <a:cs typeface="+mn-ea"/>
                <a:sym typeface="+mn-lt"/>
              </a:rPr>
              <a:t>内部二级校由公司计量室实施</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详细的校准过程及方法应与内部一级校准相同</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3 ) </a:t>
            </a:r>
            <a:r>
              <a:rPr lang="zh-TW" altLang="en-US" sz="2000" b="1" dirty="0">
                <a:latin typeface="+mn-lt"/>
                <a:ea typeface="+mn-ea"/>
                <a:cs typeface="+mn-ea"/>
                <a:sym typeface="+mn-lt"/>
              </a:rPr>
              <a:t>校准的周期一般是</a:t>
            </a:r>
            <a:r>
              <a:rPr lang="en-US" altLang="zh-TW" sz="2000" b="1" dirty="0">
                <a:latin typeface="+mn-lt"/>
                <a:ea typeface="+mn-ea"/>
                <a:cs typeface="+mn-ea"/>
                <a:sym typeface="+mn-lt"/>
              </a:rPr>
              <a:t>6</a:t>
            </a:r>
            <a:r>
              <a:rPr lang="zh-TW" altLang="en-US" sz="2000" b="1" dirty="0">
                <a:latin typeface="+mn-lt"/>
                <a:ea typeface="+mn-ea"/>
                <a:cs typeface="+mn-ea"/>
                <a:sym typeface="+mn-lt"/>
              </a:rPr>
              <a:t>个月</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4 ) </a:t>
            </a:r>
            <a:r>
              <a:rPr lang="zh-TW" altLang="en-US" sz="2000" b="1" dirty="0">
                <a:latin typeface="+mn-lt"/>
                <a:ea typeface="+mn-ea"/>
                <a:cs typeface="+mn-ea"/>
                <a:sym typeface="+mn-lt"/>
              </a:rPr>
              <a:t>校准方式</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与内部一级校准相同</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3.4.4 </a:t>
            </a:r>
            <a:r>
              <a:rPr lang="zh-TW" altLang="en-US" sz="2000" b="1" dirty="0">
                <a:latin typeface="+mn-lt"/>
                <a:ea typeface="+mn-ea"/>
                <a:cs typeface="+mn-ea"/>
                <a:sym typeface="+mn-lt"/>
              </a:rPr>
              <a:t>内部基本校准</a:t>
            </a: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1 ) </a:t>
            </a:r>
            <a:r>
              <a:rPr lang="zh-TW" altLang="en-US" sz="2000" b="1" dirty="0">
                <a:latin typeface="+mn-lt"/>
                <a:ea typeface="+mn-ea"/>
                <a:cs typeface="+mn-ea"/>
                <a:sym typeface="+mn-lt"/>
              </a:rPr>
              <a:t>校准的仪器类别包括</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除内部一</a:t>
            </a:r>
            <a:r>
              <a:rPr lang="en-US" altLang="zh-TW" sz="2000" dirty="0">
                <a:latin typeface="+mn-lt"/>
                <a:ea typeface="+mn-ea"/>
                <a:cs typeface="+mn-ea"/>
                <a:sym typeface="+mn-lt"/>
              </a:rPr>
              <a:t>,</a:t>
            </a:r>
            <a:r>
              <a:rPr lang="zh-TW" altLang="en-US" sz="2000" dirty="0">
                <a:latin typeface="+mn-lt"/>
                <a:ea typeface="+mn-ea"/>
                <a:cs typeface="+mn-ea"/>
                <a:sym typeface="+mn-lt"/>
              </a:rPr>
              <a:t>二类校准之外需要内部校准的所有仪器设备</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比如</a:t>
            </a:r>
            <a:r>
              <a:rPr lang="en-US" altLang="zh-TW" sz="2000" dirty="0">
                <a:latin typeface="+mn-lt"/>
                <a:ea typeface="+mn-ea"/>
                <a:cs typeface="+mn-ea"/>
                <a:sym typeface="+mn-lt"/>
              </a:rPr>
              <a:t>:</a:t>
            </a:r>
            <a:r>
              <a:rPr lang="zh-TW" altLang="en-US" sz="2000" dirty="0">
                <a:latin typeface="+mn-lt"/>
                <a:ea typeface="+mn-ea"/>
                <a:cs typeface="+mn-ea"/>
                <a:sym typeface="+mn-lt"/>
              </a:rPr>
              <a:t>游标卡尺</a:t>
            </a:r>
            <a:r>
              <a:rPr lang="en-US" altLang="zh-TW" sz="2000" dirty="0">
                <a:latin typeface="+mn-lt"/>
                <a:ea typeface="+mn-ea"/>
                <a:cs typeface="+mn-ea"/>
                <a:sym typeface="+mn-lt"/>
              </a:rPr>
              <a:t>,</a:t>
            </a:r>
            <a:r>
              <a:rPr lang="zh-TW" altLang="en-US" sz="2000" dirty="0">
                <a:latin typeface="+mn-lt"/>
                <a:ea typeface="+mn-ea"/>
                <a:cs typeface="+mn-ea"/>
                <a:sym typeface="+mn-lt"/>
              </a:rPr>
              <a:t>风压表</a:t>
            </a:r>
            <a:r>
              <a:rPr lang="en-US" altLang="zh-TW" sz="2000" dirty="0">
                <a:latin typeface="+mn-lt"/>
                <a:ea typeface="+mn-ea"/>
                <a:cs typeface="+mn-ea"/>
                <a:sym typeface="+mn-lt"/>
              </a:rPr>
              <a:t>,</a:t>
            </a:r>
            <a:r>
              <a:rPr lang="zh-TW" altLang="en-US" sz="2000" dirty="0">
                <a:latin typeface="+mn-lt"/>
                <a:ea typeface="+mn-ea"/>
                <a:cs typeface="+mn-ea"/>
                <a:sym typeface="+mn-lt"/>
              </a:rPr>
              <a:t>直尺</a:t>
            </a:r>
            <a:r>
              <a:rPr lang="en-US" altLang="zh-TW" sz="2000" dirty="0">
                <a:latin typeface="+mn-lt"/>
                <a:ea typeface="+mn-ea"/>
                <a:cs typeface="+mn-ea"/>
                <a:sym typeface="+mn-lt"/>
              </a:rPr>
              <a:t>,</a:t>
            </a:r>
            <a:r>
              <a:rPr lang="zh-TW" altLang="en-US" sz="2000" dirty="0">
                <a:latin typeface="+mn-lt"/>
                <a:ea typeface="+mn-ea"/>
                <a:cs typeface="+mn-ea"/>
                <a:sym typeface="+mn-lt"/>
              </a:rPr>
              <a:t>卷尺</a:t>
            </a:r>
            <a:r>
              <a:rPr lang="en-US" altLang="zh-TW" sz="2000" dirty="0">
                <a:latin typeface="+mn-lt"/>
                <a:ea typeface="+mn-ea"/>
                <a:cs typeface="+mn-ea"/>
                <a:sym typeface="+mn-lt"/>
              </a:rPr>
              <a:t>,</a:t>
            </a:r>
            <a:r>
              <a:rPr lang="zh-TW" altLang="en-US" sz="2000" dirty="0">
                <a:latin typeface="+mn-lt"/>
                <a:ea typeface="+mn-ea"/>
                <a:cs typeface="+mn-ea"/>
                <a:sym typeface="+mn-lt"/>
              </a:rPr>
              <a:t>温</a:t>
            </a:r>
            <a:r>
              <a:rPr lang="en-US" altLang="zh-TW" sz="2000" dirty="0">
                <a:latin typeface="+mn-lt"/>
                <a:ea typeface="+mn-ea"/>
                <a:cs typeface="+mn-ea"/>
                <a:sym typeface="+mn-lt"/>
              </a:rPr>
              <a:t>/</a:t>
            </a:r>
            <a:r>
              <a:rPr lang="zh-TW" altLang="en-US" sz="2000" dirty="0">
                <a:latin typeface="+mn-lt"/>
                <a:ea typeface="+mn-ea"/>
                <a:cs typeface="+mn-ea"/>
                <a:sym typeface="+mn-lt"/>
              </a:rPr>
              <a:t>湿度计</a:t>
            </a:r>
            <a:r>
              <a:rPr lang="en-US" altLang="zh-TW" sz="2000" dirty="0">
                <a:latin typeface="+mn-lt"/>
                <a:ea typeface="+mn-ea"/>
                <a:cs typeface="+mn-ea"/>
                <a:sym typeface="+mn-lt"/>
              </a:rPr>
              <a:t>,</a:t>
            </a:r>
            <a:r>
              <a:rPr lang="zh-TW" altLang="en-US" sz="2000" dirty="0">
                <a:latin typeface="+mn-lt"/>
                <a:ea typeface="+mn-ea"/>
                <a:cs typeface="+mn-ea"/>
                <a:sym typeface="+mn-lt"/>
              </a:rPr>
              <a:t>修理工位使用的仪器等</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2 ) </a:t>
            </a:r>
            <a:r>
              <a:rPr lang="zh-TW" altLang="en-US" sz="2000" b="1" dirty="0">
                <a:latin typeface="+mn-lt"/>
                <a:ea typeface="+mn-ea"/>
                <a:cs typeface="+mn-ea"/>
                <a:sym typeface="+mn-lt"/>
              </a:rPr>
              <a:t>内部基本校准由公司计量室实施</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详细的校准过程及方法应与内部一级校相同</a:t>
            </a:r>
            <a:r>
              <a:rPr lang="en-US" altLang="zh-TW" sz="2000" dirty="0">
                <a:latin typeface="+mn-lt"/>
                <a:ea typeface="+mn-ea"/>
                <a:cs typeface="+mn-ea"/>
                <a:sym typeface="+mn-lt"/>
              </a:rPr>
              <a:t>.</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090" name="Text Box 3">
            <a:extLst>
              <a:ext uri="{FF2B5EF4-FFF2-40B4-BE49-F238E27FC236}">
                <a16:creationId xmlns:a16="http://schemas.microsoft.com/office/drawing/2014/main" id="{761CCEE3-7AB3-4534-9334-2910902A5EC9}"/>
              </a:ext>
            </a:extLst>
          </p:cNvPr>
          <p:cNvSpPr txBox="1">
            <a:spLocks noChangeArrowheads="1"/>
          </p:cNvSpPr>
          <p:nvPr/>
        </p:nvSpPr>
        <p:spPr bwMode="auto">
          <a:xfrm>
            <a:off x="400795" y="1368376"/>
            <a:ext cx="13681075" cy="4533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3 ) </a:t>
            </a:r>
            <a:r>
              <a:rPr lang="zh-TW" altLang="en-US" sz="2000" b="1" dirty="0">
                <a:latin typeface="+mn-lt"/>
                <a:ea typeface="+mn-ea"/>
                <a:cs typeface="+mn-ea"/>
                <a:sym typeface="+mn-lt"/>
              </a:rPr>
              <a:t>校准的周期一般是一年</a:t>
            </a:r>
            <a:r>
              <a:rPr lang="en-US" altLang="zh-TW" sz="2000" b="1" dirty="0">
                <a:latin typeface="+mn-lt"/>
                <a:ea typeface="+mn-ea"/>
                <a:cs typeface="+mn-ea"/>
                <a:sym typeface="+mn-lt"/>
              </a:rPr>
              <a:t>.</a:t>
            </a:r>
          </a:p>
          <a:p>
            <a:pPr eaLnBrk="1" hangingPunct="1">
              <a:lnSpc>
                <a:spcPct val="120000"/>
              </a:lnSpc>
              <a:defRPr/>
            </a:pPr>
            <a:r>
              <a:rPr lang="en-US" altLang="zh-TW" sz="2000" b="1" dirty="0">
                <a:latin typeface="+mn-lt"/>
                <a:ea typeface="+mn-ea"/>
                <a:cs typeface="+mn-ea"/>
                <a:sym typeface="+mn-lt"/>
              </a:rPr>
              <a:t>4 ) </a:t>
            </a:r>
            <a:r>
              <a:rPr lang="zh-TW" altLang="en-US" sz="2000" b="1" dirty="0">
                <a:latin typeface="+mn-lt"/>
                <a:ea typeface="+mn-ea"/>
                <a:cs typeface="+mn-ea"/>
                <a:sym typeface="+mn-lt"/>
              </a:rPr>
              <a:t>校准方式</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与内部一级校准相同</a:t>
            </a:r>
            <a:r>
              <a:rPr lang="en-US" altLang="zh-TW" sz="2000" dirty="0">
                <a:latin typeface="+mn-lt"/>
                <a:ea typeface="+mn-ea"/>
                <a:cs typeface="+mn-ea"/>
                <a:sym typeface="+mn-lt"/>
              </a:rPr>
              <a:t>.</a:t>
            </a:r>
          </a:p>
          <a:p>
            <a:pPr eaLnBrk="1" hangingPunct="1">
              <a:lnSpc>
                <a:spcPct val="120000"/>
              </a:lnSpc>
              <a:defRPr/>
            </a:pPr>
            <a:r>
              <a:rPr lang="en-US" altLang="zh-TW" sz="2000" b="1" dirty="0">
                <a:latin typeface="+mn-lt"/>
                <a:ea typeface="+mn-ea"/>
                <a:cs typeface="+mn-ea"/>
                <a:sym typeface="+mn-lt"/>
              </a:rPr>
              <a:t>[</a:t>
            </a:r>
            <a:r>
              <a:rPr lang="zh-TW" altLang="en-US" sz="2000" b="1" dirty="0">
                <a:latin typeface="+mn-lt"/>
                <a:ea typeface="+mn-ea"/>
                <a:cs typeface="+mn-ea"/>
                <a:sym typeface="+mn-lt"/>
              </a:rPr>
              <a:t>指引案例</a:t>
            </a:r>
            <a:r>
              <a:rPr lang="en-US" altLang="zh-TW" sz="2000" b="1" dirty="0">
                <a:latin typeface="+mn-lt"/>
                <a:ea typeface="+mn-ea"/>
                <a:cs typeface="+mn-ea"/>
                <a:sym typeface="+mn-lt"/>
              </a:rPr>
              <a:t>]</a:t>
            </a:r>
          </a:p>
          <a:p>
            <a:pPr algn="ctr" eaLnBrk="1" hangingPunct="1">
              <a:lnSpc>
                <a:spcPct val="120000"/>
              </a:lnSpc>
              <a:defRPr/>
            </a:pPr>
            <a:r>
              <a:rPr lang="zh-TW" altLang="en-US" sz="2000" b="1" dirty="0">
                <a:latin typeface="+mn-lt"/>
                <a:ea typeface="+mn-ea"/>
                <a:cs typeface="+mn-ea"/>
                <a:sym typeface="+mn-lt"/>
              </a:rPr>
              <a:t>校准过程</a:t>
            </a:r>
          </a:p>
          <a:p>
            <a:pPr eaLnBrk="1" hangingPunct="1">
              <a:lnSpc>
                <a:spcPct val="120000"/>
              </a:lnSpc>
              <a:defRPr/>
            </a:pPr>
            <a:r>
              <a:rPr lang="zh-TW" altLang="en-US" sz="2000" dirty="0">
                <a:latin typeface="+mn-lt"/>
                <a:ea typeface="+mn-ea"/>
                <a:cs typeface="+mn-ea"/>
                <a:sym typeface="+mn-lt"/>
              </a:rPr>
              <a:t>智造互联网计量室游标卡尺校准过程</a:t>
            </a:r>
          </a:p>
          <a:p>
            <a:pPr eaLnBrk="1" hangingPunct="1">
              <a:lnSpc>
                <a:spcPct val="120000"/>
              </a:lnSpc>
              <a:defRPr/>
            </a:pPr>
            <a:r>
              <a:rPr lang="zh-TW" altLang="en-US" sz="2000" dirty="0">
                <a:latin typeface="+mn-lt"/>
                <a:ea typeface="+mn-ea"/>
                <a:cs typeface="+mn-ea"/>
                <a:sym typeface="+mn-lt"/>
              </a:rPr>
              <a:t>仪器名称</a:t>
            </a:r>
            <a:r>
              <a:rPr lang="en-US" altLang="zh-TW" sz="2000" dirty="0">
                <a:latin typeface="+mn-lt"/>
                <a:ea typeface="+mn-ea"/>
                <a:cs typeface="+mn-ea"/>
                <a:sym typeface="+mn-lt"/>
              </a:rPr>
              <a:t>:</a:t>
            </a:r>
            <a:r>
              <a:rPr lang="zh-TW" altLang="en-US" sz="2000" dirty="0">
                <a:latin typeface="+mn-lt"/>
                <a:ea typeface="+mn-ea"/>
                <a:cs typeface="+mn-ea"/>
                <a:sym typeface="+mn-lt"/>
              </a:rPr>
              <a:t>游标卡尺</a:t>
            </a:r>
          </a:p>
          <a:p>
            <a:pPr eaLnBrk="1" hangingPunct="1">
              <a:lnSpc>
                <a:spcPct val="120000"/>
              </a:lnSpc>
              <a:defRPr/>
            </a:pPr>
            <a:r>
              <a:rPr lang="zh-TW" altLang="en-US" sz="2000" dirty="0">
                <a:latin typeface="+mn-lt"/>
                <a:ea typeface="+mn-ea"/>
                <a:cs typeface="+mn-ea"/>
                <a:sym typeface="+mn-lt"/>
              </a:rPr>
              <a:t>型号规格</a:t>
            </a:r>
            <a:r>
              <a:rPr lang="en-US" altLang="zh-TW" sz="2000" dirty="0">
                <a:latin typeface="+mn-lt"/>
                <a:ea typeface="+mn-ea"/>
                <a:cs typeface="+mn-ea"/>
                <a:sym typeface="+mn-lt"/>
              </a:rPr>
              <a:t>:0-300/0.02mm</a:t>
            </a:r>
          </a:p>
          <a:p>
            <a:pPr eaLnBrk="1" hangingPunct="1">
              <a:lnSpc>
                <a:spcPct val="120000"/>
              </a:lnSpc>
              <a:defRPr/>
            </a:pPr>
            <a:r>
              <a:rPr lang="zh-TW" altLang="en-US" sz="2000" dirty="0">
                <a:latin typeface="+mn-lt"/>
                <a:ea typeface="+mn-ea"/>
                <a:cs typeface="+mn-ea"/>
                <a:sym typeface="+mn-lt"/>
              </a:rPr>
              <a:t>制造商号</a:t>
            </a:r>
            <a:r>
              <a:rPr lang="en-US" altLang="zh-TW" sz="2000" dirty="0">
                <a:latin typeface="+mn-lt"/>
                <a:ea typeface="+mn-ea"/>
                <a:cs typeface="+mn-ea"/>
                <a:sym typeface="+mn-lt"/>
              </a:rPr>
              <a:t>:ZYDDN</a:t>
            </a:r>
          </a:p>
          <a:p>
            <a:pPr eaLnBrk="1" hangingPunct="1">
              <a:lnSpc>
                <a:spcPct val="120000"/>
              </a:lnSpc>
              <a:defRPr/>
            </a:pPr>
            <a:r>
              <a:rPr lang="zh-TW" altLang="en-US" sz="2000" dirty="0">
                <a:latin typeface="+mn-lt"/>
                <a:ea typeface="+mn-ea"/>
                <a:cs typeface="+mn-ea"/>
                <a:sym typeface="+mn-lt"/>
              </a:rPr>
              <a:t>校准使用的标准</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------JJG30-1992</a:t>
            </a:r>
            <a:r>
              <a:rPr lang="zh-TW" altLang="en-US" sz="2000" dirty="0">
                <a:latin typeface="+mn-lt"/>
                <a:ea typeface="+mn-ea"/>
                <a:cs typeface="+mn-ea"/>
                <a:sym typeface="+mn-lt"/>
              </a:rPr>
              <a:t>游标卡尺检定规程</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a:t>
            </a:r>
            <a:r>
              <a:rPr lang="zh-TW" altLang="en-US" sz="2000" dirty="0">
                <a:latin typeface="+mn-lt"/>
                <a:ea typeface="+mn-ea"/>
                <a:cs typeface="+mn-ea"/>
                <a:sym typeface="+mn-lt"/>
              </a:rPr>
              <a:t>标准量块</a:t>
            </a:r>
            <a:r>
              <a:rPr lang="en-US" altLang="zh-TW" sz="2000" dirty="0">
                <a:latin typeface="+mn-lt"/>
                <a:ea typeface="+mn-ea"/>
                <a:cs typeface="+mn-ea"/>
                <a:sym typeface="+mn-lt"/>
              </a:rPr>
              <a:t>12</a:t>
            </a:r>
            <a:r>
              <a:rPr lang="zh-TW" altLang="en-US" sz="2000" dirty="0">
                <a:latin typeface="+mn-lt"/>
                <a:ea typeface="+mn-ea"/>
                <a:cs typeface="+mn-ea"/>
                <a:sym typeface="+mn-lt"/>
              </a:rPr>
              <a:t>块</a:t>
            </a:r>
            <a:r>
              <a:rPr lang="en-US" altLang="zh-TW" sz="2000" dirty="0">
                <a:latin typeface="+mn-lt"/>
                <a:ea typeface="+mn-ea"/>
                <a:cs typeface="+mn-ea"/>
                <a:sym typeface="+mn-lt"/>
              </a:rPr>
              <a:t>,</a:t>
            </a:r>
            <a:r>
              <a:rPr lang="zh-TW" altLang="en-US" sz="2000" dirty="0">
                <a:latin typeface="+mn-lt"/>
                <a:ea typeface="+mn-ea"/>
                <a:cs typeface="+mn-ea"/>
                <a:sym typeface="+mn-lt"/>
              </a:rPr>
              <a:t>在有效的校准期内</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D0649537-05FF-4DB5-B0FC-5F9BCCB86795}"/>
              </a:ext>
            </a:extLst>
          </p:cNvPr>
          <p:cNvSpPr txBox="1"/>
          <p:nvPr/>
        </p:nvSpPr>
        <p:spPr>
          <a:xfrm>
            <a:off x="4078319" y="31076"/>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管好计算标准</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Text Box 2">
            <a:extLst>
              <a:ext uri="{FF2B5EF4-FFF2-40B4-BE49-F238E27FC236}">
                <a16:creationId xmlns:a16="http://schemas.microsoft.com/office/drawing/2014/main" id="{D838C082-DF19-4369-983D-BFF767E0EC3E}"/>
              </a:ext>
            </a:extLst>
          </p:cNvPr>
          <p:cNvSpPr txBox="1">
            <a:spLocks noChangeArrowheads="1"/>
          </p:cNvSpPr>
          <p:nvPr/>
        </p:nvSpPr>
        <p:spPr bwMode="auto">
          <a:xfrm>
            <a:off x="1511300" y="1800225"/>
            <a:ext cx="13681075" cy="37944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marL="457200" indent="-457200">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Tx/>
              <a:buAutoNum type="arabicPeriod" startAt="4"/>
              <a:defRPr/>
            </a:pPr>
            <a:r>
              <a:rPr lang="zh-TW" altLang="en-US" sz="2000" b="1" dirty="0">
                <a:latin typeface="+mn-lt"/>
                <a:ea typeface="+mn-ea"/>
                <a:cs typeface="+mn-ea"/>
                <a:sym typeface="+mn-lt"/>
              </a:rPr>
              <a:t>治具</a:t>
            </a:r>
            <a:r>
              <a:rPr lang="en-US" altLang="zh-TW" sz="2000" b="1" dirty="0">
                <a:latin typeface="+mn-lt"/>
                <a:ea typeface="+mn-ea"/>
                <a:cs typeface="+mn-ea"/>
                <a:sym typeface="+mn-lt"/>
              </a:rPr>
              <a:t>,JIC</a:t>
            </a:r>
            <a:r>
              <a:rPr lang="zh-TW" altLang="en-US" sz="2000" b="1" dirty="0">
                <a:latin typeface="+mn-lt"/>
                <a:ea typeface="+mn-ea"/>
                <a:cs typeface="+mn-ea"/>
                <a:sym typeface="+mn-lt"/>
              </a:rPr>
              <a:t>帮助生产</a:t>
            </a:r>
          </a:p>
          <a:p>
            <a:pPr eaLnBrk="1" hangingPunct="1">
              <a:lnSpc>
                <a:spcPct val="120000"/>
              </a:lnSpc>
              <a:defRPr/>
            </a:pPr>
            <a:r>
              <a:rPr lang="zh-TW" altLang="en-US" sz="2000" dirty="0">
                <a:latin typeface="+mn-lt"/>
                <a:ea typeface="+mn-ea"/>
                <a:cs typeface="+mn-ea"/>
                <a:sym typeface="+mn-lt"/>
              </a:rPr>
              <a:t>   治具</a:t>
            </a:r>
            <a:r>
              <a:rPr lang="en-US" altLang="zh-TW" sz="2000" dirty="0">
                <a:latin typeface="+mn-lt"/>
                <a:ea typeface="+mn-ea"/>
                <a:cs typeface="+mn-ea"/>
                <a:sym typeface="+mn-lt"/>
              </a:rPr>
              <a:t>,JIC</a:t>
            </a:r>
            <a:r>
              <a:rPr lang="zh-TW" altLang="en-US" sz="2000" dirty="0">
                <a:latin typeface="+mn-lt"/>
                <a:ea typeface="+mn-ea"/>
                <a:cs typeface="+mn-ea"/>
                <a:sym typeface="+mn-lt"/>
              </a:rPr>
              <a:t>指的是公司内部的机械组人员自制的用以方便生产操作的器具</a:t>
            </a:r>
            <a:r>
              <a:rPr lang="en-US" altLang="zh-TW" sz="2000" dirty="0">
                <a:latin typeface="+mn-lt"/>
                <a:ea typeface="+mn-ea"/>
                <a:cs typeface="+mn-ea"/>
                <a:sym typeface="+mn-lt"/>
              </a:rPr>
              <a:t>.</a:t>
            </a:r>
            <a:r>
              <a:rPr lang="zh-TW" altLang="en-US" sz="2000" dirty="0">
                <a:latin typeface="+mn-lt"/>
                <a:ea typeface="+mn-ea"/>
                <a:cs typeface="+mn-ea"/>
                <a:sym typeface="+mn-lt"/>
              </a:rPr>
              <a:t>比如在</a:t>
            </a:r>
            <a:r>
              <a:rPr lang="en-US" altLang="zh-TW" sz="2000" dirty="0">
                <a:latin typeface="+mn-lt"/>
                <a:ea typeface="+mn-ea"/>
                <a:cs typeface="+mn-ea"/>
                <a:sym typeface="+mn-lt"/>
              </a:rPr>
              <a:t>PCBA</a:t>
            </a:r>
            <a:r>
              <a:rPr lang="zh-TW" altLang="en-US" sz="2000" dirty="0">
                <a:latin typeface="+mn-lt"/>
                <a:ea typeface="+mn-ea"/>
                <a:cs typeface="+mn-ea"/>
                <a:sym typeface="+mn-lt"/>
              </a:rPr>
              <a:t>补焊操作中为了固定</a:t>
            </a:r>
            <a:r>
              <a:rPr lang="en-US" altLang="zh-TW" sz="2000" dirty="0">
                <a:latin typeface="+mn-lt"/>
                <a:ea typeface="+mn-ea"/>
                <a:cs typeface="+mn-ea"/>
                <a:sym typeface="+mn-lt"/>
              </a:rPr>
              <a:t>PCBA</a:t>
            </a:r>
            <a:r>
              <a:rPr lang="zh-TW" altLang="en-US" sz="2000" dirty="0">
                <a:latin typeface="+mn-lt"/>
                <a:ea typeface="+mn-ea"/>
                <a:cs typeface="+mn-ea"/>
                <a:sym typeface="+mn-lt"/>
              </a:rPr>
              <a:t>而方便焊锡操作</a:t>
            </a:r>
            <a:r>
              <a:rPr lang="en-US" altLang="zh-TW" sz="2000" dirty="0">
                <a:latin typeface="+mn-lt"/>
                <a:ea typeface="+mn-ea"/>
                <a:cs typeface="+mn-ea"/>
                <a:sym typeface="+mn-lt"/>
              </a:rPr>
              <a:t>,</a:t>
            </a:r>
            <a:r>
              <a:rPr lang="zh-TW" altLang="en-US" sz="2000" dirty="0">
                <a:latin typeface="+mn-lt"/>
                <a:ea typeface="+mn-ea"/>
                <a:cs typeface="+mn-ea"/>
                <a:sym typeface="+mn-lt"/>
              </a:rPr>
              <a:t>可以制作放置</a:t>
            </a:r>
            <a:r>
              <a:rPr lang="en-US" altLang="zh-TW" sz="2000" dirty="0">
                <a:latin typeface="+mn-lt"/>
                <a:ea typeface="+mn-ea"/>
                <a:cs typeface="+mn-ea"/>
                <a:sym typeface="+mn-lt"/>
              </a:rPr>
              <a:t>PCBA</a:t>
            </a:r>
            <a:r>
              <a:rPr lang="zh-TW" altLang="en-US" sz="2000" dirty="0">
                <a:latin typeface="+mn-lt"/>
                <a:ea typeface="+mn-ea"/>
                <a:cs typeface="+mn-ea"/>
                <a:sym typeface="+mn-lt"/>
              </a:rPr>
              <a:t>的固定架</a:t>
            </a:r>
            <a:r>
              <a:rPr lang="en-US" altLang="zh-TW" sz="2000" dirty="0">
                <a:latin typeface="+mn-lt"/>
                <a:ea typeface="+mn-ea"/>
                <a:cs typeface="+mn-ea"/>
                <a:sym typeface="+mn-lt"/>
              </a:rPr>
              <a:t>.</a:t>
            </a:r>
            <a:r>
              <a:rPr lang="zh-TW" altLang="en-US" sz="2000" dirty="0">
                <a:latin typeface="+mn-lt"/>
                <a:ea typeface="+mn-ea"/>
                <a:cs typeface="+mn-ea"/>
                <a:sym typeface="+mn-lt"/>
              </a:rPr>
              <a:t>这个架子就是所谓的治具</a:t>
            </a:r>
            <a:r>
              <a:rPr lang="en-US" altLang="zh-TW" sz="2000" dirty="0">
                <a:latin typeface="+mn-lt"/>
                <a:ea typeface="+mn-ea"/>
                <a:cs typeface="+mn-ea"/>
                <a:sym typeface="+mn-lt"/>
              </a:rPr>
              <a:t>,</a:t>
            </a:r>
            <a:r>
              <a:rPr lang="zh-TW" altLang="en-US" sz="2000" dirty="0">
                <a:latin typeface="+mn-lt"/>
                <a:ea typeface="+mn-ea"/>
                <a:cs typeface="+mn-ea"/>
                <a:sym typeface="+mn-lt"/>
              </a:rPr>
              <a:t>英文称之为</a:t>
            </a:r>
            <a:r>
              <a:rPr lang="en-US" altLang="zh-TW" sz="2000" dirty="0">
                <a:latin typeface="+mn-lt"/>
                <a:ea typeface="+mn-ea"/>
                <a:cs typeface="+mn-ea"/>
                <a:sym typeface="+mn-lt"/>
              </a:rPr>
              <a:t>JIG.</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治具</a:t>
            </a:r>
            <a:r>
              <a:rPr lang="en-US" altLang="zh-TW" sz="2000" dirty="0">
                <a:latin typeface="+mn-lt"/>
                <a:ea typeface="+mn-ea"/>
                <a:cs typeface="+mn-ea"/>
                <a:sym typeface="+mn-lt"/>
              </a:rPr>
              <a:t>,JIG</a:t>
            </a:r>
            <a:r>
              <a:rPr lang="zh-TW" altLang="en-US" sz="2000" dirty="0">
                <a:latin typeface="+mn-lt"/>
                <a:ea typeface="+mn-ea"/>
                <a:cs typeface="+mn-ea"/>
                <a:sym typeface="+mn-lt"/>
              </a:rPr>
              <a:t>对于生产过程一般具有如下的帮助作用</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方便操作</a:t>
            </a:r>
            <a:r>
              <a:rPr lang="en-US" altLang="zh-TW" sz="2000" dirty="0">
                <a:latin typeface="+mn-lt"/>
                <a:ea typeface="+mn-ea"/>
                <a:cs typeface="+mn-ea"/>
                <a:sym typeface="+mn-lt"/>
              </a:rPr>
              <a:t>,</a:t>
            </a:r>
            <a:r>
              <a:rPr lang="zh-TW" altLang="en-US" sz="2000" dirty="0">
                <a:latin typeface="+mn-lt"/>
                <a:ea typeface="+mn-ea"/>
                <a:cs typeface="+mn-ea"/>
                <a:sym typeface="+mn-lt"/>
              </a:rPr>
              <a:t>帮助操作员顺利完成任务</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保护与防护作用</a:t>
            </a:r>
            <a:r>
              <a:rPr lang="en-US" altLang="zh-TW" sz="2000" dirty="0">
                <a:latin typeface="+mn-lt"/>
                <a:ea typeface="+mn-ea"/>
                <a:cs typeface="+mn-ea"/>
                <a:sym typeface="+mn-lt"/>
              </a:rPr>
              <a:t>,</a:t>
            </a:r>
            <a:r>
              <a:rPr lang="zh-TW" altLang="en-US" sz="2000" dirty="0">
                <a:latin typeface="+mn-lt"/>
                <a:ea typeface="+mn-ea"/>
                <a:cs typeface="+mn-ea"/>
                <a:sym typeface="+mn-lt"/>
              </a:rPr>
              <a:t>使作业过程中的操作关联方得到安全</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提高效率</a:t>
            </a:r>
            <a:r>
              <a:rPr lang="en-US" altLang="zh-TW" sz="2000" dirty="0">
                <a:latin typeface="+mn-lt"/>
                <a:ea typeface="+mn-ea"/>
                <a:cs typeface="+mn-ea"/>
                <a:sym typeface="+mn-lt"/>
              </a:rPr>
              <a:t>,</a:t>
            </a:r>
            <a:r>
              <a:rPr lang="zh-TW" altLang="en-US" sz="2000" dirty="0">
                <a:latin typeface="+mn-lt"/>
                <a:ea typeface="+mn-ea"/>
                <a:cs typeface="+mn-ea"/>
                <a:sym typeface="+mn-lt"/>
              </a:rPr>
              <a:t>加快作业速度</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构成产品与测试仪器之间的连接纽带</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防止操作错误</a:t>
            </a:r>
            <a:r>
              <a:rPr lang="en-US" altLang="zh-TW" sz="2000" dirty="0">
                <a:latin typeface="+mn-lt"/>
                <a:ea typeface="+mn-ea"/>
                <a:cs typeface="+mn-ea"/>
                <a:sym typeface="+mn-lt"/>
              </a:rPr>
              <a:t>,</a:t>
            </a:r>
            <a:r>
              <a:rPr lang="zh-TW" altLang="en-US" sz="2000" dirty="0">
                <a:latin typeface="+mn-lt"/>
                <a:ea typeface="+mn-ea"/>
                <a:cs typeface="+mn-ea"/>
                <a:sym typeface="+mn-lt"/>
              </a:rPr>
              <a:t>减少风险</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变手动操作为机械动作</a:t>
            </a:r>
            <a:r>
              <a:rPr lang="en-US" altLang="zh-TW" sz="2000" dirty="0">
                <a:latin typeface="+mn-lt"/>
                <a:ea typeface="+mn-ea"/>
                <a:cs typeface="+mn-ea"/>
                <a:sym typeface="+mn-lt"/>
              </a:rPr>
              <a:t>,</a:t>
            </a:r>
            <a:r>
              <a:rPr lang="zh-TW" altLang="en-US" sz="2000" dirty="0">
                <a:latin typeface="+mn-lt"/>
                <a:ea typeface="+mn-ea"/>
                <a:cs typeface="+mn-ea"/>
                <a:sym typeface="+mn-lt"/>
              </a:rPr>
              <a:t>确保操作的有效性</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B5525788-8053-4623-B927-D38866368B10}"/>
              </a:ext>
            </a:extLst>
          </p:cNvPr>
          <p:cNvSpPr txBox="1"/>
          <p:nvPr/>
        </p:nvSpPr>
        <p:spPr>
          <a:xfrm>
            <a:off x="4122434" y="0"/>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治具</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,JIC</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帮助生产</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085" name="AutoShape 21">
            <a:extLst>
              <a:ext uri="{FF2B5EF4-FFF2-40B4-BE49-F238E27FC236}">
                <a16:creationId xmlns:a16="http://schemas.microsoft.com/office/drawing/2014/main" id="{B4DAC05E-22F5-472F-8978-55107BB65EE5}"/>
              </a:ext>
            </a:extLst>
          </p:cNvPr>
          <p:cNvSpPr>
            <a:spLocks noChangeArrowheads="1"/>
          </p:cNvSpPr>
          <p:nvPr/>
        </p:nvSpPr>
        <p:spPr bwMode="auto">
          <a:xfrm>
            <a:off x="6497638" y="3328988"/>
            <a:ext cx="341312" cy="623887"/>
          </a:xfrm>
          <a:prstGeom prst="downArrow">
            <a:avLst>
              <a:gd name="adj1" fmla="val 50000"/>
              <a:gd name="adj2" fmla="val 50090"/>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216066" name="AutoShape 2">
            <a:extLst>
              <a:ext uri="{FF2B5EF4-FFF2-40B4-BE49-F238E27FC236}">
                <a16:creationId xmlns:a16="http://schemas.microsoft.com/office/drawing/2014/main" id="{8210E7DA-8ACF-4F61-9901-9F6CA8DB95E7}"/>
              </a:ext>
            </a:extLst>
          </p:cNvPr>
          <p:cNvSpPr>
            <a:spLocks noChangeArrowheads="1"/>
          </p:cNvSpPr>
          <p:nvPr/>
        </p:nvSpPr>
        <p:spPr bwMode="auto">
          <a:xfrm>
            <a:off x="4103688" y="1058543"/>
            <a:ext cx="5357812" cy="519113"/>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FMEA</a:t>
            </a:r>
            <a:r>
              <a:rPr lang="zh-TW" altLang="en-US" sz="2000">
                <a:cs typeface="+mn-ea"/>
                <a:sym typeface="+mn-lt"/>
              </a:rPr>
              <a:t>阶段识别需要性</a:t>
            </a:r>
          </a:p>
        </p:txBody>
      </p:sp>
      <p:sp>
        <p:nvSpPr>
          <p:cNvPr id="216067" name="AutoShape 3">
            <a:extLst>
              <a:ext uri="{FF2B5EF4-FFF2-40B4-BE49-F238E27FC236}">
                <a16:creationId xmlns:a16="http://schemas.microsoft.com/office/drawing/2014/main" id="{F780806B-6566-4016-8D58-FA1CA33C49B6}"/>
              </a:ext>
            </a:extLst>
          </p:cNvPr>
          <p:cNvSpPr>
            <a:spLocks noChangeArrowheads="1"/>
          </p:cNvSpPr>
          <p:nvPr/>
        </p:nvSpPr>
        <p:spPr bwMode="auto">
          <a:xfrm>
            <a:off x="4160044" y="2021839"/>
            <a:ext cx="5357812" cy="520700"/>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监控计划中作出详细规定</a:t>
            </a:r>
          </a:p>
        </p:txBody>
      </p:sp>
      <p:sp>
        <p:nvSpPr>
          <p:cNvPr id="216068" name="AutoShape 4">
            <a:extLst>
              <a:ext uri="{FF2B5EF4-FFF2-40B4-BE49-F238E27FC236}">
                <a16:creationId xmlns:a16="http://schemas.microsoft.com/office/drawing/2014/main" id="{0D0A72E5-F73D-48E5-A127-6509D5B486C1}"/>
              </a:ext>
            </a:extLst>
          </p:cNvPr>
          <p:cNvSpPr>
            <a:spLocks noChangeArrowheads="1"/>
          </p:cNvSpPr>
          <p:nvPr/>
        </p:nvSpPr>
        <p:spPr bwMode="auto">
          <a:xfrm>
            <a:off x="4103688" y="6137275"/>
            <a:ext cx="5357812" cy="519113"/>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编入配置列表并投入使用</a:t>
            </a:r>
          </a:p>
        </p:txBody>
      </p:sp>
      <p:sp>
        <p:nvSpPr>
          <p:cNvPr id="216069" name="Oval 5">
            <a:extLst>
              <a:ext uri="{FF2B5EF4-FFF2-40B4-BE49-F238E27FC236}">
                <a16:creationId xmlns:a16="http://schemas.microsoft.com/office/drawing/2014/main" id="{659AA110-9C66-4BE2-93D5-4B580F81826D}"/>
              </a:ext>
            </a:extLst>
          </p:cNvPr>
          <p:cNvSpPr>
            <a:spLocks noChangeArrowheads="1"/>
          </p:cNvSpPr>
          <p:nvPr/>
        </p:nvSpPr>
        <p:spPr bwMode="auto">
          <a:xfrm>
            <a:off x="4673600" y="4264025"/>
            <a:ext cx="1595438" cy="1249363"/>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模拟</a:t>
            </a:r>
          </a:p>
          <a:p>
            <a:pPr algn="ctr" eaLnBrk="1" hangingPunct="1">
              <a:lnSpc>
                <a:spcPct val="120000"/>
              </a:lnSpc>
              <a:defRPr/>
            </a:pPr>
            <a:r>
              <a:rPr lang="zh-TW" altLang="en-US" sz="2000">
                <a:cs typeface="+mn-ea"/>
                <a:sym typeface="+mn-lt"/>
              </a:rPr>
              <a:t>试用</a:t>
            </a:r>
          </a:p>
        </p:txBody>
      </p:sp>
      <p:sp>
        <p:nvSpPr>
          <p:cNvPr id="216070" name="Oval 6">
            <a:extLst>
              <a:ext uri="{FF2B5EF4-FFF2-40B4-BE49-F238E27FC236}">
                <a16:creationId xmlns:a16="http://schemas.microsoft.com/office/drawing/2014/main" id="{2D792EC7-68AE-485C-9776-39AD08B70857}"/>
              </a:ext>
            </a:extLst>
          </p:cNvPr>
          <p:cNvSpPr>
            <a:spLocks noChangeArrowheads="1"/>
          </p:cNvSpPr>
          <p:nvPr/>
        </p:nvSpPr>
        <p:spPr bwMode="auto">
          <a:xfrm>
            <a:off x="2393950" y="4264025"/>
            <a:ext cx="1595438" cy="1249363"/>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制作</a:t>
            </a:r>
          </a:p>
          <a:p>
            <a:pPr algn="ctr" eaLnBrk="1" hangingPunct="1">
              <a:lnSpc>
                <a:spcPct val="120000"/>
              </a:lnSpc>
              <a:defRPr/>
            </a:pPr>
            <a:r>
              <a:rPr lang="zh-TW" altLang="en-US" sz="2000">
                <a:cs typeface="+mn-ea"/>
                <a:sym typeface="+mn-lt"/>
              </a:rPr>
              <a:t>治具</a:t>
            </a:r>
          </a:p>
        </p:txBody>
      </p:sp>
      <p:sp>
        <p:nvSpPr>
          <p:cNvPr id="216071" name="Oval 7">
            <a:extLst>
              <a:ext uri="{FF2B5EF4-FFF2-40B4-BE49-F238E27FC236}">
                <a16:creationId xmlns:a16="http://schemas.microsoft.com/office/drawing/2014/main" id="{C94CACA0-AE82-4E58-A110-5D6E6BE33A1B}"/>
              </a:ext>
            </a:extLst>
          </p:cNvPr>
          <p:cNvSpPr>
            <a:spLocks noChangeArrowheads="1"/>
          </p:cNvSpPr>
          <p:nvPr/>
        </p:nvSpPr>
        <p:spPr bwMode="auto">
          <a:xfrm>
            <a:off x="6953250" y="4264025"/>
            <a:ext cx="1597025" cy="1249363"/>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改进</a:t>
            </a:r>
          </a:p>
        </p:txBody>
      </p:sp>
      <p:sp>
        <p:nvSpPr>
          <p:cNvPr id="216072" name="Oval 8">
            <a:extLst>
              <a:ext uri="{FF2B5EF4-FFF2-40B4-BE49-F238E27FC236}">
                <a16:creationId xmlns:a16="http://schemas.microsoft.com/office/drawing/2014/main" id="{D6C6B2FC-AC7A-43DE-9965-64D46C092085}"/>
              </a:ext>
            </a:extLst>
          </p:cNvPr>
          <p:cNvSpPr>
            <a:spLocks noChangeArrowheads="1"/>
          </p:cNvSpPr>
          <p:nvPr/>
        </p:nvSpPr>
        <p:spPr bwMode="auto">
          <a:xfrm>
            <a:off x="9234488" y="4264025"/>
            <a:ext cx="1595437" cy="1249363"/>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检讨</a:t>
            </a:r>
          </a:p>
        </p:txBody>
      </p:sp>
      <p:sp>
        <p:nvSpPr>
          <p:cNvPr id="216073" name="Oval 9">
            <a:extLst>
              <a:ext uri="{FF2B5EF4-FFF2-40B4-BE49-F238E27FC236}">
                <a16:creationId xmlns:a16="http://schemas.microsoft.com/office/drawing/2014/main" id="{3A126065-BFC8-4281-B384-0F1301E44370}"/>
              </a:ext>
            </a:extLst>
          </p:cNvPr>
          <p:cNvSpPr>
            <a:spLocks noChangeArrowheads="1"/>
          </p:cNvSpPr>
          <p:nvPr/>
        </p:nvSpPr>
        <p:spPr bwMode="auto">
          <a:xfrm>
            <a:off x="11514138" y="4264025"/>
            <a:ext cx="1595437" cy="1249363"/>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批准</a:t>
            </a:r>
          </a:p>
          <a:p>
            <a:pPr algn="ctr" eaLnBrk="1" hangingPunct="1">
              <a:lnSpc>
                <a:spcPct val="120000"/>
              </a:lnSpc>
              <a:defRPr/>
            </a:pPr>
            <a:r>
              <a:rPr lang="zh-TW" altLang="en-US" sz="2000">
                <a:cs typeface="+mn-ea"/>
                <a:sym typeface="+mn-lt"/>
              </a:rPr>
              <a:t>使用</a:t>
            </a:r>
          </a:p>
        </p:txBody>
      </p:sp>
      <p:sp>
        <p:nvSpPr>
          <p:cNvPr id="216074" name="AutoShape 10">
            <a:extLst>
              <a:ext uri="{FF2B5EF4-FFF2-40B4-BE49-F238E27FC236}">
                <a16:creationId xmlns:a16="http://schemas.microsoft.com/office/drawing/2014/main" id="{F7377AE3-EDD1-4185-B4C3-5B6411D9CEF9}"/>
              </a:ext>
            </a:extLst>
          </p:cNvPr>
          <p:cNvSpPr>
            <a:spLocks noChangeArrowheads="1"/>
          </p:cNvSpPr>
          <p:nvPr/>
        </p:nvSpPr>
        <p:spPr bwMode="auto">
          <a:xfrm>
            <a:off x="4103688" y="7177088"/>
            <a:ext cx="5357812" cy="520700"/>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定期维护</a:t>
            </a:r>
            <a:r>
              <a:rPr lang="en-US" altLang="zh-TW" sz="2000">
                <a:cs typeface="+mn-ea"/>
                <a:sym typeface="+mn-lt"/>
              </a:rPr>
              <a:t>,</a:t>
            </a:r>
            <a:r>
              <a:rPr lang="zh-TW" altLang="en-US" sz="2000">
                <a:cs typeface="+mn-ea"/>
                <a:sym typeface="+mn-lt"/>
              </a:rPr>
              <a:t>保养</a:t>
            </a:r>
          </a:p>
        </p:txBody>
      </p:sp>
      <p:sp>
        <p:nvSpPr>
          <p:cNvPr id="216075" name="AutoShape 11">
            <a:extLst>
              <a:ext uri="{FF2B5EF4-FFF2-40B4-BE49-F238E27FC236}">
                <a16:creationId xmlns:a16="http://schemas.microsoft.com/office/drawing/2014/main" id="{ABE2A540-71B3-492E-A727-FDE3D74EF3CE}"/>
              </a:ext>
            </a:extLst>
          </p:cNvPr>
          <p:cNvSpPr>
            <a:spLocks noChangeArrowheads="1"/>
          </p:cNvSpPr>
          <p:nvPr/>
        </p:nvSpPr>
        <p:spPr bwMode="auto">
          <a:xfrm>
            <a:off x="4103688" y="8216900"/>
            <a:ext cx="5357812" cy="520700"/>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入库管理</a:t>
            </a:r>
            <a:r>
              <a:rPr lang="en-US" altLang="zh-TW" sz="2000">
                <a:cs typeface="+mn-ea"/>
                <a:sym typeface="+mn-lt"/>
              </a:rPr>
              <a:t>,</a:t>
            </a:r>
            <a:r>
              <a:rPr lang="zh-TW" altLang="en-US" sz="2000">
                <a:cs typeface="+mn-ea"/>
                <a:sym typeface="+mn-lt"/>
              </a:rPr>
              <a:t>存贮备用</a:t>
            </a:r>
          </a:p>
        </p:txBody>
      </p:sp>
      <p:sp>
        <p:nvSpPr>
          <p:cNvPr id="216076" name="AutoShape 12">
            <a:extLst>
              <a:ext uri="{FF2B5EF4-FFF2-40B4-BE49-F238E27FC236}">
                <a16:creationId xmlns:a16="http://schemas.microsoft.com/office/drawing/2014/main" id="{A64C1FDD-F7A0-43DD-94A3-B37F49187DB3}"/>
              </a:ext>
            </a:extLst>
          </p:cNvPr>
          <p:cNvSpPr>
            <a:spLocks noChangeArrowheads="1"/>
          </p:cNvSpPr>
          <p:nvPr/>
        </p:nvSpPr>
        <p:spPr bwMode="auto">
          <a:xfrm>
            <a:off x="4103688" y="3025458"/>
            <a:ext cx="5357812" cy="520700"/>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策划治具的实现</a:t>
            </a:r>
          </a:p>
        </p:txBody>
      </p:sp>
      <p:sp>
        <p:nvSpPr>
          <p:cNvPr id="226317" name="Line 13">
            <a:extLst>
              <a:ext uri="{FF2B5EF4-FFF2-40B4-BE49-F238E27FC236}">
                <a16:creationId xmlns:a16="http://schemas.microsoft.com/office/drawing/2014/main" id="{281FB84C-B26C-446F-A47F-3CC422DEB5B2}"/>
              </a:ext>
            </a:extLst>
          </p:cNvPr>
          <p:cNvSpPr>
            <a:spLocks noChangeShapeType="1"/>
          </p:cNvSpPr>
          <p:nvPr/>
        </p:nvSpPr>
        <p:spPr bwMode="auto">
          <a:xfrm>
            <a:off x="2051050" y="3952875"/>
            <a:ext cx="11287125" cy="0"/>
          </a:xfrm>
          <a:prstGeom prst="line">
            <a:avLst/>
          </a:prstGeom>
          <a:noFill/>
          <a:ln w="9525">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226318" name="Line 14">
            <a:extLst>
              <a:ext uri="{FF2B5EF4-FFF2-40B4-BE49-F238E27FC236}">
                <a16:creationId xmlns:a16="http://schemas.microsoft.com/office/drawing/2014/main" id="{80D30E4F-0A6A-4005-B770-272F7A8F98F0}"/>
              </a:ext>
            </a:extLst>
          </p:cNvPr>
          <p:cNvSpPr>
            <a:spLocks noChangeShapeType="1"/>
          </p:cNvSpPr>
          <p:nvPr/>
        </p:nvSpPr>
        <p:spPr bwMode="auto">
          <a:xfrm>
            <a:off x="2051050" y="5721350"/>
            <a:ext cx="11287125" cy="0"/>
          </a:xfrm>
          <a:prstGeom prst="line">
            <a:avLst/>
          </a:prstGeom>
          <a:noFill/>
          <a:ln w="9525">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216079" name="Line 15">
            <a:extLst>
              <a:ext uri="{FF2B5EF4-FFF2-40B4-BE49-F238E27FC236}">
                <a16:creationId xmlns:a16="http://schemas.microsoft.com/office/drawing/2014/main" id="{BED92780-0942-45E1-B68C-EE6E66F85131}"/>
              </a:ext>
            </a:extLst>
          </p:cNvPr>
          <p:cNvSpPr>
            <a:spLocks noChangeShapeType="1"/>
          </p:cNvSpPr>
          <p:nvPr/>
        </p:nvSpPr>
        <p:spPr bwMode="auto">
          <a:xfrm>
            <a:off x="2051050" y="3952875"/>
            <a:ext cx="0" cy="176847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26320" name="Line 16">
            <a:extLst>
              <a:ext uri="{FF2B5EF4-FFF2-40B4-BE49-F238E27FC236}">
                <a16:creationId xmlns:a16="http://schemas.microsoft.com/office/drawing/2014/main" id="{95F89DDD-EF63-4CAD-B3C1-02E5516511F9}"/>
              </a:ext>
            </a:extLst>
          </p:cNvPr>
          <p:cNvSpPr>
            <a:spLocks noChangeShapeType="1"/>
          </p:cNvSpPr>
          <p:nvPr/>
        </p:nvSpPr>
        <p:spPr bwMode="auto">
          <a:xfrm>
            <a:off x="13338175" y="3952875"/>
            <a:ext cx="0" cy="1768475"/>
          </a:xfrm>
          <a:prstGeom prst="line">
            <a:avLst/>
          </a:prstGeom>
          <a:noFill/>
          <a:ln w="9525">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216081" name="Line 17">
            <a:extLst>
              <a:ext uri="{FF2B5EF4-FFF2-40B4-BE49-F238E27FC236}">
                <a16:creationId xmlns:a16="http://schemas.microsoft.com/office/drawing/2014/main" id="{8855AF0A-4465-4DC6-B892-D35B77488477}"/>
              </a:ext>
            </a:extLst>
          </p:cNvPr>
          <p:cNvSpPr>
            <a:spLocks noChangeShapeType="1"/>
          </p:cNvSpPr>
          <p:nvPr/>
        </p:nvSpPr>
        <p:spPr bwMode="auto">
          <a:xfrm>
            <a:off x="6497638" y="6656388"/>
            <a:ext cx="0" cy="52070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16082" name="Line 18">
            <a:extLst>
              <a:ext uri="{FF2B5EF4-FFF2-40B4-BE49-F238E27FC236}">
                <a16:creationId xmlns:a16="http://schemas.microsoft.com/office/drawing/2014/main" id="{3E7837C5-AF93-432E-8760-BC05A5904097}"/>
              </a:ext>
            </a:extLst>
          </p:cNvPr>
          <p:cNvSpPr>
            <a:spLocks noChangeShapeType="1"/>
          </p:cNvSpPr>
          <p:nvPr/>
        </p:nvSpPr>
        <p:spPr bwMode="auto">
          <a:xfrm>
            <a:off x="6497638" y="7697788"/>
            <a:ext cx="0" cy="623887"/>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16083" name="Line 19">
            <a:extLst>
              <a:ext uri="{FF2B5EF4-FFF2-40B4-BE49-F238E27FC236}">
                <a16:creationId xmlns:a16="http://schemas.microsoft.com/office/drawing/2014/main" id="{78F101EF-3C31-4088-860E-8FCCF7A8D38A}"/>
              </a:ext>
            </a:extLst>
          </p:cNvPr>
          <p:cNvSpPr>
            <a:spLocks noChangeShapeType="1"/>
          </p:cNvSpPr>
          <p:nvPr/>
        </p:nvSpPr>
        <p:spPr bwMode="auto">
          <a:xfrm>
            <a:off x="6685122" y="1397952"/>
            <a:ext cx="0" cy="623887"/>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16084" name="Line 20">
            <a:extLst>
              <a:ext uri="{FF2B5EF4-FFF2-40B4-BE49-F238E27FC236}">
                <a16:creationId xmlns:a16="http://schemas.microsoft.com/office/drawing/2014/main" id="{13E4F38F-E025-44EB-9344-9BCFA929D339}"/>
              </a:ext>
            </a:extLst>
          </p:cNvPr>
          <p:cNvSpPr>
            <a:spLocks noChangeShapeType="1"/>
          </p:cNvSpPr>
          <p:nvPr/>
        </p:nvSpPr>
        <p:spPr bwMode="auto">
          <a:xfrm>
            <a:off x="6673692" y="2401570"/>
            <a:ext cx="0" cy="623888"/>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16086" name="AutoShape 22">
            <a:extLst>
              <a:ext uri="{FF2B5EF4-FFF2-40B4-BE49-F238E27FC236}">
                <a16:creationId xmlns:a16="http://schemas.microsoft.com/office/drawing/2014/main" id="{EF28AADB-B100-4DF6-886E-46F8BBFF9040}"/>
              </a:ext>
            </a:extLst>
          </p:cNvPr>
          <p:cNvSpPr>
            <a:spLocks noChangeArrowheads="1"/>
          </p:cNvSpPr>
          <p:nvPr/>
        </p:nvSpPr>
        <p:spPr bwMode="auto">
          <a:xfrm>
            <a:off x="6497638" y="5721350"/>
            <a:ext cx="341312" cy="415925"/>
          </a:xfrm>
          <a:prstGeom prst="downArrow">
            <a:avLst>
              <a:gd name="adj1" fmla="val 50000"/>
              <a:gd name="adj2" fmla="val 33393"/>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216087" name="Line 23">
            <a:extLst>
              <a:ext uri="{FF2B5EF4-FFF2-40B4-BE49-F238E27FC236}">
                <a16:creationId xmlns:a16="http://schemas.microsoft.com/office/drawing/2014/main" id="{3D6B4FA0-866D-446C-954B-8623AD8A286B}"/>
              </a:ext>
            </a:extLst>
          </p:cNvPr>
          <p:cNvSpPr>
            <a:spLocks noChangeShapeType="1"/>
          </p:cNvSpPr>
          <p:nvPr/>
        </p:nvSpPr>
        <p:spPr bwMode="auto">
          <a:xfrm>
            <a:off x="3989388" y="4889500"/>
            <a:ext cx="684212"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16088" name="Line 24">
            <a:extLst>
              <a:ext uri="{FF2B5EF4-FFF2-40B4-BE49-F238E27FC236}">
                <a16:creationId xmlns:a16="http://schemas.microsoft.com/office/drawing/2014/main" id="{CCD23115-1C41-42F1-8317-91CF94557C70}"/>
              </a:ext>
            </a:extLst>
          </p:cNvPr>
          <p:cNvSpPr>
            <a:spLocks noChangeShapeType="1"/>
          </p:cNvSpPr>
          <p:nvPr/>
        </p:nvSpPr>
        <p:spPr bwMode="auto">
          <a:xfrm>
            <a:off x="6269038" y="4889500"/>
            <a:ext cx="684212"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16089" name="Line 25">
            <a:extLst>
              <a:ext uri="{FF2B5EF4-FFF2-40B4-BE49-F238E27FC236}">
                <a16:creationId xmlns:a16="http://schemas.microsoft.com/office/drawing/2014/main" id="{2B310D36-5F49-4373-863F-A7502EC8F147}"/>
              </a:ext>
            </a:extLst>
          </p:cNvPr>
          <p:cNvSpPr>
            <a:spLocks noChangeShapeType="1"/>
          </p:cNvSpPr>
          <p:nvPr/>
        </p:nvSpPr>
        <p:spPr bwMode="auto">
          <a:xfrm>
            <a:off x="8550275" y="4889500"/>
            <a:ext cx="684213"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16090" name="Line 26">
            <a:extLst>
              <a:ext uri="{FF2B5EF4-FFF2-40B4-BE49-F238E27FC236}">
                <a16:creationId xmlns:a16="http://schemas.microsoft.com/office/drawing/2014/main" id="{9E71C7B6-6D91-4670-A045-50FAE0DCD174}"/>
              </a:ext>
            </a:extLst>
          </p:cNvPr>
          <p:cNvSpPr>
            <a:spLocks noChangeShapeType="1"/>
          </p:cNvSpPr>
          <p:nvPr/>
        </p:nvSpPr>
        <p:spPr bwMode="auto">
          <a:xfrm>
            <a:off x="10829925" y="4889500"/>
            <a:ext cx="684213"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26331" name="Text Box 27">
            <a:extLst>
              <a:ext uri="{FF2B5EF4-FFF2-40B4-BE49-F238E27FC236}">
                <a16:creationId xmlns:a16="http://schemas.microsoft.com/office/drawing/2014/main" id="{36024CF4-29CE-4AF9-B07D-F24FBC1E9F8C}"/>
              </a:ext>
            </a:extLst>
          </p:cNvPr>
          <p:cNvSpPr txBox="1">
            <a:spLocks noChangeArrowheads="1"/>
          </p:cNvSpPr>
          <p:nvPr/>
        </p:nvSpPr>
        <p:spPr bwMode="auto">
          <a:xfrm>
            <a:off x="9690099" y="955676"/>
            <a:ext cx="5586413" cy="839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dirty="0">
                <a:latin typeface="+mn-lt"/>
                <a:ea typeface="+mn-ea"/>
                <a:cs typeface="+mn-ea"/>
                <a:sym typeface="+mn-lt"/>
              </a:rPr>
              <a:t>潜在的失败模式与效应分析阶段识别是否需要使用治具</a:t>
            </a:r>
            <a:r>
              <a:rPr lang="en-US" altLang="zh-TW" sz="2000" dirty="0">
                <a:latin typeface="+mn-lt"/>
                <a:ea typeface="+mn-ea"/>
                <a:cs typeface="+mn-ea"/>
                <a:sym typeface="+mn-lt"/>
              </a:rPr>
              <a:t>,</a:t>
            </a:r>
            <a:r>
              <a:rPr lang="zh-TW" altLang="en-US" sz="2000" dirty="0">
                <a:latin typeface="+mn-lt"/>
                <a:ea typeface="+mn-ea"/>
                <a:cs typeface="+mn-ea"/>
                <a:sym typeface="+mn-lt"/>
              </a:rPr>
              <a:t>以方便作业</a:t>
            </a:r>
            <a:r>
              <a:rPr lang="en-US" altLang="zh-TW" sz="2000" dirty="0">
                <a:latin typeface="+mn-lt"/>
                <a:ea typeface="+mn-ea"/>
                <a:cs typeface="+mn-ea"/>
                <a:sym typeface="+mn-lt"/>
              </a:rPr>
              <a:t>,</a:t>
            </a:r>
            <a:r>
              <a:rPr lang="zh-TW" altLang="en-US" sz="2000" dirty="0">
                <a:latin typeface="+mn-lt"/>
                <a:ea typeface="+mn-ea"/>
                <a:cs typeface="+mn-ea"/>
                <a:sym typeface="+mn-lt"/>
              </a:rPr>
              <a:t>降低风险</a:t>
            </a:r>
          </a:p>
        </p:txBody>
      </p:sp>
      <p:sp>
        <p:nvSpPr>
          <p:cNvPr id="226332" name="Text Box 28">
            <a:extLst>
              <a:ext uri="{FF2B5EF4-FFF2-40B4-BE49-F238E27FC236}">
                <a16:creationId xmlns:a16="http://schemas.microsoft.com/office/drawing/2014/main" id="{CA81239C-D992-406D-BE39-5DAAE567A4B5}"/>
              </a:ext>
            </a:extLst>
          </p:cNvPr>
          <p:cNvSpPr txBox="1">
            <a:spLocks noChangeArrowheads="1"/>
          </p:cNvSpPr>
          <p:nvPr/>
        </p:nvSpPr>
        <p:spPr bwMode="auto">
          <a:xfrm>
            <a:off x="9690099" y="2184401"/>
            <a:ext cx="5472113" cy="471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dirty="0">
                <a:latin typeface="+mn-lt"/>
                <a:ea typeface="+mn-ea"/>
                <a:cs typeface="+mn-ea"/>
                <a:sym typeface="+mn-lt"/>
              </a:rPr>
              <a:t>规定在哪些工序如何使用</a:t>
            </a:r>
            <a:r>
              <a:rPr lang="en-US" altLang="zh-TW" sz="2000" dirty="0">
                <a:latin typeface="+mn-lt"/>
                <a:ea typeface="+mn-ea"/>
                <a:cs typeface="+mn-ea"/>
                <a:sym typeface="+mn-lt"/>
              </a:rPr>
              <a:t>,</a:t>
            </a:r>
            <a:r>
              <a:rPr lang="zh-TW" altLang="en-US" sz="2000" dirty="0">
                <a:latin typeface="+mn-lt"/>
                <a:ea typeface="+mn-ea"/>
                <a:cs typeface="+mn-ea"/>
                <a:sym typeface="+mn-lt"/>
              </a:rPr>
              <a:t>记录编号</a:t>
            </a:r>
          </a:p>
        </p:txBody>
      </p:sp>
      <p:sp>
        <p:nvSpPr>
          <p:cNvPr id="226333" name="Text Box 29">
            <a:extLst>
              <a:ext uri="{FF2B5EF4-FFF2-40B4-BE49-F238E27FC236}">
                <a16:creationId xmlns:a16="http://schemas.microsoft.com/office/drawing/2014/main" id="{166FC136-1B40-41A1-8FB1-32BCC6F17D03}"/>
              </a:ext>
            </a:extLst>
          </p:cNvPr>
          <p:cNvSpPr txBox="1">
            <a:spLocks noChangeArrowheads="1"/>
          </p:cNvSpPr>
          <p:nvPr/>
        </p:nvSpPr>
        <p:spPr bwMode="auto">
          <a:xfrm>
            <a:off x="9690099" y="3175000"/>
            <a:ext cx="5357813"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a:latin typeface="+mn-lt"/>
                <a:ea typeface="+mn-ea"/>
                <a:cs typeface="+mn-ea"/>
                <a:sym typeface="+mn-lt"/>
              </a:rPr>
              <a:t>PE</a:t>
            </a:r>
            <a:r>
              <a:rPr lang="zh-TW" altLang="en-US" sz="2000">
                <a:latin typeface="+mn-lt"/>
                <a:ea typeface="+mn-ea"/>
                <a:cs typeface="+mn-ea"/>
                <a:sym typeface="+mn-lt"/>
              </a:rPr>
              <a:t>与</a:t>
            </a:r>
            <a:r>
              <a:rPr lang="en-US" altLang="zh-TW" sz="2000">
                <a:latin typeface="+mn-lt"/>
                <a:ea typeface="+mn-ea"/>
                <a:cs typeface="+mn-ea"/>
                <a:sym typeface="+mn-lt"/>
              </a:rPr>
              <a:t>ME</a:t>
            </a:r>
            <a:r>
              <a:rPr lang="zh-TW" altLang="en-US" sz="2000">
                <a:latin typeface="+mn-lt"/>
                <a:ea typeface="+mn-ea"/>
                <a:cs typeface="+mn-ea"/>
                <a:sym typeface="+mn-lt"/>
              </a:rPr>
              <a:t>共同设计</a:t>
            </a:r>
            <a:r>
              <a:rPr lang="en-US" altLang="zh-TW" sz="2000">
                <a:latin typeface="+mn-lt"/>
                <a:ea typeface="+mn-ea"/>
                <a:cs typeface="+mn-ea"/>
                <a:sym typeface="+mn-lt"/>
              </a:rPr>
              <a:t>,ME</a:t>
            </a:r>
            <a:r>
              <a:rPr lang="zh-TW" altLang="en-US" sz="2000">
                <a:latin typeface="+mn-lt"/>
                <a:ea typeface="+mn-ea"/>
                <a:cs typeface="+mn-ea"/>
                <a:sym typeface="+mn-lt"/>
              </a:rPr>
              <a:t>的机械人员制作</a:t>
            </a:r>
          </a:p>
        </p:txBody>
      </p:sp>
      <p:sp>
        <p:nvSpPr>
          <p:cNvPr id="226334" name="Text Box 30">
            <a:extLst>
              <a:ext uri="{FF2B5EF4-FFF2-40B4-BE49-F238E27FC236}">
                <a16:creationId xmlns:a16="http://schemas.microsoft.com/office/drawing/2014/main" id="{4A788E35-E197-45AE-BA9E-F79D0C461464}"/>
              </a:ext>
            </a:extLst>
          </p:cNvPr>
          <p:cNvSpPr txBox="1">
            <a:spLocks noChangeArrowheads="1"/>
          </p:cNvSpPr>
          <p:nvPr/>
        </p:nvSpPr>
        <p:spPr bwMode="auto">
          <a:xfrm>
            <a:off x="9690100" y="6032500"/>
            <a:ext cx="5472113"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由使用者每日清洁</a:t>
            </a:r>
            <a:r>
              <a:rPr lang="en-US" altLang="zh-TW" sz="2000">
                <a:latin typeface="+mn-lt"/>
                <a:ea typeface="+mn-ea"/>
                <a:cs typeface="+mn-ea"/>
                <a:sym typeface="+mn-lt"/>
              </a:rPr>
              <a:t>,</a:t>
            </a:r>
            <a:r>
              <a:rPr lang="zh-TW" altLang="en-US" sz="2000">
                <a:latin typeface="+mn-lt"/>
                <a:ea typeface="+mn-ea"/>
                <a:cs typeface="+mn-ea"/>
                <a:sym typeface="+mn-lt"/>
              </a:rPr>
              <a:t>点检</a:t>
            </a:r>
          </a:p>
        </p:txBody>
      </p:sp>
      <p:sp>
        <p:nvSpPr>
          <p:cNvPr id="226335" name="Text Box 31">
            <a:extLst>
              <a:ext uri="{FF2B5EF4-FFF2-40B4-BE49-F238E27FC236}">
                <a16:creationId xmlns:a16="http://schemas.microsoft.com/office/drawing/2014/main" id="{A678452F-9627-41BF-BE83-0D8FE3DAFCC2}"/>
              </a:ext>
            </a:extLst>
          </p:cNvPr>
          <p:cNvSpPr txBox="1">
            <a:spLocks noChangeArrowheads="1"/>
          </p:cNvSpPr>
          <p:nvPr/>
        </p:nvSpPr>
        <p:spPr bwMode="auto">
          <a:xfrm>
            <a:off x="9690100" y="6864350"/>
            <a:ext cx="5357813"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由管理者实施定期检验</a:t>
            </a:r>
            <a:r>
              <a:rPr lang="en-US" altLang="zh-TW" sz="2000">
                <a:latin typeface="+mn-lt"/>
                <a:ea typeface="+mn-ea"/>
                <a:cs typeface="+mn-ea"/>
                <a:sym typeface="+mn-lt"/>
              </a:rPr>
              <a:t>,</a:t>
            </a:r>
            <a:r>
              <a:rPr lang="zh-TW" altLang="en-US" sz="2000">
                <a:latin typeface="+mn-lt"/>
                <a:ea typeface="+mn-ea"/>
                <a:cs typeface="+mn-ea"/>
                <a:sym typeface="+mn-lt"/>
              </a:rPr>
              <a:t>保养</a:t>
            </a:r>
          </a:p>
        </p:txBody>
      </p:sp>
      <p:sp>
        <p:nvSpPr>
          <p:cNvPr id="226336" name="Text Box 32">
            <a:extLst>
              <a:ext uri="{FF2B5EF4-FFF2-40B4-BE49-F238E27FC236}">
                <a16:creationId xmlns:a16="http://schemas.microsoft.com/office/drawing/2014/main" id="{F18D7263-A0CB-4924-B167-BC2945C134E3}"/>
              </a:ext>
            </a:extLst>
          </p:cNvPr>
          <p:cNvSpPr txBox="1">
            <a:spLocks noChangeArrowheads="1"/>
          </p:cNvSpPr>
          <p:nvPr/>
        </p:nvSpPr>
        <p:spPr bwMode="auto">
          <a:xfrm>
            <a:off x="9690100" y="8113713"/>
            <a:ext cx="5243513" cy="471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对暂时不用的</a:t>
            </a:r>
            <a:r>
              <a:rPr lang="en-US" altLang="zh-TW" sz="2000">
                <a:latin typeface="+mn-lt"/>
                <a:ea typeface="+mn-ea"/>
                <a:cs typeface="+mn-ea"/>
                <a:sym typeface="+mn-lt"/>
              </a:rPr>
              <a:t>JIG,</a:t>
            </a:r>
            <a:r>
              <a:rPr lang="zh-TW" altLang="en-US" sz="2000">
                <a:latin typeface="+mn-lt"/>
                <a:ea typeface="+mn-ea"/>
                <a:cs typeface="+mn-ea"/>
                <a:sym typeface="+mn-lt"/>
              </a:rPr>
              <a:t>由</a:t>
            </a:r>
            <a:r>
              <a:rPr lang="en-US" altLang="zh-TW" sz="2000">
                <a:latin typeface="+mn-lt"/>
                <a:ea typeface="+mn-ea"/>
                <a:cs typeface="+mn-ea"/>
                <a:sym typeface="+mn-lt"/>
              </a:rPr>
              <a:t>JIG</a:t>
            </a:r>
            <a:r>
              <a:rPr lang="zh-TW" altLang="en-US" sz="2000">
                <a:latin typeface="+mn-lt"/>
                <a:ea typeface="+mn-ea"/>
                <a:cs typeface="+mn-ea"/>
                <a:sym typeface="+mn-lt"/>
              </a:rPr>
              <a:t>课入库管理</a:t>
            </a:r>
          </a:p>
        </p:txBody>
      </p:sp>
      <p:sp>
        <p:nvSpPr>
          <p:cNvPr id="33" name="文本框 32">
            <a:extLst>
              <a:ext uri="{FF2B5EF4-FFF2-40B4-BE49-F238E27FC236}">
                <a16:creationId xmlns:a16="http://schemas.microsoft.com/office/drawing/2014/main" id="{54D6F99F-D0DA-4BA3-BB54-72B0F2A4AD1C}"/>
              </a:ext>
            </a:extLst>
          </p:cNvPr>
          <p:cNvSpPr txBox="1"/>
          <p:nvPr/>
        </p:nvSpPr>
        <p:spPr>
          <a:xfrm>
            <a:off x="3353123" y="126150"/>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治具</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,JIG</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的管理方式</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a:t>
            </a:r>
            <a:endParaRPr lang="zh-CN" altLang="en-US" sz="3600" b="1" dirty="0">
              <a:gradFill flip="none" rotWithShape="1">
                <a:gsLst>
                  <a:gs pos="0">
                    <a:srgbClr val="04B5EC"/>
                  </a:gs>
                  <a:gs pos="100000">
                    <a:srgbClr val="00C88A"/>
                  </a:gs>
                </a:gsLst>
                <a:lin ang="0" scaled="1"/>
                <a:tileRect/>
              </a:gradFill>
              <a:latin typeface="+mn-lt"/>
              <a:ea typeface="+mn-ea"/>
              <a:cs typeface="+mn-ea"/>
              <a:sym typeface="+mn-lt"/>
            </a:endParaRP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3"/>
                                        </p:tgtEl>
                                        <p:attrNameLst>
                                          <p:attrName>style.visibility</p:attrName>
                                        </p:attrNameLst>
                                      </p:cBhvr>
                                      <p:to>
                                        <p:strVal val="visible"/>
                                      </p:to>
                                    </p:set>
                                    <p:anim calcmode="lin" valueType="num">
                                      <p:cBhvr>
                                        <p:cTn id="7" dur="500" fill="hold"/>
                                        <p:tgtEl>
                                          <p:spTgt spid="33"/>
                                        </p:tgtEl>
                                        <p:attrNameLst>
                                          <p:attrName>ppt_w</p:attrName>
                                        </p:attrNameLst>
                                      </p:cBhvr>
                                      <p:tavLst>
                                        <p:tav tm="0">
                                          <p:val>
                                            <p:fltVal val="0"/>
                                          </p:val>
                                        </p:tav>
                                        <p:tav tm="100000">
                                          <p:val>
                                            <p:strVal val="#ppt_w"/>
                                          </p:val>
                                        </p:tav>
                                      </p:tavLst>
                                    </p:anim>
                                    <p:anim calcmode="lin" valueType="num">
                                      <p:cBhvr>
                                        <p:cTn id="8" dur="500" fill="hold"/>
                                        <p:tgtEl>
                                          <p:spTgt spid="3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330" name="Text Box 2">
            <a:extLst>
              <a:ext uri="{FF2B5EF4-FFF2-40B4-BE49-F238E27FC236}">
                <a16:creationId xmlns:a16="http://schemas.microsoft.com/office/drawing/2014/main" id="{85618B45-F24E-4D18-8258-14E7588069A5}"/>
              </a:ext>
            </a:extLst>
          </p:cNvPr>
          <p:cNvSpPr txBox="1">
            <a:spLocks noChangeArrowheads="1"/>
          </p:cNvSpPr>
          <p:nvPr/>
        </p:nvSpPr>
        <p:spPr bwMode="auto">
          <a:xfrm>
            <a:off x="1264892" y="1224360"/>
            <a:ext cx="2951508" cy="45331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4.1 </a:t>
            </a:r>
            <a:r>
              <a:rPr lang="zh-TW" altLang="en-US" sz="2000" b="1" dirty="0">
                <a:latin typeface="+mn-lt"/>
                <a:ea typeface="+mn-ea"/>
                <a:cs typeface="+mn-ea"/>
                <a:sym typeface="+mn-lt"/>
              </a:rPr>
              <a:t>治具</a:t>
            </a:r>
            <a:r>
              <a:rPr lang="en-US" altLang="zh-TW" sz="2000" b="1" dirty="0">
                <a:latin typeface="+mn-lt"/>
                <a:ea typeface="+mn-ea"/>
                <a:cs typeface="+mn-ea"/>
                <a:sym typeface="+mn-lt"/>
              </a:rPr>
              <a:t>,JIG</a:t>
            </a:r>
            <a:r>
              <a:rPr lang="zh-TW" altLang="en-US" sz="2000" b="1" dirty="0">
                <a:latin typeface="+mn-lt"/>
                <a:ea typeface="+mn-ea"/>
                <a:cs typeface="+mn-ea"/>
                <a:sym typeface="+mn-lt"/>
              </a:rPr>
              <a:t>如何开发</a:t>
            </a:r>
          </a:p>
          <a:p>
            <a:pPr eaLnBrk="1" hangingPunct="1">
              <a:lnSpc>
                <a:spcPct val="120000"/>
              </a:lnSpc>
              <a:defRPr/>
            </a:pPr>
            <a:r>
              <a:rPr lang="zh-TW" altLang="en-US" sz="2000" dirty="0">
                <a:latin typeface="+mn-lt"/>
                <a:ea typeface="+mn-ea"/>
                <a:cs typeface="+mn-ea"/>
                <a:sym typeface="+mn-lt"/>
              </a:rPr>
              <a:t>   对于产品生产监控计划中规定要使用的治具</a:t>
            </a:r>
            <a:r>
              <a:rPr lang="en-US" altLang="zh-TW" sz="2000" dirty="0">
                <a:latin typeface="+mn-lt"/>
                <a:ea typeface="+mn-ea"/>
                <a:cs typeface="+mn-ea"/>
                <a:sym typeface="+mn-lt"/>
              </a:rPr>
              <a:t>,JIG</a:t>
            </a:r>
            <a:r>
              <a:rPr lang="zh-TW" altLang="en-US" sz="2000" dirty="0">
                <a:latin typeface="+mn-lt"/>
                <a:ea typeface="+mn-ea"/>
                <a:cs typeface="+mn-ea"/>
                <a:sym typeface="+mn-lt"/>
              </a:rPr>
              <a:t>由</a:t>
            </a:r>
            <a:r>
              <a:rPr lang="en-US" altLang="zh-TW" sz="2000" dirty="0">
                <a:latin typeface="+mn-lt"/>
                <a:ea typeface="+mn-ea"/>
                <a:cs typeface="+mn-ea"/>
                <a:sym typeface="+mn-lt"/>
              </a:rPr>
              <a:t>JIG</a:t>
            </a:r>
            <a:r>
              <a:rPr lang="zh-TW" altLang="en-US" sz="2000" dirty="0">
                <a:latin typeface="+mn-lt"/>
                <a:ea typeface="+mn-ea"/>
                <a:cs typeface="+mn-ea"/>
                <a:sym typeface="+mn-lt"/>
              </a:rPr>
              <a:t>管理课列成清单</a:t>
            </a:r>
            <a:r>
              <a:rPr lang="en-US" altLang="zh-TW" sz="2000" dirty="0">
                <a:latin typeface="+mn-lt"/>
                <a:ea typeface="+mn-ea"/>
                <a:cs typeface="+mn-ea"/>
                <a:sym typeface="+mn-lt"/>
              </a:rPr>
              <a:t>,</a:t>
            </a:r>
            <a:r>
              <a:rPr lang="zh-TW" altLang="en-US" sz="2000" dirty="0">
                <a:latin typeface="+mn-lt"/>
                <a:ea typeface="+mn-ea"/>
                <a:cs typeface="+mn-ea"/>
                <a:sym typeface="+mn-lt"/>
              </a:rPr>
              <a:t>交机械课安排计划制作</a:t>
            </a:r>
            <a:r>
              <a:rPr lang="en-US" altLang="zh-TW" sz="2000" dirty="0">
                <a:latin typeface="+mn-lt"/>
                <a:ea typeface="+mn-ea"/>
                <a:cs typeface="+mn-ea"/>
                <a:sym typeface="+mn-lt"/>
              </a:rPr>
              <a:t>.</a:t>
            </a:r>
            <a:r>
              <a:rPr lang="zh-TW" altLang="en-US" sz="2000" dirty="0">
                <a:latin typeface="+mn-lt"/>
                <a:ea typeface="+mn-ea"/>
                <a:cs typeface="+mn-ea"/>
                <a:sym typeface="+mn-lt"/>
              </a:rPr>
              <a:t>具体的制作方案应在制作工程师的牵头下由</a:t>
            </a:r>
            <a:r>
              <a:rPr lang="en-US" altLang="zh-TW" sz="2000" dirty="0">
                <a:latin typeface="+mn-lt"/>
                <a:ea typeface="+mn-ea"/>
                <a:cs typeface="+mn-ea"/>
                <a:sym typeface="+mn-lt"/>
              </a:rPr>
              <a:t>ME,PE</a:t>
            </a:r>
            <a:r>
              <a:rPr lang="zh-TW" altLang="en-US" sz="2000" dirty="0">
                <a:latin typeface="+mn-lt"/>
                <a:ea typeface="+mn-ea"/>
                <a:cs typeface="+mn-ea"/>
                <a:sym typeface="+mn-lt"/>
              </a:rPr>
              <a:t>等人员共同努力完成</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defRPr/>
            </a:pPr>
            <a:r>
              <a:rPr lang="en-US" altLang="zh-TW" sz="2000" b="1" dirty="0">
                <a:latin typeface="+mn-lt"/>
                <a:ea typeface="+mn-ea"/>
                <a:cs typeface="+mn-ea"/>
                <a:sym typeface="+mn-lt"/>
              </a:rPr>
              <a:t>1 ) </a:t>
            </a:r>
            <a:r>
              <a:rPr lang="zh-TW" altLang="en-US" sz="2000" b="1" dirty="0">
                <a:latin typeface="+mn-lt"/>
                <a:ea typeface="+mn-ea"/>
                <a:cs typeface="+mn-ea"/>
                <a:sym typeface="+mn-lt"/>
              </a:rPr>
              <a:t>治具</a:t>
            </a:r>
            <a:r>
              <a:rPr lang="en-US" altLang="zh-TW" sz="2000" b="1" dirty="0">
                <a:latin typeface="+mn-lt"/>
                <a:ea typeface="+mn-ea"/>
                <a:cs typeface="+mn-ea"/>
                <a:sym typeface="+mn-lt"/>
              </a:rPr>
              <a:t>,JIG</a:t>
            </a:r>
            <a:r>
              <a:rPr lang="zh-TW" altLang="en-US" sz="2000" b="1" dirty="0">
                <a:latin typeface="+mn-lt"/>
                <a:ea typeface="+mn-ea"/>
                <a:cs typeface="+mn-ea"/>
                <a:sym typeface="+mn-lt"/>
              </a:rPr>
              <a:t>的开发责任</a:t>
            </a:r>
            <a:r>
              <a:rPr lang="en-US" altLang="zh-TW" sz="2000" b="1" dirty="0">
                <a:latin typeface="+mn-lt"/>
                <a:ea typeface="+mn-ea"/>
                <a:cs typeface="+mn-ea"/>
                <a:sym typeface="+mn-lt"/>
              </a:rPr>
              <a:t>.</a:t>
            </a:r>
          </a:p>
          <a:p>
            <a:pPr eaLnBrk="1" hangingPunct="1">
              <a:lnSpc>
                <a:spcPct val="120000"/>
              </a:lnSpc>
              <a:defRPr/>
            </a:pPr>
            <a:r>
              <a:rPr lang="en-US" altLang="zh-TW" sz="2000" b="1" dirty="0">
                <a:latin typeface="+mn-lt"/>
                <a:ea typeface="+mn-ea"/>
                <a:cs typeface="+mn-ea"/>
                <a:sym typeface="+mn-lt"/>
              </a:rPr>
              <a:t>   </a:t>
            </a:r>
            <a:r>
              <a:rPr lang="zh-TW" altLang="en-US" sz="2000" b="1" dirty="0">
                <a:latin typeface="+mn-lt"/>
                <a:ea typeface="+mn-ea"/>
                <a:cs typeface="+mn-ea"/>
                <a:sym typeface="+mn-lt"/>
              </a:rPr>
              <a:t>治具</a:t>
            </a:r>
            <a:r>
              <a:rPr lang="en-US" altLang="zh-TW" sz="2000" b="1" dirty="0">
                <a:latin typeface="+mn-lt"/>
                <a:ea typeface="+mn-ea"/>
                <a:cs typeface="+mn-ea"/>
                <a:sym typeface="+mn-lt"/>
              </a:rPr>
              <a:t>,JIG</a:t>
            </a:r>
            <a:r>
              <a:rPr lang="zh-TW" altLang="en-US" sz="2000" b="1" dirty="0">
                <a:latin typeface="+mn-lt"/>
                <a:ea typeface="+mn-ea"/>
                <a:cs typeface="+mn-ea"/>
                <a:sym typeface="+mn-lt"/>
              </a:rPr>
              <a:t>的开发责任关系</a:t>
            </a:r>
            <a:r>
              <a:rPr lang="en-US" altLang="zh-TW" sz="2000" b="1" dirty="0">
                <a:latin typeface="+mn-lt"/>
                <a:ea typeface="+mn-ea"/>
                <a:cs typeface="+mn-ea"/>
                <a:sym typeface="+mn-lt"/>
              </a:rPr>
              <a:t>:</a:t>
            </a:r>
          </a:p>
        </p:txBody>
      </p:sp>
      <p:sp>
        <p:nvSpPr>
          <p:cNvPr id="4" name="文本框 3">
            <a:extLst>
              <a:ext uri="{FF2B5EF4-FFF2-40B4-BE49-F238E27FC236}">
                <a16:creationId xmlns:a16="http://schemas.microsoft.com/office/drawing/2014/main" id="{0E268FB1-9C45-42B8-BE9D-A15B7D15BD39}"/>
              </a:ext>
            </a:extLst>
          </p:cNvPr>
          <p:cNvSpPr txBox="1"/>
          <p:nvPr/>
        </p:nvSpPr>
        <p:spPr>
          <a:xfrm>
            <a:off x="3353123" y="126150"/>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治具</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,JIG</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的管理方式</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a:t>
            </a:r>
            <a:endParaRPr lang="zh-CN" altLang="en-US" sz="3600" b="1" dirty="0">
              <a:gradFill flip="none" rotWithShape="1">
                <a:gsLst>
                  <a:gs pos="0">
                    <a:srgbClr val="04B5EC"/>
                  </a:gs>
                  <a:gs pos="100000">
                    <a:srgbClr val="00C88A"/>
                  </a:gs>
                </a:gsLst>
                <a:lin ang="0" scaled="1"/>
                <a:tileRect/>
              </a:gradFill>
              <a:latin typeface="+mn-lt"/>
              <a:ea typeface="+mn-ea"/>
              <a:cs typeface="+mn-ea"/>
              <a:sym typeface="+mn-lt"/>
            </a:endParaRPr>
          </a:p>
        </p:txBody>
      </p:sp>
      <p:sp>
        <p:nvSpPr>
          <p:cNvPr id="5" name="Rectangle 2">
            <a:extLst>
              <a:ext uri="{FF2B5EF4-FFF2-40B4-BE49-F238E27FC236}">
                <a16:creationId xmlns:a16="http://schemas.microsoft.com/office/drawing/2014/main" id="{FD4FE450-DD95-47AB-8379-A2A31C10FED9}"/>
              </a:ext>
            </a:extLst>
          </p:cNvPr>
          <p:cNvSpPr>
            <a:spLocks noChangeArrowheads="1"/>
          </p:cNvSpPr>
          <p:nvPr/>
        </p:nvSpPr>
        <p:spPr bwMode="auto">
          <a:xfrm>
            <a:off x="5129213" y="2479700"/>
            <a:ext cx="1709737" cy="1041400"/>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确定</a:t>
            </a:r>
          </a:p>
          <a:p>
            <a:pPr algn="ctr" eaLnBrk="1" hangingPunct="1">
              <a:lnSpc>
                <a:spcPct val="120000"/>
              </a:lnSpc>
              <a:defRPr/>
            </a:pPr>
            <a:r>
              <a:rPr lang="zh-TW" altLang="en-US" sz="2000">
                <a:cs typeface="+mn-ea"/>
                <a:sym typeface="+mn-lt"/>
              </a:rPr>
              <a:t>类别</a:t>
            </a:r>
          </a:p>
        </p:txBody>
      </p:sp>
      <p:sp>
        <p:nvSpPr>
          <p:cNvPr id="6" name="Rectangle 3">
            <a:extLst>
              <a:ext uri="{FF2B5EF4-FFF2-40B4-BE49-F238E27FC236}">
                <a16:creationId xmlns:a16="http://schemas.microsoft.com/office/drawing/2014/main" id="{2D251B7F-9354-40A0-BFA9-CC5ADF993066}"/>
              </a:ext>
            </a:extLst>
          </p:cNvPr>
          <p:cNvSpPr>
            <a:spLocks noChangeArrowheads="1"/>
          </p:cNvSpPr>
          <p:nvPr/>
        </p:nvSpPr>
        <p:spPr bwMode="auto">
          <a:xfrm>
            <a:off x="7980363" y="2479700"/>
            <a:ext cx="1709737" cy="1041400"/>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确定</a:t>
            </a:r>
          </a:p>
          <a:p>
            <a:pPr algn="ctr" eaLnBrk="1" hangingPunct="1">
              <a:lnSpc>
                <a:spcPct val="120000"/>
              </a:lnSpc>
              <a:defRPr/>
            </a:pPr>
            <a:r>
              <a:rPr lang="zh-TW" altLang="en-US" sz="2000">
                <a:cs typeface="+mn-ea"/>
                <a:sym typeface="+mn-lt"/>
              </a:rPr>
              <a:t>数量</a:t>
            </a:r>
          </a:p>
        </p:txBody>
      </p:sp>
      <p:sp>
        <p:nvSpPr>
          <p:cNvPr id="7" name="Rectangle 4">
            <a:extLst>
              <a:ext uri="{FF2B5EF4-FFF2-40B4-BE49-F238E27FC236}">
                <a16:creationId xmlns:a16="http://schemas.microsoft.com/office/drawing/2014/main" id="{B4BBD7BA-D97D-4452-92A0-2B54336AC5B9}"/>
              </a:ext>
            </a:extLst>
          </p:cNvPr>
          <p:cNvSpPr>
            <a:spLocks noChangeArrowheads="1"/>
          </p:cNvSpPr>
          <p:nvPr/>
        </p:nvSpPr>
        <p:spPr bwMode="auto">
          <a:xfrm>
            <a:off x="10715625" y="2479700"/>
            <a:ext cx="1709738" cy="1041400"/>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确定</a:t>
            </a:r>
          </a:p>
          <a:p>
            <a:pPr algn="ctr" eaLnBrk="1" hangingPunct="1">
              <a:lnSpc>
                <a:spcPct val="120000"/>
              </a:lnSpc>
              <a:defRPr/>
            </a:pPr>
            <a:r>
              <a:rPr lang="zh-TW" altLang="en-US" sz="2000">
                <a:cs typeface="+mn-ea"/>
                <a:sym typeface="+mn-lt"/>
              </a:rPr>
              <a:t>方案</a:t>
            </a:r>
          </a:p>
        </p:txBody>
      </p:sp>
      <p:sp>
        <p:nvSpPr>
          <p:cNvPr id="8" name="Oval 5">
            <a:extLst>
              <a:ext uri="{FF2B5EF4-FFF2-40B4-BE49-F238E27FC236}">
                <a16:creationId xmlns:a16="http://schemas.microsoft.com/office/drawing/2014/main" id="{7D91B500-60C3-412D-9E12-C12A8B20ADE1}"/>
              </a:ext>
            </a:extLst>
          </p:cNvPr>
          <p:cNvSpPr>
            <a:spLocks noChangeArrowheads="1"/>
          </p:cNvSpPr>
          <p:nvPr/>
        </p:nvSpPr>
        <p:spPr bwMode="auto">
          <a:xfrm>
            <a:off x="10829925" y="3729063"/>
            <a:ext cx="1595438" cy="124777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机械</a:t>
            </a:r>
          </a:p>
          <a:p>
            <a:pPr algn="ctr" eaLnBrk="1" hangingPunct="1">
              <a:lnSpc>
                <a:spcPct val="120000"/>
              </a:lnSpc>
              <a:defRPr/>
            </a:pPr>
            <a:r>
              <a:rPr lang="zh-TW" altLang="en-US" sz="2000">
                <a:cs typeface="+mn-ea"/>
                <a:sym typeface="+mn-lt"/>
              </a:rPr>
              <a:t>课</a:t>
            </a:r>
          </a:p>
        </p:txBody>
      </p:sp>
      <p:sp>
        <p:nvSpPr>
          <p:cNvPr id="9" name="Oval 6">
            <a:extLst>
              <a:ext uri="{FF2B5EF4-FFF2-40B4-BE49-F238E27FC236}">
                <a16:creationId xmlns:a16="http://schemas.microsoft.com/office/drawing/2014/main" id="{620D6705-62A4-45B0-80A5-FD87A3D474BC}"/>
              </a:ext>
            </a:extLst>
          </p:cNvPr>
          <p:cNvSpPr>
            <a:spLocks noChangeArrowheads="1"/>
          </p:cNvSpPr>
          <p:nvPr/>
        </p:nvSpPr>
        <p:spPr bwMode="auto">
          <a:xfrm>
            <a:off x="7980363" y="3937025"/>
            <a:ext cx="1595437" cy="124777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JIG</a:t>
            </a:r>
          </a:p>
          <a:p>
            <a:pPr algn="ctr" eaLnBrk="1" hangingPunct="1">
              <a:lnSpc>
                <a:spcPct val="120000"/>
              </a:lnSpc>
              <a:defRPr/>
            </a:pPr>
            <a:r>
              <a:rPr lang="zh-TW" altLang="en-US" sz="2000">
                <a:cs typeface="+mn-ea"/>
                <a:sym typeface="+mn-lt"/>
              </a:rPr>
              <a:t>课</a:t>
            </a:r>
          </a:p>
        </p:txBody>
      </p:sp>
      <p:sp>
        <p:nvSpPr>
          <p:cNvPr id="10" name="Oval 7">
            <a:extLst>
              <a:ext uri="{FF2B5EF4-FFF2-40B4-BE49-F238E27FC236}">
                <a16:creationId xmlns:a16="http://schemas.microsoft.com/office/drawing/2014/main" id="{05950445-1437-4376-92A3-53BA84152214}"/>
              </a:ext>
            </a:extLst>
          </p:cNvPr>
          <p:cNvSpPr>
            <a:spLocks noChangeArrowheads="1"/>
          </p:cNvSpPr>
          <p:nvPr/>
        </p:nvSpPr>
        <p:spPr bwMode="auto">
          <a:xfrm>
            <a:off x="5243513" y="3937025"/>
            <a:ext cx="1595437" cy="124777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PE</a:t>
            </a:r>
          </a:p>
        </p:txBody>
      </p:sp>
      <p:sp>
        <p:nvSpPr>
          <p:cNvPr id="11" name="AutoShape 8">
            <a:extLst>
              <a:ext uri="{FF2B5EF4-FFF2-40B4-BE49-F238E27FC236}">
                <a16:creationId xmlns:a16="http://schemas.microsoft.com/office/drawing/2014/main" id="{D1F48AAB-EAA1-4827-8275-E3D7661C65E2}"/>
              </a:ext>
            </a:extLst>
          </p:cNvPr>
          <p:cNvSpPr>
            <a:spLocks noChangeArrowheads="1"/>
          </p:cNvSpPr>
          <p:nvPr/>
        </p:nvSpPr>
        <p:spPr bwMode="auto">
          <a:xfrm>
            <a:off x="7408863" y="5200650"/>
            <a:ext cx="2508250" cy="1039813"/>
          </a:xfrm>
          <a:prstGeom prst="diamond">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检讨</a:t>
            </a:r>
          </a:p>
        </p:txBody>
      </p:sp>
      <p:sp>
        <p:nvSpPr>
          <p:cNvPr id="12" name="Oval 9">
            <a:extLst>
              <a:ext uri="{FF2B5EF4-FFF2-40B4-BE49-F238E27FC236}">
                <a16:creationId xmlns:a16="http://schemas.microsoft.com/office/drawing/2014/main" id="{27560618-BA20-4481-8FBC-02791A4521AC}"/>
              </a:ext>
            </a:extLst>
          </p:cNvPr>
          <p:cNvSpPr>
            <a:spLocks noChangeArrowheads="1"/>
          </p:cNvSpPr>
          <p:nvPr/>
        </p:nvSpPr>
        <p:spPr bwMode="auto">
          <a:xfrm>
            <a:off x="7980363" y="920775"/>
            <a:ext cx="1595437" cy="124777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治具</a:t>
            </a:r>
          </a:p>
          <a:p>
            <a:pPr algn="ctr" eaLnBrk="1" hangingPunct="1">
              <a:lnSpc>
                <a:spcPct val="120000"/>
              </a:lnSpc>
              <a:defRPr/>
            </a:pPr>
            <a:r>
              <a:rPr lang="en-US" altLang="zh-TW" sz="2000">
                <a:cs typeface="+mn-ea"/>
                <a:sym typeface="+mn-lt"/>
              </a:rPr>
              <a:t>JIG</a:t>
            </a:r>
          </a:p>
        </p:txBody>
      </p:sp>
      <p:sp>
        <p:nvSpPr>
          <p:cNvPr id="13" name="Oval 10">
            <a:extLst>
              <a:ext uri="{FF2B5EF4-FFF2-40B4-BE49-F238E27FC236}">
                <a16:creationId xmlns:a16="http://schemas.microsoft.com/office/drawing/2014/main" id="{0A1F25E7-4177-4457-8896-500590DEF54A}"/>
              </a:ext>
            </a:extLst>
          </p:cNvPr>
          <p:cNvSpPr>
            <a:spLocks noChangeArrowheads="1"/>
          </p:cNvSpPr>
          <p:nvPr/>
        </p:nvSpPr>
        <p:spPr bwMode="auto">
          <a:xfrm>
            <a:off x="10829925" y="4471988"/>
            <a:ext cx="1595438" cy="1249362"/>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初次</a:t>
            </a:r>
          </a:p>
          <a:p>
            <a:pPr algn="ctr" eaLnBrk="1" hangingPunct="1">
              <a:lnSpc>
                <a:spcPct val="120000"/>
              </a:lnSpc>
              <a:defRPr/>
            </a:pPr>
            <a:r>
              <a:rPr lang="zh-TW" altLang="en-US" sz="2000">
                <a:cs typeface="+mn-ea"/>
                <a:sym typeface="+mn-lt"/>
              </a:rPr>
              <a:t>制作</a:t>
            </a:r>
          </a:p>
        </p:txBody>
      </p:sp>
      <p:sp>
        <p:nvSpPr>
          <p:cNvPr id="14" name="Oval 14">
            <a:extLst>
              <a:ext uri="{FF2B5EF4-FFF2-40B4-BE49-F238E27FC236}">
                <a16:creationId xmlns:a16="http://schemas.microsoft.com/office/drawing/2014/main" id="{93FC39C7-9623-4495-8B21-09F3185FD7B3}"/>
              </a:ext>
            </a:extLst>
          </p:cNvPr>
          <p:cNvSpPr>
            <a:spLocks noChangeArrowheads="1"/>
          </p:cNvSpPr>
          <p:nvPr/>
        </p:nvSpPr>
        <p:spPr bwMode="auto">
          <a:xfrm>
            <a:off x="7922419" y="6470016"/>
            <a:ext cx="1595437" cy="1249363"/>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改进</a:t>
            </a:r>
          </a:p>
        </p:txBody>
      </p:sp>
      <p:sp>
        <p:nvSpPr>
          <p:cNvPr id="15" name="Oval 15">
            <a:extLst>
              <a:ext uri="{FF2B5EF4-FFF2-40B4-BE49-F238E27FC236}">
                <a16:creationId xmlns:a16="http://schemas.microsoft.com/office/drawing/2014/main" id="{06753E79-F3D5-4C33-B345-B204A5392327}"/>
              </a:ext>
            </a:extLst>
          </p:cNvPr>
          <p:cNvSpPr>
            <a:spLocks noChangeArrowheads="1"/>
          </p:cNvSpPr>
          <p:nvPr/>
        </p:nvSpPr>
        <p:spPr bwMode="auto">
          <a:xfrm>
            <a:off x="10944225" y="6553200"/>
            <a:ext cx="1595438" cy="124777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ME</a:t>
            </a:r>
          </a:p>
          <a:p>
            <a:pPr algn="ctr" eaLnBrk="1" hangingPunct="1">
              <a:lnSpc>
                <a:spcPct val="120000"/>
              </a:lnSpc>
              <a:defRPr/>
            </a:pPr>
            <a:r>
              <a:rPr lang="zh-TW" altLang="en-US" sz="2000">
                <a:cs typeface="+mn-ea"/>
                <a:sym typeface="+mn-lt"/>
              </a:rPr>
              <a:t>认可</a:t>
            </a:r>
          </a:p>
        </p:txBody>
      </p:sp>
      <p:sp>
        <p:nvSpPr>
          <p:cNvPr id="16" name="Line 16">
            <a:extLst>
              <a:ext uri="{FF2B5EF4-FFF2-40B4-BE49-F238E27FC236}">
                <a16:creationId xmlns:a16="http://schemas.microsoft.com/office/drawing/2014/main" id="{85159AB8-EFBD-4B91-8AF6-14A9FE256245}"/>
              </a:ext>
            </a:extLst>
          </p:cNvPr>
          <p:cNvSpPr>
            <a:spLocks noChangeShapeType="1"/>
          </p:cNvSpPr>
          <p:nvPr/>
        </p:nvSpPr>
        <p:spPr bwMode="auto">
          <a:xfrm>
            <a:off x="8777288" y="2168550"/>
            <a:ext cx="0" cy="31115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7" name="Line 17">
            <a:extLst>
              <a:ext uri="{FF2B5EF4-FFF2-40B4-BE49-F238E27FC236}">
                <a16:creationId xmlns:a16="http://schemas.microsoft.com/office/drawing/2014/main" id="{D15052CD-3ED4-4079-8372-9EAB3426E578}"/>
              </a:ext>
            </a:extLst>
          </p:cNvPr>
          <p:cNvSpPr>
            <a:spLocks noChangeShapeType="1"/>
          </p:cNvSpPr>
          <p:nvPr/>
        </p:nvSpPr>
        <p:spPr bwMode="auto">
          <a:xfrm>
            <a:off x="5927725" y="2271738"/>
            <a:ext cx="5700713"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8" name="Line 18">
            <a:extLst>
              <a:ext uri="{FF2B5EF4-FFF2-40B4-BE49-F238E27FC236}">
                <a16:creationId xmlns:a16="http://schemas.microsoft.com/office/drawing/2014/main" id="{E4591A67-9B43-4007-8CFA-D01ECE293E11}"/>
              </a:ext>
            </a:extLst>
          </p:cNvPr>
          <p:cNvSpPr>
            <a:spLocks noChangeShapeType="1"/>
          </p:cNvSpPr>
          <p:nvPr/>
        </p:nvSpPr>
        <p:spPr bwMode="auto">
          <a:xfrm>
            <a:off x="5927725" y="2271738"/>
            <a:ext cx="0" cy="207962"/>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9" name="Line 19">
            <a:extLst>
              <a:ext uri="{FF2B5EF4-FFF2-40B4-BE49-F238E27FC236}">
                <a16:creationId xmlns:a16="http://schemas.microsoft.com/office/drawing/2014/main" id="{EFF24A09-C9FD-4524-B42B-3D3D17E573C7}"/>
              </a:ext>
            </a:extLst>
          </p:cNvPr>
          <p:cNvSpPr>
            <a:spLocks noChangeShapeType="1"/>
          </p:cNvSpPr>
          <p:nvPr/>
        </p:nvSpPr>
        <p:spPr bwMode="auto">
          <a:xfrm>
            <a:off x="11628438" y="2271738"/>
            <a:ext cx="0" cy="207962"/>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0" name="Line 20">
            <a:extLst>
              <a:ext uri="{FF2B5EF4-FFF2-40B4-BE49-F238E27FC236}">
                <a16:creationId xmlns:a16="http://schemas.microsoft.com/office/drawing/2014/main" id="{0E7B8283-8A9A-4349-B080-CDB6608B5B5C}"/>
              </a:ext>
            </a:extLst>
          </p:cNvPr>
          <p:cNvSpPr>
            <a:spLocks noChangeShapeType="1"/>
          </p:cNvSpPr>
          <p:nvPr/>
        </p:nvSpPr>
        <p:spPr bwMode="auto">
          <a:xfrm>
            <a:off x="5927725" y="3521100"/>
            <a:ext cx="0" cy="41592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1" name="Line 21">
            <a:extLst>
              <a:ext uri="{FF2B5EF4-FFF2-40B4-BE49-F238E27FC236}">
                <a16:creationId xmlns:a16="http://schemas.microsoft.com/office/drawing/2014/main" id="{14626B4A-7C7B-4301-8136-3D63DCFA3C31}"/>
              </a:ext>
            </a:extLst>
          </p:cNvPr>
          <p:cNvSpPr>
            <a:spLocks noChangeShapeType="1"/>
          </p:cNvSpPr>
          <p:nvPr/>
        </p:nvSpPr>
        <p:spPr bwMode="auto">
          <a:xfrm>
            <a:off x="6042025" y="4368800"/>
            <a:ext cx="0" cy="270510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2" name="Line 22">
            <a:extLst>
              <a:ext uri="{FF2B5EF4-FFF2-40B4-BE49-F238E27FC236}">
                <a16:creationId xmlns:a16="http://schemas.microsoft.com/office/drawing/2014/main" id="{2D3849C6-207E-4E6E-9877-14F3C2611E43}"/>
              </a:ext>
            </a:extLst>
          </p:cNvPr>
          <p:cNvSpPr>
            <a:spLocks noChangeShapeType="1"/>
          </p:cNvSpPr>
          <p:nvPr/>
        </p:nvSpPr>
        <p:spPr bwMode="auto">
          <a:xfrm>
            <a:off x="6042025" y="7073900"/>
            <a:ext cx="1824038"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3" name="Line 23">
            <a:extLst>
              <a:ext uri="{FF2B5EF4-FFF2-40B4-BE49-F238E27FC236}">
                <a16:creationId xmlns:a16="http://schemas.microsoft.com/office/drawing/2014/main" id="{ADB03DF6-25FB-4115-BBAA-2AF44AE5B2F1}"/>
              </a:ext>
            </a:extLst>
          </p:cNvPr>
          <p:cNvSpPr>
            <a:spLocks noChangeShapeType="1"/>
          </p:cNvSpPr>
          <p:nvPr/>
        </p:nvSpPr>
        <p:spPr bwMode="auto">
          <a:xfrm>
            <a:off x="9461500" y="7073900"/>
            <a:ext cx="1482725"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4" name="Line 24">
            <a:extLst>
              <a:ext uri="{FF2B5EF4-FFF2-40B4-BE49-F238E27FC236}">
                <a16:creationId xmlns:a16="http://schemas.microsoft.com/office/drawing/2014/main" id="{2C2BFDD7-D963-46C3-856F-3B3AD995D041}"/>
              </a:ext>
            </a:extLst>
          </p:cNvPr>
          <p:cNvSpPr>
            <a:spLocks noChangeShapeType="1"/>
          </p:cNvSpPr>
          <p:nvPr/>
        </p:nvSpPr>
        <p:spPr bwMode="auto">
          <a:xfrm>
            <a:off x="11628438" y="3521100"/>
            <a:ext cx="0" cy="207963"/>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5" name="Line 25">
            <a:extLst>
              <a:ext uri="{FF2B5EF4-FFF2-40B4-BE49-F238E27FC236}">
                <a16:creationId xmlns:a16="http://schemas.microsoft.com/office/drawing/2014/main" id="{9EDF527E-5C30-42F4-869C-FBC62DDDB8CC}"/>
              </a:ext>
            </a:extLst>
          </p:cNvPr>
          <p:cNvSpPr>
            <a:spLocks noChangeShapeType="1"/>
          </p:cNvSpPr>
          <p:nvPr/>
        </p:nvSpPr>
        <p:spPr bwMode="auto">
          <a:xfrm>
            <a:off x="11628438" y="4160838"/>
            <a:ext cx="0" cy="31115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6" name="Line 27">
            <a:extLst>
              <a:ext uri="{FF2B5EF4-FFF2-40B4-BE49-F238E27FC236}">
                <a16:creationId xmlns:a16="http://schemas.microsoft.com/office/drawing/2014/main" id="{B5369658-1635-4B95-A2DD-D27AE6C12DB1}"/>
              </a:ext>
            </a:extLst>
          </p:cNvPr>
          <p:cNvSpPr>
            <a:spLocks noChangeShapeType="1"/>
          </p:cNvSpPr>
          <p:nvPr/>
        </p:nvSpPr>
        <p:spPr bwMode="auto">
          <a:xfrm>
            <a:off x="11628438" y="5721350"/>
            <a:ext cx="0" cy="207963"/>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7" name="Line 28">
            <a:extLst>
              <a:ext uri="{FF2B5EF4-FFF2-40B4-BE49-F238E27FC236}">
                <a16:creationId xmlns:a16="http://schemas.microsoft.com/office/drawing/2014/main" id="{7B488DC8-2305-4412-B3B8-CB5B68F623E6}"/>
              </a:ext>
            </a:extLst>
          </p:cNvPr>
          <p:cNvSpPr>
            <a:spLocks noChangeShapeType="1"/>
          </p:cNvSpPr>
          <p:nvPr/>
        </p:nvSpPr>
        <p:spPr bwMode="auto">
          <a:xfrm flipH="1">
            <a:off x="9461500" y="5929313"/>
            <a:ext cx="2166938"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8" name="Line 29">
            <a:extLst>
              <a:ext uri="{FF2B5EF4-FFF2-40B4-BE49-F238E27FC236}">
                <a16:creationId xmlns:a16="http://schemas.microsoft.com/office/drawing/2014/main" id="{A9DCE771-D980-4E9E-B6F5-6CBD60535644}"/>
              </a:ext>
            </a:extLst>
          </p:cNvPr>
          <p:cNvSpPr>
            <a:spLocks noChangeShapeType="1"/>
          </p:cNvSpPr>
          <p:nvPr/>
        </p:nvSpPr>
        <p:spPr bwMode="auto">
          <a:xfrm flipH="1">
            <a:off x="8777288" y="4160838"/>
            <a:ext cx="2508250" cy="1039812"/>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9" name="Line 30">
            <a:extLst>
              <a:ext uri="{FF2B5EF4-FFF2-40B4-BE49-F238E27FC236}">
                <a16:creationId xmlns:a16="http://schemas.microsoft.com/office/drawing/2014/main" id="{AB247E83-0FE9-43F0-AEDE-88C6285CF243}"/>
              </a:ext>
            </a:extLst>
          </p:cNvPr>
          <p:cNvSpPr>
            <a:spLocks noChangeShapeType="1"/>
          </p:cNvSpPr>
          <p:nvPr/>
        </p:nvSpPr>
        <p:spPr bwMode="auto">
          <a:xfrm>
            <a:off x="8777288" y="4368800"/>
            <a:ext cx="0" cy="83185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0" name="Line 31">
            <a:extLst>
              <a:ext uri="{FF2B5EF4-FFF2-40B4-BE49-F238E27FC236}">
                <a16:creationId xmlns:a16="http://schemas.microsoft.com/office/drawing/2014/main" id="{1D0882E2-B292-4A2F-80CD-26550D58E24F}"/>
              </a:ext>
            </a:extLst>
          </p:cNvPr>
          <p:cNvSpPr>
            <a:spLocks noChangeShapeType="1"/>
          </p:cNvSpPr>
          <p:nvPr/>
        </p:nvSpPr>
        <p:spPr bwMode="auto">
          <a:xfrm>
            <a:off x="6154738" y="4368800"/>
            <a:ext cx="2508250" cy="728663"/>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1" name="Line 32">
            <a:extLst>
              <a:ext uri="{FF2B5EF4-FFF2-40B4-BE49-F238E27FC236}">
                <a16:creationId xmlns:a16="http://schemas.microsoft.com/office/drawing/2014/main" id="{B8C37599-1545-4C17-8F42-57C196893436}"/>
              </a:ext>
            </a:extLst>
          </p:cNvPr>
          <p:cNvSpPr>
            <a:spLocks noChangeShapeType="1"/>
          </p:cNvSpPr>
          <p:nvPr/>
        </p:nvSpPr>
        <p:spPr bwMode="auto">
          <a:xfrm>
            <a:off x="6838950" y="3521100"/>
            <a:ext cx="1254125" cy="623888"/>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2" name="Line 33">
            <a:extLst>
              <a:ext uri="{FF2B5EF4-FFF2-40B4-BE49-F238E27FC236}">
                <a16:creationId xmlns:a16="http://schemas.microsoft.com/office/drawing/2014/main" id="{FCDDBE6E-495B-4643-811A-4ACF9AB4F80A}"/>
              </a:ext>
            </a:extLst>
          </p:cNvPr>
          <p:cNvSpPr>
            <a:spLocks noChangeShapeType="1"/>
          </p:cNvSpPr>
          <p:nvPr/>
        </p:nvSpPr>
        <p:spPr bwMode="auto">
          <a:xfrm flipH="1">
            <a:off x="6726238" y="3521100"/>
            <a:ext cx="1254125" cy="727075"/>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3" name="Line 34">
            <a:extLst>
              <a:ext uri="{FF2B5EF4-FFF2-40B4-BE49-F238E27FC236}">
                <a16:creationId xmlns:a16="http://schemas.microsoft.com/office/drawing/2014/main" id="{71227CD6-531E-4CCD-8419-98493ACB4D0C}"/>
              </a:ext>
            </a:extLst>
          </p:cNvPr>
          <p:cNvSpPr>
            <a:spLocks noChangeShapeType="1"/>
          </p:cNvSpPr>
          <p:nvPr/>
        </p:nvSpPr>
        <p:spPr bwMode="auto">
          <a:xfrm>
            <a:off x="8662988" y="6240463"/>
            <a:ext cx="0" cy="207962"/>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4" name="Line 35">
            <a:extLst>
              <a:ext uri="{FF2B5EF4-FFF2-40B4-BE49-F238E27FC236}">
                <a16:creationId xmlns:a16="http://schemas.microsoft.com/office/drawing/2014/main" id="{0782244F-87F3-49FB-BC98-6293B4C43CCC}"/>
              </a:ext>
            </a:extLst>
          </p:cNvPr>
          <p:cNvSpPr>
            <a:spLocks noChangeShapeType="1"/>
          </p:cNvSpPr>
          <p:nvPr/>
        </p:nvSpPr>
        <p:spPr bwMode="auto">
          <a:xfrm flipV="1">
            <a:off x="4673600" y="7489825"/>
            <a:ext cx="3419475" cy="83185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 name="Line 36">
            <a:extLst>
              <a:ext uri="{FF2B5EF4-FFF2-40B4-BE49-F238E27FC236}">
                <a16:creationId xmlns:a16="http://schemas.microsoft.com/office/drawing/2014/main" id="{E3BB6D0D-E37F-4594-848E-6ADA257C9809}"/>
              </a:ext>
            </a:extLst>
          </p:cNvPr>
          <p:cNvSpPr>
            <a:spLocks noChangeShapeType="1"/>
          </p:cNvSpPr>
          <p:nvPr/>
        </p:nvSpPr>
        <p:spPr bwMode="auto">
          <a:xfrm flipH="1">
            <a:off x="4787900" y="8737600"/>
            <a:ext cx="2963863"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6" name="Line 37">
            <a:extLst>
              <a:ext uri="{FF2B5EF4-FFF2-40B4-BE49-F238E27FC236}">
                <a16:creationId xmlns:a16="http://schemas.microsoft.com/office/drawing/2014/main" id="{112F1E00-8585-4AB2-BE6D-1BAED6E94910}"/>
              </a:ext>
            </a:extLst>
          </p:cNvPr>
          <p:cNvSpPr>
            <a:spLocks noChangeShapeType="1"/>
          </p:cNvSpPr>
          <p:nvPr/>
        </p:nvSpPr>
        <p:spPr bwMode="auto">
          <a:xfrm flipH="1">
            <a:off x="9234488" y="7697788"/>
            <a:ext cx="2051050" cy="519112"/>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7" name="Line 38">
            <a:extLst>
              <a:ext uri="{FF2B5EF4-FFF2-40B4-BE49-F238E27FC236}">
                <a16:creationId xmlns:a16="http://schemas.microsoft.com/office/drawing/2014/main" id="{8805AE25-ED8E-4615-8E1F-45DA0E5A17C6}"/>
              </a:ext>
            </a:extLst>
          </p:cNvPr>
          <p:cNvSpPr>
            <a:spLocks noChangeShapeType="1"/>
          </p:cNvSpPr>
          <p:nvPr/>
        </p:nvSpPr>
        <p:spPr bwMode="auto">
          <a:xfrm>
            <a:off x="9347200" y="8737600"/>
            <a:ext cx="2851150"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8" name="Oval 11">
            <a:extLst>
              <a:ext uri="{FF2B5EF4-FFF2-40B4-BE49-F238E27FC236}">
                <a16:creationId xmlns:a16="http://schemas.microsoft.com/office/drawing/2014/main" id="{B9716ED0-5CDE-4049-BF9B-BEE74819CE55}"/>
              </a:ext>
            </a:extLst>
          </p:cNvPr>
          <p:cNvSpPr>
            <a:spLocks noChangeArrowheads="1"/>
          </p:cNvSpPr>
          <p:nvPr/>
        </p:nvSpPr>
        <p:spPr bwMode="auto">
          <a:xfrm>
            <a:off x="12198350" y="8008938"/>
            <a:ext cx="1595438" cy="124777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有效</a:t>
            </a:r>
          </a:p>
          <a:p>
            <a:pPr algn="ctr" eaLnBrk="1" hangingPunct="1">
              <a:lnSpc>
                <a:spcPct val="120000"/>
              </a:lnSpc>
              <a:defRPr/>
            </a:pPr>
            <a:r>
              <a:rPr lang="zh-TW" altLang="en-US" sz="2000">
                <a:cs typeface="+mn-ea"/>
                <a:sym typeface="+mn-lt"/>
              </a:rPr>
              <a:t>管理</a:t>
            </a:r>
          </a:p>
        </p:txBody>
      </p:sp>
      <p:sp>
        <p:nvSpPr>
          <p:cNvPr id="39" name="Oval 12">
            <a:extLst>
              <a:ext uri="{FF2B5EF4-FFF2-40B4-BE49-F238E27FC236}">
                <a16:creationId xmlns:a16="http://schemas.microsoft.com/office/drawing/2014/main" id="{FF7A072A-078B-471E-B37B-11B1BA08E5CF}"/>
              </a:ext>
            </a:extLst>
          </p:cNvPr>
          <p:cNvSpPr>
            <a:spLocks noChangeArrowheads="1"/>
          </p:cNvSpPr>
          <p:nvPr/>
        </p:nvSpPr>
        <p:spPr bwMode="auto">
          <a:xfrm>
            <a:off x="7751763" y="8008938"/>
            <a:ext cx="1595437" cy="124777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投入</a:t>
            </a:r>
          </a:p>
          <a:p>
            <a:pPr algn="ctr" eaLnBrk="1" hangingPunct="1">
              <a:lnSpc>
                <a:spcPct val="120000"/>
              </a:lnSpc>
              <a:defRPr/>
            </a:pPr>
            <a:r>
              <a:rPr lang="zh-TW" altLang="en-US" sz="2000">
                <a:cs typeface="+mn-ea"/>
                <a:sym typeface="+mn-lt"/>
              </a:rPr>
              <a:t>使用</a:t>
            </a:r>
          </a:p>
        </p:txBody>
      </p:sp>
      <p:sp>
        <p:nvSpPr>
          <p:cNvPr id="40" name="Oval 13">
            <a:extLst>
              <a:ext uri="{FF2B5EF4-FFF2-40B4-BE49-F238E27FC236}">
                <a16:creationId xmlns:a16="http://schemas.microsoft.com/office/drawing/2014/main" id="{3CA12916-466C-40AC-96A6-CEC7E5D272BE}"/>
              </a:ext>
            </a:extLst>
          </p:cNvPr>
          <p:cNvSpPr>
            <a:spLocks noChangeArrowheads="1"/>
          </p:cNvSpPr>
          <p:nvPr/>
        </p:nvSpPr>
        <p:spPr bwMode="auto">
          <a:xfrm>
            <a:off x="3190875" y="8008938"/>
            <a:ext cx="1597025" cy="124777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反馈</a:t>
            </a:r>
          </a:p>
          <a:p>
            <a:pPr algn="ctr" eaLnBrk="1" hangingPunct="1">
              <a:lnSpc>
                <a:spcPct val="120000"/>
              </a:lnSpc>
              <a:defRPr/>
            </a:pPr>
            <a:r>
              <a:rPr lang="zh-TW" altLang="en-US" sz="2000">
                <a:cs typeface="+mn-ea"/>
                <a:sym typeface="+mn-lt"/>
              </a:rPr>
              <a:t>意见</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9378" name="Text Box 2">
            <a:extLst>
              <a:ext uri="{FF2B5EF4-FFF2-40B4-BE49-F238E27FC236}">
                <a16:creationId xmlns:a16="http://schemas.microsoft.com/office/drawing/2014/main" id="{E02E5104-46CC-400C-838C-FA8FAAF0AC52}"/>
              </a:ext>
            </a:extLst>
          </p:cNvPr>
          <p:cNvSpPr txBox="1">
            <a:spLocks noChangeArrowheads="1"/>
          </p:cNvSpPr>
          <p:nvPr/>
        </p:nvSpPr>
        <p:spPr bwMode="auto">
          <a:xfrm>
            <a:off x="1481137" y="864320"/>
            <a:ext cx="13681075" cy="41640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2 ) </a:t>
            </a:r>
            <a:r>
              <a:rPr lang="zh-TW" altLang="en-US" sz="2000" b="1" dirty="0">
                <a:latin typeface="+mn-lt"/>
                <a:ea typeface="+mn-ea"/>
                <a:cs typeface="+mn-ea"/>
                <a:sym typeface="+mn-lt"/>
              </a:rPr>
              <a:t>治具</a:t>
            </a:r>
            <a:r>
              <a:rPr lang="en-US" altLang="zh-TW" sz="2000" b="1" dirty="0">
                <a:latin typeface="+mn-lt"/>
                <a:ea typeface="+mn-ea"/>
                <a:cs typeface="+mn-ea"/>
                <a:sym typeface="+mn-lt"/>
              </a:rPr>
              <a:t>,JIG</a:t>
            </a:r>
            <a:r>
              <a:rPr lang="zh-TW" altLang="en-US" sz="2000" b="1" dirty="0">
                <a:latin typeface="+mn-lt"/>
                <a:ea typeface="+mn-ea"/>
                <a:cs typeface="+mn-ea"/>
                <a:sym typeface="+mn-lt"/>
              </a:rPr>
              <a:t>的开以步骤</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识别用途</a:t>
            </a:r>
            <a:r>
              <a:rPr lang="en-US" altLang="zh-TW" sz="2000" dirty="0">
                <a:latin typeface="+mn-lt"/>
                <a:ea typeface="+mn-ea"/>
                <a:cs typeface="+mn-ea"/>
                <a:sym typeface="+mn-lt"/>
              </a:rPr>
              <a:t>:</a:t>
            </a:r>
            <a:r>
              <a:rPr lang="zh-TW" altLang="en-US" sz="2000" dirty="0">
                <a:latin typeface="+mn-lt"/>
                <a:ea typeface="+mn-ea"/>
                <a:cs typeface="+mn-ea"/>
                <a:sym typeface="+mn-lt"/>
              </a:rPr>
              <a:t>比如是测试用的机架</a:t>
            </a:r>
            <a:r>
              <a:rPr lang="en-US" altLang="zh-TW" sz="2000" dirty="0">
                <a:latin typeface="+mn-lt"/>
                <a:ea typeface="+mn-ea"/>
                <a:cs typeface="+mn-ea"/>
                <a:sym typeface="+mn-lt"/>
              </a:rPr>
              <a:t>,</a:t>
            </a:r>
            <a:r>
              <a:rPr lang="zh-TW" altLang="en-US" sz="2000" dirty="0">
                <a:latin typeface="+mn-lt"/>
                <a:ea typeface="+mn-ea"/>
                <a:cs typeface="+mn-ea"/>
                <a:sym typeface="+mn-lt"/>
              </a:rPr>
              <a:t>还是固定用的架子等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参考以前的类似经验</a:t>
            </a:r>
            <a:r>
              <a:rPr lang="en-US" altLang="zh-TW" sz="2000" dirty="0">
                <a:latin typeface="+mn-lt"/>
                <a:ea typeface="+mn-ea"/>
                <a:cs typeface="+mn-ea"/>
                <a:sym typeface="+mn-lt"/>
              </a:rPr>
              <a:t>:</a:t>
            </a:r>
            <a:r>
              <a:rPr lang="zh-TW" altLang="en-US" sz="2000" dirty="0">
                <a:latin typeface="+mn-lt"/>
                <a:ea typeface="+mn-ea"/>
                <a:cs typeface="+mn-ea"/>
                <a:sym typeface="+mn-lt"/>
              </a:rPr>
              <a:t>对于测试机架是基本上是要依据产品的测试性能要求和结构布局去规划方案的</a:t>
            </a:r>
            <a:r>
              <a:rPr lang="en-US" altLang="zh-TW" sz="2000" dirty="0">
                <a:latin typeface="+mn-lt"/>
                <a:ea typeface="+mn-ea"/>
                <a:cs typeface="+mn-ea"/>
                <a:sym typeface="+mn-lt"/>
              </a:rPr>
              <a:t>,</a:t>
            </a:r>
            <a:r>
              <a:rPr lang="zh-TW" altLang="en-US" sz="2000" dirty="0">
                <a:latin typeface="+mn-lt"/>
                <a:ea typeface="+mn-ea"/>
                <a:cs typeface="+mn-ea"/>
                <a:sym typeface="+mn-lt"/>
              </a:rPr>
              <a:t>但对于防护类</a:t>
            </a:r>
            <a:r>
              <a:rPr lang="en-US" altLang="zh-TW" sz="2000" dirty="0">
                <a:latin typeface="+mn-lt"/>
                <a:ea typeface="+mn-ea"/>
                <a:cs typeface="+mn-ea"/>
                <a:sym typeface="+mn-lt"/>
              </a:rPr>
              <a:t>,</a:t>
            </a:r>
            <a:r>
              <a:rPr lang="zh-TW" altLang="en-US" sz="2000" dirty="0">
                <a:latin typeface="+mn-lt"/>
                <a:ea typeface="+mn-ea"/>
                <a:cs typeface="+mn-ea"/>
                <a:sym typeface="+mn-lt"/>
              </a:rPr>
              <a:t>方便作业类的治具则完全可以在以前类似的设计基础上稍加改进即可</a:t>
            </a:r>
            <a:r>
              <a:rPr lang="en-US" altLang="zh-TW" sz="2000" dirty="0">
                <a:latin typeface="+mn-lt"/>
                <a:ea typeface="+mn-ea"/>
                <a:cs typeface="+mn-ea"/>
                <a:sym typeface="+mn-lt"/>
              </a:rPr>
              <a:t>,</a:t>
            </a:r>
            <a:r>
              <a:rPr lang="zh-TW" altLang="en-US" sz="2000" dirty="0">
                <a:latin typeface="+mn-lt"/>
                <a:ea typeface="+mn-ea"/>
                <a:cs typeface="+mn-ea"/>
                <a:sym typeface="+mn-lt"/>
              </a:rPr>
              <a:t>如果</a:t>
            </a:r>
            <a:r>
              <a:rPr lang="en-US" altLang="zh-TW" sz="2000" dirty="0">
                <a:latin typeface="+mn-lt"/>
                <a:ea typeface="+mn-ea"/>
                <a:cs typeface="+mn-ea"/>
                <a:sym typeface="+mn-lt"/>
              </a:rPr>
              <a:t>PE</a:t>
            </a:r>
            <a:r>
              <a:rPr lang="zh-TW" altLang="en-US" sz="2000" dirty="0">
                <a:latin typeface="+mn-lt"/>
                <a:ea typeface="+mn-ea"/>
                <a:cs typeface="+mn-ea"/>
                <a:sym typeface="+mn-lt"/>
              </a:rPr>
              <a:t>方面或其他人员有什么意见的则可以把这些意见内容也考虑进去</a:t>
            </a:r>
            <a:r>
              <a:rPr lang="en-US" altLang="zh-TW" sz="2000" dirty="0">
                <a:latin typeface="+mn-lt"/>
                <a:ea typeface="+mn-ea"/>
                <a:cs typeface="+mn-ea"/>
                <a:sym typeface="+mn-lt"/>
              </a:rPr>
              <a:t>,</a:t>
            </a:r>
            <a:r>
              <a:rPr lang="zh-TW" altLang="en-US" sz="2000" dirty="0">
                <a:latin typeface="+mn-lt"/>
                <a:ea typeface="+mn-ea"/>
                <a:cs typeface="+mn-ea"/>
                <a:sym typeface="+mn-lt"/>
              </a:rPr>
              <a:t>统筹策划</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制作样板</a:t>
            </a:r>
            <a:r>
              <a:rPr lang="en-US" altLang="zh-TW" sz="2000" dirty="0">
                <a:latin typeface="+mn-lt"/>
                <a:ea typeface="+mn-ea"/>
                <a:cs typeface="+mn-ea"/>
                <a:sym typeface="+mn-lt"/>
              </a:rPr>
              <a:t>:</a:t>
            </a:r>
            <a:r>
              <a:rPr lang="zh-TW" altLang="en-US" sz="2000" dirty="0">
                <a:latin typeface="+mn-lt"/>
                <a:ea typeface="+mn-ea"/>
                <a:cs typeface="+mn-ea"/>
                <a:sym typeface="+mn-lt"/>
              </a:rPr>
              <a:t>根据策划的方案先制作一台样板</a:t>
            </a:r>
            <a:r>
              <a:rPr lang="en-US" altLang="zh-TW" sz="2000" dirty="0">
                <a:latin typeface="+mn-lt"/>
                <a:ea typeface="+mn-ea"/>
                <a:cs typeface="+mn-ea"/>
                <a:sym typeface="+mn-lt"/>
              </a:rPr>
              <a:t>,</a:t>
            </a:r>
            <a:r>
              <a:rPr lang="zh-TW" altLang="en-US" sz="2000" dirty="0">
                <a:latin typeface="+mn-lt"/>
                <a:ea typeface="+mn-ea"/>
                <a:cs typeface="+mn-ea"/>
                <a:sym typeface="+mn-lt"/>
              </a:rPr>
              <a:t>如果自已试用满意的话可以会同</a:t>
            </a:r>
            <a:r>
              <a:rPr lang="en-US" altLang="zh-TW" sz="2000" dirty="0">
                <a:latin typeface="+mn-lt"/>
                <a:ea typeface="+mn-ea"/>
                <a:cs typeface="+mn-ea"/>
                <a:sym typeface="+mn-lt"/>
              </a:rPr>
              <a:t>PE,JIG</a:t>
            </a:r>
            <a:r>
              <a:rPr lang="zh-TW" altLang="en-US" sz="2000" dirty="0">
                <a:latin typeface="+mn-lt"/>
                <a:ea typeface="+mn-ea"/>
                <a:cs typeface="+mn-ea"/>
                <a:sym typeface="+mn-lt"/>
              </a:rPr>
              <a:t>管理员等一起检讨</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将检讨结果转化成具体的实施方案</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改进已制作成的样板</a:t>
            </a:r>
            <a:r>
              <a:rPr lang="en-US" altLang="zh-TW" sz="2000" dirty="0">
                <a:latin typeface="+mn-lt"/>
                <a:ea typeface="+mn-ea"/>
                <a:cs typeface="+mn-ea"/>
                <a:sym typeface="+mn-lt"/>
              </a:rPr>
              <a:t>,</a:t>
            </a:r>
            <a:r>
              <a:rPr lang="zh-TW" altLang="en-US" sz="2000" dirty="0">
                <a:latin typeface="+mn-lt"/>
                <a:ea typeface="+mn-ea"/>
                <a:cs typeface="+mn-ea"/>
                <a:sym typeface="+mn-lt"/>
              </a:rPr>
              <a:t>使其更具合理与适用</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将改进</a:t>
            </a:r>
            <a:r>
              <a:rPr lang="en-US" altLang="zh-TW" sz="2000" dirty="0">
                <a:latin typeface="+mn-lt"/>
                <a:ea typeface="+mn-ea"/>
                <a:cs typeface="+mn-ea"/>
                <a:sym typeface="+mn-lt"/>
              </a:rPr>
              <a:t>OK</a:t>
            </a:r>
            <a:r>
              <a:rPr lang="zh-TW" altLang="en-US" sz="2000" dirty="0">
                <a:latin typeface="+mn-lt"/>
                <a:ea typeface="+mn-ea"/>
                <a:cs typeface="+mn-ea"/>
                <a:sym typeface="+mn-lt"/>
              </a:rPr>
              <a:t>的</a:t>
            </a:r>
            <a:r>
              <a:rPr lang="en-US" altLang="zh-TW" sz="2000" dirty="0">
                <a:latin typeface="+mn-lt"/>
                <a:ea typeface="+mn-ea"/>
                <a:cs typeface="+mn-ea"/>
                <a:sym typeface="+mn-lt"/>
              </a:rPr>
              <a:t>JIG</a:t>
            </a:r>
            <a:r>
              <a:rPr lang="zh-TW" altLang="en-US" sz="2000" dirty="0">
                <a:latin typeface="+mn-lt"/>
                <a:ea typeface="+mn-ea"/>
                <a:cs typeface="+mn-ea"/>
                <a:sym typeface="+mn-lt"/>
              </a:rPr>
              <a:t>样板交</a:t>
            </a:r>
            <a:r>
              <a:rPr lang="en-US" altLang="zh-TW" sz="2000" dirty="0">
                <a:latin typeface="+mn-lt"/>
                <a:ea typeface="+mn-ea"/>
                <a:cs typeface="+mn-ea"/>
                <a:sym typeface="+mn-lt"/>
              </a:rPr>
              <a:t>ME</a:t>
            </a:r>
            <a:r>
              <a:rPr lang="zh-TW" altLang="en-US" sz="2000" dirty="0">
                <a:latin typeface="+mn-lt"/>
                <a:ea typeface="+mn-ea"/>
                <a:cs typeface="+mn-ea"/>
                <a:sym typeface="+mn-lt"/>
              </a:rPr>
              <a:t>认可批准</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参照批准的样板制作需要数量的</a:t>
            </a:r>
            <a:r>
              <a:rPr lang="en-US" altLang="zh-TW" sz="2000" dirty="0">
                <a:latin typeface="+mn-lt"/>
                <a:ea typeface="+mn-ea"/>
                <a:cs typeface="+mn-ea"/>
                <a:sym typeface="+mn-lt"/>
              </a:rPr>
              <a:t>JIG.</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完成批量制作的</a:t>
            </a:r>
            <a:r>
              <a:rPr lang="en-US" altLang="zh-TW" sz="2000" dirty="0">
                <a:latin typeface="+mn-lt"/>
                <a:ea typeface="+mn-ea"/>
                <a:cs typeface="+mn-ea"/>
                <a:sym typeface="+mn-lt"/>
              </a:rPr>
              <a:t>JIG,</a:t>
            </a:r>
            <a:r>
              <a:rPr lang="zh-TW" altLang="en-US" sz="2000" dirty="0">
                <a:latin typeface="+mn-lt"/>
                <a:ea typeface="+mn-ea"/>
                <a:cs typeface="+mn-ea"/>
                <a:sym typeface="+mn-lt"/>
              </a:rPr>
              <a:t>交</a:t>
            </a:r>
            <a:r>
              <a:rPr lang="en-US" altLang="zh-TW" sz="2000" dirty="0">
                <a:latin typeface="+mn-lt"/>
                <a:ea typeface="+mn-ea"/>
                <a:cs typeface="+mn-ea"/>
                <a:sym typeface="+mn-lt"/>
              </a:rPr>
              <a:t>JIG</a:t>
            </a:r>
            <a:r>
              <a:rPr lang="zh-TW" altLang="en-US" sz="2000" dirty="0">
                <a:latin typeface="+mn-lt"/>
                <a:ea typeface="+mn-ea"/>
                <a:cs typeface="+mn-ea"/>
                <a:sym typeface="+mn-lt"/>
              </a:rPr>
              <a:t>课管理</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5F415CDF-A5E8-46D3-B605-C8904BCC6387}"/>
              </a:ext>
            </a:extLst>
          </p:cNvPr>
          <p:cNvSpPr txBox="1"/>
          <p:nvPr/>
        </p:nvSpPr>
        <p:spPr>
          <a:xfrm>
            <a:off x="3137099" y="72232"/>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治具</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,JIG</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的开发步骤</a:t>
            </a:r>
          </a:p>
        </p:txBody>
      </p:sp>
      <p:sp>
        <p:nvSpPr>
          <p:cNvPr id="4" name="Text Box 2">
            <a:extLst>
              <a:ext uri="{FF2B5EF4-FFF2-40B4-BE49-F238E27FC236}">
                <a16:creationId xmlns:a16="http://schemas.microsoft.com/office/drawing/2014/main" id="{F9571A35-CC9F-4FF8-A51E-285450415E9F}"/>
              </a:ext>
            </a:extLst>
          </p:cNvPr>
          <p:cNvSpPr txBox="1">
            <a:spLocks noChangeArrowheads="1"/>
          </p:cNvSpPr>
          <p:nvPr/>
        </p:nvSpPr>
        <p:spPr bwMode="auto">
          <a:xfrm>
            <a:off x="1469256" y="5019452"/>
            <a:ext cx="13681075" cy="41640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en-US" altLang="zh-TW" sz="2000" dirty="0">
                <a:latin typeface="+mn-lt"/>
                <a:ea typeface="+mn-ea"/>
                <a:cs typeface="+mn-ea"/>
                <a:sym typeface="+mn-lt"/>
              </a:rPr>
              <a:t>JIG</a:t>
            </a:r>
            <a:r>
              <a:rPr lang="zh-TW" altLang="en-US" sz="2000" dirty="0">
                <a:latin typeface="+mn-lt"/>
                <a:ea typeface="+mn-ea"/>
                <a:cs typeface="+mn-ea"/>
                <a:sym typeface="+mn-lt"/>
              </a:rPr>
              <a:t>可根据需要把存储的</a:t>
            </a:r>
            <a:r>
              <a:rPr lang="en-US" altLang="zh-TW" sz="2000" dirty="0">
                <a:latin typeface="+mn-lt"/>
                <a:ea typeface="+mn-ea"/>
                <a:cs typeface="+mn-ea"/>
                <a:sym typeface="+mn-lt"/>
              </a:rPr>
              <a:t>JIG</a:t>
            </a:r>
            <a:r>
              <a:rPr lang="zh-TW" altLang="en-US" sz="2000" dirty="0">
                <a:latin typeface="+mn-lt"/>
                <a:ea typeface="+mn-ea"/>
                <a:cs typeface="+mn-ea"/>
                <a:sym typeface="+mn-lt"/>
              </a:rPr>
              <a:t>投入使用</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倾听使用现场的反馈意见</a:t>
            </a:r>
            <a:r>
              <a:rPr lang="en-US" altLang="zh-TW" sz="2000" dirty="0">
                <a:latin typeface="+mn-lt"/>
                <a:ea typeface="+mn-ea"/>
                <a:cs typeface="+mn-ea"/>
                <a:sym typeface="+mn-lt"/>
              </a:rPr>
              <a:t>,</a:t>
            </a:r>
            <a:r>
              <a:rPr lang="zh-TW" altLang="en-US" sz="2000" dirty="0">
                <a:latin typeface="+mn-lt"/>
                <a:ea typeface="+mn-ea"/>
                <a:cs typeface="+mn-ea"/>
                <a:sym typeface="+mn-lt"/>
              </a:rPr>
              <a:t>实施持续改进</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4.2 </a:t>
            </a:r>
            <a:r>
              <a:rPr lang="zh-TW" altLang="en-US" sz="2000" b="1" dirty="0">
                <a:latin typeface="+mn-lt"/>
                <a:ea typeface="+mn-ea"/>
                <a:cs typeface="+mn-ea"/>
                <a:sym typeface="+mn-lt"/>
              </a:rPr>
              <a:t>让治具</a:t>
            </a:r>
            <a:r>
              <a:rPr lang="en-US" altLang="zh-TW" sz="2000" b="1" dirty="0">
                <a:latin typeface="+mn-lt"/>
                <a:ea typeface="+mn-ea"/>
                <a:cs typeface="+mn-ea"/>
                <a:sym typeface="+mn-lt"/>
              </a:rPr>
              <a:t>,JIG</a:t>
            </a:r>
            <a:r>
              <a:rPr lang="zh-TW" altLang="en-US" sz="2000" b="1" dirty="0">
                <a:latin typeface="+mn-lt"/>
                <a:ea typeface="+mn-ea"/>
                <a:cs typeface="+mn-ea"/>
                <a:sym typeface="+mn-lt"/>
              </a:rPr>
              <a:t>派上大用场</a:t>
            </a:r>
          </a:p>
          <a:p>
            <a:pPr eaLnBrk="1" hangingPunct="1">
              <a:lnSpc>
                <a:spcPct val="120000"/>
              </a:lnSpc>
              <a:buFont typeface="Wingdings" panose="05000000000000000000" pitchFamily="2" charset="2"/>
              <a:buNone/>
              <a:defRPr/>
            </a:pPr>
            <a:r>
              <a:rPr lang="zh-TW" altLang="en-US" sz="2000" dirty="0">
                <a:latin typeface="+mn-lt"/>
                <a:ea typeface="+mn-ea"/>
                <a:cs typeface="+mn-ea"/>
                <a:sym typeface="+mn-lt"/>
              </a:rPr>
              <a:t>   别小看一个很不起眼的治具</a:t>
            </a:r>
            <a:r>
              <a:rPr lang="en-US" altLang="zh-TW" sz="2000" dirty="0">
                <a:latin typeface="+mn-lt"/>
                <a:ea typeface="+mn-ea"/>
                <a:cs typeface="+mn-ea"/>
                <a:sym typeface="+mn-lt"/>
              </a:rPr>
              <a:t>,</a:t>
            </a:r>
            <a:r>
              <a:rPr lang="zh-TW" altLang="en-US" sz="2000" dirty="0">
                <a:latin typeface="+mn-lt"/>
                <a:ea typeface="+mn-ea"/>
                <a:cs typeface="+mn-ea"/>
                <a:sym typeface="+mn-lt"/>
              </a:rPr>
              <a:t>如果用得得当时它发挥的威力可是了不得的</a:t>
            </a:r>
            <a:r>
              <a:rPr lang="en-US" altLang="zh-TW" sz="2000" dirty="0">
                <a:latin typeface="+mn-lt"/>
                <a:ea typeface="+mn-ea"/>
                <a:cs typeface="+mn-ea"/>
                <a:sym typeface="+mn-lt"/>
              </a:rPr>
              <a:t>.</a:t>
            </a:r>
            <a:r>
              <a:rPr lang="zh-TW" altLang="en-US" sz="2000" dirty="0">
                <a:latin typeface="+mn-lt"/>
                <a:ea typeface="+mn-ea"/>
                <a:cs typeface="+mn-ea"/>
                <a:sym typeface="+mn-lt"/>
              </a:rPr>
              <a:t>请看下面的例子</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1 ) </a:t>
            </a:r>
            <a:r>
              <a:rPr lang="zh-TW" altLang="en-US" sz="2000" b="1" dirty="0">
                <a:latin typeface="+mn-lt"/>
                <a:ea typeface="+mn-ea"/>
                <a:cs typeface="+mn-ea"/>
                <a:sym typeface="+mn-lt"/>
              </a:rPr>
              <a:t>丝印</a:t>
            </a:r>
            <a:r>
              <a:rPr lang="en-US" altLang="zh-TW" sz="2000" b="1" dirty="0">
                <a:latin typeface="+mn-lt"/>
                <a:ea typeface="+mn-ea"/>
                <a:cs typeface="+mn-ea"/>
                <a:sym typeface="+mn-lt"/>
              </a:rPr>
              <a:t>MODEL</a:t>
            </a:r>
            <a:r>
              <a:rPr lang="zh-TW" altLang="en-US" sz="2000" b="1" dirty="0">
                <a:latin typeface="+mn-lt"/>
                <a:ea typeface="+mn-ea"/>
                <a:cs typeface="+mn-ea"/>
                <a:sym typeface="+mn-lt"/>
              </a:rPr>
              <a:t>名</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火牛的顶部正中间需要印上产品的</a:t>
            </a:r>
            <a:r>
              <a:rPr lang="en-US" altLang="zh-TW" sz="2000" dirty="0">
                <a:latin typeface="+mn-lt"/>
                <a:ea typeface="+mn-ea"/>
                <a:cs typeface="+mn-ea"/>
                <a:sym typeface="+mn-lt"/>
              </a:rPr>
              <a:t>MODEL</a:t>
            </a:r>
            <a:r>
              <a:rPr lang="zh-TW" altLang="en-US" sz="2000" dirty="0">
                <a:latin typeface="+mn-lt"/>
                <a:ea typeface="+mn-ea"/>
                <a:cs typeface="+mn-ea"/>
                <a:sym typeface="+mn-lt"/>
              </a:rPr>
              <a:t>名</a:t>
            </a:r>
            <a:r>
              <a:rPr lang="en-US" altLang="zh-TW" sz="2000" dirty="0">
                <a:latin typeface="+mn-lt"/>
                <a:ea typeface="+mn-ea"/>
                <a:cs typeface="+mn-ea"/>
                <a:sym typeface="+mn-lt"/>
              </a:rPr>
              <a:t>,</a:t>
            </a:r>
            <a:r>
              <a:rPr lang="zh-TW" altLang="en-US" sz="2000" dirty="0">
                <a:latin typeface="+mn-lt"/>
                <a:ea typeface="+mn-ea"/>
                <a:cs typeface="+mn-ea"/>
                <a:sym typeface="+mn-lt"/>
              </a:rPr>
              <a:t>用以前做的手动治具操作时需要印好一个产品后</a:t>
            </a:r>
            <a:r>
              <a:rPr lang="en-US" altLang="zh-TW" sz="2000" dirty="0">
                <a:latin typeface="+mn-lt"/>
                <a:ea typeface="+mn-ea"/>
                <a:cs typeface="+mn-ea"/>
                <a:sym typeface="+mn-lt"/>
              </a:rPr>
              <a:t>,</a:t>
            </a:r>
            <a:r>
              <a:rPr lang="zh-TW" altLang="en-US" sz="2000" dirty="0">
                <a:latin typeface="+mn-lt"/>
                <a:ea typeface="+mn-ea"/>
                <a:cs typeface="+mn-ea"/>
                <a:sym typeface="+mn-lt"/>
              </a:rPr>
              <a:t>取下来再印另一个产品</a:t>
            </a:r>
            <a:r>
              <a:rPr lang="en-US" altLang="zh-TW" sz="2000" dirty="0">
                <a:latin typeface="+mn-lt"/>
                <a:ea typeface="+mn-ea"/>
                <a:cs typeface="+mn-ea"/>
                <a:sym typeface="+mn-lt"/>
              </a:rPr>
              <a:t>,</a:t>
            </a:r>
            <a:r>
              <a:rPr lang="zh-TW" altLang="en-US" sz="2000" dirty="0">
                <a:latin typeface="+mn-lt"/>
                <a:ea typeface="+mn-ea"/>
                <a:cs typeface="+mn-ea"/>
                <a:sym typeface="+mn-lt"/>
              </a:rPr>
              <a:t>这样每小时的产量是</a:t>
            </a:r>
            <a:r>
              <a:rPr lang="en-US" altLang="zh-TW" sz="2000" dirty="0">
                <a:latin typeface="+mn-lt"/>
                <a:ea typeface="+mn-ea"/>
                <a:cs typeface="+mn-ea"/>
                <a:sym typeface="+mn-lt"/>
              </a:rPr>
              <a:t>1200</a:t>
            </a:r>
            <a:r>
              <a:rPr lang="zh-TW" altLang="en-US" sz="2000" dirty="0">
                <a:latin typeface="+mn-lt"/>
                <a:ea typeface="+mn-ea"/>
                <a:cs typeface="+mn-ea"/>
                <a:sym typeface="+mn-lt"/>
              </a:rPr>
              <a:t>只</a:t>
            </a:r>
            <a:r>
              <a:rPr lang="en-US" altLang="zh-TW" sz="2000" dirty="0">
                <a:latin typeface="+mn-lt"/>
                <a:ea typeface="+mn-ea"/>
                <a:cs typeface="+mn-ea"/>
                <a:sym typeface="+mn-lt"/>
              </a:rPr>
              <a:t>.</a:t>
            </a:r>
            <a:r>
              <a:rPr lang="zh-TW" altLang="en-US" sz="2000" dirty="0">
                <a:latin typeface="+mn-lt"/>
                <a:ea typeface="+mn-ea"/>
                <a:cs typeface="+mn-ea"/>
                <a:sym typeface="+mn-lt"/>
              </a:rPr>
              <a:t>而改用新的治具后</a:t>
            </a:r>
            <a:r>
              <a:rPr lang="en-US" altLang="zh-TW" sz="2000" dirty="0">
                <a:latin typeface="+mn-lt"/>
                <a:ea typeface="+mn-ea"/>
                <a:cs typeface="+mn-ea"/>
                <a:sym typeface="+mn-lt"/>
              </a:rPr>
              <a:t>,</a:t>
            </a:r>
            <a:r>
              <a:rPr lang="zh-TW" altLang="en-US" sz="2000" dirty="0">
                <a:latin typeface="+mn-lt"/>
                <a:ea typeface="+mn-ea"/>
                <a:cs typeface="+mn-ea"/>
                <a:sym typeface="+mn-lt"/>
              </a:rPr>
              <a:t>其操作手续简化到只需要抬动一下丝网就可以了</a:t>
            </a:r>
            <a:r>
              <a:rPr lang="en-US" altLang="zh-TW" sz="2000" dirty="0">
                <a:latin typeface="+mn-lt"/>
                <a:ea typeface="+mn-ea"/>
                <a:cs typeface="+mn-ea"/>
                <a:sym typeface="+mn-lt"/>
              </a:rPr>
              <a:t>,</a:t>
            </a:r>
            <a:r>
              <a:rPr lang="zh-TW" altLang="en-US" sz="2000" dirty="0">
                <a:latin typeface="+mn-lt"/>
                <a:ea typeface="+mn-ea"/>
                <a:cs typeface="+mn-ea"/>
                <a:sym typeface="+mn-lt"/>
              </a:rPr>
              <a:t>这样</a:t>
            </a:r>
            <a:r>
              <a:rPr lang="en-US" altLang="zh-TW" sz="2000" dirty="0">
                <a:latin typeface="+mn-lt"/>
                <a:ea typeface="+mn-ea"/>
                <a:cs typeface="+mn-ea"/>
                <a:sym typeface="+mn-lt"/>
              </a:rPr>
              <a:t>,</a:t>
            </a:r>
            <a:r>
              <a:rPr lang="zh-TW" altLang="en-US" sz="2000" dirty="0">
                <a:latin typeface="+mn-lt"/>
                <a:ea typeface="+mn-ea"/>
                <a:cs typeface="+mn-ea"/>
                <a:sym typeface="+mn-lt"/>
              </a:rPr>
              <a:t>每小时的产量达到</a:t>
            </a:r>
            <a:r>
              <a:rPr lang="en-US" altLang="zh-TW" sz="2000" dirty="0">
                <a:latin typeface="+mn-lt"/>
                <a:ea typeface="+mn-ea"/>
                <a:cs typeface="+mn-ea"/>
                <a:sym typeface="+mn-lt"/>
              </a:rPr>
              <a:t>2500</a:t>
            </a:r>
            <a:r>
              <a:rPr lang="zh-TW" altLang="en-US" sz="2000" dirty="0">
                <a:latin typeface="+mn-lt"/>
                <a:ea typeface="+mn-ea"/>
                <a:cs typeface="+mn-ea"/>
                <a:sym typeface="+mn-lt"/>
              </a:rPr>
              <a:t>只</a:t>
            </a:r>
            <a:r>
              <a:rPr lang="en-US" altLang="zh-TW" sz="2000" dirty="0">
                <a:latin typeface="+mn-lt"/>
                <a:ea typeface="+mn-ea"/>
                <a:cs typeface="+mn-ea"/>
                <a:sym typeface="+mn-lt"/>
              </a:rPr>
              <a:t>.</a:t>
            </a:r>
            <a:r>
              <a:rPr lang="zh-TW" altLang="en-US" sz="2000" dirty="0">
                <a:latin typeface="+mn-lt"/>
                <a:ea typeface="+mn-ea"/>
                <a:cs typeface="+mn-ea"/>
                <a:sym typeface="+mn-lt"/>
              </a:rPr>
              <a:t>一个治具的改变使产量翻了一翻还多</a:t>
            </a:r>
            <a:r>
              <a:rPr lang="en-US" altLang="zh-TW" sz="2000" dirty="0">
                <a:latin typeface="+mn-lt"/>
                <a:ea typeface="+mn-ea"/>
                <a:cs typeface="+mn-ea"/>
                <a:sym typeface="+mn-lt"/>
              </a:rPr>
              <a:t>,</a:t>
            </a:r>
            <a:r>
              <a:rPr lang="zh-TW" altLang="en-US" sz="2000" dirty="0">
                <a:latin typeface="+mn-lt"/>
                <a:ea typeface="+mn-ea"/>
                <a:cs typeface="+mn-ea"/>
                <a:sym typeface="+mn-lt"/>
              </a:rPr>
              <a:t>可见治具的作用有多大</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2 ) </a:t>
            </a:r>
            <a:r>
              <a:rPr lang="zh-TW" altLang="en-US" sz="2000" b="1" dirty="0">
                <a:latin typeface="+mn-lt"/>
                <a:ea typeface="+mn-ea"/>
                <a:cs typeface="+mn-ea"/>
                <a:sym typeface="+mn-lt"/>
              </a:rPr>
              <a:t>焊电位器</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音箱作业中需要焊一只电位器</a:t>
            </a:r>
            <a:r>
              <a:rPr lang="en-US" altLang="zh-TW" sz="2000" dirty="0">
                <a:latin typeface="+mn-lt"/>
                <a:ea typeface="+mn-ea"/>
                <a:cs typeface="+mn-ea"/>
                <a:sym typeface="+mn-lt"/>
              </a:rPr>
              <a:t>,</a:t>
            </a:r>
            <a:r>
              <a:rPr lang="zh-TW" altLang="en-US" sz="2000" dirty="0">
                <a:latin typeface="+mn-lt"/>
                <a:ea typeface="+mn-ea"/>
                <a:cs typeface="+mn-ea"/>
                <a:sym typeface="+mn-lt"/>
              </a:rPr>
              <a:t>使用的工具是</a:t>
            </a:r>
            <a:r>
              <a:rPr lang="en-US" altLang="zh-TW" sz="2000" dirty="0">
                <a:latin typeface="+mn-lt"/>
                <a:ea typeface="+mn-ea"/>
                <a:cs typeface="+mn-ea"/>
                <a:sym typeface="+mn-lt"/>
              </a:rPr>
              <a:t>40W</a:t>
            </a:r>
            <a:r>
              <a:rPr lang="zh-TW" altLang="en-US" sz="2000" dirty="0">
                <a:latin typeface="+mn-lt"/>
                <a:ea typeface="+mn-ea"/>
                <a:cs typeface="+mn-ea"/>
                <a:sym typeface="+mn-lt"/>
              </a:rPr>
              <a:t>的电烙铁</a:t>
            </a:r>
            <a:r>
              <a:rPr lang="en-US" altLang="zh-TW" sz="2000" dirty="0">
                <a:latin typeface="+mn-lt"/>
                <a:ea typeface="+mn-ea"/>
                <a:cs typeface="+mn-ea"/>
                <a:sym typeface="+mn-lt"/>
              </a:rPr>
              <a:t>,PE</a:t>
            </a:r>
            <a:r>
              <a:rPr lang="zh-TW" altLang="en-US" sz="2000" dirty="0">
                <a:latin typeface="+mn-lt"/>
                <a:ea typeface="+mn-ea"/>
                <a:cs typeface="+mn-ea"/>
                <a:sym typeface="+mn-lt"/>
              </a:rPr>
              <a:t>分析发现约有</a:t>
            </a:r>
            <a:r>
              <a:rPr lang="en-US" altLang="zh-TW" sz="2000" dirty="0">
                <a:latin typeface="+mn-lt"/>
                <a:ea typeface="+mn-ea"/>
                <a:cs typeface="+mn-ea"/>
                <a:sym typeface="+mn-lt"/>
              </a:rPr>
              <a:t>30%</a:t>
            </a:r>
            <a:r>
              <a:rPr lang="zh-TW" altLang="en-US" sz="2000" dirty="0">
                <a:latin typeface="+mn-lt"/>
                <a:ea typeface="+mn-ea"/>
                <a:cs typeface="+mn-ea"/>
                <a:sym typeface="+mn-lt"/>
              </a:rPr>
              <a:t>的不良电位器是由于旋转部位变形造成的</a:t>
            </a:r>
            <a:r>
              <a:rPr lang="en-US" altLang="zh-TW" sz="2000" dirty="0">
                <a:latin typeface="+mn-lt"/>
                <a:ea typeface="+mn-ea"/>
                <a:cs typeface="+mn-ea"/>
                <a:sym typeface="+mn-lt"/>
              </a:rPr>
              <a:t>,</a:t>
            </a:r>
            <a:r>
              <a:rPr lang="zh-TW" altLang="en-US" sz="2000" dirty="0">
                <a:latin typeface="+mn-lt"/>
                <a:ea typeface="+mn-ea"/>
                <a:cs typeface="+mn-ea"/>
                <a:sym typeface="+mn-lt"/>
              </a:rPr>
              <a:t>而造成这种变形的原因就是焊电位器时电烙铁的焊头与电位器太贴近</a:t>
            </a:r>
            <a:r>
              <a:rPr lang="en-US" altLang="zh-TW" sz="2000" dirty="0">
                <a:latin typeface="+mn-lt"/>
                <a:ea typeface="+mn-ea"/>
                <a:cs typeface="+mn-ea"/>
                <a:sym typeface="+mn-lt"/>
              </a:rPr>
              <a:t>,</a:t>
            </a:r>
            <a:r>
              <a:rPr lang="zh-TW" altLang="en-US" sz="2000" dirty="0">
                <a:latin typeface="+mn-lt"/>
                <a:ea typeface="+mn-ea"/>
                <a:cs typeface="+mn-ea"/>
                <a:sym typeface="+mn-lt"/>
              </a:rPr>
              <a:t>导致电位</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1426" name="Text Box 2">
            <a:extLst>
              <a:ext uri="{FF2B5EF4-FFF2-40B4-BE49-F238E27FC236}">
                <a16:creationId xmlns:a16="http://schemas.microsoft.com/office/drawing/2014/main" id="{FBA5767E-E546-4C1D-936C-E8C126C823E1}"/>
              </a:ext>
            </a:extLst>
          </p:cNvPr>
          <p:cNvSpPr txBox="1">
            <a:spLocks noChangeArrowheads="1"/>
          </p:cNvSpPr>
          <p:nvPr/>
        </p:nvSpPr>
        <p:spPr bwMode="auto">
          <a:xfrm>
            <a:off x="1368425" y="1081088"/>
            <a:ext cx="13681075" cy="45309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dirty="0">
                <a:latin typeface="+mn-lt"/>
                <a:ea typeface="+mn-ea"/>
                <a:cs typeface="+mn-ea"/>
                <a:sym typeface="+mn-lt"/>
              </a:rPr>
              <a:t>器局部受高温产生变形</a:t>
            </a:r>
            <a:r>
              <a:rPr lang="en-US" altLang="zh-TW" sz="2000" dirty="0">
                <a:latin typeface="+mn-lt"/>
                <a:ea typeface="+mn-ea"/>
                <a:cs typeface="+mn-ea"/>
                <a:sym typeface="+mn-lt"/>
              </a:rPr>
              <a:t>.</a:t>
            </a:r>
            <a:r>
              <a:rPr lang="zh-TW" altLang="en-US" sz="2000" dirty="0">
                <a:latin typeface="+mn-lt"/>
                <a:ea typeface="+mn-ea"/>
                <a:cs typeface="+mn-ea"/>
                <a:sym typeface="+mn-lt"/>
              </a:rPr>
              <a:t>针对这种原因他们要求</a:t>
            </a:r>
            <a:r>
              <a:rPr lang="en-US" altLang="zh-TW" sz="2000" dirty="0">
                <a:latin typeface="+mn-lt"/>
                <a:ea typeface="+mn-ea"/>
                <a:cs typeface="+mn-ea"/>
                <a:sym typeface="+mn-lt"/>
              </a:rPr>
              <a:t>ME</a:t>
            </a:r>
            <a:r>
              <a:rPr lang="zh-TW" altLang="en-US" sz="2000" dirty="0">
                <a:latin typeface="+mn-lt"/>
                <a:ea typeface="+mn-ea"/>
                <a:cs typeface="+mn-ea"/>
                <a:sym typeface="+mn-lt"/>
              </a:rPr>
              <a:t>制作了一个铝质的薄片</a:t>
            </a:r>
            <a:r>
              <a:rPr lang="en-US" altLang="zh-TW" sz="2000" dirty="0">
                <a:latin typeface="+mn-lt"/>
                <a:ea typeface="+mn-ea"/>
                <a:cs typeface="+mn-ea"/>
                <a:sym typeface="+mn-lt"/>
              </a:rPr>
              <a:t>,</a:t>
            </a:r>
            <a:r>
              <a:rPr lang="zh-TW" altLang="en-US" sz="2000" dirty="0">
                <a:latin typeface="+mn-lt"/>
                <a:ea typeface="+mn-ea"/>
                <a:cs typeface="+mn-ea"/>
                <a:sym typeface="+mn-lt"/>
              </a:rPr>
              <a:t>在焊锡操作前套在电位器上然后开始焊锡作业</a:t>
            </a:r>
            <a:r>
              <a:rPr lang="en-US" altLang="zh-TW" sz="2000" dirty="0">
                <a:latin typeface="+mn-lt"/>
                <a:ea typeface="+mn-ea"/>
                <a:cs typeface="+mn-ea"/>
                <a:sym typeface="+mn-lt"/>
              </a:rPr>
              <a:t>,</a:t>
            </a:r>
            <a:r>
              <a:rPr lang="zh-TW" altLang="en-US" sz="2000" dirty="0">
                <a:latin typeface="+mn-lt"/>
                <a:ea typeface="+mn-ea"/>
                <a:cs typeface="+mn-ea"/>
                <a:sym typeface="+mn-lt"/>
              </a:rPr>
              <a:t>等到再确认结果时果然这种不良消失了</a:t>
            </a:r>
            <a:r>
              <a:rPr lang="en-US" altLang="zh-TW" sz="2000" dirty="0">
                <a:latin typeface="+mn-lt"/>
                <a:ea typeface="+mn-ea"/>
                <a:cs typeface="+mn-ea"/>
                <a:sym typeface="+mn-lt"/>
              </a:rPr>
              <a:t>,</a:t>
            </a:r>
            <a:r>
              <a:rPr lang="zh-TW" altLang="en-US" sz="2000" dirty="0">
                <a:latin typeface="+mn-lt"/>
                <a:ea typeface="+mn-ea"/>
                <a:cs typeface="+mn-ea"/>
                <a:sym typeface="+mn-lt"/>
              </a:rPr>
              <a:t>这又是治具的威力</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defRPr/>
            </a:pPr>
            <a:r>
              <a:rPr lang="en-US" altLang="zh-TW" sz="2000" b="1" dirty="0">
                <a:latin typeface="+mn-lt"/>
                <a:ea typeface="+mn-ea"/>
                <a:cs typeface="+mn-ea"/>
                <a:sym typeface="+mn-lt"/>
              </a:rPr>
              <a:t>3 ) PCBA</a:t>
            </a:r>
            <a:r>
              <a:rPr lang="zh-TW" altLang="en-US" sz="2000" b="1" dirty="0">
                <a:latin typeface="+mn-lt"/>
                <a:ea typeface="+mn-ea"/>
                <a:cs typeface="+mn-ea"/>
                <a:sym typeface="+mn-lt"/>
              </a:rPr>
              <a:t>目视检查</a:t>
            </a:r>
            <a:r>
              <a:rPr lang="en-US" altLang="zh-TW" sz="2000" b="1"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PCBA</a:t>
            </a:r>
            <a:r>
              <a:rPr lang="zh-TW" altLang="en-US" sz="2000" dirty="0">
                <a:latin typeface="+mn-lt"/>
                <a:ea typeface="+mn-ea"/>
                <a:cs typeface="+mn-ea"/>
                <a:sym typeface="+mn-lt"/>
              </a:rPr>
              <a:t>的焊锡面密密麻麻大约有近千个焊点</a:t>
            </a:r>
            <a:r>
              <a:rPr lang="en-US" altLang="zh-TW" sz="2000" dirty="0">
                <a:latin typeface="+mn-lt"/>
                <a:ea typeface="+mn-ea"/>
                <a:cs typeface="+mn-ea"/>
                <a:sym typeface="+mn-lt"/>
              </a:rPr>
              <a:t>,</a:t>
            </a:r>
            <a:r>
              <a:rPr lang="zh-TW" altLang="en-US" sz="2000" dirty="0">
                <a:latin typeface="+mn-lt"/>
                <a:ea typeface="+mn-ea"/>
                <a:cs typeface="+mn-ea"/>
                <a:sym typeface="+mn-lt"/>
              </a:rPr>
              <a:t>补焊作业中操作员因为要找到焊锡点往往要费点时间和精力</a:t>
            </a:r>
            <a:r>
              <a:rPr lang="en-US" altLang="zh-TW" sz="2000" dirty="0">
                <a:latin typeface="+mn-lt"/>
                <a:ea typeface="+mn-ea"/>
                <a:cs typeface="+mn-ea"/>
                <a:sym typeface="+mn-lt"/>
              </a:rPr>
              <a:t>,</a:t>
            </a:r>
            <a:r>
              <a:rPr lang="zh-TW" altLang="en-US" sz="2000" dirty="0">
                <a:latin typeface="+mn-lt"/>
                <a:ea typeface="+mn-ea"/>
                <a:cs typeface="+mn-ea"/>
                <a:sym typeface="+mn-lt"/>
              </a:rPr>
              <a:t>不仅影响质量</a:t>
            </a:r>
            <a:r>
              <a:rPr lang="en-US" altLang="zh-TW" sz="2000" dirty="0">
                <a:latin typeface="+mn-lt"/>
                <a:ea typeface="+mn-ea"/>
                <a:cs typeface="+mn-ea"/>
                <a:sym typeface="+mn-lt"/>
              </a:rPr>
              <a:t>,</a:t>
            </a:r>
            <a:r>
              <a:rPr lang="zh-TW" altLang="en-US" sz="2000" dirty="0">
                <a:latin typeface="+mn-lt"/>
                <a:ea typeface="+mn-ea"/>
                <a:cs typeface="+mn-ea"/>
                <a:sym typeface="+mn-lt"/>
              </a:rPr>
              <a:t>而且效率不高</a:t>
            </a:r>
            <a:r>
              <a:rPr lang="en-US" altLang="zh-TW" sz="2000" dirty="0">
                <a:latin typeface="+mn-lt"/>
                <a:ea typeface="+mn-ea"/>
                <a:cs typeface="+mn-ea"/>
                <a:sym typeface="+mn-lt"/>
              </a:rPr>
              <a:t>.JIG</a:t>
            </a:r>
            <a:r>
              <a:rPr lang="zh-TW" altLang="en-US" sz="2000" dirty="0">
                <a:latin typeface="+mn-lt"/>
                <a:ea typeface="+mn-ea"/>
                <a:cs typeface="+mn-ea"/>
                <a:sym typeface="+mn-lt"/>
              </a:rPr>
              <a:t>课的人员针对这种情况制作了模板</a:t>
            </a:r>
            <a:r>
              <a:rPr lang="en-US" altLang="zh-TW" sz="2000" dirty="0">
                <a:latin typeface="+mn-lt"/>
                <a:ea typeface="+mn-ea"/>
                <a:cs typeface="+mn-ea"/>
                <a:sym typeface="+mn-lt"/>
              </a:rPr>
              <a:t>,</a:t>
            </a:r>
            <a:r>
              <a:rPr lang="zh-TW" altLang="en-US" sz="2000" dirty="0">
                <a:latin typeface="+mn-lt"/>
                <a:ea typeface="+mn-ea"/>
                <a:cs typeface="+mn-ea"/>
                <a:sym typeface="+mn-lt"/>
              </a:rPr>
              <a:t>模板就是在一块黑色胶皮上挖一些洞</a:t>
            </a:r>
            <a:r>
              <a:rPr lang="en-US" altLang="zh-TW" sz="2000" dirty="0">
                <a:latin typeface="+mn-lt"/>
                <a:ea typeface="+mn-ea"/>
                <a:cs typeface="+mn-ea"/>
                <a:sym typeface="+mn-lt"/>
              </a:rPr>
              <a:t>,</a:t>
            </a:r>
            <a:r>
              <a:rPr lang="zh-TW" altLang="en-US" sz="2000" dirty="0">
                <a:latin typeface="+mn-lt"/>
                <a:ea typeface="+mn-ea"/>
                <a:cs typeface="+mn-ea"/>
                <a:sym typeface="+mn-lt"/>
              </a:rPr>
              <a:t>只让需要焊锡的部位从洞中露出来</a:t>
            </a:r>
            <a:r>
              <a:rPr lang="en-US" altLang="zh-TW" sz="2000" dirty="0">
                <a:latin typeface="+mn-lt"/>
                <a:ea typeface="+mn-ea"/>
                <a:cs typeface="+mn-ea"/>
                <a:sym typeface="+mn-lt"/>
              </a:rPr>
              <a:t>,</a:t>
            </a:r>
            <a:r>
              <a:rPr lang="zh-TW" altLang="en-US" sz="2000" dirty="0">
                <a:latin typeface="+mn-lt"/>
                <a:ea typeface="+mn-ea"/>
                <a:cs typeface="+mn-ea"/>
                <a:sym typeface="+mn-lt"/>
              </a:rPr>
              <a:t>这样不仅容易寻找有用的作业部位</a:t>
            </a:r>
            <a:r>
              <a:rPr lang="en-US" altLang="zh-TW" sz="2000" dirty="0">
                <a:latin typeface="+mn-lt"/>
                <a:ea typeface="+mn-ea"/>
                <a:cs typeface="+mn-ea"/>
                <a:sym typeface="+mn-lt"/>
              </a:rPr>
              <a:t>,</a:t>
            </a:r>
            <a:r>
              <a:rPr lang="zh-TW" altLang="en-US" sz="2000" dirty="0">
                <a:latin typeface="+mn-lt"/>
                <a:ea typeface="+mn-ea"/>
                <a:cs typeface="+mn-ea"/>
                <a:sym typeface="+mn-lt"/>
              </a:rPr>
              <a:t>而且还不会花眼</a:t>
            </a:r>
            <a:r>
              <a:rPr lang="en-US" altLang="zh-TW" sz="2000" dirty="0">
                <a:latin typeface="+mn-lt"/>
                <a:ea typeface="+mn-ea"/>
                <a:cs typeface="+mn-ea"/>
                <a:sym typeface="+mn-lt"/>
              </a:rPr>
              <a:t>,</a:t>
            </a:r>
            <a:r>
              <a:rPr lang="zh-TW" altLang="en-US" sz="2000" dirty="0">
                <a:latin typeface="+mn-lt"/>
                <a:ea typeface="+mn-ea"/>
                <a:cs typeface="+mn-ea"/>
                <a:sym typeface="+mn-lt"/>
              </a:rPr>
              <a:t>质量和效率都提高了很多</a:t>
            </a:r>
            <a:r>
              <a:rPr lang="en-US" altLang="zh-TW" sz="2000" dirty="0">
                <a:latin typeface="+mn-lt"/>
                <a:ea typeface="+mn-ea"/>
                <a:cs typeface="+mn-ea"/>
                <a:sym typeface="+mn-lt"/>
              </a:rPr>
              <a:t>,</a:t>
            </a:r>
            <a:r>
              <a:rPr lang="zh-TW" altLang="en-US" sz="2000" dirty="0">
                <a:latin typeface="+mn-lt"/>
                <a:ea typeface="+mn-ea"/>
                <a:cs typeface="+mn-ea"/>
                <a:sym typeface="+mn-lt"/>
              </a:rPr>
              <a:t>这又是治具的作用</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通过上面的事例我们分析</a:t>
            </a:r>
            <a:r>
              <a:rPr lang="en-US" altLang="zh-TW" sz="2000" dirty="0">
                <a:latin typeface="+mn-lt"/>
                <a:ea typeface="+mn-ea"/>
                <a:cs typeface="+mn-ea"/>
                <a:sym typeface="+mn-lt"/>
              </a:rPr>
              <a:t>,</a:t>
            </a:r>
            <a:r>
              <a:rPr lang="zh-TW" altLang="en-US" sz="2000" dirty="0">
                <a:latin typeface="+mn-lt"/>
                <a:ea typeface="+mn-ea"/>
                <a:cs typeface="+mn-ea"/>
                <a:sym typeface="+mn-lt"/>
              </a:rPr>
              <a:t>治具虽小</a:t>
            </a:r>
            <a:r>
              <a:rPr lang="en-US" altLang="zh-TW" sz="2000" dirty="0">
                <a:latin typeface="+mn-lt"/>
                <a:ea typeface="+mn-ea"/>
                <a:cs typeface="+mn-ea"/>
                <a:sym typeface="+mn-lt"/>
              </a:rPr>
              <a:t>,</a:t>
            </a:r>
            <a:r>
              <a:rPr lang="zh-TW" altLang="en-US" sz="2000" dirty="0">
                <a:latin typeface="+mn-lt"/>
                <a:ea typeface="+mn-ea"/>
                <a:cs typeface="+mn-ea"/>
                <a:sym typeface="+mn-lt"/>
              </a:rPr>
              <a:t>但它产生产作用却不小</a:t>
            </a:r>
            <a:r>
              <a:rPr lang="en-US" altLang="zh-TW" sz="2000" dirty="0">
                <a:latin typeface="+mn-lt"/>
                <a:ea typeface="+mn-ea"/>
                <a:cs typeface="+mn-ea"/>
                <a:sym typeface="+mn-lt"/>
              </a:rPr>
              <a:t>,</a:t>
            </a:r>
            <a:r>
              <a:rPr lang="zh-TW" altLang="en-US" sz="2000" dirty="0">
                <a:latin typeface="+mn-lt"/>
                <a:ea typeface="+mn-ea"/>
                <a:cs typeface="+mn-ea"/>
                <a:sym typeface="+mn-lt"/>
              </a:rPr>
              <a:t>所以</a:t>
            </a:r>
            <a:r>
              <a:rPr lang="en-US" altLang="zh-TW" sz="2000" dirty="0">
                <a:latin typeface="+mn-lt"/>
                <a:ea typeface="+mn-ea"/>
                <a:cs typeface="+mn-ea"/>
                <a:sym typeface="+mn-lt"/>
              </a:rPr>
              <a:t>,ME</a:t>
            </a:r>
            <a:r>
              <a:rPr lang="zh-TW" altLang="en-US" sz="2000" dirty="0">
                <a:latin typeface="+mn-lt"/>
                <a:ea typeface="+mn-ea"/>
                <a:cs typeface="+mn-ea"/>
                <a:sym typeface="+mn-lt"/>
              </a:rPr>
              <a:t>的人员应当在加工治具方面多多动脑筋</a:t>
            </a:r>
            <a:r>
              <a:rPr lang="en-US" altLang="zh-TW" sz="2000" dirty="0">
                <a:latin typeface="+mn-lt"/>
                <a:ea typeface="+mn-ea"/>
                <a:cs typeface="+mn-ea"/>
                <a:sym typeface="+mn-lt"/>
              </a:rPr>
              <a:t>,</a:t>
            </a:r>
            <a:r>
              <a:rPr lang="zh-TW" altLang="en-US" sz="2000" dirty="0">
                <a:latin typeface="+mn-lt"/>
                <a:ea typeface="+mn-ea"/>
                <a:cs typeface="+mn-ea"/>
                <a:sym typeface="+mn-lt"/>
              </a:rPr>
              <a:t>以便让治具</a:t>
            </a:r>
            <a:r>
              <a:rPr lang="en-US" altLang="zh-TW" sz="2000" dirty="0">
                <a:latin typeface="+mn-lt"/>
                <a:ea typeface="+mn-ea"/>
                <a:cs typeface="+mn-ea"/>
                <a:sym typeface="+mn-lt"/>
              </a:rPr>
              <a:t>,JIG</a:t>
            </a:r>
            <a:r>
              <a:rPr lang="zh-TW" altLang="en-US" sz="2000" dirty="0">
                <a:latin typeface="+mn-lt"/>
                <a:ea typeface="+mn-ea"/>
                <a:cs typeface="+mn-ea"/>
                <a:sym typeface="+mn-lt"/>
              </a:rPr>
              <a:t>派上大用场</a:t>
            </a:r>
            <a:r>
              <a:rPr lang="en-US" altLang="zh-TW" sz="2000" dirty="0">
                <a:latin typeface="+mn-lt"/>
                <a:ea typeface="+mn-ea"/>
                <a:cs typeface="+mn-ea"/>
                <a:sym typeface="+mn-lt"/>
              </a:rPr>
              <a:t>,</a:t>
            </a:r>
            <a:r>
              <a:rPr lang="zh-TW" altLang="en-US" sz="2000" dirty="0">
                <a:latin typeface="+mn-lt"/>
                <a:ea typeface="+mn-ea"/>
                <a:cs typeface="+mn-ea"/>
                <a:sym typeface="+mn-lt"/>
              </a:rPr>
              <a:t>发挥更多的作用</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defRPr/>
            </a:pPr>
            <a:r>
              <a:rPr lang="en-US" altLang="zh-TW" sz="2000" b="1" dirty="0">
                <a:latin typeface="+mn-lt"/>
                <a:ea typeface="+mn-ea"/>
                <a:cs typeface="+mn-ea"/>
                <a:sym typeface="+mn-lt"/>
              </a:rPr>
              <a:t>4.3 </a:t>
            </a:r>
            <a:r>
              <a:rPr lang="zh-TW" altLang="en-US" sz="2000" b="1" dirty="0">
                <a:latin typeface="+mn-lt"/>
                <a:ea typeface="+mn-ea"/>
                <a:cs typeface="+mn-ea"/>
                <a:sym typeface="+mn-lt"/>
              </a:rPr>
              <a:t>治具</a:t>
            </a:r>
            <a:r>
              <a:rPr lang="en-US" altLang="zh-TW" sz="2000" b="1" dirty="0">
                <a:latin typeface="+mn-lt"/>
                <a:ea typeface="+mn-ea"/>
                <a:cs typeface="+mn-ea"/>
                <a:sym typeface="+mn-lt"/>
              </a:rPr>
              <a:t>,JIG</a:t>
            </a:r>
            <a:r>
              <a:rPr lang="zh-TW" altLang="en-US" sz="2000" b="1" dirty="0">
                <a:latin typeface="+mn-lt"/>
                <a:ea typeface="+mn-ea"/>
                <a:cs typeface="+mn-ea"/>
                <a:sym typeface="+mn-lt"/>
              </a:rPr>
              <a:t>的日常管理方法</a:t>
            </a:r>
          </a:p>
          <a:p>
            <a:pPr eaLnBrk="1" hangingPunct="1">
              <a:lnSpc>
                <a:spcPct val="120000"/>
              </a:lnSpc>
              <a:defRPr/>
            </a:pPr>
            <a:r>
              <a:rPr lang="zh-TW" altLang="en-US" sz="2000" dirty="0">
                <a:latin typeface="+mn-lt"/>
                <a:ea typeface="+mn-ea"/>
                <a:cs typeface="+mn-ea"/>
                <a:sym typeface="+mn-lt"/>
              </a:rPr>
              <a:t>   治具管理的总体方法与仪器管理类似</a:t>
            </a:r>
            <a:r>
              <a:rPr lang="en-US" altLang="zh-TW" sz="2000" dirty="0">
                <a:latin typeface="+mn-lt"/>
                <a:ea typeface="+mn-ea"/>
                <a:cs typeface="+mn-ea"/>
                <a:sym typeface="+mn-lt"/>
              </a:rPr>
              <a:t>,</a:t>
            </a:r>
            <a:r>
              <a:rPr lang="zh-TW" altLang="en-US" sz="2000" dirty="0">
                <a:latin typeface="+mn-lt"/>
                <a:ea typeface="+mn-ea"/>
                <a:cs typeface="+mn-ea"/>
                <a:sym typeface="+mn-lt"/>
              </a:rPr>
              <a:t>只不过因为有的治具比较简单</a:t>
            </a:r>
            <a:r>
              <a:rPr lang="en-US" altLang="zh-TW" sz="2000" dirty="0">
                <a:latin typeface="+mn-lt"/>
                <a:ea typeface="+mn-ea"/>
                <a:cs typeface="+mn-ea"/>
                <a:sym typeface="+mn-lt"/>
              </a:rPr>
              <a:t>,</a:t>
            </a:r>
            <a:r>
              <a:rPr lang="zh-TW" altLang="en-US" sz="2000" dirty="0">
                <a:latin typeface="+mn-lt"/>
                <a:ea typeface="+mn-ea"/>
                <a:cs typeface="+mn-ea"/>
                <a:sym typeface="+mn-lt"/>
              </a:rPr>
              <a:t>在管理的程度上也要比仪器管理显得简单些</a:t>
            </a:r>
            <a:r>
              <a:rPr lang="en-US" altLang="zh-TW" sz="2000" dirty="0">
                <a:latin typeface="+mn-lt"/>
                <a:ea typeface="+mn-ea"/>
                <a:cs typeface="+mn-ea"/>
                <a:sym typeface="+mn-lt"/>
              </a:rPr>
              <a:t>.</a:t>
            </a:r>
            <a:r>
              <a:rPr lang="zh-TW" altLang="en-US" sz="2000" dirty="0">
                <a:latin typeface="+mn-lt"/>
                <a:ea typeface="+mn-ea"/>
                <a:cs typeface="+mn-ea"/>
                <a:sym typeface="+mn-lt"/>
              </a:rPr>
              <a:t>比如</a:t>
            </a:r>
            <a:r>
              <a:rPr lang="en-US" altLang="zh-TW" sz="2000" dirty="0">
                <a:latin typeface="+mn-lt"/>
                <a:ea typeface="+mn-ea"/>
                <a:cs typeface="+mn-ea"/>
                <a:sym typeface="+mn-lt"/>
              </a:rPr>
              <a:t>,</a:t>
            </a:r>
            <a:r>
              <a:rPr lang="zh-TW" altLang="en-US" sz="2000" dirty="0">
                <a:latin typeface="+mn-lt"/>
                <a:ea typeface="+mn-ea"/>
                <a:cs typeface="+mn-ea"/>
                <a:sym typeface="+mn-lt"/>
              </a:rPr>
              <a:t>有些治具可以</a:t>
            </a:r>
            <a:r>
              <a:rPr lang="zh-CN" altLang="en-US" sz="2000" dirty="0">
                <a:latin typeface="+mn-lt"/>
                <a:ea typeface="+mn-ea"/>
                <a:cs typeface="+mn-ea"/>
                <a:sym typeface="+mn-lt"/>
              </a:rPr>
              <a:t>不要履历卡等</a:t>
            </a:r>
            <a:r>
              <a:rPr lang="en-US" altLang="zh-CN" sz="2000" dirty="0">
                <a:latin typeface="+mn-lt"/>
                <a:ea typeface="+mn-ea"/>
                <a:cs typeface="+mn-ea"/>
                <a:sym typeface="+mn-lt"/>
              </a:rPr>
              <a:t>.</a:t>
            </a:r>
          </a:p>
          <a:p>
            <a:pPr eaLnBrk="1" hangingPunct="1">
              <a:lnSpc>
                <a:spcPct val="120000"/>
              </a:lnSpc>
              <a:defRPr/>
            </a:pPr>
            <a:endParaRPr lang="zh-TW" altLang="en-US" sz="2000" dirty="0">
              <a:latin typeface="+mn-lt"/>
              <a:ea typeface="+mn-ea"/>
              <a:cs typeface="+mn-ea"/>
              <a:sym typeface="+mn-lt"/>
            </a:endParaRPr>
          </a:p>
        </p:txBody>
      </p:sp>
      <p:sp>
        <p:nvSpPr>
          <p:cNvPr id="3" name="文本框 2">
            <a:extLst>
              <a:ext uri="{FF2B5EF4-FFF2-40B4-BE49-F238E27FC236}">
                <a16:creationId xmlns:a16="http://schemas.microsoft.com/office/drawing/2014/main" id="{92FD50E5-6AD0-41F2-9AE8-3050E91E93AB}"/>
              </a:ext>
            </a:extLst>
          </p:cNvPr>
          <p:cNvSpPr txBox="1"/>
          <p:nvPr/>
        </p:nvSpPr>
        <p:spPr>
          <a:xfrm>
            <a:off x="3137099" y="72232"/>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治具</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,JIG</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的开发步骤</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450" name="Text Box 2">
            <a:extLst>
              <a:ext uri="{FF2B5EF4-FFF2-40B4-BE49-F238E27FC236}">
                <a16:creationId xmlns:a16="http://schemas.microsoft.com/office/drawing/2014/main" id="{5BBDA09B-93D3-4A39-B0E1-1B594EB7F063}"/>
              </a:ext>
            </a:extLst>
          </p:cNvPr>
          <p:cNvSpPr txBox="1">
            <a:spLocks noChangeArrowheads="1"/>
          </p:cNvSpPr>
          <p:nvPr/>
        </p:nvSpPr>
        <p:spPr bwMode="auto">
          <a:xfrm>
            <a:off x="1527175" y="1655763"/>
            <a:ext cx="13681075" cy="4704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b="1" dirty="0">
                <a:latin typeface="+mn-lt"/>
                <a:ea typeface="+mn-ea"/>
                <a:cs typeface="+mn-ea"/>
                <a:sym typeface="+mn-lt"/>
              </a:rPr>
              <a:t>治具</a:t>
            </a:r>
            <a:r>
              <a:rPr lang="en-US" altLang="zh-TW" sz="2000" b="1" dirty="0">
                <a:latin typeface="+mn-lt"/>
                <a:ea typeface="+mn-ea"/>
                <a:cs typeface="+mn-ea"/>
                <a:sym typeface="+mn-lt"/>
              </a:rPr>
              <a:t>,JIG</a:t>
            </a:r>
            <a:r>
              <a:rPr lang="zh-TW" altLang="en-US" sz="2000" b="1" dirty="0">
                <a:latin typeface="+mn-lt"/>
                <a:ea typeface="+mn-ea"/>
                <a:cs typeface="+mn-ea"/>
                <a:sym typeface="+mn-lt"/>
              </a:rPr>
              <a:t>的管理方法与要素</a:t>
            </a:r>
            <a:r>
              <a:rPr lang="en-US" altLang="zh-TW" sz="2000" b="1" dirty="0">
                <a:latin typeface="+mn-lt"/>
                <a:ea typeface="+mn-ea"/>
                <a:cs typeface="+mn-ea"/>
                <a:sym typeface="+mn-lt"/>
              </a:rPr>
              <a:t>:</a:t>
            </a:r>
          </a:p>
        </p:txBody>
      </p:sp>
      <p:sp>
        <p:nvSpPr>
          <p:cNvPr id="222211" name="Oval 3">
            <a:extLst>
              <a:ext uri="{FF2B5EF4-FFF2-40B4-BE49-F238E27FC236}">
                <a16:creationId xmlns:a16="http://schemas.microsoft.com/office/drawing/2014/main" id="{03AC26B3-E599-4356-B6D2-5FEC29587B89}"/>
              </a:ext>
            </a:extLst>
          </p:cNvPr>
          <p:cNvSpPr>
            <a:spLocks noChangeArrowheads="1"/>
          </p:cNvSpPr>
          <p:nvPr/>
        </p:nvSpPr>
        <p:spPr bwMode="auto">
          <a:xfrm>
            <a:off x="2838450" y="3224213"/>
            <a:ext cx="1938338" cy="145732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建立</a:t>
            </a:r>
          </a:p>
          <a:p>
            <a:pPr algn="ctr" eaLnBrk="1" hangingPunct="1">
              <a:lnSpc>
                <a:spcPct val="120000"/>
              </a:lnSpc>
              <a:defRPr/>
            </a:pPr>
            <a:r>
              <a:rPr lang="zh-TW" altLang="en-US" sz="2000">
                <a:cs typeface="+mn-ea"/>
                <a:sym typeface="+mn-lt"/>
              </a:rPr>
              <a:t>清单</a:t>
            </a:r>
          </a:p>
        </p:txBody>
      </p:sp>
      <p:sp>
        <p:nvSpPr>
          <p:cNvPr id="222212" name="Oval 4">
            <a:extLst>
              <a:ext uri="{FF2B5EF4-FFF2-40B4-BE49-F238E27FC236}">
                <a16:creationId xmlns:a16="http://schemas.microsoft.com/office/drawing/2014/main" id="{F89EA763-4691-4B3C-A187-B3A6B14253F4}"/>
              </a:ext>
            </a:extLst>
          </p:cNvPr>
          <p:cNvSpPr>
            <a:spLocks noChangeArrowheads="1"/>
          </p:cNvSpPr>
          <p:nvPr/>
        </p:nvSpPr>
        <p:spPr bwMode="auto">
          <a:xfrm>
            <a:off x="5916613" y="3328988"/>
            <a:ext cx="1824037" cy="1455737"/>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建立</a:t>
            </a:r>
          </a:p>
          <a:p>
            <a:pPr algn="ctr" eaLnBrk="1" hangingPunct="1">
              <a:lnSpc>
                <a:spcPct val="120000"/>
              </a:lnSpc>
              <a:defRPr/>
            </a:pPr>
            <a:r>
              <a:rPr lang="zh-TW" altLang="en-US" sz="2000">
                <a:cs typeface="+mn-ea"/>
                <a:sym typeface="+mn-lt"/>
              </a:rPr>
              <a:t>履历卡</a:t>
            </a:r>
          </a:p>
        </p:txBody>
      </p:sp>
      <p:sp>
        <p:nvSpPr>
          <p:cNvPr id="222213" name="Oval 5">
            <a:extLst>
              <a:ext uri="{FF2B5EF4-FFF2-40B4-BE49-F238E27FC236}">
                <a16:creationId xmlns:a16="http://schemas.microsoft.com/office/drawing/2014/main" id="{2198B443-0CD0-4A62-A8EB-7667F5522FB3}"/>
              </a:ext>
            </a:extLst>
          </p:cNvPr>
          <p:cNvSpPr>
            <a:spLocks noChangeArrowheads="1"/>
          </p:cNvSpPr>
          <p:nvPr/>
        </p:nvSpPr>
        <p:spPr bwMode="auto">
          <a:xfrm>
            <a:off x="8539163" y="3224213"/>
            <a:ext cx="1938337" cy="1560512"/>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制定保</a:t>
            </a:r>
          </a:p>
          <a:p>
            <a:pPr algn="ctr" eaLnBrk="1" hangingPunct="1">
              <a:lnSpc>
                <a:spcPct val="120000"/>
              </a:lnSpc>
              <a:defRPr/>
            </a:pPr>
            <a:r>
              <a:rPr lang="zh-TW" altLang="en-US" sz="2000">
                <a:cs typeface="+mn-ea"/>
                <a:sym typeface="+mn-lt"/>
              </a:rPr>
              <a:t>养计划</a:t>
            </a:r>
          </a:p>
        </p:txBody>
      </p:sp>
      <p:sp>
        <p:nvSpPr>
          <p:cNvPr id="222214" name="Oval 6">
            <a:extLst>
              <a:ext uri="{FF2B5EF4-FFF2-40B4-BE49-F238E27FC236}">
                <a16:creationId xmlns:a16="http://schemas.microsoft.com/office/drawing/2014/main" id="{7ADB77ED-EE8F-49DC-ABDA-F3087F00AAF0}"/>
              </a:ext>
            </a:extLst>
          </p:cNvPr>
          <p:cNvSpPr>
            <a:spLocks noChangeArrowheads="1"/>
          </p:cNvSpPr>
          <p:nvPr/>
        </p:nvSpPr>
        <p:spPr bwMode="auto">
          <a:xfrm>
            <a:off x="11274425" y="3224213"/>
            <a:ext cx="1824038" cy="1665287"/>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实施预</a:t>
            </a:r>
          </a:p>
          <a:p>
            <a:pPr algn="ctr" eaLnBrk="1" hangingPunct="1">
              <a:lnSpc>
                <a:spcPct val="120000"/>
              </a:lnSpc>
              <a:defRPr/>
            </a:pPr>
            <a:r>
              <a:rPr lang="zh-TW" altLang="en-US" sz="2000">
                <a:cs typeface="+mn-ea"/>
                <a:sym typeface="+mn-lt"/>
              </a:rPr>
              <a:t>防保养</a:t>
            </a:r>
          </a:p>
        </p:txBody>
      </p:sp>
      <p:sp>
        <p:nvSpPr>
          <p:cNvPr id="222215" name="AutoShape 11">
            <a:extLst>
              <a:ext uri="{FF2B5EF4-FFF2-40B4-BE49-F238E27FC236}">
                <a16:creationId xmlns:a16="http://schemas.microsoft.com/office/drawing/2014/main" id="{DF8A833C-6134-4A6F-B03C-70732E5872FE}"/>
              </a:ext>
            </a:extLst>
          </p:cNvPr>
          <p:cNvSpPr>
            <a:spLocks noChangeArrowheads="1"/>
          </p:cNvSpPr>
          <p:nvPr/>
        </p:nvSpPr>
        <p:spPr bwMode="auto">
          <a:xfrm>
            <a:off x="5916613" y="5721350"/>
            <a:ext cx="4332287" cy="831850"/>
          </a:xfrm>
          <a:prstGeom prst="cube">
            <a:avLst>
              <a:gd name="adj" fmla="val 25000"/>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治具</a:t>
            </a:r>
            <a:r>
              <a:rPr lang="en-US" altLang="zh-TW" sz="2000">
                <a:cs typeface="+mn-ea"/>
                <a:sym typeface="+mn-lt"/>
              </a:rPr>
              <a:t>,JIG</a:t>
            </a:r>
            <a:r>
              <a:rPr lang="zh-TW" altLang="en-US" sz="2000">
                <a:cs typeface="+mn-ea"/>
                <a:sym typeface="+mn-lt"/>
              </a:rPr>
              <a:t>的管理</a:t>
            </a:r>
          </a:p>
        </p:txBody>
      </p:sp>
      <p:sp>
        <p:nvSpPr>
          <p:cNvPr id="222216" name="Line 13">
            <a:extLst>
              <a:ext uri="{FF2B5EF4-FFF2-40B4-BE49-F238E27FC236}">
                <a16:creationId xmlns:a16="http://schemas.microsoft.com/office/drawing/2014/main" id="{0E274B61-12EF-41D3-97CF-58C06081683E}"/>
              </a:ext>
            </a:extLst>
          </p:cNvPr>
          <p:cNvSpPr>
            <a:spLocks noChangeShapeType="1"/>
          </p:cNvSpPr>
          <p:nvPr/>
        </p:nvSpPr>
        <p:spPr bwMode="auto">
          <a:xfrm>
            <a:off x="4776788" y="3952875"/>
            <a:ext cx="1139825"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22217" name="Line 14">
            <a:extLst>
              <a:ext uri="{FF2B5EF4-FFF2-40B4-BE49-F238E27FC236}">
                <a16:creationId xmlns:a16="http://schemas.microsoft.com/office/drawing/2014/main" id="{77B69100-4A50-47F3-AEC9-430AF3A2273C}"/>
              </a:ext>
            </a:extLst>
          </p:cNvPr>
          <p:cNvSpPr>
            <a:spLocks noChangeShapeType="1"/>
          </p:cNvSpPr>
          <p:nvPr/>
        </p:nvSpPr>
        <p:spPr bwMode="auto">
          <a:xfrm>
            <a:off x="7399338" y="3952875"/>
            <a:ext cx="1139825"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22218" name="Line 15">
            <a:extLst>
              <a:ext uri="{FF2B5EF4-FFF2-40B4-BE49-F238E27FC236}">
                <a16:creationId xmlns:a16="http://schemas.microsoft.com/office/drawing/2014/main" id="{A839471D-5266-4053-BD98-3F74CBBB4821}"/>
              </a:ext>
            </a:extLst>
          </p:cNvPr>
          <p:cNvSpPr>
            <a:spLocks noChangeShapeType="1"/>
          </p:cNvSpPr>
          <p:nvPr/>
        </p:nvSpPr>
        <p:spPr bwMode="auto">
          <a:xfrm>
            <a:off x="10590213" y="4057650"/>
            <a:ext cx="684212"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22219" name="Line 16">
            <a:extLst>
              <a:ext uri="{FF2B5EF4-FFF2-40B4-BE49-F238E27FC236}">
                <a16:creationId xmlns:a16="http://schemas.microsoft.com/office/drawing/2014/main" id="{48A3E0B0-AC02-4C38-A11B-500C79D034D2}"/>
              </a:ext>
            </a:extLst>
          </p:cNvPr>
          <p:cNvSpPr>
            <a:spLocks noChangeShapeType="1"/>
          </p:cNvSpPr>
          <p:nvPr/>
        </p:nvSpPr>
        <p:spPr bwMode="auto">
          <a:xfrm>
            <a:off x="12187238" y="4889500"/>
            <a:ext cx="0" cy="415925"/>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22220" name="Line 17">
            <a:extLst>
              <a:ext uri="{FF2B5EF4-FFF2-40B4-BE49-F238E27FC236}">
                <a16:creationId xmlns:a16="http://schemas.microsoft.com/office/drawing/2014/main" id="{C5A353AE-11DE-4893-8C4B-F2D0EFC54F16}"/>
              </a:ext>
            </a:extLst>
          </p:cNvPr>
          <p:cNvSpPr>
            <a:spLocks noChangeShapeType="1"/>
          </p:cNvSpPr>
          <p:nvPr/>
        </p:nvSpPr>
        <p:spPr bwMode="auto">
          <a:xfrm>
            <a:off x="12301538" y="6761163"/>
            <a:ext cx="0" cy="623887"/>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22221" name="Line 21">
            <a:extLst>
              <a:ext uri="{FF2B5EF4-FFF2-40B4-BE49-F238E27FC236}">
                <a16:creationId xmlns:a16="http://schemas.microsoft.com/office/drawing/2014/main" id="{11535379-499F-49AC-8761-EDEC4F3CD0DF}"/>
              </a:ext>
            </a:extLst>
          </p:cNvPr>
          <p:cNvSpPr>
            <a:spLocks noChangeShapeType="1"/>
          </p:cNvSpPr>
          <p:nvPr/>
        </p:nvSpPr>
        <p:spPr bwMode="auto">
          <a:xfrm flipH="1">
            <a:off x="4321175" y="6242050"/>
            <a:ext cx="1595438" cy="1039813"/>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22222" name="Line 22">
            <a:extLst>
              <a:ext uri="{FF2B5EF4-FFF2-40B4-BE49-F238E27FC236}">
                <a16:creationId xmlns:a16="http://schemas.microsoft.com/office/drawing/2014/main" id="{A240381E-80C2-4C3A-B371-C2849DC04042}"/>
              </a:ext>
            </a:extLst>
          </p:cNvPr>
          <p:cNvSpPr>
            <a:spLocks noChangeShapeType="1"/>
          </p:cNvSpPr>
          <p:nvPr/>
        </p:nvSpPr>
        <p:spPr bwMode="auto">
          <a:xfrm flipH="1" flipV="1">
            <a:off x="4548188" y="4368800"/>
            <a:ext cx="1482725" cy="135255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22223" name="Line 23">
            <a:extLst>
              <a:ext uri="{FF2B5EF4-FFF2-40B4-BE49-F238E27FC236}">
                <a16:creationId xmlns:a16="http://schemas.microsoft.com/office/drawing/2014/main" id="{892C87E5-33F0-4139-9C1B-6C905E43E6A9}"/>
              </a:ext>
            </a:extLst>
          </p:cNvPr>
          <p:cNvSpPr>
            <a:spLocks noChangeShapeType="1"/>
          </p:cNvSpPr>
          <p:nvPr/>
        </p:nvSpPr>
        <p:spPr bwMode="auto">
          <a:xfrm>
            <a:off x="10248900" y="6032500"/>
            <a:ext cx="1139825"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22224" name="Oval 24">
            <a:extLst>
              <a:ext uri="{FF2B5EF4-FFF2-40B4-BE49-F238E27FC236}">
                <a16:creationId xmlns:a16="http://schemas.microsoft.com/office/drawing/2014/main" id="{507C2EA1-69F3-4941-9404-2EF6620D977E}"/>
              </a:ext>
            </a:extLst>
          </p:cNvPr>
          <p:cNvSpPr>
            <a:spLocks noChangeArrowheads="1"/>
          </p:cNvSpPr>
          <p:nvPr/>
        </p:nvSpPr>
        <p:spPr bwMode="auto">
          <a:xfrm>
            <a:off x="3067050" y="7281863"/>
            <a:ext cx="1936750" cy="1455737"/>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清洁</a:t>
            </a:r>
          </a:p>
        </p:txBody>
      </p:sp>
      <p:sp>
        <p:nvSpPr>
          <p:cNvPr id="222225" name="Oval 25">
            <a:extLst>
              <a:ext uri="{FF2B5EF4-FFF2-40B4-BE49-F238E27FC236}">
                <a16:creationId xmlns:a16="http://schemas.microsoft.com/office/drawing/2014/main" id="{5F1FC0D3-792A-4483-9072-4014B75E899F}"/>
              </a:ext>
            </a:extLst>
          </p:cNvPr>
          <p:cNvSpPr>
            <a:spLocks noChangeArrowheads="1"/>
          </p:cNvSpPr>
          <p:nvPr/>
        </p:nvSpPr>
        <p:spPr bwMode="auto">
          <a:xfrm>
            <a:off x="6145213" y="7489825"/>
            <a:ext cx="1824037" cy="1455738"/>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标识</a:t>
            </a:r>
          </a:p>
        </p:txBody>
      </p:sp>
      <p:sp>
        <p:nvSpPr>
          <p:cNvPr id="222226" name="Oval 26">
            <a:extLst>
              <a:ext uri="{FF2B5EF4-FFF2-40B4-BE49-F238E27FC236}">
                <a16:creationId xmlns:a16="http://schemas.microsoft.com/office/drawing/2014/main" id="{D8AED7E8-880E-4E5E-94DB-26DA5F0BDA43}"/>
              </a:ext>
            </a:extLst>
          </p:cNvPr>
          <p:cNvSpPr>
            <a:spLocks noChangeArrowheads="1"/>
          </p:cNvSpPr>
          <p:nvPr/>
        </p:nvSpPr>
        <p:spPr bwMode="auto">
          <a:xfrm>
            <a:off x="8880475" y="7385050"/>
            <a:ext cx="1938338" cy="1560513"/>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维护</a:t>
            </a:r>
          </a:p>
        </p:txBody>
      </p:sp>
      <p:sp>
        <p:nvSpPr>
          <p:cNvPr id="222227" name="Oval 27">
            <a:extLst>
              <a:ext uri="{FF2B5EF4-FFF2-40B4-BE49-F238E27FC236}">
                <a16:creationId xmlns:a16="http://schemas.microsoft.com/office/drawing/2014/main" id="{BF1D353A-F8C4-4410-856D-4881405DCC69}"/>
              </a:ext>
            </a:extLst>
          </p:cNvPr>
          <p:cNvSpPr>
            <a:spLocks noChangeArrowheads="1"/>
          </p:cNvSpPr>
          <p:nvPr/>
        </p:nvSpPr>
        <p:spPr bwMode="auto">
          <a:xfrm>
            <a:off x="11503025" y="7385050"/>
            <a:ext cx="1824038" cy="1665288"/>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存贮</a:t>
            </a:r>
          </a:p>
        </p:txBody>
      </p:sp>
      <p:sp>
        <p:nvSpPr>
          <p:cNvPr id="222228" name="Line 28">
            <a:extLst>
              <a:ext uri="{FF2B5EF4-FFF2-40B4-BE49-F238E27FC236}">
                <a16:creationId xmlns:a16="http://schemas.microsoft.com/office/drawing/2014/main" id="{1B531A41-7B4B-4B77-A868-37D6672973A1}"/>
              </a:ext>
            </a:extLst>
          </p:cNvPr>
          <p:cNvSpPr>
            <a:spLocks noChangeShapeType="1"/>
          </p:cNvSpPr>
          <p:nvPr/>
        </p:nvSpPr>
        <p:spPr bwMode="auto">
          <a:xfrm>
            <a:off x="5003800" y="8113713"/>
            <a:ext cx="1141413"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22229" name="Line 29">
            <a:extLst>
              <a:ext uri="{FF2B5EF4-FFF2-40B4-BE49-F238E27FC236}">
                <a16:creationId xmlns:a16="http://schemas.microsoft.com/office/drawing/2014/main" id="{3412987B-FC3A-4B92-BBAF-05765F1EDA0F}"/>
              </a:ext>
            </a:extLst>
          </p:cNvPr>
          <p:cNvSpPr>
            <a:spLocks noChangeShapeType="1"/>
          </p:cNvSpPr>
          <p:nvPr/>
        </p:nvSpPr>
        <p:spPr bwMode="auto">
          <a:xfrm>
            <a:off x="7969250" y="8113713"/>
            <a:ext cx="796925"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22230" name="Line 30">
            <a:extLst>
              <a:ext uri="{FF2B5EF4-FFF2-40B4-BE49-F238E27FC236}">
                <a16:creationId xmlns:a16="http://schemas.microsoft.com/office/drawing/2014/main" id="{38108D39-73FD-4465-91FD-49D5AB1B2742}"/>
              </a:ext>
            </a:extLst>
          </p:cNvPr>
          <p:cNvSpPr>
            <a:spLocks noChangeShapeType="1"/>
          </p:cNvSpPr>
          <p:nvPr/>
        </p:nvSpPr>
        <p:spPr bwMode="auto">
          <a:xfrm>
            <a:off x="10818813" y="8216900"/>
            <a:ext cx="684212"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22231" name="Oval 31">
            <a:extLst>
              <a:ext uri="{FF2B5EF4-FFF2-40B4-BE49-F238E27FC236}">
                <a16:creationId xmlns:a16="http://schemas.microsoft.com/office/drawing/2014/main" id="{F49FCC57-D425-4AA8-AF6D-2D8FF21BC8B3}"/>
              </a:ext>
            </a:extLst>
          </p:cNvPr>
          <p:cNvSpPr>
            <a:spLocks noChangeArrowheads="1"/>
          </p:cNvSpPr>
          <p:nvPr/>
        </p:nvSpPr>
        <p:spPr bwMode="auto">
          <a:xfrm>
            <a:off x="11388725" y="5305425"/>
            <a:ext cx="1824038" cy="1663700"/>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有效性</a:t>
            </a:r>
          </a:p>
        </p:txBody>
      </p:sp>
      <p:sp>
        <p:nvSpPr>
          <p:cNvPr id="24" name="文本框 23">
            <a:extLst>
              <a:ext uri="{FF2B5EF4-FFF2-40B4-BE49-F238E27FC236}">
                <a16:creationId xmlns:a16="http://schemas.microsoft.com/office/drawing/2014/main" id="{2683DE0C-F5F7-41EF-AEA9-D4A2398EC6F6}"/>
              </a:ext>
            </a:extLst>
          </p:cNvPr>
          <p:cNvSpPr txBox="1"/>
          <p:nvPr/>
        </p:nvSpPr>
        <p:spPr>
          <a:xfrm>
            <a:off x="3137099" y="72232"/>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治具</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,JIG</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的管理方法与要素</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24"/>
                                        </p:tgtEl>
                                        <p:attrNameLst>
                                          <p:attrName>style.visibility</p:attrName>
                                        </p:attrNameLst>
                                      </p:cBhvr>
                                      <p:to>
                                        <p:strVal val="visible"/>
                                      </p:to>
                                    </p:set>
                                    <p:anim calcmode="lin" valueType="num">
                                      <p:cBhvr>
                                        <p:cTn id="7" dur="500" fill="hold"/>
                                        <p:tgtEl>
                                          <p:spTgt spid="24"/>
                                        </p:tgtEl>
                                        <p:attrNameLst>
                                          <p:attrName>ppt_w</p:attrName>
                                        </p:attrNameLst>
                                      </p:cBhvr>
                                      <p:tavLst>
                                        <p:tav tm="0">
                                          <p:val>
                                            <p:fltVal val="0"/>
                                          </p:val>
                                        </p:tav>
                                        <p:tav tm="100000">
                                          <p:val>
                                            <p:strVal val="#ppt_w"/>
                                          </p:val>
                                        </p:tav>
                                      </p:tavLst>
                                    </p:anim>
                                    <p:anim calcmode="lin" valueType="num">
                                      <p:cBhvr>
                                        <p:cTn id="8" dur="500" fill="hold"/>
                                        <p:tgtEl>
                                          <p:spTgt spid="2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3474" name="Text Box 2">
            <a:extLst>
              <a:ext uri="{FF2B5EF4-FFF2-40B4-BE49-F238E27FC236}">
                <a16:creationId xmlns:a16="http://schemas.microsoft.com/office/drawing/2014/main" id="{48C6EC8C-53CE-48EC-B656-016B9A0D565C}"/>
              </a:ext>
            </a:extLst>
          </p:cNvPr>
          <p:cNvSpPr txBox="1">
            <a:spLocks noChangeArrowheads="1"/>
          </p:cNvSpPr>
          <p:nvPr/>
        </p:nvSpPr>
        <p:spPr bwMode="auto">
          <a:xfrm>
            <a:off x="1264890" y="936328"/>
            <a:ext cx="13681075" cy="41640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4.3.1 </a:t>
            </a:r>
            <a:r>
              <a:rPr lang="zh-TW" altLang="en-US" sz="2000" b="1" dirty="0">
                <a:latin typeface="+mn-lt"/>
                <a:ea typeface="+mn-ea"/>
                <a:cs typeface="+mn-ea"/>
                <a:sym typeface="+mn-lt"/>
              </a:rPr>
              <a:t>使用中治具的日常管理方法</a:t>
            </a:r>
          </a:p>
          <a:p>
            <a:pPr eaLnBrk="1" hangingPunct="1">
              <a:lnSpc>
                <a:spcPct val="120000"/>
              </a:lnSpc>
              <a:defRPr/>
            </a:pPr>
            <a:r>
              <a:rPr lang="en-US" altLang="zh-TW" sz="2000" b="1" dirty="0">
                <a:latin typeface="+mn-lt"/>
                <a:ea typeface="+mn-ea"/>
                <a:cs typeface="+mn-ea"/>
                <a:sym typeface="+mn-lt"/>
              </a:rPr>
              <a:t>1 ) </a:t>
            </a:r>
            <a:r>
              <a:rPr lang="zh-TW" altLang="en-US" sz="2000" b="1" dirty="0">
                <a:latin typeface="+mn-lt"/>
                <a:ea typeface="+mn-ea"/>
                <a:cs typeface="+mn-ea"/>
                <a:sym typeface="+mn-lt"/>
              </a:rPr>
              <a:t>清洁</a:t>
            </a:r>
            <a:r>
              <a:rPr lang="en-US" altLang="zh-TW" sz="2000" b="1" dirty="0">
                <a:latin typeface="+mn-lt"/>
                <a:ea typeface="+mn-ea"/>
                <a:cs typeface="+mn-ea"/>
                <a:sym typeface="+mn-lt"/>
              </a:rPr>
              <a:t>:</a:t>
            </a:r>
            <a:r>
              <a:rPr lang="zh-TW" altLang="en-US" sz="2000" b="1" dirty="0">
                <a:latin typeface="+mn-lt"/>
                <a:ea typeface="+mn-ea"/>
                <a:cs typeface="+mn-ea"/>
                <a:sym typeface="+mn-lt"/>
              </a:rPr>
              <a:t>由于治具连续使用</a:t>
            </a:r>
            <a:r>
              <a:rPr lang="en-US" altLang="zh-TW" sz="2000" b="1" dirty="0">
                <a:latin typeface="+mn-lt"/>
                <a:ea typeface="+mn-ea"/>
                <a:cs typeface="+mn-ea"/>
                <a:sym typeface="+mn-lt"/>
              </a:rPr>
              <a:t>,</a:t>
            </a:r>
            <a:r>
              <a:rPr lang="zh-TW" altLang="en-US" sz="2000" b="1" dirty="0">
                <a:latin typeface="+mn-lt"/>
                <a:ea typeface="+mn-ea"/>
                <a:cs typeface="+mn-ea"/>
                <a:sym typeface="+mn-lt"/>
              </a:rPr>
              <a:t>因此其表面会有一些碎屑</a:t>
            </a:r>
            <a:r>
              <a:rPr lang="en-US" altLang="zh-TW" sz="2000" b="1" dirty="0">
                <a:latin typeface="+mn-lt"/>
                <a:ea typeface="+mn-ea"/>
                <a:cs typeface="+mn-ea"/>
                <a:sym typeface="+mn-lt"/>
              </a:rPr>
              <a:t>,</a:t>
            </a:r>
            <a:r>
              <a:rPr lang="zh-TW" altLang="en-US" sz="2000" b="1" dirty="0">
                <a:latin typeface="+mn-lt"/>
                <a:ea typeface="+mn-ea"/>
                <a:cs typeface="+mn-ea"/>
                <a:sym typeface="+mn-lt"/>
              </a:rPr>
              <a:t>如果不及时清洁的话就会污染产品或造成接触不良等</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   </a:t>
            </a:r>
            <a:r>
              <a:rPr lang="zh-TW" altLang="en-US" sz="2000" b="1" dirty="0">
                <a:latin typeface="+mn-lt"/>
                <a:ea typeface="+mn-ea"/>
                <a:cs typeface="+mn-ea"/>
                <a:sym typeface="+mn-lt"/>
              </a:rPr>
              <a:t>清洁的方法是</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定时或定次进行清洁</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用压缩空气吹</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用抹布擦</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用毛刷清理</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2 ) </a:t>
            </a:r>
            <a:r>
              <a:rPr lang="zh-TW" altLang="en-US" sz="2000" b="1" dirty="0">
                <a:latin typeface="+mn-lt"/>
                <a:ea typeface="+mn-ea"/>
                <a:cs typeface="+mn-ea"/>
                <a:sym typeface="+mn-lt"/>
              </a:rPr>
              <a:t>维护</a:t>
            </a:r>
            <a:r>
              <a:rPr lang="en-US" altLang="zh-TW" sz="2000" b="1" dirty="0">
                <a:latin typeface="+mn-lt"/>
                <a:ea typeface="+mn-ea"/>
                <a:cs typeface="+mn-ea"/>
                <a:sym typeface="+mn-lt"/>
              </a:rPr>
              <a:t>:</a:t>
            </a:r>
            <a:r>
              <a:rPr lang="zh-TW" altLang="en-US" sz="2000" b="1" dirty="0">
                <a:latin typeface="+mn-lt"/>
                <a:ea typeface="+mn-ea"/>
                <a:cs typeface="+mn-ea"/>
                <a:sym typeface="+mn-lt"/>
              </a:rPr>
              <a:t>治具连续使用</a:t>
            </a:r>
            <a:r>
              <a:rPr lang="en-US" altLang="zh-TW" sz="2000" b="1" dirty="0">
                <a:latin typeface="+mn-lt"/>
                <a:ea typeface="+mn-ea"/>
                <a:cs typeface="+mn-ea"/>
                <a:sym typeface="+mn-lt"/>
              </a:rPr>
              <a:t>,</a:t>
            </a:r>
            <a:r>
              <a:rPr lang="zh-TW" altLang="en-US" sz="2000" b="1" dirty="0">
                <a:latin typeface="+mn-lt"/>
                <a:ea typeface="+mn-ea"/>
                <a:cs typeface="+mn-ea"/>
                <a:sym typeface="+mn-lt"/>
              </a:rPr>
              <a:t>螺丝会松动</a:t>
            </a:r>
            <a:r>
              <a:rPr lang="en-US" altLang="zh-TW" sz="2000" b="1" dirty="0">
                <a:latin typeface="+mn-lt"/>
                <a:ea typeface="+mn-ea"/>
                <a:cs typeface="+mn-ea"/>
                <a:sym typeface="+mn-lt"/>
              </a:rPr>
              <a:t>,</a:t>
            </a:r>
            <a:r>
              <a:rPr lang="zh-TW" altLang="en-US" sz="2000" b="1" dirty="0">
                <a:latin typeface="+mn-lt"/>
                <a:ea typeface="+mn-ea"/>
                <a:cs typeface="+mn-ea"/>
                <a:sym typeface="+mn-lt"/>
              </a:rPr>
              <a:t>弹簧会偏位</a:t>
            </a:r>
            <a:r>
              <a:rPr lang="en-US" altLang="zh-TW" sz="2000" b="1" dirty="0">
                <a:latin typeface="+mn-lt"/>
                <a:ea typeface="+mn-ea"/>
                <a:cs typeface="+mn-ea"/>
                <a:sym typeface="+mn-lt"/>
              </a:rPr>
              <a:t>,</a:t>
            </a:r>
            <a:r>
              <a:rPr lang="zh-TW" altLang="en-US" sz="2000" b="1" dirty="0">
                <a:latin typeface="+mn-lt"/>
                <a:ea typeface="+mn-ea"/>
                <a:cs typeface="+mn-ea"/>
                <a:sym typeface="+mn-lt"/>
              </a:rPr>
              <a:t>顶针会不良</a:t>
            </a:r>
            <a:r>
              <a:rPr lang="en-US" altLang="zh-TW" sz="2000" b="1" dirty="0">
                <a:latin typeface="+mn-lt"/>
                <a:ea typeface="+mn-ea"/>
                <a:cs typeface="+mn-ea"/>
                <a:sym typeface="+mn-lt"/>
              </a:rPr>
              <a:t>,</a:t>
            </a:r>
            <a:r>
              <a:rPr lang="zh-TW" altLang="en-US" sz="2000" b="1" dirty="0">
                <a:latin typeface="+mn-lt"/>
                <a:ea typeface="+mn-ea"/>
                <a:cs typeface="+mn-ea"/>
                <a:sym typeface="+mn-lt"/>
              </a:rPr>
              <a:t>因此</a:t>
            </a:r>
            <a:r>
              <a:rPr lang="en-US" altLang="zh-TW" sz="2000" b="1" dirty="0">
                <a:latin typeface="+mn-lt"/>
                <a:ea typeface="+mn-ea"/>
                <a:cs typeface="+mn-ea"/>
                <a:sym typeface="+mn-lt"/>
              </a:rPr>
              <a:t>,</a:t>
            </a:r>
            <a:r>
              <a:rPr lang="zh-TW" altLang="en-US" sz="2000" b="1" dirty="0">
                <a:latin typeface="+mn-lt"/>
                <a:ea typeface="+mn-ea"/>
                <a:cs typeface="+mn-ea"/>
                <a:sym typeface="+mn-lt"/>
              </a:rPr>
              <a:t>需要每班进行基本维护</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   </a:t>
            </a:r>
            <a:r>
              <a:rPr lang="zh-TW" altLang="en-US" sz="2000" b="1" dirty="0">
                <a:latin typeface="+mn-lt"/>
                <a:ea typeface="+mn-ea"/>
                <a:cs typeface="+mn-ea"/>
                <a:sym typeface="+mn-lt"/>
              </a:rPr>
              <a:t>维护的方法是</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需要加油吗</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需要紧螺丝吗</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605C91D4-26B7-42E3-BF62-2A15EFE38118}"/>
              </a:ext>
            </a:extLst>
          </p:cNvPr>
          <p:cNvSpPr txBox="1"/>
          <p:nvPr/>
        </p:nvSpPr>
        <p:spPr>
          <a:xfrm>
            <a:off x="3137099" y="72232"/>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治具</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,JIG</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的管理方法与要素</a:t>
            </a:r>
          </a:p>
        </p:txBody>
      </p:sp>
      <p:sp>
        <p:nvSpPr>
          <p:cNvPr id="4" name="Text Box 2">
            <a:extLst>
              <a:ext uri="{FF2B5EF4-FFF2-40B4-BE49-F238E27FC236}">
                <a16:creationId xmlns:a16="http://schemas.microsoft.com/office/drawing/2014/main" id="{9D851EF7-EE4E-40BC-BA3E-18C3DFE2D87B}"/>
              </a:ext>
            </a:extLst>
          </p:cNvPr>
          <p:cNvSpPr txBox="1">
            <a:spLocks noChangeArrowheads="1"/>
          </p:cNvSpPr>
          <p:nvPr/>
        </p:nvSpPr>
        <p:spPr bwMode="auto">
          <a:xfrm>
            <a:off x="1264890" y="5082198"/>
            <a:ext cx="13681075" cy="36530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1600" dirty="0">
                <a:latin typeface="+mn-lt"/>
                <a:ea typeface="+mn-ea"/>
                <a:cs typeface="+mn-ea"/>
                <a:sym typeface="+mn-lt"/>
              </a:rPr>
              <a:t>需要更换顶针等配件吗</a:t>
            </a:r>
            <a:r>
              <a:rPr lang="en-US" altLang="zh-TW" sz="1600" dirty="0">
                <a:latin typeface="+mn-lt"/>
                <a:ea typeface="+mn-ea"/>
                <a:cs typeface="+mn-ea"/>
                <a:sym typeface="+mn-lt"/>
              </a:rPr>
              <a:t>?</a:t>
            </a:r>
            <a:endParaRPr lang="en-US" altLang="zh-TW" sz="16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1600" b="1" dirty="0">
                <a:latin typeface="+mn-lt"/>
                <a:ea typeface="+mn-ea"/>
                <a:cs typeface="+mn-ea"/>
                <a:sym typeface="+mn-lt"/>
              </a:rPr>
              <a:t>3 ) </a:t>
            </a:r>
            <a:r>
              <a:rPr lang="zh-TW" altLang="en-US" sz="1600" b="1" dirty="0">
                <a:latin typeface="+mn-lt"/>
                <a:ea typeface="+mn-ea"/>
                <a:cs typeface="+mn-ea"/>
                <a:sym typeface="+mn-lt"/>
              </a:rPr>
              <a:t>确认保养状态</a:t>
            </a:r>
            <a:r>
              <a:rPr lang="en-US" altLang="zh-TW" sz="1600" b="1" dirty="0">
                <a:latin typeface="+mn-lt"/>
                <a:ea typeface="+mn-ea"/>
                <a:cs typeface="+mn-ea"/>
                <a:sym typeface="+mn-lt"/>
              </a:rPr>
              <a:t>:</a:t>
            </a:r>
            <a:r>
              <a:rPr lang="zh-TW" altLang="en-US" sz="1600" b="1" dirty="0">
                <a:latin typeface="+mn-lt"/>
                <a:ea typeface="+mn-ea"/>
                <a:cs typeface="+mn-ea"/>
                <a:sym typeface="+mn-lt"/>
              </a:rPr>
              <a:t>查看治具的管理者贴的标签是否有效</a:t>
            </a:r>
            <a:r>
              <a:rPr lang="en-US" altLang="zh-TW" sz="1600" b="1"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1600" b="1" dirty="0">
                <a:latin typeface="+mn-lt"/>
                <a:ea typeface="+mn-ea"/>
                <a:cs typeface="+mn-ea"/>
                <a:sym typeface="+mn-lt"/>
              </a:rPr>
              <a:t>   </a:t>
            </a:r>
            <a:r>
              <a:rPr lang="zh-TW" altLang="en-US" sz="1600" b="1" dirty="0">
                <a:latin typeface="+mn-lt"/>
                <a:ea typeface="+mn-ea"/>
                <a:cs typeface="+mn-ea"/>
                <a:sym typeface="+mn-lt"/>
              </a:rPr>
              <a:t>确认的方法是</a:t>
            </a:r>
            <a:r>
              <a:rPr lang="en-US" altLang="zh-TW" sz="1600" b="1" dirty="0">
                <a:latin typeface="+mn-lt"/>
                <a:ea typeface="+mn-ea"/>
                <a:cs typeface="+mn-ea"/>
                <a:sym typeface="+mn-lt"/>
              </a:rPr>
              <a:t>:</a:t>
            </a:r>
            <a:r>
              <a:rPr lang="zh-TW" altLang="en-US" sz="1600" b="1" dirty="0">
                <a:latin typeface="+mn-lt"/>
                <a:ea typeface="+mn-ea"/>
                <a:cs typeface="+mn-ea"/>
                <a:sym typeface="+mn-lt"/>
              </a:rPr>
              <a:t>目视检查</a:t>
            </a:r>
            <a:r>
              <a:rPr lang="en-US" altLang="zh-TW" sz="1600" b="1"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1600" b="1" dirty="0">
                <a:latin typeface="+mn-lt"/>
                <a:ea typeface="+mn-ea"/>
                <a:cs typeface="+mn-ea"/>
                <a:sym typeface="+mn-lt"/>
              </a:rPr>
              <a:t>   </a:t>
            </a:r>
            <a:r>
              <a:rPr lang="zh-TW" altLang="en-US" sz="1600" b="1" dirty="0">
                <a:latin typeface="+mn-lt"/>
                <a:ea typeface="+mn-ea"/>
                <a:cs typeface="+mn-ea"/>
                <a:sym typeface="+mn-lt"/>
              </a:rPr>
              <a:t>处理的方法是</a:t>
            </a:r>
            <a:r>
              <a:rPr lang="en-US" altLang="zh-TW" sz="1600" b="1" dirty="0">
                <a:latin typeface="+mn-lt"/>
                <a:ea typeface="+mn-ea"/>
                <a:cs typeface="+mn-ea"/>
                <a:sym typeface="+mn-lt"/>
              </a:rPr>
              <a:t>:</a:t>
            </a:r>
            <a:r>
              <a:rPr lang="zh-TW" altLang="en-US" sz="1600" b="1" dirty="0">
                <a:latin typeface="+mn-lt"/>
                <a:ea typeface="+mn-ea"/>
                <a:cs typeface="+mn-ea"/>
                <a:sym typeface="+mn-lt"/>
              </a:rPr>
              <a:t>过期更换</a:t>
            </a:r>
            <a:r>
              <a:rPr lang="en-US" altLang="zh-TW" sz="1600" b="1"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1600" b="1" dirty="0">
                <a:latin typeface="+mn-lt"/>
                <a:ea typeface="+mn-ea"/>
                <a:cs typeface="+mn-ea"/>
                <a:sym typeface="+mn-lt"/>
              </a:rPr>
              <a:t>4 ) </a:t>
            </a:r>
            <a:r>
              <a:rPr lang="zh-TW" altLang="en-US" sz="1600" b="1" dirty="0">
                <a:latin typeface="+mn-lt"/>
                <a:ea typeface="+mn-ea"/>
                <a:cs typeface="+mn-ea"/>
                <a:sym typeface="+mn-lt"/>
              </a:rPr>
              <a:t>每班点检</a:t>
            </a:r>
            <a:r>
              <a:rPr lang="en-US" altLang="zh-TW" sz="1600" b="1" dirty="0">
                <a:latin typeface="+mn-lt"/>
                <a:ea typeface="+mn-ea"/>
                <a:cs typeface="+mn-ea"/>
                <a:sym typeface="+mn-lt"/>
              </a:rPr>
              <a:t>:</a:t>
            </a:r>
            <a:r>
              <a:rPr lang="zh-TW" altLang="en-US" sz="1600" b="1" dirty="0">
                <a:latin typeface="+mn-lt"/>
                <a:ea typeface="+mn-ea"/>
                <a:cs typeface="+mn-ea"/>
                <a:sym typeface="+mn-lt"/>
              </a:rPr>
              <a:t>每班开始工作前先检查治具的状态是否正常</a:t>
            </a:r>
            <a:r>
              <a:rPr lang="en-US" altLang="zh-TW" sz="1600" b="1"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1600" b="1" dirty="0">
                <a:latin typeface="+mn-lt"/>
                <a:ea typeface="+mn-ea"/>
                <a:cs typeface="+mn-ea"/>
                <a:sym typeface="+mn-lt"/>
              </a:rPr>
              <a:t>   </a:t>
            </a:r>
            <a:r>
              <a:rPr lang="zh-TW" altLang="en-US" sz="1600" b="1" dirty="0">
                <a:latin typeface="+mn-lt"/>
                <a:ea typeface="+mn-ea"/>
                <a:cs typeface="+mn-ea"/>
                <a:sym typeface="+mn-lt"/>
              </a:rPr>
              <a:t>点检方法是</a:t>
            </a:r>
            <a:r>
              <a:rPr lang="en-US" altLang="zh-TW" sz="16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1600" dirty="0">
                <a:latin typeface="+mn-lt"/>
                <a:ea typeface="+mn-ea"/>
                <a:cs typeface="+mn-ea"/>
                <a:sym typeface="+mn-lt"/>
              </a:rPr>
              <a:t>目视检查</a:t>
            </a:r>
            <a:r>
              <a:rPr lang="en-US" altLang="zh-TW" sz="16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1600" dirty="0">
                <a:latin typeface="+mn-lt"/>
                <a:ea typeface="+mn-ea"/>
                <a:cs typeface="+mn-ea"/>
                <a:sym typeface="+mn-lt"/>
              </a:rPr>
              <a:t>用不良样板确认治具是否可以检出不良品</a:t>
            </a:r>
            <a:r>
              <a:rPr lang="en-US" altLang="zh-TW" sz="1600" dirty="0">
                <a:latin typeface="+mn-lt"/>
                <a:ea typeface="+mn-ea"/>
                <a:cs typeface="+mn-ea"/>
                <a:sym typeface="+mn-lt"/>
              </a:rPr>
              <a:t>.</a:t>
            </a:r>
            <a:endParaRPr lang="en-US" altLang="zh-TW" sz="16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1600" b="1" dirty="0">
                <a:latin typeface="+mn-lt"/>
                <a:ea typeface="+mn-ea"/>
                <a:cs typeface="+mn-ea"/>
                <a:sym typeface="+mn-lt"/>
              </a:rPr>
              <a:t>4.3.2 </a:t>
            </a:r>
            <a:r>
              <a:rPr lang="zh-TW" altLang="en-US" sz="1600" b="1" dirty="0">
                <a:latin typeface="+mn-lt"/>
                <a:ea typeface="+mn-ea"/>
                <a:cs typeface="+mn-ea"/>
                <a:sym typeface="+mn-lt"/>
              </a:rPr>
              <a:t>存贮中治具的日常管理方法</a:t>
            </a:r>
          </a:p>
          <a:p>
            <a:pPr eaLnBrk="1" hangingPunct="1">
              <a:lnSpc>
                <a:spcPct val="120000"/>
              </a:lnSpc>
              <a:buFont typeface="Wingdings" panose="05000000000000000000" pitchFamily="2" charset="2"/>
              <a:buNone/>
              <a:defRPr/>
            </a:pPr>
            <a:r>
              <a:rPr lang="en-US" altLang="zh-TW" sz="1600" b="1" dirty="0">
                <a:latin typeface="+mn-lt"/>
                <a:ea typeface="+mn-ea"/>
                <a:cs typeface="+mn-ea"/>
                <a:sym typeface="+mn-lt"/>
              </a:rPr>
              <a:t>1 ) </a:t>
            </a:r>
            <a:r>
              <a:rPr lang="zh-TW" altLang="en-US" sz="1600" b="1" dirty="0">
                <a:latin typeface="+mn-lt"/>
                <a:ea typeface="+mn-ea"/>
                <a:cs typeface="+mn-ea"/>
                <a:sym typeface="+mn-lt"/>
              </a:rPr>
              <a:t>建立治具清单</a:t>
            </a:r>
            <a:r>
              <a:rPr lang="en-US" altLang="zh-TW" sz="1600" b="1" dirty="0">
                <a:latin typeface="+mn-lt"/>
                <a:ea typeface="+mn-ea"/>
                <a:cs typeface="+mn-ea"/>
                <a:sym typeface="+mn-lt"/>
              </a:rPr>
              <a:t>:</a:t>
            </a:r>
            <a:r>
              <a:rPr lang="zh-TW" altLang="en-US" sz="1600" b="1" dirty="0">
                <a:latin typeface="+mn-lt"/>
                <a:ea typeface="+mn-ea"/>
                <a:cs typeface="+mn-ea"/>
                <a:sym typeface="+mn-lt"/>
              </a:rPr>
              <a:t>知道有多少治具在保存中</a:t>
            </a:r>
            <a:r>
              <a:rPr lang="en-US" altLang="zh-TW" sz="1600" b="1" dirty="0">
                <a:latin typeface="+mn-lt"/>
                <a:ea typeface="+mn-ea"/>
                <a:cs typeface="+mn-ea"/>
                <a:sym typeface="+mn-lt"/>
              </a:rPr>
              <a:t>,</a:t>
            </a:r>
            <a:r>
              <a:rPr lang="zh-TW" altLang="en-US" sz="1600" b="1" dirty="0">
                <a:latin typeface="+mn-lt"/>
                <a:ea typeface="+mn-ea"/>
                <a:cs typeface="+mn-ea"/>
                <a:sym typeface="+mn-lt"/>
              </a:rPr>
              <a:t>保存的位置</a:t>
            </a:r>
            <a:r>
              <a:rPr lang="en-US" altLang="zh-TW" sz="1600" b="1" dirty="0">
                <a:latin typeface="+mn-lt"/>
                <a:ea typeface="+mn-ea"/>
                <a:cs typeface="+mn-ea"/>
                <a:sym typeface="+mn-lt"/>
              </a:rPr>
              <a:t>,</a:t>
            </a:r>
            <a:r>
              <a:rPr lang="zh-TW" altLang="en-US" sz="1600" b="1" dirty="0">
                <a:latin typeface="+mn-lt"/>
                <a:ea typeface="+mn-ea"/>
                <a:cs typeface="+mn-ea"/>
                <a:sym typeface="+mn-lt"/>
              </a:rPr>
              <a:t>状态如何</a:t>
            </a:r>
            <a:r>
              <a:rPr lang="en-US" altLang="zh-TW" sz="1600" b="1" dirty="0">
                <a:latin typeface="+mn-lt"/>
                <a:ea typeface="+mn-ea"/>
                <a:cs typeface="+mn-ea"/>
                <a:sym typeface="+mn-lt"/>
              </a:rPr>
              <a:t>,</a:t>
            </a:r>
            <a:r>
              <a:rPr lang="zh-TW" altLang="en-US" sz="1600" b="1" dirty="0">
                <a:latin typeface="+mn-lt"/>
                <a:ea typeface="+mn-ea"/>
                <a:cs typeface="+mn-ea"/>
                <a:sym typeface="+mn-lt"/>
              </a:rPr>
              <a:t>以便在需要使用时可以容易获得</a:t>
            </a:r>
            <a:r>
              <a:rPr lang="en-US" altLang="zh-TW" sz="1600" b="1"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1600" b="1" dirty="0">
                <a:latin typeface="+mn-lt"/>
                <a:ea typeface="+mn-ea"/>
                <a:cs typeface="+mn-ea"/>
                <a:sym typeface="+mn-lt"/>
              </a:rPr>
              <a:t>   </a:t>
            </a:r>
            <a:r>
              <a:rPr lang="zh-TW" altLang="en-US" sz="1600" b="1" dirty="0">
                <a:latin typeface="+mn-lt"/>
                <a:ea typeface="+mn-ea"/>
                <a:cs typeface="+mn-ea"/>
                <a:sym typeface="+mn-lt"/>
              </a:rPr>
              <a:t>建立清单的方法是</a:t>
            </a:r>
            <a:r>
              <a:rPr lang="en-US" altLang="zh-TW" sz="16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1600" dirty="0">
                <a:latin typeface="+mn-lt"/>
                <a:ea typeface="+mn-ea"/>
                <a:cs typeface="+mn-ea"/>
                <a:sym typeface="+mn-lt"/>
              </a:rPr>
              <a:t>依据编号</a:t>
            </a:r>
            <a:r>
              <a:rPr lang="en-US" altLang="zh-TW" sz="1600" dirty="0">
                <a:latin typeface="+mn-lt"/>
                <a:ea typeface="+mn-ea"/>
                <a:cs typeface="+mn-ea"/>
                <a:sym typeface="+mn-lt"/>
              </a:rPr>
              <a:t>,</a:t>
            </a:r>
            <a:r>
              <a:rPr lang="zh-TW" altLang="en-US" sz="1600" dirty="0">
                <a:latin typeface="+mn-lt"/>
                <a:ea typeface="+mn-ea"/>
                <a:cs typeface="+mn-ea"/>
                <a:sym typeface="+mn-lt"/>
              </a:rPr>
              <a:t>类别等可以检索的因素排列制表</a:t>
            </a:r>
            <a:r>
              <a:rPr lang="en-US" altLang="zh-TW" sz="1600" dirty="0">
                <a:latin typeface="+mn-lt"/>
                <a:ea typeface="+mn-ea"/>
                <a:cs typeface="+mn-ea"/>
                <a:sym typeface="+mn-lt"/>
              </a:rPr>
              <a:t>;</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22" name="Text Box 2">
            <a:extLst>
              <a:ext uri="{FF2B5EF4-FFF2-40B4-BE49-F238E27FC236}">
                <a16:creationId xmlns:a16="http://schemas.microsoft.com/office/drawing/2014/main" id="{0789944A-42D2-4D63-B819-F26B493BD5F3}"/>
              </a:ext>
            </a:extLst>
          </p:cNvPr>
          <p:cNvSpPr txBox="1">
            <a:spLocks noChangeArrowheads="1"/>
          </p:cNvSpPr>
          <p:nvPr/>
        </p:nvSpPr>
        <p:spPr bwMode="auto">
          <a:xfrm>
            <a:off x="1473200" y="1146175"/>
            <a:ext cx="13681075" cy="2317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清单中应包含</a:t>
            </a:r>
            <a:r>
              <a:rPr lang="en-US" altLang="zh-TW" sz="2000">
                <a:latin typeface="+mn-lt"/>
                <a:ea typeface="+mn-ea"/>
                <a:cs typeface="+mn-ea"/>
                <a:sym typeface="+mn-lt"/>
              </a:rPr>
              <a:t>:</a:t>
            </a:r>
            <a:r>
              <a:rPr lang="zh-TW" altLang="en-US" sz="2000">
                <a:latin typeface="+mn-lt"/>
                <a:ea typeface="+mn-ea"/>
                <a:cs typeface="+mn-ea"/>
                <a:sym typeface="+mn-lt"/>
              </a:rPr>
              <a:t>治具的名称</a:t>
            </a:r>
            <a:r>
              <a:rPr lang="en-US" altLang="zh-TW" sz="2000">
                <a:latin typeface="+mn-lt"/>
                <a:ea typeface="+mn-ea"/>
                <a:cs typeface="+mn-ea"/>
                <a:sym typeface="+mn-lt"/>
              </a:rPr>
              <a:t>,</a:t>
            </a:r>
            <a:r>
              <a:rPr lang="zh-TW" altLang="en-US" sz="2000">
                <a:latin typeface="+mn-lt"/>
                <a:ea typeface="+mn-ea"/>
                <a:cs typeface="+mn-ea"/>
                <a:sym typeface="+mn-lt"/>
              </a:rPr>
              <a:t>使用产品</a:t>
            </a:r>
            <a:r>
              <a:rPr lang="en-US" altLang="zh-TW" sz="2000">
                <a:latin typeface="+mn-lt"/>
                <a:ea typeface="+mn-ea"/>
                <a:cs typeface="+mn-ea"/>
                <a:sym typeface="+mn-lt"/>
              </a:rPr>
              <a:t>,</a:t>
            </a:r>
            <a:r>
              <a:rPr lang="zh-TW" altLang="en-US" sz="2000">
                <a:latin typeface="+mn-lt"/>
                <a:ea typeface="+mn-ea"/>
                <a:cs typeface="+mn-ea"/>
                <a:sym typeface="+mn-lt"/>
              </a:rPr>
              <a:t>管理编号</a:t>
            </a:r>
            <a:r>
              <a:rPr lang="en-US" altLang="zh-TW" sz="2000">
                <a:latin typeface="+mn-lt"/>
                <a:ea typeface="+mn-ea"/>
                <a:cs typeface="+mn-ea"/>
                <a:sym typeface="+mn-lt"/>
              </a:rPr>
              <a:t>,</a:t>
            </a:r>
            <a:r>
              <a:rPr lang="zh-TW" altLang="en-US" sz="2000">
                <a:latin typeface="+mn-lt"/>
                <a:ea typeface="+mn-ea"/>
                <a:cs typeface="+mn-ea"/>
                <a:sym typeface="+mn-lt"/>
              </a:rPr>
              <a:t>制造日期</a:t>
            </a:r>
            <a:r>
              <a:rPr lang="en-US" altLang="zh-TW" sz="2000">
                <a:latin typeface="+mn-lt"/>
                <a:ea typeface="+mn-ea"/>
                <a:cs typeface="+mn-ea"/>
                <a:sym typeface="+mn-lt"/>
              </a:rPr>
              <a:t>,</a:t>
            </a:r>
            <a:r>
              <a:rPr lang="zh-TW" altLang="en-US" sz="2000">
                <a:latin typeface="+mn-lt"/>
                <a:ea typeface="+mn-ea"/>
                <a:cs typeface="+mn-ea"/>
                <a:sym typeface="+mn-lt"/>
              </a:rPr>
              <a:t>现时状态</a:t>
            </a:r>
            <a:r>
              <a:rPr lang="en-US" altLang="zh-TW" sz="2000">
                <a:latin typeface="+mn-lt"/>
                <a:ea typeface="+mn-ea"/>
                <a:cs typeface="+mn-ea"/>
                <a:sym typeface="+mn-lt"/>
              </a:rPr>
              <a:t>,</a:t>
            </a:r>
            <a:r>
              <a:rPr lang="zh-TW" altLang="en-US" sz="2000">
                <a:latin typeface="+mn-lt"/>
                <a:ea typeface="+mn-ea"/>
                <a:cs typeface="+mn-ea"/>
                <a:sym typeface="+mn-lt"/>
              </a:rPr>
              <a:t>存贮位置</a:t>
            </a:r>
            <a:r>
              <a:rPr lang="en-US" altLang="zh-TW" sz="2000">
                <a:latin typeface="+mn-lt"/>
                <a:ea typeface="+mn-ea"/>
                <a:cs typeface="+mn-ea"/>
                <a:sym typeface="+mn-lt"/>
              </a:rPr>
              <a:t>,</a:t>
            </a:r>
            <a:r>
              <a:rPr lang="zh-TW" altLang="en-US" sz="2000">
                <a:latin typeface="+mn-lt"/>
                <a:ea typeface="+mn-ea"/>
                <a:cs typeface="+mn-ea"/>
                <a:sym typeface="+mn-lt"/>
              </a:rPr>
              <a:t>备注等项目</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该清单由</a:t>
            </a:r>
            <a:r>
              <a:rPr lang="en-US" altLang="zh-TW" sz="2000">
                <a:latin typeface="+mn-lt"/>
                <a:ea typeface="+mn-ea"/>
                <a:cs typeface="+mn-ea"/>
                <a:sym typeface="+mn-lt"/>
              </a:rPr>
              <a:t>JIG</a:t>
            </a:r>
            <a:r>
              <a:rPr lang="zh-TW" altLang="en-US" sz="2000">
                <a:latin typeface="+mn-lt"/>
                <a:ea typeface="+mn-ea"/>
                <a:cs typeface="+mn-ea"/>
                <a:sym typeface="+mn-lt"/>
              </a:rPr>
              <a:t>课保存和使用</a:t>
            </a:r>
            <a:r>
              <a:rPr lang="en-US" altLang="zh-TW" sz="2000">
                <a:latin typeface="+mn-lt"/>
                <a:ea typeface="+mn-ea"/>
                <a:cs typeface="+mn-ea"/>
                <a:sym typeface="+mn-lt"/>
              </a:rPr>
              <a:t>.</a:t>
            </a:r>
            <a:endParaRPr lang="en-US" altLang="zh-TW" sz="2000" b="1">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a:latin typeface="+mn-lt"/>
                <a:ea typeface="+mn-ea"/>
                <a:cs typeface="+mn-ea"/>
                <a:sym typeface="+mn-lt"/>
              </a:rPr>
              <a:t>2 ) </a:t>
            </a:r>
            <a:r>
              <a:rPr lang="zh-TW" altLang="en-US" sz="2000" b="1">
                <a:latin typeface="+mn-lt"/>
                <a:ea typeface="+mn-ea"/>
                <a:cs typeface="+mn-ea"/>
                <a:sym typeface="+mn-lt"/>
              </a:rPr>
              <a:t>修理不良治具</a:t>
            </a:r>
            <a:r>
              <a:rPr lang="en-US" altLang="zh-TW" sz="2000" b="1">
                <a:latin typeface="+mn-lt"/>
                <a:ea typeface="+mn-ea"/>
                <a:cs typeface="+mn-ea"/>
                <a:sym typeface="+mn-lt"/>
              </a:rPr>
              <a:t>:</a:t>
            </a:r>
            <a:r>
              <a:rPr lang="zh-TW" altLang="en-US" sz="2000" b="1">
                <a:latin typeface="+mn-lt"/>
                <a:ea typeface="+mn-ea"/>
                <a:cs typeface="+mn-ea"/>
                <a:sym typeface="+mn-lt"/>
              </a:rPr>
              <a:t>利用治具在存贮中的时间进行修理</a:t>
            </a:r>
            <a:r>
              <a:rPr lang="en-US" altLang="zh-TW" sz="2000" b="1">
                <a:latin typeface="+mn-lt"/>
                <a:ea typeface="+mn-ea"/>
                <a:cs typeface="+mn-ea"/>
                <a:sym typeface="+mn-lt"/>
              </a:rPr>
              <a:t>,</a:t>
            </a:r>
            <a:r>
              <a:rPr lang="zh-TW" altLang="en-US" sz="2000" b="1">
                <a:latin typeface="+mn-lt"/>
                <a:ea typeface="+mn-ea"/>
                <a:cs typeface="+mn-ea"/>
                <a:sym typeface="+mn-lt"/>
              </a:rPr>
              <a:t>维护和翻新</a:t>
            </a:r>
            <a:r>
              <a:rPr lang="en-US" altLang="zh-TW" sz="2000" b="1">
                <a:latin typeface="+mn-lt"/>
                <a:ea typeface="+mn-ea"/>
                <a:cs typeface="+mn-ea"/>
                <a:sym typeface="+mn-lt"/>
              </a:rPr>
              <a:t>,</a:t>
            </a:r>
            <a:r>
              <a:rPr lang="zh-TW" altLang="en-US" sz="2000" b="1">
                <a:latin typeface="+mn-lt"/>
                <a:ea typeface="+mn-ea"/>
                <a:cs typeface="+mn-ea"/>
                <a:sym typeface="+mn-lt"/>
              </a:rPr>
              <a:t>以确保所有的治具可以拿出来马上就能使用</a:t>
            </a:r>
            <a:r>
              <a:rPr lang="en-US" altLang="zh-TW" sz="2000" b="1">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b="1">
                <a:latin typeface="+mn-lt"/>
                <a:ea typeface="+mn-ea"/>
                <a:cs typeface="+mn-ea"/>
                <a:sym typeface="+mn-lt"/>
              </a:rPr>
              <a:t>3 ) </a:t>
            </a:r>
            <a:r>
              <a:rPr lang="zh-TW" altLang="en-US" sz="2000" b="1">
                <a:latin typeface="+mn-lt"/>
                <a:ea typeface="+mn-ea"/>
                <a:cs typeface="+mn-ea"/>
                <a:sym typeface="+mn-lt"/>
              </a:rPr>
              <a:t>治具流动管理</a:t>
            </a:r>
            <a:r>
              <a:rPr lang="en-US" altLang="zh-TW" sz="2000" b="1">
                <a:latin typeface="+mn-lt"/>
                <a:ea typeface="+mn-ea"/>
                <a:cs typeface="+mn-ea"/>
                <a:sym typeface="+mn-lt"/>
              </a:rPr>
              <a:t>:</a:t>
            </a:r>
            <a:r>
              <a:rPr lang="zh-TW" altLang="en-US" sz="2000" b="1">
                <a:latin typeface="+mn-lt"/>
                <a:ea typeface="+mn-ea"/>
                <a:cs typeface="+mn-ea"/>
                <a:sym typeface="+mn-lt"/>
              </a:rPr>
              <a:t>确保治具可以在不同的部门中流动使用</a:t>
            </a:r>
            <a:r>
              <a:rPr lang="en-US" altLang="zh-TW" sz="2000" b="1">
                <a:latin typeface="+mn-lt"/>
                <a:ea typeface="+mn-ea"/>
                <a:cs typeface="+mn-ea"/>
                <a:sym typeface="+mn-lt"/>
              </a:rPr>
              <a:t>,</a:t>
            </a:r>
            <a:r>
              <a:rPr lang="zh-TW" altLang="en-US" sz="2000" b="1">
                <a:latin typeface="+mn-lt"/>
                <a:ea typeface="+mn-ea"/>
                <a:cs typeface="+mn-ea"/>
                <a:sym typeface="+mn-lt"/>
              </a:rPr>
              <a:t>可以追溯</a:t>
            </a:r>
            <a:r>
              <a:rPr lang="en-US" altLang="zh-TW" sz="2000" b="1">
                <a:latin typeface="+mn-lt"/>
                <a:ea typeface="+mn-ea"/>
                <a:cs typeface="+mn-ea"/>
                <a:sym typeface="+mn-lt"/>
              </a:rPr>
              <a:t>,</a:t>
            </a:r>
            <a:r>
              <a:rPr lang="zh-TW" altLang="en-US" sz="2000" b="1">
                <a:latin typeface="+mn-lt"/>
                <a:ea typeface="+mn-ea"/>
                <a:cs typeface="+mn-ea"/>
                <a:sym typeface="+mn-lt"/>
              </a:rPr>
              <a:t>查找</a:t>
            </a:r>
            <a:r>
              <a:rPr lang="en-US" altLang="zh-TW" sz="2000" b="1">
                <a:latin typeface="+mn-lt"/>
                <a:ea typeface="+mn-ea"/>
                <a:cs typeface="+mn-ea"/>
                <a:sym typeface="+mn-lt"/>
              </a:rPr>
              <a:t>,</a:t>
            </a:r>
            <a:r>
              <a:rPr lang="zh-TW" altLang="en-US" sz="2000" b="1">
                <a:latin typeface="+mn-lt"/>
                <a:ea typeface="+mn-ea"/>
                <a:cs typeface="+mn-ea"/>
                <a:sym typeface="+mn-lt"/>
              </a:rPr>
              <a:t>并在需要时能够立刻找到它</a:t>
            </a:r>
            <a:r>
              <a:rPr lang="en-US" altLang="zh-TW" sz="2000" b="1">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a:latin typeface="+mn-lt"/>
                <a:ea typeface="+mn-ea"/>
                <a:cs typeface="+mn-ea"/>
                <a:sym typeface="+mn-lt"/>
              </a:rPr>
              <a:t>   </a:t>
            </a:r>
            <a:r>
              <a:rPr lang="zh-TW" altLang="en-US" sz="2000">
                <a:latin typeface="+mn-lt"/>
                <a:ea typeface="+mn-ea"/>
                <a:cs typeface="+mn-ea"/>
                <a:sym typeface="+mn-lt"/>
              </a:rPr>
              <a:t>管理的方法是</a:t>
            </a:r>
            <a:r>
              <a:rPr lang="en-US" altLang="zh-TW" sz="200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a:latin typeface="+mn-lt"/>
                <a:ea typeface="+mn-ea"/>
                <a:cs typeface="+mn-ea"/>
                <a:sym typeface="+mn-lt"/>
              </a:rPr>
              <a:t>   </a:t>
            </a:r>
            <a:r>
              <a:rPr lang="zh-TW" altLang="en-US" sz="2000">
                <a:latin typeface="+mn-lt"/>
                <a:ea typeface="+mn-ea"/>
                <a:cs typeface="+mn-ea"/>
                <a:sym typeface="+mn-lt"/>
              </a:rPr>
              <a:t>建立与治具清单相配套的治具流动管理登记表</a:t>
            </a:r>
            <a:r>
              <a:rPr lang="en-US" altLang="zh-TW" sz="2000">
                <a:latin typeface="+mn-lt"/>
                <a:ea typeface="+mn-ea"/>
                <a:cs typeface="+mn-ea"/>
                <a:sym typeface="+mn-lt"/>
              </a:rPr>
              <a:t>,</a:t>
            </a:r>
            <a:r>
              <a:rPr lang="zh-TW" altLang="en-US" sz="2000">
                <a:latin typeface="+mn-lt"/>
                <a:ea typeface="+mn-ea"/>
                <a:cs typeface="+mn-ea"/>
                <a:sym typeface="+mn-lt"/>
              </a:rPr>
              <a:t>表的格式如下</a:t>
            </a:r>
            <a:r>
              <a:rPr lang="en-US" altLang="zh-TW" sz="2000">
                <a:latin typeface="+mn-lt"/>
                <a:ea typeface="+mn-ea"/>
                <a:cs typeface="+mn-ea"/>
                <a:sym typeface="+mn-lt"/>
              </a:rPr>
              <a:t>:</a:t>
            </a:r>
          </a:p>
        </p:txBody>
      </p:sp>
      <p:graphicFrame>
        <p:nvGraphicFramePr>
          <p:cNvPr id="186469" name="Group 101">
            <a:extLst>
              <a:ext uri="{FF2B5EF4-FFF2-40B4-BE49-F238E27FC236}">
                <a16:creationId xmlns:a16="http://schemas.microsoft.com/office/drawing/2014/main" id="{2E7211AC-8671-4D42-B4F9-F8FC85BEB28C}"/>
              </a:ext>
            </a:extLst>
          </p:cNvPr>
          <p:cNvGraphicFramePr>
            <a:graphicFrameLocks noGrp="1"/>
          </p:cNvGraphicFramePr>
          <p:nvPr>
            <p:extLst>
              <p:ext uri="{D42A27DB-BD31-4B8C-83A1-F6EECF244321}">
                <p14:modId xmlns:p14="http://schemas.microsoft.com/office/powerpoint/2010/main" val="261135704"/>
              </p:ext>
            </p:extLst>
          </p:nvPr>
        </p:nvGraphicFramePr>
        <p:xfrm>
          <a:off x="1336899" y="5155175"/>
          <a:ext cx="12884152" cy="2367426"/>
        </p:xfrm>
        <a:graphic>
          <a:graphicData uri="http://schemas.openxmlformats.org/drawingml/2006/table">
            <a:tbl>
              <a:tblPr/>
              <a:tblGrid>
                <a:gridCol w="2166362">
                  <a:extLst>
                    <a:ext uri="{9D8B030D-6E8A-4147-A177-3AD203B41FA5}">
                      <a16:colId xmlns:a16="http://schemas.microsoft.com/office/drawing/2014/main" val="20000"/>
                    </a:ext>
                  </a:extLst>
                </a:gridCol>
                <a:gridCol w="2394399">
                  <a:extLst>
                    <a:ext uri="{9D8B030D-6E8A-4147-A177-3AD203B41FA5}">
                      <a16:colId xmlns:a16="http://schemas.microsoft.com/office/drawing/2014/main" val="20001"/>
                    </a:ext>
                  </a:extLst>
                </a:gridCol>
                <a:gridCol w="1482247">
                  <a:extLst>
                    <a:ext uri="{9D8B030D-6E8A-4147-A177-3AD203B41FA5}">
                      <a16:colId xmlns:a16="http://schemas.microsoft.com/office/drawing/2014/main" val="20002"/>
                    </a:ext>
                  </a:extLst>
                </a:gridCol>
                <a:gridCol w="1368229">
                  <a:extLst>
                    <a:ext uri="{9D8B030D-6E8A-4147-A177-3AD203B41FA5}">
                      <a16:colId xmlns:a16="http://schemas.microsoft.com/office/drawing/2014/main" val="20003"/>
                    </a:ext>
                  </a:extLst>
                </a:gridCol>
                <a:gridCol w="1482247">
                  <a:extLst>
                    <a:ext uri="{9D8B030D-6E8A-4147-A177-3AD203B41FA5}">
                      <a16:colId xmlns:a16="http://schemas.microsoft.com/office/drawing/2014/main" val="20004"/>
                    </a:ext>
                  </a:extLst>
                </a:gridCol>
                <a:gridCol w="1368229">
                  <a:extLst>
                    <a:ext uri="{9D8B030D-6E8A-4147-A177-3AD203B41FA5}">
                      <a16:colId xmlns:a16="http://schemas.microsoft.com/office/drawing/2014/main" val="20005"/>
                    </a:ext>
                  </a:extLst>
                </a:gridCol>
                <a:gridCol w="1368229">
                  <a:extLst>
                    <a:ext uri="{9D8B030D-6E8A-4147-A177-3AD203B41FA5}">
                      <a16:colId xmlns:a16="http://schemas.microsoft.com/office/drawing/2014/main" val="20006"/>
                    </a:ext>
                  </a:extLst>
                </a:gridCol>
                <a:gridCol w="1254210">
                  <a:extLst>
                    <a:ext uri="{9D8B030D-6E8A-4147-A177-3AD203B41FA5}">
                      <a16:colId xmlns:a16="http://schemas.microsoft.com/office/drawing/2014/main" val="20007"/>
                    </a:ext>
                  </a:extLst>
                </a:gridCol>
              </a:tblGrid>
              <a:tr h="492356">
                <a:tc rowSpan="2">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200" b="0" i="0" u="none" strike="noStrike" cap="none" normalizeH="0" baseline="0" dirty="0">
                          <a:ln>
                            <a:noFill/>
                          </a:ln>
                          <a:solidFill>
                            <a:schemeClr val="tx1"/>
                          </a:solidFill>
                          <a:effectLst/>
                          <a:latin typeface="+mn-lt"/>
                          <a:ea typeface="+mn-ea"/>
                          <a:cs typeface="+mn-ea"/>
                          <a:sym typeface="+mn-lt"/>
                        </a:rPr>
                        <a:t>管理编号</a:t>
                      </a:r>
                    </a:p>
                  </a:txBody>
                  <a:tcPr marL="136823" marR="136823" marT="62391" marB="6239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2">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200" b="0" i="0" u="none" strike="noStrike" cap="none" normalizeH="0" baseline="0" dirty="0">
                          <a:ln>
                            <a:noFill/>
                          </a:ln>
                          <a:solidFill>
                            <a:schemeClr val="tx1"/>
                          </a:solidFill>
                          <a:effectLst/>
                          <a:latin typeface="+mn-lt"/>
                          <a:ea typeface="+mn-ea"/>
                          <a:cs typeface="+mn-ea"/>
                          <a:sym typeface="+mn-lt"/>
                        </a:rPr>
                        <a:t>治具名称</a:t>
                      </a:r>
                    </a:p>
                  </a:txBody>
                  <a:tcPr marL="136823" marR="136823" marT="62391" marB="623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5">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200" b="0" i="0" u="none" strike="noStrike" cap="none" normalizeH="0" baseline="0" dirty="0">
                          <a:ln>
                            <a:noFill/>
                          </a:ln>
                          <a:solidFill>
                            <a:schemeClr val="tx1"/>
                          </a:solidFill>
                          <a:effectLst/>
                          <a:latin typeface="+mn-lt"/>
                          <a:ea typeface="+mn-ea"/>
                          <a:cs typeface="+mn-ea"/>
                          <a:sym typeface="+mn-lt"/>
                        </a:rPr>
                        <a:t>流动记录</a:t>
                      </a:r>
                    </a:p>
                  </a:txBody>
                  <a:tcPr marL="136823" marR="136823" marT="62391" marB="623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rowSpan="2">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200" b="0" i="0" u="none" strike="noStrike" cap="none" normalizeH="0" baseline="0" dirty="0">
                          <a:ln>
                            <a:noFill/>
                          </a:ln>
                          <a:solidFill>
                            <a:schemeClr val="tx1"/>
                          </a:solidFill>
                          <a:effectLst/>
                          <a:latin typeface="+mn-lt"/>
                          <a:ea typeface="+mn-ea"/>
                          <a:cs typeface="+mn-ea"/>
                          <a:sym typeface="+mn-lt"/>
                        </a:rPr>
                        <a:t>备注</a:t>
                      </a:r>
                    </a:p>
                  </a:txBody>
                  <a:tcPr marL="136823" marR="136823" marT="62391" marB="6239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894593">
                <a:tc vMerge="1">
                  <a:txBody>
                    <a:bodyPr/>
                    <a:lstStyle/>
                    <a:p>
                      <a:endParaRPr lang="zh-CN" altLang="en-US"/>
                    </a:p>
                  </a:txBody>
                  <a:tcPr/>
                </a:tc>
                <a:tc vMerge="1">
                  <a:txBody>
                    <a:bodyPr/>
                    <a:lstStyle/>
                    <a:p>
                      <a:endParaRPr lang="zh-CN" altLang="en-US"/>
                    </a:p>
                  </a:txBody>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200" b="0" i="0" u="none" strike="noStrike" cap="none" normalizeH="0" baseline="0" dirty="0">
                          <a:ln>
                            <a:noFill/>
                          </a:ln>
                          <a:solidFill>
                            <a:schemeClr val="tx1"/>
                          </a:solidFill>
                          <a:effectLst/>
                          <a:latin typeface="+mn-lt"/>
                          <a:ea typeface="+mn-ea"/>
                          <a:cs typeface="+mn-ea"/>
                          <a:sym typeface="+mn-lt"/>
                        </a:rPr>
                        <a:t>发出</a:t>
                      </a:r>
                    </a:p>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200" b="0" i="0" u="none" strike="noStrike" cap="none" normalizeH="0" baseline="0" dirty="0">
                          <a:ln>
                            <a:noFill/>
                          </a:ln>
                          <a:solidFill>
                            <a:schemeClr val="tx1"/>
                          </a:solidFill>
                          <a:effectLst/>
                          <a:latin typeface="+mn-lt"/>
                          <a:ea typeface="+mn-ea"/>
                          <a:cs typeface="+mn-ea"/>
                          <a:sym typeface="+mn-lt"/>
                        </a:rPr>
                        <a:t>日期</a:t>
                      </a:r>
                    </a:p>
                  </a:txBody>
                  <a:tcPr marL="136823" marR="136823" marT="62391" marB="623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200" b="0" i="0" u="none" strike="noStrike" cap="none" normalizeH="0" baseline="0" dirty="0">
                          <a:ln>
                            <a:noFill/>
                          </a:ln>
                          <a:solidFill>
                            <a:schemeClr val="tx1"/>
                          </a:solidFill>
                          <a:effectLst/>
                          <a:latin typeface="+mn-lt"/>
                          <a:ea typeface="+mn-ea"/>
                          <a:cs typeface="+mn-ea"/>
                          <a:sym typeface="+mn-lt"/>
                        </a:rPr>
                        <a:t>使用</a:t>
                      </a:r>
                    </a:p>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200" b="0" i="0" u="none" strike="noStrike" cap="none" normalizeH="0" baseline="0" dirty="0">
                          <a:ln>
                            <a:noFill/>
                          </a:ln>
                          <a:solidFill>
                            <a:schemeClr val="tx1"/>
                          </a:solidFill>
                          <a:effectLst/>
                          <a:latin typeface="+mn-lt"/>
                          <a:ea typeface="+mn-ea"/>
                          <a:cs typeface="+mn-ea"/>
                          <a:sym typeface="+mn-lt"/>
                        </a:rPr>
                        <a:t>部门</a:t>
                      </a:r>
                    </a:p>
                  </a:txBody>
                  <a:tcPr marL="136823" marR="136823" marT="62391" marB="623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200" b="0" i="0" u="none" strike="noStrike" cap="none" normalizeH="0" baseline="0" dirty="0">
                          <a:ln>
                            <a:noFill/>
                          </a:ln>
                          <a:solidFill>
                            <a:schemeClr val="tx1"/>
                          </a:solidFill>
                          <a:effectLst/>
                          <a:latin typeface="+mn-lt"/>
                          <a:ea typeface="+mn-ea"/>
                          <a:cs typeface="+mn-ea"/>
                          <a:sym typeface="+mn-lt"/>
                        </a:rPr>
                        <a:t>签名</a:t>
                      </a:r>
                    </a:p>
                  </a:txBody>
                  <a:tcPr marL="136823" marR="136823" marT="62391" marB="623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200" b="0" i="0" u="none" strike="noStrike" cap="none" normalizeH="0" baseline="0" dirty="0">
                          <a:ln>
                            <a:noFill/>
                          </a:ln>
                          <a:solidFill>
                            <a:schemeClr val="tx1"/>
                          </a:solidFill>
                          <a:effectLst/>
                          <a:latin typeface="+mn-lt"/>
                          <a:ea typeface="+mn-ea"/>
                          <a:cs typeface="+mn-ea"/>
                          <a:sym typeface="+mn-lt"/>
                        </a:rPr>
                        <a:t>确认</a:t>
                      </a:r>
                    </a:p>
                    <a:p>
                      <a:pPr marL="0" marR="0" lvl="0" indent="0" algn="ctr" defTabSz="914400" rtl="0" eaLnBrk="1" fontAlgn="base" latinLnBrk="0" hangingPunct="1">
                        <a:lnSpc>
                          <a:spcPct val="120000"/>
                        </a:lnSpc>
                        <a:spcBef>
                          <a:spcPct val="0"/>
                        </a:spcBef>
                        <a:spcAft>
                          <a:spcPct val="0"/>
                        </a:spcAft>
                        <a:buClrTx/>
                        <a:buSzTx/>
                        <a:buFontTx/>
                        <a:buNone/>
                        <a:tabLst/>
                      </a:pPr>
                      <a:endParaRPr kumimoji="1" lang="en-US" altLang="zh-TW" sz="2200" b="0" i="0" u="none" strike="noStrike" cap="none" normalizeH="0" baseline="0" dirty="0">
                        <a:ln>
                          <a:noFill/>
                        </a:ln>
                        <a:solidFill>
                          <a:schemeClr val="tx1"/>
                        </a:solidFill>
                        <a:effectLst/>
                        <a:latin typeface="+mn-lt"/>
                        <a:ea typeface="+mn-ea"/>
                        <a:cs typeface="+mn-ea"/>
                        <a:sym typeface="+mn-lt"/>
                      </a:endParaRPr>
                    </a:p>
                  </a:txBody>
                  <a:tcPr marL="136823" marR="136823" marT="62391" marB="623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200" b="0" i="0" u="none" strike="noStrike" cap="none" normalizeH="0" baseline="0" dirty="0">
                          <a:ln>
                            <a:noFill/>
                          </a:ln>
                          <a:solidFill>
                            <a:schemeClr val="tx1"/>
                          </a:solidFill>
                          <a:effectLst/>
                          <a:latin typeface="+mn-lt"/>
                          <a:ea typeface="+mn-ea"/>
                          <a:cs typeface="+mn-ea"/>
                          <a:sym typeface="+mn-lt"/>
                        </a:rPr>
                        <a:t>归还</a:t>
                      </a:r>
                    </a:p>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200" b="0" i="0" u="none" strike="noStrike" cap="none" normalizeH="0" baseline="0" dirty="0">
                          <a:ln>
                            <a:noFill/>
                          </a:ln>
                          <a:solidFill>
                            <a:schemeClr val="tx1"/>
                          </a:solidFill>
                          <a:effectLst/>
                          <a:latin typeface="+mn-lt"/>
                          <a:ea typeface="+mn-ea"/>
                          <a:cs typeface="+mn-ea"/>
                          <a:sym typeface="+mn-lt"/>
                        </a:rPr>
                        <a:t>日期</a:t>
                      </a:r>
                    </a:p>
                  </a:txBody>
                  <a:tcPr marL="136823" marR="136823" marT="62391" marB="623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10001"/>
                  </a:ext>
                </a:extLst>
              </a:tr>
              <a:tr h="490007">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200" b="0" i="0" u="none" strike="noStrike" cap="none" normalizeH="0" baseline="0" dirty="0">
                        <a:ln>
                          <a:noFill/>
                        </a:ln>
                        <a:solidFill>
                          <a:schemeClr val="tx1"/>
                        </a:solidFill>
                        <a:effectLst/>
                        <a:latin typeface="+mn-lt"/>
                        <a:ea typeface="+mn-ea"/>
                        <a:cs typeface="+mn-ea"/>
                        <a:sym typeface="+mn-lt"/>
                      </a:endParaRPr>
                    </a:p>
                  </a:txBody>
                  <a:tcPr marL="136823" marR="136823" marT="62391" marB="6239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200" b="0" i="0" u="none" strike="noStrike" cap="none" normalizeH="0" baseline="0" dirty="0">
                        <a:ln>
                          <a:noFill/>
                        </a:ln>
                        <a:solidFill>
                          <a:schemeClr val="tx1"/>
                        </a:solidFill>
                        <a:effectLst/>
                        <a:latin typeface="+mn-lt"/>
                        <a:ea typeface="+mn-ea"/>
                        <a:cs typeface="+mn-ea"/>
                        <a:sym typeface="+mn-lt"/>
                      </a:endParaRPr>
                    </a:p>
                  </a:txBody>
                  <a:tcPr marL="136823" marR="136823" marT="62391" marB="623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200" b="0" i="0" u="none" strike="noStrike" cap="none" normalizeH="0" baseline="0" dirty="0">
                        <a:ln>
                          <a:noFill/>
                        </a:ln>
                        <a:solidFill>
                          <a:schemeClr val="tx1"/>
                        </a:solidFill>
                        <a:effectLst/>
                        <a:latin typeface="+mn-lt"/>
                        <a:ea typeface="+mn-ea"/>
                        <a:cs typeface="+mn-ea"/>
                        <a:sym typeface="+mn-lt"/>
                      </a:endParaRPr>
                    </a:p>
                  </a:txBody>
                  <a:tcPr marL="136823" marR="136823" marT="62391" marB="623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200" b="0" i="0" u="none" strike="noStrike" cap="none" normalizeH="0" baseline="0" dirty="0">
                        <a:ln>
                          <a:noFill/>
                        </a:ln>
                        <a:solidFill>
                          <a:schemeClr val="tx1"/>
                        </a:solidFill>
                        <a:effectLst/>
                        <a:latin typeface="+mn-lt"/>
                        <a:ea typeface="+mn-ea"/>
                        <a:cs typeface="+mn-ea"/>
                        <a:sym typeface="+mn-lt"/>
                      </a:endParaRPr>
                    </a:p>
                  </a:txBody>
                  <a:tcPr marL="136823" marR="136823" marT="62391" marB="623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200" b="0" i="0" u="none" strike="noStrike" cap="none" normalizeH="0" baseline="0" dirty="0">
                        <a:ln>
                          <a:noFill/>
                        </a:ln>
                        <a:solidFill>
                          <a:schemeClr val="tx1"/>
                        </a:solidFill>
                        <a:effectLst/>
                        <a:latin typeface="+mn-lt"/>
                        <a:ea typeface="+mn-ea"/>
                        <a:cs typeface="+mn-ea"/>
                        <a:sym typeface="+mn-lt"/>
                      </a:endParaRPr>
                    </a:p>
                  </a:txBody>
                  <a:tcPr marL="136823" marR="136823" marT="62391" marB="623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200" b="0" i="0" u="none" strike="noStrike" cap="none" normalizeH="0" baseline="0" dirty="0">
                        <a:ln>
                          <a:noFill/>
                        </a:ln>
                        <a:solidFill>
                          <a:schemeClr val="tx1"/>
                        </a:solidFill>
                        <a:effectLst/>
                        <a:latin typeface="+mn-lt"/>
                        <a:ea typeface="+mn-ea"/>
                        <a:cs typeface="+mn-ea"/>
                        <a:sym typeface="+mn-lt"/>
                      </a:endParaRPr>
                    </a:p>
                  </a:txBody>
                  <a:tcPr marL="136823" marR="136823" marT="62391" marB="623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200" b="0" i="0" u="none" strike="noStrike" cap="none" normalizeH="0" baseline="0" dirty="0">
                        <a:ln>
                          <a:noFill/>
                        </a:ln>
                        <a:solidFill>
                          <a:schemeClr val="tx1"/>
                        </a:solidFill>
                        <a:effectLst/>
                        <a:latin typeface="+mn-lt"/>
                        <a:ea typeface="+mn-ea"/>
                        <a:cs typeface="+mn-ea"/>
                        <a:sym typeface="+mn-lt"/>
                      </a:endParaRPr>
                    </a:p>
                  </a:txBody>
                  <a:tcPr marL="136823" marR="136823" marT="62391" marB="623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200" b="0" i="0" u="none" strike="noStrike" cap="none" normalizeH="0" baseline="0" dirty="0">
                        <a:ln>
                          <a:noFill/>
                        </a:ln>
                        <a:solidFill>
                          <a:schemeClr val="tx1"/>
                        </a:solidFill>
                        <a:effectLst/>
                        <a:latin typeface="+mn-lt"/>
                        <a:ea typeface="+mn-ea"/>
                        <a:cs typeface="+mn-ea"/>
                        <a:sym typeface="+mn-lt"/>
                      </a:endParaRPr>
                    </a:p>
                  </a:txBody>
                  <a:tcPr marL="136823" marR="136823" marT="62391" marB="6239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90007">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200" b="0" i="0" u="none" strike="noStrike" cap="none" normalizeH="0" baseline="0" dirty="0">
                        <a:ln>
                          <a:noFill/>
                        </a:ln>
                        <a:solidFill>
                          <a:schemeClr val="tx1"/>
                        </a:solidFill>
                        <a:effectLst/>
                        <a:latin typeface="+mn-lt"/>
                        <a:ea typeface="+mn-ea"/>
                        <a:cs typeface="+mn-ea"/>
                        <a:sym typeface="+mn-lt"/>
                      </a:endParaRPr>
                    </a:p>
                  </a:txBody>
                  <a:tcPr marL="136823" marR="136823" marT="62391" marB="6239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200" b="0" i="0" u="none" strike="noStrike" cap="none" normalizeH="0" baseline="0" dirty="0">
                        <a:ln>
                          <a:noFill/>
                        </a:ln>
                        <a:solidFill>
                          <a:schemeClr val="tx1"/>
                        </a:solidFill>
                        <a:effectLst/>
                        <a:latin typeface="+mn-lt"/>
                        <a:ea typeface="+mn-ea"/>
                        <a:cs typeface="+mn-ea"/>
                        <a:sym typeface="+mn-lt"/>
                      </a:endParaRPr>
                    </a:p>
                  </a:txBody>
                  <a:tcPr marL="136823" marR="136823" marT="62391" marB="623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200" b="0" i="0" u="none" strike="noStrike" cap="none" normalizeH="0" baseline="0" dirty="0">
                        <a:ln>
                          <a:noFill/>
                        </a:ln>
                        <a:solidFill>
                          <a:schemeClr val="tx1"/>
                        </a:solidFill>
                        <a:effectLst/>
                        <a:latin typeface="+mn-lt"/>
                        <a:ea typeface="+mn-ea"/>
                        <a:cs typeface="+mn-ea"/>
                        <a:sym typeface="+mn-lt"/>
                      </a:endParaRPr>
                    </a:p>
                  </a:txBody>
                  <a:tcPr marL="136823" marR="136823" marT="62391" marB="623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200" b="0" i="0" u="none" strike="noStrike" cap="none" normalizeH="0" baseline="0" dirty="0">
                        <a:ln>
                          <a:noFill/>
                        </a:ln>
                        <a:solidFill>
                          <a:schemeClr val="tx1"/>
                        </a:solidFill>
                        <a:effectLst/>
                        <a:latin typeface="+mn-lt"/>
                        <a:ea typeface="+mn-ea"/>
                        <a:cs typeface="+mn-ea"/>
                        <a:sym typeface="+mn-lt"/>
                      </a:endParaRPr>
                    </a:p>
                  </a:txBody>
                  <a:tcPr marL="136823" marR="136823" marT="62391" marB="623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200" b="0" i="0" u="none" strike="noStrike" cap="none" normalizeH="0" baseline="0" dirty="0">
                        <a:ln>
                          <a:noFill/>
                        </a:ln>
                        <a:solidFill>
                          <a:schemeClr val="tx1"/>
                        </a:solidFill>
                        <a:effectLst/>
                        <a:latin typeface="+mn-lt"/>
                        <a:ea typeface="+mn-ea"/>
                        <a:cs typeface="+mn-ea"/>
                        <a:sym typeface="+mn-lt"/>
                      </a:endParaRPr>
                    </a:p>
                  </a:txBody>
                  <a:tcPr marL="136823" marR="136823" marT="62391" marB="623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200" b="0" i="0" u="none" strike="noStrike" cap="none" normalizeH="0" baseline="0" dirty="0">
                        <a:ln>
                          <a:noFill/>
                        </a:ln>
                        <a:solidFill>
                          <a:schemeClr val="tx1"/>
                        </a:solidFill>
                        <a:effectLst/>
                        <a:latin typeface="+mn-lt"/>
                        <a:ea typeface="+mn-ea"/>
                        <a:cs typeface="+mn-ea"/>
                        <a:sym typeface="+mn-lt"/>
                      </a:endParaRPr>
                    </a:p>
                  </a:txBody>
                  <a:tcPr marL="136823" marR="136823" marT="62391" marB="623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200" b="0" i="0" u="none" strike="noStrike" cap="none" normalizeH="0" baseline="0" dirty="0">
                        <a:ln>
                          <a:noFill/>
                        </a:ln>
                        <a:solidFill>
                          <a:schemeClr val="tx1"/>
                        </a:solidFill>
                        <a:effectLst/>
                        <a:latin typeface="+mn-lt"/>
                        <a:ea typeface="+mn-ea"/>
                        <a:cs typeface="+mn-ea"/>
                        <a:sym typeface="+mn-lt"/>
                      </a:endParaRPr>
                    </a:p>
                  </a:txBody>
                  <a:tcPr marL="136823" marR="136823" marT="62391" marB="6239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200" b="0" i="0" u="none" strike="noStrike" cap="none" normalizeH="0" baseline="0" dirty="0">
                        <a:ln>
                          <a:noFill/>
                        </a:ln>
                        <a:solidFill>
                          <a:schemeClr val="tx1"/>
                        </a:solidFill>
                        <a:effectLst/>
                        <a:latin typeface="+mn-lt"/>
                        <a:ea typeface="+mn-ea"/>
                        <a:cs typeface="+mn-ea"/>
                        <a:sym typeface="+mn-lt"/>
                      </a:endParaRPr>
                    </a:p>
                  </a:txBody>
                  <a:tcPr marL="136823" marR="136823" marT="62391" marB="6239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bl>
          </a:graphicData>
        </a:graphic>
      </p:graphicFrame>
      <p:sp>
        <p:nvSpPr>
          <p:cNvPr id="235563" name="Text Box 102">
            <a:extLst>
              <a:ext uri="{FF2B5EF4-FFF2-40B4-BE49-F238E27FC236}">
                <a16:creationId xmlns:a16="http://schemas.microsoft.com/office/drawing/2014/main" id="{B764AE7B-B622-4963-806A-CDFFB83D43F0}"/>
              </a:ext>
            </a:extLst>
          </p:cNvPr>
          <p:cNvSpPr txBox="1">
            <a:spLocks noChangeArrowheads="1"/>
          </p:cNvSpPr>
          <p:nvPr/>
        </p:nvSpPr>
        <p:spPr bwMode="auto">
          <a:xfrm>
            <a:off x="1048867" y="3882233"/>
            <a:ext cx="13681075" cy="471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b="1" dirty="0">
                <a:latin typeface="+mn-lt"/>
                <a:ea typeface="+mn-ea"/>
                <a:cs typeface="+mn-ea"/>
                <a:sym typeface="+mn-lt"/>
              </a:rPr>
              <a:t>治具发放</a:t>
            </a:r>
            <a:r>
              <a:rPr lang="en-US" altLang="zh-TW" sz="2000" b="1" dirty="0">
                <a:latin typeface="+mn-lt"/>
                <a:ea typeface="+mn-ea"/>
                <a:cs typeface="+mn-ea"/>
                <a:sym typeface="+mn-lt"/>
              </a:rPr>
              <a:t>/</a:t>
            </a:r>
            <a:r>
              <a:rPr lang="zh-TW" altLang="en-US" sz="2000" b="1" dirty="0">
                <a:latin typeface="+mn-lt"/>
                <a:ea typeface="+mn-ea"/>
                <a:cs typeface="+mn-ea"/>
                <a:sym typeface="+mn-lt"/>
              </a:rPr>
              <a:t>回收登记表</a:t>
            </a:r>
          </a:p>
        </p:txBody>
      </p:sp>
      <p:sp>
        <p:nvSpPr>
          <p:cNvPr id="6" name="文本框 5">
            <a:extLst>
              <a:ext uri="{FF2B5EF4-FFF2-40B4-BE49-F238E27FC236}">
                <a16:creationId xmlns:a16="http://schemas.microsoft.com/office/drawing/2014/main" id="{CBD82A6F-EBCB-4E04-8D31-53DD657308D1}"/>
              </a:ext>
            </a:extLst>
          </p:cNvPr>
          <p:cNvSpPr txBox="1"/>
          <p:nvPr/>
        </p:nvSpPr>
        <p:spPr>
          <a:xfrm>
            <a:off x="3137099" y="72232"/>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治具</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,JIG</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的管理方法与要素</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6546" name="Text Box 3">
            <a:extLst>
              <a:ext uri="{FF2B5EF4-FFF2-40B4-BE49-F238E27FC236}">
                <a16:creationId xmlns:a16="http://schemas.microsoft.com/office/drawing/2014/main" id="{5FE7C226-E315-4BF5-8981-2E9451BC2950}"/>
              </a:ext>
            </a:extLst>
          </p:cNvPr>
          <p:cNvSpPr txBox="1">
            <a:spLocks noChangeArrowheads="1"/>
          </p:cNvSpPr>
          <p:nvPr/>
        </p:nvSpPr>
        <p:spPr bwMode="auto">
          <a:xfrm>
            <a:off x="760835" y="1487763"/>
            <a:ext cx="13681075" cy="839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4 ) </a:t>
            </a:r>
            <a:r>
              <a:rPr lang="zh-TW" altLang="en-US" sz="2000" b="1" dirty="0">
                <a:latin typeface="+mn-lt"/>
                <a:ea typeface="+mn-ea"/>
                <a:cs typeface="+mn-ea"/>
                <a:sym typeface="+mn-lt"/>
              </a:rPr>
              <a:t>治具的标识</a:t>
            </a:r>
            <a:r>
              <a:rPr lang="en-US" altLang="zh-TW" sz="2000" b="1" dirty="0">
                <a:latin typeface="+mn-lt"/>
                <a:ea typeface="+mn-ea"/>
                <a:cs typeface="+mn-ea"/>
                <a:sym typeface="+mn-lt"/>
              </a:rPr>
              <a:t>:</a:t>
            </a:r>
            <a:r>
              <a:rPr lang="zh-TW" altLang="en-US" sz="2000" b="1" dirty="0">
                <a:latin typeface="+mn-lt"/>
                <a:ea typeface="+mn-ea"/>
                <a:cs typeface="+mn-ea"/>
                <a:sym typeface="+mn-lt"/>
              </a:rPr>
              <a:t>给治具一个可以识别的标志</a:t>
            </a:r>
            <a:r>
              <a:rPr lang="en-US" altLang="zh-TW" sz="2000" b="1" dirty="0">
                <a:latin typeface="+mn-lt"/>
                <a:ea typeface="+mn-ea"/>
                <a:cs typeface="+mn-ea"/>
                <a:sym typeface="+mn-lt"/>
              </a:rPr>
              <a:t>.</a:t>
            </a:r>
          </a:p>
          <a:p>
            <a:pPr eaLnBrk="1" hangingPunct="1">
              <a:lnSpc>
                <a:spcPct val="120000"/>
              </a:lnSpc>
              <a:defRPr/>
            </a:pPr>
            <a:r>
              <a:rPr lang="en-US" altLang="zh-TW" sz="2000" b="1" dirty="0">
                <a:latin typeface="+mn-lt"/>
                <a:ea typeface="+mn-ea"/>
                <a:cs typeface="+mn-ea"/>
                <a:sym typeface="+mn-lt"/>
              </a:rPr>
              <a:t>   </a:t>
            </a:r>
            <a:r>
              <a:rPr lang="zh-TW" altLang="en-US" sz="2000" b="1" dirty="0">
                <a:latin typeface="+mn-lt"/>
                <a:ea typeface="+mn-ea"/>
                <a:cs typeface="+mn-ea"/>
                <a:sym typeface="+mn-lt"/>
              </a:rPr>
              <a:t>标识的方法是贴纸标识</a:t>
            </a:r>
            <a:r>
              <a:rPr lang="en-US" altLang="zh-TW" sz="2000" b="1" dirty="0">
                <a:latin typeface="+mn-lt"/>
                <a:ea typeface="+mn-ea"/>
                <a:cs typeface="+mn-ea"/>
                <a:sym typeface="+mn-lt"/>
              </a:rPr>
              <a:t>,</a:t>
            </a:r>
            <a:r>
              <a:rPr lang="zh-TW" altLang="en-US" sz="2000" b="1" dirty="0">
                <a:latin typeface="+mn-lt"/>
                <a:ea typeface="+mn-ea"/>
                <a:cs typeface="+mn-ea"/>
                <a:sym typeface="+mn-lt"/>
              </a:rPr>
              <a:t>格式如下</a:t>
            </a:r>
            <a:r>
              <a:rPr lang="en-US" altLang="zh-TW" sz="2000" b="1" dirty="0">
                <a:latin typeface="+mn-lt"/>
                <a:ea typeface="+mn-ea"/>
                <a:cs typeface="+mn-ea"/>
                <a:sym typeface="+mn-lt"/>
              </a:rPr>
              <a:t>:</a:t>
            </a:r>
          </a:p>
        </p:txBody>
      </p:sp>
      <p:graphicFrame>
        <p:nvGraphicFramePr>
          <p:cNvPr id="187420" name="Group 28">
            <a:extLst>
              <a:ext uri="{FF2B5EF4-FFF2-40B4-BE49-F238E27FC236}">
                <a16:creationId xmlns:a16="http://schemas.microsoft.com/office/drawing/2014/main" id="{F66EA904-8854-47B8-902F-8187ED7B8136}"/>
              </a:ext>
            </a:extLst>
          </p:cNvPr>
          <p:cNvGraphicFramePr>
            <a:graphicFrameLocks noGrp="1"/>
          </p:cNvGraphicFramePr>
          <p:nvPr>
            <p:extLst>
              <p:ext uri="{D42A27DB-BD31-4B8C-83A1-F6EECF244321}">
                <p14:modId xmlns:p14="http://schemas.microsoft.com/office/powerpoint/2010/main" val="2386073983"/>
              </p:ext>
            </p:extLst>
          </p:nvPr>
        </p:nvGraphicFramePr>
        <p:xfrm>
          <a:off x="8997826" y="1250227"/>
          <a:ext cx="5472113" cy="2710437"/>
        </p:xfrm>
        <a:graphic>
          <a:graphicData uri="http://schemas.openxmlformats.org/drawingml/2006/table">
            <a:tbl>
              <a:tblPr/>
              <a:tblGrid>
                <a:gridCol w="5472113">
                  <a:extLst>
                    <a:ext uri="{9D8B030D-6E8A-4147-A177-3AD203B41FA5}">
                      <a16:colId xmlns:a16="http://schemas.microsoft.com/office/drawing/2014/main" val="20000"/>
                    </a:ext>
                  </a:extLst>
                </a:gridCol>
              </a:tblGrid>
              <a:tr h="539891">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500" b="1" i="0" u="none" strike="noStrike" cap="none" normalizeH="0" baseline="0" dirty="0">
                          <a:ln>
                            <a:noFill/>
                          </a:ln>
                          <a:solidFill>
                            <a:schemeClr val="tx1"/>
                          </a:solidFill>
                          <a:effectLst/>
                          <a:latin typeface="+mn-lt"/>
                          <a:ea typeface="+mn-ea"/>
                          <a:cs typeface="+mn-ea"/>
                          <a:sym typeface="+mn-lt"/>
                        </a:rPr>
                        <a:t>RPE-JIG</a:t>
                      </a:r>
                    </a:p>
                  </a:txBody>
                  <a:tcPr marL="136803" marR="136803" marT="62389" marB="62389"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542493">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500" b="1" i="0" u="none" strike="noStrike" cap="none" normalizeH="0" baseline="0" dirty="0">
                          <a:ln>
                            <a:noFill/>
                          </a:ln>
                          <a:solidFill>
                            <a:schemeClr val="tx1"/>
                          </a:solidFill>
                          <a:effectLst/>
                          <a:latin typeface="+mn-lt"/>
                          <a:ea typeface="+mn-ea"/>
                          <a:cs typeface="+mn-ea"/>
                          <a:sym typeface="+mn-lt"/>
                        </a:rPr>
                        <a:t>管理编号</a:t>
                      </a:r>
                      <a:r>
                        <a:rPr kumimoji="1" lang="en-US" altLang="zh-TW" sz="2500" b="1" i="0" u="none" strike="noStrike" cap="none" normalizeH="0" baseline="0" dirty="0">
                          <a:ln>
                            <a:noFill/>
                          </a:ln>
                          <a:solidFill>
                            <a:schemeClr val="tx1"/>
                          </a:solidFill>
                          <a:effectLst/>
                          <a:latin typeface="+mn-lt"/>
                          <a:ea typeface="+mn-ea"/>
                          <a:cs typeface="+mn-ea"/>
                          <a:sym typeface="+mn-lt"/>
                        </a:rPr>
                        <a:t>:</a:t>
                      </a:r>
                    </a:p>
                  </a:txBody>
                  <a:tcPr marL="136803" marR="136803" marT="62389" marB="62389"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42493">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500" b="1" i="0" u="none" strike="noStrike" cap="none" normalizeH="0" baseline="0" dirty="0">
                          <a:ln>
                            <a:noFill/>
                          </a:ln>
                          <a:solidFill>
                            <a:schemeClr val="tx1"/>
                          </a:solidFill>
                          <a:effectLst/>
                          <a:latin typeface="+mn-lt"/>
                          <a:ea typeface="+mn-ea"/>
                          <a:cs typeface="+mn-ea"/>
                          <a:sym typeface="+mn-lt"/>
                        </a:rPr>
                        <a:t>JIG</a:t>
                      </a:r>
                      <a:r>
                        <a:rPr kumimoji="1" lang="zh-TW" altLang="en-US" sz="2500" b="1" i="0" u="none" strike="noStrike" cap="none" normalizeH="0" baseline="0" dirty="0">
                          <a:ln>
                            <a:noFill/>
                          </a:ln>
                          <a:solidFill>
                            <a:schemeClr val="tx1"/>
                          </a:solidFill>
                          <a:effectLst/>
                          <a:latin typeface="+mn-lt"/>
                          <a:ea typeface="+mn-ea"/>
                          <a:cs typeface="+mn-ea"/>
                          <a:sym typeface="+mn-lt"/>
                        </a:rPr>
                        <a:t>名称</a:t>
                      </a:r>
                      <a:r>
                        <a:rPr kumimoji="1" lang="en-US" altLang="zh-TW" sz="2500" b="1" i="0" u="none" strike="noStrike" cap="none" normalizeH="0" baseline="0" dirty="0">
                          <a:ln>
                            <a:noFill/>
                          </a:ln>
                          <a:solidFill>
                            <a:schemeClr val="tx1"/>
                          </a:solidFill>
                          <a:effectLst/>
                          <a:latin typeface="+mn-lt"/>
                          <a:ea typeface="+mn-ea"/>
                          <a:cs typeface="+mn-ea"/>
                          <a:sym typeface="+mn-lt"/>
                        </a:rPr>
                        <a:t>:</a:t>
                      </a:r>
                    </a:p>
                  </a:txBody>
                  <a:tcPr marL="136803" marR="136803" marT="62389" marB="62389"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42493">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500" b="1" i="0" u="none" strike="noStrike" cap="none" normalizeH="0" baseline="0" dirty="0">
                          <a:ln>
                            <a:noFill/>
                          </a:ln>
                          <a:solidFill>
                            <a:schemeClr val="tx1"/>
                          </a:solidFill>
                          <a:effectLst/>
                          <a:latin typeface="+mn-lt"/>
                          <a:ea typeface="+mn-ea"/>
                          <a:cs typeface="+mn-ea"/>
                          <a:sym typeface="+mn-lt"/>
                        </a:rPr>
                        <a:t>适用产品</a:t>
                      </a:r>
                      <a:r>
                        <a:rPr kumimoji="1" lang="en-US" altLang="zh-TW" sz="2500" b="1" i="0" u="none" strike="noStrike" cap="none" normalizeH="0" baseline="0" dirty="0">
                          <a:ln>
                            <a:noFill/>
                          </a:ln>
                          <a:solidFill>
                            <a:schemeClr val="tx1"/>
                          </a:solidFill>
                          <a:effectLst/>
                          <a:latin typeface="+mn-lt"/>
                          <a:ea typeface="+mn-ea"/>
                          <a:cs typeface="+mn-ea"/>
                          <a:sym typeface="+mn-lt"/>
                        </a:rPr>
                        <a:t>:</a:t>
                      </a:r>
                    </a:p>
                  </a:txBody>
                  <a:tcPr marL="136803" marR="136803" marT="62389" marB="62389"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42493">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500" b="1" i="0" u="none" strike="noStrike" cap="none" normalizeH="0" baseline="0" dirty="0">
                          <a:ln>
                            <a:noFill/>
                          </a:ln>
                          <a:solidFill>
                            <a:schemeClr val="tx1"/>
                          </a:solidFill>
                          <a:effectLst/>
                          <a:latin typeface="+mn-lt"/>
                          <a:ea typeface="+mn-ea"/>
                          <a:cs typeface="+mn-ea"/>
                          <a:sym typeface="+mn-lt"/>
                        </a:rPr>
                        <a:t>有效日期</a:t>
                      </a:r>
                      <a:r>
                        <a:rPr kumimoji="1" lang="en-US" altLang="zh-TW" sz="2500" b="1" i="0" u="none" strike="noStrike" cap="none" normalizeH="0" baseline="0" dirty="0">
                          <a:ln>
                            <a:noFill/>
                          </a:ln>
                          <a:solidFill>
                            <a:schemeClr val="tx1"/>
                          </a:solidFill>
                          <a:effectLst/>
                          <a:latin typeface="+mn-lt"/>
                          <a:ea typeface="+mn-ea"/>
                          <a:cs typeface="+mn-ea"/>
                          <a:sym typeface="+mn-lt"/>
                        </a:rPr>
                        <a:t>:</a:t>
                      </a:r>
                    </a:p>
                  </a:txBody>
                  <a:tcPr marL="136803" marR="136803" marT="62389" marB="62389"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236561" name="Text Box 29">
            <a:extLst>
              <a:ext uri="{FF2B5EF4-FFF2-40B4-BE49-F238E27FC236}">
                <a16:creationId xmlns:a16="http://schemas.microsoft.com/office/drawing/2014/main" id="{EB93BD76-AA86-49BB-BD6E-9AE72E3FFDC0}"/>
              </a:ext>
            </a:extLst>
          </p:cNvPr>
          <p:cNvSpPr txBox="1">
            <a:spLocks noChangeArrowheads="1"/>
          </p:cNvSpPr>
          <p:nvPr/>
        </p:nvSpPr>
        <p:spPr bwMode="auto">
          <a:xfrm>
            <a:off x="904851" y="4528295"/>
            <a:ext cx="13681075" cy="48331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marL="457200" indent="-457200">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Tx/>
              <a:buAutoNum type="arabicPlain" startAt="5"/>
              <a:defRPr/>
            </a:pPr>
            <a:r>
              <a:rPr lang="zh-TW" altLang="en-US" sz="1600" b="1" dirty="0">
                <a:latin typeface="+mn-lt"/>
                <a:ea typeface="+mn-ea"/>
                <a:cs typeface="+mn-ea"/>
                <a:sym typeface="+mn-lt"/>
              </a:rPr>
              <a:t>使用轻巧的工具</a:t>
            </a:r>
          </a:p>
          <a:p>
            <a:pPr eaLnBrk="1" hangingPunct="1">
              <a:lnSpc>
                <a:spcPct val="120000"/>
              </a:lnSpc>
              <a:defRPr/>
            </a:pPr>
            <a:r>
              <a:rPr lang="zh-TW" altLang="en-US" sz="1600" dirty="0">
                <a:latin typeface="+mn-lt"/>
                <a:ea typeface="+mn-ea"/>
                <a:cs typeface="+mn-ea"/>
                <a:sym typeface="+mn-lt"/>
              </a:rPr>
              <a:t>   工具指的是在制造过程中为完成任务而使用的标准类</a:t>
            </a:r>
            <a:r>
              <a:rPr lang="en-US" altLang="zh-TW" sz="1600" dirty="0">
                <a:latin typeface="+mn-lt"/>
                <a:ea typeface="+mn-ea"/>
                <a:cs typeface="+mn-ea"/>
                <a:sym typeface="+mn-lt"/>
              </a:rPr>
              <a:t>,</a:t>
            </a:r>
            <a:r>
              <a:rPr lang="zh-TW" altLang="en-US" sz="1600" dirty="0">
                <a:latin typeface="+mn-lt"/>
                <a:ea typeface="+mn-ea"/>
                <a:cs typeface="+mn-ea"/>
                <a:sym typeface="+mn-lt"/>
              </a:rPr>
              <a:t>通用类器具</a:t>
            </a:r>
            <a:r>
              <a:rPr lang="en-US" altLang="zh-TW" sz="1600" dirty="0">
                <a:latin typeface="+mn-lt"/>
                <a:ea typeface="+mn-ea"/>
                <a:cs typeface="+mn-ea"/>
                <a:sym typeface="+mn-lt"/>
              </a:rPr>
              <a:t>.</a:t>
            </a:r>
            <a:r>
              <a:rPr lang="zh-TW" altLang="en-US" sz="1600" dirty="0">
                <a:latin typeface="+mn-lt"/>
                <a:ea typeface="+mn-ea"/>
                <a:cs typeface="+mn-ea"/>
                <a:sym typeface="+mn-lt"/>
              </a:rPr>
              <a:t>它与治具的区别是</a:t>
            </a:r>
            <a:r>
              <a:rPr lang="en-US" altLang="zh-TW" sz="1600" dirty="0">
                <a:latin typeface="+mn-lt"/>
                <a:ea typeface="+mn-ea"/>
                <a:cs typeface="+mn-ea"/>
                <a:sym typeface="+mn-lt"/>
              </a:rPr>
              <a:t>:</a:t>
            </a:r>
            <a:r>
              <a:rPr lang="zh-TW" altLang="en-US" sz="1600" dirty="0">
                <a:latin typeface="+mn-lt"/>
                <a:ea typeface="+mn-ea"/>
                <a:cs typeface="+mn-ea"/>
                <a:sym typeface="+mn-lt"/>
              </a:rPr>
              <a:t>治具一般是公司内部自已做的</a:t>
            </a:r>
            <a:r>
              <a:rPr lang="en-US" altLang="zh-TW" sz="1600" dirty="0">
                <a:latin typeface="+mn-lt"/>
                <a:ea typeface="+mn-ea"/>
                <a:cs typeface="+mn-ea"/>
                <a:sym typeface="+mn-lt"/>
              </a:rPr>
              <a:t>,</a:t>
            </a:r>
            <a:r>
              <a:rPr lang="zh-TW" altLang="en-US" sz="1600" dirty="0">
                <a:latin typeface="+mn-lt"/>
                <a:ea typeface="+mn-ea"/>
                <a:cs typeface="+mn-ea"/>
                <a:sym typeface="+mn-lt"/>
              </a:rPr>
              <a:t>工具是购买的</a:t>
            </a:r>
            <a:r>
              <a:rPr lang="en-US" altLang="zh-TW" sz="1600" dirty="0">
                <a:latin typeface="+mn-lt"/>
                <a:ea typeface="+mn-ea"/>
                <a:cs typeface="+mn-ea"/>
                <a:sym typeface="+mn-lt"/>
              </a:rPr>
              <a:t>;</a:t>
            </a:r>
            <a:r>
              <a:rPr lang="zh-TW" altLang="en-US" sz="1600" dirty="0">
                <a:latin typeface="+mn-lt"/>
                <a:ea typeface="+mn-ea"/>
                <a:cs typeface="+mn-ea"/>
                <a:sym typeface="+mn-lt"/>
              </a:rPr>
              <a:t>治具是以专用为主的</a:t>
            </a:r>
            <a:r>
              <a:rPr lang="en-US" altLang="zh-TW" sz="1600" dirty="0">
                <a:latin typeface="+mn-lt"/>
                <a:ea typeface="+mn-ea"/>
                <a:cs typeface="+mn-ea"/>
                <a:sym typeface="+mn-lt"/>
              </a:rPr>
              <a:t>,</a:t>
            </a:r>
            <a:r>
              <a:rPr lang="zh-TW" altLang="en-US" sz="1600" dirty="0">
                <a:latin typeface="+mn-lt"/>
                <a:ea typeface="+mn-ea"/>
                <a:cs typeface="+mn-ea"/>
                <a:sym typeface="+mn-lt"/>
              </a:rPr>
              <a:t>工具是标准的</a:t>
            </a:r>
            <a:r>
              <a:rPr lang="en-US" altLang="zh-TW" sz="1600" dirty="0">
                <a:latin typeface="+mn-lt"/>
                <a:ea typeface="+mn-ea"/>
                <a:cs typeface="+mn-ea"/>
                <a:sym typeface="+mn-lt"/>
              </a:rPr>
              <a:t>,</a:t>
            </a:r>
            <a:r>
              <a:rPr lang="zh-TW" altLang="en-US" sz="1600" dirty="0">
                <a:latin typeface="+mn-lt"/>
                <a:ea typeface="+mn-ea"/>
                <a:cs typeface="+mn-ea"/>
                <a:sym typeface="+mn-lt"/>
              </a:rPr>
              <a:t>通用的</a:t>
            </a:r>
            <a:r>
              <a:rPr lang="en-US" altLang="zh-TW" sz="1600" dirty="0">
                <a:latin typeface="+mn-lt"/>
                <a:ea typeface="+mn-ea"/>
                <a:cs typeface="+mn-ea"/>
                <a:sym typeface="+mn-lt"/>
              </a:rPr>
              <a:t>.</a:t>
            </a:r>
            <a:r>
              <a:rPr lang="zh-TW" altLang="en-US" sz="1600" dirty="0">
                <a:latin typeface="+mn-lt"/>
                <a:ea typeface="+mn-ea"/>
                <a:cs typeface="+mn-ea"/>
                <a:sym typeface="+mn-lt"/>
              </a:rPr>
              <a:t>其他方面倒没有什么本质的区别</a:t>
            </a:r>
            <a:r>
              <a:rPr lang="en-US" altLang="zh-TW" sz="1600" dirty="0">
                <a:latin typeface="+mn-lt"/>
                <a:ea typeface="+mn-ea"/>
                <a:cs typeface="+mn-ea"/>
                <a:sym typeface="+mn-lt"/>
              </a:rPr>
              <a:t>.</a:t>
            </a:r>
          </a:p>
          <a:p>
            <a:pPr eaLnBrk="1" hangingPunct="1">
              <a:lnSpc>
                <a:spcPct val="120000"/>
              </a:lnSpc>
              <a:defRPr/>
            </a:pPr>
            <a:r>
              <a:rPr lang="en-US" altLang="zh-TW" sz="1600" dirty="0">
                <a:latin typeface="+mn-lt"/>
                <a:ea typeface="+mn-ea"/>
                <a:cs typeface="+mn-ea"/>
                <a:sym typeface="+mn-lt"/>
              </a:rPr>
              <a:t>   </a:t>
            </a:r>
            <a:r>
              <a:rPr lang="zh-TW" altLang="en-US" sz="1600" dirty="0">
                <a:latin typeface="+mn-lt"/>
                <a:ea typeface="+mn-ea"/>
                <a:cs typeface="+mn-ea"/>
                <a:sym typeface="+mn-lt"/>
              </a:rPr>
              <a:t>所谓轻巧的工具是针对工具的适用性而言的</a:t>
            </a:r>
            <a:r>
              <a:rPr lang="en-US" altLang="zh-TW" sz="1600" dirty="0">
                <a:latin typeface="+mn-lt"/>
                <a:ea typeface="+mn-ea"/>
                <a:cs typeface="+mn-ea"/>
                <a:sym typeface="+mn-lt"/>
              </a:rPr>
              <a:t>,</a:t>
            </a:r>
            <a:r>
              <a:rPr lang="zh-TW" altLang="en-US" sz="1600" dirty="0">
                <a:latin typeface="+mn-lt"/>
                <a:ea typeface="+mn-ea"/>
                <a:cs typeface="+mn-ea"/>
                <a:sym typeface="+mn-lt"/>
              </a:rPr>
              <a:t>比如焊多大的焊点就用与之相适应的烙铁</a:t>
            </a:r>
            <a:r>
              <a:rPr lang="en-US" altLang="zh-TW" sz="1600" dirty="0">
                <a:latin typeface="+mn-lt"/>
                <a:ea typeface="+mn-ea"/>
                <a:cs typeface="+mn-ea"/>
                <a:sym typeface="+mn-lt"/>
              </a:rPr>
              <a:t>,</a:t>
            </a:r>
            <a:r>
              <a:rPr lang="zh-TW" altLang="en-US" sz="1600" dirty="0">
                <a:latin typeface="+mn-lt"/>
                <a:ea typeface="+mn-ea"/>
                <a:cs typeface="+mn-ea"/>
                <a:sym typeface="+mn-lt"/>
              </a:rPr>
              <a:t>紧</a:t>
            </a:r>
            <a:r>
              <a:rPr lang="en-US" altLang="zh-TW" sz="1600" dirty="0">
                <a:latin typeface="+mn-lt"/>
                <a:ea typeface="+mn-ea"/>
                <a:cs typeface="+mn-ea"/>
                <a:sym typeface="+mn-lt"/>
              </a:rPr>
              <a:t>6</a:t>
            </a:r>
            <a:r>
              <a:rPr lang="zh-TW" altLang="en-US" sz="1600" dirty="0">
                <a:latin typeface="+mn-lt"/>
                <a:ea typeface="+mn-ea"/>
                <a:cs typeface="+mn-ea"/>
                <a:sym typeface="+mn-lt"/>
              </a:rPr>
              <a:t>号的螺丝就不能用</a:t>
            </a:r>
            <a:r>
              <a:rPr lang="en-US" altLang="zh-TW" sz="1600" dirty="0">
                <a:latin typeface="+mn-lt"/>
                <a:ea typeface="+mn-ea"/>
                <a:cs typeface="+mn-ea"/>
                <a:sym typeface="+mn-lt"/>
              </a:rPr>
              <a:t>10</a:t>
            </a:r>
            <a:r>
              <a:rPr lang="zh-TW" altLang="en-US" sz="1600" dirty="0">
                <a:latin typeface="+mn-lt"/>
                <a:ea typeface="+mn-ea"/>
                <a:cs typeface="+mn-ea"/>
                <a:sym typeface="+mn-lt"/>
              </a:rPr>
              <a:t>号的扳手等</a:t>
            </a:r>
            <a:r>
              <a:rPr lang="en-US" altLang="zh-TW" sz="1600" dirty="0">
                <a:latin typeface="+mn-lt"/>
                <a:ea typeface="+mn-ea"/>
                <a:cs typeface="+mn-ea"/>
                <a:sym typeface="+mn-lt"/>
              </a:rPr>
              <a:t>.</a:t>
            </a:r>
            <a:r>
              <a:rPr lang="zh-TW" altLang="en-US" sz="1600" dirty="0">
                <a:latin typeface="+mn-lt"/>
                <a:ea typeface="+mn-ea"/>
                <a:cs typeface="+mn-ea"/>
                <a:sym typeface="+mn-lt"/>
              </a:rPr>
              <a:t>所以</a:t>
            </a:r>
            <a:r>
              <a:rPr lang="en-US" altLang="zh-TW" sz="1600" dirty="0">
                <a:latin typeface="+mn-lt"/>
                <a:ea typeface="+mn-ea"/>
                <a:cs typeface="+mn-ea"/>
                <a:sym typeface="+mn-lt"/>
              </a:rPr>
              <a:t>,</a:t>
            </a:r>
            <a:r>
              <a:rPr lang="zh-TW" altLang="en-US" sz="1600" dirty="0">
                <a:latin typeface="+mn-lt"/>
                <a:ea typeface="+mn-ea"/>
                <a:cs typeface="+mn-ea"/>
                <a:sym typeface="+mn-lt"/>
              </a:rPr>
              <a:t>在规</a:t>
            </a:r>
            <a:r>
              <a:rPr lang="zh-CN" altLang="en-US" sz="1600" dirty="0">
                <a:latin typeface="+mn-lt"/>
                <a:ea typeface="+mn-ea"/>
                <a:cs typeface="+mn-ea"/>
                <a:sym typeface="+mn-lt"/>
              </a:rPr>
              <a:t>划</a:t>
            </a:r>
            <a:r>
              <a:rPr lang="en-US" altLang="zh-CN" sz="1600" dirty="0">
                <a:latin typeface="+mn-lt"/>
                <a:ea typeface="+mn-ea"/>
                <a:cs typeface="+mn-ea"/>
                <a:sym typeface="+mn-lt"/>
              </a:rPr>
              <a:t>,</a:t>
            </a:r>
            <a:r>
              <a:rPr lang="zh-CN" altLang="en-US" sz="1600" dirty="0">
                <a:latin typeface="+mn-lt"/>
                <a:ea typeface="+mn-ea"/>
                <a:cs typeface="+mn-ea"/>
                <a:sym typeface="+mn-lt"/>
              </a:rPr>
              <a:t>管理工具的过程中有必要具体问题具体分析</a:t>
            </a:r>
            <a:r>
              <a:rPr lang="en-US" altLang="zh-CN" sz="1600" dirty="0">
                <a:latin typeface="+mn-lt"/>
                <a:ea typeface="+mn-ea"/>
                <a:cs typeface="+mn-ea"/>
                <a:sym typeface="+mn-lt"/>
              </a:rPr>
              <a:t>,</a:t>
            </a:r>
            <a:r>
              <a:rPr lang="zh-CN" altLang="en-US" sz="1600" dirty="0">
                <a:latin typeface="+mn-lt"/>
                <a:ea typeface="+mn-ea"/>
                <a:cs typeface="+mn-ea"/>
                <a:sym typeface="+mn-lt"/>
              </a:rPr>
              <a:t>制定出适宜的措施和方案</a:t>
            </a:r>
            <a:r>
              <a:rPr lang="en-US" altLang="zh-CN" sz="1600" dirty="0">
                <a:latin typeface="+mn-lt"/>
                <a:ea typeface="+mn-ea"/>
                <a:cs typeface="+mn-ea"/>
                <a:sym typeface="+mn-lt"/>
              </a:rPr>
              <a:t>.</a:t>
            </a:r>
          </a:p>
          <a:p>
            <a:pPr eaLnBrk="1" hangingPunct="1">
              <a:lnSpc>
                <a:spcPct val="120000"/>
              </a:lnSpc>
              <a:defRPr/>
            </a:pPr>
            <a:r>
              <a:rPr lang="en-US" altLang="zh-CN" sz="1600" dirty="0">
                <a:latin typeface="+mn-lt"/>
                <a:ea typeface="+mn-ea"/>
                <a:cs typeface="+mn-ea"/>
                <a:sym typeface="+mn-lt"/>
              </a:rPr>
              <a:t>   </a:t>
            </a:r>
            <a:r>
              <a:rPr lang="zh-CN" altLang="en-US" sz="1600" dirty="0">
                <a:latin typeface="+mn-lt"/>
                <a:ea typeface="+mn-ea"/>
                <a:cs typeface="+mn-ea"/>
                <a:sym typeface="+mn-lt"/>
              </a:rPr>
              <a:t>所谓工具通常包括以下的器件</a:t>
            </a:r>
            <a:r>
              <a:rPr lang="en-US" altLang="zh-CN" sz="1600" dirty="0">
                <a:latin typeface="+mn-lt"/>
                <a:ea typeface="+mn-ea"/>
                <a:cs typeface="+mn-ea"/>
                <a:sym typeface="+mn-lt"/>
              </a:rPr>
              <a:t>:</a:t>
            </a:r>
          </a:p>
          <a:p>
            <a:pPr eaLnBrk="1" hangingPunct="1">
              <a:lnSpc>
                <a:spcPct val="120000"/>
              </a:lnSpc>
              <a:defRPr/>
            </a:pPr>
            <a:r>
              <a:rPr lang="en-US" altLang="zh-CN" sz="1600" dirty="0">
                <a:latin typeface="+mn-lt"/>
                <a:ea typeface="+mn-ea"/>
                <a:cs typeface="+mn-ea"/>
                <a:sym typeface="+mn-lt"/>
              </a:rPr>
              <a:t>   </a:t>
            </a:r>
            <a:r>
              <a:rPr lang="zh-CN" altLang="en-US" sz="1600" dirty="0">
                <a:latin typeface="+mn-lt"/>
                <a:ea typeface="+mn-ea"/>
                <a:cs typeface="+mn-ea"/>
                <a:sym typeface="+mn-lt"/>
              </a:rPr>
              <a:t>电烙铁</a:t>
            </a:r>
            <a:r>
              <a:rPr lang="en-US" altLang="zh-CN" sz="1600" dirty="0">
                <a:latin typeface="+mn-lt"/>
                <a:ea typeface="+mn-ea"/>
                <a:cs typeface="+mn-ea"/>
                <a:sym typeface="+mn-lt"/>
              </a:rPr>
              <a:t>,</a:t>
            </a:r>
            <a:r>
              <a:rPr lang="zh-CN" altLang="en-US" sz="1600" dirty="0">
                <a:latin typeface="+mn-lt"/>
                <a:ea typeface="+mn-ea"/>
                <a:cs typeface="+mn-ea"/>
                <a:sym typeface="+mn-lt"/>
              </a:rPr>
              <a:t>风批</a:t>
            </a:r>
            <a:r>
              <a:rPr lang="en-US" altLang="zh-CN" sz="1600" dirty="0">
                <a:latin typeface="+mn-lt"/>
                <a:ea typeface="+mn-ea"/>
                <a:cs typeface="+mn-ea"/>
                <a:sym typeface="+mn-lt"/>
              </a:rPr>
              <a:t>,</a:t>
            </a:r>
            <a:r>
              <a:rPr lang="zh-CN" altLang="en-US" sz="1600" dirty="0">
                <a:latin typeface="+mn-lt"/>
                <a:ea typeface="+mn-ea"/>
                <a:cs typeface="+mn-ea"/>
                <a:sym typeface="+mn-lt"/>
              </a:rPr>
              <a:t>剪刀</a:t>
            </a:r>
            <a:r>
              <a:rPr lang="en-US" altLang="zh-CN" sz="1600" dirty="0">
                <a:latin typeface="+mn-lt"/>
                <a:ea typeface="+mn-ea"/>
                <a:cs typeface="+mn-ea"/>
                <a:sym typeface="+mn-lt"/>
              </a:rPr>
              <a:t>,</a:t>
            </a:r>
            <a:r>
              <a:rPr lang="zh-CN" altLang="en-US" sz="1600" dirty="0">
                <a:latin typeface="+mn-lt"/>
                <a:ea typeface="+mn-ea"/>
                <a:cs typeface="+mn-ea"/>
                <a:sym typeface="+mn-lt"/>
              </a:rPr>
              <a:t>镊子</a:t>
            </a:r>
            <a:r>
              <a:rPr lang="en-US" altLang="zh-CN" sz="1600" dirty="0">
                <a:latin typeface="+mn-lt"/>
                <a:ea typeface="+mn-ea"/>
                <a:cs typeface="+mn-ea"/>
                <a:sym typeface="+mn-lt"/>
              </a:rPr>
              <a:t>,</a:t>
            </a:r>
            <a:r>
              <a:rPr lang="zh-CN" altLang="en-US" sz="1600" dirty="0">
                <a:latin typeface="+mn-lt"/>
                <a:ea typeface="+mn-ea"/>
                <a:cs typeface="+mn-ea"/>
                <a:sym typeface="+mn-lt"/>
              </a:rPr>
              <a:t>刷子</a:t>
            </a:r>
            <a:r>
              <a:rPr lang="en-US" altLang="zh-CN" sz="1600" dirty="0">
                <a:latin typeface="+mn-lt"/>
                <a:ea typeface="+mn-ea"/>
                <a:cs typeface="+mn-ea"/>
                <a:sym typeface="+mn-lt"/>
              </a:rPr>
              <a:t>,</a:t>
            </a:r>
            <a:r>
              <a:rPr lang="zh-CN" altLang="en-US" sz="1600" dirty="0">
                <a:latin typeface="+mn-lt"/>
                <a:ea typeface="+mn-ea"/>
                <a:cs typeface="+mn-ea"/>
                <a:sym typeface="+mn-lt"/>
              </a:rPr>
              <a:t>抹布</a:t>
            </a:r>
            <a:r>
              <a:rPr lang="en-US" altLang="zh-CN" sz="1600" dirty="0">
                <a:latin typeface="+mn-lt"/>
                <a:ea typeface="+mn-ea"/>
                <a:cs typeface="+mn-ea"/>
                <a:sym typeface="+mn-lt"/>
              </a:rPr>
              <a:t>,</a:t>
            </a:r>
            <a:r>
              <a:rPr lang="zh-CN" altLang="en-US" sz="1600" dirty="0">
                <a:latin typeface="+mn-lt"/>
                <a:ea typeface="+mn-ea"/>
                <a:cs typeface="+mn-ea"/>
                <a:sym typeface="+mn-lt"/>
              </a:rPr>
              <a:t>静电带</a:t>
            </a:r>
            <a:r>
              <a:rPr lang="en-US" altLang="zh-CN" sz="1600" dirty="0">
                <a:latin typeface="+mn-lt"/>
                <a:ea typeface="+mn-ea"/>
                <a:cs typeface="+mn-ea"/>
                <a:sym typeface="+mn-lt"/>
              </a:rPr>
              <a:t>,</a:t>
            </a:r>
            <a:r>
              <a:rPr lang="zh-CN" altLang="en-US" sz="1600" dirty="0">
                <a:latin typeface="+mn-lt"/>
                <a:ea typeface="+mn-ea"/>
                <a:cs typeface="+mn-ea"/>
                <a:sym typeface="+mn-lt"/>
              </a:rPr>
              <a:t>砂轮</a:t>
            </a:r>
            <a:r>
              <a:rPr lang="en-US" altLang="zh-CN" sz="1600" dirty="0">
                <a:latin typeface="+mn-lt"/>
                <a:ea typeface="+mn-ea"/>
                <a:cs typeface="+mn-ea"/>
                <a:sym typeface="+mn-lt"/>
              </a:rPr>
              <a:t>,</a:t>
            </a:r>
            <a:r>
              <a:rPr lang="zh-CN" altLang="en-US" sz="1600" dirty="0">
                <a:latin typeface="+mn-lt"/>
                <a:ea typeface="+mn-ea"/>
                <a:cs typeface="+mn-ea"/>
                <a:sym typeface="+mn-lt"/>
              </a:rPr>
              <a:t>热风筒</a:t>
            </a:r>
            <a:r>
              <a:rPr lang="en-US" altLang="zh-CN" sz="1600" dirty="0">
                <a:latin typeface="+mn-lt"/>
                <a:ea typeface="+mn-ea"/>
                <a:cs typeface="+mn-ea"/>
                <a:sym typeface="+mn-lt"/>
              </a:rPr>
              <a:t>,</a:t>
            </a:r>
            <a:r>
              <a:rPr lang="zh-CN" altLang="en-US" sz="1600" dirty="0">
                <a:latin typeface="+mn-lt"/>
                <a:ea typeface="+mn-ea"/>
                <a:cs typeface="+mn-ea"/>
                <a:sym typeface="+mn-lt"/>
              </a:rPr>
              <a:t>放大镜</a:t>
            </a:r>
            <a:r>
              <a:rPr lang="en-US" altLang="zh-CN" sz="1600" dirty="0">
                <a:latin typeface="+mn-lt"/>
                <a:ea typeface="+mn-ea"/>
                <a:cs typeface="+mn-ea"/>
                <a:sym typeface="+mn-lt"/>
              </a:rPr>
              <a:t>,</a:t>
            </a:r>
            <a:r>
              <a:rPr lang="zh-CN" altLang="en-US" sz="1600" dirty="0">
                <a:latin typeface="+mn-lt"/>
                <a:ea typeface="+mn-ea"/>
                <a:cs typeface="+mn-ea"/>
                <a:sym typeface="+mn-lt"/>
              </a:rPr>
              <a:t>探照灯</a:t>
            </a:r>
            <a:r>
              <a:rPr lang="en-US" altLang="zh-CN" sz="1600" dirty="0">
                <a:latin typeface="+mn-lt"/>
                <a:ea typeface="+mn-ea"/>
                <a:cs typeface="+mn-ea"/>
                <a:sym typeface="+mn-lt"/>
              </a:rPr>
              <a:t>,</a:t>
            </a:r>
            <a:r>
              <a:rPr lang="zh-CN" altLang="en-US" sz="1600" dirty="0">
                <a:latin typeface="+mn-lt"/>
                <a:ea typeface="+mn-ea"/>
                <a:cs typeface="+mn-ea"/>
                <a:sym typeface="+mn-lt"/>
              </a:rPr>
              <a:t>标识笔</a:t>
            </a:r>
            <a:r>
              <a:rPr lang="en-US" altLang="zh-CN" sz="1600" dirty="0">
                <a:latin typeface="+mn-lt"/>
                <a:ea typeface="+mn-ea"/>
                <a:cs typeface="+mn-ea"/>
                <a:sym typeface="+mn-lt"/>
              </a:rPr>
              <a:t>,</a:t>
            </a:r>
            <a:r>
              <a:rPr lang="zh-CN" altLang="en-US" sz="1600" dirty="0">
                <a:latin typeface="+mn-lt"/>
                <a:ea typeface="+mn-ea"/>
                <a:cs typeface="+mn-ea"/>
                <a:sym typeface="+mn-lt"/>
              </a:rPr>
              <a:t>贴纸</a:t>
            </a:r>
            <a:r>
              <a:rPr lang="en-US" altLang="zh-CN" sz="1600" dirty="0">
                <a:latin typeface="+mn-lt"/>
                <a:ea typeface="+mn-ea"/>
                <a:cs typeface="+mn-ea"/>
                <a:sym typeface="+mn-lt"/>
              </a:rPr>
              <a:t>,</a:t>
            </a:r>
            <a:r>
              <a:rPr lang="zh-CN" altLang="en-US" sz="1600" dirty="0">
                <a:latin typeface="+mn-lt"/>
                <a:ea typeface="+mn-ea"/>
                <a:cs typeface="+mn-ea"/>
                <a:sym typeface="+mn-lt"/>
              </a:rPr>
              <a:t>标签</a:t>
            </a:r>
            <a:r>
              <a:rPr lang="en-US" altLang="zh-CN" sz="1600" dirty="0">
                <a:latin typeface="+mn-lt"/>
                <a:ea typeface="+mn-ea"/>
                <a:cs typeface="+mn-ea"/>
                <a:sym typeface="+mn-lt"/>
              </a:rPr>
              <a:t>,</a:t>
            </a:r>
            <a:r>
              <a:rPr lang="zh-CN" altLang="en-US" sz="1600" dirty="0">
                <a:latin typeface="+mn-lt"/>
                <a:ea typeface="+mn-ea"/>
                <a:cs typeface="+mn-ea"/>
                <a:sym typeface="+mn-lt"/>
              </a:rPr>
              <a:t>刮刀</a:t>
            </a:r>
            <a:r>
              <a:rPr lang="en-US" altLang="zh-CN" sz="1600" dirty="0">
                <a:latin typeface="+mn-lt"/>
                <a:ea typeface="+mn-ea"/>
                <a:cs typeface="+mn-ea"/>
                <a:sym typeface="+mn-lt"/>
              </a:rPr>
              <a:t>,</a:t>
            </a:r>
            <a:r>
              <a:rPr lang="zh-CN" altLang="en-US" sz="1600" dirty="0">
                <a:latin typeface="+mn-lt"/>
                <a:ea typeface="+mn-ea"/>
                <a:cs typeface="+mn-ea"/>
                <a:sym typeface="+mn-lt"/>
              </a:rPr>
              <a:t>戒刀</a:t>
            </a:r>
            <a:r>
              <a:rPr lang="en-US" altLang="zh-CN" sz="1600" dirty="0">
                <a:latin typeface="+mn-lt"/>
                <a:ea typeface="+mn-ea"/>
                <a:cs typeface="+mn-ea"/>
                <a:sym typeface="+mn-lt"/>
              </a:rPr>
              <a:t>,</a:t>
            </a:r>
            <a:r>
              <a:rPr lang="zh-CN" altLang="en-US" sz="1600" dirty="0">
                <a:latin typeface="+mn-lt"/>
                <a:ea typeface="+mn-ea"/>
                <a:cs typeface="+mn-ea"/>
                <a:sym typeface="+mn-lt"/>
              </a:rPr>
              <a:t>手动螺丝刀</a:t>
            </a:r>
            <a:r>
              <a:rPr lang="en-US" altLang="zh-CN" sz="1600" dirty="0">
                <a:latin typeface="+mn-lt"/>
                <a:ea typeface="+mn-ea"/>
                <a:cs typeface="+mn-ea"/>
                <a:sym typeface="+mn-lt"/>
              </a:rPr>
              <a:t>,</a:t>
            </a:r>
            <a:r>
              <a:rPr lang="zh-CN" altLang="en-US" sz="1600" dirty="0">
                <a:latin typeface="+mn-lt"/>
                <a:ea typeface="+mn-ea"/>
                <a:cs typeface="+mn-ea"/>
                <a:sym typeface="+mn-lt"/>
              </a:rPr>
              <a:t>吸锡枪</a:t>
            </a:r>
            <a:r>
              <a:rPr lang="en-US" altLang="zh-CN" sz="1600" dirty="0">
                <a:latin typeface="+mn-lt"/>
                <a:ea typeface="+mn-ea"/>
                <a:cs typeface="+mn-ea"/>
                <a:sym typeface="+mn-lt"/>
              </a:rPr>
              <a:t>,</a:t>
            </a:r>
            <a:r>
              <a:rPr lang="zh-CN" altLang="en-US" sz="1600" dirty="0">
                <a:latin typeface="+mn-lt"/>
                <a:ea typeface="+mn-ea"/>
                <a:cs typeface="+mn-ea"/>
                <a:sym typeface="+mn-lt"/>
              </a:rPr>
              <a:t>胶水瓶等</a:t>
            </a:r>
            <a:r>
              <a:rPr lang="en-US" altLang="zh-CN" sz="1600" dirty="0">
                <a:latin typeface="+mn-lt"/>
                <a:ea typeface="+mn-ea"/>
                <a:cs typeface="+mn-ea"/>
                <a:sym typeface="+mn-lt"/>
              </a:rPr>
              <a:t>.</a:t>
            </a:r>
          </a:p>
          <a:p>
            <a:pPr eaLnBrk="1" hangingPunct="1">
              <a:lnSpc>
                <a:spcPct val="120000"/>
              </a:lnSpc>
              <a:defRPr/>
            </a:pPr>
            <a:r>
              <a:rPr lang="en-US" altLang="zh-CN" sz="1600" dirty="0">
                <a:latin typeface="+mn-lt"/>
                <a:ea typeface="+mn-ea"/>
                <a:cs typeface="+mn-ea"/>
                <a:sym typeface="+mn-lt"/>
              </a:rPr>
              <a:t>5.1 </a:t>
            </a:r>
            <a:r>
              <a:rPr lang="zh-CN" altLang="en-US" sz="1600" dirty="0">
                <a:latin typeface="+mn-lt"/>
                <a:ea typeface="+mn-ea"/>
                <a:cs typeface="+mn-ea"/>
                <a:sym typeface="+mn-lt"/>
              </a:rPr>
              <a:t>易损工具定期补</a:t>
            </a:r>
          </a:p>
          <a:p>
            <a:pPr eaLnBrk="1" hangingPunct="1">
              <a:lnSpc>
                <a:spcPct val="120000"/>
              </a:lnSpc>
              <a:defRPr/>
            </a:pPr>
            <a:r>
              <a:rPr lang="en-US" altLang="zh-CN" sz="1600" dirty="0">
                <a:latin typeface="+mn-lt"/>
                <a:ea typeface="+mn-ea"/>
                <a:cs typeface="+mn-ea"/>
                <a:sym typeface="+mn-lt"/>
              </a:rPr>
              <a:t>1 ) </a:t>
            </a:r>
            <a:r>
              <a:rPr lang="zh-CN" altLang="en-US" sz="1600" dirty="0">
                <a:latin typeface="+mn-lt"/>
                <a:ea typeface="+mn-ea"/>
                <a:cs typeface="+mn-ea"/>
                <a:sym typeface="+mn-lt"/>
              </a:rPr>
              <a:t>易于损耗的工具类别</a:t>
            </a:r>
            <a:r>
              <a:rPr lang="en-US" altLang="zh-CN" sz="1600" dirty="0">
                <a:latin typeface="+mn-lt"/>
                <a:ea typeface="+mn-ea"/>
                <a:cs typeface="+mn-ea"/>
                <a:sym typeface="+mn-lt"/>
              </a:rPr>
              <a:t>.</a:t>
            </a:r>
          </a:p>
          <a:p>
            <a:pPr eaLnBrk="1" hangingPunct="1">
              <a:lnSpc>
                <a:spcPct val="120000"/>
              </a:lnSpc>
              <a:defRPr/>
            </a:pPr>
            <a:r>
              <a:rPr lang="en-US" altLang="zh-CN" sz="1600" dirty="0">
                <a:latin typeface="+mn-lt"/>
                <a:ea typeface="+mn-ea"/>
                <a:cs typeface="+mn-ea"/>
                <a:sym typeface="+mn-lt"/>
              </a:rPr>
              <a:t>   </a:t>
            </a:r>
            <a:r>
              <a:rPr lang="zh-CN" altLang="en-US" sz="1600" dirty="0">
                <a:latin typeface="+mn-lt"/>
                <a:ea typeface="+mn-ea"/>
                <a:cs typeface="+mn-ea"/>
                <a:sym typeface="+mn-lt"/>
              </a:rPr>
              <a:t>随着使用过程的延续</a:t>
            </a:r>
            <a:r>
              <a:rPr lang="en-US" altLang="zh-CN" sz="1600" dirty="0">
                <a:latin typeface="+mn-lt"/>
                <a:ea typeface="+mn-ea"/>
                <a:cs typeface="+mn-ea"/>
                <a:sym typeface="+mn-lt"/>
              </a:rPr>
              <a:t>,</a:t>
            </a:r>
            <a:r>
              <a:rPr lang="zh-CN" altLang="en-US" sz="1600" dirty="0">
                <a:latin typeface="+mn-lt"/>
                <a:ea typeface="+mn-ea"/>
                <a:cs typeface="+mn-ea"/>
                <a:sym typeface="+mn-lt"/>
              </a:rPr>
              <a:t>有的工具将被耗尽或失去作用</a:t>
            </a:r>
            <a:r>
              <a:rPr lang="en-US" altLang="zh-CN" sz="1600" dirty="0">
                <a:latin typeface="+mn-lt"/>
                <a:ea typeface="+mn-ea"/>
                <a:cs typeface="+mn-ea"/>
                <a:sym typeface="+mn-lt"/>
              </a:rPr>
              <a:t>,</a:t>
            </a:r>
            <a:r>
              <a:rPr lang="zh-CN" altLang="en-US" sz="1600" dirty="0">
                <a:latin typeface="+mn-lt"/>
                <a:ea typeface="+mn-ea"/>
                <a:cs typeface="+mn-ea"/>
                <a:sym typeface="+mn-lt"/>
              </a:rPr>
              <a:t>这些就是属于易于损耗的工具</a:t>
            </a:r>
            <a:r>
              <a:rPr lang="en-US" altLang="zh-CN" sz="1600" dirty="0">
                <a:latin typeface="+mn-lt"/>
                <a:ea typeface="+mn-ea"/>
                <a:cs typeface="+mn-ea"/>
                <a:sym typeface="+mn-lt"/>
              </a:rPr>
              <a:t>,</a:t>
            </a:r>
            <a:r>
              <a:rPr lang="zh-CN" altLang="en-US" sz="1600" dirty="0">
                <a:latin typeface="+mn-lt"/>
                <a:ea typeface="+mn-ea"/>
                <a:cs typeface="+mn-ea"/>
                <a:sym typeface="+mn-lt"/>
              </a:rPr>
              <a:t>主要包括以下类别</a:t>
            </a:r>
            <a:r>
              <a:rPr lang="en-US" altLang="zh-CN" sz="1600" dirty="0">
                <a:latin typeface="+mn-lt"/>
                <a:ea typeface="+mn-ea"/>
                <a:cs typeface="+mn-ea"/>
                <a:sym typeface="+mn-lt"/>
              </a:rPr>
              <a:t>:</a:t>
            </a:r>
          </a:p>
          <a:p>
            <a:pPr eaLnBrk="1" hangingPunct="1">
              <a:lnSpc>
                <a:spcPct val="120000"/>
              </a:lnSpc>
              <a:defRPr/>
            </a:pPr>
            <a:r>
              <a:rPr lang="zh-CN" altLang="en-US" sz="1600" dirty="0">
                <a:latin typeface="+mn-lt"/>
                <a:ea typeface="+mn-ea"/>
                <a:cs typeface="+mn-ea"/>
                <a:sym typeface="+mn-lt"/>
              </a:rPr>
              <a:t>砂轮机</a:t>
            </a:r>
            <a:r>
              <a:rPr lang="en-US" altLang="zh-CN" sz="1600" dirty="0">
                <a:latin typeface="+mn-lt"/>
                <a:ea typeface="+mn-ea"/>
                <a:cs typeface="+mn-ea"/>
                <a:sym typeface="+mn-lt"/>
              </a:rPr>
              <a:t>:</a:t>
            </a:r>
            <a:r>
              <a:rPr lang="zh-CN" altLang="en-US" sz="1600" dirty="0">
                <a:latin typeface="+mn-lt"/>
                <a:ea typeface="+mn-ea"/>
                <a:cs typeface="+mn-ea"/>
                <a:sym typeface="+mn-lt"/>
              </a:rPr>
              <a:t>随着打磨产品的数量增加</a:t>
            </a:r>
            <a:r>
              <a:rPr lang="en-US" altLang="zh-CN" sz="1600" dirty="0">
                <a:latin typeface="+mn-lt"/>
                <a:ea typeface="+mn-ea"/>
                <a:cs typeface="+mn-ea"/>
                <a:sym typeface="+mn-lt"/>
              </a:rPr>
              <a:t>,</a:t>
            </a:r>
            <a:r>
              <a:rPr lang="zh-CN" altLang="en-US" sz="1600" dirty="0">
                <a:latin typeface="+mn-lt"/>
                <a:ea typeface="+mn-ea"/>
                <a:cs typeface="+mn-ea"/>
                <a:sym typeface="+mn-lt"/>
              </a:rPr>
              <a:t>砂轮将被磨损</a:t>
            </a:r>
            <a:r>
              <a:rPr lang="en-US" altLang="zh-CN" sz="1600" dirty="0">
                <a:latin typeface="+mn-lt"/>
                <a:ea typeface="+mn-ea"/>
                <a:cs typeface="+mn-ea"/>
                <a:sym typeface="+mn-lt"/>
              </a:rPr>
              <a:t>,</a:t>
            </a:r>
            <a:r>
              <a:rPr lang="zh-CN" altLang="en-US" sz="1600" dirty="0">
                <a:latin typeface="+mn-lt"/>
                <a:ea typeface="+mn-ea"/>
                <a:cs typeface="+mn-ea"/>
                <a:sym typeface="+mn-lt"/>
              </a:rPr>
              <a:t>到一定限度时无法再用</a:t>
            </a:r>
            <a:r>
              <a:rPr lang="en-US" altLang="zh-CN" sz="1600" dirty="0">
                <a:latin typeface="+mn-lt"/>
                <a:ea typeface="+mn-ea"/>
                <a:cs typeface="+mn-ea"/>
                <a:sym typeface="+mn-lt"/>
              </a:rPr>
              <a:t>.</a:t>
            </a:r>
            <a:r>
              <a:rPr lang="zh-CN" altLang="en-US" sz="1600" dirty="0">
                <a:latin typeface="+mn-lt"/>
                <a:ea typeface="+mn-ea"/>
                <a:cs typeface="+mn-ea"/>
                <a:sym typeface="+mn-lt"/>
              </a:rPr>
              <a:t>管理中应规定打磨产品的数量</a:t>
            </a:r>
            <a:r>
              <a:rPr lang="en-US" altLang="zh-CN" sz="1600" dirty="0">
                <a:latin typeface="+mn-lt"/>
                <a:ea typeface="+mn-ea"/>
                <a:cs typeface="+mn-ea"/>
                <a:sym typeface="+mn-lt"/>
              </a:rPr>
              <a:t>,</a:t>
            </a:r>
            <a:r>
              <a:rPr lang="zh-CN" altLang="en-US" sz="1600" dirty="0">
                <a:latin typeface="+mn-lt"/>
                <a:ea typeface="+mn-ea"/>
                <a:cs typeface="+mn-ea"/>
                <a:sym typeface="+mn-lt"/>
              </a:rPr>
              <a:t>到够量时更换砂轮</a:t>
            </a:r>
            <a:r>
              <a:rPr lang="en-US" altLang="zh-CN" sz="1600" dirty="0">
                <a:latin typeface="+mn-lt"/>
                <a:ea typeface="+mn-ea"/>
                <a:cs typeface="+mn-ea"/>
                <a:sym typeface="+mn-lt"/>
              </a:rPr>
              <a:t>.</a:t>
            </a:r>
          </a:p>
          <a:p>
            <a:pPr eaLnBrk="1" hangingPunct="1">
              <a:lnSpc>
                <a:spcPct val="120000"/>
              </a:lnSpc>
              <a:defRPr/>
            </a:pPr>
            <a:r>
              <a:rPr lang="zh-CN" altLang="en-US" sz="1600" dirty="0">
                <a:latin typeface="+mn-lt"/>
                <a:ea typeface="+mn-ea"/>
                <a:cs typeface="+mn-ea"/>
                <a:sym typeface="+mn-lt"/>
              </a:rPr>
              <a:t>抹布</a:t>
            </a:r>
            <a:r>
              <a:rPr lang="en-US" altLang="zh-CN" sz="1600" dirty="0">
                <a:latin typeface="+mn-lt"/>
                <a:ea typeface="+mn-ea"/>
                <a:cs typeface="+mn-ea"/>
                <a:sym typeface="+mn-lt"/>
              </a:rPr>
              <a:t>:</a:t>
            </a:r>
            <a:r>
              <a:rPr lang="zh-CN" altLang="en-US" sz="1600" dirty="0">
                <a:latin typeface="+mn-lt"/>
                <a:ea typeface="+mn-ea"/>
                <a:cs typeface="+mn-ea"/>
                <a:sym typeface="+mn-lt"/>
              </a:rPr>
              <a:t>擦拭产品上面的脏污</a:t>
            </a:r>
            <a:r>
              <a:rPr lang="en-US" altLang="zh-CN" sz="1600" dirty="0">
                <a:latin typeface="+mn-lt"/>
                <a:ea typeface="+mn-ea"/>
                <a:cs typeface="+mn-ea"/>
                <a:sym typeface="+mn-lt"/>
              </a:rPr>
              <a:t>,</a:t>
            </a:r>
            <a:r>
              <a:rPr lang="zh-CN" altLang="en-US" sz="1600" dirty="0">
                <a:latin typeface="+mn-lt"/>
                <a:ea typeface="+mn-ea"/>
                <a:cs typeface="+mn-ea"/>
                <a:sym typeface="+mn-lt"/>
              </a:rPr>
              <a:t>根据脏污程度的不同</a:t>
            </a:r>
            <a:r>
              <a:rPr lang="en-US" altLang="zh-CN" sz="1600" dirty="0">
                <a:latin typeface="+mn-lt"/>
                <a:ea typeface="+mn-ea"/>
                <a:cs typeface="+mn-ea"/>
                <a:sym typeface="+mn-lt"/>
              </a:rPr>
              <a:t>,</a:t>
            </a:r>
            <a:r>
              <a:rPr lang="zh-CN" altLang="en-US" sz="1600" dirty="0">
                <a:latin typeface="+mn-lt"/>
                <a:ea typeface="+mn-ea"/>
                <a:cs typeface="+mn-ea"/>
                <a:sym typeface="+mn-lt"/>
              </a:rPr>
              <a:t>应规定擦拭的次数</a:t>
            </a:r>
            <a:r>
              <a:rPr lang="en-US" altLang="zh-CN" sz="1600" dirty="0">
                <a:latin typeface="+mn-lt"/>
                <a:ea typeface="+mn-ea"/>
                <a:cs typeface="+mn-ea"/>
                <a:sym typeface="+mn-lt"/>
              </a:rPr>
              <a:t>,</a:t>
            </a:r>
            <a:r>
              <a:rPr lang="zh-CN" altLang="en-US" sz="1600" dirty="0">
                <a:latin typeface="+mn-lt"/>
                <a:ea typeface="+mn-ea"/>
                <a:cs typeface="+mn-ea"/>
                <a:sym typeface="+mn-lt"/>
              </a:rPr>
              <a:t>比如只擦一次</a:t>
            </a:r>
            <a:r>
              <a:rPr lang="en-US" altLang="zh-CN" sz="1600" dirty="0">
                <a:latin typeface="+mn-lt"/>
                <a:ea typeface="+mn-ea"/>
                <a:cs typeface="+mn-ea"/>
                <a:sym typeface="+mn-lt"/>
              </a:rPr>
              <a:t>,</a:t>
            </a:r>
            <a:r>
              <a:rPr lang="zh-CN" altLang="en-US" sz="1600" dirty="0">
                <a:latin typeface="+mn-lt"/>
                <a:ea typeface="+mn-ea"/>
                <a:cs typeface="+mn-ea"/>
                <a:sym typeface="+mn-lt"/>
              </a:rPr>
              <a:t>或反复使用一个班次等</a:t>
            </a:r>
            <a:r>
              <a:rPr lang="en-US" altLang="zh-CN" sz="1600" dirty="0">
                <a:latin typeface="+mn-lt"/>
                <a:ea typeface="+mn-ea"/>
                <a:cs typeface="+mn-ea"/>
                <a:sym typeface="+mn-lt"/>
              </a:rPr>
              <a:t>,</a:t>
            </a:r>
            <a:r>
              <a:rPr lang="zh-CN" altLang="en-US" sz="1600" dirty="0">
                <a:latin typeface="+mn-lt"/>
                <a:ea typeface="+mn-ea"/>
                <a:cs typeface="+mn-ea"/>
                <a:sym typeface="+mn-lt"/>
              </a:rPr>
              <a:t>到期更换</a:t>
            </a:r>
            <a:r>
              <a:rPr lang="en-US" altLang="zh-CN" sz="1600" dirty="0">
                <a:latin typeface="+mn-lt"/>
                <a:ea typeface="+mn-ea"/>
                <a:cs typeface="+mn-ea"/>
                <a:sym typeface="+mn-lt"/>
              </a:rPr>
              <a:t>.</a:t>
            </a:r>
          </a:p>
          <a:p>
            <a:pPr eaLnBrk="1" hangingPunct="1">
              <a:lnSpc>
                <a:spcPct val="120000"/>
              </a:lnSpc>
              <a:defRPr/>
            </a:pPr>
            <a:r>
              <a:rPr lang="zh-CN" altLang="en-US" sz="1600" dirty="0">
                <a:latin typeface="+mn-lt"/>
                <a:ea typeface="+mn-ea"/>
                <a:cs typeface="+mn-ea"/>
                <a:sym typeface="+mn-lt"/>
              </a:rPr>
              <a:t>标识笔</a:t>
            </a:r>
            <a:r>
              <a:rPr lang="en-US" altLang="zh-CN" sz="1600" dirty="0">
                <a:latin typeface="+mn-lt"/>
                <a:ea typeface="+mn-ea"/>
                <a:cs typeface="+mn-ea"/>
                <a:sym typeface="+mn-lt"/>
              </a:rPr>
              <a:t>:</a:t>
            </a:r>
            <a:r>
              <a:rPr lang="zh-CN" altLang="en-US" sz="1600" dirty="0">
                <a:latin typeface="+mn-lt"/>
                <a:ea typeface="+mn-ea"/>
                <a:cs typeface="+mn-ea"/>
                <a:sym typeface="+mn-lt"/>
              </a:rPr>
              <a:t>生产中用于标记作业状态的色笔</a:t>
            </a:r>
            <a:r>
              <a:rPr lang="en-US" altLang="zh-CN" sz="1600" dirty="0">
                <a:latin typeface="+mn-lt"/>
                <a:ea typeface="+mn-ea"/>
                <a:cs typeface="+mn-ea"/>
                <a:sym typeface="+mn-lt"/>
              </a:rPr>
              <a:t>,</a:t>
            </a:r>
            <a:r>
              <a:rPr lang="zh-CN" altLang="en-US" sz="1600" dirty="0">
                <a:latin typeface="+mn-lt"/>
                <a:ea typeface="+mn-ea"/>
                <a:cs typeface="+mn-ea"/>
                <a:sym typeface="+mn-lt"/>
              </a:rPr>
              <a:t>一般是蜡笔</a:t>
            </a:r>
            <a:r>
              <a:rPr lang="en-US" altLang="zh-CN" sz="1600" dirty="0">
                <a:latin typeface="+mn-lt"/>
                <a:ea typeface="+mn-ea"/>
                <a:cs typeface="+mn-ea"/>
                <a:sym typeface="+mn-lt"/>
              </a:rPr>
              <a:t>,</a:t>
            </a:r>
            <a:r>
              <a:rPr lang="zh-CN" altLang="en-US" sz="1600" dirty="0">
                <a:latin typeface="+mn-lt"/>
                <a:ea typeface="+mn-ea"/>
                <a:cs typeface="+mn-ea"/>
                <a:sym typeface="+mn-lt"/>
              </a:rPr>
              <a:t>使用到一定程度就消耗完了</a:t>
            </a:r>
            <a:r>
              <a:rPr lang="en-US" altLang="zh-CN" sz="1600" dirty="0">
                <a:latin typeface="+mn-lt"/>
                <a:ea typeface="+mn-ea"/>
                <a:cs typeface="+mn-ea"/>
                <a:sym typeface="+mn-lt"/>
              </a:rPr>
              <a:t>.</a:t>
            </a:r>
            <a:r>
              <a:rPr lang="zh-CN" altLang="en-US" sz="1600" dirty="0">
                <a:latin typeface="+mn-lt"/>
                <a:ea typeface="+mn-ea"/>
                <a:cs typeface="+mn-ea"/>
                <a:sym typeface="+mn-lt"/>
              </a:rPr>
              <a:t>管理中应规定标记产品的数量</a:t>
            </a:r>
            <a:r>
              <a:rPr lang="en-US" altLang="zh-CN" sz="1600" dirty="0">
                <a:latin typeface="+mn-lt"/>
                <a:ea typeface="+mn-ea"/>
                <a:cs typeface="+mn-ea"/>
                <a:sym typeface="+mn-lt"/>
              </a:rPr>
              <a:t>,</a:t>
            </a:r>
            <a:r>
              <a:rPr lang="zh-CN" altLang="en-US" sz="1600" dirty="0">
                <a:latin typeface="+mn-lt"/>
                <a:ea typeface="+mn-ea"/>
                <a:cs typeface="+mn-ea"/>
                <a:sym typeface="+mn-lt"/>
              </a:rPr>
              <a:t>按此数量换算出大致的生产经历时间</a:t>
            </a:r>
            <a:r>
              <a:rPr lang="en-US" altLang="zh-CN" sz="1600" dirty="0">
                <a:latin typeface="+mn-lt"/>
                <a:ea typeface="+mn-ea"/>
                <a:cs typeface="+mn-ea"/>
                <a:sym typeface="+mn-lt"/>
              </a:rPr>
              <a:t>,</a:t>
            </a:r>
            <a:r>
              <a:rPr lang="zh-CN" altLang="en-US" sz="1600" dirty="0">
                <a:latin typeface="+mn-lt"/>
                <a:ea typeface="+mn-ea"/>
                <a:cs typeface="+mn-ea"/>
                <a:sym typeface="+mn-lt"/>
              </a:rPr>
              <a:t>然后定期发新笔</a:t>
            </a:r>
            <a:r>
              <a:rPr lang="en-US" altLang="zh-CN" sz="1600" dirty="0">
                <a:latin typeface="+mn-lt"/>
                <a:ea typeface="+mn-ea"/>
                <a:cs typeface="+mn-ea"/>
                <a:sym typeface="+mn-lt"/>
              </a:rPr>
              <a:t>.</a:t>
            </a:r>
            <a:r>
              <a:rPr lang="zh-CN" altLang="en-US" sz="1600" dirty="0">
                <a:latin typeface="+mn-lt"/>
                <a:ea typeface="+mn-ea"/>
                <a:cs typeface="+mn-ea"/>
                <a:sym typeface="+mn-lt"/>
              </a:rPr>
              <a:t>贴纸</a:t>
            </a:r>
            <a:r>
              <a:rPr lang="en-US" altLang="zh-CN" sz="1600" dirty="0">
                <a:latin typeface="+mn-lt"/>
                <a:ea typeface="+mn-ea"/>
                <a:cs typeface="+mn-ea"/>
                <a:sym typeface="+mn-lt"/>
              </a:rPr>
              <a:t>,</a:t>
            </a:r>
            <a:r>
              <a:rPr lang="zh-CN" altLang="en-US" sz="1600" dirty="0">
                <a:latin typeface="+mn-lt"/>
                <a:ea typeface="+mn-ea"/>
                <a:cs typeface="+mn-ea"/>
                <a:sym typeface="+mn-lt"/>
              </a:rPr>
              <a:t>标签</a:t>
            </a:r>
            <a:r>
              <a:rPr lang="en-US" altLang="zh-CN" sz="1600" dirty="0">
                <a:latin typeface="+mn-lt"/>
                <a:ea typeface="+mn-ea"/>
                <a:cs typeface="+mn-ea"/>
                <a:sym typeface="+mn-lt"/>
              </a:rPr>
              <a:t>:</a:t>
            </a:r>
            <a:r>
              <a:rPr lang="zh-CN" altLang="en-US" sz="1600" dirty="0">
                <a:latin typeface="+mn-lt"/>
                <a:ea typeface="+mn-ea"/>
                <a:cs typeface="+mn-ea"/>
                <a:sym typeface="+mn-lt"/>
              </a:rPr>
              <a:t>属于单次使用的消耗品</a:t>
            </a:r>
            <a:r>
              <a:rPr lang="en-US" altLang="zh-CN" sz="1600" dirty="0">
                <a:latin typeface="+mn-lt"/>
                <a:ea typeface="+mn-ea"/>
                <a:cs typeface="+mn-ea"/>
                <a:sym typeface="+mn-lt"/>
              </a:rPr>
              <a:t>,</a:t>
            </a:r>
            <a:r>
              <a:rPr lang="zh-CN" altLang="en-US" sz="1600" dirty="0">
                <a:latin typeface="+mn-lt"/>
                <a:ea typeface="+mn-ea"/>
                <a:cs typeface="+mn-ea"/>
                <a:sym typeface="+mn-lt"/>
              </a:rPr>
              <a:t>做多少产品用多少标签</a:t>
            </a:r>
            <a:r>
              <a:rPr lang="en-US" altLang="zh-CN" sz="1600" dirty="0">
                <a:latin typeface="+mn-lt"/>
                <a:ea typeface="+mn-ea"/>
                <a:cs typeface="+mn-ea"/>
                <a:sym typeface="+mn-lt"/>
              </a:rPr>
              <a:t>,</a:t>
            </a:r>
            <a:r>
              <a:rPr lang="zh-CN" altLang="en-US" sz="1600" dirty="0">
                <a:latin typeface="+mn-lt"/>
                <a:ea typeface="+mn-ea"/>
                <a:cs typeface="+mn-ea"/>
                <a:sym typeface="+mn-lt"/>
              </a:rPr>
              <a:t>只是要注意控制不要造成浪费</a:t>
            </a:r>
            <a:r>
              <a:rPr lang="en-US" altLang="zh-CN" sz="1600" dirty="0">
                <a:latin typeface="+mn-lt"/>
                <a:ea typeface="+mn-ea"/>
                <a:cs typeface="+mn-ea"/>
                <a:sym typeface="+mn-lt"/>
              </a:rPr>
              <a:t>.</a:t>
            </a:r>
          </a:p>
          <a:p>
            <a:pPr eaLnBrk="1" hangingPunct="1">
              <a:lnSpc>
                <a:spcPct val="120000"/>
              </a:lnSpc>
              <a:defRPr/>
            </a:pPr>
            <a:endParaRPr lang="en-US" altLang="zh-CN" sz="1600" dirty="0">
              <a:latin typeface="+mn-lt"/>
              <a:ea typeface="+mn-ea"/>
              <a:cs typeface="+mn-ea"/>
              <a:sym typeface="+mn-lt"/>
            </a:endParaRPr>
          </a:p>
          <a:p>
            <a:pPr eaLnBrk="1" hangingPunct="1">
              <a:lnSpc>
                <a:spcPct val="120000"/>
              </a:lnSpc>
              <a:defRPr/>
            </a:pPr>
            <a:endParaRPr lang="zh-TW" altLang="en-US" sz="1600" dirty="0">
              <a:latin typeface="+mn-lt"/>
              <a:ea typeface="+mn-ea"/>
              <a:cs typeface="+mn-ea"/>
              <a:sym typeface="+mn-lt"/>
            </a:endParaRPr>
          </a:p>
        </p:txBody>
      </p:sp>
      <p:sp>
        <p:nvSpPr>
          <p:cNvPr id="5" name="文本框 4">
            <a:extLst>
              <a:ext uri="{FF2B5EF4-FFF2-40B4-BE49-F238E27FC236}">
                <a16:creationId xmlns:a16="http://schemas.microsoft.com/office/drawing/2014/main" id="{FE0BCAFA-833F-4903-90B8-0CF068237959}"/>
              </a:ext>
            </a:extLst>
          </p:cNvPr>
          <p:cNvSpPr txBox="1"/>
          <p:nvPr/>
        </p:nvSpPr>
        <p:spPr>
          <a:xfrm>
            <a:off x="3137099" y="72232"/>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治具</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,JIG</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的管理方法与要素</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8594" name="Text Box 2">
            <a:extLst>
              <a:ext uri="{FF2B5EF4-FFF2-40B4-BE49-F238E27FC236}">
                <a16:creationId xmlns:a16="http://schemas.microsoft.com/office/drawing/2014/main" id="{A9B66EC4-52CF-4207-82B2-BA5714307620}"/>
              </a:ext>
            </a:extLst>
          </p:cNvPr>
          <p:cNvSpPr txBox="1">
            <a:spLocks noChangeArrowheads="1"/>
          </p:cNvSpPr>
          <p:nvPr/>
        </p:nvSpPr>
        <p:spPr bwMode="auto">
          <a:xfrm>
            <a:off x="328788" y="1368376"/>
            <a:ext cx="3634824" cy="4902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2 ) </a:t>
            </a:r>
            <a:r>
              <a:rPr lang="zh-TW" altLang="en-US" sz="2000" b="1" dirty="0">
                <a:latin typeface="+mn-lt"/>
                <a:ea typeface="+mn-ea"/>
                <a:cs typeface="+mn-ea"/>
                <a:sym typeface="+mn-lt"/>
              </a:rPr>
              <a:t>易于损耗的工具补给方式</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工具由</a:t>
            </a:r>
            <a:r>
              <a:rPr lang="en-US" altLang="zh-TW" sz="2000" dirty="0">
                <a:latin typeface="+mn-lt"/>
                <a:ea typeface="+mn-ea"/>
                <a:cs typeface="+mn-ea"/>
                <a:sym typeface="+mn-lt"/>
              </a:rPr>
              <a:t>ME</a:t>
            </a:r>
            <a:r>
              <a:rPr lang="zh-TW" altLang="en-US" sz="2000" dirty="0">
                <a:latin typeface="+mn-lt"/>
                <a:ea typeface="+mn-ea"/>
                <a:cs typeface="+mn-ea"/>
                <a:sym typeface="+mn-lt"/>
              </a:rPr>
              <a:t>的工具课负责管理</a:t>
            </a:r>
            <a:r>
              <a:rPr lang="en-US" altLang="zh-TW" sz="2000" dirty="0">
                <a:latin typeface="+mn-lt"/>
                <a:ea typeface="+mn-ea"/>
                <a:cs typeface="+mn-ea"/>
                <a:sym typeface="+mn-lt"/>
              </a:rPr>
              <a:t>,</a:t>
            </a:r>
            <a:r>
              <a:rPr lang="zh-TW" altLang="en-US" sz="2000" dirty="0">
                <a:latin typeface="+mn-lt"/>
                <a:ea typeface="+mn-ea"/>
                <a:cs typeface="+mn-ea"/>
                <a:sym typeface="+mn-lt"/>
              </a:rPr>
              <a:t>管理事项主要包括</a:t>
            </a:r>
            <a:r>
              <a:rPr lang="en-US" altLang="zh-TW" sz="2000" dirty="0">
                <a:latin typeface="+mn-lt"/>
                <a:ea typeface="+mn-ea"/>
                <a:cs typeface="+mn-ea"/>
                <a:sym typeface="+mn-lt"/>
              </a:rPr>
              <a:t>:</a:t>
            </a:r>
            <a:r>
              <a:rPr lang="zh-TW" altLang="en-US" sz="2000" dirty="0">
                <a:latin typeface="+mn-lt"/>
                <a:ea typeface="+mn-ea"/>
                <a:cs typeface="+mn-ea"/>
                <a:sym typeface="+mn-lt"/>
              </a:rPr>
              <a:t>申请购买新品</a:t>
            </a:r>
            <a:r>
              <a:rPr lang="en-US" altLang="zh-TW" sz="2000" dirty="0">
                <a:latin typeface="+mn-lt"/>
                <a:ea typeface="+mn-ea"/>
                <a:cs typeface="+mn-ea"/>
                <a:sym typeface="+mn-lt"/>
              </a:rPr>
              <a:t>,</a:t>
            </a:r>
            <a:r>
              <a:rPr lang="zh-TW" altLang="en-US" sz="2000" dirty="0">
                <a:latin typeface="+mn-lt"/>
                <a:ea typeface="+mn-ea"/>
                <a:cs typeface="+mn-ea"/>
                <a:sym typeface="+mn-lt"/>
              </a:rPr>
              <a:t>分发与控制实际用品</a:t>
            </a:r>
            <a:r>
              <a:rPr lang="en-US" altLang="zh-TW" sz="2000" dirty="0">
                <a:latin typeface="+mn-lt"/>
                <a:ea typeface="+mn-ea"/>
                <a:cs typeface="+mn-ea"/>
                <a:sym typeface="+mn-lt"/>
              </a:rPr>
              <a:t>,</a:t>
            </a:r>
            <a:r>
              <a:rPr lang="zh-TW" altLang="en-US" sz="2000" dirty="0">
                <a:latin typeface="+mn-lt"/>
                <a:ea typeface="+mn-ea"/>
                <a:cs typeface="+mn-ea"/>
                <a:sym typeface="+mn-lt"/>
              </a:rPr>
              <a:t>报废用过品</a:t>
            </a:r>
            <a:r>
              <a:rPr lang="en-US" altLang="zh-TW" sz="2000" dirty="0">
                <a:latin typeface="+mn-lt"/>
                <a:ea typeface="+mn-ea"/>
                <a:cs typeface="+mn-ea"/>
                <a:sym typeface="+mn-lt"/>
              </a:rPr>
              <a:t>,</a:t>
            </a:r>
            <a:r>
              <a:rPr lang="zh-TW" altLang="en-US" sz="2000" dirty="0">
                <a:latin typeface="+mn-lt"/>
                <a:ea typeface="+mn-ea"/>
                <a:cs typeface="+mn-ea"/>
                <a:sym typeface="+mn-lt"/>
              </a:rPr>
              <a:t>落实管理制度等</a:t>
            </a:r>
            <a:r>
              <a:rPr lang="en-US" altLang="zh-TW" sz="2000" dirty="0">
                <a:latin typeface="+mn-lt"/>
                <a:ea typeface="+mn-ea"/>
                <a:cs typeface="+mn-ea"/>
                <a:sym typeface="+mn-lt"/>
              </a:rPr>
              <a:t>.</a:t>
            </a:r>
            <a:r>
              <a:rPr lang="zh-TW" altLang="en-US" sz="2000" dirty="0">
                <a:latin typeface="+mn-lt"/>
                <a:ea typeface="+mn-ea"/>
                <a:cs typeface="+mn-ea"/>
                <a:sym typeface="+mn-lt"/>
              </a:rPr>
              <a:t>这其中最关键的是用量的控制与补给问题</a:t>
            </a:r>
            <a:r>
              <a:rPr lang="en-US" altLang="zh-TW" sz="2000" dirty="0">
                <a:latin typeface="+mn-lt"/>
                <a:ea typeface="+mn-ea"/>
                <a:cs typeface="+mn-ea"/>
                <a:sym typeface="+mn-lt"/>
              </a:rPr>
              <a:t>,</a:t>
            </a:r>
            <a:r>
              <a:rPr lang="zh-TW" altLang="en-US" sz="2000" dirty="0">
                <a:latin typeface="+mn-lt"/>
                <a:ea typeface="+mn-ea"/>
                <a:cs typeface="+mn-ea"/>
                <a:sym typeface="+mn-lt"/>
              </a:rPr>
              <a:t>它们往往是最难以解决的矛盾</a:t>
            </a:r>
            <a:r>
              <a:rPr lang="en-US" altLang="zh-TW" sz="2000" dirty="0">
                <a:latin typeface="+mn-lt"/>
                <a:ea typeface="+mn-ea"/>
                <a:cs typeface="+mn-ea"/>
                <a:sym typeface="+mn-lt"/>
              </a:rPr>
              <a:t>.</a:t>
            </a:r>
            <a:r>
              <a:rPr lang="zh-TW" altLang="en-US" sz="2000" dirty="0">
                <a:latin typeface="+mn-lt"/>
                <a:ea typeface="+mn-ea"/>
                <a:cs typeface="+mn-ea"/>
                <a:sym typeface="+mn-lt"/>
              </a:rPr>
              <a:t>因为一方面要节约成本</a:t>
            </a:r>
            <a:r>
              <a:rPr lang="en-US" altLang="zh-TW" sz="2000" dirty="0">
                <a:latin typeface="+mn-lt"/>
                <a:ea typeface="+mn-ea"/>
                <a:cs typeface="+mn-ea"/>
                <a:sym typeface="+mn-lt"/>
              </a:rPr>
              <a:t>,</a:t>
            </a:r>
            <a:r>
              <a:rPr lang="zh-TW" altLang="en-US" sz="2000" dirty="0">
                <a:latin typeface="+mn-lt"/>
                <a:ea typeface="+mn-ea"/>
                <a:cs typeface="+mn-ea"/>
                <a:sym typeface="+mn-lt"/>
              </a:rPr>
              <a:t>控制用量</a:t>
            </a:r>
            <a:r>
              <a:rPr lang="en-US" altLang="zh-TW" sz="2000" dirty="0">
                <a:latin typeface="+mn-lt"/>
                <a:ea typeface="+mn-ea"/>
                <a:cs typeface="+mn-ea"/>
                <a:sym typeface="+mn-lt"/>
              </a:rPr>
              <a:t>,</a:t>
            </a:r>
            <a:r>
              <a:rPr lang="zh-TW" altLang="en-US" sz="2000" dirty="0">
                <a:latin typeface="+mn-lt"/>
                <a:ea typeface="+mn-ea"/>
                <a:cs typeface="+mn-ea"/>
                <a:sym typeface="+mn-lt"/>
              </a:rPr>
              <a:t>另一方面又要保证质量</a:t>
            </a:r>
            <a:r>
              <a:rPr lang="en-US" altLang="zh-TW" sz="2000" dirty="0">
                <a:latin typeface="+mn-lt"/>
                <a:ea typeface="+mn-ea"/>
                <a:cs typeface="+mn-ea"/>
                <a:sym typeface="+mn-lt"/>
              </a:rPr>
              <a:t>,</a:t>
            </a:r>
            <a:r>
              <a:rPr lang="zh-TW" altLang="en-US" sz="2000" dirty="0">
                <a:latin typeface="+mn-lt"/>
                <a:ea typeface="+mn-ea"/>
                <a:cs typeface="+mn-ea"/>
                <a:sym typeface="+mn-lt"/>
              </a:rPr>
              <a:t>满足生产</a:t>
            </a:r>
            <a:r>
              <a:rPr lang="en-US" altLang="zh-TW" sz="2000" dirty="0">
                <a:latin typeface="+mn-lt"/>
                <a:ea typeface="+mn-ea"/>
                <a:cs typeface="+mn-ea"/>
                <a:sym typeface="+mn-lt"/>
              </a:rPr>
              <a:t>,</a:t>
            </a:r>
            <a:r>
              <a:rPr lang="zh-TW" altLang="en-US" sz="2000" dirty="0">
                <a:latin typeface="+mn-lt"/>
                <a:ea typeface="+mn-ea"/>
                <a:cs typeface="+mn-ea"/>
                <a:sym typeface="+mn-lt"/>
              </a:rPr>
              <a:t>所以</a:t>
            </a:r>
            <a:r>
              <a:rPr lang="en-US" altLang="zh-TW" sz="2000" dirty="0">
                <a:latin typeface="+mn-lt"/>
                <a:ea typeface="+mn-ea"/>
                <a:cs typeface="+mn-ea"/>
                <a:sym typeface="+mn-lt"/>
              </a:rPr>
              <a:t>,</a:t>
            </a:r>
            <a:r>
              <a:rPr lang="zh-TW" altLang="en-US" sz="2000" dirty="0">
                <a:latin typeface="+mn-lt"/>
                <a:ea typeface="+mn-ea"/>
                <a:cs typeface="+mn-ea"/>
                <a:sym typeface="+mn-lt"/>
              </a:rPr>
              <a:t>有必要建立适宜的补给制度以从根本上有效化解此项矛盾</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   </a:t>
            </a:r>
            <a:r>
              <a:rPr lang="zh-TW" altLang="en-US" sz="2000" b="1" dirty="0">
                <a:latin typeface="+mn-lt"/>
                <a:ea typeface="+mn-ea"/>
                <a:cs typeface="+mn-ea"/>
                <a:sym typeface="+mn-lt"/>
              </a:rPr>
              <a:t>规定损耗工具的补给量</a:t>
            </a:r>
            <a:r>
              <a:rPr lang="en-US" altLang="zh-TW" sz="2000" b="1" dirty="0">
                <a:latin typeface="+mn-lt"/>
                <a:ea typeface="+mn-ea"/>
                <a:cs typeface="+mn-ea"/>
                <a:sym typeface="+mn-lt"/>
              </a:rPr>
              <a:t>:</a:t>
            </a:r>
          </a:p>
        </p:txBody>
      </p:sp>
      <p:sp>
        <p:nvSpPr>
          <p:cNvPr id="3" name="文本框 2">
            <a:extLst>
              <a:ext uri="{FF2B5EF4-FFF2-40B4-BE49-F238E27FC236}">
                <a16:creationId xmlns:a16="http://schemas.microsoft.com/office/drawing/2014/main" id="{CB055BBF-6F64-4D31-B5EA-B43E34B6418A}"/>
              </a:ext>
            </a:extLst>
          </p:cNvPr>
          <p:cNvSpPr txBox="1"/>
          <p:nvPr/>
        </p:nvSpPr>
        <p:spPr>
          <a:xfrm>
            <a:off x="3137099" y="72232"/>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治具</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,JIG</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的管理方法与要素</a:t>
            </a:r>
          </a:p>
        </p:txBody>
      </p:sp>
      <p:sp>
        <p:nvSpPr>
          <p:cNvPr id="4" name="Oval 2">
            <a:extLst>
              <a:ext uri="{FF2B5EF4-FFF2-40B4-BE49-F238E27FC236}">
                <a16:creationId xmlns:a16="http://schemas.microsoft.com/office/drawing/2014/main" id="{79CE6306-86A2-4155-938B-87F7AFDA46F7}"/>
              </a:ext>
            </a:extLst>
          </p:cNvPr>
          <p:cNvSpPr>
            <a:spLocks noChangeArrowheads="1"/>
          </p:cNvSpPr>
          <p:nvPr/>
        </p:nvSpPr>
        <p:spPr bwMode="auto">
          <a:xfrm>
            <a:off x="9473803" y="830394"/>
            <a:ext cx="2124373" cy="1231428"/>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易损耗</a:t>
            </a:r>
          </a:p>
          <a:p>
            <a:pPr algn="ctr" eaLnBrk="1" hangingPunct="1">
              <a:lnSpc>
                <a:spcPct val="120000"/>
              </a:lnSpc>
              <a:defRPr/>
            </a:pPr>
            <a:r>
              <a:rPr lang="zh-TW" altLang="en-US" sz="2000">
                <a:cs typeface="+mn-ea"/>
                <a:sym typeface="+mn-lt"/>
              </a:rPr>
              <a:t>的工具</a:t>
            </a:r>
          </a:p>
        </p:txBody>
      </p:sp>
      <p:sp>
        <p:nvSpPr>
          <p:cNvPr id="5" name="AutoShape 3">
            <a:extLst>
              <a:ext uri="{FF2B5EF4-FFF2-40B4-BE49-F238E27FC236}">
                <a16:creationId xmlns:a16="http://schemas.microsoft.com/office/drawing/2014/main" id="{4094C98A-3805-4F98-8A36-69605369888E}"/>
              </a:ext>
            </a:extLst>
          </p:cNvPr>
          <p:cNvSpPr>
            <a:spLocks noChangeArrowheads="1"/>
          </p:cNvSpPr>
          <p:nvPr/>
        </p:nvSpPr>
        <p:spPr bwMode="auto">
          <a:xfrm>
            <a:off x="5150466" y="2674512"/>
            <a:ext cx="2571035" cy="739860"/>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理论中的</a:t>
            </a:r>
          </a:p>
          <a:p>
            <a:pPr algn="ctr" eaLnBrk="1" hangingPunct="1">
              <a:lnSpc>
                <a:spcPct val="120000"/>
              </a:lnSpc>
              <a:defRPr/>
            </a:pPr>
            <a:r>
              <a:rPr lang="zh-TW" altLang="en-US" sz="2000">
                <a:cs typeface="+mn-ea"/>
                <a:sym typeface="+mn-lt"/>
              </a:rPr>
              <a:t>设计用量</a:t>
            </a:r>
          </a:p>
        </p:txBody>
      </p:sp>
      <p:sp>
        <p:nvSpPr>
          <p:cNvPr id="6" name="AutoShape 4">
            <a:extLst>
              <a:ext uri="{FF2B5EF4-FFF2-40B4-BE49-F238E27FC236}">
                <a16:creationId xmlns:a16="http://schemas.microsoft.com/office/drawing/2014/main" id="{66F6D027-79DE-46C5-ADFF-09F94C6E2984}"/>
              </a:ext>
            </a:extLst>
          </p:cNvPr>
          <p:cNvSpPr>
            <a:spLocks noChangeArrowheads="1"/>
          </p:cNvSpPr>
          <p:nvPr/>
        </p:nvSpPr>
        <p:spPr bwMode="auto">
          <a:xfrm>
            <a:off x="13245128" y="2674512"/>
            <a:ext cx="2571035" cy="739860"/>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规定的标</a:t>
            </a:r>
          </a:p>
          <a:p>
            <a:pPr algn="ctr" eaLnBrk="1" hangingPunct="1">
              <a:lnSpc>
                <a:spcPct val="120000"/>
              </a:lnSpc>
              <a:defRPr/>
            </a:pPr>
            <a:r>
              <a:rPr lang="zh-TW" altLang="en-US" sz="2000">
                <a:cs typeface="+mn-ea"/>
                <a:sym typeface="+mn-lt"/>
              </a:rPr>
              <a:t>准用量</a:t>
            </a:r>
          </a:p>
        </p:txBody>
      </p:sp>
      <p:sp>
        <p:nvSpPr>
          <p:cNvPr id="7" name="AutoShape 5">
            <a:extLst>
              <a:ext uri="{FF2B5EF4-FFF2-40B4-BE49-F238E27FC236}">
                <a16:creationId xmlns:a16="http://schemas.microsoft.com/office/drawing/2014/main" id="{2E8CD573-8BFA-460F-9990-2F92E7465696}"/>
              </a:ext>
            </a:extLst>
          </p:cNvPr>
          <p:cNvSpPr>
            <a:spLocks noChangeArrowheads="1"/>
          </p:cNvSpPr>
          <p:nvPr/>
        </p:nvSpPr>
        <p:spPr bwMode="auto">
          <a:xfrm>
            <a:off x="9370009" y="2674512"/>
            <a:ext cx="2569479" cy="739860"/>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宽放用量</a:t>
            </a:r>
          </a:p>
          <a:p>
            <a:pPr algn="ctr" eaLnBrk="1" hangingPunct="1">
              <a:lnSpc>
                <a:spcPct val="120000"/>
              </a:lnSpc>
              <a:defRPr/>
            </a:pPr>
            <a:r>
              <a:rPr lang="en-US" altLang="zh-TW" sz="2000">
                <a:cs typeface="+mn-ea"/>
                <a:sym typeface="+mn-lt"/>
              </a:rPr>
              <a:t>+20%</a:t>
            </a:r>
          </a:p>
        </p:txBody>
      </p:sp>
      <p:sp>
        <p:nvSpPr>
          <p:cNvPr id="8" name="AutoShape 6">
            <a:extLst>
              <a:ext uri="{FF2B5EF4-FFF2-40B4-BE49-F238E27FC236}">
                <a16:creationId xmlns:a16="http://schemas.microsoft.com/office/drawing/2014/main" id="{9B0D99E8-2128-4396-AB0E-04D041EADFEF}"/>
              </a:ext>
            </a:extLst>
          </p:cNvPr>
          <p:cNvSpPr>
            <a:spLocks noChangeArrowheads="1"/>
          </p:cNvSpPr>
          <p:nvPr/>
        </p:nvSpPr>
        <p:spPr bwMode="auto">
          <a:xfrm>
            <a:off x="4813612" y="3682702"/>
            <a:ext cx="3129754" cy="1725504"/>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依据以往的经</a:t>
            </a:r>
          </a:p>
          <a:p>
            <a:pPr algn="ctr" eaLnBrk="1" hangingPunct="1">
              <a:lnSpc>
                <a:spcPct val="120000"/>
              </a:lnSpc>
              <a:defRPr/>
            </a:pPr>
            <a:r>
              <a:rPr lang="zh-TW" altLang="en-US" sz="2000">
                <a:cs typeface="+mn-ea"/>
                <a:sym typeface="+mn-lt"/>
              </a:rPr>
              <a:t>验</a:t>
            </a:r>
            <a:r>
              <a:rPr lang="en-US" altLang="zh-TW" sz="2000">
                <a:cs typeface="+mn-ea"/>
                <a:sym typeface="+mn-lt"/>
              </a:rPr>
              <a:t>,</a:t>
            </a:r>
            <a:r>
              <a:rPr lang="zh-TW" altLang="en-US" sz="2000">
                <a:cs typeface="+mn-ea"/>
                <a:sym typeface="+mn-lt"/>
              </a:rPr>
              <a:t>特殊条件或</a:t>
            </a:r>
          </a:p>
          <a:p>
            <a:pPr algn="ctr" eaLnBrk="1" hangingPunct="1">
              <a:lnSpc>
                <a:spcPct val="120000"/>
              </a:lnSpc>
              <a:defRPr/>
            </a:pPr>
            <a:r>
              <a:rPr lang="zh-TW" altLang="en-US" sz="2000">
                <a:cs typeface="+mn-ea"/>
                <a:sym typeface="+mn-lt"/>
              </a:rPr>
              <a:t>上级的要求指</a:t>
            </a:r>
          </a:p>
          <a:p>
            <a:pPr algn="ctr" eaLnBrk="1" hangingPunct="1">
              <a:lnSpc>
                <a:spcPct val="120000"/>
              </a:lnSpc>
              <a:defRPr/>
            </a:pPr>
            <a:r>
              <a:rPr lang="zh-TW" altLang="en-US" sz="2000">
                <a:cs typeface="+mn-ea"/>
                <a:sym typeface="+mn-lt"/>
              </a:rPr>
              <a:t>示等</a:t>
            </a:r>
          </a:p>
        </p:txBody>
      </p:sp>
      <p:sp>
        <p:nvSpPr>
          <p:cNvPr id="9" name="AutoShape 7">
            <a:extLst>
              <a:ext uri="{FF2B5EF4-FFF2-40B4-BE49-F238E27FC236}">
                <a16:creationId xmlns:a16="http://schemas.microsoft.com/office/drawing/2014/main" id="{3B2FF14C-A5F4-45CD-BE7B-FEF53BE26A19}"/>
              </a:ext>
            </a:extLst>
          </p:cNvPr>
          <p:cNvSpPr>
            <a:spLocks noChangeArrowheads="1"/>
          </p:cNvSpPr>
          <p:nvPr/>
        </p:nvSpPr>
        <p:spPr bwMode="auto">
          <a:xfrm>
            <a:off x="8667866" y="4729432"/>
            <a:ext cx="2010761" cy="575586"/>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PE</a:t>
            </a:r>
          </a:p>
        </p:txBody>
      </p:sp>
      <p:sp>
        <p:nvSpPr>
          <p:cNvPr id="10" name="AutoShape 8">
            <a:extLst>
              <a:ext uri="{FF2B5EF4-FFF2-40B4-BE49-F238E27FC236}">
                <a16:creationId xmlns:a16="http://schemas.microsoft.com/office/drawing/2014/main" id="{21F24587-29CC-49A4-B6C8-8F08FC39ACA9}"/>
              </a:ext>
            </a:extLst>
          </p:cNvPr>
          <p:cNvSpPr>
            <a:spLocks noChangeArrowheads="1"/>
          </p:cNvSpPr>
          <p:nvPr/>
        </p:nvSpPr>
        <p:spPr bwMode="auto">
          <a:xfrm>
            <a:off x="8667866" y="5561282"/>
            <a:ext cx="2010761" cy="575586"/>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工具课</a:t>
            </a:r>
          </a:p>
        </p:txBody>
      </p:sp>
      <p:sp>
        <p:nvSpPr>
          <p:cNvPr id="11" name="AutoShape 9">
            <a:extLst>
              <a:ext uri="{FF2B5EF4-FFF2-40B4-BE49-F238E27FC236}">
                <a16:creationId xmlns:a16="http://schemas.microsoft.com/office/drawing/2014/main" id="{F35008E5-5F2A-44BC-AD8D-20E21726981A}"/>
              </a:ext>
            </a:extLst>
          </p:cNvPr>
          <p:cNvSpPr>
            <a:spLocks noChangeArrowheads="1"/>
          </p:cNvSpPr>
          <p:nvPr/>
        </p:nvSpPr>
        <p:spPr bwMode="auto">
          <a:xfrm>
            <a:off x="8667866" y="6393132"/>
            <a:ext cx="2010761" cy="575586"/>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生产部</a:t>
            </a:r>
          </a:p>
        </p:txBody>
      </p:sp>
      <p:sp>
        <p:nvSpPr>
          <p:cNvPr id="12" name="AutoShape 10">
            <a:extLst>
              <a:ext uri="{FF2B5EF4-FFF2-40B4-BE49-F238E27FC236}">
                <a16:creationId xmlns:a16="http://schemas.microsoft.com/office/drawing/2014/main" id="{6B888109-0B71-4911-B2DD-8AB1F56292D0}"/>
              </a:ext>
            </a:extLst>
          </p:cNvPr>
          <p:cNvSpPr>
            <a:spLocks noChangeArrowheads="1"/>
          </p:cNvSpPr>
          <p:nvPr/>
        </p:nvSpPr>
        <p:spPr bwMode="auto">
          <a:xfrm>
            <a:off x="8667866" y="7226236"/>
            <a:ext cx="2010761" cy="574332"/>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受控管理</a:t>
            </a:r>
          </a:p>
        </p:txBody>
      </p:sp>
      <p:sp>
        <p:nvSpPr>
          <p:cNvPr id="13" name="Oval 11">
            <a:extLst>
              <a:ext uri="{FF2B5EF4-FFF2-40B4-BE49-F238E27FC236}">
                <a16:creationId xmlns:a16="http://schemas.microsoft.com/office/drawing/2014/main" id="{E3711CF3-76D6-4E7D-8F89-23B8B1348F6E}"/>
              </a:ext>
            </a:extLst>
          </p:cNvPr>
          <p:cNvSpPr>
            <a:spLocks noChangeArrowheads="1"/>
          </p:cNvSpPr>
          <p:nvPr/>
        </p:nvSpPr>
        <p:spPr bwMode="auto">
          <a:xfrm>
            <a:off x="13677662" y="3923873"/>
            <a:ext cx="1676154" cy="1068408"/>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个别</a:t>
            </a:r>
          </a:p>
          <a:p>
            <a:pPr algn="ctr" eaLnBrk="1" hangingPunct="1">
              <a:lnSpc>
                <a:spcPct val="120000"/>
              </a:lnSpc>
              <a:defRPr/>
            </a:pPr>
            <a:r>
              <a:rPr lang="zh-TW" altLang="en-US" sz="2000">
                <a:cs typeface="+mn-ea"/>
                <a:sym typeface="+mn-lt"/>
              </a:rPr>
              <a:t>调整</a:t>
            </a:r>
          </a:p>
        </p:txBody>
      </p:sp>
      <p:sp>
        <p:nvSpPr>
          <p:cNvPr id="14" name="AutoShape 12">
            <a:extLst>
              <a:ext uri="{FF2B5EF4-FFF2-40B4-BE49-F238E27FC236}">
                <a16:creationId xmlns:a16="http://schemas.microsoft.com/office/drawing/2014/main" id="{E26637C6-B97B-46ED-B39D-DB9B05227209}"/>
              </a:ext>
            </a:extLst>
          </p:cNvPr>
          <p:cNvSpPr>
            <a:spLocks noChangeArrowheads="1"/>
          </p:cNvSpPr>
          <p:nvPr/>
        </p:nvSpPr>
        <p:spPr bwMode="auto">
          <a:xfrm>
            <a:off x="12914980" y="5582960"/>
            <a:ext cx="3464361" cy="657096"/>
          </a:xfrm>
          <a:prstGeom prst="diamond">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检讨</a:t>
            </a:r>
            <a:r>
              <a:rPr lang="en-US" altLang="zh-TW" sz="2000">
                <a:cs typeface="+mn-ea"/>
                <a:sym typeface="+mn-lt"/>
              </a:rPr>
              <a:t>,</a:t>
            </a:r>
            <a:r>
              <a:rPr lang="zh-TW" altLang="en-US" sz="2000">
                <a:cs typeface="+mn-ea"/>
                <a:sym typeface="+mn-lt"/>
              </a:rPr>
              <a:t>决定</a:t>
            </a:r>
          </a:p>
        </p:txBody>
      </p:sp>
      <p:sp>
        <p:nvSpPr>
          <p:cNvPr id="15" name="AutoShape 13">
            <a:extLst>
              <a:ext uri="{FF2B5EF4-FFF2-40B4-BE49-F238E27FC236}">
                <a16:creationId xmlns:a16="http://schemas.microsoft.com/office/drawing/2014/main" id="{2FF73928-3CF2-432D-9CB4-E0E2BBD35458}"/>
              </a:ext>
            </a:extLst>
          </p:cNvPr>
          <p:cNvSpPr>
            <a:spLocks noChangeArrowheads="1"/>
          </p:cNvSpPr>
          <p:nvPr/>
        </p:nvSpPr>
        <p:spPr bwMode="auto">
          <a:xfrm>
            <a:off x="13249587" y="7126408"/>
            <a:ext cx="3129754" cy="986898"/>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形成文件化的</a:t>
            </a:r>
          </a:p>
          <a:p>
            <a:pPr algn="ctr" eaLnBrk="1" hangingPunct="1">
              <a:lnSpc>
                <a:spcPct val="120000"/>
              </a:lnSpc>
              <a:defRPr/>
            </a:pPr>
            <a:r>
              <a:rPr lang="zh-TW" altLang="en-US" sz="2000">
                <a:cs typeface="+mn-ea"/>
                <a:sym typeface="+mn-lt"/>
              </a:rPr>
              <a:t>制度推行执行</a:t>
            </a:r>
          </a:p>
        </p:txBody>
      </p:sp>
      <p:sp>
        <p:nvSpPr>
          <p:cNvPr id="16" name="AutoShape 14">
            <a:extLst>
              <a:ext uri="{FF2B5EF4-FFF2-40B4-BE49-F238E27FC236}">
                <a16:creationId xmlns:a16="http://schemas.microsoft.com/office/drawing/2014/main" id="{315B716B-9156-4BB0-9418-52115F4273CE}"/>
              </a:ext>
            </a:extLst>
          </p:cNvPr>
          <p:cNvSpPr>
            <a:spLocks noChangeArrowheads="1"/>
          </p:cNvSpPr>
          <p:nvPr/>
        </p:nvSpPr>
        <p:spPr bwMode="auto">
          <a:xfrm>
            <a:off x="13245128" y="8517700"/>
            <a:ext cx="2907200" cy="738606"/>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既降低成本</a:t>
            </a:r>
          </a:p>
          <a:p>
            <a:pPr algn="ctr" eaLnBrk="1" hangingPunct="1">
              <a:lnSpc>
                <a:spcPct val="120000"/>
              </a:lnSpc>
              <a:defRPr/>
            </a:pPr>
            <a:r>
              <a:rPr lang="zh-TW" altLang="en-US" sz="2000">
                <a:cs typeface="+mn-ea"/>
                <a:sym typeface="+mn-lt"/>
              </a:rPr>
              <a:t>又保证生产</a:t>
            </a:r>
          </a:p>
        </p:txBody>
      </p:sp>
      <p:sp>
        <p:nvSpPr>
          <p:cNvPr id="17" name="AutoShape 15">
            <a:extLst>
              <a:ext uri="{FF2B5EF4-FFF2-40B4-BE49-F238E27FC236}">
                <a16:creationId xmlns:a16="http://schemas.microsoft.com/office/drawing/2014/main" id="{D5A7E3BB-3DAD-4C21-A978-1E64653260AD}"/>
              </a:ext>
            </a:extLst>
          </p:cNvPr>
          <p:cNvSpPr>
            <a:spLocks/>
          </p:cNvSpPr>
          <p:nvPr/>
        </p:nvSpPr>
        <p:spPr bwMode="auto">
          <a:xfrm rot="5400000">
            <a:off x="10459069" y="-1739523"/>
            <a:ext cx="164272" cy="8270268"/>
          </a:xfrm>
          <a:prstGeom prst="leftBrace">
            <a:avLst>
              <a:gd name="adj1" fmla="val 308369"/>
              <a:gd name="adj2" fmla="val 50000"/>
            </a:avLst>
          </a:prstGeom>
          <a:ln>
            <a:headEnd/>
            <a:tailEnd/>
          </a:ln>
        </p:spPr>
        <p:style>
          <a:lnRef idx="1">
            <a:schemeClr val="accent6"/>
          </a:lnRef>
          <a:fillRef idx="0">
            <a:schemeClr val="accent6"/>
          </a:fillRef>
          <a:effectRef idx="0">
            <a:schemeClr val="accent6"/>
          </a:effectRef>
          <a:fontRef idx="minor">
            <a:schemeClr val="tx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8" name="Line 16">
            <a:extLst>
              <a:ext uri="{FF2B5EF4-FFF2-40B4-BE49-F238E27FC236}">
                <a16:creationId xmlns:a16="http://schemas.microsoft.com/office/drawing/2014/main" id="{567422CA-9226-456D-84A7-A74BC07947B1}"/>
              </a:ext>
            </a:extLst>
          </p:cNvPr>
          <p:cNvSpPr>
            <a:spLocks noChangeShapeType="1"/>
          </p:cNvSpPr>
          <p:nvPr/>
        </p:nvSpPr>
        <p:spPr bwMode="auto">
          <a:xfrm>
            <a:off x="8082301" y="2998447"/>
            <a:ext cx="893326"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9" name="Line 17">
            <a:extLst>
              <a:ext uri="{FF2B5EF4-FFF2-40B4-BE49-F238E27FC236}">
                <a16:creationId xmlns:a16="http://schemas.microsoft.com/office/drawing/2014/main" id="{25932073-9FEF-4346-AB41-AC68BD268C7B}"/>
              </a:ext>
            </a:extLst>
          </p:cNvPr>
          <p:cNvSpPr>
            <a:spLocks noChangeShapeType="1"/>
          </p:cNvSpPr>
          <p:nvPr/>
        </p:nvSpPr>
        <p:spPr bwMode="auto">
          <a:xfrm>
            <a:off x="8520014" y="2838786"/>
            <a:ext cx="0" cy="575586"/>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0" name="Line 18">
            <a:extLst>
              <a:ext uri="{FF2B5EF4-FFF2-40B4-BE49-F238E27FC236}">
                <a16:creationId xmlns:a16="http://schemas.microsoft.com/office/drawing/2014/main" id="{B80DC4BF-81CF-4A9E-A67E-4A0AD08D7873}"/>
              </a:ext>
            </a:extLst>
          </p:cNvPr>
          <p:cNvSpPr>
            <a:spLocks noChangeShapeType="1"/>
          </p:cNvSpPr>
          <p:nvPr/>
        </p:nvSpPr>
        <p:spPr bwMode="auto">
          <a:xfrm>
            <a:off x="12295829" y="2895260"/>
            <a:ext cx="670773"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1" name="Line 19">
            <a:extLst>
              <a:ext uri="{FF2B5EF4-FFF2-40B4-BE49-F238E27FC236}">
                <a16:creationId xmlns:a16="http://schemas.microsoft.com/office/drawing/2014/main" id="{D52EE9F1-09D4-4919-ACC4-C556740F4E81}"/>
              </a:ext>
            </a:extLst>
          </p:cNvPr>
          <p:cNvSpPr>
            <a:spLocks noChangeShapeType="1"/>
          </p:cNvSpPr>
          <p:nvPr/>
        </p:nvSpPr>
        <p:spPr bwMode="auto">
          <a:xfrm>
            <a:off x="12295829" y="3103222"/>
            <a:ext cx="670773"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2" name="Line 20">
            <a:extLst>
              <a:ext uri="{FF2B5EF4-FFF2-40B4-BE49-F238E27FC236}">
                <a16:creationId xmlns:a16="http://schemas.microsoft.com/office/drawing/2014/main" id="{34EA7FED-CCDB-492F-ACAD-ADB5474F450A}"/>
              </a:ext>
            </a:extLst>
          </p:cNvPr>
          <p:cNvSpPr>
            <a:spLocks noChangeShapeType="1"/>
          </p:cNvSpPr>
          <p:nvPr/>
        </p:nvSpPr>
        <p:spPr bwMode="auto">
          <a:xfrm>
            <a:off x="8055344" y="4368393"/>
            <a:ext cx="5588733"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3" name="AutoShape 21">
            <a:extLst>
              <a:ext uri="{FF2B5EF4-FFF2-40B4-BE49-F238E27FC236}">
                <a16:creationId xmlns:a16="http://schemas.microsoft.com/office/drawing/2014/main" id="{3540540C-BE7E-4CD7-B102-C32991C1962A}"/>
              </a:ext>
            </a:extLst>
          </p:cNvPr>
          <p:cNvSpPr>
            <a:spLocks/>
          </p:cNvSpPr>
          <p:nvPr/>
        </p:nvSpPr>
        <p:spPr bwMode="auto">
          <a:xfrm>
            <a:off x="10577110" y="5260279"/>
            <a:ext cx="558717" cy="1395702"/>
          </a:xfrm>
          <a:prstGeom prst="rightBrace">
            <a:avLst>
              <a:gd name="adj1" fmla="val 28319"/>
              <a:gd name="adj2" fmla="val 50000"/>
            </a:avLst>
          </a:prstGeom>
          <a:ln>
            <a:headEnd/>
            <a:tailEnd/>
          </a:ln>
        </p:spPr>
        <p:style>
          <a:lnRef idx="1">
            <a:schemeClr val="accent6"/>
          </a:lnRef>
          <a:fillRef idx="0">
            <a:schemeClr val="accent6"/>
          </a:fillRef>
          <a:effectRef idx="0">
            <a:schemeClr val="accent6"/>
          </a:effectRef>
          <a:fontRef idx="minor">
            <a:schemeClr val="tx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24" name="Line 22">
            <a:extLst>
              <a:ext uri="{FF2B5EF4-FFF2-40B4-BE49-F238E27FC236}">
                <a16:creationId xmlns:a16="http://schemas.microsoft.com/office/drawing/2014/main" id="{5A71B500-2F1C-4733-AD25-DB616C8DEEA9}"/>
              </a:ext>
            </a:extLst>
          </p:cNvPr>
          <p:cNvSpPr>
            <a:spLocks noChangeShapeType="1"/>
          </p:cNvSpPr>
          <p:nvPr/>
        </p:nvSpPr>
        <p:spPr bwMode="auto">
          <a:xfrm>
            <a:off x="11169412" y="5824131"/>
            <a:ext cx="1676154"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5" name="Line 23">
            <a:extLst>
              <a:ext uri="{FF2B5EF4-FFF2-40B4-BE49-F238E27FC236}">
                <a16:creationId xmlns:a16="http://schemas.microsoft.com/office/drawing/2014/main" id="{14B259E3-39CB-4758-8A2C-2C30ADFFF426}"/>
              </a:ext>
            </a:extLst>
          </p:cNvPr>
          <p:cNvSpPr>
            <a:spLocks noChangeShapeType="1"/>
          </p:cNvSpPr>
          <p:nvPr/>
        </p:nvSpPr>
        <p:spPr bwMode="auto">
          <a:xfrm>
            <a:off x="14555303" y="5079658"/>
            <a:ext cx="0" cy="328548"/>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6" name="Line 24">
            <a:extLst>
              <a:ext uri="{FF2B5EF4-FFF2-40B4-BE49-F238E27FC236}">
                <a16:creationId xmlns:a16="http://schemas.microsoft.com/office/drawing/2014/main" id="{8118A9E6-DC35-439F-BDA4-DF8F13000CBB}"/>
              </a:ext>
            </a:extLst>
          </p:cNvPr>
          <p:cNvSpPr>
            <a:spLocks noChangeShapeType="1"/>
          </p:cNvSpPr>
          <p:nvPr/>
        </p:nvSpPr>
        <p:spPr bwMode="auto">
          <a:xfrm>
            <a:off x="14555303" y="6371121"/>
            <a:ext cx="0" cy="492822"/>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7" name="Line 25">
            <a:extLst>
              <a:ext uri="{FF2B5EF4-FFF2-40B4-BE49-F238E27FC236}">
                <a16:creationId xmlns:a16="http://schemas.microsoft.com/office/drawing/2014/main" id="{212ABB81-552E-414B-BD30-3CF66D867A80}"/>
              </a:ext>
            </a:extLst>
          </p:cNvPr>
          <p:cNvSpPr>
            <a:spLocks noChangeShapeType="1"/>
          </p:cNvSpPr>
          <p:nvPr/>
        </p:nvSpPr>
        <p:spPr bwMode="auto">
          <a:xfrm>
            <a:off x="14555303" y="8156994"/>
            <a:ext cx="0" cy="164274"/>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8" name="Line 26">
            <a:extLst>
              <a:ext uri="{FF2B5EF4-FFF2-40B4-BE49-F238E27FC236}">
                <a16:creationId xmlns:a16="http://schemas.microsoft.com/office/drawing/2014/main" id="{4A1EEB8E-2D36-4B04-9061-CC9ECC7B0A6D}"/>
              </a:ext>
            </a:extLst>
          </p:cNvPr>
          <p:cNvSpPr>
            <a:spLocks noChangeShapeType="1"/>
          </p:cNvSpPr>
          <p:nvPr/>
        </p:nvSpPr>
        <p:spPr bwMode="auto">
          <a:xfrm>
            <a:off x="10727896" y="7489418"/>
            <a:ext cx="2458981"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9" name="Line 27">
            <a:extLst>
              <a:ext uri="{FF2B5EF4-FFF2-40B4-BE49-F238E27FC236}">
                <a16:creationId xmlns:a16="http://schemas.microsoft.com/office/drawing/2014/main" id="{1D1B5297-A420-4398-A88E-C279AE5FEE91}"/>
              </a:ext>
            </a:extLst>
          </p:cNvPr>
          <p:cNvSpPr>
            <a:spLocks noChangeShapeType="1"/>
          </p:cNvSpPr>
          <p:nvPr/>
        </p:nvSpPr>
        <p:spPr bwMode="auto">
          <a:xfrm>
            <a:off x="10458352" y="2105511"/>
            <a:ext cx="0" cy="164274"/>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0642" name="Text Box 2">
            <a:extLst>
              <a:ext uri="{FF2B5EF4-FFF2-40B4-BE49-F238E27FC236}">
                <a16:creationId xmlns:a16="http://schemas.microsoft.com/office/drawing/2014/main" id="{7FDEA919-682C-4BD9-99D3-D38F69853816}"/>
              </a:ext>
            </a:extLst>
          </p:cNvPr>
          <p:cNvSpPr txBox="1">
            <a:spLocks noChangeArrowheads="1"/>
          </p:cNvSpPr>
          <p:nvPr/>
        </p:nvSpPr>
        <p:spPr bwMode="auto">
          <a:xfrm>
            <a:off x="832843" y="1584400"/>
            <a:ext cx="13681075" cy="3794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5.2 </a:t>
            </a:r>
            <a:r>
              <a:rPr lang="zh-TW" altLang="en-US" sz="2000" b="1" dirty="0">
                <a:latin typeface="+mn-lt"/>
                <a:ea typeface="+mn-ea"/>
                <a:cs typeface="+mn-ea"/>
                <a:sym typeface="+mn-lt"/>
              </a:rPr>
              <a:t>老化工具及时换</a:t>
            </a:r>
          </a:p>
          <a:p>
            <a:pPr eaLnBrk="1" hangingPunct="1">
              <a:lnSpc>
                <a:spcPct val="120000"/>
              </a:lnSpc>
              <a:defRPr/>
            </a:pPr>
            <a:r>
              <a:rPr lang="en-US" altLang="zh-TW" sz="2000" b="1" dirty="0">
                <a:latin typeface="+mn-lt"/>
                <a:ea typeface="+mn-ea"/>
                <a:cs typeface="+mn-ea"/>
                <a:sym typeface="+mn-lt"/>
              </a:rPr>
              <a:t>1 ) </a:t>
            </a:r>
            <a:r>
              <a:rPr lang="zh-TW" altLang="en-US" sz="2000" b="1" dirty="0">
                <a:latin typeface="+mn-lt"/>
                <a:ea typeface="+mn-ea"/>
                <a:cs typeface="+mn-ea"/>
                <a:sym typeface="+mn-lt"/>
              </a:rPr>
              <a:t>产生老化的工具类别</a:t>
            </a:r>
            <a:r>
              <a:rPr lang="en-US" altLang="zh-TW" sz="2000" b="1"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老化工具指的是因持续使用使其功能降低的一类工具</a:t>
            </a:r>
            <a:r>
              <a:rPr lang="en-US" altLang="zh-TW" sz="2000" dirty="0">
                <a:latin typeface="+mn-lt"/>
                <a:ea typeface="+mn-ea"/>
                <a:cs typeface="+mn-ea"/>
                <a:sym typeface="+mn-lt"/>
              </a:rPr>
              <a:t>,</a:t>
            </a:r>
            <a:r>
              <a:rPr lang="zh-TW" altLang="en-US" sz="2000" dirty="0">
                <a:latin typeface="+mn-lt"/>
                <a:ea typeface="+mn-ea"/>
                <a:cs typeface="+mn-ea"/>
                <a:sym typeface="+mn-lt"/>
              </a:rPr>
              <a:t>其具体表现特征上有</a:t>
            </a:r>
            <a:r>
              <a:rPr lang="en-US" altLang="zh-TW" sz="2000" dirty="0">
                <a:latin typeface="+mn-lt"/>
                <a:ea typeface="+mn-ea"/>
                <a:cs typeface="+mn-ea"/>
                <a:sym typeface="+mn-lt"/>
              </a:rPr>
              <a:t>:</a:t>
            </a:r>
            <a:r>
              <a:rPr lang="zh-TW" altLang="en-US" sz="2000" dirty="0">
                <a:latin typeface="+mn-lt"/>
                <a:ea typeface="+mn-ea"/>
                <a:cs typeface="+mn-ea"/>
                <a:sym typeface="+mn-lt"/>
              </a:rPr>
              <a:t>钝</a:t>
            </a:r>
            <a:r>
              <a:rPr lang="en-US" altLang="zh-TW" sz="2000" dirty="0">
                <a:latin typeface="+mn-lt"/>
                <a:ea typeface="+mn-ea"/>
                <a:cs typeface="+mn-ea"/>
                <a:sym typeface="+mn-lt"/>
              </a:rPr>
              <a:t>,</a:t>
            </a:r>
            <a:r>
              <a:rPr lang="zh-TW" altLang="en-US" sz="2000" dirty="0">
                <a:latin typeface="+mn-lt"/>
                <a:ea typeface="+mn-ea"/>
                <a:cs typeface="+mn-ea"/>
                <a:sym typeface="+mn-lt"/>
              </a:rPr>
              <a:t>松</a:t>
            </a:r>
            <a:r>
              <a:rPr lang="en-US" altLang="zh-TW" sz="2000" dirty="0">
                <a:latin typeface="+mn-lt"/>
                <a:ea typeface="+mn-ea"/>
                <a:cs typeface="+mn-ea"/>
                <a:sym typeface="+mn-lt"/>
              </a:rPr>
              <a:t>,</a:t>
            </a:r>
            <a:r>
              <a:rPr lang="zh-TW" altLang="en-US" sz="2000" dirty="0">
                <a:latin typeface="+mn-lt"/>
                <a:ea typeface="+mn-ea"/>
                <a:cs typeface="+mn-ea"/>
                <a:sym typeface="+mn-lt"/>
              </a:rPr>
              <a:t>起毛</a:t>
            </a:r>
            <a:r>
              <a:rPr lang="en-US" altLang="zh-TW" sz="2000" dirty="0">
                <a:latin typeface="+mn-lt"/>
                <a:ea typeface="+mn-ea"/>
                <a:cs typeface="+mn-ea"/>
                <a:sym typeface="+mn-lt"/>
              </a:rPr>
              <a:t>,</a:t>
            </a:r>
            <a:r>
              <a:rPr lang="zh-TW" altLang="en-US" sz="2000" dirty="0">
                <a:latin typeface="+mn-lt"/>
                <a:ea typeface="+mn-ea"/>
                <a:cs typeface="+mn-ea"/>
                <a:sym typeface="+mn-lt"/>
              </a:rPr>
              <a:t>功能下降等</a:t>
            </a:r>
            <a:r>
              <a:rPr lang="en-US" altLang="zh-TW" sz="2000" dirty="0">
                <a:latin typeface="+mn-lt"/>
                <a:ea typeface="+mn-ea"/>
                <a:cs typeface="+mn-ea"/>
                <a:sym typeface="+mn-lt"/>
              </a:rPr>
              <a:t>.</a:t>
            </a:r>
            <a:r>
              <a:rPr lang="zh-TW" altLang="en-US" sz="2000" dirty="0">
                <a:latin typeface="+mn-lt"/>
                <a:ea typeface="+mn-ea"/>
                <a:cs typeface="+mn-ea"/>
                <a:sym typeface="+mn-lt"/>
              </a:rPr>
              <a:t>这类工具包括</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剪钳</a:t>
            </a:r>
            <a:r>
              <a:rPr lang="en-US" altLang="zh-TW" sz="2000" dirty="0">
                <a:latin typeface="+mn-lt"/>
                <a:ea typeface="+mn-ea"/>
                <a:cs typeface="+mn-ea"/>
                <a:sym typeface="+mn-lt"/>
              </a:rPr>
              <a:t>,</a:t>
            </a:r>
            <a:r>
              <a:rPr lang="zh-TW" altLang="en-US" sz="2000" dirty="0">
                <a:latin typeface="+mn-lt"/>
                <a:ea typeface="+mn-ea"/>
                <a:cs typeface="+mn-ea"/>
                <a:sym typeface="+mn-lt"/>
              </a:rPr>
              <a:t>剪刀</a:t>
            </a:r>
            <a:r>
              <a:rPr lang="en-US" altLang="zh-TW" sz="2000" dirty="0">
                <a:latin typeface="+mn-lt"/>
                <a:ea typeface="+mn-ea"/>
                <a:cs typeface="+mn-ea"/>
                <a:sym typeface="+mn-lt"/>
              </a:rPr>
              <a:t>:</a:t>
            </a:r>
            <a:r>
              <a:rPr lang="zh-TW" altLang="en-US" sz="2000" dirty="0">
                <a:latin typeface="+mn-lt"/>
                <a:ea typeface="+mn-ea"/>
                <a:cs typeface="+mn-ea"/>
                <a:sym typeface="+mn-lt"/>
              </a:rPr>
              <a:t>因长期使用使得刀口变钝</a:t>
            </a:r>
            <a:r>
              <a:rPr lang="en-US" altLang="zh-TW" sz="2000" dirty="0">
                <a:latin typeface="+mn-lt"/>
                <a:ea typeface="+mn-ea"/>
                <a:cs typeface="+mn-ea"/>
                <a:sym typeface="+mn-lt"/>
              </a:rPr>
              <a:t>,</a:t>
            </a:r>
            <a:r>
              <a:rPr lang="zh-TW" altLang="en-US" sz="2000" dirty="0">
                <a:latin typeface="+mn-lt"/>
                <a:ea typeface="+mn-ea"/>
                <a:cs typeface="+mn-ea"/>
                <a:sym typeface="+mn-lt"/>
              </a:rPr>
              <a:t>已不能有效地剪下东西</a:t>
            </a:r>
            <a:r>
              <a:rPr lang="en-US" altLang="zh-TW" sz="2000" dirty="0">
                <a:latin typeface="+mn-lt"/>
                <a:ea typeface="+mn-ea"/>
                <a:cs typeface="+mn-ea"/>
                <a:sym typeface="+mn-lt"/>
              </a:rPr>
              <a:t>.</a:t>
            </a:r>
            <a:r>
              <a:rPr lang="zh-TW" altLang="en-US" sz="2000" dirty="0">
                <a:latin typeface="+mn-lt"/>
                <a:ea typeface="+mn-ea"/>
                <a:cs typeface="+mn-ea"/>
                <a:sym typeface="+mn-lt"/>
              </a:rPr>
              <a:t>生产中往往造成剪出的产品剪口有毛边</a:t>
            </a:r>
            <a:r>
              <a:rPr lang="en-US" altLang="zh-TW" sz="2000" dirty="0">
                <a:latin typeface="+mn-lt"/>
                <a:ea typeface="+mn-ea"/>
                <a:cs typeface="+mn-ea"/>
                <a:sym typeface="+mn-lt"/>
              </a:rPr>
              <a:t>,</a:t>
            </a:r>
            <a:r>
              <a:rPr lang="zh-TW" altLang="en-US" sz="2000" dirty="0">
                <a:latin typeface="+mn-lt"/>
                <a:ea typeface="+mn-ea"/>
                <a:cs typeface="+mn-ea"/>
                <a:sym typeface="+mn-lt"/>
              </a:rPr>
              <a:t>不齐</a:t>
            </a:r>
            <a:r>
              <a:rPr lang="en-US" altLang="zh-TW" sz="2000" dirty="0">
                <a:latin typeface="+mn-lt"/>
                <a:ea typeface="+mn-ea"/>
                <a:cs typeface="+mn-ea"/>
                <a:sym typeface="+mn-lt"/>
              </a:rPr>
              <a:t>,</a:t>
            </a:r>
            <a:r>
              <a:rPr lang="zh-TW" altLang="en-US" sz="2000" dirty="0">
                <a:latin typeface="+mn-lt"/>
                <a:ea typeface="+mn-ea"/>
                <a:cs typeface="+mn-ea"/>
                <a:sym typeface="+mn-lt"/>
              </a:rPr>
              <a:t>或导致操作中出现扭</a:t>
            </a:r>
            <a:r>
              <a:rPr lang="en-US" altLang="zh-TW" sz="2000" dirty="0">
                <a:latin typeface="+mn-lt"/>
                <a:ea typeface="+mn-ea"/>
                <a:cs typeface="+mn-ea"/>
                <a:sym typeface="+mn-lt"/>
              </a:rPr>
              <a:t>,</a:t>
            </a:r>
            <a:r>
              <a:rPr lang="zh-TW" altLang="en-US" sz="2000" dirty="0">
                <a:latin typeface="+mn-lt"/>
                <a:ea typeface="+mn-ea"/>
                <a:cs typeface="+mn-ea"/>
                <a:sym typeface="+mn-lt"/>
              </a:rPr>
              <a:t>拉等不良动作而损坏被剪的部品</a:t>
            </a:r>
            <a:r>
              <a:rPr lang="en-US" altLang="zh-TW" sz="2000" dirty="0">
                <a:latin typeface="+mn-lt"/>
                <a:ea typeface="+mn-ea"/>
                <a:cs typeface="+mn-ea"/>
                <a:sym typeface="+mn-lt"/>
              </a:rPr>
              <a:t>.</a:t>
            </a:r>
            <a:r>
              <a:rPr lang="zh-TW" altLang="en-US" sz="2000" dirty="0">
                <a:latin typeface="+mn-lt"/>
                <a:ea typeface="+mn-ea"/>
                <a:cs typeface="+mn-ea"/>
                <a:sym typeface="+mn-lt"/>
              </a:rPr>
              <a:t>管理方法是打磨</a:t>
            </a:r>
            <a:r>
              <a:rPr lang="en-US" altLang="zh-TW" sz="2000" dirty="0">
                <a:latin typeface="+mn-lt"/>
                <a:ea typeface="+mn-ea"/>
                <a:cs typeface="+mn-ea"/>
                <a:sym typeface="+mn-lt"/>
              </a:rPr>
              <a:t>,</a:t>
            </a:r>
            <a:r>
              <a:rPr lang="zh-TW" altLang="en-US" sz="2000" dirty="0">
                <a:latin typeface="+mn-lt"/>
                <a:ea typeface="+mn-ea"/>
                <a:cs typeface="+mn-ea"/>
                <a:sym typeface="+mn-lt"/>
              </a:rPr>
              <a:t>更换</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螺丝起子类</a:t>
            </a:r>
            <a:r>
              <a:rPr lang="en-US" altLang="zh-TW" sz="2000" dirty="0">
                <a:latin typeface="+mn-lt"/>
                <a:ea typeface="+mn-ea"/>
                <a:cs typeface="+mn-ea"/>
                <a:sym typeface="+mn-lt"/>
              </a:rPr>
              <a:t>:</a:t>
            </a:r>
            <a:r>
              <a:rPr lang="zh-TW" altLang="en-US" sz="2000" dirty="0">
                <a:latin typeface="+mn-lt"/>
                <a:ea typeface="+mn-ea"/>
                <a:cs typeface="+mn-ea"/>
                <a:sym typeface="+mn-lt"/>
              </a:rPr>
              <a:t>因长期使用得螺丝起子的批头变秃</a:t>
            </a:r>
            <a:r>
              <a:rPr lang="en-US" altLang="zh-TW" sz="2000" dirty="0">
                <a:latin typeface="+mn-lt"/>
                <a:ea typeface="+mn-ea"/>
                <a:cs typeface="+mn-ea"/>
                <a:sym typeface="+mn-lt"/>
              </a:rPr>
              <a:t>,</a:t>
            </a:r>
            <a:r>
              <a:rPr lang="zh-TW" altLang="en-US" sz="2000" dirty="0">
                <a:latin typeface="+mn-lt"/>
                <a:ea typeface="+mn-ea"/>
                <a:cs typeface="+mn-ea"/>
                <a:sym typeface="+mn-lt"/>
              </a:rPr>
              <a:t>不能有效地与螺丝相扣合</a:t>
            </a:r>
            <a:r>
              <a:rPr lang="en-US" altLang="zh-TW" sz="2000" dirty="0">
                <a:latin typeface="+mn-lt"/>
                <a:ea typeface="+mn-ea"/>
                <a:cs typeface="+mn-ea"/>
                <a:sym typeface="+mn-lt"/>
              </a:rPr>
              <a:t>,</a:t>
            </a:r>
            <a:r>
              <a:rPr lang="zh-TW" altLang="en-US" sz="2000" dirty="0">
                <a:latin typeface="+mn-lt"/>
                <a:ea typeface="+mn-ea"/>
                <a:cs typeface="+mn-ea"/>
                <a:sym typeface="+mn-lt"/>
              </a:rPr>
              <a:t>形成操作时有滑脱现象</a:t>
            </a:r>
            <a:r>
              <a:rPr lang="en-US" altLang="zh-TW" sz="2000" dirty="0">
                <a:latin typeface="+mn-lt"/>
                <a:ea typeface="+mn-ea"/>
                <a:cs typeface="+mn-ea"/>
                <a:sym typeface="+mn-lt"/>
              </a:rPr>
              <a:t>.</a:t>
            </a:r>
            <a:r>
              <a:rPr lang="zh-TW" altLang="en-US" sz="2000" dirty="0">
                <a:latin typeface="+mn-lt"/>
                <a:ea typeface="+mn-ea"/>
                <a:cs typeface="+mn-ea"/>
                <a:sym typeface="+mn-lt"/>
              </a:rPr>
              <a:t>它的管理方法与损耗类工具一样处理</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刷子</a:t>
            </a:r>
            <a:r>
              <a:rPr lang="en-US" altLang="zh-TW" sz="2000" dirty="0">
                <a:latin typeface="+mn-lt"/>
                <a:ea typeface="+mn-ea"/>
                <a:cs typeface="+mn-ea"/>
                <a:sym typeface="+mn-lt"/>
              </a:rPr>
              <a:t>:</a:t>
            </a:r>
            <a:r>
              <a:rPr lang="zh-TW" altLang="en-US" sz="2000" dirty="0">
                <a:latin typeface="+mn-lt"/>
                <a:ea typeface="+mn-ea"/>
                <a:cs typeface="+mn-ea"/>
                <a:sym typeface="+mn-lt"/>
              </a:rPr>
              <a:t>使用一段时期后刷毛变硬</a:t>
            </a:r>
            <a:r>
              <a:rPr lang="en-US" altLang="zh-TW" sz="2000" dirty="0">
                <a:latin typeface="+mn-lt"/>
                <a:ea typeface="+mn-ea"/>
                <a:cs typeface="+mn-ea"/>
                <a:sym typeface="+mn-lt"/>
              </a:rPr>
              <a:t>,</a:t>
            </a:r>
            <a:r>
              <a:rPr lang="zh-TW" altLang="en-US" sz="2000" dirty="0">
                <a:latin typeface="+mn-lt"/>
                <a:ea typeface="+mn-ea"/>
                <a:cs typeface="+mn-ea"/>
                <a:sym typeface="+mn-lt"/>
              </a:rPr>
              <a:t>脱落</a:t>
            </a:r>
            <a:r>
              <a:rPr lang="en-US" altLang="zh-TW" sz="2000" dirty="0">
                <a:latin typeface="+mn-lt"/>
                <a:ea typeface="+mn-ea"/>
                <a:cs typeface="+mn-ea"/>
                <a:sym typeface="+mn-lt"/>
              </a:rPr>
              <a:t>,</a:t>
            </a:r>
            <a:r>
              <a:rPr lang="zh-TW" altLang="en-US" sz="2000" dirty="0">
                <a:latin typeface="+mn-lt"/>
                <a:ea typeface="+mn-ea"/>
                <a:cs typeface="+mn-ea"/>
                <a:sym typeface="+mn-lt"/>
              </a:rPr>
              <a:t>变短等</a:t>
            </a:r>
            <a:r>
              <a:rPr lang="en-US" altLang="zh-TW" sz="2000" dirty="0">
                <a:latin typeface="+mn-lt"/>
                <a:ea typeface="+mn-ea"/>
                <a:cs typeface="+mn-ea"/>
                <a:sym typeface="+mn-lt"/>
              </a:rPr>
              <a:t>,</a:t>
            </a:r>
            <a:r>
              <a:rPr lang="zh-TW" altLang="en-US" sz="2000" dirty="0">
                <a:latin typeface="+mn-lt"/>
                <a:ea typeface="+mn-ea"/>
                <a:cs typeface="+mn-ea"/>
                <a:sym typeface="+mn-lt"/>
              </a:rPr>
              <a:t>导致刷洗能力降低</a:t>
            </a:r>
            <a:r>
              <a:rPr lang="en-US" altLang="zh-TW" sz="2000" dirty="0">
                <a:latin typeface="+mn-lt"/>
                <a:ea typeface="+mn-ea"/>
                <a:cs typeface="+mn-ea"/>
                <a:sym typeface="+mn-lt"/>
              </a:rPr>
              <a:t>.</a:t>
            </a:r>
            <a:r>
              <a:rPr lang="zh-TW" altLang="en-US" sz="2000" dirty="0">
                <a:latin typeface="+mn-lt"/>
                <a:ea typeface="+mn-ea"/>
                <a:cs typeface="+mn-ea"/>
                <a:sym typeface="+mn-lt"/>
              </a:rPr>
              <a:t>管理方法是规定使用期限</a:t>
            </a:r>
            <a:r>
              <a:rPr lang="en-US" altLang="zh-TW" sz="2000" dirty="0">
                <a:latin typeface="+mn-lt"/>
                <a:ea typeface="+mn-ea"/>
                <a:cs typeface="+mn-ea"/>
                <a:sym typeface="+mn-lt"/>
              </a:rPr>
              <a:t>,</a:t>
            </a:r>
            <a:r>
              <a:rPr lang="zh-TW" altLang="en-US" sz="2000" dirty="0">
                <a:latin typeface="+mn-lt"/>
                <a:ea typeface="+mn-ea"/>
                <a:cs typeface="+mn-ea"/>
                <a:sym typeface="+mn-lt"/>
              </a:rPr>
              <a:t>到期以旧换新</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镊子</a:t>
            </a:r>
            <a:r>
              <a:rPr lang="en-US" altLang="zh-TW" sz="2000" dirty="0">
                <a:latin typeface="+mn-lt"/>
                <a:ea typeface="+mn-ea"/>
                <a:cs typeface="+mn-ea"/>
                <a:sym typeface="+mn-lt"/>
              </a:rPr>
              <a:t>:</a:t>
            </a:r>
            <a:r>
              <a:rPr lang="zh-TW" altLang="en-US" sz="2000" dirty="0">
                <a:latin typeface="+mn-lt"/>
                <a:ea typeface="+mn-ea"/>
                <a:cs typeface="+mn-ea"/>
                <a:sym typeface="+mn-lt"/>
              </a:rPr>
              <a:t>使用一段时期后出现弹力下降</a:t>
            </a:r>
            <a:r>
              <a:rPr lang="en-US" altLang="zh-TW" sz="2000" dirty="0">
                <a:latin typeface="+mn-lt"/>
                <a:ea typeface="+mn-ea"/>
                <a:cs typeface="+mn-ea"/>
                <a:sym typeface="+mn-lt"/>
              </a:rPr>
              <a:t>,</a:t>
            </a:r>
            <a:r>
              <a:rPr lang="zh-TW" altLang="en-US" sz="2000" dirty="0">
                <a:latin typeface="+mn-lt"/>
                <a:ea typeface="+mn-ea"/>
                <a:cs typeface="+mn-ea"/>
                <a:sym typeface="+mn-lt"/>
              </a:rPr>
              <a:t>尖钝</a:t>
            </a:r>
            <a:r>
              <a:rPr lang="en-US" altLang="zh-TW" sz="2000" dirty="0">
                <a:latin typeface="+mn-lt"/>
                <a:ea typeface="+mn-ea"/>
                <a:cs typeface="+mn-ea"/>
                <a:sym typeface="+mn-lt"/>
              </a:rPr>
              <a:t>,</a:t>
            </a:r>
            <a:r>
              <a:rPr lang="zh-TW" altLang="en-US" sz="2000" dirty="0">
                <a:latin typeface="+mn-lt"/>
                <a:ea typeface="+mn-ea"/>
                <a:cs typeface="+mn-ea"/>
                <a:sym typeface="+mn-lt"/>
              </a:rPr>
              <a:t>变形</a:t>
            </a:r>
            <a:r>
              <a:rPr lang="en-US" altLang="zh-TW" sz="2000" dirty="0">
                <a:latin typeface="+mn-lt"/>
                <a:ea typeface="+mn-ea"/>
                <a:cs typeface="+mn-ea"/>
                <a:sym typeface="+mn-lt"/>
              </a:rPr>
              <a:t>,</a:t>
            </a:r>
            <a:r>
              <a:rPr lang="zh-TW" altLang="en-US" sz="2000" dirty="0">
                <a:latin typeface="+mn-lt"/>
                <a:ea typeface="+mn-ea"/>
                <a:cs typeface="+mn-ea"/>
                <a:sym typeface="+mn-lt"/>
              </a:rPr>
              <a:t>脏污</a:t>
            </a:r>
            <a:r>
              <a:rPr lang="en-US" altLang="zh-TW" sz="2000" dirty="0">
                <a:latin typeface="+mn-lt"/>
                <a:ea typeface="+mn-ea"/>
                <a:cs typeface="+mn-ea"/>
                <a:sym typeface="+mn-lt"/>
              </a:rPr>
              <a:t>,</a:t>
            </a:r>
            <a:r>
              <a:rPr lang="zh-TW" altLang="en-US" sz="2000" dirty="0">
                <a:latin typeface="+mn-lt"/>
                <a:ea typeface="+mn-ea"/>
                <a:cs typeface="+mn-ea"/>
                <a:sym typeface="+mn-lt"/>
              </a:rPr>
              <a:t>氧化等不良现象</a:t>
            </a:r>
            <a:r>
              <a:rPr lang="en-US" altLang="zh-TW" sz="2000" dirty="0">
                <a:latin typeface="+mn-lt"/>
                <a:ea typeface="+mn-ea"/>
                <a:cs typeface="+mn-ea"/>
                <a:sym typeface="+mn-lt"/>
              </a:rPr>
              <a:t>.</a:t>
            </a:r>
            <a:r>
              <a:rPr lang="zh-TW" altLang="en-US" sz="2000" dirty="0">
                <a:latin typeface="+mn-lt"/>
                <a:ea typeface="+mn-ea"/>
                <a:cs typeface="+mn-ea"/>
                <a:sym typeface="+mn-lt"/>
              </a:rPr>
              <a:t>管理方法是修理或规定使用期限</a:t>
            </a:r>
            <a:r>
              <a:rPr lang="en-US" altLang="zh-TW" sz="2000" dirty="0">
                <a:latin typeface="+mn-lt"/>
                <a:ea typeface="+mn-ea"/>
                <a:cs typeface="+mn-ea"/>
                <a:sym typeface="+mn-lt"/>
              </a:rPr>
              <a:t>,</a:t>
            </a:r>
            <a:r>
              <a:rPr lang="zh-TW" altLang="en-US" sz="2000" dirty="0">
                <a:latin typeface="+mn-lt"/>
                <a:ea typeface="+mn-ea"/>
                <a:cs typeface="+mn-ea"/>
                <a:sym typeface="+mn-lt"/>
              </a:rPr>
              <a:t>到期以旧换新</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放大镜</a:t>
            </a:r>
            <a:r>
              <a:rPr lang="en-US" altLang="zh-TW" sz="2000" dirty="0">
                <a:latin typeface="+mn-lt"/>
                <a:ea typeface="+mn-ea"/>
                <a:cs typeface="+mn-ea"/>
                <a:sym typeface="+mn-lt"/>
              </a:rPr>
              <a:t>:</a:t>
            </a:r>
            <a:r>
              <a:rPr lang="zh-TW" altLang="en-US" sz="2000" dirty="0">
                <a:latin typeface="+mn-lt"/>
                <a:ea typeface="+mn-ea"/>
                <a:cs typeface="+mn-ea"/>
                <a:sym typeface="+mn-lt"/>
              </a:rPr>
              <a:t>随着使用时间的延长出现镜面花</a:t>
            </a:r>
            <a:r>
              <a:rPr lang="en-US" altLang="zh-TW" sz="2000" dirty="0">
                <a:latin typeface="+mn-lt"/>
                <a:ea typeface="+mn-ea"/>
                <a:cs typeface="+mn-ea"/>
                <a:sym typeface="+mn-lt"/>
              </a:rPr>
              <a:t>,</a:t>
            </a:r>
            <a:r>
              <a:rPr lang="zh-TW" altLang="en-US" sz="2000" dirty="0">
                <a:latin typeface="+mn-lt"/>
                <a:ea typeface="+mn-ea"/>
                <a:cs typeface="+mn-ea"/>
                <a:sym typeface="+mn-lt"/>
              </a:rPr>
              <a:t>脏等不良现象</a:t>
            </a:r>
            <a:r>
              <a:rPr lang="en-US" altLang="zh-TW" sz="2000" dirty="0">
                <a:latin typeface="+mn-lt"/>
                <a:ea typeface="+mn-ea"/>
                <a:cs typeface="+mn-ea"/>
                <a:sym typeface="+mn-lt"/>
              </a:rPr>
              <a:t>,</a:t>
            </a:r>
            <a:r>
              <a:rPr lang="zh-TW" altLang="en-US" sz="2000" dirty="0">
                <a:latin typeface="+mn-lt"/>
                <a:ea typeface="+mn-ea"/>
                <a:cs typeface="+mn-ea"/>
                <a:sym typeface="+mn-lt"/>
              </a:rPr>
              <a:t>影响查看效果</a:t>
            </a:r>
            <a:r>
              <a:rPr lang="en-US" altLang="zh-TW" sz="2000" dirty="0">
                <a:latin typeface="+mn-lt"/>
                <a:ea typeface="+mn-ea"/>
                <a:cs typeface="+mn-ea"/>
                <a:sym typeface="+mn-lt"/>
              </a:rPr>
              <a:t>.</a:t>
            </a:r>
            <a:r>
              <a:rPr lang="zh-TW" altLang="en-US" sz="2000" dirty="0">
                <a:latin typeface="+mn-lt"/>
                <a:ea typeface="+mn-ea"/>
                <a:cs typeface="+mn-ea"/>
                <a:sym typeface="+mn-lt"/>
              </a:rPr>
              <a:t>管理方法是规定使用期限</a:t>
            </a:r>
            <a:r>
              <a:rPr lang="en-US" altLang="zh-TW" sz="2000" dirty="0">
                <a:latin typeface="+mn-lt"/>
                <a:ea typeface="+mn-ea"/>
                <a:cs typeface="+mn-ea"/>
                <a:sym typeface="+mn-lt"/>
              </a:rPr>
              <a:t>,</a:t>
            </a:r>
            <a:r>
              <a:rPr lang="zh-TW" altLang="en-US" sz="2000" dirty="0">
                <a:latin typeface="+mn-lt"/>
                <a:ea typeface="+mn-ea"/>
                <a:cs typeface="+mn-ea"/>
                <a:sym typeface="+mn-lt"/>
              </a:rPr>
              <a:t>到期以旧换新</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6F33FE96-27A5-4046-A0E5-FEEC9BB61918}"/>
              </a:ext>
            </a:extLst>
          </p:cNvPr>
          <p:cNvSpPr txBox="1"/>
          <p:nvPr/>
        </p:nvSpPr>
        <p:spPr>
          <a:xfrm>
            <a:off x="3137099" y="72232"/>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治具</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,JIG</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的管理方法与要素</a:t>
            </a:r>
          </a:p>
        </p:txBody>
      </p:sp>
      <p:sp>
        <p:nvSpPr>
          <p:cNvPr id="4" name="Text Box 2">
            <a:extLst>
              <a:ext uri="{FF2B5EF4-FFF2-40B4-BE49-F238E27FC236}">
                <a16:creationId xmlns:a16="http://schemas.microsoft.com/office/drawing/2014/main" id="{B87E0F18-5C7A-4BE8-8973-C023353F3B22}"/>
              </a:ext>
            </a:extLst>
          </p:cNvPr>
          <p:cNvSpPr txBox="1">
            <a:spLocks noChangeArrowheads="1"/>
          </p:cNvSpPr>
          <p:nvPr/>
        </p:nvSpPr>
        <p:spPr bwMode="auto">
          <a:xfrm>
            <a:off x="835800" y="5472832"/>
            <a:ext cx="13681075" cy="3425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风枪</a:t>
            </a:r>
            <a:r>
              <a:rPr lang="en-US" altLang="zh-TW" sz="2000" dirty="0">
                <a:latin typeface="+mn-lt"/>
                <a:ea typeface="+mn-ea"/>
                <a:cs typeface="+mn-ea"/>
                <a:sym typeface="+mn-lt"/>
              </a:rPr>
              <a:t>,</a:t>
            </a:r>
            <a:r>
              <a:rPr lang="zh-TW" altLang="en-US" sz="2000" dirty="0">
                <a:latin typeface="+mn-lt"/>
                <a:ea typeface="+mn-ea"/>
                <a:cs typeface="+mn-ea"/>
                <a:sym typeface="+mn-lt"/>
              </a:rPr>
              <a:t>吸锡枪</a:t>
            </a:r>
            <a:r>
              <a:rPr lang="en-US" altLang="zh-TW" sz="2000" dirty="0">
                <a:latin typeface="+mn-lt"/>
                <a:ea typeface="+mn-ea"/>
                <a:cs typeface="+mn-ea"/>
                <a:sym typeface="+mn-lt"/>
              </a:rPr>
              <a:t>:</a:t>
            </a:r>
            <a:r>
              <a:rPr lang="zh-TW" altLang="en-US" sz="2000" dirty="0">
                <a:latin typeface="+mn-lt"/>
                <a:ea typeface="+mn-ea"/>
                <a:cs typeface="+mn-ea"/>
                <a:sym typeface="+mn-lt"/>
              </a:rPr>
              <a:t>使用一段时期后出现漏风</a:t>
            </a:r>
            <a:r>
              <a:rPr lang="en-US" altLang="zh-TW" sz="2000" dirty="0">
                <a:latin typeface="+mn-lt"/>
                <a:ea typeface="+mn-ea"/>
                <a:cs typeface="+mn-ea"/>
                <a:sym typeface="+mn-lt"/>
              </a:rPr>
              <a:t>,</a:t>
            </a:r>
            <a:r>
              <a:rPr lang="zh-TW" altLang="en-US" sz="2000" dirty="0">
                <a:latin typeface="+mn-lt"/>
                <a:ea typeface="+mn-ea"/>
                <a:cs typeface="+mn-ea"/>
                <a:sym typeface="+mn-lt"/>
              </a:rPr>
              <a:t>变形</a:t>
            </a:r>
            <a:r>
              <a:rPr lang="en-US" altLang="zh-TW" sz="2000" dirty="0">
                <a:latin typeface="+mn-lt"/>
                <a:ea typeface="+mn-ea"/>
                <a:cs typeface="+mn-ea"/>
                <a:sym typeface="+mn-lt"/>
              </a:rPr>
              <a:t>,</a:t>
            </a:r>
            <a:r>
              <a:rPr lang="zh-TW" altLang="en-US" sz="2000" dirty="0">
                <a:latin typeface="+mn-lt"/>
                <a:ea typeface="+mn-ea"/>
                <a:cs typeface="+mn-ea"/>
                <a:sym typeface="+mn-lt"/>
              </a:rPr>
              <a:t>脏污</a:t>
            </a:r>
            <a:r>
              <a:rPr lang="en-US" altLang="zh-TW" sz="2000" dirty="0">
                <a:latin typeface="+mn-lt"/>
                <a:ea typeface="+mn-ea"/>
                <a:cs typeface="+mn-ea"/>
                <a:sym typeface="+mn-lt"/>
              </a:rPr>
              <a:t>,</a:t>
            </a:r>
            <a:r>
              <a:rPr lang="zh-TW" altLang="en-US" sz="2000" dirty="0">
                <a:latin typeface="+mn-lt"/>
                <a:ea typeface="+mn-ea"/>
                <a:cs typeface="+mn-ea"/>
                <a:sym typeface="+mn-lt"/>
              </a:rPr>
              <a:t>氧化等不良现象</a:t>
            </a:r>
            <a:r>
              <a:rPr lang="en-US" altLang="zh-TW" sz="2000" dirty="0">
                <a:latin typeface="+mn-lt"/>
                <a:ea typeface="+mn-ea"/>
                <a:cs typeface="+mn-ea"/>
                <a:sym typeface="+mn-lt"/>
              </a:rPr>
              <a:t>.</a:t>
            </a:r>
            <a:r>
              <a:rPr lang="zh-TW" altLang="en-US" sz="2000" dirty="0">
                <a:latin typeface="+mn-lt"/>
                <a:ea typeface="+mn-ea"/>
                <a:cs typeface="+mn-ea"/>
                <a:sym typeface="+mn-lt"/>
              </a:rPr>
              <a:t>管理方法是修理或规定使用期限</a:t>
            </a:r>
            <a:r>
              <a:rPr lang="en-US" altLang="zh-TW" sz="2000" dirty="0">
                <a:latin typeface="+mn-lt"/>
                <a:ea typeface="+mn-ea"/>
                <a:cs typeface="+mn-ea"/>
                <a:sym typeface="+mn-lt"/>
              </a:rPr>
              <a:t>,</a:t>
            </a:r>
            <a:r>
              <a:rPr lang="zh-TW" altLang="en-US" sz="2000" dirty="0">
                <a:latin typeface="+mn-lt"/>
                <a:ea typeface="+mn-ea"/>
                <a:cs typeface="+mn-ea"/>
                <a:sym typeface="+mn-lt"/>
              </a:rPr>
              <a:t>到期以旧换新</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胶水瓶</a:t>
            </a:r>
            <a:r>
              <a:rPr lang="en-US" altLang="zh-TW" sz="2000" dirty="0">
                <a:latin typeface="+mn-lt"/>
                <a:ea typeface="+mn-ea"/>
                <a:cs typeface="+mn-ea"/>
                <a:sym typeface="+mn-lt"/>
              </a:rPr>
              <a:t>:</a:t>
            </a:r>
            <a:r>
              <a:rPr lang="zh-TW" altLang="en-US" sz="2000" dirty="0">
                <a:latin typeface="+mn-lt"/>
                <a:ea typeface="+mn-ea"/>
                <a:cs typeface="+mn-ea"/>
                <a:sym typeface="+mn-lt"/>
              </a:rPr>
              <a:t>随着使用时间的延长出现胶瓶变硬</a:t>
            </a:r>
            <a:r>
              <a:rPr lang="en-US" altLang="zh-TW" sz="2000" dirty="0">
                <a:latin typeface="+mn-lt"/>
                <a:ea typeface="+mn-ea"/>
                <a:cs typeface="+mn-ea"/>
                <a:sym typeface="+mn-lt"/>
              </a:rPr>
              <a:t>,</a:t>
            </a:r>
            <a:r>
              <a:rPr lang="zh-TW" altLang="en-US" sz="2000" dirty="0">
                <a:latin typeface="+mn-lt"/>
                <a:ea typeface="+mn-ea"/>
                <a:cs typeface="+mn-ea"/>
                <a:sym typeface="+mn-lt"/>
              </a:rPr>
              <a:t>残留胶水积多</a:t>
            </a:r>
            <a:r>
              <a:rPr lang="en-US" altLang="zh-TW" sz="2000" dirty="0">
                <a:latin typeface="+mn-lt"/>
                <a:ea typeface="+mn-ea"/>
                <a:cs typeface="+mn-ea"/>
                <a:sym typeface="+mn-lt"/>
              </a:rPr>
              <a:t>,</a:t>
            </a:r>
            <a:r>
              <a:rPr lang="zh-TW" altLang="en-US" sz="2000" dirty="0">
                <a:latin typeface="+mn-lt"/>
                <a:ea typeface="+mn-ea"/>
                <a:cs typeface="+mn-ea"/>
                <a:sym typeface="+mn-lt"/>
              </a:rPr>
              <a:t>出胶不利等不良现象</a:t>
            </a:r>
            <a:r>
              <a:rPr lang="en-US" altLang="zh-TW" sz="2000" dirty="0">
                <a:latin typeface="+mn-lt"/>
                <a:ea typeface="+mn-ea"/>
                <a:cs typeface="+mn-ea"/>
                <a:sym typeface="+mn-lt"/>
              </a:rPr>
              <a:t>.</a:t>
            </a:r>
            <a:r>
              <a:rPr lang="zh-TW" altLang="en-US" sz="2000" dirty="0">
                <a:latin typeface="+mn-lt"/>
                <a:ea typeface="+mn-ea"/>
                <a:cs typeface="+mn-ea"/>
                <a:sym typeface="+mn-lt"/>
              </a:rPr>
              <a:t>管理方法是规定使用期限</a:t>
            </a:r>
            <a:r>
              <a:rPr lang="en-US" altLang="zh-TW" sz="2000" dirty="0">
                <a:latin typeface="+mn-lt"/>
                <a:ea typeface="+mn-ea"/>
                <a:cs typeface="+mn-ea"/>
                <a:sym typeface="+mn-lt"/>
              </a:rPr>
              <a:t>,</a:t>
            </a:r>
            <a:r>
              <a:rPr lang="zh-TW" altLang="en-US" sz="2000" dirty="0">
                <a:latin typeface="+mn-lt"/>
                <a:ea typeface="+mn-ea"/>
                <a:cs typeface="+mn-ea"/>
                <a:sym typeface="+mn-lt"/>
              </a:rPr>
              <a:t>到期以旧换新</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刮刀</a:t>
            </a:r>
            <a:r>
              <a:rPr lang="en-US" altLang="zh-TW" sz="2000" dirty="0">
                <a:latin typeface="+mn-lt"/>
                <a:ea typeface="+mn-ea"/>
                <a:cs typeface="+mn-ea"/>
                <a:sym typeface="+mn-lt"/>
              </a:rPr>
              <a:t>,</a:t>
            </a:r>
            <a:r>
              <a:rPr lang="zh-TW" altLang="en-US" sz="2000" dirty="0">
                <a:latin typeface="+mn-lt"/>
                <a:ea typeface="+mn-ea"/>
                <a:cs typeface="+mn-ea"/>
                <a:sym typeface="+mn-lt"/>
              </a:rPr>
              <a:t>戒刀</a:t>
            </a:r>
            <a:r>
              <a:rPr lang="en-US" altLang="zh-TW" sz="2000" dirty="0">
                <a:latin typeface="+mn-lt"/>
                <a:ea typeface="+mn-ea"/>
                <a:cs typeface="+mn-ea"/>
                <a:sym typeface="+mn-lt"/>
              </a:rPr>
              <a:t>:</a:t>
            </a:r>
            <a:r>
              <a:rPr lang="zh-TW" altLang="en-US" sz="2000" dirty="0">
                <a:latin typeface="+mn-lt"/>
                <a:ea typeface="+mn-ea"/>
                <a:cs typeface="+mn-ea"/>
                <a:sym typeface="+mn-lt"/>
              </a:rPr>
              <a:t>因长期使用使得刀口变钝</a:t>
            </a:r>
            <a:r>
              <a:rPr lang="en-US" altLang="zh-TW" sz="2000" dirty="0">
                <a:latin typeface="+mn-lt"/>
                <a:ea typeface="+mn-ea"/>
                <a:cs typeface="+mn-ea"/>
                <a:sym typeface="+mn-lt"/>
              </a:rPr>
              <a:t>,</a:t>
            </a:r>
            <a:r>
              <a:rPr lang="zh-TW" altLang="en-US" sz="2000" dirty="0">
                <a:latin typeface="+mn-lt"/>
                <a:ea typeface="+mn-ea"/>
                <a:cs typeface="+mn-ea"/>
                <a:sym typeface="+mn-lt"/>
              </a:rPr>
              <a:t>已不能有效地裁削东西</a:t>
            </a:r>
            <a:r>
              <a:rPr lang="en-US" altLang="zh-TW" sz="2000" dirty="0">
                <a:latin typeface="+mn-lt"/>
                <a:ea typeface="+mn-ea"/>
                <a:cs typeface="+mn-ea"/>
                <a:sym typeface="+mn-lt"/>
              </a:rPr>
              <a:t>.</a:t>
            </a:r>
            <a:r>
              <a:rPr lang="zh-TW" altLang="en-US" sz="2000" dirty="0">
                <a:latin typeface="+mn-lt"/>
                <a:ea typeface="+mn-ea"/>
                <a:cs typeface="+mn-ea"/>
                <a:sym typeface="+mn-lt"/>
              </a:rPr>
              <a:t>生产中往往造成裁出的产品刀口有毛边</a:t>
            </a:r>
            <a:r>
              <a:rPr lang="en-US" altLang="zh-TW" sz="2000" dirty="0">
                <a:latin typeface="+mn-lt"/>
                <a:ea typeface="+mn-ea"/>
                <a:cs typeface="+mn-ea"/>
                <a:sym typeface="+mn-lt"/>
              </a:rPr>
              <a:t>,</a:t>
            </a:r>
            <a:r>
              <a:rPr lang="zh-TW" altLang="en-US" sz="2000" dirty="0">
                <a:latin typeface="+mn-lt"/>
                <a:ea typeface="+mn-ea"/>
                <a:cs typeface="+mn-ea"/>
                <a:sym typeface="+mn-lt"/>
              </a:rPr>
              <a:t>不齐</a:t>
            </a:r>
            <a:r>
              <a:rPr lang="en-US" altLang="zh-TW" sz="2000" dirty="0">
                <a:latin typeface="+mn-lt"/>
                <a:ea typeface="+mn-ea"/>
                <a:cs typeface="+mn-ea"/>
                <a:sym typeface="+mn-lt"/>
              </a:rPr>
              <a:t>,</a:t>
            </a:r>
            <a:r>
              <a:rPr lang="zh-TW" altLang="en-US" sz="2000" dirty="0">
                <a:latin typeface="+mn-lt"/>
                <a:ea typeface="+mn-ea"/>
                <a:cs typeface="+mn-ea"/>
                <a:sym typeface="+mn-lt"/>
              </a:rPr>
              <a:t>或导致操作中出现扭</a:t>
            </a:r>
            <a:r>
              <a:rPr lang="en-US" altLang="zh-TW" sz="2000" dirty="0">
                <a:latin typeface="+mn-lt"/>
                <a:ea typeface="+mn-ea"/>
                <a:cs typeface="+mn-ea"/>
                <a:sym typeface="+mn-lt"/>
              </a:rPr>
              <a:t>,</a:t>
            </a:r>
            <a:r>
              <a:rPr lang="zh-TW" altLang="en-US" sz="2000" dirty="0">
                <a:latin typeface="+mn-lt"/>
                <a:ea typeface="+mn-ea"/>
                <a:cs typeface="+mn-ea"/>
                <a:sym typeface="+mn-lt"/>
              </a:rPr>
              <a:t>拉等不良现象而损坏部品</a:t>
            </a:r>
            <a:r>
              <a:rPr lang="en-US" altLang="zh-TW" sz="2000" dirty="0">
                <a:latin typeface="+mn-lt"/>
                <a:ea typeface="+mn-ea"/>
                <a:cs typeface="+mn-ea"/>
                <a:sym typeface="+mn-lt"/>
              </a:rPr>
              <a:t>.</a:t>
            </a:r>
            <a:r>
              <a:rPr lang="zh-TW" altLang="en-US" sz="2000" dirty="0">
                <a:latin typeface="+mn-lt"/>
                <a:ea typeface="+mn-ea"/>
                <a:cs typeface="+mn-ea"/>
                <a:sym typeface="+mn-lt"/>
              </a:rPr>
              <a:t>管理方法是打磨</a:t>
            </a:r>
            <a:r>
              <a:rPr lang="en-US" altLang="zh-TW" sz="2000" dirty="0">
                <a:latin typeface="+mn-lt"/>
                <a:ea typeface="+mn-ea"/>
                <a:cs typeface="+mn-ea"/>
                <a:sym typeface="+mn-lt"/>
              </a:rPr>
              <a:t>,</a:t>
            </a:r>
            <a:r>
              <a:rPr lang="zh-TW" altLang="en-US" sz="2000" dirty="0">
                <a:latin typeface="+mn-lt"/>
                <a:ea typeface="+mn-ea"/>
                <a:cs typeface="+mn-ea"/>
                <a:sym typeface="+mn-lt"/>
              </a:rPr>
              <a:t>更换</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探照灯</a:t>
            </a:r>
            <a:r>
              <a:rPr lang="en-US" altLang="zh-TW" sz="2000" dirty="0">
                <a:latin typeface="+mn-lt"/>
                <a:ea typeface="+mn-ea"/>
                <a:cs typeface="+mn-ea"/>
                <a:sym typeface="+mn-lt"/>
              </a:rPr>
              <a:t>:</a:t>
            </a:r>
            <a:r>
              <a:rPr lang="zh-TW" altLang="en-US" sz="2000" dirty="0">
                <a:latin typeface="+mn-lt"/>
                <a:ea typeface="+mn-ea"/>
                <a:cs typeface="+mn-ea"/>
                <a:sym typeface="+mn-lt"/>
              </a:rPr>
              <a:t>烟体属于老化类工具</a:t>
            </a:r>
            <a:r>
              <a:rPr lang="en-US" altLang="zh-TW" sz="2000" dirty="0">
                <a:latin typeface="+mn-lt"/>
                <a:ea typeface="+mn-ea"/>
                <a:cs typeface="+mn-ea"/>
                <a:sym typeface="+mn-lt"/>
              </a:rPr>
              <a:t>,</a:t>
            </a:r>
            <a:r>
              <a:rPr lang="zh-TW" altLang="en-US" sz="2000" dirty="0">
                <a:latin typeface="+mn-lt"/>
                <a:ea typeface="+mn-ea"/>
                <a:cs typeface="+mn-ea"/>
                <a:sym typeface="+mn-lt"/>
              </a:rPr>
              <a:t>灯泡属于损耗类工具</a:t>
            </a:r>
            <a:r>
              <a:rPr lang="en-US" altLang="zh-TW" sz="2000" dirty="0">
                <a:latin typeface="+mn-lt"/>
                <a:ea typeface="+mn-ea"/>
                <a:cs typeface="+mn-ea"/>
                <a:sym typeface="+mn-lt"/>
              </a:rPr>
              <a:t>,</a:t>
            </a:r>
            <a:r>
              <a:rPr lang="zh-TW" altLang="en-US" sz="2000" dirty="0">
                <a:latin typeface="+mn-lt"/>
                <a:ea typeface="+mn-ea"/>
                <a:cs typeface="+mn-ea"/>
                <a:sym typeface="+mn-lt"/>
              </a:rPr>
              <a:t>不良时影响探视效果</a:t>
            </a:r>
            <a:r>
              <a:rPr lang="en-US" altLang="zh-TW" sz="2000" dirty="0">
                <a:latin typeface="+mn-lt"/>
                <a:ea typeface="+mn-ea"/>
                <a:cs typeface="+mn-ea"/>
                <a:sym typeface="+mn-lt"/>
              </a:rPr>
              <a:t>,</a:t>
            </a:r>
            <a:r>
              <a:rPr lang="zh-TW" altLang="en-US" sz="2000" dirty="0">
                <a:latin typeface="+mn-lt"/>
                <a:ea typeface="+mn-ea"/>
                <a:cs typeface="+mn-ea"/>
                <a:sym typeface="+mn-lt"/>
              </a:rPr>
              <a:t>但没有明显的直接后果</a:t>
            </a:r>
            <a:r>
              <a:rPr lang="en-US" altLang="zh-TW" sz="2000" dirty="0">
                <a:latin typeface="+mn-lt"/>
                <a:ea typeface="+mn-ea"/>
                <a:cs typeface="+mn-ea"/>
                <a:sym typeface="+mn-lt"/>
              </a:rPr>
              <a:t>.</a:t>
            </a:r>
            <a:r>
              <a:rPr lang="zh-TW" altLang="en-US" sz="2000" dirty="0">
                <a:latin typeface="+mn-lt"/>
                <a:ea typeface="+mn-ea"/>
                <a:cs typeface="+mn-ea"/>
                <a:sym typeface="+mn-lt"/>
              </a:rPr>
              <a:t>管理方法是参照损耗类工具管理灯泡</a:t>
            </a:r>
            <a:r>
              <a:rPr lang="en-US" altLang="zh-TW" sz="2000" dirty="0">
                <a:latin typeface="+mn-lt"/>
                <a:ea typeface="+mn-ea"/>
                <a:cs typeface="+mn-ea"/>
                <a:sym typeface="+mn-lt"/>
              </a:rPr>
              <a:t>,</a:t>
            </a:r>
            <a:r>
              <a:rPr lang="zh-TW" altLang="en-US" sz="2000" dirty="0">
                <a:latin typeface="+mn-lt"/>
                <a:ea typeface="+mn-ea"/>
                <a:cs typeface="+mn-ea"/>
                <a:sym typeface="+mn-lt"/>
              </a:rPr>
              <a:t>对于灯体以修理为主</a:t>
            </a:r>
            <a:r>
              <a:rPr lang="en-US" altLang="zh-TW" sz="2000" dirty="0">
                <a:latin typeface="+mn-lt"/>
                <a:ea typeface="+mn-ea"/>
                <a:cs typeface="+mn-ea"/>
                <a:sym typeface="+mn-lt"/>
              </a:rPr>
              <a:t>,</a:t>
            </a:r>
            <a:r>
              <a:rPr lang="zh-TW" altLang="en-US" sz="2000" dirty="0">
                <a:latin typeface="+mn-lt"/>
                <a:ea typeface="+mn-ea"/>
                <a:cs typeface="+mn-ea"/>
                <a:sym typeface="+mn-lt"/>
              </a:rPr>
              <a:t>不能修复时以旧换新</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电烙铁</a:t>
            </a:r>
            <a:r>
              <a:rPr lang="en-US" altLang="zh-TW" sz="2000" dirty="0">
                <a:latin typeface="+mn-lt"/>
                <a:ea typeface="+mn-ea"/>
                <a:cs typeface="+mn-ea"/>
                <a:sym typeface="+mn-lt"/>
              </a:rPr>
              <a:t>:</a:t>
            </a:r>
            <a:r>
              <a:rPr lang="zh-TW" altLang="en-US" sz="2000" dirty="0">
                <a:latin typeface="+mn-lt"/>
                <a:ea typeface="+mn-ea"/>
                <a:cs typeface="+mn-ea"/>
                <a:sym typeface="+mn-lt"/>
              </a:rPr>
              <a:t>用久了就会使烙铁尖氧化</a:t>
            </a:r>
            <a:r>
              <a:rPr lang="en-US" altLang="zh-TW" sz="2000" dirty="0">
                <a:latin typeface="+mn-lt"/>
                <a:ea typeface="+mn-ea"/>
                <a:cs typeface="+mn-ea"/>
                <a:sym typeface="+mn-lt"/>
              </a:rPr>
              <a:t>,</a:t>
            </a:r>
            <a:r>
              <a:rPr lang="zh-TW" altLang="en-US" sz="2000" dirty="0">
                <a:latin typeface="+mn-lt"/>
                <a:ea typeface="+mn-ea"/>
                <a:cs typeface="+mn-ea"/>
                <a:sym typeface="+mn-lt"/>
              </a:rPr>
              <a:t>变秃</a:t>
            </a:r>
            <a:r>
              <a:rPr lang="en-US" altLang="zh-TW" sz="2000" dirty="0">
                <a:latin typeface="+mn-lt"/>
                <a:ea typeface="+mn-ea"/>
                <a:cs typeface="+mn-ea"/>
                <a:sym typeface="+mn-lt"/>
              </a:rPr>
              <a:t>,</a:t>
            </a:r>
            <a:r>
              <a:rPr lang="zh-TW" altLang="en-US" sz="2000" dirty="0">
                <a:latin typeface="+mn-lt"/>
                <a:ea typeface="+mn-ea"/>
                <a:cs typeface="+mn-ea"/>
                <a:sym typeface="+mn-lt"/>
              </a:rPr>
              <a:t>残缺</a:t>
            </a:r>
            <a:r>
              <a:rPr lang="en-US" altLang="zh-TW" sz="2000" dirty="0">
                <a:latin typeface="+mn-lt"/>
                <a:ea typeface="+mn-ea"/>
                <a:cs typeface="+mn-ea"/>
                <a:sym typeface="+mn-lt"/>
              </a:rPr>
              <a:t>,</a:t>
            </a:r>
            <a:r>
              <a:rPr lang="zh-TW" altLang="en-US" sz="2000" dirty="0">
                <a:latin typeface="+mn-lt"/>
                <a:ea typeface="+mn-ea"/>
                <a:cs typeface="+mn-ea"/>
                <a:sym typeface="+mn-lt"/>
              </a:rPr>
              <a:t>变形等</a:t>
            </a:r>
            <a:r>
              <a:rPr lang="en-US" altLang="zh-TW" sz="2000" dirty="0">
                <a:latin typeface="+mn-lt"/>
                <a:ea typeface="+mn-ea"/>
                <a:cs typeface="+mn-ea"/>
                <a:sym typeface="+mn-lt"/>
              </a:rPr>
              <a:t>,</a:t>
            </a:r>
            <a:r>
              <a:rPr lang="zh-TW" altLang="en-US" sz="2000" dirty="0">
                <a:latin typeface="+mn-lt"/>
                <a:ea typeface="+mn-ea"/>
                <a:cs typeface="+mn-ea"/>
                <a:sym typeface="+mn-lt"/>
              </a:rPr>
              <a:t>导致上锡不良</a:t>
            </a:r>
            <a:r>
              <a:rPr lang="en-US" altLang="zh-TW" sz="2000" dirty="0">
                <a:latin typeface="+mn-lt"/>
                <a:ea typeface="+mn-ea"/>
                <a:cs typeface="+mn-ea"/>
                <a:sym typeface="+mn-lt"/>
              </a:rPr>
              <a:t>.</a:t>
            </a:r>
            <a:r>
              <a:rPr lang="zh-TW" altLang="en-US" sz="2000" dirty="0">
                <a:latin typeface="+mn-lt"/>
                <a:ea typeface="+mn-ea"/>
                <a:cs typeface="+mn-ea"/>
                <a:sym typeface="+mn-lt"/>
              </a:rPr>
              <a:t>管理方法是规定使用期限</a:t>
            </a:r>
            <a:r>
              <a:rPr lang="en-US" altLang="zh-TW" sz="2000" dirty="0">
                <a:latin typeface="+mn-lt"/>
                <a:ea typeface="+mn-ea"/>
                <a:cs typeface="+mn-ea"/>
                <a:sym typeface="+mn-lt"/>
              </a:rPr>
              <a:t>,</a:t>
            </a:r>
            <a:r>
              <a:rPr lang="zh-TW" altLang="en-US" sz="2000" dirty="0">
                <a:latin typeface="+mn-lt"/>
                <a:ea typeface="+mn-ea"/>
                <a:cs typeface="+mn-ea"/>
                <a:sym typeface="+mn-lt"/>
              </a:rPr>
              <a:t>到期以旧换新</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2 ) </a:t>
            </a:r>
            <a:r>
              <a:rPr lang="zh-TW" altLang="en-US" sz="2000" b="1" dirty="0">
                <a:latin typeface="+mn-lt"/>
                <a:ea typeface="+mn-ea"/>
                <a:cs typeface="+mn-ea"/>
                <a:sym typeface="+mn-lt"/>
              </a:rPr>
              <a:t>老化工具的更换管理</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   </a:t>
            </a:r>
            <a:r>
              <a:rPr lang="zh-TW" altLang="en-US" sz="2000" b="1" dirty="0">
                <a:latin typeface="+mn-lt"/>
                <a:ea typeface="+mn-ea"/>
                <a:cs typeface="+mn-ea"/>
                <a:sym typeface="+mn-lt"/>
              </a:rPr>
              <a:t>老化工具的管理要素</a:t>
            </a:r>
            <a:r>
              <a:rPr lang="en-US" altLang="zh-TW" sz="2000" b="1" dirty="0">
                <a:latin typeface="+mn-lt"/>
                <a:ea typeface="+mn-ea"/>
                <a:cs typeface="+mn-ea"/>
                <a:sym typeface="+mn-lt"/>
              </a:rPr>
              <a:t>:</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450" name="Oval 3">
            <a:extLst>
              <a:ext uri="{FF2B5EF4-FFF2-40B4-BE49-F238E27FC236}">
                <a16:creationId xmlns:a16="http://schemas.microsoft.com/office/drawing/2014/main" id="{F9AA84B8-AAAD-40AC-8BCD-226380839528}"/>
              </a:ext>
            </a:extLst>
          </p:cNvPr>
          <p:cNvSpPr>
            <a:spLocks noChangeArrowheads="1"/>
          </p:cNvSpPr>
          <p:nvPr/>
        </p:nvSpPr>
        <p:spPr bwMode="auto">
          <a:xfrm>
            <a:off x="4787900" y="454343"/>
            <a:ext cx="1938338" cy="1350963"/>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老化</a:t>
            </a:r>
          </a:p>
          <a:p>
            <a:pPr algn="ctr" eaLnBrk="1" hangingPunct="1">
              <a:lnSpc>
                <a:spcPct val="120000"/>
              </a:lnSpc>
              <a:defRPr/>
            </a:pPr>
            <a:r>
              <a:rPr lang="zh-TW" altLang="en-US" sz="2000">
                <a:cs typeface="+mn-ea"/>
                <a:sym typeface="+mn-lt"/>
              </a:rPr>
              <a:t>的工具</a:t>
            </a:r>
          </a:p>
        </p:txBody>
      </p:sp>
      <p:sp>
        <p:nvSpPr>
          <p:cNvPr id="232451" name="AutoShape 4">
            <a:extLst>
              <a:ext uri="{FF2B5EF4-FFF2-40B4-BE49-F238E27FC236}">
                <a16:creationId xmlns:a16="http://schemas.microsoft.com/office/drawing/2014/main" id="{56458446-9D92-4C1A-B428-9E5F016459A3}"/>
              </a:ext>
            </a:extLst>
          </p:cNvPr>
          <p:cNvSpPr>
            <a:spLocks noChangeArrowheads="1"/>
          </p:cNvSpPr>
          <p:nvPr/>
        </p:nvSpPr>
        <p:spPr bwMode="auto">
          <a:xfrm>
            <a:off x="10280040" y="836773"/>
            <a:ext cx="2508250" cy="1039812"/>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规定使用</a:t>
            </a:r>
          </a:p>
          <a:p>
            <a:pPr algn="ctr" eaLnBrk="1" hangingPunct="1">
              <a:lnSpc>
                <a:spcPct val="120000"/>
              </a:lnSpc>
              <a:defRPr/>
            </a:pPr>
            <a:r>
              <a:rPr lang="zh-TW" altLang="en-US" sz="2000">
                <a:cs typeface="+mn-ea"/>
                <a:sym typeface="+mn-lt"/>
              </a:rPr>
              <a:t>有效期限</a:t>
            </a:r>
          </a:p>
        </p:txBody>
      </p:sp>
      <p:sp>
        <p:nvSpPr>
          <p:cNvPr id="232452" name="AutoShape 5">
            <a:extLst>
              <a:ext uri="{FF2B5EF4-FFF2-40B4-BE49-F238E27FC236}">
                <a16:creationId xmlns:a16="http://schemas.microsoft.com/office/drawing/2014/main" id="{5397F004-316B-416E-834F-777214381D8D}"/>
              </a:ext>
            </a:extLst>
          </p:cNvPr>
          <p:cNvSpPr>
            <a:spLocks noChangeArrowheads="1"/>
          </p:cNvSpPr>
          <p:nvPr/>
        </p:nvSpPr>
        <p:spPr bwMode="auto">
          <a:xfrm>
            <a:off x="4445000" y="1871663"/>
            <a:ext cx="2508250" cy="728662"/>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PE</a:t>
            </a:r>
          </a:p>
        </p:txBody>
      </p:sp>
      <p:sp>
        <p:nvSpPr>
          <p:cNvPr id="232453" name="AutoShape 6">
            <a:extLst>
              <a:ext uri="{FF2B5EF4-FFF2-40B4-BE49-F238E27FC236}">
                <a16:creationId xmlns:a16="http://schemas.microsoft.com/office/drawing/2014/main" id="{8216C943-8A3C-4BFA-98BA-37C0E588B328}"/>
              </a:ext>
            </a:extLst>
          </p:cNvPr>
          <p:cNvSpPr>
            <a:spLocks noChangeArrowheads="1"/>
          </p:cNvSpPr>
          <p:nvPr/>
        </p:nvSpPr>
        <p:spPr bwMode="auto">
          <a:xfrm>
            <a:off x="4445000" y="2705100"/>
            <a:ext cx="2508250" cy="727075"/>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工具课</a:t>
            </a:r>
          </a:p>
        </p:txBody>
      </p:sp>
      <p:sp>
        <p:nvSpPr>
          <p:cNvPr id="232454" name="AutoShape 7">
            <a:extLst>
              <a:ext uri="{FF2B5EF4-FFF2-40B4-BE49-F238E27FC236}">
                <a16:creationId xmlns:a16="http://schemas.microsoft.com/office/drawing/2014/main" id="{202DB6FD-BD4E-4DFE-8726-AA209C8C8401}"/>
              </a:ext>
            </a:extLst>
          </p:cNvPr>
          <p:cNvSpPr>
            <a:spLocks noChangeArrowheads="1"/>
          </p:cNvSpPr>
          <p:nvPr/>
        </p:nvSpPr>
        <p:spPr bwMode="auto">
          <a:xfrm>
            <a:off x="4445000" y="3536950"/>
            <a:ext cx="2508250" cy="727075"/>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生产部</a:t>
            </a:r>
          </a:p>
        </p:txBody>
      </p:sp>
      <p:sp>
        <p:nvSpPr>
          <p:cNvPr id="232455" name="AutoShape 8">
            <a:extLst>
              <a:ext uri="{FF2B5EF4-FFF2-40B4-BE49-F238E27FC236}">
                <a16:creationId xmlns:a16="http://schemas.microsoft.com/office/drawing/2014/main" id="{DE508B4B-4F6D-4114-BD68-B62946FA0BFC}"/>
              </a:ext>
            </a:extLst>
          </p:cNvPr>
          <p:cNvSpPr>
            <a:spLocks noChangeArrowheads="1"/>
          </p:cNvSpPr>
          <p:nvPr/>
        </p:nvSpPr>
        <p:spPr bwMode="auto">
          <a:xfrm>
            <a:off x="4445000" y="4471988"/>
            <a:ext cx="2508250" cy="728662"/>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受控管理</a:t>
            </a:r>
          </a:p>
        </p:txBody>
      </p:sp>
      <p:sp>
        <p:nvSpPr>
          <p:cNvPr id="232456" name="AutoShape 9">
            <a:extLst>
              <a:ext uri="{FF2B5EF4-FFF2-40B4-BE49-F238E27FC236}">
                <a16:creationId xmlns:a16="http://schemas.microsoft.com/office/drawing/2014/main" id="{60AB6CA2-62C9-4FFA-B6E0-A42F5F1BB5FA}"/>
              </a:ext>
            </a:extLst>
          </p:cNvPr>
          <p:cNvSpPr>
            <a:spLocks noChangeArrowheads="1"/>
          </p:cNvSpPr>
          <p:nvPr/>
        </p:nvSpPr>
        <p:spPr bwMode="auto">
          <a:xfrm>
            <a:off x="9234488" y="2392363"/>
            <a:ext cx="4673600" cy="1352550"/>
          </a:xfrm>
          <a:prstGeom prst="diamond">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共同检讨决定</a:t>
            </a:r>
          </a:p>
        </p:txBody>
      </p:sp>
      <p:sp>
        <p:nvSpPr>
          <p:cNvPr id="232457" name="AutoShape 10">
            <a:extLst>
              <a:ext uri="{FF2B5EF4-FFF2-40B4-BE49-F238E27FC236}">
                <a16:creationId xmlns:a16="http://schemas.microsoft.com/office/drawing/2014/main" id="{1B0DC2C3-CF0A-4CC2-BCD3-0D444FDFF8E4}"/>
              </a:ext>
            </a:extLst>
          </p:cNvPr>
          <p:cNvSpPr>
            <a:spLocks noChangeArrowheads="1"/>
          </p:cNvSpPr>
          <p:nvPr/>
        </p:nvSpPr>
        <p:spPr bwMode="auto">
          <a:xfrm>
            <a:off x="9917113" y="4264025"/>
            <a:ext cx="3421062" cy="1041400"/>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形成文件化的制</a:t>
            </a:r>
          </a:p>
          <a:p>
            <a:pPr algn="ctr" eaLnBrk="1" hangingPunct="1">
              <a:lnSpc>
                <a:spcPct val="120000"/>
              </a:lnSpc>
              <a:defRPr/>
            </a:pPr>
            <a:r>
              <a:rPr lang="zh-TW" altLang="en-US" sz="2000">
                <a:cs typeface="+mn-ea"/>
                <a:sym typeface="+mn-lt"/>
              </a:rPr>
              <a:t>度推行执行</a:t>
            </a:r>
          </a:p>
        </p:txBody>
      </p:sp>
      <p:sp>
        <p:nvSpPr>
          <p:cNvPr id="232458" name="AutoShape 11">
            <a:extLst>
              <a:ext uri="{FF2B5EF4-FFF2-40B4-BE49-F238E27FC236}">
                <a16:creationId xmlns:a16="http://schemas.microsoft.com/office/drawing/2014/main" id="{EB1353F8-352C-4BC3-8DD7-AB4D67ED8191}"/>
              </a:ext>
            </a:extLst>
          </p:cNvPr>
          <p:cNvSpPr>
            <a:spLocks noChangeArrowheads="1"/>
          </p:cNvSpPr>
          <p:nvPr/>
        </p:nvSpPr>
        <p:spPr bwMode="auto">
          <a:xfrm>
            <a:off x="4330700" y="5305425"/>
            <a:ext cx="2622550" cy="935038"/>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使用者有</a:t>
            </a:r>
          </a:p>
          <a:p>
            <a:pPr algn="ctr" eaLnBrk="1" hangingPunct="1">
              <a:lnSpc>
                <a:spcPct val="120000"/>
              </a:lnSpc>
              <a:defRPr/>
            </a:pPr>
            <a:r>
              <a:rPr lang="zh-TW" altLang="en-US" sz="2000">
                <a:cs typeface="+mn-ea"/>
                <a:sym typeface="+mn-lt"/>
              </a:rPr>
              <a:t>更换需求</a:t>
            </a:r>
          </a:p>
        </p:txBody>
      </p:sp>
      <p:sp>
        <p:nvSpPr>
          <p:cNvPr id="232459" name="AutoShape 12">
            <a:extLst>
              <a:ext uri="{FF2B5EF4-FFF2-40B4-BE49-F238E27FC236}">
                <a16:creationId xmlns:a16="http://schemas.microsoft.com/office/drawing/2014/main" id="{786A9853-F9A8-460A-AFFD-79273869F4A4}"/>
              </a:ext>
            </a:extLst>
          </p:cNvPr>
          <p:cNvSpPr>
            <a:spLocks noChangeArrowheads="1"/>
          </p:cNvSpPr>
          <p:nvPr/>
        </p:nvSpPr>
        <p:spPr bwMode="auto">
          <a:xfrm>
            <a:off x="10374313" y="5408613"/>
            <a:ext cx="2620962" cy="936625"/>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未到期的</a:t>
            </a:r>
          </a:p>
          <a:p>
            <a:pPr algn="ctr" eaLnBrk="1" hangingPunct="1">
              <a:lnSpc>
                <a:spcPct val="120000"/>
              </a:lnSpc>
              <a:defRPr/>
            </a:pPr>
            <a:r>
              <a:rPr lang="zh-TW" altLang="en-US" sz="2000">
                <a:cs typeface="+mn-ea"/>
                <a:sym typeface="+mn-lt"/>
              </a:rPr>
              <a:t>请求审批</a:t>
            </a:r>
          </a:p>
        </p:txBody>
      </p:sp>
      <p:sp>
        <p:nvSpPr>
          <p:cNvPr id="232460" name="AutoShape 13">
            <a:extLst>
              <a:ext uri="{FF2B5EF4-FFF2-40B4-BE49-F238E27FC236}">
                <a16:creationId xmlns:a16="http://schemas.microsoft.com/office/drawing/2014/main" id="{71DE35ED-C9C5-4C5D-BBCF-BC8C4D884BE8}"/>
              </a:ext>
            </a:extLst>
          </p:cNvPr>
          <p:cNvSpPr>
            <a:spLocks noChangeArrowheads="1"/>
          </p:cNvSpPr>
          <p:nvPr/>
        </p:nvSpPr>
        <p:spPr bwMode="auto">
          <a:xfrm>
            <a:off x="4330700" y="6656388"/>
            <a:ext cx="2622550" cy="936625"/>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到期的</a:t>
            </a:r>
          </a:p>
          <a:p>
            <a:pPr algn="ctr" eaLnBrk="1" hangingPunct="1">
              <a:lnSpc>
                <a:spcPct val="120000"/>
              </a:lnSpc>
              <a:defRPr/>
            </a:pPr>
            <a:r>
              <a:rPr lang="zh-TW" altLang="en-US" sz="2000">
                <a:cs typeface="+mn-ea"/>
                <a:sym typeface="+mn-lt"/>
              </a:rPr>
              <a:t>直接更换</a:t>
            </a:r>
          </a:p>
        </p:txBody>
      </p:sp>
      <p:sp>
        <p:nvSpPr>
          <p:cNvPr id="232461" name="AutoShape 14">
            <a:extLst>
              <a:ext uri="{FF2B5EF4-FFF2-40B4-BE49-F238E27FC236}">
                <a16:creationId xmlns:a16="http://schemas.microsoft.com/office/drawing/2014/main" id="{BD5C2030-85E3-43F0-9A65-F016B6B686D0}"/>
              </a:ext>
            </a:extLst>
          </p:cNvPr>
          <p:cNvSpPr>
            <a:spLocks noChangeArrowheads="1"/>
          </p:cNvSpPr>
          <p:nvPr/>
        </p:nvSpPr>
        <p:spPr bwMode="auto">
          <a:xfrm>
            <a:off x="9234488" y="6553200"/>
            <a:ext cx="4902200" cy="1352550"/>
          </a:xfrm>
          <a:prstGeom prst="diamond">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PE,ME</a:t>
            </a:r>
          </a:p>
          <a:p>
            <a:pPr algn="ctr" eaLnBrk="1" hangingPunct="1">
              <a:lnSpc>
                <a:spcPct val="120000"/>
              </a:lnSpc>
              <a:defRPr/>
            </a:pPr>
            <a:r>
              <a:rPr lang="zh-TW" altLang="en-US" sz="2000">
                <a:cs typeface="+mn-ea"/>
                <a:sym typeface="+mn-lt"/>
              </a:rPr>
              <a:t>检讨决定</a:t>
            </a:r>
          </a:p>
        </p:txBody>
      </p:sp>
      <p:sp>
        <p:nvSpPr>
          <p:cNvPr id="232462" name="Oval 15">
            <a:extLst>
              <a:ext uri="{FF2B5EF4-FFF2-40B4-BE49-F238E27FC236}">
                <a16:creationId xmlns:a16="http://schemas.microsoft.com/office/drawing/2014/main" id="{B8590ADB-D01A-4B5E-9A9A-180F4035C893}"/>
              </a:ext>
            </a:extLst>
          </p:cNvPr>
          <p:cNvSpPr>
            <a:spLocks noChangeArrowheads="1"/>
          </p:cNvSpPr>
          <p:nvPr/>
        </p:nvSpPr>
        <p:spPr bwMode="auto">
          <a:xfrm>
            <a:off x="1936750" y="7281863"/>
            <a:ext cx="1938338" cy="1350962"/>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以旧</a:t>
            </a:r>
          </a:p>
          <a:p>
            <a:pPr algn="ctr" eaLnBrk="1" hangingPunct="1">
              <a:lnSpc>
                <a:spcPct val="120000"/>
              </a:lnSpc>
              <a:defRPr/>
            </a:pPr>
            <a:r>
              <a:rPr lang="zh-TW" altLang="en-US" sz="2000">
                <a:cs typeface="+mn-ea"/>
                <a:sym typeface="+mn-lt"/>
              </a:rPr>
              <a:t>换新</a:t>
            </a:r>
          </a:p>
        </p:txBody>
      </p:sp>
      <p:sp>
        <p:nvSpPr>
          <p:cNvPr id="232463" name="AutoShape 16">
            <a:extLst>
              <a:ext uri="{FF2B5EF4-FFF2-40B4-BE49-F238E27FC236}">
                <a16:creationId xmlns:a16="http://schemas.microsoft.com/office/drawing/2014/main" id="{30C11CE2-1D5D-4561-8E53-0E11915CBDF4}"/>
              </a:ext>
            </a:extLst>
          </p:cNvPr>
          <p:cNvSpPr>
            <a:spLocks noChangeArrowheads="1"/>
          </p:cNvSpPr>
          <p:nvPr/>
        </p:nvSpPr>
        <p:spPr bwMode="auto">
          <a:xfrm>
            <a:off x="4445000" y="7905750"/>
            <a:ext cx="2281238" cy="623888"/>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更换新品</a:t>
            </a:r>
          </a:p>
        </p:txBody>
      </p:sp>
      <p:sp>
        <p:nvSpPr>
          <p:cNvPr id="232464" name="AutoShape 17">
            <a:extLst>
              <a:ext uri="{FF2B5EF4-FFF2-40B4-BE49-F238E27FC236}">
                <a16:creationId xmlns:a16="http://schemas.microsoft.com/office/drawing/2014/main" id="{6E831A5B-F171-413E-9617-B7FE83515B3D}"/>
              </a:ext>
            </a:extLst>
          </p:cNvPr>
          <p:cNvSpPr>
            <a:spLocks noChangeArrowheads="1"/>
          </p:cNvSpPr>
          <p:nvPr/>
        </p:nvSpPr>
        <p:spPr bwMode="auto">
          <a:xfrm>
            <a:off x="3989388" y="8632825"/>
            <a:ext cx="4217987" cy="623888"/>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旧品回收</a:t>
            </a:r>
            <a:r>
              <a:rPr lang="en-US" altLang="zh-TW" sz="2000">
                <a:cs typeface="+mn-ea"/>
                <a:sym typeface="+mn-lt"/>
              </a:rPr>
              <a:t>,</a:t>
            </a:r>
            <a:r>
              <a:rPr lang="zh-TW" altLang="en-US" sz="2000">
                <a:cs typeface="+mn-ea"/>
                <a:sym typeface="+mn-lt"/>
              </a:rPr>
              <a:t>报废处理</a:t>
            </a:r>
          </a:p>
        </p:txBody>
      </p:sp>
      <p:sp>
        <p:nvSpPr>
          <p:cNvPr id="232465" name="AutoShape 18">
            <a:extLst>
              <a:ext uri="{FF2B5EF4-FFF2-40B4-BE49-F238E27FC236}">
                <a16:creationId xmlns:a16="http://schemas.microsoft.com/office/drawing/2014/main" id="{25DF24EC-C644-4A8D-99C5-049C64CA9883}"/>
              </a:ext>
            </a:extLst>
          </p:cNvPr>
          <p:cNvSpPr>
            <a:spLocks noChangeArrowheads="1"/>
          </p:cNvSpPr>
          <p:nvPr/>
        </p:nvSpPr>
        <p:spPr bwMode="auto">
          <a:xfrm>
            <a:off x="10488613" y="8321675"/>
            <a:ext cx="2279650" cy="623888"/>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修理使用</a:t>
            </a:r>
          </a:p>
        </p:txBody>
      </p:sp>
      <p:sp>
        <p:nvSpPr>
          <p:cNvPr id="232466" name="Line 19">
            <a:extLst>
              <a:ext uri="{FF2B5EF4-FFF2-40B4-BE49-F238E27FC236}">
                <a16:creationId xmlns:a16="http://schemas.microsoft.com/office/drawing/2014/main" id="{6D051893-0A08-473D-B7E2-BCFF9C155B69}"/>
              </a:ext>
            </a:extLst>
          </p:cNvPr>
          <p:cNvSpPr>
            <a:spLocks noChangeShapeType="1"/>
          </p:cNvSpPr>
          <p:nvPr/>
        </p:nvSpPr>
        <p:spPr bwMode="auto">
          <a:xfrm>
            <a:off x="6668293" y="1247775"/>
            <a:ext cx="3533775"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32467" name="Line 20">
            <a:extLst>
              <a:ext uri="{FF2B5EF4-FFF2-40B4-BE49-F238E27FC236}">
                <a16:creationId xmlns:a16="http://schemas.microsoft.com/office/drawing/2014/main" id="{5E6EB1CA-F8E1-434C-A31D-B43B03029B48}"/>
              </a:ext>
            </a:extLst>
          </p:cNvPr>
          <p:cNvSpPr>
            <a:spLocks noChangeShapeType="1"/>
          </p:cNvSpPr>
          <p:nvPr/>
        </p:nvSpPr>
        <p:spPr bwMode="auto">
          <a:xfrm>
            <a:off x="11514138" y="1247775"/>
            <a:ext cx="0" cy="1144588"/>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32468" name="Line 21">
            <a:extLst>
              <a:ext uri="{FF2B5EF4-FFF2-40B4-BE49-F238E27FC236}">
                <a16:creationId xmlns:a16="http://schemas.microsoft.com/office/drawing/2014/main" id="{563EAA10-CF3B-4FFC-B3ED-10AD9CD5AF15}"/>
              </a:ext>
            </a:extLst>
          </p:cNvPr>
          <p:cNvSpPr>
            <a:spLocks noChangeShapeType="1"/>
          </p:cNvSpPr>
          <p:nvPr/>
        </p:nvSpPr>
        <p:spPr bwMode="auto">
          <a:xfrm>
            <a:off x="11514138" y="3744913"/>
            <a:ext cx="0" cy="519112"/>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32469" name="Line 22">
            <a:extLst>
              <a:ext uri="{FF2B5EF4-FFF2-40B4-BE49-F238E27FC236}">
                <a16:creationId xmlns:a16="http://schemas.microsoft.com/office/drawing/2014/main" id="{57A174FE-7C82-4F65-BD75-D7BA996CC6FB}"/>
              </a:ext>
            </a:extLst>
          </p:cNvPr>
          <p:cNvSpPr>
            <a:spLocks noChangeShapeType="1"/>
          </p:cNvSpPr>
          <p:nvPr/>
        </p:nvSpPr>
        <p:spPr bwMode="auto">
          <a:xfrm>
            <a:off x="6953250" y="4889500"/>
            <a:ext cx="2963863"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32470" name="Line 23">
            <a:extLst>
              <a:ext uri="{FF2B5EF4-FFF2-40B4-BE49-F238E27FC236}">
                <a16:creationId xmlns:a16="http://schemas.microsoft.com/office/drawing/2014/main" id="{5E6EEF3D-BCD1-4A22-8787-A2C3ED7B3286}"/>
              </a:ext>
            </a:extLst>
          </p:cNvPr>
          <p:cNvSpPr>
            <a:spLocks noChangeShapeType="1"/>
          </p:cNvSpPr>
          <p:nvPr/>
        </p:nvSpPr>
        <p:spPr bwMode="auto">
          <a:xfrm>
            <a:off x="6953250" y="5824538"/>
            <a:ext cx="3421063"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32471" name="Line 24">
            <a:extLst>
              <a:ext uri="{FF2B5EF4-FFF2-40B4-BE49-F238E27FC236}">
                <a16:creationId xmlns:a16="http://schemas.microsoft.com/office/drawing/2014/main" id="{A4D05459-2E14-47A5-A248-98F2A8F8A114}"/>
              </a:ext>
            </a:extLst>
          </p:cNvPr>
          <p:cNvSpPr>
            <a:spLocks noChangeShapeType="1"/>
          </p:cNvSpPr>
          <p:nvPr/>
        </p:nvSpPr>
        <p:spPr bwMode="auto">
          <a:xfrm>
            <a:off x="11628438" y="6345238"/>
            <a:ext cx="0" cy="207962"/>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32472" name="Line 25">
            <a:extLst>
              <a:ext uri="{FF2B5EF4-FFF2-40B4-BE49-F238E27FC236}">
                <a16:creationId xmlns:a16="http://schemas.microsoft.com/office/drawing/2014/main" id="{8ABE94CC-7F93-4076-8C2D-766BB95F900B}"/>
              </a:ext>
            </a:extLst>
          </p:cNvPr>
          <p:cNvSpPr>
            <a:spLocks noChangeShapeType="1"/>
          </p:cNvSpPr>
          <p:nvPr/>
        </p:nvSpPr>
        <p:spPr bwMode="auto">
          <a:xfrm>
            <a:off x="11628438" y="7905750"/>
            <a:ext cx="0" cy="415925"/>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32473" name="Line 26">
            <a:extLst>
              <a:ext uri="{FF2B5EF4-FFF2-40B4-BE49-F238E27FC236}">
                <a16:creationId xmlns:a16="http://schemas.microsoft.com/office/drawing/2014/main" id="{DC2F49FA-F2E6-4F76-8CC9-2EE15274E062}"/>
              </a:ext>
            </a:extLst>
          </p:cNvPr>
          <p:cNvSpPr>
            <a:spLocks noChangeShapeType="1"/>
          </p:cNvSpPr>
          <p:nvPr/>
        </p:nvSpPr>
        <p:spPr bwMode="auto">
          <a:xfrm>
            <a:off x="5584825" y="6240463"/>
            <a:ext cx="0" cy="415925"/>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32474" name="Line 28">
            <a:extLst>
              <a:ext uri="{FF2B5EF4-FFF2-40B4-BE49-F238E27FC236}">
                <a16:creationId xmlns:a16="http://schemas.microsoft.com/office/drawing/2014/main" id="{C56285E9-E29F-418E-BFA8-1282C8D563ED}"/>
              </a:ext>
            </a:extLst>
          </p:cNvPr>
          <p:cNvSpPr>
            <a:spLocks noChangeShapeType="1"/>
          </p:cNvSpPr>
          <p:nvPr/>
        </p:nvSpPr>
        <p:spPr bwMode="auto">
          <a:xfrm flipH="1">
            <a:off x="6726238" y="8113713"/>
            <a:ext cx="4902200"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32475" name="Line 29">
            <a:extLst>
              <a:ext uri="{FF2B5EF4-FFF2-40B4-BE49-F238E27FC236}">
                <a16:creationId xmlns:a16="http://schemas.microsoft.com/office/drawing/2014/main" id="{4955FCA5-B32B-45B7-8A51-C06536817454}"/>
              </a:ext>
            </a:extLst>
          </p:cNvPr>
          <p:cNvSpPr>
            <a:spLocks noChangeShapeType="1"/>
          </p:cNvSpPr>
          <p:nvPr/>
        </p:nvSpPr>
        <p:spPr bwMode="auto">
          <a:xfrm flipV="1">
            <a:off x="3760788" y="7385050"/>
            <a:ext cx="569912" cy="207963"/>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32476" name="Line 30">
            <a:extLst>
              <a:ext uri="{FF2B5EF4-FFF2-40B4-BE49-F238E27FC236}">
                <a16:creationId xmlns:a16="http://schemas.microsoft.com/office/drawing/2014/main" id="{7025089F-68F7-4AE9-A210-9AE2D71FC35A}"/>
              </a:ext>
            </a:extLst>
          </p:cNvPr>
          <p:cNvSpPr>
            <a:spLocks noChangeShapeType="1"/>
          </p:cNvSpPr>
          <p:nvPr/>
        </p:nvSpPr>
        <p:spPr bwMode="auto">
          <a:xfrm>
            <a:off x="3875088" y="8113713"/>
            <a:ext cx="569912"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32477" name="Line 31">
            <a:extLst>
              <a:ext uri="{FF2B5EF4-FFF2-40B4-BE49-F238E27FC236}">
                <a16:creationId xmlns:a16="http://schemas.microsoft.com/office/drawing/2014/main" id="{F7A1598E-CF41-449E-A3FB-CC898EB830E4}"/>
              </a:ext>
            </a:extLst>
          </p:cNvPr>
          <p:cNvSpPr>
            <a:spLocks noChangeShapeType="1"/>
          </p:cNvSpPr>
          <p:nvPr/>
        </p:nvSpPr>
        <p:spPr bwMode="auto">
          <a:xfrm>
            <a:off x="3305175" y="8632825"/>
            <a:ext cx="684213" cy="312738"/>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32478" name="Line 32">
            <a:extLst>
              <a:ext uri="{FF2B5EF4-FFF2-40B4-BE49-F238E27FC236}">
                <a16:creationId xmlns:a16="http://schemas.microsoft.com/office/drawing/2014/main" id="{CBA46849-ADB1-4619-8345-EC484C2A18FA}"/>
              </a:ext>
            </a:extLst>
          </p:cNvPr>
          <p:cNvSpPr>
            <a:spLocks noChangeShapeType="1"/>
          </p:cNvSpPr>
          <p:nvPr/>
        </p:nvSpPr>
        <p:spPr bwMode="auto">
          <a:xfrm flipH="1">
            <a:off x="3305175" y="1129824"/>
            <a:ext cx="1482725"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32479" name="Line 33">
            <a:extLst>
              <a:ext uri="{FF2B5EF4-FFF2-40B4-BE49-F238E27FC236}">
                <a16:creationId xmlns:a16="http://schemas.microsoft.com/office/drawing/2014/main" id="{57CE6B6F-472D-4640-9247-81F253CE143F}"/>
              </a:ext>
            </a:extLst>
          </p:cNvPr>
          <p:cNvSpPr>
            <a:spLocks noChangeShapeType="1"/>
          </p:cNvSpPr>
          <p:nvPr/>
        </p:nvSpPr>
        <p:spPr bwMode="auto">
          <a:xfrm>
            <a:off x="3305175" y="1129824"/>
            <a:ext cx="0" cy="4694714"/>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32480" name="Line 34">
            <a:extLst>
              <a:ext uri="{FF2B5EF4-FFF2-40B4-BE49-F238E27FC236}">
                <a16:creationId xmlns:a16="http://schemas.microsoft.com/office/drawing/2014/main" id="{01B88578-8225-4239-8571-9E156D5775FD}"/>
              </a:ext>
            </a:extLst>
          </p:cNvPr>
          <p:cNvSpPr>
            <a:spLocks noChangeShapeType="1"/>
          </p:cNvSpPr>
          <p:nvPr/>
        </p:nvSpPr>
        <p:spPr bwMode="auto">
          <a:xfrm>
            <a:off x="3305175" y="5824538"/>
            <a:ext cx="1025525"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32481" name="AutoShape 35">
            <a:extLst>
              <a:ext uri="{FF2B5EF4-FFF2-40B4-BE49-F238E27FC236}">
                <a16:creationId xmlns:a16="http://schemas.microsoft.com/office/drawing/2014/main" id="{083BC672-9355-42B9-B997-36D86A9546A6}"/>
              </a:ext>
            </a:extLst>
          </p:cNvPr>
          <p:cNvSpPr>
            <a:spLocks/>
          </p:cNvSpPr>
          <p:nvPr/>
        </p:nvSpPr>
        <p:spPr bwMode="auto">
          <a:xfrm>
            <a:off x="6953250" y="2184400"/>
            <a:ext cx="455613" cy="1768475"/>
          </a:xfrm>
          <a:prstGeom prst="rightBrace">
            <a:avLst>
              <a:gd name="adj1" fmla="val 35455"/>
              <a:gd name="adj2" fmla="val 50000"/>
            </a:avLst>
          </a:prstGeom>
          <a:ln>
            <a:headEnd/>
            <a:tailEnd/>
          </a:ln>
        </p:spPr>
        <p:style>
          <a:lnRef idx="1">
            <a:schemeClr val="accent6"/>
          </a:lnRef>
          <a:fillRef idx="0">
            <a:schemeClr val="accent6"/>
          </a:fillRef>
          <a:effectRef idx="0">
            <a:schemeClr val="accent6"/>
          </a:effectRef>
          <a:fontRef idx="minor">
            <a:schemeClr val="tx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232482" name="Line 36">
            <a:extLst>
              <a:ext uri="{FF2B5EF4-FFF2-40B4-BE49-F238E27FC236}">
                <a16:creationId xmlns:a16="http://schemas.microsoft.com/office/drawing/2014/main" id="{5EB58BE3-F0DB-4C68-A602-C3F93AAEDA0D}"/>
              </a:ext>
            </a:extLst>
          </p:cNvPr>
          <p:cNvSpPr>
            <a:spLocks noChangeShapeType="1"/>
          </p:cNvSpPr>
          <p:nvPr/>
        </p:nvSpPr>
        <p:spPr bwMode="auto">
          <a:xfrm>
            <a:off x="7408863" y="3016250"/>
            <a:ext cx="1938337"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 name="文本框 34">
            <a:extLst>
              <a:ext uri="{FF2B5EF4-FFF2-40B4-BE49-F238E27FC236}">
                <a16:creationId xmlns:a16="http://schemas.microsoft.com/office/drawing/2014/main" id="{202FE1CA-3518-4273-9B8D-AA632E965FF5}"/>
              </a:ext>
            </a:extLst>
          </p:cNvPr>
          <p:cNvSpPr txBox="1"/>
          <p:nvPr/>
        </p:nvSpPr>
        <p:spPr>
          <a:xfrm>
            <a:off x="3137099" y="72232"/>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治具</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,JIG</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的管理方法与要素</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5"/>
                                        </p:tgtEl>
                                        <p:attrNameLst>
                                          <p:attrName>style.visibility</p:attrName>
                                        </p:attrNameLst>
                                      </p:cBhvr>
                                      <p:to>
                                        <p:strVal val="visible"/>
                                      </p:to>
                                    </p:set>
                                    <p:anim calcmode="lin" valueType="num">
                                      <p:cBhvr>
                                        <p:cTn id="7" dur="500" fill="hold"/>
                                        <p:tgtEl>
                                          <p:spTgt spid="35"/>
                                        </p:tgtEl>
                                        <p:attrNameLst>
                                          <p:attrName>ppt_w</p:attrName>
                                        </p:attrNameLst>
                                      </p:cBhvr>
                                      <p:tavLst>
                                        <p:tav tm="0">
                                          <p:val>
                                            <p:fltVal val="0"/>
                                          </p:val>
                                        </p:tav>
                                        <p:tav tm="100000">
                                          <p:val>
                                            <p:strVal val="#ppt_w"/>
                                          </p:val>
                                        </p:tav>
                                      </p:tavLst>
                                    </p:anim>
                                    <p:anim calcmode="lin" valueType="num">
                                      <p:cBhvr>
                                        <p:cTn id="8" dur="500" fill="hold"/>
                                        <p:tgtEl>
                                          <p:spTgt spid="3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3714" name="Text Box 2">
            <a:extLst>
              <a:ext uri="{FF2B5EF4-FFF2-40B4-BE49-F238E27FC236}">
                <a16:creationId xmlns:a16="http://schemas.microsoft.com/office/drawing/2014/main" id="{2DEA9F41-C440-4D9A-9EA9-6CFD9FD56AE1}"/>
              </a:ext>
            </a:extLst>
          </p:cNvPr>
          <p:cNvSpPr txBox="1">
            <a:spLocks noChangeArrowheads="1"/>
          </p:cNvSpPr>
          <p:nvPr/>
        </p:nvSpPr>
        <p:spPr bwMode="auto">
          <a:xfrm>
            <a:off x="904851" y="1800424"/>
            <a:ext cx="13681075" cy="4164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5.3  </a:t>
            </a:r>
            <a:r>
              <a:rPr lang="zh-TW" altLang="en-US" sz="2000" b="1" dirty="0">
                <a:latin typeface="+mn-lt"/>
                <a:ea typeface="+mn-ea"/>
                <a:cs typeface="+mn-ea"/>
                <a:sym typeface="+mn-lt"/>
              </a:rPr>
              <a:t>必须安全使用工具</a:t>
            </a:r>
          </a:p>
          <a:p>
            <a:pPr eaLnBrk="1" hangingPunct="1">
              <a:lnSpc>
                <a:spcPct val="120000"/>
              </a:lnSpc>
              <a:defRPr/>
            </a:pPr>
            <a:r>
              <a:rPr lang="zh-TW" altLang="en-US" sz="2000" b="1" dirty="0">
                <a:latin typeface="+mn-lt"/>
                <a:ea typeface="+mn-ea"/>
                <a:cs typeface="+mn-ea"/>
                <a:sym typeface="+mn-lt"/>
              </a:rPr>
              <a:t>   安全使用工具主要包含如下的内容</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按操作规程合理使用工具</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放置状态的安全性</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用电的安全性</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机械防护的安全性</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防静电的效果</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不会容易导致事故灾害</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不会容易导致产品损坏</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不会超出要求而导致环境损害</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符合有关法律法规的要求</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CAEFC1B0-CBB9-4F64-A47C-659CADD4AF46}"/>
              </a:ext>
            </a:extLst>
          </p:cNvPr>
          <p:cNvSpPr txBox="1"/>
          <p:nvPr/>
        </p:nvSpPr>
        <p:spPr>
          <a:xfrm>
            <a:off x="3137099" y="72232"/>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治具</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,JIG</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的管理方法与要素</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62" name="Text Box 2">
            <a:extLst>
              <a:ext uri="{FF2B5EF4-FFF2-40B4-BE49-F238E27FC236}">
                <a16:creationId xmlns:a16="http://schemas.microsoft.com/office/drawing/2014/main" id="{6E3E3000-074A-4179-8891-41163C80412E}"/>
              </a:ext>
            </a:extLst>
          </p:cNvPr>
          <p:cNvSpPr txBox="1">
            <a:spLocks noChangeArrowheads="1"/>
          </p:cNvSpPr>
          <p:nvPr/>
        </p:nvSpPr>
        <p:spPr bwMode="auto">
          <a:xfrm>
            <a:off x="1481138" y="0"/>
            <a:ext cx="13681075"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zh-CN" sz="2000">
              <a:latin typeface="+mn-lt"/>
              <a:ea typeface="+mn-ea"/>
              <a:cs typeface="+mn-ea"/>
              <a:sym typeface="+mn-lt"/>
            </a:endParaRPr>
          </a:p>
        </p:txBody>
      </p:sp>
      <p:sp>
        <p:nvSpPr>
          <p:cNvPr id="245763" name="Text Box 4">
            <a:extLst>
              <a:ext uri="{FF2B5EF4-FFF2-40B4-BE49-F238E27FC236}">
                <a16:creationId xmlns:a16="http://schemas.microsoft.com/office/drawing/2014/main" id="{86B2C303-A548-48C1-AD15-DACA2622B577}"/>
              </a:ext>
            </a:extLst>
          </p:cNvPr>
          <p:cNvSpPr txBox="1">
            <a:spLocks noChangeArrowheads="1"/>
          </p:cNvSpPr>
          <p:nvPr/>
        </p:nvSpPr>
        <p:spPr bwMode="auto">
          <a:xfrm>
            <a:off x="1481138" y="1065923"/>
            <a:ext cx="13681075" cy="157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b="1" dirty="0">
                <a:latin typeface="+mn-lt"/>
                <a:ea typeface="+mn-ea"/>
                <a:cs typeface="+mn-ea"/>
                <a:sym typeface="+mn-lt"/>
              </a:rPr>
              <a:t>五</a:t>
            </a:r>
            <a:r>
              <a:rPr lang="en-US" altLang="zh-TW" sz="2000" b="1" dirty="0">
                <a:latin typeface="+mn-lt"/>
                <a:ea typeface="+mn-ea"/>
                <a:cs typeface="+mn-ea"/>
                <a:sym typeface="+mn-lt"/>
              </a:rPr>
              <a:t>.</a:t>
            </a:r>
            <a:r>
              <a:rPr lang="zh-TW" altLang="en-US" sz="2000" b="1" dirty="0">
                <a:latin typeface="+mn-lt"/>
                <a:ea typeface="+mn-ea"/>
                <a:cs typeface="+mn-ea"/>
                <a:sym typeface="+mn-lt"/>
              </a:rPr>
              <a:t>管理规程</a:t>
            </a:r>
            <a:r>
              <a:rPr lang="en-US" altLang="zh-TW" sz="2000" b="1"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1 ) </a:t>
            </a:r>
            <a:r>
              <a:rPr lang="zh-TW" altLang="en-US" sz="2000" dirty="0">
                <a:latin typeface="+mn-lt"/>
                <a:ea typeface="+mn-ea"/>
                <a:cs typeface="+mn-ea"/>
                <a:sym typeface="+mn-lt"/>
              </a:rPr>
              <a:t>工具课负责对新购入的电烙铁检验</a:t>
            </a:r>
            <a:r>
              <a:rPr lang="en-US" altLang="zh-TW" sz="2000" dirty="0">
                <a:latin typeface="+mn-lt"/>
                <a:ea typeface="+mn-ea"/>
                <a:cs typeface="+mn-ea"/>
                <a:sym typeface="+mn-lt"/>
              </a:rPr>
              <a:t>,</a:t>
            </a:r>
            <a:r>
              <a:rPr lang="zh-TW" altLang="en-US" sz="2000" dirty="0">
                <a:latin typeface="+mn-lt"/>
                <a:ea typeface="+mn-ea"/>
                <a:cs typeface="+mn-ea"/>
                <a:sym typeface="+mn-lt"/>
              </a:rPr>
              <a:t>编号</a:t>
            </a:r>
            <a:r>
              <a:rPr lang="en-US" altLang="zh-TW" sz="2000" dirty="0">
                <a:latin typeface="+mn-lt"/>
                <a:ea typeface="+mn-ea"/>
                <a:cs typeface="+mn-ea"/>
                <a:sym typeface="+mn-lt"/>
              </a:rPr>
              <a:t>,</a:t>
            </a:r>
            <a:r>
              <a:rPr lang="zh-TW" altLang="en-US" sz="2000" dirty="0">
                <a:latin typeface="+mn-lt"/>
                <a:ea typeface="+mn-ea"/>
                <a:cs typeface="+mn-ea"/>
                <a:sym typeface="+mn-lt"/>
              </a:rPr>
              <a:t>建立清单</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2 ) </a:t>
            </a:r>
            <a:r>
              <a:rPr lang="zh-TW" altLang="en-US" sz="2000" dirty="0">
                <a:latin typeface="+mn-lt"/>
                <a:ea typeface="+mn-ea"/>
                <a:cs typeface="+mn-ea"/>
                <a:sym typeface="+mn-lt"/>
              </a:rPr>
              <a:t>依据计划单或批准的申请单向使用部门发放良品电烙铁</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3 ) </a:t>
            </a:r>
            <a:r>
              <a:rPr lang="zh-TW" altLang="en-US" sz="2000" dirty="0">
                <a:latin typeface="+mn-lt"/>
                <a:ea typeface="+mn-ea"/>
                <a:cs typeface="+mn-ea"/>
                <a:sym typeface="+mn-lt"/>
              </a:rPr>
              <a:t>对于修理品要验证合格后方可发放</a:t>
            </a:r>
            <a:r>
              <a:rPr lang="en-US" altLang="zh-TW" sz="2000" dirty="0">
                <a:latin typeface="+mn-lt"/>
                <a:ea typeface="+mn-ea"/>
                <a:cs typeface="+mn-ea"/>
                <a:sym typeface="+mn-lt"/>
              </a:rPr>
              <a:t>,</a:t>
            </a:r>
            <a:r>
              <a:rPr lang="zh-TW" altLang="en-US" sz="2000" dirty="0">
                <a:latin typeface="+mn-lt"/>
                <a:ea typeface="+mn-ea"/>
                <a:cs typeface="+mn-ea"/>
                <a:sym typeface="+mn-lt"/>
              </a:rPr>
              <a:t>验证内容是</a:t>
            </a:r>
            <a:r>
              <a:rPr lang="en-US" altLang="zh-TW" sz="2000" dirty="0">
                <a:latin typeface="+mn-lt"/>
                <a:ea typeface="+mn-ea"/>
                <a:cs typeface="+mn-ea"/>
                <a:sym typeface="+mn-lt"/>
              </a:rPr>
              <a:t>:</a:t>
            </a:r>
          </a:p>
        </p:txBody>
      </p:sp>
      <p:graphicFrame>
        <p:nvGraphicFramePr>
          <p:cNvPr id="196643" name="Group 35">
            <a:extLst>
              <a:ext uri="{FF2B5EF4-FFF2-40B4-BE49-F238E27FC236}">
                <a16:creationId xmlns:a16="http://schemas.microsoft.com/office/drawing/2014/main" id="{54EA6AE1-DE4D-4006-BF59-38C309C799A7}"/>
              </a:ext>
            </a:extLst>
          </p:cNvPr>
          <p:cNvGraphicFramePr>
            <a:graphicFrameLocks noGrp="1"/>
          </p:cNvGraphicFramePr>
          <p:nvPr/>
        </p:nvGraphicFramePr>
        <p:xfrm>
          <a:off x="2165350" y="3224213"/>
          <a:ext cx="11514137" cy="2239963"/>
        </p:xfrm>
        <a:graphic>
          <a:graphicData uri="http://schemas.openxmlformats.org/drawingml/2006/table">
            <a:tbl>
              <a:tblPr/>
              <a:tblGrid>
                <a:gridCol w="3420040">
                  <a:extLst>
                    <a:ext uri="{9D8B030D-6E8A-4147-A177-3AD203B41FA5}">
                      <a16:colId xmlns:a16="http://schemas.microsoft.com/office/drawing/2014/main" val="20000"/>
                    </a:ext>
                  </a:extLst>
                </a:gridCol>
                <a:gridCol w="5016060">
                  <a:extLst>
                    <a:ext uri="{9D8B030D-6E8A-4147-A177-3AD203B41FA5}">
                      <a16:colId xmlns:a16="http://schemas.microsoft.com/office/drawing/2014/main" val="20001"/>
                    </a:ext>
                  </a:extLst>
                </a:gridCol>
                <a:gridCol w="3078037">
                  <a:extLst>
                    <a:ext uri="{9D8B030D-6E8A-4147-A177-3AD203B41FA5}">
                      <a16:colId xmlns:a16="http://schemas.microsoft.com/office/drawing/2014/main" val="20002"/>
                    </a:ext>
                  </a:extLst>
                </a:gridCol>
              </a:tblGrid>
              <a:tr h="542856">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500" b="0" i="0" u="none" strike="noStrike" cap="none" normalizeH="0" baseline="0" dirty="0">
                          <a:ln>
                            <a:noFill/>
                          </a:ln>
                          <a:solidFill>
                            <a:schemeClr val="tx1"/>
                          </a:solidFill>
                          <a:effectLst/>
                          <a:latin typeface="+mn-lt"/>
                          <a:ea typeface="+mn-ea"/>
                          <a:cs typeface="+mn-ea"/>
                          <a:sym typeface="+mn-lt"/>
                        </a:rPr>
                        <a:t>验证项目</a:t>
                      </a:r>
                    </a:p>
                  </a:txBody>
                  <a:tcPr marL="136802" marR="136802" marT="62441" marB="6244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500" b="0" i="0" u="none" strike="noStrike" cap="none" normalizeH="0" baseline="0" dirty="0">
                          <a:ln>
                            <a:noFill/>
                          </a:ln>
                          <a:solidFill>
                            <a:schemeClr val="tx1"/>
                          </a:solidFill>
                          <a:effectLst/>
                          <a:latin typeface="+mn-lt"/>
                          <a:ea typeface="+mn-ea"/>
                          <a:cs typeface="+mn-ea"/>
                          <a:sym typeface="+mn-lt"/>
                        </a:rPr>
                        <a:t>要求标准</a:t>
                      </a:r>
                    </a:p>
                  </a:txBody>
                  <a:tcPr marL="136802" marR="136802" marT="62441" marB="6244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500" b="0" i="0" u="none" strike="noStrike" cap="none" normalizeH="0" baseline="0" dirty="0">
                          <a:ln>
                            <a:noFill/>
                          </a:ln>
                          <a:solidFill>
                            <a:schemeClr val="tx1"/>
                          </a:solidFill>
                          <a:effectLst/>
                          <a:latin typeface="+mn-lt"/>
                          <a:ea typeface="+mn-ea"/>
                          <a:cs typeface="+mn-ea"/>
                          <a:sym typeface="+mn-lt"/>
                        </a:rPr>
                        <a:t>备注</a:t>
                      </a:r>
                    </a:p>
                  </a:txBody>
                  <a:tcPr marL="136802" marR="136802" marT="62441" marB="6244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611395">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500" b="0" i="0" u="none" strike="noStrike" cap="none" normalizeH="0" baseline="0" dirty="0">
                          <a:ln>
                            <a:noFill/>
                          </a:ln>
                          <a:solidFill>
                            <a:schemeClr val="tx1"/>
                          </a:solidFill>
                          <a:effectLst/>
                          <a:latin typeface="+mn-lt"/>
                          <a:ea typeface="+mn-ea"/>
                          <a:cs typeface="+mn-ea"/>
                          <a:sym typeface="+mn-lt"/>
                        </a:rPr>
                        <a:t>绝缘</a:t>
                      </a:r>
                    </a:p>
                  </a:txBody>
                  <a:tcPr marL="136802" marR="136802" marT="62441" marB="6244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500" b="0" i="0" u="none" strike="noStrike" cap="none" normalizeH="0" baseline="0" dirty="0">
                          <a:ln>
                            <a:noFill/>
                          </a:ln>
                          <a:solidFill>
                            <a:schemeClr val="tx1"/>
                          </a:solidFill>
                          <a:effectLst/>
                          <a:latin typeface="+mn-lt"/>
                          <a:ea typeface="+mn-ea"/>
                          <a:cs typeface="+mn-ea"/>
                          <a:sym typeface="+mn-lt"/>
                        </a:rPr>
                        <a:t>绝缘电阻达标</a:t>
                      </a:r>
                    </a:p>
                  </a:txBody>
                  <a:tcPr marL="136802" marR="136802" marT="62441" marB="6244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02" marR="136802" marT="62441" marB="6244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42856">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500" b="0" i="0" u="none" strike="noStrike" cap="none" normalizeH="0" baseline="0" dirty="0">
                          <a:ln>
                            <a:noFill/>
                          </a:ln>
                          <a:solidFill>
                            <a:schemeClr val="tx1"/>
                          </a:solidFill>
                          <a:effectLst/>
                          <a:latin typeface="+mn-lt"/>
                          <a:ea typeface="+mn-ea"/>
                          <a:cs typeface="+mn-ea"/>
                          <a:sym typeface="+mn-lt"/>
                        </a:rPr>
                        <a:t>外观</a:t>
                      </a:r>
                    </a:p>
                  </a:txBody>
                  <a:tcPr marL="136802" marR="136802" marT="62441" marB="6244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500" b="0" i="0" u="none" strike="noStrike" cap="none" normalizeH="0" baseline="0" dirty="0">
                          <a:ln>
                            <a:noFill/>
                          </a:ln>
                          <a:solidFill>
                            <a:schemeClr val="tx1"/>
                          </a:solidFill>
                          <a:effectLst/>
                          <a:latin typeface="+mn-lt"/>
                          <a:ea typeface="+mn-ea"/>
                          <a:cs typeface="+mn-ea"/>
                          <a:sym typeface="+mn-lt"/>
                        </a:rPr>
                        <a:t>无破损</a:t>
                      </a:r>
                      <a:r>
                        <a:rPr kumimoji="1" lang="en-US" altLang="zh-TW" sz="2500" b="0" i="0" u="none" strike="noStrike" cap="none" normalizeH="0" baseline="0" dirty="0">
                          <a:ln>
                            <a:noFill/>
                          </a:ln>
                          <a:solidFill>
                            <a:schemeClr val="tx1"/>
                          </a:solidFill>
                          <a:effectLst/>
                          <a:latin typeface="+mn-lt"/>
                          <a:ea typeface="+mn-ea"/>
                          <a:cs typeface="+mn-ea"/>
                          <a:sym typeface="+mn-lt"/>
                        </a:rPr>
                        <a:t>,</a:t>
                      </a:r>
                      <a:r>
                        <a:rPr kumimoji="1" lang="zh-TW" altLang="en-US" sz="2500" b="0" i="0" u="none" strike="noStrike" cap="none" normalizeH="0" baseline="0" dirty="0">
                          <a:ln>
                            <a:noFill/>
                          </a:ln>
                          <a:solidFill>
                            <a:schemeClr val="tx1"/>
                          </a:solidFill>
                          <a:effectLst/>
                          <a:latin typeface="+mn-lt"/>
                          <a:ea typeface="+mn-ea"/>
                          <a:cs typeface="+mn-ea"/>
                          <a:sym typeface="+mn-lt"/>
                        </a:rPr>
                        <a:t>干净</a:t>
                      </a:r>
                    </a:p>
                  </a:txBody>
                  <a:tcPr marL="136802" marR="136802" marT="62441" marB="6244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02" marR="136802" marT="62441" marB="6244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42856">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500" b="0" i="0" u="none" strike="noStrike" cap="none" normalizeH="0" baseline="0" dirty="0">
                          <a:ln>
                            <a:noFill/>
                          </a:ln>
                          <a:solidFill>
                            <a:schemeClr val="tx1"/>
                          </a:solidFill>
                          <a:effectLst/>
                          <a:latin typeface="+mn-lt"/>
                          <a:ea typeface="+mn-ea"/>
                          <a:cs typeface="+mn-ea"/>
                          <a:sym typeface="+mn-lt"/>
                        </a:rPr>
                        <a:t>温度</a:t>
                      </a:r>
                    </a:p>
                  </a:txBody>
                  <a:tcPr marL="136802" marR="136802" marT="62441" marB="6244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500" b="0" i="0" u="none" strike="noStrike" cap="none" normalizeH="0" baseline="0" dirty="0">
                          <a:ln>
                            <a:noFill/>
                          </a:ln>
                          <a:solidFill>
                            <a:schemeClr val="tx1"/>
                          </a:solidFill>
                          <a:effectLst/>
                          <a:latin typeface="+mn-lt"/>
                          <a:ea typeface="+mn-ea"/>
                          <a:cs typeface="+mn-ea"/>
                          <a:sym typeface="+mn-lt"/>
                        </a:rPr>
                        <a:t>符合瓦数标准</a:t>
                      </a:r>
                    </a:p>
                  </a:txBody>
                  <a:tcPr marL="136802" marR="136802" marT="62441" marB="6244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zh-CN" altLang="zh-CN" sz="2500" b="0" i="0" u="none" strike="noStrike" cap="none" normalizeH="0" baseline="0" dirty="0">
                        <a:ln>
                          <a:noFill/>
                        </a:ln>
                        <a:solidFill>
                          <a:schemeClr val="tx1"/>
                        </a:solidFill>
                        <a:effectLst/>
                        <a:latin typeface="+mn-lt"/>
                        <a:ea typeface="+mn-ea"/>
                        <a:cs typeface="+mn-ea"/>
                        <a:sym typeface="+mn-lt"/>
                      </a:endParaRPr>
                    </a:p>
                  </a:txBody>
                  <a:tcPr marL="136802" marR="136802" marT="62441" marB="6244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bl>
          </a:graphicData>
        </a:graphic>
      </p:graphicFrame>
      <p:sp>
        <p:nvSpPr>
          <p:cNvPr id="245786" name="Text Box 36">
            <a:extLst>
              <a:ext uri="{FF2B5EF4-FFF2-40B4-BE49-F238E27FC236}">
                <a16:creationId xmlns:a16="http://schemas.microsoft.com/office/drawing/2014/main" id="{3AF01967-2640-4F9C-91F2-1A5F367CDD3D}"/>
              </a:ext>
            </a:extLst>
          </p:cNvPr>
          <p:cNvSpPr txBox="1">
            <a:spLocks noChangeArrowheads="1"/>
          </p:cNvSpPr>
          <p:nvPr/>
        </p:nvSpPr>
        <p:spPr bwMode="auto">
          <a:xfrm>
            <a:off x="1481138" y="5616575"/>
            <a:ext cx="13681075" cy="19478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a:latin typeface="+mn-lt"/>
                <a:ea typeface="+mn-ea"/>
                <a:cs typeface="+mn-ea"/>
                <a:sym typeface="+mn-lt"/>
              </a:rPr>
              <a:t>   </a:t>
            </a:r>
            <a:r>
              <a:rPr lang="zh-TW" altLang="en-US" sz="2000">
                <a:latin typeface="+mn-lt"/>
                <a:ea typeface="+mn-ea"/>
                <a:cs typeface="+mn-ea"/>
                <a:sym typeface="+mn-lt"/>
              </a:rPr>
              <a:t>备注</a:t>
            </a:r>
            <a:r>
              <a:rPr lang="en-US" altLang="zh-TW" sz="2000">
                <a:latin typeface="+mn-lt"/>
                <a:ea typeface="+mn-ea"/>
                <a:cs typeface="+mn-ea"/>
                <a:sym typeface="+mn-lt"/>
              </a:rPr>
              <a:t>:</a:t>
            </a:r>
            <a:r>
              <a:rPr lang="zh-TW" altLang="en-US" sz="2000">
                <a:latin typeface="+mn-lt"/>
                <a:ea typeface="+mn-ea"/>
                <a:cs typeface="+mn-ea"/>
                <a:sym typeface="+mn-lt"/>
              </a:rPr>
              <a:t>电烙铁的温度标准</a:t>
            </a:r>
          </a:p>
          <a:p>
            <a:pPr eaLnBrk="1" hangingPunct="1">
              <a:lnSpc>
                <a:spcPct val="120000"/>
              </a:lnSpc>
              <a:defRPr/>
            </a:pPr>
            <a:r>
              <a:rPr lang="zh-TW" altLang="en-US" sz="2000">
                <a:latin typeface="+mn-lt"/>
                <a:ea typeface="+mn-ea"/>
                <a:cs typeface="+mn-ea"/>
                <a:sym typeface="+mn-lt"/>
              </a:rPr>
              <a:t>   </a:t>
            </a:r>
            <a:r>
              <a:rPr lang="en-US" altLang="zh-TW" sz="2000">
                <a:latin typeface="+mn-lt"/>
                <a:ea typeface="+mn-ea"/>
                <a:cs typeface="+mn-ea"/>
                <a:sym typeface="+mn-lt"/>
              </a:rPr>
              <a:t>30W-28℃ ~360℃ ,40W-300℃ ~380℃ ,60W-320℃ ~400℃ </a:t>
            </a:r>
          </a:p>
          <a:p>
            <a:pPr eaLnBrk="1" hangingPunct="1">
              <a:lnSpc>
                <a:spcPct val="120000"/>
              </a:lnSpc>
              <a:defRPr/>
            </a:pPr>
            <a:r>
              <a:rPr lang="en-US" altLang="zh-TW" sz="2000">
                <a:latin typeface="+mn-lt"/>
                <a:ea typeface="+mn-ea"/>
                <a:cs typeface="+mn-ea"/>
                <a:sym typeface="+mn-lt"/>
              </a:rPr>
              <a:t>4 ) </a:t>
            </a:r>
            <a:r>
              <a:rPr lang="zh-TW" altLang="en-US" sz="2000">
                <a:latin typeface="+mn-lt"/>
                <a:ea typeface="+mn-ea"/>
                <a:cs typeface="+mn-ea"/>
                <a:sym typeface="+mn-lt"/>
              </a:rPr>
              <a:t>确保贮存的电烙铁功能正常</a:t>
            </a:r>
            <a:r>
              <a:rPr lang="en-US" altLang="zh-TW" sz="2000">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5 ) </a:t>
            </a:r>
            <a:r>
              <a:rPr lang="zh-TW" altLang="en-US" sz="2000">
                <a:latin typeface="+mn-lt"/>
                <a:ea typeface="+mn-ea"/>
                <a:cs typeface="+mn-ea"/>
                <a:sym typeface="+mn-lt"/>
              </a:rPr>
              <a:t>确保电烙铁能满足生产需要</a:t>
            </a:r>
            <a:r>
              <a:rPr lang="en-US" altLang="zh-TW" sz="2000">
                <a:latin typeface="+mn-lt"/>
                <a:ea typeface="+mn-ea"/>
                <a:cs typeface="+mn-ea"/>
                <a:sym typeface="+mn-lt"/>
              </a:rPr>
              <a:t>.</a:t>
            </a:r>
          </a:p>
          <a:p>
            <a:pPr eaLnBrk="1" hangingPunct="1">
              <a:lnSpc>
                <a:spcPct val="120000"/>
              </a:lnSpc>
              <a:defRPr/>
            </a:pPr>
            <a:r>
              <a:rPr lang="zh-TW" altLang="en-US" sz="2000" b="1">
                <a:latin typeface="+mn-lt"/>
                <a:ea typeface="+mn-ea"/>
                <a:cs typeface="+mn-ea"/>
                <a:sym typeface="+mn-lt"/>
              </a:rPr>
              <a:t>六</a:t>
            </a:r>
            <a:r>
              <a:rPr lang="en-US" altLang="zh-TW" sz="2000" b="1">
                <a:latin typeface="+mn-lt"/>
                <a:ea typeface="+mn-ea"/>
                <a:cs typeface="+mn-ea"/>
                <a:sym typeface="+mn-lt"/>
              </a:rPr>
              <a:t>.</a:t>
            </a:r>
            <a:r>
              <a:rPr lang="zh-TW" altLang="en-US" sz="2000" b="1">
                <a:latin typeface="+mn-lt"/>
                <a:ea typeface="+mn-ea"/>
                <a:cs typeface="+mn-ea"/>
                <a:sym typeface="+mn-lt"/>
              </a:rPr>
              <a:t>使用规程</a:t>
            </a:r>
            <a:r>
              <a:rPr lang="en-US" altLang="zh-TW" sz="2000" b="1">
                <a:latin typeface="+mn-lt"/>
                <a:ea typeface="+mn-ea"/>
                <a:cs typeface="+mn-ea"/>
                <a:sym typeface="+mn-lt"/>
              </a:rPr>
              <a:t>:</a:t>
            </a:r>
          </a:p>
        </p:txBody>
      </p:sp>
      <p:sp>
        <p:nvSpPr>
          <p:cNvPr id="6" name="文本框 5">
            <a:extLst>
              <a:ext uri="{FF2B5EF4-FFF2-40B4-BE49-F238E27FC236}">
                <a16:creationId xmlns:a16="http://schemas.microsoft.com/office/drawing/2014/main" id="{65FB5A3B-52F8-4E16-907E-CA01EEBE14E6}"/>
              </a:ext>
            </a:extLst>
          </p:cNvPr>
          <p:cNvSpPr txBox="1"/>
          <p:nvPr/>
        </p:nvSpPr>
        <p:spPr>
          <a:xfrm>
            <a:off x="3137099" y="72232"/>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治具</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,JIG</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的管理方法与要素</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6786" name="Text Box 2">
            <a:extLst>
              <a:ext uri="{FF2B5EF4-FFF2-40B4-BE49-F238E27FC236}">
                <a16:creationId xmlns:a16="http://schemas.microsoft.com/office/drawing/2014/main" id="{4FDA4958-1C72-4F45-9589-686842824EB5}"/>
              </a:ext>
            </a:extLst>
          </p:cNvPr>
          <p:cNvSpPr txBox="1">
            <a:spLocks noChangeArrowheads="1"/>
          </p:cNvSpPr>
          <p:nvPr/>
        </p:nvSpPr>
        <p:spPr bwMode="auto">
          <a:xfrm>
            <a:off x="1264891" y="2232472"/>
            <a:ext cx="13681075" cy="4533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1 ) </a:t>
            </a:r>
            <a:r>
              <a:rPr lang="zh-TW" altLang="en-US" sz="2000" dirty="0">
                <a:latin typeface="+mn-lt"/>
                <a:ea typeface="+mn-ea"/>
                <a:cs typeface="+mn-ea"/>
                <a:sym typeface="+mn-lt"/>
              </a:rPr>
              <a:t>电烙铁插电</a:t>
            </a:r>
            <a:r>
              <a:rPr lang="en-US" altLang="zh-TW" sz="2000" dirty="0">
                <a:latin typeface="+mn-lt"/>
                <a:ea typeface="+mn-ea"/>
                <a:cs typeface="+mn-ea"/>
                <a:sym typeface="+mn-lt"/>
              </a:rPr>
              <a:t>5</a:t>
            </a:r>
            <a:r>
              <a:rPr lang="zh-TW" altLang="en-US" sz="2000" dirty="0">
                <a:latin typeface="+mn-lt"/>
                <a:ea typeface="+mn-ea"/>
                <a:cs typeface="+mn-ea"/>
                <a:sym typeface="+mn-lt"/>
              </a:rPr>
              <a:t>分钟后才可以正常使用</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2 ) </a:t>
            </a:r>
            <a:r>
              <a:rPr lang="zh-TW" altLang="en-US" sz="2000" dirty="0">
                <a:latin typeface="+mn-lt"/>
                <a:ea typeface="+mn-ea"/>
                <a:cs typeface="+mn-ea"/>
                <a:sym typeface="+mn-lt"/>
              </a:rPr>
              <a:t>使用中要按标准方法拿持</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3 ) </a:t>
            </a:r>
            <a:r>
              <a:rPr lang="zh-TW" altLang="en-US" sz="2000" dirty="0">
                <a:latin typeface="+mn-lt"/>
                <a:ea typeface="+mn-ea"/>
                <a:cs typeface="+mn-ea"/>
                <a:sym typeface="+mn-lt"/>
              </a:rPr>
              <a:t>用完后必须放在专用架子上</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4 ) </a:t>
            </a:r>
            <a:r>
              <a:rPr lang="zh-TW" altLang="en-US" sz="2000" dirty="0">
                <a:latin typeface="+mn-lt"/>
                <a:ea typeface="+mn-ea"/>
                <a:cs typeface="+mn-ea"/>
                <a:sym typeface="+mn-lt"/>
              </a:rPr>
              <a:t>不得手持电烙铁嬉戏</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5 ) </a:t>
            </a:r>
            <a:r>
              <a:rPr lang="zh-TW" altLang="en-US" sz="2000" dirty="0">
                <a:latin typeface="+mn-lt"/>
                <a:ea typeface="+mn-ea"/>
                <a:cs typeface="+mn-ea"/>
                <a:sym typeface="+mn-lt"/>
              </a:rPr>
              <a:t>下班时间必须拔出电源插头</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6 ) </a:t>
            </a:r>
            <a:r>
              <a:rPr lang="zh-TW" altLang="en-US" sz="2000" dirty="0">
                <a:latin typeface="+mn-lt"/>
                <a:ea typeface="+mn-ea"/>
                <a:cs typeface="+mn-ea"/>
                <a:sym typeface="+mn-lt"/>
              </a:rPr>
              <a:t>如发生意外事故时立即切断电源</a:t>
            </a:r>
            <a:r>
              <a:rPr lang="en-US" altLang="zh-TW" sz="2000" dirty="0">
                <a:latin typeface="+mn-lt"/>
                <a:ea typeface="+mn-ea"/>
                <a:cs typeface="+mn-ea"/>
                <a:sym typeface="+mn-lt"/>
              </a:rPr>
              <a:t>,</a:t>
            </a:r>
            <a:r>
              <a:rPr lang="zh-TW" altLang="en-US" sz="2000" dirty="0">
                <a:latin typeface="+mn-lt"/>
                <a:ea typeface="+mn-ea"/>
                <a:cs typeface="+mn-ea"/>
                <a:sym typeface="+mn-lt"/>
              </a:rPr>
              <a:t>通报上司</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7 ) </a:t>
            </a:r>
            <a:r>
              <a:rPr lang="zh-TW" altLang="en-US" sz="2000" dirty="0">
                <a:latin typeface="+mn-lt"/>
                <a:ea typeface="+mn-ea"/>
                <a:cs typeface="+mn-ea"/>
                <a:sym typeface="+mn-lt"/>
              </a:rPr>
              <a:t>如发生故障时应送工具课维修</a:t>
            </a:r>
            <a:r>
              <a:rPr lang="en-US" altLang="zh-TW" sz="2000" dirty="0">
                <a:latin typeface="+mn-lt"/>
                <a:ea typeface="+mn-ea"/>
                <a:cs typeface="+mn-ea"/>
                <a:sym typeface="+mn-lt"/>
              </a:rPr>
              <a:t>,</a:t>
            </a:r>
            <a:r>
              <a:rPr lang="zh-TW" altLang="en-US" sz="2000" dirty="0">
                <a:latin typeface="+mn-lt"/>
                <a:ea typeface="+mn-ea"/>
                <a:cs typeface="+mn-ea"/>
                <a:sym typeface="+mn-lt"/>
              </a:rPr>
              <a:t>不得私自拆卸或其他处理</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8 ) </a:t>
            </a:r>
            <a:r>
              <a:rPr lang="zh-TW" altLang="en-US" sz="2000" dirty="0">
                <a:latin typeface="+mn-lt"/>
                <a:ea typeface="+mn-ea"/>
                <a:cs typeface="+mn-ea"/>
                <a:sym typeface="+mn-lt"/>
              </a:rPr>
              <a:t>使用的电烙铁不得随意调换</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9 ) </a:t>
            </a:r>
            <a:r>
              <a:rPr lang="zh-TW" altLang="en-US" sz="2000" dirty="0">
                <a:latin typeface="+mn-lt"/>
                <a:ea typeface="+mn-ea"/>
                <a:cs typeface="+mn-ea"/>
                <a:sym typeface="+mn-lt"/>
              </a:rPr>
              <a:t>确保接地线良好</a:t>
            </a:r>
            <a:r>
              <a:rPr lang="en-US" altLang="zh-TW" sz="2000" dirty="0">
                <a:latin typeface="+mn-lt"/>
                <a:ea typeface="+mn-ea"/>
                <a:cs typeface="+mn-ea"/>
                <a:sym typeface="+mn-lt"/>
              </a:rPr>
              <a:t>.</a:t>
            </a:r>
          </a:p>
          <a:p>
            <a:pPr eaLnBrk="1" hangingPunct="1">
              <a:lnSpc>
                <a:spcPct val="120000"/>
              </a:lnSpc>
              <a:defRPr/>
            </a:pPr>
            <a:r>
              <a:rPr lang="zh-TW" altLang="en-US" sz="2000" b="1" dirty="0">
                <a:latin typeface="+mn-lt"/>
                <a:ea typeface="+mn-ea"/>
                <a:cs typeface="+mn-ea"/>
                <a:sym typeface="+mn-lt"/>
              </a:rPr>
              <a:t>七</a:t>
            </a:r>
            <a:r>
              <a:rPr lang="en-US" altLang="zh-TW" sz="2000" b="1" dirty="0">
                <a:latin typeface="+mn-lt"/>
                <a:ea typeface="+mn-ea"/>
                <a:cs typeface="+mn-ea"/>
                <a:sym typeface="+mn-lt"/>
              </a:rPr>
              <a:t>.</a:t>
            </a:r>
            <a:r>
              <a:rPr lang="zh-TW" altLang="en-US" sz="2000" b="1" dirty="0">
                <a:latin typeface="+mn-lt"/>
                <a:ea typeface="+mn-ea"/>
                <a:cs typeface="+mn-ea"/>
                <a:sym typeface="+mn-lt"/>
              </a:rPr>
              <a:t>安全责任</a:t>
            </a:r>
          </a:p>
          <a:p>
            <a:pPr eaLnBrk="1" hangingPunct="1">
              <a:lnSpc>
                <a:spcPct val="120000"/>
              </a:lnSpc>
              <a:defRPr/>
            </a:pPr>
            <a:r>
              <a:rPr lang="en-US" altLang="zh-TW" sz="2000" dirty="0">
                <a:latin typeface="+mn-lt"/>
                <a:ea typeface="+mn-ea"/>
                <a:cs typeface="+mn-ea"/>
                <a:sym typeface="+mn-lt"/>
              </a:rPr>
              <a:t>1 ) </a:t>
            </a:r>
            <a:r>
              <a:rPr lang="zh-TW" altLang="en-US" sz="2000" dirty="0">
                <a:latin typeface="+mn-lt"/>
                <a:ea typeface="+mn-ea"/>
                <a:cs typeface="+mn-ea"/>
                <a:sym typeface="+mn-lt"/>
              </a:rPr>
              <a:t>凡违章使用的责任由现场管理者或当事人承担</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2 ) </a:t>
            </a:r>
            <a:r>
              <a:rPr lang="zh-TW" altLang="en-US" sz="2000" dirty="0">
                <a:latin typeface="+mn-lt"/>
                <a:ea typeface="+mn-ea"/>
                <a:cs typeface="+mn-ea"/>
                <a:sym typeface="+mn-lt"/>
              </a:rPr>
              <a:t>正常使用中产生事故责任由工具课承担</a:t>
            </a:r>
            <a:r>
              <a:rPr lang="en-US" altLang="zh-TW" sz="2000" dirty="0">
                <a:latin typeface="+mn-lt"/>
                <a:ea typeface="+mn-ea"/>
                <a:cs typeface="+mn-ea"/>
                <a:sym typeface="+mn-lt"/>
              </a:rPr>
              <a:t>.                                                                  </a:t>
            </a:r>
          </a:p>
        </p:txBody>
      </p:sp>
      <p:sp>
        <p:nvSpPr>
          <p:cNvPr id="246787" name="Text Box 3">
            <a:extLst>
              <a:ext uri="{FF2B5EF4-FFF2-40B4-BE49-F238E27FC236}">
                <a16:creationId xmlns:a16="http://schemas.microsoft.com/office/drawing/2014/main" id="{CA51FBA8-5CA8-42BB-A956-92DD49178A6A}"/>
              </a:ext>
            </a:extLst>
          </p:cNvPr>
          <p:cNvSpPr txBox="1">
            <a:spLocks noChangeArrowheads="1"/>
          </p:cNvSpPr>
          <p:nvPr/>
        </p:nvSpPr>
        <p:spPr bwMode="auto">
          <a:xfrm>
            <a:off x="10601325" y="8529638"/>
            <a:ext cx="4560888"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a:latin typeface="+mn-lt"/>
                <a:ea typeface="+mn-ea"/>
                <a:cs typeface="+mn-ea"/>
                <a:sym typeface="+mn-lt"/>
              </a:rPr>
              <a:t>   </a:t>
            </a:r>
            <a:r>
              <a:rPr lang="en-US" altLang="zh-TW" sz="2000" b="1">
                <a:latin typeface="+mn-lt"/>
                <a:ea typeface="+mn-ea"/>
                <a:cs typeface="+mn-ea"/>
                <a:sym typeface="+mn-lt"/>
              </a:rPr>
              <a:t>QJDN</a:t>
            </a:r>
            <a:r>
              <a:rPr lang="zh-TW" altLang="en-US" sz="2000" b="1">
                <a:latin typeface="+mn-lt"/>
                <a:ea typeface="+mn-ea"/>
                <a:cs typeface="+mn-ea"/>
                <a:sym typeface="+mn-lt"/>
              </a:rPr>
              <a:t>公司具课</a:t>
            </a:r>
          </a:p>
        </p:txBody>
      </p:sp>
      <p:sp>
        <p:nvSpPr>
          <p:cNvPr id="4" name="文本框 3">
            <a:extLst>
              <a:ext uri="{FF2B5EF4-FFF2-40B4-BE49-F238E27FC236}">
                <a16:creationId xmlns:a16="http://schemas.microsoft.com/office/drawing/2014/main" id="{CD190CA3-7E13-4095-861C-FC87EF3AA449}"/>
              </a:ext>
            </a:extLst>
          </p:cNvPr>
          <p:cNvSpPr txBox="1"/>
          <p:nvPr/>
        </p:nvSpPr>
        <p:spPr>
          <a:xfrm>
            <a:off x="3137099" y="72232"/>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治具</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,JIG</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的管理方法与要素</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7810" name="Text Box 2">
            <a:extLst>
              <a:ext uri="{FF2B5EF4-FFF2-40B4-BE49-F238E27FC236}">
                <a16:creationId xmlns:a16="http://schemas.microsoft.com/office/drawing/2014/main" id="{C1AF5A22-5347-4A51-915E-AE79BC7E7D90}"/>
              </a:ext>
            </a:extLst>
          </p:cNvPr>
          <p:cNvSpPr txBox="1">
            <a:spLocks noChangeArrowheads="1"/>
          </p:cNvSpPr>
          <p:nvPr/>
        </p:nvSpPr>
        <p:spPr bwMode="auto">
          <a:xfrm>
            <a:off x="1120875" y="3096568"/>
            <a:ext cx="13681075" cy="4533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5.4 </a:t>
            </a:r>
            <a:r>
              <a:rPr lang="zh-TW" altLang="en-US" sz="2000" b="1" dirty="0">
                <a:latin typeface="+mn-lt"/>
                <a:ea typeface="+mn-ea"/>
                <a:cs typeface="+mn-ea"/>
                <a:sym typeface="+mn-lt"/>
              </a:rPr>
              <a:t>工具好用</a:t>
            </a:r>
            <a:r>
              <a:rPr lang="en-US" altLang="zh-TW" sz="2000" b="1" dirty="0">
                <a:latin typeface="+mn-lt"/>
                <a:ea typeface="+mn-ea"/>
                <a:cs typeface="+mn-ea"/>
                <a:sym typeface="+mn-lt"/>
              </a:rPr>
              <a:t>,</a:t>
            </a:r>
            <a:r>
              <a:rPr lang="zh-TW" altLang="en-US" sz="2000" b="1" dirty="0">
                <a:latin typeface="+mn-lt"/>
                <a:ea typeface="+mn-ea"/>
                <a:cs typeface="+mn-ea"/>
                <a:sym typeface="+mn-lt"/>
              </a:rPr>
              <a:t>生产放心</a:t>
            </a:r>
          </a:p>
          <a:p>
            <a:pPr eaLnBrk="1" hangingPunct="1">
              <a:lnSpc>
                <a:spcPct val="120000"/>
              </a:lnSpc>
              <a:defRPr/>
            </a:pPr>
            <a:r>
              <a:rPr lang="zh-TW" altLang="en-US" sz="2000" dirty="0">
                <a:latin typeface="+mn-lt"/>
                <a:ea typeface="+mn-ea"/>
                <a:cs typeface="+mn-ea"/>
                <a:sym typeface="+mn-lt"/>
              </a:rPr>
              <a:t>   一般来说与工具关联的事故基本上都是因为工具存在一定的缺陷而引起的</a:t>
            </a:r>
            <a:r>
              <a:rPr lang="en-US" altLang="zh-TW" sz="2000" dirty="0">
                <a:latin typeface="+mn-lt"/>
                <a:ea typeface="+mn-ea"/>
                <a:cs typeface="+mn-ea"/>
                <a:sym typeface="+mn-lt"/>
              </a:rPr>
              <a:t>,</a:t>
            </a:r>
            <a:r>
              <a:rPr lang="zh-TW" altLang="en-US" sz="2000" dirty="0">
                <a:latin typeface="+mn-lt"/>
                <a:ea typeface="+mn-ea"/>
                <a:cs typeface="+mn-ea"/>
                <a:sym typeface="+mn-lt"/>
              </a:rPr>
              <a:t>由于工具有缺陷导致使用者不能按规定的方法正常使用</a:t>
            </a:r>
            <a:r>
              <a:rPr lang="en-US" altLang="zh-TW" sz="2000" dirty="0">
                <a:latin typeface="+mn-lt"/>
                <a:ea typeface="+mn-ea"/>
                <a:cs typeface="+mn-ea"/>
                <a:sym typeface="+mn-lt"/>
              </a:rPr>
              <a:t>,</a:t>
            </a:r>
            <a:r>
              <a:rPr lang="zh-TW" altLang="en-US" sz="2000" dirty="0">
                <a:latin typeface="+mn-lt"/>
                <a:ea typeface="+mn-ea"/>
                <a:cs typeface="+mn-ea"/>
                <a:sym typeface="+mn-lt"/>
              </a:rPr>
              <a:t>所以造成事故</a:t>
            </a:r>
            <a:r>
              <a:rPr lang="en-US" altLang="zh-TW" sz="2000" dirty="0">
                <a:latin typeface="+mn-lt"/>
                <a:ea typeface="+mn-ea"/>
                <a:cs typeface="+mn-ea"/>
                <a:sym typeface="+mn-lt"/>
              </a:rPr>
              <a:t>.</a:t>
            </a:r>
            <a:r>
              <a:rPr lang="zh-TW" altLang="en-US" sz="2000" dirty="0">
                <a:latin typeface="+mn-lt"/>
                <a:ea typeface="+mn-ea"/>
                <a:cs typeface="+mn-ea"/>
                <a:sym typeface="+mn-lt"/>
              </a:rPr>
              <a:t>而顺手好用的工具者比较满意</a:t>
            </a:r>
            <a:r>
              <a:rPr lang="en-US" altLang="zh-TW" sz="2000" dirty="0">
                <a:latin typeface="+mn-lt"/>
                <a:ea typeface="+mn-ea"/>
                <a:cs typeface="+mn-ea"/>
                <a:sym typeface="+mn-lt"/>
              </a:rPr>
              <a:t>,</a:t>
            </a:r>
            <a:r>
              <a:rPr lang="zh-TW" altLang="en-US" sz="2000" dirty="0">
                <a:latin typeface="+mn-lt"/>
                <a:ea typeface="+mn-ea"/>
                <a:cs typeface="+mn-ea"/>
                <a:sym typeface="+mn-lt"/>
              </a:rPr>
              <a:t>一般一会拆改或违章操作</a:t>
            </a:r>
            <a:r>
              <a:rPr lang="en-US" altLang="zh-TW" sz="2000" dirty="0">
                <a:latin typeface="+mn-lt"/>
                <a:ea typeface="+mn-ea"/>
                <a:cs typeface="+mn-ea"/>
                <a:sym typeface="+mn-lt"/>
              </a:rPr>
              <a:t>,</a:t>
            </a:r>
            <a:r>
              <a:rPr lang="zh-TW" altLang="en-US" sz="2000" dirty="0">
                <a:latin typeface="+mn-lt"/>
                <a:ea typeface="+mn-ea"/>
                <a:cs typeface="+mn-ea"/>
                <a:sym typeface="+mn-lt"/>
              </a:rPr>
              <a:t>那么</a:t>
            </a:r>
            <a:r>
              <a:rPr lang="en-US" altLang="zh-TW" sz="2000" dirty="0">
                <a:latin typeface="+mn-lt"/>
                <a:ea typeface="+mn-ea"/>
                <a:cs typeface="+mn-ea"/>
                <a:sym typeface="+mn-lt"/>
              </a:rPr>
              <a:t>,</a:t>
            </a:r>
            <a:r>
              <a:rPr lang="zh-TW" altLang="en-US" sz="2000" dirty="0">
                <a:latin typeface="+mn-lt"/>
                <a:ea typeface="+mn-ea"/>
                <a:cs typeface="+mn-ea"/>
                <a:sym typeface="+mn-lt"/>
              </a:rPr>
              <a:t>用起来也就比较放心</a:t>
            </a:r>
            <a:r>
              <a:rPr lang="en-US" altLang="zh-TW" sz="2000" dirty="0">
                <a:latin typeface="+mn-lt"/>
                <a:ea typeface="+mn-ea"/>
                <a:cs typeface="+mn-ea"/>
                <a:sym typeface="+mn-lt"/>
              </a:rPr>
              <a:t>,</a:t>
            </a:r>
            <a:r>
              <a:rPr lang="zh-TW" altLang="en-US" sz="2000" dirty="0">
                <a:latin typeface="+mn-lt"/>
                <a:ea typeface="+mn-ea"/>
                <a:cs typeface="+mn-ea"/>
                <a:sym typeface="+mn-lt"/>
              </a:rPr>
              <a:t>自然也不会产生什么后果</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鉴于上述原因</a:t>
            </a:r>
            <a:r>
              <a:rPr lang="en-US" altLang="zh-TW" sz="2000" dirty="0">
                <a:latin typeface="+mn-lt"/>
                <a:ea typeface="+mn-ea"/>
                <a:cs typeface="+mn-ea"/>
                <a:sym typeface="+mn-lt"/>
              </a:rPr>
              <a:t>,</a:t>
            </a:r>
            <a:r>
              <a:rPr lang="zh-TW" altLang="en-US" sz="2000" dirty="0">
                <a:latin typeface="+mn-lt"/>
                <a:ea typeface="+mn-ea"/>
                <a:cs typeface="+mn-ea"/>
                <a:sym typeface="+mn-lt"/>
              </a:rPr>
              <a:t>工具课在选择工具时要尽可能地选用适宜</a:t>
            </a:r>
            <a:r>
              <a:rPr lang="en-US" altLang="zh-TW" sz="2000" dirty="0">
                <a:latin typeface="+mn-lt"/>
                <a:ea typeface="+mn-ea"/>
                <a:cs typeface="+mn-ea"/>
                <a:sym typeface="+mn-lt"/>
              </a:rPr>
              <a:t>,</a:t>
            </a:r>
            <a:r>
              <a:rPr lang="zh-TW" altLang="en-US" sz="2000" dirty="0">
                <a:latin typeface="+mn-lt"/>
                <a:ea typeface="+mn-ea"/>
                <a:cs typeface="+mn-ea"/>
                <a:sym typeface="+mn-lt"/>
              </a:rPr>
              <a:t>好用的工具</a:t>
            </a:r>
            <a:r>
              <a:rPr lang="en-US" altLang="zh-TW" sz="2000" dirty="0">
                <a:latin typeface="+mn-lt"/>
                <a:ea typeface="+mn-ea"/>
                <a:cs typeface="+mn-ea"/>
                <a:sym typeface="+mn-lt"/>
              </a:rPr>
              <a:t>,</a:t>
            </a:r>
            <a:r>
              <a:rPr lang="zh-TW" altLang="en-US" sz="2000" dirty="0">
                <a:latin typeface="+mn-lt"/>
                <a:ea typeface="+mn-ea"/>
                <a:cs typeface="+mn-ea"/>
                <a:sym typeface="+mn-lt"/>
              </a:rPr>
              <a:t>这些因素包括以下的内容</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工具的轻巧与便利性</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左右手操作的习惯性</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负荷能力</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电压规格</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使用说明书的理解程度</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工具的配套性</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工具的质量</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C7AAB1B4-6EF3-40A0-8AE5-8CA7AC7DCFB1}"/>
              </a:ext>
            </a:extLst>
          </p:cNvPr>
          <p:cNvSpPr txBox="1"/>
          <p:nvPr/>
        </p:nvSpPr>
        <p:spPr>
          <a:xfrm>
            <a:off x="3137099" y="72232"/>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治具</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,JIG</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的管理方法与要素</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9858" name="Text Box 2">
            <a:extLst>
              <a:ext uri="{FF2B5EF4-FFF2-40B4-BE49-F238E27FC236}">
                <a16:creationId xmlns:a16="http://schemas.microsoft.com/office/drawing/2014/main" id="{73185EF3-C25E-4EC1-AB63-F696931434B9}"/>
              </a:ext>
            </a:extLst>
          </p:cNvPr>
          <p:cNvSpPr txBox="1">
            <a:spLocks noChangeArrowheads="1"/>
          </p:cNvSpPr>
          <p:nvPr/>
        </p:nvSpPr>
        <p:spPr bwMode="auto">
          <a:xfrm>
            <a:off x="1264891" y="2808536"/>
            <a:ext cx="13681075" cy="4164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6. </a:t>
            </a:r>
            <a:r>
              <a:rPr lang="zh-TW" altLang="en-US" sz="2000" b="1" dirty="0">
                <a:latin typeface="+mn-lt"/>
                <a:ea typeface="+mn-ea"/>
                <a:cs typeface="+mn-ea"/>
                <a:sym typeface="+mn-lt"/>
              </a:rPr>
              <a:t>及时添置新设备</a:t>
            </a:r>
          </a:p>
          <a:p>
            <a:pPr eaLnBrk="1" hangingPunct="1">
              <a:lnSpc>
                <a:spcPct val="120000"/>
              </a:lnSpc>
              <a:defRPr/>
            </a:pPr>
            <a:r>
              <a:rPr lang="zh-TW" altLang="en-US" sz="2000" dirty="0">
                <a:latin typeface="+mn-lt"/>
                <a:ea typeface="+mn-ea"/>
                <a:cs typeface="+mn-ea"/>
                <a:sym typeface="+mn-lt"/>
              </a:rPr>
              <a:t>   添置新设备指的是因生产任务增加或实施改进的需要等因素而在现有生产现场中增加设备的过程</a:t>
            </a:r>
            <a:r>
              <a:rPr lang="en-US" altLang="zh-TW" sz="2000" dirty="0">
                <a:latin typeface="+mn-lt"/>
                <a:ea typeface="+mn-ea"/>
                <a:cs typeface="+mn-ea"/>
                <a:sym typeface="+mn-lt"/>
              </a:rPr>
              <a:t>.</a:t>
            </a:r>
            <a:r>
              <a:rPr lang="zh-TW" altLang="en-US" sz="2000" dirty="0">
                <a:latin typeface="+mn-lt"/>
                <a:ea typeface="+mn-ea"/>
                <a:cs typeface="+mn-ea"/>
                <a:sym typeface="+mn-lt"/>
              </a:rPr>
              <a:t>这里的新设备是指新增加的设备</a:t>
            </a:r>
            <a:r>
              <a:rPr lang="en-US" altLang="zh-TW" sz="2000" dirty="0">
                <a:latin typeface="+mn-lt"/>
                <a:ea typeface="+mn-ea"/>
                <a:cs typeface="+mn-ea"/>
                <a:sym typeface="+mn-lt"/>
              </a:rPr>
              <a:t>,</a:t>
            </a:r>
            <a:r>
              <a:rPr lang="zh-TW" altLang="en-US" sz="2000" dirty="0">
                <a:latin typeface="+mn-lt"/>
                <a:ea typeface="+mn-ea"/>
                <a:cs typeface="+mn-ea"/>
                <a:sym typeface="+mn-lt"/>
              </a:rPr>
              <a:t>当然也包括二手货</a:t>
            </a:r>
            <a:r>
              <a:rPr lang="en-US" altLang="zh-TW" sz="2000" dirty="0">
                <a:latin typeface="+mn-lt"/>
                <a:ea typeface="+mn-ea"/>
                <a:cs typeface="+mn-ea"/>
                <a:sym typeface="+mn-lt"/>
              </a:rPr>
              <a:t>,</a:t>
            </a:r>
            <a:r>
              <a:rPr lang="zh-TW" altLang="en-US" sz="2000" dirty="0">
                <a:latin typeface="+mn-lt"/>
                <a:ea typeface="+mn-ea"/>
                <a:cs typeface="+mn-ea"/>
                <a:sym typeface="+mn-lt"/>
              </a:rPr>
              <a:t>但不包括从别的部门借调的设备</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defRPr/>
            </a:pPr>
            <a:r>
              <a:rPr lang="en-US" altLang="zh-TW" sz="2000" b="1" dirty="0">
                <a:latin typeface="+mn-lt"/>
                <a:ea typeface="+mn-ea"/>
                <a:cs typeface="+mn-ea"/>
                <a:sym typeface="+mn-lt"/>
              </a:rPr>
              <a:t>1 ) </a:t>
            </a:r>
            <a:r>
              <a:rPr lang="zh-TW" altLang="en-US" sz="2000" b="1" dirty="0">
                <a:latin typeface="+mn-lt"/>
                <a:ea typeface="+mn-ea"/>
                <a:cs typeface="+mn-ea"/>
                <a:sym typeface="+mn-lt"/>
              </a:rPr>
              <a:t>添置新设备的时机</a:t>
            </a:r>
            <a:r>
              <a:rPr lang="en-US" altLang="zh-TW" sz="2000" b="1"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在下列情况下</a:t>
            </a:r>
            <a:r>
              <a:rPr lang="en-US" altLang="zh-TW" sz="2000" dirty="0">
                <a:latin typeface="+mn-lt"/>
                <a:ea typeface="+mn-ea"/>
                <a:cs typeface="+mn-ea"/>
                <a:sym typeface="+mn-lt"/>
              </a:rPr>
              <a:t>,</a:t>
            </a:r>
            <a:r>
              <a:rPr lang="zh-TW" altLang="en-US" sz="2000" dirty="0">
                <a:latin typeface="+mn-lt"/>
                <a:ea typeface="+mn-ea"/>
                <a:cs typeface="+mn-ea"/>
                <a:sym typeface="+mn-lt"/>
              </a:rPr>
              <a:t>设备的使用部门或工程技朮管理部门需要策划添置新设备</a:t>
            </a:r>
            <a:r>
              <a:rPr lang="en-US" altLang="zh-TW" sz="2000" dirty="0">
                <a:latin typeface="+mn-lt"/>
                <a:ea typeface="+mn-ea"/>
                <a:cs typeface="+mn-ea"/>
                <a:sym typeface="+mn-lt"/>
              </a:rPr>
              <a:t>.</a:t>
            </a:r>
            <a:r>
              <a:rPr lang="zh-TW" altLang="en-US" sz="2000" dirty="0">
                <a:latin typeface="+mn-lt"/>
                <a:ea typeface="+mn-ea"/>
                <a:cs typeface="+mn-ea"/>
                <a:sym typeface="+mn-lt"/>
              </a:rPr>
              <a:t>这些情况包括</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现有设备持续超负荷运转时</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手工操作中问题较多时应考虑实现机械化作业</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现有设备已老化</a:t>
            </a:r>
            <a:r>
              <a:rPr lang="en-US" altLang="zh-TW" sz="2000" dirty="0">
                <a:latin typeface="+mn-lt"/>
                <a:ea typeface="+mn-ea"/>
                <a:cs typeface="+mn-ea"/>
                <a:sym typeface="+mn-lt"/>
              </a:rPr>
              <a:t>,</a:t>
            </a:r>
            <a:r>
              <a:rPr lang="zh-TW" altLang="en-US" sz="2000" dirty="0">
                <a:latin typeface="+mn-lt"/>
                <a:ea typeface="+mn-ea"/>
                <a:cs typeface="+mn-ea"/>
                <a:sym typeface="+mn-lt"/>
              </a:rPr>
              <a:t>对质量或产量有影响时</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维修过程中证实发生不可逆的功能损坏导致严重影响时</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现有设备超过使用期限时</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生产新产品有需要时</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6AD8EF29-13AB-4963-A443-E79A1D49D522}"/>
              </a:ext>
            </a:extLst>
          </p:cNvPr>
          <p:cNvSpPr txBox="1"/>
          <p:nvPr/>
        </p:nvSpPr>
        <p:spPr>
          <a:xfrm>
            <a:off x="3137099" y="72232"/>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设备的管理方法与要素</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0882" name="Text Box 2">
            <a:extLst>
              <a:ext uri="{FF2B5EF4-FFF2-40B4-BE49-F238E27FC236}">
                <a16:creationId xmlns:a16="http://schemas.microsoft.com/office/drawing/2014/main" id="{59B82654-92F0-4E77-BB84-E9773E4D56F4}"/>
              </a:ext>
            </a:extLst>
          </p:cNvPr>
          <p:cNvSpPr txBox="1">
            <a:spLocks noChangeArrowheads="1"/>
          </p:cNvSpPr>
          <p:nvPr/>
        </p:nvSpPr>
        <p:spPr bwMode="auto">
          <a:xfrm>
            <a:off x="1696939" y="846168"/>
            <a:ext cx="13681075"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2 ) </a:t>
            </a:r>
            <a:r>
              <a:rPr lang="zh-TW" altLang="en-US" sz="2000" b="1" dirty="0">
                <a:latin typeface="+mn-lt"/>
                <a:ea typeface="+mn-ea"/>
                <a:cs typeface="+mn-ea"/>
                <a:sym typeface="+mn-lt"/>
              </a:rPr>
              <a:t>添置新设备的方法</a:t>
            </a:r>
            <a:r>
              <a:rPr lang="en-US" altLang="zh-TW" sz="2000" b="1" dirty="0">
                <a:latin typeface="+mn-lt"/>
                <a:ea typeface="+mn-ea"/>
                <a:cs typeface="+mn-ea"/>
                <a:sym typeface="+mn-lt"/>
              </a:rPr>
              <a:t>:</a:t>
            </a:r>
          </a:p>
        </p:txBody>
      </p:sp>
      <p:sp>
        <p:nvSpPr>
          <p:cNvPr id="240643" name="Rectangle 3">
            <a:extLst>
              <a:ext uri="{FF2B5EF4-FFF2-40B4-BE49-F238E27FC236}">
                <a16:creationId xmlns:a16="http://schemas.microsoft.com/office/drawing/2014/main" id="{6817C770-86EA-4BBA-AD4F-59AA27F51F77}"/>
              </a:ext>
            </a:extLst>
          </p:cNvPr>
          <p:cNvSpPr>
            <a:spLocks noChangeArrowheads="1"/>
          </p:cNvSpPr>
          <p:nvPr/>
        </p:nvSpPr>
        <p:spPr bwMode="auto">
          <a:xfrm>
            <a:off x="2038348" y="1482725"/>
            <a:ext cx="3863975" cy="520700"/>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识别添置的必要性</a:t>
            </a:r>
          </a:p>
        </p:txBody>
      </p:sp>
      <p:sp>
        <p:nvSpPr>
          <p:cNvPr id="240644" name="Rectangle 4">
            <a:extLst>
              <a:ext uri="{FF2B5EF4-FFF2-40B4-BE49-F238E27FC236}">
                <a16:creationId xmlns:a16="http://schemas.microsoft.com/office/drawing/2014/main" id="{B7925EE9-07A6-4C29-BE22-716258701C70}"/>
              </a:ext>
            </a:extLst>
          </p:cNvPr>
          <p:cNvSpPr>
            <a:spLocks noChangeArrowheads="1"/>
          </p:cNvSpPr>
          <p:nvPr/>
        </p:nvSpPr>
        <p:spPr bwMode="auto">
          <a:xfrm>
            <a:off x="1936750" y="2392363"/>
            <a:ext cx="3863975" cy="520700"/>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提出申请</a:t>
            </a:r>
          </a:p>
        </p:txBody>
      </p:sp>
      <p:sp>
        <p:nvSpPr>
          <p:cNvPr id="240645" name="Rectangle 5">
            <a:extLst>
              <a:ext uri="{FF2B5EF4-FFF2-40B4-BE49-F238E27FC236}">
                <a16:creationId xmlns:a16="http://schemas.microsoft.com/office/drawing/2014/main" id="{102B4623-3581-46AA-8882-A9EB3D392810}"/>
              </a:ext>
            </a:extLst>
          </p:cNvPr>
          <p:cNvSpPr>
            <a:spLocks noChangeArrowheads="1"/>
          </p:cNvSpPr>
          <p:nvPr/>
        </p:nvSpPr>
        <p:spPr bwMode="auto">
          <a:xfrm>
            <a:off x="1936750" y="3536950"/>
            <a:ext cx="3863975" cy="519113"/>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调查与考证</a:t>
            </a:r>
          </a:p>
        </p:txBody>
      </p:sp>
      <p:sp>
        <p:nvSpPr>
          <p:cNvPr id="240646" name="Rectangle 6">
            <a:extLst>
              <a:ext uri="{FF2B5EF4-FFF2-40B4-BE49-F238E27FC236}">
                <a16:creationId xmlns:a16="http://schemas.microsoft.com/office/drawing/2014/main" id="{D163F110-CE66-4687-82D2-8D50BF0249F1}"/>
              </a:ext>
            </a:extLst>
          </p:cNvPr>
          <p:cNvSpPr>
            <a:spLocks noChangeArrowheads="1"/>
          </p:cNvSpPr>
          <p:nvPr/>
        </p:nvSpPr>
        <p:spPr bwMode="auto">
          <a:xfrm>
            <a:off x="1936750" y="4681538"/>
            <a:ext cx="3863975" cy="519112"/>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选购并安装</a:t>
            </a:r>
          </a:p>
        </p:txBody>
      </p:sp>
      <p:sp>
        <p:nvSpPr>
          <p:cNvPr id="240647" name="Rectangle 7">
            <a:extLst>
              <a:ext uri="{FF2B5EF4-FFF2-40B4-BE49-F238E27FC236}">
                <a16:creationId xmlns:a16="http://schemas.microsoft.com/office/drawing/2014/main" id="{3E77C989-E540-4889-8191-0BCFD56220D4}"/>
              </a:ext>
            </a:extLst>
          </p:cNvPr>
          <p:cNvSpPr>
            <a:spLocks noChangeArrowheads="1"/>
          </p:cNvSpPr>
          <p:nvPr/>
        </p:nvSpPr>
        <p:spPr bwMode="auto">
          <a:xfrm>
            <a:off x="1936750" y="5929313"/>
            <a:ext cx="3863975" cy="519112"/>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验证</a:t>
            </a:r>
            <a:r>
              <a:rPr lang="en-US" altLang="zh-TW" sz="2000">
                <a:cs typeface="+mn-ea"/>
                <a:sym typeface="+mn-lt"/>
              </a:rPr>
              <a:t>,</a:t>
            </a:r>
            <a:r>
              <a:rPr lang="zh-TW" altLang="en-US" sz="2000">
                <a:cs typeface="+mn-ea"/>
                <a:sym typeface="+mn-lt"/>
              </a:rPr>
              <a:t>批准</a:t>
            </a:r>
          </a:p>
        </p:txBody>
      </p:sp>
      <p:sp>
        <p:nvSpPr>
          <p:cNvPr id="240648" name="Rectangle 8">
            <a:extLst>
              <a:ext uri="{FF2B5EF4-FFF2-40B4-BE49-F238E27FC236}">
                <a16:creationId xmlns:a16="http://schemas.microsoft.com/office/drawing/2014/main" id="{2EBEC40A-231A-46AF-8601-D093A5B53436}"/>
              </a:ext>
            </a:extLst>
          </p:cNvPr>
          <p:cNvSpPr>
            <a:spLocks noChangeArrowheads="1"/>
          </p:cNvSpPr>
          <p:nvPr/>
        </p:nvSpPr>
        <p:spPr bwMode="auto">
          <a:xfrm>
            <a:off x="1936750" y="7073900"/>
            <a:ext cx="3863975" cy="519113"/>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建檔管理</a:t>
            </a:r>
          </a:p>
        </p:txBody>
      </p:sp>
      <p:sp>
        <p:nvSpPr>
          <p:cNvPr id="240649" name="Rectangle 9">
            <a:extLst>
              <a:ext uri="{FF2B5EF4-FFF2-40B4-BE49-F238E27FC236}">
                <a16:creationId xmlns:a16="http://schemas.microsoft.com/office/drawing/2014/main" id="{2E330766-CADA-4A60-8ACF-B02A0710AF9B}"/>
              </a:ext>
            </a:extLst>
          </p:cNvPr>
          <p:cNvSpPr>
            <a:spLocks noChangeArrowheads="1"/>
          </p:cNvSpPr>
          <p:nvPr/>
        </p:nvSpPr>
        <p:spPr bwMode="auto">
          <a:xfrm>
            <a:off x="1936750" y="8216900"/>
            <a:ext cx="3863975" cy="520700"/>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投入使用</a:t>
            </a:r>
          </a:p>
        </p:txBody>
      </p:sp>
      <p:sp>
        <p:nvSpPr>
          <p:cNvPr id="240650" name="Line 10">
            <a:extLst>
              <a:ext uri="{FF2B5EF4-FFF2-40B4-BE49-F238E27FC236}">
                <a16:creationId xmlns:a16="http://schemas.microsoft.com/office/drawing/2014/main" id="{900FB44D-4CE6-41A2-8F4F-96DEFC08B127}"/>
              </a:ext>
            </a:extLst>
          </p:cNvPr>
          <p:cNvSpPr>
            <a:spLocks noChangeShapeType="1"/>
          </p:cNvSpPr>
          <p:nvPr/>
        </p:nvSpPr>
        <p:spPr bwMode="auto">
          <a:xfrm>
            <a:off x="4217988" y="2169190"/>
            <a:ext cx="0" cy="223173"/>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40651" name="Line 11">
            <a:extLst>
              <a:ext uri="{FF2B5EF4-FFF2-40B4-BE49-F238E27FC236}">
                <a16:creationId xmlns:a16="http://schemas.microsoft.com/office/drawing/2014/main" id="{28C1AEB0-FB5C-483C-89B5-FDD42E8A9A91}"/>
              </a:ext>
            </a:extLst>
          </p:cNvPr>
          <p:cNvSpPr>
            <a:spLocks noChangeShapeType="1"/>
          </p:cNvSpPr>
          <p:nvPr/>
        </p:nvSpPr>
        <p:spPr bwMode="auto">
          <a:xfrm>
            <a:off x="4217988" y="2913063"/>
            <a:ext cx="0" cy="623887"/>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40652" name="Line 12">
            <a:extLst>
              <a:ext uri="{FF2B5EF4-FFF2-40B4-BE49-F238E27FC236}">
                <a16:creationId xmlns:a16="http://schemas.microsoft.com/office/drawing/2014/main" id="{60F759C3-BEAD-4D56-8699-B9A47B34121D}"/>
              </a:ext>
            </a:extLst>
          </p:cNvPr>
          <p:cNvSpPr>
            <a:spLocks noChangeShapeType="1"/>
          </p:cNvSpPr>
          <p:nvPr/>
        </p:nvSpPr>
        <p:spPr bwMode="auto">
          <a:xfrm>
            <a:off x="4217988" y="4056063"/>
            <a:ext cx="0" cy="625475"/>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40653" name="Line 13">
            <a:extLst>
              <a:ext uri="{FF2B5EF4-FFF2-40B4-BE49-F238E27FC236}">
                <a16:creationId xmlns:a16="http://schemas.microsoft.com/office/drawing/2014/main" id="{C850D9C3-A657-4CCB-87DB-7FE34DD0BED6}"/>
              </a:ext>
            </a:extLst>
          </p:cNvPr>
          <p:cNvSpPr>
            <a:spLocks noChangeShapeType="1"/>
          </p:cNvSpPr>
          <p:nvPr/>
        </p:nvSpPr>
        <p:spPr bwMode="auto">
          <a:xfrm>
            <a:off x="4217988" y="5200650"/>
            <a:ext cx="0" cy="728663"/>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40654" name="Line 14">
            <a:extLst>
              <a:ext uri="{FF2B5EF4-FFF2-40B4-BE49-F238E27FC236}">
                <a16:creationId xmlns:a16="http://schemas.microsoft.com/office/drawing/2014/main" id="{2764E89D-B9B8-430D-BB00-3B98838B9956}"/>
              </a:ext>
            </a:extLst>
          </p:cNvPr>
          <p:cNvSpPr>
            <a:spLocks noChangeShapeType="1"/>
          </p:cNvSpPr>
          <p:nvPr/>
        </p:nvSpPr>
        <p:spPr bwMode="auto">
          <a:xfrm>
            <a:off x="4217988" y="6448425"/>
            <a:ext cx="0" cy="625475"/>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40655" name="Line 15">
            <a:extLst>
              <a:ext uri="{FF2B5EF4-FFF2-40B4-BE49-F238E27FC236}">
                <a16:creationId xmlns:a16="http://schemas.microsoft.com/office/drawing/2014/main" id="{F93F76EA-3B17-4A3C-8C80-8402CCB5C56C}"/>
              </a:ext>
            </a:extLst>
          </p:cNvPr>
          <p:cNvSpPr>
            <a:spLocks noChangeShapeType="1"/>
          </p:cNvSpPr>
          <p:nvPr/>
        </p:nvSpPr>
        <p:spPr bwMode="auto">
          <a:xfrm>
            <a:off x="4217988" y="7593013"/>
            <a:ext cx="0" cy="623887"/>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50896" name="Text Box 16">
            <a:extLst>
              <a:ext uri="{FF2B5EF4-FFF2-40B4-BE49-F238E27FC236}">
                <a16:creationId xmlns:a16="http://schemas.microsoft.com/office/drawing/2014/main" id="{2E3301A8-B823-435E-850D-4B9137005715}"/>
              </a:ext>
            </a:extLst>
          </p:cNvPr>
          <p:cNvSpPr txBox="1">
            <a:spLocks noChangeArrowheads="1"/>
          </p:cNvSpPr>
          <p:nvPr/>
        </p:nvSpPr>
        <p:spPr bwMode="auto">
          <a:xfrm>
            <a:off x="7080252" y="1329403"/>
            <a:ext cx="7524750" cy="8397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dirty="0">
                <a:latin typeface="+mn-lt"/>
                <a:ea typeface="+mn-ea"/>
                <a:cs typeface="+mn-ea"/>
                <a:sym typeface="+mn-lt"/>
              </a:rPr>
              <a:t>属于纯增加设备的应由需要使用的部门识别</a:t>
            </a:r>
            <a:r>
              <a:rPr lang="en-US" altLang="zh-TW" sz="2000" dirty="0">
                <a:latin typeface="+mn-lt"/>
                <a:ea typeface="+mn-ea"/>
                <a:cs typeface="+mn-ea"/>
                <a:sym typeface="+mn-lt"/>
              </a:rPr>
              <a:t>,</a:t>
            </a:r>
            <a:r>
              <a:rPr lang="zh-TW" altLang="en-US" sz="2000" dirty="0">
                <a:latin typeface="+mn-lt"/>
                <a:ea typeface="+mn-ea"/>
                <a:cs typeface="+mn-ea"/>
                <a:sym typeface="+mn-lt"/>
              </a:rPr>
              <a:t>属于设备更新换代的一般由工程部识别</a:t>
            </a:r>
          </a:p>
        </p:txBody>
      </p:sp>
      <p:sp>
        <p:nvSpPr>
          <p:cNvPr id="250897" name="Text Box 17">
            <a:extLst>
              <a:ext uri="{FF2B5EF4-FFF2-40B4-BE49-F238E27FC236}">
                <a16:creationId xmlns:a16="http://schemas.microsoft.com/office/drawing/2014/main" id="{CA99C7AD-FC11-4095-8EC0-67A133E8030C}"/>
              </a:ext>
            </a:extLst>
          </p:cNvPr>
          <p:cNvSpPr txBox="1">
            <a:spLocks noChangeArrowheads="1"/>
          </p:cNvSpPr>
          <p:nvPr/>
        </p:nvSpPr>
        <p:spPr bwMode="auto">
          <a:xfrm>
            <a:off x="7296150" y="2287588"/>
            <a:ext cx="7410450"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识别部门正式申请报公司审批</a:t>
            </a:r>
          </a:p>
        </p:txBody>
      </p:sp>
      <p:sp>
        <p:nvSpPr>
          <p:cNvPr id="250898" name="Text Box 18">
            <a:extLst>
              <a:ext uri="{FF2B5EF4-FFF2-40B4-BE49-F238E27FC236}">
                <a16:creationId xmlns:a16="http://schemas.microsoft.com/office/drawing/2014/main" id="{1AB0FA5E-9013-4161-B457-23F35E2C120B}"/>
              </a:ext>
            </a:extLst>
          </p:cNvPr>
          <p:cNvSpPr txBox="1">
            <a:spLocks noChangeArrowheads="1"/>
          </p:cNvSpPr>
          <p:nvPr/>
        </p:nvSpPr>
        <p:spPr bwMode="auto">
          <a:xfrm>
            <a:off x="7181850" y="3224213"/>
            <a:ext cx="7410450"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a:latin typeface="+mn-lt"/>
                <a:ea typeface="+mn-ea"/>
                <a:cs typeface="+mn-ea"/>
                <a:sym typeface="+mn-lt"/>
              </a:rPr>
              <a:t>ME</a:t>
            </a:r>
            <a:r>
              <a:rPr lang="zh-TW" altLang="en-US" sz="2000">
                <a:latin typeface="+mn-lt"/>
                <a:ea typeface="+mn-ea"/>
                <a:cs typeface="+mn-ea"/>
                <a:sym typeface="+mn-lt"/>
              </a:rPr>
              <a:t>总结调查结果并与生产要求对比权衡后提出意见方案</a:t>
            </a:r>
          </a:p>
        </p:txBody>
      </p:sp>
      <p:sp>
        <p:nvSpPr>
          <p:cNvPr id="250899" name="Text Box 19">
            <a:extLst>
              <a:ext uri="{FF2B5EF4-FFF2-40B4-BE49-F238E27FC236}">
                <a16:creationId xmlns:a16="http://schemas.microsoft.com/office/drawing/2014/main" id="{E68DE08F-2989-416A-8716-02183E9791EE}"/>
              </a:ext>
            </a:extLst>
          </p:cNvPr>
          <p:cNvSpPr txBox="1">
            <a:spLocks noChangeArrowheads="1"/>
          </p:cNvSpPr>
          <p:nvPr/>
        </p:nvSpPr>
        <p:spPr bwMode="auto">
          <a:xfrm>
            <a:off x="7181850" y="4471988"/>
            <a:ext cx="7866063"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根据意见方案由采购员选择采购并安装调试</a:t>
            </a:r>
          </a:p>
        </p:txBody>
      </p:sp>
      <p:sp>
        <p:nvSpPr>
          <p:cNvPr id="250900" name="Text Box 20">
            <a:extLst>
              <a:ext uri="{FF2B5EF4-FFF2-40B4-BE49-F238E27FC236}">
                <a16:creationId xmlns:a16="http://schemas.microsoft.com/office/drawing/2014/main" id="{21A7A170-5967-4D67-9138-95D511785B4D}"/>
              </a:ext>
            </a:extLst>
          </p:cNvPr>
          <p:cNvSpPr txBox="1">
            <a:spLocks noChangeArrowheads="1"/>
          </p:cNvSpPr>
          <p:nvPr/>
        </p:nvSpPr>
        <p:spPr bwMode="auto">
          <a:xfrm>
            <a:off x="7181850" y="5638800"/>
            <a:ext cx="7866063"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由</a:t>
            </a:r>
            <a:r>
              <a:rPr lang="en-US" altLang="zh-TW" sz="2000">
                <a:latin typeface="+mn-lt"/>
                <a:ea typeface="+mn-ea"/>
                <a:cs typeface="+mn-ea"/>
                <a:sym typeface="+mn-lt"/>
              </a:rPr>
              <a:t>ME,PE</a:t>
            </a:r>
            <a:r>
              <a:rPr lang="zh-TW" altLang="en-US" sz="2000">
                <a:latin typeface="+mn-lt"/>
                <a:ea typeface="+mn-ea"/>
                <a:cs typeface="+mn-ea"/>
                <a:sym typeface="+mn-lt"/>
              </a:rPr>
              <a:t>联合检讨</a:t>
            </a:r>
            <a:r>
              <a:rPr lang="en-US" altLang="zh-TW" sz="2000">
                <a:latin typeface="+mn-lt"/>
                <a:ea typeface="+mn-ea"/>
                <a:cs typeface="+mn-ea"/>
                <a:sym typeface="+mn-lt"/>
              </a:rPr>
              <a:t>,</a:t>
            </a:r>
            <a:r>
              <a:rPr lang="zh-TW" altLang="en-US" sz="2000">
                <a:latin typeface="+mn-lt"/>
                <a:ea typeface="+mn-ea"/>
                <a:cs typeface="+mn-ea"/>
                <a:sym typeface="+mn-lt"/>
              </a:rPr>
              <a:t>确认后作出是否批准的决定</a:t>
            </a:r>
          </a:p>
        </p:txBody>
      </p:sp>
      <p:sp>
        <p:nvSpPr>
          <p:cNvPr id="250901" name="Text Box 21">
            <a:extLst>
              <a:ext uri="{FF2B5EF4-FFF2-40B4-BE49-F238E27FC236}">
                <a16:creationId xmlns:a16="http://schemas.microsoft.com/office/drawing/2014/main" id="{D01D259C-A64A-406A-8865-747801CABE91}"/>
              </a:ext>
            </a:extLst>
          </p:cNvPr>
          <p:cNvSpPr txBox="1">
            <a:spLocks noChangeArrowheads="1"/>
          </p:cNvSpPr>
          <p:nvPr/>
        </p:nvSpPr>
        <p:spPr bwMode="auto">
          <a:xfrm>
            <a:off x="7181850" y="6969125"/>
            <a:ext cx="7866063"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由</a:t>
            </a:r>
            <a:r>
              <a:rPr lang="en-US" altLang="zh-TW" sz="2000">
                <a:latin typeface="+mn-lt"/>
                <a:ea typeface="+mn-ea"/>
                <a:cs typeface="+mn-ea"/>
                <a:sym typeface="+mn-lt"/>
              </a:rPr>
              <a:t>PE</a:t>
            </a:r>
            <a:r>
              <a:rPr lang="zh-TW" altLang="en-US" sz="2000">
                <a:latin typeface="+mn-lt"/>
                <a:ea typeface="+mn-ea"/>
                <a:cs typeface="+mn-ea"/>
                <a:sym typeface="+mn-lt"/>
              </a:rPr>
              <a:t>对设备按规定实施建档管理</a:t>
            </a:r>
          </a:p>
        </p:txBody>
      </p:sp>
      <p:sp>
        <p:nvSpPr>
          <p:cNvPr id="250902" name="Text Box 22">
            <a:extLst>
              <a:ext uri="{FF2B5EF4-FFF2-40B4-BE49-F238E27FC236}">
                <a16:creationId xmlns:a16="http://schemas.microsoft.com/office/drawing/2014/main" id="{20258824-CAA0-47A7-9F25-6C84C6435C20}"/>
              </a:ext>
            </a:extLst>
          </p:cNvPr>
          <p:cNvSpPr txBox="1">
            <a:spLocks noChangeArrowheads="1"/>
          </p:cNvSpPr>
          <p:nvPr/>
        </p:nvSpPr>
        <p:spPr bwMode="auto">
          <a:xfrm>
            <a:off x="7181850" y="8113713"/>
            <a:ext cx="7866063"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上述手续完成后可以投入正常运转</a:t>
            </a:r>
          </a:p>
        </p:txBody>
      </p:sp>
      <p:sp>
        <p:nvSpPr>
          <p:cNvPr id="23" name="文本框 22">
            <a:extLst>
              <a:ext uri="{FF2B5EF4-FFF2-40B4-BE49-F238E27FC236}">
                <a16:creationId xmlns:a16="http://schemas.microsoft.com/office/drawing/2014/main" id="{F0254AB7-A2FC-42E8-B817-15B405B682F9}"/>
              </a:ext>
            </a:extLst>
          </p:cNvPr>
          <p:cNvSpPr txBox="1"/>
          <p:nvPr/>
        </p:nvSpPr>
        <p:spPr>
          <a:xfrm>
            <a:off x="3137099" y="72232"/>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设备的管理方法与要素</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23"/>
                                        </p:tgtEl>
                                        <p:attrNameLst>
                                          <p:attrName>style.visibility</p:attrName>
                                        </p:attrNameLst>
                                      </p:cBhvr>
                                      <p:to>
                                        <p:strVal val="visible"/>
                                      </p:to>
                                    </p:set>
                                    <p:anim calcmode="lin" valueType="num">
                                      <p:cBhvr>
                                        <p:cTn id="7" dur="500" fill="hold"/>
                                        <p:tgtEl>
                                          <p:spTgt spid="23"/>
                                        </p:tgtEl>
                                        <p:attrNameLst>
                                          <p:attrName>ppt_w</p:attrName>
                                        </p:attrNameLst>
                                      </p:cBhvr>
                                      <p:tavLst>
                                        <p:tav tm="0">
                                          <p:val>
                                            <p:fltVal val="0"/>
                                          </p:val>
                                        </p:tav>
                                        <p:tav tm="100000">
                                          <p:val>
                                            <p:strVal val="#ppt_w"/>
                                          </p:val>
                                        </p:tav>
                                      </p:tavLst>
                                    </p:anim>
                                    <p:anim calcmode="lin" valueType="num">
                                      <p:cBhvr>
                                        <p:cTn id="8" dur="500" fill="hold"/>
                                        <p:tgtEl>
                                          <p:spTgt spid="2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1906" name="Text Box 2">
            <a:extLst>
              <a:ext uri="{FF2B5EF4-FFF2-40B4-BE49-F238E27FC236}">
                <a16:creationId xmlns:a16="http://schemas.microsoft.com/office/drawing/2014/main" id="{A54A906E-BF0D-4E6B-AD34-1FE92132F687}"/>
              </a:ext>
            </a:extLst>
          </p:cNvPr>
          <p:cNvSpPr txBox="1">
            <a:spLocks noChangeArrowheads="1"/>
          </p:cNvSpPr>
          <p:nvPr/>
        </p:nvSpPr>
        <p:spPr bwMode="auto">
          <a:xfrm>
            <a:off x="1481137" y="1385887"/>
            <a:ext cx="13681075" cy="19478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6.1  </a:t>
            </a:r>
            <a:r>
              <a:rPr lang="zh-TW" altLang="en-US" sz="2000" b="1" dirty="0">
                <a:latin typeface="+mn-lt"/>
                <a:ea typeface="+mn-ea"/>
                <a:cs typeface="+mn-ea"/>
                <a:sym typeface="+mn-lt"/>
              </a:rPr>
              <a:t>需要设备先申请</a:t>
            </a:r>
          </a:p>
          <a:p>
            <a:pPr eaLnBrk="1" hangingPunct="1">
              <a:lnSpc>
                <a:spcPct val="120000"/>
              </a:lnSpc>
              <a:defRPr/>
            </a:pPr>
            <a:r>
              <a:rPr lang="zh-TW" altLang="en-US" sz="2000" dirty="0">
                <a:latin typeface="+mn-lt"/>
                <a:ea typeface="+mn-ea"/>
                <a:cs typeface="+mn-ea"/>
                <a:sym typeface="+mn-lt"/>
              </a:rPr>
              <a:t>   对设备的需求是一个牵动投资的策略性问题</a:t>
            </a:r>
            <a:r>
              <a:rPr lang="en-US" altLang="zh-TW" sz="2000" dirty="0">
                <a:latin typeface="+mn-lt"/>
                <a:ea typeface="+mn-ea"/>
                <a:cs typeface="+mn-ea"/>
                <a:sym typeface="+mn-lt"/>
              </a:rPr>
              <a:t>,</a:t>
            </a:r>
            <a:r>
              <a:rPr lang="zh-TW" altLang="en-US" sz="2000" dirty="0">
                <a:latin typeface="+mn-lt"/>
                <a:ea typeface="+mn-ea"/>
                <a:cs typeface="+mn-ea"/>
                <a:sym typeface="+mn-lt"/>
              </a:rPr>
              <a:t>这种策略的重要程度取决于设备所需的资金规模</a:t>
            </a:r>
            <a:r>
              <a:rPr lang="en-US" altLang="zh-TW" sz="2000" dirty="0">
                <a:latin typeface="+mn-lt"/>
                <a:ea typeface="+mn-ea"/>
                <a:cs typeface="+mn-ea"/>
                <a:sym typeface="+mn-lt"/>
              </a:rPr>
              <a:t>,</a:t>
            </a:r>
            <a:r>
              <a:rPr lang="zh-TW" altLang="en-US" sz="2000" dirty="0">
                <a:latin typeface="+mn-lt"/>
                <a:ea typeface="+mn-ea"/>
                <a:cs typeface="+mn-ea"/>
                <a:sym typeface="+mn-lt"/>
              </a:rPr>
              <a:t>因此</a:t>
            </a:r>
            <a:r>
              <a:rPr lang="en-US" altLang="zh-TW" sz="2000" dirty="0">
                <a:latin typeface="+mn-lt"/>
                <a:ea typeface="+mn-ea"/>
                <a:cs typeface="+mn-ea"/>
                <a:sym typeface="+mn-lt"/>
              </a:rPr>
              <a:t>,</a:t>
            </a:r>
            <a:r>
              <a:rPr lang="zh-TW" altLang="en-US" sz="2000" dirty="0">
                <a:latin typeface="+mn-lt"/>
                <a:ea typeface="+mn-ea"/>
                <a:cs typeface="+mn-ea"/>
                <a:sym typeface="+mn-lt"/>
              </a:rPr>
              <a:t>随着设备的类型不同</a:t>
            </a:r>
            <a:r>
              <a:rPr lang="en-US" altLang="zh-TW" sz="2000" dirty="0">
                <a:latin typeface="+mn-lt"/>
                <a:ea typeface="+mn-ea"/>
                <a:cs typeface="+mn-ea"/>
                <a:sym typeface="+mn-lt"/>
              </a:rPr>
              <a:t>,</a:t>
            </a:r>
            <a:r>
              <a:rPr lang="zh-TW" altLang="en-US" sz="2000" dirty="0">
                <a:latin typeface="+mn-lt"/>
                <a:ea typeface="+mn-ea"/>
                <a:cs typeface="+mn-ea"/>
                <a:sym typeface="+mn-lt"/>
              </a:rPr>
              <a:t>其申请与批准的步骤也不一样</a:t>
            </a:r>
            <a:r>
              <a:rPr lang="en-US" altLang="zh-TW" sz="2000" dirty="0">
                <a:latin typeface="+mn-lt"/>
                <a:ea typeface="+mn-ea"/>
                <a:cs typeface="+mn-ea"/>
                <a:sym typeface="+mn-lt"/>
              </a:rPr>
              <a:t>.</a:t>
            </a:r>
            <a:r>
              <a:rPr lang="zh-TW" altLang="en-US" sz="2000" dirty="0">
                <a:latin typeface="+mn-lt"/>
                <a:ea typeface="+mn-ea"/>
                <a:cs typeface="+mn-ea"/>
                <a:sym typeface="+mn-lt"/>
              </a:rPr>
              <a:t>而一般情况下</a:t>
            </a:r>
            <a:r>
              <a:rPr lang="en-US" altLang="zh-TW" sz="2000" dirty="0">
                <a:latin typeface="+mn-lt"/>
                <a:ea typeface="+mn-ea"/>
                <a:cs typeface="+mn-ea"/>
                <a:sym typeface="+mn-lt"/>
              </a:rPr>
              <a:t>,</a:t>
            </a:r>
            <a:r>
              <a:rPr lang="zh-TW" altLang="en-US" sz="2000" dirty="0">
                <a:latin typeface="+mn-lt"/>
                <a:ea typeface="+mn-ea"/>
                <a:cs typeface="+mn-ea"/>
                <a:sym typeface="+mn-lt"/>
              </a:rPr>
              <a:t>公司是以设备所需的价格为基准来区分这个步骤的</a:t>
            </a:r>
            <a:r>
              <a:rPr lang="en-US" altLang="zh-TW" sz="2000" dirty="0">
                <a:latin typeface="+mn-lt"/>
                <a:ea typeface="+mn-ea"/>
                <a:cs typeface="+mn-ea"/>
                <a:sym typeface="+mn-lt"/>
              </a:rPr>
              <a:t>.</a:t>
            </a:r>
            <a:r>
              <a:rPr lang="zh-TW" altLang="en-US" sz="2000" dirty="0">
                <a:latin typeface="+mn-lt"/>
                <a:ea typeface="+mn-ea"/>
                <a:cs typeface="+mn-ea"/>
                <a:sym typeface="+mn-lt"/>
              </a:rPr>
              <a:t>具体详细的实施方式可以参见下面介绍的内容</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defRPr/>
            </a:pPr>
            <a:r>
              <a:rPr lang="en-US" altLang="zh-TW" sz="2000" b="1" dirty="0">
                <a:latin typeface="+mn-lt"/>
                <a:ea typeface="+mn-ea"/>
                <a:cs typeface="+mn-ea"/>
                <a:sym typeface="+mn-lt"/>
              </a:rPr>
              <a:t>1 ) </a:t>
            </a:r>
            <a:r>
              <a:rPr lang="zh-TW" altLang="en-US" sz="2000" b="1" dirty="0">
                <a:latin typeface="+mn-lt"/>
                <a:ea typeface="+mn-ea"/>
                <a:cs typeface="+mn-ea"/>
                <a:sym typeface="+mn-lt"/>
              </a:rPr>
              <a:t>设备需求申请单的批准权</a:t>
            </a:r>
            <a:r>
              <a:rPr lang="en-US" altLang="zh-TW" sz="2000" b="1" dirty="0">
                <a:latin typeface="+mn-lt"/>
                <a:ea typeface="+mn-ea"/>
                <a:cs typeface="+mn-ea"/>
                <a:sym typeface="+mn-lt"/>
              </a:rPr>
              <a:t>(</a:t>
            </a:r>
            <a:r>
              <a:rPr lang="zh-TW" altLang="en-US" sz="2000" b="1" dirty="0">
                <a:latin typeface="+mn-lt"/>
                <a:ea typeface="+mn-ea"/>
                <a:cs typeface="+mn-ea"/>
                <a:sym typeface="+mn-lt"/>
              </a:rPr>
              <a:t>批准人指最终的决裁者</a:t>
            </a:r>
            <a:r>
              <a:rPr lang="en-US" altLang="zh-TW" sz="2000" b="1" dirty="0">
                <a:latin typeface="+mn-lt"/>
                <a:ea typeface="+mn-ea"/>
                <a:cs typeface="+mn-ea"/>
                <a:sym typeface="+mn-lt"/>
              </a:rPr>
              <a:t>):</a:t>
            </a:r>
          </a:p>
        </p:txBody>
      </p:sp>
      <p:graphicFrame>
        <p:nvGraphicFramePr>
          <p:cNvPr id="202901" name="Group 149">
            <a:extLst>
              <a:ext uri="{FF2B5EF4-FFF2-40B4-BE49-F238E27FC236}">
                <a16:creationId xmlns:a16="http://schemas.microsoft.com/office/drawing/2014/main" id="{81088B5F-C5AF-4474-A185-8239755D8D20}"/>
              </a:ext>
            </a:extLst>
          </p:cNvPr>
          <p:cNvGraphicFramePr>
            <a:graphicFrameLocks noGrp="1"/>
          </p:cNvGraphicFramePr>
          <p:nvPr/>
        </p:nvGraphicFramePr>
        <p:xfrm>
          <a:off x="1822450" y="3725863"/>
          <a:ext cx="12998450" cy="5591176"/>
        </p:xfrm>
        <a:graphic>
          <a:graphicData uri="http://schemas.openxmlformats.org/drawingml/2006/table">
            <a:tbl>
              <a:tblPr/>
              <a:tblGrid>
                <a:gridCol w="1824344">
                  <a:extLst>
                    <a:ext uri="{9D8B030D-6E8A-4147-A177-3AD203B41FA5}">
                      <a16:colId xmlns:a16="http://schemas.microsoft.com/office/drawing/2014/main" val="20000"/>
                    </a:ext>
                  </a:extLst>
                </a:gridCol>
                <a:gridCol w="2394451">
                  <a:extLst>
                    <a:ext uri="{9D8B030D-6E8A-4147-A177-3AD203B41FA5}">
                      <a16:colId xmlns:a16="http://schemas.microsoft.com/office/drawing/2014/main" val="20001"/>
                    </a:ext>
                  </a:extLst>
                </a:gridCol>
                <a:gridCol w="1824344">
                  <a:extLst>
                    <a:ext uri="{9D8B030D-6E8A-4147-A177-3AD203B41FA5}">
                      <a16:colId xmlns:a16="http://schemas.microsoft.com/office/drawing/2014/main" val="20002"/>
                    </a:ext>
                  </a:extLst>
                </a:gridCol>
                <a:gridCol w="1482279">
                  <a:extLst>
                    <a:ext uri="{9D8B030D-6E8A-4147-A177-3AD203B41FA5}">
                      <a16:colId xmlns:a16="http://schemas.microsoft.com/office/drawing/2014/main" val="20003"/>
                    </a:ext>
                  </a:extLst>
                </a:gridCol>
                <a:gridCol w="1482279">
                  <a:extLst>
                    <a:ext uri="{9D8B030D-6E8A-4147-A177-3AD203B41FA5}">
                      <a16:colId xmlns:a16="http://schemas.microsoft.com/office/drawing/2014/main" val="20004"/>
                    </a:ext>
                  </a:extLst>
                </a:gridCol>
                <a:gridCol w="1368259">
                  <a:extLst>
                    <a:ext uri="{9D8B030D-6E8A-4147-A177-3AD203B41FA5}">
                      <a16:colId xmlns:a16="http://schemas.microsoft.com/office/drawing/2014/main" val="20005"/>
                    </a:ext>
                  </a:extLst>
                </a:gridCol>
                <a:gridCol w="1482279">
                  <a:extLst>
                    <a:ext uri="{9D8B030D-6E8A-4147-A177-3AD203B41FA5}">
                      <a16:colId xmlns:a16="http://schemas.microsoft.com/office/drawing/2014/main" val="20006"/>
                    </a:ext>
                  </a:extLst>
                </a:gridCol>
                <a:gridCol w="1140215">
                  <a:extLst>
                    <a:ext uri="{9D8B030D-6E8A-4147-A177-3AD203B41FA5}">
                      <a16:colId xmlns:a16="http://schemas.microsoft.com/office/drawing/2014/main" val="20007"/>
                    </a:ext>
                  </a:extLst>
                </a:gridCol>
              </a:tblGrid>
              <a:tr h="540830">
                <a:tc rowSpan="2">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en-US" altLang="zh-TW" sz="2000" b="0" i="0" u="none" strike="noStrike" cap="none" normalizeH="0" baseline="0" dirty="0">
                        <a:ln>
                          <a:noFill/>
                        </a:ln>
                        <a:solidFill>
                          <a:schemeClr val="tx1"/>
                        </a:solidFill>
                        <a:effectLst/>
                        <a:latin typeface="+mn-lt"/>
                        <a:ea typeface="+mn-ea"/>
                        <a:cs typeface="+mn-ea"/>
                        <a:sym typeface="+mn-lt"/>
                      </a:endParaRPr>
                    </a:p>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类 别</a:t>
                      </a:r>
                    </a:p>
                  </a:txBody>
                  <a:tcPr marL="136826" marR="136826" marT="62404" marB="6240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2">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en-US" altLang="zh-TW" sz="2000" b="0" i="0" u="none" strike="noStrike" cap="none" normalizeH="0" baseline="0" dirty="0">
                        <a:ln>
                          <a:noFill/>
                        </a:ln>
                        <a:solidFill>
                          <a:schemeClr val="tx1"/>
                        </a:solidFill>
                        <a:effectLst/>
                        <a:latin typeface="+mn-lt"/>
                        <a:ea typeface="+mn-ea"/>
                        <a:cs typeface="+mn-ea"/>
                        <a:sym typeface="+mn-lt"/>
                      </a:endParaRPr>
                    </a:p>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资 金</a:t>
                      </a:r>
                    </a:p>
                  </a:txBody>
                  <a:tcPr marL="136826" marR="136826" marT="62404" marB="6240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2">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申请</a:t>
                      </a:r>
                    </a:p>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部门</a:t>
                      </a:r>
                    </a:p>
                  </a:txBody>
                  <a:tcPr marL="136826" marR="136826" marT="62404" marB="6240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2">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批准</a:t>
                      </a:r>
                    </a:p>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部门</a:t>
                      </a:r>
                    </a:p>
                  </a:txBody>
                  <a:tcPr marL="136826" marR="136826" marT="62404" marB="6240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4">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批准人</a:t>
                      </a:r>
                    </a:p>
                  </a:txBody>
                  <a:tcPr marL="136826" marR="136826" marT="62404" marB="6240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540830">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主任</a:t>
                      </a:r>
                    </a:p>
                  </a:txBody>
                  <a:tcPr marL="136826" marR="136826" marT="62404" marB="6240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主管</a:t>
                      </a:r>
                    </a:p>
                  </a:txBody>
                  <a:tcPr marL="136826" marR="136826" marT="62404" marB="6240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总经理</a:t>
                      </a:r>
                    </a:p>
                  </a:txBody>
                  <a:tcPr marL="136826" marR="136826" marT="62404" marB="6240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部裁</a:t>
                      </a:r>
                    </a:p>
                  </a:txBody>
                  <a:tcPr marL="136826" marR="136826" marT="62404" marB="6240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85032">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普通项目</a:t>
                      </a:r>
                    </a:p>
                  </a:txBody>
                  <a:tcPr marL="136826" marR="136826" marT="62404" marB="6240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300</a:t>
                      </a:r>
                      <a:r>
                        <a:rPr kumimoji="1" lang="zh-TW" altLang="en-US" sz="2000" b="0" i="0" u="none" strike="noStrike" cap="none" normalizeH="0" baseline="0" dirty="0">
                          <a:ln>
                            <a:noFill/>
                          </a:ln>
                          <a:solidFill>
                            <a:schemeClr val="tx1"/>
                          </a:solidFill>
                          <a:effectLst/>
                          <a:latin typeface="+mn-lt"/>
                          <a:ea typeface="+mn-ea"/>
                          <a:cs typeface="+mn-ea"/>
                          <a:sym typeface="+mn-lt"/>
                        </a:rPr>
                        <a:t>元以下</a:t>
                      </a:r>
                    </a:p>
                  </a:txBody>
                  <a:tcPr marL="136826" marR="136826" marT="62404" marB="6240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使用部门</a:t>
                      </a:r>
                    </a:p>
                  </a:txBody>
                  <a:tcPr marL="136826" marR="136826" marT="62404" marB="6240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本部门</a:t>
                      </a:r>
                    </a:p>
                  </a:txBody>
                  <a:tcPr marL="136826" marR="136826" marT="62404" marB="6240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 typeface="Wingdings" pitchFamily="2" charset="2"/>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26" marR="136826" marT="62404" marB="6240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26" marR="136826" marT="62404" marB="6240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26" marR="136826" marT="62404" marB="6240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26" marR="136826" marT="62404" marB="6240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624034">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小项目</a:t>
                      </a:r>
                    </a:p>
                  </a:txBody>
                  <a:tcPr marL="136826" marR="136826" marT="62404" marB="6240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1000</a:t>
                      </a:r>
                      <a:r>
                        <a:rPr kumimoji="1" lang="zh-TW" altLang="en-US" sz="2000" b="0" i="0" u="none" strike="noStrike" cap="none" normalizeH="0" baseline="0" dirty="0">
                          <a:ln>
                            <a:noFill/>
                          </a:ln>
                          <a:solidFill>
                            <a:schemeClr val="tx1"/>
                          </a:solidFill>
                          <a:effectLst/>
                          <a:latin typeface="+mn-lt"/>
                          <a:ea typeface="+mn-ea"/>
                          <a:cs typeface="+mn-ea"/>
                          <a:sym typeface="+mn-lt"/>
                        </a:rPr>
                        <a:t>元以下</a:t>
                      </a:r>
                    </a:p>
                  </a:txBody>
                  <a:tcPr marL="136826" marR="136826" marT="62404" marB="6240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使用部门</a:t>
                      </a:r>
                    </a:p>
                  </a:txBody>
                  <a:tcPr marL="136826" marR="136826" marT="62404" marB="6240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工程部</a:t>
                      </a:r>
                    </a:p>
                  </a:txBody>
                  <a:tcPr marL="136826" marR="136826" marT="62404" marB="6240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26" marR="136826" marT="62404" marB="6240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26" marR="136826" marT="62404" marB="6240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26" marR="136826" marT="62404" marB="6240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26" marR="136826" marT="62404" marB="6240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693372">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中项目</a:t>
                      </a:r>
                    </a:p>
                  </a:txBody>
                  <a:tcPr marL="136826" marR="136826" marT="62404" marB="6240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2000</a:t>
                      </a:r>
                      <a:r>
                        <a:rPr kumimoji="1" lang="zh-TW" altLang="en-US" sz="2000" b="0" i="0" u="none" strike="noStrike" cap="none" normalizeH="0" baseline="0" dirty="0">
                          <a:ln>
                            <a:noFill/>
                          </a:ln>
                          <a:solidFill>
                            <a:schemeClr val="tx1"/>
                          </a:solidFill>
                          <a:effectLst/>
                          <a:latin typeface="+mn-lt"/>
                          <a:ea typeface="+mn-ea"/>
                          <a:cs typeface="+mn-ea"/>
                          <a:sym typeface="+mn-lt"/>
                        </a:rPr>
                        <a:t>元以下</a:t>
                      </a:r>
                    </a:p>
                  </a:txBody>
                  <a:tcPr marL="136826" marR="136826" marT="62404" marB="6240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使用部门</a:t>
                      </a:r>
                    </a:p>
                  </a:txBody>
                  <a:tcPr marL="136826" marR="136826" marT="62404" marB="6240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行政部</a:t>
                      </a:r>
                    </a:p>
                  </a:txBody>
                  <a:tcPr marL="136826" marR="136826" marT="62404" marB="6240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26" marR="136826" marT="62404" marB="6240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26" marR="136826" marT="62404" marB="6240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26" marR="136826" marT="62404" marB="6240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26" marR="136826" marT="62404" marB="6240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693372">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大项目</a:t>
                      </a:r>
                    </a:p>
                  </a:txBody>
                  <a:tcPr marL="136826" marR="136826" marT="62404" marB="6240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5000</a:t>
                      </a:r>
                      <a:r>
                        <a:rPr kumimoji="1" lang="zh-TW" altLang="en-US" sz="2000" b="0" i="0" u="none" strike="noStrike" cap="none" normalizeH="0" baseline="0" dirty="0">
                          <a:ln>
                            <a:noFill/>
                          </a:ln>
                          <a:solidFill>
                            <a:schemeClr val="tx1"/>
                          </a:solidFill>
                          <a:effectLst/>
                          <a:latin typeface="+mn-lt"/>
                          <a:ea typeface="+mn-ea"/>
                          <a:cs typeface="+mn-ea"/>
                          <a:sym typeface="+mn-lt"/>
                        </a:rPr>
                        <a:t>元以下</a:t>
                      </a:r>
                    </a:p>
                  </a:txBody>
                  <a:tcPr marL="136826" marR="136826" marT="62404" marB="6240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使用部门</a:t>
                      </a:r>
                    </a:p>
                  </a:txBody>
                  <a:tcPr marL="136826" marR="136826" marT="62404" marB="6240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公司</a:t>
                      </a:r>
                    </a:p>
                  </a:txBody>
                  <a:tcPr marL="136826" marR="136826" marT="62404" marB="6240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26" marR="136826" marT="62404" marB="6240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26" marR="136826" marT="62404" marB="6240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26" marR="136826" marT="62404" marB="6240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26" marR="136826" marT="62404" marB="6240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956853">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特大项目</a:t>
                      </a:r>
                    </a:p>
                  </a:txBody>
                  <a:tcPr marL="136826" marR="136826" marT="62404" marB="6240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10000</a:t>
                      </a:r>
                      <a:r>
                        <a:rPr kumimoji="1" lang="zh-TW" altLang="en-US" sz="2000" b="0" i="0" u="none" strike="noStrike" cap="none" normalizeH="0" baseline="0" dirty="0">
                          <a:ln>
                            <a:noFill/>
                          </a:ln>
                          <a:solidFill>
                            <a:schemeClr val="tx1"/>
                          </a:solidFill>
                          <a:effectLst/>
                          <a:latin typeface="+mn-lt"/>
                          <a:ea typeface="+mn-ea"/>
                          <a:cs typeface="+mn-ea"/>
                          <a:sym typeface="+mn-lt"/>
                        </a:rPr>
                        <a:t>元以下</a:t>
                      </a:r>
                    </a:p>
                  </a:txBody>
                  <a:tcPr marL="136826" marR="136826" marT="62404" marB="6240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工程技朮</a:t>
                      </a:r>
                    </a:p>
                  </a:txBody>
                  <a:tcPr marL="136826" marR="136826" marT="62404" marB="6240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公司</a:t>
                      </a:r>
                    </a:p>
                  </a:txBody>
                  <a:tcPr marL="136826" marR="136826" marT="62404" marB="6240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26" marR="136826" marT="62404" marB="6240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26" marR="136826" marT="62404" marB="6240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26" marR="136826" marT="62404" marB="6240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26" marR="136826" marT="62404" marB="6240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956853">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特殊项目</a:t>
                      </a:r>
                    </a:p>
                  </a:txBody>
                  <a:tcPr marL="136826" marR="136826" marT="62404" marB="6240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10000</a:t>
                      </a:r>
                      <a:r>
                        <a:rPr kumimoji="1" lang="zh-TW" altLang="en-US" sz="2000" b="0" i="0" u="none" strike="noStrike" cap="none" normalizeH="0" baseline="0" dirty="0">
                          <a:ln>
                            <a:noFill/>
                          </a:ln>
                          <a:solidFill>
                            <a:schemeClr val="tx1"/>
                          </a:solidFill>
                          <a:effectLst/>
                          <a:latin typeface="+mn-lt"/>
                          <a:ea typeface="+mn-ea"/>
                          <a:cs typeface="+mn-ea"/>
                          <a:sym typeface="+mn-lt"/>
                        </a:rPr>
                        <a:t>元以下</a:t>
                      </a:r>
                    </a:p>
                  </a:txBody>
                  <a:tcPr marL="136826" marR="136826" marT="62404" marB="6240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工程技朮</a:t>
                      </a:r>
                    </a:p>
                  </a:txBody>
                  <a:tcPr marL="136826" marR="136826" marT="62404" marB="6240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公司</a:t>
                      </a:r>
                    </a:p>
                  </a:txBody>
                  <a:tcPr marL="136826" marR="136826" marT="62404" marB="6240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26" marR="136826" marT="62404" marB="6240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26" marR="136826" marT="62404" marB="6240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26" marR="136826" marT="62404" marB="6240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26" marR="136826" marT="62404" marB="6240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bl>
          </a:graphicData>
        </a:graphic>
      </p:graphicFrame>
      <p:sp>
        <p:nvSpPr>
          <p:cNvPr id="251983" name="Line 138">
            <a:extLst>
              <a:ext uri="{FF2B5EF4-FFF2-40B4-BE49-F238E27FC236}">
                <a16:creationId xmlns:a16="http://schemas.microsoft.com/office/drawing/2014/main" id="{FFDEB617-C7D9-411B-AA64-273D36B10579}"/>
              </a:ext>
            </a:extLst>
          </p:cNvPr>
          <p:cNvSpPr>
            <a:spLocks noChangeShapeType="1"/>
          </p:cNvSpPr>
          <p:nvPr/>
        </p:nvSpPr>
        <p:spPr bwMode="auto">
          <a:xfrm>
            <a:off x="9917113" y="5097463"/>
            <a:ext cx="228600" cy="2079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251984" name="Line 139">
            <a:extLst>
              <a:ext uri="{FF2B5EF4-FFF2-40B4-BE49-F238E27FC236}">
                <a16:creationId xmlns:a16="http://schemas.microsoft.com/office/drawing/2014/main" id="{5782A7EB-17B9-46E2-8EC9-D8C5F1F821EC}"/>
              </a:ext>
            </a:extLst>
          </p:cNvPr>
          <p:cNvSpPr>
            <a:spLocks noChangeShapeType="1"/>
          </p:cNvSpPr>
          <p:nvPr/>
        </p:nvSpPr>
        <p:spPr bwMode="auto">
          <a:xfrm flipV="1">
            <a:off x="10145713" y="4889500"/>
            <a:ext cx="342900" cy="4159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251985" name="Line 140">
            <a:extLst>
              <a:ext uri="{FF2B5EF4-FFF2-40B4-BE49-F238E27FC236}">
                <a16:creationId xmlns:a16="http://schemas.microsoft.com/office/drawing/2014/main" id="{59D91946-B547-4A49-AEE5-02CA68A12134}"/>
              </a:ext>
            </a:extLst>
          </p:cNvPr>
          <p:cNvSpPr>
            <a:spLocks noChangeShapeType="1"/>
          </p:cNvSpPr>
          <p:nvPr/>
        </p:nvSpPr>
        <p:spPr bwMode="auto">
          <a:xfrm>
            <a:off x="11285538" y="5721350"/>
            <a:ext cx="114300" cy="2079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251986" name="Line 141">
            <a:extLst>
              <a:ext uri="{FF2B5EF4-FFF2-40B4-BE49-F238E27FC236}">
                <a16:creationId xmlns:a16="http://schemas.microsoft.com/office/drawing/2014/main" id="{EA233E98-B8F4-435D-9C56-EA395CF69950}"/>
              </a:ext>
            </a:extLst>
          </p:cNvPr>
          <p:cNvSpPr>
            <a:spLocks noChangeShapeType="1"/>
          </p:cNvSpPr>
          <p:nvPr/>
        </p:nvSpPr>
        <p:spPr bwMode="auto">
          <a:xfrm flipV="1">
            <a:off x="11399838" y="5513388"/>
            <a:ext cx="455612" cy="4159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251987" name="Line 142">
            <a:extLst>
              <a:ext uri="{FF2B5EF4-FFF2-40B4-BE49-F238E27FC236}">
                <a16:creationId xmlns:a16="http://schemas.microsoft.com/office/drawing/2014/main" id="{803B56BA-E7BA-46C7-BAC4-F901B4E63F69}"/>
              </a:ext>
            </a:extLst>
          </p:cNvPr>
          <p:cNvSpPr>
            <a:spLocks noChangeShapeType="1"/>
          </p:cNvSpPr>
          <p:nvPr/>
        </p:nvSpPr>
        <p:spPr bwMode="auto">
          <a:xfrm>
            <a:off x="11285538" y="6448425"/>
            <a:ext cx="228600" cy="2079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251988" name="Line 143">
            <a:extLst>
              <a:ext uri="{FF2B5EF4-FFF2-40B4-BE49-F238E27FC236}">
                <a16:creationId xmlns:a16="http://schemas.microsoft.com/office/drawing/2014/main" id="{582E9936-D888-4B20-9819-1039B775DE82}"/>
              </a:ext>
            </a:extLst>
          </p:cNvPr>
          <p:cNvSpPr>
            <a:spLocks noChangeShapeType="1"/>
          </p:cNvSpPr>
          <p:nvPr/>
        </p:nvSpPr>
        <p:spPr bwMode="auto">
          <a:xfrm flipV="1">
            <a:off x="11514138" y="6240463"/>
            <a:ext cx="341312" cy="4159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251989" name="Line 144">
            <a:extLst>
              <a:ext uri="{FF2B5EF4-FFF2-40B4-BE49-F238E27FC236}">
                <a16:creationId xmlns:a16="http://schemas.microsoft.com/office/drawing/2014/main" id="{278DC0BA-4AE9-4820-952E-A1EF0AA9CA7A}"/>
              </a:ext>
            </a:extLst>
          </p:cNvPr>
          <p:cNvSpPr>
            <a:spLocks noChangeShapeType="1"/>
          </p:cNvSpPr>
          <p:nvPr/>
        </p:nvSpPr>
        <p:spPr bwMode="auto">
          <a:xfrm>
            <a:off x="12768263" y="7073900"/>
            <a:ext cx="227012" cy="2079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251990" name="Line 145">
            <a:extLst>
              <a:ext uri="{FF2B5EF4-FFF2-40B4-BE49-F238E27FC236}">
                <a16:creationId xmlns:a16="http://schemas.microsoft.com/office/drawing/2014/main" id="{02518B42-D285-4F46-9884-7EA662E4EE20}"/>
              </a:ext>
            </a:extLst>
          </p:cNvPr>
          <p:cNvSpPr>
            <a:spLocks noChangeShapeType="1"/>
          </p:cNvSpPr>
          <p:nvPr/>
        </p:nvSpPr>
        <p:spPr bwMode="auto">
          <a:xfrm flipV="1">
            <a:off x="12995275" y="6864350"/>
            <a:ext cx="457200" cy="41751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251991" name="Line 146">
            <a:extLst>
              <a:ext uri="{FF2B5EF4-FFF2-40B4-BE49-F238E27FC236}">
                <a16:creationId xmlns:a16="http://schemas.microsoft.com/office/drawing/2014/main" id="{DB2AAB12-82D0-4EF0-B21D-A605447C4B51}"/>
              </a:ext>
            </a:extLst>
          </p:cNvPr>
          <p:cNvSpPr>
            <a:spLocks noChangeShapeType="1"/>
          </p:cNvSpPr>
          <p:nvPr/>
        </p:nvSpPr>
        <p:spPr bwMode="auto">
          <a:xfrm>
            <a:off x="12768263" y="7800975"/>
            <a:ext cx="227012" cy="2079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251992" name="Line 147">
            <a:extLst>
              <a:ext uri="{FF2B5EF4-FFF2-40B4-BE49-F238E27FC236}">
                <a16:creationId xmlns:a16="http://schemas.microsoft.com/office/drawing/2014/main" id="{C221D6B0-DF3F-4400-8BF3-42973CBF07B2}"/>
              </a:ext>
            </a:extLst>
          </p:cNvPr>
          <p:cNvSpPr>
            <a:spLocks noChangeShapeType="1"/>
          </p:cNvSpPr>
          <p:nvPr/>
        </p:nvSpPr>
        <p:spPr bwMode="auto">
          <a:xfrm flipV="1">
            <a:off x="12995275" y="7489825"/>
            <a:ext cx="342900" cy="51911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251993" name="Line 148">
            <a:extLst>
              <a:ext uri="{FF2B5EF4-FFF2-40B4-BE49-F238E27FC236}">
                <a16:creationId xmlns:a16="http://schemas.microsoft.com/office/drawing/2014/main" id="{E2287B81-727F-4253-832D-0C1AE8FC43C2}"/>
              </a:ext>
            </a:extLst>
          </p:cNvPr>
          <p:cNvSpPr>
            <a:spLocks noChangeShapeType="1"/>
          </p:cNvSpPr>
          <p:nvPr/>
        </p:nvSpPr>
        <p:spPr bwMode="auto">
          <a:xfrm>
            <a:off x="14136688" y="8424863"/>
            <a:ext cx="112712" cy="2079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251994" name="Line 150">
            <a:extLst>
              <a:ext uri="{FF2B5EF4-FFF2-40B4-BE49-F238E27FC236}">
                <a16:creationId xmlns:a16="http://schemas.microsoft.com/office/drawing/2014/main" id="{28F58FB1-E853-4B64-AAF8-A38ACD5B8CE1}"/>
              </a:ext>
            </a:extLst>
          </p:cNvPr>
          <p:cNvSpPr>
            <a:spLocks noChangeShapeType="1"/>
          </p:cNvSpPr>
          <p:nvPr/>
        </p:nvSpPr>
        <p:spPr bwMode="auto">
          <a:xfrm flipV="1">
            <a:off x="14249400" y="8216900"/>
            <a:ext cx="342900" cy="4159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16" name="文本框 15">
            <a:extLst>
              <a:ext uri="{FF2B5EF4-FFF2-40B4-BE49-F238E27FC236}">
                <a16:creationId xmlns:a16="http://schemas.microsoft.com/office/drawing/2014/main" id="{8ABC4C6B-5403-4FFA-AAE9-483422E9E718}"/>
              </a:ext>
            </a:extLst>
          </p:cNvPr>
          <p:cNvSpPr txBox="1"/>
          <p:nvPr/>
        </p:nvSpPr>
        <p:spPr>
          <a:xfrm>
            <a:off x="3137099" y="72232"/>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设备的管理方法与要素</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6"/>
                                        </p:tgtEl>
                                        <p:attrNameLst>
                                          <p:attrName>style.visibility</p:attrName>
                                        </p:attrNameLst>
                                      </p:cBhvr>
                                      <p:to>
                                        <p:strVal val="visible"/>
                                      </p:to>
                                    </p:set>
                                    <p:anim calcmode="lin" valueType="num">
                                      <p:cBhvr>
                                        <p:cTn id="7" dur="500" fill="hold"/>
                                        <p:tgtEl>
                                          <p:spTgt spid="16"/>
                                        </p:tgtEl>
                                        <p:attrNameLst>
                                          <p:attrName>ppt_w</p:attrName>
                                        </p:attrNameLst>
                                      </p:cBhvr>
                                      <p:tavLst>
                                        <p:tav tm="0">
                                          <p:val>
                                            <p:fltVal val="0"/>
                                          </p:val>
                                        </p:tav>
                                        <p:tav tm="100000">
                                          <p:val>
                                            <p:strVal val="#ppt_w"/>
                                          </p:val>
                                        </p:tav>
                                      </p:tavLst>
                                    </p:anim>
                                    <p:anim calcmode="lin" valueType="num">
                                      <p:cBhvr>
                                        <p:cTn id="8" dur="500" fill="hold"/>
                                        <p:tgtEl>
                                          <p:spTgt spid="1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2930" name="Text Box 2">
            <a:extLst>
              <a:ext uri="{FF2B5EF4-FFF2-40B4-BE49-F238E27FC236}">
                <a16:creationId xmlns:a16="http://schemas.microsoft.com/office/drawing/2014/main" id="{9002F8B2-328A-48EE-BA36-717C2A572DF5}"/>
              </a:ext>
            </a:extLst>
          </p:cNvPr>
          <p:cNvSpPr txBox="1">
            <a:spLocks noChangeArrowheads="1"/>
          </p:cNvSpPr>
          <p:nvPr/>
        </p:nvSpPr>
        <p:spPr bwMode="auto">
          <a:xfrm>
            <a:off x="3137099" y="969329"/>
            <a:ext cx="13681075"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2 ) </a:t>
            </a:r>
            <a:r>
              <a:rPr lang="zh-TW" altLang="en-US" sz="2000" b="1" dirty="0">
                <a:latin typeface="+mn-lt"/>
                <a:ea typeface="+mn-ea"/>
                <a:cs typeface="+mn-ea"/>
                <a:sym typeface="+mn-lt"/>
              </a:rPr>
              <a:t>设备需求申请书的格式</a:t>
            </a:r>
            <a:r>
              <a:rPr lang="en-US" altLang="zh-TW" sz="2000" b="1" dirty="0">
                <a:latin typeface="+mn-lt"/>
                <a:ea typeface="+mn-ea"/>
                <a:cs typeface="+mn-ea"/>
                <a:sym typeface="+mn-lt"/>
              </a:rPr>
              <a:t>:</a:t>
            </a:r>
          </a:p>
        </p:txBody>
      </p:sp>
      <p:graphicFrame>
        <p:nvGraphicFramePr>
          <p:cNvPr id="203863" name="Group 87">
            <a:extLst>
              <a:ext uri="{FF2B5EF4-FFF2-40B4-BE49-F238E27FC236}">
                <a16:creationId xmlns:a16="http://schemas.microsoft.com/office/drawing/2014/main" id="{37FAC131-936B-4367-9CDB-B2346D4428F7}"/>
              </a:ext>
            </a:extLst>
          </p:cNvPr>
          <p:cNvGraphicFramePr>
            <a:graphicFrameLocks noGrp="1"/>
          </p:cNvGraphicFramePr>
          <p:nvPr/>
        </p:nvGraphicFramePr>
        <p:xfrm>
          <a:off x="1936750" y="1768475"/>
          <a:ext cx="12884149" cy="7086598"/>
        </p:xfrm>
        <a:graphic>
          <a:graphicData uri="http://schemas.openxmlformats.org/drawingml/2006/table">
            <a:tbl>
              <a:tblPr/>
              <a:tblGrid>
                <a:gridCol w="3306552">
                  <a:extLst>
                    <a:ext uri="{9D8B030D-6E8A-4147-A177-3AD203B41FA5}">
                      <a16:colId xmlns:a16="http://schemas.microsoft.com/office/drawing/2014/main" val="20000"/>
                    </a:ext>
                  </a:extLst>
                </a:gridCol>
                <a:gridCol w="3420570">
                  <a:extLst>
                    <a:ext uri="{9D8B030D-6E8A-4147-A177-3AD203B41FA5}">
                      <a16:colId xmlns:a16="http://schemas.microsoft.com/office/drawing/2014/main" val="20001"/>
                    </a:ext>
                  </a:extLst>
                </a:gridCol>
                <a:gridCol w="3420570">
                  <a:extLst>
                    <a:ext uri="{9D8B030D-6E8A-4147-A177-3AD203B41FA5}">
                      <a16:colId xmlns:a16="http://schemas.microsoft.com/office/drawing/2014/main" val="20002"/>
                    </a:ext>
                  </a:extLst>
                </a:gridCol>
                <a:gridCol w="2736457">
                  <a:extLst>
                    <a:ext uri="{9D8B030D-6E8A-4147-A177-3AD203B41FA5}">
                      <a16:colId xmlns:a16="http://schemas.microsoft.com/office/drawing/2014/main" val="20003"/>
                    </a:ext>
                  </a:extLst>
                </a:gridCol>
              </a:tblGrid>
              <a:tr h="693405">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申请部门</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23" marR="136823" marT="62407" marB="62407"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使用部门</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23" marR="136823" marT="62407" marB="6240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原因概述</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23" marR="136823" marT="62407" marB="62407"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extLst>
                  <a:ext uri="{0D108BD9-81ED-4DB2-BD59-A6C34878D82A}">
                    <a16:rowId xmlns:a16="http://schemas.microsoft.com/office/drawing/2014/main" val="10000"/>
                  </a:ext>
                </a:extLst>
              </a:tr>
              <a:tr h="693405">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设备名称</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23" marR="136823" marT="62407" marB="62407"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使用场所</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23" marR="136823" marT="62407" marB="6240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产能预后</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23" marR="136823" marT="62407" marB="62407"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extLst>
                  <a:ext uri="{0D108BD9-81ED-4DB2-BD59-A6C34878D82A}">
                    <a16:rowId xmlns:a16="http://schemas.microsoft.com/office/drawing/2014/main" val="10001"/>
                  </a:ext>
                </a:extLst>
              </a:tr>
              <a:tr h="693405">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需要数量</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23" marR="136823" marT="62407" marB="62407"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3">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功率</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规格</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23" marR="136823" marT="62407" marB="62407"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2"/>
                  </a:ext>
                </a:extLst>
              </a:tr>
              <a:tr h="1040107">
                <a:tc gridSpan="4">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申请部门要求简述</a:t>
                      </a:r>
                      <a:r>
                        <a:rPr kumimoji="1" lang="en-US" altLang="zh-TW" sz="2000" b="0" i="0" u="none" strike="noStrike" cap="none" normalizeH="0" baseline="0" dirty="0">
                          <a:ln>
                            <a:noFill/>
                          </a:ln>
                          <a:solidFill>
                            <a:schemeClr val="tx1"/>
                          </a:solidFill>
                          <a:effectLst/>
                          <a:latin typeface="+mn-lt"/>
                          <a:ea typeface="+mn-ea"/>
                          <a:cs typeface="+mn-ea"/>
                          <a:sym typeface="+mn-lt"/>
                        </a:rPr>
                        <a:t>:</a:t>
                      </a:r>
                    </a:p>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                                                                                                    </a:t>
                      </a:r>
                      <a:r>
                        <a:rPr kumimoji="1" lang="zh-TW" altLang="en-US" sz="2000" b="0" i="0" u="none" strike="noStrike" cap="none" normalizeH="0" baseline="0" dirty="0">
                          <a:ln>
                            <a:noFill/>
                          </a:ln>
                          <a:solidFill>
                            <a:schemeClr val="tx1"/>
                          </a:solidFill>
                          <a:effectLst/>
                          <a:latin typeface="+mn-lt"/>
                          <a:ea typeface="+mn-ea"/>
                          <a:cs typeface="+mn-ea"/>
                          <a:sym typeface="+mn-lt"/>
                        </a:rPr>
                        <a:t>签名</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23" marR="136823" marT="62407" marB="62407"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3"/>
                  </a:ext>
                </a:extLst>
              </a:tr>
              <a:tr h="693405">
                <a:tc gridSpan="4">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ME</a:t>
                      </a:r>
                      <a:r>
                        <a:rPr kumimoji="1" lang="zh-TW" altLang="en-US" sz="2000" b="0" i="0" u="none" strike="noStrike" cap="none" normalizeH="0" baseline="0" dirty="0">
                          <a:ln>
                            <a:noFill/>
                          </a:ln>
                          <a:solidFill>
                            <a:schemeClr val="tx1"/>
                          </a:solidFill>
                          <a:effectLst/>
                          <a:latin typeface="+mn-lt"/>
                          <a:ea typeface="+mn-ea"/>
                          <a:cs typeface="+mn-ea"/>
                          <a:sym typeface="+mn-lt"/>
                        </a:rPr>
                        <a:t>区分该项目的类别</a:t>
                      </a:r>
                      <a:r>
                        <a:rPr kumimoji="1" lang="en-US" altLang="zh-TW" sz="2000" b="0" i="0" u="none" strike="noStrike" cap="none" normalizeH="0" baseline="0" dirty="0">
                          <a:ln>
                            <a:noFill/>
                          </a:ln>
                          <a:solidFill>
                            <a:schemeClr val="tx1"/>
                          </a:solidFill>
                          <a:effectLst/>
                          <a:latin typeface="+mn-lt"/>
                          <a:ea typeface="+mn-ea"/>
                          <a:cs typeface="+mn-ea"/>
                          <a:sym typeface="+mn-lt"/>
                        </a:rPr>
                        <a:t>:                                                             </a:t>
                      </a:r>
                      <a:r>
                        <a:rPr kumimoji="1" lang="zh-TW" altLang="en-US" sz="2000" b="0" i="0" u="none" strike="noStrike" cap="none" normalizeH="0" baseline="0" dirty="0">
                          <a:ln>
                            <a:noFill/>
                          </a:ln>
                          <a:solidFill>
                            <a:schemeClr val="tx1"/>
                          </a:solidFill>
                          <a:effectLst/>
                          <a:latin typeface="+mn-lt"/>
                          <a:ea typeface="+mn-ea"/>
                          <a:cs typeface="+mn-ea"/>
                          <a:sym typeface="+mn-lt"/>
                        </a:rPr>
                        <a:t>签名</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23" marR="136823" marT="62407" marB="62407"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4"/>
                  </a:ext>
                </a:extLst>
              </a:tr>
              <a:tr h="1539359">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本部门决裁</a:t>
                      </a:r>
                      <a:r>
                        <a:rPr kumimoji="1" lang="en-US" altLang="zh-TW" sz="2000" b="0" i="0" u="none" strike="noStrike" cap="none" normalizeH="0" baseline="0" dirty="0">
                          <a:ln>
                            <a:noFill/>
                          </a:ln>
                          <a:solidFill>
                            <a:schemeClr val="tx1"/>
                          </a:solidFill>
                          <a:effectLst/>
                          <a:latin typeface="+mn-lt"/>
                          <a:ea typeface="+mn-ea"/>
                          <a:cs typeface="+mn-ea"/>
                          <a:sym typeface="+mn-lt"/>
                        </a:rPr>
                        <a:t>:</a:t>
                      </a:r>
                    </a:p>
                    <a:p>
                      <a:pPr marL="0" marR="0" lvl="0" indent="0" algn="l" defTabSz="914400" rtl="0" eaLnBrk="1" fontAlgn="base" latinLnBrk="0" hangingPunct="1">
                        <a:lnSpc>
                          <a:spcPct val="120000"/>
                        </a:lnSpc>
                        <a:spcBef>
                          <a:spcPct val="0"/>
                        </a:spcBef>
                        <a:spcAft>
                          <a:spcPct val="0"/>
                        </a:spcAft>
                        <a:buClrTx/>
                        <a:buSzTx/>
                        <a:buFontTx/>
                        <a:buNone/>
                        <a:tabLst/>
                      </a:pPr>
                      <a:endParaRPr kumimoji="1" lang="en-US" altLang="zh-TW" sz="2000" b="0" i="0" u="none" strike="noStrike" cap="none" normalizeH="0" baseline="0" dirty="0">
                        <a:ln>
                          <a:noFill/>
                        </a:ln>
                        <a:solidFill>
                          <a:schemeClr val="tx1"/>
                        </a:solidFill>
                        <a:effectLst/>
                        <a:latin typeface="+mn-lt"/>
                        <a:ea typeface="+mn-ea"/>
                        <a:cs typeface="+mn-ea"/>
                        <a:sym typeface="+mn-lt"/>
                      </a:endParaRPr>
                    </a:p>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签名</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23" marR="136823" marT="62407" marB="62407"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工程</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行政部决裁</a:t>
                      </a:r>
                      <a:r>
                        <a:rPr kumimoji="1" lang="en-US" altLang="zh-TW" sz="2000" b="0" i="0" u="none" strike="noStrike" cap="none" normalizeH="0" baseline="0" dirty="0">
                          <a:ln>
                            <a:noFill/>
                          </a:ln>
                          <a:solidFill>
                            <a:schemeClr val="tx1"/>
                          </a:solidFill>
                          <a:effectLst/>
                          <a:latin typeface="+mn-lt"/>
                          <a:ea typeface="+mn-ea"/>
                          <a:cs typeface="+mn-ea"/>
                          <a:sym typeface="+mn-lt"/>
                        </a:rPr>
                        <a:t>:</a:t>
                      </a:r>
                    </a:p>
                    <a:p>
                      <a:pPr marL="0" marR="0" lvl="0" indent="0" algn="l" defTabSz="914400" rtl="0" eaLnBrk="1" fontAlgn="base" latinLnBrk="0" hangingPunct="1">
                        <a:lnSpc>
                          <a:spcPct val="120000"/>
                        </a:lnSpc>
                        <a:spcBef>
                          <a:spcPct val="0"/>
                        </a:spcBef>
                        <a:spcAft>
                          <a:spcPct val="0"/>
                        </a:spcAft>
                        <a:buClrTx/>
                        <a:buSzTx/>
                        <a:buFontTx/>
                        <a:buNone/>
                        <a:tabLst/>
                      </a:pPr>
                      <a:endParaRPr kumimoji="1" lang="en-US" altLang="zh-TW" sz="2000" b="0" i="0" u="none" strike="noStrike" cap="none" normalizeH="0" baseline="0" dirty="0">
                        <a:ln>
                          <a:noFill/>
                        </a:ln>
                        <a:solidFill>
                          <a:schemeClr val="tx1"/>
                        </a:solidFill>
                        <a:effectLst/>
                        <a:latin typeface="+mn-lt"/>
                        <a:ea typeface="+mn-ea"/>
                        <a:cs typeface="+mn-ea"/>
                        <a:sym typeface="+mn-lt"/>
                      </a:endParaRPr>
                    </a:p>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签名</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23" marR="136823" marT="62407" marB="6240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总经理决裁</a:t>
                      </a:r>
                      <a:r>
                        <a:rPr kumimoji="1" lang="en-US" altLang="zh-TW" sz="2000" b="0" i="0" u="none" strike="noStrike" cap="none" normalizeH="0" baseline="0" dirty="0">
                          <a:ln>
                            <a:noFill/>
                          </a:ln>
                          <a:solidFill>
                            <a:schemeClr val="tx1"/>
                          </a:solidFill>
                          <a:effectLst/>
                          <a:latin typeface="+mn-lt"/>
                          <a:ea typeface="+mn-ea"/>
                          <a:cs typeface="+mn-ea"/>
                          <a:sym typeface="+mn-lt"/>
                        </a:rPr>
                        <a:t>:</a:t>
                      </a:r>
                    </a:p>
                    <a:p>
                      <a:pPr marL="0" marR="0" lvl="0" indent="0" algn="l" defTabSz="914400" rtl="0" eaLnBrk="1" fontAlgn="base" latinLnBrk="0" hangingPunct="1">
                        <a:lnSpc>
                          <a:spcPct val="120000"/>
                        </a:lnSpc>
                        <a:spcBef>
                          <a:spcPct val="0"/>
                        </a:spcBef>
                        <a:spcAft>
                          <a:spcPct val="0"/>
                        </a:spcAft>
                        <a:buClrTx/>
                        <a:buSzTx/>
                        <a:buFontTx/>
                        <a:buNone/>
                        <a:tabLst/>
                      </a:pPr>
                      <a:endParaRPr kumimoji="1" lang="en-US" altLang="zh-TW" sz="2000" b="0" i="0" u="none" strike="noStrike" cap="none" normalizeH="0" baseline="0" dirty="0">
                        <a:ln>
                          <a:noFill/>
                        </a:ln>
                        <a:solidFill>
                          <a:schemeClr val="tx1"/>
                        </a:solidFill>
                        <a:effectLst/>
                        <a:latin typeface="+mn-lt"/>
                        <a:ea typeface="+mn-ea"/>
                        <a:cs typeface="+mn-ea"/>
                        <a:sym typeface="+mn-lt"/>
                      </a:endParaRPr>
                    </a:p>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签名</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23" marR="136823" marT="62407" marB="6240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总裁批准</a:t>
                      </a:r>
                      <a:r>
                        <a:rPr kumimoji="1" lang="en-US" altLang="zh-TW" sz="2000" b="0" i="0" u="none" strike="noStrike" cap="none" normalizeH="0" baseline="0" dirty="0">
                          <a:ln>
                            <a:noFill/>
                          </a:ln>
                          <a:solidFill>
                            <a:schemeClr val="tx1"/>
                          </a:solidFill>
                          <a:effectLst/>
                          <a:latin typeface="+mn-lt"/>
                          <a:ea typeface="+mn-ea"/>
                          <a:cs typeface="+mn-ea"/>
                          <a:sym typeface="+mn-lt"/>
                        </a:rPr>
                        <a:t>:</a:t>
                      </a:r>
                    </a:p>
                    <a:p>
                      <a:pPr marL="0" marR="0" lvl="0" indent="0" algn="l" defTabSz="914400" rtl="0" eaLnBrk="1" fontAlgn="base" latinLnBrk="0" hangingPunct="1">
                        <a:lnSpc>
                          <a:spcPct val="120000"/>
                        </a:lnSpc>
                        <a:spcBef>
                          <a:spcPct val="0"/>
                        </a:spcBef>
                        <a:spcAft>
                          <a:spcPct val="0"/>
                        </a:spcAft>
                        <a:buClrTx/>
                        <a:buSzTx/>
                        <a:buFontTx/>
                        <a:buNone/>
                        <a:tabLst/>
                      </a:pPr>
                      <a:endParaRPr kumimoji="1" lang="en-US" altLang="zh-TW" sz="2000" b="0" i="0" u="none" strike="noStrike" cap="none" normalizeH="0" baseline="0" dirty="0">
                        <a:ln>
                          <a:noFill/>
                        </a:ln>
                        <a:solidFill>
                          <a:schemeClr val="tx1"/>
                        </a:solidFill>
                        <a:effectLst/>
                        <a:latin typeface="+mn-lt"/>
                        <a:ea typeface="+mn-ea"/>
                        <a:cs typeface="+mn-ea"/>
                        <a:sym typeface="+mn-lt"/>
                      </a:endParaRPr>
                    </a:p>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签名</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23" marR="136823" marT="62407" marB="62407"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1040107">
                <a:tc gridSpan="4">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鉴定结果</a:t>
                      </a:r>
                      <a:r>
                        <a:rPr kumimoji="1" lang="en-US" altLang="zh-TW" sz="2000" b="0" i="0" u="none" strike="noStrike" cap="none" normalizeH="0" baseline="0" dirty="0">
                          <a:ln>
                            <a:noFill/>
                          </a:ln>
                          <a:solidFill>
                            <a:schemeClr val="tx1"/>
                          </a:solidFill>
                          <a:effectLst/>
                          <a:latin typeface="+mn-lt"/>
                          <a:ea typeface="+mn-ea"/>
                          <a:cs typeface="+mn-ea"/>
                          <a:sym typeface="+mn-lt"/>
                        </a:rPr>
                        <a:t>:                                                       </a:t>
                      </a:r>
                    </a:p>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                                                                                                   </a:t>
                      </a:r>
                      <a:r>
                        <a:rPr kumimoji="1" lang="zh-TW" altLang="en-US" sz="2000" b="0" i="0" u="none" strike="noStrike" cap="none" normalizeH="0" baseline="0" dirty="0">
                          <a:ln>
                            <a:noFill/>
                          </a:ln>
                          <a:solidFill>
                            <a:schemeClr val="tx1"/>
                          </a:solidFill>
                          <a:effectLst/>
                          <a:latin typeface="+mn-lt"/>
                          <a:ea typeface="+mn-ea"/>
                          <a:cs typeface="+mn-ea"/>
                          <a:sym typeface="+mn-lt"/>
                        </a:rPr>
                        <a:t>签名</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23" marR="136823" marT="62407" marB="62407"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6"/>
                  </a:ext>
                </a:extLst>
              </a:tr>
              <a:tr h="693405">
                <a:tc gridSpan="4">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备注</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23" marR="136823" marT="62407" marB="62407"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7"/>
                  </a:ext>
                </a:extLst>
              </a:tr>
            </a:tbl>
          </a:graphicData>
        </a:graphic>
      </p:graphicFrame>
      <p:sp>
        <p:nvSpPr>
          <p:cNvPr id="252964" name="Text Box 88">
            <a:extLst>
              <a:ext uri="{FF2B5EF4-FFF2-40B4-BE49-F238E27FC236}">
                <a16:creationId xmlns:a16="http://schemas.microsoft.com/office/drawing/2014/main" id="{32EC7884-904C-418F-9D2A-2DB53BA3B499}"/>
              </a:ext>
            </a:extLst>
          </p:cNvPr>
          <p:cNvSpPr txBox="1">
            <a:spLocks noChangeArrowheads="1"/>
          </p:cNvSpPr>
          <p:nvPr/>
        </p:nvSpPr>
        <p:spPr bwMode="auto">
          <a:xfrm>
            <a:off x="6521475" y="969329"/>
            <a:ext cx="4332288"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b="1" dirty="0">
                <a:latin typeface="+mn-lt"/>
                <a:ea typeface="+mn-ea"/>
                <a:cs typeface="+mn-ea"/>
                <a:sym typeface="+mn-lt"/>
              </a:rPr>
              <a:t>设备需求申请书</a:t>
            </a:r>
          </a:p>
        </p:txBody>
      </p:sp>
      <p:sp>
        <p:nvSpPr>
          <p:cNvPr id="252965" name="Text Box 89">
            <a:extLst>
              <a:ext uri="{FF2B5EF4-FFF2-40B4-BE49-F238E27FC236}">
                <a16:creationId xmlns:a16="http://schemas.microsoft.com/office/drawing/2014/main" id="{6F4859A3-CC00-4AEA-9B32-926A3A4FC877}"/>
              </a:ext>
            </a:extLst>
          </p:cNvPr>
          <p:cNvSpPr txBox="1">
            <a:spLocks noChangeArrowheads="1"/>
          </p:cNvSpPr>
          <p:nvPr/>
        </p:nvSpPr>
        <p:spPr bwMode="auto">
          <a:xfrm>
            <a:off x="2051050" y="1039813"/>
            <a:ext cx="3078163" cy="471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a:latin typeface="+mn-lt"/>
                <a:ea typeface="+mn-ea"/>
                <a:cs typeface="+mn-ea"/>
                <a:sym typeface="+mn-lt"/>
              </a:rPr>
              <a:t>DATE:</a:t>
            </a:r>
          </a:p>
        </p:txBody>
      </p:sp>
      <p:sp>
        <p:nvSpPr>
          <p:cNvPr id="252966" name="Text Box 90">
            <a:extLst>
              <a:ext uri="{FF2B5EF4-FFF2-40B4-BE49-F238E27FC236}">
                <a16:creationId xmlns:a16="http://schemas.microsoft.com/office/drawing/2014/main" id="{2CCCDD16-AD16-46EB-9FB4-430AC55EFED2}"/>
              </a:ext>
            </a:extLst>
          </p:cNvPr>
          <p:cNvSpPr txBox="1">
            <a:spLocks noChangeArrowheads="1"/>
          </p:cNvSpPr>
          <p:nvPr/>
        </p:nvSpPr>
        <p:spPr bwMode="auto">
          <a:xfrm>
            <a:off x="11742738" y="1039813"/>
            <a:ext cx="2051050"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b="1">
                <a:latin typeface="+mn-lt"/>
                <a:ea typeface="+mn-ea"/>
                <a:cs typeface="+mn-ea"/>
                <a:sym typeface="+mn-lt"/>
              </a:rPr>
              <a:t>编号</a:t>
            </a:r>
            <a:r>
              <a:rPr lang="en-US" altLang="zh-TW" sz="2000" b="1">
                <a:latin typeface="+mn-lt"/>
                <a:ea typeface="+mn-ea"/>
                <a:cs typeface="+mn-ea"/>
                <a:sym typeface="+mn-lt"/>
              </a:rPr>
              <a:t>:</a:t>
            </a:r>
          </a:p>
        </p:txBody>
      </p:sp>
      <p:sp>
        <p:nvSpPr>
          <p:cNvPr id="7" name="文本框 6">
            <a:extLst>
              <a:ext uri="{FF2B5EF4-FFF2-40B4-BE49-F238E27FC236}">
                <a16:creationId xmlns:a16="http://schemas.microsoft.com/office/drawing/2014/main" id="{05529362-6605-48E0-BB75-03C624BF7A42}"/>
              </a:ext>
            </a:extLst>
          </p:cNvPr>
          <p:cNvSpPr txBox="1"/>
          <p:nvPr/>
        </p:nvSpPr>
        <p:spPr>
          <a:xfrm>
            <a:off x="3137099" y="72232"/>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设备的管理方法与要素</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954" name="Text Box 2">
            <a:extLst>
              <a:ext uri="{FF2B5EF4-FFF2-40B4-BE49-F238E27FC236}">
                <a16:creationId xmlns:a16="http://schemas.microsoft.com/office/drawing/2014/main" id="{0DA4C20C-2939-4DF4-82D3-3EA1988292BC}"/>
              </a:ext>
            </a:extLst>
          </p:cNvPr>
          <p:cNvSpPr txBox="1">
            <a:spLocks noChangeArrowheads="1"/>
          </p:cNvSpPr>
          <p:nvPr/>
        </p:nvSpPr>
        <p:spPr bwMode="auto">
          <a:xfrm>
            <a:off x="904851" y="1505743"/>
            <a:ext cx="13681075"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6.2 </a:t>
            </a:r>
            <a:r>
              <a:rPr lang="zh-TW" altLang="en-US" sz="2000" b="1" dirty="0">
                <a:latin typeface="+mn-lt"/>
                <a:ea typeface="+mn-ea"/>
                <a:cs typeface="+mn-ea"/>
                <a:sym typeface="+mn-lt"/>
              </a:rPr>
              <a:t>新入设备须鉴定</a:t>
            </a:r>
            <a:endParaRPr lang="zh-TW" altLang="en-US" sz="2000" dirty="0">
              <a:latin typeface="+mn-lt"/>
              <a:ea typeface="+mn-ea"/>
              <a:cs typeface="+mn-ea"/>
              <a:sym typeface="+mn-lt"/>
            </a:endParaRPr>
          </a:p>
        </p:txBody>
      </p:sp>
      <p:sp>
        <p:nvSpPr>
          <p:cNvPr id="243715" name="AutoShape 3">
            <a:extLst>
              <a:ext uri="{FF2B5EF4-FFF2-40B4-BE49-F238E27FC236}">
                <a16:creationId xmlns:a16="http://schemas.microsoft.com/office/drawing/2014/main" id="{401C1E19-5C9C-4F7E-A326-E5A0ECAD1A37}"/>
              </a:ext>
            </a:extLst>
          </p:cNvPr>
          <p:cNvSpPr>
            <a:spLocks noChangeArrowheads="1"/>
          </p:cNvSpPr>
          <p:nvPr/>
        </p:nvSpPr>
        <p:spPr bwMode="auto">
          <a:xfrm>
            <a:off x="6154738" y="1455738"/>
            <a:ext cx="2736850" cy="623887"/>
          </a:xfrm>
          <a:prstGeom prst="cube">
            <a:avLst>
              <a:gd name="adj" fmla="val 25000"/>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新入设备</a:t>
            </a:r>
          </a:p>
        </p:txBody>
      </p:sp>
      <p:sp>
        <p:nvSpPr>
          <p:cNvPr id="243716" name="Oval 4">
            <a:extLst>
              <a:ext uri="{FF2B5EF4-FFF2-40B4-BE49-F238E27FC236}">
                <a16:creationId xmlns:a16="http://schemas.microsoft.com/office/drawing/2014/main" id="{2A2ECE18-2252-4D80-946C-09BEC362E138}"/>
              </a:ext>
            </a:extLst>
          </p:cNvPr>
          <p:cNvSpPr>
            <a:spLocks noChangeArrowheads="1"/>
          </p:cNvSpPr>
          <p:nvPr/>
        </p:nvSpPr>
        <p:spPr bwMode="auto">
          <a:xfrm>
            <a:off x="1936750" y="2392363"/>
            <a:ext cx="1824038" cy="1144587"/>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阅读</a:t>
            </a:r>
          </a:p>
          <a:p>
            <a:pPr algn="ctr" eaLnBrk="1" hangingPunct="1">
              <a:lnSpc>
                <a:spcPct val="120000"/>
              </a:lnSpc>
              <a:defRPr/>
            </a:pPr>
            <a:r>
              <a:rPr lang="zh-TW" altLang="en-US" sz="2000">
                <a:cs typeface="+mn-ea"/>
                <a:sym typeface="+mn-lt"/>
              </a:rPr>
              <a:t>说明书</a:t>
            </a:r>
          </a:p>
        </p:txBody>
      </p:sp>
      <p:sp>
        <p:nvSpPr>
          <p:cNvPr id="243717" name="Oval 11">
            <a:extLst>
              <a:ext uri="{FF2B5EF4-FFF2-40B4-BE49-F238E27FC236}">
                <a16:creationId xmlns:a16="http://schemas.microsoft.com/office/drawing/2014/main" id="{739E7B99-EB64-43C9-B911-6E077F0F3859}"/>
              </a:ext>
            </a:extLst>
          </p:cNvPr>
          <p:cNvSpPr>
            <a:spLocks noChangeArrowheads="1"/>
          </p:cNvSpPr>
          <p:nvPr/>
        </p:nvSpPr>
        <p:spPr bwMode="auto">
          <a:xfrm>
            <a:off x="1936750" y="3640138"/>
            <a:ext cx="1711325" cy="1041400"/>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检查</a:t>
            </a:r>
          </a:p>
          <a:p>
            <a:pPr algn="ctr" eaLnBrk="1" hangingPunct="1">
              <a:lnSpc>
                <a:spcPct val="120000"/>
              </a:lnSpc>
              <a:defRPr/>
            </a:pPr>
            <a:r>
              <a:rPr lang="zh-TW" altLang="en-US" sz="2000">
                <a:cs typeface="+mn-ea"/>
                <a:sym typeface="+mn-lt"/>
              </a:rPr>
              <a:t>设备</a:t>
            </a:r>
          </a:p>
        </p:txBody>
      </p:sp>
      <p:sp>
        <p:nvSpPr>
          <p:cNvPr id="243718" name="Oval 12">
            <a:extLst>
              <a:ext uri="{FF2B5EF4-FFF2-40B4-BE49-F238E27FC236}">
                <a16:creationId xmlns:a16="http://schemas.microsoft.com/office/drawing/2014/main" id="{E1262961-BE68-45AE-8047-39F0118743E5}"/>
              </a:ext>
            </a:extLst>
          </p:cNvPr>
          <p:cNvSpPr>
            <a:spLocks noChangeArrowheads="1"/>
          </p:cNvSpPr>
          <p:nvPr/>
        </p:nvSpPr>
        <p:spPr bwMode="auto">
          <a:xfrm>
            <a:off x="1936750" y="4784725"/>
            <a:ext cx="1711325" cy="1039813"/>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检查</a:t>
            </a:r>
          </a:p>
          <a:p>
            <a:pPr algn="ctr" eaLnBrk="1" hangingPunct="1">
              <a:lnSpc>
                <a:spcPct val="120000"/>
              </a:lnSpc>
              <a:defRPr/>
            </a:pPr>
            <a:r>
              <a:rPr lang="zh-TW" altLang="en-US" sz="2000">
                <a:cs typeface="+mn-ea"/>
                <a:sym typeface="+mn-lt"/>
              </a:rPr>
              <a:t>附件</a:t>
            </a:r>
          </a:p>
        </p:txBody>
      </p:sp>
      <p:sp>
        <p:nvSpPr>
          <p:cNvPr id="243719" name="Oval 13">
            <a:extLst>
              <a:ext uri="{FF2B5EF4-FFF2-40B4-BE49-F238E27FC236}">
                <a16:creationId xmlns:a16="http://schemas.microsoft.com/office/drawing/2014/main" id="{5BE62493-A95E-4975-9026-2411B839FA6F}"/>
              </a:ext>
            </a:extLst>
          </p:cNvPr>
          <p:cNvSpPr>
            <a:spLocks noChangeArrowheads="1"/>
          </p:cNvSpPr>
          <p:nvPr/>
        </p:nvSpPr>
        <p:spPr bwMode="auto">
          <a:xfrm>
            <a:off x="1936750" y="5929313"/>
            <a:ext cx="1711325" cy="1039812"/>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测试</a:t>
            </a:r>
          </a:p>
          <a:p>
            <a:pPr algn="ctr" eaLnBrk="1" hangingPunct="1">
              <a:lnSpc>
                <a:spcPct val="120000"/>
              </a:lnSpc>
              <a:defRPr/>
            </a:pPr>
            <a:r>
              <a:rPr lang="zh-TW" altLang="en-US" sz="2000">
                <a:cs typeface="+mn-ea"/>
                <a:sym typeface="+mn-lt"/>
              </a:rPr>
              <a:t>设备</a:t>
            </a:r>
          </a:p>
        </p:txBody>
      </p:sp>
      <p:sp>
        <p:nvSpPr>
          <p:cNvPr id="243720" name="Oval 14">
            <a:extLst>
              <a:ext uri="{FF2B5EF4-FFF2-40B4-BE49-F238E27FC236}">
                <a16:creationId xmlns:a16="http://schemas.microsoft.com/office/drawing/2014/main" id="{F5AC2329-0182-4999-9694-555166FF198D}"/>
              </a:ext>
            </a:extLst>
          </p:cNvPr>
          <p:cNvSpPr>
            <a:spLocks noChangeArrowheads="1"/>
          </p:cNvSpPr>
          <p:nvPr/>
        </p:nvSpPr>
        <p:spPr bwMode="auto">
          <a:xfrm>
            <a:off x="1936750" y="7073900"/>
            <a:ext cx="1711325" cy="1039813"/>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过载</a:t>
            </a:r>
          </a:p>
          <a:p>
            <a:pPr algn="ctr" eaLnBrk="1" hangingPunct="1">
              <a:lnSpc>
                <a:spcPct val="120000"/>
              </a:lnSpc>
              <a:defRPr/>
            </a:pPr>
            <a:r>
              <a:rPr lang="zh-TW" altLang="en-US" sz="2000">
                <a:cs typeface="+mn-ea"/>
                <a:sym typeface="+mn-lt"/>
              </a:rPr>
              <a:t>试验</a:t>
            </a:r>
          </a:p>
        </p:txBody>
      </p:sp>
      <p:sp>
        <p:nvSpPr>
          <p:cNvPr id="243721" name="Oval 15">
            <a:extLst>
              <a:ext uri="{FF2B5EF4-FFF2-40B4-BE49-F238E27FC236}">
                <a16:creationId xmlns:a16="http://schemas.microsoft.com/office/drawing/2014/main" id="{E80646DB-0F43-4B41-B79F-E315747D37E2}"/>
              </a:ext>
            </a:extLst>
          </p:cNvPr>
          <p:cNvSpPr>
            <a:spLocks noChangeArrowheads="1"/>
          </p:cNvSpPr>
          <p:nvPr/>
        </p:nvSpPr>
        <p:spPr bwMode="auto">
          <a:xfrm>
            <a:off x="2051050" y="8216900"/>
            <a:ext cx="1709738" cy="1039813"/>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完成</a:t>
            </a:r>
          </a:p>
          <a:p>
            <a:pPr algn="ctr" eaLnBrk="1" hangingPunct="1">
              <a:lnSpc>
                <a:spcPct val="120000"/>
              </a:lnSpc>
              <a:defRPr/>
            </a:pPr>
            <a:r>
              <a:rPr lang="zh-TW" altLang="en-US" sz="2000">
                <a:cs typeface="+mn-ea"/>
                <a:sym typeface="+mn-lt"/>
              </a:rPr>
              <a:t>鉴定</a:t>
            </a:r>
          </a:p>
        </p:txBody>
      </p:sp>
      <p:sp>
        <p:nvSpPr>
          <p:cNvPr id="243722" name="AutoShape 17">
            <a:extLst>
              <a:ext uri="{FF2B5EF4-FFF2-40B4-BE49-F238E27FC236}">
                <a16:creationId xmlns:a16="http://schemas.microsoft.com/office/drawing/2014/main" id="{B7D02E18-09F2-466E-B323-EC74E36B4533}"/>
              </a:ext>
            </a:extLst>
          </p:cNvPr>
          <p:cNvSpPr>
            <a:spLocks noChangeArrowheads="1"/>
          </p:cNvSpPr>
          <p:nvPr/>
        </p:nvSpPr>
        <p:spPr bwMode="auto">
          <a:xfrm>
            <a:off x="8662988" y="2497138"/>
            <a:ext cx="6157912" cy="1039812"/>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r>
              <a:rPr lang="en-US" altLang="zh-TW" sz="2000">
                <a:cs typeface="+mn-ea"/>
                <a:sym typeface="+mn-lt"/>
              </a:rPr>
              <a:t>1.</a:t>
            </a:r>
            <a:r>
              <a:rPr lang="zh-TW" altLang="en-US" sz="2000">
                <a:cs typeface="+mn-ea"/>
                <a:sym typeface="+mn-lt"/>
              </a:rPr>
              <a:t>查验使用方法</a:t>
            </a:r>
            <a:r>
              <a:rPr lang="en-US" altLang="zh-TW" sz="2000">
                <a:cs typeface="+mn-ea"/>
                <a:sym typeface="+mn-lt"/>
              </a:rPr>
              <a:t>,</a:t>
            </a:r>
            <a:r>
              <a:rPr lang="zh-TW" altLang="en-US" sz="2000">
                <a:cs typeface="+mn-ea"/>
                <a:sym typeface="+mn-lt"/>
              </a:rPr>
              <a:t>要求</a:t>
            </a:r>
            <a:r>
              <a:rPr lang="en-US" altLang="zh-TW" sz="2000">
                <a:cs typeface="+mn-ea"/>
                <a:sym typeface="+mn-lt"/>
              </a:rPr>
              <a:t>,</a:t>
            </a:r>
            <a:r>
              <a:rPr lang="zh-TW" altLang="en-US" sz="2000">
                <a:cs typeface="+mn-ea"/>
                <a:sym typeface="+mn-lt"/>
              </a:rPr>
              <a:t>规则</a:t>
            </a:r>
          </a:p>
          <a:p>
            <a:pPr eaLnBrk="1" hangingPunct="1">
              <a:lnSpc>
                <a:spcPct val="120000"/>
              </a:lnSpc>
              <a:defRPr/>
            </a:pPr>
            <a:r>
              <a:rPr lang="en-US" altLang="zh-TW" sz="2000">
                <a:cs typeface="+mn-ea"/>
                <a:sym typeface="+mn-lt"/>
              </a:rPr>
              <a:t>2.</a:t>
            </a:r>
            <a:r>
              <a:rPr lang="zh-TW" altLang="en-US" sz="2000">
                <a:cs typeface="+mn-ea"/>
                <a:sym typeface="+mn-lt"/>
              </a:rPr>
              <a:t>确认技朮指标</a:t>
            </a:r>
            <a:r>
              <a:rPr lang="en-US" altLang="zh-TW" sz="2000">
                <a:cs typeface="+mn-ea"/>
                <a:sym typeface="+mn-lt"/>
              </a:rPr>
              <a:t>,</a:t>
            </a:r>
            <a:r>
              <a:rPr lang="zh-TW" altLang="en-US" sz="2000">
                <a:cs typeface="+mn-ea"/>
                <a:sym typeface="+mn-lt"/>
              </a:rPr>
              <a:t>参数的适用性</a:t>
            </a:r>
          </a:p>
        </p:txBody>
      </p:sp>
      <p:sp>
        <p:nvSpPr>
          <p:cNvPr id="243723" name="AutoShape 18">
            <a:extLst>
              <a:ext uri="{FF2B5EF4-FFF2-40B4-BE49-F238E27FC236}">
                <a16:creationId xmlns:a16="http://schemas.microsoft.com/office/drawing/2014/main" id="{2431B89F-6390-44BA-B2C5-3387DF4C8CB2}"/>
              </a:ext>
            </a:extLst>
          </p:cNvPr>
          <p:cNvSpPr>
            <a:spLocks/>
          </p:cNvSpPr>
          <p:nvPr/>
        </p:nvSpPr>
        <p:spPr bwMode="auto">
          <a:xfrm rot="16200000">
            <a:off x="7205663" y="-2049463"/>
            <a:ext cx="520700" cy="8778875"/>
          </a:xfrm>
          <a:prstGeom prst="rightBrace">
            <a:avLst>
              <a:gd name="adj1" fmla="val 128165"/>
              <a:gd name="adj2" fmla="val 50000"/>
            </a:avLst>
          </a:prstGeom>
          <a:ln>
            <a:headEnd/>
            <a:tailEnd/>
          </a:ln>
        </p:spPr>
        <p:style>
          <a:lnRef idx="1">
            <a:schemeClr val="accent6"/>
          </a:lnRef>
          <a:fillRef idx="0">
            <a:schemeClr val="accent6"/>
          </a:fillRef>
          <a:effectRef idx="0">
            <a:schemeClr val="accent6"/>
          </a:effectRef>
          <a:fontRef idx="minor">
            <a:schemeClr val="tx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253964" name="Text Box 20">
            <a:extLst>
              <a:ext uri="{FF2B5EF4-FFF2-40B4-BE49-F238E27FC236}">
                <a16:creationId xmlns:a16="http://schemas.microsoft.com/office/drawing/2014/main" id="{A35CD5FE-A248-4368-B3E7-96BC5D638939}"/>
              </a:ext>
            </a:extLst>
          </p:cNvPr>
          <p:cNvSpPr txBox="1">
            <a:spLocks noChangeArrowheads="1"/>
          </p:cNvSpPr>
          <p:nvPr/>
        </p:nvSpPr>
        <p:spPr bwMode="auto">
          <a:xfrm>
            <a:off x="1461255" y="987424"/>
            <a:ext cx="13681075"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凡是新增加的生产设备都需要批准后才可以投入运转</a:t>
            </a:r>
            <a:r>
              <a:rPr lang="en-US" altLang="zh-TW" sz="2000" dirty="0">
                <a:latin typeface="+mn-lt"/>
                <a:ea typeface="+mn-ea"/>
                <a:cs typeface="+mn-ea"/>
                <a:sym typeface="+mn-lt"/>
              </a:rPr>
              <a:t>,</a:t>
            </a:r>
            <a:r>
              <a:rPr lang="zh-TW" altLang="en-US" sz="2000" dirty="0">
                <a:latin typeface="+mn-lt"/>
                <a:ea typeface="+mn-ea"/>
                <a:cs typeface="+mn-ea"/>
                <a:sym typeface="+mn-lt"/>
              </a:rPr>
              <a:t>这个过程就是新入设备的鉴定</a:t>
            </a:r>
            <a:r>
              <a:rPr lang="en-US" altLang="zh-TW" sz="2000" dirty="0">
                <a:latin typeface="+mn-lt"/>
                <a:ea typeface="+mn-ea"/>
                <a:cs typeface="+mn-ea"/>
                <a:sym typeface="+mn-lt"/>
              </a:rPr>
              <a:t>.</a:t>
            </a:r>
            <a:r>
              <a:rPr lang="zh-TW" altLang="en-US" sz="2000" dirty="0">
                <a:latin typeface="+mn-lt"/>
                <a:ea typeface="+mn-ea"/>
                <a:cs typeface="+mn-ea"/>
                <a:sym typeface="+mn-lt"/>
              </a:rPr>
              <a:t>新入设备鉴定步骤</a:t>
            </a:r>
            <a:r>
              <a:rPr lang="en-US" altLang="zh-TW" sz="2000" dirty="0">
                <a:latin typeface="+mn-lt"/>
                <a:ea typeface="+mn-ea"/>
                <a:cs typeface="+mn-ea"/>
                <a:sym typeface="+mn-lt"/>
              </a:rPr>
              <a:t>:</a:t>
            </a:r>
          </a:p>
        </p:txBody>
      </p:sp>
      <p:sp>
        <p:nvSpPr>
          <p:cNvPr id="243725" name="AutoShape 21">
            <a:extLst>
              <a:ext uri="{FF2B5EF4-FFF2-40B4-BE49-F238E27FC236}">
                <a16:creationId xmlns:a16="http://schemas.microsoft.com/office/drawing/2014/main" id="{67DE6D63-72A7-42C7-93FF-775937F81000}"/>
              </a:ext>
            </a:extLst>
          </p:cNvPr>
          <p:cNvSpPr>
            <a:spLocks noChangeArrowheads="1"/>
          </p:cNvSpPr>
          <p:nvPr/>
        </p:nvSpPr>
        <p:spPr bwMode="auto">
          <a:xfrm>
            <a:off x="8550275" y="3744913"/>
            <a:ext cx="6497638" cy="936625"/>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r>
              <a:rPr lang="en-US" altLang="zh-TW" sz="2000">
                <a:cs typeface="+mn-ea"/>
                <a:sym typeface="+mn-lt"/>
              </a:rPr>
              <a:t>1.</a:t>
            </a:r>
            <a:r>
              <a:rPr lang="zh-TW" altLang="en-US" sz="2000">
                <a:cs typeface="+mn-ea"/>
                <a:sym typeface="+mn-lt"/>
              </a:rPr>
              <a:t>检查外观状态</a:t>
            </a:r>
          </a:p>
          <a:p>
            <a:pPr eaLnBrk="1" hangingPunct="1">
              <a:lnSpc>
                <a:spcPct val="120000"/>
              </a:lnSpc>
              <a:defRPr/>
            </a:pPr>
            <a:r>
              <a:rPr lang="en-US" altLang="zh-TW" sz="2000">
                <a:cs typeface="+mn-ea"/>
                <a:sym typeface="+mn-lt"/>
              </a:rPr>
              <a:t>2.</a:t>
            </a:r>
            <a:r>
              <a:rPr lang="zh-TW" altLang="en-US" sz="2000">
                <a:cs typeface="+mn-ea"/>
                <a:sym typeface="+mn-lt"/>
              </a:rPr>
              <a:t>确认是否与说明书的介绍一致</a:t>
            </a:r>
          </a:p>
        </p:txBody>
      </p:sp>
      <p:sp>
        <p:nvSpPr>
          <p:cNvPr id="243726" name="AutoShape 22">
            <a:extLst>
              <a:ext uri="{FF2B5EF4-FFF2-40B4-BE49-F238E27FC236}">
                <a16:creationId xmlns:a16="http://schemas.microsoft.com/office/drawing/2014/main" id="{4D6BD1AA-A5FE-4A8C-AF23-CD5786472344}"/>
              </a:ext>
            </a:extLst>
          </p:cNvPr>
          <p:cNvSpPr>
            <a:spLocks noChangeArrowheads="1"/>
          </p:cNvSpPr>
          <p:nvPr/>
        </p:nvSpPr>
        <p:spPr bwMode="auto">
          <a:xfrm>
            <a:off x="8662988" y="4889500"/>
            <a:ext cx="6157912" cy="935038"/>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r>
              <a:rPr lang="en-US" altLang="zh-TW" sz="2000">
                <a:cs typeface="+mn-ea"/>
                <a:sym typeface="+mn-lt"/>
              </a:rPr>
              <a:t>1.</a:t>
            </a:r>
            <a:r>
              <a:rPr lang="zh-TW" altLang="en-US" sz="2000">
                <a:cs typeface="+mn-ea"/>
                <a:sym typeface="+mn-lt"/>
              </a:rPr>
              <a:t>附件是否齐全</a:t>
            </a:r>
          </a:p>
          <a:p>
            <a:pPr eaLnBrk="1" hangingPunct="1">
              <a:lnSpc>
                <a:spcPct val="120000"/>
              </a:lnSpc>
              <a:defRPr/>
            </a:pPr>
            <a:r>
              <a:rPr lang="en-US" altLang="zh-TW" sz="2000">
                <a:cs typeface="+mn-ea"/>
                <a:sym typeface="+mn-lt"/>
              </a:rPr>
              <a:t>2.</a:t>
            </a:r>
            <a:r>
              <a:rPr lang="zh-TW" altLang="en-US" sz="2000">
                <a:cs typeface="+mn-ea"/>
                <a:sym typeface="+mn-lt"/>
              </a:rPr>
              <a:t>了解用途并确认其功能</a:t>
            </a:r>
          </a:p>
        </p:txBody>
      </p:sp>
      <p:sp>
        <p:nvSpPr>
          <p:cNvPr id="243727" name="AutoShape 23">
            <a:extLst>
              <a:ext uri="{FF2B5EF4-FFF2-40B4-BE49-F238E27FC236}">
                <a16:creationId xmlns:a16="http://schemas.microsoft.com/office/drawing/2014/main" id="{3CE8BB92-2865-4C11-937F-55FA80058016}"/>
              </a:ext>
            </a:extLst>
          </p:cNvPr>
          <p:cNvSpPr>
            <a:spLocks noChangeArrowheads="1"/>
          </p:cNvSpPr>
          <p:nvPr/>
        </p:nvSpPr>
        <p:spPr bwMode="auto">
          <a:xfrm>
            <a:off x="8662988" y="6032500"/>
            <a:ext cx="6157912" cy="936625"/>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r>
              <a:rPr lang="en-US" altLang="zh-TW" sz="2000">
                <a:cs typeface="+mn-ea"/>
                <a:sym typeface="+mn-lt"/>
              </a:rPr>
              <a:t>1.</a:t>
            </a:r>
            <a:r>
              <a:rPr lang="zh-TW" altLang="en-US" sz="2000">
                <a:cs typeface="+mn-ea"/>
                <a:sym typeface="+mn-lt"/>
              </a:rPr>
              <a:t>检查各功能是否正常</a:t>
            </a:r>
          </a:p>
          <a:p>
            <a:pPr eaLnBrk="1" hangingPunct="1">
              <a:lnSpc>
                <a:spcPct val="120000"/>
              </a:lnSpc>
              <a:defRPr/>
            </a:pPr>
            <a:r>
              <a:rPr lang="en-US" altLang="zh-TW" sz="2000">
                <a:cs typeface="+mn-ea"/>
                <a:sym typeface="+mn-lt"/>
              </a:rPr>
              <a:t>2.</a:t>
            </a:r>
            <a:r>
              <a:rPr lang="zh-TW" altLang="en-US" sz="2000">
                <a:cs typeface="+mn-ea"/>
                <a:sym typeface="+mn-lt"/>
              </a:rPr>
              <a:t>试验运转状况是否良好</a:t>
            </a:r>
          </a:p>
        </p:txBody>
      </p:sp>
      <p:sp>
        <p:nvSpPr>
          <p:cNvPr id="243728" name="AutoShape 24">
            <a:extLst>
              <a:ext uri="{FF2B5EF4-FFF2-40B4-BE49-F238E27FC236}">
                <a16:creationId xmlns:a16="http://schemas.microsoft.com/office/drawing/2014/main" id="{78D189BD-87E9-4F87-AE4F-A9CE262AC731}"/>
              </a:ext>
            </a:extLst>
          </p:cNvPr>
          <p:cNvSpPr>
            <a:spLocks noChangeArrowheads="1"/>
          </p:cNvSpPr>
          <p:nvPr/>
        </p:nvSpPr>
        <p:spPr bwMode="auto">
          <a:xfrm>
            <a:off x="8662988" y="7177088"/>
            <a:ext cx="6157912" cy="936625"/>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r>
              <a:rPr lang="en-US" altLang="zh-TW" sz="2000">
                <a:cs typeface="+mn-ea"/>
                <a:sym typeface="+mn-lt"/>
              </a:rPr>
              <a:t>1.</a:t>
            </a:r>
            <a:r>
              <a:rPr lang="zh-TW" altLang="en-US" sz="2000">
                <a:cs typeface="+mn-ea"/>
                <a:sym typeface="+mn-lt"/>
              </a:rPr>
              <a:t>检查过载时各功能的状态</a:t>
            </a:r>
          </a:p>
          <a:p>
            <a:pPr eaLnBrk="1" hangingPunct="1">
              <a:lnSpc>
                <a:spcPct val="120000"/>
              </a:lnSpc>
              <a:defRPr/>
            </a:pPr>
            <a:r>
              <a:rPr lang="en-US" altLang="zh-TW" sz="2000">
                <a:cs typeface="+mn-ea"/>
                <a:sym typeface="+mn-lt"/>
              </a:rPr>
              <a:t>2.</a:t>
            </a:r>
            <a:r>
              <a:rPr lang="zh-TW" altLang="en-US" sz="2000">
                <a:cs typeface="+mn-ea"/>
                <a:sym typeface="+mn-lt"/>
              </a:rPr>
              <a:t>试验故障时运转状况的表现</a:t>
            </a:r>
          </a:p>
        </p:txBody>
      </p:sp>
      <p:sp>
        <p:nvSpPr>
          <p:cNvPr id="243729" name="AutoShape 25">
            <a:extLst>
              <a:ext uri="{FF2B5EF4-FFF2-40B4-BE49-F238E27FC236}">
                <a16:creationId xmlns:a16="http://schemas.microsoft.com/office/drawing/2014/main" id="{3353F145-7BEE-40C1-978E-F860963549E6}"/>
              </a:ext>
            </a:extLst>
          </p:cNvPr>
          <p:cNvSpPr>
            <a:spLocks noChangeArrowheads="1"/>
          </p:cNvSpPr>
          <p:nvPr/>
        </p:nvSpPr>
        <p:spPr bwMode="auto">
          <a:xfrm>
            <a:off x="8550275" y="8321675"/>
            <a:ext cx="6611938" cy="935038"/>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r>
              <a:rPr lang="en-US" altLang="zh-TW" sz="2000">
                <a:cs typeface="+mn-ea"/>
                <a:sym typeface="+mn-lt"/>
              </a:rPr>
              <a:t>1.</a:t>
            </a:r>
            <a:r>
              <a:rPr lang="zh-TW" altLang="en-US" sz="2000">
                <a:cs typeface="+mn-ea"/>
                <a:sym typeface="+mn-lt"/>
              </a:rPr>
              <a:t>完成鉴定过程</a:t>
            </a:r>
          </a:p>
          <a:p>
            <a:pPr eaLnBrk="1" hangingPunct="1">
              <a:lnSpc>
                <a:spcPct val="120000"/>
              </a:lnSpc>
              <a:defRPr/>
            </a:pPr>
            <a:r>
              <a:rPr lang="en-US" altLang="zh-TW" sz="2000">
                <a:cs typeface="+mn-ea"/>
                <a:sym typeface="+mn-lt"/>
              </a:rPr>
              <a:t>2.</a:t>
            </a:r>
            <a:r>
              <a:rPr lang="zh-TW" altLang="en-US" sz="2000">
                <a:cs typeface="+mn-ea"/>
                <a:sym typeface="+mn-lt"/>
              </a:rPr>
              <a:t>评价机械能力并在申请表上批准</a:t>
            </a:r>
          </a:p>
        </p:txBody>
      </p:sp>
      <p:sp>
        <p:nvSpPr>
          <p:cNvPr id="243730" name="Line 26">
            <a:extLst>
              <a:ext uri="{FF2B5EF4-FFF2-40B4-BE49-F238E27FC236}">
                <a16:creationId xmlns:a16="http://schemas.microsoft.com/office/drawing/2014/main" id="{EAE801B1-BB08-4C19-B308-5E54BCCE074A}"/>
              </a:ext>
            </a:extLst>
          </p:cNvPr>
          <p:cNvSpPr>
            <a:spLocks noChangeShapeType="1"/>
          </p:cNvSpPr>
          <p:nvPr/>
        </p:nvSpPr>
        <p:spPr bwMode="auto">
          <a:xfrm>
            <a:off x="3760788" y="2913063"/>
            <a:ext cx="4902200"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43731" name="Line 27">
            <a:extLst>
              <a:ext uri="{FF2B5EF4-FFF2-40B4-BE49-F238E27FC236}">
                <a16:creationId xmlns:a16="http://schemas.microsoft.com/office/drawing/2014/main" id="{769097C3-95F8-454A-8332-36D852AD64D5}"/>
              </a:ext>
            </a:extLst>
          </p:cNvPr>
          <p:cNvSpPr>
            <a:spLocks noChangeShapeType="1"/>
          </p:cNvSpPr>
          <p:nvPr/>
        </p:nvSpPr>
        <p:spPr bwMode="auto">
          <a:xfrm>
            <a:off x="3648075" y="4160838"/>
            <a:ext cx="4902200"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43732" name="Line 28">
            <a:extLst>
              <a:ext uri="{FF2B5EF4-FFF2-40B4-BE49-F238E27FC236}">
                <a16:creationId xmlns:a16="http://schemas.microsoft.com/office/drawing/2014/main" id="{E91F0EEC-68EF-4581-A221-0006DD307756}"/>
              </a:ext>
            </a:extLst>
          </p:cNvPr>
          <p:cNvSpPr>
            <a:spLocks noChangeShapeType="1"/>
          </p:cNvSpPr>
          <p:nvPr/>
        </p:nvSpPr>
        <p:spPr bwMode="auto">
          <a:xfrm>
            <a:off x="3648075" y="5305425"/>
            <a:ext cx="5014913"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43733" name="Line 29">
            <a:extLst>
              <a:ext uri="{FF2B5EF4-FFF2-40B4-BE49-F238E27FC236}">
                <a16:creationId xmlns:a16="http://schemas.microsoft.com/office/drawing/2014/main" id="{00C9E66B-490D-42DD-8280-36AFCC5DB96C}"/>
              </a:ext>
            </a:extLst>
          </p:cNvPr>
          <p:cNvSpPr>
            <a:spLocks noChangeShapeType="1"/>
          </p:cNvSpPr>
          <p:nvPr/>
        </p:nvSpPr>
        <p:spPr bwMode="auto">
          <a:xfrm>
            <a:off x="3648075" y="6448425"/>
            <a:ext cx="5014913"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43734" name="Line 30">
            <a:extLst>
              <a:ext uri="{FF2B5EF4-FFF2-40B4-BE49-F238E27FC236}">
                <a16:creationId xmlns:a16="http://schemas.microsoft.com/office/drawing/2014/main" id="{BBB72AB9-B126-4714-B118-777D413E82B5}"/>
              </a:ext>
            </a:extLst>
          </p:cNvPr>
          <p:cNvSpPr>
            <a:spLocks noChangeShapeType="1"/>
          </p:cNvSpPr>
          <p:nvPr/>
        </p:nvSpPr>
        <p:spPr bwMode="auto">
          <a:xfrm>
            <a:off x="3648075" y="7593013"/>
            <a:ext cx="5014913"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43735" name="Line 31">
            <a:extLst>
              <a:ext uri="{FF2B5EF4-FFF2-40B4-BE49-F238E27FC236}">
                <a16:creationId xmlns:a16="http://schemas.microsoft.com/office/drawing/2014/main" id="{46613416-0CAF-4D0C-BD6A-2FCC64973A71}"/>
              </a:ext>
            </a:extLst>
          </p:cNvPr>
          <p:cNvSpPr>
            <a:spLocks noChangeShapeType="1"/>
          </p:cNvSpPr>
          <p:nvPr/>
        </p:nvSpPr>
        <p:spPr bwMode="auto">
          <a:xfrm>
            <a:off x="3760788" y="8737600"/>
            <a:ext cx="4789487"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43736" name="Line 34">
            <a:extLst>
              <a:ext uri="{FF2B5EF4-FFF2-40B4-BE49-F238E27FC236}">
                <a16:creationId xmlns:a16="http://schemas.microsoft.com/office/drawing/2014/main" id="{CA88367D-DE6C-4DEE-97D8-883D064D3C7D}"/>
              </a:ext>
            </a:extLst>
          </p:cNvPr>
          <p:cNvSpPr>
            <a:spLocks noChangeShapeType="1"/>
          </p:cNvSpPr>
          <p:nvPr/>
        </p:nvSpPr>
        <p:spPr bwMode="auto">
          <a:xfrm>
            <a:off x="2735263" y="3536950"/>
            <a:ext cx="0"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43737" name="Line 35">
            <a:extLst>
              <a:ext uri="{FF2B5EF4-FFF2-40B4-BE49-F238E27FC236}">
                <a16:creationId xmlns:a16="http://schemas.microsoft.com/office/drawing/2014/main" id="{D4693CF8-456F-48EA-BAE5-D31004678192}"/>
              </a:ext>
            </a:extLst>
          </p:cNvPr>
          <p:cNvSpPr>
            <a:spLocks noChangeShapeType="1"/>
          </p:cNvSpPr>
          <p:nvPr/>
        </p:nvSpPr>
        <p:spPr bwMode="auto">
          <a:xfrm>
            <a:off x="2849563" y="3536950"/>
            <a:ext cx="0" cy="103188"/>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43738" name="Line 36">
            <a:extLst>
              <a:ext uri="{FF2B5EF4-FFF2-40B4-BE49-F238E27FC236}">
                <a16:creationId xmlns:a16="http://schemas.microsoft.com/office/drawing/2014/main" id="{31DD6431-B2AA-4A1E-B614-C3A3BAFE3FD0}"/>
              </a:ext>
            </a:extLst>
          </p:cNvPr>
          <p:cNvSpPr>
            <a:spLocks noChangeShapeType="1"/>
          </p:cNvSpPr>
          <p:nvPr/>
        </p:nvSpPr>
        <p:spPr bwMode="auto">
          <a:xfrm>
            <a:off x="2849563" y="4681538"/>
            <a:ext cx="0" cy="103187"/>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43739" name="Line 37">
            <a:extLst>
              <a:ext uri="{FF2B5EF4-FFF2-40B4-BE49-F238E27FC236}">
                <a16:creationId xmlns:a16="http://schemas.microsoft.com/office/drawing/2014/main" id="{559A7EB6-A407-4689-B687-5AC720EB48A7}"/>
              </a:ext>
            </a:extLst>
          </p:cNvPr>
          <p:cNvSpPr>
            <a:spLocks noChangeShapeType="1"/>
          </p:cNvSpPr>
          <p:nvPr/>
        </p:nvSpPr>
        <p:spPr bwMode="auto">
          <a:xfrm>
            <a:off x="2735263" y="5824538"/>
            <a:ext cx="0" cy="10477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43740" name="Line 38">
            <a:extLst>
              <a:ext uri="{FF2B5EF4-FFF2-40B4-BE49-F238E27FC236}">
                <a16:creationId xmlns:a16="http://schemas.microsoft.com/office/drawing/2014/main" id="{FA51B8B4-59FE-45CF-820E-23992DDB5ECD}"/>
              </a:ext>
            </a:extLst>
          </p:cNvPr>
          <p:cNvSpPr>
            <a:spLocks noChangeShapeType="1"/>
          </p:cNvSpPr>
          <p:nvPr/>
        </p:nvSpPr>
        <p:spPr bwMode="auto">
          <a:xfrm>
            <a:off x="2735263" y="6969125"/>
            <a:ext cx="0" cy="10477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43741" name="Line 39">
            <a:extLst>
              <a:ext uri="{FF2B5EF4-FFF2-40B4-BE49-F238E27FC236}">
                <a16:creationId xmlns:a16="http://schemas.microsoft.com/office/drawing/2014/main" id="{80ADEAD1-EED1-4B24-8287-0CE13B303E7A}"/>
              </a:ext>
            </a:extLst>
          </p:cNvPr>
          <p:cNvSpPr>
            <a:spLocks noChangeShapeType="1"/>
          </p:cNvSpPr>
          <p:nvPr/>
        </p:nvSpPr>
        <p:spPr bwMode="auto">
          <a:xfrm>
            <a:off x="2849563" y="8113713"/>
            <a:ext cx="0" cy="103187"/>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0" name="文本框 29">
            <a:extLst>
              <a:ext uri="{FF2B5EF4-FFF2-40B4-BE49-F238E27FC236}">
                <a16:creationId xmlns:a16="http://schemas.microsoft.com/office/drawing/2014/main" id="{7FC797EE-8E21-4527-8653-1899CDEBCA8A}"/>
              </a:ext>
            </a:extLst>
          </p:cNvPr>
          <p:cNvSpPr txBox="1"/>
          <p:nvPr/>
        </p:nvSpPr>
        <p:spPr>
          <a:xfrm>
            <a:off x="3137099" y="72232"/>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设备的管理方法与要素</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0"/>
                                        </p:tgtEl>
                                        <p:attrNameLst>
                                          <p:attrName>style.visibility</p:attrName>
                                        </p:attrNameLst>
                                      </p:cBhvr>
                                      <p:to>
                                        <p:strVal val="visible"/>
                                      </p:to>
                                    </p:set>
                                    <p:anim calcmode="lin" valueType="num">
                                      <p:cBhvr>
                                        <p:cTn id="7" dur="500" fill="hold"/>
                                        <p:tgtEl>
                                          <p:spTgt spid="30"/>
                                        </p:tgtEl>
                                        <p:attrNameLst>
                                          <p:attrName>ppt_w</p:attrName>
                                        </p:attrNameLst>
                                      </p:cBhvr>
                                      <p:tavLst>
                                        <p:tav tm="0">
                                          <p:val>
                                            <p:fltVal val="0"/>
                                          </p:val>
                                        </p:tav>
                                        <p:tav tm="100000">
                                          <p:val>
                                            <p:strVal val="#ppt_w"/>
                                          </p:val>
                                        </p:tav>
                                      </p:tavLst>
                                    </p:anim>
                                    <p:anim calcmode="lin" valueType="num">
                                      <p:cBhvr>
                                        <p:cTn id="8" dur="500" fill="hold"/>
                                        <p:tgtEl>
                                          <p:spTgt spid="30"/>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9074" name="Text Box 3">
            <a:extLst>
              <a:ext uri="{FF2B5EF4-FFF2-40B4-BE49-F238E27FC236}">
                <a16:creationId xmlns:a16="http://schemas.microsoft.com/office/drawing/2014/main" id="{8B87574D-6B48-47E8-B9C3-1C8E96C5DD8B}"/>
              </a:ext>
            </a:extLst>
          </p:cNvPr>
          <p:cNvSpPr txBox="1">
            <a:spLocks noChangeArrowheads="1"/>
          </p:cNvSpPr>
          <p:nvPr/>
        </p:nvSpPr>
        <p:spPr bwMode="auto">
          <a:xfrm>
            <a:off x="1192883" y="2088456"/>
            <a:ext cx="13681075" cy="4533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6.3 </a:t>
            </a:r>
            <a:r>
              <a:rPr lang="zh-TW" altLang="en-US" sz="2000" b="1" dirty="0">
                <a:latin typeface="+mn-lt"/>
                <a:ea typeface="+mn-ea"/>
                <a:cs typeface="+mn-ea"/>
                <a:sym typeface="+mn-lt"/>
              </a:rPr>
              <a:t>有效管理新设备</a:t>
            </a:r>
          </a:p>
          <a:p>
            <a:pPr eaLnBrk="1" hangingPunct="1">
              <a:lnSpc>
                <a:spcPct val="120000"/>
              </a:lnSpc>
              <a:defRPr/>
            </a:pPr>
            <a:r>
              <a:rPr lang="zh-TW" altLang="en-US" sz="2000" dirty="0">
                <a:latin typeface="+mn-lt"/>
                <a:ea typeface="+mn-ea"/>
                <a:cs typeface="+mn-ea"/>
                <a:sym typeface="+mn-lt"/>
              </a:rPr>
              <a:t>   由于新设备是刚开始使用</a:t>
            </a:r>
            <a:r>
              <a:rPr lang="en-US" altLang="zh-TW" sz="2000" dirty="0">
                <a:latin typeface="+mn-lt"/>
                <a:ea typeface="+mn-ea"/>
                <a:cs typeface="+mn-ea"/>
                <a:sym typeface="+mn-lt"/>
              </a:rPr>
              <a:t>,</a:t>
            </a:r>
            <a:r>
              <a:rPr lang="zh-TW" altLang="en-US" sz="2000" dirty="0">
                <a:latin typeface="+mn-lt"/>
                <a:ea typeface="+mn-ea"/>
                <a:cs typeface="+mn-ea"/>
                <a:sym typeface="+mn-lt"/>
              </a:rPr>
              <a:t>一般来说比较缺乏管理和运用的经验</a:t>
            </a:r>
            <a:r>
              <a:rPr lang="en-US" altLang="zh-TW" sz="2000" dirty="0">
                <a:latin typeface="+mn-lt"/>
                <a:ea typeface="+mn-ea"/>
                <a:cs typeface="+mn-ea"/>
                <a:sym typeface="+mn-lt"/>
              </a:rPr>
              <a:t>,</a:t>
            </a:r>
            <a:r>
              <a:rPr lang="zh-TW" altLang="en-US" sz="2000" dirty="0">
                <a:latin typeface="+mn-lt"/>
                <a:ea typeface="+mn-ea"/>
                <a:cs typeface="+mn-ea"/>
                <a:sym typeface="+mn-lt"/>
              </a:rPr>
              <a:t>所以</a:t>
            </a:r>
            <a:r>
              <a:rPr lang="en-US" altLang="zh-TW" sz="2000" dirty="0">
                <a:latin typeface="+mn-lt"/>
                <a:ea typeface="+mn-ea"/>
                <a:cs typeface="+mn-ea"/>
                <a:sym typeface="+mn-lt"/>
              </a:rPr>
              <a:t>,</a:t>
            </a:r>
            <a:r>
              <a:rPr lang="zh-TW" altLang="en-US" sz="2000" dirty="0">
                <a:latin typeface="+mn-lt"/>
                <a:ea typeface="+mn-ea"/>
                <a:cs typeface="+mn-ea"/>
                <a:sym typeface="+mn-lt"/>
              </a:rPr>
              <a:t>为了对其实施有效有管理</a:t>
            </a:r>
            <a:r>
              <a:rPr lang="en-US" altLang="zh-TW" sz="2000" dirty="0">
                <a:latin typeface="+mn-lt"/>
                <a:ea typeface="+mn-ea"/>
                <a:cs typeface="+mn-ea"/>
                <a:sym typeface="+mn-lt"/>
              </a:rPr>
              <a:t>,</a:t>
            </a:r>
            <a:r>
              <a:rPr lang="zh-TW" altLang="en-US" sz="2000" dirty="0">
                <a:latin typeface="+mn-lt"/>
                <a:ea typeface="+mn-ea"/>
                <a:cs typeface="+mn-ea"/>
                <a:sym typeface="+mn-lt"/>
              </a:rPr>
              <a:t>相关人员要对新设备特别关照</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defRPr/>
            </a:pPr>
            <a:r>
              <a:rPr lang="en-US" altLang="zh-TW" sz="2000" b="1" dirty="0">
                <a:latin typeface="+mn-lt"/>
                <a:ea typeface="+mn-ea"/>
                <a:cs typeface="+mn-ea"/>
                <a:sym typeface="+mn-lt"/>
              </a:rPr>
              <a:t>1 ) </a:t>
            </a:r>
            <a:r>
              <a:rPr lang="zh-TW" altLang="en-US" sz="2000" b="1" dirty="0">
                <a:latin typeface="+mn-lt"/>
                <a:ea typeface="+mn-ea"/>
                <a:cs typeface="+mn-ea"/>
                <a:sym typeface="+mn-lt"/>
              </a:rPr>
              <a:t>规定新设备的“新”的时期</a:t>
            </a:r>
            <a:r>
              <a:rPr lang="en-US" altLang="zh-TW" sz="2000" b="1"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根据新设备的性质和功能状况</a:t>
            </a:r>
            <a:r>
              <a:rPr lang="en-US" altLang="zh-TW" sz="2000" dirty="0">
                <a:latin typeface="+mn-lt"/>
                <a:ea typeface="+mn-ea"/>
                <a:cs typeface="+mn-ea"/>
                <a:sym typeface="+mn-lt"/>
              </a:rPr>
              <a:t>,</a:t>
            </a:r>
            <a:r>
              <a:rPr lang="zh-TW" altLang="en-US" sz="2000" dirty="0">
                <a:latin typeface="+mn-lt"/>
                <a:ea typeface="+mn-ea"/>
                <a:cs typeface="+mn-ea"/>
                <a:sym typeface="+mn-lt"/>
              </a:rPr>
              <a:t>对其规定的新的时期也不一样</a:t>
            </a:r>
            <a:r>
              <a:rPr lang="en-US" altLang="zh-TW" sz="2000" dirty="0">
                <a:latin typeface="+mn-lt"/>
                <a:ea typeface="+mn-ea"/>
                <a:cs typeface="+mn-ea"/>
                <a:sym typeface="+mn-lt"/>
              </a:rPr>
              <a:t>.</a:t>
            </a:r>
            <a:r>
              <a:rPr lang="zh-TW" altLang="en-US" sz="2000" dirty="0">
                <a:latin typeface="+mn-lt"/>
                <a:ea typeface="+mn-ea"/>
                <a:cs typeface="+mn-ea"/>
                <a:sym typeface="+mn-lt"/>
              </a:rPr>
              <a:t>但一般情况下规定</a:t>
            </a:r>
            <a:r>
              <a:rPr lang="en-US" altLang="zh-TW" sz="2000" dirty="0">
                <a:latin typeface="+mn-lt"/>
                <a:ea typeface="+mn-ea"/>
                <a:cs typeface="+mn-ea"/>
                <a:sym typeface="+mn-lt"/>
              </a:rPr>
              <a:t>60</a:t>
            </a:r>
            <a:r>
              <a:rPr lang="zh-TW" altLang="en-US" sz="2000" dirty="0">
                <a:latin typeface="+mn-lt"/>
                <a:ea typeface="+mn-ea"/>
                <a:cs typeface="+mn-ea"/>
                <a:sym typeface="+mn-lt"/>
              </a:rPr>
              <a:t>天比较常见</a:t>
            </a:r>
            <a:r>
              <a:rPr lang="en-US" altLang="zh-TW" sz="2000" dirty="0">
                <a:latin typeface="+mn-lt"/>
                <a:ea typeface="+mn-ea"/>
                <a:cs typeface="+mn-ea"/>
                <a:sym typeface="+mn-lt"/>
              </a:rPr>
              <a:t>,</a:t>
            </a:r>
            <a:r>
              <a:rPr lang="zh-TW" altLang="en-US" sz="2000" dirty="0">
                <a:latin typeface="+mn-lt"/>
                <a:ea typeface="+mn-ea"/>
                <a:cs typeface="+mn-ea"/>
                <a:sym typeface="+mn-lt"/>
              </a:rPr>
              <a:t>在这</a:t>
            </a:r>
            <a:r>
              <a:rPr lang="en-US" altLang="zh-TW" sz="2000" dirty="0">
                <a:latin typeface="+mn-lt"/>
                <a:ea typeface="+mn-ea"/>
                <a:cs typeface="+mn-ea"/>
                <a:sym typeface="+mn-lt"/>
              </a:rPr>
              <a:t>60</a:t>
            </a:r>
            <a:r>
              <a:rPr lang="zh-TW" altLang="en-US" sz="2000" dirty="0">
                <a:latin typeface="+mn-lt"/>
                <a:ea typeface="+mn-ea"/>
                <a:cs typeface="+mn-ea"/>
                <a:sym typeface="+mn-lt"/>
              </a:rPr>
              <a:t>天中</a:t>
            </a:r>
            <a:r>
              <a:rPr lang="en-US" altLang="zh-TW" sz="2000" dirty="0">
                <a:latin typeface="+mn-lt"/>
                <a:ea typeface="+mn-ea"/>
                <a:cs typeface="+mn-ea"/>
                <a:sym typeface="+mn-lt"/>
              </a:rPr>
              <a:t>,</a:t>
            </a:r>
            <a:r>
              <a:rPr lang="zh-TW" altLang="en-US" sz="2000" dirty="0">
                <a:latin typeface="+mn-lt"/>
                <a:ea typeface="+mn-ea"/>
                <a:cs typeface="+mn-ea"/>
                <a:sym typeface="+mn-lt"/>
              </a:rPr>
              <a:t>设备将享受特别的关照</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defRPr/>
            </a:pPr>
            <a:r>
              <a:rPr lang="en-US" altLang="zh-TW" sz="2000" b="1" dirty="0">
                <a:latin typeface="+mn-lt"/>
                <a:ea typeface="+mn-ea"/>
                <a:cs typeface="+mn-ea"/>
                <a:sym typeface="+mn-lt"/>
              </a:rPr>
              <a:t>2 ) </a:t>
            </a:r>
            <a:r>
              <a:rPr lang="zh-TW" altLang="en-US" sz="2000" b="1" dirty="0">
                <a:latin typeface="+mn-lt"/>
                <a:ea typeface="+mn-ea"/>
                <a:cs typeface="+mn-ea"/>
                <a:sym typeface="+mn-lt"/>
              </a:rPr>
              <a:t>新设备的特别管理事项</a:t>
            </a:r>
            <a:r>
              <a:rPr lang="en-US" altLang="zh-TW" sz="2000" b="1"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对新设备的特别管理事项随设备的功能复杂程度而有所不同</a:t>
            </a:r>
            <a:r>
              <a:rPr lang="en-US" altLang="zh-TW" sz="2000" dirty="0">
                <a:latin typeface="+mn-lt"/>
                <a:ea typeface="+mn-ea"/>
                <a:cs typeface="+mn-ea"/>
                <a:sym typeface="+mn-lt"/>
              </a:rPr>
              <a:t>,</a:t>
            </a:r>
            <a:r>
              <a:rPr lang="zh-TW" altLang="en-US" sz="2000" dirty="0">
                <a:latin typeface="+mn-lt"/>
                <a:ea typeface="+mn-ea"/>
                <a:cs typeface="+mn-ea"/>
                <a:sym typeface="+mn-lt"/>
              </a:rPr>
              <a:t>但一般应包含如下的内容</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建立履历卡</a:t>
            </a:r>
            <a:r>
              <a:rPr lang="en-US" altLang="zh-TW" sz="2000" dirty="0">
                <a:latin typeface="+mn-lt"/>
                <a:ea typeface="+mn-ea"/>
                <a:cs typeface="+mn-ea"/>
                <a:sym typeface="+mn-lt"/>
              </a:rPr>
              <a:t>-----</a:t>
            </a:r>
            <a:r>
              <a:rPr lang="zh-TW" altLang="en-US" sz="2000" dirty="0">
                <a:latin typeface="+mn-lt"/>
                <a:ea typeface="+mn-ea"/>
                <a:cs typeface="+mn-ea"/>
                <a:sym typeface="+mn-lt"/>
              </a:rPr>
              <a:t>建立主要运行参数记录</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对选定的参数项目制作</a:t>
            </a:r>
            <a:r>
              <a:rPr lang="en-US" altLang="zh-TW" sz="2000" dirty="0">
                <a:latin typeface="+mn-lt"/>
                <a:ea typeface="+mn-ea"/>
                <a:cs typeface="+mn-ea"/>
                <a:sym typeface="+mn-lt"/>
              </a:rPr>
              <a:t>X(bar)-R</a:t>
            </a:r>
            <a:r>
              <a:rPr lang="zh-TW" altLang="en-US" sz="2000" dirty="0">
                <a:latin typeface="+mn-lt"/>
                <a:ea typeface="+mn-ea"/>
                <a:cs typeface="+mn-ea"/>
                <a:sym typeface="+mn-lt"/>
              </a:rPr>
              <a:t>控制图</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调节设备的机械和工程能力</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对安全性能监视控制</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E17DBADE-CAA7-4CC8-AD0B-11B0BDF60CC4}"/>
              </a:ext>
            </a:extLst>
          </p:cNvPr>
          <p:cNvSpPr txBox="1"/>
          <p:nvPr/>
        </p:nvSpPr>
        <p:spPr>
          <a:xfrm>
            <a:off x="3137099" y="72232"/>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设备的管理方法与要素</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1122" name="Text Box 2">
            <a:extLst>
              <a:ext uri="{FF2B5EF4-FFF2-40B4-BE49-F238E27FC236}">
                <a16:creationId xmlns:a16="http://schemas.microsoft.com/office/drawing/2014/main" id="{B75A1716-57F3-4982-BE7E-932A82D19C12}"/>
              </a:ext>
            </a:extLst>
          </p:cNvPr>
          <p:cNvSpPr txBox="1">
            <a:spLocks noChangeArrowheads="1"/>
          </p:cNvSpPr>
          <p:nvPr/>
        </p:nvSpPr>
        <p:spPr bwMode="auto">
          <a:xfrm>
            <a:off x="1264891" y="2160464"/>
            <a:ext cx="13681075" cy="4164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6.4 </a:t>
            </a:r>
            <a:r>
              <a:rPr lang="zh-TW" altLang="en-US" sz="2000" b="1" dirty="0">
                <a:latin typeface="+mn-lt"/>
                <a:ea typeface="+mn-ea"/>
                <a:cs typeface="+mn-ea"/>
                <a:sym typeface="+mn-lt"/>
              </a:rPr>
              <a:t>自制设备要注意</a:t>
            </a:r>
          </a:p>
          <a:p>
            <a:pPr eaLnBrk="1" hangingPunct="1">
              <a:lnSpc>
                <a:spcPct val="120000"/>
              </a:lnSpc>
              <a:defRPr/>
            </a:pPr>
            <a:r>
              <a:rPr lang="zh-TW" altLang="en-US" sz="2000" dirty="0">
                <a:latin typeface="+mn-lt"/>
                <a:ea typeface="+mn-ea"/>
                <a:cs typeface="+mn-ea"/>
                <a:sym typeface="+mn-lt"/>
              </a:rPr>
              <a:t>   考虑到成本和效果等因素</a:t>
            </a:r>
            <a:r>
              <a:rPr lang="en-US" altLang="zh-TW" sz="2000" dirty="0">
                <a:latin typeface="+mn-lt"/>
                <a:ea typeface="+mn-ea"/>
                <a:cs typeface="+mn-ea"/>
                <a:sym typeface="+mn-lt"/>
              </a:rPr>
              <a:t>,</a:t>
            </a:r>
            <a:r>
              <a:rPr lang="zh-TW" altLang="en-US" sz="2000" dirty="0">
                <a:latin typeface="+mn-lt"/>
                <a:ea typeface="+mn-ea"/>
                <a:cs typeface="+mn-ea"/>
                <a:sym typeface="+mn-lt"/>
              </a:rPr>
              <a:t>有些公司往往喜欢自已制作一些设备</a:t>
            </a:r>
            <a:r>
              <a:rPr lang="en-US" altLang="zh-TW" sz="2000" dirty="0">
                <a:latin typeface="+mn-lt"/>
                <a:ea typeface="+mn-ea"/>
                <a:cs typeface="+mn-ea"/>
                <a:sym typeface="+mn-lt"/>
              </a:rPr>
              <a:t>.</a:t>
            </a:r>
            <a:r>
              <a:rPr lang="zh-TW" altLang="en-US" sz="2000" dirty="0">
                <a:latin typeface="+mn-lt"/>
                <a:ea typeface="+mn-ea"/>
                <a:cs typeface="+mn-ea"/>
                <a:sym typeface="+mn-lt"/>
              </a:rPr>
              <a:t>不错</a:t>
            </a:r>
            <a:r>
              <a:rPr lang="en-US" altLang="zh-TW" sz="2000" dirty="0">
                <a:latin typeface="+mn-lt"/>
                <a:ea typeface="+mn-ea"/>
                <a:cs typeface="+mn-ea"/>
                <a:sym typeface="+mn-lt"/>
              </a:rPr>
              <a:t>,</a:t>
            </a:r>
            <a:r>
              <a:rPr lang="zh-TW" altLang="en-US" sz="2000" dirty="0">
                <a:latin typeface="+mn-lt"/>
                <a:ea typeface="+mn-ea"/>
                <a:cs typeface="+mn-ea"/>
                <a:sym typeface="+mn-lt"/>
              </a:rPr>
              <a:t>这样做的确有效果</a:t>
            </a:r>
            <a:r>
              <a:rPr lang="en-US" altLang="zh-TW" sz="2000" dirty="0">
                <a:latin typeface="+mn-lt"/>
                <a:ea typeface="+mn-ea"/>
                <a:cs typeface="+mn-ea"/>
                <a:sym typeface="+mn-lt"/>
              </a:rPr>
              <a:t>,</a:t>
            </a:r>
            <a:r>
              <a:rPr lang="zh-TW" altLang="en-US" sz="2000" dirty="0">
                <a:latin typeface="+mn-lt"/>
                <a:ea typeface="+mn-ea"/>
                <a:cs typeface="+mn-ea"/>
                <a:sym typeface="+mn-lt"/>
              </a:rPr>
              <a:t>但要注意以下事项</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编制使用操作说明书并规定管理和保养的要求事项</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必须经授权批准才能投入试生产中</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与购置的新设备实施同等方法管理</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安全性方面要加强管理措施</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功能效果要定期确认</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有显示数值的地方应有校准的证明依据</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一般情况下人们对自制的设备往旆缺乏认真的对待态度</a:t>
            </a:r>
            <a:r>
              <a:rPr lang="en-US" altLang="zh-TW" sz="2000" dirty="0">
                <a:latin typeface="+mn-lt"/>
                <a:ea typeface="+mn-ea"/>
                <a:cs typeface="+mn-ea"/>
                <a:sym typeface="+mn-lt"/>
              </a:rPr>
              <a:t>,</a:t>
            </a:r>
            <a:r>
              <a:rPr lang="zh-TW" altLang="en-US" sz="2000" dirty="0">
                <a:latin typeface="+mn-lt"/>
                <a:ea typeface="+mn-ea"/>
                <a:cs typeface="+mn-ea"/>
                <a:sym typeface="+mn-lt"/>
              </a:rPr>
              <a:t>这是一个应当消除的误区</a:t>
            </a:r>
            <a:r>
              <a:rPr lang="en-US" altLang="zh-TW" sz="2000" dirty="0">
                <a:latin typeface="+mn-lt"/>
                <a:ea typeface="+mn-ea"/>
                <a:cs typeface="+mn-ea"/>
                <a:sym typeface="+mn-lt"/>
              </a:rPr>
              <a:t>.</a:t>
            </a:r>
            <a:r>
              <a:rPr lang="zh-TW" altLang="en-US" sz="2000" dirty="0">
                <a:latin typeface="+mn-lt"/>
                <a:ea typeface="+mn-ea"/>
                <a:cs typeface="+mn-ea"/>
                <a:sym typeface="+mn-lt"/>
              </a:rPr>
              <a:t>正因为是自制的设备</a:t>
            </a:r>
            <a:r>
              <a:rPr lang="en-US" altLang="zh-TW" sz="2000" dirty="0">
                <a:latin typeface="+mn-lt"/>
                <a:ea typeface="+mn-ea"/>
                <a:cs typeface="+mn-ea"/>
                <a:sym typeface="+mn-lt"/>
              </a:rPr>
              <a:t>,</a:t>
            </a:r>
            <a:r>
              <a:rPr lang="zh-TW" altLang="en-US" sz="2000" dirty="0">
                <a:latin typeface="+mn-lt"/>
                <a:ea typeface="+mn-ea"/>
                <a:cs typeface="+mn-ea"/>
                <a:sym typeface="+mn-lt"/>
              </a:rPr>
              <a:t>其各项功能和技朮指针缺乏科学的论断和依据</a:t>
            </a:r>
            <a:r>
              <a:rPr lang="en-US" altLang="zh-TW" sz="2000" dirty="0">
                <a:latin typeface="+mn-lt"/>
                <a:ea typeface="+mn-ea"/>
                <a:cs typeface="+mn-ea"/>
                <a:sym typeface="+mn-lt"/>
              </a:rPr>
              <a:t>,</a:t>
            </a:r>
            <a:r>
              <a:rPr lang="zh-TW" altLang="en-US" sz="2000" dirty="0">
                <a:latin typeface="+mn-lt"/>
                <a:ea typeface="+mn-ea"/>
                <a:cs typeface="+mn-ea"/>
                <a:sym typeface="+mn-lt"/>
              </a:rPr>
              <a:t>所以更要认真和全面的监护运作</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6.5 </a:t>
            </a:r>
            <a:r>
              <a:rPr lang="zh-TW" altLang="en-US" sz="2000" b="1" dirty="0">
                <a:latin typeface="+mn-lt"/>
                <a:ea typeface="+mn-ea"/>
                <a:cs typeface="+mn-ea"/>
                <a:sym typeface="+mn-lt"/>
              </a:rPr>
              <a:t>及时更新设备台账</a:t>
            </a:r>
          </a:p>
        </p:txBody>
      </p:sp>
      <p:sp>
        <p:nvSpPr>
          <p:cNvPr id="3" name="文本框 2">
            <a:extLst>
              <a:ext uri="{FF2B5EF4-FFF2-40B4-BE49-F238E27FC236}">
                <a16:creationId xmlns:a16="http://schemas.microsoft.com/office/drawing/2014/main" id="{6892B81A-7148-4D2A-B62F-09A78DE1F20B}"/>
              </a:ext>
            </a:extLst>
          </p:cNvPr>
          <p:cNvSpPr txBox="1"/>
          <p:nvPr/>
        </p:nvSpPr>
        <p:spPr>
          <a:xfrm>
            <a:off x="3137099" y="72232"/>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设备的管理方法与要素</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2146" name="Text Box 3">
            <a:extLst>
              <a:ext uri="{FF2B5EF4-FFF2-40B4-BE49-F238E27FC236}">
                <a16:creationId xmlns:a16="http://schemas.microsoft.com/office/drawing/2014/main" id="{6EE62937-FBF3-4DAD-82F8-C1E20AFF2F51}"/>
              </a:ext>
            </a:extLst>
          </p:cNvPr>
          <p:cNvSpPr txBox="1">
            <a:spLocks noChangeArrowheads="1"/>
          </p:cNvSpPr>
          <p:nvPr/>
        </p:nvSpPr>
        <p:spPr bwMode="auto">
          <a:xfrm>
            <a:off x="1481136" y="1042511"/>
            <a:ext cx="13681075" cy="839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设备台账亦称设备清单</a:t>
            </a:r>
            <a:r>
              <a:rPr lang="en-US" altLang="zh-TW" sz="2000" dirty="0">
                <a:latin typeface="+mn-lt"/>
                <a:ea typeface="+mn-ea"/>
                <a:cs typeface="+mn-ea"/>
                <a:sym typeface="+mn-lt"/>
              </a:rPr>
              <a:t>,</a:t>
            </a:r>
            <a:r>
              <a:rPr lang="zh-TW" altLang="en-US" sz="2000" dirty="0">
                <a:latin typeface="+mn-lt"/>
                <a:ea typeface="+mn-ea"/>
                <a:cs typeface="+mn-ea"/>
                <a:sym typeface="+mn-lt"/>
              </a:rPr>
              <a:t>或者设备一览表</a:t>
            </a:r>
            <a:r>
              <a:rPr lang="en-US" altLang="zh-TW" sz="2000" dirty="0">
                <a:latin typeface="+mn-lt"/>
                <a:ea typeface="+mn-ea"/>
                <a:cs typeface="+mn-ea"/>
                <a:sym typeface="+mn-lt"/>
              </a:rPr>
              <a:t>,</a:t>
            </a:r>
            <a:r>
              <a:rPr lang="zh-TW" altLang="en-US" sz="2000" dirty="0">
                <a:latin typeface="+mn-lt"/>
                <a:ea typeface="+mn-ea"/>
                <a:cs typeface="+mn-ea"/>
                <a:sym typeface="+mn-lt"/>
              </a:rPr>
              <a:t>它的作用是让设备管理人员清楚</a:t>
            </a:r>
            <a:r>
              <a:rPr lang="en-US" altLang="zh-TW" sz="2000" dirty="0">
                <a:latin typeface="+mn-lt"/>
                <a:ea typeface="+mn-ea"/>
                <a:cs typeface="+mn-ea"/>
                <a:sym typeface="+mn-lt"/>
              </a:rPr>
              <a:t>,</a:t>
            </a:r>
            <a:r>
              <a:rPr lang="zh-TW" altLang="en-US" sz="2000" dirty="0">
                <a:latin typeface="+mn-lt"/>
                <a:ea typeface="+mn-ea"/>
                <a:cs typeface="+mn-ea"/>
                <a:sym typeface="+mn-lt"/>
              </a:rPr>
              <a:t>明了地掌握公司的现状</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defRPr/>
            </a:pPr>
            <a:r>
              <a:rPr lang="en-US" altLang="zh-TW" sz="2000" b="1" dirty="0">
                <a:latin typeface="+mn-lt"/>
                <a:ea typeface="+mn-ea"/>
                <a:cs typeface="+mn-ea"/>
                <a:sym typeface="+mn-lt"/>
              </a:rPr>
              <a:t>1 ) </a:t>
            </a:r>
            <a:r>
              <a:rPr lang="zh-TW" altLang="en-US" sz="2000" b="1" dirty="0">
                <a:latin typeface="+mn-lt"/>
                <a:ea typeface="+mn-ea"/>
                <a:cs typeface="+mn-ea"/>
                <a:sym typeface="+mn-lt"/>
              </a:rPr>
              <a:t>设备台账的格式</a:t>
            </a:r>
            <a:r>
              <a:rPr lang="en-US" altLang="zh-TW" sz="2000" b="1" dirty="0">
                <a:latin typeface="+mn-lt"/>
                <a:ea typeface="+mn-ea"/>
                <a:cs typeface="+mn-ea"/>
                <a:sym typeface="+mn-lt"/>
              </a:rPr>
              <a:t>.</a:t>
            </a:r>
          </a:p>
        </p:txBody>
      </p:sp>
      <p:graphicFrame>
        <p:nvGraphicFramePr>
          <p:cNvPr id="213086" name="Group 94">
            <a:extLst>
              <a:ext uri="{FF2B5EF4-FFF2-40B4-BE49-F238E27FC236}">
                <a16:creationId xmlns:a16="http://schemas.microsoft.com/office/drawing/2014/main" id="{0657A491-E252-4CD4-92DC-C949146F87AE}"/>
              </a:ext>
            </a:extLst>
          </p:cNvPr>
          <p:cNvGraphicFramePr>
            <a:graphicFrameLocks noGrp="1"/>
          </p:cNvGraphicFramePr>
          <p:nvPr/>
        </p:nvGraphicFramePr>
        <p:xfrm>
          <a:off x="1822450" y="2670175"/>
          <a:ext cx="12998449" cy="5902325"/>
        </p:xfrm>
        <a:graphic>
          <a:graphicData uri="http://schemas.openxmlformats.org/drawingml/2006/table">
            <a:tbl>
              <a:tblPr/>
              <a:tblGrid>
                <a:gridCol w="1140216">
                  <a:extLst>
                    <a:ext uri="{9D8B030D-6E8A-4147-A177-3AD203B41FA5}">
                      <a16:colId xmlns:a16="http://schemas.microsoft.com/office/drawing/2014/main" val="20000"/>
                    </a:ext>
                  </a:extLst>
                </a:gridCol>
                <a:gridCol w="1482279">
                  <a:extLst>
                    <a:ext uri="{9D8B030D-6E8A-4147-A177-3AD203B41FA5}">
                      <a16:colId xmlns:a16="http://schemas.microsoft.com/office/drawing/2014/main" val="20001"/>
                    </a:ext>
                  </a:extLst>
                </a:gridCol>
                <a:gridCol w="1482279">
                  <a:extLst>
                    <a:ext uri="{9D8B030D-6E8A-4147-A177-3AD203B41FA5}">
                      <a16:colId xmlns:a16="http://schemas.microsoft.com/office/drawing/2014/main" val="20002"/>
                    </a:ext>
                  </a:extLst>
                </a:gridCol>
                <a:gridCol w="1596300">
                  <a:extLst>
                    <a:ext uri="{9D8B030D-6E8A-4147-A177-3AD203B41FA5}">
                      <a16:colId xmlns:a16="http://schemas.microsoft.com/office/drawing/2014/main" val="20003"/>
                    </a:ext>
                  </a:extLst>
                </a:gridCol>
                <a:gridCol w="1482279">
                  <a:extLst>
                    <a:ext uri="{9D8B030D-6E8A-4147-A177-3AD203B41FA5}">
                      <a16:colId xmlns:a16="http://schemas.microsoft.com/office/drawing/2014/main" val="20004"/>
                    </a:ext>
                  </a:extLst>
                </a:gridCol>
                <a:gridCol w="1482279">
                  <a:extLst>
                    <a:ext uri="{9D8B030D-6E8A-4147-A177-3AD203B41FA5}">
                      <a16:colId xmlns:a16="http://schemas.microsoft.com/office/drawing/2014/main" val="20005"/>
                    </a:ext>
                  </a:extLst>
                </a:gridCol>
                <a:gridCol w="1482279">
                  <a:extLst>
                    <a:ext uri="{9D8B030D-6E8A-4147-A177-3AD203B41FA5}">
                      <a16:colId xmlns:a16="http://schemas.microsoft.com/office/drawing/2014/main" val="20006"/>
                    </a:ext>
                  </a:extLst>
                </a:gridCol>
                <a:gridCol w="1482279">
                  <a:extLst>
                    <a:ext uri="{9D8B030D-6E8A-4147-A177-3AD203B41FA5}">
                      <a16:colId xmlns:a16="http://schemas.microsoft.com/office/drawing/2014/main" val="20007"/>
                    </a:ext>
                  </a:extLst>
                </a:gridCol>
                <a:gridCol w="1368259">
                  <a:extLst>
                    <a:ext uri="{9D8B030D-6E8A-4147-A177-3AD203B41FA5}">
                      <a16:colId xmlns:a16="http://schemas.microsoft.com/office/drawing/2014/main" val="20008"/>
                    </a:ext>
                  </a:extLst>
                </a:gridCol>
              </a:tblGrid>
              <a:tr h="1279949">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3300" b="0" i="0" u="none" strike="noStrike" cap="none" normalizeH="0" baseline="0" dirty="0">
                          <a:ln>
                            <a:noFill/>
                          </a:ln>
                          <a:solidFill>
                            <a:schemeClr val="tx1"/>
                          </a:solidFill>
                          <a:effectLst/>
                          <a:latin typeface="+mn-lt"/>
                          <a:ea typeface="+mn-ea"/>
                          <a:cs typeface="+mn-ea"/>
                          <a:sym typeface="+mn-lt"/>
                        </a:rPr>
                        <a:t>NO</a:t>
                      </a:r>
                    </a:p>
                  </a:txBody>
                  <a:tcPr marL="136826" marR="136826" marT="62412" marB="6241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3300" b="0" i="0" u="none" strike="noStrike" cap="none" normalizeH="0" baseline="0" dirty="0">
                          <a:ln>
                            <a:noFill/>
                          </a:ln>
                          <a:solidFill>
                            <a:schemeClr val="tx1"/>
                          </a:solidFill>
                          <a:effectLst/>
                          <a:latin typeface="+mn-lt"/>
                          <a:ea typeface="+mn-ea"/>
                          <a:cs typeface="+mn-ea"/>
                          <a:sym typeface="+mn-lt"/>
                        </a:rPr>
                        <a:t>管理</a:t>
                      </a:r>
                    </a:p>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3300" b="0" i="0" u="none" strike="noStrike" cap="none" normalizeH="0" baseline="0" dirty="0">
                          <a:ln>
                            <a:noFill/>
                          </a:ln>
                          <a:solidFill>
                            <a:schemeClr val="tx1"/>
                          </a:solidFill>
                          <a:effectLst/>
                          <a:latin typeface="+mn-lt"/>
                          <a:ea typeface="+mn-ea"/>
                          <a:cs typeface="+mn-ea"/>
                          <a:sym typeface="+mn-lt"/>
                        </a:rPr>
                        <a:t>编号</a:t>
                      </a:r>
                    </a:p>
                  </a:txBody>
                  <a:tcPr marL="136826" marR="136826"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3300" b="0" i="0" u="none" strike="noStrike" cap="none" normalizeH="0" baseline="0" dirty="0">
                          <a:ln>
                            <a:noFill/>
                          </a:ln>
                          <a:solidFill>
                            <a:schemeClr val="tx1"/>
                          </a:solidFill>
                          <a:effectLst/>
                          <a:latin typeface="+mn-lt"/>
                          <a:ea typeface="+mn-ea"/>
                          <a:cs typeface="+mn-ea"/>
                          <a:sym typeface="+mn-lt"/>
                        </a:rPr>
                        <a:t>设备</a:t>
                      </a:r>
                    </a:p>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3300" b="0" i="0" u="none" strike="noStrike" cap="none" normalizeH="0" baseline="0" dirty="0">
                          <a:ln>
                            <a:noFill/>
                          </a:ln>
                          <a:solidFill>
                            <a:schemeClr val="tx1"/>
                          </a:solidFill>
                          <a:effectLst/>
                          <a:latin typeface="+mn-lt"/>
                          <a:ea typeface="+mn-ea"/>
                          <a:cs typeface="+mn-ea"/>
                          <a:sym typeface="+mn-lt"/>
                        </a:rPr>
                        <a:t>名称</a:t>
                      </a:r>
                    </a:p>
                  </a:txBody>
                  <a:tcPr marL="136826" marR="136826"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3300" b="0" i="0" u="none" strike="noStrike" cap="none" normalizeH="0" baseline="0" dirty="0">
                          <a:ln>
                            <a:noFill/>
                          </a:ln>
                          <a:solidFill>
                            <a:schemeClr val="tx1"/>
                          </a:solidFill>
                          <a:effectLst/>
                          <a:latin typeface="+mn-lt"/>
                          <a:ea typeface="+mn-ea"/>
                          <a:cs typeface="+mn-ea"/>
                          <a:sym typeface="+mn-lt"/>
                        </a:rPr>
                        <a:t>规格</a:t>
                      </a:r>
                    </a:p>
                  </a:txBody>
                  <a:tcPr marL="136826" marR="136826"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3300" b="0" i="0" u="none" strike="noStrike" cap="none" normalizeH="0" baseline="0" dirty="0">
                          <a:ln>
                            <a:noFill/>
                          </a:ln>
                          <a:solidFill>
                            <a:schemeClr val="tx1"/>
                          </a:solidFill>
                          <a:effectLst/>
                          <a:latin typeface="+mn-lt"/>
                          <a:ea typeface="+mn-ea"/>
                          <a:cs typeface="+mn-ea"/>
                          <a:sym typeface="+mn-lt"/>
                        </a:rPr>
                        <a:t>功能</a:t>
                      </a:r>
                    </a:p>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3300" b="0" i="0" u="none" strike="noStrike" cap="none" normalizeH="0" baseline="0" dirty="0">
                          <a:ln>
                            <a:noFill/>
                          </a:ln>
                          <a:solidFill>
                            <a:schemeClr val="tx1"/>
                          </a:solidFill>
                          <a:effectLst/>
                          <a:latin typeface="+mn-lt"/>
                          <a:ea typeface="+mn-ea"/>
                          <a:cs typeface="+mn-ea"/>
                          <a:sym typeface="+mn-lt"/>
                        </a:rPr>
                        <a:t>状态</a:t>
                      </a:r>
                    </a:p>
                  </a:txBody>
                  <a:tcPr marL="136826" marR="136826"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3300" b="0" i="0" u="none" strike="noStrike" cap="none" normalizeH="0" baseline="0" dirty="0">
                          <a:ln>
                            <a:noFill/>
                          </a:ln>
                          <a:solidFill>
                            <a:schemeClr val="tx1"/>
                          </a:solidFill>
                          <a:effectLst/>
                          <a:latin typeface="+mn-lt"/>
                          <a:ea typeface="+mn-ea"/>
                          <a:cs typeface="+mn-ea"/>
                          <a:sym typeface="+mn-lt"/>
                        </a:rPr>
                        <a:t>使用</a:t>
                      </a:r>
                    </a:p>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3300" b="0" i="0" u="none" strike="noStrike" cap="none" normalizeH="0" baseline="0" dirty="0">
                          <a:ln>
                            <a:noFill/>
                          </a:ln>
                          <a:solidFill>
                            <a:schemeClr val="tx1"/>
                          </a:solidFill>
                          <a:effectLst/>
                          <a:latin typeface="+mn-lt"/>
                          <a:ea typeface="+mn-ea"/>
                          <a:cs typeface="+mn-ea"/>
                          <a:sym typeface="+mn-lt"/>
                        </a:rPr>
                        <a:t>部门</a:t>
                      </a:r>
                    </a:p>
                  </a:txBody>
                  <a:tcPr marL="136826" marR="136826"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3300" b="0" i="0" u="none" strike="noStrike" cap="none" normalizeH="0" baseline="0" dirty="0">
                          <a:ln>
                            <a:noFill/>
                          </a:ln>
                          <a:solidFill>
                            <a:schemeClr val="tx1"/>
                          </a:solidFill>
                          <a:effectLst/>
                          <a:latin typeface="+mn-lt"/>
                          <a:ea typeface="+mn-ea"/>
                          <a:cs typeface="+mn-ea"/>
                          <a:sym typeface="+mn-lt"/>
                        </a:rPr>
                        <a:t>制造</a:t>
                      </a:r>
                    </a:p>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3300" b="0" i="0" u="none" strike="noStrike" cap="none" normalizeH="0" baseline="0" dirty="0">
                          <a:ln>
                            <a:noFill/>
                          </a:ln>
                          <a:solidFill>
                            <a:schemeClr val="tx1"/>
                          </a:solidFill>
                          <a:effectLst/>
                          <a:latin typeface="+mn-lt"/>
                          <a:ea typeface="+mn-ea"/>
                          <a:cs typeface="+mn-ea"/>
                          <a:sym typeface="+mn-lt"/>
                        </a:rPr>
                        <a:t>日期</a:t>
                      </a:r>
                    </a:p>
                  </a:txBody>
                  <a:tcPr marL="136826" marR="136826"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3300" b="0" i="0" u="none" strike="noStrike" cap="none" normalizeH="0" baseline="0" dirty="0">
                          <a:ln>
                            <a:noFill/>
                          </a:ln>
                          <a:solidFill>
                            <a:schemeClr val="tx1"/>
                          </a:solidFill>
                          <a:effectLst/>
                          <a:latin typeface="+mn-lt"/>
                          <a:ea typeface="+mn-ea"/>
                          <a:cs typeface="+mn-ea"/>
                          <a:sym typeface="+mn-lt"/>
                        </a:rPr>
                        <a:t>投入</a:t>
                      </a:r>
                    </a:p>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3300" b="0" i="0" u="none" strike="noStrike" cap="none" normalizeH="0" baseline="0" dirty="0">
                          <a:ln>
                            <a:noFill/>
                          </a:ln>
                          <a:solidFill>
                            <a:schemeClr val="tx1"/>
                          </a:solidFill>
                          <a:effectLst/>
                          <a:latin typeface="+mn-lt"/>
                          <a:ea typeface="+mn-ea"/>
                          <a:cs typeface="+mn-ea"/>
                          <a:sym typeface="+mn-lt"/>
                        </a:rPr>
                        <a:t>日期</a:t>
                      </a:r>
                    </a:p>
                  </a:txBody>
                  <a:tcPr marL="136826" marR="136826"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3300" b="0" i="0" u="none" strike="noStrike" cap="none" normalizeH="0" baseline="0" dirty="0">
                          <a:ln>
                            <a:noFill/>
                          </a:ln>
                          <a:solidFill>
                            <a:schemeClr val="tx1"/>
                          </a:solidFill>
                          <a:effectLst/>
                          <a:latin typeface="+mn-lt"/>
                          <a:ea typeface="+mn-ea"/>
                          <a:cs typeface="+mn-ea"/>
                          <a:sym typeface="+mn-lt"/>
                        </a:rPr>
                        <a:t>备注</a:t>
                      </a:r>
                    </a:p>
                  </a:txBody>
                  <a:tcPr marL="136826" marR="136826" marT="62412" marB="6241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923175">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6" marR="136826" marT="62412" marB="6241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6" marR="136826"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6" marR="136826"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6" marR="136826"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6" marR="136826"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6" marR="136826"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6" marR="136826"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6" marR="136826"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6" marR="136826" marT="62412" marB="6241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925342">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6" marR="136826" marT="62412" marB="6241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6" marR="136826"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6" marR="136826"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6" marR="136826"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6" marR="136826"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6" marR="136826"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6" marR="136826"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6" marR="136826"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6" marR="136826" marT="62412" marB="6241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925342">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6" marR="136826" marT="62412" marB="6241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6" marR="136826"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6" marR="136826"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6" marR="136826"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6" marR="136826"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6" marR="136826"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6" marR="136826"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6" marR="136826"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6" marR="136826" marT="62412" marB="6241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923175">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6" marR="136826" marT="62412" marB="6241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6" marR="136826"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6" marR="136826"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6" marR="136826"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6" marR="136826"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6" marR="136826"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6" marR="136826"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6" marR="136826"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6" marR="136826" marT="62412" marB="6241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925342">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6" marR="136826" marT="62412" marB="6241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6" marR="136826"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6" marR="136826"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6" marR="136826"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6" marR="136826"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6" marR="136826"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6" marR="136826"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6" marR="136826"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6" marR="136826" marT="62412" marB="6241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bl>
          </a:graphicData>
        </a:graphic>
      </p:graphicFrame>
      <p:sp>
        <p:nvSpPr>
          <p:cNvPr id="262219" name="Text Box 95">
            <a:extLst>
              <a:ext uri="{FF2B5EF4-FFF2-40B4-BE49-F238E27FC236}">
                <a16:creationId xmlns:a16="http://schemas.microsoft.com/office/drawing/2014/main" id="{08035FA0-58CF-480E-86C2-FBB8F35A3E9F}"/>
              </a:ext>
            </a:extLst>
          </p:cNvPr>
          <p:cNvSpPr txBox="1">
            <a:spLocks noChangeArrowheads="1"/>
          </p:cNvSpPr>
          <p:nvPr/>
        </p:nvSpPr>
        <p:spPr bwMode="auto">
          <a:xfrm>
            <a:off x="6838950" y="1663700"/>
            <a:ext cx="6043613"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b="1">
                <a:latin typeface="+mn-lt"/>
                <a:ea typeface="+mn-ea"/>
                <a:cs typeface="+mn-ea"/>
                <a:sym typeface="+mn-lt"/>
              </a:rPr>
              <a:t>设 备 台 账</a:t>
            </a:r>
          </a:p>
        </p:txBody>
      </p:sp>
      <p:sp>
        <p:nvSpPr>
          <p:cNvPr id="262220" name="Text Box 96">
            <a:extLst>
              <a:ext uri="{FF2B5EF4-FFF2-40B4-BE49-F238E27FC236}">
                <a16:creationId xmlns:a16="http://schemas.microsoft.com/office/drawing/2014/main" id="{B4531283-26BE-4E06-BE0B-AED975117457}"/>
              </a:ext>
            </a:extLst>
          </p:cNvPr>
          <p:cNvSpPr txBox="1">
            <a:spLocks noChangeArrowheads="1"/>
          </p:cNvSpPr>
          <p:nvPr/>
        </p:nvSpPr>
        <p:spPr bwMode="auto">
          <a:xfrm>
            <a:off x="1481138" y="1976438"/>
            <a:ext cx="2963862" cy="471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a:latin typeface="+mn-lt"/>
                <a:ea typeface="+mn-ea"/>
                <a:cs typeface="+mn-ea"/>
                <a:sym typeface="+mn-lt"/>
              </a:rPr>
              <a:t>   Date:</a:t>
            </a:r>
          </a:p>
        </p:txBody>
      </p:sp>
      <p:sp>
        <p:nvSpPr>
          <p:cNvPr id="262221" name="Text Box 97">
            <a:extLst>
              <a:ext uri="{FF2B5EF4-FFF2-40B4-BE49-F238E27FC236}">
                <a16:creationId xmlns:a16="http://schemas.microsoft.com/office/drawing/2014/main" id="{E973F5D3-710B-4EF6-84AD-C43A68470662}"/>
              </a:ext>
            </a:extLst>
          </p:cNvPr>
          <p:cNvSpPr txBox="1">
            <a:spLocks noChangeArrowheads="1"/>
          </p:cNvSpPr>
          <p:nvPr/>
        </p:nvSpPr>
        <p:spPr bwMode="auto">
          <a:xfrm>
            <a:off x="11969750" y="1976438"/>
            <a:ext cx="2851150" cy="471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a:latin typeface="+mn-lt"/>
                <a:ea typeface="+mn-ea"/>
                <a:cs typeface="+mn-ea"/>
                <a:sym typeface="+mn-lt"/>
              </a:rPr>
              <a:t>Page:</a:t>
            </a:r>
          </a:p>
        </p:txBody>
      </p:sp>
      <p:sp>
        <p:nvSpPr>
          <p:cNvPr id="7" name="文本框 6">
            <a:extLst>
              <a:ext uri="{FF2B5EF4-FFF2-40B4-BE49-F238E27FC236}">
                <a16:creationId xmlns:a16="http://schemas.microsoft.com/office/drawing/2014/main" id="{001B592A-A580-4BCF-9AB6-CBCD3D6F3129}"/>
              </a:ext>
            </a:extLst>
          </p:cNvPr>
          <p:cNvSpPr txBox="1"/>
          <p:nvPr/>
        </p:nvSpPr>
        <p:spPr>
          <a:xfrm>
            <a:off x="3137099" y="72232"/>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设备的管理方法与要素</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Text Box 2">
            <a:extLst>
              <a:ext uri="{FF2B5EF4-FFF2-40B4-BE49-F238E27FC236}">
                <a16:creationId xmlns:a16="http://schemas.microsoft.com/office/drawing/2014/main" id="{C47FBA20-04B8-429C-9CB5-39A972F32A58}"/>
              </a:ext>
            </a:extLst>
          </p:cNvPr>
          <p:cNvSpPr txBox="1">
            <a:spLocks noChangeArrowheads="1"/>
          </p:cNvSpPr>
          <p:nvPr/>
        </p:nvSpPr>
        <p:spPr bwMode="auto">
          <a:xfrm>
            <a:off x="1336899" y="2376488"/>
            <a:ext cx="13681075" cy="3425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2 ) </a:t>
            </a:r>
            <a:r>
              <a:rPr lang="zh-TW" altLang="en-US" sz="2000" b="1" dirty="0">
                <a:latin typeface="+mn-lt"/>
                <a:ea typeface="+mn-ea"/>
                <a:cs typeface="+mn-ea"/>
                <a:sym typeface="+mn-lt"/>
              </a:rPr>
              <a:t>设备台账需要更新的内容</a:t>
            </a:r>
            <a:r>
              <a:rPr lang="en-US" altLang="zh-TW" sz="2000" b="1"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对于有设备变更情况的内容</a:t>
            </a:r>
            <a:r>
              <a:rPr lang="en-US" altLang="zh-TW" sz="2000" dirty="0">
                <a:latin typeface="+mn-lt"/>
                <a:ea typeface="+mn-ea"/>
                <a:cs typeface="+mn-ea"/>
                <a:sym typeface="+mn-lt"/>
              </a:rPr>
              <a:t>,</a:t>
            </a:r>
            <a:r>
              <a:rPr lang="zh-TW" altLang="en-US" sz="2000" dirty="0">
                <a:latin typeface="+mn-lt"/>
                <a:ea typeface="+mn-ea"/>
                <a:cs typeface="+mn-ea"/>
                <a:sym typeface="+mn-lt"/>
              </a:rPr>
              <a:t>如变更部件</a:t>
            </a:r>
            <a:r>
              <a:rPr lang="en-US" altLang="zh-TW" sz="2000" dirty="0">
                <a:latin typeface="+mn-lt"/>
                <a:ea typeface="+mn-ea"/>
                <a:cs typeface="+mn-ea"/>
                <a:sym typeface="+mn-lt"/>
              </a:rPr>
              <a:t>,</a:t>
            </a:r>
            <a:r>
              <a:rPr lang="zh-TW" altLang="en-US" sz="2000" dirty="0">
                <a:latin typeface="+mn-lt"/>
                <a:ea typeface="+mn-ea"/>
                <a:cs typeface="+mn-ea"/>
                <a:sym typeface="+mn-lt"/>
              </a:rPr>
              <a:t>新增加设备</a:t>
            </a:r>
            <a:r>
              <a:rPr lang="en-US" altLang="zh-TW" sz="2000" dirty="0">
                <a:latin typeface="+mn-lt"/>
                <a:ea typeface="+mn-ea"/>
                <a:cs typeface="+mn-ea"/>
                <a:sym typeface="+mn-lt"/>
              </a:rPr>
              <a:t>,</a:t>
            </a:r>
            <a:r>
              <a:rPr lang="zh-TW" altLang="en-US" sz="2000" dirty="0">
                <a:latin typeface="+mn-lt"/>
                <a:ea typeface="+mn-ea"/>
                <a:cs typeface="+mn-ea"/>
                <a:sym typeface="+mn-lt"/>
              </a:rPr>
              <a:t>淘汰不良品等情况</a:t>
            </a:r>
            <a:r>
              <a:rPr lang="en-US" altLang="zh-TW" sz="2000" dirty="0">
                <a:latin typeface="+mn-lt"/>
                <a:ea typeface="+mn-ea"/>
                <a:cs typeface="+mn-ea"/>
                <a:sym typeface="+mn-lt"/>
              </a:rPr>
              <a:t>,</a:t>
            </a:r>
            <a:r>
              <a:rPr lang="zh-TW" altLang="en-US" sz="2000" dirty="0">
                <a:latin typeface="+mn-lt"/>
                <a:ea typeface="+mn-ea"/>
                <a:cs typeface="+mn-ea"/>
                <a:sym typeface="+mn-lt"/>
              </a:rPr>
              <a:t>要在设备的状态改变基本稳定后</a:t>
            </a:r>
            <a:r>
              <a:rPr lang="en-US" altLang="zh-TW" sz="2000" dirty="0">
                <a:latin typeface="+mn-lt"/>
                <a:ea typeface="+mn-ea"/>
                <a:cs typeface="+mn-ea"/>
                <a:sym typeface="+mn-lt"/>
              </a:rPr>
              <a:t>,</a:t>
            </a:r>
            <a:r>
              <a:rPr lang="zh-TW" altLang="en-US" sz="2000" dirty="0">
                <a:latin typeface="+mn-lt"/>
                <a:ea typeface="+mn-ea"/>
                <a:cs typeface="+mn-ea"/>
                <a:sym typeface="+mn-lt"/>
              </a:rPr>
              <a:t>也就是一般在变更趋于正常的一星期之内应当把设备台账纠正过来</a:t>
            </a:r>
            <a:r>
              <a:rPr lang="en-US" altLang="zh-TW" sz="2000" dirty="0">
                <a:latin typeface="+mn-lt"/>
                <a:ea typeface="+mn-ea"/>
                <a:cs typeface="+mn-ea"/>
                <a:sym typeface="+mn-lt"/>
              </a:rPr>
              <a:t>,</a:t>
            </a:r>
            <a:r>
              <a:rPr lang="zh-TW" altLang="en-US" sz="2000" dirty="0">
                <a:latin typeface="+mn-lt"/>
                <a:ea typeface="+mn-ea"/>
                <a:cs typeface="+mn-ea"/>
                <a:sym typeface="+mn-lt"/>
              </a:rPr>
              <a:t>否则</a:t>
            </a:r>
            <a:r>
              <a:rPr lang="en-US" altLang="zh-TW" sz="2000" dirty="0">
                <a:latin typeface="+mn-lt"/>
                <a:ea typeface="+mn-ea"/>
                <a:cs typeface="+mn-ea"/>
                <a:sym typeface="+mn-lt"/>
              </a:rPr>
              <a:t>,</a:t>
            </a:r>
            <a:r>
              <a:rPr lang="zh-TW" altLang="en-US" sz="2000" dirty="0">
                <a:latin typeface="+mn-lt"/>
                <a:ea typeface="+mn-ea"/>
                <a:cs typeface="+mn-ea"/>
                <a:sym typeface="+mn-lt"/>
              </a:rPr>
              <a:t>就是更新不及时</a:t>
            </a:r>
            <a:r>
              <a:rPr lang="en-US" altLang="zh-TW" sz="2000" dirty="0">
                <a:latin typeface="+mn-lt"/>
                <a:ea typeface="+mn-ea"/>
                <a:cs typeface="+mn-ea"/>
                <a:sym typeface="+mn-lt"/>
              </a:rPr>
              <a:t>.</a:t>
            </a:r>
            <a:r>
              <a:rPr lang="zh-TW" altLang="en-US" sz="2000" dirty="0">
                <a:latin typeface="+mn-lt"/>
                <a:ea typeface="+mn-ea"/>
                <a:cs typeface="+mn-ea"/>
                <a:sym typeface="+mn-lt"/>
              </a:rPr>
              <a:t>更新的内容主要包括以下几方面的事项</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删除已经淘汰的设备</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添加新设备</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记录因修理或升级而导致的功能改变</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记录设备的状态</a:t>
            </a:r>
            <a:r>
              <a:rPr lang="en-US" altLang="zh-TW" sz="2000" dirty="0">
                <a:latin typeface="+mn-lt"/>
                <a:ea typeface="+mn-ea"/>
                <a:cs typeface="+mn-ea"/>
                <a:sym typeface="+mn-lt"/>
              </a:rPr>
              <a:t>,</a:t>
            </a:r>
            <a:r>
              <a:rPr lang="zh-TW" altLang="en-US" sz="2000" dirty="0">
                <a:latin typeface="+mn-lt"/>
                <a:ea typeface="+mn-ea"/>
                <a:cs typeface="+mn-ea"/>
                <a:sym typeface="+mn-lt"/>
              </a:rPr>
              <a:t>如正常与不良等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记录移动情况</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更新设备台账的目的是让管理者掌握最新的设备有效信息</a:t>
            </a:r>
            <a:r>
              <a:rPr lang="en-US" altLang="zh-TW" sz="2000" dirty="0">
                <a:latin typeface="+mn-lt"/>
                <a:ea typeface="+mn-ea"/>
                <a:cs typeface="+mn-ea"/>
                <a:sym typeface="+mn-lt"/>
              </a:rPr>
              <a:t>,</a:t>
            </a:r>
            <a:r>
              <a:rPr lang="zh-TW" altLang="en-US" sz="2000" dirty="0">
                <a:latin typeface="+mn-lt"/>
                <a:ea typeface="+mn-ea"/>
                <a:cs typeface="+mn-ea"/>
                <a:sym typeface="+mn-lt"/>
              </a:rPr>
              <a:t>以便实现方便的管理和统筹</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74B2BDD0-FAA3-4D12-B29E-C5AC2CBD8680}"/>
              </a:ext>
            </a:extLst>
          </p:cNvPr>
          <p:cNvSpPr txBox="1"/>
          <p:nvPr/>
        </p:nvSpPr>
        <p:spPr>
          <a:xfrm>
            <a:off x="3137099" y="72232"/>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设备的管理方法与要素</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A203C46D-43E6-4954-9C7A-5162E42BCF78}"/>
              </a:ext>
            </a:extLst>
          </p:cNvPr>
          <p:cNvSpPr>
            <a:spLocks noGrp="1"/>
          </p:cNvSpPr>
          <p:nvPr>
            <p:ph type="title"/>
          </p:nvPr>
        </p:nvSpPr>
        <p:spPr>
          <a:xfrm>
            <a:off x="1984375" y="4392613"/>
            <a:ext cx="5122863" cy="1222375"/>
          </a:xfrm>
        </p:spPr>
        <p:txBody>
          <a:bodyPr/>
          <a:lstStyle/>
          <a:p>
            <a:pPr defTabSz="1248093" fontAlgn="auto">
              <a:lnSpc>
                <a:spcPct val="120000"/>
              </a:lnSpc>
              <a:spcAft>
                <a:spcPts val="0"/>
              </a:spcAft>
              <a:defRPr/>
            </a:pPr>
            <a:r>
              <a:rPr lang="zh-CN" altLang="en-US" dirty="0">
                <a:latin typeface="+mn-lt"/>
                <a:ea typeface="+mn-ea"/>
                <a:cs typeface="+mn-ea"/>
                <a:sym typeface="+mn-lt"/>
              </a:rPr>
              <a:t>产品要测试 找</a:t>
            </a:r>
            <a:r>
              <a:rPr lang="en-US" altLang="zh-CN" dirty="0">
                <a:latin typeface="+mn-lt"/>
                <a:ea typeface="+mn-ea"/>
                <a:cs typeface="+mn-ea"/>
                <a:sym typeface="+mn-lt"/>
              </a:rPr>
              <a:t>TE</a:t>
            </a:r>
            <a:endParaRPr lang="zh-CN" altLang="en-US" dirty="0">
              <a:latin typeface="+mn-lt"/>
              <a:ea typeface="+mn-ea"/>
              <a:cs typeface="+mn-ea"/>
              <a:sym typeface="+mn-lt"/>
            </a:endParaRPr>
          </a:p>
        </p:txBody>
      </p:sp>
      <p:sp>
        <p:nvSpPr>
          <p:cNvPr id="11" name="文本框 10">
            <a:extLst>
              <a:ext uri="{FF2B5EF4-FFF2-40B4-BE49-F238E27FC236}">
                <a16:creationId xmlns:a16="http://schemas.microsoft.com/office/drawing/2014/main" id="{36B80E21-CFDE-4121-93C9-FE82240D555C}"/>
              </a:ext>
            </a:extLst>
          </p:cNvPr>
          <p:cNvSpPr txBox="1"/>
          <p:nvPr/>
        </p:nvSpPr>
        <p:spPr>
          <a:xfrm>
            <a:off x="2705051" y="3456608"/>
            <a:ext cx="7154043" cy="700769"/>
          </a:xfrm>
          <a:prstGeom prst="rect">
            <a:avLst/>
          </a:prstGeom>
          <a:noFill/>
          <a:effectLst/>
        </p:spPr>
        <p:txBody>
          <a:bodyPr>
            <a:spAutoFit/>
          </a:bodyPr>
          <a:lstStyle/>
          <a:p>
            <a:pP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第四章</a:t>
            </a:r>
          </a:p>
        </p:txBody>
      </p:sp>
    </p:spTree>
    <p:extLst>
      <p:ext uri="{BB962C8B-B14F-4D97-AF65-F5344CB8AC3E}">
        <p14:creationId xmlns:p14="http://schemas.microsoft.com/office/powerpoint/2010/main" val="1733486379"/>
      </p:ext>
    </p:extLst>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1"/>
                                        </p:tgtEl>
                                        <p:attrNameLst>
                                          <p:attrName>style.visibility</p:attrName>
                                        </p:attrNameLst>
                                      </p:cBhvr>
                                      <p:to>
                                        <p:strVal val="visible"/>
                                      </p:to>
                                    </p:set>
                                    <p:anim calcmode="lin" valueType="num">
                                      <p:cBhvr>
                                        <p:cTn id="7" dur="500" fill="hold"/>
                                        <p:tgtEl>
                                          <p:spTgt spid="11"/>
                                        </p:tgtEl>
                                        <p:attrNameLst>
                                          <p:attrName>ppt_w</p:attrName>
                                        </p:attrNameLst>
                                      </p:cBhvr>
                                      <p:tavLst>
                                        <p:tav tm="0">
                                          <p:val>
                                            <p:fltVal val="0"/>
                                          </p:val>
                                        </p:tav>
                                        <p:tav tm="100000">
                                          <p:val>
                                            <p:strVal val="#ppt_w"/>
                                          </p:val>
                                        </p:tav>
                                      </p:tavLst>
                                    </p:anim>
                                    <p:anim calcmode="lin" valueType="num">
                                      <p:cBhvr>
                                        <p:cTn id="8" dur="500" fill="hold"/>
                                        <p:tgtEl>
                                          <p:spTgt spid="11"/>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218" name="Text Box 2">
            <a:extLst>
              <a:ext uri="{FF2B5EF4-FFF2-40B4-BE49-F238E27FC236}">
                <a16:creationId xmlns:a16="http://schemas.microsoft.com/office/drawing/2014/main" id="{551F056A-0329-4C4E-B7F2-12C1698E7B48}"/>
              </a:ext>
            </a:extLst>
          </p:cNvPr>
          <p:cNvSpPr txBox="1">
            <a:spLocks noChangeArrowheads="1"/>
          </p:cNvSpPr>
          <p:nvPr/>
        </p:nvSpPr>
        <p:spPr bwMode="auto">
          <a:xfrm>
            <a:off x="1408907" y="2592512"/>
            <a:ext cx="13681075" cy="37944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1 TE</a:t>
            </a:r>
            <a:r>
              <a:rPr lang="zh-CN" altLang="en-US" sz="2000" b="1" dirty="0">
                <a:latin typeface="+mn-lt"/>
                <a:ea typeface="+mn-ea"/>
                <a:cs typeface="+mn-ea"/>
                <a:sym typeface="+mn-lt"/>
              </a:rPr>
              <a:t>在干什么</a:t>
            </a:r>
            <a:endParaRPr lang="en-US" altLang="zh-CN" sz="2000" b="1" dirty="0">
              <a:latin typeface="+mn-lt"/>
              <a:ea typeface="+mn-ea"/>
              <a:cs typeface="+mn-ea"/>
              <a:sym typeface="+mn-lt"/>
            </a:endParaRPr>
          </a:p>
          <a:p>
            <a:pPr eaLnBrk="1" hangingPunct="1">
              <a:lnSpc>
                <a:spcPct val="120000"/>
              </a:lnSpc>
              <a:defRPr/>
            </a:pPr>
            <a:r>
              <a:rPr lang="zh-TW" altLang="en-US" sz="2000" dirty="0">
                <a:latin typeface="+mn-lt"/>
                <a:ea typeface="+mn-ea"/>
                <a:cs typeface="+mn-ea"/>
                <a:sym typeface="+mn-lt"/>
              </a:rPr>
              <a:t>   </a:t>
            </a:r>
            <a:r>
              <a:rPr lang="en-US" altLang="zh-TW" sz="2000" dirty="0">
                <a:latin typeface="+mn-lt"/>
                <a:ea typeface="+mn-ea"/>
                <a:cs typeface="+mn-ea"/>
                <a:sym typeface="+mn-lt"/>
              </a:rPr>
              <a:t>TE</a:t>
            </a:r>
            <a:r>
              <a:rPr lang="zh-TW" altLang="en-US" sz="2000" dirty="0">
                <a:latin typeface="+mn-lt"/>
                <a:ea typeface="+mn-ea"/>
                <a:cs typeface="+mn-ea"/>
                <a:sym typeface="+mn-lt"/>
              </a:rPr>
              <a:t>指的是负责测试工程的人员或部门</a:t>
            </a:r>
            <a:r>
              <a:rPr lang="en-US" altLang="zh-TW" sz="2000" dirty="0">
                <a:latin typeface="+mn-lt"/>
                <a:ea typeface="+mn-ea"/>
                <a:cs typeface="+mn-ea"/>
                <a:sym typeface="+mn-lt"/>
              </a:rPr>
              <a:t>,</a:t>
            </a:r>
            <a:r>
              <a:rPr lang="zh-TW" altLang="en-US" sz="2000" dirty="0">
                <a:latin typeface="+mn-lt"/>
                <a:ea typeface="+mn-ea"/>
                <a:cs typeface="+mn-ea"/>
                <a:sym typeface="+mn-lt"/>
              </a:rPr>
              <a:t>他们的任务是把产品的规格</a:t>
            </a:r>
            <a:r>
              <a:rPr lang="en-US" altLang="zh-TW" sz="2000" dirty="0">
                <a:latin typeface="+mn-lt"/>
                <a:ea typeface="+mn-ea"/>
                <a:cs typeface="+mn-ea"/>
                <a:sym typeface="+mn-lt"/>
              </a:rPr>
              <a:t>,</a:t>
            </a:r>
            <a:r>
              <a:rPr lang="zh-TW" altLang="en-US" sz="2000" dirty="0">
                <a:latin typeface="+mn-lt"/>
                <a:ea typeface="+mn-ea"/>
                <a:cs typeface="+mn-ea"/>
                <a:sym typeface="+mn-lt"/>
              </a:rPr>
              <a:t>技朮指标等转化成可以操作</a:t>
            </a:r>
            <a:r>
              <a:rPr lang="en-US" altLang="zh-TW" sz="2000" dirty="0">
                <a:latin typeface="+mn-lt"/>
                <a:ea typeface="+mn-ea"/>
                <a:cs typeface="+mn-ea"/>
                <a:sym typeface="+mn-lt"/>
              </a:rPr>
              <a:t>,</a:t>
            </a:r>
            <a:r>
              <a:rPr lang="zh-TW" altLang="en-US" sz="2000" dirty="0">
                <a:latin typeface="+mn-lt"/>
                <a:ea typeface="+mn-ea"/>
                <a:cs typeface="+mn-ea"/>
                <a:sym typeface="+mn-lt"/>
              </a:rPr>
              <a:t>测量的过程</a:t>
            </a:r>
            <a:r>
              <a:rPr lang="en-US" altLang="zh-TW" sz="2000" dirty="0">
                <a:latin typeface="+mn-lt"/>
                <a:ea typeface="+mn-ea"/>
                <a:cs typeface="+mn-ea"/>
                <a:sym typeface="+mn-lt"/>
              </a:rPr>
              <a:t>,</a:t>
            </a:r>
            <a:r>
              <a:rPr lang="zh-TW" altLang="en-US" sz="2000" dirty="0">
                <a:latin typeface="+mn-lt"/>
                <a:ea typeface="+mn-ea"/>
                <a:cs typeface="+mn-ea"/>
                <a:sym typeface="+mn-lt"/>
              </a:rPr>
              <a:t>从而实现产品的功能符合要求</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与</a:t>
            </a:r>
            <a:r>
              <a:rPr lang="en-US" altLang="zh-TW" sz="2000" dirty="0">
                <a:latin typeface="+mn-lt"/>
                <a:ea typeface="+mn-ea"/>
                <a:cs typeface="+mn-ea"/>
                <a:sym typeface="+mn-lt"/>
              </a:rPr>
              <a:t>PE</a:t>
            </a:r>
            <a:r>
              <a:rPr lang="zh-TW" altLang="en-US" sz="2000" dirty="0">
                <a:latin typeface="+mn-lt"/>
                <a:ea typeface="+mn-ea"/>
                <a:cs typeface="+mn-ea"/>
                <a:sym typeface="+mn-lt"/>
              </a:rPr>
              <a:t>的解释差不多</a:t>
            </a:r>
            <a:r>
              <a:rPr lang="en-US" altLang="zh-TW" sz="2000" dirty="0">
                <a:latin typeface="+mn-lt"/>
                <a:ea typeface="+mn-ea"/>
                <a:cs typeface="+mn-ea"/>
                <a:sym typeface="+mn-lt"/>
              </a:rPr>
              <a:t>,TE</a:t>
            </a:r>
            <a:r>
              <a:rPr lang="zh-TW" altLang="en-US" sz="2000" dirty="0">
                <a:latin typeface="+mn-lt"/>
                <a:ea typeface="+mn-ea"/>
                <a:cs typeface="+mn-ea"/>
                <a:sym typeface="+mn-lt"/>
              </a:rPr>
              <a:t>也是可以这样解释的</a:t>
            </a:r>
            <a:r>
              <a:rPr lang="en-US" altLang="zh-TW" sz="2000" dirty="0">
                <a:latin typeface="+mn-lt"/>
                <a:ea typeface="+mn-ea"/>
                <a:cs typeface="+mn-ea"/>
                <a:sym typeface="+mn-lt"/>
              </a:rPr>
              <a:t>.</a:t>
            </a:r>
            <a:r>
              <a:rPr lang="zh-TW" altLang="en-US" sz="2000" dirty="0">
                <a:latin typeface="+mn-lt"/>
                <a:ea typeface="+mn-ea"/>
                <a:cs typeface="+mn-ea"/>
                <a:sym typeface="+mn-lt"/>
              </a:rPr>
              <a:t>如果针对部门或班组时</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en-US" altLang="zh-TW" sz="2000" dirty="0" err="1">
                <a:latin typeface="+mn-lt"/>
                <a:ea typeface="+mn-ea"/>
                <a:cs typeface="+mn-ea"/>
                <a:sym typeface="+mn-lt"/>
              </a:rPr>
              <a:t>TE:Test</a:t>
            </a:r>
            <a:r>
              <a:rPr lang="en-US" altLang="zh-TW" sz="2000" dirty="0">
                <a:latin typeface="+mn-lt"/>
                <a:ea typeface="+mn-ea"/>
                <a:cs typeface="+mn-ea"/>
                <a:sym typeface="+mn-lt"/>
              </a:rPr>
              <a:t> Engineering</a:t>
            </a:r>
            <a:r>
              <a:rPr lang="zh-TW" altLang="en-US" sz="2000" dirty="0">
                <a:latin typeface="+mn-lt"/>
                <a:ea typeface="+mn-ea"/>
                <a:cs typeface="+mn-ea"/>
                <a:sym typeface="+mn-lt"/>
              </a:rPr>
              <a:t>指机测试工程部门</a:t>
            </a:r>
            <a:r>
              <a:rPr lang="en-US" altLang="zh-TW" sz="2000" dirty="0">
                <a:latin typeface="+mn-lt"/>
                <a:ea typeface="+mn-ea"/>
                <a:cs typeface="+mn-ea"/>
                <a:sym typeface="+mn-lt"/>
              </a:rPr>
              <a:t>,</a:t>
            </a:r>
            <a:r>
              <a:rPr lang="zh-TW" altLang="en-US" sz="2000" dirty="0">
                <a:latin typeface="+mn-lt"/>
                <a:ea typeface="+mn-ea"/>
                <a:cs typeface="+mn-ea"/>
                <a:sym typeface="+mn-lt"/>
              </a:rPr>
              <a:t>班组</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而当针对从事这些工作的人员时</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对于那些枯燥</a:t>
            </a:r>
            <a:r>
              <a:rPr lang="en-US" altLang="zh-TW" sz="2000" dirty="0">
                <a:latin typeface="+mn-lt"/>
                <a:ea typeface="+mn-ea"/>
                <a:cs typeface="+mn-ea"/>
                <a:sym typeface="+mn-lt"/>
              </a:rPr>
              <a:t>,</a:t>
            </a:r>
            <a:r>
              <a:rPr lang="zh-TW" altLang="en-US" sz="2000" dirty="0">
                <a:latin typeface="+mn-lt"/>
                <a:ea typeface="+mn-ea"/>
                <a:cs typeface="+mn-ea"/>
                <a:sym typeface="+mn-lt"/>
              </a:rPr>
              <a:t>单调的测试数据</a:t>
            </a:r>
            <a:r>
              <a:rPr lang="en-US" altLang="zh-TW" sz="2000" dirty="0">
                <a:latin typeface="+mn-lt"/>
                <a:ea typeface="+mn-ea"/>
                <a:cs typeface="+mn-ea"/>
                <a:sym typeface="+mn-lt"/>
              </a:rPr>
              <a:t>,</a:t>
            </a:r>
            <a:r>
              <a:rPr lang="zh-TW" altLang="en-US" sz="2000" dirty="0">
                <a:latin typeface="+mn-lt"/>
                <a:ea typeface="+mn-ea"/>
                <a:cs typeface="+mn-ea"/>
                <a:sym typeface="+mn-lt"/>
              </a:rPr>
              <a:t>当写在纸上时看起来是简单的</a:t>
            </a:r>
            <a:r>
              <a:rPr lang="en-US" altLang="zh-TW" sz="2000" dirty="0">
                <a:latin typeface="+mn-lt"/>
                <a:ea typeface="+mn-ea"/>
                <a:cs typeface="+mn-ea"/>
                <a:sym typeface="+mn-lt"/>
              </a:rPr>
              <a:t>,</a:t>
            </a:r>
            <a:r>
              <a:rPr lang="zh-TW" altLang="en-US" sz="2000" dirty="0">
                <a:latin typeface="+mn-lt"/>
                <a:ea typeface="+mn-ea"/>
                <a:cs typeface="+mn-ea"/>
                <a:sym typeface="+mn-lt"/>
              </a:rPr>
              <a:t>而要真正实现符合它的要求</a:t>
            </a:r>
            <a:r>
              <a:rPr lang="en-US" altLang="zh-TW" sz="2000" dirty="0">
                <a:latin typeface="+mn-lt"/>
                <a:ea typeface="+mn-ea"/>
                <a:cs typeface="+mn-ea"/>
                <a:sym typeface="+mn-lt"/>
              </a:rPr>
              <a:t>,</a:t>
            </a:r>
            <a:r>
              <a:rPr lang="zh-TW" altLang="en-US" sz="2000" dirty="0">
                <a:latin typeface="+mn-lt"/>
                <a:ea typeface="+mn-ea"/>
                <a:cs typeface="+mn-ea"/>
                <a:sym typeface="+mn-lt"/>
              </a:rPr>
              <a:t>却需要进行反复的测试</a:t>
            </a:r>
            <a:r>
              <a:rPr lang="en-US" altLang="zh-TW" sz="2000" dirty="0">
                <a:latin typeface="+mn-lt"/>
                <a:ea typeface="+mn-ea"/>
                <a:cs typeface="+mn-ea"/>
                <a:sym typeface="+mn-lt"/>
              </a:rPr>
              <a:t>,</a:t>
            </a:r>
            <a:r>
              <a:rPr lang="zh-TW" altLang="en-US" sz="2000" dirty="0">
                <a:latin typeface="+mn-lt"/>
                <a:ea typeface="+mn-ea"/>
                <a:cs typeface="+mn-ea"/>
                <a:sym typeface="+mn-lt"/>
              </a:rPr>
              <a:t>调整</a:t>
            </a:r>
            <a:r>
              <a:rPr lang="en-US" altLang="zh-TW" sz="2000" dirty="0">
                <a:latin typeface="+mn-lt"/>
                <a:ea typeface="+mn-ea"/>
                <a:cs typeface="+mn-ea"/>
                <a:sym typeface="+mn-lt"/>
              </a:rPr>
              <a:t>,</a:t>
            </a:r>
            <a:r>
              <a:rPr lang="zh-TW" altLang="en-US" sz="2000" dirty="0">
                <a:latin typeface="+mn-lt"/>
                <a:ea typeface="+mn-ea"/>
                <a:cs typeface="+mn-ea"/>
                <a:sym typeface="+mn-lt"/>
              </a:rPr>
              <a:t>再测试</a:t>
            </a:r>
            <a:r>
              <a:rPr lang="en-US" altLang="zh-TW" sz="2000" dirty="0">
                <a:latin typeface="+mn-lt"/>
                <a:ea typeface="+mn-ea"/>
                <a:cs typeface="+mn-ea"/>
                <a:sym typeface="+mn-lt"/>
              </a:rPr>
              <a:t>,</a:t>
            </a:r>
            <a:r>
              <a:rPr lang="zh-TW" altLang="en-US" sz="2000" dirty="0">
                <a:latin typeface="+mn-lt"/>
                <a:ea typeface="+mn-ea"/>
                <a:cs typeface="+mn-ea"/>
                <a:sym typeface="+mn-lt"/>
              </a:rPr>
              <a:t>再调整等许多工作</a:t>
            </a:r>
            <a:r>
              <a:rPr lang="en-US" altLang="zh-TW" sz="2000" dirty="0">
                <a:latin typeface="+mn-lt"/>
                <a:ea typeface="+mn-ea"/>
                <a:cs typeface="+mn-ea"/>
                <a:sym typeface="+mn-lt"/>
              </a:rPr>
              <a:t>,</a:t>
            </a:r>
            <a:r>
              <a:rPr lang="zh-TW" altLang="en-US" sz="2000" dirty="0">
                <a:latin typeface="+mn-lt"/>
                <a:ea typeface="+mn-ea"/>
                <a:cs typeface="+mn-ea"/>
                <a:sym typeface="+mn-lt"/>
              </a:rPr>
              <a:t>直至找到一个合适的基准才能最终使产品的参数符合规格的范围</a:t>
            </a:r>
            <a:r>
              <a:rPr lang="en-US" altLang="zh-TW" sz="2000" dirty="0">
                <a:latin typeface="+mn-lt"/>
                <a:ea typeface="+mn-ea"/>
                <a:cs typeface="+mn-ea"/>
                <a:sym typeface="+mn-lt"/>
              </a:rPr>
              <a:t>.</a:t>
            </a:r>
            <a:r>
              <a:rPr lang="zh-TW" altLang="en-US" sz="2000" dirty="0">
                <a:latin typeface="+mn-lt"/>
                <a:ea typeface="+mn-ea"/>
                <a:cs typeface="+mn-ea"/>
                <a:sym typeface="+mn-lt"/>
              </a:rPr>
              <a:t>而且在实际生产中产生变异的因素很多</a:t>
            </a:r>
            <a:r>
              <a:rPr lang="en-US" altLang="zh-TW" sz="2000" dirty="0">
                <a:latin typeface="+mn-lt"/>
                <a:ea typeface="+mn-ea"/>
                <a:cs typeface="+mn-ea"/>
                <a:sym typeface="+mn-lt"/>
              </a:rPr>
              <a:t>,</a:t>
            </a:r>
            <a:r>
              <a:rPr lang="zh-TW" altLang="en-US" sz="2000" dirty="0">
                <a:latin typeface="+mn-lt"/>
                <a:ea typeface="+mn-ea"/>
                <a:cs typeface="+mn-ea"/>
                <a:sym typeface="+mn-lt"/>
              </a:rPr>
              <a:t>每一个变异的原因都会或多或少地对产品产生影响</a:t>
            </a:r>
            <a:r>
              <a:rPr lang="en-US" altLang="zh-TW" sz="2000" dirty="0">
                <a:latin typeface="+mn-lt"/>
                <a:ea typeface="+mn-ea"/>
                <a:cs typeface="+mn-ea"/>
                <a:sym typeface="+mn-lt"/>
              </a:rPr>
              <a:t>,</a:t>
            </a:r>
            <a:r>
              <a:rPr lang="zh-TW" altLang="en-US" sz="2000" dirty="0">
                <a:latin typeface="+mn-lt"/>
                <a:ea typeface="+mn-ea"/>
                <a:cs typeface="+mn-ea"/>
                <a:sym typeface="+mn-lt"/>
              </a:rPr>
              <a:t>如果想要消除这些影响</a:t>
            </a:r>
            <a:r>
              <a:rPr lang="en-US" altLang="zh-TW" sz="2000" dirty="0">
                <a:latin typeface="+mn-lt"/>
                <a:ea typeface="+mn-ea"/>
                <a:cs typeface="+mn-ea"/>
                <a:sym typeface="+mn-lt"/>
              </a:rPr>
              <a:t>,</a:t>
            </a:r>
            <a:r>
              <a:rPr lang="zh-TW" altLang="en-US" sz="2000" dirty="0">
                <a:latin typeface="+mn-lt"/>
                <a:ea typeface="+mn-ea"/>
                <a:cs typeface="+mn-ea"/>
                <a:sym typeface="+mn-lt"/>
              </a:rPr>
              <a:t>前面的工作内容可能又要重复</a:t>
            </a:r>
            <a:r>
              <a:rPr lang="en-US" altLang="zh-TW" sz="2000" dirty="0">
                <a:latin typeface="+mn-lt"/>
                <a:ea typeface="+mn-ea"/>
                <a:cs typeface="+mn-ea"/>
                <a:sym typeface="+mn-lt"/>
              </a:rPr>
              <a:t>,</a:t>
            </a:r>
            <a:r>
              <a:rPr lang="zh-TW" altLang="en-US" sz="2000" dirty="0">
                <a:latin typeface="+mn-lt"/>
                <a:ea typeface="+mn-ea"/>
                <a:cs typeface="+mn-ea"/>
                <a:sym typeface="+mn-lt"/>
              </a:rPr>
              <a:t>所以</a:t>
            </a:r>
            <a:r>
              <a:rPr lang="en-US" altLang="zh-TW" sz="2000" dirty="0">
                <a:latin typeface="+mn-lt"/>
                <a:ea typeface="+mn-ea"/>
                <a:cs typeface="+mn-ea"/>
                <a:sym typeface="+mn-lt"/>
              </a:rPr>
              <a:t>,TE</a:t>
            </a:r>
            <a:r>
              <a:rPr lang="zh-TW" altLang="en-US" sz="2000" dirty="0">
                <a:latin typeface="+mn-lt"/>
                <a:ea typeface="+mn-ea"/>
                <a:cs typeface="+mn-ea"/>
                <a:sym typeface="+mn-lt"/>
              </a:rPr>
              <a:t>的工作总是显得那么勿忙</a:t>
            </a:r>
            <a:r>
              <a:rPr lang="en-US" altLang="zh-TW" sz="2000" dirty="0">
                <a:latin typeface="+mn-lt"/>
                <a:ea typeface="+mn-ea"/>
                <a:cs typeface="+mn-ea"/>
                <a:sym typeface="+mn-lt"/>
              </a:rPr>
              <a:t>,</a:t>
            </a:r>
            <a:r>
              <a:rPr lang="zh-TW" altLang="en-US" sz="2000" dirty="0">
                <a:latin typeface="+mn-lt"/>
                <a:ea typeface="+mn-ea"/>
                <a:cs typeface="+mn-ea"/>
                <a:sym typeface="+mn-lt"/>
              </a:rPr>
              <a:t>不仅忙而且烦琐</a:t>
            </a:r>
            <a:r>
              <a:rPr lang="en-US" altLang="zh-TW" sz="2000" dirty="0">
                <a:latin typeface="+mn-lt"/>
                <a:ea typeface="+mn-ea"/>
                <a:cs typeface="+mn-ea"/>
                <a:sym typeface="+mn-lt"/>
              </a:rPr>
              <a:t>,</a:t>
            </a:r>
            <a:r>
              <a:rPr lang="zh-TW" altLang="en-US" sz="2000" dirty="0">
                <a:latin typeface="+mn-lt"/>
                <a:ea typeface="+mn-ea"/>
                <a:cs typeface="+mn-ea"/>
                <a:sym typeface="+mn-lt"/>
              </a:rPr>
              <a:t>没有三番五次的试验要搞定测试工程是不可能的</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B16C7CBD-E1B5-4AD0-A740-03CCB9414AE8}"/>
              </a:ext>
            </a:extLst>
          </p:cNvPr>
          <p:cNvSpPr txBox="1"/>
          <p:nvPr/>
        </p:nvSpPr>
        <p:spPr>
          <a:xfrm>
            <a:off x="3137099" y="72232"/>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TE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在干什么</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42" name="Text Box 2">
            <a:extLst>
              <a:ext uri="{FF2B5EF4-FFF2-40B4-BE49-F238E27FC236}">
                <a16:creationId xmlns:a16="http://schemas.microsoft.com/office/drawing/2014/main" id="{E6188B39-CF66-4204-A5F8-DAA5A7CA4953}"/>
              </a:ext>
            </a:extLst>
          </p:cNvPr>
          <p:cNvSpPr txBox="1">
            <a:spLocks noChangeArrowheads="1"/>
          </p:cNvSpPr>
          <p:nvPr/>
        </p:nvSpPr>
        <p:spPr bwMode="auto">
          <a:xfrm>
            <a:off x="760835" y="963856"/>
            <a:ext cx="13681075" cy="36530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1600" b="1" dirty="0">
                <a:latin typeface="+mn-lt"/>
                <a:ea typeface="+mn-ea"/>
                <a:cs typeface="+mn-ea"/>
                <a:sym typeface="+mn-lt"/>
              </a:rPr>
              <a:t>1.1 TE</a:t>
            </a:r>
            <a:r>
              <a:rPr lang="zh-TW" altLang="en-US" sz="1600" b="1" dirty="0">
                <a:latin typeface="+mn-lt"/>
                <a:ea typeface="+mn-ea"/>
                <a:cs typeface="+mn-ea"/>
                <a:sym typeface="+mn-lt"/>
              </a:rPr>
              <a:t>有哪些工作任务</a:t>
            </a:r>
          </a:p>
          <a:p>
            <a:pPr eaLnBrk="1" hangingPunct="1">
              <a:lnSpc>
                <a:spcPct val="120000"/>
              </a:lnSpc>
              <a:defRPr/>
            </a:pPr>
            <a:r>
              <a:rPr lang="zh-TW" altLang="en-US" sz="1600" dirty="0">
                <a:latin typeface="+mn-lt"/>
                <a:ea typeface="+mn-ea"/>
                <a:cs typeface="+mn-ea"/>
                <a:sym typeface="+mn-lt"/>
              </a:rPr>
              <a:t>   </a:t>
            </a:r>
            <a:r>
              <a:rPr lang="en-US" altLang="zh-TW" sz="1600" dirty="0">
                <a:latin typeface="+mn-lt"/>
                <a:ea typeface="+mn-ea"/>
                <a:cs typeface="+mn-ea"/>
                <a:sym typeface="+mn-lt"/>
              </a:rPr>
              <a:t>TE</a:t>
            </a:r>
            <a:r>
              <a:rPr lang="zh-TW" altLang="en-US" sz="1600" dirty="0">
                <a:latin typeface="+mn-lt"/>
                <a:ea typeface="+mn-ea"/>
                <a:cs typeface="+mn-ea"/>
                <a:sym typeface="+mn-lt"/>
              </a:rPr>
              <a:t>作为工程部的重要成员担负着如下的工作任务</a:t>
            </a:r>
            <a:r>
              <a:rPr lang="en-US" altLang="zh-TW" sz="1600" dirty="0">
                <a:latin typeface="+mn-lt"/>
                <a:ea typeface="+mn-ea"/>
                <a:cs typeface="+mn-ea"/>
                <a:sym typeface="+mn-lt"/>
              </a:rPr>
              <a:t>:</a:t>
            </a:r>
            <a:endParaRPr lang="en-US" altLang="zh-TW" sz="1600" b="1" dirty="0">
              <a:latin typeface="+mn-lt"/>
              <a:ea typeface="+mn-ea"/>
              <a:cs typeface="+mn-ea"/>
              <a:sym typeface="+mn-lt"/>
            </a:endParaRPr>
          </a:p>
          <a:p>
            <a:pPr eaLnBrk="1" hangingPunct="1">
              <a:lnSpc>
                <a:spcPct val="120000"/>
              </a:lnSpc>
              <a:defRPr/>
            </a:pPr>
            <a:r>
              <a:rPr lang="en-US" altLang="zh-TW" sz="1600" b="1" dirty="0">
                <a:latin typeface="+mn-lt"/>
                <a:ea typeface="+mn-ea"/>
                <a:cs typeface="+mn-ea"/>
                <a:sym typeface="+mn-lt"/>
              </a:rPr>
              <a:t>1 ) </a:t>
            </a:r>
            <a:r>
              <a:rPr lang="zh-TW" altLang="en-US" sz="1600" b="1" dirty="0">
                <a:latin typeface="+mn-lt"/>
                <a:ea typeface="+mn-ea"/>
                <a:cs typeface="+mn-ea"/>
                <a:sym typeface="+mn-lt"/>
              </a:rPr>
              <a:t>策划测试工程</a:t>
            </a:r>
            <a:r>
              <a:rPr lang="en-US" altLang="zh-TW" sz="1600" b="1" dirty="0">
                <a:latin typeface="+mn-lt"/>
                <a:ea typeface="+mn-ea"/>
                <a:cs typeface="+mn-ea"/>
                <a:sym typeface="+mn-lt"/>
              </a:rPr>
              <a:t>,</a:t>
            </a:r>
            <a:r>
              <a:rPr lang="zh-TW" altLang="en-US" sz="1600" b="1" dirty="0">
                <a:latin typeface="+mn-lt"/>
                <a:ea typeface="+mn-ea"/>
                <a:cs typeface="+mn-ea"/>
                <a:sym typeface="+mn-lt"/>
              </a:rPr>
              <a:t>主要包括</a:t>
            </a:r>
            <a:r>
              <a:rPr lang="en-US" altLang="zh-TW" sz="16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1600" dirty="0">
                <a:latin typeface="+mn-lt"/>
                <a:ea typeface="+mn-ea"/>
                <a:cs typeface="+mn-ea"/>
                <a:sym typeface="+mn-lt"/>
              </a:rPr>
              <a:t>设置测试项目</a:t>
            </a:r>
            <a:r>
              <a:rPr lang="en-US" altLang="zh-TW" sz="16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1600" dirty="0">
                <a:latin typeface="+mn-lt"/>
                <a:ea typeface="+mn-ea"/>
                <a:cs typeface="+mn-ea"/>
                <a:sym typeface="+mn-lt"/>
              </a:rPr>
              <a:t>转化产品规格为可操作的测试指标</a:t>
            </a:r>
            <a:r>
              <a:rPr lang="en-US" altLang="zh-TW" sz="16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1600" dirty="0">
                <a:latin typeface="+mn-lt"/>
                <a:ea typeface="+mn-ea"/>
                <a:cs typeface="+mn-ea"/>
                <a:sym typeface="+mn-lt"/>
              </a:rPr>
              <a:t>统一使用单位</a:t>
            </a:r>
            <a:r>
              <a:rPr lang="en-US" altLang="zh-TW" sz="16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1600" dirty="0">
                <a:latin typeface="+mn-lt"/>
                <a:ea typeface="+mn-ea"/>
                <a:cs typeface="+mn-ea"/>
                <a:sym typeface="+mn-lt"/>
              </a:rPr>
              <a:t>分工测试责任</a:t>
            </a:r>
            <a:r>
              <a:rPr lang="en-US" altLang="zh-TW" sz="16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1600" dirty="0">
                <a:latin typeface="+mn-lt"/>
                <a:ea typeface="+mn-ea"/>
                <a:cs typeface="+mn-ea"/>
                <a:sym typeface="+mn-lt"/>
              </a:rPr>
              <a:t>规划测试记录格式</a:t>
            </a:r>
            <a:r>
              <a:rPr lang="en-US" altLang="zh-TW" sz="1600" dirty="0">
                <a:latin typeface="+mn-lt"/>
                <a:ea typeface="+mn-ea"/>
                <a:cs typeface="+mn-ea"/>
                <a:sym typeface="+mn-lt"/>
              </a:rPr>
              <a:t>.</a:t>
            </a:r>
            <a:endParaRPr lang="en-US" altLang="zh-TW" sz="16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1600" b="1" dirty="0">
                <a:latin typeface="+mn-lt"/>
                <a:ea typeface="+mn-ea"/>
                <a:cs typeface="+mn-ea"/>
                <a:sym typeface="+mn-lt"/>
              </a:rPr>
              <a:t>2 ) </a:t>
            </a:r>
            <a:r>
              <a:rPr lang="zh-TW" altLang="en-US" sz="1600" b="1" dirty="0">
                <a:latin typeface="+mn-lt"/>
                <a:ea typeface="+mn-ea"/>
                <a:cs typeface="+mn-ea"/>
                <a:sym typeface="+mn-lt"/>
              </a:rPr>
              <a:t>制定</a:t>
            </a:r>
            <a:r>
              <a:rPr lang="en-US" altLang="zh-TW" sz="1600" b="1" dirty="0">
                <a:latin typeface="+mn-lt"/>
                <a:ea typeface="+mn-ea"/>
                <a:cs typeface="+mn-ea"/>
                <a:sym typeface="+mn-lt"/>
              </a:rPr>
              <a:t>,</a:t>
            </a:r>
            <a:r>
              <a:rPr lang="zh-TW" altLang="en-US" sz="1600" b="1" dirty="0">
                <a:latin typeface="+mn-lt"/>
                <a:ea typeface="+mn-ea"/>
                <a:cs typeface="+mn-ea"/>
                <a:sym typeface="+mn-lt"/>
              </a:rPr>
              <a:t>管理内控指标</a:t>
            </a:r>
            <a:r>
              <a:rPr lang="en-US" altLang="zh-TW" sz="1600" b="1" dirty="0">
                <a:latin typeface="+mn-lt"/>
                <a:ea typeface="+mn-ea"/>
                <a:cs typeface="+mn-ea"/>
                <a:sym typeface="+mn-lt"/>
              </a:rPr>
              <a:t>,</a:t>
            </a:r>
            <a:r>
              <a:rPr lang="zh-TW" altLang="en-US" sz="1600" b="1" dirty="0">
                <a:latin typeface="+mn-lt"/>
                <a:ea typeface="+mn-ea"/>
                <a:cs typeface="+mn-ea"/>
                <a:sym typeface="+mn-lt"/>
              </a:rPr>
              <a:t>主要包括</a:t>
            </a:r>
            <a:r>
              <a:rPr lang="en-US" altLang="zh-TW" sz="16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1600" dirty="0">
                <a:latin typeface="+mn-lt"/>
                <a:ea typeface="+mn-ea"/>
                <a:cs typeface="+mn-ea"/>
                <a:sym typeface="+mn-lt"/>
              </a:rPr>
              <a:t>原材料指标</a:t>
            </a:r>
            <a:r>
              <a:rPr lang="en-US" altLang="zh-TW" sz="16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1600" dirty="0">
                <a:latin typeface="+mn-lt"/>
                <a:ea typeface="+mn-ea"/>
                <a:cs typeface="+mn-ea"/>
                <a:sym typeface="+mn-lt"/>
              </a:rPr>
              <a:t>初级产品指针</a:t>
            </a:r>
            <a:r>
              <a:rPr lang="en-US" altLang="zh-TW" sz="16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1600" dirty="0">
                <a:latin typeface="+mn-lt"/>
                <a:ea typeface="+mn-ea"/>
                <a:cs typeface="+mn-ea"/>
                <a:sym typeface="+mn-lt"/>
              </a:rPr>
              <a:t>半成品指标</a:t>
            </a:r>
            <a:r>
              <a:rPr lang="en-US" altLang="zh-TW" sz="1600" dirty="0">
                <a:latin typeface="+mn-lt"/>
                <a:ea typeface="+mn-ea"/>
                <a:cs typeface="+mn-ea"/>
                <a:sym typeface="+mn-lt"/>
              </a:rPr>
              <a:t>;</a:t>
            </a:r>
          </a:p>
        </p:txBody>
      </p:sp>
      <p:sp>
        <p:nvSpPr>
          <p:cNvPr id="3" name="文本框 2">
            <a:extLst>
              <a:ext uri="{FF2B5EF4-FFF2-40B4-BE49-F238E27FC236}">
                <a16:creationId xmlns:a16="http://schemas.microsoft.com/office/drawing/2014/main" id="{BF2CF63A-0F53-4594-9D24-1B368614F27E}"/>
              </a:ext>
            </a:extLst>
          </p:cNvPr>
          <p:cNvSpPr txBox="1"/>
          <p:nvPr/>
        </p:nvSpPr>
        <p:spPr>
          <a:xfrm>
            <a:off x="3137099" y="72232"/>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TE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在干什么</a:t>
            </a:r>
          </a:p>
        </p:txBody>
      </p:sp>
      <p:sp>
        <p:nvSpPr>
          <p:cNvPr id="4" name="Text Box 2">
            <a:extLst>
              <a:ext uri="{FF2B5EF4-FFF2-40B4-BE49-F238E27FC236}">
                <a16:creationId xmlns:a16="http://schemas.microsoft.com/office/drawing/2014/main" id="{89B87824-B4AE-4C65-AE5D-934D79DC5288}"/>
              </a:ext>
            </a:extLst>
          </p:cNvPr>
          <p:cNvSpPr txBox="1">
            <a:spLocks noChangeArrowheads="1"/>
          </p:cNvSpPr>
          <p:nvPr/>
        </p:nvSpPr>
        <p:spPr bwMode="auto">
          <a:xfrm>
            <a:off x="760835" y="4414313"/>
            <a:ext cx="5760417" cy="36530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1600" dirty="0">
                <a:latin typeface="+mn-lt"/>
                <a:ea typeface="+mn-ea"/>
                <a:cs typeface="+mn-ea"/>
                <a:sym typeface="+mn-lt"/>
              </a:rPr>
              <a:t>完成品指标</a:t>
            </a:r>
            <a:r>
              <a:rPr lang="en-US" altLang="zh-TW" sz="1600" dirty="0">
                <a:latin typeface="+mn-lt"/>
                <a:ea typeface="+mn-ea"/>
                <a:cs typeface="+mn-ea"/>
                <a:sym typeface="+mn-lt"/>
              </a:rPr>
              <a:t>.</a:t>
            </a:r>
            <a:endParaRPr lang="en-US" altLang="zh-TW" sz="16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1600" b="1" dirty="0">
                <a:latin typeface="+mn-lt"/>
                <a:ea typeface="+mn-ea"/>
                <a:cs typeface="+mn-ea"/>
                <a:sym typeface="+mn-lt"/>
              </a:rPr>
              <a:t>3 ) </a:t>
            </a:r>
            <a:r>
              <a:rPr lang="zh-TW" altLang="en-US" sz="1600" b="1" dirty="0">
                <a:latin typeface="+mn-lt"/>
                <a:ea typeface="+mn-ea"/>
                <a:cs typeface="+mn-ea"/>
                <a:sym typeface="+mn-lt"/>
              </a:rPr>
              <a:t>安排测试工位</a:t>
            </a:r>
            <a:r>
              <a:rPr lang="en-US" altLang="zh-TW" sz="1600" b="1" dirty="0">
                <a:latin typeface="+mn-lt"/>
                <a:ea typeface="+mn-ea"/>
                <a:cs typeface="+mn-ea"/>
                <a:sym typeface="+mn-lt"/>
              </a:rPr>
              <a:t>,</a:t>
            </a:r>
            <a:r>
              <a:rPr lang="zh-TW" altLang="en-US" sz="1600" b="1" dirty="0">
                <a:latin typeface="+mn-lt"/>
                <a:ea typeface="+mn-ea"/>
                <a:cs typeface="+mn-ea"/>
                <a:sym typeface="+mn-lt"/>
              </a:rPr>
              <a:t>主要包括</a:t>
            </a:r>
            <a:r>
              <a:rPr lang="en-US" altLang="zh-TW" sz="16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1600" dirty="0">
                <a:latin typeface="+mn-lt"/>
                <a:ea typeface="+mn-ea"/>
                <a:cs typeface="+mn-ea"/>
                <a:sym typeface="+mn-lt"/>
              </a:rPr>
              <a:t>帮助生产管理者分工测试内容</a:t>
            </a:r>
            <a:r>
              <a:rPr lang="en-US" altLang="zh-TW" sz="16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1600" dirty="0">
                <a:latin typeface="+mn-lt"/>
                <a:ea typeface="+mn-ea"/>
                <a:cs typeface="+mn-ea"/>
                <a:sym typeface="+mn-lt"/>
              </a:rPr>
              <a:t>提出调整建议</a:t>
            </a:r>
            <a:r>
              <a:rPr lang="en-US" altLang="zh-TW" sz="16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1600" dirty="0">
                <a:latin typeface="+mn-lt"/>
                <a:ea typeface="+mn-ea"/>
                <a:cs typeface="+mn-ea"/>
                <a:sym typeface="+mn-lt"/>
              </a:rPr>
              <a:t>识别测试效果</a:t>
            </a:r>
            <a:r>
              <a:rPr lang="en-US" altLang="zh-TW" sz="16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1600" dirty="0">
                <a:latin typeface="+mn-lt"/>
                <a:ea typeface="+mn-ea"/>
                <a:cs typeface="+mn-ea"/>
                <a:sym typeface="+mn-lt"/>
              </a:rPr>
              <a:t>健全测试制度</a:t>
            </a:r>
            <a:r>
              <a:rPr lang="en-US" altLang="zh-TW" sz="1600" dirty="0">
                <a:latin typeface="+mn-lt"/>
                <a:ea typeface="+mn-ea"/>
                <a:cs typeface="+mn-ea"/>
                <a:sym typeface="+mn-lt"/>
              </a:rPr>
              <a:t>.</a:t>
            </a:r>
            <a:endParaRPr lang="en-US" altLang="zh-TW" sz="16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1600" b="1" dirty="0">
                <a:latin typeface="+mn-lt"/>
                <a:ea typeface="+mn-ea"/>
                <a:cs typeface="+mn-ea"/>
                <a:sym typeface="+mn-lt"/>
              </a:rPr>
              <a:t>4 ) </a:t>
            </a:r>
            <a:r>
              <a:rPr lang="zh-TW" altLang="en-US" sz="1600" b="1" dirty="0">
                <a:latin typeface="+mn-lt"/>
                <a:ea typeface="+mn-ea"/>
                <a:cs typeface="+mn-ea"/>
                <a:sym typeface="+mn-lt"/>
              </a:rPr>
              <a:t>指导测试人员</a:t>
            </a:r>
            <a:r>
              <a:rPr lang="en-US" altLang="zh-TW" sz="1600" b="1" dirty="0">
                <a:latin typeface="+mn-lt"/>
                <a:ea typeface="+mn-ea"/>
                <a:cs typeface="+mn-ea"/>
                <a:sym typeface="+mn-lt"/>
              </a:rPr>
              <a:t>,</a:t>
            </a:r>
            <a:r>
              <a:rPr lang="zh-TW" altLang="en-US" sz="1600" b="1" dirty="0">
                <a:latin typeface="+mn-lt"/>
                <a:ea typeface="+mn-ea"/>
                <a:cs typeface="+mn-ea"/>
                <a:sym typeface="+mn-lt"/>
              </a:rPr>
              <a:t>主要包括</a:t>
            </a:r>
            <a:r>
              <a:rPr lang="en-US" altLang="zh-TW" sz="16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1600" dirty="0">
                <a:latin typeface="+mn-lt"/>
                <a:ea typeface="+mn-ea"/>
                <a:cs typeface="+mn-ea"/>
                <a:sym typeface="+mn-lt"/>
              </a:rPr>
              <a:t>指导疑难</a:t>
            </a:r>
            <a:r>
              <a:rPr lang="en-US" altLang="zh-TW" sz="1600" dirty="0">
                <a:latin typeface="+mn-lt"/>
                <a:ea typeface="+mn-ea"/>
                <a:cs typeface="+mn-ea"/>
                <a:sym typeface="+mn-lt"/>
              </a:rPr>
              <a:t>,</a:t>
            </a:r>
            <a:r>
              <a:rPr lang="zh-TW" altLang="en-US" sz="1600" dirty="0">
                <a:latin typeface="+mn-lt"/>
                <a:ea typeface="+mn-ea"/>
                <a:cs typeface="+mn-ea"/>
                <a:sym typeface="+mn-lt"/>
              </a:rPr>
              <a:t>理解指标</a:t>
            </a:r>
            <a:r>
              <a:rPr lang="en-US" altLang="zh-TW" sz="16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1600" dirty="0">
                <a:latin typeface="+mn-lt"/>
                <a:ea typeface="+mn-ea"/>
                <a:cs typeface="+mn-ea"/>
                <a:sym typeface="+mn-lt"/>
              </a:rPr>
              <a:t>授予资格</a:t>
            </a:r>
            <a:r>
              <a:rPr lang="en-US" altLang="zh-TW" sz="1600" dirty="0">
                <a:latin typeface="+mn-lt"/>
                <a:ea typeface="+mn-ea"/>
                <a:cs typeface="+mn-ea"/>
                <a:sym typeface="+mn-lt"/>
              </a:rPr>
              <a:t>,</a:t>
            </a:r>
            <a:r>
              <a:rPr lang="zh-TW" altLang="en-US" sz="1600" dirty="0">
                <a:latin typeface="+mn-lt"/>
                <a:ea typeface="+mn-ea"/>
                <a:cs typeface="+mn-ea"/>
                <a:sym typeface="+mn-lt"/>
              </a:rPr>
              <a:t>跟踪管理</a:t>
            </a:r>
            <a:r>
              <a:rPr lang="en-US" altLang="zh-TW" sz="16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1600" dirty="0">
                <a:latin typeface="+mn-lt"/>
                <a:ea typeface="+mn-ea"/>
                <a:cs typeface="+mn-ea"/>
                <a:sym typeface="+mn-lt"/>
              </a:rPr>
              <a:t>新标准</a:t>
            </a:r>
            <a:r>
              <a:rPr lang="en-US" altLang="zh-TW" sz="1600" dirty="0">
                <a:latin typeface="+mn-lt"/>
                <a:ea typeface="+mn-ea"/>
                <a:cs typeface="+mn-ea"/>
                <a:sym typeface="+mn-lt"/>
              </a:rPr>
              <a:t>,</a:t>
            </a:r>
            <a:r>
              <a:rPr lang="zh-TW" altLang="en-US" sz="1600" dirty="0">
                <a:latin typeface="+mn-lt"/>
                <a:ea typeface="+mn-ea"/>
                <a:cs typeface="+mn-ea"/>
                <a:sym typeface="+mn-lt"/>
              </a:rPr>
              <a:t>新规定使用演练</a:t>
            </a:r>
            <a:r>
              <a:rPr lang="en-US" altLang="zh-TW" sz="1600" dirty="0">
                <a:latin typeface="+mn-lt"/>
                <a:ea typeface="+mn-ea"/>
                <a:cs typeface="+mn-ea"/>
                <a:sym typeface="+mn-lt"/>
              </a:rPr>
              <a:t>.</a:t>
            </a:r>
            <a:endParaRPr lang="en-US" altLang="zh-TW" sz="16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1600" b="1" dirty="0">
                <a:latin typeface="+mn-lt"/>
                <a:ea typeface="+mn-ea"/>
                <a:cs typeface="+mn-ea"/>
                <a:sym typeface="+mn-lt"/>
              </a:rPr>
              <a:t>5 ) </a:t>
            </a:r>
            <a:r>
              <a:rPr lang="zh-TW" altLang="en-US" sz="1600" b="1" dirty="0">
                <a:latin typeface="+mn-lt"/>
                <a:ea typeface="+mn-ea"/>
                <a:cs typeface="+mn-ea"/>
                <a:sym typeface="+mn-lt"/>
              </a:rPr>
              <a:t>鉴别测试设备</a:t>
            </a:r>
            <a:r>
              <a:rPr lang="en-US" altLang="zh-TW" sz="1600" b="1" dirty="0">
                <a:latin typeface="+mn-lt"/>
                <a:ea typeface="+mn-ea"/>
                <a:cs typeface="+mn-ea"/>
                <a:sym typeface="+mn-lt"/>
              </a:rPr>
              <a:t>,</a:t>
            </a:r>
            <a:r>
              <a:rPr lang="zh-TW" altLang="en-US" sz="1600" b="1" dirty="0">
                <a:latin typeface="+mn-lt"/>
                <a:ea typeface="+mn-ea"/>
                <a:cs typeface="+mn-ea"/>
                <a:sym typeface="+mn-lt"/>
              </a:rPr>
              <a:t>主要包括</a:t>
            </a:r>
            <a:r>
              <a:rPr lang="en-US" altLang="zh-TW" sz="16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1600" dirty="0">
                <a:latin typeface="+mn-lt"/>
                <a:ea typeface="+mn-ea"/>
                <a:cs typeface="+mn-ea"/>
                <a:sym typeface="+mn-lt"/>
              </a:rPr>
              <a:t>设置测试仪器</a:t>
            </a:r>
            <a:r>
              <a:rPr lang="en-US" altLang="zh-TW" sz="1600" dirty="0">
                <a:latin typeface="+mn-lt"/>
                <a:ea typeface="+mn-ea"/>
                <a:cs typeface="+mn-ea"/>
                <a:sym typeface="+mn-lt"/>
              </a:rPr>
              <a:t>;</a:t>
            </a:r>
          </a:p>
        </p:txBody>
      </p:sp>
      <p:sp>
        <p:nvSpPr>
          <p:cNvPr id="5" name="Text Box 2">
            <a:extLst>
              <a:ext uri="{FF2B5EF4-FFF2-40B4-BE49-F238E27FC236}">
                <a16:creationId xmlns:a16="http://schemas.microsoft.com/office/drawing/2014/main" id="{30DA7AF0-D97E-4CEF-8D9A-43B41DF8A893}"/>
              </a:ext>
            </a:extLst>
          </p:cNvPr>
          <p:cNvSpPr txBox="1">
            <a:spLocks noChangeArrowheads="1"/>
          </p:cNvSpPr>
          <p:nvPr/>
        </p:nvSpPr>
        <p:spPr bwMode="auto">
          <a:xfrm>
            <a:off x="6416215" y="1963092"/>
            <a:ext cx="8136459" cy="4902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识别失准的不良仪器</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识别能力不足的测试仪器</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新投入测试仪器的确认</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测试</a:t>
            </a:r>
            <a:r>
              <a:rPr lang="en-US" altLang="zh-TW" sz="2000" dirty="0">
                <a:latin typeface="+mn-lt"/>
                <a:ea typeface="+mn-ea"/>
                <a:cs typeface="+mn-ea"/>
                <a:sym typeface="+mn-lt"/>
              </a:rPr>
              <a:t>JIG</a:t>
            </a:r>
            <a:r>
              <a:rPr lang="zh-TW" altLang="en-US" sz="2000" dirty="0">
                <a:latin typeface="+mn-lt"/>
                <a:ea typeface="+mn-ea"/>
                <a:cs typeface="+mn-ea"/>
                <a:sym typeface="+mn-lt"/>
              </a:rPr>
              <a:t>的效果确认</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6 ) </a:t>
            </a:r>
            <a:r>
              <a:rPr lang="zh-TW" altLang="en-US" sz="2000" b="1" dirty="0">
                <a:latin typeface="+mn-lt"/>
                <a:ea typeface="+mn-ea"/>
                <a:cs typeface="+mn-ea"/>
                <a:sym typeface="+mn-lt"/>
              </a:rPr>
              <a:t>管理测试软件</a:t>
            </a:r>
            <a:r>
              <a:rPr lang="en-US" altLang="zh-TW" sz="2000" b="1" dirty="0">
                <a:latin typeface="+mn-lt"/>
                <a:ea typeface="+mn-ea"/>
                <a:cs typeface="+mn-ea"/>
                <a:sym typeface="+mn-lt"/>
              </a:rPr>
              <a:t>,</a:t>
            </a:r>
            <a:r>
              <a:rPr lang="zh-TW" altLang="en-US" sz="2000" b="1" dirty="0">
                <a:latin typeface="+mn-lt"/>
                <a:ea typeface="+mn-ea"/>
                <a:cs typeface="+mn-ea"/>
                <a:sym typeface="+mn-lt"/>
              </a:rPr>
              <a:t>主要包括</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新测试软件的鉴定</a:t>
            </a:r>
            <a:r>
              <a:rPr lang="en-US" altLang="zh-TW" sz="2000" dirty="0">
                <a:latin typeface="+mn-lt"/>
                <a:ea typeface="+mn-ea"/>
                <a:cs typeface="+mn-ea"/>
                <a:sym typeface="+mn-lt"/>
              </a:rPr>
              <a:t>,</a:t>
            </a:r>
            <a:r>
              <a:rPr lang="zh-TW" altLang="en-US" sz="2000" dirty="0">
                <a:latin typeface="+mn-lt"/>
                <a:ea typeface="+mn-ea"/>
                <a:cs typeface="+mn-ea"/>
                <a:sym typeface="+mn-lt"/>
              </a:rPr>
              <a:t>批准</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使用中的管理</a:t>
            </a:r>
            <a:r>
              <a:rPr lang="en-US" altLang="zh-TW" sz="2000" dirty="0">
                <a:latin typeface="+mn-lt"/>
                <a:ea typeface="+mn-ea"/>
                <a:cs typeface="+mn-ea"/>
                <a:sym typeface="+mn-lt"/>
              </a:rPr>
              <a:t>,</a:t>
            </a:r>
            <a:r>
              <a:rPr lang="zh-TW" altLang="en-US" sz="2000" dirty="0">
                <a:latin typeface="+mn-lt"/>
                <a:ea typeface="+mn-ea"/>
                <a:cs typeface="+mn-ea"/>
                <a:sym typeface="+mn-lt"/>
              </a:rPr>
              <a:t>分发</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鉴定过期的测试软件</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处理不良的测试软件</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TE</a:t>
            </a:r>
            <a:r>
              <a:rPr lang="zh-TW" altLang="en-US" sz="2000" dirty="0">
                <a:latin typeface="+mn-lt"/>
                <a:ea typeface="+mn-ea"/>
                <a:cs typeface="+mn-ea"/>
                <a:sym typeface="+mn-lt"/>
              </a:rPr>
              <a:t>的工作任务有时候是与</a:t>
            </a:r>
            <a:r>
              <a:rPr lang="en-US" altLang="zh-TW" sz="2000" dirty="0">
                <a:latin typeface="+mn-lt"/>
                <a:ea typeface="+mn-ea"/>
                <a:cs typeface="+mn-ea"/>
                <a:sym typeface="+mn-lt"/>
              </a:rPr>
              <a:t>PE</a:t>
            </a:r>
            <a:r>
              <a:rPr lang="zh-TW" altLang="en-US" sz="2000" dirty="0">
                <a:latin typeface="+mn-lt"/>
                <a:ea typeface="+mn-ea"/>
                <a:cs typeface="+mn-ea"/>
                <a:sym typeface="+mn-lt"/>
              </a:rPr>
              <a:t>兼容的</a:t>
            </a:r>
            <a:r>
              <a:rPr lang="en-US" altLang="zh-TW" sz="2000" dirty="0">
                <a:latin typeface="+mn-lt"/>
                <a:ea typeface="+mn-ea"/>
                <a:cs typeface="+mn-ea"/>
                <a:sym typeface="+mn-lt"/>
              </a:rPr>
              <a:t>,</a:t>
            </a:r>
            <a:r>
              <a:rPr lang="zh-TW" altLang="en-US" sz="2000" dirty="0">
                <a:latin typeface="+mn-lt"/>
                <a:ea typeface="+mn-ea"/>
                <a:cs typeface="+mn-ea"/>
                <a:sym typeface="+mn-lt"/>
              </a:rPr>
              <a:t>但是他们的责任一般不会兼容</a:t>
            </a:r>
            <a:r>
              <a:rPr lang="en-US" altLang="zh-TW" sz="2000" dirty="0">
                <a:latin typeface="+mn-lt"/>
                <a:ea typeface="+mn-ea"/>
                <a:cs typeface="+mn-ea"/>
                <a:sym typeface="+mn-lt"/>
              </a:rPr>
              <a:t>,</a:t>
            </a:r>
            <a:r>
              <a:rPr lang="zh-TW" altLang="en-US" sz="2000" dirty="0">
                <a:latin typeface="+mn-lt"/>
                <a:ea typeface="+mn-ea"/>
                <a:cs typeface="+mn-ea"/>
                <a:sym typeface="+mn-lt"/>
              </a:rPr>
              <a:t>他们往往是处在同一个问题的两个方面</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1.2 </a:t>
            </a:r>
            <a:r>
              <a:rPr lang="zh-TW" altLang="en-US" sz="2000" b="1" dirty="0">
                <a:latin typeface="+mn-lt"/>
                <a:ea typeface="+mn-ea"/>
                <a:cs typeface="+mn-ea"/>
                <a:sym typeface="+mn-lt"/>
              </a:rPr>
              <a:t>测试指针直接关联产品生命</a:t>
            </a:r>
          </a:p>
          <a:p>
            <a:pPr eaLnBrk="1" hangingPunct="1">
              <a:lnSpc>
                <a:spcPct val="120000"/>
              </a:lnSpc>
              <a:buFont typeface="Wingdings" panose="05000000000000000000" pitchFamily="2" charset="2"/>
              <a:buNone/>
              <a:defRPr/>
            </a:pPr>
            <a:r>
              <a:rPr lang="zh-TW" altLang="en-US" sz="2000" dirty="0">
                <a:latin typeface="+mn-lt"/>
                <a:ea typeface="+mn-ea"/>
                <a:cs typeface="+mn-ea"/>
                <a:sym typeface="+mn-lt"/>
              </a:rPr>
              <a:t>   因为质量是产品的生命</a:t>
            </a:r>
            <a:r>
              <a:rPr lang="en-US" altLang="zh-TW" sz="2000" dirty="0">
                <a:latin typeface="+mn-lt"/>
                <a:ea typeface="+mn-ea"/>
                <a:cs typeface="+mn-ea"/>
                <a:sym typeface="+mn-lt"/>
              </a:rPr>
              <a:t>,</a:t>
            </a:r>
            <a:r>
              <a:rPr lang="zh-TW" altLang="en-US" sz="2000" dirty="0">
                <a:latin typeface="+mn-lt"/>
                <a:ea typeface="+mn-ea"/>
                <a:cs typeface="+mn-ea"/>
                <a:sym typeface="+mn-lt"/>
              </a:rPr>
              <a:t>而测试指针是产品质量的具体体现</a:t>
            </a:r>
            <a:r>
              <a:rPr lang="en-US" altLang="zh-TW" sz="2000" dirty="0">
                <a:latin typeface="+mn-lt"/>
                <a:ea typeface="+mn-ea"/>
                <a:cs typeface="+mn-ea"/>
                <a:sym typeface="+mn-lt"/>
              </a:rPr>
              <a:t>,</a:t>
            </a:r>
            <a:r>
              <a:rPr lang="zh-TW" altLang="en-US" sz="2000" dirty="0">
                <a:latin typeface="+mn-lt"/>
                <a:ea typeface="+mn-ea"/>
                <a:cs typeface="+mn-ea"/>
                <a:sym typeface="+mn-lt"/>
              </a:rPr>
              <a:t>所以</a:t>
            </a:r>
            <a:r>
              <a:rPr lang="en-US" altLang="zh-TW" sz="2000" dirty="0">
                <a:latin typeface="+mn-lt"/>
                <a:ea typeface="+mn-ea"/>
                <a:cs typeface="+mn-ea"/>
                <a:sym typeface="+mn-lt"/>
              </a:rPr>
              <a:t>,</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314" name="Text Box 2">
            <a:extLst>
              <a:ext uri="{FF2B5EF4-FFF2-40B4-BE49-F238E27FC236}">
                <a16:creationId xmlns:a16="http://schemas.microsoft.com/office/drawing/2014/main" id="{1C45E003-07B4-46B4-84A4-639CF36BCD8C}"/>
              </a:ext>
            </a:extLst>
          </p:cNvPr>
          <p:cNvSpPr txBox="1">
            <a:spLocks noChangeArrowheads="1"/>
          </p:cNvSpPr>
          <p:nvPr/>
        </p:nvSpPr>
        <p:spPr bwMode="auto">
          <a:xfrm>
            <a:off x="1264891" y="1878717"/>
            <a:ext cx="13681075" cy="19478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dirty="0">
                <a:latin typeface="+mn-lt"/>
                <a:ea typeface="+mn-ea"/>
                <a:cs typeface="+mn-ea"/>
                <a:sym typeface="+mn-lt"/>
              </a:rPr>
              <a:t>测试指针关联产品生命</a:t>
            </a:r>
            <a:r>
              <a:rPr lang="en-US" altLang="zh-TW" sz="2000" dirty="0">
                <a:latin typeface="+mn-lt"/>
                <a:ea typeface="+mn-ea"/>
                <a:cs typeface="+mn-ea"/>
                <a:sym typeface="+mn-lt"/>
              </a:rPr>
              <a:t>.</a:t>
            </a:r>
            <a:r>
              <a:rPr lang="zh-TW" altLang="en-US" sz="2000" dirty="0">
                <a:latin typeface="+mn-lt"/>
                <a:ea typeface="+mn-ea"/>
                <a:cs typeface="+mn-ea"/>
                <a:sym typeface="+mn-lt"/>
              </a:rPr>
              <a:t>比如做电容器的厂家</a:t>
            </a:r>
            <a:r>
              <a:rPr lang="en-US" altLang="zh-TW" sz="2000" dirty="0">
                <a:latin typeface="+mn-lt"/>
                <a:ea typeface="+mn-ea"/>
                <a:cs typeface="+mn-ea"/>
                <a:sym typeface="+mn-lt"/>
              </a:rPr>
              <a:t>,</a:t>
            </a:r>
            <a:r>
              <a:rPr lang="zh-TW" altLang="en-US" sz="2000" dirty="0">
                <a:latin typeface="+mn-lt"/>
                <a:ea typeface="+mn-ea"/>
                <a:cs typeface="+mn-ea"/>
                <a:sym typeface="+mn-lt"/>
              </a:rPr>
              <a:t>假定产品的标称容量是</a:t>
            </a:r>
            <a:r>
              <a:rPr lang="en-US" altLang="zh-TW" sz="2000" dirty="0">
                <a:latin typeface="+mn-lt"/>
                <a:ea typeface="+mn-ea"/>
                <a:cs typeface="+mn-ea"/>
                <a:sym typeface="+mn-lt"/>
              </a:rPr>
              <a:t>470PF,</a:t>
            </a:r>
            <a:r>
              <a:rPr lang="zh-TW" altLang="en-US" sz="2000" dirty="0">
                <a:latin typeface="+mn-lt"/>
                <a:ea typeface="+mn-ea"/>
                <a:cs typeface="+mn-ea"/>
                <a:sym typeface="+mn-lt"/>
              </a:rPr>
              <a:t>而由于制造过程中测试指标设置偏差</a:t>
            </a:r>
            <a:r>
              <a:rPr lang="en-US" altLang="zh-TW" sz="2000" dirty="0">
                <a:latin typeface="+mn-lt"/>
                <a:ea typeface="+mn-ea"/>
                <a:cs typeface="+mn-ea"/>
                <a:sym typeface="+mn-lt"/>
              </a:rPr>
              <a:t>,</a:t>
            </a:r>
            <a:r>
              <a:rPr lang="zh-TW" altLang="en-US" sz="2000" dirty="0">
                <a:latin typeface="+mn-lt"/>
                <a:ea typeface="+mn-ea"/>
                <a:cs typeface="+mn-ea"/>
                <a:sym typeface="+mn-lt"/>
              </a:rPr>
              <a:t>造成产品完成时测出的容量超过</a:t>
            </a:r>
            <a:r>
              <a:rPr lang="en-US" altLang="zh-TW" sz="2000" dirty="0">
                <a:latin typeface="+mn-lt"/>
                <a:ea typeface="+mn-ea"/>
                <a:cs typeface="+mn-ea"/>
                <a:sym typeface="+mn-lt"/>
              </a:rPr>
              <a:t>520PF,</a:t>
            </a:r>
            <a:r>
              <a:rPr lang="zh-TW" altLang="en-US" sz="2000" dirty="0">
                <a:latin typeface="+mn-lt"/>
                <a:ea typeface="+mn-ea"/>
                <a:cs typeface="+mn-ea"/>
                <a:sym typeface="+mn-lt"/>
              </a:rPr>
              <a:t>那么很显然</a:t>
            </a:r>
            <a:r>
              <a:rPr lang="en-US" altLang="zh-TW" sz="2000" dirty="0">
                <a:latin typeface="+mn-lt"/>
                <a:ea typeface="+mn-ea"/>
                <a:cs typeface="+mn-ea"/>
                <a:sym typeface="+mn-lt"/>
              </a:rPr>
              <a:t>,</a:t>
            </a:r>
            <a:r>
              <a:rPr lang="zh-TW" altLang="en-US" sz="2000" dirty="0">
                <a:latin typeface="+mn-lt"/>
                <a:ea typeface="+mn-ea"/>
                <a:cs typeface="+mn-ea"/>
                <a:sym typeface="+mn-lt"/>
              </a:rPr>
              <a:t>制造的这个电容器是个误差过大的不合格产品</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强调测试指针直接关联产品生命的目的就是要求大家重视它</a:t>
            </a:r>
            <a:r>
              <a:rPr lang="en-US" altLang="zh-TW" sz="2000" dirty="0">
                <a:latin typeface="+mn-lt"/>
                <a:ea typeface="+mn-ea"/>
                <a:cs typeface="+mn-ea"/>
                <a:sym typeface="+mn-lt"/>
              </a:rPr>
              <a:t>,</a:t>
            </a:r>
            <a:r>
              <a:rPr lang="zh-TW" altLang="en-US" sz="2000" dirty="0">
                <a:latin typeface="+mn-lt"/>
                <a:ea typeface="+mn-ea"/>
                <a:cs typeface="+mn-ea"/>
                <a:sym typeface="+mn-lt"/>
              </a:rPr>
              <a:t>尤其是当发生工程变更的时候</a:t>
            </a:r>
            <a:r>
              <a:rPr lang="en-US" altLang="zh-TW" sz="2000" dirty="0">
                <a:latin typeface="+mn-lt"/>
                <a:ea typeface="+mn-ea"/>
                <a:cs typeface="+mn-ea"/>
                <a:sym typeface="+mn-lt"/>
              </a:rPr>
              <a:t>,</a:t>
            </a:r>
            <a:r>
              <a:rPr lang="zh-TW" altLang="en-US" sz="2000" dirty="0">
                <a:latin typeface="+mn-lt"/>
                <a:ea typeface="+mn-ea"/>
                <a:cs typeface="+mn-ea"/>
                <a:sym typeface="+mn-lt"/>
              </a:rPr>
              <a:t>不仅要关注与变更所关联的指标的改变内容</a:t>
            </a:r>
            <a:r>
              <a:rPr lang="en-US" altLang="zh-TW" sz="2000" dirty="0">
                <a:latin typeface="+mn-lt"/>
                <a:ea typeface="+mn-ea"/>
                <a:cs typeface="+mn-ea"/>
                <a:sym typeface="+mn-lt"/>
              </a:rPr>
              <a:t>,</a:t>
            </a:r>
            <a:r>
              <a:rPr lang="zh-TW" altLang="en-US" sz="2000" dirty="0">
                <a:latin typeface="+mn-lt"/>
                <a:ea typeface="+mn-ea"/>
                <a:cs typeface="+mn-ea"/>
                <a:sym typeface="+mn-lt"/>
              </a:rPr>
              <a:t>更要跟踪这种变更所关联的有效性</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b="1" dirty="0">
                <a:latin typeface="+mn-lt"/>
                <a:ea typeface="+mn-ea"/>
                <a:cs typeface="+mn-ea"/>
                <a:sym typeface="+mn-lt"/>
              </a:rPr>
              <a:t>产品指针的含义</a:t>
            </a:r>
            <a:r>
              <a:rPr lang="en-US" altLang="zh-TW" sz="2000" b="1" dirty="0">
                <a:latin typeface="+mn-lt"/>
                <a:ea typeface="+mn-ea"/>
                <a:cs typeface="+mn-ea"/>
                <a:sym typeface="+mn-lt"/>
              </a:rPr>
              <a:t>:</a:t>
            </a:r>
          </a:p>
        </p:txBody>
      </p:sp>
      <p:sp>
        <p:nvSpPr>
          <p:cNvPr id="259075" name="Oval 3">
            <a:extLst>
              <a:ext uri="{FF2B5EF4-FFF2-40B4-BE49-F238E27FC236}">
                <a16:creationId xmlns:a16="http://schemas.microsoft.com/office/drawing/2014/main" id="{9C726F32-639A-43EE-9C24-02DFBACAACE7}"/>
              </a:ext>
            </a:extLst>
          </p:cNvPr>
          <p:cNvSpPr>
            <a:spLocks noChangeArrowheads="1"/>
          </p:cNvSpPr>
          <p:nvPr/>
        </p:nvSpPr>
        <p:spPr bwMode="auto">
          <a:xfrm>
            <a:off x="2393950" y="5513388"/>
            <a:ext cx="1595438" cy="124777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设计</a:t>
            </a:r>
          </a:p>
          <a:p>
            <a:pPr algn="ctr" eaLnBrk="1" hangingPunct="1">
              <a:lnSpc>
                <a:spcPct val="120000"/>
              </a:lnSpc>
              <a:defRPr/>
            </a:pPr>
            <a:r>
              <a:rPr lang="zh-TW" altLang="en-US" sz="2000">
                <a:cs typeface="+mn-ea"/>
                <a:sym typeface="+mn-lt"/>
              </a:rPr>
              <a:t>规格</a:t>
            </a:r>
          </a:p>
        </p:txBody>
      </p:sp>
      <p:sp>
        <p:nvSpPr>
          <p:cNvPr id="259076" name="Rectangle 4">
            <a:extLst>
              <a:ext uri="{FF2B5EF4-FFF2-40B4-BE49-F238E27FC236}">
                <a16:creationId xmlns:a16="http://schemas.microsoft.com/office/drawing/2014/main" id="{34403BE5-7A3F-43C7-8911-78131B61EDF4}"/>
              </a:ext>
            </a:extLst>
          </p:cNvPr>
          <p:cNvSpPr>
            <a:spLocks noChangeArrowheads="1"/>
          </p:cNvSpPr>
          <p:nvPr/>
        </p:nvSpPr>
        <p:spPr bwMode="auto">
          <a:xfrm>
            <a:off x="5927725" y="5929313"/>
            <a:ext cx="2052638" cy="519112"/>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标准值</a:t>
            </a:r>
          </a:p>
        </p:txBody>
      </p:sp>
      <p:sp>
        <p:nvSpPr>
          <p:cNvPr id="259077" name="Rectangle 5">
            <a:extLst>
              <a:ext uri="{FF2B5EF4-FFF2-40B4-BE49-F238E27FC236}">
                <a16:creationId xmlns:a16="http://schemas.microsoft.com/office/drawing/2014/main" id="{295E2310-A93E-4390-B385-D395979AF4D6}"/>
              </a:ext>
            </a:extLst>
          </p:cNvPr>
          <p:cNvSpPr>
            <a:spLocks noChangeArrowheads="1"/>
          </p:cNvSpPr>
          <p:nvPr/>
        </p:nvSpPr>
        <p:spPr bwMode="auto">
          <a:xfrm>
            <a:off x="9120188" y="5929313"/>
            <a:ext cx="2051050" cy="519112"/>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误差范围</a:t>
            </a:r>
          </a:p>
        </p:txBody>
      </p:sp>
      <p:sp>
        <p:nvSpPr>
          <p:cNvPr id="259078" name="Oval 6">
            <a:extLst>
              <a:ext uri="{FF2B5EF4-FFF2-40B4-BE49-F238E27FC236}">
                <a16:creationId xmlns:a16="http://schemas.microsoft.com/office/drawing/2014/main" id="{862BEE5B-8318-4574-A46B-9172E20F560B}"/>
              </a:ext>
            </a:extLst>
          </p:cNvPr>
          <p:cNvSpPr>
            <a:spLocks noChangeArrowheads="1"/>
          </p:cNvSpPr>
          <p:nvPr/>
        </p:nvSpPr>
        <p:spPr bwMode="auto">
          <a:xfrm>
            <a:off x="12768263" y="5513388"/>
            <a:ext cx="1595437" cy="124777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内控</a:t>
            </a:r>
          </a:p>
          <a:p>
            <a:pPr algn="ctr" eaLnBrk="1" hangingPunct="1">
              <a:lnSpc>
                <a:spcPct val="120000"/>
              </a:lnSpc>
              <a:defRPr/>
            </a:pPr>
            <a:r>
              <a:rPr lang="zh-TW" altLang="en-US" sz="2000">
                <a:cs typeface="+mn-ea"/>
                <a:sym typeface="+mn-lt"/>
              </a:rPr>
              <a:t>指标</a:t>
            </a:r>
          </a:p>
        </p:txBody>
      </p:sp>
      <p:sp>
        <p:nvSpPr>
          <p:cNvPr id="259079" name="Line 7">
            <a:extLst>
              <a:ext uri="{FF2B5EF4-FFF2-40B4-BE49-F238E27FC236}">
                <a16:creationId xmlns:a16="http://schemas.microsoft.com/office/drawing/2014/main" id="{8E43A260-C5F1-4089-B004-EDD2986B53AB}"/>
              </a:ext>
            </a:extLst>
          </p:cNvPr>
          <p:cNvSpPr>
            <a:spLocks noChangeShapeType="1"/>
          </p:cNvSpPr>
          <p:nvPr/>
        </p:nvSpPr>
        <p:spPr bwMode="auto">
          <a:xfrm>
            <a:off x="5472113" y="5305425"/>
            <a:ext cx="6156325"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59080" name="Line 8">
            <a:extLst>
              <a:ext uri="{FF2B5EF4-FFF2-40B4-BE49-F238E27FC236}">
                <a16:creationId xmlns:a16="http://schemas.microsoft.com/office/drawing/2014/main" id="{4DC22540-2E62-4DB8-AEEA-5DC51BDB5BEC}"/>
              </a:ext>
            </a:extLst>
          </p:cNvPr>
          <p:cNvSpPr>
            <a:spLocks noChangeShapeType="1"/>
          </p:cNvSpPr>
          <p:nvPr/>
        </p:nvSpPr>
        <p:spPr bwMode="auto">
          <a:xfrm>
            <a:off x="5472113" y="7073900"/>
            <a:ext cx="6156325"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59081" name="Line 9">
            <a:extLst>
              <a:ext uri="{FF2B5EF4-FFF2-40B4-BE49-F238E27FC236}">
                <a16:creationId xmlns:a16="http://schemas.microsoft.com/office/drawing/2014/main" id="{E1AF0B59-6ADE-4D0B-906B-DF817E55489C}"/>
              </a:ext>
            </a:extLst>
          </p:cNvPr>
          <p:cNvSpPr>
            <a:spLocks noChangeShapeType="1"/>
          </p:cNvSpPr>
          <p:nvPr/>
        </p:nvSpPr>
        <p:spPr bwMode="auto">
          <a:xfrm>
            <a:off x="5472113" y="5305425"/>
            <a:ext cx="0" cy="176847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59082" name="Line 10">
            <a:extLst>
              <a:ext uri="{FF2B5EF4-FFF2-40B4-BE49-F238E27FC236}">
                <a16:creationId xmlns:a16="http://schemas.microsoft.com/office/drawing/2014/main" id="{B8BDEA48-2992-43B6-8CD5-E04756D3905E}"/>
              </a:ext>
            </a:extLst>
          </p:cNvPr>
          <p:cNvSpPr>
            <a:spLocks noChangeShapeType="1"/>
          </p:cNvSpPr>
          <p:nvPr/>
        </p:nvSpPr>
        <p:spPr bwMode="auto">
          <a:xfrm>
            <a:off x="11628438" y="5305425"/>
            <a:ext cx="0" cy="176847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59083" name="Line 11">
            <a:extLst>
              <a:ext uri="{FF2B5EF4-FFF2-40B4-BE49-F238E27FC236}">
                <a16:creationId xmlns:a16="http://schemas.microsoft.com/office/drawing/2014/main" id="{D0BE97E4-9AFF-458E-ACB3-C564309A5E4B}"/>
              </a:ext>
            </a:extLst>
          </p:cNvPr>
          <p:cNvSpPr>
            <a:spLocks noChangeShapeType="1"/>
          </p:cNvSpPr>
          <p:nvPr/>
        </p:nvSpPr>
        <p:spPr bwMode="auto">
          <a:xfrm>
            <a:off x="8321675" y="6240463"/>
            <a:ext cx="569913"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59084" name="Line 12">
            <a:extLst>
              <a:ext uri="{FF2B5EF4-FFF2-40B4-BE49-F238E27FC236}">
                <a16:creationId xmlns:a16="http://schemas.microsoft.com/office/drawing/2014/main" id="{22EF6D70-5A21-410E-93BF-F7355F749E03}"/>
              </a:ext>
            </a:extLst>
          </p:cNvPr>
          <p:cNvSpPr>
            <a:spLocks noChangeShapeType="1"/>
          </p:cNvSpPr>
          <p:nvPr/>
        </p:nvSpPr>
        <p:spPr bwMode="auto">
          <a:xfrm>
            <a:off x="8550275" y="6032500"/>
            <a:ext cx="0" cy="52070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59085" name="Line 13">
            <a:extLst>
              <a:ext uri="{FF2B5EF4-FFF2-40B4-BE49-F238E27FC236}">
                <a16:creationId xmlns:a16="http://schemas.microsoft.com/office/drawing/2014/main" id="{9AAA2DC8-CEE0-4BBF-B3DA-183004459555}"/>
              </a:ext>
            </a:extLst>
          </p:cNvPr>
          <p:cNvSpPr>
            <a:spLocks noChangeShapeType="1"/>
          </p:cNvSpPr>
          <p:nvPr/>
        </p:nvSpPr>
        <p:spPr bwMode="auto">
          <a:xfrm>
            <a:off x="3989388" y="6137275"/>
            <a:ext cx="1482725"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59086" name="Line 14">
            <a:extLst>
              <a:ext uri="{FF2B5EF4-FFF2-40B4-BE49-F238E27FC236}">
                <a16:creationId xmlns:a16="http://schemas.microsoft.com/office/drawing/2014/main" id="{D0094183-AADF-4472-937F-FB06127B24CB}"/>
              </a:ext>
            </a:extLst>
          </p:cNvPr>
          <p:cNvSpPr>
            <a:spLocks noChangeShapeType="1"/>
          </p:cNvSpPr>
          <p:nvPr/>
        </p:nvSpPr>
        <p:spPr bwMode="auto">
          <a:xfrm>
            <a:off x="11628438" y="6240463"/>
            <a:ext cx="1254125"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59087" name="Text Box 15">
            <a:extLst>
              <a:ext uri="{FF2B5EF4-FFF2-40B4-BE49-F238E27FC236}">
                <a16:creationId xmlns:a16="http://schemas.microsoft.com/office/drawing/2014/main" id="{0C974ED3-F5B1-4231-9C65-74AACD64CAB1}"/>
              </a:ext>
            </a:extLst>
          </p:cNvPr>
          <p:cNvSpPr txBox="1">
            <a:spLocks noChangeArrowheads="1"/>
          </p:cNvSpPr>
          <p:nvPr/>
        </p:nvSpPr>
        <p:spPr bwMode="auto">
          <a:xfrm>
            <a:off x="7181850" y="5305425"/>
            <a:ext cx="3762375" cy="469900"/>
          </a:xfrm>
          <a:prstGeom prst="rect">
            <a:avLst/>
          </a:prstGeom>
          <a:ln/>
        </p:spPr>
        <p:style>
          <a:lnRef idx="1">
            <a:schemeClr val="accent6"/>
          </a:lnRef>
          <a:fillRef idx="3">
            <a:schemeClr val="accent6"/>
          </a:fillRef>
          <a:effectRef idx="2">
            <a:schemeClr val="accent6"/>
          </a:effectRef>
          <a:fontRef idx="minor">
            <a:schemeClr val="lt1"/>
          </a:fontRef>
        </p:style>
        <p:txBody>
          <a:bodyPr lIns="131644" tIns="65823" rIns="131644" bIns="65823">
            <a:spAutoFit/>
          </a:bodyPr>
          <a:lstStyle>
            <a:lvl1pPr eaLnBrk="0" hangingPunct="0">
              <a:defRPr kumimoji="1" sz="4000">
                <a:solidFill>
                  <a:schemeClr val="tx1"/>
                </a:solidFill>
                <a:latin typeface="Times New Roman" pitchFamily="18" charset="0"/>
                <a:ea typeface="新細明體" pitchFamily="18" charset="-120"/>
              </a:defRPr>
            </a:lvl1pPr>
            <a:lvl2pPr marL="742950" indent="-285750" eaLnBrk="0" hangingPunct="0">
              <a:defRPr kumimoji="1" sz="4000">
                <a:solidFill>
                  <a:schemeClr val="tx1"/>
                </a:solidFill>
                <a:latin typeface="Times New Roman" pitchFamily="18" charset="0"/>
                <a:ea typeface="新細明體" pitchFamily="18" charset="-120"/>
              </a:defRPr>
            </a:lvl2pPr>
            <a:lvl3pPr marL="1143000" indent="-228600" eaLnBrk="0" hangingPunct="0">
              <a:defRPr kumimoji="1" sz="4000">
                <a:solidFill>
                  <a:schemeClr val="tx1"/>
                </a:solidFill>
                <a:latin typeface="Times New Roman" pitchFamily="18" charset="0"/>
                <a:ea typeface="新細明體" pitchFamily="18" charset="-120"/>
              </a:defRPr>
            </a:lvl3pPr>
            <a:lvl4pPr marL="1600200" indent="-228600" eaLnBrk="0" hangingPunct="0">
              <a:defRPr kumimoji="1" sz="4000">
                <a:solidFill>
                  <a:schemeClr val="tx1"/>
                </a:solidFill>
                <a:latin typeface="Times New Roman" pitchFamily="18" charset="0"/>
                <a:ea typeface="新細明體" pitchFamily="18" charset="-120"/>
              </a:defRPr>
            </a:lvl4pPr>
            <a:lvl5pPr marL="2057400" indent="-228600" eaLnBrk="0" hangingPunct="0">
              <a:defRPr kumimoji="1" sz="4000">
                <a:solidFill>
                  <a:schemeClr val="tx1"/>
                </a:solidFill>
                <a:latin typeface="Times New Roman" pitchFamily="18" charset="0"/>
                <a:ea typeface="新細明體" pitchFamily="18" charset="-120"/>
              </a:defRPr>
            </a:lvl5pPr>
            <a:lvl6pPr marL="25146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6pPr>
            <a:lvl7pPr marL="29718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7pPr>
            <a:lvl8pPr marL="34290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8pPr>
            <a:lvl9pPr marL="38862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9pPr>
          </a:lstStyle>
          <a:p>
            <a:pPr eaLnBrk="1" hangingPunct="1">
              <a:lnSpc>
                <a:spcPct val="120000"/>
              </a:lnSpc>
              <a:defRPr/>
            </a:pPr>
            <a:r>
              <a:rPr lang="zh-TW" altLang="en-US" sz="2000">
                <a:latin typeface="+mn-lt"/>
                <a:ea typeface="+mn-ea"/>
                <a:cs typeface="+mn-ea"/>
                <a:sym typeface="+mn-lt"/>
              </a:rPr>
              <a:t>产品的指针</a:t>
            </a:r>
          </a:p>
        </p:txBody>
      </p:sp>
      <p:sp>
        <p:nvSpPr>
          <p:cNvPr id="17" name="文本框 16">
            <a:extLst>
              <a:ext uri="{FF2B5EF4-FFF2-40B4-BE49-F238E27FC236}">
                <a16:creationId xmlns:a16="http://schemas.microsoft.com/office/drawing/2014/main" id="{5C840865-81C7-4E92-9758-F1B902468048}"/>
              </a:ext>
            </a:extLst>
          </p:cNvPr>
          <p:cNvSpPr txBox="1"/>
          <p:nvPr/>
        </p:nvSpPr>
        <p:spPr>
          <a:xfrm>
            <a:off x="3137099" y="72232"/>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TE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在干什么</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7"/>
                                        </p:tgtEl>
                                        <p:attrNameLst>
                                          <p:attrName>style.visibility</p:attrName>
                                        </p:attrNameLst>
                                      </p:cBhvr>
                                      <p:to>
                                        <p:strVal val="visible"/>
                                      </p:to>
                                    </p:set>
                                    <p:anim calcmode="lin" valueType="num">
                                      <p:cBhvr>
                                        <p:cTn id="7" dur="500" fill="hold"/>
                                        <p:tgtEl>
                                          <p:spTgt spid="17"/>
                                        </p:tgtEl>
                                        <p:attrNameLst>
                                          <p:attrName>ppt_w</p:attrName>
                                        </p:attrNameLst>
                                      </p:cBhvr>
                                      <p:tavLst>
                                        <p:tav tm="0">
                                          <p:val>
                                            <p:fltVal val="0"/>
                                          </p:val>
                                        </p:tav>
                                        <p:tav tm="100000">
                                          <p:val>
                                            <p:strVal val="#ppt_w"/>
                                          </p:val>
                                        </p:tav>
                                      </p:tavLst>
                                    </p:anim>
                                    <p:anim calcmode="lin" valueType="num">
                                      <p:cBhvr>
                                        <p:cTn id="8" dur="500" fill="hold"/>
                                        <p:tgtEl>
                                          <p:spTgt spid="17"/>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8" name="Text Box 2">
            <a:extLst>
              <a:ext uri="{FF2B5EF4-FFF2-40B4-BE49-F238E27FC236}">
                <a16:creationId xmlns:a16="http://schemas.microsoft.com/office/drawing/2014/main" id="{366693B8-D286-4AC5-9E05-BD0C828E36BA}"/>
              </a:ext>
            </a:extLst>
          </p:cNvPr>
          <p:cNvSpPr txBox="1">
            <a:spLocks noChangeArrowheads="1"/>
          </p:cNvSpPr>
          <p:nvPr/>
        </p:nvSpPr>
        <p:spPr bwMode="auto">
          <a:xfrm>
            <a:off x="965633" y="3102769"/>
            <a:ext cx="13681075" cy="12091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但在有些公司里是不设</a:t>
            </a:r>
            <a:r>
              <a:rPr lang="en-US" altLang="zh-TW" sz="2000" dirty="0">
                <a:latin typeface="+mn-lt"/>
                <a:ea typeface="+mn-ea"/>
                <a:cs typeface="+mn-ea"/>
                <a:sym typeface="+mn-lt"/>
              </a:rPr>
              <a:t>TE</a:t>
            </a:r>
            <a:r>
              <a:rPr lang="zh-TW" altLang="en-US" sz="2000" dirty="0">
                <a:latin typeface="+mn-lt"/>
                <a:ea typeface="+mn-ea"/>
                <a:cs typeface="+mn-ea"/>
                <a:sym typeface="+mn-lt"/>
              </a:rPr>
              <a:t>的</a:t>
            </a:r>
            <a:r>
              <a:rPr lang="en-US" altLang="zh-TW" sz="2000" dirty="0">
                <a:latin typeface="+mn-lt"/>
                <a:ea typeface="+mn-ea"/>
                <a:cs typeface="+mn-ea"/>
                <a:sym typeface="+mn-lt"/>
              </a:rPr>
              <a:t>,</a:t>
            </a:r>
            <a:r>
              <a:rPr lang="zh-TW" altLang="en-US" sz="2000" dirty="0">
                <a:latin typeface="+mn-lt"/>
                <a:ea typeface="+mn-ea"/>
                <a:cs typeface="+mn-ea"/>
                <a:sym typeface="+mn-lt"/>
              </a:rPr>
              <a:t>这时候</a:t>
            </a:r>
            <a:r>
              <a:rPr lang="en-US" altLang="zh-TW" sz="2000" dirty="0">
                <a:latin typeface="+mn-lt"/>
                <a:ea typeface="+mn-ea"/>
                <a:cs typeface="+mn-ea"/>
                <a:sym typeface="+mn-lt"/>
              </a:rPr>
              <a:t>TE</a:t>
            </a:r>
            <a:r>
              <a:rPr lang="zh-TW" altLang="en-US" sz="2000" dirty="0">
                <a:latin typeface="+mn-lt"/>
                <a:ea typeface="+mn-ea"/>
                <a:cs typeface="+mn-ea"/>
                <a:sym typeface="+mn-lt"/>
              </a:rPr>
              <a:t>的职责基本上由</a:t>
            </a:r>
            <a:r>
              <a:rPr lang="en-US" altLang="zh-TW" sz="2000" dirty="0">
                <a:latin typeface="+mn-lt"/>
                <a:ea typeface="+mn-ea"/>
                <a:cs typeface="+mn-ea"/>
                <a:sym typeface="+mn-lt"/>
              </a:rPr>
              <a:t>PE</a:t>
            </a:r>
            <a:r>
              <a:rPr lang="zh-TW" altLang="en-US" sz="2000" dirty="0">
                <a:latin typeface="+mn-lt"/>
                <a:ea typeface="+mn-ea"/>
                <a:cs typeface="+mn-ea"/>
                <a:sym typeface="+mn-lt"/>
              </a:rPr>
              <a:t>代理</a:t>
            </a:r>
            <a:r>
              <a:rPr lang="en-US" altLang="zh-TW" sz="2000" dirty="0">
                <a:latin typeface="+mn-lt"/>
                <a:ea typeface="+mn-ea"/>
                <a:cs typeface="+mn-ea"/>
                <a:sym typeface="+mn-lt"/>
              </a:rPr>
              <a:t>.</a:t>
            </a:r>
            <a:r>
              <a:rPr lang="zh-TW" altLang="en-US" sz="2000" dirty="0">
                <a:latin typeface="+mn-lt"/>
                <a:ea typeface="+mn-ea"/>
                <a:cs typeface="+mn-ea"/>
                <a:sym typeface="+mn-lt"/>
              </a:rPr>
              <a:t>其实</a:t>
            </a:r>
            <a:r>
              <a:rPr lang="en-US" altLang="zh-TW" sz="2000" dirty="0">
                <a:latin typeface="+mn-lt"/>
                <a:ea typeface="+mn-ea"/>
                <a:cs typeface="+mn-ea"/>
                <a:sym typeface="+mn-lt"/>
              </a:rPr>
              <a:t>TE</a:t>
            </a:r>
            <a:r>
              <a:rPr lang="zh-TW" altLang="en-US" sz="2000" dirty="0">
                <a:latin typeface="+mn-lt"/>
                <a:ea typeface="+mn-ea"/>
                <a:cs typeface="+mn-ea"/>
                <a:sym typeface="+mn-lt"/>
              </a:rPr>
              <a:t>的工作也是属于生产工程技朮的范围的</a:t>
            </a:r>
            <a:r>
              <a:rPr lang="en-US" altLang="zh-TW" sz="2000" dirty="0">
                <a:latin typeface="+mn-lt"/>
                <a:ea typeface="+mn-ea"/>
                <a:cs typeface="+mn-ea"/>
                <a:sym typeface="+mn-lt"/>
              </a:rPr>
              <a:t>,</a:t>
            </a:r>
            <a:r>
              <a:rPr lang="zh-TW" altLang="en-US" sz="2000" dirty="0">
                <a:latin typeface="+mn-lt"/>
                <a:ea typeface="+mn-ea"/>
                <a:cs typeface="+mn-ea"/>
                <a:sym typeface="+mn-lt"/>
              </a:rPr>
              <a:t>只不过关注的是其中有关测试的成分而已</a:t>
            </a:r>
            <a:r>
              <a:rPr lang="en-US" altLang="zh-TW" sz="2000" dirty="0">
                <a:latin typeface="+mn-lt"/>
                <a:ea typeface="+mn-ea"/>
                <a:cs typeface="+mn-ea"/>
                <a:sym typeface="+mn-lt"/>
              </a:rPr>
              <a:t>.</a:t>
            </a:r>
            <a:r>
              <a:rPr lang="zh-TW" altLang="en-US" sz="2000" dirty="0">
                <a:latin typeface="+mn-lt"/>
                <a:ea typeface="+mn-ea"/>
                <a:cs typeface="+mn-ea"/>
                <a:sym typeface="+mn-lt"/>
              </a:rPr>
              <a:t>就像铁道运输也属于交通运输的范围</a:t>
            </a:r>
            <a:r>
              <a:rPr lang="en-US" altLang="zh-TW" sz="2000" dirty="0">
                <a:latin typeface="+mn-lt"/>
                <a:ea typeface="+mn-ea"/>
                <a:cs typeface="+mn-ea"/>
                <a:sym typeface="+mn-lt"/>
              </a:rPr>
              <a:t>,</a:t>
            </a:r>
            <a:r>
              <a:rPr lang="zh-TW" altLang="en-US" sz="2000" dirty="0">
                <a:latin typeface="+mn-lt"/>
                <a:ea typeface="+mn-ea"/>
                <a:cs typeface="+mn-ea"/>
                <a:sym typeface="+mn-lt"/>
              </a:rPr>
              <a:t>但铁道部是独立的部委</a:t>
            </a:r>
            <a:r>
              <a:rPr lang="en-US" altLang="zh-TW" sz="2000" dirty="0">
                <a:latin typeface="+mn-lt"/>
                <a:ea typeface="+mn-ea"/>
                <a:cs typeface="+mn-ea"/>
                <a:sym typeface="+mn-lt"/>
              </a:rPr>
              <a:t>,</a:t>
            </a:r>
            <a:r>
              <a:rPr lang="zh-TW" altLang="en-US" sz="2000" dirty="0">
                <a:latin typeface="+mn-lt"/>
                <a:ea typeface="+mn-ea"/>
                <a:cs typeface="+mn-ea"/>
                <a:sym typeface="+mn-lt"/>
              </a:rPr>
              <a:t>却并不属于交通部管理一样</a:t>
            </a:r>
            <a:r>
              <a:rPr lang="en-US" altLang="zh-TW" sz="2000" dirty="0">
                <a:latin typeface="+mn-lt"/>
                <a:ea typeface="+mn-ea"/>
                <a:cs typeface="+mn-ea"/>
                <a:sym typeface="+mn-lt"/>
              </a:rPr>
              <a:t>.</a:t>
            </a:r>
          </a:p>
        </p:txBody>
      </p:sp>
      <p:sp>
        <p:nvSpPr>
          <p:cNvPr id="2" name="矩形 1">
            <a:extLst>
              <a:ext uri="{FF2B5EF4-FFF2-40B4-BE49-F238E27FC236}">
                <a16:creationId xmlns:a16="http://schemas.microsoft.com/office/drawing/2014/main" id="{35F9AD9F-7B6E-427E-AFA1-610EBB60D1CB}"/>
              </a:ext>
            </a:extLst>
          </p:cNvPr>
          <p:cNvSpPr/>
          <p:nvPr/>
        </p:nvSpPr>
        <p:spPr>
          <a:xfrm>
            <a:off x="978690" y="1800424"/>
            <a:ext cx="14183745" cy="1015663"/>
          </a:xfrm>
          <a:prstGeom prst="rect">
            <a:avLst/>
          </a:prstGeom>
        </p:spPr>
        <p:txBody>
          <a:bodyPr wrap="square">
            <a:spAutoFit/>
          </a:bodyPr>
          <a:lstStyle/>
          <a:p>
            <a:r>
              <a:rPr lang="zh-CN" altLang="en-US" sz="2000" dirty="0">
                <a:latin typeface="+mn-ea"/>
                <a:ea typeface="+mn-ea"/>
              </a:rPr>
              <a:t>1.3 TE和PE好密切</a:t>
            </a:r>
          </a:p>
          <a:p>
            <a:r>
              <a:rPr lang="zh-CN" altLang="en-US" sz="2000" dirty="0">
                <a:latin typeface="+mn-ea"/>
                <a:ea typeface="+mn-ea"/>
              </a:rPr>
              <a:t>   TE整天忙碌在生产现场,PE也整天忙碌在生产的最前沿,他们不仅在工作中经常会面,而且有时还需要提供相互支持,交流和共享信息或为同一件事情而东奔西走,对于解决问题具有共同的目的.</a:t>
            </a:r>
          </a:p>
        </p:txBody>
      </p:sp>
      <p:sp>
        <p:nvSpPr>
          <p:cNvPr id="4" name="文本框 3">
            <a:extLst>
              <a:ext uri="{FF2B5EF4-FFF2-40B4-BE49-F238E27FC236}">
                <a16:creationId xmlns:a16="http://schemas.microsoft.com/office/drawing/2014/main" id="{EBB73606-D230-4BCA-9A9E-FB8C71650A82}"/>
              </a:ext>
            </a:extLst>
          </p:cNvPr>
          <p:cNvSpPr txBox="1"/>
          <p:nvPr/>
        </p:nvSpPr>
        <p:spPr>
          <a:xfrm>
            <a:off x="3137099" y="72232"/>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TE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在干什么</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1122" name="Rectangle 2">
            <a:extLst>
              <a:ext uri="{FF2B5EF4-FFF2-40B4-BE49-F238E27FC236}">
                <a16:creationId xmlns:a16="http://schemas.microsoft.com/office/drawing/2014/main" id="{F47CCDE3-DA96-4AC7-8CE2-6D2B9F0EA0C7}"/>
              </a:ext>
            </a:extLst>
          </p:cNvPr>
          <p:cNvSpPr>
            <a:spLocks noChangeArrowheads="1"/>
          </p:cNvSpPr>
          <p:nvPr/>
        </p:nvSpPr>
        <p:spPr bwMode="auto">
          <a:xfrm>
            <a:off x="4794051" y="2048149"/>
            <a:ext cx="5927725" cy="519112"/>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生  产  过  程</a:t>
            </a:r>
          </a:p>
        </p:txBody>
      </p:sp>
      <p:sp>
        <p:nvSpPr>
          <p:cNvPr id="261123" name="Oval 3">
            <a:extLst>
              <a:ext uri="{FF2B5EF4-FFF2-40B4-BE49-F238E27FC236}">
                <a16:creationId xmlns:a16="http://schemas.microsoft.com/office/drawing/2014/main" id="{672EA141-D30D-436A-BF94-62AFFFAF08C5}"/>
              </a:ext>
            </a:extLst>
          </p:cNvPr>
          <p:cNvSpPr>
            <a:spLocks noChangeArrowheads="1"/>
          </p:cNvSpPr>
          <p:nvPr/>
        </p:nvSpPr>
        <p:spPr bwMode="auto">
          <a:xfrm>
            <a:off x="5249664" y="1008336"/>
            <a:ext cx="1139825" cy="72707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计划</a:t>
            </a:r>
          </a:p>
        </p:txBody>
      </p:sp>
      <p:sp>
        <p:nvSpPr>
          <p:cNvPr id="261124" name="Oval 5">
            <a:extLst>
              <a:ext uri="{FF2B5EF4-FFF2-40B4-BE49-F238E27FC236}">
                <a16:creationId xmlns:a16="http://schemas.microsoft.com/office/drawing/2014/main" id="{829A4966-F999-41A7-8374-B2012B86600D}"/>
              </a:ext>
            </a:extLst>
          </p:cNvPr>
          <p:cNvSpPr>
            <a:spLocks noChangeArrowheads="1"/>
          </p:cNvSpPr>
          <p:nvPr/>
        </p:nvSpPr>
        <p:spPr bwMode="auto">
          <a:xfrm>
            <a:off x="7073701" y="1008336"/>
            <a:ext cx="1139825" cy="72707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组织</a:t>
            </a:r>
          </a:p>
        </p:txBody>
      </p:sp>
      <p:sp>
        <p:nvSpPr>
          <p:cNvPr id="261125" name="Oval 6">
            <a:extLst>
              <a:ext uri="{FF2B5EF4-FFF2-40B4-BE49-F238E27FC236}">
                <a16:creationId xmlns:a16="http://schemas.microsoft.com/office/drawing/2014/main" id="{0339169F-281F-4C23-B8EE-B9A12E8BCEB5}"/>
              </a:ext>
            </a:extLst>
          </p:cNvPr>
          <p:cNvSpPr>
            <a:spLocks noChangeArrowheads="1"/>
          </p:cNvSpPr>
          <p:nvPr/>
        </p:nvSpPr>
        <p:spPr bwMode="auto">
          <a:xfrm>
            <a:off x="8897739" y="1008336"/>
            <a:ext cx="1139825" cy="72707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控制</a:t>
            </a:r>
          </a:p>
        </p:txBody>
      </p:sp>
      <p:sp>
        <p:nvSpPr>
          <p:cNvPr id="261126" name="Oval 7">
            <a:extLst>
              <a:ext uri="{FF2B5EF4-FFF2-40B4-BE49-F238E27FC236}">
                <a16:creationId xmlns:a16="http://schemas.microsoft.com/office/drawing/2014/main" id="{D6E8DFD0-46F6-40D3-AFA0-237056F993A8}"/>
              </a:ext>
            </a:extLst>
          </p:cNvPr>
          <p:cNvSpPr>
            <a:spLocks noChangeArrowheads="1"/>
          </p:cNvSpPr>
          <p:nvPr/>
        </p:nvSpPr>
        <p:spPr bwMode="auto">
          <a:xfrm>
            <a:off x="2512814" y="1840186"/>
            <a:ext cx="1141412" cy="935038"/>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投入</a:t>
            </a:r>
          </a:p>
        </p:txBody>
      </p:sp>
      <p:sp>
        <p:nvSpPr>
          <p:cNvPr id="261127" name="Oval 8">
            <a:extLst>
              <a:ext uri="{FF2B5EF4-FFF2-40B4-BE49-F238E27FC236}">
                <a16:creationId xmlns:a16="http://schemas.microsoft.com/office/drawing/2014/main" id="{7F9C5644-1E04-41C6-8A7D-228BAB7FB7E7}"/>
              </a:ext>
            </a:extLst>
          </p:cNvPr>
          <p:cNvSpPr>
            <a:spLocks noChangeArrowheads="1"/>
          </p:cNvSpPr>
          <p:nvPr/>
        </p:nvSpPr>
        <p:spPr bwMode="auto">
          <a:xfrm>
            <a:off x="11747301" y="1840186"/>
            <a:ext cx="1141413" cy="935038"/>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产出</a:t>
            </a:r>
          </a:p>
        </p:txBody>
      </p:sp>
      <p:sp>
        <p:nvSpPr>
          <p:cNvPr id="261128" name="Oval 9">
            <a:extLst>
              <a:ext uri="{FF2B5EF4-FFF2-40B4-BE49-F238E27FC236}">
                <a16:creationId xmlns:a16="http://schemas.microsoft.com/office/drawing/2014/main" id="{53CE195C-56C8-4A4E-8889-DF1BB68C61BB}"/>
              </a:ext>
            </a:extLst>
          </p:cNvPr>
          <p:cNvSpPr>
            <a:spLocks noChangeArrowheads="1"/>
          </p:cNvSpPr>
          <p:nvPr/>
        </p:nvSpPr>
        <p:spPr bwMode="auto">
          <a:xfrm>
            <a:off x="6503789" y="4024586"/>
            <a:ext cx="2508250" cy="623888"/>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工程</a:t>
            </a:r>
          </a:p>
        </p:txBody>
      </p:sp>
      <p:sp>
        <p:nvSpPr>
          <p:cNvPr id="261129" name="Oval 10">
            <a:extLst>
              <a:ext uri="{FF2B5EF4-FFF2-40B4-BE49-F238E27FC236}">
                <a16:creationId xmlns:a16="http://schemas.microsoft.com/office/drawing/2014/main" id="{211C67E6-5514-45F5-B0AA-D6CDD44A3924}"/>
              </a:ext>
            </a:extLst>
          </p:cNvPr>
          <p:cNvSpPr>
            <a:spLocks noChangeArrowheads="1"/>
          </p:cNvSpPr>
          <p:nvPr/>
        </p:nvSpPr>
        <p:spPr bwMode="auto">
          <a:xfrm>
            <a:off x="6503789" y="4856436"/>
            <a:ext cx="2508250" cy="623888"/>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技朮</a:t>
            </a:r>
          </a:p>
        </p:txBody>
      </p:sp>
      <p:sp>
        <p:nvSpPr>
          <p:cNvPr id="261130" name="Oval 11">
            <a:extLst>
              <a:ext uri="{FF2B5EF4-FFF2-40B4-BE49-F238E27FC236}">
                <a16:creationId xmlns:a16="http://schemas.microsoft.com/office/drawing/2014/main" id="{D0BBA897-6EDA-4A41-BBF0-D975D3EDA02A}"/>
              </a:ext>
            </a:extLst>
          </p:cNvPr>
          <p:cNvSpPr>
            <a:spLocks noChangeArrowheads="1"/>
          </p:cNvSpPr>
          <p:nvPr/>
        </p:nvSpPr>
        <p:spPr bwMode="auto">
          <a:xfrm>
            <a:off x="6503789" y="5688286"/>
            <a:ext cx="2508250" cy="623888"/>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改进</a:t>
            </a:r>
          </a:p>
        </p:txBody>
      </p:sp>
      <p:sp>
        <p:nvSpPr>
          <p:cNvPr id="261131" name="Oval 12">
            <a:extLst>
              <a:ext uri="{FF2B5EF4-FFF2-40B4-BE49-F238E27FC236}">
                <a16:creationId xmlns:a16="http://schemas.microsoft.com/office/drawing/2014/main" id="{41ADC779-EB77-4CCE-BFD2-74076F8462A9}"/>
              </a:ext>
            </a:extLst>
          </p:cNvPr>
          <p:cNvSpPr>
            <a:spLocks noChangeArrowheads="1"/>
          </p:cNvSpPr>
          <p:nvPr/>
        </p:nvSpPr>
        <p:spPr bwMode="auto">
          <a:xfrm>
            <a:off x="6618089" y="6520136"/>
            <a:ext cx="2508250" cy="623888"/>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装配</a:t>
            </a:r>
          </a:p>
        </p:txBody>
      </p:sp>
      <p:sp>
        <p:nvSpPr>
          <p:cNvPr id="261132" name="Oval 13">
            <a:extLst>
              <a:ext uri="{FF2B5EF4-FFF2-40B4-BE49-F238E27FC236}">
                <a16:creationId xmlns:a16="http://schemas.microsoft.com/office/drawing/2014/main" id="{240DF450-4150-4EC6-8199-ECD3FEED1C41}"/>
              </a:ext>
            </a:extLst>
          </p:cNvPr>
          <p:cNvSpPr>
            <a:spLocks noChangeArrowheads="1"/>
          </p:cNvSpPr>
          <p:nvPr/>
        </p:nvSpPr>
        <p:spPr bwMode="auto">
          <a:xfrm>
            <a:off x="6618089" y="7351986"/>
            <a:ext cx="2508250" cy="62547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测试</a:t>
            </a:r>
          </a:p>
        </p:txBody>
      </p:sp>
      <p:sp>
        <p:nvSpPr>
          <p:cNvPr id="261133" name="Oval 14">
            <a:extLst>
              <a:ext uri="{FF2B5EF4-FFF2-40B4-BE49-F238E27FC236}">
                <a16:creationId xmlns:a16="http://schemas.microsoft.com/office/drawing/2014/main" id="{9CBE3A1B-FDB9-4840-ABBE-199450197F30}"/>
              </a:ext>
            </a:extLst>
          </p:cNvPr>
          <p:cNvSpPr>
            <a:spLocks noChangeArrowheads="1"/>
          </p:cNvSpPr>
          <p:nvPr/>
        </p:nvSpPr>
        <p:spPr bwMode="auto">
          <a:xfrm>
            <a:off x="6618089" y="8185424"/>
            <a:ext cx="2508250" cy="623887"/>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包装</a:t>
            </a:r>
          </a:p>
        </p:txBody>
      </p:sp>
      <p:sp>
        <p:nvSpPr>
          <p:cNvPr id="261134" name="Line 15">
            <a:extLst>
              <a:ext uri="{FF2B5EF4-FFF2-40B4-BE49-F238E27FC236}">
                <a16:creationId xmlns:a16="http://schemas.microsoft.com/office/drawing/2014/main" id="{073088EA-C3D4-428A-A768-9BAD135E15A9}"/>
              </a:ext>
            </a:extLst>
          </p:cNvPr>
          <p:cNvSpPr>
            <a:spLocks noChangeShapeType="1"/>
          </p:cNvSpPr>
          <p:nvPr/>
        </p:nvSpPr>
        <p:spPr bwMode="auto">
          <a:xfrm>
            <a:off x="5933876" y="3295924"/>
            <a:ext cx="0" cy="561657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61135" name="Line 16">
            <a:extLst>
              <a:ext uri="{FF2B5EF4-FFF2-40B4-BE49-F238E27FC236}">
                <a16:creationId xmlns:a16="http://schemas.microsoft.com/office/drawing/2014/main" id="{D873C853-878E-4A2B-BDAA-ECBA79308CB8}"/>
              </a:ext>
            </a:extLst>
          </p:cNvPr>
          <p:cNvSpPr>
            <a:spLocks noChangeShapeType="1"/>
          </p:cNvSpPr>
          <p:nvPr/>
        </p:nvSpPr>
        <p:spPr bwMode="auto">
          <a:xfrm>
            <a:off x="5933876" y="3295924"/>
            <a:ext cx="3876675"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61136" name="Line 17">
            <a:extLst>
              <a:ext uri="{FF2B5EF4-FFF2-40B4-BE49-F238E27FC236}">
                <a16:creationId xmlns:a16="http://schemas.microsoft.com/office/drawing/2014/main" id="{214E014A-CBD0-40D4-909F-0DB898E8B6C1}"/>
              </a:ext>
            </a:extLst>
          </p:cNvPr>
          <p:cNvSpPr>
            <a:spLocks noChangeShapeType="1"/>
          </p:cNvSpPr>
          <p:nvPr/>
        </p:nvSpPr>
        <p:spPr bwMode="auto">
          <a:xfrm>
            <a:off x="9810551" y="3295924"/>
            <a:ext cx="0" cy="561657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61137" name="Line 18">
            <a:extLst>
              <a:ext uri="{FF2B5EF4-FFF2-40B4-BE49-F238E27FC236}">
                <a16:creationId xmlns:a16="http://schemas.microsoft.com/office/drawing/2014/main" id="{1A2B833B-60A5-4561-A520-55295EB8DB2F}"/>
              </a:ext>
            </a:extLst>
          </p:cNvPr>
          <p:cNvSpPr>
            <a:spLocks noChangeShapeType="1"/>
          </p:cNvSpPr>
          <p:nvPr/>
        </p:nvSpPr>
        <p:spPr bwMode="auto">
          <a:xfrm>
            <a:off x="5933876" y="8912499"/>
            <a:ext cx="3876675"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61138" name="AutoShape 19">
            <a:extLst>
              <a:ext uri="{FF2B5EF4-FFF2-40B4-BE49-F238E27FC236}">
                <a16:creationId xmlns:a16="http://schemas.microsoft.com/office/drawing/2014/main" id="{271F99A2-DE15-4969-8644-559756316CC2}"/>
              </a:ext>
            </a:extLst>
          </p:cNvPr>
          <p:cNvSpPr>
            <a:spLocks noChangeArrowheads="1"/>
          </p:cNvSpPr>
          <p:nvPr/>
        </p:nvSpPr>
        <p:spPr bwMode="auto">
          <a:xfrm>
            <a:off x="7415014" y="2567261"/>
            <a:ext cx="571500" cy="728663"/>
          </a:xfrm>
          <a:prstGeom prst="upArrow">
            <a:avLst>
              <a:gd name="adj1" fmla="val 50000"/>
              <a:gd name="adj2" fmla="val 34939"/>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261139" name="AutoShape 20">
            <a:extLst>
              <a:ext uri="{FF2B5EF4-FFF2-40B4-BE49-F238E27FC236}">
                <a16:creationId xmlns:a16="http://schemas.microsoft.com/office/drawing/2014/main" id="{5DF76D66-D93B-4FAF-B6AF-42F0BF4F68C8}"/>
              </a:ext>
            </a:extLst>
          </p:cNvPr>
          <p:cNvSpPr>
            <a:spLocks/>
          </p:cNvSpPr>
          <p:nvPr/>
        </p:nvSpPr>
        <p:spPr bwMode="auto">
          <a:xfrm>
            <a:off x="5135364" y="4232549"/>
            <a:ext cx="798512" cy="2600325"/>
          </a:xfrm>
          <a:prstGeom prst="leftBrace">
            <a:avLst>
              <a:gd name="adj1" fmla="val 29745"/>
              <a:gd name="adj2" fmla="val 50000"/>
            </a:avLst>
          </a:prstGeom>
          <a:ln>
            <a:headEnd/>
            <a:tailEnd/>
          </a:ln>
        </p:spPr>
        <p:style>
          <a:lnRef idx="1">
            <a:schemeClr val="accent6"/>
          </a:lnRef>
          <a:fillRef idx="0">
            <a:schemeClr val="accent6"/>
          </a:fillRef>
          <a:effectRef idx="0">
            <a:schemeClr val="accent6"/>
          </a:effectRef>
          <a:fontRef idx="minor">
            <a:schemeClr val="tx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261140" name="Oval 21">
            <a:extLst>
              <a:ext uri="{FF2B5EF4-FFF2-40B4-BE49-F238E27FC236}">
                <a16:creationId xmlns:a16="http://schemas.microsoft.com/office/drawing/2014/main" id="{D8AA7217-901D-49DB-B43E-EFFA9B64AC3E}"/>
              </a:ext>
            </a:extLst>
          </p:cNvPr>
          <p:cNvSpPr>
            <a:spLocks noChangeArrowheads="1"/>
          </p:cNvSpPr>
          <p:nvPr/>
        </p:nvSpPr>
        <p:spPr bwMode="auto">
          <a:xfrm>
            <a:off x="1942901" y="5480324"/>
            <a:ext cx="2052638" cy="1871662"/>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PE</a:t>
            </a:r>
          </a:p>
          <a:p>
            <a:pPr algn="ctr" eaLnBrk="1" hangingPunct="1">
              <a:lnSpc>
                <a:spcPct val="120000"/>
              </a:lnSpc>
              <a:defRPr/>
            </a:pPr>
            <a:r>
              <a:rPr lang="zh-TW" altLang="en-US" sz="2000">
                <a:cs typeface="+mn-ea"/>
                <a:sym typeface="+mn-lt"/>
              </a:rPr>
              <a:t>搞定</a:t>
            </a:r>
          </a:p>
        </p:txBody>
      </p:sp>
      <p:sp>
        <p:nvSpPr>
          <p:cNvPr id="261141" name="Line 22">
            <a:extLst>
              <a:ext uri="{FF2B5EF4-FFF2-40B4-BE49-F238E27FC236}">
                <a16:creationId xmlns:a16="http://schemas.microsoft.com/office/drawing/2014/main" id="{7AC88FF1-C873-46C2-AF85-889EBA56C5C7}"/>
              </a:ext>
            </a:extLst>
          </p:cNvPr>
          <p:cNvSpPr>
            <a:spLocks noChangeShapeType="1"/>
          </p:cNvSpPr>
          <p:nvPr/>
        </p:nvSpPr>
        <p:spPr bwMode="auto">
          <a:xfrm flipV="1">
            <a:off x="3881239" y="5480324"/>
            <a:ext cx="1254125" cy="52070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61142" name="Line 23">
            <a:extLst>
              <a:ext uri="{FF2B5EF4-FFF2-40B4-BE49-F238E27FC236}">
                <a16:creationId xmlns:a16="http://schemas.microsoft.com/office/drawing/2014/main" id="{B9B7033A-F2AE-4DAB-AE34-7F84849E5C3D}"/>
              </a:ext>
            </a:extLst>
          </p:cNvPr>
          <p:cNvSpPr>
            <a:spLocks noChangeShapeType="1"/>
          </p:cNvSpPr>
          <p:nvPr/>
        </p:nvSpPr>
        <p:spPr bwMode="auto">
          <a:xfrm>
            <a:off x="3995539" y="6728099"/>
            <a:ext cx="2622550" cy="1768475"/>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61143" name="Oval 24">
            <a:extLst>
              <a:ext uri="{FF2B5EF4-FFF2-40B4-BE49-F238E27FC236}">
                <a16:creationId xmlns:a16="http://schemas.microsoft.com/office/drawing/2014/main" id="{937248AE-1080-4B4A-8888-038F1EB063BA}"/>
              </a:ext>
            </a:extLst>
          </p:cNvPr>
          <p:cNvSpPr>
            <a:spLocks noChangeArrowheads="1"/>
          </p:cNvSpPr>
          <p:nvPr/>
        </p:nvSpPr>
        <p:spPr bwMode="auto">
          <a:xfrm>
            <a:off x="11634589" y="6936061"/>
            <a:ext cx="1824037" cy="145732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TE</a:t>
            </a:r>
          </a:p>
          <a:p>
            <a:pPr algn="ctr" eaLnBrk="1" hangingPunct="1">
              <a:lnSpc>
                <a:spcPct val="120000"/>
              </a:lnSpc>
              <a:defRPr/>
            </a:pPr>
            <a:r>
              <a:rPr lang="zh-TW" altLang="en-US" sz="2000">
                <a:cs typeface="+mn-ea"/>
                <a:sym typeface="+mn-lt"/>
              </a:rPr>
              <a:t>搞定</a:t>
            </a:r>
          </a:p>
        </p:txBody>
      </p:sp>
      <p:sp>
        <p:nvSpPr>
          <p:cNvPr id="261144" name="Line 25">
            <a:extLst>
              <a:ext uri="{FF2B5EF4-FFF2-40B4-BE49-F238E27FC236}">
                <a16:creationId xmlns:a16="http://schemas.microsoft.com/office/drawing/2014/main" id="{2B380E6A-7670-429E-BB73-B180036A7235}"/>
              </a:ext>
            </a:extLst>
          </p:cNvPr>
          <p:cNvSpPr>
            <a:spLocks noChangeShapeType="1"/>
          </p:cNvSpPr>
          <p:nvPr/>
        </p:nvSpPr>
        <p:spPr bwMode="auto">
          <a:xfrm flipH="1">
            <a:off x="9126339" y="7664724"/>
            <a:ext cx="2508250"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61145" name="Line 26">
            <a:extLst>
              <a:ext uri="{FF2B5EF4-FFF2-40B4-BE49-F238E27FC236}">
                <a16:creationId xmlns:a16="http://schemas.microsoft.com/office/drawing/2014/main" id="{AC162F81-4E03-4429-89B0-B9B7F05780AD}"/>
              </a:ext>
            </a:extLst>
          </p:cNvPr>
          <p:cNvSpPr>
            <a:spLocks noChangeShapeType="1"/>
          </p:cNvSpPr>
          <p:nvPr/>
        </p:nvSpPr>
        <p:spPr bwMode="auto">
          <a:xfrm>
            <a:off x="5819576" y="1735411"/>
            <a:ext cx="0" cy="312738"/>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61146" name="Line 27">
            <a:extLst>
              <a:ext uri="{FF2B5EF4-FFF2-40B4-BE49-F238E27FC236}">
                <a16:creationId xmlns:a16="http://schemas.microsoft.com/office/drawing/2014/main" id="{E9E5ED12-C5F5-4976-AEC7-33CE0CEE6A3C}"/>
              </a:ext>
            </a:extLst>
          </p:cNvPr>
          <p:cNvSpPr>
            <a:spLocks noChangeShapeType="1"/>
          </p:cNvSpPr>
          <p:nvPr/>
        </p:nvSpPr>
        <p:spPr bwMode="auto">
          <a:xfrm>
            <a:off x="7643614" y="1735411"/>
            <a:ext cx="0" cy="312738"/>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61147" name="Line 28">
            <a:extLst>
              <a:ext uri="{FF2B5EF4-FFF2-40B4-BE49-F238E27FC236}">
                <a16:creationId xmlns:a16="http://schemas.microsoft.com/office/drawing/2014/main" id="{75C08AFB-6AE3-4D92-9DD3-8DD765E3557A}"/>
              </a:ext>
            </a:extLst>
          </p:cNvPr>
          <p:cNvSpPr>
            <a:spLocks noChangeShapeType="1"/>
          </p:cNvSpPr>
          <p:nvPr/>
        </p:nvSpPr>
        <p:spPr bwMode="auto">
          <a:xfrm>
            <a:off x="9467651" y="1735411"/>
            <a:ext cx="0" cy="312738"/>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61148" name="Line 29">
            <a:extLst>
              <a:ext uri="{FF2B5EF4-FFF2-40B4-BE49-F238E27FC236}">
                <a16:creationId xmlns:a16="http://schemas.microsoft.com/office/drawing/2014/main" id="{BEEF5F39-5076-41E2-A5CC-96924DD17E8E}"/>
              </a:ext>
            </a:extLst>
          </p:cNvPr>
          <p:cNvSpPr>
            <a:spLocks noChangeShapeType="1"/>
          </p:cNvSpPr>
          <p:nvPr/>
        </p:nvSpPr>
        <p:spPr bwMode="auto">
          <a:xfrm>
            <a:off x="10721776" y="2256111"/>
            <a:ext cx="1027113"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61149" name="Line 30">
            <a:extLst>
              <a:ext uri="{FF2B5EF4-FFF2-40B4-BE49-F238E27FC236}">
                <a16:creationId xmlns:a16="http://schemas.microsoft.com/office/drawing/2014/main" id="{4FF1C1D8-19BD-48B5-8907-80819EB84C3F}"/>
              </a:ext>
            </a:extLst>
          </p:cNvPr>
          <p:cNvSpPr>
            <a:spLocks noChangeShapeType="1"/>
          </p:cNvSpPr>
          <p:nvPr/>
        </p:nvSpPr>
        <p:spPr bwMode="auto">
          <a:xfrm flipH="1">
            <a:off x="3654226" y="2256111"/>
            <a:ext cx="1139825"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61150" name="Text Box 31">
            <a:extLst>
              <a:ext uri="{FF2B5EF4-FFF2-40B4-BE49-F238E27FC236}">
                <a16:creationId xmlns:a16="http://schemas.microsoft.com/office/drawing/2014/main" id="{AC816A29-A1FA-493C-927B-53DC2D32FC91}"/>
              </a:ext>
            </a:extLst>
          </p:cNvPr>
          <p:cNvSpPr txBox="1">
            <a:spLocks noChangeArrowheads="1"/>
          </p:cNvSpPr>
          <p:nvPr/>
        </p:nvSpPr>
        <p:spPr bwMode="auto">
          <a:xfrm>
            <a:off x="5933876" y="3295924"/>
            <a:ext cx="3989388" cy="469900"/>
          </a:xfrm>
          <a:prstGeom prst="rect">
            <a:avLst/>
          </a:prstGeom>
          <a:ln/>
        </p:spPr>
        <p:style>
          <a:lnRef idx="1">
            <a:schemeClr val="accent6"/>
          </a:lnRef>
          <a:fillRef idx="3">
            <a:schemeClr val="accent6"/>
          </a:fillRef>
          <a:effectRef idx="2">
            <a:schemeClr val="accent6"/>
          </a:effectRef>
          <a:fontRef idx="minor">
            <a:schemeClr val="lt1"/>
          </a:fontRef>
        </p:style>
        <p:txBody>
          <a:bodyPr lIns="131644" tIns="65823" rIns="131644" bIns="65823">
            <a:spAutoFit/>
          </a:bodyPr>
          <a:lstStyle>
            <a:lvl1pPr eaLnBrk="0" hangingPunct="0">
              <a:defRPr kumimoji="1" sz="4000">
                <a:solidFill>
                  <a:schemeClr val="tx1"/>
                </a:solidFill>
                <a:latin typeface="Times New Roman" pitchFamily="18" charset="0"/>
                <a:ea typeface="新細明體" pitchFamily="18" charset="-120"/>
              </a:defRPr>
            </a:lvl1pPr>
            <a:lvl2pPr marL="742950" indent="-285750" eaLnBrk="0" hangingPunct="0">
              <a:defRPr kumimoji="1" sz="4000">
                <a:solidFill>
                  <a:schemeClr val="tx1"/>
                </a:solidFill>
                <a:latin typeface="Times New Roman" pitchFamily="18" charset="0"/>
                <a:ea typeface="新細明體" pitchFamily="18" charset="-120"/>
              </a:defRPr>
            </a:lvl2pPr>
            <a:lvl3pPr marL="1143000" indent="-228600" eaLnBrk="0" hangingPunct="0">
              <a:defRPr kumimoji="1" sz="4000">
                <a:solidFill>
                  <a:schemeClr val="tx1"/>
                </a:solidFill>
                <a:latin typeface="Times New Roman" pitchFamily="18" charset="0"/>
                <a:ea typeface="新細明體" pitchFamily="18" charset="-120"/>
              </a:defRPr>
            </a:lvl3pPr>
            <a:lvl4pPr marL="1600200" indent="-228600" eaLnBrk="0" hangingPunct="0">
              <a:defRPr kumimoji="1" sz="4000">
                <a:solidFill>
                  <a:schemeClr val="tx1"/>
                </a:solidFill>
                <a:latin typeface="Times New Roman" pitchFamily="18" charset="0"/>
                <a:ea typeface="新細明體" pitchFamily="18" charset="-120"/>
              </a:defRPr>
            </a:lvl4pPr>
            <a:lvl5pPr marL="2057400" indent="-228600" eaLnBrk="0" hangingPunct="0">
              <a:defRPr kumimoji="1" sz="4000">
                <a:solidFill>
                  <a:schemeClr val="tx1"/>
                </a:solidFill>
                <a:latin typeface="Times New Roman" pitchFamily="18" charset="0"/>
                <a:ea typeface="新細明體" pitchFamily="18" charset="-120"/>
              </a:defRPr>
            </a:lvl5pPr>
            <a:lvl6pPr marL="25146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6pPr>
            <a:lvl7pPr marL="29718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7pPr>
            <a:lvl8pPr marL="34290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8pPr>
            <a:lvl9pPr marL="38862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9pPr>
          </a:lstStyle>
          <a:p>
            <a:pPr eaLnBrk="1" hangingPunct="1">
              <a:lnSpc>
                <a:spcPct val="120000"/>
              </a:lnSpc>
              <a:defRPr/>
            </a:pPr>
            <a:r>
              <a:rPr lang="zh-TW" altLang="en-US" sz="2000">
                <a:latin typeface="+mn-lt"/>
                <a:ea typeface="+mn-ea"/>
                <a:cs typeface="+mn-ea"/>
                <a:sym typeface="+mn-lt"/>
              </a:rPr>
              <a:t>生产工程技朮事务</a:t>
            </a:r>
          </a:p>
        </p:txBody>
      </p:sp>
      <p:sp>
        <p:nvSpPr>
          <p:cNvPr id="31" name="文本框 30">
            <a:extLst>
              <a:ext uri="{FF2B5EF4-FFF2-40B4-BE49-F238E27FC236}">
                <a16:creationId xmlns:a16="http://schemas.microsoft.com/office/drawing/2014/main" id="{30DEFE03-FE11-4DC3-8BD0-73A382B05D20}"/>
              </a:ext>
            </a:extLst>
          </p:cNvPr>
          <p:cNvSpPr txBox="1"/>
          <p:nvPr/>
        </p:nvSpPr>
        <p:spPr>
          <a:xfrm>
            <a:off x="3137099" y="72232"/>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PE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与</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TE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的分工与关系</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a:t>
            </a:r>
            <a:endParaRPr lang="zh-CN" altLang="en-US" sz="3600" b="1" dirty="0">
              <a:gradFill flip="none" rotWithShape="1">
                <a:gsLst>
                  <a:gs pos="0">
                    <a:srgbClr val="04B5EC"/>
                  </a:gs>
                  <a:gs pos="100000">
                    <a:srgbClr val="00C88A"/>
                  </a:gs>
                </a:gsLst>
                <a:lin ang="0" scaled="1"/>
                <a:tileRect/>
              </a:gradFill>
              <a:latin typeface="+mn-lt"/>
              <a:ea typeface="+mn-ea"/>
              <a:cs typeface="+mn-ea"/>
              <a:sym typeface="+mn-lt"/>
            </a:endParaRP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1"/>
                                        </p:tgtEl>
                                        <p:attrNameLst>
                                          <p:attrName>style.visibility</p:attrName>
                                        </p:attrNameLst>
                                      </p:cBhvr>
                                      <p:to>
                                        <p:strVal val="visible"/>
                                      </p:to>
                                    </p:set>
                                    <p:anim calcmode="lin" valueType="num">
                                      <p:cBhvr>
                                        <p:cTn id="7" dur="500" fill="hold"/>
                                        <p:tgtEl>
                                          <p:spTgt spid="31"/>
                                        </p:tgtEl>
                                        <p:attrNameLst>
                                          <p:attrName>ppt_w</p:attrName>
                                        </p:attrNameLst>
                                      </p:cBhvr>
                                      <p:tavLst>
                                        <p:tav tm="0">
                                          <p:val>
                                            <p:fltVal val="0"/>
                                          </p:val>
                                        </p:tav>
                                        <p:tav tm="100000">
                                          <p:val>
                                            <p:strVal val="#ppt_w"/>
                                          </p:val>
                                        </p:tav>
                                      </p:tavLst>
                                    </p:anim>
                                    <p:anim calcmode="lin" valueType="num">
                                      <p:cBhvr>
                                        <p:cTn id="8" dur="500" fill="hold"/>
                                        <p:tgtEl>
                                          <p:spTgt spid="31"/>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Text Box 2">
            <a:extLst>
              <a:ext uri="{FF2B5EF4-FFF2-40B4-BE49-F238E27FC236}">
                <a16:creationId xmlns:a16="http://schemas.microsoft.com/office/drawing/2014/main" id="{7C7E6EBD-88E8-4FF2-B29A-810735DB5B8B}"/>
              </a:ext>
            </a:extLst>
          </p:cNvPr>
          <p:cNvSpPr txBox="1">
            <a:spLocks noChangeArrowheads="1"/>
          </p:cNvSpPr>
          <p:nvPr/>
        </p:nvSpPr>
        <p:spPr bwMode="auto">
          <a:xfrm>
            <a:off x="1481138" y="0"/>
            <a:ext cx="13681075"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zh-CN" sz="2000">
              <a:latin typeface="+mn-lt"/>
              <a:ea typeface="+mn-ea"/>
              <a:cs typeface="+mn-ea"/>
              <a:sym typeface="+mn-lt"/>
            </a:endParaRPr>
          </a:p>
        </p:txBody>
      </p:sp>
      <p:sp>
        <p:nvSpPr>
          <p:cNvPr id="272387" name="Text Box 3">
            <a:extLst>
              <a:ext uri="{FF2B5EF4-FFF2-40B4-BE49-F238E27FC236}">
                <a16:creationId xmlns:a16="http://schemas.microsoft.com/office/drawing/2014/main" id="{94733D19-605B-47CF-A749-94E518E5ACBA}"/>
              </a:ext>
            </a:extLst>
          </p:cNvPr>
          <p:cNvSpPr txBox="1">
            <a:spLocks noChangeArrowheads="1"/>
          </p:cNvSpPr>
          <p:nvPr/>
        </p:nvSpPr>
        <p:spPr bwMode="auto">
          <a:xfrm>
            <a:off x="1366837" y="1020763"/>
            <a:ext cx="13681075" cy="19478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2 </a:t>
            </a:r>
            <a:r>
              <a:rPr lang="zh-TW" altLang="en-US" sz="2000" b="1" dirty="0">
                <a:latin typeface="+mn-lt"/>
                <a:ea typeface="+mn-ea"/>
                <a:cs typeface="+mn-ea"/>
                <a:sym typeface="+mn-lt"/>
              </a:rPr>
              <a:t>测试工程有分工</a:t>
            </a:r>
          </a:p>
          <a:p>
            <a:pPr eaLnBrk="1" hangingPunct="1">
              <a:lnSpc>
                <a:spcPct val="120000"/>
              </a:lnSpc>
              <a:defRPr/>
            </a:pPr>
            <a:r>
              <a:rPr lang="zh-TW" altLang="en-US" sz="2000" dirty="0">
                <a:latin typeface="+mn-lt"/>
                <a:ea typeface="+mn-ea"/>
                <a:cs typeface="+mn-ea"/>
                <a:sym typeface="+mn-lt"/>
              </a:rPr>
              <a:t>   在生产过程中</a:t>
            </a:r>
            <a:r>
              <a:rPr lang="en-US" altLang="zh-TW" sz="2000" dirty="0">
                <a:latin typeface="+mn-lt"/>
                <a:ea typeface="+mn-ea"/>
                <a:cs typeface="+mn-ea"/>
                <a:sym typeface="+mn-lt"/>
              </a:rPr>
              <a:t>,</a:t>
            </a:r>
            <a:r>
              <a:rPr lang="zh-TW" altLang="en-US" sz="2000" dirty="0">
                <a:latin typeface="+mn-lt"/>
                <a:ea typeface="+mn-ea"/>
                <a:cs typeface="+mn-ea"/>
                <a:sym typeface="+mn-lt"/>
              </a:rPr>
              <a:t>因测试场地</a:t>
            </a:r>
            <a:r>
              <a:rPr lang="en-US" altLang="zh-TW" sz="2000" dirty="0">
                <a:latin typeface="+mn-lt"/>
                <a:ea typeface="+mn-ea"/>
                <a:cs typeface="+mn-ea"/>
                <a:sym typeface="+mn-lt"/>
              </a:rPr>
              <a:t>,</a:t>
            </a:r>
            <a:r>
              <a:rPr lang="zh-TW" altLang="en-US" sz="2000" dirty="0">
                <a:latin typeface="+mn-lt"/>
                <a:ea typeface="+mn-ea"/>
                <a:cs typeface="+mn-ea"/>
                <a:sym typeface="+mn-lt"/>
              </a:rPr>
              <a:t>速度</a:t>
            </a:r>
            <a:r>
              <a:rPr lang="en-US" altLang="zh-TW" sz="2000" dirty="0">
                <a:latin typeface="+mn-lt"/>
                <a:ea typeface="+mn-ea"/>
                <a:cs typeface="+mn-ea"/>
                <a:sym typeface="+mn-lt"/>
              </a:rPr>
              <a:t>,</a:t>
            </a:r>
            <a:r>
              <a:rPr lang="zh-TW" altLang="en-US" sz="2000" dirty="0">
                <a:latin typeface="+mn-lt"/>
                <a:ea typeface="+mn-ea"/>
                <a:cs typeface="+mn-ea"/>
                <a:sym typeface="+mn-lt"/>
              </a:rPr>
              <a:t>难度和效果等因素的限制</a:t>
            </a:r>
            <a:r>
              <a:rPr lang="en-US" altLang="zh-TW" sz="2000" dirty="0">
                <a:latin typeface="+mn-lt"/>
                <a:ea typeface="+mn-ea"/>
                <a:cs typeface="+mn-ea"/>
                <a:sym typeface="+mn-lt"/>
              </a:rPr>
              <a:t>,</a:t>
            </a:r>
            <a:r>
              <a:rPr lang="zh-TW" altLang="en-US" sz="2000" dirty="0">
                <a:latin typeface="+mn-lt"/>
                <a:ea typeface="+mn-ea"/>
                <a:cs typeface="+mn-ea"/>
                <a:sym typeface="+mn-lt"/>
              </a:rPr>
              <a:t>不同的测试工序所能够实施的测试工程内容也是不一样的</a:t>
            </a:r>
            <a:r>
              <a:rPr lang="en-US" altLang="zh-TW" sz="2000" dirty="0">
                <a:latin typeface="+mn-lt"/>
                <a:ea typeface="+mn-ea"/>
                <a:cs typeface="+mn-ea"/>
                <a:sym typeface="+mn-lt"/>
              </a:rPr>
              <a:t>,</a:t>
            </a:r>
            <a:r>
              <a:rPr lang="zh-TW" altLang="en-US" sz="2000" dirty="0">
                <a:latin typeface="+mn-lt"/>
                <a:ea typeface="+mn-ea"/>
                <a:cs typeface="+mn-ea"/>
                <a:sym typeface="+mn-lt"/>
              </a:rPr>
              <a:t>这就是致测试分工的产生</a:t>
            </a:r>
            <a:r>
              <a:rPr lang="en-US" altLang="zh-TW" sz="2000" dirty="0">
                <a:latin typeface="+mn-lt"/>
                <a:ea typeface="+mn-ea"/>
                <a:cs typeface="+mn-ea"/>
                <a:sym typeface="+mn-lt"/>
              </a:rPr>
              <a:t>.</a:t>
            </a:r>
            <a:r>
              <a:rPr lang="zh-TW" altLang="en-US" sz="2000" dirty="0">
                <a:latin typeface="+mn-lt"/>
                <a:ea typeface="+mn-ea"/>
                <a:cs typeface="+mn-ea"/>
                <a:sym typeface="+mn-lt"/>
              </a:rPr>
              <a:t>比如</a:t>
            </a:r>
            <a:r>
              <a:rPr lang="en-US" altLang="zh-TW" sz="2000" dirty="0">
                <a:latin typeface="+mn-lt"/>
                <a:ea typeface="+mn-ea"/>
                <a:cs typeface="+mn-ea"/>
                <a:sym typeface="+mn-lt"/>
              </a:rPr>
              <a:t>,</a:t>
            </a:r>
            <a:r>
              <a:rPr lang="zh-TW" altLang="en-US" sz="2000" dirty="0">
                <a:latin typeface="+mn-lt"/>
                <a:ea typeface="+mn-ea"/>
                <a:cs typeface="+mn-ea"/>
                <a:sym typeface="+mn-lt"/>
              </a:rPr>
              <a:t>在生产现场为保持生产秩序就只能够进行常规的简单测试</a:t>
            </a:r>
            <a:r>
              <a:rPr lang="en-US" altLang="zh-TW" sz="2000" dirty="0">
                <a:latin typeface="+mn-lt"/>
                <a:ea typeface="+mn-ea"/>
                <a:cs typeface="+mn-ea"/>
                <a:sym typeface="+mn-lt"/>
              </a:rPr>
              <a:t>,</a:t>
            </a:r>
            <a:r>
              <a:rPr lang="zh-TW" altLang="en-US" sz="2000" dirty="0">
                <a:latin typeface="+mn-lt"/>
                <a:ea typeface="+mn-ea"/>
                <a:cs typeface="+mn-ea"/>
                <a:sym typeface="+mn-lt"/>
              </a:rPr>
              <a:t>在实验室可以进行设备能力范围内的专项测试</a:t>
            </a:r>
            <a:r>
              <a:rPr lang="en-US" altLang="zh-TW" sz="2000" dirty="0">
                <a:latin typeface="+mn-lt"/>
                <a:ea typeface="+mn-ea"/>
                <a:cs typeface="+mn-ea"/>
                <a:sym typeface="+mn-lt"/>
              </a:rPr>
              <a:t>;</a:t>
            </a:r>
            <a:r>
              <a:rPr lang="zh-TW" altLang="en-US" sz="2000" dirty="0">
                <a:latin typeface="+mn-lt"/>
                <a:ea typeface="+mn-ea"/>
                <a:cs typeface="+mn-ea"/>
                <a:sym typeface="+mn-lt"/>
              </a:rPr>
              <a:t>而对实验室测试不了的项目可以拿产品到专门的测试机构进行测试等</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b="1" dirty="0">
                <a:latin typeface="+mn-lt"/>
                <a:ea typeface="+mn-ea"/>
                <a:cs typeface="+mn-ea"/>
                <a:sym typeface="+mn-lt"/>
              </a:rPr>
              <a:t>测试项目分工方式</a:t>
            </a:r>
            <a:r>
              <a:rPr lang="en-US" altLang="zh-TW" sz="2000" b="1" dirty="0">
                <a:latin typeface="+mn-lt"/>
                <a:ea typeface="+mn-ea"/>
                <a:cs typeface="+mn-ea"/>
                <a:sym typeface="+mn-lt"/>
              </a:rPr>
              <a:t>:</a:t>
            </a:r>
          </a:p>
        </p:txBody>
      </p:sp>
      <p:sp>
        <p:nvSpPr>
          <p:cNvPr id="262148" name="Oval 4">
            <a:extLst>
              <a:ext uri="{FF2B5EF4-FFF2-40B4-BE49-F238E27FC236}">
                <a16:creationId xmlns:a16="http://schemas.microsoft.com/office/drawing/2014/main" id="{AD4A4ED6-523E-49A9-A0EB-43CFFEBFBFF3}"/>
              </a:ext>
            </a:extLst>
          </p:cNvPr>
          <p:cNvSpPr>
            <a:spLocks noChangeArrowheads="1"/>
          </p:cNvSpPr>
          <p:nvPr/>
        </p:nvSpPr>
        <p:spPr bwMode="auto">
          <a:xfrm>
            <a:off x="2279650" y="4784725"/>
            <a:ext cx="3078163" cy="728663"/>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常规测试</a:t>
            </a:r>
          </a:p>
        </p:txBody>
      </p:sp>
      <p:sp>
        <p:nvSpPr>
          <p:cNvPr id="262149" name="Oval 5">
            <a:extLst>
              <a:ext uri="{FF2B5EF4-FFF2-40B4-BE49-F238E27FC236}">
                <a16:creationId xmlns:a16="http://schemas.microsoft.com/office/drawing/2014/main" id="{6BBBBB03-402D-42EB-BE96-3B1D4F65A77E}"/>
              </a:ext>
            </a:extLst>
          </p:cNvPr>
          <p:cNvSpPr>
            <a:spLocks noChangeArrowheads="1"/>
          </p:cNvSpPr>
          <p:nvPr/>
        </p:nvSpPr>
        <p:spPr bwMode="auto">
          <a:xfrm>
            <a:off x="2279650" y="5721350"/>
            <a:ext cx="3078163" cy="72707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老化测试</a:t>
            </a:r>
          </a:p>
        </p:txBody>
      </p:sp>
      <p:sp>
        <p:nvSpPr>
          <p:cNvPr id="262150" name="Oval 6">
            <a:extLst>
              <a:ext uri="{FF2B5EF4-FFF2-40B4-BE49-F238E27FC236}">
                <a16:creationId xmlns:a16="http://schemas.microsoft.com/office/drawing/2014/main" id="{2723F86C-59F3-46A2-A555-CC4ECEDCAA72}"/>
              </a:ext>
            </a:extLst>
          </p:cNvPr>
          <p:cNvSpPr>
            <a:spLocks noChangeArrowheads="1"/>
          </p:cNvSpPr>
          <p:nvPr/>
        </p:nvSpPr>
        <p:spPr bwMode="auto">
          <a:xfrm>
            <a:off x="2279650" y="6656388"/>
            <a:ext cx="3078163" cy="728662"/>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专项实验</a:t>
            </a:r>
          </a:p>
        </p:txBody>
      </p:sp>
      <p:sp>
        <p:nvSpPr>
          <p:cNvPr id="262151" name="Oval 7">
            <a:extLst>
              <a:ext uri="{FF2B5EF4-FFF2-40B4-BE49-F238E27FC236}">
                <a16:creationId xmlns:a16="http://schemas.microsoft.com/office/drawing/2014/main" id="{35449352-2673-4483-BCF1-1C3E447723CF}"/>
              </a:ext>
            </a:extLst>
          </p:cNvPr>
          <p:cNvSpPr>
            <a:spLocks noChangeArrowheads="1"/>
          </p:cNvSpPr>
          <p:nvPr/>
        </p:nvSpPr>
        <p:spPr bwMode="auto">
          <a:xfrm>
            <a:off x="2279650" y="7489825"/>
            <a:ext cx="3078163" cy="72707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特殊试验</a:t>
            </a:r>
          </a:p>
        </p:txBody>
      </p:sp>
      <p:sp>
        <p:nvSpPr>
          <p:cNvPr id="262152" name="Oval 8">
            <a:extLst>
              <a:ext uri="{FF2B5EF4-FFF2-40B4-BE49-F238E27FC236}">
                <a16:creationId xmlns:a16="http://schemas.microsoft.com/office/drawing/2014/main" id="{512DBECE-6D48-4173-B9D8-EEA4161E2F89}"/>
              </a:ext>
            </a:extLst>
          </p:cNvPr>
          <p:cNvSpPr>
            <a:spLocks noChangeArrowheads="1"/>
          </p:cNvSpPr>
          <p:nvPr/>
        </p:nvSpPr>
        <p:spPr bwMode="auto">
          <a:xfrm>
            <a:off x="2393950" y="8424863"/>
            <a:ext cx="3078163" cy="728662"/>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顾客测试</a:t>
            </a:r>
          </a:p>
        </p:txBody>
      </p:sp>
      <p:sp>
        <p:nvSpPr>
          <p:cNvPr id="262153" name="Oval 9">
            <a:extLst>
              <a:ext uri="{FF2B5EF4-FFF2-40B4-BE49-F238E27FC236}">
                <a16:creationId xmlns:a16="http://schemas.microsoft.com/office/drawing/2014/main" id="{E9255789-3E04-434C-9067-379FB1F7D790}"/>
              </a:ext>
            </a:extLst>
          </p:cNvPr>
          <p:cNvSpPr>
            <a:spLocks noChangeArrowheads="1"/>
          </p:cNvSpPr>
          <p:nvPr/>
        </p:nvSpPr>
        <p:spPr bwMode="auto">
          <a:xfrm>
            <a:off x="6154738" y="4471988"/>
            <a:ext cx="2052637" cy="1249362"/>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生产线</a:t>
            </a:r>
          </a:p>
          <a:p>
            <a:pPr algn="ctr" eaLnBrk="1" hangingPunct="1">
              <a:lnSpc>
                <a:spcPct val="120000"/>
              </a:lnSpc>
              <a:defRPr/>
            </a:pPr>
            <a:r>
              <a:rPr lang="zh-TW" altLang="en-US" sz="2000">
                <a:cs typeface="+mn-ea"/>
                <a:sym typeface="+mn-lt"/>
              </a:rPr>
              <a:t>实施</a:t>
            </a:r>
          </a:p>
        </p:txBody>
      </p:sp>
      <p:sp>
        <p:nvSpPr>
          <p:cNvPr id="262154" name="Oval 10">
            <a:extLst>
              <a:ext uri="{FF2B5EF4-FFF2-40B4-BE49-F238E27FC236}">
                <a16:creationId xmlns:a16="http://schemas.microsoft.com/office/drawing/2014/main" id="{0807707D-80A4-4CE3-A0DF-A53FDC3C7B74}"/>
              </a:ext>
            </a:extLst>
          </p:cNvPr>
          <p:cNvSpPr>
            <a:spLocks noChangeArrowheads="1"/>
          </p:cNvSpPr>
          <p:nvPr/>
        </p:nvSpPr>
        <p:spPr bwMode="auto">
          <a:xfrm>
            <a:off x="7637463" y="5408613"/>
            <a:ext cx="2052637" cy="124777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老化室</a:t>
            </a:r>
          </a:p>
          <a:p>
            <a:pPr algn="ctr" eaLnBrk="1" hangingPunct="1">
              <a:lnSpc>
                <a:spcPct val="120000"/>
              </a:lnSpc>
              <a:defRPr/>
            </a:pPr>
            <a:r>
              <a:rPr lang="zh-TW" altLang="en-US" sz="2000">
                <a:cs typeface="+mn-ea"/>
                <a:sym typeface="+mn-lt"/>
              </a:rPr>
              <a:t>实施</a:t>
            </a:r>
          </a:p>
        </p:txBody>
      </p:sp>
      <p:sp>
        <p:nvSpPr>
          <p:cNvPr id="262155" name="Oval 11">
            <a:extLst>
              <a:ext uri="{FF2B5EF4-FFF2-40B4-BE49-F238E27FC236}">
                <a16:creationId xmlns:a16="http://schemas.microsoft.com/office/drawing/2014/main" id="{20A8A38A-C87F-466B-B932-12EFA2A74536}"/>
              </a:ext>
            </a:extLst>
          </p:cNvPr>
          <p:cNvSpPr>
            <a:spLocks noChangeArrowheads="1"/>
          </p:cNvSpPr>
          <p:nvPr/>
        </p:nvSpPr>
        <p:spPr bwMode="auto">
          <a:xfrm>
            <a:off x="9120188" y="6345238"/>
            <a:ext cx="2051050" cy="124777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实验室</a:t>
            </a:r>
          </a:p>
          <a:p>
            <a:pPr algn="ctr" eaLnBrk="1" hangingPunct="1">
              <a:lnSpc>
                <a:spcPct val="120000"/>
              </a:lnSpc>
              <a:defRPr/>
            </a:pPr>
            <a:r>
              <a:rPr lang="zh-TW" altLang="en-US" sz="2000">
                <a:cs typeface="+mn-ea"/>
                <a:sym typeface="+mn-lt"/>
              </a:rPr>
              <a:t>实施</a:t>
            </a:r>
          </a:p>
        </p:txBody>
      </p:sp>
      <p:sp>
        <p:nvSpPr>
          <p:cNvPr id="262156" name="Oval 12">
            <a:extLst>
              <a:ext uri="{FF2B5EF4-FFF2-40B4-BE49-F238E27FC236}">
                <a16:creationId xmlns:a16="http://schemas.microsoft.com/office/drawing/2014/main" id="{AEC4AE5D-0E72-484F-93C5-90859E78EFB8}"/>
              </a:ext>
            </a:extLst>
          </p:cNvPr>
          <p:cNvSpPr>
            <a:spLocks noChangeArrowheads="1"/>
          </p:cNvSpPr>
          <p:nvPr/>
        </p:nvSpPr>
        <p:spPr bwMode="auto">
          <a:xfrm>
            <a:off x="10601325" y="7281863"/>
            <a:ext cx="2052638" cy="124777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机构</a:t>
            </a:r>
          </a:p>
          <a:p>
            <a:pPr algn="ctr" eaLnBrk="1" hangingPunct="1">
              <a:lnSpc>
                <a:spcPct val="120000"/>
              </a:lnSpc>
              <a:defRPr/>
            </a:pPr>
            <a:r>
              <a:rPr lang="zh-TW" altLang="en-US" sz="2000">
                <a:cs typeface="+mn-ea"/>
                <a:sym typeface="+mn-lt"/>
              </a:rPr>
              <a:t>实施</a:t>
            </a:r>
          </a:p>
        </p:txBody>
      </p:sp>
      <p:sp>
        <p:nvSpPr>
          <p:cNvPr id="262157" name="Oval 13">
            <a:extLst>
              <a:ext uri="{FF2B5EF4-FFF2-40B4-BE49-F238E27FC236}">
                <a16:creationId xmlns:a16="http://schemas.microsoft.com/office/drawing/2014/main" id="{0E482FA0-7A6F-4A9B-93D0-FA7259882C7D}"/>
              </a:ext>
            </a:extLst>
          </p:cNvPr>
          <p:cNvSpPr>
            <a:spLocks noChangeArrowheads="1"/>
          </p:cNvSpPr>
          <p:nvPr/>
        </p:nvSpPr>
        <p:spPr bwMode="auto">
          <a:xfrm>
            <a:off x="12425363" y="8008938"/>
            <a:ext cx="2052637" cy="124777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顾客</a:t>
            </a:r>
          </a:p>
          <a:p>
            <a:pPr algn="ctr" eaLnBrk="1" hangingPunct="1">
              <a:lnSpc>
                <a:spcPct val="120000"/>
              </a:lnSpc>
              <a:defRPr/>
            </a:pPr>
            <a:r>
              <a:rPr lang="zh-TW" altLang="en-US" sz="2000">
                <a:cs typeface="+mn-ea"/>
                <a:sym typeface="+mn-lt"/>
              </a:rPr>
              <a:t>实施</a:t>
            </a:r>
          </a:p>
        </p:txBody>
      </p:sp>
      <p:sp>
        <p:nvSpPr>
          <p:cNvPr id="262158" name="Line 14">
            <a:extLst>
              <a:ext uri="{FF2B5EF4-FFF2-40B4-BE49-F238E27FC236}">
                <a16:creationId xmlns:a16="http://schemas.microsoft.com/office/drawing/2014/main" id="{3332218B-98CD-4D28-BEDC-7C515B44D198}"/>
              </a:ext>
            </a:extLst>
          </p:cNvPr>
          <p:cNvSpPr>
            <a:spLocks noChangeShapeType="1"/>
          </p:cNvSpPr>
          <p:nvPr/>
        </p:nvSpPr>
        <p:spPr bwMode="auto">
          <a:xfrm>
            <a:off x="5357813" y="5200650"/>
            <a:ext cx="796925"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62159" name="Line 15">
            <a:extLst>
              <a:ext uri="{FF2B5EF4-FFF2-40B4-BE49-F238E27FC236}">
                <a16:creationId xmlns:a16="http://schemas.microsoft.com/office/drawing/2014/main" id="{B1FF73AB-D359-4215-9B4F-A3350A9ED536}"/>
              </a:ext>
            </a:extLst>
          </p:cNvPr>
          <p:cNvSpPr>
            <a:spLocks noChangeShapeType="1"/>
          </p:cNvSpPr>
          <p:nvPr/>
        </p:nvSpPr>
        <p:spPr bwMode="auto">
          <a:xfrm>
            <a:off x="5357813" y="6137275"/>
            <a:ext cx="2279650"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62160" name="Line 16">
            <a:extLst>
              <a:ext uri="{FF2B5EF4-FFF2-40B4-BE49-F238E27FC236}">
                <a16:creationId xmlns:a16="http://schemas.microsoft.com/office/drawing/2014/main" id="{F859F776-1AA9-44D0-B070-C5C9B6EF86EC}"/>
              </a:ext>
            </a:extLst>
          </p:cNvPr>
          <p:cNvSpPr>
            <a:spLocks noChangeShapeType="1"/>
          </p:cNvSpPr>
          <p:nvPr/>
        </p:nvSpPr>
        <p:spPr bwMode="auto">
          <a:xfrm>
            <a:off x="5357813" y="7073900"/>
            <a:ext cx="3762375"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62161" name="Line 17">
            <a:extLst>
              <a:ext uri="{FF2B5EF4-FFF2-40B4-BE49-F238E27FC236}">
                <a16:creationId xmlns:a16="http://schemas.microsoft.com/office/drawing/2014/main" id="{5DEA80D5-234F-491A-8C45-FF5EA14B5A1E}"/>
              </a:ext>
            </a:extLst>
          </p:cNvPr>
          <p:cNvSpPr>
            <a:spLocks noChangeShapeType="1"/>
          </p:cNvSpPr>
          <p:nvPr/>
        </p:nvSpPr>
        <p:spPr bwMode="auto">
          <a:xfrm>
            <a:off x="5357813" y="7905750"/>
            <a:ext cx="5243512"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62162" name="Line 18">
            <a:extLst>
              <a:ext uri="{FF2B5EF4-FFF2-40B4-BE49-F238E27FC236}">
                <a16:creationId xmlns:a16="http://schemas.microsoft.com/office/drawing/2014/main" id="{9E18280B-03B8-4139-9AD6-D265B11F5113}"/>
              </a:ext>
            </a:extLst>
          </p:cNvPr>
          <p:cNvSpPr>
            <a:spLocks noChangeShapeType="1"/>
          </p:cNvSpPr>
          <p:nvPr/>
        </p:nvSpPr>
        <p:spPr bwMode="auto">
          <a:xfrm>
            <a:off x="5472113" y="8840788"/>
            <a:ext cx="6953250"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62163" name="Line 19">
            <a:extLst>
              <a:ext uri="{FF2B5EF4-FFF2-40B4-BE49-F238E27FC236}">
                <a16:creationId xmlns:a16="http://schemas.microsoft.com/office/drawing/2014/main" id="{701DC0AA-F611-419A-B98D-832732B9407E}"/>
              </a:ext>
            </a:extLst>
          </p:cNvPr>
          <p:cNvSpPr>
            <a:spLocks noChangeShapeType="1"/>
          </p:cNvSpPr>
          <p:nvPr/>
        </p:nvSpPr>
        <p:spPr bwMode="auto">
          <a:xfrm>
            <a:off x="1822450" y="4160838"/>
            <a:ext cx="0" cy="509587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62164" name="Line 21">
            <a:extLst>
              <a:ext uri="{FF2B5EF4-FFF2-40B4-BE49-F238E27FC236}">
                <a16:creationId xmlns:a16="http://schemas.microsoft.com/office/drawing/2014/main" id="{A210BF8A-415F-4A3B-A708-10D4BC263899}"/>
              </a:ext>
            </a:extLst>
          </p:cNvPr>
          <p:cNvSpPr>
            <a:spLocks noChangeShapeType="1"/>
          </p:cNvSpPr>
          <p:nvPr/>
        </p:nvSpPr>
        <p:spPr bwMode="auto">
          <a:xfrm>
            <a:off x="5699125" y="4160838"/>
            <a:ext cx="0" cy="509587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62165" name="Line 22">
            <a:extLst>
              <a:ext uri="{FF2B5EF4-FFF2-40B4-BE49-F238E27FC236}">
                <a16:creationId xmlns:a16="http://schemas.microsoft.com/office/drawing/2014/main" id="{006B3BB7-EC18-4BA9-A4EC-D6A05F1225CB}"/>
              </a:ext>
            </a:extLst>
          </p:cNvPr>
          <p:cNvSpPr>
            <a:spLocks noChangeShapeType="1"/>
          </p:cNvSpPr>
          <p:nvPr/>
        </p:nvSpPr>
        <p:spPr bwMode="auto">
          <a:xfrm>
            <a:off x="1822450" y="9256713"/>
            <a:ext cx="3876675"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62166" name="Line 23">
            <a:extLst>
              <a:ext uri="{FF2B5EF4-FFF2-40B4-BE49-F238E27FC236}">
                <a16:creationId xmlns:a16="http://schemas.microsoft.com/office/drawing/2014/main" id="{23F65462-05A9-4DC1-8BE8-7F242FBCE6E3}"/>
              </a:ext>
            </a:extLst>
          </p:cNvPr>
          <p:cNvSpPr>
            <a:spLocks noChangeShapeType="1"/>
          </p:cNvSpPr>
          <p:nvPr/>
        </p:nvSpPr>
        <p:spPr bwMode="auto">
          <a:xfrm>
            <a:off x="1822450" y="4160838"/>
            <a:ext cx="3876675"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62167" name="Text Box 24">
            <a:extLst>
              <a:ext uri="{FF2B5EF4-FFF2-40B4-BE49-F238E27FC236}">
                <a16:creationId xmlns:a16="http://schemas.microsoft.com/office/drawing/2014/main" id="{FBEA4B8D-0803-424C-B9CE-23DE38D7FA30}"/>
              </a:ext>
            </a:extLst>
          </p:cNvPr>
          <p:cNvSpPr txBox="1">
            <a:spLocks noChangeArrowheads="1"/>
          </p:cNvSpPr>
          <p:nvPr/>
        </p:nvSpPr>
        <p:spPr bwMode="auto">
          <a:xfrm>
            <a:off x="1936750" y="4160838"/>
            <a:ext cx="3762375" cy="469900"/>
          </a:xfrm>
          <a:prstGeom prst="rect">
            <a:avLst/>
          </a:prstGeom>
          <a:ln/>
        </p:spPr>
        <p:style>
          <a:lnRef idx="1">
            <a:schemeClr val="accent6"/>
          </a:lnRef>
          <a:fillRef idx="3">
            <a:schemeClr val="accent6"/>
          </a:fillRef>
          <a:effectRef idx="2">
            <a:schemeClr val="accent6"/>
          </a:effectRef>
          <a:fontRef idx="minor">
            <a:schemeClr val="lt1"/>
          </a:fontRef>
        </p:style>
        <p:txBody>
          <a:bodyPr lIns="131644" tIns="65823" rIns="131644" bIns="65823">
            <a:spAutoFit/>
          </a:bodyPr>
          <a:lstStyle>
            <a:lvl1pPr eaLnBrk="0" hangingPunct="0">
              <a:defRPr kumimoji="1" sz="4000">
                <a:solidFill>
                  <a:schemeClr val="tx1"/>
                </a:solidFill>
                <a:latin typeface="Times New Roman" pitchFamily="18" charset="0"/>
                <a:ea typeface="新細明體" pitchFamily="18" charset="-120"/>
              </a:defRPr>
            </a:lvl1pPr>
            <a:lvl2pPr marL="742950" indent="-285750" eaLnBrk="0" hangingPunct="0">
              <a:defRPr kumimoji="1" sz="4000">
                <a:solidFill>
                  <a:schemeClr val="tx1"/>
                </a:solidFill>
                <a:latin typeface="Times New Roman" pitchFamily="18" charset="0"/>
                <a:ea typeface="新細明體" pitchFamily="18" charset="-120"/>
              </a:defRPr>
            </a:lvl2pPr>
            <a:lvl3pPr marL="1143000" indent="-228600" eaLnBrk="0" hangingPunct="0">
              <a:defRPr kumimoji="1" sz="4000">
                <a:solidFill>
                  <a:schemeClr val="tx1"/>
                </a:solidFill>
                <a:latin typeface="Times New Roman" pitchFamily="18" charset="0"/>
                <a:ea typeface="新細明體" pitchFamily="18" charset="-120"/>
              </a:defRPr>
            </a:lvl3pPr>
            <a:lvl4pPr marL="1600200" indent="-228600" eaLnBrk="0" hangingPunct="0">
              <a:defRPr kumimoji="1" sz="4000">
                <a:solidFill>
                  <a:schemeClr val="tx1"/>
                </a:solidFill>
                <a:latin typeface="Times New Roman" pitchFamily="18" charset="0"/>
                <a:ea typeface="新細明體" pitchFamily="18" charset="-120"/>
              </a:defRPr>
            </a:lvl4pPr>
            <a:lvl5pPr marL="2057400" indent="-228600" eaLnBrk="0" hangingPunct="0">
              <a:defRPr kumimoji="1" sz="4000">
                <a:solidFill>
                  <a:schemeClr val="tx1"/>
                </a:solidFill>
                <a:latin typeface="Times New Roman" pitchFamily="18" charset="0"/>
                <a:ea typeface="新細明體" pitchFamily="18" charset="-120"/>
              </a:defRPr>
            </a:lvl5pPr>
            <a:lvl6pPr marL="25146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6pPr>
            <a:lvl7pPr marL="29718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7pPr>
            <a:lvl8pPr marL="34290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8pPr>
            <a:lvl9pPr marL="38862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9pPr>
          </a:lstStyle>
          <a:p>
            <a:pPr algn="ctr" eaLnBrk="1" hangingPunct="1">
              <a:lnSpc>
                <a:spcPct val="120000"/>
              </a:lnSpc>
              <a:defRPr/>
            </a:pPr>
            <a:r>
              <a:rPr lang="zh-TW" altLang="en-US" sz="2000">
                <a:latin typeface="+mn-lt"/>
                <a:ea typeface="+mn-ea"/>
                <a:cs typeface="+mn-ea"/>
                <a:sym typeface="+mn-lt"/>
              </a:rPr>
              <a:t>产品测试项目</a:t>
            </a:r>
          </a:p>
        </p:txBody>
      </p:sp>
      <p:sp>
        <p:nvSpPr>
          <p:cNvPr id="262168" name="Line 25">
            <a:extLst>
              <a:ext uri="{FF2B5EF4-FFF2-40B4-BE49-F238E27FC236}">
                <a16:creationId xmlns:a16="http://schemas.microsoft.com/office/drawing/2014/main" id="{47236935-A52D-466E-A8E7-FFEB4DEF59EE}"/>
              </a:ext>
            </a:extLst>
          </p:cNvPr>
          <p:cNvSpPr>
            <a:spLocks noChangeShapeType="1"/>
          </p:cNvSpPr>
          <p:nvPr/>
        </p:nvSpPr>
        <p:spPr bwMode="auto">
          <a:xfrm>
            <a:off x="7866063" y="4160838"/>
            <a:ext cx="6840537" cy="384810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62169" name="Oval 26">
            <a:extLst>
              <a:ext uri="{FF2B5EF4-FFF2-40B4-BE49-F238E27FC236}">
                <a16:creationId xmlns:a16="http://schemas.microsoft.com/office/drawing/2014/main" id="{326C48C4-5E7F-4E50-A763-A2B693E1C9B8}"/>
              </a:ext>
            </a:extLst>
          </p:cNvPr>
          <p:cNvSpPr>
            <a:spLocks noChangeArrowheads="1"/>
          </p:cNvSpPr>
          <p:nvPr/>
        </p:nvSpPr>
        <p:spPr bwMode="auto">
          <a:xfrm>
            <a:off x="9347200" y="4160838"/>
            <a:ext cx="3421063" cy="623887"/>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分工类别</a:t>
            </a:r>
          </a:p>
        </p:txBody>
      </p:sp>
      <p:sp>
        <p:nvSpPr>
          <p:cNvPr id="26" name="文本框 25">
            <a:extLst>
              <a:ext uri="{FF2B5EF4-FFF2-40B4-BE49-F238E27FC236}">
                <a16:creationId xmlns:a16="http://schemas.microsoft.com/office/drawing/2014/main" id="{6FAD5A48-5B3A-4B7E-8320-5E5EB8D0D22C}"/>
              </a:ext>
            </a:extLst>
          </p:cNvPr>
          <p:cNvSpPr txBox="1"/>
          <p:nvPr/>
        </p:nvSpPr>
        <p:spPr>
          <a:xfrm>
            <a:off x="3137099" y="72232"/>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PE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与</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TE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的分工与关系</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a:t>
            </a:r>
            <a:endParaRPr lang="zh-CN" altLang="en-US" sz="3600" b="1" dirty="0">
              <a:gradFill flip="none" rotWithShape="1">
                <a:gsLst>
                  <a:gs pos="0">
                    <a:srgbClr val="04B5EC"/>
                  </a:gs>
                  <a:gs pos="100000">
                    <a:srgbClr val="00C88A"/>
                  </a:gs>
                </a:gsLst>
                <a:lin ang="0" scaled="1"/>
                <a:tileRect/>
              </a:gradFill>
              <a:latin typeface="+mn-lt"/>
              <a:ea typeface="+mn-ea"/>
              <a:cs typeface="+mn-ea"/>
              <a:sym typeface="+mn-lt"/>
            </a:endParaRP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26"/>
                                        </p:tgtEl>
                                        <p:attrNameLst>
                                          <p:attrName>style.visibility</p:attrName>
                                        </p:attrNameLst>
                                      </p:cBhvr>
                                      <p:to>
                                        <p:strVal val="visible"/>
                                      </p:to>
                                    </p:set>
                                    <p:anim calcmode="lin" valueType="num">
                                      <p:cBhvr>
                                        <p:cTn id="7" dur="500" fill="hold"/>
                                        <p:tgtEl>
                                          <p:spTgt spid="26"/>
                                        </p:tgtEl>
                                        <p:attrNameLst>
                                          <p:attrName>ppt_w</p:attrName>
                                        </p:attrNameLst>
                                      </p:cBhvr>
                                      <p:tavLst>
                                        <p:tav tm="0">
                                          <p:val>
                                            <p:fltVal val="0"/>
                                          </p:val>
                                        </p:tav>
                                        <p:tav tm="100000">
                                          <p:val>
                                            <p:strVal val="#ppt_w"/>
                                          </p:val>
                                        </p:tav>
                                      </p:tavLst>
                                    </p:anim>
                                    <p:anim calcmode="lin" valueType="num">
                                      <p:cBhvr>
                                        <p:cTn id="8" dur="500" fill="hold"/>
                                        <p:tgtEl>
                                          <p:spTgt spid="2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3410" name="Text Box 2">
            <a:extLst>
              <a:ext uri="{FF2B5EF4-FFF2-40B4-BE49-F238E27FC236}">
                <a16:creationId xmlns:a16="http://schemas.microsoft.com/office/drawing/2014/main" id="{A59062CF-046A-42E4-9AA9-4E3AEE5C1EAC}"/>
              </a:ext>
            </a:extLst>
          </p:cNvPr>
          <p:cNvSpPr txBox="1">
            <a:spLocks noChangeArrowheads="1"/>
          </p:cNvSpPr>
          <p:nvPr/>
        </p:nvSpPr>
        <p:spPr bwMode="auto">
          <a:xfrm>
            <a:off x="1336899" y="1368376"/>
            <a:ext cx="13681075" cy="4164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2.1 </a:t>
            </a:r>
            <a:r>
              <a:rPr lang="zh-TW" altLang="en-US" sz="2000" b="1" dirty="0">
                <a:latin typeface="+mn-lt"/>
                <a:ea typeface="+mn-ea"/>
                <a:cs typeface="+mn-ea"/>
                <a:sym typeface="+mn-lt"/>
              </a:rPr>
              <a:t>产品现场测试</a:t>
            </a:r>
          </a:p>
          <a:p>
            <a:pPr eaLnBrk="1" hangingPunct="1">
              <a:lnSpc>
                <a:spcPct val="120000"/>
              </a:lnSpc>
              <a:defRPr/>
            </a:pPr>
            <a:r>
              <a:rPr lang="zh-TW" altLang="en-US" sz="2000" dirty="0">
                <a:latin typeface="+mn-lt"/>
                <a:ea typeface="+mn-ea"/>
                <a:cs typeface="+mn-ea"/>
                <a:sym typeface="+mn-lt"/>
              </a:rPr>
              <a:t>   一边生产一边进行测试的过程就是产品现场测试</a:t>
            </a:r>
            <a:r>
              <a:rPr lang="en-US" altLang="zh-TW" sz="2000" dirty="0">
                <a:latin typeface="+mn-lt"/>
                <a:ea typeface="+mn-ea"/>
                <a:cs typeface="+mn-ea"/>
                <a:sym typeface="+mn-lt"/>
              </a:rPr>
              <a:t>,</a:t>
            </a:r>
            <a:r>
              <a:rPr lang="zh-TW" altLang="en-US" sz="2000" dirty="0">
                <a:latin typeface="+mn-lt"/>
                <a:ea typeface="+mn-ea"/>
                <a:cs typeface="+mn-ea"/>
                <a:sym typeface="+mn-lt"/>
              </a:rPr>
              <a:t>比如</a:t>
            </a:r>
            <a:r>
              <a:rPr lang="en-US" altLang="zh-TW" sz="2000" dirty="0">
                <a:latin typeface="+mn-lt"/>
                <a:ea typeface="+mn-ea"/>
                <a:cs typeface="+mn-ea"/>
                <a:sym typeface="+mn-lt"/>
              </a:rPr>
              <a:t>,</a:t>
            </a:r>
            <a:r>
              <a:rPr lang="zh-TW" altLang="en-US" sz="2000" dirty="0">
                <a:latin typeface="+mn-lt"/>
                <a:ea typeface="+mn-ea"/>
                <a:cs typeface="+mn-ea"/>
                <a:sym typeface="+mn-lt"/>
              </a:rPr>
              <a:t>生产线的</a:t>
            </a:r>
            <a:r>
              <a:rPr lang="en-US" altLang="zh-TW" sz="2000" dirty="0">
                <a:latin typeface="+mn-lt"/>
                <a:ea typeface="+mn-ea"/>
                <a:cs typeface="+mn-ea"/>
                <a:sym typeface="+mn-lt"/>
              </a:rPr>
              <a:t>QC,</a:t>
            </a:r>
            <a:r>
              <a:rPr lang="zh-TW" altLang="en-US" sz="2000" dirty="0">
                <a:latin typeface="+mn-lt"/>
                <a:ea typeface="+mn-ea"/>
                <a:cs typeface="+mn-ea"/>
                <a:sym typeface="+mn-lt"/>
              </a:rPr>
              <a:t>调试员的调节检查等</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在生产现场进行的测试必须保持与生产的步调相协调</a:t>
            </a:r>
            <a:r>
              <a:rPr lang="en-US" altLang="zh-TW" sz="2000" dirty="0">
                <a:latin typeface="+mn-lt"/>
                <a:ea typeface="+mn-ea"/>
                <a:cs typeface="+mn-ea"/>
                <a:sym typeface="+mn-lt"/>
              </a:rPr>
              <a:t>,</a:t>
            </a:r>
            <a:r>
              <a:rPr lang="zh-TW" altLang="en-US" sz="2000" dirty="0">
                <a:latin typeface="+mn-lt"/>
                <a:ea typeface="+mn-ea"/>
                <a:cs typeface="+mn-ea"/>
                <a:sym typeface="+mn-lt"/>
              </a:rPr>
              <a:t>否则</a:t>
            </a:r>
            <a:r>
              <a:rPr lang="en-US" altLang="zh-TW" sz="2000" dirty="0">
                <a:latin typeface="+mn-lt"/>
                <a:ea typeface="+mn-ea"/>
                <a:cs typeface="+mn-ea"/>
                <a:sym typeface="+mn-lt"/>
              </a:rPr>
              <a:t>,</a:t>
            </a:r>
            <a:r>
              <a:rPr lang="zh-TW" altLang="en-US" sz="2000" dirty="0">
                <a:latin typeface="+mn-lt"/>
                <a:ea typeface="+mn-ea"/>
                <a:cs typeface="+mn-ea"/>
                <a:sym typeface="+mn-lt"/>
              </a:rPr>
              <a:t>就会使生产秩序乱套</a:t>
            </a:r>
            <a:r>
              <a:rPr lang="en-US" altLang="zh-TW" sz="2000" dirty="0">
                <a:latin typeface="+mn-lt"/>
                <a:ea typeface="+mn-ea"/>
                <a:cs typeface="+mn-ea"/>
                <a:sym typeface="+mn-lt"/>
              </a:rPr>
              <a:t>.</a:t>
            </a:r>
            <a:r>
              <a:rPr lang="zh-TW" altLang="en-US" sz="2000" dirty="0">
                <a:latin typeface="+mn-lt"/>
                <a:ea typeface="+mn-ea"/>
                <a:cs typeface="+mn-ea"/>
                <a:sym typeface="+mn-lt"/>
              </a:rPr>
              <a:t>所以</a:t>
            </a:r>
            <a:r>
              <a:rPr lang="en-US" altLang="zh-TW" sz="2000" dirty="0">
                <a:latin typeface="+mn-lt"/>
                <a:ea typeface="+mn-ea"/>
                <a:cs typeface="+mn-ea"/>
                <a:sym typeface="+mn-lt"/>
              </a:rPr>
              <a:t>,</a:t>
            </a:r>
            <a:r>
              <a:rPr lang="zh-TW" altLang="en-US" sz="2000" dirty="0">
                <a:latin typeface="+mn-lt"/>
                <a:ea typeface="+mn-ea"/>
                <a:cs typeface="+mn-ea"/>
                <a:sym typeface="+mn-lt"/>
              </a:rPr>
              <a:t>为了维持生产正常进行</a:t>
            </a:r>
            <a:r>
              <a:rPr lang="en-US" altLang="zh-TW" sz="2000" dirty="0">
                <a:latin typeface="+mn-lt"/>
                <a:ea typeface="+mn-ea"/>
                <a:cs typeface="+mn-ea"/>
                <a:sym typeface="+mn-lt"/>
              </a:rPr>
              <a:t>,</a:t>
            </a:r>
            <a:r>
              <a:rPr lang="zh-TW" altLang="en-US" sz="2000" dirty="0">
                <a:latin typeface="+mn-lt"/>
                <a:ea typeface="+mn-ea"/>
                <a:cs typeface="+mn-ea"/>
                <a:sym typeface="+mn-lt"/>
              </a:rPr>
              <a:t>需要对产品的测试项目做一些限制规定</a:t>
            </a:r>
            <a:r>
              <a:rPr lang="en-US" altLang="zh-TW" sz="2000" dirty="0">
                <a:latin typeface="+mn-lt"/>
                <a:ea typeface="+mn-ea"/>
                <a:cs typeface="+mn-ea"/>
                <a:sym typeface="+mn-lt"/>
              </a:rPr>
              <a:t>,</a:t>
            </a:r>
            <a:r>
              <a:rPr lang="zh-TW" altLang="en-US" sz="2000" dirty="0">
                <a:latin typeface="+mn-lt"/>
                <a:ea typeface="+mn-ea"/>
                <a:cs typeface="+mn-ea"/>
                <a:sym typeface="+mn-lt"/>
              </a:rPr>
              <a:t>凡符合这些规定的就可以在现场进行测试</a:t>
            </a:r>
            <a:r>
              <a:rPr lang="en-US" altLang="zh-TW" sz="2000" dirty="0">
                <a:latin typeface="+mn-lt"/>
                <a:ea typeface="+mn-ea"/>
                <a:cs typeface="+mn-ea"/>
                <a:sym typeface="+mn-lt"/>
              </a:rPr>
              <a:t>,</a:t>
            </a:r>
            <a:r>
              <a:rPr lang="zh-TW" altLang="en-US" sz="2000" dirty="0">
                <a:latin typeface="+mn-lt"/>
                <a:ea typeface="+mn-ea"/>
                <a:cs typeface="+mn-ea"/>
                <a:sym typeface="+mn-lt"/>
              </a:rPr>
              <a:t>而不符合的就需要移到现场外进行</a:t>
            </a:r>
            <a:r>
              <a:rPr lang="en-US" altLang="zh-TW" sz="2000" dirty="0">
                <a:latin typeface="+mn-lt"/>
                <a:ea typeface="+mn-ea"/>
                <a:cs typeface="+mn-ea"/>
                <a:sym typeface="+mn-lt"/>
              </a:rPr>
              <a:t>.</a:t>
            </a:r>
            <a:r>
              <a:rPr lang="zh-TW" altLang="en-US" sz="2000" dirty="0">
                <a:latin typeface="+mn-lt"/>
                <a:ea typeface="+mn-ea"/>
                <a:cs typeface="+mn-ea"/>
                <a:sym typeface="+mn-lt"/>
              </a:rPr>
              <a:t>这些规定内容通常包括如下的几方面</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完成测试所需要的时间应能适应正常生产进行的速度</a:t>
            </a:r>
            <a:r>
              <a:rPr lang="en-US" altLang="zh-TW" sz="2000" dirty="0">
                <a:latin typeface="+mn-lt"/>
                <a:ea typeface="+mn-ea"/>
                <a:cs typeface="+mn-ea"/>
                <a:sym typeface="+mn-lt"/>
              </a:rPr>
              <a:t>,</a:t>
            </a:r>
            <a:r>
              <a:rPr lang="zh-TW" altLang="en-US" sz="2000" dirty="0">
                <a:latin typeface="+mn-lt"/>
                <a:ea typeface="+mn-ea"/>
                <a:cs typeface="+mn-ea"/>
                <a:sym typeface="+mn-lt"/>
              </a:rPr>
              <a:t>不会造成堆积</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测试所需的条件在现场可以得到满足</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测试的目的是为了剔除不良品</a:t>
            </a:r>
            <a:r>
              <a:rPr lang="en-US" altLang="zh-TW" sz="2000" dirty="0">
                <a:latin typeface="+mn-lt"/>
                <a:ea typeface="+mn-ea"/>
                <a:cs typeface="+mn-ea"/>
                <a:sym typeface="+mn-lt"/>
              </a:rPr>
              <a:t>,</a:t>
            </a:r>
            <a:r>
              <a:rPr lang="zh-TW" altLang="en-US" sz="2000" dirty="0">
                <a:latin typeface="+mn-lt"/>
                <a:ea typeface="+mn-ea"/>
                <a:cs typeface="+mn-ea"/>
                <a:sym typeface="+mn-lt"/>
              </a:rPr>
              <a:t>但不良率一般要很低</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测试方法要程序化</a:t>
            </a:r>
            <a:r>
              <a:rPr lang="en-US" altLang="zh-TW" sz="2000" dirty="0">
                <a:latin typeface="+mn-lt"/>
                <a:ea typeface="+mn-ea"/>
                <a:cs typeface="+mn-ea"/>
                <a:sym typeface="+mn-lt"/>
              </a:rPr>
              <a:t>,</a:t>
            </a:r>
            <a:r>
              <a:rPr lang="zh-TW" altLang="en-US" sz="2000" dirty="0">
                <a:latin typeface="+mn-lt"/>
                <a:ea typeface="+mn-ea"/>
                <a:cs typeface="+mn-ea"/>
                <a:sym typeface="+mn-lt"/>
              </a:rPr>
              <a:t>操作步骤是可循环</a:t>
            </a:r>
            <a:r>
              <a:rPr lang="en-US" altLang="zh-TW" sz="2000" dirty="0">
                <a:latin typeface="+mn-lt"/>
                <a:ea typeface="+mn-ea"/>
                <a:cs typeface="+mn-ea"/>
                <a:sym typeface="+mn-lt"/>
              </a:rPr>
              <a:t>,</a:t>
            </a:r>
            <a:r>
              <a:rPr lang="zh-TW" altLang="en-US" sz="2000" dirty="0">
                <a:latin typeface="+mn-lt"/>
                <a:ea typeface="+mn-ea"/>
                <a:cs typeface="+mn-ea"/>
                <a:sym typeface="+mn-lt"/>
              </a:rPr>
              <a:t>重复进行的</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测试的产品来自正常生产中</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endParaRPr lang="en-US" altLang="zh-TW" sz="2000" dirty="0">
              <a:latin typeface="+mn-lt"/>
              <a:ea typeface="+mn-ea"/>
              <a:cs typeface="+mn-ea"/>
              <a:sym typeface="+mn-lt"/>
            </a:endParaRPr>
          </a:p>
        </p:txBody>
      </p:sp>
      <p:sp>
        <p:nvSpPr>
          <p:cNvPr id="3" name="文本框 2">
            <a:extLst>
              <a:ext uri="{FF2B5EF4-FFF2-40B4-BE49-F238E27FC236}">
                <a16:creationId xmlns:a16="http://schemas.microsoft.com/office/drawing/2014/main" id="{DC17AD05-B2E2-4135-836D-7E40AACDDB42}"/>
              </a:ext>
            </a:extLst>
          </p:cNvPr>
          <p:cNvSpPr txBox="1"/>
          <p:nvPr/>
        </p:nvSpPr>
        <p:spPr>
          <a:xfrm>
            <a:off x="3137099" y="72232"/>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产品现场测试</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482" name="Text Box 2">
            <a:extLst>
              <a:ext uri="{FF2B5EF4-FFF2-40B4-BE49-F238E27FC236}">
                <a16:creationId xmlns:a16="http://schemas.microsoft.com/office/drawing/2014/main" id="{E4C7FE31-5F5A-4B8E-8AD1-EFF8C3E15004}"/>
              </a:ext>
            </a:extLst>
          </p:cNvPr>
          <p:cNvSpPr txBox="1">
            <a:spLocks noChangeArrowheads="1"/>
          </p:cNvSpPr>
          <p:nvPr/>
        </p:nvSpPr>
        <p:spPr bwMode="auto">
          <a:xfrm>
            <a:off x="904851" y="2362994"/>
            <a:ext cx="13681075" cy="2317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2.2 </a:t>
            </a:r>
            <a:r>
              <a:rPr lang="zh-TW" altLang="en-US" sz="2000" b="1" dirty="0">
                <a:latin typeface="+mn-lt"/>
                <a:ea typeface="+mn-ea"/>
                <a:cs typeface="+mn-ea"/>
                <a:sym typeface="+mn-lt"/>
              </a:rPr>
              <a:t>老化测试</a:t>
            </a:r>
          </a:p>
          <a:p>
            <a:pPr eaLnBrk="1" hangingPunct="1">
              <a:lnSpc>
                <a:spcPct val="120000"/>
              </a:lnSpc>
              <a:defRPr/>
            </a:pPr>
            <a:r>
              <a:rPr lang="zh-TW" altLang="en-US" sz="2000" dirty="0">
                <a:latin typeface="+mn-lt"/>
                <a:ea typeface="+mn-ea"/>
                <a:cs typeface="+mn-ea"/>
                <a:sym typeface="+mn-lt"/>
              </a:rPr>
              <a:t>   老化测试就是把完成品接通电源</a:t>
            </a:r>
            <a:r>
              <a:rPr lang="en-US" altLang="zh-TW" sz="2000" dirty="0">
                <a:latin typeface="+mn-lt"/>
                <a:ea typeface="+mn-ea"/>
                <a:cs typeface="+mn-ea"/>
                <a:sym typeface="+mn-lt"/>
              </a:rPr>
              <a:t>,</a:t>
            </a:r>
            <a:r>
              <a:rPr lang="zh-TW" altLang="en-US" sz="2000" dirty="0">
                <a:latin typeface="+mn-lt"/>
                <a:ea typeface="+mn-ea"/>
                <a:cs typeface="+mn-ea"/>
                <a:sym typeface="+mn-lt"/>
              </a:rPr>
              <a:t>让其在工作状态下保持一定的时间后再进行各项功能的检测</a:t>
            </a:r>
            <a:r>
              <a:rPr lang="en-US" altLang="zh-TW" sz="2000" dirty="0">
                <a:latin typeface="+mn-lt"/>
                <a:ea typeface="+mn-ea"/>
                <a:cs typeface="+mn-ea"/>
                <a:sym typeface="+mn-lt"/>
              </a:rPr>
              <a:t>.</a:t>
            </a:r>
            <a:r>
              <a:rPr lang="zh-TW" altLang="en-US" sz="2000" dirty="0">
                <a:latin typeface="+mn-lt"/>
                <a:ea typeface="+mn-ea"/>
                <a:cs typeface="+mn-ea"/>
                <a:sym typeface="+mn-lt"/>
              </a:rPr>
              <a:t>它的目的是通过电和工作的这一段时间</a:t>
            </a:r>
            <a:r>
              <a:rPr lang="en-US" altLang="zh-TW" sz="2000" dirty="0">
                <a:latin typeface="+mn-lt"/>
                <a:ea typeface="+mn-ea"/>
                <a:cs typeface="+mn-ea"/>
                <a:sym typeface="+mn-lt"/>
              </a:rPr>
              <a:t>,</a:t>
            </a:r>
            <a:r>
              <a:rPr lang="zh-TW" altLang="en-US" sz="2000" dirty="0">
                <a:latin typeface="+mn-lt"/>
                <a:ea typeface="+mn-ea"/>
                <a:cs typeface="+mn-ea"/>
                <a:sym typeface="+mn-lt"/>
              </a:rPr>
              <a:t>让产品充分暴露在动态使用中可能出现的各种缺点</a:t>
            </a:r>
            <a:r>
              <a:rPr lang="en-US" altLang="zh-TW" sz="2000" dirty="0">
                <a:latin typeface="+mn-lt"/>
                <a:ea typeface="+mn-ea"/>
                <a:cs typeface="+mn-ea"/>
                <a:sym typeface="+mn-lt"/>
              </a:rPr>
              <a:t>,</a:t>
            </a:r>
            <a:r>
              <a:rPr lang="zh-TW" altLang="en-US" sz="2000" dirty="0">
                <a:latin typeface="+mn-lt"/>
                <a:ea typeface="+mn-ea"/>
                <a:cs typeface="+mn-ea"/>
                <a:sym typeface="+mn-lt"/>
              </a:rPr>
              <a:t>从而确保产品售后质量优良</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老化测试是一般电器制造商生产中必须完成的一个环节</a:t>
            </a:r>
            <a:r>
              <a:rPr lang="en-US" altLang="zh-TW" sz="2000" dirty="0">
                <a:latin typeface="+mn-lt"/>
                <a:ea typeface="+mn-ea"/>
                <a:cs typeface="+mn-ea"/>
                <a:sym typeface="+mn-lt"/>
              </a:rPr>
              <a:t>,</a:t>
            </a:r>
            <a:r>
              <a:rPr lang="zh-TW" altLang="en-US" sz="2000" dirty="0">
                <a:latin typeface="+mn-lt"/>
                <a:ea typeface="+mn-ea"/>
                <a:cs typeface="+mn-ea"/>
                <a:sym typeface="+mn-lt"/>
              </a:rPr>
              <a:t>实践证明</a:t>
            </a:r>
            <a:r>
              <a:rPr lang="en-US" altLang="zh-TW" sz="2000" dirty="0">
                <a:latin typeface="+mn-lt"/>
                <a:ea typeface="+mn-ea"/>
                <a:cs typeface="+mn-ea"/>
                <a:sym typeface="+mn-lt"/>
              </a:rPr>
              <a:t>:</a:t>
            </a:r>
            <a:r>
              <a:rPr lang="zh-TW" altLang="en-US" sz="2000" dirty="0">
                <a:latin typeface="+mn-lt"/>
                <a:ea typeface="+mn-ea"/>
                <a:cs typeface="+mn-ea"/>
                <a:sym typeface="+mn-lt"/>
              </a:rPr>
              <a:t>老化测试有与无对于产品的质量投诉有很大的影响作用</a:t>
            </a:r>
            <a:r>
              <a:rPr lang="en-US" altLang="zh-TW" sz="2000" dirty="0">
                <a:latin typeface="+mn-lt"/>
                <a:ea typeface="+mn-ea"/>
                <a:cs typeface="+mn-ea"/>
                <a:sym typeface="+mn-lt"/>
              </a:rPr>
              <a:t>.</a:t>
            </a:r>
            <a:r>
              <a:rPr lang="zh-TW" altLang="en-US" sz="2000" dirty="0">
                <a:latin typeface="+mn-lt"/>
                <a:ea typeface="+mn-ea"/>
                <a:cs typeface="+mn-ea"/>
                <a:sym typeface="+mn-lt"/>
              </a:rPr>
              <a:t>对于音响产品来说进行老化测试后通常可以降低大约</a:t>
            </a:r>
            <a:r>
              <a:rPr lang="en-US" altLang="zh-TW" sz="2000" dirty="0">
                <a:latin typeface="+mn-lt"/>
                <a:ea typeface="+mn-ea"/>
                <a:cs typeface="+mn-ea"/>
                <a:sym typeface="+mn-lt"/>
              </a:rPr>
              <a:t>30%</a:t>
            </a:r>
            <a:r>
              <a:rPr lang="zh-TW" altLang="en-US" sz="2000" dirty="0">
                <a:latin typeface="+mn-lt"/>
                <a:ea typeface="+mn-ea"/>
                <a:cs typeface="+mn-ea"/>
                <a:sym typeface="+mn-lt"/>
              </a:rPr>
              <a:t>的产品投诉率</a:t>
            </a:r>
            <a:r>
              <a:rPr lang="en-US" altLang="zh-TW" sz="2000" dirty="0">
                <a:latin typeface="+mn-lt"/>
                <a:ea typeface="+mn-ea"/>
                <a:cs typeface="+mn-ea"/>
                <a:sym typeface="+mn-lt"/>
              </a:rPr>
              <a:t>.</a:t>
            </a:r>
          </a:p>
          <a:p>
            <a:pPr eaLnBrk="1" hangingPunct="1">
              <a:lnSpc>
                <a:spcPct val="120000"/>
              </a:lnSpc>
              <a:defRPr/>
            </a:pPr>
            <a:r>
              <a:rPr lang="en-US" altLang="zh-TW" sz="2000" b="1" dirty="0">
                <a:latin typeface="+mn-lt"/>
                <a:ea typeface="+mn-ea"/>
                <a:cs typeface="+mn-ea"/>
                <a:sym typeface="+mn-lt"/>
              </a:rPr>
              <a:t>   </a:t>
            </a:r>
            <a:r>
              <a:rPr lang="zh-TW" altLang="en-US" sz="2000" b="1" dirty="0">
                <a:latin typeface="+mn-lt"/>
                <a:ea typeface="+mn-ea"/>
                <a:cs typeface="+mn-ea"/>
                <a:sym typeface="+mn-lt"/>
              </a:rPr>
              <a:t>老化测试的流程</a:t>
            </a:r>
            <a:r>
              <a:rPr lang="en-US" altLang="zh-TW" sz="2000" b="1" dirty="0">
                <a:latin typeface="+mn-lt"/>
                <a:ea typeface="+mn-ea"/>
                <a:cs typeface="+mn-ea"/>
                <a:sym typeface="+mn-lt"/>
              </a:rPr>
              <a:t>:</a:t>
            </a:r>
          </a:p>
        </p:txBody>
      </p:sp>
      <p:sp>
        <p:nvSpPr>
          <p:cNvPr id="3" name="文本框 2">
            <a:extLst>
              <a:ext uri="{FF2B5EF4-FFF2-40B4-BE49-F238E27FC236}">
                <a16:creationId xmlns:a16="http://schemas.microsoft.com/office/drawing/2014/main" id="{3F87B83E-74B8-4BFB-AD17-73A74B56E116}"/>
              </a:ext>
            </a:extLst>
          </p:cNvPr>
          <p:cNvSpPr txBox="1"/>
          <p:nvPr/>
        </p:nvSpPr>
        <p:spPr>
          <a:xfrm>
            <a:off x="3137099" y="72232"/>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产品老化测试</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266" name="Oval 2">
            <a:extLst>
              <a:ext uri="{FF2B5EF4-FFF2-40B4-BE49-F238E27FC236}">
                <a16:creationId xmlns:a16="http://schemas.microsoft.com/office/drawing/2014/main" id="{E5F127F5-7A32-47E7-BB1C-CF27630B9BEC}"/>
              </a:ext>
            </a:extLst>
          </p:cNvPr>
          <p:cNvSpPr>
            <a:spLocks noChangeArrowheads="1"/>
          </p:cNvSpPr>
          <p:nvPr/>
        </p:nvSpPr>
        <p:spPr bwMode="auto">
          <a:xfrm>
            <a:off x="5641975" y="856298"/>
            <a:ext cx="2166938" cy="831850"/>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生产</a:t>
            </a:r>
          </a:p>
        </p:txBody>
      </p:sp>
      <p:sp>
        <p:nvSpPr>
          <p:cNvPr id="267267" name="AutoShape 3">
            <a:extLst>
              <a:ext uri="{FF2B5EF4-FFF2-40B4-BE49-F238E27FC236}">
                <a16:creationId xmlns:a16="http://schemas.microsoft.com/office/drawing/2014/main" id="{7D3E68F8-78AC-466D-862A-B7C03C20A66D}"/>
              </a:ext>
            </a:extLst>
          </p:cNvPr>
          <p:cNvSpPr>
            <a:spLocks noChangeArrowheads="1"/>
          </p:cNvSpPr>
          <p:nvPr/>
        </p:nvSpPr>
        <p:spPr bwMode="auto">
          <a:xfrm>
            <a:off x="4914285" y="1844517"/>
            <a:ext cx="3760788" cy="727075"/>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QC</a:t>
            </a:r>
            <a:r>
              <a:rPr lang="zh-TW" altLang="en-US" sz="2000">
                <a:cs typeface="+mn-ea"/>
                <a:sym typeface="+mn-lt"/>
              </a:rPr>
              <a:t>检验合格品</a:t>
            </a:r>
          </a:p>
        </p:txBody>
      </p:sp>
      <p:sp>
        <p:nvSpPr>
          <p:cNvPr id="267268" name="AutoShape 4">
            <a:extLst>
              <a:ext uri="{FF2B5EF4-FFF2-40B4-BE49-F238E27FC236}">
                <a16:creationId xmlns:a16="http://schemas.microsoft.com/office/drawing/2014/main" id="{ADA5378B-4BDD-4FE8-92D9-240E8DB4831F}"/>
              </a:ext>
            </a:extLst>
          </p:cNvPr>
          <p:cNvSpPr>
            <a:spLocks noChangeArrowheads="1"/>
          </p:cNvSpPr>
          <p:nvPr/>
        </p:nvSpPr>
        <p:spPr bwMode="auto">
          <a:xfrm>
            <a:off x="4902200" y="2913063"/>
            <a:ext cx="3760788" cy="727075"/>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导入老化线</a:t>
            </a:r>
          </a:p>
        </p:txBody>
      </p:sp>
      <p:sp>
        <p:nvSpPr>
          <p:cNvPr id="267269" name="AutoShape 5">
            <a:extLst>
              <a:ext uri="{FF2B5EF4-FFF2-40B4-BE49-F238E27FC236}">
                <a16:creationId xmlns:a16="http://schemas.microsoft.com/office/drawing/2014/main" id="{5163B86A-2D31-4E27-8C2C-90E33C3690BD}"/>
              </a:ext>
            </a:extLst>
          </p:cNvPr>
          <p:cNvSpPr>
            <a:spLocks noChangeArrowheads="1"/>
          </p:cNvSpPr>
          <p:nvPr/>
        </p:nvSpPr>
        <p:spPr bwMode="auto">
          <a:xfrm>
            <a:off x="4330700" y="4056063"/>
            <a:ext cx="4789488" cy="1144587"/>
          </a:xfrm>
          <a:prstGeom prst="diamond">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老化测试</a:t>
            </a:r>
          </a:p>
        </p:txBody>
      </p:sp>
      <p:sp>
        <p:nvSpPr>
          <p:cNvPr id="267270" name="AutoShape 6">
            <a:extLst>
              <a:ext uri="{FF2B5EF4-FFF2-40B4-BE49-F238E27FC236}">
                <a16:creationId xmlns:a16="http://schemas.microsoft.com/office/drawing/2014/main" id="{39D0B617-B495-4953-AF4B-4F3CD3A3A4C9}"/>
              </a:ext>
            </a:extLst>
          </p:cNvPr>
          <p:cNvSpPr>
            <a:spLocks noChangeArrowheads="1"/>
          </p:cNvSpPr>
          <p:nvPr/>
        </p:nvSpPr>
        <p:spPr bwMode="auto">
          <a:xfrm>
            <a:off x="4787900" y="5721350"/>
            <a:ext cx="3762375" cy="727075"/>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测试结果确认</a:t>
            </a:r>
          </a:p>
        </p:txBody>
      </p:sp>
      <p:sp>
        <p:nvSpPr>
          <p:cNvPr id="267271" name="AutoShape 7">
            <a:extLst>
              <a:ext uri="{FF2B5EF4-FFF2-40B4-BE49-F238E27FC236}">
                <a16:creationId xmlns:a16="http://schemas.microsoft.com/office/drawing/2014/main" id="{608C0786-75C2-4010-85DD-A2F5F8BBB470}"/>
              </a:ext>
            </a:extLst>
          </p:cNvPr>
          <p:cNvSpPr>
            <a:spLocks noChangeArrowheads="1"/>
          </p:cNvSpPr>
          <p:nvPr/>
        </p:nvSpPr>
        <p:spPr bwMode="auto">
          <a:xfrm>
            <a:off x="4787900" y="6969125"/>
            <a:ext cx="3762375" cy="728663"/>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产品包装</a:t>
            </a:r>
          </a:p>
        </p:txBody>
      </p:sp>
      <p:sp>
        <p:nvSpPr>
          <p:cNvPr id="267272" name="Oval 8">
            <a:extLst>
              <a:ext uri="{FF2B5EF4-FFF2-40B4-BE49-F238E27FC236}">
                <a16:creationId xmlns:a16="http://schemas.microsoft.com/office/drawing/2014/main" id="{A729BA12-79C1-441E-AD6B-C342CDA09C53}"/>
              </a:ext>
            </a:extLst>
          </p:cNvPr>
          <p:cNvSpPr>
            <a:spLocks noChangeArrowheads="1"/>
          </p:cNvSpPr>
          <p:nvPr/>
        </p:nvSpPr>
        <p:spPr bwMode="auto">
          <a:xfrm>
            <a:off x="5472113" y="8216900"/>
            <a:ext cx="2165350" cy="831850"/>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QA</a:t>
            </a:r>
          </a:p>
        </p:txBody>
      </p:sp>
      <p:sp>
        <p:nvSpPr>
          <p:cNvPr id="267273" name="Oval 9">
            <a:extLst>
              <a:ext uri="{FF2B5EF4-FFF2-40B4-BE49-F238E27FC236}">
                <a16:creationId xmlns:a16="http://schemas.microsoft.com/office/drawing/2014/main" id="{96257588-6CA1-4141-88E7-48FEB11564CE}"/>
              </a:ext>
            </a:extLst>
          </p:cNvPr>
          <p:cNvSpPr>
            <a:spLocks noChangeArrowheads="1"/>
          </p:cNvSpPr>
          <p:nvPr/>
        </p:nvSpPr>
        <p:spPr bwMode="auto">
          <a:xfrm>
            <a:off x="1595438" y="3848100"/>
            <a:ext cx="1938337" cy="1665288"/>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老化</a:t>
            </a:r>
          </a:p>
          <a:p>
            <a:pPr algn="ctr" eaLnBrk="1" hangingPunct="1">
              <a:lnSpc>
                <a:spcPct val="120000"/>
              </a:lnSpc>
              <a:defRPr/>
            </a:pPr>
            <a:r>
              <a:rPr lang="zh-TW" altLang="en-US" sz="2000">
                <a:cs typeface="+mn-ea"/>
                <a:sym typeface="+mn-lt"/>
              </a:rPr>
              <a:t>过程</a:t>
            </a:r>
          </a:p>
        </p:txBody>
      </p:sp>
      <p:sp>
        <p:nvSpPr>
          <p:cNvPr id="267274" name="Line 10">
            <a:extLst>
              <a:ext uri="{FF2B5EF4-FFF2-40B4-BE49-F238E27FC236}">
                <a16:creationId xmlns:a16="http://schemas.microsoft.com/office/drawing/2014/main" id="{D0DB2E66-7628-4C45-92F2-FCAC09A0C10C}"/>
              </a:ext>
            </a:extLst>
          </p:cNvPr>
          <p:cNvSpPr>
            <a:spLocks noChangeShapeType="1"/>
          </p:cNvSpPr>
          <p:nvPr/>
        </p:nvSpPr>
        <p:spPr bwMode="auto">
          <a:xfrm>
            <a:off x="6725444" y="1428592"/>
            <a:ext cx="0" cy="415925"/>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67275" name="Line 11">
            <a:extLst>
              <a:ext uri="{FF2B5EF4-FFF2-40B4-BE49-F238E27FC236}">
                <a16:creationId xmlns:a16="http://schemas.microsoft.com/office/drawing/2014/main" id="{C8BE3C0B-B488-4473-8DF8-9F460A07B410}"/>
              </a:ext>
            </a:extLst>
          </p:cNvPr>
          <p:cNvSpPr>
            <a:spLocks noChangeShapeType="1"/>
          </p:cNvSpPr>
          <p:nvPr/>
        </p:nvSpPr>
        <p:spPr bwMode="auto">
          <a:xfrm>
            <a:off x="6726238" y="2287588"/>
            <a:ext cx="0" cy="625475"/>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67276" name="Line 12">
            <a:extLst>
              <a:ext uri="{FF2B5EF4-FFF2-40B4-BE49-F238E27FC236}">
                <a16:creationId xmlns:a16="http://schemas.microsoft.com/office/drawing/2014/main" id="{8EEFB3B1-67B1-4C8A-8240-2F11542FF886}"/>
              </a:ext>
            </a:extLst>
          </p:cNvPr>
          <p:cNvSpPr>
            <a:spLocks noChangeShapeType="1"/>
          </p:cNvSpPr>
          <p:nvPr/>
        </p:nvSpPr>
        <p:spPr bwMode="auto">
          <a:xfrm>
            <a:off x="6726238" y="3640138"/>
            <a:ext cx="0" cy="415925"/>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67277" name="Line 13">
            <a:extLst>
              <a:ext uri="{FF2B5EF4-FFF2-40B4-BE49-F238E27FC236}">
                <a16:creationId xmlns:a16="http://schemas.microsoft.com/office/drawing/2014/main" id="{951FEF19-4C03-4D74-BC0D-E44657075E10}"/>
              </a:ext>
            </a:extLst>
          </p:cNvPr>
          <p:cNvSpPr>
            <a:spLocks noChangeShapeType="1"/>
          </p:cNvSpPr>
          <p:nvPr/>
        </p:nvSpPr>
        <p:spPr bwMode="auto">
          <a:xfrm>
            <a:off x="6726238" y="5200650"/>
            <a:ext cx="0" cy="52070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67278" name="Line 14">
            <a:extLst>
              <a:ext uri="{FF2B5EF4-FFF2-40B4-BE49-F238E27FC236}">
                <a16:creationId xmlns:a16="http://schemas.microsoft.com/office/drawing/2014/main" id="{911C78AD-D845-4977-96A9-EBD3765417B4}"/>
              </a:ext>
            </a:extLst>
          </p:cNvPr>
          <p:cNvSpPr>
            <a:spLocks noChangeShapeType="1"/>
          </p:cNvSpPr>
          <p:nvPr/>
        </p:nvSpPr>
        <p:spPr bwMode="auto">
          <a:xfrm>
            <a:off x="6726238" y="6448425"/>
            <a:ext cx="0" cy="52070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67279" name="Line 15">
            <a:extLst>
              <a:ext uri="{FF2B5EF4-FFF2-40B4-BE49-F238E27FC236}">
                <a16:creationId xmlns:a16="http://schemas.microsoft.com/office/drawing/2014/main" id="{6C06C537-ABD3-42F7-AB5A-EEE126E034A3}"/>
              </a:ext>
            </a:extLst>
          </p:cNvPr>
          <p:cNvSpPr>
            <a:spLocks noChangeShapeType="1"/>
          </p:cNvSpPr>
          <p:nvPr/>
        </p:nvSpPr>
        <p:spPr bwMode="auto">
          <a:xfrm>
            <a:off x="6611938" y="7697788"/>
            <a:ext cx="0" cy="519112"/>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67280" name="AutoShape 16">
            <a:extLst>
              <a:ext uri="{FF2B5EF4-FFF2-40B4-BE49-F238E27FC236}">
                <a16:creationId xmlns:a16="http://schemas.microsoft.com/office/drawing/2014/main" id="{F4EB6405-E888-4C15-99A9-4A60119C4DD4}"/>
              </a:ext>
            </a:extLst>
          </p:cNvPr>
          <p:cNvSpPr>
            <a:spLocks/>
          </p:cNvSpPr>
          <p:nvPr/>
        </p:nvSpPr>
        <p:spPr bwMode="auto">
          <a:xfrm>
            <a:off x="4103688" y="3328988"/>
            <a:ext cx="341312" cy="2911475"/>
          </a:xfrm>
          <a:prstGeom prst="leftBrace">
            <a:avLst>
              <a:gd name="adj1" fmla="val 77917"/>
              <a:gd name="adj2" fmla="val 50000"/>
            </a:avLst>
          </a:prstGeom>
          <a:ln>
            <a:headEnd/>
            <a:tailEnd/>
          </a:ln>
        </p:spPr>
        <p:style>
          <a:lnRef idx="1">
            <a:schemeClr val="accent6"/>
          </a:lnRef>
          <a:fillRef idx="0">
            <a:schemeClr val="accent6"/>
          </a:fillRef>
          <a:effectRef idx="0">
            <a:schemeClr val="accent6"/>
          </a:effectRef>
          <a:fontRef idx="minor">
            <a:schemeClr val="tx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267281" name="Line 17">
            <a:extLst>
              <a:ext uri="{FF2B5EF4-FFF2-40B4-BE49-F238E27FC236}">
                <a16:creationId xmlns:a16="http://schemas.microsoft.com/office/drawing/2014/main" id="{7B391C3C-AB4B-4A49-A1B6-A289CD1A770A}"/>
              </a:ext>
            </a:extLst>
          </p:cNvPr>
          <p:cNvSpPr>
            <a:spLocks noChangeShapeType="1"/>
          </p:cNvSpPr>
          <p:nvPr/>
        </p:nvSpPr>
        <p:spPr bwMode="auto">
          <a:xfrm>
            <a:off x="3533775" y="4784725"/>
            <a:ext cx="569913"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77522" name="Text Box 18">
            <a:extLst>
              <a:ext uri="{FF2B5EF4-FFF2-40B4-BE49-F238E27FC236}">
                <a16:creationId xmlns:a16="http://schemas.microsoft.com/office/drawing/2014/main" id="{8E5C1DDB-158D-4F9C-AA84-5FAD75238DF4}"/>
              </a:ext>
            </a:extLst>
          </p:cNvPr>
          <p:cNvSpPr txBox="1">
            <a:spLocks noChangeArrowheads="1"/>
          </p:cNvSpPr>
          <p:nvPr/>
        </p:nvSpPr>
        <p:spPr bwMode="auto">
          <a:xfrm>
            <a:off x="8891588" y="2287588"/>
            <a:ext cx="6270625" cy="8397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适宜的老化条件</a:t>
            </a:r>
            <a:r>
              <a:rPr lang="en-US" altLang="zh-TW" sz="2000">
                <a:latin typeface="+mn-lt"/>
                <a:ea typeface="+mn-ea"/>
                <a:cs typeface="+mn-ea"/>
                <a:sym typeface="+mn-lt"/>
              </a:rPr>
              <a:t>:</a:t>
            </a:r>
            <a:r>
              <a:rPr lang="zh-TW" altLang="en-US" sz="2000">
                <a:latin typeface="+mn-lt"/>
                <a:ea typeface="+mn-ea"/>
                <a:cs typeface="+mn-ea"/>
                <a:sym typeface="+mn-lt"/>
              </a:rPr>
              <a:t>具有配套的装置</a:t>
            </a:r>
            <a:r>
              <a:rPr lang="en-US" altLang="zh-TW" sz="2000">
                <a:latin typeface="+mn-lt"/>
                <a:ea typeface="+mn-ea"/>
                <a:cs typeface="+mn-ea"/>
                <a:sym typeface="+mn-lt"/>
              </a:rPr>
              <a:t>,</a:t>
            </a:r>
            <a:r>
              <a:rPr lang="zh-TW" altLang="en-US" sz="2000">
                <a:latin typeface="+mn-lt"/>
                <a:ea typeface="+mn-ea"/>
                <a:cs typeface="+mn-ea"/>
                <a:sym typeface="+mn-lt"/>
              </a:rPr>
              <a:t>温度与湿度是一般正常状态</a:t>
            </a:r>
            <a:r>
              <a:rPr lang="en-US" altLang="zh-TW" sz="2000">
                <a:latin typeface="+mn-lt"/>
                <a:ea typeface="+mn-ea"/>
                <a:cs typeface="+mn-ea"/>
                <a:sym typeface="+mn-lt"/>
              </a:rPr>
              <a:t>.</a:t>
            </a:r>
          </a:p>
        </p:txBody>
      </p:sp>
      <p:sp>
        <p:nvSpPr>
          <p:cNvPr id="277523" name="Text Box 19">
            <a:extLst>
              <a:ext uri="{FF2B5EF4-FFF2-40B4-BE49-F238E27FC236}">
                <a16:creationId xmlns:a16="http://schemas.microsoft.com/office/drawing/2014/main" id="{65549C49-BDE8-4C1D-A628-E14E7AF26846}"/>
              </a:ext>
            </a:extLst>
          </p:cNvPr>
          <p:cNvSpPr txBox="1">
            <a:spLocks noChangeArrowheads="1"/>
          </p:cNvSpPr>
          <p:nvPr/>
        </p:nvSpPr>
        <p:spPr bwMode="auto">
          <a:xfrm>
            <a:off x="9005888" y="3848100"/>
            <a:ext cx="5815012" cy="839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老化的测试的三要素</a:t>
            </a:r>
            <a:r>
              <a:rPr lang="en-US" altLang="zh-TW" sz="2000">
                <a:latin typeface="+mn-lt"/>
                <a:ea typeface="+mn-ea"/>
                <a:cs typeface="+mn-ea"/>
                <a:sym typeface="+mn-lt"/>
              </a:rPr>
              <a:t>:</a:t>
            </a:r>
            <a:r>
              <a:rPr lang="zh-TW" altLang="en-US" sz="2000">
                <a:latin typeface="+mn-lt"/>
                <a:ea typeface="+mn-ea"/>
                <a:cs typeface="+mn-ea"/>
                <a:sym typeface="+mn-lt"/>
              </a:rPr>
              <a:t>老化时间</a:t>
            </a:r>
            <a:r>
              <a:rPr lang="en-US" altLang="zh-TW" sz="2000">
                <a:latin typeface="+mn-lt"/>
                <a:ea typeface="+mn-ea"/>
                <a:cs typeface="+mn-ea"/>
                <a:sym typeface="+mn-lt"/>
              </a:rPr>
              <a:t>,</a:t>
            </a:r>
            <a:r>
              <a:rPr lang="zh-TW" altLang="en-US" sz="2000">
                <a:latin typeface="+mn-lt"/>
                <a:ea typeface="+mn-ea"/>
                <a:cs typeface="+mn-ea"/>
                <a:sym typeface="+mn-lt"/>
              </a:rPr>
              <a:t>通电的状态</a:t>
            </a:r>
            <a:r>
              <a:rPr lang="en-US" altLang="zh-TW" sz="2000">
                <a:latin typeface="+mn-lt"/>
                <a:ea typeface="+mn-ea"/>
                <a:cs typeface="+mn-ea"/>
                <a:sym typeface="+mn-lt"/>
              </a:rPr>
              <a:t>(</a:t>
            </a:r>
            <a:r>
              <a:rPr lang="zh-TW" altLang="en-US" sz="2000">
                <a:latin typeface="+mn-lt"/>
                <a:ea typeface="+mn-ea"/>
                <a:cs typeface="+mn-ea"/>
                <a:sym typeface="+mn-lt"/>
              </a:rPr>
              <a:t>音量开关的位置</a:t>
            </a:r>
            <a:r>
              <a:rPr lang="en-US" altLang="zh-TW" sz="2000">
                <a:latin typeface="+mn-lt"/>
                <a:ea typeface="+mn-ea"/>
                <a:cs typeface="+mn-ea"/>
                <a:sym typeface="+mn-lt"/>
              </a:rPr>
              <a:t>),</a:t>
            </a:r>
            <a:r>
              <a:rPr lang="zh-TW" altLang="en-US" sz="2000">
                <a:latin typeface="+mn-lt"/>
                <a:ea typeface="+mn-ea"/>
                <a:cs typeface="+mn-ea"/>
                <a:sym typeface="+mn-lt"/>
              </a:rPr>
              <a:t>老化处所</a:t>
            </a:r>
            <a:r>
              <a:rPr lang="en-US" altLang="zh-TW" sz="2000">
                <a:latin typeface="+mn-lt"/>
                <a:ea typeface="+mn-ea"/>
                <a:cs typeface="+mn-ea"/>
                <a:sym typeface="+mn-lt"/>
              </a:rPr>
              <a:t>.</a:t>
            </a:r>
          </a:p>
        </p:txBody>
      </p:sp>
      <p:sp>
        <p:nvSpPr>
          <p:cNvPr id="277524" name="Text Box 20">
            <a:extLst>
              <a:ext uri="{FF2B5EF4-FFF2-40B4-BE49-F238E27FC236}">
                <a16:creationId xmlns:a16="http://schemas.microsoft.com/office/drawing/2014/main" id="{23951889-E9B5-4C79-BBAC-D8130B8B07CE}"/>
              </a:ext>
            </a:extLst>
          </p:cNvPr>
          <p:cNvSpPr txBox="1">
            <a:spLocks noChangeArrowheads="1"/>
          </p:cNvSpPr>
          <p:nvPr/>
        </p:nvSpPr>
        <p:spPr bwMode="auto">
          <a:xfrm>
            <a:off x="8777288" y="5513388"/>
            <a:ext cx="6384925"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是否达到正常使用状态</a:t>
            </a:r>
            <a:r>
              <a:rPr lang="en-US" altLang="zh-TW" sz="2000">
                <a:latin typeface="+mn-lt"/>
                <a:ea typeface="+mn-ea"/>
                <a:cs typeface="+mn-ea"/>
                <a:sym typeface="+mn-lt"/>
              </a:rPr>
              <a:t>,</a:t>
            </a:r>
            <a:r>
              <a:rPr lang="zh-TW" altLang="en-US" sz="2000">
                <a:latin typeface="+mn-lt"/>
                <a:ea typeface="+mn-ea"/>
                <a:cs typeface="+mn-ea"/>
                <a:sym typeface="+mn-lt"/>
              </a:rPr>
              <a:t>试验产品全数确认</a:t>
            </a:r>
            <a:r>
              <a:rPr lang="en-US" altLang="zh-TW" sz="2000">
                <a:latin typeface="+mn-lt"/>
                <a:ea typeface="+mn-ea"/>
                <a:cs typeface="+mn-ea"/>
                <a:sym typeface="+mn-lt"/>
              </a:rPr>
              <a:t>,</a:t>
            </a:r>
            <a:r>
              <a:rPr lang="zh-TW" altLang="en-US" sz="2000">
                <a:latin typeface="+mn-lt"/>
                <a:ea typeface="+mn-ea"/>
                <a:cs typeface="+mn-ea"/>
                <a:sym typeface="+mn-lt"/>
              </a:rPr>
              <a:t>剔除不良品</a:t>
            </a:r>
            <a:r>
              <a:rPr lang="en-US" altLang="zh-TW" sz="2000">
                <a:latin typeface="+mn-lt"/>
                <a:ea typeface="+mn-ea"/>
                <a:cs typeface="+mn-ea"/>
                <a:sym typeface="+mn-lt"/>
              </a:rPr>
              <a:t>.</a:t>
            </a:r>
          </a:p>
        </p:txBody>
      </p:sp>
      <p:sp>
        <p:nvSpPr>
          <p:cNvPr id="21" name="文本框 20">
            <a:extLst>
              <a:ext uri="{FF2B5EF4-FFF2-40B4-BE49-F238E27FC236}">
                <a16:creationId xmlns:a16="http://schemas.microsoft.com/office/drawing/2014/main" id="{BA8C0AF5-ACF0-46EA-87D9-F2298C4D6299}"/>
              </a:ext>
            </a:extLst>
          </p:cNvPr>
          <p:cNvSpPr txBox="1"/>
          <p:nvPr/>
        </p:nvSpPr>
        <p:spPr>
          <a:xfrm>
            <a:off x="3137099" y="72232"/>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产品老化测试</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21"/>
                                        </p:tgtEl>
                                        <p:attrNameLst>
                                          <p:attrName>style.visibility</p:attrName>
                                        </p:attrNameLst>
                                      </p:cBhvr>
                                      <p:to>
                                        <p:strVal val="visible"/>
                                      </p:to>
                                    </p:set>
                                    <p:anim calcmode="lin" valueType="num">
                                      <p:cBhvr>
                                        <p:cTn id="7" dur="500" fill="hold"/>
                                        <p:tgtEl>
                                          <p:spTgt spid="21"/>
                                        </p:tgtEl>
                                        <p:attrNameLst>
                                          <p:attrName>ppt_w</p:attrName>
                                        </p:attrNameLst>
                                      </p:cBhvr>
                                      <p:tavLst>
                                        <p:tav tm="0">
                                          <p:val>
                                            <p:fltVal val="0"/>
                                          </p:val>
                                        </p:tav>
                                        <p:tav tm="100000">
                                          <p:val>
                                            <p:strVal val="#ppt_w"/>
                                          </p:val>
                                        </p:tav>
                                      </p:tavLst>
                                    </p:anim>
                                    <p:anim calcmode="lin" valueType="num">
                                      <p:cBhvr>
                                        <p:cTn id="8" dur="500" fill="hold"/>
                                        <p:tgtEl>
                                          <p:spTgt spid="21"/>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5458" name="AutoShape 2">
            <a:extLst>
              <a:ext uri="{FF2B5EF4-FFF2-40B4-BE49-F238E27FC236}">
                <a16:creationId xmlns:a16="http://schemas.microsoft.com/office/drawing/2014/main" id="{13C1261B-9745-4BF6-88EB-69C6999FECE3}"/>
              </a:ext>
            </a:extLst>
          </p:cNvPr>
          <p:cNvSpPr>
            <a:spLocks noChangeArrowheads="1"/>
          </p:cNvSpPr>
          <p:nvPr/>
        </p:nvSpPr>
        <p:spPr bwMode="auto">
          <a:xfrm>
            <a:off x="2561035" y="2232472"/>
            <a:ext cx="6156325" cy="623888"/>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识别</a:t>
            </a:r>
            <a:r>
              <a:rPr lang="en-US" altLang="zh-TW" sz="2000">
                <a:cs typeface="+mn-ea"/>
                <a:sym typeface="+mn-lt"/>
              </a:rPr>
              <a:t>,</a:t>
            </a:r>
            <a:r>
              <a:rPr lang="zh-TW" altLang="en-US" sz="2000">
                <a:cs typeface="+mn-ea"/>
                <a:sym typeface="+mn-lt"/>
              </a:rPr>
              <a:t>确定需要机构测试的项目</a:t>
            </a:r>
          </a:p>
        </p:txBody>
      </p:sp>
      <p:sp>
        <p:nvSpPr>
          <p:cNvPr id="275459" name="AutoShape 3">
            <a:extLst>
              <a:ext uri="{FF2B5EF4-FFF2-40B4-BE49-F238E27FC236}">
                <a16:creationId xmlns:a16="http://schemas.microsoft.com/office/drawing/2014/main" id="{FA890D79-7895-462D-B81B-EF86F41061DC}"/>
              </a:ext>
            </a:extLst>
          </p:cNvPr>
          <p:cNvSpPr>
            <a:spLocks noChangeArrowheads="1"/>
          </p:cNvSpPr>
          <p:nvPr/>
        </p:nvSpPr>
        <p:spPr bwMode="auto">
          <a:xfrm>
            <a:off x="2561035" y="3480247"/>
            <a:ext cx="6156325" cy="623888"/>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咨询</a:t>
            </a:r>
            <a:r>
              <a:rPr lang="en-US" altLang="zh-TW" sz="2000">
                <a:cs typeface="+mn-ea"/>
                <a:sym typeface="+mn-lt"/>
              </a:rPr>
              <a:t>,</a:t>
            </a:r>
            <a:r>
              <a:rPr lang="zh-TW" altLang="en-US" sz="2000">
                <a:cs typeface="+mn-ea"/>
                <a:sym typeface="+mn-lt"/>
              </a:rPr>
              <a:t>联系适宜的测试机构</a:t>
            </a:r>
          </a:p>
        </p:txBody>
      </p:sp>
      <p:sp>
        <p:nvSpPr>
          <p:cNvPr id="275460" name="AutoShape 4">
            <a:extLst>
              <a:ext uri="{FF2B5EF4-FFF2-40B4-BE49-F238E27FC236}">
                <a16:creationId xmlns:a16="http://schemas.microsoft.com/office/drawing/2014/main" id="{353AAA06-8173-4BD5-8A54-057D8BE73FB1}"/>
              </a:ext>
            </a:extLst>
          </p:cNvPr>
          <p:cNvSpPr>
            <a:spLocks noChangeArrowheads="1"/>
          </p:cNvSpPr>
          <p:nvPr/>
        </p:nvSpPr>
        <p:spPr bwMode="auto">
          <a:xfrm>
            <a:off x="2561035" y="4832797"/>
            <a:ext cx="6156325" cy="623888"/>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送样机进行测试</a:t>
            </a:r>
          </a:p>
        </p:txBody>
      </p:sp>
      <p:sp>
        <p:nvSpPr>
          <p:cNvPr id="275461" name="AutoShape 5">
            <a:extLst>
              <a:ext uri="{FF2B5EF4-FFF2-40B4-BE49-F238E27FC236}">
                <a16:creationId xmlns:a16="http://schemas.microsoft.com/office/drawing/2014/main" id="{10F8737F-B98D-42DF-8B5B-9B832D4CC055}"/>
              </a:ext>
            </a:extLst>
          </p:cNvPr>
          <p:cNvSpPr>
            <a:spLocks noChangeArrowheads="1"/>
          </p:cNvSpPr>
          <p:nvPr/>
        </p:nvSpPr>
        <p:spPr bwMode="auto">
          <a:xfrm>
            <a:off x="2561035" y="6183760"/>
            <a:ext cx="6156325" cy="625475"/>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测试完成后取回</a:t>
            </a:r>
          </a:p>
        </p:txBody>
      </p:sp>
      <p:sp>
        <p:nvSpPr>
          <p:cNvPr id="275462" name="AutoShape 6">
            <a:extLst>
              <a:ext uri="{FF2B5EF4-FFF2-40B4-BE49-F238E27FC236}">
                <a16:creationId xmlns:a16="http://schemas.microsoft.com/office/drawing/2014/main" id="{EE9EA7FF-08BF-4EE7-8FAD-B6113B9BB736}"/>
              </a:ext>
            </a:extLst>
          </p:cNvPr>
          <p:cNvSpPr>
            <a:spLocks noChangeArrowheads="1"/>
          </p:cNvSpPr>
          <p:nvPr/>
        </p:nvSpPr>
        <p:spPr bwMode="auto">
          <a:xfrm>
            <a:off x="2561035" y="7536310"/>
            <a:ext cx="6156325" cy="623887"/>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建文件保管测试相关资料</a:t>
            </a:r>
          </a:p>
        </p:txBody>
      </p:sp>
      <p:sp>
        <p:nvSpPr>
          <p:cNvPr id="275463" name="Line 7">
            <a:extLst>
              <a:ext uri="{FF2B5EF4-FFF2-40B4-BE49-F238E27FC236}">
                <a16:creationId xmlns:a16="http://schemas.microsoft.com/office/drawing/2014/main" id="{1564A03C-C292-4EB2-8DCA-C09A3912E9B1}"/>
              </a:ext>
            </a:extLst>
          </p:cNvPr>
          <p:cNvSpPr>
            <a:spLocks noChangeShapeType="1"/>
          </p:cNvSpPr>
          <p:nvPr/>
        </p:nvSpPr>
        <p:spPr bwMode="auto">
          <a:xfrm>
            <a:off x="5296298" y="2856360"/>
            <a:ext cx="0" cy="623887"/>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75464" name="Line 8">
            <a:extLst>
              <a:ext uri="{FF2B5EF4-FFF2-40B4-BE49-F238E27FC236}">
                <a16:creationId xmlns:a16="http://schemas.microsoft.com/office/drawing/2014/main" id="{B5767BBB-A699-4ECD-8DFA-92329CA5CF95}"/>
              </a:ext>
            </a:extLst>
          </p:cNvPr>
          <p:cNvSpPr>
            <a:spLocks noChangeShapeType="1"/>
          </p:cNvSpPr>
          <p:nvPr/>
        </p:nvSpPr>
        <p:spPr bwMode="auto">
          <a:xfrm>
            <a:off x="5296298" y="4104135"/>
            <a:ext cx="0" cy="728662"/>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75465" name="Line 9">
            <a:extLst>
              <a:ext uri="{FF2B5EF4-FFF2-40B4-BE49-F238E27FC236}">
                <a16:creationId xmlns:a16="http://schemas.microsoft.com/office/drawing/2014/main" id="{3A34B030-F94C-44EE-A335-961346B060B7}"/>
              </a:ext>
            </a:extLst>
          </p:cNvPr>
          <p:cNvSpPr>
            <a:spLocks noChangeShapeType="1"/>
          </p:cNvSpPr>
          <p:nvPr/>
        </p:nvSpPr>
        <p:spPr bwMode="auto">
          <a:xfrm>
            <a:off x="5296298" y="5456685"/>
            <a:ext cx="0" cy="727075"/>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75466" name="Line 10">
            <a:extLst>
              <a:ext uri="{FF2B5EF4-FFF2-40B4-BE49-F238E27FC236}">
                <a16:creationId xmlns:a16="http://schemas.microsoft.com/office/drawing/2014/main" id="{7EA6D90A-2737-4846-8CB8-5B78226678F5}"/>
              </a:ext>
            </a:extLst>
          </p:cNvPr>
          <p:cNvSpPr>
            <a:spLocks noChangeShapeType="1"/>
          </p:cNvSpPr>
          <p:nvPr/>
        </p:nvSpPr>
        <p:spPr bwMode="auto">
          <a:xfrm>
            <a:off x="5296298" y="6809235"/>
            <a:ext cx="0" cy="727075"/>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85707" name="Text Box 11">
            <a:extLst>
              <a:ext uri="{FF2B5EF4-FFF2-40B4-BE49-F238E27FC236}">
                <a16:creationId xmlns:a16="http://schemas.microsoft.com/office/drawing/2014/main" id="{FA0C4806-29D9-4D53-B29A-8C782AD7C797}"/>
              </a:ext>
            </a:extLst>
          </p:cNvPr>
          <p:cNvSpPr txBox="1">
            <a:spLocks noChangeArrowheads="1"/>
          </p:cNvSpPr>
          <p:nvPr/>
        </p:nvSpPr>
        <p:spPr bwMode="auto">
          <a:xfrm>
            <a:off x="9058673" y="2232472"/>
            <a:ext cx="6384925"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在相关文件中明文规定</a:t>
            </a:r>
          </a:p>
        </p:txBody>
      </p:sp>
      <p:sp>
        <p:nvSpPr>
          <p:cNvPr id="285708" name="Text Box 12">
            <a:extLst>
              <a:ext uri="{FF2B5EF4-FFF2-40B4-BE49-F238E27FC236}">
                <a16:creationId xmlns:a16="http://schemas.microsoft.com/office/drawing/2014/main" id="{270B870E-04E8-45B3-A5DB-3B7A7D6CB5A5}"/>
              </a:ext>
            </a:extLst>
          </p:cNvPr>
          <p:cNvSpPr txBox="1">
            <a:spLocks noChangeArrowheads="1"/>
          </p:cNvSpPr>
          <p:nvPr/>
        </p:nvSpPr>
        <p:spPr bwMode="auto">
          <a:xfrm>
            <a:off x="9058673" y="3480247"/>
            <a:ext cx="6270625"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项目</a:t>
            </a:r>
            <a:r>
              <a:rPr lang="en-US" altLang="zh-TW" sz="2000">
                <a:latin typeface="+mn-lt"/>
                <a:ea typeface="+mn-ea"/>
                <a:cs typeface="+mn-ea"/>
                <a:sym typeface="+mn-lt"/>
              </a:rPr>
              <a:t>,</a:t>
            </a:r>
            <a:r>
              <a:rPr lang="zh-TW" altLang="en-US" sz="2000">
                <a:latin typeface="+mn-lt"/>
                <a:ea typeface="+mn-ea"/>
                <a:cs typeface="+mn-ea"/>
                <a:sym typeface="+mn-lt"/>
              </a:rPr>
              <a:t>级别</a:t>
            </a:r>
            <a:r>
              <a:rPr lang="en-US" altLang="zh-TW" sz="2000">
                <a:latin typeface="+mn-lt"/>
                <a:ea typeface="+mn-ea"/>
                <a:cs typeface="+mn-ea"/>
                <a:sym typeface="+mn-lt"/>
              </a:rPr>
              <a:t>,</a:t>
            </a:r>
            <a:r>
              <a:rPr lang="zh-TW" altLang="en-US" sz="2000">
                <a:latin typeface="+mn-lt"/>
                <a:ea typeface="+mn-ea"/>
                <a:cs typeface="+mn-ea"/>
                <a:sym typeface="+mn-lt"/>
              </a:rPr>
              <a:t>时间</a:t>
            </a:r>
            <a:r>
              <a:rPr lang="en-US" altLang="zh-TW" sz="2000">
                <a:latin typeface="+mn-lt"/>
                <a:ea typeface="+mn-ea"/>
                <a:cs typeface="+mn-ea"/>
                <a:sym typeface="+mn-lt"/>
              </a:rPr>
              <a:t>,</a:t>
            </a:r>
            <a:r>
              <a:rPr lang="zh-TW" altLang="en-US" sz="2000">
                <a:latin typeface="+mn-lt"/>
                <a:ea typeface="+mn-ea"/>
                <a:cs typeface="+mn-ea"/>
                <a:sym typeface="+mn-lt"/>
              </a:rPr>
              <a:t>价格</a:t>
            </a:r>
          </a:p>
        </p:txBody>
      </p:sp>
      <p:sp>
        <p:nvSpPr>
          <p:cNvPr id="285709" name="Text Box 13">
            <a:extLst>
              <a:ext uri="{FF2B5EF4-FFF2-40B4-BE49-F238E27FC236}">
                <a16:creationId xmlns:a16="http://schemas.microsoft.com/office/drawing/2014/main" id="{EEE4815E-19F5-43FF-8F1C-8CBDA7229948}"/>
              </a:ext>
            </a:extLst>
          </p:cNvPr>
          <p:cNvSpPr txBox="1">
            <a:spLocks noChangeArrowheads="1"/>
          </p:cNvSpPr>
          <p:nvPr/>
        </p:nvSpPr>
        <p:spPr bwMode="auto">
          <a:xfrm>
            <a:off x="8944373" y="4832797"/>
            <a:ext cx="6384925"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必要时还应送去要求事项</a:t>
            </a:r>
          </a:p>
        </p:txBody>
      </p:sp>
      <p:sp>
        <p:nvSpPr>
          <p:cNvPr id="285710" name="Text Box 14">
            <a:extLst>
              <a:ext uri="{FF2B5EF4-FFF2-40B4-BE49-F238E27FC236}">
                <a16:creationId xmlns:a16="http://schemas.microsoft.com/office/drawing/2014/main" id="{AB68BDB1-6A63-47D5-8491-5C6D3910AD56}"/>
              </a:ext>
            </a:extLst>
          </p:cNvPr>
          <p:cNvSpPr txBox="1">
            <a:spLocks noChangeArrowheads="1"/>
          </p:cNvSpPr>
          <p:nvPr/>
        </p:nvSpPr>
        <p:spPr bwMode="auto">
          <a:xfrm>
            <a:off x="8944373" y="6183760"/>
            <a:ext cx="6157912"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包括测试样品和测试报告</a:t>
            </a:r>
          </a:p>
        </p:txBody>
      </p:sp>
      <p:sp>
        <p:nvSpPr>
          <p:cNvPr id="285711" name="Text Box 15">
            <a:extLst>
              <a:ext uri="{FF2B5EF4-FFF2-40B4-BE49-F238E27FC236}">
                <a16:creationId xmlns:a16="http://schemas.microsoft.com/office/drawing/2014/main" id="{0A2F07E2-2E5C-416B-9FBE-FBF07097ABC1}"/>
              </a:ext>
            </a:extLst>
          </p:cNvPr>
          <p:cNvSpPr txBox="1">
            <a:spLocks noChangeArrowheads="1"/>
          </p:cNvSpPr>
          <p:nvPr/>
        </p:nvSpPr>
        <p:spPr bwMode="auto">
          <a:xfrm>
            <a:off x="8944373" y="7536310"/>
            <a:ext cx="6270625"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测试报告</a:t>
            </a:r>
            <a:r>
              <a:rPr lang="en-US" altLang="zh-TW" sz="2000">
                <a:latin typeface="+mn-lt"/>
                <a:ea typeface="+mn-ea"/>
                <a:cs typeface="+mn-ea"/>
                <a:sym typeface="+mn-lt"/>
              </a:rPr>
              <a:t>,</a:t>
            </a:r>
            <a:r>
              <a:rPr lang="zh-TW" altLang="en-US" sz="2000">
                <a:latin typeface="+mn-lt"/>
                <a:ea typeface="+mn-ea"/>
                <a:cs typeface="+mn-ea"/>
                <a:sym typeface="+mn-lt"/>
              </a:rPr>
              <a:t>记录等</a:t>
            </a:r>
          </a:p>
        </p:txBody>
      </p:sp>
      <p:sp>
        <p:nvSpPr>
          <p:cNvPr id="17" name="Text Box 6">
            <a:extLst>
              <a:ext uri="{FF2B5EF4-FFF2-40B4-BE49-F238E27FC236}">
                <a16:creationId xmlns:a16="http://schemas.microsoft.com/office/drawing/2014/main" id="{637E986E-7A82-47E9-9754-403E5B91B5CD}"/>
              </a:ext>
            </a:extLst>
          </p:cNvPr>
          <p:cNvSpPr txBox="1">
            <a:spLocks noChangeArrowheads="1"/>
          </p:cNvSpPr>
          <p:nvPr/>
        </p:nvSpPr>
        <p:spPr bwMode="auto">
          <a:xfrm>
            <a:off x="112763" y="852935"/>
            <a:ext cx="13681075" cy="157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2.5 </a:t>
            </a:r>
            <a:r>
              <a:rPr lang="zh-TW" altLang="en-US" sz="2000" b="1" dirty="0">
                <a:latin typeface="+mn-lt"/>
                <a:ea typeface="+mn-ea"/>
                <a:cs typeface="+mn-ea"/>
                <a:sym typeface="+mn-lt"/>
              </a:rPr>
              <a:t>机构测试</a:t>
            </a:r>
          </a:p>
          <a:p>
            <a:pPr eaLnBrk="1" hangingPunct="1">
              <a:lnSpc>
                <a:spcPct val="120000"/>
              </a:lnSpc>
              <a:defRPr/>
            </a:pPr>
            <a:r>
              <a:rPr lang="zh-TW" altLang="en-US" sz="2000" dirty="0">
                <a:latin typeface="+mn-lt"/>
                <a:ea typeface="+mn-ea"/>
                <a:cs typeface="+mn-ea"/>
                <a:sym typeface="+mn-lt"/>
              </a:rPr>
              <a:t>   对于本公司不能进行或特殊要求指定的项目可以送产品到第三方机构去测试</a:t>
            </a:r>
            <a:r>
              <a:rPr lang="en-US" altLang="zh-TW" sz="2000" dirty="0">
                <a:latin typeface="+mn-lt"/>
                <a:ea typeface="+mn-ea"/>
                <a:cs typeface="+mn-ea"/>
                <a:sym typeface="+mn-lt"/>
              </a:rPr>
              <a:t>,</a:t>
            </a:r>
            <a:r>
              <a:rPr lang="zh-TW" altLang="en-US" sz="2000" dirty="0">
                <a:latin typeface="+mn-lt"/>
                <a:ea typeface="+mn-ea"/>
                <a:cs typeface="+mn-ea"/>
                <a:sym typeface="+mn-lt"/>
              </a:rPr>
              <a:t>第三方机构一般指国家承认的实验测单位</a:t>
            </a:r>
            <a:r>
              <a:rPr lang="en-US" altLang="zh-TW" sz="2000" dirty="0">
                <a:latin typeface="+mn-lt"/>
                <a:ea typeface="+mn-ea"/>
                <a:cs typeface="+mn-ea"/>
                <a:sym typeface="+mn-lt"/>
              </a:rPr>
              <a:t>,</a:t>
            </a:r>
            <a:r>
              <a:rPr lang="zh-TW" altLang="en-US" sz="2000" dirty="0">
                <a:latin typeface="+mn-lt"/>
                <a:ea typeface="+mn-ea"/>
                <a:cs typeface="+mn-ea"/>
                <a:sym typeface="+mn-lt"/>
              </a:rPr>
              <a:t>比如赛宝实验室等</a:t>
            </a:r>
            <a:r>
              <a:rPr lang="en-US" altLang="zh-TW" sz="2000" dirty="0">
                <a:latin typeface="+mn-lt"/>
                <a:ea typeface="+mn-ea"/>
                <a:cs typeface="+mn-ea"/>
                <a:sym typeface="+mn-lt"/>
              </a:rPr>
              <a:t>.</a:t>
            </a:r>
          </a:p>
          <a:p>
            <a:pPr eaLnBrk="1" hangingPunct="1">
              <a:lnSpc>
                <a:spcPct val="120000"/>
              </a:lnSpc>
              <a:defRPr/>
            </a:pPr>
            <a:r>
              <a:rPr lang="en-US" altLang="zh-TW" sz="2000" b="1" dirty="0">
                <a:latin typeface="+mn-lt"/>
                <a:ea typeface="+mn-ea"/>
                <a:cs typeface="+mn-ea"/>
                <a:sym typeface="+mn-lt"/>
              </a:rPr>
              <a:t>   </a:t>
            </a:r>
            <a:r>
              <a:rPr lang="zh-TW" altLang="en-US" sz="2000" b="1" dirty="0">
                <a:latin typeface="+mn-lt"/>
                <a:ea typeface="+mn-ea"/>
                <a:cs typeface="+mn-ea"/>
                <a:sym typeface="+mn-lt"/>
              </a:rPr>
              <a:t>机构测试的程序是</a:t>
            </a:r>
            <a:r>
              <a:rPr lang="en-US" altLang="zh-TW" sz="2000" b="1" dirty="0">
                <a:latin typeface="+mn-lt"/>
                <a:ea typeface="+mn-ea"/>
                <a:cs typeface="+mn-ea"/>
                <a:sym typeface="+mn-lt"/>
              </a:rPr>
              <a:t>:</a:t>
            </a:r>
          </a:p>
        </p:txBody>
      </p:sp>
      <p:sp>
        <p:nvSpPr>
          <p:cNvPr id="18" name="文本框 17">
            <a:extLst>
              <a:ext uri="{FF2B5EF4-FFF2-40B4-BE49-F238E27FC236}">
                <a16:creationId xmlns:a16="http://schemas.microsoft.com/office/drawing/2014/main" id="{2FD03BA8-B7CD-4A31-9369-E10CA25D3CBA}"/>
              </a:ext>
            </a:extLst>
          </p:cNvPr>
          <p:cNvSpPr txBox="1"/>
          <p:nvPr/>
        </p:nvSpPr>
        <p:spPr>
          <a:xfrm>
            <a:off x="3137099" y="72232"/>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产品委外测试</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8"/>
                                        </p:tgtEl>
                                        <p:attrNameLst>
                                          <p:attrName>style.visibility</p:attrName>
                                        </p:attrNameLst>
                                      </p:cBhvr>
                                      <p:to>
                                        <p:strVal val="visible"/>
                                      </p:to>
                                    </p:set>
                                    <p:anim calcmode="lin" valueType="num">
                                      <p:cBhvr>
                                        <p:cTn id="7" dur="500" fill="hold"/>
                                        <p:tgtEl>
                                          <p:spTgt spid="18"/>
                                        </p:tgtEl>
                                        <p:attrNameLst>
                                          <p:attrName>ppt_w</p:attrName>
                                        </p:attrNameLst>
                                      </p:cBhvr>
                                      <p:tavLst>
                                        <p:tav tm="0">
                                          <p:val>
                                            <p:fltVal val="0"/>
                                          </p:val>
                                        </p:tav>
                                        <p:tav tm="100000">
                                          <p:val>
                                            <p:strVal val="#ppt_w"/>
                                          </p:val>
                                        </p:tav>
                                      </p:tavLst>
                                    </p:anim>
                                    <p:anim calcmode="lin" valueType="num">
                                      <p:cBhvr>
                                        <p:cTn id="8" dur="500" fill="hold"/>
                                        <p:tgtEl>
                                          <p:spTgt spid="18"/>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22" name="Text Box 2">
            <a:extLst>
              <a:ext uri="{FF2B5EF4-FFF2-40B4-BE49-F238E27FC236}">
                <a16:creationId xmlns:a16="http://schemas.microsoft.com/office/drawing/2014/main" id="{35AA034D-B0D5-4A27-B94D-573CE13FD9A1}"/>
              </a:ext>
            </a:extLst>
          </p:cNvPr>
          <p:cNvSpPr txBox="1">
            <a:spLocks noChangeArrowheads="1"/>
          </p:cNvSpPr>
          <p:nvPr/>
        </p:nvSpPr>
        <p:spPr bwMode="auto">
          <a:xfrm>
            <a:off x="1481137" y="3600624"/>
            <a:ext cx="13681075" cy="4533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测试产品</a:t>
            </a:r>
            <a:r>
              <a:rPr lang="en-US" altLang="zh-TW" sz="2000" dirty="0">
                <a:latin typeface="+mn-lt"/>
                <a:ea typeface="+mn-ea"/>
                <a:cs typeface="+mn-ea"/>
                <a:sym typeface="+mn-lt"/>
              </a:rPr>
              <a:t>:</a:t>
            </a:r>
            <a:r>
              <a:rPr lang="zh-TW" altLang="en-US" sz="2000" dirty="0">
                <a:latin typeface="+mn-lt"/>
                <a:ea typeface="+mn-ea"/>
                <a:cs typeface="+mn-ea"/>
                <a:sym typeface="+mn-lt"/>
              </a:rPr>
              <a:t>汽车用收放机</a:t>
            </a:r>
            <a:r>
              <a:rPr lang="en-US" altLang="zh-TW" sz="2000" dirty="0">
                <a:latin typeface="+mn-lt"/>
                <a:ea typeface="+mn-ea"/>
                <a:cs typeface="+mn-ea"/>
                <a:sym typeface="+mn-lt"/>
              </a:rPr>
              <a:t>(</a:t>
            </a:r>
            <a:r>
              <a:rPr lang="zh-TW" altLang="en-US" sz="2000" dirty="0">
                <a:latin typeface="+mn-lt"/>
                <a:ea typeface="+mn-ea"/>
                <a:cs typeface="+mn-ea"/>
                <a:sym typeface="+mn-lt"/>
              </a:rPr>
              <a:t>功能包括</a:t>
            </a:r>
            <a:r>
              <a:rPr lang="en-US" altLang="zh-TW" sz="2000" dirty="0">
                <a:latin typeface="+mn-lt"/>
                <a:ea typeface="+mn-ea"/>
                <a:cs typeface="+mn-ea"/>
                <a:sym typeface="+mn-lt"/>
              </a:rPr>
              <a:t>:AM,FM</a:t>
            </a:r>
            <a:r>
              <a:rPr lang="zh-TW" altLang="en-US" sz="2000" dirty="0">
                <a:latin typeface="+mn-lt"/>
                <a:ea typeface="+mn-ea"/>
                <a:cs typeface="+mn-ea"/>
                <a:sym typeface="+mn-lt"/>
              </a:rPr>
              <a:t>收音</a:t>
            </a:r>
            <a:r>
              <a:rPr lang="en-US" altLang="zh-TW" sz="2000" dirty="0">
                <a:latin typeface="+mn-lt"/>
                <a:ea typeface="+mn-ea"/>
                <a:cs typeface="+mn-ea"/>
                <a:sym typeface="+mn-lt"/>
              </a:rPr>
              <a:t>,CD</a:t>
            </a:r>
            <a:r>
              <a:rPr lang="zh-TW" altLang="en-US" sz="2000" dirty="0">
                <a:latin typeface="+mn-lt"/>
                <a:ea typeface="+mn-ea"/>
                <a:cs typeface="+mn-ea"/>
                <a:sym typeface="+mn-lt"/>
              </a:rPr>
              <a:t>播放</a:t>
            </a:r>
            <a:r>
              <a:rPr lang="en-US" altLang="zh-TW" sz="2000" dirty="0">
                <a:latin typeface="+mn-lt"/>
                <a:ea typeface="+mn-ea"/>
                <a:cs typeface="+mn-ea"/>
                <a:sym typeface="+mn-lt"/>
              </a:rPr>
              <a:t>,</a:t>
            </a:r>
            <a:r>
              <a:rPr lang="zh-TW" altLang="en-US" sz="2000" dirty="0">
                <a:latin typeface="+mn-lt"/>
                <a:ea typeface="+mn-ea"/>
                <a:cs typeface="+mn-ea"/>
                <a:sym typeface="+mn-lt"/>
              </a:rPr>
              <a:t>电源为</a:t>
            </a:r>
            <a:r>
              <a:rPr lang="en-US" altLang="zh-TW" sz="2000" dirty="0">
                <a:latin typeface="+mn-lt"/>
                <a:ea typeface="+mn-ea"/>
                <a:cs typeface="+mn-ea"/>
                <a:sym typeface="+mn-lt"/>
              </a:rPr>
              <a:t>DC13V).</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测试地点</a:t>
            </a:r>
            <a:r>
              <a:rPr lang="en-US" altLang="zh-TW" sz="2000" dirty="0">
                <a:latin typeface="+mn-lt"/>
                <a:ea typeface="+mn-ea"/>
                <a:cs typeface="+mn-ea"/>
                <a:sym typeface="+mn-lt"/>
              </a:rPr>
              <a:t>:WCWH EWC</a:t>
            </a:r>
            <a:r>
              <a:rPr lang="zh-TW" altLang="en-US" sz="2000" dirty="0">
                <a:latin typeface="+mn-lt"/>
                <a:ea typeface="+mn-ea"/>
                <a:cs typeface="+mn-ea"/>
                <a:sym typeface="+mn-lt"/>
              </a:rPr>
              <a:t>实验室</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环境条件</a:t>
            </a:r>
            <a:r>
              <a:rPr lang="en-US" altLang="zh-TW" sz="2000" dirty="0">
                <a:latin typeface="+mn-lt"/>
                <a:ea typeface="+mn-ea"/>
                <a:cs typeface="+mn-ea"/>
                <a:sym typeface="+mn-lt"/>
              </a:rPr>
              <a:t>:</a:t>
            </a:r>
            <a:r>
              <a:rPr lang="zh-TW" altLang="en-US" sz="2000" dirty="0">
                <a:latin typeface="+mn-lt"/>
                <a:ea typeface="+mn-ea"/>
                <a:cs typeface="+mn-ea"/>
                <a:sym typeface="+mn-lt"/>
              </a:rPr>
              <a:t>温度</a:t>
            </a:r>
            <a:r>
              <a:rPr lang="en-US" altLang="zh-TW" sz="2000" dirty="0">
                <a:latin typeface="+mn-lt"/>
                <a:ea typeface="+mn-ea"/>
                <a:cs typeface="+mn-ea"/>
                <a:sym typeface="+mn-lt"/>
              </a:rPr>
              <a:t>15℃~35℃,</a:t>
            </a:r>
            <a:r>
              <a:rPr lang="zh-TW" altLang="en-US" sz="2000" dirty="0">
                <a:latin typeface="+mn-lt"/>
                <a:ea typeface="+mn-ea"/>
                <a:cs typeface="+mn-ea"/>
                <a:sym typeface="+mn-lt"/>
              </a:rPr>
              <a:t>湿度</a:t>
            </a:r>
            <a:r>
              <a:rPr lang="en-US" altLang="zh-TW" sz="2000" dirty="0">
                <a:latin typeface="+mn-lt"/>
                <a:ea typeface="+mn-ea"/>
                <a:cs typeface="+mn-ea"/>
                <a:sym typeface="+mn-lt"/>
              </a:rPr>
              <a:t>45~70RH%</a:t>
            </a:r>
            <a:r>
              <a:rPr lang="zh-TW" altLang="en-US" sz="2000" dirty="0">
                <a:latin typeface="+mn-lt"/>
                <a:ea typeface="+mn-ea"/>
                <a:cs typeface="+mn-ea"/>
                <a:sym typeface="+mn-lt"/>
              </a:rPr>
              <a:t>气压</a:t>
            </a:r>
            <a:r>
              <a:rPr lang="en-US" altLang="zh-TW" sz="2000" dirty="0">
                <a:latin typeface="+mn-lt"/>
                <a:ea typeface="+mn-ea"/>
                <a:cs typeface="+mn-ea"/>
                <a:sym typeface="+mn-lt"/>
              </a:rPr>
              <a:t>86~106KPA.</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测试日期</a:t>
            </a:r>
            <a:r>
              <a:rPr lang="en-US" altLang="zh-TW" sz="2000" dirty="0">
                <a:latin typeface="+mn-lt"/>
                <a:ea typeface="+mn-ea"/>
                <a:cs typeface="+mn-ea"/>
                <a:sym typeface="+mn-lt"/>
              </a:rPr>
              <a:t>:2003</a:t>
            </a:r>
            <a:r>
              <a:rPr lang="zh-TW" altLang="en-US" sz="2000" dirty="0">
                <a:latin typeface="+mn-lt"/>
                <a:ea typeface="+mn-ea"/>
                <a:cs typeface="+mn-ea"/>
                <a:sym typeface="+mn-lt"/>
              </a:rPr>
              <a:t>年</a:t>
            </a:r>
            <a:r>
              <a:rPr lang="en-US" altLang="zh-TW" sz="2000" dirty="0">
                <a:latin typeface="+mn-lt"/>
                <a:ea typeface="+mn-ea"/>
                <a:cs typeface="+mn-ea"/>
                <a:sym typeface="+mn-lt"/>
              </a:rPr>
              <a:t>6</a:t>
            </a:r>
            <a:r>
              <a:rPr lang="zh-TW" altLang="en-US" sz="2000" dirty="0">
                <a:latin typeface="+mn-lt"/>
                <a:ea typeface="+mn-ea"/>
                <a:cs typeface="+mn-ea"/>
                <a:sym typeface="+mn-lt"/>
              </a:rPr>
              <a:t>月</a:t>
            </a:r>
            <a:r>
              <a:rPr lang="en-US" altLang="zh-TW" sz="2000" dirty="0">
                <a:latin typeface="+mn-lt"/>
                <a:ea typeface="+mn-ea"/>
                <a:cs typeface="+mn-ea"/>
                <a:sym typeface="+mn-lt"/>
              </a:rPr>
              <a:t>18~19</a:t>
            </a:r>
            <a:r>
              <a:rPr lang="zh-TW" altLang="en-US" sz="2000" dirty="0">
                <a:latin typeface="+mn-lt"/>
                <a:ea typeface="+mn-ea"/>
                <a:cs typeface="+mn-ea"/>
                <a:sym typeface="+mn-lt"/>
              </a:rPr>
              <a:t>日</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测试依据</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1.GB/T17626.2-1998  </a:t>
            </a:r>
            <a:r>
              <a:rPr lang="en-US" altLang="zh-TW" sz="2000" dirty="0" err="1">
                <a:latin typeface="+mn-lt"/>
                <a:ea typeface="+mn-ea"/>
                <a:cs typeface="+mn-ea"/>
                <a:sym typeface="+mn-lt"/>
              </a:rPr>
              <a:t>idt</a:t>
            </a:r>
            <a:r>
              <a:rPr lang="en-US" altLang="zh-TW" sz="2000" dirty="0">
                <a:latin typeface="+mn-lt"/>
                <a:ea typeface="+mn-ea"/>
                <a:cs typeface="+mn-ea"/>
                <a:sym typeface="+mn-lt"/>
              </a:rPr>
              <a:t>  IEC61000 – 4 – 2:1995EN61000 – 4 – 2 :1995,</a:t>
            </a:r>
            <a:r>
              <a:rPr lang="zh-TW" altLang="en-US" sz="2000" dirty="0">
                <a:latin typeface="+mn-lt"/>
                <a:ea typeface="+mn-ea"/>
                <a:cs typeface="+mn-ea"/>
                <a:sym typeface="+mn-lt"/>
              </a:rPr>
              <a:t>电磁兼容</a:t>
            </a:r>
            <a:r>
              <a:rPr lang="en-US" altLang="zh-TW" sz="2000" dirty="0">
                <a:latin typeface="+mn-lt"/>
                <a:ea typeface="+mn-ea"/>
                <a:cs typeface="+mn-ea"/>
                <a:sym typeface="+mn-lt"/>
              </a:rPr>
              <a:t>,</a:t>
            </a:r>
            <a:r>
              <a:rPr lang="zh-TW" altLang="en-US" sz="2000" dirty="0">
                <a:latin typeface="+mn-lt"/>
                <a:ea typeface="+mn-ea"/>
                <a:cs typeface="+mn-ea"/>
                <a:sym typeface="+mn-lt"/>
              </a:rPr>
              <a:t>试验和测量技朮</a:t>
            </a:r>
            <a:r>
              <a:rPr lang="en-US" altLang="zh-TW" sz="2000" dirty="0">
                <a:latin typeface="+mn-lt"/>
                <a:ea typeface="+mn-ea"/>
                <a:cs typeface="+mn-ea"/>
                <a:sym typeface="+mn-lt"/>
              </a:rPr>
              <a:t>,</a:t>
            </a:r>
            <a:r>
              <a:rPr lang="zh-TW" altLang="en-US" sz="2000" dirty="0">
                <a:latin typeface="+mn-lt"/>
                <a:ea typeface="+mn-ea"/>
                <a:cs typeface="+mn-ea"/>
                <a:sym typeface="+mn-lt"/>
              </a:rPr>
              <a:t>静电放电抗扰度试验</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2.GB/T7626.3 – 1998 </a:t>
            </a:r>
            <a:r>
              <a:rPr lang="en-US" altLang="zh-TW" sz="2000" dirty="0" err="1">
                <a:latin typeface="+mn-lt"/>
                <a:ea typeface="+mn-ea"/>
                <a:cs typeface="+mn-ea"/>
                <a:sym typeface="+mn-lt"/>
              </a:rPr>
              <a:t>idt</a:t>
            </a:r>
            <a:r>
              <a:rPr lang="en-US" altLang="zh-TW" sz="2000" dirty="0">
                <a:latin typeface="+mn-lt"/>
                <a:ea typeface="+mn-ea"/>
                <a:cs typeface="+mn-ea"/>
                <a:sym typeface="+mn-lt"/>
              </a:rPr>
              <a:t> IEC61000 – 4 – 3 :1995EN61000 – 4 – 3:1995,</a:t>
            </a:r>
            <a:r>
              <a:rPr lang="zh-TW" altLang="en-US" sz="2000" dirty="0">
                <a:latin typeface="+mn-lt"/>
                <a:ea typeface="+mn-ea"/>
                <a:cs typeface="+mn-ea"/>
                <a:sym typeface="+mn-lt"/>
              </a:rPr>
              <a:t>电磁兼容</a:t>
            </a:r>
            <a:r>
              <a:rPr lang="en-US" altLang="zh-TW" sz="2000" dirty="0">
                <a:latin typeface="+mn-lt"/>
                <a:ea typeface="+mn-ea"/>
                <a:cs typeface="+mn-ea"/>
                <a:sym typeface="+mn-lt"/>
              </a:rPr>
              <a:t>,</a:t>
            </a:r>
            <a:r>
              <a:rPr lang="zh-TW" altLang="en-US" sz="2000" dirty="0">
                <a:latin typeface="+mn-lt"/>
                <a:ea typeface="+mn-ea"/>
                <a:cs typeface="+mn-ea"/>
                <a:sym typeface="+mn-lt"/>
              </a:rPr>
              <a:t>试验和测量技朮</a:t>
            </a:r>
            <a:r>
              <a:rPr lang="en-US" altLang="zh-TW" sz="2000" dirty="0">
                <a:latin typeface="+mn-lt"/>
                <a:ea typeface="+mn-ea"/>
                <a:cs typeface="+mn-ea"/>
                <a:sym typeface="+mn-lt"/>
              </a:rPr>
              <a:t>,</a:t>
            </a:r>
            <a:r>
              <a:rPr lang="zh-TW" altLang="en-US" sz="2000" dirty="0">
                <a:latin typeface="+mn-lt"/>
                <a:ea typeface="+mn-ea"/>
                <a:cs typeface="+mn-ea"/>
                <a:sym typeface="+mn-lt"/>
              </a:rPr>
              <a:t>射频电磁场辐射抗扰度试验</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3.</a:t>
            </a:r>
            <a:r>
              <a:rPr lang="zh-TW" altLang="en-US" sz="2000" dirty="0">
                <a:latin typeface="+mn-lt"/>
                <a:ea typeface="+mn-ea"/>
                <a:cs typeface="+mn-ea"/>
                <a:sym typeface="+mn-lt"/>
              </a:rPr>
              <a:t>受测方要求</a:t>
            </a:r>
            <a:r>
              <a:rPr lang="en-US" altLang="zh-TW" sz="2000" dirty="0">
                <a:latin typeface="+mn-lt"/>
                <a:ea typeface="+mn-ea"/>
                <a:cs typeface="+mn-ea"/>
                <a:sym typeface="+mn-lt"/>
              </a:rPr>
              <a:t>:</a:t>
            </a:r>
            <a:r>
              <a:rPr lang="zh-TW" altLang="en-US" sz="2000" dirty="0">
                <a:latin typeface="+mn-lt"/>
                <a:ea typeface="+mn-ea"/>
                <a:cs typeface="+mn-ea"/>
                <a:sym typeface="+mn-lt"/>
              </a:rPr>
              <a:t>静电测试电压</a:t>
            </a:r>
            <a:r>
              <a:rPr lang="en-US" altLang="zh-TW" sz="2000" dirty="0">
                <a:latin typeface="+mn-lt"/>
                <a:ea typeface="+mn-ea"/>
                <a:cs typeface="+mn-ea"/>
                <a:sym typeface="+mn-lt"/>
              </a:rPr>
              <a:t>± 10KV,</a:t>
            </a:r>
            <a:r>
              <a:rPr lang="zh-TW" altLang="en-US" sz="2000" dirty="0">
                <a:latin typeface="+mn-lt"/>
                <a:ea typeface="+mn-ea"/>
                <a:cs typeface="+mn-ea"/>
                <a:sym typeface="+mn-lt"/>
              </a:rPr>
              <a:t>判定准则为</a:t>
            </a:r>
            <a:r>
              <a:rPr lang="en-US" altLang="zh-TW" sz="2000" dirty="0">
                <a:latin typeface="+mn-lt"/>
                <a:ea typeface="+mn-ea"/>
                <a:cs typeface="+mn-ea"/>
                <a:sym typeface="+mn-lt"/>
              </a:rPr>
              <a:t>C</a:t>
            </a:r>
            <a:r>
              <a:rPr lang="zh-TW" altLang="en-US" sz="2000" dirty="0">
                <a:latin typeface="+mn-lt"/>
                <a:ea typeface="+mn-ea"/>
                <a:cs typeface="+mn-ea"/>
                <a:sym typeface="+mn-lt"/>
              </a:rPr>
              <a:t>类</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备注</a:t>
            </a:r>
            <a:r>
              <a:rPr lang="en-US" altLang="zh-TW" sz="2000" dirty="0">
                <a:latin typeface="+mn-lt"/>
                <a:ea typeface="+mn-ea"/>
                <a:cs typeface="+mn-ea"/>
                <a:sym typeface="+mn-lt"/>
              </a:rPr>
              <a:t>:</a:t>
            </a:r>
            <a:r>
              <a:rPr lang="zh-TW" altLang="en-US" sz="2000" dirty="0">
                <a:latin typeface="+mn-lt"/>
                <a:ea typeface="+mn-ea"/>
                <a:cs typeface="+mn-ea"/>
                <a:sym typeface="+mn-lt"/>
              </a:rPr>
              <a:t>抗扰度试验结果判定准则分为以下</a:t>
            </a:r>
            <a:r>
              <a:rPr lang="en-US" altLang="zh-TW" sz="2000" dirty="0">
                <a:latin typeface="+mn-lt"/>
                <a:ea typeface="+mn-ea"/>
                <a:cs typeface="+mn-ea"/>
                <a:sym typeface="+mn-lt"/>
              </a:rPr>
              <a:t>4</a:t>
            </a:r>
            <a:r>
              <a:rPr lang="zh-TW" altLang="en-US" sz="2000" dirty="0">
                <a:latin typeface="+mn-lt"/>
                <a:ea typeface="+mn-ea"/>
                <a:cs typeface="+mn-ea"/>
                <a:sym typeface="+mn-lt"/>
              </a:rPr>
              <a:t>个类别</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a. </a:t>
            </a:r>
            <a:r>
              <a:rPr lang="zh-TW" altLang="en-US" sz="2000" dirty="0">
                <a:latin typeface="+mn-lt"/>
                <a:ea typeface="+mn-ea"/>
                <a:cs typeface="+mn-ea"/>
                <a:sym typeface="+mn-lt"/>
              </a:rPr>
              <a:t>在规范极限值内性能正常</a:t>
            </a:r>
            <a:r>
              <a:rPr lang="en-US" altLang="zh-TW" sz="2000" dirty="0">
                <a:latin typeface="+mn-lt"/>
                <a:ea typeface="+mn-ea"/>
                <a:cs typeface="+mn-ea"/>
                <a:sym typeface="+mn-lt"/>
              </a:rPr>
              <a:t>;</a:t>
            </a:r>
          </a:p>
        </p:txBody>
      </p:sp>
      <p:sp>
        <p:nvSpPr>
          <p:cNvPr id="3" name="Text Box 16">
            <a:extLst>
              <a:ext uri="{FF2B5EF4-FFF2-40B4-BE49-F238E27FC236}">
                <a16:creationId xmlns:a16="http://schemas.microsoft.com/office/drawing/2014/main" id="{6807476F-2EA4-47FF-8835-85E04991058F}"/>
              </a:ext>
            </a:extLst>
          </p:cNvPr>
          <p:cNvSpPr txBox="1">
            <a:spLocks noChangeArrowheads="1"/>
          </p:cNvSpPr>
          <p:nvPr/>
        </p:nvSpPr>
        <p:spPr bwMode="auto">
          <a:xfrm>
            <a:off x="1264891" y="1440384"/>
            <a:ext cx="13681075" cy="1209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a:t>
            </a:r>
            <a:r>
              <a:rPr lang="zh-TW" altLang="en-US" sz="2000" b="1" dirty="0">
                <a:latin typeface="+mn-lt"/>
                <a:ea typeface="+mn-ea"/>
                <a:cs typeface="+mn-ea"/>
                <a:sym typeface="+mn-lt"/>
              </a:rPr>
              <a:t>指引案例</a:t>
            </a:r>
            <a:r>
              <a:rPr lang="en-US" altLang="zh-TW" sz="2000" b="1" dirty="0">
                <a:latin typeface="+mn-lt"/>
                <a:ea typeface="+mn-ea"/>
                <a:cs typeface="+mn-ea"/>
                <a:sym typeface="+mn-lt"/>
              </a:rPr>
              <a:t>]</a:t>
            </a:r>
          </a:p>
          <a:p>
            <a:pPr algn="ctr" eaLnBrk="1" hangingPunct="1">
              <a:lnSpc>
                <a:spcPct val="120000"/>
              </a:lnSpc>
              <a:defRPr/>
            </a:pPr>
            <a:r>
              <a:rPr lang="zh-TW" altLang="en-US" sz="2000" b="1" dirty="0">
                <a:latin typeface="+mn-lt"/>
                <a:ea typeface="+mn-ea"/>
                <a:cs typeface="+mn-ea"/>
                <a:sym typeface="+mn-lt"/>
              </a:rPr>
              <a:t>电磁兼容</a:t>
            </a:r>
            <a:r>
              <a:rPr lang="en-US" altLang="zh-TW" sz="2000" b="1" dirty="0">
                <a:latin typeface="+mn-lt"/>
                <a:ea typeface="+mn-ea"/>
                <a:cs typeface="+mn-ea"/>
                <a:sym typeface="+mn-lt"/>
              </a:rPr>
              <a:t>(EMC)</a:t>
            </a:r>
            <a:r>
              <a:rPr lang="zh-TW" altLang="en-US" sz="2000" b="1" dirty="0">
                <a:latin typeface="+mn-lt"/>
                <a:ea typeface="+mn-ea"/>
                <a:cs typeface="+mn-ea"/>
                <a:sym typeface="+mn-lt"/>
              </a:rPr>
              <a:t>机构测试</a:t>
            </a:r>
          </a:p>
          <a:p>
            <a:pPr eaLnBrk="1" hangingPunct="1">
              <a:lnSpc>
                <a:spcPct val="120000"/>
              </a:lnSpc>
              <a:defRPr/>
            </a:pPr>
            <a:r>
              <a:rPr lang="en-US" altLang="zh-TW" sz="2000" dirty="0">
                <a:latin typeface="+mn-lt"/>
                <a:ea typeface="+mn-ea"/>
                <a:cs typeface="+mn-ea"/>
                <a:sym typeface="+mn-lt"/>
              </a:rPr>
              <a:t>------WCWH</a:t>
            </a:r>
            <a:r>
              <a:rPr lang="zh-TW" altLang="en-US" sz="2000" dirty="0">
                <a:latin typeface="+mn-lt"/>
                <a:ea typeface="+mn-ea"/>
                <a:cs typeface="+mn-ea"/>
                <a:sym typeface="+mn-lt"/>
              </a:rPr>
              <a:t>实验室电磁兼容测试过程</a:t>
            </a:r>
          </a:p>
        </p:txBody>
      </p:sp>
      <p:sp>
        <p:nvSpPr>
          <p:cNvPr id="4" name="文本框 3">
            <a:extLst>
              <a:ext uri="{FF2B5EF4-FFF2-40B4-BE49-F238E27FC236}">
                <a16:creationId xmlns:a16="http://schemas.microsoft.com/office/drawing/2014/main" id="{CE9037B7-EF32-46F5-9764-CAA744931705}"/>
              </a:ext>
            </a:extLst>
          </p:cNvPr>
          <p:cNvSpPr txBox="1"/>
          <p:nvPr/>
        </p:nvSpPr>
        <p:spPr>
          <a:xfrm>
            <a:off x="3137099" y="72232"/>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产品委外测试</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7746" name="Text Box 2">
            <a:extLst>
              <a:ext uri="{FF2B5EF4-FFF2-40B4-BE49-F238E27FC236}">
                <a16:creationId xmlns:a16="http://schemas.microsoft.com/office/drawing/2014/main" id="{EE6C41D5-27F5-4B28-9FF2-5986A02FACE5}"/>
              </a:ext>
            </a:extLst>
          </p:cNvPr>
          <p:cNvSpPr txBox="1">
            <a:spLocks noChangeArrowheads="1"/>
          </p:cNvSpPr>
          <p:nvPr/>
        </p:nvSpPr>
        <p:spPr bwMode="auto">
          <a:xfrm>
            <a:off x="1481138" y="0"/>
            <a:ext cx="13681075"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zh-CN" sz="2000">
              <a:latin typeface="+mn-lt"/>
              <a:ea typeface="+mn-ea"/>
              <a:cs typeface="+mn-ea"/>
              <a:sym typeface="+mn-lt"/>
            </a:endParaRPr>
          </a:p>
        </p:txBody>
      </p:sp>
      <p:sp>
        <p:nvSpPr>
          <p:cNvPr id="287747" name="Text Box 3">
            <a:extLst>
              <a:ext uri="{FF2B5EF4-FFF2-40B4-BE49-F238E27FC236}">
                <a16:creationId xmlns:a16="http://schemas.microsoft.com/office/drawing/2014/main" id="{11AB3692-3B8F-4B28-A764-D725C6F2C939}"/>
              </a:ext>
            </a:extLst>
          </p:cNvPr>
          <p:cNvSpPr txBox="1">
            <a:spLocks noChangeArrowheads="1"/>
          </p:cNvSpPr>
          <p:nvPr/>
        </p:nvSpPr>
        <p:spPr bwMode="auto">
          <a:xfrm>
            <a:off x="1454398" y="821373"/>
            <a:ext cx="13681075" cy="157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b. </a:t>
            </a:r>
            <a:r>
              <a:rPr lang="zh-TW" altLang="en-US" sz="2000" dirty="0">
                <a:latin typeface="+mn-lt"/>
                <a:ea typeface="+mn-ea"/>
                <a:cs typeface="+mn-ea"/>
                <a:sym typeface="+mn-lt"/>
              </a:rPr>
              <a:t>功能或性能暂时性降低或丧失</a:t>
            </a:r>
            <a:r>
              <a:rPr lang="en-US" altLang="zh-TW" sz="2000" dirty="0">
                <a:latin typeface="+mn-lt"/>
                <a:ea typeface="+mn-ea"/>
                <a:cs typeface="+mn-ea"/>
                <a:sym typeface="+mn-lt"/>
              </a:rPr>
              <a:t>,</a:t>
            </a:r>
            <a:r>
              <a:rPr lang="zh-TW" altLang="en-US" sz="2000" dirty="0">
                <a:latin typeface="+mn-lt"/>
                <a:ea typeface="+mn-ea"/>
                <a:cs typeface="+mn-ea"/>
                <a:sym typeface="+mn-lt"/>
              </a:rPr>
              <a:t>但能自行恢复</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c. </a:t>
            </a:r>
            <a:r>
              <a:rPr lang="zh-TW" altLang="en-US" sz="2000" dirty="0">
                <a:latin typeface="+mn-lt"/>
                <a:ea typeface="+mn-ea"/>
                <a:cs typeface="+mn-ea"/>
                <a:sym typeface="+mn-lt"/>
              </a:rPr>
              <a:t>功能或性能暂时性降低或丧失</a:t>
            </a:r>
            <a:r>
              <a:rPr lang="en-US" altLang="zh-TW" sz="2000" dirty="0">
                <a:latin typeface="+mn-lt"/>
                <a:ea typeface="+mn-ea"/>
                <a:cs typeface="+mn-ea"/>
                <a:sym typeface="+mn-lt"/>
              </a:rPr>
              <a:t>,</a:t>
            </a:r>
            <a:r>
              <a:rPr lang="zh-TW" altLang="en-US" sz="2000" dirty="0">
                <a:latin typeface="+mn-lt"/>
                <a:ea typeface="+mn-ea"/>
                <a:cs typeface="+mn-ea"/>
                <a:sym typeface="+mn-lt"/>
              </a:rPr>
              <a:t>但需要干预或复位操作</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d. </a:t>
            </a:r>
            <a:r>
              <a:rPr lang="zh-TW" altLang="en-US" sz="2000" dirty="0">
                <a:latin typeface="+mn-lt"/>
                <a:ea typeface="+mn-ea"/>
                <a:cs typeface="+mn-ea"/>
                <a:sym typeface="+mn-lt"/>
              </a:rPr>
              <a:t>因装置或组件损坏而不可恢复的功能或性能降低</a:t>
            </a:r>
            <a:r>
              <a:rPr lang="en-US" altLang="zh-TW" sz="2000" dirty="0">
                <a:latin typeface="+mn-lt"/>
                <a:ea typeface="+mn-ea"/>
                <a:cs typeface="+mn-ea"/>
                <a:sym typeface="+mn-lt"/>
              </a:rPr>
              <a:t>,</a:t>
            </a:r>
            <a:r>
              <a:rPr lang="zh-TW" altLang="en-US" sz="2000" dirty="0">
                <a:latin typeface="+mn-lt"/>
                <a:ea typeface="+mn-ea"/>
                <a:cs typeface="+mn-ea"/>
                <a:sym typeface="+mn-lt"/>
              </a:rPr>
              <a:t>丧失</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试验仪器</a:t>
            </a:r>
            <a:r>
              <a:rPr lang="en-US" altLang="zh-TW" sz="2000" dirty="0">
                <a:latin typeface="+mn-lt"/>
                <a:ea typeface="+mn-ea"/>
                <a:cs typeface="+mn-ea"/>
                <a:sym typeface="+mn-lt"/>
              </a:rPr>
              <a:t>,</a:t>
            </a:r>
            <a:r>
              <a:rPr lang="zh-TW" altLang="en-US" sz="2000" dirty="0">
                <a:latin typeface="+mn-lt"/>
                <a:ea typeface="+mn-ea"/>
                <a:cs typeface="+mn-ea"/>
                <a:sym typeface="+mn-lt"/>
              </a:rPr>
              <a:t>设备清单</a:t>
            </a:r>
            <a:r>
              <a:rPr lang="en-US" altLang="zh-TW" sz="2000" dirty="0">
                <a:latin typeface="+mn-lt"/>
                <a:ea typeface="+mn-ea"/>
                <a:cs typeface="+mn-ea"/>
                <a:sym typeface="+mn-lt"/>
              </a:rPr>
              <a:t>:</a:t>
            </a:r>
          </a:p>
        </p:txBody>
      </p:sp>
      <p:graphicFrame>
        <p:nvGraphicFramePr>
          <p:cNvPr id="238670" name="Group 78">
            <a:extLst>
              <a:ext uri="{FF2B5EF4-FFF2-40B4-BE49-F238E27FC236}">
                <a16:creationId xmlns:a16="http://schemas.microsoft.com/office/drawing/2014/main" id="{209D1EE3-4E1B-48FB-975E-F12A9509F7DF}"/>
              </a:ext>
            </a:extLst>
          </p:cNvPr>
          <p:cNvGraphicFramePr>
            <a:graphicFrameLocks noGrp="1"/>
          </p:cNvGraphicFramePr>
          <p:nvPr>
            <p:extLst>
              <p:ext uri="{D42A27DB-BD31-4B8C-83A1-F6EECF244321}">
                <p14:modId xmlns:p14="http://schemas.microsoft.com/office/powerpoint/2010/main" val="2229068384"/>
              </p:ext>
            </p:extLst>
          </p:nvPr>
        </p:nvGraphicFramePr>
        <p:xfrm>
          <a:off x="1481138" y="2376488"/>
          <a:ext cx="12884150" cy="4952337"/>
        </p:xfrm>
        <a:graphic>
          <a:graphicData uri="http://schemas.openxmlformats.org/drawingml/2006/table">
            <a:tbl>
              <a:tblPr/>
              <a:tblGrid>
                <a:gridCol w="1151905">
                  <a:extLst>
                    <a:ext uri="{9D8B030D-6E8A-4147-A177-3AD203B41FA5}">
                      <a16:colId xmlns:a16="http://schemas.microsoft.com/office/drawing/2014/main" val="20000"/>
                    </a:ext>
                  </a:extLst>
                </a:gridCol>
                <a:gridCol w="3864932">
                  <a:extLst>
                    <a:ext uri="{9D8B030D-6E8A-4147-A177-3AD203B41FA5}">
                      <a16:colId xmlns:a16="http://schemas.microsoft.com/office/drawing/2014/main" val="20001"/>
                    </a:ext>
                  </a:extLst>
                </a:gridCol>
                <a:gridCol w="3192533">
                  <a:extLst>
                    <a:ext uri="{9D8B030D-6E8A-4147-A177-3AD203B41FA5}">
                      <a16:colId xmlns:a16="http://schemas.microsoft.com/office/drawing/2014/main" val="20002"/>
                    </a:ext>
                  </a:extLst>
                </a:gridCol>
                <a:gridCol w="1824304">
                  <a:extLst>
                    <a:ext uri="{9D8B030D-6E8A-4147-A177-3AD203B41FA5}">
                      <a16:colId xmlns:a16="http://schemas.microsoft.com/office/drawing/2014/main" val="20003"/>
                    </a:ext>
                  </a:extLst>
                </a:gridCol>
                <a:gridCol w="1482247">
                  <a:extLst>
                    <a:ext uri="{9D8B030D-6E8A-4147-A177-3AD203B41FA5}">
                      <a16:colId xmlns:a16="http://schemas.microsoft.com/office/drawing/2014/main" val="20004"/>
                    </a:ext>
                  </a:extLst>
                </a:gridCol>
                <a:gridCol w="1368229">
                  <a:extLst>
                    <a:ext uri="{9D8B030D-6E8A-4147-A177-3AD203B41FA5}">
                      <a16:colId xmlns:a16="http://schemas.microsoft.com/office/drawing/2014/main" val="20005"/>
                    </a:ext>
                  </a:extLst>
                </a:gridCol>
              </a:tblGrid>
              <a:tr h="974321">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3300" b="0" i="0" u="none" strike="noStrike" cap="none" normalizeH="0" baseline="0" dirty="0">
                          <a:ln>
                            <a:noFill/>
                          </a:ln>
                          <a:solidFill>
                            <a:schemeClr val="tx1"/>
                          </a:solidFill>
                          <a:effectLst/>
                          <a:latin typeface="+mn-lt"/>
                          <a:ea typeface="+mn-ea"/>
                          <a:cs typeface="+mn-ea"/>
                          <a:sym typeface="+mn-lt"/>
                        </a:rPr>
                        <a:t>序号</a:t>
                      </a:r>
                    </a:p>
                  </a:txBody>
                  <a:tcPr marL="136823" marR="136823" marT="62388" marB="6238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3300" b="0" i="0" u="none" strike="noStrike" cap="none" normalizeH="0" baseline="0" dirty="0">
                          <a:ln>
                            <a:noFill/>
                          </a:ln>
                          <a:solidFill>
                            <a:schemeClr val="tx1"/>
                          </a:solidFill>
                          <a:effectLst/>
                          <a:latin typeface="+mn-lt"/>
                          <a:ea typeface="+mn-ea"/>
                          <a:cs typeface="+mn-ea"/>
                          <a:sym typeface="+mn-lt"/>
                        </a:rPr>
                        <a:t>名称</a:t>
                      </a:r>
                    </a:p>
                  </a:txBody>
                  <a:tcPr marL="136823" marR="136823" marT="62388" marB="623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3300" b="0" i="0" u="none" strike="noStrike" cap="none" normalizeH="0" baseline="0" dirty="0">
                          <a:ln>
                            <a:noFill/>
                          </a:ln>
                          <a:solidFill>
                            <a:schemeClr val="tx1"/>
                          </a:solidFill>
                          <a:effectLst/>
                          <a:latin typeface="+mn-lt"/>
                          <a:ea typeface="+mn-ea"/>
                          <a:cs typeface="+mn-ea"/>
                          <a:sym typeface="+mn-lt"/>
                        </a:rPr>
                        <a:t>规格</a:t>
                      </a:r>
                    </a:p>
                  </a:txBody>
                  <a:tcPr marL="136823" marR="136823" marT="62388" marB="623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3300" b="0" i="0" u="none" strike="noStrike" cap="none" normalizeH="0" baseline="0" dirty="0">
                          <a:ln>
                            <a:noFill/>
                          </a:ln>
                          <a:solidFill>
                            <a:schemeClr val="tx1"/>
                          </a:solidFill>
                          <a:effectLst/>
                          <a:latin typeface="+mn-lt"/>
                          <a:ea typeface="+mn-ea"/>
                          <a:cs typeface="+mn-ea"/>
                          <a:sym typeface="+mn-lt"/>
                        </a:rPr>
                        <a:t>有效期</a:t>
                      </a:r>
                    </a:p>
                  </a:txBody>
                  <a:tcPr marL="136823" marR="136823" marT="62388" marB="623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3300" b="0" i="0" u="none" strike="noStrike" cap="none" normalizeH="0" baseline="0" dirty="0">
                          <a:ln>
                            <a:noFill/>
                          </a:ln>
                          <a:solidFill>
                            <a:schemeClr val="tx1"/>
                          </a:solidFill>
                          <a:effectLst/>
                          <a:latin typeface="+mn-lt"/>
                          <a:ea typeface="+mn-ea"/>
                          <a:cs typeface="+mn-ea"/>
                          <a:sym typeface="+mn-lt"/>
                        </a:rPr>
                        <a:t>编号</a:t>
                      </a:r>
                    </a:p>
                  </a:txBody>
                  <a:tcPr marL="136823" marR="136823" marT="62388" marB="623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3300" b="0" i="0" u="none" strike="noStrike" cap="none" normalizeH="0" baseline="0" dirty="0">
                          <a:ln>
                            <a:noFill/>
                          </a:ln>
                          <a:solidFill>
                            <a:schemeClr val="tx1"/>
                          </a:solidFill>
                          <a:effectLst/>
                          <a:latin typeface="+mn-lt"/>
                          <a:ea typeface="+mn-ea"/>
                          <a:cs typeface="+mn-ea"/>
                          <a:sym typeface="+mn-lt"/>
                        </a:rPr>
                        <a:t>备注</a:t>
                      </a:r>
                    </a:p>
                  </a:txBody>
                  <a:tcPr marL="136823" marR="136823" marT="62388" marB="6238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668964">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3300" b="0" i="0" u="none" strike="noStrike" cap="none" normalizeH="0" baseline="0" dirty="0">
                          <a:ln>
                            <a:noFill/>
                          </a:ln>
                          <a:solidFill>
                            <a:schemeClr val="tx1"/>
                          </a:solidFill>
                          <a:effectLst/>
                          <a:latin typeface="+mn-lt"/>
                          <a:ea typeface="+mn-ea"/>
                          <a:cs typeface="+mn-ea"/>
                          <a:sym typeface="+mn-lt"/>
                        </a:rPr>
                        <a:t>1</a:t>
                      </a:r>
                    </a:p>
                  </a:txBody>
                  <a:tcPr marL="136823" marR="136823" marT="62388" marB="6238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3300" b="0" i="0" u="none" strike="noStrike" cap="none" normalizeH="0" baseline="0" dirty="0">
                          <a:ln>
                            <a:noFill/>
                          </a:ln>
                          <a:solidFill>
                            <a:schemeClr val="tx1"/>
                          </a:solidFill>
                          <a:effectLst/>
                          <a:latin typeface="+mn-lt"/>
                          <a:ea typeface="+mn-ea"/>
                          <a:cs typeface="+mn-ea"/>
                          <a:sym typeface="+mn-lt"/>
                        </a:rPr>
                        <a:t>静电放电测试仪</a:t>
                      </a:r>
                    </a:p>
                  </a:txBody>
                  <a:tcPr marL="136823" marR="136823" marT="62388" marB="623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3300" b="0" i="0" u="none" strike="noStrike" cap="none" normalizeH="0" baseline="0" dirty="0">
                          <a:ln>
                            <a:noFill/>
                          </a:ln>
                          <a:solidFill>
                            <a:schemeClr val="tx1"/>
                          </a:solidFill>
                          <a:effectLst/>
                          <a:latin typeface="+mn-lt"/>
                          <a:ea typeface="+mn-ea"/>
                          <a:cs typeface="+mn-ea"/>
                          <a:sym typeface="+mn-lt"/>
                        </a:rPr>
                        <a:t>HAEFELY PSB25B</a:t>
                      </a:r>
                    </a:p>
                  </a:txBody>
                  <a:tcPr marL="136823" marR="136823" marT="62388" marB="623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3300" b="0" i="0" u="none" strike="noStrike" cap="none" normalizeH="0" baseline="0" dirty="0">
                          <a:ln>
                            <a:noFill/>
                          </a:ln>
                          <a:solidFill>
                            <a:schemeClr val="tx1"/>
                          </a:solidFill>
                          <a:effectLst/>
                          <a:latin typeface="+mn-lt"/>
                          <a:ea typeface="+mn-ea"/>
                          <a:cs typeface="+mn-ea"/>
                          <a:sym typeface="+mn-lt"/>
                        </a:rPr>
                        <a:t>OK</a:t>
                      </a:r>
                    </a:p>
                  </a:txBody>
                  <a:tcPr marL="136823" marR="136823" marT="62388" marB="623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3" marR="136823" marT="62388" marB="623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3" marR="136823" marT="62388" marB="6238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670713">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3300" b="0" i="0" u="none" strike="noStrike" cap="none" normalizeH="0" baseline="0" dirty="0">
                          <a:ln>
                            <a:noFill/>
                          </a:ln>
                          <a:solidFill>
                            <a:schemeClr val="tx1"/>
                          </a:solidFill>
                          <a:effectLst/>
                          <a:latin typeface="+mn-lt"/>
                          <a:ea typeface="+mn-ea"/>
                          <a:cs typeface="+mn-ea"/>
                          <a:sym typeface="+mn-lt"/>
                        </a:rPr>
                        <a:t>2</a:t>
                      </a:r>
                    </a:p>
                  </a:txBody>
                  <a:tcPr marL="136823" marR="136823" marT="62388" marB="6238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3300" b="0" i="0" u="none" strike="noStrike" cap="none" normalizeH="0" baseline="0" dirty="0">
                          <a:ln>
                            <a:noFill/>
                          </a:ln>
                          <a:solidFill>
                            <a:schemeClr val="tx1"/>
                          </a:solidFill>
                          <a:effectLst/>
                          <a:latin typeface="+mn-lt"/>
                          <a:ea typeface="+mn-ea"/>
                          <a:cs typeface="+mn-ea"/>
                          <a:sym typeface="+mn-lt"/>
                        </a:rPr>
                        <a:t>RF</a:t>
                      </a:r>
                      <a:r>
                        <a:rPr kumimoji="1" lang="zh-TW" altLang="en-US" sz="3300" b="0" i="0" u="none" strike="noStrike" cap="none" normalizeH="0" baseline="0" dirty="0">
                          <a:ln>
                            <a:noFill/>
                          </a:ln>
                          <a:solidFill>
                            <a:schemeClr val="tx1"/>
                          </a:solidFill>
                          <a:effectLst/>
                          <a:latin typeface="+mn-lt"/>
                          <a:ea typeface="+mn-ea"/>
                          <a:cs typeface="+mn-ea"/>
                          <a:sym typeface="+mn-lt"/>
                        </a:rPr>
                        <a:t>射频信号发生器</a:t>
                      </a:r>
                    </a:p>
                  </a:txBody>
                  <a:tcPr marL="136823" marR="136823" marT="62388" marB="623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3300" b="0" i="0" u="none" strike="noStrike" cap="none" normalizeH="0" baseline="0" dirty="0">
                          <a:ln>
                            <a:noFill/>
                          </a:ln>
                          <a:solidFill>
                            <a:schemeClr val="tx1"/>
                          </a:solidFill>
                          <a:effectLst/>
                          <a:latin typeface="+mn-lt"/>
                          <a:ea typeface="+mn-ea"/>
                          <a:cs typeface="+mn-ea"/>
                          <a:sym typeface="+mn-lt"/>
                        </a:rPr>
                        <a:t>HP8640B</a:t>
                      </a:r>
                    </a:p>
                  </a:txBody>
                  <a:tcPr marL="136823" marR="136823" marT="62388" marB="623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3300" b="0" i="0" u="none" strike="noStrike" cap="none" normalizeH="0" baseline="0" dirty="0">
                          <a:ln>
                            <a:noFill/>
                          </a:ln>
                          <a:solidFill>
                            <a:schemeClr val="tx1"/>
                          </a:solidFill>
                          <a:effectLst/>
                          <a:latin typeface="+mn-lt"/>
                          <a:ea typeface="+mn-ea"/>
                          <a:cs typeface="+mn-ea"/>
                          <a:sym typeface="+mn-lt"/>
                        </a:rPr>
                        <a:t>OK</a:t>
                      </a:r>
                    </a:p>
                  </a:txBody>
                  <a:tcPr marL="136823" marR="136823" marT="62388" marB="623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3" marR="136823" marT="62388" marB="623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3" marR="136823" marT="62388" marB="6238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88576">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3300" b="0" i="0" u="none" strike="noStrike" cap="none" normalizeH="0" baseline="0" dirty="0">
                          <a:ln>
                            <a:noFill/>
                          </a:ln>
                          <a:solidFill>
                            <a:schemeClr val="tx1"/>
                          </a:solidFill>
                          <a:effectLst/>
                          <a:latin typeface="+mn-lt"/>
                          <a:ea typeface="+mn-ea"/>
                          <a:cs typeface="+mn-ea"/>
                          <a:sym typeface="+mn-lt"/>
                        </a:rPr>
                        <a:t>3</a:t>
                      </a:r>
                    </a:p>
                  </a:txBody>
                  <a:tcPr marL="136823" marR="136823" marT="62388" marB="6238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3300" b="0" i="0" u="none" strike="noStrike" cap="none" normalizeH="0" baseline="0" dirty="0">
                          <a:ln>
                            <a:noFill/>
                          </a:ln>
                          <a:solidFill>
                            <a:schemeClr val="tx1"/>
                          </a:solidFill>
                          <a:effectLst/>
                          <a:latin typeface="+mn-lt"/>
                          <a:ea typeface="+mn-ea"/>
                          <a:cs typeface="+mn-ea"/>
                          <a:sym typeface="+mn-lt"/>
                        </a:rPr>
                        <a:t>射频功率放大器</a:t>
                      </a:r>
                    </a:p>
                  </a:txBody>
                  <a:tcPr marL="136823" marR="136823" marT="62388" marB="623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3300" b="0" i="0" u="none" strike="noStrike" cap="none" normalizeH="0" baseline="0" dirty="0">
                          <a:ln>
                            <a:noFill/>
                          </a:ln>
                          <a:solidFill>
                            <a:schemeClr val="tx1"/>
                          </a:solidFill>
                          <a:effectLst/>
                          <a:latin typeface="+mn-lt"/>
                          <a:ea typeface="+mn-ea"/>
                          <a:cs typeface="+mn-ea"/>
                          <a:sym typeface="+mn-lt"/>
                        </a:rPr>
                        <a:t>AR 10W1000A</a:t>
                      </a:r>
                    </a:p>
                  </a:txBody>
                  <a:tcPr marL="136823" marR="136823" marT="62388" marB="623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3300" b="0" i="0" u="none" strike="noStrike" cap="none" normalizeH="0" baseline="0" dirty="0">
                          <a:ln>
                            <a:noFill/>
                          </a:ln>
                          <a:solidFill>
                            <a:schemeClr val="tx1"/>
                          </a:solidFill>
                          <a:effectLst/>
                          <a:latin typeface="+mn-lt"/>
                          <a:ea typeface="+mn-ea"/>
                          <a:cs typeface="+mn-ea"/>
                          <a:sym typeface="+mn-lt"/>
                        </a:rPr>
                        <a:t>OK</a:t>
                      </a:r>
                    </a:p>
                  </a:txBody>
                  <a:tcPr marL="136823" marR="136823" marT="62388" marB="623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3" marR="136823" marT="62388" marB="623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3" marR="136823" marT="62388" marB="6238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670713">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3300" b="0" i="0" u="none" strike="noStrike" cap="none" normalizeH="0" baseline="0" dirty="0">
                          <a:ln>
                            <a:noFill/>
                          </a:ln>
                          <a:solidFill>
                            <a:schemeClr val="tx1"/>
                          </a:solidFill>
                          <a:effectLst/>
                          <a:latin typeface="+mn-lt"/>
                          <a:ea typeface="+mn-ea"/>
                          <a:cs typeface="+mn-ea"/>
                          <a:sym typeface="+mn-lt"/>
                        </a:rPr>
                        <a:t>4</a:t>
                      </a:r>
                    </a:p>
                  </a:txBody>
                  <a:tcPr marL="136823" marR="136823" marT="62388" marB="6238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3300" b="0" i="0" u="none" strike="noStrike" cap="none" normalizeH="0" baseline="0" dirty="0">
                          <a:ln>
                            <a:noFill/>
                          </a:ln>
                          <a:solidFill>
                            <a:schemeClr val="tx1"/>
                          </a:solidFill>
                          <a:effectLst/>
                          <a:latin typeface="+mn-lt"/>
                          <a:ea typeface="+mn-ea"/>
                          <a:cs typeface="+mn-ea"/>
                          <a:sym typeface="+mn-lt"/>
                        </a:rPr>
                        <a:t>射频场强监视系统</a:t>
                      </a:r>
                    </a:p>
                  </a:txBody>
                  <a:tcPr marL="136823" marR="136823" marT="62388" marB="623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3300" b="0" i="0" u="none" strike="noStrike" cap="none" normalizeH="0" baseline="0" dirty="0">
                          <a:ln>
                            <a:noFill/>
                          </a:ln>
                          <a:solidFill>
                            <a:schemeClr val="tx1"/>
                          </a:solidFill>
                          <a:effectLst/>
                          <a:latin typeface="+mn-lt"/>
                          <a:ea typeface="+mn-ea"/>
                          <a:cs typeface="+mn-ea"/>
                          <a:sym typeface="+mn-lt"/>
                        </a:rPr>
                        <a:t>EMCO 7122</a:t>
                      </a:r>
                    </a:p>
                  </a:txBody>
                  <a:tcPr marL="136823" marR="136823" marT="62388" marB="623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3300" b="0" i="0" u="none" strike="noStrike" cap="none" normalizeH="0" baseline="0" dirty="0">
                          <a:ln>
                            <a:noFill/>
                          </a:ln>
                          <a:solidFill>
                            <a:schemeClr val="tx1"/>
                          </a:solidFill>
                          <a:effectLst/>
                          <a:latin typeface="+mn-lt"/>
                          <a:ea typeface="+mn-ea"/>
                          <a:cs typeface="+mn-ea"/>
                          <a:sym typeface="+mn-lt"/>
                        </a:rPr>
                        <a:t>OK</a:t>
                      </a:r>
                    </a:p>
                  </a:txBody>
                  <a:tcPr marL="136823" marR="136823" marT="62388" marB="623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3" marR="136823" marT="62388" marB="623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3" marR="136823" marT="62388" marB="6238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02968">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3300" b="0" i="0" u="none" strike="noStrike" cap="none" normalizeH="0" baseline="0" dirty="0">
                          <a:ln>
                            <a:noFill/>
                          </a:ln>
                          <a:solidFill>
                            <a:schemeClr val="tx1"/>
                          </a:solidFill>
                          <a:effectLst/>
                          <a:latin typeface="+mn-lt"/>
                          <a:ea typeface="+mn-ea"/>
                          <a:cs typeface="+mn-ea"/>
                          <a:sym typeface="+mn-lt"/>
                        </a:rPr>
                        <a:t>5</a:t>
                      </a:r>
                    </a:p>
                  </a:txBody>
                  <a:tcPr marL="136823" marR="136823" marT="62388" marB="6238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3300" b="0" i="0" u="none" strike="noStrike" cap="none" normalizeH="0" baseline="0" dirty="0">
                          <a:ln>
                            <a:noFill/>
                          </a:ln>
                          <a:solidFill>
                            <a:schemeClr val="tx1"/>
                          </a:solidFill>
                          <a:effectLst/>
                          <a:latin typeface="+mn-lt"/>
                          <a:ea typeface="+mn-ea"/>
                          <a:cs typeface="+mn-ea"/>
                          <a:sym typeface="+mn-lt"/>
                        </a:rPr>
                        <a:t>G – TEM Cell</a:t>
                      </a:r>
                    </a:p>
                  </a:txBody>
                  <a:tcPr marL="136823" marR="136823" marT="62388" marB="623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3300" b="0" i="0" u="none" strike="noStrike" cap="none" normalizeH="0" baseline="0" dirty="0">
                          <a:ln>
                            <a:noFill/>
                          </a:ln>
                          <a:solidFill>
                            <a:schemeClr val="tx1"/>
                          </a:solidFill>
                          <a:effectLst/>
                          <a:latin typeface="+mn-lt"/>
                          <a:ea typeface="+mn-ea"/>
                          <a:cs typeface="+mn-ea"/>
                          <a:sym typeface="+mn-lt"/>
                        </a:rPr>
                        <a:t>NIM 8815</a:t>
                      </a:r>
                    </a:p>
                  </a:txBody>
                  <a:tcPr marL="136823" marR="136823" marT="62388" marB="623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3300" b="0" i="0" u="none" strike="noStrike" cap="none" normalizeH="0" baseline="0" dirty="0">
                          <a:ln>
                            <a:noFill/>
                          </a:ln>
                          <a:solidFill>
                            <a:schemeClr val="tx1"/>
                          </a:solidFill>
                          <a:effectLst/>
                          <a:latin typeface="+mn-lt"/>
                          <a:ea typeface="+mn-ea"/>
                          <a:cs typeface="+mn-ea"/>
                          <a:sym typeface="+mn-lt"/>
                        </a:rPr>
                        <a:t>OK</a:t>
                      </a:r>
                    </a:p>
                  </a:txBody>
                  <a:tcPr marL="136823" marR="136823" marT="62388" marB="623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3" marR="136823" marT="62388" marB="6238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23" marR="136823" marT="62388" marB="6238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bl>
          </a:graphicData>
        </a:graphic>
      </p:graphicFrame>
      <p:sp>
        <p:nvSpPr>
          <p:cNvPr id="5" name="文本框 4">
            <a:extLst>
              <a:ext uri="{FF2B5EF4-FFF2-40B4-BE49-F238E27FC236}">
                <a16:creationId xmlns:a16="http://schemas.microsoft.com/office/drawing/2014/main" id="{8D106914-3801-4A8A-8C7E-90FF5CB0EB7C}"/>
              </a:ext>
            </a:extLst>
          </p:cNvPr>
          <p:cNvSpPr txBox="1"/>
          <p:nvPr/>
        </p:nvSpPr>
        <p:spPr>
          <a:xfrm>
            <a:off x="3137099" y="72232"/>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产品委外测试</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8770" name="Text Box 2">
            <a:extLst>
              <a:ext uri="{FF2B5EF4-FFF2-40B4-BE49-F238E27FC236}">
                <a16:creationId xmlns:a16="http://schemas.microsoft.com/office/drawing/2014/main" id="{7CE9CC0C-3D1B-4121-A49E-7D6E416E752D}"/>
              </a:ext>
            </a:extLst>
          </p:cNvPr>
          <p:cNvSpPr txBox="1">
            <a:spLocks noChangeArrowheads="1"/>
          </p:cNvSpPr>
          <p:nvPr/>
        </p:nvSpPr>
        <p:spPr bwMode="auto">
          <a:xfrm>
            <a:off x="833066" y="1836242"/>
            <a:ext cx="13681075" cy="4533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样品数量</a:t>
            </a:r>
            <a:r>
              <a:rPr lang="en-US" altLang="zh-TW" sz="2000" dirty="0">
                <a:latin typeface="+mn-lt"/>
                <a:ea typeface="+mn-ea"/>
                <a:cs typeface="+mn-ea"/>
                <a:sym typeface="+mn-lt"/>
              </a:rPr>
              <a:t>:3</a:t>
            </a:r>
            <a:r>
              <a:rPr lang="zh-TW" altLang="en-US" sz="2000" dirty="0">
                <a:latin typeface="+mn-lt"/>
                <a:ea typeface="+mn-ea"/>
                <a:cs typeface="+mn-ea"/>
                <a:sym typeface="+mn-lt"/>
              </a:rPr>
              <a:t>台</a:t>
            </a:r>
          </a:p>
          <a:p>
            <a:pPr eaLnBrk="1" hangingPunct="1">
              <a:lnSpc>
                <a:spcPct val="120000"/>
              </a:lnSpc>
              <a:defRPr/>
            </a:pPr>
            <a:r>
              <a:rPr lang="zh-TW" altLang="en-US" sz="2000" dirty="0">
                <a:latin typeface="+mn-lt"/>
                <a:ea typeface="+mn-ea"/>
                <a:cs typeface="+mn-ea"/>
                <a:sym typeface="+mn-lt"/>
              </a:rPr>
              <a:t>   样品编号</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测试号           原机号</a:t>
            </a:r>
          </a:p>
          <a:p>
            <a:pPr eaLnBrk="1" hangingPunct="1">
              <a:lnSpc>
                <a:spcPct val="120000"/>
              </a:lnSpc>
              <a:defRPr/>
            </a:pPr>
            <a:r>
              <a:rPr lang="zh-TW" altLang="en-US" sz="2000" dirty="0">
                <a:latin typeface="+mn-lt"/>
                <a:ea typeface="+mn-ea"/>
                <a:cs typeface="+mn-ea"/>
                <a:sym typeface="+mn-lt"/>
              </a:rPr>
              <a:t>   </a:t>
            </a:r>
            <a:r>
              <a:rPr lang="en-US" altLang="zh-TW" sz="2000" dirty="0">
                <a:latin typeface="+mn-lt"/>
                <a:ea typeface="+mn-ea"/>
                <a:cs typeface="+mn-ea"/>
                <a:sym typeface="+mn-lt"/>
              </a:rPr>
              <a:t>1#                    RWU28031129</a:t>
            </a:r>
          </a:p>
          <a:p>
            <a:pPr eaLnBrk="1" hangingPunct="1">
              <a:lnSpc>
                <a:spcPct val="120000"/>
              </a:lnSpc>
              <a:defRPr/>
            </a:pPr>
            <a:r>
              <a:rPr lang="en-US" altLang="zh-TW" sz="2000" dirty="0">
                <a:latin typeface="+mn-lt"/>
                <a:ea typeface="+mn-ea"/>
                <a:cs typeface="+mn-ea"/>
                <a:sym typeface="+mn-lt"/>
              </a:rPr>
              <a:t>   2#                    RWU29031189</a:t>
            </a:r>
          </a:p>
          <a:p>
            <a:pPr eaLnBrk="1" hangingPunct="1">
              <a:lnSpc>
                <a:spcPct val="120000"/>
              </a:lnSpc>
              <a:defRPr/>
            </a:pPr>
            <a:r>
              <a:rPr lang="en-US" altLang="zh-TW" sz="2000" dirty="0">
                <a:latin typeface="+mn-lt"/>
                <a:ea typeface="+mn-ea"/>
                <a:cs typeface="+mn-ea"/>
                <a:sym typeface="+mn-lt"/>
              </a:rPr>
              <a:t>   3#                    REU30031131</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测试装置状态</a:t>
            </a:r>
            <a:r>
              <a:rPr lang="en-US" altLang="zh-TW" sz="2000" dirty="0">
                <a:latin typeface="+mn-lt"/>
                <a:ea typeface="+mn-ea"/>
                <a:cs typeface="+mn-ea"/>
                <a:sym typeface="+mn-lt"/>
              </a:rPr>
              <a:t>:</a:t>
            </a:r>
            <a:r>
              <a:rPr lang="zh-TW" altLang="en-US" sz="2000" dirty="0">
                <a:latin typeface="+mn-lt"/>
                <a:ea typeface="+mn-ea"/>
                <a:cs typeface="+mn-ea"/>
                <a:sym typeface="+mn-lt"/>
              </a:rPr>
              <a:t>测试装置为播放</a:t>
            </a:r>
            <a:r>
              <a:rPr lang="en-US" altLang="zh-TW" sz="2000" dirty="0">
                <a:latin typeface="+mn-lt"/>
                <a:ea typeface="+mn-ea"/>
                <a:cs typeface="+mn-ea"/>
                <a:sym typeface="+mn-lt"/>
              </a:rPr>
              <a:t>CD</a:t>
            </a:r>
            <a:r>
              <a:rPr lang="zh-TW" altLang="en-US" sz="2000" dirty="0">
                <a:latin typeface="+mn-lt"/>
                <a:ea typeface="+mn-ea"/>
                <a:cs typeface="+mn-ea"/>
                <a:sym typeface="+mn-lt"/>
              </a:rPr>
              <a:t>状态</a:t>
            </a:r>
            <a:r>
              <a:rPr lang="en-US" altLang="zh-TW" sz="2000" dirty="0">
                <a:latin typeface="+mn-lt"/>
                <a:ea typeface="+mn-ea"/>
                <a:cs typeface="+mn-ea"/>
                <a:sym typeface="+mn-lt"/>
              </a:rPr>
              <a:t>,DC</a:t>
            </a:r>
            <a:r>
              <a:rPr lang="zh-TW" altLang="en-US" sz="2000" dirty="0">
                <a:latin typeface="+mn-lt"/>
                <a:ea typeface="+mn-ea"/>
                <a:cs typeface="+mn-ea"/>
                <a:sym typeface="+mn-lt"/>
              </a:rPr>
              <a:t>电源电压为</a:t>
            </a:r>
            <a:r>
              <a:rPr lang="en-US" altLang="zh-TW" sz="2000" dirty="0">
                <a:latin typeface="+mn-lt"/>
                <a:ea typeface="+mn-ea"/>
                <a:cs typeface="+mn-ea"/>
                <a:sym typeface="+mn-lt"/>
              </a:rPr>
              <a:t>13V.</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测试程序</a:t>
            </a:r>
            <a:r>
              <a:rPr lang="en-US" altLang="zh-TW" sz="2000" dirty="0">
                <a:latin typeface="+mn-lt"/>
                <a:ea typeface="+mn-ea"/>
                <a:cs typeface="+mn-ea"/>
                <a:sym typeface="+mn-lt"/>
              </a:rPr>
              <a:t>:</a:t>
            </a:r>
          </a:p>
          <a:p>
            <a:pPr eaLnBrk="1" hangingPunct="1">
              <a:lnSpc>
                <a:spcPct val="120000"/>
              </a:lnSpc>
              <a:defRPr/>
            </a:pPr>
            <a:r>
              <a:rPr lang="zh-TW" altLang="en-US" sz="2000" b="1" dirty="0">
                <a:latin typeface="+mn-lt"/>
                <a:ea typeface="+mn-ea"/>
                <a:cs typeface="+mn-ea"/>
                <a:sym typeface="+mn-lt"/>
              </a:rPr>
              <a:t>一</a:t>
            </a:r>
            <a:r>
              <a:rPr lang="en-US" altLang="zh-TW" sz="2000" b="1" dirty="0">
                <a:latin typeface="+mn-lt"/>
                <a:ea typeface="+mn-ea"/>
                <a:cs typeface="+mn-ea"/>
                <a:sym typeface="+mn-lt"/>
              </a:rPr>
              <a:t>.</a:t>
            </a:r>
            <a:r>
              <a:rPr lang="zh-TW" altLang="en-US" sz="2000" b="1" dirty="0">
                <a:latin typeface="+mn-lt"/>
                <a:ea typeface="+mn-ea"/>
                <a:cs typeface="+mn-ea"/>
                <a:sym typeface="+mn-lt"/>
              </a:rPr>
              <a:t>静电放电抗扰度测试</a:t>
            </a:r>
          </a:p>
          <a:p>
            <a:pPr eaLnBrk="1" hangingPunct="1">
              <a:lnSpc>
                <a:spcPct val="120000"/>
              </a:lnSpc>
              <a:defRPr/>
            </a:pPr>
            <a:r>
              <a:rPr lang="en-US" altLang="zh-TW" sz="2000" b="1" dirty="0">
                <a:latin typeface="+mn-lt"/>
                <a:ea typeface="+mn-ea"/>
                <a:cs typeface="+mn-ea"/>
                <a:sym typeface="+mn-lt"/>
              </a:rPr>
              <a:t>1.</a:t>
            </a:r>
            <a:r>
              <a:rPr lang="zh-TW" altLang="en-US" sz="2000" b="1" dirty="0">
                <a:latin typeface="+mn-lt"/>
                <a:ea typeface="+mn-ea"/>
                <a:cs typeface="+mn-ea"/>
                <a:sym typeface="+mn-lt"/>
              </a:rPr>
              <a:t>试验部位</a:t>
            </a:r>
            <a:r>
              <a:rPr lang="en-US" altLang="zh-TW" sz="2000" b="1" dirty="0">
                <a:latin typeface="+mn-lt"/>
                <a:ea typeface="+mn-ea"/>
                <a:cs typeface="+mn-ea"/>
                <a:sym typeface="+mn-lt"/>
              </a:rPr>
              <a:t>:</a:t>
            </a:r>
            <a:r>
              <a:rPr lang="zh-TW" altLang="en-US" sz="2000" b="1" dirty="0">
                <a:latin typeface="+mn-lt"/>
                <a:ea typeface="+mn-ea"/>
                <a:cs typeface="+mn-ea"/>
                <a:sym typeface="+mn-lt"/>
              </a:rPr>
              <a:t>设备在正常使用中可能被触及到的点或面</a:t>
            </a:r>
            <a:r>
              <a:rPr lang="en-US" altLang="zh-TW" sz="2000" b="1" dirty="0">
                <a:latin typeface="+mn-lt"/>
                <a:ea typeface="+mn-ea"/>
                <a:cs typeface="+mn-ea"/>
                <a:sym typeface="+mn-lt"/>
              </a:rPr>
              <a:t>.</a:t>
            </a:r>
          </a:p>
          <a:p>
            <a:pPr eaLnBrk="1" hangingPunct="1">
              <a:lnSpc>
                <a:spcPct val="120000"/>
              </a:lnSpc>
              <a:defRPr/>
            </a:pPr>
            <a:r>
              <a:rPr lang="en-US" altLang="zh-TW" sz="2000" b="1" dirty="0">
                <a:latin typeface="+mn-lt"/>
                <a:ea typeface="+mn-ea"/>
                <a:cs typeface="+mn-ea"/>
                <a:sym typeface="+mn-lt"/>
              </a:rPr>
              <a:t>2.</a:t>
            </a:r>
            <a:r>
              <a:rPr lang="zh-TW" altLang="en-US" sz="2000" b="1" dirty="0">
                <a:latin typeface="+mn-lt"/>
                <a:ea typeface="+mn-ea"/>
                <a:cs typeface="+mn-ea"/>
                <a:sym typeface="+mn-lt"/>
              </a:rPr>
              <a:t>放电方式</a:t>
            </a:r>
            <a:r>
              <a:rPr lang="en-US" altLang="zh-TW" sz="2000" b="1"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1 ) </a:t>
            </a:r>
            <a:r>
              <a:rPr lang="zh-TW" altLang="en-US" sz="2000" dirty="0">
                <a:latin typeface="+mn-lt"/>
                <a:ea typeface="+mn-ea"/>
                <a:cs typeface="+mn-ea"/>
                <a:sym typeface="+mn-lt"/>
              </a:rPr>
              <a:t>对导电表面和耦合板进行接触放电</a:t>
            </a:r>
            <a:r>
              <a:rPr lang="en-US" altLang="zh-TW" sz="2000" dirty="0">
                <a:latin typeface="+mn-lt"/>
                <a:ea typeface="+mn-ea"/>
                <a:cs typeface="+mn-ea"/>
                <a:sym typeface="+mn-lt"/>
              </a:rPr>
              <a:t>.</a:t>
            </a:r>
          </a:p>
        </p:txBody>
      </p:sp>
      <p:sp>
        <p:nvSpPr>
          <p:cNvPr id="3" name="Text Box 2">
            <a:extLst>
              <a:ext uri="{FF2B5EF4-FFF2-40B4-BE49-F238E27FC236}">
                <a16:creationId xmlns:a16="http://schemas.microsoft.com/office/drawing/2014/main" id="{FD0A611B-B59C-4A5A-9B05-159A7427477D}"/>
              </a:ext>
            </a:extLst>
          </p:cNvPr>
          <p:cNvSpPr txBox="1">
            <a:spLocks noChangeArrowheads="1"/>
          </p:cNvSpPr>
          <p:nvPr/>
        </p:nvSpPr>
        <p:spPr bwMode="auto">
          <a:xfrm>
            <a:off x="8969747" y="2021186"/>
            <a:ext cx="7488387" cy="4164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a:latin typeface="+mn-lt"/>
                <a:ea typeface="+mn-ea"/>
                <a:cs typeface="+mn-ea"/>
                <a:sym typeface="+mn-lt"/>
              </a:rPr>
              <a:t>   </a:t>
            </a:r>
            <a:r>
              <a:rPr lang="zh-TW" altLang="en-US" sz="2000">
                <a:latin typeface="+mn-lt"/>
                <a:ea typeface="+mn-ea"/>
                <a:cs typeface="+mn-ea"/>
                <a:sym typeface="+mn-lt"/>
              </a:rPr>
              <a:t>测试点＞ </a:t>
            </a:r>
            <a:r>
              <a:rPr lang="en-US" altLang="zh-TW" sz="2000">
                <a:latin typeface="+mn-lt"/>
                <a:ea typeface="+mn-ea"/>
                <a:cs typeface="+mn-ea"/>
                <a:sym typeface="+mn-lt"/>
              </a:rPr>
              <a:t>4,</a:t>
            </a:r>
            <a:r>
              <a:rPr lang="zh-TW" altLang="en-US" sz="2000">
                <a:latin typeface="+mn-lt"/>
                <a:ea typeface="+mn-ea"/>
                <a:cs typeface="+mn-ea"/>
                <a:sym typeface="+mn-lt"/>
              </a:rPr>
              <a:t>最大重复率</a:t>
            </a:r>
            <a:r>
              <a:rPr lang="en-US" altLang="zh-TW" sz="2000">
                <a:latin typeface="+mn-lt"/>
                <a:ea typeface="+mn-ea"/>
                <a:cs typeface="+mn-ea"/>
                <a:sym typeface="+mn-lt"/>
              </a:rPr>
              <a:t>:1</a:t>
            </a:r>
            <a:r>
              <a:rPr lang="zh-TW" altLang="en-US" sz="2000">
                <a:latin typeface="+mn-lt"/>
                <a:ea typeface="+mn-ea"/>
                <a:cs typeface="+mn-ea"/>
                <a:sym typeface="+mn-lt"/>
              </a:rPr>
              <a:t>次</a:t>
            </a:r>
            <a:r>
              <a:rPr lang="en-US" altLang="zh-TW" sz="2000">
                <a:latin typeface="+mn-lt"/>
                <a:ea typeface="+mn-ea"/>
                <a:cs typeface="+mn-ea"/>
                <a:sym typeface="+mn-lt"/>
              </a:rPr>
              <a:t>/</a:t>
            </a:r>
            <a:r>
              <a:rPr lang="zh-TW" altLang="en-US" sz="2000">
                <a:latin typeface="+mn-lt"/>
                <a:ea typeface="+mn-ea"/>
                <a:cs typeface="+mn-ea"/>
                <a:sym typeface="+mn-lt"/>
              </a:rPr>
              <a:t>秒</a:t>
            </a:r>
            <a:r>
              <a:rPr lang="en-US" altLang="zh-TW" sz="2000">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   </a:t>
            </a:r>
            <a:r>
              <a:rPr lang="zh-TW" altLang="en-US" sz="2000">
                <a:latin typeface="+mn-lt"/>
                <a:ea typeface="+mn-ea"/>
                <a:cs typeface="+mn-ea"/>
                <a:sym typeface="+mn-lt"/>
              </a:rPr>
              <a:t>放电次数＞ </a:t>
            </a:r>
            <a:r>
              <a:rPr lang="en-US" altLang="zh-TW" sz="2000">
                <a:latin typeface="+mn-lt"/>
                <a:ea typeface="+mn-ea"/>
                <a:cs typeface="+mn-ea"/>
                <a:sym typeface="+mn-lt"/>
              </a:rPr>
              <a:t>200</a:t>
            </a:r>
            <a:r>
              <a:rPr lang="zh-TW" altLang="en-US" sz="2000">
                <a:latin typeface="+mn-lt"/>
                <a:ea typeface="+mn-ea"/>
                <a:cs typeface="+mn-ea"/>
                <a:sym typeface="+mn-lt"/>
              </a:rPr>
              <a:t>次</a:t>
            </a:r>
            <a:r>
              <a:rPr lang="en-US" altLang="zh-TW" sz="2000">
                <a:latin typeface="+mn-lt"/>
                <a:ea typeface="+mn-ea"/>
                <a:cs typeface="+mn-ea"/>
                <a:sym typeface="+mn-lt"/>
              </a:rPr>
              <a:t>,</a:t>
            </a:r>
            <a:r>
              <a:rPr lang="zh-TW" altLang="en-US" sz="2000">
                <a:latin typeface="+mn-lt"/>
                <a:ea typeface="+mn-ea"/>
                <a:cs typeface="+mn-ea"/>
                <a:sym typeface="+mn-lt"/>
              </a:rPr>
              <a:t>正</a:t>
            </a:r>
            <a:r>
              <a:rPr lang="en-US" altLang="zh-TW" sz="2000">
                <a:latin typeface="+mn-lt"/>
                <a:ea typeface="+mn-ea"/>
                <a:cs typeface="+mn-ea"/>
                <a:sym typeface="+mn-lt"/>
              </a:rPr>
              <a:t>,</a:t>
            </a:r>
            <a:r>
              <a:rPr lang="zh-TW" altLang="en-US" sz="2000">
                <a:latin typeface="+mn-lt"/>
                <a:ea typeface="+mn-ea"/>
                <a:cs typeface="+mn-ea"/>
                <a:sym typeface="+mn-lt"/>
              </a:rPr>
              <a:t>负各</a:t>
            </a:r>
            <a:r>
              <a:rPr lang="en-US" altLang="zh-TW" sz="2000">
                <a:latin typeface="+mn-lt"/>
                <a:ea typeface="+mn-ea"/>
                <a:cs typeface="+mn-ea"/>
                <a:sym typeface="+mn-lt"/>
              </a:rPr>
              <a:t>100</a:t>
            </a:r>
            <a:r>
              <a:rPr lang="zh-TW" altLang="en-US" sz="2000">
                <a:latin typeface="+mn-lt"/>
                <a:ea typeface="+mn-ea"/>
                <a:cs typeface="+mn-ea"/>
                <a:sym typeface="+mn-lt"/>
              </a:rPr>
              <a:t>次</a:t>
            </a:r>
            <a:r>
              <a:rPr lang="en-US" altLang="zh-TW" sz="2000">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2 ) </a:t>
            </a:r>
            <a:r>
              <a:rPr lang="zh-TW" altLang="en-US" sz="2000">
                <a:latin typeface="+mn-lt"/>
                <a:ea typeface="+mn-ea"/>
                <a:cs typeface="+mn-ea"/>
                <a:sym typeface="+mn-lt"/>
              </a:rPr>
              <a:t>对孔</a:t>
            </a:r>
            <a:r>
              <a:rPr lang="en-US" altLang="zh-TW" sz="2000">
                <a:latin typeface="+mn-lt"/>
                <a:ea typeface="+mn-ea"/>
                <a:cs typeface="+mn-ea"/>
                <a:sym typeface="+mn-lt"/>
              </a:rPr>
              <a:t>,</a:t>
            </a:r>
            <a:r>
              <a:rPr lang="zh-TW" altLang="en-US" sz="2000">
                <a:latin typeface="+mn-lt"/>
                <a:ea typeface="+mn-ea"/>
                <a:cs typeface="+mn-ea"/>
                <a:sym typeface="+mn-lt"/>
              </a:rPr>
              <a:t>缝和绝缘面进行空气放电</a:t>
            </a:r>
            <a:r>
              <a:rPr lang="en-US" altLang="zh-TW" sz="2000">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   </a:t>
            </a:r>
            <a:r>
              <a:rPr lang="zh-TW" altLang="en-US" sz="2000">
                <a:latin typeface="+mn-lt"/>
                <a:ea typeface="+mn-ea"/>
                <a:cs typeface="+mn-ea"/>
                <a:sym typeface="+mn-lt"/>
              </a:rPr>
              <a:t>每个区域放电次数＞</a:t>
            </a:r>
            <a:r>
              <a:rPr lang="en-US" altLang="zh-TW" sz="2000">
                <a:latin typeface="+mn-lt"/>
                <a:ea typeface="+mn-ea"/>
                <a:cs typeface="+mn-ea"/>
                <a:sym typeface="+mn-lt"/>
              </a:rPr>
              <a:t>10</a:t>
            </a:r>
            <a:r>
              <a:rPr lang="zh-TW" altLang="en-US" sz="2000">
                <a:latin typeface="+mn-lt"/>
                <a:ea typeface="+mn-ea"/>
                <a:cs typeface="+mn-ea"/>
                <a:sym typeface="+mn-lt"/>
              </a:rPr>
              <a:t>次</a:t>
            </a:r>
            <a:r>
              <a:rPr lang="en-US" altLang="zh-TW" sz="2000">
                <a:latin typeface="+mn-lt"/>
                <a:ea typeface="+mn-ea"/>
                <a:cs typeface="+mn-ea"/>
                <a:sym typeface="+mn-lt"/>
              </a:rPr>
              <a:t>.</a:t>
            </a:r>
            <a:endParaRPr lang="en-US" altLang="zh-TW" sz="2000" b="1">
              <a:latin typeface="+mn-lt"/>
              <a:ea typeface="+mn-ea"/>
              <a:cs typeface="+mn-ea"/>
              <a:sym typeface="+mn-lt"/>
            </a:endParaRPr>
          </a:p>
          <a:p>
            <a:pPr eaLnBrk="1" hangingPunct="1">
              <a:lnSpc>
                <a:spcPct val="120000"/>
              </a:lnSpc>
              <a:defRPr/>
            </a:pPr>
            <a:r>
              <a:rPr lang="en-US" altLang="zh-TW" sz="2000" b="1">
                <a:latin typeface="+mn-lt"/>
                <a:ea typeface="+mn-ea"/>
                <a:cs typeface="+mn-ea"/>
                <a:sym typeface="+mn-lt"/>
              </a:rPr>
              <a:t>3.</a:t>
            </a:r>
            <a:r>
              <a:rPr lang="zh-TW" altLang="en-US" sz="2000" b="1">
                <a:latin typeface="+mn-lt"/>
                <a:ea typeface="+mn-ea"/>
                <a:cs typeface="+mn-ea"/>
                <a:sym typeface="+mn-lt"/>
              </a:rPr>
              <a:t>试验规范</a:t>
            </a:r>
            <a:r>
              <a:rPr lang="en-US" altLang="zh-TW" sz="2000" b="1">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   </a:t>
            </a:r>
            <a:r>
              <a:rPr lang="zh-TW" altLang="en-US" sz="2000">
                <a:latin typeface="+mn-lt"/>
                <a:ea typeface="+mn-ea"/>
                <a:cs typeface="+mn-ea"/>
                <a:sym typeface="+mn-lt"/>
              </a:rPr>
              <a:t>接触放电</a:t>
            </a:r>
            <a:r>
              <a:rPr lang="en-US" altLang="zh-TW" sz="2000">
                <a:latin typeface="+mn-lt"/>
                <a:ea typeface="+mn-ea"/>
                <a:cs typeface="+mn-ea"/>
                <a:sym typeface="+mn-lt"/>
              </a:rPr>
              <a:t>:4KV(</a:t>
            </a:r>
            <a:r>
              <a:rPr lang="zh-TW" altLang="en-US" sz="2000">
                <a:latin typeface="+mn-lt"/>
                <a:ea typeface="+mn-ea"/>
                <a:cs typeface="+mn-ea"/>
                <a:sym typeface="+mn-lt"/>
              </a:rPr>
              <a:t>充电电压</a:t>
            </a:r>
            <a:r>
              <a:rPr lang="en-US" altLang="zh-TW" sz="2000">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   </a:t>
            </a:r>
            <a:r>
              <a:rPr lang="zh-TW" altLang="en-US" sz="2000">
                <a:latin typeface="+mn-lt"/>
                <a:ea typeface="+mn-ea"/>
                <a:cs typeface="+mn-ea"/>
                <a:sym typeface="+mn-lt"/>
              </a:rPr>
              <a:t>空气放电</a:t>
            </a:r>
            <a:r>
              <a:rPr lang="en-US" altLang="zh-TW" sz="2000">
                <a:latin typeface="+mn-lt"/>
                <a:ea typeface="+mn-ea"/>
                <a:cs typeface="+mn-ea"/>
                <a:sym typeface="+mn-lt"/>
              </a:rPr>
              <a:t>:8KV(</a:t>
            </a:r>
            <a:r>
              <a:rPr lang="zh-TW" altLang="en-US" sz="2000">
                <a:latin typeface="+mn-lt"/>
                <a:ea typeface="+mn-ea"/>
                <a:cs typeface="+mn-ea"/>
                <a:sym typeface="+mn-lt"/>
              </a:rPr>
              <a:t>充电电压</a:t>
            </a:r>
            <a:r>
              <a:rPr lang="en-US" altLang="zh-TW" sz="2000">
                <a:latin typeface="+mn-lt"/>
                <a:ea typeface="+mn-ea"/>
                <a:cs typeface="+mn-ea"/>
                <a:sym typeface="+mn-lt"/>
              </a:rPr>
              <a:t>).</a:t>
            </a:r>
            <a:endParaRPr lang="en-US" altLang="zh-TW" sz="2000" b="1">
              <a:latin typeface="+mn-lt"/>
              <a:ea typeface="+mn-ea"/>
              <a:cs typeface="+mn-ea"/>
              <a:sym typeface="+mn-lt"/>
            </a:endParaRPr>
          </a:p>
          <a:p>
            <a:pPr eaLnBrk="1" hangingPunct="1">
              <a:lnSpc>
                <a:spcPct val="120000"/>
              </a:lnSpc>
              <a:defRPr/>
            </a:pPr>
            <a:r>
              <a:rPr lang="en-US" altLang="zh-TW" sz="2000" b="1">
                <a:latin typeface="+mn-lt"/>
                <a:ea typeface="+mn-ea"/>
                <a:cs typeface="+mn-ea"/>
                <a:sym typeface="+mn-lt"/>
              </a:rPr>
              <a:t>4.</a:t>
            </a:r>
            <a:r>
              <a:rPr lang="zh-TW" altLang="en-US" sz="2000" b="1">
                <a:latin typeface="+mn-lt"/>
                <a:ea typeface="+mn-ea"/>
                <a:cs typeface="+mn-ea"/>
                <a:sym typeface="+mn-lt"/>
              </a:rPr>
              <a:t>判断依据类别</a:t>
            </a:r>
            <a:r>
              <a:rPr lang="en-US" altLang="zh-TW" sz="2000" b="1">
                <a:latin typeface="+mn-lt"/>
                <a:ea typeface="+mn-ea"/>
                <a:cs typeface="+mn-ea"/>
                <a:sym typeface="+mn-lt"/>
              </a:rPr>
              <a:t>:B</a:t>
            </a:r>
            <a:r>
              <a:rPr lang="zh-TW" altLang="en-US" sz="2000" b="1">
                <a:latin typeface="+mn-lt"/>
                <a:ea typeface="+mn-ea"/>
                <a:cs typeface="+mn-ea"/>
                <a:sym typeface="+mn-lt"/>
              </a:rPr>
              <a:t>级以上为合格</a:t>
            </a:r>
            <a:r>
              <a:rPr lang="en-US" altLang="zh-TW" sz="2000" b="1">
                <a:latin typeface="+mn-lt"/>
                <a:ea typeface="+mn-ea"/>
                <a:cs typeface="+mn-ea"/>
                <a:sym typeface="+mn-lt"/>
              </a:rPr>
              <a:t>.</a:t>
            </a:r>
          </a:p>
          <a:p>
            <a:pPr eaLnBrk="1" hangingPunct="1">
              <a:lnSpc>
                <a:spcPct val="120000"/>
              </a:lnSpc>
              <a:defRPr/>
            </a:pPr>
            <a:r>
              <a:rPr lang="en-US" altLang="zh-TW" sz="2000" b="1">
                <a:latin typeface="+mn-lt"/>
                <a:ea typeface="+mn-ea"/>
                <a:cs typeface="+mn-ea"/>
                <a:sym typeface="+mn-lt"/>
              </a:rPr>
              <a:t>5.</a:t>
            </a:r>
            <a:r>
              <a:rPr lang="zh-TW" altLang="en-US" sz="2000" b="1">
                <a:latin typeface="+mn-lt"/>
                <a:ea typeface="+mn-ea"/>
                <a:cs typeface="+mn-ea"/>
                <a:sym typeface="+mn-lt"/>
              </a:rPr>
              <a:t>测试内容</a:t>
            </a:r>
            <a:r>
              <a:rPr lang="en-US" altLang="zh-TW" sz="2000" b="1">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   </a:t>
            </a:r>
            <a:r>
              <a:rPr lang="zh-TW" altLang="en-US" sz="2000">
                <a:latin typeface="+mn-lt"/>
                <a:ea typeface="+mn-ea"/>
                <a:cs typeface="+mn-ea"/>
                <a:sym typeface="+mn-lt"/>
              </a:rPr>
              <a:t>环境条件</a:t>
            </a:r>
            <a:r>
              <a:rPr lang="en-US" altLang="zh-TW" sz="2000">
                <a:latin typeface="+mn-lt"/>
                <a:ea typeface="+mn-ea"/>
                <a:cs typeface="+mn-ea"/>
                <a:sym typeface="+mn-lt"/>
              </a:rPr>
              <a:t>:</a:t>
            </a:r>
            <a:r>
              <a:rPr lang="zh-TW" altLang="en-US" sz="2000">
                <a:latin typeface="+mn-lt"/>
                <a:ea typeface="+mn-ea"/>
                <a:cs typeface="+mn-ea"/>
                <a:sym typeface="+mn-lt"/>
              </a:rPr>
              <a:t>温度</a:t>
            </a:r>
            <a:r>
              <a:rPr lang="en-US" altLang="zh-TW" sz="2000">
                <a:latin typeface="+mn-lt"/>
                <a:ea typeface="+mn-ea"/>
                <a:cs typeface="+mn-ea"/>
                <a:sym typeface="+mn-lt"/>
              </a:rPr>
              <a:t>25 ℃ ,</a:t>
            </a:r>
            <a:r>
              <a:rPr lang="zh-TW" altLang="en-US" sz="2000">
                <a:latin typeface="+mn-lt"/>
                <a:ea typeface="+mn-ea"/>
                <a:cs typeface="+mn-ea"/>
                <a:sym typeface="+mn-lt"/>
              </a:rPr>
              <a:t>湿度</a:t>
            </a:r>
            <a:r>
              <a:rPr lang="en-US" altLang="zh-TW" sz="2000">
                <a:latin typeface="+mn-lt"/>
                <a:ea typeface="+mn-ea"/>
                <a:cs typeface="+mn-ea"/>
                <a:sym typeface="+mn-lt"/>
              </a:rPr>
              <a:t>RH59%,</a:t>
            </a:r>
            <a:r>
              <a:rPr lang="zh-TW" altLang="en-US" sz="2000">
                <a:latin typeface="+mn-lt"/>
                <a:ea typeface="+mn-ea"/>
                <a:cs typeface="+mn-ea"/>
                <a:sym typeface="+mn-lt"/>
              </a:rPr>
              <a:t>大气压强</a:t>
            </a:r>
            <a:r>
              <a:rPr lang="en-US" altLang="zh-TW" sz="2000">
                <a:latin typeface="+mn-lt"/>
                <a:ea typeface="+mn-ea"/>
                <a:cs typeface="+mn-ea"/>
                <a:sym typeface="+mn-lt"/>
              </a:rPr>
              <a:t>104KPA.</a:t>
            </a:r>
          </a:p>
          <a:p>
            <a:pPr eaLnBrk="1" hangingPunct="1">
              <a:lnSpc>
                <a:spcPct val="120000"/>
              </a:lnSpc>
              <a:defRPr/>
            </a:pPr>
            <a:r>
              <a:rPr lang="en-US" altLang="zh-TW" sz="2000">
                <a:latin typeface="+mn-lt"/>
                <a:ea typeface="+mn-ea"/>
                <a:cs typeface="+mn-ea"/>
                <a:sym typeface="+mn-lt"/>
              </a:rPr>
              <a:t>   </a:t>
            </a:r>
            <a:r>
              <a:rPr lang="zh-TW" altLang="en-US" sz="2000">
                <a:latin typeface="+mn-lt"/>
                <a:ea typeface="+mn-ea"/>
                <a:cs typeface="+mn-ea"/>
                <a:sym typeface="+mn-lt"/>
              </a:rPr>
              <a:t>测试记录</a:t>
            </a:r>
            <a:r>
              <a:rPr lang="en-US" altLang="zh-TW" sz="2000">
                <a:latin typeface="+mn-lt"/>
                <a:ea typeface="+mn-ea"/>
                <a:cs typeface="+mn-ea"/>
                <a:sym typeface="+mn-lt"/>
              </a:rPr>
              <a:t>:</a:t>
            </a:r>
            <a:r>
              <a:rPr lang="zh-TW" altLang="en-US" sz="2000">
                <a:latin typeface="+mn-lt"/>
                <a:ea typeface="+mn-ea"/>
                <a:cs typeface="+mn-ea"/>
                <a:sym typeface="+mn-lt"/>
              </a:rPr>
              <a:t>见下表</a:t>
            </a:r>
            <a:r>
              <a:rPr lang="en-US" altLang="zh-TW" sz="2000">
                <a:latin typeface="+mn-lt"/>
                <a:ea typeface="+mn-ea"/>
                <a:cs typeface="+mn-ea"/>
                <a:sym typeface="+mn-lt"/>
              </a:rPr>
              <a:t>.</a:t>
            </a:r>
          </a:p>
        </p:txBody>
      </p:sp>
      <p:sp>
        <p:nvSpPr>
          <p:cNvPr id="4" name="文本框 3">
            <a:extLst>
              <a:ext uri="{FF2B5EF4-FFF2-40B4-BE49-F238E27FC236}">
                <a16:creationId xmlns:a16="http://schemas.microsoft.com/office/drawing/2014/main" id="{CE3C70A1-9A07-4136-9380-A02F8458F30E}"/>
              </a:ext>
            </a:extLst>
          </p:cNvPr>
          <p:cNvSpPr txBox="1"/>
          <p:nvPr/>
        </p:nvSpPr>
        <p:spPr>
          <a:xfrm>
            <a:off x="3137099" y="72232"/>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产品委外测试</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1774" name="Group 110">
            <a:extLst>
              <a:ext uri="{FF2B5EF4-FFF2-40B4-BE49-F238E27FC236}">
                <a16:creationId xmlns:a16="http://schemas.microsoft.com/office/drawing/2014/main" id="{F9E3EE0B-D99F-41B2-A258-9BC19F6E9FD7}"/>
              </a:ext>
            </a:extLst>
          </p:cNvPr>
          <p:cNvGraphicFramePr>
            <a:graphicFrameLocks noGrp="1"/>
          </p:cNvGraphicFramePr>
          <p:nvPr/>
        </p:nvGraphicFramePr>
        <p:xfrm>
          <a:off x="1822450" y="1352550"/>
          <a:ext cx="12884150" cy="5511800"/>
        </p:xfrm>
        <a:graphic>
          <a:graphicData uri="http://schemas.openxmlformats.org/drawingml/2006/table">
            <a:tbl>
              <a:tblPr/>
              <a:tblGrid>
                <a:gridCol w="2280380">
                  <a:extLst>
                    <a:ext uri="{9D8B030D-6E8A-4147-A177-3AD203B41FA5}">
                      <a16:colId xmlns:a16="http://schemas.microsoft.com/office/drawing/2014/main" val="20000"/>
                    </a:ext>
                  </a:extLst>
                </a:gridCol>
                <a:gridCol w="2166362">
                  <a:extLst>
                    <a:ext uri="{9D8B030D-6E8A-4147-A177-3AD203B41FA5}">
                      <a16:colId xmlns:a16="http://schemas.microsoft.com/office/drawing/2014/main" val="20001"/>
                    </a:ext>
                  </a:extLst>
                </a:gridCol>
                <a:gridCol w="2166362">
                  <a:extLst>
                    <a:ext uri="{9D8B030D-6E8A-4147-A177-3AD203B41FA5}">
                      <a16:colId xmlns:a16="http://schemas.microsoft.com/office/drawing/2014/main" val="20002"/>
                    </a:ext>
                  </a:extLst>
                </a:gridCol>
                <a:gridCol w="2166362">
                  <a:extLst>
                    <a:ext uri="{9D8B030D-6E8A-4147-A177-3AD203B41FA5}">
                      <a16:colId xmlns:a16="http://schemas.microsoft.com/office/drawing/2014/main" val="20003"/>
                    </a:ext>
                  </a:extLst>
                </a:gridCol>
                <a:gridCol w="1368228">
                  <a:extLst>
                    <a:ext uri="{9D8B030D-6E8A-4147-A177-3AD203B41FA5}">
                      <a16:colId xmlns:a16="http://schemas.microsoft.com/office/drawing/2014/main" val="20004"/>
                    </a:ext>
                  </a:extLst>
                </a:gridCol>
                <a:gridCol w="1368228">
                  <a:extLst>
                    <a:ext uri="{9D8B030D-6E8A-4147-A177-3AD203B41FA5}">
                      <a16:colId xmlns:a16="http://schemas.microsoft.com/office/drawing/2014/main" val="20005"/>
                    </a:ext>
                  </a:extLst>
                </a:gridCol>
                <a:gridCol w="1368228">
                  <a:extLst>
                    <a:ext uri="{9D8B030D-6E8A-4147-A177-3AD203B41FA5}">
                      <a16:colId xmlns:a16="http://schemas.microsoft.com/office/drawing/2014/main" val="20006"/>
                    </a:ext>
                  </a:extLst>
                </a:gridCol>
              </a:tblGrid>
              <a:tr h="727974">
                <a:tc rowSpan="2">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en-US" altLang="zh-TW" sz="2000" b="0" i="0" u="none" strike="noStrike" cap="none" normalizeH="0" baseline="0" dirty="0">
                        <a:ln>
                          <a:noFill/>
                        </a:ln>
                        <a:solidFill>
                          <a:schemeClr val="tx1"/>
                        </a:solidFill>
                        <a:effectLst/>
                        <a:latin typeface="+mn-lt"/>
                        <a:ea typeface="+mn-ea"/>
                        <a:cs typeface="+mn-ea"/>
                        <a:sym typeface="+mn-lt"/>
                      </a:endParaRPr>
                    </a:p>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测试部位</a:t>
                      </a:r>
                    </a:p>
                  </a:txBody>
                  <a:tcPr marL="136823" marR="136823" marT="62398" marB="6239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2">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en-US" altLang="zh-TW" sz="2000" b="0" i="0" u="none" strike="noStrike" cap="none" normalizeH="0" baseline="0" dirty="0">
                        <a:ln>
                          <a:noFill/>
                        </a:ln>
                        <a:solidFill>
                          <a:schemeClr val="tx1"/>
                        </a:solidFill>
                        <a:effectLst/>
                        <a:latin typeface="+mn-lt"/>
                        <a:ea typeface="+mn-ea"/>
                        <a:cs typeface="+mn-ea"/>
                        <a:sym typeface="+mn-lt"/>
                      </a:endParaRPr>
                    </a:p>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试验电压</a:t>
                      </a:r>
                    </a:p>
                  </a:txBody>
                  <a:tcPr marL="136823" marR="136823" marT="62398" marB="6239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2">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en-US" altLang="zh-TW" sz="2000" b="0" i="0" u="none" strike="noStrike" cap="none" normalizeH="0" baseline="0" dirty="0">
                        <a:ln>
                          <a:noFill/>
                        </a:ln>
                        <a:solidFill>
                          <a:schemeClr val="tx1"/>
                        </a:solidFill>
                        <a:effectLst/>
                        <a:latin typeface="+mn-lt"/>
                        <a:ea typeface="+mn-ea"/>
                        <a:cs typeface="+mn-ea"/>
                        <a:sym typeface="+mn-lt"/>
                      </a:endParaRPr>
                    </a:p>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放电模式</a:t>
                      </a:r>
                    </a:p>
                  </a:txBody>
                  <a:tcPr marL="136823" marR="136823" marT="62398" marB="6239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2">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en-US" altLang="zh-TW" sz="2000" b="0" i="0" u="none" strike="noStrike" cap="none" normalizeH="0" baseline="0" dirty="0">
                        <a:ln>
                          <a:noFill/>
                        </a:ln>
                        <a:solidFill>
                          <a:schemeClr val="tx1"/>
                        </a:solidFill>
                        <a:effectLst/>
                        <a:latin typeface="+mn-lt"/>
                        <a:ea typeface="+mn-ea"/>
                        <a:cs typeface="+mn-ea"/>
                        <a:sym typeface="+mn-lt"/>
                      </a:endParaRPr>
                    </a:p>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放电次数</a:t>
                      </a:r>
                    </a:p>
                  </a:txBody>
                  <a:tcPr marL="136823" marR="136823" marT="62398" marB="6239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3">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测试结果</a:t>
                      </a:r>
                    </a:p>
                  </a:txBody>
                  <a:tcPr marL="136823" marR="136823" marT="62398" marB="6239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1143959">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1#  </a:t>
                      </a:r>
                      <a:r>
                        <a:rPr kumimoji="1" lang="zh-TW" altLang="en-US" sz="2000" b="0" i="0" u="none" strike="noStrike" cap="none" normalizeH="0" baseline="0" dirty="0">
                          <a:ln>
                            <a:noFill/>
                          </a:ln>
                          <a:solidFill>
                            <a:schemeClr val="tx1"/>
                          </a:solidFill>
                          <a:effectLst/>
                          <a:latin typeface="+mn-lt"/>
                          <a:ea typeface="+mn-ea"/>
                          <a:cs typeface="+mn-ea"/>
                          <a:sym typeface="+mn-lt"/>
                        </a:rPr>
                        <a:t>样品</a:t>
                      </a:r>
                    </a:p>
                  </a:txBody>
                  <a:tcPr marL="136823" marR="136823" marT="62398" marB="6239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2#  </a:t>
                      </a:r>
                      <a:r>
                        <a:rPr kumimoji="1" lang="zh-TW" altLang="en-US" sz="2000" b="0" i="0" u="none" strike="noStrike" cap="none" normalizeH="0" baseline="0" dirty="0">
                          <a:ln>
                            <a:noFill/>
                          </a:ln>
                          <a:solidFill>
                            <a:schemeClr val="tx1"/>
                          </a:solidFill>
                          <a:effectLst/>
                          <a:latin typeface="+mn-lt"/>
                          <a:ea typeface="+mn-ea"/>
                          <a:cs typeface="+mn-ea"/>
                          <a:sym typeface="+mn-lt"/>
                        </a:rPr>
                        <a:t>样品</a:t>
                      </a:r>
                    </a:p>
                  </a:txBody>
                  <a:tcPr marL="136823" marR="136823" marT="62398" marB="6239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3#   </a:t>
                      </a:r>
                      <a:r>
                        <a:rPr kumimoji="1" lang="zh-TW" altLang="en-US" sz="2000" b="0" i="0" u="none" strike="noStrike" cap="none" normalizeH="0" baseline="0" dirty="0">
                          <a:ln>
                            <a:noFill/>
                          </a:ln>
                          <a:solidFill>
                            <a:schemeClr val="tx1"/>
                          </a:solidFill>
                          <a:effectLst/>
                          <a:latin typeface="+mn-lt"/>
                          <a:ea typeface="+mn-ea"/>
                          <a:cs typeface="+mn-ea"/>
                          <a:sym typeface="+mn-lt"/>
                        </a:rPr>
                        <a:t>样品</a:t>
                      </a:r>
                    </a:p>
                  </a:txBody>
                  <a:tcPr marL="136823" marR="136823" marT="62398" marB="6239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1143959">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非金属  外壳</a:t>
                      </a:r>
                    </a:p>
                  </a:txBody>
                  <a:tcPr marL="136823" marR="136823" marT="62398" marB="6239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 10KV</a:t>
                      </a:r>
                    </a:p>
                  </a:txBody>
                  <a:tcPr marL="136823" marR="136823" marT="62398" marB="6239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空气放电</a:t>
                      </a:r>
                    </a:p>
                  </a:txBody>
                  <a:tcPr marL="136823" marR="136823" marT="62398" marB="6239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10+10</a:t>
                      </a:r>
                    </a:p>
                  </a:txBody>
                  <a:tcPr marL="136823" marR="136823" marT="62398" marB="6239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A</a:t>
                      </a:r>
                    </a:p>
                  </a:txBody>
                  <a:tcPr marL="136823" marR="136823" marT="62398" marB="6239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A</a:t>
                      </a:r>
                    </a:p>
                  </a:txBody>
                  <a:tcPr marL="136823" marR="136823" marT="62398" marB="6239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A</a:t>
                      </a:r>
                    </a:p>
                  </a:txBody>
                  <a:tcPr marL="136823" marR="136823" marT="62398" marB="6239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1247954">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前面板  按键</a:t>
                      </a:r>
                    </a:p>
                  </a:txBody>
                  <a:tcPr marL="136823" marR="136823" marT="62398" marB="6239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 10KV</a:t>
                      </a:r>
                    </a:p>
                    <a:p>
                      <a:pPr marL="0" marR="0" lvl="0" indent="0" algn="ctr" defTabSz="914400" rtl="0" eaLnBrk="1" fontAlgn="base" latinLnBrk="0" hangingPunct="1">
                        <a:lnSpc>
                          <a:spcPct val="120000"/>
                        </a:lnSpc>
                        <a:spcBef>
                          <a:spcPct val="0"/>
                        </a:spcBef>
                        <a:spcAft>
                          <a:spcPct val="0"/>
                        </a:spcAft>
                        <a:buClrTx/>
                        <a:buSzTx/>
                        <a:buFontTx/>
                        <a:buNone/>
                        <a:tabLst/>
                      </a:pPr>
                      <a:endParaRPr kumimoji="1" lang="en-US" altLang="zh-TW" sz="2000" b="0" i="0" u="none" strike="noStrike" cap="none" normalizeH="0" baseline="0" dirty="0">
                        <a:ln>
                          <a:noFill/>
                        </a:ln>
                        <a:solidFill>
                          <a:schemeClr val="tx1"/>
                        </a:solidFill>
                        <a:effectLst/>
                        <a:latin typeface="+mn-lt"/>
                        <a:ea typeface="+mn-ea"/>
                        <a:cs typeface="+mn-ea"/>
                        <a:sym typeface="+mn-lt"/>
                      </a:endParaRPr>
                    </a:p>
                  </a:txBody>
                  <a:tcPr marL="136823" marR="136823" marT="62398" marB="6239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空气放电</a:t>
                      </a:r>
                    </a:p>
                  </a:txBody>
                  <a:tcPr marL="136823" marR="136823" marT="62398" marB="6239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10+10</a:t>
                      </a:r>
                    </a:p>
                  </a:txBody>
                  <a:tcPr marL="136823" marR="136823" marT="62398" marB="6239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A</a:t>
                      </a:r>
                    </a:p>
                  </a:txBody>
                  <a:tcPr marL="136823" marR="136823" marT="62398" marB="6239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A</a:t>
                      </a:r>
                    </a:p>
                  </a:txBody>
                  <a:tcPr marL="136823" marR="136823" marT="62398" marB="6239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A</a:t>
                      </a:r>
                    </a:p>
                  </a:txBody>
                  <a:tcPr marL="136823" marR="136823" marT="62398" marB="6239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1247954">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液晶显示屏幕边缘</a:t>
                      </a:r>
                    </a:p>
                  </a:txBody>
                  <a:tcPr marL="136823" marR="136823" marT="62398" marB="6239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 10KV</a:t>
                      </a:r>
                    </a:p>
                    <a:p>
                      <a:pPr marL="0" marR="0" lvl="0" indent="0" algn="ctr" defTabSz="914400" rtl="0" eaLnBrk="1" fontAlgn="base" latinLnBrk="0" hangingPunct="1">
                        <a:lnSpc>
                          <a:spcPct val="120000"/>
                        </a:lnSpc>
                        <a:spcBef>
                          <a:spcPct val="0"/>
                        </a:spcBef>
                        <a:spcAft>
                          <a:spcPct val="0"/>
                        </a:spcAft>
                        <a:buClrTx/>
                        <a:buSzTx/>
                        <a:buFontTx/>
                        <a:buNone/>
                        <a:tabLst/>
                      </a:pPr>
                      <a:endParaRPr kumimoji="1" lang="en-US" altLang="zh-TW" sz="2000" b="0" i="0" u="none" strike="noStrike" cap="none" normalizeH="0" baseline="0" dirty="0">
                        <a:ln>
                          <a:noFill/>
                        </a:ln>
                        <a:solidFill>
                          <a:schemeClr val="tx1"/>
                        </a:solidFill>
                        <a:effectLst/>
                        <a:latin typeface="+mn-lt"/>
                        <a:ea typeface="+mn-ea"/>
                        <a:cs typeface="+mn-ea"/>
                        <a:sym typeface="+mn-lt"/>
                      </a:endParaRPr>
                    </a:p>
                  </a:txBody>
                  <a:tcPr marL="136823" marR="136823" marT="62398" marB="6239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空气放电</a:t>
                      </a:r>
                    </a:p>
                  </a:txBody>
                  <a:tcPr marL="136823" marR="136823" marT="62398" marB="6239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10+10</a:t>
                      </a:r>
                    </a:p>
                  </a:txBody>
                  <a:tcPr marL="136823" marR="136823" marT="62398" marB="6239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C</a:t>
                      </a:r>
                    </a:p>
                  </a:txBody>
                  <a:tcPr marL="136823" marR="136823" marT="62398" marB="6239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C</a:t>
                      </a:r>
                    </a:p>
                  </a:txBody>
                  <a:tcPr marL="136823" marR="136823" marT="62398" marB="6239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C</a:t>
                      </a:r>
                    </a:p>
                  </a:txBody>
                  <a:tcPr marL="136823" marR="136823" marT="62398" marB="6239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290862" name="Text Box 111">
            <a:extLst>
              <a:ext uri="{FF2B5EF4-FFF2-40B4-BE49-F238E27FC236}">
                <a16:creationId xmlns:a16="http://schemas.microsoft.com/office/drawing/2014/main" id="{87B16C69-9C28-49BB-AC7F-C94923341568}"/>
              </a:ext>
            </a:extLst>
          </p:cNvPr>
          <p:cNvSpPr txBox="1">
            <a:spLocks noChangeArrowheads="1"/>
          </p:cNvSpPr>
          <p:nvPr/>
        </p:nvSpPr>
        <p:spPr bwMode="auto">
          <a:xfrm>
            <a:off x="2482850" y="-7938"/>
            <a:ext cx="266700"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zh-CN" sz="2000">
              <a:latin typeface="+mn-lt"/>
              <a:ea typeface="+mn-ea"/>
              <a:cs typeface="+mn-ea"/>
              <a:sym typeface="+mn-lt"/>
            </a:endParaRPr>
          </a:p>
        </p:txBody>
      </p:sp>
      <p:sp>
        <p:nvSpPr>
          <p:cNvPr id="290863" name="Text Box 112">
            <a:extLst>
              <a:ext uri="{FF2B5EF4-FFF2-40B4-BE49-F238E27FC236}">
                <a16:creationId xmlns:a16="http://schemas.microsoft.com/office/drawing/2014/main" id="{1F7E7326-1BAE-4529-A044-A25256F6CB8C}"/>
              </a:ext>
            </a:extLst>
          </p:cNvPr>
          <p:cNvSpPr txBox="1">
            <a:spLocks noChangeArrowheads="1"/>
          </p:cNvSpPr>
          <p:nvPr/>
        </p:nvSpPr>
        <p:spPr bwMode="auto">
          <a:xfrm>
            <a:off x="1487483" y="848574"/>
            <a:ext cx="13681075"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b="1" dirty="0">
                <a:latin typeface="+mn-lt"/>
                <a:ea typeface="+mn-ea"/>
                <a:cs typeface="+mn-ea"/>
                <a:sym typeface="+mn-lt"/>
              </a:rPr>
              <a:t>静电放电抗扰度试验记录</a:t>
            </a:r>
          </a:p>
        </p:txBody>
      </p:sp>
      <p:sp>
        <p:nvSpPr>
          <p:cNvPr id="290864" name="Text Box 113">
            <a:extLst>
              <a:ext uri="{FF2B5EF4-FFF2-40B4-BE49-F238E27FC236}">
                <a16:creationId xmlns:a16="http://schemas.microsoft.com/office/drawing/2014/main" id="{2CEB6BD8-57BE-4369-BCF5-0D924A00205F}"/>
              </a:ext>
            </a:extLst>
          </p:cNvPr>
          <p:cNvSpPr txBox="1">
            <a:spLocks noChangeArrowheads="1"/>
          </p:cNvSpPr>
          <p:nvPr/>
        </p:nvSpPr>
        <p:spPr bwMode="auto">
          <a:xfrm>
            <a:off x="1481138" y="7073900"/>
            <a:ext cx="13681075" cy="1209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a:latin typeface="+mn-lt"/>
                <a:ea typeface="+mn-ea"/>
                <a:cs typeface="+mn-ea"/>
                <a:sym typeface="+mn-lt"/>
              </a:rPr>
              <a:t>6.</a:t>
            </a:r>
            <a:r>
              <a:rPr lang="zh-TW" altLang="en-US" sz="2000" b="1">
                <a:latin typeface="+mn-lt"/>
                <a:ea typeface="+mn-ea"/>
                <a:cs typeface="+mn-ea"/>
                <a:sym typeface="+mn-lt"/>
              </a:rPr>
              <a:t>试验结果</a:t>
            </a:r>
            <a:r>
              <a:rPr lang="en-US" altLang="zh-TW" sz="2000" b="1">
                <a:latin typeface="+mn-lt"/>
                <a:ea typeface="+mn-ea"/>
                <a:cs typeface="+mn-ea"/>
                <a:sym typeface="+mn-lt"/>
              </a:rPr>
              <a:t>: OK</a:t>
            </a:r>
          </a:p>
          <a:p>
            <a:pPr eaLnBrk="1" hangingPunct="1">
              <a:lnSpc>
                <a:spcPct val="120000"/>
              </a:lnSpc>
              <a:defRPr/>
            </a:pPr>
            <a:r>
              <a:rPr lang="zh-TW" altLang="en-US" sz="2000" b="1">
                <a:latin typeface="+mn-lt"/>
                <a:ea typeface="+mn-ea"/>
                <a:cs typeface="+mn-ea"/>
                <a:sym typeface="+mn-lt"/>
              </a:rPr>
              <a:t>二</a:t>
            </a:r>
            <a:r>
              <a:rPr lang="en-US" altLang="zh-TW" sz="2000" b="1">
                <a:latin typeface="+mn-lt"/>
                <a:ea typeface="+mn-ea"/>
                <a:cs typeface="+mn-ea"/>
                <a:sym typeface="+mn-lt"/>
              </a:rPr>
              <a:t>.</a:t>
            </a:r>
            <a:r>
              <a:rPr lang="zh-TW" altLang="en-US" sz="2000" b="1">
                <a:latin typeface="+mn-lt"/>
                <a:ea typeface="+mn-ea"/>
                <a:cs typeface="+mn-ea"/>
                <a:sym typeface="+mn-lt"/>
              </a:rPr>
              <a:t>射频连续波辐射骚扰抗扰度测试</a:t>
            </a:r>
          </a:p>
          <a:p>
            <a:pPr eaLnBrk="1" hangingPunct="1">
              <a:lnSpc>
                <a:spcPct val="120000"/>
              </a:lnSpc>
              <a:defRPr/>
            </a:pPr>
            <a:r>
              <a:rPr lang="en-US" altLang="zh-TW" sz="2000" b="1">
                <a:latin typeface="+mn-lt"/>
                <a:ea typeface="+mn-ea"/>
                <a:cs typeface="+mn-ea"/>
                <a:sym typeface="+mn-lt"/>
              </a:rPr>
              <a:t>1.</a:t>
            </a:r>
            <a:r>
              <a:rPr lang="zh-TW" altLang="en-US" sz="2000" b="1">
                <a:latin typeface="+mn-lt"/>
                <a:ea typeface="+mn-ea"/>
                <a:cs typeface="+mn-ea"/>
                <a:sym typeface="+mn-lt"/>
              </a:rPr>
              <a:t>测量频率范围</a:t>
            </a:r>
            <a:r>
              <a:rPr lang="en-US" altLang="zh-TW" sz="2000" b="1">
                <a:latin typeface="+mn-lt"/>
                <a:ea typeface="+mn-ea"/>
                <a:cs typeface="+mn-ea"/>
                <a:sym typeface="+mn-lt"/>
              </a:rPr>
              <a:t>:</a:t>
            </a:r>
          </a:p>
        </p:txBody>
      </p:sp>
      <p:sp>
        <p:nvSpPr>
          <p:cNvPr id="6" name="文本框 5">
            <a:extLst>
              <a:ext uri="{FF2B5EF4-FFF2-40B4-BE49-F238E27FC236}">
                <a16:creationId xmlns:a16="http://schemas.microsoft.com/office/drawing/2014/main" id="{F60BDAD8-F0BF-438F-84F7-86AA1F0EA9C6}"/>
              </a:ext>
            </a:extLst>
          </p:cNvPr>
          <p:cNvSpPr txBox="1"/>
          <p:nvPr/>
        </p:nvSpPr>
        <p:spPr>
          <a:xfrm>
            <a:off x="3137099" y="72232"/>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产品委外测试</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1842" name="Text Box 2">
            <a:extLst>
              <a:ext uri="{FF2B5EF4-FFF2-40B4-BE49-F238E27FC236}">
                <a16:creationId xmlns:a16="http://schemas.microsoft.com/office/drawing/2014/main" id="{EA553907-807B-41DA-9D64-E9812F90F915}"/>
              </a:ext>
            </a:extLst>
          </p:cNvPr>
          <p:cNvSpPr txBox="1">
            <a:spLocks noChangeArrowheads="1"/>
          </p:cNvSpPr>
          <p:nvPr/>
        </p:nvSpPr>
        <p:spPr bwMode="auto">
          <a:xfrm>
            <a:off x="1481137" y="2520504"/>
            <a:ext cx="13681075" cy="4533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辐射场推荐的频率范围为</a:t>
            </a:r>
            <a:r>
              <a:rPr lang="en-US" altLang="zh-TW" sz="2000" dirty="0">
                <a:latin typeface="+mn-lt"/>
                <a:ea typeface="+mn-ea"/>
                <a:cs typeface="+mn-ea"/>
                <a:sym typeface="+mn-lt"/>
              </a:rPr>
              <a:t>:80MHZ-1GHZ.</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辐射试验的频率可从低于</a:t>
            </a:r>
            <a:r>
              <a:rPr lang="en-US" altLang="zh-TW" sz="2000" dirty="0">
                <a:latin typeface="+mn-lt"/>
                <a:ea typeface="+mn-ea"/>
                <a:cs typeface="+mn-ea"/>
                <a:sym typeface="+mn-lt"/>
              </a:rPr>
              <a:t>80MHZ</a:t>
            </a:r>
            <a:r>
              <a:rPr lang="zh-TW" altLang="en-US" sz="2000" dirty="0">
                <a:latin typeface="+mn-lt"/>
                <a:ea typeface="+mn-ea"/>
                <a:cs typeface="+mn-ea"/>
                <a:sym typeface="+mn-lt"/>
              </a:rPr>
              <a:t>处开始</a:t>
            </a:r>
            <a:r>
              <a:rPr lang="en-US" altLang="zh-TW" sz="2000" dirty="0">
                <a:latin typeface="+mn-lt"/>
                <a:ea typeface="+mn-ea"/>
                <a:cs typeface="+mn-ea"/>
                <a:sym typeface="+mn-lt"/>
              </a:rPr>
              <a:t>,</a:t>
            </a:r>
            <a:r>
              <a:rPr lang="zh-TW" altLang="en-US" sz="2000" dirty="0">
                <a:latin typeface="+mn-lt"/>
                <a:ea typeface="+mn-ea"/>
                <a:cs typeface="+mn-ea"/>
                <a:sym typeface="+mn-lt"/>
              </a:rPr>
              <a:t>但不能低于</a:t>
            </a:r>
            <a:r>
              <a:rPr lang="en-US" altLang="zh-TW" sz="2000" dirty="0">
                <a:latin typeface="+mn-lt"/>
                <a:ea typeface="+mn-ea"/>
                <a:cs typeface="+mn-ea"/>
                <a:sym typeface="+mn-lt"/>
              </a:rPr>
              <a:t>26MHZ.</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频率方式</a:t>
            </a:r>
            <a:r>
              <a:rPr lang="en-US" altLang="zh-TW" sz="2000" dirty="0">
                <a:latin typeface="+mn-lt"/>
                <a:ea typeface="+mn-ea"/>
                <a:cs typeface="+mn-ea"/>
                <a:sym typeface="+mn-lt"/>
              </a:rPr>
              <a:t>:</a:t>
            </a:r>
            <a:r>
              <a:rPr lang="zh-TW" altLang="en-US" sz="2000" dirty="0">
                <a:latin typeface="+mn-lt"/>
                <a:ea typeface="+mn-ea"/>
                <a:cs typeface="+mn-ea"/>
                <a:sym typeface="+mn-lt"/>
              </a:rPr>
              <a:t>可以选择扫频</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有必要时选择的测试点为</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80,120,160,230,434,460,600,863,900MHZ(± 1%).</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试验时以不超过基频</a:t>
            </a:r>
            <a:r>
              <a:rPr lang="en-US" altLang="zh-TW" sz="2000" dirty="0">
                <a:latin typeface="+mn-lt"/>
                <a:ea typeface="+mn-ea"/>
                <a:cs typeface="+mn-ea"/>
                <a:sym typeface="+mn-lt"/>
              </a:rPr>
              <a:t>4%</a:t>
            </a:r>
            <a:r>
              <a:rPr lang="zh-TW" altLang="en-US" sz="2000" dirty="0">
                <a:latin typeface="+mn-lt"/>
                <a:ea typeface="+mn-ea"/>
                <a:cs typeface="+mn-ea"/>
                <a:sym typeface="+mn-lt"/>
              </a:rPr>
              <a:t>的步长进行扫描</a:t>
            </a:r>
            <a:r>
              <a:rPr lang="en-US" altLang="zh-TW" sz="2000" dirty="0">
                <a:latin typeface="+mn-lt"/>
                <a:ea typeface="+mn-ea"/>
                <a:cs typeface="+mn-ea"/>
                <a:sym typeface="+mn-lt"/>
              </a:rPr>
              <a:t>,</a:t>
            </a:r>
            <a:r>
              <a:rPr lang="zh-TW" altLang="en-US" sz="2000" dirty="0">
                <a:latin typeface="+mn-lt"/>
                <a:ea typeface="+mn-ea"/>
                <a:cs typeface="+mn-ea"/>
                <a:sym typeface="+mn-lt"/>
              </a:rPr>
              <a:t>并以规定试验电平两倍的场强进行试验</a:t>
            </a:r>
            <a:r>
              <a:rPr lang="en-US" altLang="zh-TW" sz="2000" dirty="0">
                <a:latin typeface="+mn-lt"/>
                <a:ea typeface="+mn-ea"/>
                <a:cs typeface="+mn-ea"/>
                <a:sym typeface="+mn-lt"/>
              </a:rPr>
              <a:t>,</a:t>
            </a:r>
            <a:r>
              <a:rPr lang="zh-TW" altLang="en-US" sz="2000" dirty="0">
                <a:latin typeface="+mn-lt"/>
                <a:ea typeface="+mn-ea"/>
                <a:cs typeface="+mn-ea"/>
                <a:sym typeface="+mn-lt"/>
              </a:rPr>
              <a:t>如有争议</a:t>
            </a:r>
            <a:r>
              <a:rPr lang="en-US" altLang="zh-TW" sz="2000" dirty="0">
                <a:latin typeface="+mn-lt"/>
                <a:ea typeface="+mn-ea"/>
                <a:cs typeface="+mn-ea"/>
                <a:sym typeface="+mn-lt"/>
              </a:rPr>
              <a:t>,</a:t>
            </a:r>
            <a:r>
              <a:rPr lang="zh-TW" altLang="en-US" sz="2000" dirty="0">
                <a:latin typeface="+mn-lt"/>
                <a:ea typeface="+mn-ea"/>
                <a:cs typeface="+mn-ea"/>
                <a:sym typeface="+mn-lt"/>
              </a:rPr>
              <a:t>应按规定电平进行试验</a:t>
            </a:r>
            <a:r>
              <a:rPr lang="en-US" altLang="zh-TW" sz="2000" dirty="0">
                <a:latin typeface="+mn-lt"/>
                <a:ea typeface="+mn-ea"/>
                <a:cs typeface="+mn-ea"/>
                <a:sym typeface="+mn-lt"/>
              </a:rPr>
              <a:t>,</a:t>
            </a:r>
            <a:r>
              <a:rPr lang="zh-TW" altLang="en-US" sz="2000" dirty="0">
                <a:latin typeface="+mn-lt"/>
                <a:ea typeface="+mn-ea"/>
                <a:cs typeface="+mn-ea"/>
                <a:sym typeface="+mn-lt"/>
              </a:rPr>
              <a:t>并选择</a:t>
            </a:r>
            <a:r>
              <a:rPr lang="en-US" altLang="zh-TW" sz="2000" dirty="0">
                <a:latin typeface="+mn-lt"/>
                <a:ea typeface="+mn-ea"/>
                <a:cs typeface="+mn-ea"/>
                <a:sym typeface="+mn-lt"/>
              </a:rPr>
              <a:t>1%</a:t>
            </a:r>
            <a:r>
              <a:rPr lang="zh-TW" altLang="en-US" sz="2000" dirty="0">
                <a:latin typeface="+mn-lt"/>
                <a:ea typeface="+mn-ea"/>
                <a:cs typeface="+mn-ea"/>
                <a:sym typeface="+mn-lt"/>
              </a:rPr>
              <a:t>的步长</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defRPr/>
            </a:pPr>
            <a:r>
              <a:rPr lang="en-US" altLang="zh-TW" sz="2000" b="1" dirty="0">
                <a:latin typeface="+mn-lt"/>
                <a:ea typeface="+mn-ea"/>
                <a:cs typeface="+mn-ea"/>
                <a:sym typeface="+mn-lt"/>
              </a:rPr>
              <a:t>2.</a:t>
            </a:r>
            <a:r>
              <a:rPr lang="zh-TW" altLang="en-US" sz="2000" b="1" dirty="0">
                <a:latin typeface="+mn-lt"/>
                <a:ea typeface="+mn-ea"/>
                <a:cs typeface="+mn-ea"/>
                <a:sym typeface="+mn-lt"/>
              </a:rPr>
              <a:t>测量时间</a:t>
            </a:r>
            <a:r>
              <a:rPr lang="en-US" altLang="zh-TW" sz="2000" b="1"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在每一频率驻留的时间应不少于使被测置动作并作出响应所必须的时间</a:t>
            </a:r>
            <a:r>
              <a:rPr lang="en-US" altLang="zh-TW" sz="2000" dirty="0">
                <a:latin typeface="+mn-lt"/>
                <a:ea typeface="+mn-ea"/>
                <a:cs typeface="+mn-ea"/>
                <a:sym typeface="+mn-lt"/>
              </a:rPr>
              <a:t>,</a:t>
            </a:r>
            <a:r>
              <a:rPr lang="zh-TW" altLang="en-US" sz="2000" dirty="0">
                <a:latin typeface="+mn-lt"/>
                <a:ea typeface="+mn-ea"/>
                <a:cs typeface="+mn-ea"/>
                <a:sym typeface="+mn-lt"/>
              </a:rPr>
              <a:t>但不应超过</a:t>
            </a:r>
            <a:r>
              <a:rPr lang="en-US" altLang="zh-TW" sz="2000" dirty="0">
                <a:latin typeface="+mn-lt"/>
                <a:ea typeface="+mn-ea"/>
                <a:cs typeface="+mn-ea"/>
                <a:sym typeface="+mn-lt"/>
              </a:rPr>
              <a:t>5</a:t>
            </a:r>
            <a:r>
              <a:rPr lang="zh-TW" altLang="en-US" sz="2000" dirty="0">
                <a:latin typeface="+mn-lt"/>
                <a:ea typeface="+mn-ea"/>
                <a:cs typeface="+mn-ea"/>
                <a:sym typeface="+mn-lt"/>
              </a:rPr>
              <a:t>秒</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defRPr/>
            </a:pPr>
            <a:r>
              <a:rPr lang="en-US" altLang="zh-TW" sz="2000" b="1" dirty="0">
                <a:latin typeface="+mn-lt"/>
                <a:ea typeface="+mn-ea"/>
                <a:cs typeface="+mn-ea"/>
                <a:sym typeface="+mn-lt"/>
              </a:rPr>
              <a:t>3.</a:t>
            </a:r>
            <a:r>
              <a:rPr lang="zh-TW" altLang="en-US" sz="2000" b="1" dirty="0">
                <a:latin typeface="+mn-lt"/>
                <a:ea typeface="+mn-ea"/>
                <a:cs typeface="+mn-ea"/>
                <a:sym typeface="+mn-lt"/>
              </a:rPr>
              <a:t>测试部位说明试验时应使被测装置的</a:t>
            </a:r>
            <a:r>
              <a:rPr lang="en-US" altLang="zh-TW" sz="2000" b="1" dirty="0">
                <a:latin typeface="+mn-lt"/>
                <a:ea typeface="+mn-ea"/>
                <a:cs typeface="+mn-ea"/>
                <a:sym typeface="+mn-lt"/>
              </a:rPr>
              <a:t>4</a:t>
            </a:r>
            <a:r>
              <a:rPr lang="zh-TW" altLang="en-US" sz="2000" b="1" dirty="0">
                <a:latin typeface="+mn-lt"/>
                <a:ea typeface="+mn-ea"/>
                <a:cs typeface="+mn-ea"/>
                <a:sym typeface="+mn-lt"/>
              </a:rPr>
              <a:t>个面按顺序暴露在电磁场中</a:t>
            </a:r>
            <a:r>
              <a:rPr lang="en-US" altLang="zh-TW" sz="2000" b="1" dirty="0">
                <a:latin typeface="+mn-lt"/>
                <a:ea typeface="+mn-ea"/>
                <a:cs typeface="+mn-ea"/>
                <a:sym typeface="+mn-lt"/>
              </a:rPr>
              <a:t>,</a:t>
            </a:r>
            <a:r>
              <a:rPr lang="zh-TW" altLang="en-US" sz="2000" b="1" dirty="0">
                <a:latin typeface="+mn-lt"/>
                <a:ea typeface="+mn-ea"/>
                <a:cs typeface="+mn-ea"/>
                <a:sym typeface="+mn-lt"/>
              </a:rPr>
              <a:t>并在每个位置考察其性能</a:t>
            </a:r>
            <a:r>
              <a:rPr lang="en-US" altLang="zh-TW" sz="2000" b="1" dirty="0">
                <a:latin typeface="+mn-lt"/>
                <a:ea typeface="+mn-ea"/>
                <a:cs typeface="+mn-ea"/>
                <a:sym typeface="+mn-lt"/>
              </a:rPr>
              <a:t>,</a:t>
            </a:r>
            <a:r>
              <a:rPr lang="zh-TW" altLang="en-US" sz="2000" b="1" dirty="0">
                <a:latin typeface="+mn-lt"/>
                <a:ea typeface="+mn-ea"/>
                <a:cs typeface="+mn-ea"/>
                <a:sym typeface="+mn-lt"/>
              </a:rPr>
              <a:t>如果在全频段内已知其最敏感的一面</a:t>
            </a:r>
            <a:r>
              <a:rPr lang="en-US" altLang="zh-TW" sz="2000" b="1" dirty="0">
                <a:latin typeface="+mn-lt"/>
                <a:ea typeface="+mn-ea"/>
                <a:cs typeface="+mn-ea"/>
                <a:sym typeface="+mn-lt"/>
              </a:rPr>
              <a:t>,</a:t>
            </a:r>
            <a:r>
              <a:rPr lang="zh-TW" altLang="en-US" sz="2000" b="1" dirty="0">
                <a:latin typeface="+mn-lt"/>
                <a:ea typeface="+mn-ea"/>
                <a:cs typeface="+mn-ea"/>
                <a:sym typeface="+mn-lt"/>
              </a:rPr>
              <a:t>则仅测其敏感面</a:t>
            </a:r>
            <a:r>
              <a:rPr lang="en-US" altLang="zh-TW" sz="2000" b="1" dirty="0">
                <a:latin typeface="+mn-lt"/>
                <a:ea typeface="+mn-ea"/>
                <a:cs typeface="+mn-ea"/>
                <a:sym typeface="+mn-lt"/>
              </a:rPr>
              <a:t>.</a:t>
            </a:r>
          </a:p>
          <a:p>
            <a:pPr eaLnBrk="1" hangingPunct="1">
              <a:lnSpc>
                <a:spcPct val="120000"/>
              </a:lnSpc>
              <a:defRPr/>
            </a:pPr>
            <a:r>
              <a:rPr lang="en-US" altLang="zh-TW" sz="2000" b="1" dirty="0">
                <a:latin typeface="+mn-lt"/>
                <a:ea typeface="+mn-ea"/>
                <a:cs typeface="+mn-ea"/>
                <a:sym typeface="+mn-lt"/>
              </a:rPr>
              <a:t>4.</a:t>
            </a:r>
            <a:r>
              <a:rPr lang="zh-TW" altLang="en-US" sz="2000" b="1" dirty="0">
                <a:latin typeface="+mn-lt"/>
                <a:ea typeface="+mn-ea"/>
                <a:cs typeface="+mn-ea"/>
                <a:sym typeface="+mn-lt"/>
              </a:rPr>
              <a:t>试验规范</a:t>
            </a:r>
          </a:p>
        </p:txBody>
      </p:sp>
      <p:sp>
        <p:nvSpPr>
          <p:cNvPr id="3" name="文本框 2">
            <a:extLst>
              <a:ext uri="{FF2B5EF4-FFF2-40B4-BE49-F238E27FC236}">
                <a16:creationId xmlns:a16="http://schemas.microsoft.com/office/drawing/2014/main" id="{08F6CD67-5619-40D4-8740-B0C3FD6756E7}"/>
              </a:ext>
            </a:extLst>
          </p:cNvPr>
          <p:cNvSpPr txBox="1"/>
          <p:nvPr/>
        </p:nvSpPr>
        <p:spPr>
          <a:xfrm>
            <a:off x="3137099" y="72232"/>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产品委外测试</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2866" name="Text Box 2">
            <a:extLst>
              <a:ext uri="{FF2B5EF4-FFF2-40B4-BE49-F238E27FC236}">
                <a16:creationId xmlns:a16="http://schemas.microsoft.com/office/drawing/2014/main" id="{CF7A5D74-CE59-4F15-A9CF-EB29444238A2}"/>
              </a:ext>
            </a:extLst>
          </p:cNvPr>
          <p:cNvSpPr txBox="1">
            <a:spLocks noChangeArrowheads="1"/>
          </p:cNvSpPr>
          <p:nvPr/>
        </p:nvSpPr>
        <p:spPr bwMode="auto">
          <a:xfrm>
            <a:off x="1537492" y="1497014"/>
            <a:ext cx="13681075" cy="2686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频率范围</a:t>
            </a:r>
            <a:r>
              <a:rPr lang="en-US" altLang="zh-TW" sz="2000" dirty="0">
                <a:latin typeface="+mn-lt"/>
                <a:ea typeface="+mn-ea"/>
                <a:cs typeface="+mn-ea"/>
                <a:sym typeface="+mn-lt"/>
              </a:rPr>
              <a:t>:80MHZ~1GHZ.</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试验场强</a:t>
            </a:r>
            <a:r>
              <a:rPr lang="en-US" altLang="zh-TW" sz="2000" dirty="0">
                <a:latin typeface="+mn-lt"/>
                <a:ea typeface="+mn-ea"/>
                <a:cs typeface="+mn-ea"/>
                <a:sym typeface="+mn-lt"/>
              </a:rPr>
              <a:t>:3V/M(RMS</a:t>
            </a:r>
            <a:r>
              <a:rPr lang="zh-TW" altLang="en-US" sz="2000" dirty="0">
                <a:latin typeface="+mn-lt"/>
                <a:ea typeface="+mn-ea"/>
                <a:cs typeface="+mn-ea"/>
                <a:sym typeface="+mn-lt"/>
              </a:rPr>
              <a:t>未调制时测值</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调制幅度</a:t>
            </a:r>
            <a:r>
              <a:rPr lang="en-US" altLang="zh-TW" sz="2000" dirty="0">
                <a:latin typeface="+mn-lt"/>
                <a:ea typeface="+mn-ea"/>
                <a:cs typeface="+mn-ea"/>
                <a:sym typeface="+mn-lt"/>
              </a:rPr>
              <a:t>:80A%AM(1KHZ).</a:t>
            </a:r>
            <a:endParaRPr lang="en-US" altLang="zh-TW" sz="2000" b="1" dirty="0">
              <a:latin typeface="+mn-lt"/>
              <a:ea typeface="+mn-ea"/>
              <a:cs typeface="+mn-ea"/>
              <a:sym typeface="+mn-lt"/>
            </a:endParaRPr>
          </a:p>
          <a:p>
            <a:pPr eaLnBrk="1" hangingPunct="1">
              <a:lnSpc>
                <a:spcPct val="120000"/>
              </a:lnSpc>
              <a:defRPr/>
            </a:pPr>
            <a:r>
              <a:rPr lang="en-US" altLang="zh-TW" sz="2000" b="1" dirty="0">
                <a:latin typeface="+mn-lt"/>
                <a:ea typeface="+mn-ea"/>
                <a:cs typeface="+mn-ea"/>
                <a:sym typeface="+mn-lt"/>
              </a:rPr>
              <a:t>5.</a:t>
            </a:r>
            <a:r>
              <a:rPr lang="zh-TW" altLang="en-US" sz="2000" b="1" dirty="0">
                <a:latin typeface="+mn-lt"/>
                <a:ea typeface="+mn-ea"/>
                <a:cs typeface="+mn-ea"/>
                <a:sym typeface="+mn-lt"/>
              </a:rPr>
              <a:t>判断依据类别</a:t>
            </a:r>
            <a:r>
              <a:rPr lang="en-US" altLang="zh-TW" sz="2000" b="1" dirty="0">
                <a:latin typeface="+mn-lt"/>
                <a:ea typeface="+mn-ea"/>
                <a:cs typeface="+mn-ea"/>
                <a:sym typeface="+mn-lt"/>
              </a:rPr>
              <a:t>:A</a:t>
            </a:r>
          </a:p>
          <a:p>
            <a:pPr eaLnBrk="1" hangingPunct="1">
              <a:lnSpc>
                <a:spcPct val="120000"/>
              </a:lnSpc>
              <a:defRPr/>
            </a:pPr>
            <a:r>
              <a:rPr lang="en-US" altLang="zh-TW" sz="2000" b="1" dirty="0">
                <a:latin typeface="+mn-lt"/>
                <a:ea typeface="+mn-ea"/>
                <a:cs typeface="+mn-ea"/>
                <a:sym typeface="+mn-lt"/>
              </a:rPr>
              <a:t>6.</a:t>
            </a:r>
            <a:r>
              <a:rPr lang="zh-TW" altLang="en-US" sz="2000" b="1" dirty="0">
                <a:latin typeface="+mn-lt"/>
                <a:ea typeface="+mn-ea"/>
                <a:cs typeface="+mn-ea"/>
                <a:sym typeface="+mn-lt"/>
              </a:rPr>
              <a:t>测试内容</a:t>
            </a:r>
            <a:r>
              <a:rPr lang="en-US" altLang="zh-TW" sz="2000" b="1"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环境条件</a:t>
            </a:r>
            <a:r>
              <a:rPr lang="en-US" altLang="zh-TW" sz="2000" dirty="0">
                <a:latin typeface="+mn-lt"/>
                <a:ea typeface="+mn-ea"/>
                <a:cs typeface="+mn-ea"/>
                <a:sym typeface="+mn-lt"/>
              </a:rPr>
              <a:t>:</a:t>
            </a:r>
            <a:r>
              <a:rPr lang="zh-TW" altLang="en-US" sz="2000" dirty="0">
                <a:latin typeface="+mn-lt"/>
                <a:ea typeface="+mn-ea"/>
                <a:cs typeface="+mn-ea"/>
                <a:sym typeface="+mn-lt"/>
              </a:rPr>
              <a:t>温度</a:t>
            </a:r>
            <a:r>
              <a:rPr lang="en-US" altLang="zh-TW" sz="2000" dirty="0">
                <a:latin typeface="+mn-lt"/>
                <a:ea typeface="+mn-ea"/>
                <a:cs typeface="+mn-ea"/>
                <a:sym typeface="+mn-lt"/>
              </a:rPr>
              <a:t>24℃ ,</a:t>
            </a:r>
            <a:r>
              <a:rPr lang="zh-TW" altLang="en-US" sz="2000" dirty="0">
                <a:latin typeface="+mn-lt"/>
                <a:ea typeface="+mn-ea"/>
                <a:cs typeface="+mn-ea"/>
                <a:sym typeface="+mn-lt"/>
              </a:rPr>
              <a:t>湿度</a:t>
            </a:r>
            <a:r>
              <a:rPr lang="en-US" altLang="zh-TW" sz="2000" dirty="0">
                <a:latin typeface="+mn-lt"/>
                <a:ea typeface="+mn-ea"/>
                <a:cs typeface="+mn-ea"/>
                <a:sym typeface="+mn-lt"/>
              </a:rPr>
              <a:t>RH63%,</a:t>
            </a:r>
            <a:r>
              <a:rPr lang="zh-TW" altLang="en-US" sz="2000" dirty="0">
                <a:latin typeface="+mn-lt"/>
                <a:ea typeface="+mn-ea"/>
                <a:cs typeface="+mn-ea"/>
                <a:sym typeface="+mn-lt"/>
              </a:rPr>
              <a:t>大气压强</a:t>
            </a:r>
            <a:r>
              <a:rPr lang="en-US" altLang="zh-TW" sz="2000" dirty="0">
                <a:latin typeface="+mn-lt"/>
                <a:ea typeface="+mn-ea"/>
                <a:cs typeface="+mn-ea"/>
                <a:sym typeface="+mn-lt"/>
              </a:rPr>
              <a:t>104KPA.</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测试记录</a:t>
            </a:r>
            <a:r>
              <a:rPr lang="en-US" altLang="zh-TW" sz="2000" dirty="0">
                <a:latin typeface="+mn-lt"/>
                <a:ea typeface="+mn-ea"/>
                <a:cs typeface="+mn-ea"/>
                <a:sym typeface="+mn-lt"/>
              </a:rPr>
              <a:t>:</a:t>
            </a:r>
            <a:r>
              <a:rPr lang="zh-TW" altLang="en-US" sz="2000" dirty="0">
                <a:latin typeface="+mn-lt"/>
                <a:ea typeface="+mn-ea"/>
                <a:cs typeface="+mn-ea"/>
                <a:sym typeface="+mn-lt"/>
              </a:rPr>
              <a:t>见下表</a:t>
            </a:r>
            <a:r>
              <a:rPr lang="en-US" altLang="zh-TW" sz="2000" dirty="0">
                <a:latin typeface="+mn-lt"/>
                <a:ea typeface="+mn-ea"/>
                <a:cs typeface="+mn-ea"/>
                <a:sym typeface="+mn-lt"/>
              </a:rPr>
              <a:t>.</a:t>
            </a:r>
          </a:p>
        </p:txBody>
      </p:sp>
      <p:graphicFrame>
        <p:nvGraphicFramePr>
          <p:cNvPr id="243804" name="Group 92">
            <a:extLst>
              <a:ext uri="{FF2B5EF4-FFF2-40B4-BE49-F238E27FC236}">
                <a16:creationId xmlns:a16="http://schemas.microsoft.com/office/drawing/2014/main" id="{26433FDE-20F9-49FF-B360-BC92D896BD9B}"/>
              </a:ext>
            </a:extLst>
          </p:cNvPr>
          <p:cNvGraphicFramePr>
            <a:graphicFrameLocks noGrp="1"/>
          </p:cNvGraphicFramePr>
          <p:nvPr/>
        </p:nvGraphicFramePr>
        <p:xfrm>
          <a:off x="1822450" y="5616575"/>
          <a:ext cx="13111161" cy="2889249"/>
        </p:xfrm>
        <a:graphic>
          <a:graphicData uri="http://schemas.openxmlformats.org/drawingml/2006/table">
            <a:tbl>
              <a:tblPr/>
              <a:tblGrid>
                <a:gridCol w="1482131">
                  <a:extLst>
                    <a:ext uri="{9D8B030D-6E8A-4147-A177-3AD203B41FA5}">
                      <a16:colId xmlns:a16="http://schemas.microsoft.com/office/drawing/2014/main" val="20000"/>
                    </a:ext>
                  </a:extLst>
                </a:gridCol>
                <a:gridCol w="2280202">
                  <a:extLst>
                    <a:ext uri="{9D8B030D-6E8A-4147-A177-3AD203B41FA5}">
                      <a16:colId xmlns:a16="http://schemas.microsoft.com/office/drawing/2014/main" val="20001"/>
                    </a:ext>
                  </a:extLst>
                </a:gridCol>
                <a:gridCol w="2394213">
                  <a:extLst>
                    <a:ext uri="{9D8B030D-6E8A-4147-A177-3AD203B41FA5}">
                      <a16:colId xmlns:a16="http://schemas.microsoft.com/office/drawing/2014/main" val="20002"/>
                    </a:ext>
                  </a:extLst>
                </a:gridCol>
                <a:gridCol w="2394213">
                  <a:extLst>
                    <a:ext uri="{9D8B030D-6E8A-4147-A177-3AD203B41FA5}">
                      <a16:colId xmlns:a16="http://schemas.microsoft.com/office/drawing/2014/main" val="20003"/>
                    </a:ext>
                  </a:extLst>
                </a:gridCol>
                <a:gridCol w="1596140">
                  <a:extLst>
                    <a:ext uri="{9D8B030D-6E8A-4147-A177-3AD203B41FA5}">
                      <a16:colId xmlns:a16="http://schemas.microsoft.com/office/drawing/2014/main" val="20004"/>
                    </a:ext>
                  </a:extLst>
                </a:gridCol>
                <a:gridCol w="1482131">
                  <a:extLst>
                    <a:ext uri="{9D8B030D-6E8A-4147-A177-3AD203B41FA5}">
                      <a16:colId xmlns:a16="http://schemas.microsoft.com/office/drawing/2014/main" val="20005"/>
                    </a:ext>
                  </a:extLst>
                </a:gridCol>
                <a:gridCol w="1482131">
                  <a:extLst>
                    <a:ext uri="{9D8B030D-6E8A-4147-A177-3AD203B41FA5}">
                      <a16:colId xmlns:a16="http://schemas.microsoft.com/office/drawing/2014/main" val="20006"/>
                    </a:ext>
                  </a:extLst>
                </a:gridCol>
              </a:tblGrid>
              <a:tr h="627781">
                <a:tc rowSpan="2">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频率</a:t>
                      </a:r>
                      <a:r>
                        <a:rPr kumimoji="1" lang="en-US" altLang="zh-TW" sz="2000" b="0" i="0" u="none" strike="noStrike" cap="none" normalizeH="0" baseline="0" dirty="0">
                          <a:ln>
                            <a:noFill/>
                          </a:ln>
                          <a:solidFill>
                            <a:schemeClr val="tx1"/>
                          </a:solidFill>
                          <a:effectLst/>
                          <a:latin typeface="+mn-lt"/>
                          <a:ea typeface="+mn-ea"/>
                          <a:cs typeface="+mn-ea"/>
                          <a:sym typeface="+mn-lt"/>
                        </a:rPr>
                        <a:t>MHZ</a:t>
                      </a:r>
                    </a:p>
                  </a:txBody>
                  <a:tcPr marL="136812" marR="136812" marT="62414" marB="6241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2">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试验场强</a:t>
                      </a:r>
                      <a:r>
                        <a:rPr kumimoji="1" lang="en-US" altLang="zh-TW" sz="2000" b="0" i="0" u="none" strike="noStrike" cap="none" normalizeH="0" baseline="0" dirty="0">
                          <a:ln>
                            <a:noFill/>
                          </a:ln>
                          <a:solidFill>
                            <a:schemeClr val="tx1"/>
                          </a:solidFill>
                          <a:effectLst/>
                          <a:latin typeface="+mn-lt"/>
                          <a:ea typeface="+mn-ea"/>
                          <a:cs typeface="+mn-ea"/>
                          <a:sym typeface="+mn-lt"/>
                        </a:rPr>
                        <a:t>V/M(RMS)</a:t>
                      </a:r>
                    </a:p>
                  </a:txBody>
                  <a:tcPr marL="136812" marR="136812"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2">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调制度  </a:t>
                      </a:r>
                      <a:r>
                        <a:rPr kumimoji="1" lang="en-US" altLang="zh-TW" sz="2000" b="0" i="0" u="none" strike="noStrike" cap="none" normalizeH="0" baseline="0" dirty="0">
                          <a:ln>
                            <a:noFill/>
                          </a:ln>
                          <a:solidFill>
                            <a:schemeClr val="tx1"/>
                          </a:solidFill>
                          <a:effectLst/>
                          <a:latin typeface="+mn-lt"/>
                          <a:ea typeface="+mn-ea"/>
                          <a:cs typeface="+mn-ea"/>
                          <a:sym typeface="+mn-lt"/>
                        </a:rPr>
                        <a:t>AM IKHZ</a:t>
                      </a:r>
                    </a:p>
                  </a:txBody>
                  <a:tcPr marL="136812" marR="136812"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2">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测试装置旋转角度</a:t>
                      </a:r>
                    </a:p>
                  </a:txBody>
                  <a:tcPr marL="136812" marR="136812"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3">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测试结果</a:t>
                      </a:r>
                    </a:p>
                  </a:txBody>
                  <a:tcPr marL="136812" marR="136812" marT="62414" marB="6241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1130734">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1#     </a:t>
                      </a:r>
                      <a:r>
                        <a:rPr kumimoji="1" lang="zh-TW" altLang="en-US" sz="2000" b="0" i="0" u="none" strike="noStrike" cap="none" normalizeH="0" baseline="0" dirty="0">
                          <a:ln>
                            <a:noFill/>
                          </a:ln>
                          <a:solidFill>
                            <a:schemeClr val="tx1"/>
                          </a:solidFill>
                          <a:effectLst/>
                          <a:latin typeface="+mn-lt"/>
                          <a:ea typeface="+mn-ea"/>
                          <a:cs typeface="+mn-ea"/>
                          <a:sym typeface="+mn-lt"/>
                        </a:rPr>
                        <a:t>样品</a:t>
                      </a:r>
                    </a:p>
                  </a:txBody>
                  <a:tcPr marL="136812" marR="136812"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2#    </a:t>
                      </a:r>
                      <a:r>
                        <a:rPr kumimoji="1" lang="zh-TW" altLang="en-US" sz="2000" b="0" i="0" u="none" strike="noStrike" cap="none" normalizeH="0" baseline="0" dirty="0">
                          <a:ln>
                            <a:noFill/>
                          </a:ln>
                          <a:solidFill>
                            <a:schemeClr val="tx1"/>
                          </a:solidFill>
                          <a:effectLst/>
                          <a:latin typeface="+mn-lt"/>
                          <a:ea typeface="+mn-ea"/>
                          <a:cs typeface="+mn-ea"/>
                          <a:sym typeface="+mn-lt"/>
                        </a:rPr>
                        <a:t>样品</a:t>
                      </a:r>
                    </a:p>
                  </a:txBody>
                  <a:tcPr marL="136812" marR="136812"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3#    </a:t>
                      </a:r>
                      <a:r>
                        <a:rPr kumimoji="1" lang="zh-TW" altLang="en-US" sz="2000" b="0" i="0" u="none" strike="noStrike" cap="none" normalizeH="0" baseline="0" dirty="0">
                          <a:ln>
                            <a:noFill/>
                          </a:ln>
                          <a:solidFill>
                            <a:schemeClr val="tx1"/>
                          </a:solidFill>
                          <a:effectLst/>
                          <a:latin typeface="+mn-lt"/>
                          <a:ea typeface="+mn-ea"/>
                          <a:cs typeface="+mn-ea"/>
                          <a:sym typeface="+mn-lt"/>
                        </a:rPr>
                        <a:t>样品</a:t>
                      </a:r>
                    </a:p>
                  </a:txBody>
                  <a:tcPr marL="136812" marR="136812" marT="62414" marB="6241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1130734">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80~  1000</a:t>
                      </a:r>
                    </a:p>
                  </a:txBody>
                  <a:tcPr marL="136812" marR="136812" marT="62414" marB="6241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3</a:t>
                      </a:r>
                    </a:p>
                  </a:txBody>
                  <a:tcPr marL="136812" marR="136812"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80%</a:t>
                      </a:r>
                    </a:p>
                  </a:txBody>
                  <a:tcPr marL="136812" marR="136812"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 0°,90°, 180°,270°</a:t>
                      </a:r>
                    </a:p>
                  </a:txBody>
                  <a:tcPr marL="136812" marR="136812"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A</a:t>
                      </a:r>
                    </a:p>
                  </a:txBody>
                  <a:tcPr marL="136812" marR="136812"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A</a:t>
                      </a:r>
                    </a:p>
                  </a:txBody>
                  <a:tcPr marL="136812" marR="136812"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A</a:t>
                      </a:r>
                    </a:p>
                  </a:txBody>
                  <a:tcPr marL="136812" marR="136812" marT="62414" marB="6241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bl>
          </a:graphicData>
        </a:graphic>
      </p:graphicFrame>
      <p:sp>
        <p:nvSpPr>
          <p:cNvPr id="292895" name="Text Box 91">
            <a:extLst>
              <a:ext uri="{FF2B5EF4-FFF2-40B4-BE49-F238E27FC236}">
                <a16:creationId xmlns:a16="http://schemas.microsoft.com/office/drawing/2014/main" id="{5D594F5D-E0D4-41EF-9198-4D86AD9EE7CD}"/>
              </a:ext>
            </a:extLst>
          </p:cNvPr>
          <p:cNvSpPr txBox="1">
            <a:spLocks noChangeArrowheads="1"/>
          </p:cNvSpPr>
          <p:nvPr/>
        </p:nvSpPr>
        <p:spPr bwMode="auto">
          <a:xfrm>
            <a:off x="1481138" y="4992688"/>
            <a:ext cx="13681075"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b="1">
                <a:latin typeface="+mn-lt"/>
                <a:ea typeface="+mn-ea"/>
                <a:cs typeface="+mn-ea"/>
                <a:sym typeface="+mn-lt"/>
              </a:rPr>
              <a:t>射频连续波辐射骚扰抗扰度试验记录</a:t>
            </a:r>
          </a:p>
        </p:txBody>
      </p:sp>
      <p:sp>
        <p:nvSpPr>
          <p:cNvPr id="292896" name="Text Box 93">
            <a:extLst>
              <a:ext uri="{FF2B5EF4-FFF2-40B4-BE49-F238E27FC236}">
                <a16:creationId xmlns:a16="http://schemas.microsoft.com/office/drawing/2014/main" id="{F37E01DD-8C94-458E-82A8-57AA244347CE}"/>
              </a:ext>
            </a:extLst>
          </p:cNvPr>
          <p:cNvSpPr txBox="1">
            <a:spLocks noChangeArrowheads="1"/>
          </p:cNvSpPr>
          <p:nvPr/>
        </p:nvSpPr>
        <p:spPr bwMode="auto">
          <a:xfrm>
            <a:off x="1481138" y="8632825"/>
            <a:ext cx="13681075"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a:latin typeface="+mn-lt"/>
                <a:ea typeface="+mn-ea"/>
                <a:cs typeface="+mn-ea"/>
                <a:sym typeface="+mn-lt"/>
              </a:rPr>
              <a:t>7.</a:t>
            </a:r>
            <a:r>
              <a:rPr lang="zh-TW" altLang="en-US" sz="2000" b="1">
                <a:latin typeface="+mn-lt"/>
                <a:ea typeface="+mn-ea"/>
                <a:cs typeface="+mn-ea"/>
                <a:sym typeface="+mn-lt"/>
              </a:rPr>
              <a:t>试验结果</a:t>
            </a:r>
            <a:r>
              <a:rPr lang="en-US" altLang="zh-TW" sz="2000" b="1">
                <a:latin typeface="+mn-lt"/>
                <a:ea typeface="+mn-ea"/>
                <a:cs typeface="+mn-ea"/>
                <a:sym typeface="+mn-lt"/>
              </a:rPr>
              <a:t>:OK</a:t>
            </a:r>
          </a:p>
        </p:txBody>
      </p:sp>
      <p:sp>
        <p:nvSpPr>
          <p:cNvPr id="6" name="文本框 5">
            <a:extLst>
              <a:ext uri="{FF2B5EF4-FFF2-40B4-BE49-F238E27FC236}">
                <a16:creationId xmlns:a16="http://schemas.microsoft.com/office/drawing/2014/main" id="{55B0E560-14CF-445A-8848-1C95FF1E2851}"/>
              </a:ext>
            </a:extLst>
          </p:cNvPr>
          <p:cNvSpPr txBox="1"/>
          <p:nvPr/>
        </p:nvSpPr>
        <p:spPr>
          <a:xfrm>
            <a:off x="3137099" y="72232"/>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产品委外测试</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8226" name="AutoShape 2">
            <a:extLst>
              <a:ext uri="{FF2B5EF4-FFF2-40B4-BE49-F238E27FC236}">
                <a16:creationId xmlns:a16="http://schemas.microsoft.com/office/drawing/2014/main" id="{36F1EAAF-6831-45DB-928F-EA899A9DFE58}"/>
              </a:ext>
            </a:extLst>
          </p:cNvPr>
          <p:cNvSpPr>
            <a:spLocks noChangeArrowheads="1"/>
          </p:cNvSpPr>
          <p:nvPr/>
        </p:nvSpPr>
        <p:spPr bwMode="auto">
          <a:xfrm>
            <a:off x="6726238" y="936625"/>
            <a:ext cx="3190875" cy="1247775"/>
          </a:xfrm>
          <a:prstGeom prst="flowChartMultidocumen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测试指导书</a:t>
            </a:r>
          </a:p>
        </p:txBody>
      </p:sp>
      <p:sp>
        <p:nvSpPr>
          <p:cNvPr id="308227" name="AutoShape 3">
            <a:extLst>
              <a:ext uri="{FF2B5EF4-FFF2-40B4-BE49-F238E27FC236}">
                <a16:creationId xmlns:a16="http://schemas.microsoft.com/office/drawing/2014/main" id="{6BE1DCE3-2CAB-4C8A-97AA-46152A314E71}"/>
              </a:ext>
            </a:extLst>
          </p:cNvPr>
          <p:cNvSpPr>
            <a:spLocks noChangeArrowheads="1"/>
          </p:cNvSpPr>
          <p:nvPr/>
        </p:nvSpPr>
        <p:spPr bwMode="auto">
          <a:xfrm>
            <a:off x="2849563" y="2287588"/>
            <a:ext cx="1938337" cy="1144587"/>
          </a:xfrm>
          <a:prstGeom prst="cube">
            <a:avLst>
              <a:gd name="adj" fmla="val 25000"/>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标准</a:t>
            </a:r>
          </a:p>
          <a:p>
            <a:pPr algn="ctr" eaLnBrk="1" hangingPunct="1">
              <a:lnSpc>
                <a:spcPct val="120000"/>
              </a:lnSpc>
              <a:defRPr/>
            </a:pPr>
            <a:r>
              <a:rPr lang="zh-TW" altLang="en-US" sz="2000">
                <a:cs typeface="+mn-ea"/>
                <a:sym typeface="+mn-lt"/>
              </a:rPr>
              <a:t>样品</a:t>
            </a:r>
          </a:p>
        </p:txBody>
      </p:sp>
      <p:sp>
        <p:nvSpPr>
          <p:cNvPr id="308228" name="AutoShape 4">
            <a:extLst>
              <a:ext uri="{FF2B5EF4-FFF2-40B4-BE49-F238E27FC236}">
                <a16:creationId xmlns:a16="http://schemas.microsoft.com/office/drawing/2014/main" id="{48A7F5C3-DEF8-4EA5-9F84-E8C029C3DB87}"/>
              </a:ext>
            </a:extLst>
          </p:cNvPr>
          <p:cNvSpPr>
            <a:spLocks noChangeArrowheads="1"/>
          </p:cNvSpPr>
          <p:nvPr/>
        </p:nvSpPr>
        <p:spPr bwMode="auto">
          <a:xfrm>
            <a:off x="10944225" y="2287588"/>
            <a:ext cx="1938338" cy="1144587"/>
          </a:xfrm>
          <a:prstGeom prst="cube">
            <a:avLst>
              <a:gd name="adj" fmla="val 25000"/>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不良</a:t>
            </a:r>
          </a:p>
          <a:p>
            <a:pPr algn="ctr" eaLnBrk="1" hangingPunct="1">
              <a:lnSpc>
                <a:spcPct val="120000"/>
              </a:lnSpc>
              <a:defRPr/>
            </a:pPr>
            <a:r>
              <a:rPr lang="zh-TW" altLang="en-US" sz="2000">
                <a:cs typeface="+mn-ea"/>
                <a:sym typeface="+mn-lt"/>
              </a:rPr>
              <a:t>样品</a:t>
            </a:r>
          </a:p>
        </p:txBody>
      </p:sp>
      <p:sp>
        <p:nvSpPr>
          <p:cNvPr id="308229" name="Rectangle 5">
            <a:extLst>
              <a:ext uri="{FF2B5EF4-FFF2-40B4-BE49-F238E27FC236}">
                <a16:creationId xmlns:a16="http://schemas.microsoft.com/office/drawing/2014/main" id="{E2D864F4-0697-4B87-AA75-B892C966B04A}"/>
              </a:ext>
            </a:extLst>
          </p:cNvPr>
          <p:cNvSpPr>
            <a:spLocks noChangeArrowheads="1"/>
          </p:cNvSpPr>
          <p:nvPr/>
        </p:nvSpPr>
        <p:spPr bwMode="auto">
          <a:xfrm>
            <a:off x="5927725" y="3640138"/>
            <a:ext cx="4332288" cy="728662"/>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测试仪器治具</a:t>
            </a:r>
          </a:p>
        </p:txBody>
      </p:sp>
      <p:sp>
        <p:nvSpPr>
          <p:cNvPr id="308230" name="AutoShape 6">
            <a:extLst>
              <a:ext uri="{FF2B5EF4-FFF2-40B4-BE49-F238E27FC236}">
                <a16:creationId xmlns:a16="http://schemas.microsoft.com/office/drawing/2014/main" id="{9F779D5A-4FBB-406E-AE92-AFEF1070DB7D}"/>
              </a:ext>
            </a:extLst>
          </p:cNvPr>
          <p:cNvSpPr>
            <a:spLocks noChangeArrowheads="1"/>
          </p:cNvSpPr>
          <p:nvPr/>
        </p:nvSpPr>
        <p:spPr bwMode="auto">
          <a:xfrm>
            <a:off x="6953250" y="5200650"/>
            <a:ext cx="1938338" cy="1144588"/>
          </a:xfrm>
          <a:prstGeom prst="cube">
            <a:avLst>
              <a:gd name="adj" fmla="val 25000"/>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被测</a:t>
            </a:r>
          </a:p>
          <a:p>
            <a:pPr algn="ctr" eaLnBrk="1" hangingPunct="1">
              <a:lnSpc>
                <a:spcPct val="120000"/>
              </a:lnSpc>
              <a:defRPr/>
            </a:pPr>
            <a:r>
              <a:rPr lang="zh-TW" altLang="en-US" sz="2000">
                <a:cs typeface="+mn-ea"/>
                <a:sym typeface="+mn-lt"/>
              </a:rPr>
              <a:t>产品</a:t>
            </a:r>
          </a:p>
        </p:txBody>
      </p:sp>
      <p:sp>
        <p:nvSpPr>
          <p:cNvPr id="308231" name="AutoShape 7">
            <a:extLst>
              <a:ext uri="{FF2B5EF4-FFF2-40B4-BE49-F238E27FC236}">
                <a16:creationId xmlns:a16="http://schemas.microsoft.com/office/drawing/2014/main" id="{59BAE120-4A11-4C4A-8D0C-4E917937268F}"/>
              </a:ext>
            </a:extLst>
          </p:cNvPr>
          <p:cNvSpPr>
            <a:spLocks noChangeArrowheads="1"/>
          </p:cNvSpPr>
          <p:nvPr/>
        </p:nvSpPr>
        <p:spPr bwMode="auto">
          <a:xfrm>
            <a:off x="2393950" y="5616575"/>
            <a:ext cx="1366838" cy="623888"/>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投入</a:t>
            </a:r>
          </a:p>
        </p:txBody>
      </p:sp>
      <p:sp>
        <p:nvSpPr>
          <p:cNvPr id="308232" name="AutoShape 8">
            <a:extLst>
              <a:ext uri="{FF2B5EF4-FFF2-40B4-BE49-F238E27FC236}">
                <a16:creationId xmlns:a16="http://schemas.microsoft.com/office/drawing/2014/main" id="{C983A895-6C11-40BA-9C27-A95DC2A282EC}"/>
              </a:ext>
            </a:extLst>
          </p:cNvPr>
          <p:cNvSpPr>
            <a:spLocks noChangeArrowheads="1"/>
          </p:cNvSpPr>
          <p:nvPr/>
        </p:nvSpPr>
        <p:spPr bwMode="auto">
          <a:xfrm>
            <a:off x="3989388" y="6864350"/>
            <a:ext cx="1368425" cy="625475"/>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标识</a:t>
            </a:r>
          </a:p>
        </p:txBody>
      </p:sp>
      <p:sp>
        <p:nvSpPr>
          <p:cNvPr id="308233" name="AutoShape 9">
            <a:extLst>
              <a:ext uri="{FF2B5EF4-FFF2-40B4-BE49-F238E27FC236}">
                <a16:creationId xmlns:a16="http://schemas.microsoft.com/office/drawing/2014/main" id="{845D2C61-88E9-4089-A274-61999A328C92}"/>
              </a:ext>
            </a:extLst>
          </p:cNvPr>
          <p:cNvSpPr>
            <a:spLocks noChangeArrowheads="1"/>
          </p:cNvSpPr>
          <p:nvPr/>
        </p:nvSpPr>
        <p:spPr bwMode="auto">
          <a:xfrm>
            <a:off x="6497638" y="7489825"/>
            <a:ext cx="2736850" cy="1143000"/>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有资格的</a:t>
            </a:r>
          </a:p>
          <a:p>
            <a:pPr algn="ctr" eaLnBrk="1" hangingPunct="1">
              <a:lnSpc>
                <a:spcPct val="120000"/>
              </a:lnSpc>
              <a:defRPr/>
            </a:pPr>
            <a:r>
              <a:rPr lang="zh-TW" altLang="en-US" sz="2000">
                <a:cs typeface="+mn-ea"/>
                <a:sym typeface="+mn-lt"/>
              </a:rPr>
              <a:t>测试员</a:t>
            </a:r>
          </a:p>
        </p:txBody>
      </p:sp>
      <p:sp>
        <p:nvSpPr>
          <p:cNvPr id="308234" name="AutoShape 11">
            <a:extLst>
              <a:ext uri="{FF2B5EF4-FFF2-40B4-BE49-F238E27FC236}">
                <a16:creationId xmlns:a16="http://schemas.microsoft.com/office/drawing/2014/main" id="{95583B10-8A96-49D8-9490-6093B1615008}"/>
              </a:ext>
            </a:extLst>
          </p:cNvPr>
          <p:cNvSpPr>
            <a:spLocks noChangeArrowheads="1"/>
          </p:cNvSpPr>
          <p:nvPr/>
        </p:nvSpPr>
        <p:spPr bwMode="auto">
          <a:xfrm>
            <a:off x="10145713" y="7489825"/>
            <a:ext cx="2736850" cy="1143000"/>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不良品</a:t>
            </a:r>
          </a:p>
          <a:p>
            <a:pPr algn="ctr" eaLnBrk="1" hangingPunct="1">
              <a:lnSpc>
                <a:spcPct val="120000"/>
              </a:lnSpc>
              <a:defRPr/>
            </a:pPr>
            <a:r>
              <a:rPr lang="zh-TW" altLang="en-US" sz="2000">
                <a:cs typeface="+mn-ea"/>
                <a:sym typeface="+mn-lt"/>
              </a:rPr>
              <a:t>放置区域</a:t>
            </a:r>
          </a:p>
        </p:txBody>
      </p:sp>
      <p:sp>
        <p:nvSpPr>
          <p:cNvPr id="308235" name="AutoShape 12">
            <a:extLst>
              <a:ext uri="{FF2B5EF4-FFF2-40B4-BE49-F238E27FC236}">
                <a16:creationId xmlns:a16="http://schemas.microsoft.com/office/drawing/2014/main" id="{DD4A9882-95A9-409E-ADAF-D2B78C67453A}"/>
              </a:ext>
            </a:extLst>
          </p:cNvPr>
          <p:cNvSpPr>
            <a:spLocks noChangeArrowheads="1"/>
          </p:cNvSpPr>
          <p:nvPr/>
        </p:nvSpPr>
        <p:spPr bwMode="auto">
          <a:xfrm>
            <a:off x="13109575" y="5513388"/>
            <a:ext cx="1368425" cy="623887"/>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放行</a:t>
            </a:r>
          </a:p>
        </p:txBody>
      </p:sp>
      <p:sp>
        <p:nvSpPr>
          <p:cNvPr id="308236" name="Line 13">
            <a:extLst>
              <a:ext uri="{FF2B5EF4-FFF2-40B4-BE49-F238E27FC236}">
                <a16:creationId xmlns:a16="http://schemas.microsoft.com/office/drawing/2014/main" id="{3F58FE86-CB85-48F0-BC0B-522ACEE19144}"/>
              </a:ext>
            </a:extLst>
          </p:cNvPr>
          <p:cNvSpPr>
            <a:spLocks noChangeShapeType="1"/>
          </p:cNvSpPr>
          <p:nvPr/>
        </p:nvSpPr>
        <p:spPr bwMode="auto">
          <a:xfrm>
            <a:off x="8093075" y="2079625"/>
            <a:ext cx="0" cy="1665288"/>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08237" name="Line 14">
            <a:extLst>
              <a:ext uri="{FF2B5EF4-FFF2-40B4-BE49-F238E27FC236}">
                <a16:creationId xmlns:a16="http://schemas.microsoft.com/office/drawing/2014/main" id="{F05573A3-49B1-4A38-999C-D442341018E0}"/>
              </a:ext>
            </a:extLst>
          </p:cNvPr>
          <p:cNvSpPr>
            <a:spLocks noChangeShapeType="1"/>
          </p:cNvSpPr>
          <p:nvPr/>
        </p:nvSpPr>
        <p:spPr bwMode="auto">
          <a:xfrm>
            <a:off x="4787900" y="2808288"/>
            <a:ext cx="6156325"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08238" name="Line 15">
            <a:extLst>
              <a:ext uri="{FF2B5EF4-FFF2-40B4-BE49-F238E27FC236}">
                <a16:creationId xmlns:a16="http://schemas.microsoft.com/office/drawing/2014/main" id="{F40C91D9-17DD-42B0-B09A-F7E3727DBB23}"/>
              </a:ext>
            </a:extLst>
          </p:cNvPr>
          <p:cNvSpPr>
            <a:spLocks noChangeShapeType="1"/>
          </p:cNvSpPr>
          <p:nvPr/>
        </p:nvSpPr>
        <p:spPr bwMode="auto">
          <a:xfrm>
            <a:off x="2393950" y="942975"/>
            <a:ext cx="10944225"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08239" name="Line 16">
            <a:extLst>
              <a:ext uri="{FF2B5EF4-FFF2-40B4-BE49-F238E27FC236}">
                <a16:creationId xmlns:a16="http://schemas.microsoft.com/office/drawing/2014/main" id="{70E30498-A120-4E34-BA8F-302D19AE17B9}"/>
              </a:ext>
            </a:extLst>
          </p:cNvPr>
          <p:cNvSpPr>
            <a:spLocks noChangeShapeType="1"/>
          </p:cNvSpPr>
          <p:nvPr/>
        </p:nvSpPr>
        <p:spPr bwMode="auto">
          <a:xfrm>
            <a:off x="2393950" y="4681538"/>
            <a:ext cx="10944225"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08240" name="Line 17">
            <a:extLst>
              <a:ext uri="{FF2B5EF4-FFF2-40B4-BE49-F238E27FC236}">
                <a16:creationId xmlns:a16="http://schemas.microsoft.com/office/drawing/2014/main" id="{9C091A4D-597A-4CEE-B4C0-D3ACE085B8A2}"/>
              </a:ext>
            </a:extLst>
          </p:cNvPr>
          <p:cNvSpPr>
            <a:spLocks noChangeShapeType="1"/>
          </p:cNvSpPr>
          <p:nvPr/>
        </p:nvSpPr>
        <p:spPr bwMode="auto">
          <a:xfrm>
            <a:off x="2393950" y="936624"/>
            <a:ext cx="0" cy="3744913"/>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08241" name="Line 18">
            <a:extLst>
              <a:ext uri="{FF2B5EF4-FFF2-40B4-BE49-F238E27FC236}">
                <a16:creationId xmlns:a16="http://schemas.microsoft.com/office/drawing/2014/main" id="{892BE123-68CD-4FDF-87E3-69B9190ADC7F}"/>
              </a:ext>
            </a:extLst>
          </p:cNvPr>
          <p:cNvSpPr>
            <a:spLocks noChangeShapeType="1"/>
          </p:cNvSpPr>
          <p:nvPr/>
        </p:nvSpPr>
        <p:spPr bwMode="auto">
          <a:xfrm>
            <a:off x="13338175" y="942974"/>
            <a:ext cx="0" cy="3738563"/>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08242" name="Line 20">
            <a:extLst>
              <a:ext uri="{FF2B5EF4-FFF2-40B4-BE49-F238E27FC236}">
                <a16:creationId xmlns:a16="http://schemas.microsoft.com/office/drawing/2014/main" id="{28ED716F-3C4B-4C99-BA30-7CC0C4EA0745}"/>
              </a:ext>
            </a:extLst>
          </p:cNvPr>
          <p:cNvSpPr>
            <a:spLocks noChangeShapeType="1"/>
          </p:cNvSpPr>
          <p:nvPr/>
        </p:nvSpPr>
        <p:spPr bwMode="auto">
          <a:xfrm>
            <a:off x="3760788" y="5929313"/>
            <a:ext cx="3306762"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08243" name="Line 21">
            <a:extLst>
              <a:ext uri="{FF2B5EF4-FFF2-40B4-BE49-F238E27FC236}">
                <a16:creationId xmlns:a16="http://schemas.microsoft.com/office/drawing/2014/main" id="{EC014EBD-43DD-40F4-95DF-237535334BD3}"/>
              </a:ext>
            </a:extLst>
          </p:cNvPr>
          <p:cNvSpPr>
            <a:spLocks noChangeShapeType="1"/>
          </p:cNvSpPr>
          <p:nvPr/>
        </p:nvSpPr>
        <p:spPr bwMode="auto">
          <a:xfrm>
            <a:off x="8891588" y="5824538"/>
            <a:ext cx="4217987"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08244" name="Line 22">
            <a:extLst>
              <a:ext uri="{FF2B5EF4-FFF2-40B4-BE49-F238E27FC236}">
                <a16:creationId xmlns:a16="http://schemas.microsoft.com/office/drawing/2014/main" id="{1E6B03EB-87E0-4E56-A807-326C5DB7B1ED}"/>
              </a:ext>
            </a:extLst>
          </p:cNvPr>
          <p:cNvSpPr>
            <a:spLocks noChangeShapeType="1"/>
          </p:cNvSpPr>
          <p:nvPr/>
        </p:nvSpPr>
        <p:spPr bwMode="auto">
          <a:xfrm flipV="1">
            <a:off x="5357813" y="6345238"/>
            <a:ext cx="1595437" cy="519112"/>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08245" name="Line 23">
            <a:extLst>
              <a:ext uri="{FF2B5EF4-FFF2-40B4-BE49-F238E27FC236}">
                <a16:creationId xmlns:a16="http://schemas.microsoft.com/office/drawing/2014/main" id="{F038BD01-44B2-44AB-BD32-143B00971FF1}"/>
              </a:ext>
            </a:extLst>
          </p:cNvPr>
          <p:cNvSpPr>
            <a:spLocks noChangeShapeType="1"/>
          </p:cNvSpPr>
          <p:nvPr/>
        </p:nvSpPr>
        <p:spPr bwMode="auto">
          <a:xfrm flipV="1">
            <a:off x="7866063" y="6345238"/>
            <a:ext cx="0" cy="1144587"/>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08246" name="Line 24">
            <a:extLst>
              <a:ext uri="{FF2B5EF4-FFF2-40B4-BE49-F238E27FC236}">
                <a16:creationId xmlns:a16="http://schemas.microsoft.com/office/drawing/2014/main" id="{85B1D98D-5356-4FCB-A6EC-F9BA25403994}"/>
              </a:ext>
            </a:extLst>
          </p:cNvPr>
          <p:cNvSpPr>
            <a:spLocks noChangeShapeType="1"/>
          </p:cNvSpPr>
          <p:nvPr/>
        </p:nvSpPr>
        <p:spPr bwMode="auto">
          <a:xfrm>
            <a:off x="11514138" y="5824538"/>
            <a:ext cx="0" cy="1665287"/>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08247" name="Text Box 25">
            <a:extLst>
              <a:ext uri="{FF2B5EF4-FFF2-40B4-BE49-F238E27FC236}">
                <a16:creationId xmlns:a16="http://schemas.microsoft.com/office/drawing/2014/main" id="{F7215F63-685D-415F-9B1F-28333B5C5F9A}"/>
              </a:ext>
            </a:extLst>
          </p:cNvPr>
          <p:cNvSpPr txBox="1">
            <a:spLocks noChangeArrowheads="1"/>
          </p:cNvSpPr>
          <p:nvPr/>
        </p:nvSpPr>
        <p:spPr bwMode="auto">
          <a:xfrm>
            <a:off x="3760788" y="5200650"/>
            <a:ext cx="2052637" cy="469900"/>
          </a:xfrm>
          <a:prstGeom prst="rect">
            <a:avLst/>
          </a:prstGeom>
          <a:ln/>
        </p:spPr>
        <p:style>
          <a:lnRef idx="1">
            <a:schemeClr val="accent6"/>
          </a:lnRef>
          <a:fillRef idx="3">
            <a:schemeClr val="accent6"/>
          </a:fillRef>
          <a:effectRef idx="2">
            <a:schemeClr val="accent6"/>
          </a:effectRef>
          <a:fontRef idx="minor">
            <a:schemeClr val="lt1"/>
          </a:fontRef>
        </p:style>
        <p:txBody>
          <a:bodyPr lIns="131644" tIns="65823" rIns="131644" bIns="65823">
            <a:spAutoFit/>
          </a:bodyPr>
          <a:lstStyle>
            <a:lvl1pPr eaLnBrk="0" hangingPunct="0">
              <a:defRPr kumimoji="1" sz="4000">
                <a:solidFill>
                  <a:schemeClr val="tx1"/>
                </a:solidFill>
                <a:latin typeface="Times New Roman" pitchFamily="18" charset="0"/>
                <a:ea typeface="新細明體" pitchFamily="18" charset="-120"/>
              </a:defRPr>
            </a:lvl1pPr>
            <a:lvl2pPr marL="742950" indent="-285750" eaLnBrk="0" hangingPunct="0">
              <a:defRPr kumimoji="1" sz="4000">
                <a:solidFill>
                  <a:schemeClr val="tx1"/>
                </a:solidFill>
                <a:latin typeface="Times New Roman" pitchFamily="18" charset="0"/>
                <a:ea typeface="新細明體" pitchFamily="18" charset="-120"/>
              </a:defRPr>
            </a:lvl2pPr>
            <a:lvl3pPr marL="1143000" indent="-228600" eaLnBrk="0" hangingPunct="0">
              <a:defRPr kumimoji="1" sz="4000">
                <a:solidFill>
                  <a:schemeClr val="tx1"/>
                </a:solidFill>
                <a:latin typeface="Times New Roman" pitchFamily="18" charset="0"/>
                <a:ea typeface="新細明體" pitchFamily="18" charset="-120"/>
              </a:defRPr>
            </a:lvl3pPr>
            <a:lvl4pPr marL="1600200" indent="-228600" eaLnBrk="0" hangingPunct="0">
              <a:defRPr kumimoji="1" sz="4000">
                <a:solidFill>
                  <a:schemeClr val="tx1"/>
                </a:solidFill>
                <a:latin typeface="Times New Roman" pitchFamily="18" charset="0"/>
                <a:ea typeface="新細明體" pitchFamily="18" charset="-120"/>
              </a:defRPr>
            </a:lvl4pPr>
            <a:lvl5pPr marL="2057400" indent="-228600" eaLnBrk="0" hangingPunct="0">
              <a:defRPr kumimoji="1" sz="4000">
                <a:solidFill>
                  <a:schemeClr val="tx1"/>
                </a:solidFill>
                <a:latin typeface="Times New Roman" pitchFamily="18" charset="0"/>
                <a:ea typeface="新細明體" pitchFamily="18" charset="-120"/>
              </a:defRPr>
            </a:lvl5pPr>
            <a:lvl6pPr marL="25146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6pPr>
            <a:lvl7pPr marL="29718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7pPr>
            <a:lvl8pPr marL="34290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8pPr>
            <a:lvl9pPr marL="38862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9pPr>
          </a:lstStyle>
          <a:p>
            <a:pPr eaLnBrk="1" hangingPunct="1">
              <a:lnSpc>
                <a:spcPct val="120000"/>
              </a:lnSpc>
              <a:defRPr/>
            </a:pPr>
            <a:r>
              <a:rPr lang="zh-TW" altLang="en-US" sz="2000">
                <a:latin typeface="+mn-lt"/>
                <a:ea typeface="+mn-ea"/>
                <a:cs typeface="+mn-ea"/>
                <a:sym typeface="+mn-lt"/>
              </a:rPr>
              <a:t>测试</a:t>
            </a:r>
          </a:p>
        </p:txBody>
      </p:sp>
      <p:sp>
        <p:nvSpPr>
          <p:cNvPr id="308248" name="Text Box 26">
            <a:extLst>
              <a:ext uri="{FF2B5EF4-FFF2-40B4-BE49-F238E27FC236}">
                <a16:creationId xmlns:a16="http://schemas.microsoft.com/office/drawing/2014/main" id="{87652C0C-81AA-4662-9642-CC46BCF963D0}"/>
              </a:ext>
            </a:extLst>
          </p:cNvPr>
          <p:cNvSpPr txBox="1">
            <a:spLocks noChangeArrowheads="1"/>
          </p:cNvSpPr>
          <p:nvPr/>
        </p:nvSpPr>
        <p:spPr bwMode="auto">
          <a:xfrm>
            <a:off x="11514138" y="5097463"/>
            <a:ext cx="1824037" cy="471487"/>
          </a:xfrm>
          <a:prstGeom prst="rect">
            <a:avLst/>
          </a:prstGeom>
          <a:ln/>
        </p:spPr>
        <p:style>
          <a:lnRef idx="1">
            <a:schemeClr val="accent6"/>
          </a:lnRef>
          <a:fillRef idx="3">
            <a:schemeClr val="accent6"/>
          </a:fillRef>
          <a:effectRef idx="2">
            <a:schemeClr val="accent6"/>
          </a:effectRef>
          <a:fontRef idx="minor">
            <a:schemeClr val="lt1"/>
          </a:fontRef>
        </p:style>
        <p:txBody>
          <a:bodyPr lIns="131644" tIns="65823" rIns="131644" bIns="65823">
            <a:spAutoFit/>
          </a:bodyPr>
          <a:lstStyle>
            <a:lvl1pPr eaLnBrk="0" hangingPunct="0">
              <a:defRPr kumimoji="1" sz="4000">
                <a:solidFill>
                  <a:schemeClr val="tx1"/>
                </a:solidFill>
                <a:latin typeface="Times New Roman" pitchFamily="18" charset="0"/>
                <a:ea typeface="新細明體" pitchFamily="18" charset="-120"/>
              </a:defRPr>
            </a:lvl1pPr>
            <a:lvl2pPr marL="742950" indent="-285750" eaLnBrk="0" hangingPunct="0">
              <a:defRPr kumimoji="1" sz="4000">
                <a:solidFill>
                  <a:schemeClr val="tx1"/>
                </a:solidFill>
                <a:latin typeface="Times New Roman" pitchFamily="18" charset="0"/>
                <a:ea typeface="新細明體" pitchFamily="18" charset="-120"/>
              </a:defRPr>
            </a:lvl2pPr>
            <a:lvl3pPr marL="1143000" indent="-228600" eaLnBrk="0" hangingPunct="0">
              <a:defRPr kumimoji="1" sz="4000">
                <a:solidFill>
                  <a:schemeClr val="tx1"/>
                </a:solidFill>
                <a:latin typeface="Times New Roman" pitchFamily="18" charset="0"/>
                <a:ea typeface="新細明體" pitchFamily="18" charset="-120"/>
              </a:defRPr>
            </a:lvl3pPr>
            <a:lvl4pPr marL="1600200" indent="-228600" eaLnBrk="0" hangingPunct="0">
              <a:defRPr kumimoji="1" sz="4000">
                <a:solidFill>
                  <a:schemeClr val="tx1"/>
                </a:solidFill>
                <a:latin typeface="Times New Roman" pitchFamily="18" charset="0"/>
                <a:ea typeface="新細明體" pitchFamily="18" charset="-120"/>
              </a:defRPr>
            </a:lvl4pPr>
            <a:lvl5pPr marL="2057400" indent="-228600" eaLnBrk="0" hangingPunct="0">
              <a:defRPr kumimoji="1" sz="4000">
                <a:solidFill>
                  <a:schemeClr val="tx1"/>
                </a:solidFill>
                <a:latin typeface="Times New Roman" pitchFamily="18" charset="0"/>
                <a:ea typeface="新細明體" pitchFamily="18" charset="-120"/>
              </a:defRPr>
            </a:lvl5pPr>
            <a:lvl6pPr marL="25146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6pPr>
            <a:lvl7pPr marL="29718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7pPr>
            <a:lvl8pPr marL="34290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8pPr>
            <a:lvl9pPr marL="38862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9pPr>
          </a:lstStyle>
          <a:p>
            <a:pPr eaLnBrk="1" hangingPunct="1">
              <a:lnSpc>
                <a:spcPct val="120000"/>
              </a:lnSpc>
              <a:defRPr/>
            </a:pPr>
            <a:r>
              <a:rPr lang="en-US" altLang="zh-TW" sz="2000">
                <a:latin typeface="+mn-lt"/>
                <a:ea typeface="+mn-ea"/>
                <a:cs typeface="+mn-ea"/>
                <a:sym typeface="+mn-lt"/>
              </a:rPr>
              <a:t>OK</a:t>
            </a:r>
          </a:p>
        </p:txBody>
      </p:sp>
      <p:sp>
        <p:nvSpPr>
          <p:cNvPr id="308249" name="Text Box 27">
            <a:extLst>
              <a:ext uri="{FF2B5EF4-FFF2-40B4-BE49-F238E27FC236}">
                <a16:creationId xmlns:a16="http://schemas.microsoft.com/office/drawing/2014/main" id="{1B5052A6-5485-4C79-A76A-CC9551F02F71}"/>
              </a:ext>
            </a:extLst>
          </p:cNvPr>
          <p:cNvSpPr txBox="1">
            <a:spLocks noChangeArrowheads="1"/>
          </p:cNvSpPr>
          <p:nvPr/>
        </p:nvSpPr>
        <p:spPr bwMode="auto">
          <a:xfrm>
            <a:off x="10488613" y="6032500"/>
            <a:ext cx="1709737" cy="471488"/>
          </a:xfrm>
          <a:prstGeom prst="rect">
            <a:avLst/>
          </a:prstGeom>
          <a:ln/>
        </p:spPr>
        <p:style>
          <a:lnRef idx="1">
            <a:schemeClr val="accent6"/>
          </a:lnRef>
          <a:fillRef idx="3">
            <a:schemeClr val="accent6"/>
          </a:fillRef>
          <a:effectRef idx="2">
            <a:schemeClr val="accent6"/>
          </a:effectRef>
          <a:fontRef idx="minor">
            <a:schemeClr val="lt1"/>
          </a:fontRef>
        </p:style>
        <p:txBody>
          <a:bodyPr lIns="131644" tIns="65823" rIns="131644" bIns="65823">
            <a:spAutoFit/>
          </a:bodyPr>
          <a:lstStyle>
            <a:lvl1pPr eaLnBrk="0" hangingPunct="0">
              <a:defRPr kumimoji="1" sz="4000">
                <a:solidFill>
                  <a:schemeClr val="tx1"/>
                </a:solidFill>
                <a:latin typeface="Times New Roman" pitchFamily="18" charset="0"/>
                <a:ea typeface="新細明體" pitchFamily="18" charset="-120"/>
              </a:defRPr>
            </a:lvl1pPr>
            <a:lvl2pPr marL="742950" indent="-285750" eaLnBrk="0" hangingPunct="0">
              <a:defRPr kumimoji="1" sz="4000">
                <a:solidFill>
                  <a:schemeClr val="tx1"/>
                </a:solidFill>
                <a:latin typeface="Times New Roman" pitchFamily="18" charset="0"/>
                <a:ea typeface="新細明體" pitchFamily="18" charset="-120"/>
              </a:defRPr>
            </a:lvl2pPr>
            <a:lvl3pPr marL="1143000" indent="-228600" eaLnBrk="0" hangingPunct="0">
              <a:defRPr kumimoji="1" sz="4000">
                <a:solidFill>
                  <a:schemeClr val="tx1"/>
                </a:solidFill>
                <a:latin typeface="Times New Roman" pitchFamily="18" charset="0"/>
                <a:ea typeface="新細明體" pitchFamily="18" charset="-120"/>
              </a:defRPr>
            </a:lvl3pPr>
            <a:lvl4pPr marL="1600200" indent="-228600" eaLnBrk="0" hangingPunct="0">
              <a:defRPr kumimoji="1" sz="4000">
                <a:solidFill>
                  <a:schemeClr val="tx1"/>
                </a:solidFill>
                <a:latin typeface="Times New Roman" pitchFamily="18" charset="0"/>
                <a:ea typeface="新細明體" pitchFamily="18" charset="-120"/>
              </a:defRPr>
            </a:lvl4pPr>
            <a:lvl5pPr marL="2057400" indent="-228600" eaLnBrk="0" hangingPunct="0">
              <a:defRPr kumimoji="1" sz="4000">
                <a:solidFill>
                  <a:schemeClr val="tx1"/>
                </a:solidFill>
                <a:latin typeface="Times New Roman" pitchFamily="18" charset="0"/>
                <a:ea typeface="新細明體" pitchFamily="18" charset="-120"/>
              </a:defRPr>
            </a:lvl5pPr>
            <a:lvl6pPr marL="25146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6pPr>
            <a:lvl7pPr marL="29718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7pPr>
            <a:lvl8pPr marL="34290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8pPr>
            <a:lvl9pPr marL="38862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9pPr>
          </a:lstStyle>
          <a:p>
            <a:pPr eaLnBrk="1" hangingPunct="1">
              <a:lnSpc>
                <a:spcPct val="120000"/>
              </a:lnSpc>
              <a:defRPr/>
            </a:pPr>
            <a:r>
              <a:rPr lang="en-US" altLang="zh-TW" sz="2000">
                <a:latin typeface="+mn-lt"/>
                <a:ea typeface="+mn-ea"/>
                <a:cs typeface="+mn-ea"/>
                <a:sym typeface="+mn-lt"/>
              </a:rPr>
              <a:t>NG</a:t>
            </a:r>
          </a:p>
        </p:txBody>
      </p:sp>
      <p:sp>
        <p:nvSpPr>
          <p:cNvPr id="308250" name="Line 28">
            <a:extLst>
              <a:ext uri="{FF2B5EF4-FFF2-40B4-BE49-F238E27FC236}">
                <a16:creationId xmlns:a16="http://schemas.microsoft.com/office/drawing/2014/main" id="{5DC3E7B7-6224-4EE0-BBAE-068FD1099DFF}"/>
              </a:ext>
            </a:extLst>
          </p:cNvPr>
          <p:cNvSpPr>
            <a:spLocks noChangeShapeType="1"/>
          </p:cNvSpPr>
          <p:nvPr/>
        </p:nvSpPr>
        <p:spPr bwMode="auto">
          <a:xfrm>
            <a:off x="8093075" y="4681538"/>
            <a:ext cx="0" cy="519112"/>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7" name="文本框 26">
            <a:extLst>
              <a:ext uri="{FF2B5EF4-FFF2-40B4-BE49-F238E27FC236}">
                <a16:creationId xmlns:a16="http://schemas.microsoft.com/office/drawing/2014/main" id="{F377283D-C770-45C4-B557-8309E3EB2C08}"/>
              </a:ext>
            </a:extLst>
          </p:cNvPr>
          <p:cNvSpPr txBox="1"/>
          <p:nvPr/>
        </p:nvSpPr>
        <p:spPr>
          <a:xfrm>
            <a:off x="3150571" y="64435"/>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产品内部测试流程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27"/>
                                        </p:tgtEl>
                                        <p:attrNameLst>
                                          <p:attrName>style.visibility</p:attrName>
                                        </p:attrNameLst>
                                      </p:cBhvr>
                                      <p:to>
                                        <p:strVal val="visible"/>
                                      </p:to>
                                    </p:set>
                                    <p:anim calcmode="lin" valueType="num">
                                      <p:cBhvr>
                                        <p:cTn id="7" dur="500" fill="hold"/>
                                        <p:tgtEl>
                                          <p:spTgt spid="27"/>
                                        </p:tgtEl>
                                        <p:attrNameLst>
                                          <p:attrName>ppt_w</p:attrName>
                                        </p:attrNameLst>
                                      </p:cBhvr>
                                      <p:tavLst>
                                        <p:tav tm="0">
                                          <p:val>
                                            <p:fltVal val="0"/>
                                          </p:val>
                                        </p:tav>
                                        <p:tav tm="100000">
                                          <p:val>
                                            <p:strVal val="#ppt_w"/>
                                          </p:val>
                                        </p:tav>
                                      </p:tavLst>
                                    </p:anim>
                                    <p:anim calcmode="lin" valueType="num">
                                      <p:cBhvr>
                                        <p:cTn id="8" dur="500" fill="hold"/>
                                        <p:tgtEl>
                                          <p:spTgt spid="27"/>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A203C46D-43E6-4954-9C7A-5162E42BCF78}"/>
              </a:ext>
            </a:extLst>
          </p:cNvPr>
          <p:cNvSpPr>
            <a:spLocks noGrp="1"/>
          </p:cNvSpPr>
          <p:nvPr>
            <p:ph type="title"/>
          </p:nvPr>
        </p:nvSpPr>
        <p:spPr>
          <a:xfrm>
            <a:off x="1984375" y="4392613"/>
            <a:ext cx="5122863" cy="1222375"/>
          </a:xfrm>
        </p:spPr>
        <p:txBody>
          <a:bodyPr/>
          <a:lstStyle/>
          <a:p>
            <a:pPr defTabSz="1248093" fontAlgn="auto">
              <a:lnSpc>
                <a:spcPct val="120000"/>
              </a:lnSpc>
              <a:spcAft>
                <a:spcPts val="0"/>
              </a:spcAft>
              <a:defRPr/>
            </a:pPr>
            <a:r>
              <a:rPr lang="zh-CN" altLang="en-US" dirty="0">
                <a:latin typeface="+mn-lt"/>
                <a:ea typeface="+mn-ea"/>
                <a:cs typeface="+mn-ea"/>
                <a:sym typeface="+mn-lt"/>
              </a:rPr>
              <a:t>工业工程</a:t>
            </a:r>
            <a:r>
              <a:rPr lang="en-US" altLang="zh-CN" dirty="0">
                <a:latin typeface="+mn-lt"/>
                <a:ea typeface="+mn-ea"/>
                <a:cs typeface="+mn-ea"/>
                <a:sym typeface="+mn-lt"/>
              </a:rPr>
              <a:t>IE </a:t>
            </a:r>
            <a:r>
              <a:rPr lang="zh-CN" altLang="en-US" dirty="0">
                <a:latin typeface="+mn-lt"/>
                <a:ea typeface="+mn-ea"/>
                <a:cs typeface="+mn-ea"/>
                <a:sym typeface="+mn-lt"/>
              </a:rPr>
              <a:t>左右企业利润</a:t>
            </a:r>
          </a:p>
        </p:txBody>
      </p:sp>
      <p:sp>
        <p:nvSpPr>
          <p:cNvPr id="11" name="文本框 10">
            <a:extLst>
              <a:ext uri="{FF2B5EF4-FFF2-40B4-BE49-F238E27FC236}">
                <a16:creationId xmlns:a16="http://schemas.microsoft.com/office/drawing/2014/main" id="{36B80E21-CFDE-4121-93C9-FE82240D555C}"/>
              </a:ext>
            </a:extLst>
          </p:cNvPr>
          <p:cNvSpPr txBox="1"/>
          <p:nvPr/>
        </p:nvSpPr>
        <p:spPr>
          <a:xfrm>
            <a:off x="2705051" y="3456608"/>
            <a:ext cx="7154043" cy="700769"/>
          </a:xfrm>
          <a:prstGeom prst="rect">
            <a:avLst/>
          </a:prstGeom>
          <a:noFill/>
          <a:effectLst/>
        </p:spPr>
        <p:txBody>
          <a:bodyPr>
            <a:spAutoFit/>
          </a:bodyPr>
          <a:lstStyle/>
          <a:p>
            <a:pP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第五章</a:t>
            </a:r>
          </a:p>
        </p:txBody>
      </p:sp>
    </p:spTree>
    <p:extLst>
      <p:ext uri="{BB962C8B-B14F-4D97-AF65-F5344CB8AC3E}">
        <p14:creationId xmlns:p14="http://schemas.microsoft.com/office/powerpoint/2010/main" val="2201550751"/>
      </p:ext>
    </p:extLst>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1"/>
                                        </p:tgtEl>
                                        <p:attrNameLst>
                                          <p:attrName>style.visibility</p:attrName>
                                        </p:attrNameLst>
                                      </p:cBhvr>
                                      <p:to>
                                        <p:strVal val="visible"/>
                                      </p:to>
                                    </p:set>
                                    <p:anim calcmode="lin" valueType="num">
                                      <p:cBhvr>
                                        <p:cTn id="7" dur="500" fill="hold"/>
                                        <p:tgtEl>
                                          <p:spTgt spid="11"/>
                                        </p:tgtEl>
                                        <p:attrNameLst>
                                          <p:attrName>ppt_w</p:attrName>
                                        </p:attrNameLst>
                                      </p:cBhvr>
                                      <p:tavLst>
                                        <p:tav tm="0">
                                          <p:val>
                                            <p:fltVal val="0"/>
                                          </p:val>
                                        </p:tav>
                                        <p:tav tm="100000">
                                          <p:val>
                                            <p:strVal val="#ppt_w"/>
                                          </p:val>
                                        </p:tav>
                                      </p:tavLst>
                                    </p:anim>
                                    <p:anim calcmode="lin" valueType="num">
                                      <p:cBhvr>
                                        <p:cTn id="8" dur="500" fill="hold"/>
                                        <p:tgtEl>
                                          <p:spTgt spid="11"/>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4306" name="Text Box 2">
            <a:extLst>
              <a:ext uri="{FF2B5EF4-FFF2-40B4-BE49-F238E27FC236}">
                <a16:creationId xmlns:a16="http://schemas.microsoft.com/office/drawing/2014/main" id="{0FF42AFD-490C-4232-BC42-FB21F0EC3144}"/>
              </a:ext>
            </a:extLst>
          </p:cNvPr>
          <p:cNvSpPr txBox="1">
            <a:spLocks noChangeArrowheads="1"/>
          </p:cNvSpPr>
          <p:nvPr/>
        </p:nvSpPr>
        <p:spPr bwMode="auto">
          <a:xfrm>
            <a:off x="1192883" y="1872432"/>
            <a:ext cx="13681075" cy="4164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1 </a:t>
            </a:r>
            <a:r>
              <a:rPr lang="zh-TW" altLang="en-US" sz="2000" b="1" dirty="0">
                <a:latin typeface="+mn-lt"/>
                <a:ea typeface="+mn-ea"/>
                <a:cs typeface="+mn-ea"/>
                <a:sym typeface="+mn-lt"/>
              </a:rPr>
              <a:t>忙而不乱的</a:t>
            </a:r>
            <a:r>
              <a:rPr lang="en-US" altLang="zh-TW" sz="2000" b="1" dirty="0">
                <a:latin typeface="+mn-lt"/>
                <a:ea typeface="+mn-ea"/>
                <a:cs typeface="+mn-ea"/>
                <a:sym typeface="+mn-lt"/>
              </a:rPr>
              <a:t>IE</a:t>
            </a:r>
          </a:p>
          <a:p>
            <a:pPr eaLnBrk="1" hangingPunct="1">
              <a:lnSpc>
                <a:spcPct val="120000"/>
              </a:lnSpc>
              <a:defRPr/>
            </a:pPr>
            <a:r>
              <a:rPr lang="en-US" altLang="zh-TW" sz="2000" dirty="0">
                <a:latin typeface="+mn-lt"/>
                <a:ea typeface="+mn-ea"/>
                <a:cs typeface="+mn-ea"/>
                <a:sym typeface="+mn-lt"/>
              </a:rPr>
              <a:t>   IE</a:t>
            </a:r>
            <a:r>
              <a:rPr lang="zh-TW" altLang="en-US" sz="2000" dirty="0">
                <a:latin typeface="+mn-lt"/>
                <a:ea typeface="+mn-ea"/>
                <a:cs typeface="+mn-ea"/>
                <a:sym typeface="+mn-lt"/>
              </a:rPr>
              <a:t>指的是负责管理工程技朮文件</a:t>
            </a:r>
            <a:r>
              <a:rPr lang="en-US" altLang="zh-TW" sz="2000" dirty="0">
                <a:latin typeface="+mn-lt"/>
                <a:ea typeface="+mn-ea"/>
                <a:cs typeface="+mn-ea"/>
                <a:sym typeface="+mn-lt"/>
              </a:rPr>
              <a:t>,</a:t>
            </a:r>
            <a:r>
              <a:rPr lang="zh-TW" altLang="en-US" sz="2000" dirty="0">
                <a:latin typeface="+mn-lt"/>
                <a:ea typeface="+mn-ea"/>
                <a:cs typeface="+mn-ea"/>
                <a:sym typeface="+mn-lt"/>
              </a:rPr>
              <a:t>图纸</a:t>
            </a:r>
            <a:r>
              <a:rPr lang="en-US" altLang="zh-TW" sz="2000" dirty="0">
                <a:latin typeface="+mn-lt"/>
                <a:ea typeface="+mn-ea"/>
                <a:cs typeface="+mn-ea"/>
                <a:sym typeface="+mn-lt"/>
              </a:rPr>
              <a:t>,</a:t>
            </a:r>
            <a:r>
              <a:rPr lang="zh-TW" altLang="en-US" sz="2000" dirty="0">
                <a:latin typeface="+mn-lt"/>
                <a:ea typeface="+mn-ea"/>
                <a:cs typeface="+mn-ea"/>
                <a:sym typeface="+mn-lt"/>
              </a:rPr>
              <a:t>资料</a:t>
            </a:r>
            <a:r>
              <a:rPr lang="en-US" altLang="zh-TW" sz="2000" dirty="0">
                <a:latin typeface="+mn-lt"/>
                <a:ea typeface="+mn-ea"/>
                <a:cs typeface="+mn-ea"/>
                <a:sym typeface="+mn-lt"/>
              </a:rPr>
              <a:t>,</a:t>
            </a:r>
            <a:r>
              <a:rPr lang="zh-TW" altLang="en-US" sz="2000" dirty="0">
                <a:latin typeface="+mn-lt"/>
                <a:ea typeface="+mn-ea"/>
                <a:cs typeface="+mn-ea"/>
                <a:sym typeface="+mn-lt"/>
              </a:rPr>
              <a:t>标准和规程等生产工艺方面事务的人员或部门</a:t>
            </a:r>
            <a:r>
              <a:rPr lang="en-US" altLang="zh-TW" sz="2000" dirty="0">
                <a:latin typeface="+mn-lt"/>
                <a:ea typeface="+mn-ea"/>
                <a:cs typeface="+mn-ea"/>
                <a:sym typeface="+mn-lt"/>
              </a:rPr>
              <a:t>,</a:t>
            </a:r>
            <a:r>
              <a:rPr lang="zh-TW" altLang="en-US" sz="2000" dirty="0">
                <a:latin typeface="+mn-lt"/>
                <a:ea typeface="+mn-ea"/>
                <a:cs typeface="+mn-ea"/>
                <a:sym typeface="+mn-lt"/>
              </a:rPr>
              <a:t>他们的任务是策划生产过程</a:t>
            </a:r>
            <a:r>
              <a:rPr lang="en-US" altLang="zh-TW" sz="2000" dirty="0">
                <a:latin typeface="+mn-lt"/>
                <a:ea typeface="+mn-ea"/>
                <a:cs typeface="+mn-ea"/>
                <a:sym typeface="+mn-lt"/>
              </a:rPr>
              <a:t>,</a:t>
            </a:r>
            <a:r>
              <a:rPr lang="zh-TW" altLang="en-US" sz="2000" dirty="0">
                <a:latin typeface="+mn-lt"/>
                <a:ea typeface="+mn-ea"/>
                <a:cs typeface="+mn-ea"/>
                <a:sym typeface="+mn-lt"/>
              </a:rPr>
              <a:t>制定产品工艺</a:t>
            </a:r>
            <a:r>
              <a:rPr lang="en-US" altLang="zh-TW" sz="2000" dirty="0">
                <a:latin typeface="+mn-lt"/>
                <a:ea typeface="+mn-ea"/>
                <a:cs typeface="+mn-ea"/>
                <a:sym typeface="+mn-lt"/>
              </a:rPr>
              <a:t>,</a:t>
            </a:r>
            <a:r>
              <a:rPr lang="zh-TW" altLang="en-US" sz="2000" dirty="0">
                <a:latin typeface="+mn-lt"/>
                <a:ea typeface="+mn-ea"/>
                <a:cs typeface="+mn-ea"/>
                <a:sym typeface="+mn-lt"/>
              </a:rPr>
              <a:t>管理工程效率</a:t>
            </a:r>
            <a:r>
              <a:rPr lang="en-US" altLang="zh-TW" sz="2000" dirty="0">
                <a:latin typeface="+mn-lt"/>
                <a:ea typeface="+mn-ea"/>
                <a:cs typeface="+mn-ea"/>
                <a:sym typeface="+mn-lt"/>
              </a:rPr>
              <a:t>,</a:t>
            </a:r>
            <a:r>
              <a:rPr lang="zh-TW" altLang="en-US" sz="2000" dirty="0">
                <a:latin typeface="+mn-lt"/>
                <a:ea typeface="+mn-ea"/>
                <a:cs typeface="+mn-ea"/>
                <a:sym typeface="+mn-lt"/>
              </a:rPr>
              <a:t>从而实现高效率</a:t>
            </a:r>
            <a:r>
              <a:rPr lang="en-US" altLang="zh-TW" sz="2000" dirty="0">
                <a:latin typeface="+mn-lt"/>
                <a:ea typeface="+mn-ea"/>
                <a:cs typeface="+mn-ea"/>
                <a:sym typeface="+mn-lt"/>
              </a:rPr>
              <a:t>,</a:t>
            </a:r>
            <a:r>
              <a:rPr lang="zh-TW" altLang="en-US" sz="2000" dirty="0">
                <a:latin typeface="+mn-lt"/>
                <a:ea typeface="+mn-ea"/>
                <a:cs typeface="+mn-ea"/>
                <a:sym typeface="+mn-lt"/>
              </a:rPr>
              <a:t>低成本</a:t>
            </a:r>
            <a:r>
              <a:rPr lang="en-US" altLang="zh-TW" sz="2000" dirty="0">
                <a:latin typeface="+mn-lt"/>
                <a:ea typeface="+mn-ea"/>
                <a:cs typeface="+mn-ea"/>
                <a:sym typeface="+mn-lt"/>
              </a:rPr>
              <a:t>,</a:t>
            </a:r>
            <a:r>
              <a:rPr lang="zh-TW" altLang="en-US" sz="2000" dirty="0">
                <a:latin typeface="+mn-lt"/>
                <a:ea typeface="+mn-ea"/>
                <a:cs typeface="+mn-ea"/>
                <a:sym typeface="+mn-lt"/>
              </a:rPr>
              <a:t>标准化的生产和运作</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与</a:t>
            </a:r>
            <a:r>
              <a:rPr lang="en-US" altLang="zh-TW" sz="2000" dirty="0">
                <a:latin typeface="+mn-lt"/>
                <a:ea typeface="+mn-ea"/>
                <a:cs typeface="+mn-ea"/>
                <a:sym typeface="+mn-lt"/>
              </a:rPr>
              <a:t>TE</a:t>
            </a:r>
            <a:r>
              <a:rPr lang="zh-TW" altLang="en-US" sz="2000" dirty="0">
                <a:latin typeface="+mn-lt"/>
                <a:ea typeface="+mn-ea"/>
                <a:cs typeface="+mn-ea"/>
                <a:sym typeface="+mn-lt"/>
              </a:rPr>
              <a:t>的解释差不多</a:t>
            </a:r>
            <a:r>
              <a:rPr lang="en-US" altLang="zh-TW" sz="2000" dirty="0">
                <a:latin typeface="+mn-lt"/>
                <a:ea typeface="+mn-ea"/>
                <a:cs typeface="+mn-ea"/>
                <a:sym typeface="+mn-lt"/>
              </a:rPr>
              <a:t>,IE</a:t>
            </a:r>
            <a:r>
              <a:rPr lang="zh-TW" altLang="en-US" sz="2000" dirty="0">
                <a:latin typeface="+mn-lt"/>
                <a:ea typeface="+mn-ea"/>
                <a:cs typeface="+mn-ea"/>
                <a:sym typeface="+mn-lt"/>
              </a:rPr>
              <a:t>也可以解释成部门或班组</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IE: </a:t>
            </a:r>
            <a:r>
              <a:rPr lang="zh-TW" altLang="en-US" sz="2000" dirty="0">
                <a:latin typeface="+mn-lt"/>
                <a:ea typeface="+mn-ea"/>
                <a:cs typeface="+mn-ea"/>
                <a:sym typeface="+mn-lt"/>
              </a:rPr>
              <a:t>指工业工程部门</a:t>
            </a:r>
            <a:r>
              <a:rPr lang="en-US" altLang="zh-TW" sz="2000" dirty="0">
                <a:latin typeface="+mn-lt"/>
                <a:ea typeface="+mn-ea"/>
                <a:cs typeface="+mn-ea"/>
                <a:sym typeface="+mn-lt"/>
              </a:rPr>
              <a:t>,</a:t>
            </a:r>
            <a:r>
              <a:rPr lang="zh-TW" altLang="en-US" sz="2000" dirty="0">
                <a:latin typeface="+mn-lt"/>
                <a:ea typeface="+mn-ea"/>
                <a:cs typeface="+mn-ea"/>
                <a:sym typeface="+mn-lt"/>
              </a:rPr>
              <a:t>班组</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而当针对从事这些工作的人员时</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IE: </a:t>
            </a:r>
            <a:r>
              <a:rPr lang="zh-TW" altLang="en-US" sz="2000" dirty="0">
                <a:latin typeface="+mn-lt"/>
                <a:ea typeface="+mn-ea"/>
                <a:cs typeface="+mn-ea"/>
                <a:sym typeface="+mn-lt"/>
              </a:rPr>
              <a:t>指工业工程师或技朮人员</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所谓忙而不乱的</a:t>
            </a:r>
            <a:r>
              <a:rPr lang="en-US" altLang="zh-TW" sz="2000" dirty="0">
                <a:latin typeface="+mn-lt"/>
                <a:ea typeface="+mn-ea"/>
                <a:cs typeface="+mn-ea"/>
                <a:sym typeface="+mn-lt"/>
              </a:rPr>
              <a:t>IE</a:t>
            </a:r>
            <a:r>
              <a:rPr lang="zh-TW" altLang="en-US" sz="2000" dirty="0">
                <a:latin typeface="+mn-lt"/>
                <a:ea typeface="+mn-ea"/>
                <a:cs typeface="+mn-ea"/>
                <a:sym typeface="+mn-lt"/>
              </a:rPr>
              <a:t>是针对</a:t>
            </a:r>
            <a:r>
              <a:rPr lang="en-US" altLang="zh-TW" sz="2000" dirty="0">
                <a:latin typeface="+mn-lt"/>
                <a:ea typeface="+mn-ea"/>
                <a:cs typeface="+mn-ea"/>
                <a:sym typeface="+mn-lt"/>
              </a:rPr>
              <a:t>IE</a:t>
            </a:r>
            <a:r>
              <a:rPr lang="zh-TW" altLang="en-US" sz="2000" dirty="0">
                <a:latin typeface="+mn-lt"/>
                <a:ea typeface="+mn-ea"/>
                <a:cs typeface="+mn-ea"/>
                <a:sym typeface="+mn-lt"/>
              </a:rPr>
              <a:t>的工作性质而言的</a:t>
            </a:r>
            <a:r>
              <a:rPr lang="en-US" altLang="zh-TW" sz="2000" dirty="0">
                <a:latin typeface="+mn-lt"/>
                <a:ea typeface="+mn-ea"/>
                <a:cs typeface="+mn-ea"/>
                <a:sym typeface="+mn-lt"/>
              </a:rPr>
              <a:t>,IE</a:t>
            </a:r>
            <a:r>
              <a:rPr lang="zh-TW" altLang="en-US" sz="2000" dirty="0">
                <a:latin typeface="+mn-lt"/>
                <a:ea typeface="+mn-ea"/>
                <a:cs typeface="+mn-ea"/>
                <a:sym typeface="+mn-lt"/>
              </a:rPr>
              <a:t>虽忙</a:t>
            </a:r>
            <a:r>
              <a:rPr lang="en-US" altLang="zh-TW" sz="2000" dirty="0">
                <a:latin typeface="+mn-lt"/>
                <a:ea typeface="+mn-ea"/>
                <a:cs typeface="+mn-ea"/>
                <a:sym typeface="+mn-lt"/>
              </a:rPr>
              <a:t>,</a:t>
            </a:r>
            <a:r>
              <a:rPr lang="zh-TW" altLang="en-US" sz="2000" dirty="0">
                <a:latin typeface="+mn-lt"/>
                <a:ea typeface="+mn-ea"/>
                <a:cs typeface="+mn-ea"/>
                <a:sym typeface="+mn-lt"/>
              </a:rPr>
              <a:t>但绝对不能出乱子</a:t>
            </a:r>
            <a:r>
              <a:rPr lang="en-US" altLang="zh-TW" sz="2000" dirty="0">
                <a:latin typeface="+mn-lt"/>
                <a:ea typeface="+mn-ea"/>
                <a:cs typeface="+mn-ea"/>
                <a:sym typeface="+mn-lt"/>
              </a:rPr>
              <a:t>,</a:t>
            </a:r>
            <a:r>
              <a:rPr lang="zh-TW" altLang="en-US" sz="2000" dirty="0">
                <a:latin typeface="+mn-lt"/>
                <a:ea typeface="+mn-ea"/>
                <a:cs typeface="+mn-ea"/>
                <a:sym typeface="+mn-lt"/>
              </a:rPr>
              <a:t>因为</a:t>
            </a:r>
            <a:r>
              <a:rPr lang="en-US" altLang="zh-TW" sz="2000" dirty="0">
                <a:latin typeface="+mn-lt"/>
                <a:ea typeface="+mn-ea"/>
                <a:cs typeface="+mn-ea"/>
                <a:sym typeface="+mn-lt"/>
              </a:rPr>
              <a:t>IE</a:t>
            </a:r>
            <a:r>
              <a:rPr lang="zh-TW" altLang="en-US" sz="2000" dirty="0">
                <a:latin typeface="+mn-lt"/>
                <a:ea typeface="+mn-ea"/>
                <a:cs typeface="+mn-ea"/>
                <a:sym typeface="+mn-lt"/>
              </a:rPr>
              <a:t>一旦出现乱子的后果往往比较严重</a:t>
            </a:r>
            <a:r>
              <a:rPr lang="en-US" altLang="zh-TW" sz="2000" dirty="0">
                <a:latin typeface="+mn-lt"/>
                <a:ea typeface="+mn-ea"/>
                <a:cs typeface="+mn-ea"/>
                <a:sym typeface="+mn-lt"/>
              </a:rPr>
              <a:t>,</a:t>
            </a:r>
            <a:r>
              <a:rPr lang="zh-TW" altLang="en-US" sz="2000" dirty="0">
                <a:latin typeface="+mn-lt"/>
                <a:ea typeface="+mn-ea"/>
                <a:cs typeface="+mn-ea"/>
                <a:sym typeface="+mn-lt"/>
              </a:rPr>
              <a:t>它的影响面通常不仅仅是局部的</a:t>
            </a:r>
            <a:r>
              <a:rPr lang="en-US" altLang="zh-TW" sz="2000" dirty="0">
                <a:latin typeface="+mn-lt"/>
                <a:ea typeface="+mn-ea"/>
                <a:cs typeface="+mn-ea"/>
                <a:sym typeface="+mn-lt"/>
              </a:rPr>
              <a:t>,</a:t>
            </a:r>
            <a:r>
              <a:rPr lang="zh-TW" altLang="en-US" sz="2000" dirty="0">
                <a:latin typeface="+mn-lt"/>
                <a:ea typeface="+mn-ea"/>
                <a:cs typeface="+mn-ea"/>
                <a:sym typeface="+mn-lt"/>
              </a:rPr>
              <a:t>而是一大片</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defRPr/>
            </a:pPr>
            <a:r>
              <a:rPr lang="en-US" altLang="zh-TW" sz="2000" b="1" dirty="0">
                <a:latin typeface="+mn-lt"/>
                <a:ea typeface="+mn-ea"/>
                <a:cs typeface="+mn-ea"/>
                <a:sym typeface="+mn-lt"/>
              </a:rPr>
              <a:t>1.1 IE</a:t>
            </a:r>
            <a:r>
              <a:rPr lang="zh-TW" altLang="en-US" sz="2000" b="1" dirty="0">
                <a:latin typeface="+mn-lt"/>
                <a:ea typeface="+mn-ea"/>
                <a:cs typeface="+mn-ea"/>
                <a:sym typeface="+mn-lt"/>
              </a:rPr>
              <a:t>的职责</a:t>
            </a:r>
          </a:p>
          <a:p>
            <a:pPr eaLnBrk="1" hangingPunct="1">
              <a:lnSpc>
                <a:spcPct val="120000"/>
              </a:lnSpc>
              <a:defRPr/>
            </a:pPr>
            <a:r>
              <a:rPr lang="en-US" altLang="zh-TW" sz="2000" b="1" dirty="0">
                <a:latin typeface="+mn-lt"/>
                <a:ea typeface="+mn-ea"/>
                <a:cs typeface="+mn-ea"/>
                <a:sym typeface="+mn-lt"/>
              </a:rPr>
              <a:t>1 ) IE</a:t>
            </a:r>
            <a:r>
              <a:rPr lang="zh-TW" altLang="en-US" sz="2000" b="1" dirty="0">
                <a:latin typeface="+mn-lt"/>
                <a:ea typeface="+mn-ea"/>
                <a:cs typeface="+mn-ea"/>
                <a:sym typeface="+mn-lt"/>
              </a:rPr>
              <a:t>的职责范围</a:t>
            </a:r>
            <a:r>
              <a:rPr lang="en-US" altLang="zh-TW" sz="2000" b="1" dirty="0">
                <a:latin typeface="+mn-lt"/>
                <a:ea typeface="+mn-ea"/>
                <a:cs typeface="+mn-ea"/>
                <a:sym typeface="+mn-lt"/>
              </a:rPr>
              <a:t>:</a:t>
            </a:r>
          </a:p>
        </p:txBody>
      </p:sp>
      <p:sp>
        <p:nvSpPr>
          <p:cNvPr id="3" name="文本框 2">
            <a:extLst>
              <a:ext uri="{FF2B5EF4-FFF2-40B4-BE49-F238E27FC236}">
                <a16:creationId xmlns:a16="http://schemas.microsoft.com/office/drawing/2014/main" id="{D9EEFB8B-ED23-44C8-9043-EF4AD5E1275E}"/>
              </a:ext>
            </a:extLst>
          </p:cNvPr>
          <p:cNvSpPr txBox="1"/>
          <p:nvPr/>
        </p:nvSpPr>
        <p:spPr>
          <a:xfrm>
            <a:off x="3150571" y="64435"/>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忙而不乱的</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IE</a:t>
            </a:r>
            <a:endParaRPr lang="zh-CN" altLang="en-US" sz="3600" b="1" dirty="0">
              <a:gradFill flip="none" rotWithShape="1">
                <a:gsLst>
                  <a:gs pos="0">
                    <a:srgbClr val="04B5EC"/>
                  </a:gs>
                  <a:gs pos="100000">
                    <a:srgbClr val="00C88A"/>
                  </a:gs>
                </a:gsLst>
                <a:lin ang="0" scaled="1"/>
                <a:tileRect/>
              </a:gradFill>
              <a:latin typeface="+mn-lt"/>
              <a:ea typeface="+mn-ea"/>
              <a:cs typeface="+mn-ea"/>
              <a:sym typeface="+mn-lt"/>
            </a:endParaRP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5090" name="Oval 2">
            <a:extLst>
              <a:ext uri="{FF2B5EF4-FFF2-40B4-BE49-F238E27FC236}">
                <a16:creationId xmlns:a16="http://schemas.microsoft.com/office/drawing/2014/main" id="{9E826CAA-241C-456B-AC2E-8E8241BD8AD1}"/>
              </a:ext>
            </a:extLst>
          </p:cNvPr>
          <p:cNvSpPr>
            <a:spLocks noChangeArrowheads="1"/>
          </p:cNvSpPr>
          <p:nvPr/>
        </p:nvSpPr>
        <p:spPr bwMode="auto">
          <a:xfrm>
            <a:off x="7067550" y="1092199"/>
            <a:ext cx="1938338" cy="155892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r>
              <a:rPr lang="en-US" altLang="zh-CN" sz="5400" dirty="0">
                <a:cs typeface="+mn-ea"/>
                <a:sym typeface="+mn-lt"/>
              </a:rPr>
              <a:t>IE</a:t>
            </a:r>
            <a:endParaRPr lang="zh-CN" altLang="en-US" sz="5400" dirty="0">
              <a:cs typeface="+mn-ea"/>
              <a:sym typeface="+mn-lt"/>
            </a:endParaRPr>
          </a:p>
        </p:txBody>
      </p:sp>
      <p:sp>
        <p:nvSpPr>
          <p:cNvPr id="345091" name="AutoShape 3">
            <a:extLst>
              <a:ext uri="{FF2B5EF4-FFF2-40B4-BE49-F238E27FC236}">
                <a16:creationId xmlns:a16="http://schemas.microsoft.com/office/drawing/2014/main" id="{C3833112-1CDD-4E9E-A81D-AD267B4D9713}"/>
              </a:ext>
            </a:extLst>
          </p:cNvPr>
          <p:cNvSpPr>
            <a:spLocks noChangeArrowheads="1"/>
          </p:cNvSpPr>
          <p:nvPr/>
        </p:nvSpPr>
        <p:spPr bwMode="auto">
          <a:xfrm>
            <a:off x="1653380" y="2962512"/>
            <a:ext cx="2735262" cy="1768475"/>
          </a:xfrm>
          <a:prstGeom prst="flowChartMultidocumen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接收外部</a:t>
            </a:r>
          </a:p>
          <a:p>
            <a:pPr algn="ctr" eaLnBrk="1" hangingPunct="1">
              <a:lnSpc>
                <a:spcPct val="120000"/>
              </a:lnSpc>
              <a:defRPr/>
            </a:pPr>
            <a:r>
              <a:rPr lang="zh-TW" altLang="en-US" sz="2000">
                <a:cs typeface="+mn-ea"/>
                <a:sym typeface="+mn-lt"/>
              </a:rPr>
              <a:t>技朮文件</a:t>
            </a:r>
          </a:p>
        </p:txBody>
      </p:sp>
      <p:sp>
        <p:nvSpPr>
          <p:cNvPr id="345092" name="AutoShape 4">
            <a:extLst>
              <a:ext uri="{FF2B5EF4-FFF2-40B4-BE49-F238E27FC236}">
                <a16:creationId xmlns:a16="http://schemas.microsoft.com/office/drawing/2014/main" id="{4267B63F-374D-4EA4-9DFD-E7CB2F161DB3}"/>
              </a:ext>
            </a:extLst>
          </p:cNvPr>
          <p:cNvSpPr>
            <a:spLocks noChangeArrowheads="1"/>
          </p:cNvSpPr>
          <p:nvPr/>
        </p:nvSpPr>
        <p:spPr bwMode="auto">
          <a:xfrm>
            <a:off x="4958555" y="3067287"/>
            <a:ext cx="2736850" cy="1766887"/>
          </a:xfrm>
          <a:prstGeom prst="flowChartMultidocumen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a:lnSpc>
                <a:spcPct val="120000"/>
              </a:lnSpc>
              <a:defRPr/>
            </a:pPr>
            <a:r>
              <a:rPr kumimoji="0" lang="zh-TW" altLang="en-US" sz="2000">
                <a:cs typeface="+mn-ea"/>
                <a:sym typeface="+mn-lt"/>
              </a:rPr>
              <a:t>管理工程</a:t>
            </a:r>
          </a:p>
          <a:p>
            <a:pPr algn="ctr">
              <a:lnSpc>
                <a:spcPct val="120000"/>
              </a:lnSpc>
              <a:defRPr/>
            </a:pPr>
            <a:r>
              <a:rPr kumimoji="0" lang="zh-TW" altLang="en-US" sz="2000">
                <a:cs typeface="+mn-ea"/>
                <a:sym typeface="+mn-lt"/>
              </a:rPr>
              <a:t>技朮标准</a:t>
            </a:r>
          </a:p>
        </p:txBody>
      </p:sp>
      <p:sp>
        <p:nvSpPr>
          <p:cNvPr id="345093" name="AutoShape 5">
            <a:extLst>
              <a:ext uri="{FF2B5EF4-FFF2-40B4-BE49-F238E27FC236}">
                <a16:creationId xmlns:a16="http://schemas.microsoft.com/office/drawing/2014/main" id="{F427BFF2-A8B2-436E-BE36-D606C604EC9F}"/>
              </a:ext>
            </a:extLst>
          </p:cNvPr>
          <p:cNvSpPr>
            <a:spLocks noChangeArrowheads="1"/>
          </p:cNvSpPr>
          <p:nvPr/>
        </p:nvSpPr>
        <p:spPr bwMode="auto">
          <a:xfrm>
            <a:off x="8493917" y="3067287"/>
            <a:ext cx="2735263" cy="1766887"/>
          </a:xfrm>
          <a:prstGeom prst="flowChartMultidocumen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a:lnSpc>
                <a:spcPct val="120000"/>
              </a:lnSpc>
              <a:defRPr/>
            </a:pPr>
            <a:r>
              <a:rPr kumimoji="0" lang="zh-TW" altLang="en-US" sz="2000">
                <a:cs typeface="+mn-ea"/>
                <a:sym typeface="+mn-lt"/>
              </a:rPr>
              <a:t>编制生产</a:t>
            </a:r>
          </a:p>
          <a:p>
            <a:pPr algn="ctr">
              <a:lnSpc>
                <a:spcPct val="120000"/>
              </a:lnSpc>
              <a:defRPr/>
            </a:pPr>
            <a:r>
              <a:rPr kumimoji="0" lang="zh-TW" altLang="en-US" sz="2000">
                <a:cs typeface="+mn-ea"/>
                <a:sym typeface="+mn-lt"/>
              </a:rPr>
              <a:t>指导工艺</a:t>
            </a:r>
          </a:p>
        </p:txBody>
      </p:sp>
      <p:sp>
        <p:nvSpPr>
          <p:cNvPr id="345094" name="AutoShape 6">
            <a:extLst>
              <a:ext uri="{FF2B5EF4-FFF2-40B4-BE49-F238E27FC236}">
                <a16:creationId xmlns:a16="http://schemas.microsoft.com/office/drawing/2014/main" id="{DF695ADB-956C-40B6-BDC0-D8676E311067}"/>
              </a:ext>
            </a:extLst>
          </p:cNvPr>
          <p:cNvSpPr>
            <a:spLocks noChangeArrowheads="1"/>
          </p:cNvSpPr>
          <p:nvPr/>
        </p:nvSpPr>
        <p:spPr bwMode="auto">
          <a:xfrm>
            <a:off x="12027692" y="3067287"/>
            <a:ext cx="2736850" cy="1766887"/>
          </a:xfrm>
          <a:prstGeom prst="flowChartMultidocumen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a:lnSpc>
                <a:spcPct val="120000"/>
              </a:lnSpc>
              <a:defRPr/>
            </a:pPr>
            <a:r>
              <a:rPr kumimoji="0" lang="zh-TW" altLang="en-US" sz="2000">
                <a:cs typeface="+mn-ea"/>
                <a:sym typeface="+mn-lt"/>
              </a:rPr>
              <a:t>管理工程</a:t>
            </a:r>
          </a:p>
          <a:p>
            <a:pPr algn="ctr">
              <a:lnSpc>
                <a:spcPct val="120000"/>
              </a:lnSpc>
              <a:defRPr/>
            </a:pPr>
            <a:r>
              <a:rPr kumimoji="0" lang="zh-TW" altLang="en-US" sz="2000">
                <a:cs typeface="+mn-ea"/>
                <a:sym typeface="+mn-lt"/>
              </a:rPr>
              <a:t>效率</a:t>
            </a:r>
          </a:p>
        </p:txBody>
      </p:sp>
      <p:sp>
        <p:nvSpPr>
          <p:cNvPr id="345095" name="Rectangle 7">
            <a:extLst>
              <a:ext uri="{FF2B5EF4-FFF2-40B4-BE49-F238E27FC236}">
                <a16:creationId xmlns:a16="http://schemas.microsoft.com/office/drawing/2014/main" id="{F515AE23-13AD-47D4-ACCD-6633C041A14D}"/>
              </a:ext>
            </a:extLst>
          </p:cNvPr>
          <p:cNvSpPr>
            <a:spLocks noChangeArrowheads="1"/>
          </p:cNvSpPr>
          <p:nvPr/>
        </p:nvSpPr>
        <p:spPr bwMode="auto">
          <a:xfrm>
            <a:off x="1936750" y="5200650"/>
            <a:ext cx="2052638" cy="3328988"/>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顾客图纸</a:t>
            </a:r>
          </a:p>
          <a:p>
            <a:pPr algn="ctr" eaLnBrk="1" hangingPunct="1">
              <a:lnSpc>
                <a:spcPct val="120000"/>
              </a:lnSpc>
              <a:defRPr/>
            </a:pPr>
            <a:r>
              <a:rPr lang="zh-TW" altLang="en-US" sz="2000">
                <a:cs typeface="+mn-ea"/>
                <a:sym typeface="+mn-lt"/>
              </a:rPr>
              <a:t>产品规格</a:t>
            </a:r>
          </a:p>
          <a:p>
            <a:pPr algn="ctr" eaLnBrk="1" hangingPunct="1">
              <a:lnSpc>
                <a:spcPct val="120000"/>
              </a:lnSpc>
              <a:defRPr/>
            </a:pPr>
            <a:r>
              <a:rPr lang="zh-TW" altLang="en-US" sz="2000">
                <a:cs typeface="+mn-ea"/>
                <a:sym typeface="+mn-lt"/>
              </a:rPr>
              <a:t>要求事项</a:t>
            </a:r>
          </a:p>
          <a:p>
            <a:pPr algn="ctr" eaLnBrk="1" hangingPunct="1">
              <a:lnSpc>
                <a:spcPct val="120000"/>
              </a:lnSpc>
              <a:defRPr/>
            </a:pPr>
            <a:r>
              <a:rPr lang="zh-TW" altLang="en-US" sz="2000">
                <a:cs typeface="+mn-ea"/>
                <a:sym typeface="+mn-lt"/>
              </a:rPr>
              <a:t>参考资料</a:t>
            </a:r>
          </a:p>
          <a:p>
            <a:pPr algn="ctr" eaLnBrk="1" hangingPunct="1">
              <a:lnSpc>
                <a:spcPct val="120000"/>
              </a:lnSpc>
              <a:defRPr/>
            </a:pPr>
            <a:r>
              <a:rPr lang="zh-TW" altLang="en-US" sz="2000">
                <a:cs typeface="+mn-ea"/>
                <a:sym typeface="+mn-lt"/>
              </a:rPr>
              <a:t>执行文件</a:t>
            </a:r>
          </a:p>
          <a:p>
            <a:pPr algn="ctr" eaLnBrk="1" hangingPunct="1">
              <a:lnSpc>
                <a:spcPct val="120000"/>
              </a:lnSpc>
              <a:defRPr/>
            </a:pPr>
            <a:r>
              <a:rPr lang="zh-TW" altLang="en-US" sz="2000">
                <a:cs typeface="+mn-ea"/>
                <a:sym typeface="+mn-lt"/>
              </a:rPr>
              <a:t>指示</a:t>
            </a:r>
          </a:p>
        </p:txBody>
      </p:sp>
      <p:sp>
        <p:nvSpPr>
          <p:cNvPr id="345096" name="Rectangle 8">
            <a:extLst>
              <a:ext uri="{FF2B5EF4-FFF2-40B4-BE49-F238E27FC236}">
                <a16:creationId xmlns:a16="http://schemas.microsoft.com/office/drawing/2014/main" id="{62DB9E17-6167-4C76-8111-6BB3959E6DDC}"/>
              </a:ext>
            </a:extLst>
          </p:cNvPr>
          <p:cNvSpPr>
            <a:spLocks noChangeArrowheads="1"/>
          </p:cNvSpPr>
          <p:nvPr/>
        </p:nvSpPr>
        <p:spPr bwMode="auto">
          <a:xfrm>
            <a:off x="5357813" y="5200650"/>
            <a:ext cx="2051050" cy="3328988"/>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公司标准</a:t>
            </a:r>
          </a:p>
          <a:p>
            <a:pPr algn="ctr" eaLnBrk="1" hangingPunct="1">
              <a:lnSpc>
                <a:spcPct val="120000"/>
              </a:lnSpc>
              <a:defRPr/>
            </a:pPr>
            <a:r>
              <a:rPr lang="zh-TW" altLang="en-US" sz="2000">
                <a:cs typeface="+mn-ea"/>
                <a:sym typeface="+mn-lt"/>
              </a:rPr>
              <a:t>行业标准</a:t>
            </a:r>
          </a:p>
          <a:p>
            <a:pPr algn="ctr" eaLnBrk="1" hangingPunct="1">
              <a:lnSpc>
                <a:spcPct val="120000"/>
              </a:lnSpc>
              <a:defRPr/>
            </a:pPr>
            <a:r>
              <a:rPr lang="zh-TW" altLang="en-US" sz="2000">
                <a:cs typeface="+mn-ea"/>
                <a:sym typeface="+mn-lt"/>
              </a:rPr>
              <a:t>国家标准</a:t>
            </a:r>
          </a:p>
          <a:p>
            <a:pPr algn="ctr" eaLnBrk="1" hangingPunct="1">
              <a:lnSpc>
                <a:spcPct val="120000"/>
              </a:lnSpc>
              <a:defRPr/>
            </a:pPr>
            <a:r>
              <a:rPr lang="zh-TW" altLang="en-US" sz="2000">
                <a:cs typeface="+mn-ea"/>
                <a:sym typeface="+mn-lt"/>
              </a:rPr>
              <a:t>技朮规范</a:t>
            </a:r>
          </a:p>
          <a:p>
            <a:pPr algn="ctr" eaLnBrk="1" hangingPunct="1">
              <a:lnSpc>
                <a:spcPct val="120000"/>
              </a:lnSpc>
              <a:defRPr/>
            </a:pPr>
            <a:r>
              <a:rPr lang="zh-TW" altLang="en-US" sz="2000">
                <a:cs typeface="+mn-ea"/>
                <a:sym typeface="+mn-lt"/>
              </a:rPr>
              <a:t>技朮大纲</a:t>
            </a:r>
          </a:p>
        </p:txBody>
      </p:sp>
      <p:sp>
        <p:nvSpPr>
          <p:cNvPr id="345097" name="Rectangle 9">
            <a:extLst>
              <a:ext uri="{FF2B5EF4-FFF2-40B4-BE49-F238E27FC236}">
                <a16:creationId xmlns:a16="http://schemas.microsoft.com/office/drawing/2014/main" id="{BCA8CE7F-617B-4C29-AA44-9AF2F71D199B}"/>
              </a:ext>
            </a:extLst>
          </p:cNvPr>
          <p:cNvSpPr>
            <a:spLocks noChangeArrowheads="1"/>
          </p:cNvSpPr>
          <p:nvPr/>
        </p:nvSpPr>
        <p:spPr bwMode="auto">
          <a:xfrm>
            <a:off x="12539663" y="5200650"/>
            <a:ext cx="2052637" cy="3328988"/>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工程配置</a:t>
            </a:r>
          </a:p>
          <a:p>
            <a:pPr algn="ctr" eaLnBrk="1" hangingPunct="1">
              <a:lnSpc>
                <a:spcPct val="120000"/>
              </a:lnSpc>
              <a:defRPr/>
            </a:pPr>
            <a:r>
              <a:rPr lang="zh-TW" altLang="en-US" sz="2000">
                <a:cs typeface="+mn-ea"/>
                <a:sym typeface="+mn-lt"/>
              </a:rPr>
              <a:t>标准工时</a:t>
            </a:r>
          </a:p>
          <a:p>
            <a:pPr algn="ctr" eaLnBrk="1" hangingPunct="1">
              <a:lnSpc>
                <a:spcPct val="120000"/>
              </a:lnSpc>
              <a:defRPr/>
            </a:pPr>
            <a:r>
              <a:rPr lang="zh-TW" altLang="en-US" sz="2000">
                <a:cs typeface="+mn-ea"/>
                <a:sym typeface="+mn-lt"/>
              </a:rPr>
              <a:t>产出效率</a:t>
            </a:r>
          </a:p>
          <a:p>
            <a:pPr algn="ctr" eaLnBrk="1" hangingPunct="1">
              <a:lnSpc>
                <a:spcPct val="120000"/>
              </a:lnSpc>
              <a:defRPr/>
            </a:pPr>
            <a:r>
              <a:rPr lang="zh-TW" altLang="en-US" sz="2000">
                <a:cs typeface="+mn-ea"/>
                <a:sym typeface="+mn-lt"/>
              </a:rPr>
              <a:t>人机工程</a:t>
            </a:r>
          </a:p>
          <a:p>
            <a:pPr algn="ctr" eaLnBrk="1" hangingPunct="1">
              <a:lnSpc>
                <a:spcPct val="120000"/>
              </a:lnSpc>
              <a:defRPr/>
            </a:pPr>
            <a:r>
              <a:rPr lang="zh-TW" altLang="en-US" sz="2000">
                <a:cs typeface="+mn-ea"/>
                <a:sym typeface="+mn-lt"/>
              </a:rPr>
              <a:t>生产能力</a:t>
            </a:r>
          </a:p>
        </p:txBody>
      </p:sp>
      <p:sp>
        <p:nvSpPr>
          <p:cNvPr id="345098" name="Rectangle 10">
            <a:extLst>
              <a:ext uri="{FF2B5EF4-FFF2-40B4-BE49-F238E27FC236}">
                <a16:creationId xmlns:a16="http://schemas.microsoft.com/office/drawing/2014/main" id="{14CAA3F7-E259-47F7-A66E-1EA53E69BA85}"/>
              </a:ext>
            </a:extLst>
          </p:cNvPr>
          <p:cNvSpPr>
            <a:spLocks noChangeArrowheads="1"/>
          </p:cNvSpPr>
          <p:nvPr/>
        </p:nvSpPr>
        <p:spPr bwMode="auto">
          <a:xfrm>
            <a:off x="9005888" y="5200650"/>
            <a:ext cx="2052637" cy="3328988"/>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流程图</a:t>
            </a:r>
          </a:p>
          <a:p>
            <a:pPr algn="ctr" eaLnBrk="1" hangingPunct="1">
              <a:lnSpc>
                <a:spcPct val="120000"/>
              </a:lnSpc>
              <a:defRPr/>
            </a:pPr>
            <a:r>
              <a:rPr lang="zh-TW" altLang="en-US" sz="2000">
                <a:cs typeface="+mn-ea"/>
                <a:sym typeface="+mn-lt"/>
              </a:rPr>
              <a:t>质量计划</a:t>
            </a:r>
          </a:p>
          <a:p>
            <a:pPr algn="ctr" eaLnBrk="1" hangingPunct="1">
              <a:lnSpc>
                <a:spcPct val="120000"/>
              </a:lnSpc>
              <a:defRPr/>
            </a:pPr>
            <a:r>
              <a:rPr lang="zh-TW" altLang="en-US" sz="2000">
                <a:cs typeface="+mn-ea"/>
                <a:sym typeface="+mn-lt"/>
              </a:rPr>
              <a:t>作业指导书</a:t>
            </a:r>
          </a:p>
          <a:p>
            <a:pPr algn="ctr" eaLnBrk="1" hangingPunct="1">
              <a:lnSpc>
                <a:spcPct val="120000"/>
              </a:lnSpc>
              <a:defRPr/>
            </a:pPr>
            <a:r>
              <a:rPr lang="zh-TW" altLang="en-US" sz="2000">
                <a:cs typeface="+mn-ea"/>
                <a:sym typeface="+mn-lt"/>
              </a:rPr>
              <a:t>工程变更</a:t>
            </a:r>
          </a:p>
          <a:p>
            <a:pPr algn="ctr" eaLnBrk="1" hangingPunct="1">
              <a:lnSpc>
                <a:spcPct val="120000"/>
              </a:lnSpc>
              <a:defRPr/>
            </a:pPr>
            <a:r>
              <a:rPr lang="zh-TW" altLang="en-US" sz="2000">
                <a:cs typeface="+mn-ea"/>
                <a:sym typeface="+mn-lt"/>
              </a:rPr>
              <a:t>工程指令</a:t>
            </a:r>
          </a:p>
          <a:p>
            <a:pPr algn="ctr" eaLnBrk="1" hangingPunct="1">
              <a:lnSpc>
                <a:spcPct val="120000"/>
              </a:lnSpc>
              <a:defRPr/>
            </a:pPr>
            <a:r>
              <a:rPr lang="zh-TW" altLang="en-US" sz="2000">
                <a:cs typeface="+mn-ea"/>
                <a:sym typeface="+mn-lt"/>
              </a:rPr>
              <a:t>示意图</a:t>
            </a:r>
          </a:p>
        </p:txBody>
      </p:sp>
      <p:sp>
        <p:nvSpPr>
          <p:cNvPr id="345099" name="Line 11">
            <a:extLst>
              <a:ext uri="{FF2B5EF4-FFF2-40B4-BE49-F238E27FC236}">
                <a16:creationId xmlns:a16="http://schemas.microsoft.com/office/drawing/2014/main" id="{1443EF88-33B9-40E1-A32B-45725727BE0C}"/>
              </a:ext>
            </a:extLst>
          </p:cNvPr>
          <p:cNvSpPr>
            <a:spLocks noChangeShapeType="1"/>
          </p:cNvSpPr>
          <p:nvPr/>
        </p:nvSpPr>
        <p:spPr bwMode="auto">
          <a:xfrm>
            <a:off x="3020217" y="2649774"/>
            <a:ext cx="10490200"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45100" name="Line 12">
            <a:extLst>
              <a:ext uri="{FF2B5EF4-FFF2-40B4-BE49-F238E27FC236}">
                <a16:creationId xmlns:a16="http://schemas.microsoft.com/office/drawing/2014/main" id="{899726E1-F2D5-4C89-9A75-BE6F2266B1AB}"/>
              </a:ext>
            </a:extLst>
          </p:cNvPr>
          <p:cNvSpPr>
            <a:spLocks noChangeShapeType="1"/>
          </p:cNvSpPr>
          <p:nvPr/>
        </p:nvSpPr>
        <p:spPr bwMode="auto">
          <a:xfrm>
            <a:off x="3020217" y="2649774"/>
            <a:ext cx="0" cy="312738"/>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45101" name="Line 13">
            <a:extLst>
              <a:ext uri="{FF2B5EF4-FFF2-40B4-BE49-F238E27FC236}">
                <a16:creationId xmlns:a16="http://schemas.microsoft.com/office/drawing/2014/main" id="{9E30074A-9182-49FA-B61E-FD7950B4D35B}"/>
              </a:ext>
            </a:extLst>
          </p:cNvPr>
          <p:cNvSpPr>
            <a:spLocks noChangeShapeType="1"/>
          </p:cNvSpPr>
          <p:nvPr/>
        </p:nvSpPr>
        <p:spPr bwMode="auto">
          <a:xfrm>
            <a:off x="6441280" y="2649774"/>
            <a:ext cx="0" cy="417513"/>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45102" name="Line 14">
            <a:extLst>
              <a:ext uri="{FF2B5EF4-FFF2-40B4-BE49-F238E27FC236}">
                <a16:creationId xmlns:a16="http://schemas.microsoft.com/office/drawing/2014/main" id="{BBC31160-144E-46E2-A150-5C07E283A94D}"/>
              </a:ext>
            </a:extLst>
          </p:cNvPr>
          <p:cNvSpPr>
            <a:spLocks noChangeShapeType="1"/>
          </p:cNvSpPr>
          <p:nvPr/>
        </p:nvSpPr>
        <p:spPr bwMode="auto">
          <a:xfrm>
            <a:off x="9975055" y="2649774"/>
            <a:ext cx="0" cy="417513"/>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45103" name="Line 15">
            <a:extLst>
              <a:ext uri="{FF2B5EF4-FFF2-40B4-BE49-F238E27FC236}">
                <a16:creationId xmlns:a16="http://schemas.microsoft.com/office/drawing/2014/main" id="{184F5271-2FBA-4E4B-990E-DC69746C45C6}"/>
              </a:ext>
            </a:extLst>
          </p:cNvPr>
          <p:cNvSpPr>
            <a:spLocks noChangeShapeType="1"/>
          </p:cNvSpPr>
          <p:nvPr/>
        </p:nvSpPr>
        <p:spPr bwMode="auto">
          <a:xfrm>
            <a:off x="13510417" y="2649774"/>
            <a:ext cx="0" cy="417513"/>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45104" name="Line 16">
            <a:extLst>
              <a:ext uri="{FF2B5EF4-FFF2-40B4-BE49-F238E27FC236}">
                <a16:creationId xmlns:a16="http://schemas.microsoft.com/office/drawing/2014/main" id="{A7226A8D-3567-46E2-B06A-27B84679C8FD}"/>
              </a:ext>
            </a:extLst>
          </p:cNvPr>
          <p:cNvSpPr>
            <a:spLocks noChangeShapeType="1"/>
          </p:cNvSpPr>
          <p:nvPr/>
        </p:nvSpPr>
        <p:spPr bwMode="auto">
          <a:xfrm>
            <a:off x="8036717" y="2233849"/>
            <a:ext cx="0" cy="41592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45105" name="Line 17">
            <a:extLst>
              <a:ext uri="{FF2B5EF4-FFF2-40B4-BE49-F238E27FC236}">
                <a16:creationId xmlns:a16="http://schemas.microsoft.com/office/drawing/2014/main" id="{6883A240-5D7C-4833-A279-E5D70E9D5451}"/>
              </a:ext>
            </a:extLst>
          </p:cNvPr>
          <p:cNvSpPr>
            <a:spLocks noChangeShapeType="1"/>
          </p:cNvSpPr>
          <p:nvPr/>
        </p:nvSpPr>
        <p:spPr bwMode="auto">
          <a:xfrm>
            <a:off x="2963863" y="4056063"/>
            <a:ext cx="0" cy="1144587"/>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45106" name="Line 18">
            <a:extLst>
              <a:ext uri="{FF2B5EF4-FFF2-40B4-BE49-F238E27FC236}">
                <a16:creationId xmlns:a16="http://schemas.microsoft.com/office/drawing/2014/main" id="{D78301A3-6B6C-4BCF-BEB5-3768DE1ECE46}"/>
              </a:ext>
            </a:extLst>
          </p:cNvPr>
          <p:cNvSpPr>
            <a:spLocks noChangeShapeType="1"/>
          </p:cNvSpPr>
          <p:nvPr/>
        </p:nvSpPr>
        <p:spPr bwMode="auto">
          <a:xfrm>
            <a:off x="6383338" y="4160838"/>
            <a:ext cx="0" cy="1039812"/>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45107" name="Line 19">
            <a:extLst>
              <a:ext uri="{FF2B5EF4-FFF2-40B4-BE49-F238E27FC236}">
                <a16:creationId xmlns:a16="http://schemas.microsoft.com/office/drawing/2014/main" id="{A78BC340-90BE-450C-8EF9-56E51AB266A9}"/>
              </a:ext>
            </a:extLst>
          </p:cNvPr>
          <p:cNvSpPr>
            <a:spLocks noChangeShapeType="1"/>
          </p:cNvSpPr>
          <p:nvPr/>
        </p:nvSpPr>
        <p:spPr bwMode="auto">
          <a:xfrm>
            <a:off x="10031413" y="4056063"/>
            <a:ext cx="0" cy="1144587"/>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45108" name="Line 20">
            <a:extLst>
              <a:ext uri="{FF2B5EF4-FFF2-40B4-BE49-F238E27FC236}">
                <a16:creationId xmlns:a16="http://schemas.microsoft.com/office/drawing/2014/main" id="{FFB9BE89-8A97-4985-A54E-9D960673964F}"/>
              </a:ext>
            </a:extLst>
          </p:cNvPr>
          <p:cNvSpPr>
            <a:spLocks noChangeShapeType="1"/>
          </p:cNvSpPr>
          <p:nvPr/>
        </p:nvSpPr>
        <p:spPr bwMode="auto">
          <a:xfrm>
            <a:off x="13566775" y="4160838"/>
            <a:ext cx="0" cy="1039812"/>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1" name="文本框 20">
            <a:extLst>
              <a:ext uri="{FF2B5EF4-FFF2-40B4-BE49-F238E27FC236}">
                <a16:creationId xmlns:a16="http://schemas.microsoft.com/office/drawing/2014/main" id="{1A1B3579-3E72-43F1-9DD2-2A934060EF7A}"/>
              </a:ext>
            </a:extLst>
          </p:cNvPr>
          <p:cNvSpPr txBox="1"/>
          <p:nvPr/>
        </p:nvSpPr>
        <p:spPr>
          <a:xfrm>
            <a:off x="3150571" y="64435"/>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IE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的职责范围</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21"/>
                                        </p:tgtEl>
                                        <p:attrNameLst>
                                          <p:attrName>style.visibility</p:attrName>
                                        </p:attrNameLst>
                                      </p:cBhvr>
                                      <p:to>
                                        <p:strVal val="visible"/>
                                      </p:to>
                                    </p:set>
                                    <p:anim calcmode="lin" valueType="num">
                                      <p:cBhvr>
                                        <p:cTn id="7" dur="500" fill="hold"/>
                                        <p:tgtEl>
                                          <p:spTgt spid="21"/>
                                        </p:tgtEl>
                                        <p:attrNameLst>
                                          <p:attrName>ppt_w</p:attrName>
                                        </p:attrNameLst>
                                      </p:cBhvr>
                                      <p:tavLst>
                                        <p:tav tm="0">
                                          <p:val>
                                            <p:fltVal val="0"/>
                                          </p:val>
                                        </p:tav>
                                        <p:tav tm="100000">
                                          <p:val>
                                            <p:strVal val="#ppt_w"/>
                                          </p:val>
                                        </p:tav>
                                      </p:tavLst>
                                    </p:anim>
                                    <p:anim calcmode="lin" valueType="num">
                                      <p:cBhvr>
                                        <p:cTn id="8" dur="500" fill="hold"/>
                                        <p:tgtEl>
                                          <p:spTgt spid="21"/>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6354" name="Text Box 2">
            <a:extLst>
              <a:ext uri="{FF2B5EF4-FFF2-40B4-BE49-F238E27FC236}">
                <a16:creationId xmlns:a16="http://schemas.microsoft.com/office/drawing/2014/main" id="{BC3EA655-AB21-4E48-A84A-6F44102BB3C9}"/>
              </a:ext>
            </a:extLst>
          </p:cNvPr>
          <p:cNvSpPr txBox="1">
            <a:spLocks noChangeArrowheads="1"/>
          </p:cNvSpPr>
          <p:nvPr/>
        </p:nvSpPr>
        <p:spPr bwMode="auto">
          <a:xfrm>
            <a:off x="1481137" y="1597027"/>
            <a:ext cx="13681075" cy="1209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2 ) IE</a:t>
            </a:r>
            <a:r>
              <a:rPr lang="zh-TW" altLang="en-US" sz="2000" b="1" dirty="0">
                <a:latin typeface="+mn-lt"/>
                <a:ea typeface="+mn-ea"/>
                <a:cs typeface="+mn-ea"/>
                <a:sym typeface="+mn-lt"/>
              </a:rPr>
              <a:t>的功能</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横向型的</a:t>
            </a:r>
            <a:r>
              <a:rPr lang="en-US" altLang="zh-TW" sz="2000" dirty="0">
                <a:latin typeface="+mn-lt"/>
                <a:ea typeface="+mn-ea"/>
                <a:cs typeface="+mn-ea"/>
                <a:sym typeface="+mn-lt"/>
              </a:rPr>
              <a:t>IE</a:t>
            </a:r>
            <a:r>
              <a:rPr lang="zh-TW" altLang="en-US" sz="2000" dirty="0">
                <a:latin typeface="+mn-lt"/>
                <a:ea typeface="+mn-ea"/>
                <a:cs typeface="+mn-ea"/>
                <a:sym typeface="+mn-lt"/>
              </a:rPr>
              <a:t>结构与功能</a:t>
            </a:r>
          </a:p>
          <a:p>
            <a:pPr eaLnBrk="1" hangingPunct="1">
              <a:lnSpc>
                <a:spcPct val="120000"/>
              </a:lnSpc>
              <a:buFont typeface="Wingdings" panose="05000000000000000000" pitchFamily="2" charset="2"/>
              <a:buNone/>
              <a:defRPr/>
            </a:pPr>
            <a:r>
              <a:rPr lang="zh-TW" altLang="en-US" sz="2000" dirty="0">
                <a:latin typeface="+mn-lt"/>
                <a:ea typeface="+mn-ea"/>
                <a:cs typeface="+mn-ea"/>
                <a:sym typeface="+mn-lt"/>
              </a:rPr>
              <a:t>   所谓横向型的结构就是按</a:t>
            </a:r>
            <a:r>
              <a:rPr lang="en-US" altLang="zh-TW" sz="2000" dirty="0">
                <a:latin typeface="+mn-lt"/>
                <a:ea typeface="+mn-ea"/>
                <a:cs typeface="+mn-ea"/>
                <a:sym typeface="+mn-lt"/>
              </a:rPr>
              <a:t>IE</a:t>
            </a:r>
            <a:r>
              <a:rPr lang="zh-TW" altLang="en-US" sz="2000" dirty="0">
                <a:latin typeface="+mn-lt"/>
                <a:ea typeface="+mn-ea"/>
                <a:cs typeface="+mn-ea"/>
                <a:sym typeface="+mn-lt"/>
              </a:rPr>
              <a:t>的工作性质分层次</a:t>
            </a:r>
            <a:r>
              <a:rPr lang="en-US" altLang="zh-TW" sz="2000" dirty="0">
                <a:latin typeface="+mn-lt"/>
                <a:ea typeface="+mn-ea"/>
                <a:cs typeface="+mn-ea"/>
                <a:sym typeface="+mn-lt"/>
              </a:rPr>
              <a:t>,</a:t>
            </a:r>
            <a:r>
              <a:rPr lang="zh-TW" altLang="en-US" sz="2000" dirty="0">
                <a:latin typeface="+mn-lt"/>
                <a:ea typeface="+mn-ea"/>
                <a:cs typeface="+mn-ea"/>
                <a:sym typeface="+mn-lt"/>
              </a:rPr>
              <a:t>分级别地规划工作任务</a:t>
            </a:r>
            <a:r>
              <a:rPr lang="en-US" altLang="zh-TW" sz="2000" dirty="0">
                <a:latin typeface="+mn-lt"/>
                <a:ea typeface="+mn-ea"/>
                <a:cs typeface="+mn-ea"/>
                <a:sym typeface="+mn-lt"/>
              </a:rPr>
              <a:t>,</a:t>
            </a:r>
            <a:r>
              <a:rPr lang="zh-TW" altLang="en-US" sz="2000" dirty="0">
                <a:latin typeface="+mn-lt"/>
                <a:ea typeface="+mn-ea"/>
                <a:cs typeface="+mn-ea"/>
                <a:sym typeface="+mn-lt"/>
              </a:rPr>
              <a:t>分配职责</a:t>
            </a:r>
            <a:r>
              <a:rPr lang="en-US" altLang="zh-TW" sz="2000" dirty="0">
                <a:latin typeface="+mn-lt"/>
                <a:ea typeface="+mn-ea"/>
                <a:cs typeface="+mn-ea"/>
                <a:sym typeface="+mn-lt"/>
              </a:rPr>
              <a:t>.</a:t>
            </a:r>
            <a:r>
              <a:rPr lang="zh-TW" altLang="en-US" sz="2000" dirty="0">
                <a:latin typeface="+mn-lt"/>
                <a:ea typeface="+mn-ea"/>
                <a:cs typeface="+mn-ea"/>
                <a:sym typeface="+mn-lt"/>
              </a:rPr>
              <a:t>其模型如下</a:t>
            </a:r>
            <a:r>
              <a:rPr lang="en-US" altLang="zh-TW" sz="2000" dirty="0">
                <a:latin typeface="+mn-lt"/>
                <a:ea typeface="+mn-ea"/>
                <a:cs typeface="+mn-ea"/>
                <a:sym typeface="+mn-lt"/>
              </a:rPr>
              <a:t>:</a:t>
            </a:r>
          </a:p>
        </p:txBody>
      </p:sp>
      <p:sp>
        <p:nvSpPr>
          <p:cNvPr id="346115" name="Rectangle 3">
            <a:extLst>
              <a:ext uri="{FF2B5EF4-FFF2-40B4-BE49-F238E27FC236}">
                <a16:creationId xmlns:a16="http://schemas.microsoft.com/office/drawing/2014/main" id="{FD781976-52A5-4B1D-8A1E-EE7E5B975579}"/>
              </a:ext>
            </a:extLst>
          </p:cNvPr>
          <p:cNvSpPr>
            <a:spLocks noChangeArrowheads="1"/>
          </p:cNvSpPr>
          <p:nvPr/>
        </p:nvSpPr>
        <p:spPr bwMode="auto">
          <a:xfrm>
            <a:off x="6269038" y="3224213"/>
            <a:ext cx="2393950" cy="623887"/>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IE</a:t>
            </a:r>
            <a:r>
              <a:rPr lang="zh-TW" altLang="en-US" sz="2000">
                <a:cs typeface="+mn-ea"/>
                <a:sym typeface="+mn-lt"/>
              </a:rPr>
              <a:t>课</a:t>
            </a:r>
          </a:p>
        </p:txBody>
      </p:sp>
      <p:sp>
        <p:nvSpPr>
          <p:cNvPr id="346116" name="Rectangle 4">
            <a:extLst>
              <a:ext uri="{FF2B5EF4-FFF2-40B4-BE49-F238E27FC236}">
                <a16:creationId xmlns:a16="http://schemas.microsoft.com/office/drawing/2014/main" id="{97FE21D9-F663-4EDA-B074-E5D1830CBF35}"/>
              </a:ext>
            </a:extLst>
          </p:cNvPr>
          <p:cNvSpPr>
            <a:spLocks noChangeArrowheads="1"/>
          </p:cNvSpPr>
          <p:nvPr/>
        </p:nvSpPr>
        <p:spPr bwMode="auto">
          <a:xfrm>
            <a:off x="2735263" y="4889500"/>
            <a:ext cx="798512" cy="2392363"/>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外</a:t>
            </a:r>
          </a:p>
          <a:p>
            <a:pPr algn="ctr" eaLnBrk="1" hangingPunct="1">
              <a:lnSpc>
                <a:spcPct val="120000"/>
              </a:lnSpc>
              <a:defRPr/>
            </a:pPr>
            <a:r>
              <a:rPr lang="zh-TW" altLang="en-US" sz="2000">
                <a:cs typeface="+mn-ea"/>
                <a:sym typeface="+mn-lt"/>
              </a:rPr>
              <a:t>件</a:t>
            </a:r>
          </a:p>
          <a:p>
            <a:pPr algn="ctr" eaLnBrk="1" hangingPunct="1">
              <a:lnSpc>
                <a:spcPct val="120000"/>
              </a:lnSpc>
              <a:defRPr/>
            </a:pPr>
            <a:r>
              <a:rPr lang="zh-TW" altLang="en-US" sz="2000">
                <a:cs typeface="+mn-ea"/>
                <a:sym typeface="+mn-lt"/>
              </a:rPr>
              <a:t>组</a:t>
            </a:r>
          </a:p>
        </p:txBody>
      </p:sp>
      <p:sp>
        <p:nvSpPr>
          <p:cNvPr id="346117" name="Rectangle 5">
            <a:extLst>
              <a:ext uri="{FF2B5EF4-FFF2-40B4-BE49-F238E27FC236}">
                <a16:creationId xmlns:a16="http://schemas.microsoft.com/office/drawing/2014/main" id="{13100376-0373-4B3D-BA25-DEA6BD9ACA98}"/>
              </a:ext>
            </a:extLst>
          </p:cNvPr>
          <p:cNvSpPr>
            <a:spLocks noChangeArrowheads="1"/>
          </p:cNvSpPr>
          <p:nvPr/>
        </p:nvSpPr>
        <p:spPr bwMode="auto">
          <a:xfrm>
            <a:off x="4445000" y="4889500"/>
            <a:ext cx="798513" cy="2392363"/>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标</a:t>
            </a:r>
          </a:p>
          <a:p>
            <a:pPr algn="ctr" eaLnBrk="1" hangingPunct="1">
              <a:lnSpc>
                <a:spcPct val="120000"/>
              </a:lnSpc>
              <a:defRPr/>
            </a:pPr>
            <a:r>
              <a:rPr lang="zh-TW" altLang="en-US" sz="2000">
                <a:cs typeface="+mn-ea"/>
                <a:sym typeface="+mn-lt"/>
              </a:rPr>
              <a:t>准</a:t>
            </a:r>
          </a:p>
          <a:p>
            <a:pPr algn="ctr" eaLnBrk="1" hangingPunct="1">
              <a:lnSpc>
                <a:spcPct val="120000"/>
              </a:lnSpc>
              <a:defRPr/>
            </a:pPr>
            <a:r>
              <a:rPr lang="zh-TW" altLang="en-US" sz="2000">
                <a:cs typeface="+mn-ea"/>
                <a:sym typeface="+mn-lt"/>
              </a:rPr>
              <a:t>组</a:t>
            </a:r>
          </a:p>
        </p:txBody>
      </p:sp>
      <p:sp>
        <p:nvSpPr>
          <p:cNvPr id="346118" name="Rectangle 6">
            <a:extLst>
              <a:ext uri="{FF2B5EF4-FFF2-40B4-BE49-F238E27FC236}">
                <a16:creationId xmlns:a16="http://schemas.microsoft.com/office/drawing/2014/main" id="{2ADFF713-4591-4E20-B957-93EB9F2697F2}"/>
              </a:ext>
            </a:extLst>
          </p:cNvPr>
          <p:cNvSpPr>
            <a:spLocks noChangeArrowheads="1"/>
          </p:cNvSpPr>
          <p:nvPr/>
        </p:nvSpPr>
        <p:spPr bwMode="auto">
          <a:xfrm>
            <a:off x="6154738" y="4889500"/>
            <a:ext cx="798512" cy="2392363"/>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策</a:t>
            </a:r>
          </a:p>
          <a:p>
            <a:pPr algn="ctr" eaLnBrk="1" hangingPunct="1">
              <a:lnSpc>
                <a:spcPct val="120000"/>
              </a:lnSpc>
              <a:defRPr/>
            </a:pPr>
            <a:r>
              <a:rPr lang="zh-TW" altLang="en-US" sz="2000">
                <a:cs typeface="+mn-ea"/>
                <a:sym typeface="+mn-lt"/>
              </a:rPr>
              <a:t>划</a:t>
            </a:r>
          </a:p>
          <a:p>
            <a:pPr algn="ctr" eaLnBrk="1" hangingPunct="1">
              <a:lnSpc>
                <a:spcPct val="120000"/>
              </a:lnSpc>
              <a:defRPr/>
            </a:pPr>
            <a:r>
              <a:rPr lang="zh-TW" altLang="en-US" sz="2000">
                <a:cs typeface="+mn-ea"/>
                <a:sym typeface="+mn-lt"/>
              </a:rPr>
              <a:t>组</a:t>
            </a:r>
          </a:p>
        </p:txBody>
      </p:sp>
      <p:sp>
        <p:nvSpPr>
          <p:cNvPr id="346119" name="Rectangle 7">
            <a:extLst>
              <a:ext uri="{FF2B5EF4-FFF2-40B4-BE49-F238E27FC236}">
                <a16:creationId xmlns:a16="http://schemas.microsoft.com/office/drawing/2014/main" id="{C3923AFC-69FE-44E3-B01D-F95689B80598}"/>
              </a:ext>
            </a:extLst>
          </p:cNvPr>
          <p:cNvSpPr>
            <a:spLocks noChangeArrowheads="1"/>
          </p:cNvSpPr>
          <p:nvPr/>
        </p:nvSpPr>
        <p:spPr bwMode="auto">
          <a:xfrm>
            <a:off x="7866063" y="4889500"/>
            <a:ext cx="796925" cy="2392363"/>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计</a:t>
            </a:r>
          </a:p>
          <a:p>
            <a:pPr algn="ctr" eaLnBrk="1" hangingPunct="1">
              <a:lnSpc>
                <a:spcPct val="120000"/>
              </a:lnSpc>
              <a:defRPr/>
            </a:pPr>
            <a:r>
              <a:rPr lang="zh-TW" altLang="en-US" sz="2000">
                <a:cs typeface="+mn-ea"/>
                <a:sym typeface="+mn-lt"/>
              </a:rPr>
              <a:t>划</a:t>
            </a:r>
          </a:p>
          <a:p>
            <a:pPr algn="ctr" eaLnBrk="1" hangingPunct="1">
              <a:lnSpc>
                <a:spcPct val="120000"/>
              </a:lnSpc>
              <a:defRPr/>
            </a:pPr>
            <a:r>
              <a:rPr lang="zh-TW" altLang="en-US" sz="2000">
                <a:cs typeface="+mn-ea"/>
                <a:sym typeface="+mn-lt"/>
              </a:rPr>
              <a:t>组</a:t>
            </a:r>
          </a:p>
        </p:txBody>
      </p:sp>
      <p:sp>
        <p:nvSpPr>
          <p:cNvPr id="346120" name="Rectangle 8">
            <a:extLst>
              <a:ext uri="{FF2B5EF4-FFF2-40B4-BE49-F238E27FC236}">
                <a16:creationId xmlns:a16="http://schemas.microsoft.com/office/drawing/2014/main" id="{94341254-8892-4D94-9068-34B66C51C7AE}"/>
              </a:ext>
            </a:extLst>
          </p:cNvPr>
          <p:cNvSpPr>
            <a:spLocks noChangeArrowheads="1"/>
          </p:cNvSpPr>
          <p:nvPr/>
        </p:nvSpPr>
        <p:spPr bwMode="auto">
          <a:xfrm>
            <a:off x="9575800" y="4889500"/>
            <a:ext cx="798513" cy="2392363"/>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指</a:t>
            </a:r>
          </a:p>
          <a:p>
            <a:pPr algn="ctr" eaLnBrk="1" hangingPunct="1">
              <a:lnSpc>
                <a:spcPct val="120000"/>
              </a:lnSpc>
              <a:defRPr/>
            </a:pPr>
            <a:r>
              <a:rPr lang="zh-TW" altLang="en-US" sz="2000">
                <a:cs typeface="+mn-ea"/>
                <a:sym typeface="+mn-lt"/>
              </a:rPr>
              <a:t>导</a:t>
            </a:r>
          </a:p>
          <a:p>
            <a:pPr algn="ctr" eaLnBrk="1" hangingPunct="1">
              <a:lnSpc>
                <a:spcPct val="120000"/>
              </a:lnSpc>
              <a:defRPr/>
            </a:pPr>
            <a:r>
              <a:rPr lang="zh-TW" altLang="en-US" sz="2000">
                <a:cs typeface="+mn-ea"/>
                <a:sym typeface="+mn-lt"/>
              </a:rPr>
              <a:t>书</a:t>
            </a:r>
          </a:p>
          <a:p>
            <a:pPr algn="ctr" eaLnBrk="1" hangingPunct="1">
              <a:lnSpc>
                <a:spcPct val="120000"/>
              </a:lnSpc>
              <a:defRPr/>
            </a:pPr>
            <a:r>
              <a:rPr lang="zh-TW" altLang="en-US" sz="2000">
                <a:cs typeface="+mn-ea"/>
                <a:sym typeface="+mn-lt"/>
              </a:rPr>
              <a:t>组</a:t>
            </a:r>
          </a:p>
        </p:txBody>
      </p:sp>
      <p:sp>
        <p:nvSpPr>
          <p:cNvPr id="346121" name="Rectangle 9">
            <a:extLst>
              <a:ext uri="{FF2B5EF4-FFF2-40B4-BE49-F238E27FC236}">
                <a16:creationId xmlns:a16="http://schemas.microsoft.com/office/drawing/2014/main" id="{073F1DBF-4467-40A6-97FA-0FC2F39E2385}"/>
              </a:ext>
            </a:extLst>
          </p:cNvPr>
          <p:cNvSpPr>
            <a:spLocks noChangeArrowheads="1"/>
          </p:cNvSpPr>
          <p:nvPr/>
        </p:nvSpPr>
        <p:spPr bwMode="auto">
          <a:xfrm>
            <a:off x="11171238" y="4889500"/>
            <a:ext cx="798512" cy="2392363"/>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工</a:t>
            </a:r>
          </a:p>
          <a:p>
            <a:pPr algn="ctr" eaLnBrk="1" hangingPunct="1">
              <a:lnSpc>
                <a:spcPct val="120000"/>
              </a:lnSpc>
              <a:defRPr/>
            </a:pPr>
            <a:r>
              <a:rPr lang="zh-TW" altLang="en-US" sz="2000">
                <a:cs typeface="+mn-ea"/>
                <a:sym typeface="+mn-lt"/>
              </a:rPr>
              <a:t>效</a:t>
            </a:r>
          </a:p>
          <a:p>
            <a:pPr algn="ctr" eaLnBrk="1" hangingPunct="1">
              <a:lnSpc>
                <a:spcPct val="120000"/>
              </a:lnSpc>
              <a:defRPr/>
            </a:pPr>
            <a:r>
              <a:rPr lang="zh-TW" altLang="en-US" sz="2000">
                <a:cs typeface="+mn-ea"/>
                <a:sym typeface="+mn-lt"/>
              </a:rPr>
              <a:t>组</a:t>
            </a:r>
          </a:p>
        </p:txBody>
      </p:sp>
      <p:sp>
        <p:nvSpPr>
          <p:cNvPr id="346122" name="Line 10">
            <a:extLst>
              <a:ext uri="{FF2B5EF4-FFF2-40B4-BE49-F238E27FC236}">
                <a16:creationId xmlns:a16="http://schemas.microsoft.com/office/drawing/2014/main" id="{554DBD35-DB48-4ACB-A4FD-BE4A1B36B83D}"/>
              </a:ext>
            </a:extLst>
          </p:cNvPr>
          <p:cNvSpPr>
            <a:spLocks noChangeShapeType="1"/>
          </p:cNvSpPr>
          <p:nvPr/>
        </p:nvSpPr>
        <p:spPr bwMode="auto">
          <a:xfrm>
            <a:off x="3190875" y="4471988"/>
            <a:ext cx="8437563"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46123" name="Line 11">
            <a:extLst>
              <a:ext uri="{FF2B5EF4-FFF2-40B4-BE49-F238E27FC236}">
                <a16:creationId xmlns:a16="http://schemas.microsoft.com/office/drawing/2014/main" id="{05A5A664-E3CA-457A-888C-4674E0E996CB}"/>
              </a:ext>
            </a:extLst>
          </p:cNvPr>
          <p:cNvSpPr>
            <a:spLocks noChangeShapeType="1"/>
          </p:cNvSpPr>
          <p:nvPr/>
        </p:nvSpPr>
        <p:spPr bwMode="auto">
          <a:xfrm>
            <a:off x="3190875" y="4471988"/>
            <a:ext cx="0" cy="417512"/>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46124" name="Line 12">
            <a:extLst>
              <a:ext uri="{FF2B5EF4-FFF2-40B4-BE49-F238E27FC236}">
                <a16:creationId xmlns:a16="http://schemas.microsoft.com/office/drawing/2014/main" id="{B5036D6E-DC7E-40D4-AC9F-92CD35EA432F}"/>
              </a:ext>
            </a:extLst>
          </p:cNvPr>
          <p:cNvSpPr>
            <a:spLocks noChangeShapeType="1"/>
          </p:cNvSpPr>
          <p:nvPr/>
        </p:nvSpPr>
        <p:spPr bwMode="auto">
          <a:xfrm>
            <a:off x="11628438" y="4471988"/>
            <a:ext cx="0" cy="417512"/>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46125" name="Line 13">
            <a:extLst>
              <a:ext uri="{FF2B5EF4-FFF2-40B4-BE49-F238E27FC236}">
                <a16:creationId xmlns:a16="http://schemas.microsoft.com/office/drawing/2014/main" id="{D7ABE37F-5356-4E9E-BC1F-1328FC08B5E9}"/>
              </a:ext>
            </a:extLst>
          </p:cNvPr>
          <p:cNvSpPr>
            <a:spLocks noChangeShapeType="1"/>
          </p:cNvSpPr>
          <p:nvPr/>
        </p:nvSpPr>
        <p:spPr bwMode="auto">
          <a:xfrm>
            <a:off x="4900613" y="4471988"/>
            <a:ext cx="0" cy="417512"/>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46126" name="Line 14">
            <a:extLst>
              <a:ext uri="{FF2B5EF4-FFF2-40B4-BE49-F238E27FC236}">
                <a16:creationId xmlns:a16="http://schemas.microsoft.com/office/drawing/2014/main" id="{3BCFC660-6F80-401B-AA34-8E512E0911F0}"/>
              </a:ext>
            </a:extLst>
          </p:cNvPr>
          <p:cNvSpPr>
            <a:spLocks noChangeShapeType="1"/>
          </p:cNvSpPr>
          <p:nvPr/>
        </p:nvSpPr>
        <p:spPr bwMode="auto">
          <a:xfrm>
            <a:off x="6611938" y="4471988"/>
            <a:ext cx="0" cy="417512"/>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46127" name="Line 15">
            <a:extLst>
              <a:ext uri="{FF2B5EF4-FFF2-40B4-BE49-F238E27FC236}">
                <a16:creationId xmlns:a16="http://schemas.microsoft.com/office/drawing/2014/main" id="{83867D7E-B913-4FAD-83A1-E3E5B0A7ACFF}"/>
              </a:ext>
            </a:extLst>
          </p:cNvPr>
          <p:cNvSpPr>
            <a:spLocks noChangeShapeType="1"/>
          </p:cNvSpPr>
          <p:nvPr/>
        </p:nvSpPr>
        <p:spPr bwMode="auto">
          <a:xfrm>
            <a:off x="8321675" y="4471988"/>
            <a:ext cx="0" cy="417512"/>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46128" name="Line 16">
            <a:extLst>
              <a:ext uri="{FF2B5EF4-FFF2-40B4-BE49-F238E27FC236}">
                <a16:creationId xmlns:a16="http://schemas.microsoft.com/office/drawing/2014/main" id="{689DD9F7-B6FF-436B-ABB1-235F1E78B85D}"/>
              </a:ext>
            </a:extLst>
          </p:cNvPr>
          <p:cNvSpPr>
            <a:spLocks noChangeShapeType="1"/>
          </p:cNvSpPr>
          <p:nvPr/>
        </p:nvSpPr>
        <p:spPr bwMode="auto">
          <a:xfrm>
            <a:off x="9917113" y="4471988"/>
            <a:ext cx="0" cy="417512"/>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46129" name="Line 17">
            <a:extLst>
              <a:ext uri="{FF2B5EF4-FFF2-40B4-BE49-F238E27FC236}">
                <a16:creationId xmlns:a16="http://schemas.microsoft.com/office/drawing/2014/main" id="{8F45AF29-79DE-4DF6-8FB3-E28F9D4DC892}"/>
              </a:ext>
            </a:extLst>
          </p:cNvPr>
          <p:cNvSpPr>
            <a:spLocks noChangeShapeType="1"/>
          </p:cNvSpPr>
          <p:nvPr/>
        </p:nvSpPr>
        <p:spPr bwMode="auto">
          <a:xfrm>
            <a:off x="7408863" y="3848100"/>
            <a:ext cx="0" cy="623888"/>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8" name="文本框 17">
            <a:extLst>
              <a:ext uri="{FF2B5EF4-FFF2-40B4-BE49-F238E27FC236}">
                <a16:creationId xmlns:a16="http://schemas.microsoft.com/office/drawing/2014/main" id="{67DF2D22-CC30-4AD7-9FC2-FEB98DCA2E43}"/>
              </a:ext>
            </a:extLst>
          </p:cNvPr>
          <p:cNvSpPr txBox="1"/>
          <p:nvPr/>
        </p:nvSpPr>
        <p:spPr>
          <a:xfrm>
            <a:off x="3150571" y="64435"/>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IE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的职责范围</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8"/>
                                        </p:tgtEl>
                                        <p:attrNameLst>
                                          <p:attrName>style.visibility</p:attrName>
                                        </p:attrNameLst>
                                      </p:cBhvr>
                                      <p:to>
                                        <p:strVal val="visible"/>
                                      </p:to>
                                    </p:set>
                                    <p:anim calcmode="lin" valueType="num">
                                      <p:cBhvr>
                                        <p:cTn id="7" dur="500" fill="hold"/>
                                        <p:tgtEl>
                                          <p:spTgt spid="18"/>
                                        </p:tgtEl>
                                        <p:attrNameLst>
                                          <p:attrName>ppt_w</p:attrName>
                                        </p:attrNameLst>
                                      </p:cBhvr>
                                      <p:tavLst>
                                        <p:tav tm="0">
                                          <p:val>
                                            <p:fltVal val="0"/>
                                          </p:val>
                                        </p:tav>
                                        <p:tav tm="100000">
                                          <p:val>
                                            <p:strVal val="#ppt_w"/>
                                          </p:val>
                                        </p:tav>
                                      </p:tavLst>
                                    </p:anim>
                                    <p:anim calcmode="lin" valueType="num">
                                      <p:cBhvr>
                                        <p:cTn id="8" dur="500" fill="hold"/>
                                        <p:tgtEl>
                                          <p:spTgt spid="18"/>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7378" name="Text Box 2">
            <a:extLst>
              <a:ext uri="{FF2B5EF4-FFF2-40B4-BE49-F238E27FC236}">
                <a16:creationId xmlns:a16="http://schemas.microsoft.com/office/drawing/2014/main" id="{A3311B35-9E7D-472D-BD29-63B18CFC5241}"/>
              </a:ext>
            </a:extLst>
          </p:cNvPr>
          <p:cNvSpPr txBox="1">
            <a:spLocks noChangeArrowheads="1"/>
          </p:cNvSpPr>
          <p:nvPr/>
        </p:nvSpPr>
        <p:spPr bwMode="auto">
          <a:xfrm>
            <a:off x="1336899" y="1224360"/>
            <a:ext cx="13681075"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a:latin typeface="+mn-lt"/>
                <a:ea typeface="+mn-ea"/>
                <a:cs typeface="+mn-ea"/>
                <a:sym typeface="+mn-lt"/>
              </a:rPr>
              <a:t>          </a:t>
            </a:r>
            <a:r>
              <a:rPr lang="zh-TW" altLang="en-US" sz="2000" b="1">
                <a:latin typeface="+mn-lt"/>
                <a:ea typeface="+mn-ea"/>
                <a:cs typeface="+mn-ea"/>
                <a:sym typeface="+mn-lt"/>
              </a:rPr>
              <a:t>横向型结构中各小组的功能分别是</a:t>
            </a:r>
            <a:r>
              <a:rPr lang="en-US" altLang="zh-TW" sz="2000" b="1">
                <a:latin typeface="+mn-lt"/>
                <a:ea typeface="+mn-ea"/>
                <a:cs typeface="+mn-ea"/>
                <a:sym typeface="+mn-lt"/>
              </a:rPr>
              <a:t>:</a:t>
            </a:r>
          </a:p>
        </p:txBody>
      </p:sp>
      <p:sp>
        <p:nvSpPr>
          <p:cNvPr id="347139" name="Rectangle 3">
            <a:extLst>
              <a:ext uri="{FF2B5EF4-FFF2-40B4-BE49-F238E27FC236}">
                <a16:creationId xmlns:a16="http://schemas.microsoft.com/office/drawing/2014/main" id="{85BB9372-5443-436C-96A0-CFC88722C302}"/>
              </a:ext>
            </a:extLst>
          </p:cNvPr>
          <p:cNvSpPr>
            <a:spLocks noChangeArrowheads="1"/>
          </p:cNvSpPr>
          <p:nvPr/>
        </p:nvSpPr>
        <p:spPr bwMode="auto">
          <a:xfrm>
            <a:off x="3616549" y="2056210"/>
            <a:ext cx="2052637" cy="623888"/>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外件组</a:t>
            </a:r>
          </a:p>
        </p:txBody>
      </p:sp>
      <p:sp>
        <p:nvSpPr>
          <p:cNvPr id="347140" name="Rectangle 4">
            <a:extLst>
              <a:ext uri="{FF2B5EF4-FFF2-40B4-BE49-F238E27FC236}">
                <a16:creationId xmlns:a16="http://schemas.microsoft.com/office/drawing/2014/main" id="{5C2C726B-0055-4525-A16E-95B53CC9D145}"/>
              </a:ext>
            </a:extLst>
          </p:cNvPr>
          <p:cNvSpPr>
            <a:spLocks noChangeArrowheads="1"/>
          </p:cNvSpPr>
          <p:nvPr/>
        </p:nvSpPr>
        <p:spPr bwMode="auto">
          <a:xfrm>
            <a:off x="3616549" y="3096023"/>
            <a:ext cx="2052637" cy="625475"/>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标准组</a:t>
            </a:r>
          </a:p>
        </p:txBody>
      </p:sp>
      <p:sp>
        <p:nvSpPr>
          <p:cNvPr id="347141" name="Rectangle 5">
            <a:extLst>
              <a:ext uri="{FF2B5EF4-FFF2-40B4-BE49-F238E27FC236}">
                <a16:creationId xmlns:a16="http://schemas.microsoft.com/office/drawing/2014/main" id="{5D152DD2-6B21-41E2-8E14-B8ACD9DDD81B}"/>
              </a:ext>
            </a:extLst>
          </p:cNvPr>
          <p:cNvSpPr>
            <a:spLocks noChangeArrowheads="1"/>
          </p:cNvSpPr>
          <p:nvPr/>
        </p:nvSpPr>
        <p:spPr bwMode="auto">
          <a:xfrm>
            <a:off x="3616549" y="4137423"/>
            <a:ext cx="2052637" cy="623887"/>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策划组</a:t>
            </a:r>
          </a:p>
        </p:txBody>
      </p:sp>
      <p:sp>
        <p:nvSpPr>
          <p:cNvPr id="347142" name="Rectangle 6">
            <a:extLst>
              <a:ext uri="{FF2B5EF4-FFF2-40B4-BE49-F238E27FC236}">
                <a16:creationId xmlns:a16="http://schemas.microsoft.com/office/drawing/2014/main" id="{ED765951-4306-40E8-BC03-49B1175FDE11}"/>
              </a:ext>
            </a:extLst>
          </p:cNvPr>
          <p:cNvSpPr>
            <a:spLocks noChangeArrowheads="1"/>
          </p:cNvSpPr>
          <p:nvPr/>
        </p:nvSpPr>
        <p:spPr bwMode="auto">
          <a:xfrm>
            <a:off x="3616549" y="5177235"/>
            <a:ext cx="2052637" cy="623888"/>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计划组</a:t>
            </a:r>
          </a:p>
        </p:txBody>
      </p:sp>
      <p:sp>
        <p:nvSpPr>
          <p:cNvPr id="347143" name="Rectangle 7">
            <a:extLst>
              <a:ext uri="{FF2B5EF4-FFF2-40B4-BE49-F238E27FC236}">
                <a16:creationId xmlns:a16="http://schemas.microsoft.com/office/drawing/2014/main" id="{5264231A-5C6C-4649-A948-2BE4D94AFC3C}"/>
              </a:ext>
            </a:extLst>
          </p:cNvPr>
          <p:cNvSpPr>
            <a:spLocks noChangeArrowheads="1"/>
          </p:cNvSpPr>
          <p:nvPr/>
        </p:nvSpPr>
        <p:spPr bwMode="auto">
          <a:xfrm>
            <a:off x="3616549" y="6217048"/>
            <a:ext cx="2052637" cy="623887"/>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指导书组</a:t>
            </a:r>
          </a:p>
        </p:txBody>
      </p:sp>
      <p:sp>
        <p:nvSpPr>
          <p:cNvPr id="347144" name="Rectangle 8">
            <a:extLst>
              <a:ext uri="{FF2B5EF4-FFF2-40B4-BE49-F238E27FC236}">
                <a16:creationId xmlns:a16="http://schemas.microsoft.com/office/drawing/2014/main" id="{2F239255-4672-4039-96E0-D93C99983288}"/>
              </a:ext>
            </a:extLst>
          </p:cNvPr>
          <p:cNvSpPr>
            <a:spLocks noChangeArrowheads="1"/>
          </p:cNvSpPr>
          <p:nvPr/>
        </p:nvSpPr>
        <p:spPr bwMode="auto">
          <a:xfrm>
            <a:off x="3616549" y="7256860"/>
            <a:ext cx="2052637" cy="623888"/>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工效组</a:t>
            </a:r>
          </a:p>
        </p:txBody>
      </p:sp>
      <p:sp>
        <p:nvSpPr>
          <p:cNvPr id="357385" name="Text Box 9">
            <a:extLst>
              <a:ext uri="{FF2B5EF4-FFF2-40B4-BE49-F238E27FC236}">
                <a16:creationId xmlns:a16="http://schemas.microsoft.com/office/drawing/2014/main" id="{F270B603-E33B-48A9-ACAD-47919DB7E2B3}"/>
              </a:ext>
            </a:extLst>
          </p:cNvPr>
          <p:cNvSpPr txBox="1">
            <a:spLocks noChangeArrowheads="1"/>
          </p:cNvSpPr>
          <p:nvPr/>
        </p:nvSpPr>
        <p:spPr bwMode="auto">
          <a:xfrm>
            <a:off x="6010499" y="2056210"/>
            <a:ext cx="8208962"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接收外部数据</a:t>
            </a:r>
            <a:r>
              <a:rPr lang="en-US" altLang="zh-TW" sz="2000">
                <a:latin typeface="+mn-lt"/>
                <a:ea typeface="+mn-ea"/>
                <a:cs typeface="+mn-ea"/>
                <a:sym typeface="+mn-lt"/>
              </a:rPr>
              <a:t>,</a:t>
            </a:r>
            <a:r>
              <a:rPr lang="zh-TW" altLang="en-US" sz="2000">
                <a:latin typeface="+mn-lt"/>
                <a:ea typeface="+mn-ea"/>
                <a:cs typeface="+mn-ea"/>
                <a:sym typeface="+mn-lt"/>
              </a:rPr>
              <a:t>文件</a:t>
            </a:r>
            <a:r>
              <a:rPr lang="en-US" altLang="zh-TW" sz="2000">
                <a:latin typeface="+mn-lt"/>
                <a:ea typeface="+mn-ea"/>
                <a:cs typeface="+mn-ea"/>
                <a:sym typeface="+mn-lt"/>
              </a:rPr>
              <a:t>,</a:t>
            </a:r>
            <a:r>
              <a:rPr lang="zh-TW" altLang="en-US" sz="2000">
                <a:latin typeface="+mn-lt"/>
                <a:ea typeface="+mn-ea"/>
                <a:cs typeface="+mn-ea"/>
                <a:sym typeface="+mn-lt"/>
              </a:rPr>
              <a:t>整理后内部发行</a:t>
            </a:r>
            <a:r>
              <a:rPr lang="en-US" altLang="zh-TW" sz="2000">
                <a:latin typeface="+mn-lt"/>
                <a:ea typeface="+mn-ea"/>
                <a:cs typeface="+mn-ea"/>
                <a:sym typeface="+mn-lt"/>
              </a:rPr>
              <a:t>.</a:t>
            </a:r>
          </a:p>
        </p:txBody>
      </p:sp>
      <p:sp>
        <p:nvSpPr>
          <p:cNvPr id="357386" name="Text Box 10">
            <a:extLst>
              <a:ext uri="{FF2B5EF4-FFF2-40B4-BE49-F238E27FC236}">
                <a16:creationId xmlns:a16="http://schemas.microsoft.com/office/drawing/2014/main" id="{9B98B4BF-552B-4D2A-85FA-D12F38B7716B}"/>
              </a:ext>
            </a:extLst>
          </p:cNvPr>
          <p:cNvSpPr txBox="1">
            <a:spLocks noChangeArrowheads="1"/>
          </p:cNvSpPr>
          <p:nvPr/>
        </p:nvSpPr>
        <p:spPr bwMode="auto">
          <a:xfrm>
            <a:off x="5897786" y="3096023"/>
            <a:ext cx="8891588"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管理和控制公司使用的各种工程技朮标准</a:t>
            </a:r>
            <a:r>
              <a:rPr lang="en-US" altLang="zh-TW" sz="2000">
                <a:latin typeface="+mn-lt"/>
                <a:ea typeface="+mn-ea"/>
                <a:cs typeface="+mn-ea"/>
                <a:sym typeface="+mn-lt"/>
              </a:rPr>
              <a:t>.</a:t>
            </a:r>
          </a:p>
        </p:txBody>
      </p:sp>
      <p:sp>
        <p:nvSpPr>
          <p:cNvPr id="357387" name="Text Box 11">
            <a:extLst>
              <a:ext uri="{FF2B5EF4-FFF2-40B4-BE49-F238E27FC236}">
                <a16:creationId xmlns:a16="http://schemas.microsoft.com/office/drawing/2014/main" id="{3A85B3BC-F00C-47D7-BC28-0465FE6C7E2F}"/>
              </a:ext>
            </a:extLst>
          </p:cNvPr>
          <p:cNvSpPr txBox="1">
            <a:spLocks noChangeArrowheads="1"/>
          </p:cNvSpPr>
          <p:nvPr/>
        </p:nvSpPr>
        <p:spPr bwMode="auto">
          <a:xfrm>
            <a:off x="6010499" y="3929460"/>
            <a:ext cx="8893175"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策划产品工程</a:t>
            </a:r>
            <a:r>
              <a:rPr lang="en-US" altLang="zh-TW" sz="2000">
                <a:latin typeface="+mn-lt"/>
                <a:ea typeface="+mn-ea"/>
                <a:cs typeface="+mn-ea"/>
                <a:sym typeface="+mn-lt"/>
              </a:rPr>
              <a:t>,</a:t>
            </a:r>
            <a:r>
              <a:rPr lang="zh-TW" altLang="en-US" sz="2000">
                <a:latin typeface="+mn-lt"/>
                <a:ea typeface="+mn-ea"/>
                <a:cs typeface="+mn-ea"/>
                <a:sym typeface="+mn-lt"/>
              </a:rPr>
              <a:t>制定流程图</a:t>
            </a:r>
            <a:r>
              <a:rPr lang="en-US" altLang="zh-TW" sz="2000">
                <a:latin typeface="+mn-lt"/>
                <a:ea typeface="+mn-ea"/>
                <a:cs typeface="+mn-ea"/>
                <a:sym typeface="+mn-lt"/>
              </a:rPr>
              <a:t>,FMEA,</a:t>
            </a:r>
            <a:r>
              <a:rPr lang="zh-TW" altLang="en-US" sz="2000">
                <a:latin typeface="+mn-lt"/>
                <a:ea typeface="+mn-ea"/>
                <a:cs typeface="+mn-ea"/>
                <a:sym typeface="+mn-lt"/>
              </a:rPr>
              <a:t>配置生产物流</a:t>
            </a:r>
            <a:r>
              <a:rPr lang="en-US" altLang="zh-TW" sz="2000">
                <a:latin typeface="+mn-lt"/>
                <a:ea typeface="+mn-ea"/>
                <a:cs typeface="+mn-ea"/>
                <a:sym typeface="+mn-lt"/>
              </a:rPr>
              <a:t>.</a:t>
            </a:r>
          </a:p>
        </p:txBody>
      </p:sp>
      <p:sp>
        <p:nvSpPr>
          <p:cNvPr id="357388" name="Text Box 12">
            <a:extLst>
              <a:ext uri="{FF2B5EF4-FFF2-40B4-BE49-F238E27FC236}">
                <a16:creationId xmlns:a16="http://schemas.microsoft.com/office/drawing/2014/main" id="{9D4B40FF-BC09-4A8B-958A-4F2FB39F1192}"/>
              </a:ext>
            </a:extLst>
          </p:cNvPr>
          <p:cNvSpPr txBox="1">
            <a:spLocks noChangeArrowheads="1"/>
          </p:cNvSpPr>
          <p:nvPr/>
        </p:nvSpPr>
        <p:spPr bwMode="auto">
          <a:xfrm>
            <a:off x="5897786" y="5177235"/>
            <a:ext cx="9005888"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制定生产工程计划</a:t>
            </a:r>
            <a:r>
              <a:rPr lang="en-US" altLang="zh-TW" sz="2000">
                <a:latin typeface="+mn-lt"/>
                <a:ea typeface="+mn-ea"/>
                <a:cs typeface="+mn-ea"/>
                <a:sym typeface="+mn-lt"/>
              </a:rPr>
              <a:t>,</a:t>
            </a:r>
            <a:r>
              <a:rPr lang="zh-TW" altLang="en-US" sz="2000">
                <a:latin typeface="+mn-lt"/>
                <a:ea typeface="+mn-ea"/>
                <a:cs typeface="+mn-ea"/>
                <a:sym typeface="+mn-lt"/>
              </a:rPr>
              <a:t>控制计划等质量计划</a:t>
            </a:r>
            <a:r>
              <a:rPr lang="en-US" altLang="zh-TW" sz="2000">
                <a:latin typeface="+mn-lt"/>
                <a:ea typeface="+mn-ea"/>
                <a:cs typeface="+mn-ea"/>
                <a:sym typeface="+mn-lt"/>
              </a:rPr>
              <a:t>.</a:t>
            </a:r>
          </a:p>
        </p:txBody>
      </p:sp>
      <p:sp>
        <p:nvSpPr>
          <p:cNvPr id="357389" name="Text Box 13">
            <a:extLst>
              <a:ext uri="{FF2B5EF4-FFF2-40B4-BE49-F238E27FC236}">
                <a16:creationId xmlns:a16="http://schemas.microsoft.com/office/drawing/2014/main" id="{BC10E6A2-94E0-458F-8B99-437754621235}"/>
              </a:ext>
            </a:extLst>
          </p:cNvPr>
          <p:cNvSpPr txBox="1">
            <a:spLocks noChangeArrowheads="1"/>
          </p:cNvSpPr>
          <p:nvPr/>
        </p:nvSpPr>
        <p:spPr bwMode="auto">
          <a:xfrm>
            <a:off x="6010499" y="6217048"/>
            <a:ext cx="9007475"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制定作业指导书</a:t>
            </a:r>
            <a:r>
              <a:rPr lang="en-US" altLang="zh-TW" sz="2000">
                <a:latin typeface="+mn-lt"/>
                <a:ea typeface="+mn-ea"/>
                <a:cs typeface="+mn-ea"/>
                <a:sym typeface="+mn-lt"/>
              </a:rPr>
              <a:t>,</a:t>
            </a:r>
            <a:r>
              <a:rPr lang="zh-TW" altLang="en-US" sz="2000">
                <a:latin typeface="+mn-lt"/>
                <a:ea typeface="+mn-ea"/>
                <a:cs typeface="+mn-ea"/>
                <a:sym typeface="+mn-lt"/>
              </a:rPr>
              <a:t>生产工艺等</a:t>
            </a:r>
            <a:r>
              <a:rPr lang="en-US" altLang="zh-TW" sz="2000">
                <a:latin typeface="+mn-lt"/>
                <a:ea typeface="+mn-ea"/>
                <a:cs typeface="+mn-ea"/>
                <a:sym typeface="+mn-lt"/>
              </a:rPr>
              <a:t>.</a:t>
            </a:r>
          </a:p>
        </p:txBody>
      </p:sp>
      <p:sp>
        <p:nvSpPr>
          <p:cNvPr id="357390" name="Text Box 14">
            <a:extLst>
              <a:ext uri="{FF2B5EF4-FFF2-40B4-BE49-F238E27FC236}">
                <a16:creationId xmlns:a16="http://schemas.microsoft.com/office/drawing/2014/main" id="{B967A8DE-E94B-44C3-BAF2-7D9B1B2BA4E6}"/>
              </a:ext>
            </a:extLst>
          </p:cNvPr>
          <p:cNvSpPr txBox="1">
            <a:spLocks noChangeArrowheads="1"/>
          </p:cNvSpPr>
          <p:nvPr/>
        </p:nvSpPr>
        <p:spPr bwMode="auto">
          <a:xfrm>
            <a:off x="5897786" y="7256860"/>
            <a:ext cx="8891588"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管理工程效率</a:t>
            </a:r>
            <a:r>
              <a:rPr lang="en-US" altLang="zh-TW" sz="2000">
                <a:latin typeface="+mn-lt"/>
                <a:ea typeface="+mn-ea"/>
                <a:cs typeface="+mn-ea"/>
                <a:sym typeface="+mn-lt"/>
              </a:rPr>
              <a:t>,</a:t>
            </a:r>
            <a:r>
              <a:rPr lang="zh-TW" altLang="en-US" sz="2000">
                <a:latin typeface="+mn-lt"/>
                <a:ea typeface="+mn-ea"/>
                <a:cs typeface="+mn-ea"/>
                <a:sym typeface="+mn-lt"/>
              </a:rPr>
              <a:t>制定标准工时等</a:t>
            </a:r>
            <a:r>
              <a:rPr lang="en-US" altLang="zh-TW" sz="2000">
                <a:latin typeface="+mn-lt"/>
                <a:ea typeface="+mn-ea"/>
                <a:cs typeface="+mn-ea"/>
                <a:sym typeface="+mn-lt"/>
              </a:rPr>
              <a:t>.</a:t>
            </a:r>
          </a:p>
        </p:txBody>
      </p:sp>
      <p:sp>
        <p:nvSpPr>
          <p:cNvPr id="357391" name="Text Box 15">
            <a:extLst>
              <a:ext uri="{FF2B5EF4-FFF2-40B4-BE49-F238E27FC236}">
                <a16:creationId xmlns:a16="http://schemas.microsoft.com/office/drawing/2014/main" id="{AC2A8BB7-74B9-4D1F-A55B-AB871B3076AC}"/>
              </a:ext>
            </a:extLst>
          </p:cNvPr>
          <p:cNvSpPr txBox="1">
            <a:spLocks noChangeArrowheads="1"/>
          </p:cNvSpPr>
          <p:nvPr/>
        </p:nvSpPr>
        <p:spPr bwMode="auto">
          <a:xfrm>
            <a:off x="1336899" y="8193485"/>
            <a:ext cx="13681075" cy="839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a:latin typeface="+mn-lt"/>
                <a:ea typeface="+mn-ea"/>
                <a:cs typeface="+mn-ea"/>
                <a:sym typeface="+mn-lt"/>
              </a:rPr>
              <a:t>   </a:t>
            </a:r>
            <a:r>
              <a:rPr lang="zh-TW" altLang="en-US" sz="2000">
                <a:latin typeface="+mn-lt"/>
                <a:ea typeface="+mn-ea"/>
                <a:cs typeface="+mn-ea"/>
                <a:sym typeface="+mn-lt"/>
              </a:rPr>
              <a:t>注</a:t>
            </a:r>
            <a:r>
              <a:rPr lang="en-US" altLang="zh-TW" sz="2000">
                <a:latin typeface="+mn-lt"/>
                <a:ea typeface="+mn-ea"/>
                <a:cs typeface="+mn-ea"/>
                <a:sym typeface="+mn-lt"/>
              </a:rPr>
              <a:t>:FMEA------Failure Mode and Effects Analysis</a:t>
            </a:r>
            <a:r>
              <a:rPr lang="zh-TW" altLang="en-US" sz="2000">
                <a:latin typeface="+mn-lt"/>
                <a:ea typeface="+mn-ea"/>
                <a:cs typeface="+mn-ea"/>
                <a:sym typeface="+mn-lt"/>
              </a:rPr>
              <a:t>失败模式与后果分析</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纵向型的</a:t>
            </a:r>
            <a:r>
              <a:rPr lang="en-US" altLang="zh-TW" sz="2000">
                <a:latin typeface="+mn-lt"/>
                <a:ea typeface="+mn-ea"/>
                <a:cs typeface="+mn-ea"/>
                <a:sym typeface="+mn-lt"/>
              </a:rPr>
              <a:t>IE</a:t>
            </a:r>
            <a:r>
              <a:rPr lang="zh-TW" altLang="en-US" sz="2000">
                <a:latin typeface="+mn-lt"/>
                <a:ea typeface="+mn-ea"/>
                <a:cs typeface="+mn-ea"/>
                <a:sym typeface="+mn-lt"/>
              </a:rPr>
              <a:t>结构与功能</a:t>
            </a:r>
          </a:p>
        </p:txBody>
      </p:sp>
      <p:sp>
        <p:nvSpPr>
          <p:cNvPr id="16" name="文本框 15">
            <a:extLst>
              <a:ext uri="{FF2B5EF4-FFF2-40B4-BE49-F238E27FC236}">
                <a16:creationId xmlns:a16="http://schemas.microsoft.com/office/drawing/2014/main" id="{4088B025-46DE-45FD-9B87-9EBAF49979CA}"/>
              </a:ext>
            </a:extLst>
          </p:cNvPr>
          <p:cNvSpPr txBox="1"/>
          <p:nvPr/>
        </p:nvSpPr>
        <p:spPr>
          <a:xfrm>
            <a:off x="3150571" y="64435"/>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IE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的职责范围</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6"/>
                                        </p:tgtEl>
                                        <p:attrNameLst>
                                          <p:attrName>style.visibility</p:attrName>
                                        </p:attrNameLst>
                                      </p:cBhvr>
                                      <p:to>
                                        <p:strVal val="visible"/>
                                      </p:to>
                                    </p:set>
                                    <p:anim calcmode="lin" valueType="num">
                                      <p:cBhvr>
                                        <p:cTn id="7" dur="500" fill="hold"/>
                                        <p:tgtEl>
                                          <p:spTgt spid="16"/>
                                        </p:tgtEl>
                                        <p:attrNameLst>
                                          <p:attrName>ppt_w</p:attrName>
                                        </p:attrNameLst>
                                      </p:cBhvr>
                                      <p:tavLst>
                                        <p:tav tm="0">
                                          <p:val>
                                            <p:fltVal val="0"/>
                                          </p:val>
                                        </p:tav>
                                        <p:tav tm="100000">
                                          <p:val>
                                            <p:strVal val="#ppt_w"/>
                                          </p:val>
                                        </p:tav>
                                      </p:tavLst>
                                    </p:anim>
                                    <p:anim calcmode="lin" valueType="num">
                                      <p:cBhvr>
                                        <p:cTn id="8" dur="500" fill="hold"/>
                                        <p:tgtEl>
                                          <p:spTgt spid="1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02" name="Text Box 2">
            <a:extLst>
              <a:ext uri="{FF2B5EF4-FFF2-40B4-BE49-F238E27FC236}">
                <a16:creationId xmlns:a16="http://schemas.microsoft.com/office/drawing/2014/main" id="{C0298A2B-4A58-41AC-8E54-80B35B7B2D28}"/>
              </a:ext>
            </a:extLst>
          </p:cNvPr>
          <p:cNvSpPr txBox="1">
            <a:spLocks noChangeArrowheads="1"/>
          </p:cNvSpPr>
          <p:nvPr/>
        </p:nvSpPr>
        <p:spPr bwMode="auto">
          <a:xfrm>
            <a:off x="1624931" y="1368376"/>
            <a:ext cx="13681075"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a:latin typeface="+mn-lt"/>
                <a:ea typeface="+mn-ea"/>
                <a:cs typeface="+mn-ea"/>
                <a:sym typeface="+mn-lt"/>
              </a:rPr>
              <a:t>   </a:t>
            </a:r>
            <a:r>
              <a:rPr lang="zh-TW" altLang="en-US" sz="2000">
                <a:latin typeface="+mn-lt"/>
                <a:ea typeface="+mn-ea"/>
                <a:cs typeface="+mn-ea"/>
                <a:sym typeface="+mn-lt"/>
              </a:rPr>
              <a:t>所谓纵向型的结构就是按</a:t>
            </a:r>
            <a:r>
              <a:rPr lang="en-US" altLang="zh-TW" sz="2000">
                <a:latin typeface="+mn-lt"/>
                <a:ea typeface="+mn-ea"/>
                <a:cs typeface="+mn-ea"/>
                <a:sym typeface="+mn-lt"/>
              </a:rPr>
              <a:t>IE</a:t>
            </a:r>
            <a:r>
              <a:rPr lang="zh-TW" altLang="en-US" sz="2000">
                <a:latin typeface="+mn-lt"/>
                <a:ea typeface="+mn-ea"/>
                <a:cs typeface="+mn-ea"/>
                <a:sym typeface="+mn-lt"/>
              </a:rPr>
              <a:t>的工作范围分产品类别规划其工作任务</a:t>
            </a:r>
            <a:r>
              <a:rPr lang="en-US" altLang="zh-TW" sz="2000">
                <a:latin typeface="+mn-lt"/>
                <a:ea typeface="+mn-ea"/>
                <a:cs typeface="+mn-ea"/>
                <a:sym typeface="+mn-lt"/>
              </a:rPr>
              <a:t>,</a:t>
            </a:r>
            <a:r>
              <a:rPr lang="zh-TW" altLang="en-US" sz="2000">
                <a:latin typeface="+mn-lt"/>
                <a:ea typeface="+mn-ea"/>
                <a:cs typeface="+mn-ea"/>
                <a:sym typeface="+mn-lt"/>
              </a:rPr>
              <a:t>分配职责</a:t>
            </a:r>
            <a:r>
              <a:rPr lang="en-US" altLang="zh-TW" sz="2000">
                <a:latin typeface="+mn-lt"/>
                <a:ea typeface="+mn-ea"/>
                <a:cs typeface="+mn-ea"/>
                <a:sym typeface="+mn-lt"/>
              </a:rPr>
              <a:t>.</a:t>
            </a:r>
            <a:r>
              <a:rPr lang="zh-TW" altLang="en-US" sz="2000">
                <a:latin typeface="+mn-lt"/>
                <a:ea typeface="+mn-ea"/>
                <a:cs typeface="+mn-ea"/>
                <a:sym typeface="+mn-lt"/>
              </a:rPr>
              <a:t>其模型如下</a:t>
            </a:r>
            <a:r>
              <a:rPr lang="en-US" altLang="zh-TW" sz="2000">
                <a:latin typeface="+mn-lt"/>
                <a:ea typeface="+mn-ea"/>
                <a:cs typeface="+mn-ea"/>
                <a:sym typeface="+mn-lt"/>
              </a:rPr>
              <a:t>:</a:t>
            </a:r>
          </a:p>
        </p:txBody>
      </p:sp>
      <p:sp>
        <p:nvSpPr>
          <p:cNvPr id="348163" name="Rectangle 3">
            <a:extLst>
              <a:ext uri="{FF2B5EF4-FFF2-40B4-BE49-F238E27FC236}">
                <a16:creationId xmlns:a16="http://schemas.microsoft.com/office/drawing/2014/main" id="{A238B29A-72CF-44F1-B5C5-7662DD4D05BD}"/>
              </a:ext>
            </a:extLst>
          </p:cNvPr>
          <p:cNvSpPr>
            <a:spLocks noChangeArrowheads="1"/>
          </p:cNvSpPr>
          <p:nvPr/>
        </p:nvSpPr>
        <p:spPr bwMode="auto">
          <a:xfrm>
            <a:off x="6982743" y="2512964"/>
            <a:ext cx="2395538" cy="623887"/>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IE</a:t>
            </a:r>
            <a:r>
              <a:rPr lang="zh-TW" altLang="en-US" sz="2000">
                <a:cs typeface="+mn-ea"/>
                <a:sym typeface="+mn-lt"/>
              </a:rPr>
              <a:t>课</a:t>
            </a:r>
          </a:p>
        </p:txBody>
      </p:sp>
      <p:sp>
        <p:nvSpPr>
          <p:cNvPr id="348164" name="Rectangle 4">
            <a:extLst>
              <a:ext uri="{FF2B5EF4-FFF2-40B4-BE49-F238E27FC236}">
                <a16:creationId xmlns:a16="http://schemas.microsoft.com/office/drawing/2014/main" id="{506AEC06-D1B4-45EF-AC02-999B5E63A262}"/>
              </a:ext>
            </a:extLst>
          </p:cNvPr>
          <p:cNvSpPr>
            <a:spLocks noChangeArrowheads="1"/>
          </p:cNvSpPr>
          <p:nvPr/>
        </p:nvSpPr>
        <p:spPr bwMode="auto">
          <a:xfrm>
            <a:off x="3448968" y="4176664"/>
            <a:ext cx="798513" cy="2392362"/>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外</a:t>
            </a:r>
          </a:p>
          <a:p>
            <a:pPr algn="ctr" eaLnBrk="1" hangingPunct="1">
              <a:lnSpc>
                <a:spcPct val="120000"/>
              </a:lnSpc>
              <a:defRPr/>
            </a:pPr>
            <a:r>
              <a:rPr lang="zh-TW" altLang="en-US" sz="2000">
                <a:cs typeface="+mn-ea"/>
                <a:sym typeface="+mn-lt"/>
              </a:rPr>
              <a:t>件</a:t>
            </a:r>
          </a:p>
          <a:p>
            <a:pPr algn="ctr" eaLnBrk="1" hangingPunct="1">
              <a:lnSpc>
                <a:spcPct val="120000"/>
              </a:lnSpc>
              <a:defRPr/>
            </a:pPr>
            <a:r>
              <a:rPr lang="zh-TW" altLang="en-US" sz="2000">
                <a:cs typeface="+mn-ea"/>
                <a:sym typeface="+mn-lt"/>
              </a:rPr>
              <a:t>组</a:t>
            </a:r>
          </a:p>
        </p:txBody>
      </p:sp>
      <p:sp>
        <p:nvSpPr>
          <p:cNvPr id="348165" name="Rectangle 5">
            <a:extLst>
              <a:ext uri="{FF2B5EF4-FFF2-40B4-BE49-F238E27FC236}">
                <a16:creationId xmlns:a16="http://schemas.microsoft.com/office/drawing/2014/main" id="{BA3361D1-FA63-4E6A-8F6C-C462718C8C1B}"/>
              </a:ext>
            </a:extLst>
          </p:cNvPr>
          <p:cNvSpPr>
            <a:spLocks noChangeArrowheads="1"/>
          </p:cNvSpPr>
          <p:nvPr/>
        </p:nvSpPr>
        <p:spPr bwMode="auto">
          <a:xfrm>
            <a:off x="5158706" y="4176664"/>
            <a:ext cx="798512" cy="2392362"/>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标</a:t>
            </a:r>
          </a:p>
          <a:p>
            <a:pPr algn="ctr" eaLnBrk="1" hangingPunct="1">
              <a:lnSpc>
                <a:spcPct val="120000"/>
              </a:lnSpc>
              <a:defRPr/>
            </a:pPr>
            <a:r>
              <a:rPr lang="zh-TW" altLang="en-US" sz="2000">
                <a:cs typeface="+mn-ea"/>
                <a:sym typeface="+mn-lt"/>
              </a:rPr>
              <a:t>准</a:t>
            </a:r>
          </a:p>
          <a:p>
            <a:pPr algn="ctr" eaLnBrk="1" hangingPunct="1">
              <a:lnSpc>
                <a:spcPct val="120000"/>
              </a:lnSpc>
              <a:defRPr/>
            </a:pPr>
            <a:r>
              <a:rPr lang="zh-TW" altLang="en-US" sz="2000">
                <a:cs typeface="+mn-ea"/>
                <a:sym typeface="+mn-lt"/>
              </a:rPr>
              <a:t>组</a:t>
            </a:r>
          </a:p>
        </p:txBody>
      </p:sp>
      <p:sp>
        <p:nvSpPr>
          <p:cNvPr id="348166" name="Rectangle 6">
            <a:extLst>
              <a:ext uri="{FF2B5EF4-FFF2-40B4-BE49-F238E27FC236}">
                <a16:creationId xmlns:a16="http://schemas.microsoft.com/office/drawing/2014/main" id="{FF878F31-5246-45DE-83B4-72CC936A52A6}"/>
              </a:ext>
            </a:extLst>
          </p:cNvPr>
          <p:cNvSpPr>
            <a:spLocks noChangeArrowheads="1"/>
          </p:cNvSpPr>
          <p:nvPr/>
        </p:nvSpPr>
        <p:spPr bwMode="auto">
          <a:xfrm>
            <a:off x="6870031" y="4176664"/>
            <a:ext cx="796925" cy="2392362"/>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A</a:t>
            </a:r>
          </a:p>
          <a:p>
            <a:pPr algn="ctr" eaLnBrk="1" hangingPunct="1">
              <a:lnSpc>
                <a:spcPct val="120000"/>
              </a:lnSpc>
              <a:defRPr/>
            </a:pPr>
            <a:r>
              <a:rPr lang="zh-TW" altLang="en-US" sz="2000">
                <a:cs typeface="+mn-ea"/>
                <a:sym typeface="+mn-lt"/>
              </a:rPr>
              <a:t>产</a:t>
            </a:r>
          </a:p>
          <a:p>
            <a:pPr algn="ctr" eaLnBrk="1" hangingPunct="1">
              <a:lnSpc>
                <a:spcPct val="120000"/>
              </a:lnSpc>
              <a:defRPr/>
            </a:pPr>
            <a:r>
              <a:rPr lang="zh-TW" altLang="en-US" sz="2000">
                <a:cs typeface="+mn-ea"/>
                <a:sym typeface="+mn-lt"/>
              </a:rPr>
              <a:t>品</a:t>
            </a:r>
          </a:p>
          <a:p>
            <a:pPr algn="ctr" eaLnBrk="1" hangingPunct="1">
              <a:lnSpc>
                <a:spcPct val="120000"/>
              </a:lnSpc>
              <a:defRPr/>
            </a:pPr>
            <a:r>
              <a:rPr lang="zh-TW" altLang="en-US" sz="2000">
                <a:cs typeface="+mn-ea"/>
                <a:sym typeface="+mn-lt"/>
              </a:rPr>
              <a:t>组</a:t>
            </a:r>
          </a:p>
        </p:txBody>
      </p:sp>
      <p:sp>
        <p:nvSpPr>
          <p:cNvPr id="348167" name="Rectangle 7">
            <a:extLst>
              <a:ext uri="{FF2B5EF4-FFF2-40B4-BE49-F238E27FC236}">
                <a16:creationId xmlns:a16="http://schemas.microsoft.com/office/drawing/2014/main" id="{43A4A43B-F32C-46E8-8389-9CB9495D9B5A}"/>
              </a:ext>
            </a:extLst>
          </p:cNvPr>
          <p:cNvSpPr>
            <a:spLocks noChangeArrowheads="1"/>
          </p:cNvSpPr>
          <p:nvPr/>
        </p:nvSpPr>
        <p:spPr bwMode="auto">
          <a:xfrm>
            <a:off x="8579768" y="4176664"/>
            <a:ext cx="798513" cy="2392362"/>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B</a:t>
            </a:r>
          </a:p>
          <a:p>
            <a:pPr algn="ctr" eaLnBrk="1" hangingPunct="1">
              <a:lnSpc>
                <a:spcPct val="120000"/>
              </a:lnSpc>
              <a:defRPr/>
            </a:pPr>
            <a:r>
              <a:rPr lang="zh-TW" altLang="en-US" sz="2000">
                <a:cs typeface="+mn-ea"/>
                <a:sym typeface="+mn-lt"/>
              </a:rPr>
              <a:t>产</a:t>
            </a:r>
          </a:p>
          <a:p>
            <a:pPr algn="ctr" eaLnBrk="1" hangingPunct="1">
              <a:lnSpc>
                <a:spcPct val="120000"/>
              </a:lnSpc>
              <a:defRPr/>
            </a:pPr>
            <a:r>
              <a:rPr lang="zh-TW" altLang="en-US" sz="2000">
                <a:cs typeface="+mn-ea"/>
                <a:sym typeface="+mn-lt"/>
              </a:rPr>
              <a:t>品</a:t>
            </a:r>
          </a:p>
          <a:p>
            <a:pPr algn="ctr" eaLnBrk="1" hangingPunct="1">
              <a:lnSpc>
                <a:spcPct val="120000"/>
              </a:lnSpc>
              <a:defRPr/>
            </a:pPr>
            <a:r>
              <a:rPr lang="zh-TW" altLang="en-US" sz="2000">
                <a:cs typeface="+mn-ea"/>
                <a:sym typeface="+mn-lt"/>
              </a:rPr>
              <a:t>组</a:t>
            </a:r>
          </a:p>
        </p:txBody>
      </p:sp>
      <p:sp>
        <p:nvSpPr>
          <p:cNvPr id="348168" name="Rectangle 8">
            <a:extLst>
              <a:ext uri="{FF2B5EF4-FFF2-40B4-BE49-F238E27FC236}">
                <a16:creationId xmlns:a16="http://schemas.microsoft.com/office/drawing/2014/main" id="{3D84D03A-D1E7-4E89-BAD2-75A81D7DB499}"/>
              </a:ext>
            </a:extLst>
          </p:cNvPr>
          <p:cNvSpPr>
            <a:spLocks noChangeArrowheads="1"/>
          </p:cNvSpPr>
          <p:nvPr/>
        </p:nvSpPr>
        <p:spPr bwMode="auto">
          <a:xfrm>
            <a:off x="10289506" y="4176664"/>
            <a:ext cx="798512" cy="2392362"/>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C</a:t>
            </a:r>
          </a:p>
          <a:p>
            <a:pPr algn="ctr" eaLnBrk="1" hangingPunct="1">
              <a:lnSpc>
                <a:spcPct val="120000"/>
              </a:lnSpc>
              <a:defRPr/>
            </a:pPr>
            <a:r>
              <a:rPr lang="zh-TW" altLang="en-US" sz="2000">
                <a:cs typeface="+mn-ea"/>
                <a:sym typeface="+mn-lt"/>
              </a:rPr>
              <a:t>产</a:t>
            </a:r>
          </a:p>
          <a:p>
            <a:pPr algn="ctr" eaLnBrk="1" hangingPunct="1">
              <a:lnSpc>
                <a:spcPct val="120000"/>
              </a:lnSpc>
              <a:defRPr/>
            </a:pPr>
            <a:r>
              <a:rPr lang="zh-TW" altLang="en-US" sz="2000">
                <a:cs typeface="+mn-ea"/>
                <a:sym typeface="+mn-lt"/>
              </a:rPr>
              <a:t>品</a:t>
            </a:r>
          </a:p>
          <a:p>
            <a:pPr algn="ctr" eaLnBrk="1" hangingPunct="1">
              <a:lnSpc>
                <a:spcPct val="120000"/>
              </a:lnSpc>
              <a:defRPr/>
            </a:pPr>
            <a:r>
              <a:rPr lang="zh-TW" altLang="en-US" sz="2000">
                <a:cs typeface="+mn-ea"/>
                <a:sym typeface="+mn-lt"/>
              </a:rPr>
              <a:t>组</a:t>
            </a:r>
          </a:p>
        </p:txBody>
      </p:sp>
      <p:sp>
        <p:nvSpPr>
          <p:cNvPr id="348169" name="Rectangle 9">
            <a:extLst>
              <a:ext uri="{FF2B5EF4-FFF2-40B4-BE49-F238E27FC236}">
                <a16:creationId xmlns:a16="http://schemas.microsoft.com/office/drawing/2014/main" id="{6F4BB019-F27E-4680-B4A9-A963B455BB0F}"/>
              </a:ext>
            </a:extLst>
          </p:cNvPr>
          <p:cNvSpPr>
            <a:spLocks noChangeArrowheads="1"/>
          </p:cNvSpPr>
          <p:nvPr/>
        </p:nvSpPr>
        <p:spPr bwMode="auto">
          <a:xfrm>
            <a:off x="11886531" y="4176664"/>
            <a:ext cx="796925" cy="2392362"/>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D</a:t>
            </a:r>
          </a:p>
          <a:p>
            <a:pPr algn="ctr" eaLnBrk="1" hangingPunct="1">
              <a:lnSpc>
                <a:spcPct val="120000"/>
              </a:lnSpc>
              <a:defRPr/>
            </a:pPr>
            <a:r>
              <a:rPr lang="zh-TW" altLang="en-US" sz="2000">
                <a:cs typeface="+mn-ea"/>
                <a:sym typeface="+mn-lt"/>
              </a:rPr>
              <a:t>产</a:t>
            </a:r>
          </a:p>
          <a:p>
            <a:pPr algn="ctr" eaLnBrk="1" hangingPunct="1">
              <a:lnSpc>
                <a:spcPct val="120000"/>
              </a:lnSpc>
              <a:defRPr/>
            </a:pPr>
            <a:r>
              <a:rPr lang="zh-TW" altLang="en-US" sz="2000">
                <a:cs typeface="+mn-ea"/>
                <a:sym typeface="+mn-lt"/>
              </a:rPr>
              <a:t>品</a:t>
            </a:r>
          </a:p>
          <a:p>
            <a:pPr algn="ctr" eaLnBrk="1" hangingPunct="1">
              <a:lnSpc>
                <a:spcPct val="120000"/>
              </a:lnSpc>
              <a:defRPr/>
            </a:pPr>
            <a:r>
              <a:rPr lang="zh-TW" altLang="en-US" sz="2000">
                <a:cs typeface="+mn-ea"/>
                <a:sym typeface="+mn-lt"/>
              </a:rPr>
              <a:t>组</a:t>
            </a:r>
          </a:p>
        </p:txBody>
      </p:sp>
      <p:sp>
        <p:nvSpPr>
          <p:cNvPr id="348170" name="Line 10">
            <a:extLst>
              <a:ext uri="{FF2B5EF4-FFF2-40B4-BE49-F238E27FC236}">
                <a16:creationId xmlns:a16="http://schemas.microsoft.com/office/drawing/2014/main" id="{3014AA91-53C1-4282-9CDF-373017A5D23B}"/>
              </a:ext>
            </a:extLst>
          </p:cNvPr>
          <p:cNvSpPr>
            <a:spLocks noChangeShapeType="1"/>
          </p:cNvSpPr>
          <p:nvPr/>
        </p:nvSpPr>
        <p:spPr bwMode="auto">
          <a:xfrm>
            <a:off x="3904581" y="3760739"/>
            <a:ext cx="8437562"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48171" name="Line 11">
            <a:extLst>
              <a:ext uri="{FF2B5EF4-FFF2-40B4-BE49-F238E27FC236}">
                <a16:creationId xmlns:a16="http://schemas.microsoft.com/office/drawing/2014/main" id="{50991CB8-4D34-414B-AC32-9862A76AB455}"/>
              </a:ext>
            </a:extLst>
          </p:cNvPr>
          <p:cNvSpPr>
            <a:spLocks noChangeShapeType="1"/>
          </p:cNvSpPr>
          <p:nvPr/>
        </p:nvSpPr>
        <p:spPr bwMode="auto">
          <a:xfrm>
            <a:off x="3904581" y="3760739"/>
            <a:ext cx="0" cy="41592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48172" name="Line 12">
            <a:extLst>
              <a:ext uri="{FF2B5EF4-FFF2-40B4-BE49-F238E27FC236}">
                <a16:creationId xmlns:a16="http://schemas.microsoft.com/office/drawing/2014/main" id="{23BC3D8F-588C-4E9A-A475-BEC941E9C945}"/>
              </a:ext>
            </a:extLst>
          </p:cNvPr>
          <p:cNvSpPr>
            <a:spLocks noChangeShapeType="1"/>
          </p:cNvSpPr>
          <p:nvPr/>
        </p:nvSpPr>
        <p:spPr bwMode="auto">
          <a:xfrm>
            <a:off x="12342143" y="3760739"/>
            <a:ext cx="0" cy="41592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48173" name="Line 13">
            <a:extLst>
              <a:ext uri="{FF2B5EF4-FFF2-40B4-BE49-F238E27FC236}">
                <a16:creationId xmlns:a16="http://schemas.microsoft.com/office/drawing/2014/main" id="{B28B45F9-AEE7-4475-AC7C-4EB1CB9E936E}"/>
              </a:ext>
            </a:extLst>
          </p:cNvPr>
          <p:cNvSpPr>
            <a:spLocks noChangeShapeType="1"/>
          </p:cNvSpPr>
          <p:nvPr/>
        </p:nvSpPr>
        <p:spPr bwMode="auto">
          <a:xfrm>
            <a:off x="5615906" y="3760739"/>
            <a:ext cx="0" cy="41592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48174" name="Line 14">
            <a:extLst>
              <a:ext uri="{FF2B5EF4-FFF2-40B4-BE49-F238E27FC236}">
                <a16:creationId xmlns:a16="http://schemas.microsoft.com/office/drawing/2014/main" id="{10019E22-8021-41AF-9B26-509FA204C4FB}"/>
              </a:ext>
            </a:extLst>
          </p:cNvPr>
          <p:cNvSpPr>
            <a:spLocks noChangeShapeType="1"/>
          </p:cNvSpPr>
          <p:nvPr/>
        </p:nvSpPr>
        <p:spPr bwMode="auto">
          <a:xfrm>
            <a:off x="7325643" y="3760739"/>
            <a:ext cx="0" cy="41592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48175" name="Line 15">
            <a:extLst>
              <a:ext uri="{FF2B5EF4-FFF2-40B4-BE49-F238E27FC236}">
                <a16:creationId xmlns:a16="http://schemas.microsoft.com/office/drawing/2014/main" id="{F0766F0F-3252-4DE0-ACEB-1E0B861413D9}"/>
              </a:ext>
            </a:extLst>
          </p:cNvPr>
          <p:cNvSpPr>
            <a:spLocks noChangeShapeType="1"/>
          </p:cNvSpPr>
          <p:nvPr/>
        </p:nvSpPr>
        <p:spPr bwMode="auto">
          <a:xfrm>
            <a:off x="9035381" y="3760739"/>
            <a:ext cx="0" cy="41592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48176" name="Line 16">
            <a:extLst>
              <a:ext uri="{FF2B5EF4-FFF2-40B4-BE49-F238E27FC236}">
                <a16:creationId xmlns:a16="http://schemas.microsoft.com/office/drawing/2014/main" id="{B150AFA9-5F02-4A36-9399-55604FC87B36}"/>
              </a:ext>
            </a:extLst>
          </p:cNvPr>
          <p:cNvSpPr>
            <a:spLocks noChangeShapeType="1"/>
          </p:cNvSpPr>
          <p:nvPr/>
        </p:nvSpPr>
        <p:spPr bwMode="auto">
          <a:xfrm>
            <a:off x="10632406" y="3760739"/>
            <a:ext cx="0" cy="41592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48177" name="Line 17">
            <a:extLst>
              <a:ext uri="{FF2B5EF4-FFF2-40B4-BE49-F238E27FC236}">
                <a16:creationId xmlns:a16="http://schemas.microsoft.com/office/drawing/2014/main" id="{9A3368C7-7A9C-414F-B8F0-6818593DD4D7}"/>
              </a:ext>
            </a:extLst>
          </p:cNvPr>
          <p:cNvSpPr>
            <a:spLocks noChangeShapeType="1"/>
          </p:cNvSpPr>
          <p:nvPr/>
        </p:nvSpPr>
        <p:spPr bwMode="auto">
          <a:xfrm>
            <a:off x="8124156" y="3136851"/>
            <a:ext cx="0" cy="623888"/>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8418" name="Text Box 18">
            <a:extLst>
              <a:ext uri="{FF2B5EF4-FFF2-40B4-BE49-F238E27FC236}">
                <a16:creationId xmlns:a16="http://schemas.microsoft.com/office/drawing/2014/main" id="{5EB2DF56-3C8A-4A03-8391-30B4BA5DB219}"/>
              </a:ext>
            </a:extLst>
          </p:cNvPr>
          <p:cNvSpPr txBox="1">
            <a:spLocks noChangeArrowheads="1"/>
          </p:cNvSpPr>
          <p:nvPr/>
        </p:nvSpPr>
        <p:spPr bwMode="auto">
          <a:xfrm>
            <a:off x="1624931" y="6569026"/>
            <a:ext cx="13681075" cy="19478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a:latin typeface="+mn-lt"/>
                <a:ea typeface="+mn-ea"/>
                <a:cs typeface="+mn-ea"/>
                <a:sym typeface="+mn-lt"/>
              </a:rPr>
              <a:t>   </a:t>
            </a:r>
            <a:r>
              <a:rPr lang="zh-TW" altLang="en-US" sz="2000">
                <a:latin typeface="+mn-lt"/>
                <a:ea typeface="+mn-ea"/>
                <a:cs typeface="+mn-ea"/>
                <a:sym typeface="+mn-lt"/>
              </a:rPr>
              <a:t>在纵向型的结构中</a:t>
            </a:r>
            <a:r>
              <a:rPr lang="en-US" altLang="zh-TW" sz="2000">
                <a:latin typeface="+mn-lt"/>
                <a:ea typeface="+mn-ea"/>
                <a:cs typeface="+mn-ea"/>
                <a:sym typeface="+mn-lt"/>
              </a:rPr>
              <a:t>,</a:t>
            </a:r>
            <a:r>
              <a:rPr lang="zh-TW" altLang="en-US" sz="2000">
                <a:latin typeface="+mn-lt"/>
                <a:ea typeface="+mn-ea"/>
                <a:cs typeface="+mn-ea"/>
                <a:sym typeface="+mn-lt"/>
              </a:rPr>
              <a:t>外件组和标准组的功能与横向组中一样</a:t>
            </a:r>
            <a:r>
              <a:rPr lang="en-US" altLang="zh-TW" sz="2000">
                <a:latin typeface="+mn-lt"/>
                <a:ea typeface="+mn-ea"/>
                <a:cs typeface="+mn-ea"/>
                <a:sym typeface="+mn-lt"/>
              </a:rPr>
              <a:t>,</a:t>
            </a:r>
            <a:r>
              <a:rPr lang="zh-TW" altLang="en-US" sz="2000">
                <a:latin typeface="+mn-lt"/>
                <a:ea typeface="+mn-ea"/>
                <a:cs typeface="+mn-ea"/>
                <a:sym typeface="+mn-lt"/>
              </a:rPr>
              <a:t>产品组是按产品的类别划分的</a:t>
            </a:r>
            <a:r>
              <a:rPr lang="en-US" altLang="zh-TW" sz="2000">
                <a:latin typeface="+mn-lt"/>
                <a:ea typeface="+mn-ea"/>
                <a:cs typeface="+mn-ea"/>
                <a:sym typeface="+mn-lt"/>
              </a:rPr>
              <a:t>,</a:t>
            </a:r>
            <a:r>
              <a:rPr lang="zh-TW" altLang="en-US" sz="2000">
                <a:latin typeface="+mn-lt"/>
                <a:ea typeface="+mn-ea"/>
                <a:cs typeface="+mn-ea"/>
                <a:sym typeface="+mn-lt"/>
              </a:rPr>
              <a:t>对于某一类别产品要求其担当人员从策划流程</a:t>
            </a:r>
            <a:r>
              <a:rPr lang="en-US" altLang="zh-TW" sz="2000">
                <a:latin typeface="+mn-lt"/>
                <a:ea typeface="+mn-ea"/>
                <a:cs typeface="+mn-ea"/>
                <a:sym typeface="+mn-lt"/>
              </a:rPr>
              <a:t>,</a:t>
            </a:r>
            <a:r>
              <a:rPr lang="zh-TW" altLang="en-US" sz="2000">
                <a:latin typeface="+mn-lt"/>
                <a:ea typeface="+mn-ea"/>
                <a:cs typeface="+mn-ea"/>
                <a:sym typeface="+mn-lt"/>
              </a:rPr>
              <a:t>制定工艺到最后管理工程效率等全盘事项负责到底</a:t>
            </a:r>
            <a:r>
              <a:rPr lang="en-US" altLang="zh-TW" sz="2000">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   </a:t>
            </a:r>
            <a:r>
              <a:rPr lang="zh-TW" altLang="en-US" sz="2000">
                <a:latin typeface="+mn-lt"/>
                <a:ea typeface="+mn-ea"/>
                <a:cs typeface="+mn-ea"/>
                <a:sym typeface="+mn-lt"/>
              </a:rPr>
              <a:t>不论是横向型结构或纵向型结构</a:t>
            </a:r>
            <a:r>
              <a:rPr lang="en-US" altLang="zh-TW" sz="2000">
                <a:latin typeface="+mn-lt"/>
                <a:ea typeface="+mn-ea"/>
                <a:cs typeface="+mn-ea"/>
                <a:sym typeface="+mn-lt"/>
              </a:rPr>
              <a:t>,</a:t>
            </a:r>
            <a:r>
              <a:rPr lang="zh-TW" altLang="en-US" sz="2000">
                <a:latin typeface="+mn-lt"/>
                <a:ea typeface="+mn-ea"/>
                <a:cs typeface="+mn-ea"/>
                <a:sym typeface="+mn-lt"/>
              </a:rPr>
              <a:t>它的使用范围是不受限制的</a:t>
            </a:r>
            <a:r>
              <a:rPr lang="en-US" altLang="zh-TW" sz="2000">
                <a:latin typeface="+mn-lt"/>
                <a:ea typeface="+mn-ea"/>
                <a:cs typeface="+mn-ea"/>
                <a:sym typeface="+mn-lt"/>
              </a:rPr>
              <a:t>,</a:t>
            </a:r>
            <a:r>
              <a:rPr lang="zh-TW" altLang="en-US" sz="2000">
                <a:latin typeface="+mn-lt"/>
                <a:ea typeface="+mn-ea"/>
                <a:cs typeface="+mn-ea"/>
                <a:sym typeface="+mn-lt"/>
              </a:rPr>
              <a:t>也就是说它与公司的规模</a:t>
            </a:r>
            <a:r>
              <a:rPr lang="en-US" altLang="zh-TW" sz="2000">
                <a:latin typeface="+mn-lt"/>
                <a:ea typeface="+mn-ea"/>
                <a:cs typeface="+mn-ea"/>
                <a:sym typeface="+mn-lt"/>
              </a:rPr>
              <a:t>,</a:t>
            </a:r>
            <a:r>
              <a:rPr lang="zh-TW" altLang="en-US" sz="2000">
                <a:latin typeface="+mn-lt"/>
                <a:ea typeface="+mn-ea"/>
                <a:cs typeface="+mn-ea"/>
                <a:sym typeface="+mn-lt"/>
              </a:rPr>
              <a:t>产品类别</a:t>
            </a:r>
            <a:r>
              <a:rPr lang="en-US" altLang="zh-TW" sz="2000">
                <a:latin typeface="+mn-lt"/>
                <a:ea typeface="+mn-ea"/>
                <a:cs typeface="+mn-ea"/>
                <a:sym typeface="+mn-lt"/>
              </a:rPr>
              <a:t>,</a:t>
            </a:r>
            <a:r>
              <a:rPr lang="zh-TW" altLang="en-US" sz="2000">
                <a:latin typeface="+mn-lt"/>
                <a:ea typeface="+mn-ea"/>
                <a:cs typeface="+mn-ea"/>
                <a:sym typeface="+mn-lt"/>
              </a:rPr>
              <a:t>生产复杂度等因素关系不大</a:t>
            </a:r>
            <a:r>
              <a:rPr lang="en-US" altLang="zh-TW" sz="2000">
                <a:latin typeface="+mn-lt"/>
                <a:ea typeface="+mn-ea"/>
                <a:cs typeface="+mn-ea"/>
                <a:sym typeface="+mn-lt"/>
              </a:rPr>
              <a:t>,</a:t>
            </a:r>
            <a:r>
              <a:rPr lang="zh-TW" altLang="en-US" sz="2000">
                <a:latin typeface="+mn-lt"/>
                <a:ea typeface="+mn-ea"/>
                <a:cs typeface="+mn-ea"/>
                <a:sym typeface="+mn-lt"/>
              </a:rPr>
              <a:t>至于具体采用哪一种结构基本上是根据工程技朮管理的习惯决定的</a:t>
            </a:r>
            <a:r>
              <a:rPr lang="en-US" altLang="zh-TW" sz="2000">
                <a:latin typeface="+mn-lt"/>
                <a:ea typeface="+mn-ea"/>
                <a:cs typeface="+mn-ea"/>
                <a:sym typeface="+mn-lt"/>
              </a:rPr>
              <a:t>.</a:t>
            </a:r>
            <a:endParaRPr lang="en-US" altLang="zh-TW" sz="2000" b="1">
              <a:latin typeface="+mn-lt"/>
              <a:ea typeface="+mn-ea"/>
              <a:cs typeface="+mn-ea"/>
              <a:sym typeface="+mn-lt"/>
            </a:endParaRPr>
          </a:p>
          <a:p>
            <a:pPr eaLnBrk="1" hangingPunct="1">
              <a:lnSpc>
                <a:spcPct val="120000"/>
              </a:lnSpc>
              <a:defRPr/>
            </a:pPr>
            <a:r>
              <a:rPr lang="en-US" altLang="zh-TW" sz="2000" b="1">
                <a:latin typeface="+mn-lt"/>
                <a:ea typeface="+mn-ea"/>
                <a:cs typeface="+mn-ea"/>
                <a:sym typeface="+mn-lt"/>
              </a:rPr>
              <a:t>1.2 IE</a:t>
            </a:r>
            <a:r>
              <a:rPr lang="zh-TW" altLang="en-US" sz="2000" b="1">
                <a:latin typeface="+mn-lt"/>
                <a:ea typeface="+mn-ea"/>
                <a:cs typeface="+mn-ea"/>
                <a:sym typeface="+mn-lt"/>
              </a:rPr>
              <a:t>直接为生产服务</a:t>
            </a:r>
          </a:p>
        </p:txBody>
      </p:sp>
      <p:sp>
        <p:nvSpPr>
          <p:cNvPr id="19" name="文本框 18">
            <a:extLst>
              <a:ext uri="{FF2B5EF4-FFF2-40B4-BE49-F238E27FC236}">
                <a16:creationId xmlns:a16="http://schemas.microsoft.com/office/drawing/2014/main" id="{025D2194-555F-493A-A484-24D6BADA9359}"/>
              </a:ext>
            </a:extLst>
          </p:cNvPr>
          <p:cNvSpPr txBox="1"/>
          <p:nvPr/>
        </p:nvSpPr>
        <p:spPr>
          <a:xfrm>
            <a:off x="3150571" y="64435"/>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IE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的职责范围</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9"/>
                                        </p:tgtEl>
                                        <p:attrNameLst>
                                          <p:attrName>style.visibility</p:attrName>
                                        </p:attrNameLst>
                                      </p:cBhvr>
                                      <p:to>
                                        <p:strVal val="visible"/>
                                      </p:to>
                                    </p:set>
                                    <p:anim calcmode="lin" valueType="num">
                                      <p:cBhvr>
                                        <p:cTn id="7" dur="500" fill="hold"/>
                                        <p:tgtEl>
                                          <p:spTgt spid="19"/>
                                        </p:tgtEl>
                                        <p:attrNameLst>
                                          <p:attrName>ppt_w</p:attrName>
                                        </p:attrNameLst>
                                      </p:cBhvr>
                                      <p:tavLst>
                                        <p:tav tm="0">
                                          <p:val>
                                            <p:fltVal val="0"/>
                                          </p:val>
                                        </p:tav>
                                        <p:tav tm="100000">
                                          <p:val>
                                            <p:strVal val="#ppt_w"/>
                                          </p:val>
                                        </p:tav>
                                      </p:tavLst>
                                    </p:anim>
                                    <p:anim calcmode="lin" valueType="num">
                                      <p:cBhvr>
                                        <p:cTn id="8" dur="500" fill="hold"/>
                                        <p:tgtEl>
                                          <p:spTgt spid="1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9426" name="Text Box 2">
            <a:extLst>
              <a:ext uri="{FF2B5EF4-FFF2-40B4-BE49-F238E27FC236}">
                <a16:creationId xmlns:a16="http://schemas.microsoft.com/office/drawing/2014/main" id="{A9C2E881-8C01-4B3D-A8F2-3CD3C17EC2AE}"/>
              </a:ext>
            </a:extLst>
          </p:cNvPr>
          <p:cNvSpPr txBox="1">
            <a:spLocks noChangeArrowheads="1"/>
          </p:cNvSpPr>
          <p:nvPr/>
        </p:nvSpPr>
        <p:spPr bwMode="auto">
          <a:xfrm>
            <a:off x="1481137" y="1944440"/>
            <a:ext cx="13681075" cy="3055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   IE</a:t>
            </a:r>
            <a:r>
              <a:rPr lang="zh-TW" altLang="en-US" sz="2000" b="1" dirty="0">
                <a:latin typeface="+mn-lt"/>
                <a:ea typeface="+mn-ea"/>
                <a:cs typeface="+mn-ea"/>
                <a:sym typeface="+mn-lt"/>
              </a:rPr>
              <a:t>直接为生产服务所包含的内容如下</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必要时把接收的外部文件转化成公司的规定</a:t>
            </a:r>
            <a:r>
              <a:rPr lang="en-US" altLang="zh-TW" sz="2000" dirty="0">
                <a:latin typeface="+mn-lt"/>
                <a:ea typeface="+mn-ea"/>
                <a:cs typeface="+mn-ea"/>
                <a:sym typeface="+mn-lt"/>
              </a:rPr>
              <a:t>,</a:t>
            </a:r>
            <a:r>
              <a:rPr lang="zh-TW" altLang="en-US" sz="2000" dirty="0">
                <a:latin typeface="+mn-lt"/>
                <a:ea typeface="+mn-ea"/>
                <a:cs typeface="+mn-ea"/>
                <a:sym typeface="+mn-lt"/>
              </a:rPr>
              <a:t>及时发放到各关联部门使用</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有效控制适用的各类标准</a:t>
            </a:r>
            <a:r>
              <a:rPr lang="en-US" altLang="zh-TW" sz="2000" dirty="0">
                <a:latin typeface="+mn-lt"/>
                <a:ea typeface="+mn-ea"/>
                <a:cs typeface="+mn-ea"/>
                <a:sym typeface="+mn-lt"/>
              </a:rPr>
              <a:t>,</a:t>
            </a:r>
            <a:r>
              <a:rPr lang="zh-TW" altLang="en-US" sz="2000" dirty="0">
                <a:latin typeface="+mn-lt"/>
                <a:ea typeface="+mn-ea"/>
                <a:cs typeface="+mn-ea"/>
                <a:sym typeface="+mn-lt"/>
              </a:rPr>
              <a:t>确保它们内容适合</a:t>
            </a:r>
            <a:r>
              <a:rPr lang="en-US" altLang="zh-TW" sz="2000" dirty="0">
                <a:latin typeface="+mn-lt"/>
                <a:ea typeface="+mn-ea"/>
                <a:cs typeface="+mn-ea"/>
                <a:sym typeface="+mn-lt"/>
              </a:rPr>
              <a:t>,</a:t>
            </a:r>
            <a:r>
              <a:rPr lang="zh-TW" altLang="en-US" sz="2000" dirty="0">
                <a:latin typeface="+mn-lt"/>
                <a:ea typeface="+mn-ea"/>
                <a:cs typeface="+mn-ea"/>
                <a:sym typeface="+mn-lt"/>
              </a:rPr>
              <a:t>得到更新</a:t>
            </a:r>
            <a:r>
              <a:rPr lang="en-US" altLang="zh-TW" sz="2000" dirty="0">
                <a:latin typeface="+mn-lt"/>
                <a:ea typeface="+mn-ea"/>
                <a:cs typeface="+mn-ea"/>
                <a:sym typeface="+mn-lt"/>
              </a:rPr>
              <a:t>,</a:t>
            </a:r>
            <a:r>
              <a:rPr lang="zh-TW" altLang="en-US" sz="2000" dirty="0">
                <a:latin typeface="+mn-lt"/>
                <a:ea typeface="+mn-ea"/>
                <a:cs typeface="+mn-ea"/>
                <a:sym typeface="+mn-lt"/>
              </a:rPr>
              <a:t>在生产中可以被正确地应用</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在生产进行的各个阶段</a:t>
            </a:r>
            <a:r>
              <a:rPr lang="en-US" altLang="zh-TW" sz="2000" dirty="0">
                <a:latin typeface="+mn-lt"/>
                <a:ea typeface="+mn-ea"/>
                <a:cs typeface="+mn-ea"/>
                <a:sym typeface="+mn-lt"/>
              </a:rPr>
              <a:t>,</a:t>
            </a:r>
            <a:r>
              <a:rPr lang="zh-TW" altLang="en-US" sz="2000" dirty="0">
                <a:latin typeface="+mn-lt"/>
                <a:ea typeface="+mn-ea"/>
                <a:cs typeface="+mn-ea"/>
                <a:sym typeface="+mn-lt"/>
              </a:rPr>
              <a:t>及时有效地制定并发出适用的技朮文件</a:t>
            </a:r>
            <a:r>
              <a:rPr lang="en-US" altLang="zh-TW" sz="2000" dirty="0">
                <a:latin typeface="+mn-lt"/>
                <a:ea typeface="+mn-ea"/>
                <a:cs typeface="+mn-ea"/>
                <a:sym typeface="+mn-lt"/>
              </a:rPr>
              <a:t>.</a:t>
            </a:r>
            <a:r>
              <a:rPr lang="zh-TW" altLang="en-US" sz="2000" dirty="0">
                <a:latin typeface="+mn-lt"/>
                <a:ea typeface="+mn-ea"/>
                <a:cs typeface="+mn-ea"/>
                <a:sym typeface="+mn-lt"/>
              </a:rPr>
              <a:t>比如</a:t>
            </a:r>
            <a:r>
              <a:rPr lang="en-US" altLang="zh-TW" sz="2000" dirty="0">
                <a:latin typeface="+mn-lt"/>
                <a:ea typeface="+mn-ea"/>
                <a:cs typeface="+mn-ea"/>
                <a:sym typeface="+mn-lt"/>
              </a:rPr>
              <a:t>:</a:t>
            </a:r>
            <a:r>
              <a:rPr lang="zh-TW" altLang="en-US" sz="2000" dirty="0">
                <a:latin typeface="+mn-lt"/>
                <a:ea typeface="+mn-ea"/>
                <a:cs typeface="+mn-ea"/>
                <a:sym typeface="+mn-lt"/>
              </a:rPr>
              <a:t>控制计划</a:t>
            </a:r>
            <a:r>
              <a:rPr lang="en-US" altLang="zh-TW" sz="2000" dirty="0">
                <a:latin typeface="+mn-lt"/>
                <a:ea typeface="+mn-ea"/>
                <a:cs typeface="+mn-ea"/>
                <a:sym typeface="+mn-lt"/>
              </a:rPr>
              <a:t>,</a:t>
            </a:r>
            <a:r>
              <a:rPr lang="zh-TW" altLang="en-US" sz="2000" dirty="0">
                <a:latin typeface="+mn-lt"/>
                <a:ea typeface="+mn-ea"/>
                <a:cs typeface="+mn-ea"/>
                <a:sym typeface="+mn-lt"/>
              </a:rPr>
              <a:t>作业指导书等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有效地管理各类技朮数据文件</a:t>
            </a:r>
            <a:r>
              <a:rPr lang="en-US" altLang="zh-TW" sz="2000" dirty="0">
                <a:latin typeface="+mn-lt"/>
                <a:ea typeface="+mn-ea"/>
                <a:cs typeface="+mn-ea"/>
                <a:sym typeface="+mn-lt"/>
              </a:rPr>
              <a:t>,</a:t>
            </a:r>
            <a:r>
              <a:rPr lang="zh-TW" altLang="en-US" sz="2000" dirty="0">
                <a:latin typeface="+mn-lt"/>
                <a:ea typeface="+mn-ea"/>
                <a:cs typeface="+mn-ea"/>
                <a:sym typeface="+mn-lt"/>
              </a:rPr>
              <a:t>确保它们相互之间不会有冲突</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确保工程变更的效果</a:t>
            </a:r>
            <a:r>
              <a:rPr lang="en-US" altLang="zh-TW" sz="2000" dirty="0">
                <a:latin typeface="+mn-lt"/>
                <a:ea typeface="+mn-ea"/>
                <a:cs typeface="+mn-ea"/>
                <a:sym typeface="+mn-lt"/>
              </a:rPr>
              <a:t>,</a:t>
            </a:r>
            <a:r>
              <a:rPr lang="zh-TW" altLang="en-US" sz="2000" dirty="0">
                <a:latin typeface="+mn-lt"/>
                <a:ea typeface="+mn-ea"/>
                <a:cs typeface="+mn-ea"/>
                <a:sym typeface="+mn-lt"/>
              </a:rPr>
              <a:t>及时撤出或标识发放到现场的已经过期的各类工程文件</a:t>
            </a:r>
            <a:r>
              <a:rPr lang="en-US" altLang="zh-TW" sz="2000" dirty="0">
                <a:latin typeface="+mn-lt"/>
                <a:ea typeface="+mn-ea"/>
                <a:cs typeface="+mn-ea"/>
                <a:sym typeface="+mn-lt"/>
              </a:rPr>
              <a:t>,</a:t>
            </a:r>
            <a:r>
              <a:rPr lang="zh-TW" altLang="en-US" sz="2000" dirty="0">
                <a:latin typeface="+mn-lt"/>
                <a:ea typeface="+mn-ea"/>
                <a:cs typeface="+mn-ea"/>
                <a:sym typeface="+mn-lt"/>
              </a:rPr>
              <a:t>并保证它们不会被误用</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制定标准工时</a:t>
            </a:r>
            <a:r>
              <a:rPr lang="en-US" altLang="zh-TW" sz="2000" dirty="0">
                <a:latin typeface="+mn-lt"/>
                <a:ea typeface="+mn-ea"/>
                <a:cs typeface="+mn-ea"/>
                <a:sym typeface="+mn-lt"/>
              </a:rPr>
              <a:t>,</a:t>
            </a:r>
            <a:r>
              <a:rPr lang="zh-TW" altLang="en-US" sz="2000" dirty="0">
                <a:latin typeface="+mn-lt"/>
                <a:ea typeface="+mn-ea"/>
                <a:cs typeface="+mn-ea"/>
                <a:sym typeface="+mn-lt"/>
              </a:rPr>
              <a:t>为提高生产效益和管理生产效率提供保证</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   IE</a:t>
            </a:r>
            <a:r>
              <a:rPr lang="zh-TW" altLang="en-US" sz="2000" b="1" dirty="0">
                <a:latin typeface="+mn-lt"/>
                <a:ea typeface="+mn-ea"/>
                <a:cs typeface="+mn-ea"/>
                <a:sym typeface="+mn-lt"/>
              </a:rPr>
              <a:t>为生产服务</a:t>
            </a:r>
            <a:r>
              <a:rPr lang="en-US" altLang="zh-TW" sz="2000" b="1" dirty="0">
                <a:latin typeface="+mn-lt"/>
                <a:ea typeface="+mn-ea"/>
                <a:cs typeface="+mn-ea"/>
                <a:sym typeface="+mn-lt"/>
              </a:rPr>
              <a:t>:</a:t>
            </a:r>
          </a:p>
        </p:txBody>
      </p:sp>
      <p:sp>
        <p:nvSpPr>
          <p:cNvPr id="3" name="文本框 2">
            <a:extLst>
              <a:ext uri="{FF2B5EF4-FFF2-40B4-BE49-F238E27FC236}">
                <a16:creationId xmlns:a16="http://schemas.microsoft.com/office/drawing/2014/main" id="{357E7AAE-C5B8-4044-B7C4-4D4B01B51C19}"/>
              </a:ext>
            </a:extLst>
          </p:cNvPr>
          <p:cNvSpPr txBox="1"/>
          <p:nvPr/>
        </p:nvSpPr>
        <p:spPr>
          <a:xfrm>
            <a:off x="3150571" y="64435"/>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IE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的职责范围</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0210" name="Oval 2">
            <a:extLst>
              <a:ext uri="{FF2B5EF4-FFF2-40B4-BE49-F238E27FC236}">
                <a16:creationId xmlns:a16="http://schemas.microsoft.com/office/drawing/2014/main" id="{AC0B947C-775A-47D7-A7EB-FDBC27D10309}"/>
              </a:ext>
            </a:extLst>
          </p:cNvPr>
          <p:cNvSpPr>
            <a:spLocks noChangeArrowheads="1"/>
          </p:cNvSpPr>
          <p:nvPr/>
        </p:nvSpPr>
        <p:spPr bwMode="auto">
          <a:xfrm>
            <a:off x="5334248" y="1152352"/>
            <a:ext cx="2165350" cy="176847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指导性</a:t>
            </a:r>
          </a:p>
          <a:p>
            <a:pPr algn="ctr" eaLnBrk="1" hangingPunct="1">
              <a:lnSpc>
                <a:spcPct val="120000"/>
              </a:lnSpc>
              <a:defRPr/>
            </a:pPr>
            <a:r>
              <a:rPr lang="zh-TW" altLang="en-US" sz="2000">
                <a:cs typeface="+mn-ea"/>
                <a:sym typeface="+mn-lt"/>
              </a:rPr>
              <a:t>文件</a:t>
            </a:r>
          </a:p>
        </p:txBody>
      </p:sp>
      <p:sp>
        <p:nvSpPr>
          <p:cNvPr id="350211" name="Oval 3">
            <a:extLst>
              <a:ext uri="{FF2B5EF4-FFF2-40B4-BE49-F238E27FC236}">
                <a16:creationId xmlns:a16="http://schemas.microsoft.com/office/drawing/2014/main" id="{46C3F3A5-C4FD-4AB1-999E-FC9B9FF5524C}"/>
              </a:ext>
            </a:extLst>
          </p:cNvPr>
          <p:cNvSpPr>
            <a:spLocks noChangeArrowheads="1"/>
          </p:cNvSpPr>
          <p:nvPr/>
        </p:nvSpPr>
        <p:spPr bwMode="auto">
          <a:xfrm>
            <a:off x="8753723" y="1152352"/>
            <a:ext cx="2166937" cy="176847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工程效</a:t>
            </a:r>
          </a:p>
          <a:p>
            <a:pPr algn="ctr" eaLnBrk="1" hangingPunct="1">
              <a:lnSpc>
                <a:spcPct val="120000"/>
              </a:lnSpc>
              <a:defRPr/>
            </a:pPr>
            <a:r>
              <a:rPr lang="zh-TW" altLang="en-US" sz="2000">
                <a:cs typeface="+mn-ea"/>
                <a:sym typeface="+mn-lt"/>
              </a:rPr>
              <a:t>率管理</a:t>
            </a:r>
          </a:p>
        </p:txBody>
      </p:sp>
      <p:sp>
        <p:nvSpPr>
          <p:cNvPr id="350212" name="Oval 4">
            <a:extLst>
              <a:ext uri="{FF2B5EF4-FFF2-40B4-BE49-F238E27FC236}">
                <a16:creationId xmlns:a16="http://schemas.microsoft.com/office/drawing/2014/main" id="{9880A155-BAF2-483A-A55C-03BC47686232}"/>
              </a:ext>
            </a:extLst>
          </p:cNvPr>
          <p:cNvSpPr>
            <a:spLocks noChangeArrowheads="1"/>
          </p:cNvSpPr>
          <p:nvPr/>
        </p:nvSpPr>
        <p:spPr bwMode="auto">
          <a:xfrm>
            <a:off x="5105648" y="3336752"/>
            <a:ext cx="6156325" cy="93662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IE</a:t>
            </a:r>
            <a:r>
              <a:rPr lang="zh-TW" altLang="en-US" sz="2000">
                <a:cs typeface="+mn-ea"/>
                <a:sym typeface="+mn-lt"/>
              </a:rPr>
              <a:t>提供的技朮性软件</a:t>
            </a:r>
          </a:p>
        </p:txBody>
      </p:sp>
      <p:sp>
        <p:nvSpPr>
          <p:cNvPr id="350213" name="Rectangle 5">
            <a:extLst>
              <a:ext uri="{FF2B5EF4-FFF2-40B4-BE49-F238E27FC236}">
                <a16:creationId xmlns:a16="http://schemas.microsoft.com/office/drawing/2014/main" id="{396A6FA5-D820-4BE9-B3F3-1C496B05912A}"/>
              </a:ext>
            </a:extLst>
          </p:cNvPr>
          <p:cNvSpPr>
            <a:spLocks noChangeArrowheads="1"/>
          </p:cNvSpPr>
          <p:nvPr/>
        </p:nvSpPr>
        <p:spPr bwMode="auto">
          <a:xfrm>
            <a:off x="5448548" y="4897265"/>
            <a:ext cx="5699125" cy="623887"/>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生  产  过  程</a:t>
            </a:r>
          </a:p>
        </p:txBody>
      </p:sp>
      <p:sp>
        <p:nvSpPr>
          <p:cNvPr id="350214" name="Oval 6">
            <a:extLst>
              <a:ext uri="{FF2B5EF4-FFF2-40B4-BE49-F238E27FC236}">
                <a16:creationId xmlns:a16="http://schemas.microsoft.com/office/drawing/2014/main" id="{6EA7CC16-847E-42DF-8746-BAF75B38B8E7}"/>
              </a:ext>
            </a:extLst>
          </p:cNvPr>
          <p:cNvSpPr>
            <a:spLocks noChangeArrowheads="1"/>
          </p:cNvSpPr>
          <p:nvPr/>
        </p:nvSpPr>
        <p:spPr bwMode="auto">
          <a:xfrm>
            <a:off x="3167310" y="4584527"/>
            <a:ext cx="1482725" cy="1249363"/>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IN</a:t>
            </a:r>
          </a:p>
        </p:txBody>
      </p:sp>
      <p:sp>
        <p:nvSpPr>
          <p:cNvPr id="350215" name="Oval 7">
            <a:extLst>
              <a:ext uri="{FF2B5EF4-FFF2-40B4-BE49-F238E27FC236}">
                <a16:creationId xmlns:a16="http://schemas.microsoft.com/office/drawing/2014/main" id="{8E79FF43-A407-4164-94F0-1ECF609CC549}"/>
              </a:ext>
            </a:extLst>
          </p:cNvPr>
          <p:cNvSpPr>
            <a:spLocks noChangeArrowheads="1"/>
          </p:cNvSpPr>
          <p:nvPr/>
        </p:nvSpPr>
        <p:spPr bwMode="auto">
          <a:xfrm>
            <a:off x="11946185" y="4584527"/>
            <a:ext cx="1482725" cy="1249363"/>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OUT</a:t>
            </a:r>
          </a:p>
        </p:txBody>
      </p:sp>
      <p:sp>
        <p:nvSpPr>
          <p:cNvPr id="350216" name="Oval 8">
            <a:extLst>
              <a:ext uri="{FF2B5EF4-FFF2-40B4-BE49-F238E27FC236}">
                <a16:creationId xmlns:a16="http://schemas.microsoft.com/office/drawing/2014/main" id="{AE2BAF58-780D-4E36-804A-3B3C2D35B8D2}"/>
              </a:ext>
            </a:extLst>
          </p:cNvPr>
          <p:cNvSpPr>
            <a:spLocks noChangeArrowheads="1"/>
          </p:cNvSpPr>
          <p:nvPr/>
        </p:nvSpPr>
        <p:spPr bwMode="auto">
          <a:xfrm>
            <a:off x="5675560" y="6560965"/>
            <a:ext cx="5359400" cy="2705100"/>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最优秀的生产流序</a:t>
            </a:r>
          </a:p>
          <a:p>
            <a:pPr algn="ctr" eaLnBrk="1" hangingPunct="1">
              <a:lnSpc>
                <a:spcPct val="120000"/>
              </a:lnSpc>
              <a:defRPr/>
            </a:pPr>
            <a:r>
              <a:rPr lang="zh-TW" altLang="en-US" sz="2000">
                <a:cs typeface="+mn-ea"/>
                <a:sym typeface="+mn-lt"/>
              </a:rPr>
              <a:t>最及时的技朮支持</a:t>
            </a:r>
          </a:p>
          <a:p>
            <a:pPr algn="ctr" eaLnBrk="1" hangingPunct="1">
              <a:lnSpc>
                <a:spcPct val="120000"/>
              </a:lnSpc>
              <a:defRPr/>
            </a:pPr>
            <a:r>
              <a:rPr lang="zh-TW" altLang="en-US" sz="2000">
                <a:cs typeface="+mn-ea"/>
                <a:sym typeface="+mn-lt"/>
              </a:rPr>
              <a:t>最标准的工艺规程</a:t>
            </a:r>
          </a:p>
        </p:txBody>
      </p:sp>
      <p:sp>
        <p:nvSpPr>
          <p:cNvPr id="350217" name="Line 9">
            <a:extLst>
              <a:ext uri="{FF2B5EF4-FFF2-40B4-BE49-F238E27FC236}">
                <a16:creationId xmlns:a16="http://schemas.microsoft.com/office/drawing/2014/main" id="{FC3EDD4E-FE68-4D6A-9B73-5C32238AD235}"/>
              </a:ext>
            </a:extLst>
          </p:cNvPr>
          <p:cNvSpPr>
            <a:spLocks noChangeShapeType="1"/>
          </p:cNvSpPr>
          <p:nvPr/>
        </p:nvSpPr>
        <p:spPr bwMode="auto">
          <a:xfrm>
            <a:off x="6474073" y="2920827"/>
            <a:ext cx="0" cy="52070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0218" name="Line 10">
            <a:extLst>
              <a:ext uri="{FF2B5EF4-FFF2-40B4-BE49-F238E27FC236}">
                <a16:creationId xmlns:a16="http://schemas.microsoft.com/office/drawing/2014/main" id="{AC9AB69D-4FFD-4D73-A8C6-E637A398D887}"/>
              </a:ext>
            </a:extLst>
          </p:cNvPr>
          <p:cNvSpPr>
            <a:spLocks noChangeShapeType="1"/>
          </p:cNvSpPr>
          <p:nvPr/>
        </p:nvSpPr>
        <p:spPr bwMode="auto">
          <a:xfrm>
            <a:off x="9780835" y="2920827"/>
            <a:ext cx="0" cy="52070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0219" name="Line 11">
            <a:extLst>
              <a:ext uri="{FF2B5EF4-FFF2-40B4-BE49-F238E27FC236}">
                <a16:creationId xmlns:a16="http://schemas.microsoft.com/office/drawing/2014/main" id="{D5E43ABD-D779-4661-AE75-AC13217E92E2}"/>
              </a:ext>
            </a:extLst>
          </p:cNvPr>
          <p:cNvSpPr>
            <a:spLocks noChangeShapeType="1"/>
          </p:cNvSpPr>
          <p:nvPr/>
        </p:nvSpPr>
        <p:spPr bwMode="auto">
          <a:xfrm>
            <a:off x="8183810" y="4273377"/>
            <a:ext cx="0" cy="623888"/>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0220" name="Line 12">
            <a:extLst>
              <a:ext uri="{FF2B5EF4-FFF2-40B4-BE49-F238E27FC236}">
                <a16:creationId xmlns:a16="http://schemas.microsoft.com/office/drawing/2014/main" id="{23E1545B-F45D-415F-A23C-2EE8E6EDB277}"/>
              </a:ext>
            </a:extLst>
          </p:cNvPr>
          <p:cNvSpPr>
            <a:spLocks noChangeShapeType="1"/>
          </p:cNvSpPr>
          <p:nvPr/>
        </p:nvSpPr>
        <p:spPr bwMode="auto">
          <a:xfrm>
            <a:off x="4650035" y="5208415"/>
            <a:ext cx="798513"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0221" name="Line 13">
            <a:extLst>
              <a:ext uri="{FF2B5EF4-FFF2-40B4-BE49-F238E27FC236}">
                <a16:creationId xmlns:a16="http://schemas.microsoft.com/office/drawing/2014/main" id="{552B34BF-6B1F-4063-BA9B-09E5965C8930}"/>
              </a:ext>
            </a:extLst>
          </p:cNvPr>
          <p:cNvSpPr>
            <a:spLocks noChangeShapeType="1"/>
          </p:cNvSpPr>
          <p:nvPr/>
        </p:nvSpPr>
        <p:spPr bwMode="auto">
          <a:xfrm>
            <a:off x="11147673" y="5208415"/>
            <a:ext cx="798512"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0222" name="Line 14">
            <a:extLst>
              <a:ext uri="{FF2B5EF4-FFF2-40B4-BE49-F238E27FC236}">
                <a16:creationId xmlns:a16="http://schemas.microsoft.com/office/drawing/2014/main" id="{83FD0F24-4868-4487-810F-D84653B8BC8F}"/>
              </a:ext>
            </a:extLst>
          </p:cNvPr>
          <p:cNvSpPr>
            <a:spLocks noChangeShapeType="1"/>
          </p:cNvSpPr>
          <p:nvPr/>
        </p:nvSpPr>
        <p:spPr bwMode="auto">
          <a:xfrm flipV="1">
            <a:off x="8183810" y="5521152"/>
            <a:ext cx="0" cy="1039813"/>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5" name="文本框 14">
            <a:extLst>
              <a:ext uri="{FF2B5EF4-FFF2-40B4-BE49-F238E27FC236}">
                <a16:creationId xmlns:a16="http://schemas.microsoft.com/office/drawing/2014/main" id="{9C6629FA-B5A6-4A50-A2BA-B1307C6E155B}"/>
              </a:ext>
            </a:extLst>
          </p:cNvPr>
          <p:cNvSpPr txBox="1"/>
          <p:nvPr/>
        </p:nvSpPr>
        <p:spPr>
          <a:xfrm>
            <a:off x="3150571" y="64435"/>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IE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的职责范围</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5"/>
                                        </p:tgtEl>
                                        <p:attrNameLst>
                                          <p:attrName>style.visibility</p:attrName>
                                        </p:attrNameLst>
                                      </p:cBhvr>
                                      <p:to>
                                        <p:strVal val="visible"/>
                                      </p:to>
                                    </p:set>
                                    <p:anim calcmode="lin" valueType="num">
                                      <p:cBhvr>
                                        <p:cTn id="7" dur="500" fill="hold"/>
                                        <p:tgtEl>
                                          <p:spTgt spid="15"/>
                                        </p:tgtEl>
                                        <p:attrNameLst>
                                          <p:attrName>ppt_w</p:attrName>
                                        </p:attrNameLst>
                                      </p:cBhvr>
                                      <p:tavLst>
                                        <p:tav tm="0">
                                          <p:val>
                                            <p:fltVal val="0"/>
                                          </p:val>
                                        </p:tav>
                                        <p:tav tm="100000">
                                          <p:val>
                                            <p:strVal val="#ppt_w"/>
                                          </p:val>
                                        </p:tav>
                                      </p:tavLst>
                                    </p:anim>
                                    <p:anim calcmode="lin" valueType="num">
                                      <p:cBhvr>
                                        <p:cTn id="8" dur="500" fill="hold"/>
                                        <p:tgtEl>
                                          <p:spTgt spid="1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1474" name="Text Box 2">
            <a:extLst>
              <a:ext uri="{FF2B5EF4-FFF2-40B4-BE49-F238E27FC236}">
                <a16:creationId xmlns:a16="http://schemas.microsoft.com/office/drawing/2014/main" id="{F9886D4E-9A1E-4D9E-A2EC-68CDB0E63866}"/>
              </a:ext>
            </a:extLst>
          </p:cNvPr>
          <p:cNvSpPr txBox="1">
            <a:spLocks noChangeArrowheads="1"/>
          </p:cNvSpPr>
          <p:nvPr/>
        </p:nvSpPr>
        <p:spPr bwMode="auto">
          <a:xfrm>
            <a:off x="1336899" y="2088456"/>
            <a:ext cx="13681075" cy="4164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1.3 IE</a:t>
            </a:r>
            <a:r>
              <a:rPr lang="zh-TW" altLang="en-US" sz="2000" b="1" dirty="0">
                <a:latin typeface="+mn-lt"/>
                <a:ea typeface="+mn-ea"/>
                <a:cs typeface="+mn-ea"/>
                <a:sym typeface="+mn-lt"/>
              </a:rPr>
              <a:t>是公司的利润驱动器</a:t>
            </a:r>
          </a:p>
          <a:p>
            <a:pPr eaLnBrk="1" hangingPunct="1">
              <a:lnSpc>
                <a:spcPct val="120000"/>
              </a:lnSpc>
              <a:defRPr/>
            </a:pPr>
            <a:r>
              <a:rPr lang="zh-TW" altLang="en-US" sz="2000" dirty="0">
                <a:latin typeface="+mn-lt"/>
                <a:ea typeface="+mn-ea"/>
                <a:cs typeface="+mn-ea"/>
                <a:sym typeface="+mn-lt"/>
              </a:rPr>
              <a:t>   利润是企业的生命</a:t>
            </a:r>
            <a:r>
              <a:rPr lang="en-US" altLang="zh-TW" sz="2000" dirty="0">
                <a:latin typeface="+mn-lt"/>
                <a:ea typeface="+mn-ea"/>
                <a:cs typeface="+mn-ea"/>
                <a:sym typeface="+mn-lt"/>
              </a:rPr>
              <a:t>,</a:t>
            </a:r>
            <a:r>
              <a:rPr lang="zh-TW" altLang="en-US" sz="2000" dirty="0">
                <a:latin typeface="+mn-lt"/>
                <a:ea typeface="+mn-ea"/>
                <a:cs typeface="+mn-ea"/>
                <a:sym typeface="+mn-lt"/>
              </a:rPr>
              <a:t>一个没有利润的企业任何人都可以想象它的下一步是如何的结局</a:t>
            </a:r>
            <a:r>
              <a:rPr lang="en-US" altLang="zh-TW" sz="2000" dirty="0">
                <a:latin typeface="+mn-lt"/>
                <a:ea typeface="+mn-ea"/>
                <a:cs typeface="+mn-ea"/>
                <a:sym typeface="+mn-lt"/>
              </a:rPr>
              <a:t>.IE</a:t>
            </a:r>
            <a:r>
              <a:rPr lang="zh-TW" altLang="en-US" sz="2000" dirty="0">
                <a:latin typeface="+mn-lt"/>
                <a:ea typeface="+mn-ea"/>
                <a:cs typeface="+mn-ea"/>
                <a:sym typeface="+mn-lt"/>
              </a:rPr>
              <a:t>作为公司生产的工艺和效率的管理部门</a:t>
            </a:r>
            <a:r>
              <a:rPr lang="en-US" altLang="zh-TW" sz="2000" dirty="0">
                <a:latin typeface="+mn-lt"/>
                <a:ea typeface="+mn-ea"/>
                <a:cs typeface="+mn-ea"/>
                <a:sym typeface="+mn-lt"/>
              </a:rPr>
              <a:t>,</a:t>
            </a:r>
            <a:r>
              <a:rPr lang="zh-TW" altLang="en-US" sz="2000" dirty="0">
                <a:latin typeface="+mn-lt"/>
                <a:ea typeface="+mn-ea"/>
                <a:cs typeface="+mn-ea"/>
                <a:sym typeface="+mn-lt"/>
              </a:rPr>
              <a:t>它的一举一动都直接牵连着公司的利润</a:t>
            </a:r>
            <a:r>
              <a:rPr lang="en-US" altLang="zh-TW" sz="2000" dirty="0">
                <a:latin typeface="+mn-lt"/>
                <a:ea typeface="+mn-ea"/>
                <a:cs typeface="+mn-ea"/>
                <a:sym typeface="+mn-lt"/>
              </a:rPr>
              <a:t>,</a:t>
            </a:r>
            <a:r>
              <a:rPr lang="zh-TW" altLang="en-US" sz="2000" dirty="0">
                <a:latin typeface="+mn-lt"/>
                <a:ea typeface="+mn-ea"/>
                <a:cs typeface="+mn-ea"/>
                <a:sym typeface="+mn-lt"/>
              </a:rPr>
              <a:t>尤其牵连着决定利润的制造成本</a:t>
            </a:r>
            <a:r>
              <a:rPr lang="en-US" altLang="zh-TW" sz="2000" dirty="0">
                <a:latin typeface="+mn-lt"/>
                <a:ea typeface="+mn-ea"/>
                <a:cs typeface="+mn-ea"/>
                <a:sym typeface="+mn-lt"/>
              </a:rPr>
              <a:t>.</a:t>
            </a:r>
            <a:r>
              <a:rPr lang="zh-TW" altLang="en-US" sz="2000" dirty="0">
                <a:latin typeface="+mn-lt"/>
                <a:ea typeface="+mn-ea"/>
                <a:cs typeface="+mn-ea"/>
                <a:sym typeface="+mn-lt"/>
              </a:rPr>
              <a:t>如果</a:t>
            </a:r>
            <a:r>
              <a:rPr lang="en-US" altLang="zh-TW" sz="2000" dirty="0">
                <a:latin typeface="+mn-lt"/>
                <a:ea typeface="+mn-ea"/>
                <a:cs typeface="+mn-ea"/>
                <a:sym typeface="+mn-lt"/>
              </a:rPr>
              <a:t>IE</a:t>
            </a:r>
            <a:r>
              <a:rPr lang="zh-TW" altLang="en-US" sz="2000" dirty="0">
                <a:latin typeface="+mn-lt"/>
                <a:ea typeface="+mn-ea"/>
                <a:cs typeface="+mn-ea"/>
                <a:sym typeface="+mn-lt"/>
              </a:rPr>
              <a:t>的工作做得优秀</a:t>
            </a:r>
            <a:r>
              <a:rPr lang="en-US" altLang="zh-TW" sz="2000" dirty="0">
                <a:latin typeface="+mn-lt"/>
                <a:ea typeface="+mn-ea"/>
                <a:cs typeface="+mn-ea"/>
                <a:sym typeface="+mn-lt"/>
              </a:rPr>
              <a:t>,</a:t>
            </a:r>
            <a:r>
              <a:rPr lang="zh-TW" altLang="en-US" sz="2000" dirty="0">
                <a:latin typeface="+mn-lt"/>
                <a:ea typeface="+mn-ea"/>
                <a:cs typeface="+mn-ea"/>
                <a:sym typeface="+mn-lt"/>
              </a:rPr>
              <a:t>制造成本就会低</a:t>
            </a:r>
            <a:r>
              <a:rPr lang="en-US" altLang="zh-TW" sz="2000" dirty="0">
                <a:latin typeface="+mn-lt"/>
                <a:ea typeface="+mn-ea"/>
                <a:cs typeface="+mn-ea"/>
                <a:sym typeface="+mn-lt"/>
              </a:rPr>
              <a:t>,</a:t>
            </a:r>
            <a:r>
              <a:rPr lang="zh-TW" altLang="en-US" sz="2000" dirty="0">
                <a:latin typeface="+mn-lt"/>
                <a:ea typeface="+mn-ea"/>
                <a:cs typeface="+mn-ea"/>
                <a:sym typeface="+mn-lt"/>
              </a:rPr>
              <a:t>那么利润空间就比较大</a:t>
            </a:r>
            <a:r>
              <a:rPr lang="en-US" altLang="zh-TW" sz="2000" dirty="0">
                <a:latin typeface="+mn-lt"/>
                <a:ea typeface="+mn-ea"/>
                <a:cs typeface="+mn-ea"/>
                <a:sym typeface="+mn-lt"/>
              </a:rPr>
              <a:t>,</a:t>
            </a:r>
            <a:r>
              <a:rPr lang="zh-TW" altLang="en-US" sz="2000" dirty="0">
                <a:latin typeface="+mn-lt"/>
                <a:ea typeface="+mn-ea"/>
                <a:cs typeface="+mn-ea"/>
                <a:sym typeface="+mn-lt"/>
              </a:rPr>
              <a:t>否则</a:t>
            </a:r>
            <a:r>
              <a:rPr lang="en-US" altLang="zh-TW" sz="2000" dirty="0">
                <a:latin typeface="+mn-lt"/>
                <a:ea typeface="+mn-ea"/>
                <a:cs typeface="+mn-ea"/>
                <a:sym typeface="+mn-lt"/>
              </a:rPr>
              <a:t>,</a:t>
            </a:r>
            <a:r>
              <a:rPr lang="zh-TW" altLang="en-US" sz="2000" dirty="0">
                <a:latin typeface="+mn-lt"/>
                <a:ea typeface="+mn-ea"/>
                <a:cs typeface="+mn-ea"/>
                <a:sym typeface="+mn-lt"/>
              </a:rPr>
              <a:t>利润空间就比较小</a:t>
            </a:r>
            <a:r>
              <a:rPr lang="en-US" altLang="zh-TW" sz="2000" dirty="0">
                <a:latin typeface="+mn-lt"/>
                <a:ea typeface="+mn-ea"/>
                <a:cs typeface="+mn-ea"/>
                <a:sym typeface="+mn-lt"/>
              </a:rPr>
              <a:t>.</a:t>
            </a:r>
            <a:r>
              <a:rPr lang="zh-TW" altLang="en-US" sz="2000" dirty="0">
                <a:latin typeface="+mn-lt"/>
                <a:ea typeface="+mn-ea"/>
                <a:cs typeface="+mn-ea"/>
                <a:sym typeface="+mn-lt"/>
              </a:rPr>
              <a:t>而这一切都是靠</a:t>
            </a:r>
            <a:r>
              <a:rPr lang="en-US" altLang="zh-TW" sz="2000" dirty="0">
                <a:latin typeface="+mn-lt"/>
                <a:ea typeface="+mn-ea"/>
                <a:cs typeface="+mn-ea"/>
                <a:sym typeface="+mn-lt"/>
              </a:rPr>
              <a:t>IE</a:t>
            </a:r>
            <a:r>
              <a:rPr lang="zh-TW" altLang="en-US" sz="2000" dirty="0">
                <a:latin typeface="+mn-lt"/>
                <a:ea typeface="+mn-ea"/>
                <a:cs typeface="+mn-ea"/>
                <a:sym typeface="+mn-lt"/>
              </a:rPr>
              <a:t>的能力来推动的</a:t>
            </a:r>
            <a:r>
              <a:rPr lang="en-US" altLang="zh-TW" sz="2000" dirty="0">
                <a:latin typeface="+mn-lt"/>
                <a:ea typeface="+mn-ea"/>
                <a:cs typeface="+mn-ea"/>
                <a:sym typeface="+mn-lt"/>
              </a:rPr>
              <a:t>,</a:t>
            </a:r>
            <a:r>
              <a:rPr lang="zh-TW" altLang="en-US" sz="2000" dirty="0">
                <a:latin typeface="+mn-lt"/>
                <a:ea typeface="+mn-ea"/>
                <a:cs typeface="+mn-ea"/>
                <a:sym typeface="+mn-lt"/>
              </a:rPr>
              <a:t>所以</a:t>
            </a:r>
            <a:r>
              <a:rPr lang="en-US" altLang="zh-TW" sz="2000" dirty="0">
                <a:latin typeface="+mn-lt"/>
                <a:ea typeface="+mn-ea"/>
                <a:cs typeface="+mn-ea"/>
                <a:sym typeface="+mn-lt"/>
              </a:rPr>
              <a:t>IE</a:t>
            </a:r>
            <a:r>
              <a:rPr lang="zh-TW" altLang="en-US" sz="2000" dirty="0">
                <a:latin typeface="+mn-lt"/>
                <a:ea typeface="+mn-ea"/>
                <a:cs typeface="+mn-ea"/>
                <a:sym typeface="+mn-lt"/>
              </a:rPr>
              <a:t>是公司的利润驱动器</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defRPr/>
            </a:pPr>
            <a:r>
              <a:rPr lang="en-US" altLang="zh-TW" sz="2000" b="1" dirty="0">
                <a:latin typeface="+mn-lt"/>
                <a:ea typeface="+mn-ea"/>
                <a:cs typeface="+mn-ea"/>
                <a:sym typeface="+mn-lt"/>
              </a:rPr>
              <a:t>1 ) IE</a:t>
            </a:r>
            <a:r>
              <a:rPr lang="zh-TW" altLang="en-US" sz="2000" b="1" dirty="0">
                <a:latin typeface="+mn-lt"/>
                <a:ea typeface="+mn-ea"/>
                <a:cs typeface="+mn-ea"/>
                <a:sym typeface="+mn-lt"/>
              </a:rPr>
              <a:t>驱动利润的方法包括</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制定简捷</a:t>
            </a:r>
            <a:r>
              <a:rPr lang="en-US" altLang="zh-TW" sz="2000" dirty="0">
                <a:latin typeface="+mn-lt"/>
                <a:ea typeface="+mn-ea"/>
                <a:cs typeface="+mn-ea"/>
                <a:sym typeface="+mn-lt"/>
              </a:rPr>
              <a:t>,</a:t>
            </a:r>
            <a:r>
              <a:rPr lang="zh-TW" altLang="en-US" sz="2000" dirty="0">
                <a:latin typeface="+mn-lt"/>
                <a:ea typeface="+mn-ea"/>
                <a:cs typeface="+mn-ea"/>
                <a:sym typeface="+mn-lt"/>
              </a:rPr>
              <a:t>合理的生产流程</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识别生产中可能产生的风险因素</a:t>
            </a:r>
            <a:r>
              <a:rPr lang="en-US" altLang="zh-TW" sz="2000" dirty="0">
                <a:latin typeface="+mn-lt"/>
                <a:ea typeface="+mn-ea"/>
                <a:cs typeface="+mn-ea"/>
                <a:sym typeface="+mn-lt"/>
              </a:rPr>
              <a:t>,</a:t>
            </a:r>
            <a:r>
              <a:rPr lang="zh-TW" altLang="en-US" sz="2000" dirty="0">
                <a:latin typeface="+mn-lt"/>
                <a:ea typeface="+mn-ea"/>
                <a:cs typeface="+mn-ea"/>
                <a:sym typeface="+mn-lt"/>
              </a:rPr>
              <a:t>采取措施排除</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制定全面的过程监控计划</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制定简单明了的作业指导书</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持续改进制程</a:t>
            </a:r>
            <a:r>
              <a:rPr lang="en-US" altLang="zh-TW" sz="2000" dirty="0">
                <a:latin typeface="+mn-lt"/>
                <a:ea typeface="+mn-ea"/>
                <a:cs typeface="+mn-ea"/>
                <a:sym typeface="+mn-lt"/>
              </a:rPr>
              <a:t>,</a:t>
            </a:r>
            <a:r>
              <a:rPr lang="zh-TW" altLang="en-US" sz="2000" dirty="0">
                <a:latin typeface="+mn-lt"/>
                <a:ea typeface="+mn-ea"/>
                <a:cs typeface="+mn-ea"/>
                <a:sym typeface="+mn-lt"/>
              </a:rPr>
              <a:t>减少浪费</a:t>
            </a:r>
            <a:r>
              <a:rPr lang="en-US" altLang="zh-TW" sz="2000" dirty="0">
                <a:latin typeface="+mn-lt"/>
                <a:ea typeface="+mn-ea"/>
                <a:cs typeface="+mn-ea"/>
                <a:sym typeface="+mn-lt"/>
              </a:rPr>
              <a:t>,</a:t>
            </a:r>
            <a:r>
              <a:rPr lang="zh-TW" altLang="en-US" sz="2000" dirty="0">
                <a:latin typeface="+mn-lt"/>
                <a:ea typeface="+mn-ea"/>
                <a:cs typeface="+mn-ea"/>
                <a:sym typeface="+mn-lt"/>
              </a:rPr>
              <a:t>优化工艺</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制定标准工时</a:t>
            </a:r>
            <a:r>
              <a:rPr lang="en-US" altLang="zh-TW" sz="2000" dirty="0">
                <a:latin typeface="+mn-lt"/>
                <a:ea typeface="+mn-ea"/>
                <a:cs typeface="+mn-ea"/>
                <a:sym typeface="+mn-lt"/>
              </a:rPr>
              <a:t>,</a:t>
            </a:r>
            <a:r>
              <a:rPr lang="zh-TW" altLang="en-US" sz="2000" dirty="0">
                <a:latin typeface="+mn-lt"/>
                <a:ea typeface="+mn-ea"/>
                <a:cs typeface="+mn-ea"/>
                <a:sym typeface="+mn-lt"/>
              </a:rPr>
              <a:t>控制生产性</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B4DCEC58-FBB4-489B-BCA5-161199E6C5BC}"/>
              </a:ext>
            </a:extLst>
          </p:cNvPr>
          <p:cNvSpPr txBox="1"/>
          <p:nvPr/>
        </p:nvSpPr>
        <p:spPr>
          <a:xfrm>
            <a:off x="3150571" y="64435"/>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IE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是公司的利润驱动器</a:t>
            </a:r>
          </a:p>
        </p:txBody>
      </p:sp>
      <p:sp>
        <p:nvSpPr>
          <p:cNvPr id="4" name="Text Box 2">
            <a:extLst>
              <a:ext uri="{FF2B5EF4-FFF2-40B4-BE49-F238E27FC236}">
                <a16:creationId xmlns:a16="http://schemas.microsoft.com/office/drawing/2014/main" id="{A3E03383-5120-4FFF-BAE2-D0029B66E39B}"/>
              </a:ext>
            </a:extLst>
          </p:cNvPr>
          <p:cNvSpPr txBox="1">
            <a:spLocks noChangeArrowheads="1"/>
          </p:cNvSpPr>
          <p:nvPr/>
        </p:nvSpPr>
        <p:spPr bwMode="auto">
          <a:xfrm>
            <a:off x="1336899" y="6367008"/>
            <a:ext cx="13681075" cy="1209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均衡排布生产任务</a:t>
            </a:r>
            <a:r>
              <a:rPr lang="en-US" altLang="zh-TW" sz="2000" dirty="0">
                <a:latin typeface="+mn-lt"/>
                <a:ea typeface="+mn-ea"/>
                <a:cs typeface="+mn-ea"/>
                <a:sym typeface="+mn-lt"/>
              </a:rPr>
              <a:t>,</a:t>
            </a:r>
            <a:r>
              <a:rPr lang="zh-TW" altLang="en-US" sz="2000" dirty="0">
                <a:latin typeface="+mn-lt"/>
                <a:ea typeface="+mn-ea"/>
                <a:cs typeface="+mn-ea"/>
                <a:sym typeface="+mn-lt"/>
              </a:rPr>
              <a:t>减少中间消耗环节</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全面改进行生产秩序</a:t>
            </a:r>
            <a:r>
              <a:rPr lang="en-US" altLang="zh-TW" sz="2000" dirty="0">
                <a:latin typeface="+mn-lt"/>
                <a:ea typeface="+mn-ea"/>
                <a:cs typeface="+mn-ea"/>
                <a:sym typeface="+mn-lt"/>
              </a:rPr>
              <a:t>,</a:t>
            </a:r>
            <a:r>
              <a:rPr lang="zh-TW" altLang="en-US" sz="2000" dirty="0">
                <a:latin typeface="+mn-lt"/>
                <a:ea typeface="+mn-ea"/>
                <a:cs typeface="+mn-ea"/>
                <a:sym typeface="+mn-lt"/>
              </a:rPr>
              <a:t>提高工作效率</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2 ) IE</a:t>
            </a:r>
            <a:r>
              <a:rPr lang="zh-TW" altLang="en-US" sz="2000" b="1" dirty="0">
                <a:latin typeface="+mn-lt"/>
                <a:ea typeface="+mn-ea"/>
                <a:cs typeface="+mn-ea"/>
                <a:sym typeface="+mn-lt"/>
              </a:rPr>
              <a:t>驱动利润的原理</a:t>
            </a:r>
            <a:r>
              <a:rPr lang="en-US" altLang="zh-TW" sz="2000" b="1" dirty="0">
                <a:latin typeface="+mn-lt"/>
                <a:ea typeface="+mn-ea"/>
                <a:cs typeface="+mn-ea"/>
                <a:sym typeface="+mn-lt"/>
              </a:rPr>
              <a:t>:</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3282" name="Oval 2">
            <a:extLst>
              <a:ext uri="{FF2B5EF4-FFF2-40B4-BE49-F238E27FC236}">
                <a16:creationId xmlns:a16="http://schemas.microsoft.com/office/drawing/2014/main" id="{B4EB91D6-B098-4F8A-A890-D5EF063E1F49}"/>
              </a:ext>
            </a:extLst>
          </p:cNvPr>
          <p:cNvSpPr>
            <a:spLocks noChangeArrowheads="1"/>
          </p:cNvSpPr>
          <p:nvPr/>
        </p:nvSpPr>
        <p:spPr bwMode="auto">
          <a:xfrm>
            <a:off x="7296150" y="895211"/>
            <a:ext cx="1709738" cy="944243"/>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IE</a:t>
            </a:r>
            <a:r>
              <a:rPr lang="zh-TW" altLang="en-US" sz="2000">
                <a:cs typeface="+mn-ea"/>
                <a:sym typeface="+mn-lt"/>
              </a:rPr>
              <a:t>的工</a:t>
            </a:r>
          </a:p>
          <a:p>
            <a:pPr algn="ctr" eaLnBrk="1" hangingPunct="1">
              <a:lnSpc>
                <a:spcPct val="120000"/>
              </a:lnSpc>
              <a:defRPr/>
            </a:pPr>
            <a:r>
              <a:rPr lang="zh-TW" altLang="en-US" sz="2000">
                <a:cs typeface="+mn-ea"/>
                <a:sym typeface="+mn-lt"/>
              </a:rPr>
              <a:t>作责任</a:t>
            </a:r>
          </a:p>
        </p:txBody>
      </p:sp>
      <p:sp>
        <p:nvSpPr>
          <p:cNvPr id="353283" name="Oval 3">
            <a:extLst>
              <a:ext uri="{FF2B5EF4-FFF2-40B4-BE49-F238E27FC236}">
                <a16:creationId xmlns:a16="http://schemas.microsoft.com/office/drawing/2014/main" id="{67042139-3EBF-416A-AC70-F18D404D7789}"/>
              </a:ext>
            </a:extLst>
          </p:cNvPr>
          <p:cNvSpPr>
            <a:spLocks noChangeArrowheads="1"/>
          </p:cNvSpPr>
          <p:nvPr/>
        </p:nvSpPr>
        <p:spPr bwMode="auto">
          <a:xfrm>
            <a:off x="3190875" y="2424336"/>
            <a:ext cx="2052638" cy="1663700"/>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没有无</a:t>
            </a:r>
          </a:p>
          <a:p>
            <a:pPr algn="ctr" eaLnBrk="1" hangingPunct="1">
              <a:lnSpc>
                <a:spcPct val="120000"/>
              </a:lnSpc>
              <a:defRPr/>
            </a:pPr>
            <a:r>
              <a:rPr lang="zh-TW" altLang="en-US" sz="2000">
                <a:cs typeface="+mn-ea"/>
                <a:sym typeface="+mn-lt"/>
              </a:rPr>
              <a:t>效的生</a:t>
            </a:r>
          </a:p>
          <a:p>
            <a:pPr algn="ctr" eaLnBrk="1" hangingPunct="1">
              <a:lnSpc>
                <a:spcPct val="120000"/>
              </a:lnSpc>
              <a:defRPr/>
            </a:pPr>
            <a:r>
              <a:rPr lang="zh-TW" altLang="en-US" sz="2000">
                <a:cs typeface="+mn-ea"/>
                <a:sym typeface="+mn-lt"/>
              </a:rPr>
              <a:t>产环节</a:t>
            </a:r>
          </a:p>
        </p:txBody>
      </p:sp>
      <p:sp>
        <p:nvSpPr>
          <p:cNvPr id="353284" name="Oval 4">
            <a:extLst>
              <a:ext uri="{FF2B5EF4-FFF2-40B4-BE49-F238E27FC236}">
                <a16:creationId xmlns:a16="http://schemas.microsoft.com/office/drawing/2014/main" id="{E28FF606-FB8B-4FFD-B105-75FDCCC1B66C}"/>
              </a:ext>
            </a:extLst>
          </p:cNvPr>
          <p:cNvSpPr>
            <a:spLocks noChangeArrowheads="1"/>
          </p:cNvSpPr>
          <p:nvPr/>
        </p:nvSpPr>
        <p:spPr bwMode="auto">
          <a:xfrm>
            <a:off x="5927725" y="2424336"/>
            <a:ext cx="2052638" cy="1663700"/>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没有无</a:t>
            </a:r>
          </a:p>
          <a:p>
            <a:pPr algn="ctr" eaLnBrk="1" hangingPunct="1">
              <a:lnSpc>
                <a:spcPct val="120000"/>
              </a:lnSpc>
              <a:defRPr/>
            </a:pPr>
            <a:r>
              <a:rPr lang="zh-TW" altLang="en-US" sz="2000">
                <a:cs typeface="+mn-ea"/>
                <a:sym typeface="+mn-lt"/>
              </a:rPr>
              <a:t>效的生</a:t>
            </a:r>
          </a:p>
          <a:p>
            <a:pPr algn="ctr" eaLnBrk="1" hangingPunct="1">
              <a:lnSpc>
                <a:spcPct val="120000"/>
              </a:lnSpc>
              <a:defRPr/>
            </a:pPr>
            <a:r>
              <a:rPr lang="zh-TW" altLang="en-US" sz="2000">
                <a:cs typeface="+mn-ea"/>
                <a:sym typeface="+mn-lt"/>
              </a:rPr>
              <a:t>产环节</a:t>
            </a:r>
          </a:p>
        </p:txBody>
      </p:sp>
      <p:sp>
        <p:nvSpPr>
          <p:cNvPr id="353285" name="Oval 5">
            <a:extLst>
              <a:ext uri="{FF2B5EF4-FFF2-40B4-BE49-F238E27FC236}">
                <a16:creationId xmlns:a16="http://schemas.microsoft.com/office/drawing/2014/main" id="{A0612595-114F-4D9A-97DB-5411CDD6FF94}"/>
              </a:ext>
            </a:extLst>
          </p:cNvPr>
          <p:cNvSpPr>
            <a:spLocks noChangeArrowheads="1"/>
          </p:cNvSpPr>
          <p:nvPr/>
        </p:nvSpPr>
        <p:spPr bwMode="auto">
          <a:xfrm>
            <a:off x="8550275" y="2424336"/>
            <a:ext cx="2051050" cy="1663700"/>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没有无</a:t>
            </a:r>
          </a:p>
          <a:p>
            <a:pPr algn="ctr" eaLnBrk="1" hangingPunct="1">
              <a:lnSpc>
                <a:spcPct val="120000"/>
              </a:lnSpc>
              <a:defRPr/>
            </a:pPr>
            <a:r>
              <a:rPr lang="zh-TW" altLang="en-US" sz="2000">
                <a:cs typeface="+mn-ea"/>
                <a:sym typeface="+mn-lt"/>
              </a:rPr>
              <a:t>效的生</a:t>
            </a:r>
          </a:p>
          <a:p>
            <a:pPr algn="ctr" eaLnBrk="1" hangingPunct="1">
              <a:lnSpc>
                <a:spcPct val="120000"/>
              </a:lnSpc>
              <a:defRPr/>
            </a:pPr>
            <a:r>
              <a:rPr lang="zh-TW" altLang="en-US" sz="2000">
                <a:cs typeface="+mn-ea"/>
                <a:sym typeface="+mn-lt"/>
              </a:rPr>
              <a:t>产环节</a:t>
            </a:r>
          </a:p>
        </p:txBody>
      </p:sp>
      <p:sp>
        <p:nvSpPr>
          <p:cNvPr id="353286" name="Oval 6">
            <a:extLst>
              <a:ext uri="{FF2B5EF4-FFF2-40B4-BE49-F238E27FC236}">
                <a16:creationId xmlns:a16="http://schemas.microsoft.com/office/drawing/2014/main" id="{D1A61162-226F-4D63-932B-623B7A510EC5}"/>
              </a:ext>
            </a:extLst>
          </p:cNvPr>
          <p:cNvSpPr>
            <a:spLocks noChangeArrowheads="1"/>
          </p:cNvSpPr>
          <p:nvPr/>
        </p:nvSpPr>
        <p:spPr bwMode="auto">
          <a:xfrm>
            <a:off x="11058525" y="2424336"/>
            <a:ext cx="2051050" cy="1663700"/>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没有无</a:t>
            </a:r>
          </a:p>
          <a:p>
            <a:pPr algn="ctr" eaLnBrk="1" hangingPunct="1">
              <a:lnSpc>
                <a:spcPct val="120000"/>
              </a:lnSpc>
              <a:defRPr/>
            </a:pPr>
            <a:r>
              <a:rPr lang="zh-TW" altLang="en-US" sz="2000">
                <a:cs typeface="+mn-ea"/>
                <a:sym typeface="+mn-lt"/>
              </a:rPr>
              <a:t>效的生</a:t>
            </a:r>
          </a:p>
          <a:p>
            <a:pPr algn="ctr" eaLnBrk="1" hangingPunct="1">
              <a:lnSpc>
                <a:spcPct val="120000"/>
              </a:lnSpc>
              <a:defRPr/>
            </a:pPr>
            <a:r>
              <a:rPr lang="zh-TW" altLang="en-US" sz="2000">
                <a:cs typeface="+mn-ea"/>
                <a:sym typeface="+mn-lt"/>
              </a:rPr>
              <a:t>产环节</a:t>
            </a:r>
          </a:p>
        </p:txBody>
      </p:sp>
      <p:sp>
        <p:nvSpPr>
          <p:cNvPr id="353287" name="Oval 7">
            <a:extLst>
              <a:ext uri="{FF2B5EF4-FFF2-40B4-BE49-F238E27FC236}">
                <a16:creationId xmlns:a16="http://schemas.microsoft.com/office/drawing/2014/main" id="{89AD4B30-7895-47AF-BDC7-A145B2C8221D}"/>
              </a:ext>
            </a:extLst>
          </p:cNvPr>
          <p:cNvSpPr>
            <a:spLocks noChangeArrowheads="1"/>
          </p:cNvSpPr>
          <p:nvPr/>
        </p:nvSpPr>
        <p:spPr bwMode="auto">
          <a:xfrm>
            <a:off x="7296150" y="4368800"/>
            <a:ext cx="1824038" cy="1455738"/>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降低了生</a:t>
            </a:r>
          </a:p>
          <a:p>
            <a:pPr algn="ctr" eaLnBrk="1" hangingPunct="1">
              <a:lnSpc>
                <a:spcPct val="120000"/>
              </a:lnSpc>
              <a:defRPr/>
            </a:pPr>
            <a:r>
              <a:rPr lang="zh-TW" altLang="en-US" sz="2000">
                <a:cs typeface="+mn-ea"/>
                <a:sym typeface="+mn-lt"/>
              </a:rPr>
              <a:t>产损耗</a:t>
            </a:r>
          </a:p>
        </p:txBody>
      </p:sp>
      <p:sp>
        <p:nvSpPr>
          <p:cNvPr id="353288" name="Oval 8">
            <a:extLst>
              <a:ext uri="{FF2B5EF4-FFF2-40B4-BE49-F238E27FC236}">
                <a16:creationId xmlns:a16="http://schemas.microsoft.com/office/drawing/2014/main" id="{D437E472-E397-419F-9508-37D69CEFA42E}"/>
              </a:ext>
            </a:extLst>
          </p:cNvPr>
          <p:cNvSpPr>
            <a:spLocks noChangeArrowheads="1"/>
          </p:cNvSpPr>
          <p:nvPr/>
        </p:nvSpPr>
        <p:spPr bwMode="auto">
          <a:xfrm>
            <a:off x="7296150" y="6032500"/>
            <a:ext cx="1824038" cy="145732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降低了生</a:t>
            </a:r>
          </a:p>
          <a:p>
            <a:pPr algn="ctr" eaLnBrk="1" hangingPunct="1">
              <a:lnSpc>
                <a:spcPct val="120000"/>
              </a:lnSpc>
              <a:defRPr/>
            </a:pPr>
            <a:r>
              <a:rPr lang="zh-TW" altLang="en-US" sz="2000">
                <a:cs typeface="+mn-ea"/>
                <a:sym typeface="+mn-lt"/>
              </a:rPr>
              <a:t>产损耗</a:t>
            </a:r>
          </a:p>
        </p:txBody>
      </p:sp>
      <p:sp>
        <p:nvSpPr>
          <p:cNvPr id="353289" name="Oval 9">
            <a:extLst>
              <a:ext uri="{FF2B5EF4-FFF2-40B4-BE49-F238E27FC236}">
                <a16:creationId xmlns:a16="http://schemas.microsoft.com/office/drawing/2014/main" id="{FA57D9A3-9949-4947-B69F-F0B698CB96D8}"/>
              </a:ext>
            </a:extLst>
          </p:cNvPr>
          <p:cNvSpPr>
            <a:spLocks noChangeArrowheads="1"/>
          </p:cNvSpPr>
          <p:nvPr/>
        </p:nvSpPr>
        <p:spPr bwMode="auto">
          <a:xfrm>
            <a:off x="7296150" y="7800975"/>
            <a:ext cx="1824038" cy="1455738"/>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降低了生</a:t>
            </a:r>
          </a:p>
          <a:p>
            <a:pPr algn="ctr" eaLnBrk="1" hangingPunct="1">
              <a:lnSpc>
                <a:spcPct val="120000"/>
              </a:lnSpc>
              <a:defRPr/>
            </a:pPr>
            <a:r>
              <a:rPr lang="zh-TW" altLang="en-US" sz="2000">
                <a:cs typeface="+mn-ea"/>
                <a:sym typeface="+mn-lt"/>
              </a:rPr>
              <a:t>产损耗</a:t>
            </a:r>
          </a:p>
        </p:txBody>
      </p:sp>
      <p:sp>
        <p:nvSpPr>
          <p:cNvPr id="353290" name="Oval 10">
            <a:extLst>
              <a:ext uri="{FF2B5EF4-FFF2-40B4-BE49-F238E27FC236}">
                <a16:creationId xmlns:a16="http://schemas.microsoft.com/office/drawing/2014/main" id="{2D5BF847-98E7-45B1-A39C-7CD19AA69B5B}"/>
              </a:ext>
            </a:extLst>
          </p:cNvPr>
          <p:cNvSpPr>
            <a:spLocks noChangeArrowheads="1"/>
          </p:cNvSpPr>
          <p:nvPr/>
        </p:nvSpPr>
        <p:spPr bwMode="auto">
          <a:xfrm>
            <a:off x="4445000" y="4368800"/>
            <a:ext cx="1709738" cy="124777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IE</a:t>
            </a:r>
            <a:r>
              <a:rPr lang="zh-TW" altLang="en-US" sz="2000">
                <a:cs typeface="+mn-ea"/>
                <a:sym typeface="+mn-lt"/>
              </a:rPr>
              <a:t>的工</a:t>
            </a:r>
          </a:p>
          <a:p>
            <a:pPr algn="ctr" eaLnBrk="1" hangingPunct="1">
              <a:lnSpc>
                <a:spcPct val="120000"/>
              </a:lnSpc>
              <a:defRPr/>
            </a:pPr>
            <a:r>
              <a:rPr lang="zh-TW" altLang="en-US" sz="2000">
                <a:cs typeface="+mn-ea"/>
                <a:sym typeface="+mn-lt"/>
              </a:rPr>
              <a:t>作责任</a:t>
            </a:r>
          </a:p>
        </p:txBody>
      </p:sp>
      <p:sp>
        <p:nvSpPr>
          <p:cNvPr id="353291" name="Oval 11">
            <a:extLst>
              <a:ext uri="{FF2B5EF4-FFF2-40B4-BE49-F238E27FC236}">
                <a16:creationId xmlns:a16="http://schemas.microsoft.com/office/drawing/2014/main" id="{0BF4BDD7-AD93-4914-B966-C4E382064841}"/>
              </a:ext>
            </a:extLst>
          </p:cNvPr>
          <p:cNvSpPr>
            <a:spLocks noChangeArrowheads="1"/>
          </p:cNvSpPr>
          <p:nvPr/>
        </p:nvSpPr>
        <p:spPr bwMode="auto">
          <a:xfrm>
            <a:off x="10031413" y="4368800"/>
            <a:ext cx="1709737" cy="124777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IE</a:t>
            </a:r>
            <a:r>
              <a:rPr lang="zh-TW" altLang="en-US" sz="2000">
                <a:cs typeface="+mn-ea"/>
                <a:sym typeface="+mn-lt"/>
              </a:rPr>
              <a:t>的工</a:t>
            </a:r>
          </a:p>
          <a:p>
            <a:pPr algn="ctr" eaLnBrk="1" hangingPunct="1">
              <a:lnSpc>
                <a:spcPct val="120000"/>
              </a:lnSpc>
              <a:defRPr/>
            </a:pPr>
            <a:r>
              <a:rPr lang="zh-TW" altLang="en-US" sz="2000">
                <a:cs typeface="+mn-ea"/>
                <a:sym typeface="+mn-lt"/>
              </a:rPr>
              <a:t>作责任</a:t>
            </a:r>
          </a:p>
        </p:txBody>
      </p:sp>
      <p:sp>
        <p:nvSpPr>
          <p:cNvPr id="353292" name="Line 12">
            <a:extLst>
              <a:ext uri="{FF2B5EF4-FFF2-40B4-BE49-F238E27FC236}">
                <a16:creationId xmlns:a16="http://schemas.microsoft.com/office/drawing/2014/main" id="{FE04AF76-1D81-4B55-9390-3E34792F99EF}"/>
              </a:ext>
            </a:extLst>
          </p:cNvPr>
          <p:cNvSpPr>
            <a:spLocks noChangeShapeType="1"/>
          </p:cNvSpPr>
          <p:nvPr/>
        </p:nvSpPr>
        <p:spPr bwMode="auto">
          <a:xfrm>
            <a:off x="2963863" y="1903636"/>
            <a:ext cx="10374312"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3293" name="Line 13">
            <a:extLst>
              <a:ext uri="{FF2B5EF4-FFF2-40B4-BE49-F238E27FC236}">
                <a16:creationId xmlns:a16="http://schemas.microsoft.com/office/drawing/2014/main" id="{42536C78-6CC1-47E5-8573-4FD8CBDC4FC0}"/>
              </a:ext>
            </a:extLst>
          </p:cNvPr>
          <p:cNvSpPr>
            <a:spLocks noChangeShapeType="1"/>
          </p:cNvSpPr>
          <p:nvPr/>
        </p:nvSpPr>
        <p:spPr bwMode="auto">
          <a:xfrm>
            <a:off x="2963863" y="4295999"/>
            <a:ext cx="10374312"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3294" name="Line 14">
            <a:extLst>
              <a:ext uri="{FF2B5EF4-FFF2-40B4-BE49-F238E27FC236}">
                <a16:creationId xmlns:a16="http://schemas.microsoft.com/office/drawing/2014/main" id="{FEEE8D23-6B56-4489-973D-1DE1E39E55E6}"/>
              </a:ext>
            </a:extLst>
          </p:cNvPr>
          <p:cNvSpPr>
            <a:spLocks noChangeShapeType="1"/>
          </p:cNvSpPr>
          <p:nvPr/>
        </p:nvSpPr>
        <p:spPr bwMode="auto">
          <a:xfrm>
            <a:off x="2963863" y="1903636"/>
            <a:ext cx="0" cy="2392363"/>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3295" name="Line 15">
            <a:extLst>
              <a:ext uri="{FF2B5EF4-FFF2-40B4-BE49-F238E27FC236}">
                <a16:creationId xmlns:a16="http://schemas.microsoft.com/office/drawing/2014/main" id="{AC693713-3D03-47D9-9FA8-EBDDD60C843A}"/>
              </a:ext>
            </a:extLst>
          </p:cNvPr>
          <p:cNvSpPr>
            <a:spLocks noChangeShapeType="1"/>
          </p:cNvSpPr>
          <p:nvPr/>
        </p:nvSpPr>
        <p:spPr bwMode="auto">
          <a:xfrm>
            <a:off x="13338175" y="1903636"/>
            <a:ext cx="0" cy="2392363"/>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3296" name="Line 16">
            <a:extLst>
              <a:ext uri="{FF2B5EF4-FFF2-40B4-BE49-F238E27FC236}">
                <a16:creationId xmlns:a16="http://schemas.microsoft.com/office/drawing/2014/main" id="{26C141F5-4A65-433C-B95F-789D6DD15536}"/>
              </a:ext>
            </a:extLst>
          </p:cNvPr>
          <p:cNvSpPr>
            <a:spLocks noChangeShapeType="1"/>
          </p:cNvSpPr>
          <p:nvPr/>
        </p:nvSpPr>
        <p:spPr bwMode="auto">
          <a:xfrm>
            <a:off x="8093075" y="1592486"/>
            <a:ext cx="0" cy="31115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3297" name="Line 17">
            <a:extLst>
              <a:ext uri="{FF2B5EF4-FFF2-40B4-BE49-F238E27FC236}">
                <a16:creationId xmlns:a16="http://schemas.microsoft.com/office/drawing/2014/main" id="{55AE5629-D7AA-4772-84A4-EAEB73A2DBD8}"/>
              </a:ext>
            </a:extLst>
          </p:cNvPr>
          <p:cNvSpPr>
            <a:spLocks noChangeShapeType="1"/>
          </p:cNvSpPr>
          <p:nvPr/>
        </p:nvSpPr>
        <p:spPr bwMode="auto">
          <a:xfrm>
            <a:off x="8207375" y="4295999"/>
            <a:ext cx="0" cy="312737"/>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3298" name="Line 18">
            <a:extLst>
              <a:ext uri="{FF2B5EF4-FFF2-40B4-BE49-F238E27FC236}">
                <a16:creationId xmlns:a16="http://schemas.microsoft.com/office/drawing/2014/main" id="{12F2507F-A506-435F-93A2-5A987F38009D}"/>
              </a:ext>
            </a:extLst>
          </p:cNvPr>
          <p:cNvSpPr>
            <a:spLocks noChangeShapeType="1"/>
          </p:cNvSpPr>
          <p:nvPr/>
        </p:nvSpPr>
        <p:spPr bwMode="auto">
          <a:xfrm>
            <a:off x="6154738" y="4992688"/>
            <a:ext cx="1141412"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3299" name="Line 19">
            <a:extLst>
              <a:ext uri="{FF2B5EF4-FFF2-40B4-BE49-F238E27FC236}">
                <a16:creationId xmlns:a16="http://schemas.microsoft.com/office/drawing/2014/main" id="{AA3BC7AF-791D-4342-A4B7-84FF42CC8A71}"/>
              </a:ext>
            </a:extLst>
          </p:cNvPr>
          <p:cNvSpPr>
            <a:spLocks noChangeShapeType="1"/>
          </p:cNvSpPr>
          <p:nvPr/>
        </p:nvSpPr>
        <p:spPr bwMode="auto">
          <a:xfrm flipH="1">
            <a:off x="9120188" y="4992688"/>
            <a:ext cx="911225"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3300" name="Line 21">
            <a:extLst>
              <a:ext uri="{FF2B5EF4-FFF2-40B4-BE49-F238E27FC236}">
                <a16:creationId xmlns:a16="http://schemas.microsoft.com/office/drawing/2014/main" id="{AEBD5A78-7252-4CD9-A715-6A190B58388A}"/>
              </a:ext>
            </a:extLst>
          </p:cNvPr>
          <p:cNvSpPr>
            <a:spLocks noChangeShapeType="1"/>
          </p:cNvSpPr>
          <p:nvPr/>
        </p:nvSpPr>
        <p:spPr bwMode="auto">
          <a:xfrm>
            <a:off x="8207375" y="5824538"/>
            <a:ext cx="0" cy="207962"/>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3301" name="Line 22">
            <a:extLst>
              <a:ext uri="{FF2B5EF4-FFF2-40B4-BE49-F238E27FC236}">
                <a16:creationId xmlns:a16="http://schemas.microsoft.com/office/drawing/2014/main" id="{BAF42FEC-9AA3-41D7-B08F-4459EDCA3FD2}"/>
              </a:ext>
            </a:extLst>
          </p:cNvPr>
          <p:cNvSpPr>
            <a:spLocks noChangeShapeType="1"/>
          </p:cNvSpPr>
          <p:nvPr/>
        </p:nvSpPr>
        <p:spPr bwMode="auto">
          <a:xfrm>
            <a:off x="8207375" y="7489825"/>
            <a:ext cx="0" cy="31115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3302" name="Line 23">
            <a:extLst>
              <a:ext uri="{FF2B5EF4-FFF2-40B4-BE49-F238E27FC236}">
                <a16:creationId xmlns:a16="http://schemas.microsoft.com/office/drawing/2014/main" id="{BE7F9621-3BF7-40F8-BCEB-47862D073489}"/>
              </a:ext>
            </a:extLst>
          </p:cNvPr>
          <p:cNvSpPr>
            <a:spLocks noChangeShapeType="1"/>
          </p:cNvSpPr>
          <p:nvPr/>
        </p:nvSpPr>
        <p:spPr bwMode="auto">
          <a:xfrm>
            <a:off x="5927725" y="5513388"/>
            <a:ext cx="1595438" cy="727075"/>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3303" name="Line 24">
            <a:extLst>
              <a:ext uri="{FF2B5EF4-FFF2-40B4-BE49-F238E27FC236}">
                <a16:creationId xmlns:a16="http://schemas.microsoft.com/office/drawing/2014/main" id="{7B9185E7-5030-466D-9761-3CBA03C23666}"/>
              </a:ext>
            </a:extLst>
          </p:cNvPr>
          <p:cNvSpPr>
            <a:spLocks noChangeShapeType="1"/>
          </p:cNvSpPr>
          <p:nvPr/>
        </p:nvSpPr>
        <p:spPr bwMode="auto">
          <a:xfrm flipH="1">
            <a:off x="9005888" y="5513388"/>
            <a:ext cx="1482725" cy="83185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3304" name="Text Box 25">
            <a:extLst>
              <a:ext uri="{FF2B5EF4-FFF2-40B4-BE49-F238E27FC236}">
                <a16:creationId xmlns:a16="http://schemas.microsoft.com/office/drawing/2014/main" id="{B498A0C9-BF86-49DD-9E88-8C1F5A018A06}"/>
              </a:ext>
            </a:extLst>
          </p:cNvPr>
          <p:cNvSpPr txBox="1">
            <a:spLocks noChangeArrowheads="1"/>
          </p:cNvSpPr>
          <p:nvPr/>
        </p:nvSpPr>
        <p:spPr bwMode="auto">
          <a:xfrm>
            <a:off x="3988593" y="1823467"/>
            <a:ext cx="8437563" cy="469900"/>
          </a:xfrm>
          <a:prstGeom prst="rect">
            <a:avLst/>
          </a:prstGeom>
          <a:ln/>
        </p:spPr>
        <p:style>
          <a:lnRef idx="1">
            <a:schemeClr val="accent6"/>
          </a:lnRef>
          <a:fillRef idx="3">
            <a:schemeClr val="accent6"/>
          </a:fillRef>
          <a:effectRef idx="2">
            <a:schemeClr val="accent6"/>
          </a:effectRef>
          <a:fontRef idx="minor">
            <a:schemeClr val="lt1"/>
          </a:fontRef>
        </p:style>
        <p:txBody>
          <a:bodyPr lIns="131644" tIns="65823" rIns="131644" bIns="65823">
            <a:spAutoFit/>
          </a:bodyPr>
          <a:lstStyle>
            <a:lvl1pPr eaLnBrk="0" hangingPunct="0">
              <a:defRPr kumimoji="1" sz="4000">
                <a:solidFill>
                  <a:schemeClr val="tx1"/>
                </a:solidFill>
                <a:latin typeface="Times New Roman" pitchFamily="18" charset="0"/>
                <a:ea typeface="新細明體" pitchFamily="18" charset="-120"/>
              </a:defRPr>
            </a:lvl1pPr>
            <a:lvl2pPr marL="742950" indent="-285750" eaLnBrk="0" hangingPunct="0">
              <a:defRPr kumimoji="1" sz="4000">
                <a:solidFill>
                  <a:schemeClr val="tx1"/>
                </a:solidFill>
                <a:latin typeface="Times New Roman" pitchFamily="18" charset="0"/>
                <a:ea typeface="新細明體" pitchFamily="18" charset="-120"/>
              </a:defRPr>
            </a:lvl2pPr>
            <a:lvl3pPr marL="1143000" indent="-228600" eaLnBrk="0" hangingPunct="0">
              <a:defRPr kumimoji="1" sz="4000">
                <a:solidFill>
                  <a:schemeClr val="tx1"/>
                </a:solidFill>
                <a:latin typeface="Times New Roman" pitchFamily="18" charset="0"/>
                <a:ea typeface="新細明體" pitchFamily="18" charset="-120"/>
              </a:defRPr>
            </a:lvl3pPr>
            <a:lvl4pPr marL="1600200" indent="-228600" eaLnBrk="0" hangingPunct="0">
              <a:defRPr kumimoji="1" sz="4000">
                <a:solidFill>
                  <a:schemeClr val="tx1"/>
                </a:solidFill>
                <a:latin typeface="Times New Roman" pitchFamily="18" charset="0"/>
                <a:ea typeface="新細明體" pitchFamily="18" charset="-120"/>
              </a:defRPr>
            </a:lvl4pPr>
            <a:lvl5pPr marL="2057400" indent="-228600" eaLnBrk="0" hangingPunct="0">
              <a:defRPr kumimoji="1" sz="4000">
                <a:solidFill>
                  <a:schemeClr val="tx1"/>
                </a:solidFill>
                <a:latin typeface="Times New Roman" pitchFamily="18" charset="0"/>
                <a:ea typeface="新細明體" pitchFamily="18" charset="-120"/>
              </a:defRPr>
            </a:lvl5pPr>
            <a:lvl6pPr marL="25146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6pPr>
            <a:lvl7pPr marL="29718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7pPr>
            <a:lvl8pPr marL="34290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8pPr>
            <a:lvl9pPr marL="38862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9pPr>
          </a:lstStyle>
          <a:p>
            <a:pPr algn="ctr" eaLnBrk="1" hangingPunct="1">
              <a:lnSpc>
                <a:spcPct val="120000"/>
              </a:lnSpc>
              <a:defRPr/>
            </a:pPr>
            <a:r>
              <a:rPr lang="zh-TW" altLang="en-US" sz="2000">
                <a:latin typeface="+mn-lt"/>
                <a:ea typeface="+mn-ea"/>
                <a:cs typeface="+mn-ea"/>
                <a:sym typeface="+mn-lt"/>
              </a:rPr>
              <a:t>设置一流的生产流程和制造工艺</a:t>
            </a:r>
          </a:p>
        </p:txBody>
      </p:sp>
      <p:sp>
        <p:nvSpPr>
          <p:cNvPr id="25" name="文本框 24">
            <a:extLst>
              <a:ext uri="{FF2B5EF4-FFF2-40B4-BE49-F238E27FC236}">
                <a16:creationId xmlns:a16="http://schemas.microsoft.com/office/drawing/2014/main" id="{D1424D4B-D932-4806-B478-1EAF8ECDCF0A}"/>
              </a:ext>
            </a:extLst>
          </p:cNvPr>
          <p:cNvSpPr txBox="1"/>
          <p:nvPr/>
        </p:nvSpPr>
        <p:spPr>
          <a:xfrm>
            <a:off x="3150571" y="64435"/>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IE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是公司的利润驱动器</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25"/>
                                        </p:tgtEl>
                                        <p:attrNameLst>
                                          <p:attrName>style.visibility</p:attrName>
                                        </p:attrNameLst>
                                      </p:cBhvr>
                                      <p:to>
                                        <p:strVal val="visible"/>
                                      </p:to>
                                    </p:set>
                                    <p:anim calcmode="lin" valueType="num">
                                      <p:cBhvr>
                                        <p:cTn id="7" dur="500" fill="hold"/>
                                        <p:tgtEl>
                                          <p:spTgt spid="25"/>
                                        </p:tgtEl>
                                        <p:attrNameLst>
                                          <p:attrName>ppt_w</p:attrName>
                                        </p:attrNameLst>
                                      </p:cBhvr>
                                      <p:tavLst>
                                        <p:tav tm="0">
                                          <p:val>
                                            <p:fltVal val="0"/>
                                          </p:val>
                                        </p:tav>
                                        <p:tav tm="100000">
                                          <p:val>
                                            <p:strVal val="#ppt_w"/>
                                          </p:val>
                                        </p:tav>
                                      </p:tavLst>
                                    </p:anim>
                                    <p:anim calcmode="lin" valueType="num">
                                      <p:cBhvr>
                                        <p:cTn id="8" dur="500" fill="hold"/>
                                        <p:tgtEl>
                                          <p:spTgt spid="2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4546" name="Text Box 2">
            <a:extLst>
              <a:ext uri="{FF2B5EF4-FFF2-40B4-BE49-F238E27FC236}">
                <a16:creationId xmlns:a16="http://schemas.microsoft.com/office/drawing/2014/main" id="{072B1CF8-BA38-447F-B94E-56C2952A9647}"/>
              </a:ext>
            </a:extLst>
          </p:cNvPr>
          <p:cNvSpPr txBox="1">
            <a:spLocks noChangeArrowheads="1"/>
          </p:cNvSpPr>
          <p:nvPr/>
        </p:nvSpPr>
        <p:spPr bwMode="auto">
          <a:xfrm>
            <a:off x="569118" y="1145858"/>
            <a:ext cx="13681075"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a:latin typeface="+mn-lt"/>
                <a:ea typeface="+mn-ea"/>
                <a:cs typeface="+mn-ea"/>
                <a:sym typeface="+mn-lt"/>
              </a:rPr>
              <a:t>3 ) IE</a:t>
            </a:r>
            <a:r>
              <a:rPr lang="zh-TW" altLang="en-US" sz="2000" b="1">
                <a:latin typeface="+mn-lt"/>
                <a:ea typeface="+mn-ea"/>
                <a:cs typeface="+mn-ea"/>
                <a:sym typeface="+mn-lt"/>
              </a:rPr>
              <a:t>驱动利润的效果</a:t>
            </a:r>
            <a:r>
              <a:rPr lang="en-US" altLang="zh-TW" sz="2000" b="1">
                <a:latin typeface="+mn-lt"/>
                <a:ea typeface="+mn-ea"/>
                <a:cs typeface="+mn-ea"/>
                <a:sym typeface="+mn-lt"/>
              </a:rPr>
              <a:t>:</a:t>
            </a:r>
          </a:p>
        </p:txBody>
      </p:sp>
      <p:sp>
        <p:nvSpPr>
          <p:cNvPr id="354307" name="Oval 3">
            <a:extLst>
              <a:ext uri="{FF2B5EF4-FFF2-40B4-BE49-F238E27FC236}">
                <a16:creationId xmlns:a16="http://schemas.microsoft.com/office/drawing/2014/main" id="{5235D369-A649-4BEF-988E-E8B277B1470C}"/>
              </a:ext>
            </a:extLst>
          </p:cNvPr>
          <p:cNvSpPr>
            <a:spLocks noChangeArrowheads="1"/>
          </p:cNvSpPr>
          <p:nvPr/>
        </p:nvSpPr>
        <p:spPr bwMode="auto">
          <a:xfrm>
            <a:off x="7296150" y="758825"/>
            <a:ext cx="2051050" cy="155892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改进的</a:t>
            </a:r>
          </a:p>
          <a:p>
            <a:pPr algn="ctr" eaLnBrk="1" hangingPunct="1">
              <a:lnSpc>
                <a:spcPct val="120000"/>
              </a:lnSpc>
              <a:defRPr/>
            </a:pPr>
            <a:r>
              <a:rPr lang="zh-TW" altLang="en-US" sz="2000">
                <a:cs typeface="+mn-ea"/>
                <a:sym typeface="+mn-lt"/>
              </a:rPr>
              <a:t>效果</a:t>
            </a:r>
          </a:p>
        </p:txBody>
      </p:sp>
      <p:sp>
        <p:nvSpPr>
          <p:cNvPr id="354308" name="Line 4">
            <a:extLst>
              <a:ext uri="{FF2B5EF4-FFF2-40B4-BE49-F238E27FC236}">
                <a16:creationId xmlns:a16="http://schemas.microsoft.com/office/drawing/2014/main" id="{731866F0-80FD-4B44-AD38-0FEA69F148A4}"/>
              </a:ext>
            </a:extLst>
          </p:cNvPr>
          <p:cNvSpPr>
            <a:spLocks noChangeShapeType="1"/>
          </p:cNvSpPr>
          <p:nvPr/>
        </p:nvSpPr>
        <p:spPr bwMode="auto">
          <a:xfrm>
            <a:off x="2963863" y="3016250"/>
            <a:ext cx="8891587"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4309" name="Line 5">
            <a:extLst>
              <a:ext uri="{FF2B5EF4-FFF2-40B4-BE49-F238E27FC236}">
                <a16:creationId xmlns:a16="http://schemas.microsoft.com/office/drawing/2014/main" id="{F06F49C1-B120-46A2-A3BF-3C5B5604AEBF}"/>
              </a:ext>
            </a:extLst>
          </p:cNvPr>
          <p:cNvSpPr>
            <a:spLocks noChangeShapeType="1"/>
          </p:cNvSpPr>
          <p:nvPr/>
        </p:nvSpPr>
        <p:spPr bwMode="auto">
          <a:xfrm>
            <a:off x="2963863" y="6240463"/>
            <a:ext cx="8550275"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4310" name="Line 6">
            <a:extLst>
              <a:ext uri="{FF2B5EF4-FFF2-40B4-BE49-F238E27FC236}">
                <a16:creationId xmlns:a16="http://schemas.microsoft.com/office/drawing/2014/main" id="{87B332A5-A4F8-4BF3-975A-EB7444F2077B}"/>
              </a:ext>
            </a:extLst>
          </p:cNvPr>
          <p:cNvSpPr>
            <a:spLocks noChangeShapeType="1"/>
          </p:cNvSpPr>
          <p:nvPr/>
        </p:nvSpPr>
        <p:spPr bwMode="auto">
          <a:xfrm>
            <a:off x="11514138" y="3016250"/>
            <a:ext cx="0" cy="3224213"/>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4311" name="Line 7">
            <a:extLst>
              <a:ext uri="{FF2B5EF4-FFF2-40B4-BE49-F238E27FC236}">
                <a16:creationId xmlns:a16="http://schemas.microsoft.com/office/drawing/2014/main" id="{DD63C46E-C973-45ED-93A4-2A0A2E9AA5D2}"/>
              </a:ext>
            </a:extLst>
          </p:cNvPr>
          <p:cNvSpPr>
            <a:spLocks noChangeShapeType="1"/>
          </p:cNvSpPr>
          <p:nvPr/>
        </p:nvSpPr>
        <p:spPr bwMode="auto">
          <a:xfrm>
            <a:off x="10374313" y="3016250"/>
            <a:ext cx="0" cy="3640138"/>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4312" name="Line 8">
            <a:extLst>
              <a:ext uri="{FF2B5EF4-FFF2-40B4-BE49-F238E27FC236}">
                <a16:creationId xmlns:a16="http://schemas.microsoft.com/office/drawing/2014/main" id="{5188CB7A-BF53-4D4F-9BC3-5D5B911D9536}"/>
              </a:ext>
            </a:extLst>
          </p:cNvPr>
          <p:cNvSpPr>
            <a:spLocks noChangeShapeType="1"/>
          </p:cNvSpPr>
          <p:nvPr/>
        </p:nvSpPr>
        <p:spPr bwMode="auto">
          <a:xfrm>
            <a:off x="6611938" y="3016250"/>
            <a:ext cx="0" cy="3640138"/>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4313" name="Line 9">
            <a:extLst>
              <a:ext uri="{FF2B5EF4-FFF2-40B4-BE49-F238E27FC236}">
                <a16:creationId xmlns:a16="http://schemas.microsoft.com/office/drawing/2014/main" id="{385C2F2A-D3A4-47DC-813C-9440DC6C2A58}"/>
              </a:ext>
            </a:extLst>
          </p:cNvPr>
          <p:cNvSpPr>
            <a:spLocks noChangeShapeType="1"/>
          </p:cNvSpPr>
          <p:nvPr/>
        </p:nvSpPr>
        <p:spPr bwMode="auto">
          <a:xfrm>
            <a:off x="5357813" y="3016250"/>
            <a:ext cx="0" cy="3224213"/>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4314" name="Line 10">
            <a:extLst>
              <a:ext uri="{FF2B5EF4-FFF2-40B4-BE49-F238E27FC236}">
                <a16:creationId xmlns:a16="http://schemas.microsoft.com/office/drawing/2014/main" id="{592D3F08-F7E9-4F6E-99BB-F938E57B46D1}"/>
              </a:ext>
            </a:extLst>
          </p:cNvPr>
          <p:cNvSpPr>
            <a:spLocks noChangeShapeType="1"/>
          </p:cNvSpPr>
          <p:nvPr/>
        </p:nvSpPr>
        <p:spPr bwMode="auto">
          <a:xfrm>
            <a:off x="5014913" y="3952875"/>
            <a:ext cx="1597025"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4315" name="Line 11">
            <a:extLst>
              <a:ext uri="{FF2B5EF4-FFF2-40B4-BE49-F238E27FC236}">
                <a16:creationId xmlns:a16="http://schemas.microsoft.com/office/drawing/2014/main" id="{72852049-4255-4225-A3B7-31ECA436D89C}"/>
              </a:ext>
            </a:extLst>
          </p:cNvPr>
          <p:cNvSpPr>
            <a:spLocks noChangeShapeType="1"/>
          </p:cNvSpPr>
          <p:nvPr/>
        </p:nvSpPr>
        <p:spPr bwMode="auto">
          <a:xfrm>
            <a:off x="6611938" y="3952875"/>
            <a:ext cx="3762375" cy="31115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4316" name="Line 12">
            <a:extLst>
              <a:ext uri="{FF2B5EF4-FFF2-40B4-BE49-F238E27FC236}">
                <a16:creationId xmlns:a16="http://schemas.microsoft.com/office/drawing/2014/main" id="{3E3493F9-F007-463E-B513-CAE031D1C182}"/>
              </a:ext>
            </a:extLst>
          </p:cNvPr>
          <p:cNvSpPr>
            <a:spLocks noChangeShapeType="1"/>
          </p:cNvSpPr>
          <p:nvPr/>
        </p:nvSpPr>
        <p:spPr bwMode="auto">
          <a:xfrm>
            <a:off x="10374313" y="4264025"/>
            <a:ext cx="1595437"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4317" name="Line 13">
            <a:extLst>
              <a:ext uri="{FF2B5EF4-FFF2-40B4-BE49-F238E27FC236}">
                <a16:creationId xmlns:a16="http://schemas.microsoft.com/office/drawing/2014/main" id="{A659041B-9FE0-42E7-AC78-94C987889D3A}"/>
              </a:ext>
            </a:extLst>
          </p:cNvPr>
          <p:cNvSpPr>
            <a:spLocks noChangeShapeType="1"/>
          </p:cNvSpPr>
          <p:nvPr/>
        </p:nvSpPr>
        <p:spPr bwMode="auto">
          <a:xfrm>
            <a:off x="5357813" y="5200650"/>
            <a:ext cx="6611937"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4318" name="Line 14">
            <a:extLst>
              <a:ext uri="{FF2B5EF4-FFF2-40B4-BE49-F238E27FC236}">
                <a16:creationId xmlns:a16="http://schemas.microsoft.com/office/drawing/2014/main" id="{056889B2-C4A2-47B7-A49C-CB86DDA291D3}"/>
              </a:ext>
            </a:extLst>
          </p:cNvPr>
          <p:cNvSpPr>
            <a:spLocks noChangeShapeType="1"/>
          </p:cNvSpPr>
          <p:nvPr/>
        </p:nvSpPr>
        <p:spPr bwMode="auto">
          <a:xfrm>
            <a:off x="8321675" y="2079625"/>
            <a:ext cx="0" cy="1976438"/>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4319" name="Line 15">
            <a:extLst>
              <a:ext uri="{FF2B5EF4-FFF2-40B4-BE49-F238E27FC236}">
                <a16:creationId xmlns:a16="http://schemas.microsoft.com/office/drawing/2014/main" id="{B93F3D43-79C4-454B-92BA-4F8D00D76A32}"/>
              </a:ext>
            </a:extLst>
          </p:cNvPr>
          <p:cNvSpPr>
            <a:spLocks noChangeShapeType="1"/>
          </p:cNvSpPr>
          <p:nvPr/>
        </p:nvSpPr>
        <p:spPr bwMode="auto">
          <a:xfrm>
            <a:off x="7523163" y="4264025"/>
            <a:ext cx="1824037" cy="207963"/>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4320" name="Line 16">
            <a:extLst>
              <a:ext uri="{FF2B5EF4-FFF2-40B4-BE49-F238E27FC236}">
                <a16:creationId xmlns:a16="http://schemas.microsoft.com/office/drawing/2014/main" id="{D7309114-FEA0-4472-A4EB-A3A530B160AD}"/>
              </a:ext>
            </a:extLst>
          </p:cNvPr>
          <p:cNvSpPr>
            <a:spLocks noChangeShapeType="1"/>
          </p:cNvSpPr>
          <p:nvPr/>
        </p:nvSpPr>
        <p:spPr bwMode="auto">
          <a:xfrm>
            <a:off x="11742738" y="3016250"/>
            <a:ext cx="0" cy="1247775"/>
          </a:xfrm>
          <a:prstGeom prst="line">
            <a:avLst/>
          </a:prstGeom>
          <a:ln>
            <a:headEnd type="triangle" w="med" len="me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4321" name="Line 18">
            <a:extLst>
              <a:ext uri="{FF2B5EF4-FFF2-40B4-BE49-F238E27FC236}">
                <a16:creationId xmlns:a16="http://schemas.microsoft.com/office/drawing/2014/main" id="{CB1954D6-EB74-4C00-9E9D-C498901777A2}"/>
              </a:ext>
            </a:extLst>
          </p:cNvPr>
          <p:cNvSpPr>
            <a:spLocks noChangeShapeType="1"/>
          </p:cNvSpPr>
          <p:nvPr/>
        </p:nvSpPr>
        <p:spPr bwMode="auto">
          <a:xfrm>
            <a:off x="11742738" y="4264025"/>
            <a:ext cx="0" cy="936625"/>
          </a:xfrm>
          <a:prstGeom prst="line">
            <a:avLst/>
          </a:prstGeom>
          <a:ln>
            <a:headEnd type="triangle" w="med" len="me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4322" name="Line 19">
            <a:extLst>
              <a:ext uri="{FF2B5EF4-FFF2-40B4-BE49-F238E27FC236}">
                <a16:creationId xmlns:a16="http://schemas.microsoft.com/office/drawing/2014/main" id="{F01231CD-28C4-42DD-86FD-E37A2EE1B87E}"/>
              </a:ext>
            </a:extLst>
          </p:cNvPr>
          <p:cNvSpPr>
            <a:spLocks noChangeShapeType="1"/>
          </p:cNvSpPr>
          <p:nvPr/>
        </p:nvSpPr>
        <p:spPr bwMode="auto">
          <a:xfrm>
            <a:off x="5129213" y="3016250"/>
            <a:ext cx="0" cy="936625"/>
          </a:xfrm>
          <a:prstGeom prst="line">
            <a:avLst/>
          </a:prstGeom>
          <a:ln>
            <a:headEnd type="triangle" w="med" len="me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4323" name="Line 20">
            <a:extLst>
              <a:ext uri="{FF2B5EF4-FFF2-40B4-BE49-F238E27FC236}">
                <a16:creationId xmlns:a16="http://schemas.microsoft.com/office/drawing/2014/main" id="{48A66B16-E6A6-450B-958F-2092EB903AC9}"/>
              </a:ext>
            </a:extLst>
          </p:cNvPr>
          <p:cNvSpPr>
            <a:spLocks noChangeShapeType="1"/>
          </p:cNvSpPr>
          <p:nvPr/>
        </p:nvSpPr>
        <p:spPr bwMode="auto">
          <a:xfrm>
            <a:off x="6611938" y="6448425"/>
            <a:ext cx="3762375" cy="0"/>
          </a:xfrm>
          <a:prstGeom prst="line">
            <a:avLst/>
          </a:prstGeom>
          <a:ln>
            <a:headEnd type="triangle" w="med" len="me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4324" name="Oval 21">
            <a:extLst>
              <a:ext uri="{FF2B5EF4-FFF2-40B4-BE49-F238E27FC236}">
                <a16:creationId xmlns:a16="http://schemas.microsoft.com/office/drawing/2014/main" id="{BF99D496-3BC6-48B0-8EDB-9624A6BBDE57}"/>
              </a:ext>
            </a:extLst>
          </p:cNvPr>
          <p:cNvSpPr>
            <a:spLocks noChangeArrowheads="1"/>
          </p:cNvSpPr>
          <p:nvPr/>
        </p:nvSpPr>
        <p:spPr bwMode="auto">
          <a:xfrm>
            <a:off x="11285538" y="7281863"/>
            <a:ext cx="2052637" cy="155892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降低了制</a:t>
            </a:r>
          </a:p>
          <a:p>
            <a:pPr algn="ctr" eaLnBrk="1" hangingPunct="1">
              <a:lnSpc>
                <a:spcPct val="120000"/>
              </a:lnSpc>
              <a:defRPr/>
            </a:pPr>
            <a:r>
              <a:rPr lang="zh-TW" altLang="en-US" sz="2000">
                <a:cs typeface="+mn-ea"/>
                <a:sym typeface="+mn-lt"/>
              </a:rPr>
              <a:t>造成本</a:t>
            </a:r>
          </a:p>
        </p:txBody>
      </p:sp>
      <p:sp>
        <p:nvSpPr>
          <p:cNvPr id="354325" name="Oval 22">
            <a:extLst>
              <a:ext uri="{FF2B5EF4-FFF2-40B4-BE49-F238E27FC236}">
                <a16:creationId xmlns:a16="http://schemas.microsoft.com/office/drawing/2014/main" id="{78138AB0-110C-422E-A1E6-4A2E5A101DEB}"/>
              </a:ext>
            </a:extLst>
          </p:cNvPr>
          <p:cNvSpPr>
            <a:spLocks noChangeArrowheads="1"/>
          </p:cNvSpPr>
          <p:nvPr/>
        </p:nvSpPr>
        <p:spPr bwMode="auto">
          <a:xfrm>
            <a:off x="7296150" y="7281863"/>
            <a:ext cx="2051050" cy="155892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实施改进</a:t>
            </a:r>
          </a:p>
          <a:p>
            <a:pPr algn="ctr" eaLnBrk="1" hangingPunct="1">
              <a:lnSpc>
                <a:spcPct val="120000"/>
              </a:lnSpc>
              <a:defRPr/>
            </a:pPr>
            <a:r>
              <a:rPr lang="zh-TW" altLang="en-US" sz="2000">
                <a:cs typeface="+mn-ea"/>
                <a:sym typeface="+mn-lt"/>
              </a:rPr>
              <a:t>的过程</a:t>
            </a:r>
          </a:p>
        </p:txBody>
      </p:sp>
      <p:sp>
        <p:nvSpPr>
          <p:cNvPr id="354326" name="Oval 23">
            <a:extLst>
              <a:ext uri="{FF2B5EF4-FFF2-40B4-BE49-F238E27FC236}">
                <a16:creationId xmlns:a16="http://schemas.microsoft.com/office/drawing/2014/main" id="{D8247FA4-2621-40AA-9884-C23E04DDB722}"/>
              </a:ext>
            </a:extLst>
          </p:cNvPr>
          <p:cNvSpPr>
            <a:spLocks noChangeArrowheads="1"/>
          </p:cNvSpPr>
          <p:nvPr/>
        </p:nvSpPr>
        <p:spPr bwMode="auto">
          <a:xfrm>
            <a:off x="3305175" y="7281863"/>
            <a:ext cx="2052638" cy="155892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产品的</a:t>
            </a:r>
          </a:p>
          <a:p>
            <a:pPr algn="ctr" eaLnBrk="1" hangingPunct="1">
              <a:lnSpc>
                <a:spcPct val="120000"/>
              </a:lnSpc>
              <a:defRPr/>
            </a:pPr>
            <a:r>
              <a:rPr lang="zh-TW" altLang="en-US" sz="2000">
                <a:cs typeface="+mn-ea"/>
                <a:sym typeface="+mn-lt"/>
              </a:rPr>
              <a:t>价值</a:t>
            </a:r>
          </a:p>
        </p:txBody>
      </p:sp>
      <p:sp>
        <p:nvSpPr>
          <p:cNvPr id="354327" name="Line 24">
            <a:extLst>
              <a:ext uri="{FF2B5EF4-FFF2-40B4-BE49-F238E27FC236}">
                <a16:creationId xmlns:a16="http://schemas.microsoft.com/office/drawing/2014/main" id="{D67D0AA4-EB62-4EF4-A135-292E1ECBBEDF}"/>
              </a:ext>
            </a:extLst>
          </p:cNvPr>
          <p:cNvSpPr>
            <a:spLocks noChangeShapeType="1"/>
          </p:cNvSpPr>
          <p:nvPr/>
        </p:nvSpPr>
        <p:spPr bwMode="auto">
          <a:xfrm>
            <a:off x="5472113" y="3016250"/>
            <a:ext cx="0" cy="93662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4328" name="Line 25">
            <a:extLst>
              <a:ext uri="{FF2B5EF4-FFF2-40B4-BE49-F238E27FC236}">
                <a16:creationId xmlns:a16="http://schemas.microsoft.com/office/drawing/2014/main" id="{21B897EE-37D0-4582-9B5F-1AA07464AC7E}"/>
              </a:ext>
            </a:extLst>
          </p:cNvPr>
          <p:cNvSpPr>
            <a:spLocks noChangeShapeType="1"/>
          </p:cNvSpPr>
          <p:nvPr/>
        </p:nvSpPr>
        <p:spPr bwMode="auto">
          <a:xfrm>
            <a:off x="5699125" y="3016250"/>
            <a:ext cx="0" cy="93662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4329" name="Line 26">
            <a:extLst>
              <a:ext uri="{FF2B5EF4-FFF2-40B4-BE49-F238E27FC236}">
                <a16:creationId xmlns:a16="http://schemas.microsoft.com/office/drawing/2014/main" id="{25090A43-F3CC-4906-BD6A-38858AAC91FD}"/>
              </a:ext>
            </a:extLst>
          </p:cNvPr>
          <p:cNvSpPr>
            <a:spLocks noChangeShapeType="1"/>
          </p:cNvSpPr>
          <p:nvPr/>
        </p:nvSpPr>
        <p:spPr bwMode="auto">
          <a:xfrm>
            <a:off x="5927725" y="3016250"/>
            <a:ext cx="0" cy="93662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4330" name="Line 27">
            <a:extLst>
              <a:ext uri="{FF2B5EF4-FFF2-40B4-BE49-F238E27FC236}">
                <a16:creationId xmlns:a16="http://schemas.microsoft.com/office/drawing/2014/main" id="{242F19A9-DEEE-4CF9-9B5A-3B6A1D7E7D72}"/>
              </a:ext>
            </a:extLst>
          </p:cNvPr>
          <p:cNvSpPr>
            <a:spLocks noChangeShapeType="1"/>
          </p:cNvSpPr>
          <p:nvPr/>
        </p:nvSpPr>
        <p:spPr bwMode="auto">
          <a:xfrm>
            <a:off x="6154738" y="3016250"/>
            <a:ext cx="0" cy="93662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4331" name="Line 28">
            <a:extLst>
              <a:ext uri="{FF2B5EF4-FFF2-40B4-BE49-F238E27FC236}">
                <a16:creationId xmlns:a16="http://schemas.microsoft.com/office/drawing/2014/main" id="{CA89AE99-BB71-4F9E-A3A0-B98E7655F6FB}"/>
              </a:ext>
            </a:extLst>
          </p:cNvPr>
          <p:cNvSpPr>
            <a:spLocks noChangeShapeType="1"/>
          </p:cNvSpPr>
          <p:nvPr/>
        </p:nvSpPr>
        <p:spPr bwMode="auto">
          <a:xfrm>
            <a:off x="6383338" y="3016250"/>
            <a:ext cx="0" cy="93662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4332" name="Line 29">
            <a:extLst>
              <a:ext uri="{FF2B5EF4-FFF2-40B4-BE49-F238E27FC236}">
                <a16:creationId xmlns:a16="http://schemas.microsoft.com/office/drawing/2014/main" id="{EB03F070-C8A0-466C-A438-0A1410BB5933}"/>
              </a:ext>
            </a:extLst>
          </p:cNvPr>
          <p:cNvSpPr>
            <a:spLocks noChangeShapeType="1"/>
          </p:cNvSpPr>
          <p:nvPr/>
        </p:nvSpPr>
        <p:spPr bwMode="auto">
          <a:xfrm>
            <a:off x="10488613" y="3121025"/>
            <a:ext cx="0" cy="114300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4333" name="Line 30">
            <a:extLst>
              <a:ext uri="{FF2B5EF4-FFF2-40B4-BE49-F238E27FC236}">
                <a16:creationId xmlns:a16="http://schemas.microsoft.com/office/drawing/2014/main" id="{B27289DA-FA65-4829-A6B5-F5A06655CA0F}"/>
              </a:ext>
            </a:extLst>
          </p:cNvPr>
          <p:cNvSpPr>
            <a:spLocks noChangeShapeType="1"/>
          </p:cNvSpPr>
          <p:nvPr/>
        </p:nvSpPr>
        <p:spPr bwMode="auto">
          <a:xfrm>
            <a:off x="10944225" y="3121025"/>
            <a:ext cx="0" cy="114300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4334" name="Line 31">
            <a:extLst>
              <a:ext uri="{FF2B5EF4-FFF2-40B4-BE49-F238E27FC236}">
                <a16:creationId xmlns:a16="http://schemas.microsoft.com/office/drawing/2014/main" id="{52673861-2268-41BF-B037-1469B2B83609}"/>
              </a:ext>
            </a:extLst>
          </p:cNvPr>
          <p:cNvSpPr>
            <a:spLocks noChangeShapeType="1"/>
          </p:cNvSpPr>
          <p:nvPr/>
        </p:nvSpPr>
        <p:spPr bwMode="auto">
          <a:xfrm>
            <a:off x="11171238" y="3016250"/>
            <a:ext cx="0" cy="124777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4335" name="Line 32">
            <a:extLst>
              <a:ext uri="{FF2B5EF4-FFF2-40B4-BE49-F238E27FC236}">
                <a16:creationId xmlns:a16="http://schemas.microsoft.com/office/drawing/2014/main" id="{B0E2FEC7-8F73-46C1-B24D-5A2A6E1F953D}"/>
              </a:ext>
            </a:extLst>
          </p:cNvPr>
          <p:cNvSpPr>
            <a:spLocks noChangeShapeType="1"/>
          </p:cNvSpPr>
          <p:nvPr/>
        </p:nvSpPr>
        <p:spPr bwMode="auto">
          <a:xfrm>
            <a:off x="11399838" y="3016250"/>
            <a:ext cx="0" cy="124777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4336" name="Line 33">
            <a:extLst>
              <a:ext uri="{FF2B5EF4-FFF2-40B4-BE49-F238E27FC236}">
                <a16:creationId xmlns:a16="http://schemas.microsoft.com/office/drawing/2014/main" id="{6C67BD1D-9773-4842-804C-060591FF726C}"/>
              </a:ext>
            </a:extLst>
          </p:cNvPr>
          <p:cNvSpPr>
            <a:spLocks noChangeShapeType="1"/>
          </p:cNvSpPr>
          <p:nvPr/>
        </p:nvSpPr>
        <p:spPr bwMode="auto">
          <a:xfrm>
            <a:off x="10715625" y="3016250"/>
            <a:ext cx="0" cy="124777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4337" name="Line 34">
            <a:extLst>
              <a:ext uri="{FF2B5EF4-FFF2-40B4-BE49-F238E27FC236}">
                <a16:creationId xmlns:a16="http://schemas.microsoft.com/office/drawing/2014/main" id="{3B760F29-F9A8-4EF6-B9DB-548857A181C2}"/>
              </a:ext>
            </a:extLst>
          </p:cNvPr>
          <p:cNvSpPr>
            <a:spLocks noChangeShapeType="1"/>
          </p:cNvSpPr>
          <p:nvPr/>
        </p:nvSpPr>
        <p:spPr bwMode="auto">
          <a:xfrm flipH="1">
            <a:off x="5357813" y="3952875"/>
            <a:ext cx="341312" cy="207963"/>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4338" name="Line 35">
            <a:extLst>
              <a:ext uri="{FF2B5EF4-FFF2-40B4-BE49-F238E27FC236}">
                <a16:creationId xmlns:a16="http://schemas.microsoft.com/office/drawing/2014/main" id="{04AFD58D-31F0-4EBC-9182-F067EC2DF5AD}"/>
              </a:ext>
            </a:extLst>
          </p:cNvPr>
          <p:cNvSpPr>
            <a:spLocks noChangeShapeType="1"/>
          </p:cNvSpPr>
          <p:nvPr/>
        </p:nvSpPr>
        <p:spPr bwMode="auto">
          <a:xfrm flipH="1">
            <a:off x="5357813" y="3952875"/>
            <a:ext cx="569912" cy="41592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4339" name="Line 36">
            <a:extLst>
              <a:ext uri="{FF2B5EF4-FFF2-40B4-BE49-F238E27FC236}">
                <a16:creationId xmlns:a16="http://schemas.microsoft.com/office/drawing/2014/main" id="{38E2B9DE-4A1B-47D6-9571-EB34183556AA}"/>
              </a:ext>
            </a:extLst>
          </p:cNvPr>
          <p:cNvSpPr>
            <a:spLocks noChangeShapeType="1"/>
          </p:cNvSpPr>
          <p:nvPr/>
        </p:nvSpPr>
        <p:spPr bwMode="auto">
          <a:xfrm flipH="1">
            <a:off x="5357813" y="3952875"/>
            <a:ext cx="796925" cy="623888"/>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4340" name="Line 37">
            <a:extLst>
              <a:ext uri="{FF2B5EF4-FFF2-40B4-BE49-F238E27FC236}">
                <a16:creationId xmlns:a16="http://schemas.microsoft.com/office/drawing/2014/main" id="{A8404578-4DF9-460F-84A1-16EE28B25907}"/>
              </a:ext>
            </a:extLst>
          </p:cNvPr>
          <p:cNvSpPr>
            <a:spLocks noChangeShapeType="1"/>
          </p:cNvSpPr>
          <p:nvPr/>
        </p:nvSpPr>
        <p:spPr bwMode="auto">
          <a:xfrm flipH="1">
            <a:off x="5357813" y="3952875"/>
            <a:ext cx="1025525" cy="83185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4341" name="Line 38">
            <a:extLst>
              <a:ext uri="{FF2B5EF4-FFF2-40B4-BE49-F238E27FC236}">
                <a16:creationId xmlns:a16="http://schemas.microsoft.com/office/drawing/2014/main" id="{87F8C9A1-39AD-4900-9656-B1B1835E505E}"/>
              </a:ext>
            </a:extLst>
          </p:cNvPr>
          <p:cNvSpPr>
            <a:spLocks noChangeShapeType="1"/>
          </p:cNvSpPr>
          <p:nvPr/>
        </p:nvSpPr>
        <p:spPr bwMode="auto">
          <a:xfrm flipH="1">
            <a:off x="5357813" y="3952875"/>
            <a:ext cx="1254125" cy="1039813"/>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4342" name="Line 39">
            <a:extLst>
              <a:ext uri="{FF2B5EF4-FFF2-40B4-BE49-F238E27FC236}">
                <a16:creationId xmlns:a16="http://schemas.microsoft.com/office/drawing/2014/main" id="{2857C22C-0E1B-4305-9DCE-6356A39586DE}"/>
              </a:ext>
            </a:extLst>
          </p:cNvPr>
          <p:cNvSpPr>
            <a:spLocks noChangeShapeType="1"/>
          </p:cNvSpPr>
          <p:nvPr/>
        </p:nvSpPr>
        <p:spPr bwMode="auto">
          <a:xfrm flipH="1">
            <a:off x="5357813" y="4160838"/>
            <a:ext cx="1254125" cy="1039812"/>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4343" name="Line 40">
            <a:extLst>
              <a:ext uri="{FF2B5EF4-FFF2-40B4-BE49-F238E27FC236}">
                <a16:creationId xmlns:a16="http://schemas.microsoft.com/office/drawing/2014/main" id="{F8F97DAF-F883-4812-8295-194510AC30F4}"/>
              </a:ext>
            </a:extLst>
          </p:cNvPr>
          <p:cNvSpPr>
            <a:spLocks noChangeShapeType="1"/>
          </p:cNvSpPr>
          <p:nvPr/>
        </p:nvSpPr>
        <p:spPr bwMode="auto">
          <a:xfrm flipH="1">
            <a:off x="5699125" y="4368800"/>
            <a:ext cx="912813" cy="83185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4344" name="Line 41">
            <a:extLst>
              <a:ext uri="{FF2B5EF4-FFF2-40B4-BE49-F238E27FC236}">
                <a16:creationId xmlns:a16="http://schemas.microsoft.com/office/drawing/2014/main" id="{6BA00A48-1BD8-486C-A158-4987F34369DA}"/>
              </a:ext>
            </a:extLst>
          </p:cNvPr>
          <p:cNvSpPr>
            <a:spLocks noChangeShapeType="1"/>
          </p:cNvSpPr>
          <p:nvPr/>
        </p:nvSpPr>
        <p:spPr bwMode="auto">
          <a:xfrm flipH="1">
            <a:off x="5927725" y="4576763"/>
            <a:ext cx="684213" cy="623887"/>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4345" name="Line 42">
            <a:extLst>
              <a:ext uri="{FF2B5EF4-FFF2-40B4-BE49-F238E27FC236}">
                <a16:creationId xmlns:a16="http://schemas.microsoft.com/office/drawing/2014/main" id="{0EE2EF4F-CEE9-4823-B9EF-C2AFD0FF63FE}"/>
              </a:ext>
            </a:extLst>
          </p:cNvPr>
          <p:cNvSpPr>
            <a:spLocks noChangeShapeType="1"/>
          </p:cNvSpPr>
          <p:nvPr/>
        </p:nvSpPr>
        <p:spPr bwMode="auto">
          <a:xfrm flipH="1">
            <a:off x="6154738" y="4784725"/>
            <a:ext cx="457200" cy="41592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4346" name="Line 43">
            <a:extLst>
              <a:ext uri="{FF2B5EF4-FFF2-40B4-BE49-F238E27FC236}">
                <a16:creationId xmlns:a16="http://schemas.microsoft.com/office/drawing/2014/main" id="{243DDC00-B05E-4A52-B7F7-05DACE5C3A5F}"/>
              </a:ext>
            </a:extLst>
          </p:cNvPr>
          <p:cNvSpPr>
            <a:spLocks noChangeShapeType="1"/>
          </p:cNvSpPr>
          <p:nvPr/>
        </p:nvSpPr>
        <p:spPr bwMode="auto">
          <a:xfrm flipH="1">
            <a:off x="6383338" y="4992688"/>
            <a:ext cx="228600" cy="207962"/>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4347" name="Line 44">
            <a:extLst>
              <a:ext uri="{FF2B5EF4-FFF2-40B4-BE49-F238E27FC236}">
                <a16:creationId xmlns:a16="http://schemas.microsoft.com/office/drawing/2014/main" id="{DC2B882C-1D33-48DF-B61C-FCA3739D8427}"/>
              </a:ext>
            </a:extLst>
          </p:cNvPr>
          <p:cNvSpPr>
            <a:spLocks noChangeShapeType="1"/>
          </p:cNvSpPr>
          <p:nvPr/>
        </p:nvSpPr>
        <p:spPr bwMode="auto">
          <a:xfrm flipH="1">
            <a:off x="10374313" y="4264025"/>
            <a:ext cx="227012" cy="207963"/>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4348" name="Line 45">
            <a:extLst>
              <a:ext uri="{FF2B5EF4-FFF2-40B4-BE49-F238E27FC236}">
                <a16:creationId xmlns:a16="http://schemas.microsoft.com/office/drawing/2014/main" id="{642E6EE8-1E1E-4867-B19C-BD0CC5260A07}"/>
              </a:ext>
            </a:extLst>
          </p:cNvPr>
          <p:cNvSpPr>
            <a:spLocks noChangeShapeType="1"/>
          </p:cNvSpPr>
          <p:nvPr/>
        </p:nvSpPr>
        <p:spPr bwMode="auto">
          <a:xfrm flipH="1">
            <a:off x="10374313" y="4264025"/>
            <a:ext cx="455612" cy="312738"/>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4349" name="Line 46">
            <a:extLst>
              <a:ext uri="{FF2B5EF4-FFF2-40B4-BE49-F238E27FC236}">
                <a16:creationId xmlns:a16="http://schemas.microsoft.com/office/drawing/2014/main" id="{6EE11E62-D0FE-4A70-AC15-D25C8CC2143E}"/>
              </a:ext>
            </a:extLst>
          </p:cNvPr>
          <p:cNvSpPr>
            <a:spLocks noChangeShapeType="1"/>
          </p:cNvSpPr>
          <p:nvPr/>
        </p:nvSpPr>
        <p:spPr bwMode="auto">
          <a:xfrm flipH="1">
            <a:off x="10374313" y="4264025"/>
            <a:ext cx="684212" cy="52070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4350" name="Line 47">
            <a:extLst>
              <a:ext uri="{FF2B5EF4-FFF2-40B4-BE49-F238E27FC236}">
                <a16:creationId xmlns:a16="http://schemas.microsoft.com/office/drawing/2014/main" id="{0F00100F-3720-4127-9E0F-64B833FC5699}"/>
              </a:ext>
            </a:extLst>
          </p:cNvPr>
          <p:cNvSpPr>
            <a:spLocks noChangeShapeType="1"/>
          </p:cNvSpPr>
          <p:nvPr/>
        </p:nvSpPr>
        <p:spPr bwMode="auto">
          <a:xfrm flipH="1">
            <a:off x="10374313" y="4264025"/>
            <a:ext cx="911225" cy="728663"/>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4351" name="Line 48">
            <a:extLst>
              <a:ext uri="{FF2B5EF4-FFF2-40B4-BE49-F238E27FC236}">
                <a16:creationId xmlns:a16="http://schemas.microsoft.com/office/drawing/2014/main" id="{48E73C1C-D983-4324-95B3-6B7D6E3C2F50}"/>
              </a:ext>
            </a:extLst>
          </p:cNvPr>
          <p:cNvSpPr>
            <a:spLocks noChangeShapeType="1"/>
          </p:cNvSpPr>
          <p:nvPr/>
        </p:nvSpPr>
        <p:spPr bwMode="auto">
          <a:xfrm flipH="1">
            <a:off x="10374313" y="4264025"/>
            <a:ext cx="1139825" cy="93662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4352" name="Line 49">
            <a:extLst>
              <a:ext uri="{FF2B5EF4-FFF2-40B4-BE49-F238E27FC236}">
                <a16:creationId xmlns:a16="http://schemas.microsoft.com/office/drawing/2014/main" id="{8F4054DC-DEDD-4CB7-A543-739B393F72FF}"/>
              </a:ext>
            </a:extLst>
          </p:cNvPr>
          <p:cNvSpPr>
            <a:spLocks noChangeShapeType="1"/>
          </p:cNvSpPr>
          <p:nvPr/>
        </p:nvSpPr>
        <p:spPr bwMode="auto">
          <a:xfrm flipH="1">
            <a:off x="10715625" y="4471988"/>
            <a:ext cx="798513" cy="728662"/>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4353" name="Line 50">
            <a:extLst>
              <a:ext uri="{FF2B5EF4-FFF2-40B4-BE49-F238E27FC236}">
                <a16:creationId xmlns:a16="http://schemas.microsoft.com/office/drawing/2014/main" id="{56FD613E-5F27-4320-96EA-A635F58B8BAC}"/>
              </a:ext>
            </a:extLst>
          </p:cNvPr>
          <p:cNvSpPr>
            <a:spLocks noChangeShapeType="1"/>
          </p:cNvSpPr>
          <p:nvPr/>
        </p:nvSpPr>
        <p:spPr bwMode="auto">
          <a:xfrm flipH="1">
            <a:off x="10944225" y="4681538"/>
            <a:ext cx="569913" cy="519112"/>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4354" name="Line 51">
            <a:extLst>
              <a:ext uri="{FF2B5EF4-FFF2-40B4-BE49-F238E27FC236}">
                <a16:creationId xmlns:a16="http://schemas.microsoft.com/office/drawing/2014/main" id="{A2A928F5-48C9-469E-A44A-F7349850359B}"/>
              </a:ext>
            </a:extLst>
          </p:cNvPr>
          <p:cNvSpPr>
            <a:spLocks noChangeShapeType="1"/>
          </p:cNvSpPr>
          <p:nvPr/>
        </p:nvSpPr>
        <p:spPr bwMode="auto">
          <a:xfrm flipH="1">
            <a:off x="11171238" y="4889500"/>
            <a:ext cx="342900" cy="31115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4355" name="Rectangle 52">
            <a:extLst>
              <a:ext uri="{FF2B5EF4-FFF2-40B4-BE49-F238E27FC236}">
                <a16:creationId xmlns:a16="http://schemas.microsoft.com/office/drawing/2014/main" id="{C880CAED-F24A-4F3E-A6F2-909346C1A458}"/>
              </a:ext>
            </a:extLst>
          </p:cNvPr>
          <p:cNvSpPr>
            <a:spLocks noChangeArrowheads="1"/>
          </p:cNvSpPr>
          <p:nvPr/>
        </p:nvSpPr>
        <p:spPr bwMode="auto">
          <a:xfrm>
            <a:off x="5357813" y="5200650"/>
            <a:ext cx="1254125" cy="1039813"/>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354356" name="Rectangle 53">
            <a:extLst>
              <a:ext uri="{FF2B5EF4-FFF2-40B4-BE49-F238E27FC236}">
                <a16:creationId xmlns:a16="http://schemas.microsoft.com/office/drawing/2014/main" id="{B1834CB7-EC6B-49C8-AFDB-ACC92ACCB01F}"/>
              </a:ext>
            </a:extLst>
          </p:cNvPr>
          <p:cNvSpPr>
            <a:spLocks noChangeArrowheads="1"/>
          </p:cNvSpPr>
          <p:nvPr/>
        </p:nvSpPr>
        <p:spPr bwMode="auto">
          <a:xfrm>
            <a:off x="10374313" y="5200650"/>
            <a:ext cx="1139825" cy="1039813"/>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354357" name="Text Box 54">
            <a:extLst>
              <a:ext uri="{FF2B5EF4-FFF2-40B4-BE49-F238E27FC236}">
                <a16:creationId xmlns:a16="http://schemas.microsoft.com/office/drawing/2014/main" id="{8BA9631D-D0F2-4256-9EB5-DBC6020D16B9}"/>
              </a:ext>
            </a:extLst>
          </p:cNvPr>
          <p:cNvSpPr txBox="1">
            <a:spLocks noChangeArrowheads="1"/>
          </p:cNvSpPr>
          <p:nvPr/>
        </p:nvSpPr>
        <p:spPr bwMode="auto">
          <a:xfrm>
            <a:off x="3760788" y="3328988"/>
            <a:ext cx="1482725" cy="469900"/>
          </a:xfrm>
          <a:prstGeom prst="rect">
            <a:avLst/>
          </a:prstGeom>
          <a:ln/>
        </p:spPr>
        <p:style>
          <a:lnRef idx="1">
            <a:schemeClr val="accent6"/>
          </a:lnRef>
          <a:fillRef idx="3">
            <a:schemeClr val="accent6"/>
          </a:fillRef>
          <a:effectRef idx="2">
            <a:schemeClr val="accent6"/>
          </a:effectRef>
          <a:fontRef idx="minor">
            <a:schemeClr val="lt1"/>
          </a:fontRef>
        </p:style>
        <p:txBody>
          <a:bodyPr lIns="131644" tIns="65823" rIns="131644" bIns="65823">
            <a:spAutoFit/>
          </a:bodyPr>
          <a:lstStyle>
            <a:lvl1pPr eaLnBrk="0" hangingPunct="0">
              <a:defRPr kumimoji="1" sz="4000">
                <a:solidFill>
                  <a:schemeClr val="tx1"/>
                </a:solidFill>
                <a:latin typeface="Times New Roman" pitchFamily="18" charset="0"/>
                <a:ea typeface="新細明體" pitchFamily="18" charset="-120"/>
              </a:defRPr>
            </a:lvl1pPr>
            <a:lvl2pPr marL="742950" indent="-285750" eaLnBrk="0" hangingPunct="0">
              <a:defRPr kumimoji="1" sz="4000">
                <a:solidFill>
                  <a:schemeClr val="tx1"/>
                </a:solidFill>
                <a:latin typeface="Times New Roman" pitchFamily="18" charset="0"/>
                <a:ea typeface="新細明體" pitchFamily="18" charset="-120"/>
              </a:defRPr>
            </a:lvl2pPr>
            <a:lvl3pPr marL="1143000" indent="-228600" eaLnBrk="0" hangingPunct="0">
              <a:defRPr kumimoji="1" sz="4000">
                <a:solidFill>
                  <a:schemeClr val="tx1"/>
                </a:solidFill>
                <a:latin typeface="Times New Roman" pitchFamily="18" charset="0"/>
                <a:ea typeface="新細明體" pitchFamily="18" charset="-120"/>
              </a:defRPr>
            </a:lvl3pPr>
            <a:lvl4pPr marL="1600200" indent="-228600" eaLnBrk="0" hangingPunct="0">
              <a:defRPr kumimoji="1" sz="4000">
                <a:solidFill>
                  <a:schemeClr val="tx1"/>
                </a:solidFill>
                <a:latin typeface="Times New Roman" pitchFamily="18" charset="0"/>
                <a:ea typeface="新細明體" pitchFamily="18" charset="-120"/>
              </a:defRPr>
            </a:lvl4pPr>
            <a:lvl5pPr marL="2057400" indent="-228600" eaLnBrk="0" hangingPunct="0">
              <a:defRPr kumimoji="1" sz="4000">
                <a:solidFill>
                  <a:schemeClr val="tx1"/>
                </a:solidFill>
                <a:latin typeface="Times New Roman" pitchFamily="18" charset="0"/>
                <a:ea typeface="新細明體" pitchFamily="18" charset="-120"/>
              </a:defRPr>
            </a:lvl5pPr>
            <a:lvl6pPr marL="25146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6pPr>
            <a:lvl7pPr marL="29718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7pPr>
            <a:lvl8pPr marL="34290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8pPr>
            <a:lvl9pPr marL="38862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9pPr>
          </a:lstStyle>
          <a:p>
            <a:pPr eaLnBrk="1" hangingPunct="1">
              <a:lnSpc>
                <a:spcPct val="120000"/>
              </a:lnSpc>
              <a:defRPr/>
            </a:pPr>
            <a:r>
              <a:rPr lang="zh-TW" altLang="en-US" sz="2000">
                <a:latin typeface="+mn-lt"/>
                <a:ea typeface="+mn-ea"/>
                <a:cs typeface="+mn-ea"/>
                <a:sym typeface="+mn-lt"/>
              </a:rPr>
              <a:t>利润小</a:t>
            </a:r>
          </a:p>
        </p:txBody>
      </p:sp>
      <p:sp>
        <p:nvSpPr>
          <p:cNvPr id="354358" name="Text Box 55">
            <a:extLst>
              <a:ext uri="{FF2B5EF4-FFF2-40B4-BE49-F238E27FC236}">
                <a16:creationId xmlns:a16="http://schemas.microsoft.com/office/drawing/2014/main" id="{50ABE50D-B596-431F-8522-BAF7D1B7D02B}"/>
              </a:ext>
            </a:extLst>
          </p:cNvPr>
          <p:cNvSpPr txBox="1">
            <a:spLocks noChangeArrowheads="1"/>
          </p:cNvSpPr>
          <p:nvPr/>
        </p:nvSpPr>
        <p:spPr bwMode="auto">
          <a:xfrm>
            <a:off x="3648075" y="4264025"/>
            <a:ext cx="2051050" cy="469900"/>
          </a:xfrm>
          <a:prstGeom prst="rect">
            <a:avLst/>
          </a:prstGeom>
          <a:ln/>
        </p:spPr>
        <p:style>
          <a:lnRef idx="1">
            <a:schemeClr val="accent6"/>
          </a:lnRef>
          <a:fillRef idx="3">
            <a:schemeClr val="accent6"/>
          </a:fillRef>
          <a:effectRef idx="2">
            <a:schemeClr val="accent6"/>
          </a:effectRef>
          <a:fontRef idx="minor">
            <a:schemeClr val="lt1"/>
          </a:fontRef>
        </p:style>
        <p:txBody>
          <a:bodyPr lIns="131644" tIns="65823" rIns="131644" bIns="65823">
            <a:spAutoFit/>
          </a:bodyPr>
          <a:lstStyle>
            <a:lvl1pPr eaLnBrk="0" hangingPunct="0">
              <a:defRPr kumimoji="1" sz="4000">
                <a:solidFill>
                  <a:schemeClr val="tx1"/>
                </a:solidFill>
                <a:latin typeface="Times New Roman" pitchFamily="18" charset="0"/>
                <a:ea typeface="新細明體" pitchFamily="18" charset="-120"/>
              </a:defRPr>
            </a:lvl1pPr>
            <a:lvl2pPr marL="742950" indent="-285750" eaLnBrk="0" hangingPunct="0">
              <a:defRPr kumimoji="1" sz="4000">
                <a:solidFill>
                  <a:schemeClr val="tx1"/>
                </a:solidFill>
                <a:latin typeface="Times New Roman" pitchFamily="18" charset="0"/>
                <a:ea typeface="新細明體" pitchFamily="18" charset="-120"/>
              </a:defRPr>
            </a:lvl2pPr>
            <a:lvl3pPr marL="1143000" indent="-228600" eaLnBrk="0" hangingPunct="0">
              <a:defRPr kumimoji="1" sz="4000">
                <a:solidFill>
                  <a:schemeClr val="tx1"/>
                </a:solidFill>
                <a:latin typeface="Times New Roman" pitchFamily="18" charset="0"/>
                <a:ea typeface="新細明體" pitchFamily="18" charset="-120"/>
              </a:defRPr>
            </a:lvl3pPr>
            <a:lvl4pPr marL="1600200" indent="-228600" eaLnBrk="0" hangingPunct="0">
              <a:defRPr kumimoji="1" sz="4000">
                <a:solidFill>
                  <a:schemeClr val="tx1"/>
                </a:solidFill>
                <a:latin typeface="Times New Roman" pitchFamily="18" charset="0"/>
                <a:ea typeface="新細明體" pitchFamily="18" charset="-120"/>
              </a:defRPr>
            </a:lvl4pPr>
            <a:lvl5pPr marL="2057400" indent="-228600" eaLnBrk="0" hangingPunct="0">
              <a:defRPr kumimoji="1" sz="4000">
                <a:solidFill>
                  <a:schemeClr val="tx1"/>
                </a:solidFill>
                <a:latin typeface="Times New Roman" pitchFamily="18" charset="0"/>
                <a:ea typeface="新細明體" pitchFamily="18" charset="-120"/>
              </a:defRPr>
            </a:lvl5pPr>
            <a:lvl6pPr marL="25146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6pPr>
            <a:lvl7pPr marL="29718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7pPr>
            <a:lvl8pPr marL="34290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8pPr>
            <a:lvl9pPr marL="38862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9pPr>
          </a:lstStyle>
          <a:p>
            <a:pPr eaLnBrk="1" hangingPunct="1">
              <a:lnSpc>
                <a:spcPct val="120000"/>
              </a:lnSpc>
              <a:defRPr/>
            </a:pPr>
            <a:r>
              <a:rPr lang="zh-TW" altLang="en-US" sz="2000">
                <a:latin typeface="+mn-lt"/>
                <a:ea typeface="+mn-ea"/>
                <a:cs typeface="+mn-ea"/>
                <a:sym typeface="+mn-lt"/>
              </a:rPr>
              <a:t>制造成本</a:t>
            </a:r>
          </a:p>
        </p:txBody>
      </p:sp>
      <p:sp>
        <p:nvSpPr>
          <p:cNvPr id="354359" name="Text Box 56">
            <a:extLst>
              <a:ext uri="{FF2B5EF4-FFF2-40B4-BE49-F238E27FC236}">
                <a16:creationId xmlns:a16="http://schemas.microsoft.com/office/drawing/2014/main" id="{BB78C6EC-1CAE-454C-8DE7-EE3FE2AAE773}"/>
              </a:ext>
            </a:extLst>
          </p:cNvPr>
          <p:cNvSpPr txBox="1">
            <a:spLocks noChangeArrowheads="1"/>
          </p:cNvSpPr>
          <p:nvPr/>
        </p:nvSpPr>
        <p:spPr bwMode="auto">
          <a:xfrm>
            <a:off x="3648075" y="5513388"/>
            <a:ext cx="1824038" cy="469900"/>
          </a:xfrm>
          <a:prstGeom prst="rect">
            <a:avLst/>
          </a:prstGeom>
          <a:ln/>
        </p:spPr>
        <p:style>
          <a:lnRef idx="1">
            <a:schemeClr val="accent6"/>
          </a:lnRef>
          <a:fillRef idx="3">
            <a:schemeClr val="accent6"/>
          </a:fillRef>
          <a:effectRef idx="2">
            <a:schemeClr val="accent6"/>
          </a:effectRef>
          <a:fontRef idx="minor">
            <a:schemeClr val="lt1"/>
          </a:fontRef>
        </p:style>
        <p:txBody>
          <a:bodyPr lIns="131644" tIns="65823" rIns="131644" bIns="65823">
            <a:spAutoFit/>
          </a:bodyPr>
          <a:lstStyle>
            <a:lvl1pPr eaLnBrk="0" hangingPunct="0">
              <a:defRPr kumimoji="1" sz="4000">
                <a:solidFill>
                  <a:schemeClr val="tx1"/>
                </a:solidFill>
                <a:latin typeface="Times New Roman" pitchFamily="18" charset="0"/>
                <a:ea typeface="新細明體" pitchFamily="18" charset="-120"/>
              </a:defRPr>
            </a:lvl1pPr>
            <a:lvl2pPr marL="742950" indent="-285750" eaLnBrk="0" hangingPunct="0">
              <a:defRPr kumimoji="1" sz="4000">
                <a:solidFill>
                  <a:schemeClr val="tx1"/>
                </a:solidFill>
                <a:latin typeface="Times New Roman" pitchFamily="18" charset="0"/>
                <a:ea typeface="新細明體" pitchFamily="18" charset="-120"/>
              </a:defRPr>
            </a:lvl2pPr>
            <a:lvl3pPr marL="1143000" indent="-228600" eaLnBrk="0" hangingPunct="0">
              <a:defRPr kumimoji="1" sz="4000">
                <a:solidFill>
                  <a:schemeClr val="tx1"/>
                </a:solidFill>
                <a:latin typeface="Times New Roman" pitchFamily="18" charset="0"/>
                <a:ea typeface="新細明體" pitchFamily="18" charset="-120"/>
              </a:defRPr>
            </a:lvl3pPr>
            <a:lvl4pPr marL="1600200" indent="-228600" eaLnBrk="0" hangingPunct="0">
              <a:defRPr kumimoji="1" sz="4000">
                <a:solidFill>
                  <a:schemeClr val="tx1"/>
                </a:solidFill>
                <a:latin typeface="Times New Roman" pitchFamily="18" charset="0"/>
                <a:ea typeface="新細明體" pitchFamily="18" charset="-120"/>
              </a:defRPr>
            </a:lvl4pPr>
            <a:lvl5pPr marL="2057400" indent="-228600" eaLnBrk="0" hangingPunct="0">
              <a:defRPr kumimoji="1" sz="4000">
                <a:solidFill>
                  <a:schemeClr val="tx1"/>
                </a:solidFill>
                <a:latin typeface="Times New Roman" pitchFamily="18" charset="0"/>
                <a:ea typeface="新細明體" pitchFamily="18" charset="-120"/>
              </a:defRPr>
            </a:lvl5pPr>
            <a:lvl6pPr marL="25146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6pPr>
            <a:lvl7pPr marL="29718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7pPr>
            <a:lvl8pPr marL="34290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8pPr>
            <a:lvl9pPr marL="38862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9pPr>
          </a:lstStyle>
          <a:p>
            <a:pPr eaLnBrk="1" hangingPunct="1">
              <a:lnSpc>
                <a:spcPct val="120000"/>
              </a:lnSpc>
              <a:defRPr/>
            </a:pPr>
            <a:r>
              <a:rPr lang="zh-TW" altLang="en-US" sz="2000">
                <a:latin typeface="+mn-lt"/>
                <a:ea typeface="+mn-ea"/>
                <a:cs typeface="+mn-ea"/>
                <a:sym typeface="+mn-lt"/>
              </a:rPr>
              <a:t>物料成本</a:t>
            </a:r>
          </a:p>
        </p:txBody>
      </p:sp>
      <p:sp>
        <p:nvSpPr>
          <p:cNvPr id="354360" name="Line 57">
            <a:extLst>
              <a:ext uri="{FF2B5EF4-FFF2-40B4-BE49-F238E27FC236}">
                <a16:creationId xmlns:a16="http://schemas.microsoft.com/office/drawing/2014/main" id="{140CE2B2-B3C4-4C05-A62B-6CB52643E084}"/>
              </a:ext>
            </a:extLst>
          </p:cNvPr>
          <p:cNvSpPr>
            <a:spLocks noChangeShapeType="1"/>
          </p:cNvSpPr>
          <p:nvPr/>
        </p:nvSpPr>
        <p:spPr bwMode="auto">
          <a:xfrm>
            <a:off x="3305175" y="3016250"/>
            <a:ext cx="0" cy="3224213"/>
          </a:xfrm>
          <a:prstGeom prst="line">
            <a:avLst/>
          </a:prstGeom>
          <a:ln>
            <a:headEnd type="triangle" w="med" len="me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4361" name="Line 58">
            <a:extLst>
              <a:ext uri="{FF2B5EF4-FFF2-40B4-BE49-F238E27FC236}">
                <a16:creationId xmlns:a16="http://schemas.microsoft.com/office/drawing/2014/main" id="{C888A022-D5E5-4ABB-A07F-60928F96266B}"/>
              </a:ext>
            </a:extLst>
          </p:cNvPr>
          <p:cNvSpPr>
            <a:spLocks noChangeShapeType="1"/>
          </p:cNvSpPr>
          <p:nvPr/>
        </p:nvSpPr>
        <p:spPr bwMode="auto">
          <a:xfrm flipV="1">
            <a:off x="8321675" y="6448425"/>
            <a:ext cx="0" cy="833438"/>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4362" name="Text Box 59">
            <a:extLst>
              <a:ext uri="{FF2B5EF4-FFF2-40B4-BE49-F238E27FC236}">
                <a16:creationId xmlns:a16="http://schemas.microsoft.com/office/drawing/2014/main" id="{0D7AFA3A-1AF8-46B8-8EDD-796090A7A615}"/>
              </a:ext>
            </a:extLst>
          </p:cNvPr>
          <p:cNvSpPr txBox="1">
            <a:spLocks noChangeArrowheads="1"/>
          </p:cNvSpPr>
          <p:nvPr/>
        </p:nvSpPr>
        <p:spPr bwMode="auto">
          <a:xfrm>
            <a:off x="5014913" y="2474913"/>
            <a:ext cx="3306762" cy="469900"/>
          </a:xfrm>
          <a:prstGeom prst="rect">
            <a:avLst/>
          </a:prstGeom>
          <a:ln/>
        </p:spPr>
        <p:style>
          <a:lnRef idx="1">
            <a:schemeClr val="accent6"/>
          </a:lnRef>
          <a:fillRef idx="3">
            <a:schemeClr val="accent6"/>
          </a:fillRef>
          <a:effectRef idx="2">
            <a:schemeClr val="accent6"/>
          </a:effectRef>
          <a:fontRef idx="minor">
            <a:schemeClr val="lt1"/>
          </a:fontRef>
        </p:style>
        <p:txBody>
          <a:bodyPr lIns="131644" tIns="65823" rIns="131644" bIns="65823">
            <a:spAutoFit/>
          </a:bodyPr>
          <a:lstStyle>
            <a:lvl1pPr eaLnBrk="0" hangingPunct="0">
              <a:defRPr kumimoji="1" sz="4000">
                <a:solidFill>
                  <a:schemeClr val="tx1"/>
                </a:solidFill>
                <a:latin typeface="Times New Roman" pitchFamily="18" charset="0"/>
                <a:ea typeface="新細明體" pitchFamily="18" charset="-120"/>
              </a:defRPr>
            </a:lvl1pPr>
            <a:lvl2pPr marL="742950" indent="-285750" eaLnBrk="0" hangingPunct="0">
              <a:defRPr kumimoji="1" sz="4000">
                <a:solidFill>
                  <a:schemeClr val="tx1"/>
                </a:solidFill>
                <a:latin typeface="Times New Roman" pitchFamily="18" charset="0"/>
                <a:ea typeface="新細明體" pitchFamily="18" charset="-120"/>
              </a:defRPr>
            </a:lvl2pPr>
            <a:lvl3pPr marL="1143000" indent="-228600" eaLnBrk="0" hangingPunct="0">
              <a:defRPr kumimoji="1" sz="4000">
                <a:solidFill>
                  <a:schemeClr val="tx1"/>
                </a:solidFill>
                <a:latin typeface="Times New Roman" pitchFamily="18" charset="0"/>
                <a:ea typeface="新細明體" pitchFamily="18" charset="-120"/>
              </a:defRPr>
            </a:lvl3pPr>
            <a:lvl4pPr marL="1600200" indent="-228600" eaLnBrk="0" hangingPunct="0">
              <a:defRPr kumimoji="1" sz="4000">
                <a:solidFill>
                  <a:schemeClr val="tx1"/>
                </a:solidFill>
                <a:latin typeface="Times New Roman" pitchFamily="18" charset="0"/>
                <a:ea typeface="新細明體" pitchFamily="18" charset="-120"/>
              </a:defRPr>
            </a:lvl4pPr>
            <a:lvl5pPr marL="2057400" indent="-228600" eaLnBrk="0" hangingPunct="0">
              <a:defRPr kumimoji="1" sz="4000">
                <a:solidFill>
                  <a:schemeClr val="tx1"/>
                </a:solidFill>
                <a:latin typeface="Times New Roman" pitchFamily="18" charset="0"/>
                <a:ea typeface="新細明體" pitchFamily="18" charset="-120"/>
              </a:defRPr>
            </a:lvl5pPr>
            <a:lvl6pPr marL="25146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6pPr>
            <a:lvl7pPr marL="29718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7pPr>
            <a:lvl8pPr marL="34290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8pPr>
            <a:lvl9pPr marL="38862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9pPr>
          </a:lstStyle>
          <a:p>
            <a:pPr eaLnBrk="1" hangingPunct="1">
              <a:lnSpc>
                <a:spcPct val="120000"/>
              </a:lnSpc>
              <a:defRPr/>
            </a:pPr>
            <a:r>
              <a:rPr lang="zh-TW" altLang="en-US" sz="2000">
                <a:latin typeface="+mn-lt"/>
                <a:ea typeface="+mn-ea"/>
                <a:cs typeface="+mn-ea"/>
                <a:sym typeface="+mn-lt"/>
              </a:rPr>
              <a:t>初始的比例</a:t>
            </a:r>
          </a:p>
        </p:txBody>
      </p:sp>
      <p:sp>
        <p:nvSpPr>
          <p:cNvPr id="354363" name="Text Box 60">
            <a:extLst>
              <a:ext uri="{FF2B5EF4-FFF2-40B4-BE49-F238E27FC236}">
                <a16:creationId xmlns:a16="http://schemas.microsoft.com/office/drawing/2014/main" id="{6CA93B17-E013-4539-8DA2-CC8E8E464A35}"/>
              </a:ext>
            </a:extLst>
          </p:cNvPr>
          <p:cNvSpPr txBox="1">
            <a:spLocks noChangeArrowheads="1"/>
          </p:cNvSpPr>
          <p:nvPr/>
        </p:nvSpPr>
        <p:spPr bwMode="auto">
          <a:xfrm>
            <a:off x="9575800" y="2497138"/>
            <a:ext cx="4446588" cy="469900"/>
          </a:xfrm>
          <a:prstGeom prst="rect">
            <a:avLst/>
          </a:prstGeom>
          <a:ln/>
        </p:spPr>
        <p:style>
          <a:lnRef idx="1">
            <a:schemeClr val="accent6"/>
          </a:lnRef>
          <a:fillRef idx="3">
            <a:schemeClr val="accent6"/>
          </a:fillRef>
          <a:effectRef idx="2">
            <a:schemeClr val="accent6"/>
          </a:effectRef>
          <a:fontRef idx="minor">
            <a:schemeClr val="lt1"/>
          </a:fontRef>
        </p:style>
        <p:txBody>
          <a:bodyPr lIns="131644" tIns="65823" rIns="131644" bIns="65823">
            <a:spAutoFit/>
          </a:bodyPr>
          <a:lstStyle>
            <a:lvl1pPr eaLnBrk="0" hangingPunct="0">
              <a:defRPr kumimoji="1" sz="4000">
                <a:solidFill>
                  <a:schemeClr val="tx1"/>
                </a:solidFill>
                <a:latin typeface="Times New Roman" pitchFamily="18" charset="0"/>
                <a:ea typeface="新細明體" pitchFamily="18" charset="-120"/>
              </a:defRPr>
            </a:lvl1pPr>
            <a:lvl2pPr marL="742950" indent="-285750" eaLnBrk="0" hangingPunct="0">
              <a:defRPr kumimoji="1" sz="4000">
                <a:solidFill>
                  <a:schemeClr val="tx1"/>
                </a:solidFill>
                <a:latin typeface="Times New Roman" pitchFamily="18" charset="0"/>
                <a:ea typeface="新細明體" pitchFamily="18" charset="-120"/>
              </a:defRPr>
            </a:lvl2pPr>
            <a:lvl3pPr marL="1143000" indent="-228600" eaLnBrk="0" hangingPunct="0">
              <a:defRPr kumimoji="1" sz="4000">
                <a:solidFill>
                  <a:schemeClr val="tx1"/>
                </a:solidFill>
                <a:latin typeface="Times New Roman" pitchFamily="18" charset="0"/>
                <a:ea typeface="新細明體" pitchFamily="18" charset="-120"/>
              </a:defRPr>
            </a:lvl3pPr>
            <a:lvl4pPr marL="1600200" indent="-228600" eaLnBrk="0" hangingPunct="0">
              <a:defRPr kumimoji="1" sz="4000">
                <a:solidFill>
                  <a:schemeClr val="tx1"/>
                </a:solidFill>
                <a:latin typeface="Times New Roman" pitchFamily="18" charset="0"/>
                <a:ea typeface="新細明體" pitchFamily="18" charset="-120"/>
              </a:defRPr>
            </a:lvl4pPr>
            <a:lvl5pPr marL="2057400" indent="-228600" eaLnBrk="0" hangingPunct="0">
              <a:defRPr kumimoji="1" sz="4000">
                <a:solidFill>
                  <a:schemeClr val="tx1"/>
                </a:solidFill>
                <a:latin typeface="Times New Roman" pitchFamily="18" charset="0"/>
                <a:ea typeface="新細明體" pitchFamily="18" charset="-120"/>
              </a:defRPr>
            </a:lvl5pPr>
            <a:lvl6pPr marL="25146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6pPr>
            <a:lvl7pPr marL="29718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7pPr>
            <a:lvl8pPr marL="34290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8pPr>
            <a:lvl9pPr marL="38862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9pPr>
          </a:lstStyle>
          <a:p>
            <a:pPr eaLnBrk="1" hangingPunct="1">
              <a:lnSpc>
                <a:spcPct val="120000"/>
              </a:lnSpc>
              <a:defRPr/>
            </a:pPr>
            <a:r>
              <a:rPr lang="en-US" altLang="zh-TW" sz="2000">
                <a:latin typeface="+mn-lt"/>
                <a:ea typeface="+mn-ea"/>
                <a:cs typeface="+mn-ea"/>
                <a:sym typeface="+mn-lt"/>
              </a:rPr>
              <a:t>IE</a:t>
            </a:r>
            <a:r>
              <a:rPr lang="zh-TW" altLang="en-US" sz="2000">
                <a:latin typeface="+mn-lt"/>
                <a:ea typeface="+mn-ea"/>
                <a:cs typeface="+mn-ea"/>
                <a:sym typeface="+mn-lt"/>
              </a:rPr>
              <a:t>改进后的比例</a:t>
            </a:r>
          </a:p>
        </p:txBody>
      </p:sp>
      <p:sp>
        <p:nvSpPr>
          <p:cNvPr id="354364" name="Text Box 61">
            <a:extLst>
              <a:ext uri="{FF2B5EF4-FFF2-40B4-BE49-F238E27FC236}">
                <a16:creationId xmlns:a16="http://schemas.microsoft.com/office/drawing/2014/main" id="{D716DFC8-7009-46E4-8853-37734EB06346}"/>
              </a:ext>
            </a:extLst>
          </p:cNvPr>
          <p:cNvSpPr txBox="1">
            <a:spLocks noChangeArrowheads="1"/>
          </p:cNvSpPr>
          <p:nvPr/>
        </p:nvSpPr>
        <p:spPr bwMode="auto">
          <a:xfrm>
            <a:off x="11855450" y="3432175"/>
            <a:ext cx="2508250" cy="469900"/>
          </a:xfrm>
          <a:prstGeom prst="rect">
            <a:avLst/>
          </a:prstGeom>
          <a:ln/>
        </p:spPr>
        <p:style>
          <a:lnRef idx="1">
            <a:schemeClr val="accent6"/>
          </a:lnRef>
          <a:fillRef idx="3">
            <a:schemeClr val="accent6"/>
          </a:fillRef>
          <a:effectRef idx="2">
            <a:schemeClr val="accent6"/>
          </a:effectRef>
          <a:fontRef idx="minor">
            <a:schemeClr val="lt1"/>
          </a:fontRef>
        </p:style>
        <p:txBody>
          <a:bodyPr lIns="131644" tIns="65823" rIns="131644" bIns="65823">
            <a:spAutoFit/>
          </a:bodyPr>
          <a:lstStyle>
            <a:lvl1pPr eaLnBrk="0" hangingPunct="0">
              <a:defRPr kumimoji="1" sz="4000">
                <a:solidFill>
                  <a:schemeClr val="tx1"/>
                </a:solidFill>
                <a:latin typeface="Times New Roman" pitchFamily="18" charset="0"/>
                <a:ea typeface="新細明體" pitchFamily="18" charset="-120"/>
              </a:defRPr>
            </a:lvl1pPr>
            <a:lvl2pPr marL="742950" indent="-285750" eaLnBrk="0" hangingPunct="0">
              <a:defRPr kumimoji="1" sz="4000">
                <a:solidFill>
                  <a:schemeClr val="tx1"/>
                </a:solidFill>
                <a:latin typeface="Times New Roman" pitchFamily="18" charset="0"/>
                <a:ea typeface="新細明體" pitchFamily="18" charset="-120"/>
              </a:defRPr>
            </a:lvl2pPr>
            <a:lvl3pPr marL="1143000" indent="-228600" eaLnBrk="0" hangingPunct="0">
              <a:defRPr kumimoji="1" sz="4000">
                <a:solidFill>
                  <a:schemeClr val="tx1"/>
                </a:solidFill>
                <a:latin typeface="Times New Roman" pitchFamily="18" charset="0"/>
                <a:ea typeface="新細明體" pitchFamily="18" charset="-120"/>
              </a:defRPr>
            </a:lvl3pPr>
            <a:lvl4pPr marL="1600200" indent="-228600" eaLnBrk="0" hangingPunct="0">
              <a:defRPr kumimoji="1" sz="4000">
                <a:solidFill>
                  <a:schemeClr val="tx1"/>
                </a:solidFill>
                <a:latin typeface="Times New Roman" pitchFamily="18" charset="0"/>
                <a:ea typeface="新細明體" pitchFamily="18" charset="-120"/>
              </a:defRPr>
            </a:lvl4pPr>
            <a:lvl5pPr marL="2057400" indent="-228600" eaLnBrk="0" hangingPunct="0">
              <a:defRPr kumimoji="1" sz="4000">
                <a:solidFill>
                  <a:schemeClr val="tx1"/>
                </a:solidFill>
                <a:latin typeface="Times New Roman" pitchFamily="18" charset="0"/>
                <a:ea typeface="新細明體" pitchFamily="18" charset="-120"/>
              </a:defRPr>
            </a:lvl5pPr>
            <a:lvl6pPr marL="25146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6pPr>
            <a:lvl7pPr marL="29718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7pPr>
            <a:lvl8pPr marL="34290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8pPr>
            <a:lvl9pPr marL="38862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9pPr>
          </a:lstStyle>
          <a:p>
            <a:pPr eaLnBrk="1" hangingPunct="1">
              <a:lnSpc>
                <a:spcPct val="120000"/>
              </a:lnSpc>
              <a:defRPr/>
            </a:pPr>
            <a:r>
              <a:rPr lang="zh-TW" altLang="en-US" sz="2000">
                <a:latin typeface="+mn-lt"/>
                <a:ea typeface="+mn-ea"/>
                <a:cs typeface="+mn-ea"/>
                <a:sym typeface="+mn-lt"/>
              </a:rPr>
              <a:t>利润大</a:t>
            </a:r>
          </a:p>
        </p:txBody>
      </p:sp>
      <p:sp>
        <p:nvSpPr>
          <p:cNvPr id="354365" name="Text Box 62">
            <a:extLst>
              <a:ext uri="{FF2B5EF4-FFF2-40B4-BE49-F238E27FC236}">
                <a16:creationId xmlns:a16="http://schemas.microsoft.com/office/drawing/2014/main" id="{569191E6-8DF5-403F-8EFF-00885187639D}"/>
              </a:ext>
            </a:extLst>
          </p:cNvPr>
          <p:cNvSpPr txBox="1">
            <a:spLocks noChangeArrowheads="1"/>
          </p:cNvSpPr>
          <p:nvPr/>
        </p:nvSpPr>
        <p:spPr bwMode="auto">
          <a:xfrm>
            <a:off x="11855450" y="4471988"/>
            <a:ext cx="2508250" cy="469900"/>
          </a:xfrm>
          <a:prstGeom prst="rect">
            <a:avLst/>
          </a:prstGeom>
          <a:ln/>
        </p:spPr>
        <p:style>
          <a:lnRef idx="1">
            <a:schemeClr val="accent6"/>
          </a:lnRef>
          <a:fillRef idx="3">
            <a:schemeClr val="accent6"/>
          </a:fillRef>
          <a:effectRef idx="2">
            <a:schemeClr val="accent6"/>
          </a:effectRef>
          <a:fontRef idx="minor">
            <a:schemeClr val="lt1"/>
          </a:fontRef>
        </p:style>
        <p:txBody>
          <a:bodyPr lIns="131644" tIns="65823" rIns="131644" bIns="65823">
            <a:spAutoFit/>
          </a:bodyPr>
          <a:lstStyle>
            <a:lvl1pPr eaLnBrk="0" hangingPunct="0">
              <a:defRPr kumimoji="1" sz="4000">
                <a:solidFill>
                  <a:schemeClr val="tx1"/>
                </a:solidFill>
                <a:latin typeface="Times New Roman" pitchFamily="18" charset="0"/>
                <a:ea typeface="新細明體" pitchFamily="18" charset="-120"/>
              </a:defRPr>
            </a:lvl1pPr>
            <a:lvl2pPr marL="742950" indent="-285750" eaLnBrk="0" hangingPunct="0">
              <a:defRPr kumimoji="1" sz="4000">
                <a:solidFill>
                  <a:schemeClr val="tx1"/>
                </a:solidFill>
                <a:latin typeface="Times New Roman" pitchFamily="18" charset="0"/>
                <a:ea typeface="新細明體" pitchFamily="18" charset="-120"/>
              </a:defRPr>
            </a:lvl2pPr>
            <a:lvl3pPr marL="1143000" indent="-228600" eaLnBrk="0" hangingPunct="0">
              <a:defRPr kumimoji="1" sz="4000">
                <a:solidFill>
                  <a:schemeClr val="tx1"/>
                </a:solidFill>
                <a:latin typeface="Times New Roman" pitchFamily="18" charset="0"/>
                <a:ea typeface="新細明體" pitchFamily="18" charset="-120"/>
              </a:defRPr>
            </a:lvl3pPr>
            <a:lvl4pPr marL="1600200" indent="-228600" eaLnBrk="0" hangingPunct="0">
              <a:defRPr kumimoji="1" sz="4000">
                <a:solidFill>
                  <a:schemeClr val="tx1"/>
                </a:solidFill>
                <a:latin typeface="Times New Roman" pitchFamily="18" charset="0"/>
                <a:ea typeface="新細明體" pitchFamily="18" charset="-120"/>
              </a:defRPr>
            </a:lvl4pPr>
            <a:lvl5pPr marL="2057400" indent="-228600" eaLnBrk="0" hangingPunct="0">
              <a:defRPr kumimoji="1" sz="4000">
                <a:solidFill>
                  <a:schemeClr val="tx1"/>
                </a:solidFill>
                <a:latin typeface="Times New Roman" pitchFamily="18" charset="0"/>
                <a:ea typeface="新細明體" pitchFamily="18" charset="-120"/>
              </a:defRPr>
            </a:lvl5pPr>
            <a:lvl6pPr marL="25146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6pPr>
            <a:lvl7pPr marL="29718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7pPr>
            <a:lvl8pPr marL="34290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8pPr>
            <a:lvl9pPr marL="38862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9pPr>
          </a:lstStyle>
          <a:p>
            <a:pPr eaLnBrk="1" hangingPunct="1">
              <a:lnSpc>
                <a:spcPct val="120000"/>
              </a:lnSpc>
              <a:defRPr/>
            </a:pPr>
            <a:r>
              <a:rPr lang="zh-TW" altLang="en-US" sz="2000">
                <a:latin typeface="+mn-lt"/>
                <a:ea typeface="+mn-ea"/>
                <a:cs typeface="+mn-ea"/>
                <a:sym typeface="+mn-lt"/>
              </a:rPr>
              <a:t>制造成本</a:t>
            </a:r>
          </a:p>
        </p:txBody>
      </p:sp>
      <p:sp>
        <p:nvSpPr>
          <p:cNvPr id="354366" name="Text Box 63">
            <a:extLst>
              <a:ext uri="{FF2B5EF4-FFF2-40B4-BE49-F238E27FC236}">
                <a16:creationId xmlns:a16="http://schemas.microsoft.com/office/drawing/2014/main" id="{D3171073-F101-4CA6-94BD-A7CAEDF0890E}"/>
              </a:ext>
            </a:extLst>
          </p:cNvPr>
          <p:cNvSpPr txBox="1">
            <a:spLocks noChangeArrowheads="1"/>
          </p:cNvSpPr>
          <p:nvPr/>
        </p:nvSpPr>
        <p:spPr bwMode="auto">
          <a:xfrm>
            <a:off x="11855450" y="5616575"/>
            <a:ext cx="2393950" cy="469900"/>
          </a:xfrm>
          <a:prstGeom prst="rect">
            <a:avLst/>
          </a:prstGeom>
          <a:ln/>
        </p:spPr>
        <p:style>
          <a:lnRef idx="1">
            <a:schemeClr val="accent6"/>
          </a:lnRef>
          <a:fillRef idx="3">
            <a:schemeClr val="accent6"/>
          </a:fillRef>
          <a:effectRef idx="2">
            <a:schemeClr val="accent6"/>
          </a:effectRef>
          <a:fontRef idx="minor">
            <a:schemeClr val="lt1"/>
          </a:fontRef>
        </p:style>
        <p:txBody>
          <a:bodyPr lIns="131644" tIns="65823" rIns="131644" bIns="65823">
            <a:spAutoFit/>
          </a:bodyPr>
          <a:lstStyle>
            <a:lvl1pPr eaLnBrk="0" hangingPunct="0">
              <a:defRPr kumimoji="1" sz="4000">
                <a:solidFill>
                  <a:schemeClr val="tx1"/>
                </a:solidFill>
                <a:latin typeface="Times New Roman" pitchFamily="18" charset="0"/>
                <a:ea typeface="新細明體" pitchFamily="18" charset="-120"/>
              </a:defRPr>
            </a:lvl1pPr>
            <a:lvl2pPr marL="742950" indent="-285750" eaLnBrk="0" hangingPunct="0">
              <a:defRPr kumimoji="1" sz="4000">
                <a:solidFill>
                  <a:schemeClr val="tx1"/>
                </a:solidFill>
                <a:latin typeface="Times New Roman" pitchFamily="18" charset="0"/>
                <a:ea typeface="新細明體" pitchFamily="18" charset="-120"/>
              </a:defRPr>
            </a:lvl2pPr>
            <a:lvl3pPr marL="1143000" indent="-228600" eaLnBrk="0" hangingPunct="0">
              <a:defRPr kumimoji="1" sz="4000">
                <a:solidFill>
                  <a:schemeClr val="tx1"/>
                </a:solidFill>
                <a:latin typeface="Times New Roman" pitchFamily="18" charset="0"/>
                <a:ea typeface="新細明體" pitchFamily="18" charset="-120"/>
              </a:defRPr>
            </a:lvl3pPr>
            <a:lvl4pPr marL="1600200" indent="-228600" eaLnBrk="0" hangingPunct="0">
              <a:defRPr kumimoji="1" sz="4000">
                <a:solidFill>
                  <a:schemeClr val="tx1"/>
                </a:solidFill>
                <a:latin typeface="Times New Roman" pitchFamily="18" charset="0"/>
                <a:ea typeface="新細明體" pitchFamily="18" charset="-120"/>
              </a:defRPr>
            </a:lvl4pPr>
            <a:lvl5pPr marL="2057400" indent="-228600" eaLnBrk="0" hangingPunct="0">
              <a:defRPr kumimoji="1" sz="4000">
                <a:solidFill>
                  <a:schemeClr val="tx1"/>
                </a:solidFill>
                <a:latin typeface="Times New Roman" pitchFamily="18" charset="0"/>
                <a:ea typeface="新細明體" pitchFamily="18" charset="-120"/>
              </a:defRPr>
            </a:lvl5pPr>
            <a:lvl6pPr marL="25146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6pPr>
            <a:lvl7pPr marL="29718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7pPr>
            <a:lvl8pPr marL="34290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8pPr>
            <a:lvl9pPr marL="38862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9pPr>
          </a:lstStyle>
          <a:p>
            <a:pPr eaLnBrk="1" hangingPunct="1">
              <a:lnSpc>
                <a:spcPct val="120000"/>
              </a:lnSpc>
              <a:defRPr/>
            </a:pPr>
            <a:r>
              <a:rPr lang="zh-TW" altLang="en-US" sz="2000">
                <a:latin typeface="+mn-lt"/>
                <a:ea typeface="+mn-ea"/>
                <a:cs typeface="+mn-ea"/>
                <a:sym typeface="+mn-lt"/>
              </a:rPr>
              <a:t>物 料 成 本</a:t>
            </a:r>
          </a:p>
        </p:txBody>
      </p:sp>
      <p:sp>
        <p:nvSpPr>
          <p:cNvPr id="354367" name="Line 64">
            <a:extLst>
              <a:ext uri="{FF2B5EF4-FFF2-40B4-BE49-F238E27FC236}">
                <a16:creationId xmlns:a16="http://schemas.microsoft.com/office/drawing/2014/main" id="{13A8D084-F495-439B-9FC1-DAE348E7BB0F}"/>
              </a:ext>
            </a:extLst>
          </p:cNvPr>
          <p:cNvSpPr>
            <a:spLocks noChangeShapeType="1"/>
          </p:cNvSpPr>
          <p:nvPr/>
        </p:nvSpPr>
        <p:spPr bwMode="auto">
          <a:xfrm>
            <a:off x="11741150" y="4784725"/>
            <a:ext cx="684213" cy="728663"/>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4368" name="Line 65">
            <a:extLst>
              <a:ext uri="{FF2B5EF4-FFF2-40B4-BE49-F238E27FC236}">
                <a16:creationId xmlns:a16="http://schemas.microsoft.com/office/drawing/2014/main" id="{88DB8AA0-0FD8-4E75-A1C1-C329213E121A}"/>
              </a:ext>
            </a:extLst>
          </p:cNvPr>
          <p:cNvSpPr>
            <a:spLocks noChangeShapeType="1"/>
          </p:cNvSpPr>
          <p:nvPr/>
        </p:nvSpPr>
        <p:spPr bwMode="auto">
          <a:xfrm>
            <a:off x="12425363" y="5513388"/>
            <a:ext cx="0" cy="1768475"/>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4369" name="Line 66">
            <a:extLst>
              <a:ext uri="{FF2B5EF4-FFF2-40B4-BE49-F238E27FC236}">
                <a16:creationId xmlns:a16="http://schemas.microsoft.com/office/drawing/2014/main" id="{3AB65520-4E60-4F58-89C8-A675329DE037}"/>
              </a:ext>
            </a:extLst>
          </p:cNvPr>
          <p:cNvSpPr>
            <a:spLocks noChangeShapeType="1"/>
          </p:cNvSpPr>
          <p:nvPr/>
        </p:nvSpPr>
        <p:spPr bwMode="auto">
          <a:xfrm flipH="1" flipV="1">
            <a:off x="3305175" y="5200650"/>
            <a:ext cx="1025525" cy="2081213"/>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66" name="文本框 65">
            <a:extLst>
              <a:ext uri="{FF2B5EF4-FFF2-40B4-BE49-F238E27FC236}">
                <a16:creationId xmlns:a16="http://schemas.microsoft.com/office/drawing/2014/main" id="{E74D630D-67F8-476E-BC3F-64C2115E8C37}"/>
              </a:ext>
            </a:extLst>
          </p:cNvPr>
          <p:cNvSpPr txBox="1"/>
          <p:nvPr/>
        </p:nvSpPr>
        <p:spPr>
          <a:xfrm>
            <a:off x="3150571" y="64435"/>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IE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是公司的利润驱动器</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66"/>
                                        </p:tgtEl>
                                        <p:attrNameLst>
                                          <p:attrName>style.visibility</p:attrName>
                                        </p:attrNameLst>
                                      </p:cBhvr>
                                      <p:to>
                                        <p:strVal val="visible"/>
                                      </p:to>
                                    </p:set>
                                    <p:anim calcmode="lin" valueType="num">
                                      <p:cBhvr>
                                        <p:cTn id="7" dur="500" fill="hold"/>
                                        <p:tgtEl>
                                          <p:spTgt spid="66"/>
                                        </p:tgtEl>
                                        <p:attrNameLst>
                                          <p:attrName>ppt_w</p:attrName>
                                        </p:attrNameLst>
                                      </p:cBhvr>
                                      <p:tavLst>
                                        <p:tav tm="0">
                                          <p:val>
                                            <p:fltVal val="0"/>
                                          </p:val>
                                        </p:tav>
                                        <p:tav tm="100000">
                                          <p:val>
                                            <p:strVal val="#ppt_w"/>
                                          </p:val>
                                        </p:tav>
                                      </p:tavLst>
                                    </p:anim>
                                    <p:anim calcmode="lin" valueType="num">
                                      <p:cBhvr>
                                        <p:cTn id="8" dur="500" fill="hold"/>
                                        <p:tgtEl>
                                          <p:spTgt spid="6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5570" name="Text Box 2">
            <a:extLst>
              <a:ext uri="{FF2B5EF4-FFF2-40B4-BE49-F238E27FC236}">
                <a16:creationId xmlns:a16="http://schemas.microsoft.com/office/drawing/2014/main" id="{850020DB-8BF9-427D-AC21-2BB8D902C6E1}"/>
              </a:ext>
            </a:extLst>
          </p:cNvPr>
          <p:cNvSpPr txBox="1">
            <a:spLocks noChangeArrowheads="1"/>
          </p:cNvSpPr>
          <p:nvPr/>
        </p:nvSpPr>
        <p:spPr bwMode="auto">
          <a:xfrm>
            <a:off x="1264891" y="1872432"/>
            <a:ext cx="13681075" cy="3794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2 </a:t>
            </a:r>
            <a:r>
              <a:rPr lang="zh-TW" altLang="en-US" sz="2000" b="1" dirty="0">
                <a:latin typeface="+mn-lt"/>
                <a:ea typeface="+mn-ea"/>
                <a:cs typeface="+mn-ea"/>
                <a:sym typeface="+mn-lt"/>
              </a:rPr>
              <a:t>工程技朮数据管理有条不紊</a:t>
            </a:r>
          </a:p>
          <a:p>
            <a:pPr eaLnBrk="1" hangingPunct="1">
              <a:lnSpc>
                <a:spcPct val="120000"/>
              </a:lnSpc>
              <a:defRPr/>
            </a:pPr>
            <a:r>
              <a:rPr lang="zh-TW" altLang="en-US" sz="2000" dirty="0">
                <a:latin typeface="+mn-lt"/>
                <a:ea typeface="+mn-ea"/>
                <a:cs typeface="+mn-ea"/>
                <a:sym typeface="+mn-lt"/>
              </a:rPr>
              <a:t>   </a:t>
            </a:r>
            <a:r>
              <a:rPr lang="zh-TW" altLang="en-US" sz="2000" b="1" dirty="0">
                <a:latin typeface="+mn-lt"/>
                <a:ea typeface="+mn-ea"/>
                <a:cs typeface="+mn-ea"/>
                <a:sym typeface="+mn-lt"/>
              </a:rPr>
              <a:t>工程技朮数据管理的内容包括如下事项</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接收的外来文件一定要批准</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自编的工艺文件也要批准</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文件的批准权限要有规定</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批准的文件要受控管理</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受控管理的文件要长期保存原件</a:t>
            </a:r>
            <a:r>
              <a:rPr lang="en-US" altLang="zh-TW" sz="2000" dirty="0">
                <a:latin typeface="+mn-lt"/>
                <a:ea typeface="+mn-ea"/>
                <a:cs typeface="+mn-ea"/>
                <a:sym typeface="+mn-lt"/>
              </a:rPr>
              <a:t>,</a:t>
            </a:r>
            <a:r>
              <a:rPr lang="zh-TW" altLang="en-US" sz="2000" dirty="0">
                <a:latin typeface="+mn-lt"/>
                <a:ea typeface="+mn-ea"/>
                <a:cs typeface="+mn-ea"/>
                <a:sym typeface="+mn-lt"/>
              </a:rPr>
              <a:t>以备追溯</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从使用现场及时撤出或标识失效的受控管理文件</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所有的可疑文件一定要澄清后再发行</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b="1" dirty="0">
                <a:latin typeface="+mn-lt"/>
                <a:ea typeface="+mn-ea"/>
                <a:cs typeface="+mn-ea"/>
                <a:sym typeface="+mn-lt"/>
              </a:rPr>
              <a:t>确保工程技朮数据有条不紊地管理的方法</a:t>
            </a:r>
            <a:r>
              <a:rPr lang="en-US" altLang="zh-TW" sz="2000" b="1" dirty="0">
                <a:latin typeface="+mn-lt"/>
                <a:ea typeface="+mn-ea"/>
                <a:cs typeface="+mn-ea"/>
                <a:sym typeface="+mn-lt"/>
              </a:rPr>
              <a:t>:</a:t>
            </a:r>
          </a:p>
        </p:txBody>
      </p:sp>
      <p:sp>
        <p:nvSpPr>
          <p:cNvPr id="3" name="文本框 2">
            <a:extLst>
              <a:ext uri="{FF2B5EF4-FFF2-40B4-BE49-F238E27FC236}">
                <a16:creationId xmlns:a16="http://schemas.microsoft.com/office/drawing/2014/main" id="{30B7B985-76F8-4541-9F62-DF36F95A37B1}"/>
              </a:ext>
            </a:extLst>
          </p:cNvPr>
          <p:cNvSpPr txBox="1"/>
          <p:nvPr/>
        </p:nvSpPr>
        <p:spPr>
          <a:xfrm>
            <a:off x="3425131" y="216248"/>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工程技朮数据管理</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6354" name="Oval 2">
            <a:extLst>
              <a:ext uri="{FF2B5EF4-FFF2-40B4-BE49-F238E27FC236}">
                <a16:creationId xmlns:a16="http://schemas.microsoft.com/office/drawing/2014/main" id="{FA02D721-DA5F-4465-84AB-359CB98A0D4C}"/>
              </a:ext>
            </a:extLst>
          </p:cNvPr>
          <p:cNvSpPr>
            <a:spLocks noChangeArrowheads="1"/>
          </p:cNvSpPr>
          <p:nvPr/>
        </p:nvSpPr>
        <p:spPr bwMode="auto">
          <a:xfrm>
            <a:off x="7036177" y="936626"/>
            <a:ext cx="2052638" cy="988218"/>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工程技</a:t>
            </a:r>
          </a:p>
          <a:p>
            <a:pPr algn="ctr" eaLnBrk="1" hangingPunct="1">
              <a:lnSpc>
                <a:spcPct val="120000"/>
              </a:lnSpc>
              <a:defRPr/>
            </a:pPr>
            <a:r>
              <a:rPr lang="zh-TW" altLang="en-US" sz="2000">
                <a:cs typeface="+mn-ea"/>
                <a:sym typeface="+mn-lt"/>
              </a:rPr>
              <a:t>朮资料</a:t>
            </a:r>
          </a:p>
        </p:txBody>
      </p:sp>
      <p:sp>
        <p:nvSpPr>
          <p:cNvPr id="356355" name="Oval 3">
            <a:extLst>
              <a:ext uri="{FF2B5EF4-FFF2-40B4-BE49-F238E27FC236}">
                <a16:creationId xmlns:a16="http://schemas.microsoft.com/office/drawing/2014/main" id="{09F1C1B3-B59E-4B77-BDDD-10023DEBF795}"/>
              </a:ext>
            </a:extLst>
          </p:cNvPr>
          <p:cNvSpPr>
            <a:spLocks noChangeArrowheads="1"/>
          </p:cNvSpPr>
          <p:nvPr/>
        </p:nvSpPr>
        <p:spPr bwMode="auto">
          <a:xfrm>
            <a:off x="3989388" y="2184400"/>
            <a:ext cx="1824037" cy="1560513"/>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材料</a:t>
            </a:r>
          </a:p>
          <a:p>
            <a:pPr algn="ctr" eaLnBrk="1" hangingPunct="1">
              <a:lnSpc>
                <a:spcPct val="120000"/>
              </a:lnSpc>
              <a:defRPr/>
            </a:pPr>
            <a:r>
              <a:rPr lang="zh-TW" altLang="en-US" sz="2000">
                <a:cs typeface="+mn-ea"/>
                <a:sym typeface="+mn-lt"/>
              </a:rPr>
              <a:t>单</a:t>
            </a:r>
          </a:p>
        </p:txBody>
      </p:sp>
      <p:sp>
        <p:nvSpPr>
          <p:cNvPr id="356356" name="Oval 4">
            <a:extLst>
              <a:ext uri="{FF2B5EF4-FFF2-40B4-BE49-F238E27FC236}">
                <a16:creationId xmlns:a16="http://schemas.microsoft.com/office/drawing/2014/main" id="{5BFDC9F9-CE4A-4E17-A299-8DE6928433A3}"/>
              </a:ext>
            </a:extLst>
          </p:cNvPr>
          <p:cNvSpPr>
            <a:spLocks noChangeArrowheads="1"/>
          </p:cNvSpPr>
          <p:nvPr/>
        </p:nvSpPr>
        <p:spPr bwMode="auto">
          <a:xfrm>
            <a:off x="1822450" y="2184400"/>
            <a:ext cx="1825625" cy="1560513"/>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图纸</a:t>
            </a:r>
          </a:p>
        </p:txBody>
      </p:sp>
      <p:sp>
        <p:nvSpPr>
          <p:cNvPr id="356357" name="Oval 6">
            <a:extLst>
              <a:ext uri="{FF2B5EF4-FFF2-40B4-BE49-F238E27FC236}">
                <a16:creationId xmlns:a16="http://schemas.microsoft.com/office/drawing/2014/main" id="{323689F2-9800-46BF-BDC3-7DC4FBFB71E4}"/>
              </a:ext>
            </a:extLst>
          </p:cNvPr>
          <p:cNvSpPr>
            <a:spLocks noChangeArrowheads="1"/>
          </p:cNvSpPr>
          <p:nvPr/>
        </p:nvSpPr>
        <p:spPr bwMode="auto">
          <a:xfrm>
            <a:off x="6154738" y="2184400"/>
            <a:ext cx="1825625" cy="1560513"/>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标准</a:t>
            </a:r>
          </a:p>
        </p:txBody>
      </p:sp>
      <p:sp>
        <p:nvSpPr>
          <p:cNvPr id="356358" name="Oval 7">
            <a:extLst>
              <a:ext uri="{FF2B5EF4-FFF2-40B4-BE49-F238E27FC236}">
                <a16:creationId xmlns:a16="http://schemas.microsoft.com/office/drawing/2014/main" id="{3CAC4E7C-0820-4B0A-BD3D-658E72D8360D}"/>
              </a:ext>
            </a:extLst>
          </p:cNvPr>
          <p:cNvSpPr>
            <a:spLocks noChangeArrowheads="1"/>
          </p:cNvSpPr>
          <p:nvPr/>
        </p:nvSpPr>
        <p:spPr bwMode="auto">
          <a:xfrm>
            <a:off x="8321675" y="2184400"/>
            <a:ext cx="1824038" cy="1560513"/>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工艺</a:t>
            </a:r>
          </a:p>
          <a:p>
            <a:pPr algn="ctr" eaLnBrk="1" hangingPunct="1">
              <a:lnSpc>
                <a:spcPct val="120000"/>
              </a:lnSpc>
              <a:defRPr/>
            </a:pPr>
            <a:r>
              <a:rPr lang="zh-TW" altLang="en-US" sz="2000">
                <a:cs typeface="+mn-ea"/>
                <a:sym typeface="+mn-lt"/>
              </a:rPr>
              <a:t>书</a:t>
            </a:r>
          </a:p>
        </p:txBody>
      </p:sp>
      <p:sp>
        <p:nvSpPr>
          <p:cNvPr id="356359" name="Oval 8">
            <a:extLst>
              <a:ext uri="{FF2B5EF4-FFF2-40B4-BE49-F238E27FC236}">
                <a16:creationId xmlns:a16="http://schemas.microsoft.com/office/drawing/2014/main" id="{7D7F08DC-4EF9-481D-91FD-96700F65D8E8}"/>
              </a:ext>
            </a:extLst>
          </p:cNvPr>
          <p:cNvSpPr>
            <a:spLocks noChangeArrowheads="1"/>
          </p:cNvSpPr>
          <p:nvPr/>
        </p:nvSpPr>
        <p:spPr bwMode="auto">
          <a:xfrm>
            <a:off x="10488613" y="2184400"/>
            <a:ext cx="1824037" cy="1560513"/>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质量</a:t>
            </a:r>
          </a:p>
          <a:p>
            <a:pPr algn="ctr" eaLnBrk="1" hangingPunct="1">
              <a:lnSpc>
                <a:spcPct val="120000"/>
              </a:lnSpc>
              <a:defRPr/>
            </a:pPr>
            <a:r>
              <a:rPr lang="zh-TW" altLang="en-US" sz="2000">
                <a:cs typeface="+mn-ea"/>
                <a:sym typeface="+mn-lt"/>
              </a:rPr>
              <a:t>计划</a:t>
            </a:r>
          </a:p>
        </p:txBody>
      </p:sp>
      <p:sp>
        <p:nvSpPr>
          <p:cNvPr id="356360" name="Oval 9">
            <a:extLst>
              <a:ext uri="{FF2B5EF4-FFF2-40B4-BE49-F238E27FC236}">
                <a16:creationId xmlns:a16="http://schemas.microsoft.com/office/drawing/2014/main" id="{6FFCAC7F-E7B1-4E4B-ACFA-D653E7CF0915}"/>
              </a:ext>
            </a:extLst>
          </p:cNvPr>
          <p:cNvSpPr>
            <a:spLocks noChangeArrowheads="1"/>
          </p:cNvSpPr>
          <p:nvPr/>
        </p:nvSpPr>
        <p:spPr bwMode="auto">
          <a:xfrm>
            <a:off x="12653963" y="2184400"/>
            <a:ext cx="1824037" cy="1560513"/>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标准</a:t>
            </a:r>
          </a:p>
          <a:p>
            <a:pPr algn="ctr" eaLnBrk="1" hangingPunct="1">
              <a:lnSpc>
                <a:spcPct val="120000"/>
              </a:lnSpc>
              <a:defRPr/>
            </a:pPr>
            <a:r>
              <a:rPr lang="zh-TW" altLang="en-US" sz="2000">
                <a:cs typeface="+mn-ea"/>
                <a:sym typeface="+mn-lt"/>
              </a:rPr>
              <a:t>规格</a:t>
            </a:r>
          </a:p>
        </p:txBody>
      </p:sp>
      <p:sp>
        <p:nvSpPr>
          <p:cNvPr id="356361" name="Line 10">
            <a:extLst>
              <a:ext uri="{FF2B5EF4-FFF2-40B4-BE49-F238E27FC236}">
                <a16:creationId xmlns:a16="http://schemas.microsoft.com/office/drawing/2014/main" id="{67834AC2-ED62-4A57-B257-3E069C7CA295}"/>
              </a:ext>
            </a:extLst>
          </p:cNvPr>
          <p:cNvSpPr>
            <a:spLocks noChangeShapeType="1"/>
          </p:cNvSpPr>
          <p:nvPr/>
        </p:nvSpPr>
        <p:spPr bwMode="auto">
          <a:xfrm>
            <a:off x="1709738" y="1976438"/>
            <a:ext cx="12882562"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6362" name="Line 11">
            <a:extLst>
              <a:ext uri="{FF2B5EF4-FFF2-40B4-BE49-F238E27FC236}">
                <a16:creationId xmlns:a16="http://schemas.microsoft.com/office/drawing/2014/main" id="{24285726-8477-4A92-BD7F-9C394FFFD75B}"/>
              </a:ext>
            </a:extLst>
          </p:cNvPr>
          <p:cNvSpPr>
            <a:spLocks noChangeShapeType="1"/>
          </p:cNvSpPr>
          <p:nvPr/>
        </p:nvSpPr>
        <p:spPr bwMode="auto">
          <a:xfrm>
            <a:off x="1709738" y="3952875"/>
            <a:ext cx="12882562"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6363" name="Line 12">
            <a:extLst>
              <a:ext uri="{FF2B5EF4-FFF2-40B4-BE49-F238E27FC236}">
                <a16:creationId xmlns:a16="http://schemas.microsoft.com/office/drawing/2014/main" id="{6D8E7A62-948A-43AD-B37E-12D384EBB399}"/>
              </a:ext>
            </a:extLst>
          </p:cNvPr>
          <p:cNvSpPr>
            <a:spLocks noChangeShapeType="1"/>
          </p:cNvSpPr>
          <p:nvPr/>
        </p:nvSpPr>
        <p:spPr bwMode="auto">
          <a:xfrm>
            <a:off x="1709738" y="1976438"/>
            <a:ext cx="0" cy="1976437"/>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6364" name="Line 13">
            <a:extLst>
              <a:ext uri="{FF2B5EF4-FFF2-40B4-BE49-F238E27FC236}">
                <a16:creationId xmlns:a16="http://schemas.microsoft.com/office/drawing/2014/main" id="{9D3047D7-0868-4C5E-B614-EB3F7EE03412}"/>
              </a:ext>
            </a:extLst>
          </p:cNvPr>
          <p:cNvSpPr>
            <a:spLocks noChangeShapeType="1"/>
          </p:cNvSpPr>
          <p:nvPr/>
        </p:nvSpPr>
        <p:spPr bwMode="auto">
          <a:xfrm>
            <a:off x="14592300" y="1976438"/>
            <a:ext cx="0" cy="1976437"/>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6365" name="Oval 14">
            <a:extLst>
              <a:ext uri="{FF2B5EF4-FFF2-40B4-BE49-F238E27FC236}">
                <a16:creationId xmlns:a16="http://schemas.microsoft.com/office/drawing/2014/main" id="{88B9A98C-F140-405A-A881-CF72C1E82876}"/>
              </a:ext>
            </a:extLst>
          </p:cNvPr>
          <p:cNvSpPr>
            <a:spLocks noChangeArrowheads="1"/>
          </p:cNvSpPr>
          <p:nvPr/>
        </p:nvSpPr>
        <p:spPr bwMode="auto">
          <a:xfrm>
            <a:off x="7181850" y="4471988"/>
            <a:ext cx="1938338" cy="1560512"/>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受控</a:t>
            </a:r>
          </a:p>
          <a:p>
            <a:pPr algn="ctr" eaLnBrk="1" hangingPunct="1">
              <a:lnSpc>
                <a:spcPct val="120000"/>
              </a:lnSpc>
              <a:defRPr/>
            </a:pPr>
            <a:r>
              <a:rPr lang="zh-TW" altLang="en-US" sz="2000">
                <a:cs typeface="+mn-ea"/>
                <a:sym typeface="+mn-lt"/>
              </a:rPr>
              <a:t>管理</a:t>
            </a:r>
          </a:p>
        </p:txBody>
      </p:sp>
      <p:sp>
        <p:nvSpPr>
          <p:cNvPr id="356366" name="Oval 15">
            <a:extLst>
              <a:ext uri="{FF2B5EF4-FFF2-40B4-BE49-F238E27FC236}">
                <a16:creationId xmlns:a16="http://schemas.microsoft.com/office/drawing/2014/main" id="{CA1A6ED3-A502-405B-B2D9-5EE2FD69EA17}"/>
              </a:ext>
            </a:extLst>
          </p:cNvPr>
          <p:cNvSpPr>
            <a:spLocks noChangeArrowheads="1"/>
          </p:cNvSpPr>
          <p:nvPr/>
        </p:nvSpPr>
        <p:spPr bwMode="auto">
          <a:xfrm>
            <a:off x="7181850" y="6448425"/>
            <a:ext cx="1938338" cy="1560513"/>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可以</a:t>
            </a:r>
          </a:p>
          <a:p>
            <a:pPr algn="ctr" eaLnBrk="1" hangingPunct="1">
              <a:lnSpc>
                <a:spcPct val="120000"/>
              </a:lnSpc>
              <a:defRPr/>
            </a:pPr>
            <a:r>
              <a:rPr lang="zh-TW" altLang="en-US" sz="2000">
                <a:cs typeface="+mn-ea"/>
                <a:sym typeface="+mn-lt"/>
              </a:rPr>
              <a:t>追溯</a:t>
            </a:r>
          </a:p>
        </p:txBody>
      </p:sp>
      <p:sp>
        <p:nvSpPr>
          <p:cNvPr id="356367" name="AutoShape 16">
            <a:extLst>
              <a:ext uri="{FF2B5EF4-FFF2-40B4-BE49-F238E27FC236}">
                <a16:creationId xmlns:a16="http://schemas.microsoft.com/office/drawing/2014/main" id="{E0875BD2-B137-4DE1-9CE9-38A958055489}"/>
              </a:ext>
            </a:extLst>
          </p:cNvPr>
          <p:cNvSpPr>
            <a:spLocks noChangeArrowheads="1"/>
          </p:cNvSpPr>
          <p:nvPr/>
        </p:nvSpPr>
        <p:spPr bwMode="auto">
          <a:xfrm>
            <a:off x="5243513" y="8529638"/>
            <a:ext cx="5700712" cy="623887"/>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长期保存</a:t>
            </a:r>
            <a:r>
              <a:rPr lang="en-US" altLang="zh-TW" sz="2000">
                <a:cs typeface="+mn-ea"/>
                <a:sym typeface="+mn-lt"/>
              </a:rPr>
              <a:t>,</a:t>
            </a:r>
            <a:r>
              <a:rPr lang="zh-TW" altLang="en-US" sz="2000">
                <a:cs typeface="+mn-ea"/>
                <a:sym typeface="+mn-lt"/>
              </a:rPr>
              <a:t>方便取阅</a:t>
            </a:r>
          </a:p>
        </p:txBody>
      </p:sp>
      <p:sp>
        <p:nvSpPr>
          <p:cNvPr id="356368" name="Oval 17">
            <a:extLst>
              <a:ext uri="{FF2B5EF4-FFF2-40B4-BE49-F238E27FC236}">
                <a16:creationId xmlns:a16="http://schemas.microsoft.com/office/drawing/2014/main" id="{69B86D7E-4F75-4CB0-B132-1854E4D28890}"/>
              </a:ext>
            </a:extLst>
          </p:cNvPr>
          <p:cNvSpPr>
            <a:spLocks noChangeArrowheads="1"/>
          </p:cNvSpPr>
          <p:nvPr/>
        </p:nvSpPr>
        <p:spPr bwMode="auto">
          <a:xfrm>
            <a:off x="4445000" y="4576763"/>
            <a:ext cx="1597025" cy="1352550"/>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程序</a:t>
            </a:r>
          </a:p>
          <a:p>
            <a:pPr algn="ctr" eaLnBrk="1" hangingPunct="1">
              <a:lnSpc>
                <a:spcPct val="120000"/>
              </a:lnSpc>
              <a:defRPr/>
            </a:pPr>
            <a:r>
              <a:rPr lang="zh-TW" altLang="en-US" sz="2000">
                <a:cs typeface="+mn-ea"/>
                <a:sym typeface="+mn-lt"/>
              </a:rPr>
              <a:t>文件</a:t>
            </a:r>
          </a:p>
        </p:txBody>
      </p:sp>
      <p:sp>
        <p:nvSpPr>
          <p:cNvPr id="356369" name="Oval 18">
            <a:extLst>
              <a:ext uri="{FF2B5EF4-FFF2-40B4-BE49-F238E27FC236}">
                <a16:creationId xmlns:a16="http://schemas.microsoft.com/office/drawing/2014/main" id="{6D3EEE02-5F7F-446F-BC17-A81401E4B817}"/>
              </a:ext>
            </a:extLst>
          </p:cNvPr>
          <p:cNvSpPr>
            <a:spLocks noChangeArrowheads="1"/>
          </p:cNvSpPr>
          <p:nvPr/>
        </p:nvSpPr>
        <p:spPr bwMode="auto">
          <a:xfrm>
            <a:off x="10145713" y="6553200"/>
            <a:ext cx="1595437" cy="1352550"/>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换版</a:t>
            </a:r>
          </a:p>
          <a:p>
            <a:pPr algn="ctr" eaLnBrk="1" hangingPunct="1">
              <a:lnSpc>
                <a:spcPct val="120000"/>
              </a:lnSpc>
              <a:defRPr/>
            </a:pPr>
            <a:r>
              <a:rPr lang="zh-TW" altLang="en-US" sz="2000">
                <a:cs typeface="+mn-ea"/>
                <a:sym typeface="+mn-lt"/>
              </a:rPr>
              <a:t>修订</a:t>
            </a:r>
          </a:p>
        </p:txBody>
      </p:sp>
      <p:sp>
        <p:nvSpPr>
          <p:cNvPr id="356370" name="Oval 19">
            <a:extLst>
              <a:ext uri="{FF2B5EF4-FFF2-40B4-BE49-F238E27FC236}">
                <a16:creationId xmlns:a16="http://schemas.microsoft.com/office/drawing/2014/main" id="{3D0EAC86-3829-4F5B-8182-C798F6F5F042}"/>
              </a:ext>
            </a:extLst>
          </p:cNvPr>
          <p:cNvSpPr>
            <a:spLocks noChangeArrowheads="1"/>
          </p:cNvSpPr>
          <p:nvPr/>
        </p:nvSpPr>
        <p:spPr bwMode="auto">
          <a:xfrm>
            <a:off x="10145713" y="4681538"/>
            <a:ext cx="1595437" cy="1350962"/>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受控</a:t>
            </a:r>
          </a:p>
          <a:p>
            <a:pPr algn="ctr" eaLnBrk="1" hangingPunct="1">
              <a:lnSpc>
                <a:spcPct val="120000"/>
              </a:lnSpc>
              <a:defRPr/>
            </a:pPr>
            <a:r>
              <a:rPr lang="zh-TW" altLang="en-US" sz="2000">
                <a:cs typeface="+mn-ea"/>
                <a:sym typeface="+mn-lt"/>
              </a:rPr>
              <a:t>模式</a:t>
            </a:r>
          </a:p>
        </p:txBody>
      </p:sp>
      <p:sp>
        <p:nvSpPr>
          <p:cNvPr id="356371" name="Oval 20">
            <a:extLst>
              <a:ext uri="{FF2B5EF4-FFF2-40B4-BE49-F238E27FC236}">
                <a16:creationId xmlns:a16="http://schemas.microsoft.com/office/drawing/2014/main" id="{46CC6F80-5ECE-4768-8959-DDC260787324}"/>
              </a:ext>
            </a:extLst>
          </p:cNvPr>
          <p:cNvSpPr>
            <a:spLocks noChangeArrowheads="1"/>
          </p:cNvSpPr>
          <p:nvPr/>
        </p:nvSpPr>
        <p:spPr bwMode="auto">
          <a:xfrm>
            <a:off x="4445000" y="6553200"/>
            <a:ext cx="1597025" cy="1352550"/>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变更</a:t>
            </a:r>
          </a:p>
          <a:p>
            <a:pPr algn="ctr" eaLnBrk="1" hangingPunct="1">
              <a:lnSpc>
                <a:spcPct val="120000"/>
              </a:lnSpc>
              <a:defRPr/>
            </a:pPr>
            <a:r>
              <a:rPr lang="zh-TW" altLang="en-US" sz="2000">
                <a:cs typeface="+mn-ea"/>
                <a:sym typeface="+mn-lt"/>
              </a:rPr>
              <a:t>事项</a:t>
            </a:r>
          </a:p>
        </p:txBody>
      </p:sp>
      <p:sp>
        <p:nvSpPr>
          <p:cNvPr id="356372" name="Line 21">
            <a:extLst>
              <a:ext uri="{FF2B5EF4-FFF2-40B4-BE49-F238E27FC236}">
                <a16:creationId xmlns:a16="http://schemas.microsoft.com/office/drawing/2014/main" id="{B034D4BC-BD74-4870-97A0-1EC06B96A5CD}"/>
              </a:ext>
            </a:extLst>
          </p:cNvPr>
          <p:cNvSpPr>
            <a:spLocks noChangeShapeType="1"/>
          </p:cNvSpPr>
          <p:nvPr/>
        </p:nvSpPr>
        <p:spPr bwMode="auto">
          <a:xfrm>
            <a:off x="8105140" y="1976438"/>
            <a:ext cx="0" cy="415925"/>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6373" name="Line 22">
            <a:extLst>
              <a:ext uri="{FF2B5EF4-FFF2-40B4-BE49-F238E27FC236}">
                <a16:creationId xmlns:a16="http://schemas.microsoft.com/office/drawing/2014/main" id="{47BC52FA-4CC1-4CA2-BAD5-DB6838D1C723}"/>
              </a:ext>
            </a:extLst>
          </p:cNvPr>
          <p:cNvSpPr>
            <a:spLocks noChangeShapeType="1"/>
          </p:cNvSpPr>
          <p:nvPr/>
        </p:nvSpPr>
        <p:spPr bwMode="auto">
          <a:xfrm>
            <a:off x="8093075" y="3952875"/>
            <a:ext cx="0" cy="519113"/>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6374" name="Line 23">
            <a:extLst>
              <a:ext uri="{FF2B5EF4-FFF2-40B4-BE49-F238E27FC236}">
                <a16:creationId xmlns:a16="http://schemas.microsoft.com/office/drawing/2014/main" id="{BEE0A2EA-B072-4A3B-A7A1-D8719B5B45CC}"/>
              </a:ext>
            </a:extLst>
          </p:cNvPr>
          <p:cNvSpPr>
            <a:spLocks noChangeShapeType="1"/>
          </p:cNvSpPr>
          <p:nvPr/>
        </p:nvSpPr>
        <p:spPr bwMode="auto">
          <a:xfrm>
            <a:off x="6042025" y="5305425"/>
            <a:ext cx="1139825"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6375" name="Line 24">
            <a:extLst>
              <a:ext uri="{FF2B5EF4-FFF2-40B4-BE49-F238E27FC236}">
                <a16:creationId xmlns:a16="http://schemas.microsoft.com/office/drawing/2014/main" id="{65E20C92-C48E-4FDE-879A-88C6391D8F4B}"/>
              </a:ext>
            </a:extLst>
          </p:cNvPr>
          <p:cNvSpPr>
            <a:spLocks noChangeShapeType="1"/>
          </p:cNvSpPr>
          <p:nvPr/>
        </p:nvSpPr>
        <p:spPr bwMode="auto">
          <a:xfrm flipH="1">
            <a:off x="9120188" y="5408613"/>
            <a:ext cx="1025525"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6376" name="Line 25">
            <a:extLst>
              <a:ext uri="{FF2B5EF4-FFF2-40B4-BE49-F238E27FC236}">
                <a16:creationId xmlns:a16="http://schemas.microsoft.com/office/drawing/2014/main" id="{8E48C3CC-F969-4268-B8DA-4397CE159AC4}"/>
              </a:ext>
            </a:extLst>
          </p:cNvPr>
          <p:cNvSpPr>
            <a:spLocks noChangeShapeType="1"/>
          </p:cNvSpPr>
          <p:nvPr/>
        </p:nvSpPr>
        <p:spPr bwMode="auto">
          <a:xfrm>
            <a:off x="8093075" y="6032500"/>
            <a:ext cx="0" cy="415925"/>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6377" name="Line 26">
            <a:extLst>
              <a:ext uri="{FF2B5EF4-FFF2-40B4-BE49-F238E27FC236}">
                <a16:creationId xmlns:a16="http://schemas.microsoft.com/office/drawing/2014/main" id="{3C06957B-B5AA-483C-876D-AA214B90472F}"/>
              </a:ext>
            </a:extLst>
          </p:cNvPr>
          <p:cNvSpPr>
            <a:spLocks noChangeShapeType="1"/>
          </p:cNvSpPr>
          <p:nvPr/>
        </p:nvSpPr>
        <p:spPr bwMode="auto">
          <a:xfrm>
            <a:off x="5813425" y="5721350"/>
            <a:ext cx="1368425" cy="1247775"/>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6378" name="Line 27">
            <a:extLst>
              <a:ext uri="{FF2B5EF4-FFF2-40B4-BE49-F238E27FC236}">
                <a16:creationId xmlns:a16="http://schemas.microsoft.com/office/drawing/2014/main" id="{E9A79A50-A16A-4F01-83F7-65C230FB060D}"/>
              </a:ext>
            </a:extLst>
          </p:cNvPr>
          <p:cNvSpPr>
            <a:spLocks noChangeShapeType="1"/>
          </p:cNvSpPr>
          <p:nvPr/>
        </p:nvSpPr>
        <p:spPr bwMode="auto">
          <a:xfrm flipH="1">
            <a:off x="9120188" y="5824538"/>
            <a:ext cx="1254125" cy="1144587"/>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6379" name="Line 28">
            <a:extLst>
              <a:ext uri="{FF2B5EF4-FFF2-40B4-BE49-F238E27FC236}">
                <a16:creationId xmlns:a16="http://schemas.microsoft.com/office/drawing/2014/main" id="{A04F4E9C-E42A-481C-BD66-5D9645E5A127}"/>
              </a:ext>
            </a:extLst>
          </p:cNvPr>
          <p:cNvSpPr>
            <a:spLocks noChangeShapeType="1"/>
          </p:cNvSpPr>
          <p:nvPr/>
        </p:nvSpPr>
        <p:spPr bwMode="auto">
          <a:xfrm>
            <a:off x="6042025" y="7281863"/>
            <a:ext cx="1139825"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6380" name="Line 29">
            <a:extLst>
              <a:ext uri="{FF2B5EF4-FFF2-40B4-BE49-F238E27FC236}">
                <a16:creationId xmlns:a16="http://schemas.microsoft.com/office/drawing/2014/main" id="{6E9ABFAC-F9F2-4B04-A15D-18761250B609}"/>
              </a:ext>
            </a:extLst>
          </p:cNvPr>
          <p:cNvSpPr>
            <a:spLocks noChangeShapeType="1"/>
          </p:cNvSpPr>
          <p:nvPr/>
        </p:nvSpPr>
        <p:spPr bwMode="auto">
          <a:xfrm flipH="1">
            <a:off x="9120188" y="7281863"/>
            <a:ext cx="1025525"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6381" name="Line 30">
            <a:extLst>
              <a:ext uri="{FF2B5EF4-FFF2-40B4-BE49-F238E27FC236}">
                <a16:creationId xmlns:a16="http://schemas.microsoft.com/office/drawing/2014/main" id="{FFE54693-0D05-479A-9AB7-FA66ED45860C}"/>
              </a:ext>
            </a:extLst>
          </p:cNvPr>
          <p:cNvSpPr>
            <a:spLocks noChangeShapeType="1"/>
          </p:cNvSpPr>
          <p:nvPr/>
        </p:nvSpPr>
        <p:spPr bwMode="auto">
          <a:xfrm>
            <a:off x="8093075" y="8008938"/>
            <a:ext cx="0" cy="52070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0" name="文本框 29">
            <a:extLst>
              <a:ext uri="{FF2B5EF4-FFF2-40B4-BE49-F238E27FC236}">
                <a16:creationId xmlns:a16="http://schemas.microsoft.com/office/drawing/2014/main" id="{2DC2FFEA-FB74-4F52-901D-FF1C3C102B4F}"/>
              </a:ext>
            </a:extLst>
          </p:cNvPr>
          <p:cNvSpPr txBox="1"/>
          <p:nvPr/>
        </p:nvSpPr>
        <p:spPr>
          <a:xfrm>
            <a:off x="3425131" y="216248"/>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工程技朮数据管理</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0"/>
                                        </p:tgtEl>
                                        <p:attrNameLst>
                                          <p:attrName>style.visibility</p:attrName>
                                        </p:attrNameLst>
                                      </p:cBhvr>
                                      <p:to>
                                        <p:strVal val="visible"/>
                                      </p:to>
                                    </p:set>
                                    <p:anim calcmode="lin" valueType="num">
                                      <p:cBhvr>
                                        <p:cTn id="7" dur="500" fill="hold"/>
                                        <p:tgtEl>
                                          <p:spTgt spid="30"/>
                                        </p:tgtEl>
                                        <p:attrNameLst>
                                          <p:attrName>ppt_w</p:attrName>
                                        </p:attrNameLst>
                                      </p:cBhvr>
                                      <p:tavLst>
                                        <p:tav tm="0">
                                          <p:val>
                                            <p:fltVal val="0"/>
                                          </p:val>
                                        </p:tav>
                                        <p:tav tm="100000">
                                          <p:val>
                                            <p:strVal val="#ppt_w"/>
                                          </p:val>
                                        </p:tav>
                                      </p:tavLst>
                                    </p:anim>
                                    <p:anim calcmode="lin" valueType="num">
                                      <p:cBhvr>
                                        <p:cTn id="8" dur="500" fill="hold"/>
                                        <p:tgtEl>
                                          <p:spTgt spid="30"/>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7618" name="Text Box 3">
            <a:extLst>
              <a:ext uri="{FF2B5EF4-FFF2-40B4-BE49-F238E27FC236}">
                <a16:creationId xmlns:a16="http://schemas.microsoft.com/office/drawing/2014/main" id="{AEF37F27-CD48-4417-B6BA-9E906A1BFF6B}"/>
              </a:ext>
            </a:extLst>
          </p:cNvPr>
          <p:cNvSpPr txBox="1">
            <a:spLocks noChangeArrowheads="1"/>
          </p:cNvSpPr>
          <p:nvPr/>
        </p:nvSpPr>
        <p:spPr bwMode="auto">
          <a:xfrm>
            <a:off x="1709737" y="1447955"/>
            <a:ext cx="13681075"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a:latin typeface="+mn-lt"/>
                <a:ea typeface="+mn-ea"/>
                <a:cs typeface="+mn-ea"/>
                <a:sym typeface="+mn-lt"/>
              </a:rPr>
              <a:t>2.1 </a:t>
            </a:r>
            <a:r>
              <a:rPr lang="zh-TW" altLang="en-US" sz="2000" b="1">
                <a:latin typeface="+mn-lt"/>
                <a:ea typeface="+mn-ea"/>
                <a:cs typeface="+mn-ea"/>
                <a:sym typeface="+mn-lt"/>
              </a:rPr>
              <a:t>无差错接收外来文件数据                                                                          </a:t>
            </a:r>
            <a:r>
              <a:rPr lang="en-US" altLang="zh-TW" sz="2000" b="1">
                <a:latin typeface="+mn-lt"/>
                <a:ea typeface="+mn-ea"/>
                <a:cs typeface="+mn-ea"/>
                <a:sym typeface="+mn-lt"/>
              </a:rPr>
              <a:t>2.1.1 </a:t>
            </a:r>
            <a:r>
              <a:rPr lang="zh-TW" altLang="en-US" sz="2000" b="1">
                <a:latin typeface="+mn-lt"/>
                <a:ea typeface="+mn-ea"/>
                <a:cs typeface="+mn-ea"/>
                <a:sym typeface="+mn-lt"/>
              </a:rPr>
              <a:t>接收外来文件的方法</a:t>
            </a:r>
            <a:endParaRPr lang="zh-TW" altLang="en-US" sz="2000">
              <a:latin typeface="+mn-lt"/>
              <a:ea typeface="+mn-ea"/>
              <a:cs typeface="+mn-ea"/>
              <a:sym typeface="+mn-lt"/>
            </a:endParaRPr>
          </a:p>
        </p:txBody>
      </p:sp>
      <p:sp>
        <p:nvSpPr>
          <p:cNvPr id="357379" name="Oval 4">
            <a:extLst>
              <a:ext uri="{FF2B5EF4-FFF2-40B4-BE49-F238E27FC236}">
                <a16:creationId xmlns:a16="http://schemas.microsoft.com/office/drawing/2014/main" id="{4CD67F64-375E-4C41-83D6-39C107F42E34}"/>
              </a:ext>
            </a:extLst>
          </p:cNvPr>
          <p:cNvSpPr>
            <a:spLocks noChangeArrowheads="1"/>
          </p:cNvSpPr>
          <p:nvPr/>
        </p:nvSpPr>
        <p:spPr bwMode="auto">
          <a:xfrm>
            <a:off x="5813425" y="936625"/>
            <a:ext cx="4217988" cy="1039813"/>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来自公司外部</a:t>
            </a:r>
          </a:p>
          <a:p>
            <a:pPr algn="ctr" eaLnBrk="1" hangingPunct="1">
              <a:lnSpc>
                <a:spcPct val="120000"/>
              </a:lnSpc>
              <a:defRPr/>
            </a:pPr>
            <a:r>
              <a:rPr lang="zh-TW" altLang="en-US" sz="2000">
                <a:cs typeface="+mn-ea"/>
                <a:sym typeface="+mn-lt"/>
              </a:rPr>
              <a:t>的文件</a:t>
            </a:r>
          </a:p>
        </p:txBody>
      </p:sp>
      <p:sp>
        <p:nvSpPr>
          <p:cNvPr id="357380" name="Oval 5">
            <a:extLst>
              <a:ext uri="{FF2B5EF4-FFF2-40B4-BE49-F238E27FC236}">
                <a16:creationId xmlns:a16="http://schemas.microsoft.com/office/drawing/2014/main" id="{54290EFA-8A79-4ABC-A03C-5CF264A0988D}"/>
              </a:ext>
            </a:extLst>
          </p:cNvPr>
          <p:cNvSpPr>
            <a:spLocks noChangeArrowheads="1"/>
          </p:cNvSpPr>
          <p:nvPr/>
        </p:nvSpPr>
        <p:spPr bwMode="auto">
          <a:xfrm>
            <a:off x="3760788" y="3016250"/>
            <a:ext cx="1254125" cy="93662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邮件</a:t>
            </a:r>
          </a:p>
        </p:txBody>
      </p:sp>
      <p:sp>
        <p:nvSpPr>
          <p:cNvPr id="357381" name="Oval 6">
            <a:extLst>
              <a:ext uri="{FF2B5EF4-FFF2-40B4-BE49-F238E27FC236}">
                <a16:creationId xmlns:a16="http://schemas.microsoft.com/office/drawing/2014/main" id="{B907330A-09AE-46B2-B9F7-552BA0F591E2}"/>
              </a:ext>
            </a:extLst>
          </p:cNvPr>
          <p:cNvSpPr>
            <a:spLocks noChangeArrowheads="1"/>
          </p:cNvSpPr>
          <p:nvPr/>
        </p:nvSpPr>
        <p:spPr bwMode="auto">
          <a:xfrm>
            <a:off x="5584825" y="3016250"/>
            <a:ext cx="1254125" cy="93662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信函</a:t>
            </a:r>
          </a:p>
        </p:txBody>
      </p:sp>
      <p:sp>
        <p:nvSpPr>
          <p:cNvPr id="357382" name="Oval 7">
            <a:extLst>
              <a:ext uri="{FF2B5EF4-FFF2-40B4-BE49-F238E27FC236}">
                <a16:creationId xmlns:a16="http://schemas.microsoft.com/office/drawing/2014/main" id="{FA433D2A-137B-4506-9A10-91E5EEC29F4F}"/>
              </a:ext>
            </a:extLst>
          </p:cNvPr>
          <p:cNvSpPr>
            <a:spLocks noChangeArrowheads="1"/>
          </p:cNvSpPr>
          <p:nvPr/>
        </p:nvSpPr>
        <p:spPr bwMode="auto">
          <a:xfrm>
            <a:off x="7296150" y="3016250"/>
            <a:ext cx="1254125" cy="93662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传真</a:t>
            </a:r>
          </a:p>
        </p:txBody>
      </p:sp>
      <p:sp>
        <p:nvSpPr>
          <p:cNvPr id="357383" name="Oval 8">
            <a:extLst>
              <a:ext uri="{FF2B5EF4-FFF2-40B4-BE49-F238E27FC236}">
                <a16:creationId xmlns:a16="http://schemas.microsoft.com/office/drawing/2014/main" id="{8172A1B2-0F65-4859-8D62-9EABD84F47CA}"/>
              </a:ext>
            </a:extLst>
          </p:cNvPr>
          <p:cNvSpPr>
            <a:spLocks noChangeArrowheads="1"/>
          </p:cNvSpPr>
          <p:nvPr/>
        </p:nvSpPr>
        <p:spPr bwMode="auto">
          <a:xfrm>
            <a:off x="9120188" y="3016250"/>
            <a:ext cx="1254125" cy="93662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电邮</a:t>
            </a:r>
          </a:p>
        </p:txBody>
      </p:sp>
      <p:sp>
        <p:nvSpPr>
          <p:cNvPr id="357384" name="Oval 9">
            <a:extLst>
              <a:ext uri="{FF2B5EF4-FFF2-40B4-BE49-F238E27FC236}">
                <a16:creationId xmlns:a16="http://schemas.microsoft.com/office/drawing/2014/main" id="{4606695A-5294-4BE4-9B5E-5782EC6FA964}"/>
              </a:ext>
            </a:extLst>
          </p:cNvPr>
          <p:cNvSpPr>
            <a:spLocks noChangeArrowheads="1"/>
          </p:cNvSpPr>
          <p:nvPr/>
        </p:nvSpPr>
        <p:spPr bwMode="auto">
          <a:xfrm>
            <a:off x="10944225" y="3016250"/>
            <a:ext cx="1254125" cy="93662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电话</a:t>
            </a:r>
          </a:p>
        </p:txBody>
      </p:sp>
      <p:sp>
        <p:nvSpPr>
          <p:cNvPr id="357385" name="Line 10">
            <a:extLst>
              <a:ext uri="{FF2B5EF4-FFF2-40B4-BE49-F238E27FC236}">
                <a16:creationId xmlns:a16="http://schemas.microsoft.com/office/drawing/2014/main" id="{38D67CE0-EE23-4508-8206-27DFD2444CF8}"/>
              </a:ext>
            </a:extLst>
          </p:cNvPr>
          <p:cNvSpPr>
            <a:spLocks noChangeShapeType="1"/>
          </p:cNvSpPr>
          <p:nvPr/>
        </p:nvSpPr>
        <p:spPr bwMode="auto">
          <a:xfrm>
            <a:off x="3533775" y="2392363"/>
            <a:ext cx="8891588"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7386" name="Line 11">
            <a:extLst>
              <a:ext uri="{FF2B5EF4-FFF2-40B4-BE49-F238E27FC236}">
                <a16:creationId xmlns:a16="http://schemas.microsoft.com/office/drawing/2014/main" id="{AD1AB359-D9B4-4AC9-8F2B-3026C5B91F19}"/>
              </a:ext>
            </a:extLst>
          </p:cNvPr>
          <p:cNvSpPr>
            <a:spLocks noChangeShapeType="1"/>
          </p:cNvSpPr>
          <p:nvPr/>
        </p:nvSpPr>
        <p:spPr bwMode="auto">
          <a:xfrm>
            <a:off x="3533775" y="4160838"/>
            <a:ext cx="8891588"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7387" name="Line 12">
            <a:extLst>
              <a:ext uri="{FF2B5EF4-FFF2-40B4-BE49-F238E27FC236}">
                <a16:creationId xmlns:a16="http://schemas.microsoft.com/office/drawing/2014/main" id="{EC0E9CFA-84DA-4DAA-9879-95B319A607A1}"/>
              </a:ext>
            </a:extLst>
          </p:cNvPr>
          <p:cNvSpPr>
            <a:spLocks noChangeShapeType="1"/>
          </p:cNvSpPr>
          <p:nvPr/>
        </p:nvSpPr>
        <p:spPr bwMode="auto">
          <a:xfrm>
            <a:off x="3533775" y="2392363"/>
            <a:ext cx="0" cy="176847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7388" name="Line 13">
            <a:extLst>
              <a:ext uri="{FF2B5EF4-FFF2-40B4-BE49-F238E27FC236}">
                <a16:creationId xmlns:a16="http://schemas.microsoft.com/office/drawing/2014/main" id="{58F471DF-AC82-4324-AA39-AF7341C7F7F7}"/>
              </a:ext>
            </a:extLst>
          </p:cNvPr>
          <p:cNvSpPr>
            <a:spLocks noChangeShapeType="1"/>
          </p:cNvSpPr>
          <p:nvPr/>
        </p:nvSpPr>
        <p:spPr bwMode="auto">
          <a:xfrm>
            <a:off x="12425363" y="2392363"/>
            <a:ext cx="0" cy="176847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7389" name="Oval 14">
            <a:extLst>
              <a:ext uri="{FF2B5EF4-FFF2-40B4-BE49-F238E27FC236}">
                <a16:creationId xmlns:a16="http://schemas.microsoft.com/office/drawing/2014/main" id="{071F5F3D-3A94-42D1-A684-D4FEAC2B4BF6}"/>
              </a:ext>
            </a:extLst>
          </p:cNvPr>
          <p:cNvSpPr>
            <a:spLocks noChangeArrowheads="1"/>
          </p:cNvSpPr>
          <p:nvPr/>
        </p:nvSpPr>
        <p:spPr bwMode="auto">
          <a:xfrm>
            <a:off x="7181850" y="4471988"/>
            <a:ext cx="1481138" cy="1249362"/>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检讨</a:t>
            </a:r>
          </a:p>
          <a:p>
            <a:pPr algn="ctr" eaLnBrk="1" hangingPunct="1">
              <a:lnSpc>
                <a:spcPct val="120000"/>
              </a:lnSpc>
              <a:defRPr/>
            </a:pPr>
            <a:r>
              <a:rPr lang="zh-TW" altLang="en-US" sz="2000">
                <a:cs typeface="+mn-ea"/>
                <a:sym typeface="+mn-lt"/>
              </a:rPr>
              <a:t>批准</a:t>
            </a:r>
          </a:p>
        </p:txBody>
      </p:sp>
      <p:sp>
        <p:nvSpPr>
          <p:cNvPr id="357390" name="Oval 15">
            <a:extLst>
              <a:ext uri="{FF2B5EF4-FFF2-40B4-BE49-F238E27FC236}">
                <a16:creationId xmlns:a16="http://schemas.microsoft.com/office/drawing/2014/main" id="{960603E9-46ED-4605-8D5D-E598E12613EA}"/>
              </a:ext>
            </a:extLst>
          </p:cNvPr>
          <p:cNvSpPr>
            <a:spLocks noChangeArrowheads="1"/>
          </p:cNvSpPr>
          <p:nvPr/>
        </p:nvSpPr>
        <p:spPr bwMode="auto">
          <a:xfrm>
            <a:off x="7181850" y="6137275"/>
            <a:ext cx="1481138" cy="124777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编号</a:t>
            </a:r>
          </a:p>
          <a:p>
            <a:pPr algn="ctr" eaLnBrk="1" hangingPunct="1">
              <a:lnSpc>
                <a:spcPct val="120000"/>
              </a:lnSpc>
              <a:defRPr/>
            </a:pPr>
            <a:r>
              <a:rPr lang="zh-TW" altLang="en-US" sz="2000">
                <a:cs typeface="+mn-ea"/>
                <a:sym typeface="+mn-lt"/>
              </a:rPr>
              <a:t>登记</a:t>
            </a:r>
          </a:p>
        </p:txBody>
      </p:sp>
      <p:sp>
        <p:nvSpPr>
          <p:cNvPr id="357391" name="Oval 16">
            <a:extLst>
              <a:ext uri="{FF2B5EF4-FFF2-40B4-BE49-F238E27FC236}">
                <a16:creationId xmlns:a16="http://schemas.microsoft.com/office/drawing/2014/main" id="{69593F2D-4665-48E8-97A8-E115BFA7CF85}"/>
              </a:ext>
            </a:extLst>
          </p:cNvPr>
          <p:cNvSpPr>
            <a:spLocks noChangeArrowheads="1"/>
          </p:cNvSpPr>
          <p:nvPr/>
        </p:nvSpPr>
        <p:spPr bwMode="auto">
          <a:xfrm>
            <a:off x="7181850" y="7800975"/>
            <a:ext cx="1481138" cy="124777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受控管</a:t>
            </a:r>
          </a:p>
          <a:p>
            <a:pPr algn="ctr" eaLnBrk="1" hangingPunct="1">
              <a:lnSpc>
                <a:spcPct val="120000"/>
              </a:lnSpc>
              <a:defRPr/>
            </a:pPr>
            <a:r>
              <a:rPr lang="zh-TW" altLang="en-US" sz="2000">
                <a:cs typeface="+mn-ea"/>
                <a:sym typeface="+mn-lt"/>
              </a:rPr>
              <a:t>理发放</a:t>
            </a:r>
          </a:p>
        </p:txBody>
      </p:sp>
      <p:sp>
        <p:nvSpPr>
          <p:cNvPr id="357392" name="AutoShape 17">
            <a:extLst>
              <a:ext uri="{FF2B5EF4-FFF2-40B4-BE49-F238E27FC236}">
                <a16:creationId xmlns:a16="http://schemas.microsoft.com/office/drawing/2014/main" id="{118EB493-3167-416E-9738-90D8709469B1}"/>
              </a:ext>
            </a:extLst>
          </p:cNvPr>
          <p:cNvSpPr>
            <a:spLocks noChangeArrowheads="1"/>
          </p:cNvSpPr>
          <p:nvPr/>
        </p:nvSpPr>
        <p:spPr bwMode="auto">
          <a:xfrm>
            <a:off x="2279650" y="4576763"/>
            <a:ext cx="3305175" cy="936625"/>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主管或担当人</a:t>
            </a:r>
          </a:p>
          <a:p>
            <a:pPr algn="ctr" eaLnBrk="1" hangingPunct="1">
              <a:lnSpc>
                <a:spcPct val="120000"/>
              </a:lnSpc>
              <a:defRPr/>
            </a:pPr>
            <a:r>
              <a:rPr lang="zh-TW" altLang="en-US" sz="2000">
                <a:cs typeface="+mn-ea"/>
                <a:sym typeface="+mn-lt"/>
              </a:rPr>
              <a:t>员检讨适用性</a:t>
            </a:r>
          </a:p>
        </p:txBody>
      </p:sp>
      <p:sp>
        <p:nvSpPr>
          <p:cNvPr id="357393" name="AutoShape 18">
            <a:extLst>
              <a:ext uri="{FF2B5EF4-FFF2-40B4-BE49-F238E27FC236}">
                <a16:creationId xmlns:a16="http://schemas.microsoft.com/office/drawing/2014/main" id="{4847C654-1422-4609-A5C0-42CAC2313E4A}"/>
              </a:ext>
            </a:extLst>
          </p:cNvPr>
          <p:cNvSpPr>
            <a:spLocks noChangeArrowheads="1"/>
          </p:cNvSpPr>
          <p:nvPr/>
        </p:nvSpPr>
        <p:spPr bwMode="auto">
          <a:xfrm>
            <a:off x="10031413" y="4681538"/>
            <a:ext cx="3306762" cy="935037"/>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明确文件要你</a:t>
            </a:r>
          </a:p>
          <a:p>
            <a:pPr algn="ctr" eaLnBrk="1" hangingPunct="1">
              <a:lnSpc>
                <a:spcPct val="120000"/>
              </a:lnSpc>
              <a:defRPr/>
            </a:pPr>
            <a:r>
              <a:rPr lang="zh-TW" altLang="en-US" sz="2000">
                <a:cs typeface="+mn-ea"/>
                <a:sym typeface="+mn-lt"/>
              </a:rPr>
              <a:t>做什么</a:t>
            </a:r>
          </a:p>
        </p:txBody>
      </p:sp>
      <p:sp>
        <p:nvSpPr>
          <p:cNvPr id="357394" name="AutoShape 19">
            <a:extLst>
              <a:ext uri="{FF2B5EF4-FFF2-40B4-BE49-F238E27FC236}">
                <a16:creationId xmlns:a16="http://schemas.microsoft.com/office/drawing/2014/main" id="{8083491C-0982-4194-BC5A-A31837E94006}"/>
              </a:ext>
            </a:extLst>
          </p:cNvPr>
          <p:cNvSpPr>
            <a:spLocks noChangeArrowheads="1"/>
          </p:cNvSpPr>
          <p:nvPr/>
        </p:nvSpPr>
        <p:spPr bwMode="auto">
          <a:xfrm>
            <a:off x="2279650" y="6240463"/>
            <a:ext cx="3305175" cy="936625"/>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编可识别</a:t>
            </a:r>
          </a:p>
          <a:p>
            <a:pPr algn="ctr" eaLnBrk="1" hangingPunct="1">
              <a:lnSpc>
                <a:spcPct val="120000"/>
              </a:lnSpc>
              <a:defRPr/>
            </a:pPr>
            <a:r>
              <a:rPr lang="zh-TW" altLang="en-US" sz="2000">
                <a:cs typeface="+mn-ea"/>
                <a:sym typeface="+mn-lt"/>
              </a:rPr>
              <a:t>的号码</a:t>
            </a:r>
          </a:p>
        </p:txBody>
      </p:sp>
      <p:sp>
        <p:nvSpPr>
          <p:cNvPr id="357395" name="AutoShape 20">
            <a:extLst>
              <a:ext uri="{FF2B5EF4-FFF2-40B4-BE49-F238E27FC236}">
                <a16:creationId xmlns:a16="http://schemas.microsoft.com/office/drawing/2014/main" id="{299197F2-B058-4D38-A366-80CF5B726688}"/>
              </a:ext>
            </a:extLst>
          </p:cNvPr>
          <p:cNvSpPr>
            <a:spLocks noChangeArrowheads="1"/>
          </p:cNvSpPr>
          <p:nvPr/>
        </p:nvSpPr>
        <p:spPr bwMode="auto">
          <a:xfrm>
            <a:off x="10145713" y="6345238"/>
            <a:ext cx="3306762" cy="936625"/>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记录在接收表</a:t>
            </a:r>
          </a:p>
        </p:txBody>
      </p:sp>
      <p:sp>
        <p:nvSpPr>
          <p:cNvPr id="357396" name="AutoShape 21">
            <a:extLst>
              <a:ext uri="{FF2B5EF4-FFF2-40B4-BE49-F238E27FC236}">
                <a16:creationId xmlns:a16="http://schemas.microsoft.com/office/drawing/2014/main" id="{138D7C66-2993-4EAF-A1B7-1526CB4A0430}"/>
              </a:ext>
            </a:extLst>
          </p:cNvPr>
          <p:cNvSpPr>
            <a:spLocks noChangeArrowheads="1"/>
          </p:cNvSpPr>
          <p:nvPr/>
        </p:nvSpPr>
        <p:spPr bwMode="auto">
          <a:xfrm>
            <a:off x="1709738" y="7800975"/>
            <a:ext cx="4332287" cy="1455738"/>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技朮性文件要受控</a:t>
            </a:r>
          </a:p>
          <a:p>
            <a:pPr algn="ctr" eaLnBrk="1" hangingPunct="1">
              <a:lnSpc>
                <a:spcPct val="120000"/>
              </a:lnSpc>
              <a:defRPr/>
            </a:pPr>
            <a:r>
              <a:rPr lang="zh-TW" altLang="en-US" sz="2000">
                <a:cs typeface="+mn-ea"/>
                <a:sym typeface="+mn-lt"/>
              </a:rPr>
              <a:t>管理</a:t>
            </a:r>
            <a:r>
              <a:rPr lang="en-US" altLang="zh-TW" sz="2000">
                <a:cs typeface="+mn-ea"/>
                <a:sym typeface="+mn-lt"/>
              </a:rPr>
              <a:t>,</a:t>
            </a:r>
            <a:r>
              <a:rPr lang="zh-TW" altLang="en-US" sz="2000">
                <a:cs typeface="+mn-ea"/>
                <a:sym typeface="+mn-lt"/>
              </a:rPr>
              <a:t>其中电邮和电</a:t>
            </a:r>
          </a:p>
          <a:p>
            <a:pPr algn="ctr" eaLnBrk="1" hangingPunct="1">
              <a:lnSpc>
                <a:spcPct val="120000"/>
              </a:lnSpc>
              <a:defRPr/>
            </a:pPr>
            <a:r>
              <a:rPr lang="zh-TW" altLang="en-US" sz="2000">
                <a:cs typeface="+mn-ea"/>
                <a:sym typeface="+mn-lt"/>
              </a:rPr>
              <a:t>话要打印成文本</a:t>
            </a:r>
          </a:p>
        </p:txBody>
      </p:sp>
      <p:sp>
        <p:nvSpPr>
          <p:cNvPr id="357397" name="AutoShape 22">
            <a:extLst>
              <a:ext uri="{FF2B5EF4-FFF2-40B4-BE49-F238E27FC236}">
                <a16:creationId xmlns:a16="http://schemas.microsoft.com/office/drawing/2014/main" id="{D5FCDC06-CBFE-4A8A-A15D-310096B93E1B}"/>
              </a:ext>
            </a:extLst>
          </p:cNvPr>
          <p:cNvSpPr>
            <a:spLocks noChangeArrowheads="1"/>
          </p:cNvSpPr>
          <p:nvPr/>
        </p:nvSpPr>
        <p:spPr bwMode="auto">
          <a:xfrm>
            <a:off x="9917113" y="7800975"/>
            <a:ext cx="4332287" cy="1455738"/>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可以直接发到关联</a:t>
            </a:r>
          </a:p>
          <a:p>
            <a:pPr algn="ctr" eaLnBrk="1" hangingPunct="1">
              <a:lnSpc>
                <a:spcPct val="120000"/>
              </a:lnSpc>
              <a:defRPr/>
            </a:pPr>
            <a:r>
              <a:rPr lang="zh-TW" altLang="en-US" sz="2000">
                <a:cs typeface="+mn-ea"/>
                <a:sym typeface="+mn-lt"/>
              </a:rPr>
              <a:t>部门</a:t>
            </a:r>
            <a:r>
              <a:rPr lang="en-US" altLang="zh-TW" sz="2000">
                <a:cs typeface="+mn-ea"/>
                <a:sym typeface="+mn-lt"/>
              </a:rPr>
              <a:t>,</a:t>
            </a:r>
            <a:r>
              <a:rPr lang="zh-TW" altLang="en-US" sz="2000">
                <a:cs typeface="+mn-ea"/>
                <a:sym typeface="+mn-lt"/>
              </a:rPr>
              <a:t>也可以整理后</a:t>
            </a:r>
          </a:p>
          <a:p>
            <a:pPr algn="ctr" eaLnBrk="1" hangingPunct="1">
              <a:lnSpc>
                <a:spcPct val="120000"/>
              </a:lnSpc>
              <a:defRPr/>
            </a:pPr>
            <a:r>
              <a:rPr lang="zh-TW" altLang="en-US" sz="2000">
                <a:cs typeface="+mn-ea"/>
                <a:sym typeface="+mn-lt"/>
              </a:rPr>
              <a:t>再批准</a:t>
            </a:r>
            <a:r>
              <a:rPr lang="en-US" altLang="zh-TW" sz="2000">
                <a:cs typeface="+mn-ea"/>
                <a:sym typeface="+mn-lt"/>
              </a:rPr>
              <a:t>,</a:t>
            </a:r>
            <a:r>
              <a:rPr lang="zh-TW" altLang="en-US" sz="2000">
                <a:cs typeface="+mn-ea"/>
                <a:sym typeface="+mn-lt"/>
              </a:rPr>
              <a:t>发放</a:t>
            </a:r>
          </a:p>
        </p:txBody>
      </p:sp>
      <p:sp>
        <p:nvSpPr>
          <p:cNvPr id="357398" name="Line 23">
            <a:extLst>
              <a:ext uri="{FF2B5EF4-FFF2-40B4-BE49-F238E27FC236}">
                <a16:creationId xmlns:a16="http://schemas.microsoft.com/office/drawing/2014/main" id="{3FD6EC34-D3B6-483C-B5A9-F785BBD67014}"/>
              </a:ext>
            </a:extLst>
          </p:cNvPr>
          <p:cNvSpPr>
            <a:spLocks noChangeShapeType="1"/>
          </p:cNvSpPr>
          <p:nvPr/>
        </p:nvSpPr>
        <p:spPr bwMode="auto">
          <a:xfrm>
            <a:off x="7980363" y="1976438"/>
            <a:ext cx="0" cy="415925"/>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7399" name="Line 24">
            <a:extLst>
              <a:ext uri="{FF2B5EF4-FFF2-40B4-BE49-F238E27FC236}">
                <a16:creationId xmlns:a16="http://schemas.microsoft.com/office/drawing/2014/main" id="{47EED743-AF0E-472F-A21D-6385A45AD5B0}"/>
              </a:ext>
            </a:extLst>
          </p:cNvPr>
          <p:cNvSpPr>
            <a:spLocks noChangeShapeType="1"/>
          </p:cNvSpPr>
          <p:nvPr/>
        </p:nvSpPr>
        <p:spPr bwMode="auto">
          <a:xfrm>
            <a:off x="7866063" y="4160838"/>
            <a:ext cx="0" cy="31115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7400" name="Line 25">
            <a:extLst>
              <a:ext uri="{FF2B5EF4-FFF2-40B4-BE49-F238E27FC236}">
                <a16:creationId xmlns:a16="http://schemas.microsoft.com/office/drawing/2014/main" id="{99E32E58-EB68-4DE7-A9A3-6228B43C62A6}"/>
              </a:ext>
            </a:extLst>
          </p:cNvPr>
          <p:cNvSpPr>
            <a:spLocks noChangeShapeType="1"/>
          </p:cNvSpPr>
          <p:nvPr/>
        </p:nvSpPr>
        <p:spPr bwMode="auto">
          <a:xfrm>
            <a:off x="7866063" y="5721350"/>
            <a:ext cx="0" cy="415925"/>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7401" name="Line 26">
            <a:extLst>
              <a:ext uri="{FF2B5EF4-FFF2-40B4-BE49-F238E27FC236}">
                <a16:creationId xmlns:a16="http://schemas.microsoft.com/office/drawing/2014/main" id="{A4C4BA15-4D09-43F2-9B8B-EEB1D6D179F0}"/>
              </a:ext>
            </a:extLst>
          </p:cNvPr>
          <p:cNvSpPr>
            <a:spLocks noChangeShapeType="1"/>
          </p:cNvSpPr>
          <p:nvPr/>
        </p:nvSpPr>
        <p:spPr bwMode="auto">
          <a:xfrm>
            <a:off x="7866063" y="7385050"/>
            <a:ext cx="0" cy="415925"/>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7402" name="Line 27">
            <a:extLst>
              <a:ext uri="{FF2B5EF4-FFF2-40B4-BE49-F238E27FC236}">
                <a16:creationId xmlns:a16="http://schemas.microsoft.com/office/drawing/2014/main" id="{A6BD65B7-6055-4922-AC52-4D2096FFA8C1}"/>
              </a:ext>
            </a:extLst>
          </p:cNvPr>
          <p:cNvSpPr>
            <a:spLocks noChangeShapeType="1"/>
          </p:cNvSpPr>
          <p:nvPr/>
        </p:nvSpPr>
        <p:spPr bwMode="auto">
          <a:xfrm flipH="1">
            <a:off x="5584825" y="5097463"/>
            <a:ext cx="1597025"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7403" name="Line 28">
            <a:extLst>
              <a:ext uri="{FF2B5EF4-FFF2-40B4-BE49-F238E27FC236}">
                <a16:creationId xmlns:a16="http://schemas.microsoft.com/office/drawing/2014/main" id="{5CE6BB3F-D2B3-47FC-89EA-5CEA9116C49D}"/>
              </a:ext>
            </a:extLst>
          </p:cNvPr>
          <p:cNvSpPr>
            <a:spLocks noChangeShapeType="1"/>
          </p:cNvSpPr>
          <p:nvPr/>
        </p:nvSpPr>
        <p:spPr bwMode="auto">
          <a:xfrm>
            <a:off x="8662988" y="5097463"/>
            <a:ext cx="1368425"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7404" name="Line 29">
            <a:extLst>
              <a:ext uri="{FF2B5EF4-FFF2-40B4-BE49-F238E27FC236}">
                <a16:creationId xmlns:a16="http://schemas.microsoft.com/office/drawing/2014/main" id="{717BC85B-3D1D-42A2-B237-62CFE74245FF}"/>
              </a:ext>
            </a:extLst>
          </p:cNvPr>
          <p:cNvSpPr>
            <a:spLocks noChangeShapeType="1"/>
          </p:cNvSpPr>
          <p:nvPr/>
        </p:nvSpPr>
        <p:spPr bwMode="auto">
          <a:xfrm flipH="1">
            <a:off x="5584825" y="6761163"/>
            <a:ext cx="1597025"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7405" name="Line 30">
            <a:extLst>
              <a:ext uri="{FF2B5EF4-FFF2-40B4-BE49-F238E27FC236}">
                <a16:creationId xmlns:a16="http://schemas.microsoft.com/office/drawing/2014/main" id="{7DF80B91-3243-4092-810B-071DDAD57C80}"/>
              </a:ext>
            </a:extLst>
          </p:cNvPr>
          <p:cNvSpPr>
            <a:spLocks noChangeShapeType="1"/>
          </p:cNvSpPr>
          <p:nvPr/>
        </p:nvSpPr>
        <p:spPr bwMode="auto">
          <a:xfrm>
            <a:off x="8662988" y="6864350"/>
            <a:ext cx="1482725"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7406" name="Line 31">
            <a:extLst>
              <a:ext uri="{FF2B5EF4-FFF2-40B4-BE49-F238E27FC236}">
                <a16:creationId xmlns:a16="http://schemas.microsoft.com/office/drawing/2014/main" id="{804CAB85-36E3-4BD1-A2C3-A70D478258C0}"/>
              </a:ext>
            </a:extLst>
          </p:cNvPr>
          <p:cNvSpPr>
            <a:spLocks noChangeShapeType="1"/>
          </p:cNvSpPr>
          <p:nvPr/>
        </p:nvSpPr>
        <p:spPr bwMode="auto">
          <a:xfrm flipH="1">
            <a:off x="6042025" y="8321675"/>
            <a:ext cx="1139825" cy="31115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7407" name="Line 32">
            <a:extLst>
              <a:ext uri="{FF2B5EF4-FFF2-40B4-BE49-F238E27FC236}">
                <a16:creationId xmlns:a16="http://schemas.microsoft.com/office/drawing/2014/main" id="{E3507D95-3162-4420-9250-EC0CAE117D47}"/>
              </a:ext>
            </a:extLst>
          </p:cNvPr>
          <p:cNvSpPr>
            <a:spLocks noChangeShapeType="1"/>
          </p:cNvSpPr>
          <p:nvPr/>
        </p:nvSpPr>
        <p:spPr bwMode="auto">
          <a:xfrm>
            <a:off x="8662988" y="8321675"/>
            <a:ext cx="1254125" cy="31115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57408" name="Text Box 33">
            <a:extLst>
              <a:ext uri="{FF2B5EF4-FFF2-40B4-BE49-F238E27FC236}">
                <a16:creationId xmlns:a16="http://schemas.microsoft.com/office/drawing/2014/main" id="{AD756767-8D09-4A54-BF1C-33DEB66AEE04}"/>
              </a:ext>
            </a:extLst>
          </p:cNvPr>
          <p:cNvSpPr txBox="1">
            <a:spLocks noChangeArrowheads="1"/>
          </p:cNvSpPr>
          <p:nvPr/>
        </p:nvSpPr>
        <p:spPr bwMode="auto">
          <a:xfrm>
            <a:off x="6269038" y="2497138"/>
            <a:ext cx="6726237" cy="469900"/>
          </a:xfrm>
          <a:prstGeom prst="rect">
            <a:avLst/>
          </a:prstGeom>
          <a:ln/>
        </p:spPr>
        <p:style>
          <a:lnRef idx="1">
            <a:schemeClr val="accent6"/>
          </a:lnRef>
          <a:fillRef idx="3">
            <a:schemeClr val="accent6"/>
          </a:fillRef>
          <a:effectRef idx="2">
            <a:schemeClr val="accent6"/>
          </a:effectRef>
          <a:fontRef idx="minor">
            <a:schemeClr val="lt1"/>
          </a:fontRef>
        </p:style>
        <p:txBody>
          <a:bodyPr lIns="131644" tIns="65823" rIns="131644" bIns="65823">
            <a:spAutoFit/>
          </a:bodyPr>
          <a:lstStyle>
            <a:lvl1pPr eaLnBrk="0" hangingPunct="0">
              <a:defRPr kumimoji="1" sz="4000">
                <a:solidFill>
                  <a:schemeClr val="tx1"/>
                </a:solidFill>
                <a:latin typeface="Times New Roman" pitchFamily="18" charset="0"/>
                <a:ea typeface="新細明體" pitchFamily="18" charset="-120"/>
              </a:defRPr>
            </a:lvl1pPr>
            <a:lvl2pPr marL="742950" indent="-285750" eaLnBrk="0" hangingPunct="0">
              <a:defRPr kumimoji="1" sz="4000">
                <a:solidFill>
                  <a:schemeClr val="tx1"/>
                </a:solidFill>
                <a:latin typeface="Times New Roman" pitchFamily="18" charset="0"/>
                <a:ea typeface="新細明體" pitchFamily="18" charset="-120"/>
              </a:defRPr>
            </a:lvl2pPr>
            <a:lvl3pPr marL="1143000" indent="-228600" eaLnBrk="0" hangingPunct="0">
              <a:defRPr kumimoji="1" sz="4000">
                <a:solidFill>
                  <a:schemeClr val="tx1"/>
                </a:solidFill>
                <a:latin typeface="Times New Roman" pitchFamily="18" charset="0"/>
                <a:ea typeface="新細明體" pitchFamily="18" charset="-120"/>
              </a:defRPr>
            </a:lvl3pPr>
            <a:lvl4pPr marL="1600200" indent="-228600" eaLnBrk="0" hangingPunct="0">
              <a:defRPr kumimoji="1" sz="4000">
                <a:solidFill>
                  <a:schemeClr val="tx1"/>
                </a:solidFill>
                <a:latin typeface="Times New Roman" pitchFamily="18" charset="0"/>
                <a:ea typeface="新細明體" pitchFamily="18" charset="-120"/>
              </a:defRPr>
            </a:lvl4pPr>
            <a:lvl5pPr marL="2057400" indent="-228600" eaLnBrk="0" hangingPunct="0">
              <a:defRPr kumimoji="1" sz="4000">
                <a:solidFill>
                  <a:schemeClr val="tx1"/>
                </a:solidFill>
                <a:latin typeface="Times New Roman" pitchFamily="18" charset="0"/>
                <a:ea typeface="新細明體" pitchFamily="18" charset="-120"/>
              </a:defRPr>
            </a:lvl5pPr>
            <a:lvl6pPr marL="25146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6pPr>
            <a:lvl7pPr marL="29718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7pPr>
            <a:lvl8pPr marL="34290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8pPr>
            <a:lvl9pPr marL="3886200" indent="-228600" eaLnBrk="0" fontAlgn="base" hangingPunct="0">
              <a:spcBef>
                <a:spcPct val="0"/>
              </a:spcBef>
              <a:spcAft>
                <a:spcPct val="0"/>
              </a:spcAft>
              <a:defRPr kumimoji="1" sz="4000">
                <a:solidFill>
                  <a:schemeClr val="tx1"/>
                </a:solidFill>
                <a:latin typeface="Times New Roman" pitchFamily="18" charset="0"/>
                <a:ea typeface="新細明體" pitchFamily="18" charset="-120"/>
              </a:defRPr>
            </a:lvl9pPr>
          </a:lstStyle>
          <a:p>
            <a:pPr eaLnBrk="1" hangingPunct="1">
              <a:lnSpc>
                <a:spcPct val="120000"/>
              </a:lnSpc>
              <a:defRPr/>
            </a:pPr>
            <a:r>
              <a:rPr lang="zh-TW" altLang="en-US" sz="2000" b="1">
                <a:latin typeface="+mn-lt"/>
                <a:ea typeface="+mn-ea"/>
                <a:cs typeface="+mn-ea"/>
                <a:sym typeface="+mn-lt"/>
              </a:rPr>
              <a:t>外来文件的传递方式</a:t>
            </a:r>
          </a:p>
        </p:txBody>
      </p:sp>
      <p:sp>
        <p:nvSpPr>
          <p:cNvPr id="33" name="文本框 32">
            <a:extLst>
              <a:ext uri="{FF2B5EF4-FFF2-40B4-BE49-F238E27FC236}">
                <a16:creationId xmlns:a16="http://schemas.microsoft.com/office/drawing/2014/main" id="{F1009EFB-AC7B-4E4B-8CCA-B6DFFC4C1F97}"/>
              </a:ext>
            </a:extLst>
          </p:cNvPr>
          <p:cNvSpPr txBox="1"/>
          <p:nvPr/>
        </p:nvSpPr>
        <p:spPr>
          <a:xfrm>
            <a:off x="3425131" y="216248"/>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工程技朮数据管理</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3"/>
                                        </p:tgtEl>
                                        <p:attrNameLst>
                                          <p:attrName>style.visibility</p:attrName>
                                        </p:attrNameLst>
                                      </p:cBhvr>
                                      <p:to>
                                        <p:strVal val="visible"/>
                                      </p:to>
                                    </p:set>
                                    <p:anim calcmode="lin" valueType="num">
                                      <p:cBhvr>
                                        <p:cTn id="7" dur="500" fill="hold"/>
                                        <p:tgtEl>
                                          <p:spTgt spid="33"/>
                                        </p:tgtEl>
                                        <p:attrNameLst>
                                          <p:attrName>ppt_w</p:attrName>
                                        </p:attrNameLst>
                                      </p:cBhvr>
                                      <p:tavLst>
                                        <p:tav tm="0">
                                          <p:val>
                                            <p:fltVal val="0"/>
                                          </p:val>
                                        </p:tav>
                                        <p:tav tm="100000">
                                          <p:val>
                                            <p:strVal val="#ppt_w"/>
                                          </p:val>
                                        </p:tav>
                                      </p:tavLst>
                                    </p:anim>
                                    <p:anim calcmode="lin" valueType="num">
                                      <p:cBhvr>
                                        <p:cTn id="8" dur="500" fill="hold"/>
                                        <p:tgtEl>
                                          <p:spTgt spid="3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42" name="Text Box 2">
            <a:extLst>
              <a:ext uri="{FF2B5EF4-FFF2-40B4-BE49-F238E27FC236}">
                <a16:creationId xmlns:a16="http://schemas.microsoft.com/office/drawing/2014/main" id="{457C5A88-19CA-420B-BDE5-6560109BBA73}"/>
              </a:ext>
            </a:extLst>
          </p:cNvPr>
          <p:cNvSpPr txBox="1">
            <a:spLocks noChangeArrowheads="1"/>
          </p:cNvSpPr>
          <p:nvPr/>
        </p:nvSpPr>
        <p:spPr bwMode="auto">
          <a:xfrm>
            <a:off x="1481137" y="1011063"/>
            <a:ext cx="13681075"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2.1.2 </a:t>
            </a:r>
            <a:r>
              <a:rPr lang="zh-TW" altLang="en-US" sz="2000" b="1" dirty="0">
                <a:latin typeface="+mn-lt"/>
                <a:ea typeface="+mn-ea"/>
                <a:cs typeface="+mn-ea"/>
                <a:sym typeface="+mn-lt"/>
              </a:rPr>
              <a:t>外来文件接收表的格式</a:t>
            </a:r>
          </a:p>
        </p:txBody>
      </p:sp>
      <p:graphicFrame>
        <p:nvGraphicFramePr>
          <p:cNvPr id="319617" name="Group 129">
            <a:extLst>
              <a:ext uri="{FF2B5EF4-FFF2-40B4-BE49-F238E27FC236}">
                <a16:creationId xmlns:a16="http://schemas.microsoft.com/office/drawing/2014/main" id="{2E3BEC3D-BB00-444E-8B9C-24192F0B3A00}"/>
              </a:ext>
            </a:extLst>
          </p:cNvPr>
          <p:cNvGraphicFramePr>
            <a:graphicFrameLocks noGrp="1"/>
          </p:cNvGraphicFramePr>
          <p:nvPr>
            <p:extLst>
              <p:ext uri="{D42A27DB-BD31-4B8C-83A1-F6EECF244321}">
                <p14:modId xmlns:p14="http://schemas.microsoft.com/office/powerpoint/2010/main" val="2762982554"/>
              </p:ext>
            </p:extLst>
          </p:nvPr>
        </p:nvGraphicFramePr>
        <p:xfrm>
          <a:off x="1516072" y="2286404"/>
          <a:ext cx="13111163" cy="5320907"/>
        </p:xfrm>
        <a:graphic>
          <a:graphicData uri="http://schemas.openxmlformats.org/drawingml/2006/table">
            <a:tbl>
              <a:tblPr/>
              <a:tblGrid>
                <a:gridCol w="1482131">
                  <a:extLst>
                    <a:ext uri="{9D8B030D-6E8A-4147-A177-3AD203B41FA5}">
                      <a16:colId xmlns:a16="http://schemas.microsoft.com/office/drawing/2014/main" val="20000"/>
                    </a:ext>
                  </a:extLst>
                </a:gridCol>
                <a:gridCol w="1596141">
                  <a:extLst>
                    <a:ext uri="{9D8B030D-6E8A-4147-A177-3AD203B41FA5}">
                      <a16:colId xmlns:a16="http://schemas.microsoft.com/office/drawing/2014/main" val="20001"/>
                    </a:ext>
                  </a:extLst>
                </a:gridCol>
                <a:gridCol w="2736243">
                  <a:extLst>
                    <a:ext uri="{9D8B030D-6E8A-4147-A177-3AD203B41FA5}">
                      <a16:colId xmlns:a16="http://schemas.microsoft.com/office/drawing/2014/main" val="20002"/>
                    </a:ext>
                  </a:extLst>
                </a:gridCol>
                <a:gridCol w="2964264">
                  <a:extLst>
                    <a:ext uri="{9D8B030D-6E8A-4147-A177-3AD203B41FA5}">
                      <a16:colId xmlns:a16="http://schemas.microsoft.com/office/drawing/2014/main" val="20003"/>
                    </a:ext>
                  </a:extLst>
                </a:gridCol>
                <a:gridCol w="1596141">
                  <a:extLst>
                    <a:ext uri="{9D8B030D-6E8A-4147-A177-3AD203B41FA5}">
                      <a16:colId xmlns:a16="http://schemas.microsoft.com/office/drawing/2014/main" val="20004"/>
                    </a:ext>
                  </a:extLst>
                </a:gridCol>
                <a:gridCol w="1482131">
                  <a:extLst>
                    <a:ext uri="{9D8B030D-6E8A-4147-A177-3AD203B41FA5}">
                      <a16:colId xmlns:a16="http://schemas.microsoft.com/office/drawing/2014/main" val="20005"/>
                    </a:ext>
                  </a:extLst>
                </a:gridCol>
                <a:gridCol w="1254112">
                  <a:extLst>
                    <a:ext uri="{9D8B030D-6E8A-4147-A177-3AD203B41FA5}">
                      <a16:colId xmlns:a16="http://schemas.microsoft.com/office/drawing/2014/main" val="20006"/>
                    </a:ext>
                  </a:extLst>
                </a:gridCol>
              </a:tblGrid>
              <a:tr h="935212">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3300" b="0" i="0" u="none" strike="noStrike" cap="none" normalizeH="0" baseline="0" dirty="0">
                          <a:ln>
                            <a:noFill/>
                          </a:ln>
                          <a:solidFill>
                            <a:schemeClr val="tx1"/>
                          </a:solidFill>
                          <a:effectLst/>
                          <a:latin typeface="+mn-lt"/>
                          <a:ea typeface="+mn-ea"/>
                          <a:cs typeface="+mn-ea"/>
                          <a:sym typeface="+mn-lt"/>
                        </a:rPr>
                        <a:t>接收</a:t>
                      </a:r>
                    </a:p>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3300" b="0" i="0" u="none" strike="noStrike" cap="none" normalizeH="0" baseline="0" dirty="0">
                          <a:ln>
                            <a:noFill/>
                          </a:ln>
                          <a:solidFill>
                            <a:schemeClr val="tx1"/>
                          </a:solidFill>
                          <a:effectLst/>
                          <a:latin typeface="+mn-lt"/>
                          <a:ea typeface="+mn-ea"/>
                          <a:cs typeface="+mn-ea"/>
                          <a:sym typeface="+mn-lt"/>
                        </a:rPr>
                        <a:t>日期</a:t>
                      </a:r>
                    </a:p>
                  </a:txBody>
                  <a:tcPr marL="136812" marR="136812" marT="62433" marB="6243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3300" b="0" i="0" u="none" strike="noStrike" cap="none" normalizeH="0" baseline="0" dirty="0">
                          <a:ln>
                            <a:noFill/>
                          </a:ln>
                          <a:solidFill>
                            <a:schemeClr val="tx1"/>
                          </a:solidFill>
                          <a:effectLst/>
                          <a:latin typeface="+mn-lt"/>
                          <a:ea typeface="+mn-ea"/>
                          <a:cs typeface="+mn-ea"/>
                          <a:sym typeface="+mn-lt"/>
                        </a:rPr>
                        <a:t>管理</a:t>
                      </a:r>
                    </a:p>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3300" b="0" i="0" u="none" strike="noStrike" cap="none" normalizeH="0" baseline="0" dirty="0">
                          <a:ln>
                            <a:noFill/>
                          </a:ln>
                          <a:solidFill>
                            <a:schemeClr val="tx1"/>
                          </a:solidFill>
                          <a:effectLst/>
                          <a:latin typeface="+mn-lt"/>
                          <a:ea typeface="+mn-ea"/>
                          <a:cs typeface="+mn-ea"/>
                          <a:sym typeface="+mn-lt"/>
                        </a:rPr>
                        <a:t>编号</a:t>
                      </a:r>
                    </a:p>
                  </a:txBody>
                  <a:tcPr marL="136812" marR="136812" marT="62433" marB="624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3300" b="0" i="0" u="none" strike="noStrike" cap="none" normalizeH="0" baseline="0" dirty="0">
                          <a:ln>
                            <a:noFill/>
                          </a:ln>
                          <a:solidFill>
                            <a:schemeClr val="tx1"/>
                          </a:solidFill>
                          <a:effectLst/>
                          <a:latin typeface="+mn-lt"/>
                          <a:ea typeface="+mn-ea"/>
                          <a:cs typeface="+mn-ea"/>
                          <a:sym typeface="+mn-lt"/>
                        </a:rPr>
                        <a:t>文件形式</a:t>
                      </a:r>
                    </a:p>
                  </a:txBody>
                  <a:tcPr marL="136812" marR="136812" marT="62433" marB="624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3300" b="0" i="0" u="none" strike="noStrike" cap="none" normalizeH="0" baseline="0" dirty="0">
                          <a:ln>
                            <a:noFill/>
                          </a:ln>
                          <a:solidFill>
                            <a:schemeClr val="tx1"/>
                          </a:solidFill>
                          <a:effectLst/>
                          <a:latin typeface="+mn-lt"/>
                          <a:ea typeface="+mn-ea"/>
                          <a:cs typeface="+mn-ea"/>
                          <a:sym typeface="+mn-lt"/>
                        </a:rPr>
                        <a:t>简要内容</a:t>
                      </a:r>
                    </a:p>
                  </a:txBody>
                  <a:tcPr marL="136812" marR="136812" marT="62433" marB="624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3300" b="0" i="0" u="none" strike="noStrike" cap="none" normalizeH="0" baseline="0" dirty="0">
                          <a:ln>
                            <a:noFill/>
                          </a:ln>
                          <a:solidFill>
                            <a:schemeClr val="tx1"/>
                          </a:solidFill>
                          <a:effectLst/>
                          <a:latin typeface="+mn-lt"/>
                          <a:ea typeface="+mn-ea"/>
                          <a:cs typeface="+mn-ea"/>
                          <a:sym typeface="+mn-lt"/>
                        </a:rPr>
                        <a:t>检讨</a:t>
                      </a:r>
                    </a:p>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3300" b="0" i="0" u="none" strike="noStrike" cap="none" normalizeH="0" baseline="0" dirty="0">
                          <a:ln>
                            <a:noFill/>
                          </a:ln>
                          <a:solidFill>
                            <a:schemeClr val="tx1"/>
                          </a:solidFill>
                          <a:effectLst/>
                          <a:latin typeface="+mn-lt"/>
                          <a:ea typeface="+mn-ea"/>
                          <a:cs typeface="+mn-ea"/>
                          <a:sym typeface="+mn-lt"/>
                        </a:rPr>
                        <a:t>批准</a:t>
                      </a:r>
                    </a:p>
                  </a:txBody>
                  <a:tcPr marL="136812" marR="136812" marT="62433" marB="624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3300" b="0" i="0" u="none" strike="noStrike" cap="none" normalizeH="0" baseline="0" dirty="0">
                          <a:ln>
                            <a:noFill/>
                          </a:ln>
                          <a:solidFill>
                            <a:schemeClr val="tx1"/>
                          </a:solidFill>
                          <a:effectLst/>
                          <a:latin typeface="+mn-lt"/>
                          <a:ea typeface="+mn-ea"/>
                          <a:cs typeface="+mn-ea"/>
                          <a:sym typeface="+mn-lt"/>
                        </a:rPr>
                        <a:t>有效</a:t>
                      </a:r>
                    </a:p>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3300" b="0" i="0" u="none" strike="noStrike" cap="none" normalizeH="0" baseline="0" dirty="0">
                          <a:ln>
                            <a:noFill/>
                          </a:ln>
                          <a:solidFill>
                            <a:schemeClr val="tx1"/>
                          </a:solidFill>
                          <a:effectLst/>
                          <a:latin typeface="+mn-lt"/>
                          <a:ea typeface="+mn-ea"/>
                          <a:cs typeface="+mn-ea"/>
                          <a:sym typeface="+mn-lt"/>
                        </a:rPr>
                        <a:t>日期</a:t>
                      </a:r>
                    </a:p>
                  </a:txBody>
                  <a:tcPr marL="136812" marR="136812" marT="62433" marB="624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3300" b="0" i="0" u="none" strike="noStrike" cap="none" normalizeH="0" baseline="0" dirty="0">
                          <a:ln>
                            <a:noFill/>
                          </a:ln>
                          <a:solidFill>
                            <a:schemeClr val="tx1"/>
                          </a:solidFill>
                          <a:effectLst/>
                          <a:latin typeface="+mn-lt"/>
                          <a:ea typeface="+mn-ea"/>
                          <a:cs typeface="+mn-ea"/>
                          <a:sym typeface="+mn-lt"/>
                        </a:rPr>
                        <a:t>备注</a:t>
                      </a:r>
                    </a:p>
                  </a:txBody>
                  <a:tcPr marL="136812" marR="136812" marT="62433" marB="6243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91720">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12" marR="136812" marT="62433" marB="6243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12" marR="136812" marT="62433" marB="624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12" marR="136812" marT="62433" marB="624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12" marR="136812" marT="62433" marB="624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12" marR="136812" marT="62433" marB="624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12" marR="136812" marT="62433" marB="624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12" marR="136812" marT="62433" marB="6243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91720">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12" marR="136812" marT="62433" marB="6243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12" marR="136812" marT="62433" marB="624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12" marR="136812" marT="62433" marB="624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12" marR="136812" marT="62433" marB="624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12" marR="136812" marT="62433" marB="624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12" marR="136812" marT="62433" marB="624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12" marR="136812" marT="62433" marB="6243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91720">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12" marR="136812" marT="62433" marB="6243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12" marR="136812" marT="62433" marB="624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12" marR="136812" marT="62433" marB="624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12" marR="136812" marT="62433" marB="624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12" marR="136812" marT="62433" marB="624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12" marR="136812" marT="62433" marB="624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12" marR="136812" marT="62433" marB="6243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91720">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12" marR="136812" marT="62433" marB="6243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12" marR="136812" marT="62433" marB="624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12" marR="136812" marT="62433" marB="624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12" marR="136812" marT="62433" marB="624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12" marR="136812" marT="62433" marB="624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12" marR="136812" marT="62433" marB="624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12" marR="136812" marT="62433" marB="6243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91720">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12" marR="136812" marT="62433" marB="6243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12" marR="136812" marT="62433" marB="624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12" marR="136812" marT="62433" marB="624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12" marR="136812" marT="62433" marB="624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12" marR="136812" marT="62433" marB="624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12" marR="136812" marT="62433" marB="624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3300" b="0" i="0" u="none" strike="noStrike" cap="none" normalizeH="0" baseline="0" dirty="0">
                        <a:ln>
                          <a:noFill/>
                        </a:ln>
                        <a:solidFill>
                          <a:schemeClr val="tx1"/>
                        </a:solidFill>
                        <a:effectLst/>
                        <a:latin typeface="+mn-lt"/>
                        <a:ea typeface="+mn-ea"/>
                        <a:cs typeface="+mn-ea"/>
                        <a:sym typeface="+mn-lt"/>
                      </a:endParaRPr>
                    </a:p>
                  </a:txBody>
                  <a:tcPr marL="136812" marR="136812" marT="62433" marB="6243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494226">
                <a:tc gridSpan="7">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3300" b="0" i="0" u="none" strike="noStrike" cap="none" normalizeH="0" baseline="0" dirty="0">
                          <a:ln>
                            <a:noFill/>
                          </a:ln>
                          <a:solidFill>
                            <a:schemeClr val="tx1"/>
                          </a:solidFill>
                          <a:effectLst/>
                          <a:latin typeface="+mn-lt"/>
                          <a:ea typeface="+mn-ea"/>
                          <a:cs typeface="+mn-ea"/>
                          <a:sym typeface="+mn-lt"/>
                        </a:rPr>
                        <a:t>特别事项记录</a:t>
                      </a:r>
                      <a:r>
                        <a:rPr kumimoji="1" lang="en-US" altLang="zh-TW" sz="3300" b="0" i="0" u="none" strike="noStrike" cap="none" normalizeH="0" baseline="0" dirty="0">
                          <a:ln>
                            <a:noFill/>
                          </a:ln>
                          <a:solidFill>
                            <a:schemeClr val="tx1"/>
                          </a:solidFill>
                          <a:effectLst/>
                          <a:latin typeface="+mn-lt"/>
                          <a:ea typeface="+mn-ea"/>
                          <a:cs typeface="+mn-ea"/>
                          <a:sym typeface="+mn-lt"/>
                        </a:rPr>
                        <a:t>:</a:t>
                      </a:r>
                    </a:p>
                  </a:txBody>
                  <a:tcPr marL="136812" marR="136812" marT="62433" marB="62433"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6"/>
                  </a:ext>
                </a:extLst>
              </a:tr>
            </a:tbl>
          </a:graphicData>
        </a:graphic>
      </p:graphicFrame>
      <p:sp>
        <p:nvSpPr>
          <p:cNvPr id="368703" name="Text Box 130">
            <a:extLst>
              <a:ext uri="{FF2B5EF4-FFF2-40B4-BE49-F238E27FC236}">
                <a16:creationId xmlns:a16="http://schemas.microsoft.com/office/drawing/2014/main" id="{90CED690-1F01-438A-9790-23E270926362}"/>
              </a:ext>
            </a:extLst>
          </p:cNvPr>
          <p:cNvSpPr txBox="1">
            <a:spLocks noChangeArrowheads="1"/>
          </p:cNvSpPr>
          <p:nvPr/>
        </p:nvSpPr>
        <p:spPr bwMode="auto">
          <a:xfrm>
            <a:off x="1412980" y="1217274"/>
            <a:ext cx="13681075"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b="1" dirty="0">
                <a:latin typeface="+mn-lt"/>
                <a:ea typeface="+mn-ea"/>
                <a:cs typeface="+mn-ea"/>
                <a:sym typeface="+mn-lt"/>
              </a:rPr>
              <a:t>外来文件接收表</a:t>
            </a:r>
          </a:p>
        </p:txBody>
      </p:sp>
      <p:sp>
        <p:nvSpPr>
          <p:cNvPr id="368704" name="Text Box 131">
            <a:extLst>
              <a:ext uri="{FF2B5EF4-FFF2-40B4-BE49-F238E27FC236}">
                <a16:creationId xmlns:a16="http://schemas.microsoft.com/office/drawing/2014/main" id="{BA8DF862-8238-4611-B4B9-27CCA8D6B210}"/>
              </a:ext>
            </a:extLst>
          </p:cNvPr>
          <p:cNvSpPr txBox="1">
            <a:spLocks noChangeArrowheads="1"/>
          </p:cNvSpPr>
          <p:nvPr/>
        </p:nvSpPr>
        <p:spPr bwMode="auto">
          <a:xfrm>
            <a:off x="1408907" y="1751839"/>
            <a:ext cx="13681075"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担当 </a:t>
            </a:r>
            <a:r>
              <a:rPr lang="en-US" altLang="zh-TW" sz="2000" dirty="0">
                <a:latin typeface="+mn-lt"/>
                <a:ea typeface="+mn-ea"/>
                <a:cs typeface="+mn-ea"/>
                <a:sym typeface="+mn-lt"/>
              </a:rPr>
              <a:t>:                                                                               page:                      </a:t>
            </a:r>
          </a:p>
        </p:txBody>
      </p:sp>
      <p:sp>
        <p:nvSpPr>
          <p:cNvPr id="368705" name="Text Box 132">
            <a:extLst>
              <a:ext uri="{FF2B5EF4-FFF2-40B4-BE49-F238E27FC236}">
                <a16:creationId xmlns:a16="http://schemas.microsoft.com/office/drawing/2014/main" id="{E0B4C081-EE86-4956-B45B-912206A74F64}"/>
              </a:ext>
            </a:extLst>
          </p:cNvPr>
          <p:cNvSpPr txBox="1">
            <a:spLocks noChangeArrowheads="1"/>
          </p:cNvSpPr>
          <p:nvPr/>
        </p:nvSpPr>
        <p:spPr bwMode="auto">
          <a:xfrm>
            <a:off x="1481137" y="7631113"/>
            <a:ext cx="13681075" cy="1209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2.1.3 </a:t>
            </a:r>
            <a:r>
              <a:rPr lang="zh-TW" altLang="en-US" sz="2000" b="1" dirty="0">
                <a:latin typeface="+mn-lt"/>
                <a:ea typeface="+mn-ea"/>
                <a:cs typeface="+mn-ea"/>
                <a:sym typeface="+mn-lt"/>
              </a:rPr>
              <a:t>接收外来文件注意事项</a:t>
            </a:r>
          </a:p>
          <a:p>
            <a:pPr eaLnBrk="1" hangingPunct="1">
              <a:lnSpc>
                <a:spcPct val="120000"/>
              </a:lnSpc>
              <a:defRPr/>
            </a:pPr>
            <a:r>
              <a:rPr lang="en-US" altLang="zh-TW" sz="2000" dirty="0">
                <a:latin typeface="+mn-lt"/>
                <a:ea typeface="+mn-ea"/>
                <a:cs typeface="+mn-ea"/>
                <a:sym typeface="+mn-lt"/>
              </a:rPr>
              <a:t>1 ) </a:t>
            </a:r>
            <a:r>
              <a:rPr lang="zh-TW" altLang="en-US" sz="2000" dirty="0">
                <a:latin typeface="+mn-lt"/>
                <a:ea typeface="+mn-ea"/>
                <a:cs typeface="+mn-ea"/>
                <a:sym typeface="+mn-lt"/>
              </a:rPr>
              <a:t>一定要明确文件的内容</a:t>
            </a:r>
            <a:r>
              <a:rPr lang="en-US" altLang="zh-TW" sz="2000" dirty="0">
                <a:latin typeface="+mn-lt"/>
                <a:ea typeface="+mn-ea"/>
                <a:cs typeface="+mn-ea"/>
                <a:sym typeface="+mn-lt"/>
              </a:rPr>
              <a:t>,</a:t>
            </a:r>
            <a:r>
              <a:rPr lang="zh-TW" altLang="en-US" sz="2000" dirty="0">
                <a:latin typeface="+mn-lt"/>
                <a:ea typeface="+mn-ea"/>
                <a:cs typeface="+mn-ea"/>
                <a:sym typeface="+mn-lt"/>
              </a:rPr>
              <a:t>包括</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文件来自何方</a:t>
            </a:r>
            <a:r>
              <a:rPr lang="en-US" altLang="zh-TW" sz="2000" dirty="0">
                <a:latin typeface="+mn-lt"/>
                <a:ea typeface="+mn-ea"/>
                <a:cs typeface="+mn-ea"/>
                <a:sym typeface="+mn-lt"/>
              </a:rPr>
              <a:t>;</a:t>
            </a:r>
          </a:p>
        </p:txBody>
      </p:sp>
      <p:sp>
        <p:nvSpPr>
          <p:cNvPr id="7" name="文本框 6">
            <a:extLst>
              <a:ext uri="{FF2B5EF4-FFF2-40B4-BE49-F238E27FC236}">
                <a16:creationId xmlns:a16="http://schemas.microsoft.com/office/drawing/2014/main" id="{904728A7-A194-4DCA-A9EB-FE41F2C6059D}"/>
              </a:ext>
            </a:extLst>
          </p:cNvPr>
          <p:cNvSpPr txBox="1"/>
          <p:nvPr/>
        </p:nvSpPr>
        <p:spPr>
          <a:xfrm>
            <a:off x="3425131" y="216248"/>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工程技朮数据管理</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9666" name="Text Box 2">
            <a:extLst>
              <a:ext uri="{FF2B5EF4-FFF2-40B4-BE49-F238E27FC236}">
                <a16:creationId xmlns:a16="http://schemas.microsoft.com/office/drawing/2014/main" id="{10B39BD8-4AA1-4BDF-8252-CC732F0934E8}"/>
              </a:ext>
            </a:extLst>
          </p:cNvPr>
          <p:cNvSpPr txBox="1">
            <a:spLocks noChangeArrowheads="1"/>
          </p:cNvSpPr>
          <p:nvPr/>
        </p:nvSpPr>
        <p:spPr bwMode="auto">
          <a:xfrm>
            <a:off x="1336899" y="2160464"/>
            <a:ext cx="13681075" cy="4533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文件有什么要求</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对于公司内部来说</a:t>
            </a:r>
            <a:r>
              <a:rPr lang="en-US" altLang="zh-TW" sz="2000" dirty="0">
                <a:latin typeface="+mn-lt"/>
                <a:ea typeface="+mn-ea"/>
                <a:cs typeface="+mn-ea"/>
                <a:sym typeface="+mn-lt"/>
              </a:rPr>
              <a:t>,</a:t>
            </a:r>
            <a:r>
              <a:rPr lang="zh-TW" altLang="en-US" sz="2000" dirty="0">
                <a:latin typeface="+mn-lt"/>
                <a:ea typeface="+mn-ea"/>
                <a:cs typeface="+mn-ea"/>
                <a:sym typeface="+mn-lt"/>
              </a:rPr>
              <a:t>责任者是谁</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如有不清楚事项</a:t>
            </a:r>
            <a:r>
              <a:rPr lang="en-US" altLang="zh-TW" sz="2000" dirty="0">
                <a:latin typeface="+mn-lt"/>
                <a:ea typeface="+mn-ea"/>
                <a:cs typeface="+mn-ea"/>
                <a:sym typeface="+mn-lt"/>
              </a:rPr>
              <a:t>,</a:t>
            </a:r>
            <a:r>
              <a:rPr lang="zh-TW" altLang="en-US" sz="2000" dirty="0">
                <a:latin typeface="+mn-lt"/>
                <a:ea typeface="+mn-ea"/>
                <a:cs typeface="+mn-ea"/>
                <a:sym typeface="+mn-lt"/>
              </a:rPr>
              <a:t>要及时与发出场所联络澄清</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用怎样的方式在内部发放</a:t>
            </a:r>
            <a:r>
              <a:rPr lang="en-US" altLang="zh-TW" sz="2000" dirty="0">
                <a:latin typeface="+mn-lt"/>
                <a:ea typeface="+mn-ea"/>
                <a:cs typeface="+mn-ea"/>
                <a:sym typeface="+mn-lt"/>
              </a:rPr>
              <a:t>?</a:t>
            </a:r>
            <a:r>
              <a:rPr lang="zh-TW" altLang="en-US" sz="2000" dirty="0">
                <a:latin typeface="+mn-lt"/>
                <a:ea typeface="+mn-ea"/>
                <a:cs typeface="+mn-ea"/>
                <a:sym typeface="+mn-lt"/>
              </a:rPr>
              <a:t>受控原件怎样整理成内部格式</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2 ) </a:t>
            </a:r>
            <a:r>
              <a:rPr lang="zh-TW" altLang="en-US" sz="2000" b="1" dirty="0">
                <a:latin typeface="+mn-lt"/>
                <a:ea typeface="+mn-ea"/>
                <a:cs typeface="+mn-ea"/>
                <a:sym typeface="+mn-lt"/>
              </a:rPr>
              <a:t>一定要登记编号</a:t>
            </a:r>
            <a:r>
              <a:rPr lang="en-US" altLang="zh-TW" sz="2000" b="1" dirty="0">
                <a:latin typeface="+mn-lt"/>
                <a:ea typeface="+mn-ea"/>
                <a:cs typeface="+mn-ea"/>
                <a:sym typeface="+mn-lt"/>
              </a:rPr>
              <a:t>,</a:t>
            </a:r>
            <a:r>
              <a:rPr lang="zh-TW" altLang="en-US" sz="2000" b="1" dirty="0">
                <a:latin typeface="+mn-lt"/>
                <a:ea typeface="+mn-ea"/>
                <a:cs typeface="+mn-ea"/>
                <a:sym typeface="+mn-lt"/>
              </a:rPr>
              <a:t>以便于追溯</a:t>
            </a:r>
            <a:r>
              <a:rPr lang="en-US" altLang="zh-TW" sz="2000" b="1" dirty="0">
                <a:latin typeface="+mn-lt"/>
                <a:ea typeface="+mn-ea"/>
                <a:cs typeface="+mn-ea"/>
                <a:sym typeface="+mn-lt"/>
              </a:rPr>
              <a:t>,</a:t>
            </a:r>
            <a:r>
              <a:rPr lang="zh-TW" altLang="en-US" sz="2000" b="1" dirty="0">
                <a:latin typeface="+mn-lt"/>
                <a:ea typeface="+mn-ea"/>
                <a:cs typeface="+mn-ea"/>
                <a:sym typeface="+mn-lt"/>
              </a:rPr>
              <a:t>包括</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编号要惟一性</a:t>
            </a:r>
            <a:r>
              <a:rPr lang="en-US" altLang="zh-TW" sz="2000" dirty="0">
                <a:latin typeface="+mn-lt"/>
                <a:ea typeface="+mn-ea"/>
                <a:cs typeface="+mn-ea"/>
                <a:sym typeface="+mn-lt"/>
              </a:rPr>
              <a:t>,</a:t>
            </a:r>
            <a:r>
              <a:rPr lang="zh-TW" altLang="en-US" sz="2000" dirty="0">
                <a:latin typeface="+mn-lt"/>
                <a:ea typeface="+mn-ea"/>
                <a:cs typeface="+mn-ea"/>
                <a:sym typeface="+mn-lt"/>
              </a:rPr>
              <a:t>当使用中看到编号时要能追溯到源头</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登记成表</a:t>
            </a:r>
            <a:r>
              <a:rPr lang="en-US" altLang="zh-TW" sz="2000" dirty="0">
                <a:latin typeface="+mn-lt"/>
                <a:ea typeface="+mn-ea"/>
                <a:cs typeface="+mn-ea"/>
                <a:sym typeface="+mn-lt"/>
              </a:rPr>
              <a:t>,</a:t>
            </a:r>
            <a:r>
              <a:rPr lang="zh-TW" altLang="en-US" sz="2000" dirty="0">
                <a:latin typeface="+mn-lt"/>
                <a:ea typeface="+mn-ea"/>
                <a:cs typeface="+mn-ea"/>
                <a:sym typeface="+mn-lt"/>
              </a:rPr>
              <a:t>便于确认管理</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字迹清楚</a:t>
            </a:r>
            <a:r>
              <a:rPr lang="en-US" altLang="zh-TW" sz="2000" dirty="0">
                <a:latin typeface="+mn-lt"/>
                <a:ea typeface="+mn-ea"/>
                <a:cs typeface="+mn-ea"/>
                <a:sym typeface="+mn-lt"/>
              </a:rPr>
              <a:t>,</a:t>
            </a:r>
            <a:r>
              <a:rPr lang="zh-TW" altLang="en-US" sz="2000" dirty="0">
                <a:latin typeface="+mn-lt"/>
                <a:ea typeface="+mn-ea"/>
                <a:cs typeface="+mn-ea"/>
                <a:sym typeface="+mn-lt"/>
              </a:rPr>
              <a:t>日期正确</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3 ) </a:t>
            </a:r>
            <a:r>
              <a:rPr lang="zh-TW" altLang="en-US" sz="2000" b="1" dirty="0">
                <a:latin typeface="+mn-lt"/>
                <a:ea typeface="+mn-ea"/>
                <a:cs typeface="+mn-ea"/>
                <a:sym typeface="+mn-lt"/>
              </a:rPr>
              <a:t>一定要追踪执行效果</a:t>
            </a:r>
            <a:r>
              <a:rPr lang="en-US" altLang="zh-TW" sz="2000" b="1" dirty="0">
                <a:latin typeface="+mn-lt"/>
                <a:ea typeface="+mn-ea"/>
                <a:cs typeface="+mn-ea"/>
                <a:sym typeface="+mn-lt"/>
              </a:rPr>
              <a:t>,</a:t>
            </a:r>
            <a:r>
              <a:rPr lang="zh-TW" altLang="en-US" sz="2000" b="1" dirty="0">
                <a:latin typeface="+mn-lt"/>
                <a:ea typeface="+mn-ea"/>
                <a:cs typeface="+mn-ea"/>
                <a:sym typeface="+mn-lt"/>
              </a:rPr>
              <a:t>防止不了了之</a:t>
            </a:r>
            <a:r>
              <a:rPr lang="en-US" altLang="zh-TW" sz="2000" b="1" dirty="0">
                <a:latin typeface="+mn-lt"/>
                <a:ea typeface="+mn-ea"/>
                <a:cs typeface="+mn-ea"/>
                <a:sym typeface="+mn-lt"/>
              </a:rPr>
              <a:t>,</a:t>
            </a:r>
            <a:r>
              <a:rPr lang="zh-TW" altLang="en-US" sz="2000" b="1" dirty="0">
                <a:latin typeface="+mn-lt"/>
                <a:ea typeface="+mn-ea"/>
                <a:cs typeface="+mn-ea"/>
                <a:sym typeface="+mn-lt"/>
              </a:rPr>
              <a:t>包括</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文件发出后要定期确认</a:t>
            </a:r>
            <a:r>
              <a:rPr lang="en-US" altLang="zh-TW" sz="2000" dirty="0">
                <a:latin typeface="+mn-lt"/>
                <a:ea typeface="+mn-ea"/>
                <a:cs typeface="+mn-ea"/>
                <a:sym typeface="+mn-lt"/>
              </a:rPr>
              <a:t>,</a:t>
            </a:r>
            <a:r>
              <a:rPr lang="zh-TW" altLang="en-US" sz="2000" dirty="0">
                <a:latin typeface="+mn-lt"/>
                <a:ea typeface="+mn-ea"/>
                <a:cs typeface="+mn-ea"/>
                <a:sym typeface="+mn-lt"/>
              </a:rPr>
              <a:t>比如一个月</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确认后要记录并关闭</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2.2 </a:t>
            </a:r>
            <a:r>
              <a:rPr lang="zh-TW" altLang="en-US" sz="2000" b="1" dirty="0">
                <a:latin typeface="+mn-lt"/>
                <a:ea typeface="+mn-ea"/>
                <a:cs typeface="+mn-ea"/>
                <a:sym typeface="+mn-lt"/>
              </a:rPr>
              <a:t>文件必须发放到位</a:t>
            </a:r>
          </a:p>
        </p:txBody>
      </p:sp>
      <p:sp>
        <p:nvSpPr>
          <p:cNvPr id="3" name="文本框 2">
            <a:extLst>
              <a:ext uri="{FF2B5EF4-FFF2-40B4-BE49-F238E27FC236}">
                <a16:creationId xmlns:a16="http://schemas.microsoft.com/office/drawing/2014/main" id="{E4E42336-8D22-4573-AD06-29D23AD4E9CA}"/>
              </a:ext>
            </a:extLst>
          </p:cNvPr>
          <p:cNvSpPr txBox="1"/>
          <p:nvPr/>
        </p:nvSpPr>
        <p:spPr>
          <a:xfrm>
            <a:off x="3425131" y="216248"/>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工程技朮数据管理</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690" name="Text Box 2">
            <a:extLst>
              <a:ext uri="{FF2B5EF4-FFF2-40B4-BE49-F238E27FC236}">
                <a16:creationId xmlns:a16="http://schemas.microsoft.com/office/drawing/2014/main" id="{0F9A6CCB-6AC4-4BA5-85E2-FB4A92D1C0BC}"/>
              </a:ext>
            </a:extLst>
          </p:cNvPr>
          <p:cNvSpPr txBox="1">
            <a:spLocks noChangeArrowheads="1"/>
          </p:cNvSpPr>
          <p:nvPr/>
        </p:nvSpPr>
        <p:spPr bwMode="auto">
          <a:xfrm>
            <a:off x="1444775" y="824558"/>
            <a:ext cx="13681075"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a:latin typeface="+mn-lt"/>
                <a:ea typeface="+mn-ea"/>
                <a:cs typeface="+mn-ea"/>
                <a:sym typeface="+mn-lt"/>
              </a:rPr>
              <a:t>2.2.1 </a:t>
            </a:r>
            <a:r>
              <a:rPr lang="zh-TW" altLang="en-US" sz="2000" b="1">
                <a:latin typeface="+mn-lt"/>
                <a:ea typeface="+mn-ea"/>
                <a:cs typeface="+mn-ea"/>
                <a:sym typeface="+mn-lt"/>
              </a:rPr>
              <a:t>发放文件的步骤</a:t>
            </a:r>
            <a:r>
              <a:rPr lang="en-US" altLang="zh-TW" sz="2000" b="1">
                <a:latin typeface="+mn-lt"/>
                <a:ea typeface="+mn-ea"/>
                <a:cs typeface="+mn-ea"/>
                <a:sym typeface="+mn-lt"/>
              </a:rPr>
              <a:t>:</a:t>
            </a:r>
          </a:p>
        </p:txBody>
      </p:sp>
      <p:sp>
        <p:nvSpPr>
          <p:cNvPr id="360451" name="AutoShape 3">
            <a:extLst>
              <a:ext uri="{FF2B5EF4-FFF2-40B4-BE49-F238E27FC236}">
                <a16:creationId xmlns:a16="http://schemas.microsoft.com/office/drawing/2014/main" id="{B2745EE7-25A7-4BC7-9E2E-3BFC47FA1BB4}"/>
              </a:ext>
            </a:extLst>
          </p:cNvPr>
          <p:cNvSpPr>
            <a:spLocks noChangeArrowheads="1"/>
          </p:cNvSpPr>
          <p:nvPr/>
        </p:nvSpPr>
        <p:spPr bwMode="auto">
          <a:xfrm>
            <a:off x="2128987" y="1656408"/>
            <a:ext cx="4787900" cy="1144588"/>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由主管或担当工程师</a:t>
            </a:r>
          </a:p>
          <a:p>
            <a:pPr algn="ctr" eaLnBrk="1" hangingPunct="1">
              <a:lnSpc>
                <a:spcPct val="120000"/>
              </a:lnSpc>
              <a:defRPr/>
            </a:pPr>
            <a:r>
              <a:rPr lang="zh-TW" altLang="en-US" sz="2000">
                <a:cs typeface="+mn-ea"/>
                <a:sym typeface="+mn-lt"/>
              </a:rPr>
              <a:t>识别需要发放的部门</a:t>
            </a:r>
          </a:p>
        </p:txBody>
      </p:sp>
      <p:sp>
        <p:nvSpPr>
          <p:cNvPr id="360452" name="AutoShape 4">
            <a:extLst>
              <a:ext uri="{FF2B5EF4-FFF2-40B4-BE49-F238E27FC236}">
                <a16:creationId xmlns:a16="http://schemas.microsoft.com/office/drawing/2014/main" id="{5558EB1D-0999-4FA1-A7BF-05A0704F0E96}"/>
              </a:ext>
            </a:extLst>
          </p:cNvPr>
          <p:cNvSpPr>
            <a:spLocks noChangeArrowheads="1"/>
          </p:cNvSpPr>
          <p:nvPr/>
        </p:nvSpPr>
        <p:spPr bwMode="auto">
          <a:xfrm>
            <a:off x="2128987" y="3216921"/>
            <a:ext cx="4787900" cy="1144587"/>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需要受控的先到文控</a:t>
            </a:r>
          </a:p>
          <a:p>
            <a:pPr algn="ctr" eaLnBrk="1" hangingPunct="1">
              <a:lnSpc>
                <a:spcPct val="120000"/>
              </a:lnSpc>
              <a:defRPr/>
            </a:pPr>
            <a:r>
              <a:rPr lang="zh-TW" altLang="en-US" sz="2000">
                <a:cs typeface="+mn-ea"/>
                <a:sym typeface="+mn-lt"/>
              </a:rPr>
              <a:t>中心实施受控管理</a:t>
            </a:r>
          </a:p>
        </p:txBody>
      </p:sp>
      <p:sp>
        <p:nvSpPr>
          <p:cNvPr id="360453" name="AutoShape 5">
            <a:extLst>
              <a:ext uri="{FF2B5EF4-FFF2-40B4-BE49-F238E27FC236}">
                <a16:creationId xmlns:a16="http://schemas.microsoft.com/office/drawing/2014/main" id="{E4387D1D-DA51-44ED-B06A-1A4DE9F0F1AA}"/>
              </a:ext>
            </a:extLst>
          </p:cNvPr>
          <p:cNvSpPr>
            <a:spLocks noChangeArrowheads="1"/>
          </p:cNvSpPr>
          <p:nvPr/>
        </p:nvSpPr>
        <p:spPr bwMode="auto">
          <a:xfrm>
            <a:off x="2128987" y="4777433"/>
            <a:ext cx="4787900" cy="1144588"/>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由文员建立发放</a:t>
            </a:r>
          </a:p>
          <a:p>
            <a:pPr algn="ctr" eaLnBrk="1" hangingPunct="1">
              <a:lnSpc>
                <a:spcPct val="120000"/>
              </a:lnSpc>
              <a:defRPr/>
            </a:pPr>
            <a:r>
              <a:rPr lang="zh-TW" altLang="en-US" sz="2000">
                <a:cs typeface="+mn-ea"/>
                <a:sym typeface="+mn-lt"/>
              </a:rPr>
              <a:t>登记表</a:t>
            </a:r>
          </a:p>
        </p:txBody>
      </p:sp>
      <p:sp>
        <p:nvSpPr>
          <p:cNvPr id="360454" name="AutoShape 6">
            <a:extLst>
              <a:ext uri="{FF2B5EF4-FFF2-40B4-BE49-F238E27FC236}">
                <a16:creationId xmlns:a16="http://schemas.microsoft.com/office/drawing/2014/main" id="{CA7AB577-2B17-425A-B90D-C2868E29DE4D}"/>
              </a:ext>
            </a:extLst>
          </p:cNvPr>
          <p:cNvSpPr>
            <a:spLocks noChangeArrowheads="1"/>
          </p:cNvSpPr>
          <p:nvPr/>
        </p:nvSpPr>
        <p:spPr bwMode="auto">
          <a:xfrm>
            <a:off x="2128987" y="6337946"/>
            <a:ext cx="4787900" cy="1143000"/>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发出文件并</a:t>
            </a:r>
          </a:p>
          <a:p>
            <a:pPr algn="ctr" eaLnBrk="1" hangingPunct="1">
              <a:lnSpc>
                <a:spcPct val="120000"/>
              </a:lnSpc>
              <a:defRPr/>
            </a:pPr>
            <a:r>
              <a:rPr lang="zh-TW" altLang="en-US" sz="2000">
                <a:cs typeface="+mn-ea"/>
                <a:sym typeface="+mn-lt"/>
              </a:rPr>
              <a:t>登记</a:t>
            </a:r>
            <a:r>
              <a:rPr lang="en-US" altLang="zh-TW" sz="2000">
                <a:cs typeface="+mn-ea"/>
                <a:sym typeface="+mn-lt"/>
              </a:rPr>
              <a:t>,</a:t>
            </a:r>
            <a:r>
              <a:rPr lang="zh-TW" altLang="en-US" sz="2000">
                <a:cs typeface="+mn-ea"/>
                <a:sym typeface="+mn-lt"/>
              </a:rPr>
              <a:t>签名</a:t>
            </a:r>
          </a:p>
        </p:txBody>
      </p:sp>
      <p:sp>
        <p:nvSpPr>
          <p:cNvPr id="360455" name="AutoShape 7">
            <a:extLst>
              <a:ext uri="{FF2B5EF4-FFF2-40B4-BE49-F238E27FC236}">
                <a16:creationId xmlns:a16="http://schemas.microsoft.com/office/drawing/2014/main" id="{4827E1C2-6916-4675-B534-14AC80ADA528}"/>
              </a:ext>
            </a:extLst>
          </p:cNvPr>
          <p:cNvSpPr>
            <a:spLocks noChangeArrowheads="1"/>
          </p:cNvSpPr>
          <p:nvPr/>
        </p:nvSpPr>
        <p:spPr bwMode="auto">
          <a:xfrm>
            <a:off x="2128987" y="7898458"/>
            <a:ext cx="4787900" cy="1143000"/>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必要时收回已经失效</a:t>
            </a:r>
          </a:p>
          <a:p>
            <a:pPr algn="ctr" eaLnBrk="1" hangingPunct="1">
              <a:lnSpc>
                <a:spcPct val="120000"/>
              </a:lnSpc>
              <a:defRPr/>
            </a:pPr>
            <a:r>
              <a:rPr lang="zh-TW" altLang="en-US" sz="2000">
                <a:cs typeface="+mn-ea"/>
                <a:sym typeface="+mn-lt"/>
              </a:rPr>
              <a:t>的旧版文件并作废处理</a:t>
            </a:r>
          </a:p>
        </p:txBody>
      </p:sp>
      <p:sp>
        <p:nvSpPr>
          <p:cNvPr id="360456" name="Line 8">
            <a:extLst>
              <a:ext uri="{FF2B5EF4-FFF2-40B4-BE49-F238E27FC236}">
                <a16:creationId xmlns:a16="http://schemas.microsoft.com/office/drawing/2014/main" id="{E469EEF0-12F9-4D0A-8B12-57309CCB47DC}"/>
              </a:ext>
            </a:extLst>
          </p:cNvPr>
          <p:cNvSpPr>
            <a:spLocks noChangeShapeType="1"/>
          </p:cNvSpPr>
          <p:nvPr/>
        </p:nvSpPr>
        <p:spPr bwMode="auto">
          <a:xfrm>
            <a:off x="4294337" y="2800996"/>
            <a:ext cx="0" cy="415925"/>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60457" name="Line 9">
            <a:extLst>
              <a:ext uri="{FF2B5EF4-FFF2-40B4-BE49-F238E27FC236}">
                <a16:creationId xmlns:a16="http://schemas.microsoft.com/office/drawing/2014/main" id="{2E0D7C16-7D1F-48CE-BE4C-366A1AA24B8A}"/>
              </a:ext>
            </a:extLst>
          </p:cNvPr>
          <p:cNvSpPr>
            <a:spLocks noChangeShapeType="1"/>
          </p:cNvSpPr>
          <p:nvPr/>
        </p:nvSpPr>
        <p:spPr bwMode="auto">
          <a:xfrm>
            <a:off x="4294337" y="4361508"/>
            <a:ext cx="0" cy="415925"/>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60458" name="Line 10">
            <a:extLst>
              <a:ext uri="{FF2B5EF4-FFF2-40B4-BE49-F238E27FC236}">
                <a16:creationId xmlns:a16="http://schemas.microsoft.com/office/drawing/2014/main" id="{86FD3C65-973E-441C-8BAE-1F0D4BE98272}"/>
              </a:ext>
            </a:extLst>
          </p:cNvPr>
          <p:cNvSpPr>
            <a:spLocks noChangeShapeType="1"/>
          </p:cNvSpPr>
          <p:nvPr/>
        </p:nvSpPr>
        <p:spPr bwMode="auto">
          <a:xfrm>
            <a:off x="4294337" y="5922021"/>
            <a:ext cx="0" cy="415925"/>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60459" name="Line 11">
            <a:extLst>
              <a:ext uri="{FF2B5EF4-FFF2-40B4-BE49-F238E27FC236}">
                <a16:creationId xmlns:a16="http://schemas.microsoft.com/office/drawing/2014/main" id="{1486AB3C-75D2-4519-A68E-E9D925ADB12A}"/>
              </a:ext>
            </a:extLst>
          </p:cNvPr>
          <p:cNvSpPr>
            <a:spLocks noChangeShapeType="1"/>
          </p:cNvSpPr>
          <p:nvPr/>
        </p:nvSpPr>
        <p:spPr bwMode="auto">
          <a:xfrm>
            <a:off x="4294337" y="7480946"/>
            <a:ext cx="0" cy="417512"/>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70700" name="Text Box 12">
            <a:extLst>
              <a:ext uri="{FF2B5EF4-FFF2-40B4-BE49-F238E27FC236}">
                <a16:creationId xmlns:a16="http://schemas.microsoft.com/office/drawing/2014/main" id="{2706C14D-C1BF-4289-9E3A-B7AB91230D7F}"/>
              </a:ext>
            </a:extLst>
          </p:cNvPr>
          <p:cNvSpPr txBox="1">
            <a:spLocks noChangeArrowheads="1"/>
          </p:cNvSpPr>
          <p:nvPr/>
        </p:nvSpPr>
        <p:spPr bwMode="auto">
          <a:xfrm>
            <a:off x="7601100" y="1656408"/>
            <a:ext cx="7524750"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外文文件在有必要时要翻译</a:t>
            </a:r>
            <a:r>
              <a:rPr lang="en-US" altLang="zh-TW" sz="2000">
                <a:latin typeface="+mn-lt"/>
                <a:ea typeface="+mn-ea"/>
                <a:cs typeface="+mn-ea"/>
                <a:sym typeface="+mn-lt"/>
              </a:rPr>
              <a:t>,</a:t>
            </a:r>
            <a:r>
              <a:rPr lang="zh-TW" altLang="en-US" sz="2000">
                <a:latin typeface="+mn-lt"/>
                <a:ea typeface="+mn-ea"/>
                <a:cs typeface="+mn-ea"/>
                <a:sym typeface="+mn-lt"/>
              </a:rPr>
              <a:t>翻译件与原件同样管理</a:t>
            </a:r>
          </a:p>
        </p:txBody>
      </p:sp>
      <p:sp>
        <p:nvSpPr>
          <p:cNvPr id="370701" name="Text Box 13">
            <a:extLst>
              <a:ext uri="{FF2B5EF4-FFF2-40B4-BE49-F238E27FC236}">
                <a16:creationId xmlns:a16="http://schemas.microsoft.com/office/drawing/2014/main" id="{E0D8E413-E9DB-4A55-BE0C-93E1778B0500}"/>
              </a:ext>
            </a:extLst>
          </p:cNvPr>
          <p:cNvSpPr txBox="1">
            <a:spLocks noChangeArrowheads="1"/>
          </p:cNvSpPr>
          <p:nvPr/>
        </p:nvSpPr>
        <p:spPr bwMode="auto">
          <a:xfrm>
            <a:off x="7601100" y="3216921"/>
            <a:ext cx="7410450"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登记</a:t>
            </a:r>
            <a:r>
              <a:rPr lang="en-US" altLang="zh-TW" sz="2000">
                <a:latin typeface="+mn-lt"/>
                <a:ea typeface="+mn-ea"/>
                <a:cs typeface="+mn-ea"/>
                <a:sym typeface="+mn-lt"/>
              </a:rPr>
              <a:t>,</a:t>
            </a:r>
            <a:r>
              <a:rPr lang="zh-TW" altLang="en-US" sz="2000">
                <a:latin typeface="+mn-lt"/>
                <a:ea typeface="+mn-ea"/>
                <a:cs typeface="+mn-ea"/>
                <a:sym typeface="+mn-lt"/>
              </a:rPr>
              <a:t>盖章</a:t>
            </a:r>
            <a:r>
              <a:rPr lang="en-US" altLang="zh-TW" sz="2000">
                <a:latin typeface="+mn-lt"/>
                <a:ea typeface="+mn-ea"/>
                <a:cs typeface="+mn-ea"/>
                <a:sym typeface="+mn-lt"/>
              </a:rPr>
              <a:t>,                                               </a:t>
            </a:r>
            <a:r>
              <a:rPr lang="zh-TW" altLang="en-US" sz="2000">
                <a:latin typeface="+mn-lt"/>
                <a:ea typeface="+mn-ea"/>
                <a:cs typeface="+mn-ea"/>
                <a:sym typeface="+mn-lt"/>
              </a:rPr>
              <a:t>控制章</a:t>
            </a:r>
            <a:r>
              <a:rPr lang="en-US" altLang="zh-TW" sz="2000">
                <a:latin typeface="+mn-lt"/>
                <a:ea typeface="+mn-ea"/>
                <a:cs typeface="+mn-ea"/>
                <a:sym typeface="+mn-lt"/>
              </a:rPr>
              <a:t>,</a:t>
            </a:r>
            <a:r>
              <a:rPr lang="zh-TW" altLang="en-US" sz="2000">
                <a:latin typeface="+mn-lt"/>
                <a:ea typeface="+mn-ea"/>
                <a:cs typeface="+mn-ea"/>
                <a:sym typeface="+mn-lt"/>
              </a:rPr>
              <a:t>拷贝章</a:t>
            </a:r>
          </a:p>
        </p:txBody>
      </p:sp>
      <p:sp>
        <p:nvSpPr>
          <p:cNvPr id="370702" name="Text Box 14">
            <a:extLst>
              <a:ext uri="{FF2B5EF4-FFF2-40B4-BE49-F238E27FC236}">
                <a16:creationId xmlns:a16="http://schemas.microsoft.com/office/drawing/2014/main" id="{FA81437B-D35A-45CA-918E-E93E79855097}"/>
              </a:ext>
            </a:extLst>
          </p:cNvPr>
          <p:cNvSpPr txBox="1">
            <a:spLocks noChangeArrowheads="1"/>
          </p:cNvSpPr>
          <p:nvPr/>
        </p:nvSpPr>
        <p:spPr bwMode="auto">
          <a:xfrm>
            <a:off x="7486800" y="4694883"/>
            <a:ext cx="7524750" cy="839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按类别</a:t>
            </a:r>
            <a:r>
              <a:rPr lang="en-US" altLang="zh-TW" sz="2000">
                <a:latin typeface="+mn-lt"/>
                <a:ea typeface="+mn-ea"/>
                <a:cs typeface="+mn-ea"/>
                <a:sym typeface="+mn-lt"/>
              </a:rPr>
              <a:t>,</a:t>
            </a:r>
            <a:r>
              <a:rPr lang="zh-TW" altLang="en-US" sz="2000">
                <a:latin typeface="+mn-lt"/>
                <a:ea typeface="+mn-ea"/>
                <a:cs typeface="+mn-ea"/>
                <a:sym typeface="+mn-lt"/>
              </a:rPr>
              <a:t>顺序记录                                   分类登记表</a:t>
            </a:r>
            <a:r>
              <a:rPr lang="en-US" altLang="zh-TW" sz="2000">
                <a:latin typeface="+mn-lt"/>
                <a:ea typeface="+mn-ea"/>
                <a:cs typeface="+mn-ea"/>
                <a:sym typeface="+mn-lt"/>
              </a:rPr>
              <a:t>,</a:t>
            </a:r>
            <a:r>
              <a:rPr lang="zh-TW" altLang="en-US" sz="2000">
                <a:latin typeface="+mn-lt"/>
                <a:ea typeface="+mn-ea"/>
                <a:cs typeface="+mn-ea"/>
                <a:sym typeface="+mn-lt"/>
              </a:rPr>
              <a:t>如图表类</a:t>
            </a:r>
            <a:r>
              <a:rPr lang="en-US" altLang="zh-TW" sz="2000">
                <a:latin typeface="+mn-lt"/>
                <a:ea typeface="+mn-ea"/>
                <a:cs typeface="+mn-ea"/>
                <a:sym typeface="+mn-lt"/>
              </a:rPr>
              <a:t>,</a:t>
            </a:r>
            <a:r>
              <a:rPr lang="zh-TW" altLang="en-US" sz="2000">
                <a:latin typeface="+mn-lt"/>
                <a:ea typeface="+mn-ea"/>
                <a:cs typeface="+mn-ea"/>
                <a:sym typeface="+mn-lt"/>
              </a:rPr>
              <a:t>要求类</a:t>
            </a:r>
          </a:p>
        </p:txBody>
      </p:sp>
      <p:sp>
        <p:nvSpPr>
          <p:cNvPr id="370703" name="Text Box 15">
            <a:extLst>
              <a:ext uri="{FF2B5EF4-FFF2-40B4-BE49-F238E27FC236}">
                <a16:creationId xmlns:a16="http://schemas.microsoft.com/office/drawing/2014/main" id="{DF15A181-45C9-4BEC-8FE0-0DD6244C887F}"/>
              </a:ext>
            </a:extLst>
          </p:cNvPr>
          <p:cNvSpPr txBox="1">
            <a:spLocks noChangeArrowheads="1"/>
          </p:cNvSpPr>
          <p:nvPr/>
        </p:nvSpPr>
        <p:spPr bwMode="auto">
          <a:xfrm>
            <a:off x="7486800" y="6441133"/>
            <a:ext cx="7524750"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按规定发放到各部门</a:t>
            </a:r>
            <a:r>
              <a:rPr lang="en-US" altLang="zh-TW" sz="2000">
                <a:latin typeface="+mn-lt"/>
                <a:ea typeface="+mn-ea"/>
                <a:cs typeface="+mn-ea"/>
                <a:sym typeface="+mn-lt"/>
              </a:rPr>
              <a:t>,                            </a:t>
            </a:r>
            <a:r>
              <a:rPr lang="zh-TW" altLang="en-US" sz="2000">
                <a:latin typeface="+mn-lt"/>
                <a:ea typeface="+mn-ea"/>
                <a:cs typeface="+mn-ea"/>
                <a:sym typeface="+mn-lt"/>
              </a:rPr>
              <a:t>接收文件的要签名</a:t>
            </a:r>
          </a:p>
        </p:txBody>
      </p:sp>
      <p:sp>
        <p:nvSpPr>
          <p:cNvPr id="370704" name="Text Box 16">
            <a:extLst>
              <a:ext uri="{FF2B5EF4-FFF2-40B4-BE49-F238E27FC236}">
                <a16:creationId xmlns:a16="http://schemas.microsoft.com/office/drawing/2014/main" id="{F9B0DB55-2510-4F3B-BDB3-8E76F062CEED}"/>
              </a:ext>
            </a:extLst>
          </p:cNvPr>
          <p:cNvSpPr txBox="1">
            <a:spLocks noChangeArrowheads="1"/>
          </p:cNvSpPr>
          <p:nvPr/>
        </p:nvSpPr>
        <p:spPr bwMode="auto">
          <a:xfrm>
            <a:off x="7486800" y="7898458"/>
            <a:ext cx="7524750"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交旧领新</a:t>
            </a:r>
            <a:r>
              <a:rPr lang="en-US" altLang="zh-TW" sz="2000">
                <a:latin typeface="+mn-lt"/>
                <a:ea typeface="+mn-ea"/>
                <a:cs typeface="+mn-ea"/>
                <a:sym typeface="+mn-lt"/>
              </a:rPr>
              <a:t>,</a:t>
            </a:r>
            <a:r>
              <a:rPr lang="zh-TW" altLang="en-US" sz="2000">
                <a:latin typeface="+mn-lt"/>
                <a:ea typeface="+mn-ea"/>
                <a:cs typeface="+mn-ea"/>
                <a:sym typeface="+mn-lt"/>
              </a:rPr>
              <a:t>防止误用                               如要保存</a:t>
            </a:r>
            <a:r>
              <a:rPr lang="en-US" altLang="zh-TW" sz="2000">
                <a:latin typeface="+mn-lt"/>
                <a:ea typeface="+mn-ea"/>
                <a:cs typeface="+mn-ea"/>
                <a:sym typeface="+mn-lt"/>
              </a:rPr>
              <a:t>,</a:t>
            </a:r>
            <a:r>
              <a:rPr lang="zh-TW" altLang="en-US" sz="2000">
                <a:latin typeface="+mn-lt"/>
                <a:ea typeface="+mn-ea"/>
                <a:cs typeface="+mn-ea"/>
                <a:sym typeface="+mn-lt"/>
              </a:rPr>
              <a:t>必须标识</a:t>
            </a:r>
          </a:p>
        </p:txBody>
      </p:sp>
      <p:sp>
        <p:nvSpPr>
          <p:cNvPr id="17" name="文本框 16">
            <a:extLst>
              <a:ext uri="{FF2B5EF4-FFF2-40B4-BE49-F238E27FC236}">
                <a16:creationId xmlns:a16="http://schemas.microsoft.com/office/drawing/2014/main" id="{D91C763D-BAD5-4CE0-8225-D52E19BF528B}"/>
              </a:ext>
            </a:extLst>
          </p:cNvPr>
          <p:cNvSpPr txBox="1"/>
          <p:nvPr/>
        </p:nvSpPr>
        <p:spPr>
          <a:xfrm>
            <a:off x="3425131" y="216248"/>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工程技朮数据管理</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7"/>
                                        </p:tgtEl>
                                        <p:attrNameLst>
                                          <p:attrName>style.visibility</p:attrName>
                                        </p:attrNameLst>
                                      </p:cBhvr>
                                      <p:to>
                                        <p:strVal val="visible"/>
                                      </p:to>
                                    </p:set>
                                    <p:anim calcmode="lin" valueType="num">
                                      <p:cBhvr>
                                        <p:cTn id="7" dur="500" fill="hold"/>
                                        <p:tgtEl>
                                          <p:spTgt spid="17"/>
                                        </p:tgtEl>
                                        <p:attrNameLst>
                                          <p:attrName>ppt_w</p:attrName>
                                        </p:attrNameLst>
                                      </p:cBhvr>
                                      <p:tavLst>
                                        <p:tav tm="0">
                                          <p:val>
                                            <p:fltVal val="0"/>
                                          </p:val>
                                        </p:tav>
                                        <p:tav tm="100000">
                                          <p:val>
                                            <p:strVal val="#ppt_w"/>
                                          </p:val>
                                        </p:tav>
                                      </p:tavLst>
                                    </p:anim>
                                    <p:anim calcmode="lin" valueType="num">
                                      <p:cBhvr>
                                        <p:cTn id="8" dur="500" fill="hold"/>
                                        <p:tgtEl>
                                          <p:spTgt spid="17"/>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714" name="Text Box 2">
            <a:extLst>
              <a:ext uri="{FF2B5EF4-FFF2-40B4-BE49-F238E27FC236}">
                <a16:creationId xmlns:a16="http://schemas.microsoft.com/office/drawing/2014/main" id="{6928DAAC-EDEA-44B8-86C0-CA3F564601B7}"/>
              </a:ext>
            </a:extLst>
          </p:cNvPr>
          <p:cNvSpPr txBox="1">
            <a:spLocks noChangeArrowheads="1"/>
          </p:cNvSpPr>
          <p:nvPr/>
        </p:nvSpPr>
        <p:spPr bwMode="auto">
          <a:xfrm>
            <a:off x="1484115" y="1728416"/>
            <a:ext cx="13681075" cy="2317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2.2.2 </a:t>
            </a:r>
            <a:r>
              <a:rPr lang="zh-TW" altLang="en-US" sz="2000" b="1" dirty="0">
                <a:latin typeface="+mn-lt"/>
                <a:ea typeface="+mn-ea"/>
                <a:cs typeface="+mn-ea"/>
                <a:sym typeface="+mn-lt"/>
              </a:rPr>
              <a:t>文件发放注意事项</a:t>
            </a:r>
            <a:r>
              <a:rPr lang="en-US" altLang="zh-TW" sz="2000" b="1" dirty="0">
                <a:latin typeface="+mn-lt"/>
                <a:ea typeface="+mn-ea"/>
                <a:cs typeface="+mn-ea"/>
                <a:sym typeface="+mn-lt"/>
              </a:rPr>
              <a:t>:</a:t>
            </a:r>
          </a:p>
          <a:p>
            <a:pPr eaLnBrk="1" hangingPunct="1">
              <a:lnSpc>
                <a:spcPct val="120000"/>
              </a:lnSpc>
              <a:defRPr/>
            </a:pPr>
            <a:r>
              <a:rPr lang="en-US" altLang="zh-TW" sz="2000" b="1" dirty="0">
                <a:latin typeface="+mn-lt"/>
                <a:ea typeface="+mn-ea"/>
                <a:cs typeface="+mn-ea"/>
                <a:sym typeface="+mn-lt"/>
              </a:rPr>
              <a:t>1 ) </a:t>
            </a:r>
            <a:r>
              <a:rPr lang="zh-TW" altLang="en-US" sz="2000" b="1" dirty="0">
                <a:latin typeface="+mn-lt"/>
                <a:ea typeface="+mn-ea"/>
                <a:cs typeface="+mn-ea"/>
                <a:sym typeface="+mn-lt"/>
              </a:rPr>
              <a:t>收不回旧件的情况和处理办法</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因使用者管理失效</a:t>
            </a:r>
            <a:r>
              <a:rPr lang="en-US" altLang="zh-TW" sz="2000" dirty="0">
                <a:latin typeface="+mn-lt"/>
                <a:ea typeface="+mn-ea"/>
                <a:cs typeface="+mn-ea"/>
                <a:sym typeface="+mn-lt"/>
              </a:rPr>
              <a:t>,</a:t>
            </a:r>
            <a:r>
              <a:rPr lang="zh-TW" altLang="en-US" sz="2000" dirty="0">
                <a:latin typeface="+mn-lt"/>
                <a:ea typeface="+mn-ea"/>
                <a:cs typeface="+mn-ea"/>
                <a:sym typeface="+mn-lt"/>
              </a:rPr>
              <a:t>找不到旧件时要签名备注</a:t>
            </a:r>
            <a:r>
              <a:rPr lang="en-US" altLang="zh-TW" sz="2000" dirty="0">
                <a:latin typeface="+mn-lt"/>
                <a:ea typeface="+mn-ea"/>
                <a:cs typeface="+mn-ea"/>
                <a:sym typeface="+mn-lt"/>
              </a:rPr>
              <a:t>,</a:t>
            </a:r>
            <a:r>
              <a:rPr lang="zh-TW" altLang="en-US" sz="2000" dirty="0">
                <a:latin typeface="+mn-lt"/>
                <a:ea typeface="+mn-ea"/>
                <a:cs typeface="+mn-ea"/>
                <a:sym typeface="+mn-lt"/>
              </a:rPr>
              <a:t>确保不会误用</a:t>
            </a:r>
            <a:r>
              <a:rPr lang="en-US" altLang="zh-TW" sz="2000" dirty="0">
                <a:latin typeface="+mn-lt"/>
                <a:ea typeface="+mn-ea"/>
                <a:cs typeface="+mn-ea"/>
                <a:sym typeface="+mn-lt"/>
              </a:rPr>
              <a:t>,</a:t>
            </a:r>
            <a:r>
              <a:rPr lang="zh-TW" altLang="en-US" sz="2000" dirty="0">
                <a:latin typeface="+mn-lt"/>
                <a:ea typeface="+mn-ea"/>
                <a:cs typeface="+mn-ea"/>
                <a:sym typeface="+mn-lt"/>
              </a:rPr>
              <a:t>并在以后找到时及时补回</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由于距离遥远无法回收的</a:t>
            </a:r>
            <a:r>
              <a:rPr lang="en-US" altLang="zh-TW" sz="2000" dirty="0">
                <a:latin typeface="+mn-lt"/>
                <a:ea typeface="+mn-ea"/>
                <a:cs typeface="+mn-ea"/>
                <a:sym typeface="+mn-lt"/>
              </a:rPr>
              <a:t>,</a:t>
            </a:r>
            <a:r>
              <a:rPr lang="zh-TW" altLang="en-US" sz="2000" dirty="0">
                <a:latin typeface="+mn-lt"/>
                <a:ea typeface="+mn-ea"/>
                <a:cs typeface="+mn-ea"/>
                <a:sym typeface="+mn-lt"/>
              </a:rPr>
              <a:t>要让对方实施标识处理</a:t>
            </a:r>
            <a:r>
              <a:rPr lang="en-US" altLang="zh-TW" sz="2000" dirty="0">
                <a:latin typeface="+mn-lt"/>
                <a:ea typeface="+mn-ea"/>
                <a:cs typeface="+mn-ea"/>
                <a:sym typeface="+mn-lt"/>
              </a:rPr>
              <a:t>,</a:t>
            </a:r>
            <a:r>
              <a:rPr lang="zh-TW" altLang="en-US" sz="2000" dirty="0">
                <a:latin typeface="+mn-lt"/>
                <a:ea typeface="+mn-ea"/>
                <a:cs typeface="+mn-ea"/>
                <a:sym typeface="+mn-lt"/>
              </a:rPr>
              <a:t>并传真标识后的样板进行确认</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由于参考需要保存的也要实施标识处理</a:t>
            </a:r>
            <a:r>
              <a:rPr lang="en-US" altLang="zh-TW" sz="2000" dirty="0">
                <a:latin typeface="+mn-lt"/>
                <a:ea typeface="+mn-ea"/>
                <a:cs typeface="+mn-ea"/>
                <a:sym typeface="+mn-lt"/>
              </a:rPr>
              <a:t>.</a:t>
            </a:r>
            <a:r>
              <a:rPr lang="zh-TW" altLang="en-US" sz="2000" dirty="0">
                <a:latin typeface="+mn-lt"/>
                <a:ea typeface="+mn-ea"/>
                <a:cs typeface="+mn-ea"/>
                <a:sym typeface="+mn-lt"/>
              </a:rPr>
              <a:t>如盖过期件印章等</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2 ) </a:t>
            </a:r>
            <a:r>
              <a:rPr lang="zh-TW" altLang="en-US" sz="2000" b="1" dirty="0">
                <a:latin typeface="+mn-lt"/>
                <a:ea typeface="+mn-ea"/>
                <a:cs typeface="+mn-ea"/>
                <a:sym typeface="+mn-lt"/>
              </a:rPr>
              <a:t>如有工程变更的要登记工程变更适用日期</a:t>
            </a:r>
            <a:r>
              <a:rPr lang="en-US" altLang="zh-TW" sz="2000" b="1" dirty="0">
                <a:latin typeface="+mn-lt"/>
                <a:ea typeface="+mn-ea"/>
                <a:cs typeface="+mn-ea"/>
                <a:sym typeface="+mn-lt"/>
              </a:rPr>
              <a:t>,</a:t>
            </a:r>
            <a:r>
              <a:rPr lang="zh-TW" altLang="en-US" sz="2000" b="1" dirty="0">
                <a:latin typeface="+mn-lt"/>
                <a:ea typeface="+mn-ea"/>
                <a:cs typeface="+mn-ea"/>
                <a:sym typeface="+mn-lt"/>
              </a:rPr>
              <a:t>以便于有效管理</a:t>
            </a:r>
            <a:r>
              <a:rPr lang="en-US" altLang="zh-TW" sz="2000" b="1" dirty="0">
                <a:latin typeface="+mn-lt"/>
                <a:ea typeface="+mn-ea"/>
                <a:cs typeface="+mn-ea"/>
                <a:sym typeface="+mn-lt"/>
              </a:rPr>
              <a:t>.</a:t>
            </a:r>
            <a:r>
              <a:rPr lang="zh-TW" altLang="en-US" sz="2000" b="1" dirty="0">
                <a:latin typeface="+mn-lt"/>
                <a:ea typeface="+mn-ea"/>
                <a:cs typeface="+mn-ea"/>
                <a:sym typeface="+mn-lt"/>
              </a:rPr>
              <a:t>工程变更适用日期登记表的格式见下表</a:t>
            </a:r>
            <a:r>
              <a:rPr lang="en-US" altLang="zh-TW" sz="2000" b="1" dirty="0">
                <a:latin typeface="+mn-lt"/>
                <a:ea typeface="+mn-ea"/>
                <a:cs typeface="+mn-ea"/>
                <a:sym typeface="+mn-lt"/>
              </a:rPr>
              <a:t>:</a:t>
            </a:r>
          </a:p>
        </p:txBody>
      </p:sp>
      <p:graphicFrame>
        <p:nvGraphicFramePr>
          <p:cNvPr id="322637" name="Group 77">
            <a:extLst>
              <a:ext uri="{FF2B5EF4-FFF2-40B4-BE49-F238E27FC236}">
                <a16:creationId xmlns:a16="http://schemas.microsoft.com/office/drawing/2014/main" id="{0BB2CCBC-4414-4FA5-BE02-73F2AA8F4F15}"/>
              </a:ext>
            </a:extLst>
          </p:cNvPr>
          <p:cNvGraphicFramePr>
            <a:graphicFrameLocks noGrp="1"/>
          </p:cNvGraphicFramePr>
          <p:nvPr/>
        </p:nvGraphicFramePr>
        <p:xfrm>
          <a:off x="1822450" y="7099300"/>
          <a:ext cx="12998450" cy="2216281"/>
        </p:xfrm>
        <a:graphic>
          <a:graphicData uri="http://schemas.openxmlformats.org/drawingml/2006/table">
            <a:tbl>
              <a:tblPr/>
              <a:tblGrid>
                <a:gridCol w="1520287">
                  <a:extLst>
                    <a:ext uri="{9D8B030D-6E8A-4147-A177-3AD203B41FA5}">
                      <a16:colId xmlns:a16="http://schemas.microsoft.com/office/drawing/2014/main" val="20000"/>
                    </a:ext>
                  </a:extLst>
                </a:gridCol>
                <a:gridCol w="3382639">
                  <a:extLst>
                    <a:ext uri="{9D8B030D-6E8A-4147-A177-3AD203B41FA5}">
                      <a16:colId xmlns:a16="http://schemas.microsoft.com/office/drawing/2014/main" val="20001"/>
                    </a:ext>
                  </a:extLst>
                </a:gridCol>
                <a:gridCol w="3420645">
                  <a:extLst>
                    <a:ext uri="{9D8B030D-6E8A-4147-A177-3AD203B41FA5}">
                      <a16:colId xmlns:a16="http://schemas.microsoft.com/office/drawing/2014/main" val="20002"/>
                    </a:ext>
                  </a:extLst>
                </a:gridCol>
                <a:gridCol w="1596300">
                  <a:extLst>
                    <a:ext uri="{9D8B030D-6E8A-4147-A177-3AD203B41FA5}">
                      <a16:colId xmlns:a16="http://schemas.microsoft.com/office/drawing/2014/main" val="20003"/>
                    </a:ext>
                  </a:extLst>
                </a:gridCol>
                <a:gridCol w="1596300">
                  <a:extLst>
                    <a:ext uri="{9D8B030D-6E8A-4147-A177-3AD203B41FA5}">
                      <a16:colId xmlns:a16="http://schemas.microsoft.com/office/drawing/2014/main" val="20004"/>
                    </a:ext>
                  </a:extLst>
                </a:gridCol>
                <a:gridCol w="1482279">
                  <a:extLst>
                    <a:ext uri="{9D8B030D-6E8A-4147-A177-3AD203B41FA5}">
                      <a16:colId xmlns:a16="http://schemas.microsoft.com/office/drawing/2014/main" val="20005"/>
                    </a:ext>
                  </a:extLst>
                </a:gridCol>
              </a:tblGrid>
              <a:tr h="1069781">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700" b="0" i="0" u="none" strike="noStrike" cap="none" normalizeH="0" baseline="0" dirty="0">
                          <a:ln>
                            <a:noFill/>
                          </a:ln>
                          <a:solidFill>
                            <a:schemeClr val="tx1"/>
                          </a:solidFill>
                          <a:effectLst/>
                          <a:latin typeface="+mn-lt"/>
                          <a:ea typeface="+mn-ea"/>
                          <a:cs typeface="+mn-ea"/>
                          <a:sym typeface="+mn-lt"/>
                        </a:rPr>
                        <a:t>变更</a:t>
                      </a:r>
                    </a:p>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700" b="0" i="0" u="none" strike="noStrike" cap="none" normalizeH="0" baseline="0" dirty="0">
                          <a:ln>
                            <a:noFill/>
                          </a:ln>
                          <a:solidFill>
                            <a:schemeClr val="tx1"/>
                          </a:solidFill>
                          <a:effectLst/>
                          <a:latin typeface="+mn-lt"/>
                          <a:ea typeface="+mn-ea"/>
                          <a:cs typeface="+mn-ea"/>
                          <a:sym typeface="+mn-lt"/>
                        </a:rPr>
                        <a:t>序号</a:t>
                      </a:r>
                    </a:p>
                  </a:txBody>
                  <a:tcPr marL="136826" marR="136826" marT="62421" marB="6242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700" b="0" i="0" u="none" strike="noStrike" cap="none" normalizeH="0" baseline="0" dirty="0">
                          <a:ln>
                            <a:noFill/>
                          </a:ln>
                          <a:solidFill>
                            <a:schemeClr val="tx1"/>
                          </a:solidFill>
                          <a:effectLst/>
                          <a:latin typeface="+mn-lt"/>
                          <a:ea typeface="+mn-ea"/>
                          <a:cs typeface="+mn-ea"/>
                          <a:sym typeface="+mn-lt"/>
                        </a:rPr>
                        <a:t>变更原文件</a:t>
                      </a:r>
                    </a:p>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700" b="0" i="0" u="none" strike="noStrike" cap="none" normalizeH="0" baseline="0" dirty="0">
                          <a:ln>
                            <a:noFill/>
                          </a:ln>
                          <a:solidFill>
                            <a:schemeClr val="tx1"/>
                          </a:solidFill>
                          <a:effectLst/>
                          <a:latin typeface="+mn-lt"/>
                          <a:ea typeface="+mn-ea"/>
                          <a:cs typeface="+mn-ea"/>
                          <a:sym typeface="+mn-lt"/>
                        </a:rPr>
                        <a:t>及编号</a:t>
                      </a:r>
                    </a:p>
                  </a:txBody>
                  <a:tcPr marL="136826" marR="136826" marT="62421" marB="6242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700" b="0" i="0" u="none" strike="noStrike" cap="none" normalizeH="0" baseline="0" dirty="0">
                          <a:ln>
                            <a:noFill/>
                          </a:ln>
                          <a:solidFill>
                            <a:schemeClr val="tx1"/>
                          </a:solidFill>
                          <a:effectLst/>
                          <a:latin typeface="+mn-lt"/>
                          <a:ea typeface="+mn-ea"/>
                          <a:cs typeface="+mn-ea"/>
                          <a:sym typeface="+mn-lt"/>
                        </a:rPr>
                        <a:t>主要变更</a:t>
                      </a:r>
                    </a:p>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700" b="0" i="0" u="none" strike="noStrike" cap="none" normalizeH="0" baseline="0" dirty="0">
                          <a:ln>
                            <a:noFill/>
                          </a:ln>
                          <a:solidFill>
                            <a:schemeClr val="tx1"/>
                          </a:solidFill>
                          <a:effectLst/>
                          <a:latin typeface="+mn-lt"/>
                          <a:ea typeface="+mn-ea"/>
                          <a:cs typeface="+mn-ea"/>
                          <a:sym typeface="+mn-lt"/>
                        </a:rPr>
                        <a:t>内容确认</a:t>
                      </a:r>
                    </a:p>
                  </a:txBody>
                  <a:tcPr marL="136826" marR="136826" marT="62421" marB="6242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700" b="0" i="0" u="none" strike="noStrike" cap="none" normalizeH="0" baseline="0" dirty="0">
                          <a:ln>
                            <a:noFill/>
                          </a:ln>
                          <a:solidFill>
                            <a:schemeClr val="tx1"/>
                          </a:solidFill>
                          <a:effectLst/>
                          <a:latin typeface="+mn-lt"/>
                          <a:ea typeface="+mn-ea"/>
                          <a:cs typeface="+mn-ea"/>
                          <a:sym typeface="+mn-lt"/>
                        </a:rPr>
                        <a:t>适用</a:t>
                      </a:r>
                    </a:p>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700" b="0" i="0" u="none" strike="noStrike" cap="none" normalizeH="0" baseline="0" dirty="0">
                          <a:ln>
                            <a:noFill/>
                          </a:ln>
                          <a:solidFill>
                            <a:schemeClr val="tx1"/>
                          </a:solidFill>
                          <a:effectLst/>
                          <a:latin typeface="+mn-lt"/>
                          <a:ea typeface="+mn-ea"/>
                          <a:cs typeface="+mn-ea"/>
                          <a:sym typeface="+mn-lt"/>
                        </a:rPr>
                        <a:t>LOT</a:t>
                      </a:r>
                    </a:p>
                  </a:txBody>
                  <a:tcPr marL="136826" marR="136826" marT="62421" marB="6242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700" b="0" i="0" u="none" strike="noStrike" cap="none" normalizeH="0" baseline="0" dirty="0">
                          <a:ln>
                            <a:noFill/>
                          </a:ln>
                          <a:solidFill>
                            <a:schemeClr val="tx1"/>
                          </a:solidFill>
                          <a:effectLst/>
                          <a:latin typeface="+mn-lt"/>
                          <a:ea typeface="+mn-ea"/>
                          <a:cs typeface="+mn-ea"/>
                          <a:sym typeface="+mn-lt"/>
                        </a:rPr>
                        <a:t>适用</a:t>
                      </a:r>
                    </a:p>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700" b="0" i="0" u="none" strike="noStrike" cap="none" normalizeH="0" baseline="0" dirty="0">
                          <a:ln>
                            <a:noFill/>
                          </a:ln>
                          <a:solidFill>
                            <a:schemeClr val="tx1"/>
                          </a:solidFill>
                          <a:effectLst/>
                          <a:latin typeface="+mn-lt"/>
                          <a:ea typeface="+mn-ea"/>
                          <a:cs typeface="+mn-ea"/>
                          <a:sym typeface="+mn-lt"/>
                        </a:rPr>
                        <a:t>日期</a:t>
                      </a:r>
                    </a:p>
                  </a:txBody>
                  <a:tcPr marL="136826" marR="136826" marT="62421" marB="6242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700" b="0" i="0" u="none" strike="noStrike" cap="none" normalizeH="0" baseline="0" dirty="0">
                          <a:ln>
                            <a:noFill/>
                          </a:ln>
                          <a:solidFill>
                            <a:schemeClr val="tx1"/>
                          </a:solidFill>
                          <a:effectLst/>
                          <a:latin typeface="+mn-lt"/>
                          <a:ea typeface="+mn-ea"/>
                          <a:cs typeface="+mn-ea"/>
                          <a:sym typeface="+mn-lt"/>
                        </a:rPr>
                        <a:t>确认</a:t>
                      </a:r>
                    </a:p>
                  </a:txBody>
                  <a:tcPr marL="136826" marR="136826" marT="62421" marB="6242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573184">
                <a:tc>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zh-CN" altLang="zh-CN" sz="2700" b="0" i="0" u="none" strike="noStrike" cap="none" normalizeH="0" baseline="0" dirty="0">
                        <a:ln>
                          <a:noFill/>
                        </a:ln>
                        <a:solidFill>
                          <a:schemeClr val="tx1"/>
                        </a:solidFill>
                        <a:effectLst/>
                        <a:latin typeface="+mn-lt"/>
                        <a:ea typeface="+mn-ea"/>
                        <a:cs typeface="+mn-ea"/>
                        <a:sym typeface="+mn-lt"/>
                      </a:endParaRPr>
                    </a:p>
                  </a:txBody>
                  <a:tcPr marL="136826" marR="136826" marT="62421" marB="6242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zh-CN" altLang="zh-CN" sz="2700" b="0" i="0" u="none" strike="noStrike" cap="none" normalizeH="0" baseline="0" dirty="0">
                        <a:ln>
                          <a:noFill/>
                        </a:ln>
                        <a:solidFill>
                          <a:schemeClr val="tx1"/>
                        </a:solidFill>
                        <a:effectLst/>
                        <a:latin typeface="+mn-lt"/>
                        <a:ea typeface="+mn-ea"/>
                        <a:cs typeface="+mn-ea"/>
                        <a:sym typeface="+mn-lt"/>
                      </a:endParaRPr>
                    </a:p>
                  </a:txBody>
                  <a:tcPr marL="136826" marR="136826" marT="62421" marB="6242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zh-CN" altLang="zh-CN" sz="2700" b="0" i="0" u="none" strike="noStrike" cap="none" normalizeH="0" baseline="0" dirty="0">
                        <a:ln>
                          <a:noFill/>
                        </a:ln>
                        <a:solidFill>
                          <a:schemeClr val="tx1"/>
                        </a:solidFill>
                        <a:effectLst/>
                        <a:latin typeface="+mn-lt"/>
                        <a:ea typeface="+mn-ea"/>
                        <a:cs typeface="+mn-ea"/>
                        <a:sym typeface="+mn-lt"/>
                      </a:endParaRPr>
                    </a:p>
                  </a:txBody>
                  <a:tcPr marL="136826" marR="136826" marT="62421" marB="6242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zh-CN" altLang="zh-CN" sz="2700" b="0" i="0" u="none" strike="noStrike" cap="none" normalizeH="0" baseline="0" dirty="0">
                        <a:ln>
                          <a:noFill/>
                        </a:ln>
                        <a:solidFill>
                          <a:schemeClr val="tx1"/>
                        </a:solidFill>
                        <a:effectLst/>
                        <a:latin typeface="+mn-lt"/>
                        <a:ea typeface="+mn-ea"/>
                        <a:cs typeface="+mn-ea"/>
                        <a:sym typeface="+mn-lt"/>
                      </a:endParaRPr>
                    </a:p>
                  </a:txBody>
                  <a:tcPr marL="136826" marR="136826" marT="62421" marB="6242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zh-CN" altLang="zh-CN" sz="2700" b="0" i="0" u="none" strike="noStrike" cap="none" normalizeH="0" baseline="0" dirty="0">
                        <a:ln>
                          <a:noFill/>
                        </a:ln>
                        <a:solidFill>
                          <a:schemeClr val="tx1"/>
                        </a:solidFill>
                        <a:effectLst/>
                        <a:latin typeface="+mn-lt"/>
                        <a:ea typeface="+mn-ea"/>
                        <a:cs typeface="+mn-ea"/>
                        <a:sym typeface="+mn-lt"/>
                      </a:endParaRPr>
                    </a:p>
                  </a:txBody>
                  <a:tcPr marL="136826" marR="136826" marT="62421" marB="6242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zh-CN" altLang="zh-CN" sz="2700" b="0" i="0" u="none" strike="noStrike" cap="none" normalizeH="0" baseline="0" dirty="0">
                        <a:ln>
                          <a:noFill/>
                        </a:ln>
                        <a:solidFill>
                          <a:schemeClr val="tx1"/>
                        </a:solidFill>
                        <a:effectLst/>
                        <a:latin typeface="+mn-lt"/>
                        <a:ea typeface="+mn-ea"/>
                        <a:cs typeface="+mn-ea"/>
                        <a:sym typeface="+mn-lt"/>
                      </a:endParaRPr>
                    </a:p>
                  </a:txBody>
                  <a:tcPr marL="136826" marR="136826" marT="62421" marB="6242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73184">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700" b="0" i="0" u="none" strike="noStrike" cap="none" normalizeH="0" baseline="0" dirty="0">
                        <a:ln>
                          <a:noFill/>
                        </a:ln>
                        <a:solidFill>
                          <a:schemeClr val="tx1"/>
                        </a:solidFill>
                        <a:effectLst/>
                        <a:latin typeface="+mn-lt"/>
                        <a:ea typeface="+mn-ea"/>
                        <a:cs typeface="+mn-ea"/>
                        <a:sym typeface="+mn-lt"/>
                      </a:endParaRPr>
                    </a:p>
                  </a:txBody>
                  <a:tcPr marL="136826" marR="136826" marT="62421" marB="6242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700" b="0" i="0" u="none" strike="noStrike" cap="none" normalizeH="0" baseline="0" dirty="0">
                        <a:ln>
                          <a:noFill/>
                        </a:ln>
                        <a:solidFill>
                          <a:schemeClr val="tx1"/>
                        </a:solidFill>
                        <a:effectLst/>
                        <a:latin typeface="+mn-lt"/>
                        <a:ea typeface="+mn-ea"/>
                        <a:cs typeface="+mn-ea"/>
                        <a:sym typeface="+mn-lt"/>
                      </a:endParaRPr>
                    </a:p>
                  </a:txBody>
                  <a:tcPr marL="136826" marR="136826" marT="62421" marB="6242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700" b="0" i="0" u="none" strike="noStrike" cap="none" normalizeH="0" baseline="0" dirty="0">
                        <a:ln>
                          <a:noFill/>
                        </a:ln>
                        <a:solidFill>
                          <a:schemeClr val="tx1"/>
                        </a:solidFill>
                        <a:effectLst/>
                        <a:latin typeface="+mn-lt"/>
                        <a:ea typeface="+mn-ea"/>
                        <a:cs typeface="+mn-ea"/>
                        <a:sym typeface="+mn-lt"/>
                      </a:endParaRPr>
                    </a:p>
                  </a:txBody>
                  <a:tcPr marL="136826" marR="136826" marT="62421" marB="6242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700" b="0" i="0" u="none" strike="noStrike" cap="none" normalizeH="0" baseline="0" dirty="0">
                        <a:ln>
                          <a:noFill/>
                        </a:ln>
                        <a:solidFill>
                          <a:schemeClr val="tx1"/>
                        </a:solidFill>
                        <a:effectLst/>
                        <a:latin typeface="+mn-lt"/>
                        <a:ea typeface="+mn-ea"/>
                        <a:cs typeface="+mn-ea"/>
                        <a:sym typeface="+mn-lt"/>
                      </a:endParaRPr>
                    </a:p>
                  </a:txBody>
                  <a:tcPr marL="136826" marR="136826" marT="62421" marB="6242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700" b="0" i="0" u="none" strike="noStrike" cap="none" normalizeH="0" baseline="0" dirty="0">
                        <a:ln>
                          <a:noFill/>
                        </a:ln>
                        <a:solidFill>
                          <a:schemeClr val="tx1"/>
                        </a:solidFill>
                        <a:effectLst/>
                        <a:latin typeface="+mn-lt"/>
                        <a:ea typeface="+mn-ea"/>
                        <a:cs typeface="+mn-ea"/>
                        <a:sym typeface="+mn-lt"/>
                      </a:endParaRPr>
                    </a:p>
                  </a:txBody>
                  <a:tcPr marL="136826" marR="136826" marT="62421" marB="6242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700" b="0" i="0" u="none" strike="noStrike" cap="none" normalizeH="0" baseline="0" dirty="0">
                        <a:ln>
                          <a:noFill/>
                        </a:ln>
                        <a:solidFill>
                          <a:schemeClr val="tx1"/>
                        </a:solidFill>
                        <a:effectLst/>
                        <a:latin typeface="+mn-lt"/>
                        <a:ea typeface="+mn-ea"/>
                        <a:cs typeface="+mn-ea"/>
                        <a:sym typeface="+mn-lt"/>
                      </a:endParaRPr>
                    </a:p>
                  </a:txBody>
                  <a:tcPr marL="136826" marR="136826" marT="62421" marB="6242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bl>
          </a:graphicData>
        </a:graphic>
      </p:graphicFrame>
      <p:sp>
        <p:nvSpPr>
          <p:cNvPr id="371745" name="Text Box 78">
            <a:extLst>
              <a:ext uri="{FF2B5EF4-FFF2-40B4-BE49-F238E27FC236}">
                <a16:creationId xmlns:a16="http://schemas.microsoft.com/office/drawing/2014/main" id="{FB48014F-F7D5-4F5B-A9E3-3722EB49673B}"/>
              </a:ext>
            </a:extLst>
          </p:cNvPr>
          <p:cNvSpPr txBox="1">
            <a:spLocks noChangeArrowheads="1"/>
          </p:cNvSpPr>
          <p:nvPr/>
        </p:nvSpPr>
        <p:spPr bwMode="auto">
          <a:xfrm>
            <a:off x="1481138" y="5824538"/>
            <a:ext cx="13681075"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b="1">
                <a:latin typeface="+mn-lt"/>
                <a:ea typeface="+mn-ea"/>
                <a:cs typeface="+mn-ea"/>
                <a:sym typeface="+mn-lt"/>
              </a:rPr>
              <a:t>工程变更适用日期登记表</a:t>
            </a:r>
          </a:p>
        </p:txBody>
      </p:sp>
      <p:sp>
        <p:nvSpPr>
          <p:cNvPr id="371746" name="Text Box 79">
            <a:extLst>
              <a:ext uri="{FF2B5EF4-FFF2-40B4-BE49-F238E27FC236}">
                <a16:creationId xmlns:a16="http://schemas.microsoft.com/office/drawing/2014/main" id="{74CAA1FC-F27E-4E3C-A5D9-7321EE15A0F0}"/>
              </a:ext>
            </a:extLst>
          </p:cNvPr>
          <p:cNvSpPr txBox="1">
            <a:spLocks noChangeArrowheads="1"/>
          </p:cNvSpPr>
          <p:nvPr/>
        </p:nvSpPr>
        <p:spPr bwMode="auto">
          <a:xfrm>
            <a:off x="1481138" y="6345238"/>
            <a:ext cx="13681075"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a:latin typeface="+mn-lt"/>
                <a:ea typeface="+mn-ea"/>
                <a:cs typeface="+mn-ea"/>
                <a:sym typeface="+mn-lt"/>
              </a:rPr>
              <a:t>      </a:t>
            </a:r>
            <a:r>
              <a:rPr lang="zh-TW" altLang="en-US" sz="2000">
                <a:latin typeface="+mn-lt"/>
                <a:ea typeface="+mn-ea"/>
                <a:cs typeface="+mn-ea"/>
                <a:sym typeface="+mn-lt"/>
              </a:rPr>
              <a:t>担当</a:t>
            </a:r>
            <a:r>
              <a:rPr lang="en-US" altLang="zh-TW" sz="2000">
                <a:latin typeface="+mn-lt"/>
                <a:ea typeface="+mn-ea"/>
                <a:cs typeface="+mn-ea"/>
                <a:sym typeface="+mn-lt"/>
              </a:rPr>
              <a:t>:                                                                             page:</a:t>
            </a:r>
          </a:p>
        </p:txBody>
      </p:sp>
      <p:sp>
        <p:nvSpPr>
          <p:cNvPr id="6" name="文本框 5">
            <a:extLst>
              <a:ext uri="{FF2B5EF4-FFF2-40B4-BE49-F238E27FC236}">
                <a16:creationId xmlns:a16="http://schemas.microsoft.com/office/drawing/2014/main" id="{05444A20-8E73-4924-AA32-343F31E3589E}"/>
              </a:ext>
            </a:extLst>
          </p:cNvPr>
          <p:cNvSpPr txBox="1"/>
          <p:nvPr/>
        </p:nvSpPr>
        <p:spPr>
          <a:xfrm>
            <a:off x="3425131" y="216248"/>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工程技朮数据管理</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2738" name="Text Box 2">
            <a:extLst>
              <a:ext uri="{FF2B5EF4-FFF2-40B4-BE49-F238E27FC236}">
                <a16:creationId xmlns:a16="http://schemas.microsoft.com/office/drawing/2014/main" id="{CD2674B1-C878-4F88-8F79-38756ECFFFC9}"/>
              </a:ext>
            </a:extLst>
          </p:cNvPr>
          <p:cNvSpPr txBox="1">
            <a:spLocks noChangeArrowheads="1"/>
          </p:cNvSpPr>
          <p:nvPr/>
        </p:nvSpPr>
        <p:spPr bwMode="auto">
          <a:xfrm>
            <a:off x="1192883" y="1944440"/>
            <a:ext cx="13681075" cy="4533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2.2.3 </a:t>
            </a:r>
            <a:r>
              <a:rPr lang="zh-TW" altLang="en-US" sz="2000" b="1" dirty="0">
                <a:latin typeface="+mn-lt"/>
                <a:ea typeface="+mn-ea"/>
                <a:cs typeface="+mn-ea"/>
                <a:sym typeface="+mn-lt"/>
              </a:rPr>
              <a:t>发放有效</a:t>
            </a:r>
            <a:r>
              <a:rPr lang="en-US" altLang="zh-TW" sz="2000" b="1" dirty="0">
                <a:latin typeface="+mn-lt"/>
                <a:ea typeface="+mn-ea"/>
                <a:cs typeface="+mn-ea"/>
                <a:sym typeface="+mn-lt"/>
              </a:rPr>
              <a:t>,</a:t>
            </a:r>
            <a:r>
              <a:rPr lang="zh-TW" altLang="en-US" sz="2000" b="1" dirty="0">
                <a:latin typeface="+mn-lt"/>
                <a:ea typeface="+mn-ea"/>
                <a:cs typeface="+mn-ea"/>
                <a:sym typeface="+mn-lt"/>
              </a:rPr>
              <a:t>清楚的文件</a:t>
            </a:r>
            <a:r>
              <a:rPr lang="en-US" altLang="zh-TW" sz="2000" b="1" dirty="0">
                <a:latin typeface="+mn-lt"/>
                <a:ea typeface="+mn-ea"/>
                <a:cs typeface="+mn-ea"/>
                <a:sym typeface="+mn-lt"/>
              </a:rPr>
              <a:t>,</a:t>
            </a:r>
            <a:r>
              <a:rPr lang="zh-TW" altLang="en-US" sz="2000" b="1" dirty="0">
                <a:latin typeface="+mn-lt"/>
                <a:ea typeface="+mn-ea"/>
                <a:cs typeface="+mn-ea"/>
                <a:sym typeface="+mn-lt"/>
              </a:rPr>
              <a:t>要发放到位</a:t>
            </a:r>
          </a:p>
          <a:p>
            <a:pPr eaLnBrk="1" hangingPunct="1">
              <a:lnSpc>
                <a:spcPct val="120000"/>
              </a:lnSpc>
              <a:defRPr/>
            </a:pPr>
            <a:r>
              <a:rPr lang="en-US" altLang="zh-TW" sz="2000" b="1" dirty="0">
                <a:latin typeface="+mn-lt"/>
                <a:ea typeface="+mn-ea"/>
                <a:cs typeface="+mn-ea"/>
                <a:sym typeface="+mn-lt"/>
              </a:rPr>
              <a:t>1 ) </a:t>
            </a:r>
            <a:r>
              <a:rPr lang="zh-TW" altLang="en-US" sz="2000" b="1" dirty="0">
                <a:latin typeface="+mn-lt"/>
                <a:ea typeface="+mn-ea"/>
                <a:cs typeface="+mn-ea"/>
                <a:sym typeface="+mn-lt"/>
              </a:rPr>
              <a:t>文件的有效</a:t>
            </a:r>
            <a:r>
              <a:rPr lang="en-US" altLang="zh-TW" sz="2000" b="1" dirty="0">
                <a:latin typeface="+mn-lt"/>
                <a:ea typeface="+mn-ea"/>
                <a:cs typeface="+mn-ea"/>
                <a:sym typeface="+mn-lt"/>
              </a:rPr>
              <a:t>,</a:t>
            </a:r>
            <a:r>
              <a:rPr lang="zh-TW" altLang="en-US" sz="2000" b="1" dirty="0">
                <a:latin typeface="+mn-lt"/>
                <a:ea typeface="+mn-ea"/>
                <a:cs typeface="+mn-ea"/>
                <a:sym typeface="+mn-lt"/>
              </a:rPr>
              <a:t>清楚就是要</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复印件容易看清</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文件有头有尾</a:t>
            </a:r>
            <a:r>
              <a:rPr lang="en-US" altLang="zh-TW" sz="2000" dirty="0">
                <a:latin typeface="+mn-lt"/>
                <a:ea typeface="+mn-ea"/>
                <a:cs typeface="+mn-ea"/>
                <a:sym typeface="+mn-lt"/>
              </a:rPr>
              <a:t>,</a:t>
            </a:r>
            <a:r>
              <a:rPr lang="zh-TW" altLang="en-US" sz="2000" dirty="0">
                <a:latin typeface="+mn-lt"/>
                <a:ea typeface="+mn-ea"/>
                <a:cs typeface="+mn-ea"/>
                <a:sym typeface="+mn-lt"/>
              </a:rPr>
              <a:t>内容齐备</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发行日期真实</a:t>
            </a:r>
            <a:r>
              <a:rPr lang="en-US" altLang="zh-TW" sz="2000" dirty="0">
                <a:latin typeface="+mn-lt"/>
                <a:ea typeface="+mn-ea"/>
                <a:cs typeface="+mn-ea"/>
                <a:sym typeface="+mn-lt"/>
              </a:rPr>
              <a:t>,</a:t>
            </a:r>
            <a:r>
              <a:rPr lang="zh-TW" altLang="en-US" sz="2000" dirty="0">
                <a:latin typeface="+mn-lt"/>
                <a:ea typeface="+mn-ea"/>
                <a:cs typeface="+mn-ea"/>
                <a:sym typeface="+mn-lt"/>
              </a:rPr>
              <a:t>可辨</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批准</a:t>
            </a:r>
            <a:r>
              <a:rPr lang="en-US" altLang="zh-TW" sz="2000" dirty="0">
                <a:latin typeface="+mn-lt"/>
                <a:ea typeface="+mn-ea"/>
                <a:cs typeface="+mn-ea"/>
                <a:sym typeface="+mn-lt"/>
              </a:rPr>
              <a:t>,</a:t>
            </a:r>
            <a:r>
              <a:rPr lang="zh-TW" altLang="en-US" sz="2000" dirty="0">
                <a:latin typeface="+mn-lt"/>
                <a:ea typeface="+mn-ea"/>
                <a:cs typeface="+mn-ea"/>
                <a:sym typeface="+mn-lt"/>
              </a:rPr>
              <a:t>管理措施俱全</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2 ) </a:t>
            </a:r>
            <a:r>
              <a:rPr lang="zh-TW" altLang="en-US" sz="2000" b="1" dirty="0">
                <a:latin typeface="+mn-lt"/>
                <a:ea typeface="+mn-ea"/>
                <a:cs typeface="+mn-ea"/>
                <a:sym typeface="+mn-lt"/>
              </a:rPr>
              <a:t>文件发放到位就是要</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必须要发到相关的直接人员</a:t>
            </a:r>
            <a:r>
              <a:rPr lang="en-US" altLang="zh-TW" sz="2000" dirty="0">
                <a:latin typeface="+mn-lt"/>
                <a:ea typeface="+mn-ea"/>
                <a:cs typeface="+mn-ea"/>
                <a:sym typeface="+mn-lt"/>
              </a:rPr>
              <a:t>,</a:t>
            </a:r>
            <a:r>
              <a:rPr lang="zh-TW" altLang="en-US" sz="2000" dirty="0">
                <a:latin typeface="+mn-lt"/>
                <a:ea typeface="+mn-ea"/>
                <a:cs typeface="+mn-ea"/>
                <a:sym typeface="+mn-lt"/>
              </a:rPr>
              <a:t>防止遗失或拖延</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该发的部门一定要发到</a:t>
            </a:r>
            <a:r>
              <a:rPr lang="en-US" altLang="zh-TW" sz="2000" dirty="0">
                <a:latin typeface="+mn-lt"/>
                <a:ea typeface="+mn-ea"/>
                <a:cs typeface="+mn-ea"/>
                <a:sym typeface="+mn-lt"/>
              </a:rPr>
              <a:t>,</a:t>
            </a:r>
            <a:r>
              <a:rPr lang="zh-TW" altLang="en-US" sz="2000" dirty="0">
                <a:latin typeface="+mn-lt"/>
                <a:ea typeface="+mn-ea"/>
                <a:cs typeface="+mn-ea"/>
                <a:sym typeface="+mn-lt"/>
              </a:rPr>
              <a:t>不能缺省</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不该发的场所不能乱发</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2.3 </a:t>
            </a:r>
            <a:r>
              <a:rPr lang="zh-TW" altLang="en-US" sz="2000" b="1" dirty="0">
                <a:latin typeface="+mn-lt"/>
                <a:ea typeface="+mn-ea"/>
                <a:cs typeface="+mn-ea"/>
                <a:sym typeface="+mn-lt"/>
              </a:rPr>
              <a:t>安排出最合理的流程</a:t>
            </a:r>
          </a:p>
          <a:p>
            <a:pPr eaLnBrk="1" hangingPunct="1">
              <a:lnSpc>
                <a:spcPct val="120000"/>
              </a:lnSpc>
              <a:buFont typeface="Wingdings" panose="05000000000000000000" pitchFamily="2" charset="2"/>
              <a:buNone/>
              <a:defRPr/>
            </a:pPr>
            <a:r>
              <a:rPr lang="zh-TW" altLang="en-US" sz="2000" dirty="0">
                <a:latin typeface="+mn-lt"/>
                <a:ea typeface="+mn-ea"/>
                <a:cs typeface="+mn-ea"/>
                <a:sym typeface="+mn-lt"/>
              </a:rPr>
              <a:t>   流程图是规划产品生产次序的图表</a:t>
            </a:r>
            <a:r>
              <a:rPr lang="en-US" altLang="zh-TW" sz="2000" dirty="0">
                <a:latin typeface="+mn-lt"/>
                <a:ea typeface="+mn-ea"/>
                <a:cs typeface="+mn-ea"/>
                <a:sym typeface="+mn-lt"/>
              </a:rPr>
              <a:t>,</a:t>
            </a:r>
            <a:r>
              <a:rPr lang="zh-TW" altLang="en-US" sz="2000" dirty="0">
                <a:latin typeface="+mn-lt"/>
                <a:ea typeface="+mn-ea"/>
                <a:cs typeface="+mn-ea"/>
                <a:sym typeface="+mn-lt"/>
              </a:rPr>
              <a:t>图中主要包含下列要素</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C1385E84-3ACE-4DA6-B33E-9F87D5DCB686}"/>
              </a:ext>
            </a:extLst>
          </p:cNvPr>
          <p:cNvSpPr txBox="1"/>
          <p:nvPr/>
        </p:nvSpPr>
        <p:spPr>
          <a:xfrm>
            <a:off x="3425131" y="216248"/>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工程技朮数据管理</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3762" name="Text Box 2">
            <a:extLst>
              <a:ext uri="{FF2B5EF4-FFF2-40B4-BE49-F238E27FC236}">
                <a16:creationId xmlns:a16="http://schemas.microsoft.com/office/drawing/2014/main" id="{E500F7CE-D917-47AC-9F59-75A4780CE90B}"/>
              </a:ext>
            </a:extLst>
          </p:cNvPr>
          <p:cNvSpPr txBox="1">
            <a:spLocks noChangeArrowheads="1"/>
          </p:cNvSpPr>
          <p:nvPr/>
        </p:nvSpPr>
        <p:spPr bwMode="auto">
          <a:xfrm>
            <a:off x="1264891" y="2232472"/>
            <a:ext cx="13681075" cy="4533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生产流程的安排方式</a:t>
            </a:r>
            <a:r>
              <a:rPr lang="en-US" altLang="zh-TW" sz="2000" dirty="0">
                <a:latin typeface="+mn-lt"/>
                <a:ea typeface="+mn-ea"/>
                <a:cs typeface="+mn-ea"/>
                <a:sym typeface="+mn-lt"/>
              </a:rPr>
              <a:t>,</a:t>
            </a:r>
            <a:r>
              <a:rPr lang="zh-TW" altLang="en-US" sz="2000" dirty="0">
                <a:latin typeface="+mn-lt"/>
                <a:ea typeface="+mn-ea"/>
                <a:cs typeface="+mn-ea"/>
                <a:sym typeface="+mn-lt"/>
              </a:rPr>
              <a:t>比如是流水线生产或其他方式生产</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流程中各个工序的名称</a:t>
            </a:r>
            <a:r>
              <a:rPr lang="en-US" altLang="zh-TW" sz="2000" dirty="0">
                <a:latin typeface="+mn-lt"/>
                <a:ea typeface="+mn-ea"/>
                <a:cs typeface="+mn-ea"/>
                <a:sym typeface="+mn-lt"/>
              </a:rPr>
              <a:t>,</a:t>
            </a:r>
            <a:r>
              <a:rPr lang="zh-TW" altLang="en-US" sz="2000" dirty="0">
                <a:latin typeface="+mn-lt"/>
                <a:ea typeface="+mn-ea"/>
                <a:cs typeface="+mn-ea"/>
                <a:sym typeface="+mn-lt"/>
              </a:rPr>
              <a:t>编号</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支线流程的流向</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各工序的有机联合指示</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信息反馈与追溯的指示</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各工序之间的关系</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流程图由工程部草拟制定</a:t>
            </a:r>
            <a:r>
              <a:rPr lang="en-US" altLang="zh-TW" sz="2000" dirty="0">
                <a:latin typeface="+mn-lt"/>
                <a:ea typeface="+mn-ea"/>
                <a:cs typeface="+mn-ea"/>
                <a:sym typeface="+mn-lt"/>
              </a:rPr>
              <a:t>,</a:t>
            </a:r>
            <a:r>
              <a:rPr lang="zh-TW" altLang="en-US" sz="2000" dirty="0">
                <a:latin typeface="+mn-lt"/>
                <a:ea typeface="+mn-ea"/>
                <a:cs typeface="+mn-ea"/>
                <a:sym typeface="+mn-lt"/>
              </a:rPr>
              <a:t>由</a:t>
            </a:r>
            <a:r>
              <a:rPr lang="en-US" altLang="zh-TW" sz="2000" dirty="0">
                <a:latin typeface="+mn-lt"/>
                <a:ea typeface="+mn-ea"/>
                <a:cs typeface="+mn-ea"/>
                <a:sym typeface="+mn-lt"/>
              </a:rPr>
              <a:t>IE</a:t>
            </a:r>
            <a:r>
              <a:rPr lang="zh-TW" altLang="en-US" sz="2000" dirty="0">
                <a:latin typeface="+mn-lt"/>
                <a:ea typeface="+mn-ea"/>
                <a:cs typeface="+mn-ea"/>
                <a:sym typeface="+mn-lt"/>
              </a:rPr>
              <a:t>编成文件并管理</a:t>
            </a:r>
            <a:r>
              <a:rPr lang="en-US" altLang="zh-TW" sz="2000" dirty="0">
                <a:latin typeface="+mn-lt"/>
                <a:ea typeface="+mn-ea"/>
                <a:cs typeface="+mn-ea"/>
                <a:sym typeface="+mn-lt"/>
              </a:rPr>
              <a:t>.</a:t>
            </a:r>
            <a:r>
              <a:rPr lang="zh-TW" altLang="en-US" sz="2000" dirty="0">
                <a:latin typeface="+mn-lt"/>
                <a:ea typeface="+mn-ea"/>
                <a:cs typeface="+mn-ea"/>
                <a:sym typeface="+mn-lt"/>
              </a:rPr>
              <a:t>流程图是从事生产策划</a:t>
            </a:r>
            <a:r>
              <a:rPr lang="en-US" altLang="zh-TW" sz="2000" dirty="0">
                <a:latin typeface="+mn-lt"/>
                <a:ea typeface="+mn-ea"/>
                <a:cs typeface="+mn-ea"/>
                <a:sym typeface="+mn-lt"/>
              </a:rPr>
              <a:t>,</a:t>
            </a:r>
            <a:r>
              <a:rPr lang="zh-TW" altLang="en-US" sz="2000" dirty="0">
                <a:latin typeface="+mn-lt"/>
                <a:ea typeface="+mn-ea"/>
                <a:cs typeface="+mn-ea"/>
                <a:sym typeface="+mn-lt"/>
              </a:rPr>
              <a:t>控制</a:t>
            </a:r>
            <a:r>
              <a:rPr lang="en-US" altLang="zh-TW" sz="2000" dirty="0">
                <a:latin typeface="+mn-lt"/>
                <a:ea typeface="+mn-ea"/>
                <a:cs typeface="+mn-ea"/>
                <a:sym typeface="+mn-lt"/>
              </a:rPr>
              <a:t>,</a:t>
            </a:r>
            <a:r>
              <a:rPr lang="zh-TW" altLang="en-US" sz="2000" dirty="0">
                <a:latin typeface="+mn-lt"/>
                <a:ea typeface="+mn-ea"/>
                <a:cs typeface="+mn-ea"/>
                <a:sym typeface="+mn-lt"/>
              </a:rPr>
              <a:t>分析</a:t>
            </a:r>
            <a:r>
              <a:rPr lang="en-US" altLang="zh-TW" sz="2000" dirty="0">
                <a:latin typeface="+mn-lt"/>
                <a:ea typeface="+mn-ea"/>
                <a:cs typeface="+mn-ea"/>
                <a:sym typeface="+mn-lt"/>
              </a:rPr>
              <a:t>,</a:t>
            </a:r>
            <a:r>
              <a:rPr lang="zh-TW" altLang="en-US" sz="2000" dirty="0">
                <a:latin typeface="+mn-lt"/>
                <a:ea typeface="+mn-ea"/>
                <a:cs typeface="+mn-ea"/>
                <a:sym typeface="+mn-lt"/>
              </a:rPr>
              <a:t>研究的依据</a:t>
            </a:r>
            <a:r>
              <a:rPr lang="en-US" altLang="zh-TW" sz="2000" dirty="0">
                <a:latin typeface="+mn-lt"/>
                <a:ea typeface="+mn-ea"/>
                <a:cs typeface="+mn-ea"/>
                <a:sym typeface="+mn-lt"/>
              </a:rPr>
              <a:t>,</a:t>
            </a:r>
            <a:r>
              <a:rPr lang="zh-TW" altLang="en-US" sz="2000" dirty="0">
                <a:latin typeface="+mn-lt"/>
                <a:ea typeface="+mn-ea"/>
                <a:cs typeface="+mn-ea"/>
                <a:sym typeface="+mn-lt"/>
              </a:rPr>
              <a:t>应当受控管理</a:t>
            </a:r>
            <a:r>
              <a:rPr lang="en-US" altLang="zh-TW" sz="2000" dirty="0">
                <a:latin typeface="+mn-lt"/>
                <a:ea typeface="+mn-ea"/>
                <a:cs typeface="+mn-ea"/>
                <a:sym typeface="+mn-lt"/>
              </a:rPr>
              <a:t>,</a:t>
            </a:r>
            <a:r>
              <a:rPr lang="zh-TW" altLang="en-US" sz="2000" dirty="0">
                <a:latin typeface="+mn-lt"/>
                <a:ea typeface="+mn-ea"/>
                <a:cs typeface="+mn-ea"/>
                <a:sym typeface="+mn-lt"/>
              </a:rPr>
              <a:t>必要时</a:t>
            </a:r>
            <a:r>
              <a:rPr lang="en-US" altLang="zh-TW" sz="2000" dirty="0">
                <a:latin typeface="+mn-lt"/>
                <a:ea typeface="+mn-ea"/>
                <a:cs typeface="+mn-ea"/>
                <a:sym typeface="+mn-lt"/>
              </a:rPr>
              <a:t>,</a:t>
            </a:r>
            <a:r>
              <a:rPr lang="zh-TW" altLang="en-US" sz="2000" dirty="0">
                <a:latin typeface="+mn-lt"/>
                <a:ea typeface="+mn-ea"/>
                <a:cs typeface="+mn-ea"/>
                <a:sym typeface="+mn-lt"/>
              </a:rPr>
              <a:t>可以和控制计划一起使用</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   </a:t>
            </a:r>
            <a:r>
              <a:rPr lang="zh-TW" altLang="en-US" sz="2000" b="1" dirty="0">
                <a:latin typeface="+mn-lt"/>
                <a:ea typeface="+mn-ea"/>
                <a:cs typeface="+mn-ea"/>
                <a:sym typeface="+mn-lt"/>
              </a:rPr>
              <a:t>合理的流程图要按如下的要求制作</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流程中没有重复</a:t>
            </a:r>
            <a:r>
              <a:rPr lang="en-US" altLang="zh-TW" sz="2000" dirty="0">
                <a:latin typeface="+mn-lt"/>
                <a:ea typeface="+mn-ea"/>
                <a:cs typeface="+mn-ea"/>
                <a:sym typeface="+mn-lt"/>
              </a:rPr>
              <a:t>,</a:t>
            </a:r>
            <a:r>
              <a:rPr lang="zh-TW" altLang="en-US" sz="2000" dirty="0">
                <a:latin typeface="+mn-lt"/>
                <a:ea typeface="+mn-ea"/>
                <a:cs typeface="+mn-ea"/>
                <a:sym typeface="+mn-lt"/>
              </a:rPr>
              <a:t>多余的环节</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流程中各工序的作业量要基本相当</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工序编号要把层次和类别加以区分</a:t>
            </a:r>
            <a:r>
              <a:rPr lang="en-US" altLang="zh-TW" sz="2000" dirty="0">
                <a:latin typeface="+mn-lt"/>
                <a:ea typeface="+mn-ea"/>
                <a:cs typeface="+mn-ea"/>
                <a:sym typeface="+mn-lt"/>
              </a:rPr>
              <a:t>,</a:t>
            </a:r>
            <a:r>
              <a:rPr lang="zh-TW" altLang="en-US" sz="2000" dirty="0">
                <a:latin typeface="+mn-lt"/>
                <a:ea typeface="+mn-ea"/>
                <a:cs typeface="+mn-ea"/>
                <a:sym typeface="+mn-lt"/>
              </a:rPr>
              <a:t>便于识别</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55BF94E1-1363-430C-99B1-4FBE40334817}"/>
              </a:ext>
            </a:extLst>
          </p:cNvPr>
          <p:cNvSpPr txBox="1"/>
          <p:nvPr/>
        </p:nvSpPr>
        <p:spPr>
          <a:xfrm>
            <a:off x="3425131" y="216248"/>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工程技朮数据管理</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4786" name="Text Box 2">
            <a:extLst>
              <a:ext uri="{FF2B5EF4-FFF2-40B4-BE49-F238E27FC236}">
                <a16:creationId xmlns:a16="http://schemas.microsoft.com/office/drawing/2014/main" id="{432A09E8-EFF7-4978-8CE4-5EE477C6E99B}"/>
              </a:ext>
            </a:extLst>
          </p:cNvPr>
          <p:cNvSpPr txBox="1">
            <a:spLocks noChangeArrowheads="1"/>
          </p:cNvSpPr>
          <p:nvPr/>
        </p:nvSpPr>
        <p:spPr bwMode="auto">
          <a:xfrm>
            <a:off x="364792" y="2232471"/>
            <a:ext cx="5544616" cy="3055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流程中没有重复</a:t>
            </a:r>
            <a:r>
              <a:rPr lang="en-US" altLang="zh-TW" sz="2000" dirty="0">
                <a:latin typeface="+mn-lt"/>
                <a:ea typeface="+mn-ea"/>
                <a:cs typeface="+mn-ea"/>
                <a:sym typeface="+mn-lt"/>
              </a:rPr>
              <a:t>,</a:t>
            </a:r>
            <a:r>
              <a:rPr lang="zh-TW" altLang="en-US" sz="2000" dirty="0">
                <a:latin typeface="+mn-lt"/>
                <a:ea typeface="+mn-ea"/>
                <a:cs typeface="+mn-ea"/>
                <a:sym typeface="+mn-lt"/>
              </a:rPr>
              <a:t>多余的环节</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流程中各工序的作业量要基本相当</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工序编号要把层次和类别加以区分</a:t>
            </a:r>
            <a:r>
              <a:rPr lang="en-US" altLang="zh-TW" sz="2000" dirty="0">
                <a:latin typeface="+mn-lt"/>
                <a:ea typeface="+mn-ea"/>
                <a:cs typeface="+mn-ea"/>
                <a:sym typeface="+mn-lt"/>
              </a:rPr>
              <a:t>,</a:t>
            </a:r>
            <a:r>
              <a:rPr lang="zh-TW" altLang="en-US" sz="2000" dirty="0">
                <a:latin typeface="+mn-lt"/>
                <a:ea typeface="+mn-ea"/>
                <a:cs typeface="+mn-ea"/>
                <a:sym typeface="+mn-lt"/>
              </a:rPr>
              <a:t>便于识别</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工序名称要具有通用性和代表性</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要规定版次</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要标注修订的内容</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实施受控管理</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   </a:t>
            </a:r>
            <a:r>
              <a:rPr lang="zh-TW" altLang="en-US" sz="2000" b="1" dirty="0">
                <a:latin typeface="+mn-lt"/>
                <a:ea typeface="+mn-ea"/>
                <a:cs typeface="+mn-ea"/>
                <a:sym typeface="+mn-lt"/>
              </a:rPr>
              <a:t>流程图的制作条件和作用</a:t>
            </a:r>
            <a:r>
              <a:rPr lang="en-US" altLang="zh-TW" sz="2000" b="1" dirty="0">
                <a:latin typeface="+mn-lt"/>
                <a:ea typeface="+mn-ea"/>
                <a:cs typeface="+mn-ea"/>
                <a:sym typeface="+mn-lt"/>
              </a:rPr>
              <a:t>:</a:t>
            </a:r>
          </a:p>
        </p:txBody>
      </p:sp>
      <p:sp>
        <p:nvSpPr>
          <p:cNvPr id="3" name="文本框 2">
            <a:extLst>
              <a:ext uri="{FF2B5EF4-FFF2-40B4-BE49-F238E27FC236}">
                <a16:creationId xmlns:a16="http://schemas.microsoft.com/office/drawing/2014/main" id="{394A01AE-3165-4C18-9B91-B4D7A5717DD8}"/>
              </a:ext>
            </a:extLst>
          </p:cNvPr>
          <p:cNvSpPr txBox="1"/>
          <p:nvPr/>
        </p:nvSpPr>
        <p:spPr>
          <a:xfrm>
            <a:off x="3425131" y="216248"/>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工程技朮数据管理</a:t>
            </a:r>
          </a:p>
        </p:txBody>
      </p:sp>
      <p:sp>
        <p:nvSpPr>
          <p:cNvPr id="4" name="Oval 2">
            <a:extLst>
              <a:ext uri="{FF2B5EF4-FFF2-40B4-BE49-F238E27FC236}">
                <a16:creationId xmlns:a16="http://schemas.microsoft.com/office/drawing/2014/main" id="{BB10ACC0-6255-442B-887C-B967A8B7E5AB}"/>
              </a:ext>
            </a:extLst>
          </p:cNvPr>
          <p:cNvSpPr>
            <a:spLocks noChangeArrowheads="1"/>
          </p:cNvSpPr>
          <p:nvPr/>
        </p:nvSpPr>
        <p:spPr bwMode="auto">
          <a:xfrm>
            <a:off x="6140153" y="1608584"/>
            <a:ext cx="1482725" cy="124777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以往</a:t>
            </a:r>
          </a:p>
          <a:p>
            <a:pPr algn="ctr" eaLnBrk="1" hangingPunct="1">
              <a:lnSpc>
                <a:spcPct val="120000"/>
              </a:lnSpc>
              <a:defRPr/>
            </a:pPr>
            <a:r>
              <a:rPr lang="zh-TW" altLang="en-US" sz="2000">
                <a:cs typeface="+mn-ea"/>
                <a:sym typeface="+mn-lt"/>
              </a:rPr>
              <a:t>经验</a:t>
            </a:r>
          </a:p>
        </p:txBody>
      </p:sp>
      <p:sp>
        <p:nvSpPr>
          <p:cNvPr id="5" name="Oval 3">
            <a:extLst>
              <a:ext uri="{FF2B5EF4-FFF2-40B4-BE49-F238E27FC236}">
                <a16:creationId xmlns:a16="http://schemas.microsoft.com/office/drawing/2014/main" id="{CF984830-21A4-49C9-964C-FB2A0431EEB1}"/>
              </a:ext>
            </a:extLst>
          </p:cNvPr>
          <p:cNvSpPr>
            <a:spLocks noChangeArrowheads="1"/>
          </p:cNvSpPr>
          <p:nvPr/>
        </p:nvSpPr>
        <p:spPr bwMode="auto">
          <a:xfrm>
            <a:off x="6025853" y="3167509"/>
            <a:ext cx="1482725" cy="1249362"/>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PE</a:t>
            </a:r>
          </a:p>
          <a:p>
            <a:pPr algn="ctr" eaLnBrk="1" hangingPunct="1">
              <a:lnSpc>
                <a:spcPct val="120000"/>
              </a:lnSpc>
              <a:defRPr/>
            </a:pPr>
            <a:r>
              <a:rPr lang="zh-TW" altLang="en-US" sz="2000">
                <a:cs typeface="+mn-ea"/>
                <a:sym typeface="+mn-lt"/>
              </a:rPr>
              <a:t>意见</a:t>
            </a:r>
          </a:p>
        </p:txBody>
      </p:sp>
      <p:sp>
        <p:nvSpPr>
          <p:cNvPr id="6" name="Oval 4">
            <a:extLst>
              <a:ext uri="{FF2B5EF4-FFF2-40B4-BE49-F238E27FC236}">
                <a16:creationId xmlns:a16="http://schemas.microsoft.com/office/drawing/2014/main" id="{264A29D6-8C92-416E-988D-784289F15AC1}"/>
              </a:ext>
            </a:extLst>
          </p:cNvPr>
          <p:cNvSpPr>
            <a:spLocks noChangeArrowheads="1"/>
          </p:cNvSpPr>
          <p:nvPr/>
        </p:nvSpPr>
        <p:spPr bwMode="auto">
          <a:xfrm>
            <a:off x="6025853" y="4832796"/>
            <a:ext cx="1482725" cy="124777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生产</a:t>
            </a:r>
          </a:p>
          <a:p>
            <a:pPr algn="ctr" eaLnBrk="1" hangingPunct="1">
              <a:lnSpc>
                <a:spcPct val="120000"/>
              </a:lnSpc>
              <a:defRPr/>
            </a:pPr>
            <a:r>
              <a:rPr lang="zh-TW" altLang="en-US" sz="2000">
                <a:cs typeface="+mn-ea"/>
                <a:sym typeface="+mn-lt"/>
              </a:rPr>
              <a:t>意见</a:t>
            </a:r>
          </a:p>
        </p:txBody>
      </p:sp>
      <p:sp>
        <p:nvSpPr>
          <p:cNvPr id="7" name="Oval 5">
            <a:extLst>
              <a:ext uri="{FF2B5EF4-FFF2-40B4-BE49-F238E27FC236}">
                <a16:creationId xmlns:a16="http://schemas.microsoft.com/office/drawing/2014/main" id="{0E37F406-530A-47B8-BA5C-DC18B0A29A97}"/>
              </a:ext>
            </a:extLst>
          </p:cNvPr>
          <p:cNvSpPr>
            <a:spLocks noChangeArrowheads="1"/>
          </p:cNvSpPr>
          <p:nvPr/>
        </p:nvSpPr>
        <p:spPr bwMode="auto">
          <a:xfrm>
            <a:off x="6025853" y="6393309"/>
            <a:ext cx="1482725" cy="124777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品管</a:t>
            </a:r>
          </a:p>
          <a:p>
            <a:pPr algn="ctr" eaLnBrk="1" hangingPunct="1">
              <a:lnSpc>
                <a:spcPct val="120000"/>
              </a:lnSpc>
              <a:defRPr/>
            </a:pPr>
            <a:r>
              <a:rPr lang="zh-TW" altLang="en-US" sz="2000">
                <a:cs typeface="+mn-ea"/>
                <a:sym typeface="+mn-lt"/>
              </a:rPr>
              <a:t>意见</a:t>
            </a:r>
          </a:p>
        </p:txBody>
      </p:sp>
      <p:sp>
        <p:nvSpPr>
          <p:cNvPr id="8" name="Oval 6">
            <a:extLst>
              <a:ext uri="{FF2B5EF4-FFF2-40B4-BE49-F238E27FC236}">
                <a16:creationId xmlns:a16="http://schemas.microsoft.com/office/drawing/2014/main" id="{6DA32426-1CBA-4B12-8F6F-E5AA1C31BA9F}"/>
              </a:ext>
            </a:extLst>
          </p:cNvPr>
          <p:cNvSpPr>
            <a:spLocks noChangeArrowheads="1"/>
          </p:cNvSpPr>
          <p:nvPr/>
        </p:nvSpPr>
        <p:spPr bwMode="auto">
          <a:xfrm>
            <a:off x="8539982" y="3896171"/>
            <a:ext cx="1482725" cy="124777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流程图</a:t>
            </a:r>
          </a:p>
        </p:txBody>
      </p:sp>
      <p:sp>
        <p:nvSpPr>
          <p:cNvPr id="9" name="Rectangle 7">
            <a:extLst>
              <a:ext uri="{FF2B5EF4-FFF2-40B4-BE49-F238E27FC236}">
                <a16:creationId xmlns:a16="http://schemas.microsoft.com/office/drawing/2014/main" id="{5573FD32-A262-45CC-8C9F-2C3C77E5F726}"/>
              </a:ext>
            </a:extLst>
          </p:cNvPr>
          <p:cNvSpPr>
            <a:spLocks noChangeArrowheads="1"/>
          </p:cNvSpPr>
          <p:nvPr/>
        </p:nvSpPr>
        <p:spPr bwMode="auto">
          <a:xfrm>
            <a:off x="10664628" y="2024509"/>
            <a:ext cx="5815012" cy="623887"/>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策划产品实现过程的依据</a:t>
            </a:r>
          </a:p>
        </p:txBody>
      </p:sp>
      <p:sp>
        <p:nvSpPr>
          <p:cNvPr id="10" name="Rectangle 8">
            <a:extLst>
              <a:ext uri="{FF2B5EF4-FFF2-40B4-BE49-F238E27FC236}">
                <a16:creationId xmlns:a16="http://schemas.microsoft.com/office/drawing/2014/main" id="{995AA4C1-17AD-4036-AE2D-BD60DAE651A7}"/>
              </a:ext>
            </a:extLst>
          </p:cNvPr>
          <p:cNvSpPr>
            <a:spLocks noChangeArrowheads="1"/>
          </p:cNvSpPr>
          <p:nvPr/>
        </p:nvSpPr>
        <p:spPr bwMode="auto">
          <a:xfrm>
            <a:off x="10664628" y="3585021"/>
            <a:ext cx="5815012" cy="623888"/>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制定产品质量计划的依据</a:t>
            </a:r>
          </a:p>
        </p:txBody>
      </p:sp>
      <p:sp>
        <p:nvSpPr>
          <p:cNvPr id="11" name="Rectangle 9">
            <a:extLst>
              <a:ext uri="{FF2B5EF4-FFF2-40B4-BE49-F238E27FC236}">
                <a16:creationId xmlns:a16="http://schemas.microsoft.com/office/drawing/2014/main" id="{994EC270-BBF7-4586-BFAC-FCEA3E02B080}"/>
              </a:ext>
            </a:extLst>
          </p:cNvPr>
          <p:cNvSpPr>
            <a:spLocks noChangeArrowheads="1"/>
          </p:cNvSpPr>
          <p:nvPr/>
        </p:nvSpPr>
        <p:spPr bwMode="auto">
          <a:xfrm>
            <a:off x="10664628" y="5143946"/>
            <a:ext cx="5815012" cy="625475"/>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安排生产次序的依据</a:t>
            </a:r>
          </a:p>
        </p:txBody>
      </p:sp>
      <p:sp>
        <p:nvSpPr>
          <p:cNvPr id="12" name="Rectangle 10">
            <a:extLst>
              <a:ext uri="{FF2B5EF4-FFF2-40B4-BE49-F238E27FC236}">
                <a16:creationId xmlns:a16="http://schemas.microsoft.com/office/drawing/2014/main" id="{075F1997-5680-4E84-B76A-ADF01A1FDA12}"/>
              </a:ext>
            </a:extLst>
          </p:cNvPr>
          <p:cNvSpPr>
            <a:spLocks noChangeArrowheads="1"/>
          </p:cNvSpPr>
          <p:nvPr/>
        </p:nvSpPr>
        <p:spPr bwMode="auto">
          <a:xfrm>
            <a:off x="10664628" y="6601271"/>
            <a:ext cx="5815012" cy="623888"/>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实现过程有效的依据</a:t>
            </a:r>
          </a:p>
        </p:txBody>
      </p:sp>
      <p:sp>
        <p:nvSpPr>
          <p:cNvPr id="13" name="AutoShape 11">
            <a:extLst>
              <a:ext uri="{FF2B5EF4-FFF2-40B4-BE49-F238E27FC236}">
                <a16:creationId xmlns:a16="http://schemas.microsoft.com/office/drawing/2014/main" id="{5CC2D0E6-7D1E-4649-A5BB-018D6B2FB148}"/>
              </a:ext>
            </a:extLst>
          </p:cNvPr>
          <p:cNvSpPr>
            <a:spLocks/>
          </p:cNvSpPr>
          <p:nvPr/>
        </p:nvSpPr>
        <p:spPr bwMode="auto">
          <a:xfrm>
            <a:off x="7622878" y="2127696"/>
            <a:ext cx="455613" cy="4992688"/>
          </a:xfrm>
          <a:prstGeom prst="rightBrace">
            <a:avLst>
              <a:gd name="adj1" fmla="val 100095"/>
              <a:gd name="adj2" fmla="val 50000"/>
            </a:avLst>
          </a:prstGeom>
          <a:ln>
            <a:headEnd/>
            <a:tailEnd/>
          </a:ln>
        </p:spPr>
        <p:style>
          <a:lnRef idx="1">
            <a:schemeClr val="accent6"/>
          </a:lnRef>
          <a:fillRef idx="0">
            <a:schemeClr val="accent6"/>
          </a:fillRef>
          <a:effectRef idx="0">
            <a:schemeClr val="accent6"/>
          </a:effectRef>
          <a:fontRef idx="minor">
            <a:schemeClr val="tx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4" name="Line 12">
            <a:extLst>
              <a:ext uri="{FF2B5EF4-FFF2-40B4-BE49-F238E27FC236}">
                <a16:creationId xmlns:a16="http://schemas.microsoft.com/office/drawing/2014/main" id="{85AE8DD0-AC45-4682-9D83-3651B72959D0}"/>
              </a:ext>
            </a:extLst>
          </p:cNvPr>
          <p:cNvSpPr>
            <a:spLocks noChangeShapeType="1"/>
          </p:cNvSpPr>
          <p:nvPr/>
        </p:nvSpPr>
        <p:spPr bwMode="auto">
          <a:xfrm>
            <a:off x="7743057" y="4624834"/>
            <a:ext cx="796925"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5" name="AutoShape 13">
            <a:extLst>
              <a:ext uri="{FF2B5EF4-FFF2-40B4-BE49-F238E27FC236}">
                <a16:creationId xmlns:a16="http://schemas.microsoft.com/office/drawing/2014/main" id="{CAC5773A-B296-4208-A34E-A6A9B53DAA42}"/>
              </a:ext>
            </a:extLst>
          </p:cNvPr>
          <p:cNvSpPr>
            <a:spLocks/>
          </p:cNvSpPr>
          <p:nvPr/>
        </p:nvSpPr>
        <p:spPr bwMode="auto">
          <a:xfrm>
            <a:off x="10094715" y="2232471"/>
            <a:ext cx="569913" cy="4784725"/>
          </a:xfrm>
          <a:prstGeom prst="leftBrace">
            <a:avLst>
              <a:gd name="adj1" fmla="val 76687"/>
              <a:gd name="adj2" fmla="val 50000"/>
            </a:avLst>
          </a:prstGeom>
          <a:ln>
            <a:headEnd/>
            <a:tailEnd/>
          </a:ln>
        </p:spPr>
        <p:style>
          <a:lnRef idx="1">
            <a:schemeClr val="accent6"/>
          </a:lnRef>
          <a:fillRef idx="0">
            <a:schemeClr val="accent6"/>
          </a:fillRef>
          <a:effectRef idx="0">
            <a:schemeClr val="accent6"/>
          </a:effectRef>
          <a:fontRef idx="minor">
            <a:schemeClr val="tx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16" name="Line 14">
            <a:extLst>
              <a:ext uri="{FF2B5EF4-FFF2-40B4-BE49-F238E27FC236}">
                <a16:creationId xmlns:a16="http://schemas.microsoft.com/office/drawing/2014/main" id="{AE95AE5A-38FD-45CA-8183-843F503AE980}"/>
              </a:ext>
            </a:extLst>
          </p:cNvPr>
          <p:cNvSpPr>
            <a:spLocks noChangeShapeType="1"/>
          </p:cNvSpPr>
          <p:nvPr/>
        </p:nvSpPr>
        <p:spPr bwMode="auto">
          <a:xfrm>
            <a:off x="9410503" y="4624834"/>
            <a:ext cx="798512"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0930" name="Text Box 2">
            <a:extLst>
              <a:ext uri="{FF2B5EF4-FFF2-40B4-BE49-F238E27FC236}">
                <a16:creationId xmlns:a16="http://schemas.microsoft.com/office/drawing/2014/main" id="{0DB9E826-D83D-4381-A7F0-FB388D013D1B}"/>
              </a:ext>
            </a:extLst>
          </p:cNvPr>
          <p:cNvSpPr txBox="1">
            <a:spLocks noChangeArrowheads="1"/>
          </p:cNvSpPr>
          <p:nvPr/>
        </p:nvSpPr>
        <p:spPr bwMode="auto">
          <a:xfrm>
            <a:off x="544811" y="928815"/>
            <a:ext cx="13681075" cy="4533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   FMEA</a:t>
            </a:r>
            <a:r>
              <a:rPr lang="zh-TW" altLang="en-US" sz="2000" dirty="0">
                <a:latin typeface="+mn-lt"/>
                <a:ea typeface="+mn-ea"/>
                <a:cs typeface="+mn-ea"/>
                <a:sym typeface="+mn-lt"/>
              </a:rPr>
              <a:t>可以描述为一组系统化的活动</a:t>
            </a:r>
            <a:r>
              <a:rPr lang="en-US" altLang="zh-TW" sz="2000" dirty="0">
                <a:latin typeface="+mn-lt"/>
                <a:ea typeface="+mn-ea"/>
                <a:cs typeface="+mn-ea"/>
                <a:sym typeface="+mn-lt"/>
              </a:rPr>
              <a:t>,</a:t>
            </a:r>
            <a:r>
              <a:rPr lang="zh-TW" altLang="en-US" sz="2000" dirty="0">
                <a:latin typeface="+mn-lt"/>
                <a:ea typeface="+mn-ea"/>
                <a:cs typeface="+mn-ea"/>
                <a:sym typeface="+mn-lt"/>
              </a:rPr>
              <a:t>其目的是</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认可并评价产品</a:t>
            </a:r>
            <a:r>
              <a:rPr lang="en-US" altLang="zh-TW" sz="2000" dirty="0">
                <a:latin typeface="+mn-lt"/>
                <a:ea typeface="+mn-ea"/>
                <a:cs typeface="+mn-ea"/>
                <a:sym typeface="+mn-lt"/>
              </a:rPr>
              <a:t>/</a:t>
            </a:r>
            <a:r>
              <a:rPr lang="zh-TW" altLang="en-US" sz="2000" dirty="0">
                <a:latin typeface="+mn-lt"/>
                <a:ea typeface="+mn-ea"/>
                <a:cs typeface="+mn-ea"/>
                <a:sym typeface="+mn-lt"/>
              </a:rPr>
              <a:t>过程中的潜在失效以及该失效的后果</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确定能够消除或减少潜在失效发生机会的措施</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将全部过程形成文件</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无论是产品设计或者是过程设计</a:t>
            </a:r>
            <a:r>
              <a:rPr lang="en-US" altLang="zh-TW" sz="2000" dirty="0">
                <a:latin typeface="+mn-lt"/>
                <a:ea typeface="+mn-ea"/>
                <a:cs typeface="+mn-ea"/>
                <a:sym typeface="+mn-lt"/>
              </a:rPr>
              <a:t>,FMEA</a:t>
            </a:r>
            <a:r>
              <a:rPr lang="zh-TW" altLang="en-US" sz="2000" dirty="0">
                <a:latin typeface="+mn-lt"/>
                <a:ea typeface="+mn-ea"/>
                <a:cs typeface="+mn-ea"/>
                <a:sym typeface="+mn-lt"/>
              </a:rPr>
              <a:t>所关注的主要是策划和设计的过程</a:t>
            </a:r>
            <a:r>
              <a:rPr lang="en-US" altLang="zh-TW" sz="2000" dirty="0">
                <a:latin typeface="+mn-lt"/>
                <a:ea typeface="+mn-ea"/>
                <a:cs typeface="+mn-ea"/>
                <a:sym typeface="+mn-lt"/>
              </a:rPr>
              <a:t>,</a:t>
            </a:r>
            <a:r>
              <a:rPr lang="zh-TW" altLang="en-US" sz="2000" dirty="0">
                <a:latin typeface="+mn-lt"/>
                <a:ea typeface="+mn-ea"/>
                <a:cs typeface="+mn-ea"/>
                <a:sym typeface="+mn-lt"/>
              </a:rPr>
              <a:t>但随着其使用的场合不同又有不同的区分</a:t>
            </a:r>
            <a:r>
              <a:rPr lang="en-US" altLang="zh-TW" sz="2000" dirty="0">
                <a:latin typeface="+mn-lt"/>
                <a:ea typeface="+mn-ea"/>
                <a:cs typeface="+mn-ea"/>
                <a:sym typeface="+mn-lt"/>
              </a:rPr>
              <a:t>.</a:t>
            </a:r>
            <a:r>
              <a:rPr lang="zh-TW" altLang="en-US" sz="2000" dirty="0">
                <a:latin typeface="+mn-lt"/>
                <a:ea typeface="+mn-ea"/>
                <a:cs typeface="+mn-ea"/>
                <a:sym typeface="+mn-lt"/>
              </a:rPr>
              <a:t>常见的</a:t>
            </a:r>
            <a:r>
              <a:rPr lang="en-US" altLang="zh-TW" sz="2000" dirty="0">
                <a:latin typeface="+mn-lt"/>
                <a:ea typeface="+mn-ea"/>
                <a:cs typeface="+mn-ea"/>
                <a:sym typeface="+mn-lt"/>
              </a:rPr>
              <a:t>FMEA</a:t>
            </a:r>
            <a:r>
              <a:rPr lang="zh-TW" altLang="en-US" sz="2000" dirty="0">
                <a:latin typeface="+mn-lt"/>
                <a:ea typeface="+mn-ea"/>
                <a:cs typeface="+mn-ea"/>
                <a:sym typeface="+mn-lt"/>
              </a:rPr>
              <a:t>类别有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en-US" altLang="zh-TW" sz="2000" dirty="0">
                <a:latin typeface="+mn-lt"/>
                <a:ea typeface="+mn-ea"/>
                <a:cs typeface="+mn-ea"/>
                <a:sym typeface="+mn-lt"/>
              </a:rPr>
              <a:t>DFMEA:</a:t>
            </a:r>
            <a:r>
              <a:rPr lang="zh-TW" altLang="en-US" sz="2000" dirty="0">
                <a:latin typeface="+mn-lt"/>
                <a:ea typeface="+mn-ea"/>
                <a:cs typeface="+mn-ea"/>
                <a:sym typeface="+mn-lt"/>
              </a:rPr>
              <a:t>设计</a:t>
            </a:r>
            <a:r>
              <a:rPr lang="en-US" altLang="zh-TW" sz="2000" dirty="0">
                <a:latin typeface="+mn-lt"/>
                <a:ea typeface="+mn-ea"/>
                <a:cs typeface="+mn-ea"/>
                <a:sym typeface="+mn-lt"/>
              </a:rPr>
              <a:t>FMEA</a:t>
            </a:r>
          </a:p>
          <a:p>
            <a:pPr eaLnBrk="1" hangingPunct="1">
              <a:lnSpc>
                <a:spcPct val="120000"/>
              </a:lnSpc>
              <a:buFont typeface="Wingdings" panose="05000000000000000000" pitchFamily="2" charset="2"/>
              <a:buChar char="§"/>
              <a:defRPr/>
            </a:pPr>
            <a:r>
              <a:rPr lang="en-US" altLang="zh-TW" sz="2000" dirty="0">
                <a:latin typeface="+mn-lt"/>
                <a:ea typeface="+mn-ea"/>
                <a:cs typeface="+mn-ea"/>
                <a:sym typeface="+mn-lt"/>
              </a:rPr>
              <a:t>PFMEA:</a:t>
            </a:r>
            <a:r>
              <a:rPr lang="zh-TW" altLang="en-US" sz="2000" dirty="0">
                <a:latin typeface="+mn-lt"/>
                <a:ea typeface="+mn-ea"/>
                <a:cs typeface="+mn-ea"/>
                <a:sym typeface="+mn-lt"/>
              </a:rPr>
              <a:t>过程</a:t>
            </a:r>
            <a:r>
              <a:rPr lang="en-US" altLang="zh-TW" sz="2000" dirty="0">
                <a:latin typeface="+mn-lt"/>
                <a:ea typeface="+mn-ea"/>
                <a:cs typeface="+mn-ea"/>
                <a:sym typeface="+mn-lt"/>
              </a:rPr>
              <a:t>FMEA</a:t>
            </a:r>
          </a:p>
          <a:p>
            <a:pPr eaLnBrk="1" hangingPunct="1">
              <a:lnSpc>
                <a:spcPct val="120000"/>
              </a:lnSpc>
              <a:buFont typeface="Wingdings" panose="05000000000000000000" pitchFamily="2" charset="2"/>
              <a:buChar char="§"/>
              <a:defRPr/>
            </a:pPr>
            <a:r>
              <a:rPr lang="en-US" altLang="zh-TW" sz="2000" dirty="0">
                <a:latin typeface="+mn-lt"/>
                <a:ea typeface="+mn-ea"/>
                <a:cs typeface="+mn-ea"/>
                <a:sym typeface="+mn-lt"/>
              </a:rPr>
              <a:t>EFMEA:</a:t>
            </a:r>
            <a:r>
              <a:rPr lang="zh-TW" altLang="en-US" sz="2000" dirty="0">
                <a:latin typeface="+mn-lt"/>
                <a:ea typeface="+mn-ea"/>
                <a:cs typeface="+mn-ea"/>
                <a:sym typeface="+mn-lt"/>
              </a:rPr>
              <a:t>设备</a:t>
            </a:r>
            <a:r>
              <a:rPr lang="en-US" altLang="zh-TW" sz="2000" dirty="0">
                <a:latin typeface="+mn-lt"/>
                <a:ea typeface="+mn-ea"/>
                <a:cs typeface="+mn-ea"/>
                <a:sym typeface="+mn-lt"/>
              </a:rPr>
              <a:t>FMEA</a:t>
            </a:r>
          </a:p>
          <a:p>
            <a:pPr eaLnBrk="1" hangingPunct="1">
              <a:lnSpc>
                <a:spcPct val="120000"/>
              </a:lnSpc>
              <a:buFont typeface="Wingdings" panose="05000000000000000000" pitchFamily="2" charset="2"/>
              <a:buChar char="§"/>
              <a:defRPr/>
            </a:pPr>
            <a:r>
              <a:rPr lang="en-US" altLang="zh-TW" sz="2000" dirty="0">
                <a:latin typeface="+mn-lt"/>
                <a:ea typeface="+mn-ea"/>
                <a:cs typeface="+mn-ea"/>
                <a:sym typeface="+mn-lt"/>
              </a:rPr>
              <a:t>SFMEA:</a:t>
            </a:r>
            <a:r>
              <a:rPr lang="zh-TW" altLang="en-US" sz="2000" dirty="0">
                <a:latin typeface="+mn-lt"/>
                <a:ea typeface="+mn-ea"/>
                <a:cs typeface="+mn-ea"/>
                <a:sym typeface="+mn-lt"/>
              </a:rPr>
              <a:t>体系</a:t>
            </a:r>
            <a:r>
              <a:rPr lang="en-US" altLang="zh-TW" sz="2000" dirty="0">
                <a:latin typeface="+mn-lt"/>
                <a:ea typeface="+mn-ea"/>
                <a:cs typeface="+mn-ea"/>
                <a:sym typeface="+mn-lt"/>
              </a:rPr>
              <a:t>FMEA</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作为工程部</a:t>
            </a:r>
            <a:r>
              <a:rPr lang="en-US" altLang="zh-TW" sz="2000" dirty="0">
                <a:latin typeface="+mn-lt"/>
                <a:ea typeface="+mn-ea"/>
                <a:cs typeface="+mn-ea"/>
                <a:sym typeface="+mn-lt"/>
              </a:rPr>
              <a:t>,</a:t>
            </a:r>
            <a:r>
              <a:rPr lang="zh-TW" altLang="en-US" sz="2000" dirty="0">
                <a:latin typeface="+mn-lt"/>
                <a:ea typeface="+mn-ea"/>
                <a:cs typeface="+mn-ea"/>
                <a:sym typeface="+mn-lt"/>
              </a:rPr>
              <a:t>最常用的是</a:t>
            </a:r>
            <a:r>
              <a:rPr lang="en-US" altLang="zh-TW" sz="2000" dirty="0">
                <a:latin typeface="+mn-lt"/>
                <a:ea typeface="+mn-ea"/>
                <a:cs typeface="+mn-ea"/>
                <a:sym typeface="+mn-lt"/>
              </a:rPr>
              <a:t>PFMEA,</a:t>
            </a:r>
            <a:r>
              <a:rPr lang="zh-TW" altLang="en-US" sz="2000" dirty="0">
                <a:latin typeface="+mn-lt"/>
                <a:ea typeface="+mn-ea"/>
                <a:cs typeface="+mn-ea"/>
                <a:sym typeface="+mn-lt"/>
              </a:rPr>
              <a:t>也就是过程</a:t>
            </a:r>
            <a:r>
              <a:rPr lang="en-US" altLang="zh-TW" sz="2000" dirty="0">
                <a:latin typeface="+mn-lt"/>
                <a:ea typeface="+mn-ea"/>
                <a:cs typeface="+mn-ea"/>
                <a:sym typeface="+mn-lt"/>
              </a:rPr>
              <a:t>FMEA.</a:t>
            </a:r>
            <a:r>
              <a:rPr lang="zh-TW" altLang="en-US" sz="2000" dirty="0">
                <a:latin typeface="+mn-lt"/>
                <a:ea typeface="+mn-ea"/>
                <a:cs typeface="+mn-ea"/>
                <a:sym typeface="+mn-lt"/>
              </a:rPr>
              <a:t>它是由</a:t>
            </a:r>
            <a:r>
              <a:rPr lang="en-US" altLang="zh-TW" sz="2000" dirty="0">
                <a:latin typeface="+mn-lt"/>
                <a:ea typeface="+mn-ea"/>
                <a:cs typeface="+mn-ea"/>
                <a:sym typeface="+mn-lt"/>
              </a:rPr>
              <a:t>PE</a:t>
            </a:r>
          </a:p>
        </p:txBody>
      </p:sp>
      <p:sp>
        <p:nvSpPr>
          <p:cNvPr id="3" name="文本框 2">
            <a:extLst>
              <a:ext uri="{FF2B5EF4-FFF2-40B4-BE49-F238E27FC236}">
                <a16:creationId xmlns:a16="http://schemas.microsoft.com/office/drawing/2014/main" id="{214B312C-285B-4646-88F5-99A898B84029}"/>
              </a:ext>
            </a:extLst>
          </p:cNvPr>
          <p:cNvSpPr txBox="1"/>
          <p:nvPr/>
        </p:nvSpPr>
        <p:spPr>
          <a:xfrm>
            <a:off x="3425131" y="216248"/>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PFMEA</a:t>
            </a:r>
            <a:endParaRPr lang="zh-CN" altLang="en-US" sz="3600" b="1" dirty="0">
              <a:gradFill flip="none" rotWithShape="1">
                <a:gsLst>
                  <a:gs pos="0">
                    <a:srgbClr val="04B5EC"/>
                  </a:gs>
                  <a:gs pos="100000">
                    <a:srgbClr val="00C88A"/>
                  </a:gs>
                </a:gsLst>
                <a:lin ang="0" scaled="1"/>
                <a:tileRect/>
              </a:gradFill>
              <a:latin typeface="+mn-lt"/>
              <a:ea typeface="+mn-ea"/>
              <a:cs typeface="+mn-ea"/>
              <a:sym typeface="+mn-lt"/>
            </a:endParaRPr>
          </a:p>
        </p:txBody>
      </p:sp>
      <p:sp>
        <p:nvSpPr>
          <p:cNvPr id="4" name="Text Box 2">
            <a:extLst>
              <a:ext uri="{FF2B5EF4-FFF2-40B4-BE49-F238E27FC236}">
                <a16:creationId xmlns:a16="http://schemas.microsoft.com/office/drawing/2014/main" id="{7607A8B1-15AF-4E78-BEE8-3B61E14C3C83}"/>
              </a:ext>
            </a:extLst>
          </p:cNvPr>
          <p:cNvSpPr txBox="1">
            <a:spLocks noChangeArrowheads="1"/>
          </p:cNvSpPr>
          <p:nvPr/>
        </p:nvSpPr>
        <p:spPr bwMode="auto">
          <a:xfrm>
            <a:off x="544811" y="5477951"/>
            <a:ext cx="13681075" cy="3794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dirty="0">
                <a:latin typeface="+mn-lt"/>
                <a:ea typeface="+mn-ea"/>
                <a:cs typeface="+mn-ea"/>
                <a:sym typeface="+mn-lt"/>
              </a:rPr>
              <a:t>和现场管理者共同努力的经验结晶</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实施</a:t>
            </a:r>
            <a:r>
              <a:rPr lang="en-US" altLang="zh-TW" sz="2000" dirty="0">
                <a:latin typeface="+mn-lt"/>
                <a:ea typeface="+mn-ea"/>
                <a:cs typeface="+mn-ea"/>
                <a:sym typeface="+mn-lt"/>
              </a:rPr>
              <a:t>FMEA</a:t>
            </a:r>
            <a:r>
              <a:rPr lang="zh-TW" altLang="en-US" sz="2000" dirty="0">
                <a:latin typeface="+mn-lt"/>
                <a:ea typeface="+mn-ea"/>
                <a:cs typeface="+mn-ea"/>
                <a:sym typeface="+mn-lt"/>
              </a:rPr>
              <a:t>项目主要是指要采取“事件发生前”的措施</a:t>
            </a:r>
            <a:r>
              <a:rPr lang="en-US" altLang="zh-TW" sz="2000" dirty="0">
                <a:latin typeface="+mn-lt"/>
                <a:ea typeface="+mn-ea"/>
                <a:cs typeface="+mn-ea"/>
                <a:sym typeface="+mn-lt"/>
              </a:rPr>
              <a:t>,</a:t>
            </a:r>
            <a:r>
              <a:rPr lang="zh-TW" altLang="en-US" sz="2000" dirty="0">
                <a:latin typeface="+mn-lt"/>
                <a:ea typeface="+mn-ea"/>
                <a:cs typeface="+mn-ea"/>
                <a:sym typeface="+mn-lt"/>
              </a:rPr>
              <a:t>而不是“事实出现后”的演练</a:t>
            </a:r>
            <a:r>
              <a:rPr lang="en-US" altLang="zh-TW" sz="2000" dirty="0">
                <a:latin typeface="+mn-lt"/>
                <a:ea typeface="+mn-ea"/>
                <a:cs typeface="+mn-ea"/>
                <a:sym typeface="+mn-lt"/>
              </a:rPr>
              <a:t>.</a:t>
            </a:r>
            <a:r>
              <a:rPr lang="zh-TW" altLang="en-US" sz="2000" dirty="0">
                <a:latin typeface="+mn-lt"/>
                <a:ea typeface="+mn-ea"/>
                <a:cs typeface="+mn-ea"/>
                <a:sym typeface="+mn-lt"/>
              </a:rPr>
              <a:t>为了实现最大价值</a:t>
            </a:r>
            <a:r>
              <a:rPr lang="en-US" altLang="zh-TW" sz="2000" dirty="0">
                <a:latin typeface="+mn-lt"/>
                <a:ea typeface="+mn-ea"/>
                <a:cs typeface="+mn-ea"/>
                <a:sym typeface="+mn-lt"/>
              </a:rPr>
              <a:t>,FMEA</a:t>
            </a:r>
            <a:r>
              <a:rPr lang="zh-TW" altLang="en-US" sz="2000" dirty="0">
                <a:latin typeface="+mn-lt"/>
                <a:ea typeface="+mn-ea"/>
                <a:cs typeface="+mn-ea"/>
                <a:sym typeface="+mn-lt"/>
              </a:rPr>
              <a:t>必须在产品或过程失效模式被纳入到产品或过程之前进行</a:t>
            </a:r>
            <a:r>
              <a:rPr lang="en-US" altLang="zh-TW" sz="2000" dirty="0">
                <a:latin typeface="+mn-lt"/>
                <a:ea typeface="+mn-ea"/>
                <a:cs typeface="+mn-ea"/>
                <a:sym typeface="+mn-lt"/>
              </a:rPr>
              <a:t>.</a:t>
            </a:r>
            <a:r>
              <a:rPr lang="zh-TW" altLang="en-US" sz="2000" dirty="0">
                <a:latin typeface="+mn-lt"/>
                <a:ea typeface="+mn-ea"/>
                <a:cs typeface="+mn-ea"/>
                <a:sym typeface="+mn-lt"/>
              </a:rPr>
              <a:t>事先花时间很好地完成</a:t>
            </a:r>
            <a:r>
              <a:rPr lang="en-US" altLang="zh-TW" sz="2000" dirty="0">
                <a:latin typeface="+mn-lt"/>
                <a:ea typeface="+mn-ea"/>
                <a:cs typeface="+mn-ea"/>
                <a:sym typeface="+mn-lt"/>
              </a:rPr>
              <a:t>FMEA</a:t>
            </a:r>
            <a:r>
              <a:rPr lang="zh-TW" altLang="en-US" sz="2000" dirty="0">
                <a:latin typeface="+mn-lt"/>
                <a:ea typeface="+mn-ea"/>
                <a:cs typeface="+mn-ea"/>
                <a:sym typeface="+mn-lt"/>
              </a:rPr>
              <a:t>分析</a:t>
            </a:r>
            <a:r>
              <a:rPr lang="en-US" altLang="zh-TW" sz="2000" dirty="0">
                <a:latin typeface="+mn-lt"/>
                <a:ea typeface="+mn-ea"/>
                <a:cs typeface="+mn-ea"/>
                <a:sym typeface="+mn-lt"/>
              </a:rPr>
              <a:t>,</a:t>
            </a:r>
            <a:r>
              <a:rPr lang="zh-TW" altLang="en-US" sz="2000" dirty="0">
                <a:latin typeface="+mn-lt"/>
                <a:ea typeface="+mn-ea"/>
                <a:cs typeface="+mn-ea"/>
                <a:sym typeface="+mn-lt"/>
              </a:rPr>
              <a:t>能够最容易</a:t>
            </a:r>
            <a:r>
              <a:rPr lang="en-US" altLang="zh-TW" sz="2000" dirty="0">
                <a:latin typeface="+mn-lt"/>
                <a:ea typeface="+mn-ea"/>
                <a:cs typeface="+mn-ea"/>
                <a:sym typeface="+mn-lt"/>
              </a:rPr>
              <a:t>,</a:t>
            </a:r>
            <a:r>
              <a:rPr lang="zh-TW" altLang="en-US" sz="2000" dirty="0">
                <a:latin typeface="+mn-lt"/>
                <a:ea typeface="+mn-ea"/>
                <a:cs typeface="+mn-ea"/>
                <a:sym typeface="+mn-lt"/>
              </a:rPr>
              <a:t>低成本地对产品或过程进行更改</a:t>
            </a:r>
            <a:r>
              <a:rPr lang="en-US" altLang="zh-TW" sz="2000" dirty="0">
                <a:latin typeface="+mn-lt"/>
                <a:ea typeface="+mn-ea"/>
                <a:cs typeface="+mn-ea"/>
                <a:sym typeface="+mn-lt"/>
              </a:rPr>
              <a:t>,</a:t>
            </a:r>
            <a:r>
              <a:rPr lang="zh-TW" altLang="en-US" sz="2000" dirty="0">
                <a:latin typeface="+mn-lt"/>
                <a:ea typeface="+mn-ea"/>
                <a:cs typeface="+mn-ea"/>
                <a:sym typeface="+mn-lt"/>
              </a:rPr>
              <a:t>从而最大程度地降低后期更改的危机</a:t>
            </a:r>
            <a:r>
              <a:rPr lang="en-US" altLang="zh-TW" sz="2000" dirty="0">
                <a:latin typeface="+mn-lt"/>
                <a:ea typeface="+mn-ea"/>
                <a:cs typeface="+mn-ea"/>
                <a:sym typeface="+mn-lt"/>
              </a:rPr>
              <a:t>.</a:t>
            </a:r>
          </a:p>
          <a:p>
            <a:pPr eaLnBrk="1" hangingPunct="1">
              <a:lnSpc>
                <a:spcPct val="120000"/>
              </a:lnSpc>
              <a:defRPr/>
            </a:pPr>
            <a:r>
              <a:rPr lang="en-US" altLang="zh-TW" sz="2000" b="1" dirty="0">
                <a:latin typeface="+mn-lt"/>
                <a:ea typeface="+mn-ea"/>
                <a:cs typeface="+mn-ea"/>
                <a:sym typeface="+mn-lt"/>
              </a:rPr>
              <a:t>   </a:t>
            </a:r>
            <a:r>
              <a:rPr lang="zh-TW" altLang="en-US" sz="2000" b="1" dirty="0">
                <a:latin typeface="+mn-lt"/>
                <a:ea typeface="+mn-ea"/>
                <a:cs typeface="+mn-ea"/>
                <a:sym typeface="+mn-lt"/>
              </a:rPr>
              <a:t>在进行</a:t>
            </a:r>
            <a:r>
              <a:rPr lang="en-US" altLang="zh-TW" sz="2000" b="1" dirty="0">
                <a:latin typeface="+mn-lt"/>
                <a:ea typeface="+mn-ea"/>
                <a:cs typeface="+mn-ea"/>
                <a:sym typeface="+mn-lt"/>
              </a:rPr>
              <a:t>FMEA</a:t>
            </a:r>
            <a:r>
              <a:rPr lang="zh-TW" altLang="en-US" sz="2000" b="1" dirty="0">
                <a:latin typeface="+mn-lt"/>
                <a:ea typeface="+mn-ea"/>
                <a:cs typeface="+mn-ea"/>
                <a:sym typeface="+mn-lt"/>
              </a:rPr>
              <a:t>时有三种基本的情形</a:t>
            </a:r>
            <a:r>
              <a:rPr lang="en-US" altLang="zh-TW" sz="2000" b="1" dirty="0">
                <a:latin typeface="+mn-lt"/>
                <a:ea typeface="+mn-ea"/>
                <a:cs typeface="+mn-ea"/>
                <a:sym typeface="+mn-lt"/>
              </a:rPr>
              <a:t>,</a:t>
            </a:r>
            <a:r>
              <a:rPr lang="zh-TW" altLang="en-US" sz="2000" b="1" dirty="0">
                <a:latin typeface="+mn-lt"/>
                <a:ea typeface="+mn-ea"/>
                <a:cs typeface="+mn-ea"/>
                <a:sym typeface="+mn-lt"/>
              </a:rPr>
              <a:t>每一种都有其不同的范围或关注焦点</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情形</a:t>
            </a:r>
            <a:r>
              <a:rPr lang="en-US" altLang="zh-TW" sz="2000" dirty="0">
                <a:latin typeface="+mn-lt"/>
                <a:ea typeface="+mn-ea"/>
                <a:cs typeface="+mn-ea"/>
                <a:sym typeface="+mn-lt"/>
              </a:rPr>
              <a:t>1:</a:t>
            </a:r>
            <a:r>
              <a:rPr lang="zh-TW" altLang="en-US" sz="2000" dirty="0">
                <a:latin typeface="+mn-lt"/>
                <a:ea typeface="+mn-ea"/>
                <a:cs typeface="+mn-ea"/>
                <a:sym typeface="+mn-lt"/>
              </a:rPr>
              <a:t>新设计</a:t>
            </a:r>
            <a:r>
              <a:rPr lang="en-US" altLang="zh-TW" sz="2000" dirty="0">
                <a:latin typeface="+mn-lt"/>
                <a:ea typeface="+mn-ea"/>
                <a:cs typeface="+mn-ea"/>
                <a:sym typeface="+mn-lt"/>
              </a:rPr>
              <a:t>,</a:t>
            </a:r>
            <a:r>
              <a:rPr lang="zh-TW" altLang="en-US" sz="2000" dirty="0">
                <a:latin typeface="+mn-lt"/>
                <a:ea typeface="+mn-ea"/>
                <a:cs typeface="+mn-ea"/>
                <a:sym typeface="+mn-lt"/>
              </a:rPr>
              <a:t>新技朮或新过程</a:t>
            </a:r>
            <a:r>
              <a:rPr lang="en-US" altLang="zh-TW" sz="2000" dirty="0">
                <a:latin typeface="+mn-lt"/>
                <a:ea typeface="+mn-ea"/>
                <a:cs typeface="+mn-ea"/>
                <a:sym typeface="+mn-lt"/>
              </a:rPr>
              <a:t>.FMEA</a:t>
            </a:r>
            <a:r>
              <a:rPr lang="zh-TW" altLang="en-US" sz="2000" dirty="0">
                <a:latin typeface="+mn-lt"/>
                <a:ea typeface="+mn-ea"/>
                <a:cs typeface="+mn-ea"/>
                <a:sym typeface="+mn-lt"/>
              </a:rPr>
              <a:t>的范围是全部设计</a:t>
            </a:r>
            <a:r>
              <a:rPr lang="en-US" altLang="zh-TW" sz="2000" dirty="0">
                <a:latin typeface="+mn-lt"/>
                <a:ea typeface="+mn-ea"/>
                <a:cs typeface="+mn-ea"/>
                <a:sym typeface="+mn-lt"/>
              </a:rPr>
              <a:t>,</a:t>
            </a:r>
            <a:r>
              <a:rPr lang="zh-TW" altLang="en-US" sz="2000" dirty="0">
                <a:latin typeface="+mn-lt"/>
                <a:ea typeface="+mn-ea"/>
                <a:cs typeface="+mn-ea"/>
                <a:sym typeface="+mn-lt"/>
              </a:rPr>
              <a:t>技朮或过程</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情形</a:t>
            </a:r>
            <a:r>
              <a:rPr lang="en-US" altLang="zh-TW" sz="2000" dirty="0">
                <a:latin typeface="+mn-lt"/>
                <a:ea typeface="+mn-ea"/>
                <a:cs typeface="+mn-ea"/>
                <a:sym typeface="+mn-lt"/>
              </a:rPr>
              <a:t>2:</a:t>
            </a:r>
            <a:r>
              <a:rPr lang="zh-TW" altLang="en-US" sz="2000" dirty="0">
                <a:latin typeface="+mn-lt"/>
                <a:ea typeface="+mn-ea"/>
                <a:cs typeface="+mn-ea"/>
                <a:sym typeface="+mn-lt"/>
              </a:rPr>
              <a:t>对现有设计或过程的修改</a:t>
            </a:r>
            <a:r>
              <a:rPr lang="en-US" altLang="zh-TW" sz="2000" dirty="0">
                <a:latin typeface="+mn-lt"/>
                <a:ea typeface="+mn-ea"/>
                <a:cs typeface="+mn-ea"/>
                <a:sym typeface="+mn-lt"/>
              </a:rPr>
              <a:t>(</a:t>
            </a:r>
            <a:r>
              <a:rPr lang="zh-TW" altLang="en-US" sz="2000" dirty="0">
                <a:latin typeface="+mn-lt"/>
                <a:ea typeface="+mn-ea"/>
                <a:cs typeface="+mn-ea"/>
                <a:sym typeface="+mn-lt"/>
              </a:rPr>
              <a:t>假设对现有设计或过程已有</a:t>
            </a:r>
            <a:r>
              <a:rPr lang="en-US" altLang="zh-TW" sz="2000" dirty="0">
                <a:latin typeface="+mn-lt"/>
                <a:ea typeface="+mn-ea"/>
                <a:cs typeface="+mn-ea"/>
                <a:sym typeface="+mn-lt"/>
              </a:rPr>
              <a:t>FMEA).FMEA</a:t>
            </a:r>
            <a:r>
              <a:rPr lang="zh-TW" altLang="en-US" sz="2000" dirty="0">
                <a:latin typeface="+mn-lt"/>
                <a:ea typeface="+mn-ea"/>
                <a:cs typeface="+mn-ea"/>
                <a:sym typeface="+mn-lt"/>
              </a:rPr>
              <a:t>的范围应集中于对设计或过程的修改</a:t>
            </a:r>
            <a:r>
              <a:rPr lang="en-US" altLang="zh-TW" sz="2000" dirty="0">
                <a:latin typeface="+mn-lt"/>
                <a:ea typeface="+mn-ea"/>
                <a:cs typeface="+mn-ea"/>
                <a:sym typeface="+mn-lt"/>
              </a:rPr>
              <a:t>,</a:t>
            </a:r>
            <a:r>
              <a:rPr lang="zh-TW" altLang="en-US" sz="2000" dirty="0">
                <a:latin typeface="+mn-lt"/>
                <a:ea typeface="+mn-ea"/>
                <a:cs typeface="+mn-ea"/>
                <a:sym typeface="+mn-lt"/>
              </a:rPr>
              <a:t>由于修改可能产生的相互影响以及现场和历史情况</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情形</a:t>
            </a:r>
            <a:r>
              <a:rPr lang="en-US" altLang="zh-TW" sz="2000" dirty="0">
                <a:latin typeface="+mn-lt"/>
                <a:ea typeface="+mn-ea"/>
                <a:cs typeface="+mn-ea"/>
                <a:sym typeface="+mn-lt"/>
              </a:rPr>
              <a:t>3:</a:t>
            </a:r>
            <a:r>
              <a:rPr lang="zh-TW" altLang="en-US" sz="2000" dirty="0">
                <a:latin typeface="+mn-lt"/>
                <a:ea typeface="+mn-ea"/>
                <a:cs typeface="+mn-ea"/>
                <a:sym typeface="+mn-lt"/>
              </a:rPr>
              <a:t>将现有的设计或过程用于新的环境</a:t>
            </a:r>
            <a:r>
              <a:rPr lang="en-US" altLang="zh-TW" sz="2000" dirty="0">
                <a:latin typeface="+mn-lt"/>
                <a:ea typeface="+mn-ea"/>
                <a:cs typeface="+mn-ea"/>
                <a:sym typeface="+mn-lt"/>
              </a:rPr>
              <a:t>,</a:t>
            </a:r>
            <a:r>
              <a:rPr lang="zh-TW" altLang="en-US" sz="2000" dirty="0">
                <a:latin typeface="+mn-lt"/>
                <a:ea typeface="+mn-ea"/>
                <a:cs typeface="+mn-ea"/>
                <a:sym typeface="+mn-lt"/>
              </a:rPr>
              <a:t>场所或应用</a:t>
            </a:r>
            <a:r>
              <a:rPr lang="en-US" altLang="zh-TW" sz="2000" dirty="0">
                <a:latin typeface="+mn-lt"/>
                <a:ea typeface="+mn-ea"/>
                <a:cs typeface="+mn-ea"/>
                <a:sym typeface="+mn-lt"/>
              </a:rPr>
              <a:t>(</a:t>
            </a:r>
            <a:r>
              <a:rPr lang="zh-TW" altLang="en-US" sz="2000" dirty="0">
                <a:latin typeface="+mn-lt"/>
                <a:ea typeface="+mn-ea"/>
                <a:cs typeface="+mn-ea"/>
                <a:sym typeface="+mn-lt"/>
              </a:rPr>
              <a:t>假设对现有设计或过程已有</a:t>
            </a:r>
            <a:r>
              <a:rPr lang="en-US" altLang="zh-TW" sz="2000" dirty="0">
                <a:latin typeface="+mn-lt"/>
                <a:ea typeface="+mn-ea"/>
                <a:cs typeface="+mn-ea"/>
                <a:sym typeface="+mn-lt"/>
              </a:rPr>
              <a:t>FMEA).FMEA</a:t>
            </a:r>
            <a:r>
              <a:rPr lang="zh-TW" altLang="en-US" sz="2000" dirty="0">
                <a:latin typeface="+mn-lt"/>
                <a:ea typeface="+mn-ea"/>
                <a:cs typeface="+mn-ea"/>
                <a:sym typeface="+mn-lt"/>
              </a:rPr>
              <a:t>的范围是新环境或场所对现有设计或过程的影响</a:t>
            </a:r>
            <a:r>
              <a:rPr lang="en-US" altLang="zh-TW" sz="2000" dirty="0">
                <a:latin typeface="+mn-lt"/>
                <a:ea typeface="+mn-ea"/>
                <a:cs typeface="+mn-ea"/>
                <a:sym typeface="+mn-lt"/>
              </a:rPr>
              <a:t>.</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2978" name="Text Box 2">
            <a:extLst>
              <a:ext uri="{FF2B5EF4-FFF2-40B4-BE49-F238E27FC236}">
                <a16:creationId xmlns:a16="http://schemas.microsoft.com/office/drawing/2014/main" id="{5899709F-5A80-4BA4-AEB1-5421D12CF3CB}"/>
              </a:ext>
            </a:extLst>
          </p:cNvPr>
          <p:cNvSpPr txBox="1">
            <a:spLocks noChangeArrowheads="1"/>
          </p:cNvSpPr>
          <p:nvPr/>
        </p:nvSpPr>
        <p:spPr bwMode="auto">
          <a:xfrm>
            <a:off x="544811" y="1080344"/>
            <a:ext cx="13681075" cy="4164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2.4.2 </a:t>
            </a:r>
            <a:r>
              <a:rPr lang="zh-TW" altLang="en-US" sz="2000" b="1" dirty="0">
                <a:latin typeface="+mn-lt"/>
                <a:ea typeface="+mn-ea"/>
                <a:cs typeface="+mn-ea"/>
                <a:sym typeface="+mn-lt"/>
              </a:rPr>
              <a:t>过程</a:t>
            </a:r>
            <a:r>
              <a:rPr lang="en-US" altLang="zh-TW" sz="2000" b="1" dirty="0">
                <a:latin typeface="+mn-lt"/>
                <a:ea typeface="+mn-ea"/>
                <a:cs typeface="+mn-ea"/>
                <a:sym typeface="+mn-lt"/>
              </a:rPr>
              <a:t>FMEA</a:t>
            </a:r>
          </a:p>
          <a:p>
            <a:pPr eaLnBrk="1" hangingPunct="1">
              <a:lnSpc>
                <a:spcPct val="120000"/>
              </a:lnSpc>
              <a:defRPr/>
            </a:pPr>
            <a:r>
              <a:rPr lang="en-US" altLang="zh-TW" sz="2000" b="1" dirty="0">
                <a:latin typeface="+mn-lt"/>
                <a:ea typeface="+mn-ea"/>
                <a:cs typeface="+mn-ea"/>
                <a:sym typeface="+mn-lt"/>
              </a:rPr>
              <a:t>1 ) </a:t>
            </a:r>
            <a:r>
              <a:rPr lang="zh-TW" altLang="en-US" sz="2000" b="1" dirty="0">
                <a:latin typeface="+mn-lt"/>
                <a:ea typeface="+mn-ea"/>
                <a:cs typeface="+mn-ea"/>
                <a:sym typeface="+mn-lt"/>
              </a:rPr>
              <a:t>过程</a:t>
            </a:r>
            <a:r>
              <a:rPr lang="en-US" altLang="zh-TW" sz="2000" b="1" dirty="0">
                <a:latin typeface="+mn-lt"/>
                <a:ea typeface="+mn-ea"/>
                <a:cs typeface="+mn-ea"/>
                <a:sym typeface="+mn-lt"/>
              </a:rPr>
              <a:t>FMEA</a:t>
            </a:r>
            <a:r>
              <a:rPr lang="zh-TW" altLang="en-US" sz="2000" b="1" dirty="0">
                <a:latin typeface="+mn-lt"/>
                <a:ea typeface="+mn-ea"/>
                <a:cs typeface="+mn-ea"/>
                <a:sym typeface="+mn-lt"/>
              </a:rPr>
              <a:t>的作用包括以下</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确定过程功能和要求</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确定与产品和过程相关的潜在失效模式</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评价潜在失效对顾客产生的后果</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确定潜在制造或装配过程起因并确定要采取控制来降低失效产生频度或失效条件控测度的过程变量</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确定过程变量以此聚焦于过程控制</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编制一个潜在失效模式的分级表</a:t>
            </a:r>
            <a:r>
              <a:rPr lang="en-US" altLang="zh-TW" sz="2000" dirty="0">
                <a:latin typeface="+mn-lt"/>
                <a:ea typeface="+mn-ea"/>
                <a:cs typeface="+mn-ea"/>
                <a:sym typeface="+mn-lt"/>
              </a:rPr>
              <a:t>,</a:t>
            </a:r>
            <a:r>
              <a:rPr lang="zh-TW" altLang="en-US" sz="2000" dirty="0">
                <a:latin typeface="+mn-lt"/>
                <a:ea typeface="+mn-ea"/>
                <a:cs typeface="+mn-ea"/>
                <a:sym typeface="+mn-lt"/>
              </a:rPr>
              <a:t>以便建立一个考虑预防</a:t>
            </a:r>
            <a:r>
              <a:rPr lang="en-US" altLang="zh-TW" sz="2000" dirty="0">
                <a:latin typeface="+mn-lt"/>
                <a:ea typeface="+mn-ea"/>
                <a:cs typeface="+mn-ea"/>
                <a:sym typeface="+mn-lt"/>
              </a:rPr>
              <a:t>/</a:t>
            </a:r>
            <a:r>
              <a:rPr lang="zh-TW" altLang="en-US" sz="2000" dirty="0">
                <a:latin typeface="+mn-lt"/>
                <a:ea typeface="+mn-ea"/>
                <a:cs typeface="+mn-ea"/>
                <a:sym typeface="+mn-lt"/>
              </a:rPr>
              <a:t>纠正措施的优选体系</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记录制造或装配过程的结果</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2 ) </a:t>
            </a:r>
            <a:r>
              <a:rPr lang="zh-TW" altLang="en-US" sz="2000" b="1" dirty="0">
                <a:latin typeface="+mn-lt"/>
                <a:ea typeface="+mn-ea"/>
                <a:cs typeface="+mn-ea"/>
                <a:sym typeface="+mn-lt"/>
              </a:rPr>
              <a:t>过程</a:t>
            </a:r>
            <a:r>
              <a:rPr lang="en-US" altLang="zh-TW" sz="2000" b="1" dirty="0">
                <a:latin typeface="+mn-lt"/>
                <a:ea typeface="+mn-ea"/>
                <a:cs typeface="+mn-ea"/>
                <a:sym typeface="+mn-lt"/>
              </a:rPr>
              <a:t>FMEA</a:t>
            </a:r>
            <a:r>
              <a:rPr lang="zh-TW" altLang="en-US" sz="2000" b="1" dirty="0">
                <a:latin typeface="+mn-lt"/>
                <a:ea typeface="+mn-ea"/>
                <a:cs typeface="+mn-ea"/>
                <a:sym typeface="+mn-lt"/>
              </a:rPr>
              <a:t>是一份动态的文件</a:t>
            </a:r>
            <a:r>
              <a:rPr lang="en-US" altLang="zh-TW" sz="2000" b="1" dirty="0">
                <a:latin typeface="+mn-lt"/>
                <a:ea typeface="+mn-ea"/>
                <a:cs typeface="+mn-ea"/>
                <a:sym typeface="+mn-lt"/>
              </a:rPr>
              <a:t>,</a:t>
            </a:r>
            <a:r>
              <a:rPr lang="zh-TW" altLang="en-US" sz="2000" b="1" dirty="0">
                <a:latin typeface="+mn-lt"/>
                <a:ea typeface="+mn-ea"/>
                <a:cs typeface="+mn-ea"/>
                <a:sym typeface="+mn-lt"/>
              </a:rPr>
              <a:t>它应</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在可行性阶段或之前进行</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83D77E1A-8A85-4653-8517-9C6D9C573CAF}"/>
              </a:ext>
            </a:extLst>
          </p:cNvPr>
          <p:cNvSpPr txBox="1"/>
          <p:nvPr/>
        </p:nvSpPr>
        <p:spPr>
          <a:xfrm>
            <a:off x="3425131" y="216248"/>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PFMEA</a:t>
            </a:r>
            <a:endParaRPr lang="zh-CN" altLang="en-US" sz="3600" b="1" dirty="0">
              <a:gradFill flip="none" rotWithShape="1">
                <a:gsLst>
                  <a:gs pos="0">
                    <a:srgbClr val="04B5EC"/>
                  </a:gs>
                  <a:gs pos="100000">
                    <a:srgbClr val="00C88A"/>
                  </a:gs>
                </a:gsLst>
                <a:lin ang="0" scaled="1"/>
                <a:tileRect/>
              </a:gradFill>
              <a:latin typeface="+mn-lt"/>
              <a:ea typeface="+mn-ea"/>
              <a:cs typeface="+mn-ea"/>
              <a:sym typeface="+mn-lt"/>
            </a:endParaRPr>
          </a:p>
        </p:txBody>
      </p:sp>
      <p:sp>
        <p:nvSpPr>
          <p:cNvPr id="4" name="Text Box 2">
            <a:extLst>
              <a:ext uri="{FF2B5EF4-FFF2-40B4-BE49-F238E27FC236}">
                <a16:creationId xmlns:a16="http://schemas.microsoft.com/office/drawing/2014/main" id="{C6BC56A4-4B96-4D46-A3B6-D5CD275CB513}"/>
              </a:ext>
            </a:extLst>
          </p:cNvPr>
          <p:cNvSpPr txBox="1">
            <a:spLocks noChangeArrowheads="1"/>
          </p:cNvSpPr>
          <p:nvPr/>
        </p:nvSpPr>
        <p:spPr bwMode="auto">
          <a:xfrm>
            <a:off x="544811" y="5163379"/>
            <a:ext cx="13681075" cy="4164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在生产用工装到位之前进行</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考虑到从单个部件到总成的所有的制造工序</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过程</a:t>
            </a:r>
            <a:r>
              <a:rPr lang="en-US" altLang="zh-TW" sz="2000" dirty="0">
                <a:latin typeface="+mn-lt"/>
                <a:ea typeface="+mn-ea"/>
                <a:cs typeface="+mn-ea"/>
                <a:sym typeface="+mn-lt"/>
              </a:rPr>
              <a:t>FMEA</a:t>
            </a:r>
            <a:r>
              <a:rPr lang="zh-TW" altLang="en-US" sz="2000" dirty="0">
                <a:latin typeface="+mn-lt"/>
                <a:ea typeface="+mn-ea"/>
                <a:cs typeface="+mn-ea"/>
                <a:sym typeface="+mn-lt"/>
              </a:rPr>
              <a:t>应从一般过程的流程图开始</a:t>
            </a:r>
            <a:r>
              <a:rPr lang="en-US" altLang="zh-TW" sz="2000" dirty="0">
                <a:latin typeface="+mn-lt"/>
                <a:ea typeface="+mn-ea"/>
                <a:cs typeface="+mn-ea"/>
                <a:sym typeface="+mn-lt"/>
              </a:rPr>
              <a:t>.</a:t>
            </a:r>
            <a:r>
              <a:rPr lang="zh-TW" altLang="en-US" sz="2000" dirty="0">
                <a:latin typeface="+mn-lt"/>
                <a:ea typeface="+mn-ea"/>
                <a:cs typeface="+mn-ea"/>
                <a:sym typeface="+mn-lt"/>
              </a:rPr>
              <a:t>这个流程图应明确与每一工序相关的产品</a:t>
            </a:r>
            <a:r>
              <a:rPr lang="en-US" altLang="zh-TW" sz="2000" dirty="0">
                <a:latin typeface="+mn-lt"/>
                <a:ea typeface="+mn-ea"/>
                <a:cs typeface="+mn-ea"/>
                <a:sym typeface="+mn-lt"/>
              </a:rPr>
              <a:t>/</a:t>
            </a:r>
            <a:r>
              <a:rPr lang="zh-TW" altLang="en-US" sz="2000" dirty="0">
                <a:latin typeface="+mn-lt"/>
                <a:ea typeface="+mn-ea"/>
                <a:cs typeface="+mn-ea"/>
                <a:sym typeface="+mn-lt"/>
              </a:rPr>
              <a:t>过程特性</a:t>
            </a:r>
            <a:r>
              <a:rPr lang="en-US" altLang="zh-TW" sz="2000" dirty="0">
                <a:latin typeface="+mn-lt"/>
                <a:ea typeface="+mn-ea"/>
                <a:cs typeface="+mn-ea"/>
                <a:sym typeface="+mn-lt"/>
              </a:rPr>
              <a:t>.</a:t>
            </a:r>
            <a:r>
              <a:rPr lang="zh-TW" altLang="en-US" sz="2000" dirty="0">
                <a:latin typeface="+mn-lt"/>
                <a:ea typeface="+mn-ea"/>
                <a:cs typeface="+mn-ea"/>
                <a:sym typeface="+mn-lt"/>
              </a:rPr>
              <a:t>如果有的话</a:t>
            </a:r>
            <a:r>
              <a:rPr lang="en-US" altLang="zh-TW" sz="2000" dirty="0">
                <a:latin typeface="+mn-lt"/>
                <a:ea typeface="+mn-ea"/>
                <a:cs typeface="+mn-ea"/>
                <a:sym typeface="+mn-lt"/>
              </a:rPr>
              <a:t>,</a:t>
            </a:r>
            <a:r>
              <a:rPr lang="zh-TW" altLang="en-US" sz="2000" dirty="0">
                <a:latin typeface="+mn-lt"/>
                <a:ea typeface="+mn-ea"/>
                <a:cs typeface="+mn-ea"/>
                <a:sym typeface="+mn-lt"/>
              </a:rPr>
              <a:t>相应的设计</a:t>
            </a:r>
            <a:r>
              <a:rPr lang="en-US" altLang="zh-TW" sz="2000" dirty="0">
                <a:latin typeface="+mn-lt"/>
                <a:ea typeface="+mn-ea"/>
                <a:cs typeface="+mn-ea"/>
                <a:sym typeface="+mn-lt"/>
              </a:rPr>
              <a:t>FMEA</a:t>
            </a:r>
            <a:r>
              <a:rPr lang="zh-TW" altLang="en-US" sz="2000" dirty="0">
                <a:latin typeface="+mn-lt"/>
                <a:ea typeface="+mn-ea"/>
                <a:cs typeface="+mn-ea"/>
                <a:sym typeface="+mn-lt"/>
              </a:rPr>
              <a:t>中所明确的一些产品影响后果应包括在内</a:t>
            </a:r>
            <a:r>
              <a:rPr lang="en-US" altLang="zh-TW" sz="2000" dirty="0">
                <a:latin typeface="+mn-lt"/>
                <a:ea typeface="+mn-ea"/>
                <a:cs typeface="+mn-ea"/>
                <a:sym typeface="+mn-lt"/>
              </a:rPr>
              <a:t>.</a:t>
            </a:r>
            <a:r>
              <a:rPr lang="zh-TW" altLang="en-US" sz="2000" dirty="0">
                <a:latin typeface="+mn-lt"/>
                <a:ea typeface="+mn-ea"/>
                <a:cs typeface="+mn-ea"/>
                <a:sym typeface="+mn-lt"/>
              </a:rPr>
              <a:t>用于</a:t>
            </a:r>
            <a:r>
              <a:rPr lang="en-US" altLang="zh-TW" sz="2000" dirty="0">
                <a:latin typeface="+mn-lt"/>
                <a:ea typeface="+mn-ea"/>
                <a:cs typeface="+mn-ea"/>
                <a:sym typeface="+mn-lt"/>
              </a:rPr>
              <a:t>FMEA</a:t>
            </a:r>
            <a:r>
              <a:rPr lang="zh-TW" altLang="en-US" sz="2000" dirty="0">
                <a:latin typeface="+mn-lt"/>
                <a:ea typeface="+mn-ea"/>
                <a:cs typeface="+mn-ea"/>
                <a:sym typeface="+mn-lt"/>
              </a:rPr>
              <a:t>准备工作的流程图的复制件应伴随着</a:t>
            </a:r>
            <a:r>
              <a:rPr lang="en-US" altLang="zh-TW" sz="2000" dirty="0">
                <a:latin typeface="+mn-lt"/>
                <a:ea typeface="+mn-ea"/>
                <a:cs typeface="+mn-ea"/>
                <a:sym typeface="+mn-lt"/>
              </a:rPr>
              <a:t>FMEA.</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3 ) </a:t>
            </a:r>
            <a:r>
              <a:rPr lang="zh-TW" altLang="en-US" sz="2000" b="1" dirty="0">
                <a:latin typeface="+mn-lt"/>
                <a:ea typeface="+mn-ea"/>
                <a:cs typeface="+mn-ea"/>
                <a:sym typeface="+mn-lt"/>
              </a:rPr>
              <a:t>过程</a:t>
            </a:r>
            <a:r>
              <a:rPr lang="en-US" altLang="zh-TW" sz="2000" b="1" dirty="0">
                <a:latin typeface="+mn-lt"/>
                <a:ea typeface="+mn-ea"/>
                <a:cs typeface="+mn-ea"/>
                <a:sym typeface="+mn-lt"/>
              </a:rPr>
              <a:t>FMEA</a:t>
            </a:r>
            <a:r>
              <a:rPr lang="zh-TW" altLang="en-US" sz="2000" b="1" dirty="0">
                <a:latin typeface="+mn-lt"/>
                <a:ea typeface="+mn-ea"/>
                <a:cs typeface="+mn-ea"/>
                <a:sym typeface="+mn-lt"/>
              </a:rPr>
              <a:t>的格式</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过程</a:t>
            </a:r>
            <a:r>
              <a:rPr lang="en-US" altLang="zh-TW" sz="2000" dirty="0">
                <a:latin typeface="+mn-lt"/>
                <a:ea typeface="+mn-ea"/>
                <a:cs typeface="+mn-ea"/>
                <a:sym typeface="+mn-lt"/>
              </a:rPr>
              <a:t>FMEA</a:t>
            </a:r>
            <a:r>
              <a:rPr lang="zh-TW" altLang="en-US" sz="2000" dirty="0">
                <a:latin typeface="+mn-lt"/>
                <a:ea typeface="+mn-ea"/>
                <a:cs typeface="+mn-ea"/>
                <a:sym typeface="+mn-lt"/>
              </a:rPr>
              <a:t>的式样是一种标准的格式</a:t>
            </a:r>
            <a:r>
              <a:rPr lang="en-US" altLang="zh-TW" sz="2000" dirty="0">
                <a:latin typeface="+mn-lt"/>
                <a:ea typeface="+mn-ea"/>
                <a:cs typeface="+mn-ea"/>
                <a:sym typeface="+mn-lt"/>
              </a:rPr>
              <a:t>,</a:t>
            </a:r>
            <a:r>
              <a:rPr lang="zh-TW" altLang="en-US" sz="2000" dirty="0">
                <a:latin typeface="+mn-lt"/>
                <a:ea typeface="+mn-ea"/>
                <a:cs typeface="+mn-ea"/>
                <a:sym typeface="+mn-lt"/>
              </a:rPr>
              <a:t>它的每一个栏目都有固定要填写的内容</a:t>
            </a:r>
            <a:r>
              <a:rPr lang="en-US" altLang="zh-TW" sz="2000" dirty="0">
                <a:latin typeface="+mn-lt"/>
                <a:ea typeface="+mn-ea"/>
                <a:cs typeface="+mn-ea"/>
                <a:sym typeface="+mn-lt"/>
              </a:rPr>
              <a:t>,</a:t>
            </a:r>
            <a:r>
              <a:rPr lang="zh-TW" altLang="en-US" sz="2000" dirty="0">
                <a:latin typeface="+mn-lt"/>
                <a:ea typeface="+mn-ea"/>
                <a:cs typeface="+mn-ea"/>
                <a:sym typeface="+mn-lt"/>
              </a:rPr>
              <a:t>详细情况参见下页表及其介绍</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4 ) </a:t>
            </a:r>
            <a:r>
              <a:rPr lang="zh-TW" altLang="en-US" sz="2000" b="1" dirty="0">
                <a:latin typeface="+mn-lt"/>
                <a:ea typeface="+mn-ea"/>
                <a:cs typeface="+mn-ea"/>
                <a:sym typeface="+mn-lt"/>
              </a:rPr>
              <a:t>过程</a:t>
            </a:r>
            <a:r>
              <a:rPr lang="en-US" altLang="zh-TW" sz="2000" b="1" dirty="0">
                <a:latin typeface="+mn-lt"/>
                <a:ea typeface="+mn-ea"/>
                <a:cs typeface="+mn-ea"/>
                <a:sym typeface="+mn-lt"/>
              </a:rPr>
              <a:t>FMEA</a:t>
            </a:r>
            <a:r>
              <a:rPr lang="zh-TW" altLang="en-US" sz="2000" b="1" dirty="0">
                <a:latin typeface="+mn-lt"/>
                <a:ea typeface="+mn-ea"/>
                <a:cs typeface="+mn-ea"/>
                <a:sym typeface="+mn-lt"/>
              </a:rPr>
              <a:t>各栏目应按如下要求填写</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过程功能</a:t>
            </a:r>
            <a:r>
              <a:rPr lang="en-US" altLang="zh-TW" sz="2000" dirty="0">
                <a:latin typeface="+mn-lt"/>
                <a:ea typeface="+mn-ea"/>
                <a:cs typeface="+mn-ea"/>
                <a:sym typeface="+mn-lt"/>
              </a:rPr>
              <a:t>/</a:t>
            </a:r>
            <a:r>
              <a:rPr lang="zh-TW" altLang="en-US" sz="2000" dirty="0">
                <a:latin typeface="+mn-lt"/>
                <a:ea typeface="+mn-ea"/>
                <a:cs typeface="+mn-ea"/>
                <a:sym typeface="+mn-lt"/>
              </a:rPr>
              <a:t>要求</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填入被分析过程或工序的简要说明</a:t>
            </a:r>
            <a:r>
              <a:rPr lang="en-US" altLang="zh-TW" sz="2000" dirty="0">
                <a:latin typeface="+mn-lt"/>
                <a:ea typeface="+mn-ea"/>
                <a:cs typeface="+mn-ea"/>
                <a:sym typeface="+mn-lt"/>
              </a:rPr>
              <a:t>(</a:t>
            </a:r>
            <a:r>
              <a:rPr lang="zh-TW" altLang="en-US" sz="2000" dirty="0">
                <a:latin typeface="+mn-lt"/>
                <a:ea typeface="+mn-ea"/>
                <a:cs typeface="+mn-ea"/>
                <a:sym typeface="+mn-lt"/>
              </a:rPr>
              <a:t>如车削</a:t>
            </a:r>
            <a:r>
              <a:rPr lang="en-US" altLang="zh-TW" sz="2000" dirty="0">
                <a:latin typeface="+mn-lt"/>
                <a:ea typeface="+mn-ea"/>
                <a:cs typeface="+mn-ea"/>
                <a:sym typeface="+mn-lt"/>
              </a:rPr>
              <a:t>,</a:t>
            </a:r>
            <a:r>
              <a:rPr lang="zh-TW" altLang="en-US" sz="2000" dirty="0">
                <a:latin typeface="+mn-lt"/>
                <a:ea typeface="+mn-ea"/>
                <a:cs typeface="+mn-ea"/>
                <a:sym typeface="+mn-lt"/>
              </a:rPr>
              <a:t>钻孔</a:t>
            </a:r>
            <a:r>
              <a:rPr lang="en-US" altLang="zh-TW" sz="2000" dirty="0">
                <a:latin typeface="+mn-lt"/>
                <a:ea typeface="+mn-ea"/>
                <a:cs typeface="+mn-ea"/>
                <a:sym typeface="+mn-lt"/>
              </a:rPr>
              <a:t>,</a:t>
            </a:r>
            <a:r>
              <a:rPr lang="zh-TW" altLang="en-US" sz="2000" dirty="0">
                <a:latin typeface="+mn-lt"/>
                <a:ea typeface="+mn-ea"/>
                <a:cs typeface="+mn-ea"/>
                <a:sym typeface="+mn-lt"/>
              </a:rPr>
              <a:t>攻丝</a:t>
            </a:r>
            <a:r>
              <a:rPr lang="en-US" altLang="zh-TW" sz="2000" dirty="0">
                <a:latin typeface="+mn-lt"/>
                <a:ea typeface="+mn-ea"/>
                <a:cs typeface="+mn-ea"/>
                <a:sym typeface="+mn-lt"/>
              </a:rPr>
              <a:t>,</a:t>
            </a:r>
            <a:r>
              <a:rPr lang="zh-TW" altLang="en-US" sz="2000" dirty="0">
                <a:latin typeface="+mn-lt"/>
                <a:ea typeface="+mn-ea"/>
                <a:cs typeface="+mn-ea"/>
                <a:sym typeface="+mn-lt"/>
              </a:rPr>
              <a:t>焊接</a:t>
            </a:r>
            <a:r>
              <a:rPr lang="en-US" altLang="zh-TW" sz="2000" dirty="0">
                <a:latin typeface="+mn-lt"/>
                <a:ea typeface="+mn-ea"/>
                <a:cs typeface="+mn-ea"/>
                <a:sym typeface="+mn-lt"/>
              </a:rPr>
              <a:t>,</a:t>
            </a:r>
            <a:r>
              <a:rPr lang="zh-TW" altLang="en-US" sz="2000" dirty="0">
                <a:latin typeface="+mn-lt"/>
                <a:ea typeface="+mn-ea"/>
                <a:cs typeface="+mn-ea"/>
                <a:sym typeface="+mn-lt"/>
              </a:rPr>
              <a:t>装配等</a:t>
            </a:r>
            <a:r>
              <a:rPr lang="en-US" altLang="zh-TW" sz="2000" dirty="0">
                <a:latin typeface="+mn-lt"/>
                <a:ea typeface="+mn-ea"/>
                <a:cs typeface="+mn-ea"/>
                <a:sym typeface="+mn-lt"/>
              </a:rPr>
              <a:t>)</a:t>
            </a:r>
            <a:r>
              <a:rPr lang="zh-TW" altLang="en-US" sz="2000" dirty="0">
                <a:latin typeface="+mn-lt"/>
                <a:ea typeface="+mn-ea"/>
                <a:cs typeface="+mn-ea"/>
                <a:sym typeface="+mn-lt"/>
              </a:rPr>
              <a:t>另外</a:t>
            </a:r>
            <a:r>
              <a:rPr lang="en-US" altLang="zh-TW" sz="2000" dirty="0">
                <a:latin typeface="+mn-lt"/>
                <a:ea typeface="+mn-ea"/>
                <a:cs typeface="+mn-ea"/>
                <a:sym typeface="+mn-lt"/>
              </a:rPr>
              <a:t>,</a:t>
            </a:r>
            <a:r>
              <a:rPr lang="zh-TW" altLang="en-US" sz="2000" dirty="0">
                <a:latin typeface="+mn-lt"/>
                <a:ea typeface="+mn-ea"/>
                <a:cs typeface="+mn-ea"/>
                <a:sym typeface="+mn-lt"/>
              </a:rPr>
              <a:t>建议记录所分析的步骤的相关过程</a:t>
            </a:r>
            <a:r>
              <a:rPr lang="en-US" altLang="zh-TW" sz="2000" dirty="0">
                <a:latin typeface="+mn-lt"/>
                <a:ea typeface="+mn-ea"/>
                <a:cs typeface="+mn-ea"/>
                <a:sym typeface="+mn-lt"/>
              </a:rPr>
              <a:t>/</a:t>
            </a:r>
            <a:r>
              <a:rPr lang="zh-TW" altLang="en-US" sz="2000" dirty="0">
                <a:latin typeface="+mn-lt"/>
                <a:ea typeface="+mn-ea"/>
                <a:cs typeface="+mn-ea"/>
                <a:sym typeface="+mn-lt"/>
              </a:rPr>
              <a:t>工序编号</a:t>
            </a:r>
            <a:r>
              <a:rPr lang="en-US" altLang="zh-TW" sz="2000" dirty="0">
                <a:latin typeface="+mn-lt"/>
                <a:ea typeface="+mn-ea"/>
                <a:cs typeface="+mn-ea"/>
                <a:sym typeface="+mn-lt"/>
              </a:rPr>
              <a:t>.</a:t>
            </a:r>
            <a:r>
              <a:rPr lang="zh-TW" altLang="en-US" sz="2000" dirty="0">
                <a:latin typeface="+mn-lt"/>
                <a:ea typeface="+mn-ea"/>
                <a:cs typeface="+mn-ea"/>
                <a:sym typeface="+mn-lt"/>
              </a:rPr>
              <a:t>小组应评审适用的性能</a:t>
            </a:r>
            <a:r>
              <a:rPr lang="en-US" altLang="zh-TW" sz="2000" dirty="0">
                <a:latin typeface="+mn-lt"/>
                <a:ea typeface="+mn-ea"/>
                <a:cs typeface="+mn-ea"/>
                <a:sym typeface="+mn-lt"/>
              </a:rPr>
              <a:t>,</a:t>
            </a:r>
            <a:r>
              <a:rPr lang="zh-TW" altLang="en-US" sz="2000" dirty="0">
                <a:latin typeface="+mn-lt"/>
                <a:ea typeface="+mn-ea"/>
                <a:cs typeface="+mn-ea"/>
                <a:sym typeface="+mn-lt"/>
              </a:rPr>
              <a:t>材料</a:t>
            </a:r>
            <a:r>
              <a:rPr lang="en-US" altLang="zh-TW" sz="2000" dirty="0">
                <a:latin typeface="+mn-lt"/>
                <a:ea typeface="+mn-ea"/>
                <a:cs typeface="+mn-ea"/>
                <a:sym typeface="+mn-lt"/>
              </a:rPr>
              <a:t>,</a:t>
            </a:r>
            <a:r>
              <a:rPr lang="zh-TW" altLang="en-US" sz="2000" dirty="0">
                <a:latin typeface="+mn-lt"/>
                <a:ea typeface="+mn-ea"/>
                <a:cs typeface="+mn-ea"/>
                <a:sym typeface="+mn-lt"/>
              </a:rPr>
              <a:t>过程</a:t>
            </a:r>
            <a:r>
              <a:rPr lang="en-US" altLang="zh-TW" sz="2000" dirty="0">
                <a:latin typeface="+mn-lt"/>
                <a:ea typeface="+mn-ea"/>
                <a:cs typeface="+mn-ea"/>
                <a:sym typeface="+mn-lt"/>
              </a:rPr>
              <a:t>,</a:t>
            </a:r>
            <a:r>
              <a:rPr lang="zh-TW" altLang="en-US" sz="2000" dirty="0">
                <a:latin typeface="+mn-lt"/>
                <a:ea typeface="+mn-ea"/>
                <a:cs typeface="+mn-ea"/>
                <a:sym typeface="+mn-lt"/>
              </a:rPr>
              <a:t>环境和安全标准</a:t>
            </a:r>
            <a:r>
              <a:rPr lang="en-US" altLang="zh-TW" sz="2000" dirty="0">
                <a:latin typeface="+mn-lt"/>
                <a:ea typeface="+mn-ea"/>
                <a:cs typeface="+mn-ea"/>
                <a:sym typeface="+mn-lt"/>
              </a:rPr>
              <a:t>.</a:t>
            </a:r>
            <a:r>
              <a:rPr lang="zh-TW" altLang="en-US" sz="2000" dirty="0">
                <a:latin typeface="+mn-lt"/>
                <a:ea typeface="+mn-ea"/>
                <a:cs typeface="+mn-ea"/>
                <a:sym typeface="+mn-lt"/>
              </a:rPr>
              <a:t>以尽可能简洁的方式指明所分析的过程或工序的目的</a:t>
            </a:r>
            <a:r>
              <a:rPr lang="en-US" altLang="zh-TW" sz="2000" dirty="0">
                <a:latin typeface="+mn-lt"/>
                <a:ea typeface="+mn-ea"/>
                <a:cs typeface="+mn-ea"/>
                <a:sym typeface="+mn-lt"/>
              </a:rPr>
              <a:t>,</a:t>
            </a:r>
            <a:r>
              <a:rPr lang="zh-TW" altLang="en-US" sz="2000" dirty="0">
                <a:latin typeface="+mn-lt"/>
                <a:ea typeface="+mn-ea"/>
                <a:cs typeface="+mn-ea"/>
                <a:sym typeface="+mn-lt"/>
              </a:rPr>
              <a:t>包括有关系统</a:t>
            </a:r>
            <a:r>
              <a:rPr lang="en-US" altLang="zh-TW" sz="2000" dirty="0">
                <a:latin typeface="+mn-lt"/>
                <a:ea typeface="+mn-ea"/>
                <a:cs typeface="+mn-ea"/>
                <a:sym typeface="+mn-lt"/>
              </a:rPr>
              <a:t>,</a:t>
            </a:r>
            <a:r>
              <a:rPr lang="zh-TW" altLang="en-US" sz="2000" dirty="0">
                <a:latin typeface="+mn-lt"/>
                <a:ea typeface="+mn-ea"/>
                <a:cs typeface="+mn-ea"/>
                <a:sym typeface="+mn-lt"/>
              </a:rPr>
              <a:t>子系统或部件的设计</a:t>
            </a:r>
            <a:r>
              <a:rPr lang="en-US" altLang="zh-TW" sz="2000" dirty="0">
                <a:latin typeface="+mn-lt"/>
                <a:ea typeface="+mn-ea"/>
                <a:cs typeface="+mn-ea"/>
                <a:sym typeface="+mn-lt"/>
              </a:rPr>
              <a:t>(</a:t>
            </a:r>
            <a:r>
              <a:rPr lang="zh-TW" altLang="en-US" sz="2000" dirty="0">
                <a:latin typeface="+mn-lt"/>
                <a:ea typeface="+mn-ea"/>
                <a:cs typeface="+mn-ea"/>
                <a:sym typeface="+mn-lt"/>
              </a:rPr>
              <a:t>度量</a:t>
            </a:r>
            <a:r>
              <a:rPr lang="en-US" altLang="zh-TW" sz="2000" dirty="0">
                <a:latin typeface="+mn-lt"/>
                <a:ea typeface="+mn-ea"/>
                <a:cs typeface="+mn-ea"/>
                <a:sym typeface="+mn-lt"/>
              </a:rPr>
              <a:t>/</a:t>
            </a:r>
            <a:r>
              <a:rPr lang="zh-TW" altLang="en-US" sz="2000" dirty="0">
                <a:latin typeface="+mn-lt"/>
                <a:ea typeface="+mn-ea"/>
                <a:cs typeface="+mn-ea"/>
                <a:sym typeface="+mn-lt"/>
              </a:rPr>
              <a:t>变量</a:t>
            </a:r>
            <a:r>
              <a:rPr lang="en-US" altLang="zh-TW" sz="2000" dirty="0">
                <a:latin typeface="+mn-lt"/>
                <a:ea typeface="+mn-ea"/>
                <a:cs typeface="+mn-ea"/>
                <a:sym typeface="+mn-lt"/>
              </a:rPr>
              <a:t>)</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5026" name="Text Box 2">
            <a:extLst>
              <a:ext uri="{FF2B5EF4-FFF2-40B4-BE49-F238E27FC236}">
                <a16:creationId xmlns:a16="http://schemas.microsoft.com/office/drawing/2014/main" id="{D4A2DC89-A75A-404C-8F60-1E629C9EC3FC}"/>
              </a:ext>
            </a:extLst>
          </p:cNvPr>
          <p:cNvSpPr txBox="1">
            <a:spLocks noChangeArrowheads="1"/>
          </p:cNvSpPr>
          <p:nvPr/>
        </p:nvSpPr>
        <p:spPr bwMode="auto">
          <a:xfrm>
            <a:off x="783834" y="1080344"/>
            <a:ext cx="13681075" cy="34226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dirty="0">
                <a:latin typeface="+mn-lt"/>
                <a:ea typeface="+mn-ea"/>
                <a:cs typeface="+mn-ea"/>
                <a:sym typeface="+mn-lt"/>
              </a:rPr>
              <a:t>的信息</a:t>
            </a:r>
            <a:r>
              <a:rPr lang="en-US" altLang="zh-TW" sz="2000" dirty="0">
                <a:latin typeface="+mn-lt"/>
                <a:ea typeface="+mn-ea"/>
                <a:cs typeface="+mn-ea"/>
                <a:sym typeface="+mn-lt"/>
              </a:rPr>
              <a:t>.</a:t>
            </a:r>
            <a:r>
              <a:rPr lang="zh-TW" altLang="en-US" sz="2000" dirty="0">
                <a:latin typeface="+mn-lt"/>
                <a:ea typeface="+mn-ea"/>
                <a:cs typeface="+mn-ea"/>
                <a:sym typeface="+mn-lt"/>
              </a:rPr>
              <a:t>如果过程包括许多具有不同潜在失效模式的工序</a:t>
            </a:r>
            <a:r>
              <a:rPr lang="en-US" altLang="zh-TW" sz="2000" dirty="0">
                <a:latin typeface="+mn-lt"/>
                <a:ea typeface="+mn-ea"/>
                <a:cs typeface="+mn-ea"/>
                <a:sym typeface="+mn-lt"/>
              </a:rPr>
              <a:t>(</a:t>
            </a:r>
            <a:r>
              <a:rPr lang="zh-TW" altLang="en-US" sz="2000" dirty="0">
                <a:latin typeface="+mn-lt"/>
                <a:ea typeface="+mn-ea"/>
                <a:cs typeface="+mn-ea"/>
                <a:sym typeface="+mn-lt"/>
              </a:rPr>
              <a:t>如装配</a:t>
            </a:r>
            <a:r>
              <a:rPr lang="en-US" altLang="zh-TW" sz="2000" dirty="0">
                <a:latin typeface="+mn-lt"/>
                <a:ea typeface="+mn-ea"/>
                <a:cs typeface="+mn-ea"/>
                <a:sym typeface="+mn-lt"/>
              </a:rPr>
              <a:t>),</a:t>
            </a:r>
            <a:r>
              <a:rPr lang="zh-TW" altLang="en-US" sz="2000" dirty="0">
                <a:latin typeface="+mn-lt"/>
                <a:ea typeface="+mn-ea"/>
                <a:cs typeface="+mn-ea"/>
                <a:sym typeface="+mn-lt"/>
              </a:rPr>
              <a:t>那么</a:t>
            </a:r>
            <a:r>
              <a:rPr lang="en-US" altLang="zh-TW" sz="2000" dirty="0">
                <a:latin typeface="+mn-lt"/>
                <a:ea typeface="+mn-ea"/>
                <a:cs typeface="+mn-ea"/>
                <a:sym typeface="+mn-lt"/>
              </a:rPr>
              <a:t>,</a:t>
            </a:r>
            <a:r>
              <a:rPr lang="zh-TW" altLang="en-US" sz="2000" dirty="0">
                <a:latin typeface="+mn-lt"/>
                <a:ea typeface="+mn-ea"/>
                <a:cs typeface="+mn-ea"/>
                <a:sym typeface="+mn-lt"/>
              </a:rPr>
              <a:t>可以把这些工序作为独立过程列出</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潜在失效模式</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所谓潜在失效模式是指过程有可能不能满足过程功能</a:t>
            </a:r>
            <a:r>
              <a:rPr lang="en-US" altLang="zh-TW" sz="2000" dirty="0">
                <a:latin typeface="+mn-lt"/>
                <a:ea typeface="+mn-ea"/>
                <a:cs typeface="+mn-ea"/>
                <a:sym typeface="+mn-lt"/>
              </a:rPr>
              <a:t>/</a:t>
            </a:r>
            <a:r>
              <a:rPr lang="zh-TW" altLang="en-US" sz="2000" dirty="0">
                <a:latin typeface="+mn-lt"/>
                <a:ea typeface="+mn-ea"/>
                <a:cs typeface="+mn-ea"/>
                <a:sym typeface="+mn-lt"/>
              </a:rPr>
              <a:t>要求拦中所描述的过程要求和</a:t>
            </a:r>
            <a:r>
              <a:rPr lang="en-US" altLang="zh-TW" sz="2000" dirty="0">
                <a:latin typeface="+mn-lt"/>
                <a:ea typeface="+mn-ea"/>
                <a:cs typeface="+mn-ea"/>
                <a:sym typeface="+mn-lt"/>
              </a:rPr>
              <a:t>/</a:t>
            </a:r>
            <a:r>
              <a:rPr lang="zh-TW" altLang="en-US" sz="2000" dirty="0">
                <a:latin typeface="+mn-lt"/>
                <a:ea typeface="+mn-ea"/>
                <a:cs typeface="+mn-ea"/>
                <a:sym typeface="+mn-lt"/>
              </a:rPr>
              <a:t>或设计意图</a:t>
            </a:r>
            <a:r>
              <a:rPr lang="en-US" altLang="zh-TW" sz="2000" dirty="0">
                <a:latin typeface="+mn-lt"/>
                <a:ea typeface="+mn-ea"/>
                <a:cs typeface="+mn-ea"/>
                <a:sym typeface="+mn-lt"/>
              </a:rPr>
              <a:t>.</a:t>
            </a:r>
            <a:r>
              <a:rPr lang="zh-TW" altLang="en-US" sz="2000" dirty="0">
                <a:latin typeface="+mn-lt"/>
                <a:ea typeface="+mn-ea"/>
                <a:cs typeface="+mn-ea"/>
                <a:sym typeface="+mn-lt"/>
              </a:rPr>
              <a:t>它是对该特定工序上的不符合的描述</a:t>
            </a:r>
            <a:r>
              <a:rPr lang="en-US" altLang="zh-TW" sz="2000" dirty="0">
                <a:latin typeface="+mn-lt"/>
                <a:ea typeface="+mn-ea"/>
                <a:cs typeface="+mn-ea"/>
                <a:sym typeface="+mn-lt"/>
              </a:rPr>
              <a:t>.</a:t>
            </a:r>
            <a:r>
              <a:rPr lang="zh-TW" altLang="en-US" sz="2000" dirty="0">
                <a:latin typeface="+mn-lt"/>
                <a:ea typeface="+mn-ea"/>
                <a:cs typeface="+mn-ea"/>
                <a:sym typeface="+mn-lt"/>
              </a:rPr>
              <a:t>它可能是下一</a:t>
            </a:r>
            <a:r>
              <a:rPr lang="en-US" altLang="zh-TW" sz="2000" dirty="0">
                <a:latin typeface="+mn-lt"/>
                <a:ea typeface="+mn-ea"/>
                <a:cs typeface="+mn-ea"/>
                <a:sym typeface="+mn-lt"/>
              </a:rPr>
              <a:t>(</a:t>
            </a:r>
            <a:r>
              <a:rPr lang="zh-TW" altLang="en-US" sz="2000" dirty="0">
                <a:latin typeface="+mn-lt"/>
                <a:ea typeface="+mn-ea"/>
                <a:cs typeface="+mn-ea"/>
                <a:sym typeface="+mn-lt"/>
              </a:rPr>
              <a:t>下游</a:t>
            </a:r>
            <a:r>
              <a:rPr lang="en-US" altLang="zh-TW" sz="2000" dirty="0">
                <a:latin typeface="+mn-lt"/>
                <a:ea typeface="+mn-ea"/>
                <a:cs typeface="+mn-ea"/>
                <a:sym typeface="+mn-lt"/>
              </a:rPr>
              <a:t>)</a:t>
            </a:r>
            <a:r>
              <a:rPr lang="zh-TW" altLang="en-US" sz="2000" dirty="0">
                <a:latin typeface="+mn-lt"/>
                <a:ea typeface="+mn-ea"/>
                <a:cs typeface="+mn-ea"/>
                <a:sym typeface="+mn-lt"/>
              </a:rPr>
              <a:t>工序的某个潜在失效模式的一个相关起因或者是前一</a:t>
            </a:r>
            <a:r>
              <a:rPr lang="en-US" altLang="zh-TW" sz="2000" dirty="0">
                <a:latin typeface="+mn-lt"/>
                <a:ea typeface="+mn-ea"/>
                <a:cs typeface="+mn-ea"/>
                <a:sym typeface="+mn-lt"/>
              </a:rPr>
              <a:t>(</a:t>
            </a:r>
            <a:r>
              <a:rPr lang="zh-TW" altLang="en-US" sz="2000" dirty="0">
                <a:latin typeface="+mn-lt"/>
                <a:ea typeface="+mn-ea"/>
                <a:cs typeface="+mn-ea"/>
                <a:sym typeface="+mn-lt"/>
              </a:rPr>
              <a:t>上游</a:t>
            </a:r>
            <a:r>
              <a:rPr lang="en-US" altLang="zh-TW" sz="2000" dirty="0">
                <a:latin typeface="+mn-lt"/>
                <a:ea typeface="+mn-ea"/>
                <a:cs typeface="+mn-ea"/>
                <a:sym typeface="+mn-lt"/>
              </a:rPr>
              <a:t>)</a:t>
            </a:r>
            <a:r>
              <a:rPr lang="zh-TW" altLang="en-US" sz="2000" dirty="0">
                <a:latin typeface="+mn-lt"/>
                <a:ea typeface="+mn-ea"/>
                <a:cs typeface="+mn-ea"/>
                <a:sym typeface="+mn-lt"/>
              </a:rPr>
              <a:t>工序的某个潜在失效模式的一个相关后果</a:t>
            </a:r>
            <a:r>
              <a:rPr lang="en-US" altLang="zh-TW" sz="2000" dirty="0">
                <a:latin typeface="+mn-lt"/>
                <a:ea typeface="+mn-ea"/>
                <a:cs typeface="+mn-ea"/>
                <a:sym typeface="+mn-lt"/>
              </a:rPr>
              <a:t>.</a:t>
            </a:r>
            <a:r>
              <a:rPr lang="zh-TW" altLang="en-US" sz="2000" dirty="0">
                <a:latin typeface="+mn-lt"/>
                <a:ea typeface="+mn-ea"/>
                <a:cs typeface="+mn-ea"/>
                <a:sym typeface="+mn-lt"/>
              </a:rPr>
              <a:t>然而</a:t>
            </a:r>
            <a:r>
              <a:rPr lang="en-US" altLang="zh-TW" sz="2000" dirty="0">
                <a:latin typeface="+mn-lt"/>
                <a:ea typeface="+mn-ea"/>
                <a:cs typeface="+mn-ea"/>
                <a:sym typeface="+mn-lt"/>
              </a:rPr>
              <a:t>,</a:t>
            </a:r>
            <a:r>
              <a:rPr lang="zh-TW" altLang="en-US" sz="2000" dirty="0">
                <a:latin typeface="+mn-lt"/>
                <a:ea typeface="+mn-ea"/>
                <a:cs typeface="+mn-ea"/>
                <a:sym typeface="+mn-lt"/>
              </a:rPr>
              <a:t>在准备</a:t>
            </a:r>
            <a:r>
              <a:rPr lang="en-US" altLang="zh-TW" sz="2000" dirty="0">
                <a:latin typeface="+mn-lt"/>
                <a:ea typeface="+mn-ea"/>
                <a:cs typeface="+mn-ea"/>
                <a:sym typeface="+mn-lt"/>
              </a:rPr>
              <a:t>FMEA</a:t>
            </a:r>
            <a:r>
              <a:rPr lang="zh-TW" altLang="en-US" sz="2000" dirty="0">
                <a:latin typeface="+mn-lt"/>
                <a:ea typeface="+mn-ea"/>
                <a:cs typeface="+mn-ea"/>
                <a:sym typeface="+mn-lt"/>
              </a:rPr>
              <a:t>时</a:t>
            </a:r>
            <a:r>
              <a:rPr lang="en-US" altLang="zh-TW" sz="2000" dirty="0">
                <a:latin typeface="+mn-lt"/>
                <a:ea typeface="+mn-ea"/>
                <a:cs typeface="+mn-ea"/>
                <a:sym typeface="+mn-lt"/>
              </a:rPr>
              <a:t>,</a:t>
            </a:r>
            <a:r>
              <a:rPr lang="zh-TW" altLang="en-US" sz="2000" dirty="0">
                <a:latin typeface="+mn-lt"/>
                <a:ea typeface="+mn-ea"/>
                <a:cs typeface="+mn-ea"/>
                <a:sym typeface="+mn-lt"/>
              </a:rPr>
              <a:t>应假定所接收的零件</a:t>
            </a:r>
            <a:r>
              <a:rPr lang="en-US" altLang="zh-TW" sz="2000" dirty="0">
                <a:latin typeface="+mn-lt"/>
                <a:ea typeface="+mn-ea"/>
                <a:cs typeface="+mn-ea"/>
                <a:sym typeface="+mn-lt"/>
              </a:rPr>
              <a:t>/</a:t>
            </a:r>
            <a:r>
              <a:rPr lang="zh-TW" altLang="en-US" sz="2000" dirty="0">
                <a:latin typeface="+mn-lt"/>
                <a:ea typeface="+mn-ea"/>
                <a:cs typeface="+mn-ea"/>
                <a:sym typeface="+mn-lt"/>
              </a:rPr>
              <a:t>材料是正确的</a:t>
            </a:r>
            <a:r>
              <a:rPr lang="en-US" altLang="zh-TW" sz="2000" dirty="0">
                <a:latin typeface="+mn-lt"/>
                <a:ea typeface="+mn-ea"/>
                <a:cs typeface="+mn-ea"/>
                <a:sym typeface="+mn-lt"/>
              </a:rPr>
              <a:t>.</a:t>
            </a:r>
            <a:r>
              <a:rPr lang="zh-TW" altLang="en-US" sz="2000" dirty="0">
                <a:latin typeface="+mn-lt"/>
                <a:ea typeface="+mn-ea"/>
                <a:cs typeface="+mn-ea"/>
                <a:sym typeface="+mn-lt"/>
              </a:rPr>
              <a:t>当历史数据表明进货零件质量有缺陷时</a:t>
            </a:r>
            <a:r>
              <a:rPr lang="en-US" altLang="zh-TW" sz="2000" dirty="0">
                <a:latin typeface="+mn-lt"/>
                <a:ea typeface="+mn-ea"/>
                <a:cs typeface="+mn-ea"/>
                <a:sym typeface="+mn-lt"/>
              </a:rPr>
              <a:t>,FMEA</a:t>
            </a:r>
            <a:r>
              <a:rPr lang="zh-TW" altLang="en-US" sz="2000" dirty="0">
                <a:latin typeface="+mn-lt"/>
                <a:ea typeface="+mn-ea"/>
                <a:cs typeface="+mn-ea"/>
                <a:sym typeface="+mn-lt"/>
              </a:rPr>
              <a:t>小组可做例外处理</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按照部件</a:t>
            </a:r>
            <a:r>
              <a:rPr lang="en-US" altLang="zh-TW" sz="2000" dirty="0">
                <a:latin typeface="+mn-lt"/>
                <a:ea typeface="+mn-ea"/>
                <a:cs typeface="+mn-ea"/>
                <a:sym typeface="+mn-lt"/>
              </a:rPr>
              <a:t>,</a:t>
            </a:r>
            <a:r>
              <a:rPr lang="zh-TW" altLang="en-US" sz="2000" dirty="0">
                <a:latin typeface="+mn-lt"/>
                <a:ea typeface="+mn-ea"/>
                <a:cs typeface="+mn-ea"/>
                <a:sym typeface="+mn-lt"/>
              </a:rPr>
              <a:t>子系统</a:t>
            </a:r>
            <a:r>
              <a:rPr lang="en-US" altLang="zh-TW" sz="2000" dirty="0">
                <a:latin typeface="+mn-lt"/>
                <a:ea typeface="+mn-ea"/>
                <a:cs typeface="+mn-ea"/>
                <a:sym typeface="+mn-lt"/>
              </a:rPr>
              <a:t>,</a:t>
            </a:r>
            <a:r>
              <a:rPr lang="zh-TW" altLang="en-US" sz="2000" dirty="0">
                <a:latin typeface="+mn-lt"/>
                <a:ea typeface="+mn-ea"/>
                <a:cs typeface="+mn-ea"/>
                <a:sym typeface="+mn-lt"/>
              </a:rPr>
              <a:t>系统或过程特性</a:t>
            </a:r>
            <a:r>
              <a:rPr lang="en-US" altLang="zh-TW" sz="2000" dirty="0">
                <a:latin typeface="+mn-lt"/>
                <a:ea typeface="+mn-ea"/>
                <a:cs typeface="+mn-ea"/>
                <a:sym typeface="+mn-lt"/>
              </a:rPr>
              <a:t>,</a:t>
            </a:r>
            <a:r>
              <a:rPr lang="zh-TW" altLang="en-US" sz="2000" dirty="0">
                <a:latin typeface="+mn-lt"/>
                <a:ea typeface="+mn-ea"/>
                <a:cs typeface="+mn-ea"/>
                <a:sym typeface="+mn-lt"/>
              </a:rPr>
              <a:t>列出特定工序的每一个潜在的失效模式</a:t>
            </a:r>
            <a:r>
              <a:rPr lang="en-US" altLang="zh-TW" sz="2000" dirty="0">
                <a:latin typeface="+mn-lt"/>
                <a:ea typeface="+mn-ea"/>
                <a:cs typeface="+mn-ea"/>
                <a:sym typeface="+mn-lt"/>
              </a:rPr>
              <a:t>.</a:t>
            </a:r>
            <a:r>
              <a:rPr lang="zh-TW" altLang="en-US" sz="2000" dirty="0">
                <a:latin typeface="+mn-lt"/>
                <a:ea typeface="+mn-ea"/>
                <a:cs typeface="+mn-ea"/>
                <a:sym typeface="+mn-lt"/>
              </a:rPr>
              <a:t>前提是这种失效可能发生</a:t>
            </a:r>
            <a:r>
              <a:rPr lang="en-US" altLang="zh-TW" sz="2000" dirty="0">
                <a:latin typeface="+mn-lt"/>
                <a:ea typeface="+mn-ea"/>
                <a:cs typeface="+mn-ea"/>
                <a:sym typeface="+mn-lt"/>
              </a:rPr>
              <a:t>,</a:t>
            </a:r>
            <a:r>
              <a:rPr lang="zh-TW" altLang="en-US" sz="2000" dirty="0">
                <a:latin typeface="+mn-lt"/>
                <a:ea typeface="+mn-ea"/>
                <a:cs typeface="+mn-ea"/>
                <a:sym typeface="+mn-lt"/>
              </a:rPr>
              <a:t>但不一定发生</a:t>
            </a:r>
            <a:r>
              <a:rPr lang="en-US" altLang="zh-TW" sz="2000" dirty="0">
                <a:latin typeface="+mn-lt"/>
                <a:ea typeface="+mn-ea"/>
                <a:cs typeface="+mn-ea"/>
                <a:sym typeface="+mn-lt"/>
              </a:rPr>
              <a:t>.</a:t>
            </a:r>
            <a:r>
              <a:rPr lang="zh-TW" altLang="en-US" sz="2000" dirty="0">
                <a:latin typeface="+mn-lt"/>
                <a:ea typeface="+mn-ea"/>
                <a:cs typeface="+mn-ea"/>
                <a:sym typeface="+mn-lt"/>
              </a:rPr>
              <a:t>过程工程师应能提出并回答下列问题</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①</a:t>
            </a:r>
            <a:r>
              <a:rPr lang="zh-TW" altLang="en-US" sz="2000" dirty="0">
                <a:latin typeface="+mn-lt"/>
                <a:ea typeface="+mn-ea"/>
                <a:cs typeface="+mn-ea"/>
                <a:sym typeface="+mn-lt"/>
              </a:rPr>
              <a:t>过程</a:t>
            </a:r>
            <a:r>
              <a:rPr lang="en-US" altLang="zh-TW" sz="2000" dirty="0">
                <a:latin typeface="+mn-lt"/>
                <a:ea typeface="+mn-ea"/>
                <a:cs typeface="+mn-ea"/>
                <a:sym typeface="+mn-lt"/>
              </a:rPr>
              <a:t>/</a:t>
            </a:r>
            <a:r>
              <a:rPr lang="zh-TW" altLang="en-US" sz="2000" dirty="0">
                <a:latin typeface="+mn-lt"/>
                <a:ea typeface="+mn-ea"/>
                <a:cs typeface="+mn-ea"/>
                <a:sym typeface="+mn-lt"/>
              </a:rPr>
              <a:t>零件为什么不满足要求</a:t>
            </a:r>
            <a:r>
              <a:rPr lang="en-US" altLang="zh-TW" sz="2000" dirty="0">
                <a:latin typeface="+mn-lt"/>
                <a:ea typeface="+mn-ea"/>
                <a:cs typeface="+mn-ea"/>
                <a:sym typeface="+mn-lt"/>
              </a:rPr>
              <a:t>?②</a:t>
            </a:r>
            <a:r>
              <a:rPr lang="zh-TW" altLang="en-US" sz="2000" dirty="0">
                <a:latin typeface="+mn-lt"/>
                <a:ea typeface="+mn-ea"/>
                <a:cs typeface="+mn-ea"/>
                <a:sym typeface="+mn-lt"/>
              </a:rPr>
              <a:t>无论工程规范如何</a:t>
            </a:r>
            <a:r>
              <a:rPr lang="en-US" altLang="zh-TW" sz="2000" dirty="0">
                <a:latin typeface="+mn-lt"/>
                <a:ea typeface="+mn-ea"/>
                <a:cs typeface="+mn-ea"/>
                <a:sym typeface="+mn-lt"/>
              </a:rPr>
              <a:t>,</a:t>
            </a:r>
            <a:r>
              <a:rPr lang="zh-TW" altLang="en-US" sz="2000" dirty="0">
                <a:latin typeface="+mn-lt"/>
                <a:ea typeface="+mn-ea"/>
                <a:cs typeface="+mn-ea"/>
                <a:sym typeface="+mn-lt"/>
              </a:rPr>
              <a:t>顾客</a:t>
            </a:r>
            <a:r>
              <a:rPr lang="en-US" altLang="zh-TW" sz="2000" dirty="0">
                <a:latin typeface="+mn-lt"/>
                <a:ea typeface="+mn-ea"/>
                <a:cs typeface="+mn-ea"/>
                <a:sym typeface="+mn-lt"/>
              </a:rPr>
              <a:t>(</a:t>
            </a:r>
            <a:r>
              <a:rPr lang="zh-TW" altLang="en-US" sz="2000" dirty="0">
                <a:latin typeface="+mn-lt"/>
                <a:ea typeface="+mn-ea"/>
                <a:cs typeface="+mn-ea"/>
                <a:sym typeface="+mn-lt"/>
              </a:rPr>
              <a:t>最终使用者</a:t>
            </a:r>
            <a:r>
              <a:rPr lang="en-US" altLang="zh-TW" sz="2000" dirty="0">
                <a:latin typeface="+mn-lt"/>
                <a:ea typeface="+mn-ea"/>
                <a:cs typeface="+mn-ea"/>
                <a:sym typeface="+mn-lt"/>
              </a:rPr>
              <a:t>,</a:t>
            </a:r>
            <a:r>
              <a:rPr lang="zh-TW" altLang="en-US" sz="2000" dirty="0">
                <a:latin typeface="+mn-lt"/>
                <a:ea typeface="+mn-ea"/>
                <a:cs typeface="+mn-ea"/>
                <a:sym typeface="+mn-lt"/>
              </a:rPr>
              <a:t>后续工序或服务</a:t>
            </a:r>
            <a:r>
              <a:rPr lang="en-US" altLang="zh-TW" sz="2000" dirty="0">
                <a:latin typeface="+mn-lt"/>
                <a:ea typeface="+mn-ea"/>
                <a:cs typeface="+mn-ea"/>
                <a:sym typeface="+mn-lt"/>
              </a:rPr>
              <a:t>)</a:t>
            </a:r>
            <a:r>
              <a:rPr lang="zh-TW" altLang="en-US" sz="2000" dirty="0">
                <a:latin typeface="+mn-lt"/>
                <a:ea typeface="+mn-ea"/>
                <a:cs typeface="+mn-ea"/>
                <a:sym typeface="+mn-lt"/>
              </a:rPr>
              <a:t>认为的可拒收的条件是什么</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E5E7EEA3-F7C0-4724-A5E3-BB6B7B7804E7}"/>
              </a:ext>
            </a:extLst>
          </p:cNvPr>
          <p:cNvSpPr txBox="1"/>
          <p:nvPr/>
        </p:nvSpPr>
        <p:spPr>
          <a:xfrm>
            <a:off x="3425131" y="216248"/>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PFMEA</a:t>
            </a:r>
            <a:endParaRPr lang="zh-CN" altLang="en-US" sz="3600" b="1" dirty="0">
              <a:gradFill flip="none" rotWithShape="1">
                <a:gsLst>
                  <a:gs pos="0">
                    <a:srgbClr val="04B5EC"/>
                  </a:gs>
                  <a:gs pos="100000">
                    <a:srgbClr val="00C88A"/>
                  </a:gs>
                </a:gsLst>
                <a:lin ang="0" scaled="1"/>
                <a:tileRect/>
              </a:gradFill>
              <a:latin typeface="+mn-lt"/>
              <a:ea typeface="+mn-ea"/>
              <a:cs typeface="+mn-ea"/>
              <a:sym typeface="+mn-lt"/>
            </a:endParaRPr>
          </a:p>
        </p:txBody>
      </p:sp>
      <p:sp>
        <p:nvSpPr>
          <p:cNvPr id="4" name="Text Box 191">
            <a:extLst>
              <a:ext uri="{FF2B5EF4-FFF2-40B4-BE49-F238E27FC236}">
                <a16:creationId xmlns:a16="http://schemas.microsoft.com/office/drawing/2014/main" id="{7FAB68DC-19C5-41B9-BC34-639F3DB7BDF9}"/>
              </a:ext>
            </a:extLst>
          </p:cNvPr>
          <p:cNvSpPr txBox="1">
            <a:spLocks noChangeArrowheads="1"/>
          </p:cNvSpPr>
          <p:nvPr/>
        </p:nvSpPr>
        <p:spPr bwMode="auto">
          <a:xfrm>
            <a:off x="544811" y="4680744"/>
            <a:ext cx="13681075" cy="4164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以对类似过程的比较和顾客</a:t>
            </a:r>
            <a:r>
              <a:rPr lang="en-US" altLang="zh-TW" sz="2000" dirty="0">
                <a:latin typeface="+mn-lt"/>
                <a:ea typeface="+mn-ea"/>
                <a:cs typeface="+mn-ea"/>
                <a:sym typeface="+mn-lt"/>
              </a:rPr>
              <a:t>(</a:t>
            </a:r>
            <a:r>
              <a:rPr lang="zh-TW" altLang="en-US" sz="2000" dirty="0">
                <a:latin typeface="+mn-lt"/>
                <a:ea typeface="+mn-ea"/>
                <a:cs typeface="+mn-ea"/>
                <a:sym typeface="+mn-lt"/>
              </a:rPr>
              <a:t>最终使用者和后续工序</a:t>
            </a:r>
            <a:r>
              <a:rPr lang="en-US" altLang="zh-TW" sz="2000" dirty="0">
                <a:latin typeface="+mn-lt"/>
                <a:ea typeface="+mn-ea"/>
                <a:cs typeface="+mn-ea"/>
                <a:sym typeface="+mn-lt"/>
              </a:rPr>
              <a:t>)</a:t>
            </a:r>
            <a:r>
              <a:rPr lang="zh-TW" altLang="en-US" sz="2000" dirty="0">
                <a:latin typeface="+mn-lt"/>
                <a:ea typeface="+mn-ea"/>
                <a:cs typeface="+mn-ea"/>
                <a:sym typeface="+mn-lt"/>
              </a:rPr>
              <a:t>对类似部件的索赔研究为起点</a:t>
            </a:r>
            <a:r>
              <a:rPr lang="en-US" altLang="zh-TW" sz="2000" dirty="0">
                <a:latin typeface="+mn-lt"/>
                <a:ea typeface="+mn-ea"/>
                <a:cs typeface="+mn-ea"/>
                <a:sym typeface="+mn-lt"/>
              </a:rPr>
              <a:t>.</a:t>
            </a:r>
            <a:r>
              <a:rPr lang="zh-TW" altLang="en-US" sz="2000" dirty="0">
                <a:latin typeface="+mn-lt"/>
                <a:ea typeface="+mn-ea"/>
                <a:cs typeface="+mn-ea"/>
                <a:sym typeface="+mn-lt"/>
              </a:rPr>
              <a:t>另外</a:t>
            </a:r>
            <a:r>
              <a:rPr lang="en-US" altLang="zh-TW" sz="2000" dirty="0">
                <a:latin typeface="+mn-lt"/>
                <a:ea typeface="+mn-ea"/>
                <a:cs typeface="+mn-ea"/>
                <a:sym typeface="+mn-lt"/>
              </a:rPr>
              <a:t>,</a:t>
            </a:r>
            <a:r>
              <a:rPr lang="zh-TW" altLang="en-US" sz="2000" dirty="0">
                <a:latin typeface="+mn-lt"/>
                <a:ea typeface="+mn-ea"/>
                <a:cs typeface="+mn-ea"/>
                <a:sym typeface="+mn-lt"/>
              </a:rPr>
              <a:t>对设计意图的了解也是必要的</a:t>
            </a:r>
            <a:r>
              <a:rPr lang="en-US" altLang="zh-TW" sz="2000" dirty="0">
                <a:latin typeface="+mn-lt"/>
                <a:ea typeface="+mn-ea"/>
                <a:cs typeface="+mn-ea"/>
                <a:sym typeface="+mn-lt"/>
              </a:rPr>
              <a:t>.</a:t>
            </a:r>
            <a:r>
              <a:rPr lang="zh-TW" altLang="en-US" sz="2000" dirty="0">
                <a:latin typeface="+mn-lt"/>
                <a:ea typeface="+mn-ea"/>
                <a:cs typeface="+mn-ea"/>
                <a:sym typeface="+mn-lt"/>
              </a:rPr>
              <a:t>典型的失效模式可能是</a:t>
            </a:r>
            <a:r>
              <a:rPr lang="en-US" altLang="zh-TW" sz="2000" dirty="0">
                <a:latin typeface="+mn-lt"/>
                <a:ea typeface="+mn-ea"/>
                <a:cs typeface="+mn-ea"/>
                <a:sym typeface="+mn-lt"/>
              </a:rPr>
              <a:t>(</a:t>
            </a:r>
            <a:r>
              <a:rPr lang="zh-TW" altLang="en-US" sz="2000" dirty="0">
                <a:latin typeface="+mn-lt"/>
                <a:ea typeface="+mn-ea"/>
                <a:cs typeface="+mn-ea"/>
                <a:sym typeface="+mn-lt"/>
              </a:rPr>
              <a:t>但不局限于</a:t>
            </a:r>
            <a:r>
              <a:rPr lang="en-US" altLang="zh-TW" sz="2000" dirty="0">
                <a:latin typeface="+mn-lt"/>
                <a:ea typeface="+mn-ea"/>
                <a:cs typeface="+mn-ea"/>
                <a:sym typeface="+mn-lt"/>
              </a:rPr>
              <a:t>)</a:t>
            </a:r>
            <a:r>
              <a:rPr lang="zh-TW" altLang="en-US" sz="2000" dirty="0">
                <a:latin typeface="+mn-lt"/>
                <a:ea typeface="+mn-ea"/>
                <a:cs typeface="+mn-ea"/>
                <a:sym typeface="+mn-lt"/>
              </a:rPr>
              <a:t>下列情况</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弯曲                        毛刺                             孔错位</a:t>
            </a:r>
          </a:p>
          <a:p>
            <a:pPr eaLnBrk="1" hangingPunct="1">
              <a:lnSpc>
                <a:spcPct val="120000"/>
              </a:lnSpc>
              <a:defRPr/>
            </a:pPr>
            <a:r>
              <a:rPr lang="zh-TW" altLang="en-US" sz="2000" dirty="0">
                <a:latin typeface="+mn-lt"/>
                <a:ea typeface="+mn-ea"/>
                <a:cs typeface="+mn-ea"/>
                <a:sym typeface="+mn-lt"/>
              </a:rPr>
              <a:t>   断裂                         开孔太浅                     漏开孔</a:t>
            </a:r>
          </a:p>
          <a:p>
            <a:pPr eaLnBrk="1" hangingPunct="1">
              <a:lnSpc>
                <a:spcPct val="120000"/>
              </a:lnSpc>
              <a:defRPr/>
            </a:pPr>
            <a:r>
              <a:rPr lang="zh-TW" altLang="en-US" sz="2000" dirty="0">
                <a:latin typeface="+mn-lt"/>
                <a:ea typeface="+mn-ea"/>
                <a:cs typeface="+mn-ea"/>
                <a:sym typeface="+mn-lt"/>
              </a:rPr>
              <a:t>   转运损坏                 脏污                             开孔太深</a:t>
            </a:r>
          </a:p>
          <a:p>
            <a:pPr eaLnBrk="1" hangingPunct="1">
              <a:lnSpc>
                <a:spcPct val="120000"/>
              </a:lnSpc>
              <a:defRPr/>
            </a:pPr>
            <a:r>
              <a:rPr lang="zh-TW" altLang="en-US" sz="2000" dirty="0">
                <a:latin typeface="+mn-lt"/>
                <a:ea typeface="+mn-ea"/>
                <a:cs typeface="+mn-ea"/>
                <a:sym typeface="+mn-lt"/>
              </a:rPr>
              <a:t>   表面太粗糙             变形                             表面太平滑</a:t>
            </a:r>
          </a:p>
          <a:p>
            <a:pPr eaLnBrk="1" hangingPunct="1">
              <a:lnSpc>
                <a:spcPct val="120000"/>
              </a:lnSpc>
              <a:defRPr/>
            </a:pPr>
            <a:r>
              <a:rPr lang="zh-TW" altLang="en-US" sz="2000" dirty="0">
                <a:latin typeface="+mn-lt"/>
                <a:ea typeface="+mn-ea"/>
                <a:cs typeface="+mn-ea"/>
                <a:sym typeface="+mn-lt"/>
              </a:rPr>
              <a:t>   开路                         短路                              贴错标签</a:t>
            </a:r>
          </a:p>
          <a:p>
            <a:pPr eaLnBrk="1" hangingPunct="1">
              <a:lnSpc>
                <a:spcPct val="120000"/>
              </a:lnSpc>
              <a:buFont typeface="Wingdings" panose="05000000000000000000" pitchFamily="2" charset="2"/>
              <a:buChar char="§"/>
              <a:defRPr/>
            </a:pPr>
            <a:r>
              <a:rPr lang="zh-TW" altLang="en-US" sz="2000" b="1" dirty="0">
                <a:latin typeface="+mn-lt"/>
                <a:ea typeface="+mn-ea"/>
                <a:cs typeface="+mn-ea"/>
                <a:sym typeface="+mn-lt"/>
              </a:rPr>
              <a:t>潜在失效的后果</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要根据顾客可能发现或经历的情况来描述失效的后果</a:t>
            </a:r>
            <a:r>
              <a:rPr lang="en-US" altLang="zh-TW" sz="2000" dirty="0">
                <a:latin typeface="+mn-lt"/>
                <a:ea typeface="+mn-ea"/>
                <a:cs typeface="+mn-ea"/>
                <a:sym typeface="+mn-lt"/>
              </a:rPr>
              <a:t>,</a:t>
            </a:r>
            <a:r>
              <a:rPr lang="zh-TW" altLang="en-US" sz="2000" dirty="0">
                <a:latin typeface="+mn-lt"/>
                <a:ea typeface="+mn-ea"/>
                <a:cs typeface="+mn-ea"/>
                <a:sym typeface="+mn-lt"/>
              </a:rPr>
              <a:t>要记住顾客既可能是内部的顾客也可能是最终用户</a:t>
            </a:r>
            <a:r>
              <a:rPr lang="en-US" altLang="zh-TW" sz="2000" dirty="0">
                <a:latin typeface="+mn-lt"/>
                <a:ea typeface="+mn-ea"/>
                <a:cs typeface="+mn-ea"/>
                <a:sym typeface="+mn-lt"/>
              </a:rPr>
              <a:t>.</a:t>
            </a:r>
            <a:r>
              <a:rPr lang="zh-TW" altLang="en-US" sz="2000" dirty="0">
                <a:latin typeface="+mn-lt"/>
                <a:ea typeface="+mn-ea"/>
                <a:cs typeface="+mn-ea"/>
                <a:sym typeface="+mn-lt"/>
              </a:rPr>
              <a:t>如果失效模式可能影响安全性或对法规的符合性</a:t>
            </a:r>
            <a:r>
              <a:rPr lang="en-US" altLang="zh-TW" sz="2000" dirty="0">
                <a:latin typeface="+mn-lt"/>
                <a:ea typeface="+mn-ea"/>
                <a:cs typeface="+mn-ea"/>
                <a:sym typeface="+mn-lt"/>
              </a:rPr>
              <a:t>,</a:t>
            </a:r>
            <a:r>
              <a:rPr lang="zh-TW" altLang="en-US" sz="2000" dirty="0">
                <a:latin typeface="+mn-lt"/>
                <a:ea typeface="+mn-ea"/>
                <a:cs typeface="+mn-ea"/>
                <a:sym typeface="+mn-lt"/>
              </a:rPr>
              <a:t>要清楚地予以说明</a:t>
            </a:r>
            <a:r>
              <a:rPr lang="en-US" altLang="zh-TW" sz="2000" dirty="0">
                <a:latin typeface="+mn-lt"/>
                <a:ea typeface="+mn-ea"/>
                <a:cs typeface="+mn-ea"/>
                <a:sym typeface="+mn-lt"/>
              </a:rPr>
              <a:t>.</a:t>
            </a:r>
            <a:r>
              <a:rPr lang="zh-TW" altLang="en-US" sz="2000" dirty="0">
                <a:latin typeface="+mn-lt"/>
                <a:ea typeface="+mn-ea"/>
                <a:cs typeface="+mn-ea"/>
                <a:sym typeface="+mn-lt"/>
              </a:rPr>
              <a:t>在这里</a:t>
            </a:r>
            <a:r>
              <a:rPr lang="en-US" altLang="zh-TW" sz="2000" dirty="0">
                <a:latin typeface="+mn-lt"/>
                <a:ea typeface="+mn-ea"/>
                <a:cs typeface="+mn-ea"/>
                <a:sym typeface="+mn-lt"/>
              </a:rPr>
              <a:t>,</a:t>
            </a:r>
            <a:r>
              <a:rPr lang="zh-TW" altLang="en-US" sz="2000" dirty="0">
                <a:latin typeface="+mn-lt"/>
                <a:ea typeface="+mn-ea"/>
                <a:cs typeface="+mn-ea"/>
                <a:sym typeface="+mn-lt"/>
              </a:rPr>
              <a:t>顾客可以是下一道工序</a:t>
            </a:r>
            <a:r>
              <a:rPr lang="en-US" altLang="zh-TW" sz="2000" dirty="0">
                <a:latin typeface="+mn-lt"/>
                <a:ea typeface="+mn-ea"/>
                <a:cs typeface="+mn-ea"/>
                <a:sym typeface="+mn-lt"/>
              </a:rPr>
              <a:t>,</a:t>
            </a:r>
            <a:r>
              <a:rPr lang="zh-TW" altLang="en-US" sz="2000" dirty="0">
                <a:latin typeface="+mn-lt"/>
                <a:ea typeface="+mn-ea"/>
                <a:cs typeface="+mn-ea"/>
                <a:sym typeface="+mn-lt"/>
              </a:rPr>
              <a:t>后续工序或工位</a:t>
            </a:r>
            <a:r>
              <a:rPr lang="en-US" altLang="zh-TW" sz="2000" dirty="0">
                <a:latin typeface="+mn-lt"/>
                <a:ea typeface="+mn-ea"/>
                <a:cs typeface="+mn-ea"/>
                <a:sym typeface="+mn-lt"/>
              </a:rPr>
              <a:t>,</a:t>
            </a:r>
            <a:r>
              <a:rPr lang="zh-TW" altLang="en-US" sz="2000" dirty="0">
                <a:latin typeface="+mn-lt"/>
                <a:ea typeface="+mn-ea"/>
                <a:cs typeface="+mn-ea"/>
                <a:sym typeface="+mn-lt"/>
              </a:rPr>
              <a:t>经销商和或车主</a:t>
            </a:r>
            <a:r>
              <a:rPr lang="en-US" altLang="zh-TW" sz="2000" dirty="0">
                <a:latin typeface="+mn-lt"/>
                <a:ea typeface="+mn-ea"/>
                <a:cs typeface="+mn-ea"/>
                <a:sym typeface="+mn-lt"/>
              </a:rPr>
              <a:t>.</a:t>
            </a:r>
            <a:r>
              <a:rPr lang="zh-TW" altLang="en-US" sz="2000" dirty="0">
                <a:latin typeface="+mn-lt"/>
                <a:ea typeface="+mn-ea"/>
                <a:cs typeface="+mn-ea"/>
                <a:sym typeface="+mn-lt"/>
              </a:rPr>
              <a:t>当评价潜在失效后果时</a:t>
            </a:r>
            <a:r>
              <a:rPr lang="en-US" altLang="zh-TW" sz="2000" dirty="0">
                <a:latin typeface="+mn-lt"/>
                <a:ea typeface="+mn-ea"/>
                <a:cs typeface="+mn-ea"/>
                <a:sym typeface="+mn-lt"/>
              </a:rPr>
              <a:t>,</a:t>
            </a:r>
            <a:r>
              <a:rPr lang="zh-TW" altLang="en-US" sz="2000" dirty="0">
                <a:latin typeface="+mn-lt"/>
                <a:ea typeface="+mn-ea"/>
                <a:cs typeface="+mn-ea"/>
                <a:sym typeface="+mn-lt"/>
              </a:rPr>
              <a:t>这些因素都必须予以考虑</a:t>
            </a:r>
            <a:r>
              <a:rPr lang="en-US" altLang="zh-TW" sz="2000" dirty="0">
                <a:latin typeface="+mn-lt"/>
                <a:ea typeface="+mn-ea"/>
                <a:cs typeface="+mn-ea"/>
                <a:sym typeface="+mn-lt"/>
              </a:rPr>
              <a:t>.</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48269" name="Group 109">
            <a:extLst>
              <a:ext uri="{FF2B5EF4-FFF2-40B4-BE49-F238E27FC236}">
                <a16:creationId xmlns:a16="http://schemas.microsoft.com/office/drawing/2014/main" id="{7D53665E-B5C0-455A-8973-298AE18EEA36}"/>
              </a:ext>
            </a:extLst>
          </p:cNvPr>
          <p:cNvGraphicFramePr>
            <a:graphicFrameLocks noGrp="1"/>
          </p:cNvGraphicFramePr>
          <p:nvPr>
            <p:extLst>
              <p:ext uri="{D42A27DB-BD31-4B8C-83A1-F6EECF244321}">
                <p14:modId xmlns:p14="http://schemas.microsoft.com/office/powerpoint/2010/main" val="1219532463"/>
              </p:ext>
            </p:extLst>
          </p:nvPr>
        </p:nvGraphicFramePr>
        <p:xfrm>
          <a:off x="1595438" y="1800424"/>
          <a:ext cx="13452475" cy="7467404"/>
        </p:xfrm>
        <a:graphic>
          <a:graphicData uri="http://schemas.openxmlformats.org/drawingml/2006/table">
            <a:tbl>
              <a:tblPr/>
              <a:tblGrid>
                <a:gridCol w="1482052">
                  <a:extLst>
                    <a:ext uri="{9D8B030D-6E8A-4147-A177-3AD203B41FA5}">
                      <a16:colId xmlns:a16="http://schemas.microsoft.com/office/drawing/2014/main" val="20000"/>
                    </a:ext>
                  </a:extLst>
                </a:gridCol>
                <a:gridCol w="3762133">
                  <a:extLst>
                    <a:ext uri="{9D8B030D-6E8A-4147-A177-3AD203B41FA5}">
                      <a16:colId xmlns:a16="http://schemas.microsoft.com/office/drawing/2014/main" val="20001"/>
                    </a:ext>
                  </a:extLst>
                </a:gridCol>
                <a:gridCol w="4446157">
                  <a:extLst>
                    <a:ext uri="{9D8B030D-6E8A-4147-A177-3AD203B41FA5}">
                      <a16:colId xmlns:a16="http://schemas.microsoft.com/office/drawing/2014/main" val="20002"/>
                    </a:ext>
                  </a:extLst>
                </a:gridCol>
                <a:gridCol w="3762133">
                  <a:extLst>
                    <a:ext uri="{9D8B030D-6E8A-4147-A177-3AD203B41FA5}">
                      <a16:colId xmlns:a16="http://schemas.microsoft.com/office/drawing/2014/main" val="20003"/>
                    </a:ext>
                  </a:extLst>
                </a:gridCol>
              </a:tblGrid>
              <a:tr h="979494">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评份级别</a:t>
                      </a:r>
                    </a:p>
                  </a:txBody>
                  <a:tcPr marL="136805" marR="136805" marT="62412" marB="6241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严重度                  </a:t>
                      </a:r>
                      <a:r>
                        <a:rPr kumimoji="1" lang="en-US" altLang="zh-TW" sz="2000" b="0" i="0" u="none" strike="noStrike" cap="none" normalizeH="0" baseline="0" dirty="0">
                          <a:ln>
                            <a:noFill/>
                          </a:ln>
                          <a:solidFill>
                            <a:schemeClr val="tx1"/>
                          </a:solidFill>
                          <a:effectLst/>
                          <a:latin typeface="+mn-lt"/>
                          <a:ea typeface="+mn-ea"/>
                          <a:cs typeface="+mn-ea"/>
                          <a:sym typeface="+mn-lt"/>
                        </a:rPr>
                        <a:t>S</a:t>
                      </a:r>
                    </a:p>
                  </a:txBody>
                  <a:tcPr marL="136805" marR="136805"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频度                            </a:t>
                      </a:r>
                      <a:r>
                        <a:rPr kumimoji="1" lang="en-US" altLang="zh-TW" sz="2000" b="0" i="0" u="none" strike="noStrike" cap="none" normalizeH="0" baseline="0" dirty="0">
                          <a:ln>
                            <a:noFill/>
                          </a:ln>
                          <a:solidFill>
                            <a:schemeClr val="tx1"/>
                          </a:solidFill>
                          <a:effectLst/>
                          <a:latin typeface="+mn-lt"/>
                          <a:ea typeface="+mn-ea"/>
                          <a:cs typeface="+mn-ea"/>
                          <a:sym typeface="+mn-lt"/>
                        </a:rPr>
                        <a:t>O</a:t>
                      </a:r>
                    </a:p>
                  </a:txBody>
                  <a:tcPr marL="136805" marR="136805"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探测度                      </a:t>
                      </a:r>
                      <a:r>
                        <a:rPr kumimoji="1" lang="en-US" altLang="zh-TW" sz="2000" b="0" i="0" u="none" strike="noStrike" cap="none" normalizeH="0" baseline="0" dirty="0">
                          <a:ln>
                            <a:noFill/>
                          </a:ln>
                          <a:solidFill>
                            <a:schemeClr val="tx1"/>
                          </a:solidFill>
                          <a:effectLst/>
                          <a:latin typeface="+mn-lt"/>
                          <a:ea typeface="+mn-ea"/>
                          <a:cs typeface="+mn-ea"/>
                          <a:sym typeface="+mn-lt"/>
                        </a:rPr>
                        <a:t>D</a:t>
                      </a:r>
                    </a:p>
                  </a:txBody>
                  <a:tcPr marL="136805" marR="136805" marT="62412" marB="6241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68571">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1</a:t>
                      </a:r>
                    </a:p>
                  </a:txBody>
                  <a:tcPr marL="136805" marR="136805" marT="62412" marB="6241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无可辨别的影响</a:t>
                      </a:r>
                    </a:p>
                  </a:txBody>
                  <a:tcPr marL="136805" marR="136805"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发生度极低</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小于</a:t>
                      </a:r>
                      <a:r>
                        <a:rPr kumimoji="1" lang="en-US" altLang="zh-TW" sz="2000" b="0" i="0" u="none" strike="noStrike" cap="none" normalizeH="0" baseline="0" dirty="0">
                          <a:ln>
                            <a:noFill/>
                          </a:ln>
                          <a:solidFill>
                            <a:schemeClr val="tx1"/>
                          </a:solidFill>
                          <a:effectLst/>
                          <a:latin typeface="+mn-lt"/>
                          <a:ea typeface="+mn-ea"/>
                          <a:cs typeface="+mn-ea"/>
                          <a:sym typeface="+mn-lt"/>
                        </a:rPr>
                        <a:t>0.01 ‰</a:t>
                      </a:r>
                    </a:p>
                  </a:txBody>
                  <a:tcPr marL="136805" marR="136805"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肯定能测出</a:t>
                      </a:r>
                    </a:p>
                  </a:txBody>
                  <a:tcPr marL="136805" marR="136805" marT="62412" marB="6241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829011">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2</a:t>
                      </a:r>
                    </a:p>
                  </a:txBody>
                  <a:tcPr marL="136805" marR="136805" marT="62412" marB="6241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一般顾客不易察觉的缺陷</a:t>
                      </a:r>
                    </a:p>
                  </a:txBody>
                  <a:tcPr marL="136805" marR="136805"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发生度低</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约</a:t>
                      </a:r>
                      <a:r>
                        <a:rPr kumimoji="1" lang="en-US" altLang="zh-TW" sz="2000" b="0" i="0" u="none" strike="noStrike" cap="none" normalizeH="0" baseline="0" dirty="0">
                          <a:ln>
                            <a:noFill/>
                          </a:ln>
                          <a:solidFill>
                            <a:schemeClr val="tx1"/>
                          </a:solidFill>
                          <a:effectLst/>
                          <a:latin typeface="+mn-lt"/>
                          <a:ea typeface="+mn-ea"/>
                          <a:cs typeface="+mn-ea"/>
                          <a:sym typeface="+mn-lt"/>
                        </a:rPr>
                        <a:t>0.1 ‰</a:t>
                      </a:r>
                    </a:p>
                  </a:txBody>
                  <a:tcPr marL="136805" marR="136805"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采取控制措施能测出</a:t>
                      </a:r>
                    </a:p>
                  </a:txBody>
                  <a:tcPr marL="136805" marR="136805" marT="62412" marB="6241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829011">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3</a:t>
                      </a:r>
                    </a:p>
                  </a:txBody>
                  <a:tcPr marL="136805" marR="136805" marT="62412" marB="6241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部分可以在现场纠正的缺陷</a:t>
                      </a:r>
                    </a:p>
                  </a:txBody>
                  <a:tcPr marL="136805" marR="136805"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发生度低</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约</a:t>
                      </a:r>
                      <a:r>
                        <a:rPr kumimoji="1" lang="en-US" altLang="zh-TW" sz="2000" b="0" i="0" u="none" strike="noStrike" cap="none" normalizeH="0" baseline="0" dirty="0">
                          <a:ln>
                            <a:noFill/>
                          </a:ln>
                          <a:solidFill>
                            <a:schemeClr val="tx1"/>
                          </a:solidFill>
                          <a:effectLst/>
                          <a:latin typeface="+mn-lt"/>
                          <a:ea typeface="+mn-ea"/>
                          <a:cs typeface="+mn-ea"/>
                          <a:sym typeface="+mn-lt"/>
                        </a:rPr>
                        <a:t>0.5 ‰</a:t>
                      </a:r>
                    </a:p>
                  </a:txBody>
                  <a:tcPr marL="136805" marR="136805"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采取控制措施基本能测出</a:t>
                      </a:r>
                    </a:p>
                  </a:txBody>
                  <a:tcPr marL="136805" marR="136805" marT="62412" marB="6241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829011">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4</a:t>
                      </a:r>
                    </a:p>
                  </a:txBody>
                  <a:tcPr marL="136805" marR="136805" marT="62412" marB="6241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对性能有较小的影响</a:t>
                      </a:r>
                    </a:p>
                  </a:txBody>
                  <a:tcPr marL="136805" marR="136805"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发生中等</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约</a:t>
                      </a:r>
                      <a:r>
                        <a:rPr kumimoji="1" lang="en-US" altLang="zh-TW" sz="2000" b="0" i="0" u="none" strike="noStrike" cap="none" normalizeH="0" baseline="0" dirty="0">
                          <a:ln>
                            <a:noFill/>
                          </a:ln>
                          <a:solidFill>
                            <a:schemeClr val="tx1"/>
                          </a:solidFill>
                          <a:effectLst/>
                          <a:latin typeface="+mn-lt"/>
                          <a:ea typeface="+mn-ea"/>
                          <a:cs typeface="+mn-ea"/>
                          <a:sym typeface="+mn-lt"/>
                        </a:rPr>
                        <a:t>1‰</a:t>
                      </a:r>
                    </a:p>
                  </a:txBody>
                  <a:tcPr marL="136805" marR="136805"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采取控制措施可能测出</a:t>
                      </a:r>
                    </a:p>
                  </a:txBody>
                  <a:tcPr marL="136805" marR="136805" marT="62412" marB="6241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68571">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5</a:t>
                      </a:r>
                    </a:p>
                  </a:txBody>
                  <a:tcPr marL="136805" marR="136805" marT="62412" marB="6241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对性能有影响</a:t>
                      </a:r>
                    </a:p>
                  </a:txBody>
                  <a:tcPr marL="136805" marR="136805"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发生中等</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约</a:t>
                      </a:r>
                      <a:r>
                        <a:rPr kumimoji="1" lang="en-US" altLang="zh-TW" sz="2000" b="0" i="0" u="none" strike="noStrike" cap="none" normalizeH="0" baseline="0" dirty="0">
                          <a:ln>
                            <a:noFill/>
                          </a:ln>
                          <a:solidFill>
                            <a:schemeClr val="tx1"/>
                          </a:solidFill>
                          <a:effectLst/>
                          <a:latin typeface="+mn-lt"/>
                          <a:ea typeface="+mn-ea"/>
                          <a:cs typeface="+mn-ea"/>
                          <a:sym typeface="+mn-lt"/>
                        </a:rPr>
                        <a:t>2‰</a:t>
                      </a:r>
                    </a:p>
                  </a:txBody>
                  <a:tcPr marL="136805" marR="136805"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不一定能控测出</a:t>
                      </a:r>
                    </a:p>
                  </a:txBody>
                  <a:tcPr marL="136805" marR="136805" marT="62412" marB="6241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468571">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6</a:t>
                      </a:r>
                    </a:p>
                  </a:txBody>
                  <a:tcPr marL="136805" marR="136805" marT="62412" marB="6241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导致顾客不满意</a:t>
                      </a:r>
                    </a:p>
                  </a:txBody>
                  <a:tcPr marL="136805" marR="136805"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发生中等</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约</a:t>
                      </a:r>
                      <a:r>
                        <a:rPr kumimoji="1" lang="en-US" altLang="zh-TW" sz="2000" b="0" i="0" u="none" strike="noStrike" cap="none" normalizeH="0" baseline="0" dirty="0">
                          <a:ln>
                            <a:noFill/>
                          </a:ln>
                          <a:solidFill>
                            <a:schemeClr val="tx1"/>
                          </a:solidFill>
                          <a:effectLst/>
                          <a:latin typeface="+mn-lt"/>
                          <a:ea typeface="+mn-ea"/>
                          <a:cs typeface="+mn-ea"/>
                          <a:sym typeface="+mn-lt"/>
                        </a:rPr>
                        <a:t>5‰</a:t>
                      </a:r>
                    </a:p>
                  </a:txBody>
                  <a:tcPr marL="136805" marR="136805"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有一定的探测难度</a:t>
                      </a:r>
                    </a:p>
                  </a:txBody>
                  <a:tcPr marL="136805" marR="136805" marT="62412" marB="6241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468571">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7</a:t>
                      </a:r>
                    </a:p>
                  </a:txBody>
                  <a:tcPr marL="136805" marR="136805" marT="62412" marB="6241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导致顾客非常不满意</a:t>
                      </a:r>
                    </a:p>
                  </a:txBody>
                  <a:tcPr marL="136805" marR="136805"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发生度高</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约</a:t>
                      </a:r>
                      <a:r>
                        <a:rPr kumimoji="1" lang="en-US" altLang="zh-TW" sz="2000" b="0" i="0" u="none" strike="noStrike" cap="none" normalizeH="0" baseline="0" dirty="0">
                          <a:ln>
                            <a:noFill/>
                          </a:ln>
                          <a:solidFill>
                            <a:schemeClr val="tx1"/>
                          </a:solidFill>
                          <a:effectLst/>
                          <a:latin typeface="+mn-lt"/>
                          <a:ea typeface="+mn-ea"/>
                          <a:cs typeface="+mn-ea"/>
                          <a:sym typeface="+mn-lt"/>
                        </a:rPr>
                        <a:t>10 ‰</a:t>
                      </a:r>
                    </a:p>
                  </a:txBody>
                  <a:tcPr marL="136805" marR="136805"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探测难度比较大</a:t>
                      </a:r>
                    </a:p>
                  </a:txBody>
                  <a:tcPr marL="136805" marR="136805" marT="62412" marB="6241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468571">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8</a:t>
                      </a:r>
                    </a:p>
                  </a:txBody>
                  <a:tcPr marL="136805" marR="136805" marT="62412" marB="6241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产品丧失基本功能</a:t>
                      </a:r>
                    </a:p>
                  </a:txBody>
                  <a:tcPr marL="136805" marR="136805"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发生度高</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约</a:t>
                      </a:r>
                      <a:r>
                        <a:rPr kumimoji="1" lang="en-US" altLang="zh-TW" sz="2000" b="0" i="0" u="none" strike="noStrike" cap="none" normalizeH="0" baseline="0" dirty="0">
                          <a:ln>
                            <a:noFill/>
                          </a:ln>
                          <a:solidFill>
                            <a:schemeClr val="tx1"/>
                          </a:solidFill>
                          <a:effectLst/>
                          <a:latin typeface="+mn-lt"/>
                          <a:ea typeface="+mn-ea"/>
                          <a:cs typeface="+mn-ea"/>
                          <a:sym typeface="+mn-lt"/>
                        </a:rPr>
                        <a:t>20 ‰</a:t>
                      </a:r>
                    </a:p>
                  </a:txBody>
                  <a:tcPr marL="136805" marR="136805"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很少机会可以测出</a:t>
                      </a:r>
                    </a:p>
                  </a:txBody>
                  <a:tcPr marL="136805" marR="136805" marT="62412" marB="6241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829011">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9</a:t>
                      </a:r>
                    </a:p>
                  </a:txBody>
                  <a:tcPr marL="136805" marR="136805" marT="62412" marB="6241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有提示的影响安全</a:t>
                      </a:r>
                    </a:p>
                  </a:txBody>
                  <a:tcPr marL="136805" marR="136805"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发生很高</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约</a:t>
                      </a:r>
                      <a:r>
                        <a:rPr kumimoji="1" lang="en-US" altLang="zh-TW" sz="2000" b="0" i="0" u="none" strike="noStrike" cap="none" normalizeH="0" baseline="0" dirty="0">
                          <a:ln>
                            <a:noFill/>
                          </a:ln>
                          <a:solidFill>
                            <a:schemeClr val="tx1"/>
                          </a:solidFill>
                          <a:effectLst/>
                          <a:latin typeface="+mn-lt"/>
                          <a:ea typeface="+mn-ea"/>
                          <a:cs typeface="+mn-ea"/>
                          <a:sym typeface="+mn-lt"/>
                        </a:rPr>
                        <a:t>50 ‰</a:t>
                      </a:r>
                    </a:p>
                  </a:txBody>
                  <a:tcPr marL="136805" marR="136805"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采取措施也可能无法探测</a:t>
                      </a:r>
                    </a:p>
                  </a:txBody>
                  <a:tcPr marL="136805" marR="136805" marT="62412" marB="6241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829011">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10</a:t>
                      </a:r>
                    </a:p>
                  </a:txBody>
                  <a:tcPr marL="136805" marR="136805" marT="62412" marB="6241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无提示的影响</a:t>
                      </a:r>
                    </a:p>
                  </a:txBody>
                  <a:tcPr marL="136805" marR="136805"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安全发生度很高</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在于 </a:t>
                      </a:r>
                      <a:r>
                        <a:rPr kumimoji="1" lang="en-US" altLang="zh-TW" sz="2000" b="0" i="0" u="none" strike="noStrike" cap="none" normalizeH="0" baseline="0" dirty="0">
                          <a:ln>
                            <a:noFill/>
                          </a:ln>
                          <a:solidFill>
                            <a:schemeClr val="tx1"/>
                          </a:solidFill>
                          <a:effectLst/>
                          <a:latin typeface="+mn-lt"/>
                          <a:ea typeface="+mn-ea"/>
                          <a:cs typeface="+mn-ea"/>
                          <a:sym typeface="+mn-lt"/>
                        </a:rPr>
                        <a:t>100 ‰</a:t>
                      </a:r>
                    </a:p>
                  </a:txBody>
                  <a:tcPr marL="136805" marR="136805" marT="62412" marB="6241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肯定无法探测</a:t>
                      </a:r>
                    </a:p>
                  </a:txBody>
                  <a:tcPr marL="136805" marR="136805" marT="62412" marB="6241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bl>
          </a:graphicData>
        </a:graphic>
      </p:graphicFrame>
      <p:sp>
        <p:nvSpPr>
          <p:cNvPr id="4" name="文本框 3">
            <a:extLst>
              <a:ext uri="{FF2B5EF4-FFF2-40B4-BE49-F238E27FC236}">
                <a16:creationId xmlns:a16="http://schemas.microsoft.com/office/drawing/2014/main" id="{677FA126-7B6D-4C64-9B9F-BBEA15F1F23F}"/>
              </a:ext>
            </a:extLst>
          </p:cNvPr>
          <p:cNvSpPr txBox="1"/>
          <p:nvPr/>
        </p:nvSpPr>
        <p:spPr>
          <a:xfrm>
            <a:off x="3425131" y="216248"/>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过程</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FMEA</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评级表</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8338" name="Text Box 2">
            <a:extLst>
              <a:ext uri="{FF2B5EF4-FFF2-40B4-BE49-F238E27FC236}">
                <a16:creationId xmlns:a16="http://schemas.microsoft.com/office/drawing/2014/main" id="{03B91736-FA1A-4A53-B92D-37B91E0A3B21}"/>
              </a:ext>
            </a:extLst>
          </p:cNvPr>
          <p:cNvSpPr txBox="1">
            <a:spLocks noChangeArrowheads="1"/>
          </p:cNvSpPr>
          <p:nvPr/>
        </p:nvSpPr>
        <p:spPr bwMode="auto">
          <a:xfrm>
            <a:off x="1391519" y="937093"/>
            <a:ext cx="13681075" cy="839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a:latin typeface="+mn-lt"/>
                <a:ea typeface="+mn-ea"/>
                <a:cs typeface="+mn-ea"/>
                <a:sym typeface="+mn-lt"/>
              </a:rPr>
              <a:t>6 ) </a:t>
            </a:r>
            <a:r>
              <a:rPr lang="zh-TW" altLang="en-US" sz="2000" b="1">
                <a:latin typeface="+mn-lt"/>
                <a:ea typeface="+mn-ea"/>
                <a:cs typeface="+mn-ea"/>
                <a:sym typeface="+mn-lt"/>
              </a:rPr>
              <a:t>风险顺序数 </a:t>
            </a:r>
            <a:r>
              <a:rPr lang="en-US" altLang="zh-TW" sz="2000" b="1">
                <a:latin typeface="+mn-lt"/>
                <a:ea typeface="+mn-ea"/>
                <a:cs typeface="+mn-ea"/>
                <a:sym typeface="+mn-lt"/>
              </a:rPr>
              <a:t>( RPN )</a:t>
            </a:r>
          </a:p>
          <a:p>
            <a:pPr eaLnBrk="1" hangingPunct="1">
              <a:lnSpc>
                <a:spcPct val="120000"/>
              </a:lnSpc>
              <a:defRPr/>
            </a:pPr>
            <a:r>
              <a:rPr lang="en-US" altLang="zh-TW" sz="2000">
                <a:latin typeface="+mn-lt"/>
                <a:ea typeface="+mn-ea"/>
                <a:cs typeface="+mn-ea"/>
                <a:sym typeface="+mn-lt"/>
              </a:rPr>
              <a:t>   RPN</a:t>
            </a:r>
            <a:r>
              <a:rPr lang="zh-TW" altLang="en-US" sz="2000">
                <a:latin typeface="+mn-lt"/>
                <a:ea typeface="+mn-ea"/>
                <a:cs typeface="+mn-ea"/>
                <a:sym typeface="+mn-lt"/>
              </a:rPr>
              <a:t>的数值在</a:t>
            </a:r>
            <a:r>
              <a:rPr lang="en-US" altLang="zh-TW" sz="2000">
                <a:latin typeface="+mn-lt"/>
                <a:ea typeface="+mn-ea"/>
                <a:cs typeface="+mn-ea"/>
                <a:sym typeface="+mn-lt"/>
              </a:rPr>
              <a:t>1~1000</a:t>
            </a:r>
            <a:r>
              <a:rPr lang="zh-TW" altLang="en-US" sz="2000">
                <a:latin typeface="+mn-lt"/>
                <a:ea typeface="+mn-ea"/>
                <a:cs typeface="+mn-ea"/>
                <a:sym typeface="+mn-lt"/>
              </a:rPr>
              <a:t>之间</a:t>
            </a:r>
            <a:r>
              <a:rPr lang="en-US" altLang="zh-TW" sz="2000">
                <a:latin typeface="+mn-lt"/>
                <a:ea typeface="+mn-ea"/>
                <a:cs typeface="+mn-ea"/>
                <a:sym typeface="+mn-lt"/>
              </a:rPr>
              <a:t>,</a:t>
            </a:r>
            <a:r>
              <a:rPr lang="zh-TW" altLang="en-US" sz="2000">
                <a:latin typeface="+mn-lt"/>
                <a:ea typeface="+mn-ea"/>
                <a:cs typeface="+mn-ea"/>
                <a:sym typeface="+mn-lt"/>
              </a:rPr>
              <a:t>一般比值越大</a:t>
            </a:r>
            <a:r>
              <a:rPr lang="en-US" altLang="zh-TW" sz="2000">
                <a:latin typeface="+mn-lt"/>
                <a:ea typeface="+mn-ea"/>
                <a:cs typeface="+mn-ea"/>
                <a:sym typeface="+mn-lt"/>
              </a:rPr>
              <a:t>,</a:t>
            </a:r>
            <a:r>
              <a:rPr lang="zh-TW" altLang="en-US" sz="2000">
                <a:latin typeface="+mn-lt"/>
                <a:ea typeface="+mn-ea"/>
                <a:cs typeface="+mn-ea"/>
                <a:sym typeface="+mn-lt"/>
              </a:rPr>
              <a:t>表示风险越高</a:t>
            </a:r>
            <a:r>
              <a:rPr lang="en-US" altLang="zh-TW" sz="2000">
                <a:latin typeface="+mn-lt"/>
                <a:ea typeface="+mn-ea"/>
                <a:cs typeface="+mn-ea"/>
                <a:sym typeface="+mn-lt"/>
              </a:rPr>
              <a:t>,</a:t>
            </a:r>
            <a:r>
              <a:rPr lang="zh-TW" altLang="en-US" sz="2000">
                <a:latin typeface="+mn-lt"/>
                <a:ea typeface="+mn-ea"/>
                <a:cs typeface="+mn-ea"/>
                <a:sym typeface="+mn-lt"/>
              </a:rPr>
              <a:t>那么需要采取措施的机会越多</a:t>
            </a:r>
            <a:r>
              <a:rPr lang="en-US" altLang="zh-TW" sz="2000">
                <a:latin typeface="+mn-lt"/>
                <a:ea typeface="+mn-ea"/>
                <a:cs typeface="+mn-ea"/>
                <a:sym typeface="+mn-lt"/>
              </a:rPr>
              <a:t>.</a:t>
            </a:r>
          </a:p>
        </p:txBody>
      </p:sp>
      <p:graphicFrame>
        <p:nvGraphicFramePr>
          <p:cNvPr id="349259" name="Group 75">
            <a:extLst>
              <a:ext uri="{FF2B5EF4-FFF2-40B4-BE49-F238E27FC236}">
                <a16:creationId xmlns:a16="http://schemas.microsoft.com/office/drawing/2014/main" id="{3314D337-32F5-4033-A0ED-166ED0540880}"/>
              </a:ext>
            </a:extLst>
          </p:cNvPr>
          <p:cNvGraphicFramePr>
            <a:graphicFrameLocks noGrp="1"/>
          </p:cNvGraphicFramePr>
          <p:nvPr/>
        </p:nvGraphicFramePr>
        <p:xfrm>
          <a:off x="1595438" y="2600325"/>
          <a:ext cx="13452475" cy="5260974"/>
        </p:xfrm>
        <a:graphic>
          <a:graphicData uri="http://schemas.openxmlformats.org/drawingml/2006/table">
            <a:tbl>
              <a:tblPr/>
              <a:tblGrid>
                <a:gridCol w="1368049">
                  <a:extLst>
                    <a:ext uri="{9D8B030D-6E8A-4147-A177-3AD203B41FA5}">
                      <a16:colId xmlns:a16="http://schemas.microsoft.com/office/drawing/2014/main" val="20000"/>
                    </a:ext>
                  </a:extLst>
                </a:gridCol>
                <a:gridCol w="3078108">
                  <a:extLst>
                    <a:ext uri="{9D8B030D-6E8A-4147-A177-3AD203B41FA5}">
                      <a16:colId xmlns:a16="http://schemas.microsoft.com/office/drawing/2014/main" val="20001"/>
                    </a:ext>
                  </a:extLst>
                </a:gridCol>
                <a:gridCol w="5016176">
                  <a:extLst>
                    <a:ext uri="{9D8B030D-6E8A-4147-A177-3AD203B41FA5}">
                      <a16:colId xmlns:a16="http://schemas.microsoft.com/office/drawing/2014/main" val="20002"/>
                    </a:ext>
                  </a:extLst>
                </a:gridCol>
                <a:gridCol w="3990142">
                  <a:extLst>
                    <a:ext uri="{9D8B030D-6E8A-4147-A177-3AD203B41FA5}">
                      <a16:colId xmlns:a16="http://schemas.microsoft.com/office/drawing/2014/main" val="20003"/>
                    </a:ext>
                  </a:extLst>
                </a:gridCol>
              </a:tblGrid>
              <a:tr h="627780">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序号</a:t>
                      </a:r>
                    </a:p>
                  </a:txBody>
                  <a:tcPr marL="136805" marR="136805" marT="62414" marB="6241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RPN</a:t>
                      </a:r>
                      <a:r>
                        <a:rPr kumimoji="1" lang="zh-TW" altLang="en-US" sz="2000" b="0" i="0" u="none" strike="noStrike" cap="none" normalizeH="0" baseline="0" dirty="0">
                          <a:ln>
                            <a:noFill/>
                          </a:ln>
                          <a:solidFill>
                            <a:schemeClr val="tx1"/>
                          </a:solidFill>
                          <a:effectLst/>
                          <a:latin typeface="+mn-lt"/>
                          <a:ea typeface="+mn-ea"/>
                          <a:cs typeface="+mn-ea"/>
                          <a:sym typeface="+mn-lt"/>
                        </a:rPr>
                        <a:t>值</a:t>
                      </a:r>
                    </a:p>
                  </a:txBody>
                  <a:tcPr marL="136805" marR="136805"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影     响</a:t>
                      </a:r>
                    </a:p>
                  </a:txBody>
                  <a:tcPr marL="136805" marR="136805"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措    施</a:t>
                      </a:r>
                    </a:p>
                  </a:txBody>
                  <a:tcPr marL="136805" marR="136805" marT="62414" marB="6241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627780">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1</a:t>
                      </a:r>
                    </a:p>
                  </a:txBody>
                  <a:tcPr marL="136805" marR="136805" marT="62414" marB="6241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RPN1~50</a:t>
                      </a:r>
                    </a:p>
                  </a:txBody>
                  <a:tcPr marL="136805" marR="136805"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风险较小</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影响不大</a:t>
                      </a:r>
                    </a:p>
                  </a:txBody>
                  <a:tcPr marL="136805" marR="136805"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可以不采取措施</a:t>
                      </a:r>
                    </a:p>
                  </a:txBody>
                  <a:tcPr marL="136805" marR="136805" marT="62414" marB="6241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627780">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2</a:t>
                      </a:r>
                    </a:p>
                  </a:txBody>
                  <a:tcPr marL="136805" marR="136805" marT="62414" marB="6241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RPN51~100</a:t>
                      </a:r>
                    </a:p>
                  </a:txBody>
                  <a:tcPr marL="136805" marR="136805"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风险一般</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有一定影响</a:t>
                      </a:r>
                    </a:p>
                  </a:txBody>
                  <a:tcPr marL="136805" marR="136805"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有选择的采取措施</a:t>
                      </a:r>
                    </a:p>
                  </a:txBody>
                  <a:tcPr marL="136805" marR="136805" marT="62414" marB="6241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1123451">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3</a:t>
                      </a:r>
                    </a:p>
                  </a:txBody>
                  <a:tcPr marL="136805" marR="136805" marT="62414" marB="6241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RPN101~150</a:t>
                      </a:r>
                    </a:p>
                  </a:txBody>
                  <a:tcPr marL="136805" marR="136805"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风险中等</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有影响</a:t>
                      </a:r>
                    </a:p>
                  </a:txBody>
                  <a:tcPr marL="136805" marR="136805"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一般要采取措施</a:t>
                      </a:r>
                    </a:p>
                  </a:txBody>
                  <a:tcPr marL="136805" marR="136805" marT="62414" marB="6241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1123451">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4</a:t>
                      </a:r>
                    </a:p>
                  </a:txBody>
                  <a:tcPr marL="136805" marR="136805" marT="62414" marB="6241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RPN151~300</a:t>
                      </a:r>
                    </a:p>
                  </a:txBody>
                  <a:tcPr marL="136805" marR="136805"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风险较大</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影响比较严重</a:t>
                      </a:r>
                    </a:p>
                  </a:txBody>
                  <a:tcPr marL="136805" marR="136805"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需要采取措施</a:t>
                      </a:r>
                    </a:p>
                  </a:txBody>
                  <a:tcPr marL="136805" marR="136805" marT="62414" marB="6241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1130732">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5</a:t>
                      </a:r>
                    </a:p>
                  </a:txBody>
                  <a:tcPr marL="136805" marR="136805" marT="62414" marB="6241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RPN301~1000</a:t>
                      </a:r>
                    </a:p>
                  </a:txBody>
                  <a:tcPr marL="136805" marR="136805"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高风险</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影响严重</a:t>
                      </a:r>
                    </a:p>
                  </a:txBody>
                  <a:tcPr marL="136805" marR="136805" marT="62414" marB="6241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需要采取措施</a:t>
                      </a:r>
                    </a:p>
                  </a:txBody>
                  <a:tcPr marL="136805" marR="136805" marT="62414" marB="6241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bl>
          </a:graphicData>
        </a:graphic>
      </p:graphicFrame>
      <p:sp>
        <p:nvSpPr>
          <p:cNvPr id="398376" name="Text Box 76">
            <a:extLst>
              <a:ext uri="{FF2B5EF4-FFF2-40B4-BE49-F238E27FC236}">
                <a16:creationId xmlns:a16="http://schemas.microsoft.com/office/drawing/2014/main" id="{1B7B5281-E561-45BE-B3FB-8366029D50E9}"/>
              </a:ext>
            </a:extLst>
          </p:cNvPr>
          <p:cNvSpPr txBox="1">
            <a:spLocks noChangeArrowheads="1"/>
          </p:cNvSpPr>
          <p:nvPr/>
        </p:nvSpPr>
        <p:spPr bwMode="auto">
          <a:xfrm>
            <a:off x="1481138" y="1871663"/>
            <a:ext cx="13681075"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a:latin typeface="+mn-lt"/>
                <a:ea typeface="+mn-ea"/>
                <a:cs typeface="+mn-ea"/>
                <a:sym typeface="+mn-lt"/>
              </a:rPr>
              <a:t>                             </a:t>
            </a:r>
            <a:r>
              <a:rPr lang="zh-TW" altLang="en-US" sz="2000" b="1">
                <a:latin typeface="+mn-lt"/>
                <a:ea typeface="+mn-ea"/>
                <a:cs typeface="+mn-ea"/>
                <a:sym typeface="+mn-lt"/>
              </a:rPr>
              <a:t>风险顺序数 </a:t>
            </a:r>
            <a:r>
              <a:rPr lang="en-US" altLang="zh-TW" sz="2000" b="1">
                <a:latin typeface="+mn-lt"/>
                <a:ea typeface="+mn-ea"/>
                <a:cs typeface="+mn-ea"/>
                <a:sym typeface="+mn-lt"/>
              </a:rPr>
              <a:t>( RPN ) </a:t>
            </a:r>
            <a:r>
              <a:rPr lang="zh-TW" altLang="en-US" sz="2000" b="1">
                <a:latin typeface="+mn-lt"/>
                <a:ea typeface="+mn-ea"/>
                <a:cs typeface="+mn-ea"/>
                <a:sym typeface="+mn-lt"/>
              </a:rPr>
              <a:t>的影响与措施</a:t>
            </a:r>
          </a:p>
        </p:txBody>
      </p:sp>
      <p:sp>
        <p:nvSpPr>
          <p:cNvPr id="398377" name="Text Box 77">
            <a:extLst>
              <a:ext uri="{FF2B5EF4-FFF2-40B4-BE49-F238E27FC236}">
                <a16:creationId xmlns:a16="http://schemas.microsoft.com/office/drawing/2014/main" id="{37CDC0BB-D024-4CF8-BC48-7BE22ED82FD5}"/>
              </a:ext>
            </a:extLst>
          </p:cNvPr>
          <p:cNvSpPr txBox="1">
            <a:spLocks noChangeArrowheads="1"/>
          </p:cNvSpPr>
          <p:nvPr/>
        </p:nvSpPr>
        <p:spPr bwMode="auto">
          <a:xfrm>
            <a:off x="1264891" y="7864861"/>
            <a:ext cx="13681075" cy="1209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2.5 </a:t>
            </a:r>
            <a:r>
              <a:rPr lang="zh-TW" altLang="en-US" sz="2000" b="1" dirty="0">
                <a:latin typeface="+mn-lt"/>
                <a:ea typeface="+mn-ea"/>
                <a:cs typeface="+mn-ea"/>
                <a:sym typeface="+mn-lt"/>
              </a:rPr>
              <a:t>监控计划动态管理</a:t>
            </a:r>
          </a:p>
          <a:p>
            <a:pPr eaLnBrk="1" hangingPunct="1">
              <a:lnSpc>
                <a:spcPct val="120000"/>
              </a:lnSpc>
              <a:defRPr/>
            </a:pPr>
            <a:r>
              <a:rPr lang="zh-TW" altLang="en-US" sz="2000" dirty="0">
                <a:latin typeface="+mn-lt"/>
                <a:ea typeface="+mn-ea"/>
                <a:cs typeface="+mn-ea"/>
                <a:sym typeface="+mn-lt"/>
              </a:rPr>
              <a:t>   监控计划就是用来描述过程的管理事项</a:t>
            </a:r>
            <a:r>
              <a:rPr lang="en-US" altLang="zh-TW" sz="2000" dirty="0">
                <a:latin typeface="+mn-lt"/>
                <a:ea typeface="+mn-ea"/>
                <a:cs typeface="+mn-ea"/>
                <a:sym typeface="+mn-lt"/>
              </a:rPr>
              <a:t>.</a:t>
            </a:r>
            <a:r>
              <a:rPr lang="zh-TW" altLang="en-US" sz="2000" dirty="0">
                <a:latin typeface="+mn-lt"/>
                <a:ea typeface="+mn-ea"/>
                <a:cs typeface="+mn-ea"/>
                <a:sym typeface="+mn-lt"/>
              </a:rPr>
              <a:t>控制方法和处理措施的方案性文本</a:t>
            </a:r>
            <a:r>
              <a:rPr lang="en-US" altLang="zh-TW" sz="2000" dirty="0">
                <a:latin typeface="+mn-lt"/>
                <a:ea typeface="+mn-ea"/>
                <a:cs typeface="+mn-ea"/>
                <a:sym typeface="+mn-lt"/>
              </a:rPr>
              <a:t>,</a:t>
            </a:r>
            <a:r>
              <a:rPr lang="zh-TW" altLang="en-US" sz="2000" dirty="0">
                <a:latin typeface="+mn-lt"/>
                <a:ea typeface="+mn-ea"/>
                <a:cs typeface="+mn-ea"/>
                <a:sym typeface="+mn-lt"/>
              </a:rPr>
              <a:t>也可以叫控制计划</a:t>
            </a:r>
            <a:r>
              <a:rPr lang="en-US" altLang="zh-TW" sz="2000" dirty="0">
                <a:latin typeface="+mn-lt"/>
                <a:ea typeface="+mn-ea"/>
                <a:cs typeface="+mn-ea"/>
                <a:sym typeface="+mn-lt"/>
              </a:rPr>
              <a:t>.</a:t>
            </a:r>
            <a:r>
              <a:rPr lang="zh-TW" altLang="en-US" sz="2000" dirty="0">
                <a:latin typeface="+mn-lt"/>
                <a:ea typeface="+mn-ea"/>
                <a:cs typeface="+mn-ea"/>
                <a:sym typeface="+mn-lt"/>
              </a:rPr>
              <a:t>它属于质量计划的一部分</a:t>
            </a:r>
            <a:r>
              <a:rPr lang="en-US" altLang="zh-TW" sz="2000" dirty="0">
                <a:latin typeface="+mn-lt"/>
                <a:ea typeface="+mn-ea"/>
                <a:cs typeface="+mn-ea"/>
                <a:sym typeface="+mn-lt"/>
              </a:rPr>
              <a:t>,</a:t>
            </a:r>
            <a:r>
              <a:rPr lang="zh-TW" altLang="en-US" sz="2000" dirty="0">
                <a:latin typeface="+mn-lt"/>
                <a:ea typeface="+mn-ea"/>
                <a:cs typeface="+mn-ea"/>
                <a:sym typeface="+mn-lt"/>
              </a:rPr>
              <a:t>目的是为了给现场管理或顾客提供可以参照的产品和过程控制方法</a:t>
            </a:r>
            <a:r>
              <a:rPr lang="en-US" altLang="zh-TW" sz="2000" dirty="0">
                <a:latin typeface="+mn-lt"/>
                <a:ea typeface="+mn-ea"/>
                <a:cs typeface="+mn-ea"/>
                <a:sym typeface="+mn-lt"/>
              </a:rPr>
              <a:t>.</a:t>
            </a:r>
          </a:p>
        </p:txBody>
      </p:sp>
      <p:sp>
        <p:nvSpPr>
          <p:cNvPr id="6" name="文本框 5">
            <a:extLst>
              <a:ext uri="{FF2B5EF4-FFF2-40B4-BE49-F238E27FC236}">
                <a16:creationId xmlns:a16="http://schemas.microsoft.com/office/drawing/2014/main" id="{987D8BDB-ADF2-4996-8264-4D77DEDF0D9D}"/>
              </a:ext>
            </a:extLst>
          </p:cNvPr>
          <p:cNvSpPr txBox="1"/>
          <p:nvPr/>
        </p:nvSpPr>
        <p:spPr>
          <a:xfrm>
            <a:off x="3425131" y="216248"/>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过程</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FMEA</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评级表</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62" name="Text Box 2">
            <a:extLst>
              <a:ext uri="{FF2B5EF4-FFF2-40B4-BE49-F238E27FC236}">
                <a16:creationId xmlns:a16="http://schemas.microsoft.com/office/drawing/2014/main" id="{F5D17CE1-26EE-4238-B81E-17667944053B}"/>
              </a:ext>
            </a:extLst>
          </p:cNvPr>
          <p:cNvSpPr txBox="1">
            <a:spLocks noChangeArrowheads="1"/>
          </p:cNvSpPr>
          <p:nvPr/>
        </p:nvSpPr>
        <p:spPr bwMode="auto">
          <a:xfrm>
            <a:off x="783834" y="1152352"/>
            <a:ext cx="13681075" cy="4164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监控计划是一份动态性的文件</a:t>
            </a:r>
            <a:r>
              <a:rPr lang="en-US" altLang="zh-TW" sz="2000" dirty="0">
                <a:latin typeface="+mn-lt"/>
                <a:ea typeface="+mn-ea"/>
                <a:cs typeface="+mn-ea"/>
                <a:sym typeface="+mn-lt"/>
              </a:rPr>
              <a:t>,</a:t>
            </a:r>
            <a:r>
              <a:rPr lang="zh-TW" altLang="en-US" sz="2000" dirty="0">
                <a:latin typeface="+mn-lt"/>
                <a:ea typeface="+mn-ea"/>
                <a:cs typeface="+mn-ea"/>
                <a:sym typeface="+mn-lt"/>
              </a:rPr>
              <a:t>它始终反映当前的控制方法和测量系统</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监控计划不能替代包含在详细的作业指导书中的信息</a:t>
            </a:r>
            <a:r>
              <a:rPr lang="en-US" altLang="zh-TW" sz="2000" dirty="0">
                <a:latin typeface="+mn-lt"/>
                <a:ea typeface="+mn-ea"/>
                <a:cs typeface="+mn-ea"/>
                <a:sym typeface="+mn-lt"/>
              </a:rPr>
              <a:t>.</a:t>
            </a:r>
            <a:r>
              <a:rPr lang="zh-TW" altLang="en-US" sz="2000" dirty="0">
                <a:latin typeface="+mn-lt"/>
                <a:ea typeface="+mn-ea"/>
                <a:cs typeface="+mn-ea"/>
                <a:sym typeface="+mn-lt"/>
              </a:rPr>
              <a:t>但为了有助于说明问题</a:t>
            </a:r>
            <a:r>
              <a:rPr lang="en-US" altLang="zh-TW" sz="2000" dirty="0">
                <a:latin typeface="+mn-lt"/>
                <a:ea typeface="+mn-ea"/>
                <a:cs typeface="+mn-ea"/>
                <a:sym typeface="+mn-lt"/>
              </a:rPr>
              <a:t>,</a:t>
            </a:r>
            <a:r>
              <a:rPr lang="zh-TW" altLang="en-US" sz="2000" dirty="0">
                <a:latin typeface="+mn-lt"/>
                <a:ea typeface="+mn-ea"/>
                <a:cs typeface="+mn-ea"/>
                <a:sym typeface="+mn-lt"/>
              </a:rPr>
              <a:t>必要时对控制计划可以附上简图</a:t>
            </a:r>
            <a:r>
              <a:rPr lang="en-US" altLang="zh-TW" sz="2000" dirty="0">
                <a:latin typeface="+mn-lt"/>
                <a:ea typeface="+mn-ea"/>
                <a:cs typeface="+mn-ea"/>
                <a:sym typeface="+mn-lt"/>
              </a:rPr>
              <a:t>.</a:t>
            </a:r>
            <a:r>
              <a:rPr lang="zh-TW" altLang="en-US" sz="2000" dirty="0">
                <a:latin typeface="+mn-lt"/>
                <a:ea typeface="+mn-ea"/>
                <a:cs typeface="+mn-ea"/>
                <a:sym typeface="+mn-lt"/>
              </a:rPr>
              <a:t>为了支持控制计划</a:t>
            </a:r>
            <a:r>
              <a:rPr lang="en-US" altLang="zh-TW" sz="2000" dirty="0">
                <a:latin typeface="+mn-lt"/>
                <a:ea typeface="+mn-ea"/>
                <a:cs typeface="+mn-ea"/>
                <a:sym typeface="+mn-lt"/>
              </a:rPr>
              <a:t>,</a:t>
            </a:r>
            <a:r>
              <a:rPr lang="zh-TW" altLang="en-US" sz="2000" dirty="0">
                <a:latin typeface="+mn-lt"/>
                <a:ea typeface="+mn-ea"/>
                <a:cs typeface="+mn-ea"/>
                <a:sym typeface="+mn-lt"/>
              </a:rPr>
              <a:t>要不断的改善和运用作业指导书</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defRPr/>
            </a:pPr>
            <a:r>
              <a:rPr lang="en-US" altLang="zh-TW" sz="2000" b="1" dirty="0">
                <a:latin typeface="+mn-lt"/>
                <a:ea typeface="+mn-ea"/>
                <a:cs typeface="+mn-ea"/>
                <a:sym typeface="+mn-lt"/>
              </a:rPr>
              <a:t>2.5.1 </a:t>
            </a:r>
            <a:r>
              <a:rPr lang="zh-TW" altLang="en-US" sz="2000" b="1" dirty="0">
                <a:latin typeface="+mn-lt"/>
                <a:ea typeface="+mn-ea"/>
                <a:cs typeface="+mn-ea"/>
                <a:sym typeface="+mn-lt"/>
              </a:rPr>
              <a:t>如何制定监控计划</a:t>
            </a:r>
          </a:p>
          <a:p>
            <a:pPr eaLnBrk="1" hangingPunct="1">
              <a:lnSpc>
                <a:spcPct val="120000"/>
              </a:lnSpc>
              <a:defRPr/>
            </a:pPr>
            <a:r>
              <a:rPr lang="zh-TW" altLang="en-US" sz="2000" dirty="0">
                <a:latin typeface="+mn-lt"/>
                <a:ea typeface="+mn-ea"/>
                <a:cs typeface="+mn-ea"/>
                <a:sym typeface="+mn-lt"/>
              </a:rPr>
              <a:t>   监控计划应由工程部的工程师在制程开始运作前制定好</a:t>
            </a:r>
            <a:r>
              <a:rPr lang="en-US" altLang="zh-TW" sz="2000" dirty="0">
                <a:latin typeface="+mn-lt"/>
                <a:ea typeface="+mn-ea"/>
                <a:cs typeface="+mn-ea"/>
                <a:sym typeface="+mn-lt"/>
              </a:rPr>
              <a:t>,</a:t>
            </a:r>
            <a:r>
              <a:rPr lang="zh-TW" altLang="en-US" sz="2000" dirty="0">
                <a:latin typeface="+mn-lt"/>
                <a:ea typeface="+mn-ea"/>
                <a:cs typeface="+mn-ea"/>
                <a:sym typeface="+mn-lt"/>
              </a:rPr>
              <a:t>制定时可以参考以下数据的信息</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过程流程图</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系统</a:t>
            </a:r>
            <a:r>
              <a:rPr lang="en-US" altLang="zh-TW" sz="2000" dirty="0">
                <a:latin typeface="+mn-lt"/>
                <a:ea typeface="+mn-ea"/>
                <a:cs typeface="+mn-ea"/>
                <a:sym typeface="+mn-lt"/>
              </a:rPr>
              <a:t>/</a:t>
            </a:r>
            <a:r>
              <a:rPr lang="zh-TW" altLang="en-US" sz="2000" dirty="0">
                <a:latin typeface="+mn-lt"/>
                <a:ea typeface="+mn-ea"/>
                <a:cs typeface="+mn-ea"/>
                <a:sym typeface="+mn-lt"/>
              </a:rPr>
              <a:t>设计</a:t>
            </a:r>
            <a:r>
              <a:rPr lang="en-US" altLang="zh-TW" sz="2000" dirty="0">
                <a:latin typeface="+mn-lt"/>
                <a:ea typeface="+mn-ea"/>
                <a:cs typeface="+mn-ea"/>
                <a:sym typeface="+mn-lt"/>
              </a:rPr>
              <a:t>/</a:t>
            </a:r>
            <a:r>
              <a:rPr lang="zh-TW" altLang="en-US" sz="2000" dirty="0">
                <a:latin typeface="+mn-lt"/>
                <a:ea typeface="+mn-ea"/>
                <a:cs typeface="+mn-ea"/>
                <a:sym typeface="+mn-lt"/>
              </a:rPr>
              <a:t>过程</a:t>
            </a:r>
            <a:r>
              <a:rPr lang="en-US" altLang="zh-TW" sz="2000" dirty="0">
                <a:latin typeface="+mn-lt"/>
                <a:ea typeface="+mn-ea"/>
                <a:cs typeface="+mn-ea"/>
                <a:sym typeface="+mn-lt"/>
              </a:rPr>
              <a:t>FMEA;</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特殊特性</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以前的经验</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核心小组对过程的理解和建议</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设计评审</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BB532BBB-0711-4D18-A663-DA7065F27547}"/>
              </a:ext>
            </a:extLst>
          </p:cNvPr>
          <p:cNvSpPr txBox="1"/>
          <p:nvPr/>
        </p:nvSpPr>
        <p:spPr>
          <a:xfrm>
            <a:off x="3425131" y="216248"/>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过程</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FMEA</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评级表</a:t>
            </a:r>
          </a:p>
        </p:txBody>
      </p:sp>
      <p:sp>
        <p:nvSpPr>
          <p:cNvPr id="4" name="Text Box 4">
            <a:extLst>
              <a:ext uri="{FF2B5EF4-FFF2-40B4-BE49-F238E27FC236}">
                <a16:creationId xmlns:a16="http://schemas.microsoft.com/office/drawing/2014/main" id="{99422573-2AC1-498E-9321-9312C1D2BA99}"/>
              </a:ext>
            </a:extLst>
          </p:cNvPr>
          <p:cNvSpPr txBox="1">
            <a:spLocks noChangeArrowheads="1"/>
          </p:cNvSpPr>
          <p:nvPr/>
        </p:nvSpPr>
        <p:spPr bwMode="auto">
          <a:xfrm>
            <a:off x="783834" y="5163185"/>
            <a:ext cx="13681075" cy="4164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最优化的手法</a:t>
            </a:r>
            <a:r>
              <a:rPr lang="en-US" altLang="zh-TW" sz="2000" dirty="0">
                <a:latin typeface="+mn-lt"/>
                <a:ea typeface="+mn-ea"/>
                <a:cs typeface="+mn-ea"/>
                <a:sym typeface="+mn-lt"/>
              </a:rPr>
              <a:t>,</a:t>
            </a:r>
            <a:r>
              <a:rPr lang="zh-TW" altLang="en-US" sz="2000" dirty="0">
                <a:latin typeface="+mn-lt"/>
                <a:ea typeface="+mn-ea"/>
                <a:cs typeface="+mn-ea"/>
                <a:sym typeface="+mn-lt"/>
              </a:rPr>
              <a:t>如</a:t>
            </a:r>
            <a:r>
              <a:rPr lang="en-US" altLang="zh-TW" sz="2000" dirty="0">
                <a:latin typeface="+mn-lt"/>
                <a:ea typeface="+mn-ea"/>
                <a:cs typeface="+mn-ea"/>
                <a:sym typeface="+mn-lt"/>
              </a:rPr>
              <a:t>:QFD,DOE</a:t>
            </a:r>
            <a:r>
              <a:rPr lang="zh-TW" altLang="en-US" sz="2000" dirty="0">
                <a:latin typeface="+mn-lt"/>
                <a:ea typeface="+mn-ea"/>
                <a:cs typeface="+mn-ea"/>
                <a:sym typeface="+mn-lt"/>
              </a:rPr>
              <a:t>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监控计划具有共同性</a:t>
            </a:r>
            <a:r>
              <a:rPr lang="en-US" altLang="zh-TW" sz="2000" dirty="0">
                <a:latin typeface="+mn-lt"/>
                <a:ea typeface="+mn-ea"/>
                <a:cs typeface="+mn-ea"/>
                <a:sym typeface="+mn-lt"/>
              </a:rPr>
              <a:t>,</a:t>
            </a:r>
            <a:r>
              <a:rPr lang="zh-TW" altLang="en-US" sz="2000" dirty="0">
                <a:latin typeface="+mn-lt"/>
                <a:ea typeface="+mn-ea"/>
                <a:cs typeface="+mn-ea"/>
                <a:sym typeface="+mn-lt"/>
              </a:rPr>
              <a:t>当一组或一个系列的产品是由相同的过程</a:t>
            </a:r>
            <a:r>
              <a:rPr lang="en-US" altLang="zh-TW" sz="2000" dirty="0">
                <a:latin typeface="+mn-lt"/>
                <a:ea typeface="+mn-ea"/>
                <a:cs typeface="+mn-ea"/>
                <a:sym typeface="+mn-lt"/>
              </a:rPr>
              <a:t>,</a:t>
            </a:r>
            <a:r>
              <a:rPr lang="zh-TW" altLang="en-US" sz="2000" dirty="0">
                <a:latin typeface="+mn-lt"/>
                <a:ea typeface="+mn-ea"/>
                <a:cs typeface="+mn-ea"/>
                <a:sym typeface="+mn-lt"/>
              </a:rPr>
              <a:t>相同的原料来生产时</a:t>
            </a:r>
            <a:r>
              <a:rPr lang="en-US" altLang="zh-TW" sz="2000" dirty="0">
                <a:latin typeface="+mn-lt"/>
                <a:ea typeface="+mn-ea"/>
                <a:cs typeface="+mn-ea"/>
                <a:sym typeface="+mn-lt"/>
              </a:rPr>
              <a:t>,</a:t>
            </a:r>
            <a:r>
              <a:rPr lang="zh-TW" altLang="en-US" sz="2000" dirty="0">
                <a:latin typeface="+mn-lt"/>
                <a:ea typeface="+mn-ea"/>
                <a:cs typeface="+mn-ea"/>
                <a:sym typeface="+mn-lt"/>
              </a:rPr>
              <a:t>该监控计划可以通用</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2.5.2 </a:t>
            </a:r>
            <a:r>
              <a:rPr lang="zh-TW" altLang="en-US" sz="2000" b="1" dirty="0">
                <a:latin typeface="+mn-lt"/>
                <a:ea typeface="+mn-ea"/>
                <a:cs typeface="+mn-ea"/>
                <a:sym typeface="+mn-lt"/>
              </a:rPr>
              <a:t>制定监控计划的作用</a:t>
            </a:r>
          </a:p>
          <a:p>
            <a:pPr eaLnBrk="1" hangingPunct="1">
              <a:lnSpc>
                <a:spcPct val="120000"/>
              </a:lnSpc>
              <a:buFont typeface="Wingdings" panose="05000000000000000000" pitchFamily="2" charset="2"/>
              <a:buNone/>
              <a:defRPr/>
            </a:pPr>
            <a:r>
              <a:rPr lang="zh-TW" altLang="en-US" sz="2000" dirty="0">
                <a:latin typeface="+mn-lt"/>
                <a:ea typeface="+mn-ea"/>
                <a:cs typeface="+mn-ea"/>
                <a:sym typeface="+mn-lt"/>
              </a:rPr>
              <a:t>   监控计划作为质量计划的重要组成部分</a:t>
            </a:r>
            <a:r>
              <a:rPr lang="en-US" altLang="zh-TW" sz="2000" dirty="0">
                <a:latin typeface="+mn-lt"/>
                <a:ea typeface="+mn-ea"/>
                <a:cs typeface="+mn-ea"/>
                <a:sym typeface="+mn-lt"/>
              </a:rPr>
              <a:t>,</a:t>
            </a:r>
            <a:r>
              <a:rPr lang="zh-TW" altLang="en-US" sz="2000" dirty="0">
                <a:latin typeface="+mn-lt"/>
                <a:ea typeface="+mn-ea"/>
                <a:cs typeface="+mn-ea"/>
                <a:sym typeface="+mn-lt"/>
              </a:rPr>
              <a:t>它对于生产和产品有如下的作用</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系统化的控制过程</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识别过程特性及其特性的变差源</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规范总体的过程管理</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确保满足顾客对质量的要求</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确保资源被正确分配</a:t>
            </a:r>
            <a:r>
              <a:rPr lang="en-US" altLang="zh-TW" sz="2000" dirty="0">
                <a:latin typeface="+mn-lt"/>
                <a:ea typeface="+mn-ea"/>
                <a:cs typeface="+mn-ea"/>
                <a:sym typeface="+mn-lt"/>
              </a:rPr>
              <a:t>,</a:t>
            </a:r>
            <a:r>
              <a:rPr lang="zh-TW" altLang="en-US" sz="2000" dirty="0">
                <a:latin typeface="+mn-lt"/>
                <a:ea typeface="+mn-ea"/>
                <a:cs typeface="+mn-ea"/>
                <a:sym typeface="+mn-lt"/>
              </a:rPr>
              <a:t>提高质量</a:t>
            </a:r>
            <a:r>
              <a:rPr lang="en-US" altLang="zh-TW" sz="2000" dirty="0">
                <a:latin typeface="+mn-lt"/>
                <a:ea typeface="+mn-ea"/>
                <a:cs typeface="+mn-ea"/>
                <a:sym typeface="+mn-lt"/>
              </a:rPr>
              <a:t>,</a:t>
            </a:r>
            <a:r>
              <a:rPr lang="zh-TW" altLang="en-US" sz="2000" dirty="0">
                <a:latin typeface="+mn-lt"/>
                <a:ea typeface="+mn-ea"/>
                <a:cs typeface="+mn-ea"/>
                <a:sym typeface="+mn-lt"/>
              </a:rPr>
              <a:t>降低成本</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传达产品</a:t>
            </a:r>
            <a:r>
              <a:rPr lang="en-US" altLang="zh-TW" sz="2000" dirty="0">
                <a:latin typeface="+mn-lt"/>
                <a:ea typeface="+mn-ea"/>
                <a:cs typeface="+mn-ea"/>
                <a:sym typeface="+mn-lt"/>
              </a:rPr>
              <a:t>/</a:t>
            </a:r>
            <a:r>
              <a:rPr lang="zh-TW" altLang="en-US" sz="2000" dirty="0">
                <a:latin typeface="+mn-lt"/>
                <a:ea typeface="+mn-ea"/>
                <a:cs typeface="+mn-ea"/>
                <a:sym typeface="+mn-lt"/>
              </a:rPr>
              <a:t>过程的特性</a:t>
            </a:r>
            <a:r>
              <a:rPr lang="en-US" altLang="zh-TW" sz="2000" dirty="0">
                <a:latin typeface="+mn-lt"/>
                <a:ea typeface="+mn-ea"/>
                <a:cs typeface="+mn-ea"/>
                <a:sym typeface="+mn-lt"/>
              </a:rPr>
              <a:t>,</a:t>
            </a:r>
            <a:r>
              <a:rPr lang="zh-TW" altLang="en-US" sz="2000" dirty="0">
                <a:latin typeface="+mn-lt"/>
                <a:ea typeface="+mn-ea"/>
                <a:cs typeface="+mn-ea"/>
                <a:sym typeface="+mn-lt"/>
              </a:rPr>
              <a:t>控制方法</a:t>
            </a:r>
            <a:r>
              <a:rPr lang="en-US" altLang="zh-TW" sz="2000" dirty="0">
                <a:latin typeface="+mn-lt"/>
                <a:ea typeface="+mn-ea"/>
                <a:cs typeface="+mn-ea"/>
                <a:sym typeface="+mn-lt"/>
              </a:rPr>
              <a:t>,</a:t>
            </a:r>
            <a:r>
              <a:rPr lang="zh-TW" altLang="en-US" sz="2000" dirty="0">
                <a:latin typeface="+mn-lt"/>
                <a:ea typeface="+mn-ea"/>
                <a:cs typeface="+mn-ea"/>
                <a:sym typeface="+mn-lt"/>
              </a:rPr>
              <a:t>利于交流</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2.5.3 </a:t>
            </a:r>
            <a:r>
              <a:rPr lang="zh-TW" altLang="en-US" sz="2000" b="1" dirty="0">
                <a:latin typeface="+mn-lt"/>
                <a:ea typeface="+mn-ea"/>
                <a:cs typeface="+mn-ea"/>
                <a:sym typeface="+mn-lt"/>
              </a:rPr>
              <a:t>监控计划的格式</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1410" name="Text Box 2">
            <a:extLst>
              <a:ext uri="{FF2B5EF4-FFF2-40B4-BE49-F238E27FC236}">
                <a16:creationId xmlns:a16="http://schemas.microsoft.com/office/drawing/2014/main" id="{BCD6B35F-C31D-4127-80D9-69CD5677B438}"/>
              </a:ext>
            </a:extLst>
          </p:cNvPr>
          <p:cNvSpPr txBox="1">
            <a:spLocks noChangeArrowheads="1"/>
          </p:cNvSpPr>
          <p:nvPr/>
        </p:nvSpPr>
        <p:spPr bwMode="auto">
          <a:xfrm>
            <a:off x="328788" y="1224360"/>
            <a:ext cx="6264696" cy="52717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与过程</a:t>
            </a:r>
            <a:r>
              <a:rPr lang="en-US" altLang="zh-TW" sz="2000" dirty="0">
                <a:latin typeface="+mn-lt"/>
                <a:ea typeface="+mn-ea"/>
                <a:cs typeface="+mn-ea"/>
                <a:sym typeface="+mn-lt"/>
              </a:rPr>
              <a:t>FMEA</a:t>
            </a:r>
            <a:r>
              <a:rPr lang="zh-TW" altLang="en-US" sz="2000" dirty="0">
                <a:latin typeface="+mn-lt"/>
                <a:ea typeface="+mn-ea"/>
                <a:cs typeface="+mn-ea"/>
                <a:sym typeface="+mn-lt"/>
              </a:rPr>
              <a:t>一样</a:t>
            </a:r>
            <a:r>
              <a:rPr lang="en-US" altLang="zh-TW" sz="2000" dirty="0">
                <a:latin typeface="+mn-lt"/>
                <a:ea typeface="+mn-ea"/>
                <a:cs typeface="+mn-ea"/>
                <a:sym typeface="+mn-lt"/>
              </a:rPr>
              <a:t>,</a:t>
            </a:r>
            <a:r>
              <a:rPr lang="zh-TW" altLang="en-US" sz="2000" dirty="0">
                <a:latin typeface="+mn-lt"/>
                <a:ea typeface="+mn-ea"/>
                <a:cs typeface="+mn-ea"/>
                <a:sym typeface="+mn-lt"/>
              </a:rPr>
              <a:t>监控计划的式样也是一种标准的格式</a:t>
            </a:r>
            <a:r>
              <a:rPr lang="en-US" altLang="zh-TW" sz="2000" dirty="0">
                <a:latin typeface="+mn-lt"/>
                <a:ea typeface="+mn-ea"/>
                <a:cs typeface="+mn-ea"/>
                <a:sym typeface="+mn-lt"/>
              </a:rPr>
              <a:t>,</a:t>
            </a:r>
            <a:r>
              <a:rPr lang="zh-TW" altLang="en-US" sz="2000" dirty="0">
                <a:latin typeface="+mn-lt"/>
                <a:ea typeface="+mn-ea"/>
                <a:cs typeface="+mn-ea"/>
                <a:sym typeface="+mn-lt"/>
              </a:rPr>
              <a:t>它的每一个栏目都有固定要填写的内容</a:t>
            </a:r>
            <a:r>
              <a:rPr lang="en-US" altLang="zh-TW" sz="2000" dirty="0">
                <a:latin typeface="+mn-lt"/>
                <a:ea typeface="+mn-ea"/>
                <a:cs typeface="+mn-ea"/>
                <a:sym typeface="+mn-lt"/>
              </a:rPr>
              <a:t>,</a:t>
            </a:r>
            <a:r>
              <a:rPr lang="zh-TW" altLang="en-US" sz="2000" dirty="0">
                <a:latin typeface="+mn-lt"/>
                <a:ea typeface="+mn-ea"/>
                <a:cs typeface="+mn-ea"/>
                <a:sym typeface="+mn-lt"/>
              </a:rPr>
              <a:t>详细情况参见下表及其介绍</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1 ) </a:t>
            </a:r>
            <a:r>
              <a:rPr lang="zh-TW" altLang="en-US" sz="2000" dirty="0">
                <a:latin typeface="+mn-lt"/>
                <a:ea typeface="+mn-ea"/>
                <a:cs typeface="+mn-ea"/>
                <a:sym typeface="+mn-lt"/>
              </a:rPr>
              <a:t>监控计划表的格式</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2 ) </a:t>
            </a:r>
            <a:r>
              <a:rPr lang="zh-TW" altLang="en-US" sz="2000" dirty="0">
                <a:latin typeface="+mn-lt"/>
                <a:ea typeface="+mn-ea"/>
                <a:cs typeface="+mn-ea"/>
                <a:sym typeface="+mn-lt"/>
              </a:rPr>
              <a:t>监控计划表中栏目说明</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零件</a:t>
            </a:r>
            <a:r>
              <a:rPr lang="en-US" altLang="zh-TW" sz="2000" dirty="0">
                <a:latin typeface="+mn-lt"/>
                <a:ea typeface="+mn-ea"/>
                <a:cs typeface="+mn-ea"/>
                <a:sym typeface="+mn-lt"/>
              </a:rPr>
              <a:t>/</a:t>
            </a:r>
            <a:r>
              <a:rPr lang="zh-TW" altLang="en-US" sz="2000" dirty="0">
                <a:latin typeface="+mn-lt"/>
                <a:ea typeface="+mn-ea"/>
                <a:cs typeface="+mn-ea"/>
                <a:sym typeface="+mn-lt"/>
              </a:rPr>
              <a:t>过程编号</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zh-TW" altLang="en-US" sz="2000" dirty="0">
                <a:latin typeface="+mn-lt"/>
                <a:ea typeface="+mn-ea"/>
                <a:cs typeface="+mn-ea"/>
                <a:sym typeface="+mn-lt"/>
              </a:rPr>
              <a:t>该栏目一般与流程图采用相同的编号</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过程名称</a:t>
            </a:r>
            <a:r>
              <a:rPr lang="en-US" altLang="zh-TW" sz="2000" dirty="0">
                <a:latin typeface="+mn-lt"/>
                <a:ea typeface="+mn-ea"/>
                <a:cs typeface="+mn-ea"/>
                <a:sym typeface="+mn-lt"/>
              </a:rPr>
              <a:t>/</a:t>
            </a:r>
            <a:r>
              <a:rPr lang="zh-TW" altLang="en-US" sz="2000" dirty="0">
                <a:latin typeface="+mn-lt"/>
                <a:ea typeface="+mn-ea"/>
                <a:cs typeface="+mn-ea"/>
                <a:sym typeface="+mn-lt"/>
              </a:rPr>
              <a:t>操作描述</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zh-TW" altLang="en-US" sz="2000" dirty="0">
                <a:latin typeface="+mn-lt"/>
                <a:ea typeface="+mn-ea"/>
                <a:cs typeface="+mn-ea"/>
                <a:sym typeface="+mn-lt"/>
              </a:rPr>
              <a:t>该栏目一般也与流程图采用相同的内容</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生产设备</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zh-TW" altLang="en-US" sz="2000" dirty="0">
                <a:latin typeface="+mn-lt"/>
                <a:ea typeface="+mn-ea"/>
                <a:cs typeface="+mn-ea"/>
                <a:sym typeface="+mn-lt"/>
              </a:rPr>
              <a:t>制造用机器</a:t>
            </a:r>
            <a:r>
              <a:rPr lang="en-US" altLang="zh-TW" sz="2000" dirty="0">
                <a:latin typeface="+mn-lt"/>
                <a:ea typeface="+mn-ea"/>
                <a:cs typeface="+mn-ea"/>
                <a:sym typeface="+mn-lt"/>
              </a:rPr>
              <a:t>,</a:t>
            </a:r>
            <a:r>
              <a:rPr lang="zh-TW" altLang="en-US" sz="2000" dirty="0">
                <a:latin typeface="+mn-lt"/>
                <a:ea typeface="+mn-ea"/>
                <a:cs typeface="+mn-ea"/>
                <a:sym typeface="+mn-lt"/>
              </a:rPr>
              <a:t>装置</a:t>
            </a:r>
            <a:r>
              <a:rPr lang="en-US" altLang="zh-TW" sz="2000" dirty="0">
                <a:latin typeface="+mn-lt"/>
                <a:ea typeface="+mn-ea"/>
                <a:cs typeface="+mn-ea"/>
                <a:sym typeface="+mn-lt"/>
              </a:rPr>
              <a:t>,</a:t>
            </a:r>
            <a:r>
              <a:rPr lang="zh-TW" altLang="en-US" sz="2000" dirty="0">
                <a:latin typeface="+mn-lt"/>
                <a:ea typeface="+mn-ea"/>
                <a:cs typeface="+mn-ea"/>
                <a:sym typeface="+mn-lt"/>
              </a:rPr>
              <a:t>夹具</a:t>
            </a:r>
            <a:r>
              <a:rPr lang="en-US" altLang="zh-TW" sz="2000" dirty="0">
                <a:latin typeface="+mn-lt"/>
                <a:ea typeface="+mn-ea"/>
                <a:cs typeface="+mn-ea"/>
                <a:sym typeface="+mn-lt"/>
              </a:rPr>
              <a:t>,</a:t>
            </a:r>
            <a:r>
              <a:rPr lang="zh-TW" altLang="en-US" sz="2000" dirty="0">
                <a:latin typeface="+mn-lt"/>
                <a:ea typeface="+mn-ea"/>
                <a:cs typeface="+mn-ea"/>
                <a:sym typeface="+mn-lt"/>
              </a:rPr>
              <a:t>工装等名称</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编号</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zh-TW" altLang="en-US" sz="2000" dirty="0">
                <a:latin typeface="+mn-lt"/>
                <a:ea typeface="+mn-ea"/>
                <a:cs typeface="+mn-ea"/>
                <a:sym typeface="+mn-lt"/>
              </a:rPr>
              <a:t>关联文件的编号</a:t>
            </a:r>
            <a:r>
              <a:rPr lang="en-US" altLang="zh-TW" sz="2000" dirty="0">
                <a:latin typeface="+mn-lt"/>
                <a:ea typeface="+mn-ea"/>
                <a:cs typeface="+mn-ea"/>
                <a:sym typeface="+mn-lt"/>
              </a:rPr>
              <a:t>,</a:t>
            </a:r>
            <a:r>
              <a:rPr lang="zh-TW" altLang="en-US" sz="2000" dirty="0">
                <a:latin typeface="+mn-lt"/>
                <a:ea typeface="+mn-ea"/>
                <a:cs typeface="+mn-ea"/>
                <a:sym typeface="+mn-lt"/>
              </a:rPr>
              <a:t>如图纸</a:t>
            </a:r>
            <a:r>
              <a:rPr lang="en-US" altLang="zh-TW" sz="2000" dirty="0">
                <a:latin typeface="+mn-lt"/>
                <a:ea typeface="+mn-ea"/>
                <a:cs typeface="+mn-ea"/>
                <a:sym typeface="+mn-lt"/>
              </a:rPr>
              <a:t>,</a:t>
            </a:r>
            <a:r>
              <a:rPr lang="zh-TW" altLang="en-US" sz="2000" dirty="0">
                <a:latin typeface="+mn-lt"/>
                <a:ea typeface="+mn-ea"/>
                <a:cs typeface="+mn-ea"/>
                <a:sym typeface="+mn-lt"/>
              </a:rPr>
              <a:t>式样书等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产品</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783D24E5-185A-45DE-9639-70B72044C795}"/>
              </a:ext>
            </a:extLst>
          </p:cNvPr>
          <p:cNvSpPr txBox="1"/>
          <p:nvPr/>
        </p:nvSpPr>
        <p:spPr>
          <a:xfrm>
            <a:off x="3425131" y="216248"/>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过程</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FMEA</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评级表</a:t>
            </a:r>
          </a:p>
        </p:txBody>
      </p:sp>
      <p:sp>
        <p:nvSpPr>
          <p:cNvPr id="4" name="Text Box 2">
            <a:extLst>
              <a:ext uri="{FF2B5EF4-FFF2-40B4-BE49-F238E27FC236}">
                <a16:creationId xmlns:a16="http://schemas.microsoft.com/office/drawing/2014/main" id="{37FABC79-5BE4-4A43-B0B8-5072AE0F8F10}"/>
              </a:ext>
            </a:extLst>
          </p:cNvPr>
          <p:cNvSpPr txBox="1">
            <a:spLocks noChangeArrowheads="1"/>
          </p:cNvSpPr>
          <p:nvPr/>
        </p:nvSpPr>
        <p:spPr bwMode="auto">
          <a:xfrm>
            <a:off x="7169547" y="1080344"/>
            <a:ext cx="7560617" cy="4902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dirty="0">
                <a:latin typeface="+mn-lt"/>
                <a:ea typeface="+mn-ea"/>
                <a:cs typeface="+mn-ea"/>
                <a:sym typeface="+mn-lt"/>
              </a:rPr>
              <a:t>产品特性</a:t>
            </a:r>
            <a:r>
              <a:rPr lang="en-US" altLang="zh-TW" sz="2000" dirty="0">
                <a:latin typeface="+mn-lt"/>
                <a:ea typeface="+mn-ea"/>
                <a:cs typeface="+mn-ea"/>
                <a:sym typeface="+mn-lt"/>
              </a:rPr>
              <a:t>:</a:t>
            </a:r>
            <a:r>
              <a:rPr lang="zh-TW" altLang="en-US" sz="2000" dirty="0">
                <a:latin typeface="+mn-lt"/>
                <a:ea typeface="+mn-ea"/>
                <a:cs typeface="+mn-ea"/>
                <a:sym typeface="+mn-lt"/>
              </a:rPr>
              <a:t>图样或其他信息中所描述的产品特点或性能</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过程</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zh-TW" altLang="en-US" sz="2000" dirty="0">
                <a:latin typeface="+mn-lt"/>
                <a:ea typeface="+mn-ea"/>
                <a:cs typeface="+mn-ea"/>
                <a:sym typeface="+mn-lt"/>
              </a:rPr>
              <a:t>过程特性</a:t>
            </a:r>
            <a:r>
              <a:rPr lang="en-US" altLang="zh-TW" sz="2000" dirty="0">
                <a:latin typeface="+mn-lt"/>
                <a:ea typeface="+mn-ea"/>
                <a:cs typeface="+mn-ea"/>
                <a:sym typeface="+mn-lt"/>
              </a:rPr>
              <a:t>:</a:t>
            </a:r>
            <a:r>
              <a:rPr lang="zh-TW" altLang="en-US" sz="2000" dirty="0">
                <a:latin typeface="+mn-lt"/>
                <a:ea typeface="+mn-ea"/>
                <a:cs typeface="+mn-ea"/>
                <a:sym typeface="+mn-lt"/>
              </a:rPr>
              <a:t>与产品特性具有因果关系的过程输入变量</a:t>
            </a:r>
            <a:r>
              <a:rPr lang="en-US" altLang="zh-TW" sz="2000" dirty="0">
                <a:latin typeface="+mn-lt"/>
                <a:ea typeface="+mn-ea"/>
                <a:cs typeface="+mn-ea"/>
                <a:sym typeface="+mn-lt"/>
              </a:rPr>
              <a:t>.</a:t>
            </a:r>
            <a:r>
              <a:rPr lang="zh-TW" altLang="en-US" sz="2000" dirty="0">
                <a:latin typeface="+mn-lt"/>
                <a:ea typeface="+mn-ea"/>
                <a:cs typeface="+mn-ea"/>
                <a:sym typeface="+mn-lt"/>
              </a:rPr>
              <a:t>核心小组应识别和控制过程特性的变差以最大限度减少产品变差</a:t>
            </a:r>
            <a:r>
              <a:rPr lang="en-US" altLang="zh-TW" sz="2000" dirty="0">
                <a:latin typeface="+mn-lt"/>
                <a:ea typeface="+mn-ea"/>
                <a:cs typeface="+mn-ea"/>
                <a:sym typeface="+mn-lt"/>
              </a:rPr>
              <a:t>.</a:t>
            </a:r>
            <a:r>
              <a:rPr lang="zh-TW" altLang="en-US" sz="2000" dirty="0">
                <a:latin typeface="+mn-lt"/>
                <a:ea typeface="+mn-ea"/>
                <a:cs typeface="+mn-ea"/>
                <a:sym typeface="+mn-lt"/>
              </a:rPr>
              <a:t>对于每一个产品特性</a:t>
            </a:r>
            <a:r>
              <a:rPr lang="en-US" altLang="zh-TW" sz="2000" dirty="0">
                <a:latin typeface="+mn-lt"/>
                <a:ea typeface="+mn-ea"/>
                <a:cs typeface="+mn-ea"/>
                <a:sym typeface="+mn-lt"/>
              </a:rPr>
              <a:t>,</a:t>
            </a:r>
            <a:r>
              <a:rPr lang="zh-TW" altLang="en-US" sz="2000" dirty="0">
                <a:latin typeface="+mn-lt"/>
                <a:ea typeface="+mn-ea"/>
                <a:cs typeface="+mn-ea"/>
                <a:sym typeface="+mn-lt"/>
              </a:rPr>
              <a:t>可能有一个或更多个过程特性</a:t>
            </a:r>
            <a:r>
              <a:rPr lang="en-US" altLang="zh-TW" sz="2000" dirty="0">
                <a:latin typeface="+mn-lt"/>
                <a:ea typeface="+mn-ea"/>
                <a:cs typeface="+mn-ea"/>
                <a:sym typeface="+mn-lt"/>
              </a:rPr>
              <a:t>.</a:t>
            </a:r>
            <a:r>
              <a:rPr lang="zh-TW" altLang="en-US" sz="2000" dirty="0">
                <a:latin typeface="+mn-lt"/>
                <a:ea typeface="+mn-ea"/>
                <a:cs typeface="+mn-ea"/>
                <a:sym typeface="+mn-lt"/>
              </a:rPr>
              <a:t>在某个过程中</a:t>
            </a:r>
            <a:r>
              <a:rPr lang="en-US" altLang="zh-TW" sz="2000" dirty="0">
                <a:latin typeface="+mn-lt"/>
                <a:ea typeface="+mn-ea"/>
                <a:cs typeface="+mn-ea"/>
                <a:sym typeface="+mn-lt"/>
              </a:rPr>
              <a:t>,</a:t>
            </a:r>
            <a:r>
              <a:rPr lang="zh-TW" altLang="en-US" sz="2000" dirty="0">
                <a:latin typeface="+mn-lt"/>
                <a:ea typeface="+mn-ea"/>
                <a:cs typeface="+mn-ea"/>
                <a:sym typeface="+mn-lt"/>
              </a:rPr>
              <a:t>一个过程特性可能影响数个产品</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特殊特性分类</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zh-TW" altLang="en-US" sz="2000" dirty="0">
                <a:latin typeface="+mn-lt"/>
                <a:ea typeface="+mn-ea"/>
                <a:cs typeface="+mn-ea"/>
                <a:sym typeface="+mn-lt"/>
              </a:rPr>
              <a:t>用符号表示特殊性的类别</a:t>
            </a:r>
            <a:r>
              <a:rPr lang="en-US" altLang="zh-TW" sz="2000" dirty="0">
                <a:latin typeface="+mn-lt"/>
                <a:ea typeface="+mn-ea"/>
                <a:cs typeface="+mn-ea"/>
                <a:sym typeface="+mn-lt"/>
              </a:rPr>
              <a:t>,</a:t>
            </a:r>
            <a:r>
              <a:rPr lang="zh-TW" altLang="en-US" sz="2000" dirty="0">
                <a:latin typeface="+mn-lt"/>
                <a:ea typeface="+mn-ea"/>
                <a:cs typeface="+mn-ea"/>
                <a:sym typeface="+mn-lt"/>
              </a:rPr>
              <a:t>如</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a:t>
            </a:r>
            <a:r>
              <a:rPr lang="zh-TW" altLang="en-US" sz="2000" dirty="0">
                <a:latin typeface="+mn-lt"/>
                <a:ea typeface="+mn-ea"/>
                <a:cs typeface="+mn-ea"/>
                <a:sym typeface="+mn-lt"/>
              </a:rPr>
              <a:t>关键</a:t>
            </a:r>
            <a:r>
              <a:rPr lang="en-US" altLang="zh-TW" sz="2000" dirty="0">
                <a:latin typeface="+mn-lt"/>
                <a:ea typeface="+mn-ea"/>
                <a:cs typeface="+mn-ea"/>
                <a:sym typeface="+mn-lt"/>
              </a:rPr>
              <a:t>(</a:t>
            </a:r>
            <a:r>
              <a:rPr lang="zh-TW" altLang="en-US" sz="2000" dirty="0">
                <a:latin typeface="+mn-lt"/>
                <a:ea typeface="+mn-ea"/>
                <a:cs typeface="+mn-ea"/>
                <a:sym typeface="+mn-lt"/>
              </a:rPr>
              <a:t>特别</a:t>
            </a:r>
            <a:r>
              <a:rPr lang="en-US" altLang="zh-TW" sz="2000" dirty="0">
                <a:latin typeface="+mn-lt"/>
                <a:ea typeface="+mn-ea"/>
                <a:cs typeface="+mn-ea"/>
                <a:sym typeface="+mn-lt"/>
              </a:rPr>
              <a:t>)</a:t>
            </a:r>
            <a:r>
              <a:rPr lang="zh-TW" altLang="en-US" sz="2000" dirty="0">
                <a:latin typeface="+mn-lt"/>
                <a:ea typeface="+mn-ea"/>
                <a:cs typeface="+mn-ea"/>
                <a:sym typeface="+mn-lt"/>
              </a:rPr>
              <a:t>特性用*</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a:t>
            </a:r>
            <a:r>
              <a:rPr lang="zh-TW" altLang="en-US" sz="2000" dirty="0">
                <a:latin typeface="+mn-lt"/>
                <a:ea typeface="+mn-ea"/>
                <a:cs typeface="+mn-ea"/>
                <a:sym typeface="+mn-lt"/>
              </a:rPr>
              <a:t>安全特性用</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a:t>
            </a:r>
            <a:r>
              <a:rPr lang="zh-TW" altLang="en-US" sz="2000" dirty="0">
                <a:latin typeface="+mn-lt"/>
                <a:ea typeface="+mn-ea"/>
                <a:cs typeface="+mn-ea"/>
                <a:sym typeface="+mn-lt"/>
              </a:rPr>
              <a:t>主要特性用⊙</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a:t>
            </a:r>
            <a:r>
              <a:rPr lang="zh-TW" altLang="en-US" sz="2000" dirty="0">
                <a:latin typeface="+mn-lt"/>
                <a:ea typeface="+mn-ea"/>
                <a:cs typeface="+mn-ea"/>
                <a:sym typeface="+mn-lt"/>
              </a:rPr>
              <a:t>重要特性用</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产品</a:t>
            </a:r>
            <a:r>
              <a:rPr lang="en-US" altLang="zh-TW" sz="2000" dirty="0">
                <a:latin typeface="+mn-lt"/>
                <a:ea typeface="+mn-ea"/>
                <a:cs typeface="+mn-ea"/>
                <a:sym typeface="+mn-lt"/>
              </a:rPr>
              <a:t>/</a:t>
            </a:r>
            <a:r>
              <a:rPr lang="zh-TW" altLang="en-US" sz="2000" dirty="0">
                <a:latin typeface="+mn-lt"/>
                <a:ea typeface="+mn-ea"/>
                <a:cs typeface="+mn-ea"/>
                <a:sym typeface="+mn-lt"/>
              </a:rPr>
              <a:t>过程</a:t>
            </a:r>
            <a:r>
              <a:rPr lang="en-US" altLang="zh-TW" sz="2000" dirty="0">
                <a:latin typeface="+mn-lt"/>
                <a:ea typeface="+mn-ea"/>
                <a:cs typeface="+mn-ea"/>
                <a:sym typeface="+mn-lt"/>
              </a:rPr>
              <a:t>,</a:t>
            </a:r>
            <a:r>
              <a:rPr lang="zh-TW" altLang="en-US" sz="2000" dirty="0">
                <a:latin typeface="+mn-lt"/>
                <a:ea typeface="+mn-ea"/>
                <a:cs typeface="+mn-ea"/>
                <a:sym typeface="+mn-lt"/>
              </a:rPr>
              <a:t>规范</a:t>
            </a:r>
            <a:r>
              <a:rPr lang="en-US" altLang="zh-TW" sz="2000" dirty="0">
                <a:latin typeface="+mn-lt"/>
                <a:ea typeface="+mn-ea"/>
                <a:cs typeface="+mn-ea"/>
                <a:sym typeface="+mn-lt"/>
              </a:rPr>
              <a:t>/</a:t>
            </a:r>
            <a:r>
              <a:rPr lang="zh-TW" altLang="en-US" sz="2000" dirty="0">
                <a:latin typeface="+mn-lt"/>
                <a:ea typeface="+mn-ea"/>
                <a:cs typeface="+mn-ea"/>
                <a:sym typeface="+mn-lt"/>
              </a:rPr>
              <a:t>公差</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6530" name="Text Box 2">
            <a:extLst>
              <a:ext uri="{FF2B5EF4-FFF2-40B4-BE49-F238E27FC236}">
                <a16:creationId xmlns:a16="http://schemas.microsoft.com/office/drawing/2014/main" id="{FFD56D47-85A9-4B57-B027-B0458CF0F9B9}"/>
              </a:ext>
            </a:extLst>
          </p:cNvPr>
          <p:cNvSpPr txBox="1">
            <a:spLocks noChangeArrowheads="1"/>
          </p:cNvSpPr>
          <p:nvPr/>
        </p:nvSpPr>
        <p:spPr bwMode="auto">
          <a:xfrm>
            <a:off x="1120875" y="1872432"/>
            <a:ext cx="13681075" cy="4533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2.6 </a:t>
            </a:r>
            <a:r>
              <a:rPr lang="zh-TW" altLang="en-US" sz="2000" b="1" dirty="0">
                <a:latin typeface="+mn-lt"/>
                <a:ea typeface="+mn-ea"/>
                <a:cs typeface="+mn-ea"/>
                <a:sym typeface="+mn-lt"/>
              </a:rPr>
              <a:t>过程指南</a:t>
            </a:r>
            <a:r>
              <a:rPr lang="en-US" altLang="zh-TW" sz="2000" b="1" dirty="0">
                <a:latin typeface="+mn-lt"/>
                <a:ea typeface="+mn-ea"/>
                <a:cs typeface="+mn-ea"/>
                <a:sym typeface="+mn-lt"/>
              </a:rPr>
              <a:t>----</a:t>
            </a:r>
            <a:r>
              <a:rPr lang="zh-TW" altLang="en-US" sz="2000" b="1" dirty="0">
                <a:latin typeface="+mn-lt"/>
                <a:ea typeface="+mn-ea"/>
                <a:cs typeface="+mn-ea"/>
                <a:sym typeface="+mn-lt"/>
              </a:rPr>
              <a:t>作业指导书</a:t>
            </a:r>
          </a:p>
          <a:p>
            <a:pPr eaLnBrk="1" hangingPunct="1">
              <a:lnSpc>
                <a:spcPct val="120000"/>
              </a:lnSpc>
              <a:defRPr/>
            </a:pPr>
            <a:r>
              <a:rPr lang="zh-TW" altLang="en-US" sz="2000" dirty="0">
                <a:latin typeface="+mn-lt"/>
                <a:ea typeface="+mn-ea"/>
                <a:cs typeface="+mn-ea"/>
                <a:sym typeface="+mn-lt"/>
              </a:rPr>
              <a:t>   作业指导书是企业指导现场工人正确并规范化操作的文件</a:t>
            </a:r>
            <a:r>
              <a:rPr lang="en-US" altLang="zh-TW" sz="2000" dirty="0">
                <a:latin typeface="+mn-lt"/>
                <a:ea typeface="+mn-ea"/>
                <a:cs typeface="+mn-ea"/>
                <a:sym typeface="+mn-lt"/>
              </a:rPr>
              <a:t>,</a:t>
            </a:r>
            <a:r>
              <a:rPr lang="zh-TW" altLang="en-US" sz="2000" dirty="0">
                <a:latin typeface="+mn-lt"/>
                <a:ea typeface="+mn-ea"/>
                <a:cs typeface="+mn-ea"/>
                <a:sym typeface="+mn-lt"/>
              </a:rPr>
              <a:t>是保证生产质量和工作质量的重要依据</a:t>
            </a:r>
            <a:r>
              <a:rPr lang="en-US" altLang="zh-TW" sz="2000" dirty="0">
                <a:latin typeface="+mn-lt"/>
                <a:ea typeface="+mn-ea"/>
                <a:cs typeface="+mn-ea"/>
                <a:sym typeface="+mn-lt"/>
              </a:rPr>
              <a:t>,</a:t>
            </a:r>
            <a:r>
              <a:rPr lang="zh-TW" altLang="en-US" sz="2000" dirty="0">
                <a:latin typeface="+mn-lt"/>
                <a:ea typeface="+mn-ea"/>
                <a:cs typeface="+mn-ea"/>
                <a:sym typeface="+mn-lt"/>
              </a:rPr>
              <a:t>是过程具体行动的指南</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defRPr/>
            </a:pPr>
            <a:r>
              <a:rPr lang="en-US" altLang="zh-TW" sz="2000" b="1" dirty="0">
                <a:latin typeface="+mn-lt"/>
                <a:ea typeface="+mn-ea"/>
                <a:cs typeface="+mn-ea"/>
                <a:sym typeface="+mn-lt"/>
              </a:rPr>
              <a:t>2.6.1 </a:t>
            </a:r>
            <a:r>
              <a:rPr lang="zh-TW" altLang="en-US" sz="2000" b="1" dirty="0">
                <a:latin typeface="+mn-lt"/>
                <a:ea typeface="+mn-ea"/>
                <a:cs typeface="+mn-ea"/>
                <a:sym typeface="+mn-lt"/>
              </a:rPr>
              <a:t>作业指导书的类型</a:t>
            </a:r>
          </a:p>
          <a:p>
            <a:pPr eaLnBrk="1" hangingPunct="1">
              <a:lnSpc>
                <a:spcPct val="120000"/>
              </a:lnSpc>
              <a:defRPr/>
            </a:pPr>
            <a:r>
              <a:rPr lang="zh-TW" altLang="en-US" sz="2000" dirty="0">
                <a:latin typeface="+mn-lt"/>
                <a:ea typeface="+mn-ea"/>
                <a:cs typeface="+mn-ea"/>
                <a:sym typeface="+mn-lt"/>
              </a:rPr>
              <a:t>   因使用途径不同作业指导书的类型也不同</a:t>
            </a:r>
            <a:r>
              <a:rPr lang="en-US" altLang="zh-TW" sz="2000" dirty="0">
                <a:latin typeface="+mn-lt"/>
                <a:ea typeface="+mn-ea"/>
                <a:cs typeface="+mn-ea"/>
                <a:sym typeface="+mn-lt"/>
              </a:rPr>
              <a:t>,</a:t>
            </a:r>
            <a:r>
              <a:rPr lang="zh-TW" altLang="en-US" sz="2000" dirty="0">
                <a:latin typeface="+mn-lt"/>
                <a:ea typeface="+mn-ea"/>
                <a:cs typeface="+mn-ea"/>
                <a:sym typeface="+mn-lt"/>
              </a:rPr>
              <a:t>常见的类型有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临时作业指导书</a:t>
            </a:r>
            <a:r>
              <a:rPr lang="en-US" altLang="zh-TW" sz="2000" dirty="0">
                <a:latin typeface="+mn-lt"/>
                <a:ea typeface="+mn-ea"/>
                <a:cs typeface="+mn-ea"/>
                <a:sym typeface="+mn-lt"/>
              </a:rPr>
              <a:t>:</a:t>
            </a:r>
            <a:r>
              <a:rPr lang="zh-TW" altLang="en-US" sz="2000" dirty="0">
                <a:latin typeface="+mn-lt"/>
                <a:ea typeface="+mn-ea"/>
                <a:cs typeface="+mn-ea"/>
                <a:sym typeface="+mn-lt"/>
              </a:rPr>
              <a:t>因临时需要而制定</a:t>
            </a:r>
            <a:r>
              <a:rPr lang="en-US" altLang="zh-TW" sz="2000" dirty="0">
                <a:latin typeface="+mn-lt"/>
                <a:ea typeface="+mn-ea"/>
                <a:cs typeface="+mn-ea"/>
                <a:sym typeface="+mn-lt"/>
              </a:rPr>
              <a:t>,</a:t>
            </a:r>
            <a:r>
              <a:rPr lang="zh-TW" altLang="en-US" sz="2000" dirty="0">
                <a:latin typeface="+mn-lt"/>
                <a:ea typeface="+mn-ea"/>
                <a:cs typeface="+mn-ea"/>
                <a:sym typeface="+mn-lt"/>
              </a:rPr>
              <a:t>有规定的临时期限</a:t>
            </a:r>
            <a:r>
              <a:rPr lang="en-US" altLang="zh-TW" sz="2000" dirty="0">
                <a:latin typeface="+mn-lt"/>
                <a:ea typeface="+mn-ea"/>
                <a:cs typeface="+mn-ea"/>
                <a:sym typeface="+mn-lt"/>
              </a:rPr>
              <a:t>,</a:t>
            </a:r>
            <a:r>
              <a:rPr lang="zh-TW" altLang="en-US" sz="2000" dirty="0">
                <a:latin typeface="+mn-lt"/>
                <a:ea typeface="+mn-ea"/>
                <a:cs typeface="+mn-ea"/>
                <a:sym typeface="+mn-lt"/>
              </a:rPr>
              <a:t>过期则失效</a:t>
            </a:r>
            <a:r>
              <a:rPr lang="en-US" altLang="zh-TW" sz="2000" dirty="0">
                <a:latin typeface="+mn-lt"/>
                <a:ea typeface="+mn-ea"/>
                <a:cs typeface="+mn-ea"/>
                <a:sym typeface="+mn-lt"/>
              </a:rPr>
              <a:t>.</a:t>
            </a:r>
            <a:r>
              <a:rPr lang="zh-TW" altLang="en-US" sz="2000" dirty="0">
                <a:latin typeface="+mn-lt"/>
                <a:ea typeface="+mn-ea"/>
                <a:cs typeface="+mn-ea"/>
                <a:sym typeface="+mn-lt"/>
              </a:rPr>
              <a:t>临时期限一般不能超过</a:t>
            </a:r>
            <a:r>
              <a:rPr lang="en-US" altLang="zh-TW" sz="2000" dirty="0">
                <a:latin typeface="+mn-lt"/>
                <a:ea typeface="+mn-ea"/>
                <a:cs typeface="+mn-ea"/>
                <a:sym typeface="+mn-lt"/>
              </a:rPr>
              <a:t>2</a:t>
            </a:r>
            <a:r>
              <a:rPr lang="zh-TW" altLang="en-US" sz="2000" dirty="0">
                <a:latin typeface="+mn-lt"/>
                <a:ea typeface="+mn-ea"/>
                <a:cs typeface="+mn-ea"/>
                <a:sym typeface="+mn-lt"/>
              </a:rPr>
              <a:t>周</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检查指导书</a:t>
            </a:r>
            <a:r>
              <a:rPr lang="en-US" altLang="zh-TW" sz="2000" dirty="0">
                <a:latin typeface="+mn-lt"/>
                <a:ea typeface="+mn-ea"/>
                <a:cs typeface="+mn-ea"/>
                <a:sym typeface="+mn-lt"/>
              </a:rPr>
              <a:t>:</a:t>
            </a:r>
            <a:r>
              <a:rPr lang="zh-TW" altLang="en-US" sz="2000" dirty="0">
                <a:latin typeface="+mn-lt"/>
                <a:ea typeface="+mn-ea"/>
                <a:cs typeface="+mn-ea"/>
                <a:sym typeface="+mn-lt"/>
              </a:rPr>
              <a:t>专门用于检查作业中的指导书</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基准书</a:t>
            </a:r>
            <a:r>
              <a:rPr lang="en-US" altLang="zh-TW" sz="2000" dirty="0">
                <a:latin typeface="+mn-lt"/>
                <a:ea typeface="+mn-ea"/>
                <a:cs typeface="+mn-ea"/>
                <a:sym typeface="+mn-lt"/>
              </a:rPr>
              <a:t>:</a:t>
            </a:r>
            <a:r>
              <a:rPr lang="zh-TW" altLang="en-US" sz="2000" dirty="0">
                <a:latin typeface="+mn-lt"/>
                <a:ea typeface="+mn-ea"/>
                <a:cs typeface="+mn-ea"/>
                <a:sym typeface="+mn-lt"/>
              </a:rPr>
              <a:t>用于表示产品基本标准的指导书</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作业指导书</a:t>
            </a:r>
            <a:r>
              <a:rPr lang="en-US" altLang="zh-TW" sz="2000" dirty="0">
                <a:latin typeface="+mn-lt"/>
                <a:ea typeface="+mn-ea"/>
                <a:cs typeface="+mn-ea"/>
                <a:sym typeface="+mn-lt"/>
              </a:rPr>
              <a:t>:</a:t>
            </a:r>
            <a:r>
              <a:rPr lang="zh-TW" altLang="en-US" sz="2000" dirty="0">
                <a:latin typeface="+mn-lt"/>
                <a:ea typeface="+mn-ea"/>
                <a:cs typeface="+mn-ea"/>
                <a:sym typeface="+mn-lt"/>
              </a:rPr>
              <a:t>一般操作用指导书的统称</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测试指导书</a:t>
            </a:r>
            <a:r>
              <a:rPr lang="en-US" altLang="zh-TW" sz="2000" dirty="0">
                <a:latin typeface="+mn-lt"/>
                <a:ea typeface="+mn-ea"/>
                <a:cs typeface="+mn-ea"/>
                <a:sym typeface="+mn-lt"/>
              </a:rPr>
              <a:t>:</a:t>
            </a:r>
            <a:r>
              <a:rPr lang="zh-TW" altLang="en-US" sz="2000" dirty="0">
                <a:latin typeface="+mn-lt"/>
                <a:ea typeface="+mn-ea"/>
                <a:cs typeface="+mn-ea"/>
                <a:sym typeface="+mn-lt"/>
              </a:rPr>
              <a:t>专门用于测试作业中的指导书</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机器操作指导书</a:t>
            </a:r>
            <a:r>
              <a:rPr lang="en-US" altLang="zh-TW" sz="2000" dirty="0">
                <a:latin typeface="+mn-lt"/>
                <a:ea typeface="+mn-ea"/>
                <a:cs typeface="+mn-ea"/>
                <a:sym typeface="+mn-lt"/>
              </a:rPr>
              <a:t>:</a:t>
            </a:r>
            <a:r>
              <a:rPr lang="zh-TW" altLang="en-US" sz="2000" dirty="0">
                <a:latin typeface="+mn-lt"/>
                <a:ea typeface="+mn-ea"/>
                <a:cs typeface="+mn-ea"/>
                <a:sym typeface="+mn-lt"/>
              </a:rPr>
              <a:t>专门用于机器操作的指导书</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2.6.2 </a:t>
            </a:r>
            <a:r>
              <a:rPr lang="zh-TW" altLang="en-US" sz="2000" b="1" dirty="0">
                <a:latin typeface="+mn-lt"/>
                <a:ea typeface="+mn-ea"/>
                <a:cs typeface="+mn-ea"/>
                <a:sym typeface="+mn-lt"/>
              </a:rPr>
              <a:t>作业指导书的编制与批准责任</a:t>
            </a:r>
          </a:p>
        </p:txBody>
      </p:sp>
      <p:sp>
        <p:nvSpPr>
          <p:cNvPr id="3" name="文本框 2">
            <a:extLst>
              <a:ext uri="{FF2B5EF4-FFF2-40B4-BE49-F238E27FC236}">
                <a16:creationId xmlns:a16="http://schemas.microsoft.com/office/drawing/2014/main" id="{258EADFD-53FE-40A7-B9F1-9BEEE449E365}"/>
              </a:ext>
            </a:extLst>
          </p:cNvPr>
          <p:cNvSpPr txBox="1"/>
          <p:nvPr/>
        </p:nvSpPr>
        <p:spPr>
          <a:xfrm>
            <a:off x="3425131" y="216248"/>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过程</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FMEA</a:t>
            </a:r>
            <a:endParaRPr lang="zh-CN" altLang="en-US" sz="3600" b="1" dirty="0">
              <a:gradFill flip="none" rotWithShape="1">
                <a:gsLst>
                  <a:gs pos="0">
                    <a:srgbClr val="04B5EC"/>
                  </a:gs>
                  <a:gs pos="100000">
                    <a:srgbClr val="00C88A"/>
                  </a:gs>
                </a:gsLst>
                <a:lin ang="0" scaled="1"/>
                <a:tileRect/>
              </a:gradFill>
              <a:latin typeface="+mn-lt"/>
              <a:ea typeface="+mn-ea"/>
              <a:cs typeface="+mn-ea"/>
              <a:sym typeface="+mn-lt"/>
            </a:endParaRP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7554" name="Text Box 2">
            <a:extLst>
              <a:ext uri="{FF2B5EF4-FFF2-40B4-BE49-F238E27FC236}">
                <a16:creationId xmlns:a16="http://schemas.microsoft.com/office/drawing/2014/main" id="{8B59F747-1C5C-4F87-88F3-DD9B6F33E198}"/>
              </a:ext>
            </a:extLst>
          </p:cNvPr>
          <p:cNvSpPr txBox="1">
            <a:spLocks noChangeArrowheads="1"/>
          </p:cNvSpPr>
          <p:nvPr/>
        </p:nvSpPr>
        <p:spPr bwMode="auto">
          <a:xfrm>
            <a:off x="1481137" y="872332"/>
            <a:ext cx="13681075" cy="839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作业指导书应由</a:t>
            </a:r>
            <a:r>
              <a:rPr lang="en-US" altLang="zh-TW" sz="2000" dirty="0">
                <a:latin typeface="+mn-lt"/>
                <a:ea typeface="+mn-ea"/>
                <a:cs typeface="+mn-ea"/>
                <a:sym typeface="+mn-lt"/>
              </a:rPr>
              <a:t>IE</a:t>
            </a:r>
            <a:r>
              <a:rPr lang="zh-TW" altLang="en-US" sz="2000" dirty="0">
                <a:latin typeface="+mn-lt"/>
                <a:ea typeface="+mn-ea"/>
                <a:cs typeface="+mn-ea"/>
                <a:sym typeface="+mn-lt"/>
              </a:rPr>
              <a:t>人员负责编写</a:t>
            </a:r>
            <a:r>
              <a:rPr lang="en-US" altLang="zh-TW" sz="2000" dirty="0">
                <a:latin typeface="+mn-lt"/>
                <a:ea typeface="+mn-ea"/>
                <a:cs typeface="+mn-ea"/>
                <a:sym typeface="+mn-lt"/>
              </a:rPr>
              <a:t>,</a:t>
            </a:r>
            <a:r>
              <a:rPr lang="zh-TW" altLang="en-US" sz="2000" dirty="0">
                <a:latin typeface="+mn-lt"/>
                <a:ea typeface="+mn-ea"/>
                <a:cs typeface="+mn-ea"/>
                <a:sym typeface="+mn-lt"/>
              </a:rPr>
              <a:t>授权批准后受控管理</a:t>
            </a:r>
            <a:r>
              <a:rPr lang="en-US" altLang="zh-TW" sz="2000" dirty="0">
                <a:latin typeface="+mn-lt"/>
                <a:ea typeface="+mn-ea"/>
                <a:cs typeface="+mn-ea"/>
                <a:sym typeface="+mn-lt"/>
              </a:rPr>
              <a:t>.</a:t>
            </a:r>
            <a:r>
              <a:rPr lang="zh-TW" altLang="en-US" sz="2000" dirty="0">
                <a:latin typeface="+mn-lt"/>
                <a:ea typeface="+mn-ea"/>
                <a:cs typeface="+mn-ea"/>
                <a:sym typeface="+mn-lt"/>
              </a:rPr>
              <a:t>具体如下</a:t>
            </a:r>
            <a:r>
              <a:rPr lang="en-US" altLang="zh-TW" sz="2000" dirty="0">
                <a:latin typeface="+mn-lt"/>
                <a:ea typeface="+mn-ea"/>
                <a:cs typeface="+mn-ea"/>
                <a:sym typeface="+mn-lt"/>
              </a:rPr>
              <a:t>:</a:t>
            </a:r>
          </a:p>
          <a:p>
            <a:pPr eaLnBrk="1" hangingPunct="1">
              <a:lnSpc>
                <a:spcPct val="120000"/>
              </a:lnSpc>
              <a:defRPr/>
            </a:pPr>
            <a:r>
              <a:rPr lang="en-US" altLang="zh-TW" sz="2000" b="1" dirty="0">
                <a:latin typeface="+mn-lt"/>
                <a:ea typeface="+mn-ea"/>
                <a:cs typeface="+mn-ea"/>
                <a:sym typeface="+mn-lt"/>
              </a:rPr>
              <a:t>   </a:t>
            </a:r>
            <a:r>
              <a:rPr lang="zh-TW" altLang="en-US" sz="2000" b="1" dirty="0">
                <a:latin typeface="+mn-lt"/>
                <a:ea typeface="+mn-ea"/>
                <a:cs typeface="+mn-ea"/>
                <a:sym typeface="+mn-lt"/>
              </a:rPr>
              <a:t>编制与批准作业指导书的步骤</a:t>
            </a:r>
            <a:r>
              <a:rPr lang="en-US" altLang="zh-TW" sz="2000" b="1" dirty="0">
                <a:latin typeface="+mn-lt"/>
                <a:ea typeface="+mn-ea"/>
                <a:cs typeface="+mn-ea"/>
                <a:sym typeface="+mn-lt"/>
              </a:rPr>
              <a:t>:</a:t>
            </a:r>
          </a:p>
        </p:txBody>
      </p:sp>
      <p:sp>
        <p:nvSpPr>
          <p:cNvPr id="397315" name="Oval 3">
            <a:extLst>
              <a:ext uri="{FF2B5EF4-FFF2-40B4-BE49-F238E27FC236}">
                <a16:creationId xmlns:a16="http://schemas.microsoft.com/office/drawing/2014/main" id="{7B57C563-36A5-49ED-AE07-9AE57182BF8A}"/>
              </a:ext>
            </a:extLst>
          </p:cNvPr>
          <p:cNvSpPr>
            <a:spLocks noChangeArrowheads="1"/>
          </p:cNvSpPr>
          <p:nvPr/>
        </p:nvSpPr>
        <p:spPr bwMode="auto">
          <a:xfrm>
            <a:off x="2165350" y="1663700"/>
            <a:ext cx="1824038" cy="1560513"/>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作业指</a:t>
            </a:r>
          </a:p>
          <a:p>
            <a:pPr algn="ctr" eaLnBrk="1" hangingPunct="1">
              <a:lnSpc>
                <a:spcPct val="120000"/>
              </a:lnSpc>
              <a:defRPr/>
            </a:pPr>
            <a:r>
              <a:rPr lang="zh-TW" altLang="en-US" sz="2000">
                <a:cs typeface="+mn-ea"/>
                <a:sym typeface="+mn-lt"/>
              </a:rPr>
              <a:t>导书</a:t>
            </a:r>
          </a:p>
        </p:txBody>
      </p:sp>
      <p:sp>
        <p:nvSpPr>
          <p:cNvPr id="397316" name="AutoShape 4">
            <a:extLst>
              <a:ext uri="{FF2B5EF4-FFF2-40B4-BE49-F238E27FC236}">
                <a16:creationId xmlns:a16="http://schemas.microsoft.com/office/drawing/2014/main" id="{792687A3-F025-465B-B9BA-2A8D8793D9EF}"/>
              </a:ext>
            </a:extLst>
          </p:cNvPr>
          <p:cNvSpPr>
            <a:spLocks noChangeArrowheads="1"/>
          </p:cNvSpPr>
          <p:nvPr/>
        </p:nvSpPr>
        <p:spPr bwMode="auto">
          <a:xfrm>
            <a:off x="5357813" y="1976438"/>
            <a:ext cx="2279650" cy="831850"/>
          </a:xfrm>
          <a:prstGeom prst="flowChartAlternateProcess">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IE</a:t>
            </a:r>
            <a:r>
              <a:rPr lang="zh-TW" altLang="en-US" sz="2000">
                <a:cs typeface="+mn-ea"/>
                <a:sym typeface="+mn-lt"/>
              </a:rPr>
              <a:t>编写</a:t>
            </a:r>
          </a:p>
        </p:txBody>
      </p:sp>
      <p:sp>
        <p:nvSpPr>
          <p:cNvPr id="397317" name="AutoShape 5">
            <a:extLst>
              <a:ext uri="{FF2B5EF4-FFF2-40B4-BE49-F238E27FC236}">
                <a16:creationId xmlns:a16="http://schemas.microsoft.com/office/drawing/2014/main" id="{B286DE73-D2EC-4C4A-8026-34C6743F6518}"/>
              </a:ext>
            </a:extLst>
          </p:cNvPr>
          <p:cNvSpPr>
            <a:spLocks noChangeArrowheads="1"/>
          </p:cNvSpPr>
          <p:nvPr/>
        </p:nvSpPr>
        <p:spPr bwMode="auto">
          <a:xfrm>
            <a:off x="10488613" y="1976438"/>
            <a:ext cx="2279650" cy="831850"/>
          </a:xfrm>
          <a:prstGeom prst="flowChartAlternateProcess">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批准</a:t>
            </a:r>
          </a:p>
        </p:txBody>
      </p:sp>
      <p:sp>
        <p:nvSpPr>
          <p:cNvPr id="397318" name="Oval 6">
            <a:extLst>
              <a:ext uri="{FF2B5EF4-FFF2-40B4-BE49-F238E27FC236}">
                <a16:creationId xmlns:a16="http://schemas.microsoft.com/office/drawing/2014/main" id="{AF2B9263-E857-4648-B123-0ACA42EBE5AE}"/>
              </a:ext>
            </a:extLst>
          </p:cNvPr>
          <p:cNvSpPr>
            <a:spLocks noChangeArrowheads="1"/>
          </p:cNvSpPr>
          <p:nvPr/>
        </p:nvSpPr>
        <p:spPr bwMode="auto">
          <a:xfrm>
            <a:off x="5584825" y="3848100"/>
            <a:ext cx="1824038" cy="145732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授权</a:t>
            </a:r>
          </a:p>
        </p:txBody>
      </p:sp>
      <p:sp>
        <p:nvSpPr>
          <p:cNvPr id="397319" name="Oval 7">
            <a:extLst>
              <a:ext uri="{FF2B5EF4-FFF2-40B4-BE49-F238E27FC236}">
                <a16:creationId xmlns:a16="http://schemas.microsoft.com/office/drawing/2014/main" id="{2F55431C-36ED-4B76-A60E-52EB6D1EAD48}"/>
              </a:ext>
            </a:extLst>
          </p:cNvPr>
          <p:cNvSpPr>
            <a:spLocks noChangeArrowheads="1"/>
          </p:cNvSpPr>
          <p:nvPr/>
        </p:nvSpPr>
        <p:spPr bwMode="auto">
          <a:xfrm>
            <a:off x="8435975" y="3848100"/>
            <a:ext cx="1824038" cy="145732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生产</a:t>
            </a:r>
          </a:p>
        </p:txBody>
      </p:sp>
      <p:sp>
        <p:nvSpPr>
          <p:cNvPr id="397320" name="Oval 8">
            <a:extLst>
              <a:ext uri="{FF2B5EF4-FFF2-40B4-BE49-F238E27FC236}">
                <a16:creationId xmlns:a16="http://schemas.microsoft.com/office/drawing/2014/main" id="{E7BC6848-41A1-4424-AA43-8484A2156270}"/>
              </a:ext>
            </a:extLst>
          </p:cNvPr>
          <p:cNvSpPr>
            <a:spLocks noChangeArrowheads="1"/>
          </p:cNvSpPr>
          <p:nvPr/>
        </p:nvSpPr>
        <p:spPr bwMode="auto">
          <a:xfrm>
            <a:off x="10715625" y="3848100"/>
            <a:ext cx="1824038" cy="145732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工程</a:t>
            </a:r>
          </a:p>
          <a:p>
            <a:pPr algn="ctr" eaLnBrk="1" hangingPunct="1">
              <a:lnSpc>
                <a:spcPct val="120000"/>
              </a:lnSpc>
              <a:defRPr/>
            </a:pPr>
            <a:r>
              <a:rPr lang="zh-TW" altLang="en-US" sz="2000">
                <a:cs typeface="+mn-ea"/>
                <a:sym typeface="+mn-lt"/>
              </a:rPr>
              <a:t>技朮</a:t>
            </a:r>
          </a:p>
        </p:txBody>
      </p:sp>
      <p:sp>
        <p:nvSpPr>
          <p:cNvPr id="397321" name="Oval 9">
            <a:extLst>
              <a:ext uri="{FF2B5EF4-FFF2-40B4-BE49-F238E27FC236}">
                <a16:creationId xmlns:a16="http://schemas.microsoft.com/office/drawing/2014/main" id="{FACB45B1-4887-4CBA-892F-1D9DA637FFBC}"/>
              </a:ext>
            </a:extLst>
          </p:cNvPr>
          <p:cNvSpPr>
            <a:spLocks noChangeArrowheads="1"/>
          </p:cNvSpPr>
          <p:nvPr/>
        </p:nvSpPr>
        <p:spPr bwMode="auto">
          <a:xfrm>
            <a:off x="12882563" y="3848100"/>
            <a:ext cx="1824037" cy="145732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品质</a:t>
            </a:r>
          </a:p>
          <a:p>
            <a:pPr algn="ctr" eaLnBrk="1" hangingPunct="1">
              <a:lnSpc>
                <a:spcPct val="120000"/>
              </a:lnSpc>
              <a:defRPr/>
            </a:pPr>
            <a:r>
              <a:rPr lang="zh-TW" altLang="en-US" sz="2000">
                <a:cs typeface="+mn-ea"/>
                <a:sym typeface="+mn-lt"/>
              </a:rPr>
              <a:t>管理</a:t>
            </a:r>
          </a:p>
        </p:txBody>
      </p:sp>
      <p:sp>
        <p:nvSpPr>
          <p:cNvPr id="397322" name="Oval 10">
            <a:extLst>
              <a:ext uri="{FF2B5EF4-FFF2-40B4-BE49-F238E27FC236}">
                <a16:creationId xmlns:a16="http://schemas.microsoft.com/office/drawing/2014/main" id="{D099F4B5-F2C6-406E-8C9E-931A746FE74F}"/>
              </a:ext>
            </a:extLst>
          </p:cNvPr>
          <p:cNvSpPr>
            <a:spLocks noChangeArrowheads="1"/>
          </p:cNvSpPr>
          <p:nvPr/>
        </p:nvSpPr>
        <p:spPr bwMode="auto">
          <a:xfrm>
            <a:off x="10829925" y="6137275"/>
            <a:ext cx="1824038" cy="1455738"/>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受控</a:t>
            </a:r>
          </a:p>
          <a:p>
            <a:pPr algn="ctr" eaLnBrk="1" hangingPunct="1">
              <a:lnSpc>
                <a:spcPct val="120000"/>
              </a:lnSpc>
              <a:defRPr/>
            </a:pPr>
            <a:r>
              <a:rPr lang="zh-TW" altLang="en-US" sz="2000">
                <a:cs typeface="+mn-ea"/>
                <a:sym typeface="+mn-lt"/>
              </a:rPr>
              <a:t>管理</a:t>
            </a:r>
          </a:p>
        </p:txBody>
      </p:sp>
      <p:sp>
        <p:nvSpPr>
          <p:cNvPr id="397323" name="Oval 11">
            <a:extLst>
              <a:ext uri="{FF2B5EF4-FFF2-40B4-BE49-F238E27FC236}">
                <a16:creationId xmlns:a16="http://schemas.microsoft.com/office/drawing/2014/main" id="{6095249F-3E13-490A-B292-8522A5D618B6}"/>
              </a:ext>
            </a:extLst>
          </p:cNvPr>
          <p:cNvSpPr>
            <a:spLocks noChangeArrowheads="1"/>
          </p:cNvSpPr>
          <p:nvPr/>
        </p:nvSpPr>
        <p:spPr bwMode="auto">
          <a:xfrm>
            <a:off x="2165350" y="6137275"/>
            <a:ext cx="1824038" cy="1455738"/>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分发到</a:t>
            </a:r>
          </a:p>
          <a:p>
            <a:pPr algn="ctr" eaLnBrk="1" hangingPunct="1">
              <a:lnSpc>
                <a:spcPct val="120000"/>
              </a:lnSpc>
              <a:defRPr/>
            </a:pPr>
            <a:r>
              <a:rPr lang="zh-TW" altLang="en-US" sz="2000">
                <a:cs typeface="+mn-ea"/>
                <a:sym typeface="+mn-lt"/>
              </a:rPr>
              <a:t>现场</a:t>
            </a:r>
          </a:p>
        </p:txBody>
      </p:sp>
      <p:sp>
        <p:nvSpPr>
          <p:cNvPr id="397324" name="Line 12">
            <a:extLst>
              <a:ext uri="{FF2B5EF4-FFF2-40B4-BE49-F238E27FC236}">
                <a16:creationId xmlns:a16="http://schemas.microsoft.com/office/drawing/2014/main" id="{062ACCE0-B18D-4386-A230-8DFB55B32A20}"/>
              </a:ext>
            </a:extLst>
          </p:cNvPr>
          <p:cNvSpPr>
            <a:spLocks noChangeShapeType="1"/>
          </p:cNvSpPr>
          <p:nvPr/>
        </p:nvSpPr>
        <p:spPr bwMode="auto">
          <a:xfrm>
            <a:off x="8207375" y="3536950"/>
            <a:ext cx="6726238"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97325" name="Line 13">
            <a:extLst>
              <a:ext uri="{FF2B5EF4-FFF2-40B4-BE49-F238E27FC236}">
                <a16:creationId xmlns:a16="http://schemas.microsoft.com/office/drawing/2014/main" id="{588EC6A9-1B7B-4CBD-B335-1ED59B4266C8}"/>
              </a:ext>
            </a:extLst>
          </p:cNvPr>
          <p:cNvSpPr>
            <a:spLocks noChangeShapeType="1"/>
          </p:cNvSpPr>
          <p:nvPr/>
        </p:nvSpPr>
        <p:spPr bwMode="auto">
          <a:xfrm>
            <a:off x="8207375" y="5616575"/>
            <a:ext cx="6726238"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97326" name="Line 14">
            <a:extLst>
              <a:ext uri="{FF2B5EF4-FFF2-40B4-BE49-F238E27FC236}">
                <a16:creationId xmlns:a16="http://schemas.microsoft.com/office/drawing/2014/main" id="{99098667-B4BE-493C-A155-DE17658B2280}"/>
              </a:ext>
            </a:extLst>
          </p:cNvPr>
          <p:cNvSpPr>
            <a:spLocks noChangeShapeType="1"/>
          </p:cNvSpPr>
          <p:nvPr/>
        </p:nvSpPr>
        <p:spPr bwMode="auto">
          <a:xfrm>
            <a:off x="14933613" y="3536950"/>
            <a:ext cx="0" cy="207962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97327" name="Line 15">
            <a:extLst>
              <a:ext uri="{FF2B5EF4-FFF2-40B4-BE49-F238E27FC236}">
                <a16:creationId xmlns:a16="http://schemas.microsoft.com/office/drawing/2014/main" id="{D8A0B7F0-314D-4E3F-AC66-8264E27E23A8}"/>
              </a:ext>
            </a:extLst>
          </p:cNvPr>
          <p:cNvSpPr>
            <a:spLocks noChangeShapeType="1"/>
          </p:cNvSpPr>
          <p:nvPr/>
        </p:nvSpPr>
        <p:spPr bwMode="auto">
          <a:xfrm>
            <a:off x="8207375" y="3536950"/>
            <a:ext cx="0" cy="207962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97328" name="Line 16">
            <a:extLst>
              <a:ext uri="{FF2B5EF4-FFF2-40B4-BE49-F238E27FC236}">
                <a16:creationId xmlns:a16="http://schemas.microsoft.com/office/drawing/2014/main" id="{17E09B4C-8BD1-4F6E-B03F-F4777E4157FE}"/>
              </a:ext>
            </a:extLst>
          </p:cNvPr>
          <p:cNvSpPr>
            <a:spLocks noChangeShapeType="1"/>
          </p:cNvSpPr>
          <p:nvPr/>
        </p:nvSpPr>
        <p:spPr bwMode="auto">
          <a:xfrm>
            <a:off x="3989388" y="2392363"/>
            <a:ext cx="1368425"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97329" name="Line 17">
            <a:extLst>
              <a:ext uri="{FF2B5EF4-FFF2-40B4-BE49-F238E27FC236}">
                <a16:creationId xmlns:a16="http://schemas.microsoft.com/office/drawing/2014/main" id="{531121A9-033C-463D-B848-884876116197}"/>
              </a:ext>
            </a:extLst>
          </p:cNvPr>
          <p:cNvSpPr>
            <a:spLocks noChangeShapeType="1"/>
          </p:cNvSpPr>
          <p:nvPr/>
        </p:nvSpPr>
        <p:spPr bwMode="auto">
          <a:xfrm>
            <a:off x="7637463" y="2392363"/>
            <a:ext cx="2851150"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97330" name="Line 18">
            <a:extLst>
              <a:ext uri="{FF2B5EF4-FFF2-40B4-BE49-F238E27FC236}">
                <a16:creationId xmlns:a16="http://schemas.microsoft.com/office/drawing/2014/main" id="{996F1734-ABAE-432E-A2CF-A60693A32FDB}"/>
              </a:ext>
            </a:extLst>
          </p:cNvPr>
          <p:cNvSpPr>
            <a:spLocks noChangeShapeType="1"/>
          </p:cNvSpPr>
          <p:nvPr/>
        </p:nvSpPr>
        <p:spPr bwMode="auto">
          <a:xfrm>
            <a:off x="11628438" y="2808288"/>
            <a:ext cx="0" cy="728662"/>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97331" name="Line 19">
            <a:extLst>
              <a:ext uri="{FF2B5EF4-FFF2-40B4-BE49-F238E27FC236}">
                <a16:creationId xmlns:a16="http://schemas.microsoft.com/office/drawing/2014/main" id="{C9F14F24-80D5-4AB4-B7EE-AE80AA707240}"/>
              </a:ext>
            </a:extLst>
          </p:cNvPr>
          <p:cNvSpPr>
            <a:spLocks noChangeShapeType="1"/>
          </p:cNvSpPr>
          <p:nvPr/>
        </p:nvSpPr>
        <p:spPr bwMode="auto">
          <a:xfrm>
            <a:off x="7408863" y="4576763"/>
            <a:ext cx="798512"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97332" name="Line 20">
            <a:extLst>
              <a:ext uri="{FF2B5EF4-FFF2-40B4-BE49-F238E27FC236}">
                <a16:creationId xmlns:a16="http://schemas.microsoft.com/office/drawing/2014/main" id="{5A4546B6-0036-4717-93E0-FB38F44FE56F}"/>
              </a:ext>
            </a:extLst>
          </p:cNvPr>
          <p:cNvSpPr>
            <a:spLocks noChangeShapeType="1"/>
          </p:cNvSpPr>
          <p:nvPr/>
        </p:nvSpPr>
        <p:spPr bwMode="auto">
          <a:xfrm>
            <a:off x="11742738" y="5616575"/>
            <a:ext cx="0" cy="52070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97333" name="Line 21">
            <a:extLst>
              <a:ext uri="{FF2B5EF4-FFF2-40B4-BE49-F238E27FC236}">
                <a16:creationId xmlns:a16="http://schemas.microsoft.com/office/drawing/2014/main" id="{864AC6AF-0674-4F62-81FF-2835ED3A4DA0}"/>
              </a:ext>
            </a:extLst>
          </p:cNvPr>
          <p:cNvSpPr>
            <a:spLocks noChangeShapeType="1"/>
          </p:cNvSpPr>
          <p:nvPr/>
        </p:nvSpPr>
        <p:spPr bwMode="auto">
          <a:xfrm flipH="1">
            <a:off x="3989388" y="6864350"/>
            <a:ext cx="6840537"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397334" name="Line 22">
            <a:extLst>
              <a:ext uri="{FF2B5EF4-FFF2-40B4-BE49-F238E27FC236}">
                <a16:creationId xmlns:a16="http://schemas.microsoft.com/office/drawing/2014/main" id="{B799E40A-67AF-4ED5-8D2B-C6EF9A85DAA3}"/>
              </a:ext>
            </a:extLst>
          </p:cNvPr>
          <p:cNvSpPr>
            <a:spLocks noChangeShapeType="1"/>
          </p:cNvSpPr>
          <p:nvPr/>
        </p:nvSpPr>
        <p:spPr bwMode="auto">
          <a:xfrm>
            <a:off x="3076575" y="3224213"/>
            <a:ext cx="0" cy="2913062"/>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3" name="文本框 22">
            <a:extLst>
              <a:ext uri="{FF2B5EF4-FFF2-40B4-BE49-F238E27FC236}">
                <a16:creationId xmlns:a16="http://schemas.microsoft.com/office/drawing/2014/main" id="{4A0313AF-FD7D-4B1C-A3EC-B4EEED17E2AD}"/>
              </a:ext>
            </a:extLst>
          </p:cNvPr>
          <p:cNvSpPr txBox="1"/>
          <p:nvPr/>
        </p:nvSpPr>
        <p:spPr>
          <a:xfrm>
            <a:off x="3438222" y="229149"/>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编制与批准作业指导书的步骤</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23"/>
                                        </p:tgtEl>
                                        <p:attrNameLst>
                                          <p:attrName>style.visibility</p:attrName>
                                        </p:attrNameLst>
                                      </p:cBhvr>
                                      <p:to>
                                        <p:strVal val="visible"/>
                                      </p:to>
                                    </p:set>
                                    <p:anim calcmode="lin" valueType="num">
                                      <p:cBhvr>
                                        <p:cTn id="7" dur="500" fill="hold"/>
                                        <p:tgtEl>
                                          <p:spTgt spid="23"/>
                                        </p:tgtEl>
                                        <p:attrNameLst>
                                          <p:attrName>ppt_w</p:attrName>
                                        </p:attrNameLst>
                                      </p:cBhvr>
                                      <p:tavLst>
                                        <p:tav tm="0">
                                          <p:val>
                                            <p:fltVal val="0"/>
                                          </p:val>
                                        </p:tav>
                                        <p:tav tm="100000">
                                          <p:val>
                                            <p:strVal val="#ppt_w"/>
                                          </p:val>
                                        </p:tav>
                                      </p:tavLst>
                                    </p:anim>
                                    <p:anim calcmode="lin" valueType="num">
                                      <p:cBhvr>
                                        <p:cTn id="8" dur="500" fill="hold"/>
                                        <p:tgtEl>
                                          <p:spTgt spid="2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8578" name="Text Box 2">
            <a:extLst>
              <a:ext uri="{FF2B5EF4-FFF2-40B4-BE49-F238E27FC236}">
                <a16:creationId xmlns:a16="http://schemas.microsoft.com/office/drawing/2014/main" id="{22E6AFFF-32F9-418F-8B9B-CC9DBFF8E332}"/>
              </a:ext>
            </a:extLst>
          </p:cNvPr>
          <p:cNvSpPr txBox="1">
            <a:spLocks noChangeArrowheads="1"/>
          </p:cNvSpPr>
          <p:nvPr/>
        </p:nvSpPr>
        <p:spPr bwMode="auto">
          <a:xfrm>
            <a:off x="1264891" y="1872432"/>
            <a:ext cx="13681075" cy="3055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2.6.3 </a:t>
            </a:r>
            <a:r>
              <a:rPr lang="zh-TW" altLang="en-US" sz="2000" b="1" dirty="0">
                <a:latin typeface="+mn-lt"/>
                <a:ea typeface="+mn-ea"/>
                <a:cs typeface="+mn-ea"/>
                <a:sym typeface="+mn-lt"/>
              </a:rPr>
              <a:t>作业指导书的制作要求</a:t>
            </a:r>
          </a:p>
          <a:p>
            <a:pPr eaLnBrk="1" hangingPunct="1">
              <a:lnSpc>
                <a:spcPct val="120000"/>
              </a:lnSpc>
              <a:defRPr/>
            </a:pPr>
            <a:r>
              <a:rPr lang="zh-TW" altLang="en-US" sz="2000" dirty="0">
                <a:latin typeface="+mn-lt"/>
                <a:ea typeface="+mn-ea"/>
                <a:cs typeface="+mn-ea"/>
                <a:sym typeface="+mn-lt"/>
              </a:rPr>
              <a:t>   作业指导书属于质量体系的第三层次文件</a:t>
            </a:r>
            <a:r>
              <a:rPr lang="en-US" altLang="zh-TW" sz="2000" dirty="0">
                <a:latin typeface="+mn-lt"/>
                <a:ea typeface="+mn-ea"/>
                <a:cs typeface="+mn-ea"/>
                <a:sym typeface="+mn-lt"/>
              </a:rPr>
              <a:t>,</a:t>
            </a:r>
            <a:r>
              <a:rPr lang="zh-TW" altLang="en-US" sz="2000" dirty="0">
                <a:latin typeface="+mn-lt"/>
                <a:ea typeface="+mn-ea"/>
                <a:cs typeface="+mn-ea"/>
                <a:sym typeface="+mn-lt"/>
              </a:rPr>
              <a:t>它规定如何做事</a:t>
            </a:r>
            <a:r>
              <a:rPr lang="en-US" altLang="zh-TW" sz="2000" dirty="0">
                <a:latin typeface="+mn-lt"/>
                <a:ea typeface="+mn-ea"/>
                <a:cs typeface="+mn-ea"/>
                <a:sym typeface="+mn-lt"/>
              </a:rPr>
              <a:t>,</a:t>
            </a:r>
            <a:r>
              <a:rPr lang="zh-TW" altLang="en-US" sz="2000" dirty="0">
                <a:latin typeface="+mn-lt"/>
                <a:ea typeface="+mn-ea"/>
                <a:cs typeface="+mn-ea"/>
                <a:sym typeface="+mn-lt"/>
              </a:rPr>
              <a:t>做到什么程度的界限</a:t>
            </a:r>
            <a:r>
              <a:rPr lang="en-US" altLang="zh-TW" sz="2000" dirty="0">
                <a:latin typeface="+mn-lt"/>
                <a:ea typeface="+mn-ea"/>
                <a:cs typeface="+mn-ea"/>
                <a:sym typeface="+mn-lt"/>
              </a:rPr>
              <a:t>.</a:t>
            </a:r>
            <a:r>
              <a:rPr lang="zh-TW" altLang="en-US" sz="2000" dirty="0">
                <a:latin typeface="+mn-lt"/>
                <a:ea typeface="+mn-ea"/>
                <a:cs typeface="+mn-ea"/>
                <a:sym typeface="+mn-lt"/>
              </a:rPr>
              <a:t>制作时要注意如下的事项</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内容通谷易懂</a:t>
            </a:r>
            <a:r>
              <a:rPr lang="en-US" altLang="zh-TW" sz="2000" dirty="0">
                <a:latin typeface="+mn-lt"/>
                <a:ea typeface="+mn-ea"/>
                <a:cs typeface="+mn-ea"/>
                <a:sym typeface="+mn-lt"/>
              </a:rPr>
              <a:t>,</a:t>
            </a:r>
            <a:r>
              <a:rPr lang="zh-TW" altLang="en-US" sz="2000" dirty="0">
                <a:latin typeface="+mn-lt"/>
                <a:ea typeface="+mn-ea"/>
                <a:cs typeface="+mn-ea"/>
                <a:sym typeface="+mn-lt"/>
              </a:rPr>
              <a:t>措辞大众化</a:t>
            </a:r>
            <a:r>
              <a:rPr lang="en-US" altLang="zh-TW" sz="2000" dirty="0">
                <a:latin typeface="+mn-lt"/>
                <a:ea typeface="+mn-ea"/>
                <a:cs typeface="+mn-ea"/>
                <a:sym typeface="+mn-lt"/>
              </a:rPr>
              <a:t>.</a:t>
            </a:r>
            <a:r>
              <a:rPr lang="zh-TW" altLang="en-US" sz="2000" dirty="0">
                <a:latin typeface="+mn-lt"/>
                <a:ea typeface="+mn-ea"/>
                <a:cs typeface="+mn-ea"/>
                <a:sym typeface="+mn-lt"/>
              </a:rPr>
              <a:t>是否易懂的标准是以现场组长能够看懂为准</a:t>
            </a:r>
            <a:r>
              <a:rPr lang="en-US" altLang="zh-TW" sz="2000" dirty="0">
                <a:latin typeface="+mn-lt"/>
                <a:ea typeface="+mn-ea"/>
                <a:cs typeface="+mn-ea"/>
                <a:sym typeface="+mn-lt"/>
              </a:rPr>
              <a:t>,</a:t>
            </a:r>
            <a:r>
              <a:rPr lang="zh-TW" altLang="en-US" sz="2000" dirty="0">
                <a:latin typeface="+mn-lt"/>
                <a:ea typeface="+mn-ea"/>
                <a:cs typeface="+mn-ea"/>
                <a:sym typeface="+mn-lt"/>
              </a:rPr>
              <a:t>否则</a:t>
            </a:r>
            <a:r>
              <a:rPr lang="en-US" altLang="zh-TW" sz="2000" dirty="0">
                <a:latin typeface="+mn-lt"/>
                <a:ea typeface="+mn-ea"/>
                <a:cs typeface="+mn-ea"/>
                <a:sym typeface="+mn-lt"/>
              </a:rPr>
              <a:t>,</a:t>
            </a:r>
            <a:r>
              <a:rPr lang="zh-TW" altLang="en-US" sz="2000" dirty="0">
                <a:latin typeface="+mn-lt"/>
                <a:ea typeface="+mn-ea"/>
                <a:cs typeface="+mn-ea"/>
                <a:sym typeface="+mn-lt"/>
              </a:rPr>
              <a:t>就需要再修改或变换方式</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尽可能用图示法表述要求</a:t>
            </a:r>
            <a:r>
              <a:rPr lang="en-US" altLang="zh-TW" sz="2000" dirty="0">
                <a:latin typeface="+mn-lt"/>
                <a:ea typeface="+mn-ea"/>
                <a:cs typeface="+mn-ea"/>
                <a:sym typeface="+mn-lt"/>
              </a:rPr>
              <a:t>,</a:t>
            </a:r>
            <a:r>
              <a:rPr lang="zh-TW" altLang="en-US" sz="2000" dirty="0">
                <a:latin typeface="+mn-lt"/>
                <a:ea typeface="+mn-ea"/>
                <a:cs typeface="+mn-ea"/>
                <a:sym typeface="+mn-lt"/>
              </a:rPr>
              <a:t>要深入浅出</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一般每个工位都要使用</a:t>
            </a:r>
            <a:r>
              <a:rPr lang="en-US" altLang="zh-TW" sz="2000" dirty="0">
                <a:latin typeface="+mn-lt"/>
                <a:ea typeface="+mn-ea"/>
                <a:cs typeface="+mn-ea"/>
                <a:sym typeface="+mn-lt"/>
              </a:rPr>
              <a:t>,</a:t>
            </a:r>
            <a:r>
              <a:rPr lang="zh-TW" altLang="en-US" sz="2000" dirty="0">
                <a:latin typeface="+mn-lt"/>
                <a:ea typeface="+mn-ea"/>
                <a:cs typeface="+mn-ea"/>
                <a:sym typeface="+mn-lt"/>
              </a:rPr>
              <a:t>且尽可能每工位一张</a:t>
            </a:r>
            <a:r>
              <a:rPr lang="en-US" altLang="zh-TW" sz="2000" dirty="0">
                <a:latin typeface="+mn-lt"/>
                <a:ea typeface="+mn-ea"/>
                <a:cs typeface="+mn-ea"/>
                <a:sym typeface="+mn-lt"/>
              </a:rPr>
              <a:t>,</a:t>
            </a:r>
            <a:r>
              <a:rPr lang="zh-TW" altLang="en-US" sz="2000" dirty="0">
                <a:latin typeface="+mn-lt"/>
                <a:ea typeface="+mn-ea"/>
                <a:cs typeface="+mn-ea"/>
                <a:sym typeface="+mn-lt"/>
              </a:rPr>
              <a:t>但对于生产形式很简单的企业可以酌情使用</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凡有修订时要记录修订的内容</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可以与样板等其他能说明内容的物品结合使用</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工序编号要统一管理</a:t>
            </a:r>
            <a:r>
              <a:rPr lang="en-US" altLang="zh-TW" sz="2000" dirty="0">
                <a:latin typeface="+mn-lt"/>
                <a:ea typeface="+mn-ea"/>
                <a:cs typeface="+mn-ea"/>
                <a:sym typeface="+mn-lt"/>
              </a:rPr>
              <a:t>,</a:t>
            </a:r>
            <a:r>
              <a:rPr lang="zh-TW" altLang="en-US" sz="2000" dirty="0">
                <a:latin typeface="+mn-lt"/>
                <a:ea typeface="+mn-ea"/>
                <a:cs typeface="+mn-ea"/>
                <a:sym typeface="+mn-lt"/>
              </a:rPr>
              <a:t>以便于对照</a:t>
            </a:r>
            <a:r>
              <a:rPr lang="en-US" altLang="zh-TW" sz="2000" dirty="0">
                <a:latin typeface="+mn-lt"/>
                <a:ea typeface="+mn-ea"/>
                <a:cs typeface="+mn-ea"/>
                <a:sym typeface="+mn-lt"/>
              </a:rPr>
              <a:t>.</a:t>
            </a:r>
            <a:r>
              <a:rPr lang="zh-TW" altLang="en-US" sz="2000" dirty="0">
                <a:latin typeface="+mn-lt"/>
                <a:ea typeface="+mn-ea"/>
                <a:cs typeface="+mn-ea"/>
                <a:sym typeface="+mn-lt"/>
              </a:rPr>
              <a:t>统一要求应包括在下列文件中</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08C9282B-E39D-4803-833A-8860DF079365}"/>
              </a:ext>
            </a:extLst>
          </p:cNvPr>
          <p:cNvSpPr txBox="1"/>
          <p:nvPr/>
        </p:nvSpPr>
        <p:spPr>
          <a:xfrm>
            <a:off x="3438222" y="229149"/>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编制与批准作业指导书的步骤</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02" name="Text Box 2">
            <a:extLst>
              <a:ext uri="{FF2B5EF4-FFF2-40B4-BE49-F238E27FC236}">
                <a16:creationId xmlns:a16="http://schemas.microsoft.com/office/drawing/2014/main" id="{A3A324E7-0766-4CA9-AAC3-2DCEB68613E0}"/>
              </a:ext>
            </a:extLst>
          </p:cNvPr>
          <p:cNvSpPr txBox="1">
            <a:spLocks noChangeArrowheads="1"/>
          </p:cNvSpPr>
          <p:nvPr/>
        </p:nvSpPr>
        <p:spPr bwMode="auto">
          <a:xfrm>
            <a:off x="4217219" y="1368376"/>
            <a:ext cx="4332287" cy="15763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a:latin typeface="+mn-lt"/>
                <a:ea typeface="+mn-ea"/>
                <a:cs typeface="+mn-ea"/>
                <a:sym typeface="+mn-lt"/>
              </a:rPr>
              <a:t>①</a:t>
            </a:r>
            <a:r>
              <a:rPr lang="zh-TW" altLang="en-US" sz="2000">
                <a:latin typeface="+mn-lt"/>
                <a:ea typeface="+mn-ea"/>
                <a:cs typeface="+mn-ea"/>
                <a:sym typeface="+mn-lt"/>
              </a:rPr>
              <a:t>流程图</a:t>
            </a:r>
          </a:p>
          <a:p>
            <a:pPr eaLnBrk="1" hangingPunct="1">
              <a:lnSpc>
                <a:spcPct val="120000"/>
              </a:lnSpc>
              <a:defRPr/>
            </a:pPr>
            <a:r>
              <a:rPr lang="zh-TW" altLang="en-US" sz="2000">
                <a:latin typeface="+mn-lt"/>
                <a:ea typeface="+mn-ea"/>
                <a:cs typeface="+mn-ea"/>
                <a:sym typeface="+mn-lt"/>
              </a:rPr>
              <a:t>②</a:t>
            </a:r>
            <a:r>
              <a:rPr lang="en-US" altLang="zh-TW" sz="2000">
                <a:latin typeface="+mn-lt"/>
                <a:ea typeface="+mn-ea"/>
                <a:cs typeface="+mn-ea"/>
                <a:sym typeface="+mn-lt"/>
              </a:rPr>
              <a:t>FMEA</a:t>
            </a:r>
          </a:p>
          <a:p>
            <a:pPr eaLnBrk="1" hangingPunct="1">
              <a:lnSpc>
                <a:spcPct val="120000"/>
              </a:lnSpc>
              <a:defRPr/>
            </a:pPr>
            <a:r>
              <a:rPr lang="en-US" altLang="zh-TW" sz="2000">
                <a:latin typeface="+mn-lt"/>
                <a:ea typeface="+mn-ea"/>
                <a:cs typeface="+mn-ea"/>
                <a:sym typeface="+mn-lt"/>
              </a:rPr>
              <a:t>③</a:t>
            </a:r>
            <a:r>
              <a:rPr lang="zh-TW" altLang="en-US" sz="2000">
                <a:latin typeface="+mn-lt"/>
                <a:ea typeface="+mn-ea"/>
                <a:cs typeface="+mn-ea"/>
                <a:sym typeface="+mn-lt"/>
              </a:rPr>
              <a:t>监控计划</a:t>
            </a:r>
          </a:p>
          <a:p>
            <a:pPr eaLnBrk="1" hangingPunct="1">
              <a:lnSpc>
                <a:spcPct val="120000"/>
              </a:lnSpc>
              <a:defRPr/>
            </a:pPr>
            <a:r>
              <a:rPr lang="zh-TW" altLang="en-US" sz="2000">
                <a:latin typeface="+mn-lt"/>
                <a:ea typeface="+mn-ea"/>
                <a:cs typeface="+mn-ea"/>
                <a:sym typeface="+mn-lt"/>
              </a:rPr>
              <a:t>④指导书</a:t>
            </a:r>
          </a:p>
        </p:txBody>
      </p:sp>
      <p:sp>
        <p:nvSpPr>
          <p:cNvPr id="409603" name="AutoShape 3">
            <a:extLst>
              <a:ext uri="{FF2B5EF4-FFF2-40B4-BE49-F238E27FC236}">
                <a16:creationId xmlns:a16="http://schemas.microsoft.com/office/drawing/2014/main" id="{A96C66C8-B164-4B12-8BA0-CD19B8E88E23}"/>
              </a:ext>
            </a:extLst>
          </p:cNvPr>
          <p:cNvSpPr>
            <a:spLocks/>
          </p:cNvSpPr>
          <p:nvPr/>
        </p:nvSpPr>
        <p:spPr bwMode="auto">
          <a:xfrm>
            <a:off x="5813450" y="1435250"/>
            <a:ext cx="569912" cy="1301278"/>
          </a:xfrm>
          <a:prstGeom prst="rightBrace">
            <a:avLst>
              <a:gd name="adj1" fmla="val 40023"/>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409604" name="Text Box 4">
            <a:extLst>
              <a:ext uri="{FF2B5EF4-FFF2-40B4-BE49-F238E27FC236}">
                <a16:creationId xmlns:a16="http://schemas.microsoft.com/office/drawing/2014/main" id="{610E0133-D294-4035-9032-43EE3E35DA9A}"/>
              </a:ext>
            </a:extLst>
          </p:cNvPr>
          <p:cNvSpPr txBox="1">
            <a:spLocks noChangeArrowheads="1"/>
          </p:cNvSpPr>
          <p:nvPr/>
        </p:nvSpPr>
        <p:spPr bwMode="auto">
          <a:xfrm>
            <a:off x="6981230" y="1815994"/>
            <a:ext cx="5472112" cy="8397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dirty="0">
                <a:latin typeface="+mn-lt"/>
                <a:ea typeface="+mn-ea"/>
                <a:cs typeface="+mn-ea"/>
                <a:sym typeface="+mn-lt"/>
              </a:rPr>
              <a:t>相同的编号</a:t>
            </a:r>
            <a:r>
              <a:rPr lang="en-US" altLang="zh-TW" sz="2000" dirty="0">
                <a:latin typeface="+mn-lt"/>
                <a:ea typeface="+mn-ea"/>
                <a:cs typeface="+mn-ea"/>
                <a:sym typeface="+mn-lt"/>
              </a:rPr>
              <a:t>,</a:t>
            </a:r>
            <a:r>
              <a:rPr lang="zh-TW" altLang="en-US" sz="2000" dirty="0">
                <a:latin typeface="+mn-lt"/>
                <a:ea typeface="+mn-ea"/>
                <a:cs typeface="+mn-ea"/>
                <a:sym typeface="+mn-lt"/>
              </a:rPr>
              <a:t>相同的</a:t>
            </a:r>
          </a:p>
          <a:p>
            <a:pPr eaLnBrk="1" hangingPunct="1">
              <a:lnSpc>
                <a:spcPct val="120000"/>
              </a:lnSpc>
              <a:defRPr/>
            </a:pPr>
            <a:r>
              <a:rPr lang="zh-TW" altLang="en-US" sz="2000" dirty="0">
                <a:latin typeface="+mn-lt"/>
                <a:ea typeface="+mn-ea"/>
                <a:cs typeface="+mn-ea"/>
                <a:sym typeface="+mn-lt"/>
              </a:rPr>
              <a:t>工序名称</a:t>
            </a:r>
            <a:r>
              <a:rPr lang="en-US" altLang="zh-TW" sz="2000" dirty="0">
                <a:latin typeface="+mn-lt"/>
                <a:ea typeface="+mn-ea"/>
                <a:cs typeface="+mn-ea"/>
                <a:sym typeface="+mn-lt"/>
              </a:rPr>
              <a:t>,</a:t>
            </a:r>
            <a:r>
              <a:rPr lang="zh-TW" altLang="en-US" sz="2000" dirty="0">
                <a:latin typeface="+mn-lt"/>
                <a:ea typeface="+mn-ea"/>
                <a:cs typeface="+mn-ea"/>
                <a:sym typeface="+mn-lt"/>
              </a:rPr>
              <a:t>一一对应</a:t>
            </a:r>
          </a:p>
        </p:txBody>
      </p:sp>
      <p:sp>
        <p:nvSpPr>
          <p:cNvPr id="409605" name="Line 5">
            <a:extLst>
              <a:ext uri="{FF2B5EF4-FFF2-40B4-BE49-F238E27FC236}">
                <a16:creationId xmlns:a16="http://schemas.microsoft.com/office/drawing/2014/main" id="{9B2B7992-4896-41B2-A32B-8BFC321A03B8}"/>
              </a:ext>
            </a:extLst>
          </p:cNvPr>
          <p:cNvSpPr>
            <a:spLocks noChangeShapeType="1"/>
          </p:cNvSpPr>
          <p:nvPr/>
        </p:nvSpPr>
        <p:spPr bwMode="auto">
          <a:xfrm>
            <a:off x="6665491" y="1295888"/>
            <a:ext cx="421957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09606" name="Line 6">
            <a:extLst>
              <a:ext uri="{FF2B5EF4-FFF2-40B4-BE49-F238E27FC236}">
                <a16:creationId xmlns:a16="http://schemas.microsoft.com/office/drawing/2014/main" id="{EC58A683-0EE4-45CB-B7DA-BD84BF363864}"/>
              </a:ext>
            </a:extLst>
          </p:cNvPr>
          <p:cNvSpPr>
            <a:spLocks noChangeShapeType="1"/>
          </p:cNvSpPr>
          <p:nvPr/>
        </p:nvSpPr>
        <p:spPr bwMode="auto">
          <a:xfrm>
            <a:off x="6665491" y="3014564"/>
            <a:ext cx="421957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09607" name="Line 7">
            <a:extLst>
              <a:ext uri="{FF2B5EF4-FFF2-40B4-BE49-F238E27FC236}">
                <a16:creationId xmlns:a16="http://schemas.microsoft.com/office/drawing/2014/main" id="{26807097-AE78-496A-A09A-DDC22CB855E3}"/>
              </a:ext>
            </a:extLst>
          </p:cNvPr>
          <p:cNvSpPr>
            <a:spLocks noChangeShapeType="1"/>
          </p:cNvSpPr>
          <p:nvPr/>
        </p:nvSpPr>
        <p:spPr bwMode="auto">
          <a:xfrm>
            <a:off x="6665491" y="1349277"/>
            <a:ext cx="0" cy="1665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09608" name="Line 8">
            <a:extLst>
              <a:ext uri="{FF2B5EF4-FFF2-40B4-BE49-F238E27FC236}">
                <a16:creationId xmlns:a16="http://schemas.microsoft.com/office/drawing/2014/main" id="{01C8985E-8F68-4FE7-B592-6900DC754749}"/>
              </a:ext>
            </a:extLst>
          </p:cNvPr>
          <p:cNvSpPr>
            <a:spLocks noChangeShapeType="1"/>
          </p:cNvSpPr>
          <p:nvPr/>
        </p:nvSpPr>
        <p:spPr bwMode="auto">
          <a:xfrm>
            <a:off x="10885066" y="1349277"/>
            <a:ext cx="0" cy="1665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09609" name="Text Box 9">
            <a:extLst>
              <a:ext uri="{FF2B5EF4-FFF2-40B4-BE49-F238E27FC236}">
                <a16:creationId xmlns:a16="http://schemas.microsoft.com/office/drawing/2014/main" id="{22EBE03E-2520-4008-A8B3-697F4BC4A8C6}"/>
              </a:ext>
            </a:extLst>
          </p:cNvPr>
          <p:cNvSpPr txBox="1">
            <a:spLocks noChangeArrowheads="1"/>
          </p:cNvSpPr>
          <p:nvPr/>
        </p:nvSpPr>
        <p:spPr bwMode="auto">
          <a:xfrm>
            <a:off x="1336899" y="3337719"/>
            <a:ext cx="13681075" cy="2686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对于修理</a:t>
            </a:r>
            <a:r>
              <a:rPr lang="en-US" altLang="zh-TW" sz="2000" dirty="0">
                <a:latin typeface="+mn-lt"/>
                <a:ea typeface="+mn-ea"/>
                <a:cs typeface="+mn-ea"/>
                <a:sym typeface="+mn-lt"/>
              </a:rPr>
              <a:t>,</a:t>
            </a:r>
            <a:r>
              <a:rPr lang="zh-TW" altLang="en-US" sz="2000" dirty="0">
                <a:latin typeface="+mn-lt"/>
                <a:ea typeface="+mn-ea"/>
                <a:cs typeface="+mn-ea"/>
                <a:sym typeface="+mn-lt"/>
              </a:rPr>
              <a:t>返工等非正常作业也要制定指导书</a:t>
            </a:r>
            <a:r>
              <a:rPr lang="en-US" altLang="zh-TW" sz="2000" dirty="0">
                <a:latin typeface="+mn-lt"/>
                <a:ea typeface="+mn-ea"/>
                <a:cs typeface="+mn-ea"/>
                <a:sym typeface="+mn-lt"/>
              </a:rPr>
              <a:t>,</a:t>
            </a:r>
            <a:r>
              <a:rPr lang="zh-TW" altLang="en-US" sz="2000" dirty="0">
                <a:latin typeface="+mn-lt"/>
                <a:ea typeface="+mn-ea"/>
                <a:cs typeface="+mn-ea"/>
                <a:sym typeface="+mn-lt"/>
              </a:rPr>
              <a:t>以利于控制这些特殊情况中的质量</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作业指导书是公司生产的经验结晶</a:t>
            </a:r>
            <a:r>
              <a:rPr lang="en-US" altLang="zh-TW" sz="2000" dirty="0">
                <a:latin typeface="+mn-lt"/>
                <a:ea typeface="+mn-ea"/>
                <a:cs typeface="+mn-ea"/>
                <a:sym typeface="+mn-lt"/>
              </a:rPr>
              <a:t>,</a:t>
            </a:r>
            <a:r>
              <a:rPr lang="zh-TW" altLang="en-US" sz="2000" dirty="0">
                <a:latin typeface="+mn-lt"/>
                <a:ea typeface="+mn-ea"/>
                <a:cs typeface="+mn-ea"/>
                <a:sym typeface="+mn-lt"/>
              </a:rPr>
              <a:t>其实也是公司的一种财富</a:t>
            </a:r>
            <a:r>
              <a:rPr lang="en-US" altLang="zh-TW" sz="2000" dirty="0">
                <a:latin typeface="+mn-lt"/>
                <a:ea typeface="+mn-ea"/>
                <a:cs typeface="+mn-ea"/>
                <a:sym typeface="+mn-lt"/>
              </a:rPr>
              <a:t>,</a:t>
            </a:r>
            <a:r>
              <a:rPr lang="zh-TW" altLang="en-US" sz="2000" dirty="0">
                <a:latin typeface="+mn-lt"/>
                <a:ea typeface="+mn-ea"/>
                <a:cs typeface="+mn-ea"/>
                <a:sym typeface="+mn-lt"/>
              </a:rPr>
              <a:t>应当不断积累</a:t>
            </a:r>
            <a:r>
              <a:rPr lang="en-US" altLang="zh-TW" sz="2000" dirty="0">
                <a:latin typeface="+mn-lt"/>
                <a:ea typeface="+mn-ea"/>
                <a:cs typeface="+mn-ea"/>
                <a:sym typeface="+mn-lt"/>
              </a:rPr>
              <a:t>,</a:t>
            </a:r>
            <a:r>
              <a:rPr lang="zh-TW" altLang="en-US" sz="2000" dirty="0">
                <a:latin typeface="+mn-lt"/>
                <a:ea typeface="+mn-ea"/>
                <a:cs typeface="+mn-ea"/>
                <a:sym typeface="+mn-lt"/>
              </a:rPr>
              <a:t>修订</a:t>
            </a:r>
            <a:r>
              <a:rPr lang="en-US" altLang="zh-TW" sz="2000" dirty="0">
                <a:latin typeface="+mn-lt"/>
                <a:ea typeface="+mn-ea"/>
                <a:cs typeface="+mn-ea"/>
                <a:sym typeface="+mn-lt"/>
              </a:rPr>
              <a:t>,</a:t>
            </a:r>
            <a:r>
              <a:rPr lang="zh-TW" altLang="en-US" sz="2000" dirty="0">
                <a:latin typeface="+mn-lt"/>
                <a:ea typeface="+mn-ea"/>
                <a:cs typeface="+mn-ea"/>
                <a:sym typeface="+mn-lt"/>
              </a:rPr>
              <a:t>完善</a:t>
            </a:r>
            <a:r>
              <a:rPr lang="en-US" altLang="zh-TW" sz="2000" dirty="0">
                <a:latin typeface="+mn-lt"/>
                <a:ea typeface="+mn-ea"/>
                <a:cs typeface="+mn-ea"/>
                <a:sym typeface="+mn-lt"/>
              </a:rPr>
              <a:t>,</a:t>
            </a:r>
            <a:r>
              <a:rPr lang="zh-TW" altLang="en-US" sz="2000" dirty="0">
                <a:latin typeface="+mn-lt"/>
                <a:ea typeface="+mn-ea"/>
                <a:cs typeface="+mn-ea"/>
                <a:sym typeface="+mn-lt"/>
              </a:rPr>
              <a:t>并妥善保管</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2.6.4 </a:t>
            </a:r>
            <a:r>
              <a:rPr lang="zh-TW" altLang="en-US" sz="2000" b="1" dirty="0">
                <a:latin typeface="+mn-lt"/>
                <a:ea typeface="+mn-ea"/>
                <a:cs typeface="+mn-ea"/>
                <a:sym typeface="+mn-lt"/>
              </a:rPr>
              <a:t>作业指导书的格式</a:t>
            </a:r>
          </a:p>
          <a:p>
            <a:pPr eaLnBrk="1" hangingPunct="1">
              <a:lnSpc>
                <a:spcPct val="120000"/>
              </a:lnSpc>
              <a:buFont typeface="Wingdings" panose="05000000000000000000" pitchFamily="2" charset="2"/>
              <a:buNone/>
              <a:defRPr/>
            </a:pPr>
            <a:r>
              <a:rPr lang="zh-TW" altLang="en-US" sz="2000" dirty="0">
                <a:latin typeface="+mn-lt"/>
                <a:ea typeface="+mn-ea"/>
                <a:cs typeface="+mn-ea"/>
                <a:sym typeface="+mn-lt"/>
              </a:rPr>
              <a:t>   在作业指导书中一般要求记入下列内容</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指导书编号</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适用产品</a:t>
            </a:r>
            <a:r>
              <a:rPr lang="en-US" altLang="zh-TW" sz="2000" dirty="0">
                <a:latin typeface="+mn-lt"/>
                <a:ea typeface="+mn-ea"/>
                <a:cs typeface="+mn-ea"/>
                <a:sym typeface="+mn-lt"/>
              </a:rPr>
              <a:t>,</a:t>
            </a:r>
            <a:r>
              <a:rPr lang="zh-TW" altLang="en-US" sz="2000" dirty="0">
                <a:latin typeface="+mn-lt"/>
                <a:ea typeface="+mn-ea"/>
                <a:cs typeface="+mn-ea"/>
                <a:sym typeface="+mn-lt"/>
              </a:rPr>
              <a:t>机型</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适用工序的编号</a:t>
            </a:r>
            <a:r>
              <a:rPr lang="en-US" altLang="zh-TW" sz="2000" dirty="0">
                <a:latin typeface="+mn-lt"/>
                <a:ea typeface="+mn-ea"/>
                <a:cs typeface="+mn-ea"/>
                <a:sym typeface="+mn-lt"/>
              </a:rPr>
              <a:t>,</a:t>
            </a:r>
            <a:r>
              <a:rPr lang="zh-TW" altLang="en-US" sz="2000" dirty="0">
                <a:latin typeface="+mn-lt"/>
                <a:ea typeface="+mn-ea"/>
                <a:cs typeface="+mn-ea"/>
                <a:sym typeface="+mn-lt"/>
              </a:rPr>
              <a:t>名称</a:t>
            </a:r>
            <a:r>
              <a:rPr lang="en-US" altLang="zh-TW" sz="2000" dirty="0">
                <a:latin typeface="+mn-lt"/>
                <a:ea typeface="+mn-ea"/>
                <a:cs typeface="+mn-ea"/>
                <a:sym typeface="+mn-lt"/>
              </a:rPr>
              <a:t>;</a:t>
            </a:r>
          </a:p>
        </p:txBody>
      </p:sp>
      <p:sp>
        <p:nvSpPr>
          <p:cNvPr id="10" name="文本框 9">
            <a:extLst>
              <a:ext uri="{FF2B5EF4-FFF2-40B4-BE49-F238E27FC236}">
                <a16:creationId xmlns:a16="http://schemas.microsoft.com/office/drawing/2014/main" id="{AEAB9248-C1AC-4395-9FE7-EDE05E0484E0}"/>
              </a:ext>
            </a:extLst>
          </p:cNvPr>
          <p:cNvSpPr txBox="1"/>
          <p:nvPr/>
        </p:nvSpPr>
        <p:spPr>
          <a:xfrm>
            <a:off x="3438222" y="229149"/>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编制与批准作业指导书的步骤</a:t>
            </a:r>
          </a:p>
        </p:txBody>
      </p:sp>
      <p:sp>
        <p:nvSpPr>
          <p:cNvPr id="11" name="Text Box 2">
            <a:extLst>
              <a:ext uri="{FF2B5EF4-FFF2-40B4-BE49-F238E27FC236}">
                <a16:creationId xmlns:a16="http://schemas.microsoft.com/office/drawing/2014/main" id="{3EC318B7-5C11-4A7A-90C4-33E81161DB61}"/>
              </a:ext>
            </a:extLst>
          </p:cNvPr>
          <p:cNvSpPr txBox="1">
            <a:spLocks noChangeArrowheads="1"/>
          </p:cNvSpPr>
          <p:nvPr/>
        </p:nvSpPr>
        <p:spPr bwMode="auto">
          <a:xfrm>
            <a:off x="1336899" y="6202469"/>
            <a:ext cx="13681075" cy="2686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需要材料的名称</a:t>
            </a:r>
            <a:r>
              <a:rPr lang="en-US" altLang="zh-TW" sz="2000" dirty="0">
                <a:latin typeface="+mn-lt"/>
                <a:ea typeface="+mn-ea"/>
                <a:cs typeface="+mn-ea"/>
                <a:sym typeface="+mn-lt"/>
              </a:rPr>
              <a:t>,</a:t>
            </a:r>
            <a:r>
              <a:rPr lang="zh-TW" altLang="en-US" sz="2000" dirty="0">
                <a:latin typeface="+mn-lt"/>
                <a:ea typeface="+mn-ea"/>
                <a:cs typeface="+mn-ea"/>
                <a:sym typeface="+mn-lt"/>
              </a:rPr>
              <a:t>规格</a:t>
            </a:r>
            <a:r>
              <a:rPr lang="en-US" altLang="zh-TW" sz="2000" dirty="0">
                <a:latin typeface="+mn-lt"/>
                <a:ea typeface="+mn-ea"/>
                <a:cs typeface="+mn-ea"/>
                <a:sym typeface="+mn-lt"/>
              </a:rPr>
              <a:t>,</a:t>
            </a:r>
            <a:r>
              <a:rPr lang="zh-TW" altLang="en-US" sz="2000" dirty="0">
                <a:latin typeface="+mn-lt"/>
                <a:ea typeface="+mn-ea"/>
                <a:cs typeface="+mn-ea"/>
                <a:sym typeface="+mn-lt"/>
              </a:rPr>
              <a:t>数量</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需要仪器设施的名称</a:t>
            </a:r>
            <a:r>
              <a:rPr lang="en-US" altLang="zh-TW" sz="2000" dirty="0">
                <a:latin typeface="+mn-lt"/>
                <a:ea typeface="+mn-ea"/>
                <a:cs typeface="+mn-ea"/>
                <a:sym typeface="+mn-lt"/>
              </a:rPr>
              <a:t>,</a:t>
            </a:r>
            <a:r>
              <a:rPr lang="zh-TW" altLang="en-US" sz="2000" dirty="0">
                <a:latin typeface="+mn-lt"/>
                <a:ea typeface="+mn-ea"/>
                <a:cs typeface="+mn-ea"/>
                <a:sym typeface="+mn-lt"/>
              </a:rPr>
              <a:t>规格</a:t>
            </a:r>
            <a:r>
              <a:rPr lang="en-US" altLang="zh-TW" sz="2000" dirty="0">
                <a:latin typeface="+mn-lt"/>
                <a:ea typeface="+mn-ea"/>
                <a:cs typeface="+mn-ea"/>
                <a:sym typeface="+mn-lt"/>
              </a:rPr>
              <a:t>,</a:t>
            </a:r>
            <a:r>
              <a:rPr lang="zh-TW" altLang="en-US" sz="2000" dirty="0">
                <a:latin typeface="+mn-lt"/>
                <a:ea typeface="+mn-ea"/>
                <a:cs typeface="+mn-ea"/>
                <a:sym typeface="+mn-lt"/>
              </a:rPr>
              <a:t>数量</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作业方法</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注意事项</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图示指引</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修订记录</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决裁</a:t>
            </a:r>
            <a:r>
              <a:rPr lang="en-US" altLang="zh-TW" sz="2000" dirty="0">
                <a:latin typeface="+mn-lt"/>
                <a:ea typeface="+mn-ea"/>
                <a:cs typeface="+mn-ea"/>
                <a:sym typeface="+mn-lt"/>
              </a:rPr>
              <a:t>,</a:t>
            </a:r>
            <a:r>
              <a:rPr lang="zh-TW" altLang="en-US" sz="2000" dirty="0">
                <a:latin typeface="+mn-lt"/>
                <a:ea typeface="+mn-ea"/>
                <a:cs typeface="+mn-ea"/>
                <a:sym typeface="+mn-lt"/>
              </a:rPr>
              <a:t>批准作业指导书的格式参见下表</a:t>
            </a:r>
            <a:r>
              <a:rPr lang="en-US" altLang="zh-TW" sz="2000" dirty="0">
                <a:latin typeface="+mn-lt"/>
                <a:ea typeface="+mn-ea"/>
                <a:cs typeface="+mn-ea"/>
                <a:sym typeface="+mn-lt"/>
              </a:rPr>
              <a:t>:</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0"/>
                                        </p:tgtEl>
                                        <p:attrNameLst>
                                          <p:attrName>style.visibility</p:attrName>
                                        </p:attrNameLst>
                                      </p:cBhvr>
                                      <p:to>
                                        <p:strVal val="visible"/>
                                      </p:to>
                                    </p:set>
                                    <p:anim calcmode="lin" valueType="num">
                                      <p:cBhvr>
                                        <p:cTn id="7" dur="500" fill="hold"/>
                                        <p:tgtEl>
                                          <p:spTgt spid="10"/>
                                        </p:tgtEl>
                                        <p:attrNameLst>
                                          <p:attrName>ppt_w</p:attrName>
                                        </p:attrNameLst>
                                      </p:cBhvr>
                                      <p:tavLst>
                                        <p:tav tm="0">
                                          <p:val>
                                            <p:fltVal val="0"/>
                                          </p:val>
                                        </p:tav>
                                        <p:tav tm="100000">
                                          <p:val>
                                            <p:strVal val="#ppt_w"/>
                                          </p:val>
                                        </p:tav>
                                      </p:tavLst>
                                    </p:anim>
                                    <p:anim calcmode="lin" valueType="num">
                                      <p:cBhvr>
                                        <p:cTn id="8" dur="500" fill="hold"/>
                                        <p:tgtEl>
                                          <p:spTgt spid="10"/>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图片 5" descr="图片包含 屏幕截图&#10;&#10;已生成极高可信度的说明">
            <a:extLst>
              <a:ext uri="{FF2B5EF4-FFF2-40B4-BE49-F238E27FC236}">
                <a16:creationId xmlns:a16="http://schemas.microsoft.com/office/drawing/2014/main" id="{91C71FAA-238E-4A0C-9B3D-D94FD4D9F3A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768947" y="1080344"/>
            <a:ext cx="11881320" cy="7387874"/>
          </a:xfrm>
          <a:prstGeom prst="rect">
            <a:avLst/>
          </a:prstGeom>
        </p:spPr>
      </p:pic>
      <p:sp>
        <p:nvSpPr>
          <p:cNvPr id="10" name="文本框 9">
            <a:extLst>
              <a:ext uri="{FF2B5EF4-FFF2-40B4-BE49-F238E27FC236}">
                <a16:creationId xmlns:a16="http://schemas.microsoft.com/office/drawing/2014/main" id="{0F9A7902-746C-4BA7-B79A-7DB9D525E441}"/>
              </a:ext>
            </a:extLst>
          </p:cNvPr>
          <p:cNvSpPr txBox="1"/>
          <p:nvPr/>
        </p:nvSpPr>
        <p:spPr>
          <a:xfrm>
            <a:off x="3438222" y="229149"/>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作业指导书格式</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0"/>
                                        </p:tgtEl>
                                        <p:attrNameLst>
                                          <p:attrName>style.visibility</p:attrName>
                                        </p:attrNameLst>
                                      </p:cBhvr>
                                      <p:to>
                                        <p:strVal val="visible"/>
                                      </p:to>
                                    </p:set>
                                    <p:anim calcmode="lin" valueType="num">
                                      <p:cBhvr>
                                        <p:cTn id="7" dur="500" fill="hold"/>
                                        <p:tgtEl>
                                          <p:spTgt spid="10"/>
                                        </p:tgtEl>
                                        <p:attrNameLst>
                                          <p:attrName>ppt_w</p:attrName>
                                        </p:attrNameLst>
                                      </p:cBhvr>
                                      <p:tavLst>
                                        <p:tav tm="0">
                                          <p:val>
                                            <p:fltVal val="0"/>
                                          </p:val>
                                        </p:tav>
                                        <p:tav tm="100000">
                                          <p:val>
                                            <p:strVal val="#ppt_w"/>
                                          </p:val>
                                        </p:tav>
                                      </p:tavLst>
                                    </p:anim>
                                    <p:anim calcmode="lin" valueType="num">
                                      <p:cBhvr>
                                        <p:cTn id="8" dur="500" fill="hold"/>
                                        <p:tgtEl>
                                          <p:spTgt spid="10"/>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2674" name="Text Box 2">
            <a:extLst>
              <a:ext uri="{FF2B5EF4-FFF2-40B4-BE49-F238E27FC236}">
                <a16:creationId xmlns:a16="http://schemas.microsoft.com/office/drawing/2014/main" id="{7D0622AC-B740-49E3-A0AB-7ABC3BCCBC7C}"/>
              </a:ext>
            </a:extLst>
          </p:cNvPr>
          <p:cNvSpPr txBox="1">
            <a:spLocks noChangeArrowheads="1"/>
          </p:cNvSpPr>
          <p:nvPr/>
        </p:nvSpPr>
        <p:spPr bwMode="auto">
          <a:xfrm>
            <a:off x="1264891" y="1800424"/>
            <a:ext cx="13681075" cy="4902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2.7 </a:t>
            </a:r>
            <a:r>
              <a:rPr lang="zh-TW" altLang="en-US" sz="2000" b="1" dirty="0">
                <a:latin typeface="+mn-lt"/>
                <a:ea typeface="+mn-ea"/>
                <a:cs typeface="+mn-ea"/>
                <a:sym typeface="+mn-lt"/>
              </a:rPr>
              <a:t>工艺图纸按版次管理</a:t>
            </a:r>
          </a:p>
          <a:p>
            <a:pPr eaLnBrk="1" hangingPunct="1">
              <a:lnSpc>
                <a:spcPct val="120000"/>
              </a:lnSpc>
              <a:defRPr/>
            </a:pPr>
            <a:r>
              <a:rPr lang="en-US" altLang="zh-TW" sz="2000" b="1" dirty="0">
                <a:latin typeface="+mn-lt"/>
                <a:ea typeface="+mn-ea"/>
                <a:cs typeface="+mn-ea"/>
                <a:sym typeface="+mn-lt"/>
              </a:rPr>
              <a:t>1 ) </a:t>
            </a:r>
            <a:r>
              <a:rPr lang="zh-TW" altLang="en-US" sz="2000" b="1" dirty="0">
                <a:latin typeface="+mn-lt"/>
                <a:ea typeface="+mn-ea"/>
                <a:cs typeface="+mn-ea"/>
                <a:sym typeface="+mn-lt"/>
              </a:rPr>
              <a:t>工艺图纸的类别</a:t>
            </a:r>
            <a:r>
              <a:rPr lang="en-US" altLang="zh-TW" sz="2000" b="1"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工艺图纸包括下列类别的文件</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产品机械结构图</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产品的平面布局图</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电路原理图</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零件装配图</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立体组装图</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工艺美化图</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方框图</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简易图</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效果图</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这些图的电子媒体和图纸</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D05E84D5-6278-4CE6-AD50-CD042E5A8685}"/>
              </a:ext>
            </a:extLst>
          </p:cNvPr>
          <p:cNvSpPr txBox="1"/>
          <p:nvPr/>
        </p:nvSpPr>
        <p:spPr>
          <a:xfrm>
            <a:off x="3438222" y="229149"/>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工艺图纸管理</a:t>
            </a:r>
          </a:p>
        </p:txBody>
      </p:sp>
      <p:sp>
        <p:nvSpPr>
          <p:cNvPr id="4" name="Text Box 2">
            <a:extLst>
              <a:ext uri="{FF2B5EF4-FFF2-40B4-BE49-F238E27FC236}">
                <a16:creationId xmlns:a16="http://schemas.microsoft.com/office/drawing/2014/main" id="{E0F2EB07-3D9D-4DC8-9BAA-99C38A79953B}"/>
              </a:ext>
            </a:extLst>
          </p:cNvPr>
          <p:cNvSpPr txBox="1">
            <a:spLocks noChangeArrowheads="1"/>
          </p:cNvSpPr>
          <p:nvPr/>
        </p:nvSpPr>
        <p:spPr bwMode="auto">
          <a:xfrm>
            <a:off x="5657379" y="1763951"/>
            <a:ext cx="10225136" cy="4902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2 ) </a:t>
            </a:r>
            <a:r>
              <a:rPr lang="zh-TW" altLang="en-US" sz="2000" b="1" dirty="0">
                <a:latin typeface="+mn-lt"/>
                <a:ea typeface="+mn-ea"/>
                <a:cs typeface="+mn-ea"/>
                <a:sym typeface="+mn-lt"/>
              </a:rPr>
              <a:t>图纸按版次管理</a:t>
            </a:r>
            <a:r>
              <a:rPr lang="en-US" altLang="zh-TW" sz="2000" b="1"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图纸按版次管理的前提是受控</a:t>
            </a:r>
            <a:r>
              <a:rPr lang="en-US" altLang="zh-TW" sz="2000" dirty="0">
                <a:latin typeface="+mn-lt"/>
                <a:ea typeface="+mn-ea"/>
                <a:cs typeface="+mn-ea"/>
                <a:sym typeface="+mn-lt"/>
              </a:rPr>
              <a:t>,</a:t>
            </a:r>
            <a:r>
              <a:rPr lang="zh-TW" altLang="en-US" sz="2000" dirty="0">
                <a:latin typeface="+mn-lt"/>
                <a:ea typeface="+mn-ea"/>
                <a:cs typeface="+mn-ea"/>
                <a:sym typeface="+mn-lt"/>
              </a:rPr>
              <a:t>在受控管理方式下</a:t>
            </a:r>
            <a:r>
              <a:rPr lang="en-US" altLang="zh-TW" sz="2000" dirty="0">
                <a:latin typeface="+mn-lt"/>
                <a:ea typeface="+mn-ea"/>
                <a:cs typeface="+mn-ea"/>
                <a:sym typeface="+mn-lt"/>
              </a:rPr>
              <a:t>,</a:t>
            </a:r>
            <a:r>
              <a:rPr lang="zh-TW" altLang="en-US" sz="2000" dirty="0">
                <a:latin typeface="+mn-lt"/>
                <a:ea typeface="+mn-ea"/>
                <a:cs typeface="+mn-ea"/>
                <a:sym typeface="+mn-lt"/>
              </a:rPr>
              <a:t>记录图纸的修订履历</a:t>
            </a:r>
            <a:r>
              <a:rPr lang="en-US" altLang="zh-TW" sz="2000" dirty="0">
                <a:latin typeface="+mn-lt"/>
                <a:ea typeface="+mn-ea"/>
                <a:cs typeface="+mn-ea"/>
                <a:sym typeface="+mn-lt"/>
              </a:rPr>
              <a:t>,</a:t>
            </a:r>
            <a:r>
              <a:rPr lang="zh-TW" altLang="en-US" sz="2000" dirty="0">
                <a:latin typeface="+mn-lt"/>
                <a:ea typeface="+mn-ea"/>
                <a:cs typeface="+mn-ea"/>
                <a:sym typeface="+mn-lt"/>
              </a:rPr>
              <a:t>确保可以识别最新版的图纸</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defRPr/>
            </a:pPr>
            <a:r>
              <a:rPr lang="en-US" altLang="zh-TW" sz="2000" b="1" dirty="0">
                <a:latin typeface="+mn-lt"/>
                <a:ea typeface="+mn-ea"/>
                <a:cs typeface="+mn-ea"/>
                <a:sym typeface="+mn-lt"/>
              </a:rPr>
              <a:t>3 ) </a:t>
            </a:r>
            <a:r>
              <a:rPr lang="zh-TW" altLang="en-US" sz="2000" b="1" dirty="0">
                <a:latin typeface="+mn-lt"/>
                <a:ea typeface="+mn-ea"/>
                <a:cs typeface="+mn-ea"/>
                <a:sym typeface="+mn-lt"/>
              </a:rPr>
              <a:t>工艺图纸的格式</a:t>
            </a:r>
            <a:r>
              <a:rPr lang="en-US" altLang="zh-TW" sz="2000" b="1"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工艺图纸一般是开发部门或其他机构提供的文件</a:t>
            </a:r>
            <a:r>
              <a:rPr lang="en-US" altLang="zh-TW" sz="2000" dirty="0">
                <a:latin typeface="+mn-lt"/>
                <a:ea typeface="+mn-ea"/>
                <a:cs typeface="+mn-ea"/>
                <a:sym typeface="+mn-lt"/>
              </a:rPr>
              <a:t>,</a:t>
            </a:r>
            <a:r>
              <a:rPr lang="zh-TW" altLang="en-US" sz="2000" dirty="0">
                <a:latin typeface="+mn-lt"/>
                <a:ea typeface="+mn-ea"/>
                <a:cs typeface="+mn-ea"/>
                <a:sym typeface="+mn-lt"/>
              </a:rPr>
              <a:t>它对于生产是非常重要的</a:t>
            </a:r>
            <a:r>
              <a:rPr lang="en-US" altLang="zh-TW" sz="2000" dirty="0">
                <a:latin typeface="+mn-lt"/>
                <a:ea typeface="+mn-ea"/>
                <a:cs typeface="+mn-ea"/>
                <a:sym typeface="+mn-lt"/>
              </a:rPr>
              <a:t>,</a:t>
            </a:r>
            <a:r>
              <a:rPr lang="zh-TW" altLang="en-US" sz="2000" dirty="0">
                <a:latin typeface="+mn-lt"/>
                <a:ea typeface="+mn-ea"/>
                <a:cs typeface="+mn-ea"/>
                <a:sym typeface="+mn-lt"/>
              </a:rPr>
              <a:t>比如图纸上目标尺寸</a:t>
            </a:r>
            <a:r>
              <a:rPr lang="en-US" altLang="zh-TW" sz="2000" dirty="0">
                <a:latin typeface="+mn-lt"/>
                <a:ea typeface="+mn-ea"/>
                <a:cs typeface="+mn-ea"/>
                <a:sym typeface="+mn-lt"/>
              </a:rPr>
              <a:t>,</a:t>
            </a:r>
            <a:r>
              <a:rPr lang="zh-TW" altLang="en-US" sz="2000" dirty="0">
                <a:latin typeface="+mn-lt"/>
                <a:ea typeface="+mn-ea"/>
                <a:cs typeface="+mn-ea"/>
                <a:sym typeface="+mn-lt"/>
              </a:rPr>
              <a:t>这些数值往往是生产作业的依据</a:t>
            </a:r>
            <a:r>
              <a:rPr lang="en-US" altLang="zh-TW" sz="2000" dirty="0">
                <a:latin typeface="+mn-lt"/>
                <a:ea typeface="+mn-ea"/>
                <a:cs typeface="+mn-ea"/>
                <a:sym typeface="+mn-lt"/>
              </a:rPr>
              <a:t>,</a:t>
            </a:r>
            <a:r>
              <a:rPr lang="zh-TW" altLang="en-US" sz="2000" dirty="0">
                <a:latin typeface="+mn-lt"/>
                <a:ea typeface="+mn-ea"/>
                <a:cs typeface="+mn-ea"/>
                <a:sym typeface="+mn-lt"/>
              </a:rPr>
              <a:t>如果稍有差错就会导致制造出废品</a:t>
            </a:r>
            <a:r>
              <a:rPr lang="en-US" altLang="zh-TW" sz="2000" dirty="0">
                <a:latin typeface="+mn-lt"/>
                <a:ea typeface="+mn-ea"/>
                <a:cs typeface="+mn-ea"/>
                <a:sym typeface="+mn-lt"/>
              </a:rPr>
              <a:t>.</a:t>
            </a:r>
            <a:r>
              <a:rPr lang="zh-TW" altLang="en-US" sz="2000" dirty="0">
                <a:latin typeface="+mn-lt"/>
                <a:ea typeface="+mn-ea"/>
                <a:cs typeface="+mn-ea"/>
                <a:sym typeface="+mn-lt"/>
              </a:rPr>
              <a:t>但是</a:t>
            </a:r>
            <a:r>
              <a:rPr lang="en-US" altLang="zh-TW" sz="2000" dirty="0">
                <a:latin typeface="+mn-lt"/>
                <a:ea typeface="+mn-ea"/>
                <a:cs typeface="+mn-ea"/>
                <a:sym typeface="+mn-lt"/>
              </a:rPr>
              <a:t>,</a:t>
            </a:r>
            <a:r>
              <a:rPr lang="zh-TW" altLang="en-US" sz="2000" dirty="0">
                <a:latin typeface="+mn-lt"/>
                <a:ea typeface="+mn-ea"/>
                <a:cs typeface="+mn-ea"/>
                <a:sym typeface="+mn-lt"/>
              </a:rPr>
              <a:t>随着生产的进展和逐步实施改进</a:t>
            </a:r>
            <a:r>
              <a:rPr lang="en-US" altLang="zh-TW" sz="2000" dirty="0">
                <a:latin typeface="+mn-lt"/>
                <a:ea typeface="+mn-ea"/>
                <a:cs typeface="+mn-ea"/>
                <a:sym typeface="+mn-lt"/>
              </a:rPr>
              <a:t>,</a:t>
            </a:r>
            <a:r>
              <a:rPr lang="zh-TW" altLang="en-US" sz="2000" dirty="0">
                <a:latin typeface="+mn-lt"/>
                <a:ea typeface="+mn-ea"/>
                <a:cs typeface="+mn-ea"/>
                <a:sym typeface="+mn-lt"/>
              </a:rPr>
              <a:t>图纸势必会产生更改</a:t>
            </a:r>
            <a:r>
              <a:rPr lang="en-US" altLang="zh-TW" sz="2000" dirty="0">
                <a:latin typeface="+mn-lt"/>
                <a:ea typeface="+mn-ea"/>
                <a:cs typeface="+mn-ea"/>
                <a:sym typeface="+mn-lt"/>
              </a:rPr>
              <a:t>,</a:t>
            </a:r>
            <a:r>
              <a:rPr lang="zh-TW" altLang="en-US" sz="2000" dirty="0">
                <a:latin typeface="+mn-lt"/>
                <a:ea typeface="+mn-ea"/>
                <a:cs typeface="+mn-ea"/>
                <a:sym typeface="+mn-lt"/>
              </a:rPr>
              <a:t>这时候就需要有效地识别新旧图纸</a:t>
            </a:r>
            <a:r>
              <a:rPr lang="en-US" altLang="zh-TW" sz="2000" dirty="0">
                <a:latin typeface="+mn-lt"/>
                <a:ea typeface="+mn-ea"/>
                <a:cs typeface="+mn-ea"/>
                <a:sym typeface="+mn-lt"/>
              </a:rPr>
              <a:t>,</a:t>
            </a:r>
            <a:r>
              <a:rPr lang="zh-TW" altLang="en-US" sz="2000" dirty="0">
                <a:latin typeface="+mn-lt"/>
                <a:ea typeface="+mn-ea"/>
                <a:cs typeface="+mn-ea"/>
                <a:sym typeface="+mn-lt"/>
              </a:rPr>
              <a:t>也就是说对图纸要实施管理措施</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对工艺图纸实施管理的第一着是统一格式</a:t>
            </a:r>
            <a:r>
              <a:rPr lang="en-US" altLang="zh-TW" sz="2000" dirty="0">
                <a:latin typeface="+mn-lt"/>
                <a:ea typeface="+mn-ea"/>
                <a:cs typeface="+mn-ea"/>
                <a:sym typeface="+mn-lt"/>
              </a:rPr>
              <a:t>,</a:t>
            </a:r>
            <a:r>
              <a:rPr lang="zh-TW" altLang="en-US" sz="2000" dirty="0">
                <a:latin typeface="+mn-lt"/>
                <a:ea typeface="+mn-ea"/>
                <a:cs typeface="+mn-ea"/>
                <a:sym typeface="+mn-lt"/>
              </a:rPr>
              <a:t>以便让图纸的制定人员绘制出大家都容易</a:t>
            </a:r>
            <a:br>
              <a:rPr lang="zh-TW" altLang="en-US" sz="2000" dirty="0">
                <a:latin typeface="+mn-lt"/>
                <a:ea typeface="+mn-ea"/>
                <a:cs typeface="+mn-ea"/>
                <a:sym typeface="+mn-lt"/>
              </a:rPr>
            </a:br>
            <a:r>
              <a:rPr lang="zh-TW" altLang="en-US" sz="2000" dirty="0">
                <a:latin typeface="+mn-lt"/>
                <a:ea typeface="+mn-ea"/>
                <a:cs typeface="+mn-ea"/>
                <a:sym typeface="+mn-lt"/>
              </a:rPr>
              <a:t>辨认和识别的图纸</a:t>
            </a:r>
            <a:r>
              <a:rPr lang="en-US" altLang="zh-TW" sz="2000" dirty="0">
                <a:latin typeface="+mn-lt"/>
                <a:ea typeface="+mn-ea"/>
                <a:cs typeface="+mn-ea"/>
                <a:sym typeface="+mn-lt"/>
              </a:rPr>
              <a:t>.</a:t>
            </a:r>
            <a:r>
              <a:rPr lang="zh-TW" altLang="en-US" sz="2000" dirty="0">
                <a:latin typeface="+mn-lt"/>
                <a:ea typeface="+mn-ea"/>
                <a:cs typeface="+mn-ea"/>
                <a:sym typeface="+mn-lt"/>
              </a:rPr>
              <a:t>通常统一的格式中应包含如下的内容</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规范化的图纸编号</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公司名称</a:t>
            </a:r>
            <a:r>
              <a:rPr lang="en-US" altLang="zh-TW" sz="2000" dirty="0">
                <a:latin typeface="+mn-lt"/>
                <a:ea typeface="+mn-ea"/>
                <a:cs typeface="+mn-ea"/>
                <a:sym typeface="+mn-lt"/>
              </a:rPr>
              <a:t>,</a:t>
            </a:r>
            <a:r>
              <a:rPr lang="zh-TW" altLang="en-US" sz="2000" dirty="0">
                <a:latin typeface="+mn-lt"/>
                <a:ea typeface="+mn-ea"/>
                <a:cs typeface="+mn-ea"/>
                <a:sym typeface="+mn-lt"/>
              </a:rPr>
              <a:t>标记</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产品名称</a:t>
            </a:r>
            <a:r>
              <a:rPr lang="en-US" altLang="zh-TW" sz="2000" dirty="0">
                <a:latin typeface="+mn-lt"/>
                <a:ea typeface="+mn-ea"/>
                <a:cs typeface="+mn-ea"/>
                <a:sym typeface="+mn-lt"/>
              </a:rPr>
              <a:t>;</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4722" name="Text Box 2">
            <a:extLst>
              <a:ext uri="{FF2B5EF4-FFF2-40B4-BE49-F238E27FC236}">
                <a16:creationId xmlns:a16="http://schemas.microsoft.com/office/drawing/2014/main" id="{E09778C5-895C-4A24-B63E-0E4C22BB97AB}"/>
              </a:ext>
            </a:extLst>
          </p:cNvPr>
          <p:cNvSpPr txBox="1">
            <a:spLocks noChangeArrowheads="1"/>
          </p:cNvSpPr>
          <p:nvPr/>
        </p:nvSpPr>
        <p:spPr bwMode="auto">
          <a:xfrm>
            <a:off x="184772" y="1728416"/>
            <a:ext cx="4680520" cy="3794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适用型号</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通用的计算单位</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绘制日期</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修订日期</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修改记录</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修改标注</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修改版次</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必要时部品编号</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必要时部品的材质</a:t>
            </a:r>
            <a:r>
              <a:rPr lang="en-US" altLang="zh-TW" sz="2000" dirty="0">
                <a:latin typeface="+mn-lt"/>
                <a:ea typeface="+mn-ea"/>
                <a:cs typeface="+mn-ea"/>
                <a:sym typeface="+mn-lt"/>
              </a:rPr>
              <a:t>,</a:t>
            </a:r>
            <a:r>
              <a:rPr lang="zh-TW" altLang="en-US" sz="2000" dirty="0">
                <a:latin typeface="+mn-lt"/>
                <a:ea typeface="+mn-ea"/>
                <a:cs typeface="+mn-ea"/>
                <a:sym typeface="+mn-lt"/>
              </a:rPr>
              <a:t>数量等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   </a:t>
            </a:r>
            <a:r>
              <a:rPr lang="zh-TW" altLang="en-US" sz="2000" b="1" dirty="0">
                <a:latin typeface="+mn-lt"/>
                <a:ea typeface="+mn-ea"/>
                <a:cs typeface="+mn-ea"/>
                <a:sym typeface="+mn-lt"/>
              </a:rPr>
              <a:t>图纸的格式如下</a:t>
            </a:r>
            <a:r>
              <a:rPr lang="en-US" altLang="zh-TW" sz="2000" b="1" dirty="0">
                <a:latin typeface="+mn-lt"/>
                <a:ea typeface="+mn-ea"/>
                <a:cs typeface="+mn-ea"/>
                <a:sym typeface="+mn-lt"/>
              </a:rPr>
              <a:t>:</a:t>
            </a:r>
          </a:p>
        </p:txBody>
      </p:sp>
      <p:sp>
        <p:nvSpPr>
          <p:cNvPr id="3" name="文本框 2">
            <a:extLst>
              <a:ext uri="{FF2B5EF4-FFF2-40B4-BE49-F238E27FC236}">
                <a16:creationId xmlns:a16="http://schemas.microsoft.com/office/drawing/2014/main" id="{99DF6710-5EFD-4CF7-85E1-F20908975311}"/>
              </a:ext>
            </a:extLst>
          </p:cNvPr>
          <p:cNvSpPr txBox="1"/>
          <p:nvPr/>
        </p:nvSpPr>
        <p:spPr>
          <a:xfrm>
            <a:off x="3438222" y="229149"/>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工艺图纸管理</a:t>
            </a:r>
          </a:p>
        </p:txBody>
      </p:sp>
      <p:graphicFrame>
        <p:nvGraphicFramePr>
          <p:cNvPr id="4" name="Group 125">
            <a:extLst>
              <a:ext uri="{FF2B5EF4-FFF2-40B4-BE49-F238E27FC236}">
                <a16:creationId xmlns:a16="http://schemas.microsoft.com/office/drawing/2014/main" id="{7592CCA6-4B82-4BD5-8DF2-8827F866D723}"/>
              </a:ext>
            </a:extLst>
          </p:cNvPr>
          <p:cNvGraphicFramePr>
            <a:graphicFrameLocks noGrp="1"/>
          </p:cNvGraphicFramePr>
          <p:nvPr>
            <p:extLst>
              <p:ext uri="{D42A27DB-BD31-4B8C-83A1-F6EECF244321}">
                <p14:modId xmlns:p14="http://schemas.microsoft.com/office/powerpoint/2010/main" val="3902123501"/>
              </p:ext>
            </p:extLst>
          </p:nvPr>
        </p:nvGraphicFramePr>
        <p:xfrm>
          <a:off x="3857179" y="928956"/>
          <a:ext cx="11521280" cy="7947025"/>
        </p:xfrm>
        <a:graphic>
          <a:graphicData uri="http://schemas.openxmlformats.org/drawingml/2006/table">
            <a:tbl>
              <a:tblPr/>
              <a:tblGrid>
                <a:gridCol w="1813535">
                  <a:extLst>
                    <a:ext uri="{9D8B030D-6E8A-4147-A177-3AD203B41FA5}">
                      <a16:colId xmlns:a16="http://schemas.microsoft.com/office/drawing/2014/main" val="20000"/>
                    </a:ext>
                  </a:extLst>
                </a:gridCol>
                <a:gridCol w="853428">
                  <a:extLst>
                    <a:ext uri="{9D8B030D-6E8A-4147-A177-3AD203B41FA5}">
                      <a16:colId xmlns:a16="http://schemas.microsoft.com/office/drawing/2014/main" val="20001"/>
                    </a:ext>
                  </a:extLst>
                </a:gridCol>
                <a:gridCol w="3307034">
                  <a:extLst>
                    <a:ext uri="{9D8B030D-6E8A-4147-A177-3AD203B41FA5}">
                      <a16:colId xmlns:a16="http://schemas.microsoft.com/office/drawing/2014/main" val="20002"/>
                    </a:ext>
                  </a:extLst>
                </a:gridCol>
                <a:gridCol w="2880320">
                  <a:extLst>
                    <a:ext uri="{9D8B030D-6E8A-4147-A177-3AD203B41FA5}">
                      <a16:colId xmlns:a16="http://schemas.microsoft.com/office/drawing/2014/main" val="20003"/>
                    </a:ext>
                  </a:extLst>
                </a:gridCol>
                <a:gridCol w="853428">
                  <a:extLst>
                    <a:ext uri="{9D8B030D-6E8A-4147-A177-3AD203B41FA5}">
                      <a16:colId xmlns:a16="http://schemas.microsoft.com/office/drawing/2014/main" val="20004"/>
                    </a:ext>
                  </a:extLst>
                </a:gridCol>
                <a:gridCol w="1813535">
                  <a:extLst>
                    <a:ext uri="{9D8B030D-6E8A-4147-A177-3AD203B41FA5}">
                      <a16:colId xmlns:a16="http://schemas.microsoft.com/office/drawing/2014/main" val="20005"/>
                    </a:ext>
                  </a:extLst>
                </a:gridCol>
              </a:tblGrid>
              <a:tr h="2538055">
                <a:tc gridSpan="6">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图样</a:t>
                      </a:r>
                      <a:r>
                        <a:rPr kumimoji="1" lang="en-US" altLang="zh-TW" sz="2000" b="0" i="0" u="none" strike="noStrike" cap="none" normalizeH="0" baseline="0" dirty="0">
                          <a:ln>
                            <a:noFill/>
                          </a:ln>
                          <a:solidFill>
                            <a:schemeClr val="tx1"/>
                          </a:solidFill>
                          <a:effectLst/>
                          <a:latin typeface="+mn-lt"/>
                          <a:ea typeface="+mn-ea"/>
                          <a:cs typeface="+mn-ea"/>
                          <a:sym typeface="+mn-lt"/>
                        </a:rPr>
                        <a:t>:</a:t>
                      </a:r>
                    </a:p>
                    <a:p>
                      <a:pPr marL="0" marR="0" lvl="0" indent="0" algn="l" defTabSz="914400" rtl="0" eaLnBrk="1" fontAlgn="base" latinLnBrk="0" hangingPunct="1">
                        <a:lnSpc>
                          <a:spcPct val="120000"/>
                        </a:lnSpc>
                        <a:spcBef>
                          <a:spcPct val="0"/>
                        </a:spcBef>
                        <a:spcAft>
                          <a:spcPct val="0"/>
                        </a:spcAft>
                        <a:buClrTx/>
                        <a:buSzTx/>
                        <a:buFontTx/>
                        <a:buNone/>
                        <a:tabLst/>
                      </a:pPr>
                      <a:endParaRPr kumimoji="1" lang="en-US" altLang="zh-TW" sz="2000" b="0" i="0" u="none" strike="noStrike" cap="none" normalizeH="0" baseline="0" dirty="0">
                        <a:ln>
                          <a:noFill/>
                        </a:ln>
                        <a:solidFill>
                          <a:schemeClr val="tx1"/>
                        </a:solidFill>
                        <a:effectLst/>
                        <a:latin typeface="+mn-lt"/>
                        <a:ea typeface="+mn-ea"/>
                        <a:cs typeface="+mn-ea"/>
                        <a:sym typeface="+mn-lt"/>
                      </a:endParaRPr>
                    </a:p>
                    <a:p>
                      <a:pPr marL="0" marR="0" lvl="0" indent="0" algn="l" defTabSz="914400" rtl="0" eaLnBrk="1" fontAlgn="base" latinLnBrk="0" hangingPunct="1">
                        <a:lnSpc>
                          <a:spcPct val="120000"/>
                        </a:lnSpc>
                        <a:spcBef>
                          <a:spcPct val="0"/>
                        </a:spcBef>
                        <a:spcAft>
                          <a:spcPct val="0"/>
                        </a:spcAft>
                        <a:buClrTx/>
                        <a:buSzTx/>
                        <a:buFontTx/>
                        <a:buNone/>
                        <a:tabLst/>
                      </a:pPr>
                      <a:endParaRPr kumimoji="1" lang="en-US" altLang="zh-TW" sz="2000" b="0" i="0" u="none" strike="noStrike" cap="none" normalizeH="0" baseline="0" dirty="0">
                        <a:ln>
                          <a:noFill/>
                        </a:ln>
                        <a:solidFill>
                          <a:schemeClr val="tx1"/>
                        </a:solidFill>
                        <a:effectLst/>
                        <a:latin typeface="+mn-lt"/>
                        <a:ea typeface="+mn-ea"/>
                        <a:cs typeface="+mn-ea"/>
                        <a:sym typeface="+mn-lt"/>
                      </a:endParaRPr>
                    </a:p>
                    <a:p>
                      <a:pPr marL="0" marR="0" lvl="0" indent="0" algn="l" defTabSz="914400" rtl="0" eaLnBrk="1" fontAlgn="base" latinLnBrk="0" hangingPunct="1">
                        <a:lnSpc>
                          <a:spcPct val="120000"/>
                        </a:lnSpc>
                        <a:spcBef>
                          <a:spcPct val="0"/>
                        </a:spcBef>
                        <a:spcAft>
                          <a:spcPct val="0"/>
                        </a:spcAft>
                        <a:buClrTx/>
                        <a:buSzTx/>
                        <a:buFontTx/>
                        <a:buNone/>
                        <a:tabLst/>
                      </a:pPr>
                      <a:endParaRPr kumimoji="1" lang="en-US" altLang="zh-TW" sz="2000" b="0" i="0" u="none" strike="noStrike" cap="none" normalizeH="0" baseline="0" dirty="0">
                        <a:ln>
                          <a:noFill/>
                        </a:ln>
                        <a:solidFill>
                          <a:schemeClr val="tx1"/>
                        </a:solidFill>
                        <a:effectLst/>
                        <a:latin typeface="+mn-lt"/>
                        <a:ea typeface="+mn-ea"/>
                        <a:cs typeface="+mn-ea"/>
                        <a:sym typeface="+mn-lt"/>
                      </a:endParaRPr>
                    </a:p>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修订记录</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07" marR="136807" marT="62411" marB="62411"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540897">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日期</a:t>
                      </a:r>
                    </a:p>
                  </a:txBody>
                  <a:tcPr marL="136807" marR="136807" marT="62411" marB="6241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4">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主要内容</a:t>
                      </a:r>
                    </a:p>
                  </a:txBody>
                  <a:tcPr marL="136807" marR="136807" marT="62411" marB="6241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备注</a:t>
                      </a:r>
                    </a:p>
                  </a:txBody>
                  <a:tcPr marL="136807" marR="136807" marT="62411" marB="6241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40897">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07" marR="136807" marT="62411" marB="6241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4">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07" marR="136807" marT="62411" marB="6241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07" marR="136807" marT="62411" marB="6241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40897">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07" marR="136807" marT="62411" marB="6241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4">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07" marR="136807" marT="62411" marB="6241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07" marR="136807" marT="62411" marB="6241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40897">
                <a:tc gridSpan="4">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公司名称</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07" marR="136807" marT="62411" marB="6241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rowSpan="7"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说明</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07" marR="136807" marT="62411" marB="6241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rowSpan="7" hMerge="1">
                  <a:txBody>
                    <a:bodyPr/>
                    <a:lstStyle/>
                    <a:p>
                      <a:endParaRPr lang="zh-CN" altLang="en-US"/>
                    </a:p>
                  </a:txBody>
                  <a:tcPr/>
                </a:tc>
                <a:extLst>
                  <a:ext uri="{0D108BD9-81ED-4DB2-BD59-A6C34878D82A}">
                    <a16:rowId xmlns:a16="http://schemas.microsoft.com/office/drawing/2014/main" val="10004"/>
                  </a:ext>
                </a:extLst>
              </a:tr>
              <a:tr h="540897">
                <a:tc gridSpan="3">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产品名称</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07" marR="136807" marT="62411" marB="6241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rowSpan="2">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标记</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07" marR="136807" marT="62411" marB="6241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vMerge="1">
                  <a:txBody>
                    <a:bodyPr/>
                    <a:lstStyle/>
                    <a:p>
                      <a:endParaRPr lang="zh-CN" altLang="en-US"/>
                    </a:p>
                  </a:txBody>
                  <a:tcPr/>
                </a:tc>
                <a:tc hMerge="1" vMerge="1">
                  <a:txBody>
                    <a:bodyPr/>
                    <a:lstStyle/>
                    <a:p>
                      <a:endParaRPr lang="zh-CN" altLang="en-US"/>
                    </a:p>
                  </a:txBody>
                  <a:tcPr/>
                </a:tc>
                <a:extLst>
                  <a:ext uri="{0D108BD9-81ED-4DB2-BD59-A6C34878D82A}">
                    <a16:rowId xmlns:a16="http://schemas.microsoft.com/office/drawing/2014/main" val="10005"/>
                  </a:ext>
                </a:extLst>
              </a:tr>
              <a:tr h="540897">
                <a:tc gridSpan="3">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产品型号</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07" marR="136807" marT="62411" marB="6241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vMerge="1">
                  <a:txBody>
                    <a:bodyPr/>
                    <a:lstStyle/>
                    <a:p>
                      <a:endParaRPr lang="zh-CN" altLang="en-US"/>
                    </a:p>
                  </a:txBody>
                  <a:tcPr/>
                </a:tc>
                <a:tc gridSpan="2" vMerge="1">
                  <a:txBody>
                    <a:bodyPr/>
                    <a:lstStyle/>
                    <a:p>
                      <a:endParaRPr lang="zh-CN" altLang="en-US"/>
                    </a:p>
                  </a:txBody>
                  <a:tcPr/>
                </a:tc>
                <a:tc hMerge="1" vMerge="1">
                  <a:txBody>
                    <a:bodyPr/>
                    <a:lstStyle/>
                    <a:p>
                      <a:endParaRPr lang="zh-CN" altLang="en-US"/>
                    </a:p>
                  </a:txBody>
                  <a:tcPr/>
                </a:tc>
                <a:extLst>
                  <a:ext uri="{0D108BD9-81ED-4DB2-BD59-A6C34878D82A}">
                    <a16:rowId xmlns:a16="http://schemas.microsoft.com/office/drawing/2014/main" val="10006"/>
                  </a:ext>
                </a:extLst>
              </a:tr>
              <a:tr h="540897">
                <a:tc gridSpan="3">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图纸编号</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07" marR="136807" marT="62411" marB="6241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版次</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07" marR="136807" marT="62411" marB="6241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vMerge="1">
                  <a:txBody>
                    <a:bodyPr/>
                    <a:lstStyle/>
                    <a:p>
                      <a:endParaRPr lang="zh-CN" altLang="en-US"/>
                    </a:p>
                  </a:txBody>
                  <a:tcPr/>
                </a:tc>
                <a:tc hMerge="1" vMerge="1">
                  <a:txBody>
                    <a:bodyPr/>
                    <a:lstStyle/>
                    <a:p>
                      <a:endParaRPr lang="zh-CN" altLang="en-US"/>
                    </a:p>
                  </a:txBody>
                  <a:tcPr/>
                </a:tc>
                <a:extLst>
                  <a:ext uri="{0D108BD9-81ED-4DB2-BD59-A6C34878D82A}">
                    <a16:rowId xmlns:a16="http://schemas.microsoft.com/office/drawing/2014/main" val="10007"/>
                  </a:ext>
                </a:extLst>
              </a:tr>
              <a:tr h="540897">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图纸类别</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07" marR="136807" marT="62411" marB="6241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rowSpan="2">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部品编号</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07" marR="136807" marT="62411" marB="6241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绘制</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07" marR="136807" marT="62411" marB="6241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vMerge="1">
                  <a:txBody>
                    <a:bodyPr/>
                    <a:lstStyle/>
                    <a:p>
                      <a:endParaRPr lang="zh-CN" altLang="en-US"/>
                    </a:p>
                  </a:txBody>
                  <a:tcPr/>
                </a:tc>
                <a:tc hMerge="1" vMerge="1">
                  <a:txBody>
                    <a:bodyPr/>
                    <a:lstStyle/>
                    <a:p>
                      <a:endParaRPr lang="zh-CN" altLang="en-US"/>
                    </a:p>
                  </a:txBody>
                  <a:tcPr/>
                </a:tc>
                <a:extLst>
                  <a:ext uri="{0D108BD9-81ED-4DB2-BD59-A6C34878D82A}">
                    <a16:rowId xmlns:a16="http://schemas.microsoft.com/office/drawing/2014/main" val="10008"/>
                  </a:ext>
                </a:extLst>
              </a:tr>
              <a:tr h="540897">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计算单位</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07" marR="136807" marT="62411" marB="6241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v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检讨</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07" marR="136807" marT="62411" marB="6241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vMerge="1">
                  <a:txBody>
                    <a:bodyPr/>
                    <a:lstStyle/>
                    <a:p>
                      <a:endParaRPr lang="zh-CN" altLang="en-US"/>
                    </a:p>
                  </a:txBody>
                  <a:tcPr/>
                </a:tc>
                <a:tc hMerge="1" vMerge="1">
                  <a:txBody>
                    <a:bodyPr/>
                    <a:lstStyle/>
                    <a:p>
                      <a:endParaRPr lang="zh-CN" altLang="en-US"/>
                    </a:p>
                  </a:txBody>
                  <a:tcPr/>
                </a:tc>
                <a:extLst>
                  <a:ext uri="{0D108BD9-81ED-4DB2-BD59-A6C34878D82A}">
                    <a16:rowId xmlns:a16="http://schemas.microsoft.com/office/drawing/2014/main" val="10009"/>
                  </a:ext>
                </a:extLst>
              </a:tr>
              <a:tr h="540897">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公差</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07" marR="136807" marT="62411" marB="6241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日期</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07" marR="136807" marT="62411" marB="6241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批准</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07" marR="136807" marT="62411" marB="6241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gridSpan="2" vMerge="1">
                  <a:txBody>
                    <a:bodyPr/>
                    <a:lstStyle/>
                    <a:p>
                      <a:endParaRPr lang="zh-CN" altLang="en-US"/>
                    </a:p>
                  </a:txBody>
                  <a:tcPr/>
                </a:tc>
                <a:tc hMerge="1" vMerge="1">
                  <a:txBody>
                    <a:bodyPr/>
                    <a:lstStyle/>
                    <a:p>
                      <a:endParaRPr lang="zh-CN" altLang="en-US"/>
                    </a:p>
                  </a:txBody>
                  <a:tcPr/>
                </a:tc>
                <a:extLst>
                  <a:ext uri="{0D108BD9-81ED-4DB2-BD59-A6C34878D82A}">
                    <a16:rowId xmlns:a16="http://schemas.microsoft.com/office/drawing/2014/main" val="10010"/>
                  </a:ext>
                </a:extLst>
              </a:tr>
            </a:tbl>
          </a:graphicData>
        </a:graphic>
      </p:graphicFrame>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6770" name="Text Box 2">
            <a:extLst>
              <a:ext uri="{FF2B5EF4-FFF2-40B4-BE49-F238E27FC236}">
                <a16:creationId xmlns:a16="http://schemas.microsoft.com/office/drawing/2014/main" id="{6113E6AA-FCCA-4BDC-BAC1-B9FEA4DF62BE}"/>
              </a:ext>
            </a:extLst>
          </p:cNvPr>
          <p:cNvSpPr txBox="1">
            <a:spLocks noChangeArrowheads="1"/>
          </p:cNvSpPr>
          <p:nvPr/>
        </p:nvSpPr>
        <p:spPr bwMode="auto">
          <a:xfrm>
            <a:off x="1264891" y="2413794"/>
            <a:ext cx="13681075" cy="4533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2.8 </a:t>
            </a:r>
            <a:r>
              <a:rPr lang="zh-TW" altLang="en-US" sz="2000" b="1" dirty="0">
                <a:latin typeface="+mn-lt"/>
                <a:ea typeface="+mn-ea"/>
                <a:cs typeface="+mn-ea"/>
                <a:sym typeface="+mn-lt"/>
              </a:rPr>
              <a:t>一定要受控的工程技朮数据</a:t>
            </a:r>
          </a:p>
          <a:p>
            <a:pPr eaLnBrk="1" hangingPunct="1">
              <a:lnSpc>
                <a:spcPct val="120000"/>
              </a:lnSpc>
              <a:defRPr/>
            </a:pPr>
            <a:r>
              <a:rPr lang="en-US" altLang="zh-TW" sz="2000" b="1" dirty="0">
                <a:latin typeface="+mn-lt"/>
                <a:ea typeface="+mn-ea"/>
                <a:cs typeface="+mn-ea"/>
                <a:sym typeface="+mn-lt"/>
              </a:rPr>
              <a:t>1 ) </a:t>
            </a:r>
            <a:r>
              <a:rPr lang="zh-TW" altLang="en-US" sz="2000" b="1" dirty="0">
                <a:latin typeface="+mn-lt"/>
                <a:ea typeface="+mn-ea"/>
                <a:cs typeface="+mn-ea"/>
                <a:sym typeface="+mn-lt"/>
              </a:rPr>
              <a:t>需要受控管理的工程技朮数据类别包括</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Char char="§"/>
              <a:defRPr/>
            </a:pPr>
            <a:r>
              <a:rPr lang="en-US" altLang="zh-TW" sz="2000" dirty="0">
                <a:latin typeface="+mn-lt"/>
                <a:ea typeface="+mn-ea"/>
                <a:cs typeface="+mn-ea"/>
                <a:sym typeface="+mn-lt"/>
              </a:rPr>
              <a:t>BOM(</a:t>
            </a:r>
            <a:r>
              <a:rPr lang="zh-TW" altLang="en-US" sz="2000" dirty="0">
                <a:latin typeface="+mn-lt"/>
                <a:ea typeface="+mn-ea"/>
                <a:cs typeface="+mn-ea"/>
                <a:sym typeface="+mn-lt"/>
              </a:rPr>
              <a:t>材料清单</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式样书</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各种图纸</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各种关联产品的说明书</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已经整理好的顾客要求</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标准</a:t>
            </a:r>
            <a:r>
              <a:rPr lang="en-US" altLang="zh-TW" sz="2000" dirty="0">
                <a:latin typeface="+mn-lt"/>
                <a:ea typeface="+mn-ea"/>
                <a:cs typeface="+mn-ea"/>
                <a:sym typeface="+mn-lt"/>
              </a:rPr>
              <a:t>.</a:t>
            </a:r>
            <a:r>
              <a:rPr lang="zh-TW" altLang="en-US" sz="2000" dirty="0">
                <a:latin typeface="+mn-lt"/>
                <a:ea typeface="+mn-ea"/>
                <a:cs typeface="+mn-ea"/>
                <a:sym typeface="+mn-lt"/>
              </a:rPr>
              <a:t>包括公司标准</a:t>
            </a:r>
            <a:r>
              <a:rPr lang="en-US" altLang="zh-TW" sz="2000" dirty="0">
                <a:latin typeface="+mn-lt"/>
                <a:ea typeface="+mn-ea"/>
                <a:cs typeface="+mn-ea"/>
                <a:sym typeface="+mn-lt"/>
              </a:rPr>
              <a:t>,</a:t>
            </a:r>
            <a:r>
              <a:rPr lang="zh-TW" altLang="en-US" sz="2000" dirty="0">
                <a:latin typeface="+mn-lt"/>
                <a:ea typeface="+mn-ea"/>
                <a:cs typeface="+mn-ea"/>
                <a:sym typeface="+mn-lt"/>
              </a:rPr>
              <a:t>国家标准</a:t>
            </a:r>
            <a:r>
              <a:rPr lang="en-US" altLang="zh-TW" sz="2000" dirty="0">
                <a:latin typeface="+mn-lt"/>
                <a:ea typeface="+mn-ea"/>
                <a:cs typeface="+mn-ea"/>
                <a:sym typeface="+mn-lt"/>
              </a:rPr>
              <a:t>,</a:t>
            </a:r>
            <a:r>
              <a:rPr lang="zh-TW" altLang="en-US" sz="2000" dirty="0">
                <a:latin typeface="+mn-lt"/>
                <a:ea typeface="+mn-ea"/>
                <a:cs typeface="+mn-ea"/>
                <a:sym typeface="+mn-lt"/>
              </a:rPr>
              <a:t>行业标准等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工程规范</a:t>
            </a:r>
            <a:r>
              <a:rPr lang="en-US" altLang="zh-TW" sz="2000" dirty="0">
                <a:latin typeface="+mn-lt"/>
                <a:ea typeface="+mn-ea"/>
                <a:cs typeface="+mn-ea"/>
                <a:sym typeface="+mn-lt"/>
              </a:rPr>
              <a:t>,</a:t>
            </a:r>
            <a:r>
              <a:rPr lang="zh-TW" altLang="en-US" sz="2000" dirty="0">
                <a:latin typeface="+mn-lt"/>
                <a:ea typeface="+mn-ea"/>
                <a:cs typeface="+mn-ea"/>
                <a:sym typeface="+mn-lt"/>
              </a:rPr>
              <a:t>产品规格</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业务计划</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质量策划结果</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品质计划</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82894700-585B-41D6-B3C9-51F8C8EEFAD0}"/>
              </a:ext>
            </a:extLst>
          </p:cNvPr>
          <p:cNvSpPr txBox="1"/>
          <p:nvPr/>
        </p:nvSpPr>
        <p:spPr>
          <a:xfrm>
            <a:off x="3438222" y="229149"/>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工艺图纸管理</a:t>
            </a:r>
          </a:p>
        </p:txBody>
      </p:sp>
      <p:sp>
        <p:nvSpPr>
          <p:cNvPr id="4" name="Text Box 2">
            <a:extLst>
              <a:ext uri="{FF2B5EF4-FFF2-40B4-BE49-F238E27FC236}">
                <a16:creationId xmlns:a16="http://schemas.microsoft.com/office/drawing/2014/main" id="{8743BA2D-3E09-47DE-8DD1-ECE7497B40B7}"/>
              </a:ext>
            </a:extLst>
          </p:cNvPr>
          <p:cNvSpPr txBox="1">
            <a:spLocks noChangeArrowheads="1"/>
          </p:cNvSpPr>
          <p:nvPr/>
        </p:nvSpPr>
        <p:spPr bwMode="auto">
          <a:xfrm>
            <a:off x="8465691" y="2413794"/>
            <a:ext cx="6192466" cy="2686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流程图</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en-US" altLang="zh-TW" sz="2000" dirty="0">
                <a:latin typeface="+mn-lt"/>
                <a:ea typeface="+mn-ea"/>
                <a:cs typeface="+mn-ea"/>
                <a:sym typeface="+mn-lt"/>
              </a:rPr>
              <a:t>FMEA.</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监控计划</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指导书</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工艺要求</a:t>
            </a:r>
            <a:r>
              <a:rPr lang="en-US" altLang="zh-TW" sz="2000" dirty="0">
                <a:latin typeface="+mn-lt"/>
                <a:ea typeface="+mn-ea"/>
                <a:cs typeface="+mn-ea"/>
                <a:sym typeface="+mn-lt"/>
              </a:rPr>
              <a:t>,</a:t>
            </a:r>
            <a:r>
              <a:rPr lang="zh-TW" altLang="en-US" sz="2000" dirty="0">
                <a:latin typeface="+mn-lt"/>
                <a:ea typeface="+mn-ea"/>
                <a:cs typeface="+mn-ea"/>
                <a:sym typeface="+mn-lt"/>
              </a:rPr>
              <a:t>标准</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操作规程</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2 ) </a:t>
            </a:r>
            <a:r>
              <a:rPr lang="zh-TW" altLang="en-US" sz="2000" b="1" dirty="0">
                <a:latin typeface="+mn-lt"/>
                <a:ea typeface="+mn-ea"/>
                <a:cs typeface="+mn-ea"/>
                <a:sym typeface="+mn-lt"/>
              </a:rPr>
              <a:t>受控管理的要求</a:t>
            </a:r>
            <a:r>
              <a:rPr lang="en-US" altLang="zh-TW" sz="2000" b="1" dirty="0">
                <a:latin typeface="+mn-lt"/>
                <a:ea typeface="+mn-ea"/>
                <a:cs typeface="+mn-ea"/>
                <a:sym typeface="+mn-lt"/>
              </a:rPr>
              <a:t>.</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8578" name="Oval 2">
            <a:extLst>
              <a:ext uri="{FF2B5EF4-FFF2-40B4-BE49-F238E27FC236}">
                <a16:creationId xmlns:a16="http://schemas.microsoft.com/office/drawing/2014/main" id="{9CFBC7D3-188D-49E9-9FD9-002BB7F8370B}"/>
              </a:ext>
            </a:extLst>
          </p:cNvPr>
          <p:cNvSpPr>
            <a:spLocks noChangeArrowheads="1"/>
          </p:cNvSpPr>
          <p:nvPr/>
        </p:nvSpPr>
        <p:spPr bwMode="auto">
          <a:xfrm>
            <a:off x="2447528" y="1092053"/>
            <a:ext cx="2166937" cy="1871662"/>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endParaRPr lang="en-US" altLang="zh-TW" sz="2000">
              <a:cs typeface="+mn-ea"/>
              <a:sym typeface="+mn-lt"/>
            </a:endParaRPr>
          </a:p>
          <a:p>
            <a:pPr algn="ctr" eaLnBrk="1" hangingPunct="1">
              <a:lnSpc>
                <a:spcPct val="120000"/>
              </a:lnSpc>
              <a:defRPr/>
            </a:pPr>
            <a:r>
              <a:rPr lang="zh-TW" altLang="en-US" sz="2000">
                <a:cs typeface="+mn-ea"/>
                <a:sym typeface="+mn-lt"/>
              </a:rPr>
              <a:t>工程技</a:t>
            </a:r>
          </a:p>
          <a:p>
            <a:pPr algn="ctr" eaLnBrk="1" hangingPunct="1">
              <a:lnSpc>
                <a:spcPct val="120000"/>
              </a:lnSpc>
              <a:defRPr/>
            </a:pPr>
            <a:r>
              <a:rPr lang="zh-TW" altLang="en-US" sz="2000">
                <a:cs typeface="+mn-ea"/>
                <a:sym typeface="+mn-lt"/>
              </a:rPr>
              <a:t>朮资料</a:t>
            </a:r>
          </a:p>
          <a:p>
            <a:pPr algn="ctr" eaLnBrk="1" hangingPunct="1">
              <a:lnSpc>
                <a:spcPct val="120000"/>
              </a:lnSpc>
              <a:defRPr/>
            </a:pPr>
            <a:endParaRPr lang="en-US" altLang="zh-TW" sz="2000">
              <a:cs typeface="+mn-ea"/>
              <a:sym typeface="+mn-lt"/>
            </a:endParaRPr>
          </a:p>
        </p:txBody>
      </p:sp>
      <p:sp>
        <p:nvSpPr>
          <p:cNvPr id="408579" name="Oval 3">
            <a:extLst>
              <a:ext uri="{FF2B5EF4-FFF2-40B4-BE49-F238E27FC236}">
                <a16:creationId xmlns:a16="http://schemas.microsoft.com/office/drawing/2014/main" id="{3826DE2E-C2FA-441A-B353-4AF5D2B17445}"/>
              </a:ext>
            </a:extLst>
          </p:cNvPr>
          <p:cNvSpPr>
            <a:spLocks noChangeArrowheads="1"/>
          </p:cNvSpPr>
          <p:nvPr/>
        </p:nvSpPr>
        <p:spPr bwMode="auto">
          <a:xfrm>
            <a:off x="2448322" y="4055121"/>
            <a:ext cx="2165350" cy="1871663"/>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可以识</a:t>
            </a:r>
          </a:p>
          <a:p>
            <a:pPr algn="ctr" eaLnBrk="1" hangingPunct="1">
              <a:lnSpc>
                <a:spcPct val="120000"/>
              </a:lnSpc>
              <a:defRPr/>
            </a:pPr>
            <a:r>
              <a:rPr lang="zh-TW" altLang="en-US" sz="2000">
                <a:cs typeface="+mn-ea"/>
                <a:sym typeface="+mn-lt"/>
              </a:rPr>
              <a:t>别追溯</a:t>
            </a:r>
          </a:p>
        </p:txBody>
      </p:sp>
      <p:sp>
        <p:nvSpPr>
          <p:cNvPr id="408580" name="Oval 4">
            <a:extLst>
              <a:ext uri="{FF2B5EF4-FFF2-40B4-BE49-F238E27FC236}">
                <a16:creationId xmlns:a16="http://schemas.microsoft.com/office/drawing/2014/main" id="{CFFEF58F-F1A1-4752-B158-68172BD14C98}"/>
              </a:ext>
            </a:extLst>
          </p:cNvPr>
          <p:cNvSpPr>
            <a:spLocks noChangeArrowheads="1"/>
          </p:cNvSpPr>
          <p:nvPr/>
        </p:nvSpPr>
        <p:spPr bwMode="auto">
          <a:xfrm>
            <a:off x="2587323" y="6447484"/>
            <a:ext cx="2165350" cy="1871663"/>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必须使</a:t>
            </a:r>
          </a:p>
          <a:p>
            <a:pPr algn="ctr" eaLnBrk="1" hangingPunct="1">
              <a:lnSpc>
                <a:spcPct val="120000"/>
              </a:lnSpc>
              <a:defRPr/>
            </a:pPr>
            <a:r>
              <a:rPr lang="zh-TW" altLang="en-US" sz="2000">
                <a:cs typeface="+mn-ea"/>
                <a:sym typeface="+mn-lt"/>
              </a:rPr>
              <a:t>用新板</a:t>
            </a:r>
          </a:p>
        </p:txBody>
      </p:sp>
      <p:sp>
        <p:nvSpPr>
          <p:cNvPr id="408581" name="Oval 5">
            <a:extLst>
              <a:ext uri="{FF2B5EF4-FFF2-40B4-BE49-F238E27FC236}">
                <a16:creationId xmlns:a16="http://schemas.microsoft.com/office/drawing/2014/main" id="{DEA2DCB7-24C8-41C8-9FD0-D9C4C2F5509C}"/>
              </a:ext>
            </a:extLst>
          </p:cNvPr>
          <p:cNvSpPr>
            <a:spLocks noChangeArrowheads="1"/>
          </p:cNvSpPr>
          <p:nvPr/>
        </p:nvSpPr>
        <p:spPr bwMode="auto">
          <a:xfrm>
            <a:off x="7463235" y="2389834"/>
            <a:ext cx="2166937" cy="1873250"/>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受控</a:t>
            </a:r>
          </a:p>
          <a:p>
            <a:pPr algn="ctr" eaLnBrk="1" hangingPunct="1">
              <a:lnSpc>
                <a:spcPct val="120000"/>
              </a:lnSpc>
              <a:defRPr/>
            </a:pPr>
            <a:r>
              <a:rPr lang="zh-TW" altLang="en-US" sz="2000">
                <a:cs typeface="+mn-ea"/>
                <a:sym typeface="+mn-lt"/>
              </a:rPr>
              <a:t>管理</a:t>
            </a:r>
          </a:p>
        </p:txBody>
      </p:sp>
      <p:sp>
        <p:nvSpPr>
          <p:cNvPr id="408582" name="Oval 6">
            <a:extLst>
              <a:ext uri="{FF2B5EF4-FFF2-40B4-BE49-F238E27FC236}">
                <a16:creationId xmlns:a16="http://schemas.microsoft.com/office/drawing/2014/main" id="{546C2075-3774-4D08-BA90-CF2D714D63DD}"/>
              </a:ext>
            </a:extLst>
          </p:cNvPr>
          <p:cNvSpPr>
            <a:spLocks noChangeArrowheads="1"/>
          </p:cNvSpPr>
          <p:nvPr/>
        </p:nvSpPr>
        <p:spPr bwMode="auto">
          <a:xfrm>
            <a:off x="11795522" y="5615634"/>
            <a:ext cx="2166938" cy="1871662"/>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保留的旧</a:t>
            </a:r>
          </a:p>
          <a:p>
            <a:pPr algn="ctr" eaLnBrk="1" hangingPunct="1">
              <a:lnSpc>
                <a:spcPct val="120000"/>
              </a:lnSpc>
              <a:defRPr/>
            </a:pPr>
            <a:r>
              <a:rPr lang="zh-TW" altLang="en-US" sz="2000">
                <a:cs typeface="+mn-ea"/>
                <a:sym typeface="+mn-lt"/>
              </a:rPr>
              <a:t>件要标识</a:t>
            </a:r>
          </a:p>
        </p:txBody>
      </p:sp>
      <p:sp>
        <p:nvSpPr>
          <p:cNvPr id="408583" name="Oval 7">
            <a:extLst>
              <a:ext uri="{FF2B5EF4-FFF2-40B4-BE49-F238E27FC236}">
                <a16:creationId xmlns:a16="http://schemas.microsoft.com/office/drawing/2014/main" id="{EBC399DA-4064-49E3-8475-10DCB8DA2B9A}"/>
              </a:ext>
            </a:extLst>
          </p:cNvPr>
          <p:cNvSpPr>
            <a:spLocks noChangeArrowheads="1"/>
          </p:cNvSpPr>
          <p:nvPr/>
        </p:nvSpPr>
        <p:spPr bwMode="auto">
          <a:xfrm>
            <a:off x="11795522" y="3431234"/>
            <a:ext cx="2166938" cy="1871662"/>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IE</a:t>
            </a:r>
          </a:p>
          <a:p>
            <a:pPr algn="ctr" eaLnBrk="1" hangingPunct="1">
              <a:lnSpc>
                <a:spcPct val="120000"/>
              </a:lnSpc>
              <a:defRPr/>
            </a:pPr>
            <a:r>
              <a:rPr lang="zh-TW" altLang="en-US" sz="2000">
                <a:cs typeface="+mn-ea"/>
                <a:sym typeface="+mn-lt"/>
              </a:rPr>
              <a:t>管理</a:t>
            </a:r>
          </a:p>
        </p:txBody>
      </p:sp>
      <p:sp>
        <p:nvSpPr>
          <p:cNvPr id="408584" name="Oval 8">
            <a:extLst>
              <a:ext uri="{FF2B5EF4-FFF2-40B4-BE49-F238E27FC236}">
                <a16:creationId xmlns:a16="http://schemas.microsoft.com/office/drawing/2014/main" id="{E0741913-0FA2-43EC-98AE-30E6BFB80205}"/>
              </a:ext>
            </a:extLst>
          </p:cNvPr>
          <p:cNvSpPr>
            <a:spLocks noChangeArrowheads="1"/>
          </p:cNvSpPr>
          <p:nvPr/>
        </p:nvSpPr>
        <p:spPr bwMode="auto">
          <a:xfrm>
            <a:off x="11682810" y="1142059"/>
            <a:ext cx="2165350" cy="1873250"/>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文控中</a:t>
            </a:r>
          </a:p>
          <a:p>
            <a:pPr algn="ctr" eaLnBrk="1" hangingPunct="1">
              <a:lnSpc>
                <a:spcPct val="120000"/>
              </a:lnSpc>
              <a:defRPr/>
            </a:pPr>
            <a:r>
              <a:rPr lang="zh-TW" altLang="en-US" sz="2000">
                <a:cs typeface="+mn-ea"/>
                <a:sym typeface="+mn-lt"/>
              </a:rPr>
              <a:t>心受控</a:t>
            </a:r>
          </a:p>
        </p:txBody>
      </p:sp>
      <p:sp>
        <p:nvSpPr>
          <p:cNvPr id="408585" name="AutoShape 9">
            <a:extLst>
              <a:ext uri="{FF2B5EF4-FFF2-40B4-BE49-F238E27FC236}">
                <a16:creationId xmlns:a16="http://schemas.microsoft.com/office/drawing/2014/main" id="{1BD6AEA5-030B-46D5-81FD-45842200E5D3}"/>
              </a:ext>
            </a:extLst>
          </p:cNvPr>
          <p:cNvSpPr>
            <a:spLocks noChangeArrowheads="1"/>
          </p:cNvSpPr>
          <p:nvPr/>
        </p:nvSpPr>
        <p:spPr bwMode="auto">
          <a:xfrm>
            <a:off x="6666310" y="4679009"/>
            <a:ext cx="3876675" cy="728662"/>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原件长期保存</a:t>
            </a:r>
          </a:p>
        </p:txBody>
      </p:sp>
      <p:sp>
        <p:nvSpPr>
          <p:cNvPr id="408586" name="AutoShape 10">
            <a:extLst>
              <a:ext uri="{FF2B5EF4-FFF2-40B4-BE49-F238E27FC236}">
                <a16:creationId xmlns:a16="http://schemas.microsoft.com/office/drawing/2014/main" id="{EEC1EE76-196B-4E21-ACC9-551E21189ED4}"/>
              </a:ext>
            </a:extLst>
          </p:cNvPr>
          <p:cNvSpPr>
            <a:spLocks noChangeArrowheads="1"/>
          </p:cNvSpPr>
          <p:nvPr/>
        </p:nvSpPr>
        <p:spPr bwMode="auto">
          <a:xfrm>
            <a:off x="6666310" y="6031559"/>
            <a:ext cx="3876675" cy="727075"/>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复件收旧发新</a:t>
            </a:r>
          </a:p>
        </p:txBody>
      </p:sp>
      <p:sp>
        <p:nvSpPr>
          <p:cNvPr id="408587" name="AutoShape 11">
            <a:extLst>
              <a:ext uri="{FF2B5EF4-FFF2-40B4-BE49-F238E27FC236}">
                <a16:creationId xmlns:a16="http://schemas.microsoft.com/office/drawing/2014/main" id="{4D24CDA2-93E6-443F-9DE2-60B5C1F9CF2E}"/>
              </a:ext>
            </a:extLst>
          </p:cNvPr>
          <p:cNvSpPr>
            <a:spLocks noChangeArrowheads="1"/>
          </p:cNvSpPr>
          <p:nvPr/>
        </p:nvSpPr>
        <p:spPr bwMode="auto">
          <a:xfrm>
            <a:off x="6666310" y="7279334"/>
            <a:ext cx="3876675" cy="728662"/>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确保有效使用</a:t>
            </a:r>
          </a:p>
        </p:txBody>
      </p:sp>
      <p:sp>
        <p:nvSpPr>
          <p:cNvPr id="408588" name="Line 12">
            <a:extLst>
              <a:ext uri="{FF2B5EF4-FFF2-40B4-BE49-F238E27FC236}">
                <a16:creationId xmlns:a16="http://schemas.microsoft.com/office/drawing/2014/main" id="{A81497ED-E941-462A-8922-C8727D1B2B90}"/>
              </a:ext>
            </a:extLst>
          </p:cNvPr>
          <p:cNvSpPr>
            <a:spLocks noChangeShapeType="1"/>
          </p:cNvSpPr>
          <p:nvPr/>
        </p:nvSpPr>
        <p:spPr bwMode="auto">
          <a:xfrm>
            <a:off x="4613672" y="1973909"/>
            <a:ext cx="2849563" cy="1249362"/>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408589" name="Line 13">
            <a:extLst>
              <a:ext uri="{FF2B5EF4-FFF2-40B4-BE49-F238E27FC236}">
                <a16:creationId xmlns:a16="http://schemas.microsoft.com/office/drawing/2014/main" id="{1121C0B6-2706-4E7D-884A-41C16B51AA70}"/>
              </a:ext>
            </a:extLst>
          </p:cNvPr>
          <p:cNvSpPr>
            <a:spLocks noChangeShapeType="1"/>
          </p:cNvSpPr>
          <p:nvPr/>
        </p:nvSpPr>
        <p:spPr bwMode="auto">
          <a:xfrm>
            <a:off x="8604647" y="4263084"/>
            <a:ext cx="0" cy="415925"/>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408590" name="Line 14">
            <a:extLst>
              <a:ext uri="{FF2B5EF4-FFF2-40B4-BE49-F238E27FC236}">
                <a16:creationId xmlns:a16="http://schemas.microsoft.com/office/drawing/2014/main" id="{3FF82487-DFFD-4530-8A80-9C34948F6219}"/>
              </a:ext>
            </a:extLst>
          </p:cNvPr>
          <p:cNvSpPr>
            <a:spLocks noChangeShapeType="1"/>
          </p:cNvSpPr>
          <p:nvPr/>
        </p:nvSpPr>
        <p:spPr bwMode="auto">
          <a:xfrm>
            <a:off x="8604647" y="5407671"/>
            <a:ext cx="0" cy="623888"/>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408591" name="Line 15">
            <a:extLst>
              <a:ext uri="{FF2B5EF4-FFF2-40B4-BE49-F238E27FC236}">
                <a16:creationId xmlns:a16="http://schemas.microsoft.com/office/drawing/2014/main" id="{B2CF0D0B-92D3-4806-BBFA-78FE23CACBD1}"/>
              </a:ext>
            </a:extLst>
          </p:cNvPr>
          <p:cNvSpPr>
            <a:spLocks noChangeShapeType="1"/>
          </p:cNvSpPr>
          <p:nvPr/>
        </p:nvSpPr>
        <p:spPr bwMode="auto">
          <a:xfrm>
            <a:off x="8604647" y="6758634"/>
            <a:ext cx="0" cy="52070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408592" name="Line 16">
            <a:extLst>
              <a:ext uri="{FF2B5EF4-FFF2-40B4-BE49-F238E27FC236}">
                <a16:creationId xmlns:a16="http://schemas.microsoft.com/office/drawing/2014/main" id="{55623F78-23F4-4C8F-8564-BA30A7E07A28}"/>
              </a:ext>
            </a:extLst>
          </p:cNvPr>
          <p:cNvSpPr>
            <a:spLocks noChangeShapeType="1"/>
          </p:cNvSpPr>
          <p:nvPr/>
        </p:nvSpPr>
        <p:spPr bwMode="auto">
          <a:xfrm>
            <a:off x="4613672" y="4990159"/>
            <a:ext cx="2052638"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408593" name="Line 17">
            <a:extLst>
              <a:ext uri="{FF2B5EF4-FFF2-40B4-BE49-F238E27FC236}">
                <a16:creationId xmlns:a16="http://schemas.microsoft.com/office/drawing/2014/main" id="{60E3AAAA-763A-4757-83F9-4963ABAF96F7}"/>
              </a:ext>
            </a:extLst>
          </p:cNvPr>
          <p:cNvSpPr>
            <a:spLocks noChangeShapeType="1"/>
          </p:cNvSpPr>
          <p:nvPr/>
        </p:nvSpPr>
        <p:spPr bwMode="auto">
          <a:xfrm>
            <a:off x="4613672" y="7695259"/>
            <a:ext cx="2052638"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408594" name="Line 18">
            <a:extLst>
              <a:ext uri="{FF2B5EF4-FFF2-40B4-BE49-F238E27FC236}">
                <a16:creationId xmlns:a16="http://schemas.microsoft.com/office/drawing/2014/main" id="{0A535096-A7FA-4ECD-8588-04B9713261B3}"/>
              </a:ext>
            </a:extLst>
          </p:cNvPr>
          <p:cNvSpPr>
            <a:spLocks noChangeShapeType="1"/>
          </p:cNvSpPr>
          <p:nvPr/>
        </p:nvSpPr>
        <p:spPr bwMode="auto">
          <a:xfrm flipH="1">
            <a:off x="10542985" y="6447484"/>
            <a:ext cx="1254125"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408595" name="AutoShape 19">
            <a:extLst>
              <a:ext uri="{FF2B5EF4-FFF2-40B4-BE49-F238E27FC236}">
                <a16:creationId xmlns:a16="http://schemas.microsoft.com/office/drawing/2014/main" id="{DBE06444-3725-41DB-95D5-8156332716B8}"/>
              </a:ext>
            </a:extLst>
          </p:cNvPr>
          <p:cNvSpPr>
            <a:spLocks/>
          </p:cNvSpPr>
          <p:nvPr/>
        </p:nvSpPr>
        <p:spPr bwMode="auto">
          <a:xfrm>
            <a:off x="11112897" y="1867546"/>
            <a:ext cx="457200" cy="2706688"/>
          </a:xfrm>
          <a:prstGeom prst="leftBrace">
            <a:avLst>
              <a:gd name="adj1" fmla="val 54076"/>
              <a:gd name="adj2" fmla="val 50000"/>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408596" name="Line 20">
            <a:extLst>
              <a:ext uri="{FF2B5EF4-FFF2-40B4-BE49-F238E27FC236}">
                <a16:creationId xmlns:a16="http://schemas.microsoft.com/office/drawing/2014/main" id="{5D26B4EE-0900-4662-8BBF-68EA7802D17C}"/>
              </a:ext>
            </a:extLst>
          </p:cNvPr>
          <p:cNvSpPr>
            <a:spLocks noChangeShapeType="1"/>
          </p:cNvSpPr>
          <p:nvPr/>
        </p:nvSpPr>
        <p:spPr bwMode="auto">
          <a:xfrm flipH="1">
            <a:off x="9630172" y="3223271"/>
            <a:ext cx="1482725"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21" name="文本框 20">
            <a:extLst>
              <a:ext uri="{FF2B5EF4-FFF2-40B4-BE49-F238E27FC236}">
                <a16:creationId xmlns:a16="http://schemas.microsoft.com/office/drawing/2014/main" id="{FB8B9AF4-41DF-468A-8A70-EBDFB22DE7F8}"/>
              </a:ext>
            </a:extLst>
          </p:cNvPr>
          <p:cNvSpPr txBox="1"/>
          <p:nvPr/>
        </p:nvSpPr>
        <p:spPr>
          <a:xfrm>
            <a:off x="3438222" y="229149"/>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工艺图纸管理</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21"/>
                                        </p:tgtEl>
                                        <p:attrNameLst>
                                          <p:attrName>style.visibility</p:attrName>
                                        </p:attrNameLst>
                                      </p:cBhvr>
                                      <p:to>
                                        <p:strVal val="visible"/>
                                      </p:to>
                                    </p:set>
                                    <p:anim calcmode="lin" valueType="num">
                                      <p:cBhvr>
                                        <p:cTn id="7" dur="500" fill="hold"/>
                                        <p:tgtEl>
                                          <p:spTgt spid="21"/>
                                        </p:tgtEl>
                                        <p:attrNameLst>
                                          <p:attrName>ppt_w</p:attrName>
                                        </p:attrNameLst>
                                      </p:cBhvr>
                                      <p:tavLst>
                                        <p:tav tm="0">
                                          <p:val>
                                            <p:fltVal val="0"/>
                                          </p:val>
                                        </p:tav>
                                        <p:tav tm="100000">
                                          <p:val>
                                            <p:strVal val="#ppt_w"/>
                                          </p:val>
                                        </p:tav>
                                      </p:tavLst>
                                    </p:anim>
                                    <p:anim calcmode="lin" valueType="num">
                                      <p:cBhvr>
                                        <p:cTn id="8" dur="500" fill="hold"/>
                                        <p:tgtEl>
                                          <p:spTgt spid="21"/>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42" name="Text Box 2">
            <a:extLst>
              <a:ext uri="{FF2B5EF4-FFF2-40B4-BE49-F238E27FC236}">
                <a16:creationId xmlns:a16="http://schemas.microsoft.com/office/drawing/2014/main" id="{39ED508C-B273-4469-9951-79D80CF471CA}"/>
              </a:ext>
            </a:extLst>
          </p:cNvPr>
          <p:cNvSpPr txBox="1">
            <a:spLocks noChangeArrowheads="1"/>
          </p:cNvSpPr>
          <p:nvPr/>
        </p:nvSpPr>
        <p:spPr bwMode="auto">
          <a:xfrm>
            <a:off x="1048867" y="1872432"/>
            <a:ext cx="13681075" cy="3794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3 </a:t>
            </a:r>
            <a:r>
              <a:rPr lang="zh-TW" altLang="en-US" sz="2000" b="1" dirty="0">
                <a:latin typeface="+mn-lt"/>
                <a:ea typeface="+mn-ea"/>
                <a:cs typeface="+mn-ea"/>
                <a:sym typeface="+mn-lt"/>
              </a:rPr>
              <a:t>提升工程效率</a:t>
            </a:r>
            <a:r>
              <a:rPr lang="en-US" altLang="zh-TW" sz="2000" b="1" dirty="0">
                <a:latin typeface="+mn-lt"/>
                <a:ea typeface="+mn-ea"/>
                <a:cs typeface="+mn-ea"/>
                <a:sym typeface="+mn-lt"/>
              </a:rPr>
              <a:t>,</a:t>
            </a:r>
            <a:r>
              <a:rPr lang="zh-TW" altLang="en-US" sz="2000" b="1" dirty="0">
                <a:latin typeface="+mn-lt"/>
                <a:ea typeface="+mn-ea"/>
                <a:cs typeface="+mn-ea"/>
                <a:sym typeface="+mn-lt"/>
              </a:rPr>
              <a:t>不遗余力</a:t>
            </a:r>
          </a:p>
          <a:p>
            <a:pPr eaLnBrk="1" hangingPunct="1">
              <a:lnSpc>
                <a:spcPct val="120000"/>
              </a:lnSpc>
              <a:defRPr/>
            </a:pPr>
            <a:r>
              <a:rPr lang="zh-TW" altLang="en-US" sz="2000" dirty="0">
                <a:latin typeface="+mn-lt"/>
                <a:ea typeface="+mn-ea"/>
                <a:cs typeface="+mn-ea"/>
                <a:sym typeface="+mn-lt"/>
              </a:rPr>
              <a:t>   工程效率就是工程配置的实际产出量与计划标准量的比值</a:t>
            </a:r>
            <a:r>
              <a:rPr lang="en-US" altLang="zh-TW" sz="2000" dirty="0">
                <a:latin typeface="+mn-lt"/>
                <a:ea typeface="+mn-ea"/>
                <a:cs typeface="+mn-ea"/>
                <a:sym typeface="+mn-lt"/>
              </a:rPr>
              <a:t>,</a:t>
            </a:r>
            <a:r>
              <a:rPr lang="zh-TW" altLang="en-US" sz="2000" dirty="0">
                <a:latin typeface="+mn-lt"/>
                <a:ea typeface="+mn-ea"/>
                <a:cs typeface="+mn-ea"/>
                <a:sym typeface="+mn-lt"/>
              </a:rPr>
              <a:t>这个数值所反映的结果包含有下列因素</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defRPr/>
            </a:pPr>
            <a:r>
              <a:rPr lang="en-US" altLang="zh-TW" sz="2000" b="1" dirty="0">
                <a:latin typeface="+mn-lt"/>
                <a:ea typeface="+mn-ea"/>
                <a:cs typeface="+mn-ea"/>
                <a:sym typeface="+mn-lt"/>
              </a:rPr>
              <a:t>1 ) </a:t>
            </a:r>
            <a:r>
              <a:rPr lang="zh-TW" altLang="en-US" sz="2000" b="1" dirty="0">
                <a:latin typeface="+mn-lt"/>
                <a:ea typeface="+mn-ea"/>
                <a:cs typeface="+mn-ea"/>
                <a:sym typeface="+mn-lt"/>
              </a:rPr>
              <a:t>数值本身所反映的意义包括</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数值小于</a:t>
            </a:r>
            <a:r>
              <a:rPr lang="en-US" altLang="zh-TW" sz="2000" dirty="0">
                <a:latin typeface="+mn-lt"/>
                <a:ea typeface="+mn-ea"/>
                <a:cs typeface="+mn-ea"/>
                <a:sym typeface="+mn-lt"/>
              </a:rPr>
              <a:t>100%</a:t>
            </a:r>
            <a:r>
              <a:rPr lang="zh-TW" altLang="en-US" sz="2000" dirty="0">
                <a:latin typeface="+mn-lt"/>
                <a:ea typeface="+mn-ea"/>
                <a:cs typeface="+mn-ea"/>
                <a:sym typeface="+mn-lt"/>
              </a:rPr>
              <a:t>时</a:t>
            </a:r>
            <a:r>
              <a:rPr lang="en-US" altLang="zh-TW" sz="2000" dirty="0">
                <a:latin typeface="+mn-lt"/>
                <a:ea typeface="+mn-ea"/>
                <a:cs typeface="+mn-ea"/>
                <a:sym typeface="+mn-lt"/>
              </a:rPr>
              <a:t>,</a:t>
            </a:r>
            <a:r>
              <a:rPr lang="zh-TW" altLang="en-US" sz="2000" dirty="0">
                <a:latin typeface="+mn-lt"/>
                <a:ea typeface="+mn-ea"/>
                <a:cs typeface="+mn-ea"/>
                <a:sym typeface="+mn-lt"/>
              </a:rPr>
              <a:t>表示工程配置的执行效果不到位</a:t>
            </a:r>
            <a:r>
              <a:rPr lang="en-US" altLang="zh-TW" sz="2000" dirty="0">
                <a:latin typeface="+mn-lt"/>
                <a:ea typeface="+mn-ea"/>
                <a:cs typeface="+mn-ea"/>
                <a:sym typeface="+mn-lt"/>
              </a:rPr>
              <a:t>,</a:t>
            </a:r>
            <a:r>
              <a:rPr lang="zh-TW" altLang="en-US" sz="2000" dirty="0">
                <a:latin typeface="+mn-lt"/>
                <a:ea typeface="+mn-ea"/>
                <a:cs typeface="+mn-ea"/>
                <a:sym typeface="+mn-lt"/>
              </a:rPr>
              <a:t>需要雒极采取措施</a:t>
            </a:r>
            <a:r>
              <a:rPr lang="en-US" altLang="zh-TW" sz="2000" dirty="0">
                <a:latin typeface="+mn-lt"/>
                <a:ea typeface="+mn-ea"/>
                <a:cs typeface="+mn-ea"/>
                <a:sym typeface="+mn-lt"/>
              </a:rPr>
              <a:t>,</a:t>
            </a:r>
            <a:r>
              <a:rPr lang="zh-TW" altLang="en-US" sz="2000" dirty="0">
                <a:latin typeface="+mn-lt"/>
                <a:ea typeface="+mn-ea"/>
                <a:cs typeface="+mn-ea"/>
                <a:sym typeface="+mn-lt"/>
              </a:rPr>
              <a:t>努力执行工程安排</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数值等于</a:t>
            </a:r>
            <a:r>
              <a:rPr lang="en-US" altLang="zh-TW" sz="2000" dirty="0">
                <a:latin typeface="+mn-lt"/>
                <a:ea typeface="+mn-ea"/>
                <a:cs typeface="+mn-ea"/>
                <a:sym typeface="+mn-lt"/>
              </a:rPr>
              <a:t>100%</a:t>
            </a:r>
            <a:r>
              <a:rPr lang="zh-TW" altLang="en-US" sz="2000" dirty="0">
                <a:latin typeface="+mn-lt"/>
                <a:ea typeface="+mn-ea"/>
                <a:cs typeface="+mn-ea"/>
                <a:sym typeface="+mn-lt"/>
              </a:rPr>
              <a:t>时</a:t>
            </a:r>
            <a:r>
              <a:rPr lang="en-US" altLang="zh-TW" sz="2000" dirty="0">
                <a:latin typeface="+mn-lt"/>
                <a:ea typeface="+mn-ea"/>
                <a:cs typeface="+mn-ea"/>
                <a:sym typeface="+mn-lt"/>
              </a:rPr>
              <a:t>,</a:t>
            </a:r>
            <a:r>
              <a:rPr lang="zh-TW" altLang="en-US" sz="2000" dirty="0">
                <a:latin typeface="+mn-lt"/>
                <a:ea typeface="+mn-ea"/>
                <a:cs typeface="+mn-ea"/>
                <a:sym typeface="+mn-lt"/>
              </a:rPr>
              <a:t>表示工程配置符合计划的安排并能达到预期的效果</a:t>
            </a:r>
            <a:r>
              <a:rPr lang="en-US" altLang="zh-TW" sz="2000" dirty="0">
                <a:latin typeface="+mn-lt"/>
                <a:ea typeface="+mn-ea"/>
                <a:cs typeface="+mn-ea"/>
                <a:sym typeface="+mn-lt"/>
              </a:rPr>
              <a:t>,</a:t>
            </a:r>
            <a:r>
              <a:rPr lang="zh-TW" altLang="en-US" sz="2000" dirty="0">
                <a:latin typeface="+mn-lt"/>
                <a:ea typeface="+mn-ea"/>
                <a:cs typeface="+mn-ea"/>
                <a:sym typeface="+mn-lt"/>
              </a:rPr>
              <a:t>需要持续改进</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数值大于</a:t>
            </a:r>
            <a:r>
              <a:rPr lang="en-US" altLang="zh-TW" sz="2000" dirty="0">
                <a:latin typeface="+mn-lt"/>
                <a:ea typeface="+mn-ea"/>
                <a:cs typeface="+mn-ea"/>
                <a:sym typeface="+mn-lt"/>
              </a:rPr>
              <a:t>100%</a:t>
            </a:r>
            <a:r>
              <a:rPr lang="zh-TW" altLang="en-US" sz="2000" dirty="0">
                <a:latin typeface="+mn-lt"/>
                <a:ea typeface="+mn-ea"/>
                <a:cs typeface="+mn-ea"/>
                <a:sym typeface="+mn-lt"/>
              </a:rPr>
              <a:t>时</a:t>
            </a:r>
            <a:r>
              <a:rPr lang="en-US" altLang="zh-TW" sz="2000" dirty="0">
                <a:latin typeface="+mn-lt"/>
                <a:ea typeface="+mn-ea"/>
                <a:cs typeface="+mn-ea"/>
                <a:sym typeface="+mn-lt"/>
              </a:rPr>
              <a:t>,</a:t>
            </a:r>
            <a:r>
              <a:rPr lang="zh-TW" altLang="en-US" sz="2000" dirty="0">
                <a:latin typeface="+mn-lt"/>
                <a:ea typeface="+mn-ea"/>
                <a:cs typeface="+mn-ea"/>
                <a:sym typeface="+mn-lt"/>
              </a:rPr>
              <a:t>表示工程配置比计划的标准要好</a:t>
            </a:r>
            <a:r>
              <a:rPr lang="en-US" altLang="zh-TW" sz="2000" dirty="0">
                <a:latin typeface="+mn-lt"/>
                <a:ea typeface="+mn-ea"/>
                <a:cs typeface="+mn-ea"/>
                <a:sym typeface="+mn-lt"/>
              </a:rPr>
              <a:t>,</a:t>
            </a:r>
            <a:r>
              <a:rPr lang="zh-TW" altLang="en-US" sz="2000" dirty="0">
                <a:latin typeface="+mn-lt"/>
                <a:ea typeface="+mn-ea"/>
                <a:cs typeface="+mn-ea"/>
                <a:sym typeface="+mn-lt"/>
              </a:rPr>
              <a:t>或者降低工程能力</a:t>
            </a:r>
            <a:r>
              <a:rPr lang="en-US" altLang="zh-TW" sz="2000" dirty="0">
                <a:latin typeface="+mn-lt"/>
                <a:ea typeface="+mn-ea"/>
                <a:cs typeface="+mn-ea"/>
                <a:sym typeface="+mn-lt"/>
              </a:rPr>
              <a:t>,</a:t>
            </a:r>
            <a:r>
              <a:rPr lang="zh-TW" altLang="en-US" sz="2000" dirty="0">
                <a:latin typeface="+mn-lt"/>
                <a:ea typeface="+mn-ea"/>
                <a:cs typeface="+mn-ea"/>
                <a:sym typeface="+mn-lt"/>
              </a:rPr>
              <a:t>或者提高工程标准的量</a:t>
            </a:r>
            <a:r>
              <a:rPr lang="en-US" altLang="zh-TW" sz="2000" dirty="0">
                <a:latin typeface="+mn-lt"/>
                <a:ea typeface="+mn-ea"/>
                <a:cs typeface="+mn-ea"/>
                <a:sym typeface="+mn-lt"/>
              </a:rPr>
              <a:t>,</a:t>
            </a:r>
            <a:r>
              <a:rPr lang="zh-TW" altLang="en-US" sz="2000" dirty="0">
                <a:latin typeface="+mn-lt"/>
                <a:ea typeface="+mn-ea"/>
                <a:cs typeface="+mn-ea"/>
                <a:sym typeface="+mn-lt"/>
              </a:rPr>
              <a:t>以实现合理利用</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2 ) </a:t>
            </a:r>
            <a:r>
              <a:rPr lang="zh-TW" altLang="en-US" sz="2000" b="1" dirty="0">
                <a:latin typeface="+mn-lt"/>
                <a:ea typeface="+mn-ea"/>
                <a:cs typeface="+mn-ea"/>
                <a:sym typeface="+mn-lt"/>
              </a:rPr>
              <a:t>数值的内涵所反映的意义包括</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工程配置的合理性</a:t>
            </a:r>
            <a:r>
              <a:rPr lang="en-US" altLang="zh-TW" sz="2000" dirty="0">
                <a:latin typeface="+mn-lt"/>
                <a:ea typeface="+mn-ea"/>
                <a:cs typeface="+mn-ea"/>
                <a:sym typeface="+mn-lt"/>
              </a:rPr>
              <a:t>,</a:t>
            </a:r>
            <a:r>
              <a:rPr lang="zh-TW" altLang="en-US" sz="2000" dirty="0">
                <a:latin typeface="+mn-lt"/>
                <a:ea typeface="+mn-ea"/>
                <a:cs typeface="+mn-ea"/>
                <a:sym typeface="+mn-lt"/>
              </a:rPr>
              <a:t>科学性</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工程技朮的先进水平</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优化管理的能力</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0288ECE0-DE8D-43CA-8134-C865FF72AB4F}"/>
              </a:ext>
            </a:extLst>
          </p:cNvPr>
          <p:cNvSpPr txBox="1"/>
          <p:nvPr/>
        </p:nvSpPr>
        <p:spPr>
          <a:xfrm>
            <a:off x="3438222" y="229149"/>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提升工程效率</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不遗余力</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0866" name="Text Box 2">
            <a:extLst>
              <a:ext uri="{FF2B5EF4-FFF2-40B4-BE49-F238E27FC236}">
                <a16:creationId xmlns:a16="http://schemas.microsoft.com/office/drawing/2014/main" id="{412EEC7A-B68A-496C-BBD5-542E05F5E52E}"/>
              </a:ext>
            </a:extLst>
          </p:cNvPr>
          <p:cNvSpPr txBox="1">
            <a:spLocks noChangeArrowheads="1"/>
          </p:cNvSpPr>
          <p:nvPr/>
        </p:nvSpPr>
        <p:spPr bwMode="auto">
          <a:xfrm>
            <a:off x="1481137" y="1785938"/>
            <a:ext cx="13681075" cy="2686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作业手法</a:t>
            </a:r>
            <a:r>
              <a:rPr lang="en-US" altLang="zh-TW" sz="2000">
                <a:latin typeface="+mn-lt"/>
                <a:ea typeface="+mn-ea"/>
                <a:cs typeface="+mn-ea"/>
                <a:sym typeface="+mn-lt"/>
              </a:rPr>
              <a:t>,</a:t>
            </a:r>
            <a:r>
              <a:rPr lang="zh-TW" altLang="en-US" sz="2000">
                <a:latin typeface="+mn-lt"/>
                <a:ea typeface="+mn-ea"/>
                <a:cs typeface="+mn-ea"/>
                <a:sym typeface="+mn-lt"/>
              </a:rPr>
              <a:t>方式的效率</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工程技朮应用的熟练程度</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过程的整体策划效果和过程能力</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精益生产水平</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工程协调能力</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工程平衡度</a:t>
            </a:r>
            <a:r>
              <a:rPr lang="en-US" altLang="zh-TW" sz="200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a:latin typeface="+mn-lt"/>
                <a:ea typeface="+mn-ea"/>
                <a:cs typeface="+mn-ea"/>
                <a:sym typeface="+mn-lt"/>
              </a:rPr>
              <a:t>   </a:t>
            </a:r>
            <a:r>
              <a:rPr lang="zh-TW" altLang="en-US" sz="2000" b="1">
                <a:latin typeface="+mn-lt"/>
                <a:ea typeface="+mn-ea"/>
                <a:cs typeface="+mn-ea"/>
                <a:sym typeface="+mn-lt"/>
              </a:rPr>
              <a:t>工程效率与公司利润的关系</a:t>
            </a:r>
            <a:r>
              <a:rPr lang="en-US" altLang="zh-TW" sz="2000" b="1">
                <a:latin typeface="+mn-lt"/>
                <a:ea typeface="+mn-ea"/>
                <a:cs typeface="+mn-ea"/>
                <a:sym typeface="+mn-lt"/>
              </a:rPr>
              <a:t>:</a:t>
            </a:r>
          </a:p>
        </p:txBody>
      </p:sp>
      <p:sp>
        <p:nvSpPr>
          <p:cNvPr id="410627" name="Oval 3">
            <a:extLst>
              <a:ext uri="{FF2B5EF4-FFF2-40B4-BE49-F238E27FC236}">
                <a16:creationId xmlns:a16="http://schemas.microsoft.com/office/drawing/2014/main" id="{383CFCD1-46EF-48B3-A2E5-FA99A9CF8E94}"/>
              </a:ext>
            </a:extLst>
          </p:cNvPr>
          <p:cNvSpPr>
            <a:spLocks noChangeArrowheads="1"/>
          </p:cNvSpPr>
          <p:nvPr/>
        </p:nvSpPr>
        <p:spPr bwMode="auto">
          <a:xfrm>
            <a:off x="3305175" y="6553200"/>
            <a:ext cx="2279650" cy="1871663"/>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工程效率</a:t>
            </a:r>
          </a:p>
        </p:txBody>
      </p:sp>
      <p:sp>
        <p:nvSpPr>
          <p:cNvPr id="410628" name="Oval 4">
            <a:extLst>
              <a:ext uri="{FF2B5EF4-FFF2-40B4-BE49-F238E27FC236}">
                <a16:creationId xmlns:a16="http://schemas.microsoft.com/office/drawing/2014/main" id="{63360E4A-FD24-4D90-83D6-C2F6ED05DF9C}"/>
              </a:ext>
            </a:extLst>
          </p:cNvPr>
          <p:cNvSpPr>
            <a:spLocks noChangeArrowheads="1"/>
          </p:cNvSpPr>
          <p:nvPr/>
        </p:nvSpPr>
        <p:spPr bwMode="auto">
          <a:xfrm>
            <a:off x="7296150" y="5824538"/>
            <a:ext cx="2963863" cy="260032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生产效率</a:t>
            </a:r>
          </a:p>
        </p:txBody>
      </p:sp>
      <p:sp>
        <p:nvSpPr>
          <p:cNvPr id="410629" name="Oval 5">
            <a:extLst>
              <a:ext uri="{FF2B5EF4-FFF2-40B4-BE49-F238E27FC236}">
                <a16:creationId xmlns:a16="http://schemas.microsoft.com/office/drawing/2014/main" id="{E3E21854-EC2B-45F6-BC46-D1E53006BDBA}"/>
              </a:ext>
            </a:extLst>
          </p:cNvPr>
          <p:cNvSpPr>
            <a:spLocks noChangeArrowheads="1"/>
          </p:cNvSpPr>
          <p:nvPr/>
        </p:nvSpPr>
        <p:spPr bwMode="auto">
          <a:xfrm>
            <a:off x="12084050" y="4784725"/>
            <a:ext cx="1482725" cy="3640138"/>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公</a:t>
            </a:r>
          </a:p>
          <a:p>
            <a:pPr algn="ctr" eaLnBrk="1" hangingPunct="1">
              <a:lnSpc>
                <a:spcPct val="120000"/>
              </a:lnSpc>
              <a:defRPr/>
            </a:pPr>
            <a:r>
              <a:rPr lang="zh-TW" altLang="en-US" sz="2000">
                <a:cs typeface="+mn-ea"/>
                <a:sym typeface="+mn-lt"/>
              </a:rPr>
              <a:t>司</a:t>
            </a:r>
          </a:p>
          <a:p>
            <a:pPr algn="ctr" eaLnBrk="1" hangingPunct="1">
              <a:lnSpc>
                <a:spcPct val="120000"/>
              </a:lnSpc>
              <a:defRPr/>
            </a:pPr>
            <a:r>
              <a:rPr lang="zh-TW" altLang="en-US" sz="2000">
                <a:cs typeface="+mn-ea"/>
                <a:sym typeface="+mn-lt"/>
              </a:rPr>
              <a:t>利</a:t>
            </a:r>
          </a:p>
          <a:p>
            <a:pPr algn="ctr" eaLnBrk="1" hangingPunct="1">
              <a:lnSpc>
                <a:spcPct val="120000"/>
              </a:lnSpc>
              <a:defRPr/>
            </a:pPr>
            <a:r>
              <a:rPr lang="zh-TW" altLang="en-US" sz="2000">
                <a:cs typeface="+mn-ea"/>
                <a:sym typeface="+mn-lt"/>
              </a:rPr>
              <a:t>润</a:t>
            </a:r>
          </a:p>
        </p:txBody>
      </p:sp>
      <p:sp>
        <p:nvSpPr>
          <p:cNvPr id="410630" name="Rectangle 6">
            <a:extLst>
              <a:ext uri="{FF2B5EF4-FFF2-40B4-BE49-F238E27FC236}">
                <a16:creationId xmlns:a16="http://schemas.microsoft.com/office/drawing/2014/main" id="{848D7089-FCE9-42D0-8823-95FE0A2C2B3C}"/>
              </a:ext>
            </a:extLst>
          </p:cNvPr>
          <p:cNvSpPr>
            <a:spLocks noChangeArrowheads="1"/>
          </p:cNvSpPr>
          <p:nvPr/>
        </p:nvSpPr>
        <p:spPr bwMode="auto">
          <a:xfrm>
            <a:off x="2735263" y="8424863"/>
            <a:ext cx="11401425" cy="520700"/>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410631" name="Rectangle 7">
            <a:extLst>
              <a:ext uri="{FF2B5EF4-FFF2-40B4-BE49-F238E27FC236}">
                <a16:creationId xmlns:a16="http://schemas.microsoft.com/office/drawing/2014/main" id="{6F2E38C2-7E96-4466-8A1D-707130B388CC}"/>
              </a:ext>
            </a:extLst>
          </p:cNvPr>
          <p:cNvSpPr>
            <a:spLocks noChangeArrowheads="1"/>
          </p:cNvSpPr>
          <p:nvPr/>
        </p:nvSpPr>
        <p:spPr bwMode="auto">
          <a:xfrm>
            <a:off x="13566775" y="4056063"/>
            <a:ext cx="569913" cy="4368800"/>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410632" name="Line 11">
            <a:extLst>
              <a:ext uri="{FF2B5EF4-FFF2-40B4-BE49-F238E27FC236}">
                <a16:creationId xmlns:a16="http://schemas.microsoft.com/office/drawing/2014/main" id="{1B702C5A-85F6-441C-8593-427A2FC5D523}"/>
              </a:ext>
            </a:extLst>
          </p:cNvPr>
          <p:cNvSpPr>
            <a:spLocks noChangeShapeType="1"/>
          </p:cNvSpPr>
          <p:nvPr/>
        </p:nvSpPr>
        <p:spPr bwMode="auto">
          <a:xfrm flipV="1">
            <a:off x="5584825" y="7385050"/>
            <a:ext cx="1711325" cy="207963"/>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410633" name="Line 12">
            <a:extLst>
              <a:ext uri="{FF2B5EF4-FFF2-40B4-BE49-F238E27FC236}">
                <a16:creationId xmlns:a16="http://schemas.microsoft.com/office/drawing/2014/main" id="{25B75E00-6CC6-4365-94C5-756ED4F0C803}"/>
              </a:ext>
            </a:extLst>
          </p:cNvPr>
          <p:cNvSpPr>
            <a:spLocks noChangeShapeType="1"/>
          </p:cNvSpPr>
          <p:nvPr/>
        </p:nvSpPr>
        <p:spPr bwMode="auto">
          <a:xfrm flipV="1">
            <a:off x="10260013" y="6969125"/>
            <a:ext cx="1824037" cy="207963"/>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410634" name="Line 13">
            <a:extLst>
              <a:ext uri="{FF2B5EF4-FFF2-40B4-BE49-F238E27FC236}">
                <a16:creationId xmlns:a16="http://schemas.microsoft.com/office/drawing/2014/main" id="{1686B785-CC85-4AE6-8163-4F0792B5EF9E}"/>
              </a:ext>
            </a:extLst>
          </p:cNvPr>
          <p:cNvSpPr>
            <a:spLocks noChangeShapeType="1"/>
          </p:cNvSpPr>
          <p:nvPr/>
        </p:nvSpPr>
        <p:spPr bwMode="auto">
          <a:xfrm flipV="1">
            <a:off x="3076575" y="4471988"/>
            <a:ext cx="10375900" cy="218440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1" name="文本框 10">
            <a:extLst>
              <a:ext uri="{FF2B5EF4-FFF2-40B4-BE49-F238E27FC236}">
                <a16:creationId xmlns:a16="http://schemas.microsoft.com/office/drawing/2014/main" id="{A8843FA4-F0DB-48A3-B2D2-CE7212D4B2E1}"/>
              </a:ext>
            </a:extLst>
          </p:cNvPr>
          <p:cNvSpPr txBox="1"/>
          <p:nvPr/>
        </p:nvSpPr>
        <p:spPr>
          <a:xfrm>
            <a:off x="3438222" y="229149"/>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提升工程效率</a:t>
            </a: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不遗余力</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1"/>
                                        </p:tgtEl>
                                        <p:attrNameLst>
                                          <p:attrName>style.visibility</p:attrName>
                                        </p:attrNameLst>
                                      </p:cBhvr>
                                      <p:to>
                                        <p:strVal val="visible"/>
                                      </p:to>
                                    </p:set>
                                    <p:anim calcmode="lin" valueType="num">
                                      <p:cBhvr>
                                        <p:cTn id="7" dur="500" fill="hold"/>
                                        <p:tgtEl>
                                          <p:spTgt spid="11"/>
                                        </p:tgtEl>
                                        <p:attrNameLst>
                                          <p:attrName>ppt_w</p:attrName>
                                        </p:attrNameLst>
                                      </p:cBhvr>
                                      <p:tavLst>
                                        <p:tav tm="0">
                                          <p:val>
                                            <p:fltVal val="0"/>
                                          </p:val>
                                        </p:tav>
                                        <p:tav tm="100000">
                                          <p:val>
                                            <p:strVal val="#ppt_w"/>
                                          </p:val>
                                        </p:tav>
                                      </p:tavLst>
                                    </p:anim>
                                    <p:anim calcmode="lin" valueType="num">
                                      <p:cBhvr>
                                        <p:cTn id="8" dur="500" fill="hold"/>
                                        <p:tgtEl>
                                          <p:spTgt spid="11"/>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1890" name="Text Box 2">
            <a:extLst>
              <a:ext uri="{FF2B5EF4-FFF2-40B4-BE49-F238E27FC236}">
                <a16:creationId xmlns:a16="http://schemas.microsoft.com/office/drawing/2014/main" id="{E25F768B-C57C-4C65-AC16-9A6833721DFA}"/>
              </a:ext>
            </a:extLst>
          </p:cNvPr>
          <p:cNvSpPr txBox="1">
            <a:spLocks noChangeArrowheads="1"/>
          </p:cNvSpPr>
          <p:nvPr/>
        </p:nvSpPr>
        <p:spPr bwMode="auto">
          <a:xfrm>
            <a:off x="1264891" y="2088456"/>
            <a:ext cx="13681075" cy="4164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3.1 </a:t>
            </a:r>
            <a:r>
              <a:rPr lang="zh-TW" altLang="en-US" sz="2000" b="1" dirty="0">
                <a:latin typeface="+mn-lt"/>
                <a:ea typeface="+mn-ea"/>
                <a:cs typeface="+mn-ea"/>
                <a:sym typeface="+mn-lt"/>
              </a:rPr>
              <a:t>人机工程学研究和应用</a:t>
            </a:r>
          </a:p>
          <a:p>
            <a:pPr eaLnBrk="1" hangingPunct="1">
              <a:lnSpc>
                <a:spcPct val="120000"/>
              </a:lnSpc>
              <a:defRPr/>
            </a:pPr>
            <a:r>
              <a:rPr lang="zh-TW" altLang="en-US" sz="2000" dirty="0">
                <a:latin typeface="+mn-lt"/>
                <a:ea typeface="+mn-ea"/>
                <a:cs typeface="+mn-ea"/>
                <a:sym typeface="+mn-lt"/>
              </a:rPr>
              <a:t>   人机工程学是研究人与机器之间的适应</a:t>
            </a:r>
            <a:r>
              <a:rPr lang="en-US" altLang="zh-TW" sz="2000" dirty="0">
                <a:latin typeface="+mn-lt"/>
                <a:ea typeface="+mn-ea"/>
                <a:cs typeface="+mn-ea"/>
                <a:sym typeface="+mn-lt"/>
              </a:rPr>
              <a:t>,</a:t>
            </a:r>
            <a:r>
              <a:rPr lang="zh-TW" altLang="en-US" sz="2000" dirty="0">
                <a:latin typeface="+mn-lt"/>
                <a:ea typeface="+mn-ea"/>
                <a:cs typeface="+mn-ea"/>
                <a:sym typeface="+mn-lt"/>
              </a:rPr>
              <a:t>协作</a:t>
            </a:r>
            <a:r>
              <a:rPr lang="en-US" altLang="zh-TW" sz="2000" dirty="0">
                <a:latin typeface="+mn-lt"/>
                <a:ea typeface="+mn-ea"/>
                <a:cs typeface="+mn-ea"/>
                <a:sym typeface="+mn-lt"/>
              </a:rPr>
              <a:t>,</a:t>
            </a:r>
            <a:r>
              <a:rPr lang="zh-TW" altLang="en-US" sz="2000" dirty="0">
                <a:latin typeface="+mn-lt"/>
                <a:ea typeface="+mn-ea"/>
                <a:cs typeface="+mn-ea"/>
                <a:sym typeface="+mn-lt"/>
              </a:rPr>
              <a:t>效果和影响等关系和活动的学朮</a:t>
            </a:r>
            <a:r>
              <a:rPr lang="en-US" altLang="zh-TW" sz="2000" dirty="0">
                <a:latin typeface="+mn-lt"/>
                <a:ea typeface="+mn-ea"/>
                <a:cs typeface="+mn-ea"/>
                <a:sym typeface="+mn-lt"/>
              </a:rPr>
              <a:t>,</a:t>
            </a:r>
            <a:r>
              <a:rPr lang="zh-TW" altLang="en-US" sz="2000" dirty="0">
                <a:latin typeface="+mn-lt"/>
                <a:ea typeface="+mn-ea"/>
                <a:cs typeface="+mn-ea"/>
                <a:sym typeface="+mn-lt"/>
              </a:rPr>
              <a:t>将此项学朮的成果运用到生产实际中可以极大地提高生产能力和效率</a:t>
            </a:r>
            <a:r>
              <a:rPr lang="en-US" altLang="zh-TW" sz="2000" dirty="0">
                <a:latin typeface="+mn-lt"/>
                <a:ea typeface="+mn-ea"/>
                <a:cs typeface="+mn-ea"/>
                <a:sym typeface="+mn-lt"/>
              </a:rPr>
              <a:t>.</a:t>
            </a:r>
            <a:r>
              <a:rPr lang="zh-TW" altLang="en-US" sz="2000" dirty="0">
                <a:latin typeface="+mn-lt"/>
                <a:ea typeface="+mn-ea"/>
                <a:cs typeface="+mn-ea"/>
                <a:sym typeface="+mn-lt"/>
              </a:rPr>
              <a:t>随着社会的发展</a:t>
            </a:r>
            <a:r>
              <a:rPr lang="en-US" altLang="zh-TW" sz="2000" dirty="0">
                <a:latin typeface="+mn-lt"/>
                <a:ea typeface="+mn-ea"/>
                <a:cs typeface="+mn-ea"/>
                <a:sym typeface="+mn-lt"/>
              </a:rPr>
              <a:t>,</a:t>
            </a:r>
            <a:r>
              <a:rPr lang="zh-TW" altLang="en-US" sz="2000" dirty="0">
                <a:latin typeface="+mn-lt"/>
                <a:ea typeface="+mn-ea"/>
                <a:cs typeface="+mn-ea"/>
                <a:sym typeface="+mn-lt"/>
              </a:rPr>
              <a:t>机器的应用越来越广泛</a:t>
            </a:r>
            <a:r>
              <a:rPr lang="en-US" altLang="zh-TW" sz="2000" dirty="0">
                <a:latin typeface="+mn-lt"/>
                <a:ea typeface="+mn-ea"/>
                <a:cs typeface="+mn-ea"/>
                <a:sym typeface="+mn-lt"/>
              </a:rPr>
              <a:t>,</a:t>
            </a:r>
            <a:r>
              <a:rPr lang="zh-TW" altLang="en-US" sz="2000" dirty="0">
                <a:latin typeface="+mn-lt"/>
                <a:ea typeface="+mn-ea"/>
                <a:cs typeface="+mn-ea"/>
                <a:sym typeface="+mn-lt"/>
              </a:rPr>
              <a:t>研究人机工程并正确有效地使用好机器对于生产将会受益无穷</a:t>
            </a:r>
            <a:r>
              <a:rPr lang="en-US" altLang="zh-TW" sz="2000" dirty="0">
                <a:latin typeface="+mn-lt"/>
                <a:ea typeface="+mn-ea"/>
                <a:cs typeface="+mn-ea"/>
                <a:sym typeface="+mn-lt"/>
              </a:rPr>
              <a:t>,</a:t>
            </a:r>
            <a:r>
              <a:rPr lang="zh-TW" altLang="en-US" sz="2000" dirty="0">
                <a:latin typeface="+mn-lt"/>
                <a:ea typeface="+mn-ea"/>
                <a:cs typeface="+mn-ea"/>
                <a:sym typeface="+mn-lt"/>
              </a:rPr>
              <a:t>这也是</a:t>
            </a:r>
            <a:r>
              <a:rPr lang="en-US" altLang="zh-TW" sz="2000" dirty="0">
                <a:latin typeface="+mn-lt"/>
                <a:ea typeface="+mn-ea"/>
                <a:cs typeface="+mn-ea"/>
                <a:sym typeface="+mn-lt"/>
              </a:rPr>
              <a:t>IE</a:t>
            </a:r>
            <a:r>
              <a:rPr lang="zh-TW" altLang="en-US" sz="2000" dirty="0">
                <a:latin typeface="+mn-lt"/>
                <a:ea typeface="+mn-ea"/>
                <a:cs typeface="+mn-ea"/>
                <a:sym typeface="+mn-lt"/>
              </a:rPr>
              <a:t>的重要职责</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defRPr/>
            </a:pPr>
            <a:r>
              <a:rPr lang="en-US" altLang="zh-TW" sz="2000" b="1" dirty="0">
                <a:latin typeface="+mn-lt"/>
                <a:ea typeface="+mn-ea"/>
                <a:cs typeface="+mn-ea"/>
                <a:sym typeface="+mn-lt"/>
              </a:rPr>
              <a:t>3.1.1 </a:t>
            </a:r>
            <a:r>
              <a:rPr lang="zh-TW" altLang="en-US" sz="2000" b="1" dirty="0">
                <a:latin typeface="+mn-lt"/>
                <a:ea typeface="+mn-ea"/>
                <a:cs typeface="+mn-ea"/>
                <a:sym typeface="+mn-lt"/>
              </a:rPr>
              <a:t>手工加工生产中的人机关系</a:t>
            </a:r>
          </a:p>
          <a:p>
            <a:pPr eaLnBrk="1" hangingPunct="1">
              <a:lnSpc>
                <a:spcPct val="120000"/>
              </a:lnSpc>
              <a:defRPr/>
            </a:pPr>
            <a:r>
              <a:rPr lang="en-US" altLang="zh-TW" sz="2000" dirty="0">
                <a:latin typeface="+mn-lt"/>
                <a:ea typeface="+mn-ea"/>
                <a:cs typeface="+mn-ea"/>
                <a:sym typeface="+mn-lt"/>
              </a:rPr>
              <a:t>1 ) </a:t>
            </a:r>
            <a:r>
              <a:rPr lang="zh-TW" altLang="en-US" sz="2000" dirty="0">
                <a:latin typeface="+mn-lt"/>
                <a:ea typeface="+mn-ea"/>
                <a:cs typeface="+mn-ea"/>
                <a:sym typeface="+mn-lt"/>
              </a:rPr>
              <a:t>人</a:t>
            </a:r>
            <a:r>
              <a:rPr lang="en-US" altLang="zh-TW" sz="2000" dirty="0">
                <a:latin typeface="+mn-lt"/>
                <a:ea typeface="+mn-ea"/>
                <a:cs typeface="+mn-ea"/>
                <a:sym typeface="+mn-lt"/>
              </a:rPr>
              <a:t>(</a:t>
            </a:r>
            <a:r>
              <a:rPr lang="zh-TW" altLang="en-US" sz="2000" dirty="0">
                <a:latin typeface="+mn-lt"/>
                <a:ea typeface="+mn-ea"/>
                <a:cs typeface="+mn-ea"/>
                <a:sym typeface="+mn-lt"/>
              </a:rPr>
              <a:t>操作者</a:t>
            </a:r>
            <a:r>
              <a:rPr lang="en-US" altLang="zh-TW" sz="2000" dirty="0">
                <a:latin typeface="+mn-lt"/>
                <a:ea typeface="+mn-ea"/>
                <a:cs typeface="+mn-ea"/>
                <a:sym typeface="+mn-lt"/>
              </a:rPr>
              <a:t>)</a:t>
            </a:r>
            <a:r>
              <a:rPr lang="zh-TW" altLang="en-US" sz="2000" dirty="0">
                <a:latin typeface="+mn-lt"/>
                <a:ea typeface="+mn-ea"/>
                <a:cs typeface="+mn-ea"/>
                <a:sym typeface="+mn-lt"/>
              </a:rPr>
              <a:t>处于绝对控制地位</a:t>
            </a:r>
            <a:r>
              <a:rPr lang="en-US" altLang="zh-TW" sz="2000" dirty="0">
                <a:latin typeface="+mn-lt"/>
                <a:ea typeface="+mn-ea"/>
                <a:cs typeface="+mn-ea"/>
                <a:sym typeface="+mn-lt"/>
              </a:rPr>
              <a:t>,</a:t>
            </a:r>
            <a:r>
              <a:rPr lang="zh-TW" altLang="en-US" sz="2000" dirty="0">
                <a:latin typeface="+mn-lt"/>
                <a:ea typeface="+mn-ea"/>
                <a:cs typeface="+mn-ea"/>
                <a:sym typeface="+mn-lt"/>
              </a:rPr>
              <a:t>靠人的分析和判断处理工序结果</a:t>
            </a:r>
            <a:r>
              <a:rPr lang="en-US" altLang="zh-TW" sz="2000" dirty="0">
                <a:latin typeface="+mn-lt"/>
                <a:ea typeface="+mn-ea"/>
                <a:cs typeface="+mn-ea"/>
                <a:sym typeface="+mn-lt"/>
              </a:rPr>
              <a:t>.</a:t>
            </a:r>
            <a:r>
              <a:rPr lang="zh-TW" altLang="en-US" sz="2000" dirty="0">
                <a:latin typeface="+mn-lt"/>
                <a:ea typeface="+mn-ea"/>
                <a:cs typeface="+mn-ea"/>
                <a:sym typeface="+mn-lt"/>
              </a:rPr>
              <a:t>机器只充当一种工具</a:t>
            </a:r>
            <a:r>
              <a:rPr lang="en-US" altLang="zh-TW" sz="2000" dirty="0">
                <a:latin typeface="+mn-lt"/>
                <a:ea typeface="+mn-ea"/>
                <a:cs typeface="+mn-ea"/>
                <a:sym typeface="+mn-lt"/>
              </a:rPr>
              <a:t>,</a:t>
            </a:r>
            <a:r>
              <a:rPr lang="zh-TW" altLang="en-US" sz="2000" dirty="0">
                <a:latin typeface="+mn-lt"/>
                <a:ea typeface="+mn-ea"/>
                <a:cs typeface="+mn-ea"/>
                <a:sym typeface="+mn-lt"/>
              </a:rPr>
              <a:t>其作用主要包括</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减轻劳动强度</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帮助完成工序操作</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反馈信息</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如搬运物品时手拉车可以减轻搬运者的劳动强度</a:t>
            </a:r>
            <a:r>
              <a:rPr lang="en-US" altLang="zh-TW" sz="2000" dirty="0">
                <a:latin typeface="+mn-lt"/>
                <a:ea typeface="+mn-ea"/>
                <a:cs typeface="+mn-ea"/>
                <a:sym typeface="+mn-lt"/>
              </a:rPr>
              <a:t>;PCBA</a:t>
            </a:r>
            <a:r>
              <a:rPr lang="zh-TW" altLang="en-US" sz="2000" dirty="0">
                <a:latin typeface="+mn-lt"/>
                <a:ea typeface="+mn-ea"/>
                <a:cs typeface="+mn-ea"/>
                <a:sym typeface="+mn-lt"/>
              </a:rPr>
              <a:t>焊锡作业时电烙铁可以帮助完成焊锡操作</a:t>
            </a:r>
            <a:r>
              <a:rPr lang="en-US" altLang="zh-TW" sz="2000" dirty="0">
                <a:latin typeface="+mn-lt"/>
                <a:ea typeface="+mn-ea"/>
                <a:cs typeface="+mn-ea"/>
                <a:sym typeface="+mn-lt"/>
              </a:rPr>
              <a:t>;</a:t>
            </a:r>
            <a:r>
              <a:rPr lang="zh-TW" altLang="en-US" sz="2000" dirty="0">
                <a:latin typeface="+mn-lt"/>
                <a:ea typeface="+mn-ea"/>
                <a:cs typeface="+mn-ea"/>
                <a:sym typeface="+mn-lt"/>
              </a:rPr>
              <a:t>检查焊锡炉温度时测温计可以感知温度的值等</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5EC0E9CF-FA78-4A01-ABF2-9FA9690DB547}"/>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人机工程学研究和应用</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2914" name="Text Box 2">
            <a:extLst>
              <a:ext uri="{FF2B5EF4-FFF2-40B4-BE49-F238E27FC236}">
                <a16:creationId xmlns:a16="http://schemas.microsoft.com/office/drawing/2014/main" id="{D48198F2-1F6F-4483-A9E8-3DAB35BE731D}"/>
              </a:ext>
            </a:extLst>
          </p:cNvPr>
          <p:cNvSpPr txBox="1">
            <a:spLocks noChangeArrowheads="1"/>
          </p:cNvSpPr>
          <p:nvPr/>
        </p:nvSpPr>
        <p:spPr bwMode="auto">
          <a:xfrm>
            <a:off x="1481137" y="1248569"/>
            <a:ext cx="13681075"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a:latin typeface="+mn-lt"/>
                <a:ea typeface="+mn-ea"/>
                <a:cs typeface="+mn-ea"/>
                <a:sym typeface="+mn-lt"/>
              </a:rPr>
              <a:t>   </a:t>
            </a:r>
            <a:r>
              <a:rPr lang="zh-TW" altLang="en-US" sz="2000" b="1">
                <a:latin typeface="+mn-lt"/>
                <a:ea typeface="+mn-ea"/>
                <a:cs typeface="+mn-ea"/>
                <a:sym typeface="+mn-lt"/>
              </a:rPr>
              <a:t>手工作业中人与机器的关系</a:t>
            </a:r>
            <a:r>
              <a:rPr lang="en-US" altLang="zh-TW" sz="2000" b="1">
                <a:latin typeface="+mn-lt"/>
                <a:ea typeface="+mn-ea"/>
                <a:cs typeface="+mn-ea"/>
                <a:sym typeface="+mn-lt"/>
              </a:rPr>
              <a:t>:</a:t>
            </a:r>
          </a:p>
        </p:txBody>
      </p:sp>
      <p:sp>
        <p:nvSpPr>
          <p:cNvPr id="412675" name="Oval 3">
            <a:extLst>
              <a:ext uri="{FF2B5EF4-FFF2-40B4-BE49-F238E27FC236}">
                <a16:creationId xmlns:a16="http://schemas.microsoft.com/office/drawing/2014/main" id="{3FCC1F06-D782-4469-B672-1096DB478A3A}"/>
              </a:ext>
            </a:extLst>
          </p:cNvPr>
          <p:cNvSpPr>
            <a:spLocks noChangeArrowheads="1"/>
          </p:cNvSpPr>
          <p:nvPr/>
        </p:nvSpPr>
        <p:spPr bwMode="auto">
          <a:xfrm>
            <a:off x="3305174" y="1977232"/>
            <a:ext cx="1938338" cy="1663700"/>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人</a:t>
            </a:r>
          </a:p>
        </p:txBody>
      </p:sp>
      <p:sp>
        <p:nvSpPr>
          <p:cNvPr id="412676" name="AutoShape 4">
            <a:extLst>
              <a:ext uri="{FF2B5EF4-FFF2-40B4-BE49-F238E27FC236}">
                <a16:creationId xmlns:a16="http://schemas.microsoft.com/office/drawing/2014/main" id="{67F1BDCA-6E19-45BD-8813-71D5D68DE08B}"/>
              </a:ext>
            </a:extLst>
          </p:cNvPr>
          <p:cNvSpPr>
            <a:spLocks noChangeArrowheads="1"/>
          </p:cNvSpPr>
          <p:nvPr/>
        </p:nvSpPr>
        <p:spPr bwMode="auto">
          <a:xfrm>
            <a:off x="6838949" y="2185194"/>
            <a:ext cx="2281238" cy="2287588"/>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使用</a:t>
            </a:r>
          </a:p>
          <a:p>
            <a:pPr algn="ctr" eaLnBrk="1" hangingPunct="1">
              <a:lnSpc>
                <a:spcPct val="120000"/>
              </a:lnSpc>
              <a:defRPr/>
            </a:pPr>
            <a:r>
              <a:rPr lang="zh-TW" altLang="en-US" sz="2000">
                <a:cs typeface="+mn-ea"/>
                <a:sym typeface="+mn-lt"/>
              </a:rPr>
              <a:t>操作</a:t>
            </a:r>
          </a:p>
          <a:p>
            <a:pPr algn="ctr" eaLnBrk="1" hangingPunct="1">
              <a:lnSpc>
                <a:spcPct val="120000"/>
              </a:lnSpc>
              <a:defRPr/>
            </a:pPr>
            <a:r>
              <a:rPr lang="zh-TW" altLang="en-US" sz="2000">
                <a:cs typeface="+mn-ea"/>
                <a:sym typeface="+mn-lt"/>
              </a:rPr>
              <a:t>控制</a:t>
            </a:r>
          </a:p>
        </p:txBody>
      </p:sp>
      <p:sp>
        <p:nvSpPr>
          <p:cNvPr id="412677" name="Oval 5">
            <a:extLst>
              <a:ext uri="{FF2B5EF4-FFF2-40B4-BE49-F238E27FC236}">
                <a16:creationId xmlns:a16="http://schemas.microsoft.com/office/drawing/2014/main" id="{23DD02F7-C61E-4676-A104-F4FA2F754E79}"/>
              </a:ext>
            </a:extLst>
          </p:cNvPr>
          <p:cNvSpPr>
            <a:spLocks noChangeArrowheads="1"/>
          </p:cNvSpPr>
          <p:nvPr/>
        </p:nvSpPr>
        <p:spPr bwMode="auto">
          <a:xfrm>
            <a:off x="10601324" y="3120232"/>
            <a:ext cx="1938338" cy="1665287"/>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机器</a:t>
            </a:r>
          </a:p>
        </p:txBody>
      </p:sp>
      <p:sp>
        <p:nvSpPr>
          <p:cNvPr id="412678" name="Line 6">
            <a:extLst>
              <a:ext uri="{FF2B5EF4-FFF2-40B4-BE49-F238E27FC236}">
                <a16:creationId xmlns:a16="http://schemas.microsoft.com/office/drawing/2014/main" id="{2A705D3F-250C-478B-B030-9A596AABBB01}"/>
              </a:ext>
            </a:extLst>
          </p:cNvPr>
          <p:cNvSpPr>
            <a:spLocks noChangeShapeType="1"/>
          </p:cNvSpPr>
          <p:nvPr/>
        </p:nvSpPr>
        <p:spPr bwMode="auto">
          <a:xfrm>
            <a:off x="5243512" y="2809082"/>
            <a:ext cx="1595437"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412679" name="Line 7">
            <a:extLst>
              <a:ext uri="{FF2B5EF4-FFF2-40B4-BE49-F238E27FC236}">
                <a16:creationId xmlns:a16="http://schemas.microsoft.com/office/drawing/2014/main" id="{A1292A4E-3147-4212-962B-C81929394BCA}"/>
              </a:ext>
            </a:extLst>
          </p:cNvPr>
          <p:cNvSpPr>
            <a:spLocks noChangeShapeType="1"/>
          </p:cNvSpPr>
          <p:nvPr/>
        </p:nvSpPr>
        <p:spPr bwMode="auto">
          <a:xfrm>
            <a:off x="9120187" y="3953669"/>
            <a:ext cx="1481137"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422920" name="Text Box 8">
            <a:extLst>
              <a:ext uri="{FF2B5EF4-FFF2-40B4-BE49-F238E27FC236}">
                <a16:creationId xmlns:a16="http://schemas.microsoft.com/office/drawing/2014/main" id="{779FC857-871D-4738-A0FA-C2D7DE0E4C88}"/>
              </a:ext>
            </a:extLst>
          </p:cNvPr>
          <p:cNvSpPr txBox="1">
            <a:spLocks noChangeArrowheads="1"/>
          </p:cNvSpPr>
          <p:nvPr/>
        </p:nvSpPr>
        <p:spPr bwMode="auto">
          <a:xfrm>
            <a:off x="1481137" y="4680744"/>
            <a:ext cx="13681075" cy="2317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a:latin typeface="+mn-lt"/>
                <a:ea typeface="+mn-ea"/>
                <a:cs typeface="+mn-ea"/>
                <a:sym typeface="+mn-lt"/>
              </a:rPr>
              <a:t>2 ) </a:t>
            </a:r>
            <a:r>
              <a:rPr lang="zh-TW" altLang="en-US" sz="2000" b="1">
                <a:latin typeface="+mn-lt"/>
                <a:ea typeface="+mn-ea"/>
                <a:cs typeface="+mn-ea"/>
                <a:sym typeface="+mn-lt"/>
              </a:rPr>
              <a:t>为适应人的操作</a:t>
            </a:r>
            <a:r>
              <a:rPr lang="en-US" altLang="zh-TW" sz="2000" b="1">
                <a:latin typeface="+mn-lt"/>
                <a:ea typeface="+mn-ea"/>
                <a:cs typeface="+mn-ea"/>
                <a:sym typeface="+mn-lt"/>
              </a:rPr>
              <a:t>,</a:t>
            </a:r>
            <a:r>
              <a:rPr lang="zh-TW" altLang="en-US" sz="2000" b="1">
                <a:latin typeface="+mn-lt"/>
                <a:ea typeface="+mn-ea"/>
                <a:cs typeface="+mn-ea"/>
                <a:sym typeface="+mn-lt"/>
              </a:rPr>
              <a:t>机器需要具备一定的特点</a:t>
            </a:r>
            <a:r>
              <a:rPr lang="en-US" altLang="zh-TW" sz="2000" b="1">
                <a:latin typeface="+mn-lt"/>
                <a:ea typeface="+mn-ea"/>
                <a:cs typeface="+mn-ea"/>
                <a:sym typeface="+mn-lt"/>
              </a:rPr>
              <a:t>,</a:t>
            </a:r>
            <a:r>
              <a:rPr lang="zh-TW" altLang="en-US" sz="2000" b="1">
                <a:latin typeface="+mn-lt"/>
                <a:ea typeface="+mn-ea"/>
                <a:cs typeface="+mn-ea"/>
                <a:sym typeface="+mn-lt"/>
              </a:rPr>
              <a:t>主要包括</a:t>
            </a:r>
            <a:r>
              <a:rPr lang="en-US" altLang="zh-TW" sz="2000" b="1">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适用性</a:t>
            </a:r>
            <a:r>
              <a:rPr lang="en-US" altLang="zh-TW" sz="2000">
                <a:latin typeface="+mn-lt"/>
                <a:ea typeface="+mn-ea"/>
                <a:cs typeface="+mn-ea"/>
                <a:sym typeface="+mn-lt"/>
              </a:rPr>
              <a:t>,</a:t>
            </a:r>
            <a:r>
              <a:rPr lang="zh-TW" altLang="en-US" sz="2000">
                <a:latin typeface="+mn-lt"/>
                <a:ea typeface="+mn-ea"/>
                <a:cs typeface="+mn-ea"/>
                <a:sym typeface="+mn-lt"/>
              </a:rPr>
              <a:t>如体积</a:t>
            </a:r>
            <a:r>
              <a:rPr lang="en-US" altLang="zh-TW" sz="2000">
                <a:latin typeface="+mn-lt"/>
                <a:ea typeface="+mn-ea"/>
                <a:cs typeface="+mn-ea"/>
                <a:sym typeface="+mn-lt"/>
              </a:rPr>
              <a:t>,</a:t>
            </a:r>
            <a:r>
              <a:rPr lang="zh-TW" altLang="en-US" sz="2000">
                <a:latin typeface="+mn-lt"/>
                <a:ea typeface="+mn-ea"/>
                <a:cs typeface="+mn-ea"/>
                <a:sym typeface="+mn-lt"/>
              </a:rPr>
              <a:t>大小等</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惯用性</a:t>
            </a:r>
            <a:r>
              <a:rPr lang="en-US" altLang="zh-TW" sz="2000">
                <a:latin typeface="+mn-lt"/>
                <a:ea typeface="+mn-ea"/>
                <a:cs typeface="+mn-ea"/>
                <a:sym typeface="+mn-lt"/>
              </a:rPr>
              <a:t>,</a:t>
            </a:r>
            <a:r>
              <a:rPr lang="zh-TW" altLang="en-US" sz="2000">
                <a:latin typeface="+mn-lt"/>
                <a:ea typeface="+mn-ea"/>
                <a:cs typeface="+mn-ea"/>
                <a:sym typeface="+mn-lt"/>
              </a:rPr>
              <a:t>如手用</a:t>
            </a:r>
            <a:r>
              <a:rPr lang="en-US" altLang="zh-TW" sz="2000">
                <a:latin typeface="+mn-lt"/>
                <a:ea typeface="+mn-ea"/>
                <a:cs typeface="+mn-ea"/>
                <a:sym typeface="+mn-lt"/>
              </a:rPr>
              <a:t>(</a:t>
            </a:r>
            <a:r>
              <a:rPr lang="zh-TW" altLang="en-US" sz="2000">
                <a:latin typeface="+mn-lt"/>
                <a:ea typeface="+mn-ea"/>
                <a:cs typeface="+mn-ea"/>
                <a:sym typeface="+mn-lt"/>
              </a:rPr>
              <a:t>左手</a:t>
            </a:r>
            <a:r>
              <a:rPr lang="en-US" altLang="zh-TW" sz="2000">
                <a:latin typeface="+mn-lt"/>
                <a:ea typeface="+mn-ea"/>
                <a:cs typeface="+mn-ea"/>
                <a:sym typeface="+mn-lt"/>
              </a:rPr>
              <a:t>,</a:t>
            </a:r>
            <a:r>
              <a:rPr lang="zh-TW" altLang="en-US" sz="2000">
                <a:latin typeface="+mn-lt"/>
                <a:ea typeface="+mn-ea"/>
                <a:cs typeface="+mn-ea"/>
                <a:sym typeface="+mn-lt"/>
              </a:rPr>
              <a:t>右手</a:t>
            </a:r>
            <a:r>
              <a:rPr lang="en-US" altLang="zh-TW" sz="2000">
                <a:latin typeface="+mn-lt"/>
                <a:ea typeface="+mn-ea"/>
                <a:cs typeface="+mn-ea"/>
                <a:sym typeface="+mn-lt"/>
              </a:rPr>
              <a:t>),</a:t>
            </a:r>
            <a:r>
              <a:rPr lang="zh-TW" altLang="en-US" sz="2000">
                <a:latin typeface="+mn-lt"/>
                <a:ea typeface="+mn-ea"/>
                <a:cs typeface="+mn-ea"/>
                <a:sym typeface="+mn-lt"/>
              </a:rPr>
              <a:t>脚用</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适宜性</a:t>
            </a:r>
            <a:r>
              <a:rPr lang="en-US" altLang="zh-TW" sz="2000">
                <a:latin typeface="+mn-lt"/>
                <a:ea typeface="+mn-ea"/>
                <a:cs typeface="+mn-ea"/>
                <a:sym typeface="+mn-lt"/>
              </a:rPr>
              <a:t>,</a:t>
            </a:r>
            <a:r>
              <a:rPr lang="zh-TW" altLang="en-US" sz="2000">
                <a:latin typeface="+mn-lt"/>
                <a:ea typeface="+mn-ea"/>
                <a:cs typeface="+mn-ea"/>
                <a:sym typeface="+mn-lt"/>
              </a:rPr>
              <a:t>如工作台的高度</a:t>
            </a:r>
            <a:r>
              <a:rPr lang="en-US" altLang="zh-TW" sz="2000">
                <a:latin typeface="+mn-lt"/>
                <a:ea typeface="+mn-ea"/>
                <a:cs typeface="+mn-ea"/>
                <a:sym typeface="+mn-lt"/>
              </a:rPr>
              <a:t>,</a:t>
            </a:r>
            <a:r>
              <a:rPr lang="zh-TW" altLang="en-US" sz="2000">
                <a:latin typeface="+mn-lt"/>
                <a:ea typeface="+mn-ea"/>
                <a:cs typeface="+mn-ea"/>
                <a:sym typeface="+mn-lt"/>
              </a:rPr>
              <a:t>是站立专用或是坐下专用</a:t>
            </a:r>
            <a:r>
              <a:rPr lang="en-US" altLang="zh-TW" sz="2000">
                <a:latin typeface="+mn-lt"/>
                <a:ea typeface="+mn-ea"/>
                <a:cs typeface="+mn-ea"/>
                <a:sym typeface="+mn-lt"/>
              </a:rPr>
              <a:t>,</a:t>
            </a:r>
            <a:r>
              <a:rPr lang="zh-TW" altLang="en-US" sz="2000">
                <a:latin typeface="+mn-lt"/>
                <a:ea typeface="+mn-ea"/>
                <a:cs typeface="+mn-ea"/>
                <a:sym typeface="+mn-lt"/>
              </a:rPr>
              <a:t>其高度应在肘下一拳头</a:t>
            </a:r>
            <a:r>
              <a:rPr lang="en-US" altLang="zh-TW" sz="2000">
                <a:latin typeface="+mn-lt"/>
                <a:ea typeface="+mn-ea"/>
                <a:cs typeface="+mn-ea"/>
                <a:sym typeface="+mn-lt"/>
              </a:rPr>
              <a:t>(</a:t>
            </a:r>
            <a:r>
              <a:rPr lang="zh-TW" altLang="en-US" sz="2000">
                <a:latin typeface="+mn-lt"/>
                <a:ea typeface="+mn-ea"/>
                <a:cs typeface="+mn-ea"/>
                <a:sym typeface="+mn-lt"/>
              </a:rPr>
              <a:t>约</a:t>
            </a:r>
            <a:r>
              <a:rPr lang="en-US" altLang="zh-TW" sz="2000">
                <a:latin typeface="+mn-lt"/>
                <a:ea typeface="+mn-ea"/>
                <a:cs typeface="+mn-ea"/>
                <a:sym typeface="+mn-lt"/>
              </a:rPr>
              <a:t>3</a:t>
            </a:r>
            <a:r>
              <a:rPr lang="zh-TW" altLang="en-US" sz="2000">
                <a:latin typeface="+mn-lt"/>
                <a:ea typeface="+mn-ea"/>
                <a:cs typeface="+mn-ea"/>
                <a:sym typeface="+mn-lt"/>
              </a:rPr>
              <a:t>英寸</a:t>
            </a:r>
            <a:r>
              <a:rPr lang="en-US" altLang="zh-TW" sz="2000">
                <a:latin typeface="+mn-lt"/>
                <a:ea typeface="+mn-ea"/>
                <a:cs typeface="+mn-ea"/>
                <a:sym typeface="+mn-lt"/>
              </a:rPr>
              <a:t>)</a:t>
            </a:r>
            <a:r>
              <a:rPr lang="zh-TW" altLang="en-US" sz="2000">
                <a:latin typeface="+mn-lt"/>
                <a:ea typeface="+mn-ea"/>
                <a:cs typeface="+mn-ea"/>
                <a:sym typeface="+mn-lt"/>
              </a:rPr>
              <a:t>处</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噪音对操作者的影响具有限度</a:t>
            </a:r>
            <a:r>
              <a:rPr lang="en-US" altLang="zh-TW" sz="2000">
                <a:latin typeface="+mn-lt"/>
                <a:ea typeface="+mn-ea"/>
                <a:cs typeface="+mn-ea"/>
                <a:sym typeface="+mn-lt"/>
              </a:rPr>
              <a:t>,</a:t>
            </a:r>
            <a:r>
              <a:rPr lang="zh-TW" altLang="en-US" sz="2000">
                <a:latin typeface="+mn-lt"/>
                <a:ea typeface="+mn-ea"/>
                <a:cs typeface="+mn-ea"/>
                <a:sym typeface="+mn-lt"/>
              </a:rPr>
              <a:t>如噪声响度不是震耳谷欲聋</a:t>
            </a:r>
            <a:r>
              <a:rPr lang="en-US" altLang="zh-TW" sz="2000">
                <a:latin typeface="+mn-lt"/>
                <a:ea typeface="+mn-ea"/>
                <a:cs typeface="+mn-ea"/>
                <a:sym typeface="+mn-lt"/>
              </a:rPr>
              <a:t>,</a:t>
            </a:r>
            <a:r>
              <a:rPr lang="zh-TW" altLang="en-US" sz="2000">
                <a:latin typeface="+mn-lt"/>
                <a:ea typeface="+mn-ea"/>
                <a:cs typeface="+mn-ea"/>
                <a:sym typeface="+mn-lt"/>
              </a:rPr>
              <a:t>音质不是过分刺耳等</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温度的可接受程度</a:t>
            </a:r>
            <a:r>
              <a:rPr lang="en-US" altLang="zh-TW" sz="2000">
                <a:latin typeface="+mn-lt"/>
                <a:ea typeface="+mn-ea"/>
                <a:cs typeface="+mn-ea"/>
                <a:sym typeface="+mn-lt"/>
              </a:rPr>
              <a:t>,</a:t>
            </a:r>
            <a:r>
              <a:rPr lang="zh-TW" altLang="en-US" sz="2000">
                <a:latin typeface="+mn-lt"/>
                <a:ea typeface="+mn-ea"/>
                <a:cs typeface="+mn-ea"/>
                <a:sym typeface="+mn-lt"/>
              </a:rPr>
              <a:t>如用热风筒吹热缩管时保持</a:t>
            </a:r>
            <a:r>
              <a:rPr lang="en-US" altLang="zh-TW" sz="2000">
                <a:latin typeface="+mn-lt"/>
                <a:ea typeface="+mn-ea"/>
                <a:cs typeface="+mn-ea"/>
                <a:sym typeface="+mn-lt"/>
              </a:rPr>
              <a:t>120℃</a:t>
            </a:r>
            <a:r>
              <a:rPr lang="zh-TW" altLang="en-US" sz="2000">
                <a:latin typeface="+mn-lt"/>
                <a:ea typeface="+mn-ea"/>
                <a:cs typeface="+mn-ea"/>
                <a:sym typeface="+mn-lt"/>
              </a:rPr>
              <a:t>的热风</a:t>
            </a:r>
            <a:r>
              <a:rPr lang="en-US" altLang="zh-TW" sz="2000">
                <a:latin typeface="+mn-lt"/>
                <a:ea typeface="+mn-ea"/>
                <a:cs typeface="+mn-ea"/>
                <a:sym typeface="+mn-lt"/>
              </a:rPr>
              <a:t>,</a:t>
            </a:r>
            <a:r>
              <a:rPr lang="zh-TW" altLang="en-US" sz="2000">
                <a:latin typeface="+mn-lt"/>
                <a:ea typeface="+mn-ea"/>
                <a:cs typeface="+mn-ea"/>
                <a:sym typeface="+mn-lt"/>
              </a:rPr>
              <a:t>需要固定风程和方向</a:t>
            </a:r>
            <a:r>
              <a:rPr lang="en-US" altLang="zh-TW" sz="2000">
                <a:latin typeface="+mn-lt"/>
                <a:ea typeface="+mn-ea"/>
                <a:cs typeface="+mn-ea"/>
                <a:sym typeface="+mn-lt"/>
              </a:rPr>
              <a:t>;</a:t>
            </a:r>
          </a:p>
        </p:txBody>
      </p:sp>
      <p:sp>
        <p:nvSpPr>
          <p:cNvPr id="9" name="文本框 8">
            <a:extLst>
              <a:ext uri="{FF2B5EF4-FFF2-40B4-BE49-F238E27FC236}">
                <a16:creationId xmlns:a16="http://schemas.microsoft.com/office/drawing/2014/main" id="{C054F934-4299-4D71-865B-92AA3F21ED6F}"/>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人机工程学研究和应用</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ppt_w</p:attrName>
                                        </p:attrNameLst>
                                      </p:cBhvr>
                                      <p:tavLst>
                                        <p:tav tm="0">
                                          <p:val>
                                            <p:fltVal val="0"/>
                                          </p:val>
                                        </p:tav>
                                        <p:tav tm="100000">
                                          <p:val>
                                            <p:strVal val="#ppt_w"/>
                                          </p:val>
                                        </p:tav>
                                      </p:tavLst>
                                    </p:anim>
                                    <p:anim calcmode="lin" valueType="num">
                                      <p:cBhvr>
                                        <p:cTn id="8" dur="500" fill="hold"/>
                                        <p:tgtEl>
                                          <p:spTgt spid="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3938" name="Text Box 2">
            <a:extLst>
              <a:ext uri="{FF2B5EF4-FFF2-40B4-BE49-F238E27FC236}">
                <a16:creationId xmlns:a16="http://schemas.microsoft.com/office/drawing/2014/main" id="{680848D0-733D-46E3-BC12-AAABA230DB6D}"/>
              </a:ext>
            </a:extLst>
          </p:cNvPr>
          <p:cNvSpPr txBox="1">
            <a:spLocks noChangeArrowheads="1"/>
          </p:cNvSpPr>
          <p:nvPr/>
        </p:nvSpPr>
        <p:spPr bwMode="auto">
          <a:xfrm>
            <a:off x="1481137" y="2016448"/>
            <a:ext cx="13681075" cy="4533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挥发性</a:t>
            </a:r>
            <a:r>
              <a:rPr lang="en-US" altLang="zh-TW" sz="2000" dirty="0">
                <a:latin typeface="+mn-lt"/>
                <a:ea typeface="+mn-ea"/>
                <a:cs typeface="+mn-ea"/>
                <a:sym typeface="+mn-lt"/>
              </a:rPr>
              <a:t>,</a:t>
            </a:r>
            <a:r>
              <a:rPr lang="zh-TW" altLang="en-US" sz="2000" dirty="0">
                <a:latin typeface="+mn-lt"/>
                <a:ea typeface="+mn-ea"/>
                <a:cs typeface="+mn-ea"/>
                <a:sym typeface="+mn-lt"/>
              </a:rPr>
              <a:t>回流易于挥发的有害气体</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锋利度</a:t>
            </a:r>
            <a:r>
              <a:rPr lang="en-US" altLang="zh-TW" sz="2000" dirty="0">
                <a:latin typeface="+mn-lt"/>
                <a:ea typeface="+mn-ea"/>
                <a:cs typeface="+mn-ea"/>
                <a:sym typeface="+mn-lt"/>
              </a:rPr>
              <a:t>,</a:t>
            </a:r>
            <a:r>
              <a:rPr lang="zh-TW" altLang="en-US" sz="2000" dirty="0">
                <a:latin typeface="+mn-lt"/>
                <a:ea typeface="+mn-ea"/>
                <a:cs typeface="+mn-ea"/>
                <a:sym typeface="+mn-lt"/>
              </a:rPr>
              <a:t>剪钳的刀口面足够锋利</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运转速度</a:t>
            </a:r>
            <a:r>
              <a:rPr lang="en-US" altLang="zh-TW" sz="2000" dirty="0">
                <a:latin typeface="+mn-lt"/>
                <a:ea typeface="+mn-ea"/>
                <a:cs typeface="+mn-ea"/>
                <a:sym typeface="+mn-lt"/>
              </a:rPr>
              <a:t>,</a:t>
            </a:r>
            <a:r>
              <a:rPr lang="zh-TW" altLang="en-US" sz="2000" dirty="0">
                <a:latin typeface="+mn-lt"/>
                <a:ea typeface="+mn-ea"/>
                <a:cs typeface="+mn-ea"/>
                <a:sym typeface="+mn-lt"/>
              </a:rPr>
              <a:t>快</a:t>
            </a:r>
            <a:r>
              <a:rPr lang="en-US" altLang="zh-TW" sz="2000" dirty="0">
                <a:latin typeface="+mn-lt"/>
                <a:ea typeface="+mn-ea"/>
                <a:cs typeface="+mn-ea"/>
                <a:sym typeface="+mn-lt"/>
              </a:rPr>
              <a:t>,</a:t>
            </a:r>
            <a:r>
              <a:rPr lang="zh-TW" altLang="en-US" sz="2000" dirty="0">
                <a:latin typeface="+mn-lt"/>
                <a:ea typeface="+mn-ea"/>
                <a:cs typeface="+mn-ea"/>
                <a:sym typeface="+mn-lt"/>
              </a:rPr>
              <a:t>慢等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操作力度</a:t>
            </a:r>
            <a:r>
              <a:rPr lang="en-US" altLang="zh-TW" sz="2000" dirty="0">
                <a:latin typeface="+mn-lt"/>
                <a:ea typeface="+mn-ea"/>
                <a:cs typeface="+mn-ea"/>
                <a:sym typeface="+mn-lt"/>
              </a:rPr>
              <a:t>,</a:t>
            </a:r>
            <a:r>
              <a:rPr lang="zh-TW" altLang="en-US" sz="2000" dirty="0">
                <a:latin typeface="+mn-lt"/>
                <a:ea typeface="+mn-ea"/>
                <a:cs typeface="+mn-ea"/>
                <a:sym typeface="+mn-lt"/>
              </a:rPr>
              <a:t>令操作者是否可以连续操作</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3 ) </a:t>
            </a:r>
            <a:r>
              <a:rPr lang="zh-TW" altLang="en-US" sz="2000" b="1" dirty="0">
                <a:latin typeface="+mn-lt"/>
                <a:ea typeface="+mn-ea"/>
                <a:cs typeface="+mn-ea"/>
                <a:sym typeface="+mn-lt"/>
              </a:rPr>
              <a:t>为保持机器功能</a:t>
            </a:r>
            <a:r>
              <a:rPr lang="en-US" altLang="zh-TW" sz="2000" b="1" dirty="0">
                <a:latin typeface="+mn-lt"/>
                <a:ea typeface="+mn-ea"/>
                <a:cs typeface="+mn-ea"/>
                <a:sym typeface="+mn-lt"/>
              </a:rPr>
              <a:t>,</a:t>
            </a:r>
            <a:r>
              <a:rPr lang="zh-TW" altLang="en-US" sz="2000" b="1" dirty="0">
                <a:latin typeface="+mn-lt"/>
                <a:ea typeface="+mn-ea"/>
                <a:cs typeface="+mn-ea"/>
                <a:sym typeface="+mn-lt"/>
              </a:rPr>
              <a:t>操作人员需要注意一定的事项</a:t>
            </a:r>
            <a:r>
              <a:rPr lang="en-US" altLang="zh-TW" sz="2000" b="1" dirty="0">
                <a:latin typeface="+mn-lt"/>
                <a:ea typeface="+mn-ea"/>
                <a:cs typeface="+mn-ea"/>
                <a:sym typeface="+mn-lt"/>
              </a:rPr>
              <a:t>,</a:t>
            </a:r>
            <a:r>
              <a:rPr lang="zh-TW" altLang="en-US" sz="2000" b="1" dirty="0">
                <a:latin typeface="+mn-lt"/>
                <a:ea typeface="+mn-ea"/>
                <a:cs typeface="+mn-ea"/>
                <a:sym typeface="+mn-lt"/>
              </a:rPr>
              <a:t>主要包括</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使用配套的机器</a:t>
            </a:r>
            <a:r>
              <a:rPr lang="en-US" altLang="zh-TW" sz="2000" dirty="0">
                <a:latin typeface="+mn-lt"/>
                <a:ea typeface="+mn-ea"/>
                <a:cs typeface="+mn-ea"/>
                <a:sym typeface="+mn-lt"/>
              </a:rPr>
              <a:t>,</a:t>
            </a:r>
            <a:r>
              <a:rPr lang="zh-TW" altLang="en-US" sz="2000" dirty="0">
                <a:latin typeface="+mn-lt"/>
                <a:ea typeface="+mn-ea"/>
                <a:cs typeface="+mn-ea"/>
                <a:sym typeface="+mn-lt"/>
              </a:rPr>
              <a:t>既不要“小马拉大车”</a:t>
            </a:r>
            <a:r>
              <a:rPr lang="en-US" altLang="zh-TW" sz="2000" dirty="0">
                <a:latin typeface="+mn-lt"/>
                <a:ea typeface="+mn-ea"/>
                <a:cs typeface="+mn-ea"/>
                <a:sym typeface="+mn-lt"/>
              </a:rPr>
              <a:t>,</a:t>
            </a:r>
            <a:r>
              <a:rPr lang="zh-TW" altLang="en-US" sz="2000" dirty="0">
                <a:latin typeface="+mn-lt"/>
                <a:ea typeface="+mn-ea"/>
                <a:cs typeface="+mn-ea"/>
                <a:sym typeface="+mn-lt"/>
              </a:rPr>
              <a:t>也不要“大炮打麻雀”</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按操作规程使用机器</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遵守规定的保养和清洁事项要求</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莫要长时间超负荷作业</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3.1.2 </a:t>
            </a:r>
            <a:r>
              <a:rPr lang="zh-TW" altLang="en-US" sz="2000" b="1" dirty="0">
                <a:latin typeface="+mn-lt"/>
                <a:ea typeface="+mn-ea"/>
                <a:cs typeface="+mn-ea"/>
                <a:sym typeface="+mn-lt"/>
              </a:rPr>
              <a:t>半自动生产中的人机关系</a:t>
            </a: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1 ) </a:t>
            </a:r>
            <a:r>
              <a:rPr lang="zh-TW" altLang="en-US" sz="2000" b="1" dirty="0">
                <a:latin typeface="+mn-lt"/>
                <a:ea typeface="+mn-ea"/>
                <a:cs typeface="+mn-ea"/>
                <a:sym typeface="+mn-lt"/>
              </a:rPr>
              <a:t>人处于设置</a:t>
            </a:r>
            <a:r>
              <a:rPr lang="en-US" altLang="zh-TW" sz="2000" b="1" dirty="0">
                <a:latin typeface="+mn-lt"/>
                <a:ea typeface="+mn-ea"/>
                <a:cs typeface="+mn-ea"/>
                <a:sym typeface="+mn-lt"/>
              </a:rPr>
              <a:t>,</a:t>
            </a:r>
            <a:r>
              <a:rPr lang="zh-TW" altLang="en-US" sz="2000" b="1" dirty="0">
                <a:latin typeface="+mn-lt"/>
                <a:ea typeface="+mn-ea"/>
                <a:cs typeface="+mn-ea"/>
                <a:sym typeface="+mn-lt"/>
              </a:rPr>
              <a:t>指挥</a:t>
            </a:r>
            <a:r>
              <a:rPr lang="en-US" altLang="zh-TW" sz="2000" b="1" dirty="0">
                <a:latin typeface="+mn-lt"/>
                <a:ea typeface="+mn-ea"/>
                <a:cs typeface="+mn-ea"/>
                <a:sym typeface="+mn-lt"/>
              </a:rPr>
              <a:t>,</a:t>
            </a:r>
            <a:r>
              <a:rPr lang="zh-TW" altLang="en-US" sz="2000" b="1" dirty="0">
                <a:latin typeface="+mn-lt"/>
                <a:ea typeface="+mn-ea"/>
                <a:cs typeface="+mn-ea"/>
                <a:sym typeface="+mn-lt"/>
              </a:rPr>
              <a:t>控制的地位</a:t>
            </a:r>
            <a:r>
              <a:rPr lang="en-US" altLang="zh-TW" sz="2000" b="1" dirty="0">
                <a:latin typeface="+mn-lt"/>
                <a:ea typeface="+mn-ea"/>
                <a:cs typeface="+mn-ea"/>
                <a:sym typeface="+mn-lt"/>
              </a:rPr>
              <a:t>,</a:t>
            </a:r>
            <a:r>
              <a:rPr lang="zh-TW" altLang="en-US" sz="2000" b="1" dirty="0">
                <a:latin typeface="+mn-lt"/>
                <a:ea typeface="+mn-ea"/>
                <a:cs typeface="+mn-ea"/>
                <a:sym typeface="+mn-lt"/>
              </a:rPr>
              <a:t>以人的分析和判断为主处理工序结果</a:t>
            </a:r>
            <a:r>
              <a:rPr lang="en-US" altLang="zh-TW" sz="2000" b="1" dirty="0">
                <a:latin typeface="+mn-lt"/>
                <a:ea typeface="+mn-ea"/>
                <a:cs typeface="+mn-ea"/>
                <a:sym typeface="+mn-lt"/>
              </a:rPr>
              <a:t>.</a:t>
            </a:r>
            <a:r>
              <a:rPr lang="zh-TW" altLang="en-US" sz="2000" b="1" dirty="0">
                <a:latin typeface="+mn-lt"/>
                <a:ea typeface="+mn-ea"/>
                <a:cs typeface="+mn-ea"/>
                <a:sym typeface="+mn-lt"/>
              </a:rPr>
              <a:t>机器执行人的指令和完成具体的操作</a:t>
            </a:r>
            <a:r>
              <a:rPr lang="en-US" altLang="zh-TW" sz="2000" b="1" dirty="0">
                <a:latin typeface="+mn-lt"/>
                <a:ea typeface="+mn-ea"/>
                <a:cs typeface="+mn-ea"/>
                <a:sym typeface="+mn-lt"/>
              </a:rPr>
              <a:t>,</a:t>
            </a:r>
            <a:r>
              <a:rPr lang="zh-TW" altLang="en-US" sz="2000" b="1" dirty="0">
                <a:latin typeface="+mn-lt"/>
                <a:ea typeface="+mn-ea"/>
                <a:cs typeface="+mn-ea"/>
                <a:sym typeface="+mn-lt"/>
              </a:rPr>
              <a:t>如机械行业的车床加工</a:t>
            </a:r>
            <a:r>
              <a:rPr lang="en-US" altLang="zh-TW" sz="2000" b="1" dirty="0">
                <a:latin typeface="+mn-lt"/>
                <a:ea typeface="+mn-ea"/>
                <a:cs typeface="+mn-ea"/>
                <a:sym typeface="+mn-lt"/>
              </a:rPr>
              <a:t>,</a:t>
            </a:r>
            <a:r>
              <a:rPr lang="zh-TW" altLang="en-US" sz="2000" b="1" dirty="0">
                <a:latin typeface="+mn-lt"/>
                <a:ea typeface="+mn-ea"/>
                <a:cs typeface="+mn-ea"/>
                <a:sym typeface="+mn-lt"/>
              </a:rPr>
              <a:t>塑料行业的注塑机作业等</a:t>
            </a:r>
            <a:r>
              <a:rPr lang="en-US" altLang="zh-TW" sz="2000" b="1" dirty="0">
                <a:latin typeface="+mn-lt"/>
                <a:ea typeface="+mn-ea"/>
                <a:cs typeface="+mn-ea"/>
                <a:sym typeface="+mn-lt"/>
              </a:rPr>
              <a:t>.</a:t>
            </a:r>
            <a:r>
              <a:rPr lang="zh-TW" altLang="en-US" sz="2000" b="1" dirty="0">
                <a:latin typeface="+mn-lt"/>
                <a:ea typeface="+mn-ea"/>
                <a:cs typeface="+mn-ea"/>
                <a:sym typeface="+mn-lt"/>
              </a:rPr>
              <a:t>机器的作用是</a:t>
            </a:r>
            <a:r>
              <a:rPr lang="en-US" altLang="zh-TW" sz="2000" b="1" dirty="0">
                <a:latin typeface="+mn-lt"/>
                <a:ea typeface="+mn-ea"/>
                <a:cs typeface="+mn-ea"/>
                <a:sym typeface="+mn-lt"/>
              </a:rPr>
              <a:t>:</a:t>
            </a:r>
          </a:p>
        </p:txBody>
      </p:sp>
      <p:sp>
        <p:nvSpPr>
          <p:cNvPr id="3" name="文本框 2">
            <a:extLst>
              <a:ext uri="{FF2B5EF4-FFF2-40B4-BE49-F238E27FC236}">
                <a16:creationId xmlns:a16="http://schemas.microsoft.com/office/drawing/2014/main" id="{7DDB2D44-CA0E-40CC-92E6-2E3A10A8DA29}"/>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人机工程学研究和应用</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4962" name="Text Box 2">
            <a:extLst>
              <a:ext uri="{FF2B5EF4-FFF2-40B4-BE49-F238E27FC236}">
                <a16:creationId xmlns:a16="http://schemas.microsoft.com/office/drawing/2014/main" id="{A56031F7-47F5-45D2-A322-0E83B5D387E4}"/>
              </a:ext>
            </a:extLst>
          </p:cNvPr>
          <p:cNvSpPr txBox="1">
            <a:spLocks noChangeArrowheads="1"/>
          </p:cNvSpPr>
          <p:nvPr/>
        </p:nvSpPr>
        <p:spPr bwMode="auto">
          <a:xfrm>
            <a:off x="1481137" y="1880394"/>
            <a:ext cx="13681075" cy="2317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帮助完成一部分作业</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按设置的程序执行操作</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显示反馈信息的结果</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如波峰焊作业中焊机完成了喷涂松香</a:t>
            </a:r>
            <a:r>
              <a:rPr lang="en-US" altLang="zh-TW" sz="2000" dirty="0">
                <a:latin typeface="+mn-lt"/>
                <a:ea typeface="+mn-ea"/>
                <a:cs typeface="+mn-ea"/>
                <a:sym typeface="+mn-lt"/>
              </a:rPr>
              <a:t>,</a:t>
            </a:r>
            <a:r>
              <a:rPr lang="zh-TW" altLang="en-US" sz="2000" dirty="0">
                <a:latin typeface="+mn-lt"/>
                <a:ea typeface="+mn-ea"/>
                <a:cs typeface="+mn-ea"/>
                <a:sym typeface="+mn-lt"/>
              </a:rPr>
              <a:t>自动过锡等作业</a:t>
            </a:r>
            <a:r>
              <a:rPr lang="en-US" altLang="zh-TW" sz="2000" dirty="0">
                <a:latin typeface="+mn-lt"/>
                <a:ea typeface="+mn-ea"/>
                <a:cs typeface="+mn-ea"/>
                <a:sym typeface="+mn-lt"/>
              </a:rPr>
              <a:t>,</a:t>
            </a:r>
            <a:r>
              <a:rPr lang="zh-TW" altLang="en-US" sz="2000" dirty="0">
                <a:latin typeface="+mn-lt"/>
                <a:ea typeface="+mn-ea"/>
                <a:cs typeface="+mn-ea"/>
                <a:sym typeface="+mn-lt"/>
              </a:rPr>
              <a:t>烘烤作业中烤箱按设定的条件完成产品烘烤</a:t>
            </a:r>
            <a:r>
              <a:rPr lang="en-US" altLang="zh-TW" sz="2000" dirty="0">
                <a:latin typeface="+mn-lt"/>
                <a:ea typeface="+mn-ea"/>
                <a:cs typeface="+mn-ea"/>
                <a:sym typeface="+mn-lt"/>
              </a:rPr>
              <a:t>,ICT</a:t>
            </a:r>
            <a:r>
              <a:rPr lang="zh-TW" altLang="en-US" sz="2000" dirty="0">
                <a:latin typeface="+mn-lt"/>
                <a:ea typeface="+mn-ea"/>
                <a:cs typeface="+mn-ea"/>
                <a:sym typeface="+mn-lt"/>
              </a:rPr>
              <a:t>测试中机器自动识别检测到的不良品等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b="1" dirty="0">
                <a:latin typeface="+mn-lt"/>
                <a:ea typeface="+mn-ea"/>
                <a:cs typeface="+mn-ea"/>
                <a:sym typeface="+mn-lt"/>
              </a:rPr>
              <a:t>半自动作业中人与机器的关系</a:t>
            </a:r>
            <a:r>
              <a:rPr lang="en-US" altLang="zh-TW" sz="2000" b="1" dirty="0">
                <a:latin typeface="+mn-lt"/>
                <a:ea typeface="+mn-ea"/>
                <a:cs typeface="+mn-ea"/>
                <a:sym typeface="+mn-lt"/>
              </a:rPr>
              <a:t>:</a:t>
            </a:r>
          </a:p>
        </p:txBody>
      </p:sp>
      <p:sp>
        <p:nvSpPr>
          <p:cNvPr id="414723" name="Oval 4">
            <a:extLst>
              <a:ext uri="{FF2B5EF4-FFF2-40B4-BE49-F238E27FC236}">
                <a16:creationId xmlns:a16="http://schemas.microsoft.com/office/drawing/2014/main" id="{B2256CE7-BF15-4810-A63B-8C8731BC25E6}"/>
              </a:ext>
            </a:extLst>
          </p:cNvPr>
          <p:cNvSpPr>
            <a:spLocks noChangeArrowheads="1"/>
          </p:cNvSpPr>
          <p:nvPr/>
        </p:nvSpPr>
        <p:spPr bwMode="auto">
          <a:xfrm>
            <a:off x="3305175" y="5929313"/>
            <a:ext cx="1938338" cy="1663700"/>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人</a:t>
            </a:r>
          </a:p>
        </p:txBody>
      </p:sp>
      <p:sp>
        <p:nvSpPr>
          <p:cNvPr id="414724" name="AutoShape 5">
            <a:extLst>
              <a:ext uri="{FF2B5EF4-FFF2-40B4-BE49-F238E27FC236}">
                <a16:creationId xmlns:a16="http://schemas.microsoft.com/office/drawing/2014/main" id="{9DAC2018-395D-4BBF-A754-0124F5203F9B}"/>
              </a:ext>
            </a:extLst>
          </p:cNvPr>
          <p:cNvSpPr>
            <a:spLocks noChangeArrowheads="1"/>
          </p:cNvSpPr>
          <p:nvPr/>
        </p:nvSpPr>
        <p:spPr bwMode="auto">
          <a:xfrm>
            <a:off x="6838950" y="5616575"/>
            <a:ext cx="2281238" cy="2289175"/>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设置</a:t>
            </a:r>
          </a:p>
          <a:p>
            <a:pPr algn="ctr" eaLnBrk="1" hangingPunct="1">
              <a:lnSpc>
                <a:spcPct val="120000"/>
              </a:lnSpc>
              <a:defRPr/>
            </a:pPr>
            <a:r>
              <a:rPr lang="zh-TW" altLang="en-US" sz="2000">
                <a:cs typeface="+mn-ea"/>
                <a:sym typeface="+mn-lt"/>
              </a:rPr>
              <a:t>指挥</a:t>
            </a:r>
          </a:p>
          <a:p>
            <a:pPr algn="ctr" eaLnBrk="1" hangingPunct="1">
              <a:lnSpc>
                <a:spcPct val="120000"/>
              </a:lnSpc>
              <a:defRPr/>
            </a:pPr>
            <a:r>
              <a:rPr lang="zh-TW" altLang="en-US" sz="2000">
                <a:cs typeface="+mn-ea"/>
                <a:sym typeface="+mn-lt"/>
              </a:rPr>
              <a:t>控制</a:t>
            </a:r>
          </a:p>
        </p:txBody>
      </p:sp>
      <p:sp>
        <p:nvSpPr>
          <p:cNvPr id="414725" name="Oval 6">
            <a:extLst>
              <a:ext uri="{FF2B5EF4-FFF2-40B4-BE49-F238E27FC236}">
                <a16:creationId xmlns:a16="http://schemas.microsoft.com/office/drawing/2014/main" id="{FBE9478D-4F8B-440C-AB6B-15EB3A35AF9B}"/>
              </a:ext>
            </a:extLst>
          </p:cNvPr>
          <p:cNvSpPr>
            <a:spLocks noChangeArrowheads="1"/>
          </p:cNvSpPr>
          <p:nvPr/>
        </p:nvSpPr>
        <p:spPr bwMode="auto">
          <a:xfrm>
            <a:off x="10601325" y="5929313"/>
            <a:ext cx="1938338" cy="1663700"/>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机器</a:t>
            </a:r>
          </a:p>
        </p:txBody>
      </p:sp>
      <p:sp>
        <p:nvSpPr>
          <p:cNvPr id="414726" name="Line 7">
            <a:extLst>
              <a:ext uri="{FF2B5EF4-FFF2-40B4-BE49-F238E27FC236}">
                <a16:creationId xmlns:a16="http://schemas.microsoft.com/office/drawing/2014/main" id="{A0720119-8516-450C-B246-815679AA55A8}"/>
              </a:ext>
            </a:extLst>
          </p:cNvPr>
          <p:cNvSpPr>
            <a:spLocks noChangeShapeType="1"/>
          </p:cNvSpPr>
          <p:nvPr/>
        </p:nvSpPr>
        <p:spPr bwMode="auto">
          <a:xfrm>
            <a:off x="5243513" y="6761163"/>
            <a:ext cx="1595437"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414727" name="Line 8">
            <a:extLst>
              <a:ext uri="{FF2B5EF4-FFF2-40B4-BE49-F238E27FC236}">
                <a16:creationId xmlns:a16="http://schemas.microsoft.com/office/drawing/2014/main" id="{A43E40A5-E6B1-4B5F-816A-D79D398546A0}"/>
              </a:ext>
            </a:extLst>
          </p:cNvPr>
          <p:cNvSpPr>
            <a:spLocks noChangeShapeType="1"/>
          </p:cNvSpPr>
          <p:nvPr/>
        </p:nvSpPr>
        <p:spPr bwMode="auto">
          <a:xfrm>
            <a:off x="9120188" y="6761163"/>
            <a:ext cx="1481137"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8" name="文本框 7">
            <a:extLst>
              <a:ext uri="{FF2B5EF4-FFF2-40B4-BE49-F238E27FC236}">
                <a16:creationId xmlns:a16="http://schemas.microsoft.com/office/drawing/2014/main" id="{898BB237-E24E-4329-9A7A-F532A230B071}"/>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人机工程学研究和应用</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5986" name="Text Box 2">
            <a:extLst>
              <a:ext uri="{FF2B5EF4-FFF2-40B4-BE49-F238E27FC236}">
                <a16:creationId xmlns:a16="http://schemas.microsoft.com/office/drawing/2014/main" id="{60E4E321-0BEC-4F3B-92D4-75B6A45DCF03}"/>
              </a:ext>
            </a:extLst>
          </p:cNvPr>
          <p:cNvSpPr txBox="1">
            <a:spLocks noChangeArrowheads="1"/>
          </p:cNvSpPr>
          <p:nvPr/>
        </p:nvSpPr>
        <p:spPr bwMode="auto">
          <a:xfrm>
            <a:off x="1481137" y="2229644"/>
            <a:ext cx="13681075" cy="4902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2 ) </a:t>
            </a:r>
            <a:r>
              <a:rPr lang="zh-TW" altLang="en-US" sz="2000" b="1" dirty="0">
                <a:latin typeface="+mn-lt"/>
                <a:ea typeface="+mn-ea"/>
                <a:cs typeface="+mn-ea"/>
                <a:sym typeface="+mn-lt"/>
              </a:rPr>
              <a:t>为适应人的操作</a:t>
            </a:r>
            <a:r>
              <a:rPr lang="en-US" altLang="zh-TW" sz="2000" b="1" dirty="0">
                <a:latin typeface="+mn-lt"/>
                <a:ea typeface="+mn-ea"/>
                <a:cs typeface="+mn-ea"/>
                <a:sym typeface="+mn-lt"/>
              </a:rPr>
              <a:t>,</a:t>
            </a:r>
            <a:r>
              <a:rPr lang="zh-TW" altLang="en-US" sz="2000" b="1" dirty="0">
                <a:latin typeface="+mn-lt"/>
                <a:ea typeface="+mn-ea"/>
                <a:cs typeface="+mn-ea"/>
                <a:sym typeface="+mn-lt"/>
              </a:rPr>
              <a:t>机器需要具备一定的特点</a:t>
            </a:r>
            <a:r>
              <a:rPr lang="en-US" altLang="zh-TW" sz="2000" b="1" dirty="0">
                <a:latin typeface="+mn-lt"/>
                <a:ea typeface="+mn-ea"/>
                <a:cs typeface="+mn-ea"/>
                <a:sym typeface="+mn-lt"/>
              </a:rPr>
              <a:t>,</a:t>
            </a:r>
            <a:r>
              <a:rPr lang="zh-TW" altLang="en-US" sz="2000" b="1" dirty="0">
                <a:latin typeface="+mn-lt"/>
                <a:ea typeface="+mn-ea"/>
                <a:cs typeface="+mn-ea"/>
                <a:sym typeface="+mn-lt"/>
              </a:rPr>
              <a:t>主要包括</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机器具有一定的可靠度</a:t>
            </a:r>
            <a:r>
              <a:rPr lang="en-US" altLang="zh-TW" sz="2000" dirty="0">
                <a:latin typeface="+mn-lt"/>
                <a:ea typeface="+mn-ea"/>
                <a:cs typeface="+mn-ea"/>
                <a:sym typeface="+mn-lt"/>
              </a:rPr>
              <a:t>,</a:t>
            </a:r>
            <a:r>
              <a:rPr lang="zh-TW" altLang="en-US" sz="2000" dirty="0">
                <a:latin typeface="+mn-lt"/>
                <a:ea typeface="+mn-ea"/>
                <a:cs typeface="+mn-ea"/>
                <a:sym typeface="+mn-lt"/>
              </a:rPr>
              <a:t>包括精度</a:t>
            </a:r>
            <a:r>
              <a:rPr lang="en-US" altLang="zh-TW" sz="2000" dirty="0">
                <a:latin typeface="+mn-lt"/>
                <a:ea typeface="+mn-ea"/>
                <a:cs typeface="+mn-ea"/>
                <a:sym typeface="+mn-lt"/>
              </a:rPr>
              <a:t>,</a:t>
            </a:r>
            <a:r>
              <a:rPr lang="zh-TW" altLang="en-US" sz="2000" dirty="0">
                <a:latin typeface="+mn-lt"/>
                <a:ea typeface="+mn-ea"/>
                <a:cs typeface="+mn-ea"/>
                <a:sym typeface="+mn-lt"/>
              </a:rPr>
              <a:t>稳定性等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机器的机械能力可以满足需要</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机器对于环境的适应性</a:t>
            </a:r>
            <a:r>
              <a:rPr lang="en-US" altLang="zh-TW" sz="2000" dirty="0">
                <a:latin typeface="+mn-lt"/>
                <a:ea typeface="+mn-ea"/>
                <a:cs typeface="+mn-ea"/>
                <a:sym typeface="+mn-lt"/>
              </a:rPr>
              <a:t>,</a:t>
            </a:r>
            <a:r>
              <a:rPr lang="zh-TW" altLang="en-US" sz="2000" dirty="0">
                <a:latin typeface="+mn-lt"/>
                <a:ea typeface="+mn-ea"/>
                <a:cs typeface="+mn-ea"/>
                <a:sym typeface="+mn-lt"/>
              </a:rPr>
              <a:t>保持与作业环境协调</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3 ) </a:t>
            </a:r>
            <a:r>
              <a:rPr lang="zh-TW" altLang="en-US" sz="2000" b="1" dirty="0">
                <a:latin typeface="+mn-lt"/>
                <a:ea typeface="+mn-ea"/>
                <a:cs typeface="+mn-ea"/>
                <a:sym typeface="+mn-lt"/>
              </a:rPr>
              <a:t>为保持机器功能</a:t>
            </a:r>
            <a:r>
              <a:rPr lang="en-US" altLang="zh-TW" sz="2000" b="1" dirty="0">
                <a:latin typeface="+mn-lt"/>
                <a:ea typeface="+mn-ea"/>
                <a:cs typeface="+mn-ea"/>
                <a:sym typeface="+mn-lt"/>
              </a:rPr>
              <a:t>,</a:t>
            </a:r>
            <a:r>
              <a:rPr lang="zh-TW" altLang="en-US" sz="2000" b="1" dirty="0">
                <a:latin typeface="+mn-lt"/>
                <a:ea typeface="+mn-ea"/>
                <a:cs typeface="+mn-ea"/>
                <a:sym typeface="+mn-lt"/>
              </a:rPr>
              <a:t>操作人员需要注意一定的事项</a:t>
            </a:r>
            <a:r>
              <a:rPr lang="en-US" altLang="zh-TW" sz="2000" b="1" dirty="0">
                <a:latin typeface="+mn-lt"/>
                <a:ea typeface="+mn-ea"/>
                <a:cs typeface="+mn-ea"/>
                <a:sym typeface="+mn-lt"/>
              </a:rPr>
              <a:t>,</a:t>
            </a:r>
            <a:r>
              <a:rPr lang="zh-TW" altLang="en-US" sz="2000" b="1" dirty="0">
                <a:latin typeface="+mn-lt"/>
                <a:ea typeface="+mn-ea"/>
                <a:cs typeface="+mn-ea"/>
                <a:sym typeface="+mn-lt"/>
              </a:rPr>
              <a:t>主要包括</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有能力正确使用机器</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对机器实施预防保养</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有效管理操作软件</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适当监视机器作业结果</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3.1.3 </a:t>
            </a:r>
            <a:r>
              <a:rPr lang="zh-TW" altLang="en-US" sz="2000" b="1" dirty="0">
                <a:latin typeface="+mn-lt"/>
                <a:ea typeface="+mn-ea"/>
                <a:cs typeface="+mn-ea"/>
                <a:sym typeface="+mn-lt"/>
              </a:rPr>
              <a:t>自动生产中的人机关系</a:t>
            </a: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1 ) </a:t>
            </a:r>
            <a:r>
              <a:rPr lang="zh-TW" altLang="en-US" sz="2000" b="1" dirty="0">
                <a:latin typeface="+mn-lt"/>
                <a:ea typeface="+mn-ea"/>
                <a:cs typeface="+mn-ea"/>
                <a:sym typeface="+mn-lt"/>
              </a:rPr>
              <a:t>人处于监视和控制的地位</a:t>
            </a:r>
            <a:r>
              <a:rPr lang="en-US" altLang="zh-TW" sz="2000" b="1" dirty="0">
                <a:latin typeface="+mn-lt"/>
                <a:ea typeface="+mn-ea"/>
                <a:cs typeface="+mn-ea"/>
                <a:sym typeface="+mn-lt"/>
              </a:rPr>
              <a:t>,</a:t>
            </a:r>
            <a:r>
              <a:rPr lang="zh-TW" altLang="en-US" sz="2000" b="1" dirty="0">
                <a:latin typeface="+mn-lt"/>
                <a:ea typeface="+mn-ea"/>
                <a:cs typeface="+mn-ea"/>
                <a:sym typeface="+mn-lt"/>
              </a:rPr>
              <a:t>操作过程基本上是由机器自动完成的</a:t>
            </a:r>
            <a:r>
              <a:rPr lang="en-US" altLang="zh-TW" sz="2000" b="1" dirty="0">
                <a:latin typeface="+mn-lt"/>
                <a:ea typeface="+mn-ea"/>
                <a:cs typeface="+mn-ea"/>
                <a:sym typeface="+mn-lt"/>
              </a:rPr>
              <a:t>.</a:t>
            </a:r>
            <a:r>
              <a:rPr lang="zh-TW" altLang="en-US" sz="2000" b="1" dirty="0">
                <a:latin typeface="+mn-lt"/>
                <a:ea typeface="+mn-ea"/>
                <a:cs typeface="+mn-ea"/>
                <a:sym typeface="+mn-lt"/>
              </a:rPr>
              <a:t>如</a:t>
            </a:r>
            <a:r>
              <a:rPr lang="en-US" altLang="zh-TW" sz="2000" b="1" dirty="0">
                <a:latin typeface="+mn-lt"/>
                <a:ea typeface="+mn-ea"/>
                <a:cs typeface="+mn-ea"/>
                <a:sym typeface="+mn-lt"/>
              </a:rPr>
              <a:t>SMT</a:t>
            </a:r>
            <a:r>
              <a:rPr lang="zh-TW" altLang="en-US" sz="2000" b="1" dirty="0">
                <a:latin typeface="+mn-lt"/>
                <a:ea typeface="+mn-ea"/>
                <a:cs typeface="+mn-ea"/>
                <a:sym typeface="+mn-lt"/>
              </a:rPr>
              <a:t>作业中的自动贴片过程</a:t>
            </a:r>
            <a:r>
              <a:rPr lang="en-US" altLang="zh-TW" sz="2000" b="1" dirty="0">
                <a:latin typeface="+mn-lt"/>
                <a:ea typeface="+mn-ea"/>
                <a:cs typeface="+mn-ea"/>
                <a:sym typeface="+mn-lt"/>
              </a:rPr>
              <a:t>,</a:t>
            </a:r>
            <a:r>
              <a:rPr lang="zh-TW" altLang="en-US" sz="2000" b="1" dirty="0">
                <a:latin typeface="+mn-lt"/>
                <a:ea typeface="+mn-ea"/>
                <a:cs typeface="+mn-ea"/>
                <a:sym typeface="+mn-lt"/>
              </a:rPr>
              <a:t>海得堡印刷机的自动印刷作业等</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   </a:t>
            </a:r>
            <a:r>
              <a:rPr lang="zh-TW" altLang="en-US" sz="2000" b="1" dirty="0">
                <a:latin typeface="+mn-lt"/>
                <a:ea typeface="+mn-ea"/>
                <a:cs typeface="+mn-ea"/>
                <a:sym typeface="+mn-lt"/>
              </a:rPr>
              <a:t>自动作业中人与机器的关系</a:t>
            </a:r>
            <a:r>
              <a:rPr lang="en-US" altLang="zh-TW" sz="2000" b="1" dirty="0">
                <a:latin typeface="+mn-lt"/>
                <a:ea typeface="+mn-ea"/>
                <a:cs typeface="+mn-ea"/>
                <a:sym typeface="+mn-lt"/>
              </a:rPr>
              <a:t>:</a:t>
            </a:r>
          </a:p>
        </p:txBody>
      </p:sp>
      <p:sp>
        <p:nvSpPr>
          <p:cNvPr id="3" name="文本框 2">
            <a:extLst>
              <a:ext uri="{FF2B5EF4-FFF2-40B4-BE49-F238E27FC236}">
                <a16:creationId xmlns:a16="http://schemas.microsoft.com/office/drawing/2014/main" id="{A511AC98-8C9F-412F-BC03-DB8B07C190A8}"/>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人机工程学研究和应用</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6770" name="Oval 2">
            <a:extLst>
              <a:ext uri="{FF2B5EF4-FFF2-40B4-BE49-F238E27FC236}">
                <a16:creationId xmlns:a16="http://schemas.microsoft.com/office/drawing/2014/main" id="{F6CAF7A9-E386-4AFC-BD6C-F4CF1B7AA915}"/>
              </a:ext>
            </a:extLst>
          </p:cNvPr>
          <p:cNvSpPr>
            <a:spLocks noChangeArrowheads="1"/>
          </p:cNvSpPr>
          <p:nvPr/>
        </p:nvSpPr>
        <p:spPr bwMode="auto">
          <a:xfrm>
            <a:off x="3275732" y="3064322"/>
            <a:ext cx="1938338" cy="1663700"/>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人</a:t>
            </a:r>
          </a:p>
        </p:txBody>
      </p:sp>
      <p:sp>
        <p:nvSpPr>
          <p:cNvPr id="416771" name="AutoShape 3">
            <a:extLst>
              <a:ext uri="{FF2B5EF4-FFF2-40B4-BE49-F238E27FC236}">
                <a16:creationId xmlns:a16="http://schemas.microsoft.com/office/drawing/2014/main" id="{BEF0D334-CDB8-4B1B-8B83-E7E2CAAD7EE4}"/>
              </a:ext>
            </a:extLst>
          </p:cNvPr>
          <p:cNvSpPr>
            <a:spLocks noChangeArrowheads="1"/>
          </p:cNvSpPr>
          <p:nvPr/>
        </p:nvSpPr>
        <p:spPr bwMode="auto">
          <a:xfrm>
            <a:off x="6809507" y="2232472"/>
            <a:ext cx="2281238" cy="2287588"/>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监视</a:t>
            </a:r>
          </a:p>
          <a:p>
            <a:pPr algn="ctr" eaLnBrk="1" hangingPunct="1">
              <a:lnSpc>
                <a:spcPct val="120000"/>
              </a:lnSpc>
              <a:defRPr/>
            </a:pPr>
            <a:r>
              <a:rPr lang="zh-TW" altLang="en-US" sz="2000">
                <a:cs typeface="+mn-ea"/>
                <a:sym typeface="+mn-lt"/>
              </a:rPr>
              <a:t>控制</a:t>
            </a:r>
          </a:p>
        </p:txBody>
      </p:sp>
      <p:sp>
        <p:nvSpPr>
          <p:cNvPr id="416772" name="Oval 4">
            <a:extLst>
              <a:ext uri="{FF2B5EF4-FFF2-40B4-BE49-F238E27FC236}">
                <a16:creationId xmlns:a16="http://schemas.microsoft.com/office/drawing/2014/main" id="{EB923B4D-B3B8-4A03-8520-3560032AB64F}"/>
              </a:ext>
            </a:extLst>
          </p:cNvPr>
          <p:cNvSpPr>
            <a:spLocks noChangeArrowheads="1"/>
          </p:cNvSpPr>
          <p:nvPr/>
        </p:nvSpPr>
        <p:spPr bwMode="auto">
          <a:xfrm>
            <a:off x="10571882" y="1919735"/>
            <a:ext cx="1938338" cy="1663700"/>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机器</a:t>
            </a:r>
          </a:p>
        </p:txBody>
      </p:sp>
      <p:sp>
        <p:nvSpPr>
          <p:cNvPr id="416773" name="Line 5">
            <a:extLst>
              <a:ext uri="{FF2B5EF4-FFF2-40B4-BE49-F238E27FC236}">
                <a16:creationId xmlns:a16="http://schemas.microsoft.com/office/drawing/2014/main" id="{3E98C96E-5C03-473D-9F8F-D3022798E914}"/>
              </a:ext>
            </a:extLst>
          </p:cNvPr>
          <p:cNvSpPr>
            <a:spLocks noChangeShapeType="1"/>
          </p:cNvSpPr>
          <p:nvPr/>
        </p:nvSpPr>
        <p:spPr bwMode="auto">
          <a:xfrm>
            <a:off x="5214070" y="3896172"/>
            <a:ext cx="1595437"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416774" name="Line 6">
            <a:extLst>
              <a:ext uri="{FF2B5EF4-FFF2-40B4-BE49-F238E27FC236}">
                <a16:creationId xmlns:a16="http://schemas.microsoft.com/office/drawing/2014/main" id="{F4E2E398-2925-41FD-9B91-D08D73F9C069}"/>
              </a:ext>
            </a:extLst>
          </p:cNvPr>
          <p:cNvSpPr>
            <a:spLocks noChangeShapeType="1"/>
          </p:cNvSpPr>
          <p:nvPr/>
        </p:nvSpPr>
        <p:spPr bwMode="auto">
          <a:xfrm>
            <a:off x="9090745" y="2751585"/>
            <a:ext cx="1481137"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427015" name="Text Box 7">
            <a:extLst>
              <a:ext uri="{FF2B5EF4-FFF2-40B4-BE49-F238E27FC236}">
                <a16:creationId xmlns:a16="http://schemas.microsoft.com/office/drawing/2014/main" id="{8607259D-5589-494E-87C3-7FF5F9A95249}"/>
              </a:ext>
            </a:extLst>
          </p:cNvPr>
          <p:cNvSpPr txBox="1">
            <a:spLocks noChangeArrowheads="1"/>
          </p:cNvSpPr>
          <p:nvPr/>
        </p:nvSpPr>
        <p:spPr bwMode="auto">
          <a:xfrm>
            <a:off x="1451695" y="4935985"/>
            <a:ext cx="13681075" cy="30559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a:latin typeface="+mn-lt"/>
                <a:ea typeface="+mn-ea"/>
                <a:cs typeface="+mn-ea"/>
                <a:sym typeface="+mn-lt"/>
              </a:rPr>
              <a:t>2 ) </a:t>
            </a:r>
            <a:r>
              <a:rPr lang="zh-TW" altLang="en-US" sz="2000" b="1">
                <a:latin typeface="+mn-lt"/>
                <a:ea typeface="+mn-ea"/>
                <a:cs typeface="+mn-ea"/>
                <a:sym typeface="+mn-lt"/>
              </a:rPr>
              <a:t>有些自动化作业可以是无人操作</a:t>
            </a:r>
            <a:r>
              <a:rPr lang="en-US" altLang="zh-TW" sz="2000" b="1">
                <a:latin typeface="+mn-lt"/>
                <a:ea typeface="+mn-ea"/>
                <a:cs typeface="+mn-ea"/>
                <a:sym typeface="+mn-lt"/>
              </a:rPr>
              <a:t>,</a:t>
            </a:r>
            <a:r>
              <a:rPr lang="zh-TW" altLang="en-US" sz="2000" b="1">
                <a:latin typeface="+mn-lt"/>
                <a:ea typeface="+mn-ea"/>
                <a:cs typeface="+mn-ea"/>
                <a:sym typeface="+mn-lt"/>
              </a:rPr>
              <a:t>但最终还是需要由人完成监视和控制</a:t>
            </a:r>
            <a:r>
              <a:rPr lang="en-US" altLang="zh-TW" sz="2000" b="1">
                <a:latin typeface="+mn-lt"/>
                <a:ea typeface="+mn-ea"/>
                <a:cs typeface="+mn-ea"/>
                <a:sym typeface="+mn-lt"/>
              </a:rPr>
              <a:t>,</a:t>
            </a:r>
            <a:r>
              <a:rPr lang="zh-TW" altLang="en-US" sz="2000" b="1">
                <a:latin typeface="+mn-lt"/>
                <a:ea typeface="+mn-ea"/>
                <a:cs typeface="+mn-ea"/>
                <a:sym typeface="+mn-lt"/>
              </a:rPr>
              <a:t>因为不论多么先进的机器它总是缺少智慧的</a:t>
            </a:r>
            <a:r>
              <a:rPr lang="en-US" altLang="zh-TW" sz="2000" b="1">
                <a:latin typeface="+mn-lt"/>
                <a:ea typeface="+mn-ea"/>
                <a:cs typeface="+mn-ea"/>
                <a:sym typeface="+mn-lt"/>
              </a:rPr>
              <a:t>,</a:t>
            </a:r>
            <a:r>
              <a:rPr lang="zh-TW" altLang="en-US" sz="2000" b="1">
                <a:latin typeface="+mn-lt"/>
                <a:ea typeface="+mn-ea"/>
                <a:cs typeface="+mn-ea"/>
                <a:sym typeface="+mn-lt"/>
              </a:rPr>
              <a:t>其最终结果还是为人服务</a:t>
            </a:r>
            <a:r>
              <a:rPr lang="en-US" altLang="zh-TW" sz="2000" b="1">
                <a:latin typeface="+mn-lt"/>
                <a:ea typeface="+mn-ea"/>
                <a:cs typeface="+mn-ea"/>
                <a:sym typeface="+mn-lt"/>
              </a:rPr>
              <a:t>.</a:t>
            </a:r>
          </a:p>
          <a:p>
            <a:pPr eaLnBrk="1" hangingPunct="1">
              <a:lnSpc>
                <a:spcPct val="120000"/>
              </a:lnSpc>
              <a:defRPr/>
            </a:pPr>
            <a:r>
              <a:rPr lang="en-US" altLang="zh-TW" sz="2000" b="1">
                <a:latin typeface="+mn-lt"/>
                <a:ea typeface="+mn-ea"/>
                <a:cs typeface="+mn-ea"/>
                <a:sym typeface="+mn-lt"/>
              </a:rPr>
              <a:t>3.2 </a:t>
            </a:r>
            <a:r>
              <a:rPr lang="zh-TW" altLang="en-US" sz="2000" b="1">
                <a:latin typeface="+mn-lt"/>
                <a:ea typeface="+mn-ea"/>
                <a:cs typeface="+mn-ea"/>
                <a:sym typeface="+mn-lt"/>
              </a:rPr>
              <a:t>操作动作分析管理</a:t>
            </a:r>
          </a:p>
          <a:p>
            <a:pPr eaLnBrk="1" hangingPunct="1">
              <a:lnSpc>
                <a:spcPct val="120000"/>
              </a:lnSpc>
              <a:defRPr/>
            </a:pPr>
            <a:r>
              <a:rPr lang="zh-TW" altLang="en-US" sz="2000">
                <a:latin typeface="+mn-lt"/>
                <a:ea typeface="+mn-ea"/>
                <a:cs typeface="+mn-ea"/>
                <a:sym typeface="+mn-lt"/>
              </a:rPr>
              <a:t>   操作动作分析管理包括对操作中每一个动作的分析</a:t>
            </a:r>
            <a:r>
              <a:rPr lang="en-US" altLang="zh-TW" sz="2000">
                <a:latin typeface="+mn-lt"/>
                <a:ea typeface="+mn-ea"/>
                <a:cs typeface="+mn-ea"/>
                <a:sym typeface="+mn-lt"/>
              </a:rPr>
              <a:t>,</a:t>
            </a:r>
            <a:r>
              <a:rPr lang="zh-TW" altLang="en-US" sz="2000">
                <a:latin typeface="+mn-lt"/>
                <a:ea typeface="+mn-ea"/>
                <a:cs typeface="+mn-ea"/>
                <a:sym typeface="+mn-lt"/>
              </a:rPr>
              <a:t>研究</a:t>
            </a:r>
            <a:r>
              <a:rPr lang="en-US" altLang="zh-TW" sz="2000">
                <a:latin typeface="+mn-lt"/>
                <a:ea typeface="+mn-ea"/>
                <a:cs typeface="+mn-ea"/>
                <a:sym typeface="+mn-lt"/>
              </a:rPr>
              <a:t>,</a:t>
            </a:r>
            <a:r>
              <a:rPr lang="zh-TW" altLang="en-US" sz="2000">
                <a:latin typeface="+mn-lt"/>
                <a:ea typeface="+mn-ea"/>
                <a:cs typeface="+mn-ea"/>
                <a:sym typeface="+mn-lt"/>
              </a:rPr>
              <a:t>删除不必要的动作</a:t>
            </a:r>
            <a:r>
              <a:rPr lang="en-US" altLang="zh-TW" sz="2000">
                <a:latin typeface="+mn-lt"/>
                <a:ea typeface="+mn-ea"/>
                <a:cs typeface="+mn-ea"/>
                <a:sym typeface="+mn-lt"/>
              </a:rPr>
              <a:t>,</a:t>
            </a:r>
            <a:r>
              <a:rPr lang="zh-TW" altLang="en-US" sz="2000">
                <a:latin typeface="+mn-lt"/>
                <a:ea typeface="+mn-ea"/>
                <a:cs typeface="+mn-ea"/>
                <a:sym typeface="+mn-lt"/>
              </a:rPr>
              <a:t>简化烦琐的动作</a:t>
            </a:r>
            <a:r>
              <a:rPr lang="en-US" altLang="zh-TW" sz="2000">
                <a:latin typeface="+mn-lt"/>
                <a:ea typeface="+mn-ea"/>
                <a:cs typeface="+mn-ea"/>
                <a:sym typeface="+mn-lt"/>
              </a:rPr>
              <a:t>,</a:t>
            </a:r>
            <a:r>
              <a:rPr lang="zh-TW" altLang="en-US" sz="2000">
                <a:latin typeface="+mn-lt"/>
                <a:ea typeface="+mn-ea"/>
                <a:cs typeface="+mn-ea"/>
                <a:sym typeface="+mn-lt"/>
              </a:rPr>
              <a:t>整合不规范的动作等</a:t>
            </a:r>
            <a:r>
              <a:rPr lang="en-US" altLang="zh-TW" sz="2000">
                <a:latin typeface="+mn-lt"/>
                <a:ea typeface="+mn-ea"/>
                <a:cs typeface="+mn-ea"/>
                <a:sym typeface="+mn-lt"/>
              </a:rPr>
              <a:t>,</a:t>
            </a:r>
            <a:r>
              <a:rPr lang="zh-TW" altLang="en-US" sz="2000">
                <a:latin typeface="+mn-lt"/>
                <a:ea typeface="+mn-ea"/>
                <a:cs typeface="+mn-ea"/>
                <a:sym typeface="+mn-lt"/>
              </a:rPr>
              <a:t>以提高生产效率</a:t>
            </a:r>
            <a:r>
              <a:rPr lang="en-US" altLang="zh-TW" sz="2000">
                <a:latin typeface="+mn-lt"/>
                <a:ea typeface="+mn-ea"/>
                <a:cs typeface="+mn-ea"/>
                <a:sym typeface="+mn-lt"/>
              </a:rPr>
              <a:t>.</a:t>
            </a:r>
            <a:endParaRPr lang="en-US" altLang="zh-TW" sz="2000" b="1">
              <a:latin typeface="+mn-lt"/>
              <a:ea typeface="+mn-ea"/>
              <a:cs typeface="+mn-ea"/>
              <a:sym typeface="+mn-lt"/>
            </a:endParaRPr>
          </a:p>
          <a:p>
            <a:pPr eaLnBrk="1" hangingPunct="1">
              <a:lnSpc>
                <a:spcPct val="120000"/>
              </a:lnSpc>
              <a:defRPr/>
            </a:pPr>
            <a:r>
              <a:rPr lang="en-US" altLang="zh-TW" sz="2000" b="1">
                <a:latin typeface="+mn-lt"/>
                <a:ea typeface="+mn-ea"/>
                <a:cs typeface="+mn-ea"/>
                <a:sym typeface="+mn-lt"/>
              </a:rPr>
              <a:t>1 ) </a:t>
            </a:r>
            <a:r>
              <a:rPr lang="zh-TW" altLang="en-US" sz="2000" b="1">
                <a:latin typeface="+mn-lt"/>
                <a:ea typeface="+mn-ea"/>
                <a:cs typeface="+mn-ea"/>
                <a:sym typeface="+mn-lt"/>
              </a:rPr>
              <a:t>生产中常见的基本动作</a:t>
            </a:r>
            <a:r>
              <a:rPr lang="en-US" altLang="zh-TW" sz="2000" b="1">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寻找</a:t>
            </a:r>
            <a:r>
              <a:rPr lang="en-US" altLang="zh-TW" sz="2000">
                <a:latin typeface="+mn-lt"/>
                <a:ea typeface="+mn-ea"/>
                <a:cs typeface="+mn-ea"/>
                <a:sym typeface="+mn-lt"/>
              </a:rPr>
              <a:t>:</a:t>
            </a:r>
            <a:r>
              <a:rPr lang="zh-TW" altLang="en-US" sz="2000">
                <a:latin typeface="+mn-lt"/>
                <a:ea typeface="+mn-ea"/>
                <a:cs typeface="+mn-ea"/>
                <a:sym typeface="+mn-lt"/>
              </a:rPr>
              <a:t>确定需要操作的目标和位置</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选择</a:t>
            </a:r>
            <a:r>
              <a:rPr lang="en-US" altLang="zh-TW" sz="2000">
                <a:latin typeface="+mn-lt"/>
                <a:ea typeface="+mn-ea"/>
                <a:cs typeface="+mn-ea"/>
                <a:sym typeface="+mn-lt"/>
              </a:rPr>
              <a:t>:</a:t>
            </a:r>
            <a:r>
              <a:rPr lang="zh-TW" altLang="en-US" sz="2000">
                <a:latin typeface="+mn-lt"/>
                <a:ea typeface="+mn-ea"/>
                <a:cs typeface="+mn-ea"/>
                <a:sym typeface="+mn-lt"/>
              </a:rPr>
              <a:t>选择需要拿取的零件</a:t>
            </a:r>
            <a:r>
              <a:rPr lang="en-US" altLang="zh-TW" sz="2000">
                <a:latin typeface="+mn-lt"/>
                <a:ea typeface="+mn-ea"/>
                <a:cs typeface="+mn-ea"/>
                <a:sym typeface="+mn-lt"/>
              </a:rPr>
              <a:t>;</a:t>
            </a:r>
          </a:p>
        </p:txBody>
      </p:sp>
      <p:sp>
        <p:nvSpPr>
          <p:cNvPr id="8" name="文本框 7">
            <a:extLst>
              <a:ext uri="{FF2B5EF4-FFF2-40B4-BE49-F238E27FC236}">
                <a16:creationId xmlns:a16="http://schemas.microsoft.com/office/drawing/2014/main" id="{7372FDA1-048F-4F24-9F17-3A014AEC483C}"/>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人机工程学研究和应用</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8034" name="Text Box 2">
            <a:extLst>
              <a:ext uri="{FF2B5EF4-FFF2-40B4-BE49-F238E27FC236}">
                <a16:creationId xmlns:a16="http://schemas.microsoft.com/office/drawing/2014/main" id="{1636D9F0-7B58-438F-8955-07551B790AAC}"/>
              </a:ext>
            </a:extLst>
          </p:cNvPr>
          <p:cNvSpPr txBox="1">
            <a:spLocks noChangeArrowheads="1"/>
          </p:cNvSpPr>
          <p:nvPr/>
        </p:nvSpPr>
        <p:spPr bwMode="auto">
          <a:xfrm>
            <a:off x="1481137" y="1944440"/>
            <a:ext cx="13681075" cy="4164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伸</a:t>
            </a:r>
            <a:r>
              <a:rPr lang="en-US" altLang="zh-TW" sz="2000" dirty="0">
                <a:latin typeface="+mn-lt"/>
                <a:ea typeface="+mn-ea"/>
                <a:cs typeface="+mn-ea"/>
                <a:sym typeface="+mn-lt"/>
              </a:rPr>
              <a:t>:</a:t>
            </a:r>
            <a:r>
              <a:rPr lang="zh-TW" altLang="en-US" sz="2000" dirty="0">
                <a:latin typeface="+mn-lt"/>
                <a:ea typeface="+mn-ea"/>
                <a:cs typeface="+mn-ea"/>
                <a:sym typeface="+mn-lt"/>
              </a:rPr>
              <a:t>伸出手去拿</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抓</a:t>
            </a:r>
            <a:r>
              <a:rPr lang="en-US" altLang="zh-TW" sz="2000" dirty="0">
                <a:latin typeface="+mn-lt"/>
                <a:ea typeface="+mn-ea"/>
                <a:cs typeface="+mn-ea"/>
                <a:sym typeface="+mn-lt"/>
              </a:rPr>
              <a:t>:</a:t>
            </a:r>
            <a:r>
              <a:rPr lang="zh-TW" altLang="en-US" sz="2000" dirty="0">
                <a:latin typeface="+mn-lt"/>
                <a:ea typeface="+mn-ea"/>
                <a:cs typeface="+mn-ea"/>
                <a:sym typeface="+mn-lt"/>
              </a:rPr>
              <a:t>抓取物品</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放</a:t>
            </a:r>
            <a:r>
              <a:rPr lang="en-US" altLang="zh-TW" sz="2000" dirty="0">
                <a:latin typeface="+mn-lt"/>
                <a:ea typeface="+mn-ea"/>
                <a:cs typeface="+mn-ea"/>
                <a:sym typeface="+mn-lt"/>
              </a:rPr>
              <a:t>:</a:t>
            </a:r>
            <a:r>
              <a:rPr lang="zh-TW" altLang="en-US" sz="2000" dirty="0">
                <a:latin typeface="+mn-lt"/>
                <a:ea typeface="+mn-ea"/>
                <a:cs typeface="+mn-ea"/>
                <a:sym typeface="+mn-lt"/>
              </a:rPr>
              <a:t>把零件放置在操作位上</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安装</a:t>
            </a:r>
            <a:r>
              <a:rPr lang="en-US" altLang="zh-TW" sz="2000" dirty="0">
                <a:latin typeface="+mn-lt"/>
                <a:ea typeface="+mn-ea"/>
                <a:cs typeface="+mn-ea"/>
                <a:sym typeface="+mn-lt"/>
              </a:rPr>
              <a:t>:</a:t>
            </a:r>
            <a:r>
              <a:rPr lang="zh-TW" altLang="en-US" sz="2000" dirty="0">
                <a:latin typeface="+mn-lt"/>
                <a:ea typeface="+mn-ea"/>
                <a:cs typeface="+mn-ea"/>
                <a:sym typeface="+mn-lt"/>
              </a:rPr>
              <a:t>装配零件的过程</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检查</a:t>
            </a:r>
            <a:r>
              <a:rPr lang="en-US" altLang="zh-TW" sz="2000" dirty="0">
                <a:latin typeface="+mn-lt"/>
                <a:ea typeface="+mn-ea"/>
                <a:cs typeface="+mn-ea"/>
                <a:sym typeface="+mn-lt"/>
              </a:rPr>
              <a:t>:</a:t>
            </a:r>
            <a:r>
              <a:rPr lang="zh-TW" altLang="en-US" sz="2000" dirty="0">
                <a:latin typeface="+mn-lt"/>
                <a:ea typeface="+mn-ea"/>
                <a:cs typeface="+mn-ea"/>
                <a:sym typeface="+mn-lt"/>
              </a:rPr>
              <a:t>确认装配的效果</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动作研究是从搬砖开始的</a:t>
            </a:r>
            <a:r>
              <a:rPr lang="en-US" altLang="zh-TW" sz="2000" dirty="0">
                <a:latin typeface="+mn-lt"/>
                <a:ea typeface="+mn-ea"/>
                <a:cs typeface="+mn-ea"/>
                <a:sym typeface="+mn-lt"/>
              </a:rPr>
              <a:t>,</a:t>
            </a:r>
            <a:r>
              <a:rPr lang="zh-TW" altLang="en-US" sz="2000" dirty="0">
                <a:latin typeface="+mn-lt"/>
                <a:ea typeface="+mn-ea"/>
                <a:cs typeface="+mn-ea"/>
                <a:sym typeface="+mn-lt"/>
              </a:rPr>
              <a:t>因为它效果显著</a:t>
            </a:r>
            <a:r>
              <a:rPr lang="en-US" altLang="zh-TW" sz="2000" dirty="0">
                <a:latin typeface="+mn-lt"/>
                <a:ea typeface="+mn-ea"/>
                <a:cs typeface="+mn-ea"/>
                <a:sym typeface="+mn-lt"/>
              </a:rPr>
              <a:t>,</a:t>
            </a:r>
            <a:r>
              <a:rPr lang="zh-TW" altLang="en-US" sz="2000" dirty="0">
                <a:latin typeface="+mn-lt"/>
                <a:ea typeface="+mn-ea"/>
                <a:cs typeface="+mn-ea"/>
                <a:sym typeface="+mn-lt"/>
              </a:rPr>
              <a:t>所以被推广到各行各业中获得广泛使用</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2 ) </a:t>
            </a:r>
            <a:r>
              <a:rPr lang="zh-TW" altLang="en-US" sz="2000" b="1" dirty="0">
                <a:latin typeface="+mn-lt"/>
                <a:ea typeface="+mn-ea"/>
                <a:cs typeface="+mn-ea"/>
                <a:sym typeface="+mn-lt"/>
              </a:rPr>
              <a:t>操作动作与工时</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每一项操作动作都占据一定的作业时间</a:t>
            </a:r>
            <a:r>
              <a:rPr lang="en-US" altLang="zh-TW" sz="2000" dirty="0">
                <a:latin typeface="+mn-lt"/>
                <a:ea typeface="+mn-ea"/>
                <a:cs typeface="+mn-ea"/>
                <a:sym typeface="+mn-lt"/>
              </a:rPr>
              <a:t>,</a:t>
            </a:r>
            <a:r>
              <a:rPr lang="zh-TW" altLang="en-US" sz="2000" dirty="0">
                <a:latin typeface="+mn-lt"/>
                <a:ea typeface="+mn-ea"/>
                <a:cs typeface="+mn-ea"/>
                <a:sym typeface="+mn-lt"/>
              </a:rPr>
              <a:t>需要花费工时</a:t>
            </a:r>
            <a:r>
              <a:rPr lang="en-US" altLang="zh-TW" sz="2000" dirty="0">
                <a:latin typeface="+mn-lt"/>
                <a:ea typeface="+mn-ea"/>
                <a:cs typeface="+mn-ea"/>
                <a:sym typeface="+mn-lt"/>
              </a:rPr>
              <a:t>.</a:t>
            </a:r>
            <a:r>
              <a:rPr lang="zh-TW" altLang="en-US" sz="2000" dirty="0">
                <a:latin typeface="+mn-lt"/>
                <a:ea typeface="+mn-ea"/>
                <a:cs typeface="+mn-ea"/>
                <a:sym typeface="+mn-lt"/>
              </a:rPr>
              <a:t>所以</a:t>
            </a:r>
            <a:r>
              <a:rPr lang="en-US" altLang="zh-TW" sz="2000" dirty="0">
                <a:latin typeface="+mn-lt"/>
                <a:ea typeface="+mn-ea"/>
                <a:cs typeface="+mn-ea"/>
                <a:sym typeface="+mn-lt"/>
              </a:rPr>
              <a:t>,</a:t>
            </a:r>
            <a:r>
              <a:rPr lang="zh-TW" altLang="en-US" sz="2000" dirty="0">
                <a:latin typeface="+mn-lt"/>
                <a:ea typeface="+mn-ea"/>
                <a:cs typeface="+mn-ea"/>
                <a:sym typeface="+mn-lt"/>
              </a:rPr>
              <a:t>减少不必要的动作就是降低工时</a:t>
            </a:r>
            <a:r>
              <a:rPr lang="en-US" altLang="zh-TW" sz="2000" dirty="0">
                <a:latin typeface="+mn-lt"/>
                <a:ea typeface="+mn-ea"/>
                <a:cs typeface="+mn-ea"/>
                <a:sym typeface="+mn-lt"/>
              </a:rPr>
              <a:t>,</a:t>
            </a:r>
            <a:r>
              <a:rPr lang="zh-TW" altLang="en-US" sz="2000" dirty="0">
                <a:latin typeface="+mn-lt"/>
                <a:ea typeface="+mn-ea"/>
                <a:cs typeface="+mn-ea"/>
                <a:sym typeface="+mn-lt"/>
              </a:rPr>
              <a:t>也就是提高了效率</a:t>
            </a:r>
            <a:r>
              <a:rPr lang="en-US" altLang="zh-TW" sz="2000" dirty="0">
                <a:latin typeface="+mn-lt"/>
                <a:ea typeface="+mn-ea"/>
                <a:cs typeface="+mn-ea"/>
                <a:sym typeface="+mn-lt"/>
              </a:rPr>
              <a:t>.</a:t>
            </a:r>
            <a:r>
              <a:rPr lang="zh-TW" altLang="en-US" sz="2000" dirty="0">
                <a:latin typeface="+mn-lt"/>
                <a:ea typeface="+mn-ea"/>
                <a:cs typeface="+mn-ea"/>
                <a:sym typeface="+mn-lt"/>
              </a:rPr>
              <a:t>规范操作人员的动作</a:t>
            </a:r>
            <a:r>
              <a:rPr lang="en-US" altLang="zh-TW" sz="2000" dirty="0">
                <a:latin typeface="+mn-lt"/>
                <a:ea typeface="+mn-ea"/>
                <a:cs typeface="+mn-ea"/>
                <a:sym typeface="+mn-lt"/>
              </a:rPr>
              <a:t>,</a:t>
            </a:r>
            <a:r>
              <a:rPr lang="zh-TW" altLang="en-US" sz="2000" dirty="0">
                <a:latin typeface="+mn-lt"/>
                <a:ea typeface="+mn-ea"/>
                <a:cs typeface="+mn-ea"/>
                <a:sym typeface="+mn-lt"/>
              </a:rPr>
              <a:t>使其减少疲劳</a:t>
            </a:r>
            <a:r>
              <a:rPr lang="en-US" altLang="zh-TW" sz="2000" dirty="0">
                <a:latin typeface="+mn-lt"/>
                <a:ea typeface="+mn-ea"/>
                <a:cs typeface="+mn-ea"/>
                <a:sym typeface="+mn-lt"/>
              </a:rPr>
              <a:t>,</a:t>
            </a:r>
            <a:r>
              <a:rPr lang="zh-TW" altLang="en-US" sz="2000" dirty="0">
                <a:latin typeface="+mn-lt"/>
                <a:ea typeface="+mn-ea"/>
                <a:cs typeface="+mn-ea"/>
                <a:sym typeface="+mn-lt"/>
              </a:rPr>
              <a:t>不要重复</a:t>
            </a:r>
            <a:r>
              <a:rPr lang="en-US" altLang="zh-TW" sz="2000" dirty="0">
                <a:latin typeface="+mn-lt"/>
                <a:ea typeface="+mn-ea"/>
                <a:cs typeface="+mn-ea"/>
                <a:sym typeface="+mn-lt"/>
              </a:rPr>
              <a:t>,</a:t>
            </a:r>
            <a:r>
              <a:rPr lang="zh-TW" altLang="en-US" sz="2000" dirty="0">
                <a:latin typeface="+mn-lt"/>
                <a:ea typeface="+mn-ea"/>
                <a:cs typeface="+mn-ea"/>
                <a:sym typeface="+mn-lt"/>
              </a:rPr>
              <a:t>杜绝徘徊</a:t>
            </a:r>
            <a:r>
              <a:rPr lang="en-US" altLang="zh-TW" sz="2000" dirty="0">
                <a:latin typeface="+mn-lt"/>
                <a:ea typeface="+mn-ea"/>
                <a:cs typeface="+mn-ea"/>
                <a:sym typeface="+mn-lt"/>
              </a:rPr>
              <a:t>,</a:t>
            </a:r>
            <a:r>
              <a:rPr lang="zh-TW" altLang="en-US" sz="2000" dirty="0">
                <a:latin typeface="+mn-lt"/>
                <a:ea typeface="+mn-ea"/>
                <a:cs typeface="+mn-ea"/>
                <a:sym typeface="+mn-lt"/>
              </a:rPr>
              <a:t>消除混乱等</a:t>
            </a:r>
            <a:r>
              <a:rPr lang="en-US" altLang="zh-TW" sz="2000" dirty="0">
                <a:latin typeface="+mn-lt"/>
                <a:ea typeface="+mn-ea"/>
                <a:cs typeface="+mn-ea"/>
                <a:sym typeface="+mn-lt"/>
              </a:rPr>
              <a:t>,</a:t>
            </a:r>
            <a:r>
              <a:rPr lang="zh-TW" altLang="en-US" sz="2000" dirty="0">
                <a:latin typeface="+mn-lt"/>
                <a:ea typeface="+mn-ea"/>
                <a:cs typeface="+mn-ea"/>
                <a:sym typeface="+mn-lt"/>
              </a:rPr>
              <a:t>保持操作的经济</a:t>
            </a:r>
            <a:r>
              <a:rPr lang="en-US" altLang="zh-TW" sz="2000" dirty="0">
                <a:latin typeface="+mn-lt"/>
                <a:ea typeface="+mn-ea"/>
                <a:cs typeface="+mn-ea"/>
                <a:sym typeface="+mn-lt"/>
              </a:rPr>
              <a:t>,</a:t>
            </a:r>
            <a:r>
              <a:rPr lang="zh-TW" altLang="en-US" sz="2000" dirty="0">
                <a:latin typeface="+mn-lt"/>
                <a:ea typeface="+mn-ea"/>
                <a:cs typeface="+mn-ea"/>
                <a:sym typeface="+mn-lt"/>
              </a:rPr>
              <a:t>合理和持续有效</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动作研究还包括坐姿和站姿等</a:t>
            </a:r>
            <a:r>
              <a:rPr lang="en-US" altLang="zh-TW" sz="2000" dirty="0">
                <a:latin typeface="+mn-lt"/>
                <a:ea typeface="+mn-ea"/>
                <a:cs typeface="+mn-ea"/>
                <a:sym typeface="+mn-lt"/>
              </a:rPr>
              <a:t>,</a:t>
            </a:r>
            <a:r>
              <a:rPr lang="zh-TW" altLang="en-US" sz="2000" dirty="0">
                <a:latin typeface="+mn-lt"/>
                <a:ea typeface="+mn-ea"/>
                <a:cs typeface="+mn-ea"/>
                <a:sym typeface="+mn-lt"/>
              </a:rPr>
              <a:t>一个拘谨的姿势是最容易疲劳的</a:t>
            </a:r>
            <a:r>
              <a:rPr lang="en-US" altLang="zh-TW" sz="2000" dirty="0">
                <a:latin typeface="+mn-lt"/>
                <a:ea typeface="+mn-ea"/>
                <a:cs typeface="+mn-ea"/>
                <a:sym typeface="+mn-lt"/>
              </a:rPr>
              <a:t>,</a:t>
            </a:r>
            <a:r>
              <a:rPr lang="zh-TW" altLang="en-US" sz="2000" dirty="0">
                <a:latin typeface="+mn-lt"/>
                <a:ea typeface="+mn-ea"/>
                <a:cs typeface="+mn-ea"/>
                <a:sym typeface="+mn-lt"/>
              </a:rPr>
              <a:t>比如规定一条生产线的作业人员全部用统一的某个姿势作业时</a:t>
            </a:r>
            <a:r>
              <a:rPr lang="en-US" altLang="zh-TW" sz="2000" dirty="0">
                <a:latin typeface="+mn-lt"/>
                <a:ea typeface="+mn-ea"/>
                <a:cs typeface="+mn-ea"/>
                <a:sym typeface="+mn-lt"/>
              </a:rPr>
              <a:t>,</a:t>
            </a:r>
            <a:r>
              <a:rPr lang="zh-TW" altLang="en-US" sz="2000" dirty="0">
                <a:latin typeface="+mn-lt"/>
                <a:ea typeface="+mn-ea"/>
                <a:cs typeface="+mn-ea"/>
                <a:sym typeface="+mn-lt"/>
              </a:rPr>
              <a:t>操作人</a:t>
            </a:r>
          </a:p>
        </p:txBody>
      </p:sp>
      <p:sp>
        <p:nvSpPr>
          <p:cNvPr id="3" name="文本框 2">
            <a:extLst>
              <a:ext uri="{FF2B5EF4-FFF2-40B4-BE49-F238E27FC236}">
                <a16:creationId xmlns:a16="http://schemas.microsoft.com/office/drawing/2014/main" id="{94DC0436-251D-4D59-90E3-AA8962DF10D8}"/>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人机工程学研究和应用</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9058" name="Text Box 2">
            <a:extLst>
              <a:ext uri="{FF2B5EF4-FFF2-40B4-BE49-F238E27FC236}">
                <a16:creationId xmlns:a16="http://schemas.microsoft.com/office/drawing/2014/main" id="{8E22DECD-6C7F-443C-9876-348C178B78E8}"/>
              </a:ext>
            </a:extLst>
          </p:cNvPr>
          <p:cNvSpPr txBox="1">
            <a:spLocks noChangeArrowheads="1"/>
          </p:cNvSpPr>
          <p:nvPr/>
        </p:nvSpPr>
        <p:spPr bwMode="auto">
          <a:xfrm>
            <a:off x="1481137" y="2330291"/>
            <a:ext cx="13681075" cy="2317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dirty="0">
                <a:latin typeface="+mn-lt"/>
                <a:ea typeface="+mn-ea"/>
                <a:cs typeface="+mn-ea"/>
                <a:sym typeface="+mn-lt"/>
              </a:rPr>
              <a:t>员肯定很难堪</a:t>
            </a:r>
            <a:r>
              <a:rPr lang="en-US" altLang="zh-TW" sz="2000" dirty="0">
                <a:latin typeface="+mn-lt"/>
                <a:ea typeface="+mn-ea"/>
                <a:cs typeface="+mn-ea"/>
                <a:sym typeface="+mn-lt"/>
              </a:rPr>
              <a:t>.</a:t>
            </a:r>
            <a:r>
              <a:rPr lang="zh-TW" altLang="en-US" sz="2000" dirty="0">
                <a:latin typeface="+mn-lt"/>
                <a:ea typeface="+mn-ea"/>
                <a:cs typeface="+mn-ea"/>
                <a:sym typeface="+mn-lt"/>
              </a:rPr>
              <a:t>因为人的手</a:t>
            </a:r>
            <a:r>
              <a:rPr lang="en-US" altLang="zh-TW" sz="2000" dirty="0">
                <a:latin typeface="+mn-lt"/>
                <a:ea typeface="+mn-ea"/>
                <a:cs typeface="+mn-ea"/>
                <a:sym typeface="+mn-lt"/>
              </a:rPr>
              <a:t>,</a:t>
            </a:r>
            <a:r>
              <a:rPr lang="zh-TW" altLang="en-US" sz="2000" dirty="0">
                <a:latin typeface="+mn-lt"/>
                <a:ea typeface="+mn-ea"/>
                <a:cs typeface="+mn-ea"/>
                <a:sym typeface="+mn-lt"/>
              </a:rPr>
              <a:t>脚</a:t>
            </a:r>
            <a:r>
              <a:rPr lang="en-US" altLang="zh-TW" sz="2000" dirty="0">
                <a:latin typeface="+mn-lt"/>
                <a:ea typeface="+mn-ea"/>
                <a:cs typeface="+mn-ea"/>
                <a:sym typeface="+mn-lt"/>
              </a:rPr>
              <a:t>,</a:t>
            </a:r>
            <a:r>
              <a:rPr lang="zh-TW" altLang="en-US" sz="2000" dirty="0">
                <a:latin typeface="+mn-lt"/>
                <a:ea typeface="+mn-ea"/>
                <a:cs typeface="+mn-ea"/>
                <a:sym typeface="+mn-lt"/>
              </a:rPr>
              <a:t>身</a:t>
            </a:r>
            <a:r>
              <a:rPr lang="en-US" altLang="zh-TW" sz="2000" dirty="0">
                <a:latin typeface="+mn-lt"/>
                <a:ea typeface="+mn-ea"/>
                <a:cs typeface="+mn-ea"/>
                <a:sym typeface="+mn-lt"/>
              </a:rPr>
              <a:t>,</a:t>
            </a:r>
            <a:r>
              <a:rPr lang="zh-TW" altLang="en-US" sz="2000" dirty="0">
                <a:latin typeface="+mn-lt"/>
                <a:ea typeface="+mn-ea"/>
                <a:cs typeface="+mn-ea"/>
                <a:sym typeface="+mn-lt"/>
              </a:rPr>
              <a:t>头等部位不能总是停留在某一个位置</a:t>
            </a:r>
            <a:r>
              <a:rPr lang="en-US" altLang="zh-TW" sz="2000" dirty="0">
                <a:latin typeface="+mn-lt"/>
                <a:ea typeface="+mn-ea"/>
                <a:cs typeface="+mn-ea"/>
                <a:sym typeface="+mn-lt"/>
              </a:rPr>
              <a:t>,</a:t>
            </a:r>
            <a:r>
              <a:rPr lang="zh-TW" altLang="en-US" sz="2000" dirty="0">
                <a:latin typeface="+mn-lt"/>
                <a:ea typeface="+mn-ea"/>
                <a:cs typeface="+mn-ea"/>
                <a:sym typeface="+mn-lt"/>
              </a:rPr>
              <a:t>那样很快就显出疲态</a:t>
            </a:r>
            <a:r>
              <a:rPr lang="en-US" altLang="zh-TW" sz="2000" dirty="0">
                <a:latin typeface="+mn-lt"/>
                <a:ea typeface="+mn-ea"/>
                <a:cs typeface="+mn-ea"/>
                <a:sym typeface="+mn-lt"/>
              </a:rPr>
              <a:t>,</a:t>
            </a:r>
            <a:r>
              <a:rPr lang="zh-TW" altLang="en-US" sz="2000" dirty="0">
                <a:latin typeface="+mn-lt"/>
                <a:ea typeface="+mn-ea"/>
                <a:cs typeface="+mn-ea"/>
                <a:sym typeface="+mn-lt"/>
              </a:rPr>
              <a:t>但是如果把他们的动作规范一个限度还是可以的</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defRPr/>
            </a:pPr>
            <a:r>
              <a:rPr lang="en-US" altLang="zh-TW" sz="2000" b="1" dirty="0">
                <a:latin typeface="+mn-lt"/>
                <a:ea typeface="+mn-ea"/>
                <a:cs typeface="+mn-ea"/>
                <a:sym typeface="+mn-lt"/>
              </a:rPr>
              <a:t>3 ) </a:t>
            </a:r>
            <a:r>
              <a:rPr lang="zh-TW" altLang="en-US" sz="2000" b="1" dirty="0">
                <a:latin typeface="+mn-lt"/>
                <a:ea typeface="+mn-ea"/>
                <a:cs typeface="+mn-ea"/>
                <a:sym typeface="+mn-lt"/>
              </a:rPr>
              <a:t>动作分析与操作方法</a:t>
            </a:r>
            <a:r>
              <a:rPr lang="en-US" altLang="zh-TW" sz="2000" b="1"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一连串的动作就会形成一定的方法</a:t>
            </a:r>
            <a:r>
              <a:rPr lang="en-US" altLang="zh-TW" sz="2000" dirty="0">
                <a:latin typeface="+mn-lt"/>
                <a:ea typeface="+mn-ea"/>
                <a:cs typeface="+mn-ea"/>
                <a:sym typeface="+mn-lt"/>
              </a:rPr>
              <a:t>,</a:t>
            </a:r>
            <a:r>
              <a:rPr lang="zh-TW" altLang="en-US" sz="2000" dirty="0">
                <a:latin typeface="+mn-lt"/>
                <a:ea typeface="+mn-ea"/>
                <a:cs typeface="+mn-ea"/>
                <a:sym typeface="+mn-lt"/>
              </a:rPr>
              <a:t>不同的方法其作业效果是不一样的</a:t>
            </a:r>
            <a:r>
              <a:rPr lang="en-US" altLang="zh-TW" sz="2000" dirty="0">
                <a:latin typeface="+mn-lt"/>
                <a:ea typeface="+mn-ea"/>
                <a:cs typeface="+mn-ea"/>
                <a:sym typeface="+mn-lt"/>
              </a:rPr>
              <a:t>.</a:t>
            </a:r>
            <a:r>
              <a:rPr lang="zh-TW" altLang="en-US" sz="2000" dirty="0">
                <a:latin typeface="+mn-lt"/>
                <a:ea typeface="+mn-ea"/>
                <a:cs typeface="+mn-ea"/>
                <a:sym typeface="+mn-lt"/>
              </a:rPr>
              <a:t>比如</a:t>
            </a:r>
            <a:r>
              <a:rPr lang="en-US" altLang="zh-TW" sz="2000" dirty="0">
                <a:latin typeface="+mn-lt"/>
                <a:ea typeface="+mn-ea"/>
                <a:cs typeface="+mn-ea"/>
                <a:sym typeface="+mn-lt"/>
              </a:rPr>
              <a:t>,</a:t>
            </a:r>
            <a:r>
              <a:rPr lang="zh-TW" altLang="en-US" sz="2000" dirty="0">
                <a:latin typeface="+mn-lt"/>
                <a:ea typeface="+mn-ea"/>
                <a:cs typeface="+mn-ea"/>
                <a:sym typeface="+mn-lt"/>
              </a:rPr>
              <a:t>在用黄胶粘接电子组件时</a:t>
            </a:r>
            <a:r>
              <a:rPr lang="en-US" altLang="zh-TW" sz="2000" dirty="0">
                <a:latin typeface="+mn-lt"/>
                <a:ea typeface="+mn-ea"/>
                <a:cs typeface="+mn-ea"/>
                <a:sym typeface="+mn-lt"/>
              </a:rPr>
              <a:t>,</a:t>
            </a:r>
            <a:r>
              <a:rPr lang="zh-TW" altLang="en-US" sz="2000" dirty="0">
                <a:latin typeface="+mn-lt"/>
                <a:ea typeface="+mn-ea"/>
                <a:cs typeface="+mn-ea"/>
                <a:sym typeface="+mn-lt"/>
              </a:rPr>
              <a:t>如果先打胶水再粘接定位的话就不会形成电子组件的体接触</a:t>
            </a:r>
            <a:r>
              <a:rPr lang="en-US" altLang="zh-TW" sz="2000" dirty="0">
                <a:latin typeface="+mn-lt"/>
                <a:ea typeface="+mn-ea"/>
                <a:cs typeface="+mn-ea"/>
                <a:sym typeface="+mn-lt"/>
              </a:rPr>
              <a:t>,</a:t>
            </a:r>
            <a:r>
              <a:rPr lang="zh-TW" altLang="en-US" sz="2000" dirty="0">
                <a:latin typeface="+mn-lt"/>
                <a:ea typeface="+mn-ea"/>
                <a:cs typeface="+mn-ea"/>
                <a:sym typeface="+mn-lt"/>
              </a:rPr>
              <a:t>而如果反过来时则容易形成体接触而影响产品的电气参数</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b="1" dirty="0">
                <a:latin typeface="+mn-lt"/>
                <a:ea typeface="+mn-ea"/>
                <a:cs typeface="+mn-ea"/>
                <a:sym typeface="+mn-lt"/>
              </a:rPr>
              <a:t>动作与方法的关系和作用</a:t>
            </a:r>
            <a:r>
              <a:rPr lang="en-US" altLang="zh-TW" sz="2000" b="1" dirty="0">
                <a:latin typeface="+mn-lt"/>
                <a:ea typeface="+mn-ea"/>
                <a:cs typeface="+mn-ea"/>
                <a:sym typeface="+mn-lt"/>
              </a:rPr>
              <a:t>:</a:t>
            </a:r>
          </a:p>
        </p:txBody>
      </p:sp>
      <p:sp>
        <p:nvSpPr>
          <p:cNvPr id="418819" name="Oval 3">
            <a:extLst>
              <a:ext uri="{FF2B5EF4-FFF2-40B4-BE49-F238E27FC236}">
                <a16:creationId xmlns:a16="http://schemas.microsoft.com/office/drawing/2014/main" id="{17B45A64-95DC-40BB-8E8E-F426C4E4A89A}"/>
              </a:ext>
            </a:extLst>
          </p:cNvPr>
          <p:cNvSpPr>
            <a:spLocks noChangeArrowheads="1"/>
          </p:cNvSpPr>
          <p:nvPr/>
        </p:nvSpPr>
        <p:spPr bwMode="auto">
          <a:xfrm>
            <a:off x="5472113" y="6345238"/>
            <a:ext cx="1595437" cy="1352550"/>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方法</a:t>
            </a:r>
          </a:p>
        </p:txBody>
      </p:sp>
      <p:sp>
        <p:nvSpPr>
          <p:cNvPr id="418820" name="Oval 4">
            <a:extLst>
              <a:ext uri="{FF2B5EF4-FFF2-40B4-BE49-F238E27FC236}">
                <a16:creationId xmlns:a16="http://schemas.microsoft.com/office/drawing/2014/main" id="{E90D3686-56B9-411B-8429-5DFA1881934A}"/>
              </a:ext>
            </a:extLst>
          </p:cNvPr>
          <p:cNvSpPr>
            <a:spLocks noChangeArrowheads="1"/>
          </p:cNvSpPr>
          <p:nvPr/>
        </p:nvSpPr>
        <p:spPr bwMode="auto">
          <a:xfrm>
            <a:off x="2735263" y="6345238"/>
            <a:ext cx="1595437" cy="1352550"/>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动作</a:t>
            </a:r>
          </a:p>
        </p:txBody>
      </p:sp>
      <p:sp>
        <p:nvSpPr>
          <p:cNvPr id="418821" name="Oval 5">
            <a:extLst>
              <a:ext uri="{FF2B5EF4-FFF2-40B4-BE49-F238E27FC236}">
                <a16:creationId xmlns:a16="http://schemas.microsoft.com/office/drawing/2014/main" id="{85501585-91E8-483A-B39C-B86420E5173B}"/>
              </a:ext>
            </a:extLst>
          </p:cNvPr>
          <p:cNvSpPr>
            <a:spLocks noChangeArrowheads="1"/>
          </p:cNvSpPr>
          <p:nvPr/>
        </p:nvSpPr>
        <p:spPr bwMode="auto">
          <a:xfrm>
            <a:off x="8093075" y="6345238"/>
            <a:ext cx="1597025" cy="1352550"/>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效果</a:t>
            </a:r>
          </a:p>
        </p:txBody>
      </p:sp>
      <p:sp>
        <p:nvSpPr>
          <p:cNvPr id="429062" name="AutoShape 6">
            <a:extLst>
              <a:ext uri="{FF2B5EF4-FFF2-40B4-BE49-F238E27FC236}">
                <a16:creationId xmlns:a16="http://schemas.microsoft.com/office/drawing/2014/main" id="{F79C8802-71B2-4FC5-B66F-0D6E1DCBCEA1}"/>
              </a:ext>
            </a:extLst>
          </p:cNvPr>
          <p:cNvSpPr>
            <a:spLocks/>
          </p:cNvSpPr>
          <p:nvPr/>
        </p:nvSpPr>
        <p:spPr bwMode="auto">
          <a:xfrm>
            <a:off x="9804400" y="6448425"/>
            <a:ext cx="569913" cy="1457325"/>
          </a:xfrm>
          <a:prstGeom prst="leftBrace">
            <a:avLst>
              <a:gd name="adj1" fmla="val 23357"/>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429063" name="Text Box 7">
            <a:extLst>
              <a:ext uri="{FF2B5EF4-FFF2-40B4-BE49-F238E27FC236}">
                <a16:creationId xmlns:a16="http://schemas.microsoft.com/office/drawing/2014/main" id="{B57407DA-E77A-4A52-A2D9-265829B479FD}"/>
              </a:ext>
            </a:extLst>
          </p:cNvPr>
          <p:cNvSpPr txBox="1">
            <a:spLocks noChangeArrowheads="1"/>
          </p:cNvSpPr>
          <p:nvPr/>
        </p:nvSpPr>
        <p:spPr bwMode="auto">
          <a:xfrm>
            <a:off x="10488613" y="6032500"/>
            <a:ext cx="3078162" cy="839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事半功倍         事倍功半         无用功             不费功    </a:t>
            </a:r>
          </a:p>
        </p:txBody>
      </p:sp>
      <p:sp>
        <p:nvSpPr>
          <p:cNvPr id="418824" name="Line 8">
            <a:extLst>
              <a:ext uri="{FF2B5EF4-FFF2-40B4-BE49-F238E27FC236}">
                <a16:creationId xmlns:a16="http://schemas.microsoft.com/office/drawing/2014/main" id="{189FD401-445A-48ED-AD47-39343CF8B2E6}"/>
              </a:ext>
            </a:extLst>
          </p:cNvPr>
          <p:cNvSpPr>
            <a:spLocks noChangeShapeType="1"/>
          </p:cNvSpPr>
          <p:nvPr/>
        </p:nvSpPr>
        <p:spPr bwMode="auto">
          <a:xfrm>
            <a:off x="4330700" y="7073900"/>
            <a:ext cx="1141413"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418825" name="Line 9">
            <a:extLst>
              <a:ext uri="{FF2B5EF4-FFF2-40B4-BE49-F238E27FC236}">
                <a16:creationId xmlns:a16="http://schemas.microsoft.com/office/drawing/2014/main" id="{836B07DA-7805-40A4-800A-EC5694FFE7FE}"/>
              </a:ext>
            </a:extLst>
          </p:cNvPr>
          <p:cNvSpPr>
            <a:spLocks noChangeShapeType="1"/>
          </p:cNvSpPr>
          <p:nvPr/>
        </p:nvSpPr>
        <p:spPr bwMode="auto">
          <a:xfrm>
            <a:off x="7067550" y="7073900"/>
            <a:ext cx="1025525"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0" name="文本框 9">
            <a:extLst>
              <a:ext uri="{FF2B5EF4-FFF2-40B4-BE49-F238E27FC236}">
                <a16:creationId xmlns:a16="http://schemas.microsoft.com/office/drawing/2014/main" id="{D979AC40-F7CA-4EFA-9199-67018DD3F2B1}"/>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人机工程学研究和应用</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0"/>
                                        </p:tgtEl>
                                        <p:attrNameLst>
                                          <p:attrName>style.visibility</p:attrName>
                                        </p:attrNameLst>
                                      </p:cBhvr>
                                      <p:to>
                                        <p:strVal val="visible"/>
                                      </p:to>
                                    </p:set>
                                    <p:anim calcmode="lin" valueType="num">
                                      <p:cBhvr>
                                        <p:cTn id="7" dur="500" fill="hold"/>
                                        <p:tgtEl>
                                          <p:spTgt spid="10"/>
                                        </p:tgtEl>
                                        <p:attrNameLst>
                                          <p:attrName>ppt_w</p:attrName>
                                        </p:attrNameLst>
                                      </p:cBhvr>
                                      <p:tavLst>
                                        <p:tav tm="0">
                                          <p:val>
                                            <p:fltVal val="0"/>
                                          </p:val>
                                        </p:tav>
                                        <p:tav tm="100000">
                                          <p:val>
                                            <p:strVal val="#ppt_w"/>
                                          </p:val>
                                        </p:tav>
                                      </p:tavLst>
                                    </p:anim>
                                    <p:anim calcmode="lin" valueType="num">
                                      <p:cBhvr>
                                        <p:cTn id="8" dur="500" fill="hold"/>
                                        <p:tgtEl>
                                          <p:spTgt spid="10"/>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082" name="Text Box 3">
            <a:extLst>
              <a:ext uri="{FF2B5EF4-FFF2-40B4-BE49-F238E27FC236}">
                <a16:creationId xmlns:a16="http://schemas.microsoft.com/office/drawing/2014/main" id="{132673D0-FA91-497E-A0FA-DC498483C873}"/>
              </a:ext>
            </a:extLst>
          </p:cNvPr>
          <p:cNvSpPr txBox="1">
            <a:spLocks noChangeArrowheads="1"/>
          </p:cNvSpPr>
          <p:nvPr/>
        </p:nvSpPr>
        <p:spPr bwMode="auto">
          <a:xfrm>
            <a:off x="1481137" y="2229644"/>
            <a:ext cx="13681075" cy="4902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3.3 </a:t>
            </a:r>
            <a:r>
              <a:rPr lang="zh-TW" altLang="en-US" sz="2000" b="1" dirty="0">
                <a:latin typeface="+mn-lt"/>
                <a:ea typeface="+mn-ea"/>
                <a:cs typeface="+mn-ea"/>
                <a:sym typeface="+mn-lt"/>
              </a:rPr>
              <a:t>标准工时标准吗</a:t>
            </a:r>
          </a:p>
          <a:p>
            <a:pPr eaLnBrk="1" hangingPunct="1">
              <a:lnSpc>
                <a:spcPct val="120000"/>
              </a:lnSpc>
              <a:defRPr/>
            </a:pPr>
            <a:r>
              <a:rPr lang="zh-TW" altLang="en-US" sz="2000" dirty="0">
                <a:latin typeface="+mn-lt"/>
                <a:ea typeface="+mn-ea"/>
                <a:cs typeface="+mn-ea"/>
                <a:sym typeface="+mn-lt"/>
              </a:rPr>
              <a:t>   策划多少人用多少时间去完成多少产量的过程就是劳动工时管理</a:t>
            </a:r>
            <a:r>
              <a:rPr lang="en-US" altLang="zh-TW" sz="2000" dirty="0">
                <a:latin typeface="+mn-lt"/>
                <a:ea typeface="+mn-ea"/>
                <a:cs typeface="+mn-ea"/>
                <a:sym typeface="+mn-lt"/>
              </a:rPr>
              <a:t>,</a:t>
            </a:r>
            <a:r>
              <a:rPr lang="zh-TW" altLang="en-US" sz="2000" dirty="0">
                <a:latin typeface="+mn-lt"/>
                <a:ea typeface="+mn-ea"/>
                <a:cs typeface="+mn-ea"/>
                <a:sym typeface="+mn-lt"/>
              </a:rPr>
              <a:t>这是企业提高生产效率的关键之所在</a:t>
            </a:r>
            <a:r>
              <a:rPr lang="en-US" altLang="zh-TW" sz="2000" dirty="0">
                <a:latin typeface="+mn-lt"/>
                <a:ea typeface="+mn-ea"/>
                <a:cs typeface="+mn-ea"/>
                <a:sym typeface="+mn-lt"/>
              </a:rPr>
              <a:t>,</a:t>
            </a:r>
            <a:r>
              <a:rPr lang="zh-TW" altLang="en-US" sz="2000" dirty="0">
                <a:latin typeface="+mn-lt"/>
                <a:ea typeface="+mn-ea"/>
                <a:cs typeface="+mn-ea"/>
                <a:sym typeface="+mn-lt"/>
              </a:rPr>
              <a:t>也是</a:t>
            </a:r>
            <a:r>
              <a:rPr lang="en-US" altLang="zh-TW" sz="2000" dirty="0">
                <a:latin typeface="+mn-lt"/>
                <a:ea typeface="+mn-ea"/>
                <a:cs typeface="+mn-ea"/>
                <a:sym typeface="+mn-lt"/>
              </a:rPr>
              <a:t>IE</a:t>
            </a:r>
            <a:r>
              <a:rPr lang="zh-TW" altLang="en-US" sz="2000" dirty="0">
                <a:latin typeface="+mn-lt"/>
                <a:ea typeface="+mn-ea"/>
                <a:cs typeface="+mn-ea"/>
                <a:sym typeface="+mn-lt"/>
              </a:rPr>
              <a:t>工作的重中之重</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defRPr/>
            </a:pPr>
            <a:r>
              <a:rPr lang="en-US" altLang="zh-TW" sz="2000" b="1" dirty="0">
                <a:latin typeface="+mn-lt"/>
                <a:ea typeface="+mn-ea"/>
                <a:cs typeface="+mn-ea"/>
                <a:sym typeface="+mn-lt"/>
              </a:rPr>
              <a:t>1 ) </a:t>
            </a:r>
            <a:r>
              <a:rPr lang="zh-TW" altLang="en-US" sz="2000" b="1" dirty="0">
                <a:latin typeface="+mn-lt"/>
                <a:ea typeface="+mn-ea"/>
                <a:cs typeface="+mn-ea"/>
                <a:sym typeface="+mn-lt"/>
              </a:rPr>
              <a:t>有关劳动工时管理的朮语解释</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劳动工时</a:t>
            </a:r>
            <a:r>
              <a:rPr lang="en-US" altLang="zh-TW" sz="2000" dirty="0">
                <a:latin typeface="+mn-lt"/>
                <a:ea typeface="+mn-ea"/>
                <a:cs typeface="+mn-ea"/>
                <a:sym typeface="+mn-lt"/>
              </a:rPr>
              <a:t>:</a:t>
            </a:r>
            <a:r>
              <a:rPr lang="zh-TW" altLang="en-US" sz="2000" dirty="0">
                <a:latin typeface="+mn-lt"/>
                <a:ea typeface="+mn-ea"/>
                <a:cs typeface="+mn-ea"/>
                <a:sym typeface="+mn-lt"/>
              </a:rPr>
              <a:t>从事劳动所花费的时间</a:t>
            </a:r>
            <a:r>
              <a:rPr lang="en-US" altLang="zh-TW" sz="2000" dirty="0">
                <a:latin typeface="+mn-lt"/>
                <a:ea typeface="+mn-ea"/>
                <a:cs typeface="+mn-ea"/>
                <a:sym typeface="+mn-lt"/>
              </a:rPr>
              <a:t>,</a:t>
            </a:r>
            <a:r>
              <a:rPr lang="zh-TW" altLang="en-US" sz="2000" dirty="0">
                <a:latin typeface="+mn-lt"/>
                <a:ea typeface="+mn-ea"/>
                <a:cs typeface="+mn-ea"/>
                <a:sym typeface="+mn-lt"/>
              </a:rPr>
              <a:t>以分为单位计算</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保有工时</a:t>
            </a:r>
            <a:r>
              <a:rPr lang="en-US" altLang="zh-TW" sz="2000" dirty="0">
                <a:latin typeface="+mn-lt"/>
                <a:ea typeface="+mn-ea"/>
                <a:cs typeface="+mn-ea"/>
                <a:sym typeface="+mn-lt"/>
              </a:rPr>
              <a:t>:</a:t>
            </a:r>
            <a:r>
              <a:rPr lang="zh-TW" altLang="en-US" sz="2000" dirty="0">
                <a:latin typeface="+mn-lt"/>
                <a:ea typeface="+mn-ea"/>
                <a:cs typeface="+mn-ea"/>
                <a:sym typeface="+mn-lt"/>
              </a:rPr>
              <a:t>直接参与劳动人员*时间</a:t>
            </a:r>
            <a:r>
              <a:rPr lang="en-US" altLang="zh-TW" sz="2000" dirty="0">
                <a:latin typeface="+mn-lt"/>
                <a:ea typeface="+mn-ea"/>
                <a:cs typeface="+mn-ea"/>
                <a:sym typeface="+mn-lt"/>
              </a:rPr>
              <a:t>(1</a:t>
            </a:r>
            <a:r>
              <a:rPr lang="zh-TW" altLang="en-US" sz="2000" dirty="0">
                <a:latin typeface="+mn-lt"/>
                <a:ea typeface="+mn-ea"/>
                <a:cs typeface="+mn-ea"/>
                <a:sym typeface="+mn-lt"/>
              </a:rPr>
              <a:t>个工作日是</a:t>
            </a:r>
            <a:r>
              <a:rPr lang="en-US" altLang="zh-TW" sz="2000" dirty="0">
                <a:latin typeface="+mn-lt"/>
                <a:ea typeface="+mn-ea"/>
                <a:cs typeface="+mn-ea"/>
                <a:sym typeface="+mn-lt"/>
              </a:rPr>
              <a:t>8h=480min).</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就业工时</a:t>
            </a:r>
            <a:r>
              <a:rPr lang="en-US" altLang="zh-TW" sz="2000" dirty="0">
                <a:latin typeface="+mn-lt"/>
                <a:ea typeface="+mn-ea"/>
                <a:cs typeface="+mn-ea"/>
                <a:sym typeface="+mn-lt"/>
              </a:rPr>
              <a:t>:</a:t>
            </a:r>
            <a:r>
              <a:rPr lang="zh-TW" altLang="en-US" sz="2000" dirty="0">
                <a:latin typeface="+mn-lt"/>
                <a:ea typeface="+mn-ea"/>
                <a:cs typeface="+mn-ea"/>
                <a:sym typeface="+mn-lt"/>
              </a:rPr>
              <a:t>保有工时</a:t>
            </a:r>
            <a:r>
              <a:rPr lang="en-US" altLang="zh-TW" sz="2000" dirty="0">
                <a:latin typeface="+mn-lt"/>
                <a:ea typeface="+mn-ea"/>
                <a:cs typeface="+mn-ea"/>
                <a:sym typeface="+mn-lt"/>
              </a:rPr>
              <a:t>-</a:t>
            </a:r>
            <a:r>
              <a:rPr lang="zh-TW" altLang="en-US" sz="2000" dirty="0">
                <a:latin typeface="+mn-lt"/>
                <a:ea typeface="+mn-ea"/>
                <a:cs typeface="+mn-ea"/>
                <a:sym typeface="+mn-lt"/>
              </a:rPr>
              <a:t>缺勤时间</a:t>
            </a:r>
            <a:r>
              <a:rPr lang="en-US" altLang="zh-TW" sz="2000" dirty="0">
                <a:latin typeface="+mn-lt"/>
                <a:ea typeface="+mn-ea"/>
                <a:cs typeface="+mn-ea"/>
                <a:sym typeface="+mn-lt"/>
              </a:rPr>
              <a:t>(</a:t>
            </a:r>
            <a:r>
              <a:rPr lang="zh-TW" altLang="en-US" sz="2000" dirty="0">
                <a:latin typeface="+mn-lt"/>
                <a:ea typeface="+mn-ea"/>
                <a:cs typeface="+mn-ea"/>
                <a:sym typeface="+mn-lt"/>
              </a:rPr>
              <a:t>迟到</a:t>
            </a:r>
            <a:r>
              <a:rPr lang="en-US" altLang="zh-TW" sz="2000" dirty="0">
                <a:latin typeface="+mn-lt"/>
                <a:ea typeface="+mn-ea"/>
                <a:cs typeface="+mn-ea"/>
                <a:sym typeface="+mn-lt"/>
              </a:rPr>
              <a:t>,</a:t>
            </a:r>
            <a:r>
              <a:rPr lang="zh-TW" altLang="en-US" sz="2000" dirty="0">
                <a:latin typeface="+mn-lt"/>
                <a:ea typeface="+mn-ea"/>
                <a:cs typeface="+mn-ea"/>
                <a:sym typeface="+mn-lt"/>
              </a:rPr>
              <a:t>早退</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超勤工时</a:t>
            </a:r>
            <a:r>
              <a:rPr lang="en-US" altLang="zh-TW" sz="2000" dirty="0">
                <a:latin typeface="+mn-lt"/>
                <a:ea typeface="+mn-ea"/>
                <a:cs typeface="+mn-ea"/>
                <a:sym typeface="+mn-lt"/>
              </a:rPr>
              <a:t>:</a:t>
            </a:r>
            <a:r>
              <a:rPr lang="zh-TW" altLang="en-US" sz="2000" dirty="0">
                <a:latin typeface="+mn-lt"/>
                <a:ea typeface="+mn-ea"/>
                <a:cs typeface="+mn-ea"/>
                <a:sym typeface="+mn-lt"/>
              </a:rPr>
              <a:t>残留作业</a:t>
            </a:r>
            <a:r>
              <a:rPr lang="en-US" altLang="zh-TW" sz="2000" dirty="0">
                <a:latin typeface="+mn-lt"/>
                <a:ea typeface="+mn-ea"/>
                <a:cs typeface="+mn-ea"/>
                <a:sym typeface="+mn-lt"/>
              </a:rPr>
              <a:t>,</a:t>
            </a:r>
            <a:r>
              <a:rPr lang="zh-TW" altLang="en-US" sz="2000" dirty="0">
                <a:latin typeface="+mn-lt"/>
                <a:ea typeface="+mn-ea"/>
                <a:cs typeface="+mn-ea"/>
                <a:sym typeface="+mn-lt"/>
              </a:rPr>
              <a:t>特勤</a:t>
            </a:r>
            <a:r>
              <a:rPr lang="en-US" altLang="zh-TW" sz="2000" dirty="0">
                <a:latin typeface="+mn-lt"/>
                <a:ea typeface="+mn-ea"/>
                <a:cs typeface="+mn-ea"/>
                <a:sym typeface="+mn-lt"/>
              </a:rPr>
              <a:t>,</a:t>
            </a:r>
            <a:r>
              <a:rPr lang="zh-TW" altLang="en-US" sz="2000" dirty="0">
                <a:latin typeface="+mn-lt"/>
                <a:ea typeface="+mn-ea"/>
                <a:cs typeface="+mn-ea"/>
                <a:sym typeface="+mn-lt"/>
              </a:rPr>
              <a:t>被支援</a:t>
            </a:r>
            <a:r>
              <a:rPr lang="en-US" altLang="zh-TW" sz="2000" dirty="0">
                <a:latin typeface="+mn-lt"/>
                <a:ea typeface="+mn-ea"/>
                <a:cs typeface="+mn-ea"/>
                <a:sym typeface="+mn-lt"/>
              </a:rPr>
              <a:t>,</a:t>
            </a:r>
            <a:r>
              <a:rPr lang="zh-TW" altLang="en-US" sz="2000" dirty="0">
                <a:latin typeface="+mn-lt"/>
                <a:ea typeface="+mn-ea"/>
                <a:cs typeface="+mn-ea"/>
                <a:sym typeface="+mn-lt"/>
              </a:rPr>
              <a:t>加班</a:t>
            </a:r>
            <a:r>
              <a:rPr lang="en-US" altLang="zh-TW" sz="2000" dirty="0">
                <a:latin typeface="+mn-lt"/>
                <a:ea typeface="+mn-ea"/>
                <a:cs typeface="+mn-ea"/>
                <a:sym typeface="+mn-lt"/>
              </a:rPr>
              <a:t>,</a:t>
            </a:r>
            <a:r>
              <a:rPr lang="zh-TW" altLang="en-US" sz="2000" dirty="0">
                <a:latin typeface="+mn-lt"/>
                <a:ea typeface="+mn-ea"/>
                <a:cs typeface="+mn-ea"/>
                <a:sym typeface="+mn-lt"/>
              </a:rPr>
              <a:t>通宵等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总工时</a:t>
            </a:r>
            <a:r>
              <a:rPr lang="en-US" altLang="zh-TW" sz="2000" dirty="0">
                <a:latin typeface="+mn-lt"/>
                <a:ea typeface="+mn-ea"/>
                <a:cs typeface="+mn-ea"/>
                <a:sym typeface="+mn-lt"/>
              </a:rPr>
              <a:t>:</a:t>
            </a:r>
            <a:r>
              <a:rPr lang="zh-TW" altLang="en-US" sz="2000" dirty="0">
                <a:latin typeface="+mn-lt"/>
                <a:ea typeface="+mn-ea"/>
                <a:cs typeface="+mn-ea"/>
                <a:sym typeface="+mn-lt"/>
              </a:rPr>
              <a:t>就业工时</a:t>
            </a:r>
            <a:r>
              <a:rPr lang="en-US" altLang="zh-TW" sz="2000" dirty="0">
                <a:latin typeface="+mn-lt"/>
                <a:ea typeface="+mn-ea"/>
                <a:cs typeface="+mn-ea"/>
                <a:sym typeface="+mn-lt"/>
              </a:rPr>
              <a:t>+</a:t>
            </a:r>
            <a:r>
              <a:rPr lang="zh-TW" altLang="en-US" sz="2000" dirty="0">
                <a:latin typeface="+mn-lt"/>
                <a:ea typeface="+mn-ea"/>
                <a:cs typeface="+mn-ea"/>
                <a:sym typeface="+mn-lt"/>
              </a:rPr>
              <a:t>超勤工时</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就劳工时</a:t>
            </a:r>
            <a:r>
              <a:rPr lang="en-US" altLang="zh-TW" sz="2000" dirty="0">
                <a:latin typeface="+mn-lt"/>
                <a:ea typeface="+mn-ea"/>
                <a:cs typeface="+mn-ea"/>
                <a:sym typeface="+mn-lt"/>
              </a:rPr>
              <a:t>:</a:t>
            </a:r>
            <a:r>
              <a:rPr lang="zh-TW" altLang="en-US" sz="2000" dirty="0">
                <a:latin typeface="+mn-lt"/>
                <a:ea typeface="+mn-ea"/>
                <a:cs typeface="+mn-ea"/>
                <a:sym typeface="+mn-lt"/>
              </a:rPr>
              <a:t>即总工时</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非就劳工时</a:t>
            </a:r>
            <a:r>
              <a:rPr lang="en-US" altLang="zh-TW" sz="2000" dirty="0">
                <a:latin typeface="+mn-lt"/>
                <a:ea typeface="+mn-ea"/>
                <a:cs typeface="+mn-ea"/>
                <a:sym typeface="+mn-lt"/>
              </a:rPr>
              <a:t>:</a:t>
            </a:r>
            <a:r>
              <a:rPr lang="zh-TW" altLang="en-US" sz="2000" dirty="0">
                <a:latin typeface="+mn-lt"/>
                <a:ea typeface="+mn-ea"/>
                <a:cs typeface="+mn-ea"/>
                <a:sym typeface="+mn-lt"/>
              </a:rPr>
              <a:t>休假</a:t>
            </a:r>
            <a:r>
              <a:rPr lang="en-US" altLang="zh-TW" sz="2000" dirty="0">
                <a:latin typeface="+mn-lt"/>
                <a:ea typeface="+mn-ea"/>
                <a:cs typeface="+mn-ea"/>
                <a:sym typeface="+mn-lt"/>
              </a:rPr>
              <a:t>(</a:t>
            </a:r>
            <a:r>
              <a:rPr lang="zh-TW" altLang="en-US" sz="2000" dirty="0">
                <a:latin typeface="+mn-lt"/>
                <a:ea typeface="+mn-ea"/>
                <a:cs typeface="+mn-ea"/>
                <a:sym typeface="+mn-lt"/>
              </a:rPr>
              <a:t>请假</a:t>
            </a:r>
            <a:r>
              <a:rPr lang="en-US" altLang="zh-TW" sz="2000" dirty="0">
                <a:latin typeface="+mn-lt"/>
                <a:ea typeface="+mn-ea"/>
                <a:cs typeface="+mn-ea"/>
                <a:sym typeface="+mn-lt"/>
              </a:rPr>
              <a:t>,</a:t>
            </a:r>
            <a:r>
              <a:rPr lang="zh-TW" altLang="en-US" sz="2000" dirty="0">
                <a:latin typeface="+mn-lt"/>
                <a:ea typeface="+mn-ea"/>
                <a:cs typeface="+mn-ea"/>
                <a:sym typeface="+mn-lt"/>
              </a:rPr>
              <a:t>缺勤</a:t>
            </a:r>
            <a:r>
              <a:rPr lang="en-US" altLang="zh-TW" sz="2000" dirty="0">
                <a:latin typeface="+mn-lt"/>
                <a:ea typeface="+mn-ea"/>
                <a:cs typeface="+mn-ea"/>
                <a:sym typeface="+mn-lt"/>
              </a:rPr>
              <a:t>,</a:t>
            </a:r>
            <a:r>
              <a:rPr lang="zh-TW" altLang="en-US" sz="2000" dirty="0">
                <a:latin typeface="+mn-lt"/>
                <a:ea typeface="+mn-ea"/>
                <a:cs typeface="+mn-ea"/>
                <a:sym typeface="+mn-lt"/>
              </a:rPr>
              <a:t>支援等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无效工时</a:t>
            </a:r>
            <a:r>
              <a:rPr lang="en-US" altLang="zh-TW" sz="2000" dirty="0">
                <a:latin typeface="+mn-lt"/>
                <a:ea typeface="+mn-ea"/>
                <a:cs typeface="+mn-ea"/>
                <a:sym typeface="+mn-lt"/>
              </a:rPr>
              <a:t>:</a:t>
            </a:r>
            <a:r>
              <a:rPr lang="zh-TW" altLang="en-US" sz="2000" dirty="0">
                <a:latin typeface="+mn-lt"/>
                <a:ea typeface="+mn-ea"/>
                <a:cs typeface="+mn-ea"/>
                <a:sym typeface="+mn-lt"/>
              </a:rPr>
              <a:t>停电</a:t>
            </a:r>
            <a:r>
              <a:rPr lang="en-US" altLang="zh-TW" sz="2000" dirty="0">
                <a:latin typeface="+mn-lt"/>
                <a:ea typeface="+mn-ea"/>
                <a:cs typeface="+mn-ea"/>
                <a:sym typeface="+mn-lt"/>
              </a:rPr>
              <a:t>,</a:t>
            </a:r>
            <a:r>
              <a:rPr lang="zh-TW" altLang="en-US" sz="2000" dirty="0">
                <a:latin typeface="+mn-lt"/>
                <a:ea typeface="+mn-ea"/>
                <a:cs typeface="+mn-ea"/>
                <a:sym typeface="+mn-lt"/>
              </a:rPr>
              <a:t>教育</a:t>
            </a:r>
            <a:r>
              <a:rPr lang="en-US" altLang="zh-TW" sz="2000" dirty="0">
                <a:latin typeface="+mn-lt"/>
                <a:ea typeface="+mn-ea"/>
                <a:cs typeface="+mn-ea"/>
                <a:sym typeface="+mn-lt"/>
              </a:rPr>
              <a:t>,</a:t>
            </a:r>
            <a:r>
              <a:rPr lang="zh-TW" altLang="en-US" sz="2000" dirty="0">
                <a:latin typeface="+mn-lt"/>
                <a:ea typeface="+mn-ea"/>
                <a:cs typeface="+mn-ea"/>
                <a:sym typeface="+mn-lt"/>
              </a:rPr>
              <a:t>训练</a:t>
            </a:r>
            <a:r>
              <a:rPr lang="en-US" altLang="zh-TW" sz="2000" dirty="0">
                <a:latin typeface="+mn-lt"/>
                <a:ea typeface="+mn-ea"/>
                <a:cs typeface="+mn-ea"/>
                <a:sym typeface="+mn-lt"/>
              </a:rPr>
              <a:t>,</a:t>
            </a:r>
            <a:r>
              <a:rPr lang="zh-TW" altLang="en-US" sz="2000" dirty="0">
                <a:latin typeface="+mn-lt"/>
                <a:ea typeface="+mn-ea"/>
                <a:cs typeface="+mn-ea"/>
                <a:sym typeface="+mn-lt"/>
              </a:rPr>
              <a:t>早会</a:t>
            </a:r>
            <a:r>
              <a:rPr lang="en-US" altLang="zh-TW" sz="2000" dirty="0">
                <a:latin typeface="+mn-lt"/>
                <a:ea typeface="+mn-ea"/>
                <a:cs typeface="+mn-ea"/>
                <a:sym typeface="+mn-lt"/>
              </a:rPr>
              <a:t>,</a:t>
            </a:r>
            <a:r>
              <a:rPr lang="zh-TW" altLang="en-US" sz="2000" dirty="0">
                <a:latin typeface="+mn-lt"/>
                <a:ea typeface="+mn-ea"/>
                <a:cs typeface="+mn-ea"/>
                <a:sym typeface="+mn-lt"/>
              </a:rPr>
              <a:t>清扫</a:t>
            </a:r>
            <a:r>
              <a:rPr lang="en-US" altLang="zh-TW" sz="2000" dirty="0">
                <a:latin typeface="+mn-lt"/>
                <a:ea typeface="+mn-ea"/>
                <a:cs typeface="+mn-ea"/>
                <a:sym typeface="+mn-lt"/>
              </a:rPr>
              <a:t>,</a:t>
            </a:r>
            <a:r>
              <a:rPr lang="zh-TW" altLang="en-US" sz="2000" dirty="0">
                <a:latin typeface="+mn-lt"/>
                <a:ea typeface="+mn-ea"/>
                <a:cs typeface="+mn-ea"/>
                <a:sym typeface="+mn-lt"/>
              </a:rPr>
              <a:t>整理整顿等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有效工时</a:t>
            </a:r>
            <a:r>
              <a:rPr lang="en-US" altLang="zh-TW" sz="2000" dirty="0">
                <a:latin typeface="+mn-lt"/>
                <a:ea typeface="+mn-ea"/>
                <a:cs typeface="+mn-ea"/>
                <a:sym typeface="+mn-lt"/>
              </a:rPr>
              <a:t>:</a:t>
            </a:r>
            <a:r>
              <a:rPr lang="zh-TW" altLang="en-US" sz="2000" dirty="0">
                <a:latin typeface="+mn-lt"/>
                <a:ea typeface="+mn-ea"/>
                <a:cs typeface="+mn-ea"/>
                <a:sym typeface="+mn-lt"/>
              </a:rPr>
              <a:t>就劳工时</a:t>
            </a:r>
            <a:r>
              <a:rPr lang="en-US" altLang="zh-TW" sz="2000" dirty="0">
                <a:latin typeface="+mn-lt"/>
                <a:ea typeface="+mn-ea"/>
                <a:cs typeface="+mn-ea"/>
                <a:sym typeface="+mn-lt"/>
              </a:rPr>
              <a:t>-</a:t>
            </a:r>
            <a:r>
              <a:rPr lang="zh-TW" altLang="en-US" sz="2000" dirty="0">
                <a:latin typeface="+mn-lt"/>
                <a:ea typeface="+mn-ea"/>
                <a:cs typeface="+mn-ea"/>
                <a:sym typeface="+mn-lt"/>
              </a:rPr>
              <a:t>无效工时</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700E5FBA-AEB7-43CE-8E81-FF1C5EB9F6E1}"/>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标准工时标准吗？</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1106" name="Text Box 2">
            <a:extLst>
              <a:ext uri="{FF2B5EF4-FFF2-40B4-BE49-F238E27FC236}">
                <a16:creationId xmlns:a16="http://schemas.microsoft.com/office/drawing/2014/main" id="{8275D77D-0E64-430B-B63E-ADD2D3FE3A84}"/>
              </a:ext>
            </a:extLst>
          </p:cNvPr>
          <p:cNvSpPr txBox="1">
            <a:spLocks noChangeArrowheads="1"/>
          </p:cNvSpPr>
          <p:nvPr/>
        </p:nvSpPr>
        <p:spPr bwMode="auto">
          <a:xfrm>
            <a:off x="1481137" y="2088456"/>
            <a:ext cx="13681075" cy="4533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损失工时</a:t>
            </a:r>
            <a:r>
              <a:rPr lang="en-US" altLang="zh-TW" sz="2000" dirty="0">
                <a:latin typeface="+mn-lt"/>
                <a:ea typeface="+mn-ea"/>
                <a:cs typeface="+mn-ea"/>
                <a:sym typeface="+mn-lt"/>
              </a:rPr>
              <a:t>:</a:t>
            </a:r>
            <a:r>
              <a:rPr lang="zh-TW" altLang="en-US" sz="2000" dirty="0">
                <a:latin typeface="+mn-lt"/>
                <a:ea typeface="+mn-ea"/>
                <a:cs typeface="+mn-ea"/>
                <a:sym typeface="+mn-lt"/>
              </a:rPr>
              <a:t>修理</a:t>
            </a:r>
            <a:r>
              <a:rPr lang="en-US" altLang="zh-TW" sz="2000" dirty="0">
                <a:latin typeface="+mn-lt"/>
                <a:ea typeface="+mn-ea"/>
                <a:cs typeface="+mn-ea"/>
                <a:sym typeface="+mn-lt"/>
              </a:rPr>
              <a:t>,</a:t>
            </a:r>
            <a:r>
              <a:rPr lang="zh-TW" altLang="en-US" sz="2000" dirty="0">
                <a:latin typeface="+mn-lt"/>
                <a:ea typeface="+mn-ea"/>
                <a:cs typeface="+mn-ea"/>
                <a:sym typeface="+mn-lt"/>
              </a:rPr>
              <a:t>部品耽搁</a:t>
            </a:r>
            <a:r>
              <a:rPr lang="en-US" altLang="zh-TW" sz="2000" dirty="0">
                <a:latin typeface="+mn-lt"/>
                <a:ea typeface="+mn-ea"/>
                <a:cs typeface="+mn-ea"/>
                <a:sym typeface="+mn-lt"/>
              </a:rPr>
              <a:t>,</a:t>
            </a:r>
            <a:r>
              <a:rPr lang="zh-TW" altLang="en-US" sz="2000" dirty="0">
                <a:latin typeface="+mn-lt"/>
                <a:ea typeface="+mn-ea"/>
                <a:cs typeface="+mn-ea"/>
                <a:sym typeface="+mn-lt"/>
              </a:rPr>
              <a:t>重检</a:t>
            </a:r>
            <a:r>
              <a:rPr lang="en-US" altLang="zh-TW" sz="2000" dirty="0">
                <a:latin typeface="+mn-lt"/>
                <a:ea typeface="+mn-ea"/>
                <a:cs typeface="+mn-ea"/>
                <a:sym typeface="+mn-lt"/>
              </a:rPr>
              <a:t>,</a:t>
            </a:r>
            <a:r>
              <a:rPr lang="zh-TW" altLang="en-US" sz="2000" dirty="0">
                <a:latin typeface="+mn-lt"/>
                <a:ea typeface="+mn-ea"/>
                <a:cs typeface="+mn-ea"/>
                <a:sym typeface="+mn-lt"/>
              </a:rPr>
              <a:t>再作业</a:t>
            </a:r>
            <a:r>
              <a:rPr lang="en-US" altLang="zh-TW" sz="2000" dirty="0">
                <a:latin typeface="+mn-lt"/>
                <a:ea typeface="+mn-ea"/>
                <a:cs typeface="+mn-ea"/>
                <a:sym typeface="+mn-lt"/>
              </a:rPr>
              <a:t>,</a:t>
            </a:r>
            <a:r>
              <a:rPr lang="zh-TW" altLang="en-US" sz="2000" dirty="0">
                <a:latin typeface="+mn-lt"/>
                <a:ea typeface="+mn-ea"/>
                <a:cs typeface="+mn-ea"/>
                <a:sym typeface="+mn-lt"/>
              </a:rPr>
              <a:t>返工</a:t>
            </a:r>
            <a:r>
              <a:rPr lang="en-US" altLang="zh-TW" sz="2000" dirty="0">
                <a:latin typeface="+mn-lt"/>
                <a:ea typeface="+mn-ea"/>
                <a:cs typeface="+mn-ea"/>
                <a:sym typeface="+mn-lt"/>
              </a:rPr>
              <a:t>,</a:t>
            </a:r>
            <a:r>
              <a:rPr lang="zh-TW" altLang="en-US" sz="2000" dirty="0">
                <a:latin typeface="+mn-lt"/>
                <a:ea typeface="+mn-ea"/>
                <a:cs typeface="+mn-ea"/>
                <a:sym typeface="+mn-lt"/>
              </a:rPr>
              <a:t>追加作业等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实效工时</a:t>
            </a:r>
            <a:r>
              <a:rPr lang="en-US" altLang="zh-TW" sz="2000" dirty="0">
                <a:latin typeface="+mn-lt"/>
                <a:ea typeface="+mn-ea"/>
                <a:cs typeface="+mn-ea"/>
                <a:sym typeface="+mn-lt"/>
              </a:rPr>
              <a:t>:</a:t>
            </a:r>
            <a:r>
              <a:rPr lang="zh-TW" altLang="en-US" sz="2000" dirty="0">
                <a:latin typeface="+mn-lt"/>
                <a:ea typeface="+mn-ea"/>
                <a:cs typeface="+mn-ea"/>
                <a:sym typeface="+mn-lt"/>
              </a:rPr>
              <a:t>有效工时</a:t>
            </a:r>
            <a:r>
              <a:rPr lang="en-US" altLang="zh-TW" sz="2000" dirty="0">
                <a:latin typeface="+mn-lt"/>
                <a:ea typeface="+mn-ea"/>
                <a:cs typeface="+mn-ea"/>
                <a:sym typeface="+mn-lt"/>
              </a:rPr>
              <a:t>-</a:t>
            </a:r>
            <a:r>
              <a:rPr lang="zh-TW" altLang="en-US" sz="2000" dirty="0">
                <a:latin typeface="+mn-lt"/>
                <a:ea typeface="+mn-ea"/>
                <a:cs typeface="+mn-ea"/>
                <a:sym typeface="+mn-lt"/>
              </a:rPr>
              <a:t>损失工时</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完成工时</a:t>
            </a:r>
            <a:r>
              <a:rPr lang="en-US" altLang="zh-TW" sz="2000" dirty="0">
                <a:latin typeface="+mn-lt"/>
                <a:ea typeface="+mn-ea"/>
                <a:cs typeface="+mn-ea"/>
                <a:sym typeface="+mn-lt"/>
              </a:rPr>
              <a:t>:</a:t>
            </a:r>
            <a:r>
              <a:rPr lang="zh-TW" altLang="en-US" sz="2000" dirty="0">
                <a:latin typeface="+mn-lt"/>
                <a:ea typeface="+mn-ea"/>
                <a:cs typeface="+mn-ea"/>
                <a:sym typeface="+mn-lt"/>
              </a:rPr>
              <a:t>标准工时*生产数量</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标准工时</a:t>
            </a:r>
            <a:r>
              <a:rPr lang="en-US" altLang="zh-TW" sz="2000" dirty="0">
                <a:latin typeface="+mn-lt"/>
                <a:ea typeface="+mn-ea"/>
                <a:cs typeface="+mn-ea"/>
                <a:sym typeface="+mn-lt"/>
              </a:rPr>
              <a:t>:</a:t>
            </a:r>
            <a:r>
              <a:rPr lang="zh-TW" altLang="en-US" sz="2000" dirty="0">
                <a:latin typeface="+mn-lt"/>
                <a:ea typeface="+mn-ea"/>
                <a:cs typeface="+mn-ea"/>
                <a:sym typeface="+mn-lt"/>
              </a:rPr>
              <a:t>完成一件产品所需要的设计时间</a:t>
            </a:r>
            <a:r>
              <a:rPr lang="en-US" altLang="zh-TW" sz="2000" dirty="0">
                <a:latin typeface="+mn-lt"/>
                <a:ea typeface="+mn-ea"/>
                <a:cs typeface="+mn-ea"/>
                <a:sym typeface="+mn-lt"/>
              </a:rPr>
              <a:t>(</a:t>
            </a:r>
            <a:r>
              <a:rPr lang="zh-TW" altLang="en-US" sz="2000" dirty="0">
                <a:latin typeface="+mn-lt"/>
                <a:ea typeface="+mn-ea"/>
                <a:cs typeface="+mn-ea"/>
                <a:sym typeface="+mn-lt"/>
              </a:rPr>
              <a:t>规定性的</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生产性</a:t>
            </a:r>
            <a:r>
              <a:rPr lang="en-US" altLang="zh-TW" sz="2000" dirty="0">
                <a:latin typeface="+mn-lt"/>
                <a:ea typeface="+mn-ea"/>
                <a:cs typeface="+mn-ea"/>
                <a:sym typeface="+mn-lt"/>
              </a:rPr>
              <a:t>:</a:t>
            </a:r>
            <a:r>
              <a:rPr lang="zh-TW" altLang="en-US" sz="2000" dirty="0">
                <a:latin typeface="+mn-lt"/>
                <a:ea typeface="+mn-ea"/>
                <a:cs typeface="+mn-ea"/>
                <a:sym typeface="+mn-lt"/>
              </a:rPr>
              <a:t>完成工时</a:t>
            </a:r>
            <a:r>
              <a:rPr lang="en-US" altLang="zh-TW" sz="2000" dirty="0">
                <a:latin typeface="+mn-lt"/>
                <a:ea typeface="+mn-ea"/>
                <a:cs typeface="+mn-ea"/>
                <a:sym typeface="+mn-lt"/>
              </a:rPr>
              <a:t>/</a:t>
            </a:r>
            <a:r>
              <a:rPr lang="zh-TW" altLang="en-US" sz="2000" dirty="0">
                <a:latin typeface="+mn-lt"/>
                <a:ea typeface="+mn-ea"/>
                <a:cs typeface="+mn-ea"/>
                <a:sym typeface="+mn-lt"/>
              </a:rPr>
              <a:t>就劳工时</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作业能率</a:t>
            </a:r>
            <a:r>
              <a:rPr lang="en-US" altLang="zh-TW" sz="2000" dirty="0">
                <a:latin typeface="+mn-lt"/>
                <a:ea typeface="+mn-ea"/>
                <a:cs typeface="+mn-ea"/>
                <a:sym typeface="+mn-lt"/>
              </a:rPr>
              <a:t>:</a:t>
            </a:r>
            <a:r>
              <a:rPr lang="zh-TW" altLang="en-US" sz="2000" dirty="0">
                <a:latin typeface="+mn-lt"/>
                <a:ea typeface="+mn-ea"/>
                <a:cs typeface="+mn-ea"/>
                <a:sym typeface="+mn-lt"/>
              </a:rPr>
              <a:t>完成工时</a:t>
            </a:r>
            <a:r>
              <a:rPr lang="en-US" altLang="zh-TW" sz="2000" dirty="0">
                <a:latin typeface="+mn-lt"/>
                <a:ea typeface="+mn-ea"/>
                <a:cs typeface="+mn-ea"/>
                <a:sym typeface="+mn-lt"/>
              </a:rPr>
              <a:t>/</a:t>
            </a:r>
            <a:r>
              <a:rPr lang="zh-TW" altLang="en-US" sz="2000" dirty="0">
                <a:latin typeface="+mn-lt"/>
                <a:ea typeface="+mn-ea"/>
                <a:cs typeface="+mn-ea"/>
                <a:sym typeface="+mn-lt"/>
              </a:rPr>
              <a:t>实效工时</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可动率</a:t>
            </a:r>
            <a:r>
              <a:rPr lang="en-US" altLang="zh-TW" sz="2000" dirty="0">
                <a:latin typeface="+mn-lt"/>
                <a:ea typeface="+mn-ea"/>
                <a:cs typeface="+mn-ea"/>
                <a:sym typeface="+mn-lt"/>
              </a:rPr>
              <a:t>:</a:t>
            </a:r>
            <a:r>
              <a:rPr lang="zh-TW" altLang="en-US" sz="2000" dirty="0">
                <a:latin typeface="+mn-lt"/>
                <a:ea typeface="+mn-ea"/>
                <a:cs typeface="+mn-ea"/>
                <a:sym typeface="+mn-lt"/>
              </a:rPr>
              <a:t>实效工时</a:t>
            </a:r>
            <a:r>
              <a:rPr lang="en-US" altLang="zh-TW" sz="2000" dirty="0">
                <a:latin typeface="+mn-lt"/>
                <a:ea typeface="+mn-ea"/>
                <a:cs typeface="+mn-ea"/>
                <a:sym typeface="+mn-lt"/>
              </a:rPr>
              <a:t>/</a:t>
            </a:r>
            <a:r>
              <a:rPr lang="zh-TW" altLang="en-US" sz="2000" dirty="0">
                <a:latin typeface="+mn-lt"/>
                <a:ea typeface="+mn-ea"/>
                <a:cs typeface="+mn-ea"/>
                <a:sym typeface="+mn-lt"/>
              </a:rPr>
              <a:t>就劳工时</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稼动率</a:t>
            </a:r>
            <a:r>
              <a:rPr lang="en-US" altLang="zh-TW" sz="2000" dirty="0">
                <a:latin typeface="+mn-lt"/>
                <a:ea typeface="+mn-ea"/>
                <a:cs typeface="+mn-ea"/>
                <a:sym typeface="+mn-lt"/>
              </a:rPr>
              <a:t>:</a:t>
            </a:r>
            <a:r>
              <a:rPr lang="zh-TW" altLang="en-US" sz="2000" dirty="0">
                <a:latin typeface="+mn-lt"/>
                <a:ea typeface="+mn-ea"/>
                <a:cs typeface="+mn-ea"/>
                <a:sym typeface="+mn-lt"/>
              </a:rPr>
              <a:t>生产性达标率</a:t>
            </a:r>
            <a:r>
              <a:rPr lang="en-US" altLang="zh-TW" sz="2000" dirty="0">
                <a:latin typeface="+mn-lt"/>
                <a:ea typeface="+mn-ea"/>
                <a:cs typeface="+mn-ea"/>
                <a:sym typeface="+mn-lt"/>
              </a:rPr>
              <a:t>(%),</a:t>
            </a:r>
            <a:r>
              <a:rPr lang="zh-TW" altLang="en-US" sz="2000" dirty="0">
                <a:latin typeface="+mn-lt"/>
                <a:ea typeface="+mn-ea"/>
                <a:cs typeface="+mn-ea"/>
                <a:sym typeface="+mn-lt"/>
              </a:rPr>
              <a:t>稼动率</a:t>
            </a:r>
            <a:r>
              <a:rPr lang="en-US" altLang="zh-TW" sz="2000" dirty="0">
                <a:latin typeface="+mn-lt"/>
                <a:ea typeface="+mn-ea"/>
                <a:cs typeface="+mn-ea"/>
                <a:sym typeface="+mn-lt"/>
              </a:rPr>
              <a:t>=</a:t>
            </a:r>
            <a:r>
              <a:rPr lang="zh-TW" altLang="en-US" sz="2000" dirty="0">
                <a:latin typeface="+mn-lt"/>
                <a:ea typeface="+mn-ea"/>
                <a:cs typeface="+mn-ea"/>
                <a:sym typeface="+mn-lt"/>
              </a:rPr>
              <a:t>可动率</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达标率</a:t>
            </a:r>
            <a:r>
              <a:rPr lang="en-US" altLang="zh-TW" sz="2000" dirty="0">
                <a:latin typeface="+mn-lt"/>
                <a:ea typeface="+mn-ea"/>
                <a:cs typeface="+mn-ea"/>
                <a:sym typeface="+mn-lt"/>
              </a:rPr>
              <a:t>:</a:t>
            </a:r>
            <a:r>
              <a:rPr lang="zh-TW" altLang="en-US" sz="2000" dirty="0">
                <a:latin typeface="+mn-lt"/>
                <a:ea typeface="+mn-ea"/>
                <a:cs typeface="+mn-ea"/>
                <a:sym typeface="+mn-lt"/>
              </a:rPr>
              <a:t>生产性达标率</a:t>
            </a:r>
            <a:r>
              <a:rPr lang="en-US" altLang="zh-TW" sz="2000" dirty="0">
                <a:latin typeface="+mn-lt"/>
                <a:ea typeface="+mn-ea"/>
                <a:cs typeface="+mn-ea"/>
                <a:sym typeface="+mn-lt"/>
              </a:rPr>
              <a:t>=</a:t>
            </a:r>
            <a:r>
              <a:rPr lang="zh-TW" altLang="en-US" sz="2000" dirty="0">
                <a:latin typeface="+mn-lt"/>
                <a:ea typeface="+mn-ea"/>
                <a:cs typeface="+mn-ea"/>
                <a:sym typeface="+mn-lt"/>
              </a:rPr>
              <a:t>生产性</a:t>
            </a:r>
            <a:r>
              <a:rPr lang="en-US" altLang="zh-TW" sz="2000" dirty="0">
                <a:latin typeface="+mn-lt"/>
                <a:ea typeface="+mn-ea"/>
                <a:cs typeface="+mn-ea"/>
                <a:sym typeface="+mn-lt"/>
              </a:rPr>
              <a:t>/</a:t>
            </a:r>
            <a:r>
              <a:rPr lang="zh-TW" altLang="en-US" sz="2000" dirty="0">
                <a:latin typeface="+mn-lt"/>
                <a:ea typeface="+mn-ea"/>
                <a:cs typeface="+mn-ea"/>
                <a:sym typeface="+mn-lt"/>
              </a:rPr>
              <a:t>目标</a:t>
            </a:r>
            <a:r>
              <a:rPr lang="en-US" altLang="zh-TW" sz="2000" dirty="0">
                <a:latin typeface="+mn-lt"/>
                <a:ea typeface="+mn-ea"/>
                <a:cs typeface="+mn-ea"/>
                <a:sym typeface="+mn-lt"/>
              </a:rPr>
              <a:t>(%);</a:t>
            </a:r>
            <a:r>
              <a:rPr lang="zh-TW" altLang="en-US" sz="2000" dirty="0">
                <a:latin typeface="+mn-lt"/>
                <a:ea typeface="+mn-ea"/>
                <a:cs typeface="+mn-ea"/>
                <a:sym typeface="+mn-lt"/>
              </a:rPr>
              <a:t>生产量达标率</a:t>
            </a:r>
            <a:r>
              <a:rPr lang="en-US" altLang="zh-TW" sz="2000" dirty="0">
                <a:latin typeface="+mn-lt"/>
                <a:ea typeface="+mn-ea"/>
                <a:cs typeface="+mn-ea"/>
                <a:sym typeface="+mn-lt"/>
              </a:rPr>
              <a:t>=</a:t>
            </a:r>
            <a:r>
              <a:rPr lang="zh-TW" altLang="en-US" sz="2000" dirty="0">
                <a:latin typeface="+mn-lt"/>
                <a:ea typeface="+mn-ea"/>
                <a:cs typeface="+mn-ea"/>
                <a:sym typeface="+mn-lt"/>
              </a:rPr>
              <a:t>生产量</a:t>
            </a:r>
            <a:r>
              <a:rPr lang="en-US" altLang="zh-TW" sz="2000" dirty="0">
                <a:latin typeface="+mn-lt"/>
                <a:ea typeface="+mn-ea"/>
                <a:cs typeface="+mn-ea"/>
                <a:sym typeface="+mn-lt"/>
              </a:rPr>
              <a:t>/</a:t>
            </a:r>
            <a:r>
              <a:rPr lang="zh-TW" altLang="en-US" sz="2000" dirty="0">
                <a:latin typeface="+mn-lt"/>
                <a:ea typeface="+mn-ea"/>
                <a:cs typeface="+mn-ea"/>
                <a:sym typeface="+mn-lt"/>
              </a:rPr>
              <a:t>目标</a:t>
            </a:r>
            <a:r>
              <a:rPr lang="en-US" altLang="zh-TW" sz="2000" dirty="0">
                <a:latin typeface="+mn-lt"/>
                <a:ea typeface="+mn-ea"/>
                <a:cs typeface="+mn-ea"/>
                <a:sym typeface="+mn-lt"/>
              </a:rPr>
              <a:t>(%);</a:t>
            </a:r>
            <a:r>
              <a:rPr lang="zh-TW" altLang="en-US" sz="2000" dirty="0">
                <a:latin typeface="+mn-lt"/>
                <a:ea typeface="+mn-ea"/>
                <a:cs typeface="+mn-ea"/>
                <a:sym typeface="+mn-lt"/>
              </a:rPr>
              <a:t>生产工时达标率</a:t>
            </a:r>
            <a:r>
              <a:rPr lang="en-US" altLang="zh-TW" sz="2000" dirty="0">
                <a:latin typeface="+mn-lt"/>
                <a:ea typeface="+mn-ea"/>
                <a:cs typeface="+mn-ea"/>
                <a:sym typeface="+mn-lt"/>
              </a:rPr>
              <a:t>=</a:t>
            </a:r>
            <a:r>
              <a:rPr lang="zh-TW" altLang="en-US" sz="2000" dirty="0">
                <a:latin typeface="+mn-lt"/>
                <a:ea typeface="+mn-ea"/>
                <a:cs typeface="+mn-ea"/>
                <a:sym typeface="+mn-lt"/>
              </a:rPr>
              <a:t>总工时</a:t>
            </a:r>
            <a:r>
              <a:rPr lang="en-US" altLang="zh-TW" sz="2000" dirty="0">
                <a:latin typeface="+mn-lt"/>
                <a:ea typeface="+mn-ea"/>
                <a:cs typeface="+mn-ea"/>
                <a:sym typeface="+mn-lt"/>
              </a:rPr>
              <a:t>/</a:t>
            </a:r>
            <a:r>
              <a:rPr lang="zh-TW" altLang="en-US" sz="2000" dirty="0">
                <a:latin typeface="+mn-lt"/>
                <a:ea typeface="+mn-ea"/>
                <a:cs typeface="+mn-ea"/>
                <a:sym typeface="+mn-lt"/>
              </a:rPr>
              <a:t>完成工时</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每人每小时产量</a:t>
            </a:r>
            <a:r>
              <a:rPr lang="en-US" altLang="zh-TW" sz="2000" dirty="0">
                <a:latin typeface="+mn-lt"/>
                <a:ea typeface="+mn-ea"/>
                <a:cs typeface="+mn-ea"/>
                <a:sym typeface="+mn-lt"/>
              </a:rPr>
              <a:t>=</a:t>
            </a:r>
            <a:r>
              <a:rPr lang="zh-TW" altLang="en-US" sz="2000" dirty="0">
                <a:latin typeface="+mn-lt"/>
                <a:ea typeface="+mn-ea"/>
                <a:cs typeface="+mn-ea"/>
                <a:sym typeface="+mn-lt"/>
              </a:rPr>
              <a:t>总产量</a:t>
            </a:r>
            <a:r>
              <a:rPr lang="en-US" altLang="zh-TW" sz="2000" dirty="0">
                <a:latin typeface="+mn-lt"/>
                <a:ea typeface="+mn-ea"/>
                <a:cs typeface="+mn-ea"/>
                <a:sym typeface="+mn-lt"/>
              </a:rPr>
              <a:t>/</a:t>
            </a:r>
            <a:r>
              <a:rPr lang="zh-TW" altLang="en-US" sz="2000" dirty="0">
                <a:latin typeface="+mn-lt"/>
                <a:ea typeface="+mn-ea"/>
                <a:cs typeface="+mn-ea"/>
                <a:sym typeface="+mn-lt"/>
              </a:rPr>
              <a:t>实效工时</a:t>
            </a:r>
            <a:r>
              <a:rPr lang="en-US" altLang="zh-TW" sz="2000" dirty="0">
                <a:latin typeface="+mn-lt"/>
                <a:ea typeface="+mn-ea"/>
                <a:cs typeface="+mn-ea"/>
                <a:sym typeface="+mn-lt"/>
              </a:rPr>
              <a:t>/60min.</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每人每日产量</a:t>
            </a:r>
            <a:r>
              <a:rPr lang="en-US" altLang="zh-TW" sz="2000" dirty="0">
                <a:latin typeface="+mn-lt"/>
                <a:ea typeface="+mn-ea"/>
                <a:cs typeface="+mn-ea"/>
                <a:sym typeface="+mn-lt"/>
              </a:rPr>
              <a:t>=</a:t>
            </a:r>
            <a:r>
              <a:rPr lang="zh-TW" altLang="en-US" sz="2000" dirty="0">
                <a:latin typeface="+mn-lt"/>
                <a:ea typeface="+mn-ea"/>
                <a:cs typeface="+mn-ea"/>
                <a:sym typeface="+mn-lt"/>
              </a:rPr>
              <a:t>每人每小时产量*</a:t>
            </a:r>
            <a:r>
              <a:rPr lang="en-US" altLang="zh-TW" sz="2000" dirty="0">
                <a:latin typeface="+mn-lt"/>
                <a:ea typeface="+mn-ea"/>
                <a:cs typeface="+mn-ea"/>
                <a:sym typeface="+mn-lt"/>
              </a:rPr>
              <a:t>8h.</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在册人员</a:t>
            </a:r>
            <a:r>
              <a:rPr lang="en-US" altLang="zh-TW" sz="2000" dirty="0">
                <a:latin typeface="+mn-lt"/>
                <a:ea typeface="+mn-ea"/>
                <a:cs typeface="+mn-ea"/>
                <a:sym typeface="+mn-lt"/>
              </a:rPr>
              <a:t>:</a:t>
            </a:r>
            <a:r>
              <a:rPr lang="zh-TW" altLang="en-US" sz="2000" dirty="0">
                <a:latin typeface="+mn-lt"/>
                <a:ea typeface="+mn-ea"/>
                <a:cs typeface="+mn-ea"/>
                <a:sym typeface="+mn-lt"/>
              </a:rPr>
              <a:t>登录在案的所有人员</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6712BF63-2B25-4D18-AD1A-F77722BFF4CA}"/>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标准工时标准吗？</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2130" name="Text Box 2">
            <a:extLst>
              <a:ext uri="{FF2B5EF4-FFF2-40B4-BE49-F238E27FC236}">
                <a16:creationId xmlns:a16="http://schemas.microsoft.com/office/drawing/2014/main" id="{07916DE0-C5C2-4C2B-A60A-D218A6C1DF8B}"/>
              </a:ext>
            </a:extLst>
          </p:cNvPr>
          <p:cNvSpPr txBox="1">
            <a:spLocks noChangeArrowheads="1"/>
          </p:cNvSpPr>
          <p:nvPr/>
        </p:nvSpPr>
        <p:spPr bwMode="auto">
          <a:xfrm>
            <a:off x="1481137" y="1656408"/>
            <a:ext cx="13681075" cy="4164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直接人员</a:t>
            </a:r>
            <a:r>
              <a:rPr lang="en-US" altLang="zh-TW" sz="2000" dirty="0">
                <a:latin typeface="+mn-lt"/>
                <a:ea typeface="+mn-ea"/>
                <a:cs typeface="+mn-ea"/>
                <a:sym typeface="+mn-lt"/>
              </a:rPr>
              <a:t>:</a:t>
            </a:r>
            <a:r>
              <a:rPr lang="zh-TW" altLang="en-US" sz="2000" dirty="0">
                <a:latin typeface="+mn-lt"/>
                <a:ea typeface="+mn-ea"/>
                <a:cs typeface="+mn-ea"/>
                <a:sym typeface="+mn-lt"/>
              </a:rPr>
              <a:t>直接从事生产的人员</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间接人员</a:t>
            </a:r>
            <a:r>
              <a:rPr lang="en-US" altLang="zh-TW" sz="2000" dirty="0">
                <a:latin typeface="+mn-lt"/>
                <a:ea typeface="+mn-ea"/>
                <a:cs typeface="+mn-ea"/>
                <a:sym typeface="+mn-lt"/>
              </a:rPr>
              <a:t>:</a:t>
            </a:r>
            <a:r>
              <a:rPr lang="zh-TW" altLang="en-US" sz="2000" dirty="0">
                <a:latin typeface="+mn-lt"/>
                <a:ea typeface="+mn-ea"/>
                <a:cs typeface="+mn-ea"/>
                <a:sym typeface="+mn-lt"/>
              </a:rPr>
              <a:t>管理生产的人员</a:t>
            </a:r>
            <a:r>
              <a:rPr lang="en-US" altLang="zh-TW" sz="2000" dirty="0">
                <a:latin typeface="+mn-lt"/>
                <a:ea typeface="+mn-ea"/>
                <a:cs typeface="+mn-ea"/>
                <a:sym typeface="+mn-lt"/>
              </a:rPr>
              <a:t>,</a:t>
            </a:r>
            <a:r>
              <a:rPr lang="zh-TW" altLang="en-US" sz="2000" dirty="0">
                <a:latin typeface="+mn-lt"/>
                <a:ea typeface="+mn-ea"/>
                <a:cs typeface="+mn-ea"/>
                <a:sym typeface="+mn-lt"/>
              </a:rPr>
              <a:t>如线长</a:t>
            </a:r>
            <a:r>
              <a:rPr lang="en-US" altLang="zh-TW" sz="2000" dirty="0">
                <a:latin typeface="+mn-lt"/>
                <a:ea typeface="+mn-ea"/>
                <a:cs typeface="+mn-ea"/>
                <a:sym typeface="+mn-lt"/>
              </a:rPr>
              <a:t>,</a:t>
            </a:r>
            <a:r>
              <a:rPr lang="zh-TW" altLang="en-US" sz="2000" dirty="0">
                <a:latin typeface="+mn-lt"/>
                <a:ea typeface="+mn-ea"/>
                <a:cs typeface="+mn-ea"/>
                <a:sym typeface="+mn-lt"/>
              </a:rPr>
              <a:t>组长</a:t>
            </a:r>
            <a:r>
              <a:rPr lang="en-US" altLang="zh-TW" sz="2000" dirty="0">
                <a:latin typeface="+mn-lt"/>
                <a:ea typeface="+mn-ea"/>
                <a:cs typeface="+mn-ea"/>
                <a:sym typeface="+mn-lt"/>
              </a:rPr>
              <a:t>,</a:t>
            </a:r>
            <a:r>
              <a:rPr lang="zh-TW" altLang="en-US" sz="2000" dirty="0">
                <a:latin typeface="+mn-lt"/>
                <a:ea typeface="+mn-ea"/>
                <a:cs typeface="+mn-ea"/>
                <a:sym typeface="+mn-lt"/>
              </a:rPr>
              <a:t>材料员等</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2 ) </a:t>
            </a:r>
            <a:r>
              <a:rPr lang="zh-TW" altLang="en-US" sz="2000" b="1" dirty="0">
                <a:latin typeface="+mn-lt"/>
                <a:ea typeface="+mn-ea"/>
                <a:cs typeface="+mn-ea"/>
                <a:sym typeface="+mn-lt"/>
              </a:rPr>
              <a:t>标准工时</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标准工时就是一个熟练的操作者在标准的状态下以正常的速度完成某一特定的工作所耗费的时间</a:t>
            </a:r>
            <a:r>
              <a:rPr lang="en-US" altLang="zh-TW" sz="2000" dirty="0">
                <a:latin typeface="+mn-lt"/>
                <a:ea typeface="+mn-ea"/>
                <a:cs typeface="+mn-ea"/>
                <a:sym typeface="+mn-lt"/>
              </a:rPr>
              <a:t>.</a:t>
            </a:r>
            <a:r>
              <a:rPr lang="zh-TW" altLang="en-US" sz="2000" dirty="0">
                <a:latin typeface="+mn-lt"/>
                <a:ea typeface="+mn-ea"/>
                <a:cs typeface="+mn-ea"/>
                <a:sym typeface="+mn-lt"/>
              </a:rPr>
              <a:t>其中的标准状态是指在实施了方法与动作研究后制定的标准方法</a:t>
            </a:r>
            <a:r>
              <a:rPr lang="en-US" altLang="zh-TW" sz="2000" dirty="0">
                <a:latin typeface="+mn-lt"/>
                <a:ea typeface="+mn-ea"/>
                <a:cs typeface="+mn-ea"/>
                <a:sym typeface="+mn-lt"/>
              </a:rPr>
              <a:t>,</a:t>
            </a:r>
            <a:r>
              <a:rPr lang="zh-TW" altLang="en-US" sz="2000" dirty="0">
                <a:latin typeface="+mn-lt"/>
                <a:ea typeface="+mn-ea"/>
                <a:cs typeface="+mn-ea"/>
                <a:sym typeface="+mn-lt"/>
              </a:rPr>
              <a:t>标准动作</a:t>
            </a:r>
            <a:r>
              <a:rPr lang="en-US" altLang="zh-TW" sz="2000" dirty="0">
                <a:latin typeface="+mn-lt"/>
                <a:ea typeface="+mn-ea"/>
                <a:cs typeface="+mn-ea"/>
                <a:sym typeface="+mn-lt"/>
              </a:rPr>
              <a:t>,</a:t>
            </a:r>
            <a:r>
              <a:rPr lang="zh-TW" altLang="en-US" sz="2000" dirty="0">
                <a:latin typeface="+mn-lt"/>
                <a:ea typeface="+mn-ea"/>
                <a:cs typeface="+mn-ea"/>
                <a:sym typeface="+mn-lt"/>
              </a:rPr>
              <a:t>标准设备</a:t>
            </a:r>
            <a:r>
              <a:rPr lang="en-US" altLang="zh-TW" sz="2000" dirty="0">
                <a:latin typeface="+mn-lt"/>
                <a:ea typeface="+mn-ea"/>
                <a:cs typeface="+mn-ea"/>
                <a:sym typeface="+mn-lt"/>
              </a:rPr>
              <a:t>,</a:t>
            </a:r>
            <a:r>
              <a:rPr lang="zh-TW" altLang="en-US" sz="2000" dirty="0">
                <a:latin typeface="+mn-lt"/>
                <a:ea typeface="+mn-ea"/>
                <a:cs typeface="+mn-ea"/>
                <a:sym typeface="+mn-lt"/>
              </a:rPr>
              <a:t>标准程序</a:t>
            </a:r>
            <a:r>
              <a:rPr lang="en-US" altLang="zh-TW" sz="2000" dirty="0">
                <a:latin typeface="+mn-lt"/>
                <a:ea typeface="+mn-ea"/>
                <a:cs typeface="+mn-ea"/>
                <a:sym typeface="+mn-lt"/>
              </a:rPr>
              <a:t>,</a:t>
            </a:r>
            <a:r>
              <a:rPr lang="zh-TW" altLang="en-US" sz="2000" dirty="0">
                <a:latin typeface="+mn-lt"/>
                <a:ea typeface="+mn-ea"/>
                <a:cs typeface="+mn-ea"/>
                <a:sym typeface="+mn-lt"/>
              </a:rPr>
              <a:t>标准工具</a:t>
            </a:r>
            <a:r>
              <a:rPr lang="en-US" altLang="zh-TW" sz="2000" dirty="0">
                <a:latin typeface="+mn-lt"/>
                <a:ea typeface="+mn-ea"/>
                <a:cs typeface="+mn-ea"/>
                <a:sym typeface="+mn-lt"/>
              </a:rPr>
              <a:t>,</a:t>
            </a:r>
            <a:r>
              <a:rPr lang="zh-TW" altLang="en-US" sz="2000" dirty="0">
                <a:latin typeface="+mn-lt"/>
                <a:ea typeface="+mn-ea"/>
                <a:cs typeface="+mn-ea"/>
                <a:sym typeface="+mn-lt"/>
              </a:rPr>
              <a:t>标准机器的运转速度以及标准的工作环境等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与标准工时关联的时间还有</a:t>
            </a:r>
            <a:r>
              <a:rPr lang="en-US" altLang="zh-TW" sz="2000" dirty="0">
                <a:latin typeface="+mn-lt"/>
                <a:ea typeface="+mn-ea"/>
                <a:cs typeface="+mn-ea"/>
                <a:sym typeface="+mn-lt"/>
              </a:rPr>
              <a:t>:</a:t>
            </a:r>
            <a:r>
              <a:rPr lang="zh-TW" altLang="en-US" sz="2000" dirty="0">
                <a:latin typeface="+mn-lt"/>
                <a:ea typeface="+mn-ea"/>
                <a:cs typeface="+mn-ea"/>
                <a:sym typeface="+mn-lt"/>
              </a:rPr>
              <a:t>正常时间和宽放时间</a:t>
            </a:r>
            <a:r>
              <a:rPr lang="en-US" altLang="zh-TW" sz="2000" dirty="0">
                <a:latin typeface="+mn-lt"/>
                <a:ea typeface="+mn-ea"/>
                <a:cs typeface="+mn-ea"/>
                <a:sym typeface="+mn-lt"/>
              </a:rPr>
              <a:t>.</a:t>
            </a:r>
            <a:r>
              <a:rPr lang="zh-TW" altLang="en-US" sz="2000" dirty="0">
                <a:latin typeface="+mn-lt"/>
                <a:ea typeface="+mn-ea"/>
                <a:cs typeface="+mn-ea"/>
                <a:sym typeface="+mn-lt"/>
              </a:rPr>
              <a:t>对它们的解释如下</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正常时间</a:t>
            </a:r>
            <a:r>
              <a:rPr lang="en-US" altLang="zh-TW" sz="2000" dirty="0">
                <a:latin typeface="+mn-lt"/>
                <a:ea typeface="+mn-ea"/>
                <a:cs typeface="+mn-ea"/>
                <a:sym typeface="+mn-lt"/>
              </a:rPr>
              <a:t>:</a:t>
            </a:r>
            <a:r>
              <a:rPr lang="zh-TW" altLang="en-US" sz="2000" dirty="0">
                <a:latin typeface="+mn-lt"/>
                <a:ea typeface="+mn-ea"/>
                <a:cs typeface="+mn-ea"/>
                <a:sym typeface="+mn-lt"/>
              </a:rPr>
              <a:t>操作者在正常状态下连续完成操作内容所需要的时间</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宽放时间</a:t>
            </a:r>
            <a:r>
              <a:rPr lang="en-US" altLang="zh-TW" sz="2000" dirty="0">
                <a:latin typeface="+mn-lt"/>
                <a:ea typeface="+mn-ea"/>
                <a:cs typeface="+mn-ea"/>
                <a:sym typeface="+mn-lt"/>
              </a:rPr>
              <a:t>:</a:t>
            </a:r>
            <a:r>
              <a:rPr lang="zh-TW" altLang="en-US" sz="2000" dirty="0">
                <a:latin typeface="+mn-lt"/>
                <a:ea typeface="+mn-ea"/>
                <a:cs typeface="+mn-ea"/>
                <a:sym typeface="+mn-lt"/>
              </a:rPr>
              <a:t>操作者为稳定地完成正常操作内容而出现的停顿</a:t>
            </a:r>
            <a:r>
              <a:rPr lang="en-US" altLang="zh-TW" sz="2000" dirty="0">
                <a:latin typeface="+mn-lt"/>
                <a:ea typeface="+mn-ea"/>
                <a:cs typeface="+mn-ea"/>
                <a:sym typeface="+mn-lt"/>
              </a:rPr>
              <a:t>,</a:t>
            </a:r>
            <a:r>
              <a:rPr lang="zh-TW" altLang="en-US" sz="2000" dirty="0">
                <a:latin typeface="+mn-lt"/>
                <a:ea typeface="+mn-ea"/>
                <a:cs typeface="+mn-ea"/>
                <a:sym typeface="+mn-lt"/>
              </a:rPr>
              <a:t>休息</a:t>
            </a:r>
            <a:r>
              <a:rPr lang="en-US" altLang="zh-TW" sz="2000" dirty="0">
                <a:latin typeface="+mn-lt"/>
                <a:ea typeface="+mn-ea"/>
                <a:cs typeface="+mn-ea"/>
                <a:sym typeface="+mn-lt"/>
              </a:rPr>
              <a:t>,</a:t>
            </a:r>
            <a:r>
              <a:rPr lang="zh-TW" altLang="en-US" sz="2000" dirty="0">
                <a:latin typeface="+mn-lt"/>
                <a:ea typeface="+mn-ea"/>
                <a:cs typeface="+mn-ea"/>
                <a:sym typeface="+mn-lt"/>
              </a:rPr>
              <a:t>等待等所需要的时间</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b="1" dirty="0">
                <a:latin typeface="+mn-lt"/>
                <a:ea typeface="+mn-ea"/>
                <a:cs typeface="+mn-ea"/>
                <a:sym typeface="+mn-lt"/>
              </a:rPr>
              <a:t>标准工时的制定方法有如下三种</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在设计开发过程中制作样件时完成</a:t>
            </a:r>
            <a:r>
              <a:rPr lang="en-US" altLang="zh-TW" sz="2000" dirty="0">
                <a:latin typeface="+mn-lt"/>
                <a:ea typeface="+mn-ea"/>
                <a:cs typeface="+mn-ea"/>
                <a:sym typeface="+mn-lt"/>
              </a:rPr>
              <a:t>,</a:t>
            </a:r>
            <a:r>
              <a:rPr lang="zh-TW" altLang="en-US" sz="2000" dirty="0">
                <a:latin typeface="+mn-lt"/>
                <a:ea typeface="+mn-ea"/>
                <a:cs typeface="+mn-ea"/>
                <a:sym typeface="+mn-lt"/>
              </a:rPr>
              <a:t>具体方法是由样件制作人员统</a:t>
            </a:r>
          </a:p>
        </p:txBody>
      </p:sp>
      <p:sp>
        <p:nvSpPr>
          <p:cNvPr id="3" name="文本框 2">
            <a:extLst>
              <a:ext uri="{FF2B5EF4-FFF2-40B4-BE49-F238E27FC236}">
                <a16:creationId xmlns:a16="http://schemas.microsoft.com/office/drawing/2014/main" id="{7F1A9AA9-599D-43A9-AA32-AB3AB1F9320D}"/>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标准工时标准吗？</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3154" name="Text Box 2">
            <a:extLst>
              <a:ext uri="{FF2B5EF4-FFF2-40B4-BE49-F238E27FC236}">
                <a16:creationId xmlns:a16="http://schemas.microsoft.com/office/drawing/2014/main" id="{5935EADC-8F64-4FF0-B8B6-191E3170564D}"/>
              </a:ext>
            </a:extLst>
          </p:cNvPr>
          <p:cNvSpPr txBox="1">
            <a:spLocks noChangeArrowheads="1"/>
          </p:cNvSpPr>
          <p:nvPr/>
        </p:nvSpPr>
        <p:spPr bwMode="auto">
          <a:xfrm>
            <a:off x="1481137" y="2088456"/>
            <a:ext cx="13681075" cy="3794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dirty="0">
                <a:latin typeface="+mn-lt"/>
                <a:ea typeface="+mn-ea"/>
                <a:cs typeface="+mn-ea"/>
                <a:sym typeface="+mn-lt"/>
              </a:rPr>
              <a:t>计每一件样件的制作时间</a:t>
            </a:r>
            <a:r>
              <a:rPr lang="en-US" altLang="zh-TW" sz="2000" dirty="0">
                <a:latin typeface="+mn-lt"/>
                <a:ea typeface="+mn-ea"/>
                <a:cs typeface="+mn-ea"/>
                <a:sym typeface="+mn-lt"/>
              </a:rPr>
              <a:t>,</a:t>
            </a:r>
            <a:r>
              <a:rPr lang="zh-TW" altLang="en-US" sz="2000" dirty="0">
                <a:latin typeface="+mn-lt"/>
                <a:ea typeface="+mn-ea"/>
                <a:cs typeface="+mn-ea"/>
                <a:sym typeface="+mn-lt"/>
              </a:rPr>
              <a:t>取其平均值再加上损耗时间即可</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标准工时</a:t>
            </a:r>
            <a:r>
              <a:rPr lang="en-US" altLang="zh-TW" sz="2000" dirty="0">
                <a:latin typeface="+mn-lt"/>
                <a:ea typeface="+mn-ea"/>
                <a:cs typeface="+mn-ea"/>
                <a:sym typeface="+mn-lt"/>
              </a:rPr>
              <a:t>=</a:t>
            </a:r>
            <a:r>
              <a:rPr lang="zh-TW" altLang="en-US" sz="2000" dirty="0">
                <a:latin typeface="+mn-lt"/>
                <a:ea typeface="+mn-ea"/>
                <a:cs typeface="+mn-ea"/>
                <a:sym typeface="+mn-lt"/>
              </a:rPr>
              <a:t>平均时间</a:t>
            </a:r>
            <a:r>
              <a:rPr lang="en-US" altLang="zh-TW" sz="2000" dirty="0">
                <a:latin typeface="+mn-lt"/>
                <a:ea typeface="+mn-ea"/>
                <a:cs typeface="+mn-ea"/>
                <a:sym typeface="+mn-lt"/>
              </a:rPr>
              <a:t>+</a:t>
            </a:r>
            <a:r>
              <a:rPr lang="zh-TW" altLang="en-US" sz="2000" dirty="0">
                <a:latin typeface="+mn-lt"/>
                <a:ea typeface="+mn-ea"/>
                <a:cs typeface="+mn-ea"/>
                <a:sym typeface="+mn-lt"/>
              </a:rPr>
              <a:t>损耗时间</a:t>
            </a:r>
          </a:p>
          <a:p>
            <a:pPr eaLnBrk="1" hangingPunct="1">
              <a:lnSpc>
                <a:spcPct val="120000"/>
              </a:lnSpc>
              <a:defRPr/>
            </a:pPr>
            <a:r>
              <a:rPr lang="zh-TW" altLang="en-US" sz="2000" dirty="0">
                <a:latin typeface="+mn-lt"/>
                <a:ea typeface="+mn-ea"/>
                <a:cs typeface="+mn-ea"/>
                <a:sym typeface="+mn-lt"/>
              </a:rPr>
              <a:t>   这种方法适合于比较简单的产品的标准工时计算</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在开始量产前由</a:t>
            </a:r>
            <a:r>
              <a:rPr lang="en-US" altLang="zh-TW" sz="2000" dirty="0">
                <a:latin typeface="+mn-lt"/>
                <a:ea typeface="+mn-ea"/>
                <a:cs typeface="+mn-ea"/>
                <a:sym typeface="+mn-lt"/>
              </a:rPr>
              <a:t>IE</a:t>
            </a:r>
            <a:r>
              <a:rPr lang="zh-TW" altLang="en-US" sz="2000" dirty="0">
                <a:latin typeface="+mn-lt"/>
                <a:ea typeface="+mn-ea"/>
                <a:cs typeface="+mn-ea"/>
                <a:sym typeface="+mn-lt"/>
              </a:rPr>
              <a:t>人员依据样品</a:t>
            </a:r>
            <a:r>
              <a:rPr lang="en-US" altLang="zh-TW" sz="2000" dirty="0">
                <a:latin typeface="+mn-lt"/>
                <a:ea typeface="+mn-ea"/>
                <a:cs typeface="+mn-ea"/>
                <a:sym typeface="+mn-lt"/>
              </a:rPr>
              <a:t>,</a:t>
            </a:r>
            <a:r>
              <a:rPr lang="zh-TW" altLang="en-US" sz="2000" dirty="0">
                <a:latin typeface="+mn-lt"/>
                <a:ea typeface="+mn-ea"/>
                <a:cs typeface="+mn-ea"/>
                <a:sym typeface="+mn-lt"/>
              </a:rPr>
              <a:t>生产流程图</a:t>
            </a:r>
            <a:r>
              <a:rPr lang="en-US" altLang="zh-TW" sz="2000" dirty="0">
                <a:latin typeface="+mn-lt"/>
                <a:ea typeface="+mn-ea"/>
                <a:cs typeface="+mn-ea"/>
                <a:sym typeface="+mn-lt"/>
              </a:rPr>
              <a:t>,</a:t>
            </a:r>
            <a:r>
              <a:rPr lang="zh-TW" altLang="en-US" sz="2000" dirty="0">
                <a:latin typeface="+mn-lt"/>
                <a:ea typeface="+mn-ea"/>
                <a:cs typeface="+mn-ea"/>
                <a:sym typeface="+mn-lt"/>
              </a:rPr>
              <a:t>监控计划</a:t>
            </a:r>
            <a:r>
              <a:rPr lang="en-US" altLang="zh-TW" sz="2000" dirty="0">
                <a:latin typeface="+mn-lt"/>
                <a:ea typeface="+mn-ea"/>
                <a:cs typeface="+mn-ea"/>
                <a:sym typeface="+mn-lt"/>
              </a:rPr>
              <a:t>,</a:t>
            </a:r>
            <a:r>
              <a:rPr lang="zh-TW" altLang="en-US" sz="2000" dirty="0">
                <a:latin typeface="+mn-lt"/>
                <a:ea typeface="+mn-ea"/>
                <a:cs typeface="+mn-ea"/>
                <a:sym typeface="+mn-lt"/>
              </a:rPr>
              <a:t>指导书等物品</a:t>
            </a:r>
            <a:r>
              <a:rPr lang="en-US" altLang="zh-TW" sz="2000" dirty="0">
                <a:latin typeface="+mn-lt"/>
                <a:ea typeface="+mn-ea"/>
                <a:cs typeface="+mn-ea"/>
                <a:sym typeface="+mn-lt"/>
              </a:rPr>
              <a:t>,</a:t>
            </a:r>
            <a:r>
              <a:rPr lang="zh-TW" altLang="en-US" sz="2000" dirty="0">
                <a:latin typeface="+mn-lt"/>
                <a:ea typeface="+mn-ea"/>
                <a:cs typeface="+mn-ea"/>
                <a:sym typeface="+mn-lt"/>
              </a:rPr>
              <a:t>运用</a:t>
            </a:r>
            <a:r>
              <a:rPr lang="en-US" altLang="zh-TW" sz="2000" dirty="0">
                <a:latin typeface="+mn-lt"/>
                <a:ea typeface="+mn-ea"/>
                <a:cs typeface="+mn-ea"/>
                <a:sym typeface="+mn-lt"/>
              </a:rPr>
              <a:t>MTM</a:t>
            </a:r>
            <a:r>
              <a:rPr lang="zh-TW" altLang="en-US" sz="2000" dirty="0">
                <a:latin typeface="+mn-lt"/>
                <a:ea typeface="+mn-ea"/>
                <a:cs typeface="+mn-ea"/>
                <a:sym typeface="+mn-lt"/>
              </a:rPr>
              <a:t>手法计算产生结果</a:t>
            </a:r>
            <a:r>
              <a:rPr lang="en-US" altLang="zh-TW" sz="2000" dirty="0">
                <a:latin typeface="+mn-lt"/>
                <a:ea typeface="+mn-ea"/>
                <a:cs typeface="+mn-ea"/>
                <a:sym typeface="+mn-lt"/>
              </a:rPr>
              <a:t>,</a:t>
            </a:r>
            <a:r>
              <a:rPr lang="zh-TW" altLang="en-US" sz="2000" dirty="0">
                <a:latin typeface="+mn-lt"/>
                <a:ea typeface="+mn-ea"/>
                <a:cs typeface="+mn-ea"/>
                <a:sym typeface="+mn-lt"/>
              </a:rPr>
              <a:t>再加上宽放时间形成即可</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标准工时</a:t>
            </a:r>
            <a:r>
              <a:rPr lang="en-US" altLang="zh-TW" sz="2000" dirty="0">
                <a:latin typeface="+mn-lt"/>
                <a:ea typeface="+mn-ea"/>
                <a:cs typeface="+mn-ea"/>
                <a:sym typeface="+mn-lt"/>
              </a:rPr>
              <a:t>=</a:t>
            </a:r>
            <a:r>
              <a:rPr lang="zh-TW" altLang="en-US" sz="2000" dirty="0">
                <a:latin typeface="+mn-lt"/>
                <a:ea typeface="+mn-ea"/>
                <a:cs typeface="+mn-ea"/>
                <a:sym typeface="+mn-lt"/>
              </a:rPr>
              <a:t>正常时间</a:t>
            </a:r>
            <a:r>
              <a:rPr lang="en-US" altLang="zh-TW" sz="2000" dirty="0">
                <a:latin typeface="+mn-lt"/>
                <a:ea typeface="+mn-ea"/>
                <a:cs typeface="+mn-ea"/>
                <a:sym typeface="+mn-lt"/>
              </a:rPr>
              <a:t>+</a:t>
            </a:r>
            <a:r>
              <a:rPr lang="zh-TW" altLang="en-US" sz="2000" dirty="0">
                <a:latin typeface="+mn-lt"/>
                <a:ea typeface="+mn-ea"/>
                <a:cs typeface="+mn-ea"/>
                <a:sym typeface="+mn-lt"/>
              </a:rPr>
              <a:t>宽放时间</a:t>
            </a:r>
          </a:p>
          <a:p>
            <a:pPr eaLnBrk="1" hangingPunct="1">
              <a:lnSpc>
                <a:spcPct val="120000"/>
              </a:lnSpc>
              <a:buFont typeface="Wingdings" panose="05000000000000000000" pitchFamily="2" charset="2"/>
              <a:buNone/>
              <a:defRPr/>
            </a:pPr>
            <a:r>
              <a:rPr lang="zh-TW" altLang="en-US" sz="2000" dirty="0">
                <a:latin typeface="+mn-lt"/>
                <a:ea typeface="+mn-ea"/>
                <a:cs typeface="+mn-ea"/>
                <a:sym typeface="+mn-lt"/>
              </a:rPr>
              <a:t>   这种方法适合于规范性比较强的产品的标准工时计算</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在量产中由</a:t>
            </a:r>
            <a:r>
              <a:rPr lang="en-US" altLang="zh-TW" sz="2000" dirty="0">
                <a:latin typeface="+mn-lt"/>
                <a:ea typeface="+mn-ea"/>
                <a:cs typeface="+mn-ea"/>
                <a:sym typeface="+mn-lt"/>
              </a:rPr>
              <a:t>IE</a:t>
            </a:r>
            <a:r>
              <a:rPr lang="zh-TW" altLang="en-US" sz="2000" dirty="0">
                <a:latin typeface="+mn-lt"/>
                <a:ea typeface="+mn-ea"/>
                <a:cs typeface="+mn-ea"/>
                <a:sym typeface="+mn-lt"/>
              </a:rPr>
              <a:t>人员实地统计现场操作的时间进行处理后</a:t>
            </a:r>
            <a:r>
              <a:rPr lang="en-US" altLang="zh-TW" sz="2000" dirty="0">
                <a:latin typeface="+mn-lt"/>
                <a:ea typeface="+mn-ea"/>
                <a:cs typeface="+mn-ea"/>
                <a:sym typeface="+mn-lt"/>
              </a:rPr>
              <a:t>,</a:t>
            </a:r>
            <a:r>
              <a:rPr lang="zh-TW" altLang="en-US" sz="2000" dirty="0">
                <a:latin typeface="+mn-lt"/>
                <a:ea typeface="+mn-ea"/>
                <a:cs typeface="+mn-ea"/>
                <a:sym typeface="+mn-lt"/>
              </a:rPr>
              <a:t>再加上宽放时间即可</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标准工时</a:t>
            </a:r>
            <a:r>
              <a:rPr lang="en-US" altLang="zh-TW" sz="2000" dirty="0">
                <a:latin typeface="+mn-lt"/>
                <a:ea typeface="+mn-ea"/>
                <a:cs typeface="+mn-ea"/>
                <a:sym typeface="+mn-lt"/>
              </a:rPr>
              <a:t>=</a:t>
            </a:r>
            <a:r>
              <a:rPr lang="zh-TW" altLang="en-US" sz="2000" dirty="0">
                <a:latin typeface="+mn-lt"/>
                <a:ea typeface="+mn-ea"/>
                <a:cs typeface="+mn-ea"/>
                <a:sym typeface="+mn-lt"/>
              </a:rPr>
              <a:t>测定时间</a:t>
            </a:r>
            <a:r>
              <a:rPr lang="en-US" altLang="zh-TW" sz="2000" dirty="0">
                <a:latin typeface="+mn-lt"/>
                <a:ea typeface="+mn-ea"/>
                <a:cs typeface="+mn-ea"/>
                <a:sym typeface="+mn-lt"/>
              </a:rPr>
              <a:t>+</a:t>
            </a:r>
            <a:r>
              <a:rPr lang="zh-TW" altLang="en-US" sz="2000" dirty="0">
                <a:latin typeface="+mn-lt"/>
                <a:ea typeface="+mn-ea"/>
                <a:cs typeface="+mn-ea"/>
                <a:sym typeface="+mn-lt"/>
              </a:rPr>
              <a:t>宽放时间</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这种方法适合于普通产品的标准工时计算</a:t>
            </a:r>
            <a:r>
              <a:rPr lang="en-US" altLang="zh-TW" sz="2000" dirty="0">
                <a:latin typeface="+mn-lt"/>
                <a:ea typeface="+mn-ea"/>
                <a:cs typeface="+mn-ea"/>
                <a:sym typeface="+mn-lt"/>
              </a:rPr>
              <a:t>.</a:t>
            </a:r>
            <a:r>
              <a:rPr lang="zh-TW" altLang="en-US" sz="2000" dirty="0">
                <a:latin typeface="+mn-lt"/>
                <a:ea typeface="+mn-ea"/>
                <a:cs typeface="+mn-ea"/>
                <a:sym typeface="+mn-lt"/>
              </a:rPr>
              <a:t>其实施步骤是</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570FEA7C-75D5-4EE1-9221-47948AB6FBE8}"/>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标准工时标准吗？</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3938" name="AutoShape 2">
            <a:extLst>
              <a:ext uri="{FF2B5EF4-FFF2-40B4-BE49-F238E27FC236}">
                <a16:creationId xmlns:a16="http://schemas.microsoft.com/office/drawing/2014/main" id="{9D07F68A-DE12-49FD-A35F-6DB70D76B67B}"/>
              </a:ext>
            </a:extLst>
          </p:cNvPr>
          <p:cNvSpPr>
            <a:spLocks noChangeArrowheads="1"/>
          </p:cNvSpPr>
          <p:nvPr/>
        </p:nvSpPr>
        <p:spPr bwMode="auto">
          <a:xfrm>
            <a:off x="2165350" y="1286669"/>
            <a:ext cx="3876675" cy="623888"/>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IE</a:t>
            </a:r>
            <a:r>
              <a:rPr lang="zh-TW" altLang="en-US" sz="2000">
                <a:cs typeface="+mn-ea"/>
                <a:sym typeface="+mn-lt"/>
              </a:rPr>
              <a:t>人员做好准备</a:t>
            </a:r>
          </a:p>
        </p:txBody>
      </p:sp>
      <p:sp>
        <p:nvSpPr>
          <p:cNvPr id="423939" name="AutoShape 3">
            <a:extLst>
              <a:ext uri="{FF2B5EF4-FFF2-40B4-BE49-F238E27FC236}">
                <a16:creationId xmlns:a16="http://schemas.microsoft.com/office/drawing/2014/main" id="{D17181E0-7105-4E3B-B16B-E4E369DB6730}"/>
              </a:ext>
            </a:extLst>
          </p:cNvPr>
          <p:cNvSpPr>
            <a:spLocks noChangeArrowheads="1"/>
          </p:cNvSpPr>
          <p:nvPr/>
        </p:nvSpPr>
        <p:spPr bwMode="auto">
          <a:xfrm>
            <a:off x="2165350" y="3679032"/>
            <a:ext cx="3876675" cy="623887"/>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汇总测定数据</a:t>
            </a:r>
          </a:p>
        </p:txBody>
      </p:sp>
      <p:sp>
        <p:nvSpPr>
          <p:cNvPr id="423940" name="AutoShape 4">
            <a:extLst>
              <a:ext uri="{FF2B5EF4-FFF2-40B4-BE49-F238E27FC236}">
                <a16:creationId xmlns:a16="http://schemas.microsoft.com/office/drawing/2014/main" id="{7A83A297-7DF2-47D0-BE3C-804E18A1A7CE}"/>
              </a:ext>
            </a:extLst>
          </p:cNvPr>
          <p:cNvSpPr>
            <a:spLocks noChangeArrowheads="1"/>
          </p:cNvSpPr>
          <p:nvPr/>
        </p:nvSpPr>
        <p:spPr bwMode="auto">
          <a:xfrm>
            <a:off x="2165350" y="2326482"/>
            <a:ext cx="3876675" cy="623887"/>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按工位别测定</a:t>
            </a:r>
          </a:p>
        </p:txBody>
      </p:sp>
      <p:sp>
        <p:nvSpPr>
          <p:cNvPr id="423941" name="AutoShape 5">
            <a:extLst>
              <a:ext uri="{FF2B5EF4-FFF2-40B4-BE49-F238E27FC236}">
                <a16:creationId xmlns:a16="http://schemas.microsoft.com/office/drawing/2014/main" id="{E7853777-6180-43DF-862C-B0EFE5D0A6FE}"/>
              </a:ext>
            </a:extLst>
          </p:cNvPr>
          <p:cNvSpPr>
            <a:spLocks noChangeArrowheads="1"/>
          </p:cNvSpPr>
          <p:nvPr/>
        </p:nvSpPr>
        <p:spPr bwMode="auto">
          <a:xfrm>
            <a:off x="2165350" y="5134769"/>
            <a:ext cx="3876675" cy="625475"/>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计算标准时间</a:t>
            </a:r>
          </a:p>
        </p:txBody>
      </p:sp>
      <p:sp>
        <p:nvSpPr>
          <p:cNvPr id="434182" name="Text Box 6">
            <a:extLst>
              <a:ext uri="{FF2B5EF4-FFF2-40B4-BE49-F238E27FC236}">
                <a16:creationId xmlns:a16="http://schemas.microsoft.com/office/drawing/2014/main" id="{3E52EB88-D194-4B06-80C3-8C4576DA333B}"/>
              </a:ext>
            </a:extLst>
          </p:cNvPr>
          <p:cNvSpPr txBox="1">
            <a:spLocks noChangeArrowheads="1"/>
          </p:cNvSpPr>
          <p:nvPr/>
        </p:nvSpPr>
        <p:spPr bwMode="auto">
          <a:xfrm>
            <a:off x="6497638" y="1286669"/>
            <a:ext cx="6384925"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秒表</a:t>
            </a:r>
            <a:r>
              <a:rPr lang="en-US" altLang="zh-TW" sz="2000">
                <a:latin typeface="+mn-lt"/>
                <a:ea typeface="+mn-ea"/>
                <a:cs typeface="+mn-ea"/>
                <a:sym typeface="+mn-lt"/>
              </a:rPr>
              <a:t>,</a:t>
            </a:r>
            <a:r>
              <a:rPr lang="zh-TW" altLang="en-US" sz="2000">
                <a:latin typeface="+mn-lt"/>
                <a:ea typeface="+mn-ea"/>
                <a:cs typeface="+mn-ea"/>
                <a:sym typeface="+mn-lt"/>
              </a:rPr>
              <a:t>流程图</a:t>
            </a:r>
            <a:r>
              <a:rPr lang="en-US" altLang="zh-TW" sz="2000">
                <a:latin typeface="+mn-lt"/>
                <a:ea typeface="+mn-ea"/>
                <a:cs typeface="+mn-ea"/>
                <a:sym typeface="+mn-lt"/>
              </a:rPr>
              <a:t>,</a:t>
            </a:r>
            <a:r>
              <a:rPr lang="zh-TW" altLang="en-US" sz="2000">
                <a:latin typeface="+mn-lt"/>
                <a:ea typeface="+mn-ea"/>
                <a:cs typeface="+mn-ea"/>
                <a:sym typeface="+mn-lt"/>
              </a:rPr>
              <a:t>监控计划</a:t>
            </a:r>
            <a:r>
              <a:rPr lang="en-US" altLang="zh-TW" sz="2000">
                <a:latin typeface="+mn-lt"/>
                <a:ea typeface="+mn-ea"/>
                <a:cs typeface="+mn-ea"/>
                <a:sym typeface="+mn-lt"/>
              </a:rPr>
              <a:t>,</a:t>
            </a:r>
            <a:r>
              <a:rPr lang="zh-TW" altLang="en-US" sz="2000">
                <a:latin typeface="+mn-lt"/>
                <a:ea typeface="+mn-ea"/>
                <a:cs typeface="+mn-ea"/>
                <a:sym typeface="+mn-lt"/>
              </a:rPr>
              <a:t>记录表</a:t>
            </a:r>
          </a:p>
        </p:txBody>
      </p:sp>
      <p:sp>
        <p:nvSpPr>
          <p:cNvPr id="434183" name="Text Box 7">
            <a:extLst>
              <a:ext uri="{FF2B5EF4-FFF2-40B4-BE49-F238E27FC236}">
                <a16:creationId xmlns:a16="http://schemas.microsoft.com/office/drawing/2014/main" id="{DF256DC5-CE0F-4750-9E4D-0445338CB257}"/>
              </a:ext>
            </a:extLst>
          </p:cNvPr>
          <p:cNvSpPr txBox="1">
            <a:spLocks noChangeArrowheads="1"/>
          </p:cNvSpPr>
          <p:nvPr/>
        </p:nvSpPr>
        <p:spPr bwMode="auto">
          <a:xfrm>
            <a:off x="6383338" y="2326482"/>
            <a:ext cx="7069137"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每一个工位测</a:t>
            </a:r>
            <a:r>
              <a:rPr lang="en-US" altLang="zh-TW" sz="2000">
                <a:latin typeface="+mn-lt"/>
                <a:ea typeface="+mn-ea"/>
                <a:cs typeface="+mn-ea"/>
                <a:sym typeface="+mn-lt"/>
              </a:rPr>
              <a:t>5</a:t>
            </a:r>
            <a:r>
              <a:rPr lang="zh-TW" altLang="en-US" sz="2000">
                <a:latin typeface="+mn-lt"/>
                <a:ea typeface="+mn-ea"/>
                <a:cs typeface="+mn-ea"/>
                <a:sym typeface="+mn-lt"/>
              </a:rPr>
              <a:t>次</a:t>
            </a:r>
            <a:r>
              <a:rPr lang="en-US" altLang="zh-TW" sz="2000">
                <a:latin typeface="+mn-lt"/>
                <a:ea typeface="+mn-ea"/>
                <a:cs typeface="+mn-ea"/>
                <a:sym typeface="+mn-lt"/>
              </a:rPr>
              <a:t>,</a:t>
            </a:r>
            <a:r>
              <a:rPr lang="zh-TW" altLang="en-US" sz="2000">
                <a:latin typeface="+mn-lt"/>
                <a:ea typeface="+mn-ea"/>
                <a:cs typeface="+mn-ea"/>
                <a:sym typeface="+mn-lt"/>
              </a:rPr>
              <a:t>记录秒表的读数</a:t>
            </a:r>
          </a:p>
        </p:txBody>
      </p:sp>
      <p:sp>
        <p:nvSpPr>
          <p:cNvPr id="434184" name="Text Box 8">
            <a:extLst>
              <a:ext uri="{FF2B5EF4-FFF2-40B4-BE49-F238E27FC236}">
                <a16:creationId xmlns:a16="http://schemas.microsoft.com/office/drawing/2014/main" id="{F1833AB7-CFB4-4D1F-B0A5-989E4FA154F5}"/>
              </a:ext>
            </a:extLst>
          </p:cNvPr>
          <p:cNvSpPr txBox="1">
            <a:spLocks noChangeArrowheads="1"/>
          </p:cNvSpPr>
          <p:nvPr/>
        </p:nvSpPr>
        <p:spPr bwMode="auto">
          <a:xfrm>
            <a:off x="6383338" y="3158332"/>
            <a:ext cx="7866062" cy="8397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取平均值为各工位的作业正常时间</a:t>
            </a:r>
            <a:r>
              <a:rPr lang="en-US" altLang="zh-TW" sz="2000">
                <a:latin typeface="+mn-lt"/>
                <a:ea typeface="+mn-ea"/>
                <a:cs typeface="+mn-ea"/>
                <a:sym typeface="+mn-lt"/>
              </a:rPr>
              <a:t>,</a:t>
            </a:r>
            <a:r>
              <a:rPr lang="zh-TW" altLang="en-US" sz="2000">
                <a:latin typeface="+mn-lt"/>
                <a:ea typeface="+mn-ea"/>
                <a:cs typeface="+mn-ea"/>
                <a:sym typeface="+mn-lt"/>
              </a:rPr>
              <a:t>汇总总值后再平均的值为总的正常时间</a:t>
            </a:r>
            <a:r>
              <a:rPr lang="en-US" altLang="zh-TW" sz="2000">
                <a:latin typeface="+mn-lt"/>
                <a:ea typeface="+mn-ea"/>
                <a:cs typeface="+mn-ea"/>
                <a:sym typeface="+mn-lt"/>
              </a:rPr>
              <a:t>.</a:t>
            </a:r>
            <a:r>
              <a:rPr lang="zh-TW" altLang="en-US" sz="2000">
                <a:latin typeface="+mn-lt"/>
                <a:ea typeface="+mn-ea"/>
                <a:cs typeface="+mn-ea"/>
                <a:sym typeface="+mn-lt"/>
              </a:rPr>
              <a:t>数据的单位是秒</a:t>
            </a:r>
          </a:p>
        </p:txBody>
      </p:sp>
      <p:sp>
        <p:nvSpPr>
          <p:cNvPr id="434185" name="Text Box 9">
            <a:extLst>
              <a:ext uri="{FF2B5EF4-FFF2-40B4-BE49-F238E27FC236}">
                <a16:creationId xmlns:a16="http://schemas.microsoft.com/office/drawing/2014/main" id="{151943DB-689E-4C03-A5F2-5232EDB0E96F}"/>
              </a:ext>
            </a:extLst>
          </p:cNvPr>
          <p:cNvSpPr txBox="1">
            <a:spLocks noChangeArrowheads="1"/>
          </p:cNvSpPr>
          <p:nvPr/>
        </p:nvSpPr>
        <p:spPr bwMode="auto">
          <a:xfrm>
            <a:off x="6269038" y="4950619"/>
            <a:ext cx="8208962" cy="839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标准时间</a:t>
            </a:r>
            <a:r>
              <a:rPr lang="en-US" altLang="zh-TW" sz="2000">
                <a:latin typeface="+mn-lt"/>
                <a:ea typeface="+mn-ea"/>
                <a:cs typeface="+mn-ea"/>
                <a:sym typeface="+mn-lt"/>
              </a:rPr>
              <a:t>=</a:t>
            </a:r>
            <a:r>
              <a:rPr lang="zh-TW" altLang="en-US" sz="2000">
                <a:latin typeface="+mn-lt"/>
                <a:ea typeface="+mn-ea"/>
                <a:cs typeface="+mn-ea"/>
                <a:sym typeface="+mn-lt"/>
              </a:rPr>
              <a:t>正常时间</a:t>
            </a:r>
            <a:r>
              <a:rPr lang="en-US" altLang="zh-TW" sz="2000">
                <a:latin typeface="+mn-lt"/>
                <a:ea typeface="+mn-ea"/>
                <a:cs typeface="+mn-ea"/>
                <a:sym typeface="+mn-lt"/>
              </a:rPr>
              <a:t>+</a:t>
            </a:r>
            <a:r>
              <a:rPr lang="zh-TW" altLang="en-US" sz="2000">
                <a:latin typeface="+mn-lt"/>
                <a:ea typeface="+mn-ea"/>
                <a:cs typeface="+mn-ea"/>
                <a:sym typeface="+mn-lt"/>
              </a:rPr>
              <a:t>宽放时间                  宽放时间</a:t>
            </a:r>
            <a:r>
              <a:rPr lang="en-US" altLang="zh-TW" sz="2000">
                <a:latin typeface="+mn-lt"/>
                <a:ea typeface="+mn-ea"/>
                <a:cs typeface="+mn-ea"/>
                <a:sym typeface="+mn-lt"/>
              </a:rPr>
              <a:t>=</a:t>
            </a:r>
            <a:r>
              <a:rPr lang="zh-TW" altLang="en-US" sz="2000">
                <a:latin typeface="+mn-lt"/>
                <a:ea typeface="+mn-ea"/>
                <a:cs typeface="+mn-ea"/>
                <a:sym typeface="+mn-lt"/>
              </a:rPr>
              <a:t>正常时间*宽放率</a:t>
            </a:r>
          </a:p>
          <a:p>
            <a:pPr eaLnBrk="1" hangingPunct="1">
              <a:lnSpc>
                <a:spcPct val="120000"/>
              </a:lnSpc>
              <a:defRPr/>
            </a:pPr>
            <a:r>
              <a:rPr lang="zh-TW" altLang="en-US" sz="2000">
                <a:latin typeface="+mn-lt"/>
                <a:ea typeface="+mn-ea"/>
                <a:cs typeface="+mn-ea"/>
                <a:sym typeface="+mn-lt"/>
              </a:rPr>
              <a:t>宽放率一般取</a:t>
            </a:r>
            <a:r>
              <a:rPr lang="en-US" altLang="zh-TW" sz="2000">
                <a:latin typeface="+mn-lt"/>
                <a:ea typeface="+mn-ea"/>
                <a:cs typeface="+mn-ea"/>
                <a:sym typeface="+mn-lt"/>
              </a:rPr>
              <a:t>:5%~20%,</a:t>
            </a:r>
            <a:r>
              <a:rPr lang="zh-TW" altLang="en-US" sz="2000">
                <a:latin typeface="+mn-lt"/>
                <a:ea typeface="+mn-ea"/>
                <a:cs typeface="+mn-ea"/>
                <a:sym typeface="+mn-lt"/>
              </a:rPr>
              <a:t>具体的值要依据企业的管理水准作出规定</a:t>
            </a:r>
            <a:r>
              <a:rPr lang="en-US" altLang="zh-TW" sz="2000">
                <a:latin typeface="+mn-lt"/>
                <a:ea typeface="+mn-ea"/>
                <a:cs typeface="+mn-ea"/>
                <a:sym typeface="+mn-lt"/>
              </a:rPr>
              <a:t>.   </a:t>
            </a:r>
          </a:p>
        </p:txBody>
      </p:sp>
      <p:sp>
        <p:nvSpPr>
          <p:cNvPr id="423946" name="Oval 10">
            <a:extLst>
              <a:ext uri="{FF2B5EF4-FFF2-40B4-BE49-F238E27FC236}">
                <a16:creationId xmlns:a16="http://schemas.microsoft.com/office/drawing/2014/main" id="{9293B338-8BF5-48C9-AFF8-3CE3AAC14600}"/>
              </a:ext>
            </a:extLst>
          </p:cNvPr>
          <p:cNvSpPr>
            <a:spLocks noChangeArrowheads="1"/>
          </p:cNvSpPr>
          <p:nvPr/>
        </p:nvSpPr>
        <p:spPr bwMode="auto">
          <a:xfrm>
            <a:off x="3419475" y="6969125"/>
            <a:ext cx="1824038" cy="1455738"/>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注意</a:t>
            </a:r>
          </a:p>
          <a:p>
            <a:pPr algn="ctr" eaLnBrk="1" hangingPunct="1">
              <a:lnSpc>
                <a:spcPct val="120000"/>
              </a:lnSpc>
              <a:defRPr/>
            </a:pPr>
            <a:r>
              <a:rPr lang="zh-TW" altLang="en-US" sz="2000">
                <a:cs typeface="+mn-ea"/>
                <a:sym typeface="+mn-lt"/>
              </a:rPr>
              <a:t>事项</a:t>
            </a:r>
          </a:p>
        </p:txBody>
      </p:sp>
      <p:sp>
        <p:nvSpPr>
          <p:cNvPr id="434187" name="Text Box 11">
            <a:extLst>
              <a:ext uri="{FF2B5EF4-FFF2-40B4-BE49-F238E27FC236}">
                <a16:creationId xmlns:a16="http://schemas.microsoft.com/office/drawing/2014/main" id="{EF987C3A-0A33-46DA-87DF-6D5BC5D837A4}"/>
              </a:ext>
            </a:extLst>
          </p:cNvPr>
          <p:cNvSpPr txBox="1">
            <a:spLocks noChangeArrowheads="1"/>
          </p:cNvSpPr>
          <p:nvPr/>
        </p:nvSpPr>
        <p:spPr bwMode="auto">
          <a:xfrm>
            <a:off x="6269038" y="6553200"/>
            <a:ext cx="8437562" cy="1209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如果是流水线生产</a:t>
            </a:r>
            <a:r>
              <a:rPr lang="en-US" altLang="zh-TW" sz="2000">
                <a:latin typeface="+mn-lt"/>
                <a:ea typeface="+mn-ea"/>
                <a:cs typeface="+mn-ea"/>
                <a:sym typeface="+mn-lt"/>
              </a:rPr>
              <a:t>,</a:t>
            </a:r>
            <a:r>
              <a:rPr lang="zh-TW" altLang="en-US" sz="2000">
                <a:latin typeface="+mn-lt"/>
                <a:ea typeface="+mn-ea"/>
                <a:cs typeface="+mn-ea"/>
                <a:sym typeface="+mn-lt"/>
              </a:rPr>
              <a:t>当测定的各工位正常时间差值大于平均值的</a:t>
            </a:r>
            <a:r>
              <a:rPr lang="en-US" altLang="zh-TW" sz="2000">
                <a:latin typeface="+mn-lt"/>
                <a:ea typeface="+mn-ea"/>
                <a:cs typeface="+mn-ea"/>
                <a:sym typeface="+mn-lt"/>
              </a:rPr>
              <a:t>50%</a:t>
            </a:r>
            <a:r>
              <a:rPr lang="zh-TW" altLang="en-US" sz="2000">
                <a:latin typeface="+mn-lt"/>
                <a:ea typeface="+mn-ea"/>
                <a:cs typeface="+mn-ea"/>
                <a:sym typeface="+mn-lt"/>
              </a:rPr>
              <a:t>时</a:t>
            </a:r>
            <a:r>
              <a:rPr lang="en-US" altLang="zh-TW" sz="2000">
                <a:latin typeface="+mn-lt"/>
                <a:ea typeface="+mn-ea"/>
                <a:cs typeface="+mn-ea"/>
                <a:sym typeface="+mn-lt"/>
              </a:rPr>
              <a:t>,</a:t>
            </a:r>
            <a:r>
              <a:rPr lang="zh-TW" altLang="en-US" sz="2000">
                <a:latin typeface="+mn-lt"/>
                <a:ea typeface="+mn-ea"/>
                <a:cs typeface="+mn-ea"/>
                <a:sym typeface="+mn-lt"/>
              </a:rPr>
              <a:t>可能需要重新调整制程后再进行测定</a:t>
            </a:r>
            <a:r>
              <a:rPr lang="en-US" altLang="zh-TW" sz="2000">
                <a:latin typeface="+mn-lt"/>
                <a:ea typeface="+mn-ea"/>
                <a:cs typeface="+mn-ea"/>
                <a:sym typeface="+mn-lt"/>
              </a:rPr>
              <a:t>.</a:t>
            </a:r>
          </a:p>
          <a:p>
            <a:pPr eaLnBrk="1" hangingPunct="1">
              <a:lnSpc>
                <a:spcPct val="120000"/>
              </a:lnSpc>
              <a:defRPr/>
            </a:pPr>
            <a:r>
              <a:rPr lang="zh-TW" altLang="en-US" sz="2000">
                <a:latin typeface="+mn-lt"/>
                <a:ea typeface="+mn-ea"/>
                <a:cs typeface="+mn-ea"/>
                <a:sym typeface="+mn-lt"/>
              </a:rPr>
              <a:t>标准时间的单位要换算成分钟</a:t>
            </a:r>
          </a:p>
        </p:txBody>
      </p:sp>
      <p:sp>
        <p:nvSpPr>
          <p:cNvPr id="423948" name="AutoShape 12">
            <a:extLst>
              <a:ext uri="{FF2B5EF4-FFF2-40B4-BE49-F238E27FC236}">
                <a16:creationId xmlns:a16="http://schemas.microsoft.com/office/drawing/2014/main" id="{D6EBAB03-5B48-4BD5-937A-96E903FED9BD}"/>
              </a:ext>
            </a:extLst>
          </p:cNvPr>
          <p:cNvSpPr>
            <a:spLocks/>
          </p:cNvSpPr>
          <p:nvPr/>
        </p:nvSpPr>
        <p:spPr bwMode="auto">
          <a:xfrm>
            <a:off x="5357813" y="6864350"/>
            <a:ext cx="684212" cy="1873250"/>
          </a:xfrm>
          <a:prstGeom prst="leftBrace">
            <a:avLst>
              <a:gd name="adj1" fmla="val 25008"/>
              <a:gd name="adj2" fmla="val 50000"/>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423949" name="Line 13">
            <a:extLst>
              <a:ext uri="{FF2B5EF4-FFF2-40B4-BE49-F238E27FC236}">
                <a16:creationId xmlns:a16="http://schemas.microsoft.com/office/drawing/2014/main" id="{758AF065-5671-435E-B06A-5577E7915989}"/>
              </a:ext>
            </a:extLst>
          </p:cNvPr>
          <p:cNvSpPr>
            <a:spLocks noChangeShapeType="1"/>
          </p:cNvSpPr>
          <p:nvPr/>
        </p:nvSpPr>
        <p:spPr bwMode="auto">
          <a:xfrm>
            <a:off x="3989388" y="1910557"/>
            <a:ext cx="0" cy="415925"/>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423950" name="Line 14">
            <a:extLst>
              <a:ext uri="{FF2B5EF4-FFF2-40B4-BE49-F238E27FC236}">
                <a16:creationId xmlns:a16="http://schemas.microsoft.com/office/drawing/2014/main" id="{ACC0827A-72B0-49A6-98D5-E3DD6CB8C6F2}"/>
              </a:ext>
            </a:extLst>
          </p:cNvPr>
          <p:cNvSpPr>
            <a:spLocks noChangeShapeType="1"/>
          </p:cNvSpPr>
          <p:nvPr/>
        </p:nvSpPr>
        <p:spPr bwMode="auto">
          <a:xfrm>
            <a:off x="3989388" y="2950369"/>
            <a:ext cx="0" cy="728663"/>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423951" name="Line 15">
            <a:extLst>
              <a:ext uri="{FF2B5EF4-FFF2-40B4-BE49-F238E27FC236}">
                <a16:creationId xmlns:a16="http://schemas.microsoft.com/office/drawing/2014/main" id="{EC53C4F8-3AB4-42A8-A0C7-99F420AB65BF}"/>
              </a:ext>
            </a:extLst>
          </p:cNvPr>
          <p:cNvSpPr>
            <a:spLocks noChangeShapeType="1"/>
          </p:cNvSpPr>
          <p:nvPr/>
        </p:nvSpPr>
        <p:spPr bwMode="auto">
          <a:xfrm>
            <a:off x="3989388" y="4302919"/>
            <a:ext cx="0" cy="83185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6" name="文本框 15">
            <a:extLst>
              <a:ext uri="{FF2B5EF4-FFF2-40B4-BE49-F238E27FC236}">
                <a16:creationId xmlns:a16="http://schemas.microsoft.com/office/drawing/2014/main" id="{DFC66583-8FF6-446D-B645-F09CFAC28E25}"/>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标准工时标准吗？</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6"/>
                                        </p:tgtEl>
                                        <p:attrNameLst>
                                          <p:attrName>style.visibility</p:attrName>
                                        </p:attrNameLst>
                                      </p:cBhvr>
                                      <p:to>
                                        <p:strVal val="visible"/>
                                      </p:to>
                                    </p:set>
                                    <p:anim calcmode="lin" valueType="num">
                                      <p:cBhvr>
                                        <p:cTn id="7" dur="500" fill="hold"/>
                                        <p:tgtEl>
                                          <p:spTgt spid="16"/>
                                        </p:tgtEl>
                                        <p:attrNameLst>
                                          <p:attrName>ppt_w</p:attrName>
                                        </p:attrNameLst>
                                      </p:cBhvr>
                                      <p:tavLst>
                                        <p:tav tm="0">
                                          <p:val>
                                            <p:fltVal val="0"/>
                                          </p:val>
                                        </p:tav>
                                        <p:tav tm="100000">
                                          <p:val>
                                            <p:strVal val="#ppt_w"/>
                                          </p:val>
                                        </p:tav>
                                      </p:tavLst>
                                    </p:anim>
                                    <p:anim calcmode="lin" valueType="num">
                                      <p:cBhvr>
                                        <p:cTn id="8" dur="500" fill="hold"/>
                                        <p:tgtEl>
                                          <p:spTgt spid="1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86331" name="Group 283">
            <a:extLst>
              <a:ext uri="{FF2B5EF4-FFF2-40B4-BE49-F238E27FC236}">
                <a16:creationId xmlns:a16="http://schemas.microsoft.com/office/drawing/2014/main" id="{3B229D95-4180-4B8D-B642-0EE748AFCDB2}"/>
              </a:ext>
            </a:extLst>
          </p:cNvPr>
          <p:cNvGraphicFramePr>
            <a:graphicFrameLocks noGrp="1"/>
          </p:cNvGraphicFramePr>
          <p:nvPr>
            <p:extLst>
              <p:ext uri="{D42A27DB-BD31-4B8C-83A1-F6EECF244321}">
                <p14:modId xmlns:p14="http://schemas.microsoft.com/office/powerpoint/2010/main" val="2516275732"/>
              </p:ext>
            </p:extLst>
          </p:nvPr>
        </p:nvGraphicFramePr>
        <p:xfrm>
          <a:off x="2051050" y="1800424"/>
          <a:ext cx="12541250" cy="7370561"/>
        </p:xfrm>
        <a:graphic>
          <a:graphicData uri="http://schemas.openxmlformats.org/drawingml/2006/table">
            <a:tbl>
              <a:tblPr/>
              <a:tblGrid>
                <a:gridCol w="1710170">
                  <a:extLst>
                    <a:ext uri="{9D8B030D-6E8A-4147-A177-3AD203B41FA5}">
                      <a16:colId xmlns:a16="http://schemas.microsoft.com/office/drawing/2014/main" val="20000"/>
                    </a:ext>
                  </a:extLst>
                </a:gridCol>
                <a:gridCol w="315908">
                  <a:extLst>
                    <a:ext uri="{9D8B030D-6E8A-4147-A177-3AD203B41FA5}">
                      <a16:colId xmlns:a16="http://schemas.microsoft.com/office/drawing/2014/main" val="20001"/>
                    </a:ext>
                  </a:extLst>
                </a:gridCol>
                <a:gridCol w="1508275">
                  <a:extLst>
                    <a:ext uri="{9D8B030D-6E8A-4147-A177-3AD203B41FA5}">
                      <a16:colId xmlns:a16="http://schemas.microsoft.com/office/drawing/2014/main" val="20002"/>
                    </a:ext>
                  </a:extLst>
                </a:gridCol>
                <a:gridCol w="912090">
                  <a:extLst>
                    <a:ext uri="{9D8B030D-6E8A-4147-A177-3AD203B41FA5}">
                      <a16:colId xmlns:a16="http://schemas.microsoft.com/office/drawing/2014/main" val="20003"/>
                    </a:ext>
                  </a:extLst>
                </a:gridCol>
                <a:gridCol w="912090">
                  <a:extLst>
                    <a:ext uri="{9D8B030D-6E8A-4147-A177-3AD203B41FA5}">
                      <a16:colId xmlns:a16="http://schemas.microsoft.com/office/drawing/2014/main" val="20004"/>
                    </a:ext>
                  </a:extLst>
                </a:gridCol>
                <a:gridCol w="684069">
                  <a:extLst>
                    <a:ext uri="{9D8B030D-6E8A-4147-A177-3AD203B41FA5}">
                      <a16:colId xmlns:a16="http://schemas.microsoft.com/office/drawing/2014/main" val="20005"/>
                    </a:ext>
                  </a:extLst>
                </a:gridCol>
                <a:gridCol w="273152">
                  <a:extLst>
                    <a:ext uri="{9D8B030D-6E8A-4147-A177-3AD203B41FA5}">
                      <a16:colId xmlns:a16="http://schemas.microsoft.com/office/drawing/2014/main" val="20006"/>
                    </a:ext>
                  </a:extLst>
                </a:gridCol>
                <a:gridCol w="980972">
                  <a:extLst>
                    <a:ext uri="{9D8B030D-6E8A-4147-A177-3AD203B41FA5}">
                      <a16:colId xmlns:a16="http://schemas.microsoft.com/office/drawing/2014/main" val="20007"/>
                    </a:ext>
                  </a:extLst>
                </a:gridCol>
                <a:gridCol w="1254126">
                  <a:extLst>
                    <a:ext uri="{9D8B030D-6E8A-4147-A177-3AD203B41FA5}">
                      <a16:colId xmlns:a16="http://schemas.microsoft.com/office/drawing/2014/main" val="20008"/>
                    </a:ext>
                  </a:extLst>
                </a:gridCol>
                <a:gridCol w="1710170">
                  <a:extLst>
                    <a:ext uri="{9D8B030D-6E8A-4147-A177-3AD203B41FA5}">
                      <a16:colId xmlns:a16="http://schemas.microsoft.com/office/drawing/2014/main" val="20009"/>
                    </a:ext>
                  </a:extLst>
                </a:gridCol>
                <a:gridCol w="2280228">
                  <a:extLst>
                    <a:ext uri="{9D8B030D-6E8A-4147-A177-3AD203B41FA5}">
                      <a16:colId xmlns:a16="http://schemas.microsoft.com/office/drawing/2014/main" val="20010"/>
                    </a:ext>
                  </a:extLst>
                </a:gridCol>
              </a:tblGrid>
              <a:tr h="499048">
                <a:tc gridSpan="3">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产品</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14" marR="136814" marT="62409" marB="6240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gridSpan="3">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生产状态</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14" marR="136814"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gridSpan="3">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环境温度</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14" marR="136814"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标准编号</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14" marR="136814" marT="62409" marB="6240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extLst>
                  <a:ext uri="{0D108BD9-81ED-4DB2-BD59-A6C34878D82A}">
                    <a16:rowId xmlns:a16="http://schemas.microsoft.com/office/drawing/2014/main" val="10000"/>
                  </a:ext>
                </a:extLst>
              </a:tr>
              <a:tr h="499048">
                <a:tc gridSpan="3">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规格</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14" marR="136814" marT="62409" marB="6240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gridSpan="3">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测试时间</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14" marR="136814"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gridSpan="3">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湿度</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天气</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14" marR="136814"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制作日期</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14" marR="136814" marT="62409" marB="6240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extLst>
                  <a:ext uri="{0D108BD9-81ED-4DB2-BD59-A6C34878D82A}">
                    <a16:rowId xmlns:a16="http://schemas.microsoft.com/office/drawing/2014/main" val="10001"/>
                  </a:ext>
                </a:extLst>
              </a:tr>
              <a:tr h="499048">
                <a:tc rowSpan="2">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编号</a:t>
                      </a:r>
                    </a:p>
                  </a:txBody>
                  <a:tcPr marL="136814" marR="136814" marT="62409" marB="62409"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2" gridSpan="2">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工位名称</a:t>
                      </a:r>
                    </a:p>
                  </a:txBody>
                  <a:tcPr marL="136814" marR="136814" marT="62409" marB="62409"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2" hMerge="1">
                  <a:txBody>
                    <a:bodyPr/>
                    <a:lstStyle/>
                    <a:p>
                      <a:endParaRPr lang="zh-CN" altLang="en-US"/>
                    </a:p>
                  </a:txBody>
                  <a:tcPr/>
                </a:tc>
                <a:tc gridSpan="6">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数据记录</a:t>
                      </a:r>
                    </a:p>
                  </a:txBody>
                  <a:tcPr marL="136814" marR="136814"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rowSpan="2">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均值</a:t>
                      </a:r>
                    </a:p>
                  </a:txBody>
                  <a:tcPr marL="136814" marR="136814" marT="62409" marB="62409"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极值</a:t>
                      </a:r>
                    </a:p>
                  </a:txBody>
                  <a:tcPr marL="136814" marR="136814" marT="62409" marB="6240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99048">
                <a:tc vMerge="1">
                  <a:txBody>
                    <a:bodyPr/>
                    <a:lstStyle/>
                    <a:p>
                      <a:endParaRPr lang="zh-CN" altLang="en-US"/>
                    </a:p>
                  </a:txBody>
                  <a:tcPr/>
                </a:tc>
                <a:tc gridSpan="2" vMerge="1">
                  <a:txBody>
                    <a:bodyPr/>
                    <a:lstStyle/>
                    <a:p>
                      <a:endParaRPr lang="zh-CN" altLang="en-US"/>
                    </a:p>
                  </a:txBody>
                  <a:tcPr/>
                </a:tc>
                <a:tc hMerge="1" vMerge="1">
                  <a:txBody>
                    <a:bodyPr/>
                    <a:lstStyle/>
                    <a:p>
                      <a:endParaRPr lang="zh-CN" altLang="en-US"/>
                    </a:p>
                  </a:txBody>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1#</a:t>
                      </a:r>
                    </a:p>
                  </a:txBody>
                  <a:tcPr marL="136814" marR="136814"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2#</a:t>
                      </a:r>
                    </a:p>
                  </a:txBody>
                  <a:tcPr marL="136814" marR="136814"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3#</a:t>
                      </a:r>
                    </a:p>
                  </a:txBody>
                  <a:tcPr marL="136814" marR="136814"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4#</a:t>
                      </a:r>
                    </a:p>
                  </a:txBody>
                  <a:tcPr marL="136814" marR="136814"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5#</a:t>
                      </a:r>
                    </a:p>
                  </a:txBody>
                  <a:tcPr marL="136814" marR="136814"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vMerge="1">
                  <a:txBody>
                    <a:bodyPr/>
                    <a:lstStyle/>
                    <a:p>
                      <a:endParaRPr lang="zh-CN" altLang="en-US"/>
                    </a:p>
                  </a:txBody>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Min Max</a:t>
                      </a:r>
                    </a:p>
                  </a:txBody>
                  <a:tcPr marL="136814" marR="136814" marT="62409" marB="6240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1881033">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en-US" altLang="zh-TW" sz="2000" b="0" i="0" u="none" strike="noStrike" cap="none" normalizeH="0" baseline="0" dirty="0">
                        <a:ln>
                          <a:noFill/>
                        </a:ln>
                        <a:solidFill>
                          <a:schemeClr val="tx1"/>
                        </a:solidFill>
                        <a:effectLst/>
                        <a:latin typeface="+mn-lt"/>
                        <a:ea typeface="+mn-ea"/>
                        <a:cs typeface="+mn-ea"/>
                        <a:sym typeface="+mn-lt"/>
                      </a:endParaRPr>
                    </a:p>
                    <a:p>
                      <a:pPr marL="0" marR="0" lvl="0" indent="0" algn="l" defTabSz="914400" rtl="0" eaLnBrk="1" fontAlgn="base" latinLnBrk="0" hangingPunct="1">
                        <a:lnSpc>
                          <a:spcPct val="120000"/>
                        </a:lnSpc>
                        <a:spcBef>
                          <a:spcPct val="0"/>
                        </a:spcBef>
                        <a:spcAft>
                          <a:spcPct val="0"/>
                        </a:spcAft>
                        <a:buClrTx/>
                        <a:buSzTx/>
                        <a:buFontTx/>
                        <a:buNone/>
                        <a:tabLst/>
                      </a:pPr>
                      <a:endParaRPr kumimoji="1" lang="en-US" altLang="zh-TW" sz="2000" b="0" i="0" u="none" strike="noStrike" cap="none" normalizeH="0" baseline="0" dirty="0">
                        <a:ln>
                          <a:noFill/>
                        </a:ln>
                        <a:solidFill>
                          <a:schemeClr val="tx1"/>
                        </a:solidFill>
                        <a:effectLst/>
                        <a:latin typeface="+mn-lt"/>
                        <a:ea typeface="+mn-ea"/>
                        <a:cs typeface="+mn-ea"/>
                        <a:sym typeface="+mn-lt"/>
                      </a:endParaRPr>
                    </a:p>
                    <a:p>
                      <a:pPr marL="0" marR="0" lvl="0" indent="0" algn="l" defTabSz="914400" rtl="0" eaLnBrk="1" fontAlgn="base" latinLnBrk="0" hangingPunct="1">
                        <a:lnSpc>
                          <a:spcPct val="120000"/>
                        </a:lnSpc>
                        <a:spcBef>
                          <a:spcPct val="0"/>
                        </a:spcBef>
                        <a:spcAft>
                          <a:spcPct val="0"/>
                        </a:spcAft>
                        <a:buClrTx/>
                        <a:buSzTx/>
                        <a:buFontTx/>
                        <a:buNone/>
                        <a:tabLst/>
                      </a:pPr>
                      <a:endParaRPr kumimoji="1" lang="en-US" altLang="zh-TW" sz="2000" b="0" i="0" u="none" strike="noStrike" cap="none" normalizeH="0" baseline="0" dirty="0">
                        <a:ln>
                          <a:noFill/>
                        </a:ln>
                        <a:solidFill>
                          <a:schemeClr val="tx1"/>
                        </a:solidFill>
                        <a:effectLst/>
                        <a:latin typeface="+mn-lt"/>
                        <a:ea typeface="+mn-ea"/>
                        <a:cs typeface="+mn-ea"/>
                        <a:sym typeface="+mn-lt"/>
                      </a:endParaRPr>
                    </a:p>
                    <a:p>
                      <a:pPr marL="0" marR="0" lvl="0" indent="0" algn="l" defTabSz="914400" rtl="0" eaLnBrk="1" fontAlgn="base" latinLnBrk="0" hangingPunct="1">
                        <a:lnSpc>
                          <a:spcPct val="120000"/>
                        </a:lnSpc>
                        <a:spcBef>
                          <a:spcPct val="0"/>
                        </a:spcBef>
                        <a:spcAft>
                          <a:spcPct val="0"/>
                        </a:spcAft>
                        <a:buClrTx/>
                        <a:buSzTx/>
                        <a:buFontTx/>
                        <a:buNone/>
                        <a:tabLst/>
                      </a:pPr>
                      <a:endParaRPr kumimoji="1" lang="en-US" altLang="zh-TW" sz="2000" b="0" i="0" u="none" strike="noStrike" cap="none" normalizeH="0" baseline="0" dirty="0">
                        <a:ln>
                          <a:noFill/>
                        </a:ln>
                        <a:solidFill>
                          <a:schemeClr val="tx1"/>
                        </a:solidFill>
                        <a:effectLst/>
                        <a:latin typeface="+mn-lt"/>
                        <a:ea typeface="+mn-ea"/>
                        <a:cs typeface="+mn-ea"/>
                        <a:sym typeface="+mn-lt"/>
                      </a:endParaRPr>
                    </a:p>
                  </a:txBody>
                  <a:tcPr marL="136814" marR="136814" marT="62409" marB="6240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14" marR="136814"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6">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14" marR="136814"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14" marR="136814"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14" marR="136814" marT="62409" marB="6240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99048">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TOTAL</a:t>
                      </a:r>
                    </a:p>
                  </a:txBody>
                  <a:tcPr marL="136814" marR="136814" marT="62409" marB="6240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汇 总</a:t>
                      </a:r>
                    </a:p>
                  </a:txBody>
                  <a:tcPr marL="136814" marR="136814"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6">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14" marR="136814"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endParaRPr kumimoji="1" lang="zh-CN" altLang="zh-CN" sz="2000" b="0" i="0" u="none" strike="noStrike" cap="none" normalizeH="0" baseline="0" dirty="0">
                        <a:ln>
                          <a:noFill/>
                        </a:ln>
                        <a:solidFill>
                          <a:schemeClr val="tx1"/>
                        </a:solidFill>
                        <a:effectLst/>
                        <a:latin typeface="+mn-lt"/>
                        <a:ea typeface="+mn-ea"/>
                        <a:cs typeface="+mn-ea"/>
                        <a:sym typeface="+mn-lt"/>
                      </a:endParaRPr>
                    </a:p>
                  </a:txBody>
                  <a:tcPr marL="136814" marR="136814"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最小</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大值</a:t>
                      </a:r>
                    </a:p>
                  </a:txBody>
                  <a:tcPr marL="136814" marR="136814" marT="62409" marB="6240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499048">
                <a:tc gridSpan="11">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正常时间</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分钟</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平均总时间 </a:t>
                      </a:r>
                      <a:r>
                        <a:rPr kumimoji="1" lang="en-US" altLang="zh-TW" sz="2000" b="0" i="0" u="none" strike="noStrike" cap="none" normalizeH="0" baseline="0" dirty="0">
                          <a:ln>
                            <a:noFill/>
                          </a:ln>
                          <a:solidFill>
                            <a:schemeClr val="tx1"/>
                          </a:solidFill>
                          <a:effectLst/>
                          <a:latin typeface="+mn-lt"/>
                          <a:ea typeface="+mn-ea"/>
                          <a:cs typeface="+mn-ea"/>
                          <a:sym typeface="+mn-lt"/>
                        </a:rPr>
                        <a:t>( S ) / 60</a:t>
                      </a:r>
                    </a:p>
                  </a:txBody>
                  <a:tcPr marL="136814" marR="136814" marT="62409" marB="62409"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6"/>
                  </a:ext>
                </a:extLst>
              </a:tr>
              <a:tr h="499048">
                <a:tc gridSpan="11">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规定的宽放率</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宽放时间</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正常时间*宽放率</a:t>
                      </a:r>
                    </a:p>
                  </a:txBody>
                  <a:tcPr marL="136814" marR="136814" marT="62409" marB="62409"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7"/>
                  </a:ext>
                </a:extLst>
              </a:tr>
              <a:tr h="499048">
                <a:tc gridSpan="11">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标准时间</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正常时间</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宽放时间</a:t>
                      </a:r>
                    </a:p>
                  </a:txBody>
                  <a:tcPr marL="136814" marR="136814" marT="62409" marB="62409"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8"/>
                  </a:ext>
                </a:extLst>
              </a:tr>
              <a:tr h="499048">
                <a:tc gridSpan="11">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特别事项记录</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14" marR="136814" marT="62409" marB="62409"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9"/>
                  </a:ext>
                </a:extLst>
              </a:tr>
              <a:tr h="499048">
                <a:tc gridSpan="11">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备注</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14" marR="136814" marT="62409" marB="62409"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10"/>
                  </a:ext>
                </a:extLst>
              </a:tr>
              <a:tr h="499048">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担当</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14" marR="136814" marT="62409" marB="6240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gridSpan="4">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检讨</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14" marR="136814"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gridSpan="3">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批准</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14" marR="136814"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gridSpan="2">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日期</a:t>
                      </a: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14" marR="136814" marT="62409" marB="6240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extLst>
                  <a:ext uri="{0D108BD9-81ED-4DB2-BD59-A6C34878D82A}">
                    <a16:rowId xmlns:a16="http://schemas.microsoft.com/office/drawing/2014/main" val="10011"/>
                  </a:ext>
                </a:extLst>
              </a:tr>
            </a:tbl>
          </a:graphicData>
        </a:graphic>
      </p:graphicFrame>
      <p:sp>
        <p:nvSpPr>
          <p:cNvPr id="435269" name="Text Box 284">
            <a:extLst>
              <a:ext uri="{FF2B5EF4-FFF2-40B4-BE49-F238E27FC236}">
                <a16:creationId xmlns:a16="http://schemas.microsoft.com/office/drawing/2014/main" id="{D0E8C6EA-9143-4B99-8422-FC69F69FB49B}"/>
              </a:ext>
            </a:extLst>
          </p:cNvPr>
          <p:cNvSpPr txBox="1">
            <a:spLocks noChangeArrowheads="1"/>
          </p:cNvSpPr>
          <p:nvPr/>
        </p:nvSpPr>
        <p:spPr bwMode="auto">
          <a:xfrm>
            <a:off x="1481137" y="986784"/>
            <a:ext cx="13681075"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b="1" dirty="0">
                <a:latin typeface="+mn-lt"/>
                <a:ea typeface="+mn-ea"/>
                <a:cs typeface="+mn-ea"/>
                <a:sym typeface="+mn-lt"/>
              </a:rPr>
              <a:t>标准工时计算表的格式</a:t>
            </a:r>
            <a:r>
              <a:rPr lang="en-US" altLang="zh-TW" sz="2000" b="1" dirty="0">
                <a:latin typeface="+mn-lt"/>
                <a:ea typeface="+mn-ea"/>
                <a:cs typeface="+mn-ea"/>
                <a:sym typeface="+mn-lt"/>
              </a:rPr>
              <a:t>:</a:t>
            </a:r>
          </a:p>
        </p:txBody>
      </p:sp>
      <p:sp>
        <p:nvSpPr>
          <p:cNvPr id="435270" name="Text Box 285">
            <a:extLst>
              <a:ext uri="{FF2B5EF4-FFF2-40B4-BE49-F238E27FC236}">
                <a16:creationId xmlns:a16="http://schemas.microsoft.com/office/drawing/2014/main" id="{EDA552D1-ECA4-4DD1-93D6-BBC45403BC57}"/>
              </a:ext>
            </a:extLst>
          </p:cNvPr>
          <p:cNvSpPr txBox="1">
            <a:spLocks noChangeArrowheads="1"/>
          </p:cNvSpPr>
          <p:nvPr/>
        </p:nvSpPr>
        <p:spPr bwMode="auto">
          <a:xfrm>
            <a:off x="3209107" y="1259376"/>
            <a:ext cx="13681075"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标准工时计算表</a:t>
            </a:r>
          </a:p>
        </p:txBody>
      </p:sp>
      <p:sp>
        <p:nvSpPr>
          <p:cNvPr id="5" name="文本框 4">
            <a:extLst>
              <a:ext uri="{FF2B5EF4-FFF2-40B4-BE49-F238E27FC236}">
                <a16:creationId xmlns:a16="http://schemas.microsoft.com/office/drawing/2014/main" id="{846FE7FC-20FE-4A2B-9D55-F81B132C7067}"/>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标准工时标准吗？</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6226" name="Text Box 2">
            <a:extLst>
              <a:ext uri="{FF2B5EF4-FFF2-40B4-BE49-F238E27FC236}">
                <a16:creationId xmlns:a16="http://schemas.microsoft.com/office/drawing/2014/main" id="{A5592845-30B4-44A4-9205-D1DE97D4E25C}"/>
              </a:ext>
            </a:extLst>
          </p:cNvPr>
          <p:cNvSpPr txBox="1">
            <a:spLocks noChangeArrowheads="1"/>
          </p:cNvSpPr>
          <p:nvPr/>
        </p:nvSpPr>
        <p:spPr bwMode="auto">
          <a:xfrm>
            <a:off x="1481137" y="1944440"/>
            <a:ext cx="13681075" cy="4530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3.4 </a:t>
            </a:r>
            <a:r>
              <a:rPr lang="zh-TW" altLang="en-US" sz="2000" b="1" dirty="0">
                <a:latin typeface="+mn-lt"/>
                <a:ea typeface="+mn-ea"/>
                <a:cs typeface="+mn-ea"/>
                <a:sym typeface="+mn-lt"/>
              </a:rPr>
              <a:t>工程平衡的重要性</a:t>
            </a:r>
          </a:p>
          <a:p>
            <a:pPr eaLnBrk="1" hangingPunct="1">
              <a:lnSpc>
                <a:spcPct val="120000"/>
              </a:lnSpc>
              <a:defRPr/>
            </a:pPr>
            <a:r>
              <a:rPr lang="zh-TW" altLang="en-US" sz="2000" dirty="0">
                <a:latin typeface="+mn-lt"/>
                <a:ea typeface="+mn-ea"/>
                <a:cs typeface="+mn-ea"/>
                <a:sym typeface="+mn-lt"/>
              </a:rPr>
              <a:t>   工程平衡所包含的因素包括生产过程的各个方面</a:t>
            </a:r>
            <a:r>
              <a:rPr lang="en-US" altLang="zh-TW" sz="2000" dirty="0">
                <a:latin typeface="+mn-lt"/>
                <a:ea typeface="+mn-ea"/>
                <a:cs typeface="+mn-ea"/>
                <a:sym typeface="+mn-lt"/>
              </a:rPr>
              <a:t>,</a:t>
            </a:r>
            <a:r>
              <a:rPr lang="zh-TW" altLang="en-US" sz="2000" dirty="0">
                <a:latin typeface="+mn-lt"/>
                <a:ea typeface="+mn-ea"/>
                <a:cs typeface="+mn-ea"/>
                <a:sym typeface="+mn-lt"/>
              </a:rPr>
              <a:t>比如</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外部的供求状况因素</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内部的各生产环节</a:t>
            </a:r>
            <a:r>
              <a:rPr lang="en-US" altLang="zh-TW" sz="2000" dirty="0">
                <a:latin typeface="+mn-lt"/>
                <a:ea typeface="+mn-ea"/>
                <a:cs typeface="+mn-ea"/>
                <a:sym typeface="+mn-lt"/>
              </a:rPr>
              <a:t>,</a:t>
            </a:r>
            <a:r>
              <a:rPr lang="zh-TW" altLang="en-US" sz="2000" dirty="0">
                <a:latin typeface="+mn-lt"/>
                <a:ea typeface="+mn-ea"/>
                <a:cs typeface="+mn-ea"/>
                <a:sym typeface="+mn-lt"/>
              </a:rPr>
              <a:t>如</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①</a:t>
            </a:r>
            <a:r>
              <a:rPr lang="zh-TW" altLang="en-US" sz="2000" dirty="0">
                <a:latin typeface="+mn-lt"/>
                <a:ea typeface="+mn-ea"/>
                <a:cs typeface="+mn-ea"/>
                <a:sym typeface="+mn-lt"/>
              </a:rPr>
              <a:t>材料</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②</a:t>
            </a:r>
            <a:r>
              <a:rPr lang="zh-TW" altLang="en-US" sz="2000" dirty="0">
                <a:latin typeface="+mn-lt"/>
                <a:ea typeface="+mn-ea"/>
                <a:cs typeface="+mn-ea"/>
                <a:sym typeface="+mn-lt"/>
              </a:rPr>
              <a:t>材料检验</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③</a:t>
            </a:r>
            <a:r>
              <a:rPr lang="zh-TW" altLang="en-US" sz="2000" dirty="0">
                <a:latin typeface="+mn-lt"/>
                <a:ea typeface="+mn-ea"/>
                <a:cs typeface="+mn-ea"/>
                <a:sym typeface="+mn-lt"/>
              </a:rPr>
              <a:t>制造能力</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④</a:t>
            </a:r>
            <a:r>
              <a:rPr lang="zh-TW" altLang="en-US" sz="2000" dirty="0">
                <a:latin typeface="+mn-lt"/>
                <a:ea typeface="+mn-ea"/>
                <a:cs typeface="+mn-ea"/>
                <a:sym typeface="+mn-lt"/>
              </a:rPr>
              <a:t>工位作业量平衡</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⑤</a:t>
            </a:r>
            <a:r>
              <a:rPr lang="zh-TW" altLang="en-US" sz="2000" dirty="0">
                <a:latin typeface="+mn-lt"/>
                <a:ea typeface="+mn-ea"/>
                <a:cs typeface="+mn-ea"/>
                <a:sym typeface="+mn-lt"/>
              </a:rPr>
              <a:t>产品检验</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⑥</a:t>
            </a:r>
            <a:r>
              <a:rPr lang="zh-TW" altLang="en-US" sz="2000" dirty="0">
                <a:latin typeface="+mn-lt"/>
                <a:ea typeface="+mn-ea"/>
                <a:cs typeface="+mn-ea"/>
                <a:sym typeface="+mn-lt"/>
              </a:rPr>
              <a:t>包装</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⑦</a:t>
            </a:r>
            <a:r>
              <a:rPr lang="zh-TW" altLang="en-US" sz="2000" dirty="0">
                <a:latin typeface="+mn-lt"/>
                <a:ea typeface="+mn-ea"/>
                <a:cs typeface="+mn-ea"/>
                <a:sym typeface="+mn-lt"/>
              </a:rPr>
              <a:t>存贮</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⑧</a:t>
            </a:r>
            <a:r>
              <a:rPr lang="zh-TW" altLang="en-US" sz="2000" dirty="0">
                <a:latin typeface="+mn-lt"/>
                <a:ea typeface="+mn-ea"/>
                <a:cs typeface="+mn-ea"/>
                <a:sym typeface="+mn-lt"/>
              </a:rPr>
              <a:t>交付</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8F2AE274-8CA2-4CFF-8463-2F6082A948D1}"/>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工程平衡的重要性</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7250" name="Text Box 2">
            <a:extLst>
              <a:ext uri="{FF2B5EF4-FFF2-40B4-BE49-F238E27FC236}">
                <a16:creationId xmlns:a16="http://schemas.microsoft.com/office/drawing/2014/main" id="{8EF17624-90DA-4020-9716-A8BA9B93F023}"/>
              </a:ext>
            </a:extLst>
          </p:cNvPr>
          <p:cNvSpPr txBox="1">
            <a:spLocks noChangeArrowheads="1"/>
          </p:cNvSpPr>
          <p:nvPr/>
        </p:nvSpPr>
        <p:spPr bwMode="auto">
          <a:xfrm>
            <a:off x="1481137" y="1455737"/>
            <a:ext cx="13681075" cy="19478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作业人员的能力</a:t>
            </a:r>
            <a:r>
              <a:rPr lang="en-US" altLang="zh-TW" sz="2000">
                <a:latin typeface="+mn-lt"/>
                <a:ea typeface="+mn-ea"/>
                <a:cs typeface="+mn-ea"/>
                <a:sym typeface="+mn-lt"/>
              </a:rPr>
              <a:t>,</a:t>
            </a:r>
            <a:r>
              <a:rPr lang="zh-TW" altLang="en-US" sz="2000">
                <a:latin typeface="+mn-lt"/>
                <a:ea typeface="+mn-ea"/>
                <a:cs typeface="+mn-ea"/>
                <a:sym typeface="+mn-lt"/>
              </a:rPr>
              <a:t>水准</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设备的机械能力</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环境因素</a:t>
            </a:r>
            <a:r>
              <a:rPr lang="en-US" altLang="zh-TW" sz="200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a:latin typeface="+mn-lt"/>
                <a:ea typeface="+mn-ea"/>
                <a:cs typeface="+mn-ea"/>
                <a:sym typeface="+mn-lt"/>
              </a:rPr>
              <a:t>   </a:t>
            </a:r>
            <a:r>
              <a:rPr lang="zh-TW" altLang="en-US" sz="2000">
                <a:latin typeface="+mn-lt"/>
                <a:ea typeface="+mn-ea"/>
                <a:cs typeface="+mn-ea"/>
                <a:sym typeface="+mn-lt"/>
              </a:rPr>
              <a:t>只有各种因素的工程能力表现出平衡</a:t>
            </a:r>
            <a:r>
              <a:rPr lang="en-US" altLang="zh-TW" sz="2000">
                <a:latin typeface="+mn-lt"/>
                <a:ea typeface="+mn-ea"/>
                <a:cs typeface="+mn-ea"/>
                <a:sym typeface="+mn-lt"/>
              </a:rPr>
              <a:t>,</a:t>
            </a:r>
            <a:r>
              <a:rPr lang="zh-TW" altLang="en-US" sz="2000">
                <a:latin typeface="+mn-lt"/>
                <a:ea typeface="+mn-ea"/>
                <a:cs typeface="+mn-ea"/>
                <a:sym typeface="+mn-lt"/>
              </a:rPr>
              <a:t>不会出现卡脖子环节时</a:t>
            </a:r>
            <a:r>
              <a:rPr lang="en-US" altLang="zh-TW" sz="2000">
                <a:latin typeface="+mn-lt"/>
                <a:ea typeface="+mn-ea"/>
                <a:cs typeface="+mn-ea"/>
                <a:sym typeface="+mn-lt"/>
              </a:rPr>
              <a:t>,</a:t>
            </a:r>
            <a:r>
              <a:rPr lang="zh-TW" altLang="en-US" sz="2000">
                <a:latin typeface="+mn-lt"/>
                <a:ea typeface="+mn-ea"/>
                <a:cs typeface="+mn-ea"/>
                <a:sym typeface="+mn-lt"/>
              </a:rPr>
              <a:t>生产秩序才可以顺畅</a:t>
            </a:r>
            <a:r>
              <a:rPr lang="en-US" altLang="zh-TW" sz="2000">
                <a:latin typeface="+mn-lt"/>
                <a:ea typeface="+mn-ea"/>
                <a:cs typeface="+mn-ea"/>
                <a:sym typeface="+mn-lt"/>
              </a:rPr>
              <a:t>,</a:t>
            </a:r>
            <a:r>
              <a:rPr lang="zh-TW" altLang="en-US" sz="2000">
                <a:latin typeface="+mn-lt"/>
                <a:ea typeface="+mn-ea"/>
                <a:cs typeface="+mn-ea"/>
                <a:sym typeface="+mn-lt"/>
              </a:rPr>
              <a:t>才不会出现或能够减少无谓的内耗</a:t>
            </a:r>
            <a:r>
              <a:rPr lang="en-US" altLang="zh-TW" sz="200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b="1">
                <a:latin typeface="+mn-lt"/>
                <a:ea typeface="+mn-ea"/>
                <a:cs typeface="+mn-ea"/>
                <a:sym typeface="+mn-lt"/>
              </a:rPr>
              <a:t>   </a:t>
            </a:r>
            <a:r>
              <a:rPr lang="zh-TW" altLang="en-US" sz="2000" b="1">
                <a:latin typeface="+mn-lt"/>
                <a:ea typeface="+mn-ea"/>
                <a:cs typeface="+mn-ea"/>
                <a:sym typeface="+mn-lt"/>
              </a:rPr>
              <a:t>生产环节与工程平衡的影响</a:t>
            </a:r>
            <a:r>
              <a:rPr lang="en-US" altLang="zh-TW" sz="2000" b="1">
                <a:latin typeface="+mn-lt"/>
                <a:ea typeface="+mn-ea"/>
                <a:cs typeface="+mn-ea"/>
                <a:sym typeface="+mn-lt"/>
              </a:rPr>
              <a:t>:</a:t>
            </a:r>
          </a:p>
        </p:txBody>
      </p:sp>
      <p:sp>
        <p:nvSpPr>
          <p:cNvPr id="427011" name="AutoShape 3">
            <a:extLst>
              <a:ext uri="{FF2B5EF4-FFF2-40B4-BE49-F238E27FC236}">
                <a16:creationId xmlns:a16="http://schemas.microsoft.com/office/drawing/2014/main" id="{40F622B5-A194-4BC4-A183-8313C3499202}"/>
              </a:ext>
            </a:extLst>
          </p:cNvPr>
          <p:cNvSpPr>
            <a:spLocks noChangeArrowheads="1"/>
          </p:cNvSpPr>
          <p:nvPr/>
        </p:nvSpPr>
        <p:spPr bwMode="auto">
          <a:xfrm>
            <a:off x="1822450" y="5824538"/>
            <a:ext cx="12998450" cy="415925"/>
          </a:xfrm>
          <a:prstGeom prst="rightArrow">
            <a:avLst>
              <a:gd name="adj1" fmla="val 50000"/>
              <a:gd name="adj2" fmla="val 712862"/>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427012" name="Oval 4">
            <a:extLst>
              <a:ext uri="{FF2B5EF4-FFF2-40B4-BE49-F238E27FC236}">
                <a16:creationId xmlns:a16="http://schemas.microsoft.com/office/drawing/2014/main" id="{6BBB91BD-E79F-42B1-88DF-9B189136090E}"/>
              </a:ext>
            </a:extLst>
          </p:cNvPr>
          <p:cNvSpPr>
            <a:spLocks noChangeArrowheads="1"/>
          </p:cNvSpPr>
          <p:nvPr/>
        </p:nvSpPr>
        <p:spPr bwMode="auto">
          <a:xfrm>
            <a:off x="10374313" y="5305425"/>
            <a:ext cx="796925" cy="1455738"/>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427013" name="Oval 5">
            <a:extLst>
              <a:ext uri="{FF2B5EF4-FFF2-40B4-BE49-F238E27FC236}">
                <a16:creationId xmlns:a16="http://schemas.microsoft.com/office/drawing/2014/main" id="{8C8A4329-212E-44D3-9DD8-238F2EC0F2C3}"/>
              </a:ext>
            </a:extLst>
          </p:cNvPr>
          <p:cNvSpPr>
            <a:spLocks noChangeArrowheads="1"/>
          </p:cNvSpPr>
          <p:nvPr/>
        </p:nvSpPr>
        <p:spPr bwMode="auto">
          <a:xfrm>
            <a:off x="9347200" y="5305425"/>
            <a:ext cx="798513" cy="1455738"/>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427014" name="Oval 6">
            <a:extLst>
              <a:ext uri="{FF2B5EF4-FFF2-40B4-BE49-F238E27FC236}">
                <a16:creationId xmlns:a16="http://schemas.microsoft.com/office/drawing/2014/main" id="{305E4768-9AE5-4B29-A21A-B5FFB83C6B14}"/>
              </a:ext>
            </a:extLst>
          </p:cNvPr>
          <p:cNvSpPr>
            <a:spLocks noChangeArrowheads="1"/>
          </p:cNvSpPr>
          <p:nvPr/>
        </p:nvSpPr>
        <p:spPr bwMode="auto">
          <a:xfrm>
            <a:off x="8662988" y="5721350"/>
            <a:ext cx="457200" cy="623888"/>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427015" name="Oval 7">
            <a:extLst>
              <a:ext uri="{FF2B5EF4-FFF2-40B4-BE49-F238E27FC236}">
                <a16:creationId xmlns:a16="http://schemas.microsoft.com/office/drawing/2014/main" id="{1CBD36FE-2BE0-4653-8FD2-E4385F46D058}"/>
              </a:ext>
            </a:extLst>
          </p:cNvPr>
          <p:cNvSpPr>
            <a:spLocks noChangeArrowheads="1"/>
          </p:cNvSpPr>
          <p:nvPr/>
        </p:nvSpPr>
        <p:spPr bwMode="auto">
          <a:xfrm>
            <a:off x="7637463" y="5513388"/>
            <a:ext cx="798512" cy="935037"/>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427016" name="Oval 8">
            <a:extLst>
              <a:ext uri="{FF2B5EF4-FFF2-40B4-BE49-F238E27FC236}">
                <a16:creationId xmlns:a16="http://schemas.microsoft.com/office/drawing/2014/main" id="{71019A0D-9231-4177-B6A8-293D126A9092}"/>
              </a:ext>
            </a:extLst>
          </p:cNvPr>
          <p:cNvSpPr>
            <a:spLocks noChangeArrowheads="1"/>
          </p:cNvSpPr>
          <p:nvPr/>
        </p:nvSpPr>
        <p:spPr bwMode="auto">
          <a:xfrm>
            <a:off x="6269038" y="4889500"/>
            <a:ext cx="912812" cy="2392363"/>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427017" name="Oval 9">
            <a:extLst>
              <a:ext uri="{FF2B5EF4-FFF2-40B4-BE49-F238E27FC236}">
                <a16:creationId xmlns:a16="http://schemas.microsoft.com/office/drawing/2014/main" id="{D4A6FB6F-1016-451B-A7D2-29D536FA74A4}"/>
              </a:ext>
            </a:extLst>
          </p:cNvPr>
          <p:cNvSpPr>
            <a:spLocks noChangeArrowheads="1"/>
          </p:cNvSpPr>
          <p:nvPr/>
        </p:nvSpPr>
        <p:spPr bwMode="auto">
          <a:xfrm>
            <a:off x="4902200" y="5513388"/>
            <a:ext cx="796925" cy="935037"/>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427018" name="Oval 10">
            <a:extLst>
              <a:ext uri="{FF2B5EF4-FFF2-40B4-BE49-F238E27FC236}">
                <a16:creationId xmlns:a16="http://schemas.microsoft.com/office/drawing/2014/main" id="{7CB6A23D-EEFE-443E-B1F7-5C74829D4819}"/>
              </a:ext>
            </a:extLst>
          </p:cNvPr>
          <p:cNvSpPr>
            <a:spLocks noChangeArrowheads="1"/>
          </p:cNvSpPr>
          <p:nvPr/>
        </p:nvSpPr>
        <p:spPr bwMode="auto">
          <a:xfrm>
            <a:off x="3648075" y="5513388"/>
            <a:ext cx="796925" cy="1039812"/>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sz="2000">
              <a:cs typeface="+mn-ea"/>
              <a:sym typeface="+mn-lt"/>
            </a:endParaRPr>
          </a:p>
        </p:txBody>
      </p:sp>
      <p:sp>
        <p:nvSpPr>
          <p:cNvPr id="427019" name="AutoShape 11">
            <a:extLst>
              <a:ext uri="{FF2B5EF4-FFF2-40B4-BE49-F238E27FC236}">
                <a16:creationId xmlns:a16="http://schemas.microsoft.com/office/drawing/2014/main" id="{1E824B41-EFF6-4B58-BCBD-F1076729529E}"/>
              </a:ext>
            </a:extLst>
          </p:cNvPr>
          <p:cNvSpPr>
            <a:spLocks noChangeArrowheads="1"/>
          </p:cNvSpPr>
          <p:nvPr/>
        </p:nvSpPr>
        <p:spPr bwMode="auto">
          <a:xfrm>
            <a:off x="7980363" y="4576763"/>
            <a:ext cx="3989387" cy="520700"/>
          </a:xfrm>
          <a:prstGeom prst="wedgeRoundRectCallout">
            <a:avLst>
              <a:gd name="adj1" fmla="val -45833"/>
              <a:gd name="adj2" fmla="val 142917"/>
              <a:gd name="adj3" fmla="val 16667"/>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nchor="ctr"/>
          <a:lstStyle/>
          <a:p>
            <a:pPr algn="ctr" eaLnBrk="1" hangingPunct="1">
              <a:lnSpc>
                <a:spcPct val="120000"/>
              </a:lnSpc>
              <a:defRPr/>
            </a:pPr>
            <a:r>
              <a:rPr lang="zh-TW" altLang="en-US" sz="2000">
                <a:cs typeface="+mn-ea"/>
                <a:sym typeface="+mn-lt"/>
              </a:rPr>
              <a:t>代表各个生产环节</a:t>
            </a:r>
          </a:p>
        </p:txBody>
      </p:sp>
      <p:sp>
        <p:nvSpPr>
          <p:cNvPr id="427020" name="AutoShape 12">
            <a:extLst>
              <a:ext uri="{FF2B5EF4-FFF2-40B4-BE49-F238E27FC236}">
                <a16:creationId xmlns:a16="http://schemas.microsoft.com/office/drawing/2014/main" id="{216E8529-2A0C-46AD-8666-45E4BCF5E604}"/>
              </a:ext>
            </a:extLst>
          </p:cNvPr>
          <p:cNvSpPr>
            <a:spLocks noChangeArrowheads="1"/>
          </p:cNvSpPr>
          <p:nvPr/>
        </p:nvSpPr>
        <p:spPr bwMode="auto">
          <a:xfrm>
            <a:off x="2165350" y="4889500"/>
            <a:ext cx="1254125" cy="623888"/>
          </a:xfrm>
          <a:prstGeom prst="wedgeRoundRectCallout">
            <a:avLst>
              <a:gd name="adj1" fmla="val -29736"/>
              <a:gd name="adj2" fmla="val 114583"/>
              <a:gd name="adj3" fmla="val 16667"/>
            </a:avLst>
          </a:prstGeom>
          <a:ln>
            <a:headEnd/>
            <a:tailEnd/>
          </a:ln>
        </p:spPr>
        <p:style>
          <a:lnRef idx="1">
            <a:schemeClr val="accent6"/>
          </a:lnRef>
          <a:fillRef idx="3">
            <a:schemeClr val="accent6"/>
          </a:fillRef>
          <a:effectRef idx="2">
            <a:schemeClr val="accent6"/>
          </a:effectRef>
          <a:fontRef idx="minor">
            <a:schemeClr val="lt1"/>
          </a:fontRef>
        </p:style>
        <p:txBody>
          <a:bodyPr lIns="131644" tIns="65823" rIns="131644" bIns="65823" anchor="ctr"/>
          <a:lstStyle/>
          <a:p>
            <a:pPr algn="ctr" eaLnBrk="1" hangingPunct="1">
              <a:lnSpc>
                <a:spcPct val="120000"/>
              </a:lnSpc>
              <a:defRPr/>
            </a:pPr>
            <a:r>
              <a:rPr lang="zh-TW" altLang="en-US" sz="2000">
                <a:cs typeface="+mn-ea"/>
                <a:sym typeface="+mn-lt"/>
              </a:rPr>
              <a:t>生产</a:t>
            </a:r>
          </a:p>
        </p:txBody>
      </p:sp>
      <p:sp>
        <p:nvSpPr>
          <p:cNvPr id="427021" name="AutoShape 14">
            <a:extLst>
              <a:ext uri="{FF2B5EF4-FFF2-40B4-BE49-F238E27FC236}">
                <a16:creationId xmlns:a16="http://schemas.microsoft.com/office/drawing/2014/main" id="{7784C887-DD0F-4582-9E02-DF201E15F02E}"/>
              </a:ext>
            </a:extLst>
          </p:cNvPr>
          <p:cNvSpPr>
            <a:spLocks noChangeArrowheads="1"/>
          </p:cNvSpPr>
          <p:nvPr/>
        </p:nvSpPr>
        <p:spPr bwMode="auto">
          <a:xfrm rot="10800000">
            <a:off x="3305175" y="7073900"/>
            <a:ext cx="1709738" cy="831850"/>
          </a:xfrm>
          <a:prstGeom prst="wedgeRoundRectCallout">
            <a:avLst>
              <a:gd name="adj1" fmla="val 12500"/>
              <a:gd name="adj2" fmla="val 105468"/>
              <a:gd name="adj3" fmla="val 16667"/>
            </a:avLst>
          </a:prstGeom>
          <a:ln>
            <a:headEnd/>
            <a:tailEnd/>
          </a:ln>
        </p:spPr>
        <p:style>
          <a:lnRef idx="1">
            <a:schemeClr val="accent6"/>
          </a:lnRef>
          <a:fillRef idx="3">
            <a:schemeClr val="accent6"/>
          </a:fillRef>
          <a:effectRef idx="2">
            <a:schemeClr val="accent6"/>
          </a:effectRef>
          <a:fontRef idx="minor">
            <a:schemeClr val="lt1"/>
          </a:fontRef>
        </p:style>
        <p:txBody>
          <a:bodyPr rot="10800000" lIns="131644" tIns="65823" rIns="131644" bIns="65823" anchor="ctr"/>
          <a:lstStyle/>
          <a:p>
            <a:pPr algn="ctr" eaLnBrk="1" hangingPunct="1">
              <a:lnSpc>
                <a:spcPct val="120000"/>
              </a:lnSpc>
              <a:defRPr/>
            </a:pPr>
            <a:r>
              <a:rPr lang="zh-TW" altLang="en-US" sz="2000">
                <a:cs typeface="+mn-ea"/>
                <a:sym typeface="+mn-lt"/>
              </a:rPr>
              <a:t>工程能力正常</a:t>
            </a:r>
          </a:p>
        </p:txBody>
      </p:sp>
      <p:sp>
        <p:nvSpPr>
          <p:cNvPr id="427022" name="AutoShape 15">
            <a:extLst>
              <a:ext uri="{FF2B5EF4-FFF2-40B4-BE49-F238E27FC236}">
                <a16:creationId xmlns:a16="http://schemas.microsoft.com/office/drawing/2014/main" id="{B1D714FD-B759-4345-8E07-AECB952BFBC6}"/>
              </a:ext>
            </a:extLst>
          </p:cNvPr>
          <p:cNvSpPr>
            <a:spLocks noChangeArrowheads="1"/>
          </p:cNvSpPr>
          <p:nvPr/>
        </p:nvSpPr>
        <p:spPr bwMode="auto">
          <a:xfrm rot="10800000">
            <a:off x="5472113" y="7905750"/>
            <a:ext cx="2279650" cy="831850"/>
          </a:xfrm>
          <a:prstGeom prst="wedgeRoundRectCallout">
            <a:avLst>
              <a:gd name="adj1" fmla="val 1875"/>
              <a:gd name="adj2" fmla="val 130468"/>
              <a:gd name="adj3" fmla="val 16667"/>
            </a:avLst>
          </a:prstGeom>
          <a:ln>
            <a:headEnd/>
            <a:tailEnd/>
          </a:ln>
        </p:spPr>
        <p:style>
          <a:lnRef idx="1">
            <a:schemeClr val="accent6"/>
          </a:lnRef>
          <a:fillRef idx="3">
            <a:schemeClr val="accent6"/>
          </a:fillRef>
          <a:effectRef idx="2">
            <a:schemeClr val="accent6"/>
          </a:effectRef>
          <a:fontRef idx="minor">
            <a:schemeClr val="lt1"/>
          </a:fontRef>
        </p:style>
        <p:txBody>
          <a:bodyPr rot="10800000" lIns="131644" tIns="65823" rIns="131644" bIns="65823" anchor="ctr"/>
          <a:lstStyle/>
          <a:p>
            <a:pPr algn="ctr" eaLnBrk="1" hangingPunct="1">
              <a:lnSpc>
                <a:spcPct val="120000"/>
              </a:lnSpc>
              <a:defRPr/>
            </a:pPr>
            <a:r>
              <a:rPr lang="zh-TW" altLang="en-US" sz="2000">
                <a:cs typeface="+mn-ea"/>
                <a:sym typeface="+mn-lt"/>
              </a:rPr>
              <a:t>工程能力过剩</a:t>
            </a:r>
            <a:r>
              <a:rPr lang="en-US" altLang="zh-TW" sz="2000">
                <a:cs typeface="+mn-ea"/>
                <a:sym typeface="+mn-lt"/>
              </a:rPr>
              <a:t>,</a:t>
            </a:r>
            <a:r>
              <a:rPr lang="zh-TW" altLang="en-US" sz="2000">
                <a:cs typeface="+mn-ea"/>
                <a:sym typeface="+mn-lt"/>
              </a:rPr>
              <a:t>浪费</a:t>
            </a:r>
          </a:p>
        </p:txBody>
      </p:sp>
      <p:sp>
        <p:nvSpPr>
          <p:cNvPr id="427023" name="AutoShape 16">
            <a:extLst>
              <a:ext uri="{FF2B5EF4-FFF2-40B4-BE49-F238E27FC236}">
                <a16:creationId xmlns:a16="http://schemas.microsoft.com/office/drawing/2014/main" id="{280B69FA-44DF-4C23-9F76-503FA9435F17}"/>
              </a:ext>
            </a:extLst>
          </p:cNvPr>
          <p:cNvSpPr>
            <a:spLocks noChangeArrowheads="1"/>
          </p:cNvSpPr>
          <p:nvPr/>
        </p:nvSpPr>
        <p:spPr bwMode="auto">
          <a:xfrm rot="10800000">
            <a:off x="7980363" y="6864350"/>
            <a:ext cx="2393950" cy="1249363"/>
          </a:xfrm>
          <a:prstGeom prst="wedgeRoundRectCallout">
            <a:avLst>
              <a:gd name="adj1" fmla="val 13690"/>
              <a:gd name="adj2" fmla="val 87500"/>
              <a:gd name="adj3" fmla="val 16667"/>
            </a:avLst>
          </a:prstGeom>
          <a:ln>
            <a:headEnd/>
            <a:tailEnd/>
          </a:ln>
        </p:spPr>
        <p:style>
          <a:lnRef idx="1">
            <a:schemeClr val="accent6"/>
          </a:lnRef>
          <a:fillRef idx="3">
            <a:schemeClr val="accent6"/>
          </a:fillRef>
          <a:effectRef idx="2">
            <a:schemeClr val="accent6"/>
          </a:effectRef>
          <a:fontRef idx="minor">
            <a:schemeClr val="lt1"/>
          </a:fontRef>
        </p:style>
        <p:txBody>
          <a:bodyPr rot="10800000" lIns="131644" tIns="65823" rIns="131644" bIns="65823" anchor="ctr"/>
          <a:lstStyle/>
          <a:p>
            <a:pPr algn="ctr" eaLnBrk="1" hangingPunct="1">
              <a:lnSpc>
                <a:spcPct val="120000"/>
              </a:lnSpc>
              <a:defRPr/>
            </a:pPr>
            <a:r>
              <a:rPr lang="zh-TW" altLang="en-US" sz="2000">
                <a:cs typeface="+mn-ea"/>
                <a:sym typeface="+mn-lt"/>
              </a:rPr>
              <a:t>工程能力不足</a:t>
            </a:r>
            <a:r>
              <a:rPr lang="en-US" altLang="zh-TW" sz="2000">
                <a:cs typeface="+mn-ea"/>
                <a:sym typeface="+mn-lt"/>
              </a:rPr>
              <a:t>,</a:t>
            </a:r>
            <a:r>
              <a:rPr lang="zh-TW" altLang="en-US" sz="2000">
                <a:cs typeface="+mn-ea"/>
                <a:sym typeface="+mn-lt"/>
              </a:rPr>
              <a:t>卡脖子环节</a:t>
            </a:r>
          </a:p>
        </p:txBody>
      </p:sp>
      <p:sp>
        <p:nvSpPr>
          <p:cNvPr id="16" name="文本框 15">
            <a:extLst>
              <a:ext uri="{FF2B5EF4-FFF2-40B4-BE49-F238E27FC236}">
                <a16:creationId xmlns:a16="http://schemas.microsoft.com/office/drawing/2014/main" id="{ECF84EE4-F9DC-48D3-9D6A-6CF03000C3E7}"/>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工程平衡的重要性</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6"/>
                                        </p:tgtEl>
                                        <p:attrNameLst>
                                          <p:attrName>style.visibility</p:attrName>
                                        </p:attrNameLst>
                                      </p:cBhvr>
                                      <p:to>
                                        <p:strVal val="visible"/>
                                      </p:to>
                                    </p:set>
                                    <p:anim calcmode="lin" valueType="num">
                                      <p:cBhvr>
                                        <p:cTn id="7" dur="500" fill="hold"/>
                                        <p:tgtEl>
                                          <p:spTgt spid="16"/>
                                        </p:tgtEl>
                                        <p:attrNameLst>
                                          <p:attrName>ppt_w</p:attrName>
                                        </p:attrNameLst>
                                      </p:cBhvr>
                                      <p:tavLst>
                                        <p:tav tm="0">
                                          <p:val>
                                            <p:fltVal val="0"/>
                                          </p:val>
                                        </p:tav>
                                        <p:tav tm="100000">
                                          <p:val>
                                            <p:strVal val="#ppt_w"/>
                                          </p:val>
                                        </p:tav>
                                      </p:tavLst>
                                    </p:anim>
                                    <p:anim calcmode="lin" valueType="num">
                                      <p:cBhvr>
                                        <p:cTn id="8" dur="500" fill="hold"/>
                                        <p:tgtEl>
                                          <p:spTgt spid="1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8274" name="Text Box 2">
            <a:extLst>
              <a:ext uri="{FF2B5EF4-FFF2-40B4-BE49-F238E27FC236}">
                <a16:creationId xmlns:a16="http://schemas.microsoft.com/office/drawing/2014/main" id="{F79DCC9B-09EE-4B2C-9CA8-0885E171A366}"/>
              </a:ext>
            </a:extLst>
          </p:cNvPr>
          <p:cNvSpPr txBox="1">
            <a:spLocks noChangeArrowheads="1"/>
          </p:cNvSpPr>
          <p:nvPr/>
        </p:nvSpPr>
        <p:spPr bwMode="auto">
          <a:xfrm>
            <a:off x="1481137" y="2016448"/>
            <a:ext cx="13681075" cy="4533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3.5 </a:t>
            </a:r>
            <a:r>
              <a:rPr lang="zh-TW" altLang="en-US" sz="2000" b="1" dirty="0">
                <a:latin typeface="+mn-lt"/>
                <a:ea typeface="+mn-ea"/>
                <a:cs typeface="+mn-ea"/>
                <a:sym typeface="+mn-lt"/>
              </a:rPr>
              <a:t>协调生产能力</a:t>
            </a:r>
          </a:p>
          <a:p>
            <a:pPr eaLnBrk="1" hangingPunct="1">
              <a:lnSpc>
                <a:spcPct val="120000"/>
              </a:lnSpc>
              <a:defRPr/>
            </a:pPr>
            <a:r>
              <a:rPr lang="zh-TW" altLang="en-US" sz="2000" dirty="0">
                <a:latin typeface="+mn-lt"/>
                <a:ea typeface="+mn-ea"/>
                <a:cs typeface="+mn-ea"/>
                <a:sym typeface="+mn-lt"/>
              </a:rPr>
              <a:t>   </a:t>
            </a:r>
            <a:r>
              <a:rPr lang="en-US" altLang="zh-TW" sz="2000" dirty="0">
                <a:latin typeface="+mn-lt"/>
                <a:ea typeface="+mn-ea"/>
                <a:cs typeface="+mn-ea"/>
                <a:sym typeface="+mn-lt"/>
              </a:rPr>
              <a:t>IE</a:t>
            </a:r>
            <a:r>
              <a:rPr lang="zh-TW" altLang="en-US" sz="2000" dirty="0">
                <a:latin typeface="+mn-lt"/>
                <a:ea typeface="+mn-ea"/>
                <a:cs typeface="+mn-ea"/>
                <a:sym typeface="+mn-lt"/>
              </a:rPr>
              <a:t>协调生产能力的手段就是通过计算标准工时</a:t>
            </a:r>
            <a:r>
              <a:rPr lang="en-US" altLang="zh-TW" sz="2000" dirty="0">
                <a:latin typeface="+mn-lt"/>
                <a:ea typeface="+mn-ea"/>
                <a:cs typeface="+mn-ea"/>
                <a:sym typeface="+mn-lt"/>
              </a:rPr>
              <a:t>,</a:t>
            </a:r>
            <a:r>
              <a:rPr lang="zh-TW" altLang="en-US" sz="2000" dirty="0">
                <a:latin typeface="+mn-lt"/>
                <a:ea typeface="+mn-ea"/>
                <a:cs typeface="+mn-ea"/>
                <a:sym typeface="+mn-lt"/>
              </a:rPr>
              <a:t>调查工程能力等措施出具生产整改要求书</a:t>
            </a:r>
            <a:r>
              <a:rPr lang="en-US" altLang="zh-TW" sz="2000" dirty="0">
                <a:latin typeface="+mn-lt"/>
                <a:ea typeface="+mn-ea"/>
                <a:cs typeface="+mn-ea"/>
                <a:sym typeface="+mn-lt"/>
              </a:rPr>
              <a:t>,</a:t>
            </a:r>
            <a:r>
              <a:rPr lang="zh-TW" altLang="en-US" sz="2000" dirty="0">
                <a:latin typeface="+mn-lt"/>
                <a:ea typeface="+mn-ea"/>
                <a:cs typeface="+mn-ea"/>
                <a:sym typeface="+mn-lt"/>
              </a:rPr>
              <a:t>要求</a:t>
            </a:r>
            <a:r>
              <a:rPr lang="en-US" altLang="zh-TW" sz="2000" dirty="0">
                <a:latin typeface="+mn-lt"/>
                <a:ea typeface="+mn-ea"/>
                <a:cs typeface="+mn-ea"/>
                <a:sym typeface="+mn-lt"/>
              </a:rPr>
              <a:t>PE</a:t>
            </a:r>
            <a:r>
              <a:rPr lang="zh-TW" altLang="en-US" sz="2000" dirty="0">
                <a:latin typeface="+mn-lt"/>
                <a:ea typeface="+mn-ea"/>
                <a:cs typeface="+mn-ea"/>
                <a:sym typeface="+mn-lt"/>
              </a:rPr>
              <a:t>和生产等部门调整生产配置</a:t>
            </a:r>
            <a:r>
              <a:rPr lang="en-US" altLang="zh-TW" sz="2000" dirty="0">
                <a:latin typeface="+mn-lt"/>
                <a:ea typeface="+mn-ea"/>
                <a:cs typeface="+mn-ea"/>
                <a:sym typeface="+mn-lt"/>
              </a:rPr>
              <a:t>,</a:t>
            </a:r>
            <a:r>
              <a:rPr lang="zh-TW" altLang="en-US" sz="2000" dirty="0">
                <a:latin typeface="+mn-lt"/>
                <a:ea typeface="+mn-ea"/>
                <a:cs typeface="+mn-ea"/>
                <a:sym typeface="+mn-lt"/>
              </a:rPr>
              <a:t>实现工程平衡</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defRPr/>
            </a:pPr>
            <a:r>
              <a:rPr lang="en-US" altLang="zh-TW" sz="2000" b="1" dirty="0">
                <a:latin typeface="+mn-lt"/>
                <a:ea typeface="+mn-ea"/>
                <a:cs typeface="+mn-ea"/>
                <a:sym typeface="+mn-lt"/>
              </a:rPr>
              <a:t>1 ) </a:t>
            </a:r>
            <a:r>
              <a:rPr lang="zh-TW" altLang="en-US" sz="2000" b="1" dirty="0">
                <a:latin typeface="+mn-lt"/>
                <a:ea typeface="+mn-ea"/>
                <a:cs typeface="+mn-ea"/>
                <a:sym typeface="+mn-lt"/>
              </a:rPr>
              <a:t>协调生产能力的时机</a:t>
            </a:r>
            <a:r>
              <a:rPr lang="en-US" altLang="zh-TW" sz="2000" b="1"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IE</a:t>
            </a:r>
            <a:r>
              <a:rPr lang="zh-TW" altLang="en-US" sz="2000" dirty="0">
                <a:latin typeface="+mn-lt"/>
                <a:ea typeface="+mn-ea"/>
                <a:cs typeface="+mn-ea"/>
                <a:sym typeface="+mn-lt"/>
              </a:rPr>
              <a:t>人员当发现有下列现象时需要协调生产能力</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生产性严重偏低</a:t>
            </a:r>
            <a:r>
              <a:rPr lang="en-US" altLang="zh-TW" sz="2000" dirty="0">
                <a:latin typeface="+mn-lt"/>
                <a:ea typeface="+mn-ea"/>
                <a:cs typeface="+mn-ea"/>
                <a:sym typeface="+mn-lt"/>
              </a:rPr>
              <a:t>,</a:t>
            </a:r>
            <a:r>
              <a:rPr lang="zh-TW" altLang="en-US" sz="2000" dirty="0">
                <a:latin typeface="+mn-lt"/>
                <a:ea typeface="+mn-ea"/>
                <a:cs typeface="+mn-ea"/>
                <a:sym typeface="+mn-lt"/>
              </a:rPr>
              <a:t>如低于</a:t>
            </a:r>
            <a:r>
              <a:rPr lang="en-US" altLang="zh-TW" sz="2000" dirty="0">
                <a:latin typeface="+mn-lt"/>
                <a:ea typeface="+mn-ea"/>
                <a:cs typeface="+mn-ea"/>
                <a:sym typeface="+mn-lt"/>
              </a:rPr>
              <a:t>50%</a:t>
            </a:r>
            <a:r>
              <a:rPr lang="zh-TW" altLang="en-US" sz="2000" dirty="0">
                <a:latin typeface="+mn-lt"/>
                <a:ea typeface="+mn-ea"/>
                <a:cs typeface="+mn-ea"/>
                <a:sym typeface="+mn-lt"/>
              </a:rPr>
              <a:t>时</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明显的生产秩序混乱</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入库的材料往往要等一个星期后才能搞定检验</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材料不良导致的不合格率占到总不合格的三成以上</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生产线堆机严重</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各工位的正常工时差值大于平均值的</a:t>
            </a:r>
            <a:r>
              <a:rPr lang="en-US" altLang="zh-TW" sz="2000" dirty="0">
                <a:latin typeface="+mn-lt"/>
                <a:ea typeface="+mn-ea"/>
                <a:cs typeface="+mn-ea"/>
                <a:sym typeface="+mn-lt"/>
              </a:rPr>
              <a:t>50%;</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产品检验能力不足</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E575C246-995D-4840-BCAA-759DED268527}"/>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协调生产能力</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9298" name="Text Box 2">
            <a:extLst>
              <a:ext uri="{FF2B5EF4-FFF2-40B4-BE49-F238E27FC236}">
                <a16:creationId xmlns:a16="http://schemas.microsoft.com/office/drawing/2014/main" id="{950639AA-9C7E-4EA9-8A7F-3F4FAA910415}"/>
              </a:ext>
            </a:extLst>
          </p:cNvPr>
          <p:cNvSpPr txBox="1">
            <a:spLocks noChangeArrowheads="1"/>
          </p:cNvSpPr>
          <p:nvPr/>
        </p:nvSpPr>
        <p:spPr bwMode="auto">
          <a:xfrm>
            <a:off x="1696939" y="1624806"/>
            <a:ext cx="13681075" cy="3055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因存贮场地限制而导致实施“先入先出”有困难</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交付过程中防护能力不足</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人力资源欠佳</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设备频发故障</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设备老化或欠</a:t>
            </a:r>
            <a:r>
              <a:rPr lang="en-US" altLang="zh-TW" sz="2000">
                <a:latin typeface="+mn-lt"/>
                <a:ea typeface="+mn-ea"/>
                <a:cs typeface="+mn-ea"/>
                <a:sym typeface="+mn-lt"/>
              </a:rPr>
              <a:t>/</a:t>
            </a:r>
            <a:r>
              <a:rPr lang="zh-TW" altLang="en-US" sz="2000">
                <a:latin typeface="+mn-lt"/>
                <a:ea typeface="+mn-ea"/>
                <a:cs typeface="+mn-ea"/>
                <a:sym typeface="+mn-lt"/>
              </a:rPr>
              <a:t>超负荷运转</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环境对生产造成不利时</a:t>
            </a:r>
            <a:r>
              <a:rPr lang="en-US" altLang="zh-TW" sz="2000">
                <a:latin typeface="+mn-lt"/>
                <a:ea typeface="+mn-ea"/>
                <a:cs typeface="+mn-ea"/>
                <a:sym typeface="+mn-lt"/>
              </a:rPr>
              <a:t>.</a:t>
            </a:r>
            <a:endParaRPr lang="en-US" altLang="zh-TW" sz="2000" b="1">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a:latin typeface="+mn-lt"/>
                <a:ea typeface="+mn-ea"/>
                <a:cs typeface="+mn-ea"/>
                <a:sym typeface="+mn-lt"/>
              </a:rPr>
              <a:t>2 ) </a:t>
            </a:r>
            <a:r>
              <a:rPr lang="zh-TW" altLang="en-US" sz="2000" b="1">
                <a:latin typeface="+mn-lt"/>
                <a:ea typeface="+mn-ea"/>
                <a:cs typeface="+mn-ea"/>
                <a:sym typeface="+mn-lt"/>
              </a:rPr>
              <a:t>协调生产能力的方法</a:t>
            </a:r>
            <a:r>
              <a:rPr lang="en-US" altLang="zh-TW" sz="2000" b="1">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b="1">
                <a:latin typeface="+mn-lt"/>
                <a:ea typeface="+mn-ea"/>
                <a:cs typeface="+mn-ea"/>
                <a:sym typeface="+mn-lt"/>
              </a:rPr>
              <a:t>   </a:t>
            </a:r>
            <a:r>
              <a:rPr lang="zh-TW" altLang="en-US" sz="2000" b="1">
                <a:latin typeface="+mn-lt"/>
                <a:ea typeface="+mn-ea"/>
                <a:cs typeface="+mn-ea"/>
                <a:sym typeface="+mn-lt"/>
              </a:rPr>
              <a:t>按如下的步骤协调生产能力</a:t>
            </a:r>
            <a:r>
              <a:rPr lang="en-US" altLang="zh-TW" sz="2000" b="1">
                <a:latin typeface="+mn-lt"/>
                <a:ea typeface="+mn-ea"/>
                <a:cs typeface="+mn-ea"/>
                <a:sym typeface="+mn-lt"/>
              </a:rPr>
              <a:t>:</a:t>
            </a:r>
          </a:p>
        </p:txBody>
      </p:sp>
      <p:sp>
        <p:nvSpPr>
          <p:cNvPr id="429059" name="Rectangle 3">
            <a:extLst>
              <a:ext uri="{FF2B5EF4-FFF2-40B4-BE49-F238E27FC236}">
                <a16:creationId xmlns:a16="http://schemas.microsoft.com/office/drawing/2014/main" id="{FC35D920-7B3C-4260-AE64-374B2D8D90B0}"/>
              </a:ext>
            </a:extLst>
          </p:cNvPr>
          <p:cNvSpPr>
            <a:spLocks noChangeArrowheads="1"/>
          </p:cNvSpPr>
          <p:nvPr/>
        </p:nvSpPr>
        <p:spPr bwMode="auto">
          <a:xfrm>
            <a:off x="2792413" y="6032500"/>
            <a:ext cx="3762375" cy="520700"/>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出具整改要求</a:t>
            </a:r>
          </a:p>
        </p:txBody>
      </p:sp>
      <p:sp>
        <p:nvSpPr>
          <p:cNvPr id="429060" name="Rectangle 4">
            <a:extLst>
              <a:ext uri="{FF2B5EF4-FFF2-40B4-BE49-F238E27FC236}">
                <a16:creationId xmlns:a16="http://schemas.microsoft.com/office/drawing/2014/main" id="{0F7162B0-3085-441A-A20A-4C08F0A7550D}"/>
              </a:ext>
            </a:extLst>
          </p:cNvPr>
          <p:cNvSpPr>
            <a:spLocks noChangeArrowheads="1"/>
          </p:cNvSpPr>
          <p:nvPr/>
        </p:nvSpPr>
        <p:spPr bwMode="auto">
          <a:xfrm>
            <a:off x="2792413" y="6969125"/>
            <a:ext cx="3762375" cy="520700"/>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协助实施整改</a:t>
            </a:r>
          </a:p>
        </p:txBody>
      </p:sp>
      <p:sp>
        <p:nvSpPr>
          <p:cNvPr id="429061" name="Rectangle 5">
            <a:extLst>
              <a:ext uri="{FF2B5EF4-FFF2-40B4-BE49-F238E27FC236}">
                <a16:creationId xmlns:a16="http://schemas.microsoft.com/office/drawing/2014/main" id="{D1E3AE31-78C7-4D91-9CBA-B8CE95A52050}"/>
              </a:ext>
            </a:extLst>
          </p:cNvPr>
          <p:cNvSpPr>
            <a:spLocks noChangeArrowheads="1"/>
          </p:cNvSpPr>
          <p:nvPr/>
        </p:nvSpPr>
        <p:spPr bwMode="auto">
          <a:xfrm>
            <a:off x="2792413" y="7905750"/>
            <a:ext cx="3762375" cy="519113"/>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观摩整改结果</a:t>
            </a:r>
          </a:p>
        </p:txBody>
      </p:sp>
      <p:sp>
        <p:nvSpPr>
          <p:cNvPr id="429062" name="Rectangle 6">
            <a:extLst>
              <a:ext uri="{FF2B5EF4-FFF2-40B4-BE49-F238E27FC236}">
                <a16:creationId xmlns:a16="http://schemas.microsoft.com/office/drawing/2014/main" id="{E9F30D75-F802-4241-8A87-7C33B3796B92}"/>
              </a:ext>
            </a:extLst>
          </p:cNvPr>
          <p:cNvSpPr>
            <a:spLocks noChangeArrowheads="1"/>
          </p:cNvSpPr>
          <p:nvPr/>
        </p:nvSpPr>
        <p:spPr bwMode="auto">
          <a:xfrm>
            <a:off x="2792413" y="8737600"/>
            <a:ext cx="3762375" cy="519113"/>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验证和确认</a:t>
            </a:r>
          </a:p>
        </p:txBody>
      </p:sp>
      <p:sp>
        <p:nvSpPr>
          <p:cNvPr id="429063" name="Line 7">
            <a:extLst>
              <a:ext uri="{FF2B5EF4-FFF2-40B4-BE49-F238E27FC236}">
                <a16:creationId xmlns:a16="http://schemas.microsoft.com/office/drawing/2014/main" id="{5E3F8E31-DA1D-4BB0-8D42-84C528BB66DD}"/>
              </a:ext>
            </a:extLst>
          </p:cNvPr>
          <p:cNvSpPr>
            <a:spLocks noChangeShapeType="1"/>
          </p:cNvSpPr>
          <p:nvPr/>
        </p:nvSpPr>
        <p:spPr bwMode="auto">
          <a:xfrm>
            <a:off x="4673600" y="6553200"/>
            <a:ext cx="0" cy="415925"/>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429064" name="Line 8">
            <a:extLst>
              <a:ext uri="{FF2B5EF4-FFF2-40B4-BE49-F238E27FC236}">
                <a16:creationId xmlns:a16="http://schemas.microsoft.com/office/drawing/2014/main" id="{367A5F01-9EBA-4D68-BD3B-DB6F6BC5EB97}"/>
              </a:ext>
            </a:extLst>
          </p:cNvPr>
          <p:cNvSpPr>
            <a:spLocks noChangeShapeType="1"/>
          </p:cNvSpPr>
          <p:nvPr/>
        </p:nvSpPr>
        <p:spPr bwMode="auto">
          <a:xfrm>
            <a:off x="4673600" y="7489825"/>
            <a:ext cx="0" cy="415925"/>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429065" name="Line 9">
            <a:extLst>
              <a:ext uri="{FF2B5EF4-FFF2-40B4-BE49-F238E27FC236}">
                <a16:creationId xmlns:a16="http://schemas.microsoft.com/office/drawing/2014/main" id="{1B375453-BE02-44B5-8154-3E1618FD45C5}"/>
              </a:ext>
            </a:extLst>
          </p:cNvPr>
          <p:cNvSpPr>
            <a:spLocks noChangeShapeType="1"/>
          </p:cNvSpPr>
          <p:nvPr/>
        </p:nvSpPr>
        <p:spPr bwMode="auto">
          <a:xfrm>
            <a:off x="4673600" y="8424863"/>
            <a:ext cx="0" cy="312737"/>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439306" name="Text Box 10">
            <a:extLst>
              <a:ext uri="{FF2B5EF4-FFF2-40B4-BE49-F238E27FC236}">
                <a16:creationId xmlns:a16="http://schemas.microsoft.com/office/drawing/2014/main" id="{C1110737-95B5-483E-897B-4F6C07E230B7}"/>
              </a:ext>
            </a:extLst>
          </p:cNvPr>
          <p:cNvSpPr txBox="1">
            <a:spLocks noChangeArrowheads="1"/>
          </p:cNvSpPr>
          <p:nvPr/>
        </p:nvSpPr>
        <p:spPr bwMode="auto">
          <a:xfrm>
            <a:off x="7408863" y="6032500"/>
            <a:ext cx="6727825"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书面的或口头联络都可以</a:t>
            </a:r>
          </a:p>
        </p:txBody>
      </p:sp>
      <p:sp>
        <p:nvSpPr>
          <p:cNvPr id="439307" name="Text Box 11">
            <a:extLst>
              <a:ext uri="{FF2B5EF4-FFF2-40B4-BE49-F238E27FC236}">
                <a16:creationId xmlns:a16="http://schemas.microsoft.com/office/drawing/2014/main" id="{7813C901-8166-4482-9C93-C4FE9E131FF4}"/>
              </a:ext>
            </a:extLst>
          </p:cNvPr>
          <p:cNvSpPr txBox="1">
            <a:spLocks noChangeArrowheads="1"/>
          </p:cNvSpPr>
          <p:nvPr/>
        </p:nvSpPr>
        <p:spPr bwMode="auto">
          <a:xfrm>
            <a:off x="7408863" y="6969125"/>
            <a:ext cx="6613525"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表述</a:t>
            </a:r>
            <a:r>
              <a:rPr lang="en-US" altLang="zh-TW" sz="2000">
                <a:latin typeface="+mn-lt"/>
                <a:ea typeface="+mn-ea"/>
                <a:cs typeface="+mn-ea"/>
                <a:sym typeface="+mn-lt"/>
              </a:rPr>
              <a:t>IE</a:t>
            </a:r>
            <a:r>
              <a:rPr lang="zh-TW" altLang="en-US" sz="2000">
                <a:latin typeface="+mn-lt"/>
                <a:ea typeface="+mn-ea"/>
                <a:cs typeface="+mn-ea"/>
                <a:sym typeface="+mn-lt"/>
              </a:rPr>
              <a:t>的建议</a:t>
            </a:r>
            <a:r>
              <a:rPr lang="en-US" altLang="zh-TW" sz="2000">
                <a:latin typeface="+mn-lt"/>
                <a:ea typeface="+mn-ea"/>
                <a:cs typeface="+mn-ea"/>
                <a:sym typeface="+mn-lt"/>
              </a:rPr>
              <a:t>,</a:t>
            </a:r>
            <a:r>
              <a:rPr lang="zh-TW" altLang="en-US" sz="2000">
                <a:latin typeface="+mn-lt"/>
                <a:ea typeface="+mn-ea"/>
                <a:cs typeface="+mn-ea"/>
                <a:sym typeface="+mn-lt"/>
              </a:rPr>
              <a:t>意见</a:t>
            </a:r>
          </a:p>
        </p:txBody>
      </p:sp>
      <p:sp>
        <p:nvSpPr>
          <p:cNvPr id="439308" name="Text Box 12">
            <a:extLst>
              <a:ext uri="{FF2B5EF4-FFF2-40B4-BE49-F238E27FC236}">
                <a16:creationId xmlns:a16="http://schemas.microsoft.com/office/drawing/2014/main" id="{694E105A-963B-467A-95EB-A06B74CF914E}"/>
              </a:ext>
            </a:extLst>
          </p:cNvPr>
          <p:cNvSpPr txBox="1">
            <a:spLocks noChangeArrowheads="1"/>
          </p:cNvSpPr>
          <p:nvPr/>
        </p:nvSpPr>
        <p:spPr bwMode="auto">
          <a:xfrm>
            <a:off x="7296150" y="7800975"/>
            <a:ext cx="6953250"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对实施的整改行动要在现场感受</a:t>
            </a:r>
          </a:p>
        </p:txBody>
      </p:sp>
      <p:sp>
        <p:nvSpPr>
          <p:cNvPr id="439309" name="Text Box 13">
            <a:extLst>
              <a:ext uri="{FF2B5EF4-FFF2-40B4-BE49-F238E27FC236}">
                <a16:creationId xmlns:a16="http://schemas.microsoft.com/office/drawing/2014/main" id="{68324B88-AFE1-4947-AA20-16BC57647B45}"/>
              </a:ext>
            </a:extLst>
          </p:cNvPr>
          <p:cNvSpPr txBox="1">
            <a:spLocks noChangeArrowheads="1"/>
          </p:cNvSpPr>
          <p:nvPr/>
        </p:nvSpPr>
        <p:spPr bwMode="auto">
          <a:xfrm>
            <a:off x="7181850" y="8737600"/>
            <a:ext cx="6840538"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不失时机地确认实施整改的效果</a:t>
            </a:r>
          </a:p>
        </p:txBody>
      </p:sp>
      <p:sp>
        <p:nvSpPr>
          <p:cNvPr id="14" name="文本框 13">
            <a:extLst>
              <a:ext uri="{FF2B5EF4-FFF2-40B4-BE49-F238E27FC236}">
                <a16:creationId xmlns:a16="http://schemas.microsoft.com/office/drawing/2014/main" id="{079144E4-BBAA-43BE-A28B-C2C25F0BC2F4}"/>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协调生产能力</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4"/>
                                        </p:tgtEl>
                                        <p:attrNameLst>
                                          <p:attrName>style.visibility</p:attrName>
                                        </p:attrNameLst>
                                      </p:cBhvr>
                                      <p:to>
                                        <p:strVal val="visible"/>
                                      </p:to>
                                    </p:set>
                                    <p:anim calcmode="lin" valueType="num">
                                      <p:cBhvr>
                                        <p:cTn id="7" dur="500" fill="hold"/>
                                        <p:tgtEl>
                                          <p:spTgt spid="14"/>
                                        </p:tgtEl>
                                        <p:attrNameLst>
                                          <p:attrName>ppt_w</p:attrName>
                                        </p:attrNameLst>
                                      </p:cBhvr>
                                      <p:tavLst>
                                        <p:tav tm="0">
                                          <p:val>
                                            <p:fltVal val="0"/>
                                          </p:val>
                                        </p:tav>
                                        <p:tav tm="100000">
                                          <p:val>
                                            <p:strVal val="#ppt_w"/>
                                          </p:val>
                                        </p:tav>
                                      </p:tavLst>
                                    </p:anim>
                                    <p:anim calcmode="lin" valueType="num">
                                      <p:cBhvr>
                                        <p:cTn id="8" dur="500" fill="hold"/>
                                        <p:tgtEl>
                                          <p:spTgt spid="1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22" name="Text Box 2">
            <a:extLst>
              <a:ext uri="{FF2B5EF4-FFF2-40B4-BE49-F238E27FC236}">
                <a16:creationId xmlns:a16="http://schemas.microsoft.com/office/drawing/2014/main" id="{0751390C-87C3-4ABD-A097-5373606028EB}"/>
              </a:ext>
            </a:extLst>
          </p:cNvPr>
          <p:cNvSpPr txBox="1">
            <a:spLocks noChangeArrowheads="1"/>
          </p:cNvSpPr>
          <p:nvPr/>
        </p:nvSpPr>
        <p:spPr bwMode="auto">
          <a:xfrm>
            <a:off x="1481137" y="1944440"/>
            <a:ext cx="13681075" cy="4164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3.6 </a:t>
            </a:r>
            <a:r>
              <a:rPr lang="zh-TW" altLang="en-US" sz="2000" b="1" dirty="0">
                <a:latin typeface="+mn-lt"/>
                <a:ea typeface="+mn-ea"/>
                <a:cs typeface="+mn-ea"/>
                <a:sym typeface="+mn-lt"/>
              </a:rPr>
              <a:t>工程能力调查技朮</a:t>
            </a:r>
          </a:p>
          <a:p>
            <a:pPr eaLnBrk="1" hangingPunct="1">
              <a:lnSpc>
                <a:spcPct val="120000"/>
              </a:lnSpc>
              <a:defRPr/>
            </a:pPr>
            <a:r>
              <a:rPr lang="en-US" altLang="zh-TW" sz="2000" b="1" dirty="0">
                <a:latin typeface="+mn-lt"/>
                <a:ea typeface="+mn-ea"/>
                <a:cs typeface="+mn-ea"/>
                <a:sym typeface="+mn-lt"/>
              </a:rPr>
              <a:t>1 ) </a:t>
            </a:r>
            <a:r>
              <a:rPr lang="zh-TW" altLang="en-US" sz="2000" b="1" dirty="0">
                <a:latin typeface="+mn-lt"/>
                <a:ea typeface="+mn-ea"/>
                <a:cs typeface="+mn-ea"/>
                <a:sym typeface="+mn-lt"/>
              </a:rPr>
              <a:t>解释工程能力</a:t>
            </a:r>
            <a:r>
              <a:rPr lang="en-US" altLang="zh-TW" sz="2000" b="1"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工程能力即过程能力</a:t>
            </a:r>
            <a:r>
              <a:rPr lang="en-US" altLang="zh-TW" sz="2000" dirty="0">
                <a:latin typeface="+mn-lt"/>
                <a:ea typeface="+mn-ea"/>
                <a:cs typeface="+mn-ea"/>
                <a:sym typeface="+mn-lt"/>
              </a:rPr>
              <a:t>,</a:t>
            </a:r>
            <a:r>
              <a:rPr lang="zh-TW" altLang="en-US" sz="2000" dirty="0">
                <a:latin typeface="+mn-lt"/>
                <a:ea typeface="+mn-ea"/>
                <a:cs typeface="+mn-ea"/>
                <a:sym typeface="+mn-lt"/>
              </a:rPr>
              <a:t>英文是</a:t>
            </a:r>
            <a:r>
              <a:rPr lang="en-US" altLang="zh-TW" sz="2000" dirty="0">
                <a:latin typeface="+mn-lt"/>
                <a:ea typeface="+mn-ea"/>
                <a:cs typeface="+mn-ea"/>
                <a:sym typeface="+mn-lt"/>
              </a:rPr>
              <a:t>:PROCESS CAPACITY.</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工程能力是指过程的加工质量满足技朮指标的能力</a:t>
            </a:r>
            <a:r>
              <a:rPr lang="en-US" altLang="zh-TW" sz="2000" dirty="0">
                <a:latin typeface="+mn-lt"/>
                <a:ea typeface="+mn-ea"/>
                <a:cs typeface="+mn-ea"/>
                <a:sym typeface="+mn-lt"/>
              </a:rPr>
              <a:t>,</a:t>
            </a:r>
            <a:r>
              <a:rPr lang="zh-TW" altLang="en-US" sz="2000" dirty="0">
                <a:latin typeface="+mn-lt"/>
                <a:ea typeface="+mn-ea"/>
                <a:cs typeface="+mn-ea"/>
                <a:sym typeface="+mn-lt"/>
              </a:rPr>
              <a:t>它是衡量加工中内在一致性的标准</a:t>
            </a:r>
            <a:r>
              <a:rPr lang="en-US" altLang="zh-TW" sz="2000" dirty="0">
                <a:latin typeface="+mn-lt"/>
                <a:ea typeface="+mn-ea"/>
                <a:cs typeface="+mn-ea"/>
                <a:sym typeface="+mn-lt"/>
              </a:rPr>
              <a:t>,</a:t>
            </a:r>
            <a:r>
              <a:rPr lang="zh-TW" altLang="en-US" sz="2000" dirty="0">
                <a:latin typeface="+mn-lt"/>
                <a:ea typeface="+mn-ea"/>
                <a:cs typeface="+mn-ea"/>
                <a:sym typeface="+mn-lt"/>
              </a:rPr>
              <a:t>也是对过程固有变异的一种度量和反映</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统计经验已经证明</a:t>
            </a:r>
            <a:r>
              <a:rPr lang="en-US" altLang="zh-TW" sz="2000" dirty="0">
                <a:latin typeface="+mn-lt"/>
                <a:ea typeface="+mn-ea"/>
                <a:cs typeface="+mn-ea"/>
                <a:sym typeface="+mn-lt"/>
              </a:rPr>
              <a:t>,</a:t>
            </a:r>
            <a:r>
              <a:rPr lang="zh-TW" altLang="en-US" sz="2000" dirty="0">
                <a:latin typeface="+mn-lt"/>
                <a:ea typeface="+mn-ea"/>
                <a:cs typeface="+mn-ea"/>
                <a:sym typeface="+mn-lt"/>
              </a:rPr>
              <a:t>当过程处于稳态时</a:t>
            </a:r>
            <a:r>
              <a:rPr lang="en-US" altLang="zh-TW" sz="2000" dirty="0">
                <a:latin typeface="+mn-lt"/>
                <a:ea typeface="+mn-ea"/>
                <a:cs typeface="+mn-ea"/>
                <a:sym typeface="+mn-lt"/>
              </a:rPr>
              <a:t>,</a:t>
            </a:r>
            <a:r>
              <a:rPr lang="zh-TW" altLang="en-US" sz="2000" dirty="0">
                <a:latin typeface="+mn-lt"/>
                <a:ea typeface="+mn-ea"/>
                <a:cs typeface="+mn-ea"/>
                <a:sym typeface="+mn-lt"/>
              </a:rPr>
              <a:t>产品的质量特性计量值有</a:t>
            </a:r>
            <a:r>
              <a:rPr lang="en-US" altLang="zh-TW" sz="2000" dirty="0">
                <a:latin typeface="+mn-lt"/>
                <a:ea typeface="+mn-ea"/>
                <a:cs typeface="+mn-ea"/>
                <a:sym typeface="+mn-lt"/>
              </a:rPr>
              <a:t>99.73%</a:t>
            </a:r>
            <a:r>
              <a:rPr lang="zh-TW" altLang="en-US" sz="2000" dirty="0">
                <a:latin typeface="+mn-lt"/>
                <a:ea typeface="+mn-ea"/>
                <a:cs typeface="+mn-ea"/>
                <a:sym typeface="+mn-lt"/>
              </a:rPr>
              <a:t>落在</a:t>
            </a:r>
            <a:r>
              <a:rPr lang="en-US" altLang="zh-TW" sz="2000" dirty="0">
                <a:latin typeface="+mn-lt"/>
                <a:ea typeface="+mn-ea"/>
                <a:cs typeface="+mn-ea"/>
                <a:sym typeface="+mn-lt"/>
              </a:rPr>
              <a:t>μ3σ</a:t>
            </a:r>
            <a:r>
              <a:rPr lang="zh-TW" altLang="en-US" sz="2000" dirty="0">
                <a:latin typeface="+mn-lt"/>
                <a:ea typeface="+mn-ea"/>
                <a:cs typeface="+mn-ea"/>
                <a:sym typeface="+mn-lt"/>
              </a:rPr>
              <a:t>的范围内</a:t>
            </a:r>
            <a:r>
              <a:rPr lang="en-US" altLang="zh-TW" sz="2000" dirty="0">
                <a:latin typeface="+mn-lt"/>
                <a:ea typeface="+mn-ea"/>
                <a:cs typeface="+mn-ea"/>
                <a:sym typeface="+mn-lt"/>
              </a:rPr>
              <a:t>,</a:t>
            </a:r>
            <a:r>
              <a:rPr lang="zh-TW" altLang="en-US" sz="2000" dirty="0">
                <a:latin typeface="+mn-lt"/>
                <a:ea typeface="+mn-ea"/>
                <a:cs typeface="+mn-ea"/>
                <a:sym typeface="+mn-lt"/>
              </a:rPr>
              <a:t>其中</a:t>
            </a:r>
            <a:r>
              <a:rPr lang="en-US" altLang="zh-TW" sz="2000" dirty="0">
                <a:latin typeface="+mn-lt"/>
                <a:ea typeface="+mn-ea"/>
                <a:cs typeface="+mn-ea"/>
                <a:sym typeface="+mn-lt"/>
              </a:rPr>
              <a:t>μ---</a:t>
            </a:r>
            <a:r>
              <a:rPr lang="zh-TW" altLang="en-US" sz="2000" dirty="0">
                <a:latin typeface="+mn-lt"/>
                <a:ea typeface="+mn-ea"/>
                <a:cs typeface="+mn-ea"/>
                <a:sym typeface="+mn-lt"/>
              </a:rPr>
              <a:t>串质特性值的均值</a:t>
            </a:r>
            <a:r>
              <a:rPr lang="en-US" altLang="zh-TW" sz="2000" dirty="0">
                <a:latin typeface="+mn-lt"/>
                <a:ea typeface="+mn-ea"/>
                <a:cs typeface="+mn-ea"/>
                <a:sym typeface="+mn-lt"/>
              </a:rPr>
              <a:t>, σ---</a:t>
            </a:r>
            <a:r>
              <a:rPr lang="zh-TW" altLang="en-US" sz="2000" dirty="0">
                <a:latin typeface="+mn-lt"/>
                <a:ea typeface="+mn-ea"/>
                <a:cs typeface="+mn-ea"/>
                <a:sym typeface="+mn-lt"/>
              </a:rPr>
              <a:t>标准偏差</a:t>
            </a:r>
            <a:r>
              <a:rPr lang="en-US" altLang="zh-TW" sz="2000" dirty="0">
                <a:latin typeface="+mn-lt"/>
                <a:ea typeface="+mn-ea"/>
                <a:cs typeface="+mn-ea"/>
                <a:sym typeface="+mn-lt"/>
              </a:rPr>
              <a:t>.</a:t>
            </a:r>
            <a:r>
              <a:rPr lang="zh-TW" altLang="en-US" sz="2000" dirty="0">
                <a:latin typeface="+mn-lt"/>
                <a:ea typeface="+mn-ea"/>
                <a:cs typeface="+mn-ea"/>
                <a:sym typeface="+mn-lt"/>
              </a:rPr>
              <a:t>这几乎包含了全部产品</a:t>
            </a:r>
            <a:r>
              <a:rPr lang="en-US" altLang="zh-TW" sz="2000" dirty="0">
                <a:latin typeface="+mn-lt"/>
                <a:ea typeface="+mn-ea"/>
                <a:cs typeface="+mn-ea"/>
                <a:sym typeface="+mn-lt"/>
              </a:rPr>
              <a:t>,</a:t>
            </a:r>
            <a:r>
              <a:rPr lang="zh-TW" altLang="en-US" sz="2000" dirty="0">
                <a:latin typeface="+mn-lt"/>
                <a:ea typeface="+mn-ea"/>
                <a:cs typeface="+mn-ea"/>
                <a:sym typeface="+mn-lt"/>
              </a:rPr>
              <a:t>所以通常用</a:t>
            </a:r>
            <a:r>
              <a:rPr lang="en-US" altLang="zh-TW" sz="2000" dirty="0">
                <a:latin typeface="+mn-lt"/>
                <a:ea typeface="+mn-ea"/>
                <a:cs typeface="+mn-ea"/>
                <a:sym typeface="+mn-lt"/>
              </a:rPr>
              <a:t>6 σ</a:t>
            </a:r>
            <a:r>
              <a:rPr lang="zh-TW" altLang="en-US" sz="2000" dirty="0">
                <a:latin typeface="+mn-lt"/>
                <a:ea typeface="+mn-ea"/>
                <a:cs typeface="+mn-ea"/>
                <a:sym typeface="+mn-lt"/>
              </a:rPr>
              <a:t>代表过程能力</a:t>
            </a:r>
            <a:r>
              <a:rPr lang="en-US" altLang="zh-TW" sz="2000" dirty="0">
                <a:latin typeface="+mn-lt"/>
                <a:ea typeface="+mn-ea"/>
                <a:cs typeface="+mn-ea"/>
                <a:sym typeface="+mn-lt"/>
              </a:rPr>
              <a:t>,</a:t>
            </a:r>
            <a:r>
              <a:rPr lang="zh-TW" altLang="en-US" sz="2000" dirty="0">
                <a:latin typeface="+mn-lt"/>
                <a:ea typeface="+mn-ea"/>
                <a:cs typeface="+mn-ea"/>
                <a:sym typeface="+mn-lt"/>
              </a:rPr>
              <a:t>它的数值往往是越小越好</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需要指出的是过程能力的决定因素是人</a:t>
            </a:r>
            <a:r>
              <a:rPr lang="en-US" altLang="zh-TW" sz="2000" dirty="0">
                <a:latin typeface="+mn-lt"/>
                <a:ea typeface="+mn-ea"/>
                <a:cs typeface="+mn-ea"/>
                <a:sym typeface="+mn-lt"/>
              </a:rPr>
              <a:t>,</a:t>
            </a:r>
            <a:r>
              <a:rPr lang="zh-TW" altLang="en-US" sz="2000" dirty="0">
                <a:latin typeface="+mn-lt"/>
                <a:ea typeface="+mn-ea"/>
                <a:cs typeface="+mn-ea"/>
                <a:sym typeface="+mn-lt"/>
              </a:rPr>
              <a:t>机</a:t>
            </a:r>
            <a:r>
              <a:rPr lang="en-US" altLang="zh-TW" sz="2000" dirty="0">
                <a:latin typeface="+mn-lt"/>
                <a:ea typeface="+mn-ea"/>
                <a:cs typeface="+mn-ea"/>
                <a:sym typeface="+mn-lt"/>
              </a:rPr>
              <a:t>,</a:t>
            </a:r>
            <a:r>
              <a:rPr lang="zh-TW" altLang="en-US" sz="2000" dirty="0">
                <a:latin typeface="+mn-lt"/>
                <a:ea typeface="+mn-ea"/>
                <a:cs typeface="+mn-ea"/>
                <a:sym typeface="+mn-lt"/>
              </a:rPr>
              <a:t>料</a:t>
            </a:r>
            <a:r>
              <a:rPr lang="en-US" altLang="zh-TW" sz="2000" dirty="0">
                <a:latin typeface="+mn-lt"/>
                <a:ea typeface="+mn-ea"/>
                <a:cs typeface="+mn-ea"/>
                <a:sym typeface="+mn-lt"/>
              </a:rPr>
              <a:t>,</a:t>
            </a:r>
            <a:r>
              <a:rPr lang="zh-TW" altLang="en-US" sz="2000" dirty="0">
                <a:latin typeface="+mn-lt"/>
                <a:ea typeface="+mn-ea"/>
                <a:cs typeface="+mn-ea"/>
                <a:sym typeface="+mn-lt"/>
              </a:rPr>
              <a:t>法</a:t>
            </a:r>
            <a:r>
              <a:rPr lang="en-US" altLang="zh-TW" sz="2000" dirty="0">
                <a:latin typeface="+mn-lt"/>
                <a:ea typeface="+mn-ea"/>
                <a:cs typeface="+mn-ea"/>
                <a:sym typeface="+mn-lt"/>
              </a:rPr>
              <a:t>,</a:t>
            </a:r>
            <a:r>
              <a:rPr lang="zh-TW" altLang="en-US" sz="2000" dirty="0">
                <a:latin typeface="+mn-lt"/>
                <a:ea typeface="+mn-ea"/>
                <a:cs typeface="+mn-ea"/>
                <a:sym typeface="+mn-lt"/>
              </a:rPr>
              <a:t>环等与生产息息相关的“</a:t>
            </a:r>
            <a:r>
              <a:rPr lang="en-US" altLang="zh-TW" sz="2000" dirty="0">
                <a:latin typeface="+mn-lt"/>
                <a:ea typeface="+mn-ea"/>
                <a:cs typeface="+mn-ea"/>
                <a:sym typeface="+mn-lt"/>
              </a:rPr>
              <a:t>4M1E”</a:t>
            </a:r>
            <a:r>
              <a:rPr lang="zh-TW" altLang="en-US" sz="2000" dirty="0">
                <a:latin typeface="+mn-lt"/>
                <a:ea typeface="+mn-ea"/>
                <a:cs typeface="+mn-ea"/>
                <a:sym typeface="+mn-lt"/>
              </a:rPr>
              <a:t>因素</a:t>
            </a:r>
            <a:r>
              <a:rPr lang="en-US" altLang="zh-TW" sz="2000" dirty="0">
                <a:latin typeface="+mn-lt"/>
                <a:ea typeface="+mn-ea"/>
                <a:cs typeface="+mn-ea"/>
                <a:sym typeface="+mn-lt"/>
              </a:rPr>
              <a:t>,</a:t>
            </a:r>
            <a:r>
              <a:rPr lang="zh-TW" altLang="en-US" sz="2000" dirty="0">
                <a:latin typeface="+mn-lt"/>
                <a:ea typeface="+mn-ea"/>
                <a:cs typeface="+mn-ea"/>
                <a:sym typeface="+mn-lt"/>
              </a:rPr>
              <a:t>而并非产品公差</a:t>
            </a:r>
            <a:r>
              <a:rPr lang="en-US" altLang="zh-TW" sz="2000" dirty="0">
                <a:latin typeface="+mn-lt"/>
                <a:ea typeface="+mn-ea"/>
                <a:cs typeface="+mn-ea"/>
                <a:sym typeface="+mn-lt"/>
              </a:rPr>
              <a:t>.</a:t>
            </a:r>
            <a:r>
              <a:rPr lang="zh-TW" altLang="en-US" sz="2000" dirty="0">
                <a:latin typeface="+mn-lt"/>
                <a:ea typeface="+mn-ea"/>
                <a:cs typeface="+mn-ea"/>
                <a:sym typeface="+mn-lt"/>
              </a:rPr>
              <a:t>且过程能力必须在统计的稳定状态下计算</a:t>
            </a:r>
            <a:r>
              <a:rPr lang="en-US" altLang="zh-TW" sz="2000" dirty="0">
                <a:latin typeface="+mn-lt"/>
                <a:ea typeface="+mn-ea"/>
                <a:cs typeface="+mn-ea"/>
                <a:sym typeface="+mn-lt"/>
              </a:rPr>
              <a:t>,</a:t>
            </a:r>
            <a:r>
              <a:rPr lang="zh-TW" altLang="en-US" sz="2000" dirty="0">
                <a:latin typeface="+mn-lt"/>
                <a:ea typeface="+mn-ea"/>
                <a:cs typeface="+mn-ea"/>
                <a:sym typeface="+mn-lt"/>
              </a:rPr>
              <a:t>否则</a:t>
            </a:r>
            <a:r>
              <a:rPr lang="en-US" altLang="zh-TW" sz="2000" dirty="0">
                <a:latin typeface="+mn-lt"/>
                <a:ea typeface="+mn-ea"/>
                <a:cs typeface="+mn-ea"/>
                <a:sym typeface="+mn-lt"/>
              </a:rPr>
              <a:t>,</a:t>
            </a:r>
            <a:r>
              <a:rPr lang="zh-TW" altLang="en-US" sz="2000" dirty="0">
                <a:latin typeface="+mn-lt"/>
                <a:ea typeface="+mn-ea"/>
                <a:cs typeface="+mn-ea"/>
                <a:sym typeface="+mn-lt"/>
              </a:rPr>
              <a:t>计算出来的过程能力没有代表性</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defRPr/>
            </a:pPr>
            <a:r>
              <a:rPr lang="en-US" altLang="zh-TW" sz="2000" b="1" dirty="0">
                <a:latin typeface="+mn-lt"/>
                <a:ea typeface="+mn-ea"/>
                <a:cs typeface="+mn-ea"/>
                <a:sym typeface="+mn-lt"/>
              </a:rPr>
              <a:t>2 ) </a:t>
            </a:r>
            <a:r>
              <a:rPr lang="zh-TW" altLang="en-US" sz="2000" b="1" dirty="0">
                <a:latin typeface="+mn-lt"/>
                <a:ea typeface="+mn-ea"/>
                <a:cs typeface="+mn-ea"/>
                <a:sym typeface="+mn-lt"/>
              </a:rPr>
              <a:t>过程能力指数</a:t>
            </a:r>
            <a:r>
              <a:rPr lang="en-US" altLang="zh-TW" sz="2000" b="1"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过程能力指数是反映过程能力对于产品公差关系的参数</a:t>
            </a:r>
            <a:r>
              <a:rPr lang="en-US" altLang="zh-TW" sz="2000" dirty="0">
                <a:latin typeface="+mn-lt"/>
                <a:ea typeface="+mn-ea"/>
                <a:cs typeface="+mn-ea"/>
                <a:sym typeface="+mn-lt"/>
              </a:rPr>
              <a:t>,</a:t>
            </a:r>
            <a:r>
              <a:rPr lang="zh-TW" altLang="en-US" sz="2000" dirty="0">
                <a:latin typeface="+mn-lt"/>
                <a:ea typeface="+mn-ea"/>
                <a:cs typeface="+mn-ea"/>
                <a:sym typeface="+mn-lt"/>
              </a:rPr>
              <a:t>用规定的公差除以过程能力所得的商就是过程能力指数的值</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1E71CFCC-AC4E-4E4B-8FB4-B7D16DD7BE9A}"/>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工程能力调查技朮</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1346" name="Text Box 2">
            <a:extLst>
              <a:ext uri="{FF2B5EF4-FFF2-40B4-BE49-F238E27FC236}">
                <a16:creationId xmlns:a16="http://schemas.microsoft.com/office/drawing/2014/main" id="{14CD7009-AD70-419E-B336-9CCF99F83DE2}"/>
              </a:ext>
            </a:extLst>
          </p:cNvPr>
          <p:cNvSpPr txBox="1">
            <a:spLocks noChangeArrowheads="1"/>
          </p:cNvSpPr>
          <p:nvPr/>
        </p:nvSpPr>
        <p:spPr bwMode="auto">
          <a:xfrm>
            <a:off x="1481137" y="2160464"/>
            <a:ext cx="13681075" cy="4533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过程能力指数</a:t>
            </a:r>
            <a:r>
              <a:rPr lang="en-US" altLang="zh-TW" sz="2000" dirty="0">
                <a:latin typeface="+mn-lt"/>
                <a:ea typeface="+mn-ea"/>
                <a:cs typeface="+mn-ea"/>
                <a:sym typeface="+mn-lt"/>
              </a:rPr>
              <a:t>:Process Capability Index,</a:t>
            </a:r>
            <a:r>
              <a:rPr lang="zh-TW" altLang="en-US" sz="2000" dirty="0">
                <a:latin typeface="+mn-lt"/>
                <a:ea typeface="+mn-ea"/>
                <a:cs typeface="+mn-ea"/>
                <a:sym typeface="+mn-lt"/>
              </a:rPr>
              <a:t>简称</a:t>
            </a:r>
            <a:r>
              <a:rPr lang="en-US" altLang="zh-TW" sz="2000" dirty="0">
                <a:latin typeface="+mn-lt"/>
                <a:ea typeface="+mn-ea"/>
                <a:cs typeface="+mn-ea"/>
                <a:sym typeface="+mn-lt"/>
              </a:rPr>
              <a:t>PCI,</a:t>
            </a:r>
            <a:r>
              <a:rPr lang="zh-TW" altLang="en-US" sz="2000" dirty="0">
                <a:latin typeface="+mn-lt"/>
                <a:ea typeface="+mn-ea"/>
                <a:cs typeface="+mn-ea"/>
                <a:sym typeface="+mn-lt"/>
              </a:rPr>
              <a:t>用</a:t>
            </a:r>
            <a:r>
              <a:rPr lang="en-US" altLang="zh-TW" sz="2000" dirty="0" err="1">
                <a:latin typeface="+mn-lt"/>
                <a:ea typeface="+mn-ea"/>
                <a:cs typeface="+mn-ea"/>
                <a:sym typeface="+mn-lt"/>
              </a:rPr>
              <a:t>Cp</a:t>
            </a:r>
            <a:r>
              <a:rPr lang="zh-TW" altLang="en-US" sz="2000" dirty="0">
                <a:latin typeface="+mn-lt"/>
                <a:ea typeface="+mn-ea"/>
                <a:cs typeface="+mn-ea"/>
                <a:sym typeface="+mn-lt"/>
              </a:rPr>
              <a:t>代表</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en-US" altLang="zh-TW" sz="2000" dirty="0" err="1">
                <a:latin typeface="+mn-lt"/>
                <a:ea typeface="+mn-ea"/>
                <a:cs typeface="+mn-ea"/>
                <a:sym typeface="+mn-lt"/>
              </a:rPr>
              <a:t>Cp</a:t>
            </a:r>
            <a:r>
              <a:rPr lang="en-US" altLang="zh-TW" sz="2000" dirty="0">
                <a:latin typeface="+mn-lt"/>
                <a:ea typeface="+mn-ea"/>
                <a:cs typeface="+mn-ea"/>
                <a:sym typeface="+mn-lt"/>
              </a:rPr>
              <a:t>=T/6 σ(</a:t>
            </a:r>
            <a:r>
              <a:rPr lang="zh-TW" altLang="en-US" sz="2000" dirty="0">
                <a:latin typeface="+mn-lt"/>
                <a:ea typeface="+mn-ea"/>
                <a:cs typeface="+mn-ea"/>
                <a:sym typeface="+mn-lt"/>
              </a:rPr>
              <a:t>双侧公差</a:t>
            </a:r>
            <a:r>
              <a:rPr lang="en-US" altLang="zh-TW" sz="2000" dirty="0">
                <a:latin typeface="+mn-lt"/>
                <a:ea typeface="+mn-ea"/>
                <a:cs typeface="+mn-ea"/>
                <a:sym typeface="+mn-lt"/>
              </a:rPr>
              <a:t>)                   T:</a:t>
            </a:r>
            <a:r>
              <a:rPr lang="zh-TW" altLang="en-US" sz="2000" dirty="0">
                <a:latin typeface="+mn-lt"/>
                <a:ea typeface="+mn-ea"/>
                <a:cs typeface="+mn-ea"/>
                <a:sym typeface="+mn-lt"/>
              </a:rPr>
              <a:t>规格中的公差</a:t>
            </a:r>
            <a:endParaRPr lang="zh-TW" altLang="en-US" sz="2000" b="1" dirty="0">
              <a:latin typeface="+mn-lt"/>
              <a:ea typeface="+mn-ea"/>
              <a:cs typeface="+mn-ea"/>
              <a:sym typeface="+mn-lt"/>
            </a:endParaRPr>
          </a:p>
          <a:p>
            <a:pPr eaLnBrk="1" hangingPunct="1">
              <a:lnSpc>
                <a:spcPct val="120000"/>
              </a:lnSpc>
              <a:defRPr/>
            </a:pPr>
            <a:r>
              <a:rPr lang="en-US" altLang="zh-TW" sz="2000" b="1" dirty="0">
                <a:latin typeface="+mn-lt"/>
                <a:ea typeface="+mn-ea"/>
                <a:cs typeface="+mn-ea"/>
                <a:sym typeface="+mn-lt"/>
              </a:rPr>
              <a:t>3 ) </a:t>
            </a:r>
            <a:r>
              <a:rPr lang="zh-TW" altLang="en-US" sz="2000" b="1" dirty="0">
                <a:latin typeface="+mn-lt"/>
                <a:ea typeface="+mn-ea"/>
                <a:cs typeface="+mn-ea"/>
                <a:sym typeface="+mn-lt"/>
              </a:rPr>
              <a:t>过程能力指数的计算方法</a:t>
            </a:r>
            <a:r>
              <a:rPr lang="en-US" altLang="zh-TW" sz="2000" b="1"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估算标准偏差</a:t>
            </a:r>
            <a:r>
              <a:rPr lang="en-US" altLang="zh-TW" sz="2000" dirty="0">
                <a:latin typeface="+mn-lt"/>
                <a:ea typeface="+mn-ea"/>
                <a:cs typeface="+mn-ea"/>
                <a:sym typeface="+mn-lt"/>
              </a:rPr>
              <a:t>:    σ = R/d2</a:t>
            </a:r>
          </a:p>
          <a:p>
            <a:pPr eaLnBrk="1" hangingPunct="1">
              <a:lnSpc>
                <a:spcPct val="120000"/>
              </a:lnSpc>
              <a:defRPr/>
            </a:pPr>
            <a:r>
              <a:rPr lang="en-US" altLang="zh-TW" sz="2000" dirty="0">
                <a:latin typeface="+mn-lt"/>
                <a:ea typeface="+mn-ea"/>
                <a:cs typeface="+mn-ea"/>
                <a:sym typeface="+mn-lt"/>
              </a:rPr>
              <a:t>   R:</a:t>
            </a:r>
            <a:r>
              <a:rPr lang="zh-TW" altLang="en-US" sz="2000" dirty="0">
                <a:latin typeface="+mn-lt"/>
                <a:ea typeface="+mn-ea"/>
                <a:cs typeface="+mn-ea"/>
                <a:sym typeface="+mn-lt"/>
              </a:rPr>
              <a:t>样本的极差平均值</a:t>
            </a:r>
          </a:p>
          <a:p>
            <a:pPr eaLnBrk="1" hangingPunct="1">
              <a:lnSpc>
                <a:spcPct val="120000"/>
              </a:lnSpc>
              <a:defRPr/>
            </a:pPr>
            <a:r>
              <a:rPr lang="zh-TW" altLang="en-US" sz="2000" dirty="0">
                <a:latin typeface="+mn-lt"/>
                <a:ea typeface="+mn-ea"/>
                <a:cs typeface="+mn-ea"/>
                <a:sym typeface="+mn-lt"/>
              </a:rPr>
              <a:t>   </a:t>
            </a:r>
            <a:r>
              <a:rPr lang="en-US" altLang="zh-TW" sz="2000" dirty="0">
                <a:latin typeface="+mn-lt"/>
                <a:ea typeface="+mn-ea"/>
                <a:cs typeface="+mn-ea"/>
                <a:sym typeface="+mn-lt"/>
              </a:rPr>
              <a:t>d2:</a:t>
            </a:r>
            <a:r>
              <a:rPr lang="zh-TW" altLang="en-US" sz="2000" dirty="0">
                <a:latin typeface="+mn-lt"/>
                <a:ea typeface="+mn-ea"/>
                <a:cs typeface="+mn-ea"/>
                <a:sym typeface="+mn-lt"/>
              </a:rPr>
              <a:t>统计技朮系数</a:t>
            </a:r>
            <a:r>
              <a:rPr lang="en-US" altLang="zh-TW" sz="2000" dirty="0">
                <a:latin typeface="+mn-lt"/>
                <a:ea typeface="+mn-ea"/>
                <a:cs typeface="+mn-ea"/>
                <a:sym typeface="+mn-lt"/>
              </a:rPr>
              <a:t>,</a:t>
            </a:r>
            <a:r>
              <a:rPr lang="zh-TW" altLang="en-US" sz="2000" dirty="0">
                <a:latin typeface="+mn-lt"/>
                <a:ea typeface="+mn-ea"/>
                <a:cs typeface="+mn-ea"/>
                <a:sym typeface="+mn-lt"/>
              </a:rPr>
              <a:t>在控制图中有详细介绍</a:t>
            </a:r>
          </a:p>
          <a:p>
            <a:pPr eaLnBrk="1" hangingPunct="1">
              <a:lnSpc>
                <a:spcPct val="120000"/>
              </a:lnSpc>
              <a:defRPr/>
            </a:pPr>
            <a:r>
              <a:rPr lang="zh-TW" altLang="en-US" sz="2000" dirty="0">
                <a:latin typeface="+mn-lt"/>
                <a:ea typeface="+mn-ea"/>
                <a:cs typeface="+mn-ea"/>
                <a:sym typeface="+mn-lt"/>
              </a:rPr>
              <a:t>   公差</a:t>
            </a:r>
            <a:r>
              <a:rPr lang="en-US" altLang="zh-TW" sz="2000" dirty="0">
                <a:latin typeface="+mn-lt"/>
                <a:ea typeface="+mn-ea"/>
                <a:cs typeface="+mn-ea"/>
                <a:sym typeface="+mn-lt"/>
              </a:rPr>
              <a:t>T=USL—LSL (</a:t>
            </a:r>
            <a:r>
              <a:rPr lang="zh-TW" altLang="en-US" sz="2000" dirty="0">
                <a:latin typeface="+mn-lt"/>
                <a:ea typeface="+mn-ea"/>
                <a:cs typeface="+mn-ea"/>
                <a:sym typeface="+mn-lt"/>
              </a:rPr>
              <a:t>规格上下限之差</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en-US" altLang="zh-TW" sz="2000" dirty="0" err="1">
                <a:latin typeface="+mn-lt"/>
                <a:ea typeface="+mn-ea"/>
                <a:cs typeface="+mn-ea"/>
                <a:sym typeface="+mn-lt"/>
              </a:rPr>
              <a:t>Cp</a:t>
            </a:r>
            <a:r>
              <a:rPr lang="en-US" altLang="zh-TW" sz="2000" dirty="0">
                <a:latin typeface="+mn-lt"/>
                <a:ea typeface="+mn-ea"/>
                <a:cs typeface="+mn-ea"/>
                <a:sym typeface="+mn-lt"/>
              </a:rPr>
              <a:t>=T/6 σ (</a:t>
            </a:r>
            <a:r>
              <a:rPr lang="zh-TW" altLang="en-US" sz="2000" dirty="0">
                <a:latin typeface="+mn-lt"/>
                <a:ea typeface="+mn-ea"/>
                <a:cs typeface="+mn-ea"/>
                <a:sym typeface="+mn-lt"/>
              </a:rPr>
              <a:t>双侧公差</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分布中心偏移的情况</a:t>
            </a:r>
            <a:r>
              <a:rPr lang="en-US" altLang="zh-TW" sz="2000" dirty="0">
                <a:latin typeface="+mn-lt"/>
                <a:ea typeface="+mn-ea"/>
                <a:cs typeface="+mn-ea"/>
                <a:sym typeface="+mn-lt"/>
              </a:rPr>
              <a:t>:</a:t>
            </a:r>
            <a:r>
              <a:rPr lang="zh-TW" altLang="en-US" sz="2000" dirty="0">
                <a:latin typeface="+mn-lt"/>
                <a:ea typeface="+mn-ea"/>
                <a:cs typeface="+mn-ea"/>
                <a:sym typeface="+mn-lt"/>
              </a:rPr>
              <a:t>当分布中心发生偏移时</a:t>
            </a:r>
            <a:r>
              <a:rPr lang="en-US" altLang="zh-TW" sz="2000" dirty="0">
                <a:latin typeface="+mn-lt"/>
                <a:ea typeface="+mn-ea"/>
                <a:cs typeface="+mn-ea"/>
                <a:sym typeface="+mn-lt"/>
              </a:rPr>
              <a:t>,</a:t>
            </a:r>
            <a:r>
              <a:rPr lang="zh-TW" altLang="en-US" sz="2000" dirty="0">
                <a:latin typeface="+mn-lt"/>
                <a:ea typeface="+mn-ea"/>
                <a:cs typeface="+mn-ea"/>
                <a:sym typeface="+mn-lt"/>
              </a:rPr>
              <a:t>过程对于上下公差各有一个过程能力指数</a:t>
            </a:r>
            <a:r>
              <a:rPr lang="en-US" altLang="zh-TW" sz="2000" dirty="0" err="1">
                <a:latin typeface="+mn-lt"/>
                <a:ea typeface="+mn-ea"/>
                <a:cs typeface="+mn-ea"/>
                <a:sym typeface="+mn-lt"/>
              </a:rPr>
              <a:t>Cpu</a:t>
            </a:r>
            <a:r>
              <a:rPr lang="zh-TW" altLang="en-US" sz="2000" dirty="0">
                <a:latin typeface="+mn-lt"/>
                <a:ea typeface="+mn-ea"/>
                <a:cs typeface="+mn-ea"/>
                <a:sym typeface="+mn-lt"/>
              </a:rPr>
              <a:t>和</a:t>
            </a:r>
            <a:r>
              <a:rPr lang="en-US" altLang="zh-TW" sz="2000" dirty="0" err="1">
                <a:latin typeface="+mn-lt"/>
                <a:ea typeface="+mn-ea"/>
                <a:cs typeface="+mn-ea"/>
                <a:sym typeface="+mn-lt"/>
              </a:rPr>
              <a:t>Cpl</a:t>
            </a:r>
            <a:r>
              <a:rPr lang="en-US" altLang="zh-TW" sz="2000" dirty="0">
                <a:latin typeface="+mn-lt"/>
                <a:ea typeface="+mn-ea"/>
                <a:cs typeface="+mn-ea"/>
                <a:sym typeface="+mn-lt"/>
              </a:rPr>
              <a:t>,</a:t>
            </a:r>
            <a:r>
              <a:rPr lang="zh-TW" altLang="en-US" sz="2000" dirty="0">
                <a:latin typeface="+mn-lt"/>
                <a:ea typeface="+mn-ea"/>
                <a:cs typeface="+mn-ea"/>
                <a:sym typeface="+mn-lt"/>
              </a:rPr>
              <a:t>这时两者中的最小值即是该工序的过程能力指数</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单侧规格的情况</a:t>
            </a:r>
            <a:r>
              <a:rPr lang="en-US" altLang="zh-TW" sz="2000" dirty="0">
                <a:latin typeface="+mn-lt"/>
                <a:ea typeface="+mn-ea"/>
                <a:cs typeface="+mn-ea"/>
                <a:sym typeface="+mn-lt"/>
              </a:rPr>
              <a:t>:</a:t>
            </a:r>
            <a:r>
              <a:rPr lang="zh-TW" altLang="en-US" sz="2000" dirty="0">
                <a:latin typeface="+mn-lt"/>
                <a:ea typeface="+mn-ea"/>
                <a:cs typeface="+mn-ea"/>
                <a:sym typeface="+mn-lt"/>
              </a:rPr>
              <a:t>当公差只有一个规格值</a:t>
            </a:r>
            <a:r>
              <a:rPr lang="en-US" altLang="zh-TW" sz="2000" dirty="0">
                <a:latin typeface="+mn-lt"/>
                <a:ea typeface="+mn-ea"/>
                <a:cs typeface="+mn-ea"/>
                <a:sym typeface="+mn-lt"/>
              </a:rPr>
              <a:t>(</a:t>
            </a:r>
            <a:r>
              <a:rPr lang="zh-TW" altLang="en-US" sz="2000" dirty="0">
                <a:latin typeface="+mn-lt"/>
                <a:ea typeface="+mn-ea"/>
                <a:cs typeface="+mn-ea"/>
                <a:sym typeface="+mn-lt"/>
              </a:rPr>
              <a:t>最大值</a:t>
            </a:r>
            <a:r>
              <a:rPr lang="en-US" altLang="zh-TW" sz="2000" dirty="0">
                <a:latin typeface="+mn-lt"/>
                <a:ea typeface="+mn-ea"/>
                <a:cs typeface="+mn-ea"/>
                <a:sym typeface="+mn-lt"/>
              </a:rPr>
              <a:t>Tu</a:t>
            </a:r>
            <a:r>
              <a:rPr lang="zh-TW" altLang="en-US" sz="2000" dirty="0">
                <a:latin typeface="+mn-lt"/>
                <a:ea typeface="+mn-ea"/>
                <a:cs typeface="+mn-ea"/>
                <a:sym typeface="+mn-lt"/>
              </a:rPr>
              <a:t>或最小值</a:t>
            </a:r>
            <a:r>
              <a:rPr lang="en-US" altLang="zh-TW" sz="2000" dirty="0">
                <a:latin typeface="+mn-lt"/>
                <a:ea typeface="+mn-ea"/>
                <a:cs typeface="+mn-ea"/>
                <a:sym typeface="+mn-lt"/>
              </a:rPr>
              <a:t>TL)</a:t>
            </a:r>
            <a:r>
              <a:rPr lang="zh-TW" altLang="en-US" sz="2000" dirty="0">
                <a:latin typeface="+mn-lt"/>
                <a:ea typeface="+mn-ea"/>
                <a:cs typeface="+mn-ea"/>
                <a:sym typeface="+mn-lt"/>
              </a:rPr>
              <a:t>时</a:t>
            </a:r>
            <a:r>
              <a:rPr lang="en-US" altLang="zh-TW" sz="2000" dirty="0">
                <a:latin typeface="+mn-lt"/>
                <a:ea typeface="+mn-ea"/>
                <a:cs typeface="+mn-ea"/>
                <a:sym typeface="+mn-lt"/>
              </a:rPr>
              <a:t>,</a:t>
            </a:r>
            <a:r>
              <a:rPr lang="zh-TW" altLang="en-US" sz="2000" dirty="0">
                <a:latin typeface="+mn-lt"/>
                <a:ea typeface="+mn-ea"/>
                <a:cs typeface="+mn-ea"/>
                <a:sym typeface="+mn-lt"/>
              </a:rPr>
              <a:t>过程能力指数就是单边指数</a:t>
            </a:r>
            <a:r>
              <a:rPr lang="en-US" altLang="zh-TW" sz="2000" dirty="0">
                <a:latin typeface="+mn-lt"/>
                <a:ea typeface="+mn-ea"/>
                <a:cs typeface="+mn-ea"/>
                <a:sym typeface="+mn-lt"/>
              </a:rPr>
              <a:t>.</a:t>
            </a:r>
            <a:r>
              <a:rPr lang="zh-TW" altLang="en-US" sz="2000" dirty="0">
                <a:latin typeface="+mn-lt"/>
                <a:ea typeface="+mn-ea"/>
                <a:cs typeface="+mn-ea"/>
                <a:sym typeface="+mn-lt"/>
              </a:rPr>
              <a:t>这与分布中心偏移的情况类似</a:t>
            </a:r>
            <a:r>
              <a:rPr lang="en-US" altLang="zh-TW" sz="2000" dirty="0">
                <a:latin typeface="+mn-lt"/>
                <a:ea typeface="+mn-ea"/>
                <a:cs typeface="+mn-ea"/>
                <a:sym typeface="+mn-lt"/>
              </a:rPr>
              <a:t>.</a:t>
            </a:r>
          </a:p>
        </p:txBody>
      </p:sp>
      <p:sp>
        <p:nvSpPr>
          <p:cNvPr id="441347" name="Line 3">
            <a:extLst>
              <a:ext uri="{FF2B5EF4-FFF2-40B4-BE49-F238E27FC236}">
                <a16:creationId xmlns:a16="http://schemas.microsoft.com/office/drawing/2014/main" id="{F94AAE6E-DF96-4A45-A28E-744518D9E1C4}"/>
              </a:ext>
            </a:extLst>
          </p:cNvPr>
          <p:cNvSpPr>
            <a:spLocks noChangeShapeType="1"/>
          </p:cNvSpPr>
          <p:nvPr/>
        </p:nvSpPr>
        <p:spPr bwMode="auto">
          <a:xfrm>
            <a:off x="5927725" y="2287588"/>
            <a:ext cx="34131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41348" name="Line 4">
            <a:extLst>
              <a:ext uri="{FF2B5EF4-FFF2-40B4-BE49-F238E27FC236}">
                <a16:creationId xmlns:a16="http://schemas.microsoft.com/office/drawing/2014/main" id="{A15A3D7C-3F12-4E29-A735-75D3DE5B7B08}"/>
              </a:ext>
            </a:extLst>
          </p:cNvPr>
          <p:cNvSpPr>
            <a:spLocks noChangeShapeType="1"/>
          </p:cNvSpPr>
          <p:nvPr/>
        </p:nvSpPr>
        <p:spPr bwMode="auto">
          <a:xfrm>
            <a:off x="1936750" y="3121025"/>
            <a:ext cx="3429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6" name="文本框 5">
            <a:extLst>
              <a:ext uri="{FF2B5EF4-FFF2-40B4-BE49-F238E27FC236}">
                <a16:creationId xmlns:a16="http://schemas.microsoft.com/office/drawing/2014/main" id="{604DF782-425E-486D-BE65-6DDF4DCCD001}"/>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工程能力调查技朮</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2370" name="Text Box 2">
            <a:extLst>
              <a:ext uri="{FF2B5EF4-FFF2-40B4-BE49-F238E27FC236}">
                <a16:creationId xmlns:a16="http://schemas.microsoft.com/office/drawing/2014/main" id="{88ADA66F-731A-4BAC-8E2B-3C880FDC3CE4}"/>
              </a:ext>
            </a:extLst>
          </p:cNvPr>
          <p:cNvSpPr txBox="1">
            <a:spLocks noChangeArrowheads="1"/>
          </p:cNvSpPr>
          <p:nvPr/>
        </p:nvSpPr>
        <p:spPr bwMode="auto">
          <a:xfrm>
            <a:off x="1481137" y="2232472"/>
            <a:ext cx="13681075" cy="3794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     </a:t>
            </a:r>
            <a:r>
              <a:rPr lang="en-US" altLang="zh-TW" sz="2000" dirty="0" err="1">
                <a:latin typeface="+mn-lt"/>
                <a:ea typeface="+mn-ea"/>
                <a:cs typeface="+mn-ea"/>
                <a:sym typeface="+mn-lt"/>
              </a:rPr>
              <a:t>Cp</a:t>
            </a:r>
            <a:r>
              <a:rPr lang="en-US" altLang="zh-TW" sz="2000" dirty="0">
                <a:latin typeface="+mn-lt"/>
                <a:ea typeface="+mn-ea"/>
                <a:cs typeface="+mn-ea"/>
                <a:sym typeface="+mn-lt"/>
              </a:rPr>
              <a:t>=T/3 σ  (</a:t>
            </a:r>
            <a:r>
              <a:rPr lang="zh-TW" altLang="en-US" sz="2000" dirty="0">
                <a:latin typeface="+mn-lt"/>
                <a:ea typeface="+mn-ea"/>
                <a:cs typeface="+mn-ea"/>
                <a:sym typeface="+mn-lt"/>
              </a:rPr>
              <a:t>单侧公差</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只有上限要求时</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en-US" altLang="zh-TW" sz="2000" dirty="0" err="1">
                <a:latin typeface="+mn-lt"/>
                <a:ea typeface="+mn-ea"/>
                <a:cs typeface="+mn-ea"/>
                <a:sym typeface="+mn-lt"/>
              </a:rPr>
              <a:t>Cpu</a:t>
            </a:r>
            <a:r>
              <a:rPr lang="en-US" altLang="zh-TW" sz="2000" dirty="0">
                <a:latin typeface="+mn-lt"/>
                <a:ea typeface="+mn-ea"/>
                <a:cs typeface="+mn-ea"/>
                <a:sym typeface="+mn-lt"/>
              </a:rPr>
              <a:t>=(Tu-X) / 3 σ   X:</a:t>
            </a:r>
            <a:r>
              <a:rPr lang="zh-TW" altLang="en-US" sz="2000" dirty="0">
                <a:latin typeface="+mn-lt"/>
                <a:ea typeface="+mn-ea"/>
                <a:cs typeface="+mn-ea"/>
                <a:sym typeface="+mn-lt"/>
              </a:rPr>
              <a:t>样本的均值</a:t>
            </a:r>
          </a:p>
          <a:p>
            <a:pPr eaLnBrk="1" hangingPunct="1">
              <a:lnSpc>
                <a:spcPct val="120000"/>
              </a:lnSpc>
              <a:defRPr/>
            </a:pPr>
            <a:r>
              <a:rPr lang="zh-TW" altLang="en-US" sz="2000" dirty="0">
                <a:latin typeface="+mn-lt"/>
                <a:ea typeface="+mn-ea"/>
                <a:cs typeface="+mn-ea"/>
                <a:sym typeface="+mn-lt"/>
              </a:rPr>
              <a:t>   只有下限要求时</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en-US" altLang="zh-TW" sz="2000" dirty="0" err="1">
                <a:latin typeface="+mn-lt"/>
                <a:ea typeface="+mn-ea"/>
                <a:cs typeface="+mn-ea"/>
                <a:sym typeface="+mn-lt"/>
              </a:rPr>
              <a:t>CpL</a:t>
            </a:r>
            <a:r>
              <a:rPr lang="en-US" altLang="zh-TW" sz="2000" dirty="0">
                <a:latin typeface="+mn-lt"/>
                <a:ea typeface="+mn-ea"/>
                <a:cs typeface="+mn-ea"/>
                <a:sym typeface="+mn-lt"/>
              </a:rPr>
              <a:t>=(X-TL) / 3 σ   X:</a:t>
            </a:r>
            <a:r>
              <a:rPr lang="zh-TW" altLang="en-US" sz="2000" dirty="0">
                <a:latin typeface="+mn-lt"/>
                <a:ea typeface="+mn-ea"/>
                <a:cs typeface="+mn-ea"/>
                <a:sym typeface="+mn-lt"/>
              </a:rPr>
              <a:t>样本的均值</a:t>
            </a:r>
            <a:endParaRPr lang="zh-TW" altLang="en-US" sz="2000" b="1" dirty="0">
              <a:latin typeface="+mn-lt"/>
              <a:ea typeface="+mn-ea"/>
              <a:cs typeface="+mn-ea"/>
              <a:sym typeface="+mn-lt"/>
            </a:endParaRPr>
          </a:p>
          <a:p>
            <a:pPr eaLnBrk="1" hangingPunct="1">
              <a:lnSpc>
                <a:spcPct val="120000"/>
              </a:lnSpc>
              <a:defRPr/>
            </a:pPr>
            <a:r>
              <a:rPr lang="en-US" altLang="zh-TW" sz="2000" b="1" dirty="0">
                <a:latin typeface="+mn-lt"/>
                <a:ea typeface="+mn-ea"/>
                <a:cs typeface="+mn-ea"/>
                <a:sym typeface="+mn-lt"/>
              </a:rPr>
              <a:t>4 ) </a:t>
            </a:r>
            <a:r>
              <a:rPr lang="zh-TW" altLang="en-US" sz="2000" b="1" dirty="0">
                <a:latin typeface="+mn-lt"/>
                <a:ea typeface="+mn-ea"/>
                <a:cs typeface="+mn-ea"/>
                <a:sym typeface="+mn-lt"/>
              </a:rPr>
              <a:t>调查工程能力的方法</a:t>
            </a:r>
            <a:r>
              <a:rPr lang="en-US" altLang="zh-TW" sz="2000" b="1"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调查工程能力时用控制图作为基本工具</a:t>
            </a:r>
            <a:r>
              <a:rPr lang="en-US" altLang="zh-TW" sz="2000" dirty="0">
                <a:latin typeface="+mn-lt"/>
                <a:ea typeface="+mn-ea"/>
                <a:cs typeface="+mn-ea"/>
                <a:sym typeface="+mn-lt"/>
              </a:rPr>
              <a:t>,</a:t>
            </a:r>
            <a:r>
              <a:rPr lang="zh-TW" altLang="en-US" sz="2000" dirty="0">
                <a:latin typeface="+mn-lt"/>
                <a:ea typeface="+mn-ea"/>
                <a:cs typeface="+mn-ea"/>
                <a:sym typeface="+mn-lt"/>
              </a:rPr>
              <a:t>对测试的样本记录数据</a:t>
            </a:r>
            <a:r>
              <a:rPr lang="en-US" altLang="zh-TW" sz="2000" dirty="0">
                <a:latin typeface="+mn-lt"/>
                <a:ea typeface="+mn-ea"/>
                <a:cs typeface="+mn-ea"/>
                <a:sym typeface="+mn-lt"/>
              </a:rPr>
              <a:t>,</a:t>
            </a:r>
            <a:r>
              <a:rPr lang="zh-TW" altLang="en-US" sz="2000" dirty="0">
                <a:latin typeface="+mn-lt"/>
                <a:ea typeface="+mn-ea"/>
                <a:cs typeface="+mn-ea"/>
                <a:sym typeface="+mn-lt"/>
              </a:rPr>
              <a:t>进行计算</a:t>
            </a:r>
            <a:r>
              <a:rPr lang="en-US" altLang="zh-TW" sz="2000" dirty="0">
                <a:latin typeface="+mn-lt"/>
                <a:ea typeface="+mn-ea"/>
                <a:cs typeface="+mn-ea"/>
                <a:sym typeface="+mn-lt"/>
              </a:rPr>
              <a:t>.</a:t>
            </a:r>
            <a:r>
              <a:rPr lang="zh-TW" altLang="en-US" sz="2000" dirty="0">
                <a:latin typeface="+mn-lt"/>
                <a:ea typeface="+mn-ea"/>
                <a:cs typeface="+mn-ea"/>
                <a:sym typeface="+mn-lt"/>
              </a:rPr>
              <a:t>样本的数量一般不宜少于</a:t>
            </a:r>
            <a:r>
              <a:rPr lang="en-US" altLang="zh-TW" sz="2000" dirty="0">
                <a:latin typeface="+mn-lt"/>
                <a:ea typeface="+mn-ea"/>
                <a:cs typeface="+mn-ea"/>
                <a:sym typeface="+mn-lt"/>
              </a:rPr>
              <a:t>100</a:t>
            </a:r>
            <a:r>
              <a:rPr lang="zh-TW" altLang="en-US" sz="2000" dirty="0">
                <a:latin typeface="+mn-lt"/>
                <a:ea typeface="+mn-ea"/>
                <a:cs typeface="+mn-ea"/>
                <a:sym typeface="+mn-lt"/>
              </a:rPr>
              <a:t>个</a:t>
            </a:r>
            <a:r>
              <a:rPr lang="en-US" altLang="zh-TW" sz="2000" dirty="0">
                <a:latin typeface="+mn-lt"/>
                <a:ea typeface="+mn-ea"/>
                <a:cs typeface="+mn-ea"/>
                <a:sym typeface="+mn-lt"/>
              </a:rPr>
              <a:t>,</a:t>
            </a:r>
            <a:r>
              <a:rPr lang="zh-TW" altLang="en-US" sz="2000" dirty="0">
                <a:latin typeface="+mn-lt"/>
                <a:ea typeface="+mn-ea"/>
                <a:cs typeface="+mn-ea"/>
                <a:sym typeface="+mn-lt"/>
              </a:rPr>
              <a:t>组数不宜少于</a:t>
            </a:r>
            <a:r>
              <a:rPr lang="en-US" altLang="zh-TW" sz="2000" dirty="0">
                <a:latin typeface="+mn-lt"/>
                <a:ea typeface="+mn-ea"/>
                <a:cs typeface="+mn-ea"/>
                <a:sym typeface="+mn-lt"/>
              </a:rPr>
              <a:t>20</a:t>
            </a:r>
            <a:r>
              <a:rPr lang="zh-TW" altLang="en-US" sz="2000" dirty="0">
                <a:latin typeface="+mn-lt"/>
                <a:ea typeface="+mn-ea"/>
                <a:cs typeface="+mn-ea"/>
                <a:sym typeface="+mn-lt"/>
              </a:rPr>
              <a:t>个</a:t>
            </a:r>
            <a:r>
              <a:rPr lang="en-US" altLang="zh-TW" sz="2000" dirty="0">
                <a:latin typeface="+mn-lt"/>
                <a:ea typeface="+mn-ea"/>
                <a:cs typeface="+mn-ea"/>
                <a:sym typeface="+mn-lt"/>
              </a:rPr>
              <a:t>.</a:t>
            </a:r>
            <a:r>
              <a:rPr lang="zh-TW" altLang="en-US" sz="2000" dirty="0">
                <a:latin typeface="+mn-lt"/>
                <a:ea typeface="+mn-ea"/>
                <a:cs typeface="+mn-ea"/>
                <a:sym typeface="+mn-lt"/>
              </a:rPr>
              <a:t>详细的计算方法参见控制图中的介绍</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defRPr/>
            </a:pPr>
            <a:r>
              <a:rPr lang="en-US" altLang="zh-TW" sz="2000" b="1" dirty="0">
                <a:latin typeface="+mn-lt"/>
                <a:ea typeface="+mn-ea"/>
                <a:cs typeface="+mn-ea"/>
                <a:sym typeface="+mn-lt"/>
              </a:rPr>
              <a:t>5 ) </a:t>
            </a:r>
            <a:r>
              <a:rPr lang="zh-TW" altLang="en-US" sz="2000" b="1" dirty="0">
                <a:latin typeface="+mn-lt"/>
                <a:ea typeface="+mn-ea"/>
                <a:cs typeface="+mn-ea"/>
                <a:sym typeface="+mn-lt"/>
              </a:rPr>
              <a:t>过程能力指数的评价</a:t>
            </a:r>
            <a:r>
              <a:rPr lang="en-US" altLang="zh-TW" sz="2000" b="1"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过程能力指数的值对于过程控制具有建议性的作用</a:t>
            </a:r>
            <a:r>
              <a:rPr lang="en-US" altLang="zh-TW" sz="2000" dirty="0">
                <a:latin typeface="+mn-lt"/>
                <a:ea typeface="+mn-ea"/>
                <a:cs typeface="+mn-ea"/>
                <a:sym typeface="+mn-lt"/>
              </a:rPr>
              <a:t>,</a:t>
            </a:r>
            <a:r>
              <a:rPr lang="zh-TW" altLang="en-US" sz="2000" dirty="0">
                <a:latin typeface="+mn-lt"/>
                <a:ea typeface="+mn-ea"/>
                <a:cs typeface="+mn-ea"/>
                <a:sym typeface="+mn-lt"/>
              </a:rPr>
              <a:t>这些作用内容见下表</a:t>
            </a:r>
            <a:r>
              <a:rPr lang="en-US" altLang="zh-TW" sz="2000" dirty="0">
                <a:latin typeface="+mn-lt"/>
                <a:ea typeface="+mn-ea"/>
                <a:cs typeface="+mn-ea"/>
                <a:sym typeface="+mn-lt"/>
              </a:rPr>
              <a:t>:</a:t>
            </a:r>
          </a:p>
        </p:txBody>
      </p:sp>
      <p:sp>
        <p:nvSpPr>
          <p:cNvPr id="442374" name="Line 6">
            <a:extLst>
              <a:ext uri="{FF2B5EF4-FFF2-40B4-BE49-F238E27FC236}">
                <a16:creationId xmlns:a16="http://schemas.microsoft.com/office/drawing/2014/main" id="{3B37662F-985D-4526-A8FF-5167B7F6700E}"/>
              </a:ext>
            </a:extLst>
          </p:cNvPr>
          <p:cNvSpPr>
            <a:spLocks noChangeShapeType="1"/>
          </p:cNvSpPr>
          <p:nvPr/>
        </p:nvSpPr>
        <p:spPr bwMode="auto">
          <a:xfrm>
            <a:off x="6383338" y="3121025"/>
            <a:ext cx="3429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8" name="文本框 7">
            <a:extLst>
              <a:ext uri="{FF2B5EF4-FFF2-40B4-BE49-F238E27FC236}">
                <a16:creationId xmlns:a16="http://schemas.microsoft.com/office/drawing/2014/main" id="{4167DB35-261B-4BE5-BD35-12BDC7CBECBA}"/>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工程能力调查技朮</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94284" name="Group 44">
            <a:extLst>
              <a:ext uri="{FF2B5EF4-FFF2-40B4-BE49-F238E27FC236}">
                <a16:creationId xmlns:a16="http://schemas.microsoft.com/office/drawing/2014/main" id="{4E831AA4-BAFD-4605-A376-2AD0CC1D5BE8}"/>
              </a:ext>
            </a:extLst>
          </p:cNvPr>
          <p:cNvGraphicFramePr>
            <a:graphicFrameLocks noGrp="1"/>
          </p:cNvGraphicFramePr>
          <p:nvPr>
            <p:extLst>
              <p:ext uri="{D42A27DB-BD31-4B8C-83A1-F6EECF244321}">
                <p14:modId xmlns:p14="http://schemas.microsoft.com/office/powerpoint/2010/main" val="1807897589"/>
              </p:ext>
            </p:extLst>
          </p:nvPr>
        </p:nvGraphicFramePr>
        <p:xfrm>
          <a:off x="2200995" y="1800424"/>
          <a:ext cx="12541250" cy="3767136"/>
        </p:xfrm>
        <a:graphic>
          <a:graphicData uri="http://schemas.openxmlformats.org/drawingml/2006/table">
            <a:tbl>
              <a:tblPr/>
              <a:tblGrid>
                <a:gridCol w="3990399">
                  <a:extLst>
                    <a:ext uri="{9D8B030D-6E8A-4147-A177-3AD203B41FA5}">
                      <a16:colId xmlns:a16="http://schemas.microsoft.com/office/drawing/2014/main" val="20000"/>
                    </a:ext>
                  </a:extLst>
                </a:gridCol>
                <a:gridCol w="1938193">
                  <a:extLst>
                    <a:ext uri="{9D8B030D-6E8A-4147-A177-3AD203B41FA5}">
                      <a16:colId xmlns:a16="http://schemas.microsoft.com/office/drawing/2014/main" val="20001"/>
                    </a:ext>
                  </a:extLst>
                </a:gridCol>
                <a:gridCol w="6612658">
                  <a:extLst>
                    <a:ext uri="{9D8B030D-6E8A-4147-A177-3AD203B41FA5}">
                      <a16:colId xmlns:a16="http://schemas.microsoft.com/office/drawing/2014/main" val="20002"/>
                    </a:ext>
                  </a:extLst>
                </a:gridCol>
              </a:tblGrid>
              <a:tr h="627856">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err="1">
                          <a:ln>
                            <a:noFill/>
                          </a:ln>
                          <a:solidFill>
                            <a:schemeClr val="tx1"/>
                          </a:solidFill>
                          <a:effectLst/>
                          <a:latin typeface="+mn-lt"/>
                          <a:ea typeface="+mn-ea"/>
                          <a:cs typeface="+mn-ea"/>
                          <a:sym typeface="+mn-lt"/>
                        </a:rPr>
                        <a:t>Cp</a:t>
                      </a:r>
                      <a:r>
                        <a:rPr kumimoji="1" lang="zh-TW" altLang="en-US" sz="2000" b="0" i="0" u="none" strike="noStrike" cap="none" normalizeH="0" baseline="0" dirty="0">
                          <a:ln>
                            <a:noFill/>
                          </a:ln>
                          <a:solidFill>
                            <a:schemeClr val="tx1"/>
                          </a:solidFill>
                          <a:effectLst/>
                          <a:latin typeface="+mn-lt"/>
                          <a:ea typeface="+mn-ea"/>
                          <a:cs typeface="+mn-ea"/>
                          <a:sym typeface="+mn-lt"/>
                        </a:rPr>
                        <a:t>的范围</a:t>
                      </a:r>
                    </a:p>
                  </a:txBody>
                  <a:tcPr marL="136814" marR="136814" marT="62422" marB="6242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级别</a:t>
                      </a:r>
                    </a:p>
                  </a:txBody>
                  <a:tcPr marL="136814" marR="136814" marT="62422" marB="6242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评价标准</a:t>
                      </a:r>
                    </a:p>
                  </a:txBody>
                  <a:tcPr marL="136814" marR="136814" marT="62422" marB="6242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627856">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大于</a:t>
                      </a:r>
                      <a:r>
                        <a:rPr kumimoji="1" lang="en-US" altLang="zh-TW" sz="2000" b="0" i="0" u="none" strike="noStrike" cap="none" normalizeH="0" baseline="0" dirty="0">
                          <a:ln>
                            <a:noFill/>
                          </a:ln>
                          <a:solidFill>
                            <a:schemeClr val="tx1"/>
                          </a:solidFill>
                          <a:effectLst/>
                          <a:latin typeface="+mn-lt"/>
                          <a:ea typeface="+mn-ea"/>
                          <a:cs typeface="+mn-ea"/>
                          <a:sym typeface="+mn-lt"/>
                        </a:rPr>
                        <a:t>1.67</a:t>
                      </a:r>
                    </a:p>
                  </a:txBody>
                  <a:tcPr marL="136814" marR="136814" marT="62422" marB="6242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1</a:t>
                      </a:r>
                    </a:p>
                  </a:txBody>
                  <a:tcPr marL="136814" marR="136814" marT="62422" marB="6242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过程能力充分</a:t>
                      </a:r>
                    </a:p>
                  </a:txBody>
                  <a:tcPr marL="136814" marR="136814" marT="62422" marB="6242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627856">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介于</a:t>
                      </a:r>
                      <a:r>
                        <a:rPr kumimoji="1" lang="en-US" altLang="zh-TW" sz="2000" b="0" i="0" u="none" strike="noStrike" cap="none" normalizeH="0" baseline="0" dirty="0">
                          <a:ln>
                            <a:noFill/>
                          </a:ln>
                          <a:solidFill>
                            <a:schemeClr val="tx1"/>
                          </a:solidFill>
                          <a:effectLst/>
                          <a:latin typeface="+mn-lt"/>
                          <a:ea typeface="+mn-ea"/>
                          <a:cs typeface="+mn-ea"/>
                          <a:sym typeface="+mn-lt"/>
                        </a:rPr>
                        <a:t>1.33~1.67</a:t>
                      </a:r>
                    </a:p>
                  </a:txBody>
                  <a:tcPr marL="136814" marR="136814" marT="62422" marB="6242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2</a:t>
                      </a:r>
                    </a:p>
                  </a:txBody>
                  <a:tcPr marL="136814" marR="136814" marT="62422" marB="6242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过程能力尚可</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必要时改善</a:t>
                      </a:r>
                    </a:p>
                  </a:txBody>
                  <a:tcPr marL="136814" marR="136814" marT="62422" marB="6242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627856">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介于</a:t>
                      </a:r>
                      <a:r>
                        <a:rPr kumimoji="1" lang="en-US" altLang="zh-TW" sz="2000" b="0" i="0" u="none" strike="noStrike" cap="none" normalizeH="0" baseline="0" dirty="0">
                          <a:ln>
                            <a:noFill/>
                          </a:ln>
                          <a:solidFill>
                            <a:schemeClr val="tx1"/>
                          </a:solidFill>
                          <a:effectLst/>
                          <a:latin typeface="+mn-lt"/>
                          <a:ea typeface="+mn-ea"/>
                          <a:cs typeface="+mn-ea"/>
                          <a:sym typeface="+mn-lt"/>
                        </a:rPr>
                        <a:t>1.0~1.33</a:t>
                      </a:r>
                    </a:p>
                  </a:txBody>
                  <a:tcPr marL="136814" marR="136814" marT="62422" marB="6242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3</a:t>
                      </a:r>
                    </a:p>
                  </a:txBody>
                  <a:tcPr marL="136814" marR="136814" marT="62422" marB="6242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过程能力欠缺</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需要改善</a:t>
                      </a:r>
                    </a:p>
                  </a:txBody>
                  <a:tcPr marL="136814" marR="136814" marT="62422" marB="6242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627856">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介于</a:t>
                      </a:r>
                      <a:r>
                        <a:rPr kumimoji="1" lang="en-US" altLang="zh-TW" sz="2000" b="0" i="0" u="none" strike="noStrike" cap="none" normalizeH="0" baseline="0" dirty="0">
                          <a:ln>
                            <a:noFill/>
                          </a:ln>
                          <a:solidFill>
                            <a:schemeClr val="tx1"/>
                          </a:solidFill>
                          <a:effectLst/>
                          <a:latin typeface="+mn-lt"/>
                          <a:ea typeface="+mn-ea"/>
                          <a:cs typeface="+mn-ea"/>
                          <a:sym typeface="+mn-lt"/>
                        </a:rPr>
                        <a:t>0.67~1.0</a:t>
                      </a:r>
                    </a:p>
                  </a:txBody>
                  <a:tcPr marL="136814" marR="136814" marT="62422" marB="6242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4</a:t>
                      </a:r>
                    </a:p>
                  </a:txBody>
                  <a:tcPr marL="136814" marR="136814" marT="62422" marB="6242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过程能力不足</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要采取改善措施</a:t>
                      </a:r>
                    </a:p>
                  </a:txBody>
                  <a:tcPr marL="136814" marR="136814" marT="62422" marB="6242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627856">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小于</a:t>
                      </a:r>
                      <a:r>
                        <a:rPr kumimoji="1" lang="en-US" altLang="zh-TW" sz="2000" b="0" i="0" u="none" strike="noStrike" cap="none" normalizeH="0" baseline="0" dirty="0">
                          <a:ln>
                            <a:noFill/>
                          </a:ln>
                          <a:solidFill>
                            <a:schemeClr val="tx1"/>
                          </a:solidFill>
                          <a:effectLst/>
                          <a:latin typeface="+mn-lt"/>
                          <a:ea typeface="+mn-ea"/>
                          <a:cs typeface="+mn-ea"/>
                          <a:sym typeface="+mn-lt"/>
                        </a:rPr>
                        <a:t>0.67</a:t>
                      </a:r>
                    </a:p>
                  </a:txBody>
                  <a:tcPr marL="136814" marR="136814" marT="62422" marB="6242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5</a:t>
                      </a:r>
                    </a:p>
                  </a:txBody>
                  <a:tcPr marL="136814" marR="136814" marT="62422" marB="6242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过程能力严重不足</a:t>
                      </a:r>
                      <a:r>
                        <a:rPr kumimoji="1" lang="en-US" altLang="zh-TW" sz="2000" b="0" i="0" u="none" strike="noStrike" cap="none" normalizeH="0" baseline="0" dirty="0">
                          <a:ln>
                            <a:noFill/>
                          </a:ln>
                          <a:solidFill>
                            <a:schemeClr val="tx1"/>
                          </a:solidFill>
                          <a:effectLst/>
                          <a:latin typeface="+mn-lt"/>
                          <a:ea typeface="+mn-ea"/>
                          <a:cs typeface="+mn-ea"/>
                          <a:sym typeface="+mn-lt"/>
                        </a:rPr>
                        <a:t>,</a:t>
                      </a:r>
                      <a:r>
                        <a:rPr kumimoji="1" lang="zh-TW" altLang="en-US" sz="2000" b="0" i="0" u="none" strike="noStrike" cap="none" normalizeH="0" baseline="0" dirty="0">
                          <a:ln>
                            <a:noFill/>
                          </a:ln>
                          <a:solidFill>
                            <a:schemeClr val="tx1"/>
                          </a:solidFill>
                          <a:effectLst/>
                          <a:latin typeface="+mn-lt"/>
                          <a:ea typeface="+mn-ea"/>
                          <a:cs typeface="+mn-ea"/>
                          <a:sym typeface="+mn-lt"/>
                        </a:rPr>
                        <a:t>全面整改</a:t>
                      </a:r>
                    </a:p>
                  </a:txBody>
                  <a:tcPr marL="136814" marR="136814" marT="62422" marB="6242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bl>
          </a:graphicData>
        </a:graphic>
      </p:graphicFrame>
      <p:sp>
        <p:nvSpPr>
          <p:cNvPr id="443424" name="Text Box 45">
            <a:extLst>
              <a:ext uri="{FF2B5EF4-FFF2-40B4-BE49-F238E27FC236}">
                <a16:creationId xmlns:a16="http://schemas.microsoft.com/office/drawing/2014/main" id="{8FF99575-66BE-41B4-8CE6-6990B14A0629}"/>
              </a:ext>
            </a:extLst>
          </p:cNvPr>
          <p:cNvSpPr txBox="1">
            <a:spLocks noChangeArrowheads="1"/>
          </p:cNvSpPr>
          <p:nvPr/>
        </p:nvSpPr>
        <p:spPr bwMode="auto">
          <a:xfrm>
            <a:off x="1481137" y="1038845"/>
            <a:ext cx="13681075"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en-US" altLang="zh-TW" sz="2000" dirty="0" err="1">
                <a:latin typeface="+mn-lt"/>
                <a:ea typeface="+mn-ea"/>
                <a:cs typeface="+mn-ea"/>
                <a:sym typeface="+mn-lt"/>
              </a:rPr>
              <a:t>Cp</a:t>
            </a:r>
            <a:r>
              <a:rPr lang="zh-TW" altLang="en-US" sz="2000" dirty="0">
                <a:latin typeface="+mn-lt"/>
                <a:ea typeface="+mn-ea"/>
                <a:cs typeface="+mn-ea"/>
                <a:sym typeface="+mn-lt"/>
              </a:rPr>
              <a:t>的评价标准</a:t>
            </a:r>
          </a:p>
        </p:txBody>
      </p:sp>
      <p:sp>
        <p:nvSpPr>
          <p:cNvPr id="443425" name="Text Box 46">
            <a:extLst>
              <a:ext uri="{FF2B5EF4-FFF2-40B4-BE49-F238E27FC236}">
                <a16:creationId xmlns:a16="http://schemas.microsoft.com/office/drawing/2014/main" id="{AFC70641-85F7-4B58-8BB8-E7255F5656DA}"/>
              </a:ext>
            </a:extLst>
          </p:cNvPr>
          <p:cNvSpPr txBox="1">
            <a:spLocks noChangeArrowheads="1"/>
          </p:cNvSpPr>
          <p:nvPr/>
        </p:nvSpPr>
        <p:spPr bwMode="auto">
          <a:xfrm>
            <a:off x="1481137" y="5904880"/>
            <a:ext cx="13681075" cy="19478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另外</a:t>
            </a:r>
            <a:r>
              <a:rPr lang="en-US" altLang="zh-TW" sz="2000" dirty="0">
                <a:latin typeface="+mn-lt"/>
                <a:ea typeface="+mn-ea"/>
                <a:cs typeface="+mn-ea"/>
                <a:sym typeface="+mn-lt"/>
              </a:rPr>
              <a:t>,</a:t>
            </a:r>
            <a:r>
              <a:rPr lang="zh-TW" altLang="en-US" sz="2000" dirty="0">
                <a:latin typeface="+mn-lt"/>
                <a:ea typeface="+mn-ea"/>
                <a:cs typeface="+mn-ea"/>
                <a:sym typeface="+mn-lt"/>
              </a:rPr>
              <a:t>要维持正常生产中的过程能力指数值不低于初始的值</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3.7 </a:t>
            </a:r>
            <a:r>
              <a:rPr lang="zh-TW" altLang="en-US" sz="2000" dirty="0">
                <a:latin typeface="+mn-lt"/>
                <a:ea typeface="+mn-ea"/>
                <a:cs typeface="+mn-ea"/>
                <a:sym typeface="+mn-lt"/>
              </a:rPr>
              <a:t>提高生产性的方法调研</a:t>
            </a:r>
          </a:p>
          <a:p>
            <a:pPr eaLnBrk="1" hangingPunct="1">
              <a:lnSpc>
                <a:spcPct val="120000"/>
              </a:lnSpc>
              <a:defRPr/>
            </a:pPr>
            <a:r>
              <a:rPr lang="zh-TW" altLang="en-US" sz="2000" dirty="0">
                <a:latin typeface="+mn-lt"/>
                <a:ea typeface="+mn-ea"/>
                <a:cs typeface="+mn-ea"/>
                <a:sym typeface="+mn-lt"/>
              </a:rPr>
              <a:t>   提高生产性与提高工程效率</a:t>
            </a:r>
            <a:r>
              <a:rPr lang="en-US" altLang="zh-TW" sz="2000" dirty="0">
                <a:latin typeface="+mn-lt"/>
                <a:ea typeface="+mn-ea"/>
                <a:cs typeface="+mn-ea"/>
                <a:sym typeface="+mn-lt"/>
              </a:rPr>
              <a:t>,</a:t>
            </a:r>
            <a:r>
              <a:rPr lang="zh-TW" altLang="en-US" sz="2000" dirty="0">
                <a:latin typeface="+mn-lt"/>
                <a:ea typeface="+mn-ea"/>
                <a:cs typeface="+mn-ea"/>
                <a:sym typeface="+mn-lt"/>
              </a:rPr>
              <a:t>提高生产效率等是相辅相成的</a:t>
            </a:r>
            <a:r>
              <a:rPr lang="en-US" altLang="zh-TW" sz="2000" dirty="0">
                <a:latin typeface="+mn-lt"/>
                <a:ea typeface="+mn-ea"/>
                <a:cs typeface="+mn-ea"/>
                <a:sym typeface="+mn-lt"/>
              </a:rPr>
              <a:t>.</a:t>
            </a:r>
            <a:r>
              <a:rPr lang="zh-TW" altLang="en-US" sz="2000" dirty="0">
                <a:latin typeface="+mn-lt"/>
                <a:ea typeface="+mn-ea"/>
                <a:cs typeface="+mn-ea"/>
                <a:sym typeface="+mn-lt"/>
              </a:rPr>
              <a:t>作为</a:t>
            </a:r>
            <a:r>
              <a:rPr lang="en-US" altLang="zh-TW" sz="2000" dirty="0">
                <a:latin typeface="+mn-lt"/>
                <a:ea typeface="+mn-ea"/>
                <a:cs typeface="+mn-ea"/>
                <a:sym typeface="+mn-lt"/>
              </a:rPr>
              <a:t>IE</a:t>
            </a:r>
            <a:r>
              <a:rPr lang="zh-TW" altLang="en-US" sz="2000" dirty="0">
                <a:latin typeface="+mn-lt"/>
                <a:ea typeface="+mn-ea"/>
                <a:cs typeface="+mn-ea"/>
                <a:sym typeface="+mn-lt"/>
              </a:rPr>
              <a:t>人员</a:t>
            </a:r>
            <a:r>
              <a:rPr lang="en-US" altLang="zh-TW" sz="2000" dirty="0">
                <a:latin typeface="+mn-lt"/>
                <a:ea typeface="+mn-ea"/>
                <a:cs typeface="+mn-ea"/>
                <a:sym typeface="+mn-lt"/>
              </a:rPr>
              <a:t>,</a:t>
            </a:r>
            <a:r>
              <a:rPr lang="zh-TW" altLang="en-US" sz="2000" dirty="0">
                <a:latin typeface="+mn-lt"/>
                <a:ea typeface="+mn-ea"/>
                <a:cs typeface="+mn-ea"/>
                <a:sym typeface="+mn-lt"/>
              </a:rPr>
              <a:t>对于提高生产性需要从如下的方面去着手</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及时制定各种生产技朮文件</a:t>
            </a:r>
            <a:r>
              <a:rPr lang="en-US" altLang="zh-TW" sz="2000" dirty="0">
                <a:latin typeface="+mn-lt"/>
                <a:ea typeface="+mn-ea"/>
                <a:cs typeface="+mn-ea"/>
                <a:sym typeface="+mn-lt"/>
              </a:rPr>
              <a:t>,</a:t>
            </a:r>
            <a:r>
              <a:rPr lang="zh-TW" altLang="en-US" sz="2000" dirty="0">
                <a:latin typeface="+mn-lt"/>
                <a:ea typeface="+mn-ea"/>
                <a:cs typeface="+mn-ea"/>
                <a:sym typeface="+mn-lt"/>
              </a:rPr>
              <a:t>如控制计划</a:t>
            </a:r>
            <a:r>
              <a:rPr lang="en-US" altLang="zh-TW" sz="2000" dirty="0">
                <a:latin typeface="+mn-lt"/>
                <a:ea typeface="+mn-ea"/>
                <a:cs typeface="+mn-ea"/>
                <a:sym typeface="+mn-lt"/>
              </a:rPr>
              <a:t>,</a:t>
            </a:r>
            <a:r>
              <a:rPr lang="zh-TW" altLang="en-US" sz="2000" dirty="0">
                <a:latin typeface="+mn-lt"/>
                <a:ea typeface="+mn-ea"/>
                <a:cs typeface="+mn-ea"/>
                <a:sym typeface="+mn-lt"/>
              </a:rPr>
              <a:t>指导书等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把各种生产技朮文件发放到位</a:t>
            </a:r>
            <a:r>
              <a:rPr lang="en-US" altLang="zh-TW" sz="2000" dirty="0">
                <a:latin typeface="+mn-lt"/>
                <a:ea typeface="+mn-ea"/>
                <a:cs typeface="+mn-ea"/>
                <a:sym typeface="+mn-lt"/>
              </a:rPr>
              <a:t>,</a:t>
            </a:r>
            <a:r>
              <a:rPr lang="zh-TW" altLang="en-US" sz="2000" dirty="0">
                <a:latin typeface="+mn-lt"/>
                <a:ea typeface="+mn-ea"/>
                <a:cs typeface="+mn-ea"/>
                <a:sym typeface="+mn-lt"/>
              </a:rPr>
              <a:t>如最新版的图纸</a:t>
            </a:r>
            <a:r>
              <a:rPr lang="en-US" altLang="zh-TW" sz="2000" dirty="0">
                <a:latin typeface="+mn-lt"/>
                <a:ea typeface="+mn-ea"/>
                <a:cs typeface="+mn-ea"/>
                <a:sym typeface="+mn-lt"/>
              </a:rPr>
              <a:t>,</a:t>
            </a:r>
            <a:r>
              <a:rPr lang="zh-TW" altLang="en-US" sz="2000" dirty="0">
                <a:latin typeface="+mn-lt"/>
                <a:ea typeface="+mn-ea"/>
                <a:cs typeface="+mn-ea"/>
                <a:sym typeface="+mn-lt"/>
              </a:rPr>
              <a:t>产品规格等</a:t>
            </a:r>
            <a:r>
              <a:rPr lang="en-US" altLang="zh-TW" sz="2000" dirty="0">
                <a:latin typeface="+mn-lt"/>
                <a:ea typeface="+mn-ea"/>
                <a:cs typeface="+mn-ea"/>
                <a:sym typeface="+mn-lt"/>
              </a:rPr>
              <a:t>.</a:t>
            </a:r>
          </a:p>
        </p:txBody>
      </p:sp>
      <p:sp>
        <p:nvSpPr>
          <p:cNvPr id="5" name="文本框 4">
            <a:extLst>
              <a:ext uri="{FF2B5EF4-FFF2-40B4-BE49-F238E27FC236}">
                <a16:creationId xmlns:a16="http://schemas.microsoft.com/office/drawing/2014/main" id="{7823A092-030F-4022-A575-AD93A4D6CC45}"/>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工程能力调查技朮</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4418" name="Text Box 2">
            <a:extLst>
              <a:ext uri="{FF2B5EF4-FFF2-40B4-BE49-F238E27FC236}">
                <a16:creationId xmlns:a16="http://schemas.microsoft.com/office/drawing/2014/main" id="{3B8283DE-06CF-4D0E-B5DD-FDEFBCE856DB}"/>
              </a:ext>
            </a:extLst>
          </p:cNvPr>
          <p:cNvSpPr txBox="1">
            <a:spLocks noChangeArrowheads="1"/>
          </p:cNvSpPr>
          <p:nvPr/>
        </p:nvSpPr>
        <p:spPr bwMode="auto">
          <a:xfrm>
            <a:off x="1336899" y="2160464"/>
            <a:ext cx="13681075" cy="3794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协助生产管理者安排生产流程</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消除制程中的各种逆向作用点</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及时修订各种生产技朮文件</a:t>
            </a:r>
            <a:r>
              <a:rPr lang="en-US" altLang="zh-TW" sz="2000" dirty="0">
                <a:latin typeface="+mn-lt"/>
                <a:ea typeface="+mn-ea"/>
                <a:cs typeface="+mn-ea"/>
                <a:sym typeface="+mn-lt"/>
              </a:rPr>
              <a:t>,</a:t>
            </a:r>
            <a:r>
              <a:rPr lang="zh-TW" altLang="en-US" sz="2000" dirty="0">
                <a:latin typeface="+mn-lt"/>
                <a:ea typeface="+mn-ea"/>
                <a:cs typeface="+mn-ea"/>
                <a:sym typeface="+mn-lt"/>
              </a:rPr>
              <a:t>保证改进的需要</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选用科学的作业方法</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适当开展动作研究</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合理制定标准工时</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与关联部门如生产</a:t>
            </a:r>
            <a:r>
              <a:rPr lang="en-US" altLang="zh-TW" sz="2000" dirty="0">
                <a:latin typeface="+mn-lt"/>
                <a:ea typeface="+mn-ea"/>
                <a:cs typeface="+mn-ea"/>
                <a:sym typeface="+mn-lt"/>
              </a:rPr>
              <a:t>,</a:t>
            </a:r>
            <a:r>
              <a:rPr lang="zh-TW" altLang="en-US" sz="2000" dirty="0">
                <a:latin typeface="+mn-lt"/>
                <a:ea typeface="+mn-ea"/>
                <a:cs typeface="+mn-ea"/>
                <a:sym typeface="+mn-lt"/>
              </a:rPr>
              <a:t>质量等部门建立合理的沟通机制</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发生问题时向关联部门明确指出</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树立持续改进的思想</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en-US" altLang="zh-TW" sz="2000" b="1" dirty="0">
                <a:latin typeface="+mn-lt"/>
                <a:ea typeface="+mn-ea"/>
                <a:cs typeface="+mn-ea"/>
                <a:sym typeface="+mn-lt"/>
              </a:rPr>
              <a:t>IE</a:t>
            </a:r>
            <a:r>
              <a:rPr lang="zh-TW" altLang="en-US" sz="2000" b="1" dirty="0">
                <a:latin typeface="+mn-lt"/>
                <a:ea typeface="+mn-ea"/>
                <a:cs typeface="+mn-ea"/>
                <a:sym typeface="+mn-lt"/>
              </a:rPr>
              <a:t>提高生产性的渠道</a:t>
            </a:r>
            <a:r>
              <a:rPr lang="en-US" altLang="zh-TW" sz="2000" b="1" dirty="0">
                <a:latin typeface="+mn-lt"/>
                <a:ea typeface="+mn-ea"/>
                <a:cs typeface="+mn-ea"/>
                <a:sym typeface="+mn-lt"/>
              </a:rPr>
              <a:t>:</a:t>
            </a:r>
          </a:p>
        </p:txBody>
      </p:sp>
      <p:sp>
        <p:nvSpPr>
          <p:cNvPr id="3" name="文本框 2">
            <a:extLst>
              <a:ext uri="{FF2B5EF4-FFF2-40B4-BE49-F238E27FC236}">
                <a16:creationId xmlns:a16="http://schemas.microsoft.com/office/drawing/2014/main" id="{B34C26CD-D28E-44D1-9C2B-C94796AD41DE}"/>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提高生产性的方法调研</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5202" name="Oval 2">
            <a:extLst>
              <a:ext uri="{FF2B5EF4-FFF2-40B4-BE49-F238E27FC236}">
                <a16:creationId xmlns:a16="http://schemas.microsoft.com/office/drawing/2014/main" id="{27D991F3-92C2-4107-9D50-8D910BB4EDFB}"/>
              </a:ext>
            </a:extLst>
          </p:cNvPr>
          <p:cNvSpPr>
            <a:spLocks noChangeArrowheads="1"/>
          </p:cNvSpPr>
          <p:nvPr/>
        </p:nvSpPr>
        <p:spPr bwMode="auto">
          <a:xfrm>
            <a:off x="4577259" y="1656408"/>
            <a:ext cx="1824038" cy="155892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资料</a:t>
            </a:r>
          </a:p>
          <a:p>
            <a:pPr algn="ctr" eaLnBrk="1" hangingPunct="1">
              <a:lnSpc>
                <a:spcPct val="120000"/>
              </a:lnSpc>
              <a:defRPr/>
            </a:pPr>
            <a:r>
              <a:rPr lang="zh-TW" altLang="en-US" sz="2000">
                <a:cs typeface="+mn-ea"/>
                <a:sym typeface="+mn-lt"/>
              </a:rPr>
              <a:t>文件</a:t>
            </a:r>
          </a:p>
        </p:txBody>
      </p:sp>
      <p:sp>
        <p:nvSpPr>
          <p:cNvPr id="435203" name="Oval 3">
            <a:extLst>
              <a:ext uri="{FF2B5EF4-FFF2-40B4-BE49-F238E27FC236}">
                <a16:creationId xmlns:a16="http://schemas.microsoft.com/office/drawing/2014/main" id="{B6193D0E-1BE6-4613-B5AC-3A3C41B0E01B}"/>
              </a:ext>
            </a:extLst>
          </p:cNvPr>
          <p:cNvSpPr>
            <a:spLocks noChangeArrowheads="1"/>
          </p:cNvSpPr>
          <p:nvPr/>
        </p:nvSpPr>
        <p:spPr bwMode="auto">
          <a:xfrm>
            <a:off x="6971209" y="1656408"/>
            <a:ext cx="1824038" cy="155892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技朮</a:t>
            </a:r>
          </a:p>
          <a:p>
            <a:pPr algn="ctr" eaLnBrk="1" hangingPunct="1">
              <a:lnSpc>
                <a:spcPct val="120000"/>
              </a:lnSpc>
              <a:defRPr/>
            </a:pPr>
            <a:r>
              <a:rPr lang="zh-TW" altLang="en-US" sz="2000">
                <a:cs typeface="+mn-ea"/>
                <a:sym typeface="+mn-lt"/>
              </a:rPr>
              <a:t>标准</a:t>
            </a:r>
          </a:p>
        </p:txBody>
      </p:sp>
      <p:sp>
        <p:nvSpPr>
          <p:cNvPr id="435204" name="Oval 4">
            <a:extLst>
              <a:ext uri="{FF2B5EF4-FFF2-40B4-BE49-F238E27FC236}">
                <a16:creationId xmlns:a16="http://schemas.microsoft.com/office/drawing/2014/main" id="{3E369A53-060F-4EBB-91AF-243B09621FC4}"/>
              </a:ext>
            </a:extLst>
          </p:cNvPr>
          <p:cNvSpPr>
            <a:spLocks noChangeArrowheads="1"/>
          </p:cNvSpPr>
          <p:nvPr/>
        </p:nvSpPr>
        <p:spPr bwMode="auto">
          <a:xfrm>
            <a:off x="9479459" y="1656408"/>
            <a:ext cx="1824038" cy="155892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动作</a:t>
            </a:r>
          </a:p>
          <a:p>
            <a:pPr algn="ctr" eaLnBrk="1" hangingPunct="1">
              <a:lnSpc>
                <a:spcPct val="120000"/>
              </a:lnSpc>
              <a:defRPr/>
            </a:pPr>
            <a:r>
              <a:rPr lang="zh-TW" altLang="en-US" sz="2000">
                <a:cs typeface="+mn-ea"/>
                <a:sym typeface="+mn-lt"/>
              </a:rPr>
              <a:t>方法</a:t>
            </a:r>
          </a:p>
        </p:txBody>
      </p:sp>
      <p:sp>
        <p:nvSpPr>
          <p:cNvPr id="435205" name="Oval 5">
            <a:extLst>
              <a:ext uri="{FF2B5EF4-FFF2-40B4-BE49-F238E27FC236}">
                <a16:creationId xmlns:a16="http://schemas.microsoft.com/office/drawing/2014/main" id="{98835574-8416-4BCB-8780-DE099CA12526}"/>
              </a:ext>
            </a:extLst>
          </p:cNvPr>
          <p:cNvSpPr>
            <a:spLocks noChangeArrowheads="1"/>
          </p:cNvSpPr>
          <p:nvPr/>
        </p:nvSpPr>
        <p:spPr bwMode="auto">
          <a:xfrm>
            <a:off x="2638922" y="3112145"/>
            <a:ext cx="1824037" cy="1560513"/>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IE</a:t>
            </a:r>
          </a:p>
          <a:p>
            <a:pPr algn="ctr" eaLnBrk="1" hangingPunct="1">
              <a:lnSpc>
                <a:spcPct val="120000"/>
              </a:lnSpc>
              <a:defRPr/>
            </a:pPr>
            <a:r>
              <a:rPr lang="zh-TW" altLang="en-US" sz="2000">
                <a:cs typeface="+mn-ea"/>
                <a:sym typeface="+mn-lt"/>
              </a:rPr>
              <a:t>人员</a:t>
            </a:r>
          </a:p>
        </p:txBody>
      </p:sp>
      <p:sp>
        <p:nvSpPr>
          <p:cNvPr id="435206" name="Oval 6">
            <a:extLst>
              <a:ext uri="{FF2B5EF4-FFF2-40B4-BE49-F238E27FC236}">
                <a16:creationId xmlns:a16="http://schemas.microsoft.com/office/drawing/2014/main" id="{77B63CEA-6CF2-4D3C-AF4E-26B839610281}"/>
              </a:ext>
            </a:extLst>
          </p:cNvPr>
          <p:cNvSpPr>
            <a:spLocks noChangeArrowheads="1"/>
          </p:cNvSpPr>
          <p:nvPr/>
        </p:nvSpPr>
        <p:spPr bwMode="auto">
          <a:xfrm>
            <a:off x="11189197" y="3112145"/>
            <a:ext cx="1824037" cy="1560513"/>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提高</a:t>
            </a:r>
          </a:p>
          <a:p>
            <a:pPr algn="ctr" eaLnBrk="1" hangingPunct="1">
              <a:lnSpc>
                <a:spcPct val="120000"/>
              </a:lnSpc>
              <a:defRPr/>
            </a:pPr>
            <a:r>
              <a:rPr lang="zh-TW" altLang="en-US" sz="2000">
                <a:cs typeface="+mn-ea"/>
                <a:sym typeface="+mn-lt"/>
              </a:rPr>
              <a:t>生产性</a:t>
            </a:r>
          </a:p>
        </p:txBody>
      </p:sp>
      <p:sp>
        <p:nvSpPr>
          <p:cNvPr id="435207" name="AutoShape 7">
            <a:extLst>
              <a:ext uri="{FF2B5EF4-FFF2-40B4-BE49-F238E27FC236}">
                <a16:creationId xmlns:a16="http://schemas.microsoft.com/office/drawing/2014/main" id="{7C6C5137-C641-4C02-85C9-7642977ACC64}"/>
              </a:ext>
            </a:extLst>
          </p:cNvPr>
          <p:cNvSpPr>
            <a:spLocks noChangeArrowheads="1"/>
          </p:cNvSpPr>
          <p:nvPr/>
        </p:nvSpPr>
        <p:spPr bwMode="auto">
          <a:xfrm>
            <a:off x="4121647" y="5296545"/>
            <a:ext cx="7524750" cy="728663"/>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生产部门如</a:t>
            </a:r>
            <a:r>
              <a:rPr lang="en-US" altLang="zh-TW" sz="2000">
                <a:cs typeface="+mn-ea"/>
                <a:sym typeface="+mn-lt"/>
              </a:rPr>
              <a:t>:</a:t>
            </a:r>
            <a:r>
              <a:rPr lang="zh-TW" altLang="en-US" sz="2000">
                <a:cs typeface="+mn-ea"/>
                <a:sym typeface="+mn-lt"/>
              </a:rPr>
              <a:t>制造</a:t>
            </a:r>
            <a:r>
              <a:rPr lang="en-US" altLang="zh-TW" sz="2000">
                <a:cs typeface="+mn-ea"/>
                <a:sym typeface="+mn-lt"/>
              </a:rPr>
              <a:t>,</a:t>
            </a:r>
            <a:r>
              <a:rPr lang="zh-TW" altLang="en-US" sz="2000">
                <a:cs typeface="+mn-ea"/>
                <a:sym typeface="+mn-lt"/>
              </a:rPr>
              <a:t>品检等</a:t>
            </a:r>
          </a:p>
        </p:txBody>
      </p:sp>
      <p:sp>
        <p:nvSpPr>
          <p:cNvPr id="435208" name="Line 8">
            <a:extLst>
              <a:ext uri="{FF2B5EF4-FFF2-40B4-BE49-F238E27FC236}">
                <a16:creationId xmlns:a16="http://schemas.microsoft.com/office/drawing/2014/main" id="{D45F5F8F-9356-4831-860C-8BE7C4E94815}"/>
              </a:ext>
            </a:extLst>
          </p:cNvPr>
          <p:cNvSpPr>
            <a:spLocks noChangeShapeType="1"/>
          </p:cNvSpPr>
          <p:nvPr/>
        </p:nvSpPr>
        <p:spPr bwMode="auto">
          <a:xfrm>
            <a:off x="5490072" y="3215333"/>
            <a:ext cx="0" cy="2081212"/>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435209" name="Line 9">
            <a:extLst>
              <a:ext uri="{FF2B5EF4-FFF2-40B4-BE49-F238E27FC236}">
                <a16:creationId xmlns:a16="http://schemas.microsoft.com/office/drawing/2014/main" id="{F6BA6664-94A6-4A3B-8DC2-065225017671}"/>
              </a:ext>
            </a:extLst>
          </p:cNvPr>
          <p:cNvSpPr>
            <a:spLocks noChangeShapeType="1"/>
          </p:cNvSpPr>
          <p:nvPr/>
        </p:nvSpPr>
        <p:spPr bwMode="auto">
          <a:xfrm>
            <a:off x="7884022" y="3215333"/>
            <a:ext cx="0" cy="2081212"/>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435210" name="Line 10">
            <a:extLst>
              <a:ext uri="{FF2B5EF4-FFF2-40B4-BE49-F238E27FC236}">
                <a16:creationId xmlns:a16="http://schemas.microsoft.com/office/drawing/2014/main" id="{617C7610-3AC2-4F2D-BF8E-3911A83E1DFD}"/>
              </a:ext>
            </a:extLst>
          </p:cNvPr>
          <p:cNvSpPr>
            <a:spLocks noChangeShapeType="1"/>
          </p:cNvSpPr>
          <p:nvPr/>
        </p:nvSpPr>
        <p:spPr bwMode="auto">
          <a:xfrm>
            <a:off x="10392272" y="3215333"/>
            <a:ext cx="0" cy="2081212"/>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435211" name="Line 11">
            <a:extLst>
              <a:ext uri="{FF2B5EF4-FFF2-40B4-BE49-F238E27FC236}">
                <a16:creationId xmlns:a16="http://schemas.microsoft.com/office/drawing/2014/main" id="{0BCE2E48-D9BD-4C38-BDCF-8F69EF1E6A01}"/>
              </a:ext>
            </a:extLst>
          </p:cNvPr>
          <p:cNvSpPr>
            <a:spLocks noChangeShapeType="1"/>
          </p:cNvSpPr>
          <p:nvPr/>
        </p:nvSpPr>
        <p:spPr bwMode="auto">
          <a:xfrm>
            <a:off x="4462959" y="3943995"/>
            <a:ext cx="6726238"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435212" name="Line 12">
            <a:extLst>
              <a:ext uri="{FF2B5EF4-FFF2-40B4-BE49-F238E27FC236}">
                <a16:creationId xmlns:a16="http://schemas.microsoft.com/office/drawing/2014/main" id="{A76C0D4D-8CB6-42FA-9B6B-205692DEA347}"/>
              </a:ext>
            </a:extLst>
          </p:cNvPr>
          <p:cNvSpPr>
            <a:spLocks noChangeShapeType="1"/>
          </p:cNvSpPr>
          <p:nvPr/>
        </p:nvSpPr>
        <p:spPr bwMode="auto">
          <a:xfrm flipV="1">
            <a:off x="4121647" y="3007370"/>
            <a:ext cx="684212" cy="312738"/>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445453" name="Text Box 13">
            <a:extLst>
              <a:ext uri="{FF2B5EF4-FFF2-40B4-BE49-F238E27FC236}">
                <a16:creationId xmlns:a16="http://schemas.microsoft.com/office/drawing/2014/main" id="{068309CA-B103-4EE9-B51C-6352A61AF458}"/>
              </a:ext>
            </a:extLst>
          </p:cNvPr>
          <p:cNvSpPr txBox="1">
            <a:spLocks noChangeArrowheads="1"/>
          </p:cNvSpPr>
          <p:nvPr/>
        </p:nvSpPr>
        <p:spPr bwMode="auto">
          <a:xfrm>
            <a:off x="1499097" y="6233170"/>
            <a:ext cx="13681075" cy="157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a:latin typeface="+mn-lt"/>
                <a:ea typeface="+mn-ea"/>
                <a:cs typeface="+mn-ea"/>
                <a:sym typeface="+mn-lt"/>
              </a:rPr>
              <a:t>3.8 </a:t>
            </a:r>
            <a:r>
              <a:rPr lang="zh-TW" altLang="en-US" sz="2000" b="1">
                <a:latin typeface="+mn-lt"/>
                <a:ea typeface="+mn-ea"/>
                <a:cs typeface="+mn-ea"/>
                <a:sym typeface="+mn-lt"/>
              </a:rPr>
              <a:t>减低工程损耗的技巧</a:t>
            </a:r>
          </a:p>
          <a:p>
            <a:pPr eaLnBrk="1" hangingPunct="1">
              <a:lnSpc>
                <a:spcPct val="120000"/>
              </a:lnSpc>
              <a:defRPr/>
            </a:pPr>
            <a:r>
              <a:rPr lang="en-US" altLang="zh-TW" sz="2000" b="1">
                <a:latin typeface="+mn-lt"/>
                <a:ea typeface="+mn-ea"/>
                <a:cs typeface="+mn-ea"/>
                <a:sym typeface="+mn-lt"/>
              </a:rPr>
              <a:t>1 ) </a:t>
            </a:r>
            <a:r>
              <a:rPr lang="zh-TW" altLang="en-US" sz="2000" b="1">
                <a:latin typeface="+mn-lt"/>
                <a:ea typeface="+mn-ea"/>
                <a:cs typeface="+mn-ea"/>
                <a:sym typeface="+mn-lt"/>
              </a:rPr>
              <a:t>与</a:t>
            </a:r>
            <a:r>
              <a:rPr lang="en-US" altLang="zh-TW" sz="2000" b="1">
                <a:latin typeface="+mn-lt"/>
                <a:ea typeface="+mn-ea"/>
                <a:cs typeface="+mn-ea"/>
                <a:sym typeface="+mn-lt"/>
              </a:rPr>
              <a:t>IE</a:t>
            </a:r>
            <a:r>
              <a:rPr lang="zh-TW" altLang="en-US" sz="2000" b="1">
                <a:latin typeface="+mn-lt"/>
                <a:ea typeface="+mn-ea"/>
                <a:cs typeface="+mn-ea"/>
                <a:sym typeface="+mn-lt"/>
              </a:rPr>
              <a:t>关联的工程损耗类别和形式</a:t>
            </a:r>
            <a:r>
              <a:rPr lang="en-US" altLang="zh-TW" sz="2000" b="1">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   </a:t>
            </a:r>
            <a:r>
              <a:rPr lang="zh-TW" altLang="en-US" sz="2000">
                <a:latin typeface="+mn-lt"/>
                <a:ea typeface="+mn-ea"/>
                <a:cs typeface="+mn-ea"/>
                <a:sym typeface="+mn-lt"/>
              </a:rPr>
              <a:t>生产中常常因为各种工程技朮问题不能完善地解决而导致大量的工程损耗</a:t>
            </a:r>
            <a:r>
              <a:rPr lang="en-US" altLang="zh-TW" sz="2000">
                <a:latin typeface="+mn-lt"/>
                <a:ea typeface="+mn-ea"/>
                <a:cs typeface="+mn-ea"/>
                <a:sym typeface="+mn-lt"/>
              </a:rPr>
              <a:t>,</a:t>
            </a:r>
            <a:r>
              <a:rPr lang="zh-TW" altLang="en-US" sz="2000">
                <a:latin typeface="+mn-lt"/>
                <a:ea typeface="+mn-ea"/>
                <a:cs typeface="+mn-ea"/>
                <a:sym typeface="+mn-lt"/>
              </a:rPr>
              <a:t>实在是浪费啊</a:t>
            </a:r>
            <a:r>
              <a:rPr lang="en-US" altLang="zh-TW" sz="2000">
                <a:latin typeface="+mn-lt"/>
                <a:ea typeface="+mn-ea"/>
                <a:cs typeface="+mn-ea"/>
                <a:sym typeface="+mn-lt"/>
              </a:rPr>
              <a:t>.</a:t>
            </a:r>
            <a:r>
              <a:rPr lang="zh-TW" altLang="en-US" sz="2000">
                <a:latin typeface="+mn-lt"/>
                <a:ea typeface="+mn-ea"/>
                <a:cs typeface="+mn-ea"/>
                <a:sym typeface="+mn-lt"/>
              </a:rPr>
              <a:t>比如下面的一些事例</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工程技朮文件的内容和要求不一致</a:t>
            </a:r>
            <a:r>
              <a:rPr lang="en-US" altLang="zh-TW" sz="2000">
                <a:latin typeface="+mn-lt"/>
                <a:ea typeface="+mn-ea"/>
                <a:cs typeface="+mn-ea"/>
                <a:sym typeface="+mn-lt"/>
              </a:rPr>
              <a:t>,</a:t>
            </a:r>
            <a:r>
              <a:rPr lang="zh-TW" altLang="en-US" sz="2000">
                <a:latin typeface="+mn-lt"/>
                <a:ea typeface="+mn-ea"/>
                <a:cs typeface="+mn-ea"/>
                <a:sym typeface="+mn-lt"/>
              </a:rPr>
              <a:t>比如</a:t>
            </a:r>
            <a:r>
              <a:rPr lang="en-US" altLang="zh-TW" sz="2000">
                <a:latin typeface="+mn-lt"/>
                <a:ea typeface="+mn-ea"/>
                <a:cs typeface="+mn-ea"/>
                <a:sym typeface="+mn-lt"/>
              </a:rPr>
              <a:t>,BOM</a:t>
            </a:r>
            <a:r>
              <a:rPr lang="zh-TW" altLang="en-US" sz="2000">
                <a:latin typeface="+mn-lt"/>
                <a:ea typeface="+mn-ea"/>
                <a:cs typeface="+mn-ea"/>
                <a:sym typeface="+mn-lt"/>
              </a:rPr>
              <a:t>中</a:t>
            </a:r>
            <a:r>
              <a:rPr lang="en-US" altLang="zh-TW" sz="2000">
                <a:latin typeface="+mn-lt"/>
                <a:ea typeface="+mn-ea"/>
                <a:cs typeface="+mn-ea"/>
                <a:sym typeface="+mn-lt"/>
              </a:rPr>
              <a:t>A</a:t>
            </a:r>
            <a:r>
              <a:rPr lang="zh-TW" altLang="en-US" sz="2000">
                <a:latin typeface="+mn-lt"/>
                <a:ea typeface="+mn-ea"/>
                <a:cs typeface="+mn-ea"/>
                <a:sym typeface="+mn-lt"/>
              </a:rPr>
              <a:t>材料的规格是</a:t>
            </a:r>
            <a:r>
              <a:rPr lang="en-US" altLang="zh-TW" sz="2000">
                <a:latin typeface="+mn-lt"/>
                <a:ea typeface="+mn-ea"/>
                <a:cs typeface="+mn-ea"/>
                <a:sym typeface="+mn-lt"/>
              </a:rPr>
              <a:t>X,</a:t>
            </a:r>
            <a:r>
              <a:rPr lang="zh-TW" altLang="en-US" sz="2000">
                <a:latin typeface="+mn-lt"/>
                <a:ea typeface="+mn-ea"/>
                <a:cs typeface="+mn-ea"/>
                <a:sym typeface="+mn-lt"/>
              </a:rPr>
              <a:t>而在式样书中却是</a:t>
            </a:r>
            <a:r>
              <a:rPr lang="en-US" altLang="zh-TW" sz="2000">
                <a:latin typeface="+mn-lt"/>
                <a:ea typeface="+mn-ea"/>
                <a:cs typeface="+mn-ea"/>
                <a:sym typeface="+mn-lt"/>
              </a:rPr>
              <a:t>X+1,</a:t>
            </a:r>
            <a:r>
              <a:rPr lang="zh-TW" altLang="en-US" sz="2000">
                <a:latin typeface="+mn-lt"/>
                <a:ea typeface="+mn-ea"/>
                <a:cs typeface="+mn-ea"/>
                <a:sym typeface="+mn-lt"/>
              </a:rPr>
              <a:t>会导致混乱</a:t>
            </a:r>
            <a:r>
              <a:rPr lang="en-US" altLang="zh-TW" sz="2000">
                <a:latin typeface="+mn-lt"/>
                <a:ea typeface="+mn-ea"/>
                <a:cs typeface="+mn-ea"/>
                <a:sym typeface="+mn-lt"/>
              </a:rPr>
              <a:t>.</a:t>
            </a:r>
          </a:p>
        </p:txBody>
      </p:sp>
      <p:sp>
        <p:nvSpPr>
          <p:cNvPr id="14" name="文本框 13">
            <a:extLst>
              <a:ext uri="{FF2B5EF4-FFF2-40B4-BE49-F238E27FC236}">
                <a16:creationId xmlns:a16="http://schemas.microsoft.com/office/drawing/2014/main" id="{0831A63F-EA8E-41B2-A335-FFD3EAFAE55E}"/>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提高生产性的方法调研</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4"/>
                                        </p:tgtEl>
                                        <p:attrNameLst>
                                          <p:attrName>style.visibility</p:attrName>
                                        </p:attrNameLst>
                                      </p:cBhvr>
                                      <p:to>
                                        <p:strVal val="visible"/>
                                      </p:to>
                                    </p:set>
                                    <p:anim calcmode="lin" valueType="num">
                                      <p:cBhvr>
                                        <p:cTn id="7" dur="500" fill="hold"/>
                                        <p:tgtEl>
                                          <p:spTgt spid="14"/>
                                        </p:tgtEl>
                                        <p:attrNameLst>
                                          <p:attrName>ppt_w</p:attrName>
                                        </p:attrNameLst>
                                      </p:cBhvr>
                                      <p:tavLst>
                                        <p:tav tm="0">
                                          <p:val>
                                            <p:fltVal val="0"/>
                                          </p:val>
                                        </p:tav>
                                        <p:tav tm="100000">
                                          <p:val>
                                            <p:strVal val="#ppt_w"/>
                                          </p:val>
                                        </p:tav>
                                      </p:tavLst>
                                    </p:anim>
                                    <p:anim calcmode="lin" valueType="num">
                                      <p:cBhvr>
                                        <p:cTn id="8" dur="500" fill="hold"/>
                                        <p:tgtEl>
                                          <p:spTgt spid="1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6466" name="Text Box 2">
            <a:extLst>
              <a:ext uri="{FF2B5EF4-FFF2-40B4-BE49-F238E27FC236}">
                <a16:creationId xmlns:a16="http://schemas.microsoft.com/office/drawing/2014/main" id="{67AC763B-F205-44B9-856F-19FFBEC77D35}"/>
              </a:ext>
            </a:extLst>
          </p:cNvPr>
          <p:cNvSpPr txBox="1">
            <a:spLocks noChangeArrowheads="1"/>
          </p:cNvSpPr>
          <p:nvPr/>
        </p:nvSpPr>
        <p:spPr bwMode="auto">
          <a:xfrm>
            <a:off x="1481137" y="2304480"/>
            <a:ext cx="13681075" cy="3794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工程变更管理不善</a:t>
            </a:r>
            <a:r>
              <a:rPr lang="en-US" altLang="zh-TW" sz="2000" dirty="0">
                <a:latin typeface="+mn-lt"/>
                <a:ea typeface="+mn-ea"/>
                <a:cs typeface="+mn-ea"/>
                <a:sym typeface="+mn-lt"/>
              </a:rPr>
              <a:t>,</a:t>
            </a:r>
            <a:r>
              <a:rPr lang="zh-TW" altLang="en-US" sz="2000" dirty="0">
                <a:latin typeface="+mn-lt"/>
                <a:ea typeface="+mn-ea"/>
                <a:cs typeface="+mn-ea"/>
                <a:sym typeface="+mn-lt"/>
              </a:rPr>
              <a:t>比如</a:t>
            </a:r>
            <a:r>
              <a:rPr lang="en-US" altLang="zh-TW" sz="2000" dirty="0">
                <a:latin typeface="+mn-lt"/>
                <a:ea typeface="+mn-ea"/>
                <a:cs typeface="+mn-ea"/>
                <a:sym typeface="+mn-lt"/>
              </a:rPr>
              <a:t>ECN</a:t>
            </a:r>
            <a:r>
              <a:rPr lang="zh-TW" altLang="en-US" sz="2000" dirty="0">
                <a:latin typeface="+mn-lt"/>
                <a:ea typeface="+mn-ea"/>
                <a:cs typeface="+mn-ea"/>
                <a:sym typeface="+mn-lt"/>
              </a:rPr>
              <a:t>要求从</a:t>
            </a:r>
            <a:r>
              <a:rPr lang="en-US" altLang="zh-TW" sz="2000" dirty="0">
                <a:latin typeface="+mn-lt"/>
                <a:ea typeface="+mn-ea"/>
                <a:cs typeface="+mn-ea"/>
                <a:sym typeface="+mn-lt"/>
              </a:rPr>
              <a:t>6</a:t>
            </a:r>
            <a:r>
              <a:rPr lang="zh-TW" altLang="en-US" sz="2000" dirty="0">
                <a:latin typeface="+mn-lt"/>
                <a:ea typeface="+mn-ea"/>
                <a:cs typeface="+mn-ea"/>
                <a:sym typeface="+mn-lt"/>
              </a:rPr>
              <a:t>月</a:t>
            </a:r>
            <a:r>
              <a:rPr lang="en-US" altLang="zh-TW" sz="2000" dirty="0">
                <a:latin typeface="+mn-lt"/>
                <a:ea typeface="+mn-ea"/>
                <a:cs typeface="+mn-ea"/>
                <a:sym typeface="+mn-lt"/>
              </a:rPr>
              <a:t>18</a:t>
            </a:r>
            <a:r>
              <a:rPr lang="zh-TW" altLang="en-US" sz="2000" dirty="0">
                <a:latin typeface="+mn-lt"/>
                <a:ea typeface="+mn-ea"/>
                <a:cs typeface="+mn-ea"/>
                <a:sym typeface="+mn-lt"/>
              </a:rPr>
              <a:t>日生产开始</a:t>
            </a:r>
            <a:r>
              <a:rPr lang="en-US" altLang="zh-TW" sz="2000" dirty="0">
                <a:latin typeface="+mn-lt"/>
                <a:ea typeface="+mn-ea"/>
                <a:cs typeface="+mn-ea"/>
                <a:sym typeface="+mn-lt"/>
              </a:rPr>
              <a:t>,</a:t>
            </a:r>
            <a:r>
              <a:rPr lang="zh-TW" altLang="en-US" sz="2000" dirty="0">
                <a:latin typeface="+mn-lt"/>
                <a:ea typeface="+mn-ea"/>
                <a:cs typeface="+mn-ea"/>
                <a:sym typeface="+mn-lt"/>
              </a:rPr>
              <a:t>但实际变更的材料却是</a:t>
            </a:r>
            <a:r>
              <a:rPr lang="en-US" altLang="zh-TW" sz="2000" dirty="0">
                <a:latin typeface="+mn-lt"/>
                <a:ea typeface="+mn-ea"/>
                <a:cs typeface="+mn-ea"/>
                <a:sym typeface="+mn-lt"/>
              </a:rPr>
              <a:t>6</a:t>
            </a:r>
            <a:r>
              <a:rPr lang="zh-TW" altLang="en-US" sz="2000" dirty="0">
                <a:latin typeface="+mn-lt"/>
                <a:ea typeface="+mn-ea"/>
                <a:cs typeface="+mn-ea"/>
                <a:sym typeface="+mn-lt"/>
              </a:rPr>
              <a:t>月</a:t>
            </a:r>
            <a:r>
              <a:rPr lang="en-US" altLang="zh-TW" sz="2000" dirty="0">
                <a:latin typeface="+mn-lt"/>
                <a:ea typeface="+mn-ea"/>
                <a:cs typeface="+mn-ea"/>
                <a:sym typeface="+mn-lt"/>
              </a:rPr>
              <a:t>20</a:t>
            </a:r>
            <a:r>
              <a:rPr lang="zh-TW" altLang="en-US" sz="2000" dirty="0">
                <a:latin typeface="+mn-lt"/>
                <a:ea typeface="+mn-ea"/>
                <a:cs typeface="+mn-ea"/>
                <a:sym typeface="+mn-lt"/>
              </a:rPr>
              <a:t>日才到货</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工程技朮文件不能及时到位</a:t>
            </a:r>
            <a:r>
              <a:rPr lang="en-US" altLang="zh-TW" sz="2000" dirty="0">
                <a:latin typeface="+mn-lt"/>
                <a:ea typeface="+mn-ea"/>
                <a:cs typeface="+mn-ea"/>
                <a:sym typeface="+mn-lt"/>
              </a:rPr>
              <a:t>,</a:t>
            </a:r>
            <a:r>
              <a:rPr lang="zh-TW" altLang="en-US" sz="2000" dirty="0">
                <a:latin typeface="+mn-lt"/>
                <a:ea typeface="+mn-ea"/>
                <a:cs typeface="+mn-ea"/>
                <a:sym typeface="+mn-lt"/>
              </a:rPr>
              <a:t>如生产计划已经开始</a:t>
            </a:r>
            <a:r>
              <a:rPr lang="en-US" altLang="zh-TW" sz="2000" dirty="0">
                <a:latin typeface="+mn-lt"/>
                <a:ea typeface="+mn-ea"/>
                <a:cs typeface="+mn-ea"/>
                <a:sym typeface="+mn-lt"/>
              </a:rPr>
              <a:t>,</a:t>
            </a:r>
            <a:r>
              <a:rPr lang="zh-TW" altLang="en-US" sz="2000" dirty="0">
                <a:latin typeface="+mn-lt"/>
                <a:ea typeface="+mn-ea"/>
                <a:cs typeface="+mn-ea"/>
                <a:sym typeface="+mn-lt"/>
              </a:rPr>
              <a:t>但无指导书</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en-US" altLang="zh-TW" sz="2000" dirty="0">
                <a:latin typeface="+mn-lt"/>
                <a:ea typeface="+mn-ea"/>
                <a:cs typeface="+mn-ea"/>
                <a:sym typeface="+mn-lt"/>
              </a:rPr>
              <a:t>JIG,</a:t>
            </a:r>
            <a:r>
              <a:rPr lang="zh-TW" altLang="en-US" sz="2000" dirty="0">
                <a:latin typeface="+mn-lt"/>
                <a:ea typeface="+mn-ea"/>
                <a:cs typeface="+mn-ea"/>
                <a:sym typeface="+mn-lt"/>
              </a:rPr>
              <a:t>治具不能及时到位</a:t>
            </a:r>
            <a:r>
              <a:rPr lang="en-US" altLang="zh-TW" sz="2000" dirty="0">
                <a:latin typeface="+mn-lt"/>
                <a:ea typeface="+mn-ea"/>
                <a:cs typeface="+mn-ea"/>
                <a:sym typeface="+mn-lt"/>
              </a:rPr>
              <a:t>,</a:t>
            </a:r>
            <a:r>
              <a:rPr lang="zh-TW" altLang="en-US" sz="2000" dirty="0">
                <a:latin typeface="+mn-lt"/>
                <a:ea typeface="+mn-ea"/>
                <a:cs typeface="+mn-ea"/>
                <a:sym typeface="+mn-lt"/>
              </a:rPr>
              <a:t>如生产计划已经开始</a:t>
            </a:r>
            <a:r>
              <a:rPr lang="en-US" altLang="zh-TW" sz="2000" dirty="0">
                <a:latin typeface="+mn-lt"/>
                <a:ea typeface="+mn-ea"/>
                <a:cs typeface="+mn-ea"/>
                <a:sym typeface="+mn-lt"/>
              </a:rPr>
              <a:t>,</a:t>
            </a:r>
            <a:r>
              <a:rPr lang="zh-TW" altLang="en-US" sz="2000" dirty="0">
                <a:latin typeface="+mn-lt"/>
                <a:ea typeface="+mn-ea"/>
                <a:cs typeface="+mn-ea"/>
                <a:sym typeface="+mn-lt"/>
              </a:rPr>
              <a:t>但</a:t>
            </a:r>
            <a:r>
              <a:rPr lang="en-US" altLang="zh-TW" sz="2000" dirty="0">
                <a:latin typeface="+mn-lt"/>
                <a:ea typeface="+mn-ea"/>
                <a:cs typeface="+mn-ea"/>
                <a:sym typeface="+mn-lt"/>
              </a:rPr>
              <a:t>JIG</a:t>
            </a:r>
            <a:r>
              <a:rPr lang="zh-TW" altLang="en-US" sz="2000" dirty="0">
                <a:latin typeface="+mn-lt"/>
                <a:ea typeface="+mn-ea"/>
                <a:cs typeface="+mn-ea"/>
                <a:sym typeface="+mn-lt"/>
              </a:rPr>
              <a:t>却未做好</a:t>
            </a:r>
            <a:r>
              <a:rPr lang="en-US" altLang="zh-TW" sz="2000" dirty="0">
                <a:latin typeface="+mn-lt"/>
                <a:ea typeface="+mn-ea"/>
                <a:cs typeface="+mn-ea"/>
                <a:sym typeface="+mn-lt"/>
              </a:rPr>
              <a:t>,</a:t>
            </a:r>
            <a:r>
              <a:rPr lang="zh-TW" altLang="en-US" sz="2000" dirty="0">
                <a:latin typeface="+mn-lt"/>
                <a:ea typeface="+mn-ea"/>
                <a:cs typeface="+mn-ea"/>
                <a:sym typeface="+mn-lt"/>
              </a:rPr>
              <a:t>导致编制文件中对</a:t>
            </a:r>
            <a:r>
              <a:rPr lang="en-US" altLang="zh-TW" sz="2000" dirty="0">
                <a:latin typeface="+mn-lt"/>
                <a:ea typeface="+mn-ea"/>
                <a:cs typeface="+mn-ea"/>
                <a:sym typeface="+mn-lt"/>
              </a:rPr>
              <a:t>JIG</a:t>
            </a:r>
            <a:r>
              <a:rPr lang="zh-TW" altLang="en-US" sz="2000" dirty="0">
                <a:latin typeface="+mn-lt"/>
                <a:ea typeface="+mn-ea"/>
                <a:cs typeface="+mn-ea"/>
                <a:sym typeface="+mn-lt"/>
              </a:rPr>
              <a:t>的编号失控</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流程不合理</a:t>
            </a:r>
            <a:r>
              <a:rPr lang="en-US" altLang="zh-TW" sz="2000" dirty="0">
                <a:latin typeface="+mn-lt"/>
                <a:ea typeface="+mn-ea"/>
                <a:cs typeface="+mn-ea"/>
                <a:sym typeface="+mn-lt"/>
              </a:rPr>
              <a:t>,</a:t>
            </a:r>
            <a:r>
              <a:rPr lang="zh-TW" altLang="en-US" sz="2000" dirty="0">
                <a:latin typeface="+mn-lt"/>
                <a:ea typeface="+mn-ea"/>
                <a:cs typeface="+mn-ea"/>
                <a:sym typeface="+mn-lt"/>
              </a:rPr>
              <a:t>如有些产品先作业外面</a:t>
            </a:r>
            <a:r>
              <a:rPr lang="en-US" altLang="zh-TW" sz="2000" dirty="0">
                <a:latin typeface="+mn-lt"/>
                <a:ea typeface="+mn-ea"/>
                <a:cs typeface="+mn-ea"/>
                <a:sym typeface="+mn-lt"/>
              </a:rPr>
              <a:t>,</a:t>
            </a:r>
            <a:r>
              <a:rPr lang="zh-TW" altLang="en-US" sz="2000" dirty="0">
                <a:latin typeface="+mn-lt"/>
                <a:ea typeface="+mn-ea"/>
                <a:cs typeface="+mn-ea"/>
                <a:sym typeface="+mn-lt"/>
              </a:rPr>
              <a:t>再作业里面</a:t>
            </a:r>
            <a:r>
              <a:rPr lang="en-US" altLang="zh-TW" sz="2000" dirty="0">
                <a:latin typeface="+mn-lt"/>
                <a:ea typeface="+mn-ea"/>
                <a:cs typeface="+mn-ea"/>
                <a:sym typeface="+mn-lt"/>
              </a:rPr>
              <a:t>,</a:t>
            </a:r>
            <a:r>
              <a:rPr lang="zh-TW" altLang="en-US" sz="2000" dirty="0">
                <a:latin typeface="+mn-lt"/>
                <a:ea typeface="+mn-ea"/>
                <a:cs typeface="+mn-ea"/>
                <a:sym typeface="+mn-lt"/>
              </a:rPr>
              <a:t>导致后工序作业困难</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受控的工程技朮数据在过期时未及时回收</a:t>
            </a:r>
            <a:r>
              <a:rPr lang="en-US" altLang="zh-TW" sz="2000" dirty="0">
                <a:latin typeface="+mn-lt"/>
                <a:ea typeface="+mn-ea"/>
                <a:cs typeface="+mn-ea"/>
                <a:sym typeface="+mn-lt"/>
              </a:rPr>
              <a:t>,</a:t>
            </a:r>
            <a:r>
              <a:rPr lang="zh-TW" altLang="en-US" sz="2000" dirty="0">
                <a:latin typeface="+mn-lt"/>
                <a:ea typeface="+mn-ea"/>
                <a:cs typeface="+mn-ea"/>
                <a:sym typeface="+mn-lt"/>
              </a:rPr>
              <a:t>导致现场人员误用</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2 ) </a:t>
            </a:r>
            <a:r>
              <a:rPr lang="zh-TW" altLang="en-US" sz="2000" b="1" dirty="0">
                <a:latin typeface="+mn-lt"/>
                <a:ea typeface="+mn-ea"/>
                <a:cs typeface="+mn-ea"/>
                <a:sym typeface="+mn-lt"/>
              </a:rPr>
              <a:t>减低工程损耗的方法和技巧</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要想减低工程损耗</a:t>
            </a:r>
            <a:r>
              <a:rPr lang="en-US" altLang="zh-TW" sz="2000" dirty="0">
                <a:latin typeface="+mn-lt"/>
                <a:ea typeface="+mn-ea"/>
                <a:cs typeface="+mn-ea"/>
                <a:sym typeface="+mn-lt"/>
              </a:rPr>
              <a:t>,</a:t>
            </a:r>
            <a:r>
              <a:rPr lang="zh-TW" altLang="en-US" sz="2000" dirty="0">
                <a:latin typeface="+mn-lt"/>
                <a:ea typeface="+mn-ea"/>
                <a:cs typeface="+mn-ea"/>
                <a:sym typeface="+mn-lt"/>
              </a:rPr>
              <a:t>首先要提高</a:t>
            </a:r>
            <a:r>
              <a:rPr lang="en-US" altLang="zh-TW" sz="2000" dirty="0">
                <a:latin typeface="+mn-lt"/>
                <a:ea typeface="+mn-ea"/>
                <a:cs typeface="+mn-ea"/>
                <a:sym typeface="+mn-lt"/>
              </a:rPr>
              <a:t>IE</a:t>
            </a:r>
            <a:r>
              <a:rPr lang="zh-TW" altLang="en-US" sz="2000" dirty="0">
                <a:latin typeface="+mn-lt"/>
                <a:ea typeface="+mn-ea"/>
                <a:cs typeface="+mn-ea"/>
                <a:sym typeface="+mn-lt"/>
              </a:rPr>
              <a:t>的素质和工作效率</a:t>
            </a:r>
            <a:r>
              <a:rPr lang="en-US" altLang="zh-TW" sz="2000" dirty="0">
                <a:latin typeface="+mn-lt"/>
                <a:ea typeface="+mn-ea"/>
                <a:cs typeface="+mn-ea"/>
                <a:sym typeface="+mn-lt"/>
              </a:rPr>
              <a:t>,</a:t>
            </a:r>
            <a:r>
              <a:rPr lang="zh-TW" altLang="en-US" sz="2000" dirty="0">
                <a:latin typeface="+mn-lt"/>
                <a:ea typeface="+mn-ea"/>
                <a:cs typeface="+mn-ea"/>
                <a:sym typeface="+mn-lt"/>
              </a:rPr>
              <a:t>其次要管理好与</a:t>
            </a:r>
            <a:r>
              <a:rPr lang="en-US" altLang="zh-TW" sz="2000" dirty="0">
                <a:latin typeface="+mn-lt"/>
                <a:ea typeface="+mn-ea"/>
                <a:cs typeface="+mn-ea"/>
                <a:sym typeface="+mn-lt"/>
              </a:rPr>
              <a:t>IE</a:t>
            </a:r>
            <a:r>
              <a:rPr lang="zh-TW" altLang="en-US" sz="2000" dirty="0">
                <a:latin typeface="+mn-lt"/>
                <a:ea typeface="+mn-ea"/>
                <a:cs typeface="+mn-ea"/>
                <a:sym typeface="+mn-lt"/>
              </a:rPr>
              <a:t>关联的诸多工作事务</a:t>
            </a:r>
            <a:r>
              <a:rPr lang="en-US" altLang="zh-TW" sz="2000" dirty="0">
                <a:latin typeface="+mn-lt"/>
                <a:ea typeface="+mn-ea"/>
                <a:cs typeface="+mn-ea"/>
                <a:sym typeface="+mn-lt"/>
              </a:rPr>
              <a:t>,</a:t>
            </a:r>
            <a:r>
              <a:rPr lang="zh-TW" altLang="en-US" sz="2000" dirty="0">
                <a:latin typeface="+mn-lt"/>
                <a:ea typeface="+mn-ea"/>
                <a:cs typeface="+mn-ea"/>
                <a:sym typeface="+mn-lt"/>
              </a:rPr>
              <a:t>如外部数据接收</a:t>
            </a:r>
            <a:r>
              <a:rPr lang="en-US" altLang="zh-TW" sz="2000" dirty="0">
                <a:latin typeface="+mn-lt"/>
                <a:ea typeface="+mn-ea"/>
                <a:cs typeface="+mn-ea"/>
                <a:sym typeface="+mn-lt"/>
              </a:rPr>
              <a:t>,</a:t>
            </a:r>
            <a:r>
              <a:rPr lang="zh-TW" altLang="en-US" sz="2000" dirty="0">
                <a:latin typeface="+mn-lt"/>
                <a:ea typeface="+mn-ea"/>
                <a:cs typeface="+mn-ea"/>
                <a:sym typeface="+mn-lt"/>
              </a:rPr>
              <a:t>与开发部的联络等等</a:t>
            </a:r>
            <a:r>
              <a:rPr lang="en-US" altLang="zh-TW" sz="2000" dirty="0">
                <a:latin typeface="+mn-lt"/>
                <a:ea typeface="+mn-ea"/>
                <a:cs typeface="+mn-ea"/>
                <a:sym typeface="+mn-lt"/>
              </a:rPr>
              <a:t>.</a:t>
            </a:r>
            <a:r>
              <a:rPr lang="zh-TW" altLang="en-US" sz="2000" dirty="0">
                <a:latin typeface="+mn-lt"/>
                <a:ea typeface="+mn-ea"/>
                <a:cs typeface="+mn-ea"/>
                <a:sym typeface="+mn-lt"/>
              </a:rPr>
              <a:t>但在所有事务中最最关键的还是协调生产</a:t>
            </a:r>
            <a:r>
              <a:rPr lang="en-US" altLang="zh-TW" sz="2000" dirty="0">
                <a:latin typeface="+mn-lt"/>
                <a:ea typeface="+mn-ea"/>
                <a:cs typeface="+mn-ea"/>
                <a:sym typeface="+mn-lt"/>
              </a:rPr>
              <a:t>,</a:t>
            </a:r>
            <a:r>
              <a:rPr lang="zh-TW" altLang="en-US" sz="2000" dirty="0">
                <a:latin typeface="+mn-lt"/>
                <a:ea typeface="+mn-ea"/>
                <a:cs typeface="+mn-ea"/>
                <a:sym typeface="+mn-lt"/>
              </a:rPr>
              <a:t>品质</a:t>
            </a:r>
            <a:r>
              <a:rPr lang="en-US" altLang="zh-TW" sz="2000" dirty="0">
                <a:latin typeface="+mn-lt"/>
                <a:ea typeface="+mn-ea"/>
                <a:cs typeface="+mn-ea"/>
                <a:sym typeface="+mn-lt"/>
              </a:rPr>
              <a:t>,</a:t>
            </a:r>
            <a:r>
              <a:rPr lang="zh-TW" altLang="en-US" sz="2000" dirty="0">
                <a:latin typeface="+mn-lt"/>
                <a:ea typeface="+mn-ea"/>
                <a:cs typeface="+mn-ea"/>
                <a:sym typeface="+mn-lt"/>
              </a:rPr>
              <a:t>工程技朮这三大部门的关系</a:t>
            </a:r>
            <a:r>
              <a:rPr lang="en-US" altLang="zh-TW" sz="2000" dirty="0">
                <a:latin typeface="+mn-lt"/>
                <a:ea typeface="+mn-ea"/>
                <a:cs typeface="+mn-ea"/>
                <a:sym typeface="+mn-lt"/>
              </a:rPr>
              <a:t>,</a:t>
            </a:r>
            <a:r>
              <a:rPr lang="zh-TW" altLang="en-US" sz="2000" dirty="0">
                <a:latin typeface="+mn-lt"/>
                <a:ea typeface="+mn-ea"/>
                <a:cs typeface="+mn-ea"/>
                <a:sym typeface="+mn-lt"/>
              </a:rPr>
              <a:t>以便提高整体凝聚力</a:t>
            </a:r>
            <a:r>
              <a:rPr lang="en-US" altLang="zh-TW" sz="2000" dirty="0">
                <a:latin typeface="+mn-lt"/>
                <a:ea typeface="+mn-ea"/>
                <a:cs typeface="+mn-ea"/>
                <a:sym typeface="+mn-lt"/>
              </a:rPr>
              <a:t>.</a:t>
            </a:r>
            <a:r>
              <a:rPr lang="zh-TW" altLang="en-US" sz="2000" dirty="0">
                <a:latin typeface="+mn-lt"/>
                <a:ea typeface="+mn-ea"/>
                <a:cs typeface="+mn-ea"/>
                <a:sym typeface="+mn-lt"/>
              </a:rPr>
              <a:t>这些方法主要包括</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工程技朮文件由关联部门会签后再发行</a:t>
            </a:r>
            <a:r>
              <a:rPr lang="en-US" altLang="zh-TW" sz="2000" dirty="0">
                <a:latin typeface="+mn-lt"/>
                <a:ea typeface="+mn-ea"/>
                <a:cs typeface="+mn-ea"/>
                <a:sym typeface="+mn-lt"/>
              </a:rPr>
              <a:t>,</a:t>
            </a:r>
            <a:r>
              <a:rPr lang="zh-TW" altLang="en-US" sz="2000" dirty="0">
                <a:latin typeface="+mn-lt"/>
                <a:ea typeface="+mn-ea"/>
                <a:cs typeface="+mn-ea"/>
                <a:sym typeface="+mn-lt"/>
              </a:rPr>
              <a:t>如指导书由</a:t>
            </a:r>
            <a:r>
              <a:rPr lang="en-US" altLang="zh-TW" sz="2000" dirty="0">
                <a:latin typeface="+mn-lt"/>
                <a:ea typeface="+mn-ea"/>
                <a:cs typeface="+mn-ea"/>
                <a:sym typeface="+mn-lt"/>
              </a:rPr>
              <a:t>IE</a:t>
            </a:r>
            <a:r>
              <a:rPr lang="zh-TW" altLang="en-US" sz="2000" dirty="0">
                <a:latin typeface="+mn-lt"/>
                <a:ea typeface="+mn-ea"/>
                <a:cs typeface="+mn-ea"/>
                <a:sym typeface="+mn-lt"/>
              </a:rPr>
              <a:t>作成</a:t>
            </a:r>
            <a:r>
              <a:rPr lang="en-US" altLang="zh-TW" sz="2000" dirty="0">
                <a:latin typeface="+mn-lt"/>
                <a:ea typeface="+mn-ea"/>
                <a:cs typeface="+mn-ea"/>
                <a:sym typeface="+mn-lt"/>
              </a:rPr>
              <a:t>,</a:t>
            </a:r>
            <a:r>
              <a:rPr lang="zh-TW" altLang="en-US" sz="2000" dirty="0">
                <a:latin typeface="+mn-lt"/>
                <a:ea typeface="+mn-ea"/>
                <a:cs typeface="+mn-ea"/>
                <a:sym typeface="+mn-lt"/>
              </a:rPr>
              <a:t>由生产</a:t>
            </a:r>
            <a:r>
              <a:rPr lang="en-US" altLang="zh-TW" sz="2000" dirty="0">
                <a:latin typeface="+mn-lt"/>
                <a:ea typeface="+mn-ea"/>
                <a:cs typeface="+mn-ea"/>
                <a:sym typeface="+mn-lt"/>
              </a:rPr>
              <a:t>,</a:t>
            </a:r>
            <a:r>
              <a:rPr lang="zh-TW" altLang="en-US" sz="2000" dirty="0">
                <a:latin typeface="+mn-lt"/>
                <a:ea typeface="+mn-ea"/>
                <a:cs typeface="+mn-ea"/>
                <a:sym typeface="+mn-lt"/>
              </a:rPr>
              <a:t>质量和工程部联合批准施行</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2C51FB0B-938B-422A-8EDB-8EB956048971}"/>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提高生产性的方法调研</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7490" name="Text Box 2">
            <a:extLst>
              <a:ext uri="{FF2B5EF4-FFF2-40B4-BE49-F238E27FC236}">
                <a16:creationId xmlns:a16="http://schemas.microsoft.com/office/drawing/2014/main" id="{0F33A836-8434-4AB6-B4A4-A3A5CE1632A5}"/>
              </a:ext>
            </a:extLst>
          </p:cNvPr>
          <p:cNvSpPr txBox="1">
            <a:spLocks noChangeArrowheads="1"/>
          </p:cNvSpPr>
          <p:nvPr/>
        </p:nvSpPr>
        <p:spPr bwMode="auto">
          <a:xfrm>
            <a:off x="1481137" y="1379538"/>
            <a:ext cx="13681075" cy="2686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难点问题采用多方论证方法解决</a:t>
            </a:r>
            <a:r>
              <a:rPr lang="en-US" altLang="zh-TW" sz="2000" dirty="0">
                <a:latin typeface="+mn-lt"/>
                <a:ea typeface="+mn-ea"/>
                <a:cs typeface="+mn-ea"/>
                <a:sym typeface="+mn-lt"/>
              </a:rPr>
              <a:t>,</a:t>
            </a:r>
            <a:r>
              <a:rPr lang="zh-TW" altLang="en-US" sz="2000" dirty="0">
                <a:latin typeface="+mn-lt"/>
                <a:ea typeface="+mn-ea"/>
                <a:cs typeface="+mn-ea"/>
                <a:sym typeface="+mn-lt"/>
              </a:rPr>
              <a:t>如对于流程设置中的争论事项等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制定标准工时时要以生产实际能力为主</a:t>
            </a:r>
            <a:r>
              <a:rPr lang="en-US" altLang="zh-TW" sz="2000" dirty="0">
                <a:latin typeface="+mn-lt"/>
                <a:ea typeface="+mn-ea"/>
                <a:cs typeface="+mn-ea"/>
                <a:sym typeface="+mn-lt"/>
              </a:rPr>
              <a:t>,</a:t>
            </a:r>
            <a:r>
              <a:rPr lang="zh-TW" altLang="en-US" sz="2000" dirty="0">
                <a:latin typeface="+mn-lt"/>
                <a:ea typeface="+mn-ea"/>
                <a:cs typeface="+mn-ea"/>
                <a:sym typeface="+mn-lt"/>
              </a:rPr>
              <a:t>不要过多地强调理论标准</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en-US" altLang="zh-TW" sz="2000" dirty="0">
                <a:latin typeface="+mn-lt"/>
                <a:ea typeface="+mn-ea"/>
                <a:cs typeface="+mn-ea"/>
                <a:sym typeface="+mn-lt"/>
              </a:rPr>
              <a:t>IE</a:t>
            </a:r>
            <a:r>
              <a:rPr lang="zh-TW" altLang="en-US" sz="2000" dirty="0">
                <a:latin typeface="+mn-lt"/>
                <a:ea typeface="+mn-ea"/>
                <a:cs typeface="+mn-ea"/>
                <a:sym typeface="+mn-lt"/>
              </a:rPr>
              <a:t>要先亲身体验现场工作生活</a:t>
            </a:r>
            <a:r>
              <a:rPr lang="en-US" altLang="zh-TW" sz="2000" dirty="0">
                <a:latin typeface="+mn-lt"/>
                <a:ea typeface="+mn-ea"/>
                <a:cs typeface="+mn-ea"/>
                <a:sym typeface="+mn-lt"/>
              </a:rPr>
              <a:t>,</a:t>
            </a:r>
            <a:r>
              <a:rPr lang="zh-TW" altLang="en-US" sz="2000" dirty="0">
                <a:latin typeface="+mn-lt"/>
                <a:ea typeface="+mn-ea"/>
                <a:cs typeface="+mn-ea"/>
                <a:sym typeface="+mn-lt"/>
              </a:rPr>
              <a:t>再制定相关文件</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争论事情的惟一目的是解决问题</a:t>
            </a:r>
            <a:r>
              <a:rPr lang="en-US" altLang="zh-TW" sz="2000" dirty="0">
                <a:latin typeface="+mn-lt"/>
                <a:ea typeface="+mn-ea"/>
                <a:cs typeface="+mn-ea"/>
                <a:sym typeface="+mn-lt"/>
              </a:rPr>
              <a:t>,</a:t>
            </a:r>
            <a:r>
              <a:rPr lang="zh-TW" altLang="en-US" sz="2000" dirty="0">
                <a:latin typeface="+mn-lt"/>
                <a:ea typeface="+mn-ea"/>
                <a:cs typeface="+mn-ea"/>
                <a:sym typeface="+mn-lt"/>
              </a:rPr>
              <a:t>而其他任何情况都是徒劳</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对于工程娈更事项要犹为关注</a:t>
            </a:r>
            <a:r>
              <a:rPr lang="en-US" altLang="zh-TW" sz="2000" dirty="0">
                <a:latin typeface="+mn-lt"/>
                <a:ea typeface="+mn-ea"/>
                <a:cs typeface="+mn-ea"/>
                <a:sym typeface="+mn-lt"/>
              </a:rPr>
              <a:t>,</a:t>
            </a:r>
            <a:r>
              <a:rPr lang="zh-TW" altLang="en-US" sz="2000" dirty="0">
                <a:latin typeface="+mn-lt"/>
                <a:ea typeface="+mn-ea"/>
                <a:cs typeface="+mn-ea"/>
                <a:sym typeface="+mn-lt"/>
              </a:rPr>
              <a:t>跟踪验证</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一定要确保受控的工程技朮数据和文件的权威性</a:t>
            </a:r>
            <a:r>
              <a:rPr lang="en-US" altLang="zh-TW" sz="2000" dirty="0">
                <a:latin typeface="+mn-lt"/>
                <a:ea typeface="+mn-ea"/>
                <a:cs typeface="+mn-ea"/>
                <a:sym typeface="+mn-lt"/>
              </a:rPr>
              <a:t>,</a:t>
            </a:r>
            <a:r>
              <a:rPr lang="zh-TW" altLang="en-US" sz="2000" dirty="0">
                <a:latin typeface="+mn-lt"/>
                <a:ea typeface="+mn-ea"/>
                <a:cs typeface="+mn-ea"/>
                <a:sym typeface="+mn-lt"/>
              </a:rPr>
              <a:t>惟一性和控制性</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   IE</a:t>
            </a:r>
            <a:r>
              <a:rPr lang="zh-TW" altLang="en-US" sz="2000" b="1" dirty="0">
                <a:latin typeface="+mn-lt"/>
                <a:ea typeface="+mn-ea"/>
                <a:cs typeface="+mn-ea"/>
                <a:sym typeface="+mn-lt"/>
              </a:rPr>
              <a:t>对于降耗的作用</a:t>
            </a:r>
            <a:r>
              <a:rPr lang="en-US" altLang="zh-TW" sz="2000" b="1" dirty="0">
                <a:latin typeface="+mn-lt"/>
                <a:ea typeface="+mn-ea"/>
                <a:cs typeface="+mn-ea"/>
                <a:sym typeface="+mn-lt"/>
              </a:rPr>
              <a:t>:</a:t>
            </a:r>
          </a:p>
        </p:txBody>
      </p:sp>
      <p:sp>
        <p:nvSpPr>
          <p:cNvPr id="437251" name="Oval 3">
            <a:extLst>
              <a:ext uri="{FF2B5EF4-FFF2-40B4-BE49-F238E27FC236}">
                <a16:creationId xmlns:a16="http://schemas.microsoft.com/office/drawing/2014/main" id="{8B43379B-7564-42AD-BFDC-3DF8BBA3EFC8}"/>
              </a:ext>
            </a:extLst>
          </p:cNvPr>
          <p:cNvSpPr>
            <a:spLocks noChangeArrowheads="1"/>
          </p:cNvSpPr>
          <p:nvPr/>
        </p:nvSpPr>
        <p:spPr bwMode="auto">
          <a:xfrm>
            <a:off x="2735263" y="5097463"/>
            <a:ext cx="1824037" cy="155892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资料</a:t>
            </a:r>
          </a:p>
          <a:p>
            <a:pPr algn="ctr" eaLnBrk="1" hangingPunct="1">
              <a:lnSpc>
                <a:spcPct val="120000"/>
              </a:lnSpc>
              <a:defRPr/>
            </a:pPr>
            <a:r>
              <a:rPr lang="zh-TW" altLang="en-US" sz="2000">
                <a:cs typeface="+mn-ea"/>
                <a:sym typeface="+mn-lt"/>
              </a:rPr>
              <a:t>文件</a:t>
            </a:r>
          </a:p>
        </p:txBody>
      </p:sp>
      <p:sp>
        <p:nvSpPr>
          <p:cNvPr id="437252" name="Oval 4">
            <a:extLst>
              <a:ext uri="{FF2B5EF4-FFF2-40B4-BE49-F238E27FC236}">
                <a16:creationId xmlns:a16="http://schemas.microsoft.com/office/drawing/2014/main" id="{1B59CDF9-A30D-4226-8209-109EFCE75D6A}"/>
              </a:ext>
            </a:extLst>
          </p:cNvPr>
          <p:cNvSpPr>
            <a:spLocks noChangeArrowheads="1"/>
          </p:cNvSpPr>
          <p:nvPr/>
        </p:nvSpPr>
        <p:spPr bwMode="auto">
          <a:xfrm>
            <a:off x="7408863" y="5097463"/>
            <a:ext cx="1825625" cy="155892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动作</a:t>
            </a:r>
          </a:p>
          <a:p>
            <a:pPr algn="ctr" eaLnBrk="1" hangingPunct="1">
              <a:lnSpc>
                <a:spcPct val="120000"/>
              </a:lnSpc>
              <a:defRPr/>
            </a:pPr>
            <a:r>
              <a:rPr lang="zh-TW" altLang="en-US" sz="2000">
                <a:cs typeface="+mn-ea"/>
                <a:sym typeface="+mn-lt"/>
              </a:rPr>
              <a:t>方法</a:t>
            </a:r>
          </a:p>
        </p:txBody>
      </p:sp>
      <p:sp>
        <p:nvSpPr>
          <p:cNvPr id="437253" name="Oval 5">
            <a:extLst>
              <a:ext uri="{FF2B5EF4-FFF2-40B4-BE49-F238E27FC236}">
                <a16:creationId xmlns:a16="http://schemas.microsoft.com/office/drawing/2014/main" id="{F5CB47BF-38FF-4465-AC42-BF4E02092258}"/>
              </a:ext>
            </a:extLst>
          </p:cNvPr>
          <p:cNvSpPr>
            <a:spLocks noChangeArrowheads="1"/>
          </p:cNvSpPr>
          <p:nvPr/>
        </p:nvSpPr>
        <p:spPr bwMode="auto">
          <a:xfrm>
            <a:off x="11741150" y="5616575"/>
            <a:ext cx="1825625" cy="1560513"/>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en-US" altLang="zh-TW" sz="2000">
                <a:cs typeface="+mn-ea"/>
                <a:sym typeface="+mn-lt"/>
              </a:rPr>
              <a:t>IE</a:t>
            </a:r>
          </a:p>
          <a:p>
            <a:pPr algn="ctr" eaLnBrk="1" hangingPunct="1">
              <a:lnSpc>
                <a:spcPct val="120000"/>
              </a:lnSpc>
              <a:defRPr/>
            </a:pPr>
            <a:r>
              <a:rPr lang="zh-TW" altLang="en-US" sz="2000">
                <a:cs typeface="+mn-ea"/>
                <a:sym typeface="+mn-lt"/>
              </a:rPr>
              <a:t>的工作</a:t>
            </a:r>
          </a:p>
        </p:txBody>
      </p:sp>
      <p:sp>
        <p:nvSpPr>
          <p:cNvPr id="437254" name="Oval 6">
            <a:extLst>
              <a:ext uri="{FF2B5EF4-FFF2-40B4-BE49-F238E27FC236}">
                <a16:creationId xmlns:a16="http://schemas.microsoft.com/office/drawing/2014/main" id="{D5CC434C-EE40-4955-AB86-FA961D86F0D4}"/>
              </a:ext>
            </a:extLst>
          </p:cNvPr>
          <p:cNvSpPr>
            <a:spLocks noChangeArrowheads="1"/>
          </p:cNvSpPr>
          <p:nvPr/>
        </p:nvSpPr>
        <p:spPr bwMode="auto">
          <a:xfrm>
            <a:off x="2735263" y="7177088"/>
            <a:ext cx="1824037" cy="1560512"/>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确保</a:t>
            </a:r>
          </a:p>
          <a:p>
            <a:pPr algn="ctr" eaLnBrk="1" hangingPunct="1">
              <a:lnSpc>
                <a:spcPct val="120000"/>
              </a:lnSpc>
              <a:defRPr/>
            </a:pPr>
            <a:r>
              <a:rPr lang="zh-TW" altLang="en-US" sz="2000">
                <a:cs typeface="+mn-ea"/>
                <a:sym typeface="+mn-lt"/>
              </a:rPr>
              <a:t>效果</a:t>
            </a:r>
          </a:p>
        </p:txBody>
      </p:sp>
      <p:sp>
        <p:nvSpPr>
          <p:cNvPr id="437255" name="Oval 7">
            <a:extLst>
              <a:ext uri="{FF2B5EF4-FFF2-40B4-BE49-F238E27FC236}">
                <a16:creationId xmlns:a16="http://schemas.microsoft.com/office/drawing/2014/main" id="{8DB00871-958B-4DB2-A2B5-B483BD24D800}"/>
              </a:ext>
            </a:extLst>
          </p:cNvPr>
          <p:cNvSpPr>
            <a:spLocks noChangeArrowheads="1"/>
          </p:cNvSpPr>
          <p:nvPr/>
        </p:nvSpPr>
        <p:spPr bwMode="auto">
          <a:xfrm>
            <a:off x="7181850" y="7593013"/>
            <a:ext cx="1824038" cy="1560512"/>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权威</a:t>
            </a:r>
          </a:p>
          <a:p>
            <a:pPr algn="ctr" eaLnBrk="1" hangingPunct="1">
              <a:lnSpc>
                <a:spcPct val="120000"/>
              </a:lnSpc>
              <a:defRPr/>
            </a:pPr>
            <a:r>
              <a:rPr lang="zh-TW" altLang="en-US" sz="2000">
                <a:cs typeface="+mn-ea"/>
                <a:sym typeface="+mn-lt"/>
              </a:rPr>
              <a:t>可靠</a:t>
            </a:r>
          </a:p>
        </p:txBody>
      </p:sp>
      <p:sp>
        <p:nvSpPr>
          <p:cNvPr id="437256" name="Oval 8">
            <a:extLst>
              <a:ext uri="{FF2B5EF4-FFF2-40B4-BE49-F238E27FC236}">
                <a16:creationId xmlns:a16="http://schemas.microsoft.com/office/drawing/2014/main" id="{77B69A83-9FEB-45DA-B99A-AFB2D257C19A}"/>
              </a:ext>
            </a:extLst>
          </p:cNvPr>
          <p:cNvSpPr>
            <a:spLocks noChangeArrowheads="1"/>
          </p:cNvSpPr>
          <p:nvPr/>
        </p:nvSpPr>
        <p:spPr bwMode="auto">
          <a:xfrm>
            <a:off x="9461500" y="7593013"/>
            <a:ext cx="1824038" cy="1560512"/>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科学</a:t>
            </a:r>
          </a:p>
          <a:p>
            <a:pPr algn="ctr" eaLnBrk="1" hangingPunct="1">
              <a:lnSpc>
                <a:spcPct val="120000"/>
              </a:lnSpc>
              <a:defRPr/>
            </a:pPr>
            <a:r>
              <a:rPr lang="zh-TW" altLang="en-US" sz="2000">
                <a:cs typeface="+mn-ea"/>
                <a:sym typeface="+mn-lt"/>
              </a:rPr>
              <a:t>合理</a:t>
            </a:r>
          </a:p>
        </p:txBody>
      </p:sp>
      <p:sp>
        <p:nvSpPr>
          <p:cNvPr id="437257" name="Oval 9">
            <a:extLst>
              <a:ext uri="{FF2B5EF4-FFF2-40B4-BE49-F238E27FC236}">
                <a16:creationId xmlns:a16="http://schemas.microsoft.com/office/drawing/2014/main" id="{098B4193-4280-43ED-A4F7-AC53CD0F4611}"/>
              </a:ext>
            </a:extLst>
          </p:cNvPr>
          <p:cNvSpPr>
            <a:spLocks noChangeArrowheads="1"/>
          </p:cNvSpPr>
          <p:nvPr/>
        </p:nvSpPr>
        <p:spPr bwMode="auto">
          <a:xfrm>
            <a:off x="5129213" y="5097463"/>
            <a:ext cx="1824037" cy="155892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技朮</a:t>
            </a:r>
          </a:p>
          <a:p>
            <a:pPr algn="ctr" eaLnBrk="1" hangingPunct="1">
              <a:lnSpc>
                <a:spcPct val="120000"/>
              </a:lnSpc>
              <a:defRPr/>
            </a:pPr>
            <a:r>
              <a:rPr lang="zh-TW" altLang="en-US" sz="2000">
                <a:cs typeface="+mn-ea"/>
                <a:sym typeface="+mn-lt"/>
              </a:rPr>
              <a:t>标准</a:t>
            </a:r>
          </a:p>
        </p:txBody>
      </p:sp>
      <p:sp>
        <p:nvSpPr>
          <p:cNvPr id="437258" name="Oval 10">
            <a:extLst>
              <a:ext uri="{FF2B5EF4-FFF2-40B4-BE49-F238E27FC236}">
                <a16:creationId xmlns:a16="http://schemas.microsoft.com/office/drawing/2014/main" id="{DADE2415-8374-4B33-BBB6-F864911C426B}"/>
              </a:ext>
            </a:extLst>
          </p:cNvPr>
          <p:cNvSpPr>
            <a:spLocks noChangeArrowheads="1"/>
          </p:cNvSpPr>
          <p:nvPr/>
        </p:nvSpPr>
        <p:spPr bwMode="auto">
          <a:xfrm>
            <a:off x="4902200" y="7593013"/>
            <a:ext cx="1824038" cy="1560512"/>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正确</a:t>
            </a:r>
          </a:p>
          <a:p>
            <a:pPr algn="ctr" eaLnBrk="1" hangingPunct="1">
              <a:lnSpc>
                <a:spcPct val="120000"/>
              </a:lnSpc>
              <a:defRPr/>
            </a:pPr>
            <a:r>
              <a:rPr lang="zh-TW" altLang="en-US" sz="2000">
                <a:cs typeface="+mn-ea"/>
                <a:sym typeface="+mn-lt"/>
              </a:rPr>
              <a:t>准确</a:t>
            </a:r>
          </a:p>
        </p:txBody>
      </p:sp>
      <p:sp>
        <p:nvSpPr>
          <p:cNvPr id="437259" name="Line 11">
            <a:extLst>
              <a:ext uri="{FF2B5EF4-FFF2-40B4-BE49-F238E27FC236}">
                <a16:creationId xmlns:a16="http://schemas.microsoft.com/office/drawing/2014/main" id="{91158217-4F6C-4656-B21E-6F20A9EAF07A}"/>
              </a:ext>
            </a:extLst>
          </p:cNvPr>
          <p:cNvSpPr>
            <a:spLocks noChangeShapeType="1"/>
          </p:cNvSpPr>
          <p:nvPr/>
        </p:nvSpPr>
        <p:spPr bwMode="auto">
          <a:xfrm>
            <a:off x="3760788" y="7177088"/>
            <a:ext cx="9007475"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437260" name="Line 12">
            <a:extLst>
              <a:ext uri="{FF2B5EF4-FFF2-40B4-BE49-F238E27FC236}">
                <a16:creationId xmlns:a16="http://schemas.microsoft.com/office/drawing/2014/main" id="{328A8F81-6B76-4620-80C7-4DA702F38831}"/>
              </a:ext>
            </a:extLst>
          </p:cNvPr>
          <p:cNvSpPr>
            <a:spLocks noChangeShapeType="1"/>
          </p:cNvSpPr>
          <p:nvPr/>
        </p:nvSpPr>
        <p:spPr bwMode="auto">
          <a:xfrm>
            <a:off x="4217988" y="6553200"/>
            <a:ext cx="684212" cy="623888"/>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437261" name="Line 13">
            <a:extLst>
              <a:ext uri="{FF2B5EF4-FFF2-40B4-BE49-F238E27FC236}">
                <a16:creationId xmlns:a16="http://schemas.microsoft.com/office/drawing/2014/main" id="{525BEE29-4B15-40B2-BB43-32058A1A95F8}"/>
              </a:ext>
            </a:extLst>
          </p:cNvPr>
          <p:cNvSpPr>
            <a:spLocks noChangeShapeType="1"/>
          </p:cNvSpPr>
          <p:nvPr/>
        </p:nvSpPr>
        <p:spPr bwMode="auto">
          <a:xfrm>
            <a:off x="6269038" y="6656388"/>
            <a:ext cx="798512" cy="52070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437262" name="Line 14">
            <a:extLst>
              <a:ext uri="{FF2B5EF4-FFF2-40B4-BE49-F238E27FC236}">
                <a16:creationId xmlns:a16="http://schemas.microsoft.com/office/drawing/2014/main" id="{22955985-4320-43B9-94BA-F69482579876}"/>
              </a:ext>
            </a:extLst>
          </p:cNvPr>
          <p:cNvSpPr>
            <a:spLocks noChangeShapeType="1"/>
          </p:cNvSpPr>
          <p:nvPr/>
        </p:nvSpPr>
        <p:spPr bwMode="auto">
          <a:xfrm>
            <a:off x="8550275" y="6656388"/>
            <a:ext cx="1025525" cy="52070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437263" name="Line 15">
            <a:extLst>
              <a:ext uri="{FF2B5EF4-FFF2-40B4-BE49-F238E27FC236}">
                <a16:creationId xmlns:a16="http://schemas.microsoft.com/office/drawing/2014/main" id="{1FE635DE-540B-44C6-AF07-0170A5FFEAAC}"/>
              </a:ext>
            </a:extLst>
          </p:cNvPr>
          <p:cNvSpPr>
            <a:spLocks noChangeShapeType="1"/>
          </p:cNvSpPr>
          <p:nvPr/>
        </p:nvSpPr>
        <p:spPr bwMode="auto">
          <a:xfrm flipV="1">
            <a:off x="5813425" y="7177088"/>
            <a:ext cx="798513" cy="41592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437264" name="Line 16">
            <a:extLst>
              <a:ext uri="{FF2B5EF4-FFF2-40B4-BE49-F238E27FC236}">
                <a16:creationId xmlns:a16="http://schemas.microsoft.com/office/drawing/2014/main" id="{CD3FE2F2-63FC-42D3-A955-6661F093B90C}"/>
              </a:ext>
            </a:extLst>
          </p:cNvPr>
          <p:cNvSpPr>
            <a:spLocks noChangeShapeType="1"/>
          </p:cNvSpPr>
          <p:nvPr/>
        </p:nvSpPr>
        <p:spPr bwMode="auto">
          <a:xfrm flipV="1">
            <a:off x="7980363" y="7177088"/>
            <a:ext cx="1025525" cy="41592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437265" name="Line 17">
            <a:extLst>
              <a:ext uri="{FF2B5EF4-FFF2-40B4-BE49-F238E27FC236}">
                <a16:creationId xmlns:a16="http://schemas.microsoft.com/office/drawing/2014/main" id="{22A90E9B-0F87-4BE3-BC2F-4923DE7AB5C5}"/>
              </a:ext>
            </a:extLst>
          </p:cNvPr>
          <p:cNvSpPr>
            <a:spLocks noChangeShapeType="1"/>
          </p:cNvSpPr>
          <p:nvPr/>
        </p:nvSpPr>
        <p:spPr bwMode="auto">
          <a:xfrm flipV="1">
            <a:off x="10374313" y="7177088"/>
            <a:ext cx="1139825" cy="415925"/>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8" name="文本框 17">
            <a:extLst>
              <a:ext uri="{FF2B5EF4-FFF2-40B4-BE49-F238E27FC236}">
                <a16:creationId xmlns:a16="http://schemas.microsoft.com/office/drawing/2014/main" id="{47B64CC3-4C77-4CA5-A498-C42045DC671C}"/>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提高生产性的方法调研</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8"/>
                                        </p:tgtEl>
                                        <p:attrNameLst>
                                          <p:attrName>style.visibility</p:attrName>
                                        </p:attrNameLst>
                                      </p:cBhvr>
                                      <p:to>
                                        <p:strVal val="visible"/>
                                      </p:to>
                                    </p:set>
                                    <p:anim calcmode="lin" valueType="num">
                                      <p:cBhvr>
                                        <p:cTn id="7" dur="500" fill="hold"/>
                                        <p:tgtEl>
                                          <p:spTgt spid="18"/>
                                        </p:tgtEl>
                                        <p:attrNameLst>
                                          <p:attrName>ppt_w</p:attrName>
                                        </p:attrNameLst>
                                      </p:cBhvr>
                                      <p:tavLst>
                                        <p:tav tm="0">
                                          <p:val>
                                            <p:fltVal val="0"/>
                                          </p:val>
                                        </p:tav>
                                        <p:tav tm="100000">
                                          <p:val>
                                            <p:strVal val="#ppt_w"/>
                                          </p:val>
                                        </p:tav>
                                      </p:tavLst>
                                    </p:anim>
                                    <p:anim calcmode="lin" valueType="num">
                                      <p:cBhvr>
                                        <p:cTn id="8" dur="500" fill="hold"/>
                                        <p:tgtEl>
                                          <p:spTgt spid="18"/>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8514" name="Text Box 2">
            <a:extLst>
              <a:ext uri="{FF2B5EF4-FFF2-40B4-BE49-F238E27FC236}">
                <a16:creationId xmlns:a16="http://schemas.microsoft.com/office/drawing/2014/main" id="{ABA3FAF9-5399-4C92-AB34-2C45F073B631}"/>
              </a:ext>
            </a:extLst>
          </p:cNvPr>
          <p:cNvSpPr txBox="1">
            <a:spLocks noChangeArrowheads="1"/>
          </p:cNvSpPr>
          <p:nvPr/>
        </p:nvSpPr>
        <p:spPr bwMode="auto">
          <a:xfrm>
            <a:off x="1481137" y="1584400"/>
            <a:ext cx="13681075" cy="3794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3.9 </a:t>
            </a:r>
            <a:r>
              <a:rPr lang="zh-TW" altLang="en-US" sz="2000" b="1" dirty="0">
                <a:latin typeface="+mn-lt"/>
                <a:ea typeface="+mn-ea"/>
                <a:cs typeface="+mn-ea"/>
                <a:sym typeface="+mn-lt"/>
              </a:rPr>
              <a:t>没有效率就没有利润</a:t>
            </a:r>
          </a:p>
          <a:p>
            <a:pPr eaLnBrk="1" hangingPunct="1">
              <a:lnSpc>
                <a:spcPct val="120000"/>
              </a:lnSpc>
              <a:defRPr/>
            </a:pPr>
            <a:r>
              <a:rPr lang="zh-TW" altLang="en-US" sz="2000" dirty="0">
                <a:latin typeface="+mn-lt"/>
                <a:ea typeface="+mn-ea"/>
                <a:cs typeface="+mn-ea"/>
                <a:sym typeface="+mn-lt"/>
              </a:rPr>
              <a:t>   对于工业企业来说</a:t>
            </a:r>
            <a:r>
              <a:rPr lang="en-US" altLang="zh-TW" sz="2000" dirty="0">
                <a:latin typeface="+mn-lt"/>
                <a:ea typeface="+mn-ea"/>
                <a:cs typeface="+mn-ea"/>
                <a:sym typeface="+mn-lt"/>
              </a:rPr>
              <a:t>,</a:t>
            </a:r>
            <a:r>
              <a:rPr lang="zh-TW" altLang="en-US" sz="2000" dirty="0">
                <a:latin typeface="+mn-lt"/>
                <a:ea typeface="+mn-ea"/>
                <a:cs typeface="+mn-ea"/>
                <a:sym typeface="+mn-lt"/>
              </a:rPr>
              <a:t>返工</a:t>
            </a:r>
            <a:r>
              <a:rPr lang="en-US" altLang="zh-TW" sz="2000" dirty="0">
                <a:latin typeface="+mn-lt"/>
                <a:ea typeface="+mn-ea"/>
                <a:cs typeface="+mn-ea"/>
                <a:sym typeface="+mn-lt"/>
              </a:rPr>
              <a:t>,</a:t>
            </a:r>
            <a:r>
              <a:rPr lang="zh-TW" altLang="en-US" sz="2000" dirty="0">
                <a:latin typeface="+mn-lt"/>
                <a:ea typeface="+mn-ea"/>
                <a:cs typeface="+mn-ea"/>
                <a:sym typeface="+mn-lt"/>
              </a:rPr>
              <a:t>修理</a:t>
            </a:r>
            <a:r>
              <a:rPr lang="en-US" altLang="zh-TW" sz="2000" dirty="0">
                <a:latin typeface="+mn-lt"/>
                <a:ea typeface="+mn-ea"/>
                <a:cs typeface="+mn-ea"/>
                <a:sym typeface="+mn-lt"/>
              </a:rPr>
              <a:t>,</a:t>
            </a:r>
            <a:r>
              <a:rPr lang="zh-TW" altLang="en-US" sz="2000" dirty="0">
                <a:latin typeface="+mn-lt"/>
                <a:ea typeface="+mn-ea"/>
                <a:cs typeface="+mn-ea"/>
                <a:sym typeface="+mn-lt"/>
              </a:rPr>
              <a:t>待料</a:t>
            </a:r>
            <a:r>
              <a:rPr lang="en-US" altLang="zh-TW" sz="2000" dirty="0">
                <a:latin typeface="+mn-lt"/>
                <a:ea typeface="+mn-ea"/>
                <a:cs typeface="+mn-ea"/>
                <a:sym typeface="+mn-lt"/>
              </a:rPr>
              <a:t>,</a:t>
            </a:r>
            <a:r>
              <a:rPr lang="zh-TW" altLang="en-US" sz="2000" dirty="0">
                <a:latin typeface="+mn-lt"/>
                <a:ea typeface="+mn-ea"/>
                <a:cs typeface="+mn-ea"/>
                <a:sym typeface="+mn-lt"/>
              </a:rPr>
              <a:t>废品</a:t>
            </a:r>
            <a:r>
              <a:rPr lang="en-US" altLang="zh-TW" sz="2000" dirty="0">
                <a:latin typeface="+mn-lt"/>
                <a:ea typeface="+mn-ea"/>
                <a:cs typeface="+mn-ea"/>
                <a:sym typeface="+mn-lt"/>
              </a:rPr>
              <a:t>,</a:t>
            </a:r>
            <a:r>
              <a:rPr lang="zh-TW" altLang="en-US" sz="2000" dirty="0">
                <a:latin typeface="+mn-lt"/>
                <a:ea typeface="+mn-ea"/>
                <a:cs typeface="+mn-ea"/>
                <a:sym typeface="+mn-lt"/>
              </a:rPr>
              <a:t>次品</a:t>
            </a:r>
            <a:r>
              <a:rPr lang="en-US" altLang="zh-TW" sz="2000" dirty="0">
                <a:latin typeface="+mn-lt"/>
                <a:ea typeface="+mn-ea"/>
                <a:cs typeface="+mn-ea"/>
                <a:sym typeface="+mn-lt"/>
              </a:rPr>
              <a:t>,</a:t>
            </a:r>
            <a:r>
              <a:rPr lang="zh-TW" altLang="en-US" sz="2000" dirty="0">
                <a:latin typeface="+mn-lt"/>
                <a:ea typeface="+mn-ea"/>
                <a:cs typeface="+mn-ea"/>
                <a:sym typeface="+mn-lt"/>
              </a:rPr>
              <a:t>欠料生产</a:t>
            </a:r>
            <a:r>
              <a:rPr lang="en-US" altLang="zh-TW" sz="2000" dirty="0">
                <a:latin typeface="+mn-lt"/>
                <a:ea typeface="+mn-ea"/>
                <a:cs typeface="+mn-ea"/>
                <a:sym typeface="+mn-lt"/>
              </a:rPr>
              <a:t>,</a:t>
            </a:r>
            <a:r>
              <a:rPr lang="zh-TW" altLang="en-US" sz="2000" dirty="0">
                <a:latin typeface="+mn-lt"/>
                <a:ea typeface="+mn-ea"/>
                <a:cs typeface="+mn-ea"/>
                <a:sym typeface="+mn-lt"/>
              </a:rPr>
              <a:t>退货等过程非但不能产生效益</a:t>
            </a:r>
            <a:r>
              <a:rPr lang="en-US" altLang="zh-TW" sz="2000" dirty="0">
                <a:latin typeface="+mn-lt"/>
                <a:ea typeface="+mn-ea"/>
                <a:cs typeface="+mn-ea"/>
                <a:sym typeface="+mn-lt"/>
              </a:rPr>
              <a:t>,</a:t>
            </a:r>
            <a:r>
              <a:rPr lang="zh-TW" altLang="en-US" sz="2000" dirty="0">
                <a:latin typeface="+mn-lt"/>
                <a:ea typeface="+mn-ea"/>
                <a:cs typeface="+mn-ea"/>
                <a:sym typeface="+mn-lt"/>
              </a:rPr>
              <a:t>反而损失了金钱和精力</a:t>
            </a:r>
            <a:r>
              <a:rPr lang="en-US" altLang="zh-TW" sz="2000" dirty="0">
                <a:latin typeface="+mn-lt"/>
                <a:ea typeface="+mn-ea"/>
                <a:cs typeface="+mn-ea"/>
                <a:sym typeface="+mn-lt"/>
              </a:rPr>
              <a:t>,</a:t>
            </a:r>
            <a:r>
              <a:rPr lang="zh-TW" altLang="en-US" sz="2000" dirty="0">
                <a:latin typeface="+mn-lt"/>
                <a:ea typeface="+mn-ea"/>
                <a:cs typeface="+mn-ea"/>
                <a:sym typeface="+mn-lt"/>
              </a:rPr>
              <a:t>降低了效率</a:t>
            </a:r>
            <a:r>
              <a:rPr lang="en-US" altLang="zh-TW" sz="2000" dirty="0">
                <a:latin typeface="+mn-lt"/>
                <a:ea typeface="+mn-ea"/>
                <a:cs typeface="+mn-ea"/>
                <a:sym typeface="+mn-lt"/>
              </a:rPr>
              <a:t>,</a:t>
            </a:r>
            <a:r>
              <a:rPr lang="zh-TW" altLang="en-US" sz="2000" dirty="0">
                <a:latin typeface="+mn-lt"/>
                <a:ea typeface="+mn-ea"/>
                <a:cs typeface="+mn-ea"/>
                <a:sym typeface="+mn-lt"/>
              </a:rPr>
              <a:t>压缩了产生利润的空间</a:t>
            </a:r>
            <a:r>
              <a:rPr lang="en-US" altLang="zh-TW" sz="2000" dirty="0">
                <a:latin typeface="+mn-lt"/>
                <a:ea typeface="+mn-ea"/>
                <a:cs typeface="+mn-ea"/>
                <a:sym typeface="+mn-lt"/>
              </a:rPr>
              <a:t>.</a:t>
            </a:r>
            <a:r>
              <a:rPr lang="zh-TW" altLang="en-US" sz="2000" dirty="0">
                <a:latin typeface="+mn-lt"/>
                <a:ea typeface="+mn-ea"/>
                <a:cs typeface="+mn-ea"/>
                <a:sym typeface="+mn-lt"/>
              </a:rPr>
              <a:t>我们一般称这些过程为浪费过程</a:t>
            </a:r>
            <a:r>
              <a:rPr lang="en-US" altLang="zh-TW" sz="2000" dirty="0">
                <a:latin typeface="+mn-lt"/>
                <a:ea typeface="+mn-ea"/>
                <a:cs typeface="+mn-ea"/>
                <a:sym typeface="+mn-lt"/>
              </a:rPr>
              <a:t>,</a:t>
            </a:r>
            <a:r>
              <a:rPr lang="zh-TW" altLang="en-US" sz="2000" dirty="0">
                <a:latin typeface="+mn-lt"/>
                <a:ea typeface="+mn-ea"/>
                <a:cs typeface="+mn-ea"/>
                <a:sym typeface="+mn-lt"/>
              </a:rPr>
              <a:t>浪费过程是应当消除的</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而对于有些不科学的做法</a:t>
            </a:r>
            <a:r>
              <a:rPr lang="en-US" altLang="zh-TW" sz="2000" dirty="0">
                <a:latin typeface="+mn-lt"/>
                <a:ea typeface="+mn-ea"/>
                <a:cs typeface="+mn-ea"/>
                <a:sym typeface="+mn-lt"/>
              </a:rPr>
              <a:t>,</a:t>
            </a:r>
            <a:r>
              <a:rPr lang="zh-TW" altLang="en-US" sz="2000" dirty="0">
                <a:latin typeface="+mn-lt"/>
                <a:ea typeface="+mn-ea"/>
                <a:cs typeface="+mn-ea"/>
                <a:sym typeface="+mn-lt"/>
              </a:rPr>
              <a:t>比如当目视检查位的不良率小于</a:t>
            </a:r>
            <a:r>
              <a:rPr lang="en-US" altLang="zh-TW" sz="2000" dirty="0">
                <a:latin typeface="+mn-lt"/>
                <a:ea typeface="+mn-ea"/>
                <a:cs typeface="+mn-ea"/>
                <a:sym typeface="+mn-lt"/>
              </a:rPr>
              <a:t>100PPM</a:t>
            </a:r>
            <a:r>
              <a:rPr lang="zh-TW" altLang="en-US" sz="2000" dirty="0">
                <a:latin typeface="+mn-lt"/>
                <a:ea typeface="+mn-ea"/>
                <a:cs typeface="+mn-ea"/>
                <a:sym typeface="+mn-lt"/>
              </a:rPr>
              <a:t>时</a:t>
            </a:r>
            <a:r>
              <a:rPr lang="en-US" altLang="zh-TW" sz="2000" dirty="0">
                <a:latin typeface="+mn-lt"/>
                <a:ea typeface="+mn-ea"/>
                <a:cs typeface="+mn-ea"/>
                <a:sym typeface="+mn-lt"/>
              </a:rPr>
              <a:t>,</a:t>
            </a:r>
            <a:r>
              <a:rPr lang="zh-TW" altLang="en-US" sz="2000" dirty="0">
                <a:latin typeface="+mn-lt"/>
                <a:ea typeface="+mn-ea"/>
                <a:cs typeface="+mn-ea"/>
                <a:sym typeface="+mn-lt"/>
              </a:rPr>
              <a:t>那么对该工位实施全检就是没有必要的</a:t>
            </a:r>
            <a:r>
              <a:rPr lang="en-US" altLang="zh-TW" sz="2000" dirty="0">
                <a:latin typeface="+mn-lt"/>
                <a:ea typeface="+mn-ea"/>
                <a:cs typeface="+mn-ea"/>
                <a:sym typeface="+mn-lt"/>
              </a:rPr>
              <a:t>.</a:t>
            </a:r>
            <a:r>
              <a:rPr lang="zh-TW" altLang="en-US" sz="2000" dirty="0">
                <a:latin typeface="+mn-lt"/>
                <a:ea typeface="+mn-ea"/>
                <a:cs typeface="+mn-ea"/>
                <a:sym typeface="+mn-lt"/>
              </a:rPr>
              <a:t>再如对发行的普通联络书实施受控管理时也似乎没有必要</a:t>
            </a:r>
            <a:r>
              <a:rPr lang="en-US" altLang="zh-TW" sz="2000" dirty="0">
                <a:latin typeface="+mn-lt"/>
                <a:ea typeface="+mn-ea"/>
                <a:cs typeface="+mn-ea"/>
                <a:sym typeface="+mn-lt"/>
              </a:rPr>
              <a:t>,</a:t>
            </a:r>
            <a:r>
              <a:rPr lang="zh-TW" altLang="en-US" sz="2000" dirty="0">
                <a:latin typeface="+mn-lt"/>
                <a:ea typeface="+mn-ea"/>
                <a:cs typeface="+mn-ea"/>
                <a:sym typeface="+mn-lt"/>
              </a:rPr>
              <a:t>因为它仅仅是联络而已</a:t>
            </a:r>
            <a:r>
              <a:rPr lang="en-US" altLang="zh-TW" sz="2000" dirty="0">
                <a:latin typeface="+mn-lt"/>
                <a:ea typeface="+mn-ea"/>
                <a:cs typeface="+mn-ea"/>
                <a:sym typeface="+mn-lt"/>
              </a:rPr>
              <a:t>,</a:t>
            </a:r>
            <a:r>
              <a:rPr lang="zh-TW" altLang="en-US" sz="2000" dirty="0">
                <a:latin typeface="+mn-lt"/>
                <a:ea typeface="+mn-ea"/>
                <a:cs typeface="+mn-ea"/>
                <a:sym typeface="+mn-lt"/>
              </a:rPr>
              <a:t>何必要受控</a:t>
            </a:r>
            <a:r>
              <a:rPr lang="en-US" altLang="zh-TW" sz="2000" dirty="0">
                <a:latin typeface="+mn-lt"/>
                <a:ea typeface="+mn-ea"/>
                <a:cs typeface="+mn-ea"/>
                <a:sym typeface="+mn-lt"/>
              </a:rPr>
              <a:t>.</a:t>
            </a:r>
            <a:r>
              <a:rPr lang="zh-TW" altLang="en-US" sz="2000" dirty="0">
                <a:latin typeface="+mn-lt"/>
                <a:ea typeface="+mn-ea"/>
                <a:cs typeface="+mn-ea"/>
                <a:sym typeface="+mn-lt"/>
              </a:rPr>
              <a:t>我们一般称这些非必要或不增值的过程为无效过程</a:t>
            </a:r>
            <a:r>
              <a:rPr lang="en-US" altLang="zh-TW" sz="2000" dirty="0">
                <a:latin typeface="+mn-lt"/>
                <a:ea typeface="+mn-ea"/>
                <a:cs typeface="+mn-ea"/>
                <a:sym typeface="+mn-lt"/>
              </a:rPr>
              <a:t>,</a:t>
            </a:r>
            <a:r>
              <a:rPr lang="zh-TW" altLang="en-US" sz="2000" dirty="0">
                <a:latin typeface="+mn-lt"/>
                <a:ea typeface="+mn-ea"/>
                <a:cs typeface="+mn-ea"/>
                <a:sym typeface="+mn-lt"/>
              </a:rPr>
              <a:t>无效过程也是应当消除的</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企业为了提高利润</a:t>
            </a:r>
            <a:r>
              <a:rPr lang="en-US" altLang="zh-TW" sz="2000" dirty="0">
                <a:latin typeface="+mn-lt"/>
                <a:ea typeface="+mn-ea"/>
                <a:cs typeface="+mn-ea"/>
                <a:sym typeface="+mn-lt"/>
              </a:rPr>
              <a:t>,</a:t>
            </a:r>
            <a:r>
              <a:rPr lang="zh-TW" altLang="en-US" sz="2000" dirty="0">
                <a:latin typeface="+mn-lt"/>
                <a:ea typeface="+mn-ea"/>
                <a:cs typeface="+mn-ea"/>
                <a:sym typeface="+mn-lt"/>
              </a:rPr>
              <a:t>就必须要提高效率</a:t>
            </a:r>
            <a:r>
              <a:rPr lang="en-US" altLang="zh-TW" sz="2000" dirty="0">
                <a:latin typeface="+mn-lt"/>
                <a:ea typeface="+mn-ea"/>
                <a:cs typeface="+mn-ea"/>
                <a:sym typeface="+mn-lt"/>
              </a:rPr>
              <a:t>,</a:t>
            </a:r>
            <a:r>
              <a:rPr lang="zh-TW" altLang="en-US" sz="2000" dirty="0">
                <a:latin typeface="+mn-lt"/>
                <a:ea typeface="+mn-ea"/>
                <a:cs typeface="+mn-ea"/>
                <a:sym typeface="+mn-lt"/>
              </a:rPr>
              <a:t>要提高效率就要消除所有的无效过程和浪费过程</a:t>
            </a:r>
            <a:r>
              <a:rPr lang="en-US" altLang="zh-TW" sz="2000" dirty="0">
                <a:latin typeface="+mn-lt"/>
                <a:ea typeface="+mn-ea"/>
                <a:cs typeface="+mn-ea"/>
                <a:sym typeface="+mn-lt"/>
              </a:rPr>
              <a:t>.</a:t>
            </a:r>
            <a:r>
              <a:rPr lang="zh-TW" altLang="en-US" sz="2000" dirty="0">
                <a:latin typeface="+mn-lt"/>
                <a:ea typeface="+mn-ea"/>
                <a:cs typeface="+mn-ea"/>
                <a:sym typeface="+mn-lt"/>
              </a:rPr>
              <a:t>生产中实施的改进</a:t>
            </a:r>
            <a:r>
              <a:rPr lang="en-US" altLang="zh-TW" sz="2000" dirty="0">
                <a:latin typeface="+mn-lt"/>
                <a:ea typeface="+mn-ea"/>
                <a:cs typeface="+mn-ea"/>
                <a:sym typeface="+mn-lt"/>
              </a:rPr>
              <a:t>,</a:t>
            </a:r>
            <a:r>
              <a:rPr lang="zh-TW" altLang="en-US" sz="2000" dirty="0">
                <a:latin typeface="+mn-lt"/>
                <a:ea typeface="+mn-ea"/>
                <a:cs typeface="+mn-ea"/>
                <a:sym typeface="+mn-lt"/>
              </a:rPr>
              <a:t>工作中提出的变革</a:t>
            </a:r>
            <a:r>
              <a:rPr lang="en-US" altLang="zh-TW" sz="2000" dirty="0">
                <a:latin typeface="+mn-lt"/>
                <a:ea typeface="+mn-ea"/>
                <a:cs typeface="+mn-ea"/>
                <a:sym typeface="+mn-lt"/>
              </a:rPr>
              <a:t>,</a:t>
            </a:r>
            <a:r>
              <a:rPr lang="zh-TW" altLang="en-US" sz="2000" dirty="0">
                <a:latin typeface="+mn-lt"/>
                <a:ea typeface="+mn-ea"/>
                <a:cs typeface="+mn-ea"/>
                <a:sym typeface="+mn-lt"/>
              </a:rPr>
              <a:t>良好的意见和建议等都是提高效率的行动和措施</a:t>
            </a:r>
            <a:r>
              <a:rPr lang="en-US" altLang="zh-TW" sz="2000" dirty="0">
                <a:latin typeface="+mn-lt"/>
                <a:ea typeface="+mn-ea"/>
                <a:cs typeface="+mn-ea"/>
                <a:sym typeface="+mn-lt"/>
              </a:rPr>
              <a:t>,</a:t>
            </a:r>
            <a:r>
              <a:rPr lang="zh-TW" altLang="en-US" sz="2000" dirty="0">
                <a:latin typeface="+mn-lt"/>
                <a:ea typeface="+mn-ea"/>
                <a:cs typeface="+mn-ea"/>
                <a:sym typeface="+mn-lt"/>
              </a:rPr>
              <a:t>都是可以带来直接或间接利润的</a:t>
            </a:r>
            <a:r>
              <a:rPr lang="en-US" altLang="zh-TW" sz="2000" dirty="0">
                <a:latin typeface="+mn-lt"/>
                <a:ea typeface="+mn-ea"/>
                <a:cs typeface="+mn-ea"/>
                <a:sym typeface="+mn-lt"/>
              </a:rPr>
              <a:t>.</a:t>
            </a:r>
          </a:p>
          <a:p>
            <a:pPr eaLnBrk="1" hangingPunct="1">
              <a:lnSpc>
                <a:spcPct val="120000"/>
              </a:lnSpc>
              <a:defRPr/>
            </a:pPr>
            <a:r>
              <a:rPr lang="en-US" altLang="zh-TW" sz="2000" b="1" dirty="0">
                <a:latin typeface="+mn-lt"/>
                <a:ea typeface="+mn-ea"/>
                <a:cs typeface="+mn-ea"/>
                <a:sym typeface="+mn-lt"/>
              </a:rPr>
              <a:t>   IE</a:t>
            </a:r>
            <a:r>
              <a:rPr lang="zh-TW" altLang="en-US" sz="2000" b="1" dirty="0">
                <a:latin typeface="+mn-lt"/>
                <a:ea typeface="+mn-ea"/>
                <a:cs typeface="+mn-ea"/>
                <a:sym typeface="+mn-lt"/>
              </a:rPr>
              <a:t>人员与效率和利润的关联因素包括</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有效管理已经失效的工程技朮文件</a:t>
            </a:r>
            <a:r>
              <a:rPr lang="en-US" altLang="zh-TW" sz="2000" dirty="0">
                <a:latin typeface="+mn-lt"/>
                <a:ea typeface="+mn-ea"/>
                <a:cs typeface="+mn-ea"/>
                <a:sym typeface="+mn-lt"/>
              </a:rPr>
              <a:t>,</a:t>
            </a:r>
            <a:r>
              <a:rPr lang="zh-TW" altLang="en-US" sz="2000" dirty="0">
                <a:latin typeface="+mn-lt"/>
                <a:ea typeface="+mn-ea"/>
                <a:cs typeface="+mn-ea"/>
                <a:sym typeface="+mn-lt"/>
              </a:rPr>
              <a:t>因为一份错误的图纸有可能导致生产出批量的废品</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C4E0119C-9965-438E-B58E-8834E4B5ED2E}"/>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提高生产性的方法调研</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9538" name="Text Box 2">
            <a:extLst>
              <a:ext uri="{FF2B5EF4-FFF2-40B4-BE49-F238E27FC236}">
                <a16:creationId xmlns:a16="http://schemas.microsoft.com/office/drawing/2014/main" id="{0295EE4A-6419-4B86-9E83-FD9E7354BBD0}"/>
              </a:ext>
            </a:extLst>
          </p:cNvPr>
          <p:cNvSpPr txBox="1">
            <a:spLocks noChangeArrowheads="1"/>
          </p:cNvSpPr>
          <p:nvPr/>
        </p:nvSpPr>
        <p:spPr bwMode="auto">
          <a:xfrm>
            <a:off x="1552923" y="1860232"/>
            <a:ext cx="13681075" cy="19478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随着生产作业能力的提高</a:t>
            </a:r>
            <a:r>
              <a:rPr lang="en-US" altLang="zh-TW" sz="2000" dirty="0">
                <a:latin typeface="+mn-lt"/>
                <a:ea typeface="+mn-ea"/>
                <a:cs typeface="+mn-ea"/>
                <a:sym typeface="+mn-lt"/>
              </a:rPr>
              <a:t>,</a:t>
            </a:r>
            <a:r>
              <a:rPr lang="zh-TW" altLang="en-US" sz="2000" dirty="0">
                <a:latin typeface="+mn-lt"/>
                <a:ea typeface="+mn-ea"/>
                <a:cs typeface="+mn-ea"/>
                <a:sym typeface="+mn-lt"/>
              </a:rPr>
              <a:t>逐渐降低标准工时</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积极吸收来自一线的工作方法与操作手法的建议</a:t>
            </a:r>
            <a:r>
              <a:rPr lang="en-US" altLang="zh-TW" sz="2000" dirty="0">
                <a:latin typeface="+mn-lt"/>
                <a:ea typeface="+mn-ea"/>
                <a:cs typeface="+mn-ea"/>
                <a:sym typeface="+mn-lt"/>
              </a:rPr>
              <a:t>,</a:t>
            </a:r>
            <a:r>
              <a:rPr lang="zh-TW" altLang="en-US" sz="2000" dirty="0">
                <a:latin typeface="+mn-lt"/>
                <a:ea typeface="+mn-ea"/>
                <a:cs typeface="+mn-ea"/>
                <a:sym typeface="+mn-lt"/>
              </a:rPr>
              <a:t>并把它们编入适当的文件中</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一流的生产程序能产生一流的效益</a:t>
            </a:r>
            <a:r>
              <a:rPr lang="en-US" altLang="zh-TW" sz="2000" dirty="0">
                <a:latin typeface="+mn-lt"/>
                <a:ea typeface="+mn-ea"/>
                <a:cs typeface="+mn-ea"/>
                <a:sym typeface="+mn-lt"/>
              </a:rPr>
              <a:t>,IE</a:t>
            </a:r>
            <a:r>
              <a:rPr lang="zh-TW" altLang="en-US" sz="2000" dirty="0">
                <a:latin typeface="+mn-lt"/>
                <a:ea typeface="+mn-ea"/>
                <a:cs typeface="+mn-ea"/>
                <a:sym typeface="+mn-lt"/>
              </a:rPr>
              <a:t>左右企业的利润正是从这一点上体现的</a:t>
            </a:r>
            <a:r>
              <a:rPr lang="en-US" altLang="zh-TW" sz="2000" dirty="0">
                <a:latin typeface="+mn-lt"/>
                <a:ea typeface="+mn-ea"/>
                <a:cs typeface="+mn-ea"/>
                <a:sym typeface="+mn-lt"/>
              </a:rPr>
              <a:t>,</a:t>
            </a:r>
            <a:r>
              <a:rPr lang="zh-TW" altLang="en-US" sz="2000" dirty="0">
                <a:latin typeface="+mn-lt"/>
                <a:ea typeface="+mn-ea"/>
                <a:cs typeface="+mn-ea"/>
                <a:sym typeface="+mn-lt"/>
              </a:rPr>
              <a:t>因为流程图就像路线图</a:t>
            </a:r>
            <a:r>
              <a:rPr lang="en-US" altLang="zh-TW" sz="2000" dirty="0">
                <a:latin typeface="+mn-lt"/>
                <a:ea typeface="+mn-ea"/>
                <a:cs typeface="+mn-ea"/>
                <a:sym typeface="+mn-lt"/>
              </a:rPr>
              <a:t>,</a:t>
            </a:r>
            <a:r>
              <a:rPr lang="zh-TW" altLang="en-US" sz="2000" dirty="0">
                <a:latin typeface="+mn-lt"/>
                <a:ea typeface="+mn-ea"/>
                <a:cs typeface="+mn-ea"/>
                <a:sym typeface="+mn-lt"/>
              </a:rPr>
              <a:t>流程就是路线</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不要让工程技朮文件泛滥</a:t>
            </a:r>
            <a:r>
              <a:rPr lang="en-US" altLang="zh-TW" sz="2000" dirty="0">
                <a:latin typeface="+mn-lt"/>
                <a:ea typeface="+mn-ea"/>
                <a:cs typeface="+mn-ea"/>
                <a:sym typeface="+mn-lt"/>
              </a:rPr>
              <a:t>,</a:t>
            </a:r>
            <a:r>
              <a:rPr lang="zh-TW" altLang="en-US" sz="2000" dirty="0">
                <a:latin typeface="+mn-lt"/>
                <a:ea typeface="+mn-ea"/>
                <a:cs typeface="+mn-ea"/>
                <a:sym typeface="+mn-lt"/>
              </a:rPr>
              <a:t>要精而有用</a:t>
            </a:r>
            <a:r>
              <a:rPr lang="en-US" altLang="zh-TW" sz="2000" dirty="0">
                <a:latin typeface="+mn-lt"/>
                <a:ea typeface="+mn-ea"/>
                <a:cs typeface="+mn-ea"/>
                <a:sym typeface="+mn-lt"/>
              </a:rPr>
              <a:t>,</a:t>
            </a:r>
            <a:r>
              <a:rPr lang="zh-TW" altLang="en-US" sz="2000" dirty="0">
                <a:latin typeface="+mn-lt"/>
                <a:ea typeface="+mn-ea"/>
                <a:cs typeface="+mn-ea"/>
                <a:sym typeface="+mn-lt"/>
              </a:rPr>
              <a:t>够用</a:t>
            </a:r>
            <a:r>
              <a:rPr lang="en-US" altLang="zh-TW" sz="2000" dirty="0">
                <a:latin typeface="+mn-lt"/>
                <a:ea typeface="+mn-ea"/>
                <a:cs typeface="+mn-ea"/>
                <a:sym typeface="+mn-lt"/>
              </a:rPr>
              <a:t>.</a:t>
            </a:r>
            <a:r>
              <a:rPr lang="zh-TW" altLang="en-US" sz="2000" dirty="0">
                <a:latin typeface="+mn-lt"/>
                <a:ea typeface="+mn-ea"/>
                <a:cs typeface="+mn-ea"/>
                <a:sym typeface="+mn-lt"/>
              </a:rPr>
              <a:t>否则</a:t>
            </a:r>
            <a:r>
              <a:rPr lang="en-US" altLang="zh-TW" sz="2000" dirty="0">
                <a:latin typeface="+mn-lt"/>
                <a:ea typeface="+mn-ea"/>
                <a:cs typeface="+mn-ea"/>
                <a:sym typeface="+mn-lt"/>
              </a:rPr>
              <a:t>,</a:t>
            </a:r>
            <a:r>
              <a:rPr lang="zh-TW" altLang="en-US" sz="2000" dirty="0">
                <a:latin typeface="+mn-lt"/>
                <a:ea typeface="+mn-ea"/>
                <a:cs typeface="+mn-ea"/>
                <a:sym typeface="+mn-lt"/>
              </a:rPr>
              <a:t>发行多了是浪费</a:t>
            </a:r>
            <a:r>
              <a:rPr lang="en-US" altLang="zh-TW" sz="2000" dirty="0">
                <a:latin typeface="+mn-lt"/>
                <a:ea typeface="+mn-ea"/>
                <a:cs typeface="+mn-ea"/>
                <a:sym typeface="+mn-lt"/>
              </a:rPr>
              <a:t>,</a:t>
            </a:r>
            <a:r>
              <a:rPr lang="zh-TW" altLang="en-US" sz="2000" dirty="0">
                <a:latin typeface="+mn-lt"/>
                <a:ea typeface="+mn-ea"/>
                <a:cs typeface="+mn-ea"/>
                <a:sym typeface="+mn-lt"/>
              </a:rPr>
              <a:t>流失了是损失或者泄密</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   </a:t>
            </a:r>
            <a:r>
              <a:rPr lang="zh-TW" altLang="en-US" sz="2000" b="1" dirty="0">
                <a:latin typeface="+mn-lt"/>
                <a:ea typeface="+mn-ea"/>
                <a:cs typeface="+mn-ea"/>
                <a:sym typeface="+mn-lt"/>
              </a:rPr>
              <a:t>利润和效率的关系</a:t>
            </a:r>
            <a:r>
              <a:rPr lang="en-US" altLang="zh-TW" sz="2000" b="1" dirty="0">
                <a:latin typeface="+mn-lt"/>
                <a:ea typeface="+mn-ea"/>
                <a:cs typeface="+mn-ea"/>
                <a:sym typeface="+mn-lt"/>
              </a:rPr>
              <a:t>:</a:t>
            </a:r>
          </a:p>
        </p:txBody>
      </p:sp>
      <p:sp>
        <p:nvSpPr>
          <p:cNvPr id="439299" name="Oval 3">
            <a:extLst>
              <a:ext uri="{FF2B5EF4-FFF2-40B4-BE49-F238E27FC236}">
                <a16:creationId xmlns:a16="http://schemas.microsoft.com/office/drawing/2014/main" id="{D550E573-0F6B-470F-8A8B-0B0CA6532B86}"/>
              </a:ext>
            </a:extLst>
          </p:cNvPr>
          <p:cNvSpPr>
            <a:spLocks noChangeArrowheads="1"/>
          </p:cNvSpPr>
          <p:nvPr/>
        </p:nvSpPr>
        <p:spPr bwMode="auto">
          <a:xfrm>
            <a:off x="5357813" y="5305425"/>
            <a:ext cx="1595437" cy="1350963"/>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效率</a:t>
            </a:r>
          </a:p>
        </p:txBody>
      </p:sp>
      <p:sp>
        <p:nvSpPr>
          <p:cNvPr id="439300" name="Oval 4">
            <a:extLst>
              <a:ext uri="{FF2B5EF4-FFF2-40B4-BE49-F238E27FC236}">
                <a16:creationId xmlns:a16="http://schemas.microsoft.com/office/drawing/2014/main" id="{EDC214E6-F1F3-464F-865B-658CD6FCCDFB}"/>
              </a:ext>
            </a:extLst>
          </p:cNvPr>
          <p:cNvSpPr>
            <a:spLocks noChangeArrowheads="1"/>
          </p:cNvSpPr>
          <p:nvPr/>
        </p:nvSpPr>
        <p:spPr bwMode="auto">
          <a:xfrm>
            <a:off x="8550275" y="5305425"/>
            <a:ext cx="1595438" cy="1350963"/>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利润</a:t>
            </a:r>
          </a:p>
        </p:txBody>
      </p:sp>
      <p:sp>
        <p:nvSpPr>
          <p:cNvPr id="439301" name="Oval 5">
            <a:extLst>
              <a:ext uri="{FF2B5EF4-FFF2-40B4-BE49-F238E27FC236}">
                <a16:creationId xmlns:a16="http://schemas.microsoft.com/office/drawing/2014/main" id="{2B10BB51-CBD9-4B38-92D8-4C52B5E85EE6}"/>
              </a:ext>
            </a:extLst>
          </p:cNvPr>
          <p:cNvSpPr>
            <a:spLocks noChangeArrowheads="1"/>
          </p:cNvSpPr>
          <p:nvPr/>
        </p:nvSpPr>
        <p:spPr bwMode="auto">
          <a:xfrm>
            <a:off x="3305175" y="7073900"/>
            <a:ext cx="1597025" cy="1350963"/>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公司</a:t>
            </a:r>
          </a:p>
        </p:txBody>
      </p:sp>
      <p:sp>
        <p:nvSpPr>
          <p:cNvPr id="439302" name="Oval 6">
            <a:extLst>
              <a:ext uri="{FF2B5EF4-FFF2-40B4-BE49-F238E27FC236}">
                <a16:creationId xmlns:a16="http://schemas.microsoft.com/office/drawing/2014/main" id="{77417F69-34C1-404B-863C-ECEAFDFBD64C}"/>
              </a:ext>
            </a:extLst>
          </p:cNvPr>
          <p:cNvSpPr>
            <a:spLocks noChangeArrowheads="1"/>
          </p:cNvSpPr>
          <p:nvPr/>
        </p:nvSpPr>
        <p:spPr bwMode="auto">
          <a:xfrm>
            <a:off x="10601325" y="7177088"/>
            <a:ext cx="1597025" cy="1352550"/>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收获</a:t>
            </a:r>
          </a:p>
        </p:txBody>
      </p:sp>
      <p:sp>
        <p:nvSpPr>
          <p:cNvPr id="439303" name="Line 7">
            <a:extLst>
              <a:ext uri="{FF2B5EF4-FFF2-40B4-BE49-F238E27FC236}">
                <a16:creationId xmlns:a16="http://schemas.microsoft.com/office/drawing/2014/main" id="{3F63B668-DDE8-47E4-9B51-E86AE7CACB46}"/>
              </a:ext>
            </a:extLst>
          </p:cNvPr>
          <p:cNvSpPr>
            <a:spLocks noChangeShapeType="1"/>
          </p:cNvSpPr>
          <p:nvPr/>
        </p:nvSpPr>
        <p:spPr bwMode="auto">
          <a:xfrm>
            <a:off x="6953250" y="5824538"/>
            <a:ext cx="1597025"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439304" name="Line 8">
            <a:extLst>
              <a:ext uri="{FF2B5EF4-FFF2-40B4-BE49-F238E27FC236}">
                <a16:creationId xmlns:a16="http://schemas.microsoft.com/office/drawing/2014/main" id="{29D858C0-87F2-405D-9E1D-01DD864D228C}"/>
              </a:ext>
            </a:extLst>
          </p:cNvPr>
          <p:cNvSpPr>
            <a:spLocks noChangeShapeType="1"/>
          </p:cNvSpPr>
          <p:nvPr/>
        </p:nvSpPr>
        <p:spPr bwMode="auto">
          <a:xfrm>
            <a:off x="6953250" y="6240463"/>
            <a:ext cx="1709738"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439305" name="Line 9">
            <a:extLst>
              <a:ext uri="{FF2B5EF4-FFF2-40B4-BE49-F238E27FC236}">
                <a16:creationId xmlns:a16="http://schemas.microsoft.com/office/drawing/2014/main" id="{424143C3-8E37-4795-B4EF-9F16BBB17FEF}"/>
              </a:ext>
            </a:extLst>
          </p:cNvPr>
          <p:cNvSpPr>
            <a:spLocks noChangeShapeType="1"/>
          </p:cNvSpPr>
          <p:nvPr/>
        </p:nvSpPr>
        <p:spPr bwMode="auto">
          <a:xfrm>
            <a:off x="6953250" y="6032500"/>
            <a:ext cx="1597025" cy="0"/>
          </a:xfrm>
          <a:prstGeom prst="line">
            <a:avLst/>
          </a:prstGeom>
          <a:ln>
            <a:headEnd type="triangle" w="med" len="me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439306" name="Line 11">
            <a:extLst>
              <a:ext uri="{FF2B5EF4-FFF2-40B4-BE49-F238E27FC236}">
                <a16:creationId xmlns:a16="http://schemas.microsoft.com/office/drawing/2014/main" id="{2240A494-65BE-4105-A4D2-9E7D54789BEE}"/>
              </a:ext>
            </a:extLst>
          </p:cNvPr>
          <p:cNvSpPr>
            <a:spLocks noChangeShapeType="1"/>
          </p:cNvSpPr>
          <p:nvPr/>
        </p:nvSpPr>
        <p:spPr bwMode="auto">
          <a:xfrm>
            <a:off x="4902200" y="6656388"/>
            <a:ext cx="5586413" cy="0"/>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439307" name="Line 12">
            <a:extLst>
              <a:ext uri="{FF2B5EF4-FFF2-40B4-BE49-F238E27FC236}">
                <a16:creationId xmlns:a16="http://schemas.microsoft.com/office/drawing/2014/main" id="{D05F830C-BF56-4C97-86A1-029EEB38A6AA}"/>
              </a:ext>
            </a:extLst>
          </p:cNvPr>
          <p:cNvSpPr>
            <a:spLocks noChangeShapeType="1"/>
          </p:cNvSpPr>
          <p:nvPr/>
        </p:nvSpPr>
        <p:spPr bwMode="auto">
          <a:xfrm>
            <a:off x="4902200" y="6656388"/>
            <a:ext cx="1481138" cy="833437"/>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439308" name="Line 13">
            <a:extLst>
              <a:ext uri="{FF2B5EF4-FFF2-40B4-BE49-F238E27FC236}">
                <a16:creationId xmlns:a16="http://schemas.microsoft.com/office/drawing/2014/main" id="{FDA200F3-8590-45B6-A717-4A1AB21FFAD4}"/>
              </a:ext>
            </a:extLst>
          </p:cNvPr>
          <p:cNvSpPr>
            <a:spLocks noChangeShapeType="1"/>
          </p:cNvSpPr>
          <p:nvPr/>
        </p:nvSpPr>
        <p:spPr bwMode="auto">
          <a:xfrm flipH="1">
            <a:off x="4902200" y="7489825"/>
            <a:ext cx="1481138"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439309" name="Line 14">
            <a:extLst>
              <a:ext uri="{FF2B5EF4-FFF2-40B4-BE49-F238E27FC236}">
                <a16:creationId xmlns:a16="http://schemas.microsoft.com/office/drawing/2014/main" id="{C186139C-7A87-495E-B22E-371E9699D731}"/>
              </a:ext>
            </a:extLst>
          </p:cNvPr>
          <p:cNvSpPr>
            <a:spLocks noChangeShapeType="1"/>
          </p:cNvSpPr>
          <p:nvPr/>
        </p:nvSpPr>
        <p:spPr bwMode="auto">
          <a:xfrm flipH="1">
            <a:off x="9120188" y="6656388"/>
            <a:ext cx="1368425" cy="833437"/>
          </a:xfrm>
          <a:prstGeom prst="lin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439310" name="Line 15">
            <a:extLst>
              <a:ext uri="{FF2B5EF4-FFF2-40B4-BE49-F238E27FC236}">
                <a16:creationId xmlns:a16="http://schemas.microsoft.com/office/drawing/2014/main" id="{30DE66B4-2092-4FC2-AD58-B2422D92035E}"/>
              </a:ext>
            </a:extLst>
          </p:cNvPr>
          <p:cNvSpPr>
            <a:spLocks noChangeShapeType="1"/>
          </p:cNvSpPr>
          <p:nvPr/>
        </p:nvSpPr>
        <p:spPr bwMode="auto">
          <a:xfrm>
            <a:off x="9120188" y="7489825"/>
            <a:ext cx="1595437"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5" name="文本框 14">
            <a:extLst>
              <a:ext uri="{FF2B5EF4-FFF2-40B4-BE49-F238E27FC236}">
                <a16:creationId xmlns:a16="http://schemas.microsoft.com/office/drawing/2014/main" id="{29BA4336-361B-4DFA-908F-279D5CB317AC}"/>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提高生产性的方法调研</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5"/>
                                        </p:tgtEl>
                                        <p:attrNameLst>
                                          <p:attrName>style.visibility</p:attrName>
                                        </p:attrNameLst>
                                      </p:cBhvr>
                                      <p:to>
                                        <p:strVal val="visible"/>
                                      </p:to>
                                    </p:set>
                                    <p:anim calcmode="lin" valueType="num">
                                      <p:cBhvr>
                                        <p:cTn id="7" dur="500" fill="hold"/>
                                        <p:tgtEl>
                                          <p:spTgt spid="15"/>
                                        </p:tgtEl>
                                        <p:attrNameLst>
                                          <p:attrName>ppt_w</p:attrName>
                                        </p:attrNameLst>
                                      </p:cBhvr>
                                      <p:tavLst>
                                        <p:tav tm="0">
                                          <p:val>
                                            <p:fltVal val="0"/>
                                          </p:val>
                                        </p:tav>
                                        <p:tav tm="100000">
                                          <p:val>
                                            <p:strVal val="#ppt_w"/>
                                          </p:val>
                                        </p:tav>
                                      </p:tavLst>
                                    </p:anim>
                                    <p:anim calcmode="lin" valueType="num">
                                      <p:cBhvr>
                                        <p:cTn id="8" dur="500" fill="hold"/>
                                        <p:tgtEl>
                                          <p:spTgt spid="1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62" name="Text Box 2">
            <a:extLst>
              <a:ext uri="{FF2B5EF4-FFF2-40B4-BE49-F238E27FC236}">
                <a16:creationId xmlns:a16="http://schemas.microsoft.com/office/drawing/2014/main" id="{A5AE496B-7D8E-4971-86E7-C3177C143A5B}"/>
              </a:ext>
            </a:extLst>
          </p:cNvPr>
          <p:cNvSpPr txBox="1">
            <a:spLocks noChangeArrowheads="1"/>
          </p:cNvSpPr>
          <p:nvPr/>
        </p:nvSpPr>
        <p:spPr bwMode="auto">
          <a:xfrm>
            <a:off x="1474282" y="835165"/>
            <a:ext cx="13681075" cy="4164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4 </a:t>
            </a:r>
            <a:r>
              <a:rPr lang="zh-TW" altLang="en-US" sz="2000" b="1" dirty="0">
                <a:latin typeface="+mn-lt"/>
                <a:ea typeface="+mn-ea"/>
                <a:cs typeface="+mn-ea"/>
                <a:sym typeface="+mn-lt"/>
              </a:rPr>
              <a:t>工程的多事之秋</a:t>
            </a:r>
          </a:p>
          <a:p>
            <a:pPr eaLnBrk="1" hangingPunct="1">
              <a:lnSpc>
                <a:spcPct val="120000"/>
              </a:lnSpc>
              <a:defRPr/>
            </a:pPr>
            <a:r>
              <a:rPr lang="zh-TW" altLang="en-US" sz="2000" dirty="0">
                <a:latin typeface="+mn-lt"/>
                <a:ea typeface="+mn-ea"/>
                <a:cs typeface="+mn-ea"/>
                <a:sym typeface="+mn-lt"/>
              </a:rPr>
              <a:t>   在整个工程技朮管理工作中最多事的环节要数工程的修正和变更</a:t>
            </a:r>
            <a:r>
              <a:rPr lang="en-US" altLang="zh-TW" sz="2000" dirty="0">
                <a:latin typeface="+mn-lt"/>
                <a:ea typeface="+mn-ea"/>
                <a:cs typeface="+mn-ea"/>
                <a:sym typeface="+mn-lt"/>
              </a:rPr>
              <a:t>,</a:t>
            </a:r>
            <a:r>
              <a:rPr lang="zh-TW" altLang="en-US" sz="2000" dirty="0">
                <a:latin typeface="+mn-lt"/>
                <a:ea typeface="+mn-ea"/>
                <a:cs typeface="+mn-ea"/>
                <a:sym typeface="+mn-lt"/>
              </a:rPr>
              <a:t>尤其是</a:t>
            </a:r>
            <a:r>
              <a:rPr lang="en-US" altLang="zh-TW" sz="2000" dirty="0">
                <a:latin typeface="+mn-lt"/>
                <a:ea typeface="+mn-ea"/>
                <a:cs typeface="+mn-ea"/>
                <a:sym typeface="+mn-lt"/>
              </a:rPr>
              <a:t>IE</a:t>
            </a:r>
            <a:r>
              <a:rPr lang="zh-TW" altLang="en-US" sz="2000" dirty="0">
                <a:latin typeface="+mn-lt"/>
                <a:ea typeface="+mn-ea"/>
                <a:cs typeface="+mn-ea"/>
                <a:sym typeface="+mn-lt"/>
              </a:rPr>
              <a:t>的工作</a:t>
            </a:r>
            <a:r>
              <a:rPr lang="en-US" altLang="zh-TW" sz="2000" dirty="0">
                <a:latin typeface="+mn-lt"/>
                <a:ea typeface="+mn-ea"/>
                <a:cs typeface="+mn-ea"/>
                <a:sym typeface="+mn-lt"/>
              </a:rPr>
              <a:t>,</a:t>
            </a:r>
            <a:r>
              <a:rPr lang="zh-TW" altLang="en-US" sz="2000" dirty="0">
                <a:latin typeface="+mn-lt"/>
                <a:ea typeface="+mn-ea"/>
                <a:cs typeface="+mn-ea"/>
                <a:sym typeface="+mn-lt"/>
              </a:rPr>
              <a:t>比如当产品变更了规格时</a:t>
            </a:r>
            <a:r>
              <a:rPr lang="en-US" altLang="zh-TW" sz="2000" dirty="0">
                <a:latin typeface="+mn-lt"/>
                <a:ea typeface="+mn-ea"/>
                <a:cs typeface="+mn-ea"/>
                <a:sym typeface="+mn-lt"/>
              </a:rPr>
              <a:t>,</a:t>
            </a:r>
            <a:r>
              <a:rPr lang="zh-TW" altLang="en-US" sz="2000" dirty="0">
                <a:latin typeface="+mn-lt"/>
                <a:ea typeface="+mn-ea"/>
                <a:cs typeface="+mn-ea"/>
                <a:sym typeface="+mn-lt"/>
              </a:rPr>
              <a:t>随之而引起的变更文件有</a:t>
            </a:r>
            <a:r>
              <a:rPr lang="en-US" altLang="zh-TW" sz="2000" dirty="0">
                <a:latin typeface="+mn-lt"/>
                <a:ea typeface="+mn-ea"/>
                <a:cs typeface="+mn-ea"/>
                <a:sym typeface="+mn-lt"/>
              </a:rPr>
              <a:t>:</a:t>
            </a:r>
            <a:r>
              <a:rPr lang="zh-TW" altLang="en-US" sz="2000" dirty="0">
                <a:latin typeface="+mn-lt"/>
                <a:ea typeface="+mn-ea"/>
                <a:cs typeface="+mn-ea"/>
                <a:sym typeface="+mn-lt"/>
              </a:rPr>
              <a:t>控制计划</a:t>
            </a:r>
            <a:r>
              <a:rPr lang="en-US" altLang="zh-TW" sz="2000" dirty="0">
                <a:latin typeface="+mn-lt"/>
                <a:ea typeface="+mn-ea"/>
                <a:cs typeface="+mn-ea"/>
                <a:sym typeface="+mn-lt"/>
              </a:rPr>
              <a:t>,</a:t>
            </a:r>
            <a:r>
              <a:rPr lang="zh-TW" altLang="en-US" sz="2000" dirty="0">
                <a:latin typeface="+mn-lt"/>
                <a:ea typeface="+mn-ea"/>
                <a:cs typeface="+mn-ea"/>
                <a:sym typeface="+mn-lt"/>
              </a:rPr>
              <a:t>指导书</a:t>
            </a:r>
            <a:r>
              <a:rPr lang="en-US" altLang="zh-TW" sz="2000" dirty="0">
                <a:latin typeface="+mn-lt"/>
                <a:ea typeface="+mn-ea"/>
                <a:cs typeface="+mn-ea"/>
                <a:sym typeface="+mn-lt"/>
              </a:rPr>
              <a:t>,</a:t>
            </a:r>
            <a:r>
              <a:rPr lang="zh-TW" altLang="en-US" sz="2000" dirty="0">
                <a:latin typeface="+mn-lt"/>
                <a:ea typeface="+mn-ea"/>
                <a:cs typeface="+mn-ea"/>
                <a:sym typeface="+mn-lt"/>
              </a:rPr>
              <a:t>必要时还包括式样书</a:t>
            </a:r>
            <a:r>
              <a:rPr lang="en-US" altLang="zh-TW" sz="2000" dirty="0">
                <a:latin typeface="+mn-lt"/>
                <a:ea typeface="+mn-ea"/>
                <a:cs typeface="+mn-ea"/>
                <a:sym typeface="+mn-lt"/>
              </a:rPr>
              <a:t>,</a:t>
            </a:r>
            <a:r>
              <a:rPr lang="zh-TW" altLang="en-US" sz="2000" dirty="0">
                <a:latin typeface="+mn-lt"/>
                <a:ea typeface="+mn-ea"/>
                <a:cs typeface="+mn-ea"/>
                <a:sym typeface="+mn-lt"/>
              </a:rPr>
              <a:t>图纸</a:t>
            </a:r>
            <a:r>
              <a:rPr lang="en-US" altLang="zh-TW" sz="2000" dirty="0">
                <a:latin typeface="+mn-lt"/>
                <a:ea typeface="+mn-ea"/>
                <a:cs typeface="+mn-ea"/>
                <a:sym typeface="+mn-lt"/>
              </a:rPr>
              <a:t>,</a:t>
            </a:r>
            <a:r>
              <a:rPr lang="zh-TW" altLang="en-US" sz="2000" dirty="0">
                <a:latin typeface="+mn-lt"/>
                <a:ea typeface="+mn-ea"/>
                <a:cs typeface="+mn-ea"/>
                <a:sym typeface="+mn-lt"/>
              </a:rPr>
              <a:t>测试程序等</a:t>
            </a:r>
            <a:r>
              <a:rPr lang="en-US" altLang="zh-TW" sz="2000" dirty="0">
                <a:latin typeface="+mn-lt"/>
                <a:ea typeface="+mn-ea"/>
                <a:cs typeface="+mn-ea"/>
                <a:sym typeface="+mn-lt"/>
              </a:rPr>
              <a:t>.</a:t>
            </a:r>
            <a:r>
              <a:rPr lang="zh-TW" altLang="en-US" sz="2000" dirty="0">
                <a:latin typeface="+mn-lt"/>
                <a:ea typeface="+mn-ea"/>
                <a:cs typeface="+mn-ea"/>
                <a:sym typeface="+mn-lt"/>
              </a:rPr>
              <a:t>而这种改变的几率一般比较高</a:t>
            </a:r>
            <a:r>
              <a:rPr lang="en-US" altLang="zh-TW" sz="2000" dirty="0">
                <a:latin typeface="+mn-lt"/>
                <a:ea typeface="+mn-ea"/>
                <a:cs typeface="+mn-ea"/>
                <a:sym typeface="+mn-lt"/>
              </a:rPr>
              <a:t>,</a:t>
            </a:r>
            <a:r>
              <a:rPr lang="zh-TW" altLang="en-US" sz="2000" dirty="0">
                <a:latin typeface="+mn-lt"/>
                <a:ea typeface="+mn-ea"/>
                <a:cs typeface="+mn-ea"/>
                <a:sym typeface="+mn-lt"/>
              </a:rPr>
              <a:t>因为要不断地实施持续改进</a:t>
            </a:r>
            <a:r>
              <a:rPr lang="en-US" altLang="zh-TW" sz="2000" dirty="0">
                <a:latin typeface="+mn-lt"/>
                <a:ea typeface="+mn-ea"/>
                <a:cs typeface="+mn-ea"/>
                <a:sym typeface="+mn-lt"/>
              </a:rPr>
              <a:t>.</a:t>
            </a:r>
            <a:r>
              <a:rPr lang="zh-TW" altLang="en-US" sz="2000" dirty="0">
                <a:latin typeface="+mn-lt"/>
                <a:ea typeface="+mn-ea"/>
                <a:cs typeface="+mn-ea"/>
                <a:sym typeface="+mn-lt"/>
              </a:rPr>
              <a:t>有改进就意味着要修改</a:t>
            </a:r>
            <a:r>
              <a:rPr lang="en-US" altLang="zh-TW" sz="2000" dirty="0">
                <a:latin typeface="+mn-lt"/>
                <a:ea typeface="+mn-ea"/>
                <a:cs typeface="+mn-ea"/>
                <a:sym typeface="+mn-lt"/>
              </a:rPr>
              <a:t>,</a:t>
            </a:r>
            <a:r>
              <a:rPr lang="zh-TW" altLang="en-US" sz="2000" dirty="0">
                <a:latin typeface="+mn-lt"/>
                <a:ea typeface="+mn-ea"/>
                <a:cs typeface="+mn-ea"/>
                <a:sym typeface="+mn-lt"/>
              </a:rPr>
              <a:t>不管是改参数也好还是改零件也好</a:t>
            </a:r>
            <a:r>
              <a:rPr lang="en-US" altLang="zh-TW" sz="2000" dirty="0">
                <a:latin typeface="+mn-lt"/>
                <a:ea typeface="+mn-ea"/>
                <a:cs typeface="+mn-ea"/>
                <a:sym typeface="+mn-lt"/>
              </a:rPr>
              <a:t>,</a:t>
            </a:r>
            <a:r>
              <a:rPr lang="zh-TW" altLang="en-US" sz="2000" dirty="0">
                <a:latin typeface="+mn-lt"/>
                <a:ea typeface="+mn-ea"/>
                <a:cs typeface="+mn-ea"/>
                <a:sym typeface="+mn-lt"/>
              </a:rPr>
              <a:t>都是关乎</a:t>
            </a:r>
            <a:r>
              <a:rPr lang="en-US" altLang="zh-TW" sz="2000" dirty="0">
                <a:latin typeface="+mn-lt"/>
                <a:ea typeface="+mn-ea"/>
                <a:cs typeface="+mn-ea"/>
                <a:sym typeface="+mn-lt"/>
              </a:rPr>
              <a:t>IE</a:t>
            </a:r>
            <a:r>
              <a:rPr lang="zh-TW" altLang="en-US" sz="2000" dirty="0">
                <a:latin typeface="+mn-lt"/>
                <a:ea typeface="+mn-ea"/>
                <a:cs typeface="+mn-ea"/>
                <a:sym typeface="+mn-lt"/>
              </a:rPr>
              <a:t>工作的</a:t>
            </a:r>
            <a:r>
              <a:rPr lang="en-US" altLang="zh-TW" sz="2000" dirty="0">
                <a:latin typeface="+mn-lt"/>
                <a:ea typeface="+mn-ea"/>
                <a:cs typeface="+mn-ea"/>
                <a:sym typeface="+mn-lt"/>
              </a:rPr>
              <a:t>.</a:t>
            </a:r>
            <a:r>
              <a:rPr lang="zh-TW" altLang="en-US" sz="2000" dirty="0">
                <a:latin typeface="+mn-lt"/>
                <a:ea typeface="+mn-ea"/>
                <a:cs typeface="+mn-ea"/>
                <a:sym typeface="+mn-lt"/>
              </a:rPr>
              <a:t>而但凡实施更改</a:t>
            </a:r>
            <a:r>
              <a:rPr lang="en-US" altLang="zh-TW" sz="2000" dirty="0">
                <a:latin typeface="+mn-lt"/>
                <a:ea typeface="+mn-ea"/>
                <a:cs typeface="+mn-ea"/>
                <a:sym typeface="+mn-lt"/>
              </a:rPr>
              <a:t>,</a:t>
            </a:r>
            <a:r>
              <a:rPr lang="zh-TW" altLang="en-US" sz="2000" dirty="0">
                <a:latin typeface="+mn-lt"/>
                <a:ea typeface="+mn-ea"/>
                <a:cs typeface="+mn-ea"/>
                <a:sym typeface="+mn-lt"/>
              </a:rPr>
              <a:t>难免会产生一些差错</a:t>
            </a:r>
            <a:r>
              <a:rPr lang="en-US" altLang="zh-TW" sz="2000" dirty="0">
                <a:latin typeface="+mn-lt"/>
                <a:ea typeface="+mn-ea"/>
                <a:cs typeface="+mn-ea"/>
                <a:sym typeface="+mn-lt"/>
              </a:rPr>
              <a:t>,</a:t>
            </a:r>
            <a:r>
              <a:rPr lang="zh-TW" altLang="en-US" sz="2000" dirty="0">
                <a:latin typeface="+mn-lt"/>
                <a:ea typeface="+mn-ea"/>
                <a:cs typeface="+mn-ea"/>
                <a:sym typeface="+mn-lt"/>
              </a:rPr>
              <a:t>所以</a:t>
            </a:r>
            <a:r>
              <a:rPr lang="en-US" altLang="zh-TW" sz="2000" dirty="0">
                <a:latin typeface="+mn-lt"/>
                <a:ea typeface="+mn-ea"/>
                <a:cs typeface="+mn-ea"/>
                <a:sym typeface="+mn-lt"/>
              </a:rPr>
              <a:t>,</a:t>
            </a:r>
            <a:r>
              <a:rPr lang="zh-TW" altLang="en-US" sz="2000" dirty="0">
                <a:latin typeface="+mn-lt"/>
                <a:ea typeface="+mn-ea"/>
                <a:cs typeface="+mn-ea"/>
                <a:sym typeface="+mn-lt"/>
              </a:rPr>
              <a:t>我们称有关工程更改的环节是工程技朮管理工作的多事之秋</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defRPr/>
            </a:pPr>
            <a:r>
              <a:rPr lang="en-US" altLang="zh-TW" sz="2000" b="1" dirty="0">
                <a:latin typeface="+mn-lt"/>
                <a:ea typeface="+mn-ea"/>
                <a:cs typeface="+mn-ea"/>
                <a:sym typeface="+mn-lt"/>
              </a:rPr>
              <a:t>4.1 </a:t>
            </a:r>
            <a:r>
              <a:rPr lang="zh-TW" altLang="en-US" sz="2000" b="1" dirty="0">
                <a:latin typeface="+mn-lt"/>
                <a:ea typeface="+mn-ea"/>
                <a:cs typeface="+mn-ea"/>
                <a:sym typeface="+mn-lt"/>
              </a:rPr>
              <a:t>工程变更与持续改善</a:t>
            </a:r>
          </a:p>
          <a:p>
            <a:pPr eaLnBrk="1" hangingPunct="1">
              <a:lnSpc>
                <a:spcPct val="120000"/>
              </a:lnSpc>
              <a:defRPr/>
            </a:pPr>
            <a:r>
              <a:rPr lang="en-US" altLang="zh-TW" sz="2000" b="1" dirty="0">
                <a:latin typeface="+mn-lt"/>
                <a:ea typeface="+mn-ea"/>
                <a:cs typeface="+mn-ea"/>
                <a:sym typeface="+mn-lt"/>
              </a:rPr>
              <a:t>1 ) </a:t>
            </a:r>
            <a:r>
              <a:rPr lang="zh-TW" altLang="en-US" sz="2000" b="1" dirty="0">
                <a:latin typeface="+mn-lt"/>
                <a:ea typeface="+mn-ea"/>
                <a:cs typeface="+mn-ea"/>
                <a:sym typeface="+mn-lt"/>
              </a:rPr>
              <a:t>持续改善的表现形式是对工程实施变更</a:t>
            </a:r>
            <a:r>
              <a:rPr lang="en-US" altLang="zh-TW" sz="2000" b="1" dirty="0">
                <a:latin typeface="+mn-lt"/>
                <a:ea typeface="+mn-ea"/>
                <a:cs typeface="+mn-ea"/>
                <a:sym typeface="+mn-lt"/>
              </a:rPr>
              <a:t>,</a:t>
            </a:r>
            <a:r>
              <a:rPr lang="zh-TW" altLang="en-US" sz="2000" b="1" dirty="0">
                <a:latin typeface="+mn-lt"/>
                <a:ea typeface="+mn-ea"/>
                <a:cs typeface="+mn-ea"/>
                <a:sym typeface="+mn-lt"/>
              </a:rPr>
              <a:t>这些变更内容包括</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改善作业方法</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增删零部件</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修订工程参数</a:t>
            </a:r>
            <a:r>
              <a:rPr lang="en-US" altLang="zh-TW" sz="2000" dirty="0">
                <a:latin typeface="+mn-lt"/>
                <a:ea typeface="+mn-ea"/>
                <a:cs typeface="+mn-ea"/>
                <a:sym typeface="+mn-lt"/>
              </a:rPr>
              <a:t>,</a:t>
            </a:r>
            <a:r>
              <a:rPr lang="zh-TW" altLang="en-US" sz="2000" dirty="0">
                <a:latin typeface="+mn-lt"/>
                <a:ea typeface="+mn-ea"/>
                <a:cs typeface="+mn-ea"/>
                <a:sym typeface="+mn-lt"/>
              </a:rPr>
              <a:t>如特性值</a:t>
            </a:r>
            <a:r>
              <a:rPr lang="en-US" altLang="zh-TW" sz="2000" dirty="0">
                <a:latin typeface="+mn-lt"/>
                <a:ea typeface="+mn-ea"/>
                <a:cs typeface="+mn-ea"/>
                <a:sym typeface="+mn-lt"/>
              </a:rPr>
              <a:t>,</a:t>
            </a:r>
            <a:r>
              <a:rPr lang="zh-TW" altLang="en-US" sz="2000" dirty="0">
                <a:latin typeface="+mn-lt"/>
                <a:ea typeface="+mn-ea"/>
                <a:cs typeface="+mn-ea"/>
                <a:sym typeface="+mn-lt"/>
              </a:rPr>
              <a:t>尺寸等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调整生产资源分配</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7F1C7549-2687-4AD9-8C61-4362F4CB5BF1}"/>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工程的多事之秋</a:t>
            </a:r>
          </a:p>
        </p:txBody>
      </p:sp>
      <p:sp>
        <p:nvSpPr>
          <p:cNvPr id="4" name="Text Box 3">
            <a:extLst>
              <a:ext uri="{FF2B5EF4-FFF2-40B4-BE49-F238E27FC236}">
                <a16:creationId xmlns:a16="http://schemas.microsoft.com/office/drawing/2014/main" id="{6DD1CD0D-79A1-4D9B-B8ED-768F1B057DAB}"/>
              </a:ext>
            </a:extLst>
          </p:cNvPr>
          <p:cNvSpPr txBox="1">
            <a:spLocks noChangeArrowheads="1"/>
          </p:cNvSpPr>
          <p:nvPr/>
        </p:nvSpPr>
        <p:spPr bwMode="auto">
          <a:xfrm>
            <a:off x="1474281" y="4900436"/>
            <a:ext cx="13681075" cy="4533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调整作业内容</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调整技朮指标</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发布</a:t>
            </a:r>
            <a:r>
              <a:rPr lang="en-US" altLang="zh-TW" sz="2000" dirty="0">
                <a:latin typeface="+mn-lt"/>
                <a:ea typeface="+mn-ea"/>
                <a:cs typeface="+mn-ea"/>
                <a:sym typeface="+mn-lt"/>
              </a:rPr>
              <a:t>ECN;</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作成临时指导书</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修订产品规格</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修订材料规格</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修订流程图</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修订控制计划</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修订指导书</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修订</a:t>
            </a:r>
            <a:r>
              <a:rPr lang="en-US" altLang="zh-TW" sz="2000" dirty="0">
                <a:latin typeface="+mn-lt"/>
                <a:ea typeface="+mn-ea"/>
                <a:cs typeface="+mn-ea"/>
                <a:sym typeface="+mn-lt"/>
              </a:rPr>
              <a:t>BOM;</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修订记录表的格式</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修订程序文件</a:t>
            </a:r>
            <a:r>
              <a:rPr lang="en-US" altLang="zh-TW" sz="2000" dirty="0">
                <a:latin typeface="+mn-lt"/>
                <a:ea typeface="+mn-ea"/>
                <a:cs typeface="+mn-ea"/>
                <a:sym typeface="+mn-lt"/>
              </a:rPr>
              <a:t>.</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2371" name="Oval 3">
            <a:extLst>
              <a:ext uri="{FF2B5EF4-FFF2-40B4-BE49-F238E27FC236}">
                <a16:creationId xmlns:a16="http://schemas.microsoft.com/office/drawing/2014/main" id="{2E17C29F-9FCB-47C6-A2DC-E3C660400787}"/>
              </a:ext>
            </a:extLst>
          </p:cNvPr>
          <p:cNvSpPr>
            <a:spLocks noChangeArrowheads="1"/>
          </p:cNvSpPr>
          <p:nvPr/>
        </p:nvSpPr>
        <p:spPr bwMode="auto">
          <a:xfrm>
            <a:off x="2735262" y="2136280"/>
            <a:ext cx="1938337" cy="1663700"/>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持续</a:t>
            </a:r>
          </a:p>
          <a:p>
            <a:pPr algn="ctr" eaLnBrk="1" hangingPunct="1">
              <a:lnSpc>
                <a:spcPct val="120000"/>
              </a:lnSpc>
              <a:defRPr/>
            </a:pPr>
            <a:r>
              <a:rPr lang="zh-TW" altLang="en-US" sz="2000">
                <a:cs typeface="+mn-ea"/>
                <a:sym typeface="+mn-lt"/>
              </a:rPr>
              <a:t>改善</a:t>
            </a:r>
          </a:p>
        </p:txBody>
      </p:sp>
      <p:sp>
        <p:nvSpPr>
          <p:cNvPr id="442372" name="AutoShape 4">
            <a:extLst>
              <a:ext uri="{FF2B5EF4-FFF2-40B4-BE49-F238E27FC236}">
                <a16:creationId xmlns:a16="http://schemas.microsoft.com/office/drawing/2014/main" id="{4DB55BD2-5446-4FED-AF7A-6C268BD57342}"/>
              </a:ext>
            </a:extLst>
          </p:cNvPr>
          <p:cNvSpPr>
            <a:spLocks noChangeArrowheads="1"/>
          </p:cNvSpPr>
          <p:nvPr/>
        </p:nvSpPr>
        <p:spPr bwMode="auto">
          <a:xfrm>
            <a:off x="6726237" y="2656980"/>
            <a:ext cx="2051050" cy="623887"/>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行动</a:t>
            </a:r>
          </a:p>
        </p:txBody>
      </p:sp>
      <p:sp>
        <p:nvSpPr>
          <p:cNvPr id="442373" name="AutoShape 5">
            <a:extLst>
              <a:ext uri="{FF2B5EF4-FFF2-40B4-BE49-F238E27FC236}">
                <a16:creationId xmlns:a16="http://schemas.microsoft.com/office/drawing/2014/main" id="{6B9AD7B0-4AA7-4F60-BE83-8507EC821759}"/>
              </a:ext>
            </a:extLst>
          </p:cNvPr>
          <p:cNvSpPr>
            <a:spLocks noChangeArrowheads="1"/>
          </p:cNvSpPr>
          <p:nvPr/>
        </p:nvSpPr>
        <p:spPr bwMode="auto">
          <a:xfrm>
            <a:off x="6726237" y="4425455"/>
            <a:ext cx="2051050" cy="623887"/>
          </a:xfrm>
          <a:prstGeom prst="roundRect">
            <a:avLst>
              <a:gd name="adj" fmla="val 16667"/>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结果</a:t>
            </a:r>
          </a:p>
        </p:txBody>
      </p:sp>
      <p:sp>
        <p:nvSpPr>
          <p:cNvPr id="442374" name="Oval 6">
            <a:extLst>
              <a:ext uri="{FF2B5EF4-FFF2-40B4-BE49-F238E27FC236}">
                <a16:creationId xmlns:a16="http://schemas.microsoft.com/office/drawing/2014/main" id="{12D8F359-ADBB-4BB1-A5DE-543EE6B05F59}"/>
              </a:ext>
            </a:extLst>
          </p:cNvPr>
          <p:cNvSpPr>
            <a:spLocks noChangeArrowheads="1"/>
          </p:cNvSpPr>
          <p:nvPr/>
        </p:nvSpPr>
        <p:spPr bwMode="auto">
          <a:xfrm>
            <a:off x="10374312" y="3904755"/>
            <a:ext cx="1938337" cy="1663700"/>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工程</a:t>
            </a:r>
          </a:p>
          <a:p>
            <a:pPr algn="ctr" eaLnBrk="1" hangingPunct="1">
              <a:lnSpc>
                <a:spcPct val="120000"/>
              </a:lnSpc>
              <a:defRPr/>
            </a:pPr>
            <a:r>
              <a:rPr lang="zh-TW" altLang="en-US" sz="2000">
                <a:cs typeface="+mn-ea"/>
                <a:sym typeface="+mn-lt"/>
              </a:rPr>
              <a:t>更改</a:t>
            </a:r>
          </a:p>
        </p:txBody>
      </p:sp>
      <p:sp>
        <p:nvSpPr>
          <p:cNvPr id="442375" name="Line 7">
            <a:extLst>
              <a:ext uri="{FF2B5EF4-FFF2-40B4-BE49-F238E27FC236}">
                <a16:creationId xmlns:a16="http://schemas.microsoft.com/office/drawing/2014/main" id="{86D785F1-544F-4218-8AB4-74BB308400AC}"/>
              </a:ext>
            </a:extLst>
          </p:cNvPr>
          <p:cNvSpPr>
            <a:spLocks noChangeShapeType="1"/>
          </p:cNvSpPr>
          <p:nvPr/>
        </p:nvSpPr>
        <p:spPr bwMode="auto">
          <a:xfrm>
            <a:off x="4673599" y="2968130"/>
            <a:ext cx="2052638"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442376" name="Line 8">
            <a:extLst>
              <a:ext uri="{FF2B5EF4-FFF2-40B4-BE49-F238E27FC236}">
                <a16:creationId xmlns:a16="http://schemas.microsoft.com/office/drawing/2014/main" id="{E1F6AD30-D846-48C9-B319-EC1A3FD9F13A}"/>
              </a:ext>
            </a:extLst>
          </p:cNvPr>
          <p:cNvSpPr>
            <a:spLocks noChangeShapeType="1"/>
          </p:cNvSpPr>
          <p:nvPr/>
        </p:nvSpPr>
        <p:spPr bwMode="auto">
          <a:xfrm>
            <a:off x="8777287" y="4736605"/>
            <a:ext cx="1597025"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442377" name="Line 9">
            <a:extLst>
              <a:ext uri="{FF2B5EF4-FFF2-40B4-BE49-F238E27FC236}">
                <a16:creationId xmlns:a16="http://schemas.microsoft.com/office/drawing/2014/main" id="{468CCB4F-C61F-4B95-8D42-4512C2C5A827}"/>
              </a:ext>
            </a:extLst>
          </p:cNvPr>
          <p:cNvSpPr>
            <a:spLocks noChangeShapeType="1"/>
          </p:cNvSpPr>
          <p:nvPr/>
        </p:nvSpPr>
        <p:spPr bwMode="auto">
          <a:xfrm>
            <a:off x="7751762" y="3280867"/>
            <a:ext cx="0" cy="1144588"/>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452618" name="Text Box 10">
            <a:extLst>
              <a:ext uri="{FF2B5EF4-FFF2-40B4-BE49-F238E27FC236}">
                <a16:creationId xmlns:a16="http://schemas.microsoft.com/office/drawing/2014/main" id="{434699CE-7A19-419D-9D7F-A0F78C5B6F88}"/>
              </a:ext>
            </a:extLst>
          </p:cNvPr>
          <p:cNvSpPr txBox="1">
            <a:spLocks noChangeArrowheads="1"/>
          </p:cNvSpPr>
          <p:nvPr/>
        </p:nvSpPr>
        <p:spPr bwMode="auto">
          <a:xfrm>
            <a:off x="1481137" y="5673230"/>
            <a:ext cx="13681075" cy="19478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a:latin typeface="+mn-lt"/>
                <a:ea typeface="+mn-ea"/>
                <a:cs typeface="+mn-ea"/>
                <a:sym typeface="+mn-lt"/>
              </a:rPr>
              <a:t>4.2 </a:t>
            </a:r>
            <a:r>
              <a:rPr lang="zh-TW" altLang="en-US" sz="2000" b="1">
                <a:latin typeface="+mn-lt"/>
                <a:ea typeface="+mn-ea"/>
                <a:cs typeface="+mn-ea"/>
                <a:sym typeface="+mn-lt"/>
              </a:rPr>
              <a:t>慎防变更出乱子</a:t>
            </a:r>
          </a:p>
          <a:p>
            <a:pPr eaLnBrk="1" hangingPunct="1">
              <a:lnSpc>
                <a:spcPct val="120000"/>
              </a:lnSpc>
              <a:defRPr/>
            </a:pPr>
            <a:r>
              <a:rPr lang="en-US" altLang="zh-TW" sz="2000" b="1">
                <a:latin typeface="+mn-lt"/>
                <a:ea typeface="+mn-ea"/>
                <a:cs typeface="+mn-ea"/>
                <a:sym typeface="+mn-lt"/>
              </a:rPr>
              <a:t>1 ) </a:t>
            </a:r>
            <a:r>
              <a:rPr lang="zh-TW" altLang="en-US" sz="2000" b="1">
                <a:latin typeface="+mn-lt"/>
                <a:ea typeface="+mn-ea"/>
                <a:cs typeface="+mn-ea"/>
                <a:sym typeface="+mn-lt"/>
              </a:rPr>
              <a:t>对于工程变更的事项如果控制不好的话就会在生产中出现乱子</a:t>
            </a:r>
            <a:r>
              <a:rPr lang="en-US" altLang="zh-TW" sz="2000" b="1">
                <a:latin typeface="+mn-lt"/>
                <a:ea typeface="+mn-ea"/>
                <a:cs typeface="+mn-ea"/>
                <a:sym typeface="+mn-lt"/>
              </a:rPr>
              <a:t>.</a:t>
            </a:r>
            <a:r>
              <a:rPr lang="zh-TW" altLang="en-US" sz="2000" b="1">
                <a:latin typeface="+mn-lt"/>
                <a:ea typeface="+mn-ea"/>
                <a:cs typeface="+mn-ea"/>
                <a:sym typeface="+mn-lt"/>
              </a:rPr>
              <a:t>这些乱子的常见现象是</a:t>
            </a:r>
            <a:r>
              <a:rPr lang="en-US" altLang="zh-TW" sz="2000" b="1">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文件更改未能同步进行</a:t>
            </a:r>
            <a:r>
              <a:rPr lang="en-US" altLang="zh-TW" sz="2000">
                <a:latin typeface="+mn-lt"/>
                <a:ea typeface="+mn-ea"/>
                <a:cs typeface="+mn-ea"/>
                <a:sym typeface="+mn-lt"/>
              </a:rPr>
              <a:t>,</a:t>
            </a:r>
            <a:r>
              <a:rPr lang="zh-TW" altLang="en-US" sz="2000">
                <a:latin typeface="+mn-lt"/>
                <a:ea typeface="+mn-ea"/>
                <a:cs typeface="+mn-ea"/>
                <a:sym typeface="+mn-lt"/>
              </a:rPr>
              <a:t>比如修改了图纸而未修改指导书</a:t>
            </a:r>
            <a:r>
              <a:rPr lang="en-US" altLang="zh-TW" sz="2000">
                <a:latin typeface="+mn-lt"/>
                <a:ea typeface="+mn-ea"/>
                <a:cs typeface="+mn-ea"/>
                <a:sym typeface="+mn-lt"/>
              </a:rPr>
              <a:t>,</a:t>
            </a:r>
            <a:r>
              <a:rPr lang="zh-TW" altLang="en-US" sz="2000">
                <a:latin typeface="+mn-lt"/>
                <a:ea typeface="+mn-ea"/>
                <a:cs typeface="+mn-ea"/>
                <a:sym typeface="+mn-lt"/>
              </a:rPr>
              <a:t>导致现场使用者产生混乱</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未能及时回收或标识旧版的文件</a:t>
            </a:r>
            <a:r>
              <a:rPr lang="en-US" altLang="zh-TW" sz="2000">
                <a:latin typeface="+mn-lt"/>
                <a:ea typeface="+mn-ea"/>
                <a:cs typeface="+mn-ea"/>
                <a:sym typeface="+mn-lt"/>
              </a:rPr>
              <a:t>,</a:t>
            </a:r>
            <a:r>
              <a:rPr lang="zh-TW" altLang="en-US" sz="2000">
                <a:latin typeface="+mn-lt"/>
                <a:ea typeface="+mn-ea"/>
                <a:cs typeface="+mn-ea"/>
                <a:sym typeface="+mn-lt"/>
              </a:rPr>
              <a:t>导致现场使用者错用</a:t>
            </a:r>
            <a:r>
              <a:rPr lang="en-US" altLang="zh-TW" sz="2000">
                <a:latin typeface="+mn-lt"/>
                <a:ea typeface="+mn-ea"/>
                <a:cs typeface="+mn-ea"/>
                <a:sym typeface="+mn-lt"/>
              </a:rPr>
              <a:t>.</a:t>
            </a:r>
            <a:r>
              <a:rPr lang="zh-TW" altLang="en-US" sz="2000">
                <a:latin typeface="+mn-lt"/>
                <a:ea typeface="+mn-ea"/>
                <a:cs typeface="+mn-ea"/>
                <a:sym typeface="+mn-lt"/>
              </a:rPr>
              <a:t>比如修改的图纸尺寸已经变成了</a:t>
            </a:r>
            <a:r>
              <a:rPr lang="en-US" altLang="zh-TW" sz="2000">
                <a:latin typeface="+mn-lt"/>
                <a:ea typeface="+mn-ea"/>
                <a:cs typeface="+mn-ea"/>
                <a:sym typeface="+mn-lt"/>
              </a:rPr>
              <a:t>9mm,</a:t>
            </a:r>
            <a:r>
              <a:rPr lang="zh-TW" altLang="en-US" sz="2000">
                <a:latin typeface="+mn-lt"/>
                <a:ea typeface="+mn-ea"/>
                <a:cs typeface="+mn-ea"/>
                <a:sym typeface="+mn-lt"/>
              </a:rPr>
              <a:t>但未回收原来的尺寸是</a:t>
            </a:r>
            <a:r>
              <a:rPr lang="en-US" altLang="zh-TW" sz="2000">
                <a:latin typeface="+mn-lt"/>
                <a:ea typeface="+mn-ea"/>
                <a:cs typeface="+mn-ea"/>
                <a:sym typeface="+mn-lt"/>
              </a:rPr>
              <a:t>10mm</a:t>
            </a:r>
            <a:r>
              <a:rPr lang="zh-TW" altLang="en-US" sz="2000">
                <a:latin typeface="+mn-lt"/>
                <a:ea typeface="+mn-ea"/>
                <a:cs typeface="+mn-ea"/>
                <a:sym typeface="+mn-lt"/>
              </a:rPr>
              <a:t>的旧图纸</a:t>
            </a:r>
            <a:r>
              <a:rPr lang="en-US" altLang="zh-TW" sz="2000">
                <a:latin typeface="+mn-lt"/>
                <a:ea typeface="+mn-ea"/>
                <a:cs typeface="+mn-ea"/>
                <a:sym typeface="+mn-lt"/>
              </a:rPr>
              <a:t>(</a:t>
            </a:r>
            <a:r>
              <a:rPr lang="zh-TW" altLang="en-US" sz="2000">
                <a:latin typeface="+mn-lt"/>
                <a:ea typeface="+mn-ea"/>
                <a:cs typeface="+mn-ea"/>
                <a:sym typeface="+mn-lt"/>
              </a:rPr>
              <a:t>或标识已过期的印记</a:t>
            </a:r>
            <a:r>
              <a:rPr lang="en-US" altLang="zh-TW" sz="2000">
                <a:latin typeface="+mn-lt"/>
                <a:ea typeface="+mn-ea"/>
                <a:cs typeface="+mn-ea"/>
                <a:sym typeface="+mn-lt"/>
              </a:rPr>
              <a:t>),</a:t>
            </a:r>
            <a:r>
              <a:rPr lang="zh-TW" altLang="en-US" sz="2000">
                <a:latin typeface="+mn-lt"/>
                <a:ea typeface="+mn-ea"/>
                <a:cs typeface="+mn-ea"/>
                <a:sym typeface="+mn-lt"/>
              </a:rPr>
              <a:t>有可能导致相关人员错用</a:t>
            </a:r>
            <a:r>
              <a:rPr lang="en-US" altLang="zh-TW" sz="2000">
                <a:latin typeface="+mn-lt"/>
                <a:ea typeface="+mn-ea"/>
                <a:cs typeface="+mn-ea"/>
                <a:sym typeface="+mn-lt"/>
              </a:rPr>
              <a:t>.</a:t>
            </a:r>
          </a:p>
        </p:txBody>
      </p:sp>
      <p:sp>
        <p:nvSpPr>
          <p:cNvPr id="11" name="文本框 10">
            <a:extLst>
              <a:ext uri="{FF2B5EF4-FFF2-40B4-BE49-F238E27FC236}">
                <a16:creationId xmlns:a16="http://schemas.microsoft.com/office/drawing/2014/main" id="{193CF993-EF8F-4483-9595-EBD29EFF05AC}"/>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2 ) </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持续改善与工程更改的关系</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1"/>
                                        </p:tgtEl>
                                        <p:attrNameLst>
                                          <p:attrName>style.visibility</p:attrName>
                                        </p:attrNameLst>
                                      </p:cBhvr>
                                      <p:to>
                                        <p:strVal val="visible"/>
                                      </p:to>
                                    </p:set>
                                    <p:anim calcmode="lin" valueType="num">
                                      <p:cBhvr>
                                        <p:cTn id="7" dur="500" fill="hold"/>
                                        <p:tgtEl>
                                          <p:spTgt spid="11"/>
                                        </p:tgtEl>
                                        <p:attrNameLst>
                                          <p:attrName>ppt_w</p:attrName>
                                        </p:attrNameLst>
                                      </p:cBhvr>
                                      <p:tavLst>
                                        <p:tav tm="0">
                                          <p:val>
                                            <p:fltVal val="0"/>
                                          </p:val>
                                        </p:tav>
                                        <p:tav tm="100000">
                                          <p:val>
                                            <p:strVal val="#ppt_w"/>
                                          </p:val>
                                        </p:tav>
                                      </p:tavLst>
                                    </p:anim>
                                    <p:anim calcmode="lin" valueType="num">
                                      <p:cBhvr>
                                        <p:cTn id="8" dur="500" fill="hold"/>
                                        <p:tgtEl>
                                          <p:spTgt spid="11"/>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3634" name="Text Box 2">
            <a:extLst>
              <a:ext uri="{FF2B5EF4-FFF2-40B4-BE49-F238E27FC236}">
                <a16:creationId xmlns:a16="http://schemas.microsoft.com/office/drawing/2014/main" id="{56CBA4E7-40BE-4A5E-993A-E763A0E2FA40}"/>
              </a:ext>
            </a:extLst>
          </p:cNvPr>
          <p:cNvSpPr txBox="1">
            <a:spLocks noChangeArrowheads="1"/>
          </p:cNvSpPr>
          <p:nvPr/>
        </p:nvSpPr>
        <p:spPr bwMode="auto">
          <a:xfrm>
            <a:off x="1481137" y="1567656"/>
            <a:ext cx="13681075" cy="2317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修改事项的表现形式在不同文件中互相矛盾</a:t>
            </a:r>
            <a:r>
              <a:rPr lang="en-US" altLang="zh-TW" sz="2000" dirty="0">
                <a:latin typeface="+mn-lt"/>
                <a:ea typeface="+mn-ea"/>
                <a:cs typeface="+mn-ea"/>
                <a:sym typeface="+mn-lt"/>
              </a:rPr>
              <a:t>.</a:t>
            </a:r>
            <a:r>
              <a:rPr lang="zh-TW" altLang="en-US" sz="2000" dirty="0">
                <a:latin typeface="+mn-lt"/>
                <a:ea typeface="+mn-ea"/>
                <a:cs typeface="+mn-ea"/>
                <a:sym typeface="+mn-lt"/>
              </a:rPr>
              <a:t>如在控制计划和指导书上不一致</a:t>
            </a:r>
            <a:r>
              <a:rPr lang="en-US" altLang="zh-TW" sz="2000" dirty="0">
                <a:latin typeface="+mn-lt"/>
                <a:ea typeface="+mn-ea"/>
                <a:cs typeface="+mn-ea"/>
                <a:sym typeface="+mn-lt"/>
              </a:rPr>
              <a:t>,</a:t>
            </a:r>
            <a:r>
              <a:rPr lang="zh-TW" altLang="en-US" sz="2000" dirty="0">
                <a:latin typeface="+mn-lt"/>
                <a:ea typeface="+mn-ea"/>
                <a:cs typeface="+mn-ea"/>
                <a:sym typeface="+mn-lt"/>
              </a:rPr>
              <a:t>导致现场使用者茫然</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2 ) </a:t>
            </a:r>
            <a:r>
              <a:rPr lang="zh-TW" altLang="en-US" sz="2000" b="1" dirty="0">
                <a:latin typeface="+mn-lt"/>
                <a:ea typeface="+mn-ea"/>
                <a:cs typeface="+mn-ea"/>
                <a:sym typeface="+mn-lt"/>
              </a:rPr>
              <a:t>防止变更出现乱子的措施包括</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严格执行程序文件的规定</a:t>
            </a:r>
            <a:r>
              <a:rPr lang="en-US" altLang="zh-TW" sz="2000" dirty="0">
                <a:latin typeface="+mn-lt"/>
                <a:ea typeface="+mn-ea"/>
                <a:cs typeface="+mn-ea"/>
                <a:sym typeface="+mn-lt"/>
              </a:rPr>
              <a:t>,</a:t>
            </a:r>
            <a:r>
              <a:rPr lang="zh-TW" altLang="en-US" sz="2000" dirty="0">
                <a:latin typeface="+mn-lt"/>
                <a:ea typeface="+mn-ea"/>
                <a:cs typeface="+mn-ea"/>
                <a:sym typeface="+mn-lt"/>
              </a:rPr>
              <a:t>有效管理受控文件</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因工程技朮更改而引起产品或过程改变的有关正式文件都必须受控管理</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提高</a:t>
            </a:r>
            <a:r>
              <a:rPr lang="en-US" altLang="zh-TW" sz="2000" dirty="0">
                <a:latin typeface="+mn-lt"/>
                <a:ea typeface="+mn-ea"/>
                <a:cs typeface="+mn-ea"/>
                <a:sym typeface="+mn-lt"/>
              </a:rPr>
              <a:t>IE</a:t>
            </a:r>
            <a:r>
              <a:rPr lang="zh-TW" altLang="en-US" sz="2000" dirty="0">
                <a:latin typeface="+mn-lt"/>
                <a:ea typeface="+mn-ea"/>
                <a:cs typeface="+mn-ea"/>
                <a:sym typeface="+mn-lt"/>
              </a:rPr>
              <a:t>的工作素质</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   </a:t>
            </a:r>
            <a:r>
              <a:rPr lang="zh-TW" altLang="en-US" sz="2000" b="1" dirty="0">
                <a:latin typeface="+mn-lt"/>
                <a:ea typeface="+mn-ea"/>
                <a:cs typeface="+mn-ea"/>
                <a:sym typeface="+mn-lt"/>
              </a:rPr>
              <a:t>工程变更容易惹出的乱子</a:t>
            </a:r>
            <a:r>
              <a:rPr lang="en-US" altLang="zh-TW" sz="2000" b="1" dirty="0">
                <a:latin typeface="+mn-lt"/>
                <a:ea typeface="+mn-ea"/>
                <a:cs typeface="+mn-ea"/>
                <a:sym typeface="+mn-lt"/>
              </a:rPr>
              <a:t>:</a:t>
            </a:r>
          </a:p>
        </p:txBody>
      </p:sp>
      <p:sp>
        <p:nvSpPr>
          <p:cNvPr id="443395" name="Rectangle 3">
            <a:extLst>
              <a:ext uri="{FF2B5EF4-FFF2-40B4-BE49-F238E27FC236}">
                <a16:creationId xmlns:a16="http://schemas.microsoft.com/office/drawing/2014/main" id="{1CC6FF88-2242-474A-965F-341FBC070CA8}"/>
              </a:ext>
            </a:extLst>
          </p:cNvPr>
          <p:cNvSpPr>
            <a:spLocks noChangeArrowheads="1"/>
          </p:cNvSpPr>
          <p:nvPr/>
        </p:nvSpPr>
        <p:spPr bwMode="auto">
          <a:xfrm>
            <a:off x="6089427" y="4680744"/>
            <a:ext cx="3078162" cy="623888"/>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控制不力</a:t>
            </a:r>
          </a:p>
        </p:txBody>
      </p:sp>
      <p:sp>
        <p:nvSpPr>
          <p:cNvPr id="443396" name="Rectangle 4">
            <a:extLst>
              <a:ext uri="{FF2B5EF4-FFF2-40B4-BE49-F238E27FC236}">
                <a16:creationId xmlns:a16="http://schemas.microsoft.com/office/drawing/2014/main" id="{D2663C49-8C18-42EA-A8C0-617B6E52F33B}"/>
              </a:ext>
            </a:extLst>
          </p:cNvPr>
          <p:cNvSpPr>
            <a:spLocks noChangeArrowheads="1"/>
          </p:cNvSpPr>
          <p:nvPr/>
        </p:nvSpPr>
        <p:spPr bwMode="auto">
          <a:xfrm>
            <a:off x="6089427" y="5617369"/>
            <a:ext cx="3078162" cy="623888"/>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使用混乱</a:t>
            </a:r>
          </a:p>
        </p:txBody>
      </p:sp>
      <p:sp>
        <p:nvSpPr>
          <p:cNvPr id="443397" name="Rectangle 5">
            <a:extLst>
              <a:ext uri="{FF2B5EF4-FFF2-40B4-BE49-F238E27FC236}">
                <a16:creationId xmlns:a16="http://schemas.microsoft.com/office/drawing/2014/main" id="{1B27CD6D-7A1A-4A08-8EEB-04E335C86A71}"/>
              </a:ext>
            </a:extLst>
          </p:cNvPr>
          <p:cNvSpPr>
            <a:spLocks noChangeArrowheads="1"/>
          </p:cNvSpPr>
          <p:nvPr/>
        </p:nvSpPr>
        <p:spPr bwMode="auto">
          <a:xfrm>
            <a:off x="6089427" y="6657182"/>
            <a:ext cx="3078162" cy="623887"/>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出差错</a:t>
            </a:r>
          </a:p>
        </p:txBody>
      </p:sp>
      <p:sp>
        <p:nvSpPr>
          <p:cNvPr id="443398" name="Rectangle 6">
            <a:extLst>
              <a:ext uri="{FF2B5EF4-FFF2-40B4-BE49-F238E27FC236}">
                <a16:creationId xmlns:a16="http://schemas.microsoft.com/office/drawing/2014/main" id="{8ADC2914-9757-4338-B53C-DF01C8CD9E0A}"/>
              </a:ext>
            </a:extLst>
          </p:cNvPr>
          <p:cNvSpPr>
            <a:spLocks noChangeArrowheads="1"/>
          </p:cNvSpPr>
          <p:nvPr/>
        </p:nvSpPr>
        <p:spPr bwMode="auto">
          <a:xfrm>
            <a:off x="6089427" y="7696994"/>
            <a:ext cx="3078162" cy="623888"/>
          </a:xfrm>
          <a:prstGeom prst="rect">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产出废品</a:t>
            </a:r>
          </a:p>
        </p:txBody>
      </p:sp>
      <p:sp>
        <p:nvSpPr>
          <p:cNvPr id="443399" name="Oval 7">
            <a:extLst>
              <a:ext uri="{FF2B5EF4-FFF2-40B4-BE49-F238E27FC236}">
                <a16:creationId xmlns:a16="http://schemas.microsoft.com/office/drawing/2014/main" id="{1FAC3B7F-8E6D-4A7A-92C8-8014D008C315}"/>
              </a:ext>
            </a:extLst>
          </p:cNvPr>
          <p:cNvSpPr>
            <a:spLocks noChangeArrowheads="1"/>
          </p:cNvSpPr>
          <p:nvPr/>
        </p:nvSpPr>
        <p:spPr bwMode="auto">
          <a:xfrm>
            <a:off x="2441352" y="4264819"/>
            <a:ext cx="2165350" cy="1663700"/>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工程技</a:t>
            </a:r>
          </a:p>
          <a:p>
            <a:pPr algn="ctr" eaLnBrk="1" hangingPunct="1">
              <a:lnSpc>
                <a:spcPct val="120000"/>
              </a:lnSpc>
              <a:defRPr/>
            </a:pPr>
            <a:r>
              <a:rPr lang="zh-TW" altLang="en-US" sz="2000">
                <a:cs typeface="+mn-ea"/>
                <a:sym typeface="+mn-lt"/>
              </a:rPr>
              <a:t>朮变更</a:t>
            </a:r>
          </a:p>
        </p:txBody>
      </p:sp>
      <p:sp>
        <p:nvSpPr>
          <p:cNvPr id="443400" name="Oval 8">
            <a:extLst>
              <a:ext uri="{FF2B5EF4-FFF2-40B4-BE49-F238E27FC236}">
                <a16:creationId xmlns:a16="http://schemas.microsoft.com/office/drawing/2014/main" id="{F2DC176B-32CA-420B-9383-FB5656703523}"/>
              </a:ext>
            </a:extLst>
          </p:cNvPr>
          <p:cNvSpPr>
            <a:spLocks noChangeArrowheads="1"/>
          </p:cNvSpPr>
          <p:nvPr/>
        </p:nvSpPr>
        <p:spPr bwMode="auto">
          <a:xfrm>
            <a:off x="11220227" y="6241257"/>
            <a:ext cx="1481137" cy="124777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导致</a:t>
            </a:r>
          </a:p>
          <a:p>
            <a:pPr algn="ctr" eaLnBrk="1" hangingPunct="1">
              <a:lnSpc>
                <a:spcPct val="120000"/>
              </a:lnSpc>
              <a:defRPr/>
            </a:pPr>
            <a:r>
              <a:rPr lang="zh-TW" altLang="en-US" sz="2000">
                <a:cs typeface="+mn-ea"/>
                <a:sym typeface="+mn-lt"/>
              </a:rPr>
              <a:t>返工</a:t>
            </a:r>
          </a:p>
        </p:txBody>
      </p:sp>
      <p:sp>
        <p:nvSpPr>
          <p:cNvPr id="443401" name="Oval 9">
            <a:extLst>
              <a:ext uri="{FF2B5EF4-FFF2-40B4-BE49-F238E27FC236}">
                <a16:creationId xmlns:a16="http://schemas.microsoft.com/office/drawing/2014/main" id="{149602A7-DC60-4EB2-A1B9-CC982CF1190A}"/>
              </a:ext>
            </a:extLst>
          </p:cNvPr>
          <p:cNvSpPr>
            <a:spLocks noChangeArrowheads="1"/>
          </p:cNvSpPr>
          <p:nvPr/>
        </p:nvSpPr>
        <p:spPr bwMode="auto">
          <a:xfrm>
            <a:off x="9966102" y="5304632"/>
            <a:ext cx="1481137" cy="1249362"/>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不知</a:t>
            </a:r>
          </a:p>
          <a:p>
            <a:pPr algn="ctr" eaLnBrk="1" hangingPunct="1">
              <a:lnSpc>
                <a:spcPct val="120000"/>
              </a:lnSpc>
              <a:defRPr/>
            </a:pPr>
            <a:r>
              <a:rPr lang="zh-TW" altLang="en-US" sz="2000">
                <a:cs typeface="+mn-ea"/>
                <a:sym typeface="+mn-lt"/>
              </a:rPr>
              <a:t>所存</a:t>
            </a:r>
          </a:p>
        </p:txBody>
      </p:sp>
      <p:sp>
        <p:nvSpPr>
          <p:cNvPr id="443402" name="Oval 10">
            <a:extLst>
              <a:ext uri="{FF2B5EF4-FFF2-40B4-BE49-F238E27FC236}">
                <a16:creationId xmlns:a16="http://schemas.microsoft.com/office/drawing/2014/main" id="{DE29BF2B-A29C-4097-B12E-A48FDD9BDAE0}"/>
              </a:ext>
            </a:extLst>
          </p:cNvPr>
          <p:cNvSpPr>
            <a:spLocks noChangeArrowheads="1"/>
          </p:cNvSpPr>
          <p:nvPr/>
        </p:nvSpPr>
        <p:spPr bwMode="auto">
          <a:xfrm>
            <a:off x="12701364" y="7073107"/>
            <a:ext cx="1482725" cy="1247775"/>
          </a:xfrm>
          <a:prstGeom prst="ellipse">
            <a:avLst/>
          </a:prstGeom>
          <a:ln>
            <a:headEnd/>
            <a:tailEn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algn="ctr" eaLnBrk="1" hangingPunct="1">
              <a:lnSpc>
                <a:spcPct val="120000"/>
              </a:lnSpc>
              <a:defRPr/>
            </a:pPr>
            <a:r>
              <a:rPr lang="zh-TW" altLang="en-US" sz="2000">
                <a:cs typeface="+mn-ea"/>
                <a:sym typeface="+mn-lt"/>
              </a:rPr>
              <a:t>造成</a:t>
            </a:r>
          </a:p>
          <a:p>
            <a:pPr algn="ctr" eaLnBrk="1" hangingPunct="1">
              <a:lnSpc>
                <a:spcPct val="120000"/>
              </a:lnSpc>
              <a:defRPr/>
            </a:pPr>
            <a:r>
              <a:rPr lang="zh-TW" altLang="en-US" sz="2000">
                <a:cs typeface="+mn-ea"/>
                <a:sym typeface="+mn-lt"/>
              </a:rPr>
              <a:t>浪费</a:t>
            </a:r>
          </a:p>
        </p:txBody>
      </p:sp>
      <p:sp>
        <p:nvSpPr>
          <p:cNvPr id="443403" name="Line 11">
            <a:extLst>
              <a:ext uri="{FF2B5EF4-FFF2-40B4-BE49-F238E27FC236}">
                <a16:creationId xmlns:a16="http://schemas.microsoft.com/office/drawing/2014/main" id="{7BC2D120-91E5-4E81-B1F6-ED2775F4C00F}"/>
              </a:ext>
            </a:extLst>
          </p:cNvPr>
          <p:cNvSpPr>
            <a:spLocks noChangeShapeType="1"/>
          </p:cNvSpPr>
          <p:nvPr/>
        </p:nvSpPr>
        <p:spPr bwMode="auto">
          <a:xfrm>
            <a:off x="4606702" y="4993482"/>
            <a:ext cx="1482725"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443404" name="Line 12">
            <a:extLst>
              <a:ext uri="{FF2B5EF4-FFF2-40B4-BE49-F238E27FC236}">
                <a16:creationId xmlns:a16="http://schemas.microsoft.com/office/drawing/2014/main" id="{4B9D4B4F-5E76-430E-8EC8-16E59629B579}"/>
              </a:ext>
            </a:extLst>
          </p:cNvPr>
          <p:cNvSpPr>
            <a:spLocks noChangeShapeType="1"/>
          </p:cNvSpPr>
          <p:nvPr/>
        </p:nvSpPr>
        <p:spPr bwMode="auto">
          <a:xfrm>
            <a:off x="7572152" y="5304632"/>
            <a:ext cx="0" cy="312737"/>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443405" name="Line 13">
            <a:extLst>
              <a:ext uri="{FF2B5EF4-FFF2-40B4-BE49-F238E27FC236}">
                <a16:creationId xmlns:a16="http://schemas.microsoft.com/office/drawing/2014/main" id="{46034601-3FC8-4863-99E4-C3C7E58534E3}"/>
              </a:ext>
            </a:extLst>
          </p:cNvPr>
          <p:cNvSpPr>
            <a:spLocks noChangeShapeType="1"/>
          </p:cNvSpPr>
          <p:nvPr/>
        </p:nvSpPr>
        <p:spPr bwMode="auto">
          <a:xfrm>
            <a:off x="7572152" y="6241257"/>
            <a:ext cx="0" cy="415925"/>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443406" name="Line 14">
            <a:extLst>
              <a:ext uri="{FF2B5EF4-FFF2-40B4-BE49-F238E27FC236}">
                <a16:creationId xmlns:a16="http://schemas.microsoft.com/office/drawing/2014/main" id="{2FB6EFDF-C346-4C1C-A98F-6304188D7FF3}"/>
              </a:ext>
            </a:extLst>
          </p:cNvPr>
          <p:cNvSpPr>
            <a:spLocks noChangeShapeType="1"/>
          </p:cNvSpPr>
          <p:nvPr/>
        </p:nvSpPr>
        <p:spPr bwMode="auto">
          <a:xfrm>
            <a:off x="7572152" y="7281069"/>
            <a:ext cx="0" cy="415925"/>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443407" name="Line 15">
            <a:extLst>
              <a:ext uri="{FF2B5EF4-FFF2-40B4-BE49-F238E27FC236}">
                <a16:creationId xmlns:a16="http://schemas.microsoft.com/office/drawing/2014/main" id="{27A14E98-2AC8-4B6F-8678-F80DBC18C281}"/>
              </a:ext>
            </a:extLst>
          </p:cNvPr>
          <p:cNvSpPr>
            <a:spLocks noChangeShapeType="1"/>
          </p:cNvSpPr>
          <p:nvPr/>
        </p:nvSpPr>
        <p:spPr bwMode="auto">
          <a:xfrm>
            <a:off x="9167589" y="5928519"/>
            <a:ext cx="798513"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443408" name="Line 16">
            <a:extLst>
              <a:ext uri="{FF2B5EF4-FFF2-40B4-BE49-F238E27FC236}">
                <a16:creationId xmlns:a16="http://schemas.microsoft.com/office/drawing/2014/main" id="{1A76B5D4-F1C8-4DDA-BF64-F39E9626BFF3}"/>
              </a:ext>
            </a:extLst>
          </p:cNvPr>
          <p:cNvSpPr>
            <a:spLocks noChangeShapeType="1"/>
          </p:cNvSpPr>
          <p:nvPr/>
        </p:nvSpPr>
        <p:spPr bwMode="auto">
          <a:xfrm>
            <a:off x="9167589" y="6969919"/>
            <a:ext cx="2052638"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443409" name="Line 17">
            <a:extLst>
              <a:ext uri="{FF2B5EF4-FFF2-40B4-BE49-F238E27FC236}">
                <a16:creationId xmlns:a16="http://schemas.microsoft.com/office/drawing/2014/main" id="{B385A023-7E19-4832-A26B-E3AA88CF4DDD}"/>
              </a:ext>
            </a:extLst>
          </p:cNvPr>
          <p:cNvSpPr>
            <a:spLocks noChangeShapeType="1"/>
          </p:cNvSpPr>
          <p:nvPr/>
        </p:nvSpPr>
        <p:spPr bwMode="auto">
          <a:xfrm>
            <a:off x="9167589" y="8009732"/>
            <a:ext cx="3648075" cy="0"/>
          </a:xfrm>
          <a:prstGeom prst="line">
            <a:avLst/>
          </a:prstGeom>
          <a:ln>
            <a:headEnd/>
            <a:tailEnd type="triangle" w="med" len="med"/>
          </a:ln>
        </p:spPr>
        <p:style>
          <a:lnRef idx="1">
            <a:schemeClr val="accent6"/>
          </a:lnRef>
          <a:fillRef idx="3">
            <a:schemeClr val="accent6"/>
          </a:fillRef>
          <a:effectRef idx="2">
            <a:schemeClr val="accent6"/>
          </a:effectRef>
          <a:fontRef idx="minor">
            <a:schemeClr val="lt1"/>
          </a:fontRef>
        </p:style>
        <p:txBody>
          <a:bodyPr wrap="none" lIns="131644" tIns="65823" rIns="131644" bIns="65823" anchor="ctr"/>
          <a:lstStyle/>
          <a:p>
            <a:pPr eaLnBrk="1" hangingPunct="1">
              <a:lnSpc>
                <a:spcPct val="120000"/>
              </a:lnSpc>
              <a:defRPr/>
            </a:pPr>
            <a:endParaRPr lang="zh-CN" altLang="en-US">
              <a:cs typeface="+mn-ea"/>
              <a:sym typeface="+mn-lt"/>
            </a:endParaRPr>
          </a:p>
        </p:txBody>
      </p:sp>
      <p:sp>
        <p:nvSpPr>
          <p:cNvPr id="19" name="文本框 18">
            <a:extLst>
              <a:ext uri="{FF2B5EF4-FFF2-40B4-BE49-F238E27FC236}">
                <a16:creationId xmlns:a16="http://schemas.microsoft.com/office/drawing/2014/main" id="{DC3BB72C-9C33-4E24-AD75-EA7EDC86F68B}"/>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2 ) </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持续改善与工程更改的关系</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9"/>
                                        </p:tgtEl>
                                        <p:attrNameLst>
                                          <p:attrName>style.visibility</p:attrName>
                                        </p:attrNameLst>
                                      </p:cBhvr>
                                      <p:to>
                                        <p:strVal val="visible"/>
                                      </p:to>
                                    </p:set>
                                    <p:anim calcmode="lin" valueType="num">
                                      <p:cBhvr>
                                        <p:cTn id="7" dur="500" fill="hold"/>
                                        <p:tgtEl>
                                          <p:spTgt spid="19"/>
                                        </p:tgtEl>
                                        <p:attrNameLst>
                                          <p:attrName>ppt_w</p:attrName>
                                        </p:attrNameLst>
                                      </p:cBhvr>
                                      <p:tavLst>
                                        <p:tav tm="0">
                                          <p:val>
                                            <p:fltVal val="0"/>
                                          </p:val>
                                        </p:tav>
                                        <p:tav tm="100000">
                                          <p:val>
                                            <p:strVal val="#ppt_w"/>
                                          </p:val>
                                        </p:tav>
                                      </p:tavLst>
                                    </p:anim>
                                    <p:anim calcmode="lin" valueType="num">
                                      <p:cBhvr>
                                        <p:cTn id="8" dur="500" fill="hold"/>
                                        <p:tgtEl>
                                          <p:spTgt spid="1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4658" name="Text Box 2">
            <a:extLst>
              <a:ext uri="{FF2B5EF4-FFF2-40B4-BE49-F238E27FC236}">
                <a16:creationId xmlns:a16="http://schemas.microsoft.com/office/drawing/2014/main" id="{78FD8FC0-B8B2-45C0-BDCE-BAD082538ADE}"/>
              </a:ext>
            </a:extLst>
          </p:cNvPr>
          <p:cNvSpPr txBox="1">
            <a:spLocks noChangeArrowheads="1"/>
          </p:cNvSpPr>
          <p:nvPr/>
        </p:nvSpPr>
        <p:spPr bwMode="auto">
          <a:xfrm>
            <a:off x="1481138" y="1533577"/>
            <a:ext cx="13681075" cy="19478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4.3 </a:t>
            </a:r>
            <a:r>
              <a:rPr lang="zh-TW" altLang="en-US" sz="2000" b="1" dirty="0">
                <a:latin typeface="+mn-lt"/>
                <a:ea typeface="+mn-ea"/>
                <a:cs typeface="+mn-ea"/>
                <a:sym typeface="+mn-lt"/>
              </a:rPr>
              <a:t>确保变更的有效追溯性</a:t>
            </a:r>
          </a:p>
          <a:p>
            <a:pPr eaLnBrk="1" hangingPunct="1">
              <a:lnSpc>
                <a:spcPct val="120000"/>
              </a:lnSpc>
              <a:defRPr/>
            </a:pPr>
            <a:r>
              <a:rPr lang="en-US" altLang="zh-TW" sz="2000" b="1" dirty="0">
                <a:latin typeface="+mn-lt"/>
                <a:ea typeface="+mn-ea"/>
                <a:cs typeface="+mn-ea"/>
                <a:sym typeface="+mn-lt"/>
              </a:rPr>
              <a:t>1 ) </a:t>
            </a:r>
            <a:r>
              <a:rPr lang="zh-TW" altLang="en-US" sz="2000" b="1" dirty="0">
                <a:latin typeface="+mn-lt"/>
                <a:ea typeface="+mn-ea"/>
                <a:cs typeface="+mn-ea"/>
                <a:sym typeface="+mn-lt"/>
              </a:rPr>
              <a:t>妥善保存工程变更的全部数据是实现有效追溯的根本</a:t>
            </a:r>
            <a:r>
              <a:rPr lang="en-US" altLang="zh-TW" sz="2000" b="1" dirty="0">
                <a:latin typeface="+mn-lt"/>
                <a:ea typeface="+mn-ea"/>
                <a:cs typeface="+mn-ea"/>
                <a:sym typeface="+mn-lt"/>
              </a:rPr>
              <a:t>.</a:t>
            </a:r>
            <a:r>
              <a:rPr lang="zh-TW" altLang="en-US" sz="2000" b="1" dirty="0">
                <a:latin typeface="+mn-lt"/>
                <a:ea typeface="+mn-ea"/>
                <a:cs typeface="+mn-ea"/>
                <a:sym typeface="+mn-lt"/>
              </a:rPr>
              <a:t>这些具体的措施包括</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在文件的变更事项记录栏内记录每次变更的简要内容</a:t>
            </a:r>
            <a:r>
              <a:rPr lang="en-US" altLang="zh-TW" sz="2000" dirty="0">
                <a:latin typeface="+mn-lt"/>
                <a:ea typeface="+mn-ea"/>
                <a:cs typeface="+mn-ea"/>
                <a:sym typeface="+mn-lt"/>
              </a:rPr>
              <a:t>,</a:t>
            </a:r>
            <a:r>
              <a:rPr lang="zh-TW" altLang="en-US" sz="2000" dirty="0">
                <a:latin typeface="+mn-lt"/>
                <a:ea typeface="+mn-ea"/>
                <a:cs typeface="+mn-ea"/>
                <a:sym typeface="+mn-lt"/>
              </a:rPr>
              <a:t>最新版的文件中起码要保留两次变更记录</a:t>
            </a:r>
            <a:r>
              <a:rPr lang="en-US" altLang="zh-TW" sz="2000" dirty="0">
                <a:latin typeface="+mn-lt"/>
                <a:ea typeface="+mn-ea"/>
                <a:cs typeface="+mn-ea"/>
                <a:sym typeface="+mn-lt"/>
              </a:rPr>
              <a:t>,</a:t>
            </a:r>
            <a:r>
              <a:rPr lang="zh-TW" altLang="en-US" sz="2000" dirty="0">
                <a:latin typeface="+mn-lt"/>
                <a:ea typeface="+mn-ea"/>
                <a:cs typeface="+mn-ea"/>
                <a:sym typeface="+mn-lt"/>
              </a:rPr>
              <a:t>即本次变更和上次变更</a:t>
            </a:r>
            <a:r>
              <a:rPr lang="en-US" altLang="zh-TW" sz="2000" dirty="0">
                <a:latin typeface="+mn-lt"/>
                <a:ea typeface="+mn-ea"/>
                <a:cs typeface="+mn-ea"/>
                <a:sym typeface="+mn-lt"/>
              </a:rPr>
              <a:t>.</a:t>
            </a:r>
            <a:r>
              <a:rPr lang="zh-TW" altLang="en-US" sz="2000" dirty="0">
                <a:latin typeface="+mn-lt"/>
                <a:ea typeface="+mn-ea"/>
                <a:cs typeface="+mn-ea"/>
                <a:sym typeface="+mn-lt"/>
              </a:rPr>
              <a:t>如图所示</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   </a:t>
            </a:r>
            <a:r>
              <a:rPr lang="zh-TW" altLang="en-US" sz="2000" b="1" dirty="0">
                <a:latin typeface="+mn-lt"/>
                <a:ea typeface="+mn-ea"/>
                <a:cs typeface="+mn-ea"/>
                <a:sym typeface="+mn-lt"/>
              </a:rPr>
              <a:t>变更事项记录</a:t>
            </a:r>
            <a:r>
              <a:rPr lang="en-US" altLang="zh-TW" sz="2000" b="1" dirty="0">
                <a:latin typeface="+mn-lt"/>
                <a:ea typeface="+mn-ea"/>
                <a:cs typeface="+mn-ea"/>
                <a:sym typeface="+mn-lt"/>
              </a:rPr>
              <a:t>:</a:t>
            </a:r>
          </a:p>
        </p:txBody>
      </p:sp>
      <p:graphicFrame>
        <p:nvGraphicFramePr>
          <p:cNvPr id="405538" name="Group 34">
            <a:extLst>
              <a:ext uri="{FF2B5EF4-FFF2-40B4-BE49-F238E27FC236}">
                <a16:creationId xmlns:a16="http://schemas.microsoft.com/office/drawing/2014/main" id="{AD6B9A13-C5E8-4F5B-85AF-27F0892ECEBE}"/>
              </a:ext>
            </a:extLst>
          </p:cNvPr>
          <p:cNvGraphicFramePr>
            <a:graphicFrameLocks noGrp="1"/>
          </p:cNvGraphicFramePr>
          <p:nvPr>
            <p:extLst>
              <p:ext uri="{D42A27DB-BD31-4B8C-83A1-F6EECF244321}">
                <p14:modId xmlns:p14="http://schemas.microsoft.com/office/powerpoint/2010/main" val="1080382793"/>
              </p:ext>
            </p:extLst>
          </p:nvPr>
        </p:nvGraphicFramePr>
        <p:xfrm>
          <a:off x="2051050" y="3594918"/>
          <a:ext cx="12541250" cy="3235908"/>
        </p:xfrm>
        <a:graphic>
          <a:graphicData uri="http://schemas.openxmlformats.org/drawingml/2006/table">
            <a:tbl>
              <a:tblPr/>
              <a:tblGrid>
                <a:gridCol w="2280227">
                  <a:extLst>
                    <a:ext uri="{9D8B030D-6E8A-4147-A177-3AD203B41FA5}">
                      <a16:colId xmlns:a16="http://schemas.microsoft.com/office/drawing/2014/main" val="20000"/>
                    </a:ext>
                  </a:extLst>
                </a:gridCol>
                <a:gridCol w="4218420">
                  <a:extLst>
                    <a:ext uri="{9D8B030D-6E8A-4147-A177-3AD203B41FA5}">
                      <a16:colId xmlns:a16="http://schemas.microsoft.com/office/drawing/2014/main" val="20001"/>
                    </a:ext>
                  </a:extLst>
                </a:gridCol>
                <a:gridCol w="2508250">
                  <a:extLst>
                    <a:ext uri="{9D8B030D-6E8A-4147-A177-3AD203B41FA5}">
                      <a16:colId xmlns:a16="http://schemas.microsoft.com/office/drawing/2014/main" val="20002"/>
                    </a:ext>
                  </a:extLst>
                </a:gridCol>
                <a:gridCol w="3534353">
                  <a:extLst>
                    <a:ext uri="{9D8B030D-6E8A-4147-A177-3AD203B41FA5}">
                      <a16:colId xmlns:a16="http://schemas.microsoft.com/office/drawing/2014/main" val="20003"/>
                    </a:ext>
                  </a:extLst>
                </a:gridCol>
              </a:tblGrid>
              <a:tr h="676188">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3300" b="0" i="0" u="none" strike="noStrike" cap="none" normalizeH="0" baseline="0" dirty="0">
                          <a:ln>
                            <a:noFill/>
                          </a:ln>
                          <a:solidFill>
                            <a:schemeClr val="tx1"/>
                          </a:solidFill>
                          <a:effectLst/>
                          <a:latin typeface="+mn-lt"/>
                          <a:ea typeface="+mn-ea"/>
                          <a:cs typeface="+mn-ea"/>
                          <a:sym typeface="+mn-lt"/>
                        </a:rPr>
                        <a:t>变更次</a:t>
                      </a:r>
                    </a:p>
                  </a:txBody>
                  <a:tcPr marL="136814" marR="136814" marT="62401" marB="62401"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3300" b="0" i="0" u="none" strike="noStrike" cap="none" normalizeH="0" baseline="0" dirty="0">
                          <a:ln>
                            <a:noFill/>
                          </a:ln>
                          <a:solidFill>
                            <a:schemeClr val="tx1"/>
                          </a:solidFill>
                          <a:effectLst/>
                          <a:latin typeface="+mn-lt"/>
                          <a:ea typeface="+mn-ea"/>
                          <a:cs typeface="+mn-ea"/>
                          <a:sym typeface="+mn-lt"/>
                        </a:rPr>
                        <a:t>主要变更内容</a:t>
                      </a:r>
                    </a:p>
                  </a:txBody>
                  <a:tcPr marL="136814" marR="136814" marT="62401" marB="6240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3300" b="0" i="0" u="none" strike="noStrike" cap="none" normalizeH="0" baseline="0" dirty="0">
                          <a:ln>
                            <a:noFill/>
                          </a:ln>
                          <a:solidFill>
                            <a:schemeClr val="tx1"/>
                          </a:solidFill>
                          <a:effectLst/>
                          <a:latin typeface="+mn-lt"/>
                          <a:ea typeface="+mn-ea"/>
                          <a:cs typeface="+mn-ea"/>
                          <a:sym typeface="+mn-lt"/>
                        </a:rPr>
                        <a:t>担当</a:t>
                      </a:r>
                    </a:p>
                  </a:txBody>
                  <a:tcPr marL="136814" marR="136814" marT="62401" marB="6240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3300" b="0" i="0" u="none" strike="noStrike" cap="none" normalizeH="0" baseline="0" dirty="0">
                          <a:ln>
                            <a:noFill/>
                          </a:ln>
                          <a:solidFill>
                            <a:schemeClr val="tx1"/>
                          </a:solidFill>
                          <a:effectLst/>
                          <a:latin typeface="+mn-lt"/>
                          <a:ea typeface="+mn-ea"/>
                          <a:cs typeface="+mn-ea"/>
                          <a:sym typeface="+mn-lt"/>
                        </a:rPr>
                        <a:t>日期</a:t>
                      </a:r>
                    </a:p>
                  </a:txBody>
                  <a:tcPr marL="136814" marR="136814" marT="62401" marB="62401"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1279569">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3300" b="0" i="0" u="none" strike="noStrike" cap="none" normalizeH="0" baseline="0" dirty="0">
                          <a:ln>
                            <a:noFill/>
                          </a:ln>
                          <a:solidFill>
                            <a:schemeClr val="tx1"/>
                          </a:solidFill>
                          <a:effectLst/>
                          <a:latin typeface="+mn-lt"/>
                          <a:ea typeface="+mn-ea"/>
                          <a:cs typeface="+mn-ea"/>
                          <a:sym typeface="+mn-lt"/>
                        </a:rPr>
                        <a:t>6</a:t>
                      </a:r>
                    </a:p>
                  </a:txBody>
                  <a:tcPr marL="136814" marR="136814" marT="62401" marB="62401"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3300" b="0" i="0" u="none" strike="noStrike" cap="none" normalizeH="0" baseline="0" dirty="0">
                          <a:ln>
                            <a:noFill/>
                          </a:ln>
                          <a:solidFill>
                            <a:schemeClr val="tx1"/>
                          </a:solidFill>
                          <a:effectLst/>
                          <a:latin typeface="+mn-lt"/>
                          <a:ea typeface="+mn-ea"/>
                          <a:cs typeface="+mn-ea"/>
                          <a:sym typeface="+mn-lt"/>
                        </a:rPr>
                        <a:t>C206</a:t>
                      </a:r>
                      <a:r>
                        <a:rPr kumimoji="1" lang="zh-TW" altLang="en-US" sz="3300" b="0" i="0" u="none" strike="noStrike" cap="none" normalizeH="0" baseline="0" dirty="0">
                          <a:ln>
                            <a:noFill/>
                          </a:ln>
                          <a:solidFill>
                            <a:schemeClr val="tx1"/>
                          </a:solidFill>
                          <a:effectLst/>
                          <a:latin typeface="+mn-lt"/>
                          <a:ea typeface="+mn-ea"/>
                          <a:cs typeface="+mn-ea"/>
                          <a:sym typeface="+mn-lt"/>
                        </a:rPr>
                        <a:t>电容的耐压由</a:t>
                      </a:r>
                      <a:r>
                        <a:rPr kumimoji="1" lang="en-US" altLang="zh-TW" sz="3300" b="0" i="0" u="none" strike="noStrike" cap="none" normalizeH="0" baseline="0" dirty="0">
                          <a:ln>
                            <a:noFill/>
                          </a:ln>
                          <a:solidFill>
                            <a:schemeClr val="tx1"/>
                          </a:solidFill>
                          <a:effectLst/>
                          <a:latin typeface="+mn-lt"/>
                          <a:ea typeface="+mn-ea"/>
                          <a:cs typeface="+mn-ea"/>
                          <a:sym typeface="+mn-lt"/>
                        </a:rPr>
                        <a:t>16V</a:t>
                      </a:r>
                      <a:r>
                        <a:rPr kumimoji="1" lang="zh-TW" altLang="en-US" sz="3300" b="0" i="0" u="none" strike="noStrike" cap="none" normalizeH="0" baseline="0" dirty="0">
                          <a:ln>
                            <a:noFill/>
                          </a:ln>
                          <a:solidFill>
                            <a:schemeClr val="tx1"/>
                          </a:solidFill>
                          <a:effectLst/>
                          <a:latin typeface="+mn-lt"/>
                          <a:ea typeface="+mn-ea"/>
                          <a:cs typeface="+mn-ea"/>
                          <a:sym typeface="+mn-lt"/>
                        </a:rPr>
                        <a:t>变</a:t>
                      </a:r>
                      <a:r>
                        <a:rPr kumimoji="1" lang="en-US" altLang="zh-TW" sz="3300" b="0" i="0" u="none" strike="noStrike" cap="none" normalizeH="0" baseline="0" dirty="0">
                          <a:ln>
                            <a:noFill/>
                          </a:ln>
                          <a:solidFill>
                            <a:schemeClr val="tx1"/>
                          </a:solidFill>
                          <a:effectLst/>
                          <a:latin typeface="+mn-lt"/>
                          <a:ea typeface="+mn-ea"/>
                          <a:cs typeface="+mn-ea"/>
                          <a:sym typeface="+mn-lt"/>
                        </a:rPr>
                        <a:t>50V</a:t>
                      </a:r>
                    </a:p>
                  </a:txBody>
                  <a:tcPr marL="136814" marR="136814" marT="62401" marB="6240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3300" b="0" i="0" u="none" strike="noStrike" cap="none" normalizeH="0" baseline="0" dirty="0">
                          <a:ln>
                            <a:noFill/>
                          </a:ln>
                          <a:solidFill>
                            <a:schemeClr val="tx1"/>
                          </a:solidFill>
                          <a:effectLst/>
                          <a:latin typeface="+mn-lt"/>
                          <a:ea typeface="+mn-ea"/>
                          <a:cs typeface="+mn-ea"/>
                          <a:sym typeface="+mn-lt"/>
                        </a:rPr>
                        <a:t>李乃平</a:t>
                      </a:r>
                    </a:p>
                  </a:txBody>
                  <a:tcPr marL="136814" marR="136814" marT="62401" marB="6240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3300" b="0" i="0" u="none" strike="noStrike" cap="none" normalizeH="0" baseline="0" dirty="0">
                          <a:ln>
                            <a:noFill/>
                          </a:ln>
                          <a:solidFill>
                            <a:schemeClr val="tx1"/>
                          </a:solidFill>
                          <a:effectLst/>
                          <a:latin typeface="+mn-lt"/>
                          <a:ea typeface="+mn-ea"/>
                          <a:cs typeface="+mn-ea"/>
                          <a:sym typeface="+mn-lt"/>
                        </a:rPr>
                        <a:t>2018</a:t>
                      </a:r>
                      <a:r>
                        <a:rPr kumimoji="1" lang="zh-TW" altLang="en-US" sz="3300" b="0" i="0" u="none" strike="noStrike" cap="none" normalizeH="0" baseline="0" dirty="0">
                          <a:ln>
                            <a:noFill/>
                          </a:ln>
                          <a:solidFill>
                            <a:schemeClr val="tx1"/>
                          </a:solidFill>
                          <a:effectLst/>
                          <a:latin typeface="+mn-lt"/>
                          <a:ea typeface="+mn-ea"/>
                          <a:cs typeface="+mn-ea"/>
                          <a:sym typeface="+mn-lt"/>
                        </a:rPr>
                        <a:t>年</a:t>
                      </a:r>
                      <a:r>
                        <a:rPr kumimoji="1" lang="en-US" altLang="zh-TW" sz="3300" b="0" i="0" u="none" strike="noStrike" cap="none" normalizeH="0" baseline="0" dirty="0">
                          <a:ln>
                            <a:noFill/>
                          </a:ln>
                          <a:solidFill>
                            <a:schemeClr val="tx1"/>
                          </a:solidFill>
                          <a:effectLst/>
                          <a:latin typeface="+mn-lt"/>
                          <a:ea typeface="+mn-ea"/>
                          <a:cs typeface="+mn-ea"/>
                          <a:sym typeface="+mn-lt"/>
                        </a:rPr>
                        <a:t>5</a:t>
                      </a:r>
                      <a:r>
                        <a:rPr kumimoji="1" lang="zh-TW" altLang="en-US" sz="3300" b="0" i="0" u="none" strike="noStrike" cap="none" normalizeH="0" baseline="0" dirty="0">
                          <a:ln>
                            <a:noFill/>
                          </a:ln>
                          <a:solidFill>
                            <a:schemeClr val="tx1"/>
                          </a:solidFill>
                          <a:effectLst/>
                          <a:latin typeface="+mn-lt"/>
                          <a:ea typeface="+mn-ea"/>
                          <a:cs typeface="+mn-ea"/>
                          <a:sym typeface="+mn-lt"/>
                        </a:rPr>
                        <a:t>月</a:t>
                      </a:r>
                      <a:r>
                        <a:rPr kumimoji="1" lang="en-US" altLang="zh-TW" sz="3300" b="0" i="0" u="none" strike="noStrike" cap="none" normalizeH="0" baseline="0" dirty="0">
                          <a:ln>
                            <a:noFill/>
                          </a:ln>
                          <a:solidFill>
                            <a:schemeClr val="tx1"/>
                          </a:solidFill>
                          <a:effectLst/>
                          <a:latin typeface="+mn-lt"/>
                          <a:ea typeface="+mn-ea"/>
                          <a:cs typeface="+mn-ea"/>
                          <a:sym typeface="+mn-lt"/>
                        </a:rPr>
                        <a:t>6</a:t>
                      </a:r>
                      <a:r>
                        <a:rPr kumimoji="1" lang="zh-TW" altLang="en-US" sz="3300" b="0" i="0" u="none" strike="noStrike" cap="none" normalizeH="0" baseline="0" dirty="0">
                          <a:ln>
                            <a:noFill/>
                          </a:ln>
                          <a:solidFill>
                            <a:schemeClr val="tx1"/>
                          </a:solidFill>
                          <a:effectLst/>
                          <a:latin typeface="+mn-lt"/>
                          <a:ea typeface="+mn-ea"/>
                          <a:cs typeface="+mn-ea"/>
                          <a:sym typeface="+mn-lt"/>
                        </a:rPr>
                        <a:t>日</a:t>
                      </a:r>
                    </a:p>
                  </a:txBody>
                  <a:tcPr marL="136814" marR="136814" marT="62401" marB="62401"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1279569">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3300" b="0" i="0" u="none" strike="noStrike" cap="none" normalizeH="0" baseline="0" dirty="0">
                          <a:ln>
                            <a:noFill/>
                          </a:ln>
                          <a:solidFill>
                            <a:schemeClr val="tx1"/>
                          </a:solidFill>
                          <a:effectLst/>
                          <a:latin typeface="+mn-lt"/>
                          <a:ea typeface="+mn-ea"/>
                          <a:cs typeface="+mn-ea"/>
                          <a:sym typeface="+mn-lt"/>
                        </a:rPr>
                        <a:t>7</a:t>
                      </a:r>
                    </a:p>
                  </a:txBody>
                  <a:tcPr marL="136814" marR="136814" marT="62401" marB="62401"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3300" b="0" i="0" u="none" strike="noStrike" cap="none" normalizeH="0" baseline="0" dirty="0">
                          <a:ln>
                            <a:noFill/>
                          </a:ln>
                          <a:solidFill>
                            <a:schemeClr val="tx1"/>
                          </a:solidFill>
                          <a:effectLst/>
                          <a:latin typeface="+mn-lt"/>
                          <a:ea typeface="+mn-ea"/>
                          <a:cs typeface="+mn-ea"/>
                          <a:sym typeface="+mn-lt"/>
                        </a:rPr>
                        <a:t>追加电源标识贴纸</a:t>
                      </a:r>
                      <a:r>
                        <a:rPr kumimoji="1" lang="en-US" altLang="zh-TW" sz="3300" b="0" i="0" u="none" strike="noStrike" cap="none" normalizeH="0" baseline="0" dirty="0">
                          <a:ln>
                            <a:noFill/>
                          </a:ln>
                          <a:solidFill>
                            <a:schemeClr val="tx1"/>
                          </a:solidFill>
                          <a:effectLst/>
                          <a:latin typeface="+mn-lt"/>
                          <a:ea typeface="+mn-ea"/>
                          <a:cs typeface="+mn-ea"/>
                          <a:sym typeface="+mn-lt"/>
                        </a:rPr>
                        <a:t>1</a:t>
                      </a:r>
                      <a:r>
                        <a:rPr kumimoji="1" lang="zh-TW" altLang="en-US" sz="3300" b="0" i="0" u="none" strike="noStrike" cap="none" normalizeH="0" baseline="0" dirty="0">
                          <a:ln>
                            <a:noFill/>
                          </a:ln>
                          <a:solidFill>
                            <a:schemeClr val="tx1"/>
                          </a:solidFill>
                          <a:effectLst/>
                          <a:latin typeface="+mn-lt"/>
                          <a:ea typeface="+mn-ea"/>
                          <a:cs typeface="+mn-ea"/>
                          <a:sym typeface="+mn-lt"/>
                        </a:rPr>
                        <a:t>张</a:t>
                      </a:r>
                    </a:p>
                  </a:txBody>
                  <a:tcPr marL="136814" marR="136814" marT="62401" marB="6240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3300" b="0" i="0" u="none" strike="noStrike" cap="none" normalizeH="0" baseline="0" dirty="0">
                          <a:ln>
                            <a:noFill/>
                          </a:ln>
                          <a:solidFill>
                            <a:schemeClr val="tx1"/>
                          </a:solidFill>
                          <a:effectLst/>
                          <a:latin typeface="+mn-lt"/>
                          <a:ea typeface="+mn-ea"/>
                          <a:cs typeface="+mn-ea"/>
                          <a:sym typeface="+mn-lt"/>
                        </a:rPr>
                        <a:t>蒋岁秋</a:t>
                      </a:r>
                    </a:p>
                  </a:txBody>
                  <a:tcPr marL="136814" marR="136814" marT="62401" marB="62401"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3300" b="0" i="0" u="none" strike="noStrike" cap="none" normalizeH="0" baseline="0" dirty="0">
                          <a:ln>
                            <a:noFill/>
                          </a:ln>
                          <a:solidFill>
                            <a:schemeClr val="tx1"/>
                          </a:solidFill>
                          <a:effectLst/>
                          <a:latin typeface="+mn-lt"/>
                          <a:ea typeface="+mn-ea"/>
                          <a:cs typeface="+mn-ea"/>
                          <a:sym typeface="+mn-lt"/>
                        </a:rPr>
                        <a:t>2018</a:t>
                      </a:r>
                      <a:r>
                        <a:rPr kumimoji="1" lang="zh-TW" altLang="en-US" sz="3300" b="0" i="0" u="none" strike="noStrike" cap="none" normalizeH="0" baseline="0" dirty="0">
                          <a:ln>
                            <a:noFill/>
                          </a:ln>
                          <a:solidFill>
                            <a:schemeClr val="tx1"/>
                          </a:solidFill>
                          <a:effectLst/>
                          <a:latin typeface="+mn-lt"/>
                          <a:ea typeface="+mn-ea"/>
                          <a:cs typeface="+mn-ea"/>
                          <a:sym typeface="+mn-lt"/>
                        </a:rPr>
                        <a:t>年</a:t>
                      </a:r>
                      <a:r>
                        <a:rPr kumimoji="1" lang="en-US" altLang="zh-TW" sz="3300" b="0" i="0" u="none" strike="noStrike" cap="none" normalizeH="0" baseline="0" dirty="0">
                          <a:ln>
                            <a:noFill/>
                          </a:ln>
                          <a:solidFill>
                            <a:schemeClr val="tx1"/>
                          </a:solidFill>
                          <a:effectLst/>
                          <a:latin typeface="+mn-lt"/>
                          <a:ea typeface="+mn-ea"/>
                          <a:cs typeface="+mn-ea"/>
                          <a:sym typeface="+mn-lt"/>
                        </a:rPr>
                        <a:t>6</a:t>
                      </a:r>
                      <a:r>
                        <a:rPr kumimoji="1" lang="zh-TW" altLang="en-US" sz="3300" b="0" i="0" u="none" strike="noStrike" cap="none" normalizeH="0" baseline="0" dirty="0">
                          <a:ln>
                            <a:noFill/>
                          </a:ln>
                          <a:solidFill>
                            <a:schemeClr val="tx1"/>
                          </a:solidFill>
                          <a:effectLst/>
                          <a:latin typeface="+mn-lt"/>
                          <a:ea typeface="+mn-ea"/>
                          <a:cs typeface="+mn-ea"/>
                          <a:sym typeface="+mn-lt"/>
                        </a:rPr>
                        <a:t>月</a:t>
                      </a:r>
                      <a:r>
                        <a:rPr kumimoji="1" lang="en-US" altLang="zh-TW" sz="3300" b="0" i="0" u="none" strike="noStrike" cap="none" normalizeH="0" baseline="0" dirty="0">
                          <a:ln>
                            <a:noFill/>
                          </a:ln>
                          <a:solidFill>
                            <a:schemeClr val="tx1"/>
                          </a:solidFill>
                          <a:effectLst/>
                          <a:latin typeface="+mn-lt"/>
                          <a:ea typeface="+mn-ea"/>
                          <a:cs typeface="+mn-ea"/>
                          <a:sym typeface="+mn-lt"/>
                        </a:rPr>
                        <a:t>9</a:t>
                      </a:r>
                      <a:r>
                        <a:rPr kumimoji="1" lang="zh-TW" altLang="en-US" sz="3300" b="0" i="0" u="none" strike="noStrike" cap="none" normalizeH="0" baseline="0" dirty="0">
                          <a:ln>
                            <a:noFill/>
                          </a:ln>
                          <a:solidFill>
                            <a:schemeClr val="tx1"/>
                          </a:solidFill>
                          <a:effectLst/>
                          <a:latin typeface="+mn-lt"/>
                          <a:ea typeface="+mn-ea"/>
                          <a:cs typeface="+mn-ea"/>
                          <a:sym typeface="+mn-lt"/>
                        </a:rPr>
                        <a:t>日</a:t>
                      </a:r>
                    </a:p>
                  </a:txBody>
                  <a:tcPr marL="136814" marR="136814" marT="62401" marB="62401"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bl>
          </a:graphicData>
        </a:graphic>
      </p:graphicFrame>
      <p:sp>
        <p:nvSpPr>
          <p:cNvPr id="454681" name="Text Box 35">
            <a:extLst>
              <a:ext uri="{FF2B5EF4-FFF2-40B4-BE49-F238E27FC236}">
                <a16:creationId xmlns:a16="http://schemas.microsoft.com/office/drawing/2014/main" id="{77BA5880-8F90-499E-B07A-8CD16963CD3F}"/>
              </a:ext>
            </a:extLst>
          </p:cNvPr>
          <p:cNvSpPr txBox="1">
            <a:spLocks noChangeArrowheads="1"/>
          </p:cNvSpPr>
          <p:nvPr/>
        </p:nvSpPr>
        <p:spPr bwMode="auto">
          <a:xfrm>
            <a:off x="1481138" y="6969125"/>
            <a:ext cx="13681075" cy="839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在有变更的处所适当标记变更的内容</a:t>
            </a:r>
            <a:r>
              <a:rPr lang="en-US" altLang="zh-TW" sz="2000">
                <a:latin typeface="+mn-lt"/>
                <a:ea typeface="+mn-ea"/>
                <a:cs typeface="+mn-ea"/>
                <a:sym typeface="+mn-lt"/>
              </a:rPr>
              <a:t>,</a:t>
            </a:r>
            <a:r>
              <a:rPr lang="zh-TW" altLang="en-US" sz="2000">
                <a:latin typeface="+mn-lt"/>
                <a:ea typeface="+mn-ea"/>
                <a:cs typeface="+mn-ea"/>
                <a:sym typeface="+mn-lt"/>
              </a:rPr>
              <a:t>比如打点</a:t>
            </a:r>
            <a:r>
              <a:rPr lang="en-US" altLang="zh-TW" sz="2000">
                <a:latin typeface="+mn-lt"/>
                <a:ea typeface="+mn-ea"/>
                <a:cs typeface="+mn-ea"/>
                <a:sym typeface="+mn-lt"/>
              </a:rPr>
              <a:t>,</a:t>
            </a:r>
            <a:r>
              <a:rPr lang="zh-TW" altLang="en-US" sz="2000">
                <a:latin typeface="+mn-lt"/>
                <a:ea typeface="+mn-ea"/>
                <a:cs typeface="+mn-ea"/>
                <a:sym typeface="+mn-lt"/>
              </a:rPr>
              <a:t>下画线或其他合适的方法</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工程技朮性文件要长期保存</a:t>
            </a:r>
            <a:r>
              <a:rPr lang="en-US" altLang="zh-TW" sz="2000">
                <a:latin typeface="+mn-lt"/>
                <a:ea typeface="+mn-ea"/>
                <a:cs typeface="+mn-ea"/>
                <a:sym typeface="+mn-lt"/>
              </a:rPr>
              <a:t>,</a:t>
            </a:r>
            <a:r>
              <a:rPr lang="zh-TW" altLang="en-US" sz="2000">
                <a:latin typeface="+mn-lt"/>
                <a:ea typeface="+mn-ea"/>
                <a:cs typeface="+mn-ea"/>
                <a:sym typeface="+mn-lt"/>
              </a:rPr>
              <a:t>并按归档办法实施管理</a:t>
            </a:r>
            <a:r>
              <a:rPr lang="en-US" altLang="zh-TW" sz="2000">
                <a:latin typeface="+mn-lt"/>
                <a:ea typeface="+mn-ea"/>
                <a:cs typeface="+mn-ea"/>
                <a:sym typeface="+mn-lt"/>
              </a:rPr>
              <a:t>.</a:t>
            </a:r>
            <a:r>
              <a:rPr lang="zh-TW" altLang="en-US" sz="2000">
                <a:latin typeface="+mn-lt"/>
                <a:ea typeface="+mn-ea"/>
                <a:cs typeface="+mn-ea"/>
                <a:sym typeface="+mn-lt"/>
              </a:rPr>
              <a:t>比如要装订</a:t>
            </a:r>
            <a:r>
              <a:rPr lang="en-US" altLang="zh-TW" sz="2000">
                <a:latin typeface="+mn-lt"/>
                <a:ea typeface="+mn-ea"/>
                <a:cs typeface="+mn-ea"/>
                <a:sym typeface="+mn-lt"/>
              </a:rPr>
              <a:t>,</a:t>
            </a:r>
            <a:r>
              <a:rPr lang="zh-TW" altLang="en-US" sz="2000">
                <a:latin typeface="+mn-lt"/>
                <a:ea typeface="+mn-ea"/>
                <a:cs typeface="+mn-ea"/>
                <a:sym typeface="+mn-lt"/>
              </a:rPr>
              <a:t>索引</a:t>
            </a:r>
            <a:r>
              <a:rPr lang="en-US" altLang="zh-TW" sz="2000">
                <a:latin typeface="+mn-lt"/>
                <a:ea typeface="+mn-ea"/>
                <a:cs typeface="+mn-ea"/>
                <a:sym typeface="+mn-lt"/>
              </a:rPr>
              <a:t>,</a:t>
            </a:r>
            <a:r>
              <a:rPr lang="zh-TW" altLang="en-US" sz="2000">
                <a:latin typeface="+mn-lt"/>
                <a:ea typeface="+mn-ea"/>
                <a:cs typeface="+mn-ea"/>
                <a:sym typeface="+mn-lt"/>
              </a:rPr>
              <a:t>标识</a:t>
            </a:r>
            <a:r>
              <a:rPr lang="en-US" altLang="zh-TW" sz="2000">
                <a:latin typeface="+mn-lt"/>
                <a:ea typeface="+mn-ea"/>
                <a:cs typeface="+mn-ea"/>
                <a:sym typeface="+mn-lt"/>
              </a:rPr>
              <a:t>,</a:t>
            </a:r>
            <a:r>
              <a:rPr lang="zh-TW" altLang="en-US" sz="2000">
                <a:latin typeface="+mn-lt"/>
                <a:ea typeface="+mn-ea"/>
                <a:cs typeface="+mn-ea"/>
                <a:sym typeface="+mn-lt"/>
              </a:rPr>
              <a:t>装箱</a:t>
            </a:r>
            <a:r>
              <a:rPr lang="en-US" altLang="zh-TW" sz="2000">
                <a:latin typeface="+mn-lt"/>
                <a:ea typeface="+mn-ea"/>
                <a:cs typeface="+mn-ea"/>
                <a:sym typeface="+mn-lt"/>
              </a:rPr>
              <a:t>,</a:t>
            </a:r>
            <a:r>
              <a:rPr lang="zh-TW" altLang="en-US" sz="2000">
                <a:latin typeface="+mn-lt"/>
                <a:ea typeface="+mn-ea"/>
                <a:cs typeface="+mn-ea"/>
                <a:sym typeface="+mn-lt"/>
              </a:rPr>
              <a:t>登记等</a:t>
            </a:r>
            <a:r>
              <a:rPr lang="en-US" altLang="zh-TW" sz="2000">
                <a:latin typeface="+mn-lt"/>
                <a:ea typeface="+mn-ea"/>
                <a:cs typeface="+mn-ea"/>
                <a:sym typeface="+mn-lt"/>
              </a:rPr>
              <a:t>.</a:t>
            </a:r>
          </a:p>
        </p:txBody>
      </p:sp>
      <p:sp>
        <p:nvSpPr>
          <p:cNvPr id="5" name="文本框 4">
            <a:extLst>
              <a:ext uri="{FF2B5EF4-FFF2-40B4-BE49-F238E27FC236}">
                <a16:creationId xmlns:a16="http://schemas.microsoft.com/office/drawing/2014/main" id="{B42A5CD7-804A-4AC8-B354-3D3AD0F3F394}"/>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确保变更的有效追溯性</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5682" name="Text Box 2">
            <a:extLst>
              <a:ext uri="{FF2B5EF4-FFF2-40B4-BE49-F238E27FC236}">
                <a16:creationId xmlns:a16="http://schemas.microsoft.com/office/drawing/2014/main" id="{38515905-8C29-4F33-AC45-99595BDA06B5}"/>
              </a:ext>
            </a:extLst>
          </p:cNvPr>
          <p:cNvSpPr txBox="1">
            <a:spLocks noChangeArrowheads="1"/>
          </p:cNvSpPr>
          <p:nvPr/>
        </p:nvSpPr>
        <p:spPr bwMode="auto">
          <a:xfrm>
            <a:off x="1264891" y="2376488"/>
            <a:ext cx="13681075" cy="3055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长期保存是指一种规定的保存期限</a:t>
            </a:r>
            <a:r>
              <a:rPr lang="en-US" altLang="zh-TW" sz="2000" dirty="0">
                <a:latin typeface="+mn-lt"/>
                <a:ea typeface="+mn-ea"/>
                <a:cs typeface="+mn-ea"/>
                <a:sym typeface="+mn-lt"/>
              </a:rPr>
              <a:t>,</a:t>
            </a:r>
            <a:r>
              <a:rPr lang="zh-TW" altLang="en-US" sz="2000" dirty="0">
                <a:latin typeface="+mn-lt"/>
                <a:ea typeface="+mn-ea"/>
                <a:cs typeface="+mn-ea"/>
                <a:sym typeface="+mn-lt"/>
              </a:rPr>
              <a:t>比如</a:t>
            </a:r>
            <a:r>
              <a:rPr lang="en-US" altLang="zh-TW" sz="2000" dirty="0">
                <a:latin typeface="+mn-lt"/>
                <a:ea typeface="+mn-ea"/>
                <a:cs typeface="+mn-ea"/>
                <a:sym typeface="+mn-lt"/>
              </a:rPr>
              <a:t>10</a:t>
            </a:r>
            <a:r>
              <a:rPr lang="zh-TW" altLang="en-US" sz="2000" dirty="0">
                <a:latin typeface="+mn-lt"/>
                <a:ea typeface="+mn-ea"/>
                <a:cs typeface="+mn-ea"/>
                <a:sym typeface="+mn-lt"/>
              </a:rPr>
              <a:t>年或</a:t>
            </a:r>
            <a:r>
              <a:rPr lang="en-US" altLang="zh-TW" sz="2000" dirty="0">
                <a:latin typeface="+mn-lt"/>
                <a:ea typeface="+mn-ea"/>
                <a:cs typeface="+mn-ea"/>
                <a:sym typeface="+mn-lt"/>
              </a:rPr>
              <a:t>20</a:t>
            </a:r>
            <a:r>
              <a:rPr lang="zh-TW" altLang="en-US" sz="2000" dirty="0">
                <a:latin typeface="+mn-lt"/>
                <a:ea typeface="+mn-ea"/>
                <a:cs typeface="+mn-ea"/>
                <a:sym typeface="+mn-lt"/>
              </a:rPr>
              <a:t>年等</a:t>
            </a:r>
            <a:r>
              <a:rPr lang="en-US" altLang="zh-TW" sz="2000" dirty="0">
                <a:latin typeface="+mn-lt"/>
                <a:ea typeface="+mn-ea"/>
                <a:cs typeface="+mn-ea"/>
                <a:sym typeface="+mn-lt"/>
              </a:rPr>
              <a:t>,</a:t>
            </a:r>
            <a:r>
              <a:rPr lang="zh-TW" altLang="en-US" sz="2000" dirty="0">
                <a:latin typeface="+mn-lt"/>
                <a:ea typeface="+mn-ea"/>
                <a:cs typeface="+mn-ea"/>
                <a:sym typeface="+mn-lt"/>
              </a:rPr>
              <a:t>具体情况要依据产品的追溯需要作出专门规定</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4.4 </a:t>
            </a:r>
            <a:r>
              <a:rPr lang="zh-TW" altLang="en-US" sz="2000" b="1" dirty="0">
                <a:latin typeface="+mn-lt"/>
                <a:ea typeface="+mn-ea"/>
                <a:cs typeface="+mn-ea"/>
                <a:sym typeface="+mn-lt"/>
              </a:rPr>
              <a:t>变更效果要及时确认</a:t>
            </a:r>
          </a:p>
          <a:p>
            <a:pPr eaLnBrk="1" hangingPunct="1">
              <a:lnSpc>
                <a:spcPct val="120000"/>
              </a:lnSpc>
              <a:buFont typeface="Wingdings" panose="05000000000000000000" pitchFamily="2" charset="2"/>
              <a:buNone/>
              <a:defRPr/>
            </a:pPr>
            <a:r>
              <a:rPr lang="zh-TW" altLang="en-US" sz="2000" dirty="0">
                <a:latin typeface="+mn-lt"/>
                <a:ea typeface="+mn-ea"/>
                <a:cs typeface="+mn-ea"/>
                <a:sym typeface="+mn-lt"/>
              </a:rPr>
              <a:t>   对于工程变更的确认要形成一种制度</a:t>
            </a:r>
            <a:r>
              <a:rPr lang="en-US" altLang="zh-TW" sz="2000" dirty="0">
                <a:latin typeface="+mn-lt"/>
                <a:ea typeface="+mn-ea"/>
                <a:cs typeface="+mn-ea"/>
                <a:sym typeface="+mn-lt"/>
              </a:rPr>
              <a:t>,</a:t>
            </a:r>
            <a:r>
              <a:rPr lang="zh-TW" altLang="en-US" sz="2000" dirty="0">
                <a:latin typeface="+mn-lt"/>
                <a:ea typeface="+mn-ea"/>
                <a:cs typeface="+mn-ea"/>
                <a:sym typeface="+mn-lt"/>
              </a:rPr>
              <a:t>以及时发现变更的实施状况和效果</a:t>
            </a:r>
            <a:r>
              <a:rPr lang="en-US" altLang="zh-TW" sz="2000" dirty="0">
                <a:latin typeface="+mn-lt"/>
                <a:ea typeface="+mn-ea"/>
                <a:cs typeface="+mn-ea"/>
                <a:sym typeface="+mn-lt"/>
              </a:rPr>
              <a:t>.</a:t>
            </a:r>
            <a:r>
              <a:rPr lang="zh-TW" altLang="en-US" sz="2000" dirty="0">
                <a:latin typeface="+mn-lt"/>
                <a:ea typeface="+mn-ea"/>
                <a:cs typeface="+mn-ea"/>
                <a:sym typeface="+mn-lt"/>
              </a:rPr>
              <a:t>因为常常有变更执行不到位的情况发生</a:t>
            </a:r>
            <a:r>
              <a:rPr lang="en-US" altLang="zh-TW" sz="2000" dirty="0">
                <a:latin typeface="+mn-lt"/>
                <a:ea typeface="+mn-ea"/>
                <a:cs typeface="+mn-ea"/>
                <a:sym typeface="+mn-lt"/>
              </a:rPr>
              <a:t>,</a:t>
            </a:r>
            <a:r>
              <a:rPr lang="zh-TW" altLang="en-US" sz="2000" dirty="0">
                <a:latin typeface="+mn-lt"/>
                <a:ea typeface="+mn-ea"/>
                <a:cs typeface="+mn-ea"/>
                <a:sym typeface="+mn-lt"/>
              </a:rPr>
              <a:t>有可能会造成不必要的影响</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工程变更的确认者一般是</a:t>
            </a:r>
            <a:r>
              <a:rPr lang="en-US" altLang="zh-TW" sz="2000" dirty="0">
                <a:latin typeface="+mn-lt"/>
                <a:ea typeface="+mn-ea"/>
                <a:cs typeface="+mn-ea"/>
                <a:sym typeface="+mn-lt"/>
              </a:rPr>
              <a:t>PE,</a:t>
            </a:r>
            <a:r>
              <a:rPr lang="zh-TW" altLang="en-US" sz="2000" dirty="0">
                <a:latin typeface="+mn-lt"/>
                <a:ea typeface="+mn-ea"/>
                <a:cs typeface="+mn-ea"/>
                <a:sym typeface="+mn-lt"/>
              </a:rPr>
              <a:t>但也可以是</a:t>
            </a:r>
            <a:r>
              <a:rPr lang="en-US" altLang="zh-TW" sz="2000" dirty="0">
                <a:latin typeface="+mn-lt"/>
                <a:ea typeface="+mn-ea"/>
                <a:cs typeface="+mn-ea"/>
                <a:sym typeface="+mn-lt"/>
              </a:rPr>
              <a:t>IE,</a:t>
            </a:r>
            <a:r>
              <a:rPr lang="zh-TW" altLang="en-US" sz="2000" dirty="0">
                <a:latin typeface="+mn-lt"/>
                <a:ea typeface="+mn-ea"/>
                <a:cs typeface="+mn-ea"/>
                <a:sym typeface="+mn-lt"/>
              </a:rPr>
              <a:t>其实</a:t>
            </a:r>
            <a:r>
              <a:rPr lang="en-US" altLang="zh-TW" sz="2000" dirty="0">
                <a:latin typeface="+mn-lt"/>
                <a:ea typeface="+mn-ea"/>
                <a:cs typeface="+mn-ea"/>
                <a:sym typeface="+mn-lt"/>
              </a:rPr>
              <a:t>,</a:t>
            </a:r>
            <a:r>
              <a:rPr lang="zh-TW" altLang="en-US" sz="2000" dirty="0">
                <a:latin typeface="+mn-lt"/>
                <a:ea typeface="+mn-ea"/>
                <a:cs typeface="+mn-ea"/>
                <a:sym typeface="+mn-lt"/>
              </a:rPr>
              <a:t>两者结合的确认最好</a:t>
            </a:r>
            <a:r>
              <a:rPr lang="en-US" altLang="zh-TW" sz="2000" dirty="0">
                <a:latin typeface="+mn-lt"/>
                <a:ea typeface="+mn-ea"/>
                <a:cs typeface="+mn-ea"/>
                <a:sym typeface="+mn-lt"/>
              </a:rPr>
              <a:t>.</a:t>
            </a:r>
            <a:r>
              <a:rPr lang="zh-TW" altLang="en-US" sz="2000" dirty="0">
                <a:latin typeface="+mn-lt"/>
                <a:ea typeface="+mn-ea"/>
                <a:cs typeface="+mn-ea"/>
                <a:sym typeface="+mn-lt"/>
              </a:rPr>
              <a:t>一般这样安排</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近期确认由</a:t>
            </a:r>
            <a:r>
              <a:rPr lang="en-US" altLang="zh-TW" sz="2000" dirty="0">
                <a:latin typeface="+mn-lt"/>
                <a:ea typeface="+mn-ea"/>
                <a:cs typeface="+mn-ea"/>
                <a:sym typeface="+mn-lt"/>
              </a:rPr>
              <a:t>PE</a:t>
            </a:r>
            <a:r>
              <a:rPr lang="zh-TW" altLang="en-US" sz="2000" dirty="0">
                <a:latin typeface="+mn-lt"/>
                <a:ea typeface="+mn-ea"/>
                <a:cs typeface="+mn-ea"/>
                <a:sym typeface="+mn-lt"/>
              </a:rPr>
              <a:t>执行</a:t>
            </a:r>
            <a:r>
              <a:rPr lang="en-US" altLang="zh-TW" sz="2000" dirty="0">
                <a:latin typeface="+mn-lt"/>
                <a:ea typeface="+mn-ea"/>
                <a:cs typeface="+mn-ea"/>
                <a:sym typeface="+mn-lt"/>
              </a:rPr>
              <a:t>,</a:t>
            </a:r>
            <a:r>
              <a:rPr lang="zh-TW" altLang="en-US" sz="2000" dirty="0">
                <a:latin typeface="+mn-lt"/>
                <a:ea typeface="+mn-ea"/>
                <a:cs typeface="+mn-ea"/>
                <a:sym typeface="+mn-lt"/>
              </a:rPr>
              <a:t>一般在实施变更的三天以内进行</a:t>
            </a:r>
            <a:r>
              <a:rPr lang="en-US" altLang="zh-TW" sz="2000" dirty="0">
                <a:latin typeface="+mn-lt"/>
                <a:ea typeface="+mn-ea"/>
                <a:cs typeface="+mn-ea"/>
                <a:sym typeface="+mn-lt"/>
              </a:rPr>
              <a:t>,</a:t>
            </a:r>
            <a:r>
              <a:rPr lang="zh-TW" altLang="en-US" sz="2000" dirty="0">
                <a:latin typeface="+mn-lt"/>
                <a:ea typeface="+mn-ea"/>
                <a:cs typeface="+mn-ea"/>
                <a:sym typeface="+mn-lt"/>
              </a:rPr>
              <a:t>主要确认变更事项是否执行到位</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定期确认由</a:t>
            </a:r>
            <a:r>
              <a:rPr lang="en-US" altLang="zh-TW" sz="2000" dirty="0">
                <a:latin typeface="+mn-lt"/>
                <a:ea typeface="+mn-ea"/>
                <a:cs typeface="+mn-ea"/>
                <a:sym typeface="+mn-lt"/>
              </a:rPr>
              <a:t>IE</a:t>
            </a:r>
            <a:r>
              <a:rPr lang="zh-TW" altLang="en-US" sz="2000" dirty="0">
                <a:latin typeface="+mn-lt"/>
                <a:ea typeface="+mn-ea"/>
                <a:cs typeface="+mn-ea"/>
                <a:sym typeface="+mn-lt"/>
              </a:rPr>
              <a:t>执行</a:t>
            </a:r>
            <a:r>
              <a:rPr lang="en-US" altLang="zh-TW" sz="2000" dirty="0">
                <a:latin typeface="+mn-lt"/>
                <a:ea typeface="+mn-ea"/>
                <a:cs typeface="+mn-ea"/>
                <a:sym typeface="+mn-lt"/>
              </a:rPr>
              <a:t>,</a:t>
            </a:r>
            <a:r>
              <a:rPr lang="zh-TW" altLang="en-US" sz="2000" dirty="0">
                <a:latin typeface="+mn-lt"/>
                <a:ea typeface="+mn-ea"/>
                <a:cs typeface="+mn-ea"/>
                <a:sym typeface="+mn-lt"/>
              </a:rPr>
              <a:t>一般是一个月实施一次</a:t>
            </a:r>
            <a:r>
              <a:rPr lang="en-US" altLang="zh-TW" sz="2000" dirty="0">
                <a:latin typeface="+mn-lt"/>
                <a:ea typeface="+mn-ea"/>
                <a:cs typeface="+mn-ea"/>
                <a:sym typeface="+mn-lt"/>
              </a:rPr>
              <a:t>,</a:t>
            </a:r>
            <a:r>
              <a:rPr lang="zh-TW" altLang="en-US" sz="2000" dirty="0">
                <a:latin typeface="+mn-lt"/>
                <a:ea typeface="+mn-ea"/>
                <a:cs typeface="+mn-ea"/>
                <a:sym typeface="+mn-lt"/>
              </a:rPr>
              <a:t>主要确认变更的结果是否有效</a:t>
            </a:r>
            <a:r>
              <a:rPr lang="en-US" altLang="zh-TW" sz="2000" dirty="0">
                <a:latin typeface="+mn-lt"/>
                <a:ea typeface="+mn-ea"/>
                <a:cs typeface="+mn-ea"/>
                <a:sym typeface="+mn-lt"/>
              </a:rPr>
              <a:t>,</a:t>
            </a:r>
            <a:r>
              <a:rPr lang="zh-TW" altLang="en-US" sz="2000" dirty="0">
                <a:latin typeface="+mn-lt"/>
                <a:ea typeface="+mn-ea"/>
                <a:cs typeface="+mn-ea"/>
                <a:sym typeface="+mn-lt"/>
              </a:rPr>
              <a:t>是否具有关联效应</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要适当记录确认结果</a:t>
            </a:r>
            <a:r>
              <a:rPr lang="en-US" altLang="zh-TW" sz="2000" dirty="0">
                <a:latin typeface="+mn-lt"/>
                <a:ea typeface="+mn-ea"/>
                <a:cs typeface="+mn-ea"/>
                <a:sym typeface="+mn-lt"/>
              </a:rPr>
              <a:t>,</a:t>
            </a:r>
            <a:r>
              <a:rPr lang="zh-TW" altLang="en-US" sz="2000" dirty="0">
                <a:latin typeface="+mn-lt"/>
                <a:ea typeface="+mn-ea"/>
                <a:cs typeface="+mn-ea"/>
                <a:sym typeface="+mn-lt"/>
              </a:rPr>
              <a:t>比如在</a:t>
            </a:r>
            <a:r>
              <a:rPr lang="en-US" altLang="zh-TW" sz="2000" dirty="0">
                <a:latin typeface="+mn-lt"/>
                <a:ea typeface="+mn-ea"/>
                <a:cs typeface="+mn-ea"/>
                <a:sym typeface="+mn-lt"/>
              </a:rPr>
              <a:t>ECN</a:t>
            </a:r>
            <a:r>
              <a:rPr lang="zh-TW" altLang="en-US" sz="2000" dirty="0">
                <a:latin typeface="+mn-lt"/>
                <a:ea typeface="+mn-ea"/>
                <a:cs typeface="+mn-ea"/>
                <a:sym typeface="+mn-lt"/>
              </a:rPr>
              <a:t>的备注栏内记录</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B3BFEF3A-CE66-40ED-9B00-E470FE52CB5A}"/>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确保变更的有效追溯性</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A203C46D-43E6-4954-9C7A-5162E42BCF78}"/>
              </a:ext>
            </a:extLst>
          </p:cNvPr>
          <p:cNvSpPr>
            <a:spLocks noGrp="1"/>
          </p:cNvSpPr>
          <p:nvPr>
            <p:ph type="title"/>
          </p:nvPr>
        </p:nvSpPr>
        <p:spPr>
          <a:xfrm>
            <a:off x="1984375" y="4392613"/>
            <a:ext cx="5122863" cy="1222375"/>
          </a:xfrm>
        </p:spPr>
        <p:txBody>
          <a:bodyPr/>
          <a:lstStyle/>
          <a:p>
            <a:pPr defTabSz="1248093" fontAlgn="auto">
              <a:lnSpc>
                <a:spcPct val="120000"/>
              </a:lnSpc>
              <a:spcAft>
                <a:spcPts val="0"/>
              </a:spcAft>
              <a:defRPr/>
            </a:pPr>
            <a:r>
              <a:rPr lang="zh-CN" altLang="en-US" dirty="0">
                <a:latin typeface="+mn-lt"/>
                <a:ea typeface="+mn-ea"/>
                <a:cs typeface="+mn-ea"/>
                <a:sym typeface="+mn-lt"/>
              </a:rPr>
              <a:t>环境工程 </a:t>
            </a:r>
            <a:r>
              <a:rPr lang="en-US" altLang="zh-CN" dirty="0">
                <a:latin typeface="+mn-lt"/>
                <a:ea typeface="+mn-ea"/>
                <a:cs typeface="+mn-ea"/>
                <a:sym typeface="+mn-lt"/>
              </a:rPr>
              <a:t>EE</a:t>
            </a:r>
            <a:endParaRPr lang="zh-CN" altLang="en-US" dirty="0">
              <a:latin typeface="+mn-lt"/>
              <a:ea typeface="+mn-ea"/>
              <a:cs typeface="+mn-ea"/>
              <a:sym typeface="+mn-lt"/>
            </a:endParaRPr>
          </a:p>
        </p:txBody>
      </p:sp>
      <p:sp>
        <p:nvSpPr>
          <p:cNvPr id="11" name="文本框 10">
            <a:extLst>
              <a:ext uri="{FF2B5EF4-FFF2-40B4-BE49-F238E27FC236}">
                <a16:creationId xmlns:a16="http://schemas.microsoft.com/office/drawing/2014/main" id="{36B80E21-CFDE-4121-93C9-FE82240D555C}"/>
              </a:ext>
            </a:extLst>
          </p:cNvPr>
          <p:cNvSpPr txBox="1"/>
          <p:nvPr/>
        </p:nvSpPr>
        <p:spPr>
          <a:xfrm>
            <a:off x="2705051" y="3456608"/>
            <a:ext cx="7154043" cy="700769"/>
          </a:xfrm>
          <a:prstGeom prst="rect">
            <a:avLst/>
          </a:prstGeom>
          <a:noFill/>
          <a:effectLst/>
        </p:spPr>
        <p:txBody>
          <a:bodyPr>
            <a:spAutoFit/>
          </a:bodyPr>
          <a:lstStyle/>
          <a:p>
            <a:pPr eaLnBrk="1" hangingPunct="1">
              <a:lnSpc>
                <a:spcPct val="120000"/>
              </a:lnSpc>
              <a:defRPr/>
            </a:pP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第六章</a:t>
            </a:r>
          </a:p>
        </p:txBody>
      </p:sp>
    </p:spTree>
    <p:extLst>
      <p:ext uri="{BB962C8B-B14F-4D97-AF65-F5344CB8AC3E}">
        <p14:creationId xmlns:p14="http://schemas.microsoft.com/office/powerpoint/2010/main" val="1157637438"/>
      </p:ext>
    </p:extLst>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1"/>
                                        </p:tgtEl>
                                        <p:attrNameLst>
                                          <p:attrName>style.visibility</p:attrName>
                                        </p:attrNameLst>
                                      </p:cBhvr>
                                      <p:to>
                                        <p:strVal val="visible"/>
                                      </p:to>
                                    </p:set>
                                    <p:anim calcmode="lin" valueType="num">
                                      <p:cBhvr>
                                        <p:cTn id="7" dur="500" fill="hold"/>
                                        <p:tgtEl>
                                          <p:spTgt spid="11"/>
                                        </p:tgtEl>
                                        <p:attrNameLst>
                                          <p:attrName>ppt_w</p:attrName>
                                        </p:attrNameLst>
                                      </p:cBhvr>
                                      <p:tavLst>
                                        <p:tav tm="0">
                                          <p:val>
                                            <p:fltVal val="0"/>
                                          </p:val>
                                        </p:tav>
                                        <p:tav tm="100000">
                                          <p:val>
                                            <p:strVal val="#ppt_w"/>
                                          </p:val>
                                        </p:tav>
                                      </p:tavLst>
                                    </p:anim>
                                    <p:anim calcmode="lin" valueType="num">
                                      <p:cBhvr>
                                        <p:cTn id="8" dur="500" fill="hold"/>
                                        <p:tgtEl>
                                          <p:spTgt spid="11"/>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7730" name="Text Box 2">
            <a:extLst>
              <a:ext uri="{FF2B5EF4-FFF2-40B4-BE49-F238E27FC236}">
                <a16:creationId xmlns:a16="http://schemas.microsoft.com/office/drawing/2014/main" id="{9F157390-C64F-41E2-B2BC-B1BE5A4EAE84}"/>
              </a:ext>
            </a:extLst>
          </p:cNvPr>
          <p:cNvSpPr txBox="1">
            <a:spLocks noChangeArrowheads="1"/>
          </p:cNvSpPr>
          <p:nvPr/>
        </p:nvSpPr>
        <p:spPr bwMode="auto">
          <a:xfrm>
            <a:off x="1336899" y="2088456"/>
            <a:ext cx="13681075" cy="3794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1 EE</a:t>
            </a:r>
            <a:r>
              <a:rPr lang="zh-TW" altLang="en-US" sz="2000" b="1" dirty="0">
                <a:latin typeface="+mn-lt"/>
                <a:ea typeface="+mn-ea"/>
                <a:cs typeface="+mn-ea"/>
                <a:sym typeface="+mn-lt"/>
              </a:rPr>
              <a:t>开辟环境工程</a:t>
            </a:r>
          </a:p>
          <a:p>
            <a:pPr eaLnBrk="1" hangingPunct="1">
              <a:lnSpc>
                <a:spcPct val="120000"/>
              </a:lnSpc>
              <a:defRPr/>
            </a:pPr>
            <a:r>
              <a:rPr lang="zh-TW" altLang="en-US" sz="2000" dirty="0">
                <a:latin typeface="+mn-lt"/>
                <a:ea typeface="+mn-ea"/>
                <a:cs typeface="+mn-ea"/>
                <a:sym typeface="+mn-lt"/>
              </a:rPr>
              <a:t>   在生产策划过程中</a:t>
            </a:r>
            <a:r>
              <a:rPr lang="en-US" altLang="zh-TW" sz="2000" dirty="0">
                <a:latin typeface="+mn-lt"/>
                <a:ea typeface="+mn-ea"/>
                <a:cs typeface="+mn-ea"/>
                <a:sym typeface="+mn-lt"/>
              </a:rPr>
              <a:t>,</a:t>
            </a:r>
            <a:r>
              <a:rPr lang="zh-TW" altLang="en-US" sz="2000" dirty="0">
                <a:latin typeface="+mn-lt"/>
                <a:ea typeface="+mn-ea"/>
                <a:cs typeface="+mn-ea"/>
                <a:sym typeface="+mn-lt"/>
              </a:rPr>
              <a:t>为满足工艺技朮条件的要求</a:t>
            </a:r>
            <a:r>
              <a:rPr lang="en-US" altLang="zh-TW" sz="2000" dirty="0">
                <a:latin typeface="+mn-lt"/>
                <a:ea typeface="+mn-ea"/>
                <a:cs typeface="+mn-ea"/>
                <a:sym typeface="+mn-lt"/>
              </a:rPr>
              <a:t>,</a:t>
            </a:r>
            <a:r>
              <a:rPr lang="zh-TW" altLang="en-US" sz="2000" dirty="0">
                <a:latin typeface="+mn-lt"/>
                <a:ea typeface="+mn-ea"/>
                <a:cs typeface="+mn-ea"/>
                <a:sym typeface="+mn-lt"/>
              </a:rPr>
              <a:t>必须提供适宜的生产环境</a:t>
            </a:r>
            <a:r>
              <a:rPr lang="en-US" altLang="zh-TW" sz="2000" dirty="0">
                <a:latin typeface="+mn-lt"/>
                <a:ea typeface="+mn-ea"/>
                <a:cs typeface="+mn-ea"/>
                <a:sym typeface="+mn-lt"/>
              </a:rPr>
              <a:t>,</a:t>
            </a:r>
            <a:r>
              <a:rPr lang="zh-TW" altLang="en-US" sz="2000" dirty="0">
                <a:latin typeface="+mn-lt"/>
                <a:ea typeface="+mn-ea"/>
                <a:cs typeface="+mn-ea"/>
                <a:sym typeface="+mn-lt"/>
              </a:rPr>
              <a:t>诸如对温度</a:t>
            </a:r>
            <a:r>
              <a:rPr lang="en-US" altLang="zh-TW" sz="2000" dirty="0">
                <a:latin typeface="+mn-lt"/>
                <a:ea typeface="+mn-ea"/>
                <a:cs typeface="+mn-ea"/>
                <a:sym typeface="+mn-lt"/>
              </a:rPr>
              <a:t>,</a:t>
            </a:r>
            <a:r>
              <a:rPr lang="zh-TW" altLang="en-US" sz="2000" dirty="0">
                <a:latin typeface="+mn-lt"/>
                <a:ea typeface="+mn-ea"/>
                <a:cs typeface="+mn-ea"/>
                <a:sym typeface="+mn-lt"/>
              </a:rPr>
              <a:t>湿度</a:t>
            </a:r>
            <a:r>
              <a:rPr lang="en-US" altLang="zh-TW" sz="2000" dirty="0">
                <a:latin typeface="+mn-lt"/>
                <a:ea typeface="+mn-ea"/>
                <a:cs typeface="+mn-ea"/>
                <a:sym typeface="+mn-lt"/>
              </a:rPr>
              <a:t>,</a:t>
            </a:r>
            <a:r>
              <a:rPr lang="zh-TW" altLang="en-US" sz="2000" dirty="0">
                <a:latin typeface="+mn-lt"/>
                <a:ea typeface="+mn-ea"/>
                <a:cs typeface="+mn-ea"/>
                <a:sym typeface="+mn-lt"/>
              </a:rPr>
              <a:t>尘埃</a:t>
            </a:r>
            <a:r>
              <a:rPr lang="en-US" altLang="zh-TW" sz="2000" dirty="0">
                <a:latin typeface="+mn-lt"/>
                <a:ea typeface="+mn-ea"/>
                <a:cs typeface="+mn-ea"/>
                <a:sym typeface="+mn-lt"/>
              </a:rPr>
              <a:t>,</a:t>
            </a:r>
            <a:r>
              <a:rPr lang="zh-TW" altLang="en-US" sz="2000" dirty="0">
                <a:latin typeface="+mn-lt"/>
                <a:ea typeface="+mn-ea"/>
                <a:cs typeface="+mn-ea"/>
                <a:sym typeface="+mn-lt"/>
              </a:rPr>
              <a:t>照明</a:t>
            </a:r>
            <a:r>
              <a:rPr lang="en-US" altLang="zh-TW" sz="2000" dirty="0">
                <a:latin typeface="+mn-lt"/>
                <a:ea typeface="+mn-ea"/>
                <a:cs typeface="+mn-ea"/>
                <a:sym typeface="+mn-lt"/>
              </a:rPr>
              <a:t>,</a:t>
            </a:r>
            <a:r>
              <a:rPr lang="zh-TW" altLang="en-US" sz="2000" dirty="0">
                <a:latin typeface="+mn-lt"/>
                <a:ea typeface="+mn-ea"/>
                <a:cs typeface="+mn-ea"/>
                <a:sym typeface="+mn-lt"/>
              </a:rPr>
              <a:t>有害气体</a:t>
            </a:r>
            <a:r>
              <a:rPr lang="en-US" altLang="zh-TW" sz="2000" dirty="0">
                <a:latin typeface="+mn-lt"/>
                <a:ea typeface="+mn-ea"/>
                <a:cs typeface="+mn-ea"/>
                <a:sym typeface="+mn-lt"/>
              </a:rPr>
              <a:t>,</a:t>
            </a:r>
            <a:r>
              <a:rPr lang="zh-TW" altLang="en-US" sz="2000" dirty="0">
                <a:latin typeface="+mn-lt"/>
                <a:ea typeface="+mn-ea"/>
                <a:cs typeface="+mn-ea"/>
                <a:sym typeface="+mn-lt"/>
              </a:rPr>
              <a:t>静电</a:t>
            </a:r>
            <a:r>
              <a:rPr lang="en-US" altLang="zh-TW" sz="2000" dirty="0">
                <a:latin typeface="+mn-lt"/>
                <a:ea typeface="+mn-ea"/>
                <a:cs typeface="+mn-ea"/>
                <a:sym typeface="+mn-lt"/>
              </a:rPr>
              <a:t>,</a:t>
            </a:r>
            <a:r>
              <a:rPr lang="zh-TW" altLang="en-US" sz="2000" dirty="0">
                <a:latin typeface="+mn-lt"/>
                <a:ea typeface="+mn-ea"/>
                <a:cs typeface="+mn-ea"/>
                <a:sym typeface="+mn-lt"/>
              </a:rPr>
              <a:t>噪声</a:t>
            </a:r>
            <a:r>
              <a:rPr lang="en-US" altLang="zh-TW" sz="2000" dirty="0">
                <a:latin typeface="+mn-lt"/>
                <a:ea typeface="+mn-ea"/>
                <a:cs typeface="+mn-ea"/>
                <a:sym typeface="+mn-lt"/>
              </a:rPr>
              <a:t>,</a:t>
            </a:r>
            <a:r>
              <a:rPr lang="zh-TW" altLang="en-US" sz="2000" dirty="0">
                <a:latin typeface="+mn-lt"/>
                <a:ea typeface="+mn-ea"/>
                <a:cs typeface="+mn-ea"/>
                <a:sym typeface="+mn-lt"/>
              </a:rPr>
              <a:t>电磁</a:t>
            </a:r>
            <a:r>
              <a:rPr lang="en-US" altLang="zh-TW" sz="2000" dirty="0">
                <a:latin typeface="+mn-lt"/>
                <a:ea typeface="+mn-ea"/>
                <a:cs typeface="+mn-ea"/>
                <a:sym typeface="+mn-lt"/>
              </a:rPr>
              <a:t>,</a:t>
            </a:r>
            <a:r>
              <a:rPr lang="zh-TW" altLang="en-US" sz="2000" dirty="0">
                <a:latin typeface="+mn-lt"/>
                <a:ea typeface="+mn-ea"/>
                <a:cs typeface="+mn-ea"/>
                <a:sym typeface="+mn-lt"/>
              </a:rPr>
              <a:t>振动</a:t>
            </a:r>
            <a:r>
              <a:rPr lang="en-US" altLang="zh-TW" sz="2000" dirty="0">
                <a:latin typeface="+mn-lt"/>
                <a:ea typeface="+mn-ea"/>
                <a:cs typeface="+mn-ea"/>
                <a:sym typeface="+mn-lt"/>
              </a:rPr>
              <a:t>,</a:t>
            </a:r>
            <a:r>
              <a:rPr lang="zh-TW" altLang="en-US" sz="2000" dirty="0">
                <a:latin typeface="+mn-lt"/>
                <a:ea typeface="+mn-ea"/>
                <a:cs typeface="+mn-ea"/>
                <a:sym typeface="+mn-lt"/>
              </a:rPr>
              <a:t>污染</a:t>
            </a:r>
            <a:r>
              <a:rPr lang="en-US" altLang="zh-TW" sz="2000" dirty="0">
                <a:latin typeface="+mn-lt"/>
                <a:ea typeface="+mn-ea"/>
                <a:cs typeface="+mn-ea"/>
                <a:sym typeface="+mn-lt"/>
              </a:rPr>
              <a:t>,</a:t>
            </a:r>
            <a:r>
              <a:rPr lang="zh-TW" altLang="en-US" sz="2000" dirty="0">
                <a:latin typeface="+mn-lt"/>
                <a:ea typeface="+mn-ea"/>
                <a:cs typeface="+mn-ea"/>
                <a:sym typeface="+mn-lt"/>
              </a:rPr>
              <a:t>空间大小等因素采取适当的控制措施</a:t>
            </a:r>
            <a:r>
              <a:rPr lang="en-US" altLang="zh-TW" sz="2000" dirty="0">
                <a:latin typeface="+mn-lt"/>
                <a:ea typeface="+mn-ea"/>
                <a:cs typeface="+mn-ea"/>
                <a:sym typeface="+mn-lt"/>
              </a:rPr>
              <a:t>,</a:t>
            </a:r>
            <a:r>
              <a:rPr lang="zh-TW" altLang="en-US" sz="2000" dirty="0">
                <a:latin typeface="+mn-lt"/>
                <a:ea typeface="+mn-ea"/>
                <a:cs typeface="+mn-ea"/>
                <a:sym typeface="+mn-lt"/>
              </a:rPr>
              <a:t>这就是环境工程</a:t>
            </a:r>
            <a:r>
              <a:rPr lang="en-US" altLang="zh-TW" sz="2000" dirty="0">
                <a:latin typeface="+mn-lt"/>
                <a:ea typeface="+mn-ea"/>
                <a:cs typeface="+mn-ea"/>
                <a:sym typeface="+mn-lt"/>
              </a:rPr>
              <a:t>----EE</a:t>
            </a:r>
            <a:r>
              <a:rPr lang="zh-TW" altLang="en-US" sz="2000" dirty="0">
                <a:latin typeface="+mn-lt"/>
                <a:ea typeface="+mn-ea"/>
                <a:cs typeface="+mn-ea"/>
                <a:sym typeface="+mn-lt"/>
              </a:rPr>
              <a:t>的工作内容</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与</a:t>
            </a:r>
            <a:r>
              <a:rPr lang="en-US" altLang="zh-TW" sz="2000" dirty="0">
                <a:latin typeface="+mn-lt"/>
                <a:ea typeface="+mn-ea"/>
                <a:cs typeface="+mn-ea"/>
                <a:sym typeface="+mn-lt"/>
              </a:rPr>
              <a:t>IE</a:t>
            </a:r>
            <a:r>
              <a:rPr lang="zh-TW" altLang="en-US" sz="2000" dirty="0">
                <a:latin typeface="+mn-lt"/>
                <a:ea typeface="+mn-ea"/>
                <a:cs typeface="+mn-ea"/>
                <a:sym typeface="+mn-lt"/>
              </a:rPr>
              <a:t>的解释差不多</a:t>
            </a:r>
            <a:r>
              <a:rPr lang="en-US" altLang="zh-TW" sz="2000" dirty="0">
                <a:latin typeface="+mn-lt"/>
                <a:ea typeface="+mn-ea"/>
                <a:cs typeface="+mn-ea"/>
                <a:sym typeface="+mn-lt"/>
              </a:rPr>
              <a:t>,EE</a:t>
            </a:r>
            <a:r>
              <a:rPr lang="zh-TW" altLang="en-US" sz="2000" dirty="0">
                <a:latin typeface="+mn-lt"/>
                <a:ea typeface="+mn-ea"/>
                <a:cs typeface="+mn-ea"/>
                <a:sym typeface="+mn-lt"/>
              </a:rPr>
              <a:t>也可以解释成部门或班组</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EE:</a:t>
            </a:r>
            <a:r>
              <a:rPr lang="zh-TW" altLang="en-US" sz="2000" dirty="0">
                <a:latin typeface="+mn-lt"/>
                <a:ea typeface="+mn-ea"/>
                <a:cs typeface="+mn-ea"/>
                <a:sym typeface="+mn-lt"/>
              </a:rPr>
              <a:t>指环境工程部门</a:t>
            </a:r>
            <a:r>
              <a:rPr lang="en-US" altLang="zh-TW" sz="2000" dirty="0">
                <a:latin typeface="+mn-lt"/>
                <a:ea typeface="+mn-ea"/>
                <a:cs typeface="+mn-ea"/>
                <a:sym typeface="+mn-lt"/>
              </a:rPr>
              <a:t>,</a:t>
            </a:r>
            <a:r>
              <a:rPr lang="zh-TW" altLang="en-US" sz="2000" dirty="0">
                <a:latin typeface="+mn-lt"/>
                <a:ea typeface="+mn-ea"/>
                <a:cs typeface="+mn-ea"/>
                <a:sym typeface="+mn-lt"/>
              </a:rPr>
              <a:t>班组</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当针对从事这些工作的人员时</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EE:</a:t>
            </a:r>
            <a:r>
              <a:rPr lang="zh-TW" altLang="en-US" sz="2000" dirty="0">
                <a:latin typeface="+mn-lt"/>
                <a:ea typeface="+mn-ea"/>
                <a:cs typeface="+mn-ea"/>
                <a:sym typeface="+mn-lt"/>
              </a:rPr>
              <a:t>指环境工程师或技朮人员</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defRPr/>
            </a:pPr>
            <a:r>
              <a:rPr lang="en-US" altLang="zh-TW" sz="2000" b="1" dirty="0">
                <a:latin typeface="+mn-lt"/>
                <a:ea typeface="+mn-ea"/>
                <a:cs typeface="+mn-ea"/>
                <a:sym typeface="+mn-lt"/>
              </a:rPr>
              <a:t>1 ) </a:t>
            </a:r>
            <a:r>
              <a:rPr lang="zh-TW" altLang="en-US" sz="2000" b="1" dirty="0">
                <a:latin typeface="+mn-lt"/>
                <a:ea typeface="+mn-ea"/>
                <a:cs typeface="+mn-ea"/>
                <a:sym typeface="+mn-lt"/>
              </a:rPr>
              <a:t>环境工程的管理控制因性质不同可分为以下两类</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对客观存在的自然环境因素</a:t>
            </a:r>
            <a:r>
              <a:rPr lang="en-US" altLang="zh-TW" sz="2000" dirty="0">
                <a:latin typeface="+mn-lt"/>
                <a:ea typeface="+mn-ea"/>
                <a:cs typeface="+mn-ea"/>
                <a:sym typeface="+mn-lt"/>
              </a:rPr>
              <a:t>,</a:t>
            </a:r>
            <a:r>
              <a:rPr lang="zh-TW" altLang="en-US" sz="2000" dirty="0">
                <a:latin typeface="+mn-lt"/>
                <a:ea typeface="+mn-ea"/>
                <a:cs typeface="+mn-ea"/>
                <a:sym typeface="+mn-lt"/>
              </a:rPr>
              <a:t>如空气</a:t>
            </a:r>
            <a:r>
              <a:rPr lang="en-US" altLang="zh-TW" sz="2000" dirty="0">
                <a:latin typeface="+mn-lt"/>
                <a:ea typeface="+mn-ea"/>
                <a:cs typeface="+mn-ea"/>
                <a:sym typeface="+mn-lt"/>
              </a:rPr>
              <a:t>,</a:t>
            </a:r>
            <a:r>
              <a:rPr lang="zh-TW" altLang="en-US" sz="2000" dirty="0">
                <a:latin typeface="+mn-lt"/>
                <a:ea typeface="+mn-ea"/>
                <a:cs typeface="+mn-ea"/>
                <a:sym typeface="+mn-lt"/>
              </a:rPr>
              <a:t>温度</a:t>
            </a:r>
            <a:r>
              <a:rPr lang="en-US" altLang="zh-TW" sz="2000" dirty="0">
                <a:latin typeface="+mn-lt"/>
                <a:ea typeface="+mn-ea"/>
                <a:cs typeface="+mn-ea"/>
                <a:sym typeface="+mn-lt"/>
              </a:rPr>
              <a:t>,</a:t>
            </a:r>
            <a:r>
              <a:rPr lang="zh-TW" altLang="en-US" sz="2000" dirty="0">
                <a:latin typeface="+mn-lt"/>
                <a:ea typeface="+mn-ea"/>
                <a:cs typeface="+mn-ea"/>
                <a:sym typeface="+mn-lt"/>
              </a:rPr>
              <a:t>日照等</a:t>
            </a:r>
            <a:r>
              <a:rPr lang="en-US" altLang="zh-TW" sz="2000" dirty="0">
                <a:latin typeface="+mn-lt"/>
                <a:ea typeface="+mn-ea"/>
                <a:cs typeface="+mn-ea"/>
                <a:sym typeface="+mn-lt"/>
              </a:rPr>
              <a:t>,</a:t>
            </a:r>
            <a:r>
              <a:rPr lang="zh-TW" altLang="en-US" sz="2000" dirty="0">
                <a:latin typeface="+mn-lt"/>
                <a:ea typeface="+mn-ea"/>
                <a:cs typeface="+mn-ea"/>
                <a:sym typeface="+mn-lt"/>
              </a:rPr>
              <a:t>通过预测</a:t>
            </a:r>
            <a:r>
              <a:rPr lang="en-US" altLang="zh-TW" sz="2000" dirty="0">
                <a:latin typeface="+mn-lt"/>
                <a:ea typeface="+mn-ea"/>
                <a:cs typeface="+mn-ea"/>
                <a:sym typeface="+mn-lt"/>
              </a:rPr>
              <a:t>,</a:t>
            </a:r>
            <a:r>
              <a:rPr lang="zh-TW" altLang="en-US" sz="2000" dirty="0">
                <a:latin typeface="+mn-lt"/>
                <a:ea typeface="+mn-ea"/>
                <a:cs typeface="+mn-ea"/>
                <a:sym typeface="+mn-lt"/>
              </a:rPr>
              <a:t>选择地域等措施进行控制</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由人为的活动所形成的局部环境因素</a:t>
            </a:r>
            <a:r>
              <a:rPr lang="en-US" altLang="zh-TW" sz="2000" dirty="0">
                <a:latin typeface="+mn-lt"/>
                <a:ea typeface="+mn-ea"/>
                <a:cs typeface="+mn-ea"/>
                <a:sym typeface="+mn-lt"/>
              </a:rPr>
              <a:t>,</a:t>
            </a:r>
            <a:r>
              <a:rPr lang="zh-TW" altLang="en-US" sz="2000" dirty="0">
                <a:latin typeface="+mn-lt"/>
                <a:ea typeface="+mn-ea"/>
                <a:cs typeface="+mn-ea"/>
                <a:sym typeface="+mn-lt"/>
              </a:rPr>
              <a:t>如化学气体</a:t>
            </a:r>
            <a:r>
              <a:rPr lang="en-US" altLang="zh-TW" sz="2000" dirty="0">
                <a:latin typeface="+mn-lt"/>
                <a:ea typeface="+mn-ea"/>
                <a:cs typeface="+mn-ea"/>
                <a:sym typeface="+mn-lt"/>
              </a:rPr>
              <a:t>,</a:t>
            </a:r>
            <a:r>
              <a:rPr lang="zh-TW" altLang="en-US" sz="2000" dirty="0">
                <a:latin typeface="+mn-lt"/>
                <a:ea typeface="+mn-ea"/>
                <a:cs typeface="+mn-ea"/>
                <a:sym typeface="+mn-lt"/>
              </a:rPr>
              <a:t>机械振动</a:t>
            </a:r>
            <a:r>
              <a:rPr lang="en-US" altLang="zh-TW" sz="2000" dirty="0">
                <a:latin typeface="+mn-lt"/>
                <a:ea typeface="+mn-ea"/>
                <a:cs typeface="+mn-ea"/>
                <a:sym typeface="+mn-lt"/>
              </a:rPr>
              <a:t>,</a:t>
            </a:r>
            <a:r>
              <a:rPr lang="zh-TW" altLang="en-US" sz="2000" dirty="0">
                <a:latin typeface="+mn-lt"/>
                <a:ea typeface="+mn-ea"/>
                <a:cs typeface="+mn-ea"/>
                <a:sym typeface="+mn-lt"/>
              </a:rPr>
              <a:t>噪声等</a:t>
            </a:r>
            <a:r>
              <a:rPr lang="en-US" altLang="zh-TW" sz="2000" dirty="0">
                <a:latin typeface="+mn-lt"/>
                <a:ea typeface="+mn-ea"/>
                <a:cs typeface="+mn-ea"/>
                <a:sym typeface="+mn-lt"/>
              </a:rPr>
              <a:t>,</a:t>
            </a:r>
            <a:r>
              <a:rPr lang="zh-TW" altLang="en-US" sz="2000" dirty="0">
                <a:latin typeface="+mn-lt"/>
                <a:ea typeface="+mn-ea"/>
                <a:cs typeface="+mn-ea"/>
                <a:sym typeface="+mn-lt"/>
              </a:rPr>
              <a:t>通过实施改善措施进行控制</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92262950-81FA-44B3-ACCB-DB55F16386E5}"/>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8754" name="Text Box 2">
            <a:extLst>
              <a:ext uri="{FF2B5EF4-FFF2-40B4-BE49-F238E27FC236}">
                <a16:creationId xmlns:a16="http://schemas.microsoft.com/office/drawing/2014/main" id="{B0C9F327-DCC5-4108-A1B4-4BC2B7368815}"/>
              </a:ext>
            </a:extLst>
          </p:cNvPr>
          <p:cNvSpPr txBox="1">
            <a:spLocks noChangeArrowheads="1"/>
          </p:cNvSpPr>
          <p:nvPr/>
        </p:nvSpPr>
        <p:spPr bwMode="auto">
          <a:xfrm>
            <a:off x="1336899" y="2598737"/>
            <a:ext cx="13681075" cy="4164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2 ) </a:t>
            </a:r>
            <a:r>
              <a:rPr lang="zh-TW" altLang="en-US" sz="2000" b="1" dirty="0">
                <a:latin typeface="+mn-lt"/>
                <a:ea typeface="+mn-ea"/>
                <a:cs typeface="+mn-ea"/>
                <a:sym typeface="+mn-lt"/>
              </a:rPr>
              <a:t>在生产进行中</a:t>
            </a:r>
            <a:r>
              <a:rPr lang="en-US" altLang="zh-TW" sz="2000" b="1" dirty="0">
                <a:latin typeface="+mn-lt"/>
                <a:ea typeface="+mn-ea"/>
                <a:cs typeface="+mn-ea"/>
                <a:sym typeface="+mn-lt"/>
              </a:rPr>
              <a:t>,</a:t>
            </a:r>
            <a:r>
              <a:rPr lang="zh-TW" altLang="en-US" sz="2000" b="1" dirty="0">
                <a:latin typeface="+mn-lt"/>
                <a:ea typeface="+mn-ea"/>
                <a:cs typeface="+mn-ea"/>
                <a:sym typeface="+mn-lt"/>
              </a:rPr>
              <a:t>打造一流环境工程的措施包括</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合理规划</a:t>
            </a:r>
            <a:r>
              <a:rPr lang="en-US" altLang="zh-TW" sz="2000" dirty="0">
                <a:latin typeface="+mn-lt"/>
                <a:ea typeface="+mn-ea"/>
                <a:cs typeface="+mn-ea"/>
                <a:sym typeface="+mn-lt"/>
              </a:rPr>
              <a:t>,</a:t>
            </a:r>
            <a:r>
              <a:rPr lang="zh-TW" altLang="en-US" sz="2000" dirty="0">
                <a:latin typeface="+mn-lt"/>
                <a:ea typeface="+mn-ea"/>
                <a:cs typeface="+mn-ea"/>
                <a:sym typeface="+mn-lt"/>
              </a:rPr>
              <a:t>实施定位管制</a:t>
            </a:r>
            <a:r>
              <a:rPr lang="en-US" altLang="zh-TW" sz="2000" dirty="0">
                <a:latin typeface="+mn-lt"/>
                <a:ea typeface="+mn-ea"/>
                <a:cs typeface="+mn-ea"/>
                <a:sym typeface="+mn-lt"/>
              </a:rPr>
              <a:t>.</a:t>
            </a:r>
            <a:r>
              <a:rPr lang="zh-TW" altLang="en-US" sz="2000" dirty="0">
                <a:latin typeface="+mn-lt"/>
                <a:ea typeface="+mn-ea"/>
                <a:cs typeface="+mn-ea"/>
                <a:sym typeface="+mn-lt"/>
              </a:rPr>
              <a:t>对地面</a:t>
            </a:r>
            <a:r>
              <a:rPr lang="en-US" altLang="zh-TW" sz="2000" dirty="0">
                <a:latin typeface="+mn-lt"/>
                <a:ea typeface="+mn-ea"/>
                <a:cs typeface="+mn-ea"/>
                <a:sym typeface="+mn-lt"/>
              </a:rPr>
              <a:t>,</a:t>
            </a:r>
            <a:r>
              <a:rPr lang="zh-TW" altLang="en-US" sz="2000" dirty="0">
                <a:latin typeface="+mn-lt"/>
                <a:ea typeface="+mn-ea"/>
                <a:cs typeface="+mn-ea"/>
                <a:sym typeface="+mn-lt"/>
              </a:rPr>
              <a:t>通道</a:t>
            </a:r>
            <a:r>
              <a:rPr lang="en-US" altLang="zh-TW" sz="2000" dirty="0">
                <a:latin typeface="+mn-lt"/>
                <a:ea typeface="+mn-ea"/>
                <a:cs typeface="+mn-ea"/>
                <a:sym typeface="+mn-lt"/>
              </a:rPr>
              <a:t>,</a:t>
            </a:r>
            <a:r>
              <a:rPr lang="zh-TW" altLang="en-US" sz="2000" dirty="0">
                <a:latin typeface="+mn-lt"/>
                <a:ea typeface="+mn-ea"/>
                <a:cs typeface="+mn-ea"/>
                <a:sym typeface="+mn-lt"/>
              </a:rPr>
              <a:t>毛坯</a:t>
            </a:r>
            <a:r>
              <a:rPr lang="en-US" altLang="zh-TW" sz="2000" dirty="0">
                <a:latin typeface="+mn-lt"/>
                <a:ea typeface="+mn-ea"/>
                <a:cs typeface="+mn-ea"/>
                <a:sym typeface="+mn-lt"/>
              </a:rPr>
              <a:t>,</a:t>
            </a:r>
            <a:r>
              <a:rPr lang="zh-TW" altLang="en-US" sz="2000" dirty="0">
                <a:latin typeface="+mn-lt"/>
                <a:ea typeface="+mn-ea"/>
                <a:cs typeface="+mn-ea"/>
                <a:sym typeface="+mn-lt"/>
              </a:rPr>
              <a:t>器具的设置和摆放等进行以</a:t>
            </a:r>
            <a:r>
              <a:rPr lang="en-US" altLang="zh-TW" sz="2000" dirty="0">
                <a:latin typeface="+mn-lt"/>
                <a:ea typeface="+mn-ea"/>
                <a:cs typeface="+mn-ea"/>
                <a:sym typeface="+mn-lt"/>
              </a:rPr>
              <a:t>5S</a:t>
            </a:r>
            <a:r>
              <a:rPr lang="zh-TW" altLang="en-US" sz="2000" dirty="0">
                <a:latin typeface="+mn-lt"/>
                <a:ea typeface="+mn-ea"/>
                <a:cs typeface="+mn-ea"/>
                <a:sym typeface="+mn-lt"/>
              </a:rPr>
              <a:t>为中心思想的全面管理</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设备及设施按工艺流程合理排布</a:t>
            </a:r>
            <a:r>
              <a:rPr lang="en-US" altLang="zh-TW" sz="2000" dirty="0">
                <a:latin typeface="+mn-lt"/>
                <a:ea typeface="+mn-ea"/>
                <a:cs typeface="+mn-ea"/>
                <a:sym typeface="+mn-lt"/>
              </a:rPr>
              <a:t>,</a:t>
            </a:r>
            <a:r>
              <a:rPr lang="zh-TW" altLang="en-US" sz="2000" dirty="0">
                <a:latin typeface="+mn-lt"/>
                <a:ea typeface="+mn-ea"/>
                <a:cs typeface="+mn-ea"/>
                <a:sym typeface="+mn-lt"/>
              </a:rPr>
              <a:t>并采取必要的防护措施</a:t>
            </a:r>
            <a:r>
              <a:rPr lang="en-US" altLang="zh-TW" sz="2000" dirty="0">
                <a:latin typeface="+mn-lt"/>
                <a:ea typeface="+mn-ea"/>
                <a:cs typeface="+mn-ea"/>
                <a:sym typeface="+mn-lt"/>
              </a:rPr>
              <a:t>,</a:t>
            </a:r>
            <a:r>
              <a:rPr lang="zh-TW" altLang="en-US" sz="2000" dirty="0">
                <a:latin typeface="+mn-lt"/>
                <a:ea typeface="+mn-ea"/>
                <a:cs typeface="+mn-ea"/>
                <a:sym typeface="+mn-lt"/>
              </a:rPr>
              <a:t>以适应产品制造的需要</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科学设计工作场所和工作台</a:t>
            </a:r>
            <a:r>
              <a:rPr lang="en-US" altLang="zh-TW" sz="2000" dirty="0">
                <a:latin typeface="+mn-lt"/>
                <a:ea typeface="+mn-ea"/>
                <a:cs typeface="+mn-ea"/>
                <a:sym typeface="+mn-lt"/>
              </a:rPr>
              <a:t>,</a:t>
            </a:r>
            <a:r>
              <a:rPr lang="zh-TW" altLang="en-US" sz="2000" dirty="0">
                <a:latin typeface="+mn-lt"/>
                <a:ea typeface="+mn-ea"/>
                <a:cs typeface="+mn-ea"/>
                <a:sym typeface="+mn-lt"/>
              </a:rPr>
              <a:t>使人员在操作时具有舒适感</a:t>
            </a:r>
            <a:r>
              <a:rPr lang="en-US" altLang="zh-TW" sz="2000" dirty="0">
                <a:latin typeface="+mn-lt"/>
                <a:ea typeface="+mn-ea"/>
                <a:cs typeface="+mn-ea"/>
                <a:sym typeface="+mn-lt"/>
              </a:rPr>
              <a:t>,</a:t>
            </a:r>
            <a:r>
              <a:rPr lang="zh-TW" altLang="en-US" sz="2000" dirty="0">
                <a:latin typeface="+mn-lt"/>
                <a:ea typeface="+mn-ea"/>
                <a:cs typeface="+mn-ea"/>
                <a:sym typeface="+mn-lt"/>
              </a:rPr>
              <a:t>并降低疲劳度</a:t>
            </a:r>
            <a:r>
              <a:rPr lang="en-US" altLang="zh-TW" sz="2000" dirty="0">
                <a:latin typeface="+mn-lt"/>
                <a:ea typeface="+mn-ea"/>
                <a:cs typeface="+mn-ea"/>
                <a:sym typeface="+mn-lt"/>
              </a:rPr>
              <a:t>.</a:t>
            </a:r>
            <a:r>
              <a:rPr lang="zh-TW" altLang="en-US" sz="2000" dirty="0">
                <a:latin typeface="+mn-lt"/>
                <a:ea typeface="+mn-ea"/>
                <a:cs typeface="+mn-ea"/>
                <a:sym typeface="+mn-lt"/>
              </a:rPr>
              <a:t>如墙壁的颜色</a:t>
            </a:r>
            <a:r>
              <a:rPr lang="en-US" altLang="zh-TW" sz="2000" dirty="0">
                <a:latin typeface="+mn-lt"/>
                <a:ea typeface="+mn-ea"/>
                <a:cs typeface="+mn-ea"/>
                <a:sym typeface="+mn-lt"/>
              </a:rPr>
              <a:t>,</a:t>
            </a:r>
            <a:r>
              <a:rPr lang="zh-TW" altLang="en-US" sz="2000" dirty="0">
                <a:latin typeface="+mn-lt"/>
                <a:ea typeface="+mn-ea"/>
                <a:cs typeface="+mn-ea"/>
                <a:sym typeface="+mn-lt"/>
              </a:rPr>
              <a:t>工作台的高度等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尽可能采取防错的结构和布局</a:t>
            </a:r>
            <a:r>
              <a:rPr lang="en-US" altLang="zh-TW" sz="2000" dirty="0">
                <a:latin typeface="+mn-lt"/>
                <a:ea typeface="+mn-ea"/>
                <a:cs typeface="+mn-ea"/>
                <a:sym typeface="+mn-lt"/>
              </a:rPr>
              <a:t>,</a:t>
            </a:r>
            <a:r>
              <a:rPr lang="zh-TW" altLang="en-US" sz="2000" dirty="0">
                <a:latin typeface="+mn-lt"/>
                <a:ea typeface="+mn-ea"/>
                <a:cs typeface="+mn-ea"/>
                <a:sym typeface="+mn-lt"/>
              </a:rPr>
              <a:t>避免无意中产生损失</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设置必要的环境保护设备</a:t>
            </a:r>
            <a:r>
              <a:rPr lang="en-US" altLang="zh-TW" sz="2000" dirty="0">
                <a:latin typeface="+mn-lt"/>
                <a:ea typeface="+mn-ea"/>
                <a:cs typeface="+mn-ea"/>
                <a:sym typeface="+mn-lt"/>
              </a:rPr>
              <a:t>,</a:t>
            </a:r>
            <a:r>
              <a:rPr lang="zh-TW" altLang="en-US" sz="2000" dirty="0">
                <a:latin typeface="+mn-lt"/>
                <a:ea typeface="+mn-ea"/>
                <a:cs typeface="+mn-ea"/>
                <a:sym typeface="+mn-lt"/>
              </a:rPr>
              <a:t>如空调</a:t>
            </a:r>
            <a:r>
              <a:rPr lang="en-US" altLang="zh-TW" sz="2000" dirty="0">
                <a:latin typeface="+mn-lt"/>
                <a:ea typeface="+mn-ea"/>
                <a:cs typeface="+mn-ea"/>
                <a:sym typeface="+mn-lt"/>
              </a:rPr>
              <a:t>,</a:t>
            </a:r>
            <a:r>
              <a:rPr lang="zh-TW" altLang="en-US" sz="2000" dirty="0">
                <a:latin typeface="+mn-lt"/>
                <a:ea typeface="+mn-ea"/>
                <a:cs typeface="+mn-ea"/>
                <a:sym typeface="+mn-lt"/>
              </a:rPr>
              <a:t>降噪等</a:t>
            </a:r>
            <a:r>
              <a:rPr lang="en-US" altLang="zh-TW" sz="2000" dirty="0">
                <a:latin typeface="+mn-lt"/>
                <a:ea typeface="+mn-ea"/>
                <a:cs typeface="+mn-ea"/>
                <a:sym typeface="+mn-lt"/>
              </a:rPr>
              <a:t>,</a:t>
            </a:r>
            <a:r>
              <a:rPr lang="zh-TW" altLang="en-US" sz="2000" dirty="0">
                <a:latin typeface="+mn-lt"/>
                <a:ea typeface="+mn-ea"/>
                <a:cs typeface="+mn-ea"/>
                <a:sym typeface="+mn-lt"/>
              </a:rPr>
              <a:t>以免影响工作效率</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对敏感材料进行特殊环境控制</a:t>
            </a:r>
            <a:r>
              <a:rPr lang="en-US" altLang="zh-TW" sz="2000" dirty="0">
                <a:latin typeface="+mn-lt"/>
                <a:ea typeface="+mn-ea"/>
                <a:cs typeface="+mn-ea"/>
                <a:sym typeface="+mn-lt"/>
              </a:rPr>
              <a:t>,</a:t>
            </a:r>
            <a:r>
              <a:rPr lang="zh-TW" altLang="en-US" sz="2000" dirty="0">
                <a:latin typeface="+mn-lt"/>
                <a:ea typeface="+mn-ea"/>
                <a:cs typeface="+mn-ea"/>
                <a:sym typeface="+mn-lt"/>
              </a:rPr>
              <a:t>并进行必要的防护</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安全生产和消除隐患的管理措施必须到位</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1.1 </a:t>
            </a:r>
            <a:r>
              <a:rPr lang="zh-TW" altLang="en-US" sz="2000" b="1" dirty="0">
                <a:latin typeface="+mn-lt"/>
                <a:ea typeface="+mn-ea"/>
                <a:cs typeface="+mn-ea"/>
                <a:sym typeface="+mn-lt"/>
              </a:rPr>
              <a:t>企业应怎样策划环境工程</a:t>
            </a:r>
          </a:p>
          <a:p>
            <a:pPr eaLnBrk="1" hangingPunct="1">
              <a:lnSpc>
                <a:spcPct val="120000"/>
              </a:lnSpc>
              <a:buFont typeface="Wingdings" panose="05000000000000000000" pitchFamily="2" charset="2"/>
              <a:buNone/>
              <a:defRPr/>
            </a:pPr>
            <a:r>
              <a:rPr lang="zh-TW" altLang="en-US" sz="2000" dirty="0">
                <a:latin typeface="+mn-lt"/>
                <a:ea typeface="+mn-ea"/>
                <a:cs typeface="+mn-ea"/>
                <a:sym typeface="+mn-lt"/>
              </a:rPr>
              <a:t>   策划环境工程的主导因素是生产产品的种类</a:t>
            </a:r>
            <a:r>
              <a:rPr lang="en-US" altLang="zh-TW" sz="2000" dirty="0">
                <a:latin typeface="+mn-lt"/>
                <a:ea typeface="+mn-ea"/>
                <a:cs typeface="+mn-ea"/>
                <a:sym typeface="+mn-lt"/>
              </a:rPr>
              <a:t>,</a:t>
            </a:r>
            <a:r>
              <a:rPr lang="zh-TW" altLang="en-US" sz="2000" dirty="0">
                <a:latin typeface="+mn-lt"/>
                <a:ea typeface="+mn-ea"/>
                <a:cs typeface="+mn-ea"/>
                <a:sym typeface="+mn-lt"/>
              </a:rPr>
              <a:t>不同种类的产品对环境有不同的要求</a:t>
            </a:r>
            <a:r>
              <a:rPr lang="en-US" altLang="zh-TW" sz="2000" dirty="0">
                <a:latin typeface="+mn-lt"/>
                <a:ea typeface="+mn-ea"/>
                <a:cs typeface="+mn-ea"/>
                <a:sym typeface="+mn-lt"/>
              </a:rPr>
              <a:t>,</a:t>
            </a:r>
            <a:r>
              <a:rPr lang="zh-TW" altLang="en-US" sz="2000" dirty="0">
                <a:latin typeface="+mn-lt"/>
                <a:ea typeface="+mn-ea"/>
                <a:cs typeface="+mn-ea"/>
                <a:sym typeface="+mn-lt"/>
              </a:rPr>
              <a:t>比如生产食品时要求对卫生条件实施严格管理</a:t>
            </a:r>
            <a:r>
              <a:rPr lang="en-US" altLang="zh-TW" sz="2000" dirty="0">
                <a:latin typeface="+mn-lt"/>
                <a:ea typeface="+mn-ea"/>
                <a:cs typeface="+mn-ea"/>
                <a:sym typeface="+mn-lt"/>
              </a:rPr>
              <a:t>,</a:t>
            </a:r>
            <a:r>
              <a:rPr lang="zh-TW" altLang="en-US" sz="2000" dirty="0">
                <a:latin typeface="+mn-lt"/>
                <a:ea typeface="+mn-ea"/>
                <a:cs typeface="+mn-ea"/>
                <a:sym typeface="+mn-lt"/>
              </a:rPr>
              <a:t>生</a:t>
            </a:r>
          </a:p>
        </p:txBody>
      </p:sp>
      <p:sp>
        <p:nvSpPr>
          <p:cNvPr id="3" name="文本框 2">
            <a:extLst>
              <a:ext uri="{FF2B5EF4-FFF2-40B4-BE49-F238E27FC236}">
                <a16:creationId xmlns:a16="http://schemas.microsoft.com/office/drawing/2014/main" id="{631F77F9-6715-4D3C-8558-841F7703A56E}"/>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9778" name="Text Box 2">
            <a:extLst>
              <a:ext uri="{FF2B5EF4-FFF2-40B4-BE49-F238E27FC236}">
                <a16:creationId xmlns:a16="http://schemas.microsoft.com/office/drawing/2014/main" id="{E38BC5B0-79B5-4332-8A1E-5F84C9618385}"/>
              </a:ext>
            </a:extLst>
          </p:cNvPr>
          <p:cNvSpPr txBox="1">
            <a:spLocks noChangeArrowheads="1"/>
          </p:cNvSpPr>
          <p:nvPr/>
        </p:nvSpPr>
        <p:spPr bwMode="auto">
          <a:xfrm>
            <a:off x="1481138" y="1217612"/>
            <a:ext cx="13681075" cy="1209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dirty="0">
                <a:latin typeface="+mn-lt"/>
                <a:ea typeface="+mn-ea"/>
                <a:cs typeface="+mn-ea"/>
                <a:sym typeface="+mn-lt"/>
              </a:rPr>
              <a:t>产高科技产品时有一些与高科技关联的如静电</a:t>
            </a:r>
            <a:r>
              <a:rPr lang="en-US" altLang="zh-TW" sz="2000" dirty="0">
                <a:latin typeface="+mn-lt"/>
                <a:ea typeface="+mn-ea"/>
                <a:cs typeface="+mn-ea"/>
                <a:sym typeface="+mn-lt"/>
              </a:rPr>
              <a:t>,</a:t>
            </a:r>
            <a:r>
              <a:rPr lang="zh-TW" altLang="en-US" sz="2000" dirty="0">
                <a:latin typeface="+mn-lt"/>
                <a:ea typeface="+mn-ea"/>
                <a:cs typeface="+mn-ea"/>
                <a:sym typeface="+mn-lt"/>
              </a:rPr>
              <a:t>防尘等特殊条件要求</a:t>
            </a:r>
            <a:r>
              <a:rPr lang="en-US" altLang="zh-TW" sz="2000" dirty="0">
                <a:latin typeface="+mn-lt"/>
                <a:ea typeface="+mn-ea"/>
                <a:cs typeface="+mn-ea"/>
                <a:sym typeface="+mn-lt"/>
              </a:rPr>
              <a:t>.</a:t>
            </a:r>
            <a:r>
              <a:rPr lang="zh-TW" altLang="en-US" sz="2000" dirty="0">
                <a:latin typeface="+mn-lt"/>
                <a:ea typeface="+mn-ea"/>
                <a:cs typeface="+mn-ea"/>
                <a:sym typeface="+mn-lt"/>
              </a:rPr>
              <a:t>因此</a:t>
            </a:r>
            <a:r>
              <a:rPr lang="en-US" altLang="zh-TW" sz="2000" dirty="0">
                <a:latin typeface="+mn-lt"/>
                <a:ea typeface="+mn-ea"/>
                <a:cs typeface="+mn-ea"/>
                <a:sym typeface="+mn-lt"/>
              </a:rPr>
              <a:t>,</a:t>
            </a:r>
            <a:r>
              <a:rPr lang="zh-TW" altLang="en-US" sz="2000" dirty="0">
                <a:latin typeface="+mn-lt"/>
                <a:ea typeface="+mn-ea"/>
                <a:cs typeface="+mn-ea"/>
                <a:sym typeface="+mn-lt"/>
              </a:rPr>
              <a:t>企业要想产品做得好</a:t>
            </a:r>
            <a:r>
              <a:rPr lang="en-US" altLang="zh-TW" sz="2000" dirty="0">
                <a:latin typeface="+mn-lt"/>
                <a:ea typeface="+mn-ea"/>
                <a:cs typeface="+mn-ea"/>
                <a:sym typeface="+mn-lt"/>
              </a:rPr>
              <a:t>,</a:t>
            </a:r>
            <a:r>
              <a:rPr lang="zh-TW" altLang="en-US" sz="2000" dirty="0">
                <a:latin typeface="+mn-lt"/>
                <a:ea typeface="+mn-ea"/>
                <a:cs typeface="+mn-ea"/>
                <a:sym typeface="+mn-lt"/>
              </a:rPr>
              <a:t>必须要事先策划好与之相适应的生产工程环境</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defRPr/>
            </a:pPr>
            <a:r>
              <a:rPr lang="en-US" altLang="zh-TW" sz="2000" b="1" dirty="0">
                <a:latin typeface="+mn-lt"/>
                <a:ea typeface="+mn-ea"/>
                <a:cs typeface="+mn-ea"/>
                <a:sym typeface="+mn-lt"/>
              </a:rPr>
              <a:t>1 ) </a:t>
            </a:r>
            <a:r>
              <a:rPr lang="zh-TW" altLang="en-US" sz="2000" b="1" dirty="0">
                <a:latin typeface="+mn-lt"/>
                <a:ea typeface="+mn-ea"/>
                <a:cs typeface="+mn-ea"/>
                <a:sym typeface="+mn-lt"/>
              </a:rPr>
              <a:t>策划环境工程的步骤</a:t>
            </a:r>
            <a:r>
              <a:rPr lang="en-US" altLang="zh-TW" sz="2000" b="1" dirty="0">
                <a:latin typeface="+mn-lt"/>
                <a:ea typeface="+mn-ea"/>
                <a:cs typeface="+mn-ea"/>
                <a:sym typeface="+mn-lt"/>
              </a:rPr>
              <a:t>:</a:t>
            </a:r>
          </a:p>
        </p:txBody>
      </p:sp>
      <p:sp>
        <p:nvSpPr>
          <p:cNvPr id="459779" name="AutoShape 3">
            <a:extLst>
              <a:ext uri="{FF2B5EF4-FFF2-40B4-BE49-F238E27FC236}">
                <a16:creationId xmlns:a16="http://schemas.microsoft.com/office/drawing/2014/main" id="{C4444234-6D11-497D-850E-8EFA3E626EFC}"/>
              </a:ext>
            </a:extLst>
          </p:cNvPr>
          <p:cNvSpPr>
            <a:spLocks noChangeArrowheads="1"/>
          </p:cNvSpPr>
          <p:nvPr/>
        </p:nvSpPr>
        <p:spPr bwMode="auto">
          <a:xfrm>
            <a:off x="1709738" y="2705100"/>
            <a:ext cx="6270625" cy="623888"/>
          </a:xfrm>
          <a:prstGeom prst="roundRect">
            <a:avLst>
              <a:gd name="adj" fmla="val 16667"/>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了解产品对工程环境的要求</a:t>
            </a:r>
          </a:p>
        </p:txBody>
      </p:sp>
      <p:sp>
        <p:nvSpPr>
          <p:cNvPr id="459780" name="AutoShape 4">
            <a:extLst>
              <a:ext uri="{FF2B5EF4-FFF2-40B4-BE49-F238E27FC236}">
                <a16:creationId xmlns:a16="http://schemas.microsoft.com/office/drawing/2014/main" id="{903309DC-987B-497D-B718-246556A2F4B2}"/>
              </a:ext>
            </a:extLst>
          </p:cNvPr>
          <p:cNvSpPr>
            <a:spLocks noChangeArrowheads="1"/>
          </p:cNvSpPr>
          <p:nvPr/>
        </p:nvSpPr>
        <p:spPr bwMode="auto">
          <a:xfrm>
            <a:off x="1709738" y="3952875"/>
            <a:ext cx="6270625" cy="623888"/>
          </a:xfrm>
          <a:prstGeom prst="roundRect">
            <a:avLst>
              <a:gd name="adj" fmla="val 16667"/>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根据要求制定环境工程标准</a:t>
            </a:r>
          </a:p>
        </p:txBody>
      </p:sp>
      <p:sp>
        <p:nvSpPr>
          <p:cNvPr id="459781" name="AutoShape 5">
            <a:extLst>
              <a:ext uri="{FF2B5EF4-FFF2-40B4-BE49-F238E27FC236}">
                <a16:creationId xmlns:a16="http://schemas.microsoft.com/office/drawing/2014/main" id="{1AD23655-6389-4F2B-A987-4C34C45BB079}"/>
              </a:ext>
            </a:extLst>
          </p:cNvPr>
          <p:cNvSpPr>
            <a:spLocks noChangeArrowheads="1"/>
          </p:cNvSpPr>
          <p:nvPr/>
        </p:nvSpPr>
        <p:spPr bwMode="auto">
          <a:xfrm>
            <a:off x="1709738" y="5305425"/>
            <a:ext cx="6270625" cy="623888"/>
          </a:xfrm>
          <a:prstGeom prst="roundRect">
            <a:avLst>
              <a:gd name="adj" fmla="val 16667"/>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把这些标准渗透到工艺中</a:t>
            </a:r>
          </a:p>
        </p:txBody>
      </p:sp>
      <p:sp>
        <p:nvSpPr>
          <p:cNvPr id="459782" name="AutoShape 6">
            <a:extLst>
              <a:ext uri="{FF2B5EF4-FFF2-40B4-BE49-F238E27FC236}">
                <a16:creationId xmlns:a16="http://schemas.microsoft.com/office/drawing/2014/main" id="{0585551A-9761-4EF5-81F2-16EFE7FC2CDA}"/>
              </a:ext>
            </a:extLst>
          </p:cNvPr>
          <p:cNvSpPr>
            <a:spLocks noChangeArrowheads="1"/>
          </p:cNvSpPr>
          <p:nvPr/>
        </p:nvSpPr>
        <p:spPr bwMode="auto">
          <a:xfrm>
            <a:off x="1709738" y="6656388"/>
            <a:ext cx="6270625" cy="625475"/>
          </a:xfrm>
          <a:prstGeom prst="roundRect">
            <a:avLst>
              <a:gd name="adj" fmla="val 16667"/>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建立环境工程监控制度</a:t>
            </a:r>
          </a:p>
        </p:txBody>
      </p:sp>
      <p:sp>
        <p:nvSpPr>
          <p:cNvPr id="459783" name="AutoShape 7">
            <a:extLst>
              <a:ext uri="{FF2B5EF4-FFF2-40B4-BE49-F238E27FC236}">
                <a16:creationId xmlns:a16="http://schemas.microsoft.com/office/drawing/2014/main" id="{223FFAA0-6B2C-4A3A-8868-0802A00D6C9D}"/>
              </a:ext>
            </a:extLst>
          </p:cNvPr>
          <p:cNvSpPr>
            <a:spLocks noChangeArrowheads="1"/>
          </p:cNvSpPr>
          <p:nvPr/>
        </p:nvSpPr>
        <p:spPr bwMode="auto">
          <a:xfrm>
            <a:off x="1709738" y="8008938"/>
            <a:ext cx="6270625" cy="623887"/>
          </a:xfrm>
          <a:prstGeom prst="roundRect">
            <a:avLst>
              <a:gd name="adj" fmla="val 16667"/>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对重要环境工程参数记录</a:t>
            </a:r>
          </a:p>
        </p:txBody>
      </p:sp>
      <p:sp>
        <p:nvSpPr>
          <p:cNvPr id="459784" name="Line 8">
            <a:extLst>
              <a:ext uri="{FF2B5EF4-FFF2-40B4-BE49-F238E27FC236}">
                <a16:creationId xmlns:a16="http://schemas.microsoft.com/office/drawing/2014/main" id="{9093EF05-6792-4094-BA2C-E5817AFD781F}"/>
              </a:ext>
            </a:extLst>
          </p:cNvPr>
          <p:cNvSpPr>
            <a:spLocks noChangeShapeType="1"/>
          </p:cNvSpPr>
          <p:nvPr/>
        </p:nvSpPr>
        <p:spPr bwMode="auto">
          <a:xfrm>
            <a:off x="4673600" y="3328988"/>
            <a:ext cx="0" cy="623887"/>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59785" name="Line 9">
            <a:extLst>
              <a:ext uri="{FF2B5EF4-FFF2-40B4-BE49-F238E27FC236}">
                <a16:creationId xmlns:a16="http://schemas.microsoft.com/office/drawing/2014/main" id="{9FB0E1EB-A682-4784-B2E4-F6B5C23E8515}"/>
              </a:ext>
            </a:extLst>
          </p:cNvPr>
          <p:cNvSpPr>
            <a:spLocks noChangeShapeType="1"/>
          </p:cNvSpPr>
          <p:nvPr/>
        </p:nvSpPr>
        <p:spPr bwMode="auto">
          <a:xfrm>
            <a:off x="4673600" y="4576763"/>
            <a:ext cx="0" cy="728662"/>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59786" name="Line 10">
            <a:extLst>
              <a:ext uri="{FF2B5EF4-FFF2-40B4-BE49-F238E27FC236}">
                <a16:creationId xmlns:a16="http://schemas.microsoft.com/office/drawing/2014/main" id="{7F5DCD9B-4C39-4525-94F7-20FDED3B6EF9}"/>
              </a:ext>
            </a:extLst>
          </p:cNvPr>
          <p:cNvSpPr>
            <a:spLocks noChangeShapeType="1"/>
          </p:cNvSpPr>
          <p:nvPr/>
        </p:nvSpPr>
        <p:spPr bwMode="auto">
          <a:xfrm>
            <a:off x="4673600" y="5929313"/>
            <a:ext cx="0" cy="727075"/>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59787" name="Line 11">
            <a:extLst>
              <a:ext uri="{FF2B5EF4-FFF2-40B4-BE49-F238E27FC236}">
                <a16:creationId xmlns:a16="http://schemas.microsoft.com/office/drawing/2014/main" id="{230CE7B5-E053-4003-9B01-1F039D5858C0}"/>
              </a:ext>
            </a:extLst>
          </p:cNvPr>
          <p:cNvSpPr>
            <a:spLocks noChangeShapeType="1"/>
          </p:cNvSpPr>
          <p:nvPr/>
        </p:nvSpPr>
        <p:spPr bwMode="auto">
          <a:xfrm>
            <a:off x="4673600" y="7281863"/>
            <a:ext cx="0" cy="727075"/>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59788" name="Text Box 12">
            <a:extLst>
              <a:ext uri="{FF2B5EF4-FFF2-40B4-BE49-F238E27FC236}">
                <a16:creationId xmlns:a16="http://schemas.microsoft.com/office/drawing/2014/main" id="{E415071A-FC1C-4B4B-A8BF-EF89EC23CAD8}"/>
              </a:ext>
            </a:extLst>
          </p:cNvPr>
          <p:cNvSpPr txBox="1">
            <a:spLocks noChangeArrowheads="1"/>
          </p:cNvSpPr>
          <p:nvPr/>
        </p:nvSpPr>
        <p:spPr bwMode="auto">
          <a:xfrm>
            <a:off x="8435975" y="2705100"/>
            <a:ext cx="6611938"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产品的技朮</a:t>
            </a:r>
            <a:r>
              <a:rPr lang="en-US" altLang="zh-TW" sz="2000">
                <a:latin typeface="+mn-lt"/>
                <a:ea typeface="+mn-ea"/>
                <a:cs typeface="+mn-ea"/>
                <a:sym typeface="+mn-lt"/>
              </a:rPr>
              <a:t>,</a:t>
            </a:r>
            <a:r>
              <a:rPr lang="zh-TW" altLang="en-US" sz="2000">
                <a:latin typeface="+mn-lt"/>
                <a:ea typeface="+mn-ea"/>
                <a:cs typeface="+mn-ea"/>
                <a:sym typeface="+mn-lt"/>
              </a:rPr>
              <a:t>人文等要求</a:t>
            </a:r>
          </a:p>
        </p:txBody>
      </p:sp>
      <p:sp>
        <p:nvSpPr>
          <p:cNvPr id="459789" name="Text Box 13">
            <a:extLst>
              <a:ext uri="{FF2B5EF4-FFF2-40B4-BE49-F238E27FC236}">
                <a16:creationId xmlns:a16="http://schemas.microsoft.com/office/drawing/2014/main" id="{9ACE4B10-F791-48F4-B52B-FA2D4AA2ECCE}"/>
              </a:ext>
            </a:extLst>
          </p:cNvPr>
          <p:cNvSpPr txBox="1">
            <a:spLocks noChangeArrowheads="1"/>
          </p:cNvSpPr>
          <p:nvPr/>
        </p:nvSpPr>
        <p:spPr bwMode="auto">
          <a:xfrm>
            <a:off x="8435975" y="3952875"/>
            <a:ext cx="6611938"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也可以参照国家或地区标准</a:t>
            </a:r>
          </a:p>
        </p:txBody>
      </p:sp>
      <p:sp>
        <p:nvSpPr>
          <p:cNvPr id="459790" name="Text Box 14">
            <a:extLst>
              <a:ext uri="{FF2B5EF4-FFF2-40B4-BE49-F238E27FC236}">
                <a16:creationId xmlns:a16="http://schemas.microsoft.com/office/drawing/2014/main" id="{C92BF712-3805-4568-8A6D-8E09BDA4C1CE}"/>
              </a:ext>
            </a:extLst>
          </p:cNvPr>
          <p:cNvSpPr txBox="1">
            <a:spLocks noChangeArrowheads="1"/>
          </p:cNvSpPr>
          <p:nvPr/>
        </p:nvSpPr>
        <p:spPr bwMode="auto">
          <a:xfrm>
            <a:off x="8550275" y="5305425"/>
            <a:ext cx="6611938"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如控制计划</a:t>
            </a:r>
            <a:r>
              <a:rPr lang="en-US" altLang="zh-TW" sz="2000">
                <a:latin typeface="+mn-lt"/>
                <a:ea typeface="+mn-ea"/>
                <a:cs typeface="+mn-ea"/>
                <a:sym typeface="+mn-lt"/>
              </a:rPr>
              <a:t>,</a:t>
            </a:r>
            <a:r>
              <a:rPr lang="zh-TW" altLang="en-US" sz="2000">
                <a:latin typeface="+mn-lt"/>
                <a:ea typeface="+mn-ea"/>
                <a:cs typeface="+mn-ea"/>
                <a:sym typeface="+mn-lt"/>
              </a:rPr>
              <a:t>指导书等</a:t>
            </a:r>
          </a:p>
        </p:txBody>
      </p:sp>
      <p:sp>
        <p:nvSpPr>
          <p:cNvPr id="459791" name="Text Box 15">
            <a:extLst>
              <a:ext uri="{FF2B5EF4-FFF2-40B4-BE49-F238E27FC236}">
                <a16:creationId xmlns:a16="http://schemas.microsoft.com/office/drawing/2014/main" id="{87B1EB0C-ED62-4B23-A3D8-C9BC10734E6F}"/>
              </a:ext>
            </a:extLst>
          </p:cNvPr>
          <p:cNvSpPr txBox="1">
            <a:spLocks noChangeArrowheads="1"/>
          </p:cNvSpPr>
          <p:nvPr/>
        </p:nvSpPr>
        <p:spPr bwMode="auto">
          <a:xfrm>
            <a:off x="8435975" y="6553200"/>
            <a:ext cx="6497638"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在现场落实</a:t>
            </a:r>
          </a:p>
        </p:txBody>
      </p:sp>
      <p:sp>
        <p:nvSpPr>
          <p:cNvPr id="459792" name="Text Box 16">
            <a:extLst>
              <a:ext uri="{FF2B5EF4-FFF2-40B4-BE49-F238E27FC236}">
                <a16:creationId xmlns:a16="http://schemas.microsoft.com/office/drawing/2014/main" id="{66D622F1-678A-46E6-B946-5D9F8FFC0262}"/>
              </a:ext>
            </a:extLst>
          </p:cNvPr>
          <p:cNvSpPr txBox="1">
            <a:spLocks noChangeArrowheads="1"/>
          </p:cNvSpPr>
          <p:nvPr/>
        </p:nvSpPr>
        <p:spPr bwMode="auto">
          <a:xfrm>
            <a:off x="8550275" y="8008938"/>
            <a:ext cx="6611938"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确认效果</a:t>
            </a:r>
          </a:p>
        </p:txBody>
      </p:sp>
      <p:sp>
        <p:nvSpPr>
          <p:cNvPr id="17" name="文本框 16">
            <a:extLst>
              <a:ext uri="{FF2B5EF4-FFF2-40B4-BE49-F238E27FC236}">
                <a16:creationId xmlns:a16="http://schemas.microsoft.com/office/drawing/2014/main" id="{3B6031FD-2D85-4E60-A99B-8E710511811B}"/>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7"/>
                                        </p:tgtEl>
                                        <p:attrNameLst>
                                          <p:attrName>style.visibility</p:attrName>
                                        </p:attrNameLst>
                                      </p:cBhvr>
                                      <p:to>
                                        <p:strVal val="visible"/>
                                      </p:to>
                                    </p:set>
                                    <p:anim calcmode="lin" valueType="num">
                                      <p:cBhvr>
                                        <p:cTn id="7" dur="500" fill="hold"/>
                                        <p:tgtEl>
                                          <p:spTgt spid="17"/>
                                        </p:tgtEl>
                                        <p:attrNameLst>
                                          <p:attrName>ppt_w</p:attrName>
                                        </p:attrNameLst>
                                      </p:cBhvr>
                                      <p:tavLst>
                                        <p:tav tm="0">
                                          <p:val>
                                            <p:fltVal val="0"/>
                                          </p:val>
                                        </p:tav>
                                        <p:tav tm="100000">
                                          <p:val>
                                            <p:strVal val="#ppt_w"/>
                                          </p:val>
                                        </p:tav>
                                      </p:tavLst>
                                    </p:anim>
                                    <p:anim calcmode="lin" valueType="num">
                                      <p:cBhvr>
                                        <p:cTn id="8" dur="500" fill="hold"/>
                                        <p:tgtEl>
                                          <p:spTgt spid="17"/>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02" name="Text Box 2">
            <a:extLst>
              <a:ext uri="{FF2B5EF4-FFF2-40B4-BE49-F238E27FC236}">
                <a16:creationId xmlns:a16="http://schemas.microsoft.com/office/drawing/2014/main" id="{21B5C261-3008-47B6-A0F3-C437748BEB5C}"/>
              </a:ext>
            </a:extLst>
          </p:cNvPr>
          <p:cNvSpPr txBox="1">
            <a:spLocks noChangeArrowheads="1"/>
          </p:cNvSpPr>
          <p:nvPr/>
        </p:nvSpPr>
        <p:spPr bwMode="auto">
          <a:xfrm>
            <a:off x="1479531" y="1011238"/>
            <a:ext cx="13681075" cy="1209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2 ) </a:t>
            </a:r>
            <a:r>
              <a:rPr lang="zh-TW" altLang="en-US" sz="2000" b="1" dirty="0">
                <a:latin typeface="+mn-lt"/>
                <a:ea typeface="+mn-ea"/>
                <a:cs typeface="+mn-ea"/>
                <a:sym typeface="+mn-lt"/>
              </a:rPr>
              <a:t>策划环境工程的责任</a:t>
            </a:r>
            <a:r>
              <a:rPr lang="en-US" altLang="zh-TW" sz="2000" b="1"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策划环境工程是</a:t>
            </a:r>
            <a:r>
              <a:rPr lang="en-US" altLang="zh-TW" sz="2000" dirty="0">
                <a:latin typeface="+mn-lt"/>
                <a:ea typeface="+mn-ea"/>
                <a:cs typeface="+mn-ea"/>
                <a:sym typeface="+mn-lt"/>
              </a:rPr>
              <a:t>EE</a:t>
            </a:r>
            <a:r>
              <a:rPr lang="zh-TW" altLang="en-US" sz="2000" dirty="0">
                <a:latin typeface="+mn-lt"/>
                <a:ea typeface="+mn-ea"/>
                <a:cs typeface="+mn-ea"/>
                <a:sym typeface="+mn-lt"/>
              </a:rPr>
              <a:t>的天职</a:t>
            </a:r>
            <a:r>
              <a:rPr lang="en-US" altLang="zh-TW" sz="2000" dirty="0">
                <a:latin typeface="+mn-lt"/>
                <a:ea typeface="+mn-ea"/>
                <a:cs typeface="+mn-ea"/>
                <a:sym typeface="+mn-lt"/>
              </a:rPr>
              <a:t>,</a:t>
            </a:r>
            <a:r>
              <a:rPr lang="zh-TW" altLang="en-US" sz="2000" dirty="0">
                <a:latin typeface="+mn-lt"/>
                <a:ea typeface="+mn-ea"/>
                <a:cs typeface="+mn-ea"/>
                <a:sym typeface="+mn-lt"/>
              </a:rPr>
              <a:t>但是有的规模一般的公司没有设专门的</a:t>
            </a:r>
            <a:r>
              <a:rPr lang="en-US" altLang="zh-TW" sz="2000" dirty="0">
                <a:latin typeface="+mn-lt"/>
                <a:ea typeface="+mn-ea"/>
                <a:cs typeface="+mn-ea"/>
                <a:sym typeface="+mn-lt"/>
              </a:rPr>
              <a:t>EE,</a:t>
            </a:r>
            <a:r>
              <a:rPr lang="zh-TW" altLang="en-US" sz="2000" dirty="0">
                <a:latin typeface="+mn-lt"/>
                <a:ea typeface="+mn-ea"/>
                <a:cs typeface="+mn-ea"/>
                <a:sym typeface="+mn-lt"/>
              </a:rPr>
              <a:t>那么这个重担就要落在</a:t>
            </a:r>
            <a:r>
              <a:rPr lang="en-US" altLang="zh-TW" sz="2000" dirty="0">
                <a:latin typeface="+mn-lt"/>
                <a:ea typeface="+mn-ea"/>
                <a:cs typeface="+mn-ea"/>
                <a:sym typeface="+mn-lt"/>
              </a:rPr>
              <a:t>EE</a:t>
            </a:r>
            <a:r>
              <a:rPr lang="zh-TW" altLang="en-US" sz="2000" dirty="0">
                <a:latin typeface="+mn-lt"/>
                <a:ea typeface="+mn-ea"/>
                <a:cs typeface="+mn-ea"/>
                <a:sym typeface="+mn-lt"/>
              </a:rPr>
              <a:t>的头上</a:t>
            </a:r>
            <a:r>
              <a:rPr lang="en-US" altLang="zh-TW" sz="2000" dirty="0">
                <a:latin typeface="+mn-lt"/>
                <a:ea typeface="+mn-ea"/>
                <a:cs typeface="+mn-ea"/>
                <a:sym typeface="+mn-lt"/>
              </a:rPr>
              <a:t>.</a:t>
            </a:r>
          </a:p>
          <a:p>
            <a:pPr eaLnBrk="1" hangingPunct="1">
              <a:lnSpc>
                <a:spcPct val="120000"/>
              </a:lnSpc>
              <a:defRPr/>
            </a:pPr>
            <a:r>
              <a:rPr lang="en-US" altLang="zh-TW" sz="2000" b="1" dirty="0">
                <a:latin typeface="+mn-lt"/>
                <a:ea typeface="+mn-ea"/>
                <a:cs typeface="+mn-ea"/>
                <a:sym typeface="+mn-lt"/>
              </a:rPr>
              <a:t>   </a:t>
            </a:r>
            <a:r>
              <a:rPr lang="zh-TW" altLang="en-US" sz="2000" b="1" dirty="0">
                <a:latin typeface="+mn-lt"/>
                <a:ea typeface="+mn-ea"/>
                <a:cs typeface="+mn-ea"/>
                <a:sym typeface="+mn-lt"/>
              </a:rPr>
              <a:t>环境工程策划</a:t>
            </a:r>
            <a:r>
              <a:rPr lang="en-US" altLang="zh-TW" sz="2000" b="1" dirty="0">
                <a:latin typeface="+mn-lt"/>
                <a:ea typeface="+mn-ea"/>
                <a:cs typeface="+mn-ea"/>
                <a:sym typeface="+mn-lt"/>
              </a:rPr>
              <a:t>:</a:t>
            </a:r>
          </a:p>
        </p:txBody>
      </p:sp>
      <p:sp>
        <p:nvSpPr>
          <p:cNvPr id="460803" name="Oval 3">
            <a:extLst>
              <a:ext uri="{FF2B5EF4-FFF2-40B4-BE49-F238E27FC236}">
                <a16:creationId xmlns:a16="http://schemas.microsoft.com/office/drawing/2014/main" id="{DCB98883-D055-4A64-B1F9-601C49467696}"/>
              </a:ext>
            </a:extLst>
          </p:cNvPr>
          <p:cNvSpPr>
            <a:spLocks noChangeArrowheads="1"/>
          </p:cNvSpPr>
          <p:nvPr/>
        </p:nvSpPr>
        <p:spPr bwMode="auto">
          <a:xfrm>
            <a:off x="2620963" y="2913063"/>
            <a:ext cx="1597025" cy="1455737"/>
          </a:xfrm>
          <a:prstGeom prst="ellipse">
            <a:avLst/>
          </a:prstGeom>
          <a:solidFill>
            <a:srgbClr val="00FF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环境</a:t>
            </a:r>
          </a:p>
          <a:p>
            <a:pPr algn="ctr" eaLnBrk="1" hangingPunct="1">
              <a:lnSpc>
                <a:spcPct val="120000"/>
              </a:lnSpc>
              <a:defRPr/>
            </a:pPr>
            <a:r>
              <a:rPr lang="zh-TW" altLang="en-US" sz="2000">
                <a:latin typeface="+mn-lt"/>
                <a:ea typeface="+mn-ea"/>
                <a:cs typeface="+mn-ea"/>
                <a:sym typeface="+mn-lt"/>
              </a:rPr>
              <a:t>工程</a:t>
            </a:r>
          </a:p>
        </p:txBody>
      </p:sp>
      <p:sp>
        <p:nvSpPr>
          <p:cNvPr id="460804" name="Oval 4">
            <a:extLst>
              <a:ext uri="{FF2B5EF4-FFF2-40B4-BE49-F238E27FC236}">
                <a16:creationId xmlns:a16="http://schemas.microsoft.com/office/drawing/2014/main" id="{17DD93F2-5A32-409E-B519-9BC220327671}"/>
              </a:ext>
            </a:extLst>
          </p:cNvPr>
          <p:cNvSpPr>
            <a:spLocks noChangeArrowheads="1"/>
          </p:cNvSpPr>
          <p:nvPr/>
        </p:nvSpPr>
        <p:spPr bwMode="auto">
          <a:xfrm>
            <a:off x="5927725" y="2705100"/>
            <a:ext cx="1254125" cy="1039813"/>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en-US" altLang="zh-TW" sz="2000">
                <a:latin typeface="+mn-lt"/>
                <a:ea typeface="+mn-ea"/>
                <a:cs typeface="+mn-ea"/>
                <a:sym typeface="+mn-lt"/>
              </a:rPr>
              <a:t>EE</a:t>
            </a:r>
          </a:p>
        </p:txBody>
      </p:sp>
      <p:sp>
        <p:nvSpPr>
          <p:cNvPr id="460805" name="Oval 5">
            <a:extLst>
              <a:ext uri="{FF2B5EF4-FFF2-40B4-BE49-F238E27FC236}">
                <a16:creationId xmlns:a16="http://schemas.microsoft.com/office/drawing/2014/main" id="{0FF80BE9-1ED8-4CF3-8AAB-53FEE6C15441}"/>
              </a:ext>
            </a:extLst>
          </p:cNvPr>
          <p:cNvSpPr>
            <a:spLocks noChangeArrowheads="1"/>
          </p:cNvSpPr>
          <p:nvPr/>
        </p:nvSpPr>
        <p:spPr bwMode="auto">
          <a:xfrm>
            <a:off x="5927725" y="4056063"/>
            <a:ext cx="1254125" cy="10414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en-US" altLang="zh-TW" sz="2000">
                <a:latin typeface="+mn-lt"/>
                <a:ea typeface="+mn-ea"/>
                <a:cs typeface="+mn-ea"/>
                <a:sym typeface="+mn-lt"/>
              </a:rPr>
              <a:t>ME</a:t>
            </a:r>
          </a:p>
        </p:txBody>
      </p:sp>
      <p:sp>
        <p:nvSpPr>
          <p:cNvPr id="460806" name="Oval 6">
            <a:extLst>
              <a:ext uri="{FF2B5EF4-FFF2-40B4-BE49-F238E27FC236}">
                <a16:creationId xmlns:a16="http://schemas.microsoft.com/office/drawing/2014/main" id="{4C6369C2-4AEE-4FAF-91EB-4CF69BFE926E}"/>
              </a:ext>
            </a:extLst>
          </p:cNvPr>
          <p:cNvSpPr>
            <a:spLocks noChangeArrowheads="1"/>
          </p:cNvSpPr>
          <p:nvPr/>
        </p:nvSpPr>
        <p:spPr bwMode="auto">
          <a:xfrm>
            <a:off x="8662988" y="3016250"/>
            <a:ext cx="1597025" cy="1455738"/>
          </a:xfrm>
          <a:prstGeom prst="ellipse">
            <a:avLst/>
          </a:prstGeom>
          <a:solidFill>
            <a:srgbClr val="FF99CC"/>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en-US" altLang="zh-TW" sz="2000">
                <a:latin typeface="+mn-lt"/>
                <a:ea typeface="+mn-ea"/>
                <a:cs typeface="+mn-ea"/>
                <a:sym typeface="+mn-lt"/>
              </a:rPr>
              <a:t>PE</a:t>
            </a:r>
          </a:p>
          <a:p>
            <a:pPr algn="ctr" eaLnBrk="1" hangingPunct="1">
              <a:lnSpc>
                <a:spcPct val="120000"/>
              </a:lnSpc>
              <a:defRPr/>
            </a:pPr>
            <a:r>
              <a:rPr lang="zh-TW" altLang="en-US" sz="2000">
                <a:latin typeface="+mn-lt"/>
                <a:ea typeface="+mn-ea"/>
                <a:cs typeface="+mn-ea"/>
                <a:sym typeface="+mn-lt"/>
              </a:rPr>
              <a:t>配合</a:t>
            </a:r>
          </a:p>
        </p:txBody>
      </p:sp>
      <p:sp>
        <p:nvSpPr>
          <p:cNvPr id="460807" name="Oval 7">
            <a:extLst>
              <a:ext uri="{FF2B5EF4-FFF2-40B4-BE49-F238E27FC236}">
                <a16:creationId xmlns:a16="http://schemas.microsoft.com/office/drawing/2014/main" id="{47333688-54F9-4BD1-B0B7-C3187F6FECEB}"/>
              </a:ext>
            </a:extLst>
          </p:cNvPr>
          <p:cNvSpPr>
            <a:spLocks noChangeArrowheads="1"/>
          </p:cNvSpPr>
          <p:nvPr/>
        </p:nvSpPr>
        <p:spPr bwMode="auto">
          <a:xfrm>
            <a:off x="11514138" y="2913063"/>
            <a:ext cx="1595437" cy="1455737"/>
          </a:xfrm>
          <a:prstGeom prst="ellipse">
            <a:avLst/>
          </a:pr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制定</a:t>
            </a:r>
          </a:p>
          <a:p>
            <a:pPr algn="ctr" eaLnBrk="1" hangingPunct="1">
              <a:lnSpc>
                <a:spcPct val="120000"/>
              </a:lnSpc>
              <a:defRPr/>
            </a:pPr>
            <a:r>
              <a:rPr lang="zh-TW" altLang="en-US" sz="2000">
                <a:latin typeface="+mn-lt"/>
                <a:ea typeface="+mn-ea"/>
                <a:cs typeface="+mn-ea"/>
                <a:sym typeface="+mn-lt"/>
              </a:rPr>
              <a:t>标准</a:t>
            </a:r>
          </a:p>
        </p:txBody>
      </p:sp>
      <p:sp>
        <p:nvSpPr>
          <p:cNvPr id="460808" name="Line 8">
            <a:extLst>
              <a:ext uri="{FF2B5EF4-FFF2-40B4-BE49-F238E27FC236}">
                <a16:creationId xmlns:a16="http://schemas.microsoft.com/office/drawing/2014/main" id="{ECB16238-B2D4-4C8B-9DBF-385F6AC05918}"/>
              </a:ext>
            </a:extLst>
          </p:cNvPr>
          <p:cNvSpPr>
            <a:spLocks noChangeShapeType="1"/>
          </p:cNvSpPr>
          <p:nvPr/>
        </p:nvSpPr>
        <p:spPr bwMode="auto">
          <a:xfrm flipV="1">
            <a:off x="4217988" y="3224213"/>
            <a:ext cx="1709737" cy="312737"/>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60809" name="Line 9">
            <a:extLst>
              <a:ext uri="{FF2B5EF4-FFF2-40B4-BE49-F238E27FC236}">
                <a16:creationId xmlns:a16="http://schemas.microsoft.com/office/drawing/2014/main" id="{69765B41-96FE-497C-8849-961A5508B885}"/>
              </a:ext>
            </a:extLst>
          </p:cNvPr>
          <p:cNvSpPr>
            <a:spLocks noChangeShapeType="1"/>
          </p:cNvSpPr>
          <p:nvPr/>
        </p:nvSpPr>
        <p:spPr bwMode="auto">
          <a:xfrm>
            <a:off x="4217988" y="3848100"/>
            <a:ext cx="1709737" cy="520700"/>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60810" name="Line 10">
            <a:extLst>
              <a:ext uri="{FF2B5EF4-FFF2-40B4-BE49-F238E27FC236}">
                <a16:creationId xmlns:a16="http://schemas.microsoft.com/office/drawing/2014/main" id="{C18FCB4B-34A2-49C2-ABCB-EA2701923DF3}"/>
              </a:ext>
            </a:extLst>
          </p:cNvPr>
          <p:cNvSpPr>
            <a:spLocks noChangeShapeType="1"/>
          </p:cNvSpPr>
          <p:nvPr/>
        </p:nvSpPr>
        <p:spPr bwMode="auto">
          <a:xfrm>
            <a:off x="7181850" y="3224213"/>
            <a:ext cx="1481138" cy="520700"/>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60811" name="Line 11">
            <a:extLst>
              <a:ext uri="{FF2B5EF4-FFF2-40B4-BE49-F238E27FC236}">
                <a16:creationId xmlns:a16="http://schemas.microsoft.com/office/drawing/2014/main" id="{9C51FBCA-EB1A-496B-87FC-F0767EC6B7F4}"/>
              </a:ext>
            </a:extLst>
          </p:cNvPr>
          <p:cNvSpPr>
            <a:spLocks noChangeShapeType="1"/>
          </p:cNvSpPr>
          <p:nvPr/>
        </p:nvSpPr>
        <p:spPr bwMode="auto">
          <a:xfrm flipV="1">
            <a:off x="7181850" y="3952875"/>
            <a:ext cx="1481138" cy="728663"/>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60812" name="Line 12">
            <a:extLst>
              <a:ext uri="{FF2B5EF4-FFF2-40B4-BE49-F238E27FC236}">
                <a16:creationId xmlns:a16="http://schemas.microsoft.com/office/drawing/2014/main" id="{D9DFF30F-9BAB-4BCE-8439-5CF8A35B4AF5}"/>
              </a:ext>
            </a:extLst>
          </p:cNvPr>
          <p:cNvSpPr>
            <a:spLocks noChangeShapeType="1"/>
          </p:cNvSpPr>
          <p:nvPr/>
        </p:nvSpPr>
        <p:spPr bwMode="auto">
          <a:xfrm>
            <a:off x="10260013" y="3744913"/>
            <a:ext cx="1254125" cy="0"/>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60813" name="Text Box 13">
            <a:extLst>
              <a:ext uri="{FF2B5EF4-FFF2-40B4-BE49-F238E27FC236}">
                <a16:creationId xmlns:a16="http://schemas.microsoft.com/office/drawing/2014/main" id="{EF3D831F-7B4A-41DD-B1A7-22C56FD46180}"/>
              </a:ext>
            </a:extLst>
          </p:cNvPr>
          <p:cNvSpPr txBox="1">
            <a:spLocks noChangeArrowheads="1"/>
          </p:cNvSpPr>
          <p:nvPr/>
        </p:nvSpPr>
        <p:spPr bwMode="auto">
          <a:xfrm>
            <a:off x="1481138" y="4992688"/>
            <a:ext cx="13681075" cy="2317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a:latin typeface="+mn-lt"/>
                <a:ea typeface="+mn-ea"/>
                <a:cs typeface="+mn-ea"/>
                <a:sym typeface="+mn-lt"/>
              </a:rPr>
              <a:t>1.2 </a:t>
            </a:r>
            <a:r>
              <a:rPr lang="zh-TW" altLang="en-US" sz="2000" b="1">
                <a:latin typeface="+mn-lt"/>
                <a:ea typeface="+mn-ea"/>
                <a:cs typeface="+mn-ea"/>
                <a:sym typeface="+mn-lt"/>
              </a:rPr>
              <a:t>水到温度自然开</a:t>
            </a:r>
          </a:p>
          <a:p>
            <a:pPr eaLnBrk="1" hangingPunct="1">
              <a:lnSpc>
                <a:spcPct val="120000"/>
              </a:lnSpc>
              <a:defRPr/>
            </a:pPr>
            <a:r>
              <a:rPr lang="zh-TW" altLang="en-US" sz="2000">
                <a:latin typeface="+mn-lt"/>
                <a:ea typeface="+mn-ea"/>
                <a:cs typeface="+mn-ea"/>
                <a:sym typeface="+mn-lt"/>
              </a:rPr>
              <a:t>   策划的环境工程标准要付诸实施就需要投入相应的设备</a:t>
            </a:r>
            <a:r>
              <a:rPr lang="en-US" altLang="zh-TW" sz="2000">
                <a:latin typeface="+mn-lt"/>
                <a:ea typeface="+mn-ea"/>
                <a:cs typeface="+mn-ea"/>
                <a:sym typeface="+mn-lt"/>
              </a:rPr>
              <a:t>,</a:t>
            </a:r>
            <a:r>
              <a:rPr lang="zh-TW" altLang="en-US" sz="2000">
                <a:latin typeface="+mn-lt"/>
                <a:ea typeface="+mn-ea"/>
                <a:cs typeface="+mn-ea"/>
                <a:sym typeface="+mn-lt"/>
              </a:rPr>
              <a:t>其投入的数量</a:t>
            </a:r>
            <a:r>
              <a:rPr lang="en-US" altLang="zh-TW" sz="2000">
                <a:latin typeface="+mn-lt"/>
                <a:ea typeface="+mn-ea"/>
                <a:cs typeface="+mn-ea"/>
                <a:sym typeface="+mn-lt"/>
              </a:rPr>
              <a:t>,</a:t>
            </a:r>
            <a:r>
              <a:rPr lang="zh-TW" altLang="en-US" sz="2000">
                <a:latin typeface="+mn-lt"/>
                <a:ea typeface="+mn-ea"/>
                <a:cs typeface="+mn-ea"/>
                <a:sym typeface="+mn-lt"/>
              </a:rPr>
              <a:t>性质和效果如何是</a:t>
            </a:r>
            <a:r>
              <a:rPr lang="en-US" altLang="zh-TW" sz="2000">
                <a:latin typeface="+mn-lt"/>
                <a:ea typeface="+mn-ea"/>
                <a:cs typeface="+mn-ea"/>
                <a:sym typeface="+mn-lt"/>
              </a:rPr>
              <a:t>EE</a:t>
            </a:r>
            <a:r>
              <a:rPr lang="zh-TW" altLang="en-US" sz="2000">
                <a:latin typeface="+mn-lt"/>
                <a:ea typeface="+mn-ea"/>
                <a:cs typeface="+mn-ea"/>
                <a:sym typeface="+mn-lt"/>
              </a:rPr>
              <a:t>人员需要跟踪控制的事项</a:t>
            </a:r>
            <a:r>
              <a:rPr lang="en-US" altLang="zh-TW" sz="2000">
                <a:latin typeface="+mn-lt"/>
                <a:ea typeface="+mn-ea"/>
                <a:cs typeface="+mn-ea"/>
                <a:sym typeface="+mn-lt"/>
              </a:rPr>
              <a:t>,</a:t>
            </a:r>
            <a:r>
              <a:rPr lang="zh-TW" altLang="en-US" sz="2000">
                <a:latin typeface="+mn-lt"/>
                <a:ea typeface="+mn-ea"/>
                <a:cs typeface="+mn-ea"/>
                <a:sym typeface="+mn-lt"/>
              </a:rPr>
              <a:t>正像“水到温度自然开”一样</a:t>
            </a:r>
            <a:r>
              <a:rPr lang="en-US" altLang="zh-TW" sz="2000">
                <a:latin typeface="+mn-lt"/>
                <a:ea typeface="+mn-ea"/>
                <a:cs typeface="+mn-ea"/>
                <a:sym typeface="+mn-lt"/>
              </a:rPr>
              <a:t>,</a:t>
            </a:r>
            <a:r>
              <a:rPr lang="zh-TW" altLang="en-US" sz="2000">
                <a:latin typeface="+mn-lt"/>
                <a:ea typeface="+mn-ea"/>
                <a:cs typeface="+mn-ea"/>
                <a:sym typeface="+mn-lt"/>
              </a:rPr>
              <a:t>只要策划的配套设施条件具备</a:t>
            </a:r>
            <a:r>
              <a:rPr lang="en-US" altLang="zh-TW" sz="2000">
                <a:latin typeface="+mn-lt"/>
                <a:ea typeface="+mn-ea"/>
                <a:cs typeface="+mn-ea"/>
                <a:sym typeface="+mn-lt"/>
              </a:rPr>
              <a:t>,</a:t>
            </a:r>
            <a:r>
              <a:rPr lang="zh-TW" altLang="en-US" sz="2000">
                <a:latin typeface="+mn-lt"/>
                <a:ea typeface="+mn-ea"/>
                <a:cs typeface="+mn-ea"/>
                <a:sym typeface="+mn-lt"/>
              </a:rPr>
              <a:t>实施环境工程标准自然不成问题</a:t>
            </a:r>
            <a:r>
              <a:rPr lang="en-US" altLang="zh-TW" sz="2000">
                <a:latin typeface="+mn-lt"/>
                <a:ea typeface="+mn-ea"/>
                <a:cs typeface="+mn-ea"/>
                <a:sym typeface="+mn-lt"/>
              </a:rPr>
              <a:t>.</a:t>
            </a:r>
            <a:r>
              <a:rPr lang="zh-TW" altLang="en-US" sz="2000">
                <a:latin typeface="+mn-lt"/>
                <a:ea typeface="+mn-ea"/>
                <a:cs typeface="+mn-ea"/>
                <a:sym typeface="+mn-lt"/>
              </a:rPr>
              <a:t>环境工程实施过程中一般常见的问题有</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设备的整体功能不足</a:t>
            </a:r>
            <a:r>
              <a:rPr lang="en-US" altLang="zh-TW" sz="2000">
                <a:latin typeface="+mn-lt"/>
                <a:ea typeface="+mn-ea"/>
                <a:cs typeface="+mn-ea"/>
                <a:sym typeface="+mn-lt"/>
              </a:rPr>
              <a:t>,</a:t>
            </a:r>
            <a:r>
              <a:rPr lang="zh-TW" altLang="en-US" sz="2000">
                <a:latin typeface="+mn-lt"/>
                <a:ea typeface="+mn-ea"/>
                <a:cs typeface="+mn-ea"/>
                <a:sym typeface="+mn-lt"/>
              </a:rPr>
              <a:t>如防静电体系的总地线没有接入到大地</a:t>
            </a:r>
            <a:r>
              <a:rPr lang="en-US" altLang="zh-TW" sz="2000">
                <a:latin typeface="+mn-lt"/>
                <a:ea typeface="+mn-ea"/>
                <a:cs typeface="+mn-ea"/>
                <a:sym typeface="+mn-lt"/>
              </a:rPr>
              <a:t>1</a:t>
            </a:r>
            <a:r>
              <a:rPr lang="zh-TW" altLang="en-US" sz="2000">
                <a:latin typeface="+mn-lt"/>
                <a:ea typeface="+mn-ea"/>
                <a:cs typeface="+mn-ea"/>
                <a:sym typeface="+mn-lt"/>
              </a:rPr>
              <a:t>米以下的深处</a:t>
            </a:r>
            <a:r>
              <a:rPr lang="en-US" altLang="zh-TW" sz="2000">
                <a:latin typeface="+mn-lt"/>
                <a:ea typeface="+mn-ea"/>
                <a:cs typeface="+mn-ea"/>
                <a:sym typeface="+mn-lt"/>
              </a:rPr>
              <a:t>,</a:t>
            </a:r>
            <a:r>
              <a:rPr lang="zh-TW" altLang="en-US" sz="2000">
                <a:latin typeface="+mn-lt"/>
                <a:ea typeface="+mn-ea"/>
                <a:cs typeface="+mn-ea"/>
                <a:sym typeface="+mn-lt"/>
              </a:rPr>
              <a:t>而是随意钉在地板上</a:t>
            </a:r>
            <a:r>
              <a:rPr lang="en-US" altLang="zh-TW" sz="2000">
                <a:latin typeface="+mn-lt"/>
                <a:ea typeface="+mn-ea"/>
                <a:cs typeface="+mn-ea"/>
                <a:sym typeface="+mn-lt"/>
              </a:rPr>
              <a:t>.</a:t>
            </a:r>
            <a:r>
              <a:rPr lang="zh-TW" altLang="en-US" sz="2000">
                <a:latin typeface="+mn-lt"/>
                <a:ea typeface="+mn-ea"/>
                <a:cs typeface="+mn-ea"/>
                <a:sym typeface="+mn-lt"/>
              </a:rPr>
              <a:t>静电手带陈旧松脱</a:t>
            </a:r>
            <a:r>
              <a:rPr lang="en-US" altLang="zh-TW" sz="2000">
                <a:latin typeface="+mn-lt"/>
                <a:ea typeface="+mn-ea"/>
                <a:cs typeface="+mn-ea"/>
                <a:sym typeface="+mn-lt"/>
              </a:rPr>
              <a:t>,</a:t>
            </a:r>
            <a:r>
              <a:rPr lang="zh-TW" altLang="en-US" sz="2000">
                <a:latin typeface="+mn-lt"/>
                <a:ea typeface="+mn-ea"/>
                <a:cs typeface="+mn-ea"/>
                <a:sym typeface="+mn-lt"/>
              </a:rPr>
              <a:t>接触不良</a:t>
            </a:r>
            <a:r>
              <a:rPr lang="en-US" altLang="zh-TW" sz="2000">
                <a:latin typeface="+mn-lt"/>
                <a:ea typeface="+mn-ea"/>
                <a:cs typeface="+mn-ea"/>
                <a:sym typeface="+mn-lt"/>
              </a:rPr>
              <a:t>.</a:t>
            </a:r>
            <a:r>
              <a:rPr lang="zh-TW" altLang="en-US" sz="2000">
                <a:latin typeface="+mn-lt"/>
                <a:ea typeface="+mn-ea"/>
                <a:cs typeface="+mn-ea"/>
                <a:sym typeface="+mn-lt"/>
              </a:rPr>
              <a:t>没有定</a:t>
            </a:r>
          </a:p>
        </p:txBody>
      </p:sp>
      <p:sp>
        <p:nvSpPr>
          <p:cNvPr id="14" name="文本框 13">
            <a:extLst>
              <a:ext uri="{FF2B5EF4-FFF2-40B4-BE49-F238E27FC236}">
                <a16:creationId xmlns:a16="http://schemas.microsoft.com/office/drawing/2014/main" id="{BE9F8870-638D-4ADB-90EF-59C20CB0891F}"/>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4"/>
                                        </p:tgtEl>
                                        <p:attrNameLst>
                                          <p:attrName>style.visibility</p:attrName>
                                        </p:attrNameLst>
                                      </p:cBhvr>
                                      <p:to>
                                        <p:strVal val="visible"/>
                                      </p:to>
                                    </p:set>
                                    <p:anim calcmode="lin" valueType="num">
                                      <p:cBhvr>
                                        <p:cTn id="7" dur="500" fill="hold"/>
                                        <p:tgtEl>
                                          <p:spTgt spid="14"/>
                                        </p:tgtEl>
                                        <p:attrNameLst>
                                          <p:attrName>ppt_w</p:attrName>
                                        </p:attrNameLst>
                                      </p:cBhvr>
                                      <p:tavLst>
                                        <p:tav tm="0">
                                          <p:val>
                                            <p:fltVal val="0"/>
                                          </p:val>
                                        </p:tav>
                                        <p:tav tm="100000">
                                          <p:val>
                                            <p:strVal val="#ppt_w"/>
                                          </p:val>
                                        </p:tav>
                                      </p:tavLst>
                                    </p:anim>
                                    <p:anim calcmode="lin" valueType="num">
                                      <p:cBhvr>
                                        <p:cTn id="8" dur="500" fill="hold"/>
                                        <p:tgtEl>
                                          <p:spTgt spid="1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1826" name="Text Box 3">
            <a:extLst>
              <a:ext uri="{FF2B5EF4-FFF2-40B4-BE49-F238E27FC236}">
                <a16:creationId xmlns:a16="http://schemas.microsoft.com/office/drawing/2014/main" id="{47D92B3B-9663-4CDD-8120-816905E03B42}"/>
              </a:ext>
            </a:extLst>
          </p:cNvPr>
          <p:cNvSpPr txBox="1">
            <a:spLocks noChangeArrowheads="1"/>
          </p:cNvSpPr>
          <p:nvPr/>
        </p:nvSpPr>
        <p:spPr bwMode="auto">
          <a:xfrm>
            <a:off x="1481137" y="2880544"/>
            <a:ext cx="13681075" cy="4533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dirty="0">
                <a:latin typeface="+mn-lt"/>
                <a:ea typeface="+mn-ea"/>
                <a:cs typeface="+mn-ea"/>
                <a:sym typeface="+mn-lt"/>
              </a:rPr>
              <a:t>时检验静电器的功能等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开空调的车间氧气量不足</a:t>
            </a:r>
            <a:r>
              <a:rPr lang="en-US" altLang="zh-TW" sz="2000" dirty="0">
                <a:latin typeface="+mn-lt"/>
                <a:ea typeface="+mn-ea"/>
                <a:cs typeface="+mn-ea"/>
                <a:sym typeface="+mn-lt"/>
              </a:rPr>
              <a:t>,</a:t>
            </a:r>
            <a:r>
              <a:rPr lang="zh-TW" altLang="en-US" sz="2000" dirty="0">
                <a:latin typeface="+mn-lt"/>
                <a:ea typeface="+mn-ea"/>
                <a:cs typeface="+mn-ea"/>
                <a:sym typeface="+mn-lt"/>
              </a:rPr>
              <a:t>空气不新鲜</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没有固定且密闭的回收含有机溶剂的装置</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对易挥发的溶剂使用中放置在敞开的器皿中</a:t>
            </a:r>
            <a:r>
              <a:rPr lang="en-US" altLang="zh-TW" sz="2000" dirty="0">
                <a:latin typeface="+mn-lt"/>
                <a:ea typeface="+mn-ea"/>
                <a:cs typeface="+mn-ea"/>
                <a:sym typeface="+mn-lt"/>
              </a:rPr>
              <a:t>,</a:t>
            </a:r>
            <a:r>
              <a:rPr lang="zh-TW" altLang="en-US" sz="2000" dirty="0">
                <a:latin typeface="+mn-lt"/>
                <a:ea typeface="+mn-ea"/>
                <a:cs typeface="+mn-ea"/>
                <a:sym typeface="+mn-lt"/>
              </a:rPr>
              <a:t>因挥发既降低了浓度</a:t>
            </a:r>
            <a:r>
              <a:rPr lang="en-US" altLang="zh-TW" sz="2000" dirty="0">
                <a:latin typeface="+mn-lt"/>
                <a:ea typeface="+mn-ea"/>
                <a:cs typeface="+mn-ea"/>
                <a:sym typeface="+mn-lt"/>
              </a:rPr>
              <a:t>,</a:t>
            </a:r>
            <a:r>
              <a:rPr lang="zh-TW" altLang="en-US" sz="2000" dirty="0">
                <a:latin typeface="+mn-lt"/>
                <a:ea typeface="+mn-ea"/>
                <a:cs typeface="+mn-ea"/>
                <a:sym typeface="+mn-lt"/>
              </a:rPr>
              <a:t>又污染空气</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设备的保养能力欠佳</a:t>
            </a:r>
            <a:r>
              <a:rPr lang="en-US" altLang="zh-TW" sz="2000" dirty="0">
                <a:latin typeface="+mn-lt"/>
                <a:ea typeface="+mn-ea"/>
                <a:cs typeface="+mn-ea"/>
                <a:sym typeface="+mn-lt"/>
              </a:rPr>
              <a:t>,</a:t>
            </a:r>
            <a:r>
              <a:rPr lang="zh-TW" altLang="en-US" sz="2000" dirty="0">
                <a:latin typeface="+mn-lt"/>
                <a:ea typeface="+mn-ea"/>
                <a:cs typeface="+mn-ea"/>
                <a:sym typeface="+mn-lt"/>
              </a:rPr>
              <a:t>导致功能退化</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没有有效消除链接设备的偏差和震动</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阳光有时候会照射到车间</a:t>
            </a:r>
            <a:r>
              <a:rPr lang="en-US" altLang="zh-TW" sz="2000" dirty="0">
                <a:latin typeface="+mn-lt"/>
                <a:ea typeface="+mn-ea"/>
                <a:cs typeface="+mn-ea"/>
                <a:sym typeface="+mn-lt"/>
              </a:rPr>
              <a:t>,</a:t>
            </a:r>
            <a:r>
              <a:rPr lang="zh-TW" altLang="en-US" sz="2000" dirty="0">
                <a:latin typeface="+mn-lt"/>
                <a:ea typeface="+mn-ea"/>
                <a:cs typeface="+mn-ea"/>
                <a:sym typeface="+mn-lt"/>
              </a:rPr>
              <a:t>影响操作或晒热产品</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烤箱的支架上残留太多的干或焦的绝缘油</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现场有卫生死角</a:t>
            </a:r>
            <a:r>
              <a:rPr lang="en-US" altLang="zh-TW" sz="2000" dirty="0">
                <a:latin typeface="+mn-lt"/>
                <a:ea typeface="+mn-ea"/>
                <a:cs typeface="+mn-ea"/>
                <a:sym typeface="+mn-lt"/>
              </a:rPr>
              <a:t>,</a:t>
            </a:r>
            <a:r>
              <a:rPr lang="zh-TW" altLang="en-US" sz="2000" dirty="0">
                <a:latin typeface="+mn-lt"/>
                <a:ea typeface="+mn-ea"/>
                <a:cs typeface="+mn-ea"/>
                <a:sym typeface="+mn-lt"/>
              </a:rPr>
              <a:t>常年不会被清扫</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水龙头漏水</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防火设施过期未及时列换</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1.3 </a:t>
            </a:r>
            <a:r>
              <a:rPr lang="zh-TW" altLang="en-US" sz="2000" b="1" dirty="0">
                <a:latin typeface="+mn-lt"/>
                <a:ea typeface="+mn-ea"/>
                <a:cs typeface="+mn-ea"/>
                <a:sym typeface="+mn-lt"/>
              </a:rPr>
              <a:t>设置适用的内部环境</a:t>
            </a:r>
          </a:p>
        </p:txBody>
      </p:sp>
      <p:sp>
        <p:nvSpPr>
          <p:cNvPr id="3" name="文本框 2">
            <a:extLst>
              <a:ext uri="{FF2B5EF4-FFF2-40B4-BE49-F238E27FC236}">
                <a16:creationId xmlns:a16="http://schemas.microsoft.com/office/drawing/2014/main" id="{B6B6BC52-DAA6-4D3F-9E06-DCE6C18B31DB}"/>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2850" name="Text Box 2">
            <a:extLst>
              <a:ext uri="{FF2B5EF4-FFF2-40B4-BE49-F238E27FC236}">
                <a16:creationId xmlns:a16="http://schemas.microsoft.com/office/drawing/2014/main" id="{AD923622-255F-496D-A93F-80DD5F0482F7}"/>
              </a:ext>
            </a:extLst>
          </p:cNvPr>
          <p:cNvSpPr txBox="1">
            <a:spLocks noChangeArrowheads="1"/>
          </p:cNvSpPr>
          <p:nvPr/>
        </p:nvSpPr>
        <p:spPr bwMode="auto">
          <a:xfrm>
            <a:off x="1481137" y="1872432"/>
            <a:ext cx="13681075" cy="4533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高标准的</a:t>
            </a:r>
            <a:r>
              <a:rPr lang="en-US" altLang="zh-TW" sz="2000" dirty="0">
                <a:latin typeface="+mn-lt"/>
                <a:ea typeface="+mn-ea"/>
                <a:cs typeface="+mn-ea"/>
                <a:sym typeface="+mn-lt"/>
              </a:rPr>
              <a:t>,</a:t>
            </a:r>
            <a:r>
              <a:rPr lang="zh-TW" altLang="en-US" sz="2000" dirty="0">
                <a:latin typeface="+mn-lt"/>
                <a:ea typeface="+mn-ea"/>
                <a:cs typeface="+mn-ea"/>
                <a:sym typeface="+mn-lt"/>
              </a:rPr>
              <a:t>优秀的内部装修所产生的环境并不一定就是生产产品非常适用的</a:t>
            </a:r>
            <a:r>
              <a:rPr lang="en-US" altLang="zh-TW" sz="2000" dirty="0">
                <a:latin typeface="+mn-lt"/>
                <a:ea typeface="+mn-ea"/>
                <a:cs typeface="+mn-ea"/>
                <a:sym typeface="+mn-lt"/>
              </a:rPr>
              <a:t>.</a:t>
            </a:r>
            <a:r>
              <a:rPr lang="zh-TW" altLang="en-US" sz="2000" dirty="0">
                <a:latin typeface="+mn-lt"/>
                <a:ea typeface="+mn-ea"/>
                <a:cs typeface="+mn-ea"/>
                <a:sym typeface="+mn-lt"/>
              </a:rPr>
              <a:t>企业做什么样的装潢</a:t>
            </a:r>
            <a:r>
              <a:rPr lang="en-US" altLang="zh-TW" sz="2000" dirty="0">
                <a:latin typeface="+mn-lt"/>
                <a:ea typeface="+mn-ea"/>
                <a:cs typeface="+mn-ea"/>
                <a:sym typeface="+mn-lt"/>
              </a:rPr>
              <a:t>,</a:t>
            </a:r>
            <a:r>
              <a:rPr lang="zh-TW" altLang="en-US" sz="2000" dirty="0">
                <a:latin typeface="+mn-lt"/>
                <a:ea typeface="+mn-ea"/>
                <a:cs typeface="+mn-ea"/>
                <a:sym typeface="+mn-lt"/>
              </a:rPr>
              <a:t>摆什么样的设施完全要依据生产过程</a:t>
            </a:r>
            <a:r>
              <a:rPr lang="en-US" altLang="zh-TW" sz="2000" dirty="0">
                <a:latin typeface="+mn-lt"/>
                <a:ea typeface="+mn-ea"/>
                <a:cs typeface="+mn-ea"/>
                <a:sym typeface="+mn-lt"/>
              </a:rPr>
              <a:t>,</a:t>
            </a:r>
            <a:r>
              <a:rPr lang="zh-TW" altLang="en-US" sz="2000" dirty="0">
                <a:latin typeface="+mn-lt"/>
                <a:ea typeface="+mn-ea"/>
                <a:cs typeface="+mn-ea"/>
                <a:sym typeface="+mn-lt"/>
              </a:rPr>
              <a:t>制造水准和产品要求的实际而决定</a:t>
            </a:r>
            <a:r>
              <a:rPr lang="en-US" altLang="zh-TW" sz="2000" dirty="0">
                <a:latin typeface="+mn-lt"/>
                <a:ea typeface="+mn-ea"/>
                <a:cs typeface="+mn-ea"/>
                <a:sym typeface="+mn-lt"/>
              </a:rPr>
              <a:t>,</a:t>
            </a:r>
            <a:r>
              <a:rPr lang="zh-TW" altLang="en-US" sz="2000" dirty="0">
                <a:latin typeface="+mn-lt"/>
                <a:ea typeface="+mn-ea"/>
                <a:cs typeface="+mn-ea"/>
                <a:sym typeface="+mn-lt"/>
              </a:rPr>
              <a:t>否则</a:t>
            </a:r>
            <a:r>
              <a:rPr lang="en-US" altLang="zh-TW" sz="2000" dirty="0">
                <a:latin typeface="+mn-lt"/>
                <a:ea typeface="+mn-ea"/>
                <a:cs typeface="+mn-ea"/>
                <a:sym typeface="+mn-lt"/>
              </a:rPr>
              <a:t>,</a:t>
            </a:r>
            <a:r>
              <a:rPr lang="zh-TW" altLang="en-US" sz="2000" dirty="0">
                <a:latin typeface="+mn-lt"/>
                <a:ea typeface="+mn-ea"/>
                <a:cs typeface="+mn-ea"/>
                <a:sym typeface="+mn-lt"/>
              </a:rPr>
              <a:t>就会出现得不偿失的情况</a:t>
            </a:r>
            <a:r>
              <a:rPr lang="en-US" altLang="zh-TW" sz="2000" dirty="0">
                <a:latin typeface="+mn-lt"/>
                <a:ea typeface="+mn-ea"/>
                <a:cs typeface="+mn-ea"/>
                <a:sym typeface="+mn-lt"/>
              </a:rPr>
              <a:t>.</a:t>
            </a:r>
            <a:r>
              <a:rPr lang="zh-TW" altLang="en-US" sz="2000" dirty="0">
                <a:latin typeface="+mn-lt"/>
                <a:ea typeface="+mn-ea"/>
                <a:cs typeface="+mn-ea"/>
                <a:sym typeface="+mn-lt"/>
              </a:rPr>
              <a:t>比如生产油墨颜料的公司</a:t>
            </a:r>
            <a:r>
              <a:rPr lang="en-US" altLang="zh-TW" sz="2000" dirty="0">
                <a:latin typeface="+mn-lt"/>
                <a:ea typeface="+mn-ea"/>
                <a:cs typeface="+mn-ea"/>
                <a:sym typeface="+mn-lt"/>
              </a:rPr>
              <a:t>,</a:t>
            </a:r>
            <a:r>
              <a:rPr lang="zh-TW" altLang="en-US" sz="2000" dirty="0">
                <a:latin typeface="+mn-lt"/>
                <a:ea typeface="+mn-ea"/>
                <a:cs typeface="+mn-ea"/>
                <a:sym typeface="+mn-lt"/>
              </a:rPr>
              <a:t>当车间装修的墙壁使用富丽板时</a:t>
            </a:r>
            <a:r>
              <a:rPr lang="en-US" altLang="zh-TW" sz="2000" dirty="0">
                <a:latin typeface="+mn-lt"/>
                <a:ea typeface="+mn-ea"/>
                <a:cs typeface="+mn-ea"/>
                <a:sym typeface="+mn-lt"/>
              </a:rPr>
              <a:t>,</a:t>
            </a:r>
            <a:r>
              <a:rPr lang="zh-TW" altLang="en-US" sz="2000" dirty="0">
                <a:latin typeface="+mn-lt"/>
                <a:ea typeface="+mn-ea"/>
                <a:cs typeface="+mn-ea"/>
                <a:sym typeface="+mn-lt"/>
              </a:rPr>
              <a:t>结果没过一星期富丽板就变成了调色板</a:t>
            </a:r>
            <a:r>
              <a:rPr lang="en-US" altLang="zh-TW" sz="2000" dirty="0">
                <a:latin typeface="+mn-lt"/>
                <a:ea typeface="+mn-ea"/>
                <a:cs typeface="+mn-ea"/>
                <a:sym typeface="+mn-lt"/>
              </a:rPr>
              <a:t>.</a:t>
            </a:r>
            <a:r>
              <a:rPr lang="zh-TW" altLang="en-US" sz="2000" dirty="0">
                <a:latin typeface="+mn-lt"/>
                <a:ea typeface="+mn-ea"/>
                <a:cs typeface="+mn-ea"/>
                <a:sym typeface="+mn-lt"/>
              </a:rPr>
              <a:t>这是因为颜料质地很轻</a:t>
            </a:r>
            <a:r>
              <a:rPr lang="en-US" altLang="zh-TW" sz="2000" dirty="0">
                <a:latin typeface="+mn-lt"/>
                <a:ea typeface="+mn-ea"/>
                <a:cs typeface="+mn-ea"/>
                <a:sym typeface="+mn-lt"/>
              </a:rPr>
              <a:t>,</a:t>
            </a:r>
            <a:r>
              <a:rPr lang="zh-TW" altLang="en-US" sz="2000" dirty="0">
                <a:latin typeface="+mn-lt"/>
                <a:ea typeface="+mn-ea"/>
                <a:cs typeface="+mn-ea"/>
                <a:sym typeface="+mn-lt"/>
              </a:rPr>
              <a:t>生产中又不能很好地控制</a:t>
            </a:r>
            <a:r>
              <a:rPr lang="en-US" altLang="zh-TW" sz="2000" dirty="0">
                <a:latin typeface="+mn-lt"/>
                <a:ea typeface="+mn-ea"/>
                <a:cs typeface="+mn-ea"/>
                <a:sym typeface="+mn-lt"/>
              </a:rPr>
              <a:t>,</a:t>
            </a:r>
            <a:r>
              <a:rPr lang="zh-TW" altLang="en-US" sz="2000" dirty="0">
                <a:latin typeface="+mn-lt"/>
                <a:ea typeface="+mn-ea"/>
                <a:cs typeface="+mn-ea"/>
                <a:sym typeface="+mn-lt"/>
              </a:rPr>
              <a:t>使得车间弥漫着一定的粉尘而每天会凝聚在墙上</a:t>
            </a:r>
            <a:r>
              <a:rPr lang="en-US" altLang="zh-TW" sz="2000" dirty="0">
                <a:latin typeface="+mn-lt"/>
                <a:ea typeface="+mn-ea"/>
                <a:cs typeface="+mn-ea"/>
                <a:sym typeface="+mn-lt"/>
              </a:rPr>
              <a:t>,</a:t>
            </a:r>
            <a:r>
              <a:rPr lang="zh-TW" altLang="en-US" sz="2000" dirty="0">
                <a:latin typeface="+mn-lt"/>
                <a:ea typeface="+mn-ea"/>
                <a:cs typeface="+mn-ea"/>
                <a:sym typeface="+mn-lt"/>
              </a:rPr>
              <a:t>这样</a:t>
            </a:r>
            <a:r>
              <a:rPr lang="en-US" altLang="zh-TW" sz="2000" dirty="0">
                <a:latin typeface="+mn-lt"/>
                <a:ea typeface="+mn-ea"/>
                <a:cs typeface="+mn-ea"/>
                <a:sym typeface="+mn-lt"/>
              </a:rPr>
              <a:t>,</a:t>
            </a:r>
            <a:r>
              <a:rPr lang="zh-TW" altLang="en-US" sz="2000" dirty="0">
                <a:latin typeface="+mn-lt"/>
                <a:ea typeface="+mn-ea"/>
                <a:cs typeface="+mn-ea"/>
                <a:sym typeface="+mn-lt"/>
              </a:rPr>
              <a:t>当有人一接触墙时就会形成一个彩团</a:t>
            </a:r>
            <a:r>
              <a:rPr lang="en-US" altLang="zh-TW" sz="2000" dirty="0">
                <a:latin typeface="+mn-lt"/>
                <a:ea typeface="+mn-ea"/>
                <a:cs typeface="+mn-ea"/>
                <a:sym typeface="+mn-lt"/>
              </a:rPr>
              <a:t>,</a:t>
            </a:r>
            <a:r>
              <a:rPr lang="zh-TW" altLang="en-US" sz="2000" dirty="0">
                <a:latin typeface="+mn-lt"/>
                <a:ea typeface="+mn-ea"/>
                <a:cs typeface="+mn-ea"/>
                <a:sym typeface="+mn-lt"/>
              </a:rPr>
              <a:t>也不好清洗</a:t>
            </a:r>
            <a:r>
              <a:rPr lang="en-US" altLang="zh-TW" sz="2000" dirty="0">
                <a:latin typeface="+mn-lt"/>
                <a:ea typeface="+mn-ea"/>
                <a:cs typeface="+mn-ea"/>
                <a:sym typeface="+mn-lt"/>
              </a:rPr>
              <a:t>.</a:t>
            </a:r>
            <a:r>
              <a:rPr lang="zh-TW" altLang="en-US" sz="2000" dirty="0">
                <a:latin typeface="+mn-lt"/>
                <a:ea typeface="+mn-ea"/>
                <a:cs typeface="+mn-ea"/>
                <a:sym typeface="+mn-lt"/>
              </a:rPr>
              <a:t>但是</a:t>
            </a:r>
            <a:r>
              <a:rPr lang="en-US" altLang="zh-TW" sz="2000" dirty="0">
                <a:latin typeface="+mn-lt"/>
                <a:ea typeface="+mn-ea"/>
                <a:cs typeface="+mn-ea"/>
                <a:sym typeface="+mn-lt"/>
              </a:rPr>
              <a:t>,</a:t>
            </a:r>
            <a:r>
              <a:rPr lang="zh-TW" altLang="en-US" sz="2000" dirty="0">
                <a:latin typeface="+mn-lt"/>
                <a:ea typeface="+mn-ea"/>
                <a:cs typeface="+mn-ea"/>
                <a:sym typeface="+mn-lt"/>
              </a:rPr>
              <a:t>如果把富丽板换成瓷磕时</a:t>
            </a:r>
            <a:r>
              <a:rPr lang="en-US" altLang="zh-TW" sz="2000" dirty="0">
                <a:latin typeface="+mn-lt"/>
                <a:ea typeface="+mn-ea"/>
                <a:cs typeface="+mn-ea"/>
                <a:sym typeface="+mn-lt"/>
              </a:rPr>
              <a:t>,</a:t>
            </a:r>
            <a:r>
              <a:rPr lang="zh-TW" altLang="en-US" sz="2000" dirty="0">
                <a:latin typeface="+mn-lt"/>
                <a:ea typeface="+mn-ea"/>
                <a:cs typeface="+mn-ea"/>
                <a:sym typeface="+mn-lt"/>
              </a:rPr>
              <a:t>虽然上述现象解决不了</a:t>
            </a:r>
            <a:r>
              <a:rPr lang="en-US" altLang="zh-TW" sz="2000" dirty="0">
                <a:latin typeface="+mn-lt"/>
                <a:ea typeface="+mn-ea"/>
                <a:cs typeface="+mn-ea"/>
                <a:sym typeface="+mn-lt"/>
              </a:rPr>
              <a:t>,</a:t>
            </a:r>
            <a:r>
              <a:rPr lang="zh-TW" altLang="en-US" sz="2000" dirty="0">
                <a:latin typeface="+mn-lt"/>
                <a:ea typeface="+mn-ea"/>
                <a:cs typeface="+mn-ea"/>
                <a:sym typeface="+mn-lt"/>
              </a:rPr>
              <a:t>但起码容易清洗了</a:t>
            </a:r>
            <a:r>
              <a:rPr lang="en-US" altLang="zh-TW" sz="2000" dirty="0">
                <a:latin typeface="+mn-lt"/>
                <a:ea typeface="+mn-ea"/>
                <a:cs typeface="+mn-ea"/>
                <a:sym typeface="+mn-lt"/>
              </a:rPr>
              <a:t>.</a:t>
            </a:r>
          </a:p>
          <a:p>
            <a:pPr eaLnBrk="1" hangingPunct="1">
              <a:lnSpc>
                <a:spcPct val="120000"/>
              </a:lnSpc>
              <a:defRPr/>
            </a:pPr>
            <a:r>
              <a:rPr lang="en-US" altLang="zh-TW" sz="2000" b="1" dirty="0">
                <a:latin typeface="+mn-lt"/>
                <a:ea typeface="+mn-ea"/>
                <a:cs typeface="+mn-ea"/>
                <a:sym typeface="+mn-lt"/>
              </a:rPr>
              <a:t>   </a:t>
            </a:r>
            <a:r>
              <a:rPr lang="zh-TW" altLang="en-US" sz="2000" b="1" dirty="0">
                <a:latin typeface="+mn-lt"/>
                <a:ea typeface="+mn-ea"/>
                <a:cs typeface="+mn-ea"/>
                <a:sym typeface="+mn-lt"/>
              </a:rPr>
              <a:t>决定环境工程是否适当的因素包括以下几方面</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环境工程的标准要求</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公司的制造水准和实际能力</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人员的素质水平</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产品的特性要求</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地理</a:t>
            </a:r>
            <a:r>
              <a:rPr lang="en-US" altLang="zh-TW" sz="2000" dirty="0">
                <a:latin typeface="+mn-lt"/>
                <a:ea typeface="+mn-ea"/>
                <a:cs typeface="+mn-ea"/>
                <a:sym typeface="+mn-lt"/>
              </a:rPr>
              <a:t>,</a:t>
            </a:r>
            <a:r>
              <a:rPr lang="zh-TW" altLang="en-US" sz="2000" dirty="0">
                <a:latin typeface="+mn-lt"/>
                <a:ea typeface="+mn-ea"/>
                <a:cs typeface="+mn-ea"/>
                <a:sym typeface="+mn-lt"/>
              </a:rPr>
              <a:t>人文状况</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车间的颜色</a:t>
            </a:r>
            <a:r>
              <a:rPr lang="en-US" altLang="zh-TW" sz="2000" dirty="0">
                <a:latin typeface="+mn-lt"/>
                <a:ea typeface="+mn-ea"/>
                <a:cs typeface="+mn-ea"/>
                <a:sym typeface="+mn-lt"/>
              </a:rPr>
              <a:t>,</a:t>
            </a:r>
            <a:r>
              <a:rPr lang="zh-TW" altLang="en-US" sz="2000" dirty="0">
                <a:latin typeface="+mn-lt"/>
                <a:ea typeface="+mn-ea"/>
                <a:cs typeface="+mn-ea"/>
                <a:sym typeface="+mn-lt"/>
              </a:rPr>
              <a:t>高度</a:t>
            </a:r>
            <a:r>
              <a:rPr lang="en-US" altLang="zh-TW" sz="2000" dirty="0">
                <a:latin typeface="+mn-lt"/>
                <a:ea typeface="+mn-ea"/>
                <a:cs typeface="+mn-ea"/>
                <a:sym typeface="+mn-lt"/>
              </a:rPr>
              <a:t>,</a:t>
            </a:r>
            <a:r>
              <a:rPr lang="zh-TW" altLang="en-US" sz="2000" dirty="0">
                <a:latin typeface="+mn-lt"/>
                <a:ea typeface="+mn-ea"/>
                <a:cs typeface="+mn-ea"/>
                <a:sym typeface="+mn-lt"/>
              </a:rPr>
              <a:t>宽度</a:t>
            </a:r>
            <a:r>
              <a:rPr lang="en-US" altLang="zh-TW" sz="2000" dirty="0">
                <a:latin typeface="+mn-lt"/>
                <a:ea typeface="+mn-ea"/>
                <a:cs typeface="+mn-ea"/>
                <a:sym typeface="+mn-lt"/>
              </a:rPr>
              <a:t>,</a:t>
            </a:r>
            <a:r>
              <a:rPr lang="zh-TW" altLang="en-US" sz="2000" dirty="0">
                <a:latin typeface="+mn-lt"/>
                <a:ea typeface="+mn-ea"/>
                <a:cs typeface="+mn-ea"/>
                <a:sym typeface="+mn-lt"/>
              </a:rPr>
              <a:t>长度等</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6635AD11-2634-4411-B147-A666FE481A63}"/>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3874" name="Text Box 2">
            <a:extLst>
              <a:ext uri="{FF2B5EF4-FFF2-40B4-BE49-F238E27FC236}">
                <a16:creationId xmlns:a16="http://schemas.microsoft.com/office/drawing/2014/main" id="{70EFD11C-718D-4702-90AC-0AABF6FCD633}"/>
              </a:ext>
            </a:extLst>
          </p:cNvPr>
          <p:cNvSpPr txBox="1">
            <a:spLocks noChangeArrowheads="1"/>
          </p:cNvSpPr>
          <p:nvPr/>
        </p:nvSpPr>
        <p:spPr bwMode="auto">
          <a:xfrm>
            <a:off x="1595437" y="1711325"/>
            <a:ext cx="13681075" cy="4164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车间的通风系统</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车产的通道</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车间的宣传</a:t>
            </a:r>
            <a:r>
              <a:rPr lang="en-US" altLang="zh-TW" sz="2000" dirty="0">
                <a:latin typeface="+mn-lt"/>
                <a:ea typeface="+mn-ea"/>
                <a:cs typeface="+mn-ea"/>
                <a:sym typeface="+mn-lt"/>
              </a:rPr>
              <a:t>,</a:t>
            </a:r>
            <a:r>
              <a:rPr lang="zh-TW" altLang="en-US" sz="2000" dirty="0">
                <a:latin typeface="+mn-lt"/>
                <a:ea typeface="+mn-ea"/>
                <a:cs typeface="+mn-ea"/>
                <a:sym typeface="+mn-lt"/>
              </a:rPr>
              <a:t>标志</a:t>
            </a:r>
            <a:r>
              <a:rPr lang="en-US" altLang="zh-TW" sz="2000" dirty="0">
                <a:latin typeface="+mn-lt"/>
                <a:ea typeface="+mn-ea"/>
                <a:cs typeface="+mn-ea"/>
                <a:sym typeface="+mn-lt"/>
              </a:rPr>
              <a:t>,</a:t>
            </a:r>
            <a:r>
              <a:rPr lang="zh-TW" altLang="en-US" sz="2000" dirty="0">
                <a:latin typeface="+mn-lt"/>
                <a:ea typeface="+mn-ea"/>
                <a:cs typeface="+mn-ea"/>
                <a:sym typeface="+mn-lt"/>
              </a:rPr>
              <a:t>饰物</a:t>
            </a:r>
            <a:r>
              <a:rPr lang="en-US" altLang="zh-TW" sz="2000" dirty="0">
                <a:latin typeface="+mn-lt"/>
                <a:ea typeface="+mn-ea"/>
                <a:cs typeface="+mn-ea"/>
                <a:sym typeface="+mn-lt"/>
              </a:rPr>
              <a:t>,</a:t>
            </a:r>
            <a:r>
              <a:rPr lang="zh-TW" altLang="en-US" sz="2000" dirty="0">
                <a:latin typeface="+mn-lt"/>
                <a:ea typeface="+mn-ea"/>
                <a:cs typeface="+mn-ea"/>
                <a:sym typeface="+mn-lt"/>
              </a:rPr>
              <a:t>广告牌等的配合效果</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机器的噪音与人的耐受程度</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坐椅的形状</a:t>
            </a:r>
            <a:r>
              <a:rPr lang="en-US" altLang="zh-TW" sz="2000" dirty="0">
                <a:latin typeface="+mn-lt"/>
                <a:ea typeface="+mn-ea"/>
                <a:cs typeface="+mn-ea"/>
                <a:sym typeface="+mn-lt"/>
              </a:rPr>
              <a:t>,</a:t>
            </a:r>
            <a:r>
              <a:rPr lang="zh-TW" altLang="en-US" sz="2000" dirty="0">
                <a:latin typeface="+mn-lt"/>
                <a:ea typeface="+mn-ea"/>
                <a:cs typeface="+mn-ea"/>
                <a:sym typeface="+mn-lt"/>
              </a:rPr>
              <a:t>高低与人的习性</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设施的高度与人体的协调性</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产品或设施的放置区域与限制措施的合理性</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工位排布的密</a:t>
            </a:r>
            <a:r>
              <a:rPr lang="en-US" altLang="zh-TW" sz="2000" dirty="0">
                <a:latin typeface="+mn-lt"/>
                <a:ea typeface="+mn-ea"/>
                <a:cs typeface="+mn-ea"/>
                <a:sym typeface="+mn-lt"/>
              </a:rPr>
              <a:t>,</a:t>
            </a:r>
            <a:r>
              <a:rPr lang="zh-TW" altLang="en-US" sz="2000" dirty="0">
                <a:latin typeface="+mn-lt"/>
                <a:ea typeface="+mn-ea"/>
                <a:cs typeface="+mn-ea"/>
                <a:sym typeface="+mn-lt"/>
              </a:rPr>
              <a:t>疏度</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机器设施的布局与间隔</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消防设施的能力</a:t>
            </a:r>
            <a:r>
              <a:rPr lang="en-US" altLang="zh-TW" sz="2000" dirty="0">
                <a:latin typeface="+mn-lt"/>
                <a:ea typeface="+mn-ea"/>
                <a:cs typeface="+mn-ea"/>
                <a:sym typeface="+mn-lt"/>
              </a:rPr>
              <a:t>,</a:t>
            </a:r>
            <a:r>
              <a:rPr lang="zh-TW" altLang="en-US" sz="2000" dirty="0">
                <a:latin typeface="+mn-lt"/>
                <a:ea typeface="+mn-ea"/>
                <a:cs typeface="+mn-ea"/>
                <a:sym typeface="+mn-lt"/>
              </a:rPr>
              <a:t>数量等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b="1" dirty="0">
                <a:latin typeface="+mn-lt"/>
                <a:ea typeface="+mn-ea"/>
                <a:cs typeface="+mn-ea"/>
                <a:sym typeface="+mn-lt"/>
              </a:rPr>
              <a:t>营造良好的内部环境</a:t>
            </a:r>
            <a:r>
              <a:rPr lang="en-US" altLang="zh-TW" sz="2000" b="1" dirty="0">
                <a:latin typeface="+mn-lt"/>
                <a:ea typeface="+mn-ea"/>
                <a:cs typeface="+mn-ea"/>
                <a:sym typeface="+mn-lt"/>
              </a:rPr>
              <a:t>:</a:t>
            </a:r>
          </a:p>
        </p:txBody>
      </p:sp>
      <p:sp>
        <p:nvSpPr>
          <p:cNvPr id="463875" name="Oval 3">
            <a:extLst>
              <a:ext uri="{FF2B5EF4-FFF2-40B4-BE49-F238E27FC236}">
                <a16:creationId xmlns:a16="http://schemas.microsoft.com/office/drawing/2014/main" id="{716287A6-0B28-4F68-A4F5-8158DB6D5169}"/>
              </a:ext>
            </a:extLst>
          </p:cNvPr>
          <p:cNvSpPr>
            <a:spLocks noChangeArrowheads="1"/>
          </p:cNvSpPr>
          <p:nvPr/>
        </p:nvSpPr>
        <p:spPr bwMode="auto">
          <a:xfrm>
            <a:off x="6154738" y="7489825"/>
            <a:ext cx="2281237" cy="176688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en-US" altLang="zh-TW" sz="2000">
                <a:latin typeface="+mn-lt"/>
                <a:ea typeface="+mn-ea"/>
                <a:cs typeface="+mn-ea"/>
                <a:sym typeface="+mn-lt"/>
              </a:rPr>
              <a:t>EE</a:t>
            </a:r>
            <a:r>
              <a:rPr lang="zh-TW" altLang="en-US" sz="2000">
                <a:latin typeface="+mn-lt"/>
                <a:ea typeface="+mn-ea"/>
                <a:cs typeface="+mn-ea"/>
                <a:sym typeface="+mn-lt"/>
              </a:rPr>
              <a:t>工作</a:t>
            </a:r>
          </a:p>
          <a:p>
            <a:pPr algn="ctr" eaLnBrk="1" hangingPunct="1">
              <a:lnSpc>
                <a:spcPct val="120000"/>
              </a:lnSpc>
              <a:defRPr/>
            </a:pPr>
            <a:r>
              <a:rPr lang="zh-TW" altLang="en-US" sz="2000">
                <a:latin typeface="+mn-lt"/>
                <a:ea typeface="+mn-ea"/>
                <a:cs typeface="+mn-ea"/>
                <a:sym typeface="+mn-lt"/>
              </a:rPr>
              <a:t>做到家</a:t>
            </a:r>
          </a:p>
        </p:txBody>
      </p:sp>
      <p:sp>
        <p:nvSpPr>
          <p:cNvPr id="463876" name="Oval 4">
            <a:extLst>
              <a:ext uri="{FF2B5EF4-FFF2-40B4-BE49-F238E27FC236}">
                <a16:creationId xmlns:a16="http://schemas.microsoft.com/office/drawing/2014/main" id="{A5F59C82-3DB9-40FF-B4D2-E35DF3748C0D}"/>
              </a:ext>
            </a:extLst>
          </p:cNvPr>
          <p:cNvSpPr>
            <a:spLocks noChangeArrowheads="1"/>
          </p:cNvSpPr>
          <p:nvPr/>
        </p:nvSpPr>
        <p:spPr bwMode="auto">
          <a:xfrm>
            <a:off x="10260013" y="7489825"/>
            <a:ext cx="2279650" cy="176688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现场环境</a:t>
            </a:r>
          </a:p>
          <a:p>
            <a:pPr algn="ctr" eaLnBrk="1" hangingPunct="1">
              <a:lnSpc>
                <a:spcPct val="120000"/>
              </a:lnSpc>
              <a:defRPr/>
            </a:pPr>
            <a:r>
              <a:rPr lang="zh-TW" altLang="en-US" sz="2000">
                <a:latin typeface="+mn-lt"/>
                <a:ea typeface="+mn-ea"/>
                <a:cs typeface="+mn-ea"/>
                <a:sym typeface="+mn-lt"/>
              </a:rPr>
              <a:t>顶呱呱</a:t>
            </a:r>
          </a:p>
        </p:txBody>
      </p:sp>
      <p:sp>
        <p:nvSpPr>
          <p:cNvPr id="463877" name="Line 5">
            <a:extLst>
              <a:ext uri="{FF2B5EF4-FFF2-40B4-BE49-F238E27FC236}">
                <a16:creationId xmlns:a16="http://schemas.microsoft.com/office/drawing/2014/main" id="{CAC46527-21E0-4235-8584-91D3F01A2F83}"/>
              </a:ext>
            </a:extLst>
          </p:cNvPr>
          <p:cNvSpPr>
            <a:spLocks noChangeShapeType="1"/>
          </p:cNvSpPr>
          <p:nvPr/>
        </p:nvSpPr>
        <p:spPr bwMode="auto">
          <a:xfrm>
            <a:off x="8435975" y="8424863"/>
            <a:ext cx="1824038" cy="0"/>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6" name="文本框 5">
            <a:extLst>
              <a:ext uri="{FF2B5EF4-FFF2-40B4-BE49-F238E27FC236}">
                <a16:creationId xmlns:a16="http://schemas.microsoft.com/office/drawing/2014/main" id="{1FDCFFDE-B5B0-4856-BBA8-BA3607B475FA}"/>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4898" name="Text Box 3">
            <a:extLst>
              <a:ext uri="{FF2B5EF4-FFF2-40B4-BE49-F238E27FC236}">
                <a16:creationId xmlns:a16="http://schemas.microsoft.com/office/drawing/2014/main" id="{34E1D00E-DA22-4EEC-AAFD-82D077431D97}"/>
              </a:ext>
            </a:extLst>
          </p:cNvPr>
          <p:cNvSpPr txBox="1">
            <a:spLocks noChangeArrowheads="1"/>
          </p:cNvSpPr>
          <p:nvPr/>
        </p:nvSpPr>
        <p:spPr bwMode="auto">
          <a:xfrm>
            <a:off x="1481137" y="1440384"/>
            <a:ext cx="13681075" cy="4533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1.4  </a:t>
            </a:r>
            <a:r>
              <a:rPr lang="zh-TW" altLang="en-US" sz="2000" b="1" dirty="0">
                <a:latin typeface="+mn-lt"/>
                <a:ea typeface="+mn-ea"/>
                <a:cs typeface="+mn-ea"/>
                <a:sym typeface="+mn-lt"/>
              </a:rPr>
              <a:t>与外部环境相配套的过程</a:t>
            </a:r>
          </a:p>
          <a:p>
            <a:pPr eaLnBrk="1" hangingPunct="1">
              <a:lnSpc>
                <a:spcPct val="120000"/>
              </a:lnSpc>
              <a:defRPr/>
            </a:pPr>
            <a:r>
              <a:rPr lang="zh-TW" altLang="en-US" sz="2000" dirty="0">
                <a:latin typeface="+mn-lt"/>
                <a:ea typeface="+mn-ea"/>
                <a:cs typeface="+mn-ea"/>
                <a:sym typeface="+mn-lt"/>
              </a:rPr>
              <a:t>   外部环境是公司赖以生存的大环境</a:t>
            </a:r>
            <a:r>
              <a:rPr lang="en-US" altLang="zh-TW" sz="2000" dirty="0">
                <a:latin typeface="+mn-lt"/>
                <a:ea typeface="+mn-ea"/>
                <a:cs typeface="+mn-ea"/>
                <a:sym typeface="+mn-lt"/>
              </a:rPr>
              <a:t>,</a:t>
            </a:r>
            <a:r>
              <a:rPr lang="zh-TW" altLang="en-US" sz="2000" dirty="0">
                <a:latin typeface="+mn-lt"/>
                <a:ea typeface="+mn-ea"/>
                <a:cs typeface="+mn-ea"/>
                <a:sym typeface="+mn-lt"/>
              </a:rPr>
              <a:t>这些因素主要表现在选择厂址的时候</a:t>
            </a:r>
            <a:r>
              <a:rPr lang="en-US" altLang="zh-TW" sz="2000" dirty="0">
                <a:latin typeface="+mn-lt"/>
                <a:ea typeface="+mn-ea"/>
                <a:cs typeface="+mn-ea"/>
                <a:sym typeface="+mn-lt"/>
              </a:rPr>
              <a:t>,</a:t>
            </a:r>
            <a:r>
              <a:rPr lang="zh-TW" altLang="en-US" sz="2000" dirty="0">
                <a:latin typeface="+mn-lt"/>
                <a:ea typeface="+mn-ea"/>
                <a:cs typeface="+mn-ea"/>
                <a:sym typeface="+mn-lt"/>
              </a:rPr>
              <a:t>当然</a:t>
            </a:r>
            <a:r>
              <a:rPr lang="en-US" altLang="zh-TW" sz="2000" dirty="0">
                <a:latin typeface="+mn-lt"/>
                <a:ea typeface="+mn-ea"/>
                <a:cs typeface="+mn-ea"/>
                <a:sym typeface="+mn-lt"/>
              </a:rPr>
              <a:t>,</a:t>
            </a:r>
            <a:r>
              <a:rPr lang="zh-TW" altLang="en-US" sz="2000" dirty="0">
                <a:latin typeface="+mn-lt"/>
                <a:ea typeface="+mn-ea"/>
                <a:cs typeface="+mn-ea"/>
                <a:sym typeface="+mn-lt"/>
              </a:rPr>
              <a:t>在平时也要注意维护</a:t>
            </a:r>
            <a:r>
              <a:rPr lang="en-US" altLang="zh-TW" sz="2000" dirty="0">
                <a:latin typeface="+mn-lt"/>
                <a:ea typeface="+mn-ea"/>
                <a:cs typeface="+mn-ea"/>
                <a:sym typeface="+mn-lt"/>
              </a:rPr>
              <a:t>,</a:t>
            </a:r>
            <a:r>
              <a:rPr lang="zh-TW" altLang="en-US" sz="2000" dirty="0">
                <a:latin typeface="+mn-lt"/>
                <a:ea typeface="+mn-ea"/>
                <a:cs typeface="+mn-ea"/>
                <a:sym typeface="+mn-lt"/>
              </a:rPr>
              <a:t>这个责任可能是整个公司的</a:t>
            </a:r>
            <a:r>
              <a:rPr lang="en-US" altLang="zh-TW" sz="2000" dirty="0">
                <a:latin typeface="+mn-lt"/>
                <a:ea typeface="+mn-ea"/>
                <a:cs typeface="+mn-ea"/>
                <a:sym typeface="+mn-lt"/>
              </a:rPr>
              <a:t>,</a:t>
            </a:r>
            <a:r>
              <a:rPr lang="zh-TW" altLang="en-US" sz="2000" dirty="0">
                <a:latin typeface="+mn-lt"/>
                <a:ea typeface="+mn-ea"/>
                <a:cs typeface="+mn-ea"/>
                <a:sym typeface="+mn-lt"/>
              </a:rPr>
              <a:t>关联的人员应包括</a:t>
            </a:r>
            <a:r>
              <a:rPr lang="en-US" altLang="zh-TW" sz="2000" dirty="0">
                <a:latin typeface="+mn-lt"/>
                <a:ea typeface="+mn-ea"/>
                <a:cs typeface="+mn-ea"/>
                <a:sym typeface="+mn-lt"/>
              </a:rPr>
              <a:t>EE</a:t>
            </a:r>
            <a:r>
              <a:rPr lang="zh-TW" altLang="en-US" sz="2000" dirty="0">
                <a:latin typeface="+mn-lt"/>
                <a:ea typeface="+mn-ea"/>
                <a:cs typeface="+mn-ea"/>
                <a:sym typeface="+mn-lt"/>
              </a:rPr>
              <a:t>在内的所有人员</a:t>
            </a:r>
            <a:r>
              <a:rPr lang="en-US" altLang="zh-TW" sz="2000" dirty="0">
                <a:latin typeface="+mn-lt"/>
                <a:ea typeface="+mn-ea"/>
                <a:cs typeface="+mn-ea"/>
                <a:sym typeface="+mn-lt"/>
              </a:rPr>
              <a:t>,</a:t>
            </a:r>
            <a:r>
              <a:rPr lang="zh-TW" altLang="en-US" sz="2000" dirty="0">
                <a:latin typeface="+mn-lt"/>
                <a:ea typeface="+mn-ea"/>
                <a:cs typeface="+mn-ea"/>
                <a:sym typeface="+mn-lt"/>
              </a:rPr>
              <a:t>需要注意的问题包括以下几方面</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交通问题</a:t>
            </a:r>
            <a:r>
              <a:rPr lang="en-US" altLang="zh-TW" sz="2000" dirty="0">
                <a:latin typeface="+mn-lt"/>
                <a:ea typeface="+mn-ea"/>
                <a:cs typeface="+mn-ea"/>
                <a:sym typeface="+mn-lt"/>
              </a:rPr>
              <a:t>,</a:t>
            </a:r>
            <a:r>
              <a:rPr lang="zh-TW" altLang="en-US" sz="2000" dirty="0">
                <a:latin typeface="+mn-lt"/>
                <a:ea typeface="+mn-ea"/>
                <a:cs typeface="+mn-ea"/>
                <a:sym typeface="+mn-lt"/>
              </a:rPr>
              <a:t>道路是否顺畅并便于出货</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水电问题</a:t>
            </a:r>
            <a:r>
              <a:rPr lang="en-US" altLang="zh-TW" sz="2000" dirty="0">
                <a:latin typeface="+mn-lt"/>
                <a:ea typeface="+mn-ea"/>
                <a:cs typeface="+mn-ea"/>
                <a:sym typeface="+mn-lt"/>
              </a:rPr>
              <a:t>,</a:t>
            </a:r>
            <a:r>
              <a:rPr lang="zh-TW" altLang="en-US" sz="2000" dirty="0">
                <a:latin typeface="+mn-lt"/>
                <a:ea typeface="+mn-ea"/>
                <a:cs typeface="+mn-ea"/>
                <a:sym typeface="+mn-lt"/>
              </a:rPr>
              <a:t>水电的供应能力是否可以满足生产和发展的需要</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地势</a:t>
            </a:r>
            <a:r>
              <a:rPr lang="en-US" altLang="zh-TW" sz="2000" dirty="0">
                <a:latin typeface="+mn-lt"/>
                <a:ea typeface="+mn-ea"/>
                <a:cs typeface="+mn-ea"/>
                <a:sym typeface="+mn-lt"/>
              </a:rPr>
              <a:t>,</a:t>
            </a:r>
            <a:r>
              <a:rPr lang="zh-TW" altLang="en-US" sz="2000" dirty="0">
                <a:latin typeface="+mn-lt"/>
                <a:ea typeface="+mn-ea"/>
                <a:cs typeface="+mn-ea"/>
                <a:sym typeface="+mn-lt"/>
              </a:rPr>
              <a:t>地形</a:t>
            </a:r>
            <a:r>
              <a:rPr lang="en-US" altLang="zh-TW" sz="2000" dirty="0">
                <a:latin typeface="+mn-lt"/>
                <a:ea typeface="+mn-ea"/>
                <a:cs typeface="+mn-ea"/>
                <a:sym typeface="+mn-lt"/>
              </a:rPr>
              <a:t>,</a:t>
            </a:r>
            <a:r>
              <a:rPr lang="zh-TW" altLang="en-US" sz="2000" dirty="0">
                <a:latin typeface="+mn-lt"/>
                <a:ea typeface="+mn-ea"/>
                <a:cs typeface="+mn-ea"/>
                <a:sym typeface="+mn-lt"/>
              </a:rPr>
              <a:t>有无通风</a:t>
            </a:r>
            <a:r>
              <a:rPr lang="en-US" altLang="zh-TW" sz="2000" dirty="0">
                <a:latin typeface="+mn-lt"/>
                <a:ea typeface="+mn-ea"/>
                <a:cs typeface="+mn-ea"/>
                <a:sym typeface="+mn-lt"/>
              </a:rPr>
              <a:t>,</a:t>
            </a:r>
            <a:r>
              <a:rPr lang="zh-TW" altLang="en-US" sz="2000" dirty="0">
                <a:latin typeface="+mn-lt"/>
                <a:ea typeface="+mn-ea"/>
                <a:cs typeface="+mn-ea"/>
                <a:sym typeface="+mn-lt"/>
              </a:rPr>
              <a:t>排涝的隐患</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自然灾害的影响</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地方病的影响</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壁邻公司的影响</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社会问题</a:t>
            </a:r>
            <a:r>
              <a:rPr lang="en-US" altLang="zh-TW" sz="2000" dirty="0">
                <a:latin typeface="+mn-lt"/>
                <a:ea typeface="+mn-ea"/>
                <a:cs typeface="+mn-ea"/>
                <a:sym typeface="+mn-lt"/>
              </a:rPr>
              <a:t>,</a:t>
            </a:r>
            <a:r>
              <a:rPr lang="zh-TW" altLang="en-US" sz="2000" dirty="0">
                <a:latin typeface="+mn-lt"/>
                <a:ea typeface="+mn-ea"/>
                <a:cs typeface="+mn-ea"/>
                <a:sym typeface="+mn-lt"/>
              </a:rPr>
              <a:t>如治安</a:t>
            </a:r>
            <a:r>
              <a:rPr lang="en-US" altLang="zh-TW" sz="2000" dirty="0">
                <a:latin typeface="+mn-lt"/>
                <a:ea typeface="+mn-ea"/>
                <a:cs typeface="+mn-ea"/>
                <a:sym typeface="+mn-lt"/>
              </a:rPr>
              <a:t>,</a:t>
            </a:r>
            <a:r>
              <a:rPr lang="zh-TW" altLang="en-US" sz="2000" dirty="0">
                <a:latin typeface="+mn-lt"/>
                <a:ea typeface="+mn-ea"/>
                <a:cs typeface="+mn-ea"/>
                <a:sym typeface="+mn-lt"/>
              </a:rPr>
              <a:t>秩序等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人文</a:t>
            </a:r>
            <a:r>
              <a:rPr lang="en-US" altLang="zh-TW" sz="2000" dirty="0">
                <a:latin typeface="+mn-lt"/>
                <a:ea typeface="+mn-ea"/>
                <a:cs typeface="+mn-ea"/>
                <a:sym typeface="+mn-lt"/>
              </a:rPr>
              <a:t>,</a:t>
            </a:r>
            <a:r>
              <a:rPr lang="zh-TW" altLang="en-US" sz="2000" dirty="0">
                <a:latin typeface="+mn-lt"/>
                <a:ea typeface="+mn-ea"/>
                <a:cs typeface="+mn-ea"/>
                <a:sym typeface="+mn-lt"/>
              </a:rPr>
              <a:t>信仰以及影响力</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政府事务问题</a:t>
            </a:r>
            <a:r>
              <a:rPr lang="en-US" altLang="zh-TW" sz="2000" dirty="0">
                <a:latin typeface="+mn-lt"/>
                <a:ea typeface="+mn-ea"/>
                <a:cs typeface="+mn-ea"/>
                <a:sym typeface="+mn-lt"/>
              </a:rPr>
              <a:t>,</a:t>
            </a:r>
            <a:r>
              <a:rPr lang="zh-TW" altLang="en-US" sz="2000" dirty="0">
                <a:latin typeface="+mn-lt"/>
                <a:ea typeface="+mn-ea"/>
                <a:cs typeface="+mn-ea"/>
                <a:sym typeface="+mn-lt"/>
              </a:rPr>
              <a:t>如财税</a:t>
            </a:r>
            <a:r>
              <a:rPr lang="en-US" altLang="zh-TW" sz="2000" dirty="0">
                <a:latin typeface="+mn-lt"/>
                <a:ea typeface="+mn-ea"/>
                <a:cs typeface="+mn-ea"/>
                <a:sym typeface="+mn-lt"/>
              </a:rPr>
              <a:t>,</a:t>
            </a:r>
            <a:r>
              <a:rPr lang="zh-TW" altLang="en-US" sz="2000" dirty="0">
                <a:latin typeface="+mn-lt"/>
                <a:ea typeface="+mn-ea"/>
                <a:cs typeface="+mn-ea"/>
                <a:sym typeface="+mn-lt"/>
              </a:rPr>
              <a:t>海关</a:t>
            </a:r>
            <a:r>
              <a:rPr lang="en-US" altLang="zh-TW" sz="2000" dirty="0">
                <a:latin typeface="+mn-lt"/>
                <a:ea typeface="+mn-ea"/>
                <a:cs typeface="+mn-ea"/>
                <a:sym typeface="+mn-lt"/>
              </a:rPr>
              <a:t>,</a:t>
            </a:r>
            <a:r>
              <a:rPr lang="zh-TW" altLang="en-US" sz="2000" dirty="0">
                <a:latin typeface="+mn-lt"/>
                <a:ea typeface="+mn-ea"/>
                <a:cs typeface="+mn-ea"/>
                <a:sym typeface="+mn-lt"/>
              </a:rPr>
              <a:t>劳动管理等</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BEAEC58D-52E1-4643-997A-D0645EB9DE1A}"/>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5922" name="Text Box 3">
            <a:extLst>
              <a:ext uri="{FF2B5EF4-FFF2-40B4-BE49-F238E27FC236}">
                <a16:creationId xmlns:a16="http://schemas.microsoft.com/office/drawing/2014/main" id="{5E590FD4-A9B0-451E-BA39-BF6AF2B0668A}"/>
              </a:ext>
            </a:extLst>
          </p:cNvPr>
          <p:cNvSpPr txBox="1">
            <a:spLocks noChangeArrowheads="1"/>
          </p:cNvSpPr>
          <p:nvPr/>
        </p:nvSpPr>
        <p:spPr bwMode="auto">
          <a:xfrm>
            <a:off x="1481137" y="2232472"/>
            <a:ext cx="13681075" cy="3794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a:latin typeface="+mn-lt"/>
                <a:ea typeface="+mn-ea"/>
                <a:cs typeface="+mn-ea"/>
                <a:sym typeface="+mn-lt"/>
              </a:rPr>
              <a:t>   </a:t>
            </a:r>
            <a:r>
              <a:rPr lang="zh-TW" altLang="en-US" sz="2000">
                <a:latin typeface="+mn-lt"/>
                <a:ea typeface="+mn-ea"/>
                <a:cs typeface="+mn-ea"/>
                <a:sym typeface="+mn-lt"/>
              </a:rPr>
              <a:t>拥用良好的外部环境是公司得以生存和发展的根本条件</a:t>
            </a:r>
            <a:r>
              <a:rPr lang="en-US" altLang="zh-TW" sz="2000">
                <a:latin typeface="+mn-lt"/>
                <a:ea typeface="+mn-ea"/>
                <a:cs typeface="+mn-ea"/>
                <a:sym typeface="+mn-lt"/>
              </a:rPr>
              <a:t>,</a:t>
            </a:r>
            <a:r>
              <a:rPr lang="zh-TW" altLang="en-US" sz="2000">
                <a:latin typeface="+mn-lt"/>
                <a:ea typeface="+mn-ea"/>
                <a:cs typeface="+mn-ea"/>
                <a:sym typeface="+mn-lt"/>
              </a:rPr>
              <a:t>在选择设厂时要重点考虑</a:t>
            </a:r>
            <a:r>
              <a:rPr lang="en-US" altLang="zh-TW" sz="2000">
                <a:latin typeface="+mn-lt"/>
                <a:ea typeface="+mn-ea"/>
                <a:cs typeface="+mn-ea"/>
                <a:sym typeface="+mn-lt"/>
              </a:rPr>
              <a:t>,</a:t>
            </a:r>
            <a:r>
              <a:rPr lang="zh-TW" altLang="en-US" sz="2000">
                <a:latin typeface="+mn-lt"/>
                <a:ea typeface="+mn-ea"/>
                <a:cs typeface="+mn-ea"/>
                <a:sym typeface="+mn-lt"/>
              </a:rPr>
              <a:t>在平时要着重联络和沟通</a:t>
            </a:r>
            <a:r>
              <a:rPr lang="en-US" altLang="zh-TW" sz="2000">
                <a:latin typeface="+mn-lt"/>
                <a:ea typeface="+mn-ea"/>
                <a:cs typeface="+mn-ea"/>
                <a:sym typeface="+mn-lt"/>
              </a:rPr>
              <a:t>,</a:t>
            </a:r>
            <a:r>
              <a:rPr lang="zh-TW" altLang="en-US" sz="2000">
                <a:latin typeface="+mn-lt"/>
                <a:ea typeface="+mn-ea"/>
                <a:cs typeface="+mn-ea"/>
                <a:sym typeface="+mn-lt"/>
              </a:rPr>
              <a:t>以确保外部环境是有利的</a:t>
            </a:r>
            <a:r>
              <a:rPr lang="en-US" altLang="zh-TW" sz="2000">
                <a:latin typeface="+mn-lt"/>
                <a:ea typeface="+mn-ea"/>
                <a:cs typeface="+mn-ea"/>
                <a:sym typeface="+mn-lt"/>
              </a:rPr>
              <a:t>.</a:t>
            </a:r>
            <a:r>
              <a:rPr lang="zh-TW" altLang="en-US" sz="2000">
                <a:latin typeface="+mn-lt"/>
                <a:ea typeface="+mn-ea"/>
                <a:cs typeface="+mn-ea"/>
                <a:sym typeface="+mn-lt"/>
              </a:rPr>
              <a:t>但是</a:t>
            </a:r>
            <a:r>
              <a:rPr lang="en-US" altLang="zh-TW" sz="2000">
                <a:latin typeface="+mn-lt"/>
                <a:ea typeface="+mn-ea"/>
                <a:cs typeface="+mn-ea"/>
                <a:sym typeface="+mn-lt"/>
              </a:rPr>
              <a:t>,</a:t>
            </a:r>
            <a:r>
              <a:rPr lang="zh-TW" altLang="en-US" sz="2000">
                <a:latin typeface="+mn-lt"/>
                <a:ea typeface="+mn-ea"/>
                <a:cs typeface="+mn-ea"/>
                <a:sym typeface="+mn-lt"/>
              </a:rPr>
              <a:t>如果在上述所有的努力都无效的情况下</a:t>
            </a:r>
            <a:r>
              <a:rPr lang="en-US" altLang="zh-TW" sz="2000">
                <a:latin typeface="+mn-lt"/>
                <a:ea typeface="+mn-ea"/>
                <a:cs typeface="+mn-ea"/>
                <a:sym typeface="+mn-lt"/>
              </a:rPr>
              <a:t>,</a:t>
            </a:r>
            <a:r>
              <a:rPr lang="zh-TW" altLang="en-US" sz="2000">
                <a:latin typeface="+mn-lt"/>
                <a:ea typeface="+mn-ea"/>
                <a:cs typeface="+mn-ea"/>
                <a:sym typeface="+mn-lt"/>
              </a:rPr>
              <a:t>因为胳臂拗不过大腿</a:t>
            </a:r>
            <a:r>
              <a:rPr lang="en-US" altLang="zh-TW" sz="2000">
                <a:latin typeface="+mn-lt"/>
                <a:ea typeface="+mn-ea"/>
                <a:cs typeface="+mn-ea"/>
                <a:sym typeface="+mn-lt"/>
              </a:rPr>
              <a:t>,</a:t>
            </a:r>
            <a:r>
              <a:rPr lang="zh-TW" altLang="en-US" sz="2000">
                <a:latin typeface="+mn-lt"/>
                <a:ea typeface="+mn-ea"/>
                <a:cs typeface="+mn-ea"/>
                <a:sym typeface="+mn-lt"/>
              </a:rPr>
              <a:t>就需要考虑迁移工厂了</a:t>
            </a:r>
            <a:r>
              <a:rPr lang="en-US" altLang="zh-TW" sz="2000">
                <a:latin typeface="+mn-lt"/>
                <a:ea typeface="+mn-ea"/>
                <a:cs typeface="+mn-ea"/>
                <a:sym typeface="+mn-lt"/>
              </a:rPr>
              <a:t>,</a:t>
            </a:r>
            <a:r>
              <a:rPr lang="zh-TW" altLang="en-US" sz="2000">
                <a:latin typeface="+mn-lt"/>
                <a:ea typeface="+mn-ea"/>
                <a:cs typeface="+mn-ea"/>
                <a:sym typeface="+mn-lt"/>
              </a:rPr>
              <a:t>虽然这是最下策的做法</a:t>
            </a:r>
            <a:r>
              <a:rPr lang="en-US" altLang="zh-TW" sz="2000">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   EE</a:t>
            </a:r>
            <a:r>
              <a:rPr lang="zh-TW" altLang="en-US" sz="2000">
                <a:latin typeface="+mn-lt"/>
                <a:ea typeface="+mn-ea"/>
                <a:cs typeface="+mn-ea"/>
                <a:sym typeface="+mn-lt"/>
              </a:rPr>
              <a:t>人员需要参与外部环境配套的工作内容包括</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与水电部门建立良好的沟通关系</a:t>
            </a:r>
            <a:r>
              <a:rPr lang="en-US" altLang="zh-TW" sz="2000">
                <a:latin typeface="+mn-lt"/>
                <a:ea typeface="+mn-ea"/>
                <a:cs typeface="+mn-ea"/>
                <a:sym typeface="+mn-lt"/>
              </a:rPr>
              <a:t>,</a:t>
            </a:r>
            <a:r>
              <a:rPr lang="zh-TW" altLang="en-US" sz="2000">
                <a:latin typeface="+mn-lt"/>
                <a:ea typeface="+mn-ea"/>
                <a:cs typeface="+mn-ea"/>
                <a:sym typeface="+mn-lt"/>
              </a:rPr>
              <a:t>确保水电供应充足</a:t>
            </a:r>
            <a:r>
              <a:rPr lang="en-US" altLang="zh-TW" sz="2000">
                <a:latin typeface="+mn-lt"/>
                <a:ea typeface="+mn-ea"/>
                <a:cs typeface="+mn-ea"/>
                <a:sym typeface="+mn-lt"/>
              </a:rPr>
              <a:t>,</a:t>
            </a:r>
            <a:r>
              <a:rPr lang="zh-TW" altLang="en-US" sz="2000">
                <a:latin typeface="+mn-lt"/>
                <a:ea typeface="+mn-ea"/>
                <a:cs typeface="+mn-ea"/>
                <a:sym typeface="+mn-lt"/>
              </a:rPr>
              <a:t>尽可能杜绝意外如突然停水</a:t>
            </a:r>
            <a:r>
              <a:rPr lang="en-US" altLang="zh-TW" sz="2000">
                <a:latin typeface="+mn-lt"/>
                <a:ea typeface="+mn-ea"/>
                <a:cs typeface="+mn-ea"/>
                <a:sym typeface="+mn-lt"/>
              </a:rPr>
              <a:t>,</a:t>
            </a:r>
            <a:r>
              <a:rPr lang="zh-TW" altLang="en-US" sz="2000">
                <a:latin typeface="+mn-lt"/>
                <a:ea typeface="+mn-ea"/>
                <a:cs typeface="+mn-ea"/>
                <a:sym typeface="+mn-lt"/>
              </a:rPr>
              <a:t>停电等现象产生</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当交通有困难时及时与交管部门联系解决</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配合政府职能部门的工作</a:t>
            </a:r>
            <a:r>
              <a:rPr lang="en-US" altLang="zh-TW" sz="2000">
                <a:latin typeface="+mn-lt"/>
                <a:ea typeface="+mn-ea"/>
                <a:cs typeface="+mn-ea"/>
                <a:sym typeface="+mn-lt"/>
              </a:rPr>
              <a:t>,</a:t>
            </a:r>
            <a:r>
              <a:rPr lang="zh-TW" altLang="en-US" sz="2000">
                <a:latin typeface="+mn-lt"/>
                <a:ea typeface="+mn-ea"/>
                <a:cs typeface="+mn-ea"/>
                <a:sym typeface="+mn-lt"/>
              </a:rPr>
              <a:t>积极处理防治自然灾害的相关措施</a:t>
            </a:r>
            <a:r>
              <a:rPr lang="en-US" altLang="zh-TW" sz="2000">
                <a:latin typeface="+mn-lt"/>
                <a:ea typeface="+mn-ea"/>
                <a:cs typeface="+mn-ea"/>
                <a:sym typeface="+mn-lt"/>
              </a:rPr>
              <a:t>,</a:t>
            </a:r>
            <a:r>
              <a:rPr lang="zh-TW" altLang="en-US" sz="2000">
                <a:latin typeface="+mn-lt"/>
                <a:ea typeface="+mn-ea"/>
                <a:cs typeface="+mn-ea"/>
                <a:sym typeface="+mn-lt"/>
              </a:rPr>
              <a:t>比如防台风</a:t>
            </a:r>
            <a:r>
              <a:rPr lang="en-US" altLang="zh-TW" sz="2000">
                <a:latin typeface="+mn-lt"/>
                <a:ea typeface="+mn-ea"/>
                <a:cs typeface="+mn-ea"/>
                <a:sym typeface="+mn-lt"/>
              </a:rPr>
              <a:t>,</a:t>
            </a:r>
            <a:r>
              <a:rPr lang="zh-TW" altLang="en-US" sz="2000">
                <a:latin typeface="+mn-lt"/>
                <a:ea typeface="+mn-ea"/>
                <a:cs typeface="+mn-ea"/>
                <a:sym typeface="+mn-lt"/>
              </a:rPr>
              <a:t>旱</a:t>
            </a:r>
            <a:r>
              <a:rPr lang="en-US" altLang="zh-TW" sz="2000">
                <a:latin typeface="+mn-lt"/>
                <a:ea typeface="+mn-ea"/>
                <a:cs typeface="+mn-ea"/>
                <a:sym typeface="+mn-lt"/>
              </a:rPr>
              <a:t>,</a:t>
            </a:r>
            <a:r>
              <a:rPr lang="zh-TW" altLang="en-US" sz="2000">
                <a:latin typeface="+mn-lt"/>
                <a:ea typeface="+mn-ea"/>
                <a:cs typeface="+mn-ea"/>
                <a:sym typeface="+mn-lt"/>
              </a:rPr>
              <a:t>涝</a:t>
            </a:r>
            <a:r>
              <a:rPr lang="en-US" altLang="zh-TW" sz="2000">
                <a:latin typeface="+mn-lt"/>
                <a:ea typeface="+mn-ea"/>
                <a:cs typeface="+mn-ea"/>
                <a:sym typeface="+mn-lt"/>
              </a:rPr>
              <a:t>,</a:t>
            </a:r>
            <a:r>
              <a:rPr lang="zh-TW" altLang="en-US" sz="2000">
                <a:latin typeface="+mn-lt"/>
                <a:ea typeface="+mn-ea"/>
                <a:cs typeface="+mn-ea"/>
                <a:sym typeface="+mn-lt"/>
              </a:rPr>
              <a:t>传染病等</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与周围的其他公司建立协调和睦的关系</a:t>
            </a:r>
            <a:r>
              <a:rPr lang="en-US" altLang="zh-TW" sz="2000">
                <a:latin typeface="+mn-lt"/>
                <a:ea typeface="+mn-ea"/>
                <a:cs typeface="+mn-ea"/>
                <a:sym typeface="+mn-lt"/>
              </a:rPr>
              <a:t>,</a:t>
            </a:r>
            <a:r>
              <a:rPr lang="zh-TW" altLang="en-US" sz="2000">
                <a:latin typeface="+mn-lt"/>
                <a:ea typeface="+mn-ea"/>
                <a:cs typeface="+mn-ea"/>
                <a:sym typeface="+mn-lt"/>
              </a:rPr>
              <a:t>积极处理共同面对的环境问题和关联事务</a:t>
            </a:r>
            <a:r>
              <a:rPr lang="en-US" altLang="zh-TW" sz="2000">
                <a:latin typeface="+mn-lt"/>
                <a:ea typeface="+mn-ea"/>
                <a:cs typeface="+mn-ea"/>
                <a:sym typeface="+mn-lt"/>
              </a:rPr>
              <a:t>.</a:t>
            </a:r>
            <a:r>
              <a:rPr lang="zh-TW" altLang="en-US" sz="2000">
                <a:latin typeface="+mn-lt"/>
                <a:ea typeface="+mn-ea"/>
                <a:cs typeface="+mn-ea"/>
                <a:sym typeface="+mn-lt"/>
              </a:rPr>
              <a:t>如噪音影响</a:t>
            </a:r>
            <a:r>
              <a:rPr lang="en-US" altLang="zh-TW" sz="2000">
                <a:latin typeface="+mn-lt"/>
                <a:ea typeface="+mn-ea"/>
                <a:cs typeface="+mn-ea"/>
                <a:sym typeface="+mn-lt"/>
              </a:rPr>
              <a:t>,</a:t>
            </a:r>
            <a:r>
              <a:rPr lang="zh-TW" altLang="en-US" sz="2000">
                <a:latin typeface="+mn-lt"/>
                <a:ea typeface="+mn-ea"/>
                <a:cs typeface="+mn-ea"/>
                <a:sym typeface="+mn-lt"/>
              </a:rPr>
              <a:t>废水排放</a:t>
            </a:r>
            <a:r>
              <a:rPr lang="en-US" altLang="zh-TW" sz="2000">
                <a:latin typeface="+mn-lt"/>
                <a:ea typeface="+mn-ea"/>
                <a:cs typeface="+mn-ea"/>
                <a:sym typeface="+mn-lt"/>
              </a:rPr>
              <a:t>,</a:t>
            </a:r>
            <a:r>
              <a:rPr lang="zh-TW" altLang="en-US" sz="2000">
                <a:latin typeface="+mn-lt"/>
                <a:ea typeface="+mn-ea"/>
                <a:cs typeface="+mn-ea"/>
                <a:sym typeface="+mn-lt"/>
              </a:rPr>
              <a:t>垃圾处理</a:t>
            </a:r>
            <a:r>
              <a:rPr lang="en-US" altLang="zh-TW" sz="2000">
                <a:latin typeface="+mn-lt"/>
                <a:ea typeface="+mn-ea"/>
                <a:cs typeface="+mn-ea"/>
                <a:sym typeface="+mn-lt"/>
              </a:rPr>
              <a:t>,</a:t>
            </a:r>
            <a:r>
              <a:rPr lang="zh-TW" altLang="en-US" sz="2000">
                <a:latin typeface="+mn-lt"/>
                <a:ea typeface="+mn-ea"/>
                <a:cs typeface="+mn-ea"/>
                <a:sym typeface="+mn-lt"/>
              </a:rPr>
              <a:t>公共场地和空间的使用</a:t>
            </a:r>
            <a:r>
              <a:rPr lang="en-US" altLang="zh-TW" sz="2000">
                <a:latin typeface="+mn-lt"/>
                <a:ea typeface="+mn-ea"/>
                <a:cs typeface="+mn-ea"/>
                <a:sym typeface="+mn-lt"/>
              </a:rPr>
              <a:t>,</a:t>
            </a:r>
            <a:r>
              <a:rPr lang="zh-TW" altLang="en-US" sz="2000">
                <a:latin typeface="+mn-lt"/>
                <a:ea typeface="+mn-ea"/>
                <a:cs typeface="+mn-ea"/>
                <a:sym typeface="+mn-lt"/>
              </a:rPr>
              <a:t>安全措施等</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做好小区环境的综合治理工作</a:t>
            </a:r>
            <a:r>
              <a:rPr lang="en-US" altLang="zh-TW" sz="2000">
                <a:latin typeface="+mn-lt"/>
                <a:ea typeface="+mn-ea"/>
                <a:cs typeface="+mn-ea"/>
                <a:sym typeface="+mn-lt"/>
              </a:rPr>
              <a:t>,</a:t>
            </a:r>
            <a:r>
              <a:rPr lang="zh-TW" altLang="en-US" sz="2000">
                <a:latin typeface="+mn-lt"/>
                <a:ea typeface="+mn-ea"/>
                <a:cs typeface="+mn-ea"/>
                <a:sym typeface="+mn-lt"/>
              </a:rPr>
              <a:t>如生产区</a:t>
            </a:r>
            <a:r>
              <a:rPr lang="en-US" altLang="zh-TW" sz="2000">
                <a:latin typeface="+mn-lt"/>
                <a:ea typeface="+mn-ea"/>
                <a:cs typeface="+mn-ea"/>
                <a:sym typeface="+mn-lt"/>
              </a:rPr>
              <a:t>,</a:t>
            </a:r>
            <a:r>
              <a:rPr lang="zh-TW" altLang="en-US" sz="2000">
                <a:latin typeface="+mn-lt"/>
                <a:ea typeface="+mn-ea"/>
                <a:cs typeface="+mn-ea"/>
                <a:sym typeface="+mn-lt"/>
              </a:rPr>
              <a:t>生活区</a:t>
            </a:r>
            <a:r>
              <a:rPr lang="en-US" altLang="zh-TW" sz="2000">
                <a:latin typeface="+mn-lt"/>
                <a:ea typeface="+mn-ea"/>
                <a:cs typeface="+mn-ea"/>
                <a:sym typeface="+mn-lt"/>
              </a:rPr>
              <a:t>,</a:t>
            </a:r>
            <a:r>
              <a:rPr lang="zh-TW" altLang="en-US" sz="2000">
                <a:latin typeface="+mn-lt"/>
                <a:ea typeface="+mn-ea"/>
                <a:cs typeface="+mn-ea"/>
                <a:sym typeface="+mn-lt"/>
              </a:rPr>
              <a:t>保护区等区域中属于公司责任范围的部分</a:t>
            </a:r>
            <a:r>
              <a:rPr lang="en-US" altLang="zh-TW" sz="2000">
                <a:latin typeface="+mn-lt"/>
                <a:ea typeface="+mn-ea"/>
                <a:cs typeface="+mn-ea"/>
                <a:sym typeface="+mn-lt"/>
              </a:rPr>
              <a:t>;</a:t>
            </a:r>
          </a:p>
        </p:txBody>
      </p:sp>
      <p:sp>
        <p:nvSpPr>
          <p:cNvPr id="3" name="文本框 2">
            <a:extLst>
              <a:ext uri="{FF2B5EF4-FFF2-40B4-BE49-F238E27FC236}">
                <a16:creationId xmlns:a16="http://schemas.microsoft.com/office/drawing/2014/main" id="{3A630FC9-58C0-4483-AF24-78C8B8C550F7}"/>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6946" name="Text Box 2">
            <a:extLst>
              <a:ext uri="{FF2B5EF4-FFF2-40B4-BE49-F238E27FC236}">
                <a16:creationId xmlns:a16="http://schemas.microsoft.com/office/drawing/2014/main" id="{EC172C11-9FA4-419C-A00E-10BEA1F77EB0}"/>
              </a:ext>
            </a:extLst>
          </p:cNvPr>
          <p:cNvSpPr txBox="1">
            <a:spLocks noChangeArrowheads="1"/>
          </p:cNvSpPr>
          <p:nvPr/>
        </p:nvSpPr>
        <p:spPr bwMode="auto">
          <a:xfrm>
            <a:off x="1481137" y="1774726"/>
            <a:ext cx="13681075" cy="2686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与行政部门配合做企业文化建设工作中需要的环境规划</a:t>
            </a:r>
            <a:r>
              <a:rPr lang="en-US" altLang="zh-TW" sz="2000" dirty="0">
                <a:latin typeface="+mn-lt"/>
                <a:ea typeface="+mn-ea"/>
                <a:cs typeface="+mn-ea"/>
                <a:sym typeface="+mn-lt"/>
              </a:rPr>
              <a:t>,</a:t>
            </a:r>
            <a:r>
              <a:rPr lang="zh-TW" altLang="en-US" sz="2000" dirty="0">
                <a:latin typeface="+mn-lt"/>
                <a:ea typeface="+mn-ea"/>
                <a:cs typeface="+mn-ea"/>
                <a:sym typeface="+mn-lt"/>
              </a:rPr>
              <a:t>监督和处理措施等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其他因政府职能而引发的需要处理的事项</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1.5  </a:t>
            </a:r>
            <a:r>
              <a:rPr lang="zh-TW" altLang="en-US" sz="2000" b="1" dirty="0">
                <a:latin typeface="+mn-lt"/>
                <a:ea typeface="+mn-ea"/>
                <a:cs typeface="+mn-ea"/>
                <a:sym typeface="+mn-lt"/>
              </a:rPr>
              <a:t>环境工程的奇特作用</a:t>
            </a:r>
          </a:p>
          <a:p>
            <a:pPr eaLnBrk="1" hangingPunct="1">
              <a:lnSpc>
                <a:spcPct val="120000"/>
              </a:lnSpc>
              <a:buFont typeface="Wingdings" panose="05000000000000000000" pitchFamily="2" charset="2"/>
              <a:buNone/>
              <a:defRPr/>
            </a:pPr>
            <a:r>
              <a:rPr lang="zh-TW" altLang="en-US" sz="2000" dirty="0">
                <a:latin typeface="+mn-lt"/>
                <a:ea typeface="+mn-ea"/>
                <a:cs typeface="+mn-ea"/>
                <a:sym typeface="+mn-lt"/>
              </a:rPr>
              <a:t>   当你身处山清水秀的园林中时会有心旷神怡的感觉</a:t>
            </a:r>
            <a:r>
              <a:rPr lang="en-US" altLang="zh-TW" sz="2000" dirty="0">
                <a:latin typeface="+mn-lt"/>
                <a:ea typeface="+mn-ea"/>
                <a:cs typeface="+mn-ea"/>
                <a:sym typeface="+mn-lt"/>
              </a:rPr>
              <a:t>,</a:t>
            </a:r>
            <a:r>
              <a:rPr lang="zh-TW" altLang="en-US" sz="2000" dirty="0">
                <a:latin typeface="+mn-lt"/>
                <a:ea typeface="+mn-ea"/>
                <a:cs typeface="+mn-ea"/>
                <a:sym typeface="+mn-lt"/>
              </a:rPr>
              <a:t>而当在一个嘈杂的垃圾场时可能会心烦意乱</a:t>
            </a:r>
            <a:r>
              <a:rPr lang="en-US" altLang="zh-TW" sz="2000" dirty="0">
                <a:latin typeface="+mn-lt"/>
                <a:ea typeface="+mn-ea"/>
                <a:cs typeface="+mn-ea"/>
                <a:sym typeface="+mn-lt"/>
              </a:rPr>
              <a:t>,</a:t>
            </a:r>
            <a:r>
              <a:rPr lang="zh-TW" altLang="en-US" sz="2000" dirty="0">
                <a:latin typeface="+mn-lt"/>
                <a:ea typeface="+mn-ea"/>
                <a:cs typeface="+mn-ea"/>
                <a:sym typeface="+mn-lt"/>
              </a:rPr>
              <a:t>不堪忍受</a:t>
            </a:r>
            <a:r>
              <a:rPr lang="en-US" altLang="zh-TW" sz="2000" dirty="0">
                <a:latin typeface="+mn-lt"/>
                <a:ea typeface="+mn-ea"/>
                <a:cs typeface="+mn-ea"/>
                <a:sym typeface="+mn-lt"/>
              </a:rPr>
              <a:t>.</a:t>
            </a:r>
            <a:r>
              <a:rPr lang="zh-TW" altLang="en-US" sz="2000" dirty="0">
                <a:latin typeface="+mn-lt"/>
                <a:ea typeface="+mn-ea"/>
                <a:cs typeface="+mn-ea"/>
                <a:sym typeface="+mn-lt"/>
              </a:rPr>
              <a:t>这就是环境对人产生的作用和影响</a:t>
            </a:r>
            <a:r>
              <a:rPr lang="en-US" altLang="zh-TW" sz="2000" dirty="0">
                <a:latin typeface="+mn-lt"/>
                <a:ea typeface="+mn-ea"/>
                <a:cs typeface="+mn-ea"/>
                <a:sym typeface="+mn-lt"/>
              </a:rPr>
              <a:t>.</a:t>
            </a:r>
            <a:r>
              <a:rPr lang="zh-TW" altLang="en-US" sz="2000" dirty="0">
                <a:latin typeface="+mn-lt"/>
                <a:ea typeface="+mn-ea"/>
                <a:cs typeface="+mn-ea"/>
                <a:sym typeface="+mn-lt"/>
              </a:rPr>
              <a:t>人在不同的环境下会有不同的心理状态</a:t>
            </a:r>
            <a:r>
              <a:rPr lang="en-US" altLang="zh-TW" sz="2000" dirty="0">
                <a:latin typeface="+mn-lt"/>
                <a:ea typeface="+mn-ea"/>
                <a:cs typeface="+mn-ea"/>
                <a:sym typeface="+mn-lt"/>
              </a:rPr>
              <a:t>,</a:t>
            </a:r>
            <a:r>
              <a:rPr lang="zh-TW" altLang="en-US" sz="2000" dirty="0">
                <a:latin typeface="+mn-lt"/>
                <a:ea typeface="+mn-ea"/>
                <a:cs typeface="+mn-ea"/>
                <a:sym typeface="+mn-lt"/>
              </a:rPr>
              <a:t>而不同的心理状态又会导致不同的工作效果</a:t>
            </a:r>
            <a:r>
              <a:rPr lang="en-US" altLang="zh-TW" sz="2000" dirty="0">
                <a:latin typeface="+mn-lt"/>
                <a:ea typeface="+mn-ea"/>
                <a:cs typeface="+mn-ea"/>
                <a:sym typeface="+mn-lt"/>
              </a:rPr>
              <a:t>,</a:t>
            </a:r>
            <a:r>
              <a:rPr lang="zh-TW" altLang="en-US" sz="2000" dirty="0">
                <a:latin typeface="+mn-lt"/>
                <a:ea typeface="+mn-ea"/>
                <a:cs typeface="+mn-ea"/>
                <a:sym typeface="+mn-lt"/>
              </a:rPr>
              <a:t>所以搞好公司的环境工程对公司的生产乃至发展都有促进作用</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b="1" dirty="0">
                <a:latin typeface="+mn-lt"/>
                <a:ea typeface="+mn-ea"/>
                <a:cs typeface="+mn-ea"/>
                <a:sym typeface="+mn-lt"/>
              </a:rPr>
              <a:t>环境工程有好和差两种作用</a:t>
            </a:r>
            <a:r>
              <a:rPr lang="en-US" altLang="zh-TW" sz="2000" b="1" dirty="0">
                <a:latin typeface="+mn-lt"/>
                <a:ea typeface="+mn-ea"/>
                <a:cs typeface="+mn-ea"/>
                <a:sym typeface="+mn-lt"/>
              </a:rPr>
              <a:t>:</a:t>
            </a:r>
          </a:p>
        </p:txBody>
      </p:sp>
      <p:sp>
        <p:nvSpPr>
          <p:cNvPr id="466947" name="Oval 3">
            <a:extLst>
              <a:ext uri="{FF2B5EF4-FFF2-40B4-BE49-F238E27FC236}">
                <a16:creationId xmlns:a16="http://schemas.microsoft.com/office/drawing/2014/main" id="{ADF2A3B7-A1F8-4865-9638-25AF5951F3D3}"/>
              </a:ext>
            </a:extLst>
          </p:cNvPr>
          <p:cNvSpPr>
            <a:spLocks noChangeArrowheads="1"/>
          </p:cNvSpPr>
          <p:nvPr/>
        </p:nvSpPr>
        <p:spPr bwMode="auto">
          <a:xfrm>
            <a:off x="4330700" y="6137275"/>
            <a:ext cx="1482725" cy="12477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环境好</a:t>
            </a:r>
          </a:p>
        </p:txBody>
      </p:sp>
      <p:sp>
        <p:nvSpPr>
          <p:cNvPr id="466948" name="Oval 4">
            <a:extLst>
              <a:ext uri="{FF2B5EF4-FFF2-40B4-BE49-F238E27FC236}">
                <a16:creationId xmlns:a16="http://schemas.microsoft.com/office/drawing/2014/main" id="{209282BE-C152-4028-A567-0F2019459B60}"/>
              </a:ext>
            </a:extLst>
          </p:cNvPr>
          <p:cNvSpPr>
            <a:spLocks noChangeArrowheads="1"/>
          </p:cNvSpPr>
          <p:nvPr/>
        </p:nvSpPr>
        <p:spPr bwMode="auto">
          <a:xfrm>
            <a:off x="6611938" y="6137275"/>
            <a:ext cx="1481137" cy="12477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心情好</a:t>
            </a:r>
          </a:p>
        </p:txBody>
      </p:sp>
      <p:sp>
        <p:nvSpPr>
          <p:cNvPr id="466949" name="Oval 5">
            <a:extLst>
              <a:ext uri="{FF2B5EF4-FFF2-40B4-BE49-F238E27FC236}">
                <a16:creationId xmlns:a16="http://schemas.microsoft.com/office/drawing/2014/main" id="{9DEF6694-EB61-4A88-AD82-31A08772AE4A}"/>
              </a:ext>
            </a:extLst>
          </p:cNvPr>
          <p:cNvSpPr>
            <a:spLocks noChangeArrowheads="1"/>
          </p:cNvSpPr>
          <p:nvPr/>
        </p:nvSpPr>
        <p:spPr bwMode="auto">
          <a:xfrm>
            <a:off x="9005888" y="6137275"/>
            <a:ext cx="1482725" cy="12477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差错少</a:t>
            </a:r>
          </a:p>
        </p:txBody>
      </p:sp>
      <p:sp>
        <p:nvSpPr>
          <p:cNvPr id="466950" name="Oval 6">
            <a:extLst>
              <a:ext uri="{FF2B5EF4-FFF2-40B4-BE49-F238E27FC236}">
                <a16:creationId xmlns:a16="http://schemas.microsoft.com/office/drawing/2014/main" id="{F28C4CA4-514A-42C8-9325-EAF99A98F886}"/>
              </a:ext>
            </a:extLst>
          </p:cNvPr>
          <p:cNvSpPr>
            <a:spLocks noChangeArrowheads="1"/>
          </p:cNvSpPr>
          <p:nvPr/>
        </p:nvSpPr>
        <p:spPr bwMode="auto">
          <a:xfrm>
            <a:off x="11285538" y="6137275"/>
            <a:ext cx="1482725" cy="12477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干劲高</a:t>
            </a:r>
          </a:p>
        </p:txBody>
      </p:sp>
      <p:sp>
        <p:nvSpPr>
          <p:cNvPr id="466951" name="Oval 7">
            <a:extLst>
              <a:ext uri="{FF2B5EF4-FFF2-40B4-BE49-F238E27FC236}">
                <a16:creationId xmlns:a16="http://schemas.microsoft.com/office/drawing/2014/main" id="{60005099-C7EB-46E7-B314-3FA55CD4853E}"/>
              </a:ext>
            </a:extLst>
          </p:cNvPr>
          <p:cNvSpPr>
            <a:spLocks noChangeArrowheads="1"/>
          </p:cNvSpPr>
          <p:nvPr/>
        </p:nvSpPr>
        <p:spPr bwMode="auto">
          <a:xfrm>
            <a:off x="4217988" y="8008938"/>
            <a:ext cx="1481137" cy="12477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环境差</a:t>
            </a:r>
          </a:p>
        </p:txBody>
      </p:sp>
      <p:sp>
        <p:nvSpPr>
          <p:cNvPr id="466952" name="Oval 8">
            <a:extLst>
              <a:ext uri="{FF2B5EF4-FFF2-40B4-BE49-F238E27FC236}">
                <a16:creationId xmlns:a16="http://schemas.microsoft.com/office/drawing/2014/main" id="{C820254B-954D-4D13-A3DE-136741FC4B8C}"/>
              </a:ext>
            </a:extLst>
          </p:cNvPr>
          <p:cNvSpPr>
            <a:spLocks noChangeArrowheads="1"/>
          </p:cNvSpPr>
          <p:nvPr/>
        </p:nvSpPr>
        <p:spPr bwMode="auto">
          <a:xfrm>
            <a:off x="6611938" y="8008938"/>
            <a:ext cx="1481137" cy="12477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心情差</a:t>
            </a:r>
          </a:p>
        </p:txBody>
      </p:sp>
      <p:sp>
        <p:nvSpPr>
          <p:cNvPr id="466953" name="Oval 9">
            <a:extLst>
              <a:ext uri="{FF2B5EF4-FFF2-40B4-BE49-F238E27FC236}">
                <a16:creationId xmlns:a16="http://schemas.microsoft.com/office/drawing/2014/main" id="{FAF3C82C-37B9-4022-9D2D-A8AFA832D869}"/>
              </a:ext>
            </a:extLst>
          </p:cNvPr>
          <p:cNvSpPr>
            <a:spLocks noChangeArrowheads="1"/>
          </p:cNvSpPr>
          <p:nvPr/>
        </p:nvSpPr>
        <p:spPr bwMode="auto">
          <a:xfrm>
            <a:off x="9005888" y="8008938"/>
            <a:ext cx="1482725" cy="12477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差错多</a:t>
            </a:r>
          </a:p>
        </p:txBody>
      </p:sp>
      <p:sp>
        <p:nvSpPr>
          <p:cNvPr id="466954" name="Oval 10">
            <a:extLst>
              <a:ext uri="{FF2B5EF4-FFF2-40B4-BE49-F238E27FC236}">
                <a16:creationId xmlns:a16="http://schemas.microsoft.com/office/drawing/2014/main" id="{B54747DF-DBDD-4A50-A35A-2C78A53ED196}"/>
              </a:ext>
            </a:extLst>
          </p:cNvPr>
          <p:cNvSpPr>
            <a:spLocks noChangeArrowheads="1"/>
          </p:cNvSpPr>
          <p:nvPr/>
        </p:nvSpPr>
        <p:spPr bwMode="auto">
          <a:xfrm>
            <a:off x="11285538" y="8008938"/>
            <a:ext cx="1482725" cy="1247775"/>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效率低</a:t>
            </a:r>
          </a:p>
        </p:txBody>
      </p:sp>
      <p:sp>
        <p:nvSpPr>
          <p:cNvPr id="466955" name="AutoShape 11">
            <a:extLst>
              <a:ext uri="{FF2B5EF4-FFF2-40B4-BE49-F238E27FC236}">
                <a16:creationId xmlns:a16="http://schemas.microsoft.com/office/drawing/2014/main" id="{0747F9D8-E0CF-4F49-B95E-3925459B956B}"/>
              </a:ext>
            </a:extLst>
          </p:cNvPr>
          <p:cNvSpPr>
            <a:spLocks noChangeArrowheads="1"/>
          </p:cNvSpPr>
          <p:nvPr/>
        </p:nvSpPr>
        <p:spPr bwMode="auto">
          <a:xfrm>
            <a:off x="1936750" y="7073900"/>
            <a:ext cx="1482725" cy="1247775"/>
          </a:xfrm>
          <a:prstGeom prst="roundRect">
            <a:avLst>
              <a:gd name="adj" fmla="val 16667"/>
            </a:avLst>
          </a:prstGeom>
          <a:solidFill>
            <a:srgbClr val="00FF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环境</a:t>
            </a:r>
          </a:p>
          <a:p>
            <a:pPr algn="ctr" eaLnBrk="1" hangingPunct="1">
              <a:lnSpc>
                <a:spcPct val="120000"/>
              </a:lnSpc>
              <a:defRPr/>
            </a:pPr>
            <a:r>
              <a:rPr lang="zh-TW" altLang="en-US" sz="2000">
                <a:latin typeface="+mn-lt"/>
                <a:ea typeface="+mn-ea"/>
                <a:cs typeface="+mn-ea"/>
                <a:sym typeface="+mn-lt"/>
              </a:rPr>
              <a:t>工程</a:t>
            </a:r>
          </a:p>
        </p:txBody>
      </p:sp>
      <p:sp>
        <p:nvSpPr>
          <p:cNvPr id="466956" name="Line 12">
            <a:extLst>
              <a:ext uri="{FF2B5EF4-FFF2-40B4-BE49-F238E27FC236}">
                <a16:creationId xmlns:a16="http://schemas.microsoft.com/office/drawing/2014/main" id="{A435D4E5-D6CC-42A7-8C76-2B946872F1A2}"/>
              </a:ext>
            </a:extLst>
          </p:cNvPr>
          <p:cNvSpPr>
            <a:spLocks noChangeShapeType="1"/>
          </p:cNvSpPr>
          <p:nvPr/>
        </p:nvSpPr>
        <p:spPr bwMode="auto">
          <a:xfrm>
            <a:off x="5813425" y="6761163"/>
            <a:ext cx="798513" cy="0"/>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66957" name="Line 13">
            <a:extLst>
              <a:ext uri="{FF2B5EF4-FFF2-40B4-BE49-F238E27FC236}">
                <a16:creationId xmlns:a16="http://schemas.microsoft.com/office/drawing/2014/main" id="{4FA8B176-C3BC-4CCC-83A2-E93946EDC06B}"/>
              </a:ext>
            </a:extLst>
          </p:cNvPr>
          <p:cNvSpPr>
            <a:spLocks noChangeShapeType="1"/>
          </p:cNvSpPr>
          <p:nvPr/>
        </p:nvSpPr>
        <p:spPr bwMode="auto">
          <a:xfrm>
            <a:off x="8093075" y="6864350"/>
            <a:ext cx="912813" cy="0"/>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66958" name="Line 14">
            <a:extLst>
              <a:ext uri="{FF2B5EF4-FFF2-40B4-BE49-F238E27FC236}">
                <a16:creationId xmlns:a16="http://schemas.microsoft.com/office/drawing/2014/main" id="{00EF733C-F5E1-4D26-8718-E6B8971B3F5A}"/>
              </a:ext>
            </a:extLst>
          </p:cNvPr>
          <p:cNvSpPr>
            <a:spLocks noChangeShapeType="1"/>
          </p:cNvSpPr>
          <p:nvPr/>
        </p:nvSpPr>
        <p:spPr bwMode="auto">
          <a:xfrm>
            <a:off x="10488613" y="6864350"/>
            <a:ext cx="796925" cy="0"/>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66959" name="Line 15">
            <a:extLst>
              <a:ext uri="{FF2B5EF4-FFF2-40B4-BE49-F238E27FC236}">
                <a16:creationId xmlns:a16="http://schemas.microsoft.com/office/drawing/2014/main" id="{47A8EC43-16FD-41D8-BD55-7B820E07EFC9}"/>
              </a:ext>
            </a:extLst>
          </p:cNvPr>
          <p:cNvSpPr>
            <a:spLocks noChangeShapeType="1"/>
          </p:cNvSpPr>
          <p:nvPr/>
        </p:nvSpPr>
        <p:spPr bwMode="auto">
          <a:xfrm>
            <a:off x="5699125" y="8737600"/>
            <a:ext cx="912813" cy="0"/>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66960" name="Line 16">
            <a:extLst>
              <a:ext uri="{FF2B5EF4-FFF2-40B4-BE49-F238E27FC236}">
                <a16:creationId xmlns:a16="http://schemas.microsoft.com/office/drawing/2014/main" id="{BD61D3F3-A598-4FD2-ABC5-7689FF332033}"/>
              </a:ext>
            </a:extLst>
          </p:cNvPr>
          <p:cNvSpPr>
            <a:spLocks noChangeShapeType="1"/>
          </p:cNvSpPr>
          <p:nvPr/>
        </p:nvSpPr>
        <p:spPr bwMode="auto">
          <a:xfrm>
            <a:off x="8093075" y="8737600"/>
            <a:ext cx="912813" cy="0"/>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66961" name="Line 17">
            <a:extLst>
              <a:ext uri="{FF2B5EF4-FFF2-40B4-BE49-F238E27FC236}">
                <a16:creationId xmlns:a16="http://schemas.microsoft.com/office/drawing/2014/main" id="{920789AA-4127-435D-B9B0-459C3657FE32}"/>
              </a:ext>
            </a:extLst>
          </p:cNvPr>
          <p:cNvSpPr>
            <a:spLocks noChangeShapeType="1"/>
          </p:cNvSpPr>
          <p:nvPr/>
        </p:nvSpPr>
        <p:spPr bwMode="auto">
          <a:xfrm>
            <a:off x="10488613" y="8737600"/>
            <a:ext cx="796925" cy="0"/>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66962" name="Line 18">
            <a:extLst>
              <a:ext uri="{FF2B5EF4-FFF2-40B4-BE49-F238E27FC236}">
                <a16:creationId xmlns:a16="http://schemas.microsoft.com/office/drawing/2014/main" id="{2C2E24EF-FE9B-4203-B1C4-7C57DAF73FAD}"/>
              </a:ext>
            </a:extLst>
          </p:cNvPr>
          <p:cNvSpPr>
            <a:spLocks noChangeShapeType="1"/>
          </p:cNvSpPr>
          <p:nvPr/>
        </p:nvSpPr>
        <p:spPr bwMode="auto">
          <a:xfrm>
            <a:off x="5014913" y="7385050"/>
            <a:ext cx="0" cy="623888"/>
          </a:xfrm>
          <a:prstGeom prst="line">
            <a:avLst/>
          </a:prstGeom>
          <a:noFill/>
          <a:ln w="28575">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66963" name="Line 19">
            <a:extLst>
              <a:ext uri="{FF2B5EF4-FFF2-40B4-BE49-F238E27FC236}">
                <a16:creationId xmlns:a16="http://schemas.microsoft.com/office/drawing/2014/main" id="{E6A9CF1A-F7CA-47A3-AE97-DB0D55373FE8}"/>
              </a:ext>
            </a:extLst>
          </p:cNvPr>
          <p:cNvSpPr>
            <a:spLocks noChangeShapeType="1"/>
          </p:cNvSpPr>
          <p:nvPr/>
        </p:nvSpPr>
        <p:spPr bwMode="auto">
          <a:xfrm>
            <a:off x="12084050" y="7385050"/>
            <a:ext cx="0" cy="623888"/>
          </a:xfrm>
          <a:prstGeom prst="line">
            <a:avLst/>
          </a:prstGeom>
          <a:noFill/>
          <a:ln w="28575">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66964" name="Line 20">
            <a:extLst>
              <a:ext uri="{FF2B5EF4-FFF2-40B4-BE49-F238E27FC236}">
                <a16:creationId xmlns:a16="http://schemas.microsoft.com/office/drawing/2014/main" id="{5D615F6C-6821-4817-BEED-804AB3B2F385}"/>
              </a:ext>
            </a:extLst>
          </p:cNvPr>
          <p:cNvSpPr>
            <a:spLocks noChangeShapeType="1"/>
          </p:cNvSpPr>
          <p:nvPr/>
        </p:nvSpPr>
        <p:spPr bwMode="auto">
          <a:xfrm>
            <a:off x="3419475" y="7697788"/>
            <a:ext cx="866457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21" name="文本框 20">
            <a:extLst>
              <a:ext uri="{FF2B5EF4-FFF2-40B4-BE49-F238E27FC236}">
                <a16:creationId xmlns:a16="http://schemas.microsoft.com/office/drawing/2014/main" id="{EB764768-600B-4631-92D6-A769534F1372}"/>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21"/>
                                        </p:tgtEl>
                                        <p:attrNameLst>
                                          <p:attrName>style.visibility</p:attrName>
                                        </p:attrNameLst>
                                      </p:cBhvr>
                                      <p:to>
                                        <p:strVal val="visible"/>
                                      </p:to>
                                    </p:set>
                                    <p:anim calcmode="lin" valueType="num">
                                      <p:cBhvr>
                                        <p:cTn id="7" dur="500" fill="hold"/>
                                        <p:tgtEl>
                                          <p:spTgt spid="21"/>
                                        </p:tgtEl>
                                        <p:attrNameLst>
                                          <p:attrName>ppt_w</p:attrName>
                                        </p:attrNameLst>
                                      </p:cBhvr>
                                      <p:tavLst>
                                        <p:tav tm="0">
                                          <p:val>
                                            <p:fltVal val="0"/>
                                          </p:val>
                                        </p:tav>
                                        <p:tav tm="100000">
                                          <p:val>
                                            <p:strVal val="#ppt_w"/>
                                          </p:val>
                                        </p:tav>
                                      </p:tavLst>
                                    </p:anim>
                                    <p:anim calcmode="lin" valueType="num">
                                      <p:cBhvr>
                                        <p:cTn id="8" dur="500" fill="hold"/>
                                        <p:tgtEl>
                                          <p:spTgt spid="21"/>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7970" name="Text Box 2">
            <a:extLst>
              <a:ext uri="{FF2B5EF4-FFF2-40B4-BE49-F238E27FC236}">
                <a16:creationId xmlns:a16="http://schemas.microsoft.com/office/drawing/2014/main" id="{2D843908-871F-46DD-A1F5-C3059992F96F}"/>
              </a:ext>
            </a:extLst>
          </p:cNvPr>
          <p:cNvSpPr txBox="1">
            <a:spLocks noChangeArrowheads="1"/>
          </p:cNvSpPr>
          <p:nvPr/>
        </p:nvSpPr>
        <p:spPr bwMode="auto">
          <a:xfrm>
            <a:off x="1481137" y="2304480"/>
            <a:ext cx="13681075" cy="4533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1 ) </a:t>
            </a:r>
            <a:r>
              <a:rPr lang="zh-TW" altLang="en-US" sz="2000" b="1" dirty="0">
                <a:latin typeface="+mn-lt"/>
                <a:ea typeface="+mn-ea"/>
                <a:cs typeface="+mn-ea"/>
                <a:sym typeface="+mn-lt"/>
              </a:rPr>
              <a:t>营造对公司有利的环境工程</a:t>
            </a:r>
            <a:r>
              <a:rPr lang="en-US" altLang="zh-TW" sz="2000" b="1"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从最初的策划工作开始</a:t>
            </a:r>
            <a:r>
              <a:rPr lang="en-US" altLang="zh-TW" sz="2000" dirty="0">
                <a:latin typeface="+mn-lt"/>
                <a:ea typeface="+mn-ea"/>
                <a:cs typeface="+mn-ea"/>
                <a:sym typeface="+mn-lt"/>
              </a:rPr>
              <a:t>,EE</a:t>
            </a:r>
            <a:r>
              <a:rPr lang="zh-TW" altLang="en-US" sz="2000" dirty="0">
                <a:latin typeface="+mn-lt"/>
                <a:ea typeface="+mn-ea"/>
                <a:cs typeface="+mn-ea"/>
                <a:sym typeface="+mn-lt"/>
              </a:rPr>
              <a:t>要营造对公司的生产</a:t>
            </a:r>
            <a:r>
              <a:rPr lang="en-US" altLang="zh-TW" sz="2000" dirty="0">
                <a:latin typeface="+mn-lt"/>
                <a:ea typeface="+mn-ea"/>
                <a:cs typeface="+mn-ea"/>
                <a:sym typeface="+mn-lt"/>
              </a:rPr>
              <a:t>,</a:t>
            </a:r>
            <a:r>
              <a:rPr lang="zh-TW" altLang="en-US" sz="2000" dirty="0">
                <a:latin typeface="+mn-lt"/>
                <a:ea typeface="+mn-ea"/>
                <a:cs typeface="+mn-ea"/>
                <a:sym typeface="+mn-lt"/>
              </a:rPr>
              <a:t>生活</a:t>
            </a:r>
            <a:r>
              <a:rPr lang="en-US" altLang="zh-TW" sz="2000" dirty="0">
                <a:latin typeface="+mn-lt"/>
                <a:ea typeface="+mn-ea"/>
                <a:cs typeface="+mn-ea"/>
                <a:sym typeface="+mn-lt"/>
              </a:rPr>
              <a:t>,</a:t>
            </a:r>
            <a:r>
              <a:rPr lang="zh-TW" altLang="en-US" sz="2000" dirty="0">
                <a:latin typeface="+mn-lt"/>
                <a:ea typeface="+mn-ea"/>
                <a:cs typeface="+mn-ea"/>
                <a:sym typeface="+mn-lt"/>
              </a:rPr>
              <a:t>形象</a:t>
            </a:r>
            <a:r>
              <a:rPr lang="en-US" altLang="zh-TW" sz="2000" dirty="0">
                <a:latin typeface="+mn-lt"/>
                <a:ea typeface="+mn-ea"/>
                <a:cs typeface="+mn-ea"/>
                <a:sym typeface="+mn-lt"/>
              </a:rPr>
              <a:t>,</a:t>
            </a:r>
            <a:r>
              <a:rPr lang="zh-TW" altLang="en-US" sz="2000" dirty="0">
                <a:latin typeface="+mn-lt"/>
                <a:ea typeface="+mn-ea"/>
                <a:cs typeface="+mn-ea"/>
                <a:sym typeface="+mn-lt"/>
              </a:rPr>
              <a:t>发展</a:t>
            </a:r>
            <a:r>
              <a:rPr lang="en-US" altLang="zh-TW" sz="2000" dirty="0">
                <a:latin typeface="+mn-lt"/>
                <a:ea typeface="+mn-ea"/>
                <a:cs typeface="+mn-ea"/>
                <a:sym typeface="+mn-lt"/>
              </a:rPr>
              <a:t>,</a:t>
            </a:r>
            <a:r>
              <a:rPr lang="zh-TW" altLang="en-US" sz="2000" dirty="0">
                <a:latin typeface="+mn-lt"/>
                <a:ea typeface="+mn-ea"/>
                <a:cs typeface="+mn-ea"/>
                <a:sym typeface="+mn-lt"/>
              </a:rPr>
              <a:t>魅力等有利的环境工程</a:t>
            </a:r>
            <a:r>
              <a:rPr lang="en-US" altLang="zh-TW" sz="2000" dirty="0">
                <a:latin typeface="+mn-lt"/>
                <a:ea typeface="+mn-ea"/>
                <a:cs typeface="+mn-ea"/>
                <a:sym typeface="+mn-lt"/>
              </a:rPr>
              <a:t>,</a:t>
            </a:r>
            <a:r>
              <a:rPr lang="zh-TW" altLang="en-US" sz="2000" dirty="0">
                <a:latin typeface="+mn-lt"/>
                <a:ea typeface="+mn-ea"/>
                <a:cs typeface="+mn-ea"/>
                <a:sym typeface="+mn-lt"/>
              </a:rPr>
              <a:t>这些内容包括对下列事项进行科学</a:t>
            </a:r>
            <a:r>
              <a:rPr lang="en-US" altLang="zh-TW" sz="2000" dirty="0">
                <a:latin typeface="+mn-lt"/>
                <a:ea typeface="+mn-ea"/>
                <a:cs typeface="+mn-ea"/>
                <a:sym typeface="+mn-lt"/>
              </a:rPr>
              <a:t>,</a:t>
            </a:r>
            <a:r>
              <a:rPr lang="zh-TW" altLang="en-US" sz="2000" dirty="0">
                <a:latin typeface="+mn-lt"/>
                <a:ea typeface="+mn-ea"/>
                <a:cs typeface="+mn-ea"/>
                <a:sym typeface="+mn-lt"/>
              </a:rPr>
              <a:t>合理</a:t>
            </a:r>
            <a:r>
              <a:rPr lang="en-US" altLang="zh-TW" sz="2000" dirty="0">
                <a:latin typeface="+mn-lt"/>
                <a:ea typeface="+mn-ea"/>
                <a:cs typeface="+mn-ea"/>
                <a:sym typeface="+mn-lt"/>
              </a:rPr>
              <a:t>,</a:t>
            </a:r>
            <a:r>
              <a:rPr lang="zh-TW" altLang="en-US" sz="2000" dirty="0">
                <a:latin typeface="+mn-lt"/>
                <a:ea typeface="+mn-ea"/>
                <a:cs typeface="+mn-ea"/>
                <a:sym typeface="+mn-lt"/>
              </a:rPr>
              <a:t>先进</a:t>
            </a:r>
            <a:r>
              <a:rPr lang="en-US" altLang="zh-TW" sz="2000" dirty="0">
                <a:latin typeface="+mn-lt"/>
                <a:ea typeface="+mn-ea"/>
                <a:cs typeface="+mn-ea"/>
                <a:sym typeface="+mn-lt"/>
              </a:rPr>
              <a:t>,</a:t>
            </a:r>
            <a:r>
              <a:rPr lang="zh-TW" altLang="en-US" sz="2000" dirty="0">
                <a:latin typeface="+mn-lt"/>
                <a:ea typeface="+mn-ea"/>
                <a:cs typeface="+mn-ea"/>
                <a:sym typeface="+mn-lt"/>
              </a:rPr>
              <a:t>适宜的策划和处理</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公司的微标</a:t>
            </a:r>
            <a:r>
              <a:rPr lang="en-US" altLang="zh-TW" sz="2000" dirty="0">
                <a:latin typeface="+mn-lt"/>
                <a:ea typeface="+mn-ea"/>
                <a:cs typeface="+mn-ea"/>
                <a:sym typeface="+mn-lt"/>
              </a:rPr>
              <a:t>,</a:t>
            </a:r>
            <a:r>
              <a:rPr lang="zh-TW" altLang="en-US" sz="2000" dirty="0">
                <a:latin typeface="+mn-lt"/>
                <a:ea typeface="+mn-ea"/>
                <a:cs typeface="+mn-ea"/>
                <a:sym typeface="+mn-lt"/>
              </a:rPr>
              <a:t>名称和招牌的艺朮设计</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公司对外部展示的外观形象</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公司的布局</a:t>
            </a:r>
            <a:r>
              <a:rPr lang="en-US" altLang="zh-TW" sz="2000" dirty="0">
                <a:latin typeface="+mn-lt"/>
                <a:ea typeface="+mn-ea"/>
                <a:cs typeface="+mn-ea"/>
                <a:sym typeface="+mn-lt"/>
              </a:rPr>
              <a:t>,</a:t>
            </a:r>
            <a:r>
              <a:rPr lang="zh-TW" altLang="en-US" sz="2000" dirty="0">
                <a:latin typeface="+mn-lt"/>
                <a:ea typeface="+mn-ea"/>
                <a:cs typeface="+mn-ea"/>
                <a:sym typeface="+mn-lt"/>
              </a:rPr>
              <a:t>园林绿化设施</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生产车间的总体规划</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特殊车间的策划</a:t>
            </a:r>
            <a:r>
              <a:rPr lang="en-US" altLang="zh-TW" sz="2000" dirty="0">
                <a:latin typeface="+mn-lt"/>
                <a:ea typeface="+mn-ea"/>
                <a:cs typeface="+mn-ea"/>
                <a:sym typeface="+mn-lt"/>
              </a:rPr>
              <a:t>,</a:t>
            </a:r>
            <a:r>
              <a:rPr lang="zh-TW" altLang="en-US" sz="2000" dirty="0">
                <a:latin typeface="+mn-lt"/>
                <a:ea typeface="+mn-ea"/>
                <a:cs typeface="+mn-ea"/>
                <a:sym typeface="+mn-lt"/>
              </a:rPr>
              <a:t>如无尘车间等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动力供给系统的策划</a:t>
            </a:r>
            <a:r>
              <a:rPr lang="en-US" altLang="zh-TW" sz="2000" dirty="0">
                <a:latin typeface="+mn-lt"/>
                <a:ea typeface="+mn-ea"/>
                <a:cs typeface="+mn-ea"/>
                <a:sym typeface="+mn-lt"/>
              </a:rPr>
              <a:t>,</a:t>
            </a:r>
            <a:r>
              <a:rPr lang="zh-TW" altLang="en-US" sz="2000" dirty="0">
                <a:latin typeface="+mn-lt"/>
                <a:ea typeface="+mn-ea"/>
                <a:cs typeface="+mn-ea"/>
                <a:sym typeface="+mn-lt"/>
              </a:rPr>
              <a:t>如水</a:t>
            </a:r>
            <a:r>
              <a:rPr lang="en-US" altLang="zh-TW" sz="2000" dirty="0">
                <a:latin typeface="+mn-lt"/>
                <a:ea typeface="+mn-ea"/>
                <a:cs typeface="+mn-ea"/>
                <a:sym typeface="+mn-lt"/>
              </a:rPr>
              <a:t>,</a:t>
            </a:r>
            <a:r>
              <a:rPr lang="zh-TW" altLang="en-US" sz="2000" dirty="0">
                <a:latin typeface="+mn-lt"/>
                <a:ea typeface="+mn-ea"/>
                <a:cs typeface="+mn-ea"/>
                <a:sym typeface="+mn-lt"/>
              </a:rPr>
              <a:t>电</a:t>
            </a:r>
            <a:r>
              <a:rPr lang="en-US" altLang="zh-TW" sz="2000" dirty="0">
                <a:latin typeface="+mn-lt"/>
                <a:ea typeface="+mn-ea"/>
                <a:cs typeface="+mn-ea"/>
                <a:sym typeface="+mn-lt"/>
              </a:rPr>
              <a:t>,</a:t>
            </a:r>
            <a:r>
              <a:rPr lang="zh-TW" altLang="en-US" sz="2000" dirty="0">
                <a:latin typeface="+mn-lt"/>
                <a:ea typeface="+mn-ea"/>
                <a:cs typeface="+mn-ea"/>
                <a:sym typeface="+mn-lt"/>
              </a:rPr>
              <a:t>气</a:t>
            </a:r>
            <a:r>
              <a:rPr lang="en-US" altLang="zh-TW" sz="2000" dirty="0">
                <a:latin typeface="+mn-lt"/>
                <a:ea typeface="+mn-ea"/>
                <a:cs typeface="+mn-ea"/>
                <a:sym typeface="+mn-lt"/>
              </a:rPr>
              <a:t>,</a:t>
            </a:r>
            <a:r>
              <a:rPr lang="zh-TW" altLang="en-US" sz="2000" dirty="0">
                <a:latin typeface="+mn-lt"/>
                <a:ea typeface="+mn-ea"/>
                <a:cs typeface="+mn-ea"/>
                <a:sym typeface="+mn-lt"/>
              </a:rPr>
              <a:t>冷</a:t>
            </a:r>
            <a:r>
              <a:rPr lang="en-US" altLang="zh-TW" sz="2000" dirty="0">
                <a:latin typeface="+mn-lt"/>
                <a:ea typeface="+mn-ea"/>
                <a:cs typeface="+mn-ea"/>
                <a:sym typeface="+mn-lt"/>
              </a:rPr>
              <a:t>,</a:t>
            </a:r>
            <a:r>
              <a:rPr lang="zh-TW" altLang="en-US" sz="2000" dirty="0">
                <a:latin typeface="+mn-lt"/>
                <a:ea typeface="+mn-ea"/>
                <a:cs typeface="+mn-ea"/>
                <a:sym typeface="+mn-lt"/>
              </a:rPr>
              <a:t>热等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物流系统配套策划</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环保措施的监督执行</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消防工程的督导</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2440EAE5-689F-418B-AF5D-9A8A72B667F2}"/>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8994" name="Text Box 2">
            <a:extLst>
              <a:ext uri="{FF2B5EF4-FFF2-40B4-BE49-F238E27FC236}">
                <a16:creationId xmlns:a16="http://schemas.microsoft.com/office/drawing/2014/main" id="{6D6F276C-A1F2-40E8-B91E-15F82B6D2E77}"/>
              </a:ext>
            </a:extLst>
          </p:cNvPr>
          <p:cNvSpPr txBox="1">
            <a:spLocks noChangeArrowheads="1"/>
          </p:cNvSpPr>
          <p:nvPr/>
        </p:nvSpPr>
        <p:spPr bwMode="auto">
          <a:xfrm>
            <a:off x="1481137" y="2088456"/>
            <a:ext cx="13681075" cy="4533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职业安全与健康的督导</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车间的有害气体含量监督</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劳动场所的密集度</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逃生措施</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防治职业病工程</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人机工程</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可持续发展</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2 ) </a:t>
            </a:r>
            <a:r>
              <a:rPr lang="zh-TW" altLang="en-US" sz="2000" b="1" dirty="0">
                <a:latin typeface="+mn-lt"/>
                <a:ea typeface="+mn-ea"/>
                <a:cs typeface="+mn-ea"/>
                <a:sym typeface="+mn-lt"/>
              </a:rPr>
              <a:t>让环境工程发挥奇特的作用</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之所以说环境工程有奇特作用</a:t>
            </a:r>
            <a:r>
              <a:rPr lang="en-US" altLang="zh-TW" sz="2000" dirty="0">
                <a:latin typeface="+mn-lt"/>
                <a:ea typeface="+mn-ea"/>
                <a:cs typeface="+mn-ea"/>
                <a:sym typeface="+mn-lt"/>
              </a:rPr>
              <a:t>,</a:t>
            </a:r>
            <a:r>
              <a:rPr lang="zh-TW" altLang="en-US" sz="2000" dirty="0">
                <a:latin typeface="+mn-lt"/>
                <a:ea typeface="+mn-ea"/>
                <a:cs typeface="+mn-ea"/>
                <a:sym typeface="+mn-lt"/>
              </a:rPr>
              <a:t>是因为这种作用的本身是具有不确定性的</a:t>
            </a:r>
            <a:r>
              <a:rPr lang="en-US" altLang="zh-TW" sz="2000" dirty="0">
                <a:latin typeface="+mn-lt"/>
                <a:ea typeface="+mn-ea"/>
                <a:cs typeface="+mn-ea"/>
                <a:sym typeface="+mn-lt"/>
              </a:rPr>
              <a:t>,</a:t>
            </a:r>
            <a:r>
              <a:rPr lang="zh-TW" altLang="en-US" sz="2000" dirty="0">
                <a:latin typeface="+mn-lt"/>
                <a:ea typeface="+mn-ea"/>
                <a:cs typeface="+mn-ea"/>
                <a:sym typeface="+mn-lt"/>
              </a:rPr>
              <a:t>一旦相关因素协同时可能会有作用</a:t>
            </a:r>
            <a:r>
              <a:rPr lang="en-US" altLang="zh-TW" sz="2000" dirty="0">
                <a:latin typeface="+mn-lt"/>
                <a:ea typeface="+mn-ea"/>
                <a:cs typeface="+mn-ea"/>
                <a:sym typeface="+mn-lt"/>
              </a:rPr>
              <a:t>,</a:t>
            </a:r>
            <a:r>
              <a:rPr lang="zh-TW" altLang="en-US" sz="2000" dirty="0">
                <a:latin typeface="+mn-lt"/>
                <a:ea typeface="+mn-ea"/>
                <a:cs typeface="+mn-ea"/>
                <a:sym typeface="+mn-lt"/>
              </a:rPr>
              <a:t>而事过境迁时可能会有反作用</a:t>
            </a:r>
            <a:r>
              <a:rPr lang="en-US" altLang="zh-TW" sz="2000" dirty="0">
                <a:latin typeface="+mn-lt"/>
                <a:ea typeface="+mn-ea"/>
                <a:cs typeface="+mn-ea"/>
                <a:sym typeface="+mn-lt"/>
              </a:rPr>
              <a:t>.</a:t>
            </a:r>
            <a:r>
              <a:rPr lang="zh-TW" altLang="en-US" sz="2000" dirty="0">
                <a:latin typeface="+mn-lt"/>
                <a:ea typeface="+mn-ea"/>
                <a:cs typeface="+mn-ea"/>
                <a:sym typeface="+mn-lt"/>
              </a:rPr>
              <a:t>比如公司的装饰物品</a:t>
            </a:r>
            <a:r>
              <a:rPr lang="en-US" altLang="zh-TW" sz="2000" dirty="0">
                <a:latin typeface="+mn-lt"/>
                <a:ea typeface="+mn-ea"/>
                <a:cs typeface="+mn-ea"/>
                <a:sym typeface="+mn-lt"/>
              </a:rPr>
              <a:t>,</a:t>
            </a:r>
            <a:r>
              <a:rPr lang="zh-TW" altLang="en-US" sz="2000" dirty="0">
                <a:latin typeface="+mn-lt"/>
                <a:ea typeface="+mn-ea"/>
                <a:cs typeface="+mn-ea"/>
                <a:sym typeface="+mn-lt"/>
              </a:rPr>
              <a:t>做美国客人的产品时现场布满了各种</a:t>
            </a:r>
            <a:r>
              <a:rPr lang="en-US" altLang="zh-TW" sz="2000" dirty="0">
                <a:latin typeface="+mn-lt"/>
                <a:ea typeface="+mn-ea"/>
                <a:cs typeface="+mn-ea"/>
                <a:sym typeface="+mn-lt"/>
              </a:rPr>
              <a:t>QS-9000</a:t>
            </a:r>
            <a:r>
              <a:rPr lang="zh-TW" altLang="en-US" sz="2000" dirty="0">
                <a:latin typeface="+mn-lt"/>
                <a:ea typeface="+mn-ea"/>
                <a:cs typeface="+mn-ea"/>
                <a:sym typeface="+mn-lt"/>
              </a:rPr>
              <a:t>的宣传标语</a:t>
            </a:r>
            <a:r>
              <a:rPr lang="en-US" altLang="zh-TW" sz="2000" dirty="0">
                <a:latin typeface="+mn-lt"/>
                <a:ea typeface="+mn-ea"/>
                <a:cs typeface="+mn-ea"/>
                <a:sym typeface="+mn-lt"/>
              </a:rPr>
              <a:t>,</a:t>
            </a:r>
            <a:r>
              <a:rPr lang="zh-TW" altLang="en-US" sz="2000" dirty="0">
                <a:latin typeface="+mn-lt"/>
                <a:ea typeface="+mn-ea"/>
                <a:cs typeface="+mn-ea"/>
                <a:sym typeface="+mn-lt"/>
              </a:rPr>
              <a:t>美国客人看了很高兴</a:t>
            </a:r>
            <a:r>
              <a:rPr lang="en-US" altLang="zh-TW" sz="2000" dirty="0">
                <a:latin typeface="+mn-lt"/>
                <a:ea typeface="+mn-ea"/>
                <a:cs typeface="+mn-ea"/>
                <a:sym typeface="+mn-lt"/>
              </a:rPr>
              <a:t>,</a:t>
            </a:r>
            <a:r>
              <a:rPr lang="zh-TW" altLang="en-US" sz="2000" dirty="0">
                <a:latin typeface="+mn-lt"/>
                <a:ea typeface="+mn-ea"/>
                <a:cs typeface="+mn-ea"/>
                <a:sym typeface="+mn-lt"/>
              </a:rPr>
              <a:t>可是当法国客人来参观时他们会觉重很不舒服</a:t>
            </a:r>
            <a:r>
              <a:rPr lang="en-US" altLang="zh-TW" sz="2000" dirty="0">
                <a:latin typeface="+mn-lt"/>
                <a:ea typeface="+mn-ea"/>
                <a:cs typeface="+mn-ea"/>
                <a:sym typeface="+mn-lt"/>
              </a:rPr>
              <a:t>,</a:t>
            </a:r>
            <a:r>
              <a:rPr lang="zh-TW" altLang="en-US" sz="2000" dirty="0">
                <a:latin typeface="+mn-lt"/>
                <a:ea typeface="+mn-ea"/>
                <a:cs typeface="+mn-ea"/>
                <a:sym typeface="+mn-lt"/>
              </a:rPr>
              <a:t>因为法国使用的同类标准是</a:t>
            </a:r>
            <a:r>
              <a:rPr lang="en-US" altLang="zh-TW" sz="2000" dirty="0">
                <a:latin typeface="+mn-lt"/>
                <a:ea typeface="+mn-ea"/>
                <a:cs typeface="+mn-ea"/>
                <a:sym typeface="+mn-lt"/>
              </a:rPr>
              <a:t>EAQF,</a:t>
            </a:r>
            <a:r>
              <a:rPr lang="zh-TW" altLang="en-US" sz="2000" dirty="0">
                <a:latin typeface="+mn-lt"/>
                <a:ea typeface="+mn-ea"/>
                <a:cs typeface="+mn-ea"/>
                <a:sym typeface="+mn-lt"/>
              </a:rPr>
              <a:t>而且他们的自尊意识比较强</a:t>
            </a:r>
            <a:r>
              <a:rPr lang="en-US" altLang="zh-TW" sz="2000" dirty="0">
                <a:latin typeface="+mn-lt"/>
                <a:ea typeface="+mn-ea"/>
                <a:cs typeface="+mn-ea"/>
                <a:sym typeface="+mn-lt"/>
              </a:rPr>
              <a:t>,</a:t>
            </a:r>
            <a:r>
              <a:rPr lang="zh-TW" altLang="en-US" sz="2000" dirty="0">
                <a:latin typeface="+mn-lt"/>
                <a:ea typeface="+mn-ea"/>
                <a:cs typeface="+mn-ea"/>
                <a:sym typeface="+mn-lt"/>
              </a:rPr>
              <a:t>那么</a:t>
            </a:r>
            <a:r>
              <a:rPr lang="en-US" altLang="zh-TW" sz="2000" dirty="0">
                <a:latin typeface="+mn-lt"/>
                <a:ea typeface="+mn-ea"/>
                <a:cs typeface="+mn-ea"/>
                <a:sym typeface="+mn-lt"/>
              </a:rPr>
              <a:t>,</a:t>
            </a:r>
            <a:r>
              <a:rPr lang="zh-TW" altLang="en-US" sz="2000" dirty="0">
                <a:latin typeface="+mn-lt"/>
                <a:ea typeface="+mn-ea"/>
                <a:cs typeface="+mn-ea"/>
                <a:sym typeface="+mn-lt"/>
              </a:rPr>
              <a:t>原有的宣传意图就变味了</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0A527854-697F-46B1-B41B-7E1624DF656C}"/>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0018" name="Text Box 2">
            <a:extLst>
              <a:ext uri="{FF2B5EF4-FFF2-40B4-BE49-F238E27FC236}">
                <a16:creationId xmlns:a16="http://schemas.microsoft.com/office/drawing/2014/main" id="{A467EE5E-5FB0-487D-8DC2-DB5AE96D1545}"/>
              </a:ext>
            </a:extLst>
          </p:cNvPr>
          <p:cNvSpPr txBox="1">
            <a:spLocks noChangeArrowheads="1"/>
          </p:cNvSpPr>
          <p:nvPr/>
        </p:nvSpPr>
        <p:spPr bwMode="auto">
          <a:xfrm>
            <a:off x="1481137" y="994569"/>
            <a:ext cx="13681075" cy="1209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另外</a:t>
            </a:r>
            <a:r>
              <a:rPr lang="en-US" altLang="zh-TW" sz="2000" dirty="0">
                <a:latin typeface="+mn-lt"/>
                <a:ea typeface="+mn-ea"/>
                <a:cs typeface="+mn-ea"/>
                <a:sym typeface="+mn-lt"/>
              </a:rPr>
              <a:t>,</a:t>
            </a:r>
            <a:r>
              <a:rPr lang="zh-TW" altLang="en-US" sz="2000" dirty="0">
                <a:latin typeface="+mn-lt"/>
                <a:ea typeface="+mn-ea"/>
                <a:cs typeface="+mn-ea"/>
                <a:sym typeface="+mn-lt"/>
              </a:rPr>
              <a:t>在很多企业中对车间旦的厕所设置也往往有问题</a:t>
            </a:r>
            <a:r>
              <a:rPr lang="en-US" altLang="zh-TW" sz="2000" dirty="0">
                <a:latin typeface="+mn-lt"/>
                <a:ea typeface="+mn-ea"/>
                <a:cs typeface="+mn-ea"/>
                <a:sym typeface="+mn-lt"/>
              </a:rPr>
              <a:t>,</a:t>
            </a:r>
            <a:r>
              <a:rPr lang="zh-TW" altLang="en-US" sz="2000" dirty="0">
                <a:latin typeface="+mn-lt"/>
                <a:ea typeface="+mn-ea"/>
                <a:cs typeface="+mn-ea"/>
                <a:sym typeface="+mn-lt"/>
              </a:rPr>
              <a:t>如厕所的性别分配比例没有根据人员的实际性别比例变化做及时调整</a:t>
            </a:r>
            <a:r>
              <a:rPr lang="en-US" altLang="zh-TW" sz="2000" dirty="0">
                <a:latin typeface="+mn-lt"/>
                <a:ea typeface="+mn-ea"/>
                <a:cs typeface="+mn-ea"/>
                <a:sym typeface="+mn-lt"/>
              </a:rPr>
              <a:t>,</a:t>
            </a:r>
            <a:r>
              <a:rPr lang="zh-TW" altLang="en-US" sz="2000" dirty="0">
                <a:latin typeface="+mn-lt"/>
                <a:ea typeface="+mn-ea"/>
                <a:cs typeface="+mn-ea"/>
                <a:sym typeface="+mn-lt"/>
              </a:rPr>
              <a:t>导致使用厕所有“排队”现象而耽误工作</a:t>
            </a:r>
            <a:r>
              <a:rPr lang="en-US" altLang="zh-TW" sz="2000" dirty="0">
                <a:latin typeface="+mn-lt"/>
                <a:ea typeface="+mn-ea"/>
                <a:cs typeface="+mn-ea"/>
                <a:sym typeface="+mn-lt"/>
              </a:rPr>
              <a:t>.</a:t>
            </a:r>
          </a:p>
          <a:p>
            <a:pPr eaLnBrk="1" hangingPunct="1">
              <a:lnSpc>
                <a:spcPct val="120000"/>
              </a:lnSpc>
              <a:defRPr/>
            </a:pPr>
            <a:r>
              <a:rPr lang="en-US" altLang="zh-TW" sz="2000" b="1" dirty="0">
                <a:latin typeface="+mn-lt"/>
                <a:ea typeface="+mn-ea"/>
                <a:cs typeface="+mn-ea"/>
                <a:sym typeface="+mn-lt"/>
              </a:rPr>
              <a:t>   </a:t>
            </a:r>
            <a:r>
              <a:rPr lang="zh-TW" altLang="en-US" sz="2000" b="1" dirty="0">
                <a:latin typeface="+mn-lt"/>
                <a:ea typeface="+mn-ea"/>
                <a:cs typeface="+mn-ea"/>
                <a:sym typeface="+mn-lt"/>
              </a:rPr>
              <a:t>良好的环境工程具有奇特的作用</a:t>
            </a:r>
            <a:r>
              <a:rPr lang="en-US" altLang="zh-TW" sz="2000" b="1" dirty="0">
                <a:latin typeface="+mn-lt"/>
                <a:ea typeface="+mn-ea"/>
                <a:cs typeface="+mn-ea"/>
                <a:sym typeface="+mn-lt"/>
              </a:rPr>
              <a:t>:</a:t>
            </a:r>
          </a:p>
        </p:txBody>
      </p:sp>
      <p:sp>
        <p:nvSpPr>
          <p:cNvPr id="470019" name="Oval 28">
            <a:extLst>
              <a:ext uri="{FF2B5EF4-FFF2-40B4-BE49-F238E27FC236}">
                <a16:creationId xmlns:a16="http://schemas.microsoft.com/office/drawing/2014/main" id="{4D857694-09C1-4EF1-90FD-E04CF1907ED7}"/>
              </a:ext>
            </a:extLst>
          </p:cNvPr>
          <p:cNvSpPr>
            <a:spLocks noChangeArrowheads="1"/>
          </p:cNvSpPr>
          <p:nvPr/>
        </p:nvSpPr>
        <p:spPr bwMode="auto">
          <a:xfrm>
            <a:off x="2279650" y="2497138"/>
            <a:ext cx="1254125" cy="1039812"/>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环境</a:t>
            </a:r>
          </a:p>
          <a:p>
            <a:pPr algn="ctr" eaLnBrk="1" hangingPunct="1">
              <a:lnSpc>
                <a:spcPct val="120000"/>
              </a:lnSpc>
              <a:defRPr/>
            </a:pPr>
            <a:r>
              <a:rPr lang="zh-TW" altLang="en-US" sz="2000">
                <a:latin typeface="+mn-lt"/>
                <a:ea typeface="+mn-ea"/>
                <a:cs typeface="+mn-ea"/>
                <a:sym typeface="+mn-lt"/>
              </a:rPr>
              <a:t>工程</a:t>
            </a:r>
          </a:p>
        </p:txBody>
      </p:sp>
      <p:sp>
        <p:nvSpPr>
          <p:cNvPr id="470020" name="Oval 29">
            <a:extLst>
              <a:ext uri="{FF2B5EF4-FFF2-40B4-BE49-F238E27FC236}">
                <a16:creationId xmlns:a16="http://schemas.microsoft.com/office/drawing/2014/main" id="{3CA5F91D-5D54-4992-9757-8F29FEFD3420}"/>
              </a:ext>
            </a:extLst>
          </p:cNvPr>
          <p:cNvSpPr>
            <a:spLocks noChangeArrowheads="1"/>
          </p:cNvSpPr>
          <p:nvPr/>
        </p:nvSpPr>
        <p:spPr bwMode="auto">
          <a:xfrm>
            <a:off x="2279650" y="5305425"/>
            <a:ext cx="1254125" cy="1039813"/>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树立</a:t>
            </a:r>
          </a:p>
          <a:p>
            <a:pPr algn="ctr" eaLnBrk="1" hangingPunct="1">
              <a:lnSpc>
                <a:spcPct val="120000"/>
              </a:lnSpc>
              <a:defRPr/>
            </a:pPr>
            <a:r>
              <a:rPr lang="zh-TW" altLang="en-US" sz="2000">
                <a:latin typeface="+mn-lt"/>
                <a:ea typeface="+mn-ea"/>
                <a:cs typeface="+mn-ea"/>
                <a:sym typeface="+mn-lt"/>
              </a:rPr>
              <a:t>形象</a:t>
            </a:r>
          </a:p>
        </p:txBody>
      </p:sp>
      <p:sp>
        <p:nvSpPr>
          <p:cNvPr id="470021" name="Oval 30">
            <a:extLst>
              <a:ext uri="{FF2B5EF4-FFF2-40B4-BE49-F238E27FC236}">
                <a16:creationId xmlns:a16="http://schemas.microsoft.com/office/drawing/2014/main" id="{F0E96D68-CA85-4963-932E-D0D38DE7D7BB}"/>
              </a:ext>
            </a:extLst>
          </p:cNvPr>
          <p:cNvSpPr>
            <a:spLocks noChangeArrowheads="1"/>
          </p:cNvSpPr>
          <p:nvPr/>
        </p:nvSpPr>
        <p:spPr bwMode="auto">
          <a:xfrm>
            <a:off x="2279650" y="6761163"/>
            <a:ext cx="1254125" cy="1039812"/>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顾客</a:t>
            </a:r>
          </a:p>
          <a:p>
            <a:pPr algn="ctr" eaLnBrk="1" hangingPunct="1">
              <a:lnSpc>
                <a:spcPct val="120000"/>
              </a:lnSpc>
              <a:defRPr/>
            </a:pPr>
            <a:r>
              <a:rPr lang="zh-TW" altLang="en-US" sz="2000">
                <a:latin typeface="+mn-lt"/>
                <a:ea typeface="+mn-ea"/>
                <a:cs typeface="+mn-ea"/>
                <a:sym typeface="+mn-lt"/>
              </a:rPr>
              <a:t>信任</a:t>
            </a:r>
          </a:p>
        </p:txBody>
      </p:sp>
      <p:sp>
        <p:nvSpPr>
          <p:cNvPr id="470022" name="Oval 31">
            <a:extLst>
              <a:ext uri="{FF2B5EF4-FFF2-40B4-BE49-F238E27FC236}">
                <a16:creationId xmlns:a16="http://schemas.microsoft.com/office/drawing/2014/main" id="{7ADE5FA0-6A13-499C-B689-0A7CAC249147}"/>
              </a:ext>
            </a:extLst>
          </p:cNvPr>
          <p:cNvSpPr>
            <a:spLocks noChangeArrowheads="1"/>
          </p:cNvSpPr>
          <p:nvPr/>
        </p:nvSpPr>
        <p:spPr bwMode="auto">
          <a:xfrm>
            <a:off x="2279650" y="8216900"/>
            <a:ext cx="1254125" cy="1039813"/>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持续</a:t>
            </a:r>
          </a:p>
          <a:p>
            <a:pPr algn="ctr" eaLnBrk="1" hangingPunct="1">
              <a:lnSpc>
                <a:spcPct val="120000"/>
              </a:lnSpc>
              <a:defRPr/>
            </a:pPr>
            <a:r>
              <a:rPr lang="zh-TW" altLang="en-US" sz="2000">
                <a:latin typeface="+mn-lt"/>
                <a:ea typeface="+mn-ea"/>
                <a:cs typeface="+mn-ea"/>
                <a:sym typeface="+mn-lt"/>
              </a:rPr>
              <a:t>发展</a:t>
            </a:r>
          </a:p>
        </p:txBody>
      </p:sp>
      <p:sp>
        <p:nvSpPr>
          <p:cNvPr id="470023" name="Rectangle 32">
            <a:extLst>
              <a:ext uri="{FF2B5EF4-FFF2-40B4-BE49-F238E27FC236}">
                <a16:creationId xmlns:a16="http://schemas.microsoft.com/office/drawing/2014/main" id="{0CDE5B6D-2EB0-4589-920F-4A7C46AB2FB5}"/>
              </a:ext>
            </a:extLst>
          </p:cNvPr>
          <p:cNvSpPr>
            <a:spLocks noChangeArrowheads="1"/>
          </p:cNvSpPr>
          <p:nvPr/>
        </p:nvSpPr>
        <p:spPr bwMode="auto">
          <a:xfrm>
            <a:off x="2051050" y="3952875"/>
            <a:ext cx="1709738" cy="72866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公司</a:t>
            </a:r>
          </a:p>
        </p:txBody>
      </p:sp>
      <p:sp>
        <p:nvSpPr>
          <p:cNvPr id="470024" name="Rectangle 33">
            <a:extLst>
              <a:ext uri="{FF2B5EF4-FFF2-40B4-BE49-F238E27FC236}">
                <a16:creationId xmlns:a16="http://schemas.microsoft.com/office/drawing/2014/main" id="{D77694BC-ADE6-43AE-B01D-C3E706F5E6AE}"/>
              </a:ext>
            </a:extLst>
          </p:cNvPr>
          <p:cNvSpPr>
            <a:spLocks noChangeArrowheads="1"/>
          </p:cNvSpPr>
          <p:nvPr/>
        </p:nvSpPr>
        <p:spPr bwMode="auto">
          <a:xfrm>
            <a:off x="5014913" y="3952875"/>
            <a:ext cx="1711325" cy="72866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人员</a:t>
            </a:r>
          </a:p>
        </p:txBody>
      </p:sp>
      <p:sp>
        <p:nvSpPr>
          <p:cNvPr id="470025" name="Rectangle 34">
            <a:extLst>
              <a:ext uri="{FF2B5EF4-FFF2-40B4-BE49-F238E27FC236}">
                <a16:creationId xmlns:a16="http://schemas.microsoft.com/office/drawing/2014/main" id="{9ED00715-5D31-4557-A152-D93D57DD6AE2}"/>
              </a:ext>
            </a:extLst>
          </p:cNvPr>
          <p:cNvSpPr>
            <a:spLocks noChangeArrowheads="1"/>
          </p:cNvSpPr>
          <p:nvPr/>
        </p:nvSpPr>
        <p:spPr bwMode="auto">
          <a:xfrm>
            <a:off x="7866063" y="3952875"/>
            <a:ext cx="1709737" cy="72866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生产</a:t>
            </a:r>
          </a:p>
        </p:txBody>
      </p:sp>
      <p:sp>
        <p:nvSpPr>
          <p:cNvPr id="470026" name="Rectangle 35">
            <a:extLst>
              <a:ext uri="{FF2B5EF4-FFF2-40B4-BE49-F238E27FC236}">
                <a16:creationId xmlns:a16="http://schemas.microsoft.com/office/drawing/2014/main" id="{5E253404-4C8A-4F9D-9BC7-D4A4F4EC34FC}"/>
              </a:ext>
            </a:extLst>
          </p:cNvPr>
          <p:cNvSpPr>
            <a:spLocks noChangeArrowheads="1"/>
          </p:cNvSpPr>
          <p:nvPr/>
        </p:nvSpPr>
        <p:spPr bwMode="auto">
          <a:xfrm>
            <a:off x="10715625" y="3952875"/>
            <a:ext cx="1709738" cy="72866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生活</a:t>
            </a:r>
          </a:p>
        </p:txBody>
      </p:sp>
      <p:sp>
        <p:nvSpPr>
          <p:cNvPr id="470027" name="Oval 36">
            <a:extLst>
              <a:ext uri="{FF2B5EF4-FFF2-40B4-BE49-F238E27FC236}">
                <a16:creationId xmlns:a16="http://schemas.microsoft.com/office/drawing/2014/main" id="{FFA88C20-6D08-4F78-ABC5-6DA4CE2B5DFF}"/>
              </a:ext>
            </a:extLst>
          </p:cNvPr>
          <p:cNvSpPr>
            <a:spLocks noChangeArrowheads="1"/>
          </p:cNvSpPr>
          <p:nvPr/>
        </p:nvSpPr>
        <p:spPr bwMode="auto">
          <a:xfrm>
            <a:off x="5243513" y="5305425"/>
            <a:ext cx="1254125" cy="1039813"/>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工作</a:t>
            </a:r>
          </a:p>
          <a:p>
            <a:pPr algn="ctr" eaLnBrk="1" hangingPunct="1">
              <a:lnSpc>
                <a:spcPct val="120000"/>
              </a:lnSpc>
              <a:defRPr/>
            </a:pPr>
            <a:r>
              <a:rPr lang="zh-TW" altLang="en-US" sz="2000">
                <a:latin typeface="+mn-lt"/>
                <a:ea typeface="+mn-ea"/>
                <a:cs typeface="+mn-ea"/>
                <a:sym typeface="+mn-lt"/>
              </a:rPr>
              <a:t>舒适</a:t>
            </a:r>
          </a:p>
        </p:txBody>
      </p:sp>
      <p:sp>
        <p:nvSpPr>
          <p:cNvPr id="470028" name="Oval 37">
            <a:extLst>
              <a:ext uri="{FF2B5EF4-FFF2-40B4-BE49-F238E27FC236}">
                <a16:creationId xmlns:a16="http://schemas.microsoft.com/office/drawing/2014/main" id="{DCC532DA-41DB-4FA0-8E8A-E3FE0856732A}"/>
              </a:ext>
            </a:extLst>
          </p:cNvPr>
          <p:cNvSpPr>
            <a:spLocks noChangeArrowheads="1"/>
          </p:cNvSpPr>
          <p:nvPr/>
        </p:nvSpPr>
        <p:spPr bwMode="auto">
          <a:xfrm>
            <a:off x="8093075" y="5305425"/>
            <a:ext cx="1254125" cy="1039813"/>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提高</a:t>
            </a:r>
          </a:p>
          <a:p>
            <a:pPr algn="ctr" eaLnBrk="1" hangingPunct="1">
              <a:lnSpc>
                <a:spcPct val="120000"/>
              </a:lnSpc>
              <a:defRPr/>
            </a:pPr>
            <a:r>
              <a:rPr lang="zh-TW" altLang="en-US" sz="2000">
                <a:latin typeface="+mn-lt"/>
                <a:ea typeface="+mn-ea"/>
                <a:cs typeface="+mn-ea"/>
                <a:sym typeface="+mn-lt"/>
              </a:rPr>
              <a:t>效率</a:t>
            </a:r>
          </a:p>
        </p:txBody>
      </p:sp>
      <p:sp>
        <p:nvSpPr>
          <p:cNvPr id="470029" name="Oval 38">
            <a:extLst>
              <a:ext uri="{FF2B5EF4-FFF2-40B4-BE49-F238E27FC236}">
                <a16:creationId xmlns:a16="http://schemas.microsoft.com/office/drawing/2014/main" id="{D38483B9-4AAA-48FB-9569-703AA499FEF5}"/>
              </a:ext>
            </a:extLst>
          </p:cNvPr>
          <p:cNvSpPr>
            <a:spLocks noChangeArrowheads="1"/>
          </p:cNvSpPr>
          <p:nvPr/>
        </p:nvSpPr>
        <p:spPr bwMode="auto">
          <a:xfrm>
            <a:off x="10944225" y="5200650"/>
            <a:ext cx="1254125" cy="1039813"/>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安全</a:t>
            </a:r>
          </a:p>
          <a:p>
            <a:pPr algn="ctr" eaLnBrk="1" hangingPunct="1">
              <a:lnSpc>
                <a:spcPct val="120000"/>
              </a:lnSpc>
              <a:defRPr/>
            </a:pPr>
            <a:r>
              <a:rPr lang="zh-TW" altLang="en-US" sz="2000">
                <a:latin typeface="+mn-lt"/>
                <a:ea typeface="+mn-ea"/>
                <a:cs typeface="+mn-ea"/>
                <a:sym typeface="+mn-lt"/>
              </a:rPr>
              <a:t>保障</a:t>
            </a:r>
          </a:p>
        </p:txBody>
      </p:sp>
      <p:sp>
        <p:nvSpPr>
          <p:cNvPr id="470030" name="Oval 39">
            <a:extLst>
              <a:ext uri="{FF2B5EF4-FFF2-40B4-BE49-F238E27FC236}">
                <a16:creationId xmlns:a16="http://schemas.microsoft.com/office/drawing/2014/main" id="{BD2CE84E-3779-418F-9F1C-A2ED4CA9A8F4}"/>
              </a:ext>
            </a:extLst>
          </p:cNvPr>
          <p:cNvSpPr>
            <a:spLocks noChangeArrowheads="1"/>
          </p:cNvSpPr>
          <p:nvPr/>
        </p:nvSpPr>
        <p:spPr bwMode="auto">
          <a:xfrm>
            <a:off x="5243513" y="6761163"/>
            <a:ext cx="1254125" cy="1039812"/>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员工</a:t>
            </a:r>
          </a:p>
          <a:p>
            <a:pPr algn="ctr" eaLnBrk="1" hangingPunct="1">
              <a:lnSpc>
                <a:spcPct val="120000"/>
              </a:lnSpc>
              <a:defRPr/>
            </a:pPr>
            <a:r>
              <a:rPr lang="zh-TW" altLang="en-US" sz="2000">
                <a:latin typeface="+mn-lt"/>
                <a:ea typeface="+mn-ea"/>
                <a:cs typeface="+mn-ea"/>
                <a:sym typeface="+mn-lt"/>
              </a:rPr>
              <a:t>满意</a:t>
            </a:r>
          </a:p>
        </p:txBody>
      </p:sp>
      <p:sp>
        <p:nvSpPr>
          <p:cNvPr id="470031" name="Oval 40">
            <a:extLst>
              <a:ext uri="{FF2B5EF4-FFF2-40B4-BE49-F238E27FC236}">
                <a16:creationId xmlns:a16="http://schemas.microsoft.com/office/drawing/2014/main" id="{F3A984BA-9669-4F3E-A957-BA1839695B69}"/>
              </a:ext>
            </a:extLst>
          </p:cNvPr>
          <p:cNvSpPr>
            <a:spLocks noChangeArrowheads="1"/>
          </p:cNvSpPr>
          <p:nvPr/>
        </p:nvSpPr>
        <p:spPr bwMode="auto">
          <a:xfrm>
            <a:off x="8093075" y="6761163"/>
            <a:ext cx="1254125" cy="1039812"/>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政府</a:t>
            </a:r>
          </a:p>
          <a:p>
            <a:pPr algn="ctr" eaLnBrk="1" hangingPunct="1">
              <a:lnSpc>
                <a:spcPct val="120000"/>
              </a:lnSpc>
              <a:defRPr/>
            </a:pPr>
            <a:r>
              <a:rPr lang="zh-TW" altLang="en-US" sz="2000">
                <a:latin typeface="+mn-lt"/>
                <a:ea typeface="+mn-ea"/>
                <a:cs typeface="+mn-ea"/>
                <a:sym typeface="+mn-lt"/>
              </a:rPr>
              <a:t>称赞</a:t>
            </a:r>
          </a:p>
        </p:txBody>
      </p:sp>
      <p:sp>
        <p:nvSpPr>
          <p:cNvPr id="470032" name="Line 41">
            <a:extLst>
              <a:ext uri="{FF2B5EF4-FFF2-40B4-BE49-F238E27FC236}">
                <a16:creationId xmlns:a16="http://schemas.microsoft.com/office/drawing/2014/main" id="{AE1C5EA9-96C8-4EE1-A33F-9CDAC9C0D702}"/>
              </a:ext>
            </a:extLst>
          </p:cNvPr>
          <p:cNvSpPr>
            <a:spLocks noChangeShapeType="1"/>
          </p:cNvSpPr>
          <p:nvPr/>
        </p:nvSpPr>
        <p:spPr bwMode="auto">
          <a:xfrm>
            <a:off x="2849563" y="3536950"/>
            <a:ext cx="0" cy="415925"/>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470033" name="Line 42">
            <a:extLst>
              <a:ext uri="{FF2B5EF4-FFF2-40B4-BE49-F238E27FC236}">
                <a16:creationId xmlns:a16="http://schemas.microsoft.com/office/drawing/2014/main" id="{117633D1-19A0-4F23-85E8-97CE8D624C31}"/>
              </a:ext>
            </a:extLst>
          </p:cNvPr>
          <p:cNvSpPr>
            <a:spLocks noChangeShapeType="1"/>
          </p:cNvSpPr>
          <p:nvPr/>
        </p:nvSpPr>
        <p:spPr bwMode="auto">
          <a:xfrm>
            <a:off x="3419475" y="3328988"/>
            <a:ext cx="2393950" cy="623887"/>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470034" name="Line 43">
            <a:extLst>
              <a:ext uri="{FF2B5EF4-FFF2-40B4-BE49-F238E27FC236}">
                <a16:creationId xmlns:a16="http://schemas.microsoft.com/office/drawing/2014/main" id="{EE96A9A2-325C-464E-8129-A944B8FE8996}"/>
              </a:ext>
            </a:extLst>
          </p:cNvPr>
          <p:cNvSpPr>
            <a:spLocks noChangeShapeType="1"/>
          </p:cNvSpPr>
          <p:nvPr/>
        </p:nvSpPr>
        <p:spPr bwMode="auto">
          <a:xfrm>
            <a:off x="3533775" y="3121025"/>
            <a:ext cx="5243513" cy="83185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470035" name="Line 44">
            <a:extLst>
              <a:ext uri="{FF2B5EF4-FFF2-40B4-BE49-F238E27FC236}">
                <a16:creationId xmlns:a16="http://schemas.microsoft.com/office/drawing/2014/main" id="{F8270420-2375-4E0F-842F-C3CA2E0FFB63}"/>
              </a:ext>
            </a:extLst>
          </p:cNvPr>
          <p:cNvSpPr>
            <a:spLocks noChangeShapeType="1"/>
          </p:cNvSpPr>
          <p:nvPr/>
        </p:nvSpPr>
        <p:spPr bwMode="auto">
          <a:xfrm>
            <a:off x="3533775" y="2913063"/>
            <a:ext cx="8094663" cy="1039812"/>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470036" name="Line 45">
            <a:extLst>
              <a:ext uri="{FF2B5EF4-FFF2-40B4-BE49-F238E27FC236}">
                <a16:creationId xmlns:a16="http://schemas.microsoft.com/office/drawing/2014/main" id="{F97E9CFA-FDB6-480C-90D3-910A28C1C2F2}"/>
              </a:ext>
            </a:extLst>
          </p:cNvPr>
          <p:cNvSpPr>
            <a:spLocks noChangeShapeType="1"/>
          </p:cNvSpPr>
          <p:nvPr/>
        </p:nvSpPr>
        <p:spPr bwMode="auto">
          <a:xfrm>
            <a:off x="2849563" y="4681538"/>
            <a:ext cx="0" cy="623887"/>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470037" name="Line 46">
            <a:extLst>
              <a:ext uri="{FF2B5EF4-FFF2-40B4-BE49-F238E27FC236}">
                <a16:creationId xmlns:a16="http://schemas.microsoft.com/office/drawing/2014/main" id="{4D8F5ABB-1FAF-4F36-95BD-832CA1AB2AAC}"/>
              </a:ext>
            </a:extLst>
          </p:cNvPr>
          <p:cNvSpPr>
            <a:spLocks noChangeShapeType="1"/>
          </p:cNvSpPr>
          <p:nvPr/>
        </p:nvSpPr>
        <p:spPr bwMode="auto">
          <a:xfrm>
            <a:off x="5927725" y="4681538"/>
            <a:ext cx="0" cy="623887"/>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470038" name="Line 47">
            <a:extLst>
              <a:ext uri="{FF2B5EF4-FFF2-40B4-BE49-F238E27FC236}">
                <a16:creationId xmlns:a16="http://schemas.microsoft.com/office/drawing/2014/main" id="{169D88E3-5E39-4851-82A8-C0ADE597CC95}"/>
              </a:ext>
            </a:extLst>
          </p:cNvPr>
          <p:cNvSpPr>
            <a:spLocks noChangeShapeType="1"/>
          </p:cNvSpPr>
          <p:nvPr/>
        </p:nvSpPr>
        <p:spPr bwMode="auto">
          <a:xfrm>
            <a:off x="8777288" y="4681538"/>
            <a:ext cx="0" cy="623887"/>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470039" name="Line 48">
            <a:extLst>
              <a:ext uri="{FF2B5EF4-FFF2-40B4-BE49-F238E27FC236}">
                <a16:creationId xmlns:a16="http://schemas.microsoft.com/office/drawing/2014/main" id="{03679682-A384-43D2-8CD0-11FEBC218A00}"/>
              </a:ext>
            </a:extLst>
          </p:cNvPr>
          <p:cNvSpPr>
            <a:spLocks noChangeShapeType="1"/>
          </p:cNvSpPr>
          <p:nvPr/>
        </p:nvSpPr>
        <p:spPr bwMode="auto">
          <a:xfrm>
            <a:off x="11628438" y="4681538"/>
            <a:ext cx="0" cy="519112"/>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470040" name="Line 49">
            <a:extLst>
              <a:ext uri="{FF2B5EF4-FFF2-40B4-BE49-F238E27FC236}">
                <a16:creationId xmlns:a16="http://schemas.microsoft.com/office/drawing/2014/main" id="{20465260-833C-4BCE-AB18-A8C4DC7D7E65}"/>
              </a:ext>
            </a:extLst>
          </p:cNvPr>
          <p:cNvSpPr>
            <a:spLocks noChangeShapeType="1"/>
          </p:cNvSpPr>
          <p:nvPr/>
        </p:nvSpPr>
        <p:spPr bwMode="auto">
          <a:xfrm>
            <a:off x="2849563" y="6345238"/>
            <a:ext cx="0" cy="415925"/>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470041" name="Line 50">
            <a:extLst>
              <a:ext uri="{FF2B5EF4-FFF2-40B4-BE49-F238E27FC236}">
                <a16:creationId xmlns:a16="http://schemas.microsoft.com/office/drawing/2014/main" id="{87F17F9F-CADD-4D73-8988-45E9E7EC65B0}"/>
              </a:ext>
            </a:extLst>
          </p:cNvPr>
          <p:cNvSpPr>
            <a:spLocks noChangeShapeType="1"/>
          </p:cNvSpPr>
          <p:nvPr/>
        </p:nvSpPr>
        <p:spPr bwMode="auto">
          <a:xfrm>
            <a:off x="3190875" y="6345238"/>
            <a:ext cx="2281238" cy="519112"/>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470042" name="Line 51">
            <a:extLst>
              <a:ext uri="{FF2B5EF4-FFF2-40B4-BE49-F238E27FC236}">
                <a16:creationId xmlns:a16="http://schemas.microsoft.com/office/drawing/2014/main" id="{FAAD20F2-5B35-4225-BC94-917ACECF882D}"/>
              </a:ext>
            </a:extLst>
          </p:cNvPr>
          <p:cNvSpPr>
            <a:spLocks noChangeShapeType="1"/>
          </p:cNvSpPr>
          <p:nvPr/>
        </p:nvSpPr>
        <p:spPr bwMode="auto">
          <a:xfrm>
            <a:off x="3533775" y="6032500"/>
            <a:ext cx="4673600" cy="936625"/>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470043" name="Line 52">
            <a:extLst>
              <a:ext uri="{FF2B5EF4-FFF2-40B4-BE49-F238E27FC236}">
                <a16:creationId xmlns:a16="http://schemas.microsoft.com/office/drawing/2014/main" id="{EE2C543A-63BA-47DF-AAEE-DB96391DB73F}"/>
              </a:ext>
            </a:extLst>
          </p:cNvPr>
          <p:cNvSpPr>
            <a:spLocks noChangeShapeType="1"/>
          </p:cNvSpPr>
          <p:nvPr/>
        </p:nvSpPr>
        <p:spPr bwMode="auto">
          <a:xfrm>
            <a:off x="2849563" y="7800975"/>
            <a:ext cx="0" cy="415925"/>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28" name="文本框 27">
            <a:extLst>
              <a:ext uri="{FF2B5EF4-FFF2-40B4-BE49-F238E27FC236}">
                <a16:creationId xmlns:a16="http://schemas.microsoft.com/office/drawing/2014/main" id="{9BB52E42-26FD-41FB-A3B9-6305F17D0A8F}"/>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28"/>
                                        </p:tgtEl>
                                        <p:attrNameLst>
                                          <p:attrName>style.visibility</p:attrName>
                                        </p:attrNameLst>
                                      </p:cBhvr>
                                      <p:to>
                                        <p:strVal val="visible"/>
                                      </p:to>
                                    </p:set>
                                    <p:anim calcmode="lin" valueType="num">
                                      <p:cBhvr>
                                        <p:cTn id="7" dur="500" fill="hold"/>
                                        <p:tgtEl>
                                          <p:spTgt spid="28"/>
                                        </p:tgtEl>
                                        <p:attrNameLst>
                                          <p:attrName>ppt_w</p:attrName>
                                        </p:attrNameLst>
                                      </p:cBhvr>
                                      <p:tavLst>
                                        <p:tav tm="0">
                                          <p:val>
                                            <p:fltVal val="0"/>
                                          </p:val>
                                        </p:tav>
                                        <p:tav tm="100000">
                                          <p:val>
                                            <p:strVal val="#ppt_w"/>
                                          </p:val>
                                        </p:tav>
                                      </p:tavLst>
                                    </p:anim>
                                    <p:anim calcmode="lin" valueType="num">
                                      <p:cBhvr>
                                        <p:cTn id="8" dur="500" fill="hold"/>
                                        <p:tgtEl>
                                          <p:spTgt spid="28"/>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42" name="Text Box 4">
            <a:extLst>
              <a:ext uri="{FF2B5EF4-FFF2-40B4-BE49-F238E27FC236}">
                <a16:creationId xmlns:a16="http://schemas.microsoft.com/office/drawing/2014/main" id="{EC0F2B2B-98F7-4FA4-B671-50256E6C21CC}"/>
              </a:ext>
            </a:extLst>
          </p:cNvPr>
          <p:cNvSpPr txBox="1">
            <a:spLocks noChangeArrowheads="1"/>
          </p:cNvSpPr>
          <p:nvPr/>
        </p:nvSpPr>
        <p:spPr bwMode="auto">
          <a:xfrm>
            <a:off x="1481137" y="2160464"/>
            <a:ext cx="13681075" cy="37941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2 </a:t>
            </a:r>
            <a:r>
              <a:rPr lang="zh-TW" altLang="en-US" sz="2000" b="1" dirty="0">
                <a:latin typeface="+mn-lt"/>
                <a:ea typeface="+mn-ea"/>
                <a:cs typeface="+mn-ea"/>
                <a:sym typeface="+mn-lt"/>
              </a:rPr>
              <a:t>怎样规划现场的布局</a:t>
            </a:r>
          </a:p>
          <a:p>
            <a:pPr eaLnBrk="1" hangingPunct="1">
              <a:lnSpc>
                <a:spcPct val="120000"/>
              </a:lnSpc>
              <a:defRPr/>
            </a:pPr>
            <a:r>
              <a:rPr lang="zh-TW" altLang="en-US" sz="2000" dirty="0">
                <a:latin typeface="+mn-lt"/>
                <a:ea typeface="+mn-ea"/>
                <a:cs typeface="+mn-ea"/>
                <a:sym typeface="+mn-lt"/>
              </a:rPr>
              <a:t>   规划现场的布局时需要</a:t>
            </a:r>
            <a:r>
              <a:rPr lang="en-US" altLang="zh-TW" sz="2000" dirty="0">
                <a:latin typeface="+mn-lt"/>
                <a:ea typeface="+mn-ea"/>
                <a:cs typeface="+mn-ea"/>
                <a:sym typeface="+mn-lt"/>
              </a:rPr>
              <a:t>EE</a:t>
            </a:r>
            <a:r>
              <a:rPr lang="zh-TW" altLang="en-US" sz="2000" dirty="0">
                <a:latin typeface="+mn-lt"/>
                <a:ea typeface="+mn-ea"/>
                <a:cs typeface="+mn-ea"/>
                <a:sym typeface="+mn-lt"/>
              </a:rPr>
              <a:t>人员与相关的现场直接责任人如</a:t>
            </a:r>
            <a:r>
              <a:rPr lang="en-US" altLang="zh-TW" sz="2000" dirty="0">
                <a:latin typeface="+mn-lt"/>
                <a:ea typeface="+mn-ea"/>
                <a:cs typeface="+mn-ea"/>
                <a:sym typeface="+mn-lt"/>
              </a:rPr>
              <a:t>PE,ME,</a:t>
            </a:r>
            <a:r>
              <a:rPr lang="zh-TW" altLang="en-US" sz="2000" dirty="0">
                <a:latin typeface="+mn-lt"/>
                <a:ea typeface="+mn-ea"/>
                <a:cs typeface="+mn-ea"/>
                <a:sym typeface="+mn-lt"/>
              </a:rPr>
              <a:t>生产主管等密切配合</a:t>
            </a:r>
            <a:r>
              <a:rPr lang="en-US" altLang="zh-TW" sz="2000" dirty="0">
                <a:latin typeface="+mn-lt"/>
                <a:ea typeface="+mn-ea"/>
                <a:cs typeface="+mn-ea"/>
                <a:sym typeface="+mn-lt"/>
              </a:rPr>
              <a:t>,</a:t>
            </a:r>
            <a:r>
              <a:rPr lang="zh-TW" altLang="en-US" sz="2000" dirty="0">
                <a:latin typeface="+mn-lt"/>
                <a:ea typeface="+mn-ea"/>
                <a:cs typeface="+mn-ea"/>
                <a:sym typeface="+mn-lt"/>
              </a:rPr>
              <a:t>分析研究后作出决定</a:t>
            </a:r>
            <a:r>
              <a:rPr lang="en-US" altLang="zh-TW" sz="2000" dirty="0">
                <a:latin typeface="+mn-lt"/>
                <a:ea typeface="+mn-ea"/>
                <a:cs typeface="+mn-ea"/>
                <a:sym typeface="+mn-lt"/>
              </a:rPr>
              <a:t>.</a:t>
            </a:r>
            <a:r>
              <a:rPr lang="zh-TW" altLang="en-US" sz="2000" dirty="0">
                <a:latin typeface="+mn-lt"/>
                <a:ea typeface="+mn-ea"/>
                <a:cs typeface="+mn-ea"/>
                <a:sym typeface="+mn-lt"/>
              </a:rPr>
              <a:t>现场布局所包含的内容包括</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绘制现场平面图</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制定车间的配置方位</a:t>
            </a:r>
            <a:r>
              <a:rPr lang="en-US" altLang="zh-TW" sz="2000" dirty="0">
                <a:latin typeface="+mn-lt"/>
                <a:ea typeface="+mn-ea"/>
                <a:cs typeface="+mn-ea"/>
                <a:sym typeface="+mn-lt"/>
              </a:rPr>
              <a:t>,</a:t>
            </a:r>
            <a:r>
              <a:rPr lang="zh-TW" altLang="en-US" sz="2000" dirty="0">
                <a:latin typeface="+mn-lt"/>
                <a:ea typeface="+mn-ea"/>
                <a:cs typeface="+mn-ea"/>
                <a:sym typeface="+mn-lt"/>
              </a:rPr>
              <a:t>尺寸</a:t>
            </a:r>
            <a:r>
              <a:rPr lang="en-US" altLang="zh-TW" sz="2000" dirty="0">
                <a:latin typeface="+mn-lt"/>
                <a:ea typeface="+mn-ea"/>
                <a:cs typeface="+mn-ea"/>
                <a:sym typeface="+mn-lt"/>
              </a:rPr>
              <a:t>,</a:t>
            </a:r>
            <a:r>
              <a:rPr lang="zh-TW" altLang="en-US" sz="2000" dirty="0">
                <a:latin typeface="+mn-lt"/>
                <a:ea typeface="+mn-ea"/>
                <a:cs typeface="+mn-ea"/>
                <a:sym typeface="+mn-lt"/>
              </a:rPr>
              <a:t>用途指示</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安排物流管理</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安排生产流程</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安排工位排布</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安排</a:t>
            </a:r>
            <a:r>
              <a:rPr lang="en-US" altLang="zh-TW" sz="2000" dirty="0">
                <a:latin typeface="+mn-lt"/>
                <a:ea typeface="+mn-ea"/>
                <a:cs typeface="+mn-ea"/>
                <a:sym typeface="+mn-lt"/>
              </a:rPr>
              <a:t>,</a:t>
            </a:r>
            <a:r>
              <a:rPr lang="zh-TW" altLang="en-US" sz="2000" dirty="0">
                <a:latin typeface="+mn-lt"/>
                <a:ea typeface="+mn-ea"/>
                <a:cs typeface="+mn-ea"/>
                <a:sym typeface="+mn-lt"/>
              </a:rPr>
              <a:t>识别流程中的过度区域</a:t>
            </a:r>
            <a:r>
              <a:rPr lang="en-US" altLang="zh-TW" sz="2000" dirty="0">
                <a:latin typeface="+mn-lt"/>
                <a:ea typeface="+mn-ea"/>
                <a:cs typeface="+mn-ea"/>
                <a:sym typeface="+mn-lt"/>
              </a:rPr>
              <a:t>,</a:t>
            </a:r>
            <a:r>
              <a:rPr lang="zh-TW" altLang="en-US" sz="2000" dirty="0">
                <a:latin typeface="+mn-lt"/>
                <a:ea typeface="+mn-ea"/>
                <a:cs typeface="+mn-ea"/>
                <a:sym typeface="+mn-lt"/>
              </a:rPr>
              <a:t>如合格区</a:t>
            </a:r>
            <a:r>
              <a:rPr lang="en-US" altLang="zh-TW" sz="2000" dirty="0">
                <a:latin typeface="+mn-lt"/>
                <a:ea typeface="+mn-ea"/>
                <a:cs typeface="+mn-ea"/>
                <a:sym typeface="+mn-lt"/>
              </a:rPr>
              <a:t>,</a:t>
            </a:r>
            <a:r>
              <a:rPr lang="zh-TW" altLang="en-US" sz="2000" dirty="0">
                <a:latin typeface="+mn-lt"/>
                <a:ea typeface="+mn-ea"/>
                <a:cs typeface="+mn-ea"/>
                <a:sym typeface="+mn-lt"/>
              </a:rPr>
              <a:t>不合格区</a:t>
            </a:r>
            <a:r>
              <a:rPr lang="en-US" altLang="zh-TW" sz="2000" dirty="0">
                <a:latin typeface="+mn-lt"/>
                <a:ea typeface="+mn-ea"/>
                <a:cs typeface="+mn-ea"/>
                <a:sym typeface="+mn-lt"/>
              </a:rPr>
              <a:t>,</a:t>
            </a:r>
            <a:r>
              <a:rPr lang="zh-TW" altLang="en-US" sz="2000" dirty="0">
                <a:latin typeface="+mn-lt"/>
                <a:ea typeface="+mn-ea"/>
                <a:cs typeface="+mn-ea"/>
                <a:sym typeface="+mn-lt"/>
              </a:rPr>
              <a:t>待检区等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   </a:t>
            </a:r>
            <a:r>
              <a:rPr lang="zh-TW" altLang="en-US" sz="2000" b="1" dirty="0">
                <a:latin typeface="+mn-lt"/>
                <a:ea typeface="+mn-ea"/>
                <a:cs typeface="+mn-ea"/>
                <a:sym typeface="+mn-lt"/>
              </a:rPr>
              <a:t>规划现场布局的要素</a:t>
            </a:r>
            <a:r>
              <a:rPr lang="en-US" altLang="zh-TW" sz="2000" b="1" dirty="0">
                <a:latin typeface="+mn-lt"/>
                <a:ea typeface="+mn-ea"/>
                <a:cs typeface="+mn-ea"/>
                <a:sym typeface="+mn-lt"/>
              </a:rPr>
              <a:t>:</a:t>
            </a:r>
          </a:p>
        </p:txBody>
      </p:sp>
      <p:sp>
        <p:nvSpPr>
          <p:cNvPr id="3" name="文本框 2">
            <a:extLst>
              <a:ext uri="{FF2B5EF4-FFF2-40B4-BE49-F238E27FC236}">
                <a16:creationId xmlns:a16="http://schemas.microsoft.com/office/drawing/2014/main" id="{0A0EE5FE-1945-410D-8EF6-776046494821}"/>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2066" name="Oval 4">
            <a:extLst>
              <a:ext uri="{FF2B5EF4-FFF2-40B4-BE49-F238E27FC236}">
                <a16:creationId xmlns:a16="http://schemas.microsoft.com/office/drawing/2014/main" id="{A812AEE0-F2BD-4F83-A210-63B7C576A9C7}"/>
              </a:ext>
            </a:extLst>
          </p:cNvPr>
          <p:cNvSpPr>
            <a:spLocks noChangeArrowheads="1"/>
          </p:cNvSpPr>
          <p:nvPr/>
        </p:nvSpPr>
        <p:spPr bwMode="auto">
          <a:xfrm>
            <a:off x="2152333" y="1152352"/>
            <a:ext cx="2279650" cy="1974850"/>
          </a:xfrm>
          <a:prstGeom prst="ellipse">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2">
            <a:schemeClr val="accent4"/>
          </a:fillRef>
          <a:effectRef idx="1">
            <a:schemeClr val="accent4"/>
          </a:effectRef>
          <a:fontRef idx="minor">
            <a:schemeClr val="dk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现场布</a:t>
            </a:r>
          </a:p>
          <a:p>
            <a:pPr algn="ctr" eaLnBrk="1" hangingPunct="1">
              <a:lnSpc>
                <a:spcPct val="120000"/>
              </a:lnSpc>
              <a:defRPr/>
            </a:pPr>
            <a:r>
              <a:rPr lang="zh-TW" altLang="en-US" sz="2000">
                <a:latin typeface="+mn-lt"/>
                <a:ea typeface="+mn-ea"/>
                <a:cs typeface="+mn-ea"/>
                <a:sym typeface="+mn-lt"/>
              </a:rPr>
              <a:t>局要求</a:t>
            </a:r>
          </a:p>
        </p:txBody>
      </p:sp>
      <p:sp>
        <p:nvSpPr>
          <p:cNvPr id="472067" name="Oval 5">
            <a:extLst>
              <a:ext uri="{FF2B5EF4-FFF2-40B4-BE49-F238E27FC236}">
                <a16:creationId xmlns:a16="http://schemas.microsoft.com/office/drawing/2014/main" id="{01D44764-2AFD-4EEF-8F82-76E27A76A68F}"/>
              </a:ext>
            </a:extLst>
          </p:cNvPr>
          <p:cNvSpPr>
            <a:spLocks noChangeArrowheads="1"/>
          </p:cNvSpPr>
          <p:nvPr/>
        </p:nvSpPr>
        <p:spPr bwMode="auto">
          <a:xfrm>
            <a:off x="2273003" y="7392814"/>
            <a:ext cx="2279650" cy="1974850"/>
          </a:xfrm>
          <a:prstGeom prst="ellipse">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2">
            <a:schemeClr val="accent4"/>
          </a:fillRef>
          <a:effectRef idx="1">
            <a:schemeClr val="accent4"/>
          </a:effectRef>
          <a:fontRef idx="minor">
            <a:schemeClr val="dk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生产秩</a:t>
            </a:r>
          </a:p>
          <a:p>
            <a:pPr algn="ctr" eaLnBrk="1" hangingPunct="1">
              <a:lnSpc>
                <a:spcPct val="120000"/>
              </a:lnSpc>
              <a:defRPr/>
            </a:pPr>
            <a:r>
              <a:rPr lang="zh-TW" altLang="en-US" sz="2000">
                <a:latin typeface="+mn-lt"/>
                <a:ea typeface="+mn-ea"/>
                <a:cs typeface="+mn-ea"/>
                <a:sym typeface="+mn-lt"/>
              </a:rPr>
              <a:t>序良好</a:t>
            </a:r>
          </a:p>
        </p:txBody>
      </p:sp>
      <p:sp>
        <p:nvSpPr>
          <p:cNvPr id="472068" name="AutoShape 6">
            <a:extLst>
              <a:ext uri="{FF2B5EF4-FFF2-40B4-BE49-F238E27FC236}">
                <a16:creationId xmlns:a16="http://schemas.microsoft.com/office/drawing/2014/main" id="{CBF7ADA4-B8AE-4239-AE2E-9B267556F8CA}"/>
              </a:ext>
            </a:extLst>
          </p:cNvPr>
          <p:cNvSpPr>
            <a:spLocks noChangeArrowheads="1"/>
          </p:cNvSpPr>
          <p:nvPr/>
        </p:nvSpPr>
        <p:spPr bwMode="auto">
          <a:xfrm>
            <a:off x="6370321" y="1776239"/>
            <a:ext cx="4902200" cy="727075"/>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2">
            <a:schemeClr val="accent4"/>
          </a:fillRef>
          <a:effectRef idx="1">
            <a:schemeClr val="accent4"/>
          </a:effectRef>
          <a:fontRef idx="minor">
            <a:schemeClr val="dk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紧凑</a:t>
            </a:r>
            <a:r>
              <a:rPr lang="en-US" altLang="zh-TW" sz="2000">
                <a:latin typeface="+mn-lt"/>
                <a:ea typeface="+mn-ea"/>
                <a:cs typeface="+mn-ea"/>
                <a:sym typeface="+mn-lt"/>
              </a:rPr>
              <a:t>,</a:t>
            </a:r>
            <a:r>
              <a:rPr lang="zh-TW" altLang="en-US" sz="2000">
                <a:latin typeface="+mn-lt"/>
                <a:ea typeface="+mn-ea"/>
                <a:cs typeface="+mn-ea"/>
                <a:sym typeface="+mn-lt"/>
              </a:rPr>
              <a:t>合理</a:t>
            </a:r>
          </a:p>
        </p:txBody>
      </p:sp>
      <p:sp>
        <p:nvSpPr>
          <p:cNvPr id="472069" name="AutoShape 7">
            <a:extLst>
              <a:ext uri="{FF2B5EF4-FFF2-40B4-BE49-F238E27FC236}">
                <a16:creationId xmlns:a16="http://schemas.microsoft.com/office/drawing/2014/main" id="{5D0369D0-93DC-4730-817E-81B8B97806F1}"/>
              </a:ext>
            </a:extLst>
          </p:cNvPr>
          <p:cNvSpPr>
            <a:spLocks noChangeArrowheads="1"/>
          </p:cNvSpPr>
          <p:nvPr/>
        </p:nvSpPr>
        <p:spPr bwMode="auto">
          <a:xfrm>
            <a:off x="6370321" y="3127202"/>
            <a:ext cx="4902200" cy="728662"/>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2">
            <a:schemeClr val="accent4"/>
          </a:fillRef>
          <a:effectRef idx="1">
            <a:schemeClr val="accent4"/>
          </a:effectRef>
          <a:fontRef idx="minor">
            <a:schemeClr val="dk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没有迂回</a:t>
            </a:r>
          </a:p>
        </p:txBody>
      </p:sp>
      <p:sp>
        <p:nvSpPr>
          <p:cNvPr id="472070" name="AutoShape 8">
            <a:extLst>
              <a:ext uri="{FF2B5EF4-FFF2-40B4-BE49-F238E27FC236}">
                <a16:creationId xmlns:a16="http://schemas.microsoft.com/office/drawing/2014/main" id="{A14B69E5-11AC-442C-A095-19B72FA426F4}"/>
              </a:ext>
            </a:extLst>
          </p:cNvPr>
          <p:cNvSpPr>
            <a:spLocks noChangeArrowheads="1"/>
          </p:cNvSpPr>
          <p:nvPr/>
        </p:nvSpPr>
        <p:spPr bwMode="auto">
          <a:xfrm>
            <a:off x="6370321" y="4479752"/>
            <a:ext cx="4902200" cy="728662"/>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2">
            <a:schemeClr val="accent4"/>
          </a:fillRef>
          <a:effectRef idx="1">
            <a:schemeClr val="accent4"/>
          </a:effectRef>
          <a:fontRef idx="minor">
            <a:schemeClr val="dk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搬运次数最少</a:t>
            </a:r>
          </a:p>
        </p:txBody>
      </p:sp>
      <p:sp>
        <p:nvSpPr>
          <p:cNvPr id="472071" name="AutoShape 9">
            <a:extLst>
              <a:ext uri="{FF2B5EF4-FFF2-40B4-BE49-F238E27FC236}">
                <a16:creationId xmlns:a16="http://schemas.microsoft.com/office/drawing/2014/main" id="{1F679FDE-88CD-4B1B-96B2-14B6F2F44A2E}"/>
              </a:ext>
            </a:extLst>
          </p:cNvPr>
          <p:cNvSpPr>
            <a:spLocks noChangeArrowheads="1"/>
          </p:cNvSpPr>
          <p:nvPr/>
        </p:nvSpPr>
        <p:spPr bwMode="auto">
          <a:xfrm>
            <a:off x="6370321" y="5729114"/>
            <a:ext cx="4902200" cy="727075"/>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2">
            <a:schemeClr val="accent4"/>
          </a:fillRef>
          <a:effectRef idx="1">
            <a:schemeClr val="accent4"/>
          </a:effectRef>
          <a:fontRef idx="minor">
            <a:schemeClr val="dk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搬运距离最小</a:t>
            </a:r>
          </a:p>
        </p:txBody>
      </p:sp>
      <p:sp>
        <p:nvSpPr>
          <p:cNvPr id="472072" name="AutoShape 10">
            <a:extLst>
              <a:ext uri="{FF2B5EF4-FFF2-40B4-BE49-F238E27FC236}">
                <a16:creationId xmlns:a16="http://schemas.microsoft.com/office/drawing/2014/main" id="{EC991A86-53E8-4983-95AE-F3B5CECBAD39}"/>
              </a:ext>
            </a:extLst>
          </p:cNvPr>
          <p:cNvSpPr>
            <a:spLocks noChangeArrowheads="1"/>
          </p:cNvSpPr>
          <p:nvPr/>
        </p:nvSpPr>
        <p:spPr bwMode="auto">
          <a:xfrm>
            <a:off x="6484621" y="7080077"/>
            <a:ext cx="4902200" cy="728662"/>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2">
            <a:schemeClr val="accent4"/>
          </a:fillRef>
          <a:effectRef idx="1">
            <a:schemeClr val="accent4"/>
          </a:effectRef>
          <a:fontRef idx="minor">
            <a:schemeClr val="dk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通道宽敞</a:t>
            </a:r>
          </a:p>
        </p:txBody>
      </p:sp>
      <p:sp>
        <p:nvSpPr>
          <p:cNvPr id="472073" name="AutoShape 11">
            <a:extLst>
              <a:ext uri="{FF2B5EF4-FFF2-40B4-BE49-F238E27FC236}">
                <a16:creationId xmlns:a16="http://schemas.microsoft.com/office/drawing/2014/main" id="{241B7247-4560-474A-B3CD-F81BB3532942}"/>
              </a:ext>
            </a:extLst>
          </p:cNvPr>
          <p:cNvSpPr>
            <a:spLocks noChangeArrowheads="1"/>
          </p:cNvSpPr>
          <p:nvPr/>
        </p:nvSpPr>
        <p:spPr bwMode="auto">
          <a:xfrm>
            <a:off x="6484621" y="8432627"/>
            <a:ext cx="4902200" cy="728662"/>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2">
            <a:schemeClr val="accent4"/>
          </a:fillRef>
          <a:effectRef idx="1">
            <a:schemeClr val="accent4"/>
          </a:effectRef>
          <a:fontRef idx="minor">
            <a:schemeClr val="dk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劳动密度适可</a:t>
            </a:r>
          </a:p>
        </p:txBody>
      </p:sp>
      <p:sp>
        <p:nvSpPr>
          <p:cNvPr id="472074" name="Oval 12">
            <a:extLst>
              <a:ext uri="{FF2B5EF4-FFF2-40B4-BE49-F238E27FC236}">
                <a16:creationId xmlns:a16="http://schemas.microsoft.com/office/drawing/2014/main" id="{ECD2E860-A671-40DA-BFE4-4E32E212F5FB}"/>
              </a:ext>
            </a:extLst>
          </p:cNvPr>
          <p:cNvSpPr>
            <a:spLocks noChangeArrowheads="1"/>
          </p:cNvSpPr>
          <p:nvPr/>
        </p:nvSpPr>
        <p:spPr bwMode="auto">
          <a:xfrm>
            <a:off x="12755246" y="7184852"/>
            <a:ext cx="2052637" cy="1871662"/>
          </a:xfrm>
          <a:prstGeom prst="ellipse">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2">
            <a:schemeClr val="accent4"/>
          </a:fillRef>
          <a:effectRef idx="1">
            <a:schemeClr val="accent4"/>
          </a:effectRef>
          <a:fontRef idx="minor">
            <a:schemeClr val="dk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安全性</a:t>
            </a:r>
          </a:p>
        </p:txBody>
      </p:sp>
      <p:sp>
        <p:nvSpPr>
          <p:cNvPr id="472075" name="Oval 13">
            <a:extLst>
              <a:ext uri="{FF2B5EF4-FFF2-40B4-BE49-F238E27FC236}">
                <a16:creationId xmlns:a16="http://schemas.microsoft.com/office/drawing/2014/main" id="{CDDB23FC-B0E6-4D49-A988-FF7AF3E16CEA}"/>
              </a:ext>
            </a:extLst>
          </p:cNvPr>
          <p:cNvSpPr>
            <a:spLocks noChangeArrowheads="1"/>
          </p:cNvSpPr>
          <p:nvPr/>
        </p:nvSpPr>
        <p:spPr bwMode="auto">
          <a:xfrm>
            <a:off x="12640946" y="4479752"/>
            <a:ext cx="2052637" cy="1873250"/>
          </a:xfrm>
          <a:prstGeom prst="ellipse">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2">
            <a:schemeClr val="accent4"/>
          </a:fillRef>
          <a:effectRef idx="1">
            <a:schemeClr val="accent4"/>
          </a:effectRef>
          <a:fontRef idx="minor">
            <a:schemeClr val="dk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有效性</a:t>
            </a:r>
          </a:p>
        </p:txBody>
      </p:sp>
      <p:sp>
        <p:nvSpPr>
          <p:cNvPr id="472076" name="Oval 14">
            <a:extLst>
              <a:ext uri="{FF2B5EF4-FFF2-40B4-BE49-F238E27FC236}">
                <a16:creationId xmlns:a16="http://schemas.microsoft.com/office/drawing/2014/main" id="{EC576220-D8BC-419B-A116-82FFDF6CB866}"/>
              </a:ext>
            </a:extLst>
          </p:cNvPr>
          <p:cNvSpPr>
            <a:spLocks noChangeArrowheads="1"/>
          </p:cNvSpPr>
          <p:nvPr/>
        </p:nvSpPr>
        <p:spPr bwMode="auto">
          <a:xfrm>
            <a:off x="12526646" y="1776239"/>
            <a:ext cx="2052637" cy="1871663"/>
          </a:xfrm>
          <a:prstGeom prst="ellipse">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2">
            <a:schemeClr val="accent4"/>
          </a:fillRef>
          <a:effectRef idx="1">
            <a:schemeClr val="accent4"/>
          </a:effectRef>
          <a:fontRef idx="minor">
            <a:schemeClr val="dk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科学性</a:t>
            </a:r>
          </a:p>
        </p:txBody>
      </p:sp>
      <p:sp>
        <p:nvSpPr>
          <p:cNvPr id="472077" name="Line 15">
            <a:extLst>
              <a:ext uri="{FF2B5EF4-FFF2-40B4-BE49-F238E27FC236}">
                <a16:creationId xmlns:a16="http://schemas.microsoft.com/office/drawing/2014/main" id="{104E5DDB-C8F9-46B7-9839-0250961694C5}"/>
              </a:ext>
            </a:extLst>
          </p:cNvPr>
          <p:cNvSpPr>
            <a:spLocks noChangeShapeType="1"/>
          </p:cNvSpPr>
          <p:nvPr/>
        </p:nvSpPr>
        <p:spPr bwMode="auto">
          <a:xfrm>
            <a:off x="4431983" y="2192164"/>
            <a:ext cx="1938338" cy="0"/>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2">
            <a:schemeClr val="accent4"/>
          </a:fillRef>
          <a:effectRef idx="1">
            <a:schemeClr val="accent4"/>
          </a:effectRef>
          <a:fontRef idx="minor">
            <a:schemeClr val="dk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472078" name="Line 16">
            <a:extLst>
              <a:ext uri="{FF2B5EF4-FFF2-40B4-BE49-F238E27FC236}">
                <a16:creationId xmlns:a16="http://schemas.microsoft.com/office/drawing/2014/main" id="{A72C64FF-6A62-4698-926D-3755100B04BD}"/>
              </a:ext>
            </a:extLst>
          </p:cNvPr>
          <p:cNvSpPr>
            <a:spLocks noChangeShapeType="1"/>
          </p:cNvSpPr>
          <p:nvPr/>
        </p:nvSpPr>
        <p:spPr bwMode="auto">
          <a:xfrm>
            <a:off x="8764271" y="2503314"/>
            <a:ext cx="0" cy="623888"/>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2">
            <a:schemeClr val="accent4"/>
          </a:fillRef>
          <a:effectRef idx="1">
            <a:schemeClr val="accent4"/>
          </a:effectRef>
          <a:fontRef idx="minor">
            <a:schemeClr val="dk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472079" name="Line 17">
            <a:extLst>
              <a:ext uri="{FF2B5EF4-FFF2-40B4-BE49-F238E27FC236}">
                <a16:creationId xmlns:a16="http://schemas.microsoft.com/office/drawing/2014/main" id="{C158F0CA-F472-4BEF-9923-D631973C5B6E}"/>
              </a:ext>
            </a:extLst>
          </p:cNvPr>
          <p:cNvSpPr>
            <a:spLocks noChangeShapeType="1"/>
          </p:cNvSpPr>
          <p:nvPr/>
        </p:nvSpPr>
        <p:spPr bwMode="auto">
          <a:xfrm>
            <a:off x="8764271" y="3855864"/>
            <a:ext cx="0" cy="623888"/>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2">
            <a:schemeClr val="accent4"/>
          </a:fillRef>
          <a:effectRef idx="1">
            <a:schemeClr val="accent4"/>
          </a:effectRef>
          <a:fontRef idx="minor">
            <a:schemeClr val="dk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472080" name="Line 18">
            <a:extLst>
              <a:ext uri="{FF2B5EF4-FFF2-40B4-BE49-F238E27FC236}">
                <a16:creationId xmlns:a16="http://schemas.microsoft.com/office/drawing/2014/main" id="{FDD7A107-F384-419F-A717-84700DCE0923}"/>
              </a:ext>
            </a:extLst>
          </p:cNvPr>
          <p:cNvSpPr>
            <a:spLocks noChangeShapeType="1"/>
          </p:cNvSpPr>
          <p:nvPr/>
        </p:nvSpPr>
        <p:spPr bwMode="auto">
          <a:xfrm>
            <a:off x="8764271" y="5208414"/>
            <a:ext cx="0" cy="520700"/>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2">
            <a:schemeClr val="accent4"/>
          </a:fillRef>
          <a:effectRef idx="1">
            <a:schemeClr val="accent4"/>
          </a:effectRef>
          <a:fontRef idx="minor">
            <a:schemeClr val="dk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472081" name="Line 19">
            <a:extLst>
              <a:ext uri="{FF2B5EF4-FFF2-40B4-BE49-F238E27FC236}">
                <a16:creationId xmlns:a16="http://schemas.microsoft.com/office/drawing/2014/main" id="{0533B54C-82A7-4FAC-B465-55DBE2C3A030}"/>
              </a:ext>
            </a:extLst>
          </p:cNvPr>
          <p:cNvSpPr>
            <a:spLocks noChangeShapeType="1"/>
          </p:cNvSpPr>
          <p:nvPr/>
        </p:nvSpPr>
        <p:spPr bwMode="auto">
          <a:xfrm>
            <a:off x="8764271" y="6456189"/>
            <a:ext cx="0" cy="623888"/>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2">
            <a:schemeClr val="accent4"/>
          </a:fillRef>
          <a:effectRef idx="1">
            <a:schemeClr val="accent4"/>
          </a:effectRef>
          <a:fontRef idx="minor">
            <a:schemeClr val="dk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472082" name="Line 20">
            <a:extLst>
              <a:ext uri="{FF2B5EF4-FFF2-40B4-BE49-F238E27FC236}">
                <a16:creationId xmlns:a16="http://schemas.microsoft.com/office/drawing/2014/main" id="{C5ED0834-15C3-4B64-9B1B-D9EC616F4560}"/>
              </a:ext>
            </a:extLst>
          </p:cNvPr>
          <p:cNvSpPr>
            <a:spLocks noChangeShapeType="1"/>
          </p:cNvSpPr>
          <p:nvPr/>
        </p:nvSpPr>
        <p:spPr bwMode="auto">
          <a:xfrm>
            <a:off x="8764271" y="7808739"/>
            <a:ext cx="0" cy="623888"/>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2">
            <a:schemeClr val="accent4"/>
          </a:fillRef>
          <a:effectRef idx="1">
            <a:schemeClr val="accent4"/>
          </a:effectRef>
          <a:fontRef idx="minor">
            <a:schemeClr val="dk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472083" name="Line 21">
            <a:extLst>
              <a:ext uri="{FF2B5EF4-FFF2-40B4-BE49-F238E27FC236}">
                <a16:creationId xmlns:a16="http://schemas.microsoft.com/office/drawing/2014/main" id="{248422AC-58B5-497B-8719-CE7757E2BBC5}"/>
              </a:ext>
            </a:extLst>
          </p:cNvPr>
          <p:cNvSpPr>
            <a:spLocks noChangeShapeType="1"/>
          </p:cNvSpPr>
          <p:nvPr/>
        </p:nvSpPr>
        <p:spPr bwMode="auto">
          <a:xfrm>
            <a:off x="3292158" y="3127202"/>
            <a:ext cx="0" cy="4786312"/>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2">
            <a:schemeClr val="accent4"/>
          </a:fillRef>
          <a:effectRef idx="1">
            <a:schemeClr val="accent4"/>
          </a:effectRef>
          <a:fontRef idx="minor">
            <a:schemeClr val="dk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472084" name="Line 22">
            <a:extLst>
              <a:ext uri="{FF2B5EF4-FFF2-40B4-BE49-F238E27FC236}">
                <a16:creationId xmlns:a16="http://schemas.microsoft.com/office/drawing/2014/main" id="{F88B8D7D-0C25-4E49-930B-5800CEEECAEB}"/>
              </a:ext>
            </a:extLst>
          </p:cNvPr>
          <p:cNvSpPr>
            <a:spLocks noChangeShapeType="1"/>
          </p:cNvSpPr>
          <p:nvPr/>
        </p:nvSpPr>
        <p:spPr bwMode="auto">
          <a:xfrm flipH="1">
            <a:off x="4431983" y="8848552"/>
            <a:ext cx="2052638" cy="0"/>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2">
            <a:schemeClr val="accent4"/>
          </a:fillRef>
          <a:effectRef idx="1">
            <a:schemeClr val="accent4"/>
          </a:effectRef>
          <a:fontRef idx="minor">
            <a:schemeClr val="dk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472085" name="AutoShape 23">
            <a:extLst>
              <a:ext uri="{FF2B5EF4-FFF2-40B4-BE49-F238E27FC236}">
                <a16:creationId xmlns:a16="http://schemas.microsoft.com/office/drawing/2014/main" id="{E4CDF570-F51A-4314-B33D-F126B715BEA2}"/>
              </a:ext>
            </a:extLst>
          </p:cNvPr>
          <p:cNvSpPr>
            <a:spLocks/>
          </p:cNvSpPr>
          <p:nvPr/>
        </p:nvSpPr>
        <p:spPr bwMode="auto">
          <a:xfrm>
            <a:off x="11272521" y="2087389"/>
            <a:ext cx="342900" cy="1560513"/>
          </a:xfrm>
          <a:prstGeom prst="rightBrace">
            <a:avLst>
              <a:gd name="adj1" fmla="val 41569"/>
              <a:gd name="adj2" fmla="val 50000"/>
            </a:avLst>
          </a:prstGeom>
          <a:ln>
            <a:headEnd/>
            <a:tailEnd/>
          </a:ln>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2">
            <a:schemeClr val="accent4"/>
          </a:fillRef>
          <a:effectRef idx="1">
            <a:schemeClr val="accent4"/>
          </a:effectRef>
          <a:fontRef idx="minor">
            <a:schemeClr val="dk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472086" name="AutoShape 24">
            <a:extLst>
              <a:ext uri="{FF2B5EF4-FFF2-40B4-BE49-F238E27FC236}">
                <a16:creationId xmlns:a16="http://schemas.microsoft.com/office/drawing/2014/main" id="{DB4C1E26-71D8-4905-BD5C-215A81E0548F}"/>
              </a:ext>
            </a:extLst>
          </p:cNvPr>
          <p:cNvSpPr>
            <a:spLocks/>
          </p:cNvSpPr>
          <p:nvPr/>
        </p:nvSpPr>
        <p:spPr bwMode="auto">
          <a:xfrm>
            <a:off x="11272521" y="4792489"/>
            <a:ext cx="455612" cy="1455738"/>
          </a:xfrm>
          <a:prstGeom prst="rightBrace">
            <a:avLst>
              <a:gd name="adj1" fmla="val 29185"/>
              <a:gd name="adj2" fmla="val 50000"/>
            </a:avLst>
          </a:prstGeom>
          <a:ln>
            <a:headEnd/>
            <a:tailEnd/>
          </a:ln>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2">
            <a:schemeClr val="accent4"/>
          </a:fillRef>
          <a:effectRef idx="1">
            <a:schemeClr val="accent4"/>
          </a:effectRef>
          <a:fontRef idx="minor">
            <a:schemeClr val="dk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472087" name="AutoShape 25">
            <a:extLst>
              <a:ext uri="{FF2B5EF4-FFF2-40B4-BE49-F238E27FC236}">
                <a16:creationId xmlns:a16="http://schemas.microsoft.com/office/drawing/2014/main" id="{F714E615-95B1-4425-8823-45551B1815DC}"/>
              </a:ext>
            </a:extLst>
          </p:cNvPr>
          <p:cNvSpPr>
            <a:spLocks/>
          </p:cNvSpPr>
          <p:nvPr/>
        </p:nvSpPr>
        <p:spPr bwMode="auto">
          <a:xfrm>
            <a:off x="11386821" y="7392814"/>
            <a:ext cx="455612" cy="1663700"/>
          </a:xfrm>
          <a:prstGeom prst="rightBrace">
            <a:avLst>
              <a:gd name="adj1" fmla="val 33354"/>
              <a:gd name="adj2" fmla="val 50000"/>
            </a:avLst>
          </a:prstGeom>
          <a:ln>
            <a:headEnd/>
            <a:tailEnd/>
          </a:ln>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2">
            <a:schemeClr val="accent4"/>
          </a:fillRef>
          <a:effectRef idx="1">
            <a:schemeClr val="accent4"/>
          </a:effectRef>
          <a:fontRef idx="minor">
            <a:schemeClr val="dk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472088" name="Line 26">
            <a:extLst>
              <a:ext uri="{FF2B5EF4-FFF2-40B4-BE49-F238E27FC236}">
                <a16:creationId xmlns:a16="http://schemas.microsoft.com/office/drawing/2014/main" id="{E222C5A3-5375-4ACD-A8F0-A5ABACC97FFE}"/>
              </a:ext>
            </a:extLst>
          </p:cNvPr>
          <p:cNvSpPr>
            <a:spLocks noChangeShapeType="1"/>
          </p:cNvSpPr>
          <p:nvPr/>
        </p:nvSpPr>
        <p:spPr bwMode="auto">
          <a:xfrm>
            <a:off x="11615421" y="2816052"/>
            <a:ext cx="911225" cy="0"/>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2">
            <a:schemeClr val="accent4"/>
          </a:fillRef>
          <a:effectRef idx="1">
            <a:schemeClr val="accent4"/>
          </a:effectRef>
          <a:fontRef idx="minor">
            <a:schemeClr val="dk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472089" name="Line 27">
            <a:extLst>
              <a:ext uri="{FF2B5EF4-FFF2-40B4-BE49-F238E27FC236}">
                <a16:creationId xmlns:a16="http://schemas.microsoft.com/office/drawing/2014/main" id="{92BEABBE-BB10-4261-A32C-922A9771A730}"/>
              </a:ext>
            </a:extLst>
          </p:cNvPr>
          <p:cNvSpPr>
            <a:spLocks noChangeShapeType="1"/>
          </p:cNvSpPr>
          <p:nvPr/>
        </p:nvSpPr>
        <p:spPr bwMode="auto">
          <a:xfrm>
            <a:off x="11729721" y="5521152"/>
            <a:ext cx="911225" cy="0"/>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2">
            <a:schemeClr val="accent4"/>
          </a:fillRef>
          <a:effectRef idx="1">
            <a:schemeClr val="accent4"/>
          </a:effectRef>
          <a:fontRef idx="minor">
            <a:schemeClr val="dk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472090" name="Line 28">
            <a:extLst>
              <a:ext uri="{FF2B5EF4-FFF2-40B4-BE49-F238E27FC236}">
                <a16:creationId xmlns:a16="http://schemas.microsoft.com/office/drawing/2014/main" id="{6196CCC6-A549-4BC8-BF37-570A46AD21EA}"/>
              </a:ext>
            </a:extLst>
          </p:cNvPr>
          <p:cNvSpPr>
            <a:spLocks noChangeShapeType="1"/>
          </p:cNvSpPr>
          <p:nvPr/>
        </p:nvSpPr>
        <p:spPr bwMode="auto">
          <a:xfrm>
            <a:off x="11842433" y="8224664"/>
            <a:ext cx="912813" cy="0"/>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2">
            <a:schemeClr val="accent4"/>
          </a:fillRef>
          <a:effectRef idx="1">
            <a:schemeClr val="accent4"/>
          </a:effectRef>
          <a:fontRef idx="minor">
            <a:schemeClr val="dk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27" name="文本框 26">
            <a:extLst>
              <a:ext uri="{FF2B5EF4-FFF2-40B4-BE49-F238E27FC236}">
                <a16:creationId xmlns:a16="http://schemas.microsoft.com/office/drawing/2014/main" id="{A3E3007F-D165-463D-9D54-DAC6BA7FEACB}"/>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27"/>
                                        </p:tgtEl>
                                        <p:attrNameLst>
                                          <p:attrName>style.visibility</p:attrName>
                                        </p:attrNameLst>
                                      </p:cBhvr>
                                      <p:to>
                                        <p:strVal val="visible"/>
                                      </p:to>
                                    </p:set>
                                    <p:anim calcmode="lin" valueType="num">
                                      <p:cBhvr>
                                        <p:cTn id="7" dur="500" fill="hold"/>
                                        <p:tgtEl>
                                          <p:spTgt spid="27"/>
                                        </p:tgtEl>
                                        <p:attrNameLst>
                                          <p:attrName>ppt_w</p:attrName>
                                        </p:attrNameLst>
                                      </p:cBhvr>
                                      <p:tavLst>
                                        <p:tav tm="0">
                                          <p:val>
                                            <p:fltVal val="0"/>
                                          </p:val>
                                        </p:tav>
                                        <p:tav tm="100000">
                                          <p:val>
                                            <p:strVal val="#ppt_w"/>
                                          </p:val>
                                        </p:tav>
                                      </p:tavLst>
                                    </p:anim>
                                    <p:anim calcmode="lin" valueType="num">
                                      <p:cBhvr>
                                        <p:cTn id="8" dur="500" fill="hold"/>
                                        <p:tgtEl>
                                          <p:spTgt spid="27"/>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3090" name="Text Box 1027">
            <a:extLst>
              <a:ext uri="{FF2B5EF4-FFF2-40B4-BE49-F238E27FC236}">
                <a16:creationId xmlns:a16="http://schemas.microsoft.com/office/drawing/2014/main" id="{D7F0CC7E-69B8-422B-BA33-E99052AF057E}"/>
              </a:ext>
            </a:extLst>
          </p:cNvPr>
          <p:cNvSpPr txBox="1">
            <a:spLocks noChangeArrowheads="1"/>
          </p:cNvSpPr>
          <p:nvPr/>
        </p:nvSpPr>
        <p:spPr bwMode="auto">
          <a:xfrm>
            <a:off x="1481137" y="2304480"/>
            <a:ext cx="13681075" cy="3425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2.1  </a:t>
            </a:r>
            <a:r>
              <a:rPr lang="zh-TW" altLang="en-US" sz="2000" b="1" dirty="0">
                <a:latin typeface="+mn-lt"/>
                <a:ea typeface="+mn-ea"/>
                <a:cs typeface="+mn-ea"/>
                <a:sym typeface="+mn-lt"/>
              </a:rPr>
              <a:t>如何策划车间与楼宇的结构</a:t>
            </a:r>
          </a:p>
          <a:p>
            <a:pPr eaLnBrk="1" hangingPunct="1">
              <a:lnSpc>
                <a:spcPct val="120000"/>
              </a:lnSpc>
              <a:defRPr/>
            </a:pPr>
            <a:r>
              <a:rPr lang="zh-TW" altLang="en-US" sz="2000" dirty="0">
                <a:latin typeface="+mn-lt"/>
                <a:ea typeface="+mn-ea"/>
                <a:cs typeface="+mn-ea"/>
                <a:sym typeface="+mn-lt"/>
              </a:rPr>
              <a:t>   车间和楼宇的结构是基于基本建设而言的</a:t>
            </a:r>
            <a:r>
              <a:rPr lang="en-US" altLang="zh-TW" sz="2000" dirty="0">
                <a:latin typeface="+mn-lt"/>
                <a:ea typeface="+mn-ea"/>
                <a:cs typeface="+mn-ea"/>
                <a:sym typeface="+mn-lt"/>
              </a:rPr>
              <a:t>,</a:t>
            </a:r>
            <a:r>
              <a:rPr lang="zh-TW" altLang="en-US" sz="2000" dirty="0">
                <a:latin typeface="+mn-lt"/>
                <a:ea typeface="+mn-ea"/>
                <a:cs typeface="+mn-ea"/>
                <a:sym typeface="+mn-lt"/>
              </a:rPr>
              <a:t>依据原有设计规格的要求</a:t>
            </a:r>
            <a:r>
              <a:rPr lang="en-US" altLang="zh-TW" sz="2000" dirty="0">
                <a:latin typeface="+mn-lt"/>
                <a:ea typeface="+mn-ea"/>
                <a:cs typeface="+mn-ea"/>
                <a:sym typeface="+mn-lt"/>
              </a:rPr>
              <a:t>,</a:t>
            </a:r>
            <a:r>
              <a:rPr lang="zh-TW" altLang="en-US" sz="2000" dirty="0">
                <a:latin typeface="+mn-lt"/>
                <a:ea typeface="+mn-ea"/>
                <a:cs typeface="+mn-ea"/>
                <a:sym typeface="+mn-lt"/>
              </a:rPr>
              <a:t>对振动性</a:t>
            </a:r>
            <a:r>
              <a:rPr lang="en-US" altLang="zh-TW" sz="2000" dirty="0">
                <a:latin typeface="+mn-lt"/>
                <a:ea typeface="+mn-ea"/>
                <a:cs typeface="+mn-ea"/>
                <a:sym typeface="+mn-lt"/>
              </a:rPr>
              <a:t>,</a:t>
            </a:r>
            <a:r>
              <a:rPr lang="zh-TW" altLang="en-US" sz="2000" dirty="0">
                <a:latin typeface="+mn-lt"/>
                <a:ea typeface="+mn-ea"/>
                <a:cs typeface="+mn-ea"/>
                <a:sym typeface="+mn-lt"/>
              </a:rPr>
              <a:t>承载量</a:t>
            </a:r>
            <a:r>
              <a:rPr lang="en-US" altLang="zh-TW" sz="2000" dirty="0">
                <a:latin typeface="+mn-lt"/>
                <a:ea typeface="+mn-ea"/>
                <a:cs typeface="+mn-ea"/>
                <a:sym typeface="+mn-lt"/>
              </a:rPr>
              <a:t>,</a:t>
            </a:r>
            <a:r>
              <a:rPr lang="zh-TW" altLang="en-US" sz="2000" dirty="0">
                <a:latin typeface="+mn-lt"/>
                <a:ea typeface="+mn-ea"/>
                <a:cs typeface="+mn-ea"/>
                <a:sym typeface="+mn-lt"/>
              </a:rPr>
              <a:t>框架结构</a:t>
            </a:r>
            <a:r>
              <a:rPr lang="en-US" altLang="zh-TW" sz="2000" dirty="0">
                <a:latin typeface="+mn-lt"/>
                <a:ea typeface="+mn-ea"/>
                <a:cs typeface="+mn-ea"/>
                <a:sym typeface="+mn-lt"/>
              </a:rPr>
              <a:t>,</a:t>
            </a:r>
            <a:r>
              <a:rPr lang="zh-TW" altLang="en-US" sz="2000" dirty="0">
                <a:latin typeface="+mn-lt"/>
                <a:ea typeface="+mn-ea"/>
                <a:cs typeface="+mn-ea"/>
                <a:sym typeface="+mn-lt"/>
              </a:rPr>
              <a:t>梁柱</a:t>
            </a:r>
            <a:r>
              <a:rPr lang="en-US" altLang="zh-TW" sz="2000" dirty="0">
                <a:latin typeface="+mn-lt"/>
                <a:ea typeface="+mn-ea"/>
                <a:cs typeface="+mn-ea"/>
                <a:sym typeface="+mn-lt"/>
              </a:rPr>
              <a:t>,</a:t>
            </a:r>
            <a:r>
              <a:rPr lang="zh-TW" altLang="en-US" sz="2000" dirty="0">
                <a:latin typeface="+mn-lt"/>
                <a:ea typeface="+mn-ea"/>
                <a:cs typeface="+mn-ea"/>
                <a:sym typeface="+mn-lt"/>
              </a:rPr>
              <a:t>门窗</a:t>
            </a:r>
            <a:r>
              <a:rPr lang="en-US" altLang="zh-TW" sz="2000" dirty="0">
                <a:latin typeface="+mn-lt"/>
                <a:ea typeface="+mn-ea"/>
                <a:cs typeface="+mn-ea"/>
                <a:sym typeface="+mn-lt"/>
              </a:rPr>
              <a:t>,</a:t>
            </a:r>
            <a:r>
              <a:rPr lang="zh-TW" altLang="en-US" sz="2000" dirty="0">
                <a:latin typeface="+mn-lt"/>
                <a:ea typeface="+mn-ea"/>
                <a:cs typeface="+mn-ea"/>
                <a:sym typeface="+mn-lt"/>
              </a:rPr>
              <a:t>防雨棚等方面要按生产中的最大动量策划</a:t>
            </a:r>
            <a:r>
              <a:rPr lang="en-US" altLang="zh-TW" sz="2000" dirty="0">
                <a:latin typeface="+mn-lt"/>
                <a:ea typeface="+mn-ea"/>
                <a:cs typeface="+mn-ea"/>
                <a:sym typeface="+mn-lt"/>
              </a:rPr>
              <a:t>,</a:t>
            </a:r>
            <a:r>
              <a:rPr lang="zh-TW" altLang="en-US" sz="2000" dirty="0">
                <a:latin typeface="+mn-lt"/>
                <a:ea typeface="+mn-ea"/>
                <a:cs typeface="+mn-ea"/>
                <a:sym typeface="+mn-lt"/>
              </a:rPr>
              <a:t>确保全面满足</a:t>
            </a:r>
            <a:r>
              <a:rPr lang="en-US" altLang="zh-TW" sz="2000" dirty="0">
                <a:latin typeface="+mn-lt"/>
                <a:ea typeface="+mn-ea"/>
                <a:cs typeface="+mn-ea"/>
                <a:sym typeface="+mn-lt"/>
              </a:rPr>
              <a:t>.</a:t>
            </a:r>
            <a:r>
              <a:rPr lang="zh-TW" altLang="en-US" sz="2000" dirty="0">
                <a:latin typeface="+mn-lt"/>
                <a:ea typeface="+mn-ea"/>
                <a:cs typeface="+mn-ea"/>
                <a:sym typeface="+mn-lt"/>
              </a:rPr>
              <a:t>对不能满足或没有把握的要重新规划</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EE</a:t>
            </a:r>
            <a:r>
              <a:rPr lang="zh-TW" altLang="en-US" sz="2000" dirty="0">
                <a:latin typeface="+mn-lt"/>
                <a:ea typeface="+mn-ea"/>
                <a:cs typeface="+mn-ea"/>
                <a:sym typeface="+mn-lt"/>
              </a:rPr>
              <a:t>人员在适当的时机要对车间与楼宇的结构进行策划</a:t>
            </a:r>
            <a:r>
              <a:rPr lang="en-US" altLang="zh-TW" sz="2000" dirty="0">
                <a:latin typeface="+mn-lt"/>
                <a:ea typeface="+mn-ea"/>
                <a:cs typeface="+mn-ea"/>
                <a:sym typeface="+mn-lt"/>
              </a:rPr>
              <a:t>,</a:t>
            </a:r>
            <a:r>
              <a:rPr lang="zh-TW" altLang="en-US" sz="2000" dirty="0">
                <a:latin typeface="+mn-lt"/>
                <a:ea typeface="+mn-ea"/>
                <a:cs typeface="+mn-ea"/>
                <a:sym typeface="+mn-lt"/>
              </a:rPr>
              <a:t>这种策划应该属于事前行动</a:t>
            </a:r>
            <a:r>
              <a:rPr lang="en-US" altLang="zh-TW" sz="2000" dirty="0">
                <a:latin typeface="+mn-lt"/>
                <a:ea typeface="+mn-ea"/>
                <a:cs typeface="+mn-ea"/>
                <a:sym typeface="+mn-lt"/>
              </a:rPr>
              <a:t>,</a:t>
            </a:r>
            <a:r>
              <a:rPr lang="zh-TW" altLang="en-US" sz="2000" dirty="0">
                <a:latin typeface="+mn-lt"/>
                <a:ea typeface="+mn-ea"/>
                <a:cs typeface="+mn-ea"/>
                <a:sym typeface="+mn-lt"/>
              </a:rPr>
              <a:t>最好不要变成事后的措施</a:t>
            </a:r>
            <a:r>
              <a:rPr lang="en-US" altLang="zh-TW" sz="2000" dirty="0">
                <a:latin typeface="+mn-lt"/>
                <a:ea typeface="+mn-ea"/>
                <a:cs typeface="+mn-ea"/>
                <a:sym typeface="+mn-lt"/>
              </a:rPr>
              <a:t>,</a:t>
            </a:r>
            <a:r>
              <a:rPr lang="zh-TW" altLang="en-US" sz="2000" dirty="0">
                <a:latin typeface="+mn-lt"/>
                <a:ea typeface="+mn-ea"/>
                <a:cs typeface="+mn-ea"/>
                <a:sym typeface="+mn-lt"/>
              </a:rPr>
              <a:t>以免形成亡羊补牢的局面</a:t>
            </a:r>
            <a:r>
              <a:rPr lang="en-US" altLang="zh-TW" sz="2000" dirty="0">
                <a:latin typeface="+mn-lt"/>
                <a:ea typeface="+mn-ea"/>
                <a:cs typeface="+mn-ea"/>
                <a:sym typeface="+mn-lt"/>
              </a:rPr>
              <a:t>.</a:t>
            </a:r>
            <a:r>
              <a:rPr lang="zh-TW" altLang="en-US" sz="2000" dirty="0">
                <a:latin typeface="+mn-lt"/>
                <a:ea typeface="+mn-ea"/>
                <a:cs typeface="+mn-ea"/>
                <a:sym typeface="+mn-lt"/>
              </a:rPr>
              <a:t>这些策划内容一般包括如下事项</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区别办公室与制造的区域</a:t>
            </a:r>
            <a:r>
              <a:rPr lang="en-US" altLang="zh-TW" sz="2000" dirty="0">
                <a:latin typeface="+mn-lt"/>
                <a:ea typeface="+mn-ea"/>
                <a:cs typeface="+mn-ea"/>
                <a:sym typeface="+mn-lt"/>
              </a:rPr>
              <a:t>,</a:t>
            </a:r>
            <a:r>
              <a:rPr lang="zh-TW" altLang="en-US" sz="2000" dirty="0">
                <a:latin typeface="+mn-lt"/>
                <a:ea typeface="+mn-ea"/>
                <a:cs typeface="+mn-ea"/>
                <a:sym typeface="+mn-lt"/>
              </a:rPr>
              <a:t>针对方便性</a:t>
            </a:r>
            <a:r>
              <a:rPr lang="en-US" altLang="zh-TW" sz="2000" dirty="0">
                <a:latin typeface="+mn-lt"/>
                <a:ea typeface="+mn-ea"/>
                <a:cs typeface="+mn-ea"/>
                <a:sym typeface="+mn-lt"/>
              </a:rPr>
              <a:t>,</a:t>
            </a:r>
            <a:r>
              <a:rPr lang="zh-TW" altLang="en-US" sz="2000" dirty="0">
                <a:latin typeface="+mn-lt"/>
                <a:ea typeface="+mn-ea"/>
                <a:cs typeface="+mn-ea"/>
                <a:sym typeface="+mn-lt"/>
              </a:rPr>
              <a:t>适宜性</a:t>
            </a:r>
            <a:r>
              <a:rPr lang="en-US" altLang="zh-TW" sz="2000" dirty="0">
                <a:latin typeface="+mn-lt"/>
                <a:ea typeface="+mn-ea"/>
                <a:cs typeface="+mn-ea"/>
                <a:sym typeface="+mn-lt"/>
              </a:rPr>
              <a:t>,</a:t>
            </a:r>
            <a:r>
              <a:rPr lang="zh-TW" altLang="en-US" sz="2000" dirty="0">
                <a:latin typeface="+mn-lt"/>
                <a:ea typeface="+mn-ea"/>
                <a:cs typeface="+mn-ea"/>
                <a:sym typeface="+mn-lt"/>
              </a:rPr>
              <a:t>安全性</a:t>
            </a:r>
            <a:r>
              <a:rPr lang="en-US" altLang="zh-TW" sz="2000" dirty="0">
                <a:latin typeface="+mn-lt"/>
                <a:ea typeface="+mn-ea"/>
                <a:cs typeface="+mn-ea"/>
                <a:sym typeface="+mn-lt"/>
              </a:rPr>
              <a:t>,</a:t>
            </a:r>
            <a:r>
              <a:rPr lang="zh-TW" altLang="en-US" sz="2000" dirty="0">
                <a:latin typeface="+mn-lt"/>
                <a:ea typeface="+mn-ea"/>
                <a:cs typeface="+mn-ea"/>
                <a:sym typeface="+mn-lt"/>
              </a:rPr>
              <a:t>实用性</a:t>
            </a:r>
            <a:r>
              <a:rPr lang="en-US" altLang="zh-TW" sz="2000" dirty="0">
                <a:latin typeface="+mn-lt"/>
                <a:ea typeface="+mn-ea"/>
                <a:cs typeface="+mn-ea"/>
                <a:sym typeface="+mn-lt"/>
              </a:rPr>
              <a:t>,</a:t>
            </a:r>
            <a:r>
              <a:rPr lang="zh-TW" altLang="en-US" sz="2000" dirty="0">
                <a:latin typeface="+mn-lt"/>
                <a:ea typeface="+mn-ea"/>
                <a:cs typeface="+mn-ea"/>
                <a:sym typeface="+mn-lt"/>
              </a:rPr>
              <a:t>有效性等方面</a:t>
            </a:r>
            <a:r>
              <a:rPr lang="en-US" altLang="zh-TW" sz="2000" dirty="0">
                <a:latin typeface="+mn-lt"/>
                <a:ea typeface="+mn-ea"/>
                <a:cs typeface="+mn-ea"/>
                <a:sym typeface="+mn-lt"/>
              </a:rPr>
              <a:t>,</a:t>
            </a:r>
            <a:r>
              <a:rPr lang="zh-TW" altLang="en-US" sz="2000" dirty="0">
                <a:latin typeface="+mn-lt"/>
                <a:ea typeface="+mn-ea"/>
                <a:cs typeface="+mn-ea"/>
                <a:sym typeface="+mn-lt"/>
              </a:rPr>
              <a:t>合理配置</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注意不要“三位一体”</a:t>
            </a:r>
            <a:r>
              <a:rPr lang="en-US" altLang="zh-TW" sz="2000" dirty="0">
                <a:latin typeface="+mn-lt"/>
                <a:ea typeface="+mn-ea"/>
                <a:cs typeface="+mn-ea"/>
                <a:sym typeface="+mn-lt"/>
              </a:rPr>
              <a:t>,</a:t>
            </a:r>
            <a:r>
              <a:rPr lang="zh-TW" altLang="en-US" sz="2000" dirty="0">
                <a:latin typeface="+mn-lt"/>
                <a:ea typeface="+mn-ea"/>
                <a:cs typeface="+mn-ea"/>
                <a:sym typeface="+mn-lt"/>
              </a:rPr>
              <a:t>比如</a:t>
            </a:r>
            <a:r>
              <a:rPr lang="en-US" altLang="zh-TW" sz="2000" dirty="0">
                <a:latin typeface="+mn-lt"/>
                <a:ea typeface="+mn-ea"/>
                <a:cs typeface="+mn-ea"/>
                <a:sym typeface="+mn-lt"/>
              </a:rPr>
              <a:t>1</a:t>
            </a:r>
            <a:r>
              <a:rPr lang="zh-TW" altLang="en-US" sz="2000" dirty="0">
                <a:latin typeface="+mn-lt"/>
                <a:ea typeface="+mn-ea"/>
                <a:cs typeface="+mn-ea"/>
                <a:sym typeface="+mn-lt"/>
              </a:rPr>
              <a:t>楼做办公和仓库</a:t>
            </a:r>
            <a:r>
              <a:rPr lang="en-US" altLang="zh-TW" sz="2000" dirty="0">
                <a:latin typeface="+mn-lt"/>
                <a:ea typeface="+mn-ea"/>
                <a:cs typeface="+mn-ea"/>
                <a:sym typeface="+mn-lt"/>
              </a:rPr>
              <a:t>,2</a:t>
            </a:r>
            <a:r>
              <a:rPr lang="zh-TW" altLang="en-US" sz="2000" dirty="0">
                <a:latin typeface="+mn-lt"/>
                <a:ea typeface="+mn-ea"/>
                <a:cs typeface="+mn-ea"/>
                <a:sym typeface="+mn-lt"/>
              </a:rPr>
              <a:t>楼做车间</a:t>
            </a:r>
            <a:r>
              <a:rPr lang="en-US" altLang="zh-TW" sz="2000" dirty="0">
                <a:latin typeface="+mn-lt"/>
                <a:ea typeface="+mn-ea"/>
                <a:cs typeface="+mn-ea"/>
                <a:sym typeface="+mn-lt"/>
              </a:rPr>
              <a:t>,3</a:t>
            </a:r>
            <a:r>
              <a:rPr lang="zh-TW" altLang="en-US" sz="2000" dirty="0">
                <a:latin typeface="+mn-lt"/>
                <a:ea typeface="+mn-ea"/>
                <a:cs typeface="+mn-ea"/>
                <a:sym typeface="+mn-lt"/>
              </a:rPr>
              <a:t>楼做宿舍等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车间梁柱的尺寸</a:t>
            </a:r>
            <a:r>
              <a:rPr lang="en-US" altLang="zh-TW" sz="2000" dirty="0">
                <a:latin typeface="+mn-lt"/>
                <a:ea typeface="+mn-ea"/>
                <a:cs typeface="+mn-ea"/>
                <a:sym typeface="+mn-lt"/>
              </a:rPr>
              <a:t>,</a:t>
            </a:r>
            <a:r>
              <a:rPr lang="zh-TW" altLang="en-US" sz="2000" dirty="0">
                <a:latin typeface="+mn-lt"/>
                <a:ea typeface="+mn-ea"/>
                <a:cs typeface="+mn-ea"/>
                <a:sym typeface="+mn-lt"/>
              </a:rPr>
              <a:t>数量</a:t>
            </a:r>
            <a:r>
              <a:rPr lang="en-US" altLang="zh-TW" sz="2000" dirty="0">
                <a:latin typeface="+mn-lt"/>
                <a:ea typeface="+mn-ea"/>
                <a:cs typeface="+mn-ea"/>
                <a:sym typeface="+mn-lt"/>
              </a:rPr>
              <a:t>,</a:t>
            </a:r>
            <a:r>
              <a:rPr lang="zh-TW" altLang="en-US" sz="2000" dirty="0">
                <a:latin typeface="+mn-lt"/>
                <a:ea typeface="+mn-ea"/>
                <a:cs typeface="+mn-ea"/>
                <a:sym typeface="+mn-lt"/>
              </a:rPr>
              <a:t>尤其是柱子对生产活动的影响比较大</a:t>
            </a:r>
            <a:r>
              <a:rPr lang="en-US" altLang="zh-TW" sz="2000" dirty="0">
                <a:latin typeface="+mn-lt"/>
                <a:ea typeface="+mn-ea"/>
                <a:cs typeface="+mn-ea"/>
                <a:sym typeface="+mn-lt"/>
              </a:rPr>
              <a:t>,</a:t>
            </a:r>
            <a:r>
              <a:rPr lang="zh-TW" altLang="en-US" sz="2000" dirty="0">
                <a:latin typeface="+mn-lt"/>
                <a:ea typeface="+mn-ea"/>
                <a:cs typeface="+mn-ea"/>
                <a:sym typeface="+mn-lt"/>
              </a:rPr>
              <a:t>比如车间里柱子太多必然影响物流秩序</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车间的形状</a:t>
            </a:r>
            <a:r>
              <a:rPr lang="en-US" altLang="zh-TW" sz="2000" dirty="0">
                <a:latin typeface="+mn-lt"/>
                <a:ea typeface="+mn-ea"/>
                <a:cs typeface="+mn-ea"/>
                <a:sym typeface="+mn-lt"/>
              </a:rPr>
              <a:t>,</a:t>
            </a:r>
            <a:r>
              <a:rPr lang="zh-TW" altLang="en-US" sz="2000" dirty="0">
                <a:latin typeface="+mn-lt"/>
                <a:ea typeface="+mn-ea"/>
                <a:cs typeface="+mn-ea"/>
                <a:sym typeface="+mn-lt"/>
              </a:rPr>
              <a:t>如长方形</a:t>
            </a:r>
            <a:r>
              <a:rPr lang="en-US" altLang="zh-TW" sz="2000" dirty="0">
                <a:latin typeface="+mn-lt"/>
                <a:ea typeface="+mn-ea"/>
                <a:cs typeface="+mn-ea"/>
                <a:sym typeface="+mn-lt"/>
              </a:rPr>
              <a:t>,</a:t>
            </a:r>
            <a:r>
              <a:rPr lang="zh-TW" altLang="en-US" sz="2000" dirty="0">
                <a:latin typeface="+mn-lt"/>
                <a:ea typeface="+mn-ea"/>
                <a:cs typeface="+mn-ea"/>
                <a:sym typeface="+mn-lt"/>
              </a:rPr>
              <a:t>正方形</a:t>
            </a:r>
            <a:r>
              <a:rPr lang="en-US" altLang="zh-TW" sz="2000" dirty="0">
                <a:latin typeface="+mn-lt"/>
                <a:ea typeface="+mn-ea"/>
                <a:cs typeface="+mn-ea"/>
                <a:sym typeface="+mn-lt"/>
              </a:rPr>
              <a:t>,</a:t>
            </a:r>
            <a:r>
              <a:rPr lang="zh-TW" altLang="en-US" sz="2000" dirty="0">
                <a:latin typeface="+mn-lt"/>
                <a:ea typeface="+mn-ea"/>
                <a:cs typeface="+mn-ea"/>
                <a:sym typeface="+mn-lt"/>
              </a:rPr>
              <a:t>圆形等</a:t>
            </a:r>
            <a:r>
              <a:rPr lang="en-US" altLang="zh-TW" sz="2000" dirty="0">
                <a:latin typeface="+mn-lt"/>
                <a:ea typeface="+mn-ea"/>
                <a:cs typeface="+mn-ea"/>
                <a:sym typeface="+mn-lt"/>
              </a:rPr>
              <a:t>.</a:t>
            </a:r>
            <a:r>
              <a:rPr lang="zh-TW" altLang="en-US" sz="2000" dirty="0">
                <a:latin typeface="+mn-lt"/>
                <a:ea typeface="+mn-ea"/>
                <a:cs typeface="+mn-ea"/>
                <a:sym typeface="+mn-lt"/>
              </a:rPr>
              <a:t>这些形状直接影响搬运量</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F50A8C8F-1FC1-4ADC-9AA2-95AC81A9D754}"/>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4114" name="Text Box 1026">
            <a:extLst>
              <a:ext uri="{FF2B5EF4-FFF2-40B4-BE49-F238E27FC236}">
                <a16:creationId xmlns:a16="http://schemas.microsoft.com/office/drawing/2014/main" id="{D81971B9-5B88-4FD2-98A8-5095257BDA1D}"/>
              </a:ext>
            </a:extLst>
          </p:cNvPr>
          <p:cNvSpPr txBox="1">
            <a:spLocks noChangeArrowheads="1"/>
          </p:cNvSpPr>
          <p:nvPr/>
        </p:nvSpPr>
        <p:spPr bwMode="auto">
          <a:xfrm>
            <a:off x="1481136" y="1171028"/>
            <a:ext cx="13681075" cy="4164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dirty="0">
                <a:latin typeface="+mn-lt"/>
                <a:ea typeface="+mn-ea"/>
                <a:cs typeface="+mn-ea"/>
                <a:sym typeface="+mn-lt"/>
              </a:rPr>
              <a:t>另外还有高度的适可性</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车间里机器因振动而产生的冲击力</a:t>
            </a:r>
            <a:r>
              <a:rPr lang="en-US" altLang="zh-TW" sz="2000" dirty="0">
                <a:latin typeface="+mn-lt"/>
                <a:ea typeface="+mn-ea"/>
                <a:cs typeface="+mn-ea"/>
                <a:sym typeface="+mn-lt"/>
              </a:rPr>
              <a:t>,</a:t>
            </a:r>
            <a:r>
              <a:rPr lang="zh-TW" altLang="en-US" sz="2000" dirty="0">
                <a:latin typeface="+mn-lt"/>
                <a:ea typeface="+mn-ea"/>
                <a:cs typeface="+mn-ea"/>
                <a:sym typeface="+mn-lt"/>
              </a:rPr>
              <a:t>共振等会导致威胁楼宇的承受极限</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特殊物品如水银</a:t>
            </a:r>
            <a:r>
              <a:rPr lang="en-US" altLang="zh-TW" sz="2000" dirty="0">
                <a:latin typeface="+mn-lt"/>
                <a:ea typeface="+mn-ea"/>
                <a:cs typeface="+mn-ea"/>
                <a:sym typeface="+mn-lt"/>
              </a:rPr>
              <a:t>,</a:t>
            </a:r>
            <a:r>
              <a:rPr lang="zh-TW" altLang="en-US" sz="2000" dirty="0">
                <a:latin typeface="+mn-lt"/>
                <a:ea typeface="+mn-ea"/>
                <a:cs typeface="+mn-ea"/>
                <a:sym typeface="+mn-lt"/>
              </a:rPr>
              <a:t>焊锡条等的放置区域要特别策划</a:t>
            </a:r>
            <a:r>
              <a:rPr lang="en-US" altLang="zh-TW" sz="2000" dirty="0">
                <a:latin typeface="+mn-lt"/>
                <a:ea typeface="+mn-ea"/>
                <a:cs typeface="+mn-ea"/>
                <a:sym typeface="+mn-lt"/>
              </a:rPr>
              <a:t>,</a:t>
            </a:r>
            <a:r>
              <a:rPr lang="zh-TW" altLang="en-US" sz="2000" dirty="0">
                <a:latin typeface="+mn-lt"/>
                <a:ea typeface="+mn-ea"/>
                <a:cs typeface="+mn-ea"/>
                <a:sym typeface="+mn-lt"/>
              </a:rPr>
              <a:t>严防意外发生</a:t>
            </a:r>
            <a:r>
              <a:rPr lang="en-US" altLang="zh-TW" sz="2000" dirty="0">
                <a:latin typeface="+mn-lt"/>
                <a:ea typeface="+mn-ea"/>
                <a:cs typeface="+mn-ea"/>
                <a:sym typeface="+mn-lt"/>
              </a:rPr>
              <a:t>.</a:t>
            </a:r>
            <a:r>
              <a:rPr lang="zh-TW" altLang="en-US" sz="2000" dirty="0">
                <a:latin typeface="+mn-lt"/>
                <a:ea typeface="+mn-ea"/>
                <a:cs typeface="+mn-ea"/>
                <a:sym typeface="+mn-lt"/>
              </a:rPr>
              <a:t>因为它们的比重超出人们的一般认识</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风雨棚面积</a:t>
            </a:r>
            <a:r>
              <a:rPr lang="en-US" altLang="zh-TW" sz="2000" dirty="0">
                <a:latin typeface="+mn-lt"/>
                <a:ea typeface="+mn-ea"/>
                <a:cs typeface="+mn-ea"/>
                <a:sym typeface="+mn-lt"/>
              </a:rPr>
              <a:t>,</a:t>
            </a:r>
            <a:r>
              <a:rPr lang="zh-TW" altLang="en-US" sz="2000" dirty="0">
                <a:latin typeface="+mn-lt"/>
                <a:ea typeface="+mn-ea"/>
                <a:cs typeface="+mn-ea"/>
                <a:sym typeface="+mn-lt"/>
              </a:rPr>
              <a:t>强度</a:t>
            </a:r>
            <a:r>
              <a:rPr lang="en-US" altLang="zh-TW" sz="2000" dirty="0">
                <a:latin typeface="+mn-lt"/>
                <a:ea typeface="+mn-ea"/>
                <a:cs typeface="+mn-ea"/>
                <a:sym typeface="+mn-lt"/>
              </a:rPr>
              <a:t>,</a:t>
            </a:r>
            <a:r>
              <a:rPr lang="zh-TW" altLang="en-US" sz="2000" dirty="0">
                <a:latin typeface="+mn-lt"/>
                <a:ea typeface="+mn-ea"/>
                <a:cs typeface="+mn-ea"/>
                <a:sym typeface="+mn-lt"/>
              </a:rPr>
              <a:t>耐晒等和防雨效果</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抵御自然灾害如防地震</a:t>
            </a:r>
            <a:r>
              <a:rPr lang="en-US" altLang="zh-TW" sz="2000" dirty="0">
                <a:latin typeface="+mn-lt"/>
                <a:ea typeface="+mn-ea"/>
                <a:cs typeface="+mn-ea"/>
                <a:sym typeface="+mn-lt"/>
              </a:rPr>
              <a:t>,</a:t>
            </a:r>
            <a:r>
              <a:rPr lang="zh-TW" altLang="en-US" sz="2000" dirty="0">
                <a:latin typeface="+mn-lt"/>
                <a:ea typeface="+mn-ea"/>
                <a:cs typeface="+mn-ea"/>
                <a:sym typeface="+mn-lt"/>
              </a:rPr>
              <a:t>防雷暴的能力</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换气扇的数量</a:t>
            </a:r>
            <a:r>
              <a:rPr lang="en-US" altLang="zh-TW" sz="2000" dirty="0">
                <a:latin typeface="+mn-lt"/>
                <a:ea typeface="+mn-ea"/>
                <a:cs typeface="+mn-ea"/>
                <a:sym typeface="+mn-lt"/>
              </a:rPr>
              <a:t>,</a:t>
            </a:r>
            <a:r>
              <a:rPr lang="zh-TW" altLang="en-US" sz="2000" dirty="0">
                <a:latin typeface="+mn-lt"/>
                <a:ea typeface="+mn-ea"/>
                <a:cs typeface="+mn-ea"/>
                <a:sym typeface="+mn-lt"/>
              </a:rPr>
              <a:t>位置</a:t>
            </a:r>
            <a:r>
              <a:rPr lang="en-US" altLang="zh-TW" sz="2000" dirty="0">
                <a:latin typeface="+mn-lt"/>
                <a:ea typeface="+mn-ea"/>
                <a:cs typeface="+mn-ea"/>
                <a:sym typeface="+mn-lt"/>
              </a:rPr>
              <a:t>,</a:t>
            </a:r>
            <a:r>
              <a:rPr lang="zh-TW" altLang="en-US" sz="2000" dirty="0">
                <a:latin typeface="+mn-lt"/>
                <a:ea typeface="+mn-ea"/>
                <a:cs typeface="+mn-ea"/>
                <a:sym typeface="+mn-lt"/>
              </a:rPr>
              <a:t>风向</a:t>
            </a:r>
            <a:r>
              <a:rPr lang="en-US" altLang="zh-TW" sz="2000" dirty="0">
                <a:latin typeface="+mn-lt"/>
                <a:ea typeface="+mn-ea"/>
                <a:cs typeface="+mn-ea"/>
                <a:sym typeface="+mn-lt"/>
              </a:rPr>
              <a:t>,</a:t>
            </a:r>
            <a:r>
              <a:rPr lang="zh-TW" altLang="en-US" sz="2000" dirty="0">
                <a:latin typeface="+mn-lt"/>
                <a:ea typeface="+mn-ea"/>
                <a:cs typeface="+mn-ea"/>
                <a:sym typeface="+mn-lt"/>
              </a:rPr>
              <a:t>能力</a:t>
            </a:r>
            <a:r>
              <a:rPr lang="en-US" altLang="zh-TW" sz="2000" dirty="0">
                <a:latin typeface="+mn-lt"/>
                <a:ea typeface="+mn-ea"/>
                <a:cs typeface="+mn-ea"/>
                <a:sym typeface="+mn-lt"/>
              </a:rPr>
              <a:t>,</a:t>
            </a:r>
            <a:r>
              <a:rPr lang="zh-TW" altLang="en-US" sz="2000" dirty="0">
                <a:latin typeface="+mn-lt"/>
                <a:ea typeface="+mn-ea"/>
                <a:cs typeface="+mn-ea"/>
                <a:sym typeface="+mn-lt"/>
              </a:rPr>
              <a:t>响声和效果</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阳光的辐射影响</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电梯的承载量</a:t>
            </a:r>
            <a:r>
              <a:rPr lang="en-US" altLang="zh-TW" sz="2000" dirty="0">
                <a:latin typeface="+mn-lt"/>
                <a:ea typeface="+mn-ea"/>
                <a:cs typeface="+mn-ea"/>
                <a:sym typeface="+mn-lt"/>
              </a:rPr>
              <a:t>,</a:t>
            </a:r>
            <a:r>
              <a:rPr lang="zh-TW" altLang="en-US" sz="2000" dirty="0">
                <a:latin typeface="+mn-lt"/>
                <a:ea typeface="+mn-ea"/>
                <a:cs typeface="+mn-ea"/>
                <a:sym typeface="+mn-lt"/>
              </a:rPr>
              <a:t>尺寸</a:t>
            </a:r>
            <a:r>
              <a:rPr lang="en-US" altLang="zh-TW" sz="2000" dirty="0">
                <a:latin typeface="+mn-lt"/>
                <a:ea typeface="+mn-ea"/>
                <a:cs typeface="+mn-ea"/>
                <a:sym typeface="+mn-lt"/>
              </a:rPr>
              <a:t>,</a:t>
            </a:r>
            <a:r>
              <a:rPr lang="zh-TW" altLang="en-US" sz="2000" dirty="0">
                <a:latin typeface="+mn-lt"/>
                <a:ea typeface="+mn-ea"/>
                <a:cs typeface="+mn-ea"/>
                <a:sym typeface="+mn-lt"/>
              </a:rPr>
              <a:t>平稳性</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消防通道</a:t>
            </a:r>
            <a:r>
              <a:rPr lang="en-US" altLang="zh-TW" sz="2000" dirty="0">
                <a:latin typeface="+mn-lt"/>
                <a:ea typeface="+mn-ea"/>
                <a:cs typeface="+mn-ea"/>
                <a:sym typeface="+mn-lt"/>
              </a:rPr>
              <a:t>,</a:t>
            </a:r>
            <a:r>
              <a:rPr lang="zh-TW" altLang="en-US" sz="2000" dirty="0">
                <a:latin typeface="+mn-lt"/>
                <a:ea typeface="+mn-ea"/>
                <a:cs typeface="+mn-ea"/>
                <a:sym typeface="+mn-lt"/>
              </a:rPr>
              <a:t>消防体系</a:t>
            </a:r>
            <a:r>
              <a:rPr lang="en-US" altLang="zh-TW" sz="2000" dirty="0">
                <a:latin typeface="+mn-lt"/>
                <a:ea typeface="+mn-ea"/>
                <a:cs typeface="+mn-ea"/>
                <a:sym typeface="+mn-lt"/>
              </a:rPr>
              <a:t>,</a:t>
            </a:r>
            <a:r>
              <a:rPr lang="zh-TW" altLang="en-US" sz="2000" dirty="0">
                <a:latin typeface="+mn-lt"/>
                <a:ea typeface="+mn-ea"/>
                <a:cs typeface="+mn-ea"/>
                <a:sym typeface="+mn-lt"/>
              </a:rPr>
              <a:t>事故应急灯</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照明</a:t>
            </a:r>
            <a:r>
              <a:rPr lang="en-US" altLang="zh-TW" sz="2000" dirty="0">
                <a:latin typeface="+mn-lt"/>
                <a:ea typeface="+mn-ea"/>
                <a:cs typeface="+mn-ea"/>
                <a:sym typeface="+mn-lt"/>
              </a:rPr>
              <a:t>,</a:t>
            </a:r>
            <a:r>
              <a:rPr lang="zh-TW" altLang="en-US" sz="2000" dirty="0">
                <a:latin typeface="+mn-lt"/>
                <a:ea typeface="+mn-ea"/>
                <a:cs typeface="+mn-ea"/>
                <a:sym typeface="+mn-lt"/>
              </a:rPr>
              <a:t>采光体系</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防盗</a:t>
            </a:r>
            <a:r>
              <a:rPr lang="en-US" altLang="zh-TW" sz="2000" dirty="0">
                <a:latin typeface="+mn-lt"/>
                <a:ea typeface="+mn-ea"/>
                <a:cs typeface="+mn-ea"/>
                <a:sym typeface="+mn-lt"/>
              </a:rPr>
              <a:t>,</a:t>
            </a:r>
            <a:r>
              <a:rPr lang="zh-TW" altLang="en-US" sz="2000" dirty="0">
                <a:latin typeface="+mn-lt"/>
                <a:ea typeface="+mn-ea"/>
                <a:cs typeface="+mn-ea"/>
                <a:sym typeface="+mn-lt"/>
              </a:rPr>
              <a:t>保卫体系</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363C410C-59E6-43A2-853B-0533DC1A24F4}"/>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
        <p:nvSpPr>
          <p:cNvPr id="4" name="Text Box 3">
            <a:extLst>
              <a:ext uri="{FF2B5EF4-FFF2-40B4-BE49-F238E27FC236}">
                <a16:creationId xmlns:a16="http://schemas.microsoft.com/office/drawing/2014/main" id="{0A11D4D0-67B5-41D8-8676-37CB70CC4276}"/>
              </a:ext>
            </a:extLst>
          </p:cNvPr>
          <p:cNvSpPr txBox="1">
            <a:spLocks noChangeArrowheads="1"/>
          </p:cNvSpPr>
          <p:nvPr/>
        </p:nvSpPr>
        <p:spPr bwMode="auto">
          <a:xfrm>
            <a:off x="1481136" y="5337467"/>
            <a:ext cx="13681075" cy="2686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能源如水</a:t>
            </a:r>
            <a:r>
              <a:rPr lang="en-US" altLang="zh-TW" sz="2000" dirty="0">
                <a:latin typeface="+mn-lt"/>
                <a:ea typeface="+mn-ea"/>
                <a:cs typeface="+mn-ea"/>
                <a:sym typeface="+mn-lt"/>
              </a:rPr>
              <a:t>,</a:t>
            </a:r>
            <a:r>
              <a:rPr lang="zh-TW" altLang="en-US" sz="2000" dirty="0">
                <a:latin typeface="+mn-lt"/>
                <a:ea typeface="+mn-ea"/>
                <a:cs typeface="+mn-ea"/>
                <a:sym typeface="+mn-lt"/>
              </a:rPr>
              <a:t>电供应体系</a:t>
            </a:r>
            <a:r>
              <a:rPr lang="en-US" altLang="zh-TW" sz="2000" dirty="0">
                <a:latin typeface="+mn-lt"/>
                <a:ea typeface="+mn-ea"/>
                <a:cs typeface="+mn-ea"/>
                <a:sym typeface="+mn-lt"/>
              </a:rPr>
              <a:t>,</a:t>
            </a:r>
            <a:r>
              <a:rPr lang="zh-TW" altLang="en-US" sz="2000" dirty="0">
                <a:latin typeface="+mn-lt"/>
                <a:ea typeface="+mn-ea"/>
                <a:cs typeface="+mn-ea"/>
                <a:sym typeface="+mn-lt"/>
              </a:rPr>
              <a:t>水管的直径</a:t>
            </a:r>
            <a:r>
              <a:rPr lang="en-US" altLang="zh-TW" sz="2000" dirty="0">
                <a:latin typeface="+mn-lt"/>
                <a:ea typeface="+mn-ea"/>
                <a:cs typeface="+mn-ea"/>
                <a:sym typeface="+mn-lt"/>
              </a:rPr>
              <a:t>,</a:t>
            </a:r>
            <a:r>
              <a:rPr lang="zh-TW" altLang="en-US" sz="2000" dirty="0">
                <a:latin typeface="+mn-lt"/>
                <a:ea typeface="+mn-ea"/>
                <a:cs typeface="+mn-ea"/>
                <a:sym typeface="+mn-lt"/>
              </a:rPr>
              <a:t>电路的流量等</a:t>
            </a:r>
            <a:r>
              <a:rPr lang="en-US" altLang="zh-TW" sz="2000" dirty="0">
                <a:latin typeface="+mn-lt"/>
                <a:ea typeface="+mn-ea"/>
                <a:cs typeface="+mn-ea"/>
                <a:sym typeface="+mn-lt"/>
              </a:rPr>
              <a:t>.</a:t>
            </a:r>
            <a:r>
              <a:rPr lang="zh-TW" altLang="en-US" sz="2000" dirty="0">
                <a:latin typeface="+mn-lt"/>
                <a:ea typeface="+mn-ea"/>
                <a:cs typeface="+mn-ea"/>
                <a:sym typeface="+mn-lt"/>
              </a:rPr>
              <a:t>使用市电或发电的安排方式</a:t>
            </a:r>
            <a:r>
              <a:rPr lang="en-US" altLang="zh-TW" sz="2000" dirty="0">
                <a:latin typeface="+mn-lt"/>
                <a:ea typeface="+mn-ea"/>
                <a:cs typeface="+mn-ea"/>
                <a:sym typeface="+mn-lt"/>
              </a:rPr>
              <a:t>,</a:t>
            </a:r>
            <a:r>
              <a:rPr lang="zh-TW" altLang="en-US" sz="2000" dirty="0">
                <a:latin typeface="+mn-lt"/>
                <a:ea typeface="+mn-ea"/>
                <a:cs typeface="+mn-ea"/>
                <a:sym typeface="+mn-lt"/>
              </a:rPr>
              <a:t>配电房的设置等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排放物的排放方式</a:t>
            </a:r>
            <a:r>
              <a:rPr lang="en-US" altLang="zh-TW" sz="2000" dirty="0">
                <a:latin typeface="+mn-lt"/>
                <a:ea typeface="+mn-ea"/>
                <a:cs typeface="+mn-ea"/>
                <a:sym typeface="+mn-lt"/>
              </a:rPr>
              <a:t>,</a:t>
            </a:r>
            <a:r>
              <a:rPr lang="zh-TW" altLang="en-US" sz="2000" dirty="0">
                <a:latin typeface="+mn-lt"/>
                <a:ea typeface="+mn-ea"/>
                <a:cs typeface="+mn-ea"/>
                <a:sym typeface="+mn-lt"/>
              </a:rPr>
              <a:t>明式或暗式</a:t>
            </a:r>
            <a:r>
              <a:rPr lang="en-US" altLang="zh-TW" sz="2000" dirty="0">
                <a:latin typeface="+mn-lt"/>
                <a:ea typeface="+mn-ea"/>
                <a:cs typeface="+mn-ea"/>
                <a:sym typeface="+mn-lt"/>
              </a:rPr>
              <a:t>,</a:t>
            </a:r>
            <a:r>
              <a:rPr lang="zh-TW" altLang="en-US" sz="2000" dirty="0">
                <a:latin typeface="+mn-lt"/>
                <a:ea typeface="+mn-ea"/>
                <a:cs typeface="+mn-ea"/>
                <a:sym typeface="+mn-lt"/>
              </a:rPr>
              <a:t>排放量等</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2.2  </a:t>
            </a:r>
            <a:r>
              <a:rPr lang="zh-TW" altLang="en-US" sz="2000" b="1" dirty="0">
                <a:latin typeface="+mn-lt"/>
                <a:ea typeface="+mn-ea"/>
                <a:cs typeface="+mn-ea"/>
                <a:sym typeface="+mn-lt"/>
              </a:rPr>
              <a:t>生产流序早斟酌</a:t>
            </a:r>
          </a:p>
          <a:p>
            <a:pPr eaLnBrk="1" hangingPunct="1">
              <a:lnSpc>
                <a:spcPct val="120000"/>
              </a:lnSpc>
              <a:buFont typeface="Wingdings" panose="05000000000000000000" pitchFamily="2" charset="2"/>
              <a:buNone/>
              <a:defRPr/>
            </a:pPr>
            <a:r>
              <a:rPr lang="zh-TW" altLang="en-US" sz="2000" dirty="0">
                <a:latin typeface="+mn-lt"/>
                <a:ea typeface="+mn-ea"/>
                <a:cs typeface="+mn-ea"/>
                <a:sym typeface="+mn-lt"/>
              </a:rPr>
              <a:t>   生产流序的斟酌分两种情况</a:t>
            </a:r>
            <a:r>
              <a:rPr lang="en-US" altLang="zh-TW" sz="2000" dirty="0">
                <a:latin typeface="+mn-lt"/>
                <a:ea typeface="+mn-ea"/>
                <a:cs typeface="+mn-ea"/>
                <a:sym typeface="+mn-lt"/>
              </a:rPr>
              <a:t>,</a:t>
            </a:r>
            <a:r>
              <a:rPr lang="zh-TW" altLang="en-US" sz="2000" dirty="0">
                <a:latin typeface="+mn-lt"/>
                <a:ea typeface="+mn-ea"/>
                <a:cs typeface="+mn-ea"/>
                <a:sym typeface="+mn-lt"/>
              </a:rPr>
              <a:t>一种是针对产品类别的早期斟酌</a:t>
            </a:r>
            <a:r>
              <a:rPr lang="en-US" altLang="zh-TW" sz="2000" dirty="0">
                <a:latin typeface="+mn-lt"/>
                <a:ea typeface="+mn-ea"/>
                <a:cs typeface="+mn-ea"/>
                <a:sym typeface="+mn-lt"/>
              </a:rPr>
              <a:t>,</a:t>
            </a:r>
            <a:r>
              <a:rPr lang="zh-TW" altLang="en-US" sz="2000" dirty="0">
                <a:latin typeface="+mn-lt"/>
                <a:ea typeface="+mn-ea"/>
                <a:cs typeface="+mn-ea"/>
                <a:sym typeface="+mn-lt"/>
              </a:rPr>
              <a:t>另一种是针对产品</a:t>
            </a:r>
            <a:r>
              <a:rPr lang="en-US" altLang="zh-TW" sz="2000" dirty="0">
                <a:latin typeface="+mn-lt"/>
                <a:ea typeface="+mn-ea"/>
                <a:cs typeface="+mn-ea"/>
                <a:sym typeface="+mn-lt"/>
              </a:rPr>
              <a:t>MODEL</a:t>
            </a:r>
            <a:r>
              <a:rPr lang="zh-TW" altLang="en-US" sz="2000" dirty="0">
                <a:latin typeface="+mn-lt"/>
                <a:ea typeface="+mn-ea"/>
                <a:cs typeface="+mn-ea"/>
                <a:sym typeface="+mn-lt"/>
              </a:rPr>
              <a:t>的具体斟酌</a:t>
            </a:r>
            <a:r>
              <a:rPr lang="en-US" altLang="zh-TW" sz="2000" dirty="0">
                <a:latin typeface="+mn-lt"/>
                <a:ea typeface="+mn-ea"/>
                <a:cs typeface="+mn-ea"/>
                <a:sym typeface="+mn-lt"/>
              </a:rPr>
              <a:t>,</a:t>
            </a:r>
            <a:r>
              <a:rPr lang="zh-TW" altLang="en-US" sz="2000" dirty="0">
                <a:latin typeface="+mn-lt"/>
                <a:ea typeface="+mn-ea"/>
                <a:cs typeface="+mn-ea"/>
                <a:sym typeface="+mn-lt"/>
              </a:rPr>
              <a:t>也可以说前者是宏观的规划</a:t>
            </a:r>
            <a:r>
              <a:rPr lang="en-US" altLang="zh-TW" sz="2000" dirty="0">
                <a:latin typeface="+mn-lt"/>
                <a:ea typeface="+mn-ea"/>
                <a:cs typeface="+mn-ea"/>
                <a:sym typeface="+mn-lt"/>
              </a:rPr>
              <a:t>,</a:t>
            </a:r>
            <a:r>
              <a:rPr lang="zh-TW" altLang="en-US" sz="2000" dirty="0">
                <a:latin typeface="+mn-lt"/>
                <a:ea typeface="+mn-ea"/>
                <a:cs typeface="+mn-ea"/>
                <a:sym typeface="+mn-lt"/>
              </a:rPr>
              <a:t>后者是具体的实行</a:t>
            </a:r>
            <a:r>
              <a:rPr lang="en-US" altLang="zh-TW" sz="2000" dirty="0">
                <a:latin typeface="+mn-lt"/>
                <a:ea typeface="+mn-ea"/>
                <a:cs typeface="+mn-ea"/>
                <a:sym typeface="+mn-lt"/>
              </a:rPr>
              <a:t>.</a:t>
            </a:r>
            <a:r>
              <a:rPr lang="zh-TW" altLang="en-US" sz="2000" dirty="0">
                <a:latin typeface="+mn-lt"/>
                <a:ea typeface="+mn-ea"/>
                <a:cs typeface="+mn-ea"/>
                <a:sym typeface="+mn-lt"/>
              </a:rPr>
              <a:t>前者是泛指</a:t>
            </a:r>
            <a:r>
              <a:rPr lang="en-US" altLang="zh-TW" sz="2000" dirty="0">
                <a:latin typeface="+mn-lt"/>
                <a:ea typeface="+mn-ea"/>
                <a:cs typeface="+mn-ea"/>
                <a:sym typeface="+mn-lt"/>
              </a:rPr>
              <a:t>,</a:t>
            </a:r>
            <a:r>
              <a:rPr lang="zh-TW" altLang="en-US" sz="2000" dirty="0">
                <a:latin typeface="+mn-lt"/>
                <a:ea typeface="+mn-ea"/>
                <a:cs typeface="+mn-ea"/>
                <a:sym typeface="+mn-lt"/>
              </a:rPr>
              <a:t>后者是专指</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1 ) </a:t>
            </a:r>
            <a:r>
              <a:rPr lang="zh-TW" altLang="en-US" sz="2000" b="1" dirty="0">
                <a:latin typeface="+mn-lt"/>
                <a:ea typeface="+mn-ea"/>
                <a:cs typeface="+mn-ea"/>
                <a:sym typeface="+mn-lt"/>
              </a:rPr>
              <a:t>针对产品类别的流序斟酌</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根据生产的产品性质和工艺过程特性</a:t>
            </a:r>
            <a:r>
              <a:rPr lang="en-US" altLang="zh-TW" sz="2000" dirty="0">
                <a:latin typeface="+mn-lt"/>
                <a:ea typeface="+mn-ea"/>
                <a:cs typeface="+mn-ea"/>
                <a:sym typeface="+mn-lt"/>
              </a:rPr>
              <a:t>,</a:t>
            </a:r>
            <a:r>
              <a:rPr lang="zh-TW" altLang="en-US" sz="2000" dirty="0">
                <a:latin typeface="+mn-lt"/>
                <a:ea typeface="+mn-ea"/>
                <a:cs typeface="+mn-ea"/>
                <a:sym typeface="+mn-lt"/>
              </a:rPr>
              <a:t>规划生产车间平面布局图</a:t>
            </a:r>
            <a:r>
              <a:rPr lang="en-US" altLang="zh-TW" sz="2000" dirty="0">
                <a:latin typeface="+mn-lt"/>
                <a:ea typeface="+mn-ea"/>
                <a:cs typeface="+mn-ea"/>
                <a:sym typeface="+mn-lt"/>
              </a:rPr>
              <a:t>,</a:t>
            </a:r>
            <a:r>
              <a:rPr lang="zh-TW" altLang="en-US" sz="2000" dirty="0">
                <a:latin typeface="+mn-lt"/>
                <a:ea typeface="+mn-ea"/>
                <a:cs typeface="+mn-ea"/>
                <a:sym typeface="+mn-lt"/>
              </a:rPr>
              <a:t>确保没有迂回环节</a:t>
            </a:r>
            <a:r>
              <a:rPr lang="en-US" altLang="zh-TW" sz="2000" dirty="0">
                <a:latin typeface="+mn-lt"/>
                <a:ea typeface="+mn-ea"/>
                <a:cs typeface="+mn-ea"/>
                <a:sym typeface="+mn-lt"/>
              </a:rPr>
              <a:t>,</a:t>
            </a:r>
            <a:r>
              <a:rPr lang="zh-TW" altLang="en-US" sz="2000" dirty="0">
                <a:latin typeface="+mn-lt"/>
                <a:ea typeface="+mn-ea"/>
                <a:cs typeface="+mn-ea"/>
                <a:sym typeface="+mn-lt"/>
              </a:rPr>
              <a:t>整个布局要科学</a:t>
            </a:r>
            <a:r>
              <a:rPr lang="en-US" altLang="zh-TW" sz="2000" dirty="0">
                <a:latin typeface="+mn-lt"/>
                <a:ea typeface="+mn-ea"/>
                <a:cs typeface="+mn-ea"/>
                <a:sym typeface="+mn-lt"/>
              </a:rPr>
              <a:t>,</a:t>
            </a:r>
            <a:r>
              <a:rPr lang="zh-TW" altLang="en-US" sz="2000" dirty="0">
                <a:latin typeface="+mn-lt"/>
                <a:ea typeface="+mn-ea"/>
                <a:cs typeface="+mn-ea"/>
                <a:sym typeface="+mn-lt"/>
              </a:rPr>
              <a:t>合理</a:t>
            </a:r>
            <a:r>
              <a:rPr lang="en-US" altLang="zh-TW" sz="2000" dirty="0">
                <a:latin typeface="+mn-lt"/>
                <a:ea typeface="+mn-ea"/>
                <a:cs typeface="+mn-ea"/>
                <a:sym typeface="+mn-lt"/>
              </a:rPr>
              <a:t>.</a:t>
            </a:r>
            <a:r>
              <a:rPr lang="zh-TW" altLang="en-US" sz="2000" dirty="0">
                <a:latin typeface="+mn-lt"/>
                <a:ea typeface="+mn-ea"/>
                <a:cs typeface="+mn-ea"/>
                <a:sym typeface="+mn-lt"/>
              </a:rPr>
              <a:t>如下图所示</a:t>
            </a:r>
            <a:r>
              <a:rPr lang="en-US" altLang="zh-TW" sz="2000" dirty="0">
                <a:latin typeface="+mn-lt"/>
                <a:ea typeface="+mn-ea"/>
                <a:cs typeface="+mn-ea"/>
                <a:sym typeface="+mn-lt"/>
              </a:rPr>
              <a:t>:</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7186" name="Text Box 2">
            <a:extLst>
              <a:ext uri="{FF2B5EF4-FFF2-40B4-BE49-F238E27FC236}">
                <a16:creationId xmlns:a16="http://schemas.microsoft.com/office/drawing/2014/main" id="{012DCA67-48FF-4A26-AF03-058DD7ECF3BB}"/>
              </a:ext>
            </a:extLst>
          </p:cNvPr>
          <p:cNvSpPr txBox="1">
            <a:spLocks noChangeArrowheads="1"/>
          </p:cNvSpPr>
          <p:nvPr/>
        </p:nvSpPr>
        <p:spPr bwMode="auto">
          <a:xfrm>
            <a:off x="1481137" y="2088456"/>
            <a:ext cx="13681075" cy="4533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2 ) </a:t>
            </a:r>
            <a:r>
              <a:rPr lang="zh-TW" altLang="en-US" sz="2000" b="1" dirty="0">
                <a:latin typeface="+mn-lt"/>
                <a:ea typeface="+mn-ea"/>
                <a:cs typeface="+mn-ea"/>
                <a:sym typeface="+mn-lt"/>
              </a:rPr>
              <a:t>针对产品</a:t>
            </a:r>
            <a:r>
              <a:rPr lang="en-US" altLang="zh-TW" sz="2000" b="1" dirty="0">
                <a:latin typeface="+mn-lt"/>
                <a:ea typeface="+mn-ea"/>
                <a:cs typeface="+mn-ea"/>
                <a:sym typeface="+mn-lt"/>
              </a:rPr>
              <a:t>MODEL</a:t>
            </a:r>
            <a:r>
              <a:rPr lang="zh-TW" altLang="en-US" sz="2000" b="1" dirty="0">
                <a:latin typeface="+mn-lt"/>
                <a:ea typeface="+mn-ea"/>
                <a:cs typeface="+mn-ea"/>
                <a:sym typeface="+mn-lt"/>
              </a:rPr>
              <a:t>的流序斟酌</a:t>
            </a:r>
          </a:p>
          <a:p>
            <a:pPr eaLnBrk="1" hangingPunct="1">
              <a:lnSpc>
                <a:spcPct val="120000"/>
              </a:lnSpc>
              <a:defRPr/>
            </a:pPr>
            <a:r>
              <a:rPr lang="zh-TW" altLang="en-US" sz="2000" dirty="0">
                <a:latin typeface="+mn-lt"/>
                <a:ea typeface="+mn-ea"/>
                <a:cs typeface="+mn-ea"/>
                <a:sym typeface="+mn-lt"/>
              </a:rPr>
              <a:t>   针对产品</a:t>
            </a:r>
            <a:r>
              <a:rPr lang="en-US" altLang="zh-TW" sz="2000" dirty="0">
                <a:latin typeface="+mn-lt"/>
                <a:ea typeface="+mn-ea"/>
                <a:cs typeface="+mn-ea"/>
                <a:sym typeface="+mn-lt"/>
              </a:rPr>
              <a:t>MODEL</a:t>
            </a:r>
            <a:r>
              <a:rPr lang="zh-TW" altLang="en-US" sz="2000" dirty="0">
                <a:latin typeface="+mn-lt"/>
                <a:ea typeface="+mn-ea"/>
                <a:cs typeface="+mn-ea"/>
                <a:sym typeface="+mn-lt"/>
              </a:rPr>
              <a:t>的流序斟酌主要是指制定产品生产流程图</a:t>
            </a:r>
            <a:r>
              <a:rPr lang="en-US" altLang="zh-TW" sz="2000" dirty="0">
                <a:latin typeface="+mn-lt"/>
                <a:ea typeface="+mn-ea"/>
                <a:cs typeface="+mn-ea"/>
                <a:sym typeface="+mn-lt"/>
              </a:rPr>
              <a:t>,</a:t>
            </a:r>
            <a:r>
              <a:rPr lang="zh-TW" altLang="en-US" sz="2000" dirty="0">
                <a:latin typeface="+mn-lt"/>
                <a:ea typeface="+mn-ea"/>
                <a:cs typeface="+mn-ea"/>
                <a:sym typeface="+mn-lt"/>
              </a:rPr>
              <a:t>这个工作通常由</a:t>
            </a:r>
            <a:r>
              <a:rPr lang="en-US" altLang="zh-TW" sz="2000" dirty="0">
                <a:latin typeface="+mn-lt"/>
                <a:ea typeface="+mn-ea"/>
                <a:cs typeface="+mn-ea"/>
                <a:sym typeface="+mn-lt"/>
              </a:rPr>
              <a:t>IE</a:t>
            </a:r>
            <a:r>
              <a:rPr lang="zh-TW" altLang="en-US" sz="2000" dirty="0">
                <a:latin typeface="+mn-lt"/>
                <a:ea typeface="+mn-ea"/>
                <a:cs typeface="+mn-ea"/>
                <a:sym typeface="+mn-lt"/>
              </a:rPr>
              <a:t>完成</a:t>
            </a:r>
            <a:r>
              <a:rPr lang="en-US" altLang="zh-TW" sz="2000" dirty="0">
                <a:latin typeface="+mn-lt"/>
                <a:ea typeface="+mn-ea"/>
                <a:cs typeface="+mn-ea"/>
                <a:sym typeface="+mn-lt"/>
              </a:rPr>
              <a:t>,EE</a:t>
            </a:r>
            <a:r>
              <a:rPr lang="zh-TW" altLang="en-US" sz="2000" dirty="0">
                <a:latin typeface="+mn-lt"/>
                <a:ea typeface="+mn-ea"/>
                <a:cs typeface="+mn-ea"/>
                <a:sym typeface="+mn-lt"/>
              </a:rPr>
              <a:t>只是在需要的时候提供必要的帮助</a:t>
            </a:r>
            <a:r>
              <a:rPr lang="en-US" altLang="zh-TW" sz="2000" dirty="0">
                <a:latin typeface="+mn-lt"/>
                <a:ea typeface="+mn-ea"/>
                <a:cs typeface="+mn-ea"/>
                <a:sym typeface="+mn-lt"/>
              </a:rPr>
              <a:t>.</a:t>
            </a:r>
            <a:r>
              <a:rPr lang="zh-TW" altLang="en-US" sz="2000" dirty="0">
                <a:latin typeface="+mn-lt"/>
                <a:ea typeface="+mn-ea"/>
                <a:cs typeface="+mn-ea"/>
                <a:sym typeface="+mn-lt"/>
              </a:rPr>
              <a:t>流程图应在接到产品计划时优先制定</a:t>
            </a:r>
            <a:r>
              <a:rPr lang="en-US" altLang="zh-TW" sz="2000" dirty="0">
                <a:latin typeface="+mn-lt"/>
                <a:ea typeface="+mn-ea"/>
                <a:cs typeface="+mn-ea"/>
                <a:sym typeface="+mn-lt"/>
              </a:rPr>
              <a:t>,</a:t>
            </a:r>
            <a:r>
              <a:rPr lang="zh-TW" altLang="en-US" sz="2000" dirty="0">
                <a:latin typeface="+mn-lt"/>
                <a:ea typeface="+mn-ea"/>
                <a:cs typeface="+mn-ea"/>
                <a:sym typeface="+mn-lt"/>
              </a:rPr>
              <a:t>以便于制定其他生产规划</a:t>
            </a:r>
            <a:r>
              <a:rPr lang="en-US" altLang="zh-TW" sz="2000" dirty="0">
                <a:latin typeface="+mn-lt"/>
                <a:ea typeface="+mn-ea"/>
                <a:cs typeface="+mn-ea"/>
                <a:sym typeface="+mn-lt"/>
              </a:rPr>
              <a:t>,</a:t>
            </a:r>
            <a:r>
              <a:rPr lang="zh-TW" altLang="en-US" sz="2000" dirty="0">
                <a:latin typeface="+mn-lt"/>
                <a:ea typeface="+mn-ea"/>
                <a:cs typeface="+mn-ea"/>
                <a:sym typeface="+mn-lt"/>
              </a:rPr>
              <a:t>对于同一类产品</a:t>
            </a:r>
            <a:r>
              <a:rPr lang="en-US" altLang="zh-TW" sz="2000" dirty="0">
                <a:latin typeface="+mn-lt"/>
                <a:ea typeface="+mn-ea"/>
                <a:cs typeface="+mn-ea"/>
                <a:sym typeface="+mn-lt"/>
              </a:rPr>
              <a:t>,</a:t>
            </a:r>
            <a:r>
              <a:rPr lang="zh-TW" altLang="en-US" sz="2000" dirty="0">
                <a:latin typeface="+mn-lt"/>
                <a:ea typeface="+mn-ea"/>
                <a:cs typeface="+mn-ea"/>
                <a:sym typeface="+mn-lt"/>
              </a:rPr>
              <a:t>生产流程图可以通用</a:t>
            </a:r>
            <a:r>
              <a:rPr lang="en-US" altLang="zh-TW" sz="2000" dirty="0">
                <a:latin typeface="+mn-lt"/>
                <a:ea typeface="+mn-ea"/>
                <a:cs typeface="+mn-ea"/>
                <a:sym typeface="+mn-lt"/>
              </a:rPr>
              <a:t>.</a:t>
            </a:r>
            <a:r>
              <a:rPr lang="zh-TW" altLang="en-US" sz="2000" dirty="0">
                <a:latin typeface="+mn-lt"/>
                <a:ea typeface="+mn-ea"/>
                <a:cs typeface="+mn-ea"/>
                <a:sym typeface="+mn-lt"/>
              </a:rPr>
              <a:t>详细的流程图制作方法参见本书第五章的内容</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defRPr/>
            </a:pPr>
            <a:r>
              <a:rPr lang="en-US" altLang="zh-TW" sz="2000" b="1" dirty="0">
                <a:latin typeface="+mn-lt"/>
                <a:ea typeface="+mn-ea"/>
                <a:cs typeface="+mn-ea"/>
                <a:sym typeface="+mn-lt"/>
              </a:rPr>
              <a:t>2.3 </a:t>
            </a:r>
            <a:r>
              <a:rPr lang="zh-TW" altLang="en-US" sz="2000" b="1" dirty="0">
                <a:latin typeface="+mn-lt"/>
                <a:ea typeface="+mn-ea"/>
                <a:cs typeface="+mn-ea"/>
                <a:sym typeface="+mn-lt"/>
              </a:rPr>
              <a:t>安排最省事的物流</a:t>
            </a:r>
          </a:p>
          <a:p>
            <a:pPr eaLnBrk="1" hangingPunct="1">
              <a:lnSpc>
                <a:spcPct val="120000"/>
              </a:lnSpc>
              <a:defRPr/>
            </a:pPr>
            <a:r>
              <a:rPr lang="zh-TW" altLang="en-US" sz="2000" dirty="0">
                <a:latin typeface="+mn-lt"/>
                <a:ea typeface="+mn-ea"/>
                <a:cs typeface="+mn-ea"/>
                <a:sym typeface="+mn-lt"/>
              </a:rPr>
              <a:t>   安排最省事的物流的目的是减少生产过程中的不增值环节</a:t>
            </a:r>
            <a:r>
              <a:rPr lang="en-US" altLang="zh-TW" sz="2000" dirty="0">
                <a:latin typeface="+mn-lt"/>
                <a:ea typeface="+mn-ea"/>
                <a:cs typeface="+mn-ea"/>
                <a:sym typeface="+mn-lt"/>
              </a:rPr>
              <a:t>,</a:t>
            </a:r>
            <a:r>
              <a:rPr lang="zh-TW" altLang="en-US" sz="2000" dirty="0">
                <a:latin typeface="+mn-lt"/>
                <a:ea typeface="+mn-ea"/>
                <a:cs typeface="+mn-ea"/>
                <a:sym typeface="+mn-lt"/>
              </a:rPr>
              <a:t>比如对物料重复搬运</a:t>
            </a:r>
            <a:r>
              <a:rPr lang="en-US" altLang="zh-TW" sz="2000" dirty="0">
                <a:latin typeface="+mn-lt"/>
                <a:ea typeface="+mn-ea"/>
                <a:cs typeface="+mn-ea"/>
                <a:sym typeface="+mn-lt"/>
              </a:rPr>
              <a:t>,</a:t>
            </a:r>
            <a:r>
              <a:rPr lang="zh-TW" altLang="en-US" sz="2000" dirty="0">
                <a:latin typeface="+mn-lt"/>
                <a:ea typeface="+mn-ea"/>
                <a:cs typeface="+mn-ea"/>
                <a:sym typeface="+mn-lt"/>
              </a:rPr>
              <a:t>搬运次数过多</a:t>
            </a:r>
            <a:r>
              <a:rPr lang="en-US" altLang="zh-TW" sz="2000" dirty="0">
                <a:latin typeface="+mn-lt"/>
                <a:ea typeface="+mn-ea"/>
                <a:cs typeface="+mn-ea"/>
                <a:sym typeface="+mn-lt"/>
              </a:rPr>
              <a:t>,</a:t>
            </a:r>
            <a:r>
              <a:rPr lang="zh-TW" altLang="en-US" sz="2000" dirty="0">
                <a:latin typeface="+mn-lt"/>
                <a:ea typeface="+mn-ea"/>
                <a:cs typeface="+mn-ea"/>
                <a:sym typeface="+mn-lt"/>
              </a:rPr>
              <a:t>有迂回现象</a:t>
            </a:r>
            <a:r>
              <a:rPr lang="en-US" altLang="zh-TW" sz="2000" dirty="0">
                <a:latin typeface="+mn-lt"/>
                <a:ea typeface="+mn-ea"/>
                <a:cs typeface="+mn-ea"/>
                <a:sym typeface="+mn-lt"/>
              </a:rPr>
              <a:t>,</a:t>
            </a:r>
            <a:r>
              <a:rPr lang="zh-TW" altLang="en-US" sz="2000" dirty="0">
                <a:latin typeface="+mn-lt"/>
                <a:ea typeface="+mn-ea"/>
                <a:cs typeface="+mn-ea"/>
                <a:sym typeface="+mn-lt"/>
              </a:rPr>
              <a:t>这边装那边拆</a:t>
            </a:r>
            <a:r>
              <a:rPr lang="en-US" altLang="zh-TW" sz="2000" dirty="0">
                <a:latin typeface="+mn-lt"/>
                <a:ea typeface="+mn-ea"/>
                <a:cs typeface="+mn-ea"/>
                <a:sym typeface="+mn-lt"/>
              </a:rPr>
              <a:t>,</a:t>
            </a:r>
            <a:r>
              <a:rPr lang="zh-TW" altLang="en-US" sz="2000" dirty="0">
                <a:latin typeface="+mn-lt"/>
                <a:ea typeface="+mn-ea"/>
                <a:cs typeface="+mn-ea"/>
                <a:sym typeface="+mn-lt"/>
              </a:rPr>
              <a:t>返工次数多等</a:t>
            </a:r>
            <a:r>
              <a:rPr lang="en-US" altLang="zh-TW" sz="2000" dirty="0">
                <a:latin typeface="+mn-lt"/>
                <a:ea typeface="+mn-ea"/>
                <a:cs typeface="+mn-ea"/>
                <a:sym typeface="+mn-lt"/>
              </a:rPr>
              <a:t>.</a:t>
            </a:r>
            <a:r>
              <a:rPr lang="zh-TW" altLang="en-US" sz="2000" dirty="0">
                <a:latin typeface="+mn-lt"/>
                <a:ea typeface="+mn-ea"/>
                <a:cs typeface="+mn-ea"/>
                <a:sym typeface="+mn-lt"/>
              </a:rPr>
              <a:t>要想省事的话必须要合理而科学地安排物流次序</a:t>
            </a:r>
            <a:r>
              <a:rPr lang="en-US" altLang="zh-TW" sz="2000" dirty="0">
                <a:latin typeface="+mn-lt"/>
                <a:ea typeface="+mn-ea"/>
                <a:cs typeface="+mn-ea"/>
                <a:sym typeface="+mn-lt"/>
              </a:rPr>
              <a:t>,</a:t>
            </a:r>
            <a:r>
              <a:rPr lang="zh-TW" altLang="en-US" sz="2000" dirty="0">
                <a:latin typeface="+mn-lt"/>
                <a:ea typeface="+mn-ea"/>
                <a:cs typeface="+mn-ea"/>
                <a:sym typeface="+mn-lt"/>
              </a:rPr>
              <a:t>这对于提高生产效率大有裨益</a:t>
            </a:r>
            <a:r>
              <a:rPr lang="en-US" altLang="zh-TW" sz="2000" dirty="0">
                <a:latin typeface="+mn-lt"/>
                <a:ea typeface="+mn-ea"/>
                <a:cs typeface="+mn-ea"/>
                <a:sym typeface="+mn-lt"/>
              </a:rPr>
              <a:t>,</a:t>
            </a:r>
            <a:r>
              <a:rPr lang="zh-TW" altLang="en-US" sz="2000" dirty="0">
                <a:latin typeface="+mn-lt"/>
                <a:ea typeface="+mn-ea"/>
                <a:cs typeface="+mn-ea"/>
                <a:sym typeface="+mn-lt"/>
              </a:rPr>
              <a:t>这些措施包括以下几方面</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策划和计划先进的物流方案</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使用先进的物流管理系统</a:t>
            </a:r>
            <a:r>
              <a:rPr lang="en-US" altLang="zh-TW" sz="2000" dirty="0">
                <a:latin typeface="+mn-lt"/>
                <a:ea typeface="+mn-ea"/>
                <a:cs typeface="+mn-ea"/>
                <a:sym typeface="+mn-lt"/>
              </a:rPr>
              <a:t>,</a:t>
            </a:r>
            <a:r>
              <a:rPr lang="zh-TW" altLang="en-US" sz="2000" dirty="0">
                <a:latin typeface="+mn-lt"/>
                <a:ea typeface="+mn-ea"/>
                <a:cs typeface="+mn-ea"/>
                <a:sym typeface="+mn-lt"/>
              </a:rPr>
              <a:t>如采用计算机化的系统管理软件</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提高作业的机械化和自动化水平</a:t>
            </a:r>
            <a:r>
              <a:rPr lang="en-US" altLang="zh-TW" sz="2000" dirty="0">
                <a:latin typeface="+mn-lt"/>
                <a:ea typeface="+mn-ea"/>
                <a:cs typeface="+mn-ea"/>
                <a:sym typeface="+mn-lt"/>
              </a:rPr>
              <a:t>,</a:t>
            </a:r>
            <a:r>
              <a:rPr lang="zh-TW" altLang="en-US" sz="2000" dirty="0">
                <a:latin typeface="+mn-lt"/>
                <a:ea typeface="+mn-ea"/>
                <a:cs typeface="+mn-ea"/>
                <a:sym typeface="+mn-lt"/>
              </a:rPr>
              <a:t>减轻搬运强度</a:t>
            </a:r>
            <a:r>
              <a:rPr lang="en-US" altLang="zh-TW" sz="2000" dirty="0">
                <a:latin typeface="+mn-lt"/>
                <a:ea typeface="+mn-ea"/>
                <a:cs typeface="+mn-ea"/>
                <a:sym typeface="+mn-lt"/>
              </a:rPr>
              <a:t>,</a:t>
            </a:r>
            <a:r>
              <a:rPr lang="zh-TW" altLang="en-US" sz="2000" dirty="0">
                <a:latin typeface="+mn-lt"/>
                <a:ea typeface="+mn-ea"/>
                <a:cs typeface="+mn-ea"/>
                <a:sym typeface="+mn-lt"/>
              </a:rPr>
              <a:t>改善物流质量</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开展文明装卸搬运</a:t>
            </a:r>
            <a:r>
              <a:rPr lang="en-US" altLang="zh-TW" sz="2000" dirty="0">
                <a:latin typeface="+mn-lt"/>
                <a:ea typeface="+mn-ea"/>
                <a:cs typeface="+mn-ea"/>
                <a:sym typeface="+mn-lt"/>
              </a:rPr>
              <a:t>,</a:t>
            </a:r>
            <a:r>
              <a:rPr lang="zh-TW" altLang="en-US" sz="2000" dirty="0">
                <a:latin typeface="+mn-lt"/>
                <a:ea typeface="+mn-ea"/>
                <a:cs typeface="+mn-ea"/>
                <a:sym typeface="+mn-lt"/>
              </a:rPr>
              <a:t>避免搬运时机错误违返</a:t>
            </a:r>
            <a:r>
              <a:rPr lang="en-US" altLang="zh-TW" sz="2000" dirty="0">
                <a:latin typeface="+mn-lt"/>
                <a:ea typeface="+mn-ea"/>
                <a:cs typeface="+mn-ea"/>
                <a:sym typeface="+mn-lt"/>
              </a:rPr>
              <a:t>JIT(</a:t>
            </a:r>
            <a:r>
              <a:rPr lang="zh-TW" altLang="en-US" sz="2000" dirty="0">
                <a:latin typeface="+mn-lt"/>
                <a:ea typeface="+mn-ea"/>
                <a:cs typeface="+mn-ea"/>
                <a:sym typeface="+mn-lt"/>
              </a:rPr>
              <a:t>准时制</a:t>
            </a:r>
            <a:r>
              <a:rPr lang="en-US" altLang="zh-TW" sz="2000" dirty="0">
                <a:latin typeface="+mn-lt"/>
                <a:ea typeface="+mn-ea"/>
                <a:cs typeface="+mn-ea"/>
                <a:sym typeface="+mn-lt"/>
              </a:rPr>
              <a:t>)</a:t>
            </a:r>
            <a:r>
              <a:rPr lang="zh-TW" altLang="en-US" sz="2000" dirty="0">
                <a:latin typeface="+mn-lt"/>
                <a:ea typeface="+mn-ea"/>
                <a:cs typeface="+mn-ea"/>
                <a:sym typeface="+mn-lt"/>
              </a:rPr>
              <a:t>管理方式</a:t>
            </a:r>
            <a:r>
              <a:rPr lang="en-US" altLang="zh-TW" sz="2000" dirty="0">
                <a:latin typeface="+mn-lt"/>
                <a:ea typeface="+mn-ea"/>
                <a:cs typeface="+mn-ea"/>
                <a:sym typeface="+mn-lt"/>
              </a:rPr>
              <a:t>;</a:t>
            </a:r>
          </a:p>
        </p:txBody>
      </p:sp>
    </p:spTree>
  </p:cSld>
  <p:clrMapOvr>
    <a:masterClrMapping/>
  </p:clrMapOvr>
  <p:transition spd="slow">
    <p:fade/>
  </p:transition>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8210" name="Text Box 2">
            <a:extLst>
              <a:ext uri="{FF2B5EF4-FFF2-40B4-BE49-F238E27FC236}">
                <a16:creationId xmlns:a16="http://schemas.microsoft.com/office/drawing/2014/main" id="{C45D6A3C-E74A-4B6F-BB85-403379F931A8}"/>
              </a:ext>
            </a:extLst>
          </p:cNvPr>
          <p:cNvSpPr txBox="1">
            <a:spLocks noChangeArrowheads="1"/>
          </p:cNvSpPr>
          <p:nvPr/>
        </p:nvSpPr>
        <p:spPr bwMode="auto">
          <a:xfrm>
            <a:off x="1192883" y="2664520"/>
            <a:ext cx="13681075" cy="2686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制定文件化的物流管理指导书</a:t>
            </a:r>
            <a:r>
              <a:rPr lang="en-US" altLang="zh-TW" sz="2000" dirty="0">
                <a:latin typeface="+mn-lt"/>
                <a:ea typeface="+mn-ea"/>
                <a:cs typeface="+mn-ea"/>
                <a:sym typeface="+mn-lt"/>
              </a:rPr>
              <a:t>,</a:t>
            </a:r>
            <a:r>
              <a:rPr lang="zh-TW" altLang="en-US" sz="2000" dirty="0">
                <a:latin typeface="+mn-lt"/>
                <a:ea typeface="+mn-ea"/>
                <a:cs typeface="+mn-ea"/>
                <a:sym typeface="+mn-lt"/>
              </a:rPr>
              <a:t>规范物流作业</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有效管理物流设施</a:t>
            </a:r>
            <a:r>
              <a:rPr lang="en-US" altLang="zh-TW" sz="2000" dirty="0">
                <a:latin typeface="+mn-lt"/>
                <a:ea typeface="+mn-ea"/>
                <a:cs typeface="+mn-ea"/>
                <a:sym typeface="+mn-lt"/>
              </a:rPr>
              <a:t>,</a:t>
            </a:r>
            <a:r>
              <a:rPr lang="zh-TW" altLang="en-US" sz="2000" dirty="0">
                <a:latin typeface="+mn-lt"/>
                <a:ea typeface="+mn-ea"/>
                <a:cs typeface="+mn-ea"/>
                <a:sym typeface="+mn-lt"/>
              </a:rPr>
              <a:t>确保功能正常</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提高物料活载程度</a:t>
            </a:r>
            <a:r>
              <a:rPr lang="en-US" altLang="zh-TW" sz="2000" dirty="0">
                <a:latin typeface="+mn-lt"/>
                <a:ea typeface="+mn-ea"/>
                <a:cs typeface="+mn-ea"/>
                <a:sym typeface="+mn-lt"/>
              </a:rPr>
              <a:t>,</a:t>
            </a:r>
            <a:r>
              <a:rPr lang="zh-TW" altLang="en-US" sz="2000" dirty="0">
                <a:latin typeface="+mn-lt"/>
                <a:ea typeface="+mn-ea"/>
                <a:cs typeface="+mn-ea"/>
                <a:sym typeface="+mn-lt"/>
              </a:rPr>
              <a:t>保持所有的物料都可以容易地搬运</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确保物流顺畅</a:t>
            </a:r>
            <a:r>
              <a:rPr lang="en-US" altLang="zh-TW" sz="2000" dirty="0">
                <a:latin typeface="+mn-lt"/>
                <a:ea typeface="+mn-ea"/>
                <a:cs typeface="+mn-ea"/>
                <a:sym typeface="+mn-lt"/>
              </a:rPr>
              <a:t>,</a:t>
            </a:r>
            <a:r>
              <a:rPr lang="zh-TW" altLang="en-US" sz="2000" dirty="0">
                <a:latin typeface="+mn-lt"/>
                <a:ea typeface="+mn-ea"/>
                <a:cs typeface="+mn-ea"/>
                <a:sym typeface="+mn-lt"/>
              </a:rPr>
              <a:t>可以满足生产计划安排的需</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1 ) </a:t>
            </a:r>
            <a:r>
              <a:rPr lang="zh-TW" altLang="en-US" sz="2000" b="1" dirty="0">
                <a:latin typeface="+mn-lt"/>
                <a:ea typeface="+mn-ea"/>
                <a:cs typeface="+mn-ea"/>
                <a:sym typeface="+mn-lt"/>
              </a:rPr>
              <a:t>物料活载程度表</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物料活载程度表是反映放置物料搬运难易程度的表格</a:t>
            </a:r>
            <a:r>
              <a:rPr lang="en-US" altLang="zh-TW" sz="2000" dirty="0">
                <a:latin typeface="+mn-lt"/>
                <a:ea typeface="+mn-ea"/>
                <a:cs typeface="+mn-ea"/>
                <a:sym typeface="+mn-lt"/>
              </a:rPr>
              <a:t>,</a:t>
            </a:r>
            <a:r>
              <a:rPr lang="zh-TW" altLang="en-US" sz="2000" dirty="0">
                <a:latin typeface="+mn-lt"/>
                <a:ea typeface="+mn-ea"/>
                <a:cs typeface="+mn-ea"/>
                <a:sym typeface="+mn-lt"/>
              </a:rPr>
              <a:t>为了便于装卸搬运</a:t>
            </a:r>
            <a:r>
              <a:rPr lang="en-US" altLang="zh-TW" sz="2000" dirty="0">
                <a:latin typeface="+mn-lt"/>
                <a:ea typeface="+mn-ea"/>
                <a:cs typeface="+mn-ea"/>
                <a:sym typeface="+mn-lt"/>
              </a:rPr>
              <a:t>,</a:t>
            </a:r>
            <a:r>
              <a:rPr lang="zh-TW" altLang="en-US" sz="2000" dirty="0">
                <a:latin typeface="+mn-lt"/>
                <a:ea typeface="+mn-ea"/>
                <a:cs typeface="+mn-ea"/>
                <a:sym typeface="+mn-lt"/>
              </a:rPr>
              <a:t>物料应处于最易移动的状态</a:t>
            </a:r>
            <a:r>
              <a:rPr lang="en-US" altLang="zh-TW" sz="2000" dirty="0">
                <a:latin typeface="+mn-lt"/>
                <a:ea typeface="+mn-ea"/>
                <a:cs typeface="+mn-ea"/>
                <a:sym typeface="+mn-lt"/>
              </a:rPr>
              <a:t>,</a:t>
            </a:r>
            <a:r>
              <a:rPr lang="zh-TW" altLang="en-US" sz="2000" dirty="0">
                <a:latin typeface="+mn-lt"/>
                <a:ea typeface="+mn-ea"/>
                <a:cs typeface="+mn-ea"/>
                <a:sym typeface="+mn-lt"/>
              </a:rPr>
              <a:t>这是因为被搬运物料的放置状态对于搬运作业效果影响巨大</a:t>
            </a:r>
            <a:r>
              <a:rPr lang="en-US" altLang="zh-TW" sz="2000" dirty="0">
                <a:latin typeface="+mn-lt"/>
                <a:ea typeface="+mn-ea"/>
                <a:cs typeface="+mn-ea"/>
                <a:sym typeface="+mn-lt"/>
              </a:rPr>
              <a:t>,EE</a:t>
            </a:r>
            <a:r>
              <a:rPr lang="zh-TW" altLang="en-US" sz="2000" dirty="0">
                <a:latin typeface="+mn-lt"/>
                <a:ea typeface="+mn-ea"/>
                <a:cs typeface="+mn-ea"/>
                <a:sym typeface="+mn-lt"/>
              </a:rPr>
              <a:t>人员必须慎重对待</a:t>
            </a:r>
            <a:r>
              <a:rPr lang="en-US" altLang="zh-TW" sz="2000" dirty="0">
                <a:latin typeface="+mn-lt"/>
                <a:ea typeface="+mn-ea"/>
                <a:cs typeface="+mn-ea"/>
                <a:sym typeface="+mn-lt"/>
              </a:rPr>
              <a:t>.</a:t>
            </a:r>
            <a:r>
              <a:rPr lang="zh-TW" altLang="en-US" sz="2000" dirty="0">
                <a:latin typeface="+mn-lt"/>
                <a:ea typeface="+mn-ea"/>
                <a:cs typeface="+mn-ea"/>
                <a:sym typeface="+mn-lt"/>
              </a:rPr>
              <a:t>物料活载程度表的格式如下</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46FA55DA-71D8-4ECE-BE1C-83813141EF6D}"/>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9234" name="Text Box 2">
            <a:extLst>
              <a:ext uri="{FF2B5EF4-FFF2-40B4-BE49-F238E27FC236}">
                <a16:creationId xmlns:a16="http://schemas.microsoft.com/office/drawing/2014/main" id="{C21CB111-3F31-4AEE-8326-4B90EE80AB47}"/>
              </a:ext>
            </a:extLst>
          </p:cNvPr>
          <p:cNvSpPr txBox="1">
            <a:spLocks noChangeArrowheads="1"/>
          </p:cNvSpPr>
          <p:nvPr/>
        </p:nvSpPr>
        <p:spPr bwMode="auto">
          <a:xfrm>
            <a:off x="1481138" y="0"/>
            <a:ext cx="13681075"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zh-CN" sz="2000">
              <a:latin typeface="+mn-lt"/>
              <a:ea typeface="+mn-ea"/>
              <a:cs typeface="+mn-ea"/>
              <a:sym typeface="+mn-lt"/>
            </a:endParaRPr>
          </a:p>
        </p:txBody>
      </p:sp>
      <p:graphicFrame>
        <p:nvGraphicFramePr>
          <p:cNvPr id="436326" name="Group 102">
            <a:extLst>
              <a:ext uri="{FF2B5EF4-FFF2-40B4-BE49-F238E27FC236}">
                <a16:creationId xmlns:a16="http://schemas.microsoft.com/office/drawing/2014/main" id="{F7C7E095-360C-4576-AF81-2622CA30891D}"/>
              </a:ext>
            </a:extLst>
          </p:cNvPr>
          <p:cNvGraphicFramePr>
            <a:graphicFrameLocks noGrp="1"/>
          </p:cNvGraphicFramePr>
          <p:nvPr>
            <p:extLst>
              <p:ext uri="{D42A27DB-BD31-4B8C-83A1-F6EECF244321}">
                <p14:modId xmlns:p14="http://schemas.microsoft.com/office/powerpoint/2010/main" val="1052213470"/>
              </p:ext>
            </p:extLst>
          </p:nvPr>
        </p:nvGraphicFramePr>
        <p:xfrm>
          <a:off x="1696939" y="1512392"/>
          <a:ext cx="13111165" cy="5562601"/>
        </p:xfrm>
        <a:graphic>
          <a:graphicData uri="http://schemas.openxmlformats.org/drawingml/2006/table">
            <a:tbl>
              <a:tblPr/>
              <a:tblGrid>
                <a:gridCol w="2166193">
                  <a:extLst>
                    <a:ext uri="{9D8B030D-6E8A-4147-A177-3AD203B41FA5}">
                      <a16:colId xmlns:a16="http://schemas.microsoft.com/office/drawing/2014/main" val="20000"/>
                    </a:ext>
                  </a:extLst>
                </a:gridCol>
                <a:gridCol w="1254112">
                  <a:extLst>
                    <a:ext uri="{9D8B030D-6E8A-4147-A177-3AD203B41FA5}">
                      <a16:colId xmlns:a16="http://schemas.microsoft.com/office/drawing/2014/main" val="20001"/>
                    </a:ext>
                  </a:extLst>
                </a:gridCol>
                <a:gridCol w="1368122">
                  <a:extLst>
                    <a:ext uri="{9D8B030D-6E8A-4147-A177-3AD203B41FA5}">
                      <a16:colId xmlns:a16="http://schemas.microsoft.com/office/drawing/2014/main" val="20002"/>
                    </a:ext>
                  </a:extLst>
                </a:gridCol>
                <a:gridCol w="1368122">
                  <a:extLst>
                    <a:ext uri="{9D8B030D-6E8A-4147-A177-3AD203B41FA5}">
                      <a16:colId xmlns:a16="http://schemas.microsoft.com/office/drawing/2014/main" val="20003"/>
                    </a:ext>
                  </a:extLst>
                </a:gridCol>
                <a:gridCol w="1368122">
                  <a:extLst>
                    <a:ext uri="{9D8B030D-6E8A-4147-A177-3AD203B41FA5}">
                      <a16:colId xmlns:a16="http://schemas.microsoft.com/office/drawing/2014/main" val="20004"/>
                    </a:ext>
                  </a:extLst>
                </a:gridCol>
                <a:gridCol w="1710151">
                  <a:extLst>
                    <a:ext uri="{9D8B030D-6E8A-4147-A177-3AD203B41FA5}">
                      <a16:colId xmlns:a16="http://schemas.microsoft.com/office/drawing/2014/main" val="20005"/>
                    </a:ext>
                  </a:extLst>
                </a:gridCol>
                <a:gridCol w="1824161">
                  <a:extLst>
                    <a:ext uri="{9D8B030D-6E8A-4147-A177-3AD203B41FA5}">
                      <a16:colId xmlns:a16="http://schemas.microsoft.com/office/drawing/2014/main" val="20006"/>
                    </a:ext>
                  </a:extLst>
                </a:gridCol>
                <a:gridCol w="2052182">
                  <a:extLst>
                    <a:ext uri="{9D8B030D-6E8A-4147-A177-3AD203B41FA5}">
                      <a16:colId xmlns:a16="http://schemas.microsoft.com/office/drawing/2014/main" val="20007"/>
                    </a:ext>
                  </a:extLst>
                </a:gridCol>
              </a:tblGrid>
              <a:tr h="793109">
                <a:tc rowSpan="2">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物料存放方式</a:t>
                      </a:r>
                    </a:p>
                  </a:txBody>
                  <a:tcPr marL="136812" marR="136812" marT="62409" marB="62409"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4">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需要作业的阶段</a:t>
                      </a:r>
                    </a:p>
                  </a:txBody>
                  <a:tcPr marL="136812" marR="136812"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gridSpan="3">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指数</a:t>
                      </a:r>
                    </a:p>
                  </a:txBody>
                  <a:tcPr marL="136812" marR="136812" marT="62409" marB="6240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0000"/>
                  </a:ext>
                </a:extLst>
              </a:tr>
              <a:tr h="790943">
                <a:tc vMerge="1">
                  <a:txBody>
                    <a:bodyPr/>
                    <a:lstStyle/>
                    <a:p>
                      <a:endParaRPr lang="zh-CN" altLang="en-US"/>
                    </a:p>
                  </a:txBody>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整理</a:t>
                      </a:r>
                    </a:p>
                  </a:txBody>
                  <a:tcPr marL="136812" marR="136812"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架起</a:t>
                      </a:r>
                    </a:p>
                  </a:txBody>
                  <a:tcPr marL="136812" marR="136812"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提取</a:t>
                      </a:r>
                    </a:p>
                  </a:txBody>
                  <a:tcPr marL="136812" marR="136812"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运走</a:t>
                      </a:r>
                    </a:p>
                  </a:txBody>
                  <a:tcPr marL="136812" marR="136812"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需要度</a:t>
                      </a:r>
                    </a:p>
                  </a:txBody>
                  <a:tcPr marL="136812" marR="136812"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取消度</a:t>
                      </a:r>
                    </a:p>
                  </a:txBody>
                  <a:tcPr marL="136812" marR="136812"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活载程度</a:t>
                      </a:r>
                    </a:p>
                  </a:txBody>
                  <a:tcPr marL="136812" marR="136812" marT="62409" marB="6240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808279">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散放地上</a:t>
                      </a:r>
                    </a:p>
                  </a:txBody>
                  <a:tcPr marL="136812" marR="136812" marT="62409" marB="6240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12" marR="136812"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12" marR="136812"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12" marR="136812"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12" marR="136812"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4</a:t>
                      </a:r>
                    </a:p>
                  </a:txBody>
                  <a:tcPr marL="136812" marR="136812"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0</a:t>
                      </a:r>
                    </a:p>
                  </a:txBody>
                  <a:tcPr marL="136812" marR="136812"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0</a:t>
                      </a:r>
                    </a:p>
                  </a:txBody>
                  <a:tcPr marL="136812" marR="136812" marT="62409" marB="6240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793109">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一般容器</a:t>
                      </a:r>
                    </a:p>
                  </a:txBody>
                  <a:tcPr marL="136812" marR="136812" marT="62409" marB="6240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12" marR="136812"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12" marR="136812"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12" marR="136812"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12" marR="136812"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3</a:t>
                      </a:r>
                    </a:p>
                  </a:txBody>
                  <a:tcPr marL="136812" marR="136812"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1</a:t>
                      </a:r>
                    </a:p>
                  </a:txBody>
                  <a:tcPr marL="136812" marR="136812"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1</a:t>
                      </a:r>
                    </a:p>
                  </a:txBody>
                  <a:tcPr marL="136812" marR="136812" marT="62409" marB="6240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793109">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托盘</a:t>
                      </a:r>
                    </a:p>
                  </a:txBody>
                  <a:tcPr marL="136812" marR="136812" marT="62409" marB="6240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12" marR="136812"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12" marR="136812"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12" marR="136812"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12" marR="136812"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2</a:t>
                      </a:r>
                    </a:p>
                  </a:txBody>
                  <a:tcPr marL="136812" marR="136812"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2</a:t>
                      </a:r>
                    </a:p>
                  </a:txBody>
                  <a:tcPr marL="136812" marR="136812"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2</a:t>
                      </a:r>
                    </a:p>
                  </a:txBody>
                  <a:tcPr marL="136812" marR="136812" marT="62409" marB="6240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790943">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车辆</a:t>
                      </a:r>
                    </a:p>
                  </a:txBody>
                  <a:tcPr marL="136812" marR="136812" marT="62409" marB="6240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12" marR="136812"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12" marR="136812"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12" marR="136812"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12" marR="136812"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1</a:t>
                      </a:r>
                    </a:p>
                  </a:txBody>
                  <a:tcPr marL="136812" marR="136812"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3</a:t>
                      </a:r>
                    </a:p>
                  </a:txBody>
                  <a:tcPr marL="136812" marR="136812"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3</a:t>
                      </a:r>
                    </a:p>
                  </a:txBody>
                  <a:tcPr marL="136812" marR="136812" marT="62409" marB="6240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793109">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zh-TW" altLang="en-US" sz="2000" b="0" i="0" u="none" strike="noStrike" cap="none" normalizeH="0" baseline="0" dirty="0">
                          <a:ln>
                            <a:noFill/>
                          </a:ln>
                          <a:solidFill>
                            <a:schemeClr val="tx1"/>
                          </a:solidFill>
                          <a:effectLst/>
                          <a:latin typeface="+mn-lt"/>
                          <a:ea typeface="+mn-ea"/>
                          <a:cs typeface="+mn-ea"/>
                          <a:sym typeface="+mn-lt"/>
                        </a:rPr>
                        <a:t>传送带</a:t>
                      </a:r>
                    </a:p>
                  </a:txBody>
                  <a:tcPr marL="136812" marR="136812" marT="62409" marB="6240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12" marR="136812"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12" marR="136812"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12" marR="136812"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a:t>
                      </a:r>
                    </a:p>
                  </a:txBody>
                  <a:tcPr marL="136812" marR="136812"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0</a:t>
                      </a:r>
                    </a:p>
                  </a:txBody>
                  <a:tcPr marL="136812" marR="136812"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4</a:t>
                      </a:r>
                    </a:p>
                  </a:txBody>
                  <a:tcPr marL="136812" marR="136812" marT="62409" marB="624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ct val="0"/>
                        </a:spcBef>
                        <a:spcAft>
                          <a:spcPct val="0"/>
                        </a:spcAft>
                        <a:buClrTx/>
                        <a:buSzTx/>
                        <a:buFontTx/>
                        <a:buNone/>
                        <a:tabLst/>
                      </a:pPr>
                      <a:r>
                        <a:rPr kumimoji="1" lang="en-US" altLang="zh-TW" sz="2000" b="0" i="0" u="none" strike="noStrike" cap="none" normalizeH="0" baseline="0" dirty="0">
                          <a:ln>
                            <a:noFill/>
                          </a:ln>
                          <a:solidFill>
                            <a:schemeClr val="tx1"/>
                          </a:solidFill>
                          <a:effectLst/>
                          <a:latin typeface="+mn-lt"/>
                          <a:ea typeface="+mn-ea"/>
                          <a:cs typeface="+mn-ea"/>
                          <a:sym typeface="+mn-lt"/>
                        </a:rPr>
                        <a:t>4</a:t>
                      </a:r>
                    </a:p>
                  </a:txBody>
                  <a:tcPr marL="136812" marR="136812" marT="62409" marB="6240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bl>
          </a:graphicData>
        </a:graphic>
      </p:graphicFrame>
      <p:sp>
        <p:nvSpPr>
          <p:cNvPr id="479303" name="Text Box 103">
            <a:extLst>
              <a:ext uri="{FF2B5EF4-FFF2-40B4-BE49-F238E27FC236}">
                <a16:creationId xmlns:a16="http://schemas.microsoft.com/office/drawing/2014/main" id="{892CDA76-7AE6-42BC-AF30-0DB55EAC16C1}"/>
              </a:ext>
            </a:extLst>
          </p:cNvPr>
          <p:cNvSpPr txBox="1">
            <a:spLocks noChangeArrowheads="1"/>
          </p:cNvSpPr>
          <p:nvPr/>
        </p:nvSpPr>
        <p:spPr bwMode="auto">
          <a:xfrm>
            <a:off x="2633043" y="1042492"/>
            <a:ext cx="8891588"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                  </a:t>
            </a:r>
            <a:r>
              <a:rPr lang="zh-TW" altLang="en-US" sz="2000" b="1" dirty="0">
                <a:latin typeface="+mn-lt"/>
                <a:ea typeface="+mn-ea"/>
                <a:cs typeface="+mn-ea"/>
                <a:sym typeface="+mn-lt"/>
              </a:rPr>
              <a:t>物 料 活 载 程 度 表</a:t>
            </a:r>
          </a:p>
        </p:txBody>
      </p:sp>
      <p:sp>
        <p:nvSpPr>
          <p:cNvPr id="479304" name="Text Box 104">
            <a:extLst>
              <a:ext uri="{FF2B5EF4-FFF2-40B4-BE49-F238E27FC236}">
                <a16:creationId xmlns:a16="http://schemas.microsoft.com/office/drawing/2014/main" id="{6165FC12-9510-4094-8233-825ACE87A4E3}"/>
              </a:ext>
            </a:extLst>
          </p:cNvPr>
          <p:cNvSpPr txBox="1">
            <a:spLocks noChangeArrowheads="1"/>
          </p:cNvSpPr>
          <p:nvPr/>
        </p:nvSpPr>
        <p:spPr bwMode="auto">
          <a:xfrm>
            <a:off x="1481137" y="7201024"/>
            <a:ext cx="13681075" cy="157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活载程度一般分为</a:t>
            </a:r>
            <a:r>
              <a:rPr lang="en-US" altLang="zh-TW" sz="2000" dirty="0">
                <a:latin typeface="+mn-lt"/>
                <a:ea typeface="+mn-ea"/>
                <a:cs typeface="+mn-ea"/>
                <a:sym typeface="+mn-lt"/>
              </a:rPr>
              <a:t>5</a:t>
            </a:r>
            <a:r>
              <a:rPr lang="zh-TW" altLang="en-US" sz="2000" dirty="0">
                <a:latin typeface="+mn-lt"/>
                <a:ea typeface="+mn-ea"/>
                <a:cs typeface="+mn-ea"/>
                <a:sym typeface="+mn-lt"/>
              </a:rPr>
              <a:t>个等级</a:t>
            </a:r>
            <a:r>
              <a:rPr lang="en-US" altLang="zh-TW" sz="2000" dirty="0">
                <a:latin typeface="+mn-lt"/>
                <a:ea typeface="+mn-ea"/>
                <a:cs typeface="+mn-ea"/>
                <a:sym typeface="+mn-lt"/>
              </a:rPr>
              <a:t>,</a:t>
            </a:r>
            <a:r>
              <a:rPr lang="zh-TW" altLang="en-US" sz="2000" dirty="0">
                <a:latin typeface="+mn-lt"/>
                <a:ea typeface="+mn-ea"/>
                <a:cs typeface="+mn-ea"/>
                <a:sym typeface="+mn-lt"/>
              </a:rPr>
              <a:t>用相应的活载程度指数</a:t>
            </a:r>
            <a:r>
              <a:rPr lang="en-US" altLang="zh-TW" sz="2000" dirty="0">
                <a:latin typeface="+mn-lt"/>
                <a:ea typeface="+mn-ea"/>
                <a:cs typeface="+mn-ea"/>
                <a:sym typeface="+mn-lt"/>
              </a:rPr>
              <a:t>0~4</a:t>
            </a:r>
            <a:r>
              <a:rPr lang="zh-TW" altLang="en-US" sz="2000" dirty="0">
                <a:latin typeface="+mn-lt"/>
                <a:ea typeface="+mn-ea"/>
                <a:cs typeface="+mn-ea"/>
                <a:sym typeface="+mn-lt"/>
              </a:rPr>
              <a:t>来表示</a:t>
            </a:r>
            <a:r>
              <a:rPr lang="en-US" altLang="zh-TW" sz="2000" dirty="0">
                <a:latin typeface="+mn-lt"/>
                <a:ea typeface="+mn-ea"/>
                <a:cs typeface="+mn-ea"/>
                <a:sym typeface="+mn-lt"/>
              </a:rPr>
              <a:t>.</a:t>
            </a:r>
            <a:r>
              <a:rPr lang="zh-TW" altLang="en-US" sz="2000" dirty="0">
                <a:latin typeface="+mn-lt"/>
                <a:ea typeface="+mn-ea"/>
                <a:cs typeface="+mn-ea"/>
                <a:sym typeface="+mn-lt"/>
              </a:rPr>
              <a:t>活载程度越高其指数也越大</a:t>
            </a:r>
            <a:r>
              <a:rPr lang="en-US" altLang="zh-TW" sz="2000" dirty="0">
                <a:latin typeface="+mn-lt"/>
                <a:ea typeface="+mn-ea"/>
                <a:cs typeface="+mn-ea"/>
                <a:sym typeface="+mn-lt"/>
              </a:rPr>
              <a:t>,</a:t>
            </a:r>
            <a:r>
              <a:rPr lang="zh-TW" altLang="en-US" sz="2000" dirty="0">
                <a:latin typeface="+mn-lt"/>
                <a:ea typeface="+mn-ea"/>
                <a:cs typeface="+mn-ea"/>
                <a:sym typeface="+mn-lt"/>
              </a:rPr>
              <a:t>表示物料容易移动</a:t>
            </a:r>
            <a:r>
              <a:rPr lang="en-US" altLang="zh-TW" sz="2000" dirty="0">
                <a:latin typeface="+mn-lt"/>
                <a:ea typeface="+mn-ea"/>
                <a:cs typeface="+mn-ea"/>
                <a:sym typeface="+mn-lt"/>
              </a:rPr>
              <a:t>;</a:t>
            </a:r>
            <a:r>
              <a:rPr lang="zh-TW" altLang="en-US" sz="2000" dirty="0">
                <a:latin typeface="+mn-lt"/>
                <a:ea typeface="+mn-ea"/>
                <a:cs typeface="+mn-ea"/>
                <a:sym typeface="+mn-lt"/>
              </a:rPr>
              <a:t>反之</a:t>
            </a:r>
            <a:r>
              <a:rPr lang="en-US" altLang="zh-TW" sz="2000" dirty="0">
                <a:latin typeface="+mn-lt"/>
                <a:ea typeface="+mn-ea"/>
                <a:cs typeface="+mn-ea"/>
                <a:sym typeface="+mn-lt"/>
              </a:rPr>
              <a:t>,</a:t>
            </a:r>
            <a:r>
              <a:rPr lang="zh-TW" altLang="en-US" sz="2000" dirty="0">
                <a:latin typeface="+mn-lt"/>
                <a:ea typeface="+mn-ea"/>
                <a:cs typeface="+mn-ea"/>
                <a:sym typeface="+mn-lt"/>
              </a:rPr>
              <a:t>则不容易移动</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根据上表中的数据所反映的结果可以说明</a:t>
            </a:r>
            <a:r>
              <a:rPr lang="en-US" altLang="zh-TW" sz="2000" dirty="0">
                <a:latin typeface="+mn-lt"/>
                <a:ea typeface="+mn-ea"/>
                <a:cs typeface="+mn-ea"/>
                <a:sym typeface="+mn-lt"/>
              </a:rPr>
              <a:t>:</a:t>
            </a:r>
            <a:r>
              <a:rPr lang="zh-TW" altLang="en-US" sz="2000" dirty="0">
                <a:latin typeface="+mn-lt"/>
                <a:ea typeface="+mn-ea"/>
                <a:cs typeface="+mn-ea"/>
                <a:sym typeface="+mn-lt"/>
              </a:rPr>
              <a:t>不同放置方式的物料其活载程度是不同的</a:t>
            </a:r>
            <a:r>
              <a:rPr lang="en-US" altLang="zh-TW" sz="2000" dirty="0">
                <a:latin typeface="+mn-lt"/>
                <a:ea typeface="+mn-ea"/>
                <a:cs typeface="+mn-ea"/>
                <a:sym typeface="+mn-lt"/>
              </a:rPr>
              <a:t>,</a:t>
            </a:r>
            <a:r>
              <a:rPr lang="zh-TW" altLang="en-US" sz="2000" dirty="0">
                <a:latin typeface="+mn-lt"/>
                <a:ea typeface="+mn-ea"/>
                <a:cs typeface="+mn-ea"/>
                <a:sym typeface="+mn-lt"/>
              </a:rPr>
              <a:t>从方便搬运作业出发</a:t>
            </a:r>
            <a:r>
              <a:rPr lang="en-US" altLang="zh-TW" sz="2000" dirty="0">
                <a:latin typeface="+mn-lt"/>
                <a:ea typeface="+mn-ea"/>
                <a:cs typeface="+mn-ea"/>
                <a:sym typeface="+mn-lt"/>
              </a:rPr>
              <a:t>,</a:t>
            </a:r>
            <a:r>
              <a:rPr lang="zh-TW" altLang="en-US" sz="2000" dirty="0">
                <a:latin typeface="+mn-lt"/>
                <a:ea typeface="+mn-ea"/>
                <a:cs typeface="+mn-ea"/>
                <a:sym typeface="+mn-lt"/>
              </a:rPr>
              <a:t>活载指数越大越好</a:t>
            </a:r>
            <a:r>
              <a:rPr lang="en-US" altLang="zh-TW" sz="2000" dirty="0">
                <a:latin typeface="+mn-lt"/>
                <a:ea typeface="+mn-ea"/>
                <a:cs typeface="+mn-ea"/>
                <a:sym typeface="+mn-lt"/>
              </a:rPr>
              <a:t>,</a:t>
            </a:r>
            <a:r>
              <a:rPr lang="zh-TW" altLang="en-US" sz="2000" dirty="0">
                <a:latin typeface="+mn-lt"/>
                <a:ea typeface="+mn-ea"/>
                <a:cs typeface="+mn-ea"/>
                <a:sym typeface="+mn-lt"/>
              </a:rPr>
              <a:t>但是否可行呢</a:t>
            </a:r>
            <a:r>
              <a:rPr lang="en-US" altLang="zh-TW" sz="2000" dirty="0">
                <a:latin typeface="+mn-lt"/>
                <a:ea typeface="+mn-ea"/>
                <a:cs typeface="+mn-ea"/>
                <a:sym typeface="+mn-lt"/>
              </a:rPr>
              <a:t>?</a:t>
            </a:r>
            <a:r>
              <a:rPr lang="zh-TW" altLang="en-US" sz="2000" dirty="0">
                <a:latin typeface="+mn-lt"/>
                <a:ea typeface="+mn-ea"/>
                <a:cs typeface="+mn-ea"/>
                <a:sym typeface="+mn-lt"/>
              </a:rPr>
              <a:t>这就要考虑成本</a:t>
            </a:r>
            <a:r>
              <a:rPr lang="en-US" altLang="zh-TW" sz="2000" dirty="0">
                <a:latin typeface="+mn-lt"/>
                <a:ea typeface="+mn-ea"/>
                <a:cs typeface="+mn-ea"/>
                <a:sym typeface="+mn-lt"/>
              </a:rPr>
              <a:t>,</a:t>
            </a:r>
            <a:r>
              <a:rPr lang="zh-TW" altLang="en-US" sz="2000" dirty="0">
                <a:latin typeface="+mn-lt"/>
                <a:ea typeface="+mn-ea"/>
                <a:cs typeface="+mn-ea"/>
                <a:sym typeface="+mn-lt"/>
              </a:rPr>
              <a:t>如活载指数为</a:t>
            </a:r>
            <a:r>
              <a:rPr lang="en-US" altLang="zh-TW" sz="2000" dirty="0">
                <a:latin typeface="+mn-lt"/>
                <a:ea typeface="+mn-ea"/>
                <a:cs typeface="+mn-ea"/>
                <a:sym typeface="+mn-lt"/>
              </a:rPr>
              <a:t>3</a:t>
            </a:r>
            <a:r>
              <a:rPr lang="zh-TW" altLang="en-US" sz="2000" dirty="0">
                <a:latin typeface="+mn-lt"/>
                <a:ea typeface="+mn-ea"/>
                <a:cs typeface="+mn-ea"/>
                <a:sym typeface="+mn-lt"/>
              </a:rPr>
              <a:t>和</a:t>
            </a:r>
            <a:r>
              <a:rPr lang="en-US" altLang="zh-TW" sz="2000" dirty="0">
                <a:latin typeface="+mn-lt"/>
                <a:ea typeface="+mn-ea"/>
                <a:cs typeface="+mn-ea"/>
                <a:sym typeface="+mn-lt"/>
              </a:rPr>
              <a:t>4</a:t>
            </a:r>
            <a:r>
              <a:rPr lang="zh-TW" altLang="en-US" sz="2000" dirty="0">
                <a:latin typeface="+mn-lt"/>
                <a:ea typeface="+mn-ea"/>
                <a:cs typeface="+mn-ea"/>
                <a:sym typeface="+mn-lt"/>
              </a:rPr>
              <a:t>的放置方式分别是车辆</a:t>
            </a:r>
          </a:p>
        </p:txBody>
      </p:sp>
      <p:sp>
        <p:nvSpPr>
          <p:cNvPr id="6" name="文本框 5">
            <a:extLst>
              <a:ext uri="{FF2B5EF4-FFF2-40B4-BE49-F238E27FC236}">
                <a16:creationId xmlns:a16="http://schemas.microsoft.com/office/drawing/2014/main" id="{A2F18163-57A0-4525-AF06-3FCCAC924F52}"/>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0258" name="Text Box 2">
            <a:extLst>
              <a:ext uri="{FF2B5EF4-FFF2-40B4-BE49-F238E27FC236}">
                <a16:creationId xmlns:a16="http://schemas.microsoft.com/office/drawing/2014/main" id="{C005EE8B-88E9-460A-8AA3-7DC4E0CEF1D9}"/>
              </a:ext>
            </a:extLst>
          </p:cNvPr>
          <p:cNvSpPr txBox="1">
            <a:spLocks noChangeArrowheads="1"/>
          </p:cNvSpPr>
          <p:nvPr/>
        </p:nvSpPr>
        <p:spPr bwMode="auto">
          <a:xfrm>
            <a:off x="1481137" y="1944440"/>
            <a:ext cx="13681075" cy="4533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dirty="0">
                <a:latin typeface="+mn-lt"/>
                <a:ea typeface="+mn-ea"/>
                <a:cs typeface="+mn-ea"/>
                <a:sym typeface="+mn-lt"/>
              </a:rPr>
              <a:t>和传送带</a:t>
            </a:r>
            <a:r>
              <a:rPr lang="en-US" altLang="zh-TW" sz="2000" dirty="0">
                <a:latin typeface="+mn-lt"/>
                <a:ea typeface="+mn-ea"/>
                <a:cs typeface="+mn-ea"/>
                <a:sym typeface="+mn-lt"/>
              </a:rPr>
              <a:t>,</a:t>
            </a:r>
            <a:r>
              <a:rPr lang="zh-TW" altLang="en-US" sz="2000" dirty="0">
                <a:latin typeface="+mn-lt"/>
                <a:ea typeface="+mn-ea"/>
                <a:cs typeface="+mn-ea"/>
                <a:sym typeface="+mn-lt"/>
              </a:rPr>
              <a:t>用活动的车辆式的货架倒是可行</a:t>
            </a:r>
            <a:r>
              <a:rPr lang="en-US" altLang="zh-TW" sz="2000" dirty="0">
                <a:latin typeface="+mn-lt"/>
                <a:ea typeface="+mn-ea"/>
                <a:cs typeface="+mn-ea"/>
                <a:sym typeface="+mn-lt"/>
              </a:rPr>
              <a:t>,</a:t>
            </a:r>
            <a:r>
              <a:rPr lang="zh-TW" altLang="en-US" sz="2000" dirty="0">
                <a:latin typeface="+mn-lt"/>
                <a:ea typeface="+mn-ea"/>
                <a:cs typeface="+mn-ea"/>
                <a:sym typeface="+mn-lt"/>
              </a:rPr>
              <a:t>但传送带的成本有点太高</a:t>
            </a:r>
            <a:r>
              <a:rPr lang="en-US" altLang="zh-TW" sz="2000" dirty="0">
                <a:latin typeface="+mn-lt"/>
                <a:ea typeface="+mn-ea"/>
                <a:cs typeface="+mn-ea"/>
                <a:sym typeface="+mn-lt"/>
              </a:rPr>
              <a:t>,</a:t>
            </a:r>
            <a:r>
              <a:rPr lang="zh-TW" altLang="en-US" sz="2000" dirty="0">
                <a:latin typeface="+mn-lt"/>
                <a:ea typeface="+mn-ea"/>
                <a:cs typeface="+mn-ea"/>
                <a:sym typeface="+mn-lt"/>
              </a:rPr>
              <a:t>其可行性比较差</a:t>
            </a:r>
            <a:r>
              <a:rPr lang="en-US" altLang="zh-TW" sz="2000" dirty="0">
                <a:latin typeface="+mn-lt"/>
                <a:ea typeface="+mn-ea"/>
                <a:cs typeface="+mn-ea"/>
                <a:sym typeface="+mn-lt"/>
              </a:rPr>
              <a:t>.</a:t>
            </a:r>
            <a:r>
              <a:rPr lang="zh-TW" altLang="en-US" sz="2000" dirty="0">
                <a:latin typeface="+mn-lt"/>
                <a:ea typeface="+mn-ea"/>
                <a:cs typeface="+mn-ea"/>
                <a:sym typeface="+mn-lt"/>
              </a:rPr>
              <a:t>而活载指数为</a:t>
            </a:r>
            <a:r>
              <a:rPr lang="en-US" altLang="zh-TW" sz="2000" dirty="0">
                <a:latin typeface="+mn-lt"/>
                <a:ea typeface="+mn-ea"/>
                <a:cs typeface="+mn-ea"/>
                <a:sym typeface="+mn-lt"/>
              </a:rPr>
              <a:t>2</a:t>
            </a:r>
            <a:r>
              <a:rPr lang="zh-TW" altLang="en-US" sz="2000" dirty="0">
                <a:latin typeface="+mn-lt"/>
                <a:ea typeface="+mn-ea"/>
                <a:cs typeface="+mn-ea"/>
                <a:sym typeface="+mn-lt"/>
              </a:rPr>
              <a:t>的托盘放置方式其成本不算高</a:t>
            </a:r>
            <a:r>
              <a:rPr lang="en-US" altLang="zh-TW" sz="2000" dirty="0">
                <a:latin typeface="+mn-lt"/>
                <a:ea typeface="+mn-ea"/>
                <a:cs typeface="+mn-ea"/>
                <a:sym typeface="+mn-lt"/>
              </a:rPr>
              <a:t>,</a:t>
            </a:r>
            <a:r>
              <a:rPr lang="zh-TW" altLang="en-US" sz="2000" dirty="0">
                <a:latin typeface="+mn-lt"/>
                <a:ea typeface="+mn-ea"/>
                <a:cs typeface="+mn-ea"/>
                <a:sym typeface="+mn-lt"/>
              </a:rPr>
              <a:t>搬运也比较方便</a:t>
            </a:r>
            <a:r>
              <a:rPr lang="en-US" altLang="zh-TW" sz="2000" dirty="0">
                <a:latin typeface="+mn-lt"/>
                <a:ea typeface="+mn-ea"/>
                <a:cs typeface="+mn-ea"/>
                <a:sym typeface="+mn-lt"/>
              </a:rPr>
              <a:t>,</a:t>
            </a:r>
            <a:r>
              <a:rPr lang="zh-TW" altLang="en-US" sz="2000" dirty="0">
                <a:latin typeface="+mn-lt"/>
                <a:ea typeface="+mn-ea"/>
                <a:cs typeface="+mn-ea"/>
                <a:sym typeface="+mn-lt"/>
              </a:rPr>
              <a:t>是一种值得普遍推广的物料放置方式</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defRPr/>
            </a:pPr>
            <a:r>
              <a:rPr lang="en-US" altLang="zh-TW" sz="2000" b="1" dirty="0">
                <a:latin typeface="+mn-lt"/>
                <a:ea typeface="+mn-ea"/>
                <a:cs typeface="+mn-ea"/>
                <a:sym typeface="+mn-lt"/>
              </a:rPr>
              <a:t>2 ) </a:t>
            </a:r>
            <a:r>
              <a:rPr lang="zh-TW" altLang="en-US" sz="2000" b="1" dirty="0">
                <a:latin typeface="+mn-lt"/>
                <a:ea typeface="+mn-ea"/>
                <a:cs typeface="+mn-ea"/>
                <a:sym typeface="+mn-lt"/>
              </a:rPr>
              <a:t>物流管理的失效模式</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因商务行为导致计划或合同被终止</a:t>
            </a:r>
            <a:r>
              <a:rPr lang="en-US" altLang="zh-TW" sz="2000" dirty="0">
                <a:latin typeface="+mn-lt"/>
                <a:ea typeface="+mn-ea"/>
                <a:cs typeface="+mn-ea"/>
                <a:sym typeface="+mn-lt"/>
              </a:rPr>
              <a:t>,</a:t>
            </a:r>
            <a:r>
              <a:rPr lang="zh-TW" altLang="en-US" sz="2000" dirty="0">
                <a:latin typeface="+mn-lt"/>
                <a:ea typeface="+mn-ea"/>
                <a:cs typeface="+mn-ea"/>
                <a:sym typeface="+mn-lt"/>
              </a:rPr>
              <a:t>而产生不可逆性的物流</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en-US" altLang="zh-TW" sz="2000" dirty="0">
                <a:latin typeface="+mn-lt"/>
                <a:ea typeface="+mn-ea"/>
                <a:cs typeface="+mn-ea"/>
                <a:sym typeface="+mn-lt"/>
              </a:rPr>
              <a:t>FIFO (First In First Out) </a:t>
            </a:r>
            <a:r>
              <a:rPr lang="zh-TW" altLang="en-US" sz="2000" dirty="0">
                <a:latin typeface="+mn-lt"/>
                <a:ea typeface="+mn-ea"/>
                <a:cs typeface="+mn-ea"/>
                <a:sym typeface="+mn-lt"/>
              </a:rPr>
              <a:t>管理失效</a:t>
            </a:r>
            <a:r>
              <a:rPr lang="en-US" altLang="zh-TW" sz="2000" dirty="0">
                <a:latin typeface="+mn-lt"/>
                <a:ea typeface="+mn-ea"/>
                <a:cs typeface="+mn-ea"/>
                <a:sym typeface="+mn-lt"/>
              </a:rPr>
              <a:t>,</a:t>
            </a:r>
            <a:r>
              <a:rPr lang="zh-TW" altLang="en-US" sz="2000" dirty="0">
                <a:latin typeface="+mn-lt"/>
                <a:ea typeface="+mn-ea"/>
                <a:cs typeface="+mn-ea"/>
                <a:sym typeface="+mn-lt"/>
              </a:rPr>
              <a:t>比如</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①</a:t>
            </a:r>
            <a:r>
              <a:rPr lang="zh-TW" altLang="en-US" sz="2000" dirty="0">
                <a:latin typeface="+mn-lt"/>
                <a:ea typeface="+mn-ea"/>
                <a:cs typeface="+mn-ea"/>
                <a:sym typeface="+mn-lt"/>
              </a:rPr>
              <a:t>由于场地的限制</a:t>
            </a:r>
            <a:r>
              <a:rPr lang="en-US" altLang="zh-TW" sz="2000" dirty="0">
                <a:latin typeface="+mn-lt"/>
                <a:ea typeface="+mn-ea"/>
                <a:cs typeface="+mn-ea"/>
                <a:sym typeface="+mn-lt"/>
              </a:rPr>
              <a:t>,</a:t>
            </a:r>
            <a:r>
              <a:rPr lang="zh-TW" altLang="en-US" sz="2000" dirty="0">
                <a:latin typeface="+mn-lt"/>
                <a:ea typeface="+mn-ea"/>
                <a:cs typeface="+mn-ea"/>
                <a:sym typeface="+mn-lt"/>
              </a:rPr>
              <a:t>把物料堆放在一起</a:t>
            </a:r>
            <a:r>
              <a:rPr lang="en-US" altLang="zh-TW" sz="2000" dirty="0">
                <a:latin typeface="+mn-lt"/>
                <a:ea typeface="+mn-ea"/>
                <a:cs typeface="+mn-ea"/>
                <a:sym typeface="+mn-lt"/>
              </a:rPr>
              <a:t>,</a:t>
            </a:r>
            <a:r>
              <a:rPr lang="zh-TW" altLang="en-US" sz="2000" dirty="0">
                <a:latin typeface="+mn-lt"/>
                <a:ea typeface="+mn-ea"/>
                <a:cs typeface="+mn-ea"/>
                <a:sym typeface="+mn-lt"/>
              </a:rPr>
              <a:t>实现不了</a:t>
            </a:r>
            <a:r>
              <a:rPr lang="en-US" altLang="zh-TW" sz="2000" dirty="0">
                <a:latin typeface="+mn-lt"/>
                <a:ea typeface="+mn-ea"/>
                <a:cs typeface="+mn-ea"/>
                <a:sym typeface="+mn-lt"/>
              </a:rPr>
              <a:t>FIFO;</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②</a:t>
            </a:r>
            <a:r>
              <a:rPr lang="zh-TW" altLang="en-US" sz="2000" dirty="0">
                <a:latin typeface="+mn-lt"/>
                <a:ea typeface="+mn-ea"/>
                <a:cs typeface="+mn-ea"/>
                <a:sym typeface="+mn-lt"/>
              </a:rPr>
              <a:t>对有效期限比较短的材料一次进料太多</a:t>
            </a:r>
            <a:r>
              <a:rPr lang="en-US" altLang="zh-TW" sz="2000" dirty="0">
                <a:latin typeface="+mn-lt"/>
                <a:ea typeface="+mn-ea"/>
                <a:cs typeface="+mn-ea"/>
                <a:sym typeface="+mn-lt"/>
              </a:rPr>
              <a:t>,</a:t>
            </a:r>
            <a:r>
              <a:rPr lang="zh-TW" altLang="en-US" sz="2000" dirty="0">
                <a:latin typeface="+mn-lt"/>
                <a:ea typeface="+mn-ea"/>
                <a:cs typeface="+mn-ea"/>
                <a:sym typeface="+mn-lt"/>
              </a:rPr>
              <a:t>用不完</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③</a:t>
            </a:r>
            <a:r>
              <a:rPr lang="zh-TW" altLang="en-US" sz="2000" dirty="0">
                <a:latin typeface="+mn-lt"/>
                <a:ea typeface="+mn-ea"/>
                <a:cs typeface="+mn-ea"/>
                <a:sym typeface="+mn-lt"/>
              </a:rPr>
              <a:t>实施有效期管理的依据是进料日期</a:t>
            </a:r>
            <a:r>
              <a:rPr lang="en-US" altLang="zh-TW" sz="2000" dirty="0">
                <a:latin typeface="+mn-lt"/>
                <a:ea typeface="+mn-ea"/>
                <a:cs typeface="+mn-ea"/>
                <a:sym typeface="+mn-lt"/>
              </a:rPr>
              <a:t>,</a:t>
            </a:r>
            <a:r>
              <a:rPr lang="zh-TW" altLang="en-US" sz="2000" dirty="0">
                <a:latin typeface="+mn-lt"/>
                <a:ea typeface="+mn-ea"/>
                <a:cs typeface="+mn-ea"/>
                <a:sym typeface="+mn-lt"/>
              </a:rPr>
              <a:t>而不是物料的原生产日期</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④</a:t>
            </a:r>
            <a:r>
              <a:rPr lang="zh-TW" altLang="en-US" sz="2000" dirty="0">
                <a:latin typeface="+mn-lt"/>
                <a:ea typeface="+mn-ea"/>
                <a:cs typeface="+mn-ea"/>
                <a:sym typeface="+mn-lt"/>
              </a:rPr>
              <a:t>对于损耗份额物料没有纳入正常的管理中</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记录的数量与实物品数不一致</a:t>
            </a:r>
            <a:r>
              <a:rPr lang="en-US" altLang="zh-TW" sz="2000" dirty="0">
                <a:latin typeface="+mn-lt"/>
                <a:ea typeface="+mn-ea"/>
                <a:cs typeface="+mn-ea"/>
                <a:sym typeface="+mn-lt"/>
              </a:rPr>
              <a:t>,</a:t>
            </a:r>
            <a:r>
              <a:rPr lang="zh-TW" altLang="en-US" sz="2000" dirty="0">
                <a:latin typeface="+mn-lt"/>
                <a:ea typeface="+mn-ea"/>
                <a:cs typeface="+mn-ea"/>
                <a:sym typeface="+mn-lt"/>
              </a:rPr>
              <a:t>导致信息错误</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协作的供货商能力不足</a:t>
            </a:r>
            <a:r>
              <a:rPr lang="en-US" altLang="zh-TW" sz="2000" dirty="0">
                <a:latin typeface="+mn-lt"/>
                <a:ea typeface="+mn-ea"/>
                <a:cs typeface="+mn-ea"/>
                <a:sym typeface="+mn-lt"/>
              </a:rPr>
              <a:t>,</a:t>
            </a:r>
            <a:r>
              <a:rPr lang="zh-TW" altLang="en-US" sz="2000" dirty="0">
                <a:latin typeface="+mn-lt"/>
                <a:ea typeface="+mn-ea"/>
                <a:cs typeface="+mn-ea"/>
                <a:sym typeface="+mn-lt"/>
              </a:rPr>
              <a:t>总是不能满足规定的交货期</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物流设施差</a:t>
            </a:r>
            <a:r>
              <a:rPr lang="en-US" altLang="zh-TW" sz="2000" dirty="0">
                <a:latin typeface="+mn-lt"/>
                <a:ea typeface="+mn-ea"/>
                <a:cs typeface="+mn-ea"/>
                <a:sym typeface="+mn-lt"/>
              </a:rPr>
              <a:t>,</a:t>
            </a:r>
            <a:r>
              <a:rPr lang="zh-TW" altLang="en-US" sz="2000" dirty="0">
                <a:latin typeface="+mn-lt"/>
                <a:ea typeface="+mn-ea"/>
                <a:cs typeface="+mn-ea"/>
                <a:sym typeface="+mn-lt"/>
              </a:rPr>
              <a:t>不能适应正常物流的需要</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6CB2D902-5CD9-44DB-9963-75B83917257E}"/>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282" name="Text Box 2">
            <a:extLst>
              <a:ext uri="{FF2B5EF4-FFF2-40B4-BE49-F238E27FC236}">
                <a16:creationId xmlns:a16="http://schemas.microsoft.com/office/drawing/2014/main" id="{926F2626-537D-4A6A-9EA7-F0E82FCD5624}"/>
              </a:ext>
            </a:extLst>
          </p:cNvPr>
          <p:cNvSpPr txBox="1">
            <a:spLocks noChangeArrowheads="1"/>
          </p:cNvSpPr>
          <p:nvPr/>
        </p:nvSpPr>
        <p:spPr bwMode="auto">
          <a:xfrm>
            <a:off x="1481137" y="1944440"/>
            <a:ext cx="13681075" cy="3794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物流人员素质差</a:t>
            </a:r>
            <a:r>
              <a:rPr lang="en-US" altLang="zh-TW" sz="2000" dirty="0">
                <a:latin typeface="+mn-lt"/>
                <a:ea typeface="+mn-ea"/>
                <a:cs typeface="+mn-ea"/>
                <a:sym typeface="+mn-lt"/>
              </a:rPr>
              <a:t>,</a:t>
            </a:r>
            <a:r>
              <a:rPr lang="zh-TW" altLang="en-US" sz="2000" dirty="0">
                <a:latin typeface="+mn-lt"/>
                <a:ea typeface="+mn-ea"/>
                <a:cs typeface="+mn-ea"/>
                <a:sym typeface="+mn-lt"/>
              </a:rPr>
              <a:t>不能适应正常物流的需要</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2.4 </a:t>
            </a:r>
            <a:r>
              <a:rPr lang="zh-TW" altLang="en-US" sz="2000" b="1" dirty="0">
                <a:latin typeface="+mn-lt"/>
                <a:ea typeface="+mn-ea"/>
                <a:cs typeface="+mn-ea"/>
                <a:sym typeface="+mn-lt"/>
              </a:rPr>
              <a:t>让所有人员在舒畅的环境里工作</a:t>
            </a:r>
          </a:p>
          <a:p>
            <a:pPr eaLnBrk="1" hangingPunct="1">
              <a:lnSpc>
                <a:spcPct val="120000"/>
              </a:lnSpc>
              <a:buFont typeface="Wingdings" panose="05000000000000000000" pitchFamily="2" charset="2"/>
              <a:buNone/>
              <a:defRPr/>
            </a:pPr>
            <a:r>
              <a:rPr lang="zh-TW" altLang="en-US" sz="2000" dirty="0">
                <a:latin typeface="+mn-lt"/>
                <a:ea typeface="+mn-ea"/>
                <a:cs typeface="+mn-ea"/>
                <a:sym typeface="+mn-lt"/>
              </a:rPr>
              <a:t>   让所有人员在舒畅的环境里工作</a:t>
            </a:r>
            <a:r>
              <a:rPr lang="en-US" altLang="zh-TW" sz="2000" dirty="0">
                <a:latin typeface="+mn-lt"/>
                <a:ea typeface="+mn-ea"/>
                <a:cs typeface="+mn-ea"/>
                <a:sym typeface="+mn-lt"/>
              </a:rPr>
              <a:t>,</a:t>
            </a:r>
            <a:r>
              <a:rPr lang="zh-TW" altLang="en-US" sz="2000" dirty="0">
                <a:latin typeface="+mn-lt"/>
                <a:ea typeface="+mn-ea"/>
                <a:cs typeface="+mn-ea"/>
                <a:sym typeface="+mn-lt"/>
              </a:rPr>
              <a:t>这是</a:t>
            </a:r>
            <a:r>
              <a:rPr lang="en-US" altLang="zh-TW" sz="2000" dirty="0">
                <a:latin typeface="+mn-lt"/>
                <a:ea typeface="+mn-ea"/>
                <a:cs typeface="+mn-ea"/>
                <a:sym typeface="+mn-lt"/>
              </a:rPr>
              <a:t>EE</a:t>
            </a:r>
            <a:r>
              <a:rPr lang="zh-TW" altLang="en-US" sz="2000" dirty="0">
                <a:latin typeface="+mn-lt"/>
                <a:ea typeface="+mn-ea"/>
                <a:cs typeface="+mn-ea"/>
                <a:sym typeface="+mn-lt"/>
              </a:rPr>
              <a:t>的一个重要的工作目标</a:t>
            </a:r>
            <a:r>
              <a:rPr lang="en-US" altLang="zh-TW" sz="2000" dirty="0">
                <a:latin typeface="+mn-lt"/>
                <a:ea typeface="+mn-ea"/>
                <a:cs typeface="+mn-ea"/>
                <a:sym typeface="+mn-lt"/>
              </a:rPr>
              <a:t>.</a:t>
            </a:r>
            <a:r>
              <a:rPr lang="zh-TW" altLang="en-US" sz="2000" dirty="0">
                <a:latin typeface="+mn-lt"/>
                <a:ea typeface="+mn-ea"/>
                <a:cs typeface="+mn-ea"/>
                <a:sym typeface="+mn-lt"/>
              </a:rPr>
              <a:t>早听别人说过</a:t>
            </a:r>
            <a:r>
              <a:rPr lang="en-US" altLang="zh-TW" sz="2000" dirty="0">
                <a:latin typeface="+mn-lt"/>
                <a:ea typeface="+mn-ea"/>
                <a:cs typeface="+mn-ea"/>
                <a:sym typeface="+mn-lt"/>
              </a:rPr>
              <a:t>,</a:t>
            </a:r>
            <a:r>
              <a:rPr lang="zh-TW" altLang="en-US" sz="2000" dirty="0">
                <a:latin typeface="+mn-lt"/>
                <a:ea typeface="+mn-ea"/>
                <a:cs typeface="+mn-ea"/>
                <a:sym typeface="+mn-lt"/>
              </a:rPr>
              <a:t>日本把工作视为享乐</a:t>
            </a:r>
            <a:r>
              <a:rPr lang="en-US" altLang="zh-TW" sz="2000" dirty="0">
                <a:latin typeface="+mn-lt"/>
                <a:ea typeface="+mn-ea"/>
                <a:cs typeface="+mn-ea"/>
                <a:sym typeface="+mn-lt"/>
              </a:rPr>
              <a:t>,</a:t>
            </a:r>
            <a:r>
              <a:rPr lang="zh-TW" altLang="en-US" sz="2000" dirty="0">
                <a:latin typeface="+mn-lt"/>
                <a:ea typeface="+mn-ea"/>
                <a:cs typeface="+mn-ea"/>
                <a:sym typeface="+mn-lt"/>
              </a:rPr>
              <a:t>但是</a:t>
            </a:r>
            <a:r>
              <a:rPr lang="en-US" altLang="zh-TW" sz="2000" dirty="0">
                <a:latin typeface="+mn-lt"/>
                <a:ea typeface="+mn-ea"/>
                <a:cs typeface="+mn-ea"/>
                <a:sym typeface="+mn-lt"/>
              </a:rPr>
              <a:t>,</a:t>
            </a:r>
            <a:r>
              <a:rPr lang="zh-TW" altLang="en-US" sz="2000" dirty="0">
                <a:latin typeface="+mn-lt"/>
                <a:ea typeface="+mn-ea"/>
                <a:cs typeface="+mn-ea"/>
                <a:sym typeface="+mn-lt"/>
              </a:rPr>
              <a:t>如果这个环境是一个很难堪</a:t>
            </a:r>
            <a:r>
              <a:rPr lang="en-US" altLang="zh-TW" sz="2000" dirty="0">
                <a:latin typeface="+mn-lt"/>
                <a:ea typeface="+mn-ea"/>
                <a:cs typeface="+mn-ea"/>
                <a:sym typeface="+mn-lt"/>
              </a:rPr>
              <a:t>,</a:t>
            </a:r>
            <a:r>
              <a:rPr lang="zh-TW" altLang="en-US" sz="2000" dirty="0">
                <a:latin typeface="+mn-lt"/>
                <a:ea typeface="+mn-ea"/>
                <a:cs typeface="+mn-ea"/>
                <a:sym typeface="+mn-lt"/>
              </a:rPr>
              <a:t>决不舒畅的场所的话</a:t>
            </a:r>
            <a:r>
              <a:rPr lang="en-US" altLang="zh-TW" sz="2000" dirty="0">
                <a:latin typeface="+mn-lt"/>
                <a:ea typeface="+mn-ea"/>
                <a:cs typeface="+mn-ea"/>
                <a:sym typeface="+mn-lt"/>
              </a:rPr>
              <a:t>,</a:t>
            </a:r>
            <a:r>
              <a:rPr lang="zh-TW" altLang="en-US" sz="2000" dirty="0">
                <a:latin typeface="+mn-lt"/>
                <a:ea typeface="+mn-ea"/>
                <a:cs typeface="+mn-ea"/>
                <a:sym typeface="+mn-lt"/>
              </a:rPr>
              <a:t>那么还能乐得起来吗</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在现实工作中</a:t>
            </a:r>
            <a:r>
              <a:rPr lang="en-US" altLang="zh-TW" sz="2000" dirty="0">
                <a:latin typeface="+mn-lt"/>
                <a:ea typeface="+mn-ea"/>
                <a:cs typeface="+mn-ea"/>
                <a:sym typeface="+mn-lt"/>
              </a:rPr>
              <a:t>,</a:t>
            </a:r>
            <a:r>
              <a:rPr lang="zh-TW" altLang="en-US" sz="2000" dirty="0">
                <a:latin typeface="+mn-lt"/>
                <a:ea typeface="+mn-ea"/>
                <a:cs typeface="+mn-ea"/>
                <a:sym typeface="+mn-lt"/>
              </a:rPr>
              <a:t>人员对环境工程的结果是否感到舒畅的衡量标准是不一样的</a:t>
            </a:r>
            <a:r>
              <a:rPr lang="en-US" altLang="zh-TW" sz="2000" dirty="0">
                <a:latin typeface="+mn-lt"/>
                <a:ea typeface="+mn-ea"/>
                <a:cs typeface="+mn-ea"/>
                <a:sym typeface="+mn-lt"/>
              </a:rPr>
              <a:t>,</a:t>
            </a:r>
            <a:r>
              <a:rPr lang="zh-TW" altLang="en-US" sz="2000" dirty="0">
                <a:latin typeface="+mn-lt"/>
                <a:ea typeface="+mn-ea"/>
                <a:cs typeface="+mn-ea"/>
                <a:sym typeface="+mn-lt"/>
              </a:rPr>
              <a:t>这取决于生产的性质</a:t>
            </a:r>
            <a:r>
              <a:rPr lang="en-US" altLang="zh-TW" sz="2000" dirty="0">
                <a:latin typeface="+mn-lt"/>
                <a:ea typeface="+mn-ea"/>
                <a:cs typeface="+mn-ea"/>
                <a:sym typeface="+mn-lt"/>
              </a:rPr>
              <a:t>,</a:t>
            </a:r>
            <a:r>
              <a:rPr lang="zh-TW" altLang="en-US" sz="2000" dirty="0">
                <a:latin typeface="+mn-lt"/>
                <a:ea typeface="+mn-ea"/>
                <a:cs typeface="+mn-ea"/>
                <a:sym typeface="+mn-lt"/>
              </a:rPr>
              <a:t>人员的素质和期望以及企业文化的引导等</a:t>
            </a:r>
            <a:r>
              <a:rPr lang="en-US" altLang="zh-TW" sz="2000" dirty="0">
                <a:latin typeface="+mn-lt"/>
                <a:ea typeface="+mn-ea"/>
                <a:cs typeface="+mn-ea"/>
                <a:sym typeface="+mn-lt"/>
              </a:rPr>
              <a:t>,</a:t>
            </a:r>
            <a:r>
              <a:rPr lang="zh-TW" altLang="en-US" sz="2000" dirty="0">
                <a:latin typeface="+mn-lt"/>
                <a:ea typeface="+mn-ea"/>
                <a:cs typeface="+mn-ea"/>
                <a:sym typeface="+mn-lt"/>
              </a:rPr>
              <a:t>但一般情况下基本包括以下几点</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温</a:t>
            </a:r>
            <a:r>
              <a:rPr lang="en-US" altLang="zh-TW" sz="2000" dirty="0">
                <a:latin typeface="+mn-lt"/>
                <a:ea typeface="+mn-ea"/>
                <a:cs typeface="+mn-ea"/>
                <a:sym typeface="+mn-lt"/>
              </a:rPr>
              <a:t>,</a:t>
            </a:r>
            <a:r>
              <a:rPr lang="zh-TW" altLang="en-US" sz="2000" dirty="0">
                <a:latin typeface="+mn-lt"/>
                <a:ea typeface="+mn-ea"/>
                <a:cs typeface="+mn-ea"/>
                <a:sym typeface="+mn-lt"/>
              </a:rPr>
              <a:t>湿度的感觉</a:t>
            </a:r>
            <a:r>
              <a:rPr lang="en-US" altLang="zh-TW" sz="2000" dirty="0">
                <a:latin typeface="+mn-lt"/>
                <a:ea typeface="+mn-ea"/>
                <a:cs typeface="+mn-ea"/>
                <a:sym typeface="+mn-lt"/>
              </a:rPr>
              <a:t>.</a:t>
            </a:r>
            <a:r>
              <a:rPr lang="zh-TW" altLang="en-US" sz="2000" dirty="0">
                <a:latin typeface="+mn-lt"/>
                <a:ea typeface="+mn-ea"/>
                <a:cs typeface="+mn-ea"/>
                <a:sym typeface="+mn-lt"/>
              </a:rPr>
              <a:t>工厂里一般要求穿着统一的工装</a:t>
            </a:r>
            <a:r>
              <a:rPr lang="en-US" altLang="zh-TW" sz="2000" dirty="0">
                <a:latin typeface="+mn-lt"/>
                <a:ea typeface="+mn-ea"/>
                <a:cs typeface="+mn-ea"/>
                <a:sym typeface="+mn-lt"/>
              </a:rPr>
              <a:t>,</a:t>
            </a:r>
            <a:r>
              <a:rPr lang="zh-TW" altLang="en-US" sz="2000" dirty="0">
                <a:latin typeface="+mn-lt"/>
                <a:ea typeface="+mn-ea"/>
                <a:cs typeface="+mn-ea"/>
                <a:sym typeface="+mn-lt"/>
              </a:rPr>
              <a:t>根据工装的材质和人的普遍感受程度</a:t>
            </a:r>
            <a:r>
              <a:rPr lang="en-US" altLang="zh-TW" sz="2000" dirty="0">
                <a:latin typeface="+mn-lt"/>
                <a:ea typeface="+mn-ea"/>
                <a:cs typeface="+mn-ea"/>
                <a:sym typeface="+mn-lt"/>
              </a:rPr>
              <a:t>,</a:t>
            </a:r>
            <a:r>
              <a:rPr lang="zh-TW" altLang="en-US" sz="2000" dirty="0">
                <a:latin typeface="+mn-lt"/>
                <a:ea typeface="+mn-ea"/>
                <a:cs typeface="+mn-ea"/>
                <a:sym typeface="+mn-lt"/>
              </a:rPr>
              <a:t>设置温</a:t>
            </a:r>
            <a:r>
              <a:rPr lang="en-US" altLang="zh-TW" sz="2000" dirty="0">
                <a:latin typeface="+mn-lt"/>
                <a:ea typeface="+mn-ea"/>
                <a:cs typeface="+mn-ea"/>
                <a:sym typeface="+mn-lt"/>
              </a:rPr>
              <a:t>,</a:t>
            </a:r>
            <a:r>
              <a:rPr lang="zh-TW" altLang="en-US" sz="2000" dirty="0">
                <a:latin typeface="+mn-lt"/>
                <a:ea typeface="+mn-ea"/>
                <a:cs typeface="+mn-ea"/>
                <a:sym typeface="+mn-lt"/>
              </a:rPr>
              <a:t>湿度的控制界限</a:t>
            </a:r>
            <a:r>
              <a:rPr lang="en-US" altLang="zh-TW" sz="2000" dirty="0">
                <a:latin typeface="+mn-lt"/>
                <a:ea typeface="+mn-ea"/>
                <a:cs typeface="+mn-ea"/>
                <a:sym typeface="+mn-lt"/>
              </a:rPr>
              <a:t>.</a:t>
            </a:r>
            <a:r>
              <a:rPr lang="zh-TW" altLang="en-US" sz="2000" dirty="0">
                <a:latin typeface="+mn-lt"/>
                <a:ea typeface="+mn-ea"/>
                <a:cs typeface="+mn-ea"/>
                <a:sym typeface="+mn-lt"/>
              </a:rPr>
              <a:t>集体环境一般以通风能力良好的风扇为主</a:t>
            </a:r>
            <a:r>
              <a:rPr lang="en-US" altLang="zh-TW" sz="2000" dirty="0">
                <a:latin typeface="+mn-lt"/>
                <a:ea typeface="+mn-ea"/>
                <a:cs typeface="+mn-ea"/>
                <a:sym typeface="+mn-lt"/>
              </a:rPr>
              <a:t>,</a:t>
            </a:r>
            <a:r>
              <a:rPr lang="zh-TW" altLang="en-US" sz="2000" dirty="0">
                <a:latin typeface="+mn-lt"/>
                <a:ea typeface="+mn-ea"/>
                <a:cs typeface="+mn-ea"/>
                <a:sym typeface="+mn-lt"/>
              </a:rPr>
              <a:t>对于实行中央空调控制的车间也应当强化管理通风系统的监控措施</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车间里的空气</a:t>
            </a:r>
            <a:r>
              <a:rPr lang="en-US" altLang="zh-TW" sz="2000" dirty="0">
                <a:latin typeface="+mn-lt"/>
                <a:ea typeface="+mn-ea"/>
                <a:cs typeface="+mn-ea"/>
                <a:sym typeface="+mn-lt"/>
              </a:rPr>
              <a:t>.</a:t>
            </a:r>
            <a:r>
              <a:rPr lang="zh-TW" altLang="en-US" sz="2000" dirty="0">
                <a:latin typeface="+mn-lt"/>
                <a:ea typeface="+mn-ea"/>
                <a:cs typeface="+mn-ea"/>
                <a:sym typeface="+mn-lt"/>
              </a:rPr>
              <a:t>如</a:t>
            </a:r>
            <a:r>
              <a:rPr lang="en-US" altLang="zh-TW" sz="2000" dirty="0">
                <a:latin typeface="+mn-lt"/>
                <a:ea typeface="+mn-ea"/>
                <a:cs typeface="+mn-ea"/>
                <a:sym typeface="+mn-lt"/>
              </a:rPr>
              <a:t>PCB</a:t>
            </a:r>
            <a:r>
              <a:rPr lang="zh-TW" altLang="en-US" sz="2000" dirty="0">
                <a:latin typeface="+mn-lt"/>
                <a:ea typeface="+mn-ea"/>
                <a:cs typeface="+mn-ea"/>
                <a:sym typeface="+mn-lt"/>
              </a:rPr>
              <a:t>焊锡车间</a:t>
            </a:r>
            <a:r>
              <a:rPr lang="en-US" altLang="zh-TW" sz="2000" dirty="0">
                <a:latin typeface="+mn-lt"/>
                <a:ea typeface="+mn-ea"/>
                <a:cs typeface="+mn-ea"/>
                <a:sym typeface="+mn-lt"/>
              </a:rPr>
              <a:t>,</a:t>
            </a:r>
            <a:r>
              <a:rPr lang="zh-TW" altLang="en-US" sz="2000" dirty="0">
                <a:latin typeface="+mn-lt"/>
                <a:ea typeface="+mn-ea"/>
                <a:cs typeface="+mn-ea"/>
                <a:sym typeface="+mn-lt"/>
              </a:rPr>
              <a:t>凡是有熔化焊锡的地方都应当有专门的锡烟排放管</a:t>
            </a:r>
            <a:r>
              <a:rPr lang="en-US" altLang="zh-TW" sz="2000" dirty="0">
                <a:latin typeface="+mn-lt"/>
                <a:ea typeface="+mn-ea"/>
                <a:cs typeface="+mn-ea"/>
                <a:sym typeface="+mn-lt"/>
              </a:rPr>
              <a:t>,</a:t>
            </a:r>
            <a:r>
              <a:rPr lang="zh-TW" altLang="en-US" sz="2000" dirty="0">
                <a:latin typeface="+mn-lt"/>
                <a:ea typeface="+mn-ea"/>
                <a:cs typeface="+mn-ea"/>
                <a:sym typeface="+mn-lt"/>
              </a:rPr>
              <a:t>如果直接排放的话会损害车间的空气</a:t>
            </a:r>
            <a:r>
              <a:rPr lang="en-US" altLang="zh-TW" sz="2000" dirty="0">
                <a:latin typeface="+mn-lt"/>
                <a:ea typeface="+mn-ea"/>
                <a:cs typeface="+mn-ea"/>
                <a:sym typeface="+mn-lt"/>
              </a:rPr>
              <a:t>,</a:t>
            </a:r>
            <a:r>
              <a:rPr lang="zh-TW" altLang="en-US" sz="2000" dirty="0">
                <a:latin typeface="+mn-lt"/>
                <a:ea typeface="+mn-ea"/>
                <a:cs typeface="+mn-ea"/>
                <a:sym typeface="+mn-lt"/>
              </a:rPr>
              <a:t>甚至产生中毒</a:t>
            </a:r>
            <a:r>
              <a:rPr lang="en-US" altLang="zh-TW" sz="2000" dirty="0">
                <a:latin typeface="+mn-lt"/>
                <a:ea typeface="+mn-ea"/>
                <a:cs typeface="+mn-ea"/>
                <a:sym typeface="+mn-lt"/>
              </a:rPr>
              <a:t>.</a:t>
            </a:r>
            <a:r>
              <a:rPr lang="zh-TW" altLang="en-US" sz="2000" dirty="0">
                <a:latin typeface="+mn-lt"/>
                <a:ea typeface="+mn-ea"/>
                <a:cs typeface="+mn-ea"/>
                <a:sym typeface="+mn-lt"/>
              </a:rPr>
              <a:t>冬天天气寒冷或夏天开空调时</a:t>
            </a:r>
            <a:r>
              <a:rPr lang="en-US" altLang="zh-TW" sz="2000" dirty="0">
                <a:latin typeface="+mn-lt"/>
                <a:ea typeface="+mn-ea"/>
                <a:cs typeface="+mn-ea"/>
                <a:sym typeface="+mn-lt"/>
              </a:rPr>
              <a:t>,</a:t>
            </a:r>
            <a:r>
              <a:rPr lang="zh-TW" altLang="en-US" sz="2000" dirty="0">
                <a:latin typeface="+mn-lt"/>
                <a:ea typeface="+mn-ea"/>
                <a:cs typeface="+mn-ea"/>
                <a:sym typeface="+mn-lt"/>
              </a:rPr>
              <a:t>都要有足够的通风量</a:t>
            </a:r>
            <a:r>
              <a:rPr lang="en-US" altLang="zh-TW" sz="2000" dirty="0">
                <a:latin typeface="+mn-lt"/>
                <a:ea typeface="+mn-ea"/>
                <a:cs typeface="+mn-ea"/>
                <a:sym typeface="+mn-lt"/>
              </a:rPr>
              <a:t>,</a:t>
            </a:r>
            <a:r>
              <a:rPr lang="zh-TW" altLang="en-US" sz="2000" dirty="0">
                <a:latin typeface="+mn-lt"/>
                <a:ea typeface="+mn-ea"/>
                <a:cs typeface="+mn-ea"/>
                <a:sym typeface="+mn-lt"/>
              </a:rPr>
              <a:t>以确保车间氧气充足和空气新鲜</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A0C2CF4F-904B-459C-9F7A-AC454DCB41D0}"/>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2306" name="Text Box 2">
            <a:extLst>
              <a:ext uri="{FF2B5EF4-FFF2-40B4-BE49-F238E27FC236}">
                <a16:creationId xmlns:a16="http://schemas.microsoft.com/office/drawing/2014/main" id="{DC94EE2F-B73C-4ACA-863E-1337E8851299}"/>
              </a:ext>
            </a:extLst>
          </p:cNvPr>
          <p:cNvSpPr txBox="1">
            <a:spLocks noChangeArrowheads="1"/>
          </p:cNvSpPr>
          <p:nvPr/>
        </p:nvSpPr>
        <p:spPr bwMode="auto">
          <a:xfrm>
            <a:off x="1481137" y="2160464"/>
            <a:ext cx="13681075" cy="3425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噪音</a:t>
            </a:r>
            <a:r>
              <a:rPr lang="en-US" altLang="zh-TW" sz="2000" dirty="0">
                <a:latin typeface="+mn-lt"/>
                <a:ea typeface="+mn-ea"/>
                <a:cs typeface="+mn-ea"/>
                <a:sym typeface="+mn-lt"/>
              </a:rPr>
              <a:t>.</a:t>
            </a:r>
            <a:r>
              <a:rPr lang="zh-TW" altLang="en-US" sz="2000" dirty="0">
                <a:latin typeface="+mn-lt"/>
                <a:ea typeface="+mn-ea"/>
                <a:cs typeface="+mn-ea"/>
                <a:sym typeface="+mn-lt"/>
              </a:rPr>
              <a:t>实践证明</a:t>
            </a:r>
            <a:r>
              <a:rPr lang="en-US" altLang="zh-TW" sz="2000" dirty="0">
                <a:latin typeface="+mn-lt"/>
                <a:ea typeface="+mn-ea"/>
                <a:cs typeface="+mn-ea"/>
                <a:sym typeface="+mn-lt"/>
              </a:rPr>
              <a:t>:</a:t>
            </a:r>
            <a:r>
              <a:rPr lang="zh-TW" altLang="en-US" sz="2000" dirty="0">
                <a:latin typeface="+mn-lt"/>
                <a:ea typeface="+mn-ea"/>
                <a:cs typeface="+mn-ea"/>
                <a:sym typeface="+mn-lt"/>
              </a:rPr>
              <a:t>噪音会使人心烦意乱</a:t>
            </a:r>
            <a:r>
              <a:rPr lang="en-US" altLang="zh-TW" sz="2000" dirty="0">
                <a:latin typeface="+mn-lt"/>
                <a:ea typeface="+mn-ea"/>
                <a:cs typeface="+mn-ea"/>
                <a:sym typeface="+mn-lt"/>
              </a:rPr>
              <a:t>,</a:t>
            </a:r>
            <a:r>
              <a:rPr lang="zh-TW" altLang="en-US" sz="2000" dirty="0">
                <a:latin typeface="+mn-lt"/>
                <a:ea typeface="+mn-ea"/>
                <a:cs typeface="+mn-ea"/>
                <a:sym typeface="+mn-lt"/>
              </a:rPr>
              <a:t>智商降低</a:t>
            </a:r>
            <a:r>
              <a:rPr lang="en-US" altLang="zh-TW" sz="2000" dirty="0">
                <a:latin typeface="+mn-lt"/>
                <a:ea typeface="+mn-ea"/>
                <a:cs typeface="+mn-ea"/>
                <a:sym typeface="+mn-lt"/>
              </a:rPr>
              <a:t>,</a:t>
            </a:r>
            <a:r>
              <a:rPr lang="zh-TW" altLang="en-US" sz="2000" dirty="0">
                <a:latin typeface="+mn-lt"/>
                <a:ea typeface="+mn-ea"/>
                <a:cs typeface="+mn-ea"/>
                <a:sym typeface="+mn-lt"/>
              </a:rPr>
              <a:t>因此</a:t>
            </a:r>
            <a:r>
              <a:rPr lang="en-US" altLang="zh-TW" sz="2000" dirty="0">
                <a:latin typeface="+mn-lt"/>
                <a:ea typeface="+mn-ea"/>
                <a:cs typeface="+mn-ea"/>
                <a:sym typeface="+mn-lt"/>
              </a:rPr>
              <a:t>,</a:t>
            </a:r>
            <a:r>
              <a:rPr lang="zh-TW" altLang="en-US" sz="2000" dirty="0">
                <a:latin typeface="+mn-lt"/>
                <a:ea typeface="+mn-ea"/>
                <a:cs typeface="+mn-ea"/>
                <a:sym typeface="+mn-lt"/>
              </a:rPr>
              <a:t>确保人们可以接受车间的噪音</a:t>
            </a:r>
            <a:r>
              <a:rPr lang="en-US" altLang="zh-TW" sz="2000" dirty="0">
                <a:latin typeface="+mn-lt"/>
                <a:ea typeface="+mn-ea"/>
                <a:cs typeface="+mn-ea"/>
                <a:sym typeface="+mn-lt"/>
              </a:rPr>
              <a:t>,</a:t>
            </a:r>
            <a:r>
              <a:rPr lang="zh-TW" altLang="en-US" sz="2000" dirty="0">
                <a:latin typeface="+mn-lt"/>
                <a:ea typeface="+mn-ea"/>
                <a:cs typeface="+mn-ea"/>
                <a:sym typeface="+mn-lt"/>
              </a:rPr>
              <a:t>且没有异常剌耳的怪音产生</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嘈杂</a:t>
            </a:r>
            <a:r>
              <a:rPr lang="en-US" altLang="zh-TW" sz="2000" dirty="0">
                <a:latin typeface="+mn-lt"/>
                <a:ea typeface="+mn-ea"/>
                <a:cs typeface="+mn-ea"/>
                <a:sym typeface="+mn-lt"/>
              </a:rPr>
              <a:t>.</a:t>
            </a:r>
            <a:r>
              <a:rPr lang="zh-TW" altLang="en-US" sz="2000" dirty="0">
                <a:latin typeface="+mn-lt"/>
                <a:ea typeface="+mn-ea"/>
                <a:cs typeface="+mn-ea"/>
                <a:sym typeface="+mn-lt"/>
              </a:rPr>
              <a:t>其实这也是一种噪音</a:t>
            </a:r>
            <a:r>
              <a:rPr lang="en-US" altLang="zh-TW" sz="2000" dirty="0">
                <a:latin typeface="+mn-lt"/>
                <a:ea typeface="+mn-ea"/>
                <a:cs typeface="+mn-ea"/>
                <a:sym typeface="+mn-lt"/>
              </a:rPr>
              <a:t>,</a:t>
            </a:r>
            <a:r>
              <a:rPr lang="zh-TW" altLang="en-US" sz="2000" dirty="0">
                <a:latin typeface="+mn-lt"/>
                <a:ea typeface="+mn-ea"/>
                <a:cs typeface="+mn-ea"/>
                <a:sym typeface="+mn-lt"/>
              </a:rPr>
              <a:t>但它更多地来自人为的因素</a:t>
            </a:r>
            <a:r>
              <a:rPr lang="en-US" altLang="zh-TW" sz="2000" dirty="0">
                <a:latin typeface="+mn-lt"/>
                <a:ea typeface="+mn-ea"/>
                <a:cs typeface="+mn-ea"/>
                <a:sym typeface="+mn-lt"/>
              </a:rPr>
              <a:t>,</a:t>
            </a:r>
            <a:r>
              <a:rPr lang="zh-TW" altLang="en-US" sz="2000" dirty="0">
                <a:latin typeface="+mn-lt"/>
                <a:ea typeface="+mn-ea"/>
                <a:cs typeface="+mn-ea"/>
                <a:sym typeface="+mn-lt"/>
              </a:rPr>
              <a:t>对于</a:t>
            </a:r>
            <a:r>
              <a:rPr lang="en-US" altLang="zh-TW" sz="2000" dirty="0">
                <a:latin typeface="+mn-lt"/>
                <a:ea typeface="+mn-ea"/>
                <a:cs typeface="+mn-ea"/>
                <a:sym typeface="+mn-lt"/>
              </a:rPr>
              <a:t>EE</a:t>
            </a:r>
            <a:r>
              <a:rPr lang="zh-TW" altLang="en-US" sz="2000" dirty="0">
                <a:latin typeface="+mn-lt"/>
                <a:ea typeface="+mn-ea"/>
                <a:cs typeface="+mn-ea"/>
                <a:sym typeface="+mn-lt"/>
              </a:rPr>
              <a:t>来说需要多想想设置车间的空间与方位</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人</a:t>
            </a:r>
            <a:r>
              <a:rPr lang="en-US" altLang="zh-TW" sz="2000" dirty="0">
                <a:latin typeface="+mn-lt"/>
                <a:ea typeface="+mn-ea"/>
                <a:cs typeface="+mn-ea"/>
                <a:sym typeface="+mn-lt"/>
              </a:rPr>
              <a:t>------</a:t>
            </a:r>
            <a:r>
              <a:rPr lang="zh-TW" altLang="en-US" sz="2000" dirty="0">
                <a:latin typeface="+mn-lt"/>
                <a:ea typeface="+mn-ea"/>
                <a:cs typeface="+mn-ea"/>
                <a:sym typeface="+mn-lt"/>
              </a:rPr>
              <a:t>机工程关系</a:t>
            </a:r>
            <a:r>
              <a:rPr lang="en-US" altLang="zh-TW" sz="2000" dirty="0">
                <a:latin typeface="+mn-lt"/>
                <a:ea typeface="+mn-ea"/>
                <a:cs typeface="+mn-ea"/>
                <a:sym typeface="+mn-lt"/>
              </a:rPr>
              <a:t>.</a:t>
            </a:r>
            <a:r>
              <a:rPr lang="zh-TW" altLang="en-US" sz="2000" dirty="0">
                <a:latin typeface="+mn-lt"/>
                <a:ea typeface="+mn-ea"/>
                <a:cs typeface="+mn-ea"/>
                <a:sym typeface="+mn-lt"/>
              </a:rPr>
              <a:t>应该让人们可以顺手地工作</a:t>
            </a:r>
            <a:r>
              <a:rPr lang="en-US" altLang="zh-TW" sz="2000" dirty="0">
                <a:latin typeface="+mn-lt"/>
                <a:ea typeface="+mn-ea"/>
                <a:cs typeface="+mn-ea"/>
                <a:sym typeface="+mn-lt"/>
              </a:rPr>
              <a:t>,</a:t>
            </a:r>
            <a:r>
              <a:rPr lang="zh-TW" altLang="en-US" sz="2000" dirty="0">
                <a:latin typeface="+mn-lt"/>
                <a:ea typeface="+mn-ea"/>
                <a:cs typeface="+mn-ea"/>
                <a:sym typeface="+mn-lt"/>
              </a:rPr>
              <a:t>操纵等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劳动密度</a:t>
            </a:r>
            <a:r>
              <a:rPr lang="en-US" altLang="zh-TW" sz="2000" dirty="0">
                <a:latin typeface="+mn-lt"/>
                <a:ea typeface="+mn-ea"/>
                <a:cs typeface="+mn-ea"/>
                <a:sym typeface="+mn-lt"/>
              </a:rPr>
              <a:t>.</a:t>
            </a:r>
            <a:r>
              <a:rPr lang="zh-TW" altLang="en-US" sz="2000" dirty="0">
                <a:latin typeface="+mn-lt"/>
                <a:ea typeface="+mn-ea"/>
                <a:cs typeface="+mn-ea"/>
                <a:sym typeface="+mn-lt"/>
              </a:rPr>
              <a:t>密度太低会造成浪费</a:t>
            </a:r>
            <a:r>
              <a:rPr lang="en-US" altLang="zh-TW" sz="2000" dirty="0">
                <a:latin typeface="+mn-lt"/>
                <a:ea typeface="+mn-ea"/>
                <a:cs typeface="+mn-ea"/>
                <a:sym typeface="+mn-lt"/>
              </a:rPr>
              <a:t>,</a:t>
            </a:r>
            <a:r>
              <a:rPr lang="zh-TW" altLang="en-US" sz="2000" dirty="0">
                <a:latin typeface="+mn-lt"/>
                <a:ea typeface="+mn-ea"/>
                <a:cs typeface="+mn-ea"/>
                <a:sym typeface="+mn-lt"/>
              </a:rPr>
              <a:t>密度太高其本身就是一种混乱</a:t>
            </a:r>
            <a:r>
              <a:rPr lang="en-US" altLang="zh-TW" sz="2000" dirty="0">
                <a:latin typeface="+mn-lt"/>
                <a:ea typeface="+mn-ea"/>
                <a:cs typeface="+mn-ea"/>
                <a:sym typeface="+mn-lt"/>
              </a:rPr>
              <a:t>.</a:t>
            </a:r>
            <a:r>
              <a:rPr lang="zh-TW" altLang="en-US" sz="2000" dirty="0">
                <a:latin typeface="+mn-lt"/>
                <a:ea typeface="+mn-ea"/>
                <a:cs typeface="+mn-ea"/>
                <a:sym typeface="+mn-lt"/>
              </a:rPr>
              <a:t>车间里有多少机器</a:t>
            </a:r>
            <a:r>
              <a:rPr lang="en-US" altLang="zh-TW" sz="2000" dirty="0">
                <a:latin typeface="+mn-lt"/>
                <a:ea typeface="+mn-ea"/>
                <a:cs typeface="+mn-ea"/>
                <a:sym typeface="+mn-lt"/>
              </a:rPr>
              <a:t>,</a:t>
            </a:r>
            <a:r>
              <a:rPr lang="zh-TW" altLang="en-US" sz="2000" dirty="0">
                <a:latin typeface="+mn-lt"/>
                <a:ea typeface="+mn-ea"/>
                <a:cs typeface="+mn-ea"/>
                <a:sym typeface="+mn-lt"/>
              </a:rPr>
              <a:t>配置多少人员等需要周密设计</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装饰物与广告牌</a:t>
            </a:r>
            <a:r>
              <a:rPr lang="en-US" altLang="zh-TW" sz="2000" dirty="0">
                <a:latin typeface="+mn-lt"/>
                <a:ea typeface="+mn-ea"/>
                <a:cs typeface="+mn-ea"/>
                <a:sym typeface="+mn-lt"/>
              </a:rPr>
              <a:t>.</a:t>
            </a:r>
            <a:r>
              <a:rPr lang="zh-TW" altLang="en-US" sz="2000" dirty="0">
                <a:latin typeface="+mn-lt"/>
                <a:ea typeface="+mn-ea"/>
                <a:cs typeface="+mn-ea"/>
                <a:sym typeface="+mn-lt"/>
              </a:rPr>
              <a:t>这是具有风格化的工程</a:t>
            </a:r>
            <a:r>
              <a:rPr lang="en-US" altLang="zh-TW" sz="2000" dirty="0">
                <a:latin typeface="+mn-lt"/>
                <a:ea typeface="+mn-ea"/>
                <a:cs typeface="+mn-ea"/>
                <a:sym typeface="+mn-lt"/>
              </a:rPr>
              <a:t>,</a:t>
            </a:r>
            <a:r>
              <a:rPr lang="zh-TW" altLang="en-US" sz="2000" dirty="0">
                <a:latin typeface="+mn-lt"/>
                <a:ea typeface="+mn-ea"/>
                <a:cs typeface="+mn-ea"/>
                <a:sym typeface="+mn-lt"/>
              </a:rPr>
              <a:t>它的风格特点具有引导性</a:t>
            </a:r>
            <a:r>
              <a:rPr lang="en-US" altLang="zh-TW" sz="2000" dirty="0">
                <a:latin typeface="+mn-lt"/>
                <a:ea typeface="+mn-ea"/>
                <a:cs typeface="+mn-ea"/>
                <a:sym typeface="+mn-lt"/>
              </a:rPr>
              <a:t>.</a:t>
            </a:r>
            <a:r>
              <a:rPr lang="zh-TW" altLang="en-US" sz="2000" dirty="0">
                <a:latin typeface="+mn-lt"/>
                <a:ea typeface="+mn-ea"/>
                <a:cs typeface="+mn-ea"/>
                <a:sym typeface="+mn-lt"/>
              </a:rPr>
              <a:t>这也是企业文化的一种表现形式</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灯光工程</a:t>
            </a:r>
            <a:r>
              <a:rPr lang="en-US" altLang="zh-TW" sz="2000" dirty="0">
                <a:latin typeface="+mn-lt"/>
                <a:ea typeface="+mn-ea"/>
                <a:cs typeface="+mn-ea"/>
                <a:sym typeface="+mn-lt"/>
              </a:rPr>
              <a:t>.</a:t>
            </a:r>
            <a:r>
              <a:rPr lang="zh-TW" altLang="en-US" sz="2000" dirty="0">
                <a:latin typeface="+mn-lt"/>
                <a:ea typeface="+mn-ea"/>
                <a:cs typeface="+mn-ea"/>
                <a:sym typeface="+mn-lt"/>
              </a:rPr>
              <a:t>现在使用最广的是日光灯照明</a:t>
            </a:r>
            <a:r>
              <a:rPr lang="en-US" altLang="zh-TW" sz="2000" dirty="0">
                <a:latin typeface="+mn-lt"/>
                <a:ea typeface="+mn-ea"/>
                <a:cs typeface="+mn-ea"/>
                <a:sym typeface="+mn-lt"/>
              </a:rPr>
              <a:t>,</a:t>
            </a:r>
            <a:r>
              <a:rPr lang="zh-TW" altLang="en-US" sz="2000" dirty="0">
                <a:latin typeface="+mn-lt"/>
                <a:ea typeface="+mn-ea"/>
                <a:cs typeface="+mn-ea"/>
                <a:sym typeface="+mn-lt"/>
              </a:rPr>
              <a:t>但是</a:t>
            </a:r>
            <a:r>
              <a:rPr lang="en-US" altLang="zh-TW" sz="2000" dirty="0">
                <a:latin typeface="+mn-lt"/>
                <a:ea typeface="+mn-ea"/>
                <a:cs typeface="+mn-ea"/>
                <a:sym typeface="+mn-lt"/>
              </a:rPr>
              <a:t>,</a:t>
            </a:r>
            <a:r>
              <a:rPr lang="zh-TW" altLang="en-US" sz="2000" dirty="0">
                <a:latin typeface="+mn-lt"/>
                <a:ea typeface="+mn-ea"/>
                <a:cs typeface="+mn-ea"/>
                <a:sym typeface="+mn-lt"/>
              </a:rPr>
              <a:t>在白天上班应当多多考虑博采阳光</a:t>
            </a:r>
            <a:r>
              <a:rPr lang="en-US" altLang="zh-TW" sz="2000" dirty="0">
                <a:latin typeface="+mn-lt"/>
                <a:ea typeface="+mn-ea"/>
                <a:cs typeface="+mn-ea"/>
                <a:sym typeface="+mn-lt"/>
              </a:rPr>
              <a:t>,</a:t>
            </a:r>
            <a:r>
              <a:rPr lang="zh-TW" altLang="en-US" sz="2000" dirty="0">
                <a:latin typeface="+mn-lt"/>
                <a:ea typeface="+mn-ea"/>
                <a:cs typeface="+mn-ea"/>
                <a:sym typeface="+mn-lt"/>
              </a:rPr>
              <a:t>因为自然光是最好的和最标准的光源</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用水工程</a:t>
            </a:r>
            <a:r>
              <a:rPr lang="en-US" altLang="zh-TW" sz="2000" dirty="0">
                <a:latin typeface="+mn-lt"/>
                <a:ea typeface="+mn-ea"/>
                <a:cs typeface="+mn-ea"/>
                <a:sym typeface="+mn-lt"/>
              </a:rPr>
              <a:t>.</a:t>
            </a:r>
            <a:r>
              <a:rPr lang="zh-TW" altLang="en-US" sz="2000" dirty="0">
                <a:latin typeface="+mn-lt"/>
                <a:ea typeface="+mn-ea"/>
                <a:cs typeface="+mn-ea"/>
                <a:sym typeface="+mn-lt"/>
              </a:rPr>
              <a:t>如饮用水</a:t>
            </a:r>
            <a:r>
              <a:rPr lang="en-US" altLang="zh-TW" sz="2000" dirty="0">
                <a:latin typeface="+mn-lt"/>
                <a:ea typeface="+mn-ea"/>
                <a:cs typeface="+mn-ea"/>
                <a:sym typeface="+mn-lt"/>
              </a:rPr>
              <a:t>,</a:t>
            </a:r>
            <a:r>
              <a:rPr lang="zh-TW" altLang="en-US" sz="2000" dirty="0">
                <a:latin typeface="+mn-lt"/>
                <a:ea typeface="+mn-ea"/>
                <a:cs typeface="+mn-ea"/>
                <a:sym typeface="+mn-lt"/>
              </a:rPr>
              <a:t>卫生用水</a:t>
            </a:r>
            <a:r>
              <a:rPr lang="en-US" altLang="zh-TW" sz="2000" dirty="0">
                <a:latin typeface="+mn-lt"/>
                <a:ea typeface="+mn-ea"/>
                <a:cs typeface="+mn-ea"/>
                <a:sym typeface="+mn-lt"/>
              </a:rPr>
              <a:t>,</a:t>
            </a:r>
            <a:r>
              <a:rPr lang="zh-TW" altLang="en-US" sz="2000" dirty="0">
                <a:latin typeface="+mn-lt"/>
                <a:ea typeface="+mn-ea"/>
                <a:cs typeface="+mn-ea"/>
                <a:sym typeface="+mn-lt"/>
              </a:rPr>
              <a:t>清洁用水等</a:t>
            </a:r>
            <a:r>
              <a:rPr lang="en-US" altLang="zh-TW" sz="2000" dirty="0">
                <a:latin typeface="+mn-lt"/>
                <a:ea typeface="+mn-ea"/>
                <a:cs typeface="+mn-ea"/>
                <a:sym typeface="+mn-lt"/>
              </a:rPr>
              <a:t>,</a:t>
            </a:r>
            <a:r>
              <a:rPr lang="zh-TW" altLang="en-US" sz="2000" dirty="0">
                <a:latin typeface="+mn-lt"/>
                <a:ea typeface="+mn-ea"/>
                <a:cs typeface="+mn-ea"/>
                <a:sym typeface="+mn-lt"/>
              </a:rPr>
              <a:t>要便利</a:t>
            </a:r>
            <a:r>
              <a:rPr lang="en-US" altLang="zh-TW" sz="2000" dirty="0">
                <a:latin typeface="+mn-lt"/>
                <a:ea typeface="+mn-ea"/>
                <a:cs typeface="+mn-ea"/>
                <a:sym typeface="+mn-lt"/>
              </a:rPr>
              <a:t>,</a:t>
            </a:r>
            <a:r>
              <a:rPr lang="zh-TW" altLang="en-US" sz="2000" dirty="0">
                <a:latin typeface="+mn-lt"/>
                <a:ea typeface="+mn-ea"/>
                <a:cs typeface="+mn-ea"/>
                <a:sym typeface="+mn-lt"/>
              </a:rPr>
              <a:t>足够</a:t>
            </a:r>
            <a:r>
              <a:rPr lang="en-US" altLang="zh-TW" sz="2000" dirty="0">
                <a:latin typeface="+mn-lt"/>
                <a:ea typeface="+mn-ea"/>
                <a:cs typeface="+mn-ea"/>
                <a:sym typeface="+mn-lt"/>
              </a:rPr>
              <a:t>,</a:t>
            </a:r>
            <a:r>
              <a:rPr lang="zh-TW" altLang="en-US" sz="2000" dirty="0">
                <a:latin typeface="+mn-lt"/>
                <a:ea typeface="+mn-ea"/>
                <a:cs typeface="+mn-ea"/>
                <a:sym typeface="+mn-lt"/>
              </a:rPr>
              <a:t>安全和环保</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绿化工程</a:t>
            </a:r>
            <a:r>
              <a:rPr lang="en-US" altLang="zh-TW" sz="2000" dirty="0">
                <a:latin typeface="+mn-lt"/>
                <a:ea typeface="+mn-ea"/>
                <a:cs typeface="+mn-ea"/>
                <a:sym typeface="+mn-lt"/>
              </a:rPr>
              <a:t>.</a:t>
            </a:r>
            <a:r>
              <a:rPr lang="zh-TW" altLang="en-US" sz="2000" dirty="0">
                <a:latin typeface="+mn-lt"/>
                <a:ea typeface="+mn-ea"/>
                <a:cs typeface="+mn-ea"/>
                <a:sym typeface="+mn-lt"/>
              </a:rPr>
              <a:t>与车间</a:t>
            </a:r>
            <a:r>
              <a:rPr lang="en-US" altLang="zh-TW" sz="2000" dirty="0">
                <a:latin typeface="+mn-lt"/>
                <a:ea typeface="+mn-ea"/>
                <a:cs typeface="+mn-ea"/>
                <a:sym typeface="+mn-lt"/>
              </a:rPr>
              <a:t>,</a:t>
            </a:r>
            <a:r>
              <a:rPr lang="zh-TW" altLang="en-US" sz="2000" dirty="0">
                <a:latin typeface="+mn-lt"/>
                <a:ea typeface="+mn-ea"/>
                <a:cs typeface="+mn-ea"/>
                <a:sym typeface="+mn-lt"/>
              </a:rPr>
              <a:t>办公区配套的绿化和美化艺朮</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b="1" dirty="0">
                <a:latin typeface="+mn-lt"/>
                <a:ea typeface="+mn-ea"/>
                <a:cs typeface="+mn-ea"/>
                <a:sym typeface="+mn-lt"/>
              </a:rPr>
              <a:t>环境工程要阳光普照</a:t>
            </a:r>
            <a:r>
              <a:rPr lang="en-US" altLang="zh-TW" sz="2000" b="1" dirty="0">
                <a:latin typeface="+mn-lt"/>
                <a:ea typeface="+mn-ea"/>
                <a:cs typeface="+mn-ea"/>
                <a:sym typeface="+mn-lt"/>
              </a:rPr>
              <a:t>,</a:t>
            </a:r>
            <a:r>
              <a:rPr lang="zh-TW" altLang="en-US" sz="2000" b="1" dirty="0">
                <a:latin typeface="+mn-lt"/>
                <a:ea typeface="+mn-ea"/>
                <a:cs typeface="+mn-ea"/>
                <a:sym typeface="+mn-lt"/>
              </a:rPr>
              <a:t>不留死角</a:t>
            </a:r>
            <a:r>
              <a:rPr lang="en-US" altLang="zh-TW" sz="2000" b="1" dirty="0">
                <a:latin typeface="+mn-lt"/>
                <a:ea typeface="+mn-ea"/>
                <a:cs typeface="+mn-ea"/>
                <a:sym typeface="+mn-lt"/>
              </a:rPr>
              <a:t>:</a:t>
            </a:r>
          </a:p>
        </p:txBody>
      </p:sp>
      <p:sp>
        <p:nvSpPr>
          <p:cNvPr id="3" name="文本框 2">
            <a:extLst>
              <a:ext uri="{FF2B5EF4-FFF2-40B4-BE49-F238E27FC236}">
                <a16:creationId xmlns:a16="http://schemas.microsoft.com/office/drawing/2014/main" id="{E9173735-D942-4D73-B6D9-ED9718A048A0}"/>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3330" name="Oval 3">
            <a:extLst>
              <a:ext uri="{FF2B5EF4-FFF2-40B4-BE49-F238E27FC236}">
                <a16:creationId xmlns:a16="http://schemas.microsoft.com/office/drawing/2014/main" id="{7CF8AC04-E730-4791-A06F-AB60221B5608}"/>
              </a:ext>
            </a:extLst>
          </p:cNvPr>
          <p:cNvSpPr>
            <a:spLocks noChangeArrowheads="1"/>
          </p:cNvSpPr>
          <p:nvPr/>
        </p:nvSpPr>
        <p:spPr bwMode="auto">
          <a:xfrm>
            <a:off x="2051050" y="831850"/>
            <a:ext cx="2622550" cy="2289175"/>
          </a:xfrm>
          <a:prstGeom prst="ellipse">
            <a:avLst/>
          </a:prstGeom>
          <a:ln>
            <a:headEnd/>
            <a:tailEnd/>
          </a:ln>
          <a:extLst>
            <a:ext uri="{AF507438-7753-43E0-B8FC-AC1667EBCBE1}">
              <a14:hiddenEffects xmlns:a14="http://schemas.microsoft.com/office/drawing/2010/main">
                <a:effectLst>
                  <a:outerShdw dist="35921" dir="2700000" algn="ctr" rotWithShape="0">
                    <a:schemeClr val="bg2"/>
                  </a:outerShdw>
                </a:effectLst>
              </a14:hiddenEffects>
            </a:ext>
          </a:extLst>
        </p:spPr>
        <p:style>
          <a:lnRef idx="0">
            <a:schemeClr val="accent4"/>
          </a:lnRef>
          <a:fillRef idx="3">
            <a:schemeClr val="accent4"/>
          </a:fillRef>
          <a:effectRef idx="3">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良好的环</a:t>
            </a:r>
          </a:p>
          <a:p>
            <a:pPr algn="ctr" eaLnBrk="1" hangingPunct="1">
              <a:lnSpc>
                <a:spcPct val="120000"/>
              </a:lnSpc>
              <a:defRPr/>
            </a:pPr>
            <a:r>
              <a:rPr lang="zh-TW" altLang="en-US" sz="2000">
                <a:latin typeface="+mn-lt"/>
                <a:ea typeface="+mn-ea"/>
                <a:cs typeface="+mn-ea"/>
                <a:sym typeface="+mn-lt"/>
              </a:rPr>
              <a:t>境工程</a:t>
            </a:r>
          </a:p>
        </p:txBody>
      </p:sp>
      <p:sp>
        <p:nvSpPr>
          <p:cNvPr id="483331" name="Oval 4">
            <a:extLst>
              <a:ext uri="{FF2B5EF4-FFF2-40B4-BE49-F238E27FC236}">
                <a16:creationId xmlns:a16="http://schemas.microsoft.com/office/drawing/2014/main" id="{5F2668DB-8FCF-44FC-88F4-B60CB4A17C03}"/>
              </a:ext>
            </a:extLst>
          </p:cNvPr>
          <p:cNvSpPr>
            <a:spLocks noChangeArrowheads="1"/>
          </p:cNvSpPr>
          <p:nvPr/>
        </p:nvSpPr>
        <p:spPr bwMode="auto">
          <a:xfrm>
            <a:off x="12084050" y="4784725"/>
            <a:ext cx="2622550" cy="2289175"/>
          </a:xfrm>
          <a:prstGeom prst="ellipse">
            <a:avLst/>
          </a:prstGeom>
          <a:ln>
            <a:headEnd/>
            <a:tailEnd/>
          </a:ln>
          <a:extLst>
            <a:ext uri="{AF507438-7753-43E0-B8FC-AC1667EBCBE1}">
              <a14:hiddenEffects xmlns:a14="http://schemas.microsoft.com/office/drawing/2010/main">
                <a:effectLst>
                  <a:outerShdw dist="35921" dir="2700000" algn="ctr" rotWithShape="0">
                    <a:schemeClr val="bg2"/>
                  </a:outerShdw>
                </a:effectLst>
              </a14:hiddenEffects>
            </a:ext>
          </a:extLst>
        </p:spPr>
        <p:style>
          <a:lnRef idx="0">
            <a:schemeClr val="accent4"/>
          </a:lnRef>
          <a:fillRef idx="3">
            <a:schemeClr val="accent4"/>
          </a:fillRef>
          <a:effectRef idx="3">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全体人员</a:t>
            </a:r>
          </a:p>
          <a:p>
            <a:pPr algn="ctr" eaLnBrk="1" hangingPunct="1">
              <a:lnSpc>
                <a:spcPct val="120000"/>
              </a:lnSpc>
              <a:defRPr/>
            </a:pPr>
            <a:r>
              <a:rPr lang="zh-TW" altLang="en-US" sz="2000">
                <a:latin typeface="+mn-lt"/>
                <a:ea typeface="+mn-ea"/>
                <a:cs typeface="+mn-ea"/>
                <a:sym typeface="+mn-lt"/>
              </a:rPr>
              <a:t>都能感受</a:t>
            </a:r>
          </a:p>
        </p:txBody>
      </p:sp>
      <p:sp>
        <p:nvSpPr>
          <p:cNvPr id="483332" name="Rectangle 5">
            <a:extLst>
              <a:ext uri="{FF2B5EF4-FFF2-40B4-BE49-F238E27FC236}">
                <a16:creationId xmlns:a16="http://schemas.microsoft.com/office/drawing/2014/main" id="{9173F434-399E-4A70-8916-11028A4CD9BD}"/>
              </a:ext>
            </a:extLst>
          </p:cNvPr>
          <p:cNvSpPr>
            <a:spLocks noChangeArrowheads="1"/>
          </p:cNvSpPr>
          <p:nvPr/>
        </p:nvSpPr>
        <p:spPr bwMode="auto">
          <a:xfrm>
            <a:off x="5699125" y="1663700"/>
            <a:ext cx="5700713" cy="728663"/>
          </a:xfrm>
          <a:prstGeom prst="rect">
            <a:avLst/>
          </a:prstGeom>
          <a:ln>
            <a:headEnd/>
            <a:tailEnd/>
          </a:ln>
          <a:extLst>
            <a:ext uri="{AF507438-7753-43E0-B8FC-AC1667EBCBE1}">
              <a14:hiddenEffects xmlns:a14="http://schemas.microsoft.com/office/drawing/2010/main">
                <a:effectLst>
                  <a:outerShdw dist="35921" dir="2700000" algn="ctr" rotWithShape="0">
                    <a:schemeClr val="bg2"/>
                  </a:outerShdw>
                </a:effectLst>
              </a14:hiddenEffects>
            </a:ext>
          </a:extLst>
        </p:spPr>
        <p:style>
          <a:lnRef idx="0">
            <a:schemeClr val="accent4"/>
          </a:lnRef>
          <a:fillRef idx="3">
            <a:schemeClr val="accent4"/>
          </a:fillRef>
          <a:effectRef idx="3">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主要场所</a:t>
            </a:r>
            <a:r>
              <a:rPr lang="en-US" altLang="zh-TW" sz="2000">
                <a:latin typeface="+mn-lt"/>
                <a:ea typeface="+mn-ea"/>
                <a:cs typeface="+mn-ea"/>
                <a:sym typeface="+mn-lt"/>
              </a:rPr>
              <a:t>,</a:t>
            </a:r>
            <a:r>
              <a:rPr lang="zh-TW" altLang="en-US" sz="2000">
                <a:latin typeface="+mn-lt"/>
                <a:ea typeface="+mn-ea"/>
                <a:cs typeface="+mn-ea"/>
                <a:sym typeface="+mn-lt"/>
              </a:rPr>
              <a:t>生产车间</a:t>
            </a:r>
          </a:p>
        </p:txBody>
      </p:sp>
      <p:sp>
        <p:nvSpPr>
          <p:cNvPr id="483333" name="Rectangle 6">
            <a:extLst>
              <a:ext uri="{FF2B5EF4-FFF2-40B4-BE49-F238E27FC236}">
                <a16:creationId xmlns:a16="http://schemas.microsoft.com/office/drawing/2014/main" id="{2F210423-AC64-4C88-BB86-706C5B0F7B37}"/>
              </a:ext>
            </a:extLst>
          </p:cNvPr>
          <p:cNvSpPr>
            <a:spLocks noChangeArrowheads="1"/>
          </p:cNvSpPr>
          <p:nvPr/>
        </p:nvSpPr>
        <p:spPr bwMode="auto">
          <a:xfrm>
            <a:off x="5699125" y="2913063"/>
            <a:ext cx="5700713" cy="727075"/>
          </a:xfrm>
          <a:prstGeom prst="rect">
            <a:avLst/>
          </a:prstGeom>
          <a:ln>
            <a:headEnd/>
            <a:tailEnd/>
          </a:ln>
          <a:extLst>
            <a:ext uri="{AF507438-7753-43E0-B8FC-AC1667EBCBE1}">
              <a14:hiddenEffects xmlns:a14="http://schemas.microsoft.com/office/drawing/2010/main">
                <a:effectLst>
                  <a:outerShdw dist="35921" dir="2700000" algn="ctr" rotWithShape="0">
                    <a:schemeClr val="bg2"/>
                  </a:outerShdw>
                </a:effectLst>
              </a14:hiddenEffects>
            </a:ext>
          </a:extLst>
        </p:spPr>
        <p:style>
          <a:lnRef idx="0">
            <a:schemeClr val="accent4"/>
          </a:lnRef>
          <a:fillRef idx="3">
            <a:schemeClr val="accent4"/>
          </a:fillRef>
          <a:effectRef idx="3">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次要场所</a:t>
            </a:r>
            <a:r>
              <a:rPr lang="en-US" altLang="zh-TW" sz="2000">
                <a:latin typeface="+mn-lt"/>
                <a:ea typeface="+mn-ea"/>
                <a:cs typeface="+mn-ea"/>
                <a:sym typeface="+mn-lt"/>
              </a:rPr>
              <a:t>,</a:t>
            </a:r>
            <a:r>
              <a:rPr lang="zh-TW" altLang="en-US" sz="2000">
                <a:latin typeface="+mn-lt"/>
                <a:ea typeface="+mn-ea"/>
                <a:cs typeface="+mn-ea"/>
                <a:sym typeface="+mn-lt"/>
              </a:rPr>
              <a:t>配套车间</a:t>
            </a:r>
          </a:p>
        </p:txBody>
      </p:sp>
      <p:sp>
        <p:nvSpPr>
          <p:cNvPr id="483334" name="Rectangle 7">
            <a:extLst>
              <a:ext uri="{FF2B5EF4-FFF2-40B4-BE49-F238E27FC236}">
                <a16:creationId xmlns:a16="http://schemas.microsoft.com/office/drawing/2014/main" id="{8F2E47C5-8433-4D40-A398-134A762F8152}"/>
              </a:ext>
            </a:extLst>
          </p:cNvPr>
          <p:cNvSpPr>
            <a:spLocks noChangeArrowheads="1"/>
          </p:cNvSpPr>
          <p:nvPr/>
        </p:nvSpPr>
        <p:spPr bwMode="auto">
          <a:xfrm>
            <a:off x="5699125" y="4264025"/>
            <a:ext cx="5700713" cy="728663"/>
          </a:xfrm>
          <a:prstGeom prst="rect">
            <a:avLst/>
          </a:prstGeom>
          <a:ln>
            <a:headEnd/>
            <a:tailEnd/>
          </a:ln>
          <a:extLst>
            <a:ext uri="{AF507438-7753-43E0-B8FC-AC1667EBCBE1}">
              <a14:hiddenEffects xmlns:a14="http://schemas.microsoft.com/office/drawing/2010/main">
                <a:effectLst>
                  <a:outerShdw dist="35921" dir="2700000" algn="ctr" rotWithShape="0">
                    <a:schemeClr val="bg2"/>
                  </a:outerShdw>
                </a:effectLst>
              </a14:hiddenEffects>
            </a:ext>
          </a:extLst>
        </p:spPr>
        <p:style>
          <a:lnRef idx="0">
            <a:schemeClr val="accent4"/>
          </a:lnRef>
          <a:fillRef idx="3">
            <a:schemeClr val="accent4"/>
          </a:fillRef>
          <a:effectRef idx="3">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一般场所</a:t>
            </a:r>
            <a:r>
              <a:rPr lang="en-US" altLang="zh-TW" sz="2000">
                <a:latin typeface="+mn-lt"/>
                <a:ea typeface="+mn-ea"/>
                <a:cs typeface="+mn-ea"/>
                <a:sym typeface="+mn-lt"/>
              </a:rPr>
              <a:t>,</a:t>
            </a:r>
            <a:r>
              <a:rPr lang="zh-TW" altLang="en-US" sz="2000">
                <a:latin typeface="+mn-lt"/>
                <a:ea typeface="+mn-ea"/>
                <a:cs typeface="+mn-ea"/>
                <a:sym typeface="+mn-lt"/>
              </a:rPr>
              <a:t>加工车间</a:t>
            </a:r>
          </a:p>
        </p:txBody>
      </p:sp>
      <p:sp>
        <p:nvSpPr>
          <p:cNvPr id="483335" name="Rectangle 8">
            <a:extLst>
              <a:ext uri="{FF2B5EF4-FFF2-40B4-BE49-F238E27FC236}">
                <a16:creationId xmlns:a16="http://schemas.microsoft.com/office/drawing/2014/main" id="{499E0C4E-49AF-4D87-A950-4379EE7A91D5}"/>
              </a:ext>
            </a:extLst>
          </p:cNvPr>
          <p:cNvSpPr>
            <a:spLocks noChangeArrowheads="1"/>
          </p:cNvSpPr>
          <p:nvPr/>
        </p:nvSpPr>
        <p:spPr bwMode="auto">
          <a:xfrm>
            <a:off x="5699125" y="5513388"/>
            <a:ext cx="5700713" cy="727075"/>
          </a:xfrm>
          <a:prstGeom prst="rect">
            <a:avLst/>
          </a:prstGeom>
          <a:ln>
            <a:headEnd/>
            <a:tailEnd/>
          </a:ln>
          <a:extLst>
            <a:ext uri="{AF507438-7753-43E0-B8FC-AC1667EBCBE1}">
              <a14:hiddenEffects xmlns:a14="http://schemas.microsoft.com/office/drawing/2010/main">
                <a:effectLst>
                  <a:outerShdw dist="35921" dir="2700000" algn="ctr" rotWithShape="0">
                    <a:schemeClr val="bg2"/>
                  </a:outerShdw>
                </a:effectLst>
              </a14:hiddenEffects>
            </a:ext>
          </a:extLst>
        </p:spPr>
        <p:style>
          <a:lnRef idx="0">
            <a:schemeClr val="accent4"/>
          </a:lnRef>
          <a:fillRef idx="3">
            <a:schemeClr val="accent4"/>
          </a:fillRef>
          <a:effectRef idx="3">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消除三不管场所</a:t>
            </a:r>
            <a:r>
              <a:rPr lang="en-US" altLang="zh-TW" sz="2000">
                <a:latin typeface="+mn-lt"/>
                <a:ea typeface="+mn-ea"/>
                <a:cs typeface="+mn-ea"/>
                <a:sym typeface="+mn-lt"/>
              </a:rPr>
              <a:t>,</a:t>
            </a:r>
            <a:r>
              <a:rPr lang="zh-TW" altLang="en-US" sz="2000">
                <a:latin typeface="+mn-lt"/>
                <a:ea typeface="+mn-ea"/>
                <a:cs typeface="+mn-ea"/>
                <a:sym typeface="+mn-lt"/>
              </a:rPr>
              <a:t>死角</a:t>
            </a:r>
          </a:p>
        </p:txBody>
      </p:sp>
      <p:sp>
        <p:nvSpPr>
          <p:cNvPr id="483336" name="Line 9">
            <a:extLst>
              <a:ext uri="{FF2B5EF4-FFF2-40B4-BE49-F238E27FC236}">
                <a16:creationId xmlns:a16="http://schemas.microsoft.com/office/drawing/2014/main" id="{329970AD-A3D7-4901-BFF5-21E1831D2CEE}"/>
              </a:ext>
            </a:extLst>
          </p:cNvPr>
          <p:cNvSpPr>
            <a:spLocks noChangeShapeType="1"/>
          </p:cNvSpPr>
          <p:nvPr/>
        </p:nvSpPr>
        <p:spPr bwMode="auto">
          <a:xfrm>
            <a:off x="4673600" y="1976438"/>
            <a:ext cx="1025525" cy="0"/>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style>
          <a:lnRef idx="2">
            <a:schemeClr val="accent6"/>
          </a:lnRef>
          <a:fillRef idx="1">
            <a:schemeClr val="lt1"/>
          </a:fillRef>
          <a:effectRef idx="0">
            <a:schemeClr val="accent6"/>
          </a:effectRef>
          <a:fontRef idx="minor">
            <a:schemeClr val="dk1"/>
          </a:fontRef>
        </p:style>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83337" name="Line 10">
            <a:extLst>
              <a:ext uri="{FF2B5EF4-FFF2-40B4-BE49-F238E27FC236}">
                <a16:creationId xmlns:a16="http://schemas.microsoft.com/office/drawing/2014/main" id="{F878E90C-9FCD-4853-B7A4-6CC28530E03A}"/>
              </a:ext>
            </a:extLst>
          </p:cNvPr>
          <p:cNvSpPr>
            <a:spLocks noChangeShapeType="1"/>
          </p:cNvSpPr>
          <p:nvPr/>
        </p:nvSpPr>
        <p:spPr bwMode="auto">
          <a:xfrm>
            <a:off x="11399838" y="5929313"/>
            <a:ext cx="684212" cy="0"/>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style>
          <a:lnRef idx="2">
            <a:schemeClr val="accent6"/>
          </a:lnRef>
          <a:fillRef idx="1">
            <a:schemeClr val="lt1"/>
          </a:fillRef>
          <a:effectRef idx="0">
            <a:schemeClr val="accent6"/>
          </a:effectRef>
          <a:fontRef idx="minor">
            <a:schemeClr val="dk1"/>
          </a:fontRef>
        </p:style>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83338" name="Line 11">
            <a:extLst>
              <a:ext uri="{FF2B5EF4-FFF2-40B4-BE49-F238E27FC236}">
                <a16:creationId xmlns:a16="http://schemas.microsoft.com/office/drawing/2014/main" id="{DF55FE08-A7A9-4878-B63B-C8D547799041}"/>
              </a:ext>
            </a:extLst>
          </p:cNvPr>
          <p:cNvSpPr>
            <a:spLocks noChangeShapeType="1"/>
          </p:cNvSpPr>
          <p:nvPr/>
        </p:nvSpPr>
        <p:spPr bwMode="auto">
          <a:xfrm>
            <a:off x="11628438" y="2079625"/>
            <a:ext cx="0" cy="3849688"/>
          </a:xfrm>
          <a:prstGeom prst="line">
            <a:avLst/>
          </a:prstGeom>
          <a:ln>
            <a:headEnd/>
            <a:tailEn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style>
          <a:lnRef idx="2">
            <a:schemeClr val="accent6"/>
          </a:lnRef>
          <a:fillRef idx="1">
            <a:schemeClr val="lt1"/>
          </a:fillRef>
          <a:effectRef idx="0">
            <a:schemeClr val="accent6"/>
          </a:effectRef>
          <a:fontRef idx="minor">
            <a:schemeClr val="dk1"/>
          </a:fontRef>
        </p:style>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83339" name="Line 12">
            <a:extLst>
              <a:ext uri="{FF2B5EF4-FFF2-40B4-BE49-F238E27FC236}">
                <a16:creationId xmlns:a16="http://schemas.microsoft.com/office/drawing/2014/main" id="{E3EDB524-A8AC-4D53-946D-E70FFFF10666}"/>
              </a:ext>
            </a:extLst>
          </p:cNvPr>
          <p:cNvSpPr>
            <a:spLocks noChangeShapeType="1"/>
          </p:cNvSpPr>
          <p:nvPr/>
        </p:nvSpPr>
        <p:spPr bwMode="auto">
          <a:xfrm flipH="1">
            <a:off x="11399838" y="2079625"/>
            <a:ext cx="228600" cy="0"/>
          </a:xfrm>
          <a:prstGeom prst="line">
            <a:avLst/>
          </a:prstGeom>
          <a:ln>
            <a:headEnd/>
            <a:tailEn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style>
          <a:lnRef idx="2">
            <a:schemeClr val="accent6"/>
          </a:lnRef>
          <a:fillRef idx="1">
            <a:schemeClr val="lt1"/>
          </a:fillRef>
          <a:effectRef idx="0">
            <a:schemeClr val="accent6"/>
          </a:effectRef>
          <a:fontRef idx="minor">
            <a:schemeClr val="dk1"/>
          </a:fontRef>
        </p:style>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83340" name="Line 13">
            <a:extLst>
              <a:ext uri="{FF2B5EF4-FFF2-40B4-BE49-F238E27FC236}">
                <a16:creationId xmlns:a16="http://schemas.microsoft.com/office/drawing/2014/main" id="{F703AB41-D86A-4093-9CB3-E1FCC93F4938}"/>
              </a:ext>
            </a:extLst>
          </p:cNvPr>
          <p:cNvSpPr>
            <a:spLocks noChangeShapeType="1"/>
          </p:cNvSpPr>
          <p:nvPr/>
        </p:nvSpPr>
        <p:spPr bwMode="auto">
          <a:xfrm flipH="1">
            <a:off x="11399838" y="3224213"/>
            <a:ext cx="228600" cy="0"/>
          </a:xfrm>
          <a:prstGeom prst="line">
            <a:avLst/>
          </a:prstGeom>
          <a:ln>
            <a:headEnd/>
            <a:tailEn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style>
          <a:lnRef idx="2">
            <a:schemeClr val="accent6"/>
          </a:lnRef>
          <a:fillRef idx="1">
            <a:schemeClr val="lt1"/>
          </a:fillRef>
          <a:effectRef idx="0">
            <a:schemeClr val="accent6"/>
          </a:effectRef>
          <a:fontRef idx="minor">
            <a:schemeClr val="dk1"/>
          </a:fontRef>
        </p:style>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83341" name="Line 14">
            <a:extLst>
              <a:ext uri="{FF2B5EF4-FFF2-40B4-BE49-F238E27FC236}">
                <a16:creationId xmlns:a16="http://schemas.microsoft.com/office/drawing/2014/main" id="{B2BE6DE5-BDFA-4BC7-B9A9-E2196C5C0AD2}"/>
              </a:ext>
            </a:extLst>
          </p:cNvPr>
          <p:cNvSpPr>
            <a:spLocks noChangeShapeType="1"/>
          </p:cNvSpPr>
          <p:nvPr/>
        </p:nvSpPr>
        <p:spPr bwMode="auto">
          <a:xfrm flipH="1">
            <a:off x="11399838" y="4681538"/>
            <a:ext cx="228600" cy="0"/>
          </a:xfrm>
          <a:prstGeom prst="line">
            <a:avLst/>
          </a:prstGeom>
          <a:ln>
            <a:headEnd/>
            <a:tailEn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style>
          <a:lnRef idx="2">
            <a:schemeClr val="accent6"/>
          </a:lnRef>
          <a:fillRef idx="1">
            <a:schemeClr val="lt1"/>
          </a:fillRef>
          <a:effectRef idx="0">
            <a:schemeClr val="accent6"/>
          </a:effectRef>
          <a:fontRef idx="minor">
            <a:schemeClr val="dk1"/>
          </a:fontRef>
        </p:style>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83342" name="Line 15">
            <a:extLst>
              <a:ext uri="{FF2B5EF4-FFF2-40B4-BE49-F238E27FC236}">
                <a16:creationId xmlns:a16="http://schemas.microsoft.com/office/drawing/2014/main" id="{09946326-AB79-4130-94C0-2BF1BBDBE36C}"/>
              </a:ext>
            </a:extLst>
          </p:cNvPr>
          <p:cNvSpPr>
            <a:spLocks noChangeShapeType="1"/>
          </p:cNvSpPr>
          <p:nvPr/>
        </p:nvSpPr>
        <p:spPr bwMode="auto">
          <a:xfrm>
            <a:off x="8435975" y="2392363"/>
            <a:ext cx="0" cy="520700"/>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style>
          <a:lnRef idx="2">
            <a:schemeClr val="accent6"/>
          </a:lnRef>
          <a:fillRef idx="1">
            <a:schemeClr val="lt1"/>
          </a:fillRef>
          <a:effectRef idx="0">
            <a:schemeClr val="accent6"/>
          </a:effectRef>
          <a:fontRef idx="minor">
            <a:schemeClr val="dk1"/>
          </a:fontRef>
        </p:style>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83343" name="Line 16">
            <a:extLst>
              <a:ext uri="{FF2B5EF4-FFF2-40B4-BE49-F238E27FC236}">
                <a16:creationId xmlns:a16="http://schemas.microsoft.com/office/drawing/2014/main" id="{48D0874B-68DA-4EEF-9FF4-98B0F902E207}"/>
              </a:ext>
            </a:extLst>
          </p:cNvPr>
          <p:cNvSpPr>
            <a:spLocks noChangeShapeType="1"/>
          </p:cNvSpPr>
          <p:nvPr/>
        </p:nvSpPr>
        <p:spPr bwMode="auto">
          <a:xfrm>
            <a:off x="8435975" y="3640138"/>
            <a:ext cx="0" cy="623887"/>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style>
          <a:lnRef idx="2">
            <a:schemeClr val="accent6"/>
          </a:lnRef>
          <a:fillRef idx="1">
            <a:schemeClr val="lt1"/>
          </a:fillRef>
          <a:effectRef idx="0">
            <a:schemeClr val="accent6"/>
          </a:effectRef>
          <a:fontRef idx="minor">
            <a:schemeClr val="dk1"/>
          </a:fontRef>
        </p:style>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83344" name="Line 17">
            <a:extLst>
              <a:ext uri="{FF2B5EF4-FFF2-40B4-BE49-F238E27FC236}">
                <a16:creationId xmlns:a16="http://schemas.microsoft.com/office/drawing/2014/main" id="{290E7C8D-7AA4-493D-84D5-3A4CCFBED7B9}"/>
              </a:ext>
            </a:extLst>
          </p:cNvPr>
          <p:cNvSpPr>
            <a:spLocks noChangeShapeType="1"/>
          </p:cNvSpPr>
          <p:nvPr/>
        </p:nvSpPr>
        <p:spPr bwMode="auto">
          <a:xfrm>
            <a:off x="8435975" y="4992688"/>
            <a:ext cx="0" cy="520700"/>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style>
          <a:lnRef idx="2">
            <a:schemeClr val="accent6"/>
          </a:lnRef>
          <a:fillRef idx="1">
            <a:schemeClr val="lt1"/>
          </a:fillRef>
          <a:effectRef idx="0">
            <a:schemeClr val="accent6"/>
          </a:effectRef>
          <a:fontRef idx="minor">
            <a:schemeClr val="dk1"/>
          </a:fontRef>
        </p:style>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17" name="文本框 16">
            <a:extLst>
              <a:ext uri="{FF2B5EF4-FFF2-40B4-BE49-F238E27FC236}">
                <a16:creationId xmlns:a16="http://schemas.microsoft.com/office/drawing/2014/main" id="{BF3DC1E8-ADF2-4610-85E4-414ECFA6D86F}"/>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7"/>
                                        </p:tgtEl>
                                        <p:attrNameLst>
                                          <p:attrName>style.visibility</p:attrName>
                                        </p:attrNameLst>
                                      </p:cBhvr>
                                      <p:to>
                                        <p:strVal val="visible"/>
                                      </p:to>
                                    </p:set>
                                    <p:anim calcmode="lin" valueType="num">
                                      <p:cBhvr>
                                        <p:cTn id="7" dur="500" fill="hold"/>
                                        <p:tgtEl>
                                          <p:spTgt spid="17"/>
                                        </p:tgtEl>
                                        <p:attrNameLst>
                                          <p:attrName>ppt_w</p:attrName>
                                        </p:attrNameLst>
                                      </p:cBhvr>
                                      <p:tavLst>
                                        <p:tav tm="0">
                                          <p:val>
                                            <p:fltVal val="0"/>
                                          </p:val>
                                        </p:tav>
                                        <p:tav tm="100000">
                                          <p:val>
                                            <p:strVal val="#ppt_w"/>
                                          </p:val>
                                        </p:tav>
                                      </p:tavLst>
                                    </p:anim>
                                    <p:anim calcmode="lin" valueType="num">
                                      <p:cBhvr>
                                        <p:cTn id="8" dur="500" fill="hold"/>
                                        <p:tgtEl>
                                          <p:spTgt spid="17"/>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4354" name="Text Box 2">
            <a:extLst>
              <a:ext uri="{FF2B5EF4-FFF2-40B4-BE49-F238E27FC236}">
                <a16:creationId xmlns:a16="http://schemas.microsoft.com/office/drawing/2014/main" id="{4D55F047-0B11-4E9A-8320-86A2F5EC52FC}"/>
              </a:ext>
            </a:extLst>
          </p:cNvPr>
          <p:cNvSpPr txBox="1">
            <a:spLocks noChangeArrowheads="1"/>
          </p:cNvSpPr>
          <p:nvPr/>
        </p:nvSpPr>
        <p:spPr bwMode="auto">
          <a:xfrm>
            <a:off x="1481137" y="2448496"/>
            <a:ext cx="13681075" cy="4164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3 </a:t>
            </a:r>
            <a:r>
              <a:rPr lang="zh-TW" altLang="en-US" sz="2000" b="1" dirty="0">
                <a:latin typeface="+mn-lt"/>
                <a:ea typeface="+mn-ea"/>
                <a:cs typeface="+mn-ea"/>
                <a:sym typeface="+mn-lt"/>
              </a:rPr>
              <a:t>因产品要求而设置特殊车间</a:t>
            </a:r>
          </a:p>
          <a:p>
            <a:pPr eaLnBrk="1" hangingPunct="1">
              <a:lnSpc>
                <a:spcPct val="120000"/>
              </a:lnSpc>
              <a:defRPr/>
            </a:pPr>
            <a:r>
              <a:rPr lang="zh-TW" altLang="en-US" sz="2000" dirty="0">
                <a:latin typeface="+mn-lt"/>
                <a:ea typeface="+mn-ea"/>
                <a:cs typeface="+mn-ea"/>
                <a:sym typeface="+mn-lt"/>
              </a:rPr>
              <a:t>   特殊车间是相对于普通车间的特色</a:t>
            </a:r>
            <a:r>
              <a:rPr lang="en-US" altLang="zh-TW" sz="2000" dirty="0">
                <a:latin typeface="+mn-lt"/>
                <a:ea typeface="+mn-ea"/>
                <a:cs typeface="+mn-ea"/>
                <a:sym typeface="+mn-lt"/>
              </a:rPr>
              <a:t>,</a:t>
            </a:r>
            <a:r>
              <a:rPr lang="zh-TW" altLang="en-US" sz="2000" dirty="0">
                <a:latin typeface="+mn-lt"/>
                <a:ea typeface="+mn-ea"/>
                <a:cs typeface="+mn-ea"/>
                <a:sym typeface="+mn-lt"/>
              </a:rPr>
              <a:t>比如以下的几个方面</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进入时必须穿特殊工衣</a:t>
            </a:r>
            <a:r>
              <a:rPr lang="en-US" altLang="zh-TW" sz="2000" dirty="0">
                <a:latin typeface="+mn-lt"/>
                <a:ea typeface="+mn-ea"/>
                <a:cs typeface="+mn-ea"/>
                <a:sym typeface="+mn-lt"/>
              </a:rPr>
              <a:t>,</a:t>
            </a:r>
            <a:r>
              <a:rPr lang="zh-TW" altLang="en-US" sz="2000" dirty="0">
                <a:latin typeface="+mn-lt"/>
                <a:ea typeface="+mn-ea"/>
                <a:cs typeface="+mn-ea"/>
                <a:sym typeface="+mn-lt"/>
              </a:rPr>
              <a:t>如防尘衣</a:t>
            </a:r>
            <a:r>
              <a:rPr lang="en-US" altLang="zh-TW" sz="2000" dirty="0">
                <a:latin typeface="+mn-lt"/>
                <a:ea typeface="+mn-ea"/>
                <a:cs typeface="+mn-ea"/>
                <a:sym typeface="+mn-lt"/>
              </a:rPr>
              <a:t>,</a:t>
            </a:r>
            <a:r>
              <a:rPr lang="zh-TW" altLang="en-US" sz="2000" dirty="0">
                <a:latin typeface="+mn-lt"/>
                <a:ea typeface="+mn-ea"/>
                <a:cs typeface="+mn-ea"/>
                <a:sym typeface="+mn-lt"/>
              </a:rPr>
              <a:t>抗静电衣等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授权的人员才可以进入</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相关人员只能在规定的区域从事规定的事项</a:t>
            </a:r>
            <a:r>
              <a:rPr lang="en-US" altLang="zh-TW" sz="2000" dirty="0">
                <a:latin typeface="+mn-lt"/>
                <a:ea typeface="+mn-ea"/>
                <a:cs typeface="+mn-ea"/>
                <a:sym typeface="+mn-lt"/>
              </a:rPr>
              <a:t>,</a:t>
            </a:r>
            <a:r>
              <a:rPr lang="zh-TW" altLang="en-US" sz="2000" dirty="0">
                <a:latin typeface="+mn-lt"/>
                <a:ea typeface="+mn-ea"/>
                <a:cs typeface="+mn-ea"/>
                <a:sym typeface="+mn-lt"/>
              </a:rPr>
              <a:t>不得越位</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谢绝一切参观人员进入</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特殊车间一般是根据产品生产的需要而设置的</a:t>
            </a:r>
            <a:r>
              <a:rPr lang="en-US" altLang="zh-TW" sz="2000" dirty="0">
                <a:latin typeface="+mn-lt"/>
                <a:ea typeface="+mn-ea"/>
                <a:cs typeface="+mn-ea"/>
                <a:sym typeface="+mn-lt"/>
              </a:rPr>
              <a:t>,</a:t>
            </a:r>
            <a:r>
              <a:rPr lang="zh-TW" altLang="en-US" sz="2000" dirty="0">
                <a:latin typeface="+mn-lt"/>
                <a:ea typeface="+mn-ea"/>
                <a:cs typeface="+mn-ea"/>
                <a:sym typeface="+mn-lt"/>
              </a:rPr>
              <a:t>假如没有设置这些特殊条件的话</a:t>
            </a:r>
            <a:r>
              <a:rPr lang="en-US" altLang="zh-TW" sz="2000" dirty="0">
                <a:latin typeface="+mn-lt"/>
                <a:ea typeface="+mn-ea"/>
                <a:cs typeface="+mn-ea"/>
                <a:sym typeface="+mn-lt"/>
              </a:rPr>
              <a:t>,</a:t>
            </a:r>
            <a:r>
              <a:rPr lang="zh-TW" altLang="en-US" sz="2000" dirty="0">
                <a:latin typeface="+mn-lt"/>
                <a:ea typeface="+mn-ea"/>
                <a:cs typeface="+mn-ea"/>
                <a:sym typeface="+mn-lt"/>
              </a:rPr>
              <a:t>产品生产将不安全</a:t>
            </a:r>
            <a:r>
              <a:rPr lang="en-US" altLang="zh-TW" sz="2000" dirty="0">
                <a:latin typeface="+mn-lt"/>
                <a:ea typeface="+mn-ea"/>
                <a:cs typeface="+mn-ea"/>
                <a:sym typeface="+mn-lt"/>
              </a:rPr>
              <a:t>,</a:t>
            </a:r>
            <a:r>
              <a:rPr lang="zh-TW" altLang="en-US" sz="2000" dirty="0">
                <a:latin typeface="+mn-lt"/>
                <a:ea typeface="+mn-ea"/>
                <a:cs typeface="+mn-ea"/>
                <a:sym typeface="+mn-lt"/>
              </a:rPr>
              <a:t>无法进行或者至少产品质量得不到保证</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设置特殊车间的责任者是</a:t>
            </a:r>
            <a:r>
              <a:rPr lang="en-US" altLang="zh-TW" sz="2000" dirty="0">
                <a:latin typeface="+mn-lt"/>
                <a:ea typeface="+mn-ea"/>
                <a:cs typeface="+mn-ea"/>
                <a:sym typeface="+mn-lt"/>
              </a:rPr>
              <a:t>EE,</a:t>
            </a:r>
            <a:r>
              <a:rPr lang="zh-TW" altLang="en-US" sz="2000" dirty="0">
                <a:latin typeface="+mn-lt"/>
                <a:ea typeface="+mn-ea"/>
                <a:cs typeface="+mn-ea"/>
                <a:sym typeface="+mn-lt"/>
              </a:rPr>
              <a:t>关联责任者是</a:t>
            </a:r>
            <a:r>
              <a:rPr lang="en-US" altLang="zh-TW" sz="2000" dirty="0">
                <a:latin typeface="+mn-lt"/>
                <a:ea typeface="+mn-ea"/>
                <a:cs typeface="+mn-ea"/>
                <a:sym typeface="+mn-lt"/>
              </a:rPr>
              <a:t>IE,PE,ME,</a:t>
            </a:r>
            <a:r>
              <a:rPr lang="zh-TW" altLang="en-US" sz="2000" dirty="0">
                <a:latin typeface="+mn-lt"/>
                <a:ea typeface="+mn-ea"/>
                <a:cs typeface="+mn-ea"/>
                <a:sym typeface="+mn-lt"/>
              </a:rPr>
              <a:t>生产主管等</a:t>
            </a:r>
            <a:r>
              <a:rPr lang="en-US" altLang="zh-TW" sz="2000" dirty="0">
                <a:latin typeface="+mn-lt"/>
                <a:ea typeface="+mn-ea"/>
                <a:cs typeface="+mn-ea"/>
                <a:sym typeface="+mn-lt"/>
              </a:rPr>
              <a:t>.</a:t>
            </a:r>
            <a:r>
              <a:rPr lang="zh-TW" altLang="en-US" sz="2000" dirty="0">
                <a:latin typeface="+mn-lt"/>
                <a:ea typeface="+mn-ea"/>
                <a:cs typeface="+mn-ea"/>
                <a:sym typeface="+mn-lt"/>
              </a:rPr>
              <a:t>需要设置特殊车间的产品或过程因素包括</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粉尘对产品质量有影响</a:t>
            </a:r>
            <a:r>
              <a:rPr lang="en-US" altLang="zh-TW" sz="2000" dirty="0">
                <a:latin typeface="+mn-lt"/>
                <a:ea typeface="+mn-ea"/>
                <a:cs typeface="+mn-ea"/>
                <a:sym typeface="+mn-lt"/>
              </a:rPr>
              <a:t>,</a:t>
            </a:r>
            <a:r>
              <a:rPr lang="zh-TW" altLang="en-US" sz="2000" dirty="0">
                <a:latin typeface="+mn-lt"/>
                <a:ea typeface="+mn-ea"/>
                <a:cs typeface="+mn-ea"/>
                <a:sym typeface="+mn-lt"/>
              </a:rPr>
              <a:t>如镜片</a:t>
            </a:r>
            <a:r>
              <a:rPr lang="en-US" altLang="zh-TW" sz="2000" dirty="0">
                <a:latin typeface="+mn-lt"/>
                <a:ea typeface="+mn-ea"/>
                <a:cs typeface="+mn-ea"/>
                <a:sym typeface="+mn-lt"/>
              </a:rPr>
              <a:t>,LCD</a:t>
            </a:r>
            <a:r>
              <a:rPr lang="zh-TW" altLang="en-US" sz="2000" dirty="0">
                <a:latin typeface="+mn-lt"/>
                <a:ea typeface="+mn-ea"/>
                <a:cs typeface="+mn-ea"/>
                <a:sym typeface="+mn-lt"/>
              </a:rPr>
              <a:t>等产品</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生产过程中有放射线影响</a:t>
            </a:r>
            <a:r>
              <a:rPr lang="en-US" altLang="zh-TW" sz="2000" dirty="0">
                <a:latin typeface="+mn-lt"/>
                <a:ea typeface="+mn-ea"/>
                <a:cs typeface="+mn-ea"/>
                <a:sym typeface="+mn-lt"/>
              </a:rPr>
              <a:t>,</a:t>
            </a:r>
            <a:r>
              <a:rPr lang="zh-TW" altLang="en-US" sz="2000" dirty="0">
                <a:latin typeface="+mn-lt"/>
                <a:ea typeface="+mn-ea"/>
                <a:cs typeface="+mn-ea"/>
                <a:sym typeface="+mn-lt"/>
              </a:rPr>
              <a:t>如某些医疗器械产品</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BF460615-8A70-4A95-AEFD-726E20D8787F}"/>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5378" name="Text Box 2">
            <a:extLst>
              <a:ext uri="{FF2B5EF4-FFF2-40B4-BE49-F238E27FC236}">
                <a16:creationId xmlns:a16="http://schemas.microsoft.com/office/drawing/2014/main" id="{35E3CF23-0674-40D1-91A7-B0F2BF09E7AB}"/>
              </a:ext>
            </a:extLst>
          </p:cNvPr>
          <p:cNvSpPr txBox="1">
            <a:spLocks noChangeArrowheads="1"/>
          </p:cNvSpPr>
          <p:nvPr/>
        </p:nvSpPr>
        <p:spPr bwMode="auto">
          <a:xfrm>
            <a:off x="1481137" y="1239837"/>
            <a:ext cx="13681075" cy="19478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产品对静电比较敏感</a:t>
            </a:r>
            <a:r>
              <a:rPr lang="en-US" altLang="zh-TW" sz="2000" dirty="0">
                <a:latin typeface="+mn-lt"/>
                <a:ea typeface="+mn-ea"/>
                <a:cs typeface="+mn-ea"/>
                <a:sym typeface="+mn-lt"/>
              </a:rPr>
              <a:t>,</a:t>
            </a:r>
            <a:r>
              <a:rPr lang="zh-TW" altLang="en-US" sz="2000" dirty="0">
                <a:latin typeface="+mn-lt"/>
                <a:ea typeface="+mn-ea"/>
                <a:cs typeface="+mn-ea"/>
                <a:sym typeface="+mn-lt"/>
              </a:rPr>
              <a:t>如</a:t>
            </a:r>
            <a:r>
              <a:rPr lang="en-US" altLang="zh-TW" sz="2000" dirty="0">
                <a:latin typeface="+mn-lt"/>
                <a:ea typeface="+mn-ea"/>
                <a:cs typeface="+mn-ea"/>
                <a:sym typeface="+mn-lt"/>
              </a:rPr>
              <a:t>IC,SMT</a:t>
            </a:r>
            <a:r>
              <a:rPr lang="zh-TW" altLang="en-US" sz="2000" dirty="0">
                <a:latin typeface="+mn-lt"/>
                <a:ea typeface="+mn-ea"/>
                <a:cs typeface="+mn-ea"/>
                <a:sym typeface="+mn-lt"/>
              </a:rPr>
              <a:t>等生产中</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生产对环境保护有影响</a:t>
            </a:r>
            <a:r>
              <a:rPr lang="en-US" altLang="zh-TW" sz="2000" dirty="0">
                <a:latin typeface="+mn-lt"/>
                <a:ea typeface="+mn-ea"/>
                <a:cs typeface="+mn-ea"/>
                <a:sym typeface="+mn-lt"/>
              </a:rPr>
              <a:t>,</a:t>
            </a:r>
            <a:r>
              <a:rPr lang="zh-TW" altLang="en-US" sz="2000" dirty="0">
                <a:latin typeface="+mn-lt"/>
                <a:ea typeface="+mn-ea"/>
                <a:cs typeface="+mn-ea"/>
                <a:sym typeface="+mn-lt"/>
              </a:rPr>
              <a:t>如造纸</a:t>
            </a:r>
            <a:r>
              <a:rPr lang="en-US" altLang="zh-TW" sz="2000" dirty="0">
                <a:latin typeface="+mn-lt"/>
                <a:ea typeface="+mn-ea"/>
                <a:cs typeface="+mn-ea"/>
                <a:sym typeface="+mn-lt"/>
              </a:rPr>
              <a:t>,</a:t>
            </a:r>
            <a:r>
              <a:rPr lang="zh-TW" altLang="en-US" sz="2000" dirty="0">
                <a:latin typeface="+mn-lt"/>
                <a:ea typeface="+mn-ea"/>
                <a:cs typeface="+mn-ea"/>
                <a:sym typeface="+mn-lt"/>
              </a:rPr>
              <a:t>颜料等生产企业</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存在产品的保密与安全</a:t>
            </a:r>
            <a:r>
              <a:rPr lang="en-US" altLang="zh-TW" sz="2000" dirty="0">
                <a:latin typeface="+mn-lt"/>
                <a:ea typeface="+mn-ea"/>
                <a:cs typeface="+mn-ea"/>
                <a:sym typeface="+mn-lt"/>
              </a:rPr>
              <a:t>,</a:t>
            </a:r>
            <a:r>
              <a:rPr lang="zh-TW" altLang="en-US" sz="2000" dirty="0">
                <a:latin typeface="+mn-lt"/>
                <a:ea typeface="+mn-ea"/>
                <a:cs typeface="+mn-ea"/>
                <a:sym typeface="+mn-lt"/>
              </a:rPr>
              <a:t>如软件工作室等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环境对生产影响重大</a:t>
            </a:r>
            <a:r>
              <a:rPr lang="en-US" altLang="zh-TW" sz="2000" dirty="0">
                <a:latin typeface="+mn-lt"/>
                <a:ea typeface="+mn-ea"/>
                <a:cs typeface="+mn-ea"/>
                <a:sym typeface="+mn-lt"/>
              </a:rPr>
              <a:t>,</a:t>
            </a:r>
            <a:r>
              <a:rPr lang="zh-TW" altLang="en-US" sz="2000" dirty="0">
                <a:latin typeface="+mn-lt"/>
                <a:ea typeface="+mn-ea"/>
                <a:cs typeface="+mn-ea"/>
                <a:sym typeface="+mn-lt"/>
              </a:rPr>
              <a:t>如食用菌生产车间</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   </a:t>
            </a:r>
            <a:r>
              <a:rPr lang="zh-TW" altLang="en-US" sz="2000" b="1" dirty="0">
                <a:latin typeface="+mn-lt"/>
                <a:ea typeface="+mn-ea"/>
                <a:cs typeface="+mn-ea"/>
                <a:sym typeface="+mn-lt"/>
              </a:rPr>
              <a:t>特殊车间的形成因素</a:t>
            </a:r>
            <a:r>
              <a:rPr lang="en-US" altLang="zh-TW" sz="2000" b="1" dirty="0">
                <a:latin typeface="+mn-lt"/>
                <a:ea typeface="+mn-ea"/>
                <a:cs typeface="+mn-ea"/>
                <a:sym typeface="+mn-lt"/>
              </a:rPr>
              <a:t>:</a:t>
            </a:r>
          </a:p>
        </p:txBody>
      </p:sp>
      <p:sp>
        <p:nvSpPr>
          <p:cNvPr id="485379" name="Oval 3">
            <a:extLst>
              <a:ext uri="{FF2B5EF4-FFF2-40B4-BE49-F238E27FC236}">
                <a16:creationId xmlns:a16="http://schemas.microsoft.com/office/drawing/2014/main" id="{EFDDA119-E243-4755-886A-F7626AC949F3}"/>
              </a:ext>
            </a:extLst>
          </p:cNvPr>
          <p:cNvSpPr>
            <a:spLocks noChangeArrowheads="1"/>
          </p:cNvSpPr>
          <p:nvPr/>
        </p:nvSpPr>
        <p:spPr bwMode="auto">
          <a:xfrm>
            <a:off x="7181850" y="3016250"/>
            <a:ext cx="1481138" cy="1247775"/>
          </a:xfrm>
          <a:prstGeom prst="ellipse">
            <a:avLst/>
          </a:prstGeom>
          <a:ln>
            <a:headEnd/>
            <a:tailEnd/>
          </a:ln>
          <a:extLst>
            <a:ext uri="{AF507438-7753-43E0-B8FC-AC1667EBCBE1}">
              <a14:hiddenEffects xmlns:a14="http://schemas.microsoft.com/office/drawing/2010/main">
                <a:effectLst>
                  <a:outerShdw dist="35921" dir="2700000" algn="ctr" rotWithShape="0">
                    <a:schemeClr val="bg2"/>
                  </a:outerShdw>
                </a:effectLst>
              </a14:hiddenEffects>
            </a:ext>
          </a:extLst>
        </p:spPr>
        <p:style>
          <a:lnRef idx="0">
            <a:schemeClr val="accent2"/>
          </a:lnRef>
          <a:fillRef idx="3">
            <a:schemeClr val="accent2"/>
          </a:fillRef>
          <a:effectRef idx="3">
            <a:schemeClr val="accent2"/>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产品</a:t>
            </a:r>
          </a:p>
          <a:p>
            <a:pPr algn="ctr" eaLnBrk="1" hangingPunct="1">
              <a:lnSpc>
                <a:spcPct val="120000"/>
              </a:lnSpc>
              <a:defRPr/>
            </a:pPr>
            <a:r>
              <a:rPr lang="zh-TW" altLang="en-US" sz="2000">
                <a:latin typeface="+mn-lt"/>
                <a:ea typeface="+mn-ea"/>
                <a:cs typeface="+mn-ea"/>
                <a:sym typeface="+mn-lt"/>
              </a:rPr>
              <a:t>要求</a:t>
            </a:r>
          </a:p>
        </p:txBody>
      </p:sp>
      <p:sp>
        <p:nvSpPr>
          <p:cNvPr id="485380" name="Oval 4">
            <a:extLst>
              <a:ext uri="{FF2B5EF4-FFF2-40B4-BE49-F238E27FC236}">
                <a16:creationId xmlns:a16="http://schemas.microsoft.com/office/drawing/2014/main" id="{BAD2E386-0360-4F55-8B8D-C1E2FC8B970A}"/>
              </a:ext>
            </a:extLst>
          </p:cNvPr>
          <p:cNvSpPr>
            <a:spLocks noChangeArrowheads="1"/>
          </p:cNvSpPr>
          <p:nvPr/>
        </p:nvSpPr>
        <p:spPr bwMode="auto">
          <a:xfrm>
            <a:off x="5927725" y="4056063"/>
            <a:ext cx="1481138" cy="1249362"/>
          </a:xfrm>
          <a:prstGeom prst="ellipse">
            <a:avLst/>
          </a:prstGeom>
          <a:ln>
            <a:headEnd/>
            <a:tailEnd/>
          </a:ln>
          <a:extLst>
            <a:ext uri="{AF507438-7753-43E0-B8FC-AC1667EBCBE1}">
              <a14:hiddenEffects xmlns:a14="http://schemas.microsoft.com/office/drawing/2010/main">
                <a:effectLst>
                  <a:outerShdw dist="35921" dir="2700000" algn="ctr" rotWithShape="0">
                    <a:schemeClr val="bg2"/>
                  </a:outerShdw>
                </a:effectLst>
              </a14:hiddenEffects>
            </a:ext>
          </a:extLst>
        </p:spPr>
        <p:style>
          <a:lnRef idx="0">
            <a:schemeClr val="accent2"/>
          </a:lnRef>
          <a:fillRef idx="3">
            <a:schemeClr val="accent2"/>
          </a:fillRef>
          <a:effectRef idx="3">
            <a:schemeClr val="accent2"/>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顾客</a:t>
            </a:r>
          </a:p>
          <a:p>
            <a:pPr algn="ctr" eaLnBrk="1" hangingPunct="1">
              <a:lnSpc>
                <a:spcPct val="120000"/>
              </a:lnSpc>
              <a:defRPr/>
            </a:pPr>
            <a:r>
              <a:rPr lang="zh-TW" altLang="en-US" sz="2000">
                <a:latin typeface="+mn-lt"/>
                <a:ea typeface="+mn-ea"/>
                <a:cs typeface="+mn-ea"/>
                <a:sym typeface="+mn-lt"/>
              </a:rPr>
              <a:t>要求</a:t>
            </a:r>
          </a:p>
        </p:txBody>
      </p:sp>
      <p:sp>
        <p:nvSpPr>
          <p:cNvPr id="485381" name="Oval 5">
            <a:extLst>
              <a:ext uri="{FF2B5EF4-FFF2-40B4-BE49-F238E27FC236}">
                <a16:creationId xmlns:a16="http://schemas.microsoft.com/office/drawing/2014/main" id="{E70B1649-BE9C-41EB-984E-8F230813198C}"/>
              </a:ext>
            </a:extLst>
          </p:cNvPr>
          <p:cNvSpPr>
            <a:spLocks noChangeArrowheads="1"/>
          </p:cNvSpPr>
          <p:nvPr/>
        </p:nvSpPr>
        <p:spPr bwMode="auto">
          <a:xfrm>
            <a:off x="4902200" y="5200650"/>
            <a:ext cx="1481138" cy="1247775"/>
          </a:xfrm>
          <a:prstGeom prst="ellipse">
            <a:avLst/>
          </a:prstGeom>
          <a:ln>
            <a:headEnd/>
            <a:tailEnd/>
          </a:ln>
          <a:extLst>
            <a:ext uri="{AF507438-7753-43E0-B8FC-AC1667EBCBE1}">
              <a14:hiddenEffects xmlns:a14="http://schemas.microsoft.com/office/drawing/2010/main">
                <a:effectLst>
                  <a:outerShdw dist="35921" dir="2700000" algn="ctr" rotWithShape="0">
                    <a:schemeClr val="bg2"/>
                  </a:outerShdw>
                </a:effectLst>
              </a14:hiddenEffects>
            </a:ext>
          </a:extLst>
        </p:spPr>
        <p:style>
          <a:lnRef idx="0">
            <a:schemeClr val="accent2"/>
          </a:lnRef>
          <a:fillRef idx="3">
            <a:schemeClr val="accent2"/>
          </a:fillRef>
          <a:effectRef idx="3">
            <a:schemeClr val="accent2"/>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政府</a:t>
            </a:r>
          </a:p>
          <a:p>
            <a:pPr algn="ctr" eaLnBrk="1" hangingPunct="1">
              <a:lnSpc>
                <a:spcPct val="120000"/>
              </a:lnSpc>
              <a:defRPr/>
            </a:pPr>
            <a:r>
              <a:rPr lang="zh-TW" altLang="en-US" sz="2000">
                <a:latin typeface="+mn-lt"/>
                <a:ea typeface="+mn-ea"/>
                <a:cs typeface="+mn-ea"/>
                <a:sym typeface="+mn-lt"/>
              </a:rPr>
              <a:t>要求</a:t>
            </a:r>
          </a:p>
        </p:txBody>
      </p:sp>
      <p:sp>
        <p:nvSpPr>
          <p:cNvPr id="485382" name="Oval 6">
            <a:extLst>
              <a:ext uri="{FF2B5EF4-FFF2-40B4-BE49-F238E27FC236}">
                <a16:creationId xmlns:a16="http://schemas.microsoft.com/office/drawing/2014/main" id="{63EC7DD7-50CE-4845-A8CB-ED9731BE38BD}"/>
              </a:ext>
            </a:extLst>
          </p:cNvPr>
          <p:cNvSpPr>
            <a:spLocks noChangeArrowheads="1"/>
          </p:cNvSpPr>
          <p:nvPr/>
        </p:nvSpPr>
        <p:spPr bwMode="auto">
          <a:xfrm>
            <a:off x="3760788" y="6240463"/>
            <a:ext cx="1482725" cy="1249362"/>
          </a:xfrm>
          <a:prstGeom prst="ellipse">
            <a:avLst/>
          </a:prstGeom>
          <a:ln>
            <a:headEnd/>
            <a:tailEnd/>
          </a:ln>
          <a:extLst>
            <a:ext uri="{AF507438-7753-43E0-B8FC-AC1667EBCBE1}">
              <a14:hiddenEffects xmlns:a14="http://schemas.microsoft.com/office/drawing/2010/main">
                <a:effectLst>
                  <a:outerShdw dist="35921" dir="2700000" algn="ctr" rotWithShape="0">
                    <a:schemeClr val="bg2"/>
                  </a:outerShdw>
                </a:effectLst>
              </a14:hiddenEffects>
            </a:ext>
          </a:extLst>
        </p:spPr>
        <p:style>
          <a:lnRef idx="0">
            <a:schemeClr val="accent2"/>
          </a:lnRef>
          <a:fillRef idx="3">
            <a:schemeClr val="accent2"/>
          </a:fillRef>
          <a:effectRef idx="3">
            <a:schemeClr val="accent2"/>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公司</a:t>
            </a:r>
          </a:p>
          <a:p>
            <a:pPr algn="ctr" eaLnBrk="1" hangingPunct="1">
              <a:lnSpc>
                <a:spcPct val="120000"/>
              </a:lnSpc>
              <a:defRPr/>
            </a:pPr>
            <a:r>
              <a:rPr lang="zh-TW" altLang="en-US" sz="2000">
                <a:latin typeface="+mn-lt"/>
                <a:ea typeface="+mn-ea"/>
                <a:cs typeface="+mn-ea"/>
                <a:sym typeface="+mn-lt"/>
              </a:rPr>
              <a:t>要求</a:t>
            </a:r>
          </a:p>
        </p:txBody>
      </p:sp>
      <p:sp>
        <p:nvSpPr>
          <p:cNvPr id="485383" name="Oval 7">
            <a:extLst>
              <a:ext uri="{FF2B5EF4-FFF2-40B4-BE49-F238E27FC236}">
                <a16:creationId xmlns:a16="http://schemas.microsoft.com/office/drawing/2014/main" id="{D7EFCE72-F535-4B52-B9F9-FE0D8A115642}"/>
              </a:ext>
            </a:extLst>
          </p:cNvPr>
          <p:cNvSpPr>
            <a:spLocks noChangeArrowheads="1"/>
          </p:cNvSpPr>
          <p:nvPr/>
        </p:nvSpPr>
        <p:spPr bwMode="auto">
          <a:xfrm>
            <a:off x="8550275" y="4056063"/>
            <a:ext cx="1481138" cy="1249362"/>
          </a:xfrm>
          <a:prstGeom prst="ellipse">
            <a:avLst/>
          </a:prstGeom>
          <a:ln>
            <a:headEnd/>
            <a:tailEnd/>
          </a:ln>
          <a:extLst>
            <a:ext uri="{AF507438-7753-43E0-B8FC-AC1667EBCBE1}">
              <a14:hiddenEffects xmlns:a14="http://schemas.microsoft.com/office/drawing/2010/main">
                <a:effectLst>
                  <a:outerShdw dist="35921" dir="2700000" algn="ctr" rotWithShape="0">
                    <a:schemeClr val="bg2"/>
                  </a:outerShdw>
                </a:effectLst>
              </a14:hiddenEffects>
            </a:ext>
          </a:extLst>
        </p:spPr>
        <p:style>
          <a:lnRef idx="0">
            <a:schemeClr val="accent2"/>
          </a:lnRef>
          <a:fillRef idx="3">
            <a:schemeClr val="accent2"/>
          </a:fillRef>
          <a:effectRef idx="3">
            <a:schemeClr val="accent2"/>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过程</a:t>
            </a:r>
          </a:p>
          <a:p>
            <a:pPr algn="ctr" eaLnBrk="1" hangingPunct="1">
              <a:lnSpc>
                <a:spcPct val="120000"/>
              </a:lnSpc>
              <a:defRPr/>
            </a:pPr>
            <a:r>
              <a:rPr lang="zh-TW" altLang="en-US" sz="2000">
                <a:latin typeface="+mn-lt"/>
                <a:ea typeface="+mn-ea"/>
                <a:cs typeface="+mn-ea"/>
                <a:sym typeface="+mn-lt"/>
              </a:rPr>
              <a:t>要求</a:t>
            </a:r>
          </a:p>
        </p:txBody>
      </p:sp>
      <p:sp>
        <p:nvSpPr>
          <p:cNvPr id="485384" name="Oval 8">
            <a:extLst>
              <a:ext uri="{FF2B5EF4-FFF2-40B4-BE49-F238E27FC236}">
                <a16:creationId xmlns:a16="http://schemas.microsoft.com/office/drawing/2014/main" id="{EE4291ED-BBD8-4EDF-98D5-7088305DBC8D}"/>
              </a:ext>
            </a:extLst>
          </p:cNvPr>
          <p:cNvSpPr>
            <a:spLocks noChangeArrowheads="1"/>
          </p:cNvSpPr>
          <p:nvPr/>
        </p:nvSpPr>
        <p:spPr bwMode="auto">
          <a:xfrm>
            <a:off x="9461500" y="5200650"/>
            <a:ext cx="1482725" cy="1247775"/>
          </a:xfrm>
          <a:prstGeom prst="ellipse">
            <a:avLst/>
          </a:prstGeom>
          <a:ln>
            <a:headEnd/>
            <a:tailEnd/>
          </a:ln>
          <a:extLst>
            <a:ext uri="{AF507438-7753-43E0-B8FC-AC1667EBCBE1}">
              <a14:hiddenEffects xmlns:a14="http://schemas.microsoft.com/office/drawing/2010/main">
                <a:effectLst>
                  <a:outerShdw dist="35921" dir="2700000" algn="ctr" rotWithShape="0">
                    <a:schemeClr val="bg2"/>
                  </a:outerShdw>
                </a:effectLst>
              </a14:hiddenEffects>
            </a:ext>
          </a:extLst>
        </p:spPr>
        <p:style>
          <a:lnRef idx="0">
            <a:schemeClr val="accent2"/>
          </a:lnRef>
          <a:fillRef idx="3">
            <a:schemeClr val="accent2"/>
          </a:fillRef>
          <a:effectRef idx="3">
            <a:schemeClr val="accent2"/>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安全</a:t>
            </a:r>
          </a:p>
          <a:p>
            <a:pPr algn="ctr" eaLnBrk="1" hangingPunct="1">
              <a:lnSpc>
                <a:spcPct val="120000"/>
              </a:lnSpc>
              <a:defRPr/>
            </a:pPr>
            <a:r>
              <a:rPr lang="zh-TW" altLang="en-US" sz="2000">
                <a:latin typeface="+mn-lt"/>
                <a:ea typeface="+mn-ea"/>
                <a:cs typeface="+mn-ea"/>
                <a:sym typeface="+mn-lt"/>
              </a:rPr>
              <a:t>要求</a:t>
            </a:r>
          </a:p>
        </p:txBody>
      </p:sp>
      <p:sp>
        <p:nvSpPr>
          <p:cNvPr id="485385" name="Oval 9">
            <a:extLst>
              <a:ext uri="{FF2B5EF4-FFF2-40B4-BE49-F238E27FC236}">
                <a16:creationId xmlns:a16="http://schemas.microsoft.com/office/drawing/2014/main" id="{F8C7D180-C740-4767-B976-4E5006DE016C}"/>
              </a:ext>
            </a:extLst>
          </p:cNvPr>
          <p:cNvSpPr>
            <a:spLocks noChangeArrowheads="1"/>
          </p:cNvSpPr>
          <p:nvPr/>
        </p:nvSpPr>
        <p:spPr bwMode="auto">
          <a:xfrm>
            <a:off x="10601325" y="6240463"/>
            <a:ext cx="1482725" cy="1249362"/>
          </a:xfrm>
          <a:prstGeom prst="ellipse">
            <a:avLst/>
          </a:prstGeom>
          <a:ln>
            <a:headEnd/>
            <a:tailEnd/>
          </a:ln>
          <a:extLst>
            <a:ext uri="{AF507438-7753-43E0-B8FC-AC1667EBCBE1}">
              <a14:hiddenEffects xmlns:a14="http://schemas.microsoft.com/office/drawing/2010/main">
                <a:effectLst>
                  <a:outerShdw dist="35921" dir="2700000" algn="ctr" rotWithShape="0">
                    <a:schemeClr val="bg2"/>
                  </a:outerShdw>
                </a:effectLst>
              </a14:hiddenEffects>
            </a:ext>
          </a:extLst>
        </p:spPr>
        <p:style>
          <a:lnRef idx="0">
            <a:schemeClr val="accent2"/>
          </a:lnRef>
          <a:fillRef idx="3">
            <a:schemeClr val="accent2"/>
          </a:fillRef>
          <a:effectRef idx="3">
            <a:schemeClr val="accent2"/>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劳动</a:t>
            </a:r>
          </a:p>
          <a:p>
            <a:pPr algn="ctr" eaLnBrk="1" hangingPunct="1">
              <a:lnSpc>
                <a:spcPct val="120000"/>
              </a:lnSpc>
              <a:defRPr/>
            </a:pPr>
            <a:r>
              <a:rPr lang="zh-TW" altLang="en-US" sz="2000">
                <a:latin typeface="+mn-lt"/>
                <a:ea typeface="+mn-ea"/>
                <a:cs typeface="+mn-ea"/>
                <a:sym typeface="+mn-lt"/>
              </a:rPr>
              <a:t>要求</a:t>
            </a:r>
          </a:p>
        </p:txBody>
      </p:sp>
      <p:sp>
        <p:nvSpPr>
          <p:cNvPr id="485386" name="Rectangle 10">
            <a:extLst>
              <a:ext uri="{FF2B5EF4-FFF2-40B4-BE49-F238E27FC236}">
                <a16:creationId xmlns:a16="http://schemas.microsoft.com/office/drawing/2014/main" id="{A1CF8881-E5F9-49D4-9DEC-1CAEE908F40B}"/>
              </a:ext>
            </a:extLst>
          </p:cNvPr>
          <p:cNvSpPr>
            <a:spLocks noChangeArrowheads="1"/>
          </p:cNvSpPr>
          <p:nvPr/>
        </p:nvSpPr>
        <p:spPr bwMode="auto">
          <a:xfrm>
            <a:off x="6953250" y="8529638"/>
            <a:ext cx="2052638" cy="519112"/>
          </a:xfrm>
          <a:prstGeom prst="rect">
            <a:avLst/>
          </a:prstGeom>
          <a:ln>
            <a:headEnd/>
            <a:tailEnd/>
          </a:ln>
          <a:extLst>
            <a:ext uri="{AF507438-7753-43E0-B8FC-AC1667EBCBE1}">
              <a14:hiddenEffects xmlns:a14="http://schemas.microsoft.com/office/drawing/2010/main">
                <a:effectLst>
                  <a:outerShdw dist="35921" dir="2700000" algn="ctr" rotWithShape="0">
                    <a:schemeClr val="bg2"/>
                  </a:outerShdw>
                </a:effectLst>
              </a14:hiddenEffects>
            </a:ext>
          </a:extLst>
        </p:spPr>
        <p:style>
          <a:lnRef idx="0">
            <a:schemeClr val="accent2"/>
          </a:lnRef>
          <a:fillRef idx="3">
            <a:schemeClr val="accent2"/>
          </a:fillRef>
          <a:effectRef idx="3">
            <a:schemeClr val="accent2"/>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特殊车间</a:t>
            </a:r>
          </a:p>
        </p:txBody>
      </p:sp>
      <p:sp>
        <p:nvSpPr>
          <p:cNvPr id="485387" name="Rectangle 11">
            <a:extLst>
              <a:ext uri="{FF2B5EF4-FFF2-40B4-BE49-F238E27FC236}">
                <a16:creationId xmlns:a16="http://schemas.microsoft.com/office/drawing/2014/main" id="{A2D50611-33F3-4FA8-8246-26A39349882F}"/>
              </a:ext>
            </a:extLst>
          </p:cNvPr>
          <p:cNvSpPr>
            <a:spLocks noChangeArrowheads="1"/>
          </p:cNvSpPr>
          <p:nvPr/>
        </p:nvSpPr>
        <p:spPr bwMode="auto">
          <a:xfrm>
            <a:off x="5129213" y="7593013"/>
            <a:ext cx="2052637" cy="520700"/>
          </a:xfrm>
          <a:prstGeom prst="rect">
            <a:avLst/>
          </a:prstGeom>
          <a:ln>
            <a:headEnd/>
            <a:tailEnd/>
          </a:ln>
          <a:extLst>
            <a:ext uri="{AF507438-7753-43E0-B8FC-AC1667EBCBE1}">
              <a14:hiddenEffects xmlns:a14="http://schemas.microsoft.com/office/drawing/2010/main">
                <a:effectLst>
                  <a:outerShdw dist="35921" dir="2700000" algn="ctr" rotWithShape="0">
                    <a:schemeClr val="bg2"/>
                  </a:outerShdw>
                </a:effectLst>
              </a14:hiddenEffects>
            </a:ext>
          </a:extLst>
        </p:spPr>
        <p:style>
          <a:lnRef idx="0">
            <a:schemeClr val="accent2"/>
          </a:lnRef>
          <a:fillRef idx="3">
            <a:schemeClr val="accent2"/>
          </a:fillRef>
          <a:effectRef idx="3">
            <a:schemeClr val="accent2"/>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目标要求</a:t>
            </a:r>
          </a:p>
        </p:txBody>
      </p:sp>
      <p:sp>
        <p:nvSpPr>
          <p:cNvPr id="485388" name="Rectangle 12">
            <a:extLst>
              <a:ext uri="{FF2B5EF4-FFF2-40B4-BE49-F238E27FC236}">
                <a16:creationId xmlns:a16="http://schemas.microsoft.com/office/drawing/2014/main" id="{57CDA686-0465-468B-AECF-6F7EF95ABABD}"/>
              </a:ext>
            </a:extLst>
          </p:cNvPr>
          <p:cNvSpPr>
            <a:spLocks noChangeArrowheads="1"/>
          </p:cNvSpPr>
          <p:nvPr/>
        </p:nvSpPr>
        <p:spPr bwMode="auto">
          <a:xfrm>
            <a:off x="8550275" y="7593013"/>
            <a:ext cx="2051050" cy="520700"/>
          </a:xfrm>
          <a:prstGeom prst="rect">
            <a:avLst/>
          </a:prstGeom>
          <a:ln>
            <a:headEnd/>
            <a:tailEnd/>
          </a:ln>
          <a:extLst>
            <a:ext uri="{AF507438-7753-43E0-B8FC-AC1667EBCBE1}">
              <a14:hiddenEffects xmlns:a14="http://schemas.microsoft.com/office/drawing/2010/main">
                <a:effectLst>
                  <a:outerShdw dist="35921" dir="2700000" algn="ctr" rotWithShape="0">
                    <a:schemeClr val="bg2"/>
                  </a:outerShdw>
                </a:effectLst>
              </a14:hiddenEffects>
            </a:ext>
          </a:extLst>
        </p:spPr>
        <p:style>
          <a:lnRef idx="0">
            <a:schemeClr val="accent2"/>
          </a:lnRef>
          <a:fillRef idx="3">
            <a:schemeClr val="accent2"/>
          </a:fillRef>
          <a:effectRef idx="3">
            <a:schemeClr val="accent2"/>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设置要求</a:t>
            </a:r>
          </a:p>
        </p:txBody>
      </p:sp>
      <p:sp>
        <p:nvSpPr>
          <p:cNvPr id="485389" name="Line 13">
            <a:extLst>
              <a:ext uri="{FF2B5EF4-FFF2-40B4-BE49-F238E27FC236}">
                <a16:creationId xmlns:a16="http://schemas.microsoft.com/office/drawing/2014/main" id="{5C5172D3-554F-42C8-812D-726BB8130A75}"/>
              </a:ext>
            </a:extLst>
          </p:cNvPr>
          <p:cNvSpPr>
            <a:spLocks noChangeShapeType="1"/>
          </p:cNvSpPr>
          <p:nvPr/>
        </p:nvSpPr>
        <p:spPr bwMode="auto">
          <a:xfrm>
            <a:off x="7408863" y="4889500"/>
            <a:ext cx="1141412"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85390" name="Line 14">
            <a:extLst>
              <a:ext uri="{FF2B5EF4-FFF2-40B4-BE49-F238E27FC236}">
                <a16:creationId xmlns:a16="http://schemas.microsoft.com/office/drawing/2014/main" id="{0EC1FBFC-290A-4037-8AB6-DB6359820C4B}"/>
              </a:ext>
            </a:extLst>
          </p:cNvPr>
          <p:cNvSpPr>
            <a:spLocks noChangeShapeType="1"/>
          </p:cNvSpPr>
          <p:nvPr/>
        </p:nvSpPr>
        <p:spPr bwMode="auto">
          <a:xfrm>
            <a:off x="6269038" y="6137275"/>
            <a:ext cx="3306762"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85391" name="Line 15">
            <a:extLst>
              <a:ext uri="{FF2B5EF4-FFF2-40B4-BE49-F238E27FC236}">
                <a16:creationId xmlns:a16="http://schemas.microsoft.com/office/drawing/2014/main" id="{E8931994-928C-4042-AC75-8DEE6EF3B0F5}"/>
              </a:ext>
            </a:extLst>
          </p:cNvPr>
          <p:cNvSpPr>
            <a:spLocks noChangeShapeType="1"/>
          </p:cNvSpPr>
          <p:nvPr/>
        </p:nvSpPr>
        <p:spPr bwMode="auto">
          <a:xfrm>
            <a:off x="5243513" y="7073900"/>
            <a:ext cx="5357812"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85392" name="Line 16">
            <a:extLst>
              <a:ext uri="{FF2B5EF4-FFF2-40B4-BE49-F238E27FC236}">
                <a16:creationId xmlns:a16="http://schemas.microsoft.com/office/drawing/2014/main" id="{193A428D-3612-43DE-B941-8C5F6D8A0F9B}"/>
              </a:ext>
            </a:extLst>
          </p:cNvPr>
          <p:cNvSpPr>
            <a:spLocks noChangeShapeType="1"/>
          </p:cNvSpPr>
          <p:nvPr/>
        </p:nvSpPr>
        <p:spPr bwMode="auto">
          <a:xfrm>
            <a:off x="7980363" y="4264025"/>
            <a:ext cx="0" cy="4265613"/>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85393" name="Line 17">
            <a:extLst>
              <a:ext uri="{FF2B5EF4-FFF2-40B4-BE49-F238E27FC236}">
                <a16:creationId xmlns:a16="http://schemas.microsoft.com/office/drawing/2014/main" id="{8DD721BE-6604-41E1-A58D-4E793B91ABB4}"/>
              </a:ext>
            </a:extLst>
          </p:cNvPr>
          <p:cNvSpPr>
            <a:spLocks noChangeShapeType="1"/>
          </p:cNvSpPr>
          <p:nvPr/>
        </p:nvSpPr>
        <p:spPr bwMode="auto">
          <a:xfrm>
            <a:off x="6154738" y="8113713"/>
            <a:ext cx="912812" cy="415925"/>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85394" name="Line 18">
            <a:extLst>
              <a:ext uri="{FF2B5EF4-FFF2-40B4-BE49-F238E27FC236}">
                <a16:creationId xmlns:a16="http://schemas.microsoft.com/office/drawing/2014/main" id="{42DA6C5C-CCD1-4CD9-A98C-A83984C884BD}"/>
              </a:ext>
            </a:extLst>
          </p:cNvPr>
          <p:cNvSpPr>
            <a:spLocks noChangeShapeType="1"/>
          </p:cNvSpPr>
          <p:nvPr/>
        </p:nvSpPr>
        <p:spPr bwMode="auto">
          <a:xfrm flipH="1">
            <a:off x="8891588" y="8113713"/>
            <a:ext cx="798512" cy="415925"/>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19" name="文本框 18">
            <a:extLst>
              <a:ext uri="{FF2B5EF4-FFF2-40B4-BE49-F238E27FC236}">
                <a16:creationId xmlns:a16="http://schemas.microsoft.com/office/drawing/2014/main" id="{4C2184F5-1ADD-4B2A-ABC8-A231684DD695}"/>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9"/>
                                        </p:tgtEl>
                                        <p:attrNameLst>
                                          <p:attrName>style.visibility</p:attrName>
                                        </p:attrNameLst>
                                      </p:cBhvr>
                                      <p:to>
                                        <p:strVal val="visible"/>
                                      </p:to>
                                    </p:set>
                                    <p:anim calcmode="lin" valueType="num">
                                      <p:cBhvr>
                                        <p:cTn id="7" dur="500" fill="hold"/>
                                        <p:tgtEl>
                                          <p:spTgt spid="19"/>
                                        </p:tgtEl>
                                        <p:attrNameLst>
                                          <p:attrName>ppt_w</p:attrName>
                                        </p:attrNameLst>
                                      </p:cBhvr>
                                      <p:tavLst>
                                        <p:tav tm="0">
                                          <p:val>
                                            <p:fltVal val="0"/>
                                          </p:val>
                                        </p:tav>
                                        <p:tav tm="100000">
                                          <p:val>
                                            <p:strVal val="#ppt_w"/>
                                          </p:val>
                                        </p:tav>
                                      </p:tavLst>
                                    </p:anim>
                                    <p:anim calcmode="lin" valueType="num">
                                      <p:cBhvr>
                                        <p:cTn id="8" dur="500" fill="hold"/>
                                        <p:tgtEl>
                                          <p:spTgt spid="1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6402" name="Text Box 2">
            <a:extLst>
              <a:ext uri="{FF2B5EF4-FFF2-40B4-BE49-F238E27FC236}">
                <a16:creationId xmlns:a16="http://schemas.microsoft.com/office/drawing/2014/main" id="{10E30587-D4B5-412D-989F-6122C38EABF2}"/>
              </a:ext>
            </a:extLst>
          </p:cNvPr>
          <p:cNvSpPr txBox="1">
            <a:spLocks noChangeArrowheads="1"/>
          </p:cNvSpPr>
          <p:nvPr/>
        </p:nvSpPr>
        <p:spPr bwMode="auto">
          <a:xfrm>
            <a:off x="1624931" y="2088456"/>
            <a:ext cx="13681075" cy="3425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3.1 </a:t>
            </a:r>
            <a:r>
              <a:rPr lang="zh-TW" altLang="en-US" sz="2000" b="1" dirty="0">
                <a:latin typeface="+mn-lt"/>
                <a:ea typeface="+mn-ea"/>
                <a:cs typeface="+mn-ea"/>
                <a:sym typeface="+mn-lt"/>
              </a:rPr>
              <a:t>无尘车间</a:t>
            </a:r>
          </a:p>
          <a:p>
            <a:pPr eaLnBrk="1" hangingPunct="1">
              <a:lnSpc>
                <a:spcPct val="120000"/>
              </a:lnSpc>
              <a:defRPr/>
            </a:pPr>
            <a:r>
              <a:rPr lang="zh-TW" altLang="en-US" sz="2000" dirty="0">
                <a:latin typeface="+mn-lt"/>
                <a:ea typeface="+mn-ea"/>
                <a:cs typeface="+mn-ea"/>
                <a:sym typeface="+mn-lt"/>
              </a:rPr>
              <a:t>   无尘车间就是要求车间里没有对产品质量造成影响的浮尘颗粒</a:t>
            </a:r>
            <a:r>
              <a:rPr lang="en-US" altLang="zh-TW" sz="2000" dirty="0">
                <a:latin typeface="+mn-lt"/>
                <a:ea typeface="+mn-ea"/>
                <a:cs typeface="+mn-ea"/>
                <a:sym typeface="+mn-lt"/>
              </a:rPr>
              <a:t>,</a:t>
            </a:r>
            <a:r>
              <a:rPr lang="zh-TW" altLang="en-US" sz="2000" dirty="0">
                <a:latin typeface="+mn-lt"/>
                <a:ea typeface="+mn-ea"/>
                <a:cs typeface="+mn-ea"/>
                <a:sym typeface="+mn-lt"/>
              </a:rPr>
              <a:t>通常需要采取控制措施的车间</a:t>
            </a:r>
            <a:r>
              <a:rPr lang="en-US" altLang="zh-TW" sz="2000" dirty="0">
                <a:latin typeface="+mn-lt"/>
                <a:ea typeface="+mn-ea"/>
                <a:cs typeface="+mn-ea"/>
                <a:sym typeface="+mn-lt"/>
              </a:rPr>
              <a:t>,</a:t>
            </a:r>
            <a:r>
              <a:rPr lang="zh-TW" altLang="en-US" sz="2000" dirty="0">
                <a:latin typeface="+mn-lt"/>
                <a:ea typeface="+mn-ea"/>
                <a:cs typeface="+mn-ea"/>
                <a:sym typeface="+mn-lt"/>
              </a:rPr>
              <a:t>如</a:t>
            </a:r>
            <a:r>
              <a:rPr lang="en-US" altLang="zh-TW" sz="2000" dirty="0">
                <a:latin typeface="+mn-lt"/>
                <a:ea typeface="+mn-ea"/>
                <a:cs typeface="+mn-ea"/>
                <a:sym typeface="+mn-lt"/>
              </a:rPr>
              <a:t>LCD</a:t>
            </a:r>
            <a:r>
              <a:rPr lang="zh-TW" altLang="en-US" sz="2000" dirty="0">
                <a:latin typeface="+mn-lt"/>
                <a:ea typeface="+mn-ea"/>
                <a:cs typeface="+mn-ea"/>
                <a:sym typeface="+mn-lt"/>
              </a:rPr>
              <a:t>生产中的曝光和灌晶室等</a:t>
            </a:r>
            <a:r>
              <a:rPr lang="en-US" altLang="zh-TW" sz="2000" dirty="0">
                <a:latin typeface="+mn-lt"/>
                <a:ea typeface="+mn-ea"/>
                <a:cs typeface="+mn-ea"/>
                <a:sym typeface="+mn-lt"/>
              </a:rPr>
              <a:t>.</a:t>
            </a:r>
            <a:r>
              <a:rPr lang="zh-TW" altLang="en-US" sz="2000" dirty="0">
                <a:latin typeface="+mn-lt"/>
                <a:ea typeface="+mn-ea"/>
                <a:cs typeface="+mn-ea"/>
                <a:sym typeface="+mn-lt"/>
              </a:rPr>
              <a:t>它的具体要求包括</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封闭式的车间</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过滤式通风</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车间内穿着防护衣或无尘衣</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进入前抽风式吸尘</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产品无尘处理和密闭包装等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endParaRPr lang="en-US" altLang="zh-TW" sz="2000" b="1" dirty="0">
              <a:latin typeface="+mn-lt"/>
              <a:ea typeface="+mn-ea"/>
              <a:cs typeface="+mn-ea"/>
              <a:sym typeface="+mn-lt"/>
            </a:endParaRPr>
          </a:p>
        </p:txBody>
      </p:sp>
      <p:sp>
        <p:nvSpPr>
          <p:cNvPr id="3" name="文本框 2">
            <a:extLst>
              <a:ext uri="{FF2B5EF4-FFF2-40B4-BE49-F238E27FC236}">
                <a16:creationId xmlns:a16="http://schemas.microsoft.com/office/drawing/2014/main" id="{8BFBEAAE-11FD-4B7D-BD80-A4DBC601A040}"/>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7426" name="Rectangle 2">
            <a:extLst>
              <a:ext uri="{FF2B5EF4-FFF2-40B4-BE49-F238E27FC236}">
                <a16:creationId xmlns:a16="http://schemas.microsoft.com/office/drawing/2014/main" id="{441AD48A-34A2-46A7-A8AB-54664C67AF38}"/>
              </a:ext>
            </a:extLst>
          </p:cNvPr>
          <p:cNvSpPr>
            <a:spLocks noChangeArrowheads="1"/>
          </p:cNvSpPr>
          <p:nvPr/>
        </p:nvSpPr>
        <p:spPr bwMode="auto">
          <a:xfrm>
            <a:off x="3533775" y="3016250"/>
            <a:ext cx="10260013" cy="603250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487427" name="Rectangle 3">
            <a:extLst>
              <a:ext uri="{FF2B5EF4-FFF2-40B4-BE49-F238E27FC236}">
                <a16:creationId xmlns:a16="http://schemas.microsoft.com/office/drawing/2014/main" id="{B1B755E6-D2A4-4343-BDA1-35344D124DB9}"/>
              </a:ext>
            </a:extLst>
          </p:cNvPr>
          <p:cNvSpPr>
            <a:spLocks noChangeArrowheads="1"/>
          </p:cNvSpPr>
          <p:nvPr/>
        </p:nvSpPr>
        <p:spPr bwMode="auto">
          <a:xfrm>
            <a:off x="6497638" y="1039813"/>
            <a:ext cx="7296150" cy="1976437"/>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487428" name="Line 4">
            <a:extLst>
              <a:ext uri="{FF2B5EF4-FFF2-40B4-BE49-F238E27FC236}">
                <a16:creationId xmlns:a16="http://schemas.microsoft.com/office/drawing/2014/main" id="{38BE0B98-28A8-403B-BB8D-9DFDC5426359}"/>
              </a:ext>
            </a:extLst>
          </p:cNvPr>
          <p:cNvSpPr>
            <a:spLocks noChangeShapeType="1"/>
          </p:cNvSpPr>
          <p:nvPr/>
        </p:nvSpPr>
        <p:spPr bwMode="auto">
          <a:xfrm>
            <a:off x="6497638" y="2079625"/>
            <a:ext cx="72961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87429" name="Rectangle 5">
            <a:extLst>
              <a:ext uri="{FF2B5EF4-FFF2-40B4-BE49-F238E27FC236}">
                <a16:creationId xmlns:a16="http://schemas.microsoft.com/office/drawing/2014/main" id="{8E8F6CB2-880C-4DC7-8AEE-36319BD688EA}"/>
              </a:ext>
            </a:extLst>
          </p:cNvPr>
          <p:cNvSpPr>
            <a:spLocks noChangeArrowheads="1"/>
          </p:cNvSpPr>
          <p:nvPr/>
        </p:nvSpPr>
        <p:spPr bwMode="auto">
          <a:xfrm>
            <a:off x="4217988" y="2913063"/>
            <a:ext cx="1595437" cy="103187"/>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487430" name="Rectangle 6">
            <a:extLst>
              <a:ext uri="{FF2B5EF4-FFF2-40B4-BE49-F238E27FC236}">
                <a16:creationId xmlns:a16="http://schemas.microsoft.com/office/drawing/2014/main" id="{6FCF745D-22C8-4F82-81E8-B21BCF8D69FE}"/>
              </a:ext>
            </a:extLst>
          </p:cNvPr>
          <p:cNvSpPr>
            <a:spLocks noChangeArrowheads="1"/>
          </p:cNvSpPr>
          <p:nvPr/>
        </p:nvSpPr>
        <p:spPr bwMode="auto">
          <a:xfrm>
            <a:off x="7067550" y="2913063"/>
            <a:ext cx="1368425" cy="103187"/>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487431" name="Line 7">
            <a:extLst>
              <a:ext uri="{FF2B5EF4-FFF2-40B4-BE49-F238E27FC236}">
                <a16:creationId xmlns:a16="http://schemas.microsoft.com/office/drawing/2014/main" id="{69701714-A627-46BD-AB7B-0DCFF526F39D}"/>
              </a:ext>
            </a:extLst>
          </p:cNvPr>
          <p:cNvSpPr>
            <a:spLocks noChangeShapeType="1"/>
          </p:cNvSpPr>
          <p:nvPr/>
        </p:nvSpPr>
        <p:spPr bwMode="auto">
          <a:xfrm>
            <a:off x="8662988" y="2079625"/>
            <a:ext cx="0" cy="9366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87432" name="Line 8">
            <a:extLst>
              <a:ext uri="{FF2B5EF4-FFF2-40B4-BE49-F238E27FC236}">
                <a16:creationId xmlns:a16="http://schemas.microsoft.com/office/drawing/2014/main" id="{89339546-04F2-484C-84B4-F9E6A34D0CE1}"/>
              </a:ext>
            </a:extLst>
          </p:cNvPr>
          <p:cNvSpPr>
            <a:spLocks noChangeShapeType="1"/>
          </p:cNvSpPr>
          <p:nvPr/>
        </p:nvSpPr>
        <p:spPr bwMode="auto">
          <a:xfrm>
            <a:off x="11171238" y="2079625"/>
            <a:ext cx="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87433" name="Rectangle 9">
            <a:extLst>
              <a:ext uri="{FF2B5EF4-FFF2-40B4-BE49-F238E27FC236}">
                <a16:creationId xmlns:a16="http://schemas.microsoft.com/office/drawing/2014/main" id="{C09C0A6A-04F6-4094-981F-A8161F1AEC24}"/>
              </a:ext>
            </a:extLst>
          </p:cNvPr>
          <p:cNvSpPr>
            <a:spLocks noChangeArrowheads="1"/>
          </p:cNvSpPr>
          <p:nvPr/>
        </p:nvSpPr>
        <p:spPr bwMode="auto">
          <a:xfrm>
            <a:off x="11058525" y="2079625"/>
            <a:ext cx="112713" cy="936625"/>
          </a:xfrm>
          <a:prstGeom prst="rect">
            <a:avLst/>
          </a:prstGeom>
          <a:solidFill>
            <a:srgbClr val="33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487434" name="Rectangle 10">
            <a:extLst>
              <a:ext uri="{FF2B5EF4-FFF2-40B4-BE49-F238E27FC236}">
                <a16:creationId xmlns:a16="http://schemas.microsoft.com/office/drawing/2014/main" id="{DB89265E-4D1C-45D0-AEA6-07B4BD5819A3}"/>
              </a:ext>
            </a:extLst>
          </p:cNvPr>
          <p:cNvSpPr>
            <a:spLocks noChangeArrowheads="1"/>
          </p:cNvSpPr>
          <p:nvPr/>
        </p:nvSpPr>
        <p:spPr bwMode="auto">
          <a:xfrm>
            <a:off x="11741150" y="2913063"/>
            <a:ext cx="1368425" cy="103187"/>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487435" name="Line 11">
            <a:extLst>
              <a:ext uri="{FF2B5EF4-FFF2-40B4-BE49-F238E27FC236}">
                <a16:creationId xmlns:a16="http://schemas.microsoft.com/office/drawing/2014/main" id="{A1BDEDD9-AA7F-4474-A882-877768E89CD5}"/>
              </a:ext>
            </a:extLst>
          </p:cNvPr>
          <p:cNvSpPr>
            <a:spLocks noChangeShapeType="1"/>
          </p:cNvSpPr>
          <p:nvPr/>
        </p:nvSpPr>
        <p:spPr bwMode="auto">
          <a:xfrm flipV="1">
            <a:off x="11171238" y="1039813"/>
            <a:ext cx="0" cy="103981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87436" name="Rectangle 12">
            <a:extLst>
              <a:ext uri="{FF2B5EF4-FFF2-40B4-BE49-F238E27FC236}">
                <a16:creationId xmlns:a16="http://schemas.microsoft.com/office/drawing/2014/main" id="{1D114429-1617-42BA-9F8F-9C04718841C8}"/>
              </a:ext>
            </a:extLst>
          </p:cNvPr>
          <p:cNvSpPr>
            <a:spLocks noChangeArrowheads="1"/>
          </p:cNvSpPr>
          <p:nvPr/>
        </p:nvSpPr>
        <p:spPr bwMode="auto">
          <a:xfrm>
            <a:off x="11628438" y="1976438"/>
            <a:ext cx="1595437" cy="103187"/>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487437" name="Rectangle 13">
            <a:extLst>
              <a:ext uri="{FF2B5EF4-FFF2-40B4-BE49-F238E27FC236}">
                <a16:creationId xmlns:a16="http://schemas.microsoft.com/office/drawing/2014/main" id="{7BD2C281-E545-4068-AB44-75806D001B96}"/>
              </a:ext>
            </a:extLst>
          </p:cNvPr>
          <p:cNvSpPr>
            <a:spLocks noChangeArrowheads="1"/>
          </p:cNvSpPr>
          <p:nvPr/>
        </p:nvSpPr>
        <p:spPr bwMode="auto">
          <a:xfrm>
            <a:off x="11058525" y="1352550"/>
            <a:ext cx="112713" cy="519113"/>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487438" name="Rectangle 14">
            <a:extLst>
              <a:ext uri="{FF2B5EF4-FFF2-40B4-BE49-F238E27FC236}">
                <a16:creationId xmlns:a16="http://schemas.microsoft.com/office/drawing/2014/main" id="{988406F1-F523-4545-83B8-482E909A837A}"/>
              </a:ext>
            </a:extLst>
          </p:cNvPr>
          <p:cNvSpPr>
            <a:spLocks noChangeArrowheads="1"/>
          </p:cNvSpPr>
          <p:nvPr/>
        </p:nvSpPr>
        <p:spPr bwMode="auto">
          <a:xfrm>
            <a:off x="11628438" y="1039813"/>
            <a:ext cx="1595437" cy="104775"/>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487439" name="Rectangle 15">
            <a:extLst>
              <a:ext uri="{FF2B5EF4-FFF2-40B4-BE49-F238E27FC236}">
                <a16:creationId xmlns:a16="http://schemas.microsoft.com/office/drawing/2014/main" id="{1D03F3AC-1E9F-4E56-9AEF-747BDCFFB156}"/>
              </a:ext>
            </a:extLst>
          </p:cNvPr>
          <p:cNvSpPr>
            <a:spLocks noChangeArrowheads="1"/>
          </p:cNvSpPr>
          <p:nvPr/>
        </p:nvSpPr>
        <p:spPr bwMode="auto">
          <a:xfrm>
            <a:off x="4330700" y="8945563"/>
            <a:ext cx="1938338" cy="103187"/>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487440" name="Rectangle 16">
            <a:extLst>
              <a:ext uri="{FF2B5EF4-FFF2-40B4-BE49-F238E27FC236}">
                <a16:creationId xmlns:a16="http://schemas.microsoft.com/office/drawing/2014/main" id="{0E1D0860-9524-4644-A197-ED542320548F}"/>
              </a:ext>
            </a:extLst>
          </p:cNvPr>
          <p:cNvSpPr>
            <a:spLocks noChangeArrowheads="1"/>
          </p:cNvSpPr>
          <p:nvPr/>
        </p:nvSpPr>
        <p:spPr bwMode="auto">
          <a:xfrm>
            <a:off x="11058525" y="8945563"/>
            <a:ext cx="1595438" cy="103187"/>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487441" name="Text Box 17">
            <a:extLst>
              <a:ext uri="{FF2B5EF4-FFF2-40B4-BE49-F238E27FC236}">
                <a16:creationId xmlns:a16="http://schemas.microsoft.com/office/drawing/2014/main" id="{FFFE93F0-46EC-440F-85DE-9B4961829CE5}"/>
              </a:ext>
            </a:extLst>
          </p:cNvPr>
          <p:cNvSpPr txBox="1">
            <a:spLocks noChangeArrowheads="1"/>
          </p:cNvSpPr>
          <p:nvPr/>
        </p:nvSpPr>
        <p:spPr bwMode="auto">
          <a:xfrm>
            <a:off x="6953250" y="5200650"/>
            <a:ext cx="5929313"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无尘作业区</a:t>
            </a:r>
          </a:p>
        </p:txBody>
      </p:sp>
      <p:sp>
        <p:nvSpPr>
          <p:cNvPr id="487442" name="Text Box 18">
            <a:extLst>
              <a:ext uri="{FF2B5EF4-FFF2-40B4-BE49-F238E27FC236}">
                <a16:creationId xmlns:a16="http://schemas.microsoft.com/office/drawing/2014/main" id="{0C0E538B-6F01-46D7-A9BF-08C13641085C}"/>
              </a:ext>
            </a:extLst>
          </p:cNvPr>
          <p:cNvSpPr txBox="1">
            <a:spLocks noChangeArrowheads="1"/>
          </p:cNvSpPr>
          <p:nvPr/>
        </p:nvSpPr>
        <p:spPr bwMode="auto">
          <a:xfrm>
            <a:off x="4330700" y="8216900"/>
            <a:ext cx="3421063"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防尘窗户</a:t>
            </a:r>
            <a:r>
              <a:rPr lang="en-US" altLang="zh-TW" sz="2000">
                <a:latin typeface="+mn-lt"/>
                <a:ea typeface="+mn-ea"/>
                <a:cs typeface="+mn-ea"/>
                <a:sym typeface="+mn-lt"/>
              </a:rPr>
              <a:t>1</a:t>
            </a:r>
          </a:p>
        </p:txBody>
      </p:sp>
      <p:sp>
        <p:nvSpPr>
          <p:cNvPr id="487443" name="Text Box 19">
            <a:extLst>
              <a:ext uri="{FF2B5EF4-FFF2-40B4-BE49-F238E27FC236}">
                <a16:creationId xmlns:a16="http://schemas.microsoft.com/office/drawing/2014/main" id="{909B1B4B-3FE9-4AC1-9EB5-4B2AB7B15104}"/>
              </a:ext>
            </a:extLst>
          </p:cNvPr>
          <p:cNvSpPr txBox="1">
            <a:spLocks noChangeArrowheads="1"/>
          </p:cNvSpPr>
          <p:nvPr/>
        </p:nvSpPr>
        <p:spPr bwMode="auto">
          <a:xfrm>
            <a:off x="10829925" y="8216900"/>
            <a:ext cx="2736850"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防尘窗户</a:t>
            </a:r>
            <a:r>
              <a:rPr lang="en-US" altLang="zh-TW" sz="2000">
                <a:latin typeface="+mn-lt"/>
                <a:ea typeface="+mn-ea"/>
                <a:cs typeface="+mn-ea"/>
                <a:sym typeface="+mn-lt"/>
              </a:rPr>
              <a:t>2</a:t>
            </a:r>
          </a:p>
        </p:txBody>
      </p:sp>
      <p:sp>
        <p:nvSpPr>
          <p:cNvPr id="487444" name="Text Box 20">
            <a:extLst>
              <a:ext uri="{FF2B5EF4-FFF2-40B4-BE49-F238E27FC236}">
                <a16:creationId xmlns:a16="http://schemas.microsoft.com/office/drawing/2014/main" id="{82757867-8EF8-4F1F-87E0-B54E4B1950F0}"/>
              </a:ext>
            </a:extLst>
          </p:cNvPr>
          <p:cNvSpPr txBox="1">
            <a:spLocks noChangeArrowheads="1"/>
          </p:cNvSpPr>
          <p:nvPr/>
        </p:nvSpPr>
        <p:spPr bwMode="auto">
          <a:xfrm>
            <a:off x="7181850" y="1039813"/>
            <a:ext cx="5016500" cy="8397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a:latin typeface="+mn-lt"/>
                <a:ea typeface="+mn-ea"/>
                <a:cs typeface="+mn-ea"/>
                <a:sym typeface="+mn-lt"/>
              </a:rPr>
              <a:t>        </a:t>
            </a:r>
            <a:r>
              <a:rPr lang="zh-TW" altLang="en-US" sz="2000">
                <a:latin typeface="+mn-lt"/>
                <a:ea typeface="+mn-ea"/>
                <a:cs typeface="+mn-ea"/>
                <a:sym typeface="+mn-lt"/>
              </a:rPr>
              <a:t>防尘服装                           </a:t>
            </a:r>
            <a:r>
              <a:rPr lang="en-US" altLang="zh-TW" sz="2000">
                <a:latin typeface="+mn-lt"/>
                <a:ea typeface="+mn-ea"/>
                <a:cs typeface="+mn-ea"/>
                <a:sym typeface="+mn-lt"/>
              </a:rPr>
              <a:t>(</a:t>
            </a:r>
            <a:r>
              <a:rPr lang="zh-TW" altLang="en-US" sz="2000">
                <a:latin typeface="+mn-lt"/>
                <a:ea typeface="+mn-ea"/>
                <a:cs typeface="+mn-ea"/>
                <a:sym typeface="+mn-lt"/>
              </a:rPr>
              <a:t>帽</a:t>
            </a:r>
            <a:r>
              <a:rPr lang="en-US" altLang="zh-TW" sz="2000">
                <a:latin typeface="+mn-lt"/>
                <a:ea typeface="+mn-ea"/>
                <a:cs typeface="+mn-ea"/>
                <a:sym typeface="+mn-lt"/>
              </a:rPr>
              <a:t>,</a:t>
            </a:r>
            <a:r>
              <a:rPr lang="zh-TW" altLang="en-US" sz="2000">
                <a:latin typeface="+mn-lt"/>
                <a:ea typeface="+mn-ea"/>
                <a:cs typeface="+mn-ea"/>
                <a:sym typeface="+mn-lt"/>
              </a:rPr>
              <a:t>衣</a:t>
            </a:r>
            <a:r>
              <a:rPr lang="en-US" altLang="zh-TW" sz="2000">
                <a:latin typeface="+mn-lt"/>
                <a:ea typeface="+mn-ea"/>
                <a:cs typeface="+mn-ea"/>
                <a:sym typeface="+mn-lt"/>
              </a:rPr>
              <a:t>,</a:t>
            </a:r>
            <a:r>
              <a:rPr lang="zh-TW" altLang="en-US" sz="2000">
                <a:latin typeface="+mn-lt"/>
                <a:ea typeface="+mn-ea"/>
                <a:cs typeface="+mn-ea"/>
                <a:sym typeface="+mn-lt"/>
              </a:rPr>
              <a:t>鞋</a:t>
            </a:r>
            <a:r>
              <a:rPr lang="en-US" altLang="zh-TW" sz="2000">
                <a:latin typeface="+mn-lt"/>
                <a:ea typeface="+mn-ea"/>
                <a:cs typeface="+mn-ea"/>
                <a:sym typeface="+mn-lt"/>
              </a:rPr>
              <a:t>,</a:t>
            </a:r>
            <a:r>
              <a:rPr lang="zh-TW" altLang="en-US" sz="2000">
                <a:latin typeface="+mn-lt"/>
                <a:ea typeface="+mn-ea"/>
                <a:cs typeface="+mn-ea"/>
                <a:sym typeface="+mn-lt"/>
              </a:rPr>
              <a:t>手套</a:t>
            </a:r>
            <a:r>
              <a:rPr lang="en-US" altLang="zh-TW" sz="2000">
                <a:latin typeface="+mn-lt"/>
                <a:ea typeface="+mn-ea"/>
                <a:cs typeface="+mn-ea"/>
                <a:sym typeface="+mn-lt"/>
              </a:rPr>
              <a:t>)</a:t>
            </a:r>
            <a:r>
              <a:rPr lang="zh-TW" altLang="en-US" sz="2000">
                <a:latin typeface="+mn-lt"/>
                <a:ea typeface="+mn-ea"/>
                <a:cs typeface="+mn-ea"/>
                <a:sym typeface="+mn-lt"/>
              </a:rPr>
              <a:t>室</a:t>
            </a:r>
          </a:p>
        </p:txBody>
      </p:sp>
      <p:sp>
        <p:nvSpPr>
          <p:cNvPr id="487445" name="Text Box 21">
            <a:extLst>
              <a:ext uri="{FF2B5EF4-FFF2-40B4-BE49-F238E27FC236}">
                <a16:creationId xmlns:a16="http://schemas.microsoft.com/office/drawing/2014/main" id="{E946CA18-D3B9-4A22-B791-819BDD17A008}"/>
              </a:ext>
            </a:extLst>
          </p:cNvPr>
          <p:cNvSpPr txBox="1">
            <a:spLocks noChangeArrowheads="1"/>
          </p:cNvSpPr>
          <p:nvPr/>
        </p:nvSpPr>
        <p:spPr bwMode="auto">
          <a:xfrm>
            <a:off x="11399838" y="1247775"/>
            <a:ext cx="2279650"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更衣间</a:t>
            </a:r>
          </a:p>
        </p:txBody>
      </p:sp>
      <p:sp>
        <p:nvSpPr>
          <p:cNvPr id="487446" name="Text Box 22">
            <a:extLst>
              <a:ext uri="{FF2B5EF4-FFF2-40B4-BE49-F238E27FC236}">
                <a16:creationId xmlns:a16="http://schemas.microsoft.com/office/drawing/2014/main" id="{C0088353-A8F3-4393-BE36-6FC78C9EAC44}"/>
              </a:ext>
            </a:extLst>
          </p:cNvPr>
          <p:cNvSpPr txBox="1">
            <a:spLocks noChangeArrowheads="1"/>
          </p:cNvSpPr>
          <p:nvPr/>
        </p:nvSpPr>
        <p:spPr bwMode="auto">
          <a:xfrm>
            <a:off x="11399838" y="2287588"/>
            <a:ext cx="2166937"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吸尘间</a:t>
            </a:r>
          </a:p>
        </p:txBody>
      </p:sp>
      <p:sp>
        <p:nvSpPr>
          <p:cNvPr id="487447" name="Text Box 23">
            <a:extLst>
              <a:ext uri="{FF2B5EF4-FFF2-40B4-BE49-F238E27FC236}">
                <a16:creationId xmlns:a16="http://schemas.microsoft.com/office/drawing/2014/main" id="{52BBF838-A761-4FD8-9463-E05DA3BD0E16}"/>
              </a:ext>
            </a:extLst>
          </p:cNvPr>
          <p:cNvSpPr txBox="1">
            <a:spLocks noChangeArrowheads="1"/>
          </p:cNvSpPr>
          <p:nvPr/>
        </p:nvSpPr>
        <p:spPr bwMode="auto">
          <a:xfrm>
            <a:off x="9005888" y="2287588"/>
            <a:ext cx="2393950"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抽风机</a:t>
            </a:r>
          </a:p>
        </p:txBody>
      </p:sp>
      <p:sp>
        <p:nvSpPr>
          <p:cNvPr id="487448" name="Text Box 24">
            <a:extLst>
              <a:ext uri="{FF2B5EF4-FFF2-40B4-BE49-F238E27FC236}">
                <a16:creationId xmlns:a16="http://schemas.microsoft.com/office/drawing/2014/main" id="{54D2DA52-E938-4C36-B4DF-7366A95A9FA6}"/>
              </a:ext>
            </a:extLst>
          </p:cNvPr>
          <p:cNvSpPr txBox="1">
            <a:spLocks noChangeArrowheads="1"/>
          </p:cNvSpPr>
          <p:nvPr/>
        </p:nvSpPr>
        <p:spPr bwMode="auto">
          <a:xfrm>
            <a:off x="7181850" y="2287588"/>
            <a:ext cx="1709738" cy="471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a:latin typeface="+mn-lt"/>
                <a:ea typeface="+mn-ea"/>
                <a:cs typeface="+mn-ea"/>
                <a:sym typeface="+mn-lt"/>
              </a:rPr>
              <a:t>WC</a:t>
            </a:r>
          </a:p>
        </p:txBody>
      </p:sp>
      <p:sp>
        <p:nvSpPr>
          <p:cNvPr id="487449" name="Text Box 25">
            <a:extLst>
              <a:ext uri="{FF2B5EF4-FFF2-40B4-BE49-F238E27FC236}">
                <a16:creationId xmlns:a16="http://schemas.microsoft.com/office/drawing/2014/main" id="{97916C93-7CA3-44DF-90EA-F867D4FF1C7F}"/>
              </a:ext>
            </a:extLst>
          </p:cNvPr>
          <p:cNvSpPr txBox="1">
            <a:spLocks noChangeArrowheads="1"/>
          </p:cNvSpPr>
          <p:nvPr/>
        </p:nvSpPr>
        <p:spPr bwMode="auto">
          <a:xfrm>
            <a:off x="4103688" y="2225675"/>
            <a:ext cx="2963862"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消防通道</a:t>
            </a:r>
          </a:p>
        </p:txBody>
      </p:sp>
      <p:sp>
        <p:nvSpPr>
          <p:cNvPr id="487450" name="Rectangle 26">
            <a:extLst>
              <a:ext uri="{FF2B5EF4-FFF2-40B4-BE49-F238E27FC236}">
                <a16:creationId xmlns:a16="http://schemas.microsoft.com/office/drawing/2014/main" id="{05F31E0A-5F5D-4DCD-8EA3-CF1390517C82}"/>
              </a:ext>
            </a:extLst>
          </p:cNvPr>
          <p:cNvSpPr>
            <a:spLocks noChangeArrowheads="1"/>
          </p:cNvSpPr>
          <p:nvPr/>
        </p:nvSpPr>
        <p:spPr bwMode="auto">
          <a:xfrm>
            <a:off x="1899812" y="1391444"/>
            <a:ext cx="2209800"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b="1" dirty="0">
                <a:latin typeface="+mn-lt"/>
                <a:ea typeface="+mn-ea"/>
                <a:cs typeface="+mn-ea"/>
                <a:sym typeface="+mn-lt"/>
              </a:rPr>
              <a:t>无尘车间示意图</a:t>
            </a:r>
            <a:r>
              <a:rPr lang="en-US" altLang="zh-TW" sz="2000" b="1" dirty="0">
                <a:latin typeface="+mn-lt"/>
                <a:ea typeface="+mn-ea"/>
                <a:cs typeface="+mn-ea"/>
                <a:sym typeface="+mn-lt"/>
              </a:rPr>
              <a:t>:</a:t>
            </a:r>
          </a:p>
        </p:txBody>
      </p:sp>
      <p:sp>
        <p:nvSpPr>
          <p:cNvPr id="27" name="文本框 26">
            <a:extLst>
              <a:ext uri="{FF2B5EF4-FFF2-40B4-BE49-F238E27FC236}">
                <a16:creationId xmlns:a16="http://schemas.microsoft.com/office/drawing/2014/main" id="{E894FBF7-BE62-4453-9F7D-A84EAD5294EA}"/>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27"/>
                                        </p:tgtEl>
                                        <p:attrNameLst>
                                          <p:attrName>style.visibility</p:attrName>
                                        </p:attrNameLst>
                                      </p:cBhvr>
                                      <p:to>
                                        <p:strVal val="visible"/>
                                      </p:to>
                                    </p:set>
                                    <p:anim calcmode="lin" valueType="num">
                                      <p:cBhvr>
                                        <p:cTn id="7" dur="500" fill="hold"/>
                                        <p:tgtEl>
                                          <p:spTgt spid="27"/>
                                        </p:tgtEl>
                                        <p:attrNameLst>
                                          <p:attrName>ppt_w</p:attrName>
                                        </p:attrNameLst>
                                      </p:cBhvr>
                                      <p:tavLst>
                                        <p:tav tm="0">
                                          <p:val>
                                            <p:fltVal val="0"/>
                                          </p:val>
                                        </p:tav>
                                        <p:tav tm="100000">
                                          <p:val>
                                            <p:strVal val="#ppt_w"/>
                                          </p:val>
                                        </p:tav>
                                      </p:tavLst>
                                    </p:anim>
                                    <p:anim calcmode="lin" valueType="num">
                                      <p:cBhvr>
                                        <p:cTn id="8" dur="500" fill="hold"/>
                                        <p:tgtEl>
                                          <p:spTgt spid="27"/>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8450" name="Text Box 3">
            <a:extLst>
              <a:ext uri="{FF2B5EF4-FFF2-40B4-BE49-F238E27FC236}">
                <a16:creationId xmlns:a16="http://schemas.microsoft.com/office/drawing/2014/main" id="{39DC39B1-38B4-49D2-BCB4-48E2B35F5CFC}"/>
              </a:ext>
            </a:extLst>
          </p:cNvPr>
          <p:cNvSpPr txBox="1">
            <a:spLocks noChangeArrowheads="1"/>
          </p:cNvSpPr>
          <p:nvPr/>
        </p:nvSpPr>
        <p:spPr bwMode="auto">
          <a:xfrm>
            <a:off x="1481137" y="2088456"/>
            <a:ext cx="13681075" cy="3795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3.2  </a:t>
            </a:r>
            <a:r>
              <a:rPr lang="zh-TW" altLang="en-US" sz="2000" b="1" dirty="0">
                <a:latin typeface="+mn-lt"/>
                <a:ea typeface="+mn-ea"/>
                <a:cs typeface="+mn-ea"/>
                <a:sym typeface="+mn-lt"/>
              </a:rPr>
              <a:t>防静电车间</a:t>
            </a:r>
          </a:p>
          <a:p>
            <a:pPr eaLnBrk="1" hangingPunct="1">
              <a:lnSpc>
                <a:spcPct val="120000"/>
              </a:lnSpc>
              <a:defRPr/>
            </a:pPr>
            <a:r>
              <a:rPr lang="zh-TW" altLang="en-US" sz="2000" dirty="0">
                <a:latin typeface="+mn-lt"/>
                <a:ea typeface="+mn-ea"/>
                <a:cs typeface="+mn-ea"/>
                <a:sym typeface="+mn-lt"/>
              </a:rPr>
              <a:t>   在产品生产过程中</a:t>
            </a:r>
            <a:r>
              <a:rPr lang="en-US" altLang="zh-TW" sz="2000" dirty="0">
                <a:latin typeface="+mn-lt"/>
                <a:ea typeface="+mn-ea"/>
                <a:cs typeface="+mn-ea"/>
                <a:sym typeface="+mn-lt"/>
              </a:rPr>
              <a:t>,</a:t>
            </a:r>
            <a:r>
              <a:rPr lang="zh-TW" altLang="en-US" sz="2000" dirty="0">
                <a:latin typeface="+mn-lt"/>
                <a:ea typeface="+mn-ea"/>
                <a:cs typeface="+mn-ea"/>
                <a:sym typeface="+mn-lt"/>
              </a:rPr>
              <a:t>因产品或部件对静电比较敏感</a:t>
            </a:r>
            <a:r>
              <a:rPr lang="en-US" altLang="zh-TW" sz="2000" dirty="0">
                <a:latin typeface="+mn-lt"/>
                <a:ea typeface="+mn-ea"/>
                <a:cs typeface="+mn-ea"/>
                <a:sym typeface="+mn-lt"/>
              </a:rPr>
              <a:t>,</a:t>
            </a:r>
            <a:r>
              <a:rPr lang="zh-TW" altLang="en-US" sz="2000" dirty="0">
                <a:latin typeface="+mn-lt"/>
                <a:ea typeface="+mn-ea"/>
                <a:cs typeface="+mn-ea"/>
                <a:sym typeface="+mn-lt"/>
              </a:rPr>
              <a:t>所以要设置防静电车间</a:t>
            </a:r>
            <a:r>
              <a:rPr lang="en-US" altLang="zh-TW" sz="2000" dirty="0">
                <a:latin typeface="+mn-lt"/>
                <a:ea typeface="+mn-ea"/>
                <a:cs typeface="+mn-ea"/>
                <a:sym typeface="+mn-lt"/>
              </a:rPr>
              <a:t>,</a:t>
            </a:r>
            <a:r>
              <a:rPr lang="zh-TW" altLang="en-US" sz="2000" dirty="0">
                <a:latin typeface="+mn-lt"/>
                <a:ea typeface="+mn-ea"/>
                <a:cs typeface="+mn-ea"/>
                <a:sym typeface="+mn-lt"/>
              </a:rPr>
              <a:t>如</a:t>
            </a:r>
            <a:r>
              <a:rPr lang="en-US" altLang="zh-TW" sz="2000" dirty="0">
                <a:latin typeface="+mn-lt"/>
                <a:ea typeface="+mn-ea"/>
                <a:cs typeface="+mn-ea"/>
                <a:sym typeface="+mn-lt"/>
              </a:rPr>
              <a:t>SMT</a:t>
            </a:r>
            <a:r>
              <a:rPr lang="zh-TW" altLang="en-US" sz="2000" dirty="0">
                <a:latin typeface="+mn-lt"/>
                <a:ea typeface="+mn-ea"/>
                <a:cs typeface="+mn-ea"/>
                <a:sym typeface="+mn-lt"/>
              </a:rPr>
              <a:t>生产车间</a:t>
            </a:r>
            <a:r>
              <a:rPr lang="en-US" altLang="zh-TW" sz="2000" dirty="0">
                <a:latin typeface="+mn-lt"/>
                <a:ea typeface="+mn-ea"/>
                <a:cs typeface="+mn-ea"/>
                <a:sym typeface="+mn-lt"/>
              </a:rPr>
              <a:t>.</a:t>
            </a:r>
            <a:r>
              <a:rPr lang="zh-TW" altLang="en-US" sz="2000" dirty="0">
                <a:latin typeface="+mn-lt"/>
                <a:ea typeface="+mn-ea"/>
                <a:cs typeface="+mn-ea"/>
                <a:sym typeface="+mn-lt"/>
              </a:rPr>
              <a:t>具体要求包括</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人员防静电措施</a:t>
            </a:r>
            <a:r>
              <a:rPr lang="en-US" altLang="zh-TW" sz="2000" dirty="0">
                <a:latin typeface="+mn-lt"/>
                <a:ea typeface="+mn-ea"/>
                <a:cs typeface="+mn-ea"/>
                <a:sym typeface="+mn-lt"/>
              </a:rPr>
              <a:t>,</a:t>
            </a:r>
            <a:r>
              <a:rPr lang="zh-TW" altLang="en-US" sz="2000" dirty="0">
                <a:latin typeface="+mn-lt"/>
                <a:ea typeface="+mn-ea"/>
                <a:cs typeface="+mn-ea"/>
                <a:sym typeface="+mn-lt"/>
              </a:rPr>
              <a:t>如带静电手带</a:t>
            </a:r>
            <a:r>
              <a:rPr lang="en-US" altLang="zh-TW" sz="2000" dirty="0">
                <a:latin typeface="+mn-lt"/>
                <a:ea typeface="+mn-ea"/>
                <a:cs typeface="+mn-ea"/>
                <a:sym typeface="+mn-lt"/>
              </a:rPr>
              <a:t>,</a:t>
            </a:r>
            <a:r>
              <a:rPr lang="zh-TW" altLang="en-US" sz="2000" dirty="0">
                <a:latin typeface="+mn-lt"/>
                <a:ea typeface="+mn-ea"/>
                <a:cs typeface="+mn-ea"/>
                <a:sym typeface="+mn-lt"/>
              </a:rPr>
              <a:t>穿防静电服</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设备防静电措施</a:t>
            </a:r>
            <a:r>
              <a:rPr lang="en-US" altLang="zh-TW" sz="2000" dirty="0">
                <a:latin typeface="+mn-lt"/>
                <a:ea typeface="+mn-ea"/>
                <a:cs typeface="+mn-ea"/>
                <a:sym typeface="+mn-lt"/>
              </a:rPr>
              <a:t>,</a:t>
            </a:r>
            <a:r>
              <a:rPr lang="zh-TW" altLang="en-US" sz="2000" dirty="0">
                <a:latin typeface="+mn-lt"/>
                <a:ea typeface="+mn-ea"/>
                <a:cs typeface="+mn-ea"/>
                <a:sym typeface="+mn-lt"/>
              </a:rPr>
              <a:t>如接地</a:t>
            </a:r>
            <a:r>
              <a:rPr lang="en-US" altLang="zh-TW" sz="2000" dirty="0">
                <a:latin typeface="+mn-lt"/>
                <a:ea typeface="+mn-ea"/>
                <a:cs typeface="+mn-ea"/>
                <a:sym typeface="+mn-lt"/>
              </a:rPr>
              <a:t>,</a:t>
            </a:r>
            <a:r>
              <a:rPr lang="zh-TW" altLang="en-US" sz="2000" dirty="0">
                <a:latin typeface="+mn-lt"/>
                <a:ea typeface="+mn-ea"/>
                <a:cs typeface="+mn-ea"/>
                <a:sym typeface="+mn-lt"/>
              </a:rPr>
              <a:t>使用无静电材料</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防静电地板</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防静电工作台</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防静电包装</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良好的静电检查系统</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良好的接地系统</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endParaRPr lang="en-US" altLang="zh-TW" sz="2000" dirty="0">
              <a:latin typeface="+mn-lt"/>
              <a:ea typeface="+mn-ea"/>
              <a:cs typeface="+mn-ea"/>
              <a:sym typeface="+mn-lt"/>
            </a:endParaRPr>
          </a:p>
        </p:txBody>
      </p:sp>
      <p:sp>
        <p:nvSpPr>
          <p:cNvPr id="3" name="文本框 2">
            <a:extLst>
              <a:ext uri="{FF2B5EF4-FFF2-40B4-BE49-F238E27FC236}">
                <a16:creationId xmlns:a16="http://schemas.microsoft.com/office/drawing/2014/main" id="{0B26D4B5-B023-47D8-B125-7507A394514E}"/>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9474" name="Rectangle 2">
            <a:extLst>
              <a:ext uri="{FF2B5EF4-FFF2-40B4-BE49-F238E27FC236}">
                <a16:creationId xmlns:a16="http://schemas.microsoft.com/office/drawing/2014/main" id="{F059EF2C-E1F2-40C5-AD56-80E41CF214AE}"/>
              </a:ext>
            </a:extLst>
          </p:cNvPr>
          <p:cNvSpPr>
            <a:spLocks noChangeArrowheads="1"/>
          </p:cNvSpPr>
          <p:nvPr/>
        </p:nvSpPr>
        <p:spPr bwMode="auto">
          <a:xfrm>
            <a:off x="2279650" y="831850"/>
            <a:ext cx="12312650" cy="7697788"/>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489475" name="Line 3">
            <a:extLst>
              <a:ext uri="{FF2B5EF4-FFF2-40B4-BE49-F238E27FC236}">
                <a16:creationId xmlns:a16="http://schemas.microsoft.com/office/drawing/2014/main" id="{CB81BA03-1EC0-41E3-BBF5-9F3545BF2559}"/>
              </a:ext>
            </a:extLst>
          </p:cNvPr>
          <p:cNvSpPr>
            <a:spLocks noChangeShapeType="1"/>
          </p:cNvSpPr>
          <p:nvPr/>
        </p:nvSpPr>
        <p:spPr bwMode="auto">
          <a:xfrm>
            <a:off x="2279650" y="1663700"/>
            <a:ext cx="123126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89476" name="Line 4">
            <a:extLst>
              <a:ext uri="{FF2B5EF4-FFF2-40B4-BE49-F238E27FC236}">
                <a16:creationId xmlns:a16="http://schemas.microsoft.com/office/drawing/2014/main" id="{06000355-7FF2-401F-B478-071CE808706B}"/>
              </a:ext>
            </a:extLst>
          </p:cNvPr>
          <p:cNvSpPr>
            <a:spLocks noChangeShapeType="1"/>
          </p:cNvSpPr>
          <p:nvPr/>
        </p:nvSpPr>
        <p:spPr bwMode="auto">
          <a:xfrm>
            <a:off x="3989388" y="831850"/>
            <a:ext cx="0" cy="8318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89477" name="Line 5">
            <a:extLst>
              <a:ext uri="{FF2B5EF4-FFF2-40B4-BE49-F238E27FC236}">
                <a16:creationId xmlns:a16="http://schemas.microsoft.com/office/drawing/2014/main" id="{06ED801B-AB21-43DC-A7C7-9FD17394541E}"/>
              </a:ext>
            </a:extLst>
          </p:cNvPr>
          <p:cNvSpPr>
            <a:spLocks noChangeShapeType="1"/>
          </p:cNvSpPr>
          <p:nvPr/>
        </p:nvSpPr>
        <p:spPr bwMode="auto">
          <a:xfrm>
            <a:off x="6497638" y="831850"/>
            <a:ext cx="0" cy="8318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89478" name="Line 6">
            <a:extLst>
              <a:ext uri="{FF2B5EF4-FFF2-40B4-BE49-F238E27FC236}">
                <a16:creationId xmlns:a16="http://schemas.microsoft.com/office/drawing/2014/main" id="{D14E93B7-587A-4742-B423-C3774F9D6045}"/>
              </a:ext>
            </a:extLst>
          </p:cNvPr>
          <p:cNvSpPr>
            <a:spLocks noChangeShapeType="1"/>
          </p:cNvSpPr>
          <p:nvPr/>
        </p:nvSpPr>
        <p:spPr bwMode="auto">
          <a:xfrm>
            <a:off x="11058525" y="831850"/>
            <a:ext cx="0" cy="8318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89479" name="Rectangle 7">
            <a:extLst>
              <a:ext uri="{FF2B5EF4-FFF2-40B4-BE49-F238E27FC236}">
                <a16:creationId xmlns:a16="http://schemas.microsoft.com/office/drawing/2014/main" id="{74B01027-C731-4217-8187-E98ABF021342}"/>
              </a:ext>
            </a:extLst>
          </p:cNvPr>
          <p:cNvSpPr>
            <a:spLocks noChangeArrowheads="1"/>
          </p:cNvSpPr>
          <p:nvPr/>
        </p:nvSpPr>
        <p:spPr bwMode="auto">
          <a:xfrm>
            <a:off x="2620963" y="728663"/>
            <a:ext cx="1139825" cy="103187"/>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489480" name="Rectangle 8">
            <a:extLst>
              <a:ext uri="{FF2B5EF4-FFF2-40B4-BE49-F238E27FC236}">
                <a16:creationId xmlns:a16="http://schemas.microsoft.com/office/drawing/2014/main" id="{DC42130E-278E-4960-AAC6-1988D4E3A5C7}"/>
              </a:ext>
            </a:extLst>
          </p:cNvPr>
          <p:cNvSpPr>
            <a:spLocks noChangeArrowheads="1"/>
          </p:cNvSpPr>
          <p:nvPr/>
        </p:nvSpPr>
        <p:spPr bwMode="auto">
          <a:xfrm>
            <a:off x="2620963" y="1663700"/>
            <a:ext cx="1139825" cy="104775"/>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489481" name="Rectangle 9">
            <a:extLst>
              <a:ext uri="{FF2B5EF4-FFF2-40B4-BE49-F238E27FC236}">
                <a16:creationId xmlns:a16="http://schemas.microsoft.com/office/drawing/2014/main" id="{51642902-CA0C-4C78-9BBD-A88E31EACF81}"/>
              </a:ext>
            </a:extLst>
          </p:cNvPr>
          <p:cNvSpPr>
            <a:spLocks noChangeArrowheads="1"/>
          </p:cNvSpPr>
          <p:nvPr/>
        </p:nvSpPr>
        <p:spPr bwMode="auto">
          <a:xfrm>
            <a:off x="4787900" y="1663700"/>
            <a:ext cx="1139825" cy="104775"/>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489482" name="Rectangle 10">
            <a:extLst>
              <a:ext uri="{FF2B5EF4-FFF2-40B4-BE49-F238E27FC236}">
                <a16:creationId xmlns:a16="http://schemas.microsoft.com/office/drawing/2014/main" id="{CEBF6F18-67B6-4A35-B874-C140389A6734}"/>
              </a:ext>
            </a:extLst>
          </p:cNvPr>
          <p:cNvSpPr>
            <a:spLocks noChangeArrowheads="1"/>
          </p:cNvSpPr>
          <p:nvPr/>
        </p:nvSpPr>
        <p:spPr bwMode="auto">
          <a:xfrm>
            <a:off x="10944225" y="1039813"/>
            <a:ext cx="114300" cy="415925"/>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489483" name="Rectangle 11">
            <a:extLst>
              <a:ext uri="{FF2B5EF4-FFF2-40B4-BE49-F238E27FC236}">
                <a16:creationId xmlns:a16="http://schemas.microsoft.com/office/drawing/2014/main" id="{8BE22183-A0AB-45DD-97D8-6EDDB5D9D612}"/>
              </a:ext>
            </a:extLst>
          </p:cNvPr>
          <p:cNvSpPr>
            <a:spLocks noChangeArrowheads="1"/>
          </p:cNvSpPr>
          <p:nvPr/>
        </p:nvSpPr>
        <p:spPr bwMode="auto">
          <a:xfrm>
            <a:off x="11969750" y="728663"/>
            <a:ext cx="1938338" cy="103187"/>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489484" name="Rectangle 12">
            <a:extLst>
              <a:ext uri="{FF2B5EF4-FFF2-40B4-BE49-F238E27FC236}">
                <a16:creationId xmlns:a16="http://schemas.microsoft.com/office/drawing/2014/main" id="{E9DAEA42-1CA4-48CF-8B0B-9C1A61B8173B}"/>
              </a:ext>
            </a:extLst>
          </p:cNvPr>
          <p:cNvSpPr>
            <a:spLocks noChangeArrowheads="1"/>
          </p:cNvSpPr>
          <p:nvPr/>
        </p:nvSpPr>
        <p:spPr bwMode="auto">
          <a:xfrm flipV="1">
            <a:off x="12084050" y="1663700"/>
            <a:ext cx="1709738" cy="104775"/>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489485" name="Line 13">
            <a:extLst>
              <a:ext uri="{FF2B5EF4-FFF2-40B4-BE49-F238E27FC236}">
                <a16:creationId xmlns:a16="http://schemas.microsoft.com/office/drawing/2014/main" id="{534CD510-B73D-4611-8245-081D1E1475DD}"/>
              </a:ext>
            </a:extLst>
          </p:cNvPr>
          <p:cNvSpPr>
            <a:spLocks noChangeShapeType="1"/>
          </p:cNvSpPr>
          <p:nvPr/>
        </p:nvSpPr>
        <p:spPr bwMode="auto">
          <a:xfrm flipH="1">
            <a:off x="8207375" y="1768475"/>
            <a:ext cx="387667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89486" name="Line 14">
            <a:extLst>
              <a:ext uri="{FF2B5EF4-FFF2-40B4-BE49-F238E27FC236}">
                <a16:creationId xmlns:a16="http://schemas.microsoft.com/office/drawing/2014/main" id="{8852E4AE-04A3-482D-80DA-784E906E19B3}"/>
              </a:ext>
            </a:extLst>
          </p:cNvPr>
          <p:cNvSpPr>
            <a:spLocks noChangeShapeType="1"/>
          </p:cNvSpPr>
          <p:nvPr/>
        </p:nvSpPr>
        <p:spPr bwMode="auto">
          <a:xfrm>
            <a:off x="8207375" y="1768475"/>
            <a:ext cx="0" cy="3111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89487" name="Line 15">
            <a:extLst>
              <a:ext uri="{FF2B5EF4-FFF2-40B4-BE49-F238E27FC236}">
                <a16:creationId xmlns:a16="http://schemas.microsoft.com/office/drawing/2014/main" id="{264B74FA-4732-4FCF-A9BD-433F40D0314B}"/>
              </a:ext>
            </a:extLst>
          </p:cNvPr>
          <p:cNvSpPr>
            <a:spLocks noChangeShapeType="1"/>
          </p:cNvSpPr>
          <p:nvPr/>
        </p:nvSpPr>
        <p:spPr bwMode="auto">
          <a:xfrm flipH="1">
            <a:off x="7866063" y="2079625"/>
            <a:ext cx="341312"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89488" name="Line 16">
            <a:extLst>
              <a:ext uri="{FF2B5EF4-FFF2-40B4-BE49-F238E27FC236}">
                <a16:creationId xmlns:a16="http://schemas.microsoft.com/office/drawing/2014/main" id="{8D4CB056-D6E7-4582-940B-C533992BFF92}"/>
              </a:ext>
            </a:extLst>
          </p:cNvPr>
          <p:cNvSpPr>
            <a:spLocks noChangeShapeType="1"/>
          </p:cNvSpPr>
          <p:nvPr/>
        </p:nvSpPr>
        <p:spPr bwMode="auto">
          <a:xfrm>
            <a:off x="7866063" y="2079625"/>
            <a:ext cx="0" cy="676116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89489" name="Rectangle 17">
            <a:extLst>
              <a:ext uri="{FF2B5EF4-FFF2-40B4-BE49-F238E27FC236}">
                <a16:creationId xmlns:a16="http://schemas.microsoft.com/office/drawing/2014/main" id="{5281EAA3-CDF4-4D16-B4AC-1C02F9082E38}"/>
              </a:ext>
            </a:extLst>
          </p:cNvPr>
          <p:cNvSpPr>
            <a:spLocks noChangeArrowheads="1"/>
          </p:cNvSpPr>
          <p:nvPr/>
        </p:nvSpPr>
        <p:spPr bwMode="auto">
          <a:xfrm>
            <a:off x="10374313" y="2184400"/>
            <a:ext cx="796925" cy="52070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489490" name="Rectangle 18">
            <a:extLst>
              <a:ext uri="{FF2B5EF4-FFF2-40B4-BE49-F238E27FC236}">
                <a16:creationId xmlns:a16="http://schemas.microsoft.com/office/drawing/2014/main" id="{E24FEA5C-C50A-4D09-A8C9-28B78EE2FC85}"/>
              </a:ext>
            </a:extLst>
          </p:cNvPr>
          <p:cNvSpPr>
            <a:spLocks noChangeArrowheads="1"/>
          </p:cNvSpPr>
          <p:nvPr/>
        </p:nvSpPr>
        <p:spPr bwMode="auto">
          <a:xfrm>
            <a:off x="8662988" y="2184400"/>
            <a:ext cx="1254125" cy="52070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489491" name="Line 19">
            <a:extLst>
              <a:ext uri="{FF2B5EF4-FFF2-40B4-BE49-F238E27FC236}">
                <a16:creationId xmlns:a16="http://schemas.microsoft.com/office/drawing/2014/main" id="{870D8DFB-57C9-41A1-A5F3-7729933E0562}"/>
              </a:ext>
            </a:extLst>
          </p:cNvPr>
          <p:cNvSpPr>
            <a:spLocks noChangeShapeType="1"/>
          </p:cNvSpPr>
          <p:nvPr/>
        </p:nvSpPr>
        <p:spPr bwMode="auto">
          <a:xfrm>
            <a:off x="9575800" y="1768475"/>
            <a:ext cx="0" cy="51911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89492" name="Line 20">
            <a:extLst>
              <a:ext uri="{FF2B5EF4-FFF2-40B4-BE49-F238E27FC236}">
                <a16:creationId xmlns:a16="http://schemas.microsoft.com/office/drawing/2014/main" id="{6AE56055-8ECF-4EAB-AAB8-70646514595F}"/>
              </a:ext>
            </a:extLst>
          </p:cNvPr>
          <p:cNvSpPr>
            <a:spLocks noChangeShapeType="1"/>
          </p:cNvSpPr>
          <p:nvPr/>
        </p:nvSpPr>
        <p:spPr bwMode="auto">
          <a:xfrm>
            <a:off x="10944225" y="1768475"/>
            <a:ext cx="0" cy="51911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89493" name="Rectangle 21">
            <a:extLst>
              <a:ext uri="{FF2B5EF4-FFF2-40B4-BE49-F238E27FC236}">
                <a16:creationId xmlns:a16="http://schemas.microsoft.com/office/drawing/2014/main" id="{8B6159E1-593C-4B43-8236-33DE9A50C42F}"/>
              </a:ext>
            </a:extLst>
          </p:cNvPr>
          <p:cNvSpPr>
            <a:spLocks noChangeArrowheads="1"/>
          </p:cNvSpPr>
          <p:nvPr/>
        </p:nvSpPr>
        <p:spPr bwMode="auto">
          <a:xfrm>
            <a:off x="6154738" y="3224213"/>
            <a:ext cx="798512" cy="4473575"/>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489494" name="Rectangle 22">
            <a:extLst>
              <a:ext uri="{FF2B5EF4-FFF2-40B4-BE49-F238E27FC236}">
                <a16:creationId xmlns:a16="http://schemas.microsoft.com/office/drawing/2014/main" id="{45D6F015-02B5-4CDE-AF7B-0DB2090E71B5}"/>
              </a:ext>
            </a:extLst>
          </p:cNvPr>
          <p:cNvSpPr>
            <a:spLocks noChangeArrowheads="1"/>
          </p:cNvSpPr>
          <p:nvPr/>
        </p:nvSpPr>
        <p:spPr bwMode="auto">
          <a:xfrm>
            <a:off x="3989388" y="3224213"/>
            <a:ext cx="798512" cy="4473575"/>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489495" name="Rectangle 23">
            <a:extLst>
              <a:ext uri="{FF2B5EF4-FFF2-40B4-BE49-F238E27FC236}">
                <a16:creationId xmlns:a16="http://schemas.microsoft.com/office/drawing/2014/main" id="{4963CDD8-2F10-4A00-9DF7-E829D6F8237C}"/>
              </a:ext>
            </a:extLst>
          </p:cNvPr>
          <p:cNvSpPr>
            <a:spLocks noChangeArrowheads="1"/>
          </p:cNvSpPr>
          <p:nvPr/>
        </p:nvSpPr>
        <p:spPr bwMode="auto">
          <a:xfrm>
            <a:off x="11399838" y="3224213"/>
            <a:ext cx="798512" cy="4473575"/>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489496" name="Rectangle 24">
            <a:extLst>
              <a:ext uri="{FF2B5EF4-FFF2-40B4-BE49-F238E27FC236}">
                <a16:creationId xmlns:a16="http://schemas.microsoft.com/office/drawing/2014/main" id="{28DF5C45-CECB-4348-BA0F-E4F889C96591}"/>
              </a:ext>
            </a:extLst>
          </p:cNvPr>
          <p:cNvSpPr>
            <a:spLocks noChangeArrowheads="1"/>
          </p:cNvSpPr>
          <p:nvPr/>
        </p:nvSpPr>
        <p:spPr bwMode="auto">
          <a:xfrm>
            <a:off x="9005888" y="3224213"/>
            <a:ext cx="798512" cy="4473575"/>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489497" name="Line 25">
            <a:extLst>
              <a:ext uri="{FF2B5EF4-FFF2-40B4-BE49-F238E27FC236}">
                <a16:creationId xmlns:a16="http://schemas.microsoft.com/office/drawing/2014/main" id="{9A9448D7-9AAA-4D4E-9C19-D3F8F403E2F8}"/>
              </a:ext>
            </a:extLst>
          </p:cNvPr>
          <p:cNvSpPr>
            <a:spLocks noChangeShapeType="1"/>
          </p:cNvSpPr>
          <p:nvPr/>
        </p:nvSpPr>
        <p:spPr bwMode="auto">
          <a:xfrm>
            <a:off x="4445000" y="8113713"/>
            <a:ext cx="752475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89498" name="Line 26">
            <a:extLst>
              <a:ext uri="{FF2B5EF4-FFF2-40B4-BE49-F238E27FC236}">
                <a16:creationId xmlns:a16="http://schemas.microsoft.com/office/drawing/2014/main" id="{2AFA38CB-D896-4A3A-8F64-9BF231481CDA}"/>
              </a:ext>
            </a:extLst>
          </p:cNvPr>
          <p:cNvSpPr>
            <a:spLocks noChangeShapeType="1"/>
          </p:cNvSpPr>
          <p:nvPr/>
        </p:nvSpPr>
        <p:spPr bwMode="auto">
          <a:xfrm>
            <a:off x="4103688" y="3744913"/>
            <a:ext cx="0" cy="38481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89499" name="Line 27">
            <a:extLst>
              <a:ext uri="{FF2B5EF4-FFF2-40B4-BE49-F238E27FC236}">
                <a16:creationId xmlns:a16="http://schemas.microsoft.com/office/drawing/2014/main" id="{18673248-3227-41A4-85C8-36552B4C56B3}"/>
              </a:ext>
            </a:extLst>
          </p:cNvPr>
          <p:cNvSpPr>
            <a:spLocks noChangeShapeType="1"/>
          </p:cNvSpPr>
          <p:nvPr/>
        </p:nvSpPr>
        <p:spPr bwMode="auto">
          <a:xfrm>
            <a:off x="4103688" y="7593013"/>
            <a:ext cx="34131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89500" name="Line 28">
            <a:extLst>
              <a:ext uri="{FF2B5EF4-FFF2-40B4-BE49-F238E27FC236}">
                <a16:creationId xmlns:a16="http://schemas.microsoft.com/office/drawing/2014/main" id="{3B585412-46C0-423F-883D-58673250986D}"/>
              </a:ext>
            </a:extLst>
          </p:cNvPr>
          <p:cNvSpPr>
            <a:spLocks noChangeShapeType="1"/>
          </p:cNvSpPr>
          <p:nvPr/>
        </p:nvSpPr>
        <p:spPr bwMode="auto">
          <a:xfrm>
            <a:off x="4445000" y="7593013"/>
            <a:ext cx="0" cy="520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89501" name="Line 29">
            <a:extLst>
              <a:ext uri="{FF2B5EF4-FFF2-40B4-BE49-F238E27FC236}">
                <a16:creationId xmlns:a16="http://schemas.microsoft.com/office/drawing/2014/main" id="{90C087D9-4E75-42CC-B4AC-A78799EE4497}"/>
              </a:ext>
            </a:extLst>
          </p:cNvPr>
          <p:cNvSpPr>
            <a:spLocks noChangeShapeType="1"/>
          </p:cNvSpPr>
          <p:nvPr/>
        </p:nvSpPr>
        <p:spPr bwMode="auto">
          <a:xfrm>
            <a:off x="6269038" y="3744913"/>
            <a:ext cx="0" cy="38481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89502" name="Line 30">
            <a:extLst>
              <a:ext uri="{FF2B5EF4-FFF2-40B4-BE49-F238E27FC236}">
                <a16:creationId xmlns:a16="http://schemas.microsoft.com/office/drawing/2014/main" id="{82CF76F0-BB97-45E5-8380-82B560F12849}"/>
              </a:ext>
            </a:extLst>
          </p:cNvPr>
          <p:cNvSpPr>
            <a:spLocks noChangeShapeType="1"/>
          </p:cNvSpPr>
          <p:nvPr/>
        </p:nvSpPr>
        <p:spPr bwMode="auto">
          <a:xfrm>
            <a:off x="6269038" y="7593013"/>
            <a:ext cx="3429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89503" name="Line 31">
            <a:extLst>
              <a:ext uri="{FF2B5EF4-FFF2-40B4-BE49-F238E27FC236}">
                <a16:creationId xmlns:a16="http://schemas.microsoft.com/office/drawing/2014/main" id="{69AE93F0-19B0-4A46-9738-02112E38487E}"/>
              </a:ext>
            </a:extLst>
          </p:cNvPr>
          <p:cNvSpPr>
            <a:spLocks noChangeShapeType="1"/>
          </p:cNvSpPr>
          <p:nvPr/>
        </p:nvSpPr>
        <p:spPr bwMode="auto">
          <a:xfrm>
            <a:off x="6611938" y="7593013"/>
            <a:ext cx="0" cy="520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89504" name="Line 32">
            <a:extLst>
              <a:ext uri="{FF2B5EF4-FFF2-40B4-BE49-F238E27FC236}">
                <a16:creationId xmlns:a16="http://schemas.microsoft.com/office/drawing/2014/main" id="{D5F4F6AE-E325-4162-AA48-71916F0F8378}"/>
              </a:ext>
            </a:extLst>
          </p:cNvPr>
          <p:cNvSpPr>
            <a:spLocks noChangeShapeType="1"/>
          </p:cNvSpPr>
          <p:nvPr/>
        </p:nvSpPr>
        <p:spPr bwMode="auto">
          <a:xfrm>
            <a:off x="9120188" y="3744913"/>
            <a:ext cx="0" cy="38481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89505" name="Line 33">
            <a:extLst>
              <a:ext uri="{FF2B5EF4-FFF2-40B4-BE49-F238E27FC236}">
                <a16:creationId xmlns:a16="http://schemas.microsoft.com/office/drawing/2014/main" id="{4AF2290C-F8CE-420B-961C-8D23744E2FDB}"/>
              </a:ext>
            </a:extLst>
          </p:cNvPr>
          <p:cNvSpPr>
            <a:spLocks noChangeShapeType="1"/>
          </p:cNvSpPr>
          <p:nvPr/>
        </p:nvSpPr>
        <p:spPr bwMode="auto">
          <a:xfrm>
            <a:off x="9120188" y="7593013"/>
            <a:ext cx="34131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89506" name="Line 34">
            <a:extLst>
              <a:ext uri="{FF2B5EF4-FFF2-40B4-BE49-F238E27FC236}">
                <a16:creationId xmlns:a16="http://schemas.microsoft.com/office/drawing/2014/main" id="{DA7DC205-091C-4A5F-B2D7-7AEC3AD91F35}"/>
              </a:ext>
            </a:extLst>
          </p:cNvPr>
          <p:cNvSpPr>
            <a:spLocks noChangeShapeType="1"/>
          </p:cNvSpPr>
          <p:nvPr/>
        </p:nvSpPr>
        <p:spPr bwMode="auto">
          <a:xfrm>
            <a:off x="9461500" y="7593013"/>
            <a:ext cx="0" cy="520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89507" name="Line 35">
            <a:extLst>
              <a:ext uri="{FF2B5EF4-FFF2-40B4-BE49-F238E27FC236}">
                <a16:creationId xmlns:a16="http://schemas.microsoft.com/office/drawing/2014/main" id="{49DA8360-50D4-4868-99DC-45C727C5E20E}"/>
              </a:ext>
            </a:extLst>
          </p:cNvPr>
          <p:cNvSpPr>
            <a:spLocks noChangeShapeType="1"/>
          </p:cNvSpPr>
          <p:nvPr/>
        </p:nvSpPr>
        <p:spPr bwMode="auto">
          <a:xfrm>
            <a:off x="11514138" y="3640138"/>
            <a:ext cx="0" cy="39528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89508" name="Line 36">
            <a:extLst>
              <a:ext uri="{FF2B5EF4-FFF2-40B4-BE49-F238E27FC236}">
                <a16:creationId xmlns:a16="http://schemas.microsoft.com/office/drawing/2014/main" id="{E04A5CCA-9AD5-484B-9785-DB3BC8C1204B}"/>
              </a:ext>
            </a:extLst>
          </p:cNvPr>
          <p:cNvSpPr>
            <a:spLocks noChangeShapeType="1"/>
          </p:cNvSpPr>
          <p:nvPr/>
        </p:nvSpPr>
        <p:spPr bwMode="auto">
          <a:xfrm>
            <a:off x="11514138" y="7593013"/>
            <a:ext cx="34131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89509" name="Line 37">
            <a:extLst>
              <a:ext uri="{FF2B5EF4-FFF2-40B4-BE49-F238E27FC236}">
                <a16:creationId xmlns:a16="http://schemas.microsoft.com/office/drawing/2014/main" id="{39ED1219-6249-403B-9023-C1456214852A}"/>
              </a:ext>
            </a:extLst>
          </p:cNvPr>
          <p:cNvSpPr>
            <a:spLocks noChangeShapeType="1"/>
          </p:cNvSpPr>
          <p:nvPr/>
        </p:nvSpPr>
        <p:spPr bwMode="auto">
          <a:xfrm>
            <a:off x="11855450" y="7593013"/>
            <a:ext cx="0" cy="520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89510" name="Line 38">
            <a:extLst>
              <a:ext uri="{FF2B5EF4-FFF2-40B4-BE49-F238E27FC236}">
                <a16:creationId xmlns:a16="http://schemas.microsoft.com/office/drawing/2014/main" id="{700FD97D-C352-4078-9A3A-03B1B38EB93C}"/>
              </a:ext>
            </a:extLst>
          </p:cNvPr>
          <p:cNvSpPr>
            <a:spLocks noChangeShapeType="1"/>
          </p:cNvSpPr>
          <p:nvPr/>
        </p:nvSpPr>
        <p:spPr bwMode="auto">
          <a:xfrm>
            <a:off x="11969750" y="8113713"/>
            <a:ext cx="56991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89511" name="Line 39">
            <a:extLst>
              <a:ext uri="{FF2B5EF4-FFF2-40B4-BE49-F238E27FC236}">
                <a16:creationId xmlns:a16="http://schemas.microsoft.com/office/drawing/2014/main" id="{6FDFAED4-D6E0-4D1B-8FF0-C196902B06BC}"/>
              </a:ext>
            </a:extLst>
          </p:cNvPr>
          <p:cNvSpPr>
            <a:spLocks noChangeShapeType="1"/>
          </p:cNvSpPr>
          <p:nvPr/>
        </p:nvSpPr>
        <p:spPr bwMode="auto">
          <a:xfrm flipV="1">
            <a:off x="3875088" y="7800975"/>
            <a:ext cx="455612" cy="207963"/>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89512" name="Line 40">
            <a:extLst>
              <a:ext uri="{FF2B5EF4-FFF2-40B4-BE49-F238E27FC236}">
                <a16:creationId xmlns:a16="http://schemas.microsoft.com/office/drawing/2014/main" id="{A8DCEBA2-CF93-4214-B5B7-2B91E603B2A1}"/>
              </a:ext>
            </a:extLst>
          </p:cNvPr>
          <p:cNvSpPr>
            <a:spLocks noChangeShapeType="1"/>
          </p:cNvSpPr>
          <p:nvPr/>
        </p:nvSpPr>
        <p:spPr bwMode="auto">
          <a:xfrm>
            <a:off x="12768263" y="312738"/>
            <a:ext cx="0" cy="415925"/>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89513" name="Line 41">
            <a:extLst>
              <a:ext uri="{FF2B5EF4-FFF2-40B4-BE49-F238E27FC236}">
                <a16:creationId xmlns:a16="http://schemas.microsoft.com/office/drawing/2014/main" id="{F572408E-F99A-4230-BE8C-C8E737ACEB4C}"/>
              </a:ext>
            </a:extLst>
          </p:cNvPr>
          <p:cNvSpPr>
            <a:spLocks noChangeShapeType="1"/>
          </p:cNvSpPr>
          <p:nvPr/>
        </p:nvSpPr>
        <p:spPr bwMode="auto">
          <a:xfrm flipH="1">
            <a:off x="11285538" y="831850"/>
            <a:ext cx="1027112" cy="312738"/>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89514" name="Line 42">
            <a:extLst>
              <a:ext uri="{FF2B5EF4-FFF2-40B4-BE49-F238E27FC236}">
                <a16:creationId xmlns:a16="http://schemas.microsoft.com/office/drawing/2014/main" id="{222E7E79-81F8-4225-AB02-03FA2B9CC802}"/>
              </a:ext>
            </a:extLst>
          </p:cNvPr>
          <p:cNvSpPr>
            <a:spLocks noChangeShapeType="1"/>
          </p:cNvSpPr>
          <p:nvPr/>
        </p:nvSpPr>
        <p:spPr bwMode="auto">
          <a:xfrm>
            <a:off x="7181850" y="2600325"/>
            <a:ext cx="569913" cy="728663"/>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89515" name="Line 43">
            <a:extLst>
              <a:ext uri="{FF2B5EF4-FFF2-40B4-BE49-F238E27FC236}">
                <a16:creationId xmlns:a16="http://schemas.microsoft.com/office/drawing/2014/main" id="{775A3CD4-C825-45EE-BD7D-6F4AB32E8CD5}"/>
              </a:ext>
            </a:extLst>
          </p:cNvPr>
          <p:cNvSpPr>
            <a:spLocks noChangeShapeType="1"/>
          </p:cNvSpPr>
          <p:nvPr/>
        </p:nvSpPr>
        <p:spPr bwMode="auto">
          <a:xfrm>
            <a:off x="8777288" y="2705100"/>
            <a:ext cx="0" cy="415925"/>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89516" name="Line 44">
            <a:extLst>
              <a:ext uri="{FF2B5EF4-FFF2-40B4-BE49-F238E27FC236}">
                <a16:creationId xmlns:a16="http://schemas.microsoft.com/office/drawing/2014/main" id="{C1352E24-8B90-448E-BFA4-903E225D63DD}"/>
              </a:ext>
            </a:extLst>
          </p:cNvPr>
          <p:cNvSpPr>
            <a:spLocks noChangeShapeType="1"/>
          </p:cNvSpPr>
          <p:nvPr/>
        </p:nvSpPr>
        <p:spPr bwMode="auto">
          <a:xfrm flipH="1">
            <a:off x="11285538" y="2497138"/>
            <a:ext cx="569912" cy="0"/>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89517" name="Line 45">
            <a:extLst>
              <a:ext uri="{FF2B5EF4-FFF2-40B4-BE49-F238E27FC236}">
                <a16:creationId xmlns:a16="http://schemas.microsoft.com/office/drawing/2014/main" id="{AB8EF701-29D8-4FF5-8805-0B02B6C4EA91}"/>
              </a:ext>
            </a:extLst>
          </p:cNvPr>
          <p:cNvSpPr>
            <a:spLocks noChangeShapeType="1"/>
          </p:cNvSpPr>
          <p:nvPr/>
        </p:nvSpPr>
        <p:spPr bwMode="auto">
          <a:xfrm>
            <a:off x="7296150" y="8840788"/>
            <a:ext cx="113982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89518" name="Line 46">
            <a:extLst>
              <a:ext uri="{FF2B5EF4-FFF2-40B4-BE49-F238E27FC236}">
                <a16:creationId xmlns:a16="http://schemas.microsoft.com/office/drawing/2014/main" id="{F69A8F06-ACED-487A-AF94-FA39D9C6274D}"/>
              </a:ext>
            </a:extLst>
          </p:cNvPr>
          <p:cNvSpPr>
            <a:spLocks noChangeShapeType="1"/>
          </p:cNvSpPr>
          <p:nvPr/>
        </p:nvSpPr>
        <p:spPr bwMode="auto">
          <a:xfrm>
            <a:off x="7637463" y="8945563"/>
            <a:ext cx="569912"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89519" name="Line 47">
            <a:extLst>
              <a:ext uri="{FF2B5EF4-FFF2-40B4-BE49-F238E27FC236}">
                <a16:creationId xmlns:a16="http://schemas.microsoft.com/office/drawing/2014/main" id="{537A0B7F-9769-4E4D-81DF-ECDC8DA35D1E}"/>
              </a:ext>
            </a:extLst>
          </p:cNvPr>
          <p:cNvSpPr>
            <a:spLocks noChangeShapeType="1"/>
          </p:cNvSpPr>
          <p:nvPr/>
        </p:nvSpPr>
        <p:spPr bwMode="auto">
          <a:xfrm>
            <a:off x="7751763" y="9048750"/>
            <a:ext cx="341312"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89520" name="Text Box 48">
            <a:extLst>
              <a:ext uri="{FF2B5EF4-FFF2-40B4-BE49-F238E27FC236}">
                <a16:creationId xmlns:a16="http://schemas.microsoft.com/office/drawing/2014/main" id="{74119943-EF63-4382-A7CE-74E42E7DCBD0}"/>
              </a:ext>
            </a:extLst>
          </p:cNvPr>
          <p:cNvSpPr txBox="1">
            <a:spLocks noChangeArrowheads="1"/>
          </p:cNvSpPr>
          <p:nvPr/>
        </p:nvSpPr>
        <p:spPr bwMode="auto">
          <a:xfrm>
            <a:off x="2279650" y="1039813"/>
            <a:ext cx="1824038"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消防门</a:t>
            </a:r>
          </a:p>
        </p:txBody>
      </p:sp>
      <p:sp>
        <p:nvSpPr>
          <p:cNvPr id="489521" name="Text Box 49">
            <a:extLst>
              <a:ext uri="{FF2B5EF4-FFF2-40B4-BE49-F238E27FC236}">
                <a16:creationId xmlns:a16="http://schemas.microsoft.com/office/drawing/2014/main" id="{120EF06B-CF25-454A-BAC6-431A50329857}"/>
              </a:ext>
            </a:extLst>
          </p:cNvPr>
          <p:cNvSpPr txBox="1">
            <a:spLocks noChangeArrowheads="1"/>
          </p:cNvSpPr>
          <p:nvPr/>
        </p:nvSpPr>
        <p:spPr bwMode="auto">
          <a:xfrm>
            <a:off x="4559300" y="1039813"/>
            <a:ext cx="1938338" cy="471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a:latin typeface="+mn-lt"/>
                <a:ea typeface="+mn-ea"/>
                <a:cs typeface="+mn-ea"/>
                <a:sym typeface="+mn-lt"/>
              </a:rPr>
              <a:t>WC</a:t>
            </a:r>
          </a:p>
        </p:txBody>
      </p:sp>
      <p:sp>
        <p:nvSpPr>
          <p:cNvPr id="489522" name="Text Box 50">
            <a:extLst>
              <a:ext uri="{FF2B5EF4-FFF2-40B4-BE49-F238E27FC236}">
                <a16:creationId xmlns:a16="http://schemas.microsoft.com/office/drawing/2014/main" id="{1E8469A3-BBD0-41C2-9B3C-235E199C501B}"/>
              </a:ext>
            </a:extLst>
          </p:cNvPr>
          <p:cNvSpPr txBox="1">
            <a:spLocks noChangeArrowheads="1"/>
          </p:cNvSpPr>
          <p:nvPr/>
        </p:nvSpPr>
        <p:spPr bwMode="auto">
          <a:xfrm>
            <a:off x="7751763" y="936625"/>
            <a:ext cx="2849562"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更衣室</a:t>
            </a:r>
          </a:p>
        </p:txBody>
      </p:sp>
      <p:sp>
        <p:nvSpPr>
          <p:cNvPr id="489523" name="Text Box 51">
            <a:extLst>
              <a:ext uri="{FF2B5EF4-FFF2-40B4-BE49-F238E27FC236}">
                <a16:creationId xmlns:a16="http://schemas.microsoft.com/office/drawing/2014/main" id="{71BE895D-3C36-4783-AD4E-A72ABB0D37A2}"/>
              </a:ext>
            </a:extLst>
          </p:cNvPr>
          <p:cNvSpPr txBox="1">
            <a:spLocks noChangeArrowheads="1"/>
          </p:cNvSpPr>
          <p:nvPr/>
        </p:nvSpPr>
        <p:spPr bwMode="auto">
          <a:xfrm>
            <a:off x="13109575" y="104775"/>
            <a:ext cx="1597025"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大门</a:t>
            </a:r>
          </a:p>
        </p:txBody>
      </p:sp>
      <p:sp>
        <p:nvSpPr>
          <p:cNvPr id="489524" name="Text Box 52">
            <a:extLst>
              <a:ext uri="{FF2B5EF4-FFF2-40B4-BE49-F238E27FC236}">
                <a16:creationId xmlns:a16="http://schemas.microsoft.com/office/drawing/2014/main" id="{6B5073F4-2B08-47A8-A3C1-AFE38E0930BD}"/>
              </a:ext>
            </a:extLst>
          </p:cNvPr>
          <p:cNvSpPr txBox="1">
            <a:spLocks noChangeArrowheads="1"/>
          </p:cNvSpPr>
          <p:nvPr/>
        </p:nvSpPr>
        <p:spPr bwMode="auto">
          <a:xfrm>
            <a:off x="11628438" y="1039813"/>
            <a:ext cx="2849562"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金属吊链门</a:t>
            </a:r>
          </a:p>
        </p:txBody>
      </p:sp>
      <p:sp>
        <p:nvSpPr>
          <p:cNvPr id="489525" name="Text Box 53">
            <a:extLst>
              <a:ext uri="{FF2B5EF4-FFF2-40B4-BE49-F238E27FC236}">
                <a16:creationId xmlns:a16="http://schemas.microsoft.com/office/drawing/2014/main" id="{3F2761A9-68E0-4017-8E23-2FAFFA023C09}"/>
              </a:ext>
            </a:extLst>
          </p:cNvPr>
          <p:cNvSpPr txBox="1">
            <a:spLocks noChangeArrowheads="1"/>
          </p:cNvSpPr>
          <p:nvPr/>
        </p:nvSpPr>
        <p:spPr bwMode="auto">
          <a:xfrm>
            <a:off x="11855450" y="2184400"/>
            <a:ext cx="2736850"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静电检查仪</a:t>
            </a:r>
          </a:p>
        </p:txBody>
      </p:sp>
      <p:sp>
        <p:nvSpPr>
          <p:cNvPr id="489526" name="Text Box 54">
            <a:extLst>
              <a:ext uri="{FF2B5EF4-FFF2-40B4-BE49-F238E27FC236}">
                <a16:creationId xmlns:a16="http://schemas.microsoft.com/office/drawing/2014/main" id="{4C154C48-2917-4072-B188-0B87D92E90AA}"/>
              </a:ext>
            </a:extLst>
          </p:cNvPr>
          <p:cNvSpPr txBox="1">
            <a:spLocks noChangeArrowheads="1"/>
          </p:cNvSpPr>
          <p:nvPr/>
        </p:nvSpPr>
        <p:spPr bwMode="auto">
          <a:xfrm>
            <a:off x="8891588" y="2705100"/>
            <a:ext cx="5815012"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检查</a:t>
            </a:r>
            <a:r>
              <a:rPr lang="en-US" altLang="zh-TW" sz="2000">
                <a:latin typeface="+mn-lt"/>
                <a:ea typeface="+mn-ea"/>
                <a:cs typeface="+mn-ea"/>
                <a:sym typeface="+mn-lt"/>
              </a:rPr>
              <a:t>OK</a:t>
            </a:r>
            <a:r>
              <a:rPr lang="zh-TW" altLang="en-US" sz="2000">
                <a:latin typeface="+mn-lt"/>
                <a:ea typeface="+mn-ea"/>
                <a:cs typeface="+mn-ea"/>
                <a:sym typeface="+mn-lt"/>
              </a:rPr>
              <a:t>后带防静电手带开始工作</a:t>
            </a:r>
          </a:p>
        </p:txBody>
      </p:sp>
      <p:sp>
        <p:nvSpPr>
          <p:cNvPr id="489527" name="Text Box 55">
            <a:extLst>
              <a:ext uri="{FF2B5EF4-FFF2-40B4-BE49-F238E27FC236}">
                <a16:creationId xmlns:a16="http://schemas.microsoft.com/office/drawing/2014/main" id="{C6EACF00-B152-4D1B-BAD9-EEB3B1EE2BAC}"/>
              </a:ext>
            </a:extLst>
          </p:cNvPr>
          <p:cNvSpPr txBox="1">
            <a:spLocks noChangeArrowheads="1"/>
          </p:cNvSpPr>
          <p:nvPr/>
        </p:nvSpPr>
        <p:spPr bwMode="auto">
          <a:xfrm>
            <a:off x="12539663" y="7905750"/>
            <a:ext cx="2052637"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地板接地</a:t>
            </a:r>
          </a:p>
        </p:txBody>
      </p:sp>
      <p:sp>
        <p:nvSpPr>
          <p:cNvPr id="489528" name="Text Box 56">
            <a:extLst>
              <a:ext uri="{FF2B5EF4-FFF2-40B4-BE49-F238E27FC236}">
                <a16:creationId xmlns:a16="http://schemas.microsoft.com/office/drawing/2014/main" id="{FF6D2E30-37E6-4CAF-BB32-37C962D34ED5}"/>
              </a:ext>
            </a:extLst>
          </p:cNvPr>
          <p:cNvSpPr txBox="1">
            <a:spLocks noChangeArrowheads="1"/>
          </p:cNvSpPr>
          <p:nvPr/>
        </p:nvSpPr>
        <p:spPr bwMode="auto">
          <a:xfrm>
            <a:off x="8550275" y="8632825"/>
            <a:ext cx="5813425"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公共接地点</a:t>
            </a:r>
            <a:r>
              <a:rPr lang="en-US" altLang="zh-TW" sz="2000">
                <a:latin typeface="+mn-lt"/>
                <a:ea typeface="+mn-ea"/>
                <a:cs typeface="+mn-ea"/>
                <a:sym typeface="+mn-lt"/>
              </a:rPr>
              <a:t>,</a:t>
            </a:r>
            <a:r>
              <a:rPr lang="zh-TW" altLang="en-US" sz="2000">
                <a:latin typeface="+mn-lt"/>
                <a:ea typeface="+mn-ea"/>
                <a:cs typeface="+mn-ea"/>
                <a:sym typeface="+mn-lt"/>
              </a:rPr>
              <a:t>植入大地至少</a:t>
            </a:r>
            <a:r>
              <a:rPr lang="en-US" altLang="zh-TW" sz="2000">
                <a:latin typeface="+mn-lt"/>
                <a:ea typeface="+mn-ea"/>
                <a:cs typeface="+mn-ea"/>
                <a:sym typeface="+mn-lt"/>
              </a:rPr>
              <a:t>1</a:t>
            </a:r>
            <a:r>
              <a:rPr lang="zh-TW" altLang="en-US" sz="2000">
                <a:latin typeface="+mn-lt"/>
                <a:ea typeface="+mn-ea"/>
                <a:cs typeface="+mn-ea"/>
                <a:sym typeface="+mn-lt"/>
              </a:rPr>
              <a:t>米</a:t>
            </a:r>
          </a:p>
        </p:txBody>
      </p:sp>
      <p:sp>
        <p:nvSpPr>
          <p:cNvPr id="489529" name="Text Box 57">
            <a:extLst>
              <a:ext uri="{FF2B5EF4-FFF2-40B4-BE49-F238E27FC236}">
                <a16:creationId xmlns:a16="http://schemas.microsoft.com/office/drawing/2014/main" id="{19FE786F-7215-4925-A5AA-2FBE824475E1}"/>
              </a:ext>
            </a:extLst>
          </p:cNvPr>
          <p:cNvSpPr txBox="1">
            <a:spLocks noChangeArrowheads="1"/>
          </p:cNvSpPr>
          <p:nvPr/>
        </p:nvSpPr>
        <p:spPr bwMode="auto">
          <a:xfrm>
            <a:off x="2165350" y="7905750"/>
            <a:ext cx="2508250"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分支接地点</a:t>
            </a:r>
          </a:p>
        </p:txBody>
      </p:sp>
      <p:sp>
        <p:nvSpPr>
          <p:cNvPr id="489530" name="Text Box 58">
            <a:extLst>
              <a:ext uri="{FF2B5EF4-FFF2-40B4-BE49-F238E27FC236}">
                <a16:creationId xmlns:a16="http://schemas.microsoft.com/office/drawing/2014/main" id="{1A249EA7-724D-4B44-BF01-6F2805FD40EA}"/>
              </a:ext>
            </a:extLst>
          </p:cNvPr>
          <p:cNvSpPr txBox="1">
            <a:spLocks noChangeArrowheads="1"/>
          </p:cNvSpPr>
          <p:nvPr/>
        </p:nvSpPr>
        <p:spPr bwMode="auto">
          <a:xfrm>
            <a:off x="4902200" y="2120900"/>
            <a:ext cx="2849563"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公共接地线</a:t>
            </a:r>
          </a:p>
        </p:txBody>
      </p:sp>
      <p:sp>
        <p:nvSpPr>
          <p:cNvPr id="489531" name="Text Box 59">
            <a:extLst>
              <a:ext uri="{FF2B5EF4-FFF2-40B4-BE49-F238E27FC236}">
                <a16:creationId xmlns:a16="http://schemas.microsoft.com/office/drawing/2014/main" id="{AD125630-91F3-4502-95BF-4C53EAF59AE4}"/>
              </a:ext>
            </a:extLst>
          </p:cNvPr>
          <p:cNvSpPr txBox="1">
            <a:spLocks noChangeArrowheads="1"/>
          </p:cNvSpPr>
          <p:nvPr/>
        </p:nvSpPr>
        <p:spPr bwMode="auto">
          <a:xfrm>
            <a:off x="4103688" y="4576763"/>
            <a:ext cx="684212" cy="1579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b="1">
                <a:latin typeface="+mn-lt"/>
                <a:ea typeface="+mn-ea"/>
                <a:cs typeface="+mn-ea"/>
                <a:sym typeface="+mn-lt"/>
              </a:rPr>
              <a:t>工作台 </a:t>
            </a:r>
            <a:r>
              <a:rPr lang="en-US" altLang="zh-TW" sz="2000" b="1">
                <a:latin typeface="+mn-lt"/>
                <a:ea typeface="+mn-ea"/>
                <a:cs typeface="+mn-ea"/>
                <a:sym typeface="+mn-lt"/>
              </a:rPr>
              <a:t>1</a:t>
            </a:r>
          </a:p>
        </p:txBody>
      </p:sp>
      <p:sp>
        <p:nvSpPr>
          <p:cNvPr id="489532" name="Text Box 60">
            <a:extLst>
              <a:ext uri="{FF2B5EF4-FFF2-40B4-BE49-F238E27FC236}">
                <a16:creationId xmlns:a16="http://schemas.microsoft.com/office/drawing/2014/main" id="{FA9D8AE2-EE69-4DB5-B7AF-321A510722C6}"/>
              </a:ext>
            </a:extLst>
          </p:cNvPr>
          <p:cNvSpPr txBox="1">
            <a:spLocks noChangeArrowheads="1"/>
          </p:cNvSpPr>
          <p:nvPr/>
        </p:nvSpPr>
        <p:spPr bwMode="auto">
          <a:xfrm>
            <a:off x="6269038" y="4598988"/>
            <a:ext cx="798512" cy="1209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b="1">
                <a:latin typeface="+mn-lt"/>
                <a:ea typeface="+mn-ea"/>
                <a:cs typeface="+mn-ea"/>
                <a:sym typeface="+mn-lt"/>
              </a:rPr>
              <a:t>工作台     </a:t>
            </a:r>
            <a:r>
              <a:rPr lang="en-US" altLang="zh-TW" sz="2000" b="1">
                <a:latin typeface="+mn-lt"/>
                <a:ea typeface="+mn-ea"/>
                <a:cs typeface="+mn-ea"/>
                <a:sym typeface="+mn-lt"/>
              </a:rPr>
              <a:t>2</a:t>
            </a:r>
          </a:p>
        </p:txBody>
      </p:sp>
      <p:sp>
        <p:nvSpPr>
          <p:cNvPr id="489533" name="Text Box 61">
            <a:extLst>
              <a:ext uri="{FF2B5EF4-FFF2-40B4-BE49-F238E27FC236}">
                <a16:creationId xmlns:a16="http://schemas.microsoft.com/office/drawing/2014/main" id="{93C0A34D-A269-4430-A9C6-64E42D1866FC}"/>
              </a:ext>
            </a:extLst>
          </p:cNvPr>
          <p:cNvSpPr txBox="1">
            <a:spLocks noChangeArrowheads="1"/>
          </p:cNvSpPr>
          <p:nvPr/>
        </p:nvSpPr>
        <p:spPr bwMode="auto">
          <a:xfrm>
            <a:off x="9120188" y="4702175"/>
            <a:ext cx="684212" cy="1579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b="1">
                <a:latin typeface="+mn-lt"/>
                <a:ea typeface="+mn-ea"/>
                <a:cs typeface="+mn-ea"/>
                <a:sym typeface="+mn-lt"/>
              </a:rPr>
              <a:t>工作台 </a:t>
            </a:r>
            <a:r>
              <a:rPr lang="en-US" altLang="zh-TW" sz="2000" b="1">
                <a:latin typeface="+mn-lt"/>
                <a:ea typeface="+mn-ea"/>
                <a:cs typeface="+mn-ea"/>
                <a:sym typeface="+mn-lt"/>
              </a:rPr>
              <a:t>3</a:t>
            </a:r>
          </a:p>
        </p:txBody>
      </p:sp>
      <p:sp>
        <p:nvSpPr>
          <p:cNvPr id="489534" name="Text Box 62">
            <a:extLst>
              <a:ext uri="{FF2B5EF4-FFF2-40B4-BE49-F238E27FC236}">
                <a16:creationId xmlns:a16="http://schemas.microsoft.com/office/drawing/2014/main" id="{1AE38B89-5757-4FB7-A97B-566D6B1EEAC5}"/>
              </a:ext>
            </a:extLst>
          </p:cNvPr>
          <p:cNvSpPr txBox="1">
            <a:spLocks noChangeArrowheads="1"/>
          </p:cNvSpPr>
          <p:nvPr/>
        </p:nvSpPr>
        <p:spPr bwMode="auto">
          <a:xfrm>
            <a:off x="11514138" y="4784725"/>
            <a:ext cx="684212" cy="1579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b="1">
                <a:latin typeface="+mn-lt"/>
                <a:ea typeface="+mn-ea"/>
                <a:cs typeface="+mn-ea"/>
                <a:sym typeface="+mn-lt"/>
              </a:rPr>
              <a:t>工作台 </a:t>
            </a:r>
            <a:r>
              <a:rPr lang="en-US" altLang="zh-TW" sz="2000" b="1">
                <a:latin typeface="+mn-lt"/>
                <a:ea typeface="+mn-ea"/>
                <a:cs typeface="+mn-ea"/>
                <a:sym typeface="+mn-lt"/>
              </a:rPr>
              <a:t>4</a:t>
            </a:r>
          </a:p>
        </p:txBody>
      </p:sp>
      <p:sp>
        <p:nvSpPr>
          <p:cNvPr id="489535" name="Text Box 63">
            <a:extLst>
              <a:ext uri="{FF2B5EF4-FFF2-40B4-BE49-F238E27FC236}">
                <a16:creationId xmlns:a16="http://schemas.microsoft.com/office/drawing/2014/main" id="{20D6CB8F-5A33-4DAC-8607-6CE80CED345C}"/>
              </a:ext>
            </a:extLst>
          </p:cNvPr>
          <p:cNvSpPr txBox="1">
            <a:spLocks noChangeArrowheads="1"/>
          </p:cNvSpPr>
          <p:nvPr/>
        </p:nvSpPr>
        <p:spPr bwMode="auto">
          <a:xfrm>
            <a:off x="125254" y="2056766"/>
            <a:ext cx="6156325"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b="1" dirty="0">
                <a:latin typeface="+mn-lt"/>
                <a:ea typeface="+mn-ea"/>
                <a:cs typeface="+mn-ea"/>
                <a:sym typeface="+mn-lt"/>
              </a:rPr>
              <a:t>防静电车间示意图</a:t>
            </a:r>
            <a:r>
              <a:rPr lang="en-US" altLang="zh-TW" sz="2000" b="1" dirty="0">
                <a:latin typeface="+mn-lt"/>
                <a:ea typeface="+mn-ea"/>
                <a:cs typeface="+mn-ea"/>
                <a:sym typeface="+mn-lt"/>
              </a:rPr>
              <a:t>:</a:t>
            </a:r>
          </a:p>
        </p:txBody>
      </p:sp>
      <p:sp>
        <p:nvSpPr>
          <p:cNvPr id="64" name="文本框 63">
            <a:extLst>
              <a:ext uri="{FF2B5EF4-FFF2-40B4-BE49-F238E27FC236}">
                <a16:creationId xmlns:a16="http://schemas.microsoft.com/office/drawing/2014/main" id="{97758F97-D993-4B5F-8286-B8F4127ECD77}"/>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64"/>
                                        </p:tgtEl>
                                        <p:attrNameLst>
                                          <p:attrName>style.visibility</p:attrName>
                                        </p:attrNameLst>
                                      </p:cBhvr>
                                      <p:to>
                                        <p:strVal val="visible"/>
                                      </p:to>
                                    </p:set>
                                    <p:anim calcmode="lin" valueType="num">
                                      <p:cBhvr>
                                        <p:cTn id="7" dur="500" fill="hold"/>
                                        <p:tgtEl>
                                          <p:spTgt spid="64"/>
                                        </p:tgtEl>
                                        <p:attrNameLst>
                                          <p:attrName>ppt_w</p:attrName>
                                        </p:attrNameLst>
                                      </p:cBhvr>
                                      <p:tavLst>
                                        <p:tav tm="0">
                                          <p:val>
                                            <p:fltVal val="0"/>
                                          </p:val>
                                        </p:tav>
                                        <p:tav tm="100000">
                                          <p:val>
                                            <p:strVal val="#ppt_w"/>
                                          </p:val>
                                        </p:tav>
                                      </p:tavLst>
                                    </p:anim>
                                    <p:anim calcmode="lin" valueType="num">
                                      <p:cBhvr>
                                        <p:cTn id="8" dur="500" fill="hold"/>
                                        <p:tgtEl>
                                          <p:spTgt spid="6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0498" name="Text Box 2">
            <a:extLst>
              <a:ext uri="{FF2B5EF4-FFF2-40B4-BE49-F238E27FC236}">
                <a16:creationId xmlns:a16="http://schemas.microsoft.com/office/drawing/2014/main" id="{9621F26B-EE5D-4ECB-AA74-A5309F096E5B}"/>
              </a:ext>
            </a:extLst>
          </p:cNvPr>
          <p:cNvSpPr txBox="1">
            <a:spLocks noChangeArrowheads="1"/>
          </p:cNvSpPr>
          <p:nvPr/>
        </p:nvSpPr>
        <p:spPr bwMode="auto">
          <a:xfrm>
            <a:off x="1462956" y="1032521"/>
            <a:ext cx="4673600" cy="471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zh-CN" sz="2000">
              <a:latin typeface="+mn-lt"/>
              <a:ea typeface="+mn-ea"/>
              <a:cs typeface="+mn-ea"/>
              <a:sym typeface="+mn-lt"/>
            </a:endParaRPr>
          </a:p>
        </p:txBody>
      </p:sp>
      <p:sp>
        <p:nvSpPr>
          <p:cNvPr id="490499" name="Text Box 3">
            <a:extLst>
              <a:ext uri="{FF2B5EF4-FFF2-40B4-BE49-F238E27FC236}">
                <a16:creationId xmlns:a16="http://schemas.microsoft.com/office/drawing/2014/main" id="{FBD4C6C0-0F92-47B0-9B0D-2D2A6DD86414}"/>
              </a:ext>
            </a:extLst>
          </p:cNvPr>
          <p:cNvSpPr txBox="1">
            <a:spLocks noChangeArrowheads="1"/>
          </p:cNvSpPr>
          <p:nvPr/>
        </p:nvSpPr>
        <p:spPr bwMode="auto">
          <a:xfrm>
            <a:off x="886669" y="2320778"/>
            <a:ext cx="13681075"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a:latin typeface="+mn-lt"/>
                <a:ea typeface="+mn-ea"/>
                <a:cs typeface="+mn-ea"/>
                <a:sym typeface="+mn-lt"/>
              </a:rPr>
              <a:t>   </a:t>
            </a:r>
            <a:r>
              <a:rPr lang="zh-TW" altLang="en-US" sz="2000" b="1">
                <a:latin typeface="+mn-lt"/>
                <a:ea typeface="+mn-ea"/>
                <a:cs typeface="+mn-ea"/>
                <a:sym typeface="+mn-lt"/>
              </a:rPr>
              <a:t>人员进入防静电车间的流程</a:t>
            </a:r>
            <a:r>
              <a:rPr lang="en-US" altLang="zh-TW" sz="2000" b="1">
                <a:latin typeface="+mn-lt"/>
                <a:ea typeface="+mn-ea"/>
                <a:cs typeface="+mn-ea"/>
                <a:sym typeface="+mn-lt"/>
              </a:rPr>
              <a:t>:</a:t>
            </a:r>
          </a:p>
        </p:txBody>
      </p:sp>
      <p:sp>
        <p:nvSpPr>
          <p:cNvPr id="490500" name="Rectangle 4">
            <a:extLst>
              <a:ext uri="{FF2B5EF4-FFF2-40B4-BE49-F238E27FC236}">
                <a16:creationId xmlns:a16="http://schemas.microsoft.com/office/drawing/2014/main" id="{7672E625-EFC1-4D40-BF3B-BAAEB2A40C05}"/>
              </a:ext>
            </a:extLst>
          </p:cNvPr>
          <p:cNvSpPr>
            <a:spLocks noChangeArrowheads="1"/>
          </p:cNvSpPr>
          <p:nvPr/>
        </p:nvSpPr>
        <p:spPr bwMode="auto">
          <a:xfrm>
            <a:off x="5225331" y="1656408"/>
            <a:ext cx="3762375" cy="519113"/>
          </a:xfrm>
          <a:prstGeom prst="rect">
            <a:avLst/>
          </a:prstGeom>
          <a:ln>
            <a:headEnd/>
            <a:tailEnd/>
          </a:ln>
          <a:extLs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3"/>
          </a:lnRef>
          <a:fillRef idx="3">
            <a:schemeClr val="accent3"/>
          </a:fillRef>
          <a:effectRef idx="2">
            <a:schemeClr val="accent3"/>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穿防静电工装</a:t>
            </a:r>
          </a:p>
        </p:txBody>
      </p:sp>
      <p:sp>
        <p:nvSpPr>
          <p:cNvPr id="490501" name="Rectangle 5">
            <a:extLst>
              <a:ext uri="{FF2B5EF4-FFF2-40B4-BE49-F238E27FC236}">
                <a16:creationId xmlns:a16="http://schemas.microsoft.com/office/drawing/2014/main" id="{6FC9EF4D-84D0-4999-B3BC-B0C6614964A3}"/>
              </a:ext>
            </a:extLst>
          </p:cNvPr>
          <p:cNvSpPr>
            <a:spLocks noChangeArrowheads="1"/>
          </p:cNvSpPr>
          <p:nvPr/>
        </p:nvSpPr>
        <p:spPr bwMode="auto">
          <a:xfrm>
            <a:off x="5225331" y="2591446"/>
            <a:ext cx="3762375" cy="520700"/>
          </a:xfrm>
          <a:prstGeom prst="rect">
            <a:avLst/>
          </a:prstGeom>
          <a:ln>
            <a:headEnd/>
            <a:tailEnd/>
          </a:ln>
          <a:extLs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3"/>
          </a:lnRef>
          <a:fillRef idx="3">
            <a:schemeClr val="accent3"/>
          </a:fillRef>
          <a:effectRef idx="2">
            <a:schemeClr val="accent3"/>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接触金属吊链放电</a:t>
            </a:r>
          </a:p>
        </p:txBody>
      </p:sp>
      <p:sp>
        <p:nvSpPr>
          <p:cNvPr id="490502" name="Rectangle 6">
            <a:extLst>
              <a:ext uri="{FF2B5EF4-FFF2-40B4-BE49-F238E27FC236}">
                <a16:creationId xmlns:a16="http://schemas.microsoft.com/office/drawing/2014/main" id="{18C76BDE-3305-4B5D-AE57-689E98AB7547}"/>
              </a:ext>
            </a:extLst>
          </p:cNvPr>
          <p:cNvSpPr>
            <a:spLocks noChangeArrowheads="1"/>
          </p:cNvSpPr>
          <p:nvPr/>
        </p:nvSpPr>
        <p:spPr bwMode="auto">
          <a:xfrm>
            <a:off x="5225331" y="3632846"/>
            <a:ext cx="3762375" cy="519112"/>
          </a:xfrm>
          <a:prstGeom prst="rect">
            <a:avLst/>
          </a:prstGeom>
          <a:ln>
            <a:headEnd/>
            <a:tailEnd/>
          </a:ln>
          <a:extLs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3"/>
          </a:lnRef>
          <a:fillRef idx="3">
            <a:schemeClr val="accent3"/>
          </a:fillRef>
          <a:effectRef idx="2">
            <a:schemeClr val="accent3"/>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实施静电检查</a:t>
            </a:r>
          </a:p>
        </p:txBody>
      </p:sp>
      <p:sp>
        <p:nvSpPr>
          <p:cNvPr id="490503" name="Rectangle 7">
            <a:extLst>
              <a:ext uri="{FF2B5EF4-FFF2-40B4-BE49-F238E27FC236}">
                <a16:creationId xmlns:a16="http://schemas.microsoft.com/office/drawing/2014/main" id="{3BDFD297-0A0B-4817-88DD-1F476052082A}"/>
              </a:ext>
            </a:extLst>
          </p:cNvPr>
          <p:cNvSpPr>
            <a:spLocks noChangeArrowheads="1"/>
          </p:cNvSpPr>
          <p:nvPr/>
        </p:nvSpPr>
        <p:spPr bwMode="auto">
          <a:xfrm>
            <a:off x="5225331" y="4672658"/>
            <a:ext cx="3762375" cy="519113"/>
          </a:xfrm>
          <a:prstGeom prst="rect">
            <a:avLst/>
          </a:prstGeom>
          <a:ln>
            <a:headEnd/>
            <a:tailEnd/>
          </a:ln>
          <a:extLs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3"/>
          </a:lnRef>
          <a:fillRef idx="3">
            <a:schemeClr val="accent3"/>
          </a:fillRef>
          <a:effectRef idx="2">
            <a:schemeClr val="accent3"/>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佩戴防静电手带</a:t>
            </a:r>
          </a:p>
        </p:txBody>
      </p:sp>
      <p:sp>
        <p:nvSpPr>
          <p:cNvPr id="490504" name="Rectangle 8">
            <a:extLst>
              <a:ext uri="{FF2B5EF4-FFF2-40B4-BE49-F238E27FC236}">
                <a16:creationId xmlns:a16="http://schemas.microsoft.com/office/drawing/2014/main" id="{A4F59B47-20E7-441A-A9E5-119BDFEC2ED5}"/>
              </a:ext>
            </a:extLst>
          </p:cNvPr>
          <p:cNvSpPr>
            <a:spLocks noChangeArrowheads="1"/>
          </p:cNvSpPr>
          <p:nvPr/>
        </p:nvSpPr>
        <p:spPr bwMode="auto">
          <a:xfrm>
            <a:off x="5225331" y="5712471"/>
            <a:ext cx="3762375" cy="520700"/>
          </a:xfrm>
          <a:prstGeom prst="rect">
            <a:avLst/>
          </a:prstGeom>
          <a:ln>
            <a:headEnd/>
            <a:tailEnd/>
          </a:ln>
          <a:extLs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3"/>
          </a:lnRef>
          <a:fillRef idx="3">
            <a:schemeClr val="accent3"/>
          </a:fillRef>
          <a:effectRef idx="2">
            <a:schemeClr val="accent3"/>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开始工作</a:t>
            </a:r>
          </a:p>
        </p:txBody>
      </p:sp>
      <p:sp>
        <p:nvSpPr>
          <p:cNvPr id="490505" name="Rectangle 9">
            <a:extLst>
              <a:ext uri="{FF2B5EF4-FFF2-40B4-BE49-F238E27FC236}">
                <a16:creationId xmlns:a16="http://schemas.microsoft.com/office/drawing/2014/main" id="{AD9B6221-D534-4D3C-AE9D-6518CDDD6667}"/>
              </a:ext>
            </a:extLst>
          </p:cNvPr>
          <p:cNvSpPr>
            <a:spLocks noChangeArrowheads="1"/>
          </p:cNvSpPr>
          <p:nvPr/>
        </p:nvSpPr>
        <p:spPr bwMode="auto">
          <a:xfrm>
            <a:off x="1804268" y="4151958"/>
            <a:ext cx="1825625" cy="520700"/>
          </a:xfrm>
          <a:prstGeom prst="rect">
            <a:avLst/>
          </a:prstGeom>
          <a:ln>
            <a:headEnd/>
            <a:tailEnd/>
          </a:ln>
          <a:extLs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3"/>
          </a:lnRef>
          <a:fillRef idx="3">
            <a:schemeClr val="accent3"/>
          </a:fillRef>
          <a:effectRef idx="2">
            <a:schemeClr val="accent3"/>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去</a:t>
            </a:r>
            <a:r>
              <a:rPr lang="en-US" altLang="zh-TW" sz="2000">
                <a:latin typeface="+mn-lt"/>
                <a:ea typeface="+mn-ea"/>
                <a:cs typeface="+mn-ea"/>
                <a:sym typeface="+mn-lt"/>
              </a:rPr>
              <a:t>WC</a:t>
            </a:r>
            <a:r>
              <a:rPr lang="zh-TW" altLang="en-US" sz="2000">
                <a:latin typeface="+mn-lt"/>
                <a:ea typeface="+mn-ea"/>
                <a:cs typeface="+mn-ea"/>
                <a:sym typeface="+mn-lt"/>
              </a:rPr>
              <a:t>洗手</a:t>
            </a:r>
          </a:p>
        </p:txBody>
      </p:sp>
      <p:sp>
        <p:nvSpPr>
          <p:cNvPr id="490506" name="Line 10">
            <a:extLst>
              <a:ext uri="{FF2B5EF4-FFF2-40B4-BE49-F238E27FC236}">
                <a16:creationId xmlns:a16="http://schemas.microsoft.com/office/drawing/2014/main" id="{0404E328-0861-425B-8738-A5CF747C9D95}"/>
              </a:ext>
            </a:extLst>
          </p:cNvPr>
          <p:cNvSpPr>
            <a:spLocks noChangeShapeType="1"/>
          </p:cNvSpPr>
          <p:nvPr/>
        </p:nvSpPr>
        <p:spPr bwMode="auto">
          <a:xfrm>
            <a:off x="6935068" y="2175521"/>
            <a:ext cx="0" cy="415925"/>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90507" name="Line 11">
            <a:extLst>
              <a:ext uri="{FF2B5EF4-FFF2-40B4-BE49-F238E27FC236}">
                <a16:creationId xmlns:a16="http://schemas.microsoft.com/office/drawing/2014/main" id="{677CD6AA-9A48-4877-9CCD-EF18511B0A1E}"/>
              </a:ext>
            </a:extLst>
          </p:cNvPr>
          <p:cNvSpPr>
            <a:spLocks noChangeShapeType="1"/>
          </p:cNvSpPr>
          <p:nvPr/>
        </p:nvSpPr>
        <p:spPr bwMode="auto">
          <a:xfrm>
            <a:off x="6935068" y="3112146"/>
            <a:ext cx="0" cy="520700"/>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90508" name="Line 12">
            <a:extLst>
              <a:ext uri="{FF2B5EF4-FFF2-40B4-BE49-F238E27FC236}">
                <a16:creationId xmlns:a16="http://schemas.microsoft.com/office/drawing/2014/main" id="{25F921B8-5B7E-43A5-B031-6AFC9A0B8488}"/>
              </a:ext>
            </a:extLst>
          </p:cNvPr>
          <p:cNvSpPr>
            <a:spLocks noChangeShapeType="1"/>
          </p:cNvSpPr>
          <p:nvPr/>
        </p:nvSpPr>
        <p:spPr bwMode="auto">
          <a:xfrm>
            <a:off x="6935068" y="4151958"/>
            <a:ext cx="0" cy="520700"/>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90509" name="Line 13">
            <a:extLst>
              <a:ext uri="{FF2B5EF4-FFF2-40B4-BE49-F238E27FC236}">
                <a16:creationId xmlns:a16="http://schemas.microsoft.com/office/drawing/2014/main" id="{022D03C8-3BF9-4077-8B3C-2E9DE308D664}"/>
              </a:ext>
            </a:extLst>
          </p:cNvPr>
          <p:cNvSpPr>
            <a:spLocks noChangeShapeType="1"/>
          </p:cNvSpPr>
          <p:nvPr/>
        </p:nvSpPr>
        <p:spPr bwMode="auto">
          <a:xfrm>
            <a:off x="6935068" y="5191771"/>
            <a:ext cx="0" cy="520700"/>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90510" name="Line 14">
            <a:extLst>
              <a:ext uri="{FF2B5EF4-FFF2-40B4-BE49-F238E27FC236}">
                <a16:creationId xmlns:a16="http://schemas.microsoft.com/office/drawing/2014/main" id="{C3BC240A-1AC8-4085-8E93-3164006A20E4}"/>
              </a:ext>
            </a:extLst>
          </p:cNvPr>
          <p:cNvSpPr>
            <a:spLocks noChangeShapeType="1"/>
          </p:cNvSpPr>
          <p:nvPr/>
        </p:nvSpPr>
        <p:spPr bwMode="auto">
          <a:xfrm flipH="1">
            <a:off x="3629893" y="4359921"/>
            <a:ext cx="3305175" cy="0"/>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90511" name="Line 15">
            <a:extLst>
              <a:ext uri="{FF2B5EF4-FFF2-40B4-BE49-F238E27FC236}">
                <a16:creationId xmlns:a16="http://schemas.microsoft.com/office/drawing/2014/main" id="{A71F58A9-B312-4A57-8F7B-2CCD939CC5C4}"/>
              </a:ext>
            </a:extLst>
          </p:cNvPr>
          <p:cNvSpPr>
            <a:spLocks noChangeShapeType="1"/>
          </p:cNvSpPr>
          <p:nvPr/>
        </p:nvSpPr>
        <p:spPr bwMode="auto">
          <a:xfrm>
            <a:off x="2831381" y="3943996"/>
            <a:ext cx="2393950" cy="0"/>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90512" name="Line 16">
            <a:extLst>
              <a:ext uri="{FF2B5EF4-FFF2-40B4-BE49-F238E27FC236}">
                <a16:creationId xmlns:a16="http://schemas.microsoft.com/office/drawing/2014/main" id="{ACEE1706-EE43-4BC9-A0DC-E1B578DEC60F}"/>
              </a:ext>
            </a:extLst>
          </p:cNvPr>
          <p:cNvSpPr>
            <a:spLocks noChangeShapeType="1"/>
          </p:cNvSpPr>
          <p:nvPr/>
        </p:nvSpPr>
        <p:spPr bwMode="auto">
          <a:xfrm>
            <a:off x="2831381" y="3943996"/>
            <a:ext cx="0" cy="20796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490513" name="Text Box 17">
            <a:extLst>
              <a:ext uri="{FF2B5EF4-FFF2-40B4-BE49-F238E27FC236}">
                <a16:creationId xmlns:a16="http://schemas.microsoft.com/office/drawing/2014/main" id="{BB08596A-935D-446E-ADE9-E45FC39F3A05}"/>
              </a:ext>
            </a:extLst>
          </p:cNvPr>
          <p:cNvSpPr txBox="1">
            <a:spLocks noChangeArrowheads="1"/>
          </p:cNvSpPr>
          <p:nvPr/>
        </p:nvSpPr>
        <p:spPr bwMode="auto">
          <a:xfrm>
            <a:off x="3971206" y="3755083"/>
            <a:ext cx="1254125"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a:latin typeface="+mn-lt"/>
                <a:ea typeface="+mn-ea"/>
                <a:cs typeface="+mn-ea"/>
                <a:sym typeface="+mn-lt"/>
              </a:rPr>
              <a:t>NG</a:t>
            </a:r>
          </a:p>
        </p:txBody>
      </p:sp>
      <p:sp>
        <p:nvSpPr>
          <p:cNvPr id="490514" name="Text Box 18">
            <a:extLst>
              <a:ext uri="{FF2B5EF4-FFF2-40B4-BE49-F238E27FC236}">
                <a16:creationId xmlns:a16="http://schemas.microsoft.com/office/drawing/2014/main" id="{B63B4659-2A87-4E51-8015-111BE048E472}"/>
              </a:ext>
            </a:extLst>
          </p:cNvPr>
          <p:cNvSpPr txBox="1">
            <a:spLocks noChangeArrowheads="1"/>
          </p:cNvSpPr>
          <p:nvPr/>
        </p:nvSpPr>
        <p:spPr bwMode="auto">
          <a:xfrm>
            <a:off x="7049368" y="4048771"/>
            <a:ext cx="1938338" cy="471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a:latin typeface="+mn-lt"/>
                <a:ea typeface="+mn-ea"/>
                <a:cs typeface="+mn-ea"/>
                <a:sym typeface="+mn-lt"/>
              </a:rPr>
              <a:t>OK</a:t>
            </a:r>
          </a:p>
        </p:txBody>
      </p:sp>
      <p:sp>
        <p:nvSpPr>
          <p:cNvPr id="490515" name="Text Box 19">
            <a:extLst>
              <a:ext uri="{FF2B5EF4-FFF2-40B4-BE49-F238E27FC236}">
                <a16:creationId xmlns:a16="http://schemas.microsoft.com/office/drawing/2014/main" id="{8DE13006-34DD-44E7-A59B-96C055A27CFA}"/>
              </a:ext>
            </a:extLst>
          </p:cNvPr>
          <p:cNvSpPr txBox="1">
            <a:spLocks noChangeArrowheads="1"/>
          </p:cNvSpPr>
          <p:nvPr/>
        </p:nvSpPr>
        <p:spPr bwMode="auto">
          <a:xfrm>
            <a:off x="9216306" y="1656408"/>
            <a:ext cx="5586412"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包括衣服</a:t>
            </a:r>
            <a:r>
              <a:rPr lang="en-US" altLang="zh-TW" sz="2000">
                <a:latin typeface="+mn-lt"/>
                <a:ea typeface="+mn-ea"/>
                <a:cs typeface="+mn-ea"/>
                <a:sym typeface="+mn-lt"/>
              </a:rPr>
              <a:t>,</a:t>
            </a:r>
            <a:r>
              <a:rPr lang="zh-TW" altLang="en-US" sz="2000">
                <a:latin typeface="+mn-lt"/>
                <a:ea typeface="+mn-ea"/>
                <a:cs typeface="+mn-ea"/>
                <a:sym typeface="+mn-lt"/>
              </a:rPr>
              <a:t>鞋</a:t>
            </a:r>
            <a:r>
              <a:rPr lang="en-US" altLang="zh-TW" sz="2000">
                <a:latin typeface="+mn-lt"/>
                <a:ea typeface="+mn-ea"/>
                <a:cs typeface="+mn-ea"/>
                <a:sym typeface="+mn-lt"/>
              </a:rPr>
              <a:t>,</a:t>
            </a:r>
            <a:r>
              <a:rPr lang="zh-TW" altLang="en-US" sz="2000">
                <a:latin typeface="+mn-lt"/>
                <a:ea typeface="+mn-ea"/>
                <a:cs typeface="+mn-ea"/>
                <a:sym typeface="+mn-lt"/>
              </a:rPr>
              <a:t>帽</a:t>
            </a:r>
            <a:r>
              <a:rPr lang="en-US" altLang="zh-TW" sz="2000">
                <a:latin typeface="+mn-lt"/>
                <a:ea typeface="+mn-ea"/>
                <a:cs typeface="+mn-ea"/>
                <a:sym typeface="+mn-lt"/>
              </a:rPr>
              <a:t>,</a:t>
            </a:r>
            <a:r>
              <a:rPr lang="zh-TW" altLang="en-US" sz="2000">
                <a:latin typeface="+mn-lt"/>
                <a:ea typeface="+mn-ea"/>
                <a:cs typeface="+mn-ea"/>
                <a:sym typeface="+mn-lt"/>
              </a:rPr>
              <a:t>手套等</a:t>
            </a:r>
          </a:p>
        </p:txBody>
      </p:sp>
      <p:sp>
        <p:nvSpPr>
          <p:cNvPr id="490516" name="Text Box 20">
            <a:extLst>
              <a:ext uri="{FF2B5EF4-FFF2-40B4-BE49-F238E27FC236}">
                <a16:creationId xmlns:a16="http://schemas.microsoft.com/office/drawing/2014/main" id="{23024BB3-F8DC-429C-8B1C-3285B844913C}"/>
              </a:ext>
            </a:extLst>
          </p:cNvPr>
          <p:cNvSpPr txBox="1">
            <a:spLocks noChangeArrowheads="1"/>
          </p:cNvSpPr>
          <p:nvPr/>
        </p:nvSpPr>
        <p:spPr bwMode="auto">
          <a:xfrm>
            <a:off x="9216306" y="2591446"/>
            <a:ext cx="5243512"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手</a:t>
            </a:r>
            <a:r>
              <a:rPr lang="en-US" altLang="zh-TW" sz="2000">
                <a:latin typeface="+mn-lt"/>
                <a:ea typeface="+mn-ea"/>
                <a:cs typeface="+mn-ea"/>
                <a:sym typeface="+mn-lt"/>
              </a:rPr>
              <a:t>,</a:t>
            </a:r>
            <a:r>
              <a:rPr lang="zh-TW" altLang="en-US" sz="2000">
                <a:latin typeface="+mn-lt"/>
                <a:ea typeface="+mn-ea"/>
                <a:cs typeface="+mn-ea"/>
                <a:sym typeface="+mn-lt"/>
              </a:rPr>
              <a:t>工装等</a:t>
            </a:r>
            <a:r>
              <a:rPr lang="en-US" altLang="zh-TW" sz="2000">
                <a:latin typeface="+mn-lt"/>
                <a:ea typeface="+mn-ea"/>
                <a:cs typeface="+mn-ea"/>
                <a:sym typeface="+mn-lt"/>
              </a:rPr>
              <a:t>,</a:t>
            </a:r>
            <a:r>
              <a:rPr lang="zh-TW" altLang="en-US" sz="2000">
                <a:latin typeface="+mn-lt"/>
                <a:ea typeface="+mn-ea"/>
                <a:cs typeface="+mn-ea"/>
                <a:sym typeface="+mn-lt"/>
              </a:rPr>
              <a:t>时间</a:t>
            </a:r>
            <a:r>
              <a:rPr lang="en-US" altLang="zh-TW" sz="2000">
                <a:latin typeface="+mn-lt"/>
                <a:ea typeface="+mn-ea"/>
                <a:cs typeface="+mn-ea"/>
                <a:sym typeface="+mn-lt"/>
              </a:rPr>
              <a:t>1</a:t>
            </a:r>
            <a:r>
              <a:rPr lang="zh-TW" altLang="en-US" sz="2000">
                <a:latin typeface="+mn-lt"/>
                <a:ea typeface="+mn-ea"/>
                <a:cs typeface="+mn-ea"/>
                <a:sym typeface="+mn-lt"/>
              </a:rPr>
              <a:t>秒以上</a:t>
            </a:r>
          </a:p>
        </p:txBody>
      </p:sp>
      <p:sp>
        <p:nvSpPr>
          <p:cNvPr id="490517" name="Text Box 21">
            <a:extLst>
              <a:ext uri="{FF2B5EF4-FFF2-40B4-BE49-F238E27FC236}">
                <a16:creationId xmlns:a16="http://schemas.microsoft.com/office/drawing/2014/main" id="{32D3A2F3-8141-404F-A04D-D34665DA1D8D}"/>
              </a:ext>
            </a:extLst>
          </p:cNvPr>
          <p:cNvSpPr txBox="1">
            <a:spLocks noChangeArrowheads="1"/>
          </p:cNvSpPr>
          <p:nvPr/>
        </p:nvSpPr>
        <p:spPr bwMode="auto">
          <a:xfrm>
            <a:off x="9102006" y="3632846"/>
            <a:ext cx="6042025"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站在静电检查仪的台板上检查</a:t>
            </a:r>
          </a:p>
        </p:txBody>
      </p:sp>
      <p:sp>
        <p:nvSpPr>
          <p:cNvPr id="490518" name="Text Box 22">
            <a:extLst>
              <a:ext uri="{FF2B5EF4-FFF2-40B4-BE49-F238E27FC236}">
                <a16:creationId xmlns:a16="http://schemas.microsoft.com/office/drawing/2014/main" id="{6679FBA8-4F4C-4957-A9D3-9D2787EDBFE1}"/>
              </a:ext>
            </a:extLst>
          </p:cNvPr>
          <p:cNvSpPr txBox="1">
            <a:spLocks noChangeArrowheads="1"/>
          </p:cNvSpPr>
          <p:nvPr/>
        </p:nvSpPr>
        <p:spPr bwMode="auto">
          <a:xfrm>
            <a:off x="9216306" y="4672658"/>
            <a:ext cx="5927725"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防静电手带</a:t>
            </a:r>
            <a:r>
              <a:rPr lang="en-US" altLang="zh-TW" sz="2000">
                <a:latin typeface="+mn-lt"/>
                <a:ea typeface="+mn-ea"/>
                <a:cs typeface="+mn-ea"/>
                <a:sym typeface="+mn-lt"/>
              </a:rPr>
              <a:t>/ESD</a:t>
            </a:r>
            <a:r>
              <a:rPr lang="zh-TW" altLang="en-US" sz="2000">
                <a:latin typeface="+mn-lt"/>
                <a:ea typeface="+mn-ea"/>
                <a:cs typeface="+mn-ea"/>
                <a:sym typeface="+mn-lt"/>
              </a:rPr>
              <a:t>消除再生静电</a:t>
            </a:r>
          </a:p>
        </p:txBody>
      </p:sp>
      <p:sp>
        <p:nvSpPr>
          <p:cNvPr id="490519" name="Text Box 23">
            <a:extLst>
              <a:ext uri="{FF2B5EF4-FFF2-40B4-BE49-F238E27FC236}">
                <a16:creationId xmlns:a16="http://schemas.microsoft.com/office/drawing/2014/main" id="{3D4FE9AF-2C14-4F7C-8407-908B55125105}"/>
              </a:ext>
            </a:extLst>
          </p:cNvPr>
          <p:cNvSpPr txBox="1">
            <a:spLocks noChangeArrowheads="1"/>
          </p:cNvSpPr>
          <p:nvPr/>
        </p:nvSpPr>
        <p:spPr bwMode="auto">
          <a:xfrm>
            <a:off x="9216306" y="5712471"/>
            <a:ext cx="5472112" cy="46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无静电状态下开始工作</a:t>
            </a:r>
          </a:p>
        </p:txBody>
      </p:sp>
      <p:sp>
        <p:nvSpPr>
          <p:cNvPr id="490520" name="Text Box 24">
            <a:extLst>
              <a:ext uri="{FF2B5EF4-FFF2-40B4-BE49-F238E27FC236}">
                <a16:creationId xmlns:a16="http://schemas.microsoft.com/office/drawing/2014/main" id="{F658648B-A955-4C8C-BD63-CE5EB805FEE9}"/>
              </a:ext>
            </a:extLst>
          </p:cNvPr>
          <p:cNvSpPr txBox="1">
            <a:spLocks noChangeArrowheads="1"/>
          </p:cNvSpPr>
          <p:nvPr/>
        </p:nvSpPr>
        <p:spPr bwMode="auto">
          <a:xfrm>
            <a:off x="1462956" y="6441133"/>
            <a:ext cx="13681075" cy="157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a:latin typeface="+mn-lt"/>
                <a:ea typeface="+mn-ea"/>
                <a:cs typeface="+mn-ea"/>
                <a:sym typeface="+mn-lt"/>
              </a:rPr>
              <a:t>3.3 </a:t>
            </a:r>
            <a:r>
              <a:rPr lang="zh-TW" altLang="en-US" sz="2000" b="1">
                <a:latin typeface="+mn-lt"/>
                <a:ea typeface="+mn-ea"/>
                <a:cs typeface="+mn-ea"/>
                <a:sym typeface="+mn-lt"/>
              </a:rPr>
              <a:t>防污染车间</a:t>
            </a:r>
          </a:p>
          <a:p>
            <a:pPr eaLnBrk="1" hangingPunct="1">
              <a:lnSpc>
                <a:spcPct val="120000"/>
              </a:lnSpc>
              <a:defRPr/>
            </a:pPr>
            <a:r>
              <a:rPr lang="zh-TW" altLang="en-US" sz="2000">
                <a:latin typeface="+mn-lt"/>
                <a:ea typeface="+mn-ea"/>
                <a:cs typeface="+mn-ea"/>
                <a:sym typeface="+mn-lt"/>
              </a:rPr>
              <a:t>   防污染车间是一种先进生产方式的表现</a:t>
            </a:r>
            <a:r>
              <a:rPr lang="en-US" altLang="zh-TW" sz="2000">
                <a:latin typeface="+mn-lt"/>
                <a:ea typeface="+mn-ea"/>
                <a:cs typeface="+mn-ea"/>
                <a:sym typeface="+mn-lt"/>
              </a:rPr>
              <a:t>,</a:t>
            </a:r>
            <a:r>
              <a:rPr lang="zh-TW" altLang="en-US" sz="2000">
                <a:latin typeface="+mn-lt"/>
                <a:ea typeface="+mn-ea"/>
                <a:cs typeface="+mn-ea"/>
                <a:sym typeface="+mn-lt"/>
              </a:rPr>
              <a:t>比如对于生产中的粉尘</a:t>
            </a:r>
            <a:r>
              <a:rPr lang="en-US" altLang="zh-TW" sz="2000">
                <a:latin typeface="+mn-lt"/>
                <a:ea typeface="+mn-ea"/>
                <a:cs typeface="+mn-ea"/>
                <a:sym typeface="+mn-lt"/>
              </a:rPr>
              <a:t>,</a:t>
            </a:r>
            <a:r>
              <a:rPr lang="zh-TW" altLang="en-US" sz="2000">
                <a:latin typeface="+mn-lt"/>
                <a:ea typeface="+mn-ea"/>
                <a:cs typeface="+mn-ea"/>
                <a:sym typeface="+mn-lt"/>
              </a:rPr>
              <a:t>颜色</a:t>
            </a:r>
            <a:r>
              <a:rPr lang="en-US" altLang="zh-TW" sz="2000">
                <a:latin typeface="+mn-lt"/>
                <a:ea typeface="+mn-ea"/>
                <a:cs typeface="+mn-ea"/>
                <a:sym typeface="+mn-lt"/>
              </a:rPr>
              <a:t>,</a:t>
            </a:r>
            <a:r>
              <a:rPr lang="zh-TW" altLang="en-US" sz="2000">
                <a:latin typeface="+mn-lt"/>
                <a:ea typeface="+mn-ea"/>
                <a:cs typeface="+mn-ea"/>
                <a:sym typeface="+mn-lt"/>
              </a:rPr>
              <a:t>液体和气体等采取有效的防止其扩散</a:t>
            </a:r>
            <a:r>
              <a:rPr lang="en-US" altLang="zh-TW" sz="2000">
                <a:latin typeface="+mn-lt"/>
                <a:ea typeface="+mn-ea"/>
                <a:cs typeface="+mn-ea"/>
                <a:sym typeface="+mn-lt"/>
              </a:rPr>
              <a:t>,</a:t>
            </a:r>
            <a:r>
              <a:rPr lang="zh-TW" altLang="en-US" sz="2000">
                <a:latin typeface="+mn-lt"/>
                <a:ea typeface="+mn-ea"/>
                <a:cs typeface="+mn-ea"/>
                <a:sym typeface="+mn-lt"/>
              </a:rPr>
              <a:t>泄露</a:t>
            </a:r>
            <a:r>
              <a:rPr lang="en-US" altLang="zh-TW" sz="2000">
                <a:latin typeface="+mn-lt"/>
                <a:ea typeface="+mn-ea"/>
                <a:cs typeface="+mn-ea"/>
                <a:sym typeface="+mn-lt"/>
              </a:rPr>
              <a:t>,</a:t>
            </a:r>
            <a:r>
              <a:rPr lang="zh-TW" altLang="en-US" sz="2000">
                <a:latin typeface="+mn-lt"/>
                <a:ea typeface="+mn-ea"/>
                <a:cs typeface="+mn-ea"/>
                <a:sym typeface="+mn-lt"/>
              </a:rPr>
              <a:t>升华</a:t>
            </a:r>
            <a:r>
              <a:rPr lang="en-US" altLang="zh-TW" sz="2000">
                <a:latin typeface="+mn-lt"/>
                <a:ea typeface="+mn-ea"/>
                <a:cs typeface="+mn-ea"/>
                <a:sym typeface="+mn-lt"/>
              </a:rPr>
              <a:t>,</a:t>
            </a:r>
            <a:r>
              <a:rPr lang="zh-TW" altLang="en-US" sz="2000">
                <a:latin typeface="+mn-lt"/>
                <a:ea typeface="+mn-ea"/>
                <a:cs typeface="+mn-ea"/>
                <a:sym typeface="+mn-lt"/>
              </a:rPr>
              <a:t>喷溅等措施</a:t>
            </a:r>
            <a:r>
              <a:rPr lang="en-US" altLang="zh-TW" sz="2000">
                <a:latin typeface="+mn-lt"/>
                <a:ea typeface="+mn-ea"/>
                <a:cs typeface="+mn-ea"/>
                <a:sym typeface="+mn-lt"/>
              </a:rPr>
              <a:t>,</a:t>
            </a:r>
            <a:r>
              <a:rPr lang="zh-TW" altLang="en-US" sz="2000">
                <a:latin typeface="+mn-lt"/>
                <a:ea typeface="+mn-ea"/>
                <a:cs typeface="+mn-ea"/>
                <a:sym typeface="+mn-lt"/>
              </a:rPr>
              <a:t>进而减少或杜绝污染出现</a:t>
            </a:r>
            <a:r>
              <a:rPr lang="en-US" altLang="zh-TW" sz="2000">
                <a:latin typeface="+mn-lt"/>
                <a:ea typeface="+mn-ea"/>
                <a:cs typeface="+mn-ea"/>
                <a:sym typeface="+mn-lt"/>
              </a:rPr>
              <a:t>.</a:t>
            </a:r>
            <a:r>
              <a:rPr lang="zh-TW" altLang="en-US" sz="2000">
                <a:latin typeface="+mn-lt"/>
                <a:ea typeface="+mn-ea"/>
                <a:cs typeface="+mn-ea"/>
                <a:sym typeface="+mn-lt"/>
              </a:rPr>
              <a:t>这些措施</a:t>
            </a:r>
            <a:r>
              <a:rPr lang="en-US" altLang="zh-TW" sz="2000">
                <a:latin typeface="+mn-lt"/>
                <a:ea typeface="+mn-ea"/>
                <a:cs typeface="+mn-ea"/>
                <a:sym typeface="+mn-lt"/>
              </a:rPr>
              <a:t>,</a:t>
            </a:r>
            <a:r>
              <a:rPr lang="zh-TW" altLang="en-US" sz="2000">
                <a:latin typeface="+mn-lt"/>
                <a:ea typeface="+mn-ea"/>
                <a:cs typeface="+mn-ea"/>
                <a:sym typeface="+mn-lt"/>
              </a:rPr>
              <a:t>进而减少或杜绝污染出现</a:t>
            </a:r>
            <a:r>
              <a:rPr lang="en-US" altLang="zh-TW" sz="2000">
                <a:latin typeface="+mn-lt"/>
                <a:ea typeface="+mn-ea"/>
                <a:cs typeface="+mn-ea"/>
                <a:sym typeface="+mn-lt"/>
              </a:rPr>
              <a:t>.</a:t>
            </a:r>
            <a:r>
              <a:rPr lang="zh-TW" altLang="en-US" sz="2000">
                <a:latin typeface="+mn-lt"/>
                <a:ea typeface="+mn-ea"/>
                <a:cs typeface="+mn-ea"/>
                <a:sym typeface="+mn-lt"/>
              </a:rPr>
              <a:t>这些措施通常包括如下几方面</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管道式密闭传送物品</a:t>
            </a:r>
            <a:r>
              <a:rPr lang="en-US" altLang="zh-TW" sz="2000">
                <a:latin typeface="+mn-lt"/>
                <a:ea typeface="+mn-ea"/>
                <a:cs typeface="+mn-ea"/>
                <a:sym typeface="+mn-lt"/>
              </a:rPr>
              <a:t>,</a:t>
            </a:r>
            <a:r>
              <a:rPr lang="zh-TW" altLang="en-US" sz="2000">
                <a:latin typeface="+mn-lt"/>
                <a:ea typeface="+mn-ea"/>
                <a:cs typeface="+mn-ea"/>
                <a:sym typeface="+mn-lt"/>
              </a:rPr>
              <a:t>如面粉厂包装面粉</a:t>
            </a:r>
            <a:r>
              <a:rPr lang="en-US" altLang="zh-TW" sz="2000">
                <a:latin typeface="+mn-lt"/>
                <a:ea typeface="+mn-ea"/>
                <a:cs typeface="+mn-ea"/>
                <a:sym typeface="+mn-lt"/>
              </a:rPr>
              <a:t>;</a:t>
            </a:r>
            <a:r>
              <a:rPr lang="zh-TW" altLang="en-US" sz="2000">
                <a:latin typeface="+mn-lt"/>
                <a:ea typeface="+mn-ea"/>
                <a:cs typeface="+mn-ea"/>
                <a:sym typeface="+mn-lt"/>
              </a:rPr>
              <a:t>油墨厂传递油墨料</a:t>
            </a:r>
            <a:r>
              <a:rPr lang="en-US" altLang="zh-TW" sz="2000">
                <a:latin typeface="+mn-lt"/>
                <a:ea typeface="+mn-ea"/>
                <a:cs typeface="+mn-ea"/>
                <a:sym typeface="+mn-lt"/>
              </a:rPr>
              <a:t>;</a:t>
            </a:r>
            <a:r>
              <a:rPr lang="zh-TW" altLang="en-US" sz="2000">
                <a:latin typeface="+mn-lt"/>
                <a:ea typeface="+mn-ea"/>
                <a:cs typeface="+mn-ea"/>
                <a:sym typeface="+mn-lt"/>
              </a:rPr>
              <a:t>电子厂</a:t>
            </a:r>
          </a:p>
        </p:txBody>
      </p:sp>
      <p:sp>
        <p:nvSpPr>
          <p:cNvPr id="25" name="文本框 24">
            <a:extLst>
              <a:ext uri="{FF2B5EF4-FFF2-40B4-BE49-F238E27FC236}">
                <a16:creationId xmlns:a16="http://schemas.microsoft.com/office/drawing/2014/main" id="{E2709DF7-28A6-45E2-A807-4CF1EC2D7758}"/>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25"/>
                                        </p:tgtEl>
                                        <p:attrNameLst>
                                          <p:attrName>style.visibility</p:attrName>
                                        </p:attrNameLst>
                                      </p:cBhvr>
                                      <p:to>
                                        <p:strVal val="visible"/>
                                      </p:to>
                                    </p:set>
                                    <p:anim calcmode="lin" valueType="num">
                                      <p:cBhvr>
                                        <p:cTn id="7" dur="500" fill="hold"/>
                                        <p:tgtEl>
                                          <p:spTgt spid="25"/>
                                        </p:tgtEl>
                                        <p:attrNameLst>
                                          <p:attrName>ppt_w</p:attrName>
                                        </p:attrNameLst>
                                      </p:cBhvr>
                                      <p:tavLst>
                                        <p:tav tm="0">
                                          <p:val>
                                            <p:fltVal val="0"/>
                                          </p:val>
                                        </p:tav>
                                        <p:tav tm="100000">
                                          <p:val>
                                            <p:strVal val="#ppt_w"/>
                                          </p:val>
                                        </p:tav>
                                      </p:tavLst>
                                    </p:anim>
                                    <p:anim calcmode="lin" valueType="num">
                                      <p:cBhvr>
                                        <p:cTn id="8" dur="500" fill="hold"/>
                                        <p:tgtEl>
                                          <p:spTgt spid="2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22" name="Text Box 2">
            <a:extLst>
              <a:ext uri="{FF2B5EF4-FFF2-40B4-BE49-F238E27FC236}">
                <a16:creationId xmlns:a16="http://schemas.microsoft.com/office/drawing/2014/main" id="{022640D0-BB31-4459-8F18-32CC1DF6F4A9}"/>
              </a:ext>
            </a:extLst>
          </p:cNvPr>
          <p:cNvSpPr txBox="1">
            <a:spLocks noChangeArrowheads="1"/>
          </p:cNvSpPr>
          <p:nvPr/>
        </p:nvSpPr>
        <p:spPr bwMode="auto">
          <a:xfrm>
            <a:off x="1481137" y="2160464"/>
            <a:ext cx="13681075" cy="4533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dirty="0">
                <a:latin typeface="+mn-lt"/>
                <a:ea typeface="+mn-ea"/>
                <a:cs typeface="+mn-ea"/>
                <a:sym typeface="+mn-lt"/>
              </a:rPr>
              <a:t>分装和使用天那水等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湿水化作业</a:t>
            </a:r>
            <a:r>
              <a:rPr lang="en-US" altLang="zh-TW" sz="2000" dirty="0">
                <a:latin typeface="+mn-lt"/>
                <a:ea typeface="+mn-ea"/>
                <a:cs typeface="+mn-ea"/>
                <a:sym typeface="+mn-lt"/>
              </a:rPr>
              <a:t>,</a:t>
            </a:r>
            <a:r>
              <a:rPr lang="zh-TW" altLang="en-US" sz="2000" dirty="0">
                <a:latin typeface="+mn-lt"/>
                <a:ea typeface="+mn-ea"/>
                <a:cs typeface="+mn-ea"/>
                <a:sym typeface="+mn-lt"/>
              </a:rPr>
              <a:t>如石料研磨车间采用洒水作业</a:t>
            </a:r>
            <a:r>
              <a:rPr lang="en-US" altLang="zh-TW" sz="2000" dirty="0">
                <a:latin typeface="+mn-lt"/>
                <a:ea typeface="+mn-ea"/>
                <a:cs typeface="+mn-ea"/>
                <a:sym typeface="+mn-lt"/>
              </a:rPr>
              <a:t>,</a:t>
            </a:r>
            <a:r>
              <a:rPr lang="zh-TW" altLang="en-US" sz="2000" dirty="0">
                <a:latin typeface="+mn-lt"/>
                <a:ea typeface="+mn-ea"/>
                <a:cs typeface="+mn-ea"/>
                <a:sym typeface="+mn-lt"/>
              </a:rPr>
              <a:t>而不是干磨</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及时吸收废气</a:t>
            </a:r>
            <a:r>
              <a:rPr lang="en-US" altLang="zh-TW" sz="2000" dirty="0">
                <a:latin typeface="+mn-lt"/>
                <a:ea typeface="+mn-ea"/>
                <a:cs typeface="+mn-ea"/>
                <a:sym typeface="+mn-lt"/>
              </a:rPr>
              <a:t>,</a:t>
            </a:r>
            <a:r>
              <a:rPr lang="zh-TW" altLang="en-US" sz="2000" dirty="0">
                <a:latin typeface="+mn-lt"/>
                <a:ea typeface="+mn-ea"/>
                <a:cs typeface="+mn-ea"/>
                <a:sym typeface="+mn-lt"/>
              </a:rPr>
              <a:t>如电焊作业车间使用活性炭吸收装置吸收废气</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污染实时分离处理</a:t>
            </a:r>
            <a:r>
              <a:rPr lang="en-US" altLang="zh-TW" sz="2000" dirty="0">
                <a:latin typeface="+mn-lt"/>
                <a:ea typeface="+mn-ea"/>
                <a:cs typeface="+mn-ea"/>
                <a:sym typeface="+mn-lt"/>
              </a:rPr>
              <a:t>,</a:t>
            </a:r>
            <a:r>
              <a:rPr lang="zh-TW" altLang="en-US" sz="2000" dirty="0">
                <a:latin typeface="+mn-lt"/>
                <a:ea typeface="+mn-ea"/>
                <a:cs typeface="+mn-ea"/>
                <a:sym typeface="+mn-lt"/>
              </a:rPr>
              <a:t>如在清洗车间建立接收油污的专用管道</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建立污染管理制度</a:t>
            </a:r>
            <a:r>
              <a:rPr lang="en-US" altLang="zh-TW" sz="2000" dirty="0">
                <a:latin typeface="+mn-lt"/>
                <a:ea typeface="+mn-ea"/>
                <a:cs typeface="+mn-ea"/>
                <a:sym typeface="+mn-lt"/>
              </a:rPr>
              <a:t>,</a:t>
            </a:r>
            <a:r>
              <a:rPr lang="zh-TW" altLang="en-US" sz="2000" dirty="0">
                <a:latin typeface="+mn-lt"/>
                <a:ea typeface="+mn-ea"/>
                <a:cs typeface="+mn-ea"/>
                <a:sym typeface="+mn-lt"/>
              </a:rPr>
              <a:t>比如推行“</a:t>
            </a:r>
            <a:r>
              <a:rPr lang="en-US" altLang="zh-TW" sz="2000" dirty="0">
                <a:latin typeface="+mn-lt"/>
                <a:ea typeface="+mn-ea"/>
                <a:cs typeface="+mn-ea"/>
                <a:sym typeface="+mn-lt"/>
              </a:rPr>
              <a:t>5S”</a:t>
            </a:r>
            <a:r>
              <a:rPr lang="zh-TW" altLang="en-US" sz="2000" dirty="0">
                <a:latin typeface="+mn-lt"/>
                <a:ea typeface="+mn-ea"/>
                <a:cs typeface="+mn-ea"/>
                <a:sym typeface="+mn-lt"/>
              </a:rPr>
              <a:t>管理</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标识污染</a:t>
            </a:r>
            <a:r>
              <a:rPr lang="en-US" altLang="zh-TW" sz="2000" dirty="0">
                <a:latin typeface="+mn-lt"/>
                <a:ea typeface="+mn-ea"/>
                <a:cs typeface="+mn-ea"/>
                <a:sym typeface="+mn-lt"/>
              </a:rPr>
              <a:t>,</a:t>
            </a:r>
            <a:r>
              <a:rPr lang="zh-TW" altLang="en-US" sz="2000" dirty="0">
                <a:latin typeface="+mn-lt"/>
                <a:ea typeface="+mn-ea"/>
                <a:cs typeface="+mn-ea"/>
                <a:sym typeface="+mn-lt"/>
              </a:rPr>
              <a:t>比如用广告牌或标志牌指示可能产生污染的处所</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培训污染防治知识</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3.4 </a:t>
            </a:r>
            <a:r>
              <a:rPr lang="zh-TW" altLang="en-US" sz="2000" b="1" dirty="0">
                <a:latin typeface="+mn-lt"/>
                <a:ea typeface="+mn-ea"/>
                <a:cs typeface="+mn-ea"/>
                <a:sym typeface="+mn-lt"/>
              </a:rPr>
              <a:t>机器重地</a:t>
            </a:r>
            <a:r>
              <a:rPr lang="en-US" altLang="zh-TW" sz="2000" b="1" dirty="0">
                <a:latin typeface="+mn-lt"/>
                <a:ea typeface="+mn-ea"/>
                <a:cs typeface="+mn-ea"/>
                <a:sym typeface="+mn-lt"/>
              </a:rPr>
              <a:t>,</a:t>
            </a:r>
            <a:r>
              <a:rPr lang="zh-TW" altLang="en-US" sz="2000" b="1" dirty="0">
                <a:latin typeface="+mn-lt"/>
                <a:ea typeface="+mn-ea"/>
                <a:cs typeface="+mn-ea"/>
                <a:sym typeface="+mn-lt"/>
              </a:rPr>
              <a:t>闲人免进</a:t>
            </a:r>
          </a:p>
          <a:p>
            <a:pPr eaLnBrk="1" hangingPunct="1">
              <a:lnSpc>
                <a:spcPct val="120000"/>
              </a:lnSpc>
              <a:buFont typeface="Wingdings" panose="05000000000000000000" pitchFamily="2" charset="2"/>
              <a:buNone/>
              <a:defRPr/>
            </a:pPr>
            <a:r>
              <a:rPr lang="zh-TW" altLang="en-US" sz="2000" dirty="0">
                <a:latin typeface="+mn-lt"/>
                <a:ea typeface="+mn-ea"/>
                <a:cs typeface="+mn-ea"/>
                <a:sym typeface="+mn-lt"/>
              </a:rPr>
              <a:t>   机器重地指的是安装有重要机器的车间或专门场所</a:t>
            </a:r>
            <a:r>
              <a:rPr lang="en-US" altLang="zh-TW" sz="2000" dirty="0">
                <a:latin typeface="+mn-lt"/>
                <a:ea typeface="+mn-ea"/>
                <a:cs typeface="+mn-ea"/>
                <a:sym typeface="+mn-lt"/>
              </a:rPr>
              <a:t>,</a:t>
            </a:r>
            <a:r>
              <a:rPr lang="zh-TW" altLang="en-US" sz="2000" dirty="0">
                <a:latin typeface="+mn-lt"/>
                <a:ea typeface="+mn-ea"/>
                <a:cs typeface="+mn-ea"/>
                <a:sym typeface="+mn-lt"/>
              </a:rPr>
              <a:t>机器重地的重要程度取决于机器的作用</a:t>
            </a:r>
            <a:r>
              <a:rPr lang="en-US" altLang="zh-TW" sz="2000" dirty="0">
                <a:latin typeface="+mn-lt"/>
                <a:ea typeface="+mn-ea"/>
                <a:cs typeface="+mn-ea"/>
                <a:sym typeface="+mn-lt"/>
              </a:rPr>
              <a:t>.</a:t>
            </a:r>
            <a:r>
              <a:rPr lang="zh-TW" altLang="en-US" sz="2000" dirty="0">
                <a:latin typeface="+mn-lt"/>
                <a:ea typeface="+mn-ea"/>
                <a:cs typeface="+mn-ea"/>
                <a:sym typeface="+mn-lt"/>
              </a:rPr>
              <a:t>闲人免进指的是要那些与工作不相干的人免于进入</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1 ) </a:t>
            </a:r>
            <a:r>
              <a:rPr lang="zh-TW" altLang="en-US" sz="2000" b="1" dirty="0">
                <a:latin typeface="+mn-lt"/>
                <a:ea typeface="+mn-ea"/>
                <a:cs typeface="+mn-ea"/>
                <a:sym typeface="+mn-lt"/>
              </a:rPr>
              <a:t>机器重地的类别</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凡是有比较重要的机器</a:t>
            </a:r>
            <a:r>
              <a:rPr lang="en-US" altLang="zh-TW" sz="2000" dirty="0">
                <a:latin typeface="+mn-lt"/>
                <a:ea typeface="+mn-ea"/>
                <a:cs typeface="+mn-ea"/>
                <a:sym typeface="+mn-lt"/>
              </a:rPr>
              <a:t>,</a:t>
            </a:r>
            <a:r>
              <a:rPr lang="zh-TW" altLang="en-US" sz="2000" dirty="0">
                <a:latin typeface="+mn-lt"/>
                <a:ea typeface="+mn-ea"/>
                <a:cs typeface="+mn-ea"/>
                <a:sym typeface="+mn-lt"/>
              </a:rPr>
              <a:t>设施</a:t>
            </a:r>
            <a:r>
              <a:rPr lang="en-US" altLang="zh-TW" sz="2000" dirty="0">
                <a:latin typeface="+mn-lt"/>
                <a:ea typeface="+mn-ea"/>
                <a:cs typeface="+mn-ea"/>
                <a:sym typeface="+mn-lt"/>
              </a:rPr>
              <a:t>,</a:t>
            </a:r>
            <a:r>
              <a:rPr lang="zh-TW" altLang="en-US" sz="2000" dirty="0">
                <a:latin typeface="+mn-lt"/>
                <a:ea typeface="+mn-ea"/>
                <a:cs typeface="+mn-ea"/>
                <a:sym typeface="+mn-lt"/>
              </a:rPr>
              <a:t>操作过程和其他作业的生产场所都可</a:t>
            </a:r>
          </a:p>
        </p:txBody>
      </p:sp>
      <p:sp>
        <p:nvSpPr>
          <p:cNvPr id="3" name="文本框 2">
            <a:extLst>
              <a:ext uri="{FF2B5EF4-FFF2-40B4-BE49-F238E27FC236}">
                <a16:creationId xmlns:a16="http://schemas.microsoft.com/office/drawing/2014/main" id="{0F7AF432-34B7-4EB7-B0E0-2690FA2605A3}"/>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2546" name="Text Box 2">
            <a:extLst>
              <a:ext uri="{FF2B5EF4-FFF2-40B4-BE49-F238E27FC236}">
                <a16:creationId xmlns:a16="http://schemas.microsoft.com/office/drawing/2014/main" id="{4C93A66F-4F21-4D1A-9112-5676BBAA16E6}"/>
              </a:ext>
            </a:extLst>
          </p:cNvPr>
          <p:cNvSpPr txBox="1">
            <a:spLocks noChangeArrowheads="1"/>
          </p:cNvSpPr>
          <p:nvPr/>
        </p:nvSpPr>
        <p:spPr bwMode="auto">
          <a:xfrm>
            <a:off x="1481137" y="2304480"/>
            <a:ext cx="13681075" cy="4164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dirty="0">
                <a:latin typeface="+mn-lt"/>
                <a:ea typeface="+mn-ea"/>
                <a:cs typeface="+mn-ea"/>
                <a:sym typeface="+mn-lt"/>
              </a:rPr>
              <a:t>以称之为机器重地而实施比较严格的管理</a:t>
            </a:r>
            <a:r>
              <a:rPr lang="en-US" altLang="zh-TW" sz="2000" dirty="0">
                <a:latin typeface="+mn-lt"/>
                <a:ea typeface="+mn-ea"/>
                <a:cs typeface="+mn-ea"/>
                <a:sym typeface="+mn-lt"/>
              </a:rPr>
              <a:t>,</a:t>
            </a:r>
            <a:r>
              <a:rPr lang="zh-TW" altLang="en-US" sz="2000" dirty="0">
                <a:latin typeface="+mn-lt"/>
                <a:ea typeface="+mn-ea"/>
                <a:cs typeface="+mn-ea"/>
                <a:sym typeface="+mn-lt"/>
              </a:rPr>
              <a:t>一般在生产现场常见的机器重地有以下几类</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配电房</a:t>
            </a:r>
            <a:r>
              <a:rPr lang="en-US" altLang="zh-TW" sz="2000" dirty="0">
                <a:latin typeface="+mn-lt"/>
                <a:ea typeface="+mn-ea"/>
                <a:cs typeface="+mn-ea"/>
                <a:sym typeface="+mn-lt"/>
              </a:rPr>
              <a:t>,</a:t>
            </a:r>
            <a:r>
              <a:rPr lang="zh-TW" altLang="en-US" sz="2000" dirty="0">
                <a:latin typeface="+mn-lt"/>
                <a:ea typeface="+mn-ea"/>
                <a:cs typeface="+mn-ea"/>
                <a:sym typeface="+mn-lt"/>
              </a:rPr>
              <a:t>要求除电力管理人员以外的所有人员免于进入</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生产车间</a:t>
            </a:r>
            <a:r>
              <a:rPr lang="en-US" altLang="zh-TW" sz="2000" dirty="0">
                <a:latin typeface="+mn-lt"/>
                <a:ea typeface="+mn-ea"/>
                <a:cs typeface="+mn-ea"/>
                <a:sym typeface="+mn-lt"/>
              </a:rPr>
              <a:t>,</a:t>
            </a:r>
            <a:r>
              <a:rPr lang="zh-TW" altLang="en-US" sz="2000" dirty="0">
                <a:latin typeface="+mn-lt"/>
                <a:ea typeface="+mn-ea"/>
                <a:cs typeface="+mn-ea"/>
                <a:sym typeface="+mn-lt"/>
              </a:rPr>
              <a:t>车间外人员出入时要登记或批准</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机器房</a:t>
            </a:r>
            <a:r>
              <a:rPr lang="en-US" altLang="zh-TW" sz="2000" dirty="0">
                <a:latin typeface="+mn-lt"/>
                <a:ea typeface="+mn-ea"/>
                <a:cs typeface="+mn-ea"/>
                <a:sym typeface="+mn-lt"/>
              </a:rPr>
              <a:t>,</a:t>
            </a:r>
            <a:r>
              <a:rPr lang="zh-TW" altLang="en-US" sz="2000" dirty="0">
                <a:latin typeface="+mn-lt"/>
                <a:ea typeface="+mn-ea"/>
                <a:cs typeface="+mn-ea"/>
                <a:sym typeface="+mn-lt"/>
              </a:rPr>
              <a:t>非操作人员“非请莫入”</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动力房</a:t>
            </a:r>
            <a:r>
              <a:rPr lang="en-US" altLang="zh-TW" sz="2000" dirty="0">
                <a:latin typeface="+mn-lt"/>
                <a:ea typeface="+mn-ea"/>
                <a:cs typeface="+mn-ea"/>
                <a:sym typeface="+mn-lt"/>
              </a:rPr>
              <a:t>,</a:t>
            </a:r>
            <a:r>
              <a:rPr lang="zh-TW" altLang="en-US" sz="2000" dirty="0">
                <a:latin typeface="+mn-lt"/>
                <a:ea typeface="+mn-ea"/>
                <a:cs typeface="+mn-ea"/>
                <a:sym typeface="+mn-lt"/>
              </a:rPr>
              <a:t>非操作人员“非请莫入”</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打样房</a:t>
            </a:r>
            <a:r>
              <a:rPr lang="en-US" altLang="zh-TW" sz="2000" dirty="0">
                <a:latin typeface="+mn-lt"/>
                <a:ea typeface="+mn-ea"/>
                <a:cs typeface="+mn-ea"/>
                <a:sym typeface="+mn-lt"/>
              </a:rPr>
              <a:t>,</a:t>
            </a:r>
            <a:r>
              <a:rPr lang="zh-TW" altLang="en-US" sz="2000" dirty="0">
                <a:latin typeface="+mn-lt"/>
                <a:ea typeface="+mn-ea"/>
                <a:cs typeface="+mn-ea"/>
                <a:sym typeface="+mn-lt"/>
              </a:rPr>
              <a:t>非直接人员免于进入</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实验室</a:t>
            </a:r>
            <a:r>
              <a:rPr lang="en-US" altLang="zh-TW" sz="2000" dirty="0">
                <a:latin typeface="+mn-lt"/>
                <a:ea typeface="+mn-ea"/>
                <a:cs typeface="+mn-ea"/>
                <a:sym typeface="+mn-lt"/>
              </a:rPr>
              <a:t>,</a:t>
            </a:r>
            <a:r>
              <a:rPr lang="zh-TW" altLang="en-US" sz="2000" dirty="0">
                <a:latin typeface="+mn-lt"/>
                <a:ea typeface="+mn-ea"/>
                <a:cs typeface="+mn-ea"/>
                <a:sym typeface="+mn-lt"/>
              </a:rPr>
              <a:t>严禁外部人员擅自进入</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化验室</a:t>
            </a:r>
            <a:r>
              <a:rPr lang="en-US" altLang="zh-TW" sz="2000" dirty="0">
                <a:latin typeface="+mn-lt"/>
                <a:ea typeface="+mn-ea"/>
                <a:cs typeface="+mn-ea"/>
                <a:sym typeface="+mn-lt"/>
              </a:rPr>
              <a:t>,</a:t>
            </a:r>
            <a:r>
              <a:rPr lang="zh-TW" altLang="en-US" sz="2000" dirty="0">
                <a:latin typeface="+mn-lt"/>
                <a:ea typeface="+mn-ea"/>
                <a:cs typeface="+mn-ea"/>
                <a:sym typeface="+mn-lt"/>
              </a:rPr>
              <a:t>严禁外部人员擅自进入</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2 ) </a:t>
            </a:r>
            <a:r>
              <a:rPr lang="zh-TW" altLang="en-US" sz="2000" b="1" dirty="0">
                <a:latin typeface="+mn-lt"/>
                <a:ea typeface="+mn-ea"/>
                <a:cs typeface="+mn-ea"/>
                <a:sym typeface="+mn-lt"/>
              </a:rPr>
              <a:t>如何实施闲人免进管理</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实施闲人免进管理的目的是确保机器和设施的操作</a:t>
            </a:r>
            <a:r>
              <a:rPr lang="en-US" altLang="zh-TW" sz="2000" dirty="0">
                <a:latin typeface="+mn-lt"/>
                <a:ea typeface="+mn-ea"/>
                <a:cs typeface="+mn-ea"/>
                <a:sym typeface="+mn-lt"/>
              </a:rPr>
              <a:t>,</a:t>
            </a:r>
            <a:r>
              <a:rPr lang="zh-TW" altLang="en-US" sz="2000" dirty="0">
                <a:latin typeface="+mn-lt"/>
                <a:ea typeface="+mn-ea"/>
                <a:cs typeface="+mn-ea"/>
                <a:sym typeface="+mn-lt"/>
              </a:rPr>
              <a:t>运行等能够安全</a:t>
            </a:r>
            <a:r>
              <a:rPr lang="en-US" altLang="zh-TW" sz="2000" dirty="0">
                <a:latin typeface="+mn-lt"/>
                <a:ea typeface="+mn-ea"/>
                <a:cs typeface="+mn-ea"/>
                <a:sym typeface="+mn-lt"/>
              </a:rPr>
              <a:t>,</a:t>
            </a:r>
            <a:r>
              <a:rPr lang="zh-TW" altLang="en-US" sz="2000" dirty="0">
                <a:latin typeface="+mn-lt"/>
                <a:ea typeface="+mn-ea"/>
                <a:cs typeface="+mn-ea"/>
                <a:sym typeface="+mn-lt"/>
              </a:rPr>
              <a:t>并免于遭受人为的影响和损坏</a:t>
            </a:r>
            <a:r>
              <a:rPr lang="en-US" altLang="zh-TW" sz="2000" dirty="0">
                <a:latin typeface="+mn-lt"/>
                <a:ea typeface="+mn-ea"/>
                <a:cs typeface="+mn-ea"/>
                <a:sym typeface="+mn-lt"/>
              </a:rPr>
              <a:t>.</a:t>
            </a:r>
            <a:r>
              <a:rPr lang="zh-TW" altLang="en-US" sz="2000" dirty="0">
                <a:latin typeface="+mn-lt"/>
                <a:ea typeface="+mn-ea"/>
                <a:cs typeface="+mn-ea"/>
                <a:sym typeface="+mn-lt"/>
              </a:rPr>
              <a:t>具体的管理方法如下</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制定标识牌</a:t>
            </a:r>
            <a:r>
              <a:rPr lang="en-US" altLang="zh-TW" sz="2000" dirty="0">
                <a:latin typeface="+mn-lt"/>
                <a:ea typeface="+mn-ea"/>
                <a:cs typeface="+mn-ea"/>
                <a:sym typeface="+mn-lt"/>
              </a:rPr>
              <a:t>,</a:t>
            </a:r>
            <a:r>
              <a:rPr lang="zh-TW" altLang="en-US" sz="2000" dirty="0">
                <a:latin typeface="+mn-lt"/>
                <a:ea typeface="+mn-ea"/>
                <a:cs typeface="+mn-ea"/>
                <a:sym typeface="+mn-lt"/>
              </a:rPr>
              <a:t>写明“非请莫入”的字样</a:t>
            </a:r>
            <a:r>
              <a:rPr lang="en-US" altLang="zh-TW" sz="2000" dirty="0">
                <a:latin typeface="+mn-lt"/>
                <a:ea typeface="+mn-ea"/>
                <a:cs typeface="+mn-ea"/>
                <a:sym typeface="+mn-lt"/>
              </a:rPr>
              <a:t>,</a:t>
            </a:r>
            <a:r>
              <a:rPr lang="zh-TW" altLang="en-US" sz="2000" dirty="0">
                <a:latin typeface="+mn-lt"/>
                <a:ea typeface="+mn-ea"/>
                <a:cs typeface="+mn-ea"/>
                <a:sym typeface="+mn-lt"/>
              </a:rPr>
              <a:t>挂在门口</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8F0CFFC5-C246-469E-AA80-0902FDB0BC12}"/>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3570" name="Text Box 2">
            <a:extLst>
              <a:ext uri="{FF2B5EF4-FFF2-40B4-BE49-F238E27FC236}">
                <a16:creationId xmlns:a16="http://schemas.microsoft.com/office/drawing/2014/main" id="{9AF73931-74FE-4A59-BC63-D976BA197CC3}"/>
              </a:ext>
            </a:extLst>
          </p:cNvPr>
          <p:cNvSpPr txBox="1">
            <a:spLocks noChangeArrowheads="1"/>
          </p:cNvSpPr>
          <p:nvPr/>
        </p:nvSpPr>
        <p:spPr bwMode="auto">
          <a:xfrm>
            <a:off x="1253331" y="1152352"/>
            <a:ext cx="13681075" cy="157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订立管理制度</a:t>
            </a:r>
            <a:r>
              <a:rPr lang="en-US" altLang="zh-TW" sz="2000">
                <a:latin typeface="+mn-lt"/>
                <a:ea typeface="+mn-ea"/>
                <a:cs typeface="+mn-ea"/>
                <a:sym typeface="+mn-lt"/>
              </a:rPr>
              <a:t>,</a:t>
            </a:r>
            <a:r>
              <a:rPr lang="zh-TW" altLang="en-US" sz="2000">
                <a:latin typeface="+mn-lt"/>
                <a:ea typeface="+mn-ea"/>
                <a:cs typeface="+mn-ea"/>
                <a:sym typeface="+mn-lt"/>
              </a:rPr>
              <a:t>张榜公布并传达到相关人员</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对违反规定的人员实行适当的处罚</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内部人员要自觉履行职责</a:t>
            </a:r>
            <a:r>
              <a:rPr lang="en-US" altLang="zh-TW" sz="2000">
                <a:latin typeface="+mn-lt"/>
                <a:ea typeface="+mn-ea"/>
                <a:cs typeface="+mn-ea"/>
                <a:sym typeface="+mn-lt"/>
              </a:rPr>
              <a:t>,</a:t>
            </a:r>
            <a:r>
              <a:rPr lang="zh-TW" altLang="en-US" sz="2000">
                <a:latin typeface="+mn-lt"/>
                <a:ea typeface="+mn-ea"/>
                <a:cs typeface="+mn-ea"/>
                <a:sym typeface="+mn-lt"/>
              </a:rPr>
              <a:t>以身作则</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如有必要</a:t>
            </a:r>
            <a:r>
              <a:rPr lang="en-US" altLang="zh-TW" sz="2000">
                <a:latin typeface="+mn-lt"/>
                <a:ea typeface="+mn-ea"/>
                <a:cs typeface="+mn-ea"/>
                <a:sym typeface="+mn-lt"/>
              </a:rPr>
              <a:t>,</a:t>
            </a:r>
            <a:r>
              <a:rPr lang="zh-TW" altLang="en-US" sz="2000">
                <a:latin typeface="+mn-lt"/>
                <a:ea typeface="+mn-ea"/>
                <a:cs typeface="+mn-ea"/>
                <a:sym typeface="+mn-lt"/>
              </a:rPr>
              <a:t>可以采取高科技的通行手续</a:t>
            </a:r>
            <a:r>
              <a:rPr lang="en-US" altLang="zh-TW" sz="2000">
                <a:latin typeface="+mn-lt"/>
                <a:ea typeface="+mn-ea"/>
                <a:cs typeface="+mn-ea"/>
                <a:sym typeface="+mn-lt"/>
              </a:rPr>
              <a:t>,</a:t>
            </a:r>
            <a:r>
              <a:rPr lang="zh-TW" altLang="en-US" sz="2000">
                <a:latin typeface="+mn-lt"/>
                <a:ea typeface="+mn-ea"/>
                <a:cs typeface="+mn-ea"/>
                <a:sym typeface="+mn-lt"/>
              </a:rPr>
              <a:t>如密码门锁等</a:t>
            </a:r>
            <a:r>
              <a:rPr lang="en-US" altLang="zh-TW" sz="2000">
                <a:latin typeface="+mn-lt"/>
                <a:ea typeface="+mn-ea"/>
                <a:cs typeface="+mn-ea"/>
                <a:sym typeface="+mn-lt"/>
              </a:rPr>
              <a:t>.</a:t>
            </a:r>
          </a:p>
        </p:txBody>
      </p:sp>
      <p:sp>
        <p:nvSpPr>
          <p:cNvPr id="493571" name="AutoShape 11">
            <a:extLst>
              <a:ext uri="{FF2B5EF4-FFF2-40B4-BE49-F238E27FC236}">
                <a16:creationId xmlns:a16="http://schemas.microsoft.com/office/drawing/2014/main" id="{5A9D856F-2CCA-47D4-8DB5-3E0E03E921EF}"/>
              </a:ext>
            </a:extLst>
          </p:cNvPr>
          <p:cNvSpPr>
            <a:spLocks noChangeArrowheads="1"/>
          </p:cNvSpPr>
          <p:nvPr/>
        </p:nvSpPr>
        <p:spPr bwMode="auto">
          <a:xfrm>
            <a:off x="3533775" y="3121025"/>
            <a:ext cx="9120188" cy="1350963"/>
          </a:xfrm>
          <a:prstGeom prst="bevel">
            <a:avLst>
              <a:gd name="adj" fmla="val 12500"/>
            </a:avLst>
          </a:prstGeom>
          <a:solidFill>
            <a:srgbClr val="FFFFFF"/>
          </a:solidFill>
          <a:ln w="9525">
            <a:solidFill>
              <a:srgbClr val="000000"/>
            </a:solidFill>
            <a:miter lim="800000"/>
            <a:headEnd/>
            <a:tailEnd/>
          </a:ln>
        </p:spPr>
        <p:txBody>
          <a:bodyPr lIns="131644" tIns="65823" rIns="131644" bIns="65823"/>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a:latin typeface="+mn-lt"/>
                <a:ea typeface="+mn-ea"/>
                <a:cs typeface="+mn-ea"/>
                <a:sym typeface="+mn-lt"/>
              </a:rPr>
              <a:t>            </a:t>
            </a:r>
            <a:r>
              <a:rPr lang="zh-TW" altLang="en-US" sz="2000">
                <a:latin typeface="+mn-lt"/>
                <a:ea typeface="+mn-ea"/>
                <a:cs typeface="+mn-ea"/>
                <a:sym typeface="+mn-lt"/>
              </a:rPr>
              <a:t>机器重地        闲人免进</a:t>
            </a:r>
          </a:p>
        </p:txBody>
      </p:sp>
      <p:sp>
        <p:nvSpPr>
          <p:cNvPr id="493572" name="Text Box 12">
            <a:extLst>
              <a:ext uri="{FF2B5EF4-FFF2-40B4-BE49-F238E27FC236}">
                <a16:creationId xmlns:a16="http://schemas.microsoft.com/office/drawing/2014/main" id="{09402DAA-2F9B-4C5D-B313-8372DE13A7D2}"/>
              </a:ext>
            </a:extLst>
          </p:cNvPr>
          <p:cNvSpPr txBox="1">
            <a:spLocks noChangeArrowheads="1"/>
          </p:cNvSpPr>
          <p:nvPr/>
        </p:nvSpPr>
        <p:spPr bwMode="auto">
          <a:xfrm>
            <a:off x="1481137" y="4461161"/>
            <a:ext cx="13681075" cy="490032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3.5  </a:t>
            </a:r>
            <a:r>
              <a:rPr lang="zh-TW" altLang="en-US" sz="2000" b="1" dirty="0">
                <a:latin typeface="+mn-lt"/>
                <a:ea typeface="+mn-ea"/>
                <a:cs typeface="+mn-ea"/>
                <a:sym typeface="+mn-lt"/>
              </a:rPr>
              <a:t>环保车间</a:t>
            </a:r>
          </a:p>
          <a:p>
            <a:pPr eaLnBrk="1" hangingPunct="1">
              <a:lnSpc>
                <a:spcPct val="120000"/>
              </a:lnSpc>
              <a:defRPr/>
            </a:pPr>
            <a:r>
              <a:rPr lang="zh-TW" altLang="en-US" sz="2000" dirty="0">
                <a:latin typeface="+mn-lt"/>
                <a:ea typeface="+mn-ea"/>
                <a:cs typeface="+mn-ea"/>
                <a:sym typeface="+mn-lt"/>
              </a:rPr>
              <a:t>   工业发展带来了现代化</a:t>
            </a:r>
            <a:r>
              <a:rPr lang="en-US" altLang="zh-TW" sz="2000" dirty="0">
                <a:latin typeface="+mn-lt"/>
                <a:ea typeface="+mn-ea"/>
                <a:cs typeface="+mn-ea"/>
                <a:sym typeface="+mn-lt"/>
              </a:rPr>
              <a:t>,</a:t>
            </a:r>
            <a:r>
              <a:rPr lang="zh-TW" altLang="en-US" sz="2000" dirty="0">
                <a:latin typeface="+mn-lt"/>
                <a:ea typeface="+mn-ea"/>
                <a:cs typeface="+mn-ea"/>
                <a:sym typeface="+mn-lt"/>
              </a:rPr>
              <a:t>带来了繁荣</a:t>
            </a:r>
            <a:r>
              <a:rPr lang="en-US" altLang="zh-TW" sz="2000" dirty="0">
                <a:latin typeface="+mn-lt"/>
                <a:ea typeface="+mn-ea"/>
                <a:cs typeface="+mn-ea"/>
                <a:sym typeface="+mn-lt"/>
              </a:rPr>
              <a:t>,</a:t>
            </a:r>
            <a:r>
              <a:rPr lang="zh-TW" altLang="en-US" sz="2000" dirty="0">
                <a:latin typeface="+mn-lt"/>
                <a:ea typeface="+mn-ea"/>
                <a:cs typeface="+mn-ea"/>
                <a:sym typeface="+mn-lt"/>
              </a:rPr>
              <a:t>但同时也带来了</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地球变暖</a:t>
            </a:r>
            <a:r>
              <a:rPr lang="en-US" altLang="zh-TW" sz="2000" dirty="0">
                <a:latin typeface="+mn-lt"/>
                <a:ea typeface="+mn-ea"/>
                <a:cs typeface="+mn-ea"/>
                <a:sym typeface="+mn-lt"/>
              </a:rPr>
              <a:t>,</a:t>
            </a:r>
            <a:r>
              <a:rPr lang="zh-TW" altLang="en-US" sz="2000" dirty="0">
                <a:latin typeface="+mn-lt"/>
                <a:ea typeface="+mn-ea"/>
                <a:cs typeface="+mn-ea"/>
                <a:sym typeface="+mn-lt"/>
              </a:rPr>
              <a:t>臭氧层破坏</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江河污染</a:t>
            </a:r>
            <a:r>
              <a:rPr lang="en-US" altLang="zh-TW" sz="2000" dirty="0">
                <a:latin typeface="+mn-lt"/>
                <a:ea typeface="+mn-ea"/>
                <a:cs typeface="+mn-ea"/>
                <a:sym typeface="+mn-lt"/>
              </a:rPr>
              <a:t>,</a:t>
            </a:r>
            <a:r>
              <a:rPr lang="zh-TW" altLang="en-US" sz="2000" dirty="0">
                <a:latin typeface="+mn-lt"/>
                <a:ea typeface="+mn-ea"/>
                <a:cs typeface="+mn-ea"/>
                <a:sym typeface="+mn-lt"/>
              </a:rPr>
              <a:t>淡水资源危机</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大气污染</a:t>
            </a:r>
            <a:r>
              <a:rPr lang="en-US" altLang="zh-TW" sz="2000" dirty="0">
                <a:latin typeface="+mn-lt"/>
                <a:ea typeface="+mn-ea"/>
                <a:cs typeface="+mn-ea"/>
                <a:sym typeface="+mn-lt"/>
              </a:rPr>
              <a:t>,</a:t>
            </a:r>
            <a:r>
              <a:rPr lang="zh-TW" altLang="en-US" sz="2000" dirty="0">
                <a:latin typeface="+mn-lt"/>
                <a:ea typeface="+mn-ea"/>
                <a:cs typeface="+mn-ea"/>
                <a:sym typeface="+mn-lt"/>
              </a:rPr>
              <a:t>酸雨</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土地荒漠</a:t>
            </a:r>
            <a:r>
              <a:rPr lang="en-US" altLang="zh-TW" sz="2000" dirty="0">
                <a:latin typeface="+mn-lt"/>
                <a:ea typeface="+mn-ea"/>
                <a:cs typeface="+mn-ea"/>
                <a:sym typeface="+mn-lt"/>
              </a:rPr>
              <a:t>,</a:t>
            </a:r>
            <a:r>
              <a:rPr lang="zh-TW" altLang="en-US" sz="2000" dirty="0">
                <a:latin typeface="+mn-lt"/>
                <a:ea typeface="+mn-ea"/>
                <a:cs typeface="+mn-ea"/>
                <a:sym typeface="+mn-lt"/>
              </a:rPr>
              <a:t>沙尘暴</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endParaRPr lang="zh-CN" altLang="en-US" sz="2000" dirty="0">
              <a:latin typeface="+mn-lt"/>
              <a:ea typeface="+mn-ea"/>
              <a:cs typeface="+mn-ea"/>
              <a:sym typeface="+mn-lt"/>
            </a:endParaRPr>
          </a:p>
          <a:p>
            <a:pPr eaLnBrk="1" hangingPunct="1">
              <a:lnSpc>
                <a:spcPct val="120000"/>
              </a:lnSpc>
              <a:buFont typeface="Wingdings" panose="05000000000000000000" pitchFamily="2" charset="2"/>
              <a:buChar char="§"/>
              <a:defRPr/>
            </a:pPr>
            <a:r>
              <a:rPr lang="zh-CN" altLang="en-US" sz="2000" dirty="0">
                <a:latin typeface="+mn-lt"/>
                <a:ea typeface="+mn-ea"/>
                <a:cs typeface="+mn-ea"/>
                <a:sym typeface="+mn-lt"/>
              </a:rPr>
              <a:t>物种灭绝等</a:t>
            </a:r>
            <a:r>
              <a:rPr lang="en-US" altLang="zh-CN" sz="2000" dirty="0">
                <a:latin typeface="+mn-lt"/>
                <a:ea typeface="+mn-ea"/>
                <a:cs typeface="+mn-ea"/>
                <a:sym typeface="+mn-lt"/>
              </a:rPr>
              <a:t>.</a:t>
            </a:r>
          </a:p>
          <a:p>
            <a:pPr eaLnBrk="1" hangingPunct="1">
              <a:lnSpc>
                <a:spcPct val="120000"/>
              </a:lnSpc>
              <a:buFont typeface="Wingdings" panose="05000000000000000000" pitchFamily="2" charset="2"/>
              <a:buChar char="§"/>
              <a:defRPr/>
            </a:pPr>
            <a:r>
              <a:rPr lang="en-US" altLang="zh-CN" sz="2000" dirty="0">
                <a:latin typeface="+mn-lt"/>
                <a:ea typeface="+mn-ea"/>
                <a:cs typeface="+mn-ea"/>
                <a:sym typeface="+mn-lt"/>
              </a:rPr>
              <a:t>   </a:t>
            </a:r>
            <a:r>
              <a:rPr lang="zh-CN" altLang="en-US" sz="2000" dirty="0">
                <a:latin typeface="+mn-lt"/>
                <a:ea typeface="+mn-ea"/>
                <a:cs typeface="+mn-ea"/>
                <a:sym typeface="+mn-lt"/>
              </a:rPr>
              <a:t>由于人类赖以生存的惟一家园</a:t>
            </a:r>
            <a:r>
              <a:rPr lang="en-US" altLang="zh-CN" sz="2000" dirty="0">
                <a:latin typeface="+mn-lt"/>
                <a:ea typeface="+mn-ea"/>
                <a:cs typeface="+mn-ea"/>
                <a:sym typeface="+mn-lt"/>
              </a:rPr>
              <a:t>------</a:t>
            </a:r>
            <a:r>
              <a:rPr lang="zh-CN" altLang="en-US" sz="2000" dirty="0">
                <a:latin typeface="+mn-lt"/>
                <a:ea typeface="+mn-ea"/>
                <a:cs typeface="+mn-ea"/>
                <a:sym typeface="+mn-lt"/>
              </a:rPr>
              <a:t>地球不堪忍受折磨</a:t>
            </a:r>
            <a:r>
              <a:rPr lang="en-US" altLang="zh-CN" sz="2000" dirty="0">
                <a:latin typeface="+mn-lt"/>
                <a:ea typeface="+mn-ea"/>
                <a:cs typeface="+mn-ea"/>
                <a:sym typeface="+mn-lt"/>
              </a:rPr>
              <a:t>,</a:t>
            </a:r>
            <a:r>
              <a:rPr lang="zh-CN" altLang="en-US" sz="2000" dirty="0">
                <a:latin typeface="+mn-lt"/>
                <a:ea typeface="+mn-ea"/>
                <a:cs typeface="+mn-ea"/>
                <a:sym typeface="+mn-lt"/>
              </a:rPr>
              <a:t>环境正在急剧恶化</a:t>
            </a:r>
            <a:r>
              <a:rPr lang="en-US" altLang="zh-CN" sz="2000" dirty="0">
                <a:latin typeface="+mn-lt"/>
                <a:ea typeface="+mn-ea"/>
                <a:cs typeface="+mn-ea"/>
                <a:sym typeface="+mn-lt"/>
              </a:rPr>
              <a:t>,</a:t>
            </a:r>
            <a:r>
              <a:rPr lang="zh-CN" altLang="en-US" sz="2000" dirty="0">
                <a:latin typeface="+mn-lt"/>
                <a:ea typeface="+mn-ea"/>
                <a:cs typeface="+mn-ea"/>
                <a:sym typeface="+mn-lt"/>
              </a:rPr>
              <a:t>所以</a:t>
            </a:r>
            <a:r>
              <a:rPr lang="en-US" altLang="zh-CN" sz="2000" dirty="0">
                <a:latin typeface="+mn-lt"/>
                <a:ea typeface="+mn-ea"/>
                <a:cs typeface="+mn-ea"/>
                <a:sym typeface="+mn-lt"/>
              </a:rPr>
              <a:t>,</a:t>
            </a:r>
            <a:r>
              <a:rPr lang="zh-CN" altLang="en-US" sz="2000" dirty="0">
                <a:latin typeface="+mn-lt"/>
                <a:ea typeface="+mn-ea"/>
                <a:cs typeface="+mn-ea"/>
                <a:sym typeface="+mn-lt"/>
              </a:rPr>
              <a:t>环保的要求坐来没有像今天这样强烈</a:t>
            </a:r>
            <a:r>
              <a:rPr lang="en-US" altLang="zh-CN" sz="2000" dirty="0">
                <a:latin typeface="+mn-lt"/>
                <a:ea typeface="+mn-ea"/>
                <a:cs typeface="+mn-ea"/>
                <a:sym typeface="+mn-lt"/>
              </a:rPr>
              <a:t>,</a:t>
            </a:r>
            <a:r>
              <a:rPr lang="zh-CN" altLang="en-US" sz="2000" dirty="0">
                <a:latin typeface="+mn-lt"/>
                <a:ea typeface="+mn-ea"/>
                <a:cs typeface="+mn-ea"/>
                <a:sym typeface="+mn-lt"/>
              </a:rPr>
              <a:t>以至于成为关联到企业的效益和生命等非常重要的因素</a:t>
            </a:r>
            <a:r>
              <a:rPr lang="en-US" altLang="zh-CN" sz="2000" dirty="0">
                <a:latin typeface="+mn-lt"/>
                <a:ea typeface="+mn-ea"/>
                <a:cs typeface="+mn-ea"/>
                <a:sym typeface="+mn-lt"/>
              </a:rPr>
              <a:t>.</a:t>
            </a:r>
          </a:p>
          <a:p>
            <a:pPr eaLnBrk="1" hangingPunct="1">
              <a:lnSpc>
                <a:spcPct val="120000"/>
              </a:lnSpc>
              <a:buFont typeface="Wingdings" panose="05000000000000000000" pitchFamily="2" charset="2"/>
              <a:buChar char="§"/>
              <a:defRPr/>
            </a:pPr>
            <a:r>
              <a:rPr lang="en-US" altLang="zh-CN" sz="2000" dirty="0">
                <a:latin typeface="+mn-lt"/>
                <a:ea typeface="+mn-ea"/>
                <a:cs typeface="+mn-ea"/>
                <a:sym typeface="+mn-lt"/>
              </a:rPr>
              <a:t>   </a:t>
            </a:r>
            <a:r>
              <a:rPr lang="zh-CN" altLang="en-US" sz="2000" dirty="0">
                <a:latin typeface="+mn-lt"/>
                <a:ea typeface="+mn-ea"/>
                <a:cs typeface="+mn-ea"/>
                <a:sym typeface="+mn-lt"/>
              </a:rPr>
              <a:t>企业建设环保车间就是要消除生产过程和产品中不符合环境保护的因素</a:t>
            </a:r>
            <a:r>
              <a:rPr lang="en-US" altLang="zh-CN" sz="2000" dirty="0">
                <a:latin typeface="+mn-lt"/>
                <a:ea typeface="+mn-ea"/>
                <a:cs typeface="+mn-ea"/>
                <a:sym typeface="+mn-lt"/>
              </a:rPr>
              <a:t>,</a:t>
            </a:r>
            <a:r>
              <a:rPr lang="zh-CN" altLang="en-US" sz="2000" dirty="0">
                <a:latin typeface="+mn-lt"/>
                <a:ea typeface="+mn-ea"/>
                <a:cs typeface="+mn-ea"/>
                <a:sym typeface="+mn-lt"/>
              </a:rPr>
              <a:t>提高员工环保意识</a:t>
            </a:r>
            <a:r>
              <a:rPr lang="en-US" altLang="zh-CN" sz="2000" dirty="0">
                <a:latin typeface="+mn-lt"/>
                <a:ea typeface="+mn-ea"/>
                <a:cs typeface="+mn-ea"/>
                <a:sym typeface="+mn-lt"/>
              </a:rPr>
              <a:t>,</a:t>
            </a:r>
            <a:r>
              <a:rPr lang="zh-CN" altLang="en-US" sz="2000" dirty="0">
                <a:latin typeface="+mn-lt"/>
                <a:ea typeface="+mn-ea"/>
                <a:cs typeface="+mn-ea"/>
                <a:sym typeface="+mn-lt"/>
              </a:rPr>
              <a:t>改革工艺</a:t>
            </a:r>
            <a:r>
              <a:rPr lang="en-US" altLang="zh-CN" sz="2000" dirty="0">
                <a:latin typeface="+mn-lt"/>
                <a:ea typeface="+mn-ea"/>
                <a:cs typeface="+mn-ea"/>
                <a:sym typeface="+mn-lt"/>
              </a:rPr>
              <a:t>,</a:t>
            </a:r>
            <a:r>
              <a:rPr lang="zh-CN" altLang="en-US" sz="2000" dirty="0">
                <a:latin typeface="+mn-lt"/>
                <a:ea typeface="+mn-ea"/>
                <a:cs typeface="+mn-ea"/>
                <a:sym typeface="+mn-lt"/>
              </a:rPr>
              <a:t>减少环境风险</a:t>
            </a:r>
            <a:r>
              <a:rPr lang="en-US" altLang="zh-CN" sz="2000" dirty="0">
                <a:latin typeface="+mn-lt"/>
                <a:ea typeface="+mn-ea"/>
                <a:cs typeface="+mn-ea"/>
                <a:sym typeface="+mn-lt"/>
              </a:rPr>
              <a:t>,</a:t>
            </a:r>
            <a:r>
              <a:rPr lang="zh-CN" altLang="en-US" sz="2000" dirty="0">
                <a:latin typeface="+mn-lt"/>
                <a:ea typeface="+mn-ea"/>
                <a:cs typeface="+mn-ea"/>
                <a:sym typeface="+mn-lt"/>
              </a:rPr>
              <a:t>避免因环境问题而造成损失</a:t>
            </a:r>
            <a:r>
              <a:rPr lang="en-US" altLang="zh-CN" sz="2000" dirty="0">
                <a:latin typeface="+mn-lt"/>
                <a:ea typeface="+mn-ea"/>
                <a:cs typeface="+mn-ea"/>
                <a:sym typeface="+mn-lt"/>
              </a:rPr>
              <a:t>,</a:t>
            </a:r>
            <a:r>
              <a:rPr lang="zh-CN" altLang="en-US" sz="2000" dirty="0">
                <a:latin typeface="+mn-lt"/>
                <a:ea typeface="+mn-ea"/>
                <a:cs typeface="+mn-ea"/>
                <a:sym typeface="+mn-lt"/>
              </a:rPr>
              <a:t>实现企业的可持续经营和发展</a:t>
            </a:r>
            <a:r>
              <a:rPr lang="en-US" altLang="zh-CN" sz="2000" dirty="0">
                <a:latin typeface="+mn-lt"/>
                <a:ea typeface="+mn-ea"/>
                <a:cs typeface="+mn-ea"/>
                <a:sym typeface="+mn-lt"/>
              </a:rPr>
              <a:t>.</a:t>
            </a:r>
          </a:p>
          <a:p>
            <a:pPr eaLnBrk="1" hangingPunct="1">
              <a:lnSpc>
                <a:spcPct val="120000"/>
              </a:lnSpc>
              <a:buFont typeface="Wingdings" panose="05000000000000000000" pitchFamily="2" charset="2"/>
              <a:buChar char="§"/>
              <a:defRPr/>
            </a:pPr>
            <a:endParaRPr lang="en-US" altLang="zh-TW" sz="2000" dirty="0">
              <a:latin typeface="+mn-lt"/>
              <a:ea typeface="+mn-ea"/>
              <a:cs typeface="+mn-ea"/>
              <a:sym typeface="+mn-lt"/>
            </a:endParaRPr>
          </a:p>
        </p:txBody>
      </p:sp>
      <p:sp>
        <p:nvSpPr>
          <p:cNvPr id="5" name="文本框 4">
            <a:extLst>
              <a:ext uri="{FF2B5EF4-FFF2-40B4-BE49-F238E27FC236}">
                <a16:creationId xmlns:a16="http://schemas.microsoft.com/office/drawing/2014/main" id="{47C30EAA-E44C-49E2-8702-37003BC131F5}"/>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4594" name="Text Box 2">
            <a:extLst>
              <a:ext uri="{FF2B5EF4-FFF2-40B4-BE49-F238E27FC236}">
                <a16:creationId xmlns:a16="http://schemas.microsoft.com/office/drawing/2014/main" id="{77E0F511-289F-4DC8-9BCE-0306AFA3C762}"/>
              </a:ext>
            </a:extLst>
          </p:cNvPr>
          <p:cNvSpPr txBox="1">
            <a:spLocks noChangeArrowheads="1"/>
          </p:cNvSpPr>
          <p:nvPr/>
        </p:nvSpPr>
        <p:spPr bwMode="auto">
          <a:xfrm>
            <a:off x="1252537" y="1554797"/>
            <a:ext cx="13681075" cy="47046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b="1" dirty="0">
                <a:latin typeface="+mn-lt"/>
                <a:ea typeface="+mn-ea"/>
                <a:cs typeface="+mn-ea"/>
                <a:sym typeface="+mn-lt"/>
              </a:rPr>
              <a:t>环保车间示意图</a:t>
            </a:r>
            <a:r>
              <a:rPr lang="en-US" altLang="zh-TW" sz="2000" b="1" dirty="0">
                <a:latin typeface="+mn-lt"/>
                <a:ea typeface="+mn-ea"/>
                <a:cs typeface="+mn-ea"/>
                <a:sym typeface="+mn-lt"/>
              </a:rPr>
              <a:t>:</a:t>
            </a:r>
          </a:p>
        </p:txBody>
      </p:sp>
      <p:sp>
        <p:nvSpPr>
          <p:cNvPr id="494595" name="Rectangle 3">
            <a:extLst>
              <a:ext uri="{FF2B5EF4-FFF2-40B4-BE49-F238E27FC236}">
                <a16:creationId xmlns:a16="http://schemas.microsoft.com/office/drawing/2014/main" id="{0532773E-E198-4CFF-BA1E-5152322FDDA7}"/>
              </a:ext>
            </a:extLst>
          </p:cNvPr>
          <p:cNvSpPr>
            <a:spLocks noChangeArrowheads="1"/>
          </p:cNvSpPr>
          <p:nvPr/>
        </p:nvSpPr>
        <p:spPr bwMode="auto">
          <a:xfrm>
            <a:off x="4307682" y="3217987"/>
            <a:ext cx="6042025" cy="3640137"/>
          </a:xfrm>
          <a:prstGeom prst="rect">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3">
            <a:schemeClr val="lt1"/>
          </a:lnRef>
          <a:fillRef idx="1">
            <a:schemeClr val="accent5"/>
          </a:fillRef>
          <a:effectRef idx="1">
            <a:schemeClr val="accent5"/>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494596" name="Rectangle 4">
            <a:extLst>
              <a:ext uri="{FF2B5EF4-FFF2-40B4-BE49-F238E27FC236}">
                <a16:creationId xmlns:a16="http://schemas.microsoft.com/office/drawing/2014/main" id="{7E2A2310-ECF3-4EB2-BCB8-8917A856D89F}"/>
              </a:ext>
            </a:extLst>
          </p:cNvPr>
          <p:cNvSpPr>
            <a:spLocks noChangeArrowheads="1"/>
          </p:cNvSpPr>
          <p:nvPr/>
        </p:nvSpPr>
        <p:spPr bwMode="auto">
          <a:xfrm>
            <a:off x="5674519" y="6337424"/>
            <a:ext cx="6499225" cy="312738"/>
          </a:xfrm>
          <a:prstGeom prst="rect">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3">
            <a:schemeClr val="lt1"/>
          </a:lnRef>
          <a:fillRef idx="1">
            <a:schemeClr val="accent5"/>
          </a:fillRef>
          <a:effectRef idx="1">
            <a:schemeClr val="accent5"/>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494597" name="Rectangle 5">
            <a:extLst>
              <a:ext uri="{FF2B5EF4-FFF2-40B4-BE49-F238E27FC236}">
                <a16:creationId xmlns:a16="http://schemas.microsoft.com/office/drawing/2014/main" id="{8B20683E-DCF2-453B-836A-4BFFFCBE3709}"/>
              </a:ext>
            </a:extLst>
          </p:cNvPr>
          <p:cNvSpPr>
            <a:spLocks noChangeArrowheads="1"/>
          </p:cNvSpPr>
          <p:nvPr/>
        </p:nvSpPr>
        <p:spPr bwMode="auto">
          <a:xfrm>
            <a:off x="4193382" y="5921499"/>
            <a:ext cx="1824037" cy="312738"/>
          </a:xfrm>
          <a:prstGeom prst="rect">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3">
            <a:schemeClr val="lt1"/>
          </a:lnRef>
          <a:fillRef idx="1">
            <a:schemeClr val="accent5"/>
          </a:fillRef>
          <a:effectRef idx="1">
            <a:schemeClr val="accent5"/>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494598" name="Rectangle 6">
            <a:extLst>
              <a:ext uri="{FF2B5EF4-FFF2-40B4-BE49-F238E27FC236}">
                <a16:creationId xmlns:a16="http://schemas.microsoft.com/office/drawing/2014/main" id="{0A1905E3-8A53-4DE6-9EB2-9937448AFD90}"/>
              </a:ext>
            </a:extLst>
          </p:cNvPr>
          <p:cNvSpPr>
            <a:spLocks noChangeArrowheads="1"/>
          </p:cNvSpPr>
          <p:nvPr/>
        </p:nvSpPr>
        <p:spPr bwMode="auto">
          <a:xfrm>
            <a:off x="5788819" y="5610349"/>
            <a:ext cx="684213" cy="311150"/>
          </a:xfrm>
          <a:prstGeom prst="rect">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3">
            <a:schemeClr val="lt1"/>
          </a:lnRef>
          <a:fillRef idx="1">
            <a:schemeClr val="accent5"/>
          </a:fillRef>
          <a:effectRef idx="1">
            <a:schemeClr val="accent5"/>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494599" name="Rectangle 7">
            <a:extLst>
              <a:ext uri="{FF2B5EF4-FFF2-40B4-BE49-F238E27FC236}">
                <a16:creationId xmlns:a16="http://schemas.microsoft.com/office/drawing/2014/main" id="{51B52376-B8F2-42A5-A769-1179BCA275E1}"/>
              </a:ext>
            </a:extLst>
          </p:cNvPr>
          <p:cNvSpPr>
            <a:spLocks noChangeArrowheads="1"/>
          </p:cNvSpPr>
          <p:nvPr/>
        </p:nvSpPr>
        <p:spPr bwMode="auto">
          <a:xfrm>
            <a:off x="6473032" y="4360987"/>
            <a:ext cx="912812" cy="1457325"/>
          </a:xfrm>
          <a:prstGeom prst="rect">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3">
            <a:schemeClr val="lt1"/>
          </a:lnRef>
          <a:fillRef idx="1">
            <a:schemeClr val="accent5"/>
          </a:fillRef>
          <a:effectRef idx="1">
            <a:schemeClr val="accent5"/>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494600" name="AutoShape 9">
            <a:extLst>
              <a:ext uri="{FF2B5EF4-FFF2-40B4-BE49-F238E27FC236}">
                <a16:creationId xmlns:a16="http://schemas.microsoft.com/office/drawing/2014/main" id="{8BA010B5-4ECD-4C02-A2D1-BFFD8A66E67F}"/>
              </a:ext>
            </a:extLst>
          </p:cNvPr>
          <p:cNvSpPr>
            <a:spLocks noChangeArrowheads="1"/>
          </p:cNvSpPr>
          <p:nvPr/>
        </p:nvSpPr>
        <p:spPr bwMode="auto">
          <a:xfrm>
            <a:off x="6815932" y="4673724"/>
            <a:ext cx="1254125" cy="1144588"/>
          </a:xfrm>
          <a:prstGeom prst="flowChartMagneticTape">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3">
            <a:schemeClr val="lt1"/>
          </a:lnRef>
          <a:fillRef idx="1">
            <a:schemeClr val="accent5"/>
          </a:fillRef>
          <a:effectRef idx="1">
            <a:schemeClr val="accent5"/>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494601" name="AutoShape 10">
            <a:extLst>
              <a:ext uri="{FF2B5EF4-FFF2-40B4-BE49-F238E27FC236}">
                <a16:creationId xmlns:a16="http://schemas.microsoft.com/office/drawing/2014/main" id="{934380C0-37A4-4C37-A113-ED3CF9F54B4F}"/>
              </a:ext>
            </a:extLst>
          </p:cNvPr>
          <p:cNvSpPr>
            <a:spLocks noChangeArrowheads="1"/>
          </p:cNvSpPr>
          <p:nvPr/>
        </p:nvSpPr>
        <p:spPr bwMode="auto">
          <a:xfrm>
            <a:off x="6473032" y="5610349"/>
            <a:ext cx="684212" cy="623888"/>
          </a:xfrm>
          <a:prstGeom prst="rtTriangle">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3">
            <a:schemeClr val="lt1"/>
          </a:lnRef>
          <a:fillRef idx="1">
            <a:schemeClr val="accent5"/>
          </a:fillRef>
          <a:effectRef idx="1">
            <a:schemeClr val="accent5"/>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494602" name="Rectangle 11">
            <a:extLst>
              <a:ext uri="{FF2B5EF4-FFF2-40B4-BE49-F238E27FC236}">
                <a16:creationId xmlns:a16="http://schemas.microsoft.com/office/drawing/2014/main" id="{264CA85D-F729-4C99-822E-B930C1F55E4C}"/>
              </a:ext>
            </a:extLst>
          </p:cNvPr>
          <p:cNvSpPr>
            <a:spLocks noChangeArrowheads="1"/>
          </p:cNvSpPr>
          <p:nvPr/>
        </p:nvSpPr>
        <p:spPr bwMode="auto">
          <a:xfrm>
            <a:off x="7727157" y="5921499"/>
            <a:ext cx="1025525" cy="312738"/>
          </a:xfrm>
          <a:prstGeom prst="rect">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3">
            <a:schemeClr val="lt1"/>
          </a:lnRef>
          <a:fillRef idx="1">
            <a:schemeClr val="accent5"/>
          </a:fillRef>
          <a:effectRef idx="1">
            <a:schemeClr val="accent5"/>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494603" name="Line 12">
            <a:extLst>
              <a:ext uri="{FF2B5EF4-FFF2-40B4-BE49-F238E27FC236}">
                <a16:creationId xmlns:a16="http://schemas.microsoft.com/office/drawing/2014/main" id="{D2D366D3-B430-4337-A1CB-EE3ABE7A9DA1}"/>
              </a:ext>
            </a:extLst>
          </p:cNvPr>
          <p:cNvSpPr>
            <a:spLocks noChangeShapeType="1"/>
          </p:cNvSpPr>
          <p:nvPr/>
        </p:nvSpPr>
        <p:spPr bwMode="auto">
          <a:xfrm flipH="1">
            <a:off x="4990307" y="5194424"/>
            <a:ext cx="1368425" cy="0"/>
          </a:xfrm>
          <a:prstGeom prst="line">
            <a:avLst/>
          </a:prstGeom>
          <a:ln>
            <a:headEnd/>
            <a:tailEn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3">
            <a:schemeClr val="lt1"/>
          </a:lnRef>
          <a:fillRef idx="1">
            <a:schemeClr val="accent5"/>
          </a:fillRef>
          <a:effectRef idx="1">
            <a:schemeClr val="accent5"/>
          </a:effectRef>
          <a:fontRef idx="minor">
            <a:schemeClr val="lt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494604" name="Line 13">
            <a:extLst>
              <a:ext uri="{FF2B5EF4-FFF2-40B4-BE49-F238E27FC236}">
                <a16:creationId xmlns:a16="http://schemas.microsoft.com/office/drawing/2014/main" id="{DB13CC96-AC40-4FE6-B0D2-24B2EE73DEB9}"/>
              </a:ext>
            </a:extLst>
          </p:cNvPr>
          <p:cNvSpPr>
            <a:spLocks noChangeShapeType="1"/>
          </p:cNvSpPr>
          <p:nvPr/>
        </p:nvSpPr>
        <p:spPr bwMode="auto">
          <a:xfrm>
            <a:off x="8182769" y="5194424"/>
            <a:ext cx="1254125" cy="0"/>
          </a:xfrm>
          <a:prstGeom prst="line">
            <a:avLst/>
          </a:prstGeom>
          <a:ln>
            <a:headEnd/>
            <a:tailEn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3">
            <a:schemeClr val="lt1"/>
          </a:lnRef>
          <a:fillRef idx="1">
            <a:schemeClr val="accent5"/>
          </a:fillRef>
          <a:effectRef idx="1">
            <a:schemeClr val="accent5"/>
          </a:effectRef>
          <a:fontRef idx="minor">
            <a:schemeClr val="lt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494605" name="Line 14">
            <a:extLst>
              <a:ext uri="{FF2B5EF4-FFF2-40B4-BE49-F238E27FC236}">
                <a16:creationId xmlns:a16="http://schemas.microsoft.com/office/drawing/2014/main" id="{F3DEB11B-A321-4821-97CA-AD517F0581D6}"/>
              </a:ext>
            </a:extLst>
          </p:cNvPr>
          <p:cNvSpPr>
            <a:spLocks noChangeShapeType="1"/>
          </p:cNvSpPr>
          <p:nvPr/>
        </p:nvSpPr>
        <p:spPr bwMode="auto">
          <a:xfrm>
            <a:off x="7385844" y="4881687"/>
            <a:ext cx="0" cy="312737"/>
          </a:xfrm>
          <a:prstGeom prst="line">
            <a:avLst/>
          </a:prstGeom>
          <a:ln>
            <a:headEnd/>
            <a:tailEn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3">
            <a:schemeClr val="lt1"/>
          </a:lnRef>
          <a:fillRef idx="1">
            <a:schemeClr val="accent5"/>
          </a:fillRef>
          <a:effectRef idx="1">
            <a:schemeClr val="accent5"/>
          </a:effectRef>
          <a:fontRef idx="minor">
            <a:schemeClr val="lt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494606" name="Line 15">
            <a:extLst>
              <a:ext uri="{FF2B5EF4-FFF2-40B4-BE49-F238E27FC236}">
                <a16:creationId xmlns:a16="http://schemas.microsoft.com/office/drawing/2014/main" id="{B78AED65-15F4-4138-8CB9-BB10ADED5E32}"/>
              </a:ext>
            </a:extLst>
          </p:cNvPr>
          <p:cNvSpPr>
            <a:spLocks noChangeShapeType="1"/>
          </p:cNvSpPr>
          <p:nvPr/>
        </p:nvSpPr>
        <p:spPr bwMode="auto">
          <a:xfrm>
            <a:off x="7385844" y="5402387"/>
            <a:ext cx="0" cy="311150"/>
          </a:xfrm>
          <a:prstGeom prst="line">
            <a:avLst/>
          </a:prstGeom>
          <a:ln>
            <a:headEnd/>
            <a:tailEn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3">
            <a:schemeClr val="lt1"/>
          </a:lnRef>
          <a:fillRef idx="1">
            <a:schemeClr val="accent5"/>
          </a:fillRef>
          <a:effectRef idx="1">
            <a:schemeClr val="accent5"/>
          </a:effectRef>
          <a:fontRef idx="minor">
            <a:schemeClr val="lt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494607" name="Line 16">
            <a:extLst>
              <a:ext uri="{FF2B5EF4-FFF2-40B4-BE49-F238E27FC236}">
                <a16:creationId xmlns:a16="http://schemas.microsoft.com/office/drawing/2014/main" id="{A753E72C-997C-4664-A631-422252C49F14}"/>
              </a:ext>
            </a:extLst>
          </p:cNvPr>
          <p:cNvSpPr>
            <a:spLocks noChangeShapeType="1"/>
          </p:cNvSpPr>
          <p:nvPr/>
        </p:nvSpPr>
        <p:spPr bwMode="auto">
          <a:xfrm>
            <a:off x="7498557" y="5297612"/>
            <a:ext cx="342900" cy="0"/>
          </a:xfrm>
          <a:prstGeom prst="line">
            <a:avLst/>
          </a:prstGeom>
          <a:ln>
            <a:headEnd/>
            <a:tailEn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3">
            <a:schemeClr val="lt1"/>
          </a:lnRef>
          <a:fillRef idx="1">
            <a:schemeClr val="accent5"/>
          </a:fillRef>
          <a:effectRef idx="1">
            <a:schemeClr val="accent5"/>
          </a:effectRef>
          <a:fontRef idx="minor">
            <a:schemeClr val="lt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494608" name="Line 17">
            <a:extLst>
              <a:ext uri="{FF2B5EF4-FFF2-40B4-BE49-F238E27FC236}">
                <a16:creationId xmlns:a16="http://schemas.microsoft.com/office/drawing/2014/main" id="{172DC2E8-F95F-42C0-A3A9-9B8EAC4B82AF}"/>
              </a:ext>
            </a:extLst>
          </p:cNvPr>
          <p:cNvSpPr>
            <a:spLocks noChangeShapeType="1"/>
          </p:cNvSpPr>
          <p:nvPr/>
        </p:nvSpPr>
        <p:spPr bwMode="auto">
          <a:xfrm flipH="1">
            <a:off x="6928644" y="5297612"/>
            <a:ext cx="342900" cy="0"/>
          </a:xfrm>
          <a:prstGeom prst="line">
            <a:avLst/>
          </a:prstGeom>
          <a:ln>
            <a:headEnd/>
            <a:tailEn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3">
            <a:schemeClr val="lt1"/>
          </a:lnRef>
          <a:fillRef idx="1">
            <a:schemeClr val="accent5"/>
          </a:fillRef>
          <a:effectRef idx="1">
            <a:schemeClr val="accent5"/>
          </a:effectRef>
          <a:fontRef idx="minor">
            <a:schemeClr val="lt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494609" name="Line 18">
            <a:extLst>
              <a:ext uri="{FF2B5EF4-FFF2-40B4-BE49-F238E27FC236}">
                <a16:creationId xmlns:a16="http://schemas.microsoft.com/office/drawing/2014/main" id="{576926E5-3761-461E-9EF3-1C93C6D1AD28}"/>
              </a:ext>
            </a:extLst>
          </p:cNvPr>
          <p:cNvSpPr>
            <a:spLocks noChangeShapeType="1"/>
          </p:cNvSpPr>
          <p:nvPr/>
        </p:nvSpPr>
        <p:spPr bwMode="auto">
          <a:xfrm>
            <a:off x="7385844" y="5297612"/>
            <a:ext cx="0" cy="0"/>
          </a:xfrm>
          <a:prstGeom prst="line">
            <a:avLst/>
          </a:prstGeom>
          <a:ln>
            <a:headEnd/>
            <a:tailEn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3">
            <a:schemeClr val="lt1"/>
          </a:lnRef>
          <a:fillRef idx="1">
            <a:schemeClr val="accent5"/>
          </a:fillRef>
          <a:effectRef idx="1">
            <a:schemeClr val="accent5"/>
          </a:effectRef>
          <a:fontRef idx="minor">
            <a:schemeClr val="lt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494610" name="Line 19">
            <a:extLst>
              <a:ext uri="{FF2B5EF4-FFF2-40B4-BE49-F238E27FC236}">
                <a16:creationId xmlns:a16="http://schemas.microsoft.com/office/drawing/2014/main" id="{9C51B4D5-C8E1-49C8-8253-90062050ED9A}"/>
              </a:ext>
            </a:extLst>
          </p:cNvPr>
          <p:cNvSpPr>
            <a:spLocks noChangeShapeType="1"/>
          </p:cNvSpPr>
          <p:nvPr/>
        </p:nvSpPr>
        <p:spPr bwMode="auto">
          <a:xfrm>
            <a:off x="7385844" y="5297612"/>
            <a:ext cx="0" cy="0"/>
          </a:xfrm>
          <a:prstGeom prst="line">
            <a:avLst/>
          </a:prstGeom>
          <a:ln>
            <a:headEnd/>
            <a:tailEn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3">
            <a:schemeClr val="lt1"/>
          </a:lnRef>
          <a:fillRef idx="1">
            <a:schemeClr val="accent5"/>
          </a:fillRef>
          <a:effectRef idx="1">
            <a:schemeClr val="accent5"/>
          </a:effectRef>
          <a:fontRef idx="minor">
            <a:schemeClr val="lt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494611" name="Line 20">
            <a:extLst>
              <a:ext uri="{FF2B5EF4-FFF2-40B4-BE49-F238E27FC236}">
                <a16:creationId xmlns:a16="http://schemas.microsoft.com/office/drawing/2014/main" id="{E4035B83-6300-4A74-87BB-D4C804E0D4D5}"/>
              </a:ext>
            </a:extLst>
          </p:cNvPr>
          <p:cNvSpPr>
            <a:spLocks noChangeShapeType="1"/>
          </p:cNvSpPr>
          <p:nvPr/>
        </p:nvSpPr>
        <p:spPr bwMode="auto">
          <a:xfrm>
            <a:off x="7385844" y="5297612"/>
            <a:ext cx="0" cy="104775"/>
          </a:xfrm>
          <a:prstGeom prst="line">
            <a:avLst/>
          </a:prstGeom>
          <a:ln>
            <a:headEnd/>
            <a:tailEn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3">
            <a:schemeClr val="lt1"/>
          </a:lnRef>
          <a:fillRef idx="1">
            <a:schemeClr val="accent5"/>
          </a:fillRef>
          <a:effectRef idx="1">
            <a:schemeClr val="accent5"/>
          </a:effectRef>
          <a:fontRef idx="minor">
            <a:schemeClr val="lt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494612" name="Oval 21">
            <a:extLst>
              <a:ext uri="{FF2B5EF4-FFF2-40B4-BE49-F238E27FC236}">
                <a16:creationId xmlns:a16="http://schemas.microsoft.com/office/drawing/2014/main" id="{4970AEB4-A59F-423D-BCE4-196E4B45B1CB}"/>
              </a:ext>
            </a:extLst>
          </p:cNvPr>
          <p:cNvSpPr>
            <a:spLocks noChangeArrowheads="1"/>
          </p:cNvSpPr>
          <p:nvPr/>
        </p:nvSpPr>
        <p:spPr bwMode="auto">
          <a:xfrm>
            <a:off x="8866982" y="3633912"/>
            <a:ext cx="1368425" cy="1247775"/>
          </a:xfrm>
          <a:prstGeom prst="ellipse">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3">
            <a:schemeClr val="lt1"/>
          </a:lnRef>
          <a:fillRef idx="1">
            <a:schemeClr val="accent5"/>
          </a:fillRef>
          <a:effectRef idx="1">
            <a:schemeClr val="accent5"/>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内部</a:t>
            </a:r>
          </a:p>
          <a:p>
            <a:pPr algn="ctr" eaLnBrk="1" hangingPunct="1">
              <a:lnSpc>
                <a:spcPct val="120000"/>
              </a:lnSpc>
              <a:defRPr/>
            </a:pPr>
            <a:r>
              <a:rPr lang="zh-TW" altLang="en-US" sz="2000">
                <a:latin typeface="+mn-lt"/>
                <a:ea typeface="+mn-ea"/>
                <a:cs typeface="+mn-ea"/>
                <a:sym typeface="+mn-lt"/>
              </a:rPr>
              <a:t>因素</a:t>
            </a:r>
          </a:p>
        </p:txBody>
      </p:sp>
      <p:sp>
        <p:nvSpPr>
          <p:cNvPr id="494613" name="Rectangle 22">
            <a:extLst>
              <a:ext uri="{FF2B5EF4-FFF2-40B4-BE49-F238E27FC236}">
                <a16:creationId xmlns:a16="http://schemas.microsoft.com/office/drawing/2014/main" id="{DDAD186E-7CD0-4596-AE58-209779C94D73}"/>
              </a:ext>
            </a:extLst>
          </p:cNvPr>
          <p:cNvSpPr>
            <a:spLocks noChangeArrowheads="1"/>
          </p:cNvSpPr>
          <p:nvPr/>
        </p:nvSpPr>
        <p:spPr bwMode="auto">
          <a:xfrm>
            <a:off x="6815932" y="2281362"/>
            <a:ext cx="227012" cy="2079625"/>
          </a:xfrm>
          <a:prstGeom prst="rect">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3">
            <a:schemeClr val="lt1"/>
          </a:lnRef>
          <a:fillRef idx="1">
            <a:schemeClr val="accent5"/>
          </a:fillRef>
          <a:effectRef idx="1">
            <a:schemeClr val="accent5"/>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494614" name="Rectangle 23">
            <a:extLst>
              <a:ext uri="{FF2B5EF4-FFF2-40B4-BE49-F238E27FC236}">
                <a16:creationId xmlns:a16="http://schemas.microsoft.com/office/drawing/2014/main" id="{868159DB-3D14-452F-8E21-C6C6D07E6E57}"/>
              </a:ext>
            </a:extLst>
          </p:cNvPr>
          <p:cNvSpPr>
            <a:spLocks noChangeArrowheads="1"/>
          </p:cNvSpPr>
          <p:nvPr/>
        </p:nvSpPr>
        <p:spPr bwMode="auto">
          <a:xfrm>
            <a:off x="6017419" y="2592512"/>
            <a:ext cx="1824038" cy="520700"/>
          </a:xfrm>
          <a:prstGeom prst="rect">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3">
            <a:schemeClr val="lt1"/>
          </a:lnRef>
          <a:fillRef idx="1">
            <a:schemeClr val="accent5"/>
          </a:fillRef>
          <a:effectRef idx="1">
            <a:schemeClr val="accent5"/>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处理器</a:t>
            </a:r>
          </a:p>
        </p:txBody>
      </p:sp>
      <p:sp>
        <p:nvSpPr>
          <p:cNvPr id="494615" name="AutoShape 24">
            <a:extLst>
              <a:ext uri="{FF2B5EF4-FFF2-40B4-BE49-F238E27FC236}">
                <a16:creationId xmlns:a16="http://schemas.microsoft.com/office/drawing/2014/main" id="{75889AB0-7D11-43C9-83BD-BBB7A80D3471}"/>
              </a:ext>
            </a:extLst>
          </p:cNvPr>
          <p:cNvSpPr>
            <a:spLocks noChangeArrowheads="1"/>
          </p:cNvSpPr>
          <p:nvPr/>
        </p:nvSpPr>
        <p:spPr bwMode="auto">
          <a:xfrm>
            <a:off x="10919619" y="1760662"/>
            <a:ext cx="2508250" cy="2913062"/>
          </a:xfrm>
          <a:prstGeom prst="wedgeRoundRectCallout">
            <a:avLst>
              <a:gd name="adj1" fmla="val -86648"/>
              <a:gd name="adj2" fmla="val 17782"/>
              <a:gd name="adj3"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3">
            <a:schemeClr val="lt1"/>
          </a:lnRef>
          <a:fillRef idx="1">
            <a:schemeClr val="accent5"/>
          </a:fillRef>
          <a:effectRef idx="1">
            <a:schemeClr val="accent5"/>
          </a:effectRef>
          <a:fontRef idx="minor">
            <a:schemeClr val="lt1"/>
          </a:fontRef>
        </p:style>
        <p:txBody>
          <a:bodyPr lIns="131644" tIns="65823" rIns="131644" bIns="65823"/>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噪音</a:t>
            </a:r>
            <a:r>
              <a:rPr lang="en-US" altLang="zh-TW" sz="2000">
                <a:latin typeface="+mn-lt"/>
                <a:ea typeface="+mn-ea"/>
                <a:cs typeface="+mn-ea"/>
                <a:sym typeface="+mn-lt"/>
              </a:rPr>
              <a:t>,</a:t>
            </a:r>
            <a:r>
              <a:rPr lang="zh-TW" altLang="en-US" sz="2000">
                <a:latin typeface="+mn-lt"/>
                <a:ea typeface="+mn-ea"/>
                <a:cs typeface="+mn-ea"/>
                <a:sym typeface="+mn-lt"/>
              </a:rPr>
              <a:t>振动</a:t>
            </a:r>
            <a:r>
              <a:rPr lang="en-US" altLang="zh-TW" sz="2000">
                <a:latin typeface="+mn-lt"/>
                <a:ea typeface="+mn-ea"/>
                <a:cs typeface="+mn-ea"/>
                <a:sym typeface="+mn-lt"/>
              </a:rPr>
              <a:t>,</a:t>
            </a:r>
            <a:r>
              <a:rPr lang="zh-TW" altLang="en-US" sz="2000">
                <a:latin typeface="+mn-lt"/>
                <a:ea typeface="+mn-ea"/>
                <a:cs typeface="+mn-ea"/>
                <a:sym typeface="+mn-lt"/>
              </a:rPr>
              <a:t>粉尘</a:t>
            </a:r>
            <a:r>
              <a:rPr lang="en-US" altLang="zh-TW" sz="2000">
                <a:latin typeface="+mn-lt"/>
                <a:ea typeface="+mn-ea"/>
                <a:cs typeface="+mn-ea"/>
                <a:sym typeface="+mn-lt"/>
              </a:rPr>
              <a:t>,</a:t>
            </a:r>
            <a:r>
              <a:rPr lang="zh-TW" altLang="en-US" sz="2000">
                <a:latin typeface="+mn-lt"/>
                <a:ea typeface="+mn-ea"/>
                <a:cs typeface="+mn-ea"/>
                <a:sym typeface="+mn-lt"/>
              </a:rPr>
              <a:t>毒气</a:t>
            </a:r>
            <a:r>
              <a:rPr lang="en-US" altLang="zh-TW" sz="2000">
                <a:latin typeface="+mn-lt"/>
                <a:ea typeface="+mn-ea"/>
                <a:cs typeface="+mn-ea"/>
                <a:sym typeface="+mn-lt"/>
              </a:rPr>
              <a:t>,</a:t>
            </a:r>
            <a:r>
              <a:rPr lang="zh-TW" altLang="en-US" sz="2000">
                <a:latin typeface="+mn-lt"/>
                <a:ea typeface="+mn-ea"/>
                <a:cs typeface="+mn-ea"/>
                <a:sym typeface="+mn-lt"/>
              </a:rPr>
              <a:t>腐蚀</a:t>
            </a:r>
            <a:r>
              <a:rPr lang="en-US" altLang="zh-TW" sz="2000">
                <a:latin typeface="+mn-lt"/>
                <a:ea typeface="+mn-ea"/>
                <a:cs typeface="+mn-ea"/>
                <a:sym typeface="+mn-lt"/>
              </a:rPr>
              <a:t>,</a:t>
            </a:r>
            <a:r>
              <a:rPr lang="zh-TW" altLang="en-US" sz="2000">
                <a:latin typeface="+mn-lt"/>
                <a:ea typeface="+mn-ea"/>
                <a:cs typeface="+mn-ea"/>
                <a:sym typeface="+mn-lt"/>
              </a:rPr>
              <a:t>射线</a:t>
            </a:r>
            <a:r>
              <a:rPr lang="en-US" altLang="zh-TW" sz="2000">
                <a:latin typeface="+mn-lt"/>
                <a:ea typeface="+mn-ea"/>
                <a:cs typeface="+mn-ea"/>
                <a:sym typeface="+mn-lt"/>
              </a:rPr>
              <a:t>,</a:t>
            </a:r>
            <a:r>
              <a:rPr lang="zh-TW" altLang="en-US" sz="2000">
                <a:latin typeface="+mn-lt"/>
                <a:ea typeface="+mn-ea"/>
                <a:cs typeface="+mn-ea"/>
                <a:sym typeface="+mn-lt"/>
              </a:rPr>
              <a:t>重金属</a:t>
            </a:r>
            <a:r>
              <a:rPr lang="en-US" altLang="zh-TW" sz="2000">
                <a:latin typeface="+mn-lt"/>
                <a:ea typeface="+mn-ea"/>
                <a:cs typeface="+mn-ea"/>
                <a:sym typeface="+mn-lt"/>
              </a:rPr>
              <a:t>,</a:t>
            </a:r>
            <a:r>
              <a:rPr lang="zh-TW" altLang="en-US" sz="2000">
                <a:latin typeface="+mn-lt"/>
                <a:ea typeface="+mn-ea"/>
                <a:cs typeface="+mn-ea"/>
                <a:sym typeface="+mn-lt"/>
              </a:rPr>
              <a:t>安全性</a:t>
            </a:r>
            <a:r>
              <a:rPr lang="en-US" altLang="zh-TW" sz="2000">
                <a:latin typeface="+mn-lt"/>
                <a:ea typeface="+mn-ea"/>
                <a:cs typeface="+mn-ea"/>
                <a:sym typeface="+mn-lt"/>
              </a:rPr>
              <a:t>,</a:t>
            </a:r>
            <a:r>
              <a:rPr lang="zh-TW" altLang="en-US" sz="2000">
                <a:latin typeface="+mn-lt"/>
                <a:ea typeface="+mn-ea"/>
                <a:cs typeface="+mn-ea"/>
                <a:sym typeface="+mn-lt"/>
              </a:rPr>
              <a:t>电磁辐射</a:t>
            </a:r>
          </a:p>
        </p:txBody>
      </p:sp>
      <p:sp>
        <p:nvSpPr>
          <p:cNvPr id="494616" name="Rectangle 25">
            <a:extLst>
              <a:ext uri="{FF2B5EF4-FFF2-40B4-BE49-F238E27FC236}">
                <a16:creationId xmlns:a16="http://schemas.microsoft.com/office/drawing/2014/main" id="{4058306A-0DC8-45F0-8FCC-5FD2D75FC823}"/>
              </a:ext>
            </a:extLst>
          </p:cNvPr>
          <p:cNvSpPr>
            <a:spLocks noChangeArrowheads="1"/>
          </p:cNvSpPr>
          <p:nvPr/>
        </p:nvSpPr>
        <p:spPr bwMode="auto">
          <a:xfrm>
            <a:off x="11033919" y="5818312"/>
            <a:ext cx="569913" cy="1350962"/>
          </a:xfrm>
          <a:prstGeom prst="rect">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3">
            <a:schemeClr val="lt1"/>
          </a:lnRef>
          <a:fillRef idx="1">
            <a:schemeClr val="accent5"/>
          </a:fillRef>
          <a:effectRef idx="1">
            <a:schemeClr val="accent5"/>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处</a:t>
            </a:r>
          </a:p>
          <a:p>
            <a:pPr algn="ctr" eaLnBrk="1" hangingPunct="1">
              <a:lnSpc>
                <a:spcPct val="120000"/>
              </a:lnSpc>
              <a:defRPr/>
            </a:pPr>
            <a:r>
              <a:rPr lang="zh-TW" altLang="en-US" sz="2000">
                <a:latin typeface="+mn-lt"/>
                <a:ea typeface="+mn-ea"/>
                <a:cs typeface="+mn-ea"/>
                <a:sym typeface="+mn-lt"/>
              </a:rPr>
              <a:t>理</a:t>
            </a:r>
          </a:p>
          <a:p>
            <a:pPr algn="ctr" eaLnBrk="1" hangingPunct="1">
              <a:lnSpc>
                <a:spcPct val="120000"/>
              </a:lnSpc>
              <a:defRPr/>
            </a:pPr>
            <a:r>
              <a:rPr lang="zh-TW" altLang="en-US" sz="2000">
                <a:latin typeface="+mn-lt"/>
                <a:ea typeface="+mn-ea"/>
                <a:cs typeface="+mn-ea"/>
                <a:sym typeface="+mn-lt"/>
              </a:rPr>
              <a:t>器</a:t>
            </a:r>
          </a:p>
        </p:txBody>
      </p:sp>
      <p:sp>
        <p:nvSpPr>
          <p:cNvPr id="494617" name="Rectangle 26">
            <a:extLst>
              <a:ext uri="{FF2B5EF4-FFF2-40B4-BE49-F238E27FC236}">
                <a16:creationId xmlns:a16="http://schemas.microsoft.com/office/drawing/2014/main" id="{38270D77-32A6-45DB-8AA0-6BCE110BCEED}"/>
              </a:ext>
            </a:extLst>
          </p:cNvPr>
          <p:cNvSpPr>
            <a:spLocks noChangeArrowheads="1"/>
          </p:cNvSpPr>
          <p:nvPr/>
        </p:nvSpPr>
        <p:spPr bwMode="auto">
          <a:xfrm>
            <a:off x="3394869" y="5402387"/>
            <a:ext cx="798513" cy="1247775"/>
          </a:xfrm>
          <a:prstGeom prst="rect">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3">
            <a:schemeClr val="lt1"/>
          </a:lnRef>
          <a:fillRef idx="1">
            <a:schemeClr val="accent5"/>
          </a:fillRef>
          <a:effectRef idx="1">
            <a:schemeClr val="accent5"/>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处</a:t>
            </a:r>
          </a:p>
          <a:p>
            <a:pPr algn="ctr" eaLnBrk="1" hangingPunct="1">
              <a:lnSpc>
                <a:spcPct val="120000"/>
              </a:lnSpc>
              <a:defRPr/>
            </a:pPr>
            <a:r>
              <a:rPr lang="zh-TW" altLang="en-US" sz="2000">
                <a:latin typeface="+mn-lt"/>
                <a:ea typeface="+mn-ea"/>
                <a:cs typeface="+mn-ea"/>
                <a:sym typeface="+mn-lt"/>
              </a:rPr>
              <a:t>理</a:t>
            </a:r>
          </a:p>
        </p:txBody>
      </p:sp>
      <p:sp>
        <p:nvSpPr>
          <p:cNvPr id="494618" name="Rectangle 27">
            <a:extLst>
              <a:ext uri="{FF2B5EF4-FFF2-40B4-BE49-F238E27FC236}">
                <a16:creationId xmlns:a16="http://schemas.microsoft.com/office/drawing/2014/main" id="{84AE92C6-06FA-40B4-B137-C4AF33087D4F}"/>
              </a:ext>
            </a:extLst>
          </p:cNvPr>
          <p:cNvSpPr>
            <a:spLocks noChangeArrowheads="1"/>
          </p:cNvSpPr>
          <p:nvPr/>
        </p:nvSpPr>
        <p:spPr bwMode="auto">
          <a:xfrm>
            <a:off x="3166269" y="6858124"/>
            <a:ext cx="1368425" cy="519113"/>
          </a:xfrm>
          <a:prstGeom prst="rect">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3">
            <a:schemeClr val="lt1"/>
          </a:lnRef>
          <a:fillRef idx="1">
            <a:schemeClr val="accent5"/>
          </a:fillRef>
          <a:effectRef idx="1">
            <a:schemeClr val="accent5"/>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废渣</a:t>
            </a:r>
          </a:p>
        </p:txBody>
      </p:sp>
      <p:sp>
        <p:nvSpPr>
          <p:cNvPr id="494619" name="Rectangle 28">
            <a:extLst>
              <a:ext uri="{FF2B5EF4-FFF2-40B4-BE49-F238E27FC236}">
                <a16:creationId xmlns:a16="http://schemas.microsoft.com/office/drawing/2014/main" id="{98A1B687-67F8-4175-ABDA-12723CEDA65C}"/>
              </a:ext>
            </a:extLst>
          </p:cNvPr>
          <p:cNvSpPr>
            <a:spLocks noChangeArrowheads="1"/>
          </p:cNvSpPr>
          <p:nvPr/>
        </p:nvSpPr>
        <p:spPr bwMode="auto">
          <a:xfrm>
            <a:off x="3737769" y="6650162"/>
            <a:ext cx="227013" cy="207962"/>
          </a:xfrm>
          <a:prstGeom prst="rect">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3">
            <a:schemeClr val="lt1"/>
          </a:lnRef>
          <a:fillRef idx="1">
            <a:schemeClr val="accent5"/>
          </a:fillRef>
          <a:effectRef idx="1">
            <a:schemeClr val="accent5"/>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494620" name="Text Box 29">
            <a:extLst>
              <a:ext uri="{FF2B5EF4-FFF2-40B4-BE49-F238E27FC236}">
                <a16:creationId xmlns:a16="http://schemas.microsoft.com/office/drawing/2014/main" id="{4FAB9E09-A1DE-42CE-9042-A9B4C042F6C3}"/>
              </a:ext>
            </a:extLst>
          </p:cNvPr>
          <p:cNvSpPr txBox="1">
            <a:spLocks noChangeArrowheads="1"/>
          </p:cNvSpPr>
          <p:nvPr/>
        </p:nvSpPr>
        <p:spPr bwMode="auto">
          <a:xfrm>
            <a:off x="7841457" y="2176587"/>
            <a:ext cx="2165350" cy="469900"/>
          </a:xfrm>
          <a:prstGeom prst="rect">
            <a:avLst/>
          </a:prstGeom>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style>
          <a:lnRef idx="3">
            <a:schemeClr val="lt1"/>
          </a:lnRef>
          <a:fillRef idx="1">
            <a:schemeClr val="accent5"/>
          </a:fillRef>
          <a:effectRef idx="1">
            <a:schemeClr val="accent5"/>
          </a:effectRef>
          <a:fontRef idx="minor">
            <a:schemeClr val="lt1"/>
          </a:fontRef>
        </p:style>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排出废气</a:t>
            </a:r>
          </a:p>
        </p:txBody>
      </p:sp>
      <p:sp>
        <p:nvSpPr>
          <p:cNvPr id="494621" name="Text Box 30">
            <a:extLst>
              <a:ext uri="{FF2B5EF4-FFF2-40B4-BE49-F238E27FC236}">
                <a16:creationId xmlns:a16="http://schemas.microsoft.com/office/drawing/2014/main" id="{9ECCF3E3-ECBD-4D3B-89C0-75C8AB0CA2C5}"/>
              </a:ext>
            </a:extLst>
          </p:cNvPr>
          <p:cNvSpPr txBox="1">
            <a:spLocks noChangeArrowheads="1"/>
          </p:cNvSpPr>
          <p:nvPr/>
        </p:nvSpPr>
        <p:spPr bwMode="auto">
          <a:xfrm>
            <a:off x="11718132" y="6753349"/>
            <a:ext cx="2279650" cy="469900"/>
          </a:xfrm>
          <a:prstGeom prst="rect">
            <a:avLst/>
          </a:prstGeom>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style>
          <a:lnRef idx="3">
            <a:schemeClr val="lt1"/>
          </a:lnRef>
          <a:fillRef idx="1">
            <a:schemeClr val="accent5"/>
          </a:fillRef>
          <a:effectRef idx="1">
            <a:schemeClr val="accent5"/>
          </a:effectRef>
          <a:fontRef idx="minor">
            <a:schemeClr val="lt1"/>
          </a:fontRef>
        </p:style>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排出污水</a:t>
            </a:r>
          </a:p>
        </p:txBody>
      </p:sp>
      <p:sp>
        <p:nvSpPr>
          <p:cNvPr id="30" name="文本框 29">
            <a:extLst>
              <a:ext uri="{FF2B5EF4-FFF2-40B4-BE49-F238E27FC236}">
                <a16:creationId xmlns:a16="http://schemas.microsoft.com/office/drawing/2014/main" id="{BD59C616-29F3-48F8-8626-0E8339D54FFF}"/>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0"/>
                                        </p:tgtEl>
                                        <p:attrNameLst>
                                          <p:attrName>style.visibility</p:attrName>
                                        </p:attrNameLst>
                                      </p:cBhvr>
                                      <p:to>
                                        <p:strVal val="visible"/>
                                      </p:to>
                                    </p:set>
                                    <p:anim calcmode="lin" valueType="num">
                                      <p:cBhvr>
                                        <p:cTn id="7" dur="500" fill="hold"/>
                                        <p:tgtEl>
                                          <p:spTgt spid="30"/>
                                        </p:tgtEl>
                                        <p:attrNameLst>
                                          <p:attrName>ppt_w</p:attrName>
                                        </p:attrNameLst>
                                      </p:cBhvr>
                                      <p:tavLst>
                                        <p:tav tm="0">
                                          <p:val>
                                            <p:fltVal val="0"/>
                                          </p:val>
                                        </p:tav>
                                        <p:tav tm="100000">
                                          <p:val>
                                            <p:strVal val="#ppt_w"/>
                                          </p:val>
                                        </p:tav>
                                      </p:tavLst>
                                    </p:anim>
                                    <p:anim calcmode="lin" valueType="num">
                                      <p:cBhvr>
                                        <p:cTn id="8" dur="500" fill="hold"/>
                                        <p:tgtEl>
                                          <p:spTgt spid="30"/>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5618" name="Text Box 2">
            <a:extLst>
              <a:ext uri="{FF2B5EF4-FFF2-40B4-BE49-F238E27FC236}">
                <a16:creationId xmlns:a16="http://schemas.microsoft.com/office/drawing/2014/main" id="{4A5B38A4-EDC5-46C0-8EA4-CABA600FDF08}"/>
              </a:ext>
            </a:extLst>
          </p:cNvPr>
          <p:cNvSpPr txBox="1">
            <a:spLocks noChangeArrowheads="1"/>
          </p:cNvSpPr>
          <p:nvPr/>
        </p:nvSpPr>
        <p:spPr bwMode="auto">
          <a:xfrm>
            <a:off x="1481137" y="2520504"/>
            <a:ext cx="13681075" cy="37941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排出的废渣</a:t>
            </a:r>
            <a:r>
              <a:rPr lang="en-US" altLang="zh-TW" sz="2000" dirty="0">
                <a:latin typeface="+mn-lt"/>
                <a:ea typeface="+mn-ea"/>
                <a:cs typeface="+mn-ea"/>
                <a:sym typeface="+mn-lt"/>
              </a:rPr>
              <a:t>,</a:t>
            </a:r>
            <a:r>
              <a:rPr lang="zh-TW" altLang="en-US" sz="2000" dirty="0">
                <a:latin typeface="+mn-lt"/>
                <a:ea typeface="+mn-ea"/>
                <a:cs typeface="+mn-ea"/>
                <a:sym typeface="+mn-lt"/>
              </a:rPr>
              <a:t>能种用分类收集后再利用</a:t>
            </a:r>
            <a:r>
              <a:rPr lang="en-US" altLang="zh-TW" sz="2000" dirty="0">
                <a:latin typeface="+mn-lt"/>
                <a:ea typeface="+mn-ea"/>
                <a:cs typeface="+mn-ea"/>
                <a:sym typeface="+mn-lt"/>
              </a:rPr>
              <a:t>,</a:t>
            </a:r>
            <a:r>
              <a:rPr lang="zh-TW" altLang="en-US" sz="2000" dirty="0">
                <a:latin typeface="+mn-lt"/>
                <a:ea typeface="+mn-ea"/>
                <a:cs typeface="+mn-ea"/>
                <a:sym typeface="+mn-lt"/>
              </a:rPr>
              <a:t>不能利用的进行适当处理后交到垃圾站</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车间内部符合环境要求指标</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排放到车间外部的“三废”要符合环保要求</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4 </a:t>
            </a:r>
            <a:r>
              <a:rPr lang="zh-TW" altLang="en-US" sz="2000" b="1" dirty="0">
                <a:latin typeface="+mn-lt"/>
                <a:ea typeface="+mn-ea"/>
                <a:cs typeface="+mn-ea"/>
                <a:sym typeface="+mn-lt"/>
              </a:rPr>
              <a:t>消防通道设置宽</a:t>
            </a:r>
            <a:r>
              <a:rPr lang="en-US" altLang="zh-TW" sz="2000" b="1" dirty="0">
                <a:latin typeface="+mn-lt"/>
                <a:ea typeface="+mn-ea"/>
                <a:cs typeface="+mn-ea"/>
                <a:sym typeface="+mn-lt"/>
              </a:rPr>
              <a:t>,</a:t>
            </a:r>
            <a:r>
              <a:rPr lang="zh-TW" altLang="en-US" sz="2000" b="1" dirty="0">
                <a:latin typeface="+mn-lt"/>
                <a:ea typeface="+mn-ea"/>
                <a:cs typeface="+mn-ea"/>
                <a:sym typeface="+mn-lt"/>
              </a:rPr>
              <a:t>工作方便又安全</a:t>
            </a:r>
          </a:p>
          <a:p>
            <a:pPr eaLnBrk="1" hangingPunct="1">
              <a:lnSpc>
                <a:spcPct val="120000"/>
              </a:lnSpc>
              <a:buFont typeface="Wingdings" panose="05000000000000000000" pitchFamily="2" charset="2"/>
              <a:buNone/>
              <a:defRPr/>
            </a:pPr>
            <a:r>
              <a:rPr lang="zh-TW" altLang="en-US" sz="2000" dirty="0">
                <a:latin typeface="+mn-lt"/>
                <a:ea typeface="+mn-ea"/>
                <a:cs typeface="+mn-ea"/>
                <a:sym typeface="+mn-lt"/>
              </a:rPr>
              <a:t>   企业的现场通道如果仅能满足正常情况下的人和物流通时</a:t>
            </a:r>
            <a:r>
              <a:rPr lang="en-US" altLang="zh-TW" sz="2000" dirty="0">
                <a:latin typeface="+mn-lt"/>
                <a:ea typeface="+mn-ea"/>
                <a:cs typeface="+mn-ea"/>
                <a:sym typeface="+mn-lt"/>
              </a:rPr>
              <a:t>,</a:t>
            </a:r>
            <a:r>
              <a:rPr lang="zh-TW" altLang="en-US" sz="2000" dirty="0">
                <a:latin typeface="+mn-lt"/>
                <a:ea typeface="+mn-ea"/>
                <a:cs typeface="+mn-ea"/>
                <a:sym typeface="+mn-lt"/>
              </a:rPr>
              <a:t>那么一旦出现异常情况</a:t>
            </a:r>
            <a:r>
              <a:rPr lang="en-US" altLang="zh-TW" sz="2000" dirty="0">
                <a:latin typeface="+mn-lt"/>
                <a:ea typeface="+mn-ea"/>
                <a:cs typeface="+mn-ea"/>
                <a:sym typeface="+mn-lt"/>
              </a:rPr>
              <a:t>,</a:t>
            </a:r>
            <a:r>
              <a:rPr lang="zh-TW" altLang="en-US" sz="2000" dirty="0">
                <a:latin typeface="+mn-lt"/>
                <a:ea typeface="+mn-ea"/>
                <a:cs typeface="+mn-ea"/>
                <a:sym typeface="+mn-lt"/>
              </a:rPr>
              <a:t>比如火灾</a:t>
            </a:r>
            <a:r>
              <a:rPr lang="en-US" altLang="zh-TW" sz="2000" dirty="0">
                <a:latin typeface="+mn-lt"/>
                <a:ea typeface="+mn-ea"/>
                <a:cs typeface="+mn-ea"/>
                <a:sym typeface="+mn-lt"/>
              </a:rPr>
              <a:t>,</a:t>
            </a:r>
            <a:r>
              <a:rPr lang="zh-TW" altLang="en-US" sz="2000" dirty="0">
                <a:latin typeface="+mn-lt"/>
                <a:ea typeface="+mn-ea"/>
                <a:cs typeface="+mn-ea"/>
                <a:sym typeface="+mn-lt"/>
              </a:rPr>
              <a:t>事故等</a:t>
            </a:r>
            <a:r>
              <a:rPr lang="en-US" altLang="zh-TW" sz="2000" dirty="0">
                <a:latin typeface="+mn-lt"/>
                <a:ea typeface="+mn-ea"/>
                <a:cs typeface="+mn-ea"/>
                <a:sym typeface="+mn-lt"/>
              </a:rPr>
              <a:t>,</a:t>
            </a:r>
            <a:r>
              <a:rPr lang="zh-TW" altLang="en-US" sz="2000" dirty="0">
                <a:latin typeface="+mn-lt"/>
                <a:ea typeface="+mn-ea"/>
                <a:cs typeface="+mn-ea"/>
                <a:sym typeface="+mn-lt"/>
              </a:rPr>
              <a:t>就肯定会造成拥挤和堵塞</a:t>
            </a:r>
            <a:r>
              <a:rPr lang="en-US" altLang="zh-TW" sz="2000" dirty="0">
                <a:latin typeface="+mn-lt"/>
                <a:ea typeface="+mn-ea"/>
                <a:cs typeface="+mn-ea"/>
                <a:sym typeface="+mn-lt"/>
              </a:rPr>
              <a:t>.</a:t>
            </a:r>
            <a:r>
              <a:rPr lang="zh-TW" altLang="en-US" sz="2000" dirty="0">
                <a:latin typeface="+mn-lt"/>
                <a:ea typeface="+mn-ea"/>
                <a:cs typeface="+mn-ea"/>
                <a:sym typeface="+mn-lt"/>
              </a:rPr>
              <a:t>所以</a:t>
            </a:r>
            <a:r>
              <a:rPr lang="en-US" altLang="zh-TW" sz="2000" dirty="0">
                <a:latin typeface="+mn-lt"/>
                <a:ea typeface="+mn-ea"/>
                <a:cs typeface="+mn-ea"/>
                <a:sym typeface="+mn-lt"/>
              </a:rPr>
              <a:t>,</a:t>
            </a:r>
            <a:r>
              <a:rPr lang="zh-TW" altLang="en-US" sz="2000" dirty="0">
                <a:latin typeface="+mn-lt"/>
                <a:ea typeface="+mn-ea"/>
                <a:cs typeface="+mn-ea"/>
                <a:sym typeface="+mn-lt"/>
              </a:rPr>
              <a:t>设计的通道通行量应以能满足异常情况时的异常需要为基准</a:t>
            </a:r>
            <a:r>
              <a:rPr lang="en-US" altLang="zh-TW" sz="2000" dirty="0">
                <a:latin typeface="+mn-lt"/>
                <a:ea typeface="+mn-ea"/>
                <a:cs typeface="+mn-ea"/>
                <a:sym typeface="+mn-lt"/>
              </a:rPr>
              <a:t>,</a:t>
            </a:r>
            <a:r>
              <a:rPr lang="zh-TW" altLang="en-US" sz="2000" dirty="0">
                <a:latin typeface="+mn-lt"/>
                <a:ea typeface="+mn-ea"/>
                <a:cs typeface="+mn-ea"/>
                <a:sym typeface="+mn-lt"/>
              </a:rPr>
              <a:t>以确保生产方便和安全</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4.1 </a:t>
            </a:r>
            <a:r>
              <a:rPr lang="zh-TW" altLang="en-US" sz="2000" b="1" dirty="0">
                <a:latin typeface="+mn-lt"/>
                <a:ea typeface="+mn-ea"/>
                <a:cs typeface="+mn-ea"/>
                <a:sym typeface="+mn-lt"/>
              </a:rPr>
              <a:t>必须的安全防火通道</a:t>
            </a:r>
          </a:p>
          <a:p>
            <a:pPr eaLnBrk="1" hangingPunct="1">
              <a:lnSpc>
                <a:spcPct val="120000"/>
              </a:lnSpc>
              <a:buFont typeface="Wingdings" panose="05000000000000000000" pitchFamily="2" charset="2"/>
              <a:buNone/>
              <a:defRPr/>
            </a:pPr>
            <a:r>
              <a:rPr lang="zh-TW" altLang="en-US" sz="2000" dirty="0">
                <a:latin typeface="+mn-lt"/>
                <a:ea typeface="+mn-ea"/>
                <a:cs typeface="+mn-ea"/>
                <a:sym typeface="+mn-lt"/>
              </a:rPr>
              <a:t>   安全防火通道就是一旦有火灾发生时</a:t>
            </a:r>
            <a:r>
              <a:rPr lang="en-US" altLang="zh-TW" sz="2000" dirty="0">
                <a:latin typeface="+mn-lt"/>
                <a:ea typeface="+mn-ea"/>
                <a:cs typeface="+mn-ea"/>
                <a:sym typeface="+mn-lt"/>
              </a:rPr>
              <a:t>,</a:t>
            </a:r>
            <a:r>
              <a:rPr lang="zh-TW" altLang="en-US" sz="2000" dirty="0">
                <a:latin typeface="+mn-lt"/>
                <a:ea typeface="+mn-ea"/>
                <a:cs typeface="+mn-ea"/>
                <a:sym typeface="+mn-lt"/>
              </a:rPr>
              <a:t>为了疏通人和物流动和救火而需要的门和路径</a:t>
            </a:r>
            <a:r>
              <a:rPr lang="en-US" altLang="zh-TW" sz="2000" dirty="0">
                <a:latin typeface="+mn-lt"/>
                <a:ea typeface="+mn-ea"/>
                <a:cs typeface="+mn-ea"/>
                <a:sym typeface="+mn-lt"/>
              </a:rPr>
              <a:t>.</a:t>
            </a:r>
            <a:r>
              <a:rPr lang="zh-TW" altLang="en-US" sz="2000" dirty="0">
                <a:latin typeface="+mn-lt"/>
                <a:ea typeface="+mn-ea"/>
                <a:cs typeface="+mn-ea"/>
                <a:sym typeface="+mn-lt"/>
              </a:rPr>
              <a:t>当然</a:t>
            </a:r>
            <a:r>
              <a:rPr lang="en-US" altLang="zh-TW" sz="2000" dirty="0">
                <a:latin typeface="+mn-lt"/>
                <a:ea typeface="+mn-ea"/>
                <a:cs typeface="+mn-ea"/>
                <a:sym typeface="+mn-lt"/>
              </a:rPr>
              <a:t>,</a:t>
            </a:r>
            <a:r>
              <a:rPr lang="zh-TW" altLang="en-US" sz="2000" dirty="0">
                <a:latin typeface="+mn-lt"/>
                <a:ea typeface="+mn-ea"/>
                <a:cs typeface="+mn-ea"/>
                <a:sym typeface="+mn-lt"/>
              </a:rPr>
              <a:t>这些通道并不一定是专用的</a:t>
            </a:r>
            <a:r>
              <a:rPr lang="en-US" altLang="zh-TW" sz="2000" dirty="0">
                <a:latin typeface="+mn-lt"/>
                <a:ea typeface="+mn-ea"/>
                <a:cs typeface="+mn-ea"/>
                <a:sym typeface="+mn-lt"/>
              </a:rPr>
              <a:t>,</a:t>
            </a:r>
            <a:r>
              <a:rPr lang="zh-TW" altLang="en-US" sz="2000" dirty="0">
                <a:latin typeface="+mn-lt"/>
                <a:ea typeface="+mn-ea"/>
                <a:cs typeface="+mn-ea"/>
                <a:sym typeface="+mn-lt"/>
              </a:rPr>
              <a:t>平时也可以使用</a:t>
            </a:r>
            <a:r>
              <a:rPr lang="en-US" altLang="zh-TW" sz="2000" dirty="0">
                <a:latin typeface="+mn-lt"/>
                <a:ea typeface="+mn-ea"/>
                <a:cs typeface="+mn-ea"/>
                <a:sym typeface="+mn-lt"/>
              </a:rPr>
              <a:t>,</a:t>
            </a:r>
            <a:r>
              <a:rPr lang="zh-TW" altLang="en-US" sz="2000" dirty="0">
                <a:latin typeface="+mn-lt"/>
                <a:ea typeface="+mn-ea"/>
                <a:cs typeface="+mn-ea"/>
                <a:sym typeface="+mn-lt"/>
              </a:rPr>
              <a:t>只是从发生火灾时的救助角度讲</a:t>
            </a:r>
            <a:r>
              <a:rPr lang="en-US" altLang="zh-TW" sz="2000" dirty="0">
                <a:latin typeface="+mn-lt"/>
                <a:ea typeface="+mn-ea"/>
                <a:cs typeface="+mn-ea"/>
                <a:sym typeface="+mn-lt"/>
              </a:rPr>
              <a:t>,</a:t>
            </a:r>
            <a:r>
              <a:rPr lang="zh-TW" altLang="en-US" sz="2000" dirty="0">
                <a:latin typeface="+mn-lt"/>
                <a:ea typeface="+mn-ea"/>
                <a:cs typeface="+mn-ea"/>
                <a:sym typeface="+mn-lt"/>
              </a:rPr>
              <a:t>它是必须要有的</a:t>
            </a:r>
            <a:r>
              <a:rPr lang="en-US" altLang="zh-TW" sz="2000" dirty="0">
                <a:latin typeface="+mn-lt"/>
                <a:ea typeface="+mn-ea"/>
                <a:cs typeface="+mn-ea"/>
                <a:sym typeface="+mn-lt"/>
              </a:rPr>
              <a:t>.</a:t>
            </a:r>
            <a:r>
              <a:rPr lang="zh-TW" altLang="en-US" sz="2000" dirty="0">
                <a:latin typeface="+mn-lt"/>
                <a:ea typeface="+mn-ea"/>
                <a:cs typeface="+mn-ea"/>
                <a:sym typeface="+mn-lt"/>
              </a:rPr>
              <a:t>设置安全防火通道通常要关注如下几点</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1 ) </a:t>
            </a:r>
            <a:r>
              <a:rPr lang="zh-TW" altLang="en-US" sz="2000" dirty="0">
                <a:latin typeface="+mn-lt"/>
                <a:ea typeface="+mn-ea"/>
                <a:cs typeface="+mn-ea"/>
                <a:sym typeface="+mn-lt"/>
              </a:rPr>
              <a:t>车间外部的四周应有通道</a:t>
            </a:r>
            <a:r>
              <a:rPr lang="en-US" altLang="zh-TW" sz="2000" dirty="0">
                <a:latin typeface="+mn-lt"/>
                <a:ea typeface="+mn-ea"/>
                <a:cs typeface="+mn-ea"/>
                <a:sym typeface="+mn-lt"/>
              </a:rPr>
              <a:t>,</a:t>
            </a:r>
            <a:r>
              <a:rPr lang="zh-TW" altLang="en-US" sz="2000" dirty="0">
                <a:latin typeface="+mn-lt"/>
                <a:ea typeface="+mn-ea"/>
                <a:cs typeface="+mn-ea"/>
                <a:sym typeface="+mn-lt"/>
              </a:rPr>
              <a:t>以确保有火灾发生时消防车可以靠近</a:t>
            </a:r>
          </a:p>
        </p:txBody>
      </p:sp>
      <p:sp>
        <p:nvSpPr>
          <p:cNvPr id="3" name="文本框 2">
            <a:extLst>
              <a:ext uri="{FF2B5EF4-FFF2-40B4-BE49-F238E27FC236}">
                <a16:creationId xmlns:a16="http://schemas.microsoft.com/office/drawing/2014/main" id="{8EA83DB0-4F41-4621-9CC0-CB464455595F}"/>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6642" name="Text Box 2">
            <a:extLst>
              <a:ext uri="{FF2B5EF4-FFF2-40B4-BE49-F238E27FC236}">
                <a16:creationId xmlns:a16="http://schemas.microsoft.com/office/drawing/2014/main" id="{AB4A689C-277B-413C-883C-B6462C94FD05}"/>
              </a:ext>
            </a:extLst>
          </p:cNvPr>
          <p:cNvSpPr txBox="1">
            <a:spLocks noChangeArrowheads="1"/>
          </p:cNvSpPr>
          <p:nvPr/>
        </p:nvSpPr>
        <p:spPr bwMode="auto">
          <a:xfrm>
            <a:off x="1552923" y="2151440"/>
            <a:ext cx="13681075" cy="26860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dirty="0">
                <a:latin typeface="+mn-lt"/>
                <a:ea typeface="+mn-ea"/>
                <a:cs typeface="+mn-ea"/>
                <a:sym typeface="+mn-lt"/>
              </a:rPr>
              <a:t>任何起火点进行灭火作业</a:t>
            </a:r>
            <a:r>
              <a:rPr lang="en-US" altLang="zh-TW" sz="2000" dirty="0">
                <a:latin typeface="+mn-lt"/>
                <a:ea typeface="+mn-ea"/>
                <a:cs typeface="+mn-ea"/>
                <a:sym typeface="+mn-lt"/>
              </a:rPr>
              <a:t>.</a:t>
            </a:r>
            <a:r>
              <a:rPr lang="zh-TW" altLang="en-US" sz="2000" dirty="0">
                <a:latin typeface="+mn-lt"/>
                <a:ea typeface="+mn-ea"/>
                <a:cs typeface="+mn-ea"/>
                <a:sym typeface="+mn-lt"/>
              </a:rPr>
              <a:t>需要注意的事项包括</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车间</a:t>
            </a:r>
            <a:r>
              <a:rPr lang="en-US" altLang="zh-TW" sz="2000" dirty="0">
                <a:latin typeface="+mn-lt"/>
                <a:ea typeface="+mn-ea"/>
                <a:cs typeface="+mn-ea"/>
                <a:sym typeface="+mn-lt"/>
              </a:rPr>
              <a:t>,</a:t>
            </a:r>
            <a:r>
              <a:rPr lang="zh-TW" altLang="en-US" sz="2000" dirty="0">
                <a:latin typeface="+mn-lt"/>
                <a:ea typeface="+mn-ea"/>
                <a:cs typeface="+mn-ea"/>
                <a:sym typeface="+mn-lt"/>
              </a:rPr>
              <a:t>厂房的四周不能搭建风雨棚等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不能占用外部通道</a:t>
            </a:r>
            <a:r>
              <a:rPr lang="en-US" altLang="zh-TW" sz="2000" dirty="0">
                <a:latin typeface="+mn-lt"/>
                <a:ea typeface="+mn-ea"/>
                <a:cs typeface="+mn-ea"/>
                <a:sym typeface="+mn-lt"/>
              </a:rPr>
              <a:t>,</a:t>
            </a:r>
            <a:r>
              <a:rPr lang="zh-TW" altLang="en-US" sz="2000" dirty="0">
                <a:latin typeface="+mn-lt"/>
                <a:ea typeface="+mn-ea"/>
                <a:cs typeface="+mn-ea"/>
                <a:sym typeface="+mn-lt"/>
              </a:rPr>
              <a:t>堆放物品</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设置绿化时不能搞假山</a:t>
            </a:r>
            <a:r>
              <a:rPr lang="en-US" altLang="zh-TW" sz="2000" dirty="0">
                <a:latin typeface="+mn-lt"/>
                <a:ea typeface="+mn-ea"/>
                <a:cs typeface="+mn-ea"/>
                <a:sym typeface="+mn-lt"/>
              </a:rPr>
              <a:t>,</a:t>
            </a:r>
            <a:r>
              <a:rPr lang="zh-TW" altLang="en-US" sz="2000" dirty="0">
                <a:latin typeface="+mn-lt"/>
                <a:ea typeface="+mn-ea"/>
                <a:cs typeface="+mn-ea"/>
                <a:sym typeface="+mn-lt"/>
              </a:rPr>
              <a:t>水池等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不能设置坚固的铁丝网</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2 ) </a:t>
            </a:r>
            <a:r>
              <a:rPr lang="zh-TW" altLang="en-US" sz="2000" dirty="0">
                <a:latin typeface="+mn-lt"/>
                <a:ea typeface="+mn-ea"/>
                <a:cs typeface="+mn-ea"/>
                <a:sym typeface="+mn-lt"/>
              </a:rPr>
              <a:t>车间内部至少有</a:t>
            </a:r>
            <a:r>
              <a:rPr lang="en-US" altLang="zh-TW" sz="2000" dirty="0">
                <a:latin typeface="+mn-lt"/>
                <a:ea typeface="+mn-ea"/>
                <a:cs typeface="+mn-ea"/>
                <a:sym typeface="+mn-lt"/>
              </a:rPr>
              <a:t>2</a:t>
            </a:r>
            <a:r>
              <a:rPr lang="zh-TW" altLang="en-US" sz="2000" dirty="0">
                <a:latin typeface="+mn-lt"/>
                <a:ea typeface="+mn-ea"/>
                <a:cs typeface="+mn-ea"/>
                <a:sym typeface="+mn-lt"/>
              </a:rPr>
              <a:t>个可以出入的门</a:t>
            </a:r>
            <a:r>
              <a:rPr lang="en-US" altLang="zh-TW" sz="2000" dirty="0">
                <a:latin typeface="+mn-lt"/>
                <a:ea typeface="+mn-ea"/>
                <a:cs typeface="+mn-ea"/>
                <a:sym typeface="+mn-lt"/>
              </a:rPr>
              <a:t>,</a:t>
            </a:r>
            <a:r>
              <a:rPr lang="zh-TW" altLang="en-US" sz="2000" dirty="0">
                <a:latin typeface="+mn-lt"/>
                <a:ea typeface="+mn-ea"/>
                <a:cs typeface="+mn-ea"/>
                <a:sym typeface="+mn-lt"/>
              </a:rPr>
              <a:t>并在门口设置长明的指示灯</a:t>
            </a:r>
            <a:r>
              <a:rPr lang="en-US" altLang="zh-TW" sz="2000" dirty="0">
                <a:latin typeface="+mn-lt"/>
                <a:ea typeface="+mn-ea"/>
                <a:cs typeface="+mn-ea"/>
                <a:sym typeface="+mn-lt"/>
              </a:rPr>
              <a:t>,</a:t>
            </a:r>
            <a:r>
              <a:rPr lang="zh-TW" altLang="en-US" sz="2000" dirty="0">
                <a:latin typeface="+mn-lt"/>
                <a:ea typeface="+mn-ea"/>
                <a:cs typeface="+mn-ea"/>
                <a:sym typeface="+mn-lt"/>
              </a:rPr>
              <a:t>要注意灯的位置应能使车间内的任何位置都容易看到</a:t>
            </a:r>
            <a:r>
              <a:rPr lang="en-US" altLang="zh-TW" sz="2000" dirty="0">
                <a:latin typeface="+mn-lt"/>
                <a:ea typeface="+mn-ea"/>
                <a:cs typeface="+mn-ea"/>
                <a:sym typeface="+mn-lt"/>
              </a:rPr>
              <a:t>,</a:t>
            </a:r>
            <a:r>
              <a:rPr lang="zh-TW" altLang="en-US" sz="2000" dirty="0">
                <a:latin typeface="+mn-lt"/>
                <a:ea typeface="+mn-ea"/>
                <a:cs typeface="+mn-ea"/>
                <a:sym typeface="+mn-lt"/>
              </a:rPr>
              <a:t>灯上指示如下的中英文内容</a:t>
            </a:r>
            <a:r>
              <a:rPr lang="en-US" altLang="zh-TW" sz="2000" dirty="0">
                <a:latin typeface="+mn-lt"/>
                <a:ea typeface="+mn-ea"/>
                <a:cs typeface="+mn-ea"/>
                <a:sym typeface="+mn-lt"/>
              </a:rPr>
              <a:t>:</a:t>
            </a:r>
          </a:p>
        </p:txBody>
      </p:sp>
      <p:sp>
        <p:nvSpPr>
          <p:cNvPr id="496643" name="Rectangle 3">
            <a:extLst>
              <a:ext uri="{FF2B5EF4-FFF2-40B4-BE49-F238E27FC236}">
                <a16:creationId xmlns:a16="http://schemas.microsoft.com/office/drawing/2014/main" id="{5F2A5B5A-BEE3-4C75-ACA4-8E5DFB3B8737}"/>
              </a:ext>
            </a:extLst>
          </p:cNvPr>
          <p:cNvSpPr>
            <a:spLocks noChangeArrowheads="1"/>
          </p:cNvSpPr>
          <p:nvPr/>
        </p:nvSpPr>
        <p:spPr bwMode="auto">
          <a:xfrm>
            <a:off x="4445000" y="5616575"/>
            <a:ext cx="6156325" cy="156051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b="1">
                <a:latin typeface="+mn-lt"/>
                <a:ea typeface="+mn-ea"/>
                <a:cs typeface="+mn-ea"/>
                <a:sym typeface="+mn-lt"/>
              </a:rPr>
              <a:t>安 全 门</a:t>
            </a:r>
          </a:p>
          <a:p>
            <a:pPr algn="ctr" eaLnBrk="1" hangingPunct="1">
              <a:lnSpc>
                <a:spcPct val="120000"/>
              </a:lnSpc>
              <a:defRPr/>
            </a:pPr>
            <a:r>
              <a:rPr lang="en-US" altLang="zh-TW" sz="2000" b="1">
                <a:latin typeface="+mn-lt"/>
                <a:ea typeface="+mn-ea"/>
                <a:cs typeface="+mn-ea"/>
                <a:sym typeface="+mn-lt"/>
              </a:rPr>
              <a:t>EXIT</a:t>
            </a:r>
          </a:p>
        </p:txBody>
      </p:sp>
      <p:sp>
        <p:nvSpPr>
          <p:cNvPr id="496644" name="Text Box 4">
            <a:extLst>
              <a:ext uri="{FF2B5EF4-FFF2-40B4-BE49-F238E27FC236}">
                <a16:creationId xmlns:a16="http://schemas.microsoft.com/office/drawing/2014/main" id="{C1464A3D-EA4C-4DC6-995F-0DB2D7255D87}"/>
              </a:ext>
            </a:extLst>
          </p:cNvPr>
          <p:cNvSpPr txBox="1">
            <a:spLocks noChangeArrowheads="1"/>
          </p:cNvSpPr>
          <p:nvPr/>
        </p:nvSpPr>
        <p:spPr bwMode="auto">
          <a:xfrm>
            <a:off x="1481138" y="7302500"/>
            <a:ext cx="13681075" cy="8397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a:latin typeface="+mn-lt"/>
                <a:ea typeface="+mn-ea"/>
                <a:cs typeface="+mn-ea"/>
                <a:sym typeface="+mn-lt"/>
              </a:rPr>
              <a:t>3 ) </a:t>
            </a:r>
            <a:r>
              <a:rPr lang="zh-TW" altLang="en-US" sz="2000">
                <a:latin typeface="+mn-lt"/>
                <a:ea typeface="+mn-ea"/>
                <a:cs typeface="+mn-ea"/>
                <a:sym typeface="+mn-lt"/>
              </a:rPr>
              <a:t>车间内部要有可以迂回行使用通道</a:t>
            </a:r>
            <a:r>
              <a:rPr lang="en-US" altLang="zh-TW" sz="2000">
                <a:latin typeface="+mn-lt"/>
                <a:ea typeface="+mn-ea"/>
                <a:cs typeface="+mn-ea"/>
                <a:sym typeface="+mn-lt"/>
              </a:rPr>
              <a:t>,</a:t>
            </a:r>
            <a:r>
              <a:rPr lang="zh-TW" altLang="en-US" sz="2000">
                <a:latin typeface="+mn-lt"/>
                <a:ea typeface="+mn-ea"/>
                <a:cs typeface="+mn-ea"/>
                <a:sym typeface="+mn-lt"/>
              </a:rPr>
              <a:t>尤其是贮存物品的仓库</a:t>
            </a:r>
            <a:r>
              <a:rPr lang="en-US" altLang="zh-TW" sz="2000">
                <a:latin typeface="+mn-lt"/>
                <a:ea typeface="+mn-ea"/>
                <a:cs typeface="+mn-ea"/>
                <a:sym typeface="+mn-lt"/>
              </a:rPr>
              <a:t>.</a:t>
            </a:r>
            <a:r>
              <a:rPr lang="zh-TW" altLang="en-US" sz="2000">
                <a:latin typeface="+mn-lt"/>
                <a:ea typeface="+mn-ea"/>
                <a:cs typeface="+mn-ea"/>
                <a:sym typeface="+mn-lt"/>
              </a:rPr>
              <a:t>要保证当通道的某处起火时相关人员可以从其他通道撤出</a:t>
            </a:r>
            <a:r>
              <a:rPr lang="en-US" altLang="zh-TW" sz="2000">
                <a:latin typeface="+mn-lt"/>
                <a:ea typeface="+mn-ea"/>
                <a:cs typeface="+mn-ea"/>
                <a:sym typeface="+mn-lt"/>
              </a:rPr>
              <a:t>,</a:t>
            </a:r>
            <a:r>
              <a:rPr lang="zh-TW" altLang="en-US" sz="2000">
                <a:latin typeface="+mn-lt"/>
                <a:ea typeface="+mn-ea"/>
                <a:cs typeface="+mn-ea"/>
                <a:sym typeface="+mn-lt"/>
              </a:rPr>
              <a:t>如下图</a:t>
            </a:r>
            <a:r>
              <a:rPr lang="en-US" altLang="zh-TW" sz="2000">
                <a:latin typeface="+mn-lt"/>
                <a:ea typeface="+mn-ea"/>
                <a:cs typeface="+mn-ea"/>
                <a:sym typeface="+mn-lt"/>
              </a:rPr>
              <a:t>:</a:t>
            </a:r>
          </a:p>
        </p:txBody>
      </p:sp>
      <p:sp>
        <p:nvSpPr>
          <p:cNvPr id="5" name="文本框 4">
            <a:extLst>
              <a:ext uri="{FF2B5EF4-FFF2-40B4-BE49-F238E27FC236}">
                <a16:creationId xmlns:a16="http://schemas.microsoft.com/office/drawing/2014/main" id="{FBB71CD6-9898-4E5C-999B-A1A316A5282E}"/>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7666" name="Rectangle 2">
            <a:extLst>
              <a:ext uri="{FF2B5EF4-FFF2-40B4-BE49-F238E27FC236}">
                <a16:creationId xmlns:a16="http://schemas.microsoft.com/office/drawing/2014/main" id="{360774E5-8C34-4382-B3FC-907DCBDC1A88}"/>
              </a:ext>
            </a:extLst>
          </p:cNvPr>
          <p:cNvSpPr>
            <a:spLocks noChangeArrowheads="1"/>
          </p:cNvSpPr>
          <p:nvPr/>
        </p:nvSpPr>
        <p:spPr bwMode="auto">
          <a:xfrm>
            <a:off x="2345011" y="1656408"/>
            <a:ext cx="12426950" cy="291147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497667" name="Rectangle 3">
            <a:extLst>
              <a:ext uri="{FF2B5EF4-FFF2-40B4-BE49-F238E27FC236}">
                <a16:creationId xmlns:a16="http://schemas.microsoft.com/office/drawing/2014/main" id="{814383A4-37AE-4E9B-8312-509DB00F951B}"/>
              </a:ext>
            </a:extLst>
          </p:cNvPr>
          <p:cNvSpPr>
            <a:spLocks noChangeArrowheads="1"/>
          </p:cNvSpPr>
          <p:nvPr/>
        </p:nvSpPr>
        <p:spPr bwMode="auto">
          <a:xfrm>
            <a:off x="3141936" y="1864370"/>
            <a:ext cx="1825625" cy="72707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物品</a:t>
            </a:r>
            <a:r>
              <a:rPr lang="en-US" altLang="zh-TW" sz="2000">
                <a:latin typeface="+mn-lt"/>
                <a:ea typeface="+mn-ea"/>
                <a:cs typeface="+mn-ea"/>
                <a:sym typeface="+mn-lt"/>
              </a:rPr>
              <a:t>1</a:t>
            </a:r>
          </a:p>
        </p:txBody>
      </p:sp>
      <p:sp>
        <p:nvSpPr>
          <p:cNvPr id="497668" name="Rectangle 4">
            <a:extLst>
              <a:ext uri="{FF2B5EF4-FFF2-40B4-BE49-F238E27FC236}">
                <a16:creationId xmlns:a16="http://schemas.microsoft.com/office/drawing/2014/main" id="{CD15581F-B2EE-4679-AEEE-04AE3A74A8A7}"/>
              </a:ext>
            </a:extLst>
          </p:cNvPr>
          <p:cNvSpPr>
            <a:spLocks noChangeArrowheads="1"/>
          </p:cNvSpPr>
          <p:nvPr/>
        </p:nvSpPr>
        <p:spPr bwMode="auto">
          <a:xfrm>
            <a:off x="5537474" y="1864370"/>
            <a:ext cx="1824037" cy="72707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物品</a:t>
            </a:r>
            <a:r>
              <a:rPr lang="en-US" altLang="zh-TW" sz="2000">
                <a:latin typeface="+mn-lt"/>
                <a:ea typeface="+mn-ea"/>
                <a:cs typeface="+mn-ea"/>
                <a:sym typeface="+mn-lt"/>
              </a:rPr>
              <a:t>2</a:t>
            </a:r>
          </a:p>
        </p:txBody>
      </p:sp>
      <p:sp>
        <p:nvSpPr>
          <p:cNvPr id="497669" name="Rectangle 5">
            <a:extLst>
              <a:ext uri="{FF2B5EF4-FFF2-40B4-BE49-F238E27FC236}">
                <a16:creationId xmlns:a16="http://schemas.microsoft.com/office/drawing/2014/main" id="{CEFC7DA5-C187-4DCE-835D-F082AEBBD2D2}"/>
              </a:ext>
            </a:extLst>
          </p:cNvPr>
          <p:cNvSpPr>
            <a:spLocks noChangeArrowheads="1"/>
          </p:cNvSpPr>
          <p:nvPr/>
        </p:nvSpPr>
        <p:spPr bwMode="auto">
          <a:xfrm>
            <a:off x="8045724" y="1864370"/>
            <a:ext cx="1824037" cy="72707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物品</a:t>
            </a:r>
            <a:r>
              <a:rPr lang="en-US" altLang="zh-TW" sz="2000">
                <a:latin typeface="+mn-lt"/>
                <a:ea typeface="+mn-ea"/>
                <a:cs typeface="+mn-ea"/>
                <a:sym typeface="+mn-lt"/>
              </a:rPr>
              <a:t>3</a:t>
            </a:r>
          </a:p>
        </p:txBody>
      </p:sp>
      <p:sp>
        <p:nvSpPr>
          <p:cNvPr id="497670" name="Rectangle 6">
            <a:extLst>
              <a:ext uri="{FF2B5EF4-FFF2-40B4-BE49-F238E27FC236}">
                <a16:creationId xmlns:a16="http://schemas.microsoft.com/office/drawing/2014/main" id="{3507DEC9-BEB3-49F4-A36D-9120F6988811}"/>
              </a:ext>
            </a:extLst>
          </p:cNvPr>
          <p:cNvSpPr>
            <a:spLocks noChangeArrowheads="1"/>
          </p:cNvSpPr>
          <p:nvPr/>
        </p:nvSpPr>
        <p:spPr bwMode="auto">
          <a:xfrm>
            <a:off x="10325374" y="1864370"/>
            <a:ext cx="1824037" cy="72707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物品</a:t>
            </a:r>
            <a:r>
              <a:rPr lang="en-US" altLang="zh-TW" sz="2000">
                <a:latin typeface="+mn-lt"/>
                <a:ea typeface="+mn-ea"/>
                <a:cs typeface="+mn-ea"/>
                <a:sym typeface="+mn-lt"/>
              </a:rPr>
              <a:t>4</a:t>
            </a:r>
          </a:p>
        </p:txBody>
      </p:sp>
      <p:sp>
        <p:nvSpPr>
          <p:cNvPr id="497671" name="Rectangle 7">
            <a:extLst>
              <a:ext uri="{FF2B5EF4-FFF2-40B4-BE49-F238E27FC236}">
                <a16:creationId xmlns:a16="http://schemas.microsoft.com/office/drawing/2014/main" id="{381C53BB-5F61-447F-AEAF-83EE466FFD73}"/>
              </a:ext>
            </a:extLst>
          </p:cNvPr>
          <p:cNvSpPr>
            <a:spLocks noChangeArrowheads="1"/>
          </p:cNvSpPr>
          <p:nvPr/>
        </p:nvSpPr>
        <p:spPr bwMode="auto">
          <a:xfrm>
            <a:off x="12719324" y="1864370"/>
            <a:ext cx="1824037" cy="72707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物品</a:t>
            </a:r>
            <a:r>
              <a:rPr lang="en-US" altLang="zh-TW" sz="2000">
                <a:latin typeface="+mn-lt"/>
                <a:ea typeface="+mn-ea"/>
                <a:cs typeface="+mn-ea"/>
                <a:sym typeface="+mn-lt"/>
              </a:rPr>
              <a:t>5</a:t>
            </a:r>
          </a:p>
        </p:txBody>
      </p:sp>
      <p:sp>
        <p:nvSpPr>
          <p:cNvPr id="497672" name="Rectangle 8">
            <a:extLst>
              <a:ext uri="{FF2B5EF4-FFF2-40B4-BE49-F238E27FC236}">
                <a16:creationId xmlns:a16="http://schemas.microsoft.com/office/drawing/2014/main" id="{008420AC-5098-48BB-A53D-08DBE2AC09F7}"/>
              </a:ext>
            </a:extLst>
          </p:cNvPr>
          <p:cNvSpPr>
            <a:spLocks noChangeArrowheads="1"/>
          </p:cNvSpPr>
          <p:nvPr/>
        </p:nvSpPr>
        <p:spPr bwMode="auto">
          <a:xfrm>
            <a:off x="3141936" y="3423295"/>
            <a:ext cx="1825625" cy="72866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物品</a:t>
            </a:r>
            <a:r>
              <a:rPr lang="en-US" altLang="zh-TW" sz="2000">
                <a:latin typeface="+mn-lt"/>
                <a:ea typeface="+mn-ea"/>
                <a:cs typeface="+mn-ea"/>
                <a:sym typeface="+mn-lt"/>
              </a:rPr>
              <a:t>6</a:t>
            </a:r>
          </a:p>
        </p:txBody>
      </p:sp>
      <p:sp>
        <p:nvSpPr>
          <p:cNvPr id="497673" name="Rectangle 9">
            <a:extLst>
              <a:ext uri="{FF2B5EF4-FFF2-40B4-BE49-F238E27FC236}">
                <a16:creationId xmlns:a16="http://schemas.microsoft.com/office/drawing/2014/main" id="{039D6350-6808-4502-9726-4BF37354ED6B}"/>
              </a:ext>
            </a:extLst>
          </p:cNvPr>
          <p:cNvSpPr>
            <a:spLocks noChangeArrowheads="1"/>
          </p:cNvSpPr>
          <p:nvPr/>
        </p:nvSpPr>
        <p:spPr bwMode="auto">
          <a:xfrm>
            <a:off x="5537474" y="3423295"/>
            <a:ext cx="1824037" cy="72866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物品</a:t>
            </a:r>
            <a:r>
              <a:rPr lang="en-US" altLang="zh-TW" sz="2000">
                <a:latin typeface="+mn-lt"/>
                <a:ea typeface="+mn-ea"/>
                <a:cs typeface="+mn-ea"/>
                <a:sym typeface="+mn-lt"/>
              </a:rPr>
              <a:t>7</a:t>
            </a:r>
          </a:p>
        </p:txBody>
      </p:sp>
      <p:sp>
        <p:nvSpPr>
          <p:cNvPr id="497674" name="Rectangle 10">
            <a:extLst>
              <a:ext uri="{FF2B5EF4-FFF2-40B4-BE49-F238E27FC236}">
                <a16:creationId xmlns:a16="http://schemas.microsoft.com/office/drawing/2014/main" id="{A5528AF8-2732-40C4-93FE-27D69EDFAF1F}"/>
              </a:ext>
            </a:extLst>
          </p:cNvPr>
          <p:cNvSpPr>
            <a:spLocks noChangeArrowheads="1"/>
          </p:cNvSpPr>
          <p:nvPr/>
        </p:nvSpPr>
        <p:spPr bwMode="auto">
          <a:xfrm>
            <a:off x="8045724" y="3423295"/>
            <a:ext cx="1824037" cy="72866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物品</a:t>
            </a:r>
            <a:r>
              <a:rPr lang="en-US" altLang="zh-TW" sz="2000">
                <a:latin typeface="+mn-lt"/>
                <a:ea typeface="+mn-ea"/>
                <a:cs typeface="+mn-ea"/>
                <a:sym typeface="+mn-lt"/>
              </a:rPr>
              <a:t>8</a:t>
            </a:r>
          </a:p>
        </p:txBody>
      </p:sp>
      <p:sp>
        <p:nvSpPr>
          <p:cNvPr id="497675" name="Rectangle 11">
            <a:extLst>
              <a:ext uri="{FF2B5EF4-FFF2-40B4-BE49-F238E27FC236}">
                <a16:creationId xmlns:a16="http://schemas.microsoft.com/office/drawing/2014/main" id="{D469D8C7-0A62-4988-98BD-13A004D23178}"/>
              </a:ext>
            </a:extLst>
          </p:cNvPr>
          <p:cNvSpPr>
            <a:spLocks noChangeArrowheads="1"/>
          </p:cNvSpPr>
          <p:nvPr/>
        </p:nvSpPr>
        <p:spPr bwMode="auto">
          <a:xfrm>
            <a:off x="10325374" y="3423295"/>
            <a:ext cx="1824037" cy="72866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物品</a:t>
            </a:r>
            <a:r>
              <a:rPr lang="en-US" altLang="zh-TW" sz="2000">
                <a:latin typeface="+mn-lt"/>
                <a:ea typeface="+mn-ea"/>
                <a:cs typeface="+mn-ea"/>
                <a:sym typeface="+mn-lt"/>
              </a:rPr>
              <a:t>9</a:t>
            </a:r>
          </a:p>
        </p:txBody>
      </p:sp>
      <p:sp>
        <p:nvSpPr>
          <p:cNvPr id="497676" name="Rectangle 12">
            <a:extLst>
              <a:ext uri="{FF2B5EF4-FFF2-40B4-BE49-F238E27FC236}">
                <a16:creationId xmlns:a16="http://schemas.microsoft.com/office/drawing/2014/main" id="{15CB812D-C09C-46FA-A908-BBE4BF3B429D}"/>
              </a:ext>
            </a:extLst>
          </p:cNvPr>
          <p:cNvSpPr>
            <a:spLocks noChangeArrowheads="1"/>
          </p:cNvSpPr>
          <p:nvPr/>
        </p:nvSpPr>
        <p:spPr bwMode="auto">
          <a:xfrm>
            <a:off x="12719324" y="3423295"/>
            <a:ext cx="1824037" cy="72866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物品</a:t>
            </a:r>
            <a:r>
              <a:rPr lang="en-US" altLang="zh-TW" sz="2000">
                <a:latin typeface="+mn-lt"/>
                <a:ea typeface="+mn-ea"/>
                <a:cs typeface="+mn-ea"/>
                <a:sym typeface="+mn-lt"/>
              </a:rPr>
              <a:t>10</a:t>
            </a:r>
          </a:p>
        </p:txBody>
      </p:sp>
      <p:sp>
        <p:nvSpPr>
          <p:cNvPr id="497677" name="Text Box 13">
            <a:extLst>
              <a:ext uri="{FF2B5EF4-FFF2-40B4-BE49-F238E27FC236}">
                <a16:creationId xmlns:a16="http://schemas.microsoft.com/office/drawing/2014/main" id="{12C4A127-3697-41DA-8B64-6C960713B83E}"/>
              </a:ext>
            </a:extLst>
          </p:cNvPr>
          <p:cNvSpPr txBox="1">
            <a:spLocks noChangeArrowheads="1"/>
          </p:cNvSpPr>
          <p:nvPr/>
        </p:nvSpPr>
        <p:spPr bwMode="auto">
          <a:xfrm>
            <a:off x="5650186" y="2591445"/>
            <a:ext cx="6270625" cy="46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通                                 道</a:t>
            </a:r>
          </a:p>
        </p:txBody>
      </p:sp>
      <p:sp>
        <p:nvSpPr>
          <p:cNvPr id="497678" name="Rectangle 14">
            <a:extLst>
              <a:ext uri="{FF2B5EF4-FFF2-40B4-BE49-F238E27FC236}">
                <a16:creationId xmlns:a16="http://schemas.microsoft.com/office/drawing/2014/main" id="{9E32422B-A8B1-4EDD-8D8B-ED45A2073777}"/>
              </a:ext>
            </a:extLst>
          </p:cNvPr>
          <p:cNvSpPr>
            <a:spLocks noChangeArrowheads="1"/>
          </p:cNvSpPr>
          <p:nvPr/>
        </p:nvSpPr>
        <p:spPr bwMode="auto">
          <a:xfrm>
            <a:off x="2230711" y="2696220"/>
            <a:ext cx="228600" cy="103981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497679" name="Line 15">
            <a:extLst>
              <a:ext uri="{FF2B5EF4-FFF2-40B4-BE49-F238E27FC236}">
                <a16:creationId xmlns:a16="http://schemas.microsoft.com/office/drawing/2014/main" id="{078C3284-8A89-433E-A86E-2498BCB53DA1}"/>
              </a:ext>
            </a:extLst>
          </p:cNvPr>
          <p:cNvSpPr>
            <a:spLocks noChangeShapeType="1"/>
          </p:cNvSpPr>
          <p:nvPr/>
        </p:nvSpPr>
        <p:spPr bwMode="auto">
          <a:xfrm flipV="1">
            <a:off x="2800624" y="2280295"/>
            <a:ext cx="0" cy="415925"/>
          </a:xfrm>
          <a:prstGeom prst="line">
            <a:avLst/>
          </a:prstGeom>
          <a:noFill/>
          <a:ln w="2857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497680" name="Line 16">
            <a:extLst>
              <a:ext uri="{FF2B5EF4-FFF2-40B4-BE49-F238E27FC236}">
                <a16:creationId xmlns:a16="http://schemas.microsoft.com/office/drawing/2014/main" id="{16A5E307-FFDD-40FD-BE5D-C4B610214AD5}"/>
              </a:ext>
            </a:extLst>
          </p:cNvPr>
          <p:cNvSpPr>
            <a:spLocks noChangeShapeType="1"/>
          </p:cNvSpPr>
          <p:nvPr/>
        </p:nvSpPr>
        <p:spPr bwMode="auto">
          <a:xfrm>
            <a:off x="3029224" y="3112145"/>
            <a:ext cx="455612" cy="0"/>
          </a:xfrm>
          <a:prstGeom prst="line">
            <a:avLst/>
          </a:prstGeom>
          <a:noFill/>
          <a:ln w="2857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497681" name="Line 17">
            <a:extLst>
              <a:ext uri="{FF2B5EF4-FFF2-40B4-BE49-F238E27FC236}">
                <a16:creationId xmlns:a16="http://schemas.microsoft.com/office/drawing/2014/main" id="{A5BD1BC4-3022-4CB9-8D3F-6A751B22C405}"/>
              </a:ext>
            </a:extLst>
          </p:cNvPr>
          <p:cNvSpPr>
            <a:spLocks noChangeShapeType="1"/>
          </p:cNvSpPr>
          <p:nvPr/>
        </p:nvSpPr>
        <p:spPr bwMode="auto">
          <a:xfrm>
            <a:off x="2800624" y="3528070"/>
            <a:ext cx="0" cy="415925"/>
          </a:xfrm>
          <a:prstGeom prst="line">
            <a:avLst/>
          </a:prstGeom>
          <a:noFill/>
          <a:ln w="2857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497682" name="Line 18">
            <a:extLst>
              <a:ext uri="{FF2B5EF4-FFF2-40B4-BE49-F238E27FC236}">
                <a16:creationId xmlns:a16="http://schemas.microsoft.com/office/drawing/2014/main" id="{D281B243-5191-49CA-9772-D6347A295572}"/>
              </a:ext>
            </a:extLst>
          </p:cNvPr>
          <p:cNvSpPr>
            <a:spLocks noChangeShapeType="1"/>
          </p:cNvSpPr>
          <p:nvPr/>
        </p:nvSpPr>
        <p:spPr bwMode="auto">
          <a:xfrm>
            <a:off x="1660799" y="3215333"/>
            <a:ext cx="569912" cy="0"/>
          </a:xfrm>
          <a:prstGeom prst="line">
            <a:avLst/>
          </a:prstGeom>
          <a:noFill/>
          <a:ln w="2857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497683" name="Rectangle 19">
            <a:extLst>
              <a:ext uri="{FF2B5EF4-FFF2-40B4-BE49-F238E27FC236}">
                <a16:creationId xmlns:a16="http://schemas.microsoft.com/office/drawing/2014/main" id="{FD604205-6A18-4DE2-8948-4427378A2EC8}"/>
              </a:ext>
            </a:extLst>
          </p:cNvPr>
          <p:cNvSpPr>
            <a:spLocks noChangeArrowheads="1"/>
          </p:cNvSpPr>
          <p:nvPr/>
        </p:nvSpPr>
        <p:spPr bwMode="auto">
          <a:xfrm flipH="1">
            <a:off x="14657661" y="2591445"/>
            <a:ext cx="228600" cy="83185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497684" name="Text Box 20">
            <a:extLst>
              <a:ext uri="{FF2B5EF4-FFF2-40B4-BE49-F238E27FC236}">
                <a16:creationId xmlns:a16="http://schemas.microsoft.com/office/drawing/2014/main" id="{F3636AE8-B9EB-4A8E-9AFC-A92A96DF7479}"/>
              </a:ext>
            </a:extLst>
          </p:cNvPr>
          <p:cNvSpPr txBox="1">
            <a:spLocks noChangeArrowheads="1"/>
          </p:cNvSpPr>
          <p:nvPr/>
        </p:nvSpPr>
        <p:spPr bwMode="auto">
          <a:xfrm>
            <a:off x="1546499" y="4775845"/>
            <a:ext cx="13681075" cy="26860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a:latin typeface="+mn-lt"/>
                <a:ea typeface="+mn-ea"/>
                <a:cs typeface="+mn-ea"/>
                <a:sym typeface="+mn-lt"/>
              </a:rPr>
              <a:t>4.2 </a:t>
            </a:r>
            <a:r>
              <a:rPr lang="zh-TW" altLang="en-US" sz="2000" b="1">
                <a:latin typeface="+mn-lt"/>
                <a:ea typeface="+mn-ea"/>
                <a:cs typeface="+mn-ea"/>
                <a:sym typeface="+mn-lt"/>
              </a:rPr>
              <a:t>电梯要有证</a:t>
            </a:r>
          </a:p>
          <a:p>
            <a:pPr eaLnBrk="1" hangingPunct="1">
              <a:lnSpc>
                <a:spcPct val="120000"/>
              </a:lnSpc>
              <a:defRPr/>
            </a:pPr>
            <a:r>
              <a:rPr lang="zh-TW" altLang="en-US" sz="2000">
                <a:latin typeface="+mn-lt"/>
                <a:ea typeface="+mn-ea"/>
                <a:cs typeface="+mn-ea"/>
                <a:sym typeface="+mn-lt"/>
              </a:rPr>
              <a:t>   工厂里的电梯在运转时要取得相应的证书</a:t>
            </a:r>
            <a:r>
              <a:rPr lang="en-US" altLang="zh-TW" sz="2000">
                <a:latin typeface="+mn-lt"/>
                <a:ea typeface="+mn-ea"/>
                <a:cs typeface="+mn-ea"/>
                <a:sym typeface="+mn-lt"/>
              </a:rPr>
              <a:t>,</a:t>
            </a:r>
            <a:r>
              <a:rPr lang="zh-TW" altLang="en-US" sz="2000">
                <a:latin typeface="+mn-lt"/>
                <a:ea typeface="+mn-ea"/>
                <a:cs typeface="+mn-ea"/>
                <a:sym typeface="+mn-lt"/>
              </a:rPr>
              <a:t>这些证书是国家为保证人员生命财产安全而要求有的</a:t>
            </a:r>
            <a:r>
              <a:rPr lang="en-US" altLang="zh-TW" sz="2000">
                <a:latin typeface="+mn-lt"/>
                <a:ea typeface="+mn-ea"/>
                <a:cs typeface="+mn-ea"/>
                <a:sym typeface="+mn-lt"/>
              </a:rPr>
              <a:t>,</a:t>
            </a:r>
            <a:r>
              <a:rPr lang="zh-TW" altLang="en-US" sz="2000">
                <a:latin typeface="+mn-lt"/>
                <a:ea typeface="+mn-ea"/>
                <a:cs typeface="+mn-ea"/>
                <a:sym typeface="+mn-lt"/>
              </a:rPr>
              <a:t>主要包括如下事项</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质量技朮监督局认可的电梯检测合格证</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劳动局认可的特种行业操作证</a:t>
            </a:r>
            <a:r>
              <a:rPr lang="en-US" altLang="zh-TW" sz="2000">
                <a:latin typeface="+mn-lt"/>
                <a:ea typeface="+mn-ea"/>
                <a:cs typeface="+mn-ea"/>
                <a:sym typeface="+mn-lt"/>
              </a:rPr>
              <a:t>,</a:t>
            </a:r>
            <a:r>
              <a:rPr lang="zh-TW" altLang="en-US" sz="2000">
                <a:latin typeface="+mn-lt"/>
                <a:ea typeface="+mn-ea"/>
                <a:cs typeface="+mn-ea"/>
                <a:sym typeface="+mn-lt"/>
              </a:rPr>
              <a:t>比证的对象是针对下列人员</a:t>
            </a:r>
            <a:r>
              <a:rPr lang="en-US" altLang="zh-TW" sz="200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a:latin typeface="+mn-lt"/>
                <a:ea typeface="+mn-ea"/>
                <a:cs typeface="+mn-ea"/>
                <a:sym typeface="+mn-lt"/>
              </a:rPr>
              <a:t>①</a:t>
            </a:r>
            <a:r>
              <a:rPr lang="zh-TW" altLang="en-US" sz="2000">
                <a:latin typeface="+mn-lt"/>
                <a:ea typeface="+mn-ea"/>
                <a:cs typeface="+mn-ea"/>
                <a:sym typeface="+mn-lt"/>
              </a:rPr>
              <a:t>电梯维修人员</a:t>
            </a:r>
            <a:r>
              <a:rPr lang="en-US" altLang="zh-TW" sz="200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a:latin typeface="+mn-lt"/>
                <a:ea typeface="+mn-ea"/>
                <a:cs typeface="+mn-ea"/>
                <a:sym typeface="+mn-lt"/>
              </a:rPr>
              <a:t>②</a:t>
            </a:r>
            <a:r>
              <a:rPr lang="zh-TW" altLang="en-US" sz="2000">
                <a:latin typeface="+mn-lt"/>
                <a:ea typeface="+mn-ea"/>
                <a:cs typeface="+mn-ea"/>
                <a:sym typeface="+mn-lt"/>
              </a:rPr>
              <a:t>电梯操作人员</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证书要定期审核</a:t>
            </a:r>
            <a:r>
              <a:rPr lang="en-US" altLang="zh-TW" sz="2000">
                <a:latin typeface="+mn-lt"/>
                <a:ea typeface="+mn-ea"/>
                <a:cs typeface="+mn-ea"/>
                <a:sym typeface="+mn-lt"/>
              </a:rPr>
              <a:t>,</a:t>
            </a:r>
            <a:r>
              <a:rPr lang="zh-TW" altLang="en-US" sz="2000">
                <a:latin typeface="+mn-lt"/>
                <a:ea typeface="+mn-ea"/>
                <a:cs typeface="+mn-ea"/>
                <a:sym typeface="+mn-lt"/>
              </a:rPr>
              <a:t>过期失效</a:t>
            </a:r>
            <a:r>
              <a:rPr lang="en-US" altLang="zh-TW" sz="2000">
                <a:latin typeface="+mn-lt"/>
                <a:ea typeface="+mn-ea"/>
                <a:cs typeface="+mn-ea"/>
                <a:sym typeface="+mn-lt"/>
              </a:rPr>
              <a:t>.</a:t>
            </a:r>
          </a:p>
        </p:txBody>
      </p:sp>
      <p:sp>
        <p:nvSpPr>
          <p:cNvPr id="21" name="文本框 20">
            <a:extLst>
              <a:ext uri="{FF2B5EF4-FFF2-40B4-BE49-F238E27FC236}">
                <a16:creationId xmlns:a16="http://schemas.microsoft.com/office/drawing/2014/main" id="{B80C24D3-CF7E-4B85-94A1-8C690468869B}"/>
              </a:ext>
            </a:extLst>
          </p:cNvPr>
          <p:cNvSpPr txBox="1"/>
          <p:nvPr/>
        </p:nvSpPr>
        <p:spPr>
          <a:xfrm>
            <a:off x="2921075" y="144240"/>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21"/>
                                        </p:tgtEl>
                                        <p:attrNameLst>
                                          <p:attrName>style.visibility</p:attrName>
                                        </p:attrNameLst>
                                      </p:cBhvr>
                                      <p:to>
                                        <p:strVal val="visible"/>
                                      </p:to>
                                    </p:set>
                                    <p:anim calcmode="lin" valueType="num">
                                      <p:cBhvr>
                                        <p:cTn id="7" dur="500" fill="hold"/>
                                        <p:tgtEl>
                                          <p:spTgt spid="21"/>
                                        </p:tgtEl>
                                        <p:attrNameLst>
                                          <p:attrName>ppt_w</p:attrName>
                                        </p:attrNameLst>
                                      </p:cBhvr>
                                      <p:tavLst>
                                        <p:tav tm="0">
                                          <p:val>
                                            <p:fltVal val="0"/>
                                          </p:val>
                                        </p:tav>
                                        <p:tav tm="100000">
                                          <p:val>
                                            <p:strVal val="#ppt_w"/>
                                          </p:val>
                                        </p:tav>
                                      </p:tavLst>
                                    </p:anim>
                                    <p:anim calcmode="lin" valueType="num">
                                      <p:cBhvr>
                                        <p:cTn id="8" dur="500" fill="hold"/>
                                        <p:tgtEl>
                                          <p:spTgt spid="21"/>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8690" name="Rectangle 11">
            <a:extLst>
              <a:ext uri="{FF2B5EF4-FFF2-40B4-BE49-F238E27FC236}">
                <a16:creationId xmlns:a16="http://schemas.microsoft.com/office/drawing/2014/main" id="{E6054E90-7842-41EE-8C45-9501889C8B0E}"/>
              </a:ext>
            </a:extLst>
          </p:cNvPr>
          <p:cNvSpPr>
            <a:spLocks noChangeArrowheads="1"/>
          </p:cNvSpPr>
          <p:nvPr/>
        </p:nvSpPr>
        <p:spPr bwMode="auto">
          <a:xfrm>
            <a:off x="2051050" y="4992688"/>
            <a:ext cx="12312650" cy="2600325"/>
          </a:xfrm>
          <a:prstGeom prst="rect">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498691" name="Text Box 2">
            <a:extLst>
              <a:ext uri="{FF2B5EF4-FFF2-40B4-BE49-F238E27FC236}">
                <a16:creationId xmlns:a16="http://schemas.microsoft.com/office/drawing/2014/main" id="{FBD96F7B-886D-4CF4-A1A9-DF86AC3F685C}"/>
              </a:ext>
            </a:extLst>
          </p:cNvPr>
          <p:cNvSpPr txBox="1">
            <a:spLocks noChangeArrowheads="1"/>
          </p:cNvSpPr>
          <p:nvPr/>
        </p:nvSpPr>
        <p:spPr bwMode="auto">
          <a:xfrm>
            <a:off x="455612" y="1506538"/>
            <a:ext cx="13681075" cy="46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   </a:t>
            </a:r>
            <a:r>
              <a:rPr lang="zh-TW" altLang="en-US" sz="2000" b="1" dirty="0">
                <a:latin typeface="+mn-lt"/>
                <a:ea typeface="+mn-ea"/>
                <a:cs typeface="+mn-ea"/>
                <a:sym typeface="+mn-lt"/>
              </a:rPr>
              <a:t>电梯的管理</a:t>
            </a:r>
            <a:r>
              <a:rPr lang="en-US" altLang="zh-TW" sz="2000" b="1" dirty="0">
                <a:latin typeface="+mn-lt"/>
                <a:ea typeface="+mn-ea"/>
                <a:cs typeface="+mn-ea"/>
                <a:sym typeface="+mn-lt"/>
              </a:rPr>
              <a:t>:</a:t>
            </a:r>
          </a:p>
        </p:txBody>
      </p:sp>
      <p:sp>
        <p:nvSpPr>
          <p:cNvPr id="498692" name="AutoShape 3">
            <a:extLst>
              <a:ext uri="{FF2B5EF4-FFF2-40B4-BE49-F238E27FC236}">
                <a16:creationId xmlns:a16="http://schemas.microsoft.com/office/drawing/2014/main" id="{FE47F6C7-F879-4495-8D31-8B6210B181F9}"/>
              </a:ext>
            </a:extLst>
          </p:cNvPr>
          <p:cNvSpPr>
            <a:spLocks noChangeArrowheads="1"/>
          </p:cNvSpPr>
          <p:nvPr/>
        </p:nvSpPr>
        <p:spPr bwMode="auto">
          <a:xfrm>
            <a:off x="5927725" y="880347"/>
            <a:ext cx="4332288" cy="727075"/>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检测合格证</a:t>
            </a:r>
          </a:p>
        </p:txBody>
      </p:sp>
      <p:sp>
        <p:nvSpPr>
          <p:cNvPr id="498693" name="AutoShape 4">
            <a:extLst>
              <a:ext uri="{FF2B5EF4-FFF2-40B4-BE49-F238E27FC236}">
                <a16:creationId xmlns:a16="http://schemas.microsoft.com/office/drawing/2014/main" id="{CCF4696E-61ED-4BAE-B17B-71749CDA082B}"/>
              </a:ext>
            </a:extLst>
          </p:cNvPr>
          <p:cNvSpPr>
            <a:spLocks noChangeArrowheads="1"/>
          </p:cNvSpPr>
          <p:nvPr/>
        </p:nvSpPr>
        <p:spPr bwMode="auto">
          <a:xfrm>
            <a:off x="5927725" y="1815385"/>
            <a:ext cx="4332288" cy="728662"/>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操作许可证</a:t>
            </a:r>
          </a:p>
        </p:txBody>
      </p:sp>
      <p:sp>
        <p:nvSpPr>
          <p:cNvPr id="498694" name="AutoShape 5">
            <a:extLst>
              <a:ext uri="{FF2B5EF4-FFF2-40B4-BE49-F238E27FC236}">
                <a16:creationId xmlns:a16="http://schemas.microsoft.com/office/drawing/2014/main" id="{ACE9663C-616B-4006-B155-071F651534DA}"/>
              </a:ext>
            </a:extLst>
          </p:cNvPr>
          <p:cNvSpPr>
            <a:spLocks noChangeArrowheads="1"/>
          </p:cNvSpPr>
          <p:nvPr/>
        </p:nvSpPr>
        <p:spPr bwMode="auto">
          <a:xfrm>
            <a:off x="5927725" y="2752010"/>
            <a:ext cx="4332288" cy="728662"/>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维修许可证</a:t>
            </a:r>
          </a:p>
        </p:txBody>
      </p:sp>
      <p:sp>
        <p:nvSpPr>
          <p:cNvPr id="498695" name="AutoShape 6">
            <a:extLst>
              <a:ext uri="{FF2B5EF4-FFF2-40B4-BE49-F238E27FC236}">
                <a16:creationId xmlns:a16="http://schemas.microsoft.com/office/drawing/2014/main" id="{88AAA39D-EAFE-4F69-A646-D04B14EFE1BB}"/>
              </a:ext>
            </a:extLst>
          </p:cNvPr>
          <p:cNvSpPr>
            <a:spLocks noChangeArrowheads="1"/>
          </p:cNvSpPr>
          <p:nvPr/>
        </p:nvSpPr>
        <p:spPr bwMode="auto">
          <a:xfrm>
            <a:off x="5927725" y="3640138"/>
            <a:ext cx="4332288" cy="728662"/>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定期维护保养</a:t>
            </a:r>
          </a:p>
        </p:txBody>
      </p:sp>
      <p:sp>
        <p:nvSpPr>
          <p:cNvPr id="498696" name="Oval 7">
            <a:extLst>
              <a:ext uri="{FF2B5EF4-FFF2-40B4-BE49-F238E27FC236}">
                <a16:creationId xmlns:a16="http://schemas.microsoft.com/office/drawing/2014/main" id="{A76F7109-ABF8-4036-8981-967990CA44C0}"/>
              </a:ext>
            </a:extLst>
          </p:cNvPr>
          <p:cNvSpPr>
            <a:spLocks noChangeArrowheads="1"/>
          </p:cNvSpPr>
          <p:nvPr/>
        </p:nvSpPr>
        <p:spPr bwMode="auto">
          <a:xfrm>
            <a:off x="2620963" y="5305425"/>
            <a:ext cx="2281237" cy="1871663"/>
          </a:xfrm>
          <a:prstGeom prst="ellipse">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日常清</a:t>
            </a:r>
          </a:p>
          <a:p>
            <a:pPr algn="ctr" eaLnBrk="1" hangingPunct="1">
              <a:lnSpc>
                <a:spcPct val="120000"/>
              </a:lnSpc>
              <a:defRPr/>
            </a:pPr>
            <a:r>
              <a:rPr lang="zh-TW" altLang="en-US" sz="2000">
                <a:latin typeface="+mn-lt"/>
                <a:ea typeface="+mn-ea"/>
                <a:cs typeface="+mn-ea"/>
                <a:sym typeface="+mn-lt"/>
              </a:rPr>
              <a:t>洁点检</a:t>
            </a:r>
          </a:p>
        </p:txBody>
      </p:sp>
      <p:sp>
        <p:nvSpPr>
          <p:cNvPr id="498697" name="Oval 8">
            <a:extLst>
              <a:ext uri="{FF2B5EF4-FFF2-40B4-BE49-F238E27FC236}">
                <a16:creationId xmlns:a16="http://schemas.microsoft.com/office/drawing/2014/main" id="{C1E72E4C-F3DB-46D6-B907-45EC304344DE}"/>
              </a:ext>
            </a:extLst>
          </p:cNvPr>
          <p:cNvSpPr>
            <a:spLocks noChangeArrowheads="1"/>
          </p:cNvSpPr>
          <p:nvPr/>
        </p:nvSpPr>
        <p:spPr bwMode="auto">
          <a:xfrm>
            <a:off x="5472113" y="5305425"/>
            <a:ext cx="2279650" cy="1871663"/>
          </a:xfrm>
          <a:prstGeom prst="ellipse">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月度检</a:t>
            </a:r>
          </a:p>
          <a:p>
            <a:pPr algn="ctr" eaLnBrk="1" hangingPunct="1">
              <a:lnSpc>
                <a:spcPct val="120000"/>
              </a:lnSpc>
              <a:defRPr/>
            </a:pPr>
            <a:r>
              <a:rPr lang="zh-TW" altLang="en-US" sz="2000">
                <a:latin typeface="+mn-lt"/>
                <a:ea typeface="+mn-ea"/>
                <a:cs typeface="+mn-ea"/>
                <a:sym typeface="+mn-lt"/>
              </a:rPr>
              <a:t>查保养</a:t>
            </a:r>
          </a:p>
        </p:txBody>
      </p:sp>
      <p:sp>
        <p:nvSpPr>
          <p:cNvPr id="498698" name="Oval 9">
            <a:extLst>
              <a:ext uri="{FF2B5EF4-FFF2-40B4-BE49-F238E27FC236}">
                <a16:creationId xmlns:a16="http://schemas.microsoft.com/office/drawing/2014/main" id="{BCFE663F-1B82-44CE-AD4C-9D1AAE5573FA}"/>
              </a:ext>
            </a:extLst>
          </p:cNvPr>
          <p:cNvSpPr>
            <a:spLocks noChangeArrowheads="1"/>
          </p:cNvSpPr>
          <p:nvPr/>
        </p:nvSpPr>
        <p:spPr bwMode="auto">
          <a:xfrm>
            <a:off x="8435975" y="5305425"/>
            <a:ext cx="2279650" cy="1871663"/>
          </a:xfrm>
          <a:prstGeom prst="ellipse">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年度检</a:t>
            </a:r>
          </a:p>
          <a:p>
            <a:pPr algn="ctr" eaLnBrk="1" hangingPunct="1">
              <a:lnSpc>
                <a:spcPct val="120000"/>
              </a:lnSpc>
              <a:defRPr/>
            </a:pPr>
            <a:r>
              <a:rPr lang="zh-TW" altLang="en-US" sz="2000">
                <a:latin typeface="+mn-lt"/>
                <a:ea typeface="+mn-ea"/>
                <a:cs typeface="+mn-ea"/>
                <a:sym typeface="+mn-lt"/>
              </a:rPr>
              <a:t>查保养</a:t>
            </a:r>
          </a:p>
        </p:txBody>
      </p:sp>
      <p:sp>
        <p:nvSpPr>
          <p:cNvPr id="498699" name="Oval 10">
            <a:extLst>
              <a:ext uri="{FF2B5EF4-FFF2-40B4-BE49-F238E27FC236}">
                <a16:creationId xmlns:a16="http://schemas.microsoft.com/office/drawing/2014/main" id="{FA1A02B6-E91B-4112-9799-71FAF38296DE}"/>
              </a:ext>
            </a:extLst>
          </p:cNvPr>
          <p:cNvSpPr>
            <a:spLocks noChangeArrowheads="1"/>
          </p:cNvSpPr>
          <p:nvPr/>
        </p:nvSpPr>
        <p:spPr bwMode="auto">
          <a:xfrm>
            <a:off x="11285538" y="5305425"/>
            <a:ext cx="2281237" cy="1871663"/>
          </a:xfrm>
          <a:prstGeom prst="ellipse">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en-US" altLang="zh-TW" sz="2000">
                <a:latin typeface="+mn-lt"/>
                <a:ea typeface="+mn-ea"/>
                <a:cs typeface="+mn-ea"/>
                <a:sym typeface="+mn-lt"/>
              </a:rPr>
              <a:t>3~5</a:t>
            </a:r>
            <a:r>
              <a:rPr lang="zh-TW" altLang="en-US" sz="2000">
                <a:latin typeface="+mn-lt"/>
                <a:ea typeface="+mn-ea"/>
                <a:cs typeface="+mn-ea"/>
                <a:sym typeface="+mn-lt"/>
              </a:rPr>
              <a:t>年</a:t>
            </a:r>
          </a:p>
          <a:p>
            <a:pPr algn="ctr" eaLnBrk="1" hangingPunct="1">
              <a:lnSpc>
                <a:spcPct val="120000"/>
              </a:lnSpc>
              <a:defRPr/>
            </a:pPr>
            <a:r>
              <a:rPr lang="zh-TW" altLang="en-US" sz="2000">
                <a:latin typeface="+mn-lt"/>
                <a:ea typeface="+mn-ea"/>
                <a:cs typeface="+mn-ea"/>
                <a:sym typeface="+mn-lt"/>
              </a:rPr>
              <a:t>大修</a:t>
            </a:r>
          </a:p>
        </p:txBody>
      </p:sp>
      <p:sp>
        <p:nvSpPr>
          <p:cNvPr id="498700" name="AutoShape 12">
            <a:extLst>
              <a:ext uri="{FF2B5EF4-FFF2-40B4-BE49-F238E27FC236}">
                <a16:creationId xmlns:a16="http://schemas.microsoft.com/office/drawing/2014/main" id="{E7182A40-7224-4386-8027-FFBD0E210634}"/>
              </a:ext>
            </a:extLst>
          </p:cNvPr>
          <p:cNvSpPr>
            <a:spLocks noChangeArrowheads="1"/>
          </p:cNvSpPr>
          <p:nvPr/>
        </p:nvSpPr>
        <p:spPr bwMode="auto">
          <a:xfrm>
            <a:off x="5623962" y="8321675"/>
            <a:ext cx="6499225" cy="831850"/>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可以委托电梯保养公司实施</a:t>
            </a:r>
          </a:p>
        </p:txBody>
      </p:sp>
      <p:sp>
        <p:nvSpPr>
          <p:cNvPr id="498701" name="Oval 13">
            <a:extLst>
              <a:ext uri="{FF2B5EF4-FFF2-40B4-BE49-F238E27FC236}">
                <a16:creationId xmlns:a16="http://schemas.microsoft.com/office/drawing/2014/main" id="{A1E52700-865A-429B-8E30-822BB86B74AA}"/>
              </a:ext>
            </a:extLst>
          </p:cNvPr>
          <p:cNvSpPr>
            <a:spLocks noChangeArrowheads="1"/>
          </p:cNvSpPr>
          <p:nvPr/>
        </p:nvSpPr>
        <p:spPr bwMode="auto">
          <a:xfrm>
            <a:off x="2506663" y="1296272"/>
            <a:ext cx="1938337" cy="1663700"/>
          </a:xfrm>
          <a:prstGeom prst="ellipse">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电梯</a:t>
            </a:r>
          </a:p>
          <a:p>
            <a:pPr algn="ctr" eaLnBrk="1" hangingPunct="1">
              <a:lnSpc>
                <a:spcPct val="120000"/>
              </a:lnSpc>
              <a:defRPr/>
            </a:pPr>
            <a:r>
              <a:rPr lang="zh-TW" altLang="en-US" sz="2000">
                <a:latin typeface="+mn-lt"/>
                <a:ea typeface="+mn-ea"/>
                <a:cs typeface="+mn-ea"/>
                <a:sym typeface="+mn-lt"/>
              </a:rPr>
              <a:t>管理</a:t>
            </a:r>
          </a:p>
        </p:txBody>
      </p:sp>
      <p:sp>
        <p:nvSpPr>
          <p:cNvPr id="498702" name="Oval 14">
            <a:extLst>
              <a:ext uri="{FF2B5EF4-FFF2-40B4-BE49-F238E27FC236}">
                <a16:creationId xmlns:a16="http://schemas.microsoft.com/office/drawing/2014/main" id="{9DA96511-0B0C-4313-BCDE-CF2712C9F8D2}"/>
              </a:ext>
            </a:extLst>
          </p:cNvPr>
          <p:cNvSpPr>
            <a:spLocks noChangeArrowheads="1"/>
          </p:cNvSpPr>
          <p:nvPr/>
        </p:nvSpPr>
        <p:spPr bwMode="auto">
          <a:xfrm>
            <a:off x="11399838" y="1399460"/>
            <a:ext cx="1938337" cy="1665287"/>
          </a:xfrm>
          <a:prstGeom prst="ellipse">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定期</a:t>
            </a:r>
          </a:p>
          <a:p>
            <a:pPr algn="ctr" eaLnBrk="1" hangingPunct="1">
              <a:lnSpc>
                <a:spcPct val="120000"/>
              </a:lnSpc>
              <a:defRPr/>
            </a:pPr>
            <a:r>
              <a:rPr lang="zh-TW" altLang="en-US" sz="2000">
                <a:latin typeface="+mn-lt"/>
                <a:ea typeface="+mn-ea"/>
                <a:cs typeface="+mn-ea"/>
                <a:sym typeface="+mn-lt"/>
              </a:rPr>
              <a:t>审核</a:t>
            </a:r>
          </a:p>
        </p:txBody>
      </p:sp>
      <p:sp>
        <p:nvSpPr>
          <p:cNvPr id="498703" name="AutoShape 15">
            <a:extLst>
              <a:ext uri="{FF2B5EF4-FFF2-40B4-BE49-F238E27FC236}">
                <a16:creationId xmlns:a16="http://schemas.microsoft.com/office/drawing/2014/main" id="{6B0F7101-64C9-40B0-A522-A4B5412A0F61}"/>
              </a:ext>
            </a:extLst>
          </p:cNvPr>
          <p:cNvSpPr>
            <a:spLocks/>
          </p:cNvSpPr>
          <p:nvPr/>
        </p:nvSpPr>
        <p:spPr bwMode="auto">
          <a:xfrm>
            <a:off x="5357813" y="1191497"/>
            <a:ext cx="569912" cy="1976438"/>
          </a:xfrm>
          <a:prstGeom prst="leftBrace">
            <a:avLst>
              <a:gd name="adj1" fmla="val 31677"/>
              <a:gd name="adj2" fmla="val 50000"/>
            </a:avLst>
          </a:prstGeom>
          <a:ln>
            <a:headEnd/>
            <a:tailEnd/>
          </a:ln>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498704" name="Line 16">
            <a:extLst>
              <a:ext uri="{FF2B5EF4-FFF2-40B4-BE49-F238E27FC236}">
                <a16:creationId xmlns:a16="http://schemas.microsoft.com/office/drawing/2014/main" id="{F5DDB357-7211-4C7B-823B-C6FBA5050BDF}"/>
              </a:ext>
            </a:extLst>
          </p:cNvPr>
          <p:cNvSpPr>
            <a:spLocks noChangeShapeType="1"/>
          </p:cNvSpPr>
          <p:nvPr/>
        </p:nvSpPr>
        <p:spPr bwMode="auto">
          <a:xfrm>
            <a:off x="4445000" y="2128122"/>
            <a:ext cx="912813" cy="0"/>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498705" name="AutoShape 17">
            <a:extLst>
              <a:ext uri="{FF2B5EF4-FFF2-40B4-BE49-F238E27FC236}">
                <a16:creationId xmlns:a16="http://schemas.microsoft.com/office/drawing/2014/main" id="{9866FBD0-3DE3-4AB1-86E7-D3AB77A175BD}"/>
              </a:ext>
            </a:extLst>
          </p:cNvPr>
          <p:cNvSpPr>
            <a:spLocks/>
          </p:cNvSpPr>
          <p:nvPr/>
        </p:nvSpPr>
        <p:spPr bwMode="auto">
          <a:xfrm>
            <a:off x="10260013" y="1296272"/>
            <a:ext cx="455612" cy="1976438"/>
          </a:xfrm>
          <a:prstGeom prst="rightBrace">
            <a:avLst>
              <a:gd name="adj1" fmla="val 39624"/>
              <a:gd name="adj2" fmla="val 50000"/>
            </a:avLst>
          </a:prstGeom>
          <a:ln>
            <a:headEnd/>
            <a:tailEnd/>
          </a:ln>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498706" name="Line 18">
            <a:extLst>
              <a:ext uri="{FF2B5EF4-FFF2-40B4-BE49-F238E27FC236}">
                <a16:creationId xmlns:a16="http://schemas.microsoft.com/office/drawing/2014/main" id="{49CD0012-EC0B-4EEC-ADD9-85B711E06FB6}"/>
              </a:ext>
            </a:extLst>
          </p:cNvPr>
          <p:cNvSpPr>
            <a:spLocks noChangeShapeType="1"/>
          </p:cNvSpPr>
          <p:nvPr/>
        </p:nvSpPr>
        <p:spPr bwMode="auto">
          <a:xfrm>
            <a:off x="10715625" y="2336085"/>
            <a:ext cx="684213" cy="0"/>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498707" name="Line 19">
            <a:extLst>
              <a:ext uri="{FF2B5EF4-FFF2-40B4-BE49-F238E27FC236}">
                <a16:creationId xmlns:a16="http://schemas.microsoft.com/office/drawing/2014/main" id="{97B3852C-94EB-4F9A-B85A-E71E38C0BFC1}"/>
              </a:ext>
            </a:extLst>
          </p:cNvPr>
          <p:cNvSpPr>
            <a:spLocks noChangeShapeType="1"/>
          </p:cNvSpPr>
          <p:nvPr/>
        </p:nvSpPr>
        <p:spPr bwMode="auto">
          <a:xfrm>
            <a:off x="4787900" y="2128122"/>
            <a:ext cx="0" cy="2184400"/>
          </a:xfrm>
          <a:prstGeom prst="line">
            <a:avLst/>
          </a:prstGeom>
          <a:ln>
            <a:headEnd/>
            <a:tailEn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498708" name="Line 20">
            <a:extLst>
              <a:ext uri="{FF2B5EF4-FFF2-40B4-BE49-F238E27FC236}">
                <a16:creationId xmlns:a16="http://schemas.microsoft.com/office/drawing/2014/main" id="{85DE9BA4-35BF-43F6-8277-B09028E8E64C}"/>
              </a:ext>
            </a:extLst>
          </p:cNvPr>
          <p:cNvSpPr>
            <a:spLocks noChangeShapeType="1"/>
          </p:cNvSpPr>
          <p:nvPr/>
        </p:nvSpPr>
        <p:spPr bwMode="auto">
          <a:xfrm>
            <a:off x="4787900" y="4312522"/>
            <a:ext cx="1139825" cy="0"/>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498709" name="Line 21">
            <a:extLst>
              <a:ext uri="{FF2B5EF4-FFF2-40B4-BE49-F238E27FC236}">
                <a16:creationId xmlns:a16="http://schemas.microsoft.com/office/drawing/2014/main" id="{93B2B0F1-6548-42B7-B33D-E49C66C8C867}"/>
              </a:ext>
            </a:extLst>
          </p:cNvPr>
          <p:cNvSpPr>
            <a:spLocks noChangeShapeType="1"/>
          </p:cNvSpPr>
          <p:nvPr/>
        </p:nvSpPr>
        <p:spPr bwMode="auto">
          <a:xfrm>
            <a:off x="7980363" y="4368800"/>
            <a:ext cx="0" cy="623888"/>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498710" name="Line 22">
            <a:extLst>
              <a:ext uri="{FF2B5EF4-FFF2-40B4-BE49-F238E27FC236}">
                <a16:creationId xmlns:a16="http://schemas.microsoft.com/office/drawing/2014/main" id="{340DCBBE-8EBF-4ADA-9596-C15009E5C65A}"/>
              </a:ext>
            </a:extLst>
          </p:cNvPr>
          <p:cNvSpPr>
            <a:spLocks noChangeShapeType="1"/>
          </p:cNvSpPr>
          <p:nvPr/>
        </p:nvSpPr>
        <p:spPr bwMode="auto">
          <a:xfrm>
            <a:off x="4902200" y="6240463"/>
            <a:ext cx="569913" cy="0"/>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498711" name="Line 23">
            <a:extLst>
              <a:ext uri="{FF2B5EF4-FFF2-40B4-BE49-F238E27FC236}">
                <a16:creationId xmlns:a16="http://schemas.microsoft.com/office/drawing/2014/main" id="{BEDAF50A-1815-4BDC-876D-88D2B15D0864}"/>
              </a:ext>
            </a:extLst>
          </p:cNvPr>
          <p:cNvSpPr>
            <a:spLocks noChangeShapeType="1"/>
          </p:cNvSpPr>
          <p:nvPr/>
        </p:nvSpPr>
        <p:spPr bwMode="auto">
          <a:xfrm>
            <a:off x="7751763" y="6240463"/>
            <a:ext cx="684212" cy="0"/>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498712" name="Line 24">
            <a:extLst>
              <a:ext uri="{FF2B5EF4-FFF2-40B4-BE49-F238E27FC236}">
                <a16:creationId xmlns:a16="http://schemas.microsoft.com/office/drawing/2014/main" id="{F22EEF90-C467-4B63-A916-A932966AD3AE}"/>
              </a:ext>
            </a:extLst>
          </p:cNvPr>
          <p:cNvSpPr>
            <a:spLocks noChangeShapeType="1"/>
          </p:cNvSpPr>
          <p:nvPr/>
        </p:nvSpPr>
        <p:spPr bwMode="auto">
          <a:xfrm>
            <a:off x="10715625" y="6240463"/>
            <a:ext cx="569913" cy="0"/>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498713" name="AutoShape 25">
            <a:extLst>
              <a:ext uri="{FF2B5EF4-FFF2-40B4-BE49-F238E27FC236}">
                <a16:creationId xmlns:a16="http://schemas.microsoft.com/office/drawing/2014/main" id="{F5708023-F965-416E-905E-AF3E3B5F781A}"/>
              </a:ext>
            </a:extLst>
          </p:cNvPr>
          <p:cNvSpPr>
            <a:spLocks/>
          </p:cNvSpPr>
          <p:nvPr/>
        </p:nvSpPr>
        <p:spPr bwMode="auto">
          <a:xfrm rot="16200000">
            <a:off x="8270082" y="4964431"/>
            <a:ext cx="623887" cy="5699125"/>
          </a:xfrm>
          <a:prstGeom prst="leftBrace">
            <a:avLst>
              <a:gd name="adj1" fmla="val 69442"/>
              <a:gd name="adj2" fmla="val 50000"/>
            </a:avLst>
          </a:prstGeom>
          <a:ln>
            <a:headEnd/>
            <a:tailEnd/>
          </a:ln>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498714" name="Line 26">
            <a:extLst>
              <a:ext uri="{FF2B5EF4-FFF2-40B4-BE49-F238E27FC236}">
                <a16:creationId xmlns:a16="http://schemas.microsoft.com/office/drawing/2014/main" id="{D6783907-A0B3-4AF5-93D6-DB9CF3171044}"/>
              </a:ext>
            </a:extLst>
          </p:cNvPr>
          <p:cNvSpPr>
            <a:spLocks noChangeShapeType="1"/>
          </p:cNvSpPr>
          <p:nvPr/>
        </p:nvSpPr>
        <p:spPr bwMode="auto">
          <a:xfrm>
            <a:off x="8582025" y="7697788"/>
            <a:ext cx="0" cy="623887"/>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27" name="文本框 26">
            <a:extLst>
              <a:ext uri="{FF2B5EF4-FFF2-40B4-BE49-F238E27FC236}">
                <a16:creationId xmlns:a16="http://schemas.microsoft.com/office/drawing/2014/main" id="{F4623BDA-E967-4A70-BE92-4E9D10C68413}"/>
              </a:ext>
            </a:extLst>
          </p:cNvPr>
          <p:cNvSpPr txBox="1"/>
          <p:nvPr/>
        </p:nvSpPr>
        <p:spPr>
          <a:xfrm>
            <a:off x="2887056" y="84177"/>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27"/>
                                        </p:tgtEl>
                                        <p:attrNameLst>
                                          <p:attrName>style.visibility</p:attrName>
                                        </p:attrNameLst>
                                      </p:cBhvr>
                                      <p:to>
                                        <p:strVal val="visible"/>
                                      </p:to>
                                    </p:set>
                                    <p:anim calcmode="lin" valueType="num">
                                      <p:cBhvr>
                                        <p:cTn id="7" dur="500" fill="hold"/>
                                        <p:tgtEl>
                                          <p:spTgt spid="27"/>
                                        </p:tgtEl>
                                        <p:attrNameLst>
                                          <p:attrName>ppt_w</p:attrName>
                                        </p:attrNameLst>
                                      </p:cBhvr>
                                      <p:tavLst>
                                        <p:tav tm="0">
                                          <p:val>
                                            <p:fltVal val="0"/>
                                          </p:val>
                                        </p:tav>
                                        <p:tav tm="100000">
                                          <p:val>
                                            <p:strVal val="#ppt_w"/>
                                          </p:val>
                                        </p:tav>
                                      </p:tavLst>
                                    </p:anim>
                                    <p:anim calcmode="lin" valueType="num">
                                      <p:cBhvr>
                                        <p:cTn id="8" dur="500" fill="hold"/>
                                        <p:tgtEl>
                                          <p:spTgt spid="27"/>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9714" name="Text Box 2">
            <a:extLst>
              <a:ext uri="{FF2B5EF4-FFF2-40B4-BE49-F238E27FC236}">
                <a16:creationId xmlns:a16="http://schemas.microsoft.com/office/drawing/2014/main" id="{A9C8BABB-AF13-4580-96BF-12521D95FDED}"/>
              </a:ext>
            </a:extLst>
          </p:cNvPr>
          <p:cNvSpPr txBox="1">
            <a:spLocks noChangeArrowheads="1"/>
          </p:cNvSpPr>
          <p:nvPr/>
        </p:nvSpPr>
        <p:spPr bwMode="auto">
          <a:xfrm>
            <a:off x="1336899" y="2520504"/>
            <a:ext cx="13681075" cy="41640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4.3 </a:t>
            </a:r>
            <a:r>
              <a:rPr lang="zh-TW" altLang="en-US" sz="2000" b="1" dirty="0">
                <a:latin typeface="+mn-lt"/>
                <a:ea typeface="+mn-ea"/>
                <a:cs typeface="+mn-ea"/>
                <a:sym typeface="+mn-lt"/>
              </a:rPr>
              <a:t>足额配置应急灯</a:t>
            </a:r>
          </a:p>
          <a:p>
            <a:pPr eaLnBrk="1" hangingPunct="1">
              <a:lnSpc>
                <a:spcPct val="120000"/>
              </a:lnSpc>
              <a:defRPr/>
            </a:pPr>
            <a:r>
              <a:rPr lang="zh-TW" altLang="en-US" sz="2000" dirty="0">
                <a:latin typeface="+mn-lt"/>
                <a:ea typeface="+mn-ea"/>
                <a:cs typeface="+mn-ea"/>
                <a:sym typeface="+mn-lt"/>
              </a:rPr>
              <a:t>   应急灯是为了应对突然停电而准备的照明装置</a:t>
            </a:r>
            <a:r>
              <a:rPr lang="en-US" altLang="zh-TW" sz="2000" dirty="0">
                <a:latin typeface="+mn-lt"/>
                <a:ea typeface="+mn-ea"/>
                <a:cs typeface="+mn-ea"/>
                <a:sym typeface="+mn-lt"/>
              </a:rPr>
              <a:t>,</a:t>
            </a:r>
            <a:r>
              <a:rPr lang="zh-TW" altLang="en-US" sz="2000" dirty="0">
                <a:latin typeface="+mn-lt"/>
                <a:ea typeface="+mn-ea"/>
                <a:cs typeface="+mn-ea"/>
                <a:sym typeface="+mn-lt"/>
              </a:rPr>
              <a:t>它一般是可充电式的</a:t>
            </a:r>
            <a:r>
              <a:rPr lang="en-US" altLang="zh-TW" sz="2000" dirty="0">
                <a:latin typeface="+mn-lt"/>
                <a:ea typeface="+mn-ea"/>
                <a:cs typeface="+mn-ea"/>
                <a:sym typeface="+mn-lt"/>
              </a:rPr>
              <a:t>,</a:t>
            </a:r>
            <a:r>
              <a:rPr lang="zh-TW" altLang="en-US" sz="2000" dirty="0">
                <a:latin typeface="+mn-lt"/>
                <a:ea typeface="+mn-ea"/>
                <a:cs typeface="+mn-ea"/>
                <a:sym typeface="+mn-lt"/>
              </a:rPr>
              <a:t>平时自动充电</a:t>
            </a:r>
            <a:r>
              <a:rPr lang="en-US" altLang="zh-TW" sz="2000" dirty="0">
                <a:latin typeface="+mn-lt"/>
                <a:ea typeface="+mn-ea"/>
                <a:cs typeface="+mn-ea"/>
                <a:sym typeface="+mn-lt"/>
              </a:rPr>
              <a:t>,</a:t>
            </a:r>
            <a:r>
              <a:rPr lang="zh-TW" altLang="en-US" sz="2000" dirty="0">
                <a:latin typeface="+mn-lt"/>
                <a:ea typeface="+mn-ea"/>
                <a:cs typeface="+mn-ea"/>
                <a:sym typeface="+mn-lt"/>
              </a:rPr>
              <a:t>一旦停电时可以自动开启发光</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defRPr/>
            </a:pPr>
            <a:r>
              <a:rPr lang="en-US" altLang="zh-TW" sz="2000" b="1" dirty="0">
                <a:latin typeface="+mn-lt"/>
                <a:ea typeface="+mn-ea"/>
                <a:cs typeface="+mn-ea"/>
                <a:sym typeface="+mn-lt"/>
              </a:rPr>
              <a:t>1 ) </a:t>
            </a:r>
            <a:r>
              <a:rPr lang="zh-TW" altLang="en-US" sz="2000" b="1" dirty="0">
                <a:latin typeface="+mn-lt"/>
                <a:ea typeface="+mn-ea"/>
                <a:cs typeface="+mn-ea"/>
                <a:sym typeface="+mn-lt"/>
              </a:rPr>
              <a:t>应急灯的设置</a:t>
            </a:r>
            <a:r>
              <a:rPr lang="en-US" altLang="zh-TW" sz="2000" b="1"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出于安全要求等因素</a:t>
            </a:r>
            <a:r>
              <a:rPr lang="en-US" altLang="zh-TW" sz="2000" dirty="0">
                <a:latin typeface="+mn-lt"/>
                <a:ea typeface="+mn-ea"/>
                <a:cs typeface="+mn-ea"/>
                <a:sym typeface="+mn-lt"/>
              </a:rPr>
              <a:t>,</a:t>
            </a:r>
            <a:r>
              <a:rPr lang="zh-TW" altLang="en-US" sz="2000" dirty="0">
                <a:latin typeface="+mn-lt"/>
                <a:ea typeface="+mn-ea"/>
                <a:cs typeface="+mn-ea"/>
                <a:sym typeface="+mn-lt"/>
              </a:rPr>
              <a:t>应急灯一般主要设置在现场比较重要或危险的场合</a:t>
            </a:r>
            <a:r>
              <a:rPr lang="en-US" altLang="zh-TW" sz="2000" dirty="0">
                <a:latin typeface="+mn-lt"/>
                <a:ea typeface="+mn-ea"/>
                <a:cs typeface="+mn-ea"/>
                <a:sym typeface="+mn-lt"/>
              </a:rPr>
              <a:t>,</a:t>
            </a:r>
            <a:r>
              <a:rPr lang="zh-TW" altLang="en-US" sz="2000" dirty="0">
                <a:latin typeface="+mn-lt"/>
                <a:ea typeface="+mn-ea"/>
                <a:cs typeface="+mn-ea"/>
                <a:sym typeface="+mn-lt"/>
              </a:rPr>
              <a:t>比如下列处所</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焊锡炉作业现场</a:t>
            </a:r>
            <a:r>
              <a:rPr lang="en-US" altLang="zh-TW" sz="2000" dirty="0">
                <a:latin typeface="+mn-lt"/>
                <a:ea typeface="+mn-ea"/>
                <a:cs typeface="+mn-ea"/>
                <a:sym typeface="+mn-lt"/>
              </a:rPr>
              <a:t>,</a:t>
            </a:r>
            <a:r>
              <a:rPr lang="zh-TW" altLang="en-US" sz="2000" dirty="0">
                <a:latin typeface="+mn-lt"/>
                <a:ea typeface="+mn-ea"/>
                <a:cs typeface="+mn-ea"/>
                <a:sym typeface="+mn-lt"/>
              </a:rPr>
              <a:t>烟光的照明亮度应能保证人员可以看清焊锡炉的位置</a:t>
            </a:r>
            <a:r>
              <a:rPr lang="en-US" altLang="zh-TW" sz="2000" dirty="0">
                <a:latin typeface="+mn-lt"/>
                <a:ea typeface="+mn-ea"/>
                <a:cs typeface="+mn-ea"/>
                <a:sym typeface="+mn-lt"/>
              </a:rPr>
              <a:t>,</a:t>
            </a:r>
            <a:r>
              <a:rPr lang="zh-TW" altLang="en-US" sz="2000" dirty="0">
                <a:latin typeface="+mn-lt"/>
                <a:ea typeface="+mn-ea"/>
                <a:cs typeface="+mn-ea"/>
                <a:sym typeface="+mn-lt"/>
              </a:rPr>
              <a:t>以确保不会误触</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机器操作现场</a:t>
            </a:r>
            <a:r>
              <a:rPr lang="en-US" altLang="zh-TW" sz="2000" dirty="0">
                <a:latin typeface="+mn-lt"/>
                <a:ea typeface="+mn-ea"/>
                <a:cs typeface="+mn-ea"/>
                <a:sym typeface="+mn-lt"/>
              </a:rPr>
              <a:t>,</a:t>
            </a:r>
            <a:r>
              <a:rPr lang="zh-TW" altLang="en-US" sz="2000" dirty="0">
                <a:latin typeface="+mn-lt"/>
                <a:ea typeface="+mn-ea"/>
                <a:cs typeface="+mn-ea"/>
                <a:sym typeface="+mn-lt"/>
              </a:rPr>
              <a:t>确保照明电路停电时操作员不会误动作</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人员密集场所</a:t>
            </a:r>
            <a:r>
              <a:rPr lang="en-US" altLang="zh-TW" sz="2000" dirty="0">
                <a:latin typeface="+mn-lt"/>
                <a:ea typeface="+mn-ea"/>
                <a:cs typeface="+mn-ea"/>
                <a:sym typeface="+mn-lt"/>
              </a:rPr>
              <a:t>,</a:t>
            </a:r>
            <a:r>
              <a:rPr lang="zh-TW" altLang="en-US" sz="2000" dirty="0">
                <a:latin typeface="+mn-lt"/>
                <a:ea typeface="+mn-ea"/>
                <a:cs typeface="+mn-ea"/>
                <a:sym typeface="+mn-lt"/>
              </a:rPr>
              <a:t>如会议室</a:t>
            </a:r>
            <a:r>
              <a:rPr lang="en-US" altLang="zh-TW" sz="2000" dirty="0">
                <a:latin typeface="+mn-lt"/>
                <a:ea typeface="+mn-ea"/>
                <a:cs typeface="+mn-ea"/>
                <a:sym typeface="+mn-lt"/>
              </a:rPr>
              <a:t>,</a:t>
            </a:r>
            <a:r>
              <a:rPr lang="zh-TW" altLang="en-US" sz="2000" dirty="0">
                <a:latin typeface="+mn-lt"/>
                <a:ea typeface="+mn-ea"/>
                <a:cs typeface="+mn-ea"/>
                <a:sym typeface="+mn-lt"/>
              </a:rPr>
              <a:t>培训室等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危险工具使用场所</a:t>
            </a:r>
            <a:r>
              <a:rPr lang="en-US" altLang="zh-TW" sz="2000" dirty="0">
                <a:latin typeface="+mn-lt"/>
                <a:ea typeface="+mn-ea"/>
                <a:cs typeface="+mn-ea"/>
                <a:sym typeface="+mn-lt"/>
              </a:rPr>
              <a:t>,</a:t>
            </a:r>
            <a:r>
              <a:rPr lang="zh-TW" altLang="en-US" sz="2000" dirty="0">
                <a:latin typeface="+mn-lt"/>
                <a:ea typeface="+mn-ea"/>
                <a:cs typeface="+mn-ea"/>
                <a:sym typeface="+mn-lt"/>
              </a:rPr>
              <a:t>如冲剪压</a:t>
            </a:r>
            <a:r>
              <a:rPr lang="en-US" altLang="zh-TW" sz="2000" dirty="0">
                <a:latin typeface="+mn-lt"/>
                <a:ea typeface="+mn-ea"/>
                <a:cs typeface="+mn-ea"/>
                <a:sym typeface="+mn-lt"/>
              </a:rPr>
              <a:t>,</a:t>
            </a:r>
            <a:r>
              <a:rPr lang="zh-TW" altLang="en-US" sz="2000" dirty="0">
                <a:latin typeface="+mn-lt"/>
                <a:ea typeface="+mn-ea"/>
                <a:cs typeface="+mn-ea"/>
                <a:sym typeface="+mn-lt"/>
              </a:rPr>
              <a:t>风批操作等工位</a:t>
            </a:r>
            <a:r>
              <a:rPr lang="en-US" altLang="zh-TW" sz="2000" dirty="0">
                <a:latin typeface="+mn-lt"/>
                <a:ea typeface="+mn-ea"/>
                <a:cs typeface="+mn-ea"/>
                <a:sym typeface="+mn-lt"/>
              </a:rPr>
              <a:t>,</a:t>
            </a:r>
            <a:r>
              <a:rPr lang="zh-TW" altLang="en-US" sz="2000" dirty="0">
                <a:latin typeface="+mn-lt"/>
                <a:ea typeface="+mn-ea"/>
                <a:cs typeface="+mn-ea"/>
                <a:sym typeface="+mn-lt"/>
              </a:rPr>
              <a:t>要确保不会因为停电而威胁人身</a:t>
            </a:r>
            <a:r>
              <a:rPr lang="en-US" altLang="zh-TW" sz="2000" dirty="0">
                <a:latin typeface="+mn-lt"/>
                <a:ea typeface="+mn-ea"/>
                <a:cs typeface="+mn-ea"/>
                <a:sym typeface="+mn-lt"/>
              </a:rPr>
              <a:t>,</a:t>
            </a:r>
            <a:r>
              <a:rPr lang="zh-TW" altLang="en-US" sz="2000" dirty="0">
                <a:latin typeface="+mn-lt"/>
                <a:ea typeface="+mn-ea"/>
                <a:cs typeface="+mn-ea"/>
                <a:sym typeface="+mn-lt"/>
              </a:rPr>
              <a:t>产品安全</a:t>
            </a:r>
            <a:r>
              <a:rPr lang="en-US" altLang="zh-TW" sz="2000" dirty="0">
                <a:latin typeface="+mn-lt"/>
                <a:ea typeface="+mn-ea"/>
                <a:cs typeface="+mn-ea"/>
                <a:sym typeface="+mn-lt"/>
              </a:rPr>
              <a:t>.</a:t>
            </a:r>
            <a:r>
              <a:rPr lang="zh-TW" altLang="en-US" sz="2000" dirty="0">
                <a:latin typeface="+mn-lt"/>
                <a:ea typeface="+mn-ea"/>
                <a:cs typeface="+mn-ea"/>
                <a:sym typeface="+mn-lt"/>
              </a:rPr>
              <a:t>因为这些工序的作业过程基本上与电源无关</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2 )</a:t>
            </a:r>
            <a:r>
              <a:rPr lang="zh-TW" altLang="en-US" sz="2000" b="1" dirty="0">
                <a:latin typeface="+mn-lt"/>
                <a:ea typeface="+mn-ea"/>
                <a:cs typeface="+mn-ea"/>
                <a:sym typeface="+mn-lt"/>
              </a:rPr>
              <a:t>应急灯的管理．</a:t>
            </a:r>
          </a:p>
          <a:p>
            <a:pPr eaLnBrk="1" hangingPunct="1">
              <a:lnSpc>
                <a:spcPct val="120000"/>
              </a:lnSpc>
              <a:buFont typeface="Wingdings" panose="05000000000000000000" pitchFamily="2" charset="2"/>
              <a:buNone/>
              <a:defRPr/>
            </a:pPr>
            <a:r>
              <a:rPr lang="zh-TW" altLang="en-US" sz="2000" b="1" dirty="0">
                <a:latin typeface="+mn-lt"/>
                <a:ea typeface="+mn-ea"/>
                <a:cs typeface="+mn-ea"/>
                <a:sym typeface="+mn-lt"/>
              </a:rPr>
              <a:t>　　　应急灯的管理内容包括以下几方面：</a:t>
            </a:r>
          </a:p>
        </p:txBody>
      </p:sp>
      <p:sp>
        <p:nvSpPr>
          <p:cNvPr id="3" name="文本框 2">
            <a:extLst>
              <a:ext uri="{FF2B5EF4-FFF2-40B4-BE49-F238E27FC236}">
                <a16:creationId xmlns:a16="http://schemas.microsoft.com/office/drawing/2014/main" id="{FD05D8DB-1A46-403E-B81E-EE40DA9A13E4}"/>
              </a:ext>
            </a:extLst>
          </p:cNvPr>
          <p:cNvSpPr txBox="1"/>
          <p:nvPr/>
        </p:nvSpPr>
        <p:spPr>
          <a:xfrm>
            <a:off x="2887056" y="84177"/>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0738" name="Text Box 2">
            <a:extLst>
              <a:ext uri="{FF2B5EF4-FFF2-40B4-BE49-F238E27FC236}">
                <a16:creationId xmlns:a16="http://schemas.microsoft.com/office/drawing/2014/main" id="{D66C4958-0791-46F4-B97E-CD3663B3AE6C}"/>
              </a:ext>
            </a:extLst>
          </p:cNvPr>
          <p:cNvSpPr txBox="1">
            <a:spLocks noChangeArrowheads="1"/>
          </p:cNvSpPr>
          <p:nvPr/>
        </p:nvSpPr>
        <p:spPr bwMode="auto">
          <a:xfrm>
            <a:off x="1552923" y="1801019"/>
            <a:ext cx="13681075" cy="30559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配置足够的数量；</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既要有固定式的，也要有便携式的；</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定期检查其性能，如灯泡，电池液等；</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定期清洁保养</a:t>
            </a:r>
            <a:r>
              <a:rPr lang="en-US" altLang="zh-TW" sz="2000" dirty="0">
                <a:latin typeface="+mn-lt"/>
                <a:ea typeface="+mn-ea"/>
                <a:cs typeface="+mn-ea"/>
                <a:sym typeface="+mn-lt"/>
              </a:rPr>
              <a:t>,</a:t>
            </a:r>
            <a:r>
              <a:rPr lang="zh-TW" altLang="en-US" sz="2000" dirty="0">
                <a:latin typeface="+mn-lt"/>
                <a:ea typeface="+mn-ea"/>
                <a:cs typeface="+mn-ea"/>
                <a:sym typeface="+mn-lt"/>
              </a:rPr>
              <a:t>不 能失灵</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一般使用日光灯或白炽灯照明形式</a:t>
            </a:r>
            <a:r>
              <a:rPr lang="en-US" altLang="zh-TW" sz="2000" dirty="0">
                <a:latin typeface="+mn-lt"/>
                <a:ea typeface="+mn-ea"/>
                <a:cs typeface="+mn-ea"/>
                <a:sym typeface="+mn-lt"/>
              </a:rPr>
              <a:t>,</a:t>
            </a:r>
            <a:r>
              <a:rPr lang="zh-TW" altLang="en-US" sz="2000" dirty="0">
                <a:latin typeface="+mn-lt"/>
                <a:ea typeface="+mn-ea"/>
                <a:cs typeface="+mn-ea"/>
                <a:sym typeface="+mn-lt"/>
              </a:rPr>
              <a:t>不要使用彩灯</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应急灯的设置数量取决于现场的重要或安全程度</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协调瓦数与数量的关系</a:t>
            </a:r>
            <a:r>
              <a:rPr lang="en-US" altLang="zh-TW" sz="2000" dirty="0">
                <a:latin typeface="+mn-lt"/>
                <a:ea typeface="+mn-ea"/>
                <a:cs typeface="+mn-ea"/>
                <a:sym typeface="+mn-lt"/>
              </a:rPr>
              <a:t>,</a:t>
            </a:r>
            <a:r>
              <a:rPr lang="zh-TW" altLang="en-US" sz="2000" dirty="0">
                <a:latin typeface="+mn-lt"/>
                <a:ea typeface="+mn-ea"/>
                <a:cs typeface="+mn-ea"/>
                <a:sym typeface="+mn-lt"/>
              </a:rPr>
              <a:t>确保照明亮度足够</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   </a:t>
            </a:r>
            <a:r>
              <a:rPr lang="zh-TW" altLang="en-US" sz="2000" b="1" dirty="0">
                <a:latin typeface="+mn-lt"/>
                <a:ea typeface="+mn-ea"/>
                <a:cs typeface="+mn-ea"/>
                <a:sym typeface="+mn-lt"/>
              </a:rPr>
              <a:t>应急烟的作用</a:t>
            </a:r>
            <a:r>
              <a:rPr lang="en-US" altLang="zh-TW" sz="2000" b="1" dirty="0">
                <a:latin typeface="+mn-lt"/>
                <a:ea typeface="+mn-ea"/>
                <a:cs typeface="+mn-ea"/>
                <a:sym typeface="+mn-lt"/>
              </a:rPr>
              <a:t>:</a:t>
            </a:r>
          </a:p>
        </p:txBody>
      </p:sp>
      <p:sp>
        <p:nvSpPr>
          <p:cNvPr id="500739" name="AutoShape 3">
            <a:extLst>
              <a:ext uri="{FF2B5EF4-FFF2-40B4-BE49-F238E27FC236}">
                <a16:creationId xmlns:a16="http://schemas.microsoft.com/office/drawing/2014/main" id="{E3004881-C528-47DF-8AE5-A0B3E6D56191}"/>
              </a:ext>
            </a:extLst>
          </p:cNvPr>
          <p:cNvSpPr>
            <a:spLocks noChangeArrowheads="1"/>
          </p:cNvSpPr>
          <p:nvPr/>
        </p:nvSpPr>
        <p:spPr bwMode="auto">
          <a:xfrm>
            <a:off x="6154738" y="6032500"/>
            <a:ext cx="4789487" cy="520700"/>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突然停电不可预测</a:t>
            </a:r>
          </a:p>
        </p:txBody>
      </p:sp>
      <p:sp>
        <p:nvSpPr>
          <p:cNvPr id="500740" name="AutoShape 4">
            <a:extLst>
              <a:ext uri="{FF2B5EF4-FFF2-40B4-BE49-F238E27FC236}">
                <a16:creationId xmlns:a16="http://schemas.microsoft.com/office/drawing/2014/main" id="{CBEBC90D-F382-4E33-987C-804461256A98}"/>
              </a:ext>
            </a:extLst>
          </p:cNvPr>
          <p:cNvSpPr>
            <a:spLocks noChangeArrowheads="1"/>
          </p:cNvSpPr>
          <p:nvPr/>
        </p:nvSpPr>
        <p:spPr bwMode="auto">
          <a:xfrm>
            <a:off x="6154738" y="7073900"/>
            <a:ext cx="4789487" cy="623888"/>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有序安置正在进行中的现场</a:t>
            </a:r>
          </a:p>
        </p:txBody>
      </p:sp>
      <p:sp>
        <p:nvSpPr>
          <p:cNvPr id="500741" name="AutoShape 5">
            <a:extLst>
              <a:ext uri="{FF2B5EF4-FFF2-40B4-BE49-F238E27FC236}">
                <a16:creationId xmlns:a16="http://schemas.microsoft.com/office/drawing/2014/main" id="{F887EBED-6EC7-4899-97D2-5DEAB2CC6A06}"/>
              </a:ext>
            </a:extLst>
          </p:cNvPr>
          <p:cNvSpPr>
            <a:spLocks noChangeArrowheads="1"/>
          </p:cNvSpPr>
          <p:nvPr/>
        </p:nvSpPr>
        <p:spPr bwMode="auto">
          <a:xfrm>
            <a:off x="6154738" y="8008938"/>
            <a:ext cx="4789487" cy="520700"/>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确保人员财产安全</a:t>
            </a:r>
          </a:p>
        </p:txBody>
      </p:sp>
      <p:sp>
        <p:nvSpPr>
          <p:cNvPr id="500742" name="Oval 6">
            <a:extLst>
              <a:ext uri="{FF2B5EF4-FFF2-40B4-BE49-F238E27FC236}">
                <a16:creationId xmlns:a16="http://schemas.microsoft.com/office/drawing/2014/main" id="{31B50F94-8AA9-459D-A97D-5C0F992BD0C4}"/>
              </a:ext>
            </a:extLst>
          </p:cNvPr>
          <p:cNvSpPr>
            <a:spLocks noChangeArrowheads="1"/>
          </p:cNvSpPr>
          <p:nvPr/>
        </p:nvSpPr>
        <p:spPr bwMode="auto">
          <a:xfrm>
            <a:off x="2735263" y="6448425"/>
            <a:ext cx="1938337" cy="1560513"/>
          </a:xfrm>
          <a:prstGeom prst="ellipse">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应急灯</a:t>
            </a:r>
          </a:p>
        </p:txBody>
      </p:sp>
      <p:sp>
        <p:nvSpPr>
          <p:cNvPr id="500743" name="Oval 7">
            <a:extLst>
              <a:ext uri="{FF2B5EF4-FFF2-40B4-BE49-F238E27FC236}">
                <a16:creationId xmlns:a16="http://schemas.microsoft.com/office/drawing/2014/main" id="{4ACD3A42-A40F-4934-9904-821D75BEFB7E}"/>
              </a:ext>
            </a:extLst>
          </p:cNvPr>
          <p:cNvSpPr>
            <a:spLocks noChangeArrowheads="1"/>
          </p:cNvSpPr>
          <p:nvPr/>
        </p:nvSpPr>
        <p:spPr bwMode="auto">
          <a:xfrm>
            <a:off x="12084050" y="6448425"/>
            <a:ext cx="1938338" cy="1560513"/>
          </a:xfrm>
          <a:prstGeom prst="ellipse">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有备</a:t>
            </a:r>
          </a:p>
          <a:p>
            <a:pPr algn="ctr" eaLnBrk="1" hangingPunct="1">
              <a:lnSpc>
                <a:spcPct val="120000"/>
              </a:lnSpc>
              <a:defRPr/>
            </a:pPr>
            <a:r>
              <a:rPr lang="zh-TW" altLang="en-US" sz="2000">
                <a:latin typeface="+mn-lt"/>
                <a:ea typeface="+mn-ea"/>
                <a:cs typeface="+mn-ea"/>
                <a:sym typeface="+mn-lt"/>
              </a:rPr>
              <a:t>无患</a:t>
            </a:r>
          </a:p>
        </p:txBody>
      </p:sp>
      <p:sp>
        <p:nvSpPr>
          <p:cNvPr id="500744" name="AutoShape 8">
            <a:extLst>
              <a:ext uri="{FF2B5EF4-FFF2-40B4-BE49-F238E27FC236}">
                <a16:creationId xmlns:a16="http://schemas.microsoft.com/office/drawing/2014/main" id="{B034D2DB-4A34-4479-9DD0-41A84ABBF5C7}"/>
              </a:ext>
            </a:extLst>
          </p:cNvPr>
          <p:cNvSpPr>
            <a:spLocks/>
          </p:cNvSpPr>
          <p:nvPr/>
        </p:nvSpPr>
        <p:spPr bwMode="auto">
          <a:xfrm>
            <a:off x="5584825" y="6240463"/>
            <a:ext cx="569913" cy="2081212"/>
          </a:xfrm>
          <a:prstGeom prst="leftBrace">
            <a:avLst>
              <a:gd name="adj1" fmla="val 33357"/>
              <a:gd name="adj2" fmla="val 50000"/>
            </a:avLst>
          </a:prstGeom>
          <a:ln>
            <a:headEnd/>
            <a:tailEnd/>
          </a:ln>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500745" name="Line 9">
            <a:extLst>
              <a:ext uri="{FF2B5EF4-FFF2-40B4-BE49-F238E27FC236}">
                <a16:creationId xmlns:a16="http://schemas.microsoft.com/office/drawing/2014/main" id="{79C703CA-61C6-413B-8755-8585DDA2454F}"/>
              </a:ext>
            </a:extLst>
          </p:cNvPr>
          <p:cNvSpPr>
            <a:spLocks noChangeShapeType="1"/>
          </p:cNvSpPr>
          <p:nvPr/>
        </p:nvSpPr>
        <p:spPr bwMode="auto">
          <a:xfrm>
            <a:off x="4673600" y="7281863"/>
            <a:ext cx="911225" cy="0"/>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500746" name="AutoShape 10">
            <a:extLst>
              <a:ext uri="{FF2B5EF4-FFF2-40B4-BE49-F238E27FC236}">
                <a16:creationId xmlns:a16="http://schemas.microsoft.com/office/drawing/2014/main" id="{1164442C-747A-458B-ABCA-24BCEA37E3D7}"/>
              </a:ext>
            </a:extLst>
          </p:cNvPr>
          <p:cNvSpPr>
            <a:spLocks/>
          </p:cNvSpPr>
          <p:nvPr/>
        </p:nvSpPr>
        <p:spPr bwMode="auto">
          <a:xfrm>
            <a:off x="10944225" y="6240463"/>
            <a:ext cx="455613" cy="2081212"/>
          </a:xfrm>
          <a:prstGeom prst="rightBrace">
            <a:avLst>
              <a:gd name="adj1" fmla="val 41725"/>
              <a:gd name="adj2" fmla="val 50000"/>
            </a:avLst>
          </a:prstGeom>
          <a:ln>
            <a:headEnd/>
            <a:tailEnd/>
          </a:ln>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500747" name="Line 11">
            <a:extLst>
              <a:ext uri="{FF2B5EF4-FFF2-40B4-BE49-F238E27FC236}">
                <a16:creationId xmlns:a16="http://schemas.microsoft.com/office/drawing/2014/main" id="{B39B9D47-F603-40FE-A0F1-94AF0A1AA1EA}"/>
              </a:ext>
            </a:extLst>
          </p:cNvPr>
          <p:cNvSpPr>
            <a:spLocks noChangeShapeType="1"/>
          </p:cNvSpPr>
          <p:nvPr/>
        </p:nvSpPr>
        <p:spPr bwMode="auto">
          <a:xfrm>
            <a:off x="11399838" y="7281863"/>
            <a:ext cx="684212" cy="0"/>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12" name="文本框 11">
            <a:extLst>
              <a:ext uri="{FF2B5EF4-FFF2-40B4-BE49-F238E27FC236}">
                <a16:creationId xmlns:a16="http://schemas.microsoft.com/office/drawing/2014/main" id="{D45E7882-8D18-4AED-9899-7C0886E2C70E}"/>
              </a:ext>
            </a:extLst>
          </p:cNvPr>
          <p:cNvSpPr txBox="1"/>
          <p:nvPr/>
        </p:nvSpPr>
        <p:spPr>
          <a:xfrm>
            <a:off x="2887056" y="84177"/>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fltVal val="0"/>
                                          </p:val>
                                        </p:tav>
                                        <p:tav tm="100000">
                                          <p:val>
                                            <p:strVal val="#ppt_w"/>
                                          </p:val>
                                        </p:tav>
                                      </p:tavLst>
                                    </p:anim>
                                    <p:anim calcmode="lin" valueType="num">
                                      <p:cBhvr>
                                        <p:cTn id="8" dur="500" fill="hold"/>
                                        <p:tgtEl>
                                          <p:spTgt spid="1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62" name="Text Box 2">
            <a:extLst>
              <a:ext uri="{FF2B5EF4-FFF2-40B4-BE49-F238E27FC236}">
                <a16:creationId xmlns:a16="http://schemas.microsoft.com/office/drawing/2014/main" id="{DE7FE2A1-61ED-4393-AB72-ABB341688D4E}"/>
              </a:ext>
            </a:extLst>
          </p:cNvPr>
          <p:cNvSpPr txBox="1">
            <a:spLocks noChangeArrowheads="1"/>
          </p:cNvSpPr>
          <p:nvPr/>
        </p:nvSpPr>
        <p:spPr bwMode="auto">
          <a:xfrm>
            <a:off x="1481137" y="1944440"/>
            <a:ext cx="13681075" cy="19478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4.4 </a:t>
            </a:r>
            <a:r>
              <a:rPr lang="zh-TW" altLang="en-US" sz="2000" b="1" dirty="0">
                <a:latin typeface="+mn-lt"/>
                <a:ea typeface="+mn-ea"/>
                <a:cs typeface="+mn-ea"/>
                <a:sym typeface="+mn-lt"/>
              </a:rPr>
              <a:t>灭火器具应有效</a:t>
            </a:r>
          </a:p>
          <a:p>
            <a:pPr eaLnBrk="1" hangingPunct="1">
              <a:lnSpc>
                <a:spcPct val="120000"/>
              </a:lnSpc>
              <a:defRPr/>
            </a:pPr>
            <a:r>
              <a:rPr lang="zh-TW" altLang="en-US" sz="2000" dirty="0">
                <a:latin typeface="+mn-lt"/>
                <a:ea typeface="+mn-ea"/>
                <a:cs typeface="+mn-ea"/>
                <a:sym typeface="+mn-lt"/>
              </a:rPr>
              <a:t>   火灾事故是具有扩散性质的恶性事故</a:t>
            </a:r>
            <a:r>
              <a:rPr lang="en-US" altLang="zh-TW" sz="2000" dirty="0">
                <a:latin typeface="+mn-lt"/>
                <a:ea typeface="+mn-ea"/>
                <a:cs typeface="+mn-ea"/>
                <a:sym typeface="+mn-lt"/>
              </a:rPr>
              <a:t>,</a:t>
            </a:r>
            <a:r>
              <a:rPr lang="zh-TW" altLang="en-US" sz="2000" dirty="0">
                <a:latin typeface="+mn-lt"/>
                <a:ea typeface="+mn-ea"/>
                <a:cs typeface="+mn-ea"/>
                <a:sym typeface="+mn-lt"/>
              </a:rPr>
              <a:t>事故的初期也许危害并不大</a:t>
            </a:r>
            <a:r>
              <a:rPr lang="en-US" altLang="zh-TW" sz="2000" dirty="0">
                <a:latin typeface="+mn-lt"/>
                <a:ea typeface="+mn-ea"/>
                <a:cs typeface="+mn-ea"/>
                <a:sym typeface="+mn-lt"/>
              </a:rPr>
              <a:t>,</a:t>
            </a:r>
            <a:r>
              <a:rPr lang="zh-TW" altLang="en-US" sz="2000" dirty="0">
                <a:latin typeface="+mn-lt"/>
                <a:ea typeface="+mn-ea"/>
                <a:cs typeface="+mn-ea"/>
                <a:sym typeface="+mn-lt"/>
              </a:rPr>
              <a:t>如果发现及时</a:t>
            </a:r>
            <a:r>
              <a:rPr lang="en-US" altLang="zh-TW" sz="2000" dirty="0">
                <a:latin typeface="+mn-lt"/>
                <a:ea typeface="+mn-ea"/>
                <a:cs typeface="+mn-ea"/>
                <a:sym typeface="+mn-lt"/>
              </a:rPr>
              <a:t>,</a:t>
            </a:r>
            <a:r>
              <a:rPr lang="zh-TW" altLang="en-US" sz="2000" dirty="0">
                <a:latin typeface="+mn-lt"/>
                <a:ea typeface="+mn-ea"/>
                <a:cs typeface="+mn-ea"/>
                <a:sym typeface="+mn-lt"/>
              </a:rPr>
              <a:t>扑救得当的话很快就可以消灭</a:t>
            </a:r>
            <a:r>
              <a:rPr lang="en-US" altLang="zh-TW" sz="2000" dirty="0">
                <a:latin typeface="+mn-lt"/>
                <a:ea typeface="+mn-ea"/>
                <a:cs typeface="+mn-ea"/>
                <a:sym typeface="+mn-lt"/>
              </a:rPr>
              <a:t>,</a:t>
            </a:r>
            <a:r>
              <a:rPr lang="zh-TW" altLang="en-US" sz="2000" dirty="0">
                <a:latin typeface="+mn-lt"/>
                <a:ea typeface="+mn-ea"/>
                <a:cs typeface="+mn-ea"/>
                <a:sym typeface="+mn-lt"/>
              </a:rPr>
              <a:t>反之</a:t>
            </a:r>
            <a:r>
              <a:rPr lang="en-US" altLang="zh-TW" sz="2000" dirty="0">
                <a:latin typeface="+mn-lt"/>
                <a:ea typeface="+mn-ea"/>
                <a:cs typeface="+mn-ea"/>
                <a:sym typeface="+mn-lt"/>
              </a:rPr>
              <a:t>,</a:t>
            </a:r>
            <a:r>
              <a:rPr lang="zh-TW" altLang="en-US" sz="2000" dirty="0">
                <a:latin typeface="+mn-lt"/>
                <a:ea typeface="+mn-ea"/>
                <a:cs typeface="+mn-ea"/>
                <a:sym typeface="+mn-lt"/>
              </a:rPr>
              <a:t>则有可能酿成大祸</a:t>
            </a:r>
            <a:r>
              <a:rPr lang="en-US" altLang="zh-TW" sz="2000" dirty="0">
                <a:latin typeface="+mn-lt"/>
                <a:ea typeface="+mn-ea"/>
                <a:cs typeface="+mn-ea"/>
                <a:sym typeface="+mn-lt"/>
              </a:rPr>
              <a:t>.</a:t>
            </a:r>
            <a:r>
              <a:rPr lang="zh-TW" altLang="en-US" sz="2000" dirty="0">
                <a:latin typeface="+mn-lt"/>
                <a:ea typeface="+mn-ea"/>
                <a:cs typeface="+mn-ea"/>
                <a:sym typeface="+mn-lt"/>
              </a:rPr>
              <a:t>因此</a:t>
            </a:r>
            <a:r>
              <a:rPr lang="en-US" altLang="zh-TW" sz="2000" dirty="0">
                <a:latin typeface="+mn-lt"/>
                <a:ea typeface="+mn-ea"/>
                <a:cs typeface="+mn-ea"/>
                <a:sym typeface="+mn-lt"/>
              </a:rPr>
              <a:t>,</a:t>
            </a:r>
            <a:r>
              <a:rPr lang="zh-TW" altLang="en-US" sz="2000" dirty="0">
                <a:latin typeface="+mn-lt"/>
                <a:ea typeface="+mn-ea"/>
                <a:cs typeface="+mn-ea"/>
                <a:sym typeface="+mn-lt"/>
              </a:rPr>
              <a:t>灭火的意识和采取的措施要得力</a:t>
            </a:r>
            <a:r>
              <a:rPr lang="en-US" altLang="zh-TW" sz="2000" dirty="0">
                <a:latin typeface="+mn-lt"/>
                <a:ea typeface="+mn-ea"/>
                <a:cs typeface="+mn-ea"/>
                <a:sym typeface="+mn-lt"/>
              </a:rPr>
              <a:t>,</a:t>
            </a:r>
            <a:r>
              <a:rPr lang="zh-TW" altLang="en-US" sz="2000" dirty="0">
                <a:latin typeface="+mn-lt"/>
                <a:ea typeface="+mn-ea"/>
                <a:cs typeface="+mn-ea"/>
                <a:sym typeface="+mn-lt"/>
              </a:rPr>
              <a:t>这样就可以有效地防止火患</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defRPr/>
            </a:pPr>
            <a:r>
              <a:rPr lang="en-US" altLang="zh-TW" sz="2000" b="1" dirty="0">
                <a:latin typeface="+mn-lt"/>
                <a:ea typeface="+mn-ea"/>
                <a:cs typeface="+mn-ea"/>
                <a:sym typeface="+mn-lt"/>
              </a:rPr>
              <a:t>1 ) </a:t>
            </a:r>
            <a:r>
              <a:rPr lang="zh-TW" altLang="en-US" sz="2000" b="1" dirty="0">
                <a:latin typeface="+mn-lt"/>
                <a:ea typeface="+mn-ea"/>
                <a:cs typeface="+mn-ea"/>
                <a:sym typeface="+mn-lt"/>
              </a:rPr>
              <a:t>灭火的原理</a:t>
            </a:r>
            <a:r>
              <a:rPr lang="en-US" altLang="zh-TW" sz="2000" b="1" dirty="0">
                <a:latin typeface="+mn-lt"/>
                <a:ea typeface="+mn-ea"/>
                <a:cs typeface="+mn-ea"/>
                <a:sym typeface="+mn-lt"/>
              </a:rPr>
              <a:t>.</a:t>
            </a:r>
          </a:p>
          <a:p>
            <a:pPr eaLnBrk="1" hangingPunct="1">
              <a:lnSpc>
                <a:spcPct val="120000"/>
              </a:lnSpc>
              <a:defRPr/>
            </a:pPr>
            <a:r>
              <a:rPr lang="en-US" altLang="zh-TW" sz="2000" b="1" dirty="0">
                <a:latin typeface="+mn-lt"/>
                <a:ea typeface="+mn-ea"/>
                <a:cs typeface="+mn-ea"/>
                <a:sym typeface="+mn-lt"/>
              </a:rPr>
              <a:t>   </a:t>
            </a:r>
            <a:r>
              <a:rPr lang="zh-TW" altLang="en-US" sz="2000" b="1" dirty="0">
                <a:latin typeface="+mn-lt"/>
                <a:ea typeface="+mn-ea"/>
                <a:cs typeface="+mn-ea"/>
                <a:sym typeface="+mn-lt"/>
              </a:rPr>
              <a:t>依据燃烧的机理灭火</a:t>
            </a:r>
            <a:r>
              <a:rPr lang="en-US" altLang="zh-TW" sz="2000" b="1" dirty="0">
                <a:latin typeface="+mn-lt"/>
                <a:ea typeface="+mn-ea"/>
                <a:cs typeface="+mn-ea"/>
                <a:sym typeface="+mn-lt"/>
              </a:rPr>
              <a:t>:</a:t>
            </a:r>
          </a:p>
        </p:txBody>
      </p:sp>
      <p:sp>
        <p:nvSpPr>
          <p:cNvPr id="3" name="文本框 2">
            <a:extLst>
              <a:ext uri="{FF2B5EF4-FFF2-40B4-BE49-F238E27FC236}">
                <a16:creationId xmlns:a16="http://schemas.microsoft.com/office/drawing/2014/main" id="{FD9B51B8-FE51-4A0C-9ED8-1A15C69FB858}"/>
              </a:ext>
            </a:extLst>
          </p:cNvPr>
          <p:cNvSpPr txBox="1"/>
          <p:nvPr/>
        </p:nvSpPr>
        <p:spPr>
          <a:xfrm>
            <a:off x="2887056" y="84177"/>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2786" name="AutoShape 2">
            <a:extLst>
              <a:ext uri="{FF2B5EF4-FFF2-40B4-BE49-F238E27FC236}">
                <a16:creationId xmlns:a16="http://schemas.microsoft.com/office/drawing/2014/main" id="{C9447B5C-D729-4C8A-91E7-459BBEC5A80C}"/>
              </a:ext>
            </a:extLst>
          </p:cNvPr>
          <p:cNvSpPr>
            <a:spLocks noChangeArrowheads="1"/>
          </p:cNvSpPr>
          <p:nvPr/>
        </p:nvSpPr>
        <p:spPr bwMode="auto">
          <a:xfrm>
            <a:off x="5584825" y="312738"/>
            <a:ext cx="4903788" cy="519112"/>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0">
            <a:schemeClr val="accent3"/>
          </a:lnRef>
          <a:fillRef idx="3">
            <a:schemeClr val="accent3"/>
          </a:fillRef>
          <a:effectRef idx="3">
            <a:schemeClr val="accent3"/>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燃烧的材料</a:t>
            </a:r>
          </a:p>
        </p:txBody>
      </p:sp>
      <p:sp>
        <p:nvSpPr>
          <p:cNvPr id="502787" name="AutoShape 3">
            <a:extLst>
              <a:ext uri="{FF2B5EF4-FFF2-40B4-BE49-F238E27FC236}">
                <a16:creationId xmlns:a16="http://schemas.microsoft.com/office/drawing/2014/main" id="{E508AF4B-14B1-4227-822E-3D73C839A9AA}"/>
              </a:ext>
            </a:extLst>
          </p:cNvPr>
          <p:cNvSpPr>
            <a:spLocks noChangeArrowheads="1"/>
          </p:cNvSpPr>
          <p:nvPr/>
        </p:nvSpPr>
        <p:spPr bwMode="auto">
          <a:xfrm>
            <a:off x="5584825" y="1039813"/>
            <a:ext cx="4903788" cy="520700"/>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0">
            <a:schemeClr val="accent3"/>
          </a:lnRef>
          <a:fillRef idx="3">
            <a:schemeClr val="accent3"/>
          </a:fillRef>
          <a:effectRef idx="3">
            <a:schemeClr val="accent3"/>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助燃物</a:t>
            </a:r>
            <a:r>
              <a:rPr lang="en-US" altLang="zh-TW" sz="2000">
                <a:latin typeface="+mn-lt"/>
                <a:ea typeface="+mn-ea"/>
                <a:cs typeface="+mn-ea"/>
                <a:sym typeface="+mn-lt"/>
              </a:rPr>
              <a:t>—</a:t>
            </a:r>
            <a:r>
              <a:rPr lang="zh-TW" altLang="en-US" sz="2000">
                <a:latin typeface="+mn-lt"/>
                <a:ea typeface="+mn-ea"/>
                <a:cs typeface="+mn-ea"/>
                <a:sym typeface="+mn-lt"/>
              </a:rPr>
              <a:t>氧气</a:t>
            </a:r>
          </a:p>
        </p:txBody>
      </p:sp>
      <p:sp>
        <p:nvSpPr>
          <p:cNvPr id="502788" name="AutoShape 4">
            <a:extLst>
              <a:ext uri="{FF2B5EF4-FFF2-40B4-BE49-F238E27FC236}">
                <a16:creationId xmlns:a16="http://schemas.microsoft.com/office/drawing/2014/main" id="{DE097FF4-1546-4AD5-B85D-470AD3960685}"/>
              </a:ext>
            </a:extLst>
          </p:cNvPr>
          <p:cNvSpPr>
            <a:spLocks noChangeArrowheads="1"/>
          </p:cNvSpPr>
          <p:nvPr/>
        </p:nvSpPr>
        <p:spPr bwMode="auto">
          <a:xfrm>
            <a:off x="5584825" y="1871663"/>
            <a:ext cx="4903788" cy="520700"/>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0">
            <a:schemeClr val="accent3"/>
          </a:lnRef>
          <a:fillRef idx="3">
            <a:schemeClr val="accent3"/>
          </a:fillRef>
          <a:effectRef idx="3">
            <a:schemeClr val="accent3"/>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燃烧的温度</a:t>
            </a:r>
            <a:r>
              <a:rPr lang="en-US" altLang="zh-TW" sz="2000">
                <a:latin typeface="+mn-lt"/>
                <a:ea typeface="+mn-ea"/>
                <a:cs typeface="+mn-ea"/>
                <a:sym typeface="+mn-lt"/>
              </a:rPr>
              <a:t>—</a:t>
            </a:r>
            <a:r>
              <a:rPr lang="zh-TW" altLang="en-US" sz="2000">
                <a:latin typeface="+mn-lt"/>
                <a:ea typeface="+mn-ea"/>
                <a:cs typeface="+mn-ea"/>
                <a:sym typeface="+mn-lt"/>
              </a:rPr>
              <a:t>燃点</a:t>
            </a:r>
          </a:p>
        </p:txBody>
      </p:sp>
      <p:sp>
        <p:nvSpPr>
          <p:cNvPr id="502789" name="AutoShape 5">
            <a:extLst>
              <a:ext uri="{FF2B5EF4-FFF2-40B4-BE49-F238E27FC236}">
                <a16:creationId xmlns:a16="http://schemas.microsoft.com/office/drawing/2014/main" id="{7736B0EF-E0E7-41E7-AA22-84E8021655F8}"/>
              </a:ext>
            </a:extLst>
          </p:cNvPr>
          <p:cNvSpPr>
            <a:spLocks noChangeArrowheads="1"/>
          </p:cNvSpPr>
          <p:nvPr/>
        </p:nvSpPr>
        <p:spPr bwMode="auto">
          <a:xfrm>
            <a:off x="5584825" y="3016250"/>
            <a:ext cx="4903788" cy="520700"/>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0">
            <a:schemeClr val="accent3"/>
          </a:lnRef>
          <a:fillRef idx="3">
            <a:schemeClr val="accent3"/>
          </a:fillRef>
          <a:effectRef idx="3">
            <a:schemeClr val="accent3"/>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冷却</a:t>
            </a:r>
            <a:r>
              <a:rPr lang="en-US" altLang="zh-TW" sz="2000">
                <a:latin typeface="+mn-lt"/>
                <a:ea typeface="+mn-ea"/>
                <a:cs typeface="+mn-ea"/>
                <a:sym typeface="+mn-lt"/>
              </a:rPr>
              <a:t>—</a:t>
            </a:r>
            <a:r>
              <a:rPr lang="zh-TW" altLang="en-US" sz="2000">
                <a:latin typeface="+mn-lt"/>
                <a:ea typeface="+mn-ea"/>
                <a:cs typeface="+mn-ea"/>
                <a:sym typeface="+mn-lt"/>
              </a:rPr>
              <a:t>降低温度</a:t>
            </a:r>
          </a:p>
        </p:txBody>
      </p:sp>
      <p:sp>
        <p:nvSpPr>
          <p:cNvPr id="502790" name="AutoShape 6">
            <a:extLst>
              <a:ext uri="{FF2B5EF4-FFF2-40B4-BE49-F238E27FC236}">
                <a16:creationId xmlns:a16="http://schemas.microsoft.com/office/drawing/2014/main" id="{B195B4B8-CB24-4481-925E-C0B8BB11DE05}"/>
              </a:ext>
            </a:extLst>
          </p:cNvPr>
          <p:cNvSpPr>
            <a:spLocks noChangeArrowheads="1"/>
          </p:cNvSpPr>
          <p:nvPr/>
        </p:nvSpPr>
        <p:spPr bwMode="auto">
          <a:xfrm>
            <a:off x="5584825" y="3848100"/>
            <a:ext cx="4903788" cy="520700"/>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0">
            <a:schemeClr val="accent3"/>
          </a:lnRef>
          <a:fillRef idx="3">
            <a:schemeClr val="accent3"/>
          </a:fillRef>
          <a:effectRef idx="3">
            <a:schemeClr val="accent3"/>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抑制反应量</a:t>
            </a:r>
            <a:r>
              <a:rPr lang="en-US" altLang="zh-TW" sz="2000">
                <a:latin typeface="+mn-lt"/>
                <a:ea typeface="+mn-ea"/>
                <a:cs typeface="+mn-ea"/>
                <a:sym typeface="+mn-lt"/>
              </a:rPr>
              <a:t>—</a:t>
            </a:r>
            <a:r>
              <a:rPr lang="zh-TW" altLang="en-US" sz="2000">
                <a:latin typeface="+mn-lt"/>
                <a:ea typeface="+mn-ea"/>
                <a:cs typeface="+mn-ea"/>
                <a:sym typeface="+mn-lt"/>
              </a:rPr>
              <a:t>减少氧气</a:t>
            </a:r>
          </a:p>
        </p:txBody>
      </p:sp>
      <p:sp>
        <p:nvSpPr>
          <p:cNvPr id="502791" name="AutoShape 7">
            <a:extLst>
              <a:ext uri="{FF2B5EF4-FFF2-40B4-BE49-F238E27FC236}">
                <a16:creationId xmlns:a16="http://schemas.microsoft.com/office/drawing/2014/main" id="{A2F97DFB-7195-4547-9660-1B428B3D2E55}"/>
              </a:ext>
            </a:extLst>
          </p:cNvPr>
          <p:cNvSpPr>
            <a:spLocks noChangeArrowheads="1"/>
          </p:cNvSpPr>
          <p:nvPr/>
        </p:nvSpPr>
        <p:spPr bwMode="auto">
          <a:xfrm>
            <a:off x="5584825" y="4681538"/>
            <a:ext cx="4903788" cy="519112"/>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0">
            <a:schemeClr val="accent3"/>
          </a:lnRef>
          <a:fillRef idx="3">
            <a:schemeClr val="accent3"/>
          </a:fillRef>
          <a:effectRef idx="3">
            <a:schemeClr val="accent3"/>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消除燃物</a:t>
            </a:r>
            <a:r>
              <a:rPr lang="en-US" altLang="zh-TW" sz="2000">
                <a:latin typeface="+mn-lt"/>
                <a:ea typeface="+mn-ea"/>
                <a:cs typeface="+mn-ea"/>
                <a:sym typeface="+mn-lt"/>
              </a:rPr>
              <a:t>—</a:t>
            </a:r>
            <a:r>
              <a:rPr lang="zh-TW" altLang="en-US" sz="2000">
                <a:latin typeface="+mn-lt"/>
                <a:ea typeface="+mn-ea"/>
                <a:cs typeface="+mn-ea"/>
                <a:sym typeface="+mn-lt"/>
              </a:rPr>
              <a:t>隔离</a:t>
            </a:r>
          </a:p>
        </p:txBody>
      </p:sp>
      <p:sp>
        <p:nvSpPr>
          <p:cNvPr id="502792" name="AutoShape 8">
            <a:extLst>
              <a:ext uri="{FF2B5EF4-FFF2-40B4-BE49-F238E27FC236}">
                <a16:creationId xmlns:a16="http://schemas.microsoft.com/office/drawing/2014/main" id="{B3E164DC-D889-4C59-BBE9-9A96EFB0C2C3}"/>
              </a:ext>
            </a:extLst>
          </p:cNvPr>
          <p:cNvSpPr>
            <a:spLocks noChangeArrowheads="1"/>
          </p:cNvSpPr>
          <p:nvPr/>
        </p:nvSpPr>
        <p:spPr bwMode="auto">
          <a:xfrm>
            <a:off x="9690100" y="8424863"/>
            <a:ext cx="4902200" cy="520700"/>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0">
            <a:schemeClr val="accent3"/>
          </a:lnRef>
          <a:fillRef idx="3">
            <a:schemeClr val="accent3"/>
          </a:fillRef>
          <a:effectRef idx="3">
            <a:schemeClr val="accent3"/>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会正确使用</a:t>
            </a:r>
          </a:p>
        </p:txBody>
      </p:sp>
      <p:sp>
        <p:nvSpPr>
          <p:cNvPr id="502793" name="AutoShape 9">
            <a:extLst>
              <a:ext uri="{FF2B5EF4-FFF2-40B4-BE49-F238E27FC236}">
                <a16:creationId xmlns:a16="http://schemas.microsoft.com/office/drawing/2014/main" id="{D5332941-B718-4956-A18F-BEEABB3EAAEC}"/>
              </a:ext>
            </a:extLst>
          </p:cNvPr>
          <p:cNvSpPr>
            <a:spLocks noChangeArrowheads="1"/>
          </p:cNvSpPr>
          <p:nvPr/>
        </p:nvSpPr>
        <p:spPr bwMode="auto">
          <a:xfrm>
            <a:off x="9690100" y="7697788"/>
            <a:ext cx="4902200" cy="519112"/>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0">
            <a:schemeClr val="accent3"/>
          </a:lnRef>
          <a:fillRef idx="3">
            <a:schemeClr val="accent3"/>
          </a:fillRef>
          <a:effectRef idx="3">
            <a:schemeClr val="accent3"/>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容易</a:t>
            </a:r>
            <a:r>
              <a:rPr lang="en-US" altLang="zh-TW" sz="2000">
                <a:latin typeface="+mn-lt"/>
                <a:ea typeface="+mn-ea"/>
                <a:cs typeface="+mn-ea"/>
                <a:sym typeface="+mn-lt"/>
              </a:rPr>
              <a:t>,</a:t>
            </a:r>
            <a:r>
              <a:rPr lang="zh-TW" altLang="en-US" sz="2000">
                <a:latin typeface="+mn-lt"/>
                <a:ea typeface="+mn-ea"/>
                <a:cs typeface="+mn-ea"/>
                <a:sym typeface="+mn-lt"/>
              </a:rPr>
              <a:t>方便地获得</a:t>
            </a:r>
          </a:p>
        </p:txBody>
      </p:sp>
      <p:sp>
        <p:nvSpPr>
          <p:cNvPr id="502794" name="AutoShape 10">
            <a:extLst>
              <a:ext uri="{FF2B5EF4-FFF2-40B4-BE49-F238E27FC236}">
                <a16:creationId xmlns:a16="http://schemas.microsoft.com/office/drawing/2014/main" id="{26512A1B-7F8B-4249-9A0D-603233E6D7E9}"/>
              </a:ext>
            </a:extLst>
          </p:cNvPr>
          <p:cNvSpPr>
            <a:spLocks noChangeArrowheads="1"/>
          </p:cNvSpPr>
          <p:nvPr/>
        </p:nvSpPr>
        <p:spPr bwMode="auto">
          <a:xfrm>
            <a:off x="9690100" y="6969125"/>
            <a:ext cx="4902200" cy="520700"/>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0">
            <a:schemeClr val="accent3"/>
          </a:lnRef>
          <a:fillRef idx="3">
            <a:schemeClr val="accent3"/>
          </a:fillRef>
          <a:effectRef idx="3">
            <a:schemeClr val="accent3"/>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灭火器适用</a:t>
            </a:r>
            <a:r>
              <a:rPr lang="en-US" altLang="zh-TW" sz="2000">
                <a:latin typeface="+mn-lt"/>
                <a:ea typeface="+mn-ea"/>
                <a:cs typeface="+mn-ea"/>
                <a:sym typeface="+mn-lt"/>
              </a:rPr>
              <a:t>,</a:t>
            </a:r>
            <a:r>
              <a:rPr lang="zh-TW" altLang="en-US" sz="2000">
                <a:latin typeface="+mn-lt"/>
                <a:ea typeface="+mn-ea"/>
                <a:cs typeface="+mn-ea"/>
                <a:sym typeface="+mn-lt"/>
              </a:rPr>
              <a:t>有效</a:t>
            </a:r>
          </a:p>
        </p:txBody>
      </p:sp>
      <p:sp>
        <p:nvSpPr>
          <p:cNvPr id="502795" name="Oval 11">
            <a:extLst>
              <a:ext uri="{FF2B5EF4-FFF2-40B4-BE49-F238E27FC236}">
                <a16:creationId xmlns:a16="http://schemas.microsoft.com/office/drawing/2014/main" id="{616AE027-0194-47F4-8FBC-E3FAECC0BD89}"/>
              </a:ext>
            </a:extLst>
          </p:cNvPr>
          <p:cNvSpPr>
            <a:spLocks noChangeArrowheads="1"/>
          </p:cNvSpPr>
          <p:nvPr/>
        </p:nvSpPr>
        <p:spPr bwMode="auto">
          <a:xfrm>
            <a:off x="2506663" y="312738"/>
            <a:ext cx="1938337" cy="1766887"/>
          </a:xfrm>
          <a:prstGeom prst="ellipse">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0">
            <a:schemeClr val="accent3"/>
          </a:lnRef>
          <a:fillRef idx="3">
            <a:schemeClr val="accent3"/>
          </a:fillRef>
          <a:effectRef idx="3">
            <a:schemeClr val="accent3"/>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燃烧</a:t>
            </a:r>
          </a:p>
          <a:p>
            <a:pPr algn="ctr" eaLnBrk="1" hangingPunct="1">
              <a:lnSpc>
                <a:spcPct val="120000"/>
              </a:lnSpc>
              <a:defRPr/>
            </a:pPr>
            <a:r>
              <a:rPr lang="zh-TW" altLang="en-US" sz="2000">
                <a:latin typeface="+mn-lt"/>
                <a:ea typeface="+mn-ea"/>
                <a:cs typeface="+mn-ea"/>
                <a:sym typeface="+mn-lt"/>
              </a:rPr>
              <a:t>三要素</a:t>
            </a:r>
          </a:p>
        </p:txBody>
      </p:sp>
      <p:sp>
        <p:nvSpPr>
          <p:cNvPr id="502796" name="Oval 12">
            <a:extLst>
              <a:ext uri="{FF2B5EF4-FFF2-40B4-BE49-F238E27FC236}">
                <a16:creationId xmlns:a16="http://schemas.microsoft.com/office/drawing/2014/main" id="{25BC5BA8-8CC1-490E-B739-8F3AB16E9531}"/>
              </a:ext>
            </a:extLst>
          </p:cNvPr>
          <p:cNvSpPr>
            <a:spLocks noChangeArrowheads="1"/>
          </p:cNvSpPr>
          <p:nvPr/>
        </p:nvSpPr>
        <p:spPr bwMode="auto">
          <a:xfrm>
            <a:off x="2506663" y="2913063"/>
            <a:ext cx="1938337" cy="1768475"/>
          </a:xfrm>
          <a:prstGeom prst="ellipse">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0">
            <a:schemeClr val="accent3"/>
          </a:lnRef>
          <a:fillRef idx="3">
            <a:schemeClr val="accent3"/>
          </a:fillRef>
          <a:effectRef idx="3">
            <a:schemeClr val="accent3"/>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错过时</a:t>
            </a:r>
          </a:p>
          <a:p>
            <a:pPr algn="ctr" eaLnBrk="1" hangingPunct="1">
              <a:lnSpc>
                <a:spcPct val="120000"/>
              </a:lnSpc>
              <a:defRPr/>
            </a:pPr>
            <a:r>
              <a:rPr lang="zh-TW" altLang="en-US" sz="2000">
                <a:latin typeface="+mn-lt"/>
                <a:ea typeface="+mn-ea"/>
                <a:cs typeface="+mn-ea"/>
                <a:sym typeface="+mn-lt"/>
              </a:rPr>
              <a:t>机时叫</a:t>
            </a:r>
          </a:p>
          <a:p>
            <a:pPr algn="ctr" eaLnBrk="1" hangingPunct="1">
              <a:lnSpc>
                <a:spcPct val="120000"/>
              </a:lnSpc>
              <a:defRPr/>
            </a:pPr>
            <a:r>
              <a:rPr lang="en-US" altLang="zh-TW" sz="2000">
                <a:latin typeface="+mn-lt"/>
                <a:ea typeface="+mn-ea"/>
                <a:cs typeface="+mn-ea"/>
                <a:sym typeface="+mn-lt"/>
              </a:rPr>
              <a:t>119</a:t>
            </a:r>
          </a:p>
        </p:txBody>
      </p:sp>
      <p:sp>
        <p:nvSpPr>
          <p:cNvPr id="502797" name="Oval 13">
            <a:extLst>
              <a:ext uri="{FF2B5EF4-FFF2-40B4-BE49-F238E27FC236}">
                <a16:creationId xmlns:a16="http://schemas.microsoft.com/office/drawing/2014/main" id="{22C44E70-1746-4B81-983B-47B7B78B63BC}"/>
              </a:ext>
            </a:extLst>
          </p:cNvPr>
          <p:cNvSpPr>
            <a:spLocks noChangeArrowheads="1"/>
          </p:cNvSpPr>
          <p:nvPr/>
        </p:nvSpPr>
        <p:spPr bwMode="auto">
          <a:xfrm>
            <a:off x="2506663" y="5200650"/>
            <a:ext cx="1938337" cy="1768475"/>
          </a:xfrm>
          <a:prstGeom prst="ellipse">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0">
            <a:schemeClr val="accent3"/>
          </a:lnRef>
          <a:fillRef idx="3">
            <a:schemeClr val="accent3"/>
          </a:fillRef>
          <a:effectRef idx="3">
            <a:schemeClr val="accent3"/>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掌握灭</a:t>
            </a:r>
          </a:p>
          <a:p>
            <a:pPr algn="ctr" eaLnBrk="1" hangingPunct="1">
              <a:lnSpc>
                <a:spcPct val="120000"/>
              </a:lnSpc>
              <a:defRPr/>
            </a:pPr>
            <a:r>
              <a:rPr lang="zh-TW" altLang="en-US" sz="2000">
                <a:latin typeface="+mn-lt"/>
                <a:ea typeface="+mn-ea"/>
                <a:cs typeface="+mn-ea"/>
                <a:sym typeface="+mn-lt"/>
              </a:rPr>
              <a:t>火时机</a:t>
            </a:r>
          </a:p>
        </p:txBody>
      </p:sp>
      <p:sp>
        <p:nvSpPr>
          <p:cNvPr id="502798" name="Oval 14">
            <a:extLst>
              <a:ext uri="{FF2B5EF4-FFF2-40B4-BE49-F238E27FC236}">
                <a16:creationId xmlns:a16="http://schemas.microsoft.com/office/drawing/2014/main" id="{BAFBD1C9-32F0-457A-A1CE-9594671FE123}"/>
              </a:ext>
            </a:extLst>
          </p:cNvPr>
          <p:cNvSpPr>
            <a:spLocks noChangeArrowheads="1"/>
          </p:cNvSpPr>
          <p:nvPr/>
        </p:nvSpPr>
        <p:spPr bwMode="auto">
          <a:xfrm>
            <a:off x="6726238" y="7073900"/>
            <a:ext cx="1936750" cy="1766888"/>
          </a:xfrm>
          <a:prstGeom prst="ellipse">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0">
            <a:schemeClr val="accent3"/>
          </a:lnRef>
          <a:fillRef idx="3">
            <a:schemeClr val="accent3"/>
          </a:fillRef>
          <a:effectRef idx="3">
            <a:schemeClr val="accent3"/>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灭火器</a:t>
            </a:r>
          </a:p>
          <a:p>
            <a:pPr algn="ctr" eaLnBrk="1" hangingPunct="1">
              <a:lnSpc>
                <a:spcPct val="120000"/>
              </a:lnSpc>
              <a:defRPr/>
            </a:pPr>
            <a:r>
              <a:rPr lang="zh-TW" altLang="en-US" sz="2000">
                <a:latin typeface="+mn-lt"/>
                <a:ea typeface="+mn-ea"/>
                <a:cs typeface="+mn-ea"/>
                <a:sym typeface="+mn-lt"/>
              </a:rPr>
              <a:t>械有效</a:t>
            </a:r>
          </a:p>
        </p:txBody>
      </p:sp>
      <p:sp>
        <p:nvSpPr>
          <p:cNvPr id="502799" name="AutoShape 15">
            <a:extLst>
              <a:ext uri="{FF2B5EF4-FFF2-40B4-BE49-F238E27FC236}">
                <a16:creationId xmlns:a16="http://schemas.microsoft.com/office/drawing/2014/main" id="{D5CF883A-548D-409D-B0EB-DA61E7513080}"/>
              </a:ext>
            </a:extLst>
          </p:cNvPr>
          <p:cNvSpPr>
            <a:spLocks noChangeArrowheads="1"/>
          </p:cNvSpPr>
          <p:nvPr/>
        </p:nvSpPr>
        <p:spPr bwMode="auto">
          <a:xfrm>
            <a:off x="1822450" y="7489825"/>
            <a:ext cx="3306763" cy="1455738"/>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0">
            <a:schemeClr val="accent3"/>
          </a:lnRef>
          <a:fillRef idx="3">
            <a:schemeClr val="accent3"/>
          </a:fillRef>
          <a:effectRef idx="3">
            <a:schemeClr val="accent3"/>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一般火起的</a:t>
            </a:r>
            <a:r>
              <a:rPr lang="en-US" altLang="zh-TW" sz="2000">
                <a:latin typeface="+mn-lt"/>
                <a:ea typeface="+mn-ea"/>
                <a:cs typeface="+mn-ea"/>
                <a:sym typeface="+mn-lt"/>
              </a:rPr>
              <a:t>5</a:t>
            </a:r>
          </a:p>
          <a:p>
            <a:pPr algn="ctr" eaLnBrk="1" hangingPunct="1">
              <a:lnSpc>
                <a:spcPct val="120000"/>
              </a:lnSpc>
              <a:defRPr/>
            </a:pPr>
            <a:r>
              <a:rPr lang="zh-TW" altLang="en-US" sz="2000">
                <a:latin typeface="+mn-lt"/>
                <a:ea typeface="+mn-ea"/>
                <a:cs typeface="+mn-ea"/>
                <a:sym typeface="+mn-lt"/>
              </a:rPr>
              <a:t>分钟内可以容</a:t>
            </a:r>
          </a:p>
          <a:p>
            <a:pPr algn="ctr" eaLnBrk="1" hangingPunct="1">
              <a:lnSpc>
                <a:spcPct val="120000"/>
              </a:lnSpc>
              <a:defRPr/>
            </a:pPr>
            <a:r>
              <a:rPr lang="zh-TW" altLang="en-US" sz="2000">
                <a:latin typeface="+mn-lt"/>
                <a:ea typeface="+mn-ea"/>
                <a:cs typeface="+mn-ea"/>
                <a:sym typeface="+mn-lt"/>
              </a:rPr>
              <a:t>易地扑灭</a:t>
            </a:r>
          </a:p>
        </p:txBody>
      </p:sp>
      <p:sp>
        <p:nvSpPr>
          <p:cNvPr id="502800" name="Oval 16">
            <a:extLst>
              <a:ext uri="{FF2B5EF4-FFF2-40B4-BE49-F238E27FC236}">
                <a16:creationId xmlns:a16="http://schemas.microsoft.com/office/drawing/2014/main" id="{FBA661CB-8D84-48FC-8FC1-8F6C9C906CA3}"/>
              </a:ext>
            </a:extLst>
          </p:cNvPr>
          <p:cNvSpPr>
            <a:spLocks noChangeArrowheads="1"/>
          </p:cNvSpPr>
          <p:nvPr/>
        </p:nvSpPr>
        <p:spPr bwMode="auto">
          <a:xfrm>
            <a:off x="12084050" y="623888"/>
            <a:ext cx="1482725" cy="1352550"/>
          </a:xfrm>
          <a:prstGeom prst="ellipse">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0">
            <a:schemeClr val="accent3"/>
          </a:lnRef>
          <a:fillRef idx="3">
            <a:schemeClr val="accent3"/>
          </a:fillRef>
          <a:effectRef idx="3">
            <a:schemeClr val="accent3"/>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燃烧</a:t>
            </a:r>
          </a:p>
        </p:txBody>
      </p:sp>
      <p:sp>
        <p:nvSpPr>
          <p:cNvPr id="502801" name="Oval 17">
            <a:extLst>
              <a:ext uri="{FF2B5EF4-FFF2-40B4-BE49-F238E27FC236}">
                <a16:creationId xmlns:a16="http://schemas.microsoft.com/office/drawing/2014/main" id="{E2046D99-E25C-49F8-AB10-491382FBF91B}"/>
              </a:ext>
            </a:extLst>
          </p:cNvPr>
          <p:cNvSpPr>
            <a:spLocks noChangeArrowheads="1"/>
          </p:cNvSpPr>
          <p:nvPr/>
        </p:nvSpPr>
        <p:spPr bwMode="auto">
          <a:xfrm>
            <a:off x="12198350" y="5305425"/>
            <a:ext cx="1481138" cy="1350963"/>
          </a:xfrm>
          <a:prstGeom prst="ellipse">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0">
            <a:schemeClr val="accent3"/>
          </a:lnRef>
          <a:fillRef idx="3">
            <a:schemeClr val="accent3"/>
          </a:fillRef>
          <a:effectRef idx="3">
            <a:schemeClr val="accent3"/>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灭火</a:t>
            </a:r>
          </a:p>
        </p:txBody>
      </p:sp>
      <p:sp>
        <p:nvSpPr>
          <p:cNvPr id="502802" name="Oval 18">
            <a:extLst>
              <a:ext uri="{FF2B5EF4-FFF2-40B4-BE49-F238E27FC236}">
                <a16:creationId xmlns:a16="http://schemas.microsoft.com/office/drawing/2014/main" id="{35898ADD-01D2-4673-A8B0-051D36F0B4B2}"/>
              </a:ext>
            </a:extLst>
          </p:cNvPr>
          <p:cNvSpPr>
            <a:spLocks noChangeArrowheads="1"/>
          </p:cNvSpPr>
          <p:nvPr/>
        </p:nvSpPr>
        <p:spPr bwMode="auto">
          <a:xfrm>
            <a:off x="12198350" y="3224213"/>
            <a:ext cx="1481138" cy="1352550"/>
          </a:xfrm>
          <a:prstGeom prst="ellipse">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0">
            <a:schemeClr val="accent3"/>
          </a:lnRef>
          <a:fillRef idx="3">
            <a:schemeClr val="accent3"/>
          </a:fillRef>
          <a:effectRef idx="3">
            <a:schemeClr val="accent3"/>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降低</a:t>
            </a:r>
          </a:p>
          <a:p>
            <a:pPr algn="ctr" eaLnBrk="1" hangingPunct="1">
              <a:lnSpc>
                <a:spcPct val="120000"/>
              </a:lnSpc>
              <a:defRPr/>
            </a:pPr>
            <a:r>
              <a:rPr lang="zh-TW" altLang="en-US" sz="2000">
                <a:latin typeface="+mn-lt"/>
                <a:ea typeface="+mn-ea"/>
                <a:cs typeface="+mn-ea"/>
                <a:sym typeface="+mn-lt"/>
              </a:rPr>
              <a:t>条件</a:t>
            </a:r>
          </a:p>
        </p:txBody>
      </p:sp>
      <p:sp>
        <p:nvSpPr>
          <p:cNvPr id="502803" name="AutoShape 19">
            <a:extLst>
              <a:ext uri="{FF2B5EF4-FFF2-40B4-BE49-F238E27FC236}">
                <a16:creationId xmlns:a16="http://schemas.microsoft.com/office/drawing/2014/main" id="{2BAD6AE4-6B4E-49BE-9E73-C201EE702484}"/>
              </a:ext>
            </a:extLst>
          </p:cNvPr>
          <p:cNvSpPr>
            <a:spLocks/>
          </p:cNvSpPr>
          <p:nvPr/>
        </p:nvSpPr>
        <p:spPr bwMode="auto">
          <a:xfrm>
            <a:off x="5129213" y="623888"/>
            <a:ext cx="455612" cy="1560512"/>
          </a:xfrm>
          <a:prstGeom prst="leftBrace">
            <a:avLst>
              <a:gd name="adj1" fmla="val 31286"/>
              <a:gd name="adj2" fmla="val 50000"/>
            </a:avLst>
          </a:pr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502804" name="Line 20">
            <a:extLst>
              <a:ext uri="{FF2B5EF4-FFF2-40B4-BE49-F238E27FC236}">
                <a16:creationId xmlns:a16="http://schemas.microsoft.com/office/drawing/2014/main" id="{C858BCD5-B53C-44AE-8ED3-ED6298C35BAB}"/>
              </a:ext>
            </a:extLst>
          </p:cNvPr>
          <p:cNvSpPr>
            <a:spLocks noChangeShapeType="1"/>
          </p:cNvSpPr>
          <p:nvPr/>
        </p:nvSpPr>
        <p:spPr bwMode="auto">
          <a:xfrm>
            <a:off x="4445000" y="1352550"/>
            <a:ext cx="798513" cy="0"/>
          </a:xfrm>
          <a:prstGeom prst="line">
            <a:avLst/>
          </a:prstGeom>
          <a:noFill/>
          <a:ln w="2857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02805" name="AutoShape 21">
            <a:extLst>
              <a:ext uri="{FF2B5EF4-FFF2-40B4-BE49-F238E27FC236}">
                <a16:creationId xmlns:a16="http://schemas.microsoft.com/office/drawing/2014/main" id="{06F781EE-941A-4416-9A0F-93EC33DF129D}"/>
              </a:ext>
            </a:extLst>
          </p:cNvPr>
          <p:cNvSpPr>
            <a:spLocks/>
          </p:cNvSpPr>
          <p:nvPr/>
        </p:nvSpPr>
        <p:spPr bwMode="auto">
          <a:xfrm>
            <a:off x="10601325" y="520700"/>
            <a:ext cx="457200" cy="1766888"/>
          </a:xfrm>
          <a:prstGeom prst="rightBrace">
            <a:avLst>
              <a:gd name="adj1" fmla="val 35300"/>
              <a:gd name="adj2" fmla="val 50000"/>
            </a:avLst>
          </a:pr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502806" name="Line 22">
            <a:extLst>
              <a:ext uri="{FF2B5EF4-FFF2-40B4-BE49-F238E27FC236}">
                <a16:creationId xmlns:a16="http://schemas.microsoft.com/office/drawing/2014/main" id="{FB156F3D-F3B1-48DA-8D30-0A0341D380D0}"/>
              </a:ext>
            </a:extLst>
          </p:cNvPr>
          <p:cNvSpPr>
            <a:spLocks noChangeShapeType="1"/>
          </p:cNvSpPr>
          <p:nvPr/>
        </p:nvSpPr>
        <p:spPr bwMode="auto">
          <a:xfrm>
            <a:off x="11058525" y="1455738"/>
            <a:ext cx="1025525" cy="0"/>
          </a:xfrm>
          <a:prstGeom prst="line">
            <a:avLst/>
          </a:prstGeom>
          <a:noFill/>
          <a:ln w="2857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02807" name="AutoShape 23">
            <a:extLst>
              <a:ext uri="{FF2B5EF4-FFF2-40B4-BE49-F238E27FC236}">
                <a16:creationId xmlns:a16="http://schemas.microsoft.com/office/drawing/2014/main" id="{39E19B85-A429-4B45-8568-2E278B5D871A}"/>
              </a:ext>
            </a:extLst>
          </p:cNvPr>
          <p:cNvSpPr>
            <a:spLocks/>
          </p:cNvSpPr>
          <p:nvPr/>
        </p:nvSpPr>
        <p:spPr bwMode="auto">
          <a:xfrm>
            <a:off x="10488613" y="3224213"/>
            <a:ext cx="682625" cy="1768475"/>
          </a:xfrm>
          <a:prstGeom prst="rightBrace">
            <a:avLst>
              <a:gd name="adj1" fmla="val 23664"/>
              <a:gd name="adj2" fmla="val 50000"/>
            </a:avLst>
          </a:pr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502808" name="Line 24">
            <a:extLst>
              <a:ext uri="{FF2B5EF4-FFF2-40B4-BE49-F238E27FC236}">
                <a16:creationId xmlns:a16="http://schemas.microsoft.com/office/drawing/2014/main" id="{C342E517-418D-4BC2-8F62-289F838870BB}"/>
              </a:ext>
            </a:extLst>
          </p:cNvPr>
          <p:cNvSpPr>
            <a:spLocks noChangeShapeType="1"/>
          </p:cNvSpPr>
          <p:nvPr/>
        </p:nvSpPr>
        <p:spPr bwMode="auto">
          <a:xfrm>
            <a:off x="11058525" y="4160838"/>
            <a:ext cx="1254125" cy="0"/>
          </a:xfrm>
          <a:prstGeom prst="line">
            <a:avLst/>
          </a:prstGeom>
          <a:noFill/>
          <a:ln w="2857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02809" name="Line 25">
            <a:extLst>
              <a:ext uri="{FF2B5EF4-FFF2-40B4-BE49-F238E27FC236}">
                <a16:creationId xmlns:a16="http://schemas.microsoft.com/office/drawing/2014/main" id="{AB759CEC-EB6D-48B6-B346-5BBCB37FD59F}"/>
              </a:ext>
            </a:extLst>
          </p:cNvPr>
          <p:cNvSpPr>
            <a:spLocks noChangeShapeType="1"/>
          </p:cNvSpPr>
          <p:nvPr/>
        </p:nvSpPr>
        <p:spPr bwMode="auto">
          <a:xfrm>
            <a:off x="12882563" y="1976438"/>
            <a:ext cx="0" cy="1247775"/>
          </a:xfrm>
          <a:prstGeom prst="line">
            <a:avLst/>
          </a:prstGeom>
          <a:noFill/>
          <a:ln w="2857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02810" name="Line 26">
            <a:extLst>
              <a:ext uri="{FF2B5EF4-FFF2-40B4-BE49-F238E27FC236}">
                <a16:creationId xmlns:a16="http://schemas.microsoft.com/office/drawing/2014/main" id="{186F5E10-688D-4D44-82D5-4FB26F52C568}"/>
              </a:ext>
            </a:extLst>
          </p:cNvPr>
          <p:cNvSpPr>
            <a:spLocks noChangeShapeType="1"/>
          </p:cNvSpPr>
          <p:nvPr/>
        </p:nvSpPr>
        <p:spPr bwMode="auto">
          <a:xfrm>
            <a:off x="12995275" y="4576763"/>
            <a:ext cx="0" cy="728662"/>
          </a:xfrm>
          <a:prstGeom prst="line">
            <a:avLst/>
          </a:prstGeom>
          <a:noFill/>
          <a:ln w="2857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02811" name="Line 27">
            <a:extLst>
              <a:ext uri="{FF2B5EF4-FFF2-40B4-BE49-F238E27FC236}">
                <a16:creationId xmlns:a16="http://schemas.microsoft.com/office/drawing/2014/main" id="{F5F03D50-D37F-4A1A-998E-6ED753F46882}"/>
              </a:ext>
            </a:extLst>
          </p:cNvPr>
          <p:cNvSpPr>
            <a:spLocks noChangeShapeType="1"/>
          </p:cNvSpPr>
          <p:nvPr/>
        </p:nvSpPr>
        <p:spPr bwMode="auto">
          <a:xfrm flipH="1">
            <a:off x="4445000" y="6137275"/>
            <a:ext cx="7753350" cy="0"/>
          </a:xfrm>
          <a:prstGeom prst="line">
            <a:avLst/>
          </a:prstGeom>
          <a:noFill/>
          <a:ln w="2857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02812" name="Line 28">
            <a:extLst>
              <a:ext uri="{FF2B5EF4-FFF2-40B4-BE49-F238E27FC236}">
                <a16:creationId xmlns:a16="http://schemas.microsoft.com/office/drawing/2014/main" id="{B3C2406D-1A40-43FA-8A0D-71F8A5FFA884}"/>
              </a:ext>
            </a:extLst>
          </p:cNvPr>
          <p:cNvSpPr>
            <a:spLocks noChangeShapeType="1"/>
          </p:cNvSpPr>
          <p:nvPr/>
        </p:nvSpPr>
        <p:spPr bwMode="auto">
          <a:xfrm flipV="1">
            <a:off x="3419475" y="4681538"/>
            <a:ext cx="0" cy="519112"/>
          </a:xfrm>
          <a:prstGeom prst="line">
            <a:avLst/>
          </a:prstGeom>
          <a:noFill/>
          <a:ln w="2857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02813" name="Line 29">
            <a:extLst>
              <a:ext uri="{FF2B5EF4-FFF2-40B4-BE49-F238E27FC236}">
                <a16:creationId xmlns:a16="http://schemas.microsoft.com/office/drawing/2014/main" id="{638F85D1-BB84-47E2-A37D-27416C425ADE}"/>
              </a:ext>
            </a:extLst>
          </p:cNvPr>
          <p:cNvSpPr>
            <a:spLocks noChangeShapeType="1"/>
          </p:cNvSpPr>
          <p:nvPr/>
        </p:nvSpPr>
        <p:spPr bwMode="auto">
          <a:xfrm>
            <a:off x="3419475" y="6969125"/>
            <a:ext cx="0" cy="520700"/>
          </a:xfrm>
          <a:prstGeom prst="line">
            <a:avLst/>
          </a:prstGeom>
          <a:noFill/>
          <a:ln w="2857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02814" name="Line 30">
            <a:extLst>
              <a:ext uri="{FF2B5EF4-FFF2-40B4-BE49-F238E27FC236}">
                <a16:creationId xmlns:a16="http://schemas.microsoft.com/office/drawing/2014/main" id="{94EB8886-D8F1-4C89-A32C-6FC3AE6ADF89}"/>
              </a:ext>
            </a:extLst>
          </p:cNvPr>
          <p:cNvSpPr>
            <a:spLocks noChangeShapeType="1"/>
          </p:cNvSpPr>
          <p:nvPr/>
        </p:nvSpPr>
        <p:spPr bwMode="auto">
          <a:xfrm>
            <a:off x="5129213" y="8113713"/>
            <a:ext cx="1597025" cy="0"/>
          </a:xfrm>
          <a:prstGeom prst="line">
            <a:avLst/>
          </a:prstGeom>
          <a:noFill/>
          <a:ln w="2857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02815" name="AutoShape 31">
            <a:extLst>
              <a:ext uri="{FF2B5EF4-FFF2-40B4-BE49-F238E27FC236}">
                <a16:creationId xmlns:a16="http://schemas.microsoft.com/office/drawing/2014/main" id="{9E6E05ED-F5C8-4515-9694-D7B14A4B0ACE}"/>
              </a:ext>
            </a:extLst>
          </p:cNvPr>
          <p:cNvSpPr>
            <a:spLocks/>
          </p:cNvSpPr>
          <p:nvPr/>
        </p:nvSpPr>
        <p:spPr bwMode="auto">
          <a:xfrm>
            <a:off x="9234488" y="7281863"/>
            <a:ext cx="455612" cy="1558925"/>
          </a:xfrm>
          <a:prstGeom prst="leftBrace">
            <a:avLst>
              <a:gd name="adj1" fmla="val 31254"/>
              <a:gd name="adj2" fmla="val 50000"/>
            </a:avLst>
          </a:pr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502816" name="Line 32">
            <a:extLst>
              <a:ext uri="{FF2B5EF4-FFF2-40B4-BE49-F238E27FC236}">
                <a16:creationId xmlns:a16="http://schemas.microsoft.com/office/drawing/2014/main" id="{CD02651C-1F9B-49E8-8EAD-98C28E878062}"/>
              </a:ext>
            </a:extLst>
          </p:cNvPr>
          <p:cNvSpPr>
            <a:spLocks noChangeShapeType="1"/>
          </p:cNvSpPr>
          <p:nvPr/>
        </p:nvSpPr>
        <p:spPr bwMode="auto">
          <a:xfrm>
            <a:off x="8662988" y="8008938"/>
            <a:ext cx="684212" cy="0"/>
          </a:xfrm>
          <a:prstGeom prst="line">
            <a:avLst/>
          </a:prstGeom>
          <a:noFill/>
          <a:ln w="2857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Tree>
  </p:cSld>
  <p:clrMapOvr>
    <a:masterClrMapping/>
  </p:clrMapOvr>
  <p:transition spd="slow">
    <p:fade/>
  </p:transition>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3810" name="Text Box 2">
            <a:extLst>
              <a:ext uri="{FF2B5EF4-FFF2-40B4-BE49-F238E27FC236}">
                <a16:creationId xmlns:a16="http://schemas.microsoft.com/office/drawing/2014/main" id="{CADDC546-E4A2-4F96-BC37-8EB3ED3A2291}"/>
              </a:ext>
            </a:extLst>
          </p:cNvPr>
          <p:cNvSpPr txBox="1">
            <a:spLocks noChangeArrowheads="1"/>
          </p:cNvSpPr>
          <p:nvPr/>
        </p:nvSpPr>
        <p:spPr bwMode="auto">
          <a:xfrm>
            <a:off x="1403033" y="1248569"/>
            <a:ext cx="13681075" cy="15779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2 ) </a:t>
            </a:r>
            <a:r>
              <a:rPr lang="zh-TW" altLang="en-US" sz="2000" b="1" dirty="0">
                <a:latin typeface="+mn-lt"/>
                <a:ea typeface="+mn-ea"/>
                <a:cs typeface="+mn-ea"/>
                <a:sym typeface="+mn-lt"/>
              </a:rPr>
              <a:t>灭火剂</a:t>
            </a:r>
            <a:r>
              <a:rPr lang="en-US" altLang="zh-TW" sz="2000" b="1"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企业应根据自身的生产性质选择灭火剂</a:t>
            </a:r>
            <a:r>
              <a:rPr lang="en-US" altLang="zh-TW" sz="2000" dirty="0">
                <a:latin typeface="+mn-lt"/>
                <a:ea typeface="+mn-ea"/>
                <a:cs typeface="+mn-ea"/>
                <a:sym typeface="+mn-lt"/>
              </a:rPr>
              <a:t>,</a:t>
            </a:r>
            <a:r>
              <a:rPr lang="zh-TW" altLang="en-US" sz="2000" dirty="0">
                <a:latin typeface="+mn-lt"/>
                <a:ea typeface="+mn-ea"/>
                <a:cs typeface="+mn-ea"/>
                <a:sym typeface="+mn-lt"/>
              </a:rPr>
              <a:t>配置适宜的灭火器械</a:t>
            </a:r>
            <a:r>
              <a:rPr lang="en-US" altLang="zh-TW" sz="2000" dirty="0">
                <a:latin typeface="+mn-lt"/>
                <a:ea typeface="+mn-ea"/>
                <a:cs typeface="+mn-ea"/>
                <a:sym typeface="+mn-lt"/>
              </a:rPr>
              <a:t>,</a:t>
            </a:r>
            <a:r>
              <a:rPr lang="zh-TW" altLang="en-US" sz="2000" dirty="0">
                <a:latin typeface="+mn-lt"/>
                <a:ea typeface="+mn-ea"/>
                <a:cs typeface="+mn-ea"/>
                <a:sym typeface="+mn-lt"/>
              </a:rPr>
              <a:t>一般常见的灭火剂有以下几种</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专用水</a:t>
            </a:r>
            <a:r>
              <a:rPr lang="en-US" altLang="zh-TW" sz="2000" dirty="0">
                <a:latin typeface="+mn-lt"/>
                <a:ea typeface="+mn-ea"/>
                <a:cs typeface="+mn-ea"/>
                <a:sym typeface="+mn-lt"/>
              </a:rPr>
              <a:t>,</a:t>
            </a:r>
            <a:r>
              <a:rPr lang="zh-TW" altLang="en-US" sz="2000" dirty="0">
                <a:latin typeface="+mn-lt"/>
                <a:ea typeface="+mn-ea"/>
                <a:cs typeface="+mn-ea"/>
                <a:sym typeface="+mn-lt"/>
              </a:rPr>
              <a:t>配置专用灭火水缸</a:t>
            </a:r>
            <a:r>
              <a:rPr lang="en-US" altLang="zh-TW" sz="2000" dirty="0">
                <a:latin typeface="+mn-lt"/>
                <a:ea typeface="+mn-ea"/>
                <a:cs typeface="+mn-ea"/>
                <a:sym typeface="+mn-lt"/>
              </a:rPr>
              <a:t>,</a:t>
            </a:r>
            <a:r>
              <a:rPr lang="zh-TW" altLang="en-US" sz="2000" dirty="0">
                <a:latin typeface="+mn-lt"/>
                <a:ea typeface="+mn-ea"/>
                <a:cs typeface="+mn-ea"/>
                <a:sym typeface="+mn-lt"/>
              </a:rPr>
              <a:t>水桶等</a:t>
            </a:r>
            <a:r>
              <a:rPr lang="en-US" altLang="zh-TW" sz="2000" dirty="0">
                <a:latin typeface="+mn-lt"/>
                <a:ea typeface="+mn-ea"/>
                <a:cs typeface="+mn-ea"/>
                <a:sym typeface="+mn-lt"/>
              </a:rPr>
              <a:t>,</a:t>
            </a:r>
            <a:r>
              <a:rPr lang="zh-TW" altLang="en-US" sz="2000" dirty="0">
                <a:latin typeface="+mn-lt"/>
                <a:ea typeface="+mn-ea"/>
                <a:cs typeface="+mn-ea"/>
                <a:sym typeface="+mn-lt"/>
              </a:rPr>
              <a:t>配置位置如图所示</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b="1" dirty="0">
                <a:latin typeface="+mn-lt"/>
                <a:ea typeface="+mn-ea"/>
                <a:cs typeface="+mn-ea"/>
                <a:sym typeface="+mn-lt"/>
              </a:rPr>
              <a:t>车间里的灭火水示意图</a:t>
            </a:r>
            <a:r>
              <a:rPr lang="en-US" altLang="zh-TW" sz="2000" b="1" dirty="0">
                <a:latin typeface="+mn-lt"/>
                <a:ea typeface="+mn-ea"/>
                <a:cs typeface="+mn-ea"/>
                <a:sym typeface="+mn-lt"/>
              </a:rPr>
              <a:t>:</a:t>
            </a:r>
          </a:p>
        </p:txBody>
      </p:sp>
      <p:sp>
        <p:nvSpPr>
          <p:cNvPr id="503811" name="Rectangle 3">
            <a:extLst>
              <a:ext uri="{FF2B5EF4-FFF2-40B4-BE49-F238E27FC236}">
                <a16:creationId xmlns:a16="http://schemas.microsoft.com/office/drawing/2014/main" id="{479019D2-C9A2-4413-AD4B-A911E715BE07}"/>
              </a:ext>
            </a:extLst>
          </p:cNvPr>
          <p:cNvSpPr>
            <a:spLocks noChangeArrowheads="1"/>
          </p:cNvSpPr>
          <p:nvPr/>
        </p:nvSpPr>
        <p:spPr bwMode="auto">
          <a:xfrm>
            <a:off x="3419475" y="3640138"/>
            <a:ext cx="9804400" cy="239236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503812" name="AutoShape 4">
            <a:extLst>
              <a:ext uri="{FF2B5EF4-FFF2-40B4-BE49-F238E27FC236}">
                <a16:creationId xmlns:a16="http://schemas.microsoft.com/office/drawing/2014/main" id="{B9432BD3-3A5C-4EC8-99D3-523955241FA4}"/>
              </a:ext>
            </a:extLst>
          </p:cNvPr>
          <p:cNvSpPr>
            <a:spLocks noChangeArrowheads="1"/>
          </p:cNvSpPr>
          <p:nvPr/>
        </p:nvSpPr>
        <p:spPr bwMode="auto">
          <a:xfrm>
            <a:off x="3648075" y="3848100"/>
            <a:ext cx="911225" cy="936625"/>
          </a:xfrm>
          <a:prstGeom prst="cube">
            <a:avLst>
              <a:gd name="adj" fmla="val 25000"/>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503813" name="AutoShape 5">
            <a:extLst>
              <a:ext uri="{FF2B5EF4-FFF2-40B4-BE49-F238E27FC236}">
                <a16:creationId xmlns:a16="http://schemas.microsoft.com/office/drawing/2014/main" id="{A322258C-440B-411A-B9BF-BD177610B887}"/>
              </a:ext>
            </a:extLst>
          </p:cNvPr>
          <p:cNvSpPr>
            <a:spLocks noChangeArrowheads="1"/>
          </p:cNvSpPr>
          <p:nvPr/>
        </p:nvSpPr>
        <p:spPr bwMode="auto">
          <a:xfrm>
            <a:off x="12084050" y="5097463"/>
            <a:ext cx="911225" cy="831850"/>
          </a:xfrm>
          <a:prstGeom prst="cube">
            <a:avLst>
              <a:gd name="adj" fmla="val 25000"/>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503814" name="AutoShape 6">
            <a:extLst>
              <a:ext uri="{FF2B5EF4-FFF2-40B4-BE49-F238E27FC236}">
                <a16:creationId xmlns:a16="http://schemas.microsoft.com/office/drawing/2014/main" id="{CC69C0F5-62A7-41B4-A8FF-FE2B4D12AF4E}"/>
              </a:ext>
            </a:extLst>
          </p:cNvPr>
          <p:cNvSpPr>
            <a:spLocks noChangeArrowheads="1"/>
          </p:cNvSpPr>
          <p:nvPr/>
        </p:nvSpPr>
        <p:spPr bwMode="auto">
          <a:xfrm>
            <a:off x="4902200" y="3848100"/>
            <a:ext cx="227013" cy="312738"/>
          </a:xfrm>
          <a:prstGeom prst="can">
            <a:avLst>
              <a:gd name="adj" fmla="val 37751"/>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503815" name="AutoShape 7">
            <a:extLst>
              <a:ext uri="{FF2B5EF4-FFF2-40B4-BE49-F238E27FC236}">
                <a16:creationId xmlns:a16="http://schemas.microsoft.com/office/drawing/2014/main" id="{BF768B69-130B-43F9-949A-424533FFD13E}"/>
              </a:ext>
            </a:extLst>
          </p:cNvPr>
          <p:cNvSpPr>
            <a:spLocks noChangeArrowheads="1"/>
          </p:cNvSpPr>
          <p:nvPr/>
        </p:nvSpPr>
        <p:spPr bwMode="auto">
          <a:xfrm>
            <a:off x="5357813" y="3848100"/>
            <a:ext cx="227012" cy="312738"/>
          </a:xfrm>
          <a:prstGeom prst="can">
            <a:avLst>
              <a:gd name="adj" fmla="val 37751"/>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503816" name="AutoShape 8">
            <a:extLst>
              <a:ext uri="{FF2B5EF4-FFF2-40B4-BE49-F238E27FC236}">
                <a16:creationId xmlns:a16="http://schemas.microsoft.com/office/drawing/2014/main" id="{4FC5EE51-5833-4B55-820F-68EB9428E115}"/>
              </a:ext>
            </a:extLst>
          </p:cNvPr>
          <p:cNvSpPr>
            <a:spLocks noChangeArrowheads="1"/>
          </p:cNvSpPr>
          <p:nvPr/>
        </p:nvSpPr>
        <p:spPr bwMode="auto">
          <a:xfrm>
            <a:off x="5813425" y="3848100"/>
            <a:ext cx="228600" cy="312738"/>
          </a:xfrm>
          <a:prstGeom prst="can">
            <a:avLst>
              <a:gd name="adj" fmla="val 37489"/>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503817" name="AutoShape 9">
            <a:extLst>
              <a:ext uri="{FF2B5EF4-FFF2-40B4-BE49-F238E27FC236}">
                <a16:creationId xmlns:a16="http://schemas.microsoft.com/office/drawing/2014/main" id="{50A418EB-64A4-4398-AD04-F598A65D5842}"/>
              </a:ext>
            </a:extLst>
          </p:cNvPr>
          <p:cNvSpPr>
            <a:spLocks noChangeArrowheads="1"/>
          </p:cNvSpPr>
          <p:nvPr/>
        </p:nvSpPr>
        <p:spPr bwMode="auto">
          <a:xfrm>
            <a:off x="10488613" y="5513388"/>
            <a:ext cx="227012" cy="311150"/>
          </a:xfrm>
          <a:prstGeom prst="can">
            <a:avLst>
              <a:gd name="adj" fmla="val 37559"/>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503818" name="AutoShape 10">
            <a:extLst>
              <a:ext uri="{FF2B5EF4-FFF2-40B4-BE49-F238E27FC236}">
                <a16:creationId xmlns:a16="http://schemas.microsoft.com/office/drawing/2014/main" id="{BD7D7ADE-E046-47BA-8ABE-C26F4E1388DC}"/>
              </a:ext>
            </a:extLst>
          </p:cNvPr>
          <p:cNvSpPr>
            <a:spLocks noChangeArrowheads="1"/>
          </p:cNvSpPr>
          <p:nvPr/>
        </p:nvSpPr>
        <p:spPr bwMode="auto">
          <a:xfrm>
            <a:off x="10944225" y="5513388"/>
            <a:ext cx="227013" cy="311150"/>
          </a:xfrm>
          <a:prstGeom prst="can">
            <a:avLst>
              <a:gd name="adj" fmla="val 37559"/>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503819" name="AutoShape 11">
            <a:extLst>
              <a:ext uri="{FF2B5EF4-FFF2-40B4-BE49-F238E27FC236}">
                <a16:creationId xmlns:a16="http://schemas.microsoft.com/office/drawing/2014/main" id="{2B5DEE8D-0E2F-41E4-8976-03E5B4657493}"/>
              </a:ext>
            </a:extLst>
          </p:cNvPr>
          <p:cNvSpPr>
            <a:spLocks noChangeArrowheads="1"/>
          </p:cNvSpPr>
          <p:nvPr/>
        </p:nvSpPr>
        <p:spPr bwMode="auto">
          <a:xfrm>
            <a:off x="11399838" y="5513388"/>
            <a:ext cx="228600" cy="311150"/>
          </a:xfrm>
          <a:prstGeom prst="can">
            <a:avLst>
              <a:gd name="adj" fmla="val 37298"/>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503820" name="Rectangle 12">
            <a:extLst>
              <a:ext uri="{FF2B5EF4-FFF2-40B4-BE49-F238E27FC236}">
                <a16:creationId xmlns:a16="http://schemas.microsoft.com/office/drawing/2014/main" id="{E357A702-183D-4126-B95F-0CFFCD18F2A7}"/>
              </a:ext>
            </a:extLst>
          </p:cNvPr>
          <p:cNvSpPr>
            <a:spLocks noChangeArrowheads="1"/>
          </p:cNvSpPr>
          <p:nvPr/>
        </p:nvSpPr>
        <p:spPr bwMode="auto">
          <a:xfrm>
            <a:off x="3305175" y="4576763"/>
            <a:ext cx="228600" cy="103981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503821" name="Rectangle 13">
            <a:extLst>
              <a:ext uri="{FF2B5EF4-FFF2-40B4-BE49-F238E27FC236}">
                <a16:creationId xmlns:a16="http://schemas.microsoft.com/office/drawing/2014/main" id="{5007F6F3-F2E3-4271-AE92-9E4C1EFBA399}"/>
              </a:ext>
            </a:extLst>
          </p:cNvPr>
          <p:cNvSpPr>
            <a:spLocks noChangeArrowheads="1"/>
          </p:cNvSpPr>
          <p:nvPr/>
        </p:nvSpPr>
        <p:spPr bwMode="auto">
          <a:xfrm>
            <a:off x="13109575" y="4264025"/>
            <a:ext cx="228600" cy="104140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503822" name="Line 14">
            <a:extLst>
              <a:ext uri="{FF2B5EF4-FFF2-40B4-BE49-F238E27FC236}">
                <a16:creationId xmlns:a16="http://schemas.microsoft.com/office/drawing/2014/main" id="{2A388C40-C987-485A-859F-28DF81794E4F}"/>
              </a:ext>
            </a:extLst>
          </p:cNvPr>
          <p:cNvSpPr>
            <a:spLocks noChangeShapeType="1"/>
          </p:cNvSpPr>
          <p:nvPr/>
        </p:nvSpPr>
        <p:spPr bwMode="auto">
          <a:xfrm>
            <a:off x="3533775" y="5097463"/>
            <a:ext cx="2393950" cy="0"/>
          </a:xfrm>
          <a:prstGeom prst="line">
            <a:avLst/>
          </a:prstGeom>
          <a:noFill/>
          <a:ln w="381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03823" name="Line 15">
            <a:extLst>
              <a:ext uri="{FF2B5EF4-FFF2-40B4-BE49-F238E27FC236}">
                <a16:creationId xmlns:a16="http://schemas.microsoft.com/office/drawing/2014/main" id="{B88B11A2-04FF-4AA2-9D1A-BE3A2DCC82C1}"/>
              </a:ext>
            </a:extLst>
          </p:cNvPr>
          <p:cNvSpPr>
            <a:spLocks noChangeShapeType="1"/>
          </p:cNvSpPr>
          <p:nvPr/>
        </p:nvSpPr>
        <p:spPr bwMode="auto">
          <a:xfrm flipH="1">
            <a:off x="11285538" y="4784725"/>
            <a:ext cx="1824037" cy="0"/>
          </a:xfrm>
          <a:prstGeom prst="line">
            <a:avLst/>
          </a:prstGeom>
          <a:noFill/>
          <a:ln w="381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03824" name="Text Box 16">
            <a:extLst>
              <a:ext uri="{FF2B5EF4-FFF2-40B4-BE49-F238E27FC236}">
                <a16:creationId xmlns:a16="http://schemas.microsoft.com/office/drawing/2014/main" id="{44C6489E-C3C6-4E85-910E-AB5E8118E83E}"/>
              </a:ext>
            </a:extLst>
          </p:cNvPr>
          <p:cNvSpPr txBox="1">
            <a:spLocks noChangeArrowheads="1"/>
          </p:cNvSpPr>
          <p:nvPr/>
        </p:nvSpPr>
        <p:spPr bwMode="auto">
          <a:xfrm>
            <a:off x="3648075" y="4056063"/>
            <a:ext cx="1025525" cy="46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缸</a:t>
            </a:r>
          </a:p>
        </p:txBody>
      </p:sp>
      <p:sp>
        <p:nvSpPr>
          <p:cNvPr id="503825" name="Text Box 17">
            <a:extLst>
              <a:ext uri="{FF2B5EF4-FFF2-40B4-BE49-F238E27FC236}">
                <a16:creationId xmlns:a16="http://schemas.microsoft.com/office/drawing/2014/main" id="{02D922EB-C759-4024-BA5F-AC3897032274}"/>
              </a:ext>
            </a:extLst>
          </p:cNvPr>
          <p:cNvSpPr txBox="1">
            <a:spLocks noChangeArrowheads="1"/>
          </p:cNvSpPr>
          <p:nvPr/>
        </p:nvSpPr>
        <p:spPr bwMode="auto">
          <a:xfrm>
            <a:off x="12084050" y="5305425"/>
            <a:ext cx="1139825" cy="46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缸</a:t>
            </a:r>
          </a:p>
        </p:txBody>
      </p:sp>
      <p:sp>
        <p:nvSpPr>
          <p:cNvPr id="503826" name="Text Box 18">
            <a:extLst>
              <a:ext uri="{FF2B5EF4-FFF2-40B4-BE49-F238E27FC236}">
                <a16:creationId xmlns:a16="http://schemas.microsoft.com/office/drawing/2014/main" id="{12D3B9DE-46F0-4D92-A297-36BF46765CA8}"/>
              </a:ext>
            </a:extLst>
          </p:cNvPr>
          <p:cNvSpPr txBox="1">
            <a:spLocks noChangeArrowheads="1"/>
          </p:cNvSpPr>
          <p:nvPr/>
        </p:nvSpPr>
        <p:spPr bwMode="auto">
          <a:xfrm>
            <a:off x="1481138" y="6240463"/>
            <a:ext cx="13681075" cy="15779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自来水</a:t>
            </a:r>
            <a:r>
              <a:rPr lang="en-US" altLang="zh-TW" sz="2000">
                <a:latin typeface="+mn-lt"/>
                <a:ea typeface="+mn-ea"/>
                <a:cs typeface="+mn-ea"/>
                <a:sym typeface="+mn-lt"/>
              </a:rPr>
              <a:t>,</a:t>
            </a:r>
            <a:r>
              <a:rPr lang="zh-TW" altLang="en-US" sz="2000">
                <a:latin typeface="+mn-lt"/>
                <a:ea typeface="+mn-ea"/>
                <a:cs typeface="+mn-ea"/>
                <a:sym typeface="+mn-lt"/>
              </a:rPr>
              <a:t>消防栓是最常用的消防自来水供给系统</a:t>
            </a:r>
            <a:r>
              <a:rPr lang="en-US" altLang="zh-TW" sz="2000">
                <a:latin typeface="+mn-lt"/>
                <a:ea typeface="+mn-ea"/>
                <a:cs typeface="+mn-ea"/>
                <a:sym typeface="+mn-lt"/>
              </a:rPr>
              <a:t>,</a:t>
            </a:r>
            <a:r>
              <a:rPr lang="zh-TW" altLang="en-US" sz="2000">
                <a:latin typeface="+mn-lt"/>
                <a:ea typeface="+mn-ea"/>
                <a:cs typeface="+mn-ea"/>
                <a:sym typeface="+mn-lt"/>
              </a:rPr>
              <a:t>但是</a:t>
            </a:r>
            <a:r>
              <a:rPr lang="en-US" altLang="zh-TW" sz="2000">
                <a:latin typeface="+mn-lt"/>
                <a:ea typeface="+mn-ea"/>
                <a:cs typeface="+mn-ea"/>
                <a:sym typeface="+mn-lt"/>
              </a:rPr>
              <a:t>,</a:t>
            </a:r>
            <a:r>
              <a:rPr lang="zh-TW" altLang="en-US" sz="2000">
                <a:latin typeface="+mn-lt"/>
                <a:ea typeface="+mn-ea"/>
                <a:cs typeface="+mn-ea"/>
                <a:sym typeface="+mn-lt"/>
              </a:rPr>
              <a:t>有的公司因对其常年不用</a:t>
            </a:r>
            <a:r>
              <a:rPr lang="en-US" altLang="zh-TW" sz="2000">
                <a:latin typeface="+mn-lt"/>
                <a:ea typeface="+mn-ea"/>
                <a:cs typeface="+mn-ea"/>
                <a:sym typeface="+mn-lt"/>
              </a:rPr>
              <a:t>,</a:t>
            </a:r>
            <a:r>
              <a:rPr lang="zh-TW" altLang="en-US" sz="2000">
                <a:latin typeface="+mn-lt"/>
                <a:ea typeface="+mn-ea"/>
                <a:cs typeface="+mn-ea"/>
                <a:sym typeface="+mn-lt"/>
              </a:rPr>
              <a:t>导致其功能下降或失效</a:t>
            </a:r>
            <a:r>
              <a:rPr lang="en-US" altLang="zh-TW" sz="2000">
                <a:latin typeface="+mn-lt"/>
                <a:ea typeface="+mn-ea"/>
                <a:cs typeface="+mn-ea"/>
                <a:sym typeface="+mn-lt"/>
              </a:rPr>
              <a:t>,</a:t>
            </a:r>
            <a:r>
              <a:rPr lang="zh-TW" altLang="en-US" sz="2000">
                <a:latin typeface="+mn-lt"/>
                <a:ea typeface="+mn-ea"/>
                <a:cs typeface="+mn-ea"/>
                <a:sym typeface="+mn-lt"/>
              </a:rPr>
              <a:t>要不软管子破裂</a:t>
            </a:r>
            <a:r>
              <a:rPr lang="en-US" altLang="zh-TW" sz="2000">
                <a:latin typeface="+mn-lt"/>
                <a:ea typeface="+mn-ea"/>
                <a:cs typeface="+mn-ea"/>
                <a:sym typeface="+mn-lt"/>
              </a:rPr>
              <a:t>,</a:t>
            </a:r>
            <a:r>
              <a:rPr lang="zh-TW" altLang="en-US" sz="2000">
                <a:latin typeface="+mn-lt"/>
                <a:ea typeface="+mn-ea"/>
                <a:cs typeface="+mn-ea"/>
                <a:sym typeface="+mn-lt"/>
              </a:rPr>
              <a:t>要不开启阀门不见有水</a:t>
            </a:r>
            <a:r>
              <a:rPr lang="en-US" altLang="zh-TW" sz="2000">
                <a:latin typeface="+mn-lt"/>
                <a:ea typeface="+mn-ea"/>
                <a:cs typeface="+mn-ea"/>
                <a:sym typeface="+mn-lt"/>
              </a:rPr>
              <a:t>,</a:t>
            </a:r>
            <a:r>
              <a:rPr lang="zh-TW" altLang="en-US" sz="2000">
                <a:latin typeface="+mn-lt"/>
                <a:ea typeface="+mn-ea"/>
                <a:cs typeface="+mn-ea"/>
                <a:sym typeface="+mn-lt"/>
              </a:rPr>
              <a:t>这些都是不良现象</a:t>
            </a:r>
            <a:r>
              <a:rPr lang="en-US" altLang="zh-TW" sz="2000">
                <a:latin typeface="+mn-lt"/>
                <a:ea typeface="+mn-ea"/>
                <a:cs typeface="+mn-ea"/>
                <a:sym typeface="+mn-lt"/>
              </a:rPr>
              <a:t>,</a:t>
            </a:r>
            <a:r>
              <a:rPr lang="zh-TW" altLang="en-US" sz="2000">
                <a:latin typeface="+mn-lt"/>
                <a:ea typeface="+mn-ea"/>
                <a:cs typeface="+mn-ea"/>
                <a:sym typeface="+mn-lt"/>
              </a:rPr>
              <a:t>应当纠正</a:t>
            </a:r>
            <a:r>
              <a:rPr lang="en-US" altLang="zh-TW" sz="200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a:latin typeface="+mn-lt"/>
                <a:ea typeface="+mn-ea"/>
                <a:cs typeface="+mn-ea"/>
                <a:sym typeface="+mn-lt"/>
              </a:rPr>
              <a:t>沙土</a:t>
            </a:r>
            <a:r>
              <a:rPr lang="en-US" altLang="zh-TW" sz="2000">
                <a:latin typeface="+mn-lt"/>
                <a:ea typeface="+mn-ea"/>
                <a:cs typeface="+mn-ea"/>
                <a:sym typeface="+mn-lt"/>
              </a:rPr>
              <a:t>,</a:t>
            </a:r>
            <a:r>
              <a:rPr lang="zh-TW" altLang="en-US" sz="2000">
                <a:latin typeface="+mn-lt"/>
                <a:ea typeface="+mn-ea"/>
                <a:cs typeface="+mn-ea"/>
                <a:sym typeface="+mn-lt"/>
              </a:rPr>
              <a:t>配置装沙土用的沙桶</a:t>
            </a:r>
            <a:r>
              <a:rPr lang="en-US" altLang="zh-TW" sz="2000">
                <a:latin typeface="+mn-lt"/>
                <a:ea typeface="+mn-ea"/>
                <a:cs typeface="+mn-ea"/>
                <a:sym typeface="+mn-lt"/>
              </a:rPr>
              <a:t>,</a:t>
            </a:r>
            <a:r>
              <a:rPr lang="zh-TW" altLang="en-US" sz="2000">
                <a:latin typeface="+mn-lt"/>
                <a:ea typeface="+mn-ea"/>
                <a:cs typeface="+mn-ea"/>
                <a:sym typeface="+mn-lt"/>
              </a:rPr>
              <a:t>铁锹等</a:t>
            </a:r>
            <a:r>
              <a:rPr lang="en-US" altLang="zh-TW" sz="2000">
                <a:latin typeface="+mn-lt"/>
                <a:ea typeface="+mn-ea"/>
                <a:cs typeface="+mn-ea"/>
                <a:sym typeface="+mn-lt"/>
              </a:rPr>
              <a:t>,</a:t>
            </a:r>
            <a:r>
              <a:rPr lang="zh-TW" altLang="en-US" sz="2000">
                <a:latin typeface="+mn-lt"/>
                <a:ea typeface="+mn-ea"/>
                <a:cs typeface="+mn-ea"/>
                <a:sym typeface="+mn-lt"/>
              </a:rPr>
              <a:t>沙土的配置量要根据实际灭火的估算需要再结合其他措施综合考虑</a:t>
            </a:r>
            <a:r>
              <a:rPr lang="en-US" altLang="zh-TW" sz="2000">
                <a:latin typeface="+mn-lt"/>
                <a:ea typeface="+mn-ea"/>
                <a:cs typeface="+mn-ea"/>
                <a:sym typeface="+mn-lt"/>
              </a:rPr>
              <a:t>,</a:t>
            </a:r>
            <a:r>
              <a:rPr lang="zh-TW" altLang="en-US" sz="2000">
                <a:latin typeface="+mn-lt"/>
                <a:ea typeface="+mn-ea"/>
                <a:cs typeface="+mn-ea"/>
                <a:sym typeface="+mn-lt"/>
              </a:rPr>
              <a:t>位置与灭火水的位置相似</a:t>
            </a:r>
            <a:r>
              <a:rPr lang="en-US" altLang="zh-TW" sz="2000">
                <a:latin typeface="+mn-lt"/>
                <a:ea typeface="+mn-ea"/>
                <a:cs typeface="+mn-ea"/>
                <a:sym typeface="+mn-lt"/>
              </a:rPr>
              <a:t>;</a:t>
            </a:r>
          </a:p>
        </p:txBody>
      </p:sp>
      <p:sp>
        <p:nvSpPr>
          <p:cNvPr id="19" name="文本框 18">
            <a:extLst>
              <a:ext uri="{FF2B5EF4-FFF2-40B4-BE49-F238E27FC236}">
                <a16:creationId xmlns:a16="http://schemas.microsoft.com/office/drawing/2014/main" id="{CAA6E57A-C5CA-439B-8609-C9EB3D02E29C}"/>
              </a:ext>
            </a:extLst>
          </p:cNvPr>
          <p:cNvSpPr txBox="1"/>
          <p:nvPr/>
        </p:nvSpPr>
        <p:spPr>
          <a:xfrm>
            <a:off x="2887056" y="84177"/>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9"/>
                                        </p:tgtEl>
                                        <p:attrNameLst>
                                          <p:attrName>style.visibility</p:attrName>
                                        </p:attrNameLst>
                                      </p:cBhvr>
                                      <p:to>
                                        <p:strVal val="visible"/>
                                      </p:to>
                                    </p:set>
                                    <p:anim calcmode="lin" valueType="num">
                                      <p:cBhvr>
                                        <p:cTn id="7" dur="500" fill="hold"/>
                                        <p:tgtEl>
                                          <p:spTgt spid="19"/>
                                        </p:tgtEl>
                                        <p:attrNameLst>
                                          <p:attrName>ppt_w</p:attrName>
                                        </p:attrNameLst>
                                      </p:cBhvr>
                                      <p:tavLst>
                                        <p:tav tm="0">
                                          <p:val>
                                            <p:fltVal val="0"/>
                                          </p:val>
                                        </p:tav>
                                        <p:tav tm="100000">
                                          <p:val>
                                            <p:strVal val="#ppt_w"/>
                                          </p:val>
                                        </p:tav>
                                      </p:tavLst>
                                    </p:anim>
                                    <p:anim calcmode="lin" valueType="num">
                                      <p:cBhvr>
                                        <p:cTn id="8" dur="500" fill="hold"/>
                                        <p:tgtEl>
                                          <p:spTgt spid="1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4834" name="Text Box 2">
            <a:extLst>
              <a:ext uri="{FF2B5EF4-FFF2-40B4-BE49-F238E27FC236}">
                <a16:creationId xmlns:a16="http://schemas.microsoft.com/office/drawing/2014/main" id="{BE0BE419-6A6D-4EB6-B1BD-A73045E528D2}"/>
              </a:ext>
            </a:extLst>
          </p:cNvPr>
          <p:cNvSpPr txBox="1">
            <a:spLocks noChangeArrowheads="1"/>
          </p:cNvSpPr>
          <p:nvPr/>
        </p:nvSpPr>
        <p:spPr bwMode="auto">
          <a:xfrm>
            <a:off x="1481137" y="2232472"/>
            <a:ext cx="13681075" cy="34258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泡沫灭火剂</a:t>
            </a:r>
            <a:r>
              <a:rPr lang="en-US" altLang="zh-TW" sz="2000" dirty="0">
                <a:latin typeface="+mn-lt"/>
                <a:ea typeface="+mn-ea"/>
                <a:cs typeface="+mn-ea"/>
                <a:sym typeface="+mn-lt"/>
              </a:rPr>
              <a:t>,</a:t>
            </a:r>
            <a:r>
              <a:rPr lang="zh-TW" altLang="en-US" sz="2000" dirty="0">
                <a:latin typeface="+mn-lt"/>
                <a:ea typeface="+mn-ea"/>
                <a:cs typeface="+mn-ea"/>
                <a:sym typeface="+mn-lt"/>
              </a:rPr>
              <a:t>制成灭火器使用</a:t>
            </a:r>
            <a:r>
              <a:rPr lang="en-US" altLang="zh-TW" sz="2000" dirty="0">
                <a:latin typeface="+mn-lt"/>
                <a:ea typeface="+mn-ea"/>
                <a:cs typeface="+mn-ea"/>
                <a:sym typeface="+mn-lt"/>
              </a:rPr>
              <a:t>,</a:t>
            </a:r>
            <a:r>
              <a:rPr lang="zh-TW" altLang="en-US" sz="2000" dirty="0">
                <a:latin typeface="+mn-lt"/>
                <a:ea typeface="+mn-ea"/>
                <a:cs typeface="+mn-ea"/>
                <a:sym typeface="+mn-lt"/>
              </a:rPr>
              <a:t>酌量配置</a:t>
            </a:r>
            <a:r>
              <a:rPr lang="en-US" altLang="zh-TW" sz="2000" dirty="0">
                <a:latin typeface="+mn-lt"/>
                <a:ea typeface="+mn-ea"/>
                <a:cs typeface="+mn-ea"/>
                <a:sym typeface="+mn-lt"/>
              </a:rPr>
              <a:t>.</a:t>
            </a:r>
            <a:r>
              <a:rPr lang="zh-TW" altLang="en-US" sz="2000" dirty="0">
                <a:latin typeface="+mn-lt"/>
                <a:ea typeface="+mn-ea"/>
                <a:cs typeface="+mn-ea"/>
                <a:sym typeface="+mn-lt"/>
              </a:rPr>
              <a:t>灭火器是从专业厂家购置的合格产品</a:t>
            </a:r>
            <a:r>
              <a:rPr lang="en-US" altLang="zh-TW" sz="2000" dirty="0">
                <a:latin typeface="+mn-lt"/>
                <a:ea typeface="+mn-ea"/>
                <a:cs typeface="+mn-ea"/>
                <a:sym typeface="+mn-lt"/>
              </a:rPr>
              <a:t>,</a:t>
            </a:r>
            <a:r>
              <a:rPr lang="zh-TW" altLang="en-US" sz="2000" dirty="0">
                <a:latin typeface="+mn-lt"/>
                <a:ea typeface="+mn-ea"/>
                <a:cs typeface="+mn-ea"/>
                <a:sym typeface="+mn-lt"/>
              </a:rPr>
              <a:t>要按其要求正确安装和使用</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干粉灭火剂</a:t>
            </a:r>
            <a:r>
              <a:rPr lang="en-US" altLang="zh-TW" sz="2000" dirty="0">
                <a:latin typeface="+mn-lt"/>
                <a:ea typeface="+mn-ea"/>
                <a:cs typeface="+mn-ea"/>
                <a:sym typeface="+mn-lt"/>
              </a:rPr>
              <a:t>,</a:t>
            </a:r>
            <a:r>
              <a:rPr lang="zh-TW" altLang="en-US" sz="2000" dirty="0">
                <a:latin typeface="+mn-lt"/>
                <a:ea typeface="+mn-ea"/>
                <a:cs typeface="+mn-ea"/>
                <a:sym typeface="+mn-lt"/>
              </a:rPr>
              <a:t>制成灭火器械使用</a:t>
            </a:r>
            <a:r>
              <a:rPr lang="en-US" altLang="zh-TW" sz="2000" dirty="0">
                <a:latin typeface="+mn-lt"/>
                <a:ea typeface="+mn-ea"/>
                <a:cs typeface="+mn-ea"/>
                <a:sym typeface="+mn-lt"/>
              </a:rPr>
              <a:t>,</a:t>
            </a:r>
            <a:r>
              <a:rPr lang="zh-TW" altLang="en-US" sz="2000" dirty="0">
                <a:latin typeface="+mn-lt"/>
                <a:ea typeface="+mn-ea"/>
                <a:cs typeface="+mn-ea"/>
                <a:sym typeface="+mn-lt"/>
              </a:rPr>
              <a:t>酌量配备</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卤代烷灭火剂</a:t>
            </a:r>
            <a:r>
              <a:rPr lang="en-US" altLang="zh-TW" sz="2000" dirty="0">
                <a:latin typeface="+mn-lt"/>
                <a:ea typeface="+mn-ea"/>
                <a:cs typeface="+mn-ea"/>
                <a:sym typeface="+mn-lt"/>
              </a:rPr>
              <a:t>,</a:t>
            </a:r>
            <a:r>
              <a:rPr lang="zh-TW" altLang="en-US" sz="2000" dirty="0">
                <a:latin typeface="+mn-lt"/>
                <a:ea typeface="+mn-ea"/>
                <a:cs typeface="+mn-ea"/>
                <a:sym typeface="+mn-lt"/>
              </a:rPr>
              <a:t>制成灭火器械使用</a:t>
            </a:r>
            <a:r>
              <a:rPr lang="en-US" altLang="zh-TW" sz="2000" dirty="0">
                <a:latin typeface="+mn-lt"/>
                <a:ea typeface="+mn-ea"/>
                <a:cs typeface="+mn-ea"/>
                <a:sym typeface="+mn-lt"/>
              </a:rPr>
              <a:t>,</a:t>
            </a:r>
            <a:r>
              <a:rPr lang="zh-TW" altLang="en-US" sz="2000" dirty="0">
                <a:latin typeface="+mn-lt"/>
                <a:ea typeface="+mn-ea"/>
                <a:cs typeface="+mn-ea"/>
                <a:sym typeface="+mn-lt"/>
              </a:rPr>
              <a:t>酌量配备</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气体灭火剂</a:t>
            </a:r>
            <a:r>
              <a:rPr lang="en-US" altLang="zh-TW" sz="2000" dirty="0">
                <a:latin typeface="+mn-lt"/>
                <a:ea typeface="+mn-ea"/>
                <a:cs typeface="+mn-ea"/>
                <a:sym typeface="+mn-lt"/>
              </a:rPr>
              <a:t>,</a:t>
            </a:r>
            <a:r>
              <a:rPr lang="zh-TW" altLang="en-US" sz="2000" dirty="0">
                <a:latin typeface="+mn-lt"/>
                <a:ea typeface="+mn-ea"/>
                <a:cs typeface="+mn-ea"/>
                <a:sym typeface="+mn-lt"/>
              </a:rPr>
              <a:t>如二氧化碳</a:t>
            </a:r>
            <a:r>
              <a:rPr lang="en-US" altLang="zh-TW" sz="2000" dirty="0">
                <a:latin typeface="+mn-lt"/>
                <a:ea typeface="+mn-ea"/>
                <a:cs typeface="+mn-ea"/>
                <a:sym typeface="+mn-lt"/>
              </a:rPr>
              <a:t>,</a:t>
            </a:r>
            <a:r>
              <a:rPr lang="zh-TW" altLang="en-US" sz="2000" dirty="0">
                <a:latin typeface="+mn-lt"/>
                <a:ea typeface="+mn-ea"/>
                <a:cs typeface="+mn-ea"/>
                <a:sym typeface="+mn-lt"/>
              </a:rPr>
              <a:t>四氯化碳</a:t>
            </a:r>
            <a:r>
              <a:rPr lang="en-US" altLang="zh-TW" sz="2000" dirty="0">
                <a:latin typeface="+mn-lt"/>
                <a:ea typeface="+mn-ea"/>
                <a:cs typeface="+mn-ea"/>
                <a:sym typeface="+mn-lt"/>
              </a:rPr>
              <a:t>,</a:t>
            </a:r>
            <a:r>
              <a:rPr lang="zh-TW" altLang="en-US" sz="2000" dirty="0">
                <a:latin typeface="+mn-lt"/>
                <a:ea typeface="+mn-ea"/>
                <a:cs typeface="+mn-ea"/>
                <a:sym typeface="+mn-lt"/>
              </a:rPr>
              <a:t>氮气等</a:t>
            </a:r>
            <a:r>
              <a:rPr lang="en-US" altLang="zh-TW" sz="2000" dirty="0">
                <a:latin typeface="+mn-lt"/>
                <a:ea typeface="+mn-ea"/>
                <a:cs typeface="+mn-ea"/>
                <a:sym typeface="+mn-lt"/>
              </a:rPr>
              <a:t>,</a:t>
            </a:r>
            <a:r>
              <a:rPr lang="zh-TW" altLang="en-US" sz="2000" dirty="0">
                <a:latin typeface="+mn-lt"/>
                <a:ea typeface="+mn-ea"/>
                <a:cs typeface="+mn-ea"/>
                <a:sym typeface="+mn-lt"/>
              </a:rPr>
              <a:t>制作成灭火器</a:t>
            </a:r>
            <a:r>
              <a:rPr lang="en-US" altLang="zh-TW" sz="2000" dirty="0">
                <a:latin typeface="+mn-lt"/>
                <a:ea typeface="+mn-ea"/>
                <a:cs typeface="+mn-ea"/>
                <a:sym typeface="+mn-lt"/>
              </a:rPr>
              <a:t>,</a:t>
            </a:r>
            <a:r>
              <a:rPr lang="zh-TW" altLang="en-US" sz="2000" dirty="0">
                <a:latin typeface="+mn-lt"/>
                <a:ea typeface="+mn-ea"/>
                <a:cs typeface="+mn-ea"/>
                <a:sym typeface="+mn-lt"/>
              </a:rPr>
              <a:t>配备到现场使用</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特殊灭火剂</a:t>
            </a:r>
            <a:r>
              <a:rPr lang="en-US" altLang="zh-TW" sz="2000" dirty="0">
                <a:latin typeface="+mn-lt"/>
                <a:ea typeface="+mn-ea"/>
                <a:cs typeface="+mn-ea"/>
                <a:sym typeface="+mn-lt"/>
              </a:rPr>
              <a:t>,</a:t>
            </a:r>
            <a:r>
              <a:rPr lang="zh-TW" altLang="en-US" sz="2000" dirty="0">
                <a:latin typeface="+mn-lt"/>
                <a:ea typeface="+mn-ea"/>
                <a:cs typeface="+mn-ea"/>
                <a:sym typeface="+mn-lt"/>
              </a:rPr>
              <a:t>如</a:t>
            </a:r>
            <a:r>
              <a:rPr lang="en-US" altLang="zh-TW" sz="2000" dirty="0">
                <a:latin typeface="+mn-lt"/>
                <a:ea typeface="+mn-ea"/>
                <a:cs typeface="+mn-ea"/>
                <a:sym typeface="+mn-lt"/>
              </a:rPr>
              <a:t>7150</a:t>
            </a:r>
            <a:r>
              <a:rPr lang="zh-TW" altLang="en-US" sz="2000" dirty="0">
                <a:latin typeface="+mn-lt"/>
                <a:ea typeface="+mn-ea"/>
                <a:cs typeface="+mn-ea"/>
                <a:sym typeface="+mn-lt"/>
              </a:rPr>
              <a:t>特殊液体灭火剂</a:t>
            </a:r>
            <a:r>
              <a:rPr lang="en-US" altLang="zh-TW" sz="2000" dirty="0">
                <a:latin typeface="+mn-lt"/>
                <a:ea typeface="+mn-ea"/>
                <a:cs typeface="+mn-ea"/>
                <a:sym typeface="+mn-lt"/>
              </a:rPr>
              <a:t>,</a:t>
            </a:r>
            <a:r>
              <a:rPr lang="zh-TW" altLang="en-US" sz="2000" dirty="0">
                <a:latin typeface="+mn-lt"/>
                <a:ea typeface="+mn-ea"/>
                <a:cs typeface="+mn-ea"/>
                <a:sym typeface="+mn-lt"/>
              </a:rPr>
              <a:t>主要适合于扑灭镁铝合金等轻金属引起的火灾</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3 ) </a:t>
            </a:r>
            <a:r>
              <a:rPr lang="zh-TW" altLang="en-US" sz="2000" b="1" dirty="0">
                <a:latin typeface="+mn-lt"/>
                <a:ea typeface="+mn-ea"/>
                <a:cs typeface="+mn-ea"/>
                <a:sym typeface="+mn-lt"/>
              </a:rPr>
              <a:t>灭火器械管理</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对灭火器械的管理要点包括如下事项</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配置数量要足够</a:t>
            </a:r>
            <a:r>
              <a:rPr lang="en-US" altLang="zh-TW" sz="2000" dirty="0">
                <a:latin typeface="+mn-lt"/>
                <a:ea typeface="+mn-ea"/>
                <a:cs typeface="+mn-ea"/>
                <a:sym typeface="+mn-lt"/>
              </a:rPr>
              <a:t>,</a:t>
            </a:r>
            <a:r>
              <a:rPr lang="zh-TW" altLang="en-US" sz="2000" dirty="0">
                <a:latin typeface="+mn-lt"/>
                <a:ea typeface="+mn-ea"/>
                <a:cs typeface="+mn-ea"/>
                <a:sym typeface="+mn-lt"/>
              </a:rPr>
              <a:t>数量的多少取决于现场的火隐患程度</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灭火器械的放置位置要容易看到</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21D50EC8-EEDB-4CC1-89B6-07394E0B9290}"/>
              </a:ext>
            </a:extLst>
          </p:cNvPr>
          <p:cNvSpPr txBox="1"/>
          <p:nvPr/>
        </p:nvSpPr>
        <p:spPr>
          <a:xfrm>
            <a:off x="2887056" y="84177"/>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5858" name="Text Box 2">
            <a:extLst>
              <a:ext uri="{FF2B5EF4-FFF2-40B4-BE49-F238E27FC236}">
                <a16:creationId xmlns:a16="http://schemas.microsoft.com/office/drawing/2014/main" id="{7A5275F5-6319-4BB8-B097-9677512110B2}"/>
              </a:ext>
            </a:extLst>
          </p:cNvPr>
          <p:cNvSpPr txBox="1">
            <a:spLocks noChangeArrowheads="1"/>
          </p:cNvSpPr>
          <p:nvPr/>
        </p:nvSpPr>
        <p:spPr bwMode="auto">
          <a:xfrm>
            <a:off x="1481137" y="923132"/>
            <a:ext cx="13681075" cy="1209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安置的灭火器械要容易获得</a:t>
            </a:r>
            <a:r>
              <a:rPr lang="en-US" altLang="zh-TW" sz="2000" dirty="0">
                <a:latin typeface="+mn-lt"/>
                <a:ea typeface="+mn-ea"/>
                <a:cs typeface="+mn-ea"/>
                <a:sym typeface="+mn-lt"/>
              </a:rPr>
              <a:t>,</a:t>
            </a:r>
            <a:r>
              <a:rPr lang="zh-TW" altLang="en-US" sz="2000" dirty="0">
                <a:latin typeface="+mn-lt"/>
                <a:ea typeface="+mn-ea"/>
                <a:cs typeface="+mn-ea"/>
                <a:sym typeface="+mn-lt"/>
              </a:rPr>
              <a:t>其周围不准堆放杂物</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灭火器械要定期检查</a:t>
            </a:r>
            <a:r>
              <a:rPr lang="en-US" altLang="zh-TW" sz="2000" dirty="0">
                <a:latin typeface="+mn-lt"/>
                <a:ea typeface="+mn-ea"/>
                <a:cs typeface="+mn-ea"/>
                <a:sym typeface="+mn-lt"/>
              </a:rPr>
              <a:t>,</a:t>
            </a:r>
            <a:r>
              <a:rPr lang="zh-TW" altLang="en-US" sz="2000" dirty="0">
                <a:latin typeface="+mn-lt"/>
                <a:ea typeface="+mn-ea"/>
                <a:cs typeface="+mn-ea"/>
                <a:sym typeface="+mn-lt"/>
              </a:rPr>
              <a:t>如实施月度</a:t>
            </a:r>
            <a:r>
              <a:rPr lang="en-US" altLang="zh-TW" sz="2000" dirty="0">
                <a:latin typeface="+mn-lt"/>
                <a:ea typeface="+mn-ea"/>
                <a:cs typeface="+mn-ea"/>
                <a:sym typeface="+mn-lt"/>
              </a:rPr>
              <a:t>,</a:t>
            </a:r>
            <a:r>
              <a:rPr lang="zh-TW" altLang="en-US" sz="2000" dirty="0">
                <a:latin typeface="+mn-lt"/>
                <a:ea typeface="+mn-ea"/>
                <a:cs typeface="+mn-ea"/>
                <a:sym typeface="+mn-lt"/>
              </a:rPr>
              <a:t>年度检验等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b="1" dirty="0">
                <a:latin typeface="+mn-lt"/>
                <a:ea typeface="+mn-ea"/>
                <a:cs typeface="+mn-ea"/>
                <a:sym typeface="+mn-lt"/>
              </a:rPr>
              <a:t>保持灭火器具有效</a:t>
            </a:r>
            <a:r>
              <a:rPr lang="en-US" altLang="zh-TW" sz="2000" b="1" dirty="0">
                <a:latin typeface="+mn-lt"/>
                <a:ea typeface="+mn-ea"/>
                <a:cs typeface="+mn-ea"/>
                <a:sym typeface="+mn-lt"/>
              </a:rPr>
              <a:t>:</a:t>
            </a:r>
          </a:p>
        </p:txBody>
      </p:sp>
      <p:sp>
        <p:nvSpPr>
          <p:cNvPr id="505859" name="Oval 3">
            <a:extLst>
              <a:ext uri="{FF2B5EF4-FFF2-40B4-BE49-F238E27FC236}">
                <a16:creationId xmlns:a16="http://schemas.microsoft.com/office/drawing/2014/main" id="{FA11AD9B-1510-4A38-95D1-0F6B3CDC2BD7}"/>
              </a:ext>
            </a:extLst>
          </p:cNvPr>
          <p:cNvSpPr>
            <a:spLocks noChangeArrowheads="1"/>
          </p:cNvSpPr>
          <p:nvPr/>
        </p:nvSpPr>
        <p:spPr bwMode="auto">
          <a:xfrm>
            <a:off x="2051050" y="2497138"/>
            <a:ext cx="2622550" cy="2287587"/>
          </a:xfrm>
          <a:prstGeom prst="ellipse">
            <a:avLst/>
          </a:prstGeom>
          <a:ln>
            <a:headEnd/>
            <a:tailEnd/>
          </a:ln>
          <a:extLs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配置灭</a:t>
            </a:r>
          </a:p>
          <a:p>
            <a:pPr algn="ctr" eaLnBrk="1" hangingPunct="1">
              <a:lnSpc>
                <a:spcPct val="120000"/>
              </a:lnSpc>
              <a:defRPr/>
            </a:pPr>
            <a:r>
              <a:rPr lang="zh-TW" altLang="en-US" sz="2000">
                <a:latin typeface="+mn-lt"/>
                <a:ea typeface="+mn-ea"/>
                <a:cs typeface="+mn-ea"/>
                <a:sym typeface="+mn-lt"/>
              </a:rPr>
              <a:t>火器具</a:t>
            </a:r>
          </a:p>
        </p:txBody>
      </p:sp>
      <p:sp>
        <p:nvSpPr>
          <p:cNvPr id="505860" name="Oval 4">
            <a:extLst>
              <a:ext uri="{FF2B5EF4-FFF2-40B4-BE49-F238E27FC236}">
                <a16:creationId xmlns:a16="http://schemas.microsoft.com/office/drawing/2014/main" id="{20026BA8-AF44-49B6-A004-953FF0A5F378}"/>
              </a:ext>
            </a:extLst>
          </p:cNvPr>
          <p:cNvSpPr>
            <a:spLocks noChangeArrowheads="1"/>
          </p:cNvSpPr>
          <p:nvPr/>
        </p:nvSpPr>
        <p:spPr bwMode="auto">
          <a:xfrm>
            <a:off x="12084050" y="5097463"/>
            <a:ext cx="2622550" cy="2287587"/>
          </a:xfrm>
          <a:prstGeom prst="ellipse">
            <a:avLst/>
          </a:prstGeom>
          <a:ln>
            <a:headEnd/>
            <a:tailEnd/>
          </a:ln>
          <a:extLs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灭火器</a:t>
            </a:r>
          </a:p>
          <a:p>
            <a:pPr algn="ctr" eaLnBrk="1" hangingPunct="1">
              <a:lnSpc>
                <a:spcPct val="120000"/>
              </a:lnSpc>
              <a:defRPr/>
            </a:pPr>
            <a:r>
              <a:rPr lang="zh-TW" altLang="en-US" sz="2000">
                <a:latin typeface="+mn-lt"/>
                <a:ea typeface="+mn-ea"/>
                <a:cs typeface="+mn-ea"/>
                <a:sym typeface="+mn-lt"/>
              </a:rPr>
              <a:t>具有效</a:t>
            </a:r>
          </a:p>
        </p:txBody>
      </p:sp>
      <p:sp>
        <p:nvSpPr>
          <p:cNvPr id="505861" name="Rectangle 5">
            <a:extLst>
              <a:ext uri="{FF2B5EF4-FFF2-40B4-BE49-F238E27FC236}">
                <a16:creationId xmlns:a16="http://schemas.microsoft.com/office/drawing/2014/main" id="{F1B390EA-9C04-4931-8B98-B3B5FC09BE0A}"/>
              </a:ext>
            </a:extLst>
          </p:cNvPr>
          <p:cNvSpPr>
            <a:spLocks noChangeArrowheads="1"/>
          </p:cNvSpPr>
          <p:nvPr/>
        </p:nvSpPr>
        <p:spPr bwMode="auto">
          <a:xfrm>
            <a:off x="5699125" y="3328988"/>
            <a:ext cx="5700713" cy="727075"/>
          </a:xfrm>
          <a:prstGeom prst="rect">
            <a:avLst/>
          </a:prstGeom>
          <a:ln>
            <a:headEnd/>
            <a:tailEnd/>
          </a:ln>
          <a:extLs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灭火器械本身有效</a:t>
            </a:r>
          </a:p>
        </p:txBody>
      </p:sp>
      <p:sp>
        <p:nvSpPr>
          <p:cNvPr id="505862" name="Rectangle 6">
            <a:extLst>
              <a:ext uri="{FF2B5EF4-FFF2-40B4-BE49-F238E27FC236}">
                <a16:creationId xmlns:a16="http://schemas.microsoft.com/office/drawing/2014/main" id="{BD44B839-BF5D-4B68-BFE4-81CA2AF51AE0}"/>
              </a:ext>
            </a:extLst>
          </p:cNvPr>
          <p:cNvSpPr>
            <a:spLocks noChangeArrowheads="1"/>
          </p:cNvSpPr>
          <p:nvPr/>
        </p:nvSpPr>
        <p:spPr bwMode="auto">
          <a:xfrm>
            <a:off x="5699125" y="4576763"/>
            <a:ext cx="5700713" cy="728662"/>
          </a:xfrm>
          <a:prstGeom prst="rect">
            <a:avLst/>
          </a:prstGeom>
          <a:ln>
            <a:headEnd/>
            <a:tailEnd/>
          </a:ln>
          <a:extLs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现场管理有效</a:t>
            </a:r>
          </a:p>
        </p:txBody>
      </p:sp>
      <p:sp>
        <p:nvSpPr>
          <p:cNvPr id="505863" name="Rectangle 7">
            <a:extLst>
              <a:ext uri="{FF2B5EF4-FFF2-40B4-BE49-F238E27FC236}">
                <a16:creationId xmlns:a16="http://schemas.microsoft.com/office/drawing/2014/main" id="{F7A1B571-41D7-479E-B318-245975A91CDC}"/>
              </a:ext>
            </a:extLst>
          </p:cNvPr>
          <p:cNvSpPr>
            <a:spLocks noChangeArrowheads="1"/>
          </p:cNvSpPr>
          <p:nvPr/>
        </p:nvSpPr>
        <p:spPr bwMode="auto">
          <a:xfrm>
            <a:off x="5699125" y="5929313"/>
            <a:ext cx="5700713" cy="727075"/>
          </a:xfrm>
          <a:prstGeom prst="rect">
            <a:avLst/>
          </a:prstGeom>
          <a:ln>
            <a:headEnd/>
            <a:tailEnd/>
          </a:ln>
          <a:extLs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人员使用有效</a:t>
            </a:r>
          </a:p>
        </p:txBody>
      </p:sp>
      <p:sp>
        <p:nvSpPr>
          <p:cNvPr id="505864" name="Line 9">
            <a:extLst>
              <a:ext uri="{FF2B5EF4-FFF2-40B4-BE49-F238E27FC236}">
                <a16:creationId xmlns:a16="http://schemas.microsoft.com/office/drawing/2014/main" id="{E31B972F-6B8B-417B-BADC-013D24F5EC3F}"/>
              </a:ext>
            </a:extLst>
          </p:cNvPr>
          <p:cNvSpPr>
            <a:spLocks noChangeShapeType="1"/>
          </p:cNvSpPr>
          <p:nvPr/>
        </p:nvSpPr>
        <p:spPr bwMode="auto">
          <a:xfrm>
            <a:off x="4673600" y="3640138"/>
            <a:ext cx="1025525" cy="0"/>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505865" name="Line 15">
            <a:extLst>
              <a:ext uri="{FF2B5EF4-FFF2-40B4-BE49-F238E27FC236}">
                <a16:creationId xmlns:a16="http://schemas.microsoft.com/office/drawing/2014/main" id="{D84F69AE-7253-4C75-8770-C27A36BC4CDF}"/>
              </a:ext>
            </a:extLst>
          </p:cNvPr>
          <p:cNvSpPr>
            <a:spLocks noChangeShapeType="1"/>
          </p:cNvSpPr>
          <p:nvPr/>
        </p:nvSpPr>
        <p:spPr bwMode="auto">
          <a:xfrm>
            <a:off x="8435975" y="4056063"/>
            <a:ext cx="0" cy="520700"/>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505866" name="Line 16">
            <a:extLst>
              <a:ext uri="{FF2B5EF4-FFF2-40B4-BE49-F238E27FC236}">
                <a16:creationId xmlns:a16="http://schemas.microsoft.com/office/drawing/2014/main" id="{77B3294D-8C25-474F-A883-846E823B767F}"/>
              </a:ext>
            </a:extLst>
          </p:cNvPr>
          <p:cNvSpPr>
            <a:spLocks noChangeShapeType="1"/>
          </p:cNvSpPr>
          <p:nvPr/>
        </p:nvSpPr>
        <p:spPr bwMode="auto">
          <a:xfrm>
            <a:off x="8435975" y="5305425"/>
            <a:ext cx="0" cy="623888"/>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505867" name="Line 18">
            <a:extLst>
              <a:ext uri="{FF2B5EF4-FFF2-40B4-BE49-F238E27FC236}">
                <a16:creationId xmlns:a16="http://schemas.microsoft.com/office/drawing/2014/main" id="{0310E487-9F7F-454C-9C2E-82400A9AA9AD}"/>
              </a:ext>
            </a:extLst>
          </p:cNvPr>
          <p:cNvSpPr>
            <a:spLocks noChangeShapeType="1"/>
          </p:cNvSpPr>
          <p:nvPr/>
        </p:nvSpPr>
        <p:spPr bwMode="auto">
          <a:xfrm>
            <a:off x="11399838" y="6240463"/>
            <a:ext cx="684212" cy="0"/>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12" name="文本框 11">
            <a:extLst>
              <a:ext uri="{FF2B5EF4-FFF2-40B4-BE49-F238E27FC236}">
                <a16:creationId xmlns:a16="http://schemas.microsoft.com/office/drawing/2014/main" id="{E45E236B-0037-42E7-A9A7-AFAB00869301}"/>
              </a:ext>
            </a:extLst>
          </p:cNvPr>
          <p:cNvSpPr txBox="1"/>
          <p:nvPr/>
        </p:nvSpPr>
        <p:spPr>
          <a:xfrm>
            <a:off x="2887056" y="84177"/>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fltVal val="0"/>
                                          </p:val>
                                        </p:tav>
                                        <p:tav tm="100000">
                                          <p:val>
                                            <p:strVal val="#ppt_w"/>
                                          </p:val>
                                        </p:tav>
                                      </p:tavLst>
                                    </p:anim>
                                    <p:anim calcmode="lin" valueType="num">
                                      <p:cBhvr>
                                        <p:cTn id="8" dur="500" fill="hold"/>
                                        <p:tgtEl>
                                          <p:spTgt spid="1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6882" name="Text Box 2">
            <a:extLst>
              <a:ext uri="{FF2B5EF4-FFF2-40B4-BE49-F238E27FC236}">
                <a16:creationId xmlns:a16="http://schemas.microsoft.com/office/drawing/2014/main" id="{AC16A6AD-E1CA-4CFF-A788-2AECF47E435D}"/>
              </a:ext>
            </a:extLst>
          </p:cNvPr>
          <p:cNvSpPr txBox="1">
            <a:spLocks noChangeArrowheads="1"/>
          </p:cNvSpPr>
          <p:nvPr/>
        </p:nvSpPr>
        <p:spPr bwMode="auto">
          <a:xfrm>
            <a:off x="1481137" y="2448496"/>
            <a:ext cx="13681075" cy="34258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4 ) </a:t>
            </a:r>
            <a:r>
              <a:rPr lang="zh-TW" altLang="en-US" sz="2000" b="1" dirty="0">
                <a:latin typeface="+mn-lt"/>
                <a:ea typeface="+mn-ea"/>
                <a:cs typeface="+mn-ea"/>
                <a:sym typeface="+mn-lt"/>
              </a:rPr>
              <a:t>消防宣传</a:t>
            </a:r>
          </a:p>
          <a:p>
            <a:pPr eaLnBrk="1" hangingPunct="1">
              <a:lnSpc>
                <a:spcPct val="120000"/>
              </a:lnSpc>
              <a:defRPr/>
            </a:pPr>
            <a:r>
              <a:rPr lang="zh-TW" altLang="en-US" sz="2000" dirty="0">
                <a:latin typeface="+mn-lt"/>
                <a:ea typeface="+mn-ea"/>
                <a:cs typeface="+mn-ea"/>
                <a:sym typeface="+mn-lt"/>
              </a:rPr>
              <a:t>   要培训全体人员</a:t>
            </a:r>
            <a:r>
              <a:rPr lang="en-US" altLang="zh-TW" sz="2000" dirty="0">
                <a:latin typeface="+mn-lt"/>
                <a:ea typeface="+mn-ea"/>
                <a:cs typeface="+mn-ea"/>
                <a:sym typeface="+mn-lt"/>
              </a:rPr>
              <a:t>,</a:t>
            </a:r>
            <a:r>
              <a:rPr lang="zh-TW" altLang="en-US" sz="2000" dirty="0">
                <a:latin typeface="+mn-lt"/>
                <a:ea typeface="+mn-ea"/>
                <a:cs typeface="+mn-ea"/>
                <a:sym typeface="+mn-lt"/>
              </a:rPr>
              <a:t>使他们可以有效地使用公司的灭火器械</a:t>
            </a:r>
            <a:r>
              <a:rPr lang="en-US" altLang="zh-TW" sz="2000" dirty="0">
                <a:latin typeface="+mn-lt"/>
                <a:ea typeface="+mn-ea"/>
                <a:cs typeface="+mn-ea"/>
                <a:sym typeface="+mn-lt"/>
              </a:rPr>
              <a:t>,</a:t>
            </a:r>
            <a:r>
              <a:rPr lang="zh-TW" altLang="en-US" sz="2000" dirty="0">
                <a:latin typeface="+mn-lt"/>
                <a:ea typeface="+mn-ea"/>
                <a:cs typeface="+mn-ea"/>
                <a:sym typeface="+mn-lt"/>
              </a:rPr>
              <a:t>这些内容包括</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定期举行消防演习</a:t>
            </a:r>
            <a:r>
              <a:rPr lang="en-US" altLang="zh-TW" sz="2000" dirty="0">
                <a:latin typeface="+mn-lt"/>
                <a:ea typeface="+mn-ea"/>
                <a:cs typeface="+mn-ea"/>
                <a:sym typeface="+mn-lt"/>
              </a:rPr>
              <a:t>,</a:t>
            </a:r>
            <a:r>
              <a:rPr lang="zh-TW" altLang="en-US" sz="2000" dirty="0">
                <a:latin typeface="+mn-lt"/>
                <a:ea typeface="+mn-ea"/>
                <a:cs typeface="+mn-ea"/>
                <a:sym typeface="+mn-lt"/>
              </a:rPr>
              <a:t>宣传消防的意义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定期举行消防培训</a:t>
            </a:r>
            <a:r>
              <a:rPr lang="en-US" altLang="zh-TW" sz="2000" dirty="0">
                <a:latin typeface="+mn-lt"/>
                <a:ea typeface="+mn-ea"/>
                <a:cs typeface="+mn-ea"/>
                <a:sym typeface="+mn-lt"/>
              </a:rPr>
              <a:t>,</a:t>
            </a:r>
            <a:r>
              <a:rPr lang="zh-TW" altLang="en-US" sz="2000" dirty="0">
                <a:latin typeface="+mn-lt"/>
                <a:ea typeface="+mn-ea"/>
                <a:cs typeface="+mn-ea"/>
                <a:sym typeface="+mn-lt"/>
              </a:rPr>
              <a:t>灌输消防知识</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明示公司的消防管理措施</a:t>
            </a:r>
            <a:r>
              <a:rPr lang="en-US" altLang="zh-TW" sz="2000" dirty="0">
                <a:latin typeface="+mn-lt"/>
                <a:ea typeface="+mn-ea"/>
                <a:cs typeface="+mn-ea"/>
                <a:sym typeface="+mn-lt"/>
              </a:rPr>
              <a:t>,</a:t>
            </a:r>
            <a:r>
              <a:rPr lang="zh-TW" altLang="en-US" sz="2000" dirty="0">
                <a:latin typeface="+mn-lt"/>
                <a:ea typeface="+mn-ea"/>
                <a:cs typeface="+mn-ea"/>
                <a:sym typeface="+mn-lt"/>
              </a:rPr>
              <a:t>责任</a:t>
            </a:r>
            <a:r>
              <a:rPr lang="en-US" altLang="zh-TW" sz="2000" dirty="0">
                <a:latin typeface="+mn-lt"/>
                <a:ea typeface="+mn-ea"/>
                <a:cs typeface="+mn-ea"/>
                <a:sym typeface="+mn-lt"/>
              </a:rPr>
              <a:t>,</a:t>
            </a:r>
            <a:r>
              <a:rPr lang="zh-TW" altLang="en-US" sz="2000" dirty="0">
                <a:latin typeface="+mn-lt"/>
                <a:ea typeface="+mn-ea"/>
                <a:cs typeface="+mn-ea"/>
                <a:sym typeface="+mn-lt"/>
              </a:rPr>
              <a:t>器械布局</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在适当场合张贴消防宣传画</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成立消防小组</a:t>
            </a:r>
            <a:r>
              <a:rPr lang="en-US" altLang="zh-TW" sz="2000" dirty="0">
                <a:latin typeface="+mn-lt"/>
                <a:ea typeface="+mn-ea"/>
                <a:cs typeface="+mn-ea"/>
                <a:sym typeface="+mn-lt"/>
              </a:rPr>
              <a:t>,</a:t>
            </a:r>
            <a:r>
              <a:rPr lang="zh-TW" altLang="en-US" sz="2000" dirty="0">
                <a:latin typeface="+mn-lt"/>
                <a:ea typeface="+mn-ea"/>
                <a:cs typeface="+mn-ea"/>
                <a:sym typeface="+mn-lt"/>
              </a:rPr>
              <a:t>兼职处理消防宣传事务</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高级管理者和各部门骨干都要重视消防工作</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b="1" dirty="0">
                <a:latin typeface="+mn-lt"/>
                <a:ea typeface="+mn-ea"/>
                <a:cs typeface="+mn-ea"/>
                <a:sym typeface="+mn-lt"/>
              </a:rPr>
              <a:t>人员对火患的处理方式</a:t>
            </a:r>
            <a:r>
              <a:rPr lang="en-US" altLang="zh-TW" sz="2000" b="1" dirty="0">
                <a:latin typeface="+mn-lt"/>
                <a:ea typeface="+mn-ea"/>
                <a:cs typeface="+mn-ea"/>
                <a:sym typeface="+mn-lt"/>
              </a:rPr>
              <a:t>:</a:t>
            </a:r>
          </a:p>
        </p:txBody>
      </p:sp>
      <p:sp>
        <p:nvSpPr>
          <p:cNvPr id="3" name="文本框 2">
            <a:extLst>
              <a:ext uri="{FF2B5EF4-FFF2-40B4-BE49-F238E27FC236}">
                <a16:creationId xmlns:a16="http://schemas.microsoft.com/office/drawing/2014/main" id="{8BE72CC2-7682-43EA-AC6C-4360047FEE5B}"/>
              </a:ext>
            </a:extLst>
          </p:cNvPr>
          <p:cNvSpPr txBox="1"/>
          <p:nvPr/>
        </p:nvSpPr>
        <p:spPr>
          <a:xfrm>
            <a:off x="2887056" y="84177"/>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7906" name="Oval 2">
            <a:extLst>
              <a:ext uri="{FF2B5EF4-FFF2-40B4-BE49-F238E27FC236}">
                <a16:creationId xmlns:a16="http://schemas.microsoft.com/office/drawing/2014/main" id="{6AB3C0D2-4BC6-4057-9E50-77DED13DFBA3}"/>
              </a:ext>
            </a:extLst>
          </p:cNvPr>
          <p:cNvSpPr>
            <a:spLocks noChangeArrowheads="1"/>
          </p:cNvSpPr>
          <p:nvPr/>
        </p:nvSpPr>
        <p:spPr bwMode="auto">
          <a:xfrm>
            <a:off x="1983165" y="1224360"/>
            <a:ext cx="2622550" cy="2289175"/>
          </a:xfrm>
          <a:prstGeom prst="ellipse">
            <a:avLst/>
          </a:prstGeom>
          <a:ln>
            <a:headEnd/>
            <a:tailEnd/>
          </a:ln>
          <a:extLs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发现火</a:t>
            </a:r>
          </a:p>
          <a:p>
            <a:pPr algn="ctr" eaLnBrk="1" hangingPunct="1">
              <a:lnSpc>
                <a:spcPct val="120000"/>
              </a:lnSpc>
              <a:defRPr/>
            </a:pPr>
            <a:r>
              <a:rPr lang="zh-TW" altLang="en-US" sz="2000">
                <a:latin typeface="+mn-lt"/>
                <a:ea typeface="+mn-ea"/>
                <a:cs typeface="+mn-ea"/>
                <a:sym typeface="+mn-lt"/>
              </a:rPr>
              <a:t>灾时</a:t>
            </a:r>
          </a:p>
        </p:txBody>
      </p:sp>
      <p:sp>
        <p:nvSpPr>
          <p:cNvPr id="507907" name="Oval 3">
            <a:extLst>
              <a:ext uri="{FF2B5EF4-FFF2-40B4-BE49-F238E27FC236}">
                <a16:creationId xmlns:a16="http://schemas.microsoft.com/office/drawing/2014/main" id="{FCF6831F-0EEF-4897-8AB7-BBC0A2D89FDA}"/>
              </a:ext>
            </a:extLst>
          </p:cNvPr>
          <p:cNvSpPr>
            <a:spLocks noChangeArrowheads="1"/>
          </p:cNvSpPr>
          <p:nvPr/>
        </p:nvSpPr>
        <p:spPr bwMode="auto">
          <a:xfrm>
            <a:off x="12084050" y="4160838"/>
            <a:ext cx="2622550" cy="2287587"/>
          </a:xfrm>
          <a:prstGeom prst="ellipse">
            <a:avLst/>
          </a:prstGeom>
          <a:ln>
            <a:headEnd/>
            <a:tailEnd/>
          </a:ln>
          <a:extLs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人人</a:t>
            </a:r>
          </a:p>
          <a:p>
            <a:pPr algn="ctr" eaLnBrk="1" hangingPunct="1">
              <a:lnSpc>
                <a:spcPct val="120000"/>
              </a:lnSpc>
              <a:defRPr/>
            </a:pPr>
            <a:r>
              <a:rPr lang="zh-TW" altLang="en-US" sz="2000">
                <a:latin typeface="+mn-lt"/>
                <a:ea typeface="+mn-ea"/>
                <a:cs typeface="+mn-ea"/>
                <a:sym typeface="+mn-lt"/>
              </a:rPr>
              <a:t>有责</a:t>
            </a:r>
          </a:p>
        </p:txBody>
      </p:sp>
      <p:sp>
        <p:nvSpPr>
          <p:cNvPr id="507908" name="Rectangle 4">
            <a:extLst>
              <a:ext uri="{FF2B5EF4-FFF2-40B4-BE49-F238E27FC236}">
                <a16:creationId xmlns:a16="http://schemas.microsoft.com/office/drawing/2014/main" id="{DACF00D1-8C13-4598-954F-21E6D727D792}"/>
              </a:ext>
            </a:extLst>
          </p:cNvPr>
          <p:cNvSpPr>
            <a:spLocks noChangeArrowheads="1"/>
          </p:cNvSpPr>
          <p:nvPr/>
        </p:nvSpPr>
        <p:spPr bwMode="auto">
          <a:xfrm>
            <a:off x="5699125" y="1039813"/>
            <a:ext cx="5700713" cy="728662"/>
          </a:xfrm>
          <a:prstGeom prst="rect">
            <a:avLst/>
          </a:prstGeom>
          <a:ln>
            <a:headEnd/>
            <a:tailEnd/>
          </a:ln>
          <a:extLs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首先自行扑救</a:t>
            </a:r>
          </a:p>
        </p:txBody>
      </p:sp>
      <p:sp>
        <p:nvSpPr>
          <p:cNvPr id="507909" name="Rectangle 5">
            <a:extLst>
              <a:ext uri="{FF2B5EF4-FFF2-40B4-BE49-F238E27FC236}">
                <a16:creationId xmlns:a16="http://schemas.microsoft.com/office/drawing/2014/main" id="{8BE09A08-9274-469A-953B-A2A4B1864E8A}"/>
              </a:ext>
            </a:extLst>
          </p:cNvPr>
          <p:cNvSpPr>
            <a:spLocks noChangeArrowheads="1"/>
          </p:cNvSpPr>
          <p:nvPr/>
        </p:nvSpPr>
        <p:spPr bwMode="auto">
          <a:xfrm>
            <a:off x="5699125" y="2287588"/>
            <a:ext cx="5700713" cy="728662"/>
          </a:xfrm>
          <a:prstGeom prst="rect">
            <a:avLst/>
          </a:prstGeom>
          <a:ln>
            <a:headEnd/>
            <a:tailEnd/>
          </a:ln>
          <a:extLs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扑救无效</a:t>
            </a:r>
            <a:r>
              <a:rPr lang="en-US" altLang="zh-TW" sz="2000">
                <a:latin typeface="+mn-lt"/>
                <a:ea typeface="+mn-ea"/>
                <a:cs typeface="+mn-ea"/>
                <a:sym typeface="+mn-lt"/>
              </a:rPr>
              <a:t>,</a:t>
            </a:r>
            <a:r>
              <a:rPr lang="zh-TW" altLang="en-US" sz="2000">
                <a:latin typeface="+mn-lt"/>
                <a:ea typeface="+mn-ea"/>
                <a:cs typeface="+mn-ea"/>
                <a:sym typeface="+mn-lt"/>
              </a:rPr>
              <a:t>逃生</a:t>
            </a:r>
            <a:r>
              <a:rPr lang="en-US" altLang="zh-TW" sz="2000">
                <a:latin typeface="+mn-lt"/>
                <a:ea typeface="+mn-ea"/>
                <a:cs typeface="+mn-ea"/>
                <a:sym typeface="+mn-lt"/>
              </a:rPr>
              <a:t>,</a:t>
            </a:r>
            <a:r>
              <a:rPr lang="zh-TW" altLang="en-US" sz="2000">
                <a:latin typeface="+mn-lt"/>
                <a:ea typeface="+mn-ea"/>
                <a:cs typeface="+mn-ea"/>
                <a:sym typeface="+mn-lt"/>
              </a:rPr>
              <a:t>呼喊</a:t>
            </a:r>
          </a:p>
        </p:txBody>
      </p:sp>
      <p:sp>
        <p:nvSpPr>
          <p:cNvPr id="507910" name="Rectangle 6">
            <a:extLst>
              <a:ext uri="{FF2B5EF4-FFF2-40B4-BE49-F238E27FC236}">
                <a16:creationId xmlns:a16="http://schemas.microsoft.com/office/drawing/2014/main" id="{C9CF6824-77E3-44C2-B249-0FA28C9A06BB}"/>
              </a:ext>
            </a:extLst>
          </p:cNvPr>
          <p:cNvSpPr>
            <a:spLocks noChangeArrowheads="1"/>
          </p:cNvSpPr>
          <p:nvPr/>
        </p:nvSpPr>
        <p:spPr bwMode="auto">
          <a:xfrm>
            <a:off x="5699125" y="3640138"/>
            <a:ext cx="5700713" cy="728662"/>
          </a:xfrm>
          <a:prstGeom prst="rect">
            <a:avLst/>
          </a:prstGeom>
          <a:ln>
            <a:headEnd/>
            <a:tailEnd/>
          </a:ln>
          <a:extLs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逃离后迅速报告</a:t>
            </a:r>
          </a:p>
        </p:txBody>
      </p:sp>
      <p:sp>
        <p:nvSpPr>
          <p:cNvPr id="507911" name="Line 7">
            <a:extLst>
              <a:ext uri="{FF2B5EF4-FFF2-40B4-BE49-F238E27FC236}">
                <a16:creationId xmlns:a16="http://schemas.microsoft.com/office/drawing/2014/main" id="{CDF79054-100C-4B9C-AC5B-B587BA9D6E36}"/>
              </a:ext>
            </a:extLst>
          </p:cNvPr>
          <p:cNvSpPr>
            <a:spLocks noChangeShapeType="1"/>
          </p:cNvSpPr>
          <p:nvPr/>
        </p:nvSpPr>
        <p:spPr bwMode="auto">
          <a:xfrm flipV="1">
            <a:off x="4605715" y="1551306"/>
            <a:ext cx="1093364" cy="728662"/>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507912" name="Line 8">
            <a:extLst>
              <a:ext uri="{FF2B5EF4-FFF2-40B4-BE49-F238E27FC236}">
                <a16:creationId xmlns:a16="http://schemas.microsoft.com/office/drawing/2014/main" id="{985835E0-D253-4439-937A-B46D13F43D92}"/>
              </a:ext>
            </a:extLst>
          </p:cNvPr>
          <p:cNvSpPr>
            <a:spLocks noChangeShapeType="1"/>
          </p:cNvSpPr>
          <p:nvPr/>
        </p:nvSpPr>
        <p:spPr bwMode="auto">
          <a:xfrm>
            <a:off x="8435975" y="1768475"/>
            <a:ext cx="0" cy="519113"/>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507913" name="Line 9">
            <a:extLst>
              <a:ext uri="{FF2B5EF4-FFF2-40B4-BE49-F238E27FC236}">
                <a16:creationId xmlns:a16="http://schemas.microsoft.com/office/drawing/2014/main" id="{9BE2C668-3296-4AA6-A8B0-C42D70E10259}"/>
              </a:ext>
            </a:extLst>
          </p:cNvPr>
          <p:cNvSpPr>
            <a:spLocks noChangeShapeType="1"/>
          </p:cNvSpPr>
          <p:nvPr/>
        </p:nvSpPr>
        <p:spPr bwMode="auto">
          <a:xfrm>
            <a:off x="8435975" y="3016250"/>
            <a:ext cx="0" cy="623888"/>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507914" name="Line 10">
            <a:extLst>
              <a:ext uri="{FF2B5EF4-FFF2-40B4-BE49-F238E27FC236}">
                <a16:creationId xmlns:a16="http://schemas.microsoft.com/office/drawing/2014/main" id="{6BBA3B4A-0175-42C4-8ABB-4A06453C8533}"/>
              </a:ext>
            </a:extLst>
          </p:cNvPr>
          <p:cNvSpPr>
            <a:spLocks noChangeShapeType="1"/>
          </p:cNvSpPr>
          <p:nvPr/>
        </p:nvSpPr>
        <p:spPr bwMode="auto">
          <a:xfrm>
            <a:off x="11399838" y="5305425"/>
            <a:ext cx="684212" cy="0"/>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507915" name="Rectangle 11">
            <a:extLst>
              <a:ext uri="{FF2B5EF4-FFF2-40B4-BE49-F238E27FC236}">
                <a16:creationId xmlns:a16="http://schemas.microsoft.com/office/drawing/2014/main" id="{2D1F1111-7FDE-48F3-8D0A-9644CDC441A0}"/>
              </a:ext>
            </a:extLst>
          </p:cNvPr>
          <p:cNvSpPr>
            <a:spLocks noChangeArrowheads="1"/>
          </p:cNvSpPr>
          <p:nvPr/>
        </p:nvSpPr>
        <p:spPr bwMode="auto">
          <a:xfrm>
            <a:off x="5699125" y="4992688"/>
            <a:ext cx="5700713" cy="728662"/>
          </a:xfrm>
          <a:prstGeom prst="rect">
            <a:avLst/>
          </a:prstGeom>
          <a:ln>
            <a:headEnd/>
            <a:tailEnd/>
          </a:ln>
          <a:extLs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报告后参与灭火</a:t>
            </a:r>
          </a:p>
        </p:txBody>
      </p:sp>
      <p:sp>
        <p:nvSpPr>
          <p:cNvPr id="507916" name="Line 12">
            <a:extLst>
              <a:ext uri="{FF2B5EF4-FFF2-40B4-BE49-F238E27FC236}">
                <a16:creationId xmlns:a16="http://schemas.microsoft.com/office/drawing/2014/main" id="{C82B4BEB-8EB2-477B-B438-C7F1C3C64881}"/>
              </a:ext>
            </a:extLst>
          </p:cNvPr>
          <p:cNvSpPr>
            <a:spLocks noChangeShapeType="1"/>
          </p:cNvSpPr>
          <p:nvPr/>
        </p:nvSpPr>
        <p:spPr bwMode="auto">
          <a:xfrm>
            <a:off x="8435975" y="4368800"/>
            <a:ext cx="0" cy="623888"/>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507917" name="Text Box 13">
            <a:extLst>
              <a:ext uri="{FF2B5EF4-FFF2-40B4-BE49-F238E27FC236}">
                <a16:creationId xmlns:a16="http://schemas.microsoft.com/office/drawing/2014/main" id="{5EDD9BAD-C92F-47E0-9EE9-483EE3AED8F5}"/>
              </a:ext>
            </a:extLst>
          </p:cNvPr>
          <p:cNvSpPr txBox="1">
            <a:spLocks noChangeArrowheads="1"/>
          </p:cNvSpPr>
          <p:nvPr/>
        </p:nvSpPr>
        <p:spPr bwMode="auto">
          <a:xfrm>
            <a:off x="1481138" y="6032500"/>
            <a:ext cx="13681075" cy="15779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a:latin typeface="+mn-lt"/>
                <a:ea typeface="+mn-ea"/>
                <a:cs typeface="+mn-ea"/>
                <a:sym typeface="+mn-lt"/>
              </a:rPr>
              <a:t>5 </a:t>
            </a:r>
            <a:r>
              <a:rPr lang="zh-TW" altLang="en-US" sz="2000" b="1">
                <a:latin typeface="+mn-lt"/>
                <a:ea typeface="+mn-ea"/>
                <a:cs typeface="+mn-ea"/>
                <a:sym typeface="+mn-lt"/>
              </a:rPr>
              <a:t>配置恒定的动力资源</a:t>
            </a:r>
          </a:p>
          <a:p>
            <a:pPr eaLnBrk="1" hangingPunct="1">
              <a:lnSpc>
                <a:spcPct val="120000"/>
              </a:lnSpc>
              <a:defRPr/>
            </a:pPr>
            <a:r>
              <a:rPr lang="zh-TW" altLang="en-US" sz="2000">
                <a:latin typeface="+mn-lt"/>
                <a:ea typeface="+mn-ea"/>
                <a:cs typeface="+mn-ea"/>
                <a:sym typeface="+mn-lt"/>
              </a:rPr>
              <a:t>   动力资源是企业从事生产的粮食</a:t>
            </a:r>
            <a:r>
              <a:rPr lang="en-US" altLang="zh-TW" sz="2000">
                <a:latin typeface="+mn-lt"/>
                <a:ea typeface="+mn-ea"/>
                <a:cs typeface="+mn-ea"/>
                <a:sym typeface="+mn-lt"/>
              </a:rPr>
              <a:t>,</a:t>
            </a:r>
            <a:r>
              <a:rPr lang="zh-TW" altLang="en-US" sz="2000">
                <a:latin typeface="+mn-lt"/>
                <a:ea typeface="+mn-ea"/>
                <a:cs typeface="+mn-ea"/>
                <a:sym typeface="+mn-lt"/>
              </a:rPr>
              <a:t>资源的形式很多</a:t>
            </a:r>
            <a:r>
              <a:rPr lang="en-US" altLang="zh-TW" sz="2000">
                <a:latin typeface="+mn-lt"/>
                <a:ea typeface="+mn-ea"/>
                <a:cs typeface="+mn-ea"/>
                <a:sym typeface="+mn-lt"/>
              </a:rPr>
              <a:t>,</a:t>
            </a:r>
            <a:r>
              <a:rPr lang="zh-TW" altLang="en-US" sz="2000">
                <a:latin typeface="+mn-lt"/>
                <a:ea typeface="+mn-ea"/>
                <a:cs typeface="+mn-ea"/>
                <a:sym typeface="+mn-lt"/>
              </a:rPr>
              <a:t>但主要包括电力</a:t>
            </a:r>
            <a:r>
              <a:rPr lang="en-US" altLang="zh-TW" sz="2000">
                <a:latin typeface="+mn-lt"/>
                <a:ea typeface="+mn-ea"/>
                <a:cs typeface="+mn-ea"/>
                <a:sym typeface="+mn-lt"/>
              </a:rPr>
              <a:t>,</a:t>
            </a:r>
            <a:r>
              <a:rPr lang="zh-TW" altLang="en-US" sz="2000">
                <a:latin typeface="+mn-lt"/>
                <a:ea typeface="+mn-ea"/>
                <a:cs typeface="+mn-ea"/>
                <a:sym typeface="+mn-lt"/>
              </a:rPr>
              <a:t>压缩空气等</a:t>
            </a:r>
            <a:r>
              <a:rPr lang="en-US" altLang="zh-TW" sz="2000">
                <a:latin typeface="+mn-lt"/>
                <a:ea typeface="+mn-ea"/>
                <a:cs typeface="+mn-ea"/>
                <a:sym typeface="+mn-lt"/>
              </a:rPr>
              <a:t>.</a:t>
            </a:r>
            <a:r>
              <a:rPr lang="zh-TW" altLang="en-US" sz="2000">
                <a:latin typeface="+mn-lt"/>
                <a:ea typeface="+mn-ea"/>
                <a:cs typeface="+mn-ea"/>
                <a:sym typeface="+mn-lt"/>
              </a:rPr>
              <a:t>恒定的意思有两方面</a:t>
            </a:r>
            <a:r>
              <a:rPr lang="en-US" altLang="zh-TW" sz="2000">
                <a:latin typeface="+mn-lt"/>
                <a:ea typeface="+mn-ea"/>
                <a:cs typeface="+mn-ea"/>
                <a:sym typeface="+mn-lt"/>
              </a:rPr>
              <a:t>,</a:t>
            </a:r>
            <a:r>
              <a:rPr lang="zh-TW" altLang="en-US" sz="2000">
                <a:latin typeface="+mn-lt"/>
                <a:ea typeface="+mn-ea"/>
                <a:cs typeface="+mn-ea"/>
                <a:sym typeface="+mn-lt"/>
              </a:rPr>
              <a:t>一是可以恒定地供给数量</a:t>
            </a:r>
            <a:r>
              <a:rPr lang="en-US" altLang="zh-TW" sz="2000">
                <a:latin typeface="+mn-lt"/>
                <a:ea typeface="+mn-ea"/>
                <a:cs typeface="+mn-ea"/>
                <a:sym typeface="+mn-lt"/>
              </a:rPr>
              <a:t>,</a:t>
            </a:r>
            <a:r>
              <a:rPr lang="zh-TW" altLang="en-US" sz="2000">
                <a:latin typeface="+mn-lt"/>
                <a:ea typeface="+mn-ea"/>
                <a:cs typeface="+mn-ea"/>
                <a:sym typeface="+mn-lt"/>
              </a:rPr>
              <a:t>满足生产需要</a:t>
            </a:r>
            <a:r>
              <a:rPr lang="en-US" altLang="zh-TW" sz="2000">
                <a:latin typeface="+mn-lt"/>
                <a:ea typeface="+mn-ea"/>
                <a:cs typeface="+mn-ea"/>
                <a:sym typeface="+mn-lt"/>
              </a:rPr>
              <a:t>;</a:t>
            </a:r>
            <a:r>
              <a:rPr lang="zh-TW" altLang="en-US" sz="2000">
                <a:latin typeface="+mn-lt"/>
                <a:ea typeface="+mn-ea"/>
                <a:cs typeface="+mn-ea"/>
                <a:sym typeface="+mn-lt"/>
              </a:rPr>
              <a:t>二是可以确保供给的质量稳定</a:t>
            </a:r>
            <a:r>
              <a:rPr lang="en-US" altLang="zh-TW" sz="2000">
                <a:latin typeface="+mn-lt"/>
                <a:ea typeface="+mn-ea"/>
                <a:cs typeface="+mn-ea"/>
                <a:sym typeface="+mn-lt"/>
              </a:rPr>
              <a:t>,</a:t>
            </a:r>
            <a:r>
              <a:rPr lang="zh-TW" altLang="en-US" sz="2000">
                <a:latin typeface="+mn-lt"/>
                <a:ea typeface="+mn-ea"/>
                <a:cs typeface="+mn-ea"/>
                <a:sym typeface="+mn-lt"/>
              </a:rPr>
              <a:t>不会因为忽高低而影响作业</a:t>
            </a:r>
            <a:r>
              <a:rPr lang="en-US" altLang="zh-TW" sz="2000">
                <a:latin typeface="+mn-lt"/>
                <a:ea typeface="+mn-ea"/>
                <a:cs typeface="+mn-ea"/>
                <a:sym typeface="+mn-lt"/>
              </a:rPr>
              <a:t>.</a:t>
            </a:r>
            <a:endParaRPr lang="en-US" altLang="zh-TW" sz="2000" b="1">
              <a:latin typeface="+mn-lt"/>
              <a:ea typeface="+mn-ea"/>
              <a:cs typeface="+mn-ea"/>
              <a:sym typeface="+mn-lt"/>
            </a:endParaRPr>
          </a:p>
          <a:p>
            <a:pPr eaLnBrk="1" hangingPunct="1">
              <a:lnSpc>
                <a:spcPct val="120000"/>
              </a:lnSpc>
              <a:defRPr/>
            </a:pPr>
            <a:r>
              <a:rPr lang="en-US" altLang="zh-TW" sz="2000" b="1">
                <a:latin typeface="+mn-lt"/>
                <a:ea typeface="+mn-ea"/>
                <a:cs typeface="+mn-ea"/>
                <a:sym typeface="+mn-lt"/>
              </a:rPr>
              <a:t>5.1 </a:t>
            </a:r>
            <a:r>
              <a:rPr lang="zh-TW" altLang="en-US" sz="2000" b="1">
                <a:latin typeface="+mn-lt"/>
                <a:ea typeface="+mn-ea"/>
                <a:cs typeface="+mn-ea"/>
                <a:sym typeface="+mn-lt"/>
              </a:rPr>
              <a:t>市电须稳定</a:t>
            </a:r>
          </a:p>
        </p:txBody>
      </p:sp>
      <p:sp>
        <p:nvSpPr>
          <p:cNvPr id="14" name="文本框 13">
            <a:extLst>
              <a:ext uri="{FF2B5EF4-FFF2-40B4-BE49-F238E27FC236}">
                <a16:creationId xmlns:a16="http://schemas.microsoft.com/office/drawing/2014/main" id="{B9A1BC83-04DE-4EA1-B37A-0B6AE662F6E2}"/>
              </a:ext>
            </a:extLst>
          </p:cNvPr>
          <p:cNvSpPr txBox="1"/>
          <p:nvPr/>
        </p:nvSpPr>
        <p:spPr>
          <a:xfrm>
            <a:off x="2887056" y="84177"/>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4"/>
                                        </p:tgtEl>
                                        <p:attrNameLst>
                                          <p:attrName>style.visibility</p:attrName>
                                        </p:attrNameLst>
                                      </p:cBhvr>
                                      <p:to>
                                        <p:strVal val="visible"/>
                                      </p:to>
                                    </p:set>
                                    <p:anim calcmode="lin" valueType="num">
                                      <p:cBhvr>
                                        <p:cTn id="7" dur="500" fill="hold"/>
                                        <p:tgtEl>
                                          <p:spTgt spid="14"/>
                                        </p:tgtEl>
                                        <p:attrNameLst>
                                          <p:attrName>ppt_w</p:attrName>
                                        </p:attrNameLst>
                                      </p:cBhvr>
                                      <p:tavLst>
                                        <p:tav tm="0">
                                          <p:val>
                                            <p:fltVal val="0"/>
                                          </p:val>
                                        </p:tav>
                                        <p:tav tm="100000">
                                          <p:val>
                                            <p:strVal val="#ppt_w"/>
                                          </p:val>
                                        </p:tav>
                                      </p:tavLst>
                                    </p:anim>
                                    <p:anim calcmode="lin" valueType="num">
                                      <p:cBhvr>
                                        <p:cTn id="8" dur="500" fill="hold"/>
                                        <p:tgtEl>
                                          <p:spTgt spid="1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8930" name="Text Box 2">
            <a:extLst>
              <a:ext uri="{FF2B5EF4-FFF2-40B4-BE49-F238E27FC236}">
                <a16:creationId xmlns:a16="http://schemas.microsoft.com/office/drawing/2014/main" id="{2D36FD5B-2741-49B1-9B8C-D9F81B497417}"/>
              </a:ext>
            </a:extLst>
          </p:cNvPr>
          <p:cNvSpPr txBox="1">
            <a:spLocks noChangeArrowheads="1"/>
          </p:cNvSpPr>
          <p:nvPr/>
        </p:nvSpPr>
        <p:spPr bwMode="auto">
          <a:xfrm>
            <a:off x="1408907" y="2420144"/>
            <a:ext cx="13681075" cy="41640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随着用电高峰的波动</a:t>
            </a:r>
            <a:r>
              <a:rPr lang="en-US" altLang="zh-TW" sz="2000" dirty="0">
                <a:latin typeface="+mn-lt"/>
                <a:ea typeface="+mn-ea"/>
                <a:cs typeface="+mn-ea"/>
                <a:sym typeface="+mn-lt"/>
              </a:rPr>
              <a:t>,</a:t>
            </a:r>
            <a:r>
              <a:rPr lang="zh-TW" altLang="en-US" sz="2000" dirty="0">
                <a:latin typeface="+mn-lt"/>
                <a:ea typeface="+mn-ea"/>
                <a:cs typeface="+mn-ea"/>
                <a:sym typeface="+mn-lt"/>
              </a:rPr>
              <a:t>供应的市电总是变化的</a:t>
            </a:r>
            <a:r>
              <a:rPr lang="en-US" altLang="zh-TW" sz="2000" dirty="0">
                <a:latin typeface="+mn-lt"/>
                <a:ea typeface="+mn-ea"/>
                <a:cs typeface="+mn-ea"/>
                <a:sym typeface="+mn-lt"/>
              </a:rPr>
              <a:t>.</a:t>
            </a:r>
            <a:r>
              <a:rPr lang="zh-TW" altLang="en-US" sz="2000" dirty="0">
                <a:latin typeface="+mn-lt"/>
                <a:ea typeface="+mn-ea"/>
                <a:cs typeface="+mn-ea"/>
                <a:sym typeface="+mn-lt"/>
              </a:rPr>
              <a:t>比如有个工业区用</a:t>
            </a:r>
            <a:r>
              <a:rPr lang="en-US" altLang="zh-TW" sz="2000" dirty="0">
                <a:latin typeface="+mn-lt"/>
                <a:ea typeface="+mn-ea"/>
                <a:cs typeface="+mn-ea"/>
                <a:sym typeface="+mn-lt"/>
              </a:rPr>
              <a:t>220V</a:t>
            </a:r>
            <a:r>
              <a:rPr lang="zh-TW" altLang="en-US" sz="2000" dirty="0">
                <a:latin typeface="+mn-lt"/>
                <a:ea typeface="+mn-ea"/>
                <a:cs typeface="+mn-ea"/>
                <a:sym typeface="+mn-lt"/>
              </a:rPr>
              <a:t>的电压</a:t>
            </a:r>
            <a:r>
              <a:rPr lang="en-US" altLang="zh-TW" sz="2000" dirty="0">
                <a:latin typeface="+mn-lt"/>
                <a:ea typeface="+mn-ea"/>
                <a:cs typeface="+mn-ea"/>
                <a:sym typeface="+mn-lt"/>
              </a:rPr>
              <a:t>,</a:t>
            </a:r>
            <a:r>
              <a:rPr lang="zh-TW" altLang="en-US" sz="2000" dirty="0">
                <a:latin typeface="+mn-lt"/>
                <a:ea typeface="+mn-ea"/>
                <a:cs typeface="+mn-ea"/>
                <a:sym typeface="+mn-lt"/>
              </a:rPr>
              <a:t>但白天电压最低时只有</a:t>
            </a:r>
            <a:r>
              <a:rPr lang="en-US" altLang="zh-TW" sz="2000" dirty="0">
                <a:latin typeface="+mn-lt"/>
                <a:ea typeface="+mn-ea"/>
                <a:cs typeface="+mn-ea"/>
                <a:sym typeface="+mn-lt"/>
              </a:rPr>
              <a:t>196V,</a:t>
            </a:r>
            <a:r>
              <a:rPr lang="zh-TW" altLang="en-US" sz="2000" dirty="0">
                <a:latin typeface="+mn-lt"/>
                <a:ea typeface="+mn-ea"/>
                <a:cs typeface="+mn-ea"/>
                <a:sym typeface="+mn-lt"/>
              </a:rPr>
              <a:t>而晚上电压最高时可达</a:t>
            </a:r>
            <a:r>
              <a:rPr lang="en-US" altLang="zh-TW" sz="2000" dirty="0">
                <a:latin typeface="+mn-lt"/>
                <a:ea typeface="+mn-ea"/>
                <a:cs typeface="+mn-ea"/>
                <a:sym typeface="+mn-lt"/>
              </a:rPr>
              <a:t>236V,</a:t>
            </a:r>
            <a:r>
              <a:rPr lang="zh-TW" altLang="en-US" sz="2000" dirty="0">
                <a:latin typeface="+mn-lt"/>
                <a:ea typeface="+mn-ea"/>
                <a:cs typeface="+mn-ea"/>
                <a:sym typeface="+mn-lt"/>
              </a:rPr>
              <a:t>相差</a:t>
            </a:r>
            <a:r>
              <a:rPr lang="en-US" altLang="zh-TW" sz="2000" dirty="0">
                <a:latin typeface="+mn-lt"/>
                <a:ea typeface="+mn-ea"/>
                <a:cs typeface="+mn-ea"/>
                <a:sym typeface="+mn-lt"/>
              </a:rPr>
              <a:t>40V.</a:t>
            </a:r>
            <a:r>
              <a:rPr lang="zh-TW" altLang="en-US" sz="2000" dirty="0">
                <a:latin typeface="+mn-lt"/>
                <a:ea typeface="+mn-ea"/>
                <a:cs typeface="+mn-ea"/>
                <a:sym typeface="+mn-lt"/>
              </a:rPr>
              <a:t>这么大的变差对于产品的测试</a:t>
            </a:r>
            <a:r>
              <a:rPr lang="en-US" altLang="zh-TW" sz="2000" dirty="0">
                <a:latin typeface="+mn-lt"/>
                <a:ea typeface="+mn-ea"/>
                <a:cs typeface="+mn-ea"/>
                <a:sym typeface="+mn-lt"/>
              </a:rPr>
              <a:t>,</a:t>
            </a:r>
            <a:r>
              <a:rPr lang="zh-TW" altLang="en-US" sz="2000" dirty="0">
                <a:latin typeface="+mn-lt"/>
                <a:ea typeface="+mn-ea"/>
                <a:cs typeface="+mn-ea"/>
                <a:sym typeface="+mn-lt"/>
              </a:rPr>
              <a:t>发热器件的温度</a:t>
            </a:r>
            <a:r>
              <a:rPr lang="en-US" altLang="zh-TW" sz="2000" dirty="0">
                <a:latin typeface="+mn-lt"/>
                <a:ea typeface="+mn-ea"/>
                <a:cs typeface="+mn-ea"/>
                <a:sym typeface="+mn-lt"/>
              </a:rPr>
              <a:t>,</a:t>
            </a:r>
            <a:r>
              <a:rPr lang="zh-TW" altLang="en-US" sz="2000" dirty="0">
                <a:latin typeface="+mn-lt"/>
                <a:ea typeface="+mn-ea"/>
                <a:cs typeface="+mn-ea"/>
                <a:sym typeface="+mn-lt"/>
              </a:rPr>
              <a:t>机器的运转等都会有比较严重的影响</a:t>
            </a:r>
            <a:r>
              <a:rPr lang="en-US" altLang="zh-TW" sz="2000" dirty="0">
                <a:latin typeface="+mn-lt"/>
                <a:ea typeface="+mn-ea"/>
                <a:cs typeface="+mn-ea"/>
                <a:sym typeface="+mn-lt"/>
              </a:rPr>
              <a:t>,</a:t>
            </a:r>
            <a:r>
              <a:rPr lang="zh-TW" altLang="en-US" sz="2000" dirty="0">
                <a:latin typeface="+mn-lt"/>
                <a:ea typeface="+mn-ea"/>
                <a:cs typeface="+mn-ea"/>
                <a:sym typeface="+mn-lt"/>
              </a:rPr>
              <a:t>单看发热器件</a:t>
            </a:r>
            <a:r>
              <a:rPr lang="en-US" altLang="zh-TW" sz="2000" dirty="0">
                <a:latin typeface="+mn-lt"/>
                <a:ea typeface="+mn-ea"/>
                <a:cs typeface="+mn-ea"/>
                <a:sym typeface="+mn-lt"/>
              </a:rPr>
              <a:t>,</a:t>
            </a:r>
            <a:r>
              <a:rPr lang="zh-TW" altLang="en-US" sz="2000" dirty="0">
                <a:latin typeface="+mn-lt"/>
                <a:ea typeface="+mn-ea"/>
                <a:cs typeface="+mn-ea"/>
                <a:sym typeface="+mn-lt"/>
              </a:rPr>
              <a:t>热量的计算公式是</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Q=0.24I  RT=0.24(V  /R)T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式中</a:t>
            </a:r>
            <a:r>
              <a:rPr lang="en-US" altLang="zh-TW" sz="2000" dirty="0">
                <a:latin typeface="+mn-lt"/>
                <a:ea typeface="+mn-ea"/>
                <a:cs typeface="+mn-ea"/>
                <a:sym typeface="+mn-lt"/>
              </a:rPr>
              <a:t>:Q—</a:t>
            </a:r>
            <a:r>
              <a:rPr lang="zh-TW" altLang="en-US" sz="2000" dirty="0">
                <a:latin typeface="+mn-lt"/>
                <a:ea typeface="+mn-ea"/>
                <a:cs typeface="+mn-ea"/>
                <a:sym typeface="+mn-lt"/>
              </a:rPr>
              <a:t>发热量</a:t>
            </a:r>
          </a:p>
          <a:p>
            <a:pPr eaLnBrk="1" hangingPunct="1">
              <a:lnSpc>
                <a:spcPct val="120000"/>
              </a:lnSpc>
              <a:defRPr/>
            </a:pPr>
            <a:r>
              <a:rPr lang="zh-TW" altLang="en-US" sz="2000" dirty="0">
                <a:latin typeface="+mn-lt"/>
                <a:ea typeface="+mn-ea"/>
                <a:cs typeface="+mn-ea"/>
                <a:sym typeface="+mn-lt"/>
              </a:rPr>
              <a:t>           </a:t>
            </a:r>
            <a:r>
              <a:rPr lang="en-US" altLang="zh-TW" sz="2000" dirty="0">
                <a:latin typeface="+mn-lt"/>
                <a:ea typeface="+mn-ea"/>
                <a:cs typeface="+mn-ea"/>
                <a:sym typeface="+mn-lt"/>
              </a:rPr>
              <a:t>V—</a:t>
            </a:r>
            <a:r>
              <a:rPr lang="zh-TW" altLang="en-US" sz="2000" dirty="0">
                <a:latin typeface="+mn-lt"/>
                <a:ea typeface="+mn-ea"/>
                <a:cs typeface="+mn-ea"/>
                <a:sym typeface="+mn-lt"/>
              </a:rPr>
              <a:t>电压</a:t>
            </a:r>
          </a:p>
          <a:p>
            <a:pPr eaLnBrk="1" hangingPunct="1">
              <a:lnSpc>
                <a:spcPct val="120000"/>
              </a:lnSpc>
              <a:defRPr/>
            </a:pPr>
            <a:r>
              <a:rPr lang="zh-TW" altLang="en-US" sz="2000" dirty="0">
                <a:latin typeface="+mn-lt"/>
                <a:ea typeface="+mn-ea"/>
                <a:cs typeface="+mn-ea"/>
                <a:sym typeface="+mn-lt"/>
              </a:rPr>
              <a:t>           </a:t>
            </a:r>
            <a:r>
              <a:rPr lang="en-US" altLang="zh-TW" sz="2000" dirty="0">
                <a:latin typeface="+mn-lt"/>
                <a:ea typeface="+mn-ea"/>
                <a:cs typeface="+mn-ea"/>
                <a:sym typeface="+mn-lt"/>
              </a:rPr>
              <a:t>R—</a:t>
            </a:r>
            <a:r>
              <a:rPr lang="zh-TW" altLang="en-US" sz="2000" dirty="0">
                <a:latin typeface="+mn-lt"/>
                <a:ea typeface="+mn-ea"/>
                <a:cs typeface="+mn-ea"/>
                <a:sym typeface="+mn-lt"/>
              </a:rPr>
              <a:t>电阻</a:t>
            </a:r>
          </a:p>
          <a:p>
            <a:pPr eaLnBrk="1" hangingPunct="1">
              <a:lnSpc>
                <a:spcPct val="120000"/>
              </a:lnSpc>
              <a:defRPr/>
            </a:pPr>
            <a:r>
              <a:rPr lang="zh-TW" altLang="en-US" sz="2000" dirty="0">
                <a:latin typeface="+mn-lt"/>
                <a:ea typeface="+mn-ea"/>
                <a:cs typeface="+mn-ea"/>
                <a:sym typeface="+mn-lt"/>
              </a:rPr>
              <a:t>          </a:t>
            </a:r>
            <a:r>
              <a:rPr lang="en-US" altLang="zh-TW" sz="2000" dirty="0" err="1">
                <a:latin typeface="+mn-lt"/>
                <a:ea typeface="+mn-ea"/>
                <a:cs typeface="+mn-ea"/>
                <a:sym typeface="+mn-lt"/>
              </a:rPr>
              <a:t>sT</a:t>
            </a:r>
            <a:r>
              <a:rPr lang="en-US" altLang="zh-TW" sz="2000" dirty="0">
                <a:latin typeface="+mn-lt"/>
                <a:ea typeface="+mn-ea"/>
                <a:cs typeface="+mn-ea"/>
                <a:sym typeface="+mn-lt"/>
              </a:rPr>
              <a:t> —</a:t>
            </a:r>
            <a:r>
              <a:rPr lang="zh-TW" altLang="en-US" sz="2000" dirty="0">
                <a:latin typeface="+mn-lt"/>
                <a:ea typeface="+mn-ea"/>
                <a:cs typeface="+mn-ea"/>
                <a:sym typeface="+mn-lt"/>
              </a:rPr>
              <a:t>通电时间</a:t>
            </a:r>
          </a:p>
          <a:p>
            <a:pPr eaLnBrk="1" hangingPunct="1">
              <a:lnSpc>
                <a:spcPct val="120000"/>
              </a:lnSpc>
              <a:defRPr/>
            </a:pPr>
            <a:r>
              <a:rPr lang="zh-TW" altLang="en-US" sz="2000" dirty="0">
                <a:latin typeface="+mn-lt"/>
                <a:ea typeface="+mn-ea"/>
                <a:cs typeface="+mn-ea"/>
                <a:sym typeface="+mn-lt"/>
              </a:rPr>
              <a:t>   也就是说在其他参数不变的情况下</a:t>
            </a:r>
            <a:r>
              <a:rPr lang="en-US" altLang="zh-TW" sz="2000" dirty="0">
                <a:latin typeface="+mn-lt"/>
                <a:ea typeface="+mn-ea"/>
                <a:cs typeface="+mn-ea"/>
                <a:sym typeface="+mn-lt"/>
              </a:rPr>
              <a:t>,</a:t>
            </a:r>
            <a:r>
              <a:rPr lang="zh-TW" altLang="en-US" sz="2000" dirty="0">
                <a:latin typeface="+mn-lt"/>
                <a:ea typeface="+mn-ea"/>
                <a:cs typeface="+mn-ea"/>
                <a:sym typeface="+mn-lt"/>
              </a:rPr>
              <a:t>发热量与电压的平方成正比</a:t>
            </a:r>
            <a:r>
              <a:rPr lang="en-US" altLang="zh-TW" sz="2000" dirty="0">
                <a:latin typeface="+mn-lt"/>
                <a:ea typeface="+mn-ea"/>
                <a:cs typeface="+mn-ea"/>
                <a:sym typeface="+mn-lt"/>
              </a:rPr>
              <a:t>.</a:t>
            </a:r>
            <a:r>
              <a:rPr lang="zh-TW" altLang="en-US" sz="2000" dirty="0">
                <a:latin typeface="+mn-lt"/>
                <a:ea typeface="+mn-ea"/>
                <a:cs typeface="+mn-ea"/>
                <a:sym typeface="+mn-lt"/>
              </a:rPr>
              <a:t>那么</a:t>
            </a:r>
            <a:r>
              <a:rPr lang="en-US" altLang="zh-TW" sz="2000" dirty="0">
                <a:latin typeface="+mn-lt"/>
                <a:ea typeface="+mn-ea"/>
                <a:cs typeface="+mn-ea"/>
                <a:sym typeface="+mn-lt"/>
              </a:rPr>
              <a:t>,</a:t>
            </a:r>
            <a:r>
              <a:rPr lang="zh-TW" altLang="en-US" sz="2000" dirty="0">
                <a:latin typeface="+mn-lt"/>
                <a:ea typeface="+mn-ea"/>
                <a:cs typeface="+mn-ea"/>
                <a:sym typeface="+mn-lt"/>
              </a:rPr>
              <a:t>过高和过低的电压都势必对温度形成影响</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确保电压桓定的基本措施就是使用稳压器</a:t>
            </a:r>
            <a:r>
              <a:rPr lang="en-US" altLang="zh-TW" sz="2000" dirty="0">
                <a:latin typeface="+mn-lt"/>
                <a:ea typeface="+mn-ea"/>
                <a:cs typeface="+mn-ea"/>
                <a:sym typeface="+mn-lt"/>
              </a:rPr>
              <a:t>.</a:t>
            </a:r>
            <a:r>
              <a:rPr lang="zh-TW" altLang="en-US" sz="2000" dirty="0">
                <a:latin typeface="+mn-lt"/>
                <a:ea typeface="+mn-ea"/>
                <a:cs typeface="+mn-ea"/>
                <a:sym typeface="+mn-lt"/>
              </a:rPr>
              <a:t>确保电源持续供给的措施就是自备发电机</a:t>
            </a:r>
            <a:r>
              <a:rPr lang="en-US" altLang="zh-TW" sz="2000" dirty="0">
                <a:latin typeface="+mn-lt"/>
                <a:ea typeface="+mn-ea"/>
                <a:cs typeface="+mn-ea"/>
                <a:sym typeface="+mn-lt"/>
              </a:rPr>
              <a:t>,</a:t>
            </a:r>
            <a:r>
              <a:rPr lang="zh-TW" altLang="en-US" sz="2000" dirty="0">
                <a:latin typeface="+mn-lt"/>
                <a:ea typeface="+mn-ea"/>
                <a:cs typeface="+mn-ea"/>
                <a:sym typeface="+mn-lt"/>
              </a:rPr>
              <a:t>一旦市电供给突然中断时马上</a:t>
            </a:r>
            <a:r>
              <a:rPr lang="en-US" altLang="zh-TW" sz="2000" dirty="0">
                <a:latin typeface="+mn-lt"/>
                <a:ea typeface="+mn-ea"/>
                <a:cs typeface="+mn-ea"/>
                <a:sym typeface="+mn-lt"/>
              </a:rPr>
              <a:t>(</a:t>
            </a:r>
            <a:r>
              <a:rPr lang="zh-TW" altLang="en-US" sz="2000" dirty="0">
                <a:latin typeface="+mn-lt"/>
                <a:ea typeface="+mn-ea"/>
                <a:cs typeface="+mn-ea"/>
                <a:sym typeface="+mn-lt"/>
              </a:rPr>
              <a:t>最好是自动</a:t>
            </a:r>
            <a:r>
              <a:rPr lang="en-US" altLang="zh-TW" sz="2000" dirty="0">
                <a:latin typeface="+mn-lt"/>
                <a:ea typeface="+mn-ea"/>
                <a:cs typeface="+mn-ea"/>
                <a:sym typeface="+mn-lt"/>
              </a:rPr>
              <a:t>)</a:t>
            </a:r>
            <a:r>
              <a:rPr lang="zh-TW" altLang="en-US" sz="2000" dirty="0">
                <a:latin typeface="+mn-lt"/>
                <a:ea typeface="+mn-ea"/>
                <a:cs typeface="+mn-ea"/>
                <a:sym typeface="+mn-lt"/>
              </a:rPr>
              <a:t>开启使用</a:t>
            </a:r>
            <a:r>
              <a:rPr lang="en-US" altLang="zh-TW" sz="2000" dirty="0">
                <a:latin typeface="+mn-lt"/>
                <a:ea typeface="+mn-ea"/>
                <a:cs typeface="+mn-ea"/>
                <a:sym typeface="+mn-lt"/>
              </a:rPr>
              <a:t>,</a:t>
            </a:r>
            <a:r>
              <a:rPr lang="zh-TW" altLang="en-US" sz="2000" dirty="0">
                <a:latin typeface="+mn-lt"/>
                <a:ea typeface="+mn-ea"/>
                <a:cs typeface="+mn-ea"/>
                <a:sym typeface="+mn-lt"/>
              </a:rPr>
              <a:t>以保证重点作业如焊锡</a:t>
            </a:r>
            <a:r>
              <a:rPr lang="en-US" altLang="zh-TW" sz="2000" dirty="0">
                <a:latin typeface="+mn-lt"/>
                <a:ea typeface="+mn-ea"/>
                <a:cs typeface="+mn-ea"/>
                <a:sym typeface="+mn-lt"/>
              </a:rPr>
              <a:t>,SMT</a:t>
            </a:r>
            <a:r>
              <a:rPr lang="zh-TW" altLang="en-US" sz="2000" dirty="0">
                <a:latin typeface="+mn-lt"/>
                <a:ea typeface="+mn-ea"/>
                <a:cs typeface="+mn-ea"/>
                <a:sym typeface="+mn-lt"/>
              </a:rPr>
              <a:t>等不会产生损害</a:t>
            </a:r>
            <a:r>
              <a:rPr lang="en-US" altLang="zh-TW" sz="2000" dirty="0">
                <a:latin typeface="+mn-lt"/>
                <a:ea typeface="+mn-ea"/>
                <a:cs typeface="+mn-ea"/>
                <a:sym typeface="+mn-lt"/>
              </a:rPr>
              <a:t>.</a:t>
            </a:r>
          </a:p>
        </p:txBody>
      </p:sp>
      <p:sp>
        <p:nvSpPr>
          <p:cNvPr id="508931" name="Text Box 3">
            <a:extLst>
              <a:ext uri="{FF2B5EF4-FFF2-40B4-BE49-F238E27FC236}">
                <a16:creationId xmlns:a16="http://schemas.microsoft.com/office/drawing/2014/main" id="{95FDAF0B-C679-469F-87A7-77B23284CB91}"/>
              </a:ext>
            </a:extLst>
          </p:cNvPr>
          <p:cNvSpPr txBox="1">
            <a:spLocks noChangeArrowheads="1"/>
          </p:cNvSpPr>
          <p:nvPr/>
        </p:nvSpPr>
        <p:spPr bwMode="auto">
          <a:xfrm>
            <a:off x="4330700" y="2184400"/>
            <a:ext cx="457200" cy="4714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a:latin typeface="+mn-lt"/>
                <a:ea typeface="+mn-ea"/>
                <a:cs typeface="+mn-ea"/>
                <a:sym typeface="+mn-lt"/>
              </a:rPr>
              <a:t>2  </a:t>
            </a:r>
          </a:p>
        </p:txBody>
      </p:sp>
      <p:sp>
        <p:nvSpPr>
          <p:cNvPr id="508932" name="Text Box 4">
            <a:extLst>
              <a:ext uri="{FF2B5EF4-FFF2-40B4-BE49-F238E27FC236}">
                <a16:creationId xmlns:a16="http://schemas.microsoft.com/office/drawing/2014/main" id="{8D99A47A-86EC-4E38-A6CC-7D4710C63E75}"/>
              </a:ext>
            </a:extLst>
          </p:cNvPr>
          <p:cNvSpPr txBox="1">
            <a:spLocks noChangeArrowheads="1"/>
          </p:cNvSpPr>
          <p:nvPr/>
        </p:nvSpPr>
        <p:spPr bwMode="auto">
          <a:xfrm>
            <a:off x="6726238" y="2184400"/>
            <a:ext cx="455612" cy="4714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a:latin typeface="+mn-lt"/>
                <a:ea typeface="+mn-ea"/>
                <a:cs typeface="+mn-ea"/>
                <a:sym typeface="+mn-lt"/>
              </a:rPr>
              <a:t>2</a:t>
            </a:r>
          </a:p>
        </p:txBody>
      </p:sp>
      <p:sp>
        <p:nvSpPr>
          <p:cNvPr id="5" name="文本框 4">
            <a:extLst>
              <a:ext uri="{FF2B5EF4-FFF2-40B4-BE49-F238E27FC236}">
                <a16:creationId xmlns:a16="http://schemas.microsoft.com/office/drawing/2014/main" id="{A4FA5050-8DE1-4750-897B-1E9823DA9065}"/>
              </a:ext>
            </a:extLst>
          </p:cNvPr>
          <p:cNvSpPr txBox="1"/>
          <p:nvPr/>
        </p:nvSpPr>
        <p:spPr>
          <a:xfrm>
            <a:off x="2887056" y="84177"/>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9954" name="Text Box 2">
            <a:extLst>
              <a:ext uri="{FF2B5EF4-FFF2-40B4-BE49-F238E27FC236}">
                <a16:creationId xmlns:a16="http://schemas.microsoft.com/office/drawing/2014/main" id="{58AE7314-9092-4C8A-9820-DAD05A4BF2E2}"/>
              </a:ext>
            </a:extLst>
          </p:cNvPr>
          <p:cNvSpPr txBox="1">
            <a:spLocks noChangeArrowheads="1"/>
          </p:cNvSpPr>
          <p:nvPr/>
        </p:nvSpPr>
        <p:spPr bwMode="auto">
          <a:xfrm>
            <a:off x="682625" y="1779587"/>
            <a:ext cx="13681075" cy="46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   </a:t>
            </a:r>
            <a:r>
              <a:rPr lang="zh-TW" altLang="en-US" sz="2000" b="1" dirty="0">
                <a:latin typeface="+mn-lt"/>
                <a:ea typeface="+mn-ea"/>
                <a:cs typeface="+mn-ea"/>
                <a:sym typeface="+mn-lt"/>
              </a:rPr>
              <a:t>恒定电压供给系统</a:t>
            </a:r>
            <a:r>
              <a:rPr lang="en-US" altLang="zh-TW" sz="2000" b="1" dirty="0">
                <a:latin typeface="+mn-lt"/>
                <a:ea typeface="+mn-ea"/>
                <a:cs typeface="+mn-ea"/>
                <a:sym typeface="+mn-lt"/>
              </a:rPr>
              <a:t>:</a:t>
            </a:r>
          </a:p>
        </p:txBody>
      </p:sp>
      <p:sp>
        <p:nvSpPr>
          <p:cNvPr id="509955" name="Rectangle 3">
            <a:extLst>
              <a:ext uri="{FF2B5EF4-FFF2-40B4-BE49-F238E27FC236}">
                <a16:creationId xmlns:a16="http://schemas.microsoft.com/office/drawing/2014/main" id="{43E0AB93-F67A-4ADD-9870-BE05C6946D18}"/>
              </a:ext>
            </a:extLst>
          </p:cNvPr>
          <p:cNvSpPr>
            <a:spLocks noChangeArrowheads="1"/>
          </p:cNvSpPr>
          <p:nvPr/>
        </p:nvSpPr>
        <p:spPr bwMode="auto">
          <a:xfrm>
            <a:off x="5014913" y="1039813"/>
            <a:ext cx="1368425" cy="187325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变</a:t>
            </a:r>
          </a:p>
          <a:p>
            <a:pPr algn="ctr" eaLnBrk="1" hangingPunct="1">
              <a:lnSpc>
                <a:spcPct val="120000"/>
              </a:lnSpc>
              <a:defRPr/>
            </a:pPr>
            <a:r>
              <a:rPr lang="zh-TW" altLang="en-US" sz="2000">
                <a:latin typeface="+mn-lt"/>
                <a:ea typeface="+mn-ea"/>
                <a:cs typeface="+mn-ea"/>
                <a:sym typeface="+mn-lt"/>
              </a:rPr>
              <a:t>压</a:t>
            </a:r>
          </a:p>
          <a:p>
            <a:pPr algn="ctr" eaLnBrk="1" hangingPunct="1">
              <a:lnSpc>
                <a:spcPct val="120000"/>
              </a:lnSpc>
              <a:defRPr/>
            </a:pPr>
            <a:r>
              <a:rPr lang="zh-TW" altLang="en-US" sz="2000">
                <a:latin typeface="+mn-lt"/>
                <a:ea typeface="+mn-ea"/>
                <a:cs typeface="+mn-ea"/>
                <a:sym typeface="+mn-lt"/>
              </a:rPr>
              <a:t>器</a:t>
            </a:r>
          </a:p>
        </p:txBody>
      </p:sp>
      <p:sp>
        <p:nvSpPr>
          <p:cNvPr id="509956" name="Rectangle 4">
            <a:extLst>
              <a:ext uri="{FF2B5EF4-FFF2-40B4-BE49-F238E27FC236}">
                <a16:creationId xmlns:a16="http://schemas.microsoft.com/office/drawing/2014/main" id="{759F859E-CB53-46CA-BAE8-707ABBABFA40}"/>
              </a:ext>
            </a:extLst>
          </p:cNvPr>
          <p:cNvSpPr>
            <a:spLocks noChangeArrowheads="1"/>
          </p:cNvSpPr>
          <p:nvPr/>
        </p:nvSpPr>
        <p:spPr bwMode="auto">
          <a:xfrm>
            <a:off x="5014913" y="3744913"/>
            <a:ext cx="1368425" cy="187166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endParaRPr lang="zh-CN" altLang="zh-CN" sz="2000">
              <a:latin typeface="+mn-lt"/>
              <a:ea typeface="+mn-ea"/>
              <a:cs typeface="+mn-ea"/>
              <a:sym typeface="+mn-lt"/>
            </a:endParaRPr>
          </a:p>
        </p:txBody>
      </p:sp>
      <p:sp>
        <p:nvSpPr>
          <p:cNvPr id="509957" name="Oval 5">
            <a:extLst>
              <a:ext uri="{FF2B5EF4-FFF2-40B4-BE49-F238E27FC236}">
                <a16:creationId xmlns:a16="http://schemas.microsoft.com/office/drawing/2014/main" id="{C7C28722-86E6-4492-945E-12CC7549E4EE}"/>
              </a:ext>
            </a:extLst>
          </p:cNvPr>
          <p:cNvSpPr>
            <a:spLocks noChangeArrowheads="1"/>
          </p:cNvSpPr>
          <p:nvPr/>
        </p:nvSpPr>
        <p:spPr bwMode="auto">
          <a:xfrm>
            <a:off x="7523163" y="2600325"/>
            <a:ext cx="1938337" cy="166370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转换器</a:t>
            </a:r>
          </a:p>
        </p:txBody>
      </p:sp>
      <p:sp>
        <p:nvSpPr>
          <p:cNvPr id="509958" name="Rectangle 6">
            <a:extLst>
              <a:ext uri="{FF2B5EF4-FFF2-40B4-BE49-F238E27FC236}">
                <a16:creationId xmlns:a16="http://schemas.microsoft.com/office/drawing/2014/main" id="{E18602E2-51A1-4B77-8449-96993F67E39E}"/>
              </a:ext>
            </a:extLst>
          </p:cNvPr>
          <p:cNvSpPr>
            <a:spLocks noChangeArrowheads="1"/>
          </p:cNvSpPr>
          <p:nvPr/>
        </p:nvSpPr>
        <p:spPr bwMode="auto">
          <a:xfrm>
            <a:off x="11058525" y="2600325"/>
            <a:ext cx="1366838" cy="187166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稳</a:t>
            </a:r>
          </a:p>
          <a:p>
            <a:pPr algn="ctr" eaLnBrk="1" hangingPunct="1">
              <a:lnSpc>
                <a:spcPct val="120000"/>
              </a:lnSpc>
              <a:defRPr/>
            </a:pPr>
            <a:r>
              <a:rPr lang="zh-TW" altLang="en-US" sz="2000">
                <a:latin typeface="+mn-lt"/>
                <a:ea typeface="+mn-ea"/>
                <a:cs typeface="+mn-ea"/>
                <a:sym typeface="+mn-lt"/>
              </a:rPr>
              <a:t>压</a:t>
            </a:r>
          </a:p>
          <a:p>
            <a:pPr algn="ctr" eaLnBrk="1" hangingPunct="1">
              <a:lnSpc>
                <a:spcPct val="120000"/>
              </a:lnSpc>
              <a:defRPr/>
            </a:pPr>
            <a:r>
              <a:rPr lang="zh-TW" altLang="en-US" sz="2000">
                <a:latin typeface="+mn-lt"/>
                <a:ea typeface="+mn-ea"/>
                <a:cs typeface="+mn-ea"/>
                <a:sym typeface="+mn-lt"/>
              </a:rPr>
              <a:t>器</a:t>
            </a:r>
          </a:p>
        </p:txBody>
      </p:sp>
      <p:sp>
        <p:nvSpPr>
          <p:cNvPr id="509959" name="Line 7">
            <a:extLst>
              <a:ext uri="{FF2B5EF4-FFF2-40B4-BE49-F238E27FC236}">
                <a16:creationId xmlns:a16="http://schemas.microsoft.com/office/drawing/2014/main" id="{A4FEBFBD-316C-4B69-861B-84FAD721F50B}"/>
              </a:ext>
            </a:extLst>
          </p:cNvPr>
          <p:cNvSpPr>
            <a:spLocks noChangeShapeType="1"/>
          </p:cNvSpPr>
          <p:nvPr/>
        </p:nvSpPr>
        <p:spPr bwMode="auto">
          <a:xfrm flipH="1">
            <a:off x="3533775" y="1455738"/>
            <a:ext cx="1481138"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09960" name="Line 8">
            <a:extLst>
              <a:ext uri="{FF2B5EF4-FFF2-40B4-BE49-F238E27FC236}">
                <a16:creationId xmlns:a16="http://schemas.microsoft.com/office/drawing/2014/main" id="{EF85663D-E6A5-4132-BC0A-549915FD41D2}"/>
              </a:ext>
            </a:extLst>
          </p:cNvPr>
          <p:cNvSpPr>
            <a:spLocks noChangeShapeType="1"/>
          </p:cNvSpPr>
          <p:nvPr/>
        </p:nvSpPr>
        <p:spPr bwMode="auto">
          <a:xfrm flipH="1">
            <a:off x="3533775" y="1976438"/>
            <a:ext cx="1481138"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09961" name="Line 9">
            <a:extLst>
              <a:ext uri="{FF2B5EF4-FFF2-40B4-BE49-F238E27FC236}">
                <a16:creationId xmlns:a16="http://schemas.microsoft.com/office/drawing/2014/main" id="{48DC463F-DFDD-4BEF-8672-842920EEF522}"/>
              </a:ext>
            </a:extLst>
          </p:cNvPr>
          <p:cNvSpPr>
            <a:spLocks noChangeShapeType="1"/>
          </p:cNvSpPr>
          <p:nvPr/>
        </p:nvSpPr>
        <p:spPr bwMode="auto">
          <a:xfrm flipH="1">
            <a:off x="3533775" y="2497138"/>
            <a:ext cx="1481138"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09962" name="Text Box 11">
            <a:extLst>
              <a:ext uri="{FF2B5EF4-FFF2-40B4-BE49-F238E27FC236}">
                <a16:creationId xmlns:a16="http://schemas.microsoft.com/office/drawing/2014/main" id="{B6556D59-ABB2-436E-BDB9-494A2476F8C8}"/>
              </a:ext>
            </a:extLst>
          </p:cNvPr>
          <p:cNvSpPr txBox="1">
            <a:spLocks noChangeArrowheads="1"/>
          </p:cNvSpPr>
          <p:nvPr/>
        </p:nvSpPr>
        <p:spPr bwMode="auto">
          <a:xfrm flipH="1">
            <a:off x="3190875" y="1560513"/>
            <a:ext cx="457200" cy="4714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a:latin typeface="+mn-lt"/>
                <a:ea typeface="+mn-ea"/>
                <a:cs typeface="+mn-ea"/>
                <a:sym typeface="+mn-lt"/>
              </a:rPr>
              <a:t>ο</a:t>
            </a:r>
          </a:p>
        </p:txBody>
      </p:sp>
      <p:sp>
        <p:nvSpPr>
          <p:cNvPr id="509963" name="Rectangle 12">
            <a:extLst>
              <a:ext uri="{FF2B5EF4-FFF2-40B4-BE49-F238E27FC236}">
                <a16:creationId xmlns:a16="http://schemas.microsoft.com/office/drawing/2014/main" id="{AF95FB6C-7CA8-43D6-B66F-7E8111C271F8}"/>
              </a:ext>
            </a:extLst>
          </p:cNvPr>
          <p:cNvSpPr>
            <a:spLocks noChangeArrowheads="1"/>
          </p:cNvSpPr>
          <p:nvPr/>
        </p:nvSpPr>
        <p:spPr bwMode="auto">
          <a:xfrm>
            <a:off x="3190875" y="2079625"/>
            <a:ext cx="407988" cy="4683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a:latin typeface="+mn-lt"/>
                <a:ea typeface="+mn-ea"/>
                <a:cs typeface="+mn-ea"/>
                <a:sym typeface="+mn-lt"/>
              </a:rPr>
              <a:t>ο</a:t>
            </a:r>
          </a:p>
        </p:txBody>
      </p:sp>
      <p:sp>
        <p:nvSpPr>
          <p:cNvPr id="509964" name="Rectangle 13">
            <a:extLst>
              <a:ext uri="{FF2B5EF4-FFF2-40B4-BE49-F238E27FC236}">
                <a16:creationId xmlns:a16="http://schemas.microsoft.com/office/drawing/2014/main" id="{460E28B6-3400-4271-98F3-31F22A1D18B6}"/>
              </a:ext>
            </a:extLst>
          </p:cNvPr>
          <p:cNvSpPr>
            <a:spLocks noChangeArrowheads="1"/>
          </p:cNvSpPr>
          <p:nvPr/>
        </p:nvSpPr>
        <p:spPr bwMode="auto">
          <a:xfrm>
            <a:off x="3219450" y="1039813"/>
            <a:ext cx="407988" cy="4683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a:latin typeface="+mn-lt"/>
                <a:ea typeface="+mn-ea"/>
                <a:cs typeface="+mn-ea"/>
                <a:sym typeface="+mn-lt"/>
              </a:rPr>
              <a:t>ο</a:t>
            </a:r>
          </a:p>
        </p:txBody>
      </p:sp>
      <p:sp>
        <p:nvSpPr>
          <p:cNvPr id="509965" name="Line 14">
            <a:extLst>
              <a:ext uri="{FF2B5EF4-FFF2-40B4-BE49-F238E27FC236}">
                <a16:creationId xmlns:a16="http://schemas.microsoft.com/office/drawing/2014/main" id="{CE9E0324-60DC-4474-84FB-E8B5400E3921}"/>
              </a:ext>
            </a:extLst>
          </p:cNvPr>
          <p:cNvSpPr>
            <a:spLocks noChangeShapeType="1"/>
          </p:cNvSpPr>
          <p:nvPr/>
        </p:nvSpPr>
        <p:spPr bwMode="auto">
          <a:xfrm flipH="1">
            <a:off x="12425363" y="3016250"/>
            <a:ext cx="148272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09966" name="Line 15">
            <a:extLst>
              <a:ext uri="{FF2B5EF4-FFF2-40B4-BE49-F238E27FC236}">
                <a16:creationId xmlns:a16="http://schemas.microsoft.com/office/drawing/2014/main" id="{B6256E0A-4949-4511-9A03-7CBB5F340B3E}"/>
              </a:ext>
            </a:extLst>
          </p:cNvPr>
          <p:cNvSpPr>
            <a:spLocks noChangeShapeType="1"/>
          </p:cNvSpPr>
          <p:nvPr/>
        </p:nvSpPr>
        <p:spPr bwMode="auto">
          <a:xfrm flipH="1">
            <a:off x="12425363" y="3536950"/>
            <a:ext cx="148272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09967" name="Line 16">
            <a:extLst>
              <a:ext uri="{FF2B5EF4-FFF2-40B4-BE49-F238E27FC236}">
                <a16:creationId xmlns:a16="http://schemas.microsoft.com/office/drawing/2014/main" id="{17FC112F-2962-4177-8CF4-226AC12E2629}"/>
              </a:ext>
            </a:extLst>
          </p:cNvPr>
          <p:cNvSpPr>
            <a:spLocks noChangeShapeType="1"/>
          </p:cNvSpPr>
          <p:nvPr/>
        </p:nvSpPr>
        <p:spPr bwMode="auto">
          <a:xfrm flipH="1">
            <a:off x="12425363" y="4056063"/>
            <a:ext cx="148272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09968" name="Text Box 17">
            <a:extLst>
              <a:ext uri="{FF2B5EF4-FFF2-40B4-BE49-F238E27FC236}">
                <a16:creationId xmlns:a16="http://schemas.microsoft.com/office/drawing/2014/main" id="{020269D6-EB14-47A8-96F9-ECA4C1FEB8A2}"/>
              </a:ext>
            </a:extLst>
          </p:cNvPr>
          <p:cNvSpPr txBox="1">
            <a:spLocks noChangeArrowheads="1"/>
          </p:cNvSpPr>
          <p:nvPr/>
        </p:nvSpPr>
        <p:spPr bwMode="auto">
          <a:xfrm flipH="1">
            <a:off x="13793788" y="3121025"/>
            <a:ext cx="455612" cy="4714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a:latin typeface="+mn-lt"/>
                <a:ea typeface="+mn-ea"/>
                <a:cs typeface="+mn-ea"/>
                <a:sym typeface="+mn-lt"/>
              </a:rPr>
              <a:t>ο</a:t>
            </a:r>
          </a:p>
        </p:txBody>
      </p:sp>
      <p:sp>
        <p:nvSpPr>
          <p:cNvPr id="509969" name="Rectangle 18">
            <a:extLst>
              <a:ext uri="{FF2B5EF4-FFF2-40B4-BE49-F238E27FC236}">
                <a16:creationId xmlns:a16="http://schemas.microsoft.com/office/drawing/2014/main" id="{C88F3F81-0DAB-403E-9E04-52F8B5FA9D22}"/>
              </a:ext>
            </a:extLst>
          </p:cNvPr>
          <p:cNvSpPr>
            <a:spLocks noChangeArrowheads="1"/>
          </p:cNvSpPr>
          <p:nvPr/>
        </p:nvSpPr>
        <p:spPr bwMode="auto">
          <a:xfrm>
            <a:off x="13793788" y="3640138"/>
            <a:ext cx="407987" cy="4683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a:latin typeface="+mn-lt"/>
                <a:ea typeface="+mn-ea"/>
                <a:cs typeface="+mn-ea"/>
                <a:sym typeface="+mn-lt"/>
              </a:rPr>
              <a:t>ο</a:t>
            </a:r>
          </a:p>
        </p:txBody>
      </p:sp>
      <p:sp>
        <p:nvSpPr>
          <p:cNvPr id="509970" name="Rectangle 19">
            <a:extLst>
              <a:ext uri="{FF2B5EF4-FFF2-40B4-BE49-F238E27FC236}">
                <a16:creationId xmlns:a16="http://schemas.microsoft.com/office/drawing/2014/main" id="{A3D31E51-EA4F-407E-B96A-6D930CE13481}"/>
              </a:ext>
            </a:extLst>
          </p:cNvPr>
          <p:cNvSpPr>
            <a:spLocks noChangeArrowheads="1"/>
          </p:cNvSpPr>
          <p:nvPr/>
        </p:nvSpPr>
        <p:spPr bwMode="auto">
          <a:xfrm>
            <a:off x="13822363" y="2600325"/>
            <a:ext cx="407987" cy="4683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a:latin typeface="+mn-lt"/>
                <a:ea typeface="+mn-ea"/>
                <a:cs typeface="+mn-ea"/>
                <a:sym typeface="+mn-lt"/>
              </a:rPr>
              <a:t>ο</a:t>
            </a:r>
          </a:p>
        </p:txBody>
      </p:sp>
      <p:sp>
        <p:nvSpPr>
          <p:cNvPr id="509971" name="Line 20">
            <a:extLst>
              <a:ext uri="{FF2B5EF4-FFF2-40B4-BE49-F238E27FC236}">
                <a16:creationId xmlns:a16="http://schemas.microsoft.com/office/drawing/2014/main" id="{1377F912-06E0-4CC6-8F07-E01AC0870FBF}"/>
              </a:ext>
            </a:extLst>
          </p:cNvPr>
          <p:cNvSpPr>
            <a:spLocks noChangeShapeType="1"/>
          </p:cNvSpPr>
          <p:nvPr/>
        </p:nvSpPr>
        <p:spPr bwMode="auto">
          <a:xfrm>
            <a:off x="6383338" y="1455738"/>
            <a:ext cx="91281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09972" name="Line 21">
            <a:extLst>
              <a:ext uri="{FF2B5EF4-FFF2-40B4-BE49-F238E27FC236}">
                <a16:creationId xmlns:a16="http://schemas.microsoft.com/office/drawing/2014/main" id="{A86A74A8-6BFB-4F94-88E2-0B5F0495F949}"/>
              </a:ext>
            </a:extLst>
          </p:cNvPr>
          <p:cNvSpPr>
            <a:spLocks noChangeShapeType="1"/>
          </p:cNvSpPr>
          <p:nvPr/>
        </p:nvSpPr>
        <p:spPr bwMode="auto">
          <a:xfrm>
            <a:off x="6383338" y="1976438"/>
            <a:ext cx="91281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09973" name="Line 22">
            <a:extLst>
              <a:ext uri="{FF2B5EF4-FFF2-40B4-BE49-F238E27FC236}">
                <a16:creationId xmlns:a16="http://schemas.microsoft.com/office/drawing/2014/main" id="{A385676B-9EFC-4363-B209-089DBCDBB2A8}"/>
              </a:ext>
            </a:extLst>
          </p:cNvPr>
          <p:cNvSpPr>
            <a:spLocks noChangeShapeType="1"/>
          </p:cNvSpPr>
          <p:nvPr/>
        </p:nvSpPr>
        <p:spPr bwMode="auto">
          <a:xfrm>
            <a:off x="6383338" y="2497138"/>
            <a:ext cx="91281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09974" name="Line 23">
            <a:extLst>
              <a:ext uri="{FF2B5EF4-FFF2-40B4-BE49-F238E27FC236}">
                <a16:creationId xmlns:a16="http://schemas.microsoft.com/office/drawing/2014/main" id="{806E7A17-9A96-4FA5-8FE3-5E05F815F754}"/>
              </a:ext>
            </a:extLst>
          </p:cNvPr>
          <p:cNvSpPr>
            <a:spLocks noChangeShapeType="1"/>
          </p:cNvSpPr>
          <p:nvPr/>
        </p:nvSpPr>
        <p:spPr bwMode="auto">
          <a:xfrm>
            <a:off x="7296150" y="1455738"/>
            <a:ext cx="1254125" cy="114458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09975" name="Line 24">
            <a:extLst>
              <a:ext uri="{FF2B5EF4-FFF2-40B4-BE49-F238E27FC236}">
                <a16:creationId xmlns:a16="http://schemas.microsoft.com/office/drawing/2014/main" id="{E8D5309A-42CD-45E2-BA53-463A838B52FE}"/>
              </a:ext>
            </a:extLst>
          </p:cNvPr>
          <p:cNvSpPr>
            <a:spLocks noChangeShapeType="1"/>
          </p:cNvSpPr>
          <p:nvPr/>
        </p:nvSpPr>
        <p:spPr bwMode="auto">
          <a:xfrm>
            <a:off x="7296150" y="1976438"/>
            <a:ext cx="796925" cy="72866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09976" name="Line 25">
            <a:extLst>
              <a:ext uri="{FF2B5EF4-FFF2-40B4-BE49-F238E27FC236}">
                <a16:creationId xmlns:a16="http://schemas.microsoft.com/office/drawing/2014/main" id="{E94D4650-05C3-4A22-87E1-DD5E211CB893}"/>
              </a:ext>
            </a:extLst>
          </p:cNvPr>
          <p:cNvSpPr>
            <a:spLocks noChangeShapeType="1"/>
          </p:cNvSpPr>
          <p:nvPr/>
        </p:nvSpPr>
        <p:spPr bwMode="auto">
          <a:xfrm>
            <a:off x="7296150" y="2497138"/>
            <a:ext cx="455613" cy="4159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09977" name="Line 26">
            <a:extLst>
              <a:ext uri="{FF2B5EF4-FFF2-40B4-BE49-F238E27FC236}">
                <a16:creationId xmlns:a16="http://schemas.microsoft.com/office/drawing/2014/main" id="{2E5919F4-2770-42D6-BA28-5348C09A9853}"/>
              </a:ext>
            </a:extLst>
          </p:cNvPr>
          <p:cNvSpPr>
            <a:spLocks noChangeShapeType="1"/>
          </p:cNvSpPr>
          <p:nvPr/>
        </p:nvSpPr>
        <p:spPr bwMode="auto">
          <a:xfrm>
            <a:off x="6383338" y="4368800"/>
            <a:ext cx="91281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09978" name="Line 27">
            <a:extLst>
              <a:ext uri="{FF2B5EF4-FFF2-40B4-BE49-F238E27FC236}">
                <a16:creationId xmlns:a16="http://schemas.microsoft.com/office/drawing/2014/main" id="{62ED586C-B86C-4CDB-B2DF-47F66D2F3514}"/>
              </a:ext>
            </a:extLst>
          </p:cNvPr>
          <p:cNvSpPr>
            <a:spLocks noChangeShapeType="1"/>
          </p:cNvSpPr>
          <p:nvPr/>
        </p:nvSpPr>
        <p:spPr bwMode="auto">
          <a:xfrm>
            <a:off x="6383338" y="4784725"/>
            <a:ext cx="91281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09979" name="Line 28">
            <a:extLst>
              <a:ext uri="{FF2B5EF4-FFF2-40B4-BE49-F238E27FC236}">
                <a16:creationId xmlns:a16="http://schemas.microsoft.com/office/drawing/2014/main" id="{2D6C6831-E189-428F-ABE5-D3F3AF53F01D}"/>
              </a:ext>
            </a:extLst>
          </p:cNvPr>
          <p:cNvSpPr>
            <a:spLocks noChangeShapeType="1"/>
          </p:cNvSpPr>
          <p:nvPr/>
        </p:nvSpPr>
        <p:spPr bwMode="auto">
          <a:xfrm>
            <a:off x="6383338" y="5200650"/>
            <a:ext cx="91281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09980" name="Line 29">
            <a:extLst>
              <a:ext uri="{FF2B5EF4-FFF2-40B4-BE49-F238E27FC236}">
                <a16:creationId xmlns:a16="http://schemas.microsoft.com/office/drawing/2014/main" id="{9E723427-5B92-4F55-A100-E948FF5C2880}"/>
              </a:ext>
            </a:extLst>
          </p:cNvPr>
          <p:cNvSpPr>
            <a:spLocks noChangeShapeType="1"/>
          </p:cNvSpPr>
          <p:nvPr/>
        </p:nvSpPr>
        <p:spPr bwMode="auto">
          <a:xfrm flipV="1">
            <a:off x="7296150" y="3952875"/>
            <a:ext cx="455613" cy="4159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09981" name="Line 30">
            <a:extLst>
              <a:ext uri="{FF2B5EF4-FFF2-40B4-BE49-F238E27FC236}">
                <a16:creationId xmlns:a16="http://schemas.microsoft.com/office/drawing/2014/main" id="{5F8DCB2D-9AC6-49C5-A24A-9D9830DFBA23}"/>
              </a:ext>
            </a:extLst>
          </p:cNvPr>
          <p:cNvSpPr>
            <a:spLocks noChangeShapeType="1"/>
          </p:cNvSpPr>
          <p:nvPr/>
        </p:nvSpPr>
        <p:spPr bwMode="auto">
          <a:xfrm flipV="1">
            <a:off x="7296150" y="4160838"/>
            <a:ext cx="684213" cy="62388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09982" name="Line 31">
            <a:extLst>
              <a:ext uri="{FF2B5EF4-FFF2-40B4-BE49-F238E27FC236}">
                <a16:creationId xmlns:a16="http://schemas.microsoft.com/office/drawing/2014/main" id="{BF0DEDF2-A258-4FF5-B0D1-344A48A0C72C}"/>
              </a:ext>
            </a:extLst>
          </p:cNvPr>
          <p:cNvSpPr>
            <a:spLocks noChangeShapeType="1"/>
          </p:cNvSpPr>
          <p:nvPr/>
        </p:nvSpPr>
        <p:spPr bwMode="auto">
          <a:xfrm flipV="1">
            <a:off x="7296150" y="4264025"/>
            <a:ext cx="1025525" cy="9366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09983" name="Line 32">
            <a:extLst>
              <a:ext uri="{FF2B5EF4-FFF2-40B4-BE49-F238E27FC236}">
                <a16:creationId xmlns:a16="http://schemas.microsoft.com/office/drawing/2014/main" id="{2F327843-72A4-4F7F-BB4C-372D48908F90}"/>
              </a:ext>
            </a:extLst>
          </p:cNvPr>
          <p:cNvSpPr>
            <a:spLocks noChangeShapeType="1"/>
          </p:cNvSpPr>
          <p:nvPr/>
        </p:nvSpPr>
        <p:spPr bwMode="auto">
          <a:xfrm flipH="1">
            <a:off x="9347200" y="3016250"/>
            <a:ext cx="171132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09984" name="Line 33">
            <a:extLst>
              <a:ext uri="{FF2B5EF4-FFF2-40B4-BE49-F238E27FC236}">
                <a16:creationId xmlns:a16="http://schemas.microsoft.com/office/drawing/2014/main" id="{01273D6F-BBBB-4F99-A6F0-1D78561E4540}"/>
              </a:ext>
            </a:extLst>
          </p:cNvPr>
          <p:cNvSpPr>
            <a:spLocks noChangeShapeType="1"/>
          </p:cNvSpPr>
          <p:nvPr/>
        </p:nvSpPr>
        <p:spPr bwMode="auto">
          <a:xfrm flipH="1">
            <a:off x="9461500" y="3536950"/>
            <a:ext cx="159702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09985" name="Line 34">
            <a:extLst>
              <a:ext uri="{FF2B5EF4-FFF2-40B4-BE49-F238E27FC236}">
                <a16:creationId xmlns:a16="http://schemas.microsoft.com/office/drawing/2014/main" id="{0472B677-0E69-41D0-9E20-AE635561F487}"/>
              </a:ext>
            </a:extLst>
          </p:cNvPr>
          <p:cNvSpPr>
            <a:spLocks noChangeShapeType="1"/>
          </p:cNvSpPr>
          <p:nvPr/>
        </p:nvSpPr>
        <p:spPr bwMode="auto">
          <a:xfrm flipH="1">
            <a:off x="9234488" y="4056063"/>
            <a:ext cx="18240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09986" name="Text Box 35">
            <a:extLst>
              <a:ext uri="{FF2B5EF4-FFF2-40B4-BE49-F238E27FC236}">
                <a16:creationId xmlns:a16="http://schemas.microsoft.com/office/drawing/2014/main" id="{00A4E9D3-21F3-4C4A-9895-038325E8D49E}"/>
              </a:ext>
            </a:extLst>
          </p:cNvPr>
          <p:cNvSpPr txBox="1">
            <a:spLocks noChangeArrowheads="1"/>
          </p:cNvSpPr>
          <p:nvPr/>
        </p:nvSpPr>
        <p:spPr bwMode="auto">
          <a:xfrm>
            <a:off x="5699125" y="4056063"/>
            <a:ext cx="684213" cy="8397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自</a:t>
            </a:r>
          </a:p>
          <a:p>
            <a:pPr eaLnBrk="1" hangingPunct="1">
              <a:lnSpc>
                <a:spcPct val="120000"/>
              </a:lnSpc>
              <a:defRPr/>
            </a:pPr>
            <a:r>
              <a:rPr lang="zh-TW" altLang="en-US" sz="2000">
                <a:latin typeface="+mn-lt"/>
                <a:ea typeface="+mn-ea"/>
                <a:cs typeface="+mn-ea"/>
                <a:sym typeface="+mn-lt"/>
              </a:rPr>
              <a:t>备</a:t>
            </a:r>
          </a:p>
        </p:txBody>
      </p:sp>
      <p:sp>
        <p:nvSpPr>
          <p:cNvPr id="509987" name="Text Box 36">
            <a:extLst>
              <a:ext uri="{FF2B5EF4-FFF2-40B4-BE49-F238E27FC236}">
                <a16:creationId xmlns:a16="http://schemas.microsoft.com/office/drawing/2014/main" id="{01A19D50-BB1D-4CBC-8065-12401E656F6A}"/>
              </a:ext>
            </a:extLst>
          </p:cNvPr>
          <p:cNvSpPr txBox="1">
            <a:spLocks noChangeArrowheads="1"/>
          </p:cNvSpPr>
          <p:nvPr/>
        </p:nvSpPr>
        <p:spPr bwMode="auto">
          <a:xfrm>
            <a:off x="5014913" y="3848100"/>
            <a:ext cx="1027112" cy="46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发电机</a:t>
            </a:r>
          </a:p>
        </p:txBody>
      </p:sp>
      <p:sp>
        <p:nvSpPr>
          <p:cNvPr id="509988" name="Text Box 37">
            <a:extLst>
              <a:ext uri="{FF2B5EF4-FFF2-40B4-BE49-F238E27FC236}">
                <a16:creationId xmlns:a16="http://schemas.microsoft.com/office/drawing/2014/main" id="{C7C27B0E-70F8-435E-BDDC-6AEE3E61646D}"/>
              </a:ext>
            </a:extLst>
          </p:cNvPr>
          <p:cNvSpPr txBox="1">
            <a:spLocks noChangeArrowheads="1"/>
          </p:cNvSpPr>
          <p:nvPr/>
        </p:nvSpPr>
        <p:spPr bwMode="auto">
          <a:xfrm>
            <a:off x="12539663" y="4264025"/>
            <a:ext cx="2622550" cy="46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企业用电</a:t>
            </a:r>
          </a:p>
        </p:txBody>
      </p:sp>
      <p:sp>
        <p:nvSpPr>
          <p:cNvPr id="509989" name="Text Box 38">
            <a:extLst>
              <a:ext uri="{FF2B5EF4-FFF2-40B4-BE49-F238E27FC236}">
                <a16:creationId xmlns:a16="http://schemas.microsoft.com/office/drawing/2014/main" id="{4A0ACB89-BF89-406D-9170-268F49DB9C0C}"/>
              </a:ext>
            </a:extLst>
          </p:cNvPr>
          <p:cNvSpPr txBox="1">
            <a:spLocks noChangeArrowheads="1"/>
          </p:cNvSpPr>
          <p:nvPr/>
        </p:nvSpPr>
        <p:spPr bwMode="auto">
          <a:xfrm>
            <a:off x="3076575" y="2600325"/>
            <a:ext cx="2395538" cy="46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市电入</a:t>
            </a:r>
          </a:p>
        </p:txBody>
      </p:sp>
      <p:sp>
        <p:nvSpPr>
          <p:cNvPr id="509990" name="Text Box 39">
            <a:extLst>
              <a:ext uri="{FF2B5EF4-FFF2-40B4-BE49-F238E27FC236}">
                <a16:creationId xmlns:a16="http://schemas.microsoft.com/office/drawing/2014/main" id="{2CBB37E7-3484-4305-B215-B21263D1E81E}"/>
              </a:ext>
            </a:extLst>
          </p:cNvPr>
          <p:cNvSpPr txBox="1">
            <a:spLocks noChangeArrowheads="1"/>
          </p:cNvSpPr>
          <p:nvPr/>
        </p:nvSpPr>
        <p:spPr bwMode="auto">
          <a:xfrm>
            <a:off x="1481138" y="5746750"/>
            <a:ext cx="13681075" cy="15779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a:latin typeface="+mn-lt"/>
                <a:ea typeface="+mn-ea"/>
                <a:cs typeface="+mn-ea"/>
                <a:sym typeface="+mn-lt"/>
              </a:rPr>
              <a:t>5.2 </a:t>
            </a:r>
            <a:r>
              <a:rPr lang="zh-TW" altLang="en-US" sz="2000" b="1">
                <a:latin typeface="+mn-lt"/>
                <a:ea typeface="+mn-ea"/>
                <a:cs typeface="+mn-ea"/>
                <a:sym typeface="+mn-lt"/>
              </a:rPr>
              <a:t>未失效的企业“电池”</a:t>
            </a:r>
          </a:p>
          <a:p>
            <a:pPr eaLnBrk="1" hangingPunct="1">
              <a:lnSpc>
                <a:spcPct val="120000"/>
              </a:lnSpc>
              <a:defRPr/>
            </a:pPr>
            <a:r>
              <a:rPr lang="zh-TW" altLang="en-US" sz="2000">
                <a:latin typeface="+mn-lt"/>
                <a:ea typeface="+mn-ea"/>
                <a:cs typeface="+mn-ea"/>
                <a:sym typeface="+mn-lt"/>
              </a:rPr>
              <a:t>   </a:t>
            </a:r>
            <a:r>
              <a:rPr lang="en-US" altLang="zh-TW" sz="2000">
                <a:latin typeface="+mn-lt"/>
                <a:ea typeface="+mn-ea"/>
                <a:cs typeface="+mn-ea"/>
                <a:sym typeface="+mn-lt"/>
              </a:rPr>
              <a:t>UPS</a:t>
            </a:r>
            <a:r>
              <a:rPr lang="zh-TW" altLang="en-US" sz="2000">
                <a:latin typeface="+mn-lt"/>
                <a:ea typeface="+mn-ea"/>
                <a:cs typeface="+mn-ea"/>
                <a:sym typeface="+mn-lt"/>
              </a:rPr>
              <a:t>不间断电源的作用非常巨大</a:t>
            </a:r>
            <a:r>
              <a:rPr lang="en-US" altLang="zh-TW" sz="2000">
                <a:latin typeface="+mn-lt"/>
                <a:ea typeface="+mn-ea"/>
                <a:cs typeface="+mn-ea"/>
                <a:sym typeface="+mn-lt"/>
              </a:rPr>
              <a:t>,</a:t>
            </a:r>
            <a:r>
              <a:rPr lang="zh-TW" altLang="en-US" sz="2000">
                <a:latin typeface="+mn-lt"/>
                <a:ea typeface="+mn-ea"/>
                <a:cs typeface="+mn-ea"/>
                <a:sym typeface="+mn-lt"/>
              </a:rPr>
              <a:t>尤其对于计算机管理和应用水准比较高的企业</a:t>
            </a:r>
            <a:r>
              <a:rPr lang="en-US" altLang="zh-TW" sz="2000">
                <a:latin typeface="+mn-lt"/>
                <a:ea typeface="+mn-ea"/>
                <a:cs typeface="+mn-ea"/>
                <a:sym typeface="+mn-lt"/>
              </a:rPr>
              <a:t>,</a:t>
            </a:r>
            <a:r>
              <a:rPr lang="zh-TW" altLang="en-US" sz="2000">
                <a:latin typeface="+mn-lt"/>
                <a:ea typeface="+mn-ea"/>
                <a:cs typeface="+mn-ea"/>
                <a:sym typeface="+mn-lt"/>
              </a:rPr>
              <a:t>它可以给你足够的延续供电时是让你妥善地完成善后工作</a:t>
            </a:r>
            <a:r>
              <a:rPr lang="en-US" altLang="zh-TW" sz="2000">
                <a:latin typeface="+mn-lt"/>
                <a:ea typeface="+mn-ea"/>
                <a:cs typeface="+mn-ea"/>
                <a:sym typeface="+mn-lt"/>
              </a:rPr>
              <a:t>,</a:t>
            </a:r>
            <a:r>
              <a:rPr lang="zh-TW" altLang="en-US" sz="2000">
                <a:latin typeface="+mn-lt"/>
                <a:ea typeface="+mn-ea"/>
                <a:cs typeface="+mn-ea"/>
                <a:sym typeface="+mn-lt"/>
              </a:rPr>
              <a:t>而不至于困突然停电造成麻烦</a:t>
            </a:r>
            <a:r>
              <a:rPr lang="en-US" altLang="zh-TW" sz="2000">
                <a:latin typeface="+mn-lt"/>
                <a:ea typeface="+mn-ea"/>
                <a:cs typeface="+mn-ea"/>
                <a:sym typeface="+mn-lt"/>
              </a:rPr>
              <a:t>,</a:t>
            </a:r>
            <a:r>
              <a:rPr lang="zh-TW" altLang="en-US" sz="2000">
                <a:latin typeface="+mn-lt"/>
                <a:ea typeface="+mn-ea"/>
                <a:cs typeface="+mn-ea"/>
                <a:sym typeface="+mn-lt"/>
              </a:rPr>
              <a:t>所以</a:t>
            </a:r>
            <a:r>
              <a:rPr lang="en-US" altLang="zh-TW" sz="2000">
                <a:latin typeface="+mn-lt"/>
                <a:ea typeface="+mn-ea"/>
                <a:cs typeface="+mn-ea"/>
                <a:sym typeface="+mn-lt"/>
              </a:rPr>
              <a:t>,UPS</a:t>
            </a:r>
            <a:r>
              <a:rPr lang="zh-TW" altLang="en-US" sz="2000">
                <a:latin typeface="+mn-lt"/>
                <a:ea typeface="+mn-ea"/>
                <a:cs typeface="+mn-ea"/>
                <a:sym typeface="+mn-lt"/>
              </a:rPr>
              <a:t>被称为企业失效的“电池”</a:t>
            </a:r>
            <a:r>
              <a:rPr lang="en-US" altLang="zh-TW" sz="2000">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   UPS</a:t>
            </a:r>
            <a:r>
              <a:rPr lang="zh-TW" altLang="en-US" sz="2000">
                <a:latin typeface="+mn-lt"/>
                <a:ea typeface="+mn-ea"/>
                <a:cs typeface="+mn-ea"/>
                <a:sym typeface="+mn-lt"/>
              </a:rPr>
              <a:t>不间断电源的使用场所很广</a:t>
            </a:r>
            <a:r>
              <a:rPr lang="en-US" altLang="zh-TW" sz="2000">
                <a:latin typeface="+mn-lt"/>
                <a:ea typeface="+mn-ea"/>
                <a:cs typeface="+mn-ea"/>
                <a:sym typeface="+mn-lt"/>
              </a:rPr>
              <a:t>,</a:t>
            </a:r>
            <a:r>
              <a:rPr lang="zh-TW" altLang="en-US" sz="2000">
                <a:latin typeface="+mn-lt"/>
                <a:ea typeface="+mn-ea"/>
                <a:cs typeface="+mn-ea"/>
                <a:sym typeface="+mn-lt"/>
              </a:rPr>
              <a:t>当然</a:t>
            </a:r>
            <a:r>
              <a:rPr lang="en-US" altLang="zh-TW" sz="2000">
                <a:latin typeface="+mn-lt"/>
                <a:ea typeface="+mn-ea"/>
                <a:cs typeface="+mn-ea"/>
                <a:sym typeface="+mn-lt"/>
              </a:rPr>
              <a:t>,</a:t>
            </a:r>
            <a:r>
              <a:rPr lang="zh-TW" altLang="en-US" sz="2000">
                <a:latin typeface="+mn-lt"/>
                <a:ea typeface="+mn-ea"/>
                <a:cs typeface="+mn-ea"/>
                <a:sym typeface="+mn-lt"/>
              </a:rPr>
              <a:t>如果能集中使用的话那是再</a:t>
            </a:r>
          </a:p>
        </p:txBody>
      </p:sp>
      <p:sp>
        <p:nvSpPr>
          <p:cNvPr id="39" name="文本框 38">
            <a:extLst>
              <a:ext uri="{FF2B5EF4-FFF2-40B4-BE49-F238E27FC236}">
                <a16:creationId xmlns:a16="http://schemas.microsoft.com/office/drawing/2014/main" id="{2E1F799E-066B-4C20-9BB8-63AFF74D9DD6}"/>
              </a:ext>
            </a:extLst>
          </p:cNvPr>
          <p:cNvSpPr txBox="1"/>
          <p:nvPr/>
        </p:nvSpPr>
        <p:spPr>
          <a:xfrm>
            <a:off x="2887056" y="84177"/>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9"/>
                                        </p:tgtEl>
                                        <p:attrNameLst>
                                          <p:attrName>style.visibility</p:attrName>
                                        </p:attrNameLst>
                                      </p:cBhvr>
                                      <p:to>
                                        <p:strVal val="visible"/>
                                      </p:to>
                                    </p:set>
                                    <p:anim calcmode="lin" valueType="num">
                                      <p:cBhvr>
                                        <p:cTn id="7" dur="500" fill="hold"/>
                                        <p:tgtEl>
                                          <p:spTgt spid="39"/>
                                        </p:tgtEl>
                                        <p:attrNameLst>
                                          <p:attrName>ppt_w</p:attrName>
                                        </p:attrNameLst>
                                      </p:cBhvr>
                                      <p:tavLst>
                                        <p:tav tm="0">
                                          <p:val>
                                            <p:fltVal val="0"/>
                                          </p:val>
                                        </p:tav>
                                        <p:tav tm="100000">
                                          <p:val>
                                            <p:strVal val="#ppt_w"/>
                                          </p:val>
                                        </p:tav>
                                      </p:tavLst>
                                    </p:anim>
                                    <p:anim calcmode="lin" valueType="num">
                                      <p:cBhvr>
                                        <p:cTn id="8" dur="500" fill="hold"/>
                                        <p:tgtEl>
                                          <p:spTgt spid="3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0978" name="Text Box 2">
            <a:extLst>
              <a:ext uri="{FF2B5EF4-FFF2-40B4-BE49-F238E27FC236}">
                <a16:creationId xmlns:a16="http://schemas.microsoft.com/office/drawing/2014/main" id="{664A4F67-2420-4513-AB6B-059D93C178B2}"/>
              </a:ext>
            </a:extLst>
          </p:cNvPr>
          <p:cNvSpPr txBox="1">
            <a:spLocks noChangeArrowheads="1"/>
          </p:cNvSpPr>
          <p:nvPr/>
        </p:nvSpPr>
        <p:spPr bwMode="auto">
          <a:xfrm>
            <a:off x="1336899" y="2413794"/>
            <a:ext cx="13681075" cy="4533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dirty="0">
                <a:latin typeface="+mn-lt"/>
                <a:ea typeface="+mn-ea"/>
                <a:cs typeface="+mn-ea"/>
                <a:sym typeface="+mn-lt"/>
              </a:rPr>
              <a:t>好不过的</a:t>
            </a:r>
            <a:r>
              <a:rPr lang="en-US" altLang="zh-TW" sz="2000" dirty="0">
                <a:latin typeface="+mn-lt"/>
                <a:ea typeface="+mn-ea"/>
                <a:cs typeface="+mn-ea"/>
                <a:sym typeface="+mn-lt"/>
              </a:rPr>
              <a:t>,</a:t>
            </a:r>
            <a:r>
              <a:rPr lang="zh-TW" altLang="en-US" sz="2000" dirty="0">
                <a:latin typeface="+mn-lt"/>
                <a:ea typeface="+mn-ea"/>
                <a:cs typeface="+mn-ea"/>
                <a:sym typeface="+mn-lt"/>
              </a:rPr>
              <a:t>但这们需要的功率比较大</a:t>
            </a:r>
            <a:r>
              <a:rPr lang="en-US" altLang="zh-TW" sz="2000" dirty="0">
                <a:latin typeface="+mn-lt"/>
                <a:ea typeface="+mn-ea"/>
                <a:cs typeface="+mn-ea"/>
                <a:sym typeface="+mn-lt"/>
              </a:rPr>
              <a:t>,</a:t>
            </a:r>
            <a:r>
              <a:rPr lang="zh-TW" altLang="en-US" sz="2000" dirty="0">
                <a:latin typeface="+mn-lt"/>
                <a:ea typeface="+mn-ea"/>
                <a:cs typeface="+mn-ea"/>
                <a:sym typeface="+mn-lt"/>
              </a:rPr>
              <a:t>基本上实现不了</a:t>
            </a:r>
            <a:r>
              <a:rPr lang="en-US" altLang="zh-TW" sz="2000" dirty="0">
                <a:latin typeface="+mn-lt"/>
                <a:ea typeface="+mn-ea"/>
                <a:cs typeface="+mn-ea"/>
                <a:sym typeface="+mn-lt"/>
              </a:rPr>
              <a:t>,</a:t>
            </a:r>
            <a:r>
              <a:rPr lang="zh-TW" altLang="en-US" sz="2000" dirty="0">
                <a:latin typeface="+mn-lt"/>
                <a:ea typeface="+mn-ea"/>
                <a:cs typeface="+mn-ea"/>
                <a:sym typeface="+mn-lt"/>
              </a:rPr>
              <a:t>而常见的是单机使用</a:t>
            </a:r>
            <a:r>
              <a:rPr lang="en-US" altLang="zh-TW" sz="2000" dirty="0">
                <a:latin typeface="+mn-lt"/>
                <a:ea typeface="+mn-ea"/>
                <a:cs typeface="+mn-ea"/>
                <a:sym typeface="+mn-lt"/>
              </a:rPr>
              <a:t>,</a:t>
            </a:r>
            <a:r>
              <a:rPr lang="zh-TW" altLang="en-US" sz="2000" dirty="0">
                <a:latin typeface="+mn-lt"/>
                <a:ea typeface="+mn-ea"/>
                <a:cs typeface="+mn-ea"/>
                <a:sym typeface="+mn-lt"/>
              </a:rPr>
              <a:t>主要有如下处所需要配置</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计算机服务器</a:t>
            </a:r>
            <a:r>
              <a:rPr lang="en-US" altLang="zh-TW" sz="2000" dirty="0">
                <a:latin typeface="+mn-lt"/>
                <a:ea typeface="+mn-ea"/>
                <a:cs typeface="+mn-ea"/>
                <a:sym typeface="+mn-lt"/>
              </a:rPr>
              <a:t>,</a:t>
            </a:r>
            <a:r>
              <a:rPr lang="zh-TW" altLang="en-US" sz="2000" dirty="0">
                <a:latin typeface="+mn-lt"/>
                <a:ea typeface="+mn-ea"/>
                <a:cs typeface="+mn-ea"/>
                <a:sym typeface="+mn-lt"/>
              </a:rPr>
              <a:t>终端机</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打印机</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传真机</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复印机</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绘图仪</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实验</a:t>
            </a:r>
            <a:r>
              <a:rPr lang="en-US" altLang="zh-TW" sz="2000" dirty="0">
                <a:latin typeface="+mn-lt"/>
                <a:ea typeface="+mn-ea"/>
                <a:cs typeface="+mn-ea"/>
                <a:sym typeface="+mn-lt"/>
              </a:rPr>
              <a:t>,</a:t>
            </a:r>
            <a:r>
              <a:rPr lang="zh-TW" altLang="en-US" sz="2000" dirty="0">
                <a:latin typeface="+mn-lt"/>
                <a:ea typeface="+mn-ea"/>
                <a:cs typeface="+mn-ea"/>
                <a:sym typeface="+mn-lt"/>
              </a:rPr>
              <a:t>测试工作台</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中央信号源</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en-US" altLang="zh-TW" sz="2000" dirty="0">
                <a:latin typeface="+mn-lt"/>
                <a:ea typeface="+mn-ea"/>
                <a:cs typeface="+mn-ea"/>
                <a:sym typeface="+mn-lt"/>
              </a:rPr>
              <a:t>SMT</a:t>
            </a:r>
            <a:r>
              <a:rPr lang="zh-TW" altLang="en-US" sz="2000" dirty="0">
                <a:latin typeface="+mn-lt"/>
                <a:ea typeface="+mn-ea"/>
                <a:cs typeface="+mn-ea"/>
                <a:sym typeface="+mn-lt"/>
              </a:rPr>
              <a:t>回流焊传输带马达</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烤箱传输带马达</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曝光机</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移印</a:t>
            </a:r>
            <a:r>
              <a:rPr lang="en-US" altLang="zh-TW" sz="2000" dirty="0">
                <a:latin typeface="+mn-lt"/>
                <a:ea typeface="+mn-ea"/>
                <a:cs typeface="+mn-ea"/>
                <a:sym typeface="+mn-lt"/>
              </a:rPr>
              <a:t>,</a:t>
            </a:r>
            <a:r>
              <a:rPr lang="zh-TW" altLang="en-US" sz="2000" dirty="0">
                <a:latin typeface="+mn-lt"/>
                <a:ea typeface="+mn-ea"/>
                <a:cs typeface="+mn-ea"/>
                <a:sym typeface="+mn-lt"/>
              </a:rPr>
              <a:t>丝印机</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AB59FC6D-CC85-4DF7-B5AB-23EF92BF977B}"/>
              </a:ext>
            </a:extLst>
          </p:cNvPr>
          <p:cNvSpPr txBox="1"/>
          <p:nvPr/>
        </p:nvSpPr>
        <p:spPr>
          <a:xfrm>
            <a:off x="2887056" y="84177"/>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02" name="Text Box 2">
            <a:extLst>
              <a:ext uri="{FF2B5EF4-FFF2-40B4-BE49-F238E27FC236}">
                <a16:creationId xmlns:a16="http://schemas.microsoft.com/office/drawing/2014/main" id="{FD728352-1D6A-4FCF-AC09-4C0BD30F74DD}"/>
              </a:ext>
            </a:extLst>
          </p:cNvPr>
          <p:cNvSpPr txBox="1">
            <a:spLocks noChangeArrowheads="1"/>
          </p:cNvSpPr>
          <p:nvPr/>
        </p:nvSpPr>
        <p:spPr bwMode="auto">
          <a:xfrm>
            <a:off x="1264891" y="1108701"/>
            <a:ext cx="13681075" cy="8397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点胶机</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   </a:t>
            </a:r>
            <a:r>
              <a:rPr lang="zh-TW" altLang="en-US" sz="2000" b="1" dirty="0">
                <a:latin typeface="+mn-lt"/>
                <a:ea typeface="+mn-ea"/>
                <a:cs typeface="+mn-ea"/>
                <a:sym typeface="+mn-lt"/>
              </a:rPr>
              <a:t>企业电池的作用原理</a:t>
            </a:r>
            <a:r>
              <a:rPr lang="en-US" altLang="zh-TW" sz="2000" b="1" dirty="0">
                <a:latin typeface="+mn-lt"/>
                <a:ea typeface="+mn-ea"/>
                <a:cs typeface="+mn-ea"/>
                <a:sym typeface="+mn-lt"/>
              </a:rPr>
              <a:t>:</a:t>
            </a:r>
          </a:p>
        </p:txBody>
      </p:sp>
      <p:sp>
        <p:nvSpPr>
          <p:cNvPr id="512003" name="Line 3">
            <a:extLst>
              <a:ext uri="{FF2B5EF4-FFF2-40B4-BE49-F238E27FC236}">
                <a16:creationId xmlns:a16="http://schemas.microsoft.com/office/drawing/2014/main" id="{14F2C5BC-284D-4ACC-ACBC-069716F7B53C}"/>
              </a:ext>
            </a:extLst>
          </p:cNvPr>
          <p:cNvSpPr>
            <a:spLocks noChangeShapeType="1"/>
          </p:cNvSpPr>
          <p:nvPr/>
        </p:nvSpPr>
        <p:spPr bwMode="auto">
          <a:xfrm>
            <a:off x="5584825" y="2203450"/>
            <a:ext cx="0" cy="10398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2004" name="Line 4">
            <a:extLst>
              <a:ext uri="{FF2B5EF4-FFF2-40B4-BE49-F238E27FC236}">
                <a16:creationId xmlns:a16="http://schemas.microsoft.com/office/drawing/2014/main" id="{F16AD8A3-2291-4BCF-A10C-ABF2B0AFF5C0}"/>
              </a:ext>
            </a:extLst>
          </p:cNvPr>
          <p:cNvSpPr>
            <a:spLocks noChangeShapeType="1"/>
          </p:cNvSpPr>
          <p:nvPr/>
        </p:nvSpPr>
        <p:spPr bwMode="auto">
          <a:xfrm>
            <a:off x="5584825" y="2411413"/>
            <a:ext cx="627062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2005" name="Line 5">
            <a:extLst>
              <a:ext uri="{FF2B5EF4-FFF2-40B4-BE49-F238E27FC236}">
                <a16:creationId xmlns:a16="http://schemas.microsoft.com/office/drawing/2014/main" id="{842F2B46-2BCF-4A21-AFAF-6050231F85E2}"/>
              </a:ext>
            </a:extLst>
          </p:cNvPr>
          <p:cNvSpPr>
            <a:spLocks noChangeShapeType="1"/>
          </p:cNvSpPr>
          <p:nvPr/>
        </p:nvSpPr>
        <p:spPr bwMode="auto">
          <a:xfrm>
            <a:off x="5357813" y="2932113"/>
            <a:ext cx="718185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2006" name="Line 6">
            <a:extLst>
              <a:ext uri="{FF2B5EF4-FFF2-40B4-BE49-F238E27FC236}">
                <a16:creationId xmlns:a16="http://schemas.microsoft.com/office/drawing/2014/main" id="{1A261684-7CD1-4199-A2DF-FD3D2B25FEC7}"/>
              </a:ext>
            </a:extLst>
          </p:cNvPr>
          <p:cNvSpPr>
            <a:spLocks noChangeShapeType="1"/>
          </p:cNvSpPr>
          <p:nvPr/>
        </p:nvSpPr>
        <p:spPr bwMode="auto">
          <a:xfrm>
            <a:off x="5584825" y="4368800"/>
            <a:ext cx="0" cy="114458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2007" name="Line 7">
            <a:extLst>
              <a:ext uri="{FF2B5EF4-FFF2-40B4-BE49-F238E27FC236}">
                <a16:creationId xmlns:a16="http://schemas.microsoft.com/office/drawing/2014/main" id="{75AFAB6C-0845-4583-B3E4-3ED05EE092D5}"/>
              </a:ext>
            </a:extLst>
          </p:cNvPr>
          <p:cNvSpPr>
            <a:spLocks noChangeShapeType="1"/>
          </p:cNvSpPr>
          <p:nvPr/>
        </p:nvSpPr>
        <p:spPr bwMode="auto">
          <a:xfrm>
            <a:off x="5584825" y="4681538"/>
            <a:ext cx="3421063"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2008" name="Line 8">
            <a:extLst>
              <a:ext uri="{FF2B5EF4-FFF2-40B4-BE49-F238E27FC236}">
                <a16:creationId xmlns:a16="http://schemas.microsoft.com/office/drawing/2014/main" id="{1311D495-35F7-49A2-830E-4184CEE191D0}"/>
              </a:ext>
            </a:extLst>
          </p:cNvPr>
          <p:cNvSpPr>
            <a:spLocks noChangeShapeType="1"/>
          </p:cNvSpPr>
          <p:nvPr/>
        </p:nvSpPr>
        <p:spPr bwMode="auto">
          <a:xfrm>
            <a:off x="5357813" y="5305425"/>
            <a:ext cx="741045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2009" name="Line 9">
            <a:extLst>
              <a:ext uri="{FF2B5EF4-FFF2-40B4-BE49-F238E27FC236}">
                <a16:creationId xmlns:a16="http://schemas.microsoft.com/office/drawing/2014/main" id="{A45E612F-32ED-4EA6-AF42-260F09D7A02E}"/>
              </a:ext>
            </a:extLst>
          </p:cNvPr>
          <p:cNvSpPr>
            <a:spLocks noChangeShapeType="1"/>
          </p:cNvSpPr>
          <p:nvPr/>
        </p:nvSpPr>
        <p:spPr bwMode="auto">
          <a:xfrm>
            <a:off x="9005888" y="4681538"/>
            <a:ext cx="341312" cy="62388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2010" name="Line 10">
            <a:extLst>
              <a:ext uri="{FF2B5EF4-FFF2-40B4-BE49-F238E27FC236}">
                <a16:creationId xmlns:a16="http://schemas.microsoft.com/office/drawing/2014/main" id="{2E5BFBD6-D5E8-4E6F-8E8B-374C95B0A5F6}"/>
              </a:ext>
            </a:extLst>
          </p:cNvPr>
          <p:cNvSpPr>
            <a:spLocks noChangeShapeType="1"/>
          </p:cNvSpPr>
          <p:nvPr/>
        </p:nvSpPr>
        <p:spPr bwMode="auto">
          <a:xfrm>
            <a:off x="9005888" y="4681538"/>
            <a:ext cx="3078162" cy="0"/>
          </a:xfrm>
          <a:prstGeom prst="line">
            <a:avLst/>
          </a:prstGeom>
          <a:noFill/>
          <a:ln w="9525">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2011" name="Line 11">
            <a:extLst>
              <a:ext uri="{FF2B5EF4-FFF2-40B4-BE49-F238E27FC236}">
                <a16:creationId xmlns:a16="http://schemas.microsoft.com/office/drawing/2014/main" id="{0272DFAF-09C4-4D6D-ABFA-F815D7A084D2}"/>
              </a:ext>
            </a:extLst>
          </p:cNvPr>
          <p:cNvSpPr>
            <a:spLocks noChangeShapeType="1"/>
          </p:cNvSpPr>
          <p:nvPr/>
        </p:nvSpPr>
        <p:spPr bwMode="auto">
          <a:xfrm>
            <a:off x="5584825" y="6988175"/>
            <a:ext cx="0" cy="114458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2012" name="Line 12">
            <a:extLst>
              <a:ext uri="{FF2B5EF4-FFF2-40B4-BE49-F238E27FC236}">
                <a16:creationId xmlns:a16="http://schemas.microsoft.com/office/drawing/2014/main" id="{58CE81DB-44AF-47E2-BB9B-DAB1455B826F}"/>
              </a:ext>
            </a:extLst>
          </p:cNvPr>
          <p:cNvSpPr>
            <a:spLocks noChangeShapeType="1"/>
          </p:cNvSpPr>
          <p:nvPr/>
        </p:nvSpPr>
        <p:spPr bwMode="auto">
          <a:xfrm>
            <a:off x="5584825" y="7300913"/>
            <a:ext cx="3421063"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2013" name="Line 13">
            <a:extLst>
              <a:ext uri="{FF2B5EF4-FFF2-40B4-BE49-F238E27FC236}">
                <a16:creationId xmlns:a16="http://schemas.microsoft.com/office/drawing/2014/main" id="{D53FEAE8-566F-4FC9-87B0-85A37983283F}"/>
              </a:ext>
            </a:extLst>
          </p:cNvPr>
          <p:cNvSpPr>
            <a:spLocks noChangeShapeType="1"/>
          </p:cNvSpPr>
          <p:nvPr/>
        </p:nvSpPr>
        <p:spPr bwMode="auto">
          <a:xfrm>
            <a:off x="5357813" y="7924800"/>
            <a:ext cx="741045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2014" name="Line 14">
            <a:extLst>
              <a:ext uri="{FF2B5EF4-FFF2-40B4-BE49-F238E27FC236}">
                <a16:creationId xmlns:a16="http://schemas.microsoft.com/office/drawing/2014/main" id="{38E1951B-D536-4084-B4AA-CFFDD4BFBC2B}"/>
              </a:ext>
            </a:extLst>
          </p:cNvPr>
          <p:cNvSpPr>
            <a:spLocks noChangeShapeType="1"/>
          </p:cNvSpPr>
          <p:nvPr/>
        </p:nvSpPr>
        <p:spPr bwMode="auto">
          <a:xfrm>
            <a:off x="9005888" y="7300913"/>
            <a:ext cx="228600" cy="62388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2015" name="Line 15">
            <a:extLst>
              <a:ext uri="{FF2B5EF4-FFF2-40B4-BE49-F238E27FC236}">
                <a16:creationId xmlns:a16="http://schemas.microsoft.com/office/drawing/2014/main" id="{73C39FA2-7D8E-4A8E-8D74-0FFF3E41BBA5}"/>
              </a:ext>
            </a:extLst>
          </p:cNvPr>
          <p:cNvSpPr>
            <a:spLocks noChangeShapeType="1"/>
          </p:cNvSpPr>
          <p:nvPr/>
        </p:nvSpPr>
        <p:spPr bwMode="auto">
          <a:xfrm>
            <a:off x="9005888" y="7300913"/>
            <a:ext cx="3078162" cy="0"/>
          </a:xfrm>
          <a:prstGeom prst="line">
            <a:avLst/>
          </a:prstGeom>
          <a:noFill/>
          <a:ln w="9525">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2016" name="Line 16">
            <a:extLst>
              <a:ext uri="{FF2B5EF4-FFF2-40B4-BE49-F238E27FC236}">
                <a16:creationId xmlns:a16="http://schemas.microsoft.com/office/drawing/2014/main" id="{605EDE98-57C3-4722-B47C-F0FF480F31B2}"/>
              </a:ext>
            </a:extLst>
          </p:cNvPr>
          <p:cNvSpPr>
            <a:spLocks noChangeShapeType="1"/>
          </p:cNvSpPr>
          <p:nvPr/>
        </p:nvSpPr>
        <p:spPr bwMode="auto">
          <a:xfrm>
            <a:off x="9005888" y="7300913"/>
            <a:ext cx="569912" cy="0"/>
          </a:xfrm>
          <a:prstGeom prst="line">
            <a:avLst/>
          </a:prstGeom>
          <a:noFill/>
          <a:ln w="571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2017" name="Line 17">
            <a:extLst>
              <a:ext uri="{FF2B5EF4-FFF2-40B4-BE49-F238E27FC236}">
                <a16:creationId xmlns:a16="http://schemas.microsoft.com/office/drawing/2014/main" id="{BF787773-5F9B-41B6-A937-12D37B8131AC}"/>
              </a:ext>
            </a:extLst>
          </p:cNvPr>
          <p:cNvSpPr>
            <a:spLocks noChangeShapeType="1"/>
          </p:cNvSpPr>
          <p:nvPr/>
        </p:nvSpPr>
        <p:spPr bwMode="auto">
          <a:xfrm>
            <a:off x="9575800" y="7300913"/>
            <a:ext cx="341313" cy="623887"/>
          </a:xfrm>
          <a:prstGeom prst="line">
            <a:avLst/>
          </a:prstGeom>
          <a:noFill/>
          <a:ln w="571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2018" name="Text Box 18">
            <a:extLst>
              <a:ext uri="{FF2B5EF4-FFF2-40B4-BE49-F238E27FC236}">
                <a16:creationId xmlns:a16="http://schemas.microsoft.com/office/drawing/2014/main" id="{387A3E6A-6FD3-4A9D-8EC3-FF1097FA0445}"/>
              </a:ext>
            </a:extLst>
          </p:cNvPr>
          <p:cNvSpPr txBox="1">
            <a:spLocks noChangeArrowheads="1"/>
          </p:cNvSpPr>
          <p:nvPr/>
        </p:nvSpPr>
        <p:spPr bwMode="auto">
          <a:xfrm>
            <a:off x="12653963" y="2516188"/>
            <a:ext cx="1709737" cy="46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时间</a:t>
            </a:r>
          </a:p>
        </p:txBody>
      </p:sp>
      <p:sp>
        <p:nvSpPr>
          <p:cNvPr id="512019" name="Text Box 19">
            <a:extLst>
              <a:ext uri="{FF2B5EF4-FFF2-40B4-BE49-F238E27FC236}">
                <a16:creationId xmlns:a16="http://schemas.microsoft.com/office/drawing/2014/main" id="{03142E71-EEE3-4755-9C44-790B3EE6D8F6}"/>
              </a:ext>
            </a:extLst>
          </p:cNvPr>
          <p:cNvSpPr txBox="1">
            <a:spLocks noChangeArrowheads="1"/>
          </p:cNvSpPr>
          <p:nvPr/>
        </p:nvSpPr>
        <p:spPr bwMode="auto">
          <a:xfrm>
            <a:off x="12882563" y="4908550"/>
            <a:ext cx="1709737" cy="46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时间</a:t>
            </a:r>
          </a:p>
        </p:txBody>
      </p:sp>
      <p:sp>
        <p:nvSpPr>
          <p:cNvPr id="512020" name="Text Box 20">
            <a:extLst>
              <a:ext uri="{FF2B5EF4-FFF2-40B4-BE49-F238E27FC236}">
                <a16:creationId xmlns:a16="http://schemas.microsoft.com/office/drawing/2014/main" id="{0E989BF8-57F3-420C-BD84-5151E828335B}"/>
              </a:ext>
            </a:extLst>
          </p:cNvPr>
          <p:cNvSpPr txBox="1">
            <a:spLocks noChangeArrowheads="1"/>
          </p:cNvSpPr>
          <p:nvPr/>
        </p:nvSpPr>
        <p:spPr bwMode="auto">
          <a:xfrm>
            <a:off x="12995275" y="7612063"/>
            <a:ext cx="1711325" cy="46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时间</a:t>
            </a:r>
          </a:p>
        </p:txBody>
      </p:sp>
      <p:sp>
        <p:nvSpPr>
          <p:cNvPr id="512021" name="Text Box 21">
            <a:extLst>
              <a:ext uri="{FF2B5EF4-FFF2-40B4-BE49-F238E27FC236}">
                <a16:creationId xmlns:a16="http://schemas.microsoft.com/office/drawing/2014/main" id="{C708F893-6E3F-44DF-B3CD-D975C75ABEC1}"/>
              </a:ext>
            </a:extLst>
          </p:cNvPr>
          <p:cNvSpPr txBox="1">
            <a:spLocks noChangeArrowheads="1"/>
          </p:cNvSpPr>
          <p:nvPr/>
        </p:nvSpPr>
        <p:spPr bwMode="auto">
          <a:xfrm>
            <a:off x="4559300" y="1560513"/>
            <a:ext cx="2849563" cy="46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电源电压</a:t>
            </a:r>
          </a:p>
        </p:txBody>
      </p:sp>
      <p:sp>
        <p:nvSpPr>
          <p:cNvPr id="512022" name="Text Box 22">
            <a:extLst>
              <a:ext uri="{FF2B5EF4-FFF2-40B4-BE49-F238E27FC236}">
                <a16:creationId xmlns:a16="http://schemas.microsoft.com/office/drawing/2014/main" id="{24B21F26-3F7E-493D-A21D-ABC460C36E58}"/>
              </a:ext>
            </a:extLst>
          </p:cNvPr>
          <p:cNvSpPr txBox="1">
            <a:spLocks noChangeArrowheads="1"/>
          </p:cNvSpPr>
          <p:nvPr/>
        </p:nvSpPr>
        <p:spPr bwMode="auto">
          <a:xfrm>
            <a:off x="4559300" y="3536950"/>
            <a:ext cx="2849563" cy="46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电源电压</a:t>
            </a:r>
          </a:p>
        </p:txBody>
      </p:sp>
      <p:sp>
        <p:nvSpPr>
          <p:cNvPr id="512023" name="Text Box 23">
            <a:extLst>
              <a:ext uri="{FF2B5EF4-FFF2-40B4-BE49-F238E27FC236}">
                <a16:creationId xmlns:a16="http://schemas.microsoft.com/office/drawing/2014/main" id="{F4D84534-3F96-49EA-91AE-5C1C16BBF2FF}"/>
              </a:ext>
            </a:extLst>
          </p:cNvPr>
          <p:cNvSpPr txBox="1">
            <a:spLocks noChangeArrowheads="1"/>
          </p:cNvSpPr>
          <p:nvPr/>
        </p:nvSpPr>
        <p:spPr bwMode="auto">
          <a:xfrm>
            <a:off x="4673600" y="6240463"/>
            <a:ext cx="2849563" cy="46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电源电压</a:t>
            </a:r>
          </a:p>
        </p:txBody>
      </p:sp>
      <p:sp>
        <p:nvSpPr>
          <p:cNvPr id="512024" name="Text Box 24">
            <a:extLst>
              <a:ext uri="{FF2B5EF4-FFF2-40B4-BE49-F238E27FC236}">
                <a16:creationId xmlns:a16="http://schemas.microsoft.com/office/drawing/2014/main" id="{0E5DD38D-2FF4-492B-BD3E-775288328BDC}"/>
              </a:ext>
            </a:extLst>
          </p:cNvPr>
          <p:cNvSpPr txBox="1">
            <a:spLocks noChangeArrowheads="1"/>
          </p:cNvSpPr>
          <p:nvPr/>
        </p:nvSpPr>
        <p:spPr bwMode="auto">
          <a:xfrm>
            <a:off x="3076575" y="2287588"/>
            <a:ext cx="2622550" cy="46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正常供电</a:t>
            </a:r>
            <a:r>
              <a:rPr lang="en-US" altLang="zh-TW" sz="2000">
                <a:latin typeface="+mn-lt"/>
                <a:ea typeface="+mn-ea"/>
                <a:cs typeface="+mn-ea"/>
                <a:sym typeface="+mn-lt"/>
              </a:rPr>
              <a:t>:</a:t>
            </a:r>
          </a:p>
        </p:txBody>
      </p:sp>
      <p:sp>
        <p:nvSpPr>
          <p:cNvPr id="512025" name="Text Box 25">
            <a:extLst>
              <a:ext uri="{FF2B5EF4-FFF2-40B4-BE49-F238E27FC236}">
                <a16:creationId xmlns:a16="http://schemas.microsoft.com/office/drawing/2014/main" id="{7CA280DB-A168-4948-8661-A86CF5C453FF}"/>
              </a:ext>
            </a:extLst>
          </p:cNvPr>
          <p:cNvSpPr txBox="1">
            <a:spLocks noChangeArrowheads="1"/>
          </p:cNvSpPr>
          <p:nvPr/>
        </p:nvSpPr>
        <p:spPr bwMode="auto">
          <a:xfrm>
            <a:off x="3076575" y="4681538"/>
            <a:ext cx="3192463" cy="46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突然中断</a:t>
            </a:r>
            <a:r>
              <a:rPr lang="en-US" altLang="zh-TW" sz="2000">
                <a:latin typeface="+mn-lt"/>
                <a:ea typeface="+mn-ea"/>
                <a:cs typeface="+mn-ea"/>
                <a:sym typeface="+mn-lt"/>
              </a:rPr>
              <a:t>:</a:t>
            </a:r>
          </a:p>
        </p:txBody>
      </p:sp>
      <p:sp>
        <p:nvSpPr>
          <p:cNvPr id="512026" name="Text Box 26">
            <a:extLst>
              <a:ext uri="{FF2B5EF4-FFF2-40B4-BE49-F238E27FC236}">
                <a16:creationId xmlns:a16="http://schemas.microsoft.com/office/drawing/2014/main" id="{E714DE3F-825D-486D-977E-45B596D37C6E}"/>
              </a:ext>
            </a:extLst>
          </p:cNvPr>
          <p:cNvSpPr txBox="1">
            <a:spLocks noChangeArrowheads="1"/>
          </p:cNvSpPr>
          <p:nvPr/>
        </p:nvSpPr>
        <p:spPr bwMode="auto">
          <a:xfrm>
            <a:off x="3305175" y="7281863"/>
            <a:ext cx="3533775" cy="46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加</a:t>
            </a:r>
            <a:r>
              <a:rPr lang="en-US" altLang="zh-TW" sz="2000">
                <a:latin typeface="+mn-lt"/>
                <a:ea typeface="+mn-ea"/>
                <a:cs typeface="+mn-ea"/>
                <a:sym typeface="+mn-lt"/>
              </a:rPr>
              <a:t>UPS:</a:t>
            </a:r>
          </a:p>
        </p:txBody>
      </p:sp>
      <p:sp>
        <p:nvSpPr>
          <p:cNvPr id="27" name="文本框 26">
            <a:extLst>
              <a:ext uri="{FF2B5EF4-FFF2-40B4-BE49-F238E27FC236}">
                <a16:creationId xmlns:a16="http://schemas.microsoft.com/office/drawing/2014/main" id="{BFB902B7-FCBD-4864-9922-72A5C4D449E0}"/>
              </a:ext>
            </a:extLst>
          </p:cNvPr>
          <p:cNvSpPr txBox="1"/>
          <p:nvPr/>
        </p:nvSpPr>
        <p:spPr>
          <a:xfrm>
            <a:off x="2887056" y="84177"/>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27"/>
                                        </p:tgtEl>
                                        <p:attrNameLst>
                                          <p:attrName>style.visibility</p:attrName>
                                        </p:attrNameLst>
                                      </p:cBhvr>
                                      <p:to>
                                        <p:strVal val="visible"/>
                                      </p:to>
                                    </p:set>
                                    <p:anim calcmode="lin" valueType="num">
                                      <p:cBhvr>
                                        <p:cTn id="7" dur="500" fill="hold"/>
                                        <p:tgtEl>
                                          <p:spTgt spid="27"/>
                                        </p:tgtEl>
                                        <p:attrNameLst>
                                          <p:attrName>ppt_w</p:attrName>
                                        </p:attrNameLst>
                                      </p:cBhvr>
                                      <p:tavLst>
                                        <p:tav tm="0">
                                          <p:val>
                                            <p:fltVal val="0"/>
                                          </p:val>
                                        </p:tav>
                                        <p:tav tm="100000">
                                          <p:val>
                                            <p:strVal val="#ppt_w"/>
                                          </p:val>
                                        </p:tav>
                                      </p:tavLst>
                                    </p:anim>
                                    <p:anim calcmode="lin" valueType="num">
                                      <p:cBhvr>
                                        <p:cTn id="8" dur="500" fill="hold"/>
                                        <p:tgtEl>
                                          <p:spTgt spid="27"/>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3026" name="Text Box 2">
            <a:extLst>
              <a:ext uri="{FF2B5EF4-FFF2-40B4-BE49-F238E27FC236}">
                <a16:creationId xmlns:a16="http://schemas.microsoft.com/office/drawing/2014/main" id="{B9FE1DCD-F46C-4D23-AD42-460DA7302631}"/>
              </a:ext>
            </a:extLst>
          </p:cNvPr>
          <p:cNvSpPr txBox="1">
            <a:spLocks noChangeArrowheads="1"/>
          </p:cNvSpPr>
          <p:nvPr/>
        </p:nvSpPr>
        <p:spPr bwMode="auto">
          <a:xfrm>
            <a:off x="1481137" y="1944440"/>
            <a:ext cx="13681075" cy="41640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发电机是另一种形式的企业电池</a:t>
            </a:r>
            <a:r>
              <a:rPr lang="en-US" altLang="zh-TW" sz="2000" dirty="0">
                <a:latin typeface="+mn-lt"/>
                <a:ea typeface="+mn-ea"/>
                <a:cs typeface="+mn-ea"/>
                <a:sym typeface="+mn-lt"/>
              </a:rPr>
              <a:t>,</a:t>
            </a:r>
            <a:r>
              <a:rPr lang="zh-TW" altLang="en-US" sz="2000" dirty="0">
                <a:latin typeface="+mn-lt"/>
                <a:ea typeface="+mn-ea"/>
                <a:cs typeface="+mn-ea"/>
                <a:sym typeface="+mn-lt"/>
              </a:rPr>
              <a:t>尤其在电力供应不太稳定的地区</a:t>
            </a:r>
            <a:r>
              <a:rPr lang="en-US" altLang="zh-TW" sz="2000" dirty="0">
                <a:latin typeface="+mn-lt"/>
                <a:ea typeface="+mn-ea"/>
                <a:cs typeface="+mn-ea"/>
                <a:sym typeface="+mn-lt"/>
              </a:rPr>
              <a:t>(</a:t>
            </a:r>
            <a:r>
              <a:rPr lang="zh-TW" altLang="en-US" sz="2000" dirty="0">
                <a:latin typeface="+mn-lt"/>
                <a:ea typeface="+mn-ea"/>
                <a:cs typeface="+mn-ea"/>
                <a:sym typeface="+mn-lt"/>
              </a:rPr>
              <a:t>如偏远山区</a:t>
            </a:r>
            <a:r>
              <a:rPr lang="en-US" altLang="zh-TW" sz="2000" dirty="0">
                <a:latin typeface="+mn-lt"/>
                <a:ea typeface="+mn-ea"/>
                <a:cs typeface="+mn-ea"/>
                <a:sym typeface="+mn-lt"/>
              </a:rPr>
              <a:t>,</a:t>
            </a:r>
            <a:r>
              <a:rPr lang="zh-TW" altLang="en-US" sz="2000" dirty="0">
                <a:latin typeface="+mn-lt"/>
                <a:ea typeface="+mn-ea"/>
                <a:cs typeface="+mn-ea"/>
                <a:sym typeface="+mn-lt"/>
              </a:rPr>
              <a:t>缺电地区</a:t>
            </a:r>
            <a:r>
              <a:rPr lang="en-US" altLang="zh-TW" sz="2000" dirty="0">
                <a:latin typeface="+mn-lt"/>
                <a:ea typeface="+mn-ea"/>
                <a:cs typeface="+mn-ea"/>
                <a:sym typeface="+mn-lt"/>
              </a:rPr>
              <a:t>,</a:t>
            </a:r>
            <a:r>
              <a:rPr lang="zh-TW" altLang="en-US" sz="2000" dirty="0">
                <a:latin typeface="+mn-lt"/>
                <a:ea typeface="+mn-ea"/>
                <a:cs typeface="+mn-ea"/>
                <a:sym typeface="+mn-lt"/>
              </a:rPr>
              <a:t>电力管理差的地区</a:t>
            </a:r>
            <a:r>
              <a:rPr lang="en-US" altLang="zh-TW" sz="2000" dirty="0">
                <a:latin typeface="+mn-lt"/>
                <a:ea typeface="+mn-ea"/>
                <a:cs typeface="+mn-ea"/>
                <a:sym typeface="+mn-lt"/>
              </a:rPr>
              <a:t>)</a:t>
            </a:r>
            <a:r>
              <a:rPr lang="zh-TW" altLang="en-US" sz="2000" dirty="0">
                <a:latin typeface="+mn-lt"/>
                <a:ea typeface="+mn-ea"/>
                <a:cs typeface="+mn-ea"/>
                <a:sym typeface="+mn-lt"/>
              </a:rPr>
              <a:t>更能显示威力</a:t>
            </a:r>
            <a:r>
              <a:rPr lang="en-US" altLang="zh-TW" sz="2000" dirty="0">
                <a:latin typeface="+mn-lt"/>
                <a:ea typeface="+mn-ea"/>
                <a:cs typeface="+mn-ea"/>
                <a:sym typeface="+mn-lt"/>
              </a:rPr>
              <a:t>.</a:t>
            </a:r>
            <a:r>
              <a:rPr lang="zh-TW" altLang="en-US" sz="2000" dirty="0">
                <a:latin typeface="+mn-lt"/>
                <a:ea typeface="+mn-ea"/>
                <a:cs typeface="+mn-ea"/>
                <a:sym typeface="+mn-lt"/>
              </a:rPr>
              <a:t>但是发电机供电成本高</a:t>
            </a:r>
            <a:r>
              <a:rPr lang="en-US" altLang="zh-TW" sz="2000" dirty="0">
                <a:latin typeface="+mn-lt"/>
                <a:ea typeface="+mn-ea"/>
                <a:cs typeface="+mn-ea"/>
                <a:sym typeface="+mn-lt"/>
              </a:rPr>
              <a:t>,</a:t>
            </a:r>
            <a:r>
              <a:rPr lang="zh-TW" altLang="en-US" sz="2000" dirty="0">
                <a:latin typeface="+mn-lt"/>
                <a:ea typeface="+mn-ea"/>
                <a:cs typeface="+mn-ea"/>
                <a:sym typeface="+mn-lt"/>
              </a:rPr>
              <a:t>污染大</a:t>
            </a:r>
            <a:r>
              <a:rPr lang="en-US" altLang="zh-TW" sz="2000" dirty="0">
                <a:latin typeface="+mn-lt"/>
                <a:ea typeface="+mn-ea"/>
                <a:cs typeface="+mn-ea"/>
                <a:sym typeface="+mn-lt"/>
              </a:rPr>
              <a:t>,</a:t>
            </a:r>
            <a:r>
              <a:rPr lang="zh-TW" altLang="en-US" sz="2000" dirty="0">
                <a:latin typeface="+mn-lt"/>
                <a:ea typeface="+mn-ea"/>
                <a:cs typeface="+mn-ea"/>
                <a:sym typeface="+mn-lt"/>
              </a:rPr>
              <a:t>应该不提倡广泛使用</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defRPr/>
            </a:pPr>
            <a:r>
              <a:rPr lang="en-US" altLang="zh-TW" sz="2000" b="1" dirty="0">
                <a:latin typeface="+mn-lt"/>
                <a:ea typeface="+mn-ea"/>
                <a:cs typeface="+mn-ea"/>
                <a:sym typeface="+mn-lt"/>
              </a:rPr>
              <a:t>5.3 </a:t>
            </a:r>
            <a:r>
              <a:rPr lang="zh-TW" altLang="en-US" sz="2000" b="1" dirty="0">
                <a:latin typeface="+mn-lt"/>
                <a:ea typeface="+mn-ea"/>
                <a:cs typeface="+mn-ea"/>
                <a:sym typeface="+mn-lt"/>
              </a:rPr>
              <a:t>不含水分的压缩空气</a:t>
            </a:r>
          </a:p>
          <a:p>
            <a:pPr eaLnBrk="1" hangingPunct="1">
              <a:lnSpc>
                <a:spcPct val="120000"/>
              </a:lnSpc>
              <a:defRPr/>
            </a:pPr>
            <a:r>
              <a:rPr lang="zh-TW" altLang="en-US" sz="2000" dirty="0">
                <a:latin typeface="+mn-lt"/>
                <a:ea typeface="+mn-ea"/>
                <a:cs typeface="+mn-ea"/>
                <a:sym typeface="+mn-lt"/>
              </a:rPr>
              <a:t>   压缩空气在使用中经常出现的问题是</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气压不足</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有水分</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这个水分就像通常所说的“水分”一样</a:t>
            </a:r>
            <a:r>
              <a:rPr lang="en-US" altLang="zh-TW" sz="2000" dirty="0">
                <a:latin typeface="+mn-lt"/>
                <a:ea typeface="+mn-ea"/>
                <a:cs typeface="+mn-ea"/>
                <a:sym typeface="+mn-lt"/>
              </a:rPr>
              <a:t>,</a:t>
            </a:r>
            <a:r>
              <a:rPr lang="zh-TW" altLang="en-US" sz="2000" dirty="0">
                <a:latin typeface="+mn-lt"/>
                <a:ea typeface="+mn-ea"/>
                <a:cs typeface="+mn-ea"/>
                <a:sym typeface="+mn-lt"/>
              </a:rPr>
              <a:t>缩减了有效的能量</a:t>
            </a:r>
            <a:r>
              <a:rPr lang="en-US" altLang="zh-TW" sz="2000" dirty="0">
                <a:latin typeface="+mn-lt"/>
                <a:ea typeface="+mn-ea"/>
                <a:cs typeface="+mn-ea"/>
                <a:sym typeface="+mn-lt"/>
              </a:rPr>
              <a:t>.</a:t>
            </a:r>
            <a:r>
              <a:rPr lang="zh-TW" altLang="en-US" sz="2000" dirty="0">
                <a:latin typeface="+mn-lt"/>
                <a:ea typeface="+mn-ea"/>
                <a:cs typeface="+mn-ea"/>
                <a:sym typeface="+mn-lt"/>
              </a:rPr>
              <a:t>它对以风为动力的工具</a:t>
            </a:r>
            <a:r>
              <a:rPr lang="en-US" altLang="zh-TW" sz="2000" dirty="0">
                <a:latin typeface="+mn-lt"/>
                <a:ea typeface="+mn-ea"/>
                <a:cs typeface="+mn-ea"/>
                <a:sym typeface="+mn-lt"/>
              </a:rPr>
              <a:t>,</a:t>
            </a:r>
            <a:r>
              <a:rPr lang="zh-TW" altLang="en-US" sz="2000" dirty="0">
                <a:latin typeface="+mn-lt"/>
                <a:ea typeface="+mn-ea"/>
                <a:cs typeface="+mn-ea"/>
                <a:sym typeface="+mn-lt"/>
              </a:rPr>
              <a:t>器械具有如下的影响</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油水腐蚀</a:t>
            </a:r>
            <a:r>
              <a:rPr lang="en-US" altLang="zh-TW" sz="2000" dirty="0">
                <a:latin typeface="+mn-lt"/>
                <a:ea typeface="+mn-ea"/>
                <a:cs typeface="+mn-ea"/>
                <a:sym typeface="+mn-lt"/>
              </a:rPr>
              <a:t>,</a:t>
            </a:r>
            <a:r>
              <a:rPr lang="zh-TW" altLang="en-US" sz="2000" dirty="0">
                <a:latin typeface="+mn-lt"/>
                <a:ea typeface="+mn-ea"/>
                <a:cs typeface="+mn-ea"/>
                <a:sym typeface="+mn-lt"/>
              </a:rPr>
              <a:t>损坏风动器件</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降低压力</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阻塞风管</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工作效率降低</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CD1FEAA0-90DE-4639-BC7B-1EF5DC94A9DE}"/>
              </a:ext>
            </a:extLst>
          </p:cNvPr>
          <p:cNvSpPr txBox="1"/>
          <p:nvPr/>
        </p:nvSpPr>
        <p:spPr>
          <a:xfrm>
            <a:off x="2887056" y="84177"/>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4050" name="Text Box 2">
            <a:extLst>
              <a:ext uri="{FF2B5EF4-FFF2-40B4-BE49-F238E27FC236}">
                <a16:creationId xmlns:a16="http://schemas.microsoft.com/office/drawing/2014/main" id="{2FD846B5-2D00-49D1-9035-5979B56F131C}"/>
              </a:ext>
            </a:extLst>
          </p:cNvPr>
          <p:cNvSpPr txBox="1">
            <a:spLocks noChangeArrowheads="1"/>
          </p:cNvSpPr>
          <p:nvPr/>
        </p:nvSpPr>
        <p:spPr bwMode="auto">
          <a:xfrm>
            <a:off x="1481137" y="2232472"/>
            <a:ext cx="13681075" cy="23177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风枪喷出不洁气雾污染产品</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电控阀作用不良</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气动活塞失灵</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气压不足主要是由于供气系统的设置不合理造成</a:t>
            </a:r>
            <a:r>
              <a:rPr lang="en-US" altLang="zh-TW" sz="2000" dirty="0">
                <a:latin typeface="+mn-lt"/>
                <a:ea typeface="+mn-ea"/>
                <a:cs typeface="+mn-ea"/>
                <a:sym typeface="+mn-lt"/>
              </a:rPr>
              <a:t>.</a:t>
            </a:r>
            <a:r>
              <a:rPr lang="zh-TW" altLang="en-US" sz="2000" dirty="0">
                <a:latin typeface="+mn-lt"/>
                <a:ea typeface="+mn-ea"/>
                <a:cs typeface="+mn-ea"/>
                <a:sym typeface="+mn-lt"/>
              </a:rPr>
              <a:t>比如车间里有三条生产线</a:t>
            </a:r>
            <a:r>
              <a:rPr lang="en-US" altLang="zh-TW" sz="2000" dirty="0">
                <a:latin typeface="+mn-lt"/>
                <a:ea typeface="+mn-ea"/>
                <a:cs typeface="+mn-ea"/>
                <a:sym typeface="+mn-lt"/>
              </a:rPr>
              <a:t>,</a:t>
            </a:r>
            <a:r>
              <a:rPr lang="zh-TW" altLang="en-US" sz="2000" dirty="0">
                <a:latin typeface="+mn-lt"/>
                <a:ea typeface="+mn-ea"/>
                <a:cs typeface="+mn-ea"/>
                <a:sym typeface="+mn-lt"/>
              </a:rPr>
              <a:t>每条线有</a:t>
            </a:r>
            <a:r>
              <a:rPr lang="en-US" altLang="zh-TW" sz="2000" dirty="0">
                <a:latin typeface="+mn-lt"/>
                <a:ea typeface="+mn-ea"/>
                <a:cs typeface="+mn-ea"/>
                <a:sym typeface="+mn-lt"/>
              </a:rPr>
              <a:t>18</a:t>
            </a:r>
            <a:r>
              <a:rPr lang="zh-TW" altLang="en-US" sz="2000" dirty="0">
                <a:latin typeface="+mn-lt"/>
                <a:ea typeface="+mn-ea"/>
                <a:cs typeface="+mn-ea"/>
                <a:sym typeface="+mn-lt"/>
              </a:rPr>
              <a:t>个用气点</a:t>
            </a:r>
            <a:r>
              <a:rPr lang="en-US" altLang="zh-TW" sz="2000" dirty="0">
                <a:latin typeface="+mn-lt"/>
                <a:ea typeface="+mn-ea"/>
                <a:cs typeface="+mn-ea"/>
                <a:sym typeface="+mn-lt"/>
              </a:rPr>
              <a:t>,</a:t>
            </a:r>
            <a:r>
              <a:rPr lang="zh-TW" altLang="en-US" sz="2000" dirty="0">
                <a:latin typeface="+mn-lt"/>
                <a:ea typeface="+mn-ea"/>
                <a:cs typeface="+mn-ea"/>
                <a:sym typeface="+mn-lt"/>
              </a:rPr>
              <a:t>总的用气量会由于开启的生产线不同而大不一样</a:t>
            </a:r>
            <a:r>
              <a:rPr lang="en-US" altLang="zh-TW" sz="2000" dirty="0">
                <a:latin typeface="+mn-lt"/>
                <a:ea typeface="+mn-ea"/>
                <a:cs typeface="+mn-ea"/>
                <a:sym typeface="+mn-lt"/>
              </a:rPr>
              <a:t>.</a:t>
            </a:r>
            <a:r>
              <a:rPr lang="zh-TW" altLang="en-US" sz="2000" dirty="0">
                <a:latin typeface="+mn-lt"/>
                <a:ea typeface="+mn-ea"/>
                <a:cs typeface="+mn-ea"/>
                <a:sym typeface="+mn-lt"/>
              </a:rPr>
              <a:t>当三条线全部开启时就有可能导致供气匮乏而形成气压不足</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   </a:t>
            </a:r>
            <a:r>
              <a:rPr lang="zh-TW" altLang="en-US" sz="2000" b="1" dirty="0">
                <a:latin typeface="+mn-lt"/>
                <a:ea typeface="+mn-ea"/>
                <a:cs typeface="+mn-ea"/>
                <a:sym typeface="+mn-lt"/>
              </a:rPr>
              <a:t>压缩空气的“水分”之源</a:t>
            </a:r>
            <a:r>
              <a:rPr lang="en-US" altLang="zh-TW" sz="2000" b="1" dirty="0">
                <a:latin typeface="+mn-lt"/>
                <a:ea typeface="+mn-ea"/>
                <a:cs typeface="+mn-ea"/>
                <a:sym typeface="+mn-lt"/>
              </a:rPr>
              <a:t>:</a:t>
            </a:r>
          </a:p>
        </p:txBody>
      </p:sp>
      <p:sp>
        <p:nvSpPr>
          <p:cNvPr id="3" name="文本框 2">
            <a:extLst>
              <a:ext uri="{FF2B5EF4-FFF2-40B4-BE49-F238E27FC236}">
                <a16:creationId xmlns:a16="http://schemas.microsoft.com/office/drawing/2014/main" id="{706CB24E-627F-48A5-88D8-E16BF1575FCF}"/>
              </a:ext>
            </a:extLst>
          </p:cNvPr>
          <p:cNvSpPr txBox="1"/>
          <p:nvPr/>
        </p:nvSpPr>
        <p:spPr>
          <a:xfrm>
            <a:off x="2887056" y="84177"/>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5074" name="AutoShape 2">
            <a:extLst>
              <a:ext uri="{FF2B5EF4-FFF2-40B4-BE49-F238E27FC236}">
                <a16:creationId xmlns:a16="http://schemas.microsoft.com/office/drawing/2014/main" id="{14D1DFEE-B82D-4D0B-99EC-D2DB91AC02DD}"/>
              </a:ext>
            </a:extLst>
          </p:cNvPr>
          <p:cNvSpPr>
            <a:spLocks noChangeArrowheads="1"/>
          </p:cNvSpPr>
          <p:nvPr/>
        </p:nvSpPr>
        <p:spPr bwMode="auto">
          <a:xfrm>
            <a:off x="10031413" y="623888"/>
            <a:ext cx="4675187" cy="728662"/>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0">
            <a:schemeClr val="accent4"/>
          </a:lnRef>
          <a:fillRef idx="3">
            <a:schemeClr val="accent4"/>
          </a:fillRef>
          <a:effectRef idx="3">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风管截面积小</a:t>
            </a:r>
          </a:p>
        </p:txBody>
      </p:sp>
      <p:sp>
        <p:nvSpPr>
          <p:cNvPr id="515075" name="AutoShape 3">
            <a:extLst>
              <a:ext uri="{FF2B5EF4-FFF2-40B4-BE49-F238E27FC236}">
                <a16:creationId xmlns:a16="http://schemas.microsoft.com/office/drawing/2014/main" id="{16A20520-32FD-4192-AE30-90532BA3EE2B}"/>
              </a:ext>
            </a:extLst>
          </p:cNvPr>
          <p:cNvSpPr>
            <a:spLocks noChangeArrowheads="1"/>
          </p:cNvSpPr>
          <p:nvPr/>
        </p:nvSpPr>
        <p:spPr bwMode="auto">
          <a:xfrm>
            <a:off x="10031413" y="1560513"/>
            <a:ext cx="4675187" cy="727075"/>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0">
            <a:schemeClr val="accent4"/>
          </a:lnRef>
          <a:fillRef idx="3">
            <a:schemeClr val="accent4"/>
          </a:fillRef>
          <a:effectRef idx="3">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贮气缸不足</a:t>
            </a:r>
          </a:p>
        </p:txBody>
      </p:sp>
      <p:sp>
        <p:nvSpPr>
          <p:cNvPr id="515076" name="AutoShape 4">
            <a:extLst>
              <a:ext uri="{FF2B5EF4-FFF2-40B4-BE49-F238E27FC236}">
                <a16:creationId xmlns:a16="http://schemas.microsoft.com/office/drawing/2014/main" id="{3D3482F9-5B1F-4797-A667-A660A20C47FF}"/>
              </a:ext>
            </a:extLst>
          </p:cNvPr>
          <p:cNvSpPr>
            <a:spLocks noChangeArrowheads="1"/>
          </p:cNvSpPr>
          <p:nvPr/>
        </p:nvSpPr>
        <p:spPr bwMode="auto">
          <a:xfrm>
            <a:off x="10031413" y="2600325"/>
            <a:ext cx="4675187" cy="728663"/>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0">
            <a:schemeClr val="accent4"/>
          </a:lnRef>
          <a:fillRef idx="3">
            <a:schemeClr val="accent4"/>
          </a:fillRef>
          <a:effectRef idx="3">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未设减压阀</a:t>
            </a:r>
          </a:p>
        </p:txBody>
      </p:sp>
      <p:sp>
        <p:nvSpPr>
          <p:cNvPr id="515077" name="AutoShape 5">
            <a:extLst>
              <a:ext uri="{FF2B5EF4-FFF2-40B4-BE49-F238E27FC236}">
                <a16:creationId xmlns:a16="http://schemas.microsoft.com/office/drawing/2014/main" id="{787D217D-130C-4980-B0E3-21C3B49AA52D}"/>
              </a:ext>
            </a:extLst>
          </p:cNvPr>
          <p:cNvSpPr>
            <a:spLocks noChangeArrowheads="1"/>
          </p:cNvSpPr>
          <p:nvPr/>
        </p:nvSpPr>
        <p:spPr bwMode="auto">
          <a:xfrm>
            <a:off x="10031413" y="3640138"/>
            <a:ext cx="4675187" cy="728662"/>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0">
            <a:schemeClr val="accent4"/>
          </a:lnRef>
          <a:fillRef idx="3">
            <a:schemeClr val="accent4"/>
          </a:fillRef>
          <a:effectRef idx="3">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压缩机少</a:t>
            </a:r>
            <a:r>
              <a:rPr lang="en-US" altLang="zh-TW" sz="2000">
                <a:latin typeface="+mn-lt"/>
                <a:ea typeface="+mn-ea"/>
                <a:cs typeface="+mn-ea"/>
                <a:sym typeface="+mn-lt"/>
              </a:rPr>
              <a:t>,</a:t>
            </a:r>
            <a:r>
              <a:rPr lang="zh-TW" altLang="en-US" sz="2000">
                <a:latin typeface="+mn-lt"/>
                <a:ea typeface="+mn-ea"/>
                <a:cs typeface="+mn-ea"/>
                <a:sym typeface="+mn-lt"/>
              </a:rPr>
              <a:t>功率小</a:t>
            </a:r>
          </a:p>
        </p:txBody>
      </p:sp>
      <p:sp>
        <p:nvSpPr>
          <p:cNvPr id="515078" name="AutoShape 6">
            <a:extLst>
              <a:ext uri="{FF2B5EF4-FFF2-40B4-BE49-F238E27FC236}">
                <a16:creationId xmlns:a16="http://schemas.microsoft.com/office/drawing/2014/main" id="{2C8CDFB9-F0DB-4C9D-B4F2-838561B29439}"/>
              </a:ext>
            </a:extLst>
          </p:cNvPr>
          <p:cNvSpPr>
            <a:spLocks noChangeArrowheads="1"/>
          </p:cNvSpPr>
          <p:nvPr/>
        </p:nvSpPr>
        <p:spPr bwMode="auto">
          <a:xfrm>
            <a:off x="10031413" y="7385050"/>
            <a:ext cx="4675187" cy="728663"/>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0">
            <a:schemeClr val="accent4"/>
          </a:lnRef>
          <a:fillRef idx="3">
            <a:schemeClr val="accent4"/>
          </a:fillRef>
          <a:effectRef idx="3">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没有油水分离器</a:t>
            </a:r>
          </a:p>
        </p:txBody>
      </p:sp>
      <p:sp>
        <p:nvSpPr>
          <p:cNvPr id="515079" name="AutoShape 7">
            <a:extLst>
              <a:ext uri="{FF2B5EF4-FFF2-40B4-BE49-F238E27FC236}">
                <a16:creationId xmlns:a16="http://schemas.microsoft.com/office/drawing/2014/main" id="{7F5ACB27-2A51-467D-90EF-D403864D975D}"/>
              </a:ext>
            </a:extLst>
          </p:cNvPr>
          <p:cNvSpPr>
            <a:spLocks noChangeArrowheads="1"/>
          </p:cNvSpPr>
          <p:nvPr/>
        </p:nvSpPr>
        <p:spPr bwMode="auto">
          <a:xfrm>
            <a:off x="10031413" y="6345238"/>
            <a:ext cx="4675187" cy="728662"/>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0">
            <a:schemeClr val="accent4"/>
          </a:lnRef>
          <a:fillRef idx="3">
            <a:schemeClr val="accent4"/>
          </a:fillRef>
          <a:effectRef idx="3">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未排出凝结水</a:t>
            </a:r>
          </a:p>
        </p:txBody>
      </p:sp>
      <p:sp>
        <p:nvSpPr>
          <p:cNvPr id="515080" name="AutoShape 8">
            <a:extLst>
              <a:ext uri="{FF2B5EF4-FFF2-40B4-BE49-F238E27FC236}">
                <a16:creationId xmlns:a16="http://schemas.microsoft.com/office/drawing/2014/main" id="{4249AEF4-AA47-4B3A-936C-DD9F07B34032}"/>
              </a:ext>
            </a:extLst>
          </p:cNvPr>
          <p:cNvSpPr>
            <a:spLocks noChangeArrowheads="1"/>
          </p:cNvSpPr>
          <p:nvPr/>
        </p:nvSpPr>
        <p:spPr bwMode="auto">
          <a:xfrm>
            <a:off x="10031413" y="5200650"/>
            <a:ext cx="4675187" cy="728663"/>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0">
            <a:schemeClr val="accent4"/>
          </a:lnRef>
          <a:fillRef idx="3">
            <a:schemeClr val="accent4"/>
          </a:fillRef>
          <a:effectRef idx="3">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滤清器不良</a:t>
            </a:r>
          </a:p>
        </p:txBody>
      </p:sp>
      <p:sp>
        <p:nvSpPr>
          <p:cNvPr id="515081" name="AutoShape 9">
            <a:extLst>
              <a:ext uri="{FF2B5EF4-FFF2-40B4-BE49-F238E27FC236}">
                <a16:creationId xmlns:a16="http://schemas.microsoft.com/office/drawing/2014/main" id="{412CC564-BB1C-402B-AD97-725D746AAACC}"/>
              </a:ext>
            </a:extLst>
          </p:cNvPr>
          <p:cNvSpPr>
            <a:spLocks/>
          </p:cNvSpPr>
          <p:nvPr/>
        </p:nvSpPr>
        <p:spPr bwMode="auto">
          <a:xfrm>
            <a:off x="9690100" y="831850"/>
            <a:ext cx="341313" cy="3224213"/>
          </a:xfrm>
          <a:prstGeom prst="leftBrace">
            <a:avLst>
              <a:gd name="adj1" fmla="val 86287"/>
              <a:gd name="adj2" fmla="val 50000"/>
            </a:avLst>
          </a:pr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515082" name="AutoShape 10">
            <a:extLst>
              <a:ext uri="{FF2B5EF4-FFF2-40B4-BE49-F238E27FC236}">
                <a16:creationId xmlns:a16="http://schemas.microsoft.com/office/drawing/2014/main" id="{746A0D1D-A4D8-49CD-A6B2-2B74ADA9C602}"/>
              </a:ext>
            </a:extLst>
          </p:cNvPr>
          <p:cNvSpPr>
            <a:spLocks/>
          </p:cNvSpPr>
          <p:nvPr/>
        </p:nvSpPr>
        <p:spPr bwMode="auto">
          <a:xfrm>
            <a:off x="9690100" y="5616575"/>
            <a:ext cx="341313" cy="2289175"/>
          </a:xfrm>
          <a:prstGeom prst="leftBrace">
            <a:avLst>
              <a:gd name="adj1" fmla="val 61263"/>
              <a:gd name="adj2" fmla="val 50000"/>
            </a:avLst>
          </a:pr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515083" name="AutoShape 11">
            <a:extLst>
              <a:ext uri="{FF2B5EF4-FFF2-40B4-BE49-F238E27FC236}">
                <a16:creationId xmlns:a16="http://schemas.microsoft.com/office/drawing/2014/main" id="{7FB85290-1C9E-4787-AB86-A99E305AB034}"/>
              </a:ext>
            </a:extLst>
          </p:cNvPr>
          <p:cNvSpPr>
            <a:spLocks noChangeArrowheads="1"/>
          </p:cNvSpPr>
          <p:nvPr/>
        </p:nvSpPr>
        <p:spPr bwMode="auto">
          <a:xfrm>
            <a:off x="6042025" y="2079625"/>
            <a:ext cx="3192463" cy="728663"/>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0">
            <a:schemeClr val="accent4"/>
          </a:lnRef>
          <a:fillRef idx="3">
            <a:schemeClr val="accent4"/>
          </a:fillRef>
          <a:effectRef idx="3">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气的数量少</a:t>
            </a:r>
          </a:p>
        </p:txBody>
      </p:sp>
      <p:sp>
        <p:nvSpPr>
          <p:cNvPr id="515084" name="AutoShape 12">
            <a:extLst>
              <a:ext uri="{FF2B5EF4-FFF2-40B4-BE49-F238E27FC236}">
                <a16:creationId xmlns:a16="http://schemas.microsoft.com/office/drawing/2014/main" id="{8E752EA7-C002-4406-A8E7-51BC2ABCC6F2}"/>
              </a:ext>
            </a:extLst>
          </p:cNvPr>
          <p:cNvSpPr>
            <a:spLocks noChangeArrowheads="1"/>
          </p:cNvSpPr>
          <p:nvPr/>
        </p:nvSpPr>
        <p:spPr bwMode="auto">
          <a:xfrm>
            <a:off x="6042025" y="6448425"/>
            <a:ext cx="3192463" cy="728663"/>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0">
            <a:schemeClr val="accent4"/>
          </a:lnRef>
          <a:fillRef idx="3">
            <a:schemeClr val="accent4"/>
          </a:fillRef>
          <a:effectRef idx="3">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气的品质差</a:t>
            </a:r>
          </a:p>
        </p:txBody>
      </p:sp>
      <p:sp>
        <p:nvSpPr>
          <p:cNvPr id="515085" name="Oval 13">
            <a:extLst>
              <a:ext uri="{FF2B5EF4-FFF2-40B4-BE49-F238E27FC236}">
                <a16:creationId xmlns:a16="http://schemas.microsoft.com/office/drawing/2014/main" id="{AAD12449-C4D2-49F0-9146-60F18E19537F}"/>
              </a:ext>
            </a:extLst>
          </p:cNvPr>
          <p:cNvSpPr>
            <a:spLocks noChangeArrowheads="1"/>
          </p:cNvSpPr>
          <p:nvPr/>
        </p:nvSpPr>
        <p:spPr bwMode="auto">
          <a:xfrm>
            <a:off x="4103688" y="1871663"/>
            <a:ext cx="1481137" cy="1249362"/>
          </a:xfrm>
          <a:prstGeom prst="ellipse">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0">
            <a:schemeClr val="accent4"/>
          </a:lnRef>
          <a:fillRef idx="3">
            <a:schemeClr val="accent4"/>
          </a:fillRef>
          <a:effectRef idx="3">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气压</a:t>
            </a:r>
          </a:p>
          <a:p>
            <a:pPr algn="ctr" eaLnBrk="1" hangingPunct="1">
              <a:lnSpc>
                <a:spcPct val="120000"/>
              </a:lnSpc>
              <a:defRPr/>
            </a:pPr>
            <a:r>
              <a:rPr lang="zh-TW" altLang="en-US" sz="2000">
                <a:latin typeface="+mn-lt"/>
                <a:ea typeface="+mn-ea"/>
                <a:cs typeface="+mn-ea"/>
                <a:sym typeface="+mn-lt"/>
              </a:rPr>
              <a:t>不足</a:t>
            </a:r>
          </a:p>
        </p:txBody>
      </p:sp>
      <p:sp>
        <p:nvSpPr>
          <p:cNvPr id="515086" name="Oval 14">
            <a:extLst>
              <a:ext uri="{FF2B5EF4-FFF2-40B4-BE49-F238E27FC236}">
                <a16:creationId xmlns:a16="http://schemas.microsoft.com/office/drawing/2014/main" id="{725D94F0-FF4C-44D2-ABD3-F40871B7CAC1}"/>
              </a:ext>
            </a:extLst>
          </p:cNvPr>
          <p:cNvSpPr>
            <a:spLocks noChangeArrowheads="1"/>
          </p:cNvSpPr>
          <p:nvPr/>
        </p:nvSpPr>
        <p:spPr bwMode="auto">
          <a:xfrm>
            <a:off x="1595438" y="4160838"/>
            <a:ext cx="1481137" cy="1247775"/>
          </a:xfrm>
          <a:prstGeom prst="ellipse">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0">
            <a:schemeClr val="accent4"/>
          </a:lnRef>
          <a:fillRef idx="3">
            <a:schemeClr val="accent4"/>
          </a:fillRef>
          <a:effectRef idx="3">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压缩</a:t>
            </a:r>
          </a:p>
          <a:p>
            <a:pPr algn="ctr" eaLnBrk="1" hangingPunct="1">
              <a:lnSpc>
                <a:spcPct val="120000"/>
              </a:lnSpc>
              <a:defRPr/>
            </a:pPr>
            <a:r>
              <a:rPr lang="zh-TW" altLang="en-US" sz="2000">
                <a:latin typeface="+mn-lt"/>
                <a:ea typeface="+mn-ea"/>
                <a:cs typeface="+mn-ea"/>
                <a:sym typeface="+mn-lt"/>
              </a:rPr>
              <a:t>空气</a:t>
            </a:r>
          </a:p>
        </p:txBody>
      </p:sp>
      <p:sp>
        <p:nvSpPr>
          <p:cNvPr id="515087" name="Oval 15">
            <a:extLst>
              <a:ext uri="{FF2B5EF4-FFF2-40B4-BE49-F238E27FC236}">
                <a16:creationId xmlns:a16="http://schemas.microsoft.com/office/drawing/2014/main" id="{6F7F20D3-8EAE-47A7-8D7F-2F97A198D01F}"/>
              </a:ext>
            </a:extLst>
          </p:cNvPr>
          <p:cNvSpPr>
            <a:spLocks noChangeArrowheads="1"/>
          </p:cNvSpPr>
          <p:nvPr/>
        </p:nvSpPr>
        <p:spPr bwMode="auto">
          <a:xfrm>
            <a:off x="4103688" y="6240463"/>
            <a:ext cx="1481137" cy="1249362"/>
          </a:xfrm>
          <a:prstGeom prst="ellipse">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0">
            <a:schemeClr val="accent4"/>
          </a:lnRef>
          <a:fillRef idx="3">
            <a:schemeClr val="accent4"/>
          </a:fillRef>
          <a:effectRef idx="3">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有水</a:t>
            </a:r>
          </a:p>
          <a:p>
            <a:pPr algn="ctr" eaLnBrk="1" hangingPunct="1">
              <a:lnSpc>
                <a:spcPct val="120000"/>
              </a:lnSpc>
              <a:defRPr/>
            </a:pPr>
            <a:r>
              <a:rPr lang="zh-TW" altLang="en-US" sz="2000">
                <a:latin typeface="+mn-lt"/>
                <a:ea typeface="+mn-ea"/>
                <a:cs typeface="+mn-ea"/>
                <a:sym typeface="+mn-lt"/>
              </a:rPr>
              <a:t>分</a:t>
            </a:r>
          </a:p>
        </p:txBody>
      </p:sp>
      <p:sp>
        <p:nvSpPr>
          <p:cNvPr id="515088" name="Line 16">
            <a:extLst>
              <a:ext uri="{FF2B5EF4-FFF2-40B4-BE49-F238E27FC236}">
                <a16:creationId xmlns:a16="http://schemas.microsoft.com/office/drawing/2014/main" id="{EDA64F07-38B7-49FE-B764-3663256341D8}"/>
              </a:ext>
            </a:extLst>
          </p:cNvPr>
          <p:cNvSpPr>
            <a:spLocks noChangeShapeType="1"/>
          </p:cNvSpPr>
          <p:nvPr/>
        </p:nvSpPr>
        <p:spPr bwMode="auto">
          <a:xfrm>
            <a:off x="9234488" y="2392363"/>
            <a:ext cx="455612" cy="0"/>
          </a:xfrm>
          <a:prstGeom prst="line">
            <a:avLst/>
          </a:prstGeom>
          <a:noFill/>
          <a:ln w="2857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5089" name="Line 17">
            <a:extLst>
              <a:ext uri="{FF2B5EF4-FFF2-40B4-BE49-F238E27FC236}">
                <a16:creationId xmlns:a16="http://schemas.microsoft.com/office/drawing/2014/main" id="{53FA6692-E833-4F8E-9A3E-5864F525E2A2}"/>
              </a:ext>
            </a:extLst>
          </p:cNvPr>
          <p:cNvSpPr>
            <a:spLocks noChangeShapeType="1"/>
          </p:cNvSpPr>
          <p:nvPr/>
        </p:nvSpPr>
        <p:spPr bwMode="auto">
          <a:xfrm>
            <a:off x="9234488" y="6864350"/>
            <a:ext cx="455612" cy="0"/>
          </a:xfrm>
          <a:prstGeom prst="line">
            <a:avLst/>
          </a:prstGeom>
          <a:noFill/>
          <a:ln w="2857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5090" name="Line 18">
            <a:extLst>
              <a:ext uri="{FF2B5EF4-FFF2-40B4-BE49-F238E27FC236}">
                <a16:creationId xmlns:a16="http://schemas.microsoft.com/office/drawing/2014/main" id="{8BA8B831-8A2E-4018-A297-F55BA1E97C87}"/>
              </a:ext>
            </a:extLst>
          </p:cNvPr>
          <p:cNvSpPr>
            <a:spLocks noChangeShapeType="1"/>
          </p:cNvSpPr>
          <p:nvPr/>
        </p:nvSpPr>
        <p:spPr bwMode="auto">
          <a:xfrm>
            <a:off x="5584825" y="2497138"/>
            <a:ext cx="457200" cy="0"/>
          </a:xfrm>
          <a:prstGeom prst="line">
            <a:avLst/>
          </a:prstGeom>
          <a:noFill/>
          <a:ln w="2857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5091" name="Line 19">
            <a:extLst>
              <a:ext uri="{FF2B5EF4-FFF2-40B4-BE49-F238E27FC236}">
                <a16:creationId xmlns:a16="http://schemas.microsoft.com/office/drawing/2014/main" id="{B1EA4276-F3B5-4B83-A5C5-E72353CF3DF7}"/>
              </a:ext>
            </a:extLst>
          </p:cNvPr>
          <p:cNvSpPr>
            <a:spLocks noChangeShapeType="1"/>
          </p:cNvSpPr>
          <p:nvPr/>
        </p:nvSpPr>
        <p:spPr bwMode="auto">
          <a:xfrm>
            <a:off x="5584825" y="6864350"/>
            <a:ext cx="457200" cy="0"/>
          </a:xfrm>
          <a:prstGeom prst="line">
            <a:avLst/>
          </a:prstGeom>
          <a:noFill/>
          <a:ln w="2857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5092" name="AutoShape 20">
            <a:extLst>
              <a:ext uri="{FF2B5EF4-FFF2-40B4-BE49-F238E27FC236}">
                <a16:creationId xmlns:a16="http://schemas.microsoft.com/office/drawing/2014/main" id="{62BFDDA0-2E38-44D8-B7F3-78B7B4B4562B}"/>
              </a:ext>
            </a:extLst>
          </p:cNvPr>
          <p:cNvSpPr>
            <a:spLocks/>
          </p:cNvSpPr>
          <p:nvPr/>
        </p:nvSpPr>
        <p:spPr bwMode="auto">
          <a:xfrm>
            <a:off x="3648075" y="2497138"/>
            <a:ext cx="455613" cy="4576762"/>
          </a:xfrm>
          <a:prstGeom prst="leftBrace">
            <a:avLst>
              <a:gd name="adj1" fmla="val 91756"/>
              <a:gd name="adj2" fmla="val 50000"/>
            </a:avLst>
          </a:pr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515093" name="Line 21">
            <a:extLst>
              <a:ext uri="{FF2B5EF4-FFF2-40B4-BE49-F238E27FC236}">
                <a16:creationId xmlns:a16="http://schemas.microsoft.com/office/drawing/2014/main" id="{EAE06D98-1A50-47A0-B65B-6F7CA7DE20D0}"/>
              </a:ext>
            </a:extLst>
          </p:cNvPr>
          <p:cNvSpPr>
            <a:spLocks noChangeShapeType="1"/>
          </p:cNvSpPr>
          <p:nvPr/>
        </p:nvSpPr>
        <p:spPr bwMode="auto">
          <a:xfrm>
            <a:off x="3076575" y="4784725"/>
            <a:ext cx="571500" cy="0"/>
          </a:xfrm>
          <a:prstGeom prst="line">
            <a:avLst/>
          </a:prstGeom>
          <a:noFill/>
          <a:ln w="2857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22" name="文本框 21">
            <a:extLst>
              <a:ext uri="{FF2B5EF4-FFF2-40B4-BE49-F238E27FC236}">
                <a16:creationId xmlns:a16="http://schemas.microsoft.com/office/drawing/2014/main" id="{E2E8AEEA-60D7-4567-A1EB-5DE617FEA6C2}"/>
              </a:ext>
            </a:extLst>
          </p:cNvPr>
          <p:cNvSpPr txBox="1"/>
          <p:nvPr/>
        </p:nvSpPr>
        <p:spPr>
          <a:xfrm>
            <a:off x="2887056" y="84177"/>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22"/>
                                        </p:tgtEl>
                                        <p:attrNameLst>
                                          <p:attrName>style.visibility</p:attrName>
                                        </p:attrNameLst>
                                      </p:cBhvr>
                                      <p:to>
                                        <p:strVal val="visible"/>
                                      </p:to>
                                    </p:set>
                                    <p:anim calcmode="lin" valueType="num">
                                      <p:cBhvr>
                                        <p:cTn id="7" dur="500" fill="hold"/>
                                        <p:tgtEl>
                                          <p:spTgt spid="22"/>
                                        </p:tgtEl>
                                        <p:attrNameLst>
                                          <p:attrName>ppt_w</p:attrName>
                                        </p:attrNameLst>
                                      </p:cBhvr>
                                      <p:tavLst>
                                        <p:tav tm="0">
                                          <p:val>
                                            <p:fltVal val="0"/>
                                          </p:val>
                                        </p:tav>
                                        <p:tav tm="100000">
                                          <p:val>
                                            <p:strVal val="#ppt_w"/>
                                          </p:val>
                                        </p:tav>
                                      </p:tavLst>
                                    </p:anim>
                                    <p:anim calcmode="lin" valueType="num">
                                      <p:cBhvr>
                                        <p:cTn id="8" dur="500" fill="hold"/>
                                        <p:tgtEl>
                                          <p:spTgt spid="2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6098" name="Text Box 2">
            <a:extLst>
              <a:ext uri="{FF2B5EF4-FFF2-40B4-BE49-F238E27FC236}">
                <a16:creationId xmlns:a16="http://schemas.microsoft.com/office/drawing/2014/main" id="{BC7123FD-0CBD-4CEF-BFF6-599F1DA170B3}"/>
              </a:ext>
            </a:extLst>
          </p:cNvPr>
          <p:cNvSpPr txBox="1">
            <a:spLocks noChangeArrowheads="1"/>
          </p:cNvSpPr>
          <p:nvPr/>
        </p:nvSpPr>
        <p:spPr bwMode="auto">
          <a:xfrm>
            <a:off x="1264891" y="2592512"/>
            <a:ext cx="13681075" cy="26860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要解决上述问题</a:t>
            </a:r>
            <a:r>
              <a:rPr lang="en-US" altLang="zh-TW" sz="2000" dirty="0">
                <a:latin typeface="+mn-lt"/>
                <a:ea typeface="+mn-ea"/>
                <a:cs typeface="+mn-ea"/>
                <a:sym typeface="+mn-lt"/>
              </a:rPr>
              <a:t>,</a:t>
            </a:r>
            <a:r>
              <a:rPr lang="zh-TW" altLang="en-US" sz="2000" dirty="0">
                <a:latin typeface="+mn-lt"/>
                <a:ea typeface="+mn-ea"/>
                <a:cs typeface="+mn-ea"/>
                <a:sym typeface="+mn-lt"/>
              </a:rPr>
              <a:t>就需要改善压缩空气的供给系统</a:t>
            </a:r>
            <a:r>
              <a:rPr lang="en-US" altLang="zh-TW" sz="2000" dirty="0">
                <a:latin typeface="+mn-lt"/>
                <a:ea typeface="+mn-ea"/>
                <a:cs typeface="+mn-ea"/>
                <a:sym typeface="+mn-lt"/>
              </a:rPr>
              <a:t>,</a:t>
            </a:r>
            <a:r>
              <a:rPr lang="zh-TW" altLang="en-US" sz="2000" dirty="0">
                <a:latin typeface="+mn-lt"/>
                <a:ea typeface="+mn-ea"/>
                <a:cs typeface="+mn-ea"/>
                <a:sym typeface="+mn-lt"/>
              </a:rPr>
              <a:t>这些做法包括</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扩充气源贮备量</a:t>
            </a:r>
            <a:r>
              <a:rPr lang="en-US" altLang="zh-TW" sz="2000" dirty="0">
                <a:latin typeface="+mn-lt"/>
                <a:ea typeface="+mn-ea"/>
                <a:cs typeface="+mn-ea"/>
                <a:sym typeface="+mn-lt"/>
              </a:rPr>
              <a:t>,</a:t>
            </a:r>
            <a:r>
              <a:rPr lang="zh-TW" altLang="en-US" sz="2000" dirty="0">
                <a:latin typeface="+mn-lt"/>
                <a:ea typeface="+mn-ea"/>
                <a:cs typeface="+mn-ea"/>
                <a:sym typeface="+mn-lt"/>
              </a:rPr>
              <a:t>让公共风管里具有足够的压缩空气</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增大压缩机的功率</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压缩机自身功能改善</a:t>
            </a:r>
            <a:r>
              <a:rPr lang="en-US" altLang="zh-TW" sz="2000" dirty="0">
                <a:latin typeface="+mn-lt"/>
                <a:ea typeface="+mn-ea"/>
                <a:cs typeface="+mn-ea"/>
                <a:sym typeface="+mn-lt"/>
              </a:rPr>
              <a:t>,</a:t>
            </a:r>
            <a:r>
              <a:rPr lang="zh-TW" altLang="en-US" sz="2000" dirty="0">
                <a:latin typeface="+mn-lt"/>
                <a:ea typeface="+mn-ea"/>
                <a:cs typeface="+mn-ea"/>
                <a:sym typeface="+mn-lt"/>
              </a:rPr>
              <a:t>及时更换空气滤清器</a:t>
            </a:r>
            <a:r>
              <a:rPr lang="en-US" altLang="zh-TW" sz="2000" dirty="0">
                <a:latin typeface="+mn-lt"/>
                <a:ea typeface="+mn-ea"/>
                <a:cs typeface="+mn-ea"/>
                <a:sym typeface="+mn-lt"/>
              </a:rPr>
              <a:t>(</a:t>
            </a:r>
            <a:r>
              <a:rPr lang="zh-TW" altLang="en-US" sz="2000" dirty="0">
                <a:latin typeface="+mn-lt"/>
                <a:ea typeface="+mn-ea"/>
                <a:cs typeface="+mn-ea"/>
                <a:sym typeface="+mn-lt"/>
              </a:rPr>
              <a:t>风格</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加装足够的油水分离器</a:t>
            </a:r>
            <a:r>
              <a:rPr lang="en-US" altLang="zh-TW" sz="2000" dirty="0">
                <a:latin typeface="+mn-lt"/>
                <a:ea typeface="+mn-ea"/>
                <a:cs typeface="+mn-ea"/>
                <a:sym typeface="+mn-lt"/>
              </a:rPr>
              <a:t>,</a:t>
            </a:r>
            <a:r>
              <a:rPr lang="zh-TW" altLang="en-US" sz="2000" dirty="0">
                <a:latin typeface="+mn-lt"/>
                <a:ea typeface="+mn-ea"/>
                <a:cs typeface="+mn-ea"/>
                <a:sym typeface="+mn-lt"/>
              </a:rPr>
              <a:t>过滤压缩空气</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定时排出风缸和风管理的残留油水</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   </a:t>
            </a:r>
            <a:r>
              <a:rPr lang="zh-TW" altLang="en-US" sz="2000" b="1" dirty="0">
                <a:latin typeface="+mn-lt"/>
                <a:ea typeface="+mn-ea"/>
                <a:cs typeface="+mn-ea"/>
                <a:sym typeface="+mn-lt"/>
              </a:rPr>
              <a:t>企业的压缩空气供给系统</a:t>
            </a:r>
            <a:r>
              <a:rPr lang="en-US" altLang="zh-TW" sz="2000" b="1" dirty="0">
                <a:latin typeface="+mn-lt"/>
                <a:ea typeface="+mn-ea"/>
                <a:cs typeface="+mn-ea"/>
                <a:sym typeface="+mn-lt"/>
              </a:rPr>
              <a:t>:</a:t>
            </a:r>
          </a:p>
        </p:txBody>
      </p:sp>
      <p:sp>
        <p:nvSpPr>
          <p:cNvPr id="3" name="文本框 2">
            <a:extLst>
              <a:ext uri="{FF2B5EF4-FFF2-40B4-BE49-F238E27FC236}">
                <a16:creationId xmlns:a16="http://schemas.microsoft.com/office/drawing/2014/main" id="{677F16A1-AB7A-4795-AA58-2FD14F80E039}"/>
              </a:ext>
            </a:extLst>
          </p:cNvPr>
          <p:cNvSpPr txBox="1"/>
          <p:nvPr/>
        </p:nvSpPr>
        <p:spPr>
          <a:xfrm>
            <a:off x="2887056" y="84177"/>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7122" name="Rectangle 2">
            <a:extLst>
              <a:ext uri="{FF2B5EF4-FFF2-40B4-BE49-F238E27FC236}">
                <a16:creationId xmlns:a16="http://schemas.microsoft.com/office/drawing/2014/main" id="{79C3E307-BFD3-4505-938C-2F320973567B}"/>
              </a:ext>
            </a:extLst>
          </p:cNvPr>
          <p:cNvSpPr>
            <a:spLocks noChangeArrowheads="1"/>
          </p:cNvSpPr>
          <p:nvPr/>
        </p:nvSpPr>
        <p:spPr bwMode="auto">
          <a:xfrm>
            <a:off x="3419475" y="3744913"/>
            <a:ext cx="8778875" cy="270351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517123" name="Rectangle 3">
            <a:extLst>
              <a:ext uri="{FF2B5EF4-FFF2-40B4-BE49-F238E27FC236}">
                <a16:creationId xmlns:a16="http://schemas.microsoft.com/office/drawing/2014/main" id="{92F8987A-D736-48FD-BB16-1A6D7A62E37C}"/>
              </a:ext>
            </a:extLst>
          </p:cNvPr>
          <p:cNvSpPr>
            <a:spLocks noChangeArrowheads="1"/>
          </p:cNvSpPr>
          <p:nvPr/>
        </p:nvSpPr>
        <p:spPr bwMode="auto">
          <a:xfrm>
            <a:off x="6953250" y="6240463"/>
            <a:ext cx="7524750" cy="10477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517124" name="Rectangle 4">
            <a:extLst>
              <a:ext uri="{FF2B5EF4-FFF2-40B4-BE49-F238E27FC236}">
                <a16:creationId xmlns:a16="http://schemas.microsoft.com/office/drawing/2014/main" id="{630EFD7C-08F2-41CE-8F16-BD8B79BDE6BE}"/>
              </a:ext>
            </a:extLst>
          </p:cNvPr>
          <p:cNvSpPr>
            <a:spLocks noChangeArrowheads="1"/>
          </p:cNvSpPr>
          <p:nvPr/>
        </p:nvSpPr>
        <p:spPr bwMode="auto">
          <a:xfrm>
            <a:off x="12425363" y="5824538"/>
            <a:ext cx="684212" cy="93662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处</a:t>
            </a:r>
          </a:p>
          <a:p>
            <a:pPr algn="ctr" eaLnBrk="1" hangingPunct="1">
              <a:lnSpc>
                <a:spcPct val="120000"/>
              </a:lnSpc>
              <a:defRPr/>
            </a:pPr>
            <a:r>
              <a:rPr lang="zh-TW" altLang="en-US" sz="2000">
                <a:latin typeface="+mn-lt"/>
                <a:ea typeface="+mn-ea"/>
                <a:cs typeface="+mn-ea"/>
                <a:sym typeface="+mn-lt"/>
              </a:rPr>
              <a:t>理</a:t>
            </a:r>
          </a:p>
        </p:txBody>
      </p:sp>
      <p:sp>
        <p:nvSpPr>
          <p:cNvPr id="517125" name="Rectangle 5">
            <a:extLst>
              <a:ext uri="{FF2B5EF4-FFF2-40B4-BE49-F238E27FC236}">
                <a16:creationId xmlns:a16="http://schemas.microsoft.com/office/drawing/2014/main" id="{B7FC1C15-C13C-4DC1-A79A-CCE881D94CB9}"/>
              </a:ext>
            </a:extLst>
          </p:cNvPr>
          <p:cNvSpPr>
            <a:spLocks noChangeArrowheads="1"/>
          </p:cNvSpPr>
          <p:nvPr/>
        </p:nvSpPr>
        <p:spPr bwMode="auto">
          <a:xfrm>
            <a:off x="11171238" y="4576763"/>
            <a:ext cx="912812" cy="156051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控</a:t>
            </a:r>
          </a:p>
          <a:p>
            <a:pPr algn="ctr" eaLnBrk="1" hangingPunct="1">
              <a:lnSpc>
                <a:spcPct val="120000"/>
              </a:lnSpc>
              <a:defRPr/>
            </a:pPr>
            <a:r>
              <a:rPr lang="zh-TW" altLang="en-US" sz="2000">
                <a:latin typeface="+mn-lt"/>
                <a:ea typeface="+mn-ea"/>
                <a:cs typeface="+mn-ea"/>
                <a:sym typeface="+mn-lt"/>
              </a:rPr>
              <a:t>制</a:t>
            </a:r>
          </a:p>
          <a:p>
            <a:pPr algn="ctr" eaLnBrk="1" hangingPunct="1">
              <a:lnSpc>
                <a:spcPct val="120000"/>
              </a:lnSpc>
              <a:defRPr/>
            </a:pPr>
            <a:r>
              <a:rPr lang="zh-TW" altLang="en-US" sz="2000">
                <a:latin typeface="+mn-lt"/>
                <a:ea typeface="+mn-ea"/>
                <a:cs typeface="+mn-ea"/>
                <a:sym typeface="+mn-lt"/>
              </a:rPr>
              <a:t>器</a:t>
            </a:r>
          </a:p>
        </p:txBody>
      </p:sp>
      <p:sp>
        <p:nvSpPr>
          <p:cNvPr id="517126" name="AutoShape 6">
            <a:extLst>
              <a:ext uri="{FF2B5EF4-FFF2-40B4-BE49-F238E27FC236}">
                <a16:creationId xmlns:a16="http://schemas.microsoft.com/office/drawing/2014/main" id="{02118F8E-2CC0-4838-97B6-051DE7C3EE65}"/>
              </a:ext>
            </a:extLst>
          </p:cNvPr>
          <p:cNvSpPr>
            <a:spLocks noChangeArrowheads="1"/>
          </p:cNvSpPr>
          <p:nvPr/>
        </p:nvSpPr>
        <p:spPr bwMode="auto">
          <a:xfrm>
            <a:off x="3760788" y="5305425"/>
            <a:ext cx="2508250" cy="727075"/>
          </a:xfrm>
          <a:prstGeom prst="roundRect">
            <a:avLst>
              <a:gd name="adj" fmla="val 16667"/>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总风缸</a:t>
            </a:r>
          </a:p>
        </p:txBody>
      </p:sp>
      <p:sp>
        <p:nvSpPr>
          <p:cNvPr id="517127" name="AutoShape 7">
            <a:extLst>
              <a:ext uri="{FF2B5EF4-FFF2-40B4-BE49-F238E27FC236}">
                <a16:creationId xmlns:a16="http://schemas.microsoft.com/office/drawing/2014/main" id="{9BB8D2DE-D026-43AB-8470-61FC9021CFA0}"/>
              </a:ext>
            </a:extLst>
          </p:cNvPr>
          <p:cNvSpPr>
            <a:spLocks noChangeArrowheads="1"/>
          </p:cNvSpPr>
          <p:nvPr/>
        </p:nvSpPr>
        <p:spPr bwMode="auto">
          <a:xfrm>
            <a:off x="7523163" y="5513388"/>
            <a:ext cx="457200" cy="519112"/>
          </a:xfrm>
          <a:prstGeom prst="cube">
            <a:avLst>
              <a:gd name="adj" fmla="val 25000"/>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517128" name="AutoShape 8">
            <a:extLst>
              <a:ext uri="{FF2B5EF4-FFF2-40B4-BE49-F238E27FC236}">
                <a16:creationId xmlns:a16="http://schemas.microsoft.com/office/drawing/2014/main" id="{962DFC4A-9184-4C53-93BF-06229582784D}"/>
              </a:ext>
            </a:extLst>
          </p:cNvPr>
          <p:cNvSpPr>
            <a:spLocks noChangeArrowheads="1"/>
          </p:cNvSpPr>
          <p:nvPr/>
        </p:nvSpPr>
        <p:spPr bwMode="auto">
          <a:xfrm>
            <a:off x="8207375" y="5513388"/>
            <a:ext cx="455613" cy="519112"/>
          </a:xfrm>
          <a:prstGeom prst="cube">
            <a:avLst>
              <a:gd name="adj" fmla="val 25000"/>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517129" name="AutoShape 9">
            <a:extLst>
              <a:ext uri="{FF2B5EF4-FFF2-40B4-BE49-F238E27FC236}">
                <a16:creationId xmlns:a16="http://schemas.microsoft.com/office/drawing/2014/main" id="{D627713E-8251-4CCB-919C-8A5C60DEC805}"/>
              </a:ext>
            </a:extLst>
          </p:cNvPr>
          <p:cNvSpPr>
            <a:spLocks noChangeArrowheads="1"/>
          </p:cNvSpPr>
          <p:nvPr/>
        </p:nvSpPr>
        <p:spPr bwMode="auto">
          <a:xfrm>
            <a:off x="8891588" y="5513388"/>
            <a:ext cx="455612" cy="519112"/>
          </a:xfrm>
          <a:prstGeom prst="cube">
            <a:avLst>
              <a:gd name="adj" fmla="val 25000"/>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517130" name="AutoShape 10">
            <a:extLst>
              <a:ext uri="{FF2B5EF4-FFF2-40B4-BE49-F238E27FC236}">
                <a16:creationId xmlns:a16="http://schemas.microsoft.com/office/drawing/2014/main" id="{D30472F3-65E3-425B-8422-96CDB1EA8102}"/>
              </a:ext>
            </a:extLst>
          </p:cNvPr>
          <p:cNvSpPr>
            <a:spLocks noChangeArrowheads="1"/>
          </p:cNvSpPr>
          <p:nvPr/>
        </p:nvSpPr>
        <p:spPr bwMode="auto">
          <a:xfrm>
            <a:off x="9575800" y="5513388"/>
            <a:ext cx="455613" cy="519112"/>
          </a:xfrm>
          <a:prstGeom prst="cube">
            <a:avLst>
              <a:gd name="adj" fmla="val 25000"/>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517131" name="AutoShape 11">
            <a:extLst>
              <a:ext uri="{FF2B5EF4-FFF2-40B4-BE49-F238E27FC236}">
                <a16:creationId xmlns:a16="http://schemas.microsoft.com/office/drawing/2014/main" id="{E2FB3525-2884-432E-A1CC-FB6C5C605308}"/>
              </a:ext>
            </a:extLst>
          </p:cNvPr>
          <p:cNvSpPr>
            <a:spLocks noChangeArrowheads="1"/>
          </p:cNvSpPr>
          <p:nvPr/>
        </p:nvSpPr>
        <p:spPr bwMode="auto">
          <a:xfrm>
            <a:off x="7523163" y="4889500"/>
            <a:ext cx="457200" cy="415925"/>
          </a:xfrm>
          <a:custGeom>
            <a:avLst/>
            <a:gdLst>
              <a:gd name="T0" fmla="*/ 2147483646 w 21600"/>
              <a:gd name="T1" fmla="*/ 0 h 21600"/>
              <a:gd name="T2" fmla="*/ 2147483646 w 21600"/>
              <a:gd name="T3" fmla="*/ 2147483646 h 21600"/>
              <a:gd name="T4" fmla="*/ 0 w 21600"/>
              <a:gd name="T5" fmla="*/ 2147483646 h 21600"/>
              <a:gd name="T6" fmla="*/ 2147483646 w 21600"/>
              <a:gd name="T7" fmla="*/ 2147483646 h 21600"/>
              <a:gd name="T8" fmla="*/ 2147483646 w 21600"/>
              <a:gd name="T9" fmla="*/ 2147483646 h 21600"/>
              <a:gd name="T10" fmla="*/ 2147483646 w 21600"/>
              <a:gd name="T11" fmla="*/ 2147483646 h 21600"/>
              <a:gd name="T12" fmla="*/ 2147483646 w 21600"/>
              <a:gd name="T13" fmla="*/ 2147483646 h 21600"/>
              <a:gd name="T14" fmla="*/ 2147483646 w 21600"/>
              <a:gd name="T15" fmla="*/ 2147483646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7401" y="15493"/>
                </a:moveTo>
                <a:cubicBezTo>
                  <a:pt x="18376" y="14122"/>
                  <a:pt x="18900" y="12482"/>
                  <a:pt x="18900" y="10800"/>
                </a:cubicBezTo>
                <a:cubicBezTo>
                  <a:pt x="18900" y="6326"/>
                  <a:pt x="15273" y="2700"/>
                  <a:pt x="10800" y="2700"/>
                </a:cubicBezTo>
                <a:cubicBezTo>
                  <a:pt x="9117" y="2699"/>
                  <a:pt x="7477" y="3223"/>
                  <a:pt x="6106" y="4198"/>
                </a:cubicBezTo>
                <a:lnTo>
                  <a:pt x="17401" y="15493"/>
                </a:lnTo>
                <a:close/>
                <a:moveTo>
                  <a:pt x="4198" y="6106"/>
                </a:moveTo>
                <a:cubicBezTo>
                  <a:pt x="3223" y="7477"/>
                  <a:pt x="2700" y="9117"/>
                  <a:pt x="2700" y="10799"/>
                </a:cubicBezTo>
                <a:cubicBezTo>
                  <a:pt x="2700" y="15273"/>
                  <a:pt x="6326" y="18900"/>
                  <a:pt x="10800" y="18900"/>
                </a:cubicBezTo>
                <a:cubicBezTo>
                  <a:pt x="12482" y="18900"/>
                  <a:pt x="14122" y="18376"/>
                  <a:pt x="15493" y="17401"/>
                </a:cubicBezTo>
                <a:lnTo>
                  <a:pt x="4198" y="6106"/>
                </a:lnTo>
                <a:close/>
              </a:path>
            </a:pathLst>
          </a:cu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517132" name="AutoShape 12">
            <a:extLst>
              <a:ext uri="{FF2B5EF4-FFF2-40B4-BE49-F238E27FC236}">
                <a16:creationId xmlns:a16="http://schemas.microsoft.com/office/drawing/2014/main" id="{EA767BD3-91B9-4C81-9CB8-BA2A0FFF1C94}"/>
              </a:ext>
            </a:extLst>
          </p:cNvPr>
          <p:cNvSpPr>
            <a:spLocks noChangeArrowheads="1"/>
          </p:cNvSpPr>
          <p:nvPr/>
        </p:nvSpPr>
        <p:spPr bwMode="auto">
          <a:xfrm>
            <a:off x="8207375" y="4889500"/>
            <a:ext cx="455613" cy="415925"/>
          </a:xfrm>
          <a:custGeom>
            <a:avLst/>
            <a:gdLst>
              <a:gd name="T0" fmla="*/ 2147483646 w 21600"/>
              <a:gd name="T1" fmla="*/ 0 h 21600"/>
              <a:gd name="T2" fmla="*/ 2147483646 w 21600"/>
              <a:gd name="T3" fmla="*/ 2147483646 h 21600"/>
              <a:gd name="T4" fmla="*/ 0 w 21600"/>
              <a:gd name="T5" fmla="*/ 2147483646 h 21600"/>
              <a:gd name="T6" fmla="*/ 2147483646 w 21600"/>
              <a:gd name="T7" fmla="*/ 2147483646 h 21600"/>
              <a:gd name="T8" fmla="*/ 2147483646 w 21600"/>
              <a:gd name="T9" fmla="*/ 2147483646 h 21600"/>
              <a:gd name="T10" fmla="*/ 2147483646 w 21600"/>
              <a:gd name="T11" fmla="*/ 2147483646 h 21600"/>
              <a:gd name="T12" fmla="*/ 2147483646 w 21600"/>
              <a:gd name="T13" fmla="*/ 2147483646 h 21600"/>
              <a:gd name="T14" fmla="*/ 2147483646 w 21600"/>
              <a:gd name="T15" fmla="*/ 2147483646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7401" y="15493"/>
                </a:moveTo>
                <a:cubicBezTo>
                  <a:pt x="18376" y="14122"/>
                  <a:pt x="18900" y="12482"/>
                  <a:pt x="18900" y="10800"/>
                </a:cubicBezTo>
                <a:cubicBezTo>
                  <a:pt x="18900" y="6326"/>
                  <a:pt x="15273" y="2700"/>
                  <a:pt x="10800" y="2700"/>
                </a:cubicBezTo>
                <a:cubicBezTo>
                  <a:pt x="9117" y="2699"/>
                  <a:pt x="7477" y="3223"/>
                  <a:pt x="6106" y="4198"/>
                </a:cubicBezTo>
                <a:lnTo>
                  <a:pt x="17401" y="15493"/>
                </a:lnTo>
                <a:close/>
                <a:moveTo>
                  <a:pt x="4198" y="6106"/>
                </a:moveTo>
                <a:cubicBezTo>
                  <a:pt x="3223" y="7477"/>
                  <a:pt x="2700" y="9117"/>
                  <a:pt x="2700" y="10799"/>
                </a:cubicBezTo>
                <a:cubicBezTo>
                  <a:pt x="2700" y="15273"/>
                  <a:pt x="6326" y="18900"/>
                  <a:pt x="10800" y="18900"/>
                </a:cubicBezTo>
                <a:cubicBezTo>
                  <a:pt x="12482" y="18900"/>
                  <a:pt x="14122" y="18376"/>
                  <a:pt x="15493" y="17401"/>
                </a:cubicBezTo>
                <a:lnTo>
                  <a:pt x="4198" y="6106"/>
                </a:lnTo>
                <a:close/>
              </a:path>
            </a:pathLst>
          </a:cu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517133" name="AutoShape 13">
            <a:extLst>
              <a:ext uri="{FF2B5EF4-FFF2-40B4-BE49-F238E27FC236}">
                <a16:creationId xmlns:a16="http://schemas.microsoft.com/office/drawing/2014/main" id="{5AC29F1B-2958-41A0-8754-3E310351E873}"/>
              </a:ext>
            </a:extLst>
          </p:cNvPr>
          <p:cNvSpPr>
            <a:spLocks noChangeArrowheads="1"/>
          </p:cNvSpPr>
          <p:nvPr/>
        </p:nvSpPr>
        <p:spPr bwMode="auto">
          <a:xfrm>
            <a:off x="8891588" y="4889500"/>
            <a:ext cx="455612" cy="415925"/>
          </a:xfrm>
          <a:custGeom>
            <a:avLst/>
            <a:gdLst>
              <a:gd name="T0" fmla="*/ 2147483646 w 21600"/>
              <a:gd name="T1" fmla="*/ 0 h 21600"/>
              <a:gd name="T2" fmla="*/ 2147483646 w 21600"/>
              <a:gd name="T3" fmla="*/ 2147483646 h 21600"/>
              <a:gd name="T4" fmla="*/ 0 w 21600"/>
              <a:gd name="T5" fmla="*/ 2147483646 h 21600"/>
              <a:gd name="T6" fmla="*/ 2147483646 w 21600"/>
              <a:gd name="T7" fmla="*/ 2147483646 h 21600"/>
              <a:gd name="T8" fmla="*/ 2147483646 w 21600"/>
              <a:gd name="T9" fmla="*/ 2147483646 h 21600"/>
              <a:gd name="T10" fmla="*/ 2147483646 w 21600"/>
              <a:gd name="T11" fmla="*/ 2147483646 h 21600"/>
              <a:gd name="T12" fmla="*/ 2147483646 w 21600"/>
              <a:gd name="T13" fmla="*/ 2147483646 h 21600"/>
              <a:gd name="T14" fmla="*/ 2147483646 w 21600"/>
              <a:gd name="T15" fmla="*/ 2147483646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7401" y="15493"/>
                </a:moveTo>
                <a:cubicBezTo>
                  <a:pt x="18376" y="14122"/>
                  <a:pt x="18900" y="12482"/>
                  <a:pt x="18900" y="10800"/>
                </a:cubicBezTo>
                <a:cubicBezTo>
                  <a:pt x="18900" y="6326"/>
                  <a:pt x="15273" y="2700"/>
                  <a:pt x="10800" y="2700"/>
                </a:cubicBezTo>
                <a:cubicBezTo>
                  <a:pt x="9117" y="2699"/>
                  <a:pt x="7477" y="3223"/>
                  <a:pt x="6106" y="4198"/>
                </a:cubicBezTo>
                <a:lnTo>
                  <a:pt x="17401" y="15493"/>
                </a:lnTo>
                <a:close/>
                <a:moveTo>
                  <a:pt x="4198" y="6106"/>
                </a:moveTo>
                <a:cubicBezTo>
                  <a:pt x="3223" y="7477"/>
                  <a:pt x="2700" y="9117"/>
                  <a:pt x="2700" y="10799"/>
                </a:cubicBezTo>
                <a:cubicBezTo>
                  <a:pt x="2700" y="15273"/>
                  <a:pt x="6326" y="18900"/>
                  <a:pt x="10800" y="18900"/>
                </a:cubicBezTo>
                <a:cubicBezTo>
                  <a:pt x="12482" y="18900"/>
                  <a:pt x="14122" y="18376"/>
                  <a:pt x="15493" y="17401"/>
                </a:cubicBezTo>
                <a:lnTo>
                  <a:pt x="4198" y="6106"/>
                </a:lnTo>
                <a:close/>
              </a:path>
            </a:pathLst>
          </a:cu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517134" name="AutoShape 14">
            <a:extLst>
              <a:ext uri="{FF2B5EF4-FFF2-40B4-BE49-F238E27FC236}">
                <a16:creationId xmlns:a16="http://schemas.microsoft.com/office/drawing/2014/main" id="{16ED0D36-DCC5-45E8-B1FE-3DEB880A8849}"/>
              </a:ext>
            </a:extLst>
          </p:cNvPr>
          <p:cNvSpPr>
            <a:spLocks noChangeArrowheads="1"/>
          </p:cNvSpPr>
          <p:nvPr/>
        </p:nvSpPr>
        <p:spPr bwMode="auto">
          <a:xfrm>
            <a:off x="9575800" y="4889500"/>
            <a:ext cx="455613" cy="415925"/>
          </a:xfrm>
          <a:custGeom>
            <a:avLst/>
            <a:gdLst>
              <a:gd name="T0" fmla="*/ 2147483646 w 21600"/>
              <a:gd name="T1" fmla="*/ 0 h 21600"/>
              <a:gd name="T2" fmla="*/ 2147483646 w 21600"/>
              <a:gd name="T3" fmla="*/ 2147483646 h 21600"/>
              <a:gd name="T4" fmla="*/ 0 w 21600"/>
              <a:gd name="T5" fmla="*/ 2147483646 h 21600"/>
              <a:gd name="T6" fmla="*/ 2147483646 w 21600"/>
              <a:gd name="T7" fmla="*/ 2147483646 h 21600"/>
              <a:gd name="T8" fmla="*/ 2147483646 w 21600"/>
              <a:gd name="T9" fmla="*/ 2147483646 h 21600"/>
              <a:gd name="T10" fmla="*/ 2147483646 w 21600"/>
              <a:gd name="T11" fmla="*/ 2147483646 h 21600"/>
              <a:gd name="T12" fmla="*/ 2147483646 w 21600"/>
              <a:gd name="T13" fmla="*/ 2147483646 h 21600"/>
              <a:gd name="T14" fmla="*/ 2147483646 w 21600"/>
              <a:gd name="T15" fmla="*/ 2147483646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7401" y="15493"/>
                </a:moveTo>
                <a:cubicBezTo>
                  <a:pt x="18376" y="14122"/>
                  <a:pt x="18900" y="12482"/>
                  <a:pt x="18900" y="10800"/>
                </a:cubicBezTo>
                <a:cubicBezTo>
                  <a:pt x="18900" y="6326"/>
                  <a:pt x="15273" y="2700"/>
                  <a:pt x="10800" y="2700"/>
                </a:cubicBezTo>
                <a:cubicBezTo>
                  <a:pt x="9117" y="2699"/>
                  <a:pt x="7477" y="3223"/>
                  <a:pt x="6106" y="4198"/>
                </a:cubicBezTo>
                <a:lnTo>
                  <a:pt x="17401" y="15493"/>
                </a:lnTo>
                <a:close/>
                <a:moveTo>
                  <a:pt x="4198" y="6106"/>
                </a:moveTo>
                <a:cubicBezTo>
                  <a:pt x="3223" y="7477"/>
                  <a:pt x="2700" y="9117"/>
                  <a:pt x="2700" y="10799"/>
                </a:cubicBezTo>
                <a:cubicBezTo>
                  <a:pt x="2700" y="15273"/>
                  <a:pt x="6326" y="18900"/>
                  <a:pt x="10800" y="18900"/>
                </a:cubicBezTo>
                <a:cubicBezTo>
                  <a:pt x="12482" y="18900"/>
                  <a:pt x="14122" y="18376"/>
                  <a:pt x="15493" y="17401"/>
                </a:cubicBezTo>
                <a:lnTo>
                  <a:pt x="4198" y="6106"/>
                </a:lnTo>
                <a:close/>
              </a:path>
            </a:pathLst>
          </a:cu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517135" name="Line 15">
            <a:extLst>
              <a:ext uri="{FF2B5EF4-FFF2-40B4-BE49-F238E27FC236}">
                <a16:creationId xmlns:a16="http://schemas.microsoft.com/office/drawing/2014/main" id="{862B32E3-AABB-42FA-ACA0-E9B4B16D4A4F}"/>
              </a:ext>
            </a:extLst>
          </p:cNvPr>
          <p:cNvSpPr>
            <a:spLocks noChangeShapeType="1"/>
          </p:cNvSpPr>
          <p:nvPr/>
        </p:nvSpPr>
        <p:spPr bwMode="auto">
          <a:xfrm>
            <a:off x="7751763" y="5305425"/>
            <a:ext cx="0" cy="20796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136" name="Line 16">
            <a:extLst>
              <a:ext uri="{FF2B5EF4-FFF2-40B4-BE49-F238E27FC236}">
                <a16:creationId xmlns:a16="http://schemas.microsoft.com/office/drawing/2014/main" id="{46AB4355-91AC-4C3F-B62F-7BB1BA1306C5}"/>
              </a:ext>
            </a:extLst>
          </p:cNvPr>
          <p:cNvSpPr>
            <a:spLocks noChangeShapeType="1"/>
          </p:cNvSpPr>
          <p:nvPr/>
        </p:nvSpPr>
        <p:spPr bwMode="auto">
          <a:xfrm>
            <a:off x="8435975" y="5305425"/>
            <a:ext cx="0" cy="20796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137" name="Line 17">
            <a:extLst>
              <a:ext uri="{FF2B5EF4-FFF2-40B4-BE49-F238E27FC236}">
                <a16:creationId xmlns:a16="http://schemas.microsoft.com/office/drawing/2014/main" id="{7DF593AD-6805-47DD-9726-D38A1A344833}"/>
              </a:ext>
            </a:extLst>
          </p:cNvPr>
          <p:cNvSpPr>
            <a:spLocks noChangeShapeType="1"/>
          </p:cNvSpPr>
          <p:nvPr/>
        </p:nvSpPr>
        <p:spPr bwMode="auto">
          <a:xfrm>
            <a:off x="9120188" y="5305425"/>
            <a:ext cx="0" cy="20796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138" name="Line 18">
            <a:extLst>
              <a:ext uri="{FF2B5EF4-FFF2-40B4-BE49-F238E27FC236}">
                <a16:creationId xmlns:a16="http://schemas.microsoft.com/office/drawing/2014/main" id="{56C524E8-6C2C-4BB0-A424-B5E6E623AF62}"/>
              </a:ext>
            </a:extLst>
          </p:cNvPr>
          <p:cNvSpPr>
            <a:spLocks noChangeShapeType="1"/>
          </p:cNvSpPr>
          <p:nvPr/>
        </p:nvSpPr>
        <p:spPr bwMode="auto">
          <a:xfrm>
            <a:off x="9804400" y="5305425"/>
            <a:ext cx="0" cy="20796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139" name="AutoShape 19">
            <a:extLst>
              <a:ext uri="{FF2B5EF4-FFF2-40B4-BE49-F238E27FC236}">
                <a16:creationId xmlns:a16="http://schemas.microsoft.com/office/drawing/2014/main" id="{638456FF-9827-44D4-A9D3-7D85DED959E8}"/>
              </a:ext>
            </a:extLst>
          </p:cNvPr>
          <p:cNvSpPr>
            <a:spLocks noChangeArrowheads="1"/>
          </p:cNvSpPr>
          <p:nvPr/>
        </p:nvSpPr>
        <p:spPr bwMode="auto">
          <a:xfrm>
            <a:off x="6838950" y="4471988"/>
            <a:ext cx="457200" cy="417512"/>
          </a:xfrm>
          <a:custGeom>
            <a:avLst/>
            <a:gdLst>
              <a:gd name="T0" fmla="*/ 2147483646 w 21600"/>
              <a:gd name="T1" fmla="*/ 2147483646 h 21600"/>
              <a:gd name="T2" fmla="*/ 2147483646 w 21600"/>
              <a:gd name="T3" fmla="*/ 2147483646 h 21600"/>
              <a:gd name="T4" fmla="*/ 2147483646 w 21600"/>
              <a:gd name="T5" fmla="*/ 2147483646 h 21600"/>
              <a:gd name="T6" fmla="*/ 2147483646 w 21600"/>
              <a:gd name="T7" fmla="*/ 0 h 21600"/>
              <a:gd name="T8" fmla="*/ 0 60000 65536"/>
              <a:gd name="T9" fmla="*/ 0 60000 65536"/>
              <a:gd name="T10" fmla="*/ 0 60000 65536"/>
              <a:gd name="T11" fmla="*/ 0 60000 65536"/>
              <a:gd name="T12" fmla="*/ 4500 w 21600"/>
              <a:gd name="T13" fmla="*/ 4500 h 21600"/>
              <a:gd name="T14" fmla="*/ 17100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517140" name="Rectangle 20">
            <a:extLst>
              <a:ext uri="{FF2B5EF4-FFF2-40B4-BE49-F238E27FC236}">
                <a16:creationId xmlns:a16="http://schemas.microsoft.com/office/drawing/2014/main" id="{82A69515-4B45-40D7-BE37-86BA3D016C4C}"/>
              </a:ext>
            </a:extLst>
          </p:cNvPr>
          <p:cNvSpPr>
            <a:spLocks noChangeArrowheads="1"/>
          </p:cNvSpPr>
          <p:nvPr/>
        </p:nvSpPr>
        <p:spPr bwMode="auto">
          <a:xfrm>
            <a:off x="6154738" y="4471988"/>
            <a:ext cx="342900" cy="41751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517141" name="Line 21">
            <a:extLst>
              <a:ext uri="{FF2B5EF4-FFF2-40B4-BE49-F238E27FC236}">
                <a16:creationId xmlns:a16="http://schemas.microsoft.com/office/drawing/2014/main" id="{918B63C8-2805-4F94-8079-ECAD66BAAE02}"/>
              </a:ext>
            </a:extLst>
          </p:cNvPr>
          <p:cNvSpPr>
            <a:spLocks noChangeShapeType="1"/>
          </p:cNvSpPr>
          <p:nvPr/>
        </p:nvSpPr>
        <p:spPr bwMode="auto">
          <a:xfrm>
            <a:off x="7296150" y="4681538"/>
            <a:ext cx="250825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142" name="Line 22">
            <a:extLst>
              <a:ext uri="{FF2B5EF4-FFF2-40B4-BE49-F238E27FC236}">
                <a16:creationId xmlns:a16="http://schemas.microsoft.com/office/drawing/2014/main" id="{DE09F43F-8AA0-4A57-BDC7-8D858050EC7E}"/>
              </a:ext>
            </a:extLst>
          </p:cNvPr>
          <p:cNvSpPr>
            <a:spLocks noChangeShapeType="1"/>
          </p:cNvSpPr>
          <p:nvPr/>
        </p:nvSpPr>
        <p:spPr bwMode="auto">
          <a:xfrm>
            <a:off x="9804400" y="4681538"/>
            <a:ext cx="0" cy="20796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143" name="Line 23">
            <a:extLst>
              <a:ext uri="{FF2B5EF4-FFF2-40B4-BE49-F238E27FC236}">
                <a16:creationId xmlns:a16="http://schemas.microsoft.com/office/drawing/2014/main" id="{B27ED7FD-40B5-4B92-B53D-CC87A5CA1340}"/>
              </a:ext>
            </a:extLst>
          </p:cNvPr>
          <p:cNvSpPr>
            <a:spLocks noChangeShapeType="1"/>
          </p:cNvSpPr>
          <p:nvPr/>
        </p:nvSpPr>
        <p:spPr bwMode="auto">
          <a:xfrm>
            <a:off x="9120188" y="4681538"/>
            <a:ext cx="0" cy="20796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144" name="Line 24">
            <a:extLst>
              <a:ext uri="{FF2B5EF4-FFF2-40B4-BE49-F238E27FC236}">
                <a16:creationId xmlns:a16="http://schemas.microsoft.com/office/drawing/2014/main" id="{D3C49F92-4EEB-4E09-B375-6CF531BFF17F}"/>
              </a:ext>
            </a:extLst>
          </p:cNvPr>
          <p:cNvSpPr>
            <a:spLocks noChangeShapeType="1"/>
          </p:cNvSpPr>
          <p:nvPr/>
        </p:nvSpPr>
        <p:spPr bwMode="auto">
          <a:xfrm>
            <a:off x="8435975" y="4681538"/>
            <a:ext cx="0" cy="20796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145" name="Line 25">
            <a:extLst>
              <a:ext uri="{FF2B5EF4-FFF2-40B4-BE49-F238E27FC236}">
                <a16:creationId xmlns:a16="http://schemas.microsoft.com/office/drawing/2014/main" id="{DE850899-9361-4C72-97F0-685BC504DE6F}"/>
              </a:ext>
            </a:extLst>
          </p:cNvPr>
          <p:cNvSpPr>
            <a:spLocks noChangeShapeType="1"/>
          </p:cNvSpPr>
          <p:nvPr/>
        </p:nvSpPr>
        <p:spPr bwMode="auto">
          <a:xfrm>
            <a:off x="7751763" y="4681538"/>
            <a:ext cx="0" cy="20796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146" name="Line 26">
            <a:extLst>
              <a:ext uri="{FF2B5EF4-FFF2-40B4-BE49-F238E27FC236}">
                <a16:creationId xmlns:a16="http://schemas.microsoft.com/office/drawing/2014/main" id="{17E4F9F0-81DB-4A4C-B836-01698F17B8C2}"/>
              </a:ext>
            </a:extLst>
          </p:cNvPr>
          <p:cNvSpPr>
            <a:spLocks noChangeShapeType="1"/>
          </p:cNvSpPr>
          <p:nvPr/>
        </p:nvSpPr>
        <p:spPr bwMode="auto">
          <a:xfrm flipH="1">
            <a:off x="6497638" y="4681538"/>
            <a:ext cx="34131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147" name="Line 27">
            <a:extLst>
              <a:ext uri="{FF2B5EF4-FFF2-40B4-BE49-F238E27FC236}">
                <a16:creationId xmlns:a16="http://schemas.microsoft.com/office/drawing/2014/main" id="{A30410A8-2EDF-4009-BF5D-CF888453B918}"/>
              </a:ext>
            </a:extLst>
          </p:cNvPr>
          <p:cNvSpPr>
            <a:spLocks noChangeShapeType="1"/>
          </p:cNvSpPr>
          <p:nvPr/>
        </p:nvSpPr>
        <p:spPr bwMode="auto">
          <a:xfrm flipH="1">
            <a:off x="5813425" y="4681538"/>
            <a:ext cx="341313"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148" name="Line 28">
            <a:extLst>
              <a:ext uri="{FF2B5EF4-FFF2-40B4-BE49-F238E27FC236}">
                <a16:creationId xmlns:a16="http://schemas.microsoft.com/office/drawing/2014/main" id="{8ED9AC83-611E-4BFF-AB48-B73FA4F430C8}"/>
              </a:ext>
            </a:extLst>
          </p:cNvPr>
          <p:cNvSpPr>
            <a:spLocks noChangeShapeType="1"/>
          </p:cNvSpPr>
          <p:nvPr/>
        </p:nvSpPr>
        <p:spPr bwMode="auto">
          <a:xfrm>
            <a:off x="5813425" y="4681538"/>
            <a:ext cx="0" cy="62388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149" name="AutoShape 29">
            <a:extLst>
              <a:ext uri="{FF2B5EF4-FFF2-40B4-BE49-F238E27FC236}">
                <a16:creationId xmlns:a16="http://schemas.microsoft.com/office/drawing/2014/main" id="{0D491C6B-45E7-40A6-BF17-DE944C159DB5}"/>
              </a:ext>
            </a:extLst>
          </p:cNvPr>
          <p:cNvSpPr>
            <a:spLocks noChangeArrowheads="1"/>
          </p:cNvSpPr>
          <p:nvPr/>
        </p:nvSpPr>
        <p:spPr bwMode="auto">
          <a:xfrm>
            <a:off x="3875088" y="4471988"/>
            <a:ext cx="455612" cy="417512"/>
          </a:xfrm>
          <a:custGeom>
            <a:avLst/>
            <a:gdLst>
              <a:gd name="T0" fmla="*/ 2147483646 w 21600"/>
              <a:gd name="T1" fmla="*/ 0 h 21600"/>
              <a:gd name="T2" fmla="*/ 2147483646 w 21600"/>
              <a:gd name="T3" fmla="*/ 2147483646 h 21600"/>
              <a:gd name="T4" fmla="*/ 0 w 21600"/>
              <a:gd name="T5" fmla="*/ 2147483646 h 21600"/>
              <a:gd name="T6" fmla="*/ 2147483646 w 21600"/>
              <a:gd name="T7" fmla="*/ 2147483646 h 21600"/>
              <a:gd name="T8" fmla="*/ 2147483646 w 21600"/>
              <a:gd name="T9" fmla="*/ 2147483646 h 21600"/>
              <a:gd name="T10" fmla="*/ 2147483646 w 21600"/>
              <a:gd name="T11" fmla="*/ 2147483646 h 21600"/>
              <a:gd name="T12" fmla="*/ 2147483646 w 21600"/>
              <a:gd name="T13" fmla="*/ 2147483646 h 21600"/>
              <a:gd name="T14" fmla="*/ 2147483646 w 21600"/>
              <a:gd name="T15" fmla="*/ 2147483646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7401" y="15493"/>
                </a:moveTo>
                <a:cubicBezTo>
                  <a:pt x="18376" y="14122"/>
                  <a:pt x="18900" y="12482"/>
                  <a:pt x="18900" y="10800"/>
                </a:cubicBezTo>
                <a:cubicBezTo>
                  <a:pt x="18900" y="6326"/>
                  <a:pt x="15273" y="2700"/>
                  <a:pt x="10800" y="2700"/>
                </a:cubicBezTo>
                <a:cubicBezTo>
                  <a:pt x="9117" y="2699"/>
                  <a:pt x="7477" y="3223"/>
                  <a:pt x="6106" y="4198"/>
                </a:cubicBezTo>
                <a:lnTo>
                  <a:pt x="17401" y="15493"/>
                </a:lnTo>
                <a:close/>
                <a:moveTo>
                  <a:pt x="4198" y="6106"/>
                </a:moveTo>
                <a:cubicBezTo>
                  <a:pt x="3223" y="7477"/>
                  <a:pt x="2700" y="9117"/>
                  <a:pt x="2700" y="10799"/>
                </a:cubicBezTo>
                <a:cubicBezTo>
                  <a:pt x="2700" y="15273"/>
                  <a:pt x="6326" y="18900"/>
                  <a:pt x="10800" y="18900"/>
                </a:cubicBezTo>
                <a:cubicBezTo>
                  <a:pt x="12482" y="18900"/>
                  <a:pt x="14122" y="18376"/>
                  <a:pt x="15493" y="17401"/>
                </a:cubicBezTo>
                <a:lnTo>
                  <a:pt x="4198" y="6106"/>
                </a:lnTo>
                <a:close/>
              </a:path>
            </a:pathLst>
          </a:cu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517150" name="Line 30">
            <a:extLst>
              <a:ext uri="{FF2B5EF4-FFF2-40B4-BE49-F238E27FC236}">
                <a16:creationId xmlns:a16="http://schemas.microsoft.com/office/drawing/2014/main" id="{BD81074D-DF6F-4EE2-A84D-A548A9129C0F}"/>
              </a:ext>
            </a:extLst>
          </p:cNvPr>
          <p:cNvSpPr>
            <a:spLocks noChangeShapeType="1"/>
          </p:cNvSpPr>
          <p:nvPr/>
        </p:nvSpPr>
        <p:spPr bwMode="auto">
          <a:xfrm>
            <a:off x="4103688" y="4889500"/>
            <a:ext cx="0" cy="4159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151" name="Line 31">
            <a:extLst>
              <a:ext uri="{FF2B5EF4-FFF2-40B4-BE49-F238E27FC236}">
                <a16:creationId xmlns:a16="http://schemas.microsoft.com/office/drawing/2014/main" id="{255F9369-3254-4400-B9EF-C8F15E5C8C80}"/>
              </a:ext>
            </a:extLst>
          </p:cNvPr>
          <p:cNvSpPr>
            <a:spLocks noChangeShapeType="1"/>
          </p:cNvSpPr>
          <p:nvPr/>
        </p:nvSpPr>
        <p:spPr bwMode="auto">
          <a:xfrm flipV="1">
            <a:off x="4103688" y="3328988"/>
            <a:ext cx="0" cy="114300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152" name="Line 32">
            <a:extLst>
              <a:ext uri="{FF2B5EF4-FFF2-40B4-BE49-F238E27FC236}">
                <a16:creationId xmlns:a16="http://schemas.microsoft.com/office/drawing/2014/main" id="{2E7A311E-12B2-43FD-9C26-20B82DABC8DC}"/>
              </a:ext>
            </a:extLst>
          </p:cNvPr>
          <p:cNvSpPr>
            <a:spLocks noChangeShapeType="1"/>
          </p:cNvSpPr>
          <p:nvPr/>
        </p:nvSpPr>
        <p:spPr bwMode="auto">
          <a:xfrm flipH="1">
            <a:off x="2393950" y="3328988"/>
            <a:ext cx="1709738"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153" name="Line 33">
            <a:extLst>
              <a:ext uri="{FF2B5EF4-FFF2-40B4-BE49-F238E27FC236}">
                <a16:creationId xmlns:a16="http://schemas.microsoft.com/office/drawing/2014/main" id="{A7E3B76D-0CC4-42E0-94C0-768021366E38}"/>
              </a:ext>
            </a:extLst>
          </p:cNvPr>
          <p:cNvSpPr>
            <a:spLocks noChangeShapeType="1"/>
          </p:cNvSpPr>
          <p:nvPr/>
        </p:nvSpPr>
        <p:spPr bwMode="auto">
          <a:xfrm flipV="1">
            <a:off x="2393950" y="936327"/>
            <a:ext cx="0" cy="239266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154" name="AutoShape 34">
            <a:extLst>
              <a:ext uri="{FF2B5EF4-FFF2-40B4-BE49-F238E27FC236}">
                <a16:creationId xmlns:a16="http://schemas.microsoft.com/office/drawing/2014/main" id="{8E10F3CF-8D75-4672-9C0D-BDF630E8AE56}"/>
              </a:ext>
            </a:extLst>
          </p:cNvPr>
          <p:cNvSpPr>
            <a:spLocks noChangeArrowheads="1"/>
          </p:cNvSpPr>
          <p:nvPr/>
        </p:nvSpPr>
        <p:spPr bwMode="auto">
          <a:xfrm>
            <a:off x="3648075" y="1560513"/>
            <a:ext cx="2279650" cy="727075"/>
          </a:xfrm>
          <a:prstGeom prst="roundRect">
            <a:avLst>
              <a:gd name="adj" fmla="val 16667"/>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支风缸</a:t>
            </a:r>
          </a:p>
        </p:txBody>
      </p:sp>
      <p:sp>
        <p:nvSpPr>
          <p:cNvPr id="517155" name="AutoShape 35">
            <a:extLst>
              <a:ext uri="{FF2B5EF4-FFF2-40B4-BE49-F238E27FC236}">
                <a16:creationId xmlns:a16="http://schemas.microsoft.com/office/drawing/2014/main" id="{BA7D36E1-ABFA-48BB-BE70-03F1AA700468}"/>
              </a:ext>
            </a:extLst>
          </p:cNvPr>
          <p:cNvSpPr>
            <a:spLocks noChangeArrowheads="1"/>
          </p:cNvSpPr>
          <p:nvPr/>
        </p:nvSpPr>
        <p:spPr bwMode="auto">
          <a:xfrm>
            <a:off x="2735263" y="1768475"/>
            <a:ext cx="455612" cy="415925"/>
          </a:xfrm>
          <a:custGeom>
            <a:avLst/>
            <a:gdLst>
              <a:gd name="T0" fmla="*/ 2147483646 w 21600"/>
              <a:gd name="T1" fmla="*/ 0 h 21600"/>
              <a:gd name="T2" fmla="*/ 2147483646 w 21600"/>
              <a:gd name="T3" fmla="*/ 2147483646 h 21600"/>
              <a:gd name="T4" fmla="*/ 0 w 21600"/>
              <a:gd name="T5" fmla="*/ 2147483646 h 21600"/>
              <a:gd name="T6" fmla="*/ 2147483646 w 21600"/>
              <a:gd name="T7" fmla="*/ 2147483646 h 21600"/>
              <a:gd name="T8" fmla="*/ 2147483646 w 21600"/>
              <a:gd name="T9" fmla="*/ 2147483646 h 21600"/>
              <a:gd name="T10" fmla="*/ 2147483646 w 21600"/>
              <a:gd name="T11" fmla="*/ 2147483646 h 21600"/>
              <a:gd name="T12" fmla="*/ 2147483646 w 21600"/>
              <a:gd name="T13" fmla="*/ 2147483646 h 21600"/>
              <a:gd name="T14" fmla="*/ 2147483646 w 21600"/>
              <a:gd name="T15" fmla="*/ 2147483646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7401" y="15493"/>
                </a:moveTo>
                <a:cubicBezTo>
                  <a:pt x="18376" y="14122"/>
                  <a:pt x="18900" y="12482"/>
                  <a:pt x="18900" y="10800"/>
                </a:cubicBezTo>
                <a:cubicBezTo>
                  <a:pt x="18900" y="6326"/>
                  <a:pt x="15273" y="2700"/>
                  <a:pt x="10800" y="2700"/>
                </a:cubicBezTo>
                <a:cubicBezTo>
                  <a:pt x="9117" y="2699"/>
                  <a:pt x="7477" y="3223"/>
                  <a:pt x="6106" y="4198"/>
                </a:cubicBezTo>
                <a:lnTo>
                  <a:pt x="17401" y="15493"/>
                </a:lnTo>
                <a:close/>
                <a:moveTo>
                  <a:pt x="4198" y="6106"/>
                </a:moveTo>
                <a:cubicBezTo>
                  <a:pt x="3223" y="7477"/>
                  <a:pt x="2700" y="9117"/>
                  <a:pt x="2700" y="10799"/>
                </a:cubicBezTo>
                <a:cubicBezTo>
                  <a:pt x="2700" y="15273"/>
                  <a:pt x="6326" y="18900"/>
                  <a:pt x="10800" y="18900"/>
                </a:cubicBezTo>
                <a:cubicBezTo>
                  <a:pt x="12482" y="18900"/>
                  <a:pt x="14122" y="18376"/>
                  <a:pt x="15493" y="17401"/>
                </a:cubicBezTo>
                <a:lnTo>
                  <a:pt x="4198" y="6106"/>
                </a:lnTo>
                <a:close/>
              </a:path>
            </a:pathLst>
          </a:cu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517156" name="Line 36">
            <a:extLst>
              <a:ext uri="{FF2B5EF4-FFF2-40B4-BE49-F238E27FC236}">
                <a16:creationId xmlns:a16="http://schemas.microsoft.com/office/drawing/2014/main" id="{04E9C4F4-C496-4066-AA72-6FCFEF57DA12}"/>
              </a:ext>
            </a:extLst>
          </p:cNvPr>
          <p:cNvSpPr>
            <a:spLocks noChangeShapeType="1"/>
          </p:cNvSpPr>
          <p:nvPr/>
        </p:nvSpPr>
        <p:spPr bwMode="auto">
          <a:xfrm flipH="1">
            <a:off x="2393950" y="1976438"/>
            <a:ext cx="341313"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157" name="Line 37">
            <a:extLst>
              <a:ext uri="{FF2B5EF4-FFF2-40B4-BE49-F238E27FC236}">
                <a16:creationId xmlns:a16="http://schemas.microsoft.com/office/drawing/2014/main" id="{2DFBE648-99BF-40B5-80A2-C2C0F5CE1A1B}"/>
              </a:ext>
            </a:extLst>
          </p:cNvPr>
          <p:cNvSpPr>
            <a:spLocks noChangeShapeType="1"/>
          </p:cNvSpPr>
          <p:nvPr/>
        </p:nvSpPr>
        <p:spPr bwMode="auto">
          <a:xfrm>
            <a:off x="3190875" y="1976438"/>
            <a:ext cx="4572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158" name="AutoShape 38">
            <a:extLst>
              <a:ext uri="{FF2B5EF4-FFF2-40B4-BE49-F238E27FC236}">
                <a16:creationId xmlns:a16="http://schemas.microsoft.com/office/drawing/2014/main" id="{3FB8B8F2-09C5-40EB-883C-299F6618112B}"/>
              </a:ext>
            </a:extLst>
          </p:cNvPr>
          <p:cNvSpPr>
            <a:spLocks noChangeArrowheads="1"/>
          </p:cNvSpPr>
          <p:nvPr/>
        </p:nvSpPr>
        <p:spPr bwMode="auto">
          <a:xfrm>
            <a:off x="6383338" y="1768475"/>
            <a:ext cx="455612" cy="415925"/>
          </a:xfrm>
          <a:custGeom>
            <a:avLst/>
            <a:gdLst>
              <a:gd name="T0" fmla="*/ 2147483646 w 21600"/>
              <a:gd name="T1" fmla="*/ 0 h 21600"/>
              <a:gd name="T2" fmla="*/ 2147483646 w 21600"/>
              <a:gd name="T3" fmla="*/ 2147483646 h 21600"/>
              <a:gd name="T4" fmla="*/ 0 w 21600"/>
              <a:gd name="T5" fmla="*/ 2147483646 h 21600"/>
              <a:gd name="T6" fmla="*/ 2147483646 w 21600"/>
              <a:gd name="T7" fmla="*/ 2147483646 h 21600"/>
              <a:gd name="T8" fmla="*/ 2147483646 w 21600"/>
              <a:gd name="T9" fmla="*/ 2147483646 h 21600"/>
              <a:gd name="T10" fmla="*/ 2147483646 w 21600"/>
              <a:gd name="T11" fmla="*/ 2147483646 h 21600"/>
              <a:gd name="T12" fmla="*/ 2147483646 w 21600"/>
              <a:gd name="T13" fmla="*/ 2147483646 h 21600"/>
              <a:gd name="T14" fmla="*/ 2147483646 w 21600"/>
              <a:gd name="T15" fmla="*/ 2147483646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7401" y="15493"/>
                </a:moveTo>
                <a:cubicBezTo>
                  <a:pt x="18376" y="14122"/>
                  <a:pt x="18900" y="12482"/>
                  <a:pt x="18900" y="10800"/>
                </a:cubicBezTo>
                <a:cubicBezTo>
                  <a:pt x="18900" y="6326"/>
                  <a:pt x="15273" y="2700"/>
                  <a:pt x="10800" y="2700"/>
                </a:cubicBezTo>
                <a:cubicBezTo>
                  <a:pt x="9117" y="2699"/>
                  <a:pt x="7477" y="3223"/>
                  <a:pt x="6106" y="4198"/>
                </a:cubicBezTo>
                <a:lnTo>
                  <a:pt x="17401" y="15493"/>
                </a:lnTo>
                <a:close/>
                <a:moveTo>
                  <a:pt x="4198" y="6106"/>
                </a:moveTo>
                <a:cubicBezTo>
                  <a:pt x="3223" y="7477"/>
                  <a:pt x="2700" y="9117"/>
                  <a:pt x="2700" y="10799"/>
                </a:cubicBezTo>
                <a:cubicBezTo>
                  <a:pt x="2700" y="15273"/>
                  <a:pt x="6326" y="18900"/>
                  <a:pt x="10800" y="18900"/>
                </a:cubicBezTo>
                <a:cubicBezTo>
                  <a:pt x="12482" y="18900"/>
                  <a:pt x="14122" y="18376"/>
                  <a:pt x="15493" y="17401"/>
                </a:cubicBezTo>
                <a:lnTo>
                  <a:pt x="4198" y="6106"/>
                </a:lnTo>
                <a:close/>
              </a:path>
            </a:pathLst>
          </a:cu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517159" name="AutoShape 39">
            <a:extLst>
              <a:ext uri="{FF2B5EF4-FFF2-40B4-BE49-F238E27FC236}">
                <a16:creationId xmlns:a16="http://schemas.microsoft.com/office/drawing/2014/main" id="{54601345-9869-4F35-A8B3-36767C6CC816}"/>
              </a:ext>
            </a:extLst>
          </p:cNvPr>
          <p:cNvSpPr>
            <a:spLocks noChangeArrowheads="1"/>
          </p:cNvSpPr>
          <p:nvPr/>
        </p:nvSpPr>
        <p:spPr bwMode="auto">
          <a:xfrm>
            <a:off x="7181850" y="1768475"/>
            <a:ext cx="455613" cy="415925"/>
          </a:xfrm>
          <a:custGeom>
            <a:avLst/>
            <a:gdLst>
              <a:gd name="T0" fmla="*/ 2147483646 w 21600"/>
              <a:gd name="T1" fmla="*/ 2147483646 h 21600"/>
              <a:gd name="T2" fmla="*/ 2147483646 w 21600"/>
              <a:gd name="T3" fmla="*/ 2147483646 h 21600"/>
              <a:gd name="T4" fmla="*/ 2147483646 w 21600"/>
              <a:gd name="T5" fmla="*/ 2147483646 h 21600"/>
              <a:gd name="T6" fmla="*/ 2147483646 w 21600"/>
              <a:gd name="T7" fmla="*/ 0 h 21600"/>
              <a:gd name="T8" fmla="*/ 0 60000 65536"/>
              <a:gd name="T9" fmla="*/ 0 60000 65536"/>
              <a:gd name="T10" fmla="*/ 0 60000 65536"/>
              <a:gd name="T11" fmla="*/ 0 60000 65536"/>
              <a:gd name="T12" fmla="*/ 4500 w 21600"/>
              <a:gd name="T13" fmla="*/ 4500 h 21600"/>
              <a:gd name="T14" fmla="*/ 17100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517160" name="Rectangle 40">
            <a:extLst>
              <a:ext uri="{FF2B5EF4-FFF2-40B4-BE49-F238E27FC236}">
                <a16:creationId xmlns:a16="http://schemas.microsoft.com/office/drawing/2014/main" id="{596341DE-C530-4889-B478-68EECC5AB106}"/>
              </a:ext>
            </a:extLst>
          </p:cNvPr>
          <p:cNvSpPr>
            <a:spLocks noChangeArrowheads="1"/>
          </p:cNvSpPr>
          <p:nvPr/>
        </p:nvSpPr>
        <p:spPr bwMode="auto">
          <a:xfrm>
            <a:off x="7980363" y="1768475"/>
            <a:ext cx="341312" cy="51911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517161" name="Line 41">
            <a:extLst>
              <a:ext uri="{FF2B5EF4-FFF2-40B4-BE49-F238E27FC236}">
                <a16:creationId xmlns:a16="http://schemas.microsoft.com/office/drawing/2014/main" id="{D40CA951-72B5-43C0-9073-562D4DFC24B8}"/>
              </a:ext>
            </a:extLst>
          </p:cNvPr>
          <p:cNvSpPr>
            <a:spLocks noChangeShapeType="1"/>
          </p:cNvSpPr>
          <p:nvPr/>
        </p:nvSpPr>
        <p:spPr bwMode="auto">
          <a:xfrm>
            <a:off x="8093075" y="1768475"/>
            <a:ext cx="228600" cy="20796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162" name="Line 42">
            <a:extLst>
              <a:ext uri="{FF2B5EF4-FFF2-40B4-BE49-F238E27FC236}">
                <a16:creationId xmlns:a16="http://schemas.microsoft.com/office/drawing/2014/main" id="{9A46358D-4C36-40DE-9FC4-4CFD61BFAF72}"/>
              </a:ext>
            </a:extLst>
          </p:cNvPr>
          <p:cNvSpPr>
            <a:spLocks noChangeShapeType="1"/>
          </p:cNvSpPr>
          <p:nvPr/>
        </p:nvSpPr>
        <p:spPr bwMode="auto">
          <a:xfrm>
            <a:off x="7980363" y="1768475"/>
            <a:ext cx="341312" cy="4159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163" name="Line 43">
            <a:extLst>
              <a:ext uri="{FF2B5EF4-FFF2-40B4-BE49-F238E27FC236}">
                <a16:creationId xmlns:a16="http://schemas.microsoft.com/office/drawing/2014/main" id="{FD8322FE-733D-4D06-B28E-0475D8C61042}"/>
              </a:ext>
            </a:extLst>
          </p:cNvPr>
          <p:cNvSpPr>
            <a:spLocks noChangeShapeType="1"/>
          </p:cNvSpPr>
          <p:nvPr/>
        </p:nvSpPr>
        <p:spPr bwMode="auto">
          <a:xfrm>
            <a:off x="7980363" y="1976438"/>
            <a:ext cx="227012" cy="31115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164" name="Line 44">
            <a:extLst>
              <a:ext uri="{FF2B5EF4-FFF2-40B4-BE49-F238E27FC236}">
                <a16:creationId xmlns:a16="http://schemas.microsoft.com/office/drawing/2014/main" id="{3B078427-5385-4301-A6EB-62B0708AD72D}"/>
              </a:ext>
            </a:extLst>
          </p:cNvPr>
          <p:cNvSpPr>
            <a:spLocks noChangeShapeType="1"/>
          </p:cNvSpPr>
          <p:nvPr/>
        </p:nvSpPr>
        <p:spPr bwMode="auto">
          <a:xfrm>
            <a:off x="5927725" y="1976438"/>
            <a:ext cx="455613"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165" name="Line 45">
            <a:extLst>
              <a:ext uri="{FF2B5EF4-FFF2-40B4-BE49-F238E27FC236}">
                <a16:creationId xmlns:a16="http://schemas.microsoft.com/office/drawing/2014/main" id="{E35433CD-EEA5-4D1E-A6A9-805E4DC7DAA3}"/>
              </a:ext>
            </a:extLst>
          </p:cNvPr>
          <p:cNvSpPr>
            <a:spLocks noChangeShapeType="1"/>
          </p:cNvSpPr>
          <p:nvPr/>
        </p:nvSpPr>
        <p:spPr bwMode="auto">
          <a:xfrm>
            <a:off x="6838950" y="1976438"/>
            <a:ext cx="4572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166" name="Line 46">
            <a:extLst>
              <a:ext uri="{FF2B5EF4-FFF2-40B4-BE49-F238E27FC236}">
                <a16:creationId xmlns:a16="http://schemas.microsoft.com/office/drawing/2014/main" id="{B5A1F6B6-E20E-4924-A434-D521ABF65FE3}"/>
              </a:ext>
            </a:extLst>
          </p:cNvPr>
          <p:cNvSpPr>
            <a:spLocks noChangeShapeType="1"/>
          </p:cNvSpPr>
          <p:nvPr/>
        </p:nvSpPr>
        <p:spPr bwMode="auto">
          <a:xfrm>
            <a:off x="7523163" y="1976438"/>
            <a:ext cx="4572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167" name="AutoShape 47">
            <a:extLst>
              <a:ext uri="{FF2B5EF4-FFF2-40B4-BE49-F238E27FC236}">
                <a16:creationId xmlns:a16="http://schemas.microsoft.com/office/drawing/2014/main" id="{107C4B83-CC7C-4850-9BD0-6B1D306458FD}"/>
              </a:ext>
            </a:extLst>
          </p:cNvPr>
          <p:cNvSpPr>
            <a:spLocks noChangeArrowheads="1"/>
          </p:cNvSpPr>
          <p:nvPr/>
        </p:nvSpPr>
        <p:spPr bwMode="auto">
          <a:xfrm>
            <a:off x="9005888" y="2287588"/>
            <a:ext cx="455612" cy="417512"/>
          </a:xfrm>
          <a:custGeom>
            <a:avLst/>
            <a:gdLst>
              <a:gd name="T0" fmla="*/ 2147483646 w 21600"/>
              <a:gd name="T1" fmla="*/ 0 h 21600"/>
              <a:gd name="T2" fmla="*/ 2147483646 w 21600"/>
              <a:gd name="T3" fmla="*/ 2147483646 h 21600"/>
              <a:gd name="T4" fmla="*/ 0 w 21600"/>
              <a:gd name="T5" fmla="*/ 2147483646 h 21600"/>
              <a:gd name="T6" fmla="*/ 2147483646 w 21600"/>
              <a:gd name="T7" fmla="*/ 2147483646 h 21600"/>
              <a:gd name="T8" fmla="*/ 2147483646 w 21600"/>
              <a:gd name="T9" fmla="*/ 2147483646 h 21600"/>
              <a:gd name="T10" fmla="*/ 2147483646 w 21600"/>
              <a:gd name="T11" fmla="*/ 2147483646 h 21600"/>
              <a:gd name="T12" fmla="*/ 2147483646 w 21600"/>
              <a:gd name="T13" fmla="*/ 2147483646 h 21600"/>
              <a:gd name="T14" fmla="*/ 2147483646 w 21600"/>
              <a:gd name="T15" fmla="*/ 2147483646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7401" y="15493"/>
                </a:moveTo>
                <a:cubicBezTo>
                  <a:pt x="18376" y="14122"/>
                  <a:pt x="18900" y="12482"/>
                  <a:pt x="18900" y="10800"/>
                </a:cubicBezTo>
                <a:cubicBezTo>
                  <a:pt x="18900" y="6326"/>
                  <a:pt x="15273" y="2700"/>
                  <a:pt x="10800" y="2700"/>
                </a:cubicBezTo>
                <a:cubicBezTo>
                  <a:pt x="9117" y="2699"/>
                  <a:pt x="7477" y="3223"/>
                  <a:pt x="6106" y="4198"/>
                </a:cubicBezTo>
                <a:lnTo>
                  <a:pt x="17401" y="15493"/>
                </a:lnTo>
                <a:close/>
                <a:moveTo>
                  <a:pt x="4198" y="6106"/>
                </a:moveTo>
                <a:cubicBezTo>
                  <a:pt x="3223" y="7477"/>
                  <a:pt x="2700" y="9117"/>
                  <a:pt x="2700" y="10799"/>
                </a:cubicBezTo>
                <a:cubicBezTo>
                  <a:pt x="2700" y="15273"/>
                  <a:pt x="6326" y="18900"/>
                  <a:pt x="10800" y="18900"/>
                </a:cubicBezTo>
                <a:cubicBezTo>
                  <a:pt x="12482" y="18900"/>
                  <a:pt x="14122" y="18376"/>
                  <a:pt x="15493" y="17401"/>
                </a:cubicBezTo>
                <a:lnTo>
                  <a:pt x="4198" y="6106"/>
                </a:lnTo>
                <a:close/>
              </a:path>
            </a:pathLst>
          </a:cu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517168" name="AutoShape 48">
            <a:extLst>
              <a:ext uri="{FF2B5EF4-FFF2-40B4-BE49-F238E27FC236}">
                <a16:creationId xmlns:a16="http://schemas.microsoft.com/office/drawing/2014/main" id="{C2FDBA45-D05B-487E-82F7-C5CB15681F3E}"/>
              </a:ext>
            </a:extLst>
          </p:cNvPr>
          <p:cNvSpPr>
            <a:spLocks noChangeArrowheads="1"/>
          </p:cNvSpPr>
          <p:nvPr/>
        </p:nvSpPr>
        <p:spPr bwMode="auto">
          <a:xfrm>
            <a:off x="9005888" y="1768475"/>
            <a:ext cx="455612" cy="415925"/>
          </a:xfrm>
          <a:custGeom>
            <a:avLst/>
            <a:gdLst>
              <a:gd name="T0" fmla="*/ 2147483646 w 21600"/>
              <a:gd name="T1" fmla="*/ 0 h 21600"/>
              <a:gd name="T2" fmla="*/ 2147483646 w 21600"/>
              <a:gd name="T3" fmla="*/ 2147483646 h 21600"/>
              <a:gd name="T4" fmla="*/ 0 w 21600"/>
              <a:gd name="T5" fmla="*/ 2147483646 h 21600"/>
              <a:gd name="T6" fmla="*/ 2147483646 w 21600"/>
              <a:gd name="T7" fmla="*/ 2147483646 h 21600"/>
              <a:gd name="T8" fmla="*/ 2147483646 w 21600"/>
              <a:gd name="T9" fmla="*/ 2147483646 h 21600"/>
              <a:gd name="T10" fmla="*/ 2147483646 w 21600"/>
              <a:gd name="T11" fmla="*/ 2147483646 h 21600"/>
              <a:gd name="T12" fmla="*/ 2147483646 w 21600"/>
              <a:gd name="T13" fmla="*/ 2147483646 h 21600"/>
              <a:gd name="T14" fmla="*/ 2147483646 w 21600"/>
              <a:gd name="T15" fmla="*/ 2147483646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7401" y="15493"/>
                </a:moveTo>
                <a:cubicBezTo>
                  <a:pt x="18376" y="14122"/>
                  <a:pt x="18900" y="12482"/>
                  <a:pt x="18900" y="10800"/>
                </a:cubicBezTo>
                <a:cubicBezTo>
                  <a:pt x="18900" y="6326"/>
                  <a:pt x="15273" y="2700"/>
                  <a:pt x="10800" y="2700"/>
                </a:cubicBezTo>
                <a:cubicBezTo>
                  <a:pt x="9117" y="2699"/>
                  <a:pt x="7477" y="3223"/>
                  <a:pt x="6106" y="4198"/>
                </a:cubicBezTo>
                <a:lnTo>
                  <a:pt x="17401" y="15493"/>
                </a:lnTo>
                <a:close/>
                <a:moveTo>
                  <a:pt x="4198" y="6106"/>
                </a:moveTo>
                <a:cubicBezTo>
                  <a:pt x="3223" y="7477"/>
                  <a:pt x="2700" y="9117"/>
                  <a:pt x="2700" y="10799"/>
                </a:cubicBezTo>
                <a:cubicBezTo>
                  <a:pt x="2700" y="15273"/>
                  <a:pt x="6326" y="18900"/>
                  <a:pt x="10800" y="18900"/>
                </a:cubicBezTo>
                <a:cubicBezTo>
                  <a:pt x="12482" y="18900"/>
                  <a:pt x="14122" y="18376"/>
                  <a:pt x="15493" y="17401"/>
                </a:cubicBezTo>
                <a:lnTo>
                  <a:pt x="4198" y="6106"/>
                </a:lnTo>
                <a:close/>
              </a:path>
            </a:pathLst>
          </a:cu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517169" name="AutoShape 49">
            <a:extLst>
              <a:ext uri="{FF2B5EF4-FFF2-40B4-BE49-F238E27FC236}">
                <a16:creationId xmlns:a16="http://schemas.microsoft.com/office/drawing/2014/main" id="{C0D50EB8-0854-4385-85E5-F1ECCFD0843E}"/>
              </a:ext>
            </a:extLst>
          </p:cNvPr>
          <p:cNvSpPr>
            <a:spLocks noChangeArrowheads="1"/>
          </p:cNvSpPr>
          <p:nvPr/>
        </p:nvSpPr>
        <p:spPr bwMode="auto">
          <a:xfrm>
            <a:off x="9005888" y="1247775"/>
            <a:ext cx="455612" cy="415925"/>
          </a:xfrm>
          <a:custGeom>
            <a:avLst/>
            <a:gdLst>
              <a:gd name="T0" fmla="*/ 2147483646 w 21600"/>
              <a:gd name="T1" fmla="*/ 0 h 21600"/>
              <a:gd name="T2" fmla="*/ 2147483646 w 21600"/>
              <a:gd name="T3" fmla="*/ 2147483646 h 21600"/>
              <a:gd name="T4" fmla="*/ 0 w 21600"/>
              <a:gd name="T5" fmla="*/ 2147483646 h 21600"/>
              <a:gd name="T6" fmla="*/ 2147483646 w 21600"/>
              <a:gd name="T7" fmla="*/ 2147483646 h 21600"/>
              <a:gd name="T8" fmla="*/ 2147483646 w 21600"/>
              <a:gd name="T9" fmla="*/ 2147483646 h 21600"/>
              <a:gd name="T10" fmla="*/ 2147483646 w 21600"/>
              <a:gd name="T11" fmla="*/ 2147483646 h 21600"/>
              <a:gd name="T12" fmla="*/ 2147483646 w 21600"/>
              <a:gd name="T13" fmla="*/ 2147483646 h 21600"/>
              <a:gd name="T14" fmla="*/ 2147483646 w 21600"/>
              <a:gd name="T15" fmla="*/ 2147483646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7401" y="15493"/>
                </a:moveTo>
                <a:cubicBezTo>
                  <a:pt x="18376" y="14122"/>
                  <a:pt x="18900" y="12482"/>
                  <a:pt x="18900" y="10800"/>
                </a:cubicBezTo>
                <a:cubicBezTo>
                  <a:pt x="18900" y="6326"/>
                  <a:pt x="15273" y="2700"/>
                  <a:pt x="10800" y="2700"/>
                </a:cubicBezTo>
                <a:cubicBezTo>
                  <a:pt x="9117" y="2699"/>
                  <a:pt x="7477" y="3223"/>
                  <a:pt x="6106" y="4198"/>
                </a:cubicBezTo>
                <a:lnTo>
                  <a:pt x="17401" y="15493"/>
                </a:lnTo>
                <a:close/>
                <a:moveTo>
                  <a:pt x="4198" y="6106"/>
                </a:moveTo>
                <a:cubicBezTo>
                  <a:pt x="3223" y="7477"/>
                  <a:pt x="2700" y="9117"/>
                  <a:pt x="2700" y="10799"/>
                </a:cubicBezTo>
                <a:cubicBezTo>
                  <a:pt x="2700" y="15273"/>
                  <a:pt x="6326" y="18900"/>
                  <a:pt x="10800" y="18900"/>
                </a:cubicBezTo>
                <a:cubicBezTo>
                  <a:pt x="12482" y="18900"/>
                  <a:pt x="14122" y="18376"/>
                  <a:pt x="15493" y="17401"/>
                </a:cubicBezTo>
                <a:lnTo>
                  <a:pt x="4198" y="6106"/>
                </a:lnTo>
                <a:close/>
              </a:path>
            </a:pathLst>
          </a:cu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517170" name="Line 50">
            <a:extLst>
              <a:ext uri="{FF2B5EF4-FFF2-40B4-BE49-F238E27FC236}">
                <a16:creationId xmlns:a16="http://schemas.microsoft.com/office/drawing/2014/main" id="{08A4DB67-B8A9-447C-A965-41A95409EE5C}"/>
              </a:ext>
            </a:extLst>
          </p:cNvPr>
          <p:cNvSpPr>
            <a:spLocks noChangeShapeType="1"/>
          </p:cNvSpPr>
          <p:nvPr/>
        </p:nvSpPr>
        <p:spPr bwMode="auto">
          <a:xfrm>
            <a:off x="8662988" y="1455738"/>
            <a:ext cx="0" cy="104140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171" name="Line 51">
            <a:extLst>
              <a:ext uri="{FF2B5EF4-FFF2-40B4-BE49-F238E27FC236}">
                <a16:creationId xmlns:a16="http://schemas.microsoft.com/office/drawing/2014/main" id="{968DDE2D-91A7-4C5E-937A-BD0597DCE479}"/>
              </a:ext>
            </a:extLst>
          </p:cNvPr>
          <p:cNvSpPr>
            <a:spLocks noChangeShapeType="1"/>
          </p:cNvSpPr>
          <p:nvPr/>
        </p:nvSpPr>
        <p:spPr bwMode="auto">
          <a:xfrm>
            <a:off x="8321675" y="1976438"/>
            <a:ext cx="341313"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172" name="Line 52">
            <a:extLst>
              <a:ext uri="{FF2B5EF4-FFF2-40B4-BE49-F238E27FC236}">
                <a16:creationId xmlns:a16="http://schemas.microsoft.com/office/drawing/2014/main" id="{88C5C4B8-69C5-43B0-8772-B17F6A81D632}"/>
              </a:ext>
            </a:extLst>
          </p:cNvPr>
          <p:cNvSpPr>
            <a:spLocks noChangeShapeType="1"/>
          </p:cNvSpPr>
          <p:nvPr/>
        </p:nvSpPr>
        <p:spPr bwMode="auto">
          <a:xfrm>
            <a:off x="8662988" y="1455738"/>
            <a:ext cx="3429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173" name="Line 53">
            <a:extLst>
              <a:ext uri="{FF2B5EF4-FFF2-40B4-BE49-F238E27FC236}">
                <a16:creationId xmlns:a16="http://schemas.microsoft.com/office/drawing/2014/main" id="{0FCB2DD7-1E7A-4F46-9DA5-9AD813511333}"/>
              </a:ext>
            </a:extLst>
          </p:cNvPr>
          <p:cNvSpPr>
            <a:spLocks noChangeShapeType="1"/>
          </p:cNvSpPr>
          <p:nvPr/>
        </p:nvSpPr>
        <p:spPr bwMode="auto">
          <a:xfrm>
            <a:off x="8662988" y="1976438"/>
            <a:ext cx="3429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174" name="Line 54">
            <a:extLst>
              <a:ext uri="{FF2B5EF4-FFF2-40B4-BE49-F238E27FC236}">
                <a16:creationId xmlns:a16="http://schemas.microsoft.com/office/drawing/2014/main" id="{69EBEA22-7472-4065-BC33-52DFE4A17DFB}"/>
              </a:ext>
            </a:extLst>
          </p:cNvPr>
          <p:cNvSpPr>
            <a:spLocks noChangeShapeType="1"/>
          </p:cNvSpPr>
          <p:nvPr/>
        </p:nvSpPr>
        <p:spPr bwMode="auto">
          <a:xfrm>
            <a:off x="8662988" y="2497138"/>
            <a:ext cx="3429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175" name="AutoShape 55">
            <a:extLst>
              <a:ext uri="{FF2B5EF4-FFF2-40B4-BE49-F238E27FC236}">
                <a16:creationId xmlns:a16="http://schemas.microsoft.com/office/drawing/2014/main" id="{B1CA0B18-EC8B-4BD4-80CB-D8C086E66444}"/>
              </a:ext>
            </a:extLst>
          </p:cNvPr>
          <p:cNvSpPr>
            <a:spLocks noChangeArrowheads="1"/>
          </p:cNvSpPr>
          <p:nvPr/>
        </p:nvSpPr>
        <p:spPr bwMode="auto">
          <a:xfrm>
            <a:off x="9917113" y="1352550"/>
            <a:ext cx="228600" cy="207963"/>
          </a:xfrm>
          <a:prstGeom prst="flowChartConnector">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517176" name="AutoShape 56">
            <a:extLst>
              <a:ext uri="{FF2B5EF4-FFF2-40B4-BE49-F238E27FC236}">
                <a16:creationId xmlns:a16="http://schemas.microsoft.com/office/drawing/2014/main" id="{D1F95438-A8AB-4E3D-B187-4137271C03A7}"/>
              </a:ext>
            </a:extLst>
          </p:cNvPr>
          <p:cNvSpPr>
            <a:spLocks noChangeArrowheads="1"/>
          </p:cNvSpPr>
          <p:nvPr/>
        </p:nvSpPr>
        <p:spPr bwMode="auto">
          <a:xfrm>
            <a:off x="10488613" y="1352550"/>
            <a:ext cx="227012" cy="207963"/>
          </a:xfrm>
          <a:prstGeom prst="flowChartConnector">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517177" name="AutoShape 57">
            <a:extLst>
              <a:ext uri="{FF2B5EF4-FFF2-40B4-BE49-F238E27FC236}">
                <a16:creationId xmlns:a16="http://schemas.microsoft.com/office/drawing/2014/main" id="{923D8F42-888D-4802-94A6-1000BA7910A2}"/>
              </a:ext>
            </a:extLst>
          </p:cNvPr>
          <p:cNvSpPr>
            <a:spLocks noChangeArrowheads="1"/>
          </p:cNvSpPr>
          <p:nvPr/>
        </p:nvSpPr>
        <p:spPr bwMode="auto">
          <a:xfrm>
            <a:off x="11058525" y="1352550"/>
            <a:ext cx="227013" cy="207963"/>
          </a:xfrm>
          <a:prstGeom prst="flowChartConnector">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517178" name="AutoShape 58">
            <a:extLst>
              <a:ext uri="{FF2B5EF4-FFF2-40B4-BE49-F238E27FC236}">
                <a16:creationId xmlns:a16="http://schemas.microsoft.com/office/drawing/2014/main" id="{933BE3FD-3943-4237-A2D4-8EC9283C61E4}"/>
              </a:ext>
            </a:extLst>
          </p:cNvPr>
          <p:cNvSpPr>
            <a:spLocks noChangeArrowheads="1"/>
          </p:cNvSpPr>
          <p:nvPr/>
        </p:nvSpPr>
        <p:spPr bwMode="auto">
          <a:xfrm>
            <a:off x="11628438" y="1352550"/>
            <a:ext cx="227012" cy="207963"/>
          </a:xfrm>
          <a:prstGeom prst="flowChartConnector">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517179" name="AutoShape 59">
            <a:extLst>
              <a:ext uri="{FF2B5EF4-FFF2-40B4-BE49-F238E27FC236}">
                <a16:creationId xmlns:a16="http://schemas.microsoft.com/office/drawing/2014/main" id="{E6304F6F-A19F-445D-BE25-EA985DED8987}"/>
              </a:ext>
            </a:extLst>
          </p:cNvPr>
          <p:cNvSpPr>
            <a:spLocks noChangeArrowheads="1"/>
          </p:cNvSpPr>
          <p:nvPr/>
        </p:nvSpPr>
        <p:spPr bwMode="auto">
          <a:xfrm>
            <a:off x="12882563" y="1352550"/>
            <a:ext cx="227012" cy="207963"/>
          </a:xfrm>
          <a:prstGeom prst="flowChartConnector">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517180" name="AutoShape 60">
            <a:extLst>
              <a:ext uri="{FF2B5EF4-FFF2-40B4-BE49-F238E27FC236}">
                <a16:creationId xmlns:a16="http://schemas.microsoft.com/office/drawing/2014/main" id="{9E41CAC4-CE5E-48E7-8893-7C74A1F78D1A}"/>
              </a:ext>
            </a:extLst>
          </p:cNvPr>
          <p:cNvSpPr>
            <a:spLocks noChangeArrowheads="1"/>
          </p:cNvSpPr>
          <p:nvPr/>
        </p:nvSpPr>
        <p:spPr bwMode="auto">
          <a:xfrm>
            <a:off x="12198350" y="1352550"/>
            <a:ext cx="227013" cy="207963"/>
          </a:xfrm>
          <a:prstGeom prst="flowChartConnector">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517181" name="Line 61">
            <a:extLst>
              <a:ext uri="{FF2B5EF4-FFF2-40B4-BE49-F238E27FC236}">
                <a16:creationId xmlns:a16="http://schemas.microsoft.com/office/drawing/2014/main" id="{5906B431-DC40-4C92-9544-1389ACD774AC}"/>
              </a:ext>
            </a:extLst>
          </p:cNvPr>
          <p:cNvSpPr>
            <a:spLocks noChangeShapeType="1"/>
          </p:cNvSpPr>
          <p:nvPr/>
        </p:nvSpPr>
        <p:spPr bwMode="auto">
          <a:xfrm>
            <a:off x="9461500" y="1455738"/>
            <a:ext cx="455613"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182" name="Line 62">
            <a:extLst>
              <a:ext uri="{FF2B5EF4-FFF2-40B4-BE49-F238E27FC236}">
                <a16:creationId xmlns:a16="http://schemas.microsoft.com/office/drawing/2014/main" id="{85070D56-E731-4E94-A1E2-D6A051C3FC10}"/>
              </a:ext>
            </a:extLst>
          </p:cNvPr>
          <p:cNvSpPr>
            <a:spLocks noChangeShapeType="1"/>
          </p:cNvSpPr>
          <p:nvPr/>
        </p:nvSpPr>
        <p:spPr bwMode="auto">
          <a:xfrm>
            <a:off x="10145713" y="1455738"/>
            <a:ext cx="3429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183" name="Line 63">
            <a:extLst>
              <a:ext uri="{FF2B5EF4-FFF2-40B4-BE49-F238E27FC236}">
                <a16:creationId xmlns:a16="http://schemas.microsoft.com/office/drawing/2014/main" id="{37882D5E-9646-46EC-82F2-C5B8798B47C4}"/>
              </a:ext>
            </a:extLst>
          </p:cNvPr>
          <p:cNvSpPr>
            <a:spLocks noChangeShapeType="1"/>
          </p:cNvSpPr>
          <p:nvPr/>
        </p:nvSpPr>
        <p:spPr bwMode="auto">
          <a:xfrm>
            <a:off x="10715625" y="1455738"/>
            <a:ext cx="3429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184" name="Line 64">
            <a:extLst>
              <a:ext uri="{FF2B5EF4-FFF2-40B4-BE49-F238E27FC236}">
                <a16:creationId xmlns:a16="http://schemas.microsoft.com/office/drawing/2014/main" id="{063FF383-AC1B-462B-82D8-A2EDDB34CF21}"/>
              </a:ext>
            </a:extLst>
          </p:cNvPr>
          <p:cNvSpPr>
            <a:spLocks noChangeShapeType="1"/>
          </p:cNvSpPr>
          <p:nvPr/>
        </p:nvSpPr>
        <p:spPr bwMode="auto">
          <a:xfrm>
            <a:off x="11285538" y="1455738"/>
            <a:ext cx="3429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185" name="Line 65">
            <a:extLst>
              <a:ext uri="{FF2B5EF4-FFF2-40B4-BE49-F238E27FC236}">
                <a16:creationId xmlns:a16="http://schemas.microsoft.com/office/drawing/2014/main" id="{BD22FF0C-167E-4DA3-948F-698502D9B9AF}"/>
              </a:ext>
            </a:extLst>
          </p:cNvPr>
          <p:cNvSpPr>
            <a:spLocks noChangeShapeType="1"/>
          </p:cNvSpPr>
          <p:nvPr/>
        </p:nvSpPr>
        <p:spPr bwMode="auto">
          <a:xfrm>
            <a:off x="11855450" y="1455738"/>
            <a:ext cx="3429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186" name="Line 66">
            <a:extLst>
              <a:ext uri="{FF2B5EF4-FFF2-40B4-BE49-F238E27FC236}">
                <a16:creationId xmlns:a16="http://schemas.microsoft.com/office/drawing/2014/main" id="{A856C397-FF09-4417-B89C-5AF79EFF4BDD}"/>
              </a:ext>
            </a:extLst>
          </p:cNvPr>
          <p:cNvSpPr>
            <a:spLocks noChangeShapeType="1"/>
          </p:cNvSpPr>
          <p:nvPr/>
        </p:nvSpPr>
        <p:spPr bwMode="auto">
          <a:xfrm>
            <a:off x="12425363" y="1455738"/>
            <a:ext cx="4572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187" name="AutoShape 67">
            <a:extLst>
              <a:ext uri="{FF2B5EF4-FFF2-40B4-BE49-F238E27FC236}">
                <a16:creationId xmlns:a16="http://schemas.microsoft.com/office/drawing/2014/main" id="{33C00320-CA67-4D30-BEA6-8A0E3BBA24B3}"/>
              </a:ext>
            </a:extLst>
          </p:cNvPr>
          <p:cNvSpPr>
            <a:spLocks noChangeArrowheads="1"/>
          </p:cNvSpPr>
          <p:nvPr/>
        </p:nvSpPr>
        <p:spPr bwMode="auto">
          <a:xfrm>
            <a:off x="9917113" y="1871663"/>
            <a:ext cx="228600" cy="207962"/>
          </a:xfrm>
          <a:prstGeom prst="flowChartConnector">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517188" name="AutoShape 68">
            <a:extLst>
              <a:ext uri="{FF2B5EF4-FFF2-40B4-BE49-F238E27FC236}">
                <a16:creationId xmlns:a16="http://schemas.microsoft.com/office/drawing/2014/main" id="{96146227-4FD4-4B17-AAA1-3DF3DBED772F}"/>
              </a:ext>
            </a:extLst>
          </p:cNvPr>
          <p:cNvSpPr>
            <a:spLocks noChangeArrowheads="1"/>
          </p:cNvSpPr>
          <p:nvPr/>
        </p:nvSpPr>
        <p:spPr bwMode="auto">
          <a:xfrm>
            <a:off x="10488613" y="1871663"/>
            <a:ext cx="227012" cy="207962"/>
          </a:xfrm>
          <a:prstGeom prst="flowChartConnector">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517189" name="AutoShape 69">
            <a:extLst>
              <a:ext uri="{FF2B5EF4-FFF2-40B4-BE49-F238E27FC236}">
                <a16:creationId xmlns:a16="http://schemas.microsoft.com/office/drawing/2014/main" id="{5CD2730C-B6BF-4475-BD61-701A59D8B390}"/>
              </a:ext>
            </a:extLst>
          </p:cNvPr>
          <p:cNvSpPr>
            <a:spLocks noChangeArrowheads="1"/>
          </p:cNvSpPr>
          <p:nvPr/>
        </p:nvSpPr>
        <p:spPr bwMode="auto">
          <a:xfrm>
            <a:off x="11058525" y="1871663"/>
            <a:ext cx="227013" cy="207962"/>
          </a:xfrm>
          <a:prstGeom prst="flowChartConnector">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517190" name="AutoShape 70">
            <a:extLst>
              <a:ext uri="{FF2B5EF4-FFF2-40B4-BE49-F238E27FC236}">
                <a16:creationId xmlns:a16="http://schemas.microsoft.com/office/drawing/2014/main" id="{90736D3C-51DD-47AB-8631-C74B490DA24E}"/>
              </a:ext>
            </a:extLst>
          </p:cNvPr>
          <p:cNvSpPr>
            <a:spLocks noChangeArrowheads="1"/>
          </p:cNvSpPr>
          <p:nvPr/>
        </p:nvSpPr>
        <p:spPr bwMode="auto">
          <a:xfrm>
            <a:off x="11628438" y="1871663"/>
            <a:ext cx="227012" cy="207962"/>
          </a:xfrm>
          <a:prstGeom prst="flowChartConnector">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517191" name="AutoShape 71">
            <a:extLst>
              <a:ext uri="{FF2B5EF4-FFF2-40B4-BE49-F238E27FC236}">
                <a16:creationId xmlns:a16="http://schemas.microsoft.com/office/drawing/2014/main" id="{B4AEEC54-0465-4BEE-9944-51C59F02988A}"/>
              </a:ext>
            </a:extLst>
          </p:cNvPr>
          <p:cNvSpPr>
            <a:spLocks noChangeArrowheads="1"/>
          </p:cNvSpPr>
          <p:nvPr/>
        </p:nvSpPr>
        <p:spPr bwMode="auto">
          <a:xfrm>
            <a:off x="12198350" y="1871663"/>
            <a:ext cx="227013" cy="207962"/>
          </a:xfrm>
          <a:prstGeom prst="flowChartConnector">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517192" name="Line 72">
            <a:extLst>
              <a:ext uri="{FF2B5EF4-FFF2-40B4-BE49-F238E27FC236}">
                <a16:creationId xmlns:a16="http://schemas.microsoft.com/office/drawing/2014/main" id="{177B1968-5F86-4E32-88C1-EDE2EF78F223}"/>
              </a:ext>
            </a:extLst>
          </p:cNvPr>
          <p:cNvSpPr>
            <a:spLocks noChangeShapeType="1"/>
          </p:cNvSpPr>
          <p:nvPr/>
        </p:nvSpPr>
        <p:spPr bwMode="auto">
          <a:xfrm>
            <a:off x="9461500" y="1976438"/>
            <a:ext cx="455613"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193" name="Line 73">
            <a:extLst>
              <a:ext uri="{FF2B5EF4-FFF2-40B4-BE49-F238E27FC236}">
                <a16:creationId xmlns:a16="http://schemas.microsoft.com/office/drawing/2014/main" id="{A3025F29-266C-4204-948F-441ABC4D8235}"/>
              </a:ext>
            </a:extLst>
          </p:cNvPr>
          <p:cNvSpPr>
            <a:spLocks noChangeShapeType="1"/>
          </p:cNvSpPr>
          <p:nvPr/>
        </p:nvSpPr>
        <p:spPr bwMode="auto">
          <a:xfrm>
            <a:off x="10145713" y="1976438"/>
            <a:ext cx="3429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194" name="Line 74">
            <a:extLst>
              <a:ext uri="{FF2B5EF4-FFF2-40B4-BE49-F238E27FC236}">
                <a16:creationId xmlns:a16="http://schemas.microsoft.com/office/drawing/2014/main" id="{AFF87B9F-2E81-44DE-B32E-6554DC4F0A8F}"/>
              </a:ext>
            </a:extLst>
          </p:cNvPr>
          <p:cNvSpPr>
            <a:spLocks noChangeShapeType="1"/>
          </p:cNvSpPr>
          <p:nvPr/>
        </p:nvSpPr>
        <p:spPr bwMode="auto">
          <a:xfrm>
            <a:off x="10715625" y="1976438"/>
            <a:ext cx="3429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195" name="Line 75">
            <a:extLst>
              <a:ext uri="{FF2B5EF4-FFF2-40B4-BE49-F238E27FC236}">
                <a16:creationId xmlns:a16="http://schemas.microsoft.com/office/drawing/2014/main" id="{5A51D923-2D34-4726-BA6C-7F127C39F6F1}"/>
              </a:ext>
            </a:extLst>
          </p:cNvPr>
          <p:cNvSpPr>
            <a:spLocks noChangeShapeType="1"/>
          </p:cNvSpPr>
          <p:nvPr/>
        </p:nvSpPr>
        <p:spPr bwMode="auto">
          <a:xfrm>
            <a:off x="11285538" y="1976438"/>
            <a:ext cx="3429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196" name="Line 76">
            <a:extLst>
              <a:ext uri="{FF2B5EF4-FFF2-40B4-BE49-F238E27FC236}">
                <a16:creationId xmlns:a16="http://schemas.microsoft.com/office/drawing/2014/main" id="{CE098F4D-8C09-4752-9B84-21E0B5134925}"/>
              </a:ext>
            </a:extLst>
          </p:cNvPr>
          <p:cNvSpPr>
            <a:spLocks noChangeShapeType="1"/>
          </p:cNvSpPr>
          <p:nvPr/>
        </p:nvSpPr>
        <p:spPr bwMode="auto">
          <a:xfrm>
            <a:off x="11855450" y="1976438"/>
            <a:ext cx="3429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197" name="Line 77">
            <a:extLst>
              <a:ext uri="{FF2B5EF4-FFF2-40B4-BE49-F238E27FC236}">
                <a16:creationId xmlns:a16="http://schemas.microsoft.com/office/drawing/2014/main" id="{662CB118-E165-4D91-AA89-C70FFCECF7C4}"/>
              </a:ext>
            </a:extLst>
          </p:cNvPr>
          <p:cNvSpPr>
            <a:spLocks noChangeShapeType="1"/>
          </p:cNvSpPr>
          <p:nvPr/>
        </p:nvSpPr>
        <p:spPr bwMode="auto">
          <a:xfrm>
            <a:off x="12425363" y="1976438"/>
            <a:ext cx="4572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198" name="AutoShape 78">
            <a:extLst>
              <a:ext uri="{FF2B5EF4-FFF2-40B4-BE49-F238E27FC236}">
                <a16:creationId xmlns:a16="http://schemas.microsoft.com/office/drawing/2014/main" id="{1E163FE6-4528-4C43-AD2F-EFF3FF177B7A}"/>
              </a:ext>
            </a:extLst>
          </p:cNvPr>
          <p:cNvSpPr>
            <a:spLocks noChangeArrowheads="1"/>
          </p:cNvSpPr>
          <p:nvPr/>
        </p:nvSpPr>
        <p:spPr bwMode="auto">
          <a:xfrm>
            <a:off x="9917113" y="2392363"/>
            <a:ext cx="228600" cy="207962"/>
          </a:xfrm>
          <a:prstGeom prst="flowChartConnector">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517199" name="AutoShape 79">
            <a:extLst>
              <a:ext uri="{FF2B5EF4-FFF2-40B4-BE49-F238E27FC236}">
                <a16:creationId xmlns:a16="http://schemas.microsoft.com/office/drawing/2014/main" id="{1E279ABF-B309-4A06-B3B1-0A530B21422E}"/>
              </a:ext>
            </a:extLst>
          </p:cNvPr>
          <p:cNvSpPr>
            <a:spLocks noChangeArrowheads="1"/>
          </p:cNvSpPr>
          <p:nvPr/>
        </p:nvSpPr>
        <p:spPr bwMode="auto">
          <a:xfrm>
            <a:off x="10488613" y="2392363"/>
            <a:ext cx="227012" cy="207962"/>
          </a:xfrm>
          <a:prstGeom prst="flowChartConnector">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517200" name="AutoShape 80">
            <a:extLst>
              <a:ext uri="{FF2B5EF4-FFF2-40B4-BE49-F238E27FC236}">
                <a16:creationId xmlns:a16="http://schemas.microsoft.com/office/drawing/2014/main" id="{255EE695-4525-4120-92EF-CCD6F97C30EB}"/>
              </a:ext>
            </a:extLst>
          </p:cNvPr>
          <p:cNvSpPr>
            <a:spLocks noChangeArrowheads="1"/>
          </p:cNvSpPr>
          <p:nvPr/>
        </p:nvSpPr>
        <p:spPr bwMode="auto">
          <a:xfrm>
            <a:off x="11058525" y="2392363"/>
            <a:ext cx="227013" cy="207962"/>
          </a:xfrm>
          <a:prstGeom prst="flowChartConnector">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517201" name="AutoShape 81">
            <a:extLst>
              <a:ext uri="{FF2B5EF4-FFF2-40B4-BE49-F238E27FC236}">
                <a16:creationId xmlns:a16="http://schemas.microsoft.com/office/drawing/2014/main" id="{65E29166-D98E-4874-B809-8B2E75A51173}"/>
              </a:ext>
            </a:extLst>
          </p:cNvPr>
          <p:cNvSpPr>
            <a:spLocks noChangeArrowheads="1"/>
          </p:cNvSpPr>
          <p:nvPr/>
        </p:nvSpPr>
        <p:spPr bwMode="auto">
          <a:xfrm>
            <a:off x="11628438" y="2392363"/>
            <a:ext cx="227012" cy="207962"/>
          </a:xfrm>
          <a:prstGeom prst="flowChartConnector">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517202" name="AutoShape 82">
            <a:extLst>
              <a:ext uri="{FF2B5EF4-FFF2-40B4-BE49-F238E27FC236}">
                <a16:creationId xmlns:a16="http://schemas.microsoft.com/office/drawing/2014/main" id="{DCD0BF6A-0139-4D03-8271-9E7BF9F6BA56}"/>
              </a:ext>
            </a:extLst>
          </p:cNvPr>
          <p:cNvSpPr>
            <a:spLocks noChangeArrowheads="1"/>
          </p:cNvSpPr>
          <p:nvPr/>
        </p:nvSpPr>
        <p:spPr bwMode="auto">
          <a:xfrm>
            <a:off x="12198350" y="2392363"/>
            <a:ext cx="227013" cy="207962"/>
          </a:xfrm>
          <a:prstGeom prst="flowChartConnector">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517203" name="Line 83">
            <a:extLst>
              <a:ext uri="{FF2B5EF4-FFF2-40B4-BE49-F238E27FC236}">
                <a16:creationId xmlns:a16="http://schemas.microsoft.com/office/drawing/2014/main" id="{9E42F259-9C23-432C-AFEC-B606964BD741}"/>
              </a:ext>
            </a:extLst>
          </p:cNvPr>
          <p:cNvSpPr>
            <a:spLocks noChangeShapeType="1"/>
          </p:cNvSpPr>
          <p:nvPr/>
        </p:nvSpPr>
        <p:spPr bwMode="auto">
          <a:xfrm>
            <a:off x="9461500" y="2497138"/>
            <a:ext cx="455613"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204" name="Line 84">
            <a:extLst>
              <a:ext uri="{FF2B5EF4-FFF2-40B4-BE49-F238E27FC236}">
                <a16:creationId xmlns:a16="http://schemas.microsoft.com/office/drawing/2014/main" id="{98DCE821-4818-45AB-B075-B20769E082F2}"/>
              </a:ext>
            </a:extLst>
          </p:cNvPr>
          <p:cNvSpPr>
            <a:spLocks noChangeShapeType="1"/>
          </p:cNvSpPr>
          <p:nvPr/>
        </p:nvSpPr>
        <p:spPr bwMode="auto">
          <a:xfrm>
            <a:off x="10145713" y="2497138"/>
            <a:ext cx="3429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205" name="Line 85">
            <a:extLst>
              <a:ext uri="{FF2B5EF4-FFF2-40B4-BE49-F238E27FC236}">
                <a16:creationId xmlns:a16="http://schemas.microsoft.com/office/drawing/2014/main" id="{4FFB7B4D-7803-47F6-BB91-70874B67CFE7}"/>
              </a:ext>
            </a:extLst>
          </p:cNvPr>
          <p:cNvSpPr>
            <a:spLocks noChangeShapeType="1"/>
          </p:cNvSpPr>
          <p:nvPr/>
        </p:nvSpPr>
        <p:spPr bwMode="auto">
          <a:xfrm>
            <a:off x="10715625" y="2497138"/>
            <a:ext cx="3429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206" name="Line 86">
            <a:extLst>
              <a:ext uri="{FF2B5EF4-FFF2-40B4-BE49-F238E27FC236}">
                <a16:creationId xmlns:a16="http://schemas.microsoft.com/office/drawing/2014/main" id="{37DF5FDC-444C-4C96-A532-1FFAC0DB5FC3}"/>
              </a:ext>
            </a:extLst>
          </p:cNvPr>
          <p:cNvSpPr>
            <a:spLocks noChangeShapeType="1"/>
          </p:cNvSpPr>
          <p:nvPr/>
        </p:nvSpPr>
        <p:spPr bwMode="auto">
          <a:xfrm>
            <a:off x="11285538" y="2497138"/>
            <a:ext cx="3429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207" name="Line 87">
            <a:extLst>
              <a:ext uri="{FF2B5EF4-FFF2-40B4-BE49-F238E27FC236}">
                <a16:creationId xmlns:a16="http://schemas.microsoft.com/office/drawing/2014/main" id="{AF6F35AB-1A96-47A8-AD6F-B8103C79A86E}"/>
              </a:ext>
            </a:extLst>
          </p:cNvPr>
          <p:cNvSpPr>
            <a:spLocks noChangeShapeType="1"/>
          </p:cNvSpPr>
          <p:nvPr/>
        </p:nvSpPr>
        <p:spPr bwMode="auto">
          <a:xfrm>
            <a:off x="11855450" y="2497138"/>
            <a:ext cx="3429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208" name="Line 88">
            <a:extLst>
              <a:ext uri="{FF2B5EF4-FFF2-40B4-BE49-F238E27FC236}">
                <a16:creationId xmlns:a16="http://schemas.microsoft.com/office/drawing/2014/main" id="{CC8D49E8-82B4-4D7B-9E75-A5A4B98D1A5E}"/>
              </a:ext>
            </a:extLst>
          </p:cNvPr>
          <p:cNvSpPr>
            <a:spLocks noChangeShapeType="1"/>
          </p:cNvSpPr>
          <p:nvPr/>
        </p:nvSpPr>
        <p:spPr bwMode="auto">
          <a:xfrm>
            <a:off x="12425363" y="2497138"/>
            <a:ext cx="4572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209" name="AutoShape 89">
            <a:extLst>
              <a:ext uri="{FF2B5EF4-FFF2-40B4-BE49-F238E27FC236}">
                <a16:creationId xmlns:a16="http://schemas.microsoft.com/office/drawing/2014/main" id="{ABE4C703-0296-4C74-8233-167DFDB6F6E8}"/>
              </a:ext>
            </a:extLst>
          </p:cNvPr>
          <p:cNvSpPr>
            <a:spLocks noChangeArrowheads="1"/>
          </p:cNvSpPr>
          <p:nvPr/>
        </p:nvSpPr>
        <p:spPr bwMode="auto">
          <a:xfrm>
            <a:off x="12882563" y="1871663"/>
            <a:ext cx="227012" cy="207962"/>
          </a:xfrm>
          <a:prstGeom prst="flowChartConnector">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517210" name="AutoShape 90">
            <a:extLst>
              <a:ext uri="{FF2B5EF4-FFF2-40B4-BE49-F238E27FC236}">
                <a16:creationId xmlns:a16="http://schemas.microsoft.com/office/drawing/2014/main" id="{77ABCF56-A7BD-48DC-8737-341DFDE0FB04}"/>
              </a:ext>
            </a:extLst>
          </p:cNvPr>
          <p:cNvSpPr>
            <a:spLocks noChangeArrowheads="1"/>
          </p:cNvSpPr>
          <p:nvPr/>
        </p:nvSpPr>
        <p:spPr bwMode="auto">
          <a:xfrm>
            <a:off x="12882563" y="2392363"/>
            <a:ext cx="227012" cy="207962"/>
          </a:xfrm>
          <a:prstGeom prst="flowChartConnector">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517211" name="Line 91">
            <a:extLst>
              <a:ext uri="{FF2B5EF4-FFF2-40B4-BE49-F238E27FC236}">
                <a16:creationId xmlns:a16="http://schemas.microsoft.com/office/drawing/2014/main" id="{507990C7-C4CE-40DE-B9DA-0A9C1EDE6ED6}"/>
              </a:ext>
            </a:extLst>
          </p:cNvPr>
          <p:cNvSpPr>
            <a:spLocks noChangeShapeType="1"/>
          </p:cNvSpPr>
          <p:nvPr/>
        </p:nvSpPr>
        <p:spPr bwMode="auto">
          <a:xfrm>
            <a:off x="13109575" y="1455738"/>
            <a:ext cx="3429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212" name="Line 92">
            <a:extLst>
              <a:ext uri="{FF2B5EF4-FFF2-40B4-BE49-F238E27FC236}">
                <a16:creationId xmlns:a16="http://schemas.microsoft.com/office/drawing/2014/main" id="{3D7AF58C-4061-4DF6-A948-3F96EC2B3998}"/>
              </a:ext>
            </a:extLst>
          </p:cNvPr>
          <p:cNvSpPr>
            <a:spLocks noChangeShapeType="1"/>
          </p:cNvSpPr>
          <p:nvPr/>
        </p:nvSpPr>
        <p:spPr bwMode="auto">
          <a:xfrm>
            <a:off x="13109575" y="1976438"/>
            <a:ext cx="3429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213" name="Line 93">
            <a:extLst>
              <a:ext uri="{FF2B5EF4-FFF2-40B4-BE49-F238E27FC236}">
                <a16:creationId xmlns:a16="http://schemas.microsoft.com/office/drawing/2014/main" id="{407FEA19-D2B7-4526-AB85-9757C1D67CB8}"/>
              </a:ext>
            </a:extLst>
          </p:cNvPr>
          <p:cNvSpPr>
            <a:spLocks noChangeShapeType="1"/>
          </p:cNvSpPr>
          <p:nvPr/>
        </p:nvSpPr>
        <p:spPr bwMode="auto">
          <a:xfrm>
            <a:off x="13109575" y="2497138"/>
            <a:ext cx="3429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214" name="Line 94">
            <a:extLst>
              <a:ext uri="{FF2B5EF4-FFF2-40B4-BE49-F238E27FC236}">
                <a16:creationId xmlns:a16="http://schemas.microsoft.com/office/drawing/2014/main" id="{740DB011-6D34-4DFA-B50D-EC2A8B1710C4}"/>
              </a:ext>
            </a:extLst>
          </p:cNvPr>
          <p:cNvSpPr>
            <a:spLocks noChangeShapeType="1"/>
          </p:cNvSpPr>
          <p:nvPr/>
        </p:nvSpPr>
        <p:spPr bwMode="auto">
          <a:xfrm flipV="1">
            <a:off x="2849067" y="884237"/>
            <a:ext cx="0" cy="936625"/>
          </a:xfrm>
          <a:prstGeom prst="line">
            <a:avLst/>
          </a:prstGeom>
          <a:noFill/>
          <a:ln w="381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215" name="Line 95">
            <a:extLst>
              <a:ext uri="{FF2B5EF4-FFF2-40B4-BE49-F238E27FC236}">
                <a16:creationId xmlns:a16="http://schemas.microsoft.com/office/drawing/2014/main" id="{98CB7C49-091B-4317-B6BF-64F49865091E}"/>
              </a:ext>
            </a:extLst>
          </p:cNvPr>
          <p:cNvSpPr>
            <a:spLocks noChangeShapeType="1"/>
          </p:cNvSpPr>
          <p:nvPr/>
        </p:nvSpPr>
        <p:spPr bwMode="auto">
          <a:xfrm flipH="1" flipV="1">
            <a:off x="10715625" y="2705100"/>
            <a:ext cx="455613" cy="207963"/>
          </a:xfrm>
          <a:prstGeom prst="line">
            <a:avLst/>
          </a:prstGeom>
          <a:noFill/>
          <a:ln w="381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216" name="Line 96">
            <a:extLst>
              <a:ext uri="{FF2B5EF4-FFF2-40B4-BE49-F238E27FC236}">
                <a16:creationId xmlns:a16="http://schemas.microsoft.com/office/drawing/2014/main" id="{0197AEED-358E-4F86-A0E8-5B74F425486F}"/>
              </a:ext>
            </a:extLst>
          </p:cNvPr>
          <p:cNvSpPr>
            <a:spLocks noChangeShapeType="1"/>
          </p:cNvSpPr>
          <p:nvPr/>
        </p:nvSpPr>
        <p:spPr bwMode="auto">
          <a:xfrm>
            <a:off x="2735263" y="2497138"/>
            <a:ext cx="1368425" cy="0"/>
          </a:xfrm>
          <a:prstGeom prst="line">
            <a:avLst/>
          </a:prstGeom>
          <a:noFill/>
          <a:ln w="381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217" name="AutoShape 97">
            <a:extLst>
              <a:ext uri="{FF2B5EF4-FFF2-40B4-BE49-F238E27FC236}">
                <a16:creationId xmlns:a16="http://schemas.microsoft.com/office/drawing/2014/main" id="{73F99C1B-BEEF-4DA8-813F-97CC6F90B8BC}"/>
              </a:ext>
            </a:extLst>
          </p:cNvPr>
          <p:cNvSpPr>
            <a:spLocks noChangeArrowheads="1"/>
          </p:cNvSpPr>
          <p:nvPr/>
        </p:nvSpPr>
        <p:spPr bwMode="auto">
          <a:xfrm>
            <a:off x="3875088" y="6032500"/>
            <a:ext cx="228600" cy="207963"/>
          </a:xfrm>
          <a:prstGeom prst="flowChartExtra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517218" name="AutoShape 98">
            <a:extLst>
              <a:ext uri="{FF2B5EF4-FFF2-40B4-BE49-F238E27FC236}">
                <a16:creationId xmlns:a16="http://schemas.microsoft.com/office/drawing/2014/main" id="{4C9F0B71-6508-4700-9EC5-E0B0A9BBF3AC}"/>
              </a:ext>
            </a:extLst>
          </p:cNvPr>
          <p:cNvSpPr>
            <a:spLocks noChangeArrowheads="1"/>
          </p:cNvSpPr>
          <p:nvPr/>
        </p:nvSpPr>
        <p:spPr bwMode="auto">
          <a:xfrm>
            <a:off x="5699125" y="6032500"/>
            <a:ext cx="228600" cy="207963"/>
          </a:xfrm>
          <a:prstGeom prst="flowChartExtra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517219" name="Text Box 99">
            <a:extLst>
              <a:ext uri="{FF2B5EF4-FFF2-40B4-BE49-F238E27FC236}">
                <a16:creationId xmlns:a16="http://schemas.microsoft.com/office/drawing/2014/main" id="{547C26EA-C34F-4E78-87A6-674790A4FD60}"/>
              </a:ext>
            </a:extLst>
          </p:cNvPr>
          <p:cNvSpPr txBox="1">
            <a:spLocks noChangeArrowheads="1"/>
          </p:cNvSpPr>
          <p:nvPr/>
        </p:nvSpPr>
        <p:spPr bwMode="auto">
          <a:xfrm>
            <a:off x="3190875" y="892970"/>
            <a:ext cx="3648075" cy="46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dirty="0">
                <a:latin typeface="+mn-lt"/>
                <a:ea typeface="+mn-ea"/>
                <a:cs typeface="+mn-ea"/>
                <a:sym typeface="+mn-lt"/>
              </a:rPr>
              <a:t>去其他车间</a:t>
            </a:r>
          </a:p>
        </p:txBody>
      </p:sp>
      <p:sp>
        <p:nvSpPr>
          <p:cNvPr id="517220" name="Text Box 100">
            <a:extLst>
              <a:ext uri="{FF2B5EF4-FFF2-40B4-BE49-F238E27FC236}">
                <a16:creationId xmlns:a16="http://schemas.microsoft.com/office/drawing/2014/main" id="{52F4CB14-B9C4-4266-BA5B-596DE49C2315}"/>
              </a:ext>
            </a:extLst>
          </p:cNvPr>
          <p:cNvSpPr txBox="1">
            <a:spLocks noChangeArrowheads="1"/>
          </p:cNvSpPr>
          <p:nvPr/>
        </p:nvSpPr>
        <p:spPr bwMode="auto">
          <a:xfrm>
            <a:off x="2735263" y="2600325"/>
            <a:ext cx="3419475" cy="46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进入车间</a:t>
            </a:r>
          </a:p>
        </p:txBody>
      </p:sp>
      <p:sp>
        <p:nvSpPr>
          <p:cNvPr id="517221" name="Text Box 101">
            <a:extLst>
              <a:ext uri="{FF2B5EF4-FFF2-40B4-BE49-F238E27FC236}">
                <a16:creationId xmlns:a16="http://schemas.microsoft.com/office/drawing/2014/main" id="{C98A23B1-0800-41B6-9EF8-3F369DA1F905}"/>
              </a:ext>
            </a:extLst>
          </p:cNvPr>
          <p:cNvSpPr txBox="1">
            <a:spLocks noChangeArrowheads="1"/>
          </p:cNvSpPr>
          <p:nvPr/>
        </p:nvSpPr>
        <p:spPr bwMode="auto">
          <a:xfrm>
            <a:off x="9804400" y="2913063"/>
            <a:ext cx="5357813" cy="46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各使用压缩空气的工位</a:t>
            </a:r>
          </a:p>
        </p:txBody>
      </p:sp>
      <p:sp>
        <p:nvSpPr>
          <p:cNvPr id="517222" name="Text Box 102">
            <a:extLst>
              <a:ext uri="{FF2B5EF4-FFF2-40B4-BE49-F238E27FC236}">
                <a16:creationId xmlns:a16="http://schemas.microsoft.com/office/drawing/2014/main" id="{C7807556-752F-4726-B2DB-0001E50D8E9E}"/>
              </a:ext>
            </a:extLst>
          </p:cNvPr>
          <p:cNvSpPr txBox="1">
            <a:spLocks noChangeArrowheads="1"/>
          </p:cNvSpPr>
          <p:nvPr/>
        </p:nvSpPr>
        <p:spPr bwMode="auto">
          <a:xfrm>
            <a:off x="12653963" y="6864350"/>
            <a:ext cx="2508250" cy="46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排出油污</a:t>
            </a:r>
          </a:p>
        </p:txBody>
      </p:sp>
      <p:sp>
        <p:nvSpPr>
          <p:cNvPr id="517223" name="Line 103">
            <a:extLst>
              <a:ext uri="{FF2B5EF4-FFF2-40B4-BE49-F238E27FC236}">
                <a16:creationId xmlns:a16="http://schemas.microsoft.com/office/drawing/2014/main" id="{10BF54EB-5317-4C2B-ACFD-7C378E06F45D}"/>
              </a:ext>
            </a:extLst>
          </p:cNvPr>
          <p:cNvSpPr>
            <a:spLocks noChangeShapeType="1"/>
          </p:cNvSpPr>
          <p:nvPr/>
        </p:nvSpPr>
        <p:spPr bwMode="auto">
          <a:xfrm flipH="1" flipV="1">
            <a:off x="7866063" y="6032500"/>
            <a:ext cx="455612" cy="728663"/>
          </a:xfrm>
          <a:prstGeom prst="line">
            <a:avLst/>
          </a:prstGeom>
          <a:noFill/>
          <a:ln w="381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224" name="Text Box 104">
            <a:extLst>
              <a:ext uri="{FF2B5EF4-FFF2-40B4-BE49-F238E27FC236}">
                <a16:creationId xmlns:a16="http://schemas.microsoft.com/office/drawing/2014/main" id="{19B17C98-888A-48C1-9887-593243DC5AA3}"/>
              </a:ext>
            </a:extLst>
          </p:cNvPr>
          <p:cNvSpPr txBox="1">
            <a:spLocks noChangeArrowheads="1"/>
          </p:cNvSpPr>
          <p:nvPr/>
        </p:nvSpPr>
        <p:spPr bwMode="auto">
          <a:xfrm>
            <a:off x="8435975" y="6656388"/>
            <a:ext cx="2735263" cy="46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压缩机</a:t>
            </a:r>
          </a:p>
        </p:txBody>
      </p:sp>
      <p:sp>
        <p:nvSpPr>
          <p:cNvPr id="517225" name="Text Box 105">
            <a:extLst>
              <a:ext uri="{FF2B5EF4-FFF2-40B4-BE49-F238E27FC236}">
                <a16:creationId xmlns:a16="http://schemas.microsoft.com/office/drawing/2014/main" id="{E0268B5B-4CE9-4FD5-8C01-6FAA8A4821D9}"/>
              </a:ext>
            </a:extLst>
          </p:cNvPr>
          <p:cNvSpPr txBox="1">
            <a:spLocks noChangeArrowheads="1"/>
          </p:cNvSpPr>
          <p:nvPr/>
        </p:nvSpPr>
        <p:spPr bwMode="auto">
          <a:xfrm>
            <a:off x="2051050" y="7385050"/>
            <a:ext cx="8893175" cy="46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图例</a:t>
            </a:r>
            <a:r>
              <a:rPr lang="en-US" altLang="zh-TW" sz="2000">
                <a:latin typeface="+mn-lt"/>
                <a:ea typeface="+mn-ea"/>
                <a:cs typeface="+mn-ea"/>
                <a:sym typeface="+mn-lt"/>
              </a:rPr>
              <a:t>:         :</a:t>
            </a:r>
            <a:r>
              <a:rPr lang="zh-TW" altLang="en-US" sz="2000">
                <a:latin typeface="+mn-lt"/>
                <a:ea typeface="+mn-ea"/>
                <a:cs typeface="+mn-ea"/>
                <a:sym typeface="+mn-lt"/>
              </a:rPr>
              <a:t>开关                             </a:t>
            </a:r>
            <a:r>
              <a:rPr lang="en-US" altLang="zh-TW" sz="2000">
                <a:latin typeface="+mn-lt"/>
                <a:ea typeface="+mn-ea"/>
                <a:cs typeface="+mn-ea"/>
                <a:sym typeface="+mn-lt"/>
              </a:rPr>
              <a:t>:</a:t>
            </a:r>
            <a:r>
              <a:rPr lang="zh-TW" altLang="en-US" sz="2000">
                <a:latin typeface="+mn-lt"/>
                <a:ea typeface="+mn-ea"/>
                <a:cs typeface="+mn-ea"/>
                <a:sym typeface="+mn-lt"/>
              </a:rPr>
              <a:t>减压阀</a:t>
            </a:r>
          </a:p>
        </p:txBody>
      </p:sp>
      <p:sp>
        <p:nvSpPr>
          <p:cNvPr id="517226" name="AutoShape 106">
            <a:extLst>
              <a:ext uri="{FF2B5EF4-FFF2-40B4-BE49-F238E27FC236}">
                <a16:creationId xmlns:a16="http://schemas.microsoft.com/office/drawing/2014/main" id="{86B8E80C-4811-4A1A-BAF1-D35C0CB33DBE}"/>
              </a:ext>
            </a:extLst>
          </p:cNvPr>
          <p:cNvSpPr>
            <a:spLocks noChangeArrowheads="1"/>
          </p:cNvSpPr>
          <p:nvPr/>
        </p:nvSpPr>
        <p:spPr bwMode="auto">
          <a:xfrm>
            <a:off x="3648075" y="7489825"/>
            <a:ext cx="455613" cy="415925"/>
          </a:xfrm>
          <a:custGeom>
            <a:avLst/>
            <a:gdLst>
              <a:gd name="T0" fmla="*/ 2147483646 w 21600"/>
              <a:gd name="T1" fmla="*/ 0 h 21600"/>
              <a:gd name="T2" fmla="*/ 2147483646 w 21600"/>
              <a:gd name="T3" fmla="*/ 2147483646 h 21600"/>
              <a:gd name="T4" fmla="*/ 0 w 21600"/>
              <a:gd name="T5" fmla="*/ 2147483646 h 21600"/>
              <a:gd name="T6" fmla="*/ 2147483646 w 21600"/>
              <a:gd name="T7" fmla="*/ 2147483646 h 21600"/>
              <a:gd name="T8" fmla="*/ 2147483646 w 21600"/>
              <a:gd name="T9" fmla="*/ 2147483646 h 21600"/>
              <a:gd name="T10" fmla="*/ 2147483646 w 21600"/>
              <a:gd name="T11" fmla="*/ 2147483646 h 21600"/>
              <a:gd name="T12" fmla="*/ 2147483646 w 21600"/>
              <a:gd name="T13" fmla="*/ 2147483646 h 21600"/>
              <a:gd name="T14" fmla="*/ 2147483646 w 21600"/>
              <a:gd name="T15" fmla="*/ 2147483646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7401" y="15493"/>
                </a:moveTo>
                <a:cubicBezTo>
                  <a:pt x="18376" y="14122"/>
                  <a:pt x="18900" y="12482"/>
                  <a:pt x="18900" y="10800"/>
                </a:cubicBezTo>
                <a:cubicBezTo>
                  <a:pt x="18900" y="6326"/>
                  <a:pt x="15273" y="2700"/>
                  <a:pt x="10800" y="2700"/>
                </a:cubicBezTo>
                <a:cubicBezTo>
                  <a:pt x="9117" y="2699"/>
                  <a:pt x="7477" y="3223"/>
                  <a:pt x="6106" y="4198"/>
                </a:cubicBezTo>
                <a:lnTo>
                  <a:pt x="17401" y="15493"/>
                </a:lnTo>
                <a:close/>
                <a:moveTo>
                  <a:pt x="4198" y="6106"/>
                </a:moveTo>
                <a:cubicBezTo>
                  <a:pt x="3223" y="7477"/>
                  <a:pt x="2700" y="9117"/>
                  <a:pt x="2700" y="10799"/>
                </a:cubicBezTo>
                <a:cubicBezTo>
                  <a:pt x="2700" y="15273"/>
                  <a:pt x="6326" y="18900"/>
                  <a:pt x="10800" y="18900"/>
                </a:cubicBezTo>
                <a:cubicBezTo>
                  <a:pt x="12482" y="18900"/>
                  <a:pt x="14122" y="18376"/>
                  <a:pt x="15493" y="17401"/>
                </a:cubicBezTo>
                <a:lnTo>
                  <a:pt x="4198" y="6106"/>
                </a:lnTo>
                <a:close/>
              </a:path>
            </a:pathLst>
          </a:cu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517227" name="Rectangle 107">
            <a:extLst>
              <a:ext uri="{FF2B5EF4-FFF2-40B4-BE49-F238E27FC236}">
                <a16:creationId xmlns:a16="http://schemas.microsoft.com/office/drawing/2014/main" id="{49E0A5E6-C883-427B-A192-9413C49DDDC6}"/>
              </a:ext>
            </a:extLst>
          </p:cNvPr>
          <p:cNvSpPr>
            <a:spLocks noChangeArrowheads="1"/>
          </p:cNvSpPr>
          <p:nvPr/>
        </p:nvSpPr>
        <p:spPr bwMode="auto">
          <a:xfrm>
            <a:off x="7980363" y="7385050"/>
            <a:ext cx="341312" cy="52070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517228" name="Line 108">
            <a:extLst>
              <a:ext uri="{FF2B5EF4-FFF2-40B4-BE49-F238E27FC236}">
                <a16:creationId xmlns:a16="http://schemas.microsoft.com/office/drawing/2014/main" id="{74AAD5DE-30FC-4921-BE88-DEE54362E584}"/>
              </a:ext>
            </a:extLst>
          </p:cNvPr>
          <p:cNvSpPr>
            <a:spLocks noChangeShapeType="1"/>
          </p:cNvSpPr>
          <p:nvPr/>
        </p:nvSpPr>
        <p:spPr bwMode="auto">
          <a:xfrm>
            <a:off x="8093075" y="7385050"/>
            <a:ext cx="228600" cy="20796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229" name="Line 109">
            <a:extLst>
              <a:ext uri="{FF2B5EF4-FFF2-40B4-BE49-F238E27FC236}">
                <a16:creationId xmlns:a16="http://schemas.microsoft.com/office/drawing/2014/main" id="{05F061F5-39A1-4373-B5A0-865A90111465}"/>
              </a:ext>
            </a:extLst>
          </p:cNvPr>
          <p:cNvSpPr>
            <a:spLocks noChangeShapeType="1"/>
          </p:cNvSpPr>
          <p:nvPr/>
        </p:nvSpPr>
        <p:spPr bwMode="auto">
          <a:xfrm>
            <a:off x="7980363" y="7385050"/>
            <a:ext cx="341312" cy="4159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230" name="Line 110">
            <a:extLst>
              <a:ext uri="{FF2B5EF4-FFF2-40B4-BE49-F238E27FC236}">
                <a16:creationId xmlns:a16="http://schemas.microsoft.com/office/drawing/2014/main" id="{0E31A987-1ED3-4C12-BB8B-77746F4F283C}"/>
              </a:ext>
            </a:extLst>
          </p:cNvPr>
          <p:cNvSpPr>
            <a:spLocks noChangeShapeType="1"/>
          </p:cNvSpPr>
          <p:nvPr/>
        </p:nvSpPr>
        <p:spPr bwMode="auto">
          <a:xfrm>
            <a:off x="7980363" y="7697788"/>
            <a:ext cx="227012" cy="20796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7231" name="Text Box 111">
            <a:extLst>
              <a:ext uri="{FF2B5EF4-FFF2-40B4-BE49-F238E27FC236}">
                <a16:creationId xmlns:a16="http://schemas.microsoft.com/office/drawing/2014/main" id="{1BB6B5B9-344F-4505-91EA-F7906A182144}"/>
              </a:ext>
            </a:extLst>
          </p:cNvPr>
          <p:cNvSpPr txBox="1">
            <a:spLocks noChangeArrowheads="1"/>
          </p:cNvSpPr>
          <p:nvPr/>
        </p:nvSpPr>
        <p:spPr bwMode="auto">
          <a:xfrm>
            <a:off x="3533775" y="7905750"/>
            <a:ext cx="7866063" cy="46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a:latin typeface="+mn-lt"/>
                <a:ea typeface="+mn-ea"/>
                <a:cs typeface="+mn-ea"/>
                <a:sym typeface="+mn-lt"/>
              </a:rPr>
              <a:t>    :</a:t>
            </a:r>
            <a:r>
              <a:rPr lang="zh-TW" altLang="en-US" sz="2000">
                <a:latin typeface="+mn-lt"/>
                <a:ea typeface="+mn-ea"/>
                <a:cs typeface="+mn-ea"/>
                <a:sym typeface="+mn-lt"/>
              </a:rPr>
              <a:t>油水分离器       </a:t>
            </a:r>
            <a:r>
              <a:rPr lang="en-US" altLang="zh-TW" sz="2000">
                <a:latin typeface="+mn-lt"/>
                <a:ea typeface="+mn-ea"/>
                <a:cs typeface="+mn-ea"/>
                <a:sym typeface="+mn-lt"/>
              </a:rPr>
              <a:t>—:</a:t>
            </a:r>
            <a:r>
              <a:rPr lang="zh-TW" altLang="en-US" sz="2000">
                <a:latin typeface="+mn-lt"/>
                <a:ea typeface="+mn-ea"/>
                <a:cs typeface="+mn-ea"/>
                <a:sym typeface="+mn-lt"/>
              </a:rPr>
              <a:t>风管</a:t>
            </a:r>
          </a:p>
        </p:txBody>
      </p:sp>
      <p:sp>
        <p:nvSpPr>
          <p:cNvPr id="517232" name="AutoShape 112">
            <a:extLst>
              <a:ext uri="{FF2B5EF4-FFF2-40B4-BE49-F238E27FC236}">
                <a16:creationId xmlns:a16="http://schemas.microsoft.com/office/drawing/2014/main" id="{D7518374-A21A-4C57-B3E1-455E8660EC4B}"/>
              </a:ext>
            </a:extLst>
          </p:cNvPr>
          <p:cNvSpPr>
            <a:spLocks noChangeArrowheads="1"/>
          </p:cNvSpPr>
          <p:nvPr/>
        </p:nvSpPr>
        <p:spPr bwMode="auto">
          <a:xfrm>
            <a:off x="3533775" y="8113713"/>
            <a:ext cx="455613" cy="415925"/>
          </a:xfrm>
          <a:custGeom>
            <a:avLst/>
            <a:gdLst>
              <a:gd name="T0" fmla="*/ 2147483646 w 21600"/>
              <a:gd name="T1" fmla="*/ 2147483646 h 21600"/>
              <a:gd name="T2" fmla="*/ 2147483646 w 21600"/>
              <a:gd name="T3" fmla="*/ 2147483646 h 21600"/>
              <a:gd name="T4" fmla="*/ 2147483646 w 21600"/>
              <a:gd name="T5" fmla="*/ 2147483646 h 21600"/>
              <a:gd name="T6" fmla="*/ 2147483646 w 21600"/>
              <a:gd name="T7" fmla="*/ 0 h 21600"/>
              <a:gd name="T8" fmla="*/ 0 60000 65536"/>
              <a:gd name="T9" fmla="*/ 0 60000 65536"/>
              <a:gd name="T10" fmla="*/ 0 60000 65536"/>
              <a:gd name="T11" fmla="*/ 0 60000 65536"/>
              <a:gd name="T12" fmla="*/ 4500 w 21600"/>
              <a:gd name="T13" fmla="*/ 4500 h 21600"/>
              <a:gd name="T14" fmla="*/ 17100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p>
            <a:pPr>
              <a:lnSpc>
                <a:spcPct val="120000"/>
              </a:lnSpc>
              <a:defRPr/>
            </a:pPr>
            <a:endParaRPr lang="zh-CN" altLang="en-US">
              <a:latin typeface="+mn-lt"/>
              <a:ea typeface="+mn-ea"/>
              <a:cs typeface="+mn-ea"/>
              <a:sym typeface="+mn-lt"/>
            </a:endParaRPr>
          </a:p>
        </p:txBody>
      </p:sp>
      <p:sp>
        <p:nvSpPr>
          <p:cNvPr id="517233" name="Text Box 113">
            <a:extLst>
              <a:ext uri="{FF2B5EF4-FFF2-40B4-BE49-F238E27FC236}">
                <a16:creationId xmlns:a16="http://schemas.microsoft.com/office/drawing/2014/main" id="{D8D80267-C9E3-470A-A7E4-C50BFF3DE3AD}"/>
              </a:ext>
            </a:extLst>
          </p:cNvPr>
          <p:cNvSpPr txBox="1">
            <a:spLocks noChangeArrowheads="1"/>
          </p:cNvSpPr>
          <p:nvPr/>
        </p:nvSpPr>
        <p:spPr bwMode="auto">
          <a:xfrm>
            <a:off x="3419475" y="8632825"/>
            <a:ext cx="8550275" cy="46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a:latin typeface="+mn-lt"/>
                <a:ea typeface="+mn-ea"/>
                <a:cs typeface="+mn-ea"/>
                <a:sym typeface="+mn-lt"/>
              </a:rPr>
              <a:t>     :</a:t>
            </a:r>
            <a:r>
              <a:rPr lang="zh-TW" altLang="en-US" sz="2000">
                <a:latin typeface="+mn-lt"/>
                <a:ea typeface="+mn-ea"/>
                <a:cs typeface="+mn-ea"/>
                <a:sym typeface="+mn-lt"/>
              </a:rPr>
              <a:t>逆止阀                         </a:t>
            </a:r>
            <a:r>
              <a:rPr lang="en-US" altLang="zh-TW" sz="2000">
                <a:latin typeface="+mn-lt"/>
                <a:ea typeface="+mn-ea"/>
                <a:cs typeface="+mn-ea"/>
                <a:sym typeface="+mn-lt"/>
              </a:rPr>
              <a:t>:</a:t>
            </a:r>
            <a:r>
              <a:rPr lang="zh-TW" altLang="en-US" sz="2000">
                <a:latin typeface="+mn-lt"/>
                <a:ea typeface="+mn-ea"/>
                <a:cs typeface="+mn-ea"/>
                <a:sym typeface="+mn-lt"/>
              </a:rPr>
              <a:t>操作工位</a:t>
            </a:r>
          </a:p>
        </p:txBody>
      </p:sp>
      <p:sp>
        <p:nvSpPr>
          <p:cNvPr id="517234" name="AutoShape 114">
            <a:extLst>
              <a:ext uri="{FF2B5EF4-FFF2-40B4-BE49-F238E27FC236}">
                <a16:creationId xmlns:a16="http://schemas.microsoft.com/office/drawing/2014/main" id="{CE79A372-8F29-410C-AB2C-F760357FE481}"/>
              </a:ext>
            </a:extLst>
          </p:cNvPr>
          <p:cNvSpPr>
            <a:spLocks noChangeArrowheads="1"/>
          </p:cNvSpPr>
          <p:nvPr/>
        </p:nvSpPr>
        <p:spPr bwMode="auto">
          <a:xfrm>
            <a:off x="7980363" y="8840788"/>
            <a:ext cx="227012" cy="207962"/>
          </a:xfrm>
          <a:prstGeom prst="flowChartConnector">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517235" name="Rectangle 115">
            <a:extLst>
              <a:ext uri="{FF2B5EF4-FFF2-40B4-BE49-F238E27FC236}">
                <a16:creationId xmlns:a16="http://schemas.microsoft.com/office/drawing/2014/main" id="{1AA1E4BB-63B3-4956-AE3D-13098F49E318}"/>
              </a:ext>
            </a:extLst>
          </p:cNvPr>
          <p:cNvSpPr>
            <a:spLocks noChangeArrowheads="1"/>
          </p:cNvSpPr>
          <p:nvPr/>
        </p:nvSpPr>
        <p:spPr bwMode="auto">
          <a:xfrm>
            <a:off x="3533775" y="8737600"/>
            <a:ext cx="341313" cy="41592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116" name="文本框 115">
            <a:extLst>
              <a:ext uri="{FF2B5EF4-FFF2-40B4-BE49-F238E27FC236}">
                <a16:creationId xmlns:a16="http://schemas.microsoft.com/office/drawing/2014/main" id="{438A833F-DE80-4A68-96E3-F7A9FCD84A20}"/>
              </a:ext>
            </a:extLst>
          </p:cNvPr>
          <p:cNvSpPr txBox="1"/>
          <p:nvPr/>
        </p:nvSpPr>
        <p:spPr>
          <a:xfrm>
            <a:off x="2887056" y="84177"/>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16"/>
                                        </p:tgtEl>
                                        <p:attrNameLst>
                                          <p:attrName>style.visibility</p:attrName>
                                        </p:attrNameLst>
                                      </p:cBhvr>
                                      <p:to>
                                        <p:strVal val="visible"/>
                                      </p:to>
                                    </p:set>
                                    <p:anim calcmode="lin" valueType="num">
                                      <p:cBhvr>
                                        <p:cTn id="7" dur="500" fill="hold"/>
                                        <p:tgtEl>
                                          <p:spTgt spid="116"/>
                                        </p:tgtEl>
                                        <p:attrNameLst>
                                          <p:attrName>ppt_w</p:attrName>
                                        </p:attrNameLst>
                                      </p:cBhvr>
                                      <p:tavLst>
                                        <p:tav tm="0">
                                          <p:val>
                                            <p:fltVal val="0"/>
                                          </p:val>
                                        </p:tav>
                                        <p:tav tm="100000">
                                          <p:val>
                                            <p:strVal val="#ppt_w"/>
                                          </p:val>
                                        </p:tav>
                                      </p:tavLst>
                                    </p:anim>
                                    <p:anim calcmode="lin" valueType="num">
                                      <p:cBhvr>
                                        <p:cTn id="8" dur="500" fill="hold"/>
                                        <p:tgtEl>
                                          <p:spTgt spid="11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8146" name="Text Box 2">
            <a:extLst>
              <a:ext uri="{FF2B5EF4-FFF2-40B4-BE49-F238E27FC236}">
                <a16:creationId xmlns:a16="http://schemas.microsoft.com/office/drawing/2014/main" id="{EB21992F-97CF-46E4-BBD6-953EF8CB3F79}"/>
              </a:ext>
            </a:extLst>
          </p:cNvPr>
          <p:cNvSpPr txBox="1">
            <a:spLocks noChangeArrowheads="1"/>
          </p:cNvSpPr>
          <p:nvPr/>
        </p:nvSpPr>
        <p:spPr bwMode="auto">
          <a:xfrm>
            <a:off x="1408907" y="1368376"/>
            <a:ext cx="13681075" cy="37941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a:latin typeface="+mn-lt"/>
                <a:ea typeface="+mn-ea"/>
                <a:cs typeface="+mn-ea"/>
                <a:sym typeface="+mn-lt"/>
              </a:rPr>
              <a:t>6 </a:t>
            </a:r>
            <a:r>
              <a:rPr lang="zh-TW" altLang="en-US" sz="2000" b="1">
                <a:latin typeface="+mn-lt"/>
                <a:ea typeface="+mn-ea"/>
                <a:cs typeface="+mn-ea"/>
                <a:sym typeface="+mn-lt"/>
              </a:rPr>
              <a:t>建设环保工厂</a:t>
            </a:r>
            <a:r>
              <a:rPr lang="en-US" altLang="zh-TW" sz="2000" b="1">
                <a:latin typeface="+mn-lt"/>
                <a:ea typeface="+mn-ea"/>
                <a:cs typeface="+mn-ea"/>
                <a:sym typeface="+mn-lt"/>
              </a:rPr>
              <a:t>,</a:t>
            </a:r>
            <a:r>
              <a:rPr lang="zh-TW" altLang="en-US" sz="2000" b="1">
                <a:latin typeface="+mn-lt"/>
                <a:ea typeface="+mn-ea"/>
                <a:cs typeface="+mn-ea"/>
                <a:sym typeface="+mn-lt"/>
              </a:rPr>
              <a:t>促进企业发展</a:t>
            </a:r>
          </a:p>
          <a:p>
            <a:pPr eaLnBrk="1" hangingPunct="1">
              <a:lnSpc>
                <a:spcPct val="120000"/>
              </a:lnSpc>
              <a:defRPr/>
            </a:pPr>
            <a:r>
              <a:rPr lang="zh-TW" altLang="en-US" sz="2000">
                <a:latin typeface="+mn-lt"/>
                <a:ea typeface="+mn-ea"/>
                <a:cs typeface="+mn-ea"/>
                <a:sym typeface="+mn-lt"/>
              </a:rPr>
              <a:t>   建设环保工厂的迫切性是随着人们对环境与自然的认识并进的</a:t>
            </a:r>
            <a:r>
              <a:rPr lang="en-US" altLang="zh-TW" sz="2000">
                <a:latin typeface="+mn-lt"/>
                <a:ea typeface="+mn-ea"/>
                <a:cs typeface="+mn-ea"/>
                <a:sym typeface="+mn-lt"/>
              </a:rPr>
              <a:t>,</a:t>
            </a:r>
            <a:r>
              <a:rPr lang="zh-TW" altLang="en-US" sz="2000">
                <a:latin typeface="+mn-lt"/>
                <a:ea typeface="+mn-ea"/>
                <a:cs typeface="+mn-ea"/>
                <a:sym typeface="+mn-lt"/>
              </a:rPr>
              <a:t>在人类文明业已发达的今天</a:t>
            </a:r>
            <a:r>
              <a:rPr lang="en-US" altLang="zh-TW" sz="2000">
                <a:latin typeface="+mn-lt"/>
                <a:ea typeface="+mn-ea"/>
                <a:cs typeface="+mn-ea"/>
                <a:sym typeface="+mn-lt"/>
              </a:rPr>
              <a:t>,</a:t>
            </a:r>
            <a:r>
              <a:rPr lang="zh-TW" altLang="en-US" sz="2000">
                <a:latin typeface="+mn-lt"/>
                <a:ea typeface="+mn-ea"/>
                <a:cs typeface="+mn-ea"/>
                <a:sym typeface="+mn-lt"/>
              </a:rPr>
              <a:t>一个环保的工厂就像一个不讲卫生的人一样是不受欢的</a:t>
            </a:r>
            <a:r>
              <a:rPr lang="en-US" altLang="zh-TW" sz="2000">
                <a:latin typeface="+mn-lt"/>
                <a:ea typeface="+mn-ea"/>
                <a:cs typeface="+mn-ea"/>
                <a:sym typeface="+mn-lt"/>
              </a:rPr>
              <a:t>.</a:t>
            </a:r>
            <a:r>
              <a:rPr lang="zh-TW" altLang="en-US" sz="2000">
                <a:latin typeface="+mn-lt"/>
                <a:ea typeface="+mn-ea"/>
                <a:cs typeface="+mn-ea"/>
                <a:sym typeface="+mn-lt"/>
              </a:rPr>
              <a:t>废水</a:t>
            </a:r>
            <a:r>
              <a:rPr lang="en-US" altLang="zh-TW" sz="2000">
                <a:latin typeface="+mn-lt"/>
                <a:ea typeface="+mn-ea"/>
                <a:cs typeface="+mn-ea"/>
                <a:sym typeface="+mn-lt"/>
              </a:rPr>
              <a:t>,</a:t>
            </a:r>
            <a:r>
              <a:rPr lang="zh-TW" altLang="en-US" sz="2000">
                <a:latin typeface="+mn-lt"/>
                <a:ea typeface="+mn-ea"/>
                <a:cs typeface="+mn-ea"/>
                <a:sym typeface="+mn-lt"/>
              </a:rPr>
              <a:t>废气</a:t>
            </a:r>
            <a:r>
              <a:rPr lang="en-US" altLang="zh-TW" sz="2000">
                <a:latin typeface="+mn-lt"/>
                <a:ea typeface="+mn-ea"/>
                <a:cs typeface="+mn-ea"/>
                <a:sym typeface="+mn-lt"/>
              </a:rPr>
              <a:t>,</a:t>
            </a:r>
            <a:r>
              <a:rPr lang="zh-TW" altLang="en-US" sz="2000">
                <a:latin typeface="+mn-lt"/>
                <a:ea typeface="+mn-ea"/>
                <a:cs typeface="+mn-ea"/>
                <a:sym typeface="+mn-lt"/>
              </a:rPr>
              <a:t>噪音</a:t>
            </a:r>
            <a:r>
              <a:rPr lang="en-US" altLang="zh-TW" sz="2000">
                <a:latin typeface="+mn-lt"/>
                <a:ea typeface="+mn-ea"/>
                <a:cs typeface="+mn-ea"/>
                <a:sym typeface="+mn-lt"/>
              </a:rPr>
              <a:t>,</a:t>
            </a:r>
            <a:r>
              <a:rPr lang="zh-TW" altLang="en-US" sz="2000">
                <a:latin typeface="+mn-lt"/>
                <a:ea typeface="+mn-ea"/>
                <a:cs typeface="+mn-ea"/>
                <a:sym typeface="+mn-lt"/>
              </a:rPr>
              <a:t>废弃物</a:t>
            </a:r>
            <a:r>
              <a:rPr lang="en-US" altLang="zh-TW" sz="2000">
                <a:latin typeface="+mn-lt"/>
                <a:ea typeface="+mn-ea"/>
                <a:cs typeface="+mn-ea"/>
                <a:sym typeface="+mn-lt"/>
              </a:rPr>
              <a:t>,</a:t>
            </a:r>
            <a:r>
              <a:rPr lang="zh-TW" altLang="en-US" sz="2000">
                <a:latin typeface="+mn-lt"/>
                <a:ea typeface="+mn-ea"/>
                <a:cs typeface="+mn-ea"/>
                <a:sym typeface="+mn-lt"/>
              </a:rPr>
              <a:t>化学品</a:t>
            </a:r>
            <a:r>
              <a:rPr lang="en-US" altLang="zh-TW" sz="2000">
                <a:latin typeface="+mn-lt"/>
                <a:ea typeface="+mn-ea"/>
                <a:cs typeface="+mn-ea"/>
                <a:sym typeface="+mn-lt"/>
              </a:rPr>
              <a:t>,</a:t>
            </a:r>
            <a:r>
              <a:rPr lang="zh-TW" altLang="en-US" sz="2000">
                <a:latin typeface="+mn-lt"/>
                <a:ea typeface="+mn-ea"/>
                <a:cs typeface="+mn-ea"/>
                <a:sym typeface="+mn-lt"/>
              </a:rPr>
              <a:t>辐射等已经致使环境恶化</a:t>
            </a:r>
            <a:r>
              <a:rPr lang="en-US" altLang="zh-TW" sz="2000">
                <a:latin typeface="+mn-lt"/>
                <a:ea typeface="+mn-ea"/>
                <a:cs typeface="+mn-ea"/>
                <a:sym typeface="+mn-lt"/>
              </a:rPr>
              <a:t>,</a:t>
            </a:r>
            <a:r>
              <a:rPr lang="zh-TW" altLang="en-US" sz="2000">
                <a:latin typeface="+mn-lt"/>
                <a:ea typeface="+mn-ea"/>
                <a:cs typeface="+mn-ea"/>
                <a:sym typeface="+mn-lt"/>
              </a:rPr>
              <a:t>到处都是污染</a:t>
            </a:r>
            <a:r>
              <a:rPr lang="en-US" altLang="zh-TW" sz="2000">
                <a:latin typeface="+mn-lt"/>
                <a:ea typeface="+mn-ea"/>
                <a:cs typeface="+mn-ea"/>
                <a:sym typeface="+mn-lt"/>
              </a:rPr>
              <a:t>,</a:t>
            </a:r>
            <a:r>
              <a:rPr lang="zh-TW" altLang="en-US" sz="2000">
                <a:latin typeface="+mn-lt"/>
                <a:ea typeface="+mn-ea"/>
                <a:cs typeface="+mn-ea"/>
                <a:sym typeface="+mn-lt"/>
              </a:rPr>
              <a:t>生物的多样性正在减少</a:t>
            </a:r>
            <a:r>
              <a:rPr lang="en-US" altLang="zh-TW" sz="2000">
                <a:latin typeface="+mn-lt"/>
                <a:ea typeface="+mn-ea"/>
                <a:cs typeface="+mn-ea"/>
                <a:sym typeface="+mn-lt"/>
              </a:rPr>
              <a:t>,</a:t>
            </a:r>
            <a:r>
              <a:rPr lang="zh-TW" altLang="en-US" sz="2000">
                <a:latin typeface="+mn-lt"/>
                <a:ea typeface="+mn-ea"/>
                <a:cs typeface="+mn-ea"/>
                <a:sym typeface="+mn-lt"/>
              </a:rPr>
              <a:t>人类的生存受到严重挑战</a:t>
            </a:r>
            <a:r>
              <a:rPr lang="en-US" altLang="zh-TW" sz="2000">
                <a:latin typeface="+mn-lt"/>
                <a:ea typeface="+mn-ea"/>
                <a:cs typeface="+mn-ea"/>
                <a:sym typeface="+mn-lt"/>
              </a:rPr>
              <a:t>.</a:t>
            </a:r>
            <a:r>
              <a:rPr lang="zh-TW" altLang="en-US" sz="2000">
                <a:latin typeface="+mn-lt"/>
                <a:ea typeface="+mn-ea"/>
                <a:cs typeface="+mn-ea"/>
                <a:sym typeface="+mn-lt"/>
              </a:rPr>
              <a:t>由此</a:t>
            </a:r>
            <a:r>
              <a:rPr lang="en-US" altLang="zh-TW" sz="2000">
                <a:latin typeface="+mn-lt"/>
                <a:ea typeface="+mn-ea"/>
                <a:cs typeface="+mn-ea"/>
                <a:sym typeface="+mn-lt"/>
              </a:rPr>
              <a:t>,</a:t>
            </a:r>
            <a:r>
              <a:rPr lang="zh-TW" altLang="en-US" sz="2000">
                <a:latin typeface="+mn-lt"/>
                <a:ea typeface="+mn-ea"/>
                <a:cs typeface="+mn-ea"/>
                <a:sym typeface="+mn-lt"/>
              </a:rPr>
              <a:t>许多著名的大企业率先承担起责任</a:t>
            </a:r>
            <a:r>
              <a:rPr lang="en-US" altLang="zh-TW" sz="2000">
                <a:latin typeface="+mn-lt"/>
                <a:ea typeface="+mn-ea"/>
                <a:cs typeface="+mn-ea"/>
                <a:sym typeface="+mn-lt"/>
              </a:rPr>
              <a:t>,</a:t>
            </a:r>
            <a:r>
              <a:rPr lang="zh-TW" altLang="en-US" sz="2000">
                <a:latin typeface="+mn-lt"/>
                <a:ea typeface="+mn-ea"/>
                <a:cs typeface="+mn-ea"/>
                <a:sym typeface="+mn-lt"/>
              </a:rPr>
              <a:t>要求自身以及关联供货商采取措施</a:t>
            </a:r>
            <a:r>
              <a:rPr lang="en-US" altLang="zh-TW" sz="2000">
                <a:latin typeface="+mn-lt"/>
                <a:ea typeface="+mn-ea"/>
                <a:cs typeface="+mn-ea"/>
                <a:sym typeface="+mn-lt"/>
              </a:rPr>
              <a:t>,</a:t>
            </a:r>
            <a:r>
              <a:rPr lang="zh-TW" altLang="en-US" sz="2000">
                <a:latin typeface="+mn-lt"/>
                <a:ea typeface="+mn-ea"/>
                <a:cs typeface="+mn-ea"/>
                <a:sym typeface="+mn-lt"/>
              </a:rPr>
              <a:t>立即行动</a:t>
            </a:r>
            <a:r>
              <a:rPr lang="en-US" altLang="zh-TW" sz="2000">
                <a:latin typeface="+mn-lt"/>
                <a:ea typeface="+mn-ea"/>
                <a:cs typeface="+mn-ea"/>
                <a:sym typeface="+mn-lt"/>
              </a:rPr>
              <a:t>,</a:t>
            </a:r>
            <a:r>
              <a:rPr lang="zh-TW" altLang="en-US" sz="2000">
                <a:latin typeface="+mn-lt"/>
                <a:ea typeface="+mn-ea"/>
                <a:cs typeface="+mn-ea"/>
                <a:sym typeface="+mn-lt"/>
              </a:rPr>
              <a:t>保护环境</a:t>
            </a:r>
            <a:r>
              <a:rPr lang="en-US" altLang="zh-TW" sz="2000">
                <a:latin typeface="+mn-lt"/>
                <a:ea typeface="+mn-ea"/>
                <a:cs typeface="+mn-ea"/>
                <a:sym typeface="+mn-lt"/>
              </a:rPr>
              <a:t>.</a:t>
            </a:r>
            <a:r>
              <a:rPr lang="zh-TW" altLang="en-US" sz="2000">
                <a:latin typeface="+mn-lt"/>
                <a:ea typeface="+mn-ea"/>
                <a:cs typeface="+mn-ea"/>
                <a:sym typeface="+mn-lt"/>
              </a:rPr>
              <a:t>比如</a:t>
            </a:r>
            <a:r>
              <a:rPr lang="en-US" altLang="zh-TW" sz="2000">
                <a:latin typeface="+mn-lt"/>
                <a:ea typeface="+mn-ea"/>
                <a:cs typeface="+mn-ea"/>
                <a:sym typeface="+mn-lt"/>
              </a:rPr>
              <a:t>,SONY</a:t>
            </a:r>
            <a:r>
              <a:rPr lang="zh-TW" altLang="en-US" sz="2000">
                <a:latin typeface="+mn-lt"/>
                <a:ea typeface="+mn-ea"/>
                <a:cs typeface="+mn-ea"/>
                <a:sym typeface="+mn-lt"/>
              </a:rPr>
              <a:t>公司就是一个例子</a:t>
            </a:r>
            <a:r>
              <a:rPr lang="en-US" altLang="zh-TW" sz="2000">
                <a:latin typeface="+mn-lt"/>
                <a:ea typeface="+mn-ea"/>
                <a:cs typeface="+mn-ea"/>
                <a:sym typeface="+mn-lt"/>
              </a:rPr>
              <a:t>,SONY</a:t>
            </a:r>
            <a:r>
              <a:rPr lang="zh-TW" altLang="en-US" sz="2000">
                <a:latin typeface="+mn-lt"/>
                <a:ea typeface="+mn-ea"/>
                <a:cs typeface="+mn-ea"/>
                <a:sym typeface="+mn-lt"/>
              </a:rPr>
              <a:t>产品的塑料件中要求严格控制重金属</a:t>
            </a:r>
            <a:r>
              <a:rPr lang="en-US" altLang="zh-TW" sz="2000">
                <a:latin typeface="+mn-lt"/>
                <a:ea typeface="+mn-ea"/>
                <a:cs typeface="+mn-ea"/>
                <a:sym typeface="+mn-lt"/>
              </a:rPr>
              <a:t>---</a:t>
            </a:r>
            <a:r>
              <a:rPr lang="zh-TW" altLang="en-US" sz="2000">
                <a:latin typeface="+mn-lt"/>
                <a:ea typeface="+mn-ea"/>
                <a:cs typeface="+mn-ea"/>
                <a:sym typeface="+mn-lt"/>
              </a:rPr>
              <a:t>镉</a:t>
            </a:r>
            <a:r>
              <a:rPr lang="en-US" altLang="zh-TW" sz="2000">
                <a:latin typeface="+mn-lt"/>
                <a:ea typeface="+mn-ea"/>
                <a:cs typeface="+mn-ea"/>
                <a:sym typeface="+mn-lt"/>
              </a:rPr>
              <a:t>,</a:t>
            </a:r>
            <a:r>
              <a:rPr lang="zh-TW" altLang="en-US" sz="2000">
                <a:latin typeface="+mn-lt"/>
                <a:ea typeface="+mn-ea"/>
                <a:cs typeface="+mn-ea"/>
                <a:sym typeface="+mn-lt"/>
              </a:rPr>
              <a:t>所以</a:t>
            </a:r>
            <a:r>
              <a:rPr lang="en-US" altLang="zh-TW" sz="2000">
                <a:latin typeface="+mn-lt"/>
                <a:ea typeface="+mn-ea"/>
                <a:cs typeface="+mn-ea"/>
                <a:sym typeface="+mn-lt"/>
              </a:rPr>
              <a:t>,</a:t>
            </a:r>
            <a:r>
              <a:rPr lang="zh-TW" altLang="en-US" sz="2000">
                <a:latin typeface="+mn-lt"/>
                <a:ea typeface="+mn-ea"/>
                <a:cs typeface="+mn-ea"/>
                <a:sym typeface="+mn-lt"/>
              </a:rPr>
              <a:t>凡是给</a:t>
            </a:r>
            <a:r>
              <a:rPr lang="en-US" altLang="zh-TW" sz="2000">
                <a:latin typeface="+mn-lt"/>
                <a:ea typeface="+mn-ea"/>
                <a:cs typeface="+mn-ea"/>
                <a:sym typeface="+mn-lt"/>
              </a:rPr>
              <a:t>SONY</a:t>
            </a:r>
            <a:r>
              <a:rPr lang="zh-TW" altLang="en-US" sz="2000">
                <a:latin typeface="+mn-lt"/>
                <a:ea typeface="+mn-ea"/>
                <a:cs typeface="+mn-ea"/>
                <a:sym typeface="+mn-lt"/>
              </a:rPr>
              <a:t>供货的厂家其产品不得含镉</a:t>
            </a:r>
            <a:r>
              <a:rPr lang="en-US" altLang="zh-TW" sz="2000">
                <a:latin typeface="+mn-lt"/>
                <a:ea typeface="+mn-ea"/>
                <a:cs typeface="+mn-ea"/>
                <a:sym typeface="+mn-lt"/>
              </a:rPr>
              <a:t>,</a:t>
            </a:r>
            <a:r>
              <a:rPr lang="zh-TW" altLang="en-US" sz="2000">
                <a:latin typeface="+mn-lt"/>
                <a:ea typeface="+mn-ea"/>
                <a:cs typeface="+mn-ea"/>
                <a:sym typeface="+mn-lt"/>
              </a:rPr>
              <a:t>否则</a:t>
            </a:r>
            <a:r>
              <a:rPr lang="en-US" altLang="zh-TW" sz="2000">
                <a:latin typeface="+mn-lt"/>
                <a:ea typeface="+mn-ea"/>
                <a:cs typeface="+mn-ea"/>
                <a:sym typeface="+mn-lt"/>
              </a:rPr>
              <a:t>,</a:t>
            </a:r>
            <a:r>
              <a:rPr lang="zh-TW" altLang="en-US" sz="2000">
                <a:latin typeface="+mn-lt"/>
                <a:ea typeface="+mn-ea"/>
                <a:cs typeface="+mn-ea"/>
                <a:sym typeface="+mn-lt"/>
              </a:rPr>
              <a:t>就会被拒之门外</a:t>
            </a:r>
            <a:r>
              <a:rPr lang="en-US" altLang="zh-TW" sz="2000">
                <a:latin typeface="+mn-lt"/>
                <a:ea typeface="+mn-ea"/>
                <a:cs typeface="+mn-ea"/>
                <a:sym typeface="+mn-lt"/>
              </a:rPr>
              <a:t>.</a:t>
            </a:r>
            <a:r>
              <a:rPr lang="zh-TW" altLang="en-US" sz="2000">
                <a:latin typeface="+mn-lt"/>
                <a:ea typeface="+mn-ea"/>
                <a:cs typeface="+mn-ea"/>
                <a:sym typeface="+mn-lt"/>
              </a:rPr>
              <a:t>这样</a:t>
            </a:r>
            <a:r>
              <a:rPr lang="en-US" altLang="zh-TW" sz="2000">
                <a:latin typeface="+mn-lt"/>
                <a:ea typeface="+mn-ea"/>
                <a:cs typeface="+mn-ea"/>
                <a:sym typeface="+mn-lt"/>
              </a:rPr>
              <a:t>,</a:t>
            </a:r>
            <a:r>
              <a:rPr lang="zh-TW" altLang="en-US" sz="2000">
                <a:latin typeface="+mn-lt"/>
                <a:ea typeface="+mn-ea"/>
                <a:cs typeface="+mn-ea"/>
                <a:sym typeface="+mn-lt"/>
              </a:rPr>
              <a:t>就可能因为环保问题而导致商务活动失效</a:t>
            </a:r>
            <a:r>
              <a:rPr lang="en-US" altLang="zh-TW" sz="2000">
                <a:latin typeface="+mn-lt"/>
                <a:ea typeface="+mn-ea"/>
                <a:cs typeface="+mn-ea"/>
                <a:sym typeface="+mn-lt"/>
              </a:rPr>
              <a:t>,</a:t>
            </a:r>
            <a:r>
              <a:rPr lang="zh-TW" altLang="en-US" sz="2000">
                <a:latin typeface="+mn-lt"/>
                <a:ea typeface="+mn-ea"/>
                <a:cs typeface="+mn-ea"/>
                <a:sym typeface="+mn-lt"/>
              </a:rPr>
              <a:t>那么环保对企业的直接影响就产生了</a:t>
            </a:r>
            <a:r>
              <a:rPr lang="en-US" altLang="zh-TW" sz="2000">
                <a:latin typeface="+mn-lt"/>
                <a:ea typeface="+mn-ea"/>
                <a:cs typeface="+mn-ea"/>
                <a:sym typeface="+mn-lt"/>
              </a:rPr>
              <a:t>.</a:t>
            </a:r>
          </a:p>
          <a:p>
            <a:pPr eaLnBrk="1" hangingPunct="1">
              <a:lnSpc>
                <a:spcPct val="120000"/>
              </a:lnSpc>
              <a:defRPr/>
            </a:pPr>
            <a:r>
              <a:rPr lang="en-US" altLang="zh-TW" sz="2000">
                <a:latin typeface="+mn-lt"/>
                <a:ea typeface="+mn-ea"/>
                <a:cs typeface="+mn-ea"/>
                <a:sym typeface="+mn-lt"/>
              </a:rPr>
              <a:t>   </a:t>
            </a:r>
            <a:r>
              <a:rPr lang="zh-TW" altLang="en-US" sz="2000">
                <a:latin typeface="+mn-lt"/>
                <a:ea typeface="+mn-ea"/>
                <a:cs typeface="+mn-ea"/>
                <a:sym typeface="+mn-lt"/>
              </a:rPr>
              <a:t>环境问题其实并不是个别人或组织的问题</a:t>
            </a:r>
            <a:r>
              <a:rPr lang="en-US" altLang="zh-TW" sz="2000">
                <a:latin typeface="+mn-lt"/>
                <a:ea typeface="+mn-ea"/>
                <a:cs typeface="+mn-ea"/>
                <a:sym typeface="+mn-lt"/>
              </a:rPr>
              <a:t>,</a:t>
            </a:r>
            <a:r>
              <a:rPr lang="zh-TW" altLang="en-US" sz="2000">
                <a:latin typeface="+mn-lt"/>
                <a:ea typeface="+mn-ea"/>
                <a:cs typeface="+mn-ea"/>
                <a:sym typeface="+mn-lt"/>
              </a:rPr>
              <a:t>而是人类共同的问题</a:t>
            </a:r>
            <a:r>
              <a:rPr lang="en-US" altLang="zh-TW" sz="2000">
                <a:latin typeface="+mn-lt"/>
                <a:ea typeface="+mn-ea"/>
                <a:cs typeface="+mn-ea"/>
                <a:sym typeface="+mn-lt"/>
              </a:rPr>
              <a:t>.</a:t>
            </a:r>
            <a:r>
              <a:rPr lang="zh-TW" altLang="en-US" sz="2000">
                <a:latin typeface="+mn-lt"/>
                <a:ea typeface="+mn-ea"/>
                <a:cs typeface="+mn-ea"/>
                <a:sym typeface="+mn-lt"/>
              </a:rPr>
              <a:t>建设环保工厂是社会的需要</a:t>
            </a:r>
            <a:r>
              <a:rPr lang="en-US" altLang="zh-TW" sz="2000">
                <a:latin typeface="+mn-lt"/>
                <a:ea typeface="+mn-ea"/>
                <a:cs typeface="+mn-ea"/>
                <a:sym typeface="+mn-lt"/>
              </a:rPr>
              <a:t>,</a:t>
            </a:r>
            <a:r>
              <a:rPr lang="zh-TW" altLang="en-US" sz="2000">
                <a:latin typeface="+mn-lt"/>
                <a:ea typeface="+mn-ea"/>
                <a:cs typeface="+mn-ea"/>
                <a:sym typeface="+mn-lt"/>
              </a:rPr>
              <a:t>也是组织自身的需要</a:t>
            </a:r>
            <a:r>
              <a:rPr lang="en-US" altLang="zh-TW" sz="2000">
                <a:latin typeface="+mn-lt"/>
                <a:ea typeface="+mn-ea"/>
                <a:cs typeface="+mn-ea"/>
                <a:sym typeface="+mn-lt"/>
              </a:rPr>
              <a:t>.</a:t>
            </a:r>
            <a:r>
              <a:rPr lang="zh-TW" altLang="en-US" sz="2000">
                <a:latin typeface="+mn-lt"/>
                <a:ea typeface="+mn-ea"/>
                <a:cs typeface="+mn-ea"/>
                <a:sym typeface="+mn-lt"/>
              </a:rPr>
              <a:t>要持续发展</a:t>
            </a:r>
            <a:r>
              <a:rPr lang="en-US" altLang="zh-TW" sz="2000">
                <a:latin typeface="+mn-lt"/>
                <a:ea typeface="+mn-ea"/>
                <a:cs typeface="+mn-ea"/>
                <a:sym typeface="+mn-lt"/>
              </a:rPr>
              <a:t>,</a:t>
            </a:r>
            <a:r>
              <a:rPr lang="zh-TW" altLang="en-US" sz="2000">
                <a:latin typeface="+mn-lt"/>
                <a:ea typeface="+mn-ea"/>
                <a:cs typeface="+mn-ea"/>
                <a:sym typeface="+mn-lt"/>
              </a:rPr>
              <a:t>就必须要环保</a:t>
            </a:r>
            <a:r>
              <a:rPr lang="en-US" altLang="zh-TW" sz="2000">
                <a:latin typeface="+mn-lt"/>
                <a:ea typeface="+mn-ea"/>
                <a:cs typeface="+mn-ea"/>
                <a:sym typeface="+mn-lt"/>
              </a:rPr>
              <a:t>.</a:t>
            </a:r>
            <a:endParaRPr lang="en-US" altLang="zh-TW" sz="2000" b="1">
              <a:latin typeface="+mn-lt"/>
              <a:ea typeface="+mn-ea"/>
              <a:cs typeface="+mn-ea"/>
              <a:sym typeface="+mn-lt"/>
            </a:endParaRPr>
          </a:p>
          <a:p>
            <a:pPr eaLnBrk="1" hangingPunct="1">
              <a:lnSpc>
                <a:spcPct val="120000"/>
              </a:lnSpc>
              <a:defRPr/>
            </a:pPr>
            <a:r>
              <a:rPr lang="en-US" altLang="zh-TW" sz="2000" b="1">
                <a:latin typeface="+mn-lt"/>
                <a:ea typeface="+mn-ea"/>
                <a:cs typeface="+mn-ea"/>
                <a:sym typeface="+mn-lt"/>
              </a:rPr>
              <a:t>6.1  ISO 14000</a:t>
            </a:r>
            <a:r>
              <a:rPr lang="zh-TW" altLang="en-US" sz="2000" b="1">
                <a:latin typeface="+mn-lt"/>
                <a:ea typeface="+mn-ea"/>
                <a:cs typeface="+mn-ea"/>
                <a:sym typeface="+mn-lt"/>
              </a:rPr>
              <a:t>认证</a:t>
            </a:r>
          </a:p>
          <a:p>
            <a:pPr eaLnBrk="1" hangingPunct="1">
              <a:lnSpc>
                <a:spcPct val="120000"/>
              </a:lnSpc>
              <a:defRPr/>
            </a:pPr>
            <a:r>
              <a:rPr lang="zh-TW" altLang="en-US" sz="2000">
                <a:latin typeface="+mn-lt"/>
                <a:ea typeface="+mn-ea"/>
                <a:cs typeface="+mn-ea"/>
                <a:sym typeface="+mn-lt"/>
              </a:rPr>
              <a:t>   </a:t>
            </a:r>
            <a:r>
              <a:rPr lang="en-US" altLang="zh-TW" sz="2000">
                <a:latin typeface="+mn-lt"/>
                <a:ea typeface="+mn-ea"/>
                <a:cs typeface="+mn-ea"/>
                <a:sym typeface="+mn-lt"/>
              </a:rPr>
              <a:t>ISO  14000</a:t>
            </a:r>
            <a:r>
              <a:rPr lang="zh-TW" altLang="en-US" sz="2000">
                <a:latin typeface="+mn-lt"/>
                <a:ea typeface="+mn-ea"/>
                <a:cs typeface="+mn-ea"/>
                <a:sym typeface="+mn-lt"/>
              </a:rPr>
              <a:t>是国际标准化组织颁布的环境管理体系</a:t>
            </a:r>
            <a:r>
              <a:rPr lang="en-US" altLang="zh-TW" sz="2000">
                <a:latin typeface="+mn-lt"/>
                <a:ea typeface="+mn-ea"/>
                <a:cs typeface="+mn-ea"/>
                <a:sym typeface="+mn-lt"/>
              </a:rPr>
              <a:t>(EMS)</a:t>
            </a:r>
            <a:r>
              <a:rPr lang="zh-TW" altLang="en-US" sz="2000">
                <a:latin typeface="+mn-lt"/>
                <a:ea typeface="+mn-ea"/>
                <a:cs typeface="+mn-ea"/>
                <a:sym typeface="+mn-lt"/>
              </a:rPr>
              <a:t>国际标准</a:t>
            </a:r>
          </a:p>
        </p:txBody>
      </p:sp>
      <p:sp>
        <p:nvSpPr>
          <p:cNvPr id="3" name="文本框 2">
            <a:extLst>
              <a:ext uri="{FF2B5EF4-FFF2-40B4-BE49-F238E27FC236}">
                <a16:creationId xmlns:a16="http://schemas.microsoft.com/office/drawing/2014/main" id="{7F59461D-771A-46FF-8B52-30617B2F5276}"/>
              </a:ext>
            </a:extLst>
          </p:cNvPr>
          <p:cNvSpPr txBox="1"/>
          <p:nvPr/>
        </p:nvSpPr>
        <p:spPr>
          <a:xfrm>
            <a:off x="2887056" y="84177"/>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9170" name="Text Box 2">
            <a:extLst>
              <a:ext uri="{FF2B5EF4-FFF2-40B4-BE49-F238E27FC236}">
                <a16:creationId xmlns:a16="http://schemas.microsoft.com/office/drawing/2014/main" id="{804CFC39-7ABA-4448-91D7-7825F77B4B26}"/>
              </a:ext>
            </a:extLst>
          </p:cNvPr>
          <p:cNvSpPr txBox="1">
            <a:spLocks noChangeArrowheads="1"/>
          </p:cNvSpPr>
          <p:nvPr/>
        </p:nvSpPr>
        <p:spPr bwMode="auto">
          <a:xfrm>
            <a:off x="1889760" y="2009457"/>
            <a:ext cx="13681075" cy="30559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dirty="0">
                <a:latin typeface="+mn-lt"/>
                <a:ea typeface="+mn-ea"/>
                <a:cs typeface="+mn-ea"/>
                <a:sym typeface="+mn-lt"/>
              </a:rPr>
              <a:t>企业通过对核准的认证</a:t>
            </a:r>
            <a:r>
              <a:rPr lang="en-US" altLang="zh-TW" sz="2000" dirty="0">
                <a:latin typeface="+mn-lt"/>
                <a:ea typeface="+mn-ea"/>
                <a:cs typeface="+mn-ea"/>
                <a:sym typeface="+mn-lt"/>
              </a:rPr>
              <a:t>,</a:t>
            </a:r>
            <a:r>
              <a:rPr lang="zh-TW" altLang="en-US" sz="2000" dirty="0">
                <a:latin typeface="+mn-lt"/>
                <a:ea typeface="+mn-ea"/>
                <a:cs typeface="+mn-ea"/>
                <a:sym typeface="+mn-lt"/>
              </a:rPr>
              <a:t>可以达到如下目的</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提升企业的环境管理水准</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有效控制影响环境的因素</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提高经济效益</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减少浪费</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促进可持续发展</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提升公司形象</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1 ) ISO 14001</a:t>
            </a:r>
            <a:r>
              <a:rPr lang="zh-TW" altLang="en-US" sz="2000" b="1" dirty="0">
                <a:latin typeface="+mn-lt"/>
                <a:ea typeface="+mn-ea"/>
                <a:cs typeface="+mn-ea"/>
                <a:sym typeface="+mn-lt"/>
              </a:rPr>
              <a:t>国际标准的运作模式</a:t>
            </a:r>
            <a:r>
              <a:rPr lang="en-US" altLang="zh-TW" sz="2000" b="1" dirty="0">
                <a:latin typeface="+mn-lt"/>
                <a:ea typeface="+mn-ea"/>
                <a:cs typeface="+mn-ea"/>
                <a:sym typeface="+mn-lt"/>
              </a:rPr>
              <a:t>.</a:t>
            </a:r>
          </a:p>
        </p:txBody>
      </p:sp>
      <p:sp>
        <p:nvSpPr>
          <p:cNvPr id="519171" name="Oval 3">
            <a:extLst>
              <a:ext uri="{FF2B5EF4-FFF2-40B4-BE49-F238E27FC236}">
                <a16:creationId xmlns:a16="http://schemas.microsoft.com/office/drawing/2014/main" id="{1D047B4D-EDA3-48E2-98BE-2534058D9FA3}"/>
              </a:ext>
            </a:extLst>
          </p:cNvPr>
          <p:cNvSpPr>
            <a:spLocks noChangeArrowheads="1"/>
          </p:cNvSpPr>
          <p:nvPr/>
        </p:nvSpPr>
        <p:spPr bwMode="auto">
          <a:xfrm>
            <a:off x="7067550" y="5824538"/>
            <a:ext cx="1368425" cy="1144587"/>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管理</a:t>
            </a:r>
          </a:p>
          <a:p>
            <a:pPr algn="ctr" eaLnBrk="1" hangingPunct="1">
              <a:lnSpc>
                <a:spcPct val="120000"/>
              </a:lnSpc>
              <a:defRPr/>
            </a:pPr>
            <a:r>
              <a:rPr lang="zh-TW" altLang="en-US" sz="2000">
                <a:latin typeface="+mn-lt"/>
                <a:ea typeface="+mn-ea"/>
                <a:cs typeface="+mn-ea"/>
                <a:sym typeface="+mn-lt"/>
              </a:rPr>
              <a:t>评审</a:t>
            </a:r>
          </a:p>
        </p:txBody>
      </p:sp>
      <p:sp>
        <p:nvSpPr>
          <p:cNvPr id="519172" name="Oval 4">
            <a:extLst>
              <a:ext uri="{FF2B5EF4-FFF2-40B4-BE49-F238E27FC236}">
                <a16:creationId xmlns:a16="http://schemas.microsoft.com/office/drawing/2014/main" id="{3CC7DC62-F016-492D-B12F-6EC1B2F60A95}"/>
              </a:ext>
            </a:extLst>
          </p:cNvPr>
          <p:cNvSpPr>
            <a:spLocks noChangeArrowheads="1"/>
          </p:cNvSpPr>
          <p:nvPr/>
        </p:nvSpPr>
        <p:spPr bwMode="auto">
          <a:xfrm>
            <a:off x="7067550" y="7385050"/>
            <a:ext cx="1368425" cy="1144588"/>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持续</a:t>
            </a:r>
          </a:p>
          <a:p>
            <a:pPr algn="ctr" eaLnBrk="1" hangingPunct="1">
              <a:lnSpc>
                <a:spcPct val="120000"/>
              </a:lnSpc>
              <a:defRPr/>
            </a:pPr>
            <a:r>
              <a:rPr lang="zh-TW" altLang="en-US" sz="2000">
                <a:latin typeface="+mn-lt"/>
                <a:ea typeface="+mn-ea"/>
                <a:cs typeface="+mn-ea"/>
                <a:sym typeface="+mn-lt"/>
              </a:rPr>
              <a:t>改进</a:t>
            </a:r>
          </a:p>
        </p:txBody>
      </p:sp>
      <p:sp>
        <p:nvSpPr>
          <p:cNvPr id="519173" name="Rectangle 5">
            <a:extLst>
              <a:ext uri="{FF2B5EF4-FFF2-40B4-BE49-F238E27FC236}">
                <a16:creationId xmlns:a16="http://schemas.microsoft.com/office/drawing/2014/main" id="{EE306A2A-491B-46B0-AB8E-6C6D1E24EB3D}"/>
              </a:ext>
            </a:extLst>
          </p:cNvPr>
          <p:cNvSpPr>
            <a:spLocks noChangeArrowheads="1"/>
          </p:cNvSpPr>
          <p:nvPr/>
        </p:nvSpPr>
        <p:spPr bwMode="auto">
          <a:xfrm>
            <a:off x="2506663" y="5929313"/>
            <a:ext cx="2395537" cy="62388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环境方针</a:t>
            </a:r>
          </a:p>
        </p:txBody>
      </p:sp>
      <p:sp>
        <p:nvSpPr>
          <p:cNvPr id="519174" name="Rectangle 6">
            <a:extLst>
              <a:ext uri="{FF2B5EF4-FFF2-40B4-BE49-F238E27FC236}">
                <a16:creationId xmlns:a16="http://schemas.microsoft.com/office/drawing/2014/main" id="{16026895-83D4-4588-BA1F-6C535ABC154B}"/>
              </a:ext>
            </a:extLst>
          </p:cNvPr>
          <p:cNvSpPr>
            <a:spLocks noChangeArrowheads="1"/>
          </p:cNvSpPr>
          <p:nvPr/>
        </p:nvSpPr>
        <p:spPr bwMode="auto">
          <a:xfrm>
            <a:off x="1936750" y="7177088"/>
            <a:ext cx="4105275" cy="197643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要求</a:t>
            </a:r>
            <a:r>
              <a:rPr lang="en-US" altLang="zh-TW" sz="2000">
                <a:latin typeface="+mn-lt"/>
                <a:ea typeface="+mn-ea"/>
                <a:cs typeface="+mn-ea"/>
                <a:sym typeface="+mn-lt"/>
              </a:rPr>
              <a:t>/</a:t>
            </a:r>
            <a:r>
              <a:rPr lang="zh-TW" altLang="en-US" sz="2000">
                <a:latin typeface="+mn-lt"/>
                <a:ea typeface="+mn-ea"/>
                <a:cs typeface="+mn-ea"/>
                <a:sym typeface="+mn-lt"/>
              </a:rPr>
              <a:t>规划环境因素法律</a:t>
            </a:r>
          </a:p>
          <a:p>
            <a:pPr algn="ctr" eaLnBrk="1" hangingPunct="1">
              <a:lnSpc>
                <a:spcPct val="120000"/>
              </a:lnSpc>
              <a:defRPr/>
            </a:pPr>
            <a:r>
              <a:rPr lang="zh-TW" altLang="en-US" sz="2000">
                <a:latin typeface="+mn-lt"/>
                <a:ea typeface="+mn-ea"/>
                <a:cs typeface="+mn-ea"/>
                <a:sym typeface="+mn-lt"/>
              </a:rPr>
              <a:t>法规要求目标和指针环</a:t>
            </a:r>
          </a:p>
          <a:p>
            <a:pPr algn="ctr" eaLnBrk="1" hangingPunct="1">
              <a:lnSpc>
                <a:spcPct val="120000"/>
              </a:lnSpc>
              <a:defRPr/>
            </a:pPr>
            <a:r>
              <a:rPr lang="zh-TW" altLang="en-US" sz="2000">
                <a:latin typeface="+mn-lt"/>
                <a:ea typeface="+mn-ea"/>
                <a:cs typeface="+mn-ea"/>
                <a:sym typeface="+mn-lt"/>
              </a:rPr>
              <a:t>境管理方案</a:t>
            </a:r>
          </a:p>
        </p:txBody>
      </p:sp>
      <p:sp>
        <p:nvSpPr>
          <p:cNvPr id="519175" name="Rectangle 7">
            <a:extLst>
              <a:ext uri="{FF2B5EF4-FFF2-40B4-BE49-F238E27FC236}">
                <a16:creationId xmlns:a16="http://schemas.microsoft.com/office/drawing/2014/main" id="{D5C9E5CE-A2AA-4793-A627-4496C195712A}"/>
              </a:ext>
            </a:extLst>
          </p:cNvPr>
          <p:cNvSpPr>
            <a:spLocks noChangeArrowheads="1"/>
          </p:cNvSpPr>
          <p:nvPr/>
        </p:nvSpPr>
        <p:spPr bwMode="auto">
          <a:xfrm>
            <a:off x="10260013" y="5200650"/>
            <a:ext cx="4446587" cy="135255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监测和测量发现不符合</a:t>
            </a:r>
            <a:r>
              <a:rPr lang="en-US" altLang="zh-TW" sz="2000">
                <a:latin typeface="+mn-lt"/>
                <a:ea typeface="+mn-ea"/>
                <a:cs typeface="+mn-ea"/>
                <a:sym typeface="+mn-lt"/>
              </a:rPr>
              <a:t>/</a:t>
            </a:r>
            <a:r>
              <a:rPr lang="zh-TW" altLang="en-US" sz="2000">
                <a:latin typeface="+mn-lt"/>
                <a:ea typeface="+mn-ea"/>
                <a:cs typeface="+mn-ea"/>
                <a:sym typeface="+mn-lt"/>
              </a:rPr>
              <a:t>记</a:t>
            </a:r>
          </a:p>
          <a:p>
            <a:pPr algn="ctr" eaLnBrk="1" hangingPunct="1">
              <a:lnSpc>
                <a:spcPct val="120000"/>
              </a:lnSpc>
              <a:defRPr/>
            </a:pPr>
            <a:r>
              <a:rPr lang="zh-TW" altLang="en-US" sz="2000">
                <a:latin typeface="+mn-lt"/>
                <a:ea typeface="+mn-ea"/>
                <a:cs typeface="+mn-ea"/>
                <a:sym typeface="+mn-lt"/>
              </a:rPr>
              <a:t>录实施纠正</a:t>
            </a:r>
            <a:r>
              <a:rPr lang="en-US" altLang="zh-TW" sz="2000">
                <a:latin typeface="+mn-lt"/>
                <a:ea typeface="+mn-ea"/>
                <a:cs typeface="+mn-ea"/>
                <a:sym typeface="+mn-lt"/>
              </a:rPr>
              <a:t>/</a:t>
            </a:r>
            <a:r>
              <a:rPr lang="zh-TW" altLang="en-US" sz="2000">
                <a:latin typeface="+mn-lt"/>
                <a:ea typeface="+mn-ea"/>
                <a:cs typeface="+mn-ea"/>
                <a:sym typeface="+mn-lt"/>
              </a:rPr>
              <a:t>预防</a:t>
            </a:r>
            <a:r>
              <a:rPr lang="en-US" altLang="zh-TW" sz="2000">
                <a:latin typeface="+mn-lt"/>
                <a:ea typeface="+mn-ea"/>
                <a:cs typeface="+mn-ea"/>
                <a:sym typeface="+mn-lt"/>
              </a:rPr>
              <a:t>EMS</a:t>
            </a:r>
            <a:r>
              <a:rPr lang="zh-TW" altLang="en-US" sz="2000">
                <a:latin typeface="+mn-lt"/>
                <a:ea typeface="+mn-ea"/>
                <a:cs typeface="+mn-ea"/>
                <a:sym typeface="+mn-lt"/>
              </a:rPr>
              <a:t>审核</a:t>
            </a:r>
          </a:p>
        </p:txBody>
      </p:sp>
      <p:sp>
        <p:nvSpPr>
          <p:cNvPr id="519176" name="Rectangle 8">
            <a:extLst>
              <a:ext uri="{FF2B5EF4-FFF2-40B4-BE49-F238E27FC236}">
                <a16:creationId xmlns:a16="http://schemas.microsoft.com/office/drawing/2014/main" id="{CAB3C82D-1845-4782-B291-B2F2175DCE74}"/>
              </a:ext>
            </a:extLst>
          </p:cNvPr>
          <p:cNvSpPr>
            <a:spLocks noChangeArrowheads="1"/>
          </p:cNvSpPr>
          <p:nvPr/>
        </p:nvSpPr>
        <p:spPr bwMode="auto">
          <a:xfrm>
            <a:off x="10145713" y="7177088"/>
            <a:ext cx="4902200" cy="207962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实施</a:t>
            </a:r>
            <a:r>
              <a:rPr lang="en-US" altLang="zh-TW" sz="2000">
                <a:latin typeface="+mn-lt"/>
                <a:ea typeface="+mn-ea"/>
                <a:cs typeface="+mn-ea"/>
                <a:sym typeface="+mn-lt"/>
              </a:rPr>
              <a:t>/</a:t>
            </a:r>
            <a:r>
              <a:rPr lang="zh-TW" altLang="en-US" sz="2000">
                <a:latin typeface="+mn-lt"/>
                <a:ea typeface="+mn-ea"/>
                <a:cs typeface="+mn-ea"/>
                <a:sym typeface="+mn-lt"/>
              </a:rPr>
              <a:t>运作组织结构和职责培</a:t>
            </a:r>
          </a:p>
          <a:p>
            <a:pPr algn="ctr" eaLnBrk="1" hangingPunct="1">
              <a:lnSpc>
                <a:spcPct val="120000"/>
              </a:lnSpc>
              <a:defRPr/>
            </a:pPr>
            <a:r>
              <a:rPr lang="zh-TW" altLang="en-US" sz="2000">
                <a:latin typeface="+mn-lt"/>
                <a:ea typeface="+mn-ea"/>
                <a:cs typeface="+mn-ea"/>
                <a:sym typeface="+mn-lt"/>
              </a:rPr>
              <a:t>训</a:t>
            </a:r>
            <a:r>
              <a:rPr lang="en-US" altLang="zh-TW" sz="2000">
                <a:latin typeface="+mn-lt"/>
                <a:ea typeface="+mn-ea"/>
                <a:cs typeface="+mn-ea"/>
                <a:sym typeface="+mn-lt"/>
              </a:rPr>
              <a:t>,</a:t>
            </a:r>
            <a:r>
              <a:rPr lang="zh-TW" altLang="en-US" sz="2000">
                <a:latin typeface="+mn-lt"/>
                <a:ea typeface="+mn-ea"/>
                <a:cs typeface="+mn-ea"/>
                <a:sym typeface="+mn-lt"/>
              </a:rPr>
              <a:t>意识和能力信息沟通交流</a:t>
            </a:r>
          </a:p>
          <a:p>
            <a:pPr algn="ctr" eaLnBrk="1" hangingPunct="1">
              <a:lnSpc>
                <a:spcPct val="120000"/>
              </a:lnSpc>
              <a:defRPr/>
            </a:pPr>
            <a:r>
              <a:rPr lang="en-US" altLang="zh-TW" sz="2000">
                <a:latin typeface="+mn-lt"/>
                <a:ea typeface="+mn-ea"/>
                <a:cs typeface="+mn-ea"/>
                <a:sym typeface="+mn-lt"/>
              </a:rPr>
              <a:t>ENS</a:t>
            </a:r>
            <a:r>
              <a:rPr lang="zh-TW" altLang="en-US" sz="2000">
                <a:latin typeface="+mn-lt"/>
                <a:ea typeface="+mn-ea"/>
                <a:cs typeface="+mn-ea"/>
                <a:sym typeface="+mn-lt"/>
              </a:rPr>
              <a:t>文件</a:t>
            </a:r>
            <a:r>
              <a:rPr lang="en-US" altLang="zh-TW" sz="2000">
                <a:latin typeface="+mn-lt"/>
                <a:ea typeface="+mn-ea"/>
                <a:cs typeface="+mn-ea"/>
                <a:sym typeface="+mn-lt"/>
              </a:rPr>
              <a:t>/</a:t>
            </a:r>
            <a:r>
              <a:rPr lang="zh-TW" altLang="en-US" sz="2000">
                <a:latin typeface="+mn-lt"/>
                <a:ea typeface="+mn-ea"/>
                <a:cs typeface="+mn-ea"/>
                <a:sym typeface="+mn-lt"/>
              </a:rPr>
              <a:t>文件控制运行控制</a:t>
            </a:r>
          </a:p>
          <a:p>
            <a:pPr algn="ctr" eaLnBrk="1" hangingPunct="1">
              <a:lnSpc>
                <a:spcPct val="120000"/>
              </a:lnSpc>
              <a:defRPr/>
            </a:pPr>
            <a:r>
              <a:rPr lang="zh-TW" altLang="en-US" sz="2000">
                <a:latin typeface="+mn-lt"/>
                <a:ea typeface="+mn-ea"/>
                <a:cs typeface="+mn-ea"/>
                <a:sym typeface="+mn-lt"/>
              </a:rPr>
              <a:t>应急准备和响应</a:t>
            </a:r>
          </a:p>
        </p:txBody>
      </p:sp>
      <p:sp>
        <p:nvSpPr>
          <p:cNvPr id="519177" name="Line 9">
            <a:extLst>
              <a:ext uri="{FF2B5EF4-FFF2-40B4-BE49-F238E27FC236}">
                <a16:creationId xmlns:a16="http://schemas.microsoft.com/office/drawing/2014/main" id="{C91F515A-CB0F-4376-B2C5-0F0504D189DC}"/>
              </a:ext>
            </a:extLst>
          </p:cNvPr>
          <p:cNvSpPr>
            <a:spLocks noChangeShapeType="1"/>
          </p:cNvSpPr>
          <p:nvPr/>
        </p:nvSpPr>
        <p:spPr bwMode="auto">
          <a:xfrm>
            <a:off x="3648075" y="6553200"/>
            <a:ext cx="0" cy="623888"/>
          </a:xfrm>
          <a:prstGeom prst="line">
            <a:avLst/>
          </a:prstGeom>
          <a:noFill/>
          <a:ln w="381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9178" name="Line 10">
            <a:extLst>
              <a:ext uri="{FF2B5EF4-FFF2-40B4-BE49-F238E27FC236}">
                <a16:creationId xmlns:a16="http://schemas.microsoft.com/office/drawing/2014/main" id="{F40B69FD-437A-4ABD-84B3-3695D1A0DC85}"/>
              </a:ext>
            </a:extLst>
          </p:cNvPr>
          <p:cNvSpPr>
            <a:spLocks noChangeShapeType="1"/>
          </p:cNvSpPr>
          <p:nvPr/>
        </p:nvSpPr>
        <p:spPr bwMode="auto">
          <a:xfrm>
            <a:off x="7751763" y="6969125"/>
            <a:ext cx="0" cy="415925"/>
          </a:xfrm>
          <a:prstGeom prst="line">
            <a:avLst/>
          </a:prstGeom>
          <a:noFill/>
          <a:ln w="381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9179" name="Line 13">
            <a:extLst>
              <a:ext uri="{FF2B5EF4-FFF2-40B4-BE49-F238E27FC236}">
                <a16:creationId xmlns:a16="http://schemas.microsoft.com/office/drawing/2014/main" id="{17E543D7-7BA2-4526-AB7A-D8332DFD17E5}"/>
              </a:ext>
            </a:extLst>
          </p:cNvPr>
          <p:cNvSpPr>
            <a:spLocks noChangeShapeType="1"/>
          </p:cNvSpPr>
          <p:nvPr/>
        </p:nvSpPr>
        <p:spPr bwMode="auto">
          <a:xfrm>
            <a:off x="6042025" y="8632825"/>
            <a:ext cx="4103688" cy="0"/>
          </a:xfrm>
          <a:prstGeom prst="line">
            <a:avLst/>
          </a:prstGeom>
          <a:noFill/>
          <a:ln w="381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9180" name="Line 14">
            <a:extLst>
              <a:ext uri="{FF2B5EF4-FFF2-40B4-BE49-F238E27FC236}">
                <a16:creationId xmlns:a16="http://schemas.microsoft.com/office/drawing/2014/main" id="{6972608F-EFCF-452B-B77E-8F839F1BA7FB}"/>
              </a:ext>
            </a:extLst>
          </p:cNvPr>
          <p:cNvSpPr>
            <a:spLocks noChangeShapeType="1"/>
          </p:cNvSpPr>
          <p:nvPr/>
        </p:nvSpPr>
        <p:spPr bwMode="auto">
          <a:xfrm flipH="1">
            <a:off x="8435975" y="6137275"/>
            <a:ext cx="1824038" cy="0"/>
          </a:xfrm>
          <a:prstGeom prst="line">
            <a:avLst/>
          </a:prstGeom>
          <a:noFill/>
          <a:ln w="381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19181" name="Line 15">
            <a:extLst>
              <a:ext uri="{FF2B5EF4-FFF2-40B4-BE49-F238E27FC236}">
                <a16:creationId xmlns:a16="http://schemas.microsoft.com/office/drawing/2014/main" id="{DD8E7249-40CB-45B6-B98E-F1105267BFB7}"/>
              </a:ext>
            </a:extLst>
          </p:cNvPr>
          <p:cNvSpPr>
            <a:spLocks noChangeShapeType="1"/>
          </p:cNvSpPr>
          <p:nvPr/>
        </p:nvSpPr>
        <p:spPr bwMode="auto">
          <a:xfrm flipV="1">
            <a:off x="12539663" y="6553200"/>
            <a:ext cx="0" cy="623888"/>
          </a:xfrm>
          <a:prstGeom prst="line">
            <a:avLst/>
          </a:prstGeom>
          <a:noFill/>
          <a:ln w="381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14" name="文本框 13">
            <a:extLst>
              <a:ext uri="{FF2B5EF4-FFF2-40B4-BE49-F238E27FC236}">
                <a16:creationId xmlns:a16="http://schemas.microsoft.com/office/drawing/2014/main" id="{32701585-4005-4540-99F0-47DBD6F3E284}"/>
              </a:ext>
            </a:extLst>
          </p:cNvPr>
          <p:cNvSpPr txBox="1"/>
          <p:nvPr/>
        </p:nvSpPr>
        <p:spPr>
          <a:xfrm>
            <a:off x="2887056" y="84177"/>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4"/>
                                        </p:tgtEl>
                                        <p:attrNameLst>
                                          <p:attrName>style.visibility</p:attrName>
                                        </p:attrNameLst>
                                      </p:cBhvr>
                                      <p:to>
                                        <p:strVal val="visible"/>
                                      </p:to>
                                    </p:set>
                                    <p:anim calcmode="lin" valueType="num">
                                      <p:cBhvr>
                                        <p:cTn id="7" dur="500" fill="hold"/>
                                        <p:tgtEl>
                                          <p:spTgt spid="14"/>
                                        </p:tgtEl>
                                        <p:attrNameLst>
                                          <p:attrName>ppt_w</p:attrName>
                                        </p:attrNameLst>
                                      </p:cBhvr>
                                      <p:tavLst>
                                        <p:tav tm="0">
                                          <p:val>
                                            <p:fltVal val="0"/>
                                          </p:val>
                                        </p:tav>
                                        <p:tav tm="100000">
                                          <p:val>
                                            <p:strVal val="#ppt_w"/>
                                          </p:val>
                                        </p:tav>
                                      </p:tavLst>
                                    </p:anim>
                                    <p:anim calcmode="lin" valueType="num">
                                      <p:cBhvr>
                                        <p:cTn id="8" dur="500" fill="hold"/>
                                        <p:tgtEl>
                                          <p:spTgt spid="1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0194" name="Text Box 2">
            <a:extLst>
              <a:ext uri="{FF2B5EF4-FFF2-40B4-BE49-F238E27FC236}">
                <a16:creationId xmlns:a16="http://schemas.microsoft.com/office/drawing/2014/main" id="{EADF4E34-425E-42B3-9579-1AB2771EEBA6}"/>
              </a:ext>
            </a:extLst>
          </p:cNvPr>
          <p:cNvSpPr txBox="1">
            <a:spLocks noChangeArrowheads="1"/>
          </p:cNvSpPr>
          <p:nvPr/>
        </p:nvSpPr>
        <p:spPr bwMode="auto">
          <a:xfrm>
            <a:off x="1481137" y="2160464"/>
            <a:ext cx="13681075" cy="4533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2 ) </a:t>
            </a:r>
            <a:r>
              <a:rPr lang="zh-TW" altLang="en-US" sz="2000" b="1" dirty="0">
                <a:latin typeface="+mn-lt"/>
                <a:ea typeface="+mn-ea"/>
                <a:cs typeface="+mn-ea"/>
                <a:sym typeface="+mn-lt"/>
              </a:rPr>
              <a:t>环境因素及其影响</a:t>
            </a:r>
            <a:r>
              <a:rPr lang="en-US" altLang="zh-TW" sz="2000" b="1"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企业与环境的关联因素既有直接的</a:t>
            </a:r>
            <a:r>
              <a:rPr lang="en-US" altLang="zh-TW" sz="2000" dirty="0">
                <a:latin typeface="+mn-lt"/>
                <a:ea typeface="+mn-ea"/>
                <a:cs typeface="+mn-ea"/>
                <a:sym typeface="+mn-lt"/>
              </a:rPr>
              <a:t>,</a:t>
            </a:r>
            <a:r>
              <a:rPr lang="zh-TW" altLang="en-US" sz="2000" dirty="0">
                <a:latin typeface="+mn-lt"/>
                <a:ea typeface="+mn-ea"/>
                <a:cs typeface="+mn-ea"/>
                <a:sym typeface="+mn-lt"/>
              </a:rPr>
              <a:t>又有间接的</a:t>
            </a:r>
            <a:r>
              <a:rPr lang="en-US" altLang="zh-TW" sz="2000" dirty="0">
                <a:latin typeface="+mn-lt"/>
                <a:ea typeface="+mn-ea"/>
                <a:cs typeface="+mn-ea"/>
                <a:sym typeface="+mn-lt"/>
              </a:rPr>
              <a:t>,</a:t>
            </a:r>
            <a:r>
              <a:rPr lang="zh-TW" altLang="en-US" sz="2000" dirty="0">
                <a:latin typeface="+mn-lt"/>
                <a:ea typeface="+mn-ea"/>
                <a:cs typeface="+mn-ea"/>
                <a:sym typeface="+mn-lt"/>
              </a:rPr>
              <a:t>主要包括</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资源的使用</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产生的污染</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是否涉及到违反法律法规的要求</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是否影响生态系统的平衡</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环境感受如何</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整体感觉舒适吗</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环境因素的影响与效应取决于这些因素的本身</a:t>
            </a:r>
            <a:r>
              <a:rPr lang="en-US" altLang="zh-TW" sz="2000" dirty="0">
                <a:latin typeface="+mn-lt"/>
                <a:ea typeface="+mn-ea"/>
                <a:cs typeface="+mn-ea"/>
                <a:sym typeface="+mn-lt"/>
              </a:rPr>
              <a:t>,</a:t>
            </a:r>
            <a:r>
              <a:rPr lang="zh-TW" altLang="en-US" sz="2000" dirty="0">
                <a:latin typeface="+mn-lt"/>
                <a:ea typeface="+mn-ea"/>
                <a:cs typeface="+mn-ea"/>
                <a:sym typeface="+mn-lt"/>
              </a:rPr>
              <a:t>比如</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开车行为</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①</a:t>
            </a:r>
            <a:r>
              <a:rPr lang="zh-TW" altLang="en-US" sz="2000" dirty="0">
                <a:latin typeface="+mn-lt"/>
                <a:ea typeface="+mn-ea"/>
                <a:cs typeface="+mn-ea"/>
                <a:sym typeface="+mn-lt"/>
              </a:rPr>
              <a:t>因素</a:t>
            </a:r>
            <a:r>
              <a:rPr lang="en-US" altLang="zh-TW" sz="2000" dirty="0">
                <a:latin typeface="+mn-lt"/>
                <a:ea typeface="+mn-ea"/>
                <a:cs typeface="+mn-ea"/>
                <a:sym typeface="+mn-lt"/>
              </a:rPr>
              <a:t>:</a:t>
            </a:r>
            <a:r>
              <a:rPr lang="zh-TW" altLang="en-US" sz="2000" dirty="0">
                <a:latin typeface="+mn-lt"/>
                <a:ea typeface="+mn-ea"/>
                <a:cs typeface="+mn-ea"/>
                <a:sym typeface="+mn-lt"/>
              </a:rPr>
              <a:t>排放废气</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②</a:t>
            </a:r>
            <a:r>
              <a:rPr lang="zh-TW" altLang="en-US" sz="2000" dirty="0">
                <a:latin typeface="+mn-lt"/>
                <a:ea typeface="+mn-ea"/>
                <a:cs typeface="+mn-ea"/>
                <a:sym typeface="+mn-lt"/>
              </a:rPr>
              <a:t>影响</a:t>
            </a:r>
            <a:r>
              <a:rPr lang="en-US" altLang="zh-TW" sz="2000" dirty="0">
                <a:latin typeface="+mn-lt"/>
                <a:ea typeface="+mn-ea"/>
                <a:cs typeface="+mn-ea"/>
                <a:sym typeface="+mn-lt"/>
              </a:rPr>
              <a:t>:</a:t>
            </a:r>
            <a:r>
              <a:rPr lang="zh-TW" altLang="en-US" sz="2000" dirty="0">
                <a:latin typeface="+mn-lt"/>
                <a:ea typeface="+mn-ea"/>
                <a:cs typeface="+mn-ea"/>
                <a:sym typeface="+mn-lt"/>
              </a:rPr>
              <a:t>污染空气</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94E2D3EE-8C56-457A-9AC0-1548854DDA02}"/>
              </a:ext>
            </a:extLst>
          </p:cNvPr>
          <p:cNvSpPr txBox="1"/>
          <p:nvPr/>
        </p:nvSpPr>
        <p:spPr>
          <a:xfrm>
            <a:off x="2887056" y="84177"/>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1218" name="Text Box 2">
            <a:extLst>
              <a:ext uri="{FF2B5EF4-FFF2-40B4-BE49-F238E27FC236}">
                <a16:creationId xmlns:a16="http://schemas.microsoft.com/office/drawing/2014/main" id="{657C31CD-E68D-45FA-B8F5-BBF8075AAB37}"/>
              </a:ext>
            </a:extLst>
          </p:cNvPr>
          <p:cNvSpPr txBox="1">
            <a:spLocks noChangeArrowheads="1"/>
          </p:cNvSpPr>
          <p:nvPr/>
        </p:nvSpPr>
        <p:spPr bwMode="auto">
          <a:xfrm>
            <a:off x="1481137" y="1944440"/>
            <a:ext cx="13681075" cy="37957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③</a:t>
            </a:r>
            <a:r>
              <a:rPr lang="zh-TW" altLang="en-US" sz="2000" dirty="0">
                <a:latin typeface="+mn-lt"/>
                <a:ea typeface="+mn-ea"/>
                <a:cs typeface="+mn-ea"/>
                <a:sym typeface="+mn-lt"/>
              </a:rPr>
              <a:t>资源</a:t>
            </a:r>
            <a:r>
              <a:rPr lang="en-US" altLang="zh-TW" sz="2000" dirty="0">
                <a:latin typeface="+mn-lt"/>
                <a:ea typeface="+mn-ea"/>
                <a:cs typeface="+mn-ea"/>
                <a:sym typeface="+mn-lt"/>
              </a:rPr>
              <a:t>:</a:t>
            </a:r>
            <a:r>
              <a:rPr lang="zh-TW" altLang="en-US" sz="2000" dirty="0">
                <a:latin typeface="+mn-lt"/>
                <a:ea typeface="+mn-ea"/>
                <a:cs typeface="+mn-ea"/>
                <a:sym typeface="+mn-lt"/>
              </a:rPr>
              <a:t>使用汽油</a:t>
            </a:r>
            <a:r>
              <a:rPr lang="en-US" altLang="zh-TW" sz="2000" dirty="0">
                <a:latin typeface="+mn-lt"/>
                <a:ea typeface="+mn-ea"/>
                <a:cs typeface="+mn-ea"/>
                <a:sym typeface="+mn-lt"/>
              </a:rPr>
              <a:t>,</a:t>
            </a:r>
            <a:r>
              <a:rPr lang="zh-TW" altLang="en-US" sz="2000" dirty="0">
                <a:latin typeface="+mn-lt"/>
                <a:ea typeface="+mn-ea"/>
                <a:cs typeface="+mn-ea"/>
                <a:sym typeface="+mn-lt"/>
              </a:rPr>
              <a:t>耗费自然资源</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④</a:t>
            </a:r>
            <a:r>
              <a:rPr lang="zh-TW" altLang="en-US" sz="2000" dirty="0">
                <a:latin typeface="+mn-lt"/>
                <a:ea typeface="+mn-ea"/>
                <a:cs typeface="+mn-ea"/>
                <a:sym typeface="+mn-lt"/>
              </a:rPr>
              <a:t>法规</a:t>
            </a:r>
            <a:r>
              <a:rPr lang="en-US" altLang="zh-TW" sz="2000" dirty="0">
                <a:latin typeface="+mn-lt"/>
                <a:ea typeface="+mn-ea"/>
                <a:cs typeface="+mn-ea"/>
                <a:sym typeface="+mn-lt"/>
              </a:rPr>
              <a:t>:</a:t>
            </a:r>
            <a:r>
              <a:rPr lang="zh-TW" altLang="en-US" sz="2000" dirty="0">
                <a:latin typeface="+mn-lt"/>
                <a:ea typeface="+mn-ea"/>
                <a:cs typeface="+mn-ea"/>
                <a:sym typeface="+mn-lt"/>
              </a:rPr>
              <a:t>排放标准</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b="1" dirty="0">
                <a:latin typeface="+mn-lt"/>
                <a:ea typeface="+mn-ea"/>
                <a:cs typeface="+mn-ea"/>
                <a:sym typeface="+mn-lt"/>
              </a:rPr>
              <a:t>清洗车辆</a:t>
            </a:r>
            <a:r>
              <a:rPr lang="en-US" altLang="zh-TW" sz="2000" b="1"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①</a:t>
            </a:r>
            <a:r>
              <a:rPr lang="zh-TW" altLang="en-US" sz="2000" dirty="0">
                <a:latin typeface="+mn-lt"/>
                <a:ea typeface="+mn-ea"/>
                <a:cs typeface="+mn-ea"/>
                <a:sym typeface="+mn-lt"/>
              </a:rPr>
              <a:t>因素</a:t>
            </a:r>
            <a:r>
              <a:rPr lang="en-US" altLang="zh-TW" sz="2000" dirty="0">
                <a:latin typeface="+mn-lt"/>
                <a:ea typeface="+mn-ea"/>
                <a:cs typeface="+mn-ea"/>
                <a:sym typeface="+mn-lt"/>
              </a:rPr>
              <a:t>:</a:t>
            </a:r>
            <a:r>
              <a:rPr lang="zh-TW" altLang="en-US" sz="2000" dirty="0">
                <a:latin typeface="+mn-lt"/>
                <a:ea typeface="+mn-ea"/>
                <a:cs typeface="+mn-ea"/>
                <a:sym typeface="+mn-lt"/>
              </a:rPr>
              <a:t>排出废水</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②</a:t>
            </a:r>
            <a:r>
              <a:rPr lang="zh-TW" altLang="en-US" sz="2000" dirty="0">
                <a:latin typeface="+mn-lt"/>
                <a:ea typeface="+mn-ea"/>
                <a:cs typeface="+mn-ea"/>
                <a:sym typeface="+mn-lt"/>
              </a:rPr>
              <a:t>影响</a:t>
            </a:r>
            <a:r>
              <a:rPr lang="en-US" altLang="zh-TW" sz="2000" dirty="0">
                <a:latin typeface="+mn-lt"/>
                <a:ea typeface="+mn-ea"/>
                <a:cs typeface="+mn-ea"/>
                <a:sym typeface="+mn-lt"/>
              </a:rPr>
              <a:t>:</a:t>
            </a:r>
            <a:r>
              <a:rPr lang="zh-TW" altLang="en-US" sz="2000" dirty="0">
                <a:latin typeface="+mn-lt"/>
                <a:ea typeface="+mn-ea"/>
                <a:cs typeface="+mn-ea"/>
                <a:sym typeface="+mn-lt"/>
              </a:rPr>
              <a:t>污染江河</a:t>
            </a:r>
            <a:r>
              <a:rPr lang="en-US" altLang="zh-TW" sz="2000" dirty="0">
                <a:latin typeface="+mn-lt"/>
                <a:ea typeface="+mn-ea"/>
                <a:cs typeface="+mn-ea"/>
                <a:sym typeface="+mn-lt"/>
              </a:rPr>
              <a:t>,</a:t>
            </a:r>
            <a:r>
              <a:rPr lang="zh-TW" altLang="en-US" sz="2000" dirty="0">
                <a:latin typeface="+mn-lt"/>
                <a:ea typeface="+mn-ea"/>
                <a:cs typeface="+mn-ea"/>
                <a:sym typeface="+mn-lt"/>
              </a:rPr>
              <a:t>祸害鱼类</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③</a:t>
            </a:r>
            <a:r>
              <a:rPr lang="zh-TW" altLang="en-US" sz="2000" dirty="0">
                <a:latin typeface="+mn-lt"/>
                <a:ea typeface="+mn-ea"/>
                <a:cs typeface="+mn-ea"/>
                <a:sym typeface="+mn-lt"/>
              </a:rPr>
              <a:t>资源</a:t>
            </a:r>
            <a:r>
              <a:rPr lang="en-US" altLang="zh-TW" sz="2000" dirty="0">
                <a:latin typeface="+mn-lt"/>
                <a:ea typeface="+mn-ea"/>
                <a:cs typeface="+mn-ea"/>
                <a:sym typeface="+mn-lt"/>
              </a:rPr>
              <a:t>:</a:t>
            </a:r>
            <a:r>
              <a:rPr lang="zh-TW" altLang="en-US" sz="2000" dirty="0">
                <a:latin typeface="+mn-lt"/>
                <a:ea typeface="+mn-ea"/>
                <a:cs typeface="+mn-ea"/>
                <a:sym typeface="+mn-lt"/>
              </a:rPr>
              <a:t>使用自来水</a:t>
            </a:r>
            <a:r>
              <a:rPr lang="en-US" altLang="zh-TW" sz="2000" dirty="0">
                <a:latin typeface="+mn-lt"/>
                <a:ea typeface="+mn-ea"/>
                <a:cs typeface="+mn-ea"/>
                <a:sym typeface="+mn-lt"/>
              </a:rPr>
              <a:t>,</a:t>
            </a:r>
            <a:r>
              <a:rPr lang="zh-TW" altLang="en-US" sz="2000" dirty="0">
                <a:latin typeface="+mn-lt"/>
                <a:ea typeface="+mn-ea"/>
                <a:cs typeface="+mn-ea"/>
                <a:sym typeface="+mn-lt"/>
              </a:rPr>
              <a:t>耗费自然资源</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④</a:t>
            </a:r>
            <a:r>
              <a:rPr lang="zh-TW" altLang="en-US" sz="2000" dirty="0">
                <a:latin typeface="+mn-lt"/>
                <a:ea typeface="+mn-ea"/>
                <a:cs typeface="+mn-ea"/>
                <a:sym typeface="+mn-lt"/>
              </a:rPr>
              <a:t>法规</a:t>
            </a:r>
            <a:r>
              <a:rPr lang="en-US" altLang="zh-TW" sz="2000" dirty="0">
                <a:latin typeface="+mn-lt"/>
                <a:ea typeface="+mn-ea"/>
                <a:cs typeface="+mn-ea"/>
                <a:sym typeface="+mn-lt"/>
              </a:rPr>
              <a:t>:</a:t>
            </a:r>
            <a:r>
              <a:rPr lang="zh-TW" altLang="en-US" sz="2000" dirty="0">
                <a:latin typeface="+mn-lt"/>
                <a:ea typeface="+mn-ea"/>
                <a:cs typeface="+mn-ea"/>
                <a:sym typeface="+mn-lt"/>
              </a:rPr>
              <a:t>排放标准</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识别重要的环境因素</a:t>
            </a:r>
            <a:r>
              <a:rPr lang="en-US" altLang="zh-TW" sz="2000" dirty="0">
                <a:latin typeface="+mn-lt"/>
                <a:ea typeface="+mn-ea"/>
                <a:cs typeface="+mn-ea"/>
                <a:sym typeface="+mn-lt"/>
              </a:rPr>
              <a:t>,</a:t>
            </a:r>
            <a:r>
              <a:rPr lang="zh-TW" altLang="en-US" sz="2000" dirty="0">
                <a:latin typeface="+mn-lt"/>
                <a:ea typeface="+mn-ea"/>
                <a:cs typeface="+mn-ea"/>
                <a:sym typeface="+mn-lt"/>
              </a:rPr>
              <a:t>以优先解决影响大的风险问题</a:t>
            </a:r>
            <a:r>
              <a:rPr lang="en-US" altLang="zh-TW" sz="2000" dirty="0">
                <a:latin typeface="+mn-lt"/>
                <a:ea typeface="+mn-ea"/>
                <a:cs typeface="+mn-ea"/>
                <a:sym typeface="+mn-lt"/>
              </a:rPr>
              <a:t>.</a:t>
            </a:r>
            <a:r>
              <a:rPr lang="zh-TW" altLang="en-US" sz="2000" dirty="0">
                <a:latin typeface="+mn-lt"/>
                <a:ea typeface="+mn-ea"/>
                <a:cs typeface="+mn-ea"/>
                <a:sym typeface="+mn-lt"/>
              </a:rPr>
              <a:t>环境因素的重要与否取决于其产生产影响程度</a:t>
            </a:r>
            <a:r>
              <a:rPr lang="en-US" altLang="zh-TW" sz="2000" dirty="0">
                <a:latin typeface="+mn-lt"/>
                <a:ea typeface="+mn-ea"/>
                <a:cs typeface="+mn-ea"/>
                <a:sym typeface="+mn-lt"/>
              </a:rPr>
              <a:t>,</a:t>
            </a:r>
            <a:r>
              <a:rPr lang="zh-TW" altLang="en-US" sz="2000" dirty="0">
                <a:latin typeface="+mn-lt"/>
                <a:ea typeface="+mn-ea"/>
                <a:cs typeface="+mn-ea"/>
                <a:sym typeface="+mn-lt"/>
              </a:rPr>
              <a:t>通过有效运行环境管理体系</a:t>
            </a:r>
            <a:r>
              <a:rPr lang="en-US" altLang="zh-TW" sz="2000" dirty="0">
                <a:latin typeface="+mn-lt"/>
                <a:ea typeface="+mn-ea"/>
                <a:cs typeface="+mn-ea"/>
                <a:sym typeface="+mn-lt"/>
              </a:rPr>
              <a:t>,</a:t>
            </a:r>
            <a:r>
              <a:rPr lang="zh-TW" altLang="en-US" sz="2000" dirty="0">
                <a:latin typeface="+mn-lt"/>
                <a:ea typeface="+mn-ea"/>
                <a:cs typeface="+mn-ea"/>
                <a:sym typeface="+mn-lt"/>
              </a:rPr>
              <a:t>控制诸多环境因素特别是重要环境因素</a:t>
            </a:r>
            <a:r>
              <a:rPr lang="en-US" altLang="zh-TW" sz="2000" dirty="0">
                <a:latin typeface="+mn-lt"/>
                <a:ea typeface="+mn-ea"/>
                <a:cs typeface="+mn-ea"/>
                <a:sym typeface="+mn-lt"/>
              </a:rPr>
              <a:t>,</a:t>
            </a:r>
            <a:r>
              <a:rPr lang="zh-TW" altLang="en-US" sz="2000" dirty="0">
                <a:latin typeface="+mn-lt"/>
                <a:ea typeface="+mn-ea"/>
                <a:cs typeface="+mn-ea"/>
                <a:sym typeface="+mn-lt"/>
              </a:rPr>
              <a:t>达到预防污染</a:t>
            </a:r>
            <a:r>
              <a:rPr lang="en-US" altLang="zh-TW" sz="2000" dirty="0">
                <a:latin typeface="+mn-lt"/>
                <a:ea typeface="+mn-ea"/>
                <a:cs typeface="+mn-ea"/>
                <a:sym typeface="+mn-lt"/>
              </a:rPr>
              <a:t>,</a:t>
            </a:r>
            <a:r>
              <a:rPr lang="zh-TW" altLang="en-US" sz="2000" dirty="0">
                <a:latin typeface="+mn-lt"/>
                <a:ea typeface="+mn-ea"/>
                <a:cs typeface="+mn-ea"/>
                <a:sym typeface="+mn-lt"/>
              </a:rPr>
              <a:t>节约资源</a:t>
            </a:r>
            <a:r>
              <a:rPr lang="en-US" altLang="zh-TW" sz="2000" dirty="0">
                <a:latin typeface="+mn-lt"/>
                <a:ea typeface="+mn-ea"/>
                <a:cs typeface="+mn-ea"/>
                <a:sym typeface="+mn-lt"/>
              </a:rPr>
              <a:t>,</a:t>
            </a:r>
            <a:r>
              <a:rPr lang="zh-TW" altLang="en-US" sz="2000" dirty="0">
                <a:latin typeface="+mn-lt"/>
                <a:ea typeface="+mn-ea"/>
                <a:cs typeface="+mn-ea"/>
                <a:sym typeface="+mn-lt"/>
              </a:rPr>
              <a:t>降低成本</a:t>
            </a:r>
            <a:r>
              <a:rPr lang="en-US" altLang="zh-TW" sz="2000" dirty="0">
                <a:latin typeface="+mn-lt"/>
                <a:ea typeface="+mn-ea"/>
                <a:cs typeface="+mn-ea"/>
                <a:sym typeface="+mn-lt"/>
              </a:rPr>
              <a:t>,</a:t>
            </a:r>
            <a:r>
              <a:rPr lang="zh-TW" altLang="en-US" sz="2000" dirty="0">
                <a:latin typeface="+mn-lt"/>
                <a:ea typeface="+mn-ea"/>
                <a:cs typeface="+mn-ea"/>
                <a:sym typeface="+mn-lt"/>
              </a:rPr>
              <a:t>减少排放废弃物和保护环境的目的</a:t>
            </a:r>
            <a:r>
              <a:rPr lang="en-US" altLang="zh-TW" sz="2000" dirty="0">
                <a:latin typeface="+mn-lt"/>
                <a:ea typeface="+mn-ea"/>
                <a:cs typeface="+mn-ea"/>
                <a:sym typeface="+mn-lt"/>
              </a:rPr>
              <a:t>.</a:t>
            </a:r>
          </a:p>
          <a:p>
            <a:pPr eaLnBrk="1" hangingPunct="1">
              <a:lnSpc>
                <a:spcPct val="120000"/>
              </a:lnSpc>
              <a:defRPr/>
            </a:pPr>
            <a:r>
              <a:rPr lang="en-US" altLang="zh-TW" sz="2000" b="1" dirty="0">
                <a:latin typeface="+mn-lt"/>
                <a:ea typeface="+mn-ea"/>
                <a:cs typeface="+mn-ea"/>
                <a:sym typeface="+mn-lt"/>
              </a:rPr>
              <a:t>   </a:t>
            </a:r>
            <a:r>
              <a:rPr lang="zh-TW" altLang="en-US" sz="2000" b="1" dirty="0">
                <a:latin typeface="+mn-lt"/>
                <a:ea typeface="+mn-ea"/>
                <a:cs typeface="+mn-ea"/>
                <a:sym typeface="+mn-lt"/>
              </a:rPr>
              <a:t>确定重要的环境因素</a:t>
            </a:r>
            <a:r>
              <a:rPr lang="en-US" altLang="zh-TW" sz="2000" b="1" dirty="0">
                <a:latin typeface="+mn-lt"/>
                <a:ea typeface="+mn-ea"/>
                <a:cs typeface="+mn-ea"/>
                <a:sym typeface="+mn-lt"/>
              </a:rPr>
              <a:t>:</a:t>
            </a:r>
          </a:p>
        </p:txBody>
      </p:sp>
      <p:sp>
        <p:nvSpPr>
          <p:cNvPr id="3" name="文本框 2">
            <a:extLst>
              <a:ext uri="{FF2B5EF4-FFF2-40B4-BE49-F238E27FC236}">
                <a16:creationId xmlns:a16="http://schemas.microsoft.com/office/drawing/2014/main" id="{65ED224A-2022-4DB0-8680-08D6E9A860BB}"/>
              </a:ext>
            </a:extLst>
          </p:cNvPr>
          <p:cNvSpPr txBox="1"/>
          <p:nvPr/>
        </p:nvSpPr>
        <p:spPr>
          <a:xfrm>
            <a:off x="2887056" y="84177"/>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42" name="AutoShape 2">
            <a:extLst>
              <a:ext uri="{FF2B5EF4-FFF2-40B4-BE49-F238E27FC236}">
                <a16:creationId xmlns:a16="http://schemas.microsoft.com/office/drawing/2014/main" id="{07318075-1685-44C0-8B54-1696171DB74F}"/>
              </a:ext>
            </a:extLst>
          </p:cNvPr>
          <p:cNvSpPr>
            <a:spLocks noChangeArrowheads="1"/>
          </p:cNvSpPr>
          <p:nvPr/>
        </p:nvSpPr>
        <p:spPr bwMode="auto">
          <a:xfrm>
            <a:off x="4793283" y="2160464"/>
            <a:ext cx="7296150" cy="831850"/>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5"/>
          </a:lnRef>
          <a:fillRef idx="3">
            <a:schemeClr val="accent5"/>
          </a:fillRef>
          <a:effectRef idx="2">
            <a:schemeClr val="accent5"/>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合理的</a:t>
            </a:r>
            <a:r>
              <a:rPr lang="en-US" altLang="zh-TW" sz="2000">
                <a:latin typeface="+mn-lt"/>
                <a:ea typeface="+mn-ea"/>
                <a:cs typeface="+mn-ea"/>
                <a:sym typeface="+mn-lt"/>
              </a:rPr>
              <a:t>,</a:t>
            </a:r>
            <a:r>
              <a:rPr lang="zh-TW" altLang="en-US" sz="2000">
                <a:latin typeface="+mn-lt"/>
                <a:ea typeface="+mn-ea"/>
                <a:cs typeface="+mn-ea"/>
                <a:sym typeface="+mn-lt"/>
              </a:rPr>
              <a:t>可预见的或紧急情况</a:t>
            </a:r>
          </a:p>
        </p:txBody>
      </p:sp>
      <p:sp>
        <p:nvSpPr>
          <p:cNvPr id="522243" name="Oval 3">
            <a:extLst>
              <a:ext uri="{FF2B5EF4-FFF2-40B4-BE49-F238E27FC236}">
                <a16:creationId xmlns:a16="http://schemas.microsoft.com/office/drawing/2014/main" id="{18C7DC4D-A58B-4547-AEF0-AC762A77CE50}"/>
              </a:ext>
            </a:extLst>
          </p:cNvPr>
          <p:cNvSpPr>
            <a:spLocks noChangeArrowheads="1"/>
          </p:cNvSpPr>
          <p:nvPr/>
        </p:nvSpPr>
        <p:spPr bwMode="auto">
          <a:xfrm>
            <a:off x="6617321" y="3927351"/>
            <a:ext cx="3648075" cy="1249363"/>
          </a:xfrm>
          <a:prstGeom prst="ellipse">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5"/>
          </a:lnRef>
          <a:fillRef idx="3">
            <a:schemeClr val="accent5"/>
          </a:fillRef>
          <a:effectRef idx="2">
            <a:schemeClr val="accent5"/>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正常运转</a:t>
            </a:r>
          </a:p>
        </p:txBody>
      </p:sp>
      <p:sp>
        <p:nvSpPr>
          <p:cNvPr id="522244" name="Oval 4">
            <a:extLst>
              <a:ext uri="{FF2B5EF4-FFF2-40B4-BE49-F238E27FC236}">
                <a16:creationId xmlns:a16="http://schemas.microsoft.com/office/drawing/2014/main" id="{B840D5C3-A2C6-4A4F-85BA-F864A83F255F}"/>
              </a:ext>
            </a:extLst>
          </p:cNvPr>
          <p:cNvSpPr>
            <a:spLocks noChangeArrowheads="1"/>
          </p:cNvSpPr>
          <p:nvPr/>
        </p:nvSpPr>
        <p:spPr bwMode="auto">
          <a:xfrm>
            <a:off x="11633821" y="3616201"/>
            <a:ext cx="1938337" cy="1768475"/>
          </a:xfrm>
          <a:prstGeom prst="ellipse">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5"/>
          </a:lnRef>
          <a:fillRef idx="3">
            <a:schemeClr val="accent5"/>
          </a:fillRef>
          <a:effectRef idx="2">
            <a:schemeClr val="accent5"/>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停止</a:t>
            </a:r>
          </a:p>
        </p:txBody>
      </p:sp>
      <p:sp>
        <p:nvSpPr>
          <p:cNvPr id="522245" name="Oval 5">
            <a:extLst>
              <a:ext uri="{FF2B5EF4-FFF2-40B4-BE49-F238E27FC236}">
                <a16:creationId xmlns:a16="http://schemas.microsoft.com/office/drawing/2014/main" id="{973D9326-6236-4DCC-8014-299A39055E59}"/>
              </a:ext>
            </a:extLst>
          </p:cNvPr>
          <p:cNvSpPr>
            <a:spLocks noChangeArrowheads="1"/>
          </p:cNvSpPr>
          <p:nvPr/>
        </p:nvSpPr>
        <p:spPr bwMode="auto">
          <a:xfrm>
            <a:off x="2854946" y="3616201"/>
            <a:ext cx="1938337" cy="1768475"/>
          </a:xfrm>
          <a:prstGeom prst="ellipse">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5"/>
          </a:lnRef>
          <a:fillRef idx="3">
            <a:schemeClr val="accent5"/>
          </a:fillRef>
          <a:effectRef idx="2">
            <a:schemeClr val="accent5"/>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启动</a:t>
            </a:r>
          </a:p>
        </p:txBody>
      </p:sp>
      <p:sp>
        <p:nvSpPr>
          <p:cNvPr id="522246" name="Line 6">
            <a:extLst>
              <a:ext uri="{FF2B5EF4-FFF2-40B4-BE49-F238E27FC236}">
                <a16:creationId xmlns:a16="http://schemas.microsoft.com/office/drawing/2014/main" id="{3596D600-BB11-4B12-89EB-688E2F1E2EC7}"/>
              </a:ext>
            </a:extLst>
          </p:cNvPr>
          <p:cNvSpPr>
            <a:spLocks noChangeShapeType="1"/>
          </p:cNvSpPr>
          <p:nvPr/>
        </p:nvSpPr>
        <p:spPr bwMode="auto">
          <a:xfrm flipH="1">
            <a:off x="4223371" y="2992314"/>
            <a:ext cx="569912" cy="727075"/>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5"/>
          </a:lnRef>
          <a:fillRef idx="3">
            <a:schemeClr val="accent5"/>
          </a:fillRef>
          <a:effectRef idx="2">
            <a:schemeClr val="accent5"/>
          </a:effectRef>
          <a:fontRef idx="minor">
            <a:schemeClr val="lt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522247" name="Line 7">
            <a:extLst>
              <a:ext uri="{FF2B5EF4-FFF2-40B4-BE49-F238E27FC236}">
                <a16:creationId xmlns:a16="http://schemas.microsoft.com/office/drawing/2014/main" id="{8D1686D1-F5E4-4B65-BA68-35A3B22BD84B}"/>
              </a:ext>
            </a:extLst>
          </p:cNvPr>
          <p:cNvSpPr>
            <a:spLocks noChangeShapeType="1"/>
          </p:cNvSpPr>
          <p:nvPr/>
        </p:nvSpPr>
        <p:spPr bwMode="auto">
          <a:xfrm>
            <a:off x="8441358" y="2992314"/>
            <a:ext cx="0" cy="831850"/>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5"/>
          </a:lnRef>
          <a:fillRef idx="3">
            <a:schemeClr val="accent5"/>
          </a:fillRef>
          <a:effectRef idx="2">
            <a:schemeClr val="accent5"/>
          </a:effectRef>
          <a:fontRef idx="minor">
            <a:schemeClr val="lt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522248" name="Line 8">
            <a:extLst>
              <a:ext uri="{FF2B5EF4-FFF2-40B4-BE49-F238E27FC236}">
                <a16:creationId xmlns:a16="http://schemas.microsoft.com/office/drawing/2014/main" id="{07F7BC4D-ECF0-481B-952D-484610E3E605}"/>
              </a:ext>
            </a:extLst>
          </p:cNvPr>
          <p:cNvSpPr>
            <a:spLocks noChangeShapeType="1"/>
          </p:cNvSpPr>
          <p:nvPr/>
        </p:nvSpPr>
        <p:spPr bwMode="auto">
          <a:xfrm>
            <a:off x="4793283" y="4552826"/>
            <a:ext cx="1824038" cy="0"/>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5"/>
          </a:lnRef>
          <a:fillRef idx="3">
            <a:schemeClr val="accent5"/>
          </a:fillRef>
          <a:effectRef idx="2">
            <a:schemeClr val="accent5"/>
          </a:effectRef>
          <a:fontRef idx="minor">
            <a:schemeClr val="lt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522249" name="Line 9">
            <a:extLst>
              <a:ext uri="{FF2B5EF4-FFF2-40B4-BE49-F238E27FC236}">
                <a16:creationId xmlns:a16="http://schemas.microsoft.com/office/drawing/2014/main" id="{C339FF2D-B7F6-49C5-972B-E7838587528A}"/>
              </a:ext>
            </a:extLst>
          </p:cNvPr>
          <p:cNvSpPr>
            <a:spLocks noChangeShapeType="1"/>
          </p:cNvSpPr>
          <p:nvPr/>
        </p:nvSpPr>
        <p:spPr bwMode="auto">
          <a:xfrm>
            <a:off x="11975133" y="2992314"/>
            <a:ext cx="684213" cy="623887"/>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5"/>
          </a:lnRef>
          <a:fillRef idx="3">
            <a:schemeClr val="accent5"/>
          </a:fillRef>
          <a:effectRef idx="2">
            <a:schemeClr val="accent5"/>
          </a:effectRef>
          <a:fontRef idx="minor">
            <a:schemeClr val="lt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522250" name="Line 10">
            <a:extLst>
              <a:ext uri="{FF2B5EF4-FFF2-40B4-BE49-F238E27FC236}">
                <a16:creationId xmlns:a16="http://schemas.microsoft.com/office/drawing/2014/main" id="{1D4F77AA-BE5B-4FE5-BF5D-09FE608B947B}"/>
              </a:ext>
            </a:extLst>
          </p:cNvPr>
          <p:cNvSpPr>
            <a:spLocks noChangeShapeType="1"/>
          </p:cNvSpPr>
          <p:nvPr/>
        </p:nvSpPr>
        <p:spPr bwMode="auto">
          <a:xfrm>
            <a:off x="10265396" y="4552826"/>
            <a:ext cx="1368425" cy="0"/>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5"/>
          </a:lnRef>
          <a:fillRef idx="3">
            <a:schemeClr val="accent5"/>
          </a:fillRef>
          <a:effectRef idx="2">
            <a:schemeClr val="accent5"/>
          </a:effectRef>
          <a:fontRef idx="minor">
            <a:schemeClr val="lt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522251" name="Text Box 11">
            <a:extLst>
              <a:ext uri="{FF2B5EF4-FFF2-40B4-BE49-F238E27FC236}">
                <a16:creationId xmlns:a16="http://schemas.microsoft.com/office/drawing/2014/main" id="{974A459C-CBBE-4B9B-B835-3B41C6D741E0}"/>
              </a:ext>
            </a:extLst>
          </p:cNvPr>
          <p:cNvSpPr txBox="1">
            <a:spLocks noChangeArrowheads="1"/>
          </p:cNvSpPr>
          <p:nvPr/>
        </p:nvSpPr>
        <p:spPr bwMode="auto">
          <a:xfrm>
            <a:off x="1486521" y="5884739"/>
            <a:ext cx="13681075" cy="8397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a:latin typeface="+mn-lt"/>
                <a:ea typeface="+mn-ea"/>
                <a:cs typeface="+mn-ea"/>
                <a:sym typeface="+mn-lt"/>
              </a:rPr>
              <a:t>3 ) </a:t>
            </a:r>
            <a:r>
              <a:rPr lang="zh-TW" altLang="en-US" sz="2000" b="1">
                <a:latin typeface="+mn-lt"/>
                <a:ea typeface="+mn-ea"/>
                <a:cs typeface="+mn-ea"/>
                <a:sym typeface="+mn-lt"/>
              </a:rPr>
              <a:t>建立 </a:t>
            </a:r>
            <a:r>
              <a:rPr lang="en-US" altLang="zh-TW" sz="2000" b="1">
                <a:latin typeface="+mn-lt"/>
                <a:ea typeface="+mn-ea"/>
                <a:cs typeface="+mn-ea"/>
                <a:sym typeface="+mn-lt"/>
              </a:rPr>
              <a:t>ISO 14001</a:t>
            </a:r>
            <a:r>
              <a:rPr lang="zh-TW" altLang="en-US" sz="2000" b="1">
                <a:latin typeface="+mn-lt"/>
                <a:ea typeface="+mn-ea"/>
                <a:cs typeface="+mn-ea"/>
                <a:sym typeface="+mn-lt"/>
              </a:rPr>
              <a:t>环境管理体系国际标准的步骤</a:t>
            </a:r>
            <a:r>
              <a:rPr lang="en-US" altLang="zh-TW" sz="2000" b="1">
                <a:latin typeface="+mn-lt"/>
                <a:ea typeface="+mn-ea"/>
                <a:cs typeface="+mn-ea"/>
                <a:sym typeface="+mn-lt"/>
              </a:rPr>
              <a:t>.</a:t>
            </a:r>
          </a:p>
          <a:p>
            <a:pPr eaLnBrk="1" hangingPunct="1">
              <a:lnSpc>
                <a:spcPct val="120000"/>
              </a:lnSpc>
              <a:defRPr/>
            </a:pPr>
            <a:r>
              <a:rPr lang="en-US" altLang="zh-TW" sz="2000" b="1">
                <a:latin typeface="+mn-lt"/>
                <a:ea typeface="+mn-ea"/>
                <a:cs typeface="+mn-ea"/>
                <a:sym typeface="+mn-lt"/>
              </a:rPr>
              <a:t>   </a:t>
            </a:r>
            <a:r>
              <a:rPr lang="zh-TW" altLang="en-US" sz="2000" b="1">
                <a:latin typeface="+mn-lt"/>
                <a:ea typeface="+mn-ea"/>
                <a:cs typeface="+mn-ea"/>
                <a:sym typeface="+mn-lt"/>
              </a:rPr>
              <a:t>实施步骤流程图</a:t>
            </a:r>
            <a:r>
              <a:rPr lang="en-US" altLang="zh-TW" sz="2000" b="1">
                <a:latin typeface="+mn-lt"/>
                <a:ea typeface="+mn-ea"/>
                <a:cs typeface="+mn-ea"/>
                <a:sym typeface="+mn-lt"/>
              </a:rPr>
              <a:t>:</a:t>
            </a:r>
          </a:p>
        </p:txBody>
      </p:sp>
      <p:sp>
        <p:nvSpPr>
          <p:cNvPr id="12" name="文本框 11">
            <a:extLst>
              <a:ext uri="{FF2B5EF4-FFF2-40B4-BE49-F238E27FC236}">
                <a16:creationId xmlns:a16="http://schemas.microsoft.com/office/drawing/2014/main" id="{5EBAA0FB-2C90-4390-82AB-1EECDDB47684}"/>
              </a:ext>
            </a:extLst>
          </p:cNvPr>
          <p:cNvSpPr txBox="1"/>
          <p:nvPr/>
        </p:nvSpPr>
        <p:spPr>
          <a:xfrm>
            <a:off x="2887056" y="84177"/>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fltVal val="0"/>
                                          </p:val>
                                        </p:tav>
                                        <p:tav tm="100000">
                                          <p:val>
                                            <p:strVal val="#ppt_w"/>
                                          </p:val>
                                        </p:tav>
                                      </p:tavLst>
                                    </p:anim>
                                    <p:anim calcmode="lin" valueType="num">
                                      <p:cBhvr>
                                        <p:cTn id="8" dur="500" fill="hold"/>
                                        <p:tgtEl>
                                          <p:spTgt spid="1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3266" name="AutoShape 2">
            <a:extLst>
              <a:ext uri="{FF2B5EF4-FFF2-40B4-BE49-F238E27FC236}">
                <a16:creationId xmlns:a16="http://schemas.microsoft.com/office/drawing/2014/main" id="{EDC375C7-17D3-42B7-ABF0-F635847632C3}"/>
              </a:ext>
            </a:extLst>
          </p:cNvPr>
          <p:cNvSpPr>
            <a:spLocks noChangeArrowheads="1"/>
          </p:cNvSpPr>
          <p:nvPr/>
        </p:nvSpPr>
        <p:spPr bwMode="auto">
          <a:xfrm>
            <a:off x="3425131" y="1247775"/>
            <a:ext cx="5243513" cy="623888"/>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识别建立</a:t>
            </a:r>
            <a:r>
              <a:rPr lang="en-US" altLang="zh-TW" sz="2000">
                <a:latin typeface="+mn-lt"/>
                <a:ea typeface="+mn-ea"/>
                <a:cs typeface="+mn-ea"/>
                <a:sym typeface="+mn-lt"/>
              </a:rPr>
              <a:t>EMS</a:t>
            </a:r>
            <a:r>
              <a:rPr lang="zh-TW" altLang="en-US" sz="2000">
                <a:latin typeface="+mn-lt"/>
                <a:ea typeface="+mn-ea"/>
                <a:cs typeface="+mn-ea"/>
                <a:sym typeface="+mn-lt"/>
              </a:rPr>
              <a:t>的要求</a:t>
            </a:r>
          </a:p>
        </p:txBody>
      </p:sp>
      <p:sp>
        <p:nvSpPr>
          <p:cNvPr id="523267" name="AutoShape 3">
            <a:extLst>
              <a:ext uri="{FF2B5EF4-FFF2-40B4-BE49-F238E27FC236}">
                <a16:creationId xmlns:a16="http://schemas.microsoft.com/office/drawing/2014/main" id="{527C55EF-89B0-46C0-9A22-EFAE5B13895F}"/>
              </a:ext>
            </a:extLst>
          </p:cNvPr>
          <p:cNvSpPr>
            <a:spLocks noChangeArrowheads="1"/>
          </p:cNvSpPr>
          <p:nvPr/>
        </p:nvSpPr>
        <p:spPr bwMode="auto">
          <a:xfrm>
            <a:off x="3425131" y="2598738"/>
            <a:ext cx="5243513" cy="625475"/>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建立</a:t>
            </a:r>
            <a:r>
              <a:rPr lang="en-US" altLang="zh-TW" sz="2000">
                <a:latin typeface="+mn-lt"/>
                <a:ea typeface="+mn-ea"/>
                <a:cs typeface="+mn-ea"/>
                <a:sym typeface="+mn-lt"/>
              </a:rPr>
              <a:t>EMS</a:t>
            </a:r>
            <a:r>
              <a:rPr lang="zh-TW" altLang="en-US" sz="2000">
                <a:latin typeface="+mn-lt"/>
                <a:ea typeface="+mn-ea"/>
                <a:cs typeface="+mn-ea"/>
                <a:sym typeface="+mn-lt"/>
              </a:rPr>
              <a:t>推动工作组</a:t>
            </a:r>
          </a:p>
        </p:txBody>
      </p:sp>
      <p:sp>
        <p:nvSpPr>
          <p:cNvPr id="523268" name="AutoShape 4">
            <a:extLst>
              <a:ext uri="{FF2B5EF4-FFF2-40B4-BE49-F238E27FC236}">
                <a16:creationId xmlns:a16="http://schemas.microsoft.com/office/drawing/2014/main" id="{9555B68E-77F0-4AB8-ABF9-DB6E53F56B26}"/>
              </a:ext>
            </a:extLst>
          </p:cNvPr>
          <p:cNvSpPr>
            <a:spLocks noChangeArrowheads="1"/>
          </p:cNvSpPr>
          <p:nvPr/>
        </p:nvSpPr>
        <p:spPr bwMode="auto">
          <a:xfrm>
            <a:off x="3425131" y="3951288"/>
            <a:ext cx="5243513" cy="623887"/>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en-US" altLang="zh-TW" sz="2000">
                <a:latin typeface="+mn-lt"/>
                <a:ea typeface="+mn-ea"/>
                <a:cs typeface="+mn-ea"/>
                <a:sym typeface="+mn-lt"/>
              </a:rPr>
              <a:t>EMS</a:t>
            </a:r>
            <a:r>
              <a:rPr lang="zh-TW" altLang="en-US" sz="2000">
                <a:latin typeface="+mn-lt"/>
                <a:ea typeface="+mn-ea"/>
                <a:cs typeface="+mn-ea"/>
                <a:sym typeface="+mn-lt"/>
              </a:rPr>
              <a:t>诊断</a:t>
            </a:r>
            <a:r>
              <a:rPr lang="en-US" altLang="zh-TW" sz="2000">
                <a:latin typeface="+mn-lt"/>
                <a:ea typeface="+mn-ea"/>
                <a:cs typeface="+mn-ea"/>
                <a:sym typeface="+mn-lt"/>
              </a:rPr>
              <a:t>/</a:t>
            </a:r>
            <a:r>
              <a:rPr lang="zh-TW" altLang="en-US" sz="2000">
                <a:latin typeface="+mn-lt"/>
                <a:ea typeface="+mn-ea"/>
                <a:cs typeface="+mn-ea"/>
                <a:sym typeface="+mn-lt"/>
              </a:rPr>
              <a:t>初始评审</a:t>
            </a:r>
          </a:p>
        </p:txBody>
      </p:sp>
      <p:sp>
        <p:nvSpPr>
          <p:cNvPr id="523269" name="AutoShape 6">
            <a:extLst>
              <a:ext uri="{FF2B5EF4-FFF2-40B4-BE49-F238E27FC236}">
                <a16:creationId xmlns:a16="http://schemas.microsoft.com/office/drawing/2014/main" id="{B75234AA-8736-4D77-B1F8-F430C89ECD64}"/>
              </a:ext>
            </a:extLst>
          </p:cNvPr>
          <p:cNvSpPr>
            <a:spLocks noChangeArrowheads="1"/>
          </p:cNvSpPr>
          <p:nvPr/>
        </p:nvSpPr>
        <p:spPr bwMode="auto">
          <a:xfrm>
            <a:off x="3425131" y="5303838"/>
            <a:ext cx="5243513" cy="623887"/>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确立环境影响因素</a:t>
            </a:r>
            <a:r>
              <a:rPr lang="en-US" altLang="zh-TW" sz="2000">
                <a:latin typeface="+mn-lt"/>
                <a:ea typeface="+mn-ea"/>
                <a:cs typeface="+mn-ea"/>
                <a:sym typeface="+mn-lt"/>
              </a:rPr>
              <a:t>/</a:t>
            </a:r>
            <a:r>
              <a:rPr lang="zh-TW" altLang="en-US" sz="2000">
                <a:latin typeface="+mn-lt"/>
                <a:ea typeface="+mn-ea"/>
                <a:cs typeface="+mn-ea"/>
                <a:sym typeface="+mn-lt"/>
              </a:rPr>
              <a:t>重要因素</a:t>
            </a:r>
          </a:p>
        </p:txBody>
      </p:sp>
      <p:sp>
        <p:nvSpPr>
          <p:cNvPr id="523270" name="AutoShape 7">
            <a:extLst>
              <a:ext uri="{FF2B5EF4-FFF2-40B4-BE49-F238E27FC236}">
                <a16:creationId xmlns:a16="http://schemas.microsoft.com/office/drawing/2014/main" id="{EF2E17CF-3047-4391-B96A-2929597BE802}"/>
              </a:ext>
            </a:extLst>
          </p:cNvPr>
          <p:cNvSpPr>
            <a:spLocks noChangeArrowheads="1"/>
          </p:cNvSpPr>
          <p:nvPr/>
        </p:nvSpPr>
        <p:spPr bwMode="auto">
          <a:xfrm>
            <a:off x="3425131" y="6656388"/>
            <a:ext cx="5243513" cy="623887"/>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收集法规</a:t>
            </a:r>
            <a:r>
              <a:rPr lang="en-US" altLang="zh-TW" sz="2000">
                <a:latin typeface="+mn-lt"/>
                <a:ea typeface="+mn-ea"/>
                <a:cs typeface="+mn-ea"/>
                <a:sym typeface="+mn-lt"/>
              </a:rPr>
              <a:t>,</a:t>
            </a:r>
            <a:r>
              <a:rPr lang="zh-TW" altLang="en-US" sz="2000">
                <a:latin typeface="+mn-lt"/>
                <a:ea typeface="+mn-ea"/>
                <a:cs typeface="+mn-ea"/>
                <a:sym typeface="+mn-lt"/>
              </a:rPr>
              <a:t>其他要求</a:t>
            </a:r>
          </a:p>
        </p:txBody>
      </p:sp>
      <p:sp>
        <p:nvSpPr>
          <p:cNvPr id="523271" name="AutoShape 8">
            <a:extLst>
              <a:ext uri="{FF2B5EF4-FFF2-40B4-BE49-F238E27FC236}">
                <a16:creationId xmlns:a16="http://schemas.microsoft.com/office/drawing/2014/main" id="{01CC3193-10F3-4F04-B154-4959BA786BF4}"/>
              </a:ext>
            </a:extLst>
          </p:cNvPr>
          <p:cNvSpPr>
            <a:spLocks noChangeArrowheads="1"/>
          </p:cNvSpPr>
          <p:nvPr/>
        </p:nvSpPr>
        <p:spPr bwMode="auto">
          <a:xfrm>
            <a:off x="3425131" y="8008938"/>
            <a:ext cx="5243513" cy="623887"/>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文件系统整合</a:t>
            </a:r>
            <a:r>
              <a:rPr lang="en-US" altLang="zh-TW" sz="2000">
                <a:latin typeface="+mn-lt"/>
                <a:ea typeface="+mn-ea"/>
                <a:cs typeface="+mn-ea"/>
                <a:sym typeface="+mn-lt"/>
              </a:rPr>
              <a:t>,</a:t>
            </a:r>
            <a:r>
              <a:rPr lang="zh-TW" altLang="en-US" sz="2000">
                <a:latin typeface="+mn-lt"/>
                <a:ea typeface="+mn-ea"/>
                <a:cs typeface="+mn-ea"/>
                <a:sym typeface="+mn-lt"/>
              </a:rPr>
              <a:t>编定</a:t>
            </a:r>
          </a:p>
        </p:txBody>
      </p:sp>
      <p:sp>
        <p:nvSpPr>
          <p:cNvPr id="523272" name="Line 11">
            <a:extLst>
              <a:ext uri="{FF2B5EF4-FFF2-40B4-BE49-F238E27FC236}">
                <a16:creationId xmlns:a16="http://schemas.microsoft.com/office/drawing/2014/main" id="{A12F5F1F-4632-4BA0-868A-EC6B7C82D00D}"/>
              </a:ext>
            </a:extLst>
          </p:cNvPr>
          <p:cNvSpPr>
            <a:spLocks noChangeShapeType="1"/>
          </p:cNvSpPr>
          <p:nvPr/>
        </p:nvSpPr>
        <p:spPr bwMode="auto">
          <a:xfrm>
            <a:off x="5933381" y="1871663"/>
            <a:ext cx="0" cy="727075"/>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523273" name="Line 12">
            <a:extLst>
              <a:ext uri="{FF2B5EF4-FFF2-40B4-BE49-F238E27FC236}">
                <a16:creationId xmlns:a16="http://schemas.microsoft.com/office/drawing/2014/main" id="{BCA63E97-42EA-49D8-8AF6-258040134D69}"/>
              </a:ext>
            </a:extLst>
          </p:cNvPr>
          <p:cNvSpPr>
            <a:spLocks noChangeShapeType="1"/>
          </p:cNvSpPr>
          <p:nvPr/>
        </p:nvSpPr>
        <p:spPr bwMode="auto">
          <a:xfrm>
            <a:off x="5933381" y="3224213"/>
            <a:ext cx="0" cy="727075"/>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523274" name="Line 13">
            <a:extLst>
              <a:ext uri="{FF2B5EF4-FFF2-40B4-BE49-F238E27FC236}">
                <a16:creationId xmlns:a16="http://schemas.microsoft.com/office/drawing/2014/main" id="{3130B863-8741-4431-8881-DCC216EBFAB1}"/>
              </a:ext>
            </a:extLst>
          </p:cNvPr>
          <p:cNvSpPr>
            <a:spLocks noChangeShapeType="1"/>
          </p:cNvSpPr>
          <p:nvPr/>
        </p:nvSpPr>
        <p:spPr bwMode="auto">
          <a:xfrm>
            <a:off x="5933381" y="4575175"/>
            <a:ext cx="0" cy="728663"/>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523275" name="Line 14">
            <a:extLst>
              <a:ext uri="{FF2B5EF4-FFF2-40B4-BE49-F238E27FC236}">
                <a16:creationId xmlns:a16="http://schemas.microsoft.com/office/drawing/2014/main" id="{F2F23927-1511-48E3-A087-F96762FB1CC7}"/>
              </a:ext>
            </a:extLst>
          </p:cNvPr>
          <p:cNvSpPr>
            <a:spLocks noChangeShapeType="1"/>
          </p:cNvSpPr>
          <p:nvPr/>
        </p:nvSpPr>
        <p:spPr bwMode="auto">
          <a:xfrm>
            <a:off x="5933381" y="5927725"/>
            <a:ext cx="0" cy="728663"/>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523276" name="Line 15">
            <a:extLst>
              <a:ext uri="{FF2B5EF4-FFF2-40B4-BE49-F238E27FC236}">
                <a16:creationId xmlns:a16="http://schemas.microsoft.com/office/drawing/2014/main" id="{27101B19-99C3-4080-ACB3-0AE96C33801F}"/>
              </a:ext>
            </a:extLst>
          </p:cNvPr>
          <p:cNvSpPr>
            <a:spLocks noChangeShapeType="1"/>
          </p:cNvSpPr>
          <p:nvPr/>
        </p:nvSpPr>
        <p:spPr bwMode="auto">
          <a:xfrm>
            <a:off x="5933381" y="7280275"/>
            <a:ext cx="0" cy="728663"/>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523277" name="Line 16">
            <a:extLst>
              <a:ext uri="{FF2B5EF4-FFF2-40B4-BE49-F238E27FC236}">
                <a16:creationId xmlns:a16="http://schemas.microsoft.com/office/drawing/2014/main" id="{02A829EC-B2A5-4230-9BBD-065C303C9FC7}"/>
              </a:ext>
            </a:extLst>
          </p:cNvPr>
          <p:cNvSpPr>
            <a:spLocks noChangeShapeType="1"/>
          </p:cNvSpPr>
          <p:nvPr/>
        </p:nvSpPr>
        <p:spPr bwMode="auto">
          <a:xfrm>
            <a:off x="5933381" y="8632825"/>
            <a:ext cx="0" cy="727075"/>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523278" name="Text Box 17">
            <a:extLst>
              <a:ext uri="{FF2B5EF4-FFF2-40B4-BE49-F238E27FC236}">
                <a16:creationId xmlns:a16="http://schemas.microsoft.com/office/drawing/2014/main" id="{C665F758-D4E4-40E7-914A-C5ECC6FC6BD7}"/>
              </a:ext>
            </a:extLst>
          </p:cNvPr>
          <p:cNvSpPr txBox="1">
            <a:spLocks noChangeArrowheads="1"/>
          </p:cNvSpPr>
          <p:nvPr/>
        </p:nvSpPr>
        <p:spPr bwMode="auto">
          <a:xfrm>
            <a:off x="8891588" y="1288254"/>
            <a:ext cx="6156325" cy="46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dirty="0">
                <a:latin typeface="+mn-lt"/>
                <a:ea typeface="+mn-ea"/>
                <a:cs typeface="+mn-ea"/>
                <a:sym typeface="+mn-lt"/>
              </a:rPr>
              <a:t>如顾客要求</a:t>
            </a:r>
            <a:r>
              <a:rPr lang="en-US" altLang="zh-TW" sz="2000" dirty="0">
                <a:latin typeface="+mn-lt"/>
                <a:ea typeface="+mn-ea"/>
                <a:cs typeface="+mn-ea"/>
                <a:sym typeface="+mn-lt"/>
              </a:rPr>
              <a:t>,</a:t>
            </a:r>
            <a:r>
              <a:rPr lang="zh-TW" altLang="en-US" sz="2000" dirty="0">
                <a:latin typeface="+mn-lt"/>
                <a:ea typeface="+mn-ea"/>
                <a:cs typeface="+mn-ea"/>
                <a:sym typeface="+mn-lt"/>
              </a:rPr>
              <a:t>公司发展需要</a:t>
            </a:r>
          </a:p>
        </p:txBody>
      </p:sp>
      <p:sp>
        <p:nvSpPr>
          <p:cNvPr id="523279" name="Text Box 18">
            <a:extLst>
              <a:ext uri="{FF2B5EF4-FFF2-40B4-BE49-F238E27FC236}">
                <a16:creationId xmlns:a16="http://schemas.microsoft.com/office/drawing/2014/main" id="{C4BB9740-7575-44C4-A0B2-4DA4126C1746}"/>
              </a:ext>
            </a:extLst>
          </p:cNvPr>
          <p:cNvSpPr txBox="1">
            <a:spLocks noChangeArrowheads="1"/>
          </p:cNvSpPr>
          <p:nvPr/>
        </p:nvSpPr>
        <p:spPr bwMode="auto">
          <a:xfrm>
            <a:off x="8896767" y="2651563"/>
            <a:ext cx="6156325" cy="46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dirty="0">
                <a:latin typeface="+mn-lt"/>
                <a:ea typeface="+mn-ea"/>
                <a:cs typeface="+mn-ea"/>
                <a:sym typeface="+mn-lt"/>
              </a:rPr>
              <a:t>主要负责</a:t>
            </a:r>
            <a:r>
              <a:rPr lang="en-US" altLang="zh-TW" sz="2000" dirty="0">
                <a:latin typeface="+mn-lt"/>
                <a:ea typeface="+mn-ea"/>
                <a:cs typeface="+mn-ea"/>
                <a:sym typeface="+mn-lt"/>
              </a:rPr>
              <a:t>EMS</a:t>
            </a:r>
            <a:r>
              <a:rPr lang="zh-TW" altLang="en-US" sz="2000" dirty="0">
                <a:latin typeface="+mn-lt"/>
                <a:ea typeface="+mn-ea"/>
                <a:cs typeface="+mn-ea"/>
                <a:sym typeface="+mn-lt"/>
              </a:rPr>
              <a:t>关联事务</a:t>
            </a:r>
          </a:p>
        </p:txBody>
      </p:sp>
      <p:sp>
        <p:nvSpPr>
          <p:cNvPr id="523280" name="Text Box 19">
            <a:extLst>
              <a:ext uri="{FF2B5EF4-FFF2-40B4-BE49-F238E27FC236}">
                <a16:creationId xmlns:a16="http://schemas.microsoft.com/office/drawing/2014/main" id="{DE926B68-8461-4A3A-8EB0-9959D1105284}"/>
              </a:ext>
            </a:extLst>
          </p:cNvPr>
          <p:cNvSpPr txBox="1">
            <a:spLocks noChangeArrowheads="1"/>
          </p:cNvSpPr>
          <p:nvPr/>
        </p:nvSpPr>
        <p:spPr bwMode="auto">
          <a:xfrm>
            <a:off x="9005888" y="4104879"/>
            <a:ext cx="6042025" cy="46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全面挖掘存在的环境问题</a:t>
            </a:r>
          </a:p>
        </p:txBody>
      </p:sp>
      <p:sp>
        <p:nvSpPr>
          <p:cNvPr id="523281" name="Text Box 20">
            <a:extLst>
              <a:ext uri="{FF2B5EF4-FFF2-40B4-BE49-F238E27FC236}">
                <a16:creationId xmlns:a16="http://schemas.microsoft.com/office/drawing/2014/main" id="{FF73EFC1-DE50-42D3-973F-1E94C62C9A4A}"/>
              </a:ext>
            </a:extLst>
          </p:cNvPr>
          <p:cNvSpPr txBox="1">
            <a:spLocks noChangeArrowheads="1"/>
          </p:cNvSpPr>
          <p:nvPr/>
        </p:nvSpPr>
        <p:spPr bwMode="auto">
          <a:xfrm>
            <a:off x="8834437" y="5493544"/>
            <a:ext cx="6384925" cy="46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依据挖掘和诊断结果进行分析</a:t>
            </a:r>
          </a:p>
        </p:txBody>
      </p:sp>
      <p:sp>
        <p:nvSpPr>
          <p:cNvPr id="523282" name="Text Box 21">
            <a:extLst>
              <a:ext uri="{FF2B5EF4-FFF2-40B4-BE49-F238E27FC236}">
                <a16:creationId xmlns:a16="http://schemas.microsoft.com/office/drawing/2014/main" id="{01DEB3A8-53DC-480A-802A-66E2B239159B}"/>
              </a:ext>
            </a:extLst>
          </p:cNvPr>
          <p:cNvSpPr txBox="1">
            <a:spLocks noChangeArrowheads="1"/>
          </p:cNvSpPr>
          <p:nvPr/>
        </p:nvSpPr>
        <p:spPr bwMode="auto">
          <a:xfrm>
            <a:off x="8971658" y="6733381"/>
            <a:ext cx="6156325" cy="46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dirty="0">
                <a:latin typeface="+mn-lt"/>
                <a:ea typeface="+mn-ea"/>
                <a:cs typeface="+mn-ea"/>
                <a:sym typeface="+mn-lt"/>
              </a:rPr>
              <a:t>掌握最新法规及其他要求的动态</a:t>
            </a:r>
          </a:p>
        </p:txBody>
      </p:sp>
      <p:sp>
        <p:nvSpPr>
          <p:cNvPr id="523283" name="Text Box 22">
            <a:extLst>
              <a:ext uri="{FF2B5EF4-FFF2-40B4-BE49-F238E27FC236}">
                <a16:creationId xmlns:a16="http://schemas.microsoft.com/office/drawing/2014/main" id="{5C8FBD80-43DC-49AB-B7AC-CA6EC696BC18}"/>
              </a:ext>
            </a:extLst>
          </p:cNvPr>
          <p:cNvSpPr txBox="1">
            <a:spLocks noChangeArrowheads="1"/>
          </p:cNvSpPr>
          <p:nvPr/>
        </p:nvSpPr>
        <p:spPr bwMode="auto">
          <a:xfrm>
            <a:off x="8897244" y="7800975"/>
            <a:ext cx="6042025" cy="46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手册</a:t>
            </a:r>
            <a:r>
              <a:rPr lang="en-US" altLang="zh-TW" sz="2000">
                <a:latin typeface="+mn-lt"/>
                <a:ea typeface="+mn-ea"/>
                <a:cs typeface="+mn-ea"/>
                <a:sym typeface="+mn-lt"/>
              </a:rPr>
              <a:t>,</a:t>
            </a:r>
            <a:r>
              <a:rPr lang="zh-TW" altLang="en-US" sz="2000">
                <a:latin typeface="+mn-lt"/>
                <a:ea typeface="+mn-ea"/>
                <a:cs typeface="+mn-ea"/>
                <a:sym typeface="+mn-lt"/>
              </a:rPr>
              <a:t>程序</a:t>
            </a:r>
            <a:r>
              <a:rPr lang="en-US" altLang="zh-TW" sz="2000">
                <a:latin typeface="+mn-lt"/>
                <a:ea typeface="+mn-ea"/>
                <a:cs typeface="+mn-ea"/>
                <a:sym typeface="+mn-lt"/>
              </a:rPr>
              <a:t>,</a:t>
            </a:r>
            <a:r>
              <a:rPr lang="zh-TW" altLang="en-US" sz="2000">
                <a:latin typeface="+mn-lt"/>
                <a:ea typeface="+mn-ea"/>
                <a:cs typeface="+mn-ea"/>
                <a:sym typeface="+mn-lt"/>
              </a:rPr>
              <a:t>指导书等制定与控制</a:t>
            </a:r>
          </a:p>
        </p:txBody>
      </p:sp>
      <p:sp>
        <p:nvSpPr>
          <p:cNvPr id="20" name="文本框 19">
            <a:extLst>
              <a:ext uri="{FF2B5EF4-FFF2-40B4-BE49-F238E27FC236}">
                <a16:creationId xmlns:a16="http://schemas.microsoft.com/office/drawing/2014/main" id="{737AFDF0-5866-4BEA-92FF-ED6AA27EC5CC}"/>
              </a:ext>
            </a:extLst>
          </p:cNvPr>
          <p:cNvSpPr txBox="1"/>
          <p:nvPr/>
        </p:nvSpPr>
        <p:spPr>
          <a:xfrm>
            <a:off x="2887056" y="84177"/>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20"/>
                                        </p:tgtEl>
                                        <p:attrNameLst>
                                          <p:attrName>style.visibility</p:attrName>
                                        </p:attrNameLst>
                                      </p:cBhvr>
                                      <p:to>
                                        <p:strVal val="visible"/>
                                      </p:to>
                                    </p:set>
                                    <p:anim calcmode="lin" valueType="num">
                                      <p:cBhvr>
                                        <p:cTn id="7" dur="500" fill="hold"/>
                                        <p:tgtEl>
                                          <p:spTgt spid="20"/>
                                        </p:tgtEl>
                                        <p:attrNameLst>
                                          <p:attrName>ppt_w</p:attrName>
                                        </p:attrNameLst>
                                      </p:cBhvr>
                                      <p:tavLst>
                                        <p:tav tm="0">
                                          <p:val>
                                            <p:fltVal val="0"/>
                                          </p:val>
                                        </p:tav>
                                        <p:tav tm="100000">
                                          <p:val>
                                            <p:strVal val="#ppt_w"/>
                                          </p:val>
                                        </p:tav>
                                      </p:tavLst>
                                    </p:anim>
                                    <p:anim calcmode="lin" valueType="num">
                                      <p:cBhvr>
                                        <p:cTn id="8" dur="500" fill="hold"/>
                                        <p:tgtEl>
                                          <p:spTgt spid="20"/>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4290" name="AutoShape 2">
            <a:extLst>
              <a:ext uri="{FF2B5EF4-FFF2-40B4-BE49-F238E27FC236}">
                <a16:creationId xmlns:a16="http://schemas.microsoft.com/office/drawing/2014/main" id="{5F136ED9-1E65-49D9-8B60-E1CFD8F46E36}"/>
              </a:ext>
            </a:extLst>
          </p:cNvPr>
          <p:cNvSpPr>
            <a:spLocks noChangeArrowheads="1"/>
          </p:cNvSpPr>
          <p:nvPr/>
        </p:nvSpPr>
        <p:spPr bwMode="auto">
          <a:xfrm>
            <a:off x="4787900" y="1768475"/>
            <a:ext cx="5472113" cy="1352550"/>
          </a:xfrm>
          <a:prstGeom prst="diamond">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0">
            <a:schemeClr val="accent4"/>
          </a:lnRef>
          <a:fillRef idx="3">
            <a:schemeClr val="accent4"/>
          </a:fillRef>
          <a:effectRef idx="3">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内部审查</a:t>
            </a:r>
            <a:r>
              <a:rPr lang="en-US" altLang="zh-TW" sz="2000">
                <a:latin typeface="+mn-lt"/>
                <a:ea typeface="+mn-ea"/>
                <a:cs typeface="+mn-ea"/>
                <a:sym typeface="+mn-lt"/>
              </a:rPr>
              <a:t>,</a:t>
            </a:r>
            <a:r>
              <a:rPr lang="zh-TW" altLang="en-US" sz="2000">
                <a:latin typeface="+mn-lt"/>
                <a:ea typeface="+mn-ea"/>
                <a:cs typeface="+mn-ea"/>
                <a:sym typeface="+mn-lt"/>
              </a:rPr>
              <a:t>评审</a:t>
            </a:r>
          </a:p>
        </p:txBody>
      </p:sp>
      <p:sp>
        <p:nvSpPr>
          <p:cNvPr id="524291" name="AutoShape 3">
            <a:extLst>
              <a:ext uri="{FF2B5EF4-FFF2-40B4-BE49-F238E27FC236}">
                <a16:creationId xmlns:a16="http://schemas.microsoft.com/office/drawing/2014/main" id="{DA910C5F-41E8-43CC-A74B-C9FF664B9F32}"/>
              </a:ext>
            </a:extLst>
          </p:cNvPr>
          <p:cNvSpPr>
            <a:spLocks noChangeArrowheads="1"/>
          </p:cNvSpPr>
          <p:nvPr/>
        </p:nvSpPr>
        <p:spPr bwMode="auto">
          <a:xfrm>
            <a:off x="4787900" y="3432175"/>
            <a:ext cx="5472113" cy="1352550"/>
          </a:xfrm>
          <a:prstGeom prst="diamond">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0">
            <a:schemeClr val="accent4"/>
          </a:lnRef>
          <a:fillRef idx="3">
            <a:schemeClr val="accent4"/>
          </a:fillRef>
          <a:effectRef idx="3">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第一阶段审核</a:t>
            </a:r>
          </a:p>
        </p:txBody>
      </p:sp>
      <p:sp>
        <p:nvSpPr>
          <p:cNvPr id="524292" name="AutoShape 4">
            <a:extLst>
              <a:ext uri="{FF2B5EF4-FFF2-40B4-BE49-F238E27FC236}">
                <a16:creationId xmlns:a16="http://schemas.microsoft.com/office/drawing/2014/main" id="{0A1F6FF2-7602-4F45-AE76-BBB2345A858B}"/>
              </a:ext>
            </a:extLst>
          </p:cNvPr>
          <p:cNvSpPr>
            <a:spLocks noChangeArrowheads="1"/>
          </p:cNvSpPr>
          <p:nvPr/>
        </p:nvSpPr>
        <p:spPr bwMode="auto">
          <a:xfrm>
            <a:off x="4787900" y="5200650"/>
            <a:ext cx="5472113" cy="1352550"/>
          </a:xfrm>
          <a:prstGeom prst="diamond">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0">
            <a:schemeClr val="accent4"/>
          </a:lnRef>
          <a:fillRef idx="3">
            <a:schemeClr val="accent4"/>
          </a:fillRef>
          <a:effectRef idx="3">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第二阶段审核</a:t>
            </a:r>
          </a:p>
        </p:txBody>
      </p:sp>
      <p:sp>
        <p:nvSpPr>
          <p:cNvPr id="524293" name="AutoShape 5">
            <a:extLst>
              <a:ext uri="{FF2B5EF4-FFF2-40B4-BE49-F238E27FC236}">
                <a16:creationId xmlns:a16="http://schemas.microsoft.com/office/drawing/2014/main" id="{4D9CDE11-1FF4-4DD2-9784-1F1836B70F64}"/>
              </a:ext>
            </a:extLst>
          </p:cNvPr>
          <p:cNvSpPr>
            <a:spLocks noChangeArrowheads="1"/>
          </p:cNvSpPr>
          <p:nvPr/>
        </p:nvSpPr>
        <p:spPr bwMode="auto">
          <a:xfrm>
            <a:off x="5014913" y="7073900"/>
            <a:ext cx="4902200" cy="727075"/>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0">
            <a:schemeClr val="accent4"/>
          </a:lnRef>
          <a:fillRef idx="3">
            <a:schemeClr val="accent4"/>
          </a:fillRef>
          <a:effectRef idx="3">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评定合格发证</a:t>
            </a:r>
          </a:p>
        </p:txBody>
      </p:sp>
      <p:sp>
        <p:nvSpPr>
          <p:cNvPr id="524294" name="AutoShape 6">
            <a:extLst>
              <a:ext uri="{FF2B5EF4-FFF2-40B4-BE49-F238E27FC236}">
                <a16:creationId xmlns:a16="http://schemas.microsoft.com/office/drawing/2014/main" id="{F89CC9BD-0D6B-4FDA-A1CE-39E935E30F23}"/>
              </a:ext>
            </a:extLst>
          </p:cNvPr>
          <p:cNvSpPr>
            <a:spLocks noChangeArrowheads="1"/>
          </p:cNvSpPr>
          <p:nvPr/>
        </p:nvSpPr>
        <p:spPr bwMode="auto">
          <a:xfrm>
            <a:off x="5014913" y="8424863"/>
            <a:ext cx="4902200" cy="728662"/>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0">
            <a:schemeClr val="accent4"/>
          </a:lnRef>
          <a:fillRef idx="3">
            <a:schemeClr val="accent4"/>
          </a:fillRef>
          <a:effectRef idx="3">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追踪监督</a:t>
            </a:r>
            <a:r>
              <a:rPr lang="en-US" altLang="zh-TW" sz="2000">
                <a:latin typeface="+mn-lt"/>
                <a:ea typeface="+mn-ea"/>
                <a:cs typeface="+mn-ea"/>
                <a:sym typeface="+mn-lt"/>
              </a:rPr>
              <a:t>,</a:t>
            </a:r>
            <a:r>
              <a:rPr lang="zh-TW" altLang="en-US" sz="2000">
                <a:latin typeface="+mn-lt"/>
                <a:ea typeface="+mn-ea"/>
                <a:cs typeface="+mn-ea"/>
                <a:sym typeface="+mn-lt"/>
              </a:rPr>
              <a:t>持续改进</a:t>
            </a:r>
          </a:p>
        </p:txBody>
      </p:sp>
      <p:sp>
        <p:nvSpPr>
          <p:cNvPr id="524295" name="AutoShape 7">
            <a:extLst>
              <a:ext uri="{FF2B5EF4-FFF2-40B4-BE49-F238E27FC236}">
                <a16:creationId xmlns:a16="http://schemas.microsoft.com/office/drawing/2014/main" id="{7726972D-2D9C-4AA8-AD96-157BA84C7D91}"/>
              </a:ext>
            </a:extLst>
          </p:cNvPr>
          <p:cNvSpPr>
            <a:spLocks noChangeArrowheads="1"/>
          </p:cNvSpPr>
          <p:nvPr/>
        </p:nvSpPr>
        <p:spPr bwMode="auto">
          <a:xfrm>
            <a:off x="4902200" y="623888"/>
            <a:ext cx="5243513" cy="623887"/>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0">
            <a:schemeClr val="accent4"/>
          </a:lnRef>
          <a:fillRef idx="3">
            <a:schemeClr val="accent4"/>
          </a:fillRef>
          <a:effectRef idx="3">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培训</a:t>
            </a:r>
            <a:r>
              <a:rPr lang="en-US" altLang="zh-TW" sz="2000">
                <a:latin typeface="+mn-lt"/>
                <a:ea typeface="+mn-ea"/>
                <a:cs typeface="+mn-ea"/>
                <a:sym typeface="+mn-lt"/>
              </a:rPr>
              <a:t>,</a:t>
            </a:r>
            <a:r>
              <a:rPr lang="zh-TW" altLang="en-US" sz="2000">
                <a:latin typeface="+mn-lt"/>
                <a:ea typeface="+mn-ea"/>
                <a:cs typeface="+mn-ea"/>
                <a:sym typeface="+mn-lt"/>
              </a:rPr>
              <a:t>采取措施</a:t>
            </a:r>
            <a:r>
              <a:rPr lang="en-US" altLang="zh-TW" sz="2000">
                <a:latin typeface="+mn-lt"/>
                <a:ea typeface="+mn-ea"/>
                <a:cs typeface="+mn-ea"/>
                <a:sym typeface="+mn-lt"/>
              </a:rPr>
              <a:t>,</a:t>
            </a:r>
            <a:r>
              <a:rPr lang="zh-TW" altLang="en-US" sz="2000">
                <a:latin typeface="+mn-lt"/>
                <a:ea typeface="+mn-ea"/>
                <a:cs typeface="+mn-ea"/>
                <a:sym typeface="+mn-lt"/>
              </a:rPr>
              <a:t>整改</a:t>
            </a:r>
          </a:p>
        </p:txBody>
      </p:sp>
      <p:sp>
        <p:nvSpPr>
          <p:cNvPr id="524296" name="Text Box 8">
            <a:extLst>
              <a:ext uri="{FF2B5EF4-FFF2-40B4-BE49-F238E27FC236}">
                <a16:creationId xmlns:a16="http://schemas.microsoft.com/office/drawing/2014/main" id="{5D9E53FD-1A46-4B72-9DD7-98421D5CE45E}"/>
              </a:ext>
            </a:extLst>
          </p:cNvPr>
          <p:cNvSpPr txBox="1">
            <a:spLocks noChangeArrowheads="1"/>
          </p:cNvSpPr>
          <p:nvPr/>
        </p:nvSpPr>
        <p:spPr bwMode="auto">
          <a:xfrm>
            <a:off x="10508222" y="836930"/>
            <a:ext cx="4445000" cy="46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dirty="0">
                <a:latin typeface="+mn-lt"/>
                <a:ea typeface="+mn-ea"/>
                <a:cs typeface="+mn-ea"/>
                <a:sym typeface="+mn-lt"/>
              </a:rPr>
              <a:t>分层次全员培训</a:t>
            </a:r>
          </a:p>
        </p:txBody>
      </p:sp>
      <p:sp>
        <p:nvSpPr>
          <p:cNvPr id="524297" name="Line 9">
            <a:extLst>
              <a:ext uri="{FF2B5EF4-FFF2-40B4-BE49-F238E27FC236}">
                <a16:creationId xmlns:a16="http://schemas.microsoft.com/office/drawing/2014/main" id="{3BCD8023-5EFB-461A-B38B-21481708719F}"/>
              </a:ext>
            </a:extLst>
          </p:cNvPr>
          <p:cNvSpPr>
            <a:spLocks noChangeShapeType="1"/>
          </p:cNvSpPr>
          <p:nvPr/>
        </p:nvSpPr>
        <p:spPr bwMode="auto">
          <a:xfrm>
            <a:off x="7523163" y="207963"/>
            <a:ext cx="0" cy="415925"/>
          </a:xfrm>
          <a:prstGeom prst="line">
            <a:avLst/>
          </a:prstGeom>
          <a:noFill/>
          <a:ln w="381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24298" name="Line 10">
            <a:extLst>
              <a:ext uri="{FF2B5EF4-FFF2-40B4-BE49-F238E27FC236}">
                <a16:creationId xmlns:a16="http://schemas.microsoft.com/office/drawing/2014/main" id="{5DC67124-D192-4336-9D01-76FD0636FA87}"/>
              </a:ext>
            </a:extLst>
          </p:cNvPr>
          <p:cNvSpPr>
            <a:spLocks noChangeShapeType="1"/>
          </p:cNvSpPr>
          <p:nvPr/>
        </p:nvSpPr>
        <p:spPr bwMode="auto">
          <a:xfrm>
            <a:off x="7523163" y="1247775"/>
            <a:ext cx="0" cy="520700"/>
          </a:xfrm>
          <a:prstGeom prst="line">
            <a:avLst/>
          </a:prstGeom>
          <a:noFill/>
          <a:ln w="381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24299" name="Line 11">
            <a:extLst>
              <a:ext uri="{FF2B5EF4-FFF2-40B4-BE49-F238E27FC236}">
                <a16:creationId xmlns:a16="http://schemas.microsoft.com/office/drawing/2014/main" id="{71FEE599-D795-4EA8-8785-3C888CA0044E}"/>
              </a:ext>
            </a:extLst>
          </p:cNvPr>
          <p:cNvSpPr>
            <a:spLocks noChangeShapeType="1"/>
          </p:cNvSpPr>
          <p:nvPr/>
        </p:nvSpPr>
        <p:spPr bwMode="auto">
          <a:xfrm>
            <a:off x="7523163" y="3121025"/>
            <a:ext cx="0" cy="311150"/>
          </a:xfrm>
          <a:prstGeom prst="line">
            <a:avLst/>
          </a:prstGeom>
          <a:noFill/>
          <a:ln w="381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24300" name="Line 12">
            <a:extLst>
              <a:ext uri="{FF2B5EF4-FFF2-40B4-BE49-F238E27FC236}">
                <a16:creationId xmlns:a16="http://schemas.microsoft.com/office/drawing/2014/main" id="{4721BBA0-9DE1-4ACF-A6CC-7A014D482D58}"/>
              </a:ext>
            </a:extLst>
          </p:cNvPr>
          <p:cNvSpPr>
            <a:spLocks noChangeShapeType="1"/>
          </p:cNvSpPr>
          <p:nvPr/>
        </p:nvSpPr>
        <p:spPr bwMode="auto">
          <a:xfrm>
            <a:off x="7523163" y="4784725"/>
            <a:ext cx="0" cy="415925"/>
          </a:xfrm>
          <a:prstGeom prst="line">
            <a:avLst/>
          </a:prstGeom>
          <a:noFill/>
          <a:ln w="381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24301" name="Line 13">
            <a:extLst>
              <a:ext uri="{FF2B5EF4-FFF2-40B4-BE49-F238E27FC236}">
                <a16:creationId xmlns:a16="http://schemas.microsoft.com/office/drawing/2014/main" id="{67C85A1E-06E9-4558-9FE3-4435892DD47F}"/>
              </a:ext>
            </a:extLst>
          </p:cNvPr>
          <p:cNvSpPr>
            <a:spLocks noChangeShapeType="1"/>
          </p:cNvSpPr>
          <p:nvPr/>
        </p:nvSpPr>
        <p:spPr bwMode="auto">
          <a:xfrm>
            <a:off x="7523163" y="6553200"/>
            <a:ext cx="0" cy="520700"/>
          </a:xfrm>
          <a:prstGeom prst="line">
            <a:avLst/>
          </a:prstGeom>
          <a:noFill/>
          <a:ln w="381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24302" name="Line 14">
            <a:extLst>
              <a:ext uri="{FF2B5EF4-FFF2-40B4-BE49-F238E27FC236}">
                <a16:creationId xmlns:a16="http://schemas.microsoft.com/office/drawing/2014/main" id="{C2C2349B-94E2-47C5-A802-07294F89A0DB}"/>
              </a:ext>
            </a:extLst>
          </p:cNvPr>
          <p:cNvSpPr>
            <a:spLocks noChangeShapeType="1"/>
          </p:cNvSpPr>
          <p:nvPr/>
        </p:nvSpPr>
        <p:spPr bwMode="auto">
          <a:xfrm>
            <a:off x="7523163" y="7800975"/>
            <a:ext cx="0" cy="623888"/>
          </a:xfrm>
          <a:prstGeom prst="line">
            <a:avLst/>
          </a:prstGeom>
          <a:noFill/>
          <a:ln w="381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24303" name="Oval 15">
            <a:extLst>
              <a:ext uri="{FF2B5EF4-FFF2-40B4-BE49-F238E27FC236}">
                <a16:creationId xmlns:a16="http://schemas.microsoft.com/office/drawing/2014/main" id="{BAB7A93C-F8B5-4AB0-A1B7-6660D976688A}"/>
              </a:ext>
            </a:extLst>
          </p:cNvPr>
          <p:cNvSpPr>
            <a:spLocks noChangeArrowheads="1"/>
          </p:cNvSpPr>
          <p:nvPr/>
        </p:nvSpPr>
        <p:spPr bwMode="auto">
          <a:xfrm>
            <a:off x="2051050" y="5200650"/>
            <a:ext cx="1709738" cy="1352550"/>
          </a:xfrm>
          <a:prstGeom prst="ellipse">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0">
            <a:schemeClr val="accent4"/>
          </a:lnRef>
          <a:fillRef idx="3">
            <a:schemeClr val="accent4"/>
          </a:fillRef>
          <a:effectRef idx="3">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改进</a:t>
            </a:r>
          </a:p>
          <a:p>
            <a:pPr algn="ctr" eaLnBrk="1" hangingPunct="1">
              <a:lnSpc>
                <a:spcPct val="120000"/>
              </a:lnSpc>
              <a:defRPr/>
            </a:pPr>
            <a:r>
              <a:rPr lang="zh-TW" altLang="en-US" sz="2000">
                <a:latin typeface="+mn-lt"/>
                <a:ea typeface="+mn-ea"/>
                <a:cs typeface="+mn-ea"/>
                <a:sym typeface="+mn-lt"/>
              </a:rPr>
              <a:t>措施</a:t>
            </a:r>
          </a:p>
        </p:txBody>
      </p:sp>
      <p:sp>
        <p:nvSpPr>
          <p:cNvPr id="524304" name="Oval 16">
            <a:extLst>
              <a:ext uri="{FF2B5EF4-FFF2-40B4-BE49-F238E27FC236}">
                <a16:creationId xmlns:a16="http://schemas.microsoft.com/office/drawing/2014/main" id="{2F2F0AFA-6A83-4F39-AB66-13DF6429383C}"/>
              </a:ext>
            </a:extLst>
          </p:cNvPr>
          <p:cNvSpPr>
            <a:spLocks noChangeArrowheads="1"/>
          </p:cNvSpPr>
          <p:nvPr/>
        </p:nvSpPr>
        <p:spPr bwMode="auto">
          <a:xfrm>
            <a:off x="2165350" y="1768475"/>
            <a:ext cx="1709738" cy="1352550"/>
          </a:xfrm>
          <a:prstGeom prst="ellipse">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0">
            <a:schemeClr val="accent4"/>
          </a:lnRef>
          <a:fillRef idx="3">
            <a:schemeClr val="accent4"/>
          </a:fillRef>
          <a:effectRef idx="3">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改进</a:t>
            </a:r>
          </a:p>
          <a:p>
            <a:pPr algn="ctr" eaLnBrk="1" hangingPunct="1">
              <a:lnSpc>
                <a:spcPct val="120000"/>
              </a:lnSpc>
              <a:defRPr/>
            </a:pPr>
            <a:r>
              <a:rPr lang="zh-TW" altLang="en-US" sz="2000">
                <a:latin typeface="+mn-lt"/>
                <a:ea typeface="+mn-ea"/>
                <a:cs typeface="+mn-ea"/>
                <a:sym typeface="+mn-lt"/>
              </a:rPr>
              <a:t>措施</a:t>
            </a:r>
          </a:p>
        </p:txBody>
      </p:sp>
      <p:sp>
        <p:nvSpPr>
          <p:cNvPr id="524305" name="Line 17">
            <a:extLst>
              <a:ext uri="{FF2B5EF4-FFF2-40B4-BE49-F238E27FC236}">
                <a16:creationId xmlns:a16="http://schemas.microsoft.com/office/drawing/2014/main" id="{949A2471-980E-4855-93FB-B8115326E073}"/>
              </a:ext>
            </a:extLst>
          </p:cNvPr>
          <p:cNvSpPr>
            <a:spLocks noChangeShapeType="1"/>
          </p:cNvSpPr>
          <p:nvPr/>
        </p:nvSpPr>
        <p:spPr bwMode="auto">
          <a:xfrm flipH="1">
            <a:off x="3875088" y="2392363"/>
            <a:ext cx="912812" cy="0"/>
          </a:xfrm>
          <a:prstGeom prst="line">
            <a:avLst/>
          </a:prstGeom>
          <a:noFill/>
          <a:ln w="381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24306" name="Line 19">
            <a:extLst>
              <a:ext uri="{FF2B5EF4-FFF2-40B4-BE49-F238E27FC236}">
                <a16:creationId xmlns:a16="http://schemas.microsoft.com/office/drawing/2014/main" id="{CEA9D83A-5E88-44A0-9F05-02520F6F6F95}"/>
              </a:ext>
            </a:extLst>
          </p:cNvPr>
          <p:cNvSpPr>
            <a:spLocks noChangeShapeType="1"/>
          </p:cNvSpPr>
          <p:nvPr/>
        </p:nvSpPr>
        <p:spPr bwMode="auto">
          <a:xfrm>
            <a:off x="3760788" y="5929313"/>
            <a:ext cx="1027112" cy="0"/>
          </a:xfrm>
          <a:prstGeom prst="line">
            <a:avLst/>
          </a:prstGeom>
          <a:noFill/>
          <a:ln w="381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24307" name="Line 20">
            <a:extLst>
              <a:ext uri="{FF2B5EF4-FFF2-40B4-BE49-F238E27FC236}">
                <a16:creationId xmlns:a16="http://schemas.microsoft.com/office/drawing/2014/main" id="{6BA66289-F94F-4974-94AE-A06F135373E1}"/>
              </a:ext>
            </a:extLst>
          </p:cNvPr>
          <p:cNvSpPr>
            <a:spLocks noChangeShapeType="1"/>
          </p:cNvSpPr>
          <p:nvPr/>
        </p:nvSpPr>
        <p:spPr bwMode="auto">
          <a:xfrm flipH="1">
            <a:off x="2849563" y="4160838"/>
            <a:ext cx="1938337" cy="0"/>
          </a:xfrm>
          <a:prstGeom prst="line">
            <a:avLst/>
          </a:prstGeom>
          <a:noFill/>
          <a:ln w="381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24308" name="Line 21">
            <a:extLst>
              <a:ext uri="{FF2B5EF4-FFF2-40B4-BE49-F238E27FC236}">
                <a16:creationId xmlns:a16="http://schemas.microsoft.com/office/drawing/2014/main" id="{E68CF811-689E-4F68-B7D4-802B851E6A38}"/>
              </a:ext>
            </a:extLst>
          </p:cNvPr>
          <p:cNvSpPr>
            <a:spLocks noChangeShapeType="1"/>
          </p:cNvSpPr>
          <p:nvPr/>
        </p:nvSpPr>
        <p:spPr bwMode="auto">
          <a:xfrm>
            <a:off x="2849563" y="4160838"/>
            <a:ext cx="0" cy="1039812"/>
          </a:xfrm>
          <a:prstGeom prst="line">
            <a:avLst/>
          </a:prstGeom>
          <a:noFill/>
          <a:ln w="381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24309" name="Line 22">
            <a:extLst>
              <a:ext uri="{FF2B5EF4-FFF2-40B4-BE49-F238E27FC236}">
                <a16:creationId xmlns:a16="http://schemas.microsoft.com/office/drawing/2014/main" id="{C338D60B-F9A8-4733-BD02-21B2F2A6ECEB}"/>
              </a:ext>
            </a:extLst>
          </p:cNvPr>
          <p:cNvSpPr>
            <a:spLocks noChangeShapeType="1"/>
          </p:cNvSpPr>
          <p:nvPr/>
        </p:nvSpPr>
        <p:spPr bwMode="auto">
          <a:xfrm>
            <a:off x="3190875" y="936625"/>
            <a:ext cx="1711325" cy="0"/>
          </a:xfrm>
          <a:prstGeom prst="line">
            <a:avLst/>
          </a:prstGeom>
          <a:noFill/>
          <a:ln w="381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24310" name="Line 23">
            <a:extLst>
              <a:ext uri="{FF2B5EF4-FFF2-40B4-BE49-F238E27FC236}">
                <a16:creationId xmlns:a16="http://schemas.microsoft.com/office/drawing/2014/main" id="{DF1D9705-5232-448E-B3D9-FCB0A0030B49}"/>
              </a:ext>
            </a:extLst>
          </p:cNvPr>
          <p:cNvSpPr>
            <a:spLocks noChangeShapeType="1"/>
          </p:cNvSpPr>
          <p:nvPr/>
        </p:nvSpPr>
        <p:spPr bwMode="auto">
          <a:xfrm>
            <a:off x="3190875" y="936625"/>
            <a:ext cx="0" cy="935038"/>
          </a:xfrm>
          <a:prstGeom prst="line">
            <a:avLst/>
          </a:prstGeom>
          <a:noFill/>
          <a:ln w="381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24311" name="Text Box 24">
            <a:extLst>
              <a:ext uri="{FF2B5EF4-FFF2-40B4-BE49-F238E27FC236}">
                <a16:creationId xmlns:a16="http://schemas.microsoft.com/office/drawing/2014/main" id="{F2B5B517-A2AB-46C9-B550-587C7C82F62E}"/>
              </a:ext>
            </a:extLst>
          </p:cNvPr>
          <p:cNvSpPr txBox="1">
            <a:spLocks noChangeArrowheads="1"/>
          </p:cNvSpPr>
          <p:nvPr/>
        </p:nvSpPr>
        <p:spPr bwMode="auto">
          <a:xfrm>
            <a:off x="10474483" y="2282825"/>
            <a:ext cx="4673600" cy="46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dirty="0">
                <a:latin typeface="+mn-lt"/>
                <a:ea typeface="+mn-ea"/>
                <a:cs typeface="+mn-ea"/>
                <a:sym typeface="+mn-lt"/>
              </a:rPr>
              <a:t>内部审查</a:t>
            </a:r>
            <a:r>
              <a:rPr lang="en-US" altLang="zh-TW" sz="2000" dirty="0">
                <a:latin typeface="+mn-lt"/>
                <a:ea typeface="+mn-ea"/>
                <a:cs typeface="+mn-ea"/>
                <a:sym typeface="+mn-lt"/>
              </a:rPr>
              <a:t>,</a:t>
            </a:r>
            <a:r>
              <a:rPr lang="zh-TW" altLang="en-US" sz="2000" dirty="0">
                <a:latin typeface="+mn-lt"/>
                <a:ea typeface="+mn-ea"/>
                <a:cs typeface="+mn-ea"/>
                <a:sym typeface="+mn-lt"/>
              </a:rPr>
              <a:t>评审</a:t>
            </a:r>
          </a:p>
        </p:txBody>
      </p:sp>
      <p:sp>
        <p:nvSpPr>
          <p:cNvPr id="524312" name="Text Box 25">
            <a:extLst>
              <a:ext uri="{FF2B5EF4-FFF2-40B4-BE49-F238E27FC236}">
                <a16:creationId xmlns:a16="http://schemas.microsoft.com/office/drawing/2014/main" id="{613EDB6E-D614-469A-8C7E-95BBADCA637B}"/>
              </a:ext>
            </a:extLst>
          </p:cNvPr>
          <p:cNvSpPr txBox="1">
            <a:spLocks noChangeArrowheads="1"/>
          </p:cNvSpPr>
          <p:nvPr/>
        </p:nvSpPr>
        <p:spPr bwMode="auto">
          <a:xfrm>
            <a:off x="10374313" y="3844925"/>
            <a:ext cx="4559300" cy="46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文件审查</a:t>
            </a:r>
            <a:r>
              <a:rPr lang="en-US" altLang="zh-TW" sz="2000">
                <a:latin typeface="+mn-lt"/>
                <a:ea typeface="+mn-ea"/>
                <a:cs typeface="+mn-ea"/>
                <a:sym typeface="+mn-lt"/>
              </a:rPr>
              <a:t>,</a:t>
            </a:r>
            <a:r>
              <a:rPr lang="zh-TW" altLang="en-US" sz="2000">
                <a:latin typeface="+mn-lt"/>
                <a:ea typeface="+mn-ea"/>
                <a:cs typeface="+mn-ea"/>
                <a:sym typeface="+mn-lt"/>
              </a:rPr>
              <a:t>动作审查</a:t>
            </a:r>
            <a:r>
              <a:rPr lang="en-US" altLang="zh-TW" sz="2000">
                <a:latin typeface="+mn-lt"/>
                <a:ea typeface="+mn-ea"/>
                <a:cs typeface="+mn-ea"/>
                <a:sym typeface="+mn-lt"/>
              </a:rPr>
              <a:t>,</a:t>
            </a:r>
            <a:r>
              <a:rPr lang="zh-TW" altLang="en-US" sz="2000">
                <a:latin typeface="+mn-lt"/>
                <a:ea typeface="+mn-ea"/>
                <a:cs typeface="+mn-ea"/>
                <a:sym typeface="+mn-lt"/>
              </a:rPr>
              <a:t>管理评审</a:t>
            </a:r>
          </a:p>
        </p:txBody>
      </p:sp>
      <p:sp>
        <p:nvSpPr>
          <p:cNvPr id="524313" name="Text Box 26">
            <a:extLst>
              <a:ext uri="{FF2B5EF4-FFF2-40B4-BE49-F238E27FC236}">
                <a16:creationId xmlns:a16="http://schemas.microsoft.com/office/drawing/2014/main" id="{07E3460E-F06B-42DC-9145-2A018B056279}"/>
              </a:ext>
            </a:extLst>
          </p:cNvPr>
          <p:cNvSpPr txBox="1">
            <a:spLocks noChangeArrowheads="1"/>
          </p:cNvSpPr>
          <p:nvPr/>
        </p:nvSpPr>
        <p:spPr bwMode="auto">
          <a:xfrm>
            <a:off x="10455602" y="5641975"/>
            <a:ext cx="4446588" cy="46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dirty="0">
                <a:latin typeface="+mn-lt"/>
                <a:ea typeface="+mn-ea"/>
                <a:cs typeface="+mn-ea"/>
                <a:sym typeface="+mn-lt"/>
              </a:rPr>
              <a:t>认证机构文件审核</a:t>
            </a:r>
            <a:r>
              <a:rPr lang="en-US" altLang="zh-TW" sz="2000" dirty="0">
                <a:latin typeface="+mn-lt"/>
                <a:ea typeface="+mn-ea"/>
                <a:cs typeface="+mn-ea"/>
                <a:sym typeface="+mn-lt"/>
              </a:rPr>
              <a:t>,</a:t>
            </a:r>
            <a:r>
              <a:rPr lang="zh-TW" altLang="en-US" sz="2000" dirty="0">
                <a:latin typeface="+mn-lt"/>
                <a:ea typeface="+mn-ea"/>
                <a:cs typeface="+mn-ea"/>
                <a:sym typeface="+mn-lt"/>
              </a:rPr>
              <a:t>现场评审</a:t>
            </a:r>
          </a:p>
        </p:txBody>
      </p:sp>
      <p:sp>
        <p:nvSpPr>
          <p:cNvPr id="524314" name="Text Box 27">
            <a:extLst>
              <a:ext uri="{FF2B5EF4-FFF2-40B4-BE49-F238E27FC236}">
                <a16:creationId xmlns:a16="http://schemas.microsoft.com/office/drawing/2014/main" id="{30C783FD-D735-42CB-8D28-24F825220301}"/>
              </a:ext>
            </a:extLst>
          </p:cNvPr>
          <p:cNvSpPr txBox="1">
            <a:spLocks noChangeArrowheads="1"/>
          </p:cNvSpPr>
          <p:nvPr/>
        </p:nvSpPr>
        <p:spPr bwMode="auto">
          <a:xfrm>
            <a:off x="10260013" y="6969125"/>
            <a:ext cx="4902200" cy="46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包括按期完成要求的改进事项</a:t>
            </a:r>
          </a:p>
        </p:txBody>
      </p:sp>
      <p:sp>
        <p:nvSpPr>
          <p:cNvPr id="524315" name="Text Box 28">
            <a:extLst>
              <a:ext uri="{FF2B5EF4-FFF2-40B4-BE49-F238E27FC236}">
                <a16:creationId xmlns:a16="http://schemas.microsoft.com/office/drawing/2014/main" id="{5F486A64-E354-4635-9491-E9BD05660619}"/>
              </a:ext>
            </a:extLst>
          </p:cNvPr>
          <p:cNvSpPr txBox="1">
            <a:spLocks noChangeArrowheads="1"/>
          </p:cNvSpPr>
          <p:nvPr/>
        </p:nvSpPr>
        <p:spPr bwMode="auto">
          <a:xfrm>
            <a:off x="10260013" y="8424863"/>
            <a:ext cx="4902200" cy="46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促进公司持续发展</a:t>
            </a:r>
          </a:p>
        </p:txBody>
      </p:sp>
    </p:spTree>
  </p:cSld>
  <p:clrMapOvr>
    <a:masterClrMapping/>
  </p:clrMapOvr>
  <p:transition spd="slow">
    <p:fade/>
  </p:transition>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5314" name="Text Box 2">
            <a:extLst>
              <a:ext uri="{FF2B5EF4-FFF2-40B4-BE49-F238E27FC236}">
                <a16:creationId xmlns:a16="http://schemas.microsoft.com/office/drawing/2014/main" id="{70D65CB0-A554-4119-8286-E2C71EDAF012}"/>
              </a:ext>
            </a:extLst>
          </p:cNvPr>
          <p:cNvSpPr txBox="1">
            <a:spLocks noChangeArrowheads="1"/>
          </p:cNvSpPr>
          <p:nvPr/>
        </p:nvSpPr>
        <p:spPr bwMode="auto">
          <a:xfrm>
            <a:off x="1336899" y="2304480"/>
            <a:ext cx="13681075" cy="4533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6.2 </a:t>
            </a:r>
            <a:r>
              <a:rPr lang="zh-TW" altLang="en-US" sz="2000" b="1" dirty="0">
                <a:latin typeface="+mn-lt"/>
                <a:ea typeface="+mn-ea"/>
                <a:cs typeface="+mn-ea"/>
                <a:sym typeface="+mn-lt"/>
              </a:rPr>
              <a:t>环保与可持续发展</a:t>
            </a:r>
          </a:p>
          <a:p>
            <a:pPr eaLnBrk="1" hangingPunct="1">
              <a:lnSpc>
                <a:spcPct val="120000"/>
              </a:lnSpc>
              <a:defRPr/>
            </a:pPr>
            <a:r>
              <a:rPr lang="zh-TW" altLang="en-US" sz="2000" dirty="0">
                <a:latin typeface="+mn-lt"/>
                <a:ea typeface="+mn-ea"/>
                <a:cs typeface="+mn-ea"/>
                <a:sym typeface="+mn-lt"/>
              </a:rPr>
              <a:t>   </a:t>
            </a:r>
            <a:r>
              <a:rPr lang="en-US" altLang="zh-TW" sz="2000" dirty="0">
                <a:latin typeface="+mn-lt"/>
                <a:ea typeface="+mn-ea"/>
                <a:cs typeface="+mn-ea"/>
                <a:sym typeface="+mn-lt"/>
              </a:rPr>
              <a:t>ISO 14001</a:t>
            </a:r>
            <a:r>
              <a:rPr lang="zh-TW" altLang="en-US" sz="2000" dirty="0">
                <a:latin typeface="+mn-lt"/>
                <a:ea typeface="+mn-ea"/>
                <a:cs typeface="+mn-ea"/>
                <a:sym typeface="+mn-lt"/>
              </a:rPr>
              <a:t>环境管理体系国际标准认证是企业步入国际市场的绿色通行证</a:t>
            </a:r>
            <a:r>
              <a:rPr lang="en-US" altLang="zh-TW" sz="2000" dirty="0">
                <a:latin typeface="+mn-lt"/>
                <a:ea typeface="+mn-ea"/>
                <a:cs typeface="+mn-ea"/>
                <a:sym typeface="+mn-lt"/>
              </a:rPr>
              <a:t>,</a:t>
            </a:r>
            <a:r>
              <a:rPr lang="zh-TW" altLang="en-US" sz="2000" dirty="0">
                <a:latin typeface="+mn-lt"/>
                <a:ea typeface="+mn-ea"/>
                <a:cs typeface="+mn-ea"/>
                <a:sym typeface="+mn-lt"/>
              </a:rPr>
              <a:t>虽然它的认证并不代表企业的环境绩效水准</a:t>
            </a:r>
            <a:r>
              <a:rPr lang="en-US" altLang="zh-TW" sz="2000" dirty="0">
                <a:latin typeface="+mn-lt"/>
                <a:ea typeface="+mn-ea"/>
                <a:cs typeface="+mn-ea"/>
                <a:sym typeface="+mn-lt"/>
              </a:rPr>
              <a:t>,</a:t>
            </a:r>
            <a:r>
              <a:rPr lang="zh-TW" altLang="en-US" sz="2000" dirty="0">
                <a:latin typeface="+mn-lt"/>
                <a:ea typeface="+mn-ea"/>
                <a:cs typeface="+mn-ea"/>
                <a:sym typeface="+mn-lt"/>
              </a:rPr>
              <a:t>但在遵守环境法律法规方面做出了承诺</a:t>
            </a:r>
            <a:r>
              <a:rPr lang="en-US" altLang="zh-TW" sz="2000" dirty="0">
                <a:latin typeface="+mn-lt"/>
                <a:ea typeface="+mn-ea"/>
                <a:cs typeface="+mn-ea"/>
                <a:sym typeface="+mn-lt"/>
              </a:rPr>
              <a:t>,</a:t>
            </a:r>
            <a:r>
              <a:rPr lang="zh-TW" altLang="en-US" sz="2000" dirty="0">
                <a:latin typeface="+mn-lt"/>
                <a:ea typeface="+mn-ea"/>
                <a:cs typeface="+mn-ea"/>
                <a:sym typeface="+mn-lt"/>
              </a:rPr>
              <a:t>并建立了逐步完善和实施改进的机制</a:t>
            </a:r>
            <a:r>
              <a:rPr lang="en-US" altLang="zh-TW" sz="2000" dirty="0">
                <a:latin typeface="+mn-lt"/>
                <a:ea typeface="+mn-ea"/>
                <a:cs typeface="+mn-ea"/>
                <a:sym typeface="+mn-lt"/>
              </a:rPr>
              <a:t>,</a:t>
            </a:r>
            <a:r>
              <a:rPr lang="zh-TW" altLang="en-US" sz="2000" dirty="0">
                <a:latin typeface="+mn-lt"/>
                <a:ea typeface="+mn-ea"/>
                <a:cs typeface="+mn-ea"/>
                <a:sym typeface="+mn-lt"/>
              </a:rPr>
              <a:t>这是朝着环保的方向迈进了一大步</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经济全球化的趋势势不可挡</a:t>
            </a:r>
            <a:r>
              <a:rPr lang="en-US" altLang="zh-TW" sz="2000" dirty="0">
                <a:latin typeface="+mn-lt"/>
                <a:ea typeface="+mn-ea"/>
                <a:cs typeface="+mn-ea"/>
                <a:sym typeface="+mn-lt"/>
              </a:rPr>
              <a:t>,</a:t>
            </a:r>
            <a:r>
              <a:rPr lang="zh-TW" altLang="en-US" sz="2000" dirty="0">
                <a:latin typeface="+mn-lt"/>
                <a:ea typeface="+mn-ea"/>
                <a:cs typeface="+mn-ea"/>
                <a:sym typeface="+mn-lt"/>
              </a:rPr>
              <a:t>环境问题日益突出</a:t>
            </a:r>
            <a:r>
              <a:rPr lang="en-US" altLang="zh-TW" sz="2000" dirty="0">
                <a:latin typeface="+mn-lt"/>
                <a:ea typeface="+mn-ea"/>
                <a:cs typeface="+mn-ea"/>
                <a:sym typeface="+mn-lt"/>
              </a:rPr>
              <a:t>,</a:t>
            </a:r>
            <a:r>
              <a:rPr lang="zh-TW" altLang="en-US" sz="2000" dirty="0">
                <a:latin typeface="+mn-lt"/>
                <a:ea typeface="+mn-ea"/>
                <a:cs typeface="+mn-ea"/>
                <a:sym typeface="+mn-lt"/>
              </a:rPr>
              <a:t>不环保的企业将面临生存与发展的严重挑战</a:t>
            </a:r>
            <a:r>
              <a:rPr lang="en-US" altLang="zh-TW" sz="2000" dirty="0">
                <a:latin typeface="+mn-lt"/>
                <a:ea typeface="+mn-ea"/>
                <a:cs typeface="+mn-ea"/>
                <a:sym typeface="+mn-lt"/>
              </a:rPr>
              <a:t>,</a:t>
            </a:r>
            <a:r>
              <a:rPr lang="zh-TW" altLang="en-US" sz="2000" dirty="0">
                <a:latin typeface="+mn-lt"/>
                <a:ea typeface="+mn-ea"/>
                <a:cs typeface="+mn-ea"/>
                <a:sym typeface="+mn-lt"/>
              </a:rPr>
              <a:t>这些压力来自以下的诸多方面</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国家或地区法律法规有强制性的要求</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顾客对于供应链中的机构有强制性要求</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来自银行</a:t>
            </a:r>
            <a:r>
              <a:rPr lang="en-US" altLang="zh-TW" sz="2000" dirty="0">
                <a:latin typeface="+mn-lt"/>
                <a:ea typeface="+mn-ea"/>
                <a:cs typeface="+mn-ea"/>
                <a:sym typeface="+mn-lt"/>
              </a:rPr>
              <a:t>,</a:t>
            </a:r>
            <a:r>
              <a:rPr lang="zh-TW" altLang="en-US" sz="2000" dirty="0">
                <a:latin typeface="+mn-lt"/>
                <a:ea typeface="+mn-ea"/>
                <a:cs typeface="+mn-ea"/>
                <a:sym typeface="+mn-lt"/>
              </a:rPr>
              <a:t>保险</a:t>
            </a:r>
            <a:r>
              <a:rPr lang="en-US" altLang="zh-TW" sz="2000" dirty="0">
                <a:latin typeface="+mn-lt"/>
                <a:ea typeface="+mn-ea"/>
                <a:cs typeface="+mn-ea"/>
                <a:sym typeface="+mn-lt"/>
              </a:rPr>
              <a:t>,</a:t>
            </a:r>
            <a:r>
              <a:rPr lang="zh-TW" altLang="en-US" sz="2000" dirty="0">
                <a:latin typeface="+mn-lt"/>
                <a:ea typeface="+mn-ea"/>
                <a:cs typeface="+mn-ea"/>
                <a:sym typeface="+mn-lt"/>
              </a:rPr>
              <a:t>信贷等方面的相关政策和要求形成的压力</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企业自身发展的需要</a:t>
            </a:r>
            <a:r>
              <a:rPr lang="en-US" altLang="zh-TW" sz="2000" dirty="0">
                <a:latin typeface="+mn-lt"/>
                <a:ea typeface="+mn-ea"/>
                <a:cs typeface="+mn-ea"/>
                <a:sym typeface="+mn-lt"/>
              </a:rPr>
              <a:t>,</a:t>
            </a:r>
            <a:r>
              <a:rPr lang="zh-TW" altLang="en-US" sz="2000" dirty="0">
                <a:latin typeface="+mn-lt"/>
                <a:ea typeface="+mn-ea"/>
                <a:cs typeface="+mn-ea"/>
                <a:sym typeface="+mn-lt"/>
              </a:rPr>
              <a:t>如节能</a:t>
            </a:r>
            <a:r>
              <a:rPr lang="en-US" altLang="zh-TW" sz="2000" dirty="0">
                <a:latin typeface="+mn-lt"/>
                <a:ea typeface="+mn-ea"/>
                <a:cs typeface="+mn-ea"/>
                <a:sym typeface="+mn-lt"/>
              </a:rPr>
              <a:t>,</a:t>
            </a:r>
            <a:r>
              <a:rPr lang="zh-TW" altLang="en-US" sz="2000" dirty="0">
                <a:latin typeface="+mn-lt"/>
                <a:ea typeface="+mn-ea"/>
                <a:cs typeface="+mn-ea"/>
                <a:sym typeface="+mn-lt"/>
              </a:rPr>
              <a:t>降耗</a:t>
            </a:r>
            <a:r>
              <a:rPr lang="en-US" altLang="zh-TW" sz="2000" dirty="0">
                <a:latin typeface="+mn-lt"/>
                <a:ea typeface="+mn-ea"/>
                <a:cs typeface="+mn-ea"/>
                <a:sym typeface="+mn-lt"/>
              </a:rPr>
              <a:t>,</a:t>
            </a:r>
            <a:r>
              <a:rPr lang="zh-TW" altLang="en-US" sz="2000" dirty="0">
                <a:latin typeface="+mn-lt"/>
                <a:ea typeface="+mn-ea"/>
                <a:cs typeface="+mn-ea"/>
                <a:sym typeface="+mn-lt"/>
              </a:rPr>
              <a:t>控制成本等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商业竞争的需要</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周围群众和邻里的呼声</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   </a:t>
            </a:r>
            <a:r>
              <a:rPr lang="zh-TW" altLang="en-US" sz="2000" b="1" dirty="0">
                <a:latin typeface="+mn-lt"/>
                <a:ea typeface="+mn-ea"/>
                <a:cs typeface="+mn-ea"/>
                <a:sym typeface="+mn-lt"/>
              </a:rPr>
              <a:t>环保使企业受益</a:t>
            </a:r>
            <a:r>
              <a:rPr lang="en-US" altLang="zh-TW" sz="2000" b="1" dirty="0">
                <a:latin typeface="+mn-lt"/>
                <a:ea typeface="+mn-ea"/>
                <a:cs typeface="+mn-ea"/>
                <a:sym typeface="+mn-lt"/>
              </a:rPr>
              <a:t>,</a:t>
            </a:r>
            <a:r>
              <a:rPr lang="zh-TW" altLang="en-US" sz="2000" b="1" dirty="0">
                <a:latin typeface="+mn-lt"/>
                <a:ea typeface="+mn-ea"/>
                <a:cs typeface="+mn-ea"/>
                <a:sym typeface="+mn-lt"/>
              </a:rPr>
              <a:t>促进可持续发展</a:t>
            </a:r>
            <a:r>
              <a:rPr lang="en-US" altLang="zh-TW" sz="2000" b="1" dirty="0">
                <a:latin typeface="+mn-lt"/>
                <a:ea typeface="+mn-ea"/>
                <a:cs typeface="+mn-ea"/>
                <a:sym typeface="+mn-lt"/>
              </a:rPr>
              <a:t>:</a:t>
            </a:r>
          </a:p>
        </p:txBody>
      </p:sp>
      <p:sp>
        <p:nvSpPr>
          <p:cNvPr id="3" name="文本框 2">
            <a:extLst>
              <a:ext uri="{FF2B5EF4-FFF2-40B4-BE49-F238E27FC236}">
                <a16:creationId xmlns:a16="http://schemas.microsoft.com/office/drawing/2014/main" id="{E864BFF5-37BE-42F4-9B2B-FB340CF2D8D0}"/>
              </a:ext>
            </a:extLst>
          </p:cNvPr>
          <p:cNvSpPr txBox="1"/>
          <p:nvPr/>
        </p:nvSpPr>
        <p:spPr>
          <a:xfrm>
            <a:off x="2887056" y="84177"/>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6338" name="Oval 2">
            <a:extLst>
              <a:ext uri="{FF2B5EF4-FFF2-40B4-BE49-F238E27FC236}">
                <a16:creationId xmlns:a16="http://schemas.microsoft.com/office/drawing/2014/main" id="{01C18A28-A6C1-4428-8C36-1C9696656F5E}"/>
              </a:ext>
            </a:extLst>
          </p:cNvPr>
          <p:cNvSpPr>
            <a:spLocks noChangeArrowheads="1"/>
          </p:cNvSpPr>
          <p:nvPr/>
        </p:nvSpPr>
        <p:spPr bwMode="auto">
          <a:xfrm>
            <a:off x="7408863" y="520700"/>
            <a:ext cx="1825625" cy="1455738"/>
          </a:xfrm>
          <a:prstGeom prst="ellipse">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企业</a:t>
            </a:r>
          </a:p>
          <a:p>
            <a:pPr algn="ctr" eaLnBrk="1" hangingPunct="1">
              <a:lnSpc>
                <a:spcPct val="120000"/>
              </a:lnSpc>
              <a:defRPr/>
            </a:pPr>
            <a:r>
              <a:rPr lang="zh-TW" altLang="en-US" sz="2000">
                <a:latin typeface="+mn-lt"/>
                <a:ea typeface="+mn-ea"/>
                <a:cs typeface="+mn-ea"/>
                <a:sym typeface="+mn-lt"/>
              </a:rPr>
              <a:t>受益</a:t>
            </a:r>
          </a:p>
        </p:txBody>
      </p:sp>
      <p:sp>
        <p:nvSpPr>
          <p:cNvPr id="526339" name="Oval 3">
            <a:extLst>
              <a:ext uri="{FF2B5EF4-FFF2-40B4-BE49-F238E27FC236}">
                <a16:creationId xmlns:a16="http://schemas.microsoft.com/office/drawing/2014/main" id="{CBC4A267-1B36-4A9F-9385-CB7C84FD6046}"/>
              </a:ext>
            </a:extLst>
          </p:cNvPr>
          <p:cNvSpPr>
            <a:spLocks noChangeArrowheads="1"/>
          </p:cNvSpPr>
          <p:nvPr/>
        </p:nvSpPr>
        <p:spPr bwMode="auto">
          <a:xfrm>
            <a:off x="3076575" y="520700"/>
            <a:ext cx="1825625" cy="1455738"/>
          </a:xfrm>
          <a:prstGeom prst="ellipse">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环保</a:t>
            </a:r>
          </a:p>
          <a:p>
            <a:pPr algn="ctr" eaLnBrk="1" hangingPunct="1">
              <a:lnSpc>
                <a:spcPct val="120000"/>
              </a:lnSpc>
              <a:defRPr/>
            </a:pPr>
            <a:r>
              <a:rPr lang="zh-TW" altLang="en-US" sz="2000">
                <a:latin typeface="+mn-lt"/>
                <a:ea typeface="+mn-ea"/>
                <a:cs typeface="+mn-ea"/>
                <a:sym typeface="+mn-lt"/>
              </a:rPr>
              <a:t>工厂</a:t>
            </a:r>
          </a:p>
        </p:txBody>
      </p:sp>
      <p:sp>
        <p:nvSpPr>
          <p:cNvPr id="526340" name="Oval 4">
            <a:extLst>
              <a:ext uri="{FF2B5EF4-FFF2-40B4-BE49-F238E27FC236}">
                <a16:creationId xmlns:a16="http://schemas.microsoft.com/office/drawing/2014/main" id="{5D32951C-53E4-4005-AD54-E856CEDBE873}"/>
              </a:ext>
            </a:extLst>
          </p:cNvPr>
          <p:cNvSpPr>
            <a:spLocks noChangeArrowheads="1"/>
          </p:cNvSpPr>
          <p:nvPr/>
        </p:nvSpPr>
        <p:spPr bwMode="auto">
          <a:xfrm>
            <a:off x="11628438" y="520700"/>
            <a:ext cx="1824037" cy="1455738"/>
          </a:xfrm>
          <a:prstGeom prst="ellipse">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持续</a:t>
            </a:r>
          </a:p>
          <a:p>
            <a:pPr algn="ctr" eaLnBrk="1" hangingPunct="1">
              <a:lnSpc>
                <a:spcPct val="120000"/>
              </a:lnSpc>
              <a:defRPr/>
            </a:pPr>
            <a:r>
              <a:rPr lang="zh-TW" altLang="en-US" sz="2000">
                <a:latin typeface="+mn-lt"/>
                <a:ea typeface="+mn-ea"/>
                <a:cs typeface="+mn-ea"/>
                <a:sym typeface="+mn-lt"/>
              </a:rPr>
              <a:t>发展</a:t>
            </a:r>
          </a:p>
        </p:txBody>
      </p:sp>
      <p:sp>
        <p:nvSpPr>
          <p:cNvPr id="526341" name="AutoShape 5">
            <a:extLst>
              <a:ext uri="{FF2B5EF4-FFF2-40B4-BE49-F238E27FC236}">
                <a16:creationId xmlns:a16="http://schemas.microsoft.com/office/drawing/2014/main" id="{8BCD4EE3-6EDA-4BB4-B3D4-41A3F718690D}"/>
              </a:ext>
            </a:extLst>
          </p:cNvPr>
          <p:cNvSpPr>
            <a:spLocks noChangeArrowheads="1"/>
          </p:cNvSpPr>
          <p:nvPr/>
        </p:nvSpPr>
        <p:spPr bwMode="auto">
          <a:xfrm>
            <a:off x="2620963" y="3016250"/>
            <a:ext cx="2508250" cy="1455738"/>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企业管</a:t>
            </a:r>
          </a:p>
          <a:p>
            <a:pPr algn="ctr" eaLnBrk="1" hangingPunct="1">
              <a:lnSpc>
                <a:spcPct val="120000"/>
              </a:lnSpc>
              <a:defRPr/>
            </a:pPr>
            <a:r>
              <a:rPr lang="zh-TW" altLang="en-US" sz="2000">
                <a:latin typeface="+mn-lt"/>
                <a:ea typeface="+mn-ea"/>
                <a:cs typeface="+mn-ea"/>
                <a:sym typeface="+mn-lt"/>
              </a:rPr>
              <a:t>理受益</a:t>
            </a:r>
          </a:p>
        </p:txBody>
      </p:sp>
      <p:sp>
        <p:nvSpPr>
          <p:cNvPr id="526342" name="AutoShape 6">
            <a:extLst>
              <a:ext uri="{FF2B5EF4-FFF2-40B4-BE49-F238E27FC236}">
                <a16:creationId xmlns:a16="http://schemas.microsoft.com/office/drawing/2014/main" id="{15366686-6170-424D-9AD2-025DBE1AC6FF}"/>
              </a:ext>
            </a:extLst>
          </p:cNvPr>
          <p:cNvSpPr>
            <a:spLocks noChangeArrowheads="1"/>
          </p:cNvSpPr>
          <p:nvPr/>
        </p:nvSpPr>
        <p:spPr bwMode="auto">
          <a:xfrm>
            <a:off x="7067550" y="3016250"/>
            <a:ext cx="2508250" cy="1455738"/>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企业经</a:t>
            </a:r>
          </a:p>
          <a:p>
            <a:pPr algn="ctr" eaLnBrk="1" hangingPunct="1">
              <a:lnSpc>
                <a:spcPct val="120000"/>
              </a:lnSpc>
              <a:defRPr/>
            </a:pPr>
            <a:r>
              <a:rPr lang="zh-TW" altLang="en-US" sz="2000">
                <a:latin typeface="+mn-lt"/>
                <a:ea typeface="+mn-ea"/>
                <a:cs typeface="+mn-ea"/>
                <a:sym typeface="+mn-lt"/>
              </a:rPr>
              <a:t>营受益</a:t>
            </a:r>
          </a:p>
        </p:txBody>
      </p:sp>
      <p:sp>
        <p:nvSpPr>
          <p:cNvPr id="526343" name="AutoShape 7">
            <a:extLst>
              <a:ext uri="{FF2B5EF4-FFF2-40B4-BE49-F238E27FC236}">
                <a16:creationId xmlns:a16="http://schemas.microsoft.com/office/drawing/2014/main" id="{AF0D0DDF-4178-4CA0-814D-04CB240ADB35}"/>
              </a:ext>
            </a:extLst>
          </p:cNvPr>
          <p:cNvSpPr>
            <a:spLocks noChangeArrowheads="1"/>
          </p:cNvSpPr>
          <p:nvPr/>
        </p:nvSpPr>
        <p:spPr bwMode="auto">
          <a:xfrm>
            <a:off x="11285538" y="3016250"/>
            <a:ext cx="2508250" cy="1455738"/>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企业生</a:t>
            </a:r>
          </a:p>
          <a:p>
            <a:pPr algn="ctr" eaLnBrk="1" hangingPunct="1">
              <a:lnSpc>
                <a:spcPct val="120000"/>
              </a:lnSpc>
              <a:defRPr/>
            </a:pPr>
            <a:r>
              <a:rPr lang="zh-TW" altLang="en-US" sz="2000">
                <a:latin typeface="+mn-lt"/>
                <a:ea typeface="+mn-ea"/>
                <a:cs typeface="+mn-ea"/>
                <a:sym typeface="+mn-lt"/>
              </a:rPr>
              <a:t>产受益</a:t>
            </a:r>
          </a:p>
        </p:txBody>
      </p:sp>
      <p:sp>
        <p:nvSpPr>
          <p:cNvPr id="526344" name="Rectangle 8">
            <a:extLst>
              <a:ext uri="{FF2B5EF4-FFF2-40B4-BE49-F238E27FC236}">
                <a16:creationId xmlns:a16="http://schemas.microsoft.com/office/drawing/2014/main" id="{02422524-B72D-4FE7-86A6-FE46424A0CA3}"/>
              </a:ext>
            </a:extLst>
          </p:cNvPr>
          <p:cNvSpPr>
            <a:spLocks noChangeArrowheads="1"/>
          </p:cNvSpPr>
          <p:nvPr/>
        </p:nvSpPr>
        <p:spPr bwMode="auto">
          <a:xfrm>
            <a:off x="2051050" y="5097463"/>
            <a:ext cx="3762375" cy="3640137"/>
          </a:xfrm>
          <a:prstGeom prst="rect">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企业形象好</a:t>
            </a:r>
            <a:r>
              <a:rPr lang="en-US" altLang="zh-TW" sz="2000">
                <a:latin typeface="+mn-lt"/>
                <a:ea typeface="+mn-ea"/>
                <a:cs typeface="+mn-ea"/>
                <a:sym typeface="+mn-lt"/>
              </a:rPr>
              <a:t>-</a:t>
            </a:r>
            <a:r>
              <a:rPr lang="zh-TW" altLang="en-US" sz="2000">
                <a:latin typeface="+mn-lt"/>
                <a:ea typeface="+mn-ea"/>
                <a:cs typeface="+mn-ea"/>
                <a:sym typeface="+mn-lt"/>
              </a:rPr>
              <a:t>受人欢迎</a:t>
            </a:r>
          </a:p>
          <a:p>
            <a:pPr algn="ctr" eaLnBrk="1" hangingPunct="1">
              <a:lnSpc>
                <a:spcPct val="120000"/>
              </a:lnSpc>
              <a:defRPr/>
            </a:pPr>
            <a:r>
              <a:rPr lang="zh-TW" altLang="en-US" sz="2000">
                <a:latin typeface="+mn-lt"/>
                <a:ea typeface="+mn-ea"/>
                <a:cs typeface="+mn-ea"/>
                <a:sym typeface="+mn-lt"/>
              </a:rPr>
              <a:t>无污染</a:t>
            </a:r>
            <a:r>
              <a:rPr lang="en-US" altLang="zh-TW" sz="2000">
                <a:latin typeface="+mn-lt"/>
                <a:ea typeface="+mn-ea"/>
                <a:cs typeface="+mn-ea"/>
                <a:sym typeface="+mn-lt"/>
              </a:rPr>
              <a:t>-</a:t>
            </a:r>
            <a:r>
              <a:rPr lang="zh-TW" altLang="en-US" sz="2000">
                <a:latin typeface="+mn-lt"/>
                <a:ea typeface="+mn-ea"/>
                <a:cs typeface="+mn-ea"/>
                <a:sym typeface="+mn-lt"/>
              </a:rPr>
              <a:t>邻里和睦</a:t>
            </a:r>
          </a:p>
          <a:p>
            <a:pPr algn="ctr" eaLnBrk="1" hangingPunct="1">
              <a:lnSpc>
                <a:spcPct val="120000"/>
              </a:lnSpc>
              <a:defRPr/>
            </a:pPr>
            <a:r>
              <a:rPr lang="zh-TW" altLang="en-US" sz="2000">
                <a:latin typeface="+mn-lt"/>
                <a:ea typeface="+mn-ea"/>
                <a:cs typeface="+mn-ea"/>
                <a:sym typeface="+mn-lt"/>
              </a:rPr>
              <a:t>麻烦少</a:t>
            </a:r>
            <a:r>
              <a:rPr lang="en-US" altLang="zh-TW" sz="2000">
                <a:latin typeface="+mn-lt"/>
                <a:ea typeface="+mn-ea"/>
                <a:cs typeface="+mn-ea"/>
                <a:sym typeface="+mn-lt"/>
              </a:rPr>
              <a:t>-</a:t>
            </a:r>
            <a:r>
              <a:rPr lang="zh-TW" altLang="en-US" sz="2000">
                <a:latin typeface="+mn-lt"/>
                <a:ea typeface="+mn-ea"/>
                <a:cs typeface="+mn-ea"/>
                <a:sym typeface="+mn-lt"/>
              </a:rPr>
              <a:t>不分散精力</a:t>
            </a:r>
          </a:p>
          <a:p>
            <a:pPr algn="ctr" eaLnBrk="1" hangingPunct="1">
              <a:lnSpc>
                <a:spcPct val="120000"/>
              </a:lnSpc>
              <a:defRPr/>
            </a:pPr>
            <a:r>
              <a:rPr lang="zh-TW" altLang="en-US" sz="2000">
                <a:latin typeface="+mn-lt"/>
                <a:ea typeface="+mn-ea"/>
                <a:cs typeface="+mn-ea"/>
                <a:sym typeface="+mn-lt"/>
              </a:rPr>
              <a:t>风险小</a:t>
            </a:r>
            <a:r>
              <a:rPr lang="en-US" altLang="zh-TW" sz="2000">
                <a:latin typeface="+mn-lt"/>
                <a:ea typeface="+mn-ea"/>
                <a:cs typeface="+mn-ea"/>
                <a:sym typeface="+mn-lt"/>
              </a:rPr>
              <a:t>-</a:t>
            </a:r>
            <a:r>
              <a:rPr lang="zh-TW" altLang="en-US" sz="2000">
                <a:latin typeface="+mn-lt"/>
                <a:ea typeface="+mn-ea"/>
                <a:cs typeface="+mn-ea"/>
                <a:sym typeface="+mn-lt"/>
              </a:rPr>
              <a:t>降低保险费</a:t>
            </a:r>
          </a:p>
          <a:p>
            <a:pPr algn="ctr" eaLnBrk="1" hangingPunct="1">
              <a:lnSpc>
                <a:spcPct val="120000"/>
              </a:lnSpc>
              <a:defRPr/>
            </a:pPr>
            <a:r>
              <a:rPr lang="zh-TW" altLang="en-US" sz="2000">
                <a:latin typeface="+mn-lt"/>
                <a:ea typeface="+mn-ea"/>
                <a:cs typeface="+mn-ea"/>
                <a:sym typeface="+mn-lt"/>
              </a:rPr>
              <a:t>信誉高</a:t>
            </a:r>
            <a:r>
              <a:rPr lang="en-US" altLang="zh-TW" sz="2000">
                <a:latin typeface="+mn-lt"/>
                <a:ea typeface="+mn-ea"/>
                <a:cs typeface="+mn-ea"/>
                <a:sym typeface="+mn-lt"/>
              </a:rPr>
              <a:t>-</a:t>
            </a:r>
            <a:r>
              <a:rPr lang="zh-TW" altLang="en-US" sz="2000">
                <a:latin typeface="+mn-lt"/>
                <a:ea typeface="+mn-ea"/>
                <a:cs typeface="+mn-ea"/>
                <a:sym typeface="+mn-lt"/>
              </a:rPr>
              <a:t>容易融资</a:t>
            </a:r>
          </a:p>
          <a:p>
            <a:pPr algn="ctr" eaLnBrk="1" hangingPunct="1">
              <a:lnSpc>
                <a:spcPct val="120000"/>
              </a:lnSpc>
              <a:defRPr/>
            </a:pPr>
            <a:r>
              <a:rPr lang="zh-TW" altLang="en-US" sz="2000">
                <a:latin typeface="+mn-lt"/>
                <a:ea typeface="+mn-ea"/>
                <a:cs typeface="+mn-ea"/>
                <a:sym typeface="+mn-lt"/>
              </a:rPr>
              <a:t>有证书</a:t>
            </a:r>
            <a:r>
              <a:rPr lang="en-US" altLang="zh-TW" sz="2000">
                <a:latin typeface="+mn-lt"/>
                <a:ea typeface="+mn-ea"/>
                <a:cs typeface="+mn-ea"/>
                <a:sym typeface="+mn-lt"/>
              </a:rPr>
              <a:t>-</a:t>
            </a:r>
            <a:r>
              <a:rPr lang="zh-TW" altLang="en-US" sz="2000">
                <a:latin typeface="+mn-lt"/>
                <a:ea typeface="+mn-ea"/>
                <a:cs typeface="+mn-ea"/>
                <a:sym typeface="+mn-lt"/>
              </a:rPr>
              <a:t>容易中标</a:t>
            </a:r>
          </a:p>
          <a:p>
            <a:pPr algn="ctr" eaLnBrk="1" hangingPunct="1">
              <a:lnSpc>
                <a:spcPct val="120000"/>
              </a:lnSpc>
              <a:defRPr/>
            </a:pPr>
            <a:r>
              <a:rPr lang="zh-TW" altLang="en-US" sz="2000">
                <a:latin typeface="+mn-lt"/>
                <a:ea typeface="+mn-ea"/>
                <a:cs typeface="+mn-ea"/>
                <a:sym typeface="+mn-lt"/>
              </a:rPr>
              <a:t>环境好</a:t>
            </a:r>
            <a:r>
              <a:rPr lang="en-US" altLang="zh-TW" sz="2000">
                <a:latin typeface="+mn-lt"/>
                <a:ea typeface="+mn-ea"/>
                <a:cs typeface="+mn-ea"/>
                <a:sym typeface="+mn-lt"/>
              </a:rPr>
              <a:t>-</a:t>
            </a:r>
            <a:r>
              <a:rPr lang="zh-TW" altLang="en-US" sz="2000">
                <a:latin typeface="+mn-lt"/>
                <a:ea typeface="+mn-ea"/>
                <a:cs typeface="+mn-ea"/>
                <a:sym typeface="+mn-lt"/>
              </a:rPr>
              <a:t>人才愿意留</a:t>
            </a:r>
          </a:p>
          <a:p>
            <a:pPr algn="ctr" eaLnBrk="1" hangingPunct="1">
              <a:lnSpc>
                <a:spcPct val="120000"/>
              </a:lnSpc>
              <a:defRPr/>
            </a:pPr>
            <a:r>
              <a:rPr lang="zh-TW" altLang="en-US" sz="2000">
                <a:latin typeface="+mn-lt"/>
                <a:ea typeface="+mn-ea"/>
                <a:cs typeface="+mn-ea"/>
                <a:sym typeface="+mn-lt"/>
              </a:rPr>
              <a:t>人员健康</a:t>
            </a:r>
            <a:r>
              <a:rPr lang="en-US" altLang="zh-TW" sz="2000">
                <a:latin typeface="+mn-lt"/>
                <a:ea typeface="+mn-ea"/>
                <a:cs typeface="+mn-ea"/>
                <a:sym typeface="+mn-lt"/>
              </a:rPr>
              <a:t>-</a:t>
            </a:r>
            <a:r>
              <a:rPr lang="zh-TW" altLang="en-US" sz="2000">
                <a:latin typeface="+mn-lt"/>
                <a:ea typeface="+mn-ea"/>
                <a:cs typeface="+mn-ea"/>
                <a:sym typeface="+mn-lt"/>
              </a:rPr>
              <a:t>口碑好</a:t>
            </a:r>
          </a:p>
        </p:txBody>
      </p:sp>
      <p:sp>
        <p:nvSpPr>
          <p:cNvPr id="526345" name="Rectangle 9">
            <a:extLst>
              <a:ext uri="{FF2B5EF4-FFF2-40B4-BE49-F238E27FC236}">
                <a16:creationId xmlns:a16="http://schemas.microsoft.com/office/drawing/2014/main" id="{849964E1-EF5B-4ECF-A5F8-659C1196699D}"/>
              </a:ext>
            </a:extLst>
          </p:cNvPr>
          <p:cNvSpPr>
            <a:spLocks noChangeArrowheads="1"/>
          </p:cNvSpPr>
          <p:nvPr/>
        </p:nvSpPr>
        <p:spPr bwMode="auto">
          <a:xfrm>
            <a:off x="6383338" y="5097463"/>
            <a:ext cx="3762375" cy="3640137"/>
          </a:xfrm>
          <a:prstGeom prst="rect">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产品无污染</a:t>
            </a:r>
          </a:p>
          <a:p>
            <a:pPr algn="ctr" eaLnBrk="1" hangingPunct="1">
              <a:lnSpc>
                <a:spcPct val="120000"/>
              </a:lnSpc>
              <a:defRPr/>
            </a:pPr>
            <a:r>
              <a:rPr lang="zh-TW" altLang="en-US" sz="2000">
                <a:latin typeface="+mn-lt"/>
                <a:ea typeface="+mn-ea"/>
                <a:cs typeface="+mn-ea"/>
                <a:sym typeface="+mn-lt"/>
              </a:rPr>
              <a:t>易于出口</a:t>
            </a:r>
          </a:p>
          <a:p>
            <a:pPr algn="ctr" eaLnBrk="1" hangingPunct="1">
              <a:lnSpc>
                <a:spcPct val="120000"/>
              </a:lnSpc>
              <a:defRPr/>
            </a:pPr>
            <a:r>
              <a:rPr lang="zh-TW" altLang="en-US" sz="2000">
                <a:latin typeface="+mn-lt"/>
                <a:ea typeface="+mn-ea"/>
                <a:cs typeface="+mn-ea"/>
                <a:sym typeface="+mn-lt"/>
              </a:rPr>
              <a:t>销售压力小</a:t>
            </a:r>
          </a:p>
          <a:p>
            <a:pPr algn="ctr" eaLnBrk="1" hangingPunct="1">
              <a:lnSpc>
                <a:spcPct val="120000"/>
              </a:lnSpc>
              <a:defRPr/>
            </a:pPr>
            <a:r>
              <a:rPr lang="zh-TW" altLang="en-US" sz="2000">
                <a:latin typeface="+mn-lt"/>
                <a:ea typeface="+mn-ea"/>
                <a:cs typeface="+mn-ea"/>
                <a:sym typeface="+mn-lt"/>
              </a:rPr>
              <a:t>有竞争优势</a:t>
            </a:r>
          </a:p>
          <a:p>
            <a:pPr algn="ctr" eaLnBrk="1" hangingPunct="1">
              <a:lnSpc>
                <a:spcPct val="120000"/>
              </a:lnSpc>
              <a:defRPr/>
            </a:pPr>
            <a:r>
              <a:rPr lang="zh-TW" altLang="en-US" sz="2000">
                <a:latin typeface="+mn-lt"/>
                <a:ea typeface="+mn-ea"/>
                <a:cs typeface="+mn-ea"/>
                <a:sym typeface="+mn-lt"/>
              </a:rPr>
              <a:t>有特色</a:t>
            </a:r>
            <a:r>
              <a:rPr lang="en-US" altLang="zh-TW" sz="2000">
                <a:latin typeface="+mn-lt"/>
                <a:ea typeface="+mn-ea"/>
                <a:cs typeface="+mn-ea"/>
                <a:sym typeface="+mn-lt"/>
              </a:rPr>
              <a:t>-</a:t>
            </a:r>
            <a:r>
              <a:rPr lang="zh-TW" altLang="en-US" sz="2000">
                <a:latin typeface="+mn-lt"/>
                <a:ea typeface="+mn-ea"/>
                <a:cs typeface="+mn-ea"/>
                <a:sym typeface="+mn-lt"/>
              </a:rPr>
              <a:t>顾客喜爱</a:t>
            </a:r>
          </a:p>
          <a:p>
            <a:pPr algn="ctr" eaLnBrk="1" hangingPunct="1">
              <a:lnSpc>
                <a:spcPct val="120000"/>
              </a:lnSpc>
              <a:defRPr/>
            </a:pPr>
            <a:r>
              <a:rPr lang="zh-TW" altLang="en-US" sz="2000">
                <a:latin typeface="+mn-lt"/>
                <a:ea typeface="+mn-ea"/>
                <a:cs typeface="+mn-ea"/>
                <a:sym typeface="+mn-lt"/>
              </a:rPr>
              <a:t>代理商满意</a:t>
            </a:r>
          </a:p>
          <a:p>
            <a:pPr algn="ctr" eaLnBrk="1" hangingPunct="1">
              <a:lnSpc>
                <a:spcPct val="120000"/>
              </a:lnSpc>
              <a:defRPr/>
            </a:pPr>
            <a:r>
              <a:rPr lang="zh-TW" altLang="en-US" sz="2000">
                <a:latin typeface="+mn-lt"/>
                <a:ea typeface="+mn-ea"/>
                <a:cs typeface="+mn-ea"/>
                <a:sym typeface="+mn-lt"/>
              </a:rPr>
              <a:t>国际贸易顺畅</a:t>
            </a:r>
          </a:p>
        </p:txBody>
      </p:sp>
      <p:sp>
        <p:nvSpPr>
          <p:cNvPr id="526346" name="Rectangle 10">
            <a:extLst>
              <a:ext uri="{FF2B5EF4-FFF2-40B4-BE49-F238E27FC236}">
                <a16:creationId xmlns:a16="http://schemas.microsoft.com/office/drawing/2014/main" id="{7FFB1BFD-CEBB-497E-92C7-AFE0193EC086}"/>
              </a:ext>
            </a:extLst>
          </p:cNvPr>
          <p:cNvSpPr>
            <a:spLocks noChangeArrowheads="1"/>
          </p:cNvSpPr>
          <p:nvPr/>
        </p:nvSpPr>
        <p:spPr bwMode="auto">
          <a:xfrm>
            <a:off x="10715625" y="5097463"/>
            <a:ext cx="3762375" cy="3640137"/>
          </a:xfrm>
          <a:prstGeom prst="rect">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工艺改进</a:t>
            </a:r>
            <a:r>
              <a:rPr lang="en-US" altLang="zh-TW" sz="2000">
                <a:latin typeface="+mn-lt"/>
                <a:ea typeface="+mn-ea"/>
                <a:cs typeface="+mn-ea"/>
                <a:sym typeface="+mn-lt"/>
              </a:rPr>
              <a:t>-</a:t>
            </a:r>
            <a:r>
              <a:rPr lang="zh-TW" altLang="en-US" sz="2000">
                <a:latin typeface="+mn-lt"/>
                <a:ea typeface="+mn-ea"/>
                <a:cs typeface="+mn-ea"/>
                <a:sym typeface="+mn-lt"/>
              </a:rPr>
              <a:t>浪费少</a:t>
            </a:r>
          </a:p>
          <a:p>
            <a:pPr algn="ctr" eaLnBrk="1" hangingPunct="1">
              <a:lnSpc>
                <a:spcPct val="120000"/>
              </a:lnSpc>
              <a:defRPr/>
            </a:pPr>
            <a:r>
              <a:rPr lang="zh-TW" altLang="en-US" sz="2000">
                <a:latin typeface="+mn-lt"/>
                <a:ea typeface="+mn-ea"/>
                <a:cs typeface="+mn-ea"/>
                <a:sym typeface="+mn-lt"/>
              </a:rPr>
              <a:t>排放减少</a:t>
            </a:r>
          </a:p>
          <a:p>
            <a:pPr algn="ctr" eaLnBrk="1" hangingPunct="1">
              <a:lnSpc>
                <a:spcPct val="120000"/>
              </a:lnSpc>
              <a:defRPr/>
            </a:pPr>
            <a:r>
              <a:rPr lang="zh-TW" altLang="en-US" sz="2000">
                <a:latin typeface="+mn-lt"/>
                <a:ea typeface="+mn-ea"/>
                <a:cs typeface="+mn-ea"/>
                <a:sym typeface="+mn-lt"/>
              </a:rPr>
              <a:t>噪音小</a:t>
            </a:r>
            <a:r>
              <a:rPr lang="en-US" altLang="zh-TW" sz="2000">
                <a:latin typeface="+mn-lt"/>
                <a:ea typeface="+mn-ea"/>
                <a:cs typeface="+mn-ea"/>
                <a:sym typeface="+mn-lt"/>
              </a:rPr>
              <a:t>-</a:t>
            </a:r>
            <a:r>
              <a:rPr lang="zh-TW" altLang="en-US" sz="2000">
                <a:latin typeface="+mn-lt"/>
                <a:ea typeface="+mn-ea"/>
                <a:cs typeface="+mn-ea"/>
                <a:sym typeface="+mn-lt"/>
              </a:rPr>
              <a:t>心情好</a:t>
            </a:r>
          </a:p>
          <a:p>
            <a:pPr algn="ctr" eaLnBrk="1" hangingPunct="1">
              <a:lnSpc>
                <a:spcPct val="120000"/>
              </a:lnSpc>
              <a:defRPr/>
            </a:pPr>
            <a:r>
              <a:rPr lang="zh-TW" altLang="en-US" sz="2000">
                <a:latin typeface="+mn-lt"/>
                <a:ea typeface="+mn-ea"/>
                <a:cs typeface="+mn-ea"/>
                <a:sym typeface="+mn-lt"/>
              </a:rPr>
              <a:t>降低清洁费用</a:t>
            </a:r>
          </a:p>
          <a:p>
            <a:pPr algn="ctr" eaLnBrk="1" hangingPunct="1">
              <a:lnSpc>
                <a:spcPct val="120000"/>
              </a:lnSpc>
              <a:defRPr/>
            </a:pPr>
            <a:r>
              <a:rPr lang="zh-TW" altLang="en-US" sz="2000">
                <a:latin typeface="+mn-lt"/>
                <a:ea typeface="+mn-ea"/>
                <a:cs typeface="+mn-ea"/>
                <a:sym typeface="+mn-lt"/>
              </a:rPr>
              <a:t>降低三废处理成本</a:t>
            </a:r>
          </a:p>
          <a:p>
            <a:pPr algn="ctr" eaLnBrk="1" hangingPunct="1">
              <a:lnSpc>
                <a:spcPct val="120000"/>
              </a:lnSpc>
              <a:defRPr/>
            </a:pPr>
            <a:r>
              <a:rPr lang="zh-TW" altLang="en-US" sz="2000">
                <a:latin typeface="+mn-lt"/>
                <a:ea typeface="+mn-ea"/>
                <a:cs typeface="+mn-ea"/>
                <a:sym typeface="+mn-lt"/>
              </a:rPr>
              <a:t>机制健全</a:t>
            </a:r>
            <a:r>
              <a:rPr lang="en-US" altLang="zh-TW" sz="2000">
                <a:latin typeface="+mn-lt"/>
                <a:ea typeface="+mn-ea"/>
                <a:cs typeface="+mn-ea"/>
                <a:sym typeface="+mn-lt"/>
              </a:rPr>
              <a:t>-</a:t>
            </a:r>
            <a:r>
              <a:rPr lang="zh-TW" altLang="en-US" sz="2000">
                <a:latin typeface="+mn-lt"/>
                <a:ea typeface="+mn-ea"/>
                <a:cs typeface="+mn-ea"/>
                <a:sym typeface="+mn-lt"/>
              </a:rPr>
              <a:t>减少事故</a:t>
            </a:r>
          </a:p>
          <a:p>
            <a:pPr algn="ctr" eaLnBrk="1" hangingPunct="1">
              <a:lnSpc>
                <a:spcPct val="120000"/>
              </a:lnSpc>
              <a:defRPr/>
            </a:pPr>
            <a:r>
              <a:rPr lang="zh-TW" altLang="en-US" sz="2000">
                <a:latin typeface="+mn-lt"/>
                <a:ea typeface="+mn-ea"/>
                <a:cs typeface="+mn-ea"/>
                <a:sym typeface="+mn-lt"/>
              </a:rPr>
              <a:t>节能降耗</a:t>
            </a:r>
            <a:r>
              <a:rPr lang="en-US" altLang="zh-TW" sz="2000">
                <a:latin typeface="+mn-lt"/>
                <a:ea typeface="+mn-ea"/>
                <a:cs typeface="+mn-ea"/>
                <a:sym typeface="+mn-lt"/>
              </a:rPr>
              <a:t>-</a:t>
            </a:r>
            <a:r>
              <a:rPr lang="zh-TW" altLang="en-US" sz="2000">
                <a:latin typeface="+mn-lt"/>
                <a:ea typeface="+mn-ea"/>
                <a:cs typeface="+mn-ea"/>
                <a:sym typeface="+mn-lt"/>
              </a:rPr>
              <a:t>成本降低</a:t>
            </a:r>
          </a:p>
          <a:p>
            <a:pPr algn="ctr" eaLnBrk="1" hangingPunct="1">
              <a:lnSpc>
                <a:spcPct val="120000"/>
              </a:lnSpc>
              <a:defRPr/>
            </a:pPr>
            <a:r>
              <a:rPr lang="zh-TW" altLang="en-US" sz="2000">
                <a:latin typeface="+mn-lt"/>
                <a:ea typeface="+mn-ea"/>
                <a:cs typeface="+mn-ea"/>
                <a:sym typeface="+mn-lt"/>
              </a:rPr>
              <a:t>环境良好</a:t>
            </a:r>
            <a:r>
              <a:rPr lang="en-US" altLang="zh-TW" sz="2000">
                <a:latin typeface="+mn-lt"/>
                <a:ea typeface="+mn-ea"/>
                <a:cs typeface="+mn-ea"/>
                <a:sym typeface="+mn-lt"/>
              </a:rPr>
              <a:t>-</a:t>
            </a:r>
            <a:r>
              <a:rPr lang="zh-TW" altLang="en-US" sz="2000">
                <a:latin typeface="+mn-lt"/>
                <a:ea typeface="+mn-ea"/>
                <a:cs typeface="+mn-ea"/>
                <a:sym typeface="+mn-lt"/>
              </a:rPr>
              <a:t>减小风险</a:t>
            </a:r>
          </a:p>
        </p:txBody>
      </p:sp>
      <p:sp>
        <p:nvSpPr>
          <p:cNvPr id="526347" name="Line 11">
            <a:extLst>
              <a:ext uri="{FF2B5EF4-FFF2-40B4-BE49-F238E27FC236}">
                <a16:creationId xmlns:a16="http://schemas.microsoft.com/office/drawing/2014/main" id="{2A228F26-D8DD-4101-9A4F-23B80514EF03}"/>
              </a:ext>
            </a:extLst>
          </p:cNvPr>
          <p:cNvSpPr>
            <a:spLocks noChangeShapeType="1"/>
          </p:cNvSpPr>
          <p:nvPr/>
        </p:nvSpPr>
        <p:spPr bwMode="auto">
          <a:xfrm>
            <a:off x="4902200" y="1247775"/>
            <a:ext cx="2506663" cy="0"/>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526348" name="Line 12">
            <a:extLst>
              <a:ext uri="{FF2B5EF4-FFF2-40B4-BE49-F238E27FC236}">
                <a16:creationId xmlns:a16="http://schemas.microsoft.com/office/drawing/2014/main" id="{9D4AF673-4B51-4C7C-9233-C8B6213F4542}"/>
              </a:ext>
            </a:extLst>
          </p:cNvPr>
          <p:cNvSpPr>
            <a:spLocks noChangeShapeType="1"/>
          </p:cNvSpPr>
          <p:nvPr/>
        </p:nvSpPr>
        <p:spPr bwMode="auto">
          <a:xfrm>
            <a:off x="9234488" y="1247775"/>
            <a:ext cx="2393950" cy="0"/>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526349" name="AutoShape 13">
            <a:extLst>
              <a:ext uri="{FF2B5EF4-FFF2-40B4-BE49-F238E27FC236}">
                <a16:creationId xmlns:a16="http://schemas.microsoft.com/office/drawing/2014/main" id="{D2D0719F-2C50-437B-AAA3-8AFC45DE771D}"/>
              </a:ext>
            </a:extLst>
          </p:cNvPr>
          <p:cNvSpPr>
            <a:spLocks/>
          </p:cNvSpPr>
          <p:nvPr/>
        </p:nvSpPr>
        <p:spPr bwMode="auto">
          <a:xfrm rot="5400000">
            <a:off x="7952582" y="-1799431"/>
            <a:ext cx="623887" cy="9007475"/>
          </a:xfrm>
          <a:prstGeom prst="leftBrace">
            <a:avLst>
              <a:gd name="adj1" fmla="val 109753"/>
              <a:gd name="adj2" fmla="val 50000"/>
            </a:avLst>
          </a:prstGeom>
          <a:ln>
            <a:headEnd/>
            <a:tailEnd/>
          </a:ln>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526350" name="Line 14">
            <a:extLst>
              <a:ext uri="{FF2B5EF4-FFF2-40B4-BE49-F238E27FC236}">
                <a16:creationId xmlns:a16="http://schemas.microsoft.com/office/drawing/2014/main" id="{A4315FED-2FD3-416E-A3FA-5F4BB194307C}"/>
              </a:ext>
            </a:extLst>
          </p:cNvPr>
          <p:cNvSpPr>
            <a:spLocks noChangeShapeType="1"/>
          </p:cNvSpPr>
          <p:nvPr/>
        </p:nvSpPr>
        <p:spPr bwMode="auto">
          <a:xfrm>
            <a:off x="8321675" y="1976438"/>
            <a:ext cx="0" cy="415925"/>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526351" name="Line 15">
            <a:extLst>
              <a:ext uri="{FF2B5EF4-FFF2-40B4-BE49-F238E27FC236}">
                <a16:creationId xmlns:a16="http://schemas.microsoft.com/office/drawing/2014/main" id="{A4CFB4C0-56CA-4481-86FF-07F040AEFB2E}"/>
              </a:ext>
            </a:extLst>
          </p:cNvPr>
          <p:cNvSpPr>
            <a:spLocks noChangeShapeType="1"/>
          </p:cNvSpPr>
          <p:nvPr/>
        </p:nvSpPr>
        <p:spPr bwMode="auto">
          <a:xfrm>
            <a:off x="3648075" y="4471988"/>
            <a:ext cx="0" cy="625475"/>
          </a:xfrm>
          <a:prstGeom prst="line">
            <a:avLst/>
          </a:prstGeom>
          <a:ln>
            <a:headEnd/>
            <a:tailEn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526352" name="Line 16">
            <a:extLst>
              <a:ext uri="{FF2B5EF4-FFF2-40B4-BE49-F238E27FC236}">
                <a16:creationId xmlns:a16="http://schemas.microsoft.com/office/drawing/2014/main" id="{2D8F82C8-04AA-4715-AB70-AB02F317448B}"/>
              </a:ext>
            </a:extLst>
          </p:cNvPr>
          <p:cNvSpPr>
            <a:spLocks noChangeShapeType="1"/>
          </p:cNvSpPr>
          <p:nvPr/>
        </p:nvSpPr>
        <p:spPr bwMode="auto">
          <a:xfrm>
            <a:off x="8321675" y="4471988"/>
            <a:ext cx="0" cy="625475"/>
          </a:xfrm>
          <a:prstGeom prst="line">
            <a:avLst/>
          </a:prstGeom>
          <a:ln>
            <a:headEnd/>
            <a:tailEn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526353" name="Line 17">
            <a:extLst>
              <a:ext uri="{FF2B5EF4-FFF2-40B4-BE49-F238E27FC236}">
                <a16:creationId xmlns:a16="http://schemas.microsoft.com/office/drawing/2014/main" id="{F5A1670D-9FEB-4C9A-BAB2-3D9DCD767E86}"/>
              </a:ext>
            </a:extLst>
          </p:cNvPr>
          <p:cNvSpPr>
            <a:spLocks noChangeShapeType="1"/>
          </p:cNvSpPr>
          <p:nvPr/>
        </p:nvSpPr>
        <p:spPr bwMode="auto">
          <a:xfrm>
            <a:off x="12653963" y="4471988"/>
            <a:ext cx="0" cy="625475"/>
          </a:xfrm>
          <a:prstGeom prst="line">
            <a:avLst/>
          </a:prstGeom>
          <a:ln>
            <a:headEnd/>
            <a:tailEn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lIns="131644" tIns="65823" rIns="131644" bIns="65823"/>
          <a:lstStyle/>
          <a:p>
            <a:pPr>
              <a:lnSpc>
                <a:spcPct val="120000"/>
              </a:lnSpc>
              <a:defRPr/>
            </a:pPr>
            <a:endParaRPr lang="zh-CN" altLang="en-US">
              <a:latin typeface="+mn-lt"/>
              <a:ea typeface="+mn-ea"/>
              <a:cs typeface="+mn-ea"/>
              <a:sym typeface="+mn-lt"/>
            </a:endParaRPr>
          </a:p>
        </p:txBody>
      </p:sp>
    </p:spTree>
  </p:cSld>
  <p:clrMapOvr>
    <a:masterClrMapping/>
  </p:clrMapOvr>
  <p:transition spd="slow">
    <p:fade/>
  </p:transition>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7362" name="Text Box 2">
            <a:extLst>
              <a:ext uri="{FF2B5EF4-FFF2-40B4-BE49-F238E27FC236}">
                <a16:creationId xmlns:a16="http://schemas.microsoft.com/office/drawing/2014/main" id="{F4C55E87-63ED-41D8-B35C-AF710E228D60}"/>
              </a:ext>
            </a:extLst>
          </p:cNvPr>
          <p:cNvSpPr txBox="1">
            <a:spLocks noChangeArrowheads="1"/>
          </p:cNvSpPr>
          <p:nvPr/>
        </p:nvSpPr>
        <p:spPr bwMode="auto">
          <a:xfrm>
            <a:off x="1481137" y="2304480"/>
            <a:ext cx="13681075" cy="4533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6.3 </a:t>
            </a:r>
            <a:r>
              <a:rPr lang="zh-TW" altLang="en-US" sz="2000" b="1" dirty="0">
                <a:latin typeface="+mn-lt"/>
                <a:ea typeface="+mn-ea"/>
                <a:cs typeface="+mn-ea"/>
                <a:sym typeface="+mn-lt"/>
              </a:rPr>
              <a:t>职业安全和健康</a:t>
            </a:r>
          </a:p>
          <a:p>
            <a:pPr eaLnBrk="1" hangingPunct="1">
              <a:lnSpc>
                <a:spcPct val="120000"/>
              </a:lnSpc>
              <a:defRPr/>
            </a:pPr>
            <a:r>
              <a:rPr lang="zh-TW" altLang="en-US" sz="2000" dirty="0">
                <a:latin typeface="+mn-lt"/>
                <a:ea typeface="+mn-ea"/>
                <a:cs typeface="+mn-ea"/>
                <a:sym typeface="+mn-lt"/>
              </a:rPr>
              <a:t>   在企业的日常生产中</a:t>
            </a:r>
            <a:r>
              <a:rPr lang="en-US" altLang="zh-TW" sz="2000" dirty="0">
                <a:latin typeface="+mn-lt"/>
                <a:ea typeface="+mn-ea"/>
                <a:cs typeface="+mn-ea"/>
                <a:sym typeface="+mn-lt"/>
              </a:rPr>
              <a:t>,</a:t>
            </a:r>
            <a:r>
              <a:rPr lang="zh-TW" altLang="en-US" sz="2000" dirty="0">
                <a:latin typeface="+mn-lt"/>
                <a:ea typeface="+mn-ea"/>
                <a:cs typeface="+mn-ea"/>
                <a:sym typeface="+mn-lt"/>
              </a:rPr>
              <a:t>因环境工程而导致的职业安全和健康问题比较普遍</a:t>
            </a:r>
            <a:r>
              <a:rPr lang="en-US" altLang="zh-TW" sz="2000" dirty="0">
                <a:latin typeface="+mn-lt"/>
                <a:ea typeface="+mn-ea"/>
                <a:cs typeface="+mn-ea"/>
                <a:sym typeface="+mn-lt"/>
              </a:rPr>
              <a:t>,</a:t>
            </a:r>
            <a:r>
              <a:rPr lang="zh-TW" altLang="en-US" sz="2000" dirty="0">
                <a:latin typeface="+mn-lt"/>
                <a:ea typeface="+mn-ea"/>
                <a:cs typeface="+mn-ea"/>
                <a:sym typeface="+mn-lt"/>
              </a:rPr>
              <a:t>比如下面的一些事例</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操作员在工作岗位上晕倒</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患职业病</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造成机械性工伤事故</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烫伤</a:t>
            </a:r>
            <a:r>
              <a:rPr lang="en-US" altLang="zh-TW" sz="2000" dirty="0">
                <a:latin typeface="+mn-lt"/>
                <a:ea typeface="+mn-ea"/>
                <a:cs typeface="+mn-ea"/>
                <a:sym typeface="+mn-lt"/>
              </a:rPr>
              <a:t>,</a:t>
            </a:r>
            <a:r>
              <a:rPr lang="zh-TW" altLang="en-US" sz="2000" dirty="0">
                <a:latin typeface="+mn-lt"/>
                <a:ea typeface="+mn-ea"/>
                <a:cs typeface="+mn-ea"/>
                <a:sym typeface="+mn-lt"/>
              </a:rPr>
              <a:t>烧伤</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射线</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腐蚀</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因自然灾害损坏设施导致事故</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危险品爆炸</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易燃物起火</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挥发性有机溶剂气体中毒</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05C2AFAA-89B5-433A-8882-105ACF30DC26}"/>
              </a:ext>
            </a:extLst>
          </p:cNvPr>
          <p:cNvSpPr txBox="1"/>
          <p:nvPr/>
        </p:nvSpPr>
        <p:spPr>
          <a:xfrm>
            <a:off x="2887056" y="84177"/>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8386" name="Text Box 2">
            <a:extLst>
              <a:ext uri="{FF2B5EF4-FFF2-40B4-BE49-F238E27FC236}">
                <a16:creationId xmlns:a16="http://schemas.microsoft.com/office/drawing/2014/main" id="{A4841952-BE2B-4005-BB1D-02C2224DF58F}"/>
              </a:ext>
            </a:extLst>
          </p:cNvPr>
          <p:cNvSpPr txBox="1">
            <a:spLocks noChangeArrowheads="1"/>
          </p:cNvSpPr>
          <p:nvPr/>
        </p:nvSpPr>
        <p:spPr bwMode="auto">
          <a:xfrm>
            <a:off x="1822450" y="777875"/>
            <a:ext cx="13681075" cy="46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   </a:t>
            </a:r>
            <a:r>
              <a:rPr lang="zh-TW" altLang="en-US" sz="2000" b="1" dirty="0">
                <a:latin typeface="+mn-lt"/>
                <a:ea typeface="+mn-ea"/>
                <a:cs typeface="+mn-ea"/>
                <a:sym typeface="+mn-lt"/>
              </a:rPr>
              <a:t>环境与职业安全和健康的关系</a:t>
            </a:r>
            <a:r>
              <a:rPr lang="en-US" altLang="zh-TW" sz="2000" b="1" dirty="0">
                <a:latin typeface="+mn-lt"/>
                <a:ea typeface="+mn-ea"/>
                <a:cs typeface="+mn-ea"/>
                <a:sym typeface="+mn-lt"/>
              </a:rPr>
              <a:t>:</a:t>
            </a:r>
          </a:p>
        </p:txBody>
      </p:sp>
      <p:sp>
        <p:nvSpPr>
          <p:cNvPr id="528387" name="AutoShape 3">
            <a:extLst>
              <a:ext uri="{FF2B5EF4-FFF2-40B4-BE49-F238E27FC236}">
                <a16:creationId xmlns:a16="http://schemas.microsoft.com/office/drawing/2014/main" id="{265C1515-F057-4FF4-B0D9-4A67E61BAC7C}"/>
              </a:ext>
            </a:extLst>
          </p:cNvPr>
          <p:cNvSpPr>
            <a:spLocks noChangeArrowheads="1"/>
          </p:cNvSpPr>
          <p:nvPr/>
        </p:nvSpPr>
        <p:spPr bwMode="auto">
          <a:xfrm>
            <a:off x="6838950" y="831850"/>
            <a:ext cx="2736850" cy="1665288"/>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5"/>
          </a:lnRef>
          <a:fillRef idx="2">
            <a:schemeClr val="accent5"/>
          </a:fillRef>
          <a:effectRef idx="1">
            <a:schemeClr val="accent5"/>
          </a:effectRef>
          <a:fontRef idx="minor">
            <a:schemeClr val="dk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饮水条件不良</a:t>
            </a:r>
            <a:r>
              <a:rPr lang="en-US" altLang="zh-TW" sz="2000">
                <a:latin typeface="+mn-lt"/>
                <a:ea typeface="+mn-ea"/>
                <a:cs typeface="+mn-ea"/>
                <a:sym typeface="+mn-lt"/>
              </a:rPr>
              <a:t>,</a:t>
            </a:r>
          </a:p>
          <a:p>
            <a:pPr algn="ctr" eaLnBrk="1" hangingPunct="1">
              <a:lnSpc>
                <a:spcPct val="120000"/>
              </a:lnSpc>
              <a:defRPr/>
            </a:pPr>
            <a:r>
              <a:rPr lang="zh-TW" altLang="en-US" sz="2000">
                <a:latin typeface="+mn-lt"/>
                <a:ea typeface="+mn-ea"/>
                <a:cs typeface="+mn-ea"/>
                <a:sym typeface="+mn-lt"/>
              </a:rPr>
              <a:t>如人多水少</a:t>
            </a:r>
            <a:r>
              <a:rPr lang="en-US" altLang="zh-TW" sz="2000">
                <a:latin typeface="+mn-lt"/>
                <a:ea typeface="+mn-ea"/>
                <a:cs typeface="+mn-ea"/>
                <a:sym typeface="+mn-lt"/>
              </a:rPr>
              <a:t>,</a:t>
            </a:r>
            <a:r>
              <a:rPr lang="zh-TW" altLang="en-US" sz="2000">
                <a:latin typeface="+mn-lt"/>
                <a:ea typeface="+mn-ea"/>
                <a:cs typeface="+mn-ea"/>
                <a:sym typeface="+mn-lt"/>
              </a:rPr>
              <a:t>时</a:t>
            </a:r>
          </a:p>
          <a:p>
            <a:pPr algn="ctr" eaLnBrk="1" hangingPunct="1">
              <a:lnSpc>
                <a:spcPct val="120000"/>
              </a:lnSpc>
              <a:defRPr/>
            </a:pPr>
            <a:r>
              <a:rPr lang="zh-TW" altLang="en-US" sz="2000">
                <a:latin typeface="+mn-lt"/>
                <a:ea typeface="+mn-ea"/>
                <a:cs typeface="+mn-ea"/>
                <a:sym typeface="+mn-lt"/>
              </a:rPr>
              <a:t>间不够等</a:t>
            </a:r>
          </a:p>
        </p:txBody>
      </p:sp>
      <p:sp>
        <p:nvSpPr>
          <p:cNvPr id="528388" name="AutoShape 4">
            <a:extLst>
              <a:ext uri="{FF2B5EF4-FFF2-40B4-BE49-F238E27FC236}">
                <a16:creationId xmlns:a16="http://schemas.microsoft.com/office/drawing/2014/main" id="{CB9F8A2E-5E00-464A-8313-48EA01289959}"/>
              </a:ext>
            </a:extLst>
          </p:cNvPr>
          <p:cNvSpPr>
            <a:spLocks noChangeArrowheads="1"/>
          </p:cNvSpPr>
          <p:nvPr/>
        </p:nvSpPr>
        <p:spPr bwMode="auto">
          <a:xfrm>
            <a:off x="2735263" y="1247775"/>
            <a:ext cx="2736850" cy="1665288"/>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5"/>
          </a:lnRef>
          <a:fillRef idx="2">
            <a:schemeClr val="accent5"/>
          </a:fillRef>
          <a:effectRef idx="1">
            <a:schemeClr val="accent5"/>
          </a:effectRef>
          <a:fontRef idx="minor">
            <a:schemeClr val="dk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环境差</a:t>
            </a:r>
            <a:r>
              <a:rPr lang="en-US" altLang="zh-TW" sz="2000">
                <a:latin typeface="+mn-lt"/>
                <a:ea typeface="+mn-ea"/>
                <a:cs typeface="+mn-ea"/>
                <a:sym typeface="+mn-lt"/>
              </a:rPr>
              <a:t>,</a:t>
            </a:r>
            <a:r>
              <a:rPr lang="zh-TW" altLang="en-US" sz="2000">
                <a:latin typeface="+mn-lt"/>
                <a:ea typeface="+mn-ea"/>
                <a:cs typeface="+mn-ea"/>
                <a:sym typeface="+mn-lt"/>
              </a:rPr>
              <a:t>如通风</a:t>
            </a:r>
          </a:p>
          <a:p>
            <a:pPr algn="ctr" eaLnBrk="1" hangingPunct="1">
              <a:lnSpc>
                <a:spcPct val="120000"/>
              </a:lnSpc>
              <a:defRPr/>
            </a:pPr>
            <a:r>
              <a:rPr lang="zh-TW" altLang="en-US" sz="2000">
                <a:latin typeface="+mn-lt"/>
                <a:ea typeface="+mn-ea"/>
                <a:cs typeface="+mn-ea"/>
                <a:sym typeface="+mn-lt"/>
              </a:rPr>
              <a:t>不好</a:t>
            </a:r>
            <a:r>
              <a:rPr lang="en-US" altLang="zh-TW" sz="2000">
                <a:latin typeface="+mn-lt"/>
                <a:ea typeface="+mn-ea"/>
                <a:cs typeface="+mn-ea"/>
                <a:sym typeface="+mn-lt"/>
              </a:rPr>
              <a:t>,</a:t>
            </a:r>
            <a:r>
              <a:rPr lang="zh-TW" altLang="en-US" sz="2000">
                <a:latin typeface="+mn-lt"/>
                <a:ea typeface="+mn-ea"/>
                <a:cs typeface="+mn-ea"/>
                <a:sym typeface="+mn-lt"/>
              </a:rPr>
              <a:t>温度高</a:t>
            </a:r>
            <a:r>
              <a:rPr lang="en-US" altLang="zh-TW" sz="2000">
                <a:latin typeface="+mn-lt"/>
                <a:ea typeface="+mn-ea"/>
                <a:cs typeface="+mn-ea"/>
                <a:sym typeface="+mn-lt"/>
              </a:rPr>
              <a:t>,</a:t>
            </a:r>
            <a:r>
              <a:rPr lang="zh-TW" altLang="en-US" sz="2000">
                <a:latin typeface="+mn-lt"/>
                <a:ea typeface="+mn-ea"/>
                <a:cs typeface="+mn-ea"/>
                <a:sym typeface="+mn-lt"/>
              </a:rPr>
              <a:t>寒</a:t>
            </a:r>
          </a:p>
          <a:p>
            <a:pPr algn="ctr" eaLnBrk="1" hangingPunct="1">
              <a:lnSpc>
                <a:spcPct val="120000"/>
              </a:lnSpc>
              <a:defRPr/>
            </a:pPr>
            <a:r>
              <a:rPr lang="zh-TW" altLang="en-US" sz="2000">
                <a:latin typeface="+mn-lt"/>
                <a:ea typeface="+mn-ea"/>
                <a:cs typeface="+mn-ea"/>
                <a:sym typeface="+mn-lt"/>
              </a:rPr>
              <a:t>冷</a:t>
            </a:r>
            <a:r>
              <a:rPr lang="en-US" altLang="zh-TW" sz="2000">
                <a:latin typeface="+mn-lt"/>
                <a:ea typeface="+mn-ea"/>
                <a:cs typeface="+mn-ea"/>
                <a:sym typeface="+mn-lt"/>
              </a:rPr>
              <a:t>,</a:t>
            </a:r>
            <a:r>
              <a:rPr lang="zh-TW" altLang="en-US" sz="2000">
                <a:latin typeface="+mn-lt"/>
                <a:ea typeface="+mn-ea"/>
                <a:cs typeface="+mn-ea"/>
                <a:sym typeface="+mn-lt"/>
              </a:rPr>
              <a:t>闭塞等</a:t>
            </a:r>
          </a:p>
        </p:txBody>
      </p:sp>
      <p:sp>
        <p:nvSpPr>
          <p:cNvPr id="528389" name="AutoShape 5">
            <a:extLst>
              <a:ext uri="{FF2B5EF4-FFF2-40B4-BE49-F238E27FC236}">
                <a16:creationId xmlns:a16="http://schemas.microsoft.com/office/drawing/2014/main" id="{784CCC97-2FF7-4252-9ACA-B6FB174D05CE}"/>
              </a:ext>
            </a:extLst>
          </p:cNvPr>
          <p:cNvSpPr>
            <a:spLocks noChangeArrowheads="1"/>
          </p:cNvSpPr>
          <p:nvPr/>
        </p:nvSpPr>
        <p:spPr bwMode="auto">
          <a:xfrm>
            <a:off x="2735263" y="3432175"/>
            <a:ext cx="2736850" cy="1665288"/>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5"/>
          </a:lnRef>
          <a:fillRef idx="2">
            <a:schemeClr val="accent5"/>
          </a:fillRef>
          <a:effectRef idx="1">
            <a:schemeClr val="accent5"/>
          </a:effectRef>
          <a:fontRef idx="minor">
            <a:schemeClr val="dk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作业方法不科</a:t>
            </a:r>
          </a:p>
          <a:p>
            <a:pPr algn="ctr" eaLnBrk="1" hangingPunct="1">
              <a:lnSpc>
                <a:spcPct val="120000"/>
              </a:lnSpc>
              <a:defRPr/>
            </a:pPr>
            <a:r>
              <a:rPr lang="zh-TW" altLang="en-US" sz="2000">
                <a:latin typeface="+mn-lt"/>
                <a:ea typeface="+mn-ea"/>
                <a:cs typeface="+mn-ea"/>
                <a:sym typeface="+mn-lt"/>
              </a:rPr>
              <a:t>学</a:t>
            </a:r>
            <a:r>
              <a:rPr lang="en-US" altLang="zh-TW" sz="2000">
                <a:latin typeface="+mn-lt"/>
                <a:ea typeface="+mn-ea"/>
                <a:cs typeface="+mn-ea"/>
                <a:sym typeface="+mn-lt"/>
              </a:rPr>
              <a:t>,</a:t>
            </a:r>
            <a:r>
              <a:rPr lang="zh-TW" altLang="en-US" sz="2000">
                <a:latin typeface="+mn-lt"/>
                <a:ea typeface="+mn-ea"/>
                <a:cs typeface="+mn-ea"/>
                <a:sym typeface="+mn-lt"/>
              </a:rPr>
              <a:t>或违章作业</a:t>
            </a:r>
          </a:p>
        </p:txBody>
      </p:sp>
      <p:sp>
        <p:nvSpPr>
          <p:cNvPr id="528390" name="AutoShape 6">
            <a:extLst>
              <a:ext uri="{FF2B5EF4-FFF2-40B4-BE49-F238E27FC236}">
                <a16:creationId xmlns:a16="http://schemas.microsoft.com/office/drawing/2014/main" id="{84E2AE3F-82E5-4B45-8901-4FE5B91BF0BE}"/>
              </a:ext>
            </a:extLst>
          </p:cNvPr>
          <p:cNvSpPr>
            <a:spLocks noChangeArrowheads="1"/>
          </p:cNvSpPr>
          <p:nvPr/>
        </p:nvSpPr>
        <p:spPr bwMode="auto">
          <a:xfrm>
            <a:off x="10601325" y="1039813"/>
            <a:ext cx="2736850" cy="1665287"/>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5"/>
          </a:lnRef>
          <a:fillRef idx="2">
            <a:schemeClr val="accent5"/>
          </a:fillRef>
          <a:effectRef idx="1">
            <a:schemeClr val="accent5"/>
          </a:effectRef>
          <a:fontRef idx="minor">
            <a:schemeClr val="dk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机器设施安装</a:t>
            </a:r>
          </a:p>
          <a:p>
            <a:pPr algn="ctr" eaLnBrk="1" hangingPunct="1">
              <a:lnSpc>
                <a:spcPct val="120000"/>
              </a:lnSpc>
              <a:defRPr/>
            </a:pPr>
            <a:r>
              <a:rPr lang="zh-TW" altLang="en-US" sz="2000">
                <a:latin typeface="+mn-lt"/>
                <a:ea typeface="+mn-ea"/>
                <a:cs typeface="+mn-ea"/>
                <a:sym typeface="+mn-lt"/>
              </a:rPr>
              <a:t>位置不当或防</a:t>
            </a:r>
          </a:p>
          <a:p>
            <a:pPr algn="ctr" eaLnBrk="1" hangingPunct="1">
              <a:lnSpc>
                <a:spcPct val="120000"/>
              </a:lnSpc>
              <a:defRPr/>
            </a:pPr>
            <a:r>
              <a:rPr lang="zh-TW" altLang="en-US" sz="2000">
                <a:latin typeface="+mn-lt"/>
                <a:ea typeface="+mn-ea"/>
                <a:cs typeface="+mn-ea"/>
                <a:sym typeface="+mn-lt"/>
              </a:rPr>
              <a:t>护欠佳</a:t>
            </a:r>
          </a:p>
        </p:txBody>
      </p:sp>
      <p:sp>
        <p:nvSpPr>
          <p:cNvPr id="528391" name="AutoShape 7">
            <a:extLst>
              <a:ext uri="{FF2B5EF4-FFF2-40B4-BE49-F238E27FC236}">
                <a16:creationId xmlns:a16="http://schemas.microsoft.com/office/drawing/2014/main" id="{2DFEDA25-109D-4542-B1F1-3E40C232D467}"/>
              </a:ext>
            </a:extLst>
          </p:cNvPr>
          <p:cNvSpPr>
            <a:spLocks noChangeArrowheads="1"/>
          </p:cNvSpPr>
          <p:nvPr/>
        </p:nvSpPr>
        <p:spPr bwMode="auto">
          <a:xfrm>
            <a:off x="10601325" y="3328988"/>
            <a:ext cx="2736850" cy="1663700"/>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5"/>
          </a:lnRef>
          <a:fillRef idx="2">
            <a:schemeClr val="accent5"/>
          </a:fillRef>
          <a:effectRef idx="1">
            <a:schemeClr val="accent5"/>
          </a:effectRef>
          <a:fontRef idx="minor">
            <a:schemeClr val="dk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管理措施不健</a:t>
            </a:r>
          </a:p>
          <a:p>
            <a:pPr algn="ctr" eaLnBrk="1" hangingPunct="1">
              <a:lnSpc>
                <a:spcPct val="120000"/>
              </a:lnSpc>
              <a:defRPr/>
            </a:pPr>
            <a:r>
              <a:rPr lang="zh-TW" altLang="en-US" sz="2000">
                <a:latin typeface="+mn-lt"/>
                <a:ea typeface="+mn-ea"/>
                <a:cs typeface="+mn-ea"/>
                <a:sym typeface="+mn-lt"/>
              </a:rPr>
              <a:t>全</a:t>
            </a:r>
            <a:r>
              <a:rPr lang="en-US" altLang="zh-TW" sz="2000">
                <a:latin typeface="+mn-lt"/>
                <a:ea typeface="+mn-ea"/>
                <a:cs typeface="+mn-ea"/>
                <a:sym typeface="+mn-lt"/>
              </a:rPr>
              <a:t>,</a:t>
            </a:r>
            <a:r>
              <a:rPr lang="zh-TW" altLang="en-US" sz="2000">
                <a:latin typeface="+mn-lt"/>
                <a:ea typeface="+mn-ea"/>
                <a:cs typeface="+mn-ea"/>
                <a:sym typeface="+mn-lt"/>
              </a:rPr>
              <a:t>有豆腐渣工</a:t>
            </a:r>
          </a:p>
          <a:p>
            <a:pPr algn="ctr" eaLnBrk="1" hangingPunct="1">
              <a:lnSpc>
                <a:spcPct val="120000"/>
              </a:lnSpc>
              <a:defRPr/>
            </a:pPr>
            <a:r>
              <a:rPr lang="zh-TW" altLang="en-US" sz="2000">
                <a:latin typeface="+mn-lt"/>
                <a:ea typeface="+mn-ea"/>
                <a:cs typeface="+mn-ea"/>
                <a:sym typeface="+mn-lt"/>
              </a:rPr>
              <a:t>程</a:t>
            </a:r>
          </a:p>
        </p:txBody>
      </p:sp>
      <p:sp>
        <p:nvSpPr>
          <p:cNvPr id="528392" name="Oval 8">
            <a:extLst>
              <a:ext uri="{FF2B5EF4-FFF2-40B4-BE49-F238E27FC236}">
                <a16:creationId xmlns:a16="http://schemas.microsoft.com/office/drawing/2014/main" id="{88B01C9D-1657-4771-AF48-8EAB3EBE6B71}"/>
              </a:ext>
            </a:extLst>
          </p:cNvPr>
          <p:cNvSpPr>
            <a:spLocks noChangeArrowheads="1"/>
          </p:cNvSpPr>
          <p:nvPr/>
        </p:nvSpPr>
        <p:spPr bwMode="auto">
          <a:xfrm>
            <a:off x="6726238" y="3224213"/>
            <a:ext cx="2735262" cy="2184400"/>
          </a:xfrm>
          <a:prstGeom prst="ellipse">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5"/>
          </a:lnRef>
          <a:fillRef idx="2">
            <a:schemeClr val="accent5"/>
          </a:fillRef>
          <a:effectRef idx="1">
            <a:schemeClr val="accent5"/>
          </a:effectRef>
          <a:fontRef idx="minor">
            <a:schemeClr val="dk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职业安全</a:t>
            </a:r>
          </a:p>
          <a:p>
            <a:pPr algn="ctr" eaLnBrk="1" hangingPunct="1">
              <a:lnSpc>
                <a:spcPct val="120000"/>
              </a:lnSpc>
              <a:defRPr/>
            </a:pPr>
            <a:r>
              <a:rPr lang="zh-TW" altLang="en-US" sz="2000">
                <a:latin typeface="+mn-lt"/>
                <a:ea typeface="+mn-ea"/>
                <a:cs typeface="+mn-ea"/>
                <a:sym typeface="+mn-lt"/>
              </a:rPr>
              <a:t>与健康</a:t>
            </a:r>
          </a:p>
        </p:txBody>
      </p:sp>
      <p:sp>
        <p:nvSpPr>
          <p:cNvPr id="528393" name="Oval 9">
            <a:extLst>
              <a:ext uri="{FF2B5EF4-FFF2-40B4-BE49-F238E27FC236}">
                <a16:creationId xmlns:a16="http://schemas.microsoft.com/office/drawing/2014/main" id="{6E9DA491-1173-4E86-A7B1-57EA9F011832}"/>
              </a:ext>
            </a:extLst>
          </p:cNvPr>
          <p:cNvSpPr>
            <a:spLocks noChangeArrowheads="1"/>
          </p:cNvSpPr>
          <p:nvPr/>
        </p:nvSpPr>
        <p:spPr bwMode="auto">
          <a:xfrm>
            <a:off x="2506663" y="5721350"/>
            <a:ext cx="11060112" cy="2495550"/>
          </a:xfrm>
          <a:prstGeom prst="ellipse">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5"/>
          </a:lnRef>
          <a:fillRef idx="2">
            <a:schemeClr val="accent5"/>
          </a:fillRef>
          <a:effectRef idx="1">
            <a:schemeClr val="accent5"/>
          </a:effectRef>
          <a:fontRef idx="minor">
            <a:schemeClr val="dk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endParaRPr lang="zh-CN" altLang="en-US" sz="2000">
              <a:latin typeface="+mn-lt"/>
              <a:ea typeface="+mn-ea"/>
              <a:cs typeface="+mn-ea"/>
              <a:sym typeface="+mn-lt"/>
            </a:endParaRPr>
          </a:p>
        </p:txBody>
      </p:sp>
      <p:sp>
        <p:nvSpPr>
          <p:cNvPr id="528394" name="Rectangle 10">
            <a:extLst>
              <a:ext uri="{FF2B5EF4-FFF2-40B4-BE49-F238E27FC236}">
                <a16:creationId xmlns:a16="http://schemas.microsoft.com/office/drawing/2014/main" id="{6FE56880-6D11-49DF-B0D3-9E3A7AA4D116}"/>
              </a:ext>
            </a:extLst>
          </p:cNvPr>
          <p:cNvSpPr>
            <a:spLocks noChangeArrowheads="1"/>
          </p:cNvSpPr>
          <p:nvPr/>
        </p:nvSpPr>
        <p:spPr bwMode="auto">
          <a:xfrm>
            <a:off x="6611938" y="8632825"/>
            <a:ext cx="2508250" cy="623888"/>
          </a:xfrm>
          <a:prstGeom prst="rect">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5"/>
          </a:lnRef>
          <a:fillRef idx="2">
            <a:schemeClr val="accent5"/>
          </a:fillRef>
          <a:effectRef idx="1">
            <a:schemeClr val="accent5"/>
          </a:effectRef>
          <a:fontRef idx="minor">
            <a:schemeClr val="dk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职业病</a:t>
            </a:r>
          </a:p>
        </p:txBody>
      </p:sp>
      <p:sp>
        <p:nvSpPr>
          <p:cNvPr id="528395" name="Oval 11">
            <a:extLst>
              <a:ext uri="{FF2B5EF4-FFF2-40B4-BE49-F238E27FC236}">
                <a16:creationId xmlns:a16="http://schemas.microsoft.com/office/drawing/2014/main" id="{8A90378B-F37D-4392-B1A1-08163CD8A3DC}"/>
              </a:ext>
            </a:extLst>
          </p:cNvPr>
          <p:cNvSpPr>
            <a:spLocks noChangeArrowheads="1"/>
          </p:cNvSpPr>
          <p:nvPr/>
        </p:nvSpPr>
        <p:spPr bwMode="auto">
          <a:xfrm>
            <a:off x="7408863" y="5824538"/>
            <a:ext cx="1254125" cy="936625"/>
          </a:xfrm>
          <a:prstGeom prst="ellipse">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5"/>
          </a:lnRef>
          <a:fillRef idx="2">
            <a:schemeClr val="accent5"/>
          </a:fillRef>
          <a:effectRef idx="1">
            <a:schemeClr val="accent5"/>
          </a:effectRef>
          <a:fontRef idx="minor">
            <a:schemeClr val="dk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疲劳</a:t>
            </a:r>
          </a:p>
        </p:txBody>
      </p:sp>
      <p:sp>
        <p:nvSpPr>
          <p:cNvPr id="528396" name="Oval 12">
            <a:extLst>
              <a:ext uri="{FF2B5EF4-FFF2-40B4-BE49-F238E27FC236}">
                <a16:creationId xmlns:a16="http://schemas.microsoft.com/office/drawing/2014/main" id="{FE87A45E-9787-44EE-B8D4-A8876677011A}"/>
              </a:ext>
            </a:extLst>
          </p:cNvPr>
          <p:cNvSpPr>
            <a:spLocks noChangeArrowheads="1"/>
          </p:cNvSpPr>
          <p:nvPr/>
        </p:nvSpPr>
        <p:spPr bwMode="auto">
          <a:xfrm>
            <a:off x="7408863" y="7177088"/>
            <a:ext cx="1254125" cy="936625"/>
          </a:xfrm>
          <a:prstGeom prst="ellipse">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5"/>
          </a:lnRef>
          <a:fillRef idx="2">
            <a:schemeClr val="accent5"/>
          </a:fillRef>
          <a:effectRef idx="1">
            <a:schemeClr val="accent5"/>
          </a:effectRef>
          <a:fontRef idx="minor">
            <a:schemeClr val="dk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头晕</a:t>
            </a:r>
          </a:p>
        </p:txBody>
      </p:sp>
      <p:sp>
        <p:nvSpPr>
          <p:cNvPr id="528397" name="Oval 13">
            <a:extLst>
              <a:ext uri="{FF2B5EF4-FFF2-40B4-BE49-F238E27FC236}">
                <a16:creationId xmlns:a16="http://schemas.microsoft.com/office/drawing/2014/main" id="{25B18CEA-50E6-4276-8581-99D90115AF81}"/>
              </a:ext>
            </a:extLst>
          </p:cNvPr>
          <p:cNvSpPr>
            <a:spLocks noChangeArrowheads="1"/>
          </p:cNvSpPr>
          <p:nvPr/>
        </p:nvSpPr>
        <p:spPr bwMode="auto">
          <a:xfrm>
            <a:off x="11969750" y="6553200"/>
            <a:ext cx="1254125" cy="936625"/>
          </a:xfrm>
          <a:prstGeom prst="ellipse">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5"/>
          </a:lnRef>
          <a:fillRef idx="2">
            <a:schemeClr val="accent5"/>
          </a:fillRef>
          <a:effectRef idx="1">
            <a:schemeClr val="accent5"/>
          </a:effectRef>
          <a:fontRef idx="minor">
            <a:schemeClr val="dk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事故</a:t>
            </a:r>
          </a:p>
        </p:txBody>
      </p:sp>
      <p:sp>
        <p:nvSpPr>
          <p:cNvPr id="528398" name="Oval 14">
            <a:extLst>
              <a:ext uri="{FF2B5EF4-FFF2-40B4-BE49-F238E27FC236}">
                <a16:creationId xmlns:a16="http://schemas.microsoft.com/office/drawing/2014/main" id="{0B4D0B9C-9536-468E-99D9-53D9731E5D39}"/>
              </a:ext>
            </a:extLst>
          </p:cNvPr>
          <p:cNvSpPr>
            <a:spLocks noChangeArrowheads="1"/>
          </p:cNvSpPr>
          <p:nvPr/>
        </p:nvSpPr>
        <p:spPr bwMode="auto">
          <a:xfrm>
            <a:off x="10374313" y="6553200"/>
            <a:ext cx="1254125" cy="936625"/>
          </a:xfrm>
          <a:prstGeom prst="ellipse">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5"/>
          </a:lnRef>
          <a:fillRef idx="2">
            <a:schemeClr val="accent5"/>
          </a:fillRef>
          <a:effectRef idx="1">
            <a:schemeClr val="accent5"/>
          </a:effectRef>
          <a:fontRef idx="minor">
            <a:schemeClr val="dk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尘肺</a:t>
            </a:r>
          </a:p>
        </p:txBody>
      </p:sp>
      <p:sp>
        <p:nvSpPr>
          <p:cNvPr id="528399" name="Oval 15">
            <a:extLst>
              <a:ext uri="{FF2B5EF4-FFF2-40B4-BE49-F238E27FC236}">
                <a16:creationId xmlns:a16="http://schemas.microsoft.com/office/drawing/2014/main" id="{4946CDBF-1313-4591-B0BC-1AC2D8C7C5C3}"/>
              </a:ext>
            </a:extLst>
          </p:cNvPr>
          <p:cNvSpPr>
            <a:spLocks noChangeArrowheads="1"/>
          </p:cNvSpPr>
          <p:nvPr/>
        </p:nvSpPr>
        <p:spPr bwMode="auto">
          <a:xfrm>
            <a:off x="8777288" y="6553200"/>
            <a:ext cx="1254125" cy="936625"/>
          </a:xfrm>
          <a:prstGeom prst="ellipse">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5"/>
          </a:lnRef>
          <a:fillRef idx="2">
            <a:schemeClr val="accent5"/>
          </a:fillRef>
          <a:effectRef idx="1">
            <a:schemeClr val="accent5"/>
          </a:effectRef>
          <a:fontRef idx="minor">
            <a:schemeClr val="dk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呕吐</a:t>
            </a:r>
          </a:p>
        </p:txBody>
      </p:sp>
      <p:sp>
        <p:nvSpPr>
          <p:cNvPr id="528400" name="Oval 16">
            <a:extLst>
              <a:ext uri="{FF2B5EF4-FFF2-40B4-BE49-F238E27FC236}">
                <a16:creationId xmlns:a16="http://schemas.microsoft.com/office/drawing/2014/main" id="{A2017C29-BB82-44F9-97A0-83E14C057D5E}"/>
              </a:ext>
            </a:extLst>
          </p:cNvPr>
          <p:cNvSpPr>
            <a:spLocks noChangeArrowheads="1"/>
          </p:cNvSpPr>
          <p:nvPr/>
        </p:nvSpPr>
        <p:spPr bwMode="auto">
          <a:xfrm>
            <a:off x="6154738" y="6448425"/>
            <a:ext cx="1254125" cy="936625"/>
          </a:xfrm>
          <a:prstGeom prst="ellipse">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5"/>
          </a:lnRef>
          <a:fillRef idx="2">
            <a:schemeClr val="accent5"/>
          </a:fillRef>
          <a:effectRef idx="1">
            <a:schemeClr val="accent5"/>
          </a:effectRef>
          <a:fontRef idx="minor">
            <a:schemeClr val="dk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恶心</a:t>
            </a:r>
          </a:p>
        </p:txBody>
      </p:sp>
      <p:sp>
        <p:nvSpPr>
          <p:cNvPr id="528401" name="Oval 17">
            <a:extLst>
              <a:ext uri="{FF2B5EF4-FFF2-40B4-BE49-F238E27FC236}">
                <a16:creationId xmlns:a16="http://schemas.microsoft.com/office/drawing/2014/main" id="{FB9960E2-7330-47C4-B5E8-0A431E82AEAA}"/>
              </a:ext>
            </a:extLst>
          </p:cNvPr>
          <p:cNvSpPr>
            <a:spLocks noChangeArrowheads="1"/>
          </p:cNvSpPr>
          <p:nvPr/>
        </p:nvSpPr>
        <p:spPr bwMode="auto">
          <a:xfrm>
            <a:off x="4673600" y="6448425"/>
            <a:ext cx="1254125" cy="936625"/>
          </a:xfrm>
          <a:prstGeom prst="ellipse">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5"/>
          </a:lnRef>
          <a:fillRef idx="2">
            <a:schemeClr val="accent5"/>
          </a:fillRef>
          <a:effectRef idx="1">
            <a:schemeClr val="accent5"/>
          </a:effectRef>
          <a:fontRef idx="minor">
            <a:schemeClr val="dk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肝炎</a:t>
            </a:r>
          </a:p>
        </p:txBody>
      </p:sp>
      <p:sp>
        <p:nvSpPr>
          <p:cNvPr id="528402" name="Oval 18">
            <a:extLst>
              <a:ext uri="{FF2B5EF4-FFF2-40B4-BE49-F238E27FC236}">
                <a16:creationId xmlns:a16="http://schemas.microsoft.com/office/drawing/2014/main" id="{8FF4D40F-4AE2-41F5-8F12-42C386E088B6}"/>
              </a:ext>
            </a:extLst>
          </p:cNvPr>
          <p:cNvSpPr>
            <a:spLocks noChangeArrowheads="1"/>
          </p:cNvSpPr>
          <p:nvPr/>
        </p:nvSpPr>
        <p:spPr bwMode="auto">
          <a:xfrm>
            <a:off x="3190875" y="6448425"/>
            <a:ext cx="1254125" cy="936625"/>
          </a:xfrm>
          <a:prstGeom prst="ellipse">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5"/>
          </a:lnRef>
          <a:fillRef idx="2">
            <a:schemeClr val="accent5"/>
          </a:fillRef>
          <a:effectRef idx="1">
            <a:schemeClr val="accent5"/>
          </a:effectRef>
          <a:fontRef idx="minor">
            <a:schemeClr val="dk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工伤</a:t>
            </a:r>
          </a:p>
        </p:txBody>
      </p:sp>
      <p:sp>
        <p:nvSpPr>
          <p:cNvPr id="528403" name="Line 19">
            <a:extLst>
              <a:ext uri="{FF2B5EF4-FFF2-40B4-BE49-F238E27FC236}">
                <a16:creationId xmlns:a16="http://schemas.microsoft.com/office/drawing/2014/main" id="{9DA283BA-8963-4839-965F-00B55B94D6ED}"/>
              </a:ext>
            </a:extLst>
          </p:cNvPr>
          <p:cNvSpPr>
            <a:spLocks noChangeShapeType="1"/>
          </p:cNvSpPr>
          <p:nvPr/>
        </p:nvSpPr>
        <p:spPr bwMode="auto">
          <a:xfrm>
            <a:off x="8093075" y="2497138"/>
            <a:ext cx="0" cy="727075"/>
          </a:xfrm>
          <a:prstGeom prst="line">
            <a:avLst/>
          </a:prstGeom>
          <a:ln>
            <a:headEnd/>
            <a:tailEn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5"/>
          </a:lnRef>
          <a:fillRef idx="2">
            <a:schemeClr val="accent5"/>
          </a:fillRef>
          <a:effectRef idx="1">
            <a:schemeClr val="accent5"/>
          </a:effectRef>
          <a:fontRef idx="minor">
            <a:schemeClr val="dk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528404" name="Line 20">
            <a:extLst>
              <a:ext uri="{FF2B5EF4-FFF2-40B4-BE49-F238E27FC236}">
                <a16:creationId xmlns:a16="http://schemas.microsoft.com/office/drawing/2014/main" id="{BCF33F29-BFB8-4A13-8BFF-BE2292759B7B}"/>
              </a:ext>
            </a:extLst>
          </p:cNvPr>
          <p:cNvSpPr>
            <a:spLocks noChangeShapeType="1"/>
          </p:cNvSpPr>
          <p:nvPr/>
        </p:nvSpPr>
        <p:spPr bwMode="auto">
          <a:xfrm>
            <a:off x="5472113" y="2705100"/>
            <a:ext cx="1595437" cy="831850"/>
          </a:xfrm>
          <a:prstGeom prst="line">
            <a:avLst/>
          </a:prstGeom>
          <a:ln>
            <a:headEnd/>
            <a:tailEn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5"/>
          </a:lnRef>
          <a:fillRef idx="2">
            <a:schemeClr val="accent5"/>
          </a:fillRef>
          <a:effectRef idx="1">
            <a:schemeClr val="accent5"/>
          </a:effectRef>
          <a:fontRef idx="minor">
            <a:schemeClr val="dk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528405" name="Line 21">
            <a:extLst>
              <a:ext uri="{FF2B5EF4-FFF2-40B4-BE49-F238E27FC236}">
                <a16:creationId xmlns:a16="http://schemas.microsoft.com/office/drawing/2014/main" id="{8BB4FB68-D171-4BC0-9A4E-06C534C2299C}"/>
              </a:ext>
            </a:extLst>
          </p:cNvPr>
          <p:cNvSpPr>
            <a:spLocks noChangeShapeType="1"/>
          </p:cNvSpPr>
          <p:nvPr/>
        </p:nvSpPr>
        <p:spPr bwMode="auto">
          <a:xfrm flipH="1">
            <a:off x="9234488" y="2705100"/>
            <a:ext cx="1481137" cy="1039813"/>
          </a:xfrm>
          <a:prstGeom prst="line">
            <a:avLst/>
          </a:prstGeom>
          <a:ln>
            <a:headEnd/>
            <a:tailEn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5"/>
          </a:lnRef>
          <a:fillRef idx="2">
            <a:schemeClr val="accent5"/>
          </a:fillRef>
          <a:effectRef idx="1">
            <a:schemeClr val="accent5"/>
          </a:effectRef>
          <a:fontRef idx="minor">
            <a:schemeClr val="dk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528406" name="Line 22">
            <a:extLst>
              <a:ext uri="{FF2B5EF4-FFF2-40B4-BE49-F238E27FC236}">
                <a16:creationId xmlns:a16="http://schemas.microsoft.com/office/drawing/2014/main" id="{18760227-6AAA-4B15-8E97-4F1870F90F44}"/>
              </a:ext>
            </a:extLst>
          </p:cNvPr>
          <p:cNvSpPr>
            <a:spLocks noChangeShapeType="1"/>
          </p:cNvSpPr>
          <p:nvPr/>
        </p:nvSpPr>
        <p:spPr bwMode="auto">
          <a:xfrm>
            <a:off x="5472113" y="4264025"/>
            <a:ext cx="1254125" cy="0"/>
          </a:xfrm>
          <a:prstGeom prst="line">
            <a:avLst/>
          </a:prstGeom>
          <a:ln>
            <a:headEnd/>
            <a:tailEn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5"/>
          </a:lnRef>
          <a:fillRef idx="2">
            <a:schemeClr val="accent5"/>
          </a:fillRef>
          <a:effectRef idx="1">
            <a:schemeClr val="accent5"/>
          </a:effectRef>
          <a:fontRef idx="minor">
            <a:schemeClr val="dk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528407" name="Line 23">
            <a:extLst>
              <a:ext uri="{FF2B5EF4-FFF2-40B4-BE49-F238E27FC236}">
                <a16:creationId xmlns:a16="http://schemas.microsoft.com/office/drawing/2014/main" id="{F7CE5D1E-3C33-46E6-BFF8-2EC9C295B9FD}"/>
              </a:ext>
            </a:extLst>
          </p:cNvPr>
          <p:cNvSpPr>
            <a:spLocks noChangeShapeType="1"/>
          </p:cNvSpPr>
          <p:nvPr/>
        </p:nvSpPr>
        <p:spPr bwMode="auto">
          <a:xfrm flipH="1">
            <a:off x="9461500" y="4160838"/>
            <a:ext cx="1139825" cy="0"/>
          </a:xfrm>
          <a:prstGeom prst="line">
            <a:avLst/>
          </a:prstGeom>
          <a:ln>
            <a:headEnd/>
            <a:tailEn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5"/>
          </a:lnRef>
          <a:fillRef idx="2">
            <a:schemeClr val="accent5"/>
          </a:fillRef>
          <a:effectRef idx="1">
            <a:schemeClr val="accent5"/>
          </a:effectRef>
          <a:fontRef idx="minor">
            <a:schemeClr val="dk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528408" name="Line 24">
            <a:extLst>
              <a:ext uri="{FF2B5EF4-FFF2-40B4-BE49-F238E27FC236}">
                <a16:creationId xmlns:a16="http://schemas.microsoft.com/office/drawing/2014/main" id="{55119EAC-BA11-4612-B6D2-14EB45CAABBB}"/>
              </a:ext>
            </a:extLst>
          </p:cNvPr>
          <p:cNvSpPr>
            <a:spLocks noChangeShapeType="1"/>
          </p:cNvSpPr>
          <p:nvPr/>
        </p:nvSpPr>
        <p:spPr bwMode="auto">
          <a:xfrm>
            <a:off x="8093075" y="5408613"/>
            <a:ext cx="0" cy="312737"/>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5"/>
          </a:lnRef>
          <a:fillRef idx="2">
            <a:schemeClr val="accent5"/>
          </a:fillRef>
          <a:effectRef idx="1">
            <a:schemeClr val="accent5"/>
          </a:effectRef>
          <a:fontRef idx="minor">
            <a:schemeClr val="dk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528409" name="Line 25">
            <a:extLst>
              <a:ext uri="{FF2B5EF4-FFF2-40B4-BE49-F238E27FC236}">
                <a16:creationId xmlns:a16="http://schemas.microsoft.com/office/drawing/2014/main" id="{B03FE9AA-5F81-424C-9BEF-0A6DF2332DC6}"/>
              </a:ext>
            </a:extLst>
          </p:cNvPr>
          <p:cNvSpPr>
            <a:spLocks noChangeShapeType="1"/>
          </p:cNvSpPr>
          <p:nvPr/>
        </p:nvSpPr>
        <p:spPr bwMode="auto">
          <a:xfrm>
            <a:off x="7980363" y="8216900"/>
            <a:ext cx="0" cy="415925"/>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5"/>
          </a:lnRef>
          <a:fillRef idx="2">
            <a:schemeClr val="accent5"/>
          </a:fillRef>
          <a:effectRef idx="1">
            <a:schemeClr val="accent5"/>
          </a:effectRef>
          <a:fontRef idx="minor">
            <a:schemeClr val="dk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26" name="文本框 25">
            <a:extLst>
              <a:ext uri="{FF2B5EF4-FFF2-40B4-BE49-F238E27FC236}">
                <a16:creationId xmlns:a16="http://schemas.microsoft.com/office/drawing/2014/main" id="{8CCE9F70-5552-4751-A68E-C644B30CA906}"/>
              </a:ext>
            </a:extLst>
          </p:cNvPr>
          <p:cNvSpPr txBox="1"/>
          <p:nvPr/>
        </p:nvSpPr>
        <p:spPr>
          <a:xfrm>
            <a:off x="2887056" y="84177"/>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26"/>
                                        </p:tgtEl>
                                        <p:attrNameLst>
                                          <p:attrName>style.visibility</p:attrName>
                                        </p:attrNameLst>
                                      </p:cBhvr>
                                      <p:to>
                                        <p:strVal val="visible"/>
                                      </p:to>
                                    </p:set>
                                    <p:anim calcmode="lin" valueType="num">
                                      <p:cBhvr>
                                        <p:cTn id="7" dur="500" fill="hold"/>
                                        <p:tgtEl>
                                          <p:spTgt spid="26"/>
                                        </p:tgtEl>
                                        <p:attrNameLst>
                                          <p:attrName>ppt_w</p:attrName>
                                        </p:attrNameLst>
                                      </p:cBhvr>
                                      <p:tavLst>
                                        <p:tav tm="0">
                                          <p:val>
                                            <p:fltVal val="0"/>
                                          </p:val>
                                        </p:tav>
                                        <p:tav tm="100000">
                                          <p:val>
                                            <p:strVal val="#ppt_w"/>
                                          </p:val>
                                        </p:tav>
                                      </p:tavLst>
                                    </p:anim>
                                    <p:anim calcmode="lin" valueType="num">
                                      <p:cBhvr>
                                        <p:cTn id="8" dur="500" fill="hold"/>
                                        <p:tgtEl>
                                          <p:spTgt spid="2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9410" name="Text Box 2">
            <a:extLst>
              <a:ext uri="{FF2B5EF4-FFF2-40B4-BE49-F238E27FC236}">
                <a16:creationId xmlns:a16="http://schemas.microsoft.com/office/drawing/2014/main" id="{EA91DDB7-2919-4509-9AAC-DB7A6C156DC1}"/>
              </a:ext>
            </a:extLst>
          </p:cNvPr>
          <p:cNvSpPr txBox="1">
            <a:spLocks noChangeArrowheads="1"/>
          </p:cNvSpPr>
          <p:nvPr/>
        </p:nvSpPr>
        <p:spPr bwMode="auto">
          <a:xfrm>
            <a:off x="1336899" y="1872432"/>
            <a:ext cx="13681075" cy="4533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1 ) </a:t>
            </a:r>
            <a:r>
              <a:rPr lang="zh-TW" altLang="en-US" sz="2000" b="1" dirty="0">
                <a:latin typeface="+mn-lt"/>
                <a:ea typeface="+mn-ea"/>
                <a:cs typeface="+mn-ea"/>
                <a:sym typeface="+mn-lt"/>
              </a:rPr>
              <a:t>有机溶剂与职业中毒</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b="1" dirty="0">
                <a:latin typeface="+mn-lt"/>
                <a:ea typeface="+mn-ea"/>
                <a:cs typeface="+mn-ea"/>
                <a:sym typeface="+mn-lt"/>
              </a:rPr>
              <a:t>三氯乙烯</a:t>
            </a:r>
            <a:r>
              <a:rPr lang="en-US" altLang="zh-TW" sz="2000" b="1" dirty="0">
                <a:latin typeface="+mn-lt"/>
                <a:ea typeface="+mn-ea"/>
                <a:cs typeface="+mn-ea"/>
                <a:sym typeface="+mn-lt"/>
              </a:rPr>
              <a:t>:</a:t>
            </a:r>
            <a:r>
              <a:rPr lang="zh-TW" altLang="en-US" sz="2000" b="1" dirty="0">
                <a:latin typeface="+mn-lt"/>
                <a:ea typeface="+mn-ea"/>
                <a:cs typeface="+mn-ea"/>
                <a:sym typeface="+mn-lt"/>
              </a:rPr>
              <a:t>又叫洗板水</a:t>
            </a:r>
            <a:r>
              <a:rPr lang="en-US" altLang="zh-TW" sz="2000" b="1" dirty="0">
                <a:latin typeface="+mn-lt"/>
                <a:ea typeface="+mn-ea"/>
                <a:cs typeface="+mn-ea"/>
                <a:sym typeface="+mn-lt"/>
              </a:rPr>
              <a:t>,</a:t>
            </a:r>
            <a:r>
              <a:rPr lang="zh-TW" altLang="en-US" sz="2000" b="1" dirty="0">
                <a:latin typeface="+mn-lt"/>
                <a:ea typeface="+mn-ea"/>
                <a:cs typeface="+mn-ea"/>
                <a:sym typeface="+mn-lt"/>
              </a:rPr>
              <a:t>代号</a:t>
            </a:r>
            <a:r>
              <a:rPr lang="en-US" altLang="zh-TW" sz="2000" b="1" dirty="0">
                <a:latin typeface="+mn-lt"/>
                <a:ea typeface="+mn-ea"/>
                <a:cs typeface="+mn-ea"/>
                <a:sym typeface="+mn-lt"/>
              </a:rPr>
              <a:t>TCE.</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用途</a:t>
            </a:r>
            <a:r>
              <a:rPr lang="en-US" altLang="zh-TW" sz="2000" dirty="0">
                <a:latin typeface="+mn-lt"/>
                <a:ea typeface="+mn-ea"/>
                <a:cs typeface="+mn-ea"/>
                <a:sym typeface="+mn-lt"/>
              </a:rPr>
              <a:t>:</a:t>
            </a:r>
            <a:r>
              <a:rPr lang="zh-TW" altLang="en-US" sz="2000" dirty="0">
                <a:latin typeface="+mn-lt"/>
                <a:ea typeface="+mn-ea"/>
                <a:cs typeface="+mn-ea"/>
                <a:sym typeface="+mn-lt"/>
              </a:rPr>
              <a:t>清洗线路板</a:t>
            </a:r>
            <a:r>
              <a:rPr lang="en-US" altLang="zh-TW" sz="2000" dirty="0">
                <a:latin typeface="+mn-lt"/>
                <a:ea typeface="+mn-ea"/>
                <a:cs typeface="+mn-ea"/>
                <a:sym typeface="+mn-lt"/>
              </a:rPr>
              <a:t>,</a:t>
            </a:r>
            <a:r>
              <a:rPr lang="zh-TW" altLang="en-US" sz="2000" dirty="0">
                <a:latin typeface="+mn-lt"/>
                <a:ea typeface="+mn-ea"/>
                <a:cs typeface="+mn-ea"/>
                <a:sym typeface="+mn-lt"/>
              </a:rPr>
              <a:t>五金材料</a:t>
            </a:r>
            <a:r>
              <a:rPr lang="en-US" altLang="zh-TW" sz="2000" dirty="0">
                <a:latin typeface="+mn-lt"/>
                <a:ea typeface="+mn-ea"/>
                <a:cs typeface="+mn-ea"/>
                <a:sym typeface="+mn-lt"/>
              </a:rPr>
              <a:t>,</a:t>
            </a:r>
            <a:r>
              <a:rPr lang="zh-TW" altLang="en-US" sz="2000" dirty="0">
                <a:latin typeface="+mn-lt"/>
                <a:ea typeface="+mn-ea"/>
                <a:cs typeface="+mn-ea"/>
                <a:sym typeface="+mn-lt"/>
              </a:rPr>
              <a:t>衣物干洗剂等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中毒途径</a:t>
            </a:r>
            <a:r>
              <a:rPr lang="en-US" altLang="zh-TW" sz="2000" dirty="0">
                <a:latin typeface="+mn-lt"/>
                <a:ea typeface="+mn-ea"/>
                <a:cs typeface="+mn-ea"/>
                <a:sym typeface="+mn-lt"/>
              </a:rPr>
              <a:t>:</a:t>
            </a:r>
            <a:r>
              <a:rPr lang="zh-TW" altLang="en-US" sz="2000" dirty="0">
                <a:latin typeface="+mn-lt"/>
                <a:ea typeface="+mn-ea"/>
                <a:cs typeface="+mn-ea"/>
                <a:sym typeface="+mn-lt"/>
              </a:rPr>
              <a:t>吸入</a:t>
            </a:r>
            <a:r>
              <a:rPr lang="en-US" altLang="zh-TW" sz="2000" dirty="0">
                <a:latin typeface="+mn-lt"/>
                <a:ea typeface="+mn-ea"/>
                <a:cs typeface="+mn-ea"/>
                <a:sym typeface="+mn-lt"/>
              </a:rPr>
              <a:t>,</a:t>
            </a:r>
            <a:r>
              <a:rPr lang="zh-TW" altLang="en-US" sz="2000" dirty="0">
                <a:latin typeface="+mn-lt"/>
                <a:ea typeface="+mn-ea"/>
                <a:cs typeface="+mn-ea"/>
                <a:sym typeface="+mn-lt"/>
              </a:rPr>
              <a:t>接触</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表现</a:t>
            </a:r>
            <a:r>
              <a:rPr lang="en-US" altLang="zh-TW" sz="2000" dirty="0">
                <a:latin typeface="+mn-lt"/>
                <a:ea typeface="+mn-ea"/>
                <a:cs typeface="+mn-ea"/>
                <a:sym typeface="+mn-lt"/>
              </a:rPr>
              <a:t>:</a:t>
            </a:r>
            <a:r>
              <a:rPr lang="zh-TW" altLang="en-US" sz="2000" dirty="0">
                <a:latin typeface="+mn-lt"/>
                <a:ea typeface="+mn-ea"/>
                <a:cs typeface="+mn-ea"/>
                <a:sym typeface="+mn-lt"/>
              </a:rPr>
              <a:t>头痛</a:t>
            </a:r>
            <a:r>
              <a:rPr lang="en-US" altLang="zh-TW" sz="2000" dirty="0">
                <a:latin typeface="+mn-lt"/>
                <a:ea typeface="+mn-ea"/>
                <a:cs typeface="+mn-ea"/>
                <a:sym typeface="+mn-lt"/>
              </a:rPr>
              <a:t>,</a:t>
            </a:r>
            <a:r>
              <a:rPr lang="zh-TW" altLang="en-US" sz="2000" dirty="0">
                <a:latin typeface="+mn-lt"/>
                <a:ea typeface="+mn-ea"/>
                <a:cs typeface="+mn-ea"/>
                <a:sym typeface="+mn-lt"/>
              </a:rPr>
              <a:t>头晕</a:t>
            </a:r>
            <a:r>
              <a:rPr lang="en-US" altLang="zh-TW" sz="2000" dirty="0">
                <a:latin typeface="+mn-lt"/>
                <a:ea typeface="+mn-ea"/>
                <a:cs typeface="+mn-ea"/>
                <a:sym typeface="+mn-lt"/>
              </a:rPr>
              <a:t>,</a:t>
            </a:r>
            <a:r>
              <a:rPr lang="zh-TW" altLang="en-US" sz="2000" dirty="0">
                <a:latin typeface="+mn-lt"/>
                <a:ea typeface="+mn-ea"/>
                <a:cs typeface="+mn-ea"/>
                <a:sym typeface="+mn-lt"/>
              </a:rPr>
              <a:t>嗜睡</a:t>
            </a:r>
            <a:r>
              <a:rPr lang="en-US" altLang="zh-TW" sz="2000" dirty="0">
                <a:latin typeface="+mn-lt"/>
                <a:ea typeface="+mn-ea"/>
                <a:cs typeface="+mn-ea"/>
                <a:sym typeface="+mn-lt"/>
              </a:rPr>
              <a:t>,</a:t>
            </a:r>
            <a:r>
              <a:rPr lang="zh-TW" altLang="en-US" sz="2000" dirty="0">
                <a:latin typeface="+mn-lt"/>
                <a:ea typeface="+mn-ea"/>
                <a:cs typeface="+mn-ea"/>
                <a:sym typeface="+mn-lt"/>
              </a:rPr>
              <a:t>恶心</a:t>
            </a:r>
            <a:r>
              <a:rPr lang="en-US" altLang="zh-TW" sz="2000" dirty="0">
                <a:latin typeface="+mn-lt"/>
                <a:ea typeface="+mn-ea"/>
                <a:cs typeface="+mn-ea"/>
                <a:sym typeface="+mn-lt"/>
              </a:rPr>
              <a:t>,</a:t>
            </a:r>
            <a:r>
              <a:rPr lang="zh-TW" altLang="en-US" sz="2000" dirty="0">
                <a:latin typeface="+mn-lt"/>
                <a:ea typeface="+mn-ea"/>
                <a:cs typeface="+mn-ea"/>
                <a:sym typeface="+mn-lt"/>
              </a:rPr>
              <a:t>呕吐</a:t>
            </a:r>
            <a:r>
              <a:rPr lang="en-US" altLang="zh-TW" sz="2000" dirty="0">
                <a:latin typeface="+mn-lt"/>
                <a:ea typeface="+mn-ea"/>
                <a:cs typeface="+mn-ea"/>
                <a:sym typeface="+mn-lt"/>
              </a:rPr>
              <a:t>,</a:t>
            </a:r>
            <a:r>
              <a:rPr lang="zh-TW" altLang="en-US" sz="2000" dirty="0">
                <a:latin typeface="+mn-lt"/>
                <a:ea typeface="+mn-ea"/>
                <a:cs typeface="+mn-ea"/>
                <a:sym typeface="+mn-lt"/>
              </a:rPr>
              <a:t>四肢乏力</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损害</a:t>
            </a:r>
            <a:r>
              <a:rPr lang="en-US" altLang="zh-TW" sz="2000" dirty="0">
                <a:latin typeface="+mn-lt"/>
                <a:ea typeface="+mn-ea"/>
                <a:cs typeface="+mn-ea"/>
                <a:sym typeface="+mn-lt"/>
              </a:rPr>
              <a:t>:</a:t>
            </a:r>
            <a:r>
              <a:rPr lang="zh-TW" altLang="en-US" sz="2000" dirty="0">
                <a:latin typeface="+mn-lt"/>
                <a:ea typeface="+mn-ea"/>
                <a:cs typeface="+mn-ea"/>
                <a:sym typeface="+mn-lt"/>
              </a:rPr>
              <a:t>心</a:t>
            </a:r>
            <a:r>
              <a:rPr lang="en-US" altLang="zh-TW" sz="2000" dirty="0">
                <a:latin typeface="+mn-lt"/>
                <a:ea typeface="+mn-ea"/>
                <a:cs typeface="+mn-ea"/>
                <a:sym typeface="+mn-lt"/>
              </a:rPr>
              <a:t>,</a:t>
            </a:r>
            <a:r>
              <a:rPr lang="zh-TW" altLang="en-US" sz="2000" dirty="0">
                <a:latin typeface="+mn-lt"/>
                <a:ea typeface="+mn-ea"/>
                <a:cs typeface="+mn-ea"/>
                <a:sym typeface="+mn-lt"/>
              </a:rPr>
              <a:t>肝</a:t>
            </a:r>
            <a:r>
              <a:rPr lang="en-US" altLang="zh-TW" sz="2000" dirty="0">
                <a:latin typeface="+mn-lt"/>
                <a:ea typeface="+mn-ea"/>
                <a:cs typeface="+mn-ea"/>
                <a:sym typeface="+mn-lt"/>
              </a:rPr>
              <a:t>,</a:t>
            </a:r>
            <a:r>
              <a:rPr lang="zh-TW" altLang="en-US" sz="2000" dirty="0">
                <a:latin typeface="+mn-lt"/>
                <a:ea typeface="+mn-ea"/>
                <a:cs typeface="+mn-ea"/>
                <a:sym typeface="+mn-lt"/>
              </a:rPr>
              <a:t>肾</a:t>
            </a:r>
            <a:r>
              <a:rPr lang="en-US" altLang="zh-TW" sz="2000" dirty="0">
                <a:latin typeface="+mn-lt"/>
                <a:ea typeface="+mn-ea"/>
                <a:cs typeface="+mn-ea"/>
                <a:sym typeface="+mn-lt"/>
              </a:rPr>
              <a:t>,</a:t>
            </a:r>
            <a:r>
              <a:rPr lang="zh-TW" altLang="en-US" sz="2000" dirty="0">
                <a:latin typeface="+mn-lt"/>
                <a:ea typeface="+mn-ea"/>
                <a:cs typeface="+mn-ea"/>
                <a:sym typeface="+mn-lt"/>
              </a:rPr>
              <a:t>皮肤</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b="1" dirty="0">
                <a:latin typeface="+mn-lt"/>
                <a:ea typeface="+mn-ea"/>
                <a:cs typeface="+mn-ea"/>
                <a:sym typeface="+mn-lt"/>
              </a:rPr>
              <a:t>正乙烷</a:t>
            </a:r>
            <a:r>
              <a:rPr lang="en-US" altLang="zh-TW" sz="2000" b="1" dirty="0">
                <a:latin typeface="+mn-lt"/>
                <a:ea typeface="+mn-ea"/>
                <a:cs typeface="+mn-ea"/>
                <a:sym typeface="+mn-lt"/>
              </a:rPr>
              <a:t>:</a:t>
            </a:r>
            <a:r>
              <a:rPr lang="zh-TW" altLang="en-US" sz="2000" b="1" dirty="0">
                <a:latin typeface="+mn-lt"/>
                <a:ea typeface="+mn-ea"/>
                <a:cs typeface="+mn-ea"/>
                <a:sym typeface="+mn-lt"/>
              </a:rPr>
              <a:t>又叫白电油</a:t>
            </a:r>
            <a:r>
              <a:rPr lang="en-US" altLang="zh-TW" sz="2000" b="1" dirty="0">
                <a:latin typeface="+mn-lt"/>
                <a:ea typeface="+mn-ea"/>
                <a:cs typeface="+mn-ea"/>
                <a:sym typeface="+mn-lt"/>
              </a:rPr>
              <a:t>,</a:t>
            </a:r>
            <a:r>
              <a:rPr lang="zh-TW" altLang="en-US" sz="2000" b="1" dirty="0">
                <a:latin typeface="+mn-lt"/>
                <a:ea typeface="+mn-ea"/>
                <a:cs typeface="+mn-ea"/>
                <a:sym typeface="+mn-lt"/>
              </a:rPr>
              <a:t>代号 </a:t>
            </a:r>
            <a:r>
              <a:rPr lang="en-US" altLang="zh-TW" sz="2000" b="1" dirty="0">
                <a:latin typeface="+mn-lt"/>
                <a:ea typeface="+mn-ea"/>
                <a:cs typeface="+mn-ea"/>
                <a:sym typeface="+mn-lt"/>
              </a:rPr>
              <a:t>NH.</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用途</a:t>
            </a:r>
            <a:r>
              <a:rPr lang="en-US" altLang="zh-TW" sz="2000" dirty="0">
                <a:latin typeface="+mn-lt"/>
                <a:ea typeface="+mn-ea"/>
                <a:cs typeface="+mn-ea"/>
                <a:sym typeface="+mn-lt"/>
              </a:rPr>
              <a:t>:</a:t>
            </a:r>
            <a:r>
              <a:rPr lang="zh-TW" altLang="en-US" sz="2000" dirty="0">
                <a:latin typeface="+mn-lt"/>
                <a:ea typeface="+mn-ea"/>
                <a:cs typeface="+mn-ea"/>
                <a:sym typeface="+mn-lt"/>
              </a:rPr>
              <a:t>清洗印刷机械</a:t>
            </a:r>
            <a:r>
              <a:rPr lang="en-US" altLang="zh-TW" sz="2000" dirty="0">
                <a:latin typeface="+mn-lt"/>
                <a:ea typeface="+mn-ea"/>
                <a:cs typeface="+mn-ea"/>
                <a:sym typeface="+mn-lt"/>
              </a:rPr>
              <a:t>,LCD,</a:t>
            </a:r>
            <a:r>
              <a:rPr lang="zh-TW" altLang="en-US" sz="2000" dirty="0">
                <a:latin typeface="+mn-lt"/>
                <a:ea typeface="+mn-ea"/>
                <a:cs typeface="+mn-ea"/>
                <a:sym typeface="+mn-lt"/>
              </a:rPr>
              <a:t>表壳等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中毒途径</a:t>
            </a:r>
            <a:r>
              <a:rPr lang="en-US" altLang="zh-TW" sz="2000" dirty="0">
                <a:latin typeface="+mn-lt"/>
                <a:ea typeface="+mn-ea"/>
                <a:cs typeface="+mn-ea"/>
                <a:sym typeface="+mn-lt"/>
              </a:rPr>
              <a:t>:</a:t>
            </a:r>
            <a:r>
              <a:rPr lang="zh-TW" altLang="en-US" sz="2000" dirty="0">
                <a:latin typeface="+mn-lt"/>
                <a:ea typeface="+mn-ea"/>
                <a:cs typeface="+mn-ea"/>
                <a:sym typeface="+mn-lt"/>
              </a:rPr>
              <a:t>吸入</a:t>
            </a:r>
            <a:r>
              <a:rPr lang="en-US" altLang="zh-TW" sz="2000" dirty="0">
                <a:latin typeface="+mn-lt"/>
                <a:ea typeface="+mn-ea"/>
                <a:cs typeface="+mn-ea"/>
                <a:sym typeface="+mn-lt"/>
              </a:rPr>
              <a:t>,</a:t>
            </a:r>
            <a:r>
              <a:rPr lang="zh-TW" altLang="en-US" sz="2000" dirty="0">
                <a:latin typeface="+mn-lt"/>
                <a:ea typeface="+mn-ea"/>
                <a:cs typeface="+mn-ea"/>
                <a:sym typeface="+mn-lt"/>
              </a:rPr>
              <a:t>接触</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表现</a:t>
            </a:r>
            <a:r>
              <a:rPr lang="en-US" altLang="zh-TW" sz="2000" dirty="0">
                <a:latin typeface="+mn-lt"/>
                <a:ea typeface="+mn-ea"/>
                <a:cs typeface="+mn-ea"/>
                <a:sym typeface="+mn-lt"/>
              </a:rPr>
              <a:t>:</a:t>
            </a:r>
            <a:r>
              <a:rPr lang="zh-TW" altLang="en-US" sz="2000" dirty="0">
                <a:latin typeface="+mn-lt"/>
                <a:ea typeface="+mn-ea"/>
                <a:cs typeface="+mn-ea"/>
                <a:sym typeface="+mn-lt"/>
              </a:rPr>
              <a:t>步态异常</a:t>
            </a:r>
            <a:r>
              <a:rPr lang="en-US" altLang="zh-TW" sz="2000" dirty="0">
                <a:latin typeface="+mn-lt"/>
                <a:ea typeface="+mn-ea"/>
                <a:cs typeface="+mn-ea"/>
                <a:sym typeface="+mn-lt"/>
              </a:rPr>
              <a:t>,</a:t>
            </a:r>
            <a:r>
              <a:rPr lang="zh-TW" altLang="en-US" sz="2000" dirty="0">
                <a:latin typeface="+mn-lt"/>
                <a:ea typeface="+mn-ea"/>
                <a:cs typeface="+mn-ea"/>
                <a:sym typeface="+mn-lt"/>
              </a:rPr>
              <a:t>无力</a:t>
            </a:r>
            <a:r>
              <a:rPr lang="en-US" altLang="zh-TW" sz="2000" dirty="0">
                <a:latin typeface="+mn-lt"/>
                <a:ea typeface="+mn-ea"/>
                <a:cs typeface="+mn-ea"/>
                <a:sym typeface="+mn-lt"/>
              </a:rPr>
              <a:t>,</a:t>
            </a:r>
            <a:r>
              <a:rPr lang="zh-TW" altLang="en-US" sz="2000" dirty="0">
                <a:latin typeface="+mn-lt"/>
                <a:ea typeface="+mn-ea"/>
                <a:cs typeface="+mn-ea"/>
                <a:sym typeface="+mn-lt"/>
              </a:rPr>
              <a:t>易疲劳</a:t>
            </a:r>
            <a:r>
              <a:rPr lang="en-US" altLang="zh-TW" sz="2000" dirty="0">
                <a:latin typeface="+mn-lt"/>
                <a:ea typeface="+mn-ea"/>
                <a:cs typeface="+mn-ea"/>
                <a:sym typeface="+mn-lt"/>
              </a:rPr>
              <a:t>,</a:t>
            </a:r>
            <a:r>
              <a:rPr lang="zh-TW" altLang="en-US" sz="2000" dirty="0">
                <a:latin typeface="+mn-lt"/>
                <a:ea typeface="+mn-ea"/>
                <a:cs typeface="+mn-ea"/>
                <a:sym typeface="+mn-lt"/>
              </a:rPr>
              <a:t>四肢麻木</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损害</a:t>
            </a:r>
            <a:r>
              <a:rPr lang="en-US" altLang="zh-TW" sz="2000" dirty="0">
                <a:latin typeface="+mn-lt"/>
                <a:ea typeface="+mn-ea"/>
                <a:cs typeface="+mn-ea"/>
                <a:sym typeface="+mn-lt"/>
              </a:rPr>
              <a:t>:</a:t>
            </a:r>
            <a:r>
              <a:rPr lang="zh-TW" altLang="en-US" sz="2000" dirty="0">
                <a:latin typeface="+mn-lt"/>
                <a:ea typeface="+mn-ea"/>
                <a:cs typeface="+mn-ea"/>
                <a:sym typeface="+mn-lt"/>
              </a:rPr>
              <a:t>肌肉萎缩</a:t>
            </a:r>
            <a:r>
              <a:rPr lang="en-US" altLang="zh-TW" sz="2000" dirty="0">
                <a:latin typeface="+mn-lt"/>
                <a:ea typeface="+mn-ea"/>
                <a:cs typeface="+mn-ea"/>
                <a:sym typeface="+mn-lt"/>
              </a:rPr>
              <a:t>,</a:t>
            </a:r>
            <a:r>
              <a:rPr lang="zh-TW" altLang="en-US" sz="2000" dirty="0">
                <a:latin typeface="+mn-lt"/>
                <a:ea typeface="+mn-ea"/>
                <a:cs typeface="+mn-ea"/>
                <a:sym typeface="+mn-lt"/>
              </a:rPr>
              <a:t>神经炎症</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b="1" dirty="0">
                <a:latin typeface="+mn-lt"/>
                <a:ea typeface="+mn-ea"/>
                <a:cs typeface="+mn-ea"/>
                <a:sym typeface="+mn-lt"/>
              </a:rPr>
              <a:t>二氯乙烷</a:t>
            </a:r>
            <a:r>
              <a:rPr lang="en-US" altLang="zh-TW" sz="2000" b="1" dirty="0">
                <a:latin typeface="+mn-lt"/>
                <a:ea typeface="+mn-ea"/>
                <a:cs typeface="+mn-ea"/>
                <a:sym typeface="+mn-lt"/>
              </a:rPr>
              <a:t>:</a:t>
            </a:r>
            <a:r>
              <a:rPr lang="zh-TW" altLang="en-US" sz="2000" b="1" dirty="0">
                <a:latin typeface="+mn-lt"/>
                <a:ea typeface="+mn-ea"/>
                <a:cs typeface="+mn-ea"/>
                <a:sym typeface="+mn-lt"/>
              </a:rPr>
              <a:t>代号</a:t>
            </a:r>
            <a:r>
              <a:rPr lang="en-US" altLang="zh-TW" sz="2000" b="1" dirty="0">
                <a:latin typeface="+mn-lt"/>
                <a:ea typeface="+mn-ea"/>
                <a:cs typeface="+mn-ea"/>
                <a:sym typeface="+mn-lt"/>
              </a:rPr>
              <a:t>ABS514,3434,3435.</a:t>
            </a:r>
          </a:p>
        </p:txBody>
      </p:sp>
      <p:sp>
        <p:nvSpPr>
          <p:cNvPr id="3" name="文本框 2">
            <a:extLst>
              <a:ext uri="{FF2B5EF4-FFF2-40B4-BE49-F238E27FC236}">
                <a16:creationId xmlns:a16="http://schemas.microsoft.com/office/drawing/2014/main" id="{3704619B-3F7B-4589-A1D0-80276B4FC4F9}"/>
              </a:ext>
            </a:extLst>
          </p:cNvPr>
          <p:cNvSpPr txBox="1"/>
          <p:nvPr/>
        </p:nvSpPr>
        <p:spPr>
          <a:xfrm>
            <a:off x="2887056" y="84177"/>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0434" name="Text Box 2">
            <a:extLst>
              <a:ext uri="{FF2B5EF4-FFF2-40B4-BE49-F238E27FC236}">
                <a16:creationId xmlns:a16="http://schemas.microsoft.com/office/drawing/2014/main" id="{7CE9D3A1-5C9F-4122-A84A-9F6791832830}"/>
              </a:ext>
            </a:extLst>
          </p:cNvPr>
          <p:cNvSpPr txBox="1">
            <a:spLocks noChangeArrowheads="1"/>
          </p:cNvSpPr>
          <p:nvPr/>
        </p:nvSpPr>
        <p:spPr bwMode="auto">
          <a:xfrm>
            <a:off x="1481137" y="2413794"/>
            <a:ext cx="13681075" cy="4533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用途</a:t>
            </a:r>
            <a:r>
              <a:rPr lang="en-US" altLang="zh-TW" sz="2000" dirty="0">
                <a:latin typeface="+mn-lt"/>
                <a:ea typeface="+mn-ea"/>
                <a:cs typeface="+mn-ea"/>
                <a:sym typeface="+mn-lt"/>
              </a:rPr>
              <a:t>:</a:t>
            </a:r>
            <a:r>
              <a:rPr lang="zh-TW" altLang="en-US" sz="2000" dirty="0">
                <a:latin typeface="+mn-lt"/>
                <a:ea typeface="+mn-ea"/>
                <a:cs typeface="+mn-ea"/>
                <a:sym typeface="+mn-lt"/>
              </a:rPr>
              <a:t>粘合塑料玩具</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中毒途径</a:t>
            </a:r>
            <a:r>
              <a:rPr lang="en-US" altLang="zh-TW" sz="2000" dirty="0">
                <a:latin typeface="+mn-lt"/>
                <a:ea typeface="+mn-ea"/>
                <a:cs typeface="+mn-ea"/>
                <a:sym typeface="+mn-lt"/>
              </a:rPr>
              <a:t>:</a:t>
            </a:r>
            <a:r>
              <a:rPr lang="zh-TW" altLang="en-US" sz="2000" dirty="0">
                <a:latin typeface="+mn-lt"/>
                <a:ea typeface="+mn-ea"/>
                <a:cs typeface="+mn-ea"/>
                <a:sym typeface="+mn-lt"/>
              </a:rPr>
              <a:t>吸入</a:t>
            </a:r>
            <a:r>
              <a:rPr lang="en-US" altLang="zh-TW" sz="2000" dirty="0">
                <a:latin typeface="+mn-lt"/>
                <a:ea typeface="+mn-ea"/>
                <a:cs typeface="+mn-ea"/>
                <a:sym typeface="+mn-lt"/>
              </a:rPr>
              <a:t>,</a:t>
            </a:r>
            <a:r>
              <a:rPr lang="zh-TW" altLang="en-US" sz="2000" dirty="0">
                <a:latin typeface="+mn-lt"/>
                <a:ea typeface="+mn-ea"/>
                <a:cs typeface="+mn-ea"/>
                <a:sym typeface="+mn-lt"/>
              </a:rPr>
              <a:t>接触</a:t>
            </a:r>
            <a:r>
              <a:rPr lang="en-US" altLang="zh-TW" sz="2000" dirty="0">
                <a:latin typeface="+mn-lt"/>
                <a:ea typeface="+mn-ea"/>
                <a:cs typeface="+mn-ea"/>
                <a:sym typeface="+mn-lt"/>
              </a:rPr>
              <a:t>,</a:t>
            </a:r>
            <a:r>
              <a:rPr lang="zh-TW" altLang="en-US" sz="2000" dirty="0">
                <a:latin typeface="+mn-lt"/>
                <a:ea typeface="+mn-ea"/>
                <a:cs typeface="+mn-ea"/>
                <a:sym typeface="+mn-lt"/>
              </a:rPr>
              <a:t>误食</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表现</a:t>
            </a:r>
            <a:r>
              <a:rPr lang="en-US" altLang="zh-TW" sz="2000" dirty="0">
                <a:latin typeface="+mn-lt"/>
                <a:ea typeface="+mn-ea"/>
                <a:cs typeface="+mn-ea"/>
                <a:sym typeface="+mn-lt"/>
              </a:rPr>
              <a:t>:</a:t>
            </a:r>
            <a:r>
              <a:rPr lang="zh-TW" altLang="en-US" sz="2000" dirty="0">
                <a:latin typeface="+mn-lt"/>
                <a:ea typeface="+mn-ea"/>
                <a:cs typeface="+mn-ea"/>
                <a:sym typeface="+mn-lt"/>
              </a:rPr>
              <a:t>头痛</a:t>
            </a:r>
            <a:r>
              <a:rPr lang="en-US" altLang="zh-TW" sz="2000" dirty="0">
                <a:latin typeface="+mn-lt"/>
                <a:ea typeface="+mn-ea"/>
                <a:cs typeface="+mn-ea"/>
                <a:sym typeface="+mn-lt"/>
              </a:rPr>
              <a:t>,</a:t>
            </a:r>
            <a:r>
              <a:rPr lang="zh-TW" altLang="en-US" sz="2000" dirty="0">
                <a:latin typeface="+mn-lt"/>
                <a:ea typeface="+mn-ea"/>
                <a:cs typeface="+mn-ea"/>
                <a:sym typeface="+mn-lt"/>
              </a:rPr>
              <a:t>头晕</a:t>
            </a:r>
            <a:r>
              <a:rPr lang="en-US" altLang="zh-TW" sz="2000" dirty="0">
                <a:latin typeface="+mn-lt"/>
                <a:ea typeface="+mn-ea"/>
                <a:cs typeface="+mn-ea"/>
                <a:sym typeface="+mn-lt"/>
              </a:rPr>
              <a:t>,</a:t>
            </a:r>
            <a:r>
              <a:rPr lang="zh-TW" altLang="en-US" sz="2000" dirty="0">
                <a:latin typeface="+mn-lt"/>
                <a:ea typeface="+mn-ea"/>
                <a:cs typeface="+mn-ea"/>
                <a:sym typeface="+mn-lt"/>
              </a:rPr>
              <a:t>嗜睡</a:t>
            </a:r>
            <a:r>
              <a:rPr lang="en-US" altLang="zh-TW" sz="2000" dirty="0">
                <a:latin typeface="+mn-lt"/>
                <a:ea typeface="+mn-ea"/>
                <a:cs typeface="+mn-ea"/>
                <a:sym typeface="+mn-lt"/>
              </a:rPr>
              <a:t>,</a:t>
            </a:r>
            <a:r>
              <a:rPr lang="zh-TW" altLang="en-US" sz="2000" dirty="0">
                <a:latin typeface="+mn-lt"/>
                <a:ea typeface="+mn-ea"/>
                <a:cs typeface="+mn-ea"/>
                <a:sym typeface="+mn-lt"/>
              </a:rPr>
              <a:t>恶心</a:t>
            </a:r>
            <a:r>
              <a:rPr lang="en-US" altLang="zh-TW" sz="2000" dirty="0">
                <a:latin typeface="+mn-lt"/>
                <a:ea typeface="+mn-ea"/>
                <a:cs typeface="+mn-ea"/>
                <a:sym typeface="+mn-lt"/>
              </a:rPr>
              <a:t>,</a:t>
            </a:r>
            <a:r>
              <a:rPr lang="zh-TW" altLang="en-US" sz="2000" dirty="0">
                <a:latin typeface="+mn-lt"/>
                <a:ea typeface="+mn-ea"/>
                <a:cs typeface="+mn-ea"/>
                <a:sym typeface="+mn-lt"/>
              </a:rPr>
              <a:t>呕吐</a:t>
            </a:r>
            <a:r>
              <a:rPr lang="en-US" altLang="zh-TW" sz="2000" dirty="0">
                <a:latin typeface="+mn-lt"/>
                <a:ea typeface="+mn-ea"/>
                <a:cs typeface="+mn-ea"/>
                <a:sym typeface="+mn-lt"/>
              </a:rPr>
              <a:t>,</a:t>
            </a:r>
            <a:r>
              <a:rPr lang="zh-TW" altLang="en-US" sz="2000" dirty="0">
                <a:latin typeface="+mn-lt"/>
                <a:ea typeface="+mn-ea"/>
                <a:cs typeface="+mn-ea"/>
                <a:sym typeface="+mn-lt"/>
              </a:rPr>
              <a:t>兴奋</a:t>
            </a:r>
            <a:r>
              <a:rPr lang="en-US" altLang="zh-TW" sz="2000" dirty="0">
                <a:latin typeface="+mn-lt"/>
                <a:ea typeface="+mn-ea"/>
                <a:cs typeface="+mn-ea"/>
                <a:sym typeface="+mn-lt"/>
              </a:rPr>
              <a:t>,</a:t>
            </a:r>
            <a:r>
              <a:rPr lang="zh-TW" altLang="en-US" sz="2000" dirty="0">
                <a:latin typeface="+mn-lt"/>
                <a:ea typeface="+mn-ea"/>
                <a:cs typeface="+mn-ea"/>
                <a:sym typeface="+mn-lt"/>
              </a:rPr>
              <a:t>激动</a:t>
            </a:r>
            <a:r>
              <a:rPr lang="en-US" altLang="zh-TW" sz="2000" dirty="0">
                <a:latin typeface="+mn-lt"/>
                <a:ea typeface="+mn-ea"/>
                <a:cs typeface="+mn-ea"/>
                <a:sym typeface="+mn-lt"/>
              </a:rPr>
              <a:t>,</a:t>
            </a:r>
            <a:r>
              <a:rPr lang="zh-TW" altLang="en-US" sz="2000" dirty="0">
                <a:latin typeface="+mn-lt"/>
                <a:ea typeface="+mn-ea"/>
                <a:cs typeface="+mn-ea"/>
                <a:sym typeface="+mn-lt"/>
              </a:rPr>
              <a:t>咳嗽流泪</a:t>
            </a:r>
            <a:r>
              <a:rPr lang="en-US" altLang="zh-TW" sz="2000" dirty="0">
                <a:latin typeface="+mn-lt"/>
                <a:ea typeface="+mn-ea"/>
                <a:cs typeface="+mn-ea"/>
                <a:sym typeface="+mn-lt"/>
              </a:rPr>
              <a:t>,</a:t>
            </a:r>
            <a:r>
              <a:rPr lang="zh-TW" altLang="en-US" sz="2000" dirty="0">
                <a:latin typeface="+mn-lt"/>
                <a:ea typeface="+mn-ea"/>
                <a:cs typeface="+mn-ea"/>
                <a:sym typeface="+mn-lt"/>
              </a:rPr>
              <a:t>转化到无力</a:t>
            </a:r>
            <a:r>
              <a:rPr lang="en-US" altLang="zh-TW" sz="2000" dirty="0">
                <a:latin typeface="+mn-lt"/>
                <a:ea typeface="+mn-ea"/>
                <a:cs typeface="+mn-ea"/>
                <a:sym typeface="+mn-lt"/>
              </a:rPr>
              <a:t>,</a:t>
            </a:r>
            <a:r>
              <a:rPr lang="zh-TW" altLang="en-US" sz="2000" dirty="0">
                <a:latin typeface="+mn-lt"/>
                <a:ea typeface="+mn-ea"/>
                <a:cs typeface="+mn-ea"/>
                <a:sym typeface="+mn-lt"/>
              </a:rPr>
              <a:t>步态不稳</a:t>
            </a:r>
            <a:r>
              <a:rPr lang="en-US" altLang="zh-TW" sz="2000" dirty="0">
                <a:latin typeface="+mn-lt"/>
                <a:ea typeface="+mn-ea"/>
                <a:cs typeface="+mn-ea"/>
                <a:sym typeface="+mn-lt"/>
              </a:rPr>
              <a:t>,</a:t>
            </a:r>
            <a:r>
              <a:rPr lang="zh-TW" altLang="en-US" sz="2000" dirty="0">
                <a:latin typeface="+mn-lt"/>
                <a:ea typeface="+mn-ea"/>
                <a:cs typeface="+mn-ea"/>
                <a:sym typeface="+mn-lt"/>
              </a:rPr>
              <a:t>精神错乱</a:t>
            </a:r>
            <a:r>
              <a:rPr lang="en-US" altLang="zh-TW" sz="2000" dirty="0">
                <a:latin typeface="+mn-lt"/>
                <a:ea typeface="+mn-ea"/>
                <a:cs typeface="+mn-ea"/>
                <a:sym typeface="+mn-lt"/>
              </a:rPr>
              <a:t>,</a:t>
            </a:r>
            <a:r>
              <a:rPr lang="zh-TW" altLang="en-US" sz="2000" dirty="0">
                <a:latin typeface="+mn-lt"/>
                <a:ea typeface="+mn-ea"/>
                <a:cs typeface="+mn-ea"/>
                <a:sym typeface="+mn-lt"/>
              </a:rPr>
              <a:t>抽搐</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损害</a:t>
            </a:r>
            <a:r>
              <a:rPr lang="en-US" altLang="zh-TW" sz="2000" dirty="0">
                <a:latin typeface="+mn-lt"/>
                <a:ea typeface="+mn-ea"/>
                <a:cs typeface="+mn-ea"/>
                <a:sym typeface="+mn-lt"/>
              </a:rPr>
              <a:t>:</a:t>
            </a:r>
            <a:r>
              <a:rPr lang="zh-TW" altLang="en-US" sz="2000" dirty="0">
                <a:latin typeface="+mn-lt"/>
                <a:ea typeface="+mn-ea"/>
                <a:cs typeface="+mn-ea"/>
                <a:sym typeface="+mn-lt"/>
              </a:rPr>
              <a:t>皮肤干燥</a:t>
            </a:r>
            <a:r>
              <a:rPr lang="en-US" altLang="zh-TW" sz="2000" dirty="0">
                <a:latin typeface="+mn-lt"/>
                <a:ea typeface="+mn-ea"/>
                <a:cs typeface="+mn-ea"/>
                <a:sym typeface="+mn-lt"/>
              </a:rPr>
              <a:t>,</a:t>
            </a:r>
            <a:r>
              <a:rPr lang="zh-TW" altLang="en-US" sz="2000" dirty="0">
                <a:latin typeface="+mn-lt"/>
                <a:ea typeface="+mn-ea"/>
                <a:cs typeface="+mn-ea"/>
                <a:sym typeface="+mn-lt"/>
              </a:rPr>
              <a:t>裂隙性皮炎</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b="1" dirty="0">
                <a:latin typeface="+mn-lt"/>
                <a:ea typeface="+mn-ea"/>
                <a:cs typeface="+mn-ea"/>
                <a:sym typeface="+mn-lt"/>
              </a:rPr>
              <a:t>三氯甲烷</a:t>
            </a:r>
            <a:r>
              <a:rPr lang="en-US" altLang="zh-TW" sz="2000" b="1" dirty="0">
                <a:latin typeface="+mn-lt"/>
                <a:ea typeface="+mn-ea"/>
                <a:cs typeface="+mn-ea"/>
                <a:sym typeface="+mn-lt"/>
              </a:rPr>
              <a:t>:</a:t>
            </a:r>
            <a:r>
              <a:rPr lang="zh-TW" altLang="en-US" sz="2000" b="1" dirty="0">
                <a:latin typeface="+mn-lt"/>
                <a:ea typeface="+mn-ea"/>
                <a:cs typeface="+mn-ea"/>
                <a:sym typeface="+mn-lt"/>
              </a:rPr>
              <a:t>又叫哥罗仿</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用途</a:t>
            </a:r>
            <a:r>
              <a:rPr lang="en-US" altLang="zh-TW" sz="2000" dirty="0">
                <a:latin typeface="+mn-lt"/>
                <a:ea typeface="+mn-ea"/>
                <a:cs typeface="+mn-ea"/>
                <a:sym typeface="+mn-lt"/>
              </a:rPr>
              <a:t>:</a:t>
            </a:r>
            <a:r>
              <a:rPr lang="zh-TW" altLang="en-US" sz="2000" dirty="0">
                <a:latin typeface="+mn-lt"/>
                <a:ea typeface="+mn-ea"/>
                <a:cs typeface="+mn-ea"/>
                <a:sym typeface="+mn-lt"/>
              </a:rPr>
              <a:t>电话机</a:t>
            </a:r>
            <a:r>
              <a:rPr lang="en-US" altLang="zh-TW" sz="2000" dirty="0">
                <a:latin typeface="+mn-lt"/>
                <a:ea typeface="+mn-ea"/>
                <a:cs typeface="+mn-ea"/>
                <a:sym typeface="+mn-lt"/>
              </a:rPr>
              <a:t>,</a:t>
            </a:r>
            <a:r>
              <a:rPr lang="zh-TW" altLang="en-US" sz="2000" dirty="0">
                <a:latin typeface="+mn-lt"/>
                <a:ea typeface="+mn-ea"/>
                <a:cs typeface="+mn-ea"/>
                <a:sym typeface="+mn-lt"/>
              </a:rPr>
              <a:t>喇叭配件厂粘合纸膜</a:t>
            </a:r>
            <a:r>
              <a:rPr lang="en-US" altLang="zh-TW" sz="2000" dirty="0">
                <a:latin typeface="+mn-lt"/>
                <a:ea typeface="+mn-ea"/>
                <a:cs typeface="+mn-ea"/>
                <a:sym typeface="+mn-lt"/>
              </a:rPr>
              <a:t>,</a:t>
            </a:r>
            <a:r>
              <a:rPr lang="zh-TW" altLang="en-US" sz="2000" dirty="0">
                <a:latin typeface="+mn-lt"/>
                <a:ea typeface="+mn-ea"/>
                <a:cs typeface="+mn-ea"/>
                <a:sym typeface="+mn-lt"/>
              </a:rPr>
              <a:t>皮革厂做干洗剂</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中毒途径</a:t>
            </a:r>
            <a:r>
              <a:rPr lang="en-US" altLang="zh-TW" sz="2000" dirty="0">
                <a:latin typeface="+mn-lt"/>
                <a:ea typeface="+mn-ea"/>
                <a:cs typeface="+mn-ea"/>
                <a:sym typeface="+mn-lt"/>
              </a:rPr>
              <a:t>:</a:t>
            </a:r>
            <a:r>
              <a:rPr lang="zh-TW" altLang="en-US" sz="2000" dirty="0">
                <a:latin typeface="+mn-lt"/>
                <a:ea typeface="+mn-ea"/>
                <a:cs typeface="+mn-ea"/>
                <a:sym typeface="+mn-lt"/>
              </a:rPr>
              <a:t>吸入</a:t>
            </a:r>
            <a:r>
              <a:rPr lang="en-US" altLang="zh-TW" sz="2000" dirty="0">
                <a:latin typeface="+mn-lt"/>
                <a:ea typeface="+mn-ea"/>
                <a:cs typeface="+mn-ea"/>
                <a:sym typeface="+mn-lt"/>
              </a:rPr>
              <a:t>,</a:t>
            </a:r>
            <a:r>
              <a:rPr lang="zh-TW" altLang="en-US" sz="2000" dirty="0">
                <a:latin typeface="+mn-lt"/>
                <a:ea typeface="+mn-ea"/>
                <a:cs typeface="+mn-ea"/>
                <a:sym typeface="+mn-lt"/>
              </a:rPr>
              <a:t>皮肤接触</a:t>
            </a:r>
            <a:r>
              <a:rPr lang="en-US" altLang="zh-TW" sz="2000" dirty="0">
                <a:latin typeface="+mn-lt"/>
                <a:ea typeface="+mn-ea"/>
                <a:cs typeface="+mn-ea"/>
                <a:sym typeface="+mn-lt"/>
              </a:rPr>
              <a:t>,</a:t>
            </a:r>
            <a:r>
              <a:rPr lang="zh-TW" altLang="en-US" sz="2000" dirty="0">
                <a:latin typeface="+mn-lt"/>
                <a:ea typeface="+mn-ea"/>
                <a:cs typeface="+mn-ea"/>
                <a:sym typeface="+mn-lt"/>
              </a:rPr>
              <a:t>误服</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表现</a:t>
            </a:r>
            <a:r>
              <a:rPr lang="en-US" altLang="zh-TW" sz="2000" dirty="0">
                <a:latin typeface="+mn-lt"/>
                <a:ea typeface="+mn-ea"/>
                <a:cs typeface="+mn-ea"/>
                <a:sym typeface="+mn-lt"/>
              </a:rPr>
              <a:t>:</a:t>
            </a:r>
            <a:r>
              <a:rPr lang="zh-TW" altLang="en-US" sz="2000" dirty="0">
                <a:latin typeface="+mn-lt"/>
                <a:ea typeface="+mn-ea"/>
                <a:cs typeface="+mn-ea"/>
                <a:sym typeface="+mn-lt"/>
              </a:rPr>
              <a:t>恶心</a:t>
            </a:r>
            <a:r>
              <a:rPr lang="en-US" altLang="zh-TW" sz="2000" dirty="0">
                <a:latin typeface="+mn-lt"/>
                <a:ea typeface="+mn-ea"/>
                <a:cs typeface="+mn-ea"/>
                <a:sym typeface="+mn-lt"/>
              </a:rPr>
              <a:t>,</a:t>
            </a:r>
            <a:r>
              <a:rPr lang="zh-TW" altLang="en-US" sz="2000" dirty="0">
                <a:latin typeface="+mn-lt"/>
                <a:ea typeface="+mn-ea"/>
                <a:cs typeface="+mn-ea"/>
                <a:sym typeface="+mn-lt"/>
              </a:rPr>
              <a:t>呕吐</a:t>
            </a:r>
            <a:r>
              <a:rPr lang="en-US" altLang="zh-TW" sz="2000" dirty="0">
                <a:latin typeface="+mn-lt"/>
                <a:ea typeface="+mn-ea"/>
                <a:cs typeface="+mn-ea"/>
                <a:sym typeface="+mn-lt"/>
              </a:rPr>
              <a:t>,</a:t>
            </a:r>
            <a:r>
              <a:rPr lang="zh-TW" altLang="en-US" sz="2000" dirty="0">
                <a:latin typeface="+mn-lt"/>
                <a:ea typeface="+mn-ea"/>
                <a:cs typeface="+mn-ea"/>
                <a:sym typeface="+mn-lt"/>
              </a:rPr>
              <a:t>消化不良</a:t>
            </a:r>
            <a:r>
              <a:rPr lang="en-US" altLang="zh-TW" sz="2000" dirty="0">
                <a:latin typeface="+mn-lt"/>
                <a:ea typeface="+mn-ea"/>
                <a:cs typeface="+mn-ea"/>
                <a:sym typeface="+mn-lt"/>
              </a:rPr>
              <a:t>,</a:t>
            </a:r>
            <a:r>
              <a:rPr lang="zh-TW" altLang="en-US" sz="2000" dirty="0">
                <a:latin typeface="+mn-lt"/>
                <a:ea typeface="+mn-ea"/>
                <a:cs typeface="+mn-ea"/>
                <a:sym typeface="+mn-lt"/>
              </a:rPr>
              <a:t>食欲减退</a:t>
            </a:r>
            <a:r>
              <a:rPr lang="en-US" altLang="zh-TW" sz="2000" dirty="0">
                <a:latin typeface="+mn-lt"/>
                <a:ea typeface="+mn-ea"/>
                <a:cs typeface="+mn-ea"/>
                <a:sym typeface="+mn-lt"/>
              </a:rPr>
              <a:t>,</a:t>
            </a:r>
            <a:r>
              <a:rPr lang="zh-TW" altLang="en-US" sz="2000" dirty="0">
                <a:latin typeface="+mn-lt"/>
                <a:ea typeface="+mn-ea"/>
                <a:cs typeface="+mn-ea"/>
                <a:sym typeface="+mn-lt"/>
              </a:rPr>
              <a:t>黄疸</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损害</a:t>
            </a:r>
            <a:r>
              <a:rPr lang="en-US" altLang="zh-TW" sz="2000" dirty="0">
                <a:latin typeface="+mn-lt"/>
                <a:ea typeface="+mn-ea"/>
                <a:cs typeface="+mn-ea"/>
                <a:sym typeface="+mn-lt"/>
              </a:rPr>
              <a:t>:</a:t>
            </a:r>
            <a:r>
              <a:rPr lang="zh-TW" altLang="en-US" sz="2000" dirty="0">
                <a:latin typeface="+mn-lt"/>
                <a:ea typeface="+mn-ea"/>
                <a:cs typeface="+mn-ea"/>
                <a:sym typeface="+mn-lt"/>
              </a:rPr>
              <a:t>肝</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b="1" dirty="0">
                <a:latin typeface="+mn-lt"/>
                <a:ea typeface="+mn-ea"/>
                <a:cs typeface="+mn-ea"/>
                <a:sym typeface="+mn-lt"/>
              </a:rPr>
              <a:t>甲苯</a:t>
            </a:r>
            <a:r>
              <a:rPr lang="en-US" altLang="zh-TW" sz="2000" b="1" dirty="0">
                <a:latin typeface="+mn-lt"/>
                <a:ea typeface="+mn-ea"/>
                <a:cs typeface="+mn-ea"/>
                <a:sym typeface="+mn-lt"/>
              </a:rPr>
              <a:t>:</a:t>
            </a:r>
            <a:r>
              <a:rPr lang="zh-TW" altLang="en-US" sz="2000" b="1" dirty="0">
                <a:latin typeface="+mn-lt"/>
                <a:ea typeface="+mn-ea"/>
                <a:cs typeface="+mn-ea"/>
                <a:sym typeface="+mn-lt"/>
              </a:rPr>
              <a:t>又叫天那水</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用途</a:t>
            </a:r>
            <a:r>
              <a:rPr lang="en-US" altLang="zh-TW" sz="2000" dirty="0">
                <a:latin typeface="+mn-lt"/>
                <a:ea typeface="+mn-ea"/>
                <a:cs typeface="+mn-ea"/>
                <a:sym typeface="+mn-lt"/>
              </a:rPr>
              <a:t>:</a:t>
            </a:r>
            <a:r>
              <a:rPr lang="zh-TW" altLang="en-US" sz="2000" dirty="0">
                <a:latin typeface="+mn-lt"/>
                <a:ea typeface="+mn-ea"/>
                <a:cs typeface="+mn-ea"/>
                <a:sym typeface="+mn-lt"/>
              </a:rPr>
              <a:t>工业上使用最广的清洗剂</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   </a:t>
            </a:r>
            <a:r>
              <a:rPr lang="zh-TW" altLang="en-US" sz="2000" dirty="0">
                <a:latin typeface="+mn-lt"/>
                <a:ea typeface="+mn-ea"/>
                <a:cs typeface="+mn-ea"/>
                <a:sym typeface="+mn-lt"/>
              </a:rPr>
              <a:t>中毒途径</a:t>
            </a:r>
            <a:r>
              <a:rPr lang="en-US" altLang="zh-TW" sz="2000" dirty="0">
                <a:latin typeface="+mn-lt"/>
                <a:ea typeface="+mn-ea"/>
                <a:cs typeface="+mn-ea"/>
                <a:sym typeface="+mn-lt"/>
              </a:rPr>
              <a:t>:</a:t>
            </a:r>
            <a:r>
              <a:rPr lang="zh-TW" altLang="en-US" sz="2000" dirty="0">
                <a:latin typeface="+mn-lt"/>
                <a:ea typeface="+mn-ea"/>
                <a:cs typeface="+mn-ea"/>
                <a:sym typeface="+mn-lt"/>
              </a:rPr>
              <a:t>吸入</a:t>
            </a:r>
            <a:r>
              <a:rPr lang="en-US" altLang="zh-TW" sz="2000" dirty="0">
                <a:latin typeface="+mn-lt"/>
                <a:ea typeface="+mn-ea"/>
                <a:cs typeface="+mn-ea"/>
                <a:sym typeface="+mn-lt"/>
              </a:rPr>
              <a:t>,</a:t>
            </a:r>
            <a:r>
              <a:rPr lang="zh-TW" altLang="en-US" sz="2000" dirty="0">
                <a:latin typeface="+mn-lt"/>
                <a:ea typeface="+mn-ea"/>
                <a:cs typeface="+mn-ea"/>
                <a:sym typeface="+mn-lt"/>
              </a:rPr>
              <a:t>误服</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E71D98DB-09F5-43EC-95C4-A0219DA1784E}"/>
              </a:ext>
            </a:extLst>
          </p:cNvPr>
          <p:cNvSpPr txBox="1"/>
          <p:nvPr/>
        </p:nvSpPr>
        <p:spPr>
          <a:xfrm>
            <a:off x="2887056" y="84177"/>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1458" name="Text Box 2">
            <a:extLst>
              <a:ext uri="{FF2B5EF4-FFF2-40B4-BE49-F238E27FC236}">
                <a16:creationId xmlns:a16="http://schemas.microsoft.com/office/drawing/2014/main" id="{DCA1181E-9316-4AC5-9CFE-4C044054C571}"/>
              </a:ext>
            </a:extLst>
          </p:cNvPr>
          <p:cNvSpPr txBox="1">
            <a:spLocks noChangeArrowheads="1"/>
          </p:cNvSpPr>
          <p:nvPr/>
        </p:nvSpPr>
        <p:spPr bwMode="auto">
          <a:xfrm>
            <a:off x="1481138" y="850901"/>
            <a:ext cx="13681075" cy="1209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表现</a:t>
            </a:r>
            <a:r>
              <a:rPr lang="en-US" altLang="zh-TW" sz="2000" dirty="0">
                <a:latin typeface="+mn-lt"/>
                <a:ea typeface="+mn-ea"/>
                <a:cs typeface="+mn-ea"/>
                <a:sym typeface="+mn-lt"/>
              </a:rPr>
              <a:t>:</a:t>
            </a:r>
            <a:r>
              <a:rPr lang="zh-TW" altLang="en-US" sz="2000" dirty="0">
                <a:latin typeface="+mn-lt"/>
                <a:ea typeface="+mn-ea"/>
                <a:cs typeface="+mn-ea"/>
                <a:sym typeface="+mn-lt"/>
              </a:rPr>
              <a:t>头痛</a:t>
            </a:r>
            <a:r>
              <a:rPr lang="en-US" altLang="zh-TW" sz="2000" dirty="0">
                <a:latin typeface="+mn-lt"/>
                <a:ea typeface="+mn-ea"/>
                <a:cs typeface="+mn-ea"/>
                <a:sym typeface="+mn-lt"/>
              </a:rPr>
              <a:t>,</a:t>
            </a:r>
            <a:r>
              <a:rPr lang="zh-TW" altLang="en-US" sz="2000" dirty="0">
                <a:latin typeface="+mn-lt"/>
                <a:ea typeface="+mn-ea"/>
                <a:cs typeface="+mn-ea"/>
                <a:sym typeface="+mn-lt"/>
              </a:rPr>
              <a:t>头晕</a:t>
            </a:r>
            <a:r>
              <a:rPr lang="en-US" altLang="zh-TW" sz="2000" dirty="0">
                <a:latin typeface="+mn-lt"/>
                <a:ea typeface="+mn-ea"/>
                <a:cs typeface="+mn-ea"/>
                <a:sym typeface="+mn-lt"/>
              </a:rPr>
              <a:t>,</a:t>
            </a:r>
            <a:r>
              <a:rPr lang="zh-TW" altLang="en-US" sz="2000" dirty="0">
                <a:latin typeface="+mn-lt"/>
                <a:ea typeface="+mn-ea"/>
                <a:cs typeface="+mn-ea"/>
                <a:sym typeface="+mn-lt"/>
              </a:rPr>
              <a:t>嗜睡</a:t>
            </a:r>
            <a:r>
              <a:rPr lang="en-US" altLang="zh-TW" sz="2000" dirty="0">
                <a:latin typeface="+mn-lt"/>
                <a:ea typeface="+mn-ea"/>
                <a:cs typeface="+mn-ea"/>
                <a:sym typeface="+mn-lt"/>
              </a:rPr>
              <a:t>,</a:t>
            </a:r>
            <a:r>
              <a:rPr lang="zh-TW" altLang="en-US" sz="2000" dirty="0">
                <a:latin typeface="+mn-lt"/>
                <a:ea typeface="+mn-ea"/>
                <a:cs typeface="+mn-ea"/>
                <a:sym typeface="+mn-lt"/>
              </a:rPr>
              <a:t>恶心</a:t>
            </a:r>
            <a:r>
              <a:rPr lang="en-US" altLang="zh-TW" sz="2000" dirty="0">
                <a:latin typeface="+mn-lt"/>
                <a:ea typeface="+mn-ea"/>
                <a:cs typeface="+mn-ea"/>
                <a:sym typeface="+mn-lt"/>
              </a:rPr>
              <a:t>,</a:t>
            </a:r>
            <a:r>
              <a:rPr lang="zh-TW" altLang="en-US" sz="2000" dirty="0">
                <a:latin typeface="+mn-lt"/>
                <a:ea typeface="+mn-ea"/>
                <a:cs typeface="+mn-ea"/>
                <a:sym typeface="+mn-lt"/>
              </a:rPr>
              <a:t>呕吐</a:t>
            </a:r>
            <a:r>
              <a:rPr lang="en-US" altLang="zh-TW" sz="2000" dirty="0">
                <a:latin typeface="+mn-lt"/>
                <a:ea typeface="+mn-ea"/>
                <a:cs typeface="+mn-ea"/>
                <a:sym typeface="+mn-lt"/>
              </a:rPr>
              <a:t>,</a:t>
            </a:r>
            <a:r>
              <a:rPr lang="zh-TW" altLang="en-US" sz="2000" dirty="0">
                <a:latin typeface="+mn-lt"/>
                <a:ea typeface="+mn-ea"/>
                <a:cs typeface="+mn-ea"/>
                <a:sym typeface="+mn-lt"/>
              </a:rPr>
              <a:t>记忆力减退</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   </a:t>
            </a:r>
            <a:r>
              <a:rPr lang="zh-TW" altLang="en-US" sz="2000" dirty="0">
                <a:latin typeface="+mn-lt"/>
                <a:ea typeface="+mn-ea"/>
                <a:cs typeface="+mn-ea"/>
                <a:sym typeface="+mn-lt"/>
              </a:rPr>
              <a:t>损害</a:t>
            </a:r>
            <a:r>
              <a:rPr lang="en-US" altLang="zh-TW" sz="2000" dirty="0">
                <a:latin typeface="+mn-lt"/>
                <a:ea typeface="+mn-ea"/>
                <a:cs typeface="+mn-ea"/>
                <a:sym typeface="+mn-lt"/>
              </a:rPr>
              <a:t>:</a:t>
            </a:r>
            <a:r>
              <a:rPr lang="zh-TW" altLang="en-US" sz="2000" dirty="0">
                <a:latin typeface="+mn-lt"/>
                <a:ea typeface="+mn-ea"/>
                <a:cs typeface="+mn-ea"/>
                <a:sym typeface="+mn-lt"/>
              </a:rPr>
              <a:t>肝</a:t>
            </a:r>
            <a:r>
              <a:rPr lang="en-US" altLang="zh-TW" sz="2000" dirty="0">
                <a:latin typeface="+mn-lt"/>
                <a:ea typeface="+mn-ea"/>
                <a:cs typeface="+mn-ea"/>
                <a:sym typeface="+mn-lt"/>
              </a:rPr>
              <a:t>,</a:t>
            </a:r>
            <a:r>
              <a:rPr lang="zh-TW" altLang="en-US" sz="2000" dirty="0">
                <a:latin typeface="+mn-lt"/>
                <a:ea typeface="+mn-ea"/>
                <a:cs typeface="+mn-ea"/>
                <a:sym typeface="+mn-lt"/>
              </a:rPr>
              <a:t>肾</a:t>
            </a:r>
            <a:r>
              <a:rPr lang="en-US" altLang="zh-TW" sz="2000" dirty="0">
                <a:latin typeface="+mn-lt"/>
                <a:ea typeface="+mn-ea"/>
                <a:cs typeface="+mn-ea"/>
                <a:sym typeface="+mn-lt"/>
              </a:rPr>
              <a:t>,</a:t>
            </a:r>
            <a:r>
              <a:rPr lang="zh-TW" altLang="en-US" sz="2000" dirty="0">
                <a:latin typeface="+mn-lt"/>
                <a:ea typeface="+mn-ea"/>
                <a:cs typeface="+mn-ea"/>
                <a:sym typeface="+mn-lt"/>
              </a:rPr>
              <a:t>神经</a:t>
            </a:r>
            <a:r>
              <a:rPr lang="en-US" altLang="zh-TW" sz="2000" dirty="0">
                <a:latin typeface="+mn-lt"/>
                <a:ea typeface="+mn-ea"/>
                <a:cs typeface="+mn-ea"/>
                <a:sym typeface="+mn-lt"/>
              </a:rPr>
              <a:t>.</a:t>
            </a:r>
          </a:p>
          <a:p>
            <a:pPr eaLnBrk="1" hangingPunct="1">
              <a:lnSpc>
                <a:spcPct val="120000"/>
              </a:lnSpc>
              <a:defRPr/>
            </a:pPr>
            <a:r>
              <a:rPr lang="en-US" altLang="zh-TW" sz="2000" b="1" dirty="0">
                <a:latin typeface="+mn-lt"/>
                <a:ea typeface="+mn-ea"/>
                <a:cs typeface="+mn-ea"/>
                <a:sym typeface="+mn-lt"/>
              </a:rPr>
              <a:t>   </a:t>
            </a:r>
            <a:r>
              <a:rPr lang="zh-TW" altLang="en-US" sz="2000" b="1" dirty="0">
                <a:latin typeface="+mn-lt"/>
                <a:ea typeface="+mn-ea"/>
                <a:cs typeface="+mn-ea"/>
                <a:sym typeface="+mn-lt"/>
              </a:rPr>
              <a:t>有机溶剂类中毒的预防措施</a:t>
            </a:r>
            <a:r>
              <a:rPr lang="en-US" altLang="zh-TW" sz="2000" b="1" dirty="0">
                <a:latin typeface="+mn-lt"/>
                <a:ea typeface="+mn-ea"/>
                <a:cs typeface="+mn-ea"/>
                <a:sym typeface="+mn-lt"/>
              </a:rPr>
              <a:t>:</a:t>
            </a:r>
          </a:p>
        </p:txBody>
      </p:sp>
      <p:sp>
        <p:nvSpPr>
          <p:cNvPr id="531459" name="Rectangle 3">
            <a:extLst>
              <a:ext uri="{FF2B5EF4-FFF2-40B4-BE49-F238E27FC236}">
                <a16:creationId xmlns:a16="http://schemas.microsoft.com/office/drawing/2014/main" id="{A1B0FCEF-8298-4CC7-BEF8-50241BE3FF42}"/>
              </a:ext>
            </a:extLst>
          </p:cNvPr>
          <p:cNvSpPr>
            <a:spLocks noChangeArrowheads="1"/>
          </p:cNvSpPr>
          <p:nvPr/>
        </p:nvSpPr>
        <p:spPr bwMode="auto">
          <a:xfrm>
            <a:off x="4103688" y="2287588"/>
            <a:ext cx="1938337" cy="52070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通风</a:t>
            </a:r>
          </a:p>
        </p:txBody>
      </p:sp>
      <p:sp>
        <p:nvSpPr>
          <p:cNvPr id="531460" name="Rectangle 4">
            <a:extLst>
              <a:ext uri="{FF2B5EF4-FFF2-40B4-BE49-F238E27FC236}">
                <a16:creationId xmlns:a16="http://schemas.microsoft.com/office/drawing/2014/main" id="{973028A5-3977-4188-B930-07126CBC25AB}"/>
              </a:ext>
            </a:extLst>
          </p:cNvPr>
          <p:cNvSpPr>
            <a:spLocks noChangeArrowheads="1"/>
          </p:cNvSpPr>
          <p:nvPr/>
        </p:nvSpPr>
        <p:spPr bwMode="auto">
          <a:xfrm>
            <a:off x="4103688" y="3328988"/>
            <a:ext cx="1938337" cy="51911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防护</a:t>
            </a:r>
          </a:p>
        </p:txBody>
      </p:sp>
      <p:sp>
        <p:nvSpPr>
          <p:cNvPr id="531461" name="Rectangle 5">
            <a:extLst>
              <a:ext uri="{FF2B5EF4-FFF2-40B4-BE49-F238E27FC236}">
                <a16:creationId xmlns:a16="http://schemas.microsoft.com/office/drawing/2014/main" id="{D881EA16-610D-4DF5-A1D6-572F7208DA4F}"/>
              </a:ext>
            </a:extLst>
          </p:cNvPr>
          <p:cNvSpPr>
            <a:spLocks noChangeArrowheads="1"/>
          </p:cNvSpPr>
          <p:nvPr/>
        </p:nvSpPr>
        <p:spPr bwMode="auto">
          <a:xfrm>
            <a:off x="4103688" y="4368800"/>
            <a:ext cx="1938337" cy="52070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讲卫生</a:t>
            </a:r>
          </a:p>
        </p:txBody>
      </p:sp>
      <p:sp>
        <p:nvSpPr>
          <p:cNvPr id="531462" name="Rectangle 6">
            <a:extLst>
              <a:ext uri="{FF2B5EF4-FFF2-40B4-BE49-F238E27FC236}">
                <a16:creationId xmlns:a16="http://schemas.microsoft.com/office/drawing/2014/main" id="{C40D749B-5491-4930-91DE-E26E343290F2}"/>
              </a:ext>
            </a:extLst>
          </p:cNvPr>
          <p:cNvSpPr>
            <a:spLocks noChangeArrowheads="1"/>
          </p:cNvSpPr>
          <p:nvPr/>
        </p:nvSpPr>
        <p:spPr bwMode="auto">
          <a:xfrm>
            <a:off x="4103688" y="5305425"/>
            <a:ext cx="1938337" cy="51911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守规则</a:t>
            </a:r>
          </a:p>
        </p:txBody>
      </p:sp>
      <p:sp>
        <p:nvSpPr>
          <p:cNvPr id="531463" name="Rectangle 7">
            <a:extLst>
              <a:ext uri="{FF2B5EF4-FFF2-40B4-BE49-F238E27FC236}">
                <a16:creationId xmlns:a16="http://schemas.microsoft.com/office/drawing/2014/main" id="{B37F70C5-B907-49D5-A9AC-11313827282E}"/>
              </a:ext>
            </a:extLst>
          </p:cNvPr>
          <p:cNvSpPr>
            <a:spLocks noChangeArrowheads="1"/>
          </p:cNvSpPr>
          <p:nvPr/>
        </p:nvSpPr>
        <p:spPr bwMode="auto">
          <a:xfrm>
            <a:off x="4103688" y="6240463"/>
            <a:ext cx="1938337" cy="52070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少加班</a:t>
            </a:r>
          </a:p>
        </p:txBody>
      </p:sp>
      <p:sp>
        <p:nvSpPr>
          <p:cNvPr id="531464" name="Rectangle 8">
            <a:extLst>
              <a:ext uri="{FF2B5EF4-FFF2-40B4-BE49-F238E27FC236}">
                <a16:creationId xmlns:a16="http://schemas.microsoft.com/office/drawing/2014/main" id="{2055B795-209A-410A-A8CC-685773571D33}"/>
              </a:ext>
            </a:extLst>
          </p:cNvPr>
          <p:cNvSpPr>
            <a:spLocks noChangeArrowheads="1"/>
          </p:cNvSpPr>
          <p:nvPr/>
        </p:nvSpPr>
        <p:spPr bwMode="auto">
          <a:xfrm>
            <a:off x="4103688" y="7177088"/>
            <a:ext cx="1938337" cy="52070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要体验</a:t>
            </a:r>
          </a:p>
        </p:txBody>
      </p:sp>
      <p:sp>
        <p:nvSpPr>
          <p:cNvPr id="531465" name="Rectangle 9">
            <a:extLst>
              <a:ext uri="{FF2B5EF4-FFF2-40B4-BE49-F238E27FC236}">
                <a16:creationId xmlns:a16="http://schemas.microsoft.com/office/drawing/2014/main" id="{F0CDDB93-8F88-4667-8B30-AD2DF9BD5F20}"/>
              </a:ext>
            </a:extLst>
          </p:cNvPr>
          <p:cNvSpPr>
            <a:spLocks noChangeArrowheads="1"/>
          </p:cNvSpPr>
          <p:nvPr/>
        </p:nvSpPr>
        <p:spPr bwMode="auto">
          <a:xfrm>
            <a:off x="4103688" y="8113713"/>
            <a:ext cx="1938337" cy="51911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要观察</a:t>
            </a:r>
          </a:p>
        </p:txBody>
      </p:sp>
      <p:sp>
        <p:nvSpPr>
          <p:cNvPr id="531466" name="Oval 10">
            <a:extLst>
              <a:ext uri="{FF2B5EF4-FFF2-40B4-BE49-F238E27FC236}">
                <a16:creationId xmlns:a16="http://schemas.microsoft.com/office/drawing/2014/main" id="{A5DB7D0E-AB53-4394-A4C8-185944F7EE1E}"/>
              </a:ext>
            </a:extLst>
          </p:cNvPr>
          <p:cNvSpPr>
            <a:spLocks noChangeArrowheads="1"/>
          </p:cNvSpPr>
          <p:nvPr/>
        </p:nvSpPr>
        <p:spPr bwMode="auto">
          <a:xfrm>
            <a:off x="1595438" y="2184400"/>
            <a:ext cx="1595437" cy="135255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预防</a:t>
            </a:r>
          </a:p>
          <a:p>
            <a:pPr algn="ctr" eaLnBrk="1" hangingPunct="1">
              <a:lnSpc>
                <a:spcPct val="120000"/>
              </a:lnSpc>
              <a:defRPr/>
            </a:pPr>
            <a:r>
              <a:rPr lang="zh-TW" altLang="en-US" sz="2000">
                <a:latin typeface="+mn-lt"/>
                <a:ea typeface="+mn-ea"/>
                <a:cs typeface="+mn-ea"/>
                <a:sym typeface="+mn-lt"/>
              </a:rPr>
              <a:t>措施</a:t>
            </a:r>
          </a:p>
        </p:txBody>
      </p:sp>
      <p:sp>
        <p:nvSpPr>
          <p:cNvPr id="531467" name="Line 11">
            <a:extLst>
              <a:ext uri="{FF2B5EF4-FFF2-40B4-BE49-F238E27FC236}">
                <a16:creationId xmlns:a16="http://schemas.microsoft.com/office/drawing/2014/main" id="{AB0776BC-CFB5-4B65-83CE-594CB08C1A76}"/>
              </a:ext>
            </a:extLst>
          </p:cNvPr>
          <p:cNvSpPr>
            <a:spLocks noChangeShapeType="1"/>
          </p:cNvSpPr>
          <p:nvPr/>
        </p:nvSpPr>
        <p:spPr bwMode="auto">
          <a:xfrm>
            <a:off x="3190875" y="2705100"/>
            <a:ext cx="798513"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31468" name="Line 12">
            <a:extLst>
              <a:ext uri="{FF2B5EF4-FFF2-40B4-BE49-F238E27FC236}">
                <a16:creationId xmlns:a16="http://schemas.microsoft.com/office/drawing/2014/main" id="{7092CC72-DDCC-4547-8EB0-342B97C08B09}"/>
              </a:ext>
            </a:extLst>
          </p:cNvPr>
          <p:cNvSpPr>
            <a:spLocks noChangeShapeType="1"/>
          </p:cNvSpPr>
          <p:nvPr/>
        </p:nvSpPr>
        <p:spPr bwMode="auto">
          <a:xfrm>
            <a:off x="3989388" y="2705100"/>
            <a:ext cx="0" cy="5719763"/>
          </a:xfrm>
          <a:prstGeom prst="line">
            <a:avLst/>
          </a:prstGeom>
          <a:noFill/>
          <a:ln w="381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31469" name="Line 13">
            <a:extLst>
              <a:ext uri="{FF2B5EF4-FFF2-40B4-BE49-F238E27FC236}">
                <a16:creationId xmlns:a16="http://schemas.microsoft.com/office/drawing/2014/main" id="{282EB7B1-DDB4-4EB9-A7CC-22483C78298A}"/>
              </a:ext>
            </a:extLst>
          </p:cNvPr>
          <p:cNvSpPr>
            <a:spLocks noChangeShapeType="1"/>
          </p:cNvSpPr>
          <p:nvPr/>
        </p:nvSpPr>
        <p:spPr bwMode="auto">
          <a:xfrm flipH="1" flipV="1">
            <a:off x="2620963" y="3640138"/>
            <a:ext cx="1368425" cy="4784725"/>
          </a:xfrm>
          <a:prstGeom prst="line">
            <a:avLst/>
          </a:prstGeom>
          <a:noFill/>
          <a:ln w="381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lstStyle/>
          <a:p>
            <a:pPr>
              <a:lnSpc>
                <a:spcPct val="120000"/>
              </a:lnSpc>
              <a:defRPr/>
            </a:pPr>
            <a:endParaRPr lang="zh-CN" altLang="en-US">
              <a:latin typeface="+mn-lt"/>
              <a:ea typeface="+mn-ea"/>
              <a:cs typeface="+mn-ea"/>
              <a:sym typeface="+mn-lt"/>
            </a:endParaRPr>
          </a:p>
        </p:txBody>
      </p:sp>
      <p:sp>
        <p:nvSpPr>
          <p:cNvPr id="531470" name="Text Box 14">
            <a:extLst>
              <a:ext uri="{FF2B5EF4-FFF2-40B4-BE49-F238E27FC236}">
                <a16:creationId xmlns:a16="http://schemas.microsoft.com/office/drawing/2014/main" id="{439D94EC-0042-4932-9039-A0F76AEFC97F}"/>
              </a:ext>
            </a:extLst>
          </p:cNvPr>
          <p:cNvSpPr txBox="1">
            <a:spLocks noChangeArrowheads="1"/>
          </p:cNvSpPr>
          <p:nvPr/>
        </p:nvSpPr>
        <p:spPr bwMode="auto">
          <a:xfrm>
            <a:off x="6497638" y="2287588"/>
            <a:ext cx="8323262" cy="46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自然通风</a:t>
            </a:r>
            <a:r>
              <a:rPr lang="en-US" altLang="zh-TW" sz="2000">
                <a:latin typeface="+mn-lt"/>
                <a:ea typeface="+mn-ea"/>
                <a:cs typeface="+mn-ea"/>
                <a:sym typeface="+mn-lt"/>
              </a:rPr>
              <a:t>,</a:t>
            </a:r>
            <a:r>
              <a:rPr lang="zh-TW" altLang="en-US" sz="2000">
                <a:latin typeface="+mn-lt"/>
                <a:ea typeface="+mn-ea"/>
                <a:cs typeface="+mn-ea"/>
                <a:sym typeface="+mn-lt"/>
              </a:rPr>
              <a:t>新鲜空气</a:t>
            </a:r>
            <a:r>
              <a:rPr lang="en-US" altLang="zh-TW" sz="2000">
                <a:latin typeface="+mn-lt"/>
                <a:ea typeface="+mn-ea"/>
                <a:cs typeface="+mn-ea"/>
                <a:sym typeface="+mn-lt"/>
              </a:rPr>
              <a:t>,</a:t>
            </a:r>
            <a:r>
              <a:rPr lang="zh-TW" altLang="en-US" sz="2000">
                <a:latin typeface="+mn-lt"/>
                <a:ea typeface="+mn-ea"/>
                <a:cs typeface="+mn-ea"/>
                <a:sym typeface="+mn-lt"/>
              </a:rPr>
              <a:t>控制含量</a:t>
            </a:r>
          </a:p>
        </p:txBody>
      </p:sp>
      <p:sp>
        <p:nvSpPr>
          <p:cNvPr id="531471" name="Text Box 15">
            <a:extLst>
              <a:ext uri="{FF2B5EF4-FFF2-40B4-BE49-F238E27FC236}">
                <a16:creationId xmlns:a16="http://schemas.microsoft.com/office/drawing/2014/main" id="{37803A47-7782-45F6-BF11-B553E05757AF}"/>
              </a:ext>
            </a:extLst>
          </p:cNvPr>
          <p:cNvSpPr txBox="1">
            <a:spLocks noChangeArrowheads="1"/>
          </p:cNvSpPr>
          <p:nvPr/>
        </p:nvSpPr>
        <p:spPr bwMode="auto">
          <a:xfrm>
            <a:off x="6497638" y="3328988"/>
            <a:ext cx="8664575" cy="46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戴手套</a:t>
            </a:r>
            <a:r>
              <a:rPr lang="en-US" altLang="zh-TW" sz="2000">
                <a:latin typeface="+mn-lt"/>
                <a:ea typeface="+mn-ea"/>
                <a:cs typeface="+mn-ea"/>
                <a:sym typeface="+mn-lt"/>
              </a:rPr>
              <a:t>,</a:t>
            </a:r>
            <a:r>
              <a:rPr lang="zh-TW" altLang="en-US" sz="2000">
                <a:latin typeface="+mn-lt"/>
                <a:ea typeface="+mn-ea"/>
                <a:cs typeface="+mn-ea"/>
                <a:sym typeface="+mn-lt"/>
              </a:rPr>
              <a:t>口罩</a:t>
            </a:r>
            <a:r>
              <a:rPr lang="en-US" altLang="zh-TW" sz="2000">
                <a:latin typeface="+mn-lt"/>
                <a:ea typeface="+mn-ea"/>
                <a:cs typeface="+mn-ea"/>
                <a:sym typeface="+mn-lt"/>
              </a:rPr>
              <a:t>,</a:t>
            </a:r>
            <a:r>
              <a:rPr lang="zh-TW" altLang="en-US" sz="2000">
                <a:latin typeface="+mn-lt"/>
                <a:ea typeface="+mn-ea"/>
                <a:cs typeface="+mn-ea"/>
                <a:sym typeface="+mn-lt"/>
              </a:rPr>
              <a:t>眼镜等</a:t>
            </a:r>
          </a:p>
        </p:txBody>
      </p:sp>
      <p:sp>
        <p:nvSpPr>
          <p:cNvPr id="531472" name="Text Box 16">
            <a:extLst>
              <a:ext uri="{FF2B5EF4-FFF2-40B4-BE49-F238E27FC236}">
                <a16:creationId xmlns:a16="http://schemas.microsoft.com/office/drawing/2014/main" id="{443E69BD-36B9-4933-BEFE-7F006F76A3D8}"/>
              </a:ext>
            </a:extLst>
          </p:cNvPr>
          <p:cNvSpPr txBox="1">
            <a:spLocks noChangeArrowheads="1"/>
          </p:cNvSpPr>
          <p:nvPr/>
        </p:nvSpPr>
        <p:spPr bwMode="auto">
          <a:xfrm>
            <a:off x="6497638" y="4368800"/>
            <a:ext cx="8664575" cy="46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物品隔离</a:t>
            </a:r>
            <a:r>
              <a:rPr lang="en-US" altLang="zh-TW" sz="2000">
                <a:latin typeface="+mn-lt"/>
                <a:ea typeface="+mn-ea"/>
                <a:cs typeface="+mn-ea"/>
                <a:sym typeface="+mn-lt"/>
              </a:rPr>
              <a:t>,</a:t>
            </a:r>
            <a:r>
              <a:rPr lang="zh-TW" altLang="en-US" sz="2000">
                <a:latin typeface="+mn-lt"/>
                <a:ea typeface="+mn-ea"/>
                <a:cs typeface="+mn-ea"/>
                <a:sym typeface="+mn-lt"/>
              </a:rPr>
              <a:t>不乱用</a:t>
            </a:r>
          </a:p>
        </p:txBody>
      </p:sp>
      <p:sp>
        <p:nvSpPr>
          <p:cNvPr id="531473" name="Text Box 17">
            <a:extLst>
              <a:ext uri="{FF2B5EF4-FFF2-40B4-BE49-F238E27FC236}">
                <a16:creationId xmlns:a16="http://schemas.microsoft.com/office/drawing/2014/main" id="{AE98A956-AA69-4EDA-BBEB-8BAEF3F8E03E}"/>
              </a:ext>
            </a:extLst>
          </p:cNvPr>
          <p:cNvSpPr txBox="1">
            <a:spLocks noChangeArrowheads="1"/>
          </p:cNvSpPr>
          <p:nvPr/>
        </p:nvSpPr>
        <p:spPr bwMode="auto">
          <a:xfrm>
            <a:off x="6497638" y="5305425"/>
            <a:ext cx="8664575" cy="46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严格遵守操作规程</a:t>
            </a:r>
            <a:r>
              <a:rPr lang="en-US" altLang="zh-TW" sz="2000">
                <a:latin typeface="+mn-lt"/>
                <a:ea typeface="+mn-ea"/>
                <a:cs typeface="+mn-ea"/>
                <a:sym typeface="+mn-lt"/>
              </a:rPr>
              <a:t>,</a:t>
            </a:r>
            <a:r>
              <a:rPr lang="zh-TW" altLang="en-US" sz="2000">
                <a:latin typeface="+mn-lt"/>
                <a:ea typeface="+mn-ea"/>
                <a:cs typeface="+mn-ea"/>
                <a:sym typeface="+mn-lt"/>
              </a:rPr>
              <a:t>不可麻痹大意</a:t>
            </a:r>
          </a:p>
        </p:txBody>
      </p:sp>
      <p:sp>
        <p:nvSpPr>
          <p:cNvPr id="531474" name="Text Box 18">
            <a:extLst>
              <a:ext uri="{FF2B5EF4-FFF2-40B4-BE49-F238E27FC236}">
                <a16:creationId xmlns:a16="http://schemas.microsoft.com/office/drawing/2014/main" id="{DE5928B8-578F-43A6-B85F-A6E6A124F18B}"/>
              </a:ext>
            </a:extLst>
          </p:cNvPr>
          <p:cNvSpPr txBox="1">
            <a:spLocks noChangeArrowheads="1"/>
          </p:cNvSpPr>
          <p:nvPr/>
        </p:nvSpPr>
        <p:spPr bwMode="auto">
          <a:xfrm>
            <a:off x="6497638" y="6240463"/>
            <a:ext cx="8664575" cy="46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控制工作间</a:t>
            </a:r>
            <a:r>
              <a:rPr lang="en-US" altLang="zh-TW" sz="2000">
                <a:latin typeface="+mn-lt"/>
                <a:ea typeface="+mn-ea"/>
                <a:cs typeface="+mn-ea"/>
                <a:sym typeface="+mn-lt"/>
              </a:rPr>
              <a:t>,</a:t>
            </a:r>
            <a:r>
              <a:rPr lang="zh-TW" altLang="en-US" sz="2000">
                <a:latin typeface="+mn-lt"/>
                <a:ea typeface="+mn-ea"/>
                <a:cs typeface="+mn-ea"/>
                <a:sym typeface="+mn-lt"/>
              </a:rPr>
              <a:t>适当加班</a:t>
            </a:r>
          </a:p>
        </p:txBody>
      </p:sp>
      <p:sp>
        <p:nvSpPr>
          <p:cNvPr id="531475" name="Text Box 19">
            <a:extLst>
              <a:ext uri="{FF2B5EF4-FFF2-40B4-BE49-F238E27FC236}">
                <a16:creationId xmlns:a16="http://schemas.microsoft.com/office/drawing/2014/main" id="{10651E80-76B5-401B-91A3-5BF89FEE57DF}"/>
              </a:ext>
            </a:extLst>
          </p:cNvPr>
          <p:cNvSpPr txBox="1">
            <a:spLocks noChangeArrowheads="1"/>
          </p:cNvSpPr>
          <p:nvPr/>
        </p:nvSpPr>
        <p:spPr bwMode="auto">
          <a:xfrm>
            <a:off x="6611938" y="7177088"/>
            <a:ext cx="8550275" cy="46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定期体检</a:t>
            </a:r>
            <a:r>
              <a:rPr lang="en-US" altLang="zh-TW" sz="2000">
                <a:latin typeface="+mn-lt"/>
                <a:ea typeface="+mn-ea"/>
                <a:cs typeface="+mn-ea"/>
                <a:sym typeface="+mn-lt"/>
              </a:rPr>
              <a:t>,</a:t>
            </a:r>
            <a:r>
              <a:rPr lang="zh-TW" altLang="en-US" sz="2000">
                <a:latin typeface="+mn-lt"/>
                <a:ea typeface="+mn-ea"/>
                <a:cs typeface="+mn-ea"/>
                <a:sym typeface="+mn-lt"/>
              </a:rPr>
              <a:t>有危害症状者严禁上岗</a:t>
            </a:r>
          </a:p>
        </p:txBody>
      </p:sp>
      <p:sp>
        <p:nvSpPr>
          <p:cNvPr id="531476" name="Text Box 20">
            <a:extLst>
              <a:ext uri="{FF2B5EF4-FFF2-40B4-BE49-F238E27FC236}">
                <a16:creationId xmlns:a16="http://schemas.microsoft.com/office/drawing/2014/main" id="{6C86AAC1-D5E1-4827-A1CB-0C2B860DBBF6}"/>
              </a:ext>
            </a:extLst>
          </p:cNvPr>
          <p:cNvSpPr txBox="1">
            <a:spLocks noChangeArrowheads="1"/>
          </p:cNvSpPr>
          <p:nvPr/>
        </p:nvSpPr>
        <p:spPr bwMode="auto">
          <a:xfrm>
            <a:off x="6497638" y="8113713"/>
            <a:ext cx="8664575" cy="46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a:latin typeface="+mn-lt"/>
                <a:ea typeface="+mn-ea"/>
                <a:cs typeface="+mn-ea"/>
                <a:sym typeface="+mn-lt"/>
              </a:rPr>
              <a:t>新手要多观察</a:t>
            </a:r>
            <a:r>
              <a:rPr lang="en-US" altLang="zh-TW" sz="2000">
                <a:latin typeface="+mn-lt"/>
                <a:ea typeface="+mn-ea"/>
                <a:cs typeface="+mn-ea"/>
                <a:sym typeface="+mn-lt"/>
              </a:rPr>
              <a:t>,</a:t>
            </a:r>
            <a:r>
              <a:rPr lang="zh-TW" altLang="en-US" sz="2000">
                <a:latin typeface="+mn-lt"/>
                <a:ea typeface="+mn-ea"/>
                <a:cs typeface="+mn-ea"/>
                <a:sym typeface="+mn-lt"/>
              </a:rPr>
              <a:t>发现有禁忌表现的要调岗</a:t>
            </a:r>
          </a:p>
        </p:txBody>
      </p:sp>
      <p:sp>
        <p:nvSpPr>
          <p:cNvPr id="21" name="文本框 20">
            <a:extLst>
              <a:ext uri="{FF2B5EF4-FFF2-40B4-BE49-F238E27FC236}">
                <a16:creationId xmlns:a16="http://schemas.microsoft.com/office/drawing/2014/main" id="{5E284C6C-0AAD-4037-B55E-B08BBD30A3D3}"/>
              </a:ext>
            </a:extLst>
          </p:cNvPr>
          <p:cNvSpPr txBox="1"/>
          <p:nvPr/>
        </p:nvSpPr>
        <p:spPr>
          <a:xfrm>
            <a:off x="2887056" y="84177"/>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21"/>
                                        </p:tgtEl>
                                        <p:attrNameLst>
                                          <p:attrName>style.visibility</p:attrName>
                                        </p:attrNameLst>
                                      </p:cBhvr>
                                      <p:to>
                                        <p:strVal val="visible"/>
                                      </p:to>
                                    </p:set>
                                    <p:anim calcmode="lin" valueType="num">
                                      <p:cBhvr>
                                        <p:cTn id="7" dur="500" fill="hold"/>
                                        <p:tgtEl>
                                          <p:spTgt spid="21"/>
                                        </p:tgtEl>
                                        <p:attrNameLst>
                                          <p:attrName>ppt_w</p:attrName>
                                        </p:attrNameLst>
                                      </p:cBhvr>
                                      <p:tavLst>
                                        <p:tav tm="0">
                                          <p:val>
                                            <p:fltVal val="0"/>
                                          </p:val>
                                        </p:tav>
                                        <p:tav tm="100000">
                                          <p:val>
                                            <p:strVal val="#ppt_w"/>
                                          </p:val>
                                        </p:tav>
                                      </p:tavLst>
                                    </p:anim>
                                    <p:anim calcmode="lin" valueType="num">
                                      <p:cBhvr>
                                        <p:cTn id="8" dur="500" fill="hold"/>
                                        <p:tgtEl>
                                          <p:spTgt spid="21"/>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82" name="Text Box 2">
            <a:extLst>
              <a:ext uri="{FF2B5EF4-FFF2-40B4-BE49-F238E27FC236}">
                <a16:creationId xmlns:a16="http://schemas.microsoft.com/office/drawing/2014/main" id="{9DAB657F-4CEE-46FB-9AB5-FA62E3FDD799}"/>
              </a:ext>
            </a:extLst>
          </p:cNvPr>
          <p:cNvSpPr txBox="1">
            <a:spLocks noChangeArrowheads="1"/>
          </p:cNvSpPr>
          <p:nvPr/>
        </p:nvSpPr>
        <p:spPr bwMode="auto">
          <a:xfrm>
            <a:off x="1481137" y="1944440"/>
            <a:ext cx="13681075" cy="37941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b="1" dirty="0">
                <a:latin typeface="+mn-lt"/>
                <a:ea typeface="+mn-ea"/>
                <a:cs typeface="+mn-ea"/>
                <a:sym typeface="+mn-lt"/>
              </a:rPr>
              <a:t>2 ) </a:t>
            </a:r>
            <a:r>
              <a:rPr lang="zh-TW" altLang="en-US" sz="2000" b="1" dirty="0">
                <a:latin typeface="+mn-lt"/>
                <a:ea typeface="+mn-ea"/>
                <a:cs typeface="+mn-ea"/>
                <a:sym typeface="+mn-lt"/>
              </a:rPr>
              <a:t>铅与职业中毒</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关联行业</a:t>
            </a:r>
            <a:r>
              <a:rPr lang="en-US" altLang="zh-TW" sz="2000" dirty="0">
                <a:latin typeface="+mn-lt"/>
                <a:ea typeface="+mn-ea"/>
                <a:cs typeface="+mn-ea"/>
                <a:sym typeface="+mn-lt"/>
              </a:rPr>
              <a:t>:</a:t>
            </a:r>
            <a:r>
              <a:rPr lang="zh-TW" altLang="en-US" sz="2000" dirty="0">
                <a:latin typeface="+mn-lt"/>
                <a:ea typeface="+mn-ea"/>
                <a:cs typeface="+mn-ea"/>
                <a:sym typeface="+mn-lt"/>
              </a:rPr>
              <a:t>首饰加工</a:t>
            </a:r>
            <a:r>
              <a:rPr lang="en-US" altLang="zh-TW" sz="2000" dirty="0">
                <a:latin typeface="+mn-lt"/>
                <a:ea typeface="+mn-ea"/>
                <a:cs typeface="+mn-ea"/>
                <a:sym typeface="+mn-lt"/>
              </a:rPr>
              <a:t>,</a:t>
            </a:r>
            <a:r>
              <a:rPr lang="zh-TW" altLang="en-US" sz="2000" dirty="0">
                <a:latin typeface="+mn-lt"/>
                <a:ea typeface="+mn-ea"/>
                <a:cs typeface="+mn-ea"/>
                <a:sym typeface="+mn-lt"/>
              </a:rPr>
              <a:t>印刷</a:t>
            </a:r>
            <a:r>
              <a:rPr lang="en-US" altLang="zh-TW" sz="2000" dirty="0">
                <a:latin typeface="+mn-lt"/>
                <a:ea typeface="+mn-ea"/>
                <a:cs typeface="+mn-ea"/>
                <a:sym typeface="+mn-lt"/>
              </a:rPr>
              <a:t>,</a:t>
            </a:r>
            <a:r>
              <a:rPr lang="zh-TW" altLang="en-US" sz="2000" dirty="0">
                <a:latin typeface="+mn-lt"/>
                <a:ea typeface="+mn-ea"/>
                <a:cs typeface="+mn-ea"/>
                <a:sym typeface="+mn-lt"/>
              </a:rPr>
              <a:t>电子行业的手焊锡</a:t>
            </a:r>
            <a:r>
              <a:rPr lang="en-US" altLang="zh-TW" sz="2000" dirty="0">
                <a:latin typeface="+mn-lt"/>
                <a:ea typeface="+mn-ea"/>
                <a:cs typeface="+mn-ea"/>
                <a:sym typeface="+mn-lt"/>
              </a:rPr>
              <a:t>,</a:t>
            </a:r>
            <a:r>
              <a:rPr lang="zh-TW" altLang="en-US" sz="2000" dirty="0">
                <a:latin typeface="+mn-lt"/>
                <a:ea typeface="+mn-ea"/>
                <a:cs typeface="+mn-ea"/>
                <a:sym typeface="+mn-lt"/>
              </a:rPr>
              <a:t>浸锡</a:t>
            </a:r>
            <a:r>
              <a:rPr lang="en-US" altLang="zh-TW" sz="2000" dirty="0">
                <a:latin typeface="+mn-lt"/>
                <a:ea typeface="+mn-ea"/>
                <a:cs typeface="+mn-ea"/>
                <a:sym typeface="+mn-lt"/>
              </a:rPr>
              <a:t>,</a:t>
            </a:r>
            <a:r>
              <a:rPr lang="zh-TW" altLang="en-US" sz="2000" dirty="0">
                <a:latin typeface="+mn-lt"/>
                <a:ea typeface="+mn-ea"/>
                <a:cs typeface="+mn-ea"/>
                <a:sym typeface="+mn-lt"/>
              </a:rPr>
              <a:t>波峰焊等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中毒途径</a:t>
            </a:r>
            <a:r>
              <a:rPr lang="en-US" altLang="zh-TW" sz="2000" dirty="0">
                <a:latin typeface="+mn-lt"/>
                <a:ea typeface="+mn-ea"/>
                <a:cs typeface="+mn-ea"/>
                <a:sym typeface="+mn-lt"/>
              </a:rPr>
              <a:t>:</a:t>
            </a:r>
            <a:r>
              <a:rPr lang="zh-TW" altLang="en-US" sz="2000" dirty="0">
                <a:latin typeface="+mn-lt"/>
                <a:ea typeface="+mn-ea"/>
                <a:cs typeface="+mn-ea"/>
                <a:sym typeface="+mn-lt"/>
              </a:rPr>
              <a:t>呼吸铅烟</a:t>
            </a:r>
            <a:r>
              <a:rPr lang="en-US" altLang="zh-TW" sz="2000" dirty="0">
                <a:latin typeface="+mn-lt"/>
                <a:ea typeface="+mn-ea"/>
                <a:cs typeface="+mn-ea"/>
                <a:sym typeface="+mn-lt"/>
              </a:rPr>
              <a:t>,</a:t>
            </a:r>
            <a:r>
              <a:rPr lang="zh-TW" altLang="en-US" sz="2000" dirty="0">
                <a:latin typeface="+mn-lt"/>
                <a:ea typeface="+mn-ea"/>
                <a:cs typeface="+mn-ea"/>
                <a:sym typeface="+mn-lt"/>
              </a:rPr>
              <a:t>接触吸收等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中毒表现</a:t>
            </a:r>
            <a:r>
              <a:rPr lang="en-US" altLang="zh-TW" sz="2000" dirty="0">
                <a:latin typeface="+mn-lt"/>
                <a:ea typeface="+mn-ea"/>
                <a:cs typeface="+mn-ea"/>
                <a:sym typeface="+mn-lt"/>
              </a:rPr>
              <a:t>:</a:t>
            </a:r>
            <a:r>
              <a:rPr lang="zh-TW" altLang="en-US" sz="2000" dirty="0">
                <a:latin typeface="+mn-lt"/>
                <a:ea typeface="+mn-ea"/>
                <a:cs typeface="+mn-ea"/>
                <a:sym typeface="+mn-lt"/>
              </a:rPr>
              <a:t>早期乏力</a:t>
            </a:r>
            <a:r>
              <a:rPr lang="en-US" altLang="zh-TW" sz="2000" dirty="0">
                <a:latin typeface="+mn-lt"/>
                <a:ea typeface="+mn-ea"/>
                <a:cs typeface="+mn-ea"/>
                <a:sym typeface="+mn-lt"/>
              </a:rPr>
              <a:t>,</a:t>
            </a:r>
            <a:r>
              <a:rPr lang="zh-TW" altLang="en-US" sz="2000" dirty="0">
                <a:latin typeface="+mn-lt"/>
                <a:ea typeface="+mn-ea"/>
                <a:cs typeface="+mn-ea"/>
                <a:sym typeface="+mn-lt"/>
              </a:rPr>
              <a:t>肌肉关节痛</a:t>
            </a:r>
            <a:r>
              <a:rPr lang="en-US" altLang="zh-TW" sz="2000" dirty="0">
                <a:latin typeface="+mn-lt"/>
                <a:ea typeface="+mn-ea"/>
                <a:cs typeface="+mn-ea"/>
                <a:sym typeface="+mn-lt"/>
              </a:rPr>
              <a:t>,</a:t>
            </a:r>
            <a:r>
              <a:rPr lang="zh-TW" altLang="en-US" sz="2000" dirty="0">
                <a:latin typeface="+mn-lt"/>
                <a:ea typeface="+mn-ea"/>
                <a:cs typeface="+mn-ea"/>
                <a:sym typeface="+mn-lt"/>
              </a:rPr>
              <a:t>口内金属味</a:t>
            </a:r>
            <a:r>
              <a:rPr lang="en-US" altLang="zh-TW" sz="2000" dirty="0">
                <a:latin typeface="+mn-lt"/>
                <a:ea typeface="+mn-ea"/>
                <a:cs typeface="+mn-ea"/>
                <a:sym typeface="+mn-lt"/>
              </a:rPr>
              <a:t>,</a:t>
            </a:r>
            <a:r>
              <a:rPr lang="zh-TW" altLang="en-US" sz="2000" dirty="0">
                <a:latin typeface="+mn-lt"/>
                <a:ea typeface="+mn-ea"/>
                <a:cs typeface="+mn-ea"/>
                <a:sym typeface="+mn-lt"/>
              </a:rPr>
              <a:t>随后为腹隐痛</a:t>
            </a:r>
            <a:r>
              <a:rPr lang="en-US" altLang="zh-TW" sz="2000" dirty="0">
                <a:latin typeface="+mn-lt"/>
                <a:ea typeface="+mn-ea"/>
                <a:cs typeface="+mn-ea"/>
                <a:sym typeface="+mn-lt"/>
              </a:rPr>
              <a:t>,</a:t>
            </a:r>
            <a:r>
              <a:rPr lang="zh-TW" altLang="en-US" sz="2000" dirty="0">
                <a:latin typeface="+mn-lt"/>
                <a:ea typeface="+mn-ea"/>
                <a:cs typeface="+mn-ea"/>
                <a:sym typeface="+mn-lt"/>
              </a:rPr>
              <a:t>神经衰弱综合征</a:t>
            </a:r>
            <a:r>
              <a:rPr lang="en-US" altLang="zh-TW" sz="2000" dirty="0">
                <a:latin typeface="+mn-lt"/>
                <a:ea typeface="+mn-ea"/>
                <a:cs typeface="+mn-ea"/>
                <a:sym typeface="+mn-lt"/>
              </a:rPr>
              <a:t>,</a:t>
            </a:r>
            <a:r>
              <a:rPr lang="zh-TW" altLang="en-US" sz="2000" dirty="0">
                <a:latin typeface="+mn-lt"/>
                <a:ea typeface="+mn-ea"/>
                <a:cs typeface="+mn-ea"/>
                <a:sym typeface="+mn-lt"/>
              </a:rPr>
              <a:t>牙龈边缘有铅线等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身体损害</a:t>
            </a:r>
            <a:r>
              <a:rPr lang="en-US" altLang="zh-TW" sz="2000" dirty="0">
                <a:latin typeface="+mn-lt"/>
                <a:ea typeface="+mn-ea"/>
                <a:cs typeface="+mn-ea"/>
                <a:sym typeface="+mn-lt"/>
              </a:rPr>
              <a:t>:</a:t>
            </a:r>
            <a:r>
              <a:rPr lang="zh-TW" altLang="en-US" sz="2000" dirty="0">
                <a:latin typeface="+mn-lt"/>
                <a:ea typeface="+mn-ea"/>
                <a:cs typeface="+mn-ea"/>
                <a:sym typeface="+mn-lt"/>
              </a:rPr>
              <a:t>贫血</a:t>
            </a:r>
            <a:r>
              <a:rPr lang="en-US" altLang="zh-TW" sz="2000" dirty="0">
                <a:latin typeface="+mn-lt"/>
                <a:ea typeface="+mn-ea"/>
                <a:cs typeface="+mn-ea"/>
                <a:sym typeface="+mn-lt"/>
              </a:rPr>
              <a:t>,</a:t>
            </a:r>
            <a:r>
              <a:rPr lang="zh-TW" altLang="en-US" sz="2000" dirty="0">
                <a:latin typeface="+mn-lt"/>
                <a:ea typeface="+mn-ea"/>
                <a:cs typeface="+mn-ea"/>
                <a:sym typeface="+mn-lt"/>
              </a:rPr>
              <a:t>腹绞痛</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预防措施</a:t>
            </a:r>
            <a:r>
              <a:rPr lang="en-US" altLang="zh-TW" sz="2000" dirty="0">
                <a:latin typeface="+mn-lt"/>
                <a:ea typeface="+mn-ea"/>
                <a:cs typeface="+mn-ea"/>
                <a:sym typeface="+mn-lt"/>
              </a:rPr>
              <a:t>:</a:t>
            </a:r>
            <a:r>
              <a:rPr lang="zh-TW" altLang="en-US" sz="2000" dirty="0">
                <a:latin typeface="+mn-lt"/>
                <a:ea typeface="+mn-ea"/>
                <a:cs typeface="+mn-ea"/>
                <a:sym typeface="+mn-lt"/>
              </a:rPr>
              <a:t>参见有机溶剂中毒的预防措施</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3 ) </a:t>
            </a:r>
            <a:r>
              <a:rPr lang="zh-TW" altLang="en-US" sz="2000" b="1" dirty="0">
                <a:latin typeface="+mn-lt"/>
                <a:ea typeface="+mn-ea"/>
                <a:cs typeface="+mn-ea"/>
                <a:sym typeface="+mn-lt"/>
              </a:rPr>
              <a:t>噪声对职业工作的影响</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关联行业</a:t>
            </a:r>
            <a:r>
              <a:rPr lang="en-US" altLang="zh-TW" sz="2000" dirty="0">
                <a:latin typeface="+mn-lt"/>
                <a:ea typeface="+mn-ea"/>
                <a:cs typeface="+mn-ea"/>
                <a:sym typeface="+mn-lt"/>
              </a:rPr>
              <a:t>:</a:t>
            </a:r>
            <a:r>
              <a:rPr lang="zh-TW" altLang="en-US" sz="2000" dirty="0">
                <a:latin typeface="+mn-lt"/>
                <a:ea typeface="+mn-ea"/>
                <a:cs typeface="+mn-ea"/>
                <a:sym typeface="+mn-lt"/>
              </a:rPr>
              <a:t>织布机</a:t>
            </a:r>
            <a:r>
              <a:rPr lang="en-US" altLang="zh-TW" sz="2000" dirty="0">
                <a:latin typeface="+mn-lt"/>
                <a:ea typeface="+mn-ea"/>
                <a:cs typeface="+mn-ea"/>
                <a:sym typeface="+mn-lt"/>
              </a:rPr>
              <a:t>,</a:t>
            </a:r>
            <a:r>
              <a:rPr lang="zh-TW" altLang="en-US" sz="2000" dirty="0">
                <a:latin typeface="+mn-lt"/>
                <a:ea typeface="+mn-ea"/>
                <a:cs typeface="+mn-ea"/>
                <a:sym typeface="+mn-lt"/>
              </a:rPr>
              <a:t>冲剪压车间</a:t>
            </a:r>
            <a:r>
              <a:rPr lang="en-US" altLang="zh-TW" sz="2000" dirty="0">
                <a:latin typeface="+mn-lt"/>
                <a:ea typeface="+mn-ea"/>
                <a:cs typeface="+mn-ea"/>
                <a:sym typeface="+mn-lt"/>
              </a:rPr>
              <a:t>,</a:t>
            </a:r>
            <a:r>
              <a:rPr lang="zh-TW" altLang="en-US" sz="2000" dirty="0">
                <a:latin typeface="+mn-lt"/>
                <a:ea typeface="+mn-ea"/>
                <a:cs typeface="+mn-ea"/>
                <a:sym typeface="+mn-lt"/>
              </a:rPr>
              <a:t>电锯</a:t>
            </a:r>
            <a:r>
              <a:rPr lang="en-US" altLang="zh-TW" sz="2000" dirty="0">
                <a:latin typeface="+mn-lt"/>
                <a:ea typeface="+mn-ea"/>
                <a:cs typeface="+mn-ea"/>
                <a:sym typeface="+mn-lt"/>
              </a:rPr>
              <a:t>,</a:t>
            </a:r>
            <a:r>
              <a:rPr lang="zh-TW" altLang="en-US" sz="2000" dirty="0">
                <a:latin typeface="+mn-lt"/>
                <a:ea typeface="+mn-ea"/>
                <a:cs typeface="+mn-ea"/>
                <a:sym typeface="+mn-lt"/>
              </a:rPr>
              <a:t>磨床</a:t>
            </a:r>
            <a:r>
              <a:rPr lang="en-US" altLang="zh-TW" sz="2000" dirty="0">
                <a:latin typeface="+mn-lt"/>
                <a:ea typeface="+mn-ea"/>
                <a:cs typeface="+mn-ea"/>
                <a:sym typeface="+mn-lt"/>
              </a:rPr>
              <a:t>,</a:t>
            </a:r>
            <a:r>
              <a:rPr lang="zh-TW" altLang="en-US" sz="2000" dirty="0">
                <a:latin typeface="+mn-lt"/>
                <a:ea typeface="+mn-ea"/>
                <a:cs typeface="+mn-ea"/>
                <a:sym typeface="+mn-lt"/>
              </a:rPr>
              <a:t>抛光</a:t>
            </a:r>
            <a:r>
              <a:rPr lang="en-US" altLang="zh-TW" sz="2000" dirty="0">
                <a:latin typeface="+mn-lt"/>
                <a:ea typeface="+mn-ea"/>
                <a:cs typeface="+mn-ea"/>
                <a:sym typeface="+mn-lt"/>
              </a:rPr>
              <a:t>,</a:t>
            </a:r>
            <a:r>
              <a:rPr lang="zh-TW" altLang="en-US" sz="2000" dirty="0">
                <a:latin typeface="+mn-lt"/>
                <a:ea typeface="+mn-ea"/>
                <a:cs typeface="+mn-ea"/>
                <a:sym typeface="+mn-lt"/>
              </a:rPr>
              <a:t>粉碎机</a:t>
            </a:r>
            <a:r>
              <a:rPr lang="en-US" altLang="zh-TW" sz="2000" dirty="0">
                <a:latin typeface="+mn-lt"/>
                <a:ea typeface="+mn-ea"/>
                <a:cs typeface="+mn-ea"/>
                <a:sym typeface="+mn-lt"/>
              </a:rPr>
              <a:t>,</a:t>
            </a:r>
            <a:r>
              <a:rPr lang="zh-TW" altLang="en-US" sz="2000" dirty="0">
                <a:latin typeface="+mn-lt"/>
                <a:ea typeface="+mn-ea"/>
                <a:cs typeface="+mn-ea"/>
                <a:sym typeface="+mn-lt"/>
              </a:rPr>
              <a:t>发电机</a:t>
            </a:r>
            <a:r>
              <a:rPr lang="en-US" altLang="zh-TW" sz="2000" dirty="0">
                <a:latin typeface="+mn-lt"/>
                <a:ea typeface="+mn-ea"/>
                <a:cs typeface="+mn-ea"/>
                <a:sym typeface="+mn-lt"/>
              </a:rPr>
              <a:t>,</a:t>
            </a:r>
            <a:r>
              <a:rPr lang="zh-TW" altLang="en-US" sz="2000" dirty="0">
                <a:latin typeface="+mn-lt"/>
                <a:ea typeface="+mn-ea"/>
                <a:cs typeface="+mn-ea"/>
                <a:sym typeface="+mn-lt"/>
              </a:rPr>
              <a:t>压缩机</a:t>
            </a:r>
            <a:r>
              <a:rPr lang="en-US" altLang="zh-TW" sz="2000" dirty="0">
                <a:latin typeface="+mn-lt"/>
                <a:ea typeface="+mn-ea"/>
                <a:cs typeface="+mn-ea"/>
                <a:sym typeface="+mn-lt"/>
              </a:rPr>
              <a:t>,</a:t>
            </a:r>
            <a:r>
              <a:rPr lang="zh-TW" altLang="en-US" sz="2000" dirty="0">
                <a:latin typeface="+mn-lt"/>
                <a:ea typeface="+mn-ea"/>
                <a:cs typeface="+mn-ea"/>
                <a:sym typeface="+mn-lt"/>
              </a:rPr>
              <a:t>音响设备等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职业影响</a:t>
            </a:r>
            <a:r>
              <a:rPr lang="en-US" altLang="zh-TW" sz="2000" dirty="0">
                <a:latin typeface="+mn-lt"/>
                <a:ea typeface="+mn-ea"/>
                <a:cs typeface="+mn-ea"/>
                <a:sym typeface="+mn-lt"/>
              </a:rPr>
              <a:t>:</a:t>
            </a:r>
            <a:r>
              <a:rPr lang="zh-TW" altLang="en-US" sz="2000" dirty="0">
                <a:latin typeface="+mn-lt"/>
                <a:ea typeface="+mn-ea"/>
                <a:cs typeface="+mn-ea"/>
                <a:sym typeface="+mn-lt"/>
              </a:rPr>
              <a:t>头痛</a:t>
            </a:r>
            <a:r>
              <a:rPr lang="en-US" altLang="zh-TW" sz="2000" dirty="0">
                <a:latin typeface="+mn-lt"/>
                <a:ea typeface="+mn-ea"/>
                <a:cs typeface="+mn-ea"/>
                <a:sym typeface="+mn-lt"/>
              </a:rPr>
              <a:t>,</a:t>
            </a:r>
            <a:r>
              <a:rPr lang="zh-TW" altLang="en-US" sz="2000" dirty="0">
                <a:latin typeface="+mn-lt"/>
                <a:ea typeface="+mn-ea"/>
                <a:cs typeface="+mn-ea"/>
                <a:sym typeface="+mn-lt"/>
              </a:rPr>
              <a:t>头晕</a:t>
            </a:r>
            <a:r>
              <a:rPr lang="en-US" altLang="zh-TW" sz="2000" dirty="0">
                <a:latin typeface="+mn-lt"/>
                <a:ea typeface="+mn-ea"/>
                <a:cs typeface="+mn-ea"/>
                <a:sym typeface="+mn-lt"/>
              </a:rPr>
              <a:t>,</a:t>
            </a:r>
            <a:r>
              <a:rPr lang="zh-TW" altLang="en-US" sz="2000" dirty="0">
                <a:latin typeface="+mn-lt"/>
                <a:ea typeface="+mn-ea"/>
                <a:cs typeface="+mn-ea"/>
                <a:sym typeface="+mn-lt"/>
              </a:rPr>
              <a:t>心悸</a:t>
            </a:r>
            <a:r>
              <a:rPr lang="en-US" altLang="zh-TW" sz="2000" dirty="0">
                <a:latin typeface="+mn-lt"/>
                <a:ea typeface="+mn-ea"/>
                <a:cs typeface="+mn-ea"/>
                <a:sym typeface="+mn-lt"/>
              </a:rPr>
              <a:t>,</a:t>
            </a:r>
            <a:r>
              <a:rPr lang="zh-TW" altLang="en-US" sz="2000" dirty="0">
                <a:latin typeface="+mn-lt"/>
                <a:ea typeface="+mn-ea"/>
                <a:cs typeface="+mn-ea"/>
                <a:sym typeface="+mn-lt"/>
              </a:rPr>
              <a:t>耳鸣</a:t>
            </a:r>
            <a:r>
              <a:rPr lang="en-US" altLang="zh-TW" sz="2000" dirty="0">
                <a:latin typeface="+mn-lt"/>
                <a:ea typeface="+mn-ea"/>
                <a:cs typeface="+mn-ea"/>
                <a:sym typeface="+mn-lt"/>
              </a:rPr>
              <a:t>,</a:t>
            </a:r>
            <a:r>
              <a:rPr lang="zh-TW" altLang="en-US" sz="2000" dirty="0">
                <a:latin typeface="+mn-lt"/>
                <a:ea typeface="+mn-ea"/>
                <a:cs typeface="+mn-ea"/>
                <a:sym typeface="+mn-lt"/>
              </a:rPr>
              <a:t>失眠</a:t>
            </a:r>
            <a:r>
              <a:rPr lang="en-US" altLang="zh-TW" sz="2000" dirty="0">
                <a:latin typeface="+mn-lt"/>
                <a:ea typeface="+mn-ea"/>
                <a:cs typeface="+mn-ea"/>
                <a:sym typeface="+mn-lt"/>
              </a:rPr>
              <a:t>,</a:t>
            </a:r>
            <a:r>
              <a:rPr lang="zh-TW" altLang="en-US" sz="2000" dirty="0">
                <a:latin typeface="+mn-lt"/>
                <a:ea typeface="+mn-ea"/>
                <a:cs typeface="+mn-ea"/>
                <a:sym typeface="+mn-lt"/>
              </a:rPr>
              <a:t>多梦</a:t>
            </a:r>
            <a:r>
              <a:rPr lang="en-US" altLang="zh-TW" sz="2000" dirty="0">
                <a:latin typeface="+mn-lt"/>
                <a:ea typeface="+mn-ea"/>
                <a:cs typeface="+mn-ea"/>
                <a:sym typeface="+mn-lt"/>
              </a:rPr>
              <a:t>,</a:t>
            </a:r>
            <a:r>
              <a:rPr lang="zh-TW" altLang="en-US" sz="2000" dirty="0">
                <a:latin typeface="+mn-lt"/>
                <a:ea typeface="+mn-ea"/>
                <a:cs typeface="+mn-ea"/>
                <a:sym typeface="+mn-lt"/>
              </a:rPr>
              <a:t>神经衷弱</a:t>
            </a:r>
            <a:r>
              <a:rPr lang="en-US" altLang="zh-TW" sz="2000" dirty="0">
                <a:latin typeface="+mn-lt"/>
                <a:ea typeface="+mn-ea"/>
                <a:cs typeface="+mn-ea"/>
                <a:sym typeface="+mn-lt"/>
              </a:rPr>
              <a:t>,</a:t>
            </a:r>
            <a:r>
              <a:rPr lang="zh-TW" altLang="en-US" sz="2000" dirty="0">
                <a:latin typeface="+mn-lt"/>
                <a:ea typeface="+mn-ea"/>
                <a:cs typeface="+mn-ea"/>
                <a:sym typeface="+mn-lt"/>
              </a:rPr>
              <a:t>高血压</a:t>
            </a:r>
            <a:r>
              <a:rPr lang="en-US" altLang="zh-TW" sz="2000" dirty="0">
                <a:latin typeface="+mn-lt"/>
                <a:ea typeface="+mn-ea"/>
                <a:cs typeface="+mn-ea"/>
                <a:sym typeface="+mn-lt"/>
              </a:rPr>
              <a:t>,</a:t>
            </a:r>
            <a:r>
              <a:rPr lang="zh-TW" altLang="en-US" sz="2000" dirty="0">
                <a:latin typeface="+mn-lt"/>
                <a:ea typeface="+mn-ea"/>
                <a:cs typeface="+mn-ea"/>
                <a:sym typeface="+mn-lt"/>
              </a:rPr>
              <a:t>耳聋</a:t>
            </a:r>
            <a:r>
              <a:rPr lang="en-US" altLang="zh-TW" sz="2000" dirty="0">
                <a:latin typeface="+mn-lt"/>
                <a:ea typeface="+mn-ea"/>
                <a:cs typeface="+mn-ea"/>
                <a:sym typeface="+mn-lt"/>
              </a:rPr>
              <a:t>,</a:t>
            </a:r>
            <a:r>
              <a:rPr lang="zh-TW" altLang="en-US" sz="2000" dirty="0">
                <a:latin typeface="+mn-lt"/>
                <a:ea typeface="+mn-ea"/>
                <a:cs typeface="+mn-ea"/>
                <a:sym typeface="+mn-lt"/>
              </a:rPr>
              <a:t>心血管异常</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预防措施</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703267EA-EF9C-4BCA-9372-324F79F6500E}"/>
              </a:ext>
            </a:extLst>
          </p:cNvPr>
          <p:cNvSpPr txBox="1"/>
          <p:nvPr/>
        </p:nvSpPr>
        <p:spPr>
          <a:xfrm>
            <a:off x="2887056" y="84177"/>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3506" name="Text Box 2">
            <a:extLst>
              <a:ext uri="{FF2B5EF4-FFF2-40B4-BE49-F238E27FC236}">
                <a16:creationId xmlns:a16="http://schemas.microsoft.com/office/drawing/2014/main" id="{7EB908E7-D7A4-4E22-AD0A-1F06BE6FF9A8}"/>
              </a:ext>
            </a:extLst>
          </p:cNvPr>
          <p:cNvSpPr txBox="1">
            <a:spLocks noChangeArrowheads="1"/>
          </p:cNvSpPr>
          <p:nvPr/>
        </p:nvSpPr>
        <p:spPr bwMode="auto">
          <a:xfrm>
            <a:off x="1481137" y="2160464"/>
            <a:ext cx="13681075" cy="4533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en-US" altLang="zh-TW" sz="2000" dirty="0">
                <a:latin typeface="+mn-lt"/>
                <a:ea typeface="+mn-ea"/>
                <a:cs typeface="+mn-ea"/>
                <a:sym typeface="+mn-lt"/>
              </a:rPr>
              <a:t>①</a:t>
            </a:r>
            <a:r>
              <a:rPr lang="zh-TW" altLang="en-US" sz="2000" dirty="0">
                <a:latin typeface="+mn-lt"/>
                <a:ea typeface="+mn-ea"/>
                <a:cs typeface="+mn-ea"/>
                <a:sym typeface="+mn-lt"/>
              </a:rPr>
              <a:t>改善工艺</a:t>
            </a:r>
            <a:r>
              <a:rPr lang="en-US" altLang="zh-TW" sz="2000" dirty="0">
                <a:latin typeface="+mn-lt"/>
                <a:ea typeface="+mn-ea"/>
                <a:cs typeface="+mn-ea"/>
                <a:sym typeface="+mn-lt"/>
              </a:rPr>
              <a:t>,</a:t>
            </a:r>
            <a:r>
              <a:rPr lang="zh-TW" altLang="en-US" sz="2000" dirty="0">
                <a:latin typeface="+mn-lt"/>
                <a:ea typeface="+mn-ea"/>
                <a:cs typeface="+mn-ea"/>
                <a:sym typeface="+mn-lt"/>
              </a:rPr>
              <a:t>降低噪音强度</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②</a:t>
            </a:r>
            <a:r>
              <a:rPr lang="zh-TW" altLang="en-US" sz="2000" dirty="0">
                <a:latin typeface="+mn-lt"/>
                <a:ea typeface="+mn-ea"/>
                <a:cs typeface="+mn-ea"/>
                <a:sym typeface="+mn-lt"/>
              </a:rPr>
              <a:t>采取隔音措施</a:t>
            </a:r>
            <a:r>
              <a:rPr lang="en-US" altLang="zh-TW" sz="2000" dirty="0">
                <a:latin typeface="+mn-lt"/>
                <a:ea typeface="+mn-ea"/>
                <a:cs typeface="+mn-ea"/>
                <a:sym typeface="+mn-lt"/>
              </a:rPr>
              <a:t>,</a:t>
            </a:r>
            <a:r>
              <a:rPr lang="zh-TW" altLang="en-US" sz="2000" dirty="0">
                <a:latin typeface="+mn-lt"/>
                <a:ea typeface="+mn-ea"/>
                <a:cs typeface="+mn-ea"/>
                <a:sym typeface="+mn-lt"/>
              </a:rPr>
              <a:t>如消音装置</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③</a:t>
            </a:r>
            <a:r>
              <a:rPr lang="zh-TW" altLang="en-US" sz="2000" dirty="0">
                <a:latin typeface="+mn-lt"/>
                <a:ea typeface="+mn-ea"/>
                <a:cs typeface="+mn-ea"/>
                <a:sym typeface="+mn-lt"/>
              </a:rPr>
              <a:t>个体防护</a:t>
            </a:r>
            <a:r>
              <a:rPr lang="en-US" altLang="zh-TW" sz="2000" dirty="0">
                <a:latin typeface="+mn-lt"/>
                <a:ea typeface="+mn-ea"/>
                <a:cs typeface="+mn-ea"/>
                <a:sym typeface="+mn-lt"/>
              </a:rPr>
              <a:t>,</a:t>
            </a:r>
            <a:r>
              <a:rPr lang="zh-TW" altLang="en-US" sz="2000" dirty="0">
                <a:latin typeface="+mn-lt"/>
                <a:ea typeface="+mn-ea"/>
                <a:cs typeface="+mn-ea"/>
                <a:sym typeface="+mn-lt"/>
              </a:rPr>
              <a:t>戴耳塞</a:t>
            </a:r>
            <a:r>
              <a:rPr lang="en-US" altLang="zh-TW" sz="2000" dirty="0">
                <a:latin typeface="+mn-lt"/>
                <a:ea typeface="+mn-ea"/>
                <a:cs typeface="+mn-ea"/>
                <a:sym typeface="+mn-lt"/>
              </a:rPr>
              <a:t>,</a:t>
            </a:r>
            <a:r>
              <a:rPr lang="zh-TW" altLang="en-US" sz="2000" dirty="0">
                <a:latin typeface="+mn-lt"/>
                <a:ea typeface="+mn-ea"/>
                <a:cs typeface="+mn-ea"/>
                <a:sym typeface="+mn-lt"/>
              </a:rPr>
              <a:t>耳罩</a:t>
            </a:r>
            <a:r>
              <a:rPr lang="en-US" altLang="zh-TW" sz="2000" dirty="0">
                <a:latin typeface="+mn-lt"/>
                <a:ea typeface="+mn-ea"/>
                <a:cs typeface="+mn-ea"/>
                <a:sym typeface="+mn-lt"/>
              </a:rPr>
              <a:t>;</a:t>
            </a:r>
          </a:p>
          <a:p>
            <a:pPr eaLnBrk="1" hangingPunct="1">
              <a:lnSpc>
                <a:spcPct val="120000"/>
              </a:lnSpc>
              <a:defRPr/>
            </a:pPr>
            <a:r>
              <a:rPr lang="en-US" altLang="zh-TW" sz="2000" dirty="0">
                <a:latin typeface="+mn-lt"/>
                <a:ea typeface="+mn-ea"/>
                <a:cs typeface="+mn-ea"/>
                <a:sym typeface="+mn-lt"/>
              </a:rPr>
              <a:t>④</a:t>
            </a:r>
            <a:r>
              <a:rPr lang="zh-TW" altLang="en-US" sz="2000" dirty="0">
                <a:latin typeface="+mn-lt"/>
                <a:ea typeface="+mn-ea"/>
                <a:cs typeface="+mn-ea"/>
                <a:sym typeface="+mn-lt"/>
              </a:rPr>
              <a:t>定期体检</a:t>
            </a:r>
            <a:r>
              <a:rPr lang="en-US" altLang="zh-TW" sz="2000" dirty="0">
                <a:latin typeface="+mn-lt"/>
                <a:ea typeface="+mn-ea"/>
                <a:cs typeface="+mn-ea"/>
                <a:sym typeface="+mn-lt"/>
              </a:rPr>
              <a:t>,</a:t>
            </a:r>
            <a:r>
              <a:rPr lang="zh-TW" altLang="en-US" sz="2000" dirty="0">
                <a:latin typeface="+mn-lt"/>
                <a:ea typeface="+mn-ea"/>
                <a:cs typeface="+mn-ea"/>
                <a:sym typeface="+mn-lt"/>
              </a:rPr>
              <a:t>发现异常</a:t>
            </a:r>
            <a:r>
              <a:rPr lang="en-US" altLang="zh-TW" sz="2000" dirty="0">
                <a:latin typeface="+mn-lt"/>
                <a:ea typeface="+mn-ea"/>
                <a:cs typeface="+mn-ea"/>
                <a:sym typeface="+mn-lt"/>
              </a:rPr>
              <a:t>,</a:t>
            </a:r>
            <a:r>
              <a:rPr lang="zh-TW" altLang="en-US" sz="2000" dirty="0">
                <a:latin typeface="+mn-lt"/>
                <a:ea typeface="+mn-ea"/>
                <a:cs typeface="+mn-ea"/>
                <a:sym typeface="+mn-lt"/>
              </a:rPr>
              <a:t>酌情处理</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defRPr/>
            </a:pPr>
            <a:r>
              <a:rPr lang="en-US" altLang="zh-TW" sz="2000" b="1" dirty="0">
                <a:latin typeface="+mn-lt"/>
                <a:ea typeface="+mn-ea"/>
                <a:cs typeface="+mn-ea"/>
                <a:sym typeface="+mn-lt"/>
              </a:rPr>
              <a:t>4 ) </a:t>
            </a:r>
            <a:r>
              <a:rPr lang="zh-TW" altLang="en-US" sz="2000" b="1" dirty="0">
                <a:latin typeface="+mn-lt"/>
                <a:ea typeface="+mn-ea"/>
                <a:cs typeface="+mn-ea"/>
                <a:sym typeface="+mn-lt"/>
              </a:rPr>
              <a:t>尘埃对职业工作的影响</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关联行业</a:t>
            </a:r>
            <a:r>
              <a:rPr lang="en-US" altLang="zh-TW" sz="2000" dirty="0">
                <a:latin typeface="+mn-lt"/>
                <a:ea typeface="+mn-ea"/>
                <a:cs typeface="+mn-ea"/>
                <a:sym typeface="+mn-lt"/>
              </a:rPr>
              <a:t>:</a:t>
            </a:r>
            <a:r>
              <a:rPr lang="zh-TW" altLang="en-US" sz="2000" dirty="0">
                <a:latin typeface="+mn-lt"/>
                <a:ea typeface="+mn-ea"/>
                <a:cs typeface="+mn-ea"/>
                <a:sym typeface="+mn-lt"/>
              </a:rPr>
              <a:t>宝石加工</a:t>
            </a:r>
            <a:r>
              <a:rPr lang="en-US" altLang="zh-TW" sz="2000" dirty="0">
                <a:latin typeface="+mn-lt"/>
                <a:ea typeface="+mn-ea"/>
                <a:cs typeface="+mn-ea"/>
                <a:sym typeface="+mn-lt"/>
              </a:rPr>
              <a:t>,</a:t>
            </a:r>
            <a:r>
              <a:rPr lang="zh-TW" altLang="en-US" sz="2000" dirty="0">
                <a:latin typeface="+mn-lt"/>
                <a:ea typeface="+mn-ea"/>
                <a:cs typeface="+mn-ea"/>
                <a:sym typeface="+mn-lt"/>
              </a:rPr>
              <a:t>石料开采</a:t>
            </a:r>
            <a:r>
              <a:rPr lang="en-US" altLang="zh-TW" sz="2000" dirty="0">
                <a:latin typeface="+mn-lt"/>
                <a:ea typeface="+mn-ea"/>
                <a:cs typeface="+mn-ea"/>
                <a:sym typeface="+mn-lt"/>
              </a:rPr>
              <a:t>,</a:t>
            </a:r>
            <a:r>
              <a:rPr lang="zh-TW" altLang="en-US" sz="2000" dirty="0">
                <a:latin typeface="+mn-lt"/>
                <a:ea typeface="+mn-ea"/>
                <a:cs typeface="+mn-ea"/>
                <a:sym typeface="+mn-lt"/>
              </a:rPr>
              <a:t>打磨抛光</a:t>
            </a:r>
            <a:r>
              <a:rPr lang="en-US" altLang="zh-TW" sz="2000" dirty="0">
                <a:latin typeface="+mn-lt"/>
                <a:ea typeface="+mn-ea"/>
                <a:cs typeface="+mn-ea"/>
                <a:sym typeface="+mn-lt"/>
              </a:rPr>
              <a:t>,</a:t>
            </a:r>
            <a:r>
              <a:rPr lang="zh-TW" altLang="en-US" sz="2000" dirty="0">
                <a:latin typeface="+mn-lt"/>
                <a:ea typeface="+mn-ea"/>
                <a:cs typeface="+mn-ea"/>
                <a:sym typeface="+mn-lt"/>
              </a:rPr>
              <a:t>木具制造</a:t>
            </a:r>
            <a:r>
              <a:rPr lang="en-US" altLang="zh-TW" sz="2000" dirty="0">
                <a:latin typeface="+mn-lt"/>
                <a:ea typeface="+mn-ea"/>
                <a:cs typeface="+mn-ea"/>
                <a:sym typeface="+mn-lt"/>
              </a:rPr>
              <a:t>,</a:t>
            </a:r>
            <a:r>
              <a:rPr lang="zh-TW" altLang="en-US" sz="2000" dirty="0">
                <a:latin typeface="+mn-lt"/>
                <a:ea typeface="+mn-ea"/>
                <a:cs typeface="+mn-ea"/>
                <a:sym typeface="+mn-lt"/>
              </a:rPr>
              <a:t>塑料原料破碎</a:t>
            </a:r>
            <a:r>
              <a:rPr lang="en-US" altLang="zh-TW" sz="2000" dirty="0">
                <a:latin typeface="+mn-lt"/>
                <a:ea typeface="+mn-ea"/>
                <a:cs typeface="+mn-ea"/>
                <a:sym typeface="+mn-lt"/>
              </a:rPr>
              <a:t>,</a:t>
            </a:r>
            <a:r>
              <a:rPr lang="zh-TW" altLang="en-US" sz="2000" dirty="0">
                <a:latin typeface="+mn-lt"/>
                <a:ea typeface="+mn-ea"/>
                <a:cs typeface="+mn-ea"/>
                <a:sym typeface="+mn-lt"/>
              </a:rPr>
              <a:t>混合</a:t>
            </a:r>
            <a:r>
              <a:rPr lang="en-US" altLang="zh-TW" sz="2000" dirty="0">
                <a:latin typeface="+mn-lt"/>
                <a:ea typeface="+mn-ea"/>
                <a:cs typeface="+mn-ea"/>
                <a:sym typeface="+mn-lt"/>
              </a:rPr>
              <a:t>,</a:t>
            </a:r>
            <a:r>
              <a:rPr lang="zh-TW" altLang="en-US" sz="2000" dirty="0">
                <a:latin typeface="+mn-lt"/>
                <a:ea typeface="+mn-ea"/>
                <a:cs typeface="+mn-ea"/>
                <a:sym typeface="+mn-lt"/>
              </a:rPr>
              <a:t>建筑装潢等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职业影响</a:t>
            </a:r>
            <a:r>
              <a:rPr lang="en-US" altLang="zh-TW" sz="2000" dirty="0">
                <a:latin typeface="+mn-lt"/>
                <a:ea typeface="+mn-ea"/>
                <a:cs typeface="+mn-ea"/>
                <a:sym typeface="+mn-lt"/>
              </a:rPr>
              <a:t>:</a:t>
            </a:r>
            <a:r>
              <a:rPr lang="zh-TW" altLang="en-US" sz="2000" dirty="0">
                <a:latin typeface="+mn-lt"/>
                <a:ea typeface="+mn-ea"/>
                <a:cs typeface="+mn-ea"/>
                <a:sym typeface="+mn-lt"/>
              </a:rPr>
              <a:t>气短</a:t>
            </a:r>
            <a:r>
              <a:rPr lang="en-US" altLang="zh-TW" sz="2000" dirty="0">
                <a:latin typeface="+mn-lt"/>
                <a:ea typeface="+mn-ea"/>
                <a:cs typeface="+mn-ea"/>
                <a:sym typeface="+mn-lt"/>
              </a:rPr>
              <a:t>,</a:t>
            </a:r>
            <a:r>
              <a:rPr lang="zh-TW" altLang="en-US" sz="2000" dirty="0">
                <a:latin typeface="+mn-lt"/>
                <a:ea typeface="+mn-ea"/>
                <a:cs typeface="+mn-ea"/>
                <a:sym typeface="+mn-lt"/>
              </a:rPr>
              <a:t>胸闷</a:t>
            </a:r>
            <a:r>
              <a:rPr lang="en-US" altLang="zh-TW" sz="2000" dirty="0">
                <a:latin typeface="+mn-lt"/>
                <a:ea typeface="+mn-ea"/>
                <a:cs typeface="+mn-ea"/>
                <a:sym typeface="+mn-lt"/>
              </a:rPr>
              <a:t>,</a:t>
            </a:r>
            <a:r>
              <a:rPr lang="zh-TW" altLang="en-US" sz="2000" dirty="0">
                <a:latin typeface="+mn-lt"/>
                <a:ea typeface="+mn-ea"/>
                <a:cs typeface="+mn-ea"/>
                <a:sym typeface="+mn-lt"/>
              </a:rPr>
              <a:t>胸痛</a:t>
            </a:r>
            <a:r>
              <a:rPr lang="en-US" altLang="zh-TW" sz="2000" dirty="0">
                <a:latin typeface="+mn-lt"/>
                <a:ea typeface="+mn-ea"/>
                <a:cs typeface="+mn-ea"/>
                <a:sym typeface="+mn-lt"/>
              </a:rPr>
              <a:t>,</a:t>
            </a:r>
            <a:r>
              <a:rPr lang="zh-TW" altLang="en-US" sz="2000" dirty="0">
                <a:latin typeface="+mn-lt"/>
                <a:ea typeface="+mn-ea"/>
                <a:cs typeface="+mn-ea"/>
                <a:sym typeface="+mn-lt"/>
              </a:rPr>
              <a:t>咳嗽</a:t>
            </a:r>
            <a:r>
              <a:rPr lang="en-US" altLang="zh-TW" sz="2000" dirty="0">
                <a:latin typeface="+mn-lt"/>
                <a:ea typeface="+mn-ea"/>
                <a:cs typeface="+mn-ea"/>
                <a:sym typeface="+mn-lt"/>
              </a:rPr>
              <a:t>,</a:t>
            </a:r>
            <a:r>
              <a:rPr lang="zh-TW" altLang="en-US" sz="2000" dirty="0">
                <a:latin typeface="+mn-lt"/>
                <a:ea typeface="+mn-ea"/>
                <a:cs typeface="+mn-ea"/>
                <a:sym typeface="+mn-lt"/>
              </a:rPr>
              <a:t>咯痰等</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预防措施</a:t>
            </a:r>
            <a:r>
              <a:rPr lang="en-US" altLang="zh-TW" sz="2000" dirty="0">
                <a:latin typeface="+mn-lt"/>
                <a:ea typeface="+mn-ea"/>
                <a:cs typeface="+mn-ea"/>
                <a:sym typeface="+mn-lt"/>
              </a:rPr>
              <a:t>:</a:t>
            </a:r>
            <a:r>
              <a:rPr lang="zh-TW" altLang="en-US" sz="2000" dirty="0">
                <a:latin typeface="+mn-lt"/>
                <a:ea typeface="+mn-ea"/>
                <a:cs typeface="+mn-ea"/>
                <a:sym typeface="+mn-lt"/>
              </a:rPr>
              <a:t>八字经验</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zh-TW" altLang="en-US" sz="2000" dirty="0">
                <a:latin typeface="+mn-lt"/>
                <a:ea typeface="+mn-ea"/>
                <a:cs typeface="+mn-ea"/>
                <a:sym typeface="+mn-lt"/>
              </a:rPr>
              <a:t>革</a:t>
            </a:r>
            <a:r>
              <a:rPr lang="en-US" altLang="zh-TW" sz="2000" dirty="0">
                <a:latin typeface="+mn-lt"/>
                <a:ea typeface="+mn-ea"/>
                <a:cs typeface="+mn-ea"/>
                <a:sym typeface="+mn-lt"/>
              </a:rPr>
              <a:t>:</a:t>
            </a:r>
            <a:r>
              <a:rPr lang="zh-TW" altLang="en-US" sz="2000" dirty="0">
                <a:latin typeface="+mn-lt"/>
                <a:ea typeface="+mn-ea"/>
                <a:cs typeface="+mn-ea"/>
                <a:sym typeface="+mn-lt"/>
              </a:rPr>
              <a:t>工艺革新</a:t>
            </a:r>
            <a:r>
              <a:rPr lang="en-US" altLang="zh-TW" sz="2000" dirty="0">
                <a:latin typeface="+mn-lt"/>
                <a:ea typeface="+mn-ea"/>
                <a:cs typeface="+mn-ea"/>
                <a:sym typeface="+mn-lt"/>
              </a:rPr>
              <a:t>,</a:t>
            </a:r>
            <a:r>
              <a:rPr lang="zh-TW" altLang="en-US" sz="2000" dirty="0">
                <a:latin typeface="+mn-lt"/>
                <a:ea typeface="+mn-ea"/>
                <a:cs typeface="+mn-ea"/>
                <a:sym typeface="+mn-lt"/>
              </a:rPr>
              <a:t>技朮革新</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zh-TW" altLang="en-US" sz="2000" dirty="0">
                <a:latin typeface="+mn-lt"/>
                <a:ea typeface="+mn-ea"/>
                <a:cs typeface="+mn-ea"/>
                <a:sym typeface="+mn-lt"/>
              </a:rPr>
              <a:t>水</a:t>
            </a:r>
            <a:r>
              <a:rPr lang="en-US" altLang="zh-TW" sz="2000" dirty="0">
                <a:latin typeface="+mn-lt"/>
                <a:ea typeface="+mn-ea"/>
                <a:cs typeface="+mn-ea"/>
                <a:sym typeface="+mn-lt"/>
              </a:rPr>
              <a:t>:</a:t>
            </a:r>
            <a:r>
              <a:rPr lang="zh-TW" altLang="en-US" sz="2000" dirty="0">
                <a:latin typeface="+mn-lt"/>
                <a:ea typeface="+mn-ea"/>
                <a:cs typeface="+mn-ea"/>
                <a:sym typeface="+mn-lt"/>
              </a:rPr>
              <a:t>湿式作业</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zh-TW" altLang="en-US" sz="2000" dirty="0">
                <a:latin typeface="+mn-lt"/>
                <a:ea typeface="+mn-ea"/>
                <a:cs typeface="+mn-ea"/>
                <a:sym typeface="+mn-lt"/>
              </a:rPr>
              <a:t>密</a:t>
            </a:r>
            <a:r>
              <a:rPr lang="en-US" altLang="zh-TW" sz="2000" dirty="0">
                <a:latin typeface="+mn-lt"/>
                <a:ea typeface="+mn-ea"/>
                <a:cs typeface="+mn-ea"/>
                <a:sym typeface="+mn-lt"/>
              </a:rPr>
              <a:t>:</a:t>
            </a:r>
            <a:r>
              <a:rPr lang="zh-TW" altLang="en-US" sz="2000" dirty="0">
                <a:latin typeface="+mn-lt"/>
                <a:ea typeface="+mn-ea"/>
                <a:cs typeface="+mn-ea"/>
                <a:sym typeface="+mn-lt"/>
              </a:rPr>
              <a:t>密闭尘源</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zh-TW" altLang="en-US" sz="2000" dirty="0">
                <a:latin typeface="+mn-lt"/>
                <a:ea typeface="+mn-ea"/>
                <a:cs typeface="+mn-ea"/>
                <a:sym typeface="+mn-lt"/>
              </a:rPr>
              <a:t>风</a:t>
            </a:r>
            <a:r>
              <a:rPr lang="en-US" altLang="zh-TW" sz="2000" dirty="0">
                <a:latin typeface="+mn-lt"/>
                <a:ea typeface="+mn-ea"/>
                <a:cs typeface="+mn-ea"/>
                <a:sym typeface="+mn-lt"/>
              </a:rPr>
              <a:t>:</a:t>
            </a:r>
            <a:r>
              <a:rPr lang="zh-TW" altLang="en-US" sz="2000" dirty="0">
                <a:latin typeface="+mn-lt"/>
                <a:ea typeface="+mn-ea"/>
                <a:cs typeface="+mn-ea"/>
                <a:sym typeface="+mn-lt"/>
              </a:rPr>
              <a:t>通风除尘</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A94D0555-EDD2-438D-B222-6B11163AE6E7}"/>
              </a:ext>
            </a:extLst>
          </p:cNvPr>
          <p:cNvSpPr txBox="1"/>
          <p:nvPr/>
        </p:nvSpPr>
        <p:spPr>
          <a:xfrm>
            <a:off x="2887056" y="84177"/>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4530" name="Text Box 2">
            <a:extLst>
              <a:ext uri="{FF2B5EF4-FFF2-40B4-BE49-F238E27FC236}">
                <a16:creationId xmlns:a16="http://schemas.microsoft.com/office/drawing/2014/main" id="{63C2DB31-F4CA-4323-A325-05B29799513B}"/>
              </a:ext>
            </a:extLst>
          </p:cNvPr>
          <p:cNvSpPr txBox="1">
            <a:spLocks noChangeArrowheads="1"/>
          </p:cNvSpPr>
          <p:nvPr/>
        </p:nvSpPr>
        <p:spPr bwMode="auto">
          <a:xfrm>
            <a:off x="1481137" y="2413794"/>
            <a:ext cx="13681075" cy="4533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defRPr/>
            </a:pPr>
            <a:r>
              <a:rPr lang="zh-TW" altLang="en-US" sz="2000" dirty="0">
                <a:latin typeface="+mn-lt"/>
                <a:ea typeface="+mn-ea"/>
                <a:cs typeface="+mn-ea"/>
                <a:sym typeface="+mn-lt"/>
              </a:rPr>
              <a:t>护</a:t>
            </a:r>
            <a:r>
              <a:rPr lang="en-US" altLang="zh-TW" sz="2000" dirty="0">
                <a:latin typeface="+mn-lt"/>
                <a:ea typeface="+mn-ea"/>
                <a:cs typeface="+mn-ea"/>
                <a:sym typeface="+mn-lt"/>
              </a:rPr>
              <a:t>:</a:t>
            </a:r>
            <a:r>
              <a:rPr lang="zh-TW" altLang="en-US" sz="2000" dirty="0">
                <a:latin typeface="+mn-lt"/>
                <a:ea typeface="+mn-ea"/>
                <a:cs typeface="+mn-ea"/>
                <a:sym typeface="+mn-lt"/>
              </a:rPr>
              <a:t>个人防护</a:t>
            </a:r>
            <a:r>
              <a:rPr lang="en-US" altLang="zh-TW" sz="2000" dirty="0">
                <a:latin typeface="+mn-lt"/>
                <a:ea typeface="+mn-ea"/>
                <a:cs typeface="+mn-ea"/>
                <a:sym typeface="+mn-lt"/>
              </a:rPr>
              <a:t>;</a:t>
            </a:r>
          </a:p>
          <a:p>
            <a:pPr eaLnBrk="1" hangingPunct="1">
              <a:lnSpc>
                <a:spcPct val="120000"/>
              </a:lnSpc>
              <a:defRPr/>
            </a:pPr>
            <a:r>
              <a:rPr lang="zh-TW" altLang="en-US" sz="2000" dirty="0">
                <a:latin typeface="+mn-lt"/>
                <a:ea typeface="+mn-ea"/>
                <a:cs typeface="+mn-ea"/>
                <a:sym typeface="+mn-lt"/>
              </a:rPr>
              <a:t>管</a:t>
            </a:r>
            <a:r>
              <a:rPr lang="en-US" altLang="zh-TW" sz="2000" dirty="0">
                <a:latin typeface="+mn-lt"/>
                <a:ea typeface="+mn-ea"/>
                <a:cs typeface="+mn-ea"/>
                <a:sym typeface="+mn-lt"/>
              </a:rPr>
              <a:t>:</a:t>
            </a:r>
            <a:r>
              <a:rPr lang="zh-TW" altLang="en-US" sz="2000" dirty="0">
                <a:latin typeface="+mn-lt"/>
                <a:ea typeface="+mn-ea"/>
                <a:cs typeface="+mn-ea"/>
                <a:sym typeface="+mn-lt"/>
              </a:rPr>
              <a:t>维护管理</a:t>
            </a:r>
            <a:r>
              <a:rPr lang="en-US" altLang="zh-TW" sz="2000" dirty="0">
                <a:latin typeface="+mn-lt"/>
                <a:ea typeface="+mn-ea"/>
                <a:cs typeface="+mn-ea"/>
                <a:sym typeface="+mn-lt"/>
              </a:rPr>
              <a:t>;</a:t>
            </a:r>
          </a:p>
          <a:p>
            <a:pPr eaLnBrk="1" hangingPunct="1">
              <a:lnSpc>
                <a:spcPct val="120000"/>
              </a:lnSpc>
              <a:defRPr/>
            </a:pPr>
            <a:r>
              <a:rPr lang="zh-TW" altLang="en-US" sz="2000" dirty="0">
                <a:latin typeface="+mn-lt"/>
                <a:ea typeface="+mn-ea"/>
                <a:cs typeface="+mn-ea"/>
                <a:sym typeface="+mn-lt"/>
              </a:rPr>
              <a:t>教</a:t>
            </a:r>
            <a:r>
              <a:rPr lang="en-US" altLang="zh-TW" sz="2000" dirty="0">
                <a:latin typeface="+mn-lt"/>
                <a:ea typeface="+mn-ea"/>
                <a:cs typeface="+mn-ea"/>
                <a:sym typeface="+mn-lt"/>
              </a:rPr>
              <a:t>:</a:t>
            </a:r>
            <a:r>
              <a:rPr lang="zh-TW" altLang="en-US" sz="2000" dirty="0">
                <a:latin typeface="+mn-lt"/>
                <a:ea typeface="+mn-ea"/>
                <a:cs typeface="+mn-ea"/>
                <a:sym typeface="+mn-lt"/>
              </a:rPr>
              <a:t>宣传教育</a:t>
            </a:r>
            <a:r>
              <a:rPr lang="en-US" altLang="zh-TW" sz="2000" dirty="0">
                <a:latin typeface="+mn-lt"/>
                <a:ea typeface="+mn-ea"/>
                <a:cs typeface="+mn-ea"/>
                <a:sym typeface="+mn-lt"/>
              </a:rPr>
              <a:t>;</a:t>
            </a:r>
          </a:p>
          <a:p>
            <a:pPr eaLnBrk="1" hangingPunct="1">
              <a:lnSpc>
                <a:spcPct val="120000"/>
              </a:lnSpc>
              <a:defRPr/>
            </a:pPr>
            <a:r>
              <a:rPr lang="zh-TW" altLang="en-US" sz="2000" dirty="0">
                <a:latin typeface="+mn-lt"/>
                <a:ea typeface="+mn-ea"/>
                <a:cs typeface="+mn-ea"/>
                <a:sym typeface="+mn-lt"/>
              </a:rPr>
              <a:t>查</a:t>
            </a:r>
            <a:r>
              <a:rPr lang="en-US" altLang="zh-TW" sz="2000" dirty="0">
                <a:latin typeface="+mn-lt"/>
                <a:ea typeface="+mn-ea"/>
                <a:cs typeface="+mn-ea"/>
                <a:sym typeface="+mn-lt"/>
              </a:rPr>
              <a:t>:</a:t>
            </a:r>
            <a:r>
              <a:rPr lang="zh-TW" altLang="en-US" sz="2000" dirty="0">
                <a:latin typeface="+mn-lt"/>
                <a:ea typeface="+mn-ea"/>
                <a:cs typeface="+mn-ea"/>
                <a:sym typeface="+mn-lt"/>
              </a:rPr>
              <a:t>定期检查评比</a:t>
            </a:r>
            <a:r>
              <a:rPr lang="en-US" altLang="zh-TW" sz="2000" dirty="0">
                <a:latin typeface="+mn-lt"/>
                <a:ea typeface="+mn-ea"/>
                <a:cs typeface="+mn-ea"/>
                <a:sym typeface="+mn-lt"/>
              </a:rPr>
              <a:t>,</a:t>
            </a:r>
            <a:r>
              <a:rPr lang="zh-TW" altLang="en-US" sz="2000" dirty="0">
                <a:latin typeface="+mn-lt"/>
                <a:ea typeface="+mn-ea"/>
                <a:cs typeface="+mn-ea"/>
                <a:sym typeface="+mn-lt"/>
              </a:rPr>
              <a:t>总结</a:t>
            </a:r>
            <a:r>
              <a:rPr lang="en-US" altLang="zh-TW" sz="2000" dirty="0">
                <a:latin typeface="+mn-lt"/>
                <a:ea typeface="+mn-ea"/>
                <a:cs typeface="+mn-ea"/>
                <a:sym typeface="+mn-lt"/>
              </a:rPr>
              <a:t>,</a:t>
            </a:r>
            <a:r>
              <a:rPr lang="zh-TW" altLang="en-US" sz="2000" dirty="0">
                <a:latin typeface="+mn-lt"/>
                <a:ea typeface="+mn-ea"/>
                <a:cs typeface="+mn-ea"/>
                <a:sym typeface="+mn-lt"/>
              </a:rPr>
              <a:t>定期体检</a:t>
            </a:r>
            <a:r>
              <a:rPr lang="en-US" altLang="zh-TW" sz="2000" dirty="0">
                <a:latin typeface="+mn-lt"/>
                <a:ea typeface="+mn-ea"/>
                <a:cs typeface="+mn-ea"/>
                <a:sym typeface="+mn-lt"/>
              </a:rPr>
              <a:t>.</a:t>
            </a:r>
            <a:endParaRPr lang="en-US" altLang="zh-TW" sz="2000" b="1" dirty="0">
              <a:latin typeface="+mn-lt"/>
              <a:ea typeface="+mn-ea"/>
              <a:cs typeface="+mn-ea"/>
              <a:sym typeface="+mn-lt"/>
            </a:endParaRPr>
          </a:p>
          <a:p>
            <a:pPr eaLnBrk="1" hangingPunct="1">
              <a:lnSpc>
                <a:spcPct val="120000"/>
              </a:lnSpc>
              <a:defRPr/>
            </a:pPr>
            <a:r>
              <a:rPr lang="en-US" altLang="zh-TW" sz="2000" b="1" dirty="0">
                <a:latin typeface="+mn-lt"/>
                <a:ea typeface="+mn-ea"/>
                <a:cs typeface="+mn-ea"/>
                <a:sym typeface="+mn-lt"/>
              </a:rPr>
              <a:t>5 ) </a:t>
            </a:r>
            <a:r>
              <a:rPr lang="zh-TW" altLang="en-US" sz="2000" b="1" dirty="0">
                <a:latin typeface="+mn-lt"/>
                <a:ea typeface="+mn-ea"/>
                <a:cs typeface="+mn-ea"/>
                <a:sym typeface="+mn-lt"/>
              </a:rPr>
              <a:t>注塑作业中的职业安全与健康防护</a:t>
            </a:r>
            <a:r>
              <a:rPr lang="en-US" altLang="zh-TW" sz="2000" b="1"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注塑品种的类别</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①</a:t>
            </a:r>
            <a:r>
              <a:rPr lang="zh-TW" altLang="en-US" sz="2000" dirty="0">
                <a:latin typeface="+mn-lt"/>
                <a:ea typeface="+mn-ea"/>
                <a:cs typeface="+mn-ea"/>
                <a:sym typeface="+mn-lt"/>
              </a:rPr>
              <a:t>聚苯乙烯</a:t>
            </a:r>
            <a:r>
              <a:rPr lang="en-US" altLang="zh-TW" sz="2000" dirty="0">
                <a:latin typeface="+mn-lt"/>
                <a:ea typeface="+mn-ea"/>
                <a:cs typeface="+mn-ea"/>
                <a:sym typeface="+mn-lt"/>
              </a:rPr>
              <a:t>,</a:t>
            </a:r>
            <a:r>
              <a:rPr lang="zh-TW" altLang="en-US" sz="2000" dirty="0">
                <a:latin typeface="+mn-lt"/>
                <a:ea typeface="+mn-ea"/>
                <a:cs typeface="+mn-ea"/>
                <a:sym typeface="+mn-lt"/>
              </a:rPr>
              <a:t>简称</a:t>
            </a:r>
            <a:r>
              <a:rPr lang="en-US" altLang="zh-TW" sz="2000" dirty="0">
                <a:latin typeface="+mn-lt"/>
                <a:ea typeface="+mn-ea"/>
                <a:cs typeface="+mn-ea"/>
                <a:sym typeface="+mn-lt"/>
              </a:rPr>
              <a:t>PS.</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②</a:t>
            </a:r>
            <a:r>
              <a:rPr lang="zh-TW" altLang="en-US" sz="2000" dirty="0">
                <a:latin typeface="+mn-lt"/>
                <a:ea typeface="+mn-ea"/>
                <a:cs typeface="+mn-ea"/>
                <a:sym typeface="+mn-lt"/>
              </a:rPr>
              <a:t>聚氯乙烯</a:t>
            </a:r>
            <a:r>
              <a:rPr lang="en-US" altLang="zh-TW" sz="2000" dirty="0">
                <a:latin typeface="+mn-lt"/>
                <a:ea typeface="+mn-ea"/>
                <a:cs typeface="+mn-ea"/>
                <a:sym typeface="+mn-lt"/>
              </a:rPr>
              <a:t>,</a:t>
            </a:r>
            <a:r>
              <a:rPr lang="zh-TW" altLang="en-US" sz="2000" dirty="0">
                <a:latin typeface="+mn-lt"/>
                <a:ea typeface="+mn-ea"/>
                <a:cs typeface="+mn-ea"/>
                <a:sym typeface="+mn-lt"/>
              </a:rPr>
              <a:t>简称</a:t>
            </a:r>
            <a:r>
              <a:rPr lang="en-US" altLang="zh-TW" sz="2000" dirty="0">
                <a:latin typeface="+mn-lt"/>
                <a:ea typeface="+mn-ea"/>
                <a:cs typeface="+mn-ea"/>
                <a:sym typeface="+mn-lt"/>
              </a:rPr>
              <a:t>PVC.</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③</a:t>
            </a:r>
            <a:r>
              <a:rPr lang="zh-TW" altLang="en-US" sz="2000" dirty="0">
                <a:latin typeface="+mn-lt"/>
                <a:ea typeface="+mn-ea"/>
                <a:cs typeface="+mn-ea"/>
                <a:sym typeface="+mn-lt"/>
              </a:rPr>
              <a:t>聚丙烯</a:t>
            </a:r>
            <a:r>
              <a:rPr lang="en-US" altLang="zh-TW" sz="2000" dirty="0">
                <a:latin typeface="+mn-lt"/>
                <a:ea typeface="+mn-ea"/>
                <a:cs typeface="+mn-ea"/>
                <a:sym typeface="+mn-lt"/>
              </a:rPr>
              <a:t>,</a:t>
            </a:r>
            <a:r>
              <a:rPr lang="zh-TW" altLang="en-US" sz="2000" dirty="0">
                <a:latin typeface="+mn-lt"/>
                <a:ea typeface="+mn-ea"/>
                <a:cs typeface="+mn-ea"/>
                <a:sym typeface="+mn-lt"/>
              </a:rPr>
              <a:t>简称</a:t>
            </a:r>
            <a:r>
              <a:rPr lang="en-US" altLang="zh-TW" sz="2000" dirty="0">
                <a:latin typeface="+mn-lt"/>
                <a:ea typeface="+mn-ea"/>
                <a:cs typeface="+mn-ea"/>
                <a:sym typeface="+mn-lt"/>
              </a:rPr>
              <a:t>PP.</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④</a:t>
            </a:r>
            <a:r>
              <a:rPr lang="zh-TW" altLang="en-US" sz="2000" dirty="0">
                <a:latin typeface="+mn-lt"/>
                <a:ea typeface="+mn-ea"/>
                <a:cs typeface="+mn-ea"/>
                <a:sym typeface="+mn-lt"/>
              </a:rPr>
              <a:t>发泡聚苯乙烯</a:t>
            </a:r>
            <a:r>
              <a:rPr lang="en-US" altLang="zh-TW" sz="2000" dirty="0">
                <a:latin typeface="+mn-lt"/>
                <a:ea typeface="+mn-ea"/>
                <a:cs typeface="+mn-ea"/>
                <a:sym typeface="+mn-lt"/>
              </a:rPr>
              <a:t>,</a:t>
            </a:r>
            <a:r>
              <a:rPr lang="zh-TW" altLang="en-US" sz="2000" dirty="0">
                <a:latin typeface="+mn-lt"/>
                <a:ea typeface="+mn-ea"/>
                <a:cs typeface="+mn-ea"/>
                <a:sym typeface="+mn-lt"/>
              </a:rPr>
              <a:t>简称</a:t>
            </a:r>
            <a:r>
              <a:rPr lang="en-US" altLang="zh-TW" sz="2000" dirty="0">
                <a:latin typeface="+mn-lt"/>
                <a:ea typeface="+mn-ea"/>
                <a:cs typeface="+mn-ea"/>
                <a:sym typeface="+mn-lt"/>
              </a:rPr>
              <a:t>EPS.</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⑤</a:t>
            </a:r>
            <a:r>
              <a:rPr lang="zh-TW" altLang="en-US" sz="2000" dirty="0">
                <a:latin typeface="+mn-lt"/>
                <a:ea typeface="+mn-ea"/>
                <a:cs typeface="+mn-ea"/>
                <a:sym typeface="+mn-lt"/>
              </a:rPr>
              <a:t>丙烯脯</a:t>
            </a:r>
            <a:r>
              <a:rPr lang="en-US" altLang="zh-TW" sz="2000" dirty="0">
                <a:latin typeface="+mn-lt"/>
                <a:ea typeface="+mn-ea"/>
                <a:cs typeface="+mn-ea"/>
                <a:sym typeface="+mn-lt"/>
              </a:rPr>
              <a:t>---</a:t>
            </a:r>
            <a:r>
              <a:rPr lang="zh-TW" altLang="en-US" sz="2000" dirty="0">
                <a:latin typeface="+mn-lt"/>
                <a:ea typeface="+mn-ea"/>
                <a:cs typeface="+mn-ea"/>
                <a:sym typeface="+mn-lt"/>
              </a:rPr>
              <a:t>丁二烯</a:t>
            </a:r>
            <a:r>
              <a:rPr lang="en-US" altLang="zh-TW" sz="2000" dirty="0">
                <a:latin typeface="+mn-lt"/>
                <a:ea typeface="+mn-ea"/>
                <a:cs typeface="+mn-ea"/>
                <a:sym typeface="+mn-lt"/>
              </a:rPr>
              <a:t>---</a:t>
            </a:r>
            <a:r>
              <a:rPr lang="zh-TW" altLang="en-US" sz="2000" dirty="0">
                <a:latin typeface="+mn-lt"/>
                <a:ea typeface="+mn-ea"/>
                <a:cs typeface="+mn-ea"/>
                <a:sym typeface="+mn-lt"/>
              </a:rPr>
              <a:t>苯乙烯</a:t>
            </a:r>
            <a:r>
              <a:rPr lang="en-US" altLang="zh-TW" sz="2000" dirty="0">
                <a:latin typeface="+mn-lt"/>
                <a:ea typeface="+mn-ea"/>
                <a:cs typeface="+mn-ea"/>
                <a:sym typeface="+mn-lt"/>
              </a:rPr>
              <a:t>,</a:t>
            </a:r>
            <a:r>
              <a:rPr lang="zh-TW" altLang="en-US" sz="2000" dirty="0">
                <a:latin typeface="+mn-lt"/>
                <a:ea typeface="+mn-ea"/>
                <a:cs typeface="+mn-ea"/>
                <a:sym typeface="+mn-lt"/>
              </a:rPr>
              <a:t>简称</a:t>
            </a:r>
            <a:r>
              <a:rPr lang="en-US" altLang="zh-TW" sz="2000" dirty="0">
                <a:latin typeface="+mn-lt"/>
                <a:ea typeface="+mn-ea"/>
                <a:cs typeface="+mn-ea"/>
                <a:sym typeface="+mn-lt"/>
              </a:rPr>
              <a:t>ABS.</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关联行业</a:t>
            </a:r>
            <a:r>
              <a:rPr lang="en-US" altLang="zh-TW" sz="2000" dirty="0">
                <a:latin typeface="+mn-lt"/>
                <a:ea typeface="+mn-ea"/>
                <a:cs typeface="+mn-ea"/>
                <a:sym typeface="+mn-lt"/>
              </a:rPr>
              <a:t>:</a:t>
            </a:r>
            <a:r>
              <a:rPr lang="zh-TW" altLang="en-US" sz="2000" dirty="0">
                <a:latin typeface="+mn-lt"/>
                <a:ea typeface="+mn-ea"/>
                <a:cs typeface="+mn-ea"/>
                <a:sym typeface="+mn-lt"/>
              </a:rPr>
              <a:t>塑料厂的注塑车间</a:t>
            </a:r>
            <a:r>
              <a:rPr lang="en-US" altLang="zh-TW" sz="2000" dirty="0">
                <a:latin typeface="+mn-lt"/>
                <a:ea typeface="+mn-ea"/>
                <a:cs typeface="+mn-ea"/>
                <a:sym typeface="+mn-lt"/>
              </a:rPr>
              <a:t>.</a:t>
            </a:r>
          </a:p>
        </p:txBody>
      </p:sp>
      <p:sp>
        <p:nvSpPr>
          <p:cNvPr id="3" name="文本框 2">
            <a:extLst>
              <a:ext uri="{FF2B5EF4-FFF2-40B4-BE49-F238E27FC236}">
                <a16:creationId xmlns:a16="http://schemas.microsoft.com/office/drawing/2014/main" id="{2587F664-ADA2-4923-8E81-1DFC669CF2A1}"/>
              </a:ext>
            </a:extLst>
          </p:cNvPr>
          <p:cNvSpPr txBox="1"/>
          <p:nvPr/>
        </p:nvSpPr>
        <p:spPr>
          <a:xfrm>
            <a:off x="2887056" y="84177"/>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5554" name="Text Box 2">
            <a:extLst>
              <a:ext uri="{FF2B5EF4-FFF2-40B4-BE49-F238E27FC236}">
                <a16:creationId xmlns:a16="http://schemas.microsoft.com/office/drawing/2014/main" id="{9CD4787B-9CE1-4BD6-8F97-66AEB00B237A}"/>
              </a:ext>
            </a:extLst>
          </p:cNvPr>
          <p:cNvSpPr txBox="1">
            <a:spLocks noChangeArrowheads="1"/>
          </p:cNvSpPr>
          <p:nvPr/>
        </p:nvSpPr>
        <p:spPr bwMode="auto">
          <a:xfrm>
            <a:off x="1481137" y="2016448"/>
            <a:ext cx="13681075" cy="23177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职业影响</a:t>
            </a:r>
            <a:r>
              <a:rPr lang="en-US" altLang="zh-TW" sz="2000" dirty="0">
                <a:latin typeface="+mn-lt"/>
                <a:ea typeface="+mn-ea"/>
                <a:cs typeface="+mn-ea"/>
                <a:sym typeface="+mn-lt"/>
              </a:rPr>
              <a:t>:</a:t>
            </a:r>
            <a:r>
              <a:rPr lang="zh-TW" altLang="en-US" sz="2000" dirty="0">
                <a:latin typeface="+mn-lt"/>
                <a:ea typeface="+mn-ea"/>
                <a:cs typeface="+mn-ea"/>
                <a:sym typeface="+mn-lt"/>
              </a:rPr>
              <a:t>头痛</a:t>
            </a:r>
            <a:r>
              <a:rPr lang="en-US" altLang="zh-TW" sz="2000" dirty="0">
                <a:latin typeface="+mn-lt"/>
                <a:ea typeface="+mn-ea"/>
                <a:cs typeface="+mn-ea"/>
                <a:sym typeface="+mn-lt"/>
              </a:rPr>
              <a:t>,</a:t>
            </a:r>
            <a:r>
              <a:rPr lang="zh-TW" altLang="en-US" sz="2000" dirty="0">
                <a:latin typeface="+mn-lt"/>
                <a:ea typeface="+mn-ea"/>
                <a:cs typeface="+mn-ea"/>
                <a:sym typeface="+mn-lt"/>
              </a:rPr>
              <a:t>头晕</a:t>
            </a:r>
            <a:r>
              <a:rPr lang="en-US" altLang="zh-TW" sz="2000" dirty="0">
                <a:latin typeface="+mn-lt"/>
                <a:ea typeface="+mn-ea"/>
                <a:cs typeface="+mn-ea"/>
                <a:sym typeface="+mn-lt"/>
              </a:rPr>
              <a:t>,</a:t>
            </a:r>
            <a:r>
              <a:rPr lang="zh-TW" altLang="en-US" sz="2000" dirty="0">
                <a:latin typeface="+mn-lt"/>
                <a:ea typeface="+mn-ea"/>
                <a:cs typeface="+mn-ea"/>
                <a:sym typeface="+mn-lt"/>
              </a:rPr>
              <a:t>胸闷</a:t>
            </a:r>
            <a:r>
              <a:rPr lang="en-US" altLang="zh-TW" sz="2000" dirty="0">
                <a:latin typeface="+mn-lt"/>
                <a:ea typeface="+mn-ea"/>
                <a:cs typeface="+mn-ea"/>
                <a:sym typeface="+mn-lt"/>
              </a:rPr>
              <a:t>,</a:t>
            </a:r>
            <a:r>
              <a:rPr lang="zh-TW" altLang="en-US" sz="2000" dirty="0">
                <a:latin typeface="+mn-lt"/>
                <a:ea typeface="+mn-ea"/>
                <a:cs typeface="+mn-ea"/>
                <a:sym typeface="+mn-lt"/>
              </a:rPr>
              <a:t>恶心</a:t>
            </a:r>
            <a:r>
              <a:rPr lang="en-US" altLang="zh-TW" sz="2000" dirty="0">
                <a:latin typeface="+mn-lt"/>
                <a:ea typeface="+mn-ea"/>
                <a:cs typeface="+mn-ea"/>
                <a:sym typeface="+mn-lt"/>
              </a:rPr>
              <a:t>,</a:t>
            </a:r>
            <a:r>
              <a:rPr lang="zh-TW" altLang="en-US" sz="2000" dirty="0">
                <a:latin typeface="+mn-lt"/>
                <a:ea typeface="+mn-ea"/>
                <a:cs typeface="+mn-ea"/>
                <a:sym typeface="+mn-lt"/>
              </a:rPr>
              <a:t>呕吐</a:t>
            </a:r>
            <a:r>
              <a:rPr lang="en-US" altLang="zh-TW" sz="2000" dirty="0">
                <a:latin typeface="+mn-lt"/>
                <a:ea typeface="+mn-ea"/>
                <a:cs typeface="+mn-ea"/>
                <a:sym typeface="+mn-lt"/>
              </a:rPr>
              <a:t>,</a:t>
            </a:r>
            <a:r>
              <a:rPr lang="zh-TW" altLang="en-US" sz="2000" dirty="0">
                <a:latin typeface="+mn-lt"/>
                <a:ea typeface="+mn-ea"/>
                <a:cs typeface="+mn-ea"/>
                <a:sym typeface="+mn-lt"/>
              </a:rPr>
              <a:t>烦躁</a:t>
            </a:r>
            <a:r>
              <a:rPr lang="en-US" altLang="zh-TW" sz="2000" dirty="0">
                <a:latin typeface="+mn-lt"/>
                <a:ea typeface="+mn-ea"/>
                <a:cs typeface="+mn-ea"/>
                <a:sym typeface="+mn-lt"/>
              </a:rPr>
              <a:t>,</a:t>
            </a:r>
            <a:r>
              <a:rPr lang="zh-TW" altLang="en-US" sz="2000" dirty="0">
                <a:latin typeface="+mn-lt"/>
                <a:ea typeface="+mn-ea"/>
                <a:cs typeface="+mn-ea"/>
                <a:sym typeface="+mn-lt"/>
              </a:rPr>
              <a:t>抽搐</a:t>
            </a:r>
            <a:r>
              <a:rPr lang="en-US" altLang="zh-TW" sz="2000" dirty="0">
                <a:latin typeface="+mn-lt"/>
                <a:ea typeface="+mn-ea"/>
                <a:cs typeface="+mn-ea"/>
                <a:sym typeface="+mn-lt"/>
              </a:rPr>
              <a:t>,</a:t>
            </a:r>
            <a:r>
              <a:rPr lang="zh-TW" altLang="en-US" sz="2000" dirty="0">
                <a:latin typeface="+mn-lt"/>
                <a:ea typeface="+mn-ea"/>
                <a:cs typeface="+mn-ea"/>
                <a:sym typeface="+mn-lt"/>
              </a:rPr>
              <a:t>昏迷等</a:t>
            </a:r>
            <a:r>
              <a:rPr lang="en-US" altLang="zh-TW" sz="2000" dirty="0">
                <a:latin typeface="+mn-lt"/>
                <a:ea typeface="+mn-ea"/>
                <a:cs typeface="+mn-ea"/>
                <a:sym typeface="+mn-lt"/>
              </a:rPr>
              <a:t>,</a:t>
            </a:r>
            <a:r>
              <a:rPr lang="zh-TW" altLang="en-US" sz="2000" dirty="0">
                <a:latin typeface="+mn-lt"/>
                <a:ea typeface="+mn-ea"/>
                <a:cs typeface="+mn-ea"/>
                <a:sym typeface="+mn-lt"/>
              </a:rPr>
              <a:t>长期接触可导致失眼</a:t>
            </a:r>
            <a:r>
              <a:rPr lang="en-US" altLang="zh-TW" sz="2000" dirty="0">
                <a:latin typeface="+mn-lt"/>
                <a:ea typeface="+mn-ea"/>
                <a:cs typeface="+mn-ea"/>
                <a:sym typeface="+mn-lt"/>
              </a:rPr>
              <a:t>,</a:t>
            </a:r>
            <a:r>
              <a:rPr lang="zh-TW" altLang="en-US" sz="2000" dirty="0">
                <a:latin typeface="+mn-lt"/>
                <a:ea typeface="+mn-ea"/>
                <a:cs typeface="+mn-ea"/>
                <a:sym typeface="+mn-lt"/>
              </a:rPr>
              <a:t>神经衷弱</a:t>
            </a:r>
            <a:r>
              <a:rPr lang="en-US" altLang="zh-TW" sz="2000" dirty="0">
                <a:latin typeface="+mn-lt"/>
                <a:ea typeface="+mn-ea"/>
                <a:cs typeface="+mn-ea"/>
                <a:sym typeface="+mn-lt"/>
              </a:rPr>
              <a:t>.</a:t>
            </a:r>
          </a:p>
          <a:p>
            <a:pPr eaLnBrk="1" hangingPunct="1">
              <a:lnSpc>
                <a:spcPct val="120000"/>
              </a:lnSpc>
              <a:buFont typeface="Wingdings" panose="05000000000000000000" pitchFamily="2" charset="2"/>
              <a:buChar char="§"/>
              <a:defRPr/>
            </a:pPr>
            <a:r>
              <a:rPr lang="zh-TW" altLang="en-US" sz="2000" dirty="0">
                <a:latin typeface="+mn-lt"/>
                <a:ea typeface="+mn-ea"/>
                <a:cs typeface="+mn-ea"/>
                <a:sym typeface="+mn-lt"/>
              </a:rPr>
              <a:t>预防措施</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①</a:t>
            </a:r>
            <a:r>
              <a:rPr lang="zh-TW" altLang="en-US" sz="2000" dirty="0">
                <a:latin typeface="+mn-lt"/>
                <a:ea typeface="+mn-ea"/>
                <a:cs typeface="+mn-ea"/>
                <a:sym typeface="+mn-lt"/>
              </a:rPr>
              <a:t>严格掌握作业温度</a:t>
            </a:r>
            <a:r>
              <a:rPr lang="en-US" altLang="zh-TW" sz="2000" dirty="0">
                <a:latin typeface="+mn-lt"/>
                <a:ea typeface="+mn-ea"/>
                <a:cs typeface="+mn-ea"/>
                <a:sym typeface="+mn-lt"/>
              </a:rPr>
              <a:t>,</a:t>
            </a:r>
            <a:r>
              <a:rPr lang="zh-TW" altLang="en-US" sz="2000" dirty="0">
                <a:latin typeface="+mn-lt"/>
                <a:ea typeface="+mn-ea"/>
                <a:cs typeface="+mn-ea"/>
                <a:sym typeface="+mn-lt"/>
              </a:rPr>
              <a:t>温度越高</a:t>
            </a:r>
            <a:r>
              <a:rPr lang="en-US" altLang="zh-TW" sz="2000" dirty="0">
                <a:latin typeface="+mn-lt"/>
                <a:ea typeface="+mn-ea"/>
                <a:cs typeface="+mn-ea"/>
                <a:sym typeface="+mn-lt"/>
              </a:rPr>
              <a:t>,</a:t>
            </a:r>
            <a:r>
              <a:rPr lang="zh-TW" altLang="en-US" sz="2000" dirty="0">
                <a:latin typeface="+mn-lt"/>
                <a:ea typeface="+mn-ea"/>
                <a:cs typeface="+mn-ea"/>
                <a:sym typeface="+mn-lt"/>
              </a:rPr>
              <a:t>裂解越甚</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②</a:t>
            </a:r>
            <a:r>
              <a:rPr lang="zh-TW" altLang="en-US" sz="2000" dirty="0">
                <a:latin typeface="+mn-lt"/>
                <a:ea typeface="+mn-ea"/>
                <a:cs typeface="+mn-ea"/>
                <a:sym typeface="+mn-lt"/>
              </a:rPr>
              <a:t>隔开注塑作业</a:t>
            </a:r>
            <a:r>
              <a:rPr lang="en-US" altLang="zh-TW" sz="2000" dirty="0">
                <a:latin typeface="+mn-lt"/>
                <a:ea typeface="+mn-ea"/>
                <a:cs typeface="+mn-ea"/>
                <a:sym typeface="+mn-lt"/>
              </a:rPr>
              <a:t>,</a:t>
            </a:r>
            <a:r>
              <a:rPr lang="zh-TW" altLang="en-US" sz="2000" dirty="0">
                <a:latin typeface="+mn-lt"/>
                <a:ea typeface="+mn-ea"/>
                <a:cs typeface="+mn-ea"/>
                <a:sym typeface="+mn-lt"/>
              </a:rPr>
              <a:t>强力通风</a:t>
            </a:r>
            <a:r>
              <a:rPr lang="en-US" altLang="zh-TW" sz="2000" dirty="0">
                <a:latin typeface="+mn-lt"/>
                <a:ea typeface="+mn-ea"/>
                <a:cs typeface="+mn-ea"/>
                <a:sym typeface="+mn-lt"/>
              </a:rPr>
              <a:t>,</a:t>
            </a:r>
            <a:r>
              <a:rPr lang="zh-TW" altLang="en-US" sz="2000" dirty="0">
                <a:latin typeface="+mn-lt"/>
                <a:ea typeface="+mn-ea"/>
                <a:cs typeface="+mn-ea"/>
                <a:sym typeface="+mn-lt"/>
              </a:rPr>
              <a:t>保持现场裂解物的低浓度水准</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dirty="0">
                <a:latin typeface="+mn-lt"/>
                <a:ea typeface="+mn-ea"/>
                <a:cs typeface="+mn-ea"/>
                <a:sym typeface="+mn-lt"/>
              </a:rPr>
              <a:t>③</a:t>
            </a:r>
            <a:r>
              <a:rPr lang="zh-TW" altLang="en-US" sz="2000" dirty="0">
                <a:latin typeface="+mn-lt"/>
                <a:ea typeface="+mn-ea"/>
                <a:cs typeface="+mn-ea"/>
                <a:sym typeface="+mn-lt"/>
              </a:rPr>
              <a:t>定期体检</a:t>
            </a:r>
            <a:r>
              <a:rPr lang="en-US" altLang="zh-TW" sz="2000" dirty="0">
                <a:latin typeface="+mn-lt"/>
                <a:ea typeface="+mn-ea"/>
                <a:cs typeface="+mn-ea"/>
                <a:sym typeface="+mn-lt"/>
              </a:rPr>
              <a:t>,</a:t>
            </a:r>
            <a:r>
              <a:rPr lang="zh-TW" altLang="en-US" sz="2000" dirty="0">
                <a:latin typeface="+mn-lt"/>
                <a:ea typeface="+mn-ea"/>
                <a:cs typeface="+mn-ea"/>
                <a:sym typeface="+mn-lt"/>
              </a:rPr>
              <a:t>凡有呼吸和心血管系统及肝肾疾病者</a:t>
            </a:r>
            <a:r>
              <a:rPr lang="en-US" altLang="zh-TW" sz="2000" dirty="0">
                <a:latin typeface="+mn-lt"/>
                <a:ea typeface="+mn-ea"/>
                <a:cs typeface="+mn-ea"/>
                <a:sym typeface="+mn-lt"/>
              </a:rPr>
              <a:t>,</a:t>
            </a:r>
            <a:r>
              <a:rPr lang="zh-TW" altLang="en-US" sz="2000" dirty="0">
                <a:latin typeface="+mn-lt"/>
                <a:ea typeface="+mn-ea"/>
                <a:cs typeface="+mn-ea"/>
                <a:sym typeface="+mn-lt"/>
              </a:rPr>
              <a:t>不宜从事注塑作业</a:t>
            </a:r>
            <a:r>
              <a:rPr lang="en-US" altLang="zh-TW" sz="2000" dirty="0">
                <a:latin typeface="+mn-lt"/>
                <a:ea typeface="+mn-ea"/>
                <a:cs typeface="+mn-ea"/>
                <a:sym typeface="+mn-lt"/>
              </a:rPr>
              <a:t>.</a:t>
            </a:r>
          </a:p>
          <a:p>
            <a:pPr eaLnBrk="1" hangingPunct="1">
              <a:lnSpc>
                <a:spcPct val="120000"/>
              </a:lnSpc>
              <a:buFont typeface="Wingdings" panose="05000000000000000000" pitchFamily="2" charset="2"/>
              <a:buNone/>
              <a:defRPr/>
            </a:pPr>
            <a:r>
              <a:rPr lang="en-US" altLang="zh-TW" sz="2000" b="1" dirty="0">
                <a:latin typeface="+mn-lt"/>
                <a:ea typeface="+mn-ea"/>
                <a:cs typeface="+mn-ea"/>
                <a:sym typeface="+mn-lt"/>
              </a:rPr>
              <a:t>   </a:t>
            </a:r>
            <a:r>
              <a:rPr lang="zh-TW" altLang="en-US" sz="2000" b="1" dirty="0">
                <a:latin typeface="+mn-lt"/>
                <a:ea typeface="+mn-ea"/>
                <a:cs typeface="+mn-ea"/>
                <a:sym typeface="+mn-lt"/>
              </a:rPr>
              <a:t>环境保护与职业安全和健康的关系</a:t>
            </a:r>
            <a:r>
              <a:rPr lang="en-US" altLang="zh-TW" sz="2000" b="1" dirty="0">
                <a:latin typeface="+mn-lt"/>
                <a:ea typeface="+mn-ea"/>
                <a:cs typeface="+mn-ea"/>
                <a:sym typeface="+mn-lt"/>
              </a:rPr>
              <a:t>:</a:t>
            </a:r>
          </a:p>
        </p:txBody>
      </p:sp>
      <p:sp>
        <p:nvSpPr>
          <p:cNvPr id="3" name="文本框 2">
            <a:extLst>
              <a:ext uri="{FF2B5EF4-FFF2-40B4-BE49-F238E27FC236}">
                <a16:creationId xmlns:a16="http://schemas.microsoft.com/office/drawing/2014/main" id="{5F59B9E0-C638-430E-BAB0-3D1DC0009422}"/>
              </a:ext>
            </a:extLst>
          </p:cNvPr>
          <p:cNvSpPr txBox="1"/>
          <p:nvPr/>
        </p:nvSpPr>
        <p:spPr>
          <a:xfrm>
            <a:off x="2887056" y="84177"/>
            <a:ext cx="8398482" cy="699807"/>
          </a:xfrm>
          <a:prstGeom prst="rect">
            <a:avLst/>
          </a:prstGeom>
          <a:noFill/>
          <a:effectLst/>
        </p:spPr>
        <p:txBody>
          <a:bodyPr wrap="square">
            <a:spAutoFit/>
          </a:bodyPr>
          <a:lstStyle/>
          <a:p>
            <a:pPr algn="ctr" eaLnBrk="1" hangingPunct="1">
              <a:lnSpc>
                <a:spcPct val="120000"/>
              </a:lnSpc>
              <a:defRPr/>
            </a:pPr>
            <a:r>
              <a:rPr lang="en-US" altLang="zh-CN" sz="3600" b="1" dirty="0">
                <a:gradFill flip="none" rotWithShape="1">
                  <a:gsLst>
                    <a:gs pos="0">
                      <a:srgbClr val="04B5EC"/>
                    </a:gs>
                    <a:gs pos="100000">
                      <a:srgbClr val="00C88A"/>
                    </a:gs>
                  </a:gsLst>
                  <a:lin ang="0" scaled="1"/>
                  <a:tileRect/>
                </a:gradFill>
                <a:latin typeface="+mn-lt"/>
                <a:ea typeface="+mn-ea"/>
                <a:cs typeface="+mn-ea"/>
                <a:sym typeface="+mn-lt"/>
              </a:rPr>
              <a:t>EE</a:t>
            </a:r>
            <a:r>
              <a:rPr lang="zh-CN" altLang="en-US" sz="3600" b="1" dirty="0">
                <a:gradFill flip="none" rotWithShape="1">
                  <a:gsLst>
                    <a:gs pos="0">
                      <a:srgbClr val="04B5EC"/>
                    </a:gs>
                    <a:gs pos="100000">
                      <a:srgbClr val="00C88A"/>
                    </a:gs>
                  </a:gsLst>
                  <a:lin ang="0" scaled="1"/>
                  <a:tileRect/>
                </a:gradFill>
                <a:latin typeface="+mn-lt"/>
                <a:ea typeface="+mn-ea"/>
                <a:cs typeface="+mn-ea"/>
                <a:sym typeface="+mn-lt"/>
              </a:rPr>
              <a:t>开辟环境工程</a:t>
            </a: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6578" name="Oval 2">
            <a:extLst>
              <a:ext uri="{FF2B5EF4-FFF2-40B4-BE49-F238E27FC236}">
                <a16:creationId xmlns:a16="http://schemas.microsoft.com/office/drawing/2014/main" id="{A40FE7D9-5AFD-4480-996C-6190E1CEFDC1}"/>
              </a:ext>
            </a:extLst>
          </p:cNvPr>
          <p:cNvSpPr>
            <a:spLocks noChangeArrowheads="1"/>
          </p:cNvSpPr>
          <p:nvPr/>
        </p:nvSpPr>
        <p:spPr bwMode="auto">
          <a:xfrm>
            <a:off x="2620963" y="520700"/>
            <a:ext cx="2393950" cy="2184400"/>
          </a:xfrm>
          <a:prstGeom prst="ellipse">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职业安全</a:t>
            </a:r>
          </a:p>
          <a:p>
            <a:pPr algn="ctr" eaLnBrk="1" hangingPunct="1">
              <a:lnSpc>
                <a:spcPct val="120000"/>
              </a:lnSpc>
              <a:defRPr/>
            </a:pPr>
            <a:r>
              <a:rPr lang="zh-TW" altLang="en-US" sz="2000">
                <a:latin typeface="+mn-lt"/>
                <a:ea typeface="+mn-ea"/>
                <a:cs typeface="+mn-ea"/>
                <a:sym typeface="+mn-lt"/>
              </a:rPr>
              <a:t>和健康</a:t>
            </a:r>
          </a:p>
        </p:txBody>
      </p:sp>
      <p:sp>
        <p:nvSpPr>
          <p:cNvPr id="536579" name="Oval 3">
            <a:extLst>
              <a:ext uri="{FF2B5EF4-FFF2-40B4-BE49-F238E27FC236}">
                <a16:creationId xmlns:a16="http://schemas.microsoft.com/office/drawing/2014/main" id="{6EA211E0-B1F4-4101-BFE6-A94EA146DE9C}"/>
              </a:ext>
            </a:extLst>
          </p:cNvPr>
          <p:cNvSpPr>
            <a:spLocks noChangeArrowheads="1"/>
          </p:cNvSpPr>
          <p:nvPr/>
        </p:nvSpPr>
        <p:spPr bwMode="auto">
          <a:xfrm>
            <a:off x="10374313" y="520700"/>
            <a:ext cx="2393950" cy="2184400"/>
          </a:xfrm>
          <a:prstGeom prst="ellipse">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环境保护</a:t>
            </a:r>
          </a:p>
          <a:p>
            <a:pPr algn="ctr" eaLnBrk="1" hangingPunct="1">
              <a:lnSpc>
                <a:spcPct val="120000"/>
              </a:lnSpc>
              <a:defRPr/>
            </a:pPr>
            <a:r>
              <a:rPr lang="zh-TW" altLang="en-US" sz="2000">
                <a:latin typeface="+mn-lt"/>
                <a:ea typeface="+mn-ea"/>
                <a:cs typeface="+mn-ea"/>
                <a:sym typeface="+mn-lt"/>
              </a:rPr>
              <a:t>的效果</a:t>
            </a:r>
          </a:p>
        </p:txBody>
      </p:sp>
      <p:sp>
        <p:nvSpPr>
          <p:cNvPr id="536580" name="Oval 4">
            <a:extLst>
              <a:ext uri="{FF2B5EF4-FFF2-40B4-BE49-F238E27FC236}">
                <a16:creationId xmlns:a16="http://schemas.microsoft.com/office/drawing/2014/main" id="{07E6CCF0-B638-4190-BA09-3D2FD5C6A69C}"/>
              </a:ext>
            </a:extLst>
          </p:cNvPr>
          <p:cNvSpPr>
            <a:spLocks noChangeArrowheads="1"/>
          </p:cNvSpPr>
          <p:nvPr/>
        </p:nvSpPr>
        <p:spPr bwMode="auto">
          <a:xfrm>
            <a:off x="6726238" y="520700"/>
            <a:ext cx="2051050" cy="935038"/>
          </a:xfrm>
          <a:prstGeom prst="ellipse">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管理</a:t>
            </a:r>
          </a:p>
        </p:txBody>
      </p:sp>
      <p:sp>
        <p:nvSpPr>
          <p:cNvPr id="536581" name="Oval 5">
            <a:extLst>
              <a:ext uri="{FF2B5EF4-FFF2-40B4-BE49-F238E27FC236}">
                <a16:creationId xmlns:a16="http://schemas.microsoft.com/office/drawing/2014/main" id="{64B1F330-CF65-4098-BD16-F50D08883D50}"/>
              </a:ext>
            </a:extLst>
          </p:cNvPr>
          <p:cNvSpPr>
            <a:spLocks noChangeArrowheads="1"/>
          </p:cNvSpPr>
          <p:nvPr/>
        </p:nvSpPr>
        <p:spPr bwMode="auto">
          <a:xfrm>
            <a:off x="6726238" y="1871663"/>
            <a:ext cx="2051050" cy="936625"/>
          </a:xfrm>
          <a:prstGeom prst="ellipse">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措施</a:t>
            </a:r>
          </a:p>
        </p:txBody>
      </p:sp>
      <p:sp>
        <p:nvSpPr>
          <p:cNvPr id="536582" name="AutoShape 6">
            <a:extLst>
              <a:ext uri="{FF2B5EF4-FFF2-40B4-BE49-F238E27FC236}">
                <a16:creationId xmlns:a16="http://schemas.microsoft.com/office/drawing/2014/main" id="{529D374C-B2FD-419C-9FC2-C139420DE805}"/>
              </a:ext>
            </a:extLst>
          </p:cNvPr>
          <p:cNvSpPr>
            <a:spLocks noChangeArrowheads="1"/>
          </p:cNvSpPr>
          <p:nvPr/>
        </p:nvSpPr>
        <p:spPr bwMode="auto">
          <a:xfrm>
            <a:off x="5357813" y="3640138"/>
            <a:ext cx="4902200" cy="831850"/>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环境工程的水准</a:t>
            </a:r>
          </a:p>
        </p:txBody>
      </p:sp>
      <p:sp>
        <p:nvSpPr>
          <p:cNvPr id="536583" name="AutoShape 7">
            <a:extLst>
              <a:ext uri="{FF2B5EF4-FFF2-40B4-BE49-F238E27FC236}">
                <a16:creationId xmlns:a16="http://schemas.microsoft.com/office/drawing/2014/main" id="{DD30B126-AE6A-421F-A7EC-0976C68E7D9B}"/>
              </a:ext>
            </a:extLst>
          </p:cNvPr>
          <p:cNvSpPr>
            <a:spLocks noChangeArrowheads="1"/>
          </p:cNvSpPr>
          <p:nvPr/>
        </p:nvSpPr>
        <p:spPr bwMode="auto">
          <a:xfrm>
            <a:off x="5243513" y="5200650"/>
            <a:ext cx="4902200" cy="831850"/>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操作</a:t>
            </a:r>
            <a:r>
              <a:rPr lang="en-US" altLang="zh-TW" sz="2000">
                <a:latin typeface="+mn-lt"/>
                <a:ea typeface="+mn-ea"/>
                <a:cs typeface="+mn-ea"/>
                <a:sym typeface="+mn-lt"/>
              </a:rPr>
              <a:t>,</a:t>
            </a:r>
            <a:r>
              <a:rPr lang="zh-TW" altLang="en-US" sz="2000">
                <a:latin typeface="+mn-lt"/>
                <a:ea typeface="+mn-ea"/>
                <a:cs typeface="+mn-ea"/>
                <a:sym typeface="+mn-lt"/>
              </a:rPr>
              <a:t>维护</a:t>
            </a:r>
            <a:r>
              <a:rPr lang="en-US" altLang="zh-TW" sz="2000">
                <a:latin typeface="+mn-lt"/>
                <a:ea typeface="+mn-ea"/>
                <a:cs typeface="+mn-ea"/>
                <a:sym typeface="+mn-lt"/>
              </a:rPr>
              <a:t>,</a:t>
            </a:r>
            <a:r>
              <a:rPr lang="zh-TW" altLang="en-US" sz="2000">
                <a:latin typeface="+mn-lt"/>
                <a:ea typeface="+mn-ea"/>
                <a:cs typeface="+mn-ea"/>
                <a:sym typeface="+mn-lt"/>
              </a:rPr>
              <a:t>保养</a:t>
            </a:r>
          </a:p>
        </p:txBody>
      </p:sp>
      <p:sp>
        <p:nvSpPr>
          <p:cNvPr id="536584" name="AutoShape 8">
            <a:extLst>
              <a:ext uri="{FF2B5EF4-FFF2-40B4-BE49-F238E27FC236}">
                <a16:creationId xmlns:a16="http://schemas.microsoft.com/office/drawing/2014/main" id="{E7C4A191-EAAC-43FF-93A1-A81FD4027C41}"/>
              </a:ext>
            </a:extLst>
          </p:cNvPr>
          <p:cNvSpPr>
            <a:spLocks noChangeArrowheads="1"/>
          </p:cNvSpPr>
          <p:nvPr/>
        </p:nvSpPr>
        <p:spPr bwMode="auto">
          <a:xfrm>
            <a:off x="5243513" y="6656388"/>
            <a:ext cx="4902200" cy="833437"/>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完善管理制度</a:t>
            </a:r>
          </a:p>
        </p:txBody>
      </p:sp>
      <p:sp>
        <p:nvSpPr>
          <p:cNvPr id="536585" name="AutoShape 9">
            <a:extLst>
              <a:ext uri="{FF2B5EF4-FFF2-40B4-BE49-F238E27FC236}">
                <a16:creationId xmlns:a16="http://schemas.microsoft.com/office/drawing/2014/main" id="{95C002A6-D794-455A-AFCC-6974346BCF83}"/>
              </a:ext>
            </a:extLst>
          </p:cNvPr>
          <p:cNvSpPr>
            <a:spLocks noChangeArrowheads="1"/>
          </p:cNvSpPr>
          <p:nvPr/>
        </p:nvSpPr>
        <p:spPr bwMode="auto">
          <a:xfrm>
            <a:off x="5243513" y="8216900"/>
            <a:ext cx="4902200" cy="831850"/>
          </a:xfrm>
          <a:prstGeom prst="roundRect">
            <a:avLst>
              <a:gd name="adj" fmla="val 16667"/>
            </a:avLst>
          </a:prstGeom>
          <a:ln>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wrap="none" lIns="131644" tIns="65823" rIns="131644" bIns="65823" anchor="ct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defRPr/>
            </a:pPr>
            <a:r>
              <a:rPr lang="zh-TW" altLang="en-US" sz="2000">
                <a:latin typeface="+mn-lt"/>
                <a:ea typeface="+mn-ea"/>
                <a:cs typeface="+mn-ea"/>
                <a:sym typeface="+mn-lt"/>
              </a:rPr>
              <a:t>加强锻炼</a:t>
            </a:r>
            <a:r>
              <a:rPr lang="en-US" altLang="zh-TW" sz="2000">
                <a:latin typeface="+mn-lt"/>
                <a:ea typeface="+mn-ea"/>
                <a:cs typeface="+mn-ea"/>
                <a:sym typeface="+mn-lt"/>
              </a:rPr>
              <a:t>,</a:t>
            </a:r>
            <a:r>
              <a:rPr lang="zh-TW" altLang="en-US" sz="2000">
                <a:latin typeface="+mn-lt"/>
                <a:ea typeface="+mn-ea"/>
                <a:cs typeface="+mn-ea"/>
                <a:sym typeface="+mn-lt"/>
              </a:rPr>
              <a:t>定期体检</a:t>
            </a:r>
          </a:p>
        </p:txBody>
      </p:sp>
      <p:sp>
        <p:nvSpPr>
          <p:cNvPr id="536586" name="Line 10">
            <a:extLst>
              <a:ext uri="{FF2B5EF4-FFF2-40B4-BE49-F238E27FC236}">
                <a16:creationId xmlns:a16="http://schemas.microsoft.com/office/drawing/2014/main" id="{149867D0-075A-4122-A3EF-A6C3A1CFC2AB}"/>
              </a:ext>
            </a:extLst>
          </p:cNvPr>
          <p:cNvSpPr>
            <a:spLocks noChangeShapeType="1"/>
          </p:cNvSpPr>
          <p:nvPr/>
        </p:nvSpPr>
        <p:spPr bwMode="auto">
          <a:xfrm>
            <a:off x="5014913" y="1663700"/>
            <a:ext cx="5359400" cy="0"/>
          </a:xfrm>
          <a:prstGeom prst="line">
            <a:avLst/>
          </a:prstGeom>
          <a:ln>
            <a:headEnd type="triangle" w="med" len="me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536587" name="Line 11">
            <a:extLst>
              <a:ext uri="{FF2B5EF4-FFF2-40B4-BE49-F238E27FC236}">
                <a16:creationId xmlns:a16="http://schemas.microsoft.com/office/drawing/2014/main" id="{95484814-ECC9-4103-83F8-B67630BE8400}"/>
              </a:ext>
            </a:extLst>
          </p:cNvPr>
          <p:cNvSpPr>
            <a:spLocks noChangeShapeType="1"/>
          </p:cNvSpPr>
          <p:nvPr/>
        </p:nvSpPr>
        <p:spPr bwMode="auto">
          <a:xfrm>
            <a:off x="7751763" y="1455738"/>
            <a:ext cx="0" cy="415925"/>
          </a:xfrm>
          <a:prstGeom prst="line">
            <a:avLst/>
          </a:prstGeom>
          <a:ln>
            <a:headEnd/>
            <a:tailEn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536588" name="Line 12">
            <a:extLst>
              <a:ext uri="{FF2B5EF4-FFF2-40B4-BE49-F238E27FC236}">
                <a16:creationId xmlns:a16="http://schemas.microsoft.com/office/drawing/2014/main" id="{B0E652EC-3F85-4E2B-8BBF-A31A77A19B34}"/>
              </a:ext>
            </a:extLst>
          </p:cNvPr>
          <p:cNvSpPr>
            <a:spLocks noChangeShapeType="1"/>
          </p:cNvSpPr>
          <p:nvPr/>
        </p:nvSpPr>
        <p:spPr bwMode="auto">
          <a:xfrm>
            <a:off x="4559300" y="2497138"/>
            <a:ext cx="3192463" cy="1143000"/>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536589" name="Line 13">
            <a:extLst>
              <a:ext uri="{FF2B5EF4-FFF2-40B4-BE49-F238E27FC236}">
                <a16:creationId xmlns:a16="http://schemas.microsoft.com/office/drawing/2014/main" id="{0F1EEAD5-5A6C-4EFA-B75F-E31FC06C0AF2}"/>
              </a:ext>
            </a:extLst>
          </p:cNvPr>
          <p:cNvSpPr>
            <a:spLocks noChangeShapeType="1"/>
          </p:cNvSpPr>
          <p:nvPr/>
        </p:nvSpPr>
        <p:spPr bwMode="auto">
          <a:xfrm flipH="1">
            <a:off x="7866063" y="2600325"/>
            <a:ext cx="3078162" cy="1039813"/>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536590" name="Line 14">
            <a:extLst>
              <a:ext uri="{FF2B5EF4-FFF2-40B4-BE49-F238E27FC236}">
                <a16:creationId xmlns:a16="http://schemas.microsoft.com/office/drawing/2014/main" id="{5FB8DECD-37AB-4545-A51E-321036BF9E9B}"/>
              </a:ext>
            </a:extLst>
          </p:cNvPr>
          <p:cNvSpPr>
            <a:spLocks noChangeShapeType="1"/>
          </p:cNvSpPr>
          <p:nvPr/>
        </p:nvSpPr>
        <p:spPr bwMode="auto">
          <a:xfrm>
            <a:off x="7751763" y="4471988"/>
            <a:ext cx="0" cy="728662"/>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536591" name="Line 15">
            <a:extLst>
              <a:ext uri="{FF2B5EF4-FFF2-40B4-BE49-F238E27FC236}">
                <a16:creationId xmlns:a16="http://schemas.microsoft.com/office/drawing/2014/main" id="{D5BC76E1-23A3-48F0-9D40-3E3B04AC7E93}"/>
              </a:ext>
            </a:extLst>
          </p:cNvPr>
          <p:cNvSpPr>
            <a:spLocks noChangeShapeType="1"/>
          </p:cNvSpPr>
          <p:nvPr/>
        </p:nvSpPr>
        <p:spPr bwMode="auto">
          <a:xfrm>
            <a:off x="7751763" y="6032500"/>
            <a:ext cx="0" cy="623888"/>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lIns="131644" tIns="65823" rIns="131644" bIns="65823"/>
          <a:lstStyle/>
          <a:p>
            <a:pPr>
              <a:lnSpc>
                <a:spcPct val="120000"/>
              </a:lnSpc>
              <a:defRPr/>
            </a:pPr>
            <a:endParaRPr lang="zh-CN" altLang="en-US">
              <a:latin typeface="+mn-lt"/>
              <a:ea typeface="+mn-ea"/>
              <a:cs typeface="+mn-ea"/>
              <a:sym typeface="+mn-lt"/>
            </a:endParaRPr>
          </a:p>
        </p:txBody>
      </p:sp>
      <p:sp>
        <p:nvSpPr>
          <p:cNvPr id="536592" name="Line 16">
            <a:extLst>
              <a:ext uri="{FF2B5EF4-FFF2-40B4-BE49-F238E27FC236}">
                <a16:creationId xmlns:a16="http://schemas.microsoft.com/office/drawing/2014/main" id="{C12A9B75-C966-4A9C-8E33-0803935F6FF2}"/>
              </a:ext>
            </a:extLst>
          </p:cNvPr>
          <p:cNvSpPr>
            <a:spLocks noChangeShapeType="1"/>
          </p:cNvSpPr>
          <p:nvPr/>
        </p:nvSpPr>
        <p:spPr bwMode="auto">
          <a:xfrm>
            <a:off x="7751763" y="7489825"/>
            <a:ext cx="0" cy="727075"/>
          </a:xfrm>
          <a:prstGeom prst="line">
            <a:avLst/>
          </a:prstGeom>
          <a:ln>
            <a:headEnd/>
            <a:tailEnd type="triangle" w="med" len="med"/>
          </a:ln>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style>
          <a:lnRef idx="1">
            <a:schemeClr val="accent4"/>
          </a:lnRef>
          <a:fillRef idx="3">
            <a:schemeClr val="accent4"/>
          </a:fillRef>
          <a:effectRef idx="2">
            <a:schemeClr val="accent4"/>
          </a:effectRef>
          <a:fontRef idx="minor">
            <a:schemeClr val="lt1"/>
          </a:fontRef>
        </p:style>
        <p:txBody>
          <a:bodyPr lIns="131644" tIns="65823" rIns="131644" bIns="65823"/>
          <a:lstStyle/>
          <a:p>
            <a:pPr>
              <a:lnSpc>
                <a:spcPct val="120000"/>
              </a:lnSpc>
              <a:defRPr/>
            </a:pPr>
            <a:endParaRPr lang="zh-CN" altLang="en-US">
              <a:latin typeface="+mn-lt"/>
              <a:ea typeface="+mn-ea"/>
              <a:cs typeface="+mn-ea"/>
              <a:sym typeface="+mn-lt"/>
            </a:endParaRPr>
          </a:p>
        </p:txBody>
      </p:sp>
    </p:spTree>
  </p:cSld>
  <p:clrMapOvr>
    <a:masterClrMapping/>
  </p:clrMapOvr>
  <p:transition spd="slow">
    <p:fade/>
  </p:transition>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2">
            <a:extLst>
              <a:ext uri="{FF2B5EF4-FFF2-40B4-BE49-F238E27FC236}">
                <a16:creationId xmlns:a16="http://schemas.microsoft.com/office/drawing/2014/main" id="{DC701F71-99F2-4497-8C7A-B4D486AAE06A}"/>
              </a:ext>
            </a:extLst>
          </p:cNvPr>
          <p:cNvSpPr txBox="1">
            <a:spLocks noChangeArrowheads="1"/>
          </p:cNvSpPr>
          <p:nvPr/>
        </p:nvSpPr>
        <p:spPr bwMode="auto">
          <a:xfrm>
            <a:off x="5621486" y="3384600"/>
            <a:ext cx="5400378" cy="470460"/>
          </a:xfrm>
          <a:prstGeom prst="rect">
            <a:avLst/>
          </a:prstGeom>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style>
          <a:lnRef idx="0">
            <a:schemeClr val="accent5"/>
          </a:lnRef>
          <a:fillRef idx="3">
            <a:schemeClr val="accent5"/>
          </a:fillRef>
          <a:effectRef idx="3">
            <a:schemeClr val="accent5"/>
          </a:effectRef>
          <a:fontRef idx="minor">
            <a:schemeClr val="lt1"/>
          </a:fontRef>
        </p:style>
        <p:txBody>
          <a:bodyPr wrap="square" lIns="131644" tIns="65823" rIns="131644" bIns="65823">
            <a:spAutoFit/>
          </a:bodyPr>
          <a:lstStyle>
            <a:lvl1pPr>
              <a:defRPr kumimoji="1" sz="4000">
                <a:solidFill>
                  <a:schemeClr val="tx1"/>
                </a:solidFill>
                <a:latin typeface="Times New Roman" panose="02020603050405020304" pitchFamily="18" charset="0"/>
                <a:ea typeface="新細明體" panose="02020500000000000000" pitchFamily="18" charset="-120"/>
              </a:defRPr>
            </a:lvl1pPr>
            <a:lvl2pPr marL="742950" indent="-285750">
              <a:defRPr kumimoji="1" sz="4000">
                <a:solidFill>
                  <a:schemeClr val="tx1"/>
                </a:solidFill>
                <a:latin typeface="Times New Roman" panose="02020603050405020304" pitchFamily="18" charset="0"/>
                <a:ea typeface="新細明體" panose="02020500000000000000" pitchFamily="18" charset="-120"/>
              </a:defRPr>
            </a:lvl2pPr>
            <a:lvl3pPr marL="1143000" indent="-228600">
              <a:defRPr kumimoji="1" sz="4000">
                <a:solidFill>
                  <a:schemeClr val="tx1"/>
                </a:solidFill>
                <a:latin typeface="Times New Roman" panose="02020603050405020304" pitchFamily="18" charset="0"/>
                <a:ea typeface="新細明體" panose="02020500000000000000" pitchFamily="18" charset="-120"/>
              </a:defRPr>
            </a:lvl3pPr>
            <a:lvl4pPr marL="1600200" indent="-228600">
              <a:defRPr kumimoji="1" sz="4000">
                <a:solidFill>
                  <a:schemeClr val="tx1"/>
                </a:solidFill>
                <a:latin typeface="Times New Roman" panose="02020603050405020304" pitchFamily="18" charset="0"/>
                <a:ea typeface="新細明體" panose="02020500000000000000" pitchFamily="18" charset="-120"/>
              </a:defRPr>
            </a:lvl4pPr>
            <a:lvl5pPr marL="2057400" indent="-228600">
              <a:defRPr kumimoji="1" sz="4000">
                <a:solidFill>
                  <a:schemeClr val="tx1"/>
                </a:solidFill>
                <a:latin typeface="Times New Roman" panose="02020603050405020304" pitchFamily="18" charset="0"/>
                <a:ea typeface="新細明體" panose="02020500000000000000" pitchFamily="18" charset="-120"/>
              </a:defRPr>
            </a:lvl5pPr>
            <a:lvl6pPr marL="25146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6pPr>
            <a:lvl7pPr marL="29718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7pPr>
            <a:lvl8pPr marL="34290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8pPr>
            <a:lvl9pPr marL="3886200" indent="-228600" eaLnBrk="0" fontAlgn="base" hangingPunct="0">
              <a:spcBef>
                <a:spcPct val="0"/>
              </a:spcBef>
              <a:spcAft>
                <a:spcPct val="0"/>
              </a:spcAft>
              <a:defRPr kumimoji="1" sz="4000">
                <a:solidFill>
                  <a:schemeClr val="tx1"/>
                </a:solidFill>
                <a:latin typeface="Times New Roman" panose="02020603050405020304" pitchFamily="18" charset="0"/>
                <a:ea typeface="新細明體" panose="02020500000000000000" pitchFamily="18" charset="-120"/>
              </a:defRPr>
            </a:lvl9pPr>
          </a:lstStyle>
          <a:p>
            <a:pPr algn="ctr" eaLnBrk="1" hangingPunct="1">
              <a:lnSpc>
                <a:spcPct val="120000"/>
              </a:lnSpc>
              <a:buFont typeface="Wingdings" panose="05000000000000000000" pitchFamily="2" charset="2"/>
              <a:buChar char="§"/>
              <a:defRPr/>
            </a:pPr>
            <a:r>
              <a:rPr lang="zh-CN" altLang="en-US" sz="2000" dirty="0">
                <a:latin typeface="+mn-lt"/>
                <a:ea typeface="+mn-ea"/>
                <a:cs typeface="+mn-ea"/>
                <a:sym typeface="+mn-lt"/>
              </a:rPr>
              <a:t>前辈编辑，后边整理，共同学习</a:t>
            </a:r>
            <a:endParaRPr lang="en-US" altLang="zh-TW" sz="2000" b="1" dirty="0">
              <a:latin typeface="+mn-lt"/>
              <a:ea typeface="+mn-ea"/>
              <a:cs typeface="+mn-ea"/>
              <a:sym typeface="+mn-lt"/>
            </a:endParaRPr>
          </a:p>
        </p:txBody>
      </p:sp>
    </p:spTree>
    <p:extLst>
      <p:ext uri="{BB962C8B-B14F-4D97-AF65-F5344CB8AC3E}">
        <p14:creationId xmlns:p14="http://schemas.microsoft.com/office/powerpoint/2010/main" val="768073088"/>
      </p:ext>
    </p:extLst>
  </p:cSld>
  <p:clrMapOvr>
    <a:masterClrMapping/>
  </p:clrMapOvr>
  <p:transition spd="slow">
    <p:fade/>
  </p:transition>
</p:sld>
</file>

<file path=ppt/theme/theme1.xml><?xml version="1.0" encoding="utf-8"?>
<a:theme xmlns:a="http://schemas.openxmlformats.org/drawingml/2006/main" name="主题5">
  <a:themeElements>
    <a:clrScheme name="房利美">
      <a:dk1>
        <a:srgbClr val="000000"/>
      </a:dk1>
      <a:lt1>
        <a:srgbClr val="FFFFFF"/>
      </a:lt1>
      <a:dk2>
        <a:srgbClr val="768394"/>
      </a:dk2>
      <a:lt2>
        <a:srgbClr val="F0F0F0"/>
      </a:lt2>
      <a:accent1>
        <a:srgbClr val="052BC6"/>
      </a:accent1>
      <a:accent2>
        <a:srgbClr val="436DFF"/>
      </a:accent2>
      <a:accent3>
        <a:srgbClr val="499CF7"/>
      </a:accent3>
      <a:accent4>
        <a:srgbClr val="0098D9"/>
      </a:accent4>
      <a:accent5>
        <a:srgbClr val="3CBDDB"/>
      </a:accent5>
      <a:accent6>
        <a:srgbClr val="7893AD"/>
      </a:accent6>
      <a:hlink>
        <a:srgbClr val="4472C4"/>
      </a:hlink>
      <a:folHlink>
        <a:srgbClr val="BFBFBF"/>
      </a:folHlink>
    </a:clrScheme>
    <a:fontScheme name="eidu3al1">
      <a:majorFont>
        <a:latin typeface="Arial"/>
        <a:ea typeface="Microsoft YaHei"/>
        <a:cs typeface=""/>
      </a:majorFont>
      <a:minorFont>
        <a:latin typeface="Arial"/>
        <a:ea typeface="Microsoft YaHei"/>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演示文稿18" id="{A42D7F26-5A3D-4FB2-BF6E-E8D75F69AF66}" vid="{D84C7964-A636-4C4C-8231-9648022FD8D6}"/>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主题​​">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主题1</Template>
  <TotalTime>10711</TotalTime>
  <Words>46647</Words>
  <Application>Microsoft Office PowerPoint</Application>
  <PresentationFormat>自定义</PresentationFormat>
  <Paragraphs>5608</Paragraphs>
  <Slides>318</Slides>
  <Notes>317</Notes>
  <HiddenSlides>0</HiddenSlides>
  <MMClips>0</MMClips>
  <ScaleCrop>false</ScaleCrop>
  <HeadingPairs>
    <vt:vector size="6" baseType="variant">
      <vt:variant>
        <vt:lpstr>已用的字体</vt:lpstr>
      </vt:variant>
      <vt:variant>
        <vt:i4>9</vt:i4>
      </vt:variant>
      <vt:variant>
        <vt:lpstr>主题</vt:lpstr>
      </vt:variant>
      <vt:variant>
        <vt:i4>1</vt:i4>
      </vt:variant>
      <vt:variant>
        <vt:lpstr>幻灯片标题</vt:lpstr>
      </vt:variant>
      <vt:variant>
        <vt:i4>318</vt:i4>
      </vt:variant>
    </vt:vector>
  </HeadingPairs>
  <TitlesOfParts>
    <vt:vector size="328" baseType="lpstr">
      <vt:lpstr>Microsoft JhengHei</vt:lpstr>
      <vt:lpstr>新細明體</vt:lpstr>
      <vt:lpstr>宋体</vt:lpstr>
      <vt:lpstr>微软雅黑</vt:lpstr>
      <vt:lpstr>微软雅黑</vt:lpstr>
      <vt:lpstr>Arial</vt:lpstr>
      <vt:lpstr>Calibri</vt:lpstr>
      <vt:lpstr>Times New Roman</vt:lpstr>
      <vt:lpstr>Wingdings</vt:lpstr>
      <vt:lpstr>主题5</vt:lpstr>
      <vt:lpstr>工程部主管跟我学</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技术权威来自PE</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欲善工 利其器-ME</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产品要测试 找TE</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工业工程IE 左右企业利润</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环境工程 EE</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Company>DVE</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簡報</dc:title>
  <dc:creator>Coolage</dc:creator>
  <cp:lastModifiedBy>wei</cp:lastModifiedBy>
  <cp:revision>1067</cp:revision>
  <dcterms:created xsi:type="dcterms:W3CDTF">2005-03-07T23:48:01Z</dcterms:created>
  <dcterms:modified xsi:type="dcterms:W3CDTF">2018-11-22T08:39:32Z</dcterms:modified>
</cp:coreProperties>
</file>